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customXml/itemProps5.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autoCompressPictures="0">
  <p:sldMasterIdLst>
    <p:sldMasterId id="2147484740" r:id="rId6"/>
  </p:sldMasterIdLst>
  <p:notesMasterIdLst>
    <p:notesMasterId r:id="rId55"/>
  </p:notesMasterIdLst>
  <p:handoutMasterIdLst>
    <p:handoutMasterId r:id="rId56"/>
  </p:handoutMasterIdLst>
  <p:sldIdLst>
    <p:sldId id="1539" r:id="rId7"/>
    <p:sldId id="1609" r:id="rId8"/>
    <p:sldId id="1552" r:id="rId9"/>
    <p:sldId id="1635" r:id="rId10"/>
    <p:sldId id="1639" r:id="rId11"/>
    <p:sldId id="1640" r:id="rId12"/>
    <p:sldId id="1641" r:id="rId13"/>
    <p:sldId id="1642" r:id="rId14"/>
    <p:sldId id="1643" r:id="rId15"/>
    <p:sldId id="1644" r:id="rId16"/>
    <p:sldId id="1645" r:id="rId17"/>
    <p:sldId id="1556" r:id="rId18"/>
    <p:sldId id="1554" r:id="rId19"/>
    <p:sldId id="1467" r:id="rId20"/>
    <p:sldId id="1597" r:id="rId21"/>
    <p:sldId id="1572" r:id="rId22"/>
    <p:sldId id="1586" r:id="rId23"/>
    <p:sldId id="1587" r:id="rId24"/>
    <p:sldId id="1573" r:id="rId25"/>
    <p:sldId id="1591" r:id="rId26"/>
    <p:sldId id="1544" r:id="rId27"/>
    <p:sldId id="1646" r:id="rId28"/>
    <p:sldId id="1647" r:id="rId29"/>
    <p:sldId id="1648" r:id="rId30"/>
    <p:sldId id="1511" r:id="rId31"/>
    <p:sldId id="1545" r:id="rId32"/>
    <p:sldId id="1614" r:id="rId33"/>
    <p:sldId id="1610" r:id="rId34"/>
    <p:sldId id="1611" r:id="rId35"/>
    <p:sldId id="1613" r:id="rId36"/>
    <p:sldId id="1451" r:id="rId37"/>
    <p:sldId id="1564" r:id="rId38"/>
    <p:sldId id="1565" r:id="rId39"/>
    <p:sldId id="1529" r:id="rId40"/>
    <p:sldId id="1626" r:id="rId41"/>
    <p:sldId id="1649" r:id="rId42"/>
    <p:sldId id="1588" r:id="rId43"/>
    <p:sldId id="1589" r:id="rId44"/>
    <p:sldId id="1590" r:id="rId45"/>
    <p:sldId id="1528" r:id="rId46"/>
    <p:sldId id="1527" r:id="rId47"/>
    <p:sldId id="1525" r:id="rId48"/>
    <p:sldId id="1549" r:id="rId49"/>
    <p:sldId id="1576" r:id="rId50"/>
    <p:sldId id="1582" r:id="rId51"/>
    <p:sldId id="1637" r:id="rId52"/>
    <p:sldId id="1638" r:id="rId53"/>
    <p:sldId id="1608" r:id="rId54"/>
  </p:sldIdLst>
  <p:sldSz cx="12436475" cy="6994525"/>
  <p:notesSz cx="6858000" cy="9144000"/>
  <p:defaultText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0" name="Author" initials="A" lastIdx="2" clrIdx="1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78D7"/>
    <a:srgbClr val="333333"/>
    <a:srgbClr val="E81123"/>
    <a:srgbClr val="FFFFFF"/>
    <a:srgbClr val="00BCF2"/>
    <a:srgbClr val="D2D2D2"/>
    <a:srgbClr val="E6E6E6"/>
    <a:srgbClr val="414042"/>
    <a:srgbClr val="EEEEEE"/>
    <a:srgbClr val="FF8C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5A111915-BE36-4E01-A7E5-04B1672EAD32}" styleName="Light Style 2 - Accent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8888" autoAdjust="0"/>
    <p:restoredTop sz="85759" autoAdjust="0"/>
  </p:normalViewPr>
  <p:slideViewPr>
    <p:cSldViewPr>
      <p:cViewPr varScale="1">
        <p:scale>
          <a:sx n="63" d="100"/>
          <a:sy n="63" d="100"/>
        </p:scale>
        <p:origin x="1491" y="38"/>
      </p:cViewPr>
      <p:guideLst/>
    </p:cSldViewPr>
  </p:slideViewPr>
  <p:outlineViewPr>
    <p:cViewPr>
      <p:scale>
        <a:sx n="33" d="100"/>
        <a:sy n="33" d="100"/>
      </p:scale>
      <p:origin x="0" y="-14442"/>
    </p:cViewPr>
  </p:outlineViewPr>
  <p:notesTextViewPr>
    <p:cViewPr>
      <p:scale>
        <a:sx n="100" d="100"/>
        <a:sy n="100" d="100"/>
      </p:scale>
      <p:origin x="0" y="0"/>
    </p:cViewPr>
  </p:notesTextViewPr>
  <p:sorterViewPr>
    <p:cViewPr>
      <p:scale>
        <a:sx n="100" d="100"/>
        <a:sy n="100" d="100"/>
      </p:scale>
      <p:origin x="0" y="-26334"/>
    </p:cViewPr>
  </p:sorterViewPr>
  <p:notesViewPr>
    <p:cSldViewPr showGuides="1">
      <p:cViewPr>
        <p:scale>
          <a:sx n="100" d="100"/>
          <a:sy n="100" d="100"/>
        </p:scale>
        <p:origin x="2616" y="90"/>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slide" Target="slides/slide33.xml"/><Relationship Id="rId21" Type="http://schemas.openxmlformats.org/officeDocument/2006/relationships/slide" Target="slides/slide15.xml"/><Relationship Id="rId34" Type="http://schemas.openxmlformats.org/officeDocument/2006/relationships/slide" Target="slides/slide28.xml"/><Relationship Id="rId42" Type="http://schemas.openxmlformats.org/officeDocument/2006/relationships/slide" Target="slides/slide36.xml"/><Relationship Id="rId47" Type="http://schemas.openxmlformats.org/officeDocument/2006/relationships/slide" Target="slides/slide41.xml"/><Relationship Id="rId50" Type="http://schemas.openxmlformats.org/officeDocument/2006/relationships/slide" Target="slides/slide44.xml"/><Relationship Id="rId55" Type="http://schemas.openxmlformats.org/officeDocument/2006/relationships/notesMaster" Target="notesMasters/notesMaster1.xml"/><Relationship Id="rId7" Type="http://schemas.openxmlformats.org/officeDocument/2006/relationships/slide" Target="slides/slide1.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slide" Target="slides/slide23.xml"/><Relationship Id="rId41" Type="http://schemas.openxmlformats.org/officeDocument/2006/relationships/slide" Target="slides/slide35.xml"/><Relationship Id="rId54" Type="http://schemas.openxmlformats.org/officeDocument/2006/relationships/slide" Target="slides/slide48.xml"/><Relationship Id="rId1" Type="http://schemas.openxmlformats.org/officeDocument/2006/relationships/customXml" Target="../customXml/item1.xml"/><Relationship Id="rId6" Type="http://schemas.openxmlformats.org/officeDocument/2006/relationships/slideMaster" Target="slideMasters/slideMaster1.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slide" Target="slides/slide31.xml"/><Relationship Id="rId40" Type="http://schemas.openxmlformats.org/officeDocument/2006/relationships/slide" Target="slides/slide34.xml"/><Relationship Id="rId45" Type="http://schemas.openxmlformats.org/officeDocument/2006/relationships/slide" Target="slides/slide39.xml"/><Relationship Id="rId53" Type="http://schemas.openxmlformats.org/officeDocument/2006/relationships/slide" Target="slides/slide47.xml"/><Relationship Id="rId58" Type="http://schemas.openxmlformats.org/officeDocument/2006/relationships/presProps" Target="presProps.xml"/><Relationship Id="rId5" Type="http://schemas.openxmlformats.org/officeDocument/2006/relationships/customXml" Target="../customXml/item5.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49" Type="http://schemas.openxmlformats.org/officeDocument/2006/relationships/slide" Target="slides/slide43.xml"/><Relationship Id="rId57" Type="http://schemas.openxmlformats.org/officeDocument/2006/relationships/commentAuthors" Target="commentAuthors.xml"/><Relationship Id="rId61" Type="http://schemas.openxmlformats.org/officeDocument/2006/relationships/tableStyles" Target="tableStyles.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slide" Target="slides/slide25.xml"/><Relationship Id="rId44" Type="http://schemas.openxmlformats.org/officeDocument/2006/relationships/slide" Target="slides/slide38.xml"/><Relationship Id="rId52" Type="http://schemas.openxmlformats.org/officeDocument/2006/relationships/slide" Target="slides/slide46.xml"/><Relationship Id="rId60" Type="http://schemas.openxmlformats.org/officeDocument/2006/relationships/theme" Target="theme/theme1.xml"/><Relationship Id="rId4" Type="http://schemas.openxmlformats.org/officeDocument/2006/relationships/customXml" Target="../customXml/item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43" Type="http://schemas.openxmlformats.org/officeDocument/2006/relationships/slide" Target="slides/slide37.xml"/><Relationship Id="rId48" Type="http://schemas.openxmlformats.org/officeDocument/2006/relationships/slide" Target="slides/slide42.xml"/><Relationship Id="rId56" Type="http://schemas.openxmlformats.org/officeDocument/2006/relationships/handoutMaster" Target="handoutMasters/handoutMaster1.xml"/><Relationship Id="rId8" Type="http://schemas.openxmlformats.org/officeDocument/2006/relationships/slide" Target="slides/slide2.xml"/><Relationship Id="rId51" Type="http://schemas.openxmlformats.org/officeDocument/2006/relationships/slide" Target="slides/slide45.xml"/><Relationship Id="rId3" Type="http://schemas.openxmlformats.org/officeDocument/2006/relationships/customXml" Target="../customXml/item3.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slide" Target="slides/slide32.xml"/><Relationship Id="rId46" Type="http://schemas.openxmlformats.org/officeDocument/2006/relationships/slide" Target="slides/slide40.xml"/><Relationship Id="rId59"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6" name="Header Placeholder 5"/>
          <p:cNvSpPr>
            <a:spLocks noGrp="1"/>
          </p:cNvSpPr>
          <p:nvPr>
            <p:ph type="hdr" sz="quarter"/>
          </p:nvPr>
        </p:nvSpPr>
        <p:spPr>
          <a:xfrm>
            <a:off x="0" y="-11574"/>
            <a:ext cx="2971800" cy="457200"/>
          </a:xfrm>
          <a:prstGeom prst="rect">
            <a:avLst/>
          </a:prstGeom>
        </p:spPr>
        <p:txBody>
          <a:bodyPr vert="horz" lIns="91440" tIns="45720" rIns="91440" bIns="45720" rtlCol="0"/>
          <a:lstStyle>
            <a:lvl1pPr algn="l">
              <a:defRPr sz="1200"/>
            </a:lvl1pPr>
          </a:lstStyle>
          <a:p>
            <a:r>
              <a:rPr lang="en-US" dirty="0">
                <a:latin typeface="Segoe UI" pitchFamily="34" charset="0"/>
              </a:rPr>
              <a:t>Microsoft Build 2016</a:t>
            </a:r>
          </a:p>
        </p:txBody>
      </p:sp>
      <p:sp>
        <p:nvSpPr>
          <p:cNvPr id="7" name="Date Placeholder 6"/>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8C8D045D-9A66-44E7-900A-FC6D0BD4E54A}" type="datetime8">
              <a:rPr lang="en-US" smtClean="0">
                <a:latin typeface="Segoe UI" pitchFamily="34" charset="0"/>
              </a:rPr>
              <a:t>10/3/2016 8:38 AM</a:t>
            </a:fld>
            <a:endParaRPr lang="en-US" dirty="0">
              <a:latin typeface="Segoe UI" pitchFamily="34" charset="0"/>
            </a:endParaRPr>
          </a:p>
        </p:txBody>
      </p:sp>
      <p:sp>
        <p:nvSpPr>
          <p:cNvPr id="8" name="Footer Placeholder 7"/>
          <p:cNvSpPr>
            <a:spLocks noGrp="1"/>
          </p:cNvSpPr>
          <p:nvPr>
            <p:ph type="ftr" sz="quarter" idx="2"/>
          </p:nvPr>
        </p:nvSpPr>
        <p:spPr>
          <a:xfrm>
            <a:off x="0" y="8685213"/>
            <a:ext cx="5795010" cy="332434"/>
          </a:xfrm>
          <a:prstGeom prst="rect">
            <a:avLst/>
          </a:prstGeom>
        </p:spPr>
        <p:txBody>
          <a:bodyPr vert="horz" lIns="91440" tIns="45720" rIns="91440" bIns="45720" rtlCol="0" anchor="b"/>
          <a:lstStyle>
            <a:lvl1pPr algn="l">
              <a:defRPr sz="1200"/>
            </a:lvl1pPr>
          </a:lstStyle>
          <a:p>
            <a:pPr marL="398463" defTabSz="914099" eaLnBrk="0" hangingPunct="0"/>
            <a:r>
              <a:rPr lang="en-US" sz="400" dirty="0">
                <a:gradFill>
                  <a:gsLst>
                    <a:gs pos="0">
                      <a:schemeClr val="tx1"/>
                    </a:gs>
                    <a:gs pos="100000">
                      <a:schemeClr val="tx1"/>
                    </a:gs>
                  </a:gsLst>
                  <a:lin ang="5400000" scaled="0"/>
                </a:gradFill>
                <a:latin typeface="Segoe UI" pitchFamily="34" charset="0"/>
                <a:ea typeface="Segoe UI" pitchFamily="34" charset="0"/>
                <a:cs typeface="Segoe UI" pitchFamily="34" charset="0"/>
              </a:rPr>
              <a:t>© 2016 Microsoft Corporation. All rights reserved. MICROSOFT MAKES NO WARRANTIES, EXPRESS, IMPLIED OR STATUTORY, AS TO THE INFORMATION IN THIS PRESENTATION.</a:t>
            </a:r>
          </a:p>
        </p:txBody>
      </p:sp>
      <p:sp>
        <p:nvSpPr>
          <p:cNvPr id="9" name="Slide Number Placeholder 8"/>
          <p:cNvSpPr>
            <a:spLocks noGrp="1"/>
          </p:cNvSpPr>
          <p:nvPr>
            <p:ph type="sldNum" sz="quarter" idx="3"/>
          </p:nvPr>
        </p:nvSpPr>
        <p:spPr>
          <a:xfrm>
            <a:off x="5783579" y="8685213"/>
            <a:ext cx="1072833" cy="457200"/>
          </a:xfrm>
          <a:prstGeom prst="rect">
            <a:avLst/>
          </a:prstGeom>
        </p:spPr>
        <p:txBody>
          <a:bodyPr vert="horz" lIns="91440" tIns="45720" rIns="91440" bIns="45720" rtlCol="0" anchor="b"/>
          <a:lstStyle>
            <a:lvl1pPr algn="r">
              <a:defRPr sz="1200"/>
            </a:lvl1pPr>
          </a:lstStyle>
          <a:p>
            <a:fld id="{0EC9E9D6-92A0-482B-A603-C9BA7FFB8190}" type="slidenum">
              <a:rPr lang="en-US" smtClean="0">
                <a:latin typeface="Segoe UI" pitchFamily="34" charset="0"/>
              </a:rPr>
              <a:t>‹#›</a:t>
            </a:fld>
            <a:endParaRPr lang="en-US" dirty="0">
              <a:latin typeface="Segoe UI" pitchFamily="34" charset="0"/>
            </a:endParaRPr>
          </a:p>
        </p:txBody>
      </p:sp>
    </p:spTree>
    <p:extLst>
      <p:ext uri="{BB962C8B-B14F-4D97-AF65-F5344CB8AC3E}">
        <p14:creationId xmlns:p14="http://schemas.microsoft.com/office/powerpoint/2010/main" val="3904595630"/>
      </p:ext>
    </p:extLst>
  </p:cSld>
  <p:clrMap bg1="lt1" tx1="dk1" bg2="lt2" tx2="dk2" accent1="accent1" accent2="accent2" accent3="accent3" accent4="accent4" accent5="accent5" accent6="accent6" hlink="hlink" folHlink="folHlink"/>
  <p:hf/>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Header Placeholder 7"/>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Segoe UI" pitchFamily="34" charset="0"/>
              </a:defRPr>
            </a:lvl1pPr>
          </a:lstStyle>
          <a:p>
            <a:r>
              <a:rPr lang="en-US" dirty="0"/>
              <a:t>Microsoft Build 2016</a:t>
            </a:r>
          </a:p>
        </p:txBody>
      </p:sp>
      <p:sp>
        <p:nvSpPr>
          <p:cNvPr id="9" name="Slide Image Placeholder 8"/>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10" name="Footer Placeholder 9"/>
          <p:cNvSpPr>
            <a:spLocks noGrp="1"/>
          </p:cNvSpPr>
          <p:nvPr>
            <p:ph type="ftr" sz="quarter" idx="4"/>
          </p:nvPr>
        </p:nvSpPr>
        <p:spPr>
          <a:xfrm>
            <a:off x="0" y="8686800"/>
            <a:ext cx="5920740" cy="355964"/>
          </a:xfrm>
          <a:prstGeom prst="rect">
            <a:avLst/>
          </a:prstGeom>
        </p:spPr>
        <p:txBody>
          <a:bodyPr vert="horz" lIns="91440" tIns="45720" rIns="91440" bIns="45720" rtlCol="0" anchor="b"/>
          <a:lstStyle>
            <a:lvl1pPr marL="571500" indent="0" algn="l">
              <a:defRPr sz="1200"/>
            </a:lvl1pPr>
          </a:lstStyle>
          <a:p>
            <a:pPr defTabSz="914099" eaLnBrk="0" hangingPunct="0"/>
            <a:r>
              <a:rPr lang="en-US" sz="400" dirty="0">
                <a:gradFill>
                  <a:gsLst>
                    <a:gs pos="0">
                      <a:prstClr val="black"/>
                    </a:gs>
                    <a:gs pos="100000">
                      <a:prstClr val="black"/>
                    </a:gs>
                  </a:gsLst>
                  <a:lin ang="5400000" scaled="0"/>
                </a:gradFill>
                <a:latin typeface="Segoe UI" pitchFamily="34" charset="0"/>
                <a:ea typeface="Segoe UI" pitchFamily="34" charset="0"/>
                <a:cs typeface="Segoe UI" pitchFamily="34" charset="0"/>
              </a:rPr>
              <a:t>© 2016 Microsoft Corporation. All rights reserved. MICROSOFT MAKES NO WARRANTIES, EXPRESS, IMPLIED OR STATUTORY, AS TO THE INFORMATION IN THIS PRESENTATION.</a:t>
            </a:r>
          </a:p>
        </p:txBody>
      </p:sp>
      <p:sp>
        <p:nvSpPr>
          <p:cNvPr id="11" name="Date Placeholder 10"/>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atin typeface="Segoe UI" pitchFamily="34" charset="0"/>
              </a:defRPr>
            </a:lvl1pPr>
          </a:lstStyle>
          <a:p>
            <a:fld id="{38EEC551-8CDA-4EB6-89BB-2A86C9F091C8}" type="datetime8">
              <a:rPr lang="en-US" smtClean="0"/>
              <a:t>10/3/2016 8:38 AM</a:t>
            </a:fld>
            <a:endParaRPr lang="en-US" dirty="0"/>
          </a:p>
        </p:txBody>
      </p:sp>
      <p:sp>
        <p:nvSpPr>
          <p:cNvPr id="12" name="Notes Placeholder 11"/>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Slide Number Placeholder 12"/>
          <p:cNvSpPr>
            <a:spLocks noGrp="1"/>
          </p:cNvSpPr>
          <p:nvPr>
            <p:ph type="sldNum" sz="quarter" idx="5"/>
          </p:nvPr>
        </p:nvSpPr>
        <p:spPr>
          <a:xfrm>
            <a:off x="5909309" y="8685213"/>
            <a:ext cx="947103" cy="457200"/>
          </a:xfrm>
          <a:prstGeom prst="rect">
            <a:avLst/>
          </a:prstGeom>
        </p:spPr>
        <p:txBody>
          <a:bodyPr vert="horz" lIns="91440" tIns="45720" rIns="91440" bIns="45720" rtlCol="0" anchor="b"/>
          <a:lstStyle>
            <a:lvl1pPr algn="r">
              <a:defRPr sz="1200">
                <a:latin typeface="Segoe UI" pitchFamily="34" charset="0"/>
              </a:defRPr>
            </a:lvl1pPr>
          </a:lstStyle>
          <a:p>
            <a:fld id="{B4008EB6-D09E-4580-8CD6-DDB14511944F}" type="slidenum">
              <a:rPr lang="en-US" smtClean="0"/>
              <a:pPr/>
              <a:t>‹#›</a:t>
            </a:fld>
            <a:endParaRPr lang="en-US" dirty="0"/>
          </a:p>
        </p:txBody>
      </p:sp>
    </p:spTree>
    <p:extLst>
      <p:ext uri="{BB962C8B-B14F-4D97-AF65-F5344CB8AC3E}">
        <p14:creationId xmlns:p14="http://schemas.microsoft.com/office/powerpoint/2010/main" val="2624648265"/>
      </p:ext>
    </p:extLst>
  </p:cSld>
  <p:clrMap bg1="lt1" tx1="dk1" bg2="lt2" tx2="dk2" accent1="accent1" accent2="accent2" accent3="accent3" accent4="accent4" accent5="accent5" accent6="accent6" hlink="hlink" folHlink="folHlink"/>
  <p:hf/>
  <p:notesStyle>
    <a:lvl1pPr marL="0" algn="l" defTabSz="932742" rtl="0" eaLnBrk="1" latinLnBrk="0" hangingPunct="1">
      <a:lnSpc>
        <a:spcPct val="90000"/>
      </a:lnSpc>
      <a:spcAft>
        <a:spcPts val="340"/>
      </a:spcAft>
      <a:defRPr sz="900" kern="1200">
        <a:solidFill>
          <a:schemeClr val="tx1"/>
        </a:solidFill>
        <a:latin typeface="Segoe UI Light" pitchFamily="34" charset="0"/>
        <a:ea typeface="+mn-ea"/>
        <a:cs typeface="+mn-cs"/>
      </a:defRPr>
    </a:lvl1pPr>
    <a:lvl2pPr marL="217262" indent="-107956" algn="l" defTabSz="932742" rtl="0" eaLnBrk="1" latinLnBrk="0" hangingPunct="1">
      <a:lnSpc>
        <a:spcPct val="90000"/>
      </a:lnSpc>
      <a:spcAft>
        <a:spcPts val="340"/>
      </a:spcAft>
      <a:buFont typeface="Arial" pitchFamily="34" charset="0"/>
      <a:buChar char="•"/>
      <a:defRPr sz="900" kern="1200">
        <a:solidFill>
          <a:schemeClr val="tx1"/>
        </a:solidFill>
        <a:latin typeface="Segoe UI Light" pitchFamily="34" charset="0"/>
        <a:ea typeface="+mn-ea"/>
        <a:cs typeface="+mn-cs"/>
      </a:defRPr>
    </a:lvl2pPr>
    <a:lvl3pPr marL="334664" indent="-117403" algn="l" defTabSz="932742" rtl="0" eaLnBrk="1" latinLnBrk="0" hangingPunct="1">
      <a:lnSpc>
        <a:spcPct val="90000"/>
      </a:lnSpc>
      <a:spcAft>
        <a:spcPts val="340"/>
      </a:spcAft>
      <a:buFont typeface="Arial" pitchFamily="34" charset="0"/>
      <a:buChar char="•"/>
      <a:defRPr sz="900" kern="1200">
        <a:solidFill>
          <a:schemeClr val="tx1"/>
        </a:solidFill>
        <a:latin typeface="Segoe UI Light" pitchFamily="34" charset="0"/>
        <a:ea typeface="+mn-ea"/>
        <a:cs typeface="+mn-cs"/>
      </a:defRPr>
    </a:lvl3pPr>
    <a:lvl4pPr marL="492551" indent="-149789" algn="l" defTabSz="932742" rtl="0" eaLnBrk="1" latinLnBrk="0" hangingPunct="1">
      <a:lnSpc>
        <a:spcPct val="90000"/>
      </a:lnSpc>
      <a:spcAft>
        <a:spcPts val="340"/>
      </a:spcAft>
      <a:buFont typeface="Arial" pitchFamily="34" charset="0"/>
      <a:buChar char="•"/>
      <a:defRPr sz="900" kern="1200">
        <a:solidFill>
          <a:schemeClr val="tx1"/>
        </a:solidFill>
        <a:latin typeface="Segoe UI Light" pitchFamily="34" charset="0"/>
        <a:ea typeface="+mn-ea"/>
        <a:cs typeface="+mn-cs"/>
      </a:defRPr>
    </a:lvl4pPr>
    <a:lvl5pPr marL="627496" indent="-117403" algn="l" defTabSz="932742" rtl="0" eaLnBrk="1" latinLnBrk="0" hangingPunct="1">
      <a:lnSpc>
        <a:spcPct val="90000"/>
      </a:lnSpc>
      <a:spcAft>
        <a:spcPts val="340"/>
      </a:spcAft>
      <a:buFont typeface="Arial" pitchFamily="34" charset="0"/>
      <a:buChar char="•"/>
      <a:defRPr sz="900" kern="1200">
        <a:solidFill>
          <a:schemeClr val="tx1"/>
        </a:solidFill>
        <a:latin typeface="Segoe UI Light" pitchFamily="34" charset="0"/>
        <a:ea typeface="+mn-ea"/>
        <a:cs typeface="+mn-cs"/>
      </a:defRPr>
    </a:lvl5pPr>
    <a:lvl6pPr marL="2331856" algn="l" defTabSz="932742" rtl="0" eaLnBrk="1" latinLnBrk="0" hangingPunct="1">
      <a:defRPr sz="1200" kern="1200">
        <a:solidFill>
          <a:schemeClr val="tx1"/>
        </a:solidFill>
        <a:latin typeface="+mn-lt"/>
        <a:ea typeface="+mn-ea"/>
        <a:cs typeface="+mn-cs"/>
      </a:defRPr>
    </a:lvl6pPr>
    <a:lvl7pPr marL="2798226" algn="l" defTabSz="932742" rtl="0" eaLnBrk="1" latinLnBrk="0" hangingPunct="1">
      <a:defRPr sz="1200" kern="1200">
        <a:solidFill>
          <a:schemeClr val="tx1"/>
        </a:solidFill>
        <a:latin typeface="+mn-lt"/>
        <a:ea typeface="+mn-ea"/>
        <a:cs typeface="+mn-cs"/>
      </a:defRPr>
    </a:lvl7pPr>
    <a:lvl8pPr marL="3264597" algn="l" defTabSz="932742" rtl="0" eaLnBrk="1" latinLnBrk="0" hangingPunct="1">
      <a:defRPr sz="1200" kern="1200">
        <a:solidFill>
          <a:schemeClr val="tx1"/>
        </a:solidFill>
        <a:latin typeface="+mn-lt"/>
        <a:ea typeface="+mn-ea"/>
        <a:cs typeface="+mn-cs"/>
      </a:defRPr>
    </a:lvl8pPr>
    <a:lvl9pPr marL="3730969" algn="l" defTabSz="932742"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www-03.ibm.com/security/data-breach/index.html" TargetMode="External"/><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3" Type="http://schemas.openxmlformats.org/officeDocument/2006/relationships/hyperlink" Target="http://www-03.ibm.com/security/data-breach/index.html" TargetMode="External"/><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www.mckinsey.com/insights/business_technology/why_senior_leaders_are_the_front_line_against_cyberattacks" TargetMode="External"/><Relationship Id="rId2" Type="http://schemas.openxmlformats.org/officeDocument/2006/relationships/slide" Target="../slides/slide4.xml"/><Relationship Id="rId1" Type="http://schemas.openxmlformats.org/officeDocument/2006/relationships/notesMaster" Target="../notesMasters/notesMaster1.xml"/><Relationship Id="rId5" Type="http://schemas.openxmlformats.org/officeDocument/2006/relationships/hyperlink" Target="http://www-03.ibm.com/security/data-breach/index.html" TargetMode="External"/><Relationship Id="rId4" Type="http://schemas.openxmlformats.org/officeDocument/2006/relationships/hyperlink" Target="http://www.fireeye.com/news-events/press-releases/read/fireeye-releases-annual-mandiant-threat-report-on-advanced-targeted-attacks" TargetMode="Externa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3" Type="http://schemas.openxmlformats.org/officeDocument/2006/relationships/hyperlink" Target="http://aka.ms/privsec" TargetMode="External"/><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3" Type="http://schemas.openxmlformats.org/officeDocument/2006/relationships/hyperlink" Target="http://aka.ms/Passport" TargetMode="External"/><Relationship Id="rId2" Type="http://schemas.openxmlformats.org/officeDocument/2006/relationships/slide" Target="../slides/slide37.xml"/><Relationship Id="rId1" Type="http://schemas.openxmlformats.org/officeDocument/2006/relationships/notesMaster" Target="../notesMasters/notesMaster1.xml"/><Relationship Id="rId5" Type="http://schemas.openxmlformats.org/officeDocument/2006/relationships/hyperlink" Target="http://aka.ms/ShieldedVMs" TargetMode="External"/><Relationship Id="rId4" Type="http://schemas.openxmlformats.org/officeDocument/2006/relationships/hyperlink" Target="http://www.microsoft.com/en-us/download/details.aspx?id=29076" TargetMode="External"/></Relationships>
</file>

<file path=ppt/notesSlides/_rels/notesSlide34.xml.rels><?xml version="1.0" encoding="UTF-8" standalone="yes"?>
<Relationships xmlns="http://schemas.openxmlformats.org/package/2006/relationships"><Relationship Id="rId3" Type="http://schemas.openxmlformats.org/officeDocument/2006/relationships/hyperlink" Target="http://aka.ms/Passport" TargetMode="External"/><Relationship Id="rId2" Type="http://schemas.openxmlformats.org/officeDocument/2006/relationships/slide" Target="../slides/slide38.xml"/><Relationship Id="rId1" Type="http://schemas.openxmlformats.org/officeDocument/2006/relationships/notesMaster" Target="../notesMasters/notesMaster1.xml"/><Relationship Id="rId5" Type="http://schemas.openxmlformats.org/officeDocument/2006/relationships/hyperlink" Target="http://aka.ms/ShieldedVMs" TargetMode="External"/><Relationship Id="rId4" Type="http://schemas.openxmlformats.org/officeDocument/2006/relationships/hyperlink" Target="http://www.microsoft.com/en-us/download/details.aspx?id=29076" TargetMode="External"/></Relationships>
</file>

<file path=ppt/notesSlides/_rels/notesSlide35.xml.rels><?xml version="1.0" encoding="UTF-8" standalone="yes"?>
<Relationships xmlns="http://schemas.openxmlformats.org/package/2006/relationships"><Relationship Id="rId3" Type="http://schemas.openxmlformats.org/officeDocument/2006/relationships/hyperlink" Target="http://aka.ms/Passport" TargetMode="External"/><Relationship Id="rId2" Type="http://schemas.openxmlformats.org/officeDocument/2006/relationships/slide" Target="../slides/slide39.xml"/><Relationship Id="rId1" Type="http://schemas.openxmlformats.org/officeDocument/2006/relationships/notesMaster" Target="../notesMasters/notesMaster1.xml"/><Relationship Id="rId5" Type="http://schemas.openxmlformats.org/officeDocument/2006/relationships/hyperlink" Target="http://aka.ms/ShieldedVMs" TargetMode="External"/><Relationship Id="rId4" Type="http://schemas.openxmlformats.org/officeDocument/2006/relationships/hyperlink" Target="http://www.microsoft.com/en-us/download/details.aspx?id=29076" TargetMode="Externa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www-03.ibm.com/security/data-breach/index.html" TargetMode="External"/><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www-03.ibm.com/security/data-breach/index.html" TargetMode="External"/><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www-03.ibm.com/security/data-breach/index.html" TargetMode="External"/><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3" Type="http://schemas.openxmlformats.org/officeDocument/2006/relationships/hyperlink" Target="http://www-03.ibm.com/security/data-breach/index.html" TargetMode="External"/><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3" Type="http://schemas.openxmlformats.org/officeDocument/2006/relationships/hyperlink" Target="http://www-03.ibm.com/security/data-breach/index.html" TargetMode="External"/><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32742" rtl="0" eaLnBrk="1" fontAlgn="auto" latinLnBrk="0" hangingPunct="1">
              <a:lnSpc>
                <a:spcPct val="90000"/>
              </a:lnSpc>
              <a:spcBef>
                <a:spcPts val="0"/>
              </a:spcBef>
              <a:spcAft>
                <a:spcPts val="340"/>
              </a:spcAft>
              <a:buClrTx/>
              <a:buSzTx/>
              <a:buFontTx/>
              <a:buNone/>
              <a:tabLst/>
              <a:defRPr/>
            </a:pPr>
            <a:r>
              <a:rPr lang="en-US" sz="800" dirty="0"/>
              <a:t>In the last several years, breaches have hit government agencies,</a:t>
            </a:r>
            <a:r>
              <a:rPr lang="en-US" sz="800" baseline="0" dirty="0"/>
              <a:t> banks, </a:t>
            </a:r>
            <a:r>
              <a:rPr lang="en-US" sz="800" dirty="0"/>
              <a:t>energy companies, retailers and even a cyber</a:t>
            </a:r>
            <a:r>
              <a:rPr lang="en-US" sz="800" baseline="0" dirty="0"/>
              <a:t>security firm</a:t>
            </a:r>
            <a:r>
              <a:rPr lang="en-US" sz="800" dirty="0"/>
              <a:t>.  It’s become a daily headline in the news. No one wants to be the next headline.</a:t>
            </a:r>
          </a:p>
          <a:p>
            <a:endParaRPr lang="en-US" sz="800" baseline="0" dirty="0"/>
          </a:p>
          <a:p>
            <a:r>
              <a:rPr lang="en-US" sz="800" b="1" dirty="0"/>
              <a:t>Increasing</a:t>
            </a:r>
            <a:r>
              <a:rPr lang="en-US" sz="800" b="1" baseline="0" dirty="0"/>
              <a:t> incidents</a:t>
            </a:r>
          </a:p>
          <a:p>
            <a:pPr marL="0" marR="0" lvl="0" indent="0" algn="l" defTabSz="932742" rtl="0" eaLnBrk="1" fontAlgn="auto" latinLnBrk="0" hangingPunct="1">
              <a:lnSpc>
                <a:spcPct val="90000"/>
              </a:lnSpc>
              <a:spcBef>
                <a:spcPts val="0"/>
              </a:spcBef>
              <a:spcAft>
                <a:spcPts val="340"/>
              </a:spcAft>
              <a:buClrTx/>
              <a:buSzTx/>
              <a:buFontTx/>
              <a:buNone/>
              <a:tabLst/>
              <a:defRPr/>
            </a:pPr>
            <a:endParaRPr lang="en-US" sz="800" baseline="0" dirty="0"/>
          </a:p>
          <a:p>
            <a:pPr marL="0" marR="0" lvl="0" indent="0" algn="l" defTabSz="932742" rtl="0" eaLnBrk="1" fontAlgn="auto" latinLnBrk="0" hangingPunct="1">
              <a:lnSpc>
                <a:spcPct val="90000"/>
              </a:lnSpc>
              <a:spcBef>
                <a:spcPts val="0"/>
              </a:spcBef>
              <a:spcAft>
                <a:spcPts val="340"/>
              </a:spcAft>
              <a:buClrTx/>
              <a:buSzTx/>
              <a:buFontTx/>
              <a:buNone/>
              <a:tabLst/>
              <a:defRPr/>
            </a:pPr>
            <a:r>
              <a:rPr lang="en-US" sz="800" baseline="0" dirty="0"/>
              <a:t>The incidents are growing in both volume and sophistication, 64 percent more security incidents in 2015 than in 2014. </a:t>
            </a:r>
          </a:p>
          <a:p>
            <a:pPr marL="0" marR="0" lvl="0" indent="0" algn="l" defTabSz="932742" rtl="0" eaLnBrk="1" fontAlgn="auto" latinLnBrk="0" hangingPunct="1">
              <a:lnSpc>
                <a:spcPct val="90000"/>
              </a:lnSpc>
              <a:spcBef>
                <a:spcPts val="0"/>
              </a:spcBef>
              <a:spcAft>
                <a:spcPts val="340"/>
              </a:spcAft>
              <a:buClrTx/>
              <a:buSzTx/>
              <a:buFontTx/>
              <a:buNone/>
              <a:tabLst/>
              <a:defRPr/>
            </a:pPr>
            <a:r>
              <a:rPr lang="en-US" sz="800" baseline="0" dirty="0"/>
              <a:t>according to the annual </a:t>
            </a:r>
            <a:r>
              <a:rPr lang="en-US" sz="800" dirty="0">
                <a:effectLst/>
                <a:hlinkClick r:id="rId3"/>
              </a:rPr>
              <a:t>Cost of a Data Breach study</a:t>
            </a:r>
            <a:r>
              <a:rPr lang="en-US" sz="800" dirty="0">
                <a:effectLst/>
              </a:rPr>
              <a:t>  from </a:t>
            </a:r>
            <a:r>
              <a:rPr lang="en-US" sz="800" baseline="0" dirty="0"/>
              <a:t>IBM and </a:t>
            </a:r>
            <a:r>
              <a:rPr lang="en-US" sz="800" baseline="0" dirty="0" err="1"/>
              <a:t>Ponemon</a:t>
            </a:r>
            <a:r>
              <a:rPr lang="en-US" sz="800" baseline="0" dirty="0"/>
              <a:t>.</a:t>
            </a:r>
          </a:p>
          <a:p>
            <a:pPr marL="0" marR="0" lvl="0" indent="0" algn="l" defTabSz="932742" rtl="0" eaLnBrk="1" fontAlgn="auto" latinLnBrk="0" hangingPunct="1">
              <a:lnSpc>
                <a:spcPct val="90000"/>
              </a:lnSpc>
              <a:spcBef>
                <a:spcPts val="0"/>
              </a:spcBef>
              <a:spcAft>
                <a:spcPts val="340"/>
              </a:spcAft>
              <a:buClrTx/>
              <a:buSzTx/>
              <a:buFontTx/>
              <a:buNone/>
              <a:tabLst/>
              <a:defRPr/>
            </a:pPr>
            <a:endParaRPr lang="en-US" sz="800" baseline="0" dirty="0"/>
          </a:p>
          <a:p>
            <a:pPr marL="0" marR="0" lvl="0" indent="0" algn="l" defTabSz="932742" rtl="0" eaLnBrk="1" fontAlgn="auto" latinLnBrk="0" hangingPunct="1">
              <a:lnSpc>
                <a:spcPct val="90000"/>
              </a:lnSpc>
              <a:spcBef>
                <a:spcPts val="0"/>
              </a:spcBef>
              <a:spcAft>
                <a:spcPts val="340"/>
              </a:spcAft>
              <a:buClrTx/>
              <a:buSzTx/>
              <a:buFontTx/>
              <a:buNone/>
              <a:tabLst/>
              <a:defRPr/>
            </a:pPr>
            <a:br>
              <a:rPr lang="en-US" sz="800" baseline="0" dirty="0"/>
            </a:br>
            <a:r>
              <a:rPr lang="en-US" sz="800" b="1" baseline="0" dirty="0"/>
              <a:t>Multiple motivations</a:t>
            </a:r>
          </a:p>
          <a:p>
            <a:pPr marL="171450" indent="-171450">
              <a:buFont typeface="Arial" panose="020B0604020202020204" pitchFamily="34" charset="0"/>
              <a:buChar char="•"/>
            </a:pPr>
            <a:r>
              <a:rPr lang="en-US" sz="800" baseline="0" dirty="0"/>
              <a:t>Not that long ago, when we thought of hackers we pictured teenagers in basements causing trouble.</a:t>
            </a:r>
          </a:p>
          <a:p>
            <a:pPr marL="171450" indent="-171450">
              <a:buFont typeface="Arial" panose="020B0604020202020204" pitchFamily="34" charset="0"/>
              <a:buChar char="•"/>
            </a:pPr>
            <a:r>
              <a:rPr lang="en-US" sz="800" baseline="0" dirty="0"/>
              <a:t>Things changed when organized crime realized there was money to be made in hacking.</a:t>
            </a:r>
          </a:p>
          <a:p>
            <a:pPr marL="171450" indent="-171450">
              <a:buFont typeface="Arial" panose="020B0604020202020204" pitchFamily="34" charset="0"/>
              <a:buChar char="•"/>
            </a:pPr>
            <a:r>
              <a:rPr lang="en-US" sz="800" baseline="0" dirty="0"/>
              <a:t>Today, there are nations, terrorists and activists all trying to steal secrets for various reasons.</a:t>
            </a:r>
          </a:p>
          <a:p>
            <a:pPr marL="171450" indent="-171450">
              <a:buFont typeface="Arial" panose="020B0604020202020204" pitchFamily="34" charset="0"/>
              <a:buChar char="•"/>
            </a:pPr>
            <a:endParaRPr lang="en-US" sz="800" baseline="0" dirty="0"/>
          </a:p>
          <a:p>
            <a:r>
              <a:rPr lang="en-US" sz="800" b="1" baseline="0" dirty="0"/>
              <a:t>Bigger risk</a:t>
            </a:r>
          </a:p>
          <a:p>
            <a:r>
              <a:rPr lang="en-US" sz="800" baseline="0" dirty="0"/>
              <a:t>As these threats become more complex, the cost to companies continues to rise, according to the study, with  companies losing $158 per compromised record. Breaches in highly regulated industries were even more costly, with healthcare reaching $355 per record – a full $100 more than in 2013</a:t>
            </a:r>
            <a:br>
              <a:rPr lang="en-US" sz="800" baseline="0" dirty="0"/>
            </a:br>
            <a:endParaRPr lang="en-US" sz="800" baseline="0" dirty="0"/>
          </a:p>
          <a:p>
            <a:pPr marL="0" indent="0">
              <a:buNone/>
            </a:pPr>
            <a:r>
              <a:rPr lang="en-US" sz="800" dirty="0"/>
              <a:t>Companies that continue to rely solely on prevention and detection technologies like firewalls and antivirus products are considered sitting ducks.</a:t>
            </a:r>
          </a:p>
          <a:p>
            <a:pPr marL="0" indent="0">
              <a:buNone/>
            </a:pPr>
            <a:endParaRPr lang="en-US" sz="800" dirty="0"/>
          </a:p>
          <a:p>
            <a:pPr marL="0" indent="0">
              <a:buNone/>
            </a:pPr>
            <a:r>
              <a:rPr lang="en-US" sz="800" dirty="0"/>
              <a:t>In nearly every case, by the time the victims noticed that hackers were inside their systems, their most sensitive information, trade secrets and customer data had already left the building. </a:t>
            </a:r>
          </a:p>
          <a:p>
            <a:endParaRPr lang="en-US" sz="800" dirty="0"/>
          </a:p>
        </p:txBody>
      </p:sp>
      <p:sp>
        <p:nvSpPr>
          <p:cNvPr id="4" name="Header Placeholder 3"/>
          <p:cNvSpPr>
            <a:spLocks noGrp="1"/>
          </p:cNvSpPr>
          <p:nvPr>
            <p:ph type="hdr" sz="quarter" idx="10"/>
          </p:nvPr>
        </p:nvSpPr>
        <p:spPr/>
        <p:txBody>
          <a:bodyPr/>
          <a:lstStyle/>
          <a:p>
            <a:r>
              <a:rPr lang="en-US">
                <a:solidFill>
                  <a:prstClr val="black"/>
                </a:solidFill>
              </a:rPr>
              <a:t>Microsoft Build 2016</a:t>
            </a:r>
            <a:endParaRPr lang="en-US" dirty="0">
              <a:solidFill>
                <a:prstClr val="black"/>
              </a:solidFill>
            </a:endParaRPr>
          </a:p>
        </p:txBody>
      </p:sp>
      <p:sp>
        <p:nvSpPr>
          <p:cNvPr id="5" name="Footer Placeholder 4"/>
          <p:cNvSpPr>
            <a:spLocks noGrp="1"/>
          </p:cNvSpPr>
          <p:nvPr>
            <p:ph type="ftr" sz="quarter" idx="11"/>
          </p:nvPr>
        </p:nvSpPr>
        <p:spPr/>
        <p:txBody>
          <a:bodyPr/>
          <a:lstStyle/>
          <a:p>
            <a:pPr defTabSz="914099" eaLnBrk="0" hangingPunct="0"/>
            <a:r>
              <a:rPr lang="en-US" sz="400">
                <a:gradFill>
                  <a:gsLst>
                    <a:gs pos="0">
                      <a:prstClr val="black"/>
                    </a:gs>
                    <a:gs pos="100000">
                      <a:prstClr val="black"/>
                    </a:gs>
                  </a:gsLst>
                  <a:lin ang="5400000" scaled="0"/>
                </a:gradFill>
                <a:latin typeface="Segoe UI" pitchFamily="34" charset="0"/>
                <a:ea typeface="Segoe UI" pitchFamily="34" charset="0"/>
                <a:cs typeface="Segoe UI" pitchFamily="34" charset="0"/>
              </a:rPr>
              <a:t>© 2016 Microsoft Corporation. All rights reserved. MICROSOFT MAKES NO WARRANTIES, EXPRESS, IMPLIED OR STATUTORY, AS TO THE INFORMATION IN THIS PRESENTATION.</a:t>
            </a:r>
            <a:endParaRPr lang="en-US" sz="400" dirty="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38EEC551-8CDA-4EB6-89BB-2A86C9F091C8}" type="datetime8">
              <a:rPr lang="en-US" smtClean="0">
                <a:solidFill>
                  <a:prstClr val="black"/>
                </a:solidFill>
              </a:rPr>
              <a:pPr/>
              <a:t>10/3/2016 8:38 AM</a:t>
            </a:fld>
            <a:endParaRPr lang="en-US" dirty="0">
              <a:solidFill>
                <a:prstClr val="black"/>
              </a:solidFill>
            </a:endParaRPr>
          </a:p>
        </p:txBody>
      </p:sp>
      <p:sp>
        <p:nvSpPr>
          <p:cNvPr id="7" name="Slide Number Placeholder 6"/>
          <p:cNvSpPr>
            <a:spLocks noGrp="1"/>
          </p:cNvSpPr>
          <p:nvPr>
            <p:ph type="sldNum" sz="quarter" idx="13"/>
          </p:nvPr>
        </p:nvSpPr>
        <p:spPr/>
        <p:txBody>
          <a:bodyPr/>
          <a:lstStyle/>
          <a:p>
            <a:fld id="{B4008EB6-D09E-4580-8CD6-DDB14511944F}" type="slidenum">
              <a:rPr lang="en-US" smtClean="0">
                <a:solidFill>
                  <a:prstClr val="black"/>
                </a:solidFill>
              </a:rPr>
              <a:pPr/>
              <a:t>2</a:t>
            </a:fld>
            <a:endParaRPr lang="en-US" dirty="0">
              <a:solidFill>
                <a:prstClr val="black"/>
              </a:solidFill>
            </a:endParaRPr>
          </a:p>
        </p:txBody>
      </p:sp>
    </p:spTree>
    <p:extLst>
      <p:ext uri="{BB962C8B-B14F-4D97-AF65-F5344CB8AC3E}">
        <p14:creationId xmlns:p14="http://schemas.microsoft.com/office/powerpoint/2010/main" val="184504794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32742" rtl="0" eaLnBrk="1" fontAlgn="auto" latinLnBrk="0" hangingPunct="1">
              <a:lnSpc>
                <a:spcPct val="90000"/>
              </a:lnSpc>
              <a:spcBef>
                <a:spcPts val="0"/>
              </a:spcBef>
              <a:spcAft>
                <a:spcPts val="340"/>
              </a:spcAft>
              <a:buClrTx/>
              <a:buSzTx/>
              <a:buFontTx/>
              <a:buNone/>
              <a:tabLst/>
              <a:defRPr/>
            </a:pPr>
            <a:r>
              <a:rPr lang="en-US" sz="900" b="1" dirty="0"/>
              <a:t>Speaker Note: Use</a:t>
            </a:r>
            <a:r>
              <a:rPr lang="en-US" sz="900" b="1" baseline="0" dirty="0"/>
              <a:t> the opening statement on security as the theme for slides 3-9</a:t>
            </a:r>
            <a:endParaRPr lang="en-US" sz="900" b="1" dirty="0">
              <a:effectLst/>
              <a:hlinkClick r:id="rId3"/>
            </a:endParaRPr>
          </a:p>
          <a:p>
            <a:endParaRPr lang="en-US" sz="900" b="1" kern="1200" dirty="0">
              <a:solidFill>
                <a:schemeClr val="tx1"/>
              </a:solidFill>
              <a:effectLst/>
              <a:latin typeface="Segoe UI Light" pitchFamily="34" charset="0"/>
              <a:ea typeface="+mn-ea"/>
              <a:cs typeface="+mn-cs"/>
            </a:endParaRPr>
          </a:p>
          <a:p>
            <a:endParaRPr lang="en-US" sz="900" b="1" kern="1200" dirty="0">
              <a:solidFill>
                <a:schemeClr val="tx1"/>
              </a:solidFill>
              <a:effectLst/>
              <a:latin typeface="Segoe UI Light" pitchFamily="34" charset="0"/>
              <a:ea typeface="+mn-ea"/>
              <a:cs typeface="+mn-cs"/>
            </a:endParaRPr>
          </a:p>
          <a:p>
            <a:r>
              <a:rPr lang="en-US" sz="900" b="1" kern="1200" dirty="0">
                <a:solidFill>
                  <a:schemeClr val="tx1"/>
                </a:solidFill>
                <a:effectLst/>
                <a:latin typeface="Segoe UI Light" pitchFamily="34" charset="0"/>
                <a:ea typeface="+mn-ea"/>
                <a:cs typeface="+mn-cs"/>
              </a:rPr>
              <a:t>BEFORE</a:t>
            </a:r>
            <a:r>
              <a:rPr lang="en-US" sz="900" kern="1200" dirty="0">
                <a:solidFill>
                  <a:schemeClr val="tx1"/>
                </a:solidFill>
                <a:effectLst/>
                <a:latin typeface="Segoe UI Light" pitchFamily="34" charset="0"/>
                <a:ea typeface="+mn-ea"/>
                <a:cs typeface="+mn-cs"/>
              </a:rPr>
              <a:t>: Corporate secrets are secret </a:t>
            </a:r>
          </a:p>
          <a:p>
            <a:r>
              <a:rPr lang="en-US" sz="900" b="1" kern="1200" dirty="0">
                <a:solidFill>
                  <a:schemeClr val="tx1"/>
                </a:solidFill>
                <a:effectLst/>
                <a:latin typeface="Segoe UI Light" pitchFamily="34" charset="0"/>
                <a:ea typeface="+mn-ea"/>
                <a:cs typeface="+mn-cs"/>
              </a:rPr>
              <a:t>AFTER</a:t>
            </a:r>
            <a:r>
              <a:rPr lang="en-US" sz="900" kern="1200" dirty="0">
                <a:solidFill>
                  <a:schemeClr val="tx1"/>
                </a:solidFill>
                <a:effectLst/>
                <a:latin typeface="Segoe UI Light" pitchFamily="34" charset="0"/>
                <a:ea typeface="+mn-ea"/>
                <a:cs typeface="+mn-cs"/>
              </a:rPr>
              <a:t>: Corporate secrets are public knowledge; potential loss of competitive advantage </a:t>
            </a:r>
            <a:endParaRPr lang="en-US" dirty="0"/>
          </a:p>
        </p:txBody>
      </p:sp>
      <p:sp>
        <p:nvSpPr>
          <p:cNvPr id="4" name="Slide Number Placeholder 3"/>
          <p:cNvSpPr>
            <a:spLocks noGrp="1"/>
          </p:cNvSpPr>
          <p:nvPr>
            <p:ph type="sldNum" sz="quarter" idx="10"/>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5B4690E9-825C-4C7D-A382-D0271BC978D7}" type="slidenum">
              <a:rPr kumimoji="0" lang="en-US"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11</a:t>
            </a:fld>
            <a:endParaRPr kumimoji="0" lang="en-US" sz="1800" b="0" i="0" u="none" strike="noStrike" kern="0" cap="none" spc="0" normalizeH="0" baseline="0" noProof="0">
              <a:ln>
                <a:noFill/>
              </a:ln>
              <a:solidFill>
                <a:sysClr val="windowText" lastClr="000000"/>
              </a:solidFill>
              <a:effectLst/>
              <a:uLnTx/>
              <a:uFillTx/>
            </a:endParaRPr>
          </a:p>
        </p:txBody>
      </p:sp>
    </p:spTree>
    <p:extLst>
      <p:ext uri="{BB962C8B-B14F-4D97-AF65-F5344CB8AC3E}">
        <p14:creationId xmlns:p14="http://schemas.microsoft.com/office/powerpoint/2010/main" val="164201730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US" b="1" dirty="0">
                <a:gradFill>
                  <a:gsLst>
                    <a:gs pos="0">
                      <a:srgbClr val="AC00AC"/>
                    </a:gs>
                    <a:gs pos="86000">
                      <a:srgbClr val="AC00AC"/>
                    </a:gs>
                  </a:gsLst>
                  <a:lin ang="5400000" scaled="0"/>
                </a:gradFill>
              </a:rPr>
              <a:t>Key Message: </a:t>
            </a:r>
            <a:r>
              <a:rPr lang="en-US" dirty="0">
                <a:gradFill>
                  <a:gsLst>
                    <a:gs pos="0">
                      <a:srgbClr val="AC00AC"/>
                    </a:gs>
                    <a:gs pos="86000">
                      <a:srgbClr val="AC00AC"/>
                    </a:gs>
                  </a:gsLst>
                  <a:lin ang="5400000" scaled="0"/>
                </a:gradFill>
              </a:rPr>
              <a:t>Microsoft Understands these attacks from firsthand experience helping customers with them</a:t>
            </a:r>
          </a:p>
          <a:p>
            <a:endParaRPr lang="en-US" b="1" i="1" dirty="0"/>
          </a:p>
          <a:p>
            <a:r>
              <a:rPr lang="en-US" b="1" i="1" u="sng" dirty="0"/>
              <a:t>Timeline</a:t>
            </a:r>
          </a:p>
          <a:p>
            <a:r>
              <a:rPr lang="en-US" dirty="0"/>
              <a:t>Targeted Attacks usually follow a timeline similar to this slide with</a:t>
            </a:r>
          </a:p>
          <a:p>
            <a:pPr marL="171450" indent="-171450">
              <a:buFont typeface="Arial" panose="020B0604020202020204" pitchFamily="34" charset="0"/>
              <a:buChar char="•"/>
            </a:pPr>
            <a:r>
              <a:rPr lang="en-US" dirty="0"/>
              <a:t>(Blue) </a:t>
            </a:r>
            <a:r>
              <a:rPr lang="en-US" b="1" dirty="0"/>
              <a:t>Research</a:t>
            </a:r>
            <a:r>
              <a:rPr lang="en-US" dirty="0"/>
              <a:t> on Company (Using social media, open source intelligence sources, data from previous attacks) and Preparing for the attack</a:t>
            </a:r>
          </a:p>
          <a:p>
            <a:pPr marL="171450" indent="-171450">
              <a:buFont typeface="Arial" panose="020B0604020202020204" pitchFamily="34" charset="0"/>
              <a:buChar char="•"/>
            </a:pPr>
            <a:r>
              <a:rPr lang="en-US" dirty="0"/>
              <a:t>(Yellow) </a:t>
            </a:r>
            <a:r>
              <a:rPr lang="en-US" b="1" dirty="0"/>
              <a:t>Elevation of privilege </a:t>
            </a:r>
            <a:r>
              <a:rPr lang="en-US" dirty="0"/>
              <a:t>attack (typically using </a:t>
            </a:r>
            <a:r>
              <a:rPr lang="en-US" b="1" dirty="0"/>
              <a:t>credential theft</a:t>
            </a:r>
            <a:r>
              <a:rPr lang="en-US" dirty="0"/>
              <a:t>, but also abuse of administrative/management tools and configuration weaknesses)</a:t>
            </a:r>
          </a:p>
          <a:p>
            <a:pPr marL="171450" indent="-171450">
              <a:buFont typeface="Arial" panose="020B0604020202020204" pitchFamily="34" charset="0"/>
              <a:buChar char="•"/>
            </a:pPr>
            <a:r>
              <a:rPr lang="en-US" dirty="0"/>
              <a:t>(Red) Attackers typically </a:t>
            </a:r>
            <a:r>
              <a:rPr lang="en-US" b="1" dirty="0" err="1"/>
              <a:t>exfiltrate</a:t>
            </a:r>
            <a:r>
              <a:rPr lang="en-US" b="1" dirty="0"/>
              <a:t> data </a:t>
            </a:r>
            <a:r>
              <a:rPr lang="en-US" dirty="0"/>
              <a:t>for illicit purposes</a:t>
            </a:r>
            <a:r>
              <a:rPr lang="en-US" baseline="0" dirty="0"/>
              <a:t> and go undetected for 200+ days. </a:t>
            </a:r>
            <a:br>
              <a:rPr lang="en-US" dirty="0"/>
            </a:br>
            <a:r>
              <a:rPr lang="en-US" dirty="0"/>
              <a:t>This is a general observation based</a:t>
            </a:r>
            <a:r>
              <a:rPr lang="en-US" baseline="0" dirty="0"/>
              <a:t> on our incident response team’s experience (which is similar to what is reported by others in industry). Precise numbers are difficult to produce because evidence of the initial “Patient 0” host is frequently lost after such a long period of time. </a:t>
            </a:r>
            <a:br>
              <a:rPr lang="en-US" baseline="0" dirty="0"/>
            </a:br>
            <a:r>
              <a:rPr lang="en-US" dirty="0"/>
              <a:t>Because most attacks are discovered by external parties, the variance in time to discover</a:t>
            </a:r>
            <a:r>
              <a:rPr lang="en-US" baseline="0" dirty="0"/>
              <a:t> </a:t>
            </a:r>
            <a:r>
              <a:rPr lang="en-US" dirty="0"/>
              <a:t>attacker presence usually depends</a:t>
            </a:r>
            <a:r>
              <a:rPr lang="en-US" baseline="0" dirty="0"/>
              <a:t> </a:t>
            </a:r>
            <a:r>
              <a:rPr lang="en-US" dirty="0"/>
              <a:t>on the organization’s industry (retail will be quick as credit cards are put onto market whereas the loss of other IP like technical designs takes longer to be apparent)</a:t>
            </a:r>
          </a:p>
          <a:p>
            <a:endParaRPr lang="en-US" dirty="0"/>
          </a:p>
          <a:p>
            <a:r>
              <a:rPr lang="en-US" b="1" i="1" u="sng" dirty="0"/>
              <a:t>Observations</a:t>
            </a:r>
          </a:p>
          <a:p>
            <a:endParaRPr lang="en-US" b="1" i="1" u="sng" dirty="0"/>
          </a:p>
          <a:p>
            <a:r>
              <a:rPr lang="en-US" b="1" i="1" u="none" dirty="0"/>
              <a:t>It is very hard to prevent the research and prep of an attack, this is generally public info.  We have to assume that an attacker WILL get into your environment.  Once they take over your environment it is almost impossible to get them out. </a:t>
            </a:r>
          </a:p>
          <a:p>
            <a:endParaRPr lang="en-US" b="1" i="1" u="sng" dirty="0"/>
          </a:p>
          <a:p>
            <a:r>
              <a:rPr lang="en-US" b="1" i="1" u="none" dirty="0"/>
              <a:t>The focus should be on making it much harder for the attacker to take over the environment and extent that attack timeline weeks or months so that you can detect and respond to the attack before the attacker can take over your environment.  Windows Server 2016 is focusing on how to slow down, detect, and prevent these attacks.</a:t>
            </a:r>
          </a:p>
          <a:p>
            <a:endParaRPr lang="en-US" b="1" i="1" u="none" dirty="0"/>
          </a:p>
          <a:p>
            <a:endParaRPr lang="en-US" dirty="0"/>
          </a:p>
          <a:p>
            <a:pPr marL="0" indent="0">
              <a:buFont typeface="Arial" panose="020B0604020202020204" pitchFamily="34" charset="0"/>
              <a:buNone/>
            </a:pPr>
            <a:endParaRPr lang="en-US" dirty="0"/>
          </a:p>
          <a:p>
            <a:pPr marL="0" indent="0">
              <a:buFont typeface="Arial" panose="020B0604020202020204" pitchFamily="34" charset="0"/>
              <a:buNone/>
            </a:pPr>
            <a:endParaRPr lang="en-US" dirty="0"/>
          </a:p>
          <a:p>
            <a:endParaRPr lang="en-US" dirty="0"/>
          </a:p>
        </p:txBody>
      </p:sp>
      <p:sp>
        <p:nvSpPr>
          <p:cNvPr id="4" name="Header Placeholder 3"/>
          <p:cNvSpPr>
            <a:spLocks noGrp="1"/>
          </p:cNvSpPr>
          <p:nvPr>
            <p:ph type="hdr" sz="quarter" idx="10"/>
          </p:nvPr>
        </p:nvSpPr>
        <p:spPr/>
        <p:txBody>
          <a:bodyPr/>
          <a:lstStyle/>
          <a:p>
            <a:pPr defTabSz="914400">
              <a:defRPr/>
            </a:pPr>
            <a:r>
              <a:rPr lang="en-US" sz="1800" kern="0">
                <a:solidFill>
                  <a:sysClr val="windowText" lastClr="000000"/>
                </a:solidFill>
              </a:rPr>
              <a:t>Microsoft Ignite 2015</a:t>
            </a:r>
            <a:endParaRPr lang="en-US" sz="1800" kern="0" dirty="0">
              <a:solidFill>
                <a:sysClr val="windowText" lastClr="000000"/>
              </a:solidFill>
            </a:endParaRPr>
          </a:p>
        </p:txBody>
      </p:sp>
      <p:sp>
        <p:nvSpPr>
          <p:cNvPr id="5" name="Footer Placeholder 4"/>
          <p:cNvSpPr>
            <a:spLocks noGrp="1"/>
          </p:cNvSpPr>
          <p:nvPr>
            <p:ph type="ftr" sz="quarter" idx="11"/>
          </p:nvPr>
        </p:nvSpPr>
        <p:spPr/>
        <p:txBody>
          <a:bodyPr/>
          <a:lstStyle/>
          <a:p>
            <a:pPr marL="0" defTabSz="914099" eaLnBrk="0" hangingPunct="0">
              <a:defRPr/>
            </a:pPr>
            <a:r>
              <a:rPr lang="en-US" sz="400" kern="0">
                <a:gradFill>
                  <a:gsLst>
                    <a:gs pos="0">
                      <a:prstClr val="black"/>
                    </a:gs>
                    <a:gs pos="100000">
                      <a:prstClr val="black"/>
                    </a:gs>
                  </a:gsLst>
                  <a:lin ang="5400000" scaled="0"/>
                </a:gradFill>
                <a:latin typeface="Segoe UI" pitchFamily="34" charset="0"/>
                <a:ea typeface="Segoe UI" pitchFamily="34" charset="0"/>
                <a:cs typeface="Segoe UI" pitchFamily="34" charset="0"/>
              </a:rPr>
              <a:t>© 2015 Microsoft Corporation. All rights reserved. MICROSOFT MAKES NO WARRANTIES, EXPRESS, IMPLIED OR STATUTORY, AS TO THE INFORMATION IN THIS PRESENTATION.</a:t>
            </a:r>
            <a:endParaRPr lang="en-US" sz="400" kern="0" dirty="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pPr defTabSz="914400">
              <a:defRPr/>
            </a:pPr>
            <a:fld id="{38EEC551-8CDA-4EB6-89BB-2A86C9F091C8}" type="datetime8">
              <a:rPr lang="en-US" sz="1800" kern="0" smtClean="0">
                <a:solidFill>
                  <a:sysClr val="windowText" lastClr="000000"/>
                </a:solidFill>
              </a:rPr>
              <a:pPr defTabSz="914400">
                <a:defRPr/>
              </a:pPr>
              <a:t>10/3/2016 8:38 AM</a:t>
            </a:fld>
            <a:endParaRPr lang="en-US" sz="1800" kern="0" dirty="0">
              <a:solidFill>
                <a:sysClr val="windowText" lastClr="000000"/>
              </a:solidFill>
            </a:endParaRPr>
          </a:p>
        </p:txBody>
      </p:sp>
      <p:sp>
        <p:nvSpPr>
          <p:cNvPr id="7" name="Slide Number Placeholder 6"/>
          <p:cNvSpPr>
            <a:spLocks noGrp="1"/>
          </p:cNvSpPr>
          <p:nvPr>
            <p:ph type="sldNum" sz="quarter" idx="13"/>
          </p:nvPr>
        </p:nvSpPr>
        <p:spPr/>
        <p:txBody>
          <a:bodyPr/>
          <a:lstStyle/>
          <a:p>
            <a:pPr defTabSz="914400">
              <a:defRPr/>
            </a:pPr>
            <a:fld id="{B4008EB6-D09E-4580-8CD6-DDB14511944F}" type="slidenum">
              <a:rPr lang="en-US" sz="1800" kern="0" smtClean="0">
                <a:solidFill>
                  <a:sysClr val="windowText" lastClr="000000"/>
                </a:solidFill>
              </a:rPr>
              <a:pPr defTabSz="914400">
                <a:defRPr/>
              </a:pPr>
              <a:t>12</a:t>
            </a:fld>
            <a:endParaRPr lang="en-US" sz="1800" kern="0" dirty="0">
              <a:solidFill>
                <a:sysClr val="windowText" lastClr="000000"/>
              </a:solidFill>
            </a:endParaRPr>
          </a:p>
        </p:txBody>
      </p:sp>
    </p:spTree>
    <p:extLst>
      <p:ext uri="{BB962C8B-B14F-4D97-AF65-F5344CB8AC3E}">
        <p14:creationId xmlns:p14="http://schemas.microsoft.com/office/powerpoint/2010/main" val="136507825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US" b="1" dirty="0">
                <a:gradFill>
                  <a:gsLst>
                    <a:gs pos="0">
                      <a:srgbClr val="AC00AC"/>
                    </a:gs>
                    <a:gs pos="86000">
                      <a:srgbClr val="AC00AC"/>
                    </a:gs>
                  </a:gsLst>
                  <a:lin ang="5400000" scaled="0"/>
                </a:gradFill>
              </a:rPr>
              <a:t>Key Message: </a:t>
            </a:r>
            <a:r>
              <a:rPr lang="en-US" b="0" dirty="0">
                <a:gradFill>
                  <a:gsLst>
                    <a:gs pos="0">
                      <a:srgbClr val="AC00AC"/>
                    </a:gs>
                    <a:gs pos="86000">
                      <a:srgbClr val="AC00AC"/>
                    </a:gs>
                  </a:gsLst>
                  <a:lin ang="5400000" scaled="0"/>
                </a:gradFill>
              </a:rPr>
              <a:t>This slide shows and example of what happens in the 24-48 hour exploit where privilege escalation can happen. </a:t>
            </a:r>
            <a:r>
              <a:rPr lang="en-US" dirty="0">
                <a:gradFill>
                  <a:gsLst>
                    <a:gs pos="0">
                      <a:srgbClr val="AC00AC"/>
                    </a:gs>
                    <a:gs pos="86000">
                      <a:srgbClr val="AC00AC"/>
                    </a:gs>
                  </a:gsLst>
                  <a:lin ang="5400000" scaled="0"/>
                </a:gradFill>
              </a:rPr>
              <a:t>Credential theft attacks can happen on just about conventionally secured environment and requires new types of defenses</a:t>
            </a:r>
          </a:p>
          <a:p>
            <a:pPr marL="0" marR="0" lvl="0" indent="0" algn="l" defTabSz="932742" rtl="0" eaLnBrk="1" fontAlgn="auto" latinLnBrk="0" hangingPunct="1">
              <a:lnSpc>
                <a:spcPct val="90000"/>
              </a:lnSpc>
              <a:spcBef>
                <a:spcPts val="0"/>
              </a:spcBef>
              <a:spcAft>
                <a:spcPts val="340"/>
              </a:spcAft>
              <a:buClrTx/>
              <a:buSzTx/>
              <a:buFontTx/>
              <a:buNone/>
              <a:tabLst/>
              <a:defRPr/>
            </a:pPr>
            <a:endParaRPr lang="en-US" sz="900" kern="1200" dirty="0">
              <a:solidFill>
                <a:schemeClr val="tx1"/>
              </a:solidFill>
              <a:effectLst/>
              <a:latin typeface="Segoe UI Light" pitchFamily="34" charset="0"/>
              <a:ea typeface="+mn-ea"/>
              <a:cs typeface="+mn-cs"/>
            </a:endParaRPr>
          </a:p>
          <a:p>
            <a:pPr marL="0" marR="0" lvl="0" indent="0" algn="l" defTabSz="932742" rtl="0" eaLnBrk="1" fontAlgn="auto" latinLnBrk="0" hangingPunct="1">
              <a:lnSpc>
                <a:spcPct val="90000"/>
              </a:lnSpc>
              <a:spcBef>
                <a:spcPts val="0"/>
              </a:spcBef>
              <a:spcAft>
                <a:spcPts val="340"/>
              </a:spcAft>
              <a:buClrTx/>
              <a:buSzTx/>
              <a:buFontTx/>
              <a:buNone/>
              <a:tabLst/>
              <a:defRPr/>
            </a:pPr>
            <a:endParaRPr lang="en-US" sz="900" kern="1200" dirty="0">
              <a:solidFill>
                <a:schemeClr val="tx1"/>
              </a:solidFill>
              <a:effectLst/>
              <a:latin typeface="Segoe UI Light" pitchFamily="34" charset="0"/>
              <a:ea typeface="+mn-ea"/>
              <a:cs typeface="+mn-cs"/>
            </a:endParaRPr>
          </a:p>
          <a:p>
            <a:pPr marL="0" marR="0" lvl="0" indent="0" algn="l" defTabSz="932742" rtl="0" eaLnBrk="1" fontAlgn="auto" latinLnBrk="0" hangingPunct="1">
              <a:lnSpc>
                <a:spcPct val="90000"/>
              </a:lnSpc>
              <a:spcBef>
                <a:spcPts val="0"/>
              </a:spcBef>
              <a:spcAft>
                <a:spcPts val="340"/>
              </a:spcAft>
              <a:buClrTx/>
              <a:buSzTx/>
              <a:buFontTx/>
              <a:buNone/>
              <a:tabLst/>
              <a:defRPr/>
            </a:pPr>
            <a:r>
              <a:rPr lang="en-US" sz="900" kern="1200" dirty="0">
                <a:solidFill>
                  <a:schemeClr val="tx1"/>
                </a:solidFill>
                <a:effectLst/>
                <a:latin typeface="Segoe UI Light" pitchFamily="34" charset="0"/>
                <a:ea typeface="+mn-ea"/>
                <a:cs typeface="+mn-cs"/>
              </a:rPr>
              <a:t>---------------------</a:t>
            </a:r>
          </a:p>
          <a:p>
            <a:pPr marL="0" marR="0" lvl="0" indent="0" algn="l" defTabSz="932742" rtl="0" eaLnBrk="1" fontAlgn="auto" latinLnBrk="0" hangingPunct="1">
              <a:lnSpc>
                <a:spcPct val="90000"/>
              </a:lnSpc>
              <a:spcBef>
                <a:spcPts val="0"/>
              </a:spcBef>
              <a:spcAft>
                <a:spcPts val="340"/>
              </a:spcAft>
              <a:buClrTx/>
              <a:buSzTx/>
              <a:buFontTx/>
              <a:buNone/>
              <a:tabLst/>
              <a:defRPr/>
            </a:pPr>
            <a:r>
              <a:rPr lang="en-US" sz="900" kern="1200" dirty="0">
                <a:solidFill>
                  <a:schemeClr val="tx1"/>
                </a:solidFill>
                <a:effectLst/>
                <a:latin typeface="Segoe UI Light" pitchFamily="34" charset="0"/>
                <a:ea typeface="+mn-ea"/>
                <a:cs typeface="+mn-cs"/>
              </a:rPr>
              <a:t>Most attackers use malware toolkits – available to anyone on the internet – to gain access to your network.  Once inside, they immediately look to compromise administrator credentials, which typically only takes them between 24 and 48 hours. At that point, with domain administrator credentials in hand, they have free rein to access any nearly any system in your infrastructure. Because they are using valid credentials, they can operate for months before being discovered. </a:t>
            </a:r>
          </a:p>
          <a:p>
            <a:endParaRPr lang="en-US" dirty="0"/>
          </a:p>
          <a:p>
            <a:r>
              <a:rPr lang="en-US" dirty="0"/>
              <a:t>As</a:t>
            </a:r>
            <a:r>
              <a:rPr lang="en-US" baseline="0" dirty="0"/>
              <a:t> we discussed in the opening, this leads to business disruption, lost productivity, loss of data and </a:t>
            </a:r>
            <a:r>
              <a:rPr lang="en-US" baseline="0" dirty="0" err="1"/>
              <a:t>ip</a:t>
            </a:r>
            <a:r>
              <a:rPr lang="en-US" baseline="0" dirty="0"/>
              <a:t> and potentially having your systems held ransom.</a:t>
            </a:r>
            <a:endParaRPr lang="en-US" dirty="0"/>
          </a:p>
        </p:txBody>
      </p:sp>
      <p:sp>
        <p:nvSpPr>
          <p:cNvPr id="5" name="Date Placeholder 4"/>
          <p:cNvSpPr>
            <a:spLocks noGrp="1"/>
          </p:cNvSpPr>
          <p:nvPr>
            <p:ph type="dt" idx="10"/>
          </p:nvPr>
        </p:nvSpPr>
        <p:spPr/>
        <p:txBody>
          <a:bodyPr/>
          <a:lstStyle/>
          <a:p>
            <a:fld id="{4711EF6E-4125-409C-BF79-F100C87F8CBE}" type="datetime1">
              <a:rPr lang="en-US" smtClean="0"/>
              <a:t>10/3/2016</a:t>
            </a:fld>
            <a:endParaRPr lang="en-US"/>
          </a:p>
        </p:txBody>
      </p:sp>
      <p:sp>
        <p:nvSpPr>
          <p:cNvPr id="6" name="Footer Placeholder 5"/>
          <p:cNvSpPr>
            <a:spLocks noGrp="1"/>
          </p:cNvSpPr>
          <p:nvPr>
            <p:ph type="ftr" sz="quarter" idx="11"/>
          </p:nvPr>
        </p:nvSpPr>
        <p:spPr/>
        <p:txBody>
          <a:bodyPr/>
          <a:lstStyle/>
          <a:p>
            <a:r>
              <a:rPr lang="en-US"/>
              <a:t>© 2016 Microsoft Corporation. All rights reserved. MICROSOFT MAKES NO WARRANTIES, EXPRESS, IMPLIED OR STATUTORY, AS TO THE INFORMATION IN THIS PRESENTATION</a:t>
            </a:r>
          </a:p>
        </p:txBody>
      </p:sp>
      <p:sp>
        <p:nvSpPr>
          <p:cNvPr id="7" name="Slide Number Placeholder 6"/>
          <p:cNvSpPr>
            <a:spLocks noGrp="1"/>
          </p:cNvSpPr>
          <p:nvPr>
            <p:ph type="sldNum" sz="quarter" idx="12"/>
          </p:nvPr>
        </p:nvSpPr>
        <p:spPr/>
        <p:txBody>
          <a:bodyPr/>
          <a:lstStyle/>
          <a:p>
            <a:fld id="{8A6B70A6-6008-47FD-9CA9-C2B8B348C4A2}" type="slidenum">
              <a:rPr lang="en-US" smtClean="0"/>
              <a:t>13</a:t>
            </a:fld>
            <a:endParaRPr lang="en-US"/>
          </a:p>
        </p:txBody>
      </p:sp>
      <p:sp>
        <p:nvSpPr>
          <p:cNvPr id="8" name="Header Placeholder 7"/>
          <p:cNvSpPr>
            <a:spLocks noGrp="1"/>
          </p:cNvSpPr>
          <p:nvPr>
            <p:ph type="hdr" sz="quarter" idx="13"/>
          </p:nvPr>
        </p:nvSpPr>
        <p:spPr/>
        <p:txBody>
          <a:bodyPr/>
          <a:lstStyle/>
          <a:p>
            <a:endParaRPr lang="en-US"/>
          </a:p>
        </p:txBody>
      </p:sp>
    </p:spTree>
    <p:extLst>
      <p:ext uri="{BB962C8B-B14F-4D97-AF65-F5344CB8AC3E}">
        <p14:creationId xmlns:p14="http://schemas.microsoft.com/office/powerpoint/2010/main" val="63861638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Key Message: </a:t>
            </a:r>
            <a:r>
              <a:rPr lang="en-US" b="0" dirty="0"/>
              <a:t>There are potential attack vectors on the operating system and their respective application as well as an attack vector on the virtualization fabric. </a:t>
            </a:r>
          </a:p>
          <a:p>
            <a:endParaRPr lang="en-US" dirty="0"/>
          </a:p>
          <a:p>
            <a:r>
              <a:rPr lang="en-US" dirty="0"/>
              <a:t>With the evolution</a:t>
            </a:r>
            <a:r>
              <a:rPr lang="en-US" baseline="0" dirty="0"/>
              <a:t> of servers to virtual environments, which brings new challenges when trying to protect the datacenter environment.</a:t>
            </a:r>
          </a:p>
          <a:p>
            <a:endParaRPr lang="en-US" baseline="0" dirty="0"/>
          </a:p>
          <a:p>
            <a:r>
              <a:rPr lang="en-US" baseline="0" dirty="0"/>
              <a:t>In addition to the regular attacks already discussed in previous slides, we also have the virtualization fabric that needs to be protected. The virtualization fabric bring new items to be considered when planning for a security strategy:</a:t>
            </a:r>
          </a:p>
          <a:p>
            <a:pPr marL="171450" indent="-171450">
              <a:buFont typeface="Arial" panose="020B0604020202020204" pitchFamily="34" charset="0"/>
              <a:buChar char="•"/>
            </a:pPr>
            <a:r>
              <a:rPr lang="en-US" baseline="0" dirty="0"/>
              <a:t>Administrators have the keys to the kingdom and in the case of sensitive workloads, such as Domain Controllers, virtualization admins can access the secrets inside virtual machines. A compromised fabric administrator can be a malicious administrator or an administrative account that was compromised by an attacker.</a:t>
            </a:r>
          </a:p>
          <a:p>
            <a:pPr marL="171450" indent="-171450">
              <a:buFont typeface="Arial" panose="020B0604020202020204" pitchFamily="34" charset="0"/>
              <a:buChar char="•"/>
            </a:pPr>
            <a:r>
              <a:rPr lang="en-US" baseline="0" dirty="0"/>
              <a:t>A virtual machine is really just a file and virtual disks can be copied to a USB stick or a laptop and be mounted in another environment. </a:t>
            </a:r>
          </a:p>
          <a:p>
            <a:pPr marL="171450" indent="-171450">
              <a:buFont typeface="Arial" panose="020B0604020202020204" pitchFamily="34" charset="0"/>
              <a:buChar char="•"/>
            </a:pPr>
            <a:r>
              <a:rPr lang="en-US" baseline="0" dirty="0"/>
              <a:t>In the past, to protect a server or a sensitive workload, we use to put these servers in a highly secured physical environment that only allowed people would be able to access and have physical access to the assets. In the case of a virtual machine, anyone who have access to the virtualization host will have access to the virtual machine source files, which bring us back to the first statement.</a:t>
            </a:r>
          </a:p>
          <a:p>
            <a:pPr marL="171450" indent="-171450">
              <a:buFont typeface="Arial" panose="020B0604020202020204" pitchFamily="34" charset="0"/>
              <a:buChar char="•"/>
            </a:pPr>
            <a:r>
              <a:rPr lang="en-US" baseline="0" dirty="0"/>
              <a:t>In the last few years, great new capabilities came up such as TPM chips, Secure Boot, UEFI 2.0 and others. The problem is that these features are tied to hardware capabilities that are not exposed to virtual machines.</a:t>
            </a:r>
          </a:p>
          <a:p>
            <a:pPr marL="0" indent="0">
              <a:buFont typeface="Arial" panose="020B0604020202020204" pitchFamily="34" charset="0"/>
              <a:buNone/>
            </a:pPr>
            <a:endParaRPr lang="en-US" baseline="0" dirty="0"/>
          </a:p>
          <a:p>
            <a:pPr marL="0" indent="0">
              <a:buFont typeface="Arial" panose="020B0604020202020204" pitchFamily="34" charset="0"/>
              <a:buNone/>
            </a:pPr>
            <a:r>
              <a:rPr lang="en-US" baseline="0" dirty="0"/>
              <a:t>All of these problems are not specific for Microsoft. Other platforms such as VMware, will have the same issues, however the solutions that will be presented in this deck are unique to Windows Server.</a:t>
            </a:r>
          </a:p>
        </p:txBody>
      </p:sp>
      <p:sp>
        <p:nvSpPr>
          <p:cNvPr id="4" name="Header Placeholder 3"/>
          <p:cNvSpPr>
            <a:spLocks noGrp="1"/>
          </p:cNvSpPr>
          <p:nvPr>
            <p:ph type="hdr" sz="quarter" idx="10"/>
          </p:nvPr>
        </p:nvSpPr>
        <p:spPr/>
        <p:txBody>
          <a:bodyPr/>
          <a:lstStyle/>
          <a:p>
            <a:r>
              <a:rPr lang="en-US"/>
              <a:t>Microsoft Build 2016</a:t>
            </a:r>
            <a:endParaRPr lang="en-US" dirty="0"/>
          </a:p>
        </p:txBody>
      </p:sp>
      <p:sp>
        <p:nvSpPr>
          <p:cNvPr id="5" name="Footer Placeholder 4"/>
          <p:cNvSpPr>
            <a:spLocks noGrp="1"/>
          </p:cNvSpPr>
          <p:nvPr>
            <p:ph type="ftr" sz="quarter" idx="11"/>
          </p:nvPr>
        </p:nvSpPr>
        <p:spPr/>
        <p:txBody>
          <a:bodyPr/>
          <a:lstStyle/>
          <a:p>
            <a:pPr defTabSz="914099" eaLnBrk="0" hangingPunct="0"/>
            <a:r>
              <a:rPr lang="en-US" sz="400">
                <a:gradFill>
                  <a:gsLst>
                    <a:gs pos="0">
                      <a:prstClr val="black"/>
                    </a:gs>
                    <a:gs pos="100000">
                      <a:prstClr val="black"/>
                    </a:gs>
                  </a:gsLst>
                  <a:lin ang="5400000" scaled="0"/>
                </a:gradFill>
                <a:latin typeface="Segoe UI" pitchFamily="34" charset="0"/>
                <a:ea typeface="Segoe UI" pitchFamily="34" charset="0"/>
                <a:cs typeface="Segoe UI" pitchFamily="34" charset="0"/>
              </a:rPr>
              <a:t>© 2016 Microsoft Corporation. All rights reserved. MICROSOFT MAKES NO WARRANTIES, EXPRESS, IMPLIED OR STATUTORY, AS TO THE INFORMATION IN THIS PRESENTATION.</a:t>
            </a:r>
            <a:endParaRPr lang="en-US" sz="400" dirty="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38EEC551-8CDA-4EB6-89BB-2A86C9F091C8}" type="datetime8">
              <a:rPr lang="en-US" smtClean="0"/>
              <a:t>10/3/2016 8:38 AM</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14</a:t>
            </a:fld>
            <a:endParaRPr lang="en-US" dirty="0"/>
          </a:p>
        </p:txBody>
      </p:sp>
    </p:spTree>
    <p:extLst>
      <p:ext uri="{BB962C8B-B14F-4D97-AF65-F5344CB8AC3E}">
        <p14:creationId xmlns:p14="http://schemas.microsoft.com/office/powerpoint/2010/main" val="310959285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r>
              <a:rPr lang="en-US" b="1" dirty="0"/>
              <a:t>Key Message:  </a:t>
            </a:r>
            <a:r>
              <a:rPr lang="en-US" b="0" dirty="0"/>
              <a:t>We want to protect 3 things.  1. Protect privileged identity  2. Protect the OS no matter where it is running on any host 3. Protect the virtual machines from virtualized fabrics. 4. Make a breech detectable so you can respond.</a:t>
            </a:r>
          </a:p>
          <a:p>
            <a:endParaRPr lang="en-US" dirty="0"/>
          </a:p>
          <a:p>
            <a:endParaRPr lang="en-US" dirty="0"/>
          </a:p>
        </p:txBody>
      </p:sp>
      <p:sp>
        <p:nvSpPr>
          <p:cNvPr id="4" name="Slide Number Placeholder 3"/>
          <p:cNvSpPr>
            <a:spLocks noGrp="1"/>
          </p:cNvSpPr>
          <p:nvPr>
            <p:ph type="sldNum" sz="quarter" idx="10"/>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60ED6F5B-F2C6-488F-94B0-58E5F2103ECE}" type="slidenum">
              <a:rPr kumimoji="0" lang="en-US"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15</a:t>
            </a:fld>
            <a:endParaRPr kumimoji="0" lang="en-US" sz="1800" b="0" i="0" u="none" strike="noStrike" kern="0" cap="none" spc="0" normalizeH="0" baseline="0" noProof="0">
              <a:ln>
                <a:noFill/>
              </a:ln>
              <a:solidFill>
                <a:sysClr val="windowText" lastClr="000000"/>
              </a:solidFill>
              <a:effectLst/>
              <a:uLnTx/>
              <a:uFillTx/>
            </a:endParaRPr>
          </a:p>
        </p:txBody>
      </p:sp>
    </p:spTree>
    <p:extLst>
      <p:ext uri="{BB962C8B-B14F-4D97-AF65-F5344CB8AC3E}">
        <p14:creationId xmlns:p14="http://schemas.microsoft.com/office/powerpoint/2010/main" val="376099257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US" sz="900" b="0" i="0" u="none" strike="noStrike" kern="1200" baseline="0" dirty="0">
              <a:solidFill>
                <a:schemeClr val="tx1"/>
              </a:solidFill>
              <a:latin typeface="Segoe UI Light" pitchFamily="34" charset="0"/>
              <a:ea typeface="+mn-ea"/>
              <a:cs typeface="+mn-cs"/>
            </a:endParaRPr>
          </a:p>
          <a:p>
            <a:pPr marL="0" marR="0" indent="0" algn="l" defTabSz="932742" rtl="0" eaLnBrk="1" fontAlgn="auto" latinLnBrk="0" hangingPunct="1">
              <a:lnSpc>
                <a:spcPct val="90000"/>
              </a:lnSpc>
              <a:spcBef>
                <a:spcPts val="0"/>
              </a:spcBef>
              <a:spcAft>
                <a:spcPts val="340"/>
              </a:spcAft>
              <a:buClrTx/>
              <a:buSzTx/>
              <a:buFont typeface="Arial" panose="020B0604020202020204" pitchFamily="34" charset="0"/>
              <a:buNone/>
              <a:tabLst/>
              <a:defRPr/>
            </a:pPr>
            <a:r>
              <a:rPr lang="en-US" sz="900" b="1" kern="1200" dirty="0">
                <a:solidFill>
                  <a:schemeClr val="tx1"/>
                </a:solidFill>
                <a:effectLst/>
                <a:latin typeface="Segoe UI Light" pitchFamily="34" charset="0"/>
                <a:ea typeface="+mn-ea"/>
                <a:cs typeface="+mn-cs"/>
              </a:rPr>
              <a:t>Key Message</a:t>
            </a:r>
            <a:r>
              <a:rPr lang="en-US" sz="900" kern="1200" dirty="0">
                <a:solidFill>
                  <a:schemeClr val="tx1"/>
                </a:solidFill>
                <a:effectLst/>
                <a:latin typeface="Segoe UI Light" pitchFamily="34" charset="0"/>
                <a:ea typeface="+mn-ea"/>
                <a:cs typeface="+mn-cs"/>
              </a:rPr>
              <a:t>:  </a:t>
            </a:r>
            <a:r>
              <a:rPr lang="en-US" sz="900" b="0" kern="1200" dirty="0">
                <a:solidFill>
                  <a:schemeClr val="tx1"/>
                </a:solidFill>
                <a:effectLst/>
                <a:latin typeface="Segoe UI Light" pitchFamily="34" charset="0"/>
                <a:ea typeface="+mn-ea"/>
                <a:cs typeface="+mn-cs"/>
              </a:rPr>
              <a:t>Identity is the new perimeter that attackers are exploiting to attack your infrastructure.  Administrators are usually perpetual admins and full control of the environment, regardless of their role. </a:t>
            </a:r>
          </a:p>
          <a:p>
            <a:pPr marL="0" marR="0" indent="0" algn="l" defTabSz="932742" rtl="0" eaLnBrk="1" fontAlgn="auto" latinLnBrk="0" hangingPunct="1">
              <a:lnSpc>
                <a:spcPct val="90000"/>
              </a:lnSpc>
              <a:spcBef>
                <a:spcPts val="0"/>
              </a:spcBef>
              <a:spcAft>
                <a:spcPts val="340"/>
              </a:spcAft>
              <a:buClrTx/>
              <a:buSzTx/>
              <a:buFont typeface="Arial" panose="020B0604020202020204" pitchFamily="34" charset="0"/>
              <a:buNone/>
              <a:tabLst/>
              <a:defRPr/>
            </a:pPr>
            <a:endParaRPr lang="en-US" sz="900" kern="1200" dirty="0">
              <a:solidFill>
                <a:schemeClr val="tx1"/>
              </a:solidFill>
              <a:effectLst/>
              <a:latin typeface="Segoe UI Light" pitchFamily="34" charset="0"/>
              <a:ea typeface="+mn-ea"/>
              <a:cs typeface="+mn-cs"/>
            </a:endParaRPr>
          </a:p>
          <a:p>
            <a:pPr marL="0" marR="0" indent="0" algn="l" defTabSz="932742" rtl="0" eaLnBrk="1" fontAlgn="auto" latinLnBrk="0" hangingPunct="1">
              <a:lnSpc>
                <a:spcPct val="90000"/>
              </a:lnSpc>
              <a:spcBef>
                <a:spcPts val="0"/>
              </a:spcBef>
              <a:spcAft>
                <a:spcPts val="340"/>
              </a:spcAft>
              <a:buClrTx/>
              <a:buSzTx/>
              <a:buFont typeface="Arial" panose="020B0604020202020204" pitchFamily="34" charset="0"/>
              <a:buNone/>
              <a:tabLst/>
              <a:defRPr/>
            </a:pPr>
            <a:endParaRPr lang="en-US" sz="900" kern="1200" dirty="0">
              <a:solidFill>
                <a:schemeClr val="tx1"/>
              </a:solidFill>
              <a:effectLst/>
              <a:latin typeface="Segoe UI Light" pitchFamily="34" charset="0"/>
              <a:ea typeface="+mn-ea"/>
              <a:cs typeface="+mn-cs"/>
            </a:endParaRPr>
          </a:p>
          <a:p>
            <a:pPr marL="171450" indent="-171450">
              <a:buFont typeface="Arial" panose="020B0604020202020204" pitchFamily="34" charset="0"/>
              <a:buChar char="•"/>
            </a:pPr>
            <a:r>
              <a:rPr lang="en-US" sz="900" b="0" i="0" u="none" strike="noStrike" kern="1200" baseline="0" dirty="0">
                <a:solidFill>
                  <a:schemeClr val="tx1"/>
                </a:solidFill>
                <a:latin typeface="Segoe UI Light" pitchFamily="34" charset="0"/>
                <a:ea typeface="+mn-ea"/>
                <a:cs typeface="+mn-cs"/>
              </a:rPr>
              <a:t>Attackers are getting more sophisticated, often using compromised, highly privileged admin credentials to control access. </a:t>
            </a:r>
          </a:p>
          <a:p>
            <a:pPr marL="171450" indent="-171450">
              <a:buFont typeface="Arial" panose="020B0604020202020204" pitchFamily="34" charset="0"/>
              <a:buChar char="•"/>
            </a:pPr>
            <a:r>
              <a:rPr lang="en-US" sz="900" b="0" i="0" u="none" strike="noStrike" kern="1200" baseline="0" dirty="0">
                <a:solidFill>
                  <a:schemeClr val="tx1"/>
                </a:solidFill>
                <a:latin typeface="Segoe UI Light" pitchFamily="34" charset="0"/>
                <a:ea typeface="+mn-ea"/>
                <a:cs typeface="+mn-cs"/>
              </a:rPr>
              <a:t>These credentials make it easy for them to remain undetected for long periods of time or create an instant, devastating attack.</a:t>
            </a:r>
            <a:endParaRPr lang="en-US" dirty="0"/>
          </a:p>
        </p:txBody>
      </p:sp>
      <p:sp>
        <p:nvSpPr>
          <p:cNvPr id="4" name="Header Placeholder 3"/>
          <p:cNvSpPr>
            <a:spLocks noGrp="1"/>
          </p:cNvSpPr>
          <p:nvPr>
            <p:ph type="hdr" sz="quarter" idx="10"/>
          </p:nvPr>
        </p:nvSpPr>
        <p:spPr/>
        <p:txBody>
          <a:bodyPr/>
          <a:lstStyle/>
          <a:p>
            <a:r>
              <a:rPr lang="en-US">
                <a:solidFill>
                  <a:prstClr val="black"/>
                </a:solidFill>
              </a:rPr>
              <a:t>Microsoft Build 2016</a:t>
            </a:r>
            <a:endParaRPr lang="en-US" dirty="0">
              <a:solidFill>
                <a:prstClr val="black"/>
              </a:solidFill>
            </a:endParaRPr>
          </a:p>
        </p:txBody>
      </p:sp>
      <p:sp>
        <p:nvSpPr>
          <p:cNvPr id="5" name="Footer Placeholder 4"/>
          <p:cNvSpPr>
            <a:spLocks noGrp="1"/>
          </p:cNvSpPr>
          <p:nvPr>
            <p:ph type="ftr" sz="quarter" idx="11"/>
          </p:nvPr>
        </p:nvSpPr>
        <p:spPr/>
        <p:txBody>
          <a:bodyPr/>
          <a:lstStyle/>
          <a:p>
            <a:pPr defTabSz="914099" eaLnBrk="0" hangingPunct="0"/>
            <a:r>
              <a:rPr lang="en-US" sz="400">
                <a:gradFill>
                  <a:gsLst>
                    <a:gs pos="0">
                      <a:prstClr val="black"/>
                    </a:gs>
                    <a:gs pos="100000">
                      <a:prstClr val="black"/>
                    </a:gs>
                  </a:gsLst>
                  <a:lin ang="5400000" scaled="0"/>
                </a:gradFill>
                <a:latin typeface="Segoe UI" pitchFamily="34" charset="0"/>
                <a:ea typeface="Segoe UI" pitchFamily="34" charset="0"/>
                <a:cs typeface="Segoe UI" pitchFamily="34" charset="0"/>
              </a:rPr>
              <a:t>© 2016 Microsoft Corporation. All rights reserved. MICROSOFT MAKES NO WARRANTIES, EXPRESS, IMPLIED OR STATUTORY, AS TO THE INFORMATION IN THIS PRESENTATION.</a:t>
            </a:r>
            <a:endParaRPr lang="en-US" sz="400" dirty="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38EEC551-8CDA-4EB6-89BB-2A86C9F091C8}" type="datetime8">
              <a:rPr lang="en-US" smtClean="0">
                <a:solidFill>
                  <a:prstClr val="black"/>
                </a:solidFill>
              </a:rPr>
              <a:pPr/>
              <a:t>10/3/2016 8:38 AM</a:t>
            </a:fld>
            <a:endParaRPr lang="en-US" dirty="0">
              <a:solidFill>
                <a:prstClr val="black"/>
              </a:solidFill>
            </a:endParaRPr>
          </a:p>
        </p:txBody>
      </p:sp>
      <p:sp>
        <p:nvSpPr>
          <p:cNvPr id="7" name="Slide Number Placeholder 6"/>
          <p:cNvSpPr>
            <a:spLocks noGrp="1"/>
          </p:cNvSpPr>
          <p:nvPr>
            <p:ph type="sldNum" sz="quarter" idx="13"/>
          </p:nvPr>
        </p:nvSpPr>
        <p:spPr/>
        <p:txBody>
          <a:bodyPr/>
          <a:lstStyle/>
          <a:p>
            <a:fld id="{B4008EB6-D09E-4580-8CD6-DDB14511944F}" type="slidenum">
              <a:rPr lang="en-US" smtClean="0">
                <a:solidFill>
                  <a:prstClr val="black"/>
                </a:solidFill>
              </a:rPr>
              <a:pPr/>
              <a:t>17</a:t>
            </a:fld>
            <a:endParaRPr lang="en-US" dirty="0">
              <a:solidFill>
                <a:prstClr val="black"/>
              </a:solidFill>
            </a:endParaRPr>
          </a:p>
        </p:txBody>
      </p:sp>
    </p:spTree>
    <p:extLst>
      <p:ext uri="{BB962C8B-B14F-4D97-AF65-F5344CB8AC3E}">
        <p14:creationId xmlns:p14="http://schemas.microsoft.com/office/powerpoint/2010/main" val="209503615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900" b="0" i="0" u="none" strike="noStrike" kern="1200" baseline="0" dirty="0">
              <a:solidFill>
                <a:schemeClr val="tx1"/>
              </a:solidFill>
              <a:latin typeface="Segoe UI Light" pitchFamily="34" charset="0"/>
              <a:ea typeface="+mn-ea"/>
              <a:cs typeface="+mn-cs"/>
            </a:endParaRPr>
          </a:p>
          <a:p>
            <a:r>
              <a:rPr lang="en-US" sz="900" b="0" i="0" u="none" strike="noStrike" kern="1200" baseline="0" dirty="0">
                <a:solidFill>
                  <a:schemeClr val="tx1"/>
                </a:solidFill>
                <a:latin typeface="Segoe UI Light" pitchFamily="34" charset="0"/>
                <a:ea typeface="+mn-ea"/>
                <a:cs typeface="+mn-cs"/>
              </a:rPr>
              <a:t>Windows Server 2016 provides you with two powerful technologies to help prevent pass-the-hash attacks. </a:t>
            </a:r>
            <a:endParaRPr lang="en-US" b="1" dirty="0"/>
          </a:p>
          <a:p>
            <a:endParaRPr lang="en-US" sz="900" b="0" i="0" u="none" strike="noStrike" kern="1200" baseline="0" dirty="0">
              <a:solidFill>
                <a:schemeClr val="tx1"/>
              </a:solidFill>
              <a:latin typeface="Segoe UI Light" pitchFamily="34" charset="0"/>
              <a:ea typeface="+mn-ea"/>
              <a:cs typeface="+mn-cs"/>
            </a:endParaRPr>
          </a:p>
          <a:p>
            <a:pPr marL="0" marR="0" lvl="0" indent="0" algn="l" defTabSz="932742" rtl="0" eaLnBrk="1" fontAlgn="auto" latinLnBrk="0" hangingPunct="1">
              <a:lnSpc>
                <a:spcPct val="90000"/>
              </a:lnSpc>
              <a:spcBef>
                <a:spcPts val="0"/>
              </a:spcBef>
              <a:spcAft>
                <a:spcPts val="340"/>
              </a:spcAft>
              <a:buClrTx/>
              <a:buSzTx/>
              <a:buFontTx/>
              <a:buNone/>
              <a:tabLst/>
              <a:defRPr/>
            </a:pPr>
            <a:r>
              <a:rPr lang="en-US" sz="900" b="0" i="0" u="none" strike="noStrike" kern="1200" baseline="0" dirty="0">
                <a:solidFill>
                  <a:schemeClr val="tx1"/>
                </a:solidFill>
                <a:latin typeface="Segoe UI Light" pitchFamily="34" charset="0"/>
                <a:ea typeface="+mn-ea"/>
                <a:cs typeface="+mn-cs"/>
              </a:rPr>
              <a:t>1. Credential Guard prevents admin credentials from being stolen by Pass-the-Hash and Pass-the-Ticket attacks. Remote Credential Guard delivers Single Sign-On for Remote Desktop Protocol (RDP) sessions, eliminating the need to pass credentials to the RDP host. </a:t>
            </a:r>
            <a:endParaRPr lang="en-US" dirty="0"/>
          </a:p>
          <a:p>
            <a:endParaRPr lang="en-US" sz="900" b="0" i="0" u="none" strike="noStrike" kern="1200" baseline="0" dirty="0">
              <a:solidFill>
                <a:schemeClr val="tx1"/>
              </a:solidFill>
              <a:latin typeface="Segoe UI Light" pitchFamily="34" charset="0"/>
              <a:ea typeface="+mn-ea"/>
              <a:cs typeface="+mn-cs"/>
            </a:endParaRPr>
          </a:p>
          <a:p>
            <a:r>
              <a:rPr lang="en-US" sz="900" kern="1200" dirty="0">
                <a:solidFill>
                  <a:schemeClr val="tx1"/>
                </a:solidFill>
                <a:effectLst/>
                <a:latin typeface="Segoe UI Light" pitchFamily="34" charset="0"/>
                <a:ea typeface="+mn-ea"/>
                <a:cs typeface="+mn-cs"/>
              </a:rPr>
              <a:t>2. In essence, Remote Credential Guard (RCG) keeps the credential secrets on the client machine so that when a user performs a Remote Desktop logon to a target machine (server or client), the credentials are never available on the target machine so cannot be stolen if that machine is compromised.</a:t>
            </a:r>
          </a:p>
          <a:p>
            <a:r>
              <a:rPr lang="en-US" sz="900" kern="1200" dirty="0">
                <a:solidFill>
                  <a:schemeClr val="tx1"/>
                </a:solidFill>
                <a:effectLst/>
                <a:latin typeface="Segoe UI Light" pitchFamily="34" charset="0"/>
                <a:ea typeface="+mn-ea"/>
                <a:cs typeface="+mn-cs"/>
              </a:rPr>
              <a:t> </a:t>
            </a:r>
          </a:p>
          <a:p>
            <a:r>
              <a:rPr lang="en-US" sz="900" b="0" i="0" u="none" strike="noStrike" kern="1200" baseline="0" dirty="0">
                <a:solidFill>
                  <a:schemeClr val="tx1"/>
                </a:solidFill>
                <a:latin typeface="Segoe UI Light" pitchFamily="34" charset="0"/>
                <a:ea typeface="+mn-ea"/>
                <a:cs typeface="+mn-cs"/>
              </a:rPr>
              <a:t>To protect </a:t>
            </a:r>
            <a:r>
              <a:rPr lang="en-US" sz="900" b="0" i="0" u="none" strike="noStrike" kern="1200" baseline="0" dirty="0" err="1">
                <a:solidFill>
                  <a:schemeClr val="tx1"/>
                </a:solidFill>
                <a:latin typeface="Segoe UI Light" pitchFamily="34" charset="0"/>
                <a:ea typeface="+mn-ea"/>
                <a:cs typeface="+mn-cs"/>
              </a:rPr>
              <a:t>priveldged</a:t>
            </a:r>
            <a:r>
              <a:rPr lang="en-US" sz="900" b="0" i="0" u="none" strike="noStrike" kern="1200" baseline="0" dirty="0">
                <a:solidFill>
                  <a:schemeClr val="tx1"/>
                </a:solidFill>
                <a:latin typeface="Segoe UI Light" pitchFamily="34" charset="0"/>
                <a:ea typeface="+mn-ea"/>
                <a:cs typeface="+mn-cs"/>
              </a:rPr>
              <a:t> access across your existing environment, use Just Enough Administration and Just-in-Time Administration to ensure attackers can’t access critical data, even if they have comprised admin credentials. </a:t>
            </a:r>
            <a:endParaRPr lang="en-US" sz="900" kern="1200" dirty="0">
              <a:solidFill>
                <a:schemeClr val="tx1"/>
              </a:solidFill>
              <a:effectLst/>
              <a:latin typeface="Segoe UI Light" pitchFamily="34" charset="0"/>
              <a:ea typeface="+mn-ea"/>
              <a:cs typeface="+mn-cs"/>
            </a:endParaRPr>
          </a:p>
          <a:p>
            <a:r>
              <a:rPr lang="en-US" sz="900" kern="1200" dirty="0">
                <a:solidFill>
                  <a:schemeClr val="tx1"/>
                </a:solidFill>
                <a:effectLst/>
                <a:latin typeface="Segoe UI Light" pitchFamily="34" charset="0"/>
                <a:ea typeface="+mn-ea"/>
                <a:cs typeface="+mn-cs"/>
              </a:rPr>
              <a:t> </a:t>
            </a:r>
          </a:p>
          <a:p>
            <a:r>
              <a:rPr lang="en-US" sz="900" kern="1200" dirty="0">
                <a:solidFill>
                  <a:schemeClr val="tx1"/>
                </a:solidFill>
                <a:effectLst/>
                <a:latin typeface="Segoe UI Light" pitchFamily="34" charset="0"/>
                <a:ea typeface="+mn-ea"/>
                <a:cs typeface="+mn-cs"/>
              </a:rPr>
              <a:t> </a:t>
            </a:r>
          </a:p>
          <a:p>
            <a:r>
              <a:rPr lang="en-US" sz="900" kern="1200" dirty="0">
                <a:solidFill>
                  <a:schemeClr val="tx1"/>
                </a:solidFill>
                <a:effectLst/>
                <a:latin typeface="Segoe UI Light" pitchFamily="34" charset="0"/>
                <a:ea typeface="+mn-ea"/>
                <a:cs typeface="+mn-cs"/>
              </a:rPr>
              <a:t> </a:t>
            </a:r>
          </a:p>
          <a:p>
            <a:r>
              <a:rPr lang="en-AU" sz="900" b="1" u="sng" kern="1200" dirty="0">
                <a:solidFill>
                  <a:schemeClr val="tx1"/>
                </a:solidFill>
                <a:effectLst/>
                <a:latin typeface="Segoe UI Light" pitchFamily="34" charset="0"/>
                <a:ea typeface="+mn-ea"/>
                <a:cs typeface="+mn-cs"/>
              </a:rPr>
              <a:t>Restricted admin vs. Remote Credential Guard (Q&amp;A):</a:t>
            </a:r>
            <a:endParaRPr lang="en-US" sz="900" b="1" u="sng" kern="1200" dirty="0">
              <a:solidFill>
                <a:schemeClr val="tx1"/>
              </a:solidFill>
              <a:effectLst/>
              <a:latin typeface="Segoe UI Light" pitchFamily="34" charset="0"/>
              <a:ea typeface="+mn-ea"/>
              <a:cs typeface="+mn-cs"/>
            </a:endParaRPr>
          </a:p>
          <a:p>
            <a:r>
              <a:rPr lang="en-US" sz="900" kern="1200" dirty="0">
                <a:solidFill>
                  <a:schemeClr val="tx1"/>
                </a:solidFill>
                <a:effectLst/>
                <a:latin typeface="Segoe UI Light" pitchFamily="34" charset="0"/>
                <a:ea typeface="+mn-ea"/>
                <a:cs typeface="+mn-cs"/>
              </a:rPr>
              <a:t>Q: What’s the difference between Restricted Admins vs Remote Credential Guard and when would you want to use one vs. another? </a:t>
            </a:r>
          </a:p>
          <a:p>
            <a:endParaRPr lang="en-US" sz="900" kern="1200" dirty="0">
              <a:solidFill>
                <a:schemeClr val="tx1"/>
              </a:solidFill>
              <a:effectLst/>
              <a:latin typeface="Segoe UI Light" pitchFamily="34" charset="0"/>
              <a:ea typeface="+mn-ea"/>
              <a:cs typeface="+mn-cs"/>
            </a:endParaRPr>
          </a:p>
          <a:p>
            <a:r>
              <a:rPr lang="en-US" sz="900" kern="1200" dirty="0">
                <a:solidFill>
                  <a:schemeClr val="tx1"/>
                </a:solidFill>
                <a:effectLst/>
                <a:latin typeface="Segoe UI Light" pitchFamily="34" charset="0"/>
                <a:ea typeface="+mn-ea"/>
                <a:cs typeface="+mn-cs"/>
              </a:rPr>
              <a:t>A: Restricted Admin logs you as an admin on the remote machine –1. You have to be an admin, 2. Logging will look like an admin and not the user, 3. You cannot go out of the remote machine to another machine (say file share),4. supports NTLM</a:t>
            </a:r>
          </a:p>
          <a:p>
            <a:r>
              <a:rPr lang="en-US" sz="900" kern="1200" dirty="0">
                <a:solidFill>
                  <a:schemeClr val="tx1"/>
                </a:solidFill>
                <a:effectLst/>
                <a:latin typeface="Segoe UI Light" pitchFamily="34" charset="0"/>
                <a:ea typeface="+mn-ea"/>
                <a:cs typeface="+mn-cs"/>
              </a:rPr>
              <a:t>   </a:t>
            </a:r>
            <a:r>
              <a:rPr lang="en-US" sz="900" kern="1200" baseline="0" dirty="0">
                <a:solidFill>
                  <a:schemeClr val="tx1"/>
                </a:solidFill>
                <a:effectLst/>
                <a:latin typeface="Segoe UI Light" pitchFamily="34" charset="0"/>
                <a:ea typeface="+mn-ea"/>
                <a:cs typeface="+mn-cs"/>
              </a:rPr>
              <a:t> </a:t>
            </a:r>
          </a:p>
          <a:p>
            <a:r>
              <a:rPr lang="en-US" sz="900" kern="1200" dirty="0">
                <a:solidFill>
                  <a:schemeClr val="tx1"/>
                </a:solidFill>
                <a:effectLst/>
                <a:latin typeface="Segoe UI Light" pitchFamily="34" charset="0"/>
                <a:ea typeface="+mn-ea"/>
                <a:cs typeface="+mn-cs"/>
              </a:rPr>
              <a:t>Remote Credential Guard logs you as the user –1. You do not have to be an admin, 2. You are logged on as the user so all the operations will be logged as that user, 3. You can go out to another machine (say file share), 4. Kerberos only</a:t>
            </a:r>
          </a:p>
          <a:p>
            <a:r>
              <a:rPr lang="en-US" sz="900" kern="1200" dirty="0">
                <a:solidFill>
                  <a:schemeClr val="tx1"/>
                </a:solidFill>
                <a:effectLst/>
                <a:latin typeface="Segoe UI Light" pitchFamily="34" charset="0"/>
                <a:ea typeface="+mn-ea"/>
                <a:cs typeface="+mn-cs"/>
              </a:rPr>
              <a:t> </a:t>
            </a:r>
          </a:p>
          <a:p>
            <a:r>
              <a:rPr lang="en-US" sz="900" kern="1200" dirty="0">
                <a:solidFill>
                  <a:schemeClr val="tx1"/>
                </a:solidFill>
                <a:effectLst/>
                <a:latin typeface="Segoe UI Light" pitchFamily="34" charset="0"/>
                <a:ea typeface="+mn-ea"/>
                <a:cs typeface="+mn-cs"/>
              </a:rPr>
              <a:t>Q: With Remote Credential Guard the Kerberos Service Ticket is still on the remote host, and can be potentially stolen, right? Pass the ticket attack is still possible, right? Is so, why would you want to use Remote Credential Guard vs Restricted Admin? Would using Credential Guard on the remote host help mitigate this?</a:t>
            </a:r>
          </a:p>
          <a:p>
            <a:endParaRPr lang="en-US" sz="900" kern="1200" dirty="0">
              <a:solidFill>
                <a:schemeClr val="tx1"/>
              </a:solidFill>
              <a:effectLst/>
              <a:latin typeface="Segoe UI Light" pitchFamily="34" charset="0"/>
              <a:ea typeface="+mn-ea"/>
              <a:cs typeface="+mn-cs"/>
            </a:endParaRPr>
          </a:p>
          <a:p>
            <a:r>
              <a:rPr lang="en-US" sz="900" kern="1200" dirty="0">
                <a:solidFill>
                  <a:schemeClr val="tx1"/>
                </a:solidFill>
                <a:effectLst/>
                <a:latin typeface="Segoe UI Light" pitchFamily="34" charset="0"/>
                <a:ea typeface="+mn-ea"/>
                <a:cs typeface="+mn-cs"/>
              </a:rPr>
              <a:t>A: The Service Ticket can be potentially stolen only while the user is active on the remote host. Once the user disconnects, the Service Ticket is no longer usable – see reasons above to the choices between Remote Credential Guard and Restricted Admin – e.g.: if this is for admin only and no need to go out of the machine and you don’t care about logging, you are good to go.</a:t>
            </a:r>
          </a:p>
          <a:p>
            <a:r>
              <a:rPr lang="en-US" sz="900" kern="1200" dirty="0">
                <a:solidFill>
                  <a:schemeClr val="tx1"/>
                </a:solidFill>
                <a:effectLst/>
                <a:latin typeface="Segoe UI Light" pitchFamily="34" charset="0"/>
                <a:ea typeface="+mn-ea"/>
                <a:cs typeface="+mn-cs"/>
              </a:rPr>
              <a:t> </a:t>
            </a:r>
          </a:p>
          <a:p>
            <a:r>
              <a:rPr lang="en-US" sz="900" kern="1200" dirty="0">
                <a:solidFill>
                  <a:schemeClr val="tx1"/>
                </a:solidFill>
                <a:effectLst/>
                <a:latin typeface="Segoe UI Light" pitchFamily="34" charset="0"/>
                <a:ea typeface="+mn-ea"/>
                <a:cs typeface="+mn-cs"/>
              </a:rPr>
              <a:t> </a:t>
            </a:r>
          </a:p>
          <a:p>
            <a:r>
              <a:rPr lang="en-US" sz="900" kern="1200" dirty="0">
                <a:solidFill>
                  <a:schemeClr val="tx1"/>
                </a:solidFill>
                <a:effectLst/>
                <a:latin typeface="Segoe UI Light" pitchFamily="34" charset="0"/>
                <a:ea typeface="+mn-ea"/>
                <a:cs typeface="+mn-cs"/>
              </a:rPr>
              <a:t> </a:t>
            </a:r>
          </a:p>
          <a:p>
            <a:r>
              <a:rPr lang="en-US" sz="900" kern="1200" dirty="0">
                <a:solidFill>
                  <a:schemeClr val="tx1"/>
                </a:solidFill>
                <a:effectLst/>
                <a:latin typeface="Segoe UI Light" pitchFamily="34" charset="0"/>
                <a:ea typeface="+mn-ea"/>
                <a:cs typeface="+mn-cs"/>
              </a:rPr>
              <a:t> </a:t>
            </a:r>
          </a:p>
          <a:p>
            <a:endParaRPr lang="en-US" dirty="0"/>
          </a:p>
        </p:txBody>
      </p:sp>
      <p:sp>
        <p:nvSpPr>
          <p:cNvPr id="4" name="Header Placeholder 3"/>
          <p:cNvSpPr>
            <a:spLocks noGrp="1"/>
          </p:cNvSpPr>
          <p:nvPr>
            <p:ph type="hdr" sz="quarter" idx="10"/>
          </p:nvPr>
        </p:nvSpPr>
        <p:spPr/>
        <p:txBody>
          <a:bodyPr/>
          <a:lstStyle/>
          <a:p>
            <a:r>
              <a:rPr lang="en-US">
                <a:solidFill>
                  <a:prstClr val="black"/>
                </a:solidFill>
              </a:rPr>
              <a:t>Microsoft Build 2016</a:t>
            </a:r>
            <a:endParaRPr lang="en-US" dirty="0">
              <a:solidFill>
                <a:prstClr val="black"/>
              </a:solidFill>
            </a:endParaRPr>
          </a:p>
        </p:txBody>
      </p:sp>
      <p:sp>
        <p:nvSpPr>
          <p:cNvPr id="5" name="Footer Placeholder 4"/>
          <p:cNvSpPr>
            <a:spLocks noGrp="1"/>
          </p:cNvSpPr>
          <p:nvPr>
            <p:ph type="ftr" sz="quarter" idx="11"/>
          </p:nvPr>
        </p:nvSpPr>
        <p:spPr/>
        <p:txBody>
          <a:bodyPr/>
          <a:lstStyle/>
          <a:p>
            <a:pPr defTabSz="914099" eaLnBrk="0" hangingPunct="0"/>
            <a:r>
              <a:rPr lang="en-US" sz="400">
                <a:gradFill>
                  <a:gsLst>
                    <a:gs pos="0">
                      <a:prstClr val="black"/>
                    </a:gs>
                    <a:gs pos="100000">
                      <a:prstClr val="black"/>
                    </a:gs>
                  </a:gsLst>
                  <a:lin ang="5400000" scaled="0"/>
                </a:gradFill>
                <a:latin typeface="Segoe UI" pitchFamily="34" charset="0"/>
                <a:ea typeface="Segoe UI" pitchFamily="34" charset="0"/>
                <a:cs typeface="Segoe UI" pitchFamily="34" charset="0"/>
              </a:rPr>
              <a:t>© 2016 Microsoft Corporation. All rights reserved. MICROSOFT MAKES NO WARRANTIES, EXPRESS, IMPLIED OR STATUTORY, AS TO THE INFORMATION IN THIS PRESENTATION.</a:t>
            </a:r>
            <a:endParaRPr lang="en-US" sz="400" dirty="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38EEC551-8CDA-4EB6-89BB-2A86C9F091C8}" type="datetime8">
              <a:rPr lang="en-US" smtClean="0">
                <a:solidFill>
                  <a:prstClr val="black"/>
                </a:solidFill>
              </a:rPr>
              <a:pPr/>
              <a:t>10/3/2016 8:38 AM</a:t>
            </a:fld>
            <a:endParaRPr lang="en-US" dirty="0">
              <a:solidFill>
                <a:prstClr val="black"/>
              </a:solidFill>
            </a:endParaRPr>
          </a:p>
        </p:txBody>
      </p:sp>
      <p:sp>
        <p:nvSpPr>
          <p:cNvPr id="7" name="Slide Number Placeholder 6"/>
          <p:cNvSpPr>
            <a:spLocks noGrp="1"/>
          </p:cNvSpPr>
          <p:nvPr>
            <p:ph type="sldNum" sz="quarter" idx="13"/>
          </p:nvPr>
        </p:nvSpPr>
        <p:spPr/>
        <p:txBody>
          <a:bodyPr/>
          <a:lstStyle/>
          <a:p>
            <a:fld id="{B4008EB6-D09E-4580-8CD6-DDB14511944F}" type="slidenum">
              <a:rPr lang="en-US" smtClean="0">
                <a:solidFill>
                  <a:prstClr val="black"/>
                </a:solidFill>
              </a:rPr>
              <a:pPr/>
              <a:t>18</a:t>
            </a:fld>
            <a:endParaRPr lang="en-US" dirty="0">
              <a:solidFill>
                <a:prstClr val="black"/>
              </a:solidFill>
            </a:endParaRPr>
          </a:p>
        </p:txBody>
      </p:sp>
    </p:spTree>
    <p:extLst>
      <p:ext uri="{BB962C8B-B14F-4D97-AF65-F5344CB8AC3E}">
        <p14:creationId xmlns:p14="http://schemas.microsoft.com/office/powerpoint/2010/main" val="279156950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Key Message: </a:t>
            </a:r>
            <a:r>
              <a:rPr lang="en-US" b="0" dirty="0"/>
              <a:t>The OS and applications are constantly being attacked by both known and unknown threats.   You want the OS to protect itself and the applications running on it, while sending signals that it is under attack. </a:t>
            </a:r>
          </a:p>
          <a:p>
            <a:endParaRPr lang="en-US" b="1" dirty="0"/>
          </a:p>
          <a:p>
            <a:r>
              <a:rPr lang="en-US" b="1" dirty="0"/>
              <a:t>Example threat:</a:t>
            </a:r>
            <a:r>
              <a:rPr lang="en-US" b="1" baseline="0" dirty="0"/>
              <a:t> </a:t>
            </a:r>
            <a:r>
              <a:rPr lang="en-US" sz="900" b="0" i="0" u="none" strike="noStrike" kern="1200" baseline="0" dirty="0">
                <a:solidFill>
                  <a:schemeClr val="tx1"/>
                </a:solidFill>
                <a:latin typeface="Segoe UI Light" pitchFamily="34" charset="0"/>
                <a:ea typeface="+mn-ea"/>
                <a:cs typeface="+mn-cs"/>
              </a:rPr>
              <a:t>Ransomware on university servers locks users away from critical student and research data—until a ransom is paid to the attacker.</a:t>
            </a:r>
          </a:p>
          <a:p>
            <a:endParaRPr lang="en-US" sz="900" b="0" i="0" u="none" strike="noStrike" kern="1200" baseline="0" dirty="0">
              <a:solidFill>
                <a:schemeClr val="tx1"/>
              </a:solidFill>
              <a:latin typeface="Segoe UI Light" pitchFamily="34" charset="0"/>
              <a:ea typeface="+mn-ea"/>
              <a:cs typeface="+mn-cs"/>
            </a:endParaRPr>
          </a:p>
        </p:txBody>
      </p:sp>
      <p:sp>
        <p:nvSpPr>
          <p:cNvPr id="4" name="Header Placeholder 3"/>
          <p:cNvSpPr>
            <a:spLocks noGrp="1"/>
          </p:cNvSpPr>
          <p:nvPr>
            <p:ph type="hdr" sz="quarter" idx="10"/>
          </p:nvPr>
        </p:nvSpPr>
        <p:spPr/>
        <p:txBody>
          <a:bodyPr/>
          <a:lstStyle/>
          <a:p>
            <a:r>
              <a:rPr lang="en-US"/>
              <a:t>Microsoft Build 2016</a:t>
            </a:r>
            <a:endParaRPr lang="en-US" dirty="0"/>
          </a:p>
        </p:txBody>
      </p:sp>
      <p:sp>
        <p:nvSpPr>
          <p:cNvPr id="5" name="Footer Placeholder 4"/>
          <p:cNvSpPr>
            <a:spLocks noGrp="1"/>
          </p:cNvSpPr>
          <p:nvPr>
            <p:ph type="ftr" sz="quarter" idx="11"/>
          </p:nvPr>
        </p:nvSpPr>
        <p:spPr/>
        <p:txBody>
          <a:bodyPr/>
          <a:lstStyle/>
          <a:p>
            <a:pPr defTabSz="914099" eaLnBrk="0" hangingPunct="0"/>
            <a:r>
              <a:rPr lang="en-US" sz="400">
                <a:gradFill>
                  <a:gsLst>
                    <a:gs pos="0">
                      <a:prstClr val="black"/>
                    </a:gs>
                    <a:gs pos="100000">
                      <a:prstClr val="black"/>
                    </a:gs>
                  </a:gsLst>
                  <a:lin ang="5400000" scaled="0"/>
                </a:gradFill>
                <a:latin typeface="Segoe UI" pitchFamily="34" charset="0"/>
                <a:ea typeface="Segoe UI" pitchFamily="34" charset="0"/>
                <a:cs typeface="Segoe UI" pitchFamily="34" charset="0"/>
              </a:rPr>
              <a:t>© 2016 Microsoft Corporation. All rights reserved. MICROSOFT MAKES NO WARRANTIES, EXPRESS, IMPLIED OR STATUTORY, AS TO THE INFORMATION IN THIS PRESENTATION.</a:t>
            </a:r>
            <a:endParaRPr lang="en-US" sz="400" dirty="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38EEC551-8CDA-4EB6-89BB-2A86C9F091C8}" type="datetime8">
              <a:rPr lang="en-US" smtClean="0"/>
              <a:t>10/3/2016 8:38 AM</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20</a:t>
            </a:fld>
            <a:endParaRPr lang="en-US" dirty="0"/>
          </a:p>
        </p:txBody>
      </p:sp>
    </p:spTree>
    <p:extLst>
      <p:ext uri="{BB962C8B-B14F-4D97-AF65-F5344CB8AC3E}">
        <p14:creationId xmlns:p14="http://schemas.microsoft.com/office/powerpoint/2010/main" val="341787986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900" b="1" i="0" u="none" strike="noStrike" kern="1200" baseline="0" dirty="0">
                <a:solidFill>
                  <a:schemeClr val="tx1"/>
                </a:solidFill>
                <a:latin typeface="Segoe UI Light" pitchFamily="34" charset="0"/>
                <a:ea typeface="+mn-ea"/>
                <a:cs typeface="+mn-cs"/>
              </a:rPr>
              <a:t>Key Message: </a:t>
            </a:r>
            <a:r>
              <a:rPr lang="en-US" sz="900" b="0" i="0" u="none" strike="noStrike" kern="1200" baseline="0" dirty="0">
                <a:solidFill>
                  <a:schemeClr val="tx1"/>
                </a:solidFill>
                <a:latin typeface="Segoe UI Light" pitchFamily="34" charset="0"/>
                <a:ea typeface="+mn-ea"/>
                <a:cs typeface="+mn-cs"/>
              </a:rPr>
              <a:t>Windows Server 2016 has security on by default with Windows Defender in the box that is optimized for server roles and control flow guard protection from common memory corruption attacks. </a:t>
            </a:r>
          </a:p>
          <a:p>
            <a:endParaRPr lang="en-US" sz="900" b="0" i="0" u="none" strike="noStrike" kern="1200" baseline="0" dirty="0">
              <a:solidFill>
                <a:schemeClr val="tx1"/>
              </a:solidFill>
              <a:latin typeface="Segoe UI Light" pitchFamily="34" charset="0"/>
              <a:ea typeface="+mn-ea"/>
              <a:cs typeface="+mn-cs"/>
            </a:endParaRPr>
          </a:p>
          <a:p>
            <a:r>
              <a:rPr lang="en-US" sz="900" b="0" i="0" u="none" strike="noStrike" kern="1200" baseline="0" dirty="0">
                <a:solidFill>
                  <a:schemeClr val="tx1"/>
                </a:solidFill>
                <a:latin typeface="Segoe UI Light" pitchFamily="34" charset="0"/>
                <a:ea typeface="+mn-ea"/>
                <a:cs typeface="+mn-cs"/>
              </a:rPr>
              <a:t>Device guard helps you whitelist and monitor all the binaries that are allowed to run on your servers so that unauthorized binaries will not be able to execute on the servers. It also provides notification if unauthorized binaries are attempted to execute. </a:t>
            </a:r>
          </a:p>
          <a:p>
            <a:endParaRPr lang="en-US" sz="900" b="0" i="0" u="none" strike="noStrike" kern="1200" baseline="0" dirty="0">
              <a:solidFill>
                <a:schemeClr val="tx1"/>
              </a:solidFill>
              <a:latin typeface="Segoe UI Light" pitchFamily="34" charset="0"/>
              <a:ea typeface="+mn-ea"/>
              <a:cs typeface="+mn-cs"/>
            </a:endParaRPr>
          </a:p>
          <a:p>
            <a:endParaRPr lang="en-US" sz="900" b="0" i="0" u="none" strike="noStrike" kern="1200" baseline="0" dirty="0">
              <a:solidFill>
                <a:schemeClr val="tx1"/>
              </a:solidFill>
              <a:latin typeface="Segoe UI Light" pitchFamily="34" charset="0"/>
              <a:ea typeface="+mn-ea"/>
              <a:cs typeface="+mn-cs"/>
            </a:endParaRPr>
          </a:p>
          <a:p>
            <a:endParaRPr lang="en-US" sz="900" b="0" i="0" u="none" strike="noStrike" kern="1200" baseline="0" dirty="0">
              <a:solidFill>
                <a:schemeClr val="tx1"/>
              </a:solidFill>
              <a:latin typeface="Segoe UI Light" pitchFamily="34" charset="0"/>
              <a:ea typeface="+mn-ea"/>
              <a:cs typeface="+mn-cs"/>
            </a:endParaRPr>
          </a:p>
        </p:txBody>
      </p:sp>
      <p:sp>
        <p:nvSpPr>
          <p:cNvPr id="4" name="Header Placeholder 3"/>
          <p:cNvSpPr>
            <a:spLocks noGrp="1"/>
          </p:cNvSpPr>
          <p:nvPr>
            <p:ph type="hdr" sz="quarter" idx="10"/>
          </p:nvPr>
        </p:nvSpPr>
        <p:spPr/>
        <p:txBody>
          <a:bodyPr/>
          <a:lstStyle/>
          <a:p>
            <a:r>
              <a:rPr lang="en-US"/>
              <a:t>Microsoft Build 2016</a:t>
            </a:r>
            <a:endParaRPr lang="en-US" dirty="0"/>
          </a:p>
        </p:txBody>
      </p:sp>
      <p:sp>
        <p:nvSpPr>
          <p:cNvPr id="5" name="Footer Placeholder 4"/>
          <p:cNvSpPr>
            <a:spLocks noGrp="1"/>
          </p:cNvSpPr>
          <p:nvPr>
            <p:ph type="ftr" sz="quarter" idx="11"/>
          </p:nvPr>
        </p:nvSpPr>
        <p:spPr/>
        <p:txBody>
          <a:bodyPr/>
          <a:lstStyle/>
          <a:p>
            <a:pPr defTabSz="914099" eaLnBrk="0" hangingPunct="0"/>
            <a:r>
              <a:rPr lang="en-US" sz="400">
                <a:gradFill>
                  <a:gsLst>
                    <a:gs pos="0">
                      <a:prstClr val="black"/>
                    </a:gs>
                    <a:gs pos="100000">
                      <a:prstClr val="black"/>
                    </a:gs>
                  </a:gsLst>
                  <a:lin ang="5400000" scaled="0"/>
                </a:gradFill>
                <a:latin typeface="Segoe UI" pitchFamily="34" charset="0"/>
                <a:ea typeface="Segoe UI" pitchFamily="34" charset="0"/>
                <a:cs typeface="Segoe UI" pitchFamily="34" charset="0"/>
              </a:rPr>
              <a:t>© 2016 Microsoft Corporation. All rights reserved. MICROSOFT MAKES NO WARRANTIES, EXPRESS, IMPLIED OR STATUTORY, AS TO THE INFORMATION IN THIS PRESENTATION.</a:t>
            </a:r>
            <a:endParaRPr lang="en-US" sz="400" dirty="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38EEC551-8CDA-4EB6-89BB-2A86C9F091C8}" type="datetime8">
              <a:rPr lang="en-US" smtClean="0"/>
              <a:t>10/3/2016 8:38 AM</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21</a:t>
            </a:fld>
            <a:endParaRPr lang="en-US" dirty="0"/>
          </a:p>
        </p:txBody>
      </p:sp>
    </p:spTree>
    <p:extLst>
      <p:ext uri="{BB962C8B-B14F-4D97-AF65-F5344CB8AC3E}">
        <p14:creationId xmlns:p14="http://schemas.microsoft.com/office/powerpoint/2010/main" val="394657040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endParaRPr lang="en-US" dirty="0">
              <a:solidFill>
                <a:prstClr val="black"/>
              </a:solidFill>
            </a:endParaRPr>
          </a:p>
        </p:txBody>
      </p:sp>
      <p:sp>
        <p:nvSpPr>
          <p:cNvPr id="5" name="Footer Placeholder 4"/>
          <p:cNvSpPr>
            <a:spLocks noGrp="1"/>
          </p:cNvSpPr>
          <p:nvPr>
            <p:ph type="ftr" sz="quarter" idx="11"/>
          </p:nvPr>
        </p:nvSpPr>
        <p:spPr/>
        <p:txBody>
          <a:bodyPr/>
          <a:lstStyle/>
          <a:p>
            <a:pPr defTabSz="914099" eaLnBrk="0" hangingPunct="0"/>
            <a:r>
              <a:rPr lang="en-US" sz="400">
                <a:gradFill>
                  <a:gsLst>
                    <a:gs pos="0">
                      <a:prstClr val="black"/>
                    </a:gs>
                    <a:gs pos="100000">
                      <a:prstClr val="black"/>
                    </a:gs>
                  </a:gsLst>
                  <a:lin ang="5400000" scaled="0"/>
                </a:gradFill>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64CFA94A-519F-445C-B30C-9E76FA6A2031}" type="datetime8">
              <a:rPr lang="en-US" smtClean="0">
                <a:solidFill>
                  <a:prstClr val="black"/>
                </a:solidFill>
              </a:rPr>
              <a:pPr/>
              <a:t>10/3/2016 8:38 AM</a:t>
            </a:fld>
            <a:endParaRPr lang="en-US" dirty="0">
              <a:solidFill>
                <a:prstClr val="black"/>
              </a:solidFill>
            </a:endParaRPr>
          </a:p>
        </p:txBody>
      </p:sp>
      <p:sp>
        <p:nvSpPr>
          <p:cNvPr id="7" name="Slide Number Placeholder 6"/>
          <p:cNvSpPr>
            <a:spLocks noGrp="1"/>
          </p:cNvSpPr>
          <p:nvPr>
            <p:ph type="sldNum" sz="quarter" idx="13"/>
          </p:nvPr>
        </p:nvSpPr>
        <p:spPr/>
        <p:txBody>
          <a:bodyPr/>
          <a:lstStyle/>
          <a:p>
            <a:fld id="{B4008EB6-D09E-4580-8CD6-DDB14511944F}" type="slidenum">
              <a:rPr lang="en-US" smtClean="0">
                <a:solidFill>
                  <a:prstClr val="black"/>
                </a:solidFill>
              </a:rPr>
              <a:pPr/>
              <a:t>22</a:t>
            </a:fld>
            <a:endParaRPr lang="en-US" dirty="0">
              <a:solidFill>
                <a:prstClr val="black"/>
              </a:solidFill>
            </a:endParaRPr>
          </a:p>
        </p:txBody>
      </p:sp>
    </p:spTree>
    <p:extLst>
      <p:ext uri="{BB962C8B-B14F-4D97-AF65-F5344CB8AC3E}">
        <p14:creationId xmlns:p14="http://schemas.microsoft.com/office/powerpoint/2010/main" val="388271636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900" kern="1200" dirty="0">
                <a:solidFill>
                  <a:schemeClr val="tx1"/>
                </a:solidFill>
                <a:effectLst/>
                <a:latin typeface="Segoe UI Light" pitchFamily="34" charset="0"/>
                <a:ea typeface="+mn-ea"/>
                <a:cs typeface="+mn-cs"/>
              </a:rPr>
              <a:t>If we know all of this, why are attackers still so successful? The issue is that most organizations rely on a security model that stresses building infrastructure defenses to keep the bad guys out, rather than finding them once they’re inside. With ever-growing numbers of mobile devices and remote workers, along with readily available malware toolkits, it’s no longer a matter of if you’ll be breached, but when</a:t>
            </a:r>
          </a:p>
          <a:p>
            <a:endParaRPr lang="en-US" sz="900" kern="1200" dirty="0">
              <a:solidFill>
                <a:schemeClr val="tx1"/>
              </a:solidFill>
              <a:effectLst/>
              <a:latin typeface="Segoe UI Light" pitchFamily="34" charset="0"/>
              <a:ea typeface="+mn-ea"/>
              <a:cs typeface="+mn-cs"/>
            </a:endParaRPr>
          </a:p>
          <a:p>
            <a:r>
              <a:rPr lang="en-US" sz="900" kern="1200" dirty="0">
                <a:solidFill>
                  <a:schemeClr val="tx1"/>
                </a:solidFill>
                <a:effectLst/>
                <a:latin typeface="Segoe UI Light" pitchFamily="34" charset="0"/>
                <a:ea typeface="+mn-ea"/>
                <a:cs typeface="+mn-cs"/>
              </a:rPr>
              <a:t>In today’s business environment, cyber attacks have become a normal occurrence for companies of all sizes, across all industries. The attacker profile has grown beyond independent actors (script kiddies), and now includes organized crime, nation states, and terror groups. </a:t>
            </a:r>
          </a:p>
          <a:p>
            <a:endParaRPr lang="en-US" sz="900" kern="1200" dirty="0">
              <a:solidFill>
                <a:schemeClr val="tx1"/>
              </a:solidFill>
              <a:effectLst/>
              <a:latin typeface="Segoe UI Light" pitchFamily="34" charset="0"/>
              <a:ea typeface="+mn-ea"/>
              <a:cs typeface="+mn-cs"/>
            </a:endParaRPr>
          </a:p>
          <a:p>
            <a:r>
              <a:rPr lang="en-US" sz="900" kern="1200" dirty="0">
                <a:solidFill>
                  <a:schemeClr val="tx1"/>
                </a:solidFill>
                <a:effectLst/>
                <a:latin typeface="Segoe UI Light" pitchFamily="34" charset="0"/>
                <a:ea typeface="+mn-ea"/>
                <a:cs typeface="+mn-cs"/>
              </a:rPr>
              <a:t>These groups are not only about going after the biggest companies to steal information for the biggest payoff, they are also focused on interrupting businesses for profit or other malicious intent.</a:t>
            </a:r>
          </a:p>
          <a:p>
            <a:endParaRPr lang="en-US" sz="900" kern="1200" dirty="0">
              <a:solidFill>
                <a:schemeClr val="tx1"/>
              </a:solidFill>
              <a:effectLst/>
              <a:latin typeface="Segoe UI Light" pitchFamily="34" charset="0"/>
              <a:ea typeface="+mn-ea"/>
              <a:cs typeface="+mn-cs"/>
            </a:endParaRPr>
          </a:p>
          <a:p>
            <a:pPr marL="0" marR="0" lvl="0" indent="0" algn="l" defTabSz="932742" rtl="0" eaLnBrk="1" fontAlgn="auto" latinLnBrk="0" hangingPunct="1">
              <a:lnSpc>
                <a:spcPct val="90000"/>
              </a:lnSpc>
              <a:spcBef>
                <a:spcPts val="0"/>
              </a:spcBef>
              <a:spcAft>
                <a:spcPts val="340"/>
              </a:spcAft>
              <a:buClrTx/>
              <a:buSzTx/>
              <a:buFontTx/>
              <a:buNone/>
              <a:tabLst/>
              <a:defRPr/>
            </a:pPr>
            <a:r>
              <a:rPr lang="en-US" sz="900" kern="1200" dirty="0">
                <a:solidFill>
                  <a:schemeClr val="tx1"/>
                </a:solidFill>
                <a:effectLst/>
                <a:latin typeface="Segoe UI Light" pitchFamily="34" charset="0"/>
                <a:ea typeface="+mn-ea"/>
                <a:cs typeface="+mn-cs"/>
              </a:rPr>
              <a:t>Ransomware is another emerging threat where attackers do not even need to worry about staying hidden on the network as they create swift attacks for ransom from unsuspecting companies. An employee clicks on a malicious URL in an email, which downloads malware that quickly traverses the network and encrypts all of the organization’s file servers or locks employees out of their systems. </a:t>
            </a:r>
          </a:p>
          <a:p>
            <a:endParaRPr lang="en-US" dirty="0"/>
          </a:p>
        </p:txBody>
      </p:sp>
      <p:sp>
        <p:nvSpPr>
          <p:cNvPr id="5" name="Date Placeholder 4"/>
          <p:cNvSpPr>
            <a:spLocks noGrp="1"/>
          </p:cNvSpPr>
          <p:nvPr>
            <p:ph type="dt" idx="10"/>
          </p:nvPr>
        </p:nvSpPr>
        <p:spPr/>
        <p:txBody>
          <a:bodyPr/>
          <a:lstStyle/>
          <a:p>
            <a:fld id="{865933DF-5DFE-4DDD-BD39-D297579D87DE}" type="datetime1">
              <a:rPr lang="en-US" smtClean="0"/>
              <a:t>10/3/2016</a:t>
            </a:fld>
            <a:endParaRPr lang="en-US"/>
          </a:p>
        </p:txBody>
      </p:sp>
      <p:sp>
        <p:nvSpPr>
          <p:cNvPr id="6" name="Footer Placeholder 5"/>
          <p:cNvSpPr>
            <a:spLocks noGrp="1"/>
          </p:cNvSpPr>
          <p:nvPr>
            <p:ph type="ftr" sz="quarter" idx="11"/>
          </p:nvPr>
        </p:nvSpPr>
        <p:spPr/>
        <p:txBody>
          <a:bodyPr/>
          <a:lstStyle/>
          <a:p>
            <a:r>
              <a:rPr lang="en-US"/>
              <a:t>© 2016 Microsoft Corporation. All rights reserved. MICROSOFT MAKES NO WARRANTIES, EXPRESS, IMPLIED OR STATUTORY, AS TO THE INFORMATION IN THIS PRESENTATION</a:t>
            </a:r>
          </a:p>
        </p:txBody>
      </p:sp>
      <p:sp>
        <p:nvSpPr>
          <p:cNvPr id="7" name="Slide Number Placeholder 6"/>
          <p:cNvSpPr>
            <a:spLocks noGrp="1"/>
          </p:cNvSpPr>
          <p:nvPr>
            <p:ph type="sldNum" sz="quarter" idx="12"/>
          </p:nvPr>
        </p:nvSpPr>
        <p:spPr/>
        <p:txBody>
          <a:bodyPr/>
          <a:lstStyle/>
          <a:p>
            <a:fld id="{8A6B70A6-6008-47FD-9CA9-C2B8B348C4A2}" type="slidenum">
              <a:rPr lang="en-US" smtClean="0"/>
              <a:t>3</a:t>
            </a:fld>
            <a:endParaRPr lang="en-US"/>
          </a:p>
        </p:txBody>
      </p:sp>
      <p:sp>
        <p:nvSpPr>
          <p:cNvPr id="8" name="Header Placeholder 7"/>
          <p:cNvSpPr>
            <a:spLocks noGrp="1"/>
          </p:cNvSpPr>
          <p:nvPr>
            <p:ph type="hdr" sz="quarter" idx="13"/>
          </p:nvPr>
        </p:nvSpPr>
        <p:spPr/>
        <p:txBody>
          <a:bodyPr/>
          <a:lstStyle/>
          <a:p>
            <a:endParaRPr lang="en-US"/>
          </a:p>
        </p:txBody>
      </p:sp>
    </p:spTree>
    <p:extLst>
      <p:ext uri="{BB962C8B-B14F-4D97-AF65-F5344CB8AC3E}">
        <p14:creationId xmlns:p14="http://schemas.microsoft.com/office/powerpoint/2010/main" val="389421676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Example</a:t>
            </a:r>
            <a:r>
              <a:rPr lang="en-US" b="1" baseline="0" dirty="0"/>
              <a:t> threat: </a:t>
            </a:r>
            <a:r>
              <a:rPr lang="en-US" sz="900" b="0" i="0" u="none" strike="noStrike" kern="1200" baseline="0" dirty="0">
                <a:solidFill>
                  <a:schemeClr val="tx1"/>
                </a:solidFill>
                <a:latin typeface="Segoe UI Light" pitchFamily="34" charset="0"/>
                <a:ea typeface="+mn-ea"/>
                <a:cs typeface="+mn-cs"/>
              </a:rPr>
              <a:t>Kernel-based malware injected into a law firm server gives an attacker the ability to access client files without being detected.</a:t>
            </a:r>
          </a:p>
          <a:p>
            <a:endParaRPr lang="en-US" sz="900" b="0" i="0" u="none" strike="noStrike" kern="1200" baseline="0" dirty="0">
              <a:solidFill>
                <a:schemeClr val="tx1"/>
              </a:solidFill>
              <a:latin typeface="Segoe UI Light" pitchFamily="34" charset="0"/>
              <a:ea typeface="+mn-ea"/>
              <a:cs typeface="+mn-cs"/>
            </a:endParaRPr>
          </a:p>
        </p:txBody>
      </p:sp>
      <p:sp>
        <p:nvSpPr>
          <p:cNvPr id="4" name="Header Placeholder 3"/>
          <p:cNvSpPr>
            <a:spLocks noGrp="1"/>
          </p:cNvSpPr>
          <p:nvPr>
            <p:ph type="hdr" sz="quarter" idx="10"/>
          </p:nvPr>
        </p:nvSpPr>
        <p:spPr/>
        <p:txBody>
          <a:bodyPr/>
          <a:lstStyle/>
          <a:p>
            <a:r>
              <a:rPr lang="en-US"/>
              <a:t>Microsoft Build 2016</a:t>
            </a:r>
            <a:endParaRPr lang="en-US" dirty="0"/>
          </a:p>
        </p:txBody>
      </p:sp>
      <p:sp>
        <p:nvSpPr>
          <p:cNvPr id="5" name="Footer Placeholder 4"/>
          <p:cNvSpPr>
            <a:spLocks noGrp="1"/>
          </p:cNvSpPr>
          <p:nvPr>
            <p:ph type="ftr" sz="quarter" idx="11"/>
          </p:nvPr>
        </p:nvSpPr>
        <p:spPr/>
        <p:txBody>
          <a:bodyPr/>
          <a:lstStyle/>
          <a:p>
            <a:pPr defTabSz="914099" eaLnBrk="0" hangingPunct="0"/>
            <a:r>
              <a:rPr lang="en-US" sz="400">
                <a:gradFill>
                  <a:gsLst>
                    <a:gs pos="0">
                      <a:prstClr val="black"/>
                    </a:gs>
                    <a:gs pos="100000">
                      <a:prstClr val="black"/>
                    </a:gs>
                  </a:gsLst>
                  <a:lin ang="5400000" scaled="0"/>
                </a:gradFill>
                <a:latin typeface="Segoe UI" pitchFamily="34" charset="0"/>
                <a:ea typeface="Segoe UI" pitchFamily="34" charset="0"/>
                <a:cs typeface="Segoe UI" pitchFamily="34" charset="0"/>
              </a:rPr>
              <a:t>© 2016 Microsoft Corporation. All rights reserved. MICROSOFT MAKES NO WARRANTIES, EXPRESS, IMPLIED OR STATUTORY, AS TO THE INFORMATION IN THIS PRESENTATION.</a:t>
            </a:r>
            <a:endParaRPr lang="en-US" sz="400" dirty="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38EEC551-8CDA-4EB6-89BB-2A86C9F091C8}" type="datetime8">
              <a:rPr lang="en-US" smtClean="0"/>
              <a:t>10/3/2016 8:38 AM</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23</a:t>
            </a:fld>
            <a:endParaRPr lang="en-US" dirty="0"/>
          </a:p>
        </p:txBody>
      </p:sp>
    </p:spTree>
    <p:extLst>
      <p:ext uri="{BB962C8B-B14F-4D97-AF65-F5344CB8AC3E}">
        <p14:creationId xmlns:p14="http://schemas.microsoft.com/office/powerpoint/2010/main" val="298372319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32742" rtl="0" eaLnBrk="1" fontAlgn="auto" latinLnBrk="0" hangingPunct="1">
              <a:lnSpc>
                <a:spcPct val="90000"/>
              </a:lnSpc>
              <a:spcBef>
                <a:spcPts val="0"/>
              </a:spcBef>
              <a:spcAft>
                <a:spcPts val="340"/>
              </a:spcAft>
              <a:buClrTx/>
              <a:buSzTx/>
              <a:buFontTx/>
              <a:buNone/>
              <a:tabLst/>
              <a:defRPr/>
            </a:pPr>
            <a:r>
              <a:rPr lang="en-US" b="1" u="none" baseline="0" dirty="0"/>
              <a:t>Security auditing optimized for threat detection: </a:t>
            </a:r>
            <a:r>
              <a:rPr lang="en-US" b="0" u="none" baseline="0" dirty="0"/>
              <a:t>Based on the Microsoft internal security operation center Windows Server 2016 includes targeted auditing to better detect malicious behavior. These include auditing access to kernel and sensitive processes as well as new information in the logon events.  These events can then be streamed to threat detection systems such as the Microsoft Operations Management Suite to alert on malicious behavior.</a:t>
            </a:r>
            <a:endParaRPr lang="en-US" b="1" u="none" dirty="0"/>
          </a:p>
          <a:p>
            <a:endParaRPr lang="en-US" dirty="0"/>
          </a:p>
        </p:txBody>
      </p:sp>
      <p:sp>
        <p:nvSpPr>
          <p:cNvPr id="4" name="Header Placeholder 3"/>
          <p:cNvSpPr>
            <a:spLocks noGrp="1"/>
          </p:cNvSpPr>
          <p:nvPr>
            <p:ph type="hdr" sz="quarter" idx="10"/>
          </p:nvPr>
        </p:nvSpPr>
        <p:spPr/>
        <p:txBody>
          <a:bodyPr/>
          <a:lstStyle/>
          <a:p>
            <a:r>
              <a:rPr lang="en-US"/>
              <a:t>Microsoft Build 2016</a:t>
            </a:r>
            <a:endParaRPr lang="en-US" dirty="0"/>
          </a:p>
        </p:txBody>
      </p:sp>
      <p:sp>
        <p:nvSpPr>
          <p:cNvPr id="5" name="Footer Placeholder 4"/>
          <p:cNvSpPr>
            <a:spLocks noGrp="1"/>
          </p:cNvSpPr>
          <p:nvPr>
            <p:ph type="ftr" sz="quarter" idx="11"/>
          </p:nvPr>
        </p:nvSpPr>
        <p:spPr/>
        <p:txBody>
          <a:bodyPr/>
          <a:lstStyle/>
          <a:p>
            <a:pPr defTabSz="914099" eaLnBrk="0" hangingPunct="0"/>
            <a:r>
              <a:rPr lang="en-US" sz="400">
                <a:gradFill>
                  <a:gsLst>
                    <a:gs pos="0">
                      <a:prstClr val="black"/>
                    </a:gs>
                    <a:gs pos="100000">
                      <a:prstClr val="black"/>
                    </a:gs>
                  </a:gsLst>
                  <a:lin ang="5400000" scaled="0"/>
                </a:gradFill>
                <a:latin typeface="Segoe UI" pitchFamily="34" charset="0"/>
                <a:ea typeface="Segoe UI" pitchFamily="34" charset="0"/>
                <a:cs typeface="Segoe UI" pitchFamily="34" charset="0"/>
              </a:rPr>
              <a:t>© 2016 Microsoft Corporation. All rights reserved. MICROSOFT MAKES NO WARRANTIES, EXPRESS, IMPLIED OR STATUTORY, AS TO THE INFORMATION IN THIS PRESENTATION.</a:t>
            </a:r>
            <a:endParaRPr lang="en-US" sz="400" dirty="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38EEC551-8CDA-4EB6-89BB-2A86C9F091C8}" type="datetime8">
              <a:rPr lang="en-US" smtClean="0"/>
              <a:t>10/3/2016 8:38 AM</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24</a:t>
            </a:fld>
            <a:endParaRPr lang="en-US" dirty="0"/>
          </a:p>
        </p:txBody>
      </p:sp>
    </p:spTree>
    <p:extLst>
      <p:ext uri="{BB962C8B-B14F-4D97-AF65-F5344CB8AC3E}">
        <p14:creationId xmlns:p14="http://schemas.microsoft.com/office/powerpoint/2010/main" val="372147320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endParaRPr lang="en-US" dirty="0">
              <a:solidFill>
                <a:prstClr val="black"/>
              </a:solidFill>
            </a:endParaRPr>
          </a:p>
        </p:txBody>
      </p:sp>
      <p:sp>
        <p:nvSpPr>
          <p:cNvPr id="5" name="Footer Placeholder 4"/>
          <p:cNvSpPr>
            <a:spLocks noGrp="1"/>
          </p:cNvSpPr>
          <p:nvPr>
            <p:ph type="ftr" sz="quarter" idx="11"/>
          </p:nvPr>
        </p:nvSpPr>
        <p:spPr/>
        <p:txBody>
          <a:bodyPr/>
          <a:lstStyle/>
          <a:p>
            <a:pPr defTabSz="914099" eaLnBrk="0" hangingPunct="0"/>
            <a:r>
              <a:rPr lang="en-US" sz="400">
                <a:gradFill>
                  <a:gsLst>
                    <a:gs pos="0">
                      <a:prstClr val="black"/>
                    </a:gs>
                    <a:gs pos="100000">
                      <a:prstClr val="black"/>
                    </a:gs>
                  </a:gsLst>
                  <a:lin ang="5400000" scaled="0"/>
                </a:gradFill>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64CFA94A-519F-445C-B30C-9E76FA6A2031}" type="datetime8">
              <a:rPr lang="en-US" smtClean="0">
                <a:solidFill>
                  <a:prstClr val="black"/>
                </a:solidFill>
              </a:rPr>
              <a:pPr/>
              <a:t>10/3/2016 8:38 AM</a:t>
            </a:fld>
            <a:endParaRPr lang="en-US" dirty="0">
              <a:solidFill>
                <a:prstClr val="black"/>
              </a:solidFill>
            </a:endParaRPr>
          </a:p>
        </p:txBody>
      </p:sp>
      <p:sp>
        <p:nvSpPr>
          <p:cNvPr id="7" name="Slide Number Placeholder 6"/>
          <p:cNvSpPr>
            <a:spLocks noGrp="1"/>
          </p:cNvSpPr>
          <p:nvPr>
            <p:ph type="sldNum" sz="quarter" idx="13"/>
          </p:nvPr>
        </p:nvSpPr>
        <p:spPr/>
        <p:txBody>
          <a:bodyPr/>
          <a:lstStyle/>
          <a:p>
            <a:fld id="{B4008EB6-D09E-4580-8CD6-DDB14511944F}" type="slidenum">
              <a:rPr lang="en-US" smtClean="0">
                <a:solidFill>
                  <a:prstClr val="black"/>
                </a:solidFill>
              </a:rPr>
              <a:pPr/>
              <a:t>25</a:t>
            </a:fld>
            <a:endParaRPr lang="en-US" dirty="0">
              <a:solidFill>
                <a:prstClr val="black"/>
              </a:solidFill>
            </a:endParaRPr>
          </a:p>
        </p:txBody>
      </p:sp>
    </p:spTree>
    <p:extLst>
      <p:ext uri="{BB962C8B-B14F-4D97-AF65-F5344CB8AC3E}">
        <p14:creationId xmlns:p14="http://schemas.microsoft.com/office/powerpoint/2010/main" val="190408706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p:cNvSpPr>
            <a:spLocks noGrp="1"/>
          </p:cNvSpPr>
          <p:nvPr>
            <p:ph type="sldNum" sz="quarter" idx="12"/>
          </p:nvPr>
        </p:nvSpPr>
        <p:spPr/>
        <p:txBody>
          <a:bodyPr/>
          <a:lstStyle/>
          <a:p>
            <a:fld id="{8B263312-38AA-4E1E-B2B5-0F8F122B24FE}" type="slidenum">
              <a:rPr lang="en-US" smtClean="0">
                <a:solidFill>
                  <a:prstClr val="black"/>
                </a:solidFill>
              </a:rPr>
              <a:pPr/>
              <a:t>26</a:t>
            </a:fld>
            <a:endParaRPr lang="en-US" dirty="0">
              <a:solidFill>
                <a:prstClr val="black"/>
              </a:solidFill>
            </a:endParaRPr>
          </a:p>
        </p:txBody>
      </p:sp>
      <p:sp>
        <p:nvSpPr>
          <p:cNvPr id="10" name="Slide Image Placeholder 9"/>
          <p:cNvSpPr>
            <a:spLocks noGrp="1" noRot="1" noChangeAspect="1"/>
          </p:cNvSpPr>
          <p:nvPr>
            <p:ph type="sldImg"/>
          </p:nvPr>
        </p:nvSpPr>
        <p:spPr/>
      </p:sp>
      <p:sp>
        <p:nvSpPr>
          <p:cNvPr id="11" name="Notes Placeholder 10"/>
          <p:cNvSpPr>
            <a:spLocks noGrp="1"/>
          </p:cNvSpPr>
          <p:nvPr>
            <p:ph type="body" idx="1"/>
          </p:nvPr>
        </p:nvSpPr>
        <p:spPr/>
        <p:txBody>
          <a:bodyPr/>
          <a:lstStyle/>
          <a:p>
            <a:r>
              <a:rPr lang="en-US" sz="1200" dirty="0">
                <a:solidFill>
                  <a:srgbClr val="0070C0"/>
                </a:solidFill>
              </a:rPr>
              <a:t>Goal:  Continue with the premise of: “Making Virtual machine security on par with the physical machine security”</a:t>
            </a:r>
          </a:p>
          <a:p>
            <a:r>
              <a:rPr lang="en-US" sz="1200" dirty="0">
                <a:solidFill>
                  <a:srgbClr val="0070C0"/>
                </a:solidFill>
              </a:rPr>
              <a:t>Show the differences today between virtual machines and physical machines</a:t>
            </a:r>
          </a:p>
          <a:p>
            <a:pPr marL="342900" indent="-342900">
              <a:buFont typeface="Arial" panose="020B0604020202020204" pitchFamily="34" charset="0"/>
              <a:buChar char="•"/>
            </a:pPr>
            <a:r>
              <a:rPr lang="en-US" sz="1200" b="1" dirty="0">
                <a:solidFill>
                  <a:srgbClr val="0070C0"/>
                </a:solidFill>
              </a:rPr>
              <a:t>If you cannot log into the physical machine you need to go and grab the machine physically and take it out</a:t>
            </a:r>
          </a:p>
          <a:p>
            <a:pPr marL="342900" indent="-342900">
              <a:buFont typeface="Arial" panose="020B0604020202020204" pitchFamily="34" charset="0"/>
              <a:buChar char="•"/>
            </a:pPr>
            <a:r>
              <a:rPr lang="en-US" sz="1200" b="1" dirty="0">
                <a:solidFill>
                  <a:srgbClr val="0070C0"/>
                </a:solidFill>
              </a:rPr>
              <a:t>A VM you can just pick up from storage, network or if you can log into the host </a:t>
            </a:r>
          </a:p>
          <a:p>
            <a:pPr marL="342900" indent="-342900">
              <a:buFont typeface="Arial" panose="020B0604020202020204" pitchFamily="34" charset="0"/>
              <a:buChar char="•"/>
            </a:pPr>
            <a:r>
              <a:rPr lang="en-US" sz="1200" b="1" dirty="0">
                <a:solidFill>
                  <a:srgbClr val="0070C0"/>
                </a:solidFill>
              </a:rPr>
              <a:t>We work to change this equation with Shielded virtual machines so that a VM is as secure as a physical machine. </a:t>
            </a:r>
          </a:p>
          <a:p>
            <a:endParaRPr lang="en-US" dirty="0"/>
          </a:p>
          <a:p>
            <a:r>
              <a:rPr lang="en-US" sz="900" b="0" i="0" u="none" strike="noStrike" kern="1200" baseline="0" dirty="0">
                <a:solidFill>
                  <a:schemeClr val="tx1"/>
                </a:solidFill>
                <a:latin typeface="Segoe UI Light" pitchFamily="34" charset="0"/>
                <a:ea typeface="+mn-ea"/>
                <a:cs typeface="+mn-cs"/>
              </a:rPr>
              <a:t>Virtualized environments are particularly at risk. Virtual machines don’t have the hardware-rooted security capabilities of physical servers. Since virtual machines are instantiated from files that can be copied and modified, any attacker that is able to access the fabric storage, network, or compute resources immediately has unchecked privileges for all virtual machines. An attacker can simply copy your SQL and domain controller VMs into a USB drive and walk out with your crown jewels.</a:t>
            </a:r>
          </a:p>
          <a:p>
            <a:endParaRPr lang="en-US" sz="900" b="0" i="0" u="none" strike="noStrike" kern="1200" baseline="0" dirty="0">
              <a:solidFill>
                <a:schemeClr val="tx1"/>
              </a:solidFill>
              <a:latin typeface="Segoe UI Light" pitchFamily="34" charset="0"/>
              <a:ea typeface="+mn-ea"/>
              <a:cs typeface="+mn-cs"/>
            </a:endParaRPr>
          </a:p>
          <a:p>
            <a:r>
              <a:rPr lang="en-US" sz="900" b="1" i="0" u="none" strike="noStrike" kern="1200" baseline="0" dirty="0">
                <a:solidFill>
                  <a:schemeClr val="tx1"/>
                </a:solidFill>
                <a:latin typeface="Segoe UI Light" pitchFamily="34" charset="0"/>
                <a:ea typeface="+mn-ea"/>
                <a:cs typeface="+mn-cs"/>
              </a:rPr>
              <a:t>Example threat: </a:t>
            </a:r>
            <a:r>
              <a:rPr lang="en-US" sz="900" b="0" i="0" u="none" strike="noStrike" kern="1200" baseline="0" dirty="0">
                <a:solidFill>
                  <a:schemeClr val="tx1"/>
                </a:solidFill>
                <a:latin typeface="Segoe UI Light" pitchFamily="34" charset="0"/>
                <a:ea typeface="+mn-ea"/>
                <a:cs typeface="+mn-cs"/>
              </a:rPr>
              <a:t>Attacker compromises fabric admin credentials at a bank, giving him access to virtualized Active Directory Domain Controllers and SQL databases where</a:t>
            </a:r>
          </a:p>
          <a:p>
            <a:r>
              <a:rPr lang="en-US" sz="900" b="0" i="0" u="none" strike="noStrike" kern="1200" baseline="0" dirty="0">
                <a:solidFill>
                  <a:schemeClr val="tx1"/>
                </a:solidFill>
                <a:latin typeface="Segoe UI Light" pitchFamily="34" charset="0"/>
                <a:ea typeface="+mn-ea"/>
                <a:cs typeface="+mn-cs"/>
              </a:rPr>
              <a:t>client account information is stored.</a:t>
            </a:r>
            <a:endParaRPr lang="en-US" dirty="0"/>
          </a:p>
        </p:txBody>
      </p:sp>
      <p:sp>
        <p:nvSpPr>
          <p:cNvPr id="16" name="Date Placeholder 15"/>
          <p:cNvSpPr>
            <a:spLocks noGrp="1"/>
          </p:cNvSpPr>
          <p:nvPr>
            <p:ph type="dt" idx="13"/>
          </p:nvPr>
        </p:nvSpPr>
        <p:spPr/>
        <p:txBody>
          <a:bodyPr/>
          <a:lstStyle/>
          <a:p>
            <a:fld id="{8453B4A1-23F0-4EA8-922A-C21006FB5AB3}" type="datetime1">
              <a:rPr lang="en-US" smtClean="0">
                <a:solidFill>
                  <a:prstClr val="black"/>
                </a:solidFill>
              </a:rPr>
              <a:pPr/>
              <a:t>10/3/2016</a:t>
            </a:fld>
            <a:endParaRPr lang="en-US" dirty="0">
              <a:solidFill>
                <a:prstClr val="black"/>
              </a:solidFill>
            </a:endParaRPr>
          </a:p>
        </p:txBody>
      </p:sp>
      <p:sp>
        <p:nvSpPr>
          <p:cNvPr id="4" name="Footer Placeholder 3"/>
          <p:cNvSpPr>
            <a:spLocks noGrp="1"/>
          </p:cNvSpPr>
          <p:nvPr>
            <p:ph type="ftr" sz="quarter" idx="14"/>
          </p:nvPr>
        </p:nvSpPr>
        <p:spPr/>
        <p:txBody>
          <a:bodyPr/>
          <a:lstStyle/>
          <a:p>
            <a:pPr defTabSz="922783" eaLnBrk="0" hangingPunct="0"/>
            <a:r>
              <a:rPr lang="en-US" sz="40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val="65027710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US" sz="900" b="1" i="0" u="none" strike="noStrike" kern="1200" baseline="0" dirty="0">
                <a:solidFill>
                  <a:schemeClr val="tx1"/>
                </a:solidFill>
                <a:latin typeface="Segoe UI Light" pitchFamily="34" charset="0"/>
                <a:ea typeface="+mn-ea"/>
                <a:cs typeface="+mn-cs"/>
              </a:rPr>
              <a:t>Key Message</a:t>
            </a:r>
            <a:r>
              <a:rPr lang="en-US" sz="900" b="0" i="0" u="none" strike="noStrike" kern="1200" baseline="0" dirty="0">
                <a:solidFill>
                  <a:schemeClr val="tx1"/>
                </a:solidFill>
                <a:latin typeface="Segoe UI Light" pitchFamily="34" charset="0"/>
                <a:ea typeface="+mn-ea"/>
                <a:cs typeface="+mn-cs"/>
              </a:rPr>
              <a:t>: A shielded VM is just like any other VM, but it is protected from a compromised fabric. You can back it up, live migrate it, just like normal VM….but it is encrypted.</a:t>
            </a:r>
          </a:p>
          <a:p>
            <a:pPr marL="0" indent="0">
              <a:buFont typeface="Arial" panose="020B0604020202020204" pitchFamily="34" charset="0"/>
              <a:buNone/>
            </a:pPr>
            <a:endParaRPr lang="en-US" sz="900" b="0" i="0" u="none" strike="noStrike" kern="1200" baseline="0" dirty="0">
              <a:solidFill>
                <a:schemeClr val="tx1"/>
              </a:solidFill>
              <a:latin typeface="Segoe UI Light" pitchFamily="34" charset="0"/>
              <a:ea typeface="+mn-ea"/>
              <a:cs typeface="+mn-cs"/>
            </a:endParaRPr>
          </a:p>
          <a:p>
            <a:pPr marL="0" indent="0">
              <a:buFont typeface="Arial" panose="020B0604020202020204" pitchFamily="34" charset="0"/>
              <a:buNone/>
            </a:pPr>
            <a:r>
              <a:rPr lang="en-US" sz="900" b="0" i="0" u="none" strike="noStrike" kern="1200" baseline="0" dirty="0">
                <a:solidFill>
                  <a:schemeClr val="tx1"/>
                </a:solidFill>
                <a:latin typeface="Segoe UI Light" pitchFamily="34" charset="0"/>
                <a:ea typeface="+mn-ea"/>
                <a:cs typeface="+mn-cs"/>
              </a:rPr>
              <a:t>A shielded VM has a virtual TPM and it is encrypted </a:t>
            </a:r>
            <a:r>
              <a:rPr lang="en-US" sz="900" b="0" i="0" u="none" strike="noStrike" kern="1200" baseline="0">
                <a:solidFill>
                  <a:schemeClr val="tx1"/>
                </a:solidFill>
                <a:latin typeface="Segoe UI Light" pitchFamily="34" charset="0"/>
                <a:ea typeface="+mn-ea"/>
                <a:cs typeface="+mn-cs"/>
              </a:rPr>
              <a:t>with BitLocker </a:t>
            </a:r>
            <a:r>
              <a:rPr lang="en-US" sz="900" b="0" i="0" u="none" strike="noStrike" kern="1200" baseline="0" dirty="0">
                <a:solidFill>
                  <a:schemeClr val="tx1"/>
                </a:solidFill>
                <a:latin typeface="Segoe UI Light" pitchFamily="34" charset="0"/>
                <a:ea typeface="+mn-ea"/>
                <a:cs typeface="+mn-cs"/>
              </a:rPr>
              <a:t>with the key residing in the virtual TPM.   The virtual TPM is then encrypted as well so you can move the VM between machines while maintaining its encrypted state</a:t>
            </a:r>
            <a:r>
              <a:rPr lang="en-US" dirty="0"/>
              <a:t> </a:t>
            </a:r>
            <a:r>
              <a:rPr lang="en-US" sz="900" b="0" i="0" u="none" strike="noStrike" kern="1200" baseline="0" dirty="0">
                <a:solidFill>
                  <a:schemeClr val="tx1"/>
                </a:solidFill>
                <a:latin typeface="Segoe UI Light" pitchFamily="34" charset="0"/>
                <a:ea typeface="+mn-ea"/>
                <a:cs typeface="+mn-cs"/>
              </a:rPr>
              <a:t>. </a:t>
            </a:r>
          </a:p>
          <a:p>
            <a:pPr marL="0" indent="0">
              <a:buFont typeface="Arial" panose="020B0604020202020204" pitchFamily="34" charset="0"/>
              <a:buNone/>
            </a:pPr>
            <a:endParaRPr lang="en-US" sz="900" b="0" i="0" u="none" strike="noStrike" kern="1200" baseline="0" dirty="0">
              <a:solidFill>
                <a:schemeClr val="tx1"/>
              </a:solidFill>
              <a:latin typeface="Segoe UI Light" pitchFamily="34" charset="0"/>
              <a:ea typeface="+mn-ea"/>
              <a:cs typeface="+mn-cs"/>
            </a:endParaRPr>
          </a:p>
          <a:p>
            <a:pPr marL="0" indent="0">
              <a:buFont typeface="Arial" panose="020B0604020202020204" pitchFamily="34" charset="0"/>
              <a:buNone/>
            </a:pPr>
            <a:r>
              <a:rPr lang="en-US" sz="900" b="0" i="0" u="none" strike="noStrike" kern="1200" baseline="0" dirty="0">
                <a:solidFill>
                  <a:schemeClr val="tx1"/>
                </a:solidFill>
                <a:latin typeface="Segoe UI Light" pitchFamily="34" charset="0"/>
                <a:ea typeface="+mn-ea"/>
                <a:cs typeface="+mn-cs"/>
              </a:rPr>
              <a:t>When a shielded VM lands on a trusted host, the virtual TPM key will be provided to the host so the host can decrypt the virtual TPM in a location that isn’t accessible to the host administrator.   This location is called Virtualized-Based-Security.  The virtual TPM is then presented to the VM which can then read the </a:t>
            </a:r>
            <a:r>
              <a:rPr lang="en-US" sz="900" b="0" i="0" u="none" strike="noStrike" kern="1200" baseline="0" dirty="0" err="1">
                <a:solidFill>
                  <a:schemeClr val="tx1"/>
                </a:solidFill>
                <a:latin typeface="Segoe UI Light" pitchFamily="34" charset="0"/>
                <a:ea typeface="+mn-ea"/>
                <a:cs typeface="+mn-cs"/>
              </a:rPr>
              <a:t>bitlocker</a:t>
            </a:r>
            <a:r>
              <a:rPr lang="en-US" sz="900" b="0" i="0" u="none" strike="noStrike" kern="1200" baseline="0" dirty="0">
                <a:solidFill>
                  <a:schemeClr val="tx1"/>
                </a:solidFill>
                <a:latin typeface="Segoe UI Light" pitchFamily="34" charset="0"/>
                <a:ea typeface="+mn-ea"/>
                <a:cs typeface="+mn-cs"/>
              </a:rPr>
              <a:t> key and run. </a:t>
            </a:r>
          </a:p>
          <a:p>
            <a:pPr marL="0" indent="0">
              <a:buFont typeface="Arial" panose="020B0604020202020204" pitchFamily="34" charset="0"/>
              <a:buNone/>
            </a:pPr>
            <a:endParaRPr lang="en-US" sz="900" b="0" i="0" u="none" strike="noStrike" kern="1200" baseline="0" dirty="0">
              <a:solidFill>
                <a:schemeClr val="tx1"/>
              </a:solidFill>
              <a:latin typeface="Segoe UI Light" pitchFamily="34" charset="0"/>
              <a:ea typeface="+mn-ea"/>
              <a:cs typeface="+mn-cs"/>
            </a:endParaRPr>
          </a:p>
          <a:p>
            <a:pPr marL="0" indent="0">
              <a:buFont typeface="Arial" panose="020B0604020202020204" pitchFamily="34" charset="0"/>
              <a:buNone/>
            </a:pPr>
            <a:r>
              <a:rPr lang="en-US" sz="900" b="0" i="0" u="none" strike="noStrike" kern="1200" baseline="0" dirty="0">
                <a:solidFill>
                  <a:schemeClr val="tx1"/>
                </a:solidFill>
                <a:latin typeface="Segoe UI Light" pitchFamily="34" charset="0"/>
                <a:ea typeface="+mn-ea"/>
                <a:cs typeface="+mn-cs"/>
              </a:rPr>
              <a:t>Any Generation 2 VM can be a shielded VM starting with Windows Server 2012 and Windows 8 and up. </a:t>
            </a:r>
          </a:p>
          <a:p>
            <a:pPr marL="0" indent="0">
              <a:buFont typeface="Arial" panose="020B0604020202020204" pitchFamily="34" charset="0"/>
              <a:buNone/>
            </a:pPr>
            <a:endParaRPr lang="en-US" sz="900" b="0" i="0" u="none" strike="noStrike" kern="1200" baseline="0" dirty="0">
              <a:solidFill>
                <a:schemeClr val="tx1"/>
              </a:solidFill>
              <a:latin typeface="Segoe UI Light" pitchFamily="34" charset="0"/>
              <a:ea typeface="+mn-ea"/>
              <a:cs typeface="+mn-cs"/>
            </a:endParaRPr>
          </a:p>
          <a:p>
            <a:pPr marL="0" indent="0">
              <a:buFont typeface="Arial" panose="020B0604020202020204" pitchFamily="34" charset="0"/>
              <a:buNone/>
            </a:pPr>
            <a:r>
              <a:rPr lang="en-US" sz="900" b="1" i="0" u="none" strike="noStrike" kern="1200" baseline="0" dirty="0">
                <a:solidFill>
                  <a:schemeClr val="tx1"/>
                </a:solidFill>
                <a:latin typeface="Segoe UI Light" pitchFamily="34" charset="0"/>
                <a:ea typeface="+mn-ea"/>
                <a:cs typeface="+mn-cs"/>
              </a:rPr>
              <a:t>Graphic</a:t>
            </a:r>
            <a:r>
              <a:rPr lang="en-US" sz="900" b="0" i="0" u="none" strike="noStrike" kern="1200" baseline="0" dirty="0">
                <a:solidFill>
                  <a:schemeClr val="tx1"/>
                </a:solidFill>
                <a:latin typeface="Segoe UI Light" pitchFamily="34" charset="0"/>
                <a:ea typeface="+mn-ea"/>
                <a:cs typeface="+mn-cs"/>
              </a:rPr>
              <a:t>:  Normal VM’s – any administrator can have access to the virtual machines on the fabric. Shielded VM’s  - only VM administrators have access to the VM’s </a:t>
            </a:r>
          </a:p>
          <a:p>
            <a:pPr marL="0" indent="0">
              <a:buFont typeface="Arial" panose="020B0604020202020204" pitchFamily="34" charset="0"/>
              <a:buNone/>
            </a:pPr>
            <a:endParaRPr lang="en-US" sz="900" b="0" i="0" u="none" strike="noStrike" kern="1200" baseline="0" dirty="0">
              <a:solidFill>
                <a:schemeClr val="tx1"/>
              </a:solidFill>
              <a:latin typeface="Segoe UI Light" pitchFamily="34" charset="0"/>
              <a:ea typeface="+mn-ea"/>
              <a:cs typeface="+mn-cs"/>
            </a:endParaRPr>
          </a:p>
        </p:txBody>
      </p:sp>
      <p:sp>
        <p:nvSpPr>
          <p:cNvPr id="4" name="Header Placeholder 3"/>
          <p:cNvSpPr>
            <a:spLocks noGrp="1"/>
          </p:cNvSpPr>
          <p:nvPr>
            <p:ph type="hdr" sz="quarter" idx="10"/>
          </p:nvPr>
        </p:nvSpPr>
        <p:spPr/>
        <p:txBody>
          <a:bodyPr/>
          <a:lstStyle/>
          <a:p>
            <a:r>
              <a:rPr lang="en-US"/>
              <a:t>Microsoft Build 2016</a:t>
            </a:r>
            <a:endParaRPr lang="en-US" dirty="0"/>
          </a:p>
        </p:txBody>
      </p:sp>
      <p:sp>
        <p:nvSpPr>
          <p:cNvPr id="5" name="Footer Placeholder 4"/>
          <p:cNvSpPr>
            <a:spLocks noGrp="1"/>
          </p:cNvSpPr>
          <p:nvPr>
            <p:ph type="ftr" sz="quarter" idx="11"/>
          </p:nvPr>
        </p:nvSpPr>
        <p:spPr/>
        <p:txBody>
          <a:bodyPr/>
          <a:lstStyle/>
          <a:p>
            <a:pPr defTabSz="914099" eaLnBrk="0" hangingPunct="0"/>
            <a:r>
              <a:rPr lang="en-US" sz="400">
                <a:gradFill>
                  <a:gsLst>
                    <a:gs pos="0">
                      <a:prstClr val="black"/>
                    </a:gs>
                    <a:gs pos="100000">
                      <a:prstClr val="black"/>
                    </a:gs>
                  </a:gsLst>
                  <a:lin ang="5400000" scaled="0"/>
                </a:gradFill>
                <a:latin typeface="Segoe UI" pitchFamily="34" charset="0"/>
                <a:ea typeface="Segoe UI" pitchFamily="34" charset="0"/>
                <a:cs typeface="Segoe UI" pitchFamily="34" charset="0"/>
              </a:rPr>
              <a:t>© 2016 Microsoft Corporation. All rights reserved. MICROSOFT MAKES NO WARRANTIES, EXPRESS, IMPLIED OR STATUTORY, AS TO THE INFORMATION IN THIS PRESENTATION.</a:t>
            </a:r>
            <a:endParaRPr lang="en-US" sz="400" dirty="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38EEC551-8CDA-4EB6-89BB-2A86C9F091C8}" type="datetime8">
              <a:rPr lang="en-US" smtClean="0"/>
              <a:t>10/3/2016 8:38 AM</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27</a:t>
            </a:fld>
            <a:endParaRPr lang="en-US" dirty="0"/>
          </a:p>
        </p:txBody>
      </p:sp>
    </p:spTree>
    <p:extLst>
      <p:ext uri="{BB962C8B-B14F-4D97-AF65-F5344CB8AC3E}">
        <p14:creationId xmlns:p14="http://schemas.microsoft.com/office/powerpoint/2010/main" val="140372784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Powering up a VM</a:t>
            </a:r>
            <a:r>
              <a:rPr lang="en-US" baseline="0" dirty="0"/>
              <a:t> works – with WS2016 and SVM, host requests key from Host Guardian service, and releases key. </a:t>
            </a:r>
            <a:endParaRPr lang="en-US" dirty="0"/>
          </a:p>
        </p:txBody>
      </p:sp>
      <p:sp>
        <p:nvSpPr>
          <p:cNvPr id="4" name="Slide Number Placeholder 3"/>
          <p:cNvSpPr>
            <a:spLocks noGrp="1"/>
          </p:cNvSpPr>
          <p:nvPr>
            <p:ph type="sldNum" sz="quarter" idx="10"/>
          </p:nvPr>
        </p:nvSpPr>
        <p:spPr/>
        <p:txBody>
          <a:bodyPr/>
          <a:lstStyle/>
          <a:p>
            <a:fld id="{589E5255-EE34-4A9A-AAAF-4B6F88600A9A}" type="slidenum">
              <a:rPr lang="en-US" smtClean="0"/>
              <a:t>28</a:t>
            </a:fld>
            <a:endParaRPr lang="en-US"/>
          </a:p>
        </p:txBody>
      </p:sp>
    </p:spTree>
    <p:extLst>
      <p:ext uri="{BB962C8B-B14F-4D97-AF65-F5344CB8AC3E}">
        <p14:creationId xmlns:p14="http://schemas.microsoft.com/office/powerpoint/2010/main" val="62055837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89E5255-EE34-4A9A-AAAF-4B6F88600A9A}" type="slidenum">
              <a:rPr lang="en-US" smtClean="0"/>
              <a:t>29</a:t>
            </a:fld>
            <a:endParaRPr lang="en-US"/>
          </a:p>
        </p:txBody>
      </p:sp>
    </p:spTree>
    <p:extLst>
      <p:ext uri="{BB962C8B-B14F-4D97-AF65-F5344CB8AC3E}">
        <p14:creationId xmlns:p14="http://schemas.microsoft.com/office/powerpoint/2010/main" val="261958051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Acuutech</a:t>
            </a:r>
            <a:r>
              <a:rPr lang="en-US" baseline="0" dirty="0"/>
              <a:t> provides </a:t>
            </a:r>
            <a:r>
              <a:rPr lang="en-US" dirty="0"/>
              <a:t>IT services to UK based businesses with international operations, particularly in Asia. Organization</a:t>
            </a:r>
            <a:r>
              <a:rPr lang="en-US" baseline="0" dirty="0"/>
              <a:t> has built services around </a:t>
            </a:r>
            <a:r>
              <a:rPr lang="en-US" dirty="0"/>
              <a:t>network infrastructure and hosting solutions (cloud computing.)</a:t>
            </a:r>
          </a:p>
        </p:txBody>
      </p:sp>
      <p:sp>
        <p:nvSpPr>
          <p:cNvPr id="4" name="Header Placeholder 3"/>
          <p:cNvSpPr>
            <a:spLocks noGrp="1"/>
          </p:cNvSpPr>
          <p:nvPr>
            <p:ph type="hdr" sz="quarter" idx="10"/>
          </p:nvPr>
        </p:nvSpPr>
        <p:spPr/>
        <p:txBody>
          <a:bodyPr/>
          <a:lstStyle/>
          <a:p>
            <a:r>
              <a:rPr lang="en-US"/>
              <a:t>Microsoft Build 2016</a:t>
            </a:r>
            <a:endParaRPr lang="en-US" dirty="0"/>
          </a:p>
        </p:txBody>
      </p:sp>
      <p:sp>
        <p:nvSpPr>
          <p:cNvPr id="5" name="Footer Placeholder 4"/>
          <p:cNvSpPr>
            <a:spLocks noGrp="1"/>
          </p:cNvSpPr>
          <p:nvPr>
            <p:ph type="ftr" sz="quarter" idx="11"/>
          </p:nvPr>
        </p:nvSpPr>
        <p:spPr/>
        <p:txBody>
          <a:bodyPr/>
          <a:lstStyle/>
          <a:p>
            <a:pPr defTabSz="914099" eaLnBrk="0" hangingPunct="0"/>
            <a:r>
              <a:rPr lang="en-US" sz="400">
                <a:gradFill>
                  <a:gsLst>
                    <a:gs pos="0">
                      <a:prstClr val="black"/>
                    </a:gs>
                    <a:gs pos="100000">
                      <a:prstClr val="black"/>
                    </a:gs>
                  </a:gsLst>
                  <a:lin ang="5400000" scaled="0"/>
                </a:gradFill>
                <a:latin typeface="Segoe UI" pitchFamily="34" charset="0"/>
                <a:ea typeface="Segoe UI" pitchFamily="34" charset="0"/>
                <a:cs typeface="Segoe UI" pitchFamily="34" charset="0"/>
              </a:rPr>
              <a:t>© 2016 Microsoft Corporation. All rights reserved. MICROSOFT MAKES NO WARRANTIES, EXPRESS, IMPLIED OR STATUTORY, AS TO THE INFORMATION IN THIS PRESENTATION.</a:t>
            </a:r>
            <a:endParaRPr lang="en-US" sz="400" dirty="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38EEC551-8CDA-4EB6-89BB-2A86C9F091C8}" type="datetime8">
              <a:rPr lang="en-US" smtClean="0"/>
              <a:t>10/3/2016 8:38 AM</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30</a:t>
            </a:fld>
            <a:endParaRPr lang="en-US" dirty="0"/>
          </a:p>
        </p:txBody>
      </p:sp>
    </p:spTree>
    <p:extLst>
      <p:ext uri="{BB962C8B-B14F-4D97-AF65-F5344CB8AC3E}">
        <p14:creationId xmlns:p14="http://schemas.microsoft.com/office/powerpoint/2010/main" val="231214347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endParaRPr lang="en-US" dirty="0">
              <a:solidFill>
                <a:prstClr val="black"/>
              </a:solidFill>
            </a:endParaRPr>
          </a:p>
        </p:txBody>
      </p:sp>
      <p:sp>
        <p:nvSpPr>
          <p:cNvPr id="5" name="Footer Placeholder 4"/>
          <p:cNvSpPr>
            <a:spLocks noGrp="1"/>
          </p:cNvSpPr>
          <p:nvPr>
            <p:ph type="ftr" sz="quarter" idx="11"/>
          </p:nvPr>
        </p:nvSpPr>
        <p:spPr/>
        <p:txBody>
          <a:bodyPr/>
          <a:lstStyle/>
          <a:p>
            <a:pPr defTabSz="914099" eaLnBrk="0" hangingPunct="0"/>
            <a:r>
              <a:rPr lang="en-US" sz="400">
                <a:gradFill>
                  <a:gsLst>
                    <a:gs pos="0">
                      <a:prstClr val="black"/>
                    </a:gs>
                    <a:gs pos="100000">
                      <a:prstClr val="black"/>
                    </a:gs>
                  </a:gsLst>
                  <a:lin ang="5400000" scaled="0"/>
                </a:gradFill>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64CFA94A-519F-445C-B30C-9E76FA6A2031}" type="datetime8">
              <a:rPr lang="en-US" smtClean="0">
                <a:solidFill>
                  <a:prstClr val="black"/>
                </a:solidFill>
              </a:rPr>
              <a:pPr/>
              <a:t>10/3/2016 8:38 AM</a:t>
            </a:fld>
            <a:endParaRPr lang="en-US" dirty="0">
              <a:solidFill>
                <a:prstClr val="black"/>
              </a:solidFill>
            </a:endParaRPr>
          </a:p>
        </p:txBody>
      </p:sp>
      <p:sp>
        <p:nvSpPr>
          <p:cNvPr id="7" name="Slide Number Placeholder 6"/>
          <p:cNvSpPr>
            <a:spLocks noGrp="1"/>
          </p:cNvSpPr>
          <p:nvPr>
            <p:ph type="sldNum" sz="quarter" idx="13"/>
          </p:nvPr>
        </p:nvSpPr>
        <p:spPr/>
        <p:txBody>
          <a:bodyPr/>
          <a:lstStyle/>
          <a:p>
            <a:fld id="{B4008EB6-D09E-4580-8CD6-DDB14511944F}" type="slidenum">
              <a:rPr lang="en-US" smtClean="0">
                <a:solidFill>
                  <a:prstClr val="black"/>
                </a:solidFill>
              </a:rPr>
              <a:pPr/>
              <a:t>31</a:t>
            </a:fld>
            <a:endParaRPr lang="en-US" dirty="0">
              <a:solidFill>
                <a:prstClr val="black"/>
              </a:solidFill>
            </a:endParaRPr>
          </a:p>
        </p:txBody>
      </p:sp>
    </p:spTree>
    <p:extLst>
      <p:ext uri="{BB962C8B-B14F-4D97-AF65-F5344CB8AC3E}">
        <p14:creationId xmlns:p14="http://schemas.microsoft.com/office/powerpoint/2010/main" val="32050897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Containers are being largely adopted by</a:t>
            </a:r>
            <a:r>
              <a:rPr lang="en-US" baseline="0" dirty="0"/>
              <a:t> developers and bring a huge amount of innovation so IT can respond to business needs more agile. However, both Linux and Windows Server containers share the same kernel, which means a security risk. The workaround used today is to have containers on VM, since VMs have hardware isolation via hypervisor. However, this workaround breaks the promise of agility that Containers should provide.</a:t>
            </a:r>
          </a:p>
          <a:p>
            <a:endParaRPr lang="en-US" baseline="0" dirty="0"/>
          </a:p>
          <a:p>
            <a:pPr marL="0" indent="0">
              <a:buFont typeface="Arial" panose="020B0604020202020204" pitchFamily="34" charset="0"/>
              <a:buNone/>
            </a:pPr>
            <a:r>
              <a:rPr lang="en-US" b="1" baseline="0" dirty="0"/>
              <a:t>Example threat: </a:t>
            </a:r>
            <a:r>
              <a:rPr lang="en-US" sz="900" b="0" i="0" u="none" strike="noStrike" kern="1200" baseline="0" dirty="0">
                <a:solidFill>
                  <a:schemeClr val="tx1"/>
                </a:solidFill>
                <a:latin typeface="Segoe UI Light" pitchFamily="34" charset="0"/>
                <a:ea typeface="+mn-ea"/>
                <a:cs typeface="+mn-cs"/>
              </a:rPr>
              <a:t>A line-of-business application developer downloads code from the public internet to integrate into her application. The downloaded code includes malware that can track activity in other containers through the shared kernel.</a:t>
            </a:r>
            <a:endParaRPr lang="en-US" dirty="0"/>
          </a:p>
          <a:p>
            <a:endParaRPr lang="en-US" dirty="0"/>
          </a:p>
        </p:txBody>
      </p:sp>
      <p:sp>
        <p:nvSpPr>
          <p:cNvPr id="4" name="Header Placeholder 3"/>
          <p:cNvSpPr>
            <a:spLocks noGrp="1"/>
          </p:cNvSpPr>
          <p:nvPr>
            <p:ph type="hdr" sz="quarter" idx="10"/>
          </p:nvPr>
        </p:nvSpPr>
        <p:spPr/>
        <p:txBody>
          <a:bodyPr/>
          <a:lstStyle/>
          <a:p>
            <a:r>
              <a:rPr lang="en-US"/>
              <a:t>Microsoft Build 2016</a:t>
            </a:r>
            <a:endParaRPr lang="en-US" dirty="0"/>
          </a:p>
        </p:txBody>
      </p:sp>
      <p:sp>
        <p:nvSpPr>
          <p:cNvPr id="5" name="Footer Placeholder 4"/>
          <p:cNvSpPr>
            <a:spLocks noGrp="1"/>
          </p:cNvSpPr>
          <p:nvPr>
            <p:ph type="ftr" sz="quarter" idx="11"/>
          </p:nvPr>
        </p:nvSpPr>
        <p:spPr/>
        <p:txBody>
          <a:bodyPr/>
          <a:lstStyle/>
          <a:p>
            <a:pPr defTabSz="914099" eaLnBrk="0" hangingPunct="0"/>
            <a:r>
              <a:rPr lang="en-US" sz="400">
                <a:gradFill>
                  <a:gsLst>
                    <a:gs pos="0">
                      <a:prstClr val="black"/>
                    </a:gs>
                    <a:gs pos="100000">
                      <a:prstClr val="black"/>
                    </a:gs>
                  </a:gsLst>
                  <a:lin ang="5400000" scaled="0"/>
                </a:gradFill>
                <a:latin typeface="Segoe UI" pitchFamily="34" charset="0"/>
                <a:ea typeface="Segoe UI" pitchFamily="34" charset="0"/>
                <a:cs typeface="Segoe UI" pitchFamily="34" charset="0"/>
              </a:rPr>
              <a:t>© 2016 Microsoft Corporation. All rights reserved. MICROSOFT MAKES NO WARRANTIES, EXPRESS, IMPLIED OR STATUTORY, AS TO THE INFORMATION IN THIS PRESENTATION.</a:t>
            </a:r>
            <a:endParaRPr lang="en-US" sz="400" dirty="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38EEC551-8CDA-4EB6-89BB-2A86C9F091C8}" type="datetime8">
              <a:rPr lang="en-US" smtClean="0"/>
              <a:t>10/3/2016 8:38 AM</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32</a:t>
            </a:fld>
            <a:endParaRPr lang="en-US" dirty="0"/>
          </a:p>
        </p:txBody>
      </p:sp>
    </p:spTree>
    <p:extLst>
      <p:ext uri="{BB962C8B-B14F-4D97-AF65-F5344CB8AC3E}">
        <p14:creationId xmlns:p14="http://schemas.microsoft.com/office/powerpoint/2010/main" val="244598596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r>
              <a:rPr lang="en-US" dirty="0"/>
              <a:t>Source 1 (HEADING): “Cyber security is a CEO issue”: </a:t>
            </a:r>
            <a:r>
              <a:rPr lang="en-US" dirty="0">
                <a:hlinkClick r:id="rId3"/>
              </a:rPr>
              <a:t>http://www.mckinsey.com/insights/business_technology/why_senior_leaders_are_the_front_line_against_cyberattacks</a:t>
            </a:r>
            <a:endParaRPr lang="en-US" dirty="0"/>
          </a:p>
          <a:p>
            <a:r>
              <a:rPr lang="en-US" dirty="0"/>
              <a:t>Source 2: 243 days for attacker to be present: </a:t>
            </a:r>
            <a:r>
              <a:rPr lang="en-US" dirty="0">
                <a:hlinkClick r:id="rId4"/>
              </a:rPr>
              <a:t>http://www.fireeye.com/news-events/press-releases/read/fireeye-releases-annual-mandiant-threat-report-on-advanced-targeted-attacks</a:t>
            </a:r>
            <a:endParaRPr lang="en-US" dirty="0"/>
          </a:p>
          <a:p>
            <a:r>
              <a:rPr lang="en-US" dirty="0"/>
              <a:t>Source 3: 140 countries developing cyber weapons: </a:t>
            </a:r>
            <a:r>
              <a:rPr lang="en-US" dirty="0" err="1"/>
              <a:t>Infosec</a:t>
            </a:r>
            <a:r>
              <a:rPr lang="en-US" dirty="0"/>
              <a:t> </a:t>
            </a:r>
            <a:r>
              <a:rPr lang="en-US" dirty="0" err="1"/>
              <a:t>Institue</a:t>
            </a:r>
            <a:r>
              <a:rPr lang="en-US" dirty="0"/>
              <a:t>, “The Rise of Cyber Weapons and Relative Impact on Cyberspace”</a:t>
            </a:r>
          </a:p>
          <a:p>
            <a:r>
              <a:rPr lang="en-US" dirty="0"/>
              <a:t>Source 4: $3 trillion in lost productivity: </a:t>
            </a:r>
            <a:r>
              <a:rPr lang="en-US" dirty="0">
                <a:hlinkClick r:id="rId3"/>
              </a:rPr>
              <a:t>http://www.mckinsey.com/insights/business_technology/why_senior_leaders_are_the_front_line_against_cyberattacks</a:t>
            </a:r>
            <a:endParaRPr lang="en-US" dirty="0"/>
          </a:p>
          <a:p>
            <a:r>
              <a:rPr lang="en-US" dirty="0"/>
              <a:t>Source 5: $4 million cost: </a:t>
            </a:r>
            <a:r>
              <a:rPr lang="en-US" baseline="0" dirty="0"/>
              <a:t>Source: https://www-03.ibm.com/press/us/en/pressrelease/49926.wss </a:t>
            </a:r>
            <a:r>
              <a:rPr lang="en-US" dirty="0"/>
              <a:t>  </a:t>
            </a:r>
          </a:p>
          <a:p>
            <a:endParaRPr lang="en-US" dirty="0"/>
          </a:p>
          <a:p>
            <a:r>
              <a:rPr lang="en-US" dirty="0">
                <a:effectLst/>
              </a:rPr>
              <a:t>According to the 2016 </a:t>
            </a:r>
            <a:r>
              <a:rPr lang="en-US" dirty="0">
                <a:effectLst/>
                <a:hlinkClick r:id="rId5"/>
              </a:rPr>
              <a:t>Cost of a Data Breach study</a:t>
            </a:r>
            <a:r>
              <a:rPr lang="en-US" dirty="0">
                <a:effectLst/>
              </a:rPr>
              <a:t> from IBM and </a:t>
            </a:r>
            <a:r>
              <a:rPr lang="en-US" dirty="0" err="1">
                <a:effectLst/>
              </a:rPr>
              <a:t>Ponemon</a:t>
            </a:r>
            <a:r>
              <a:rPr lang="en-US" dirty="0">
                <a:effectLst/>
              </a:rPr>
              <a:t>, the average cost of a data breach for companies worldwide</a:t>
            </a:r>
            <a:r>
              <a:rPr lang="en-US" baseline="0" dirty="0">
                <a:effectLst/>
              </a:rPr>
              <a:t> </a:t>
            </a:r>
            <a:r>
              <a:rPr lang="en-US" dirty="0">
                <a:effectLst/>
              </a:rPr>
              <a:t>continues to increase and is now estimated at $4 million.</a:t>
            </a:r>
            <a:r>
              <a:rPr lang="en-US" baseline="0" dirty="0">
                <a:effectLst/>
              </a:rPr>
              <a:t> It’s even higher in the U.S., with the cost per breach is estimated at  $7.01 million.</a:t>
            </a:r>
          </a:p>
          <a:p>
            <a:pPr marL="0" marR="0" lvl="0" indent="0" algn="l" defTabSz="914460" rtl="0" eaLnBrk="1" fontAlgn="auto" latinLnBrk="0" hangingPunct="1">
              <a:lnSpc>
                <a:spcPct val="90000"/>
              </a:lnSpc>
              <a:spcBef>
                <a:spcPts val="0"/>
              </a:spcBef>
              <a:spcAft>
                <a:spcPts val="333"/>
              </a:spcAft>
              <a:buClrTx/>
              <a:buSzTx/>
              <a:buFontTx/>
              <a:buNone/>
              <a:tabLst/>
              <a:defRPr/>
            </a:pPr>
            <a:endParaRPr lang="en-US" baseline="0" dirty="0">
              <a:effectLst/>
            </a:endParaRPr>
          </a:p>
          <a:p>
            <a:pPr marL="0" marR="0" lvl="0" indent="0" algn="l" defTabSz="914460" rtl="0" eaLnBrk="1" fontAlgn="auto" latinLnBrk="0" hangingPunct="1">
              <a:lnSpc>
                <a:spcPct val="90000"/>
              </a:lnSpc>
              <a:spcBef>
                <a:spcPts val="0"/>
              </a:spcBef>
              <a:spcAft>
                <a:spcPts val="333"/>
              </a:spcAft>
              <a:buClrTx/>
              <a:buSzTx/>
              <a:buFontTx/>
              <a:buNone/>
              <a:tabLst/>
              <a:defRPr/>
            </a:pPr>
            <a:r>
              <a:rPr lang="en-US" dirty="0">
                <a:effectLst/>
              </a:rPr>
              <a:t>The study examines both direct and indirect costs to companies in dealing with a single data breach incident. Through in depth interviews with nearly 400 companies across the globe, the study factors in costs associated with breach response activities, as well as reputational damage and the cost of lost business.</a:t>
            </a:r>
          </a:p>
          <a:p>
            <a:endParaRPr lang="en-US" dirty="0"/>
          </a:p>
          <a:p>
            <a:endParaRPr lang="en-US" dirty="0"/>
          </a:p>
          <a:p>
            <a:r>
              <a:rPr lang="en-US" dirty="0"/>
              <a:t> </a:t>
            </a:r>
          </a:p>
          <a:p>
            <a:endParaRPr lang="en-US" dirty="0"/>
          </a:p>
          <a:p>
            <a:endParaRPr lang="en-US" dirty="0"/>
          </a:p>
        </p:txBody>
      </p:sp>
      <p:sp>
        <p:nvSpPr>
          <p:cNvPr id="5" name="Footer Placeholder 4"/>
          <p:cNvSpPr>
            <a:spLocks noGrp="1"/>
          </p:cNvSpPr>
          <p:nvPr>
            <p:ph type="ftr" sz="quarter" idx="11"/>
          </p:nvPr>
        </p:nvSpPr>
        <p:spPr/>
        <p:txBody>
          <a:bodyPr/>
          <a:lstStyle/>
          <a:p>
            <a:r>
              <a:rPr lang="en-US"/>
              <a:t>© 2016 Microsoft Corporation. All rights reserved. MICROSOFT MAKES NO WARRANTIES, EXPRESS, IMPLIED OR STATUTORY, AS TO THE INFORMATION IN THIS PRESENTATION</a:t>
            </a:r>
            <a:endParaRPr lang="en-US" dirty="0"/>
          </a:p>
        </p:txBody>
      </p:sp>
      <p:sp>
        <p:nvSpPr>
          <p:cNvPr id="6" name="Date Placeholder 5"/>
          <p:cNvSpPr>
            <a:spLocks noGrp="1"/>
          </p:cNvSpPr>
          <p:nvPr>
            <p:ph type="dt" idx="12"/>
          </p:nvPr>
        </p:nvSpPr>
        <p:spPr/>
        <p:txBody>
          <a:bodyPr/>
          <a:lstStyle/>
          <a:p>
            <a:fld id="{2D8F61EF-9B8B-41D0-8E14-8933FDA4049B}" type="datetime1">
              <a:rPr lang="en-US" smtClean="0"/>
              <a:t>10/3/2016</a:t>
            </a:fld>
            <a:endParaRPr lang="en-US"/>
          </a:p>
        </p:txBody>
      </p:sp>
      <p:sp>
        <p:nvSpPr>
          <p:cNvPr id="10" name="Slide Image Placeholder 9"/>
          <p:cNvSpPr>
            <a:spLocks noGrp="1" noRot="1" noChangeAspect="1"/>
          </p:cNvSpPr>
          <p:nvPr>
            <p:ph type="sldImg"/>
          </p:nvPr>
        </p:nvSpPr>
        <p:spPr/>
      </p:sp>
      <p:sp>
        <p:nvSpPr>
          <p:cNvPr id="11" name="Slide Number Placeholder 10"/>
          <p:cNvSpPr>
            <a:spLocks noGrp="1"/>
          </p:cNvSpPr>
          <p:nvPr>
            <p:ph type="sldNum" sz="quarter" idx="13"/>
          </p:nvPr>
        </p:nvSpPr>
        <p:spPr/>
        <p:txBody>
          <a:bodyPr/>
          <a:lstStyle/>
          <a:p>
            <a:fld id="{8A6B70A6-6008-47FD-9CA9-C2B8B348C4A2}" type="slidenum">
              <a:rPr lang="en-US" smtClean="0"/>
              <a:t>4</a:t>
            </a:fld>
            <a:endParaRPr lang="en-US"/>
          </a:p>
        </p:txBody>
      </p:sp>
      <p:sp>
        <p:nvSpPr>
          <p:cNvPr id="12" name="Header Placeholder 11"/>
          <p:cNvSpPr>
            <a:spLocks noGrp="1"/>
          </p:cNvSpPr>
          <p:nvPr>
            <p:ph type="hdr" sz="quarter" idx="14"/>
          </p:nvPr>
        </p:nvSpPr>
        <p:spPr/>
        <p:txBody>
          <a:bodyPr/>
          <a:lstStyle/>
          <a:p>
            <a:endParaRPr lang="en-US"/>
          </a:p>
        </p:txBody>
      </p:sp>
    </p:spTree>
    <p:extLst>
      <p:ext uri="{BB962C8B-B14F-4D97-AF65-F5344CB8AC3E}">
        <p14:creationId xmlns:p14="http://schemas.microsoft.com/office/powerpoint/2010/main" val="41879766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32742" rtl="0" eaLnBrk="1" fontAlgn="auto" latinLnBrk="0" hangingPunct="1">
              <a:lnSpc>
                <a:spcPct val="90000"/>
              </a:lnSpc>
              <a:spcBef>
                <a:spcPts val="0"/>
              </a:spcBef>
              <a:spcAft>
                <a:spcPts val="340"/>
              </a:spcAft>
              <a:buClrTx/>
              <a:buSzTx/>
              <a:buFontTx/>
              <a:buNone/>
              <a:tabLst/>
              <a:defRPr/>
            </a:pPr>
            <a:r>
              <a:rPr lang="en-US" b="1" dirty="0"/>
              <a:t>Hyper-V containers</a:t>
            </a:r>
            <a:r>
              <a:rPr lang="en-US" b="0" dirty="0"/>
              <a:t> solve the current security risk for lack of isolation between containers and other containers</a:t>
            </a:r>
            <a:r>
              <a:rPr lang="en-US" b="0" baseline="0" dirty="0"/>
              <a:t> as well as </a:t>
            </a:r>
            <a:r>
              <a:rPr lang="en-US" b="0" dirty="0"/>
              <a:t>the underlying operating system they</a:t>
            </a:r>
            <a:r>
              <a:rPr lang="en-US" b="0" baseline="0" dirty="0"/>
              <a:t> are running on. </a:t>
            </a:r>
            <a:r>
              <a:rPr lang="en-US" dirty="0"/>
              <a:t>Hyper-V Containers ensure that code running in one container object remains completely isolated. The Hyper-V Container object cannot impact other container objects or the host operating system, or vice versa, because it is a separate virtualized container. </a:t>
            </a:r>
          </a:p>
          <a:p>
            <a:endParaRPr lang="en-US" dirty="0"/>
          </a:p>
          <a:p>
            <a:r>
              <a:rPr lang="en-US" b="1" dirty="0"/>
              <a:t>Nano Server application servers </a:t>
            </a:r>
            <a:r>
              <a:rPr lang="en-US" dirty="0"/>
              <a:t>provide a</a:t>
            </a:r>
            <a:r>
              <a:rPr lang="en-US" baseline="0" dirty="0"/>
              <a:t> purpose-built OS on which the OS deployment will provide “just enough” server footprint to support the application, resulting in more performance and security.</a:t>
            </a:r>
            <a:endParaRPr lang="en-US" dirty="0"/>
          </a:p>
          <a:p>
            <a:pPr marL="0" marR="0" indent="0" algn="l" defTabSz="932742" rtl="0" eaLnBrk="1" fontAlgn="auto" latinLnBrk="0" hangingPunct="1">
              <a:lnSpc>
                <a:spcPct val="90000"/>
              </a:lnSpc>
              <a:spcBef>
                <a:spcPts val="0"/>
              </a:spcBef>
              <a:spcAft>
                <a:spcPts val="340"/>
              </a:spcAft>
              <a:buClrTx/>
              <a:buSzTx/>
              <a:buFontTx/>
              <a:buNone/>
              <a:tabLst/>
              <a:defRPr/>
            </a:pPr>
            <a:r>
              <a:rPr lang="en-US" b="1" dirty="0"/>
              <a:t>Nano based Hyper-V host</a:t>
            </a:r>
            <a:r>
              <a:rPr lang="en-US" b="0" dirty="0"/>
              <a:t> </a:t>
            </a:r>
            <a:r>
              <a:rPr lang="en-US" b="0" baseline="0" dirty="0"/>
              <a:t>are optimized to run the Hyper-V workload so that they </a:t>
            </a:r>
            <a:r>
              <a:rPr lang="en-US" sz="900" b="0" kern="1200" baseline="0" dirty="0">
                <a:solidFill>
                  <a:schemeClr val="tx1"/>
                </a:solidFill>
                <a:effectLst/>
                <a:latin typeface="Segoe UI Light" pitchFamily="34" charset="0"/>
                <a:ea typeface="+mn-ea"/>
                <a:cs typeface="+mn-cs"/>
              </a:rPr>
              <a:t>m</a:t>
            </a:r>
            <a:r>
              <a:rPr lang="en-US" sz="900" kern="1200" dirty="0">
                <a:solidFill>
                  <a:schemeClr val="tx1"/>
                </a:solidFill>
                <a:effectLst/>
                <a:latin typeface="Segoe UI Light" pitchFamily="34" charset="0"/>
                <a:ea typeface="+mn-ea"/>
                <a:cs typeface="+mn-cs"/>
              </a:rPr>
              <a:t>inimize attack surface, increase availability, and reduce resource usage with “just enough OS” </a:t>
            </a:r>
            <a:r>
              <a:rPr lang="en-US" b="0" baseline="0" dirty="0"/>
              <a:t>.</a:t>
            </a:r>
          </a:p>
        </p:txBody>
      </p:sp>
      <p:sp>
        <p:nvSpPr>
          <p:cNvPr id="4" name="Header Placeholder 3"/>
          <p:cNvSpPr>
            <a:spLocks noGrp="1"/>
          </p:cNvSpPr>
          <p:nvPr>
            <p:ph type="hdr" sz="quarter" idx="10"/>
          </p:nvPr>
        </p:nvSpPr>
        <p:spPr/>
        <p:txBody>
          <a:bodyPr/>
          <a:lstStyle/>
          <a:p>
            <a:r>
              <a:rPr lang="en-US"/>
              <a:t>Microsoft Build 2016</a:t>
            </a:r>
            <a:endParaRPr lang="en-US" dirty="0"/>
          </a:p>
        </p:txBody>
      </p:sp>
      <p:sp>
        <p:nvSpPr>
          <p:cNvPr id="5" name="Footer Placeholder 4"/>
          <p:cNvSpPr>
            <a:spLocks noGrp="1"/>
          </p:cNvSpPr>
          <p:nvPr>
            <p:ph type="ftr" sz="quarter" idx="11"/>
          </p:nvPr>
        </p:nvSpPr>
        <p:spPr/>
        <p:txBody>
          <a:bodyPr/>
          <a:lstStyle/>
          <a:p>
            <a:pPr defTabSz="914099" eaLnBrk="0" hangingPunct="0"/>
            <a:r>
              <a:rPr lang="en-US" sz="400">
                <a:gradFill>
                  <a:gsLst>
                    <a:gs pos="0">
                      <a:prstClr val="black"/>
                    </a:gs>
                    <a:gs pos="100000">
                      <a:prstClr val="black"/>
                    </a:gs>
                  </a:gsLst>
                  <a:lin ang="5400000" scaled="0"/>
                </a:gradFill>
                <a:latin typeface="Segoe UI" pitchFamily="34" charset="0"/>
                <a:ea typeface="Segoe UI" pitchFamily="34" charset="0"/>
                <a:cs typeface="Segoe UI" pitchFamily="34" charset="0"/>
              </a:rPr>
              <a:t>© 2016 Microsoft Corporation. All rights reserved. MICROSOFT MAKES NO WARRANTIES, EXPRESS, IMPLIED OR STATUTORY, AS TO THE INFORMATION IN THIS PRESENTATION.</a:t>
            </a:r>
            <a:endParaRPr lang="en-US" sz="400" dirty="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38EEC551-8CDA-4EB6-89BB-2A86C9F091C8}" type="datetime8">
              <a:rPr lang="en-US" smtClean="0"/>
              <a:t>10/3/2016 8:38 AM</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33</a:t>
            </a:fld>
            <a:endParaRPr lang="en-US" dirty="0"/>
          </a:p>
        </p:txBody>
      </p:sp>
    </p:spTree>
    <p:extLst>
      <p:ext uri="{BB962C8B-B14F-4D97-AF65-F5344CB8AC3E}">
        <p14:creationId xmlns:p14="http://schemas.microsoft.com/office/powerpoint/2010/main" val="88842931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endParaRPr lang="en-US" dirty="0">
              <a:solidFill>
                <a:prstClr val="black"/>
              </a:solidFill>
            </a:endParaRPr>
          </a:p>
        </p:txBody>
      </p:sp>
      <p:sp>
        <p:nvSpPr>
          <p:cNvPr id="5" name="Footer Placeholder 4"/>
          <p:cNvSpPr>
            <a:spLocks noGrp="1"/>
          </p:cNvSpPr>
          <p:nvPr>
            <p:ph type="ftr" sz="quarter" idx="11"/>
          </p:nvPr>
        </p:nvSpPr>
        <p:spPr/>
        <p:txBody>
          <a:bodyPr/>
          <a:lstStyle/>
          <a:p>
            <a:pPr defTabSz="914099" eaLnBrk="0" hangingPunct="0"/>
            <a:r>
              <a:rPr lang="en-US" sz="400">
                <a:gradFill>
                  <a:gsLst>
                    <a:gs pos="0">
                      <a:prstClr val="black"/>
                    </a:gs>
                    <a:gs pos="100000">
                      <a:prstClr val="black"/>
                    </a:gs>
                  </a:gsLst>
                  <a:lin ang="5400000" scaled="0"/>
                </a:gradFill>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64CFA94A-519F-445C-B30C-9E76FA6A2031}" type="datetime8">
              <a:rPr lang="en-US" smtClean="0">
                <a:solidFill>
                  <a:prstClr val="black"/>
                </a:solidFill>
              </a:rPr>
              <a:pPr/>
              <a:t>10/3/2016 8:38 AM</a:t>
            </a:fld>
            <a:endParaRPr lang="en-US" dirty="0">
              <a:solidFill>
                <a:prstClr val="black"/>
              </a:solidFill>
            </a:endParaRPr>
          </a:p>
        </p:txBody>
      </p:sp>
      <p:sp>
        <p:nvSpPr>
          <p:cNvPr id="7" name="Slide Number Placeholder 6"/>
          <p:cNvSpPr>
            <a:spLocks noGrp="1"/>
          </p:cNvSpPr>
          <p:nvPr>
            <p:ph type="sldNum" sz="quarter" idx="13"/>
          </p:nvPr>
        </p:nvSpPr>
        <p:spPr/>
        <p:txBody>
          <a:bodyPr/>
          <a:lstStyle/>
          <a:p>
            <a:fld id="{B4008EB6-D09E-4580-8CD6-DDB14511944F}" type="slidenum">
              <a:rPr lang="en-US" smtClean="0">
                <a:solidFill>
                  <a:prstClr val="black"/>
                </a:solidFill>
              </a:rPr>
              <a:pPr/>
              <a:t>34</a:t>
            </a:fld>
            <a:endParaRPr lang="en-US" dirty="0">
              <a:solidFill>
                <a:prstClr val="black"/>
              </a:solidFill>
            </a:endParaRPr>
          </a:p>
        </p:txBody>
      </p:sp>
    </p:spTree>
    <p:extLst>
      <p:ext uri="{BB962C8B-B14F-4D97-AF65-F5344CB8AC3E}">
        <p14:creationId xmlns:p14="http://schemas.microsoft.com/office/powerpoint/2010/main" val="113299027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a:solidFill>
                  <a:schemeClr val="tx1"/>
                </a:solidFill>
                <a:effectLst/>
                <a:latin typeface="+mn-lt"/>
                <a:ea typeface="+mn-ea"/>
                <a:cs typeface="+mn-cs"/>
              </a:rPr>
              <a:t>Key message</a:t>
            </a:r>
            <a:r>
              <a:rPr lang="en-US" sz="1200" kern="1200" dirty="0">
                <a:solidFill>
                  <a:schemeClr val="tx1"/>
                </a:solidFill>
                <a:effectLst/>
                <a:latin typeface="+mn-lt"/>
                <a:ea typeface="+mn-ea"/>
                <a:cs typeface="+mn-cs"/>
              </a:rPr>
              <a:t>: Windows Server 2016 layers of security introduces both Hyper-V based security as well as OS breach resistance so that your OS, application and identity is better protected.</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Windows Server 2016 helps protect privileged access, helps resist attacks, and provides better detection and helps protect your virtual machines from a compromised fabric.</a:t>
            </a:r>
          </a:p>
          <a:p>
            <a:endParaRPr lang="en-US" sz="1200" kern="1200" dirty="0">
              <a:solidFill>
                <a:schemeClr val="tx1"/>
              </a:solidFill>
              <a:effectLst/>
              <a:latin typeface="+mn-lt"/>
              <a:ea typeface="+mn-ea"/>
              <a:cs typeface="+mn-cs"/>
            </a:endParaRPr>
          </a:p>
          <a:p>
            <a:endParaRPr lang="en-US" sz="1200" kern="1200" dirty="0">
              <a:solidFill>
                <a:schemeClr val="tx1"/>
              </a:solidFill>
              <a:effectLst/>
              <a:latin typeface="+mn-lt"/>
              <a:ea typeface="+mn-ea"/>
              <a:cs typeface="+mn-cs"/>
            </a:endParaRPr>
          </a:p>
          <a:p>
            <a:endParaRPr lang="en-US" sz="1200" kern="1200" dirty="0">
              <a:solidFill>
                <a:schemeClr val="tx1"/>
              </a:solidFill>
              <a:effectLst/>
              <a:latin typeface="+mn-lt"/>
              <a:ea typeface="+mn-ea"/>
              <a:cs typeface="+mn-cs"/>
            </a:endParaRP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During the last several years, cybersecurity is consistently rated as a top priority for IT. This is no surprise for anyone as top companies and government agencies are publically called out for being hacked and failing to protect themselves and their customer’s and employee personal information.</a:t>
            </a:r>
          </a:p>
          <a:p>
            <a:r>
              <a:rPr lang="en-US" sz="1200" kern="1200" dirty="0">
                <a:solidFill>
                  <a:schemeClr val="tx1"/>
                </a:solidFill>
                <a:effectLst/>
                <a:latin typeface="+mn-lt"/>
                <a:ea typeface="+mn-ea"/>
                <a:cs typeface="+mn-cs"/>
              </a:rPr>
              <a:t>On the other hand, attackers are using readily available tools to infiltrate large organization and remain undetected for a long period of time while conducting exfiltration of secrets or simply attacking the infrastructure and making ransom demands.</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Windows Server 2016 delivers layers of protection that help address emerging threats and make Windows Server 2016 an active participant in your security defenses. These include the new Shielded VM solution that protects VMs from attacks and</a:t>
            </a:r>
            <a:r>
              <a:rPr lang="en-US" sz="1200" kern="1200" baseline="0" dirty="0">
                <a:solidFill>
                  <a:schemeClr val="tx1"/>
                </a:solidFill>
                <a:effectLst/>
                <a:latin typeface="+mn-lt"/>
                <a:ea typeface="+mn-ea"/>
                <a:cs typeface="+mn-cs"/>
              </a:rPr>
              <a:t> compromised administrators </a:t>
            </a:r>
            <a:r>
              <a:rPr lang="en-US" sz="1200" kern="1200" dirty="0">
                <a:solidFill>
                  <a:schemeClr val="tx1"/>
                </a:solidFill>
                <a:effectLst/>
                <a:latin typeface="+mn-lt"/>
                <a:ea typeface="+mn-ea"/>
                <a:cs typeface="+mn-cs"/>
              </a:rPr>
              <a:t>in the underlying fabric,</a:t>
            </a:r>
            <a:r>
              <a:rPr lang="en-US" sz="1200" kern="1200" baseline="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extensive threat resistance components built into the Windows Server 2016 operating system and enhanced auditing events that will help security systems detect malicious activity. </a:t>
            </a:r>
          </a:p>
          <a:p>
            <a:endParaRPr lang="en-US" sz="1200" kern="1200" dirty="0">
              <a:solidFill>
                <a:schemeClr val="tx1"/>
              </a:solidFill>
              <a:effectLst/>
              <a:latin typeface="+mn-lt"/>
              <a:ea typeface="+mn-ea"/>
              <a:cs typeface="+mn-cs"/>
            </a:endParaRPr>
          </a:p>
          <a:p>
            <a:r>
              <a:rPr lang="en-US" sz="1800" u="sng" kern="1200" dirty="0">
                <a:solidFill>
                  <a:schemeClr val="tx1"/>
                </a:solidFill>
                <a:effectLst/>
                <a:latin typeface="+mn-lt"/>
                <a:ea typeface="+mn-ea"/>
                <a:cs typeface="+mn-cs"/>
              </a:rPr>
              <a:t>Protecting virtual</a:t>
            </a:r>
            <a:r>
              <a:rPr lang="en-US" sz="1800" u="sng" kern="1200" baseline="0" dirty="0">
                <a:solidFill>
                  <a:schemeClr val="tx1"/>
                </a:solidFill>
                <a:effectLst/>
                <a:latin typeface="+mn-lt"/>
                <a:ea typeface="+mn-ea"/>
                <a:cs typeface="+mn-cs"/>
              </a:rPr>
              <a:t> machines</a:t>
            </a:r>
            <a:endParaRPr lang="en-US" sz="1800" u="sng"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Shielded VMs </a:t>
            </a:r>
            <a:r>
              <a:rPr lang="en-US" sz="1200" kern="1200" dirty="0">
                <a:solidFill>
                  <a:schemeClr val="tx1"/>
                </a:solidFill>
                <a:effectLst/>
                <a:latin typeface="+mn-lt"/>
                <a:ea typeface="+mn-ea"/>
                <a:cs typeface="+mn-cs"/>
              </a:rPr>
              <a:t>provides protection for the data and state of the VM against inspection, theft and tampering from administrator privileges. Shielded VMs works for Generation 2 VMs that provide the necessary secure boot, UEFI firmware and virtual TPM (vTPM) 2.0 support required. While the Hyper-V hosts must be running Windows Server 2016 the </a:t>
            </a:r>
            <a:r>
              <a:rPr lang="en-US" sz="1200" b="1" kern="1200" dirty="0">
                <a:solidFill>
                  <a:schemeClr val="tx1"/>
                </a:solidFill>
                <a:effectLst/>
                <a:latin typeface="+mn-lt"/>
                <a:ea typeface="+mn-ea"/>
                <a:cs typeface="+mn-cs"/>
              </a:rPr>
              <a:t>guest operating system in the VM can be Windows Server 2012 or above</a:t>
            </a:r>
            <a:r>
              <a:rPr lang="en-US" sz="1200" kern="1200" dirty="0">
                <a:solidFill>
                  <a:schemeClr val="tx1"/>
                </a:solidFill>
                <a:effectLst/>
                <a:latin typeface="+mn-lt"/>
                <a:ea typeface="+mn-ea"/>
                <a:cs typeface="+mn-cs"/>
              </a:rPr>
              <a:t>.</a:t>
            </a:r>
          </a:p>
          <a:p>
            <a:endParaRPr lang="en-US" dirty="0"/>
          </a:p>
          <a:p>
            <a:r>
              <a:rPr lang="en-US" sz="1200" b="1" kern="1200" dirty="0">
                <a:solidFill>
                  <a:schemeClr val="tx1"/>
                </a:solidFill>
                <a:effectLst/>
                <a:latin typeface="+mn-lt"/>
                <a:ea typeface="+mn-ea"/>
                <a:cs typeface="+mn-cs"/>
              </a:rPr>
              <a:t>Guarded Fabric:</a:t>
            </a:r>
            <a:r>
              <a:rPr lang="en-US" sz="1200" kern="1200" dirty="0">
                <a:solidFill>
                  <a:schemeClr val="tx1"/>
                </a:solidFill>
                <a:effectLst/>
                <a:latin typeface="+mn-lt"/>
                <a:ea typeface="+mn-ea"/>
                <a:cs typeface="+mn-cs"/>
              </a:rPr>
              <a:t> Shielded VMs can only run on Guarded hosts. These hosts need to pass an attestation check to make sure they are locked</a:t>
            </a:r>
            <a:r>
              <a:rPr lang="en-US" sz="1200" kern="1200" baseline="0" dirty="0">
                <a:solidFill>
                  <a:schemeClr val="tx1"/>
                </a:solidFill>
                <a:effectLst/>
                <a:latin typeface="+mn-lt"/>
                <a:ea typeface="+mn-ea"/>
                <a:cs typeface="+mn-cs"/>
              </a:rPr>
              <a:t> down and </a:t>
            </a:r>
            <a:r>
              <a:rPr lang="en-US" sz="1200" kern="1200" dirty="0">
                <a:solidFill>
                  <a:schemeClr val="tx1"/>
                </a:solidFill>
                <a:effectLst/>
                <a:latin typeface="+mn-lt"/>
                <a:ea typeface="+mn-ea"/>
                <a:cs typeface="+mn-cs"/>
              </a:rPr>
              <a:t>comply</a:t>
            </a:r>
            <a:r>
              <a:rPr lang="en-US" sz="1200" kern="1200" baseline="0" dirty="0">
                <a:solidFill>
                  <a:schemeClr val="tx1"/>
                </a:solidFill>
                <a:effectLst/>
                <a:latin typeface="+mn-lt"/>
                <a:ea typeface="+mn-ea"/>
                <a:cs typeface="+mn-cs"/>
              </a:rPr>
              <a:t> with the policy that enables Shielded VMs to run on them. This functionality is implemented through a</a:t>
            </a:r>
            <a:r>
              <a:rPr lang="en-US" sz="1200" kern="1200" dirty="0">
                <a:solidFill>
                  <a:schemeClr val="tx1"/>
                </a:solidFill>
                <a:effectLst/>
                <a:latin typeface="+mn-lt"/>
                <a:ea typeface="+mn-ea"/>
                <a:cs typeface="+mn-cs"/>
              </a:rPr>
              <a:t> new </a:t>
            </a:r>
            <a:r>
              <a:rPr lang="en-US" sz="1200" b="1" kern="1200" dirty="0">
                <a:solidFill>
                  <a:schemeClr val="tx1"/>
                </a:solidFill>
                <a:effectLst/>
                <a:latin typeface="+mn-lt"/>
                <a:ea typeface="+mn-ea"/>
                <a:cs typeface="+mn-cs"/>
              </a:rPr>
              <a:t>Host Guardian Service </a:t>
            </a:r>
            <a:r>
              <a:rPr lang="en-US" sz="1200" kern="1200" dirty="0">
                <a:solidFill>
                  <a:schemeClr val="tx1"/>
                </a:solidFill>
                <a:effectLst/>
                <a:latin typeface="+mn-lt"/>
                <a:ea typeface="+mn-ea"/>
                <a:cs typeface="+mn-cs"/>
              </a:rPr>
              <a:t>deployed in the environment which will store the keys required for an approved Hyper-V host that can prove their health to run shielded VMs</a:t>
            </a:r>
          </a:p>
          <a:p>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Secure boot for Linux: </a:t>
            </a:r>
            <a:r>
              <a:rPr lang="en-US" sz="1200" b="0" kern="1200" dirty="0">
                <a:solidFill>
                  <a:schemeClr val="tx1"/>
                </a:solidFill>
                <a:effectLst/>
                <a:latin typeface="+mn-lt"/>
                <a:ea typeface="+mn-ea"/>
                <a:cs typeface="+mn-cs"/>
              </a:rPr>
              <a:t>While Windows VMs had secure boot for some time, the</a:t>
            </a:r>
            <a:r>
              <a:rPr lang="en-US" sz="1200" b="0" kern="1200" baseline="0" dirty="0">
                <a:solidFill>
                  <a:schemeClr val="tx1"/>
                </a:solidFill>
                <a:effectLst/>
                <a:latin typeface="+mn-lt"/>
                <a:ea typeface="+mn-ea"/>
                <a:cs typeface="+mn-cs"/>
              </a:rPr>
              <a:t> team focused on enabling Secure Boot on Linux so that we can increase the security of the Linux OS when running on Hyper-V</a:t>
            </a:r>
          </a:p>
          <a:p>
            <a:endParaRPr lang="en-US" sz="1200" b="0" kern="1200" baseline="0" dirty="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u="sng" kern="1200" dirty="0">
                <a:solidFill>
                  <a:schemeClr val="tx1"/>
                </a:solidFill>
                <a:effectLst/>
                <a:latin typeface="+mn-lt"/>
                <a:ea typeface="+mn-ea"/>
                <a:cs typeface="+mn-cs"/>
              </a:rPr>
              <a:t>Hyper-V platform</a:t>
            </a:r>
          </a:p>
          <a:p>
            <a:pPr marL="0" marR="0" indent="0" algn="l" defTabSz="914400" rtl="0" eaLnBrk="1" fontAlgn="auto" latinLnBrk="0" hangingPunct="1">
              <a:lnSpc>
                <a:spcPct val="100000"/>
              </a:lnSpc>
              <a:spcBef>
                <a:spcPts val="0"/>
              </a:spcBef>
              <a:spcAft>
                <a:spcPts val="0"/>
              </a:spcAft>
              <a:buClrTx/>
              <a:buSzTx/>
              <a:buFontTx/>
              <a:buNone/>
              <a:tabLst/>
              <a:defRPr/>
            </a:pPr>
            <a:r>
              <a:rPr lang="en-US" b="1" dirty="0"/>
              <a:t>Nano based Hyper-V host:</a:t>
            </a:r>
            <a:r>
              <a:rPr lang="en-US" b="0" dirty="0"/>
              <a:t> Nano</a:t>
            </a:r>
            <a:r>
              <a:rPr lang="en-US" b="0" baseline="0" dirty="0"/>
              <a:t> Hyper-V hosts are optimized to run the Hyper-V workload so that they </a:t>
            </a:r>
            <a:r>
              <a:rPr lang="en-US" sz="1200" b="0" kern="1200" baseline="0" dirty="0">
                <a:solidFill>
                  <a:schemeClr val="tx1"/>
                </a:solidFill>
                <a:effectLst/>
                <a:latin typeface="+mn-lt"/>
                <a:ea typeface="+mn-ea"/>
                <a:cs typeface="+mn-cs"/>
              </a:rPr>
              <a:t>m</a:t>
            </a:r>
            <a:r>
              <a:rPr lang="en-US" sz="1200" kern="1200" dirty="0">
                <a:solidFill>
                  <a:schemeClr val="tx1"/>
                </a:solidFill>
                <a:effectLst/>
                <a:latin typeface="+mn-lt"/>
                <a:ea typeface="+mn-ea"/>
                <a:cs typeface="+mn-cs"/>
              </a:rPr>
              <a:t>inimize attack surface, increase availability, and reduce resource usage with “just enough OS” </a:t>
            </a:r>
            <a:r>
              <a:rPr lang="en-US" b="0" baseline="0" dirty="0"/>
              <a:t>.</a:t>
            </a:r>
          </a:p>
          <a:p>
            <a:endParaRPr lang="en-US" sz="1200" b="1" kern="1200" baseline="0" dirty="0">
              <a:solidFill>
                <a:schemeClr val="tx1"/>
              </a:solidFill>
              <a:effectLst/>
              <a:latin typeface="+mn-lt"/>
              <a:ea typeface="+mn-ea"/>
              <a:cs typeface="+mn-cs"/>
            </a:endParaRPr>
          </a:p>
          <a:p>
            <a:r>
              <a:rPr lang="en-US" sz="1200" b="1" kern="1200" baseline="0" dirty="0">
                <a:solidFill>
                  <a:schemeClr val="tx1"/>
                </a:solidFill>
                <a:effectLst/>
                <a:latin typeface="+mn-lt"/>
                <a:ea typeface="+mn-ea"/>
                <a:cs typeface="+mn-cs"/>
              </a:rPr>
              <a:t>Virtualization Based Security: </a:t>
            </a:r>
            <a:r>
              <a:rPr lang="en-US" sz="1200" b="0" kern="1200" baseline="0" dirty="0">
                <a:solidFill>
                  <a:schemeClr val="tx1"/>
                </a:solidFill>
                <a:effectLst/>
                <a:latin typeface="+mn-lt"/>
                <a:ea typeface="+mn-ea"/>
                <a:cs typeface="+mn-cs"/>
              </a:rPr>
              <a:t>Achieving isolation from administrator attacks, Virtualization Based Security provides the building block for our new threat resistance security and Shielded VMs by enabling storing secrets and applying protections that are enforced by the </a:t>
            </a:r>
            <a:r>
              <a:rPr lang="en-US" sz="1200" b="0" kern="1200" baseline="0" dirty="0" err="1">
                <a:solidFill>
                  <a:schemeClr val="tx1"/>
                </a:solidFill>
                <a:effectLst/>
                <a:latin typeface="+mn-lt"/>
                <a:ea typeface="+mn-ea"/>
                <a:cs typeface="+mn-cs"/>
              </a:rPr>
              <a:t>Hypervizor</a:t>
            </a:r>
            <a:r>
              <a:rPr lang="en-US" sz="1200" b="0" kern="1200" baseline="0" dirty="0">
                <a:solidFill>
                  <a:schemeClr val="tx1"/>
                </a:solidFill>
                <a:effectLst/>
                <a:latin typeface="+mn-lt"/>
                <a:ea typeface="+mn-ea"/>
                <a:cs typeface="+mn-cs"/>
              </a:rPr>
              <a:t> and are outside of the administrator control.</a:t>
            </a:r>
          </a:p>
          <a:p>
            <a:endParaRPr lang="en-US" sz="1200" b="0" kern="1200" baseline="0" dirty="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u="sng" kern="1200" dirty="0">
                <a:solidFill>
                  <a:schemeClr val="tx1"/>
                </a:solidFill>
                <a:effectLst/>
                <a:latin typeface="+mn-lt"/>
                <a:ea typeface="+mn-ea"/>
                <a:cs typeface="+mn-cs"/>
              </a:rPr>
              <a:t>Secure containers</a:t>
            </a:r>
          </a:p>
          <a:p>
            <a:r>
              <a:rPr lang="en-US" b="1" dirty="0"/>
              <a:t>Hyper-V containers: </a:t>
            </a:r>
            <a:r>
              <a:rPr lang="en-US" b="0" dirty="0"/>
              <a:t>To solve the current security risk for lack of isolation between containers and other containers</a:t>
            </a:r>
            <a:r>
              <a:rPr lang="en-US" b="0" baseline="0" dirty="0"/>
              <a:t> as well as </a:t>
            </a:r>
            <a:r>
              <a:rPr lang="en-US" b="0" dirty="0"/>
              <a:t>the underlying operating system they</a:t>
            </a:r>
            <a:r>
              <a:rPr lang="en-US" b="0" baseline="0" dirty="0"/>
              <a:t> are running on, </a:t>
            </a:r>
            <a:r>
              <a:rPr lang="en-US" dirty="0"/>
              <a:t>Hyper-V Containers ensure that code running in one container object remains completely isolated. The Hyper-V Container object cannot impact other container objects or the host operating system, or vice versa, because it is a separate virtualized container. </a:t>
            </a:r>
          </a:p>
          <a:p>
            <a:endParaRPr lang="en-US" dirty="0"/>
          </a:p>
          <a:p>
            <a:r>
              <a:rPr lang="en-US" b="1" dirty="0"/>
              <a:t>Containers hosted in a Shielded VM:</a:t>
            </a:r>
            <a:r>
              <a:rPr lang="en-US" dirty="0"/>
              <a:t> Using</a:t>
            </a:r>
            <a:r>
              <a:rPr lang="en-US" baseline="0" dirty="0"/>
              <a:t> nested virtualization, you can further secure your containers from a compromised fabric by hosting them in a Shielded VM</a:t>
            </a:r>
            <a:endParaRPr lang="en-US" dirty="0"/>
          </a:p>
          <a:p>
            <a:endParaRPr lang="en-US" b="1" dirty="0"/>
          </a:p>
          <a:p>
            <a:endParaRPr lang="en-US" b="1" u="sng" dirty="0"/>
          </a:p>
          <a:p>
            <a:r>
              <a:rPr lang="en-US" b="0" u="sng" dirty="0"/>
              <a:t>Privileged</a:t>
            </a:r>
            <a:r>
              <a:rPr lang="en-US" b="0" u="sng" baseline="0" dirty="0"/>
              <a:t> Identity</a:t>
            </a:r>
          </a:p>
          <a:p>
            <a:r>
              <a:rPr lang="en-US" b="0" u="none" baseline="0" dirty="0"/>
              <a:t>Compromised privileged identity is the most prevalent attack vector today. Microsoft provides customers with a plan of how to secure their Privileged Identity: </a:t>
            </a:r>
            <a:r>
              <a:rPr lang="en-US" sz="1200" u="sng" kern="1200" dirty="0">
                <a:solidFill>
                  <a:schemeClr val="tx1"/>
                </a:solidFill>
                <a:effectLst/>
                <a:latin typeface="+mn-lt"/>
                <a:ea typeface="+mn-ea"/>
                <a:cs typeface="+mn-cs"/>
                <a:hlinkClick r:id="rId3"/>
              </a:rPr>
              <a:t>http://aka.ms/privsec</a:t>
            </a:r>
            <a:endParaRPr lang="en-US" sz="1200" u="sng" kern="1200" dirty="0">
              <a:solidFill>
                <a:schemeClr val="tx1"/>
              </a:solidFill>
              <a:effectLst/>
              <a:latin typeface="+mn-lt"/>
              <a:ea typeface="+mn-ea"/>
              <a:cs typeface="+mn-cs"/>
            </a:endParaRPr>
          </a:p>
          <a:p>
            <a:r>
              <a:rPr lang="en-US" sz="1200" b="0" u="none" kern="1200" baseline="0" dirty="0">
                <a:solidFill>
                  <a:schemeClr val="tx1"/>
                </a:solidFill>
                <a:effectLst/>
                <a:latin typeface="+mn-lt"/>
                <a:ea typeface="+mn-ea"/>
                <a:cs typeface="+mn-cs"/>
              </a:rPr>
              <a:t>There are two major concepts that were integrated into Windows Server 2016 and are also available for downlevel OS.</a:t>
            </a:r>
            <a:endParaRPr lang="en-US" b="0" u="none" baseline="0" dirty="0"/>
          </a:p>
          <a:p>
            <a:r>
              <a:rPr lang="en-US" b="1" u="none" baseline="0" dirty="0"/>
              <a:t>Just In Time Administration: </a:t>
            </a:r>
            <a:r>
              <a:rPr lang="en-US" b="0" u="none" baseline="0" dirty="0"/>
              <a:t>Move from perpetual administration to time based administration. When a user needs to be an administrator, they go through a workflow that is fully audited and provides them with administration privilege for a limited amount of time after which that privilege gets revoked.</a:t>
            </a:r>
          </a:p>
          <a:p>
            <a:r>
              <a:rPr lang="en-US" b="1" u="none" baseline="0" dirty="0"/>
              <a:t>Just Enough Administration: </a:t>
            </a:r>
            <a:r>
              <a:rPr lang="en-US" b="0" u="none" baseline="0" dirty="0"/>
              <a:t>Administrators should only be able to do their role and nothing more. For example: A File Server administrator can restart services but should not be able to browse the data on the server.</a:t>
            </a:r>
            <a:endParaRPr lang="en-US" b="1" u="none" baseline="0" dirty="0"/>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b="1" kern="1200" baseline="0" dirty="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b="1" kern="1200" baseline="0" dirty="0">
                <a:solidFill>
                  <a:schemeClr val="tx1"/>
                </a:solidFill>
                <a:effectLst/>
                <a:latin typeface="+mn-lt"/>
                <a:ea typeface="+mn-ea"/>
                <a:cs typeface="+mn-cs"/>
              </a:rPr>
              <a:t>Credential Guard:</a:t>
            </a:r>
            <a:r>
              <a:rPr lang="en-US" sz="1200" b="0" kern="1200" baseline="0" dirty="0">
                <a:solidFill>
                  <a:schemeClr val="tx1"/>
                </a:solidFill>
                <a:effectLst/>
                <a:latin typeface="+mn-lt"/>
                <a:ea typeface="+mn-ea"/>
                <a:cs typeface="+mn-cs"/>
              </a:rPr>
              <a:t> Based on Windows 10, Credential Guard use Virtualization Based Security to protect credentials on the system from being stolen by compromised administrator or malware.</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b="1" kern="1200" baseline="0" dirty="0">
              <a:solidFill>
                <a:schemeClr val="tx1"/>
              </a:solidFill>
              <a:effectLst/>
              <a:latin typeface="+mn-lt"/>
              <a:ea typeface="+mn-ea"/>
              <a:cs typeface="+mn-cs"/>
            </a:endParaRPr>
          </a:p>
          <a:p>
            <a:endParaRPr lang="en-US" b="0" baseline="0" dirty="0"/>
          </a:p>
          <a:p>
            <a:r>
              <a:rPr lang="en-US" sz="1200" b="0" u="sng" kern="1200" dirty="0">
                <a:solidFill>
                  <a:schemeClr val="tx1"/>
                </a:solidFill>
                <a:effectLst/>
                <a:latin typeface="+mn-lt"/>
                <a:ea typeface="+mn-ea"/>
                <a:cs typeface="+mn-cs"/>
              </a:rPr>
              <a:t>OS Threat Resistant Technologies</a:t>
            </a:r>
          </a:p>
          <a:p>
            <a:r>
              <a:rPr lang="en-US" sz="1200" kern="1200" dirty="0">
                <a:solidFill>
                  <a:schemeClr val="tx1"/>
                </a:solidFill>
                <a:effectLst/>
                <a:latin typeface="+mn-lt"/>
                <a:ea typeface="+mn-ea"/>
                <a:cs typeface="+mn-cs"/>
              </a:rPr>
              <a:t>Windows Server 2016 includes integrated threat resistance technologies that range from blocking external attackers trying to exploit vulnerabilities (Control Flow Guard) to resistance to attacks by malicious users and software that gained administrator access to the server (Credential Guard and </a:t>
            </a:r>
            <a:r>
              <a:rPr lang="en-US" sz="1200" dirty="0">
                <a:latin typeface="+mn-lt"/>
              </a:rPr>
              <a:t>Device Guard</a:t>
            </a:r>
            <a:r>
              <a:rPr lang="en-US" sz="1200" kern="1200" dirty="0">
                <a:solidFill>
                  <a:schemeClr val="tx1"/>
                </a:solidFill>
                <a:effectLst/>
                <a:latin typeface="+mn-lt"/>
                <a:ea typeface="+mn-ea"/>
                <a:cs typeface="+mn-cs"/>
              </a:rPr>
              <a:t>). </a:t>
            </a:r>
          </a:p>
          <a:p>
            <a:r>
              <a:rPr lang="en-US" sz="1200" b="1" kern="1200" dirty="0">
                <a:solidFill>
                  <a:schemeClr val="tx1"/>
                </a:solidFill>
                <a:effectLst/>
                <a:latin typeface="+mn-lt"/>
                <a:ea typeface="+mn-ea"/>
                <a:cs typeface="+mn-cs"/>
              </a:rPr>
              <a:t>Control Flow Guard: </a:t>
            </a:r>
            <a:r>
              <a:rPr lang="en-US" sz="1200" b="0" kern="1200" dirty="0">
                <a:solidFill>
                  <a:schemeClr val="tx1"/>
                </a:solidFill>
                <a:effectLst/>
                <a:latin typeface="+mn-lt"/>
                <a:ea typeface="+mn-ea"/>
                <a:cs typeface="+mn-cs"/>
              </a:rPr>
              <a:t>Serves</a:t>
            </a:r>
            <a:r>
              <a:rPr lang="en-US" sz="1200" b="0" kern="1200" baseline="0" dirty="0">
                <a:solidFill>
                  <a:schemeClr val="tx1"/>
                </a:solidFill>
                <a:effectLst/>
                <a:latin typeface="+mn-lt"/>
                <a:ea typeface="+mn-ea"/>
                <a:cs typeface="+mn-cs"/>
              </a:rPr>
              <a:t> as a safeguard by preventing common attack vectors in case the system has unknown vulnerabilities. </a:t>
            </a:r>
            <a:r>
              <a:rPr lang="en-US" sz="1200" kern="1200" dirty="0">
                <a:solidFill>
                  <a:schemeClr val="tx1"/>
                </a:solidFill>
                <a:effectLst/>
                <a:latin typeface="+mn-lt"/>
                <a:ea typeface="+mn-ea"/>
                <a:cs typeface="+mn-cs"/>
              </a:rPr>
              <a:t>Control Flow Guard (CFG) is a highly-optimized platform security feature that was created to combat memory corruption vulnerabilities. By placing tight restrictions on where an application can execute code from, it makes it much harder for exploits to execute arbitrary code through vulnerabilities such as buffer overflows</a:t>
            </a:r>
            <a:endParaRPr lang="en-US" sz="1200" b="0" kern="1200" baseline="0" dirty="0">
              <a:solidFill>
                <a:schemeClr val="tx1"/>
              </a:solidFill>
              <a:effectLst/>
              <a:latin typeface="+mn-lt"/>
              <a:ea typeface="+mn-ea"/>
              <a:cs typeface="+mn-cs"/>
            </a:endParaRPr>
          </a:p>
          <a:p>
            <a:r>
              <a:rPr lang="en-US" sz="1200" b="1" kern="1200" baseline="0" dirty="0">
                <a:solidFill>
                  <a:schemeClr val="tx1"/>
                </a:solidFill>
                <a:effectLst/>
                <a:latin typeface="+mn-lt"/>
                <a:ea typeface="+mn-ea"/>
                <a:cs typeface="+mn-cs"/>
              </a:rPr>
              <a:t>Device Guard</a:t>
            </a:r>
            <a:r>
              <a:rPr lang="en-US" sz="1200" b="1" dirty="0">
                <a:latin typeface="+mn-lt"/>
              </a:rPr>
              <a:t>:</a:t>
            </a:r>
            <a:r>
              <a:rPr lang="en-US" sz="1200" b="0" kern="1200" baseline="0" dirty="0">
                <a:solidFill>
                  <a:schemeClr val="tx1"/>
                </a:solidFill>
                <a:effectLst/>
                <a:latin typeface="+mn-lt"/>
                <a:ea typeface="+mn-ea"/>
                <a:cs typeface="+mn-cs"/>
              </a:rPr>
              <a:t> Uses Virtualization Based Security to ensure that only allowed binaries can be run on the system.</a:t>
            </a:r>
          </a:p>
          <a:p>
            <a:r>
              <a:rPr lang="en-US" sz="1200" b="1" kern="1200" dirty="0">
                <a:solidFill>
                  <a:schemeClr val="tx1"/>
                </a:solidFill>
                <a:effectLst/>
                <a:latin typeface="+mn-lt"/>
                <a:ea typeface="+mn-ea"/>
                <a:cs typeface="+mn-cs"/>
              </a:rPr>
              <a:t>Built in</a:t>
            </a:r>
            <a:r>
              <a:rPr lang="en-US" sz="1200" b="1" kern="1200" baseline="0" dirty="0">
                <a:solidFill>
                  <a:schemeClr val="tx1"/>
                </a:solidFill>
                <a:effectLst/>
                <a:latin typeface="+mn-lt"/>
                <a:ea typeface="+mn-ea"/>
                <a:cs typeface="+mn-cs"/>
              </a:rPr>
              <a:t> anti-malware:</a:t>
            </a:r>
            <a:r>
              <a:rPr lang="en-US" sz="1200" b="0" kern="1200" baseline="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Windows Defender is installed and functional on Windows Server 2016. Windows Defender has been optimized to run on server supporting the various server roles</a:t>
            </a:r>
            <a:r>
              <a:rPr lang="en-US" sz="1200" kern="1200" baseline="0" dirty="0">
                <a:solidFill>
                  <a:schemeClr val="tx1"/>
                </a:solidFill>
                <a:effectLst/>
                <a:latin typeface="+mn-lt"/>
                <a:ea typeface="+mn-ea"/>
                <a:cs typeface="+mn-cs"/>
              </a:rPr>
              <a:t> and integrated with PowerShell for malware scanning.</a:t>
            </a:r>
            <a:r>
              <a:rPr lang="en-US" sz="1200" kern="1200" dirty="0">
                <a:solidFill>
                  <a:schemeClr val="tx1"/>
                </a:solidFill>
                <a:effectLst/>
                <a:latin typeface="+mn-lt"/>
                <a:ea typeface="+mn-ea"/>
                <a:cs typeface="+mn-cs"/>
              </a:rPr>
              <a:t> </a:t>
            </a:r>
            <a:endParaRPr lang="en-US" sz="1200" b="1" kern="1200" baseline="0" dirty="0">
              <a:solidFill>
                <a:schemeClr val="tx1"/>
              </a:solidFill>
              <a:effectLst/>
              <a:latin typeface="+mn-lt"/>
              <a:ea typeface="+mn-ea"/>
              <a:cs typeface="+mn-cs"/>
            </a:endParaRPr>
          </a:p>
          <a:p>
            <a:endParaRPr lang="en-US" sz="1200" b="1" kern="1200" dirty="0">
              <a:solidFill>
                <a:schemeClr val="tx1"/>
              </a:solidFill>
              <a:effectLst/>
              <a:latin typeface="+mn-lt"/>
              <a:ea typeface="+mn-ea"/>
              <a:cs typeface="+mn-cs"/>
            </a:endParaRPr>
          </a:p>
          <a:p>
            <a:endParaRPr lang="en-US" b="0" u="sng" baseline="0" dirty="0"/>
          </a:p>
          <a:p>
            <a:r>
              <a:rPr lang="en-US" b="0" u="sng" baseline="0" dirty="0"/>
              <a:t>OS Enhanced threat detection:</a:t>
            </a:r>
          </a:p>
          <a:p>
            <a:r>
              <a:rPr lang="en-US" b="1" u="none" baseline="0" dirty="0"/>
              <a:t>Security auditing optimized for threat detection: </a:t>
            </a:r>
            <a:r>
              <a:rPr lang="en-US" b="0" u="none" baseline="0" dirty="0"/>
              <a:t>Based on the Microsoft internal security operation center Windows Server 2016 includes targeted auditing to better detect malicious behavior. These include auditing access to kernel and sensitive processes as well as new information in the logon events.  These events can then be streamed to threat detection systems such as the Microsoft Operations Management Suite to alert on malicious behavior.</a:t>
            </a:r>
            <a:endParaRPr lang="en-US" b="1" u="none" dirty="0"/>
          </a:p>
          <a:p>
            <a:endParaRPr lang="en-US" b="1"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05FDCEB-A149-4077-98E9-57ED1C188DBF}"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70450250"/>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32742" rtl="0" eaLnBrk="1" fontAlgn="auto" latinLnBrk="0" hangingPunct="1">
              <a:lnSpc>
                <a:spcPct val="90000"/>
              </a:lnSpc>
              <a:spcBef>
                <a:spcPts val="0"/>
              </a:spcBef>
              <a:spcAft>
                <a:spcPts val="340"/>
              </a:spcAft>
              <a:buClrTx/>
              <a:buSzTx/>
              <a:buFontTx/>
              <a:buNone/>
              <a:tabLst/>
              <a:defRPr/>
            </a:pPr>
            <a:r>
              <a:rPr lang="en-US" dirty="0"/>
              <a:t>These capabilities will build on the mitigations from previous</a:t>
            </a:r>
            <a:r>
              <a:rPr lang="en-US" baseline="0" dirty="0"/>
              <a:t> phases </a:t>
            </a:r>
            <a:r>
              <a:rPr lang="en-US" dirty="0"/>
              <a:t>and move your defense</a:t>
            </a:r>
            <a:r>
              <a:rPr lang="en-US" baseline="0" dirty="0"/>
              <a:t>s into a proactive posture. While there will never be perfect security, this represents the strong protections against privilege attacks currently known/available today. </a:t>
            </a:r>
          </a:p>
          <a:p>
            <a:pPr marL="0" marR="0" lvl="0" indent="0" algn="l" defTabSz="932742" rtl="0" eaLnBrk="1" fontAlgn="auto" latinLnBrk="0" hangingPunct="1">
              <a:lnSpc>
                <a:spcPct val="90000"/>
              </a:lnSpc>
              <a:spcBef>
                <a:spcPts val="0"/>
              </a:spcBef>
              <a:spcAft>
                <a:spcPts val="340"/>
              </a:spcAft>
              <a:buClrTx/>
              <a:buSzTx/>
              <a:buFontTx/>
              <a:buNone/>
              <a:tabLst/>
              <a:defRPr/>
            </a:pPr>
            <a:endParaRPr lang="en-US" baseline="0" dirty="0"/>
          </a:p>
          <a:p>
            <a:pPr marL="0" marR="0" lvl="0" indent="0" algn="l" defTabSz="932742" rtl="0" eaLnBrk="1" fontAlgn="auto" latinLnBrk="0" hangingPunct="1">
              <a:lnSpc>
                <a:spcPct val="90000"/>
              </a:lnSpc>
              <a:spcBef>
                <a:spcPts val="0"/>
              </a:spcBef>
              <a:spcAft>
                <a:spcPts val="340"/>
              </a:spcAft>
              <a:buClrTx/>
              <a:buSzTx/>
              <a:buFontTx/>
              <a:buNone/>
              <a:tabLst/>
              <a:defRPr/>
            </a:pPr>
            <a:r>
              <a:rPr lang="en-US" baseline="0" dirty="0"/>
              <a:t>For more information: </a:t>
            </a:r>
            <a:r>
              <a:rPr lang="en-US" sz="900" kern="1200" dirty="0">
                <a:solidFill>
                  <a:srgbClr val="0078D7"/>
                </a:solidFill>
                <a:latin typeface="Segoe UI Light" pitchFamily="34" charset="0"/>
                <a:ea typeface="+mn-ea"/>
                <a:cs typeface="+mn-cs"/>
              </a:rPr>
              <a:t>http://aka.ms/privsec </a:t>
            </a:r>
            <a:endParaRPr lang="en-US" dirty="0"/>
          </a:p>
          <a:p>
            <a:pPr marL="0" marR="0" lvl="0" indent="0" algn="l" defTabSz="932742" rtl="0" eaLnBrk="1" fontAlgn="auto" latinLnBrk="0" hangingPunct="1">
              <a:lnSpc>
                <a:spcPct val="90000"/>
              </a:lnSpc>
              <a:spcBef>
                <a:spcPts val="0"/>
              </a:spcBef>
              <a:spcAft>
                <a:spcPts val="340"/>
              </a:spcAft>
              <a:buClrTx/>
              <a:buSzTx/>
              <a:buFontTx/>
              <a:buNone/>
              <a:tabLst/>
              <a:defRPr/>
            </a:pPr>
            <a:endParaRPr kumimoji="0" lang="en-US" sz="1200" b="0" i="0" u="none" strike="noStrike" kern="1200" cap="none" spc="0" normalizeH="0" baseline="0" noProof="0" dirty="0">
              <a:ln>
                <a:noFill/>
              </a:ln>
              <a:solidFill>
                <a:srgbClr val="505050"/>
              </a:solidFill>
              <a:effectLst/>
              <a:uLnTx/>
              <a:uFillTx/>
              <a:latin typeface="Segoe UI"/>
              <a:ea typeface="+mn-ea"/>
              <a:cs typeface="+mn-cs"/>
            </a:endParaRPr>
          </a:p>
          <a:p>
            <a:pPr marL="0" marR="0" lvl="0" indent="0" algn="l" defTabSz="932742" rtl="0" eaLnBrk="1" fontAlgn="auto" latinLnBrk="0" hangingPunct="1">
              <a:lnSpc>
                <a:spcPct val="90000"/>
              </a:lnSpc>
              <a:spcBef>
                <a:spcPts val="0"/>
              </a:spcBef>
              <a:spcAft>
                <a:spcPts val="340"/>
              </a:spcAft>
              <a:buClrTx/>
              <a:buSzTx/>
              <a:buFontTx/>
              <a:buNone/>
              <a:tabLst/>
              <a:defRPr/>
            </a:pPr>
            <a:r>
              <a:rPr kumimoji="0" lang="en-US" sz="1200" b="1" i="0" u="sng" strike="noStrike" kern="1200" cap="none" spc="0" normalizeH="0" baseline="0" noProof="0" dirty="0">
                <a:ln>
                  <a:noFill/>
                </a:ln>
                <a:solidFill>
                  <a:srgbClr val="505050"/>
                </a:solidFill>
                <a:effectLst/>
                <a:uLnTx/>
                <a:uFillTx/>
                <a:latin typeface="Segoe UI"/>
                <a:ea typeface="+mn-ea"/>
                <a:cs typeface="+mn-cs"/>
              </a:rPr>
              <a:t>1. Modernize Roles and Delegation Model</a:t>
            </a:r>
          </a:p>
          <a:p>
            <a:pPr marL="0" marR="0" lvl="0" indent="0" algn="l" defTabSz="932742"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505050"/>
                </a:solidFill>
                <a:effectLst/>
                <a:uLnTx/>
                <a:uFillTx/>
                <a:latin typeface="Segoe UI"/>
                <a:ea typeface="+mn-ea"/>
                <a:cs typeface="+mn-cs"/>
              </a:rPr>
              <a:t>Why: </a:t>
            </a:r>
            <a:r>
              <a:rPr kumimoji="0" lang="en-US" sz="1200" b="0" i="0" u="none" strike="noStrike" kern="1200" cap="none" spc="0" normalizeH="0" baseline="0" noProof="0" dirty="0">
                <a:ln>
                  <a:noFill/>
                </a:ln>
                <a:solidFill>
                  <a:srgbClr val="505050"/>
                </a:solidFill>
                <a:effectLst/>
                <a:uLnTx/>
                <a:uFillTx/>
                <a:latin typeface="Segoe UI"/>
                <a:ea typeface="+mn-ea"/>
                <a:cs typeface="+mn-cs"/>
              </a:rPr>
              <a:t>Reduce Security Risk and operational friction</a:t>
            </a:r>
          </a:p>
          <a:p>
            <a:pPr marL="0" marR="0" lvl="0" indent="0" algn="l" defTabSz="932742"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505050"/>
                </a:solidFill>
                <a:effectLst/>
                <a:uLnTx/>
                <a:uFillTx/>
                <a:latin typeface="Segoe UI"/>
                <a:ea typeface="+mn-ea"/>
                <a:cs typeface="+mn-cs"/>
              </a:rPr>
              <a:t>What: </a:t>
            </a:r>
            <a:r>
              <a:rPr kumimoji="0" lang="en-US" sz="1200" b="0" i="0" u="none" strike="noStrike" kern="1200" cap="none" spc="0" normalizeH="0" baseline="0" noProof="0" dirty="0">
                <a:ln>
                  <a:noFill/>
                </a:ln>
                <a:solidFill>
                  <a:srgbClr val="505050"/>
                </a:solidFill>
                <a:effectLst/>
                <a:uLnTx/>
                <a:uFillTx/>
                <a:latin typeface="Segoe UI"/>
                <a:ea typeface="+mn-ea"/>
                <a:cs typeface="+mn-cs"/>
              </a:rPr>
              <a:t>Redesign Roles and Delegation model to adhere to the tier model rules (aka.ms/</a:t>
            </a:r>
            <a:r>
              <a:rPr kumimoji="0" lang="en-US" sz="1200" b="0" i="0" u="none" strike="noStrike" kern="1200" cap="none" spc="0" normalizeH="0" baseline="0" noProof="0" dirty="0" err="1">
                <a:ln>
                  <a:noFill/>
                </a:ln>
                <a:solidFill>
                  <a:srgbClr val="505050"/>
                </a:solidFill>
                <a:effectLst/>
                <a:uLnTx/>
                <a:uFillTx/>
                <a:latin typeface="Segoe UI"/>
                <a:ea typeface="+mn-ea"/>
                <a:cs typeface="+mn-cs"/>
              </a:rPr>
              <a:t>tiermodel</a:t>
            </a:r>
            <a:r>
              <a:rPr kumimoji="0" lang="en-US" sz="1200" b="0" i="0" u="none" strike="noStrike" kern="1200" cap="none" spc="0" normalizeH="0" baseline="0" noProof="0" dirty="0">
                <a:ln>
                  <a:noFill/>
                </a:ln>
                <a:solidFill>
                  <a:srgbClr val="505050"/>
                </a:solidFill>
                <a:effectLst/>
                <a:uLnTx/>
                <a:uFillTx/>
                <a:latin typeface="Segoe UI"/>
                <a:ea typeface="+mn-ea"/>
                <a:cs typeface="+mn-cs"/>
              </a:rPr>
              <a:t>), manage cloud privileges,  and capitalize on JIT/JEA capabilities</a:t>
            </a:r>
          </a:p>
          <a:p>
            <a:pPr marL="0" marR="0" lvl="0" indent="0" algn="l" defTabSz="932742"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505050"/>
                </a:solidFill>
                <a:effectLst/>
                <a:uLnTx/>
                <a:uFillTx/>
                <a:latin typeface="Segoe UI"/>
                <a:ea typeface="+mn-ea"/>
                <a:cs typeface="+mn-cs"/>
              </a:rPr>
              <a:t>How: </a:t>
            </a:r>
            <a:r>
              <a:rPr kumimoji="0" lang="en-US" sz="1200" b="0" i="0" u="none" strike="noStrike" kern="1200" cap="none" spc="0" normalizeH="0" baseline="0" noProof="0" dirty="0">
                <a:ln>
                  <a:noFill/>
                </a:ln>
                <a:solidFill>
                  <a:srgbClr val="505050"/>
                </a:solidFill>
                <a:effectLst/>
                <a:uLnTx/>
                <a:uFillTx/>
                <a:latin typeface="Segoe UI"/>
                <a:ea typeface="+mn-ea"/>
                <a:cs typeface="+mn-cs"/>
              </a:rPr>
              <a:t>Do this your self or engage Microsoft Services to assist with scoping an engagement that makes sense for your organization. Contact your account team or TAM for more information. </a:t>
            </a:r>
          </a:p>
          <a:p>
            <a:endParaRPr lang="en-US" dirty="0"/>
          </a:p>
          <a:p>
            <a:pPr marL="0" marR="0" lvl="0" indent="0" algn="l" defTabSz="932742" rtl="0" eaLnBrk="1" fontAlgn="auto" latinLnBrk="0" hangingPunct="1">
              <a:lnSpc>
                <a:spcPct val="90000"/>
              </a:lnSpc>
              <a:spcBef>
                <a:spcPts val="0"/>
              </a:spcBef>
              <a:spcAft>
                <a:spcPts val="340"/>
              </a:spcAft>
              <a:buClrTx/>
              <a:buSzTx/>
              <a:buFontTx/>
              <a:buNone/>
              <a:tabLst/>
              <a:defRPr/>
            </a:pPr>
            <a:r>
              <a:rPr kumimoji="0" lang="en-US" sz="1200" b="1" i="0" u="sng" strike="noStrike" kern="1200" cap="none" spc="0" normalizeH="0" baseline="0" noProof="0" dirty="0">
                <a:ln>
                  <a:noFill/>
                </a:ln>
                <a:solidFill>
                  <a:srgbClr val="505050"/>
                </a:solidFill>
                <a:effectLst/>
                <a:uLnTx/>
                <a:uFillTx/>
                <a:latin typeface="Segoe UI"/>
                <a:ea typeface="+mn-ea"/>
                <a:cs typeface="+mn-cs"/>
              </a:rPr>
              <a:t>2. Smartcard or Passport Authentication for all admins</a:t>
            </a:r>
          </a:p>
          <a:p>
            <a:pPr marL="0" marR="0" lvl="0" indent="0" algn="l" defTabSz="932742"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505050"/>
                </a:solidFill>
                <a:effectLst/>
                <a:uLnTx/>
                <a:uFillTx/>
                <a:latin typeface="Segoe UI"/>
                <a:ea typeface="+mn-ea"/>
                <a:cs typeface="+mn-cs"/>
              </a:rPr>
              <a:t>Why: </a:t>
            </a:r>
            <a:r>
              <a:rPr kumimoji="0" lang="en-US" sz="1200" b="0" i="0" u="none" strike="noStrike" kern="1200" cap="none" spc="0" normalizeH="0" baseline="0" noProof="0" dirty="0">
                <a:ln>
                  <a:noFill/>
                </a:ln>
                <a:solidFill>
                  <a:srgbClr val="505050"/>
                </a:solidFill>
                <a:effectLst/>
                <a:uLnTx/>
                <a:uFillTx/>
                <a:latin typeface="Segoe UI"/>
                <a:ea typeface="+mn-ea"/>
                <a:cs typeface="+mn-cs"/>
              </a:rPr>
              <a:t>Increase the assurance level and usability of administrator authentication </a:t>
            </a:r>
          </a:p>
          <a:p>
            <a:pPr marL="0" marR="0" lvl="0" indent="0" algn="l" defTabSz="932742"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505050"/>
                </a:solidFill>
                <a:effectLst/>
                <a:uLnTx/>
                <a:uFillTx/>
                <a:latin typeface="Segoe UI"/>
                <a:ea typeface="+mn-ea"/>
                <a:cs typeface="+mn-cs"/>
              </a:rPr>
              <a:t>What: </a:t>
            </a:r>
            <a:r>
              <a:rPr kumimoji="0" lang="en-US" sz="1200" b="0" i="0" u="none" strike="noStrike" kern="1200" cap="none" spc="0" normalizeH="0" baseline="0" noProof="0" dirty="0">
                <a:ln>
                  <a:noFill/>
                </a:ln>
                <a:solidFill>
                  <a:srgbClr val="505050"/>
                </a:solidFill>
                <a:effectLst/>
                <a:uLnTx/>
                <a:uFillTx/>
                <a:latin typeface="Segoe UI"/>
                <a:ea typeface="+mn-ea"/>
                <a:cs typeface="+mn-cs"/>
              </a:rPr>
              <a:t>Require strong authentication for all admin accounts in your on-premises AD (including those federated for cloud services)</a:t>
            </a:r>
          </a:p>
          <a:p>
            <a:pPr marL="0" marR="0" lvl="0" indent="0" algn="l" defTabSz="932742"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505050"/>
                </a:solidFill>
                <a:effectLst/>
                <a:uLnTx/>
                <a:uFillTx/>
                <a:latin typeface="Segoe UI"/>
                <a:ea typeface="+mn-ea"/>
                <a:cs typeface="+mn-cs"/>
              </a:rPr>
              <a:t>How: </a:t>
            </a:r>
            <a:r>
              <a:rPr kumimoji="0" lang="en-US" sz="1200" b="0" i="0" u="none" strike="noStrike" kern="1200" cap="none" spc="0" normalizeH="0" baseline="0" noProof="0" dirty="0">
                <a:ln>
                  <a:noFill/>
                </a:ln>
                <a:solidFill>
                  <a:srgbClr val="505050"/>
                </a:solidFill>
                <a:effectLst/>
                <a:uLnTx/>
                <a:uFillTx/>
                <a:latin typeface="Segoe UI"/>
                <a:ea typeface="+mn-ea"/>
                <a:cs typeface="+mn-cs"/>
              </a:rPr>
              <a:t>Follow guidance at </a:t>
            </a:r>
          </a:p>
          <a:p>
            <a:pPr marL="0" marR="0" lvl="0" indent="0" algn="l" defTabSz="932742"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Segoe UI Light" pitchFamily="34" charset="0"/>
                <a:ea typeface="+mn-ea"/>
                <a:cs typeface="+mn-cs"/>
              </a:rPr>
              <a:t>• </a:t>
            </a:r>
            <a:r>
              <a:rPr kumimoji="0" lang="en-US" sz="1200" b="0" i="0" u="none" strike="noStrike" kern="1200" cap="none" spc="0" normalizeH="0" baseline="0" noProof="0" dirty="0">
                <a:ln>
                  <a:noFill/>
                </a:ln>
                <a:solidFill>
                  <a:srgbClr val="505050"/>
                </a:solidFill>
                <a:effectLst/>
                <a:uLnTx/>
                <a:uFillTx/>
                <a:latin typeface="Segoe UI"/>
                <a:ea typeface="+mn-ea"/>
                <a:cs typeface="+mn-cs"/>
              </a:rPr>
              <a:t>Microsoft Passport - </a:t>
            </a:r>
            <a:r>
              <a:rPr kumimoji="0" lang="en-US" sz="1200" b="0" i="0" u="none" strike="noStrike" kern="1200" cap="none" spc="0" normalizeH="0" baseline="0" noProof="0" dirty="0">
                <a:ln>
                  <a:noFill/>
                </a:ln>
                <a:solidFill>
                  <a:srgbClr val="FFFFFF"/>
                </a:solidFill>
                <a:effectLst/>
                <a:uLnTx/>
                <a:uFillTx/>
                <a:latin typeface="Segoe UI"/>
                <a:ea typeface="+mn-ea"/>
                <a:cs typeface="+mn-cs"/>
                <a:hlinkClick r:id="rId3"/>
              </a:rPr>
              <a:t>http://aka.ms/Passport</a:t>
            </a:r>
            <a:r>
              <a:rPr kumimoji="0" lang="en-US" sz="1200" b="0" i="0" u="none" strike="noStrike" kern="1200" cap="none" spc="0" normalizeH="0" baseline="0" noProof="0" dirty="0">
                <a:ln>
                  <a:noFill/>
                </a:ln>
                <a:solidFill>
                  <a:srgbClr val="FFFFFF"/>
                </a:solidFill>
                <a:effectLst/>
                <a:uLnTx/>
                <a:uFillTx/>
                <a:latin typeface="Segoe UI"/>
                <a:ea typeface="+mn-ea"/>
                <a:cs typeface="+mn-cs"/>
              </a:rPr>
              <a:t> </a:t>
            </a:r>
          </a:p>
          <a:p>
            <a:pPr marL="0" marR="0" lvl="0" indent="0" algn="l" defTabSz="932742"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Segoe UI Light" pitchFamily="34" charset="0"/>
                <a:ea typeface="+mn-ea"/>
                <a:cs typeface="+mn-cs"/>
              </a:rPr>
              <a:t>• Virtual Smartcards – </a:t>
            </a:r>
            <a:r>
              <a:rPr lang="en-US" sz="1200" u="sng" kern="1200" dirty="0">
                <a:solidFill>
                  <a:schemeClr val="tx1"/>
                </a:solidFill>
                <a:effectLst/>
                <a:latin typeface="Segoe UI Light" pitchFamily="34" charset="0"/>
                <a:ea typeface="+mn-ea"/>
                <a:cs typeface="+mn-cs"/>
                <a:hlinkClick r:id="rId4"/>
              </a:rPr>
              <a:t>http://www.microsoft.com/en-us/download/details.aspx?id=29076</a:t>
            </a:r>
            <a:endParaRPr lang="en-US" sz="1200" kern="1200" dirty="0">
              <a:solidFill>
                <a:schemeClr val="tx1"/>
              </a:solidFill>
              <a:effectLst/>
              <a:latin typeface="Segoe UI Light" pitchFamily="34" charset="0"/>
              <a:ea typeface="+mn-ea"/>
              <a:cs typeface="+mn-cs"/>
            </a:endParaRPr>
          </a:p>
          <a:p>
            <a:pPr marL="0" marR="0" lvl="0" indent="0" algn="l" defTabSz="932742"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Segoe UI Light" pitchFamily="34" charset="0"/>
                <a:ea typeface="+mn-ea"/>
                <a:cs typeface="+mn-cs"/>
              </a:rPr>
              <a:t>• 3</a:t>
            </a:r>
            <a:r>
              <a:rPr lang="en-US" sz="1200" kern="1200" baseline="30000" dirty="0">
                <a:solidFill>
                  <a:schemeClr val="tx1"/>
                </a:solidFill>
                <a:effectLst/>
                <a:latin typeface="Segoe UI Light" pitchFamily="34" charset="0"/>
                <a:ea typeface="+mn-ea"/>
                <a:cs typeface="+mn-cs"/>
              </a:rPr>
              <a:t>rd</a:t>
            </a:r>
            <a:r>
              <a:rPr lang="en-US" sz="1200" kern="1200" dirty="0">
                <a:solidFill>
                  <a:schemeClr val="tx1"/>
                </a:solidFill>
                <a:effectLst/>
                <a:latin typeface="Segoe UI Light" pitchFamily="34" charset="0"/>
                <a:ea typeface="+mn-ea"/>
                <a:cs typeface="+mn-cs"/>
              </a:rPr>
              <a:t> party multi-factor authentication</a:t>
            </a:r>
            <a:endParaRPr kumimoji="0" lang="en-US" sz="1200" b="0" i="0" u="none" strike="noStrike" kern="1200" cap="none" spc="0" normalizeH="0" baseline="0" noProof="0" dirty="0">
              <a:ln>
                <a:noFill/>
              </a:ln>
              <a:solidFill>
                <a:srgbClr val="505050"/>
              </a:solidFill>
              <a:effectLst/>
              <a:uLnTx/>
              <a:uFillTx/>
              <a:latin typeface="Segoe UI"/>
              <a:ea typeface="+mn-ea"/>
              <a:cs typeface="+mn-cs"/>
            </a:endParaRPr>
          </a:p>
          <a:p>
            <a:endParaRPr lang="en-US" dirty="0"/>
          </a:p>
          <a:p>
            <a:pPr marL="0" marR="0" lvl="0" indent="0" algn="l" defTabSz="932742" rtl="0" eaLnBrk="1" fontAlgn="auto" latinLnBrk="0" hangingPunct="1">
              <a:lnSpc>
                <a:spcPct val="90000"/>
              </a:lnSpc>
              <a:spcBef>
                <a:spcPts val="0"/>
              </a:spcBef>
              <a:spcAft>
                <a:spcPts val="340"/>
              </a:spcAft>
              <a:buClrTx/>
              <a:buSzTx/>
              <a:buFontTx/>
              <a:buNone/>
              <a:tabLst/>
              <a:defRPr/>
            </a:pPr>
            <a:r>
              <a:rPr kumimoji="0" lang="en-US" sz="1200" b="1" i="0" u="sng" strike="noStrike" kern="1200" cap="none" spc="0" normalizeH="0" baseline="0" noProof="0" dirty="0">
                <a:ln>
                  <a:noFill/>
                </a:ln>
                <a:solidFill>
                  <a:srgbClr val="505050"/>
                </a:solidFill>
                <a:effectLst/>
                <a:uLnTx/>
                <a:uFillTx/>
                <a:latin typeface="Segoe UI"/>
                <a:ea typeface="+mn-ea"/>
                <a:cs typeface="+mn-cs"/>
              </a:rPr>
              <a:t>3. Admin Forest for domain administrators</a:t>
            </a:r>
          </a:p>
          <a:p>
            <a:pPr marL="0" marR="0" lvl="0" indent="0" algn="l" defTabSz="932742"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505050"/>
                </a:solidFill>
                <a:effectLst/>
                <a:uLnTx/>
                <a:uFillTx/>
                <a:latin typeface="Segoe UI"/>
                <a:ea typeface="+mn-ea"/>
                <a:cs typeface="+mn-cs"/>
              </a:rPr>
              <a:t>Why: </a:t>
            </a:r>
            <a:r>
              <a:rPr kumimoji="0" lang="en-US" sz="1200" b="0" i="0" u="none" strike="noStrike" kern="1200" cap="none" spc="0" normalizeH="0" baseline="0" noProof="0" dirty="0">
                <a:ln>
                  <a:noFill/>
                </a:ln>
                <a:solidFill>
                  <a:srgbClr val="505050"/>
                </a:solidFill>
                <a:effectLst/>
                <a:uLnTx/>
                <a:uFillTx/>
                <a:latin typeface="Segoe UI"/>
                <a:ea typeface="+mn-ea"/>
                <a:cs typeface="+mn-cs"/>
              </a:rPr>
              <a:t>Provide the strongest protection for domain administrators with no security dependencies on the </a:t>
            </a:r>
          </a:p>
          <a:p>
            <a:pPr marL="0" marR="0" lvl="0" indent="0" algn="l" defTabSz="932742"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505050"/>
                </a:solidFill>
                <a:effectLst/>
                <a:uLnTx/>
                <a:uFillTx/>
                <a:latin typeface="Segoe UI"/>
                <a:ea typeface="+mn-ea"/>
                <a:cs typeface="+mn-cs"/>
              </a:rPr>
              <a:t>What: </a:t>
            </a:r>
            <a:r>
              <a:rPr kumimoji="0" lang="en-US" sz="1200" b="0" i="0" u="none" strike="noStrike" kern="1200" cap="none" spc="0" normalizeH="0" baseline="0" noProof="0" dirty="0">
                <a:ln>
                  <a:noFill/>
                </a:ln>
                <a:solidFill>
                  <a:srgbClr val="505050"/>
                </a:solidFill>
                <a:effectLst/>
                <a:uLnTx/>
                <a:uFillTx/>
                <a:latin typeface="Segoe UI"/>
                <a:ea typeface="+mn-ea"/>
                <a:cs typeface="+mn-cs"/>
              </a:rPr>
              <a:t>The strongest protection for domain administrators can </a:t>
            </a:r>
          </a:p>
          <a:p>
            <a:pPr marL="0" marR="0" lvl="0" indent="0" algn="l" defTabSz="932742"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505050"/>
                </a:solidFill>
                <a:effectLst/>
                <a:uLnTx/>
                <a:uFillTx/>
                <a:latin typeface="Segoe UI"/>
                <a:ea typeface="+mn-ea"/>
                <a:cs typeface="+mn-cs"/>
              </a:rPr>
              <a:t>How: </a:t>
            </a:r>
            <a:r>
              <a:rPr kumimoji="0" lang="en-US" sz="1200" b="0" i="0" u="none" strike="noStrike" kern="1200" cap="none" spc="0" normalizeH="0" baseline="0" noProof="0" dirty="0">
                <a:ln>
                  <a:noFill/>
                </a:ln>
                <a:solidFill>
                  <a:srgbClr val="505050"/>
                </a:solidFill>
                <a:effectLst/>
                <a:uLnTx/>
                <a:uFillTx/>
                <a:latin typeface="Segoe UI"/>
                <a:ea typeface="+mn-ea"/>
                <a:cs typeface="+mn-cs"/>
              </a:rPr>
              <a:t>Engage Microsoft Services to scope an Enhanced Security Administrative Environment (ESAE) engagement. Contact your account team or TAM for more information. </a:t>
            </a:r>
          </a:p>
          <a:p>
            <a:pPr marL="0" marR="0" lvl="0" indent="0" algn="l" defTabSz="932742"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505050"/>
                </a:solidFill>
                <a:effectLst/>
                <a:uLnTx/>
                <a:uFillTx/>
                <a:latin typeface="Segoe UI"/>
                <a:ea typeface="+mn-ea"/>
                <a:cs typeface="+mn-cs"/>
              </a:rPr>
              <a:t>For an overview of the ESAE Admin Forest approach see http://aka.ms/esae </a:t>
            </a:r>
          </a:p>
          <a:p>
            <a:endParaRPr lang="en-US" dirty="0"/>
          </a:p>
          <a:p>
            <a:r>
              <a:rPr lang="en-US" sz="1200" b="1" u="sng" kern="1200" dirty="0">
                <a:solidFill>
                  <a:schemeClr val="tx1"/>
                </a:solidFill>
                <a:effectLst/>
                <a:latin typeface="Segoe UI Light" pitchFamily="34" charset="0"/>
                <a:ea typeface="+mn-ea"/>
                <a:cs typeface="+mn-cs"/>
              </a:rPr>
              <a:t>4. </a:t>
            </a:r>
            <a:r>
              <a:rPr lang="en-US" sz="1200" b="1" u="sng" dirty="0"/>
              <a:t>Device Guard </a:t>
            </a:r>
            <a:r>
              <a:rPr lang="en-US" sz="1200" b="1" u="sng" kern="1200" dirty="0">
                <a:solidFill>
                  <a:schemeClr val="tx1"/>
                </a:solidFill>
                <a:effectLst/>
                <a:latin typeface="Segoe UI Light" pitchFamily="34" charset="0"/>
                <a:ea typeface="+mn-ea"/>
                <a:cs typeface="+mn-cs"/>
              </a:rPr>
              <a:t>Policy for DCs (Server 2016)</a:t>
            </a:r>
            <a:endParaRPr lang="en-US" sz="1200" kern="1200" dirty="0">
              <a:solidFill>
                <a:schemeClr val="tx1"/>
              </a:solidFill>
              <a:effectLst/>
              <a:latin typeface="Segoe UI Light" pitchFamily="34" charset="0"/>
              <a:ea typeface="+mn-ea"/>
              <a:cs typeface="+mn-cs"/>
            </a:endParaRPr>
          </a:p>
          <a:p>
            <a:r>
              <a:rPr lang="en-US" sz="1200" b="1" kern="1200" dirty="0">
                <a:solidFill>
                  <a:schemeClr val="tx1"/>
                </a:solidFill>
                <a:effectLst/>
                <a:latin typeface="Segoe UI Light" pitchFamily="34" charset="0"/>
                <a:ea typeface="+mn-ea"/>
                <a:cs typeface="+mn-cs"/>
              </a:rPr>
              <a:t>Why: </a:t>
            </a:r>
            <a:r>
              <a:rPr lang="en-US" sz="1200" kern="1200" dirty="0">
                <a:solidFill>
                  <a:schemeClr val="tx1"/>
                </a:solidFill>
                <a:effectLst/>
                <a:latin typeface="Segoe UI Light" pitchFamily="34" charset="0"/>
                <a:ea typeface="+mn-ea"/>
                <a:cs typeface="+mn-cs"/>
              </a:rPr>
              <a:t>Lock down your domain controllers so that only approved and signed applications and drivers can run on these machines. </a:t>
            </a:r>
          </a:p>
          <a:p>
            <a:r>
              <a:rPr lang="en-US" sz="1200" b="1" kern="1200" dirty="0">
                <a:solidFill>
                  <a:schemeClr val="tx1"/>
                </a:solidFill>
                <a:effectLst/>
                <a:latin typeface="Segoe UI Light" pitchFamily="34" charset="0"/>
                <a:ea typeface="+mn-ea"/>
                <a:cs typeface="+mn-cs"/>
              </a:rPr>
              <a:t>What: </a:t>
            </a:r>
            <a:r>
              <a:rPr lang="en-US" sz="1200" dirty="0"/>
              <a:t>Device Guard </a:t>
            </a:r>
            <a:r>
              <a:rPr lang="en-US" sz="1200" kern="1200" dirty="0">
                <a:solidFill>
                  <a:schemeClr val="tx1"/>
                </a:solidFill>
                <a:effectLst/>
                <a:latin typeface="Segoe UI Light" pitchFamily="34" charset="0"/>
                <a:ea typeface="+mn-ea"/>
                <a:cs typeface="+mn-cs"/>
              </a:rPr>
              <a:t>for kernel (drivers) and user mode (applications) allows only authorized executables to run on the machine.</a:t>
            </a:r>
          </a:p>
          <a:p>
            <a:r>
              <a:rPr lang="en-US" sz="1200" b="1" kern="1200" dirty="0">
                <a:solidFill>
                  <a:schemeClr val="tx1"/>
                </a:solidFill>
                <a:effectLst/>
                <a:latin typeface="Segoe UI Light" pitchFamily="34" charset="0"/>
                <a:ea typeface="+mn-ea"/>
                <a:cs typeface="+mn-cs"/>
              </a:rPr>
              <a:t>How: </a:t>
            </a:r>
            <a:r>
              <a:rPr lang="en-US" sz="1200" kern="1200" dirty="0">
                <a:solidFill>
                  <a:schemeClr val="tx1"/>
                </a:solidFill>
                <a:effectLst/>
                <a:latin typeface="Segoe UI Light" pitchFamily="34" charset="0"/>
                <a:ea typeface="+mn-ea"/>
                <a:cs typeface="+mn-cs"/>
              </a:rPr>
              <a:t>Create a </a:t>
            </a:r>
            <a:r>
              <a:rPr lang="en-US" sz="1200" dirty="0"/>
              <a:t>Device Guard </a:t>
            </a:r>
            <a:r>
              <a:rPr lang="en-US" sz="1200" kern="1200" dirty="0">
                <a:solidFill>
                  <a:schemeClr val="tx1"/>
                </a:solidFill>
                <a:effectLst/>
                <a:latin typeface="Segoe UI Light" pitchFamily="34" charset="0"/>
                <a:ea typeface="+mn-ea"/>
                <a:cs typeface="+mn-cs"/>
              </a:rPr>
              <a:t>policy based on a baseline domain controller machine. Sign the </a:t>
            </a:r>
            <a:r>
              <a:rPr lang="en-US" sz="1200" dirty="0"/>
              <a:t>Device Guard </a:t>
            </a:r>
            <a:r>
              <a:rPr lang="en-US" sz="1200" kern="1200" dirty="0">
                <a:solidFill>
                  <a:schemeClr val="tx1"/>
                </a:solidFill>
                <a:effectLst/>
                <a:latin typeface="Segoe UI Light" pitchFamily="34" charset="0"/>
                <a:ea typeface="+mn-ea"/>
                <a:cs typeface="+mn-cs"/>
              </a:rPr>
              <a:t>policy and apply the </a:t>
            </a:r>
            <a:r>
              <a:rPr lang="en-US" sz="1200" dirty="0"/>
              <a:t>Device Guard</a:t>
            </a:r>
            <a:r>
              <a:rPr lang="en-US" sz="1200" kern="1200" dirty="0">
                <a:solidFill>
                  <a:schemeClr val="tx1"/>
                </a:solidFill>
                <a:effectLst/>
                <a:latin typeface="Segoe UI Light" pitchFamily="34" charset="0"/>
                <a:ea typeface="+mn-ea"/>
                <a:cs typeface="+mn-cs"/>
              </a:rPr>
              <a:t> policy to all domain controllers</a:t>
            </a:r>
          </a:p>
          <a:p>
            <a:endParaRPr lang="en-US" dirty="0"/>
          </a:p>
          <a:p>
            <a:r>
              <a:rPr lang="en-US" sz="1200" b="1" u="sng" kern="1200" dirty="0">
                <a:solidFill>
                  <a:schemeClr val="tx1"/>
                </a:solidFill>
                <a:effectLst/>
                <a:latin typeface="Segoe UI Light" pitchFamily="34" charset="0"/>
                <a:ea typeface="+mn-ea"/>
                <a:cs typeface="+mn-cs"/>
              </a:rPr>
              <a:t>5. Shielded VMs for virtual DCs (Server 2016 Hyper-V Fabric)</a:t>
            </a:r>
            <a:endParaRPr lang="en-US" sz="1200" kern="1200" dirty="0">
              <a:solidFill>
                <a:schemeClr val="tx1"/>
              </a:solidFill>
              <a:effectLst/>
              <a:latin typeface="Segoe UI Light" pitchFamily="34" charset="0"/>
              <a:ea typeface="+mn-ea"/>
              <a:cs typeface="+mn-cs"/>
            </a:endParaRPr>
          </a:p>
          <a:p>
            <a:r>
              <a:rPr lang="en-US" sz="1200" b="1" kern="1200" dirty="0">
                <a:solidFill>
                  <a:schemeClr val="tx1"/>
                </a:solidFill>
                <a:effectLst/>
                <a:latin typeface="Segoe UI Light" pitchFamily="34" charset="0"/>
                <a:ea typeface="+mn-ea"/>
                <a:cs typeface="+mn-cs"/>
              </a:rPr>
              <a:t>Why: </a:t>
            </a:r>
            <a:r>
              <a:rPr lang="en-US" sz="1200" kern="1200" dirty="0">
                <a:solidFill>
                  <a:schemeClr val="tx1"/>
                </a:solidFill>
                <a:effectLst/>
                <a:latin typeface="Segoe UI Light" pitchFamily="34" charset="0"/>
                <a:ea typeface="+mn-ea"/>
                <a:cs typeface="+mn-cs"/>
              </a:rPr>
              <a:t>Protect virtualized domain controllers from attack vectors that exploit a virtual machine’s inherent loss of physical security</a:t>
            </a:r>
          </a:p>
          <a:p>
            <a:r>
              <a:rPr lang="en-US" sz="1200" b="1" kern="1200" dirty="0">
                <a:solidFill>
                  <a:schemeClr val="tx1"/>
                </a:solidFill>
                <a:effectLst/>
                <a:latin typeface="Segoe UI Light" pitchFamily="34" charset="0"/>
                <a:ea typeface="+mn-ea"/>
                <a:cs typeface="+mn-cs"/>
              </a:rPr>
              <a:t>What: </a:t>
            </a:r>
            <a:r>
              <a:rPr lang="en-US" sz="1200" kern="1200" dirty="0">
                <a:solidFill>
                  <a:schemeClr val="tx1"/>
                </a:solidFill>
                <a:effectLst/>
                <a:latin typeface="Segoe UI Light" pitchFamily="34" charset="0"/>
                <a:ea typeface="+mn-ea"/>
                <a:cs typeface="+mn-cs"/>
              </a:rPr>
              <a:t>Use this new Server 2016 Hyper-V capability to prevent the theft of Active Directory secrets from Virtual DCs by fabric administrators</a:t>
            </a:r>
            <a:r>
              <a:rPr lang="en-US" sz="1200" kern="1200" baseline="0" dirty="0">
                <a:solidFill>
                  <a:schemeClr val="tx1"/>
                </a:solidFill>
                <a:effectLst/>
                <a:latin typeface="Segoe UI Light" pitchFamily="34" charset="0"/>
                <a:ea typeface="+mn-ea"/>
                <a:cs typeface="+mn-cs"/>
              </a:rPr>
              <a:t> </a:t>
            </a:r>
            <a:r>
              <a:rPr lang="en-US" sz="1200" kern="1200" dirty="0">
                <a:solidFill>
                  <a:schemeClr val="tx1"/>
                </a:solidFill>
                <a:effectLst/>
                <a:latin typeface="Segoe UI Light" pitchFamily="34" charset="0"/>
                <a:ea typeface="+mn-ea"/>
                <a:cs typeface="+mn-cs"/>
              </a:rPr>
              <a:t>and attackers/malware impersonating them. Generation 2 VMs using this feature can protect the data and state of a shielded VM against inspection, theft, and tampering.</a:t>
            </a:r>
          </a:p>
          <a:p>
            <a:r>
              <a:rPr lang="en-US" sz="1200" b="1" kern="1200" dirty="0">
                <a:solidFill>
                  <a:schemeClr val="tx1"/>
                </a:solidFill>
                <a:effectLst/>
                <a:latin typeface="Segoe UI Light" pitchFamily="34" charset="0"/>
                <a:ea typeface="+mn-ea"/>
                <a:cs typeface="+mn-cs"/>
              </a:rPr>
              <a:t>How: </a:t>
            </a:r>
            <a:r>
              <a:rPr lang="en-US" sz="1200" kern="1200" dirty="0">
                <a:solidFill>
                  <a:schemeClr val="tx1"/>
                </a:solidFill>
                <a:effectLst/>
                <a:latin typeface="Segoe UI Light" pitchFamily="34" charset="0"/>
                <a:ea typeface="+mn-ea"/>
                <a:cs typeface="+mn-cs"/>
              </a:rPr>
              <a:t>Use Guarded fabric functionality per the guidance provided at: </a:t>
            </a:r>
            <a:r>
              <a:rPr lang="en-US" sz="1200" u="sng" kern="1200" dirty="0">
                <a:solidFill>
                  <a:schemeClr val="tx1"/>
                </a:solidFill>
                <a:effectLst/>
                <a:latin typeface="Segoe UI Light" pitchFamily="34" charset="0"/>
                <a:ea typeface="+mn-ea"/>
                <a:cs typeface="+mn-cs"/>
                <a:hlinkClick r:id="rId5"/>
              </a:rPr>
              <a:t>http://aka.ms/ShieldedVMs</a:t>
            </a:r>
            <a:endParaRPr lang="en-US" sz="1200" kern="1200" dirty="0">
              <a:solidFill>
                <a:schemeClr val="tx1"/>
              </a:solidFill>
              <a:effectLst/>
              <a:latin typeface="Segoe UI Light" pitchFamily="34" charset="0"/>
              <a:ea typeface="+mn-ea"/>
              <a:cs typeface="+mn-cs"/>
            </a:endParaRPr>
          </a:p>
          <a:p>
            <a:endParaRPr lang="en-US" sz="1200" kern="1200" dirty="0">
              <a:solidFill>
                <a:schemeClr val="tx1"/>
              </a:solidFill>
              <a:effectLst/>
              <a:latin typeface="Segoe UI Light" pitchFamily="34" charset="0"/>
              <a:ea typeface="+mn-ea"/>
              <a:cs typeface="+mn-cs"/>
            </a:endParaRPr>
          </a:p>
          <a:p>
            <a:endParaRPr lang="en-US" dirty="0"/>
          </a:p>
          <a:p>
            <a:endParaRPr lang="en-US" dirty="0"/>
          </a:p>
          <a:p>
            <a:endParaRPr lang="en-US" dirty="0"/>
          </a:p>
          <a:p>
            <a:endParaRPr lang="en-US" dirty="0"/>
          </a:p>
          <a:p>
            <a:endParaRPr lang="en-US" dirty="0"/>
          </a:p>
        </p:txBody>
      </p:sp>
      <p:sp>
        <p:nvSpPr>
          <p:cNvPr id="4" name="Header Placeholder 3"/>
          <p:cNvSpPr>
            <a:spLocks noGrp="1"/>
          </p:cNvSpPr>
          <p:nvPr>
            <p:ph type="hdr" sz="quarter"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a:ln>
                  <a:noFill/>
                </a:ln>
                <a:solidFill>
                  <a:sysClr val="windowText" lastClr="000000"/>
                </a:solidFill>
                <a:effectLst/>
                <a:uLnTx/>
                <a:uFillTx/>
                <a:latin typeface="Segoe UI" pitchFamily="34" charset="0"/>
                <a:ea typeface="+mn-ea"/>
                <a:cs typeface="+mn-cs"/>
              </a:rPr>
              <a:t>Microsoft Ignite 2015</a:t>
            </a:r>
            <a:endParaRPr kumimoji="0" lang="en-US" sz="1800" b="0" i="0" u="none" strike="noStrike" kern="0" cap="none" spc="0" normalizeH="0" baseline="0" noProof="0" dirty="0">
              <a:ln>
                <a:noFill/>
              </a:ln>
              <a:solidFill>
                <a:sysClr val="windowText" lastClr="000000"/>
              </a:solidFill>
              <a:effectLst/>
              <a:uLnTx/>
              <a:uFillTx/>
              <a:latin typeface="Segoe UI" pitchFamily="34" charset="0"/>
              <a:ea typeface="+mn-ea"/>
              <a:cs typeface="+mn-cs"/>
            </a:endParaRPr>
          </a:p>
        </p:txBody>
      </p:sp>
      <p:sp>
        <p:nvSpPr>
          <p:cNvPr id="5" name="Footer Placeholder 4"/>
          <p:cNvSpPr>
            <a:spLocks noGrp="1"/>
          </p:cNvSpPr>
          <p:nvPr>
            <p:ph type="ftr" sz="quarter" idx="11"/>
          </p:nvPr>
        </p:nvSpPr>
        <p:spPr/>
        <p:txBody>
          <a:bodyPr/>
          <a:lstStyle/>
          <a:p>
            <a:pPr marL="0" marR="0" lvl="0" indent="0" algn="l" defTabSz="914099" rtl="0" eaLnBrk="0" fontAlgn="auto" latinLnBrk="0" hangingPunct="0">
              <a:lnSpc>
                <a:spcPct val="100000"/>
              </a:lnSpc>
              <a:spcBef>
                <a:spcPts val="0"/>
              </a:spcBef>
              <a:spcAft>
                <a:spcPts val="0"/>
              </a:spcAft>
              <a:buClrTx/>
              <a:buSzTx/>
              <a:buFontTx/>
              <a:buNone/>
              <a:tabLst/>
              <a:defRPr/>
            </a:pPr>
            <a:r>
              <a:rPr kumimoji="0" lang="en-US" sz="400" b="0" i="0" u="none" strike="noStrike" kern="0" cap="none" spc="0" normalizeH="0" baseline="0" noProof="0">
                <a:ln>
                  <a:noFill/>
                </a:ln>
                <a:gradFill>
                  <a:gsLst>
                    <a:gs pos="0">
                      <a:prstClr val="black"/>
                    </a:gs>
                    <a:gs pos="100000">
                      <a:prstClr val="black"/>
                    </a:gs>
                  </a:gsLst>
                  <a:lin ang="5400000" scaled="0"/>
                </a:gradFill>
                <a:effectLst/>
                <a:uLnTx/>
                <a:uFillTx/>
                <a:latin typeface="Segoe UI" pitchFamily="34" charset="0"/>
                <a:ea typeface="Segoe UI" pitchFamily="34" charset="0"/>
                <a:cs typeface="Segoe UI" pitchFamily="34" charset="0"/>
              </a:rPr>
              <a:t>© 2015 Microsoft Corporation. All rights reserved. MICROSOFT MAKES NO WARRANTIES, EXPRESS, IMPLIED OR STATUTORY, AS TO THE INFORMATION IN THIS PRESENTATION.</a:t>
            </a:r>
            <a:endParaRPr kumimoji="0" lang="en-US" sz="400" b="0" i="0" u="none" strike="noStrike" kern="0" cap="none" spc="0" normalizeH="0" baseline="0" noProof="0" dirty="0">
              <a:ln>
                <a:noFill/>
              </a:ln>
              <a:gradFill>
                <a:gsLst>
                  <a:gs pos="0">
                    <a:prstClr val="black"/>
                  </a:gs>
                  <a:gs pos="100000">
                    <a:prstClr val="black"/>
                  </a:gs>
                </a:gsLst>
                <a:lin ang="5400000" scaled="0"/>
              </a:gradFill>
              <a:effectLst/>
              <a:uLnTx/>
              <a:uFillTx/>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8EEC551-8CDA-4EB6-89BB-2A86C9F091C8}" type="datetime8">
              <a:rPr kumimoji="0" lang="en-US" sz="1800" b="0" i="0" u="none" strike="noStrike" kern="0" cap="none" spc="0" normalizeH="0" baseline="0" noProof="0" smtClean="0">
                <a:ln>
                  <a:noFill/>
                </a:ln>
                <a:solidFill>
                  <a:sysClr val="windowText" lastClr="000000"/>
                </a:solidFill>
                <a:effectLst/>
                <a:uLnTx/>
                <a:uFillTx/>
                <a:latin typeface="Segoe UI"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10/3/2016 8:38 AM</a:t>
            </a:fld>
            <a:endParaRPr kumimoji="0" lang="en-US" sz="1800" b="0" i="0" u="none" strike="noStrike" kern="0" cap="none" spc="0" normalizeH="0" baseline="0" noProof="0" dirty="0">
              <a:ln>
                <a:noFill/>
              </a:ln>
              <a:solidFill>
                <a:sysClr val="windowText" lastClr="000000"/>
              </a:solidFill>
              <a:effectLst/>
              <a:uLnTx/>
              <a:uFillTx/>
              <a:latin typeface="Segoe UI" pitchFamily="34" charset="0"/>
              <a:ea typeface="+mn-ea"/>
              <a:cs typeface="+mn-cs"/>
            </a:endParaRPr>
          </a:p>
        </p:txBody>
      </p:sp>
      <p:sp>
        <p:nvSpPr>
          <p:cNvPr id="7" name="Slide Number Placeholder 6"/>
          <p:cNvSpPr>
            <a:spLocks noGrp="1"/>
          </p:cNvSpPr>
          <p:nvPr>
            <p:ph type="sldNum" sz="quarter" idx="13"/>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4008EB6-D09E-4580-8CD6-DDB14511944F}" type="slidenum">
              <a:rPr kumimoji="0" lang="en-US" sz="1800" b="0" i="0" u="none" strike="noStrike" kern="0" cap="none" spc="0" normalizeH="0" baseline="0" noProof="0" smtClean="0">
                <a:ln>
                  <a:noFill/>
                </a:ln>
                <a:solidFill>
                  <a:sysClr val="windowText" lastClr="000000"/>
                </a:solidFill>
                <a:effectLst/>
                <a:uLnTx/>
                <a:uFillTx/>
                <a:latin typeface="Segoe UI"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37</a:t>
            </a:fld>
            <a:endParaRPr kumimoji="0" lang="en-US" sz="1800" b="0" i="0" u="none" strike="noStrike" kern="0" cap="none" spc="0" normalizeH="0" baseline="0" noProof="0" dirty="0">
              <a:ln>
                <a:noFill/>
              </a:ln>
              <a:solidFill>
                <a:sysClr val="windowText" lastClr="000000"/>
              </a:solidFill>
              <a:effectLst/>
              <a:uLnTx/>
              <a:uFillTx/>
              <a:latin typeface="Segoe UI" pitchFamily="34" charset="0"/>
              <a:ea typeface="+mn-ea"/>
              <a:cs typeface="+mn-cs"/>
            </a:endParaRPr>
          </a:p>
        </p:txBody>
      </p:sp>
    </p:spTree>
    <p:extLst>
      <p:ext uri="{BB962C8B-B14F-4D97-AF65-F5344CB8AC3E}">
        <p14:creationId xmlns:p14="http://schemas.microsoft.com/office/powerpoint/2010/main" val="2801133695"/>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32742" rtl="0" eaLnBrk="1" fontAlgn="auto" latinLnBrk="0" hangingPunct="1">
              <a:lnSpc>
                <a:spcPct val="90000"/>
              </a:lnSpc>
              <a:spcBef>
                <a:spcPts val="0"/>
              </a:spcBef>
              <a:spcAft>
                <a:spcPts val="340"/>
              </a:spcAft>
              <a:buClrTx/>
              <a:buSzTx/>
              <a:buFontTx/>
              <a:buNone/>
              <a:tabLst/>
              <a:defRPr/>
            </a:pPr>
            <a:r>
              <a:rPr lang="en-US" dirty="0"/>
              <a:t>These capabilities will build on the mitigations from previous</a:t>
            </a:r>
            <a:r>
              <a:rPr lang="en-US" baseline="0" dirty="0"/>
              <a:t> phases </a:t>
            </a:r>
            <a:r>
              <a:rPr lang="en-US" dirty="0"/>
              <a:t>and move your defense</a:t>
            </a:r>
            <a:r>
              <a:rPr lang="en-US" baseline="0" dirty="0"/>
              <a:t>s into a proactive posture. While there will never be perfect security, this represents the strong protections against privilege attacks currently known/available today. </a:t>
            </a:r>
          </a:p>
          <a:p>
            <a:pPr marL="0" marR="0" lvl="0" indent="0" algn="l" defTabSz="932742" rtl="0" eaLnBrk="1" fontAlgn="auto" latinLnBrk="0" hangingPunct="1">
              <a:lnSpc>
                <a:spcPct val="90000"/>
              </a:lnSpc>
              <a:spcBef>
                <a:spcPts val="0"/>
              </a:spcBef>
              <a:spcAft>
                <a:spcPts val="340"/>
              </a:spcAft>
              <a:buClrTx/>
              <a:buSzTx/>
              <a:buFontTx/>
              <a:buNone/>
              <a:tabLst/>
              <a:defRPr/>
            </a:pPr>
            <a:endParaRPr lang="en-US" baseline="0" dirty="0"/>
          </a:p>
          <a:p>
            <a:pPr marL="0" marR="0" lvl="0" indent="0" algn="l" defTabSz="932742" rtl="0" eaLnBrk="1" fontAlgn="auto" latinLnBrk="0" hangingPunct="1">
              <a:lnSpc>
                <a:spcPct val="90000"/>
              </a:lnSpc>
              <a:spcBef>
                <a:spcPts val="0"/>
              </a:spcBef>
              <a:spcAft>
                <a:spcPts val="340"/>
              </a:spcAft>
              <a:buClrTx/>
              <a:buSzTx/>
              <a:buFontTx/>
              <a:buNone/>
              <a:tabLst/>
              <a:defRPr/>
            </a:pPr>
            <a:r>
              <a:rPr lang="en-US" baseline="0" dirty="0"/>
              <a:t>For more information: </a:t>
            </a:r>
            <a:r>
              <a:rPr lang="en-US" sz="900" kern="1200" dirty="0">
                <a:solidFill>
                  <a:srgbClr val="0078D7"/>
                </a:solidFill>
                <a:latin typeface="Segoe UI Light" pitchFamily="34" charset="0"/>
                <a:ea typeface="+mn-ea"/>
                <a:cs typeface="+mn-cs"/>
              </a:rPr>
              <a:t>http://aka.ms/privsec</a:t>
            </a:r>
            <a:endParaRPr lang="en-US" dirty="0"/>
          </a:p>
          <a:p>
            <a:pPr marL="0" marR="0" lvl="0" indent="0" algn="l" defTabSz="932742" rtl="0" eaLnBrk="1" fontAlgn="auto" latinLnBrk="0" hangingPunct="1">
              <a:lnSpc>
                <a:spcPct val="90000"/>
              </a:lnSpc>
              <a:spcBef>
                <a:spcPts val="0"/>
              </a:spcBef>
              <a:spcAft>
                <a:spcPts val="340"/>
              </a:spcAft>
              <a:buClrTx/>
              <a:buSzTx/>
              <a:buFontTx/>
              <a:buNone/>
              <a:tabLst/>
              <a:defRPr/>
            </a:pPr>
            <a:endParaRPr kumimoji="0" lang="en-US" sz="1200" b="0" i="0" u="none" strike="noStrike" kern="1200" cap="none" spc="0" normalizeH="0" baseline="0" noProof="0" dirty="0">
              <a:ln>
                <a:noFill/>
              </a:ln>
              <a:solidFill>
                <a:srgbClr val="505050"/>
              </a:solidFill>
              <a:effectLst/>
              <a:uLnTx/>
              <a:uFillTx/>
              <a:latin typeface="Segoe UI"/>
              <a:ea typeface="+mn-ea"/>
              <a:cs typeface="+mn-cs"/>
            </a:endParaRPr>
          </a:p>
          <a:p>
            <a:pPr marL="0" marR="0" lvl="0" indent="0" algn="l" defTabSz="932742" rtl="0" eaLnBrk="1" fontAlgn="auto" latinLnBrk="0" hangingPunct="1">
              <a:lnSpc>
                <a:spcPct val="90000"/>
              </a:lnSpc>
              <a:spcBef>
                <a:spcPts val="0"/>
              </a:spcBef>
              <a:spcAft>
                <a:spcPts val="340"/>
              </a:spcAft>
              <a:buClrTx/>
              <a:buSzTx/>
              <a:buFontTx/>
              <a:buNone/>
              <a:tabLst/>
              <a:defRPr/>
            </a:pPr>
            <a:r>
              <a:rPr kumimoji="0" lang="en-US" sz="1200" b="1" i="0" u="sng" strike="noStrike" kern="1200" cap="none" spc="0" normalizeH="0" baseline="0" noProof="0" dirty="0">
                <a:ln>
                  <a:noFill/>
                </a:ln>
                <a:solidFill>
                  <a:srgbClr val="505050"/>
                </a:solidFill>
                <a:effectLst/>
                <a:uLnTx/>
                <a:uFillTx/>
                <a:latin typeface="Segoe UI"/>
                <a:ea typeface="+mn-ea"/>
                <a:cs typeface="+mn-cs"/>
              </a:rPr>
              <a:t>1. Modernize Roles and Delegation Model</a:t>
            </a:r>
          </a:p>
          <a:p>
            <a:pPr marL="0" marR="0" lvl="0" indent="0" algn="l" defTabSz="932742"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505050"/>
                </a:solidFill>
                <a:effectLst/>
                <a:uLnTx/>
                <a:uFillTx/>
                <a:latin typeface="Segoe UI"/>
                <a:ea typeface="+mn-ea"/>
                <a:cs typeface="+mn-cs"/>
              </a:rPr>
              <a:t>Why: </a:t>
            </a:r>
            <a:r>
              <a:rPr kumimoji="0" lang="en-US" sz="1200" b="0" i="0" u="none" strike="noStrike" kern="1200" cap="none" spc="0" normalizeH="0" baseline="0" noProof="0" dirty="0">
                <a:ln>
                  <a:noFill/>
                </a:ln>
                <a:solidFill>
                  <a:srgbClr val="505050"/>
                </a:solidFill>
                <a:effectLst/>
                <a:uLnTx/>
                <a:uFillTx/>
                <a:latin typeface="Segoe UI"/>
                <a:ea typeface="+mn-ea"/>
                <a:cs typeface="+mn-cs"/>
              </a:rPr>
              <a:t>Reduce Security Risk and operational friction</a:t>
            </a:r>
          </a:p>
          <a:p>
            <a:pPr marL="0" marR="0" lvl="0" indent="0" algn="l" defTabSz="932742"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505050"/>
                </a:solidFill>
                <a:effectLst/>
                <a:uLnTx/>
                <a:uFillTx/>
                <a:latin typeface="Segoe UI"/>
                <a:ea typeface="+mn-ea"/>
                <a:cs typeface="+mn-cs"/>
              </a:rPr>
              <a:t>What: </a:t>
            </a:r>
            <a:r>
              <a:rPr kumimoji="0" lang="en-US" sz="1200" b="0" i="0" u="none" strike="noStrike" kern="1200" cap="none" spc="0" normalizeH="0" baseline="0" noProof="0" dirty="0">
                <a:ln>
                  <a:noFill/>
                </a:ln>
                <a:solidFill>
                  <a:srgbClr val="505050"/>
                </a:solidFill>
                <a:effectLst/>
                <a:uLnTx/>
                <a:uFillTx/>
                <a:latin typeface="Segoe UI"/>
                <a:ea typeface="+mn-ea"/>
                <a:cs typeface="+mn-cs"/>
              </a:rPr>
              <a:t>Redesign Roles and Delegation model to adhere to the tier model rules (aka.ms/</a:t>
            </a:r>
            <a:r>
              <a:rPr kumimoji="0" lang="en-US" sz="1200" b="0" i="0" u="none" strike="noStrike" kern="1200" cap="none" spc="0" normalizeH="0" baseline="0" noProof="0" dirty="0" err="1">
                <a:ln>
                  <a:noFill/>
                </a:ln>
                <a:solidFill>
                  <a:srgbClr val="505050"/>
                </a:solidFill>
                <a:effectLst/>
                <a:uLnTx/>
                <a:uFillTx/>
                <a:latin typeface="Segoe UI"/>
                <a:ea typeface="+mn-ea"/>
                <a:cs typeface="+mn-cs"/>
              </a:rPr>
              <a:t>tiermodel</a:t>
            </a:r>
            <a:r>
              <a:rPr kumimoji="0" lang="en-US" sz="1200" b="0" i="0" u="none" strike="noStrike" kern="1200" cap="none" spc="0" normalizeH="0" baseline="0" noProof="0" dirty="0">
                <a:ln>
                  <a:noFill/>
                </a:ln>
                <a:solidFill>
                  <a:srgbClr val="505050"/>
                </a:solidFill>
                <a:effectLst/>
                <a:uLnTx/>
                <a:uFillTx/>
                <a:latin typeface="Segoe UI"/>
                <a:ea typeface="+mn-ea"/>
                <a:cs typeface="+mn-cs"/>
              </a:rPr>
              <a:t>), manage cloud privileges,  and capitalize on JIT/JEA capabilities</a:t>
            </a:r>
          </a:p>
          <a:p>
            <a:pPr marL="0" marR="0" lvl="0" indent="0" algn="l" defTabSz="932742"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505050"/>
                </a:solidFill>
                <a:effectLst/>
                <a:uLnTx/>
                <a:uFillTx/>
                <a:latin typeface="Segoe UI"/>
                <a:ea typeface="+mn-ea"/>
                <a:cs typeface="+mn-cs"/>
              </a:rPr>
              <a:t>How: </a:t>
            </a:r>
            <a:r>
              <a:rPr kumimoji="0" lang="en-US" sz="1200" b="0" i="0" u="none" strike="noStrike" kern="1200" cap="none" spc="0" normalizeH="0" baseline="0" noProof="0" dirty="0">
                <a:ln>
                  <a:noFill/>
                </a:ln>
                <a:solidFill>
                  <a:srgbClr val="505050"/>
                </a:solidFill>
                <a:effectLst/>
                <a:uLnTx/>
                <a:uFillTx/>
                <a:latin typeface="Segoe UI"/>
                <a:ea typeface="+mn-ea"/>
                <a:cs typeface="+mn-cs"/>
              </a:rPr>
              <a:t>Do this your self or engage Microsoft Services to assist with scoping an engagement that makes sense for your organization. Contact your account team or TAM for more information. </a:t>
            </a:r>
          </a:p>
          <a:p>
            <a:endParaRPr lang="en-US" dirty="0"/>
          </a:p>
          <a:p>
            <a:pPr marL="0" marR="0" lvl="0" indent="0" algn="l" defTabSz="932742" rtl="0" eaLnBrk="1" fontAlgn="auto" latinLnBrk="0" hangingPunct="1">
              <a:lnSpc>
                <a:spcPct val="90000"/>
              </a:lnSpc>
              <a:spcBef>
                <a:spcPts val="0"/>
              </a:spcBef>
              <a:spcAft>
                <a:spcPts val="340"/>
              </a:spcAft>
              <a:buClrTx/>
              <a:buSzTx/>
              <a:buFontTx/>
              <a:buNone/>
              <a:tabLst/>
              <a:defRPr/>
            </a:pPr>
            <a:r>
              <a:rPr kumimoji="0" lang="en-US" sz="1200" b="1" i="0" u="sng" strike="noStrike" kern="1200" cap="none" spc="0" normalizeH="0" baseline="0" noProof="0" dirty="0">
                <a:ln>
                  <a:noFill/>
                </a:ln>
                <a:solidFill>
                  <a:srgbClr val="505050"/>
                </a:solidFill>
                <a:effectLst/>
                <a:uLnTx/>
                <a:uFillTx/>
                <a:latin typeface="Segoe UI"/>
                <a:ea typeface="+mn-ea"/>
                <a:cs typeface="+mn-cs"/>
              </a:rPr>
              <a:t>2. Smartcard or Passport Authentication for all admins</a:t>
            </a:r>
          </a:p>
          <a:p>
            <a:pPr marL="0" marR="0" lvl="0" indent="0" algn="l" defTabSz="932742"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505050"/>
                </a:solidFill>
                <a:effectLst/>
                <a:uLnTx/>
                <a:uFillTx/>
                <a:latin typeface="Segoe UI"/>
                <a:ea typeface="+mn-ea"/>
                <a:cs typeface="+mn-cs"/>
              </a:rPr>
              <a:t>Why: </a:t>
            </a:r>
            <a:r>
              <a:rPr kumimoji="0" lang="en-US" sz="1200" b="0" i="0" u="none" strike="noStrike" kern="1200" cap="none" spc="0" normalizeH="0" baseline="0" noProof="0" dirty="0">
                <a:ln>
                  <a:noFill/>
                </a:ln>
                <a:solidFill>
                  <a:srgbClr val="505050"/>
                </a:solidFill>
                <a:effectLst/>
                <a:uLnTx/>
                <a:uFillTx/>
                <a:latin typeface="Segoe UI"/>
                <a:ea typeface="+mn-ea"/>
                <a:cs typeface="+mn-cs"/>
              </a:rPr>
              <a:t>Increase the assurance level and usability of administrator authentication </a:t>
            </a:r>
          </a:p>
          <a:p>
            <a:pPr marL="0" marR="0" lvl="0" indent="0" algn="l" defTabSz="932742"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505050"/>
                </a:solidFill>
                <a:effectLst/>
                <a:uLnTx/>
                <a:uFillTx/>
                <a:latin typeface="Segoe UI"/>
                <a:ea typeface="+mn-ea"/>
                <a:cs typeface="+mn-cs"/>
              </a:rPr>
              <a:t>What: </a:t>
            </a:r>
            <a:r>
              <a:rPr kumimoji="0" lang="en-US" sz="1200" b="0" i="0" u="none" strike="noStrike" kern="1200" cap="none" spc="0" normalizeH="0" baseline="0" noProof="0" dirty="0">
                <a:ln>
                  <a:noFill/>
                </a:ln>
                <a:solidFill>
                  <a:srgbClr val="505050"/>
                </a:solidFill>
                <a:effectLst/>
                <a:uLnTx/>
                <a:uFillTx/>
                <a:latin typeface="Segoe UI"/>
                <a:ea typeface="+mn-ea"/>
                <a:cs typeface="+mn-cs"/>
              </a:rPr>
              <a:t>Require strong authentication for all admin accounts in your on-premises AD (including those federated for cloud services)</a:t>
            </a:r>
          </a:p>
          <a:p>
            <a:pPr marL="0" marR="0" lvl="0" indent="0" algn="l" defTabSz="932742"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505050"/>
                </a:solidFill>
                <a:effectLst/>
                <a:uLnTx/>
                <a:uFillTx/>
                <a:latin typeface="Segoe UI"/>
                <a:ea typeface="+mn-ea"/>
                <a:cs typeface="+mn-cs"/>
              </a:rPr>
              <a:t>How: </a:t>
            </a:r>
            <a:r>
              <a:rPr kumimoji="0" lang="en-US" sz="1200" b="0" i="0" u="none" strike="noStrike" kern="1200" cap="none" spc="0" normalizeH="0" baseline="0" noProof="0" dirty="0">
                <a:ln>
                  <a:noFill/>
                </a:ln>
                <a:solidFill>
                  <a:srgbClr val="505050"/>
                </a:solidFill>
                <a:effectLst/>
                <a:uLnTx/>
                <a:uFillTx/>
                <a:latin typeface="Segoe UI"/>
                <a:ea typeface="+mn-ea"/>
                <a:cs typeface="+mn-cs"/>
              </a:rPr>
              <a:t>Follow guidance at </a:t>
            </a:r>
          </a:p>
          <a:p>
            <a:pPr marL="0" marR="0" lvl="0" indent="0" algn="l" defTabSz="932742"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Segoe UI Light" pitchFamily="34" charset="0"/>
                <a:ea typeface="+mn-ea"/>
                <a:cs typeface="+mn-cs"/>
              </a:rPr>
              <a:t>• </a:t>
            </a:r>
            <a:r>
              <a:rPr kumimoji="0" lang="en-US" sz="1200" b="0" i="0" u="none" strike="noStrike" kern="1200" cap="none" spc="0" normalizeH="0" baseline="0" noProof="0" dirty="0">
                <a:ln>
                  <a:noFill/>
                </a:ln>
                <a:solidFill>
                  <a:srgbClr val="505050"/>
                </a:solidFill>
                <a:effectLst/>
                <a:uLnTx/>
                <a:uFillTx/>
                <a:latin typeface="Segoe UI"/>
                <a:ea typeface="+mn-ea"/>
                <a:cs typeface="+mn-cs"/>
              </a:rPr>
              <a:t>Microsoft Passport - </a:t>
            </a:r>
            <a:r>
              <a:rPr kumimoji="0" lang="en-US" sz="1200" b="0" i="0" u="none" strike="noStrike" kern="1200" cap="none" spc="0" normalizeH="0" baseline="0" noProof="0" dirty="0">
                <a:ln>
                  <a:noFill/>
                </a:ln>
                <a:solidFill>
                  <a:srgbClr val="FFFFFF"/>
                </a:solidFill>
                <a:effectLst/>
                <a:uLnTx/>
                <a:uFillTx/>
                <a:latin typeface="Segoe UI"/>
                <a:ea typeface="+mn-ea"/>
                <a:cs typeface="+mn-cs"/>
                <a:hlinkClick r:id="rId3"/>
              </a:rPr>
              <a:t>http://aka.ms/Passport</a:t>
            </a:r>
            <a:r>
              <a:rPr kumimoji="0" lang="en-US" sz="1200" b="0" i="0" u="none" strike="noStrike" kern="1200" cap="none" spc="0" normalizeH="0" baseline="0" noProof="0" dirty="0">
                <a:ln>
                  <a:noFill/>
                </a:ln>
                <a:solidFill>
                  <a:srgbClr val="FFFFFF"/>
                </a:solidFill>
                <a:effectLst/>
                <a:uLnTx/>
                <a:uFillTx/>
                <a:latin typeface="Segoe UI"/>
                <a:ea typeface="+mn-ea"/>
                <a:cs typeface="+mn-cs"/>
              </a:rPr>
              <a:t> </a:t>
            </a:r>
          </a:p>
          <a:p>
            <a:pPr marL="0" marR="0" lvl="0" indent="0" algn="l" defTabSz="932742"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Segoe UI Light" pitchFamily="34" charset="0"/>
                <a:ea typeface="+mn-ea"/>
                <a:cs typeface="+mn-cs"/>
              </a:rPr>
              <a:t>• Virtual Smartcards – </a:t>
            </a:r>
            <a:r>
              <a:rPr lang="en-US" sz="1200" u="sng" kern="1200" dirty="0">
                <a:solidFill>
                  <a:schemeClr val="tx1"/>
                </a:solidFill>
                <a:effectLst/>
                <a:latin typeface="Segoe UI Light" pitchFamily="34" charset="0"/>
                <a:ea typeface="+mn-ea"/>
                <a:cs typeface="+mn-cs"/>
                <a:hlinkClick r:id="rId4"/>
              </a:rPr>
              <a:t>http://www.microsoft.com/en-us/download/details.aspx?id=29076</a:t>
            </a:r>
            <a:endParaRPr lang="en-US" sz="1200" kern="1200" dirty="0">
              <a:solidFill>
                <a:schemeClr val="tx1"/>
              </a:solidFill>
              <a:effectLst/>
              <a:latin typeface="Segoe UI Light" pitchFamily="34" charset="0"/>
              <a:ea typeface="+mn-ea"/>
              <a:cs typeface="+mn-cs"/>
            </a:endParaRPr>
          </a:p>
          <a:p>
            <a:pPr marL="0" marR="0" lvl="0" indent="0" algn="l" defTabSz="932742"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Segoe UI Light" pitchFamily="34" charset="0"/>
                <a:ea typeface="+mn-ea"/>
                <a:cs typeface="+mn-cs"/>
              </a:rPr>
              <a:t>• 3</a:t>
            </a:r>
            <a:r>
              <a:rPr lang="en-US" sz="1200" kern="1200" baseline="30000" dirty="0">
                <a:solidFill>
                  <a:schemeClr val="tx1"/>
                </a:solidFill>
                <a:effectLst/>
                <a:latin typeface="Segoe UI Light" pitchFamily="34" charset="0"/>
                <a:ea typeface="+mn-ea"/>
                <a:cs typeface="+mn-cs"/>
              </a:rPr>
              <a:t>rd</a:t>
            </a:r>
            <a:r>
              <a:rPr lang="en-US" sz="1200" kern="1200" dirty="0">
                <a:solidFill>
                  <a:schemeClr val="tx1"/>
                </a:solidFill>
                <a:effectLst/>
                <a:latin typeface="Segoe UI Light" pitchFamily="34" charset="0"/>
                <a:ea typeface="+mn-ea"/>
                <a:cs typeface="+mn-cs"/>
              </a:rPr>
              <a:t> party multi-factor authentication</a:t>
            </a:r>
            <a:endParaRPr kumimoji="0" lang="en-US" sz="1200" b="0" i="0" u="none" strike="noStrike" kern="1200" cap="none" spc="0" normalizeH="0" baseline="0" noProof="0" dirty="0">
              <a:ln>
                <a:noFill/>
              </a:ln>
              <a:solidFill>
                <a:srgbClr val="505050"/>
              </a:solidFill>
              <a:effectLst/>
              <a:uLnTx/>
              <a:uFillTx/>
              <a:latin typeface="Segoe UI"/>
              <a:ea typeface="+mn-ea"/>
              <a:cs typeface="+mn-cs"/>
            </a:endParaRPr>
          </a:p>
          <a:p>
            <a:endParaRPr lang="en-US" dirty="0"/>
          </a:p>
          <a:p>
            <a:pPr marL="0" marR="0" lvl="0" indent="0" algn="l" defTabSz="932742" rtl="0" eaLnBrk="1" fontAlgn="auto" latinLnBrk="0" hangingPunct="1">
              <a:lnSpc>
                <a:spcPct val="90000"/>
              </a:lnSpc>
              <a:spcBef>
                <a:spcPts val="0"/>
              </a:spcBef>
              <a:spcAft>
                <a:spcPts val="340"/>
              </a:spcAft>
              <a:buClrTx/>
              <a:buSzTx/>
              <a:buFontTx/>
              <a:buNone/>
              <a:tabLst/>
              <a:defRPr/>
            </a:pPr>
            <a:r>
              <a:rPr kumimoji="0" lang="en-US" sz="1200" b="1" i="0" u="sng" strike="noStrike" kern="1200" cap="none" spc="0" normalizeH="0" baseline="0" noProof="0" dirty="0">
                <a:ln>
                  <a:noFill/>
                </a:ln>
                <a:solidFill>
                  <a:srgbClr val="505050"/>
                </a:solidFill>
                <a:effectLst/>
                <a:uLnTx/>
                <a:uFillTx/>
                <a:latin typeface="Segoe UI"/>
                <a:ea typeface="+mn-ea"/>
                <a:cs typeface="+mn-cs"/>
              </a:rPr>
              <a:t>3. Admin Forest for domain administrators</a:t>
            </a:r>
          </a:p>
          <a:p>
            <a:pPr marL="0" marR="0" lvl="0" indent="0" algn="l" defTabSz="932742"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505050"/>
                </a:solidFill>
                <a:effectLst/>
                <a:uLnTx/>
                <a:uFillTx/>
                <a:latin typeface="Segoe UI"/>
                <a:ea typeface="+mn-ea"/>
                <a:cs typeface="+mn-cs"/>
              </a:rPr>
              <a:t>Why: </a:t>
            </a:r>
            <a:r>
              <a:rPr kumimoji="0" lang="en-US" sz="1200" b="0" i="0" u="none" strike="noStrike" kern="1200" cap="none" spc="0" normalizeH="0" baseline="0" noProof="0" dirty="0">
                <a:ln>
                  <a:noFill/>
                </a:ln>
                <a:solidFill>
                  <a:srgbClr val="505050"/>
                </a:solidFill>
                <a:effectLst/>
                <a:uLnTx/>
                <a:uFillTx/>
                <a:latin typeface="Segoe UI"/>
                <a:ea typeface="+mn-ea"/>
                <a:cs typeface="+mn-cs"/>
              </a:rPr>
              <a:t>Provide the strongest protection for domain administrators with no security dependencies on the </a:t>
            </a:r>
          </a:p>
          <a:p>
            <a:pPr marL="0" marR="0" lvl="0" indent="0" algn="l" defTabSz="932742"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505050"/>
                </a:solidFill>
                <a:effectLst/>
                <a:uLnTx/>
                <a:uFillTx/>
                <a:latin typeface="Segoe UI"/>
                <a:ea typeface="+mn-ea"/>
                <a:cs typeface="+mn-cs"/>
              </a:rPr>
              <a:t>What: </a:t>
            </a:r>
            <a:r>
              <a:rPr kumimoji="0" lang="en-US" sz="1200" b="0" i="0" u="none" strike="noStrike" kern="1200" cap="none" spc="0" normalizeH="0" baseline="0" noProof="0" dirty="0">
                <a:ln>
                  <a:noFill/>
                </a:ln>
                <a:solidFill>
                  <a:srgbClr val="505050"/>
                </a:solidFill>
                <a:effectLst/>
                <a:uLnTx/>
                <a:uFillTx/>
                <a:latin typeface="Segoe UI"/>
                <a:ea typeface="+mn-ea"/>
                <a:cs typeface="+mn-cs"/>
              </a:rPr>
              <a:t>The strongest protection for domain administrators can </a:t>
            </a:r>
          </a:p>
          <a:p>
            <a:pPr marL="0" marR="0" lvl="0" indent="0" algn="l" defTabSz="932742"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505050"/>
                </a:solidFill>
                <a:effectLst/>
                <a:uLnTx/>
                <a:uFillTx/>
                <a:latin typeface="Segoe UI"/>
                <a:ea typeface="+mn-ea"/>
                <a:cs typeface="+mn-cs"/>
              </a:rPr>
              <a:t>How: </a:t>
            </a:r>
            <a:r>
              <a:rPr kumimoji="0" lang="en-US" sz="1200" b="0" i="0" u="none" strike="noStrike" kern="1200" cap="none" spc="0" normalizeH="0" baseline="0" noProof="0" dirty="0">
                <a:ln>
                  <a:noFill/>
                </a:ln>
                <a:solidFill>
                  <a:srgbClr val="505050"/>
                </a:solidFill>
                <a:effectLst/>
                <a:uLnTx/>
                <a:uFillTx/>
                <a:latin typeface="Segoe UI"/>
                <a:ea typeface="+mn-ea"/>
                <a:cs typeface="+mn-cs"/>
              </a:rPr>
              <a:t>Engage Microsoft Services to scope an Enhanced Security Administrative Environment (ESAE) engagement. Contact your account team or TAM for more information. </a:t>
            </a:r>
          </a:p>
          <a:p>
            <a:pPr marL="0" marR="0" lvl="0" indent="0" algn="l" defTabSz="932742"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505050"/>
                </a:solidFill>
                <a:effectLst/>
                <a:uLnTx/>
                <a:uFillTx/>
                <a:latin typeface="Segoe UI"/>
                <a:ea typeface="+mn-ea"/>
                <a:cs typeface="+mn-cs"/>
              </a:rPr>
              <a:t>For an overview of the ESAE Admin Forest approach see http://aka.ms/esae </a:t>
            </a:r>
          </a:p>
          <a:p>
            <a:endParaRPr lang="en-US" dirty="0"/>
          </a:p>
          <a:p>
            <a:r>
              <a:rPr lang="en-US" sz="1200" b="1" u="sng" kern="1200" dirty="0">
                <a:solidFill>
                  <a:schemeClr val="tx1"/>
                </a:solidFill>
                <a:effectLst/>
                <a:latin typeface="Segoe UI Light" pitchFamily="34" charset="0"/>
                <a:ea typeface="+mn-ea"/>
                <a:cs typeface="+mn-cs"/>
              </a:rPr>
              <a:t>4. </a:t>
            </a:r>
            <a:r>
              <a:rPr lang="en-US" sz="1200" b="1" u="sng" dirty="0"/>
              <a:t>Device Guard </a:t>
            </a:r>
            <a:r>
              <a:rPr lang="en-US" sz="1200" b="1" u="sng" kern="1200" dirty="0">
                <a:solidFill>
                  <a:schemeClr val="tx1"/>
                </a:solidFill>
                <a:effectLst/>
                <a:latin typeface="Segoe UI Light" pitchFamily="34" charset="0"/>
                <a:ea typeface="+mn-ea"/>
                <a:cs typeface="+mn-cs"/>
              </a:rPr>
              <a:t>Integrity Policy for DCs (Server 2016)</a:t>
            </a:r>
            <a:endParaRPr lang="en-US" sz="1200" kern="1200" dirty="0">
              <a:solidFill>
                <a:schemeClr val="tx1"/>
              </a:solidFill>
              <a:effectLst/>
              <a:latin typeface="Segoe UI Light" pitchFamily="34" charset="0"/>
              <a:ea typeface="+mn-ea"/>
              <a:cs typeface="+mn-cs"/>
            </a:endParaRPr>
          </a:p>
          <a:p>
            <a:r>
              <a:rPr lang="en-US" sz="1200" b="1" kern="1200" dirty="0">
                <a:solidFill>
                  <a:schemeClr val="tx1"/>
                </a:solidFill>
                <a:effectLst/>
                <a:latin typeface="Segoe UI Light" pitchFamily="34" charset="0"/>
                <a:ea typeface="+mn-ea"/>
                <a:cs typeface="+mn-cs"/>
              </a:rPr>
              <a:t>Why: </a:t>
            </a:r>
            <a:r>
              <a:rPr lang="en-US" sz="1200" kern="1200" dirty="0">
                <a:solidFill>
                  <a:schemeClr val="tx1"/>
                </a:solidFill>
                <a:effectLst/>
                <a:latin typeface="Segoe UI Light" pitchFamily="34" charset="0"/>
                <a:ea typeface="+mn-ea"/>
                <a:cs typeface="+mn-cs"/>
              </a:rPr>
              <a:t>Lock down your domain controllers so that only approved and signed applications and drivers can run on these machines. </a:t>
            </a:r>
          </a:p>
          <a:p>
            <a:r>
              <a:rPr lang="en-US" sz="1200" b="1" kern="1200" dirty="0">
                <a:solidFill>
                  <a:schemeClr val="tx1"/>
                </a:solidFill>
                <a:effectLst/>
                <a:latin typeface="Segoe UI Light" pitchFamily="34" charset="0"/>
                <a:ea typeface="+mn-ea"/>
                <a:cs typeface="+mn-cs"/>
              </a:rPr>
              <a:t>What: </a:t>
            </a:r>
            <a:r>
              <a:rPr lang="en-US" sz="1200" dirty="0"/>
              <a:t>Device Guard </a:t>
            </a:r>
            <a:r>
              <a:rPr lang="en-US" sz="1200" kern="1200" dirty="0">
                <a:solidFill>
                  <a:schemeClr val="tx1"/>
                </a:solidFill>
                <a:effectLst/>
                <a:latin typeface="Segoe UI Light" pitchFamily="34" charset="0"/>
                <a:ea typeface="+mn-ea"/>
                <a:cs typeface="+mn-cs"/>
              </a:rPr>
              <a:t>for kernel (drivers) and user mode (applications) allows only authorized executables to run on the machine.</a:t>
            </a:r>
          </a:p>
          <a:p>
            <a:r>
              <a:rPr lang="en-US" sz="1200" b="1" kern="1200" dirty="0">
                <a:solidFill>
                  <a:schemeClr val="tx1"/>
                </a:solidFill>
                <a:effectLst/>
                <a:latin typeface="Segoe UI Light" pitchFamily="34" charset="0"/>
                <a:ea typeface="+mn-ea"/>
                <a:cs typeface="+mn-cs"/>
              </a:rPr>
              <a:t>How: </a:t>
            </a:r>
            <a:r>
              <a:rPr lang="en-US" sz="1200" kern="1200" dirty="0">
                <a:solidFill>
                  <a:schemeClr val="tx1"/>
                </a:solidFill>
                <a:effectLst/>
                <a:latin typeface="Segoe UI Light" pitchFamily="34" charset="0"/>
                <a:ea typeface="+mn-ea"/>
                <a:cs typeface="+mn-cs"/>
              </a:rPr>
              <a:t>Create a </a:t>
            </a:r>
            <a:r>
              <a:rPr lang="en-US" sz="1200" dirty="0"/>
              <a:t>Device Guard </a:t>
            </a:r>
            <a:r>
              <a:rPr lang="en-US" sz="1200" kern="1200" dirty="0">
                <a:solidFill>
                  <a:schemeClr val="tx1"/>
                </a:solidFill>
                <a:effectLst/>
                <a:latin typeface="Segoe UI Light" pitchFamily="34" charset="0"/>
                <a:ea typeface="+mn-ea"/>
                <a:cs typeface="+mn-cs"/>
              </a:rPr>
              <a:t>policy based on a baseline domain controller machine. Sign the </a:t>
            </a:r>
            <a:r>
              <a:rPr lang="en-US" sz="1200" dirty="0"/>
              <a:t>Device Guard </a:t>
            </a:r>
            <a:r>
              <a:rPr lang="en-US" sz="1200" kern="1200" dirty="0">
                <a:solidFill>
                  <a:schemeClr val="tx1"/>
                </a:solidFill>
                <a:effectLst/>
                <a:latin typeface="Segoe UI Light" pitchFamily="34" charset="0"/>
                <a:ea typeface="+mn-ea"/>
                <a:cs typeface="+mn-cs"/>
              </a:rPr>
              <a:t>policy and apply the </a:t>
            </a:r>
            <a:r>
              <a:rPr lang="en-US" sz="1200" dirty="0"/>
              <a:t>Device Guard</a:t>
            </a:r>
            <a:r>
              <a:rPr lang="en-US" sz="1200" kern="1200" dirty="0">
                <a:solidFill>
                  <a:schemeClr val="tx1"/>
                </a:solidFill>
                <a:effectLst/>
                <a:latin typeface="Segoe UI Light" pitchFamily="34" charset="0"/>
                <a:ea typeface="+mn-ea"/>
                <a:cs typeface="+mn-cs"/>
              </a:rPr>
              <a:t> policy to all domain controllers</a:t>
            </a:r>
          </a:p>
          <a:p>
            <a:endParaRPr lang="en-US" dirty="0"/>
          </a:p>
          <a:p>
            <a:r>
              <a:rPr lang="en-US" sz="1200" b="1" u="sng" kern="1200" dirty="0">
                <a:solidFill>
                  <a:schemeClr val="tx1"/>
                </a:solidFill>
                <a:effectLst/>
                <a:latin typeface="Segoe UI Light" pitchFamily="34" charset="0"/>
                <a:ea typeface="+mn-ea"/>
                <a:cs typeface="+mn-cs"/>
              </a:rPr>
              <a:t>5. Shielded VMs for virtual DCs (Server 2016 Hyper-V Fabric)</a:t>
            </a:r>
            <a:endParaRPr lang="en-US" sz="1200" kern="1200" dirty="0">
              <a:solidFill>
                <a:schemeClr val="tx1"/>
              </a:solidFill>
              <a:effectLst/>
              <a:latin typeface="Segoe UI Light" pitchFamily="34" charset="0"/>
              <a:ea typeface="+mn-ea"/>
              <a:cs typeface="+mn-cs"/>
            </a:endParaRPr>
          </a:p>
          <a:p>
            <a:r>
              <a:rPr lang="en-US" sz="1200" b="1" kern="1200" dirty="0">
                <a:solidFill>
                  <a:schemeClr val="tx1"/>
                </a:solidFill>
                <a:effectLst/>
                <a:latin typeface="Segoe UI Light" pitchFamily="34" charset="0"/>
                <a:ea typeface="+mn-ea"/>
                <a:cs typeface="+mn-cs"/>
              </a:rPr>
              <a:t>Why: </a:t>
            </a:r>
            <a:r>
              <a:rPr lang="en-US" sz="1200" kern="1200" dirty="0">
                <a:solidFill>
                  <a:schemeClr val="tx1"/>
                </a:solidFill>
                <a:effectLst/>
                <a:latin typeface="Segoe UI Light" pitchFamily="34" charset="0"/>
                <a:ea typeface="+mn-ea"/>
                <a:cs typeface="+mn-cs"/>
              </a:rPr>
              <a:t>Protect virtualized domain controllers from attack vectors that exploit a virtual machine’s inherent loss of physical security</a:t>
            </a:r>
          </a:p>
          <a:p>
            <a:r>
              <a:rPr lang="en-US" sz="1200" b="1" kern="1200" dirty="0">
                <a:solidFill>
                  <a:schemeClr val="tx1"/>
                </a:solidFill>
                <a:effectLst/>
                <a:latin typeface="Segoe UI Light" pitchFamily="34" charset="0"/>
                <a:ea typeface="+mn-ea"/>
                <a:cs typeface="+mn-cs"/>
              </a:rPr>
              <a:t>What: </a:t>
            </a:r>
            <a:r>
              <a:rPr lang="en-US" sz="1200" kern="1200" dirty="0">
                <a:solidFill>
                  <a:schemeClr val="tx1"/>
                </a:solidFill>
                <a:effectLst/>
                <a:latin typeface="Segoe UI Light" pitchFamily="34" charset="0"/>
                <a:ea typeface="+mn-ea"/>
                <a:cs typeface="+mn-cs"/>
              </a:rPr>
              <a:t>Use this new Server 2016 Hyper-V capability to prevent the theft of Active Directory secrets from Virtual DCs by fabric administrators</a:t>
            </a:r>
            <a:r>
              <a:rPr lang="en-US" sz="1200" kern="1200" baseline="0" dirty="0">
                <a:solidFill>
                  <a:schemeClr val="tx1"/>
                </a:solidFill>
                <a:effectLst/>
                <a:latin typeface="Segoe UI Light" pitchFamily="34" charset="0"/>
                <a:ea typeface="+mn-ea"/>
                <a:cs typeface="+mn-cs"/>
              </a:rPr>
              <a:t> </a:t>
            </a:r>
            <a:r>
              <a:rPr lang="en-US" sz="1200" kern="1200" dirty="0">
                <a:solidFill>
                  <a:schemeClr val="tx1"/>
                </a:solidFill>
                <a:effectLst/>
                <a:latin typeface="Segoe UI Light" pitchFamily="34" charset="0"/>
                <a:ea typeface="+mn-ea"/>
                <a:cs typeface="+mn-cs"/>
              </a:rPr>
              <a:t>and attackers/malware impersonating them. Generation 2 VMs using this feature can protect the data and state of a shielded VM against inspection, theft, and tampering.</a:t>
            </a:r>
          </a:p>
          <a:p>
            <a:r>
              <a:rPr lang="en-US" sz="1200" b="1" kern="1200" dirty="0">
                <a:solidFill>
                  <a:schemeClr val="tx1"/>
                </a:solidFill>
                <a:effectLst/>
                <a:latin typeface="Segoe UI Light" pitchFamily="34" charset="0"/>
                <a:ea typeface="+mn-ea"/>
                <a:cs typeface="+mn-cs"/>
              </a:rPr>
              <a:t>How: </a:t>
            </a:r>
            <a:r>
              <a:rPr lang="en-US" sz="1200" kern="1200" dirty="0">
                <a:solidFill>
                  <a:schemeClr val="tx1"/>
                </a:solidFill>
                <a:effectLst/>
                <a:latin typeface="Segoe UI Light" pitchFamily="34" charset="0"/>
                <a:ea typeface="+mn-ea"/>
                <a:cs typeface="+mn-cs"/>
              </a:rPr>
              <a:t>Use Guarded fabric functionality per the guidance provided at: </a:t>
            </a:r>
            <a:r>
              <a:rPr lang="en-US" sz="1200" u="sng" kern="1200" dirty="0">
                <a:solidFill>
                  <a:schemeClr val="tx1"/>
                </a:solidFill>
                <a:effectLst/>
                <a:latin typeface="Segoe UI Light" pitchFamily="34" charset="0"/>
                <a:ea typeface="+mn-ea"/>
                <a:cs typeface="+mn-cs"/>
                <a:hlinkClick r:id="rId5"/>
              </a:rPr>
              <a:t>http://aka.ms/ShieldedVMs</a:t>
            </a:r>
            <a:endParaRPr lang="en-US" sz="1200" kern="1200" dirty="0">
              <a:solidFill>
                <a:schemeClr val="tx1"/>
              </a:solidFill>
              <a:effectLst/>
              <a:latin typeface="Segoe UI Light" pitchFamily="34" charset="0"/>
              <a:ea typeface="+mn-ea"/>
              <a:cs typeface="+mn-cs"/>
            </a:endParaRPr>
          </a:p>
          <a:p>
            <a:endParaRPr lang="en-US" sz="1200" kern="1200" dirty="0">
              <a:solidFill>
                <a:schemeClr val="tx1"/>
              </a:solidFill>
              <a:effectLst/>
              <a:latin typeface="Segoe UI Light" pitchFamily="34" charset="0"/>
              <a:ea typeface="+mn-ea"/>
              <a:cs typeface="+mn-cs"/>
            </a:endParaRPr>
          </a:p>
          <a:p>
            <a:endParaRPr lang="en-US" dirty="0"/>
          </a:p>
          <a:p>
            <a:endParaRPr lang="en-US" dirty="0"/>
          </a:p>
          <a:p>
            <a:endParaRPr lang="en-US" dirty="0"/>
          </a:p>
          <a:p>
            <a:endParaRPr lang="en-US" dirty="0"/>
          </a:p>
          <a:p>
            <a:endParaRPr lang="en-US" dirty="0"/>
          </a:p>
        </p:txBody>
      </p:sp>
      <p:sp>
        <p:nvSpPr>
          <p:cNvPr id="4" name="Header Placeholder 3"/>
          <p:cNvSpPr>
            <a:spLocks noGrp="1"/>
          </p:cNvSpPr>
          <p:nvPr>
            <p:ph type="hdr" sz="quarter"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a:ln>
                  <a:noFill/>
                </a:ln>
                <a:solidFill>
                  <a:sysClr val="windowText" lastClr="000000"/>
                </a:solidFill>
                <a:effectLst/>
                <a:uLnTx/>
                <a:uFillTx/>
                <a:latin typeface="Segoe UI" pitchFamily="34" charset="0"/>
                <a:ea typeface="+mn-ea"/>
                <a:cs typeface="+mn-cs"/>
              </a:rPr>
              <a:t>Microsoft Ignite 2015</a:t>
            </a:r>
            <a:endParaRPr kumimoji="0" lang="en-US" sz="1800" b="0" i="0" u="none" strike="noStrike" kern="0" cap="none" spc="0" normalizeH="0" baseline="0" noProof="0" dirty="0">
              <a:ln>
                <a:noFill/>
              </a:ln>
              <a:solidFill>
                <a:sysClr val="windowText" lastClr="000000"/>
              </a:solidFill>
              <a:effectLst/>
              <a:uLnTx/>
              <a:uFillTx/>
              <a:latin typeface="Segoe UI" pitchFamily="34" charset="0"/>
              <a:ea typeface="+mn-ea"/>
              <a:cs typeface="+mn-cs"/>
            </a:endParaRPr>
          </a:p>
        </p:txBody>
      </p:sp>
      <p:sp>
        <p:nvSpPr>
          <p:cNvPr id="5" name="Footer Placeholder 4"/>
          <p:cNvSpPr>
            <a:spLocks noGrp="1"/>
          </p:cNvSpPr>
          <p:nvPr>
            <p:ph type="ftr" sz="quarter" idx="11"/>
          </p:nvPr>
        </p:nvSpPr>
        <p:spPr/>
        <p:txBody>
          <a:bodyPr/>
          <a:lstStyle/>
          <a:p>
            <a:pPr marL="0" marR="0" lvl="0" indent="0" algn="l" defTabSz="914099" rtl="0" eaLnBrk="0" fontAlgn="auto" latinLnBrk="0" hangingPunct="0">
              <a:lnSpc>
                <a:spcPct val="100000"/>
              </a:lnSpc>
              <a:spcBef>
                <a:spcPts val="0"/>
              </a:spcBef>
              <a:spcAft>
                <a:spcPts val="0"/>
              </a:spcAft>
              <a:buClrTx/>
              <a:buSzTx/>
              <a:buFontTx/>
              <a:buNone/>
              <a:tabLst/>
              <a:defRPr/>
            </a:pPr>
            <a:r>
              <a:rPr kumimoji="0" lang="en-US" sz="400" b="0" i="0" u="none" strike="noStrike" kern="0" cap="none" spc="0" normalizeH="0" baseline="0" noProof="0">
                <a:ln>
                  <a:noFill/>
                </a:ln>
                <a:gradFill>
                  <a:gsLst>
                    <a:gs pos="0">
                      <a:prstClr val="black"/>
                    </a:gs>
                    <a:gs pos="100000">
                      <a:prstClr val="black"/>
                    </a:gs>
                  </a:gsLst>
                  <a:lin ang="5400000" scaled="0"/>
                </a:gradFill>
                <a:effectLst/>
                <a:uLnTx/>
                <a:uFillTx/>
                <a:latin typeface="Segoe UI" pitchFamily="34" charset="0"/>
                <a:ea typeface="Segoe UI" pitchFamily="34" charset="0"/>
                <a:cs typeface="Segoe UI" pitchFamily="34" charset="0"/>
              </a:rPr>
              <a:t>© 2015 Microsoft Corporation. All rights reserved. MICROSOFT MAKES NO WARRANTIES, EXPRESS, IMPLIED OR STATUTORY, AS TO THE INFORMATION IN THIS PRESENTATION.</a:t>
            </a:r>
            <a:endParaRPr kumimoji="0" lang="en-US" sz="400" b="0" i="0" u="none" strike="noStrike" kern="0" cap="none" spc="0" normalizeH="0" baseline="0" noProof="0" dirty="0">
              <a:ln>
                <a:noFill/>
              </a:ln>
              <a:gradFill>
                <a:gsLst>
                  <a:gs pos="0">
                    <a:prstClr val="black"/>
                  </a:gs>
                  <a:gs pos="100000">
                    <a:prstClr val="black"/>
                  </a:gs>
                </a:gsLst>
                <a:lin ang="5400000" scaled="0"/>
              </a:gradFill>
              <a:effectLst/>
              <a:uLnTx/>
              <a:uFillTx/>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8EEC551-8CDA-4EB6-89BB-2A86C9F091C8}" type="datetime8">
              <a:rPr kumimoji="0" lang="en-US" sz="1800" b="0" i="0" u="none" strike="noStrike" kern="0" cap="none" spc="0" normalizeH="0" baseline="0" noProof="0" smtClean="0">
                <a:ln>
                  <a:noFill/>
                </a:ln>
                <a:solidFill>
                  <a:sysClr val="windowText" lastClr="000000"/>
                </a:solidFill>
                <a:effectLst/>
                <a:uLnTx/>
                <a:uFillTx/>
                <a:latin typeface="Segoe UI"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10/3/2016 8:38 AM</a:t>
            </a:fld>
            <a:endParaRPr kumimoji="0" lang="en-US" sz="1800" b="0" i="0" u="none" strike="noStrike" kern="0" cap="none" spc="0" normalizeH="0" baseline="0" noProof="0" dirty="0">
              <a:ln>
                <a:noFill/>
              </a:ln>
              <a:solidFill>
                <a:sysClr val="windowText" lastClr="000000"/>
              </a:solidFill>
              <a:effectLst/>
              <a:uLnTx/>
              <a:uFillTx/>
              <a:latin typeface="Segoe UI" pitchFamily="34" charset="0"/>
              <a:ea typeface="+mn-ea"/>
              <a:cs typeface="+mn-cs"/>
            </a:endParaRPr>
          </a:p>
        </p:txBody>
      </p:sp>
      <p:sp>
        <p:nvSpPr>
          <p:cNvPr id="7" name="Slide Number Placeholder 6"/>
          <p:cNvSpPr>
            <a:spLocks noGrp="1"/>
          </p:cNvSpPr>
          <p:nvPr>
            <p:ph type="sldNum" sz="quarter" idx="13"/>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4008EB6-D09E-4580-8CD6-DDB14511944F}" type="slidenum">
              <a:rPr kumimoji="0" lang="en-US" sz="1800" b="0" i="0" u="none" strike="noStrike" kern="0" cap="none" spc="0" normalizeH="0" baseline="0" noProof="0" smtClean="0">
                <a:ln>
                  <a:noFill/>
                </a:ln>
                <a:solidFill>
                  <a:sysClr val="windowText" lastClr="000000"/>
                </a:solidFill>
                <a:effectLst/>
                <a:uLnTx/>
                <a:uFillTx/>
                <a:latin typeface="Segoe UI"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38</a:t>
            </a:fld>
            <a:endParaRPr kumimoji="0" lang="en-US" sz="1800" b="0" i="0" u="none" strike="noStrike" kern="0" cap="none" spc="0" normalizeH="0" baseline="0" noProof="0" dirty="0">
              <a:ln>
                <a:noFill/>
              </a:ln>
              <a:solidFill>
                <a:sysClr val="windowText" lastClr="000000"/>
              </a:solidFill>
              <a:effectLst/>
              <a:uLnTx/>
              <a:uFillTx/>
              <a:latin typeface="Segoe UI" pitchFamily="34" charset="0"/>
              <a:ea typeface="+mn-ea"/>
              <a:cs typeface="+mn-cs"/>
            </a:endParaRPr>
          </a:p>
        </p:txBody>
      </p:sp>
    </p:spTree>
    <p:extLst>
      <p:ext uri="{BB962C8B-B14F-4D97-AF65-F5344CB8AC3E}">
        <p14:creationId xmlns:p14="http://schemas.microsoft.com/office/powerpoint/2010/main" val="2057311769"/>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32742" rtl="0" eaLnBrk="1" fontAlgn="auto" latinLnBrk="0" hangingPunct="1">
              <a:lnSpc>
                <a:spcPct val="90000"/>
              </a:lnSpc>
              <a:spcBef>
                <a:spcPts val="0"/>
              </a:spcBef>
              <a:spcAft>
                <a:spcPts val="340"/>
              </a:spcAft>
              <a:buClrTx/>
              <a:buSzTx/>
              <a:buFontTx/>
              <a:buNone/>
              <a:tabLst/>
              <a:defRPr/>
            </a:pPr>
            <a:r>
              <a:rPr lang="en-US" dirty="0"/>
              <a:t>These capabilities will build on the mitigations from previous</a:t>
            </a:r>
            <a:r>
              <a:rPr lang="en-US" baseline="0" dirty="0"/>
              <a:t> phases </a:t>
            </a:r>
            <a:r>
              <a:rPr lang="en-US" dirty="0"/>
              <a:t>and move your defense</a:t>
            </a:r>
            <a:r>
              <a:rPr lang="en-US" baseline="0" dirty="0"/>
              <a:t>s into a proactive posture. While there will never be perfect security, this represents the strong protections against privilege attacks currently known/available today. </a:t>
            </a:r>
            <a:endParaRPr lang="en-US" dirty="0"/>
          </a:p>
          <a:p>
            <a:pPr marL="0" marR="0" lvl="0" indent="0" algn="l" defTabSz="932742" rtl="0" eaLnBrk="1" fontAlgn="auto" latinLnBrk="0" hangingPunct="1">
              <a:lnSpc>
                <a:spcPct val="90000"/>
              </a:lnSpc>
              <a:spcBef>
                <a:spcPts val="0"/>
              </a:spcBef>
              <a:spcAft>
                <a:spcPts val="340"/>
              </a:spcAft>
              <a:buClrTx/>
              <a:buSzTx/>
              <a:buFontTx/>
              <a:buNone/>
              <a:tabLst/>
              <a:defRPr/>
            </a:pPr>
            <a:endParaRPr kumimoji="0" lang="en-US" sz="1200" b="0" i="0" u="none" strike="noStrike" kern="1200" cap="none" spc="0" normalizeH="0" baseline="0" noProof="0" dirty="0">
              <a:ln>
                <a:noFill/>
              </a:ln>
              <a:solidFill>
                <a:srgbClr val="505050"/>
              </a:solidFill>
              <a:effectLst/>
              <a:uLnTx/>
              <a:uFillTx/>
              <a:latin typeface="Segoe UI"/>
              <a:ea typeface="+mn-ea"/>
              <a:cs typeface="+mn-cs"/>
            </a:endParaRPr>
          </a:p>
          <a:p>
            <a:pPr marL="0" marR="0" lvl="0" indent="0" algn="l" defTabSz="932742" rtl="0" eaLnBrk="1" fontAlgn="auto" latinLnBrk="0" hangingPunct="1">
              <a:lnSpc>
                <a:spcPct val="90000"/>
              </a:lnSpc>
              <a:spcBef>
                <a:spcPts val="0"/>
              </a:spcBef>
              <a:spcAft>
                <a:spcPts val="340"/>
              </a:spcAft>
              <a:buClrTx/>
              <a:buSzTx/>
              <a:buFontTx/>
              <a:buNone/>
              <a:tabLst/>
              <a:defRPr/>
            </a:pPr>
            <a:r>
              <a:rPr kumimoji="0" lang="en-US" sz="1200" b="1" i="0" u="sng" strike="noStrike" kern="1200" cap="none" spc="0" normalizeH="0" baseline="0" noProof="0" dirty="0">
                <a:ln>
                  <a:noFill/>
                </a:ln>
                <a:solidFill>
                  <a:srgbClr val="505050"/>
                </a:solidFill>
                <a:effectLst/>
                <a:uLnTx/>
                <a:uFillTx/>
                <a:latin typeface="Segoe UI"/>
                <a:ea typeface="+mn-ea"/>
                <a:cs typeface="+mn-cs"/>
              </a:rPr>
              <a:t>1. Modernize Roles and Delegation Model</a:t>
            </a:r>
          </a:p>
          <a:p>
            <a:pPr marL="0" marR="0" lvl="0" indent="0" algn="l" defTabSz="932742"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505050"/>
                </a:solidFill>
                <a:effectLst/>
                <a:uLnTx/>
                <a:uFillTx/>
                <a:latin typeface="Segoe UI"/>
                <a:ea typeface="+mn-ea"/>
                <a:cs typeface="+mn-cs"/>
              </a:rPr>
              <a:t>Why: </a:t>
            </a:r>
            <a:r>
              <a:rPr kumimoji="0" lang="en-US" sz="1200" b="0" i="0" u="none" strike="noStrike" kern="1200" cap="none" spc="0" normalizeH="0" baseline="0" noProof="0" dirty="0">
                <a:ln>
                  <a:noFill/>
                </a:ln>
                <a:solidFill>
                  <a:srgbClr val="505050"/>
                </a:solidFill>
                <a:effectLst/>
                <a:uLnTx/>
                <a:uFillTx/>
                <a:latin typeface="Segoe UI"/>
                <a:ea typeface="+mn-ea"/>
                <a:cs typeface="+mn-cs"/>
              </a:rPr>
              <a:t>Reduce Security Risk and operational friction</a:t>
            </a:r>
          </a:p>
          <a:p>
            <a:pPr marL="0" marR="0" lvl="0" indent="0" algn="l" defTabSz="932742"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505050"/>
                </a:solidFill>
                <a:effectLst/>
                <a:uLnTx/>
                <a:uFillTx/>
                <a:latin typeface="Segoe UI"/>
                <a:ea typeface="+mn-ea"/>
                <a:cs typeface="+mn-cs"/>
              </a:rPr>
              <a:t>What: </a:t>
            </a:r>
            <a:r>
              <a:rPr kumimoji="0" lang="en-US" sz="1200" b="0" i="0" u="none" strike="noStrike" kern="1200" cap="none" spc="0" normalizeH="0" baseline="0" noProof="0" dirty="0">
                <a:ln>
                  <a:noFill/>
                </a:ln>
                <a:solidFill>
                  <a:srgbClr val="505050"/>
                </a:solidFill>
                <a:effectLst/>
                <a:uLnTx/>
                <a:uFillTx/>
                <a:latin typeface="Segoe UI"/>
                <a:ea typeface="+mn-ea"/>
                <a:cs typeface="+mn-cs"/>
              </a:rPr>
              <a:t>Redesign Roles and Delegation model to adhere to the tier model rules (aka.ms/</a:t>
            </a:r>
            <a:r>
              <a:rPr kumimoji="0" lang="en-US" sz="1200" b="0" i="0" u="none" strike="noStrike" kern="1200" cap="none" spc="0" normalizeH="0" baseline="0" noProof="0" dirty="0" err="1">
                <a:ln>
                  <a:noFill/>
                </a:ln>
                <a:solidFill>
                  <a:srgbClr val="505050"/>
                </a:solidFill>
                <a:effectLst/>
                <a:uLnTx/>
                <a:uFillTx/>
                <a:latin typeface="Segoe UI"/>
                <a:ea typeface="+mn-ea"/>
                <a:cs typeface="+mn-cs"/>
              </a:rPr>
              <a:t>tiermodel</a:t>
            </a:r>
            <a:r>
              <a:rPr kumimoji="0" lang="en-US" sz="1200" b="0" i="0" u="none" strike="noStrike" kern="1200" cap="none" spc="0" normalizeH="0" baseline="0" noProof="0" dirty="0">
                <a:ln>
                  <a:noFill/>
                </a:ln>
                <a:solidFill>
                  <a:srgbClr val="505050"/>
                </a:solidFill>
                <a:effectLst/>
                <a:uLnTx/>
                <a:uFillTx/>
                <a:latin typeface="Segoe UI"/>
                <a:ea typeface="+mn-ea"/>
                <a:cs typeface="+mn-cs"/>
              </a:rPr>
              <a:t>), manage cloud privileges,  and capitalize on JIT/JEA capabilities</a:t>
            </a:r>
          </a:p>
          <a:p>
            <a:pPr marL="0" marR="0" lvl="0" indent="0" algn="l" defTabSz="932742"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505050"/>
                </a:solidFill>
                <a:effectLst/>
                <a:uLnTx/>
                <a:uFillTx/>
                <a:latin typeface="Segoe UI"/>
                <a:ea typeface="+mn-ea"/>
                <a:cs typeface="+mn-cs"/>
              </a:rPr>
              <a:t>How: </a:t>
            </a:r>
            <a:r>
              <a:rPr kumimoji="0" lang="en-US" sz="1200" b="0" i="0" u="none" strike="noStrike" kern="1200" cap="none" spc="0" normalizeH="0" baseline="0" noProof="0" dirty="0">
                <a:ln>
                  <a:noFill/>
                </a:ln>
                <a:solidFill>
                  <a:srgbClr val="505050"/>
                </a:solidFill>
                <a:effectLst/>
                <a:uLnTx/>
                <a:uFillTx/>
                <a:latin typeface="Segoe UI"/>
                <a:ea typeface="+mn-ea"/>
                <a:cs typeface="+mn-cs"/>
              </a:rPr>
              <a:t>Do this your self or engage Microsoft Services to assist with scoping an engagement that makes sense for your organization. Contact your account team or TAM for more information. </a:t>
            </a:r>
          </a:p>
          <a:p>
            <a:endParaRPr lang="en-US" dirty="0"/>
          </a:p>
          <a:p>
            <a:pPr marL="0" marR="0" lvl="0" indent="0" algn="l" defTabSz="932742" rtl="0" eaLnBrk="1" fontAlgn="auto" latinLnBrk="0" hangingPunct="1">
              <a:lnSpc>
                <a:spcPct val="90000"/>
              </a:lnSpc>
              <a:spcBef>
                <a:spcPts val="0"/>
              </a:spcBef>
              <a:spcAft>
                <a:spcPts val="340"/>
              </a:spcAft>
              <a:buClrTx/>
              <a:buSzTx/>
              <a:buFontTx/>
              <a:buNone/>
              <a:tabLst/>
              <a:defRPr/>
            </a:pPr>
            <a:r>
              <a:rPr kumimoji="0" lang="en-US" sz="1200" b="1" i="0" u="sng" strike="noStrike" kern="1200" cap="none" spc="0" normalizeH="0" baseline="0" noProof="0" dirty="0">
                <a:ln>
                  <a:noFill/>
                </a:ln>
                <a:solidFill>
                  <a:srgbClr val="505050"/>
                </a:solidFill>
                <a:effectLst/>
                <a:uLnTx/>
                <a:uFillTx/>
                <a:latin typeface="Segoe UI"/>
                <a:ea typeface="+mn-ea"/>
                <a:cs typeface="+mn-cs"/>
              </a:rPr>
              <a:t>2. Smartcard or Passport Authentication for all admins</a:t>
            </a:r>
          </a:p>
          <a:p>
            <a:pPr marL="0" marR="0" lvl="0" indent="0" algn="l" defTabSz="932742"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505050"/>
                </a:solidFill>
                <a:effectLst/>
                <a:uLnTx/>
                <a:uFillTx/>
                <a:latin typeface="Segoe UI"/>
                <a:ea typeface="+mn-ea"/>
                <a:cs typeface="+mn-cs"/>
              </a:rPr>
              <a:t>Why: </a:t>
            </a:r>
            <a:r>
              <a:rPr kumimoji="0" lang="en-US" sz="1200" b="0" i="0" u="none" strike="noStrike" kern="1200" cap="none" spc="0" normalizeH="0" baseline="0" noProof="0" dirty="0">
                <a:ln>
                  <a:noFill/>
                </a:ln>
                <a:solidFill>
                  <a:srgbClr val="505050"/>
                </a:solidFill>
                <a:effectLst/>
                <a:uLnTx/>
                <a:uFillTx/>
                <a:latin typeface="Segoe UI"/>
                <a:ea typeface="+mn-ea"/>
                <a:cs typeface="+mn-cs"/>
              </a:rPr>
              <a:t>Increase the assurance level and usability of administrator authentication </a:t>
            </a:r>
          </a:p>
          <a:p>
            <a:pPr marL="0" marR="0" lvl="0" indent="0" algn="l" defTabSz="932742"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505050"/>
                </a:solidFill>
                <a:effectLst/>
                <a:uLnTx/>
                <a:uFillTx/>
                <a:latin typeface="Segoe UI"/>
                <a:ea typeface="+mn-ea"/>
                <a:cs typeface="+mn-cs"/>
              </a:rPr>
              <a:t>What: </a:t>
            </a:r>
            <a:r>
              <a:rPr kumimoji="0" lang="en-US" sz="1200" b="0" i="0" u="none" strike="noStrike" kern="1200" cap="none" spc="0" normalizeH="0" baseline="0" noProof="0" dirty="0">
                <a:ln>
                  <a:noFill/>
                </a:ln>
                <a:solidFill>
                  <a:srgbClr val="505050"/>
                </a:solidFill>
                <a:effectLst/>
                <a:uLnTx/>
                <a:uFillTx/>
                <a:latin typeface="Segoe UI"/>
                <a:ea typeface="+mn-ea"/>
                <a:cs typeface="+mn-cs"/>
              </a:rPr>
              <a:t>Require strong authentication for all admin accounts in your on-premises AD (including those federated for cloud services)</a:t>
            </a:r>
          </a:p>
          <a:p>
            <a:pPr marL="0" marR="0" lvl="0" indent="0" algn="l" defTabSz="932742"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505050"/>
                </a:solidFill>
                <a:effectLst/>
                <a:uLnTx/>
                <a:uFillTx/>
                <a:latin typeface="Segoe UI"/>
                <a:ea typeface="+mn-ea"/>
                <a:cs typeface="+mn-cs"/>
              </a:rPr>
              <a:t>How: </a:t>
            </a:r>
            <a:r>
              <a:rPr kumimoji="0" lang="en-US" sz="1200" b="0" i="0" u="none" strike="noStrike" kern="1200" cap="none" spc="0" normalizeH="0" baseline="0" noProof="0" dirty="0">
                <a:ln>
                  <a:noFill/>
                </a:ln>
                <a:solidFill>
                  <a:srgbClr val="505050"/>
                </a:solidFill>
                <a:effectLst/>
                <a:uLnTx/>
                <a:uFillTx/>
                <a:latin typeface="Segoe UI"/>
                <a:ea typeface="+mn-ea"/>
                <a:cs typeface="+mn-cs"/>
              </a:rPr>
              <a:t>Follow guidance at </a:t>
            </a:r>
          </a:p>
          <a:p>
            <a:pPr marL="0" marR="0" lvl="0" indent="0" algn="l" defTabSz="932742"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Segoe UI Light" pitchFamily="34" charset="0"/>
                <a:ea typeface="+mn-ea"/>
                <a:cs typeface="+mn-cs"/>
              </a:rPr>
              <a:t>• </a:t>
            </a:r>
            <a:r>
              <a:rPr kumimoji="0" lang="en-US" sz="1200" b="0" i="0" u="none" strike="noStrike" kern="1200" cap="none" spc="0" normalizeH="0" baseline="0" noProof="0" dirty="0">
                <a:ln>
                  <a:noFill/>
                </a:ln>
                <a:solidFill>
                  <a:srgbClr val="505050"/>
                </a:solidFill>
                <a:effectLst/>
                <a:uLnTx/>
                <a:uFillTx/>
                <a:latin typeface="Segoe UI"/>
                <a:ea typeface="+mn-ea"/>
                <a:cs typeface="+mn-cs"/>
              </a:rPr>
              <a:t>Microsoft Passport - </a:t>
            </a:r>
            <a:r>
              <a:rPr kumimoji="0" lang="en-US" sz="1200" b="0" i="0" u="none" strike="noStrike" kern="1200" cap="none" spc="0" normalizeH="0" baseline="0" noProof="0" dirty="0">
                <a:ln>
                  <a:noFill/>
                </a:ln>
                <a:solidFill>
                  <a:srgbClr val="FFFFFF"/>
                </a:solidFill>
                <a:effectLst/>
                <a:uLnTx/>
                <a:uFillTx/>
                <a:latin typeface="Segoe UI"/>
                <a:ea typeface="+mn-ea"/>
                <a:cs typeface="+mn-cs"/>
                <a:hlinkClick r:id="rId3"/>
              </a:rPr>
              <a:t>http://aka.ms/Passport</a:t>
            </a:r>
            <a:r>
              <a:rPr kumimoji="0" lang="en-US" sz="1200" b="0" i="0" u="none" strike="noStrike" kern="1200" cap="none" spc="0" normalizeH="0" baseline="0" noProof="0" dirty="0">
                <a:ln>
                  <a:noFill/>
                </a:ln>
                <a:solidFill>
                  <a:srgbClr val="FFFFFF"/>
                </a:solidFill>
                <a:effectLst/>
                <a:uLnTx/>
                <a:uFillTx/>
                <a:latin typeface="Segoe UI"/>
                <a:ea typeface="+mn-ea"/>
                <a:cs typeface="+mn-cs"/>
              </a:rPr>
              <a:t> </a:t>
            </a:r>
          </a:p>
          <a:p>
            <a:pPr marL="0" marR="0" lvl="0" indent="0" algn="l" defTabSz="932742"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Segoe UI Light" pitchFamily="34" charset="0"/>
                <a:ea typeface="+mn-ea"/>
                <a:cs typeface="+mn-cs"/>
              </a:rPr>
              <a:t>• Virtual Smartcards – </a:t>
            </a:r>
            <a:r>
              <a:rPr lang="en-US" sz="1200" u="sng" kern="1200" dirty="0">
                <a:solidFill>
                  <a:schemeClr val="tx1"/>
                </a:solidFill>
                <a:effectLst/>
                <a:latin typeface="Segoe UI Light" pitchFamily="34" charset="0"/>
                <a:ea typeface="+mn-ea"/>
                <a:cs typeface="+mn-cs"/>
                <a:hlinkClick r:id="rId4"/>
              </a:rPr>
              <a:t>http://www.microsoft.com/en-us/download/details.aspx?id=29076</a:t>
            </a:r>
            <a:endParaRPr lang="en-US" sz="1200" kern="1200" dirty="0">
              <a:solidFill>
                <a:schemeClr val="tx1"/>
              </a:solidFill>
              <a:effectLst/>
              <a:latin typeface="Segoe UI Light" pitchFamily="34" charset="0"/>
              <a:ea typeface="+mn-ea"/>
              <a:cs typeface="+mn-cs"/>
            </a:endParaRPr>
          </a:p>
          <a:p>
            <a:pPr marL="0" marR="0" lvl="0" indent="0" algn="l" defTabSz="932742"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Segoe UI Light" pitchFamily="34" charset="0"/>
                <a:ea typeface="+mn-ea"/>
                <a:cs typeface="+mn-cs"/>
              </a:rPr>
              <a:t>• 3</a:t>
            </a:r>
            <a:r>
              <a:rPr lang="en-US" sz="1200" kern="1200" baseline="30000" dirty="0">
                <a:solidFill>
                  <a:schemeClr val="tx1"/>
                </a:solidFill>
                <a:effectLst/>
                <a:latin typeface="Segoe UI Light" pitchFamily="34" charset="0"/>
                <a:ea typeface="+mn-ea"/>
                <a:cs typeface="+mn-cs"/>
              </a:rPr>
              <a:t>rd</a:t>
            </a:r>
            <a:r>
              <a:rPr lang="en-US" sz="1200" kern="1200" dirty="0">
                <a:solidFill>
                  <a:schemeClr val="tx1"/>
                </a:solidFill>
                <a:effectLst/>
                <a:latin typeface="Segoe UI Light" pitchFamily="34" charset="0"/>
                <a:ea typeface="+mn-ea"/>
                <a:cs typeface="+mn-cs"/>
              </a:rPr>
              <a:t> party multi-factor authentication</a:t>
            </a:r>
            <a:endParaRPr kumimoji="0" lang="en-US" sz="1200" b="0" i="0" u="none" strike="noStrike" kern="1200" cap="none" spc="0" normalizeH="0" baseline="0" noProof="0" dirty="0">
              <a:ln>
                <a:noFill/>
              </a:ln>
              <a:solidFill>
                <a:srgbClr val="505050"/>
              </a:solidFill>
              <a:effectLst/>
              <a:uLnTx/>
              <a:uFillTx/>
              <a:latin typeface="Segoe UI"/>
              <a:ea typeface="+mn-ea"/>
              <a:cs typeface="+mn-cs"/>
            </a:endParaRPr>
          </a:p>
          <a:p>
            <a:endParaRPr lang="en-US" dirty="0"/>
          </a:p>
          <a:p>
            <a:pPr marL="0" marR="0" lvl="0" indent="0" algn="l" defTabSz="932742" rtl="0" eaLnBrk="1" fontAlgn="auto" latinLnBrk="0" hangingPunct="1">
              <a:lnSpc>
                <a:spcPct val="90000"/>
              </a:lnSpc>
              <a:spcBef>
                <a:spcPts val="0"/>
              </a:spcBef>
              <a:spcAft>
                <a:spcPts val="340"/>
              </a:spcAft>
              <a:buClrTx/>
              <a:buSzTx/>
              <a:buFontTx/>
              <a:buNone/>
              <a:tabLst/>
              <a:defRPr/>
            </a:pPr>
            <a:r>
              <a:rPr kumimoji="0" lang="en-US" sz="1200" b="1" i="0" u="sng" strike="noStrike" kern="1200" cap="none" spc="0" normalizeH="0" baseline="0" noProof="0" dirty="0">
                <a:ln>
                  <a:noFill/>
                </a:ln>
                <a:solidFill>
                  <a:srgbClr val="505050"/>
                </a:solidFill>
                <a:effectLst/>
                <a:uLnTx/>
                <a:uFillTx/>
                <a:latin typeface="Segoe UI"/>
                <a:ea typeface="+mn-ea"/>
                <a:cs typeface="+mn-cs"/>
              </a:rPr>
              <a:t>3. Admin Forest for domain administrators</a:t>
            </a:r>
          </a:p>
          <a:p>
            <a:pPr marL="0" marR="0" lvl="0" indent="0" algn="l" defTabSz="932742"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505050"/>
                </a:solidFill>
                <a:effectLst/>
                <a:uLnTx/>
                <a:uFillTx/>
                <a:latin typeface="Segoe UI"/>
                <a:ea typeface="+mn-ea"/>
                <a:cs typeface="+mn-cs"/>
              </a:rPr>
              <a:t>Why: </a:t>
            </a:r>
            <a:r>
              <a:rPr kumimoji="0" lang="en-US" sz="1200" b="0" i="0" u="none" strike="noStrike" kern="1200" cap="none" spc="0" normalizeH="0" baseline="0" noProof="0" dirty="0">
                <a:ln>
                  <a:noFill/>
                </a:ln>
                <a:solidFill>
                  <a:srgbClr val="505050"/>
                </a:solidFill>
                <a:effectLst/>
                <a:uLnTx/>
                <a:uFillTx/>
                <a:latin typeface="Segoe UI"/>
                <a:ea typeface="+mn-ea"/>
                <a:cs typeface="+mn-cs"/>
              </a:rPr>
              <a:t>Provide the strongest protection for domain administrators with no security dependencies on the </a:t>
            </a:r>
          </a:p>
          <a:p>
            <a:pPr marL="0" marR="0" lvl="0" indent="0" algn="l" defTabSz="932742"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505050"/>
                </a:solidFill>
                <a:effectLst/>
                <a:uLnTx/>
                <a:uFillTx/>
                <a:latin typeface="Segoe UI"/>
                <a:ea typeface="+mn-ea"/>
                <a:cs typeface="+mn-cs"/>
              </a:rPr>
              <a:t>What: </a:t>
            </a:r>
            <a:r>
              <a:rPr kumimoji="0" lang="en-US" sz="1200" b="0" i="0" u="none" strike="noStrike" kern="1200" cap="none" spc="0" normalizeH="0" baseline="0" noProof="0" dirty="0">
                <a:ln>
                  <a:noFill/>
                </a:ln>
                <a:solidFill>
                  <a:srgbClr val="505050"/>
                </a:solidFill>
                <a:effectLst/>
                <a:uLnTx/>
                <a:uFillTx/>
                <a:latin typeface="Segoe UI"/>
                <a:ea typeface="+mn-ea"/>
                <a:cs typeface="+mn-cs"/>
              </a:rPr>
              <a:t>The strongest protection for domain administrators can </a:t>
            </a:r>
          </a:p>
          <a:p>
            <a:pPr marL="0" marR="0" lvl="0" indent="0" algn="l" defTabSz="932742"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505050"/>
                </a:solidFill>
                <a:effectLst/>
                <a:uLnTx/>
                <a:uFillTx/>
                <a:latin typeface="Segoe UI"/>
                <a:ea typeface="+mn-ea"/>
                <a:cs typeface="+mn-cs"/>
              </a:rPr>
              <a:t>How: </a:t>
            </a:r>
            <a:r>
              <a:rPr kumimoji="0" lang="en-US" sz="1200" b="0" i="0" u="none" strike="noStrike" kern="1200" cap="none" spc="0" normalizeH="0" baseline="0" noProof="0" dirty="0">
                <a:ln>
                  <a:noFill/>
                </a:ln>
                <a:solidFill>
                  <a:srgbClr val="505050"/>
                </a:solidFill>
                <a:effectLst/>
                <a:uLnTx/>
                <a:uFillTx/>
                <a:latin typeface="Segoe UI"/>
                <a:ea typeface="+mn-ea"/>
                <a:cs typeface="+mn-cs"/>
              </a:rPr>
              <a:t>Engage Microsoft Services to scope an Enhanced Security Administrative Environment (ESAE) engagement. Contact your account team or TAM for more information. </a:t>
            </a:r>
          </a:p>
          <a:p>
            <a:pPr marL="0" marR="0" lvl="0" indent="0" algn="l" defTabSz="932742"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505050"/>
                </a:solidFill>
                <a:effectLst/>
                <a:uLnTx/>
                <a:uFillTx/>
                <a:latin typeface="Segoe UI"/>
                <a:ea typeface="+mn-ea"/>
                <a:cs typeface="+mn-cs"/>
              </a:rPr>
              <a:t>For an overview of the ESAE Admin Forest approach see http://aka.ms/esae </a:t>
            </a:r>
          </a:p>
          <a:p>
            <a:endParaRPr lang="en-US" dirty="0"/>
          </a:p>
          <a:p>
            <a:r>
              <a:rPr lang="en-US" sz="1200" b="1" u="sng" kern="1200" dirty="0">
                <a:solidFill>
                  <a:schemeClr val="tx1"/>
                </a:solidFill>
                <a:effectLst/>
                <a:latin typeface="Segoe UI Light" pitchFamily="34" charset="0"/>
                <a:ea typeface="+mn-ea"/>
                <a:cs typeface="+mn-cs"/>
              </a:rPr>
              <a:t>4</a:t>
            </a:r>
            <a:r>
              <a:rPr lang="en-US" sz="1200" b="1" u="sng" kern="1200">
                <a:solidFill>
                  <a:schemeClr val="tx1"/>
                </a:solidFill>
                <a:effectLst/>
                <a:latin typeface="Segoe UI Light" pitchFamily="34" charset="0"/>
                <a:ea typeface="+mn-ea"/>
                <a:cs typeface="+mn-cs"/>
              </a:rPr>
              <a:t>. </a:t>
            </a:r>
            <a:r>
              <a:rPr lang="en-US" sz="1200" b="1" u="sng" dirty="0"/>
              <a:t>Device</a:t>
            </a:r>
            <a:r>
              <a:rPr lang="en-US" sz="1200" b="1" u="sng"/>
              <a:t> Guard </a:t>
            </a:r>
            <a:r>
              <a:rPr lang="en-US" sz="1200" b="1" u="sng" kern="1200">
                <a:solidFill>
                  <a:schemeClr val="tx1"/>
                </a:solidFill>
                <a:effectLst/>
                <a:latin typeface="Segoe UI Light" pitchFamily="34" charset="0"/>
                <a:ea typeface="+mn-ea"/>
                <a:cs typeface="+mn-cs"/>
              </a:rPr>
              <a:t>Policy </a:t>
            </a:r>
            <a:r>
              <a:rPr lang="en-US" sz="1200" b="1" u="sng" kern="1200" dirty="0">
                <a:solidFill>
                  <a:schemeClr val="tx1"/>
                </a:solidFill>
                <a:effectLst/>
                <a:latin typeface="Segoe UI Light" pitchFamily="34" charset="0"/>
                <a:ea typeface="+mn-ea"/>
                <a:cs typeface="+mn-cs"/>
              </a:rPr>
              <a:t>for DCs (Server 2016)</a:t>
            </a:r>
            <a:endParaRPr lang="en-US" sz="1200" kern="1200" dirty="0">
              <a:solidFill>
                <a:schemeClr val="tx1"/>
              </a:solidFill>
              <a:effectLst/>
              <a:latin typeface="Segoe UI Light" pitchFamily="34" charset="0"/>
              <a:ea typeface="+mn-ea"/>
              <a:cs typeface="+mn-cs"/>
            </a:endParaRPr>
          </a:p>
          <a:p>
            <a:r>
              <a:rPr lang="en-US" sz="1200" b="1" kern="1200" dirty="0">
                <a:solidFill>
                  <a:schemeClr val="tx1"/>
                </a:solidFill>
                <a:effectLst/>
                <a:latin typeface="Segoe UI Light" pitchFamily="34" charset="0"/>
                <a:ea typeface="+mn-ea"/>
                <a:cs typeface="+mn-cs"/>
              </a:rPr>
              <a:t>Why: </a:t>
            </a:r>
            <a:r>
              <a:rPr lang="en-US" sz="1200" kern="1200" dirty="0">
                <a:solidFill>
                  <a:schemeClr val="tx1"/>
                </a:solidFill>
                <a:effectLst/>
                <a:latin typeface="Segoe UI Light" pitchFamily="34" charset="0"/>
                <a:ea typeface="+mn-ea"/>
                <a:cs typeface="+mn-cs"/>
              </a:rPr>
              <a:t>Lock down your domain controllers so that only approved and signed applications and drivers can run on these machines. </a:t>
            </a:r>
          </a:p>
          <a:p>
            <a:r>
              <a:rPr lang="en-US" sz="1200" b="1" kern="1200" dirty="0">
                <a:solidFill>
                  <a:schemeClr val="tx1"/>
                </a:solidFill>
                <a:effectLst/>
                <a:latin typeface="Segoe UI Light" pitchFamily="34" charset="0"/>
                <a:ea typeface="+mn-ea"/>
                <a:cs typeface="+mn-cs"/>
              </a:rPr>
              <a:t>What</a:t>
            </a:r>
            <a:r>
              <a:rPr lang="en-US" sz="1200" b="1" kern="1200">
                <a:solidFill>
                  <a:schemeClr val="tx1"/>
                </a:solidFill>
                <a:effectLst/>
                <a:latin typeface="Segoe UI Light" pitchFamily="34" charset="0"/>
                <a:ea typeface="+mn-ea"/>
                <a:cs typeface="+mn-cs"/>
              </a:rPr>
              <a:t>: </a:t>
            </a:r>
            <a:r>
              <a:rPr lang="en-US" sz="1200" dirty="0"/>
              <a:t>Device</a:t>
            </a:r>
            <a:r>
              <a:rPr lang="en-US" sz="1200"/>
              <a:t> Guard </a:t>
            </a:r>
            <a:r>
              <a:rPr lang="en-US" sz="1200" kern="1200">
                <a:solidFill>
                  <a:schemeClr val="tx1"/>
                </a:solidFill>
                <a:effectLst/>
                <a:latin typeface="Segoe UI Light" pitchFamily="34" charset="0"/>
                <a:ea typeface="+mn-ea"/>
                <a:cs typeface="+mn-cs"/>
              </a:rPr>
              <a:t>for </a:t>
            </a:r>
            <a:r>
              <a:rPr lang="en-US" sz="1200" kern="1200" dirty="0">
                <a:solidFill>
                  <a:schemeClr val="tx1"/>
                </a:solidFill>
                <a:effectLst/>
                <a:latin typeface="Segoe UI Light" pitchFamily="34" charset="0"/>
                <a:ea typeface="+mn-ea"/>
                <a:cs typeface="+mn-cs"/>
              </a:rPr>
              <a:t>kernel (drivers) and user mode (applications) allows only authorized executables to run on the machine.</a:t>
            </a:r>
          </a:p>
          <a:p>
            <a:r>
              <a:rPr lang="en-US" sz="1200" b="1" kern="1200" dirty="0">
                <a:solidFill>
                  <a:schemeClr val="tx1"/>
                </a:solidFill>
                <a:effectLst/>
                <a:latin typeface="Segoe UI Light" pitchFamily="34" charset="0"/>
                <a:ea typeface="+mn-ea"/>
                <a:cs typeface="+mn-cs"/>
              </a:rPr>
              <a:t>How: </a:t>
            </a:r>
            <a:r>
              <a:rPr lang="en-US" sz="1200" kern="1200" dirty="0">
                <a:solidFill>
                  <a:schemeClr val="tx1"/>
                </a:solidFill>
                <a:effectLst/>
                <a:latin typeface="Segoe UI Light" pitchFamily="34" charset="0"/>
                <a:ea typeface="+mn-ea"/>
                <a:cs typeface="+mn-cs"/>
              </a:rPr>
              <a:t>Create </a:t>
            </a:r>
            <a:r>
              <a:rPr lang="en-US" sz="1200" kern="1200">
                <a:solidFill>
                  <a:schemeClr val="tx1"/>
                </a:solidFill>
                <a:effectLst/>
                <a:latin typeface="Segoe UI Light" pitchFamily="34" charset="0"/>
                <a:ea typeface="+mn-ea"/>
                <a:cs typeface="+mn-cs"/>
              </a:rPr>
              <a:t>a </a:t>
            </a:r>
            <a:r>
              <a:rPr lang="en-US" sz="1200" dirty="0"/>
              <a:t>Device</a:t>
            </a:r>
            <a:r>
              <a:rPr lang="en-US" sz="1200"/>
              <a:t> Guard </a:t>
            </a:r>
            <a:r>
              <a:rPr lang="en-US" sz="1200" kern="1200">
                <a:solidFill>
                  <a:schemeClr val="tx1"/>
                </a:solidFill>
                <a:effectLst/>
                <a:latin typeface="Segoe UI Light" pitchFamily="34" charset="0"/>
                <a:ea typeface="+mn-ea"/>
                <a:cs typeface="+mn-cs"/>
              </a:rPr>
              <a:t>policy </a:t>
            </a:r>
            <a:r>
              <a:rPr lang="en-US" sz="1200" kern="1200" dirty="0">
                <a:solidFill>
                  <a:schemeClr val="tx1"/>
                </a:solidFill>
                <a:effectLst/>
                <a:latin typeface="Segoe UI Light" pitchFamily="34" charset="0"/>
                <a:ea typeface="+mn-ea"/>
                <a:cs typeface="+mn-cs"/>
              </a:rPr>
              <a:t>based on a baseline domain controller machine. Sign </a:t>
            </a:r>
            <a:r>
              <a:rPr lang="en-US" sz="1200" kern="1200">
                <a:solidFill>
                  <a:schemeClr val="tx1"/>
                </a:solidFill>
                <a:effectLst/>
                <a:latin typeface="Segoe UI Light" pitchFamily="34" charset="0"/>
                <a:ea typeface="+mn-ea"/>
                <a:cs typeface="+mn-cs"/>
              </a:rPr>
              <a:t>the </a:t>
            </a:r>
            <a:r>
              <a:rPr lang="en-US" sz="1200" dirty="0"/>
              <a:t>Device</a:t>
            </a:r>
            <a:r>
              <a:rPr lang="en-US" sz="1200"/>
              <a:t> Guard </a:t>
            </a:r>
            <a:r>
              <a:rPr lang="en-US" sz="1200" kern="1200">
                <a:solidFill>
                  <a:schemeClr val="tx1"/>
                </a:solidFill>
                <a:effectLst/>
                <a:latin typeface="Segoe UI Light" pitchFamily="34" charset="0"/>
                <a:ea typeface="+mn-ea"/>
                <a:cs typeface="+mn-cs"/>
              </a:rPr>
              <a:t>policy </a:t>
            </a:r>
            <a:r>
              <a:rPr lang="en-US" sz="1200" kern="1200" dirty="0">
                <a:solidFill>
                  <a:schemeClr val="tx1"/>
                </a:solidFill>
                <a:effectLst/>
                <a:latin typeface="Segoe UI Light" pitchFamily="34" charset="0"/>
                <a:ea typeface="+mn-ea"/>
                <a:cs typeface="+mn-cs"/>
              </a:rPr>
              <a:t>and apply </a:t>
            </a:r>
            <a:r>
              <a:rPr lang="en-US" sz="1200" kern="1200">
                <a:solidFill>
                  <a:schemeClr val="tx1"/>
                </a:solidFill>
                <a:effectLst/>
                <a:latin typeface="Segoe UI Light" pitchFamily="34" charset="0"/>
                <a:ea typeface="+mn-ea"/>
                <a:cs typeface="+mn-cs"/>
              </a:rPr>
              <a:t>the </a:t>
            </a:r>
            <a:r>
              <a:rPr lang="en-US" sz="1200"/>
              <a:t>Device Guard</a:t>
            </a:r>
            <a:r>
              <a:rPr lang="en-US" sz="1200" kern="1200">
                <a:solidFill>
                  <a:schemeClr val="tx1"/>
                </a:solidFill>
                <a:effectLst/>
                <a:latin typeface="Segoe UI Light" pitchFamily="34" charset="0"/>
                <a:ea typeface="+mn-ea"/>
                <a:cs typeface="+mn-cs"/>
              </a:rPr>
              <a:t> </a:t>
            </a:r>
            <a:r>
              <a:rPr lang="en-US" sz="1200" kern="1200" dirty="0">
                <a:solidFill>
                  <a:schemeClr val="tx1"/>
                </a:solidFill>
                <a:effectLst/>
                <a:latin typeface="Segoe UI Light" pitchFamily="34" charset="0"/>
                <a:ea typeface="+mn-ea"/>
                <a:cs typeface="+mn-cs"/>
              </a:rPr>
              <a:t>policy to all domain controllers</a:t>
            </a:r>
          </a:p>
          <a:p>
            <a:endParaRPr lang="en-US" dirty="0"/>
          </a:p>
          <a:p>
            <a:r>
              <a:rPr lang="en-US" sz="1200" b="1" u="sng" kern="1200" dirty="0">
                <a:solidFill>
                  <a:schemeClr val="tx1"/>
                </a:solidFill>
                <a:effectLst/>
                <a:latin typeface="Segoe UI Light" pitchFamily="34" charset="0"/>
                <a:ea typeface="+mn-ea"/>
                <a:cs typeface="+mn-cs"/>
              </a:rPr>
              <a:t>5. Shielded VMs for virtual DCs (Server 2016 Hyper-V Fabric)</a:t>
            </a:r>
            <a:endParaRPr lang="en-US" sz="1200" kern="1200" dirty="0">
              <a:solidFill>
                <a:schemeClr val="tx1"/>
              </a:solidFill>
              <a:effectLst/>
              <a:latin typeface="Segoe UI Light" pitchFamily="34" charset="0"/>
              <a:ea typeface="+mn-ea"/>
              <a:cs typeface="+mn-cs"/>
            </a:endParaRPr>
          </a:p>
          <a:p>
            <a:r>
              <a:rPr lang="en-US" sz="1200" b="1" kern="1200" dirty="0">
                <a:solidFill>
                  <a:schemeClr val="tx1"/>
                </a:solidFill>
                <a:effectLst/>
                <a:latin typeface="Segoe UI Light" pitchFamily="34" charset="0"/>
                <a:ea typeface="+mn-ea"/>
                <a:cs typeface="+mn-cs"/>
              </a:rPr>
              <a:t>Why: </a:t>
            </a:r>
            <a:r>
              <a:rPr lang="en-US" sz="1200" kern="1200" dirty="0">
                <a:solidFill>
                  <a:schemeClr val="tx1"/>
                </a:solidFill>
                <a:effectLst/>
                <a:latin typeface="Segoe UI Light" pitchFamily="34" charset="0"/>
                <a:ea typeface="+mn-ea"/>
                <a:cs typeface="+mn-cs"/>
              </a:rPr>
              <a:t>Protect virtualized domain controllers from attack vectors that exploit a virtual machine’s inherent loss of physical security</a:t>
            </a:r>
          </a:p>
          <a:p>
            <a:r>
              <a:rPr lang="en-US" sz="1200" b="1" kern="1200" dirty="0">
                <a:solidFill>
                  <a:schemeClr val="tx1"/>
                </a:solidFill>
                <a:effectLst/>
                <a:latin typeface="Segoe UI Light" pitchFamily="34" charset="0"/>
                <a:ea typeface="+mn-ea"/>
                <a:cs typeface="+mn-cs"/>
              </a:rPr>
              <a:t>What: </a:t>
            </a:r>
            <a:r>
              <a:rPr lang="en-US" sz="1200" kern="1200" dirty="0">
                <a:solidFill>
                  <a:schemeClr val="tx1"/>
                </a:solidFill>
                <a:effectLst/>
                <a:latin typeface="Segoe UI Light" pitchFamily="34" charset="0"/>
                <a:ea typeface="+mn-ea"/>
                <a:cs typeface="+mn-cs"/>
              </a:rPr>
              <a:t>Use this new Server 2016 Hyper-V capability to prevent the theft of Active Directory secrets from Virtual DCs by fabric administrators</a:t>
            </a:r>
            <a:r>
              <a:rPr lang="en-US" sz="1200" kern="1200" baseline="0" dirty="0">
                <a:solidFill>
                  <a:schemeClr val="tx1"/>
                </a:solidFill>
                <a:effectLst/>
                <a:latin typeface="Segoe UI Light" pitchFamily="34" charset="0"/>
                <a:ea typeface="+mn-ea"/>
                <a:cs typeface="+mn-cs"/>
              </a:rPr>
              <a:t> </a:t>
            </a:r>
            <a:r>
              <a:rPr lang="en-US" sz="1200" kern="1200" dirty="0">
                <a:solidFill>
                  <a:schemeClr val="tx1"/>
                </a:solidFill>
                <a:effectLst/>
                <a:latin typeface="Segoe UI Light" pitchFamily="34" charset="0"/>
                <a:ea typeface="+mn-ea"/>
                <a:cs typeface="+mn-cs"/>
              </a:rPr>
              <a:t>and attackers/malware impersonating them. Generation 2 VMs using this feature can protect the data and state of a shielded VM against inspection, theft, and tampering.</a:t>
            </a:r>
          </a:p>
          <a:p>
            <a:r>
              <a:rPr lang="en-US" sz="1200" b="1" kern="1200" dirty="0">
                <a:solidFill>
                  <a:schemeClr val="tx1"/>
                </a:solidFill>
                <a:effectLst/>
                <a:latin typeface="Segoe UI Light" pitchFamily="34" charset="0"/>
                <a:ea typeface="+mn-ea"/>
                <a:cs typeface="+mn-cs"/>
              </a:rPr>
              <a:t>How: </a:t>
            </a:r>
            <a:r>
              <a:rPr lang="en-US" sz="1200" kern="1200" dirty="0">
                <a:solidFill>
                  <a:schemeClr val="tx1"/>
                </a:solidFill>
                <a:effectLst/>
                <a:latin typeface="Segoe UI Light" pitchFamily="34" charset="0"/>
                <a:ea typeface="+mn-ea"/>
                <a:cs typeface="+mn-cs"/>
              </a:rPr>
              <a:t>Use Guarded fabric functionality per the guidance provided at: </a:t>
            </a:r>
            <a:r>
              <a:rPr lang="en-US" sz="1200" u="sng" kern="1200" dirty="0">
                <a:solidFill>
                  <a:schemeClr val="tx1"/>
                </a:solidFill>
                <a:effectLst/>
                <a:latin typeface="Segoe UI Light" pitchFamily="34" charset="0"/>
                <a:ea typeface="+mn-ea"/>
                <a:cs typeface="+mn-cs"/>
                <a:hlinkClick r:id="rId5"/>
              </a:rPr>
              <a:t>http://aka.ms/ShieldedVMs</a:t>
            </a:r>
            <a:endParaRPr lang="en-US" sz="1200" kern="1200" dirty="0">
              <a:solidFill>
                <a:schemeClr val="tx1"/>
              </a:solidFill>
              <a:effectLst/>
              <a:latin typeface="Segoe UI Light" pitchFamily="34" charset="0"/>
              <a:ea typeface="+mn-ea"/>
              <a:cs typeface="+mn-cs"/>
            </a:endParaRPr>
          </a:p>
          <a:p>
            <a:endParaRPr lang="en-US" sz="1200" kern="1200" dirty="0">
              <a:solidFill>
                <a:schemeClr val="tx1"/>
              </a:solidFill>
              <a:effectLst/>
              <a:latin typeface="Segoe UI Light" pitchFamily="34" charset="0"/>
              <a:ea typeface="+mn-ea"/>
              <a:cs typeface="+mn-cs"/>
            </a:endParaRPr>
          </a:p>
          <a:p>
            <a:endParaRPr lang="en-US" dirty="0"/>
          </a:p>
          <a:p>
            <a:endParaRPr lang="en-US" dirty="0"/>
          </a:p>
          <a:p>
            <a:endParaRPr lang="en-US" dirty="0"/>
          </a:p>
          <a:p>
            <a:endParaRPr lang="en-US" dirty="0"/>
          </a:p>
          <a:p>
            <a:endParaRPr lang="en-US" dirty="0"/>
          </a:p>
        </p:txBody>
      </p:sp>
      <p:sp>
        <p:nvSpPr>
          <p:cNvPr id="4" name="Header Placeholder 3"/>
          <p:cNvSpPr>
            <a:spLocks noGrp="1"/>
          </p:cNvSpPr>
          <p:nvPr>
            <p:ph type="hdr" sz="quarter"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a:ln>
                  <a:noFill/>
                </a:ln>
                <a:solidFill>
                  <a:sysClr val="windowText" lastClr="000000"/>
                </a:solidFill>
                <a:effectLst/>
                <a:uLnTx/>
                <a:uFillTx/>
                <a:latin typeface="Segoe UI" pitchFamily="34" charset="0"/>
                <a:ea typeface="+mn-ea"/>
                <a:cs typeface="+mn-cs"/>
              </a:rPr>
              <a:t>Microsoft Ignite 2015</a:t>
            </a:r>
            <a:endParaRPr kumimoji="0" lang="en-US" sz="1800" b="0" i="0" u="none" strike="noStrike" kern="0" cap="none" spc="0" normalizeH="0" baseline="0" noProof="0" dirty="0">
              <a:ln>
                <a:noFill/>
              </a:ln>
              <a:solidFill>
                <a:sysClr val="windowText" lastClr="000000"/>
              </a:solidFill>
              <a:effectLst/>
              <a:uLnTx/>
              <a:uFillTx/>
              <a:latin typeface="Segoe UI" pitchFamily="34" charset="0"/>
              <a:ea typeface="+mn-ea"/>
              <a:cs typeface="+mn-cs"/>
            </a:endParaRPr>
          </a:p>
        </p:txBody>
      </p:sp>
      <p:sp>
        <p:nvSpPr>
          <p:cNvPr id="5" name="Footer Placeholder 4"/>
          <p:cNvSpPr>
            <a:spLocks noGrp="1"/>
          </p:cNvSpPr>
          <p:nvPr>
            <p:ph type="ftr" sz="quarter" idx="11"/>
          </p:nvPr>
        </p:nvSpPr>
        <p:spPr/>
        <p:txBody>
          <a:bodyPr/>
          <a:lstStyle/>
          <a:p>
            <a:pPr marL="0" marR="0" lvl="0" indent="0" algn="l" defTabSz="914099" rtl="0" eaLnBrk="0" fontAlgn="auto" latinLnBrk="0" hangingPunct="0">
              <a:lnSpc>
                <a:spcPct val="100000"/>
              </a:lnSpc>
              <a:spcBef>
                <a:spcPts val="0"/>
              </a:spcBef>
              <a:spcAft>
                <a:spcPts val="0"/>
              </a:spcAft>
              <a:buClrTx/>
              <a:buSzTx/>
              <a:buFontTx/>
              <a:buNone/>
              <a:tabLst/>
              <a:defRPr/>
            </a:pPr>
            <a:r>
              <a:rPr kumimoji="0" lang="en-US" sz="400" b="0" i="0" u="none" strike="noStrike" kern="0" cap="none" spc="0" normalizeH="0" baseline="0" noProof="0">
                <a:ln>
                  <a:noFill/>
                </a:ln>
                <a:gradFill>
                  <a:gsLst>
                    <a:gs pos="0">
                      <a:prstClr val="black"/>
                    </a:gs>
                    <a:gs pos="100000">
                      <a:prstClr val="black"/>
                    </a:gs>
                  </a:gsLst>
                  <a:lin ang="5400000" scaled="0"/>
                </a:gradFill>
                <a:effectLst/>
                <a:uLnTx/>
                <a:uFillTx/>
                <a:latin typeface="Segoe UI" pitchFamily="34" charset="0"/>
                <a:ea typeface="Segoe UI" pitchFamily="34" charset="0"/>
                <a:cs typeface="Segoe UI" pitchFamily="34" charset="0"/>
              </a:rPr>
              <a:t>© 2015 Microsoft Corporation. All rights reserved. MICROSOFT MAKES NO WARRANTIES, EXPRESS, IMPLIED OR STATUTORY, AS TO THE INFORMATION IN THIS PRESENTATION.</a:t>
            </a:r>
            <a:endParaRPr kumimoji="0" lang="en-US" sz="400" b="0" i="0" u="none" strike="noStrike" kern="0" cap="none" spc="0" normalizeH="0" baseline="0" noProof="0" dirty="0">
              <a:ln>
                <a:noFill/>
              </a:ln>
              <a:gradFill>
                <a:gsLst>
                  <a:gs pos="0">
                    <a:prstClr val="black"/>
                  </a:gs>
                  <a:gs pos="100000">
                    <a:prstClr val="black"/>
                  </a:gs>
                </a:gsLst>
                <a:lin ang="5400000" scaled="0"/>
              </a:gradFill>
              <a:effectLst/>
              <a:uLnTx/>
              <a:uFillTx/>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8EEC551-8CDA-4EB6-89BB-2A86C9F091C8}" type="datetime8">
              <a:rPr kumimoji="0" lang="en-US" sz="1800" b="0" i="0" u="none" strike="noStrike" kern="0" cap="none" spc="0" normalizeH="0" baseline="0" noProof="0" smtClean="0">
                <a:ln>
                  <a:noFill/>
                </a:ln>
                <a:solidFill>
                  <a:sysClr val="windowText" lastClr="000000"/>
                </a:solidFill>
                <a:effectLst/>
                <a:uLnTx/>
                <a:uFillTx/>
                <a:latin typeface="Segoe UI"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10/3/2016 8:38 AM</a:t>
            </a:fld>
            <a:endParaRPr kumimoji="0" lang="en-US" sz="1800" b="0" i="0" u="none" strike="noStrike" kern="0" cap="none" spc="0" normalizeH="0" baseline="0" noProof="0" dirty="0">
              <a:ln>
                <a:noFill/>
              </a:ln>
              <a:solidFill>
                <a:sysClr val="windowText" lastClr="000000"/>
              </a:solidFill>
              <a:effectLst/>
              <a:uLnTx/>
              <a:uFillTx/>
              <a:latin typeface="Segoe UI" pitchFamily="34" charset="0"/>
              <a:ea typeface="+mn-ea"/>
              <a:cs typeface="+mn-cs"/>
            </a:endParaRPr>
          </a:p>
        </p:txBody>
      </p:sp>
      <p:sp>
        <p:nvSpPr>
          <p:cNvPr id="7" name="Slide Number Placeholder 6"/>
          <p:cNvSpPr>
            <a:spLocks noGrp="1"/>
          </p:cNvSpPr>
          <p:nvPr>
            <p:ph type="sldNum" sz="quarter" idx="13"/>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4008EB6-D09E-4580-8CD6-DDB14511944F}" type="slidenum">
              <a:rPr kumimoji="0" lang="en-US" sz="1800" b="0" i="0" u="none" strike="noStrike" kern="0" cap="none" spc="0" normalizeH="0" baseline="0" noProof="0" smtClean="0">
                <a:ln>
                  <a:noFill/>
                </a:ln>
                <a:solidFill>
                  <a:sysClr val="windowText" lastClr="000000"/>
                </a:solidFill>
                <a:effectLst/>
                <a:uLnTx/>
                <a:uFillTx/>
                <a:latin typeface="Segoe UI"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39</a:t>
            </a:fld>
            <a:endParaRPr kumimoji="0" lang="en-US" sz="1800" b="0" i="0" u="none" strike="noStrike" kern="0" cap="none" spc="0" normalizeH="0" baseline="0" noProof="0" dirty="0">
              <a:ln>
                <a:noFill/>
              </a:ln>
              <a:solidFill>
                <a:sysClr val="windowText" lastClr="000000"/>
              </a:solidFill>
              <a:effectLst/>
              <a:uLnTx/>
              <a:uFillTx/>
              <a:latin typeface="Segoe UI" pitchFamily="34" charset="0"/>
              <a:ea typeface="+mn-ea"/>
              <a:cs typeface="+mn-cs"/>
            </a:endParaRPr>
          </a:p>
        </p:txBody>
      </p:sp>
    </p:spTree>
    <p:extLst>
      <p:ext uri="{BB962C8B-B14F-4D97-AF65-F5344CB8AC3E}">
        <p14:creationId xmlns:p14="http://schemas.microsoft.com/office/powerpoint/2010/main" val="4079150096"/>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32742" rtl="0" eaLnBrk="1" fontAlgn="auto" latinLnBrk="0" hangingPunct="1">
              <a:lnSpc>
                <a:spcPct val="90000"/>
              </a:lnSpc>
              <a:spcBef>
                <a:spcPts val="0"/>
              </a:spcBef>
              <a:spcAft>
                <a:spcPts val="340"/>
              </a:spcAft>
              <a:buClrTx/>
              <a:buSzTx/>
              <a:buFontTx/>
              <a:buNone/>
              <a:tabLst/>
              <a:defRPr/>
            </a:pPr>
            <a:r>
              <a:rPr lang="en-US" dirty="0"/>
              <a:t>Optional slide: This table describes</a:t>
            </a:r>
            <a:r>
              <a:rPr lang="en-US" baseline="0" dirty="0"/>
              <a:t> how companies looking for these certification can use JIT to support it.</a:t>
            </a:r>
            <a:endParaRPr lang="en-US" dirty="0"/>
          </a:p>
          <a:p>
            <a:endParaRPr lang="en-US" dirty="0"/>
          </a:p>
        </p:txBody>
      </p:sp>
      <p:sp>
        <p:nvSpPr>
          <p:cNvPr id="4" name="Header Placeholder 3"/>
          <p:cNvSpPr>
            <a:spLocks noGrp="1"/>
          </p:cNvSpPr>
          <p:nvPr>
            <p:ph type="hdr" sz="quarter" idx="10"/>
          </p:nvPr>
        </p:nvSpPr>
        <p:spPr/>
        <p:txBody>
          <a:bodyPr/>
          <a:lstStyle/>
          <a:p>
            <a:r>
              <a:rPr lang="en-US"/>
              <a:t>Microsoft Build 2016</a:t>
            </a:r>
            <a:endParaRPr lang="en-US" dirty="0"/>
          </a:p>
        </p:txBody>
      </p:sp>
      <p:sp>
        <p:nvSpPr>
          <p:cNvPr id="5" name="Footer Placeholder 4"/>
          <p:cNvSpPr>
            <a:spLocks noGrp="1"/>
          </p:cNvSpPr>
          <p:nvPr>
            <p:ph type="ftr" sz="quarter" idx="11"/>
          </p:nvPr>
        </p:nvSpPr>
        <p:spPr/>
        <p:txBody>
          <a:bodyPr/>
          <a:lstStyle/>
          <a:p>
            <a:pPr defTabSz="914099" eaLnBrk="0" hangingPunct="0"/>
            <a:r>
              <a:rPr lang="en-US" sz="400">
                <a:gradFill>
                  <a:gsLst>
                    <a:gs pos="0">
                      <a:prstClr val="black"/>
                    </a:gs>
                    <a:gs pos="100000">
                      <a:prstClr val="black"/>
                    </a:gs>
                  </a:gsLst>
                  <a:lin ang="5400000" scaled="0"/>
                </a:gradFill>
                <a:latin typeface="Segoe UI" pitchFamily="34" charset="0"/>
                <a:ea typeface="Segoe UI" pitchFamily="34" charset="0"/>
                <a:cs typeface="Segoe UI" pitchFamily="34" charset="0"/>
              </a:rPr>
              <a:t>© 2016 Microsoft Corporation. All rights reserved. MICROSOFT MAKES NO WARRANTIES, EXPRESS, IMPLIED OR STATUTORY, AS TO THE INFORMATION IN THIS PRESENTATION.</a:t>
            </a:r>
            <a:endParaRPr lang="en-US" sz="400" dirty="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38EEC551-8CDA-4EB6-89BB-2A86C9F091C8}" type="datetime8">
              <a:rPr lang="en-US" smtClean="0"/>
              <a:t>10/3/2016 8:38 AM</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40</a:t>
            </a:fld>
            <a:endParaRPr lang="en-US" dirty="0"/>
          </a:p>
        </p:txBody>
      </p:sp>
    </p:spTree>
    <p:extLst>
      <p:ext uri="{BB962C8B-B14F-4D97-AF65-F5344CB8AC3E}">
        <p14:creationId xmlns:p14="http://schemas.microsoft.com/office/powerpoint/2010/main" val="253262843"/>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Optional slide: This table describes</a:t>
            </a:r>
            <a:r>
              <a:rPr lang="en-US" baseline="0" dirty="0"/>
              <a:t> how companies looking for these certification can use Shielded VMs to support it.</a:t>
            </a:r>
            <a:endParaRPr lang="en-US" dirty="0"/>
          </a:p>
        </p:txBody>
      </p:sp>
      <p:sp>
        <p:nvSpPr>
          <p:cNvPr id="4" name="Header Placeholder 3"/>
          <p:cNvSpPr>
            <a:spLocks noGrp="1"/>
          </p:cNvSpPr>
          <p:nvPr>
            <p:ph type="hdr" sz="quarter" idx="10"/>
          </p:nvPr>
        </p:nvSpPr>
        <p:spPr/>
        <p:txBody>
          <a:bodyPr/>
          <a:lstStyle/>
          <a:p>
            <a:r>
              <a:rPr lang="en-US"/>
              <a:t>Microsoft Build 2016</a:t>
            </a:r>
            <a:endParaRPr lang="en-US" dirty="0"/>
          </a:p>
        </p:txBody>
      </p:sp>
      <p:sp>
        <p:nvSpPr>
          <p:cNvPr id="5" name="Footer Placeholder 4"/>
          <p:cNvSpPr>
            <a:spLocks noGrp="1"/>
          </p:cNvSpPr>
          <p:nvPr>
            <p:ph type="ftr" sz="quarter" idx="11"/>
          </p:nvPr>
        </p:nvSpPr>
        <p:spPr/>
        <p:txBody>
          <a:bodyPr/>
          <a:lstStyle/>
          <a:p>
            <a:pPr defTabSz="914099" eaLnBrk="0" hangingPunct="0"/>
            <a:r>
              <a:rPr lang="en-US" sz="400">
                <a:gradFill>
                  <a:gsLst>
                    <a:gs pos="0">
                      <a:prstClr val="black"/>
                    </a:gs>
                    <a:gs pos="100000">
                      <a:prstClr val="black"/>
                    </a:gs>
                  </a:gsLst>
                  <a:lin ang="5400000" scaled="0"/>
                </a:gradFill>
                <a:latin typeface="Segoe UI" pitchFamily="34" charset="0"/>
                <a:ea typeface="Segoe UI" pitchFamily="34" charset="0"/>
                <a:cs typeface="Segoe UI" pitchFamily="34" charset="0"/>
              </a:rPr>
              <a:t>© 2016 Microsoft Corporation. All rights reserved. MICROSOFT MAKES NO WARRANTIES, EXPRESS, IMPLIED OR STATUTORY, AS TO THE INFORMATION IN THIS PRESENTATION.</a:t>
            </a:r>
            <a:endParaRPr lang="en-US" sz="400" dirty="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38EEC551-8CDA-4EB6-89BB-2A86C9F091C8}" type="datetime8">
              <a:rPr lang="en-US" smtClean="0"/>
              <a:t>10/3/2016 8:38 AM</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41</a:t>
            </a:fld>
            <a:endParaRPr lang="en-US" dirty="0"/>
          </a:p>
        </p:txBody>
      </p:sp>
    </p:spTree>
    <p:extLst>
      <p:ext uri="{BB962C8B-B14F-4D97-AF65-F5344CB8AC3E}">
        <p14:creationId xmlns:p14="http://schemas.microsoft.com/office/powerpoint/2010/main" val="1627056149"/>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a:t>Microsoft Build 2016</a:t>
            </a:r>
            <a:endParaRPr lang="en-US" dirty="0"/>
          </a:p>
        </p:txBody>
      </p:sp>
      <p:sp>
        <p:nvSpPr>
          <p:cNvPr id="5" name="Footer Placeholder 4"/>
          <p:cNvSpPr>
            <a:spLocks noGrp="1"/>
          </p:cNvSpPr>
          <p:nvPr>
            <p:ph type="ftr" sz="quarter" idx="11"/>
          </p:nvPr>
        </p:nvSpPr>
        <p:spPr/>
        <p:txBody>
          <a:bodyPr/>
          <a:lstStyle/>
          <a:p>
            <a:pPr defTabSz="914099" eaLnBrk="0" hangingPunct="0"/>
            <a:r>
              <a:rPr lang="en-US" sz="400">
                <a:gradFill>
                  <a:gsLst>
                    <a:gs pos="0">
                      <a:prstClr val="black"/>
                    </a:gs>
                    <a:gs pos="100000">
                      <a:prstClr val="black"/>
                    </a:gs>
                  </a:gsLst>
                  <a:lin ang="5400000" scaled="0"/>
                </a:gradFill>
                <a:latin typeface="Segoe UI" pitchFamily="34" charset="0"/>
                <a:ea typeface="Segoe UI" pitchFamily="34" charset="0"/>
                <a:cs typeface="Segoe UI" pitchFamily="34" charset="0"/>
              </a:rPr>
              <a:t>© 2016 Microsoft Corporation. All rights reserved. MICROSOFT MAKES NO WARRANTIES, EXPRESS, IMPLIED OR STATUTORY, AS TO THE INFORMATION IN THIS PRESENTATION.</a:t>
            </a:r>
            <a:endParaRPr lang="en-US" sz="400" dirty="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38EEC551-8CDA-4EB6-89BB-2A86C9F091C8}" type="datetime8">
              <a:rPr lang="en-US" smtClean="0"/>
              <a:t>10/3/2016 8:38 AM</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45</a:t>
            </a:fld>
            <a:endParaRPr lang="en-US" dirty="0"/>
          </a:p>
        </p:txBody>
      </p:sp>
    </p:spTree>
    <p:extLst>
      <p:ext uri="{BB962C8B-B14F-4D97-AF65-F5344CB8AC3E}">
        <p14:creationId xmlns:p14="http://schemas.microsoft.com/office/powerpoint/2010/main" val="3685668904"/>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Use this to illustrate the before and after of an attack.  These are speed and feed slides – just to set the stage for the rest of the presentation. </a:t>
            </a:r>
          </a:p>
          <a:p>
            <a:endParaRPr lang="en-US" dirty="0"/>
          </a:p>
          <a:p>
            <a:r>
              <a:rPr lang="en-US" sz="900" b="1" kern="1200" dirty="0">
                <a:solidFill>
                  <a:schemeClr val="tx1"/>
                </a:solidFill>
                <a:effectLst/>
                <a:latin typeface="Segoe UI Light" pitchFamily="34" charset="0"/>
                <a:ea typeface="+mn-ea"/>
                <a:cs typeface="+mn-cs"/>
              </a:rPr>
              <a:t>&lt;Intro&gt; </a:t>
            </a:r>
          </a:p>
          <a:p>
            <a:r>
              <a:rPr lang="en-US" sz="900" kern="1200" dirty="0">
                <a:solidFill>
                  <a:schemeClr val="tx1"/>
                </a:solidFill>
                <a:effectLst/>
                <a:latin typeface="Segoe UI Light" pitchFamily="34" charset="0"/>
                <a:ea typeface="+mn-ea"/>
                <a:cs typeface="+mn-cs"/>
              </a:rPr>
              <a:t>In today’s business environment, cyber attacks have become a normal occurrence for companies of all sizes, across all industries. The attacker profile has grown beyond independent actors, and now includes organized crime, nation states, and terror groups. These groups are not only about going after the biggest companies to steal information for the biggest payoff, they are also focused on interrupting businesses for profit or other malicious intent. </a:t>
            </a:r>
          </a:p>
          <a:p>
            <a:r>
              <a:rPr lang="en-US" sz="900" kern="1200" dirty="0">
                <a:solidFill>
                  <a:schemeClr val="tx1"/>
                </a:solidFill>
                <a:effectLst/>
                <a:latin typeface="Segoe UI Light" pitchFamily="34" charset="0"/>
                <a:ea typeface="+mn-ea"/>
                <a:cs typeface="+mn-cs"/>
              </a:rPr>
              <a:t>Ransomware is another emerging threat where attackers do not even need to worry about staying hidden on the network as they create swift attacks for ransom from unsuspecting companies. An employee clicks on a malicious URL in an email, which downloads malware that quickly traverses the network and encrypts all of the organization’s file servers or locks employees out of their systems. </a:t>
            </a:r>
            <a:endParaRPr lang="en-US" sz="900" b="1" kern="1200" dirty="0">
              <a:solidFill>
                <a:schemeClr val="tx1"/>
              </a:solidFill>
              <a:effectLst/>
              <a:latin typeface="Segoe UI Light" pitchFamily="34" charset="0"/>
              <a:ea typeface="+mn-ea"/>
              <a:cs typeface="+mn-cs"/>
            </a:endParaRPr>
          </a:p>
          <a:p>
            <a:endParaRPr lang="en-US" dirty="0"/>
          </a:p>
        </p:txBody>
      </p:sp>
      <p:sp>
        <p:nvSpPr>
          <p:cNvPr id="4" name="Slide Number Placeholder 3"/>
          <p:cNvSpPr>
            <a:spLocks noGrp="1"/>
          </p:cNvSpPr>
          <p:nvPr>
            <p:ph type="sldNum" sz="quarter" idx="10"/>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F11579A1-B246-4685-96C3-B7532C42F620}" type="slidenum">
              <a:rPr kumimoji="0" lang="en-US"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46</a:t>
            </a:fld>
            <a:endParaRPr kumimoji="0" lang="en-US" sz="1800" b="0" i="0" u="none" strike="noStrike" kern="0" cap="none" spc="0" normalizeH="0" baseline="0" noProof="0" dirty="0">
              <a:ln>
                <a:noFill/>
              </a:ln>
              <a:solidFill>
                <a:sysClr val="windowText" lastClr="000000"/>
              </a:solidFill>
              <a:effectLst/>
              <a:uLnTx/>
              <a:uFillTx/>
            </a:endParaRPr>
          </a:p>
        </p:txBody>
      </p:sp>
    </p:spTree>
    <p:extLst>
      <p:ext uri="{BB962C8B-B14F-4D97-AF65-F5344CB8AC3E}">
        <p14:creationId xmlns:p14="http://schemas.microsoft.com/office/powerpoint/2010/main" val="153721206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900" kern="1200" dirty="0">
                <a:solidFill>
                  <a:schemeClr val="tx1"/>
                </a:solidFill>
                <a:effectLst/>
                <a:latin typeface="Segoe UI Light" pitchFamily="34" charset="0"/>
                <a:ea typeface="+mn-ea"/>
                <a:cs typeface="+mn-cs"/>
              </a:rPr>
              <a:t>In today’s business environment, cyber attacks have become a normal occurrence for companies of all sizes, across all industries. The attacker profile has grown beyond independent actors, and now includes organized crime, nation states, and terror groups. These groups are not only about going after the biggest companies to steal information for the biggest payoff, they are also focused on interrupting businesses for profit or other malicious intent. </a:t>
            </a:r>
          </a:p>
          <a:p>
            <a:r>
              <a:rPr lang="en-US" sz="900" kern="1200" dirty="0">
                <a:solidFill>
                  <a:schemeClr val="tx1"/>
                </a:solidFill>
                <a:effectLst/>
                <a:latin typeface="Segoe UI Light" pitchFamily="34" charset="0"/>
                <a:ea typeface="+mn-ea"/>
                <a:cs typeface="+mn-cs"/>
              </a:rPr>
              <a:t>Ransomware is another emerging threat where attackers do not even need to worry about staying hidden on the network as they create swift attacks for ransom from unsuspecting companies. An employee clicks on a malicious URL in an email, which downloads malware that quickly traverses the network and encrypts all of the organization’s file servers or locks employees out of their systems. </a:t>
            </a:r>
            <a:endParaRPr lang="en-US" sz="900" b="1" kern="1200" dirty="0">
              <a:solidFill>
                <a:schemeClr val="tx1"/>
              </a:solidFill>
              <a:effectLst/>
              <a:latin typeface="Segoe UI Light" pitchFamily="34" charset="0"/>
              <a:ea typeface="+mn-ea"/>
              <a:cs typeface="+mn-cs"/>
            </a:endParaRPr>
          </a:p>
          <a:p>
            <a:endParaRPr lang="en-US" sz="900" b="1" kern="1200" dirty="0">
              <a:solidFill>
                <a:schemeClr val="tx1"/>
              </a:solidFill>
              <a:effectLst/>
              <a:latin typeface="Segoe UI Light" pitchFamily="34" charset="0"/>
              <a:ea typeface="+mn-ea"/>
              <a:cs typeface="+mn-cs"/>
            </a:endParaRPr>
          </a:p>
          <a:p>
            <a:r>
              <a:rPr lang="en-US" sz="900" b="0" kern="1200" dirty="0">
                <a:solidFill>
                  <a:schemeClr val="tx1"/>
                </a:solidFill>
                <a:effectLst/>
                <a:latin typeface="Segoe UI Light" pitchFamily="34" charset="0"/>
                <a:ea typeface="+mn-ea"/>
                <a:cs typeface="+mn-cs"/>
              </a:rPr>
              <a:t>Outside</a:t>
            </a:r>
            <a:r>
              <a:rPr lang="en-US" sz="900" b="0" kern="1200" baseline="0" dirty="0">
                <a:solidFill>
                  <a:schemeClr val="tx1"/>
                </a:solidFill>
                <a:effectLst/>
                <a:latin typeface="Segoe UI Light" pitchFamily="34" charset="0"/>
                <a:ea typeface="+mn-ea"/>
                <a:cs typeface="+mn-cs"/>
              </a:rPr>
              <a:t> of the cost of an attack or the data that is lost….the biggest hit comes to the </a:t>
            </a:r>
            <a:r>
              <a:rPr lang="en-US" sz="900" b="1" kern="1200" dirty="0">
                <a:solidFill>
                  <a:schemeClr val="tx1"/>
                </a:solidFill>
                <a:effectLst/>
                <a:latin typeface="Segoe UI Light" pitchFamily="34" charset="0"/>
                <a:ea typeface="+mn-ea"/>
                <a:cs typeface="+mn-cs"/>
              </a:rPr>
              <a:t>Reputation </a:t>
            </a:r>
            <a:r>
              <a:rPr lang="en-US" sz="900" b="0" kern="1200" dirty="0">
                <a:solidFill>
                  <a:schemeClr val="tx1"/>
                </a:solidFill>
                <a:effectLst/>
                <a:latin typeface="Segoe UI Light" pitchFamily="34" charset="0"/>
                <a:ea typeface="+mn-ea"/>
                <a:cs typeface="+mn-cs"/>
              </a:rPr>
              <a:t>of</a:t>
            </a:r>
            <a:r>
              <a:rPr lang="en-US" sz="900" b="0" kern="1200" baseline="0" dirty="0">
                <a:solidFill>
                  <a:schemeClr val="tx1"/>
                </a:solidFill>
                <a:effectLst/>
                <a:latin typeface="Segoe UI Light" pitchFamily="34" charset="0"/>
                <a:ea typeface="+mn-ea"/>
                <a:cs typeface="+mn-cs"/>
              </a:rPr>
              <a:t> an organization.  Once you lose your customer’s data, your reputation could be the hardest part of an attack to recover from.</a:t>
            </a:r>
            <a:endParaRPr lang="en-US" sz="900" kern="1200" dirty="0">
              <a:solidFill>
                <a:schemeClr val="tx1"/>
              </a:solidFill>
              <a:effectLst/>
              <a:latin typeface="Segoe UI Light" pitchFamily="34" charset="0"/>
              <a:ea typeface="+mn-ea"/>
              <a:cs typeface="+mn-cs"/>
            </a:endParaRPr>
          </a:p>
          <a:p>
            <a:r>
              <a:rPr lang="en-US" sz="900" kern="1200" dirty="0">
                <a:solidFill>
                  <a:schemeClr val="tx1"/>
                </a:solidFill>
                <a:effectLst/>
                <a:latin typeface="Segoe UI Light" pitchFamily="34" charset="0"/>
                <a:ea typeface="+mn-ea"/>
                <a:cs typeface="+mn-cs"/>
              </a:rPr>
              <a:t> </a:t>
            </a:r>
          </a:p>
          <a:p>
            <a:r>
              <a:rPr lang="en-US" sz="900" kern="1200" dirty="0">
                <a:solidFill>
                  <a:schemeClr val="tx1"/>
                </a:solidFill>
                <a:effectLst/>
                <a:latin typeface="Segoe UI Light" pitchFamily="34" charset="0"/>
                <a:ea typeface="+mn-ea"/>
                <a:cs typeface="+mn-cs"/>
              </a:rPr>
              <a:t> </a:t>
            </a:r>
          </a:p>
          <a:p>
            <a:r>
              <a:rPr lang="en-US" sz="900" b="1" kern="1200" dirty="0">
                <a:solidFill>
                  <a:schemeClr val="tx1"/>
                </a:solidFill>
                <a:effectLst/>
                <a:latin typeface="Segoe UI Light" pitchFamily="34" charset="0"/>
                <a:ea typeface="+mn-ea"/>
                <a:cs typeface="+mn-cs"/>
              </a:rPr>
              <a:t>BEFORE:</a:t>
            </a:r>
            <a:endParaRPr lang="en-US" sz="900" kern="1200" dirty="0">
              <a:solidFill>
                <a:schemeClr val="tx1"/>
              </a:solidFill>
              <a:effectLst/>
              <a:latin typeface="Segoe UI Light" pitchFamily="34" charset="0"/>
              <a:ea typeface="+mn-ea"/>
              <a:cs typeface="+mn-cs"/>
            </a:endParaRPr>
          </a:p>
          <a:p>
            <a:r>
              <a:rPr lang="en-US" sz="900" kern="1200" dirty="0">
                <a:solidFill>
                  <a:schemeClr val="tx1"/>
                </a:solidFill>
                <a:effectLst/>
                <a:latin typeface="Segoe UI Light" pitchFamily="34" charset="0"/>
                <a:ea typeface="+mn-ea"/>
                <a:cs typeface="+mn-cs"/>
              </a:rPr>
              <a:t> </a:t>
            </a:r>
          </a:p>
          <a:p>
            <a:r>
              <a:rPr lang="en-US" sz="900" kern="1200" dirty="0">
                <a:solidFill>
                  <a:schemeClr val="tx1"/>
                </a:solidFill>
                <a:effectLst/>
                <a:latin typeface="Segoe UI Light" pitchFamily="34" charset="0"/>
                <a:ea typeface="+mn-ea"/>
                <a:cs typeface="+mn-cs"/>
              </a:rPr>
              <a:t>Industry credibility, positive reputation, customer confidence</a:t>
            </a:r>
          </a:p>
          <a:p>
            <a:endParaRPr lang="en-US" sz="900" b="1" kern="1200" dirty="0">
              <a:solidFill>
                <a:schemeClr val="tx1"/>
              </a:solidFill>
              <a:effectLst/>
              <a:latin typeface="Segoe UI Light" pitchFamily="34" charset="0"/>
              <a:ea typeface="+mn-ea"/>
              <a:cs typeface="+mn-cs"/>
            </a:endParaRPr>
          </a:p>
          <a:p>
            <a:r>
              <a:rPr lang="en-US" sz="900" b="1" kern="1200" dirty="0">
                <a:solidFill>
                  <a:schemeClr val="tx1"/>
                </a:solidFill>
                <a:effectLst/>
                <a:latin typeface="Segoe UI Light" pitchFamily="34" charset="0"/>
                <a:ea typeface="+mn-ea"/>
                <a:cs typeface="+mn-cs"/>
              </a:rPr>
              <a:t>AFTER: </a:t>
            </a:r>
            <a:endParaRPr lang="en-US" sz="900" kern="1200" dirty="0">
              <a:solidFill>
                <a:schemeClr val="tx1"/>
              </a:solidFill>
              <a:effectLst/>
              <a:latin typeface="Segoe UI Light" pitchFamily="34" charset="0"/>
              <a:ea typeface="+mn-ea"/>
              <a:cs typeface="+mn-cs"/>
            </a:endParaRPr>
          </a:p>
          <a:p>
            <a:r>
              <a:rPr lang="en-US" sz="900" kern="1200" dirty="0">
                <a:solidFill>
                  <a:schemeClr val="tx1"/>
                </a:solidFill>
                <a:effectLst/>
                <a:latin typeface="Segoe UI Light" pitchFamily="34" charset="0"/>
                <a:ea typeface="+mn-ea"/>
                <a:cs typeface="+mn-cs"/>
              </a:rPr>
              <a:t> </a:t>
            </a:r>
          </a:p>
          <a:p>
            <a:r>
              <a:rPr lang="en-US" sz="900" kern="1200" dirty="0">
                <a:solidFill>
                  <a:schemeClr val="tx1"/>
                </a:solidFill>
                <a:effectLst/>
                <a:latin typeface="Segoe UI Light" pitchFamily="34" charset="0"/>
                <a:ea typeface="+mn-ea"/>
                <a:cs typeface="+mn-cs"/>
              </a:rPr>
              <a:t>Loss of credibility, embarrassing information exposed, customer’s lose faith</a:t>
            </a:r>
          </a:p>
          <a:p>
            <a:endParaRPr lang="en-US" dirty="0"/>
          </a:p>
        </p:txBody>
      </p:sp>
      <p:sp>
        <p:nvSpPr>
          <p:cNvPr id="4" name="Slide Number Placeholder 3"/>
          <p:cNvSpPr>
            <a:spLocks noGrp="1"/>
          </p:cNvSpPr>
          <p:nvPr>
            <p:ph type="sldNum" sz="quarter" idx="10"/>
          </p:nvPr>
        </p:nvSpPr>
        <p:spPr/>
        <p:txBody>
          <a:bodyPr/>
          <a:lstStyle/>
          <a:p>
            <a:fld id="{5B4690E9-825C-4C7D-A382-D0271BC978D7}" type="slidenum">
              <a:rPr lang="en-US" smtClean="0"/>
              <a:t>5</a:t>
            </a:fld>
            <a:endParaRPr lang="en-US"/>
          </a:p>
        </p:txBody>
      </p:sp>
    </p:spTree>
    <p:extLst>
      <p:ext uri="{BB962C8B-B14F-4D97-AF65-F5344CB8AC3E}">
        <p14:creationId xmlns:p14="http://schemas.microsoft.com/office/powerpoint/2010/main" val="1284960793"/>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F11579A1-B246-4685-96C3-B7532C42F620}" type="slidenum">
              <a:rPr kumimoji="0" lang="en-US"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47</a:t>
            </a:fld>
            <a:endParaRPr kumimoji="0" lang="en-US" sz="1800" b="0" i="0" u="none" strike="noStrike" kern="0" cap="none" spc="0" normalizeH="0" baseline="0" noProof="0" dirty="0">
              <a:ln>
                <a:noFill/>
              </a:ln>
              <a:solidFill>
                <a:sysClr val="windowText" lastClr="000000"/>
              </a:solidFill>
              <a:effectLst/>
              <a:uLnTx/>
              <a:uFillTx/>
            </a:endParaRPr>
          </a:p>
        </p:txBody>
      </p:sp>
    </p:spTree>
    <p:extLst>
      <p:ext uri="{BB962C8B-B14F-4D97-AF65-F5344CB8AC3E}">
        <p14:creationId xmlns:p14="http://schemas.microsoft.com/office/powerpoint/2010/main" val="3433022750"/>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32742" rtl="0" eaLnBrk="1" fontAlgn="auto" latinLnBrk="0" hangingPunct="1">
              <a:lnSpc>
                <a:spcPct val="90000"/>
              </a:lnSpc>
              <a:spcBef>
                <a:spcPts val="0"/>
              </a:spcBef>
              <a:spcAft>
                <a:spcPts val="340"/>
              </a:spcAft>
              <a:buClrTx/>
              <a:buSzTx/>
              <a:buFontTx/>
              <a:buNone/>
              <a:tabLst/>
              <a:defRPr/>
            </a:pPr>
            <a:r>
              <a:rPr lang="en-US" sz="900" kern="1200" dirty="0">
                <a:solidFill>
                  <a:schemeClr val="tx1"/>
                </a:solidFill>
                <a:effectLst/>
                <a:latin typeface="Segoe UI Light" pitchFamily="34" charset="0"/>
                <a:ea typeface="+mn-ea"/>
                <a:cs typeface="+mn-cs"/>
              </a:rPr>
              <a:t>Improved protection of vulnerable infrastructure and credentials through OS security gives organizations a way to get out in front of attackers before they can cause damage. It also helps you more easily comply with government and industry regulations for protecting data, such as HIPPA, SOX, ISO 27001, PCI, and </a:t>
            </a:r>
            <a:r>
              <a:rPr lang="en-US" sz="900" kern="1200" dirty="0" err="1">
                <a:solidFill>
                  <a:schemeClr val="tx1"/>
                </a:solidFill>
                <a:effectLst/>
                <a:latin typeface="Segoe UI Light" pitchFamily="34" charset="0"/>
                <a:ea typeface="+mn-ea"/>
                <a:cs typeface="+mn-cs"/>
              </a:rPr>
              <a:t>FedRAMP</a:t>
            </a:r>
            <a:r>
              <a:rPr lang="en-US" sz="900" kern="1200" dirty="0">
                <a:solidFill>
                  <a:schemeClr val="tx1"/>
                </a:solidFill>
                <a:effectLst/>
                <a:latin typeface="Segoe UI Light" pitchFamily="34" charset="0"/>
                <a:ea typeface="+mn-ea"/>
                <a:cs typeface="+mn-cs"/>
              </a:rPr>
              <a:t>. Using the new built-in security components, Windows Server 2016 can now directly help address certification requirements for these regulations, such as managing access privileges, protecting data in shared resources, and security auditing. This is not surprising, given that these regulations and Windows Server 2016 have a shared goal in combatting care the cyber threats that undermine corporate security. </a:t>
            </a:r>
          </a:p>
          <a:p>
            <a:pPr marL="0" marR="0" indent="0" algn="l" defTabSz="932742" rtl="0" eaLnBrk="1" fontAlgn="auto" latinLnBrk="0" hangingPunct="1">
              <a:lnSpc>
                <a:spcPct val="90000"/>
              </a:lnSpc>
              <a:spcBef>
                <a:spcPts val="0"/>
              </a:spcBef>
              <a:spcAft>
                <a:spcPts val="340"/>
              </a:spcAft>
              <a:buClrTx/>
              <a:buSzTx/>
              <a:buFontTx/>
              <a:buNone/>
              <a:tabLst/>
              <a:defRPr/>
            </a:pPr>
            <a:endParaRPr lang="en-US" b="0" baseline="0" dirty="0"/>
          </a:p>
        </p:txBody>
      </p:sp>
      <p:sp>
        <p:nvSpPr>
          <p:cNvPr id="4" name="Header Placeholder 3"/>
          <p:cNvSpPr>
            <a:spLocks noGrp="1"/>
          </p:cNvSpPr>
          <p:nvPr>
            <p:ph type="hdr" sz="quarter" idx="10"/>
          </p:nvPr>
        </p:nvSpPr>
        <p:spPr/>
        <p:txBody>
          <a:bodyPr/>
          <a:lstStyle/>
          <a:p>
            <a:r>
              <a:rPr lang="en-US"/>
              <a:t>Microsoft Build 2016</a:t>
            </a:r>
            <a:endParaRPr lang="en-US" dirty="0"/>
          </a:p>
        </p:txBody>
      </p:sp>
      <p:sp>
        <p:nvSpPr>
          <p:cNvPr id="5" name="Footer Placeholder 4"/>
          <p:cNvSpPr>
            <a:spLocks noGrp="1"/>
          </p:cNvSpPr>
          <p:nvPr>
            <p:ph type="ftr" sz="quarter" idx="11"/>
          </p:nvPr>
        </p:nvSpPr>
        <p:spPr/>
        <p:txBody>
          <a:bodyPr/>
          <a:lstStyle/>
          <a:p>
            <a:pPr defTabSz="914099" eaLnBrk="0" hangingPunct="0"/>
            <a:r>
              <a:rPr lang="en-US" sz="400">
                <a:gradFill>
                  <a:gsLst>
                    <a:gs pos="0">
                      <a:prstClr val="black"/>
                    </a:gs>
                    <a:gs pos="100000">
                      <a:prstClr val="black"/>
                    </a:gs>
                  </a:gsLst>
                  <a:lin ang="5400000" scaled="0"/>
                </a:gradFill>
                <a:latin typeface="Segoe UI" pitchFamily="34" charset="0"/>
                <a:ea typeface="Segoe UI" pitchFamily="34" charset="0"/>
                <a:cs typeface="Segoe UI" pitchFamily="34" charset="0"/>
              </a:rPr>
              <a:t>© 2016 Microsoft Corporation. All rights reserved. MICROSOFT MAKES NO WARRANTIES, EXPRESS, IMPLIED OR STATUTORY, AS TO THE INFORMATION IN THIS PRESENTATION.</a:t>
            </a:r>
            <a:endParaRPr lang="en-US" sz="400" dirty="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38EEC551-8CDA-4EB6-89BB-2A86C9F091C8}" type="datetime8">
              <a:rPr lang="en-US" smtClean="0"/>
              <a:t>10/3/2016 8:38 AM</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48</a:t>
            </a:fld>
            <a:endParaRPr lang="en-US" dirty="0"/>
          </a:p>
        </p:txBody>
      </p:sp>
    </p:spTree>
    <p:extLst>
      <p:ext uri="{BB962C8B-B14F-4D97-AF65-F5344CB8AC3E}">
        <p14:creationId xmlns:p14="http://schemas.microsoft.com/office/powerpoint/2010/main" val="309603621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32742" rtl="0" eaLnBrk="1" fontAlgn="auto" latinLnBrk="0" hangingPunct="1">
              <a:lnSpc>
                <a:spcPct val="90000"/>
              </a:lnSpc>
              <a:spcBef>
                <a:spcPts val="0"/>
              </a:spcBef>
              <a:spcAft>
                <a:spcPts val="340"/>
              </a:spcAft>
              <a:buClrTx/>
              <a:buSzTx/>
              <a:buFontTx/>
              <a:buNone/>
              <a:tabLst/>
              <a:defRPr/>
            </a:pPr>
            <a:r>
              <a:rPr lang="en-US" sz="1000" b="1" dirty="0"/>
              <a:t>Speaker Note: Use</a:t>
            </a:r>
            <a:r>
              <a:rPr lang="en-US" sz="1000" b="1" baseline="0" dirty="0"/>
              <a:t> the opening statement on security as the theme for slides 6-12</a:t>
            </a:r>
            <a:endParaRPr lang="en-US" sz="1000" b="1" dirty="0">
              <a:effectLst/>
              <a:hlinkClick r:id="rId3"/>
            </a:endParaRPr>
          </a:p>
          <a:p>
            <a:pPr marL="0" marR="0" lvl="0" indent="0" algn="l" defTabSz="932742" rtl="0" eaLnBrk="1" fontAlgn="auto" latinLnBrk="0" hangingPunct="1">
              <a:lnSpc>
                <a:spcPct val="90000"/>
              </a:lnSpc>
              <a:spcBef>
                <a:spcPts val="0"/>
              </a:spcBef>
              <a:spcAft>
                <a:spcPts val="340"/>
              </a:spcAft>
              <a:buClrTx/>
              <a:buSzTx/>
              <a:buFontTx/>
              <a:buNone/>
              <a:tabLst/>
              <a:defRPr/>
            </a:pPr>
            <a:endParaRPr lang="en-US" sz="900" dirty="0">
              <a:effectLst/>
              <a:hlinkClick r:id="rId3"/>
            </a:endParaRPr>
          </a:p>
          <a:p>
            <a:pPr marL="0" marR="0" lvl="0" indent="0" algn="l" defTabSz="932742" rtl="0" eaLnBrk="1" fontAlgn="auto" latinLnBrk="0" hangingPunct="1">
              <a:lnSpc>
                <a:spcPct val="90000"/>
              </a:lnSpc>
              <a:spcBef>
                <a:spcPts val="0"/>
              </a:spcBef>
              <a:spcAft>
                <a:spcPts val="340"/>
              </a:spcAft>
              <a:buClrTx/>
              <a:buSzTx/>
              <a:buFontTx/>
              <a:buNone/>
              <a:tabLst/>
              <a:defRPr/>
            </a:pPr>
            <a:r>
              <a:rPr lang="en-US" sz="900" dirty="0">
                <a:effectLst/>
                <a:hlinkClick r:id="rId3"/>
              </a:rPr>
              <a:t>The Cost of a Data Breach study</a:t>
            </a:r>
            <a:r>
              <a:rPr lang="en-US" sz="900" dirty="0">
                <a:effectLst/>
              </a:rPr>
              <a:t>  from </a:t>
            </a:r>
            <a:r>
              <a:rPr lang="en-US" sz="900" baseline="0" dirty="0"/>
              <a:t>IBM and </a:t>
            </a:r>
            <a:r>
              <a:rPr lang="en-US" sz="900" baseline="0" dirty="0" err="1"/>
              <a:t>Ponemon</a:t>
            </a:r>
            <a:r>
              <a:rPr lang="en-US" sz="900" baseline="0" dirty="0"/>
              <a:t>, which has tracked cost worldwide </a:t>
            </a:r>
            <a:r>
              <a:rPr lang="en-US" dirty="0"/>
              <a:t>found the average consolidated total cost of a data breach grew from $3.8 million to $4 million in 2016. The study also reports that the average cost incurred for each lost or stolen record containing sensitive and confidential information increased from $154 to $158.  Companies</a:t>
            </a:r>
            <a:r>
              <a:rPr lang="en-US" baseline="0" dirty="0"/>
              <a:t> have put money into crisis management, free credit reports for customers whose data may be at risk, advertising and marketing to win back customer confidence.</a:t>
            </a:r>
            <a:endParaRPr lang="en-US" dirty="0"/>
          </a:p>
          <a:p>
            <a:endParaRPr lang="en-US" dirty="0"/>
          </a:p>
          <a:p>
            <a:pPr marL="0" marR="0" lvl="0" indent="0" algn="l" defTabSz="932742" rtl="0" eaLnBrk="1" fontAlgn="auto" latinLnBrk="0" hangingPunct="1">
              <a:lnSpc>
                <a:spcPct val="90000"/>
              </a:lnSpc>
              <a:spcBef>
                <a:spcPts val="0"/>
              </a:spcBef>
              <a:spcAft>
                <a:spcPts val="340"/>
              </a:spcAft>
              <a:buClrTx/>
              <a:buSzTx/>
              <a:buFontTx/>
              <a:buNone/>
              <a:tabLst/>
              <a:defRPr/>
            </a:pPr>
            <a:endParaRPr lang="en-US" sz="900" kern="1200" baseline="0" dirty="0">
              <a:solidFill>
                <a:schemeClr val="tx1"/>
              </a:solidFill>
              <a:effectLst/>
              <a:latin typeface="Segoe UI Light" pitchFamily="34" charset="0"/>
              <a:ea typeface="+mn-ea"/>
              <a:cs typeface="+mn-cs"/>
            </a:endParaRPr>
          </a:p>
        </p:txBody>
      </p:sp>
      <p:sp>
        <p:nvSpPr>
          <p:cNvPr id="4" name="Slide Number Placeholder 3"/>
          <p:cNvSpPr>
            <a:spLocks noGrp="1"/>
          </p:cNvSpPr>
          <p:nvPr>
            <p:ph type="sldNum" sz="quarter" idx="10"/>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5B4690E9-825C-4C7D-A382-D0271BC978D7}" type="slidenum">
              <a:rPr kumimoji="0" lang="en-US"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6</a:t>
            </a:fld>
            <a:endParaRPr kumimoji="0" lang="en-US" sz="1800" b="0" i="0" u="none" strike="noStrike" kern="0" cap="none" spc="0" normalizeH="0" baseline="0" noProof="0">
              <a:ln>
                <a:noFill/>
              </a:ln>
              <a:solidFill>
                <a:sysClr val="windowText" lastClr="000000"/>
              </a:solidFill>
              <a:effectLst/>
              <a:uLnTx/>
              <a:uFillTx/>
            </a:endParaRPr>
          </a:p>
        </p:txBody>
      </p:sp>
    </p:spTree>
    <p:extLst>
      <p:ext uri="{BB962C8B-B14F-4D97-AF65-F5344CB8AC3E}">
        <p14:creationId xmlns:p14="http://schemas.microsoft.com/office/powerpoint/2010/main" val="147164252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32742" rtl="0" eaLnBrk="1" fontAlgn="auto" latinLnBrk="0" hangingPunct="1">
              <a:lnSpc>
                <a:spcPct val="90000"/>
              </a:lnSpc>
              <a:spcBef>
                <a:spcPts val="0"/>
              </a:spcBef>
              <a:spcAft>
                <a:spcPts val="340"/>
              </a:spcAft>
              <a:buClrTx/>
              <a:buSzTx/>
              <a:buFontTx/>
              <a:buNone/>
              <a:tabLst/>
              <a:defRPr/>
            </a:pPr>
            <a:r>
              <a:rPr lang="en-US" sz="900" b="1" dirty="0"/>
              <a:t>Speaker Note: Use</a:t>
            </a:r>
            <a:r>
              <a:rPr lang="en-US" sz="900" b="1" baseline="0" dirty="0"/>
              <a:t> the opening statement on security as the theme for slides 6-12</a:t>
            </a:r>
            <a:endParaRPr lang="en-US" sz="900" b="1" dirty="0">
              <a:effectLst/>
              <a:hlinkClick r:id="rId3"/>
            </a:endParaRPr>
          </a:p>
          <a:p>
            <a:endParaRPr lang="en-US" sz="900" b="1" kern="1200" dirty="0">
              <a:solidFill>
                <a:schemeClr val="tx1"/>
              </a:solidFill>
              <a:effectLst/>
              <a:latin typeface="Segoe UI Light" pitchFamily="34" charset="0"/>
              <a:ea typeface="+mn-ea"/>
              <a:cs typeface="+mn-cs"/>
            </a:endParaRPr>
          </a:p>
          <a:p>
            <a:r>
              <a:rPr lang="en-US" sz="900" b="1" kern="1200" dirty="0">
                <a:solidFill>
                  <a:schemeClr val="tx1"/>
                </a:solidFill>
                <a:effectLst/>
                <a:latin typeface="Segoe UI Light" pitchFamily="34" charset="0"/>
                <a:ea typeface="+mn-ea"/>
                <a:cs typeface="+mn-cs"/>
              </a:rPr>
              <a:t>BEFORE: Digital efficiency </a:t>
            </a:r>
            <a:endParaRPr lang="en-US" sz="900" kern="1200" dirty="0">
              <a:solidFill>
                <a:schemeClr val="tx1"/>
              </a:solidFill>
              <a:effectLst/>
              <a:latin typeface="Segoe UI Light" pitchFamily="34" charset="0"/>
              <a:ea typeface="+mn-ea"/>
              <a:cs typeface="+mn-cs"/>
            </a:endParaRPr>
          </a:p>
          <a:p>
            <a:r>
              <a:rPr lang="en-US" sz="900" kern="1200" dirty="0">
                <a:solidFill>
                  <a:schemeClr val="tx1"/>
                </a:solidFill>
                <a:effectLst/>
                <a:latin typeface="Segoe UI Light" pitchFamily="34" charset="0"/>
                <a:ea typeface="+mn-ea"/>
                <a:cs typeface="+mn-cs"/>
              </a:rPr>
              <a:t> </a:t>
            </a:r>
          </a:p>
          <a:p>
            <a:r>
              <a:rPr lang="en-US" sz="900" kern="1200" dirty="0">
                <a:solidFill>
                  <a:schemeClr val="tx1"/>
                </a:solidFill>
                <a:effectLst/>
                <a:latin typeface="Segoe UI Light" pitchFamily="34" charset="0"/>
                <a:ea typeface="+mn-ea"/>
                <a:cs typeface="+mn-cs"/>
              </a:rPr>
              <a:t>Employees efficiently perform the majority of work activities using a desktop computer. (Emails, texts, IM, posting information….)</a:t>
            </a:r>
          </a:p>
          <a:p>
            <a:r>
              <a:rPr lang="en-US" sz="900" kern="1200" dirty="0">
                <a:solidFill>
                  <a:schemeClr val="tx1"/>
                </a:solidFill>
                <a:effectLst/>
                <a:latin typeface="Segoe UI Light" pitchFamily="34" charset="0"/>
                <a:ea typeface="+mn-ea"/>
                <a:cs typeface="+mn-cs"/>
              </a:rPr>
              <a:t> </a:t>
            </a:r>
          </a:p>
          <a:p>
            <a:r>
              <a:rPr lang="en-US" sz="900" b="1" kern="1200" dirty="0">
                <a:solidFill>
                  <a:schemeClr val="tx1"/>
                </a:solidFill>
                <a:effectLst/>
                <a:latin typeface="Segoe UI Light" pitchFamily="34" charset="0"/>
                <a:ea typeface="+mn-ea"/>
                <a:cs typeface="+mn-cs"/>
              </a:rPr>
              <a:t>AFTER: 80s flashback or Sneaker brigade </a:t>
            </a:r>
            <a:endParaRPr lang="en-US" sz="900" kern="1200" dirty="0">
              <a:solidFill>
                <a:schemeClr val="tx1"/>
              </a:solidFill>
              <a:effectLst/>
              <a:latin typeface="Segoe UI Light" pitchFamily="34" charset="0"/>
              <a:ea typeface="+mn-ea"/>
              <a:cs typeface="+mn-cs"/>
            </a:endParaRPr>
          </a:p>
          <a:p>
            <a:r>
              <a:rPr lang="en-US" sz="900" kern="1200" dirty="0">
                <a:solidFill>
                  <a:schemeClr val="tx1"/>
                </a:solidFill>
                <a:effectLst/>
                <a:latin typeface="Segoe UI Light" pitchFamily="34" charset="0"/>
                <a:ea typeface="+mn-ea"/>
                <a:cs typeface="+mn-cs"/>
              </a:rPr>
              <a:t> </a:t>
            </a:r>
          </a:p>
          <a:p>
            <a:r>
              <a:rPr lang="en-US" sz="900" kern="1200" dirty="0">
                <a:solidFill>
                  <a:schemeClr val="tx1"/>
                </a:solidFill>
                <a:effectLst/>
                <a:latin typeface="Segoe UI Light" pitchFamily="34" charset="0"/>
                <a:ea typeface="+mn-ea"/>
                <a:cs typeface="+mn-cs"/>
              </a:rPr>
              <a:t>Employees waste hours a day running back and forth to a fax machine (assuming you still have one)</a:t>
            </a:r>
            <a:endParaRPr lang="en-US" dirty="0"/>
          </a:p>
        </p:txBody>
      </p:sp>
      <p:sp>
        <p:nvSpPr>
          <p:cNvPr id="4" name="Slide Number Placeholder 3"/>
          <p:cNvSpPr>
            <a:spLocks noGrp="1"/>
          </p:cNvSpPr>
          <p:nvPr>
            <p:ph type="sldNum" sz="quarter" idx="10"/>
          </p:nvPr>
        </p:nvSpPr>
        <p:spPr/>
        <p:txBody>
          <a:bodyPr/>
          <a:lstStyle/>
          <a:p>
            <a:fld id="{5B4690E9-825C-4C7D-A382-D0271BC978D7}" type="slidenum">
              <a:rPr lang="en-US" smtClean="0"/>
              <a:t>7</a:t>
            </a:fld>
            <a:endParaRPr lang="en-US"/>
          </a:p>
        </p:txBody>
      </p:sp>
    </p:spTree>
    <p:extLst>
      <p:ext uri="{BB962C8B-B14F-4D97-AF65-F5344CB8AC3E}">
        <p14:creationId xmlns:p14="http://schemas.microsoft.com/office/powerpoint/2010/main" val="32572266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32742" rtl="0" eaLnBrk="1" fontAlgn="auto" latinLnBrk="0" hangingPunct="1">
              <a:lnSpc>
                <a:spcPct val="90000"/>
              </a:lnSpc>
              <a:spcBef>
                <a:spcPts val="0"/>
              </a:spcBef>
              <a:spcAft>
                <a:spcPts val="340"/>
              </a:spcAft>
              <a:buClrTx/>
              <a:buSzTx/>
              <a:buFontTx/>
              <a:buNone/>
              <a:tabLst/>
              <a:defRPr/>
            </a:pPr>
            <a:r>
              <a:rPr lang="en-US" sz="900" b="1" dirty="0"/>
              <a:t>Speaker Note: Use</a:t>
            </a:r>
            <a:r>
              <a:rPr lang="en-US" sz="900" b="1" baseline="0" dirty="0"/>
              <a:t> the opening statement on security as the theme for slides 6-12</a:t>
            </a:r>
            <a:endParaRPr lang="en-US" sz="900" b="1" dirty="0">
              <a:effectLst/>
              <a:hlinkClick r:id="rId3"/>
            </a:endParaRPr>
          </a:p>
          <a:p>
            <a:endParaRPr lang="en-US" sz="900" b="1" kern="1200" dirty="0">
              <a:solidFill>
                <a:schemeClr val="tx1"/>
              </a:solidFill>
              <a:effectLst/>
              <a:latin typeface="Segoe UI Light" pitchFamily="34" charset="0"/>
              <a:ea typeface="+mn-ea"/>
              <a:cs typeface="+mn-cs"/>
            </a:endParaRPr>
          </a:p>
          <a:p>
            <a:r>
              <a:rPr lang="en-US" sz="900" b="1" kern="1200" dirty="0">
                <a:solidFill>
                  <a:schemeClr val="tx1"/>
                </a:solidFill>
                <a:effectLst/>
                <a:latin typeface="Segoe UI Light" pitchFamily="34" charset="0"/>
                <a:ea typeface="+mn-ea"/>
                <a:cs typeface="+mn-cs"/>
              </a:rPr>
              <a:t>External communication </a:t>
            </a:r>
            <a:endParaRPr lang="en-US" sz="900" kern="1200" dirty="0">
              <a:solidFill>
                <a:schemeClr val="tx1"/>
              </a:solidFill>
              <a:effectLst/>
              <a:latin typeface="Segoe UI Light" pitchFamily="34" charset="0"/>
              <a:ea typeface="+mn-ea"/>
              <a:cs typeface="+mn-cs"/>
            </a:endParaRPr>
          </a:p>
          <a:p>
            <a:r>
              <a:rPr lang="en-US" sz="900" b="1" kern="1200" dirty="0">
                <a:solidFill>
                  <a:schemeClr val="tx1"/>
                </a:solidFill>
                <a:effectLst/>
                <a:latin typeface="Segoe UI Light" pitchFamily="34" charset="0"/>
                <a:ea typeface="+mn-ea"/>
                <a:cs typeface="+mn-cs"/>
              </a:rPr>
              <a:t> </a:t>
            </a:r>
            <a:endParaRPr lang="en-US" sz="900" kern="1200" dirty="0">
              <a:solidFill>
                <a:schemeClr val="tx1"/>
              </a:solidFill>
              <a:effectLst/>
              <a:latin typeface="Segoe UI Light" pitchFamily="34" charset="0"/>
              <a:ea typeface="+mn-ea"/>
              <a:cs typeface="+mn-cs"/>
            </a:endParaRPr>
          </a:p>
          <a:p>
            <a:r>
              <a:rPr lang="en-US" sz="900" b="1" kern="1200" dirty="0">
                <a:solidFill>
                  <a:schemeClr val="tx1"/>
                </a:solidFill>
                <a:effectLst/>
                <a:latin typeface="Segoe UI Light" pitchFamily="34" charset="0"/>
                <a:ea typeface="+mn-ea"/>
                <a:cs typeface="+mn-cs"/>
              </a:rPr>
              <a:t>BEFORE: Trusted adviser</a:t>
            </a:r>
            <a:endParaRPr lang="en-US" sz="900" kern="1200" dirty="0">
              <a:solidFill>
                <a:schemeClr val="tx1"/>
              </a:solidFill>
              <a:effectLst/>
              <a:latin typeface="Segoe UI Light" pitchFamily="34" charset="0"/>
              <a:ea typeface="+mn-ea"/>
              <a:cs typeface="+mn-cs"/>
            </a:endParaRPr>
          </a:p>
          <a:p>
            <a:r>
              <a:rPr lang="en-US" sz="900" kern="1200" dirty="0">
                <a:solidFill>
                  <a:schemeClr val="tx1"/>
                </a:solidFill>
                <a:effectLst/>
                <a:latin typeface="Segoe UI Light" pitchFamily="34" charset="0"/>
                <a:ea typeface="+mn-ea"/>
                <a:cs typeface="+mn-cs"/>
              </a:rPr>
              <a:t> </a:t>
            </a:r>
          </a:p>
          <a:p>
            <a:r>
              <a:rPr lang="en-US" sz="900" kern="1200" dirty="0">
                <a:solidFill>
                  <a:schemeClr val="tx1"/>
                </a:solidFill>
                <a:effectLst/>
                <a:latin typeface="Segoe UI Light" pitchFamily="34" charset="0"/>
                <a:ea typeface="+mn-ea"/>
                <a:cs typeface="+mn-cs"/>
              </a:rPr>
              <a:t>Customers are fine trusting you with their personal information – after all, you know</a:t>
            </a:r>
            <a:r>
              <a:rPr lang="en-US" sz="900" kern="1200" baseline="0" dirty="0">
                <a:solidFill>
                  <a:schemeClr val="tx1"/>
                </a:solidFill>
                <a:effectLst/>
                <a:latin typeface="Segoe UI Light" pitchFamily="34" charset="0"/>
                <a:ea typeface="+mn-ea"/>
                <a:cs typeface="+mn-cs"/>
              </a:rPr>
              <a:t> what you’re doing.</a:t>
            </a:r>
          </a:p>
          <a:p>
            <a:r>
              <a:rPr lang="en-US" sz="900" kern="1200" dirty="0">
                <a:solidFill>
                  <a:schemeClr val="tx1"/>
                </a:solidFill>
                <a:effectLst/>
                <a:latin typeface="Segoe UI Light" pitchFamily="34" charset="0"/>
                <a:ea typeface="+mn-ea"/>
                <a:cs typeface="+mn-cs"/>
              </a:rPr>
              <a:t> </a:t>
            </a:r>
          </a:p>
          <a:p>
            <a:r>
              <a:rPr lang="en-US" sz="900" b="1" kern="1200" dirty="0">
                <a:solidFill>
                  <a:schemeClr val="tx1"/>
                </a:solidFill>
                <a:effectLst/>
                <a:latin typeface="Segoe UI Light" pitchFamily="34" charset="0"/>
                <a:ea typeface="+mn-ea"/>
                <a:cs typeface="+mn-cs"/>
              </a:rPr>
              <a:t>AFTER:</a:t>
            </a:r>
            <a:r>
              <a:rPr lang="en-US" sz="900" b="1" kern="1200" baseline="0" dirty="0">
                <a:solidFill>
                  <a:schemeClr val="tx1"/>
                </a:solidFill>
                <a:effectLst/>
                <a:latin typeface="Segoe UI Light" pitchFamily="34" charset="0"/>
                <a:ea typeface="+mn-ea"/>
                <a:cs typeface="+mn-cs"/>
              </a:rPr>
              <a:t> </a:t>
            </a:r>
            <a:r>
              <a:rPr lang="en-US" sz="900" b="1" kern="1200" dirty="0">
                <a:solidFill>
                  <a:schemeClr val="tx1"/>
                </a:solidFill>
                <a:effectLst/>
                <a:latin typeface="Segoe UI Light" pitchFamily="34" charset="0"/>
                <a:ea typeface="+mn-ea"/>
                <a:cs typeface="+mn-cs"/>
              </a:rPr>
              <a:t>Don’t ask, we won’t tell</a:t>
            </a:r>
            <a:endParaRPr lang="en-US" sz="900" kern="1200" dirty="0">
              <a:solidFill>
                <a:schemeClr val="tx1"/>
              </a:solidFill>
              <a:effectLst/>
              <a:latin typeface="Segoe UI Light" pitchFamily="34" charset="0"/>
              <a:ea typeface="+mn-ea"/>
              <a:cs typeface="+mn-cs"/>
            </a:endParaRPr>
          </a:p>
          <a:p>
            <a:r>
              <a:rPr lang="en-US" sz="900" kern="1200" dirty="0">
                <a:solidFill>
                  <a:schemeClr val="tx1"/>
                </a:solidFill>
                <a:effectLst/>
                <a:latin typeface="Segoe UI Light" pitchFamily="34" charset="0"/>
                <a:ea typeface="+mn-ea"/>
                <a:cs typeface="+mn-cs"/>
              </a:rPr>
              <a:t> </a:t>
            </a:r>
          </a:p>
          <a:p>
            <a:r>
              <a:rPr lang="en-US" sz="900" kern="1200" dirty="0">
                <a:solidFill>
                  <a:schemeClr val="tx1"/>
                </a:solidFill>
                <a:effectLst/>
                <a:latin typeface="Segoe UI Light" pitchFamily="34" charset="0"/>
                <a:ea typeface="+mn-ea"/>
                <a:cs typeface="+mn-cs"/>
              </a:rPr>
              <a:t>Customers are increasingly</a:t>
            </a:r>
            <a:r>
              <a:rPr lang="en-US" sz="900" kern="1200" baseline="0" dirty="0">
                <a:solidFill>
                  <a:schemeClr val="tx1"/>
                </a:solidFill>
                <a:effectLst/>
                <a:latin typeface="Segoe UI Light" pitchFamily="34" charset="0"/>
                <a:ea typeface="+mn-ea"/>
                <a:cs typeface="+mn-cs"/>
              </a:rPr>
              <a:t> </a:t>
            </a:r>
            <a:r>
              <a:rPr lang="en-US" sz="900" kern="1200" dirty="0">
                <a:solidFill>
                  <a:schemeClr val="tx1"/>
                </a:solidFill>
                <a:effectLst/>
                <a:latin typeface="Segoe UI Light" pitchFamily="34" charset="0"/>
                <a:ea typeface="+mn-ea"/>
                <a:cs typeface="+mn-cs"/>
              </a:rPr>
              <a:t>reluctant to share information.</a:t>
            </a:r>
            <a:endParaRPr lang="en-US" dirty="0"/>
          </a:p>
        </p:txBody>
      </p:sp>
      <p:sp>
        <p:nvSpPr>
          <p:cNvPr id="4" name="Slide Number Placeholder 3"/>
          <p:cNvSpPr>
            <a:spLocks noGrp="1"/>
          </p:cNvSpPr>
          <p:nvPr>
            <p:ph type="sldNum" sz="quarter" idx="10"/>
          </p:nvPr>
        </p:nvSpPr>
        <p:spPr/>
        <p:txBody>
          <a:bodyPr/>
          <a:lstStyle/>
          <a:p>
            <a:fld id="{5B4690E9-825C-4C7D-A382-D0271BC978D7}" type="slidenum">
              <a:rPr lang="en-US" smtClean="0"/>
              <a:t>8</a:t>
            </a:fld>
            <a:endParaRPr lang="en-US"/>
          </a:p>
        </p:txBody>
      </p:sp>
    </p:spTree>
    <p:extLst>
      <p:ext uri="{BB962C8B-B14F-4D97-AF65-F5344CB8AC3E}">
        <p14:creationId xmlns:p14="http://schemas.microsoft.com/office/powerpoint/2010/main" val="181717160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32742" rtl="0" eaLnBrk="1" fontAlgn="auto" latinLnBrk="0" hangingPunct="1">
              <a:lnSpc>
                <a:spcPct val="90000"/>
              </a:lnSpc>
              <a:spcBef>
                <a:spcPts val="0"/>
              </a:spcBef>
              <a:spcAft>
                <a:spcPts val="340"/>
              </a:spcAft>
              <a:buClrTx/>
              <a:buSzTx/>
              <a:buFontTx/>
              <a:buNone/>
              <a:tabLst/>
              <a:defRPr/>
            </a:pPr>
            <a:r>
              <a:rPr lang="en-US" sz="900" b="1" dirty="0"/>
              <a:t>Speaker Note: Use</a:t>
            </a:r>
            <a:r>
              <a:rPr lang="en-US" sz="900" b="1" baseline="0" dirty="0"/>
              <a:t> the opening statement on security as the theme for slides 6-12</a:t>
            </a:r>
            <a:endParaRPr lang="en-US" sz="900" b="1" dirty="0">
              <a:effectLst/>
              <a:hlinkClick r:id="rId3"/>
            </a:endParaRPr>
          </a:p>
          <a:p>
            <a:endParaRPr lang="en-US" sz="900" b="1" kern="1200" dirty="0">
              <a:solidFill>
                <a:schemeClr val="tx1"/>
              </a:solidFill>
              <a:effectLst/>
              <a:latin typeface="Segoe UI Light" pitchFamily="34" charset="0"/>
              <a:ea typeface="+mn-ea"/>
              <a:cs typeface="+mn-cs"/>
            </a:endParaRPr>
          </a:p>
          <a:p>
            <a:endParaRPr lang="en-US" sz="900" b="1" kern="1200" dirty="0">
              <a:solidFill>
                <a:schemeClr val="tx1"/>
              </a:solidFill>
              <a:effectLst/>
              <a:latin typeface="Segoe UI Light" pitchFamily="34" charset="0"/>
              <a:ea typeface="+mn-ea"/>
              <a:cs typeface="+mn-cs"/>
            </a:endParaRPr>
          </a:p>
          <a:p>
            <a:r>
              <a:rPr lang="en-US" sz="900" b="1" kern="1200" dirty="0">
                <a:solidFill>
                  <a:schemeClr val="tx1"/>
                </a:solidFill>
                <a:effectLst/>
                <a:latin typeface="Segoe UI Light" pitchFamily="34" charset="0"/>
                <a:ea typeface="+mn-ea"/>
                <a:cs typeface="+mn-cs"/>
              </a:rPr>
              <a:t>Security team </a:t>
            </a:r>
            <a:endParaRPr lang="en-US" sz="900" kern="1200" dirty="0">
              <a:solidFill>
                <a:schemeClr val="tx1"/>
              </a:solidFill>
              <a:effectLst/>
              <a:latin typeface="Segoe UI Light" pitchFamily="34" charset="0"/>
              <a:ea typeface="+mn-ea"/>
              <a:cs typeface="+mn-cs"/>
            </a:endParaRPr>
          </a:p>
          <a:p>
            <a:r>
              <a:rPr lang="en-US" sz="900" b="1" kern="1200" dirty="0">
                <a:solidFill>
                  <a:schemeClr val="tx1"/>
                </a:solidFill>
                <a:effectLst/>
                <a:latin typeface="Segoe UI Light" pitchFamily="34" charset="0"/>
                <a:ea typeface="+mn-ea"/>
                <a:cs typeface="+mn-cs"/>
              </a:rPr>
              <a:t> </a:t>
            </a:r>
            <a:endParaRPr lang="en-US" sz="900" kern="1200" dirty="0">
              <a:solidFill>
                <a:schemeClr val="tx1"/>
              </a:solidFill>
              <a:effectLst/>
              <a:latin typeface="Segoe UI Light" pitchFamily="34" charset="0"/>
              <a:ea typeface="+mn-ea"/>
              <a:cs typeface="+mn-cs"/>
            </a:endParaRPr>
          </a:p>
          <a:p>
            <a:r>
              <a:rPr lang="en-US" sz="900" b="1" kern="1200" dirty="0">
                <a:solidFill>
                  <a:schemeClr val="tx1"/>
                </a:solidFill>
                <a:effectLst/>
                <a:latin typeface="Segoe UI Light" pitchFamily="34" charset="0"/>
                <a:ea typeface="+mn-ea"/>
                <a:cs typeface="+mn-cs"/>
              </a:rPr>
              <a:t>BEFORE: Well-chosen and dedicated</a:t>
            </a:r>
            <a:endParaRPr lang="en-US" sz="900" kern="1200" dirty="0">
              <a:solidFill>
                <a:schemeClr val="tx1"/>
              </a:solidFill>
              <a:effectLst/>
              <a:latin typeface="Segoe UI Light" pitchFamily="34" charset="0"/>
              <a:ea typeface="+mn-ea"/>
              <a:cs typeface="+mn-cs"/>
            </a:endParaRPr>
          </a:p>
          <a:p>
            <a:r>
              <a:rPr lang="en-US" sz="900" kern="1200" dirty="0">
                <a:solidFill>
                  <a:schemeClr val="tx1"/>
                </a:solidFill>
                <a:effectLst/>
                <a:latin typeface="Segoe UI Light" pitchFamily="34" charset="0"/>
                <a:ea typeface="+mn-ea"/>
                <a:cs typeface="+mn-cs"/>
              </a:rPr>
              <a:t> </a:t>
            </a:r>
          </a:p>
          <a:p>
            <a:r>
              <a:rPr lang="en-US" sz="900" kern="1200" dirty="0">
                <a:solidFill>
                  <a:schemeClr val="tx1"/>
                </a:solidFill>
                <a:effectLst/>
                <a:latin typeface="Segoe UI Light" pitchFamily="34" charset="0"/>
                <a:ea typeface="+mn-ea"/>
                <a:cs typeface="+mn-cs"/>
              </a:rPr>
              <a:t>Once</a:t>
            </a:r>
            <a:r>
              <a:rPr lang="en-US" sz="900" kern="1200" baseline="0" dirty="0">
                <a:solidFill>
                  <a:schemeClr val="tx1"/>
                </a:solidFill>
                <a:effectLst/>
                <a:latin typeface="Segoe UI Light" pitchFamily="34" charset="0"/>
                <a:ea typeface="+mn-ea"/>
                <a:cs typeface="+mn-cs"/>
              </a:rPr>
              <a:t> there was an a</a:t>
            </a:r>
            <a:r>
              <a:rPr lang="en-US" sz="900" kern="1200" dirty="0">
                <a:solidFill>
                  <a:schemeClr val="tx1"/>
                </a:solidFill>
                <a:effectLst/>
                <a:latin typeface="Segoe UI Light" pitchFamily="34" charset="0"/>
                <a:ea typeface="+mn-ea"/>
                <a:cs typeface="+mn-cs"/>
              </a:rPr>
              <a:t>ppropriately sized and dedicated IT Security team</a:t>
            </a:r>
          </a:p>
          <a:p>
            <a:r>
              <a:rPr lang="en-US" sz="900" kern="1200" dirty="0">
                <a:solidFill>
                  <a:schemeClr val="tx1"/>
                </a:solidFill>
                <a:effectLst/>
                <a:latin typeface="Segoe UI Light" pitchFamily="34" charset="0"/>
                <a:ea typeface="+mn-ea"/>
                <a:cs typeface="+mn-cs"/>
              </a:rPr>
              <a:t> </a:t>
            </a:r>
          </a:p>
          <a:p>
            <a:r>
              <a:rPr lang="en-US" sz="900" b="1" kern="1200" dirty="0">
                <a:solidFill>
                  <a:schemeClr val="tx1"/>
                </a:solidFill>
                <a:effectLst/>
                <a:latin typeface="Segoe UI Light" pitchFamily="34" charset="0"/>
                <a:ea typeface="+mn-ea"/>
                <a:cs typeface="+mn-cs"/>
              </a:rPr>
              <a:t>AFTER: Overwhelmed, where to start?</a:t>
            </a:r>
            <a:endParaRPr lang="en-US" sz="900" kern="1200" dirty="0">
              <a:solidFill>
                <a:schemeClr val="tx1"/>
              </a:solidFill>
              <a:effectLst/>
              <a:latin typeface="Segoe UI Light" pitchFamily="34" charset="0"/>
              <a:ea typeface="+mn-ea"/>
              <a:cs typeface="+mn-cs"/>
            </a:endParaRPr>
          </a:p>
          <a:p>
            <a:r>
              <a:rPr lang="en-US" sz="900" kern="1200" dirty="0">
                <a:solidFill>
                  <a:schemeClr val="tx1"/>
                </a:solidFill>
                <a:effectLst/>
                <a:latin typeface="Segoe UI Light" pitchFamily="34" charset="0"/>
                <a:ea typeface="+mn-ea"/>
                <a:cs typeface="+mn-cs"/>
              </a:rPr>
              <a:t> </a:t>
            </a:r>
          </a:p>
          <a:p>
            <a:r>
              <a:rPr lang="en-US" sz="900" kern="1200" dirty="0">
                <a:solidFill>
                  <a:schemeClr val="tx1"/>
                </a:solidFill>
                <a:effectLst/>
                <a:latin typeface="Segoe UI Light" pitchFamily="34" charset="0"/>
                <a:ea typeface="+mn-ea"/>
                <a:cs typeface="+mn-cs"/>
              </a:rPr>
              <a:t>After a breach, the organization</a:t>
            </a:r>
            <a:r>
              <a:rPr lang="en-US" sz="900" kern="1200" baseline="0" dirty="0">
                <a:solidFill>
                  <a:schemeClr val="tx1"/>
                </a:solidFill>
                <a:effectLst/>
                <a:latin typeface="Segoe UI Light" pitchFamily="34" charset="0"/>
                <a:ea typeface="+mn-ea"/>
                <a:cs typeface="+mn-cs"/>
              </a:rPr>
              <a:t> may spend more money at the security team, which </a:t>
            </a:r>
            <a:r>
              <a:rPr lang="en-US" sz="900" kern="1200" dirty="0">
                <a:solidFill>
                  <a:schemeClr val="tx1"/>
                </a:solidFill>
                <a:effectLst/>
                <a:latin typeface="Segoe UI Light" pitchFamily="34" charset="0"/>
                <a:ea typeface="+mn-ea"/>
                <a:cs typeface="+mn-cs"/>
              </a:rPr>
              <a:t>increases in size.</a:t>
            </a:r>
            <a:r>
              <a:rPr lang="en-US" sz="900" kern="1200" baseline="0" dirty="0">
                <a:solidFill>
                  <a:schemeClr val="tx1"/>
                </a:solidFill>
                <a:effectLst/>
                <a:latin typeface="Segoe UI Light" pitchFamily="34" charset="0"/>
                <a:ea typeface="+mn-ea"/>
                <a:cs typeface="+mn-cs"/>
              </a:rPr>
              <a:t> R</a:t>
            </a:r>
            <a:r>
              <a:rPr lang="en-US" sz="900" kern="1200" dirty="0">
                <a:solidFill>
                  <a:schemeClr val="tx1"/>
                </a:solidFill>
                <a:effectLst/>
                <a:latin typeface="Segoe UI Light" pitchFamily="34" charset="0"/>
                <a:ea typeface="+mn-ea"/>
                <a:cs typeface="+mn-cs"/>
              </a:rPr>
              <a:t>emediation efforts put</a:t>
            </a:r>
            <a:r>
              <a:rPr lang="en-US" sz="900" kern="1200" baseline="0" dirty="0">
                <a:solidFill>
                  <a:schemeClr val="tx1"/>
                </a:solidFill>
                <a:effectLst/>
                <a:latin typeface="Segoe UI Light" pitchFamily="34" charset="0"/>
                <a:ea typeface="+mn-ea"/>
                <a:cs typeface="+mn-cs"/>
              </a:rPr>
              <a:t> in place are likely to </a:t>
            </a:r>
            <a:r>
              <a:rPr lang="en-US" sz="900" kern="1200" dirty="0">
                <a:solidFill>
                  <a:schemeClr val="tx1"/>
                </a:solidFill>
                <a:effectLst/>
                <a:latin typeface="Segoe UI Light" pitchFamily="34" charset="0"/>
                <a:ea typeface="+mn-ea"/>
                <a:cs typeface="+mn-cs"/>
              </a:rPr>
              <a:t>require new and expensive products and</a:t>
            </a:r>
            <a:r>
              <a:rPr lang="en-US" sz="900" kern="1200" baseline="0" dirty="0">
                <a:solidFill>
                  <a:schemeClr val="tx1"/>
                </a:solidFill>
                <a:effectLst/>
                <a:latin typeface="Segoe UI Light" pitchFamily="34" charset="0"/>
                <a:ea typeface="+mn-ea"/>
                <a:cs typeface="+mn-cs"/>
              </a:rPr>
              <a:t> result in r</a:t>
            </a:r>
            <a:r>
              <a:rPr lang="en-US" sz="900" kern="1200" dirty="0">
                <a:solidFill>
                  <a:schemeClr val="tx1"/>
                </a:solidFill>
                <a:effectLst/>
                <a:latin typeface="Segoe UI Light" pitchFamily="34" charset="0"/>
                <a:ea typeface="+mn-ea"/>
                <a:cs typeface="+mn-cs"/>
              </a:rPr>
              <a:t>eflex overspending, which can minimize</a:t>
            </a:r>
            <a:r>
              <a:rPr lang="en-US" sz="900" kern="1200" baseline="0" dirty="0">
                <a:solidFill>
                  <a:schemeClr val="tx1"/>
                </a:solidFill>
                <a:effectLst/>
                <a:latin typeface="Segoe UI Light" pitchFamily="34" charset="0"/>
                <a:ea typeface="+mn-ea"/>
                <a:cs typeface="+mn-cs"/>
              </a:rPr>
              <a:t> </a:t>
            </a:r>
            <a:r>
              <a:rPr lang="en-US" sz="900" kern="1200" dirty="0">
                <a:solidFill>
                  <a:schemeClr val="tx1"/>
                </a:solidFill>
                <a:effectLst/>
                <a:latin typeface="Segoe UI Light" pitchFamily="34" charset="0"/>
                <a:ea typeface="+mn-ea"/>
                <a:cs typeface="+mn-cs"/>
              </a:rPr>
              <a:t>effectiveness.</a:t>
            </a:r>
            <a:endParaRPr lang="en-US" dirty="0"/>
          </a:p>
        </p:txBody>
      </p:sp>
      <p:sp>
        <p:nvSpPr>
          <p:cNvPr id="4" name="Slide Number Placeholder 3"/>
          <p:cNvSpPr>
            <a:spLocks noGrp="1"/>
          </p:cNvSpPr>
          <p:nvPr>
            <p:ph type="sldNum" sz="quarter" idx="10"/>
          </p:nvPr>
        </p:nvSpPr>
        <p:spPr/>
        <p:txBody>
          <a:bodyPr/>
          <a:lstStyle/>
          <a:p>
            <a:fld id="{5B4690E9-825C-4C7D-A382-D0271BC978D7}" type="slidenum">
              <a:rPr lang="en-US" smtClean="0"/>
              <a:t>9</a:t>
            </a:fld>
            <a:endParaRPr lang="en-US"/>
          </a:p>
        </p:txBody>
      </p:sp>
    </p:spTree>
    <p:extLst>
      <p:ext uri="{BB962C8B-B14F-4D97-AF65-F5344CB8AC3E}">
        <p14:creationId xmlns:p14="http://schemas.microsoft.com/office/powerpoint/2010/main" val="157936622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900" b="1" kern="1200" dirty="0">
              <a:solidFill>
                <a:schemeClr val="tx1"/>
              </a:solidFill>
              <a:effectLst/>
              <a:latin typeface="Segoe UI Light" pitchFamily="34" charset="0"/>
              <a:ea typeface="+mn-ea"/>
              <a:cs typeface="+mn-cs"/>
            </a:endParaRPr>
          </a:p>
          <a:p>
            <a:pPr marL="0" marR="0" lvl="0" indent="0" algn="l" defTabSz="932742" rtl="0" eaLnBrk="1" fontAlgn="auto" latinLnBrk="0" hangingPunct="1">
              <a:lnSpc>
                <a:spcPct val="90000"/>
              </a:lnSpc>
              <a:spcBef>
                <a:spcPts val="0"/>
              </a:spcBef>
              <a:spcAft>
                <a:spcPts val="340"/>
              </a:spcAft>
              <a:buClrTx/>
              <a:buSzTx/>
              <a:buFontTx/>
              <a:buNone/>
              <a:tabLst/>
              <a:defRPr/>
            </a:pPr>
            <a:r>
              <a:rPr lang="en-US" sz="900" b="1" dirty="0"/>
              <a:t>Speaker Note: Use</a:t>
            </a:r>
            <a:r>
              <a:rPr lang="en-US" sz="900" b="1" baseline="0" dirty="0"/>
              <a:t> the opening statement on security as the theme for slides 3-9</a:t>
            </a:r>
            <a:endParaRPr lang="en-US" sz="900" b="1" dirty="0">
              <a:effectLst/>
              <a:hlinkClick r:id="rId3"/>
            </a:endParaRPr>
          </a:p>
          <a:p>
            <a:endParaRPr lang="en-US" sz="900" b="1" kern="1200" dirty="0">
              <a:solidFill>
                <a:schemeClr val="tx1"/>
              </a:solidFill>
              <a:effectLst/>
              <a:latin typeface="Segoe UI Light" pitchFamily="34" charset="0"/>
              <a:ea typeface="+mn-ea"/>
              <a:cs typeface="+mn-cs"/>
            </a:endParaRPr>
          </a:p>
          <a:p>
            <a:r>
              <a:rPr lang="en-US" sz="900" b="1" kern="1200" dirty="0">
                <a:solidFill>
                  <a:schemeClr val="tx1"/>
                </a:solidFill>
                <a:effectLst/>
                <a:latin typeface="Segoe UI Light" pitchFamily="34" charset="0"/>
                <a:ea typeface="+mn-ea"/>
                <a:cs typeface="+mn-cs"/>
              </a:rPr>
              <a:t>Internal communication</a:t>
            </a:r>
            <a:endParaRPr lang="en-US" sz="900" kern="1200" dirty="0">
              <a:solidFill>
                <a:schemeClr val="tx1"/>
              </a:solidFill>
              <a:effectLst/>
              <a:latin typeface="Segoe UI Light" pitchFamily="34" charset="0"/>
              <a:ea typeface="+mn-ea"/>
              <a:cs typeface="+mn-cs"/>
            </a:endParaRPr>
          </a:p>
          <a:p>
            <a:r>
              <a:rPr lang="en-US" sz="900" b="1" kern="1200" dirty="0">
                <a:solidFill>
                  <a:schemeClr val="tx1"/>
                </a:solidFill>
                <a:effectLst/>
                <a:latin typeface="Segoe UI Light" pitchFamily="34" charset="0"/>
                <a:ea typeface="+mn-ea"/>
                <a:cs typeface="+mn-cs"/>
              </a:rPr>
              <a:t> </a:t>
            </a:r>
            <a:endParaRPr lang="en-US" sz="900" kern="1200" dirty="0">
              <a:solidFill>
                <a:schemeClr val="tx1"/>
              </a:solidFill>
              <a:effectLst/>
              <a:latin typeface="Segoe UI Light" pitchFamily="34" charset="0"/>
              <a:ea typeface="+mn-ea"/>
              <a:cs typeface="+mn-cs"/>
            </a:endParaRPr>
          </a:p>
          <a:p>
            <a:r>
              <a:rPr lang="en-US" sz="900" b="1" kern="1200" dirty="0">
                <a:solidFill>
                  <a:schemeClr val="tx1"/>
                </a:solidFill>
                <a:effectLst/>
                <a:latin typeface="Segoe UI Light" pitchFamily="34" charset="0"/>
                <a:ea typeface="+mn-ea"/>
                <a:cs typeface="+mn-cs"/>
              </a:rPr>
              <a:t>BEFORE: Transparency</a:t>
            </a:r>
            <a:endParaRPr lang="en-US" sz="900" kern="1200" dirty="0">
              <a:solidFill>
                <a:schemeClr val="tx1"/>
              </a:solidFill>
              <a:effectLst/>
              <a:latin typeface="Segoe UI Light" pitchFamily="34" charset="0"/>
              <a:ea typeface="+mn-ea"/>
              <a:cs typeface="+mn-cs"/>
            </a:endParaRPr>
          </a:p>
          <a:p>
            <a:r>
              <a:rPr lang="en-US" sz="900" kern="1200" dirty="0">
                <a:solidFill>
                  <a:schemeClr val="tx1"/>
                </a:solidFill>
                <a:effectLst/>
                <a:latin typeface="Segoe UI Light" pitchFamily="34" charset="0"/>
                <a:ea typeface="+mn-ea"/>
                <a:cs typeface="+mn-cs"/>
              </a:rPr>
              <a:t> </a:t>
            </a:r>
          </a:p>
          <a:p>
            <a:r>
              <a:rPr lang="en-US" sz="900" kern="1200" dirty="0">
                <a:solidFill>
                  <a:schemeClr val="tx1"/>
                </a:solidFill>
                <a:effectLst/>
                <a:latin typeface="Segoe UI Light" pitchFamily="34" charset="0"/>
                <a:ea typeface="+mn-ea"/>
                <a:cs typeface="+mn-cs"/>
              </a:rPr>
              <a:t>High-business</a:t>
            </a:r>
            <a:r>
              <a:rPr lang="en-US" sz="900" kern="1200" baseline="0" dirty="0">
                <a:solidFill>
                  <a:schemeClr val="tx1"/>
                </a:solidFill>
                <a:effectLst/>
                <a:latin typeface="Segoe UI Light" pitchFamily="34" charset="0"/>
                <a:ea typeface="+mn-ea"/>
                <a:cs typeface="+mn-cs"/>
              </a:rPr>
              <a:t> value and medium-business value</a:t>
            </a:r>
            <a:r>
              <a:rPr lang="en-US" sz="900" kern="1200" dirty="0">
                <a:solidFill>
                  <a:schemeClr val="tx1"/>
                </a:solidFill>
                <a:effectLst/>
                <a:latin typeface="Segoe UI Light" pitchFamily="34" charset="0"/>
                <a:ea typeface="+mn-ea"/>
                <a:cs typeface="+mn-cs"/>
              </a:rPr>
              <a:t> assets are available for day-to-day business operations</a:t>
            </a:r>
          </a:p>
          <a:p>
            <a:r>
              <a:rPr lang="en-US" sz="900" kern="1200" dirty="0">
                <a:solidFill>
                  <a:schemeClr val="tx1"/>
                </a:solidFill>
                <a:effectLst/>
                <a:latin typeface="Segoe UI Light" pitchFamily="34" charset="0"/>
                <a:ea typeface="+mn-ea"/>
                <a:cs typeface="+mn-cs"/>
              </a:rPr>
              <a:t> </a:t>
            </a:r>
          </a:p>
          <a:p>
            <a:r>
              <a:rPr lang="en-US" sz="900" b="1" kern="1200" dirty="0">
                <a:solidFill>
                  <a:schemeClr val="tx1"/>
                </a:solidFill>
                <a:effectLst/>
                <a:latin typeface="Segoe UI Light" pitchFamily="34" charset="0"/>
                <a:ea typeface="+mn-ea"/>
                <a:cs typeface="+mn-cs"/>
              </a:rPr>
              <a:t>AFTER: Top secret, need to know</a:t>
            </a:r>
            <a:endParaRPr lang="en-US" sz="900" kern="1200" dirty="0">
              <a:solidFill>
                <a:schemeClr val="tx1"/>
              </a:solidFill>
              <a:effectLst/>
              <a:latin typeface="Segoe UI Light" pitchFamily="34" charset="0"/>
              <a:ea typeface="+mn-ea"/>
              <a:cs typeface="+mn-cs"/>
            </a:endParaRPr>
          </a:p>
          <a:p>
            <a:r>
              <a:rPr lang="en-US" sz="900" kern="1200" dirty="0">
                <a:solidFill>
                  <a:schemeClr val="tx1"/>
                </a:solidFill>
                <a:effectLst/>
                <a:latin typeface="Segoe UI Light" pitchFamily="34" charset="0"/>
                <a:ea typeface="+mn-ea"/>
                <a:cs typeface="+mn-cs"/>
              </a:rPr>
              <a:t> </a:t>
            </a:r>
          </a:p>
          <a:p>
            <a:r>
              <a:rPr lang="en-US" sz="900" kern="1200" dirty="0">
                <a:solidFill>
                  <a:schemeClr val="tx1"/>
                </a:solidFill>
                <a:effectLst/>
                <a:latin typeface="Segoe UI Light" pitchFamily="34" charset="0"/>
                <a:ea typeface="+mn-ea"/>
                <a:cs typeface="+mn-cs"/>
              </a:rPr>
              <a:t>Lock</a:t>
            </a:r>
            <a:r>
              <a:rPr lang="en-US" sz="900" kern="1200" baseline="0" dirty="0">
                <a:solidFill>
                  <a:schemeClr val="tx1"/>
                </a:solidFill>
                <a:effectLst/>
                <a:latin typeface="Segoe UI Light" pitchFamily="34" charset="0"/>
                <a:ea typeface="+mn-ea"/>
                <a:cs typeface="+mn-cs"/>
              </a:rPr>
              <a:t> down mode! </a:t>
            </a:r>
            <a:r>
              <a:rPr lang="en-US" sz="900" kern="1200" dirty="0">
                <a:solidFill>
                  <a:schemeClr val="tx1"/>
                </a:solidFill>
                <a:effectLst/>
                <a:latin typeface="Segoe UI Light" pitchFamily="34" charset="0"/>
                <a:ea typeface="+mn-ea"/>
                <a:cs typeface="+mn-cs"/>
              </a:rPr>
              <a:t>Assets become</a:t>
            </a:r>
            <a:r>
              <a:rPr lang="en-US" sz="900" kern="1200" baseline="0" dirty="0">
                <a:solidFill>
                  <a:schemeClr val="tx1"/>
                </a:solidFill>
                <a:effectLst/>
                <a:latin typeface="Segoe UI Light" pitchFamily="34" charset="0"/>
                <a:ea typeface="+mn-ea"/>
                <a:cs typeface="+mn-cs"/>
              </a:rPr>
              <a:t> </a:t>
            </a:r>
            <a:r>
              <a:rPr lang="en-US" sz="900" kern="1200" dirty="0">
                <a:solidFill>
                  <a:schemeClr val="tx1"/>
                </a:solidFill>
                <a:effectLst/>
                <a:latin typeface="Segoe UI Light" pitchFamily="34" charset="0"/>
                <a:ea typeface="+mn-ea"/>
                <a:cs typeface="+mn-cs"/>
              </a:rPr>
              <a:t>encrypted and key business IT services rendered useless.</a:t>
            </a:r>
            <a:endParaRPr lang="en-US" dirty="0"/>
          </a:p>
          <a:p>
            <a:endParaRPr lang="en-US" dirty="0"/>
          </a:p>
        </p:txBody>
      </p:sp>
      <p:sp>
        <p:nvSpPr>
          <p:cNvPr id="4" name="Slide Number Placeholder 3"/>
          <p:cNvSpPr>
            <a:spLocks noGrp="1"/>
          </p:cNvSpPr>
          <p:nvPr>
            <p:ph type="sldNum" sz="quarter" idx="10"/>
          </p:nvPr>
        </p:nvSpPr>
        <p:spPr/>
        <p:txBody>
          <a:bodyPr/>
          <a:lstStyle/>
          <a:p>
            <a:fld id="{5B4690E9-825C-4C7D-A382-D0271BC978D7}" type="slidenum">
              <a:rPr lang="en-US" smtClean="0"/>
              <a:t>10</a:t>
            </a:fld>
            <a:endParaRPr lang="en-US"/>
          </a:p>
        </p:txBody>
      </p:sp>
    </p:spTree>
    <p:extLst>
      <p:ext uri="{BB962C8B-B14F-4D97-AF65-F5344CB8AC3E}">
        <p14:creationId xmlns:p14="http://schemas.microsoft.com/office/powerpoint/2010/main" val="84822906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hoto_Option">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stretch>
            <a:fillRect/>
          </a:stretch>
        </p:blipFill>
        <p:spPr>
          <a:xfrm>
            <a:off x="2541" y="-33556"/>
            <a:ext cx="12431394" cy="7038363"/>
          </a:xfrm>
          <a:prstGeom prst="rect">
            <a:avLst/>
          </a:prstGeom>
        </p:spPr>
      </p:pic>
      <p:sp>
        <p:nvSpPr>
          <p:cNvPr id="15" name="Rectangle 14"/>
          <p:cNvSpPr/>
          <p:nvPr userDrawn="1"/>
        </p:nvSpPr>
        <p:spPr>
          <a:xfrm flipH="1">
            <a:off x="-1" y="1"/>
            <a:ext cx="11704638" cy="7002436"/>
          </a:xfrm>
          <a:prstGeom prst="rect">
            <a:avLst/>
          </a:prstGeom>
          <a:gradFill>
            <a:gsLst>
              <a:gs pos="55000">
                <a:srgbClr val="000000">
                  <a:lumMod val="0"/>
                  <a:alpha val="0"/>
                </a:srgbClr>
              </a:gs>
              <a:gs pos="100000">
                <a:srgbClr val="000000">
                  <a:lumMod val="0"/>
                  <a:alpha val="54000"/>
                </a:srgb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pic>
        <p:nvPicPr>
          <p:cNvPr id="14" name="Picture 13"/>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bwMode="invGray">
          <a:xfrm>
            <a:off x="457200" y="488950"/>
            <a:ext cx="1645920" cy="352580"/>
          </a:xfrm>
          <a:prstGeom prst="rect">
            <a:avLst/>
          </a:prstGeom>
        </p:spPr>
      </p:pic>
      <p:sp>
        <p:nvSpPr>
          <p:cNvPr id="18" name="Rectangle 17"/>
          <p:cNvSpPr/>
          <p:nvPr userDrawn="1"/>
        </p:nvSpPr>
        <p:spPr bwMode="auto">
          <a:xfrm>
            <a:off x="279400" y="2211694"/>
            <a:ext cx="6665919" cy="3804892"/>
          </a:xfrm>
          <a:prstGeom prst="rect">
            <a:avLst/>
          </a:prstGeom>
          <a:solidFill>
            <a:srgbClr val="0078D7">
              <a:alpha val="90000"/>
            </a:srgb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28" tIns="146262" rIns="182828" bIns="146262" numCol="1" spcCol="0" rtlCol="0" fromWordArt="0" anchor="t" anchorCtr="0" forceAA="0" compatLnSpc="1">
            <a:prstTxWarp prst="textNoShape">
              <a:avLst/>
            </a:prstTxWarp>
            <a:noAutofit/>
          </a:bodyPr>
          <a:lstStyle/>
          <a:p>
            <a:pPr algn="ctr" defTabSz="932114" fontAlgn="base">
              <a:lnSpc>
                <a:spcPct val="90000"/>
              </a:lnSpc>
              <a:spcBef>
                <a:spcPct val="0"/>
              </a:spcBef>
              <a:spcAft>
                <a:spcPct val="0"/>
              </a:spcAft>
            </a:pPr>
            <a:endParaRPr lang="en-US" sz="2400" dirty="0" err="1">
              <a:gradFill>
                <a:gsLst>
                  <a:gs pos="0">
                    <a:srgbClr val="FFFFFF"/>
                  </a:gs>
                  <a:gs pos="100000">
                    <a:srgbClr val="FFFFFF"/>
                  </a:gs>
                </a:gsLst>
                <a:lin ang="5400000" scaled="0"/>
              </a:gradFill>
              <a:ea typeface="Segoe UI" pitchFamily="34" charset="0"/>
              <a:cs typeface="Segoe UI" pitchFamily="34" charset="0"/>
            </a:endParaRPr>
          </a:p>
        </p:txBody>
      </p:sp>
      <p:sp>
        <p:nvSpPr>
          <p:cNvPr id="19" name="Title 1"/>
          <p:cNvSpPr>
            <a:spLocks noGrp="1"/>
          </p:cNvSpPr>
          <p:nvPr>
            <p:ph type="title" hasCustomPrompt="1"/>
          </p:nvPr>
        </p:nvSpPr>
        <p:spPr bwMode="auto">
          <a:xfrm>
            <a:off x="274637" y="2168525"/>
            <a:ext cx="6523969" cy="2784635"/>
          </a:xfrm>
          <a:noFill/>
        </p:spPr>
        <p:txBody>
          <a:bodyPr lIns="146304" tIns="91440" rIns="146304" bIns="91440" anchor="t" anchorCtr="0"/>
          <a:lstStyle>
            <a:lvl1pPr>
              <a:defRPr sz="5915" spc="-100" baseline="0">
                <a:gradFill>
                  <a:gsLst>
                    <a:gs pos="76250">
                      <a:srgbClr val="FFFFFF"/>
                    </a:gs>
                    <a:gs pos="51000">
                      <a:srgbClr val="FFFFFF"/>
                    </a:gs>
                  </a:gsLst>
                  <a:lin ang="5400000" scaled="0"/>
                </a:gradFill>
              </a:defRPr>
            </a:lvl1pPr>
          </a:lstStyle>
          <a:p>
            <a:r>
              <a:rPr lang="en-US" dirty="0"/>
              <a:t>Presentation title</a:t>
            </a:r>
          </a:p>
        </p:txBody>
      </p:sp>
      <p:sp>
        <p:nvSpPr>
          <p:cNvPr id="20" name="Text Placeholder 2"/>
          <p:cNvSpPr>
            <a:spLocks noGrp="1"/>
          </p:cNvSpPr>
          <p:nvPr>
            <p:ph type="body" sz="quarter" idx="14" hasCustomPrompt="1"/>
          </p:nvPr>
        </p:nvSpPr>
        <p:spPr bwMode="auto">
          <a:xfrm>
            <a:off x="272986" y="4965701"/>
            <a:ext cx="6525620" cy="930425"/>
          </a:xfrm>
        </p:spPr>
        <p:txBody>
          <a:bodyPr tIns="109728" bIns="109728">
            <a:noAutofit/>
          </a:bodyPr>
          <a:lstStyle>
            <a:lvl1pPr marL="0" indent="0">
              <a:spcBef>
                <a:spcPts val="0"/>
              </a:spcBef>
              <a:buNone/>
              <a:defRPr sz="2856">
                <a:gradFill>
                  <a:gsLst>
                    <a:gs pos="76250">
                      <a:srgbClr val="FFFFFF"/>
                    </a:gs>
                    <a:gs pos="51000">
                      <a:srgbClr val="FFFFFF"/>
                    </a:gs>
                  </a:gsLst>
                  <a:lin ang="5400000" scaled="0"/>
                </a:gradFill>
              </a:defRPr>
            </a:lvl1pPr>
          </a:lstStyle>
          <a:p>
            <a:pPr lvl="0"/>
            <a:r>
              <a:rPr lang="en-US" dirty="0"/>
              <a:t>Speaker Name</a:t>
            </a:r>
          </a:p>
        </p:txBody>
      </p:sp>
    </p:spTree>
    <p:extLst>
      <p:ext uri="{BB962C8B-B14F-4D97-AF65-F5344CB8AC3E}">
        <p14:creationId xmlns:p14="http://schemas.microsoft.com/office/powerpoint/2010/main" val="3843978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_Two Column Non-bullete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1"/>
                </a:solidFill>
              </a:defRPr>
            </a:lvl1pPr>
          </a:lstStyle>
          <a:p>
            <a:r>
              <a:rPr lang="en-US" dirty="0"/>
              <a:t>Click to edit Master title style</a:t>
            </a:r>
          </a:p>
        </p:txBody>
      </p:sp>
      <p:sp>
        <p:nvSpPr>
          <p:cNvPr id="4" name="Text Placeholder 3"/>
          <p:cNvSpPr>
            <a:spLocks noGrp="1"/>
          </p:cNvSpPr>
          <p:nvPr>
            <p:ph type="body" sz="quarter" idx="10"/>
          </p:nvPr>
        </p:nvSpPr>
        <p:spPr>
          <a:xfrm>
            <a:off x="476084" y="2211695"/>
            <a:ext cx="5486399" cy="2318583"/>
          </a:xfrm>
        </p:spPr>
        <p:txBody>
          <a:bodyPr wrap="square">
            <a:spAutoFit/>
          </a:bodyPr>
          <a:lstStyle>
            <a:lvl1pPr marL="0" indent="0">
              <a:spcBef>
                <a:spcPts val="1224"/>
              </a:spcBef>
              <a:buClr>
                <a:schemeClr val="tx1"/>
              </a:buClr>
              <a:buFont typeface="Wingdings" pitchFamily="2" charset="2"/>
              <a:buNone/>
              <a:defRPr sz="3598"/>
            </a:lvl1pPr>
            <a:lvl2pPr marL="0" indent="0">
              <a:buNone/>
              <a:defRPr sz="2000"/>
            </a:lvl2pPr>
            <a:lvl3pPr marL="231686" indent="0">
              <a:buNone/>
              <a:tabLst/>
              <a:defRPr sz="2000"/>
            </a:lvl3pPr>
            <a:lvl4pPr marL="460198" indent="0">
              <a:buNone/>
              <a:defRPr/>
            </a:lvl4pPr>
            <a:lvl5pPr marL="685537" indent="0">
              <a:buNone/>
              <a:tabLs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3"/>
          <p:cNvSpPr>
            <a:spLocks noGrp="1"/>
          </p:cNvSpPr>
          <p:nvPr>
            <p:ph type="body" sz="quarter" idx="11"/>
          </p:nvPr>
        </p:nvSpPr>
        <p:spPr>
          <a:xfrm>
            <a:off x="6478851" y="2211695"/>
            <a:ext cx="5486399" cy="2318583"/>
          </a:xfrm>
        </p:spPr>
        <p:txBody>
          <a:bodyPr wrap="square">
            <a:spAutoFit/>
          </a:bodyPr>
          <a:lstStyle>
            <a:lvl1pPr marL="0" indent="0">
              <a:spcBef>
                <a:spcPts val="1224"/>
              </a:spcBef>
              <a:buClr>
                <a:schemeClr val="tx1"/>
              </a:buClr>
              <a:buFont typeface="Wingdings" pitchFamily="2" charset="2"/>
              <a:buNone/>
              <a:defRPr sz="3598"/>
            </a:lvl1pPr>
            <a:lvl2pPr marL="0" indent="0">
              <a:buNone/>
              <a:defRPr sz="2000"/>
            </a:lvl2pPr>
            <a:lvl3pPr marL="231686" indent="0">
              <a:buNone/>
              <a:tabLst/>
              <a:defRPr sz="2000"/>
            </a:lvl3pPr>
            <a:lvl4pPr marL="460198" indent="0">
              <a:buNone/>
              <a:defRPr/>
            </a:lvl4pPr>
            <a:lvl5pPr marL="685537" indent="0">
              <a:buNone/>
              <a:tabLs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Text Placeholder 5"/>
          <p:cNvSpPr>
            <a:spLocks noGrp="1"/>
          </p:cNvSpPr>
          <p:nvPr>
            <p:ph type="body" sz="quarter" idx="12"/>
          </p:nvPr>
        </p:nvSpPr>
        <p:spPr>
          <a:xfrm>
            <a:off x="274640" y="1155940"/>
            <a:ext cx="11887200" cy="489689"/>
          </a:xfrm>
        </p:spPr>
        <p:txBody>
          <a:bodyPr/>
          <a:lstStyle>
            <a:lvl1pPr marL="0" indent="0">
              <a:buNone/>
              <a:defRPr>
                <a:gradFill>
                  <a:gsLst>
                    <a:gs pos="1250">
                      <a:schemeClr val="tx1"/>
                    </a:gs>
                    <a:gs pos="99000">
                      <a:schemeClr val="tx1"/>
                    </a:gs>
                  </a:gsLst>
                  <a:lin ang="5400000" scaled="0"/>
                </a:gradFill>
              </a:defRPr>
            </a:lvl1pPr>
            <a:lvl2pPr marL="0" indent="0">
              <a:buFontTx/>
              <a:buNone/>
              <a:defRPr sz="2000"/>
            </a:lvl2pPr>
            <a:lvl3pPr marL="228513" indent="0">
              <a:buNone/>
              <a:defRPr/>
            </a:lvl3pPr>
            <a:lvl4pPr marL="457024" indent="0">
              <a:buNone/>
              <a:defRPr/>
            </a:lvl4pPr>
            <a:lvl5pPr marL="685537" indent="0">
              <a:buNone/>
              <a:defRPr/>
            </a:lvl5pPr>
          </a:lstStyle>
          <a:p>
            <a:pPr lvl="0"/>
            <a:r>
              <a:rPr lang="en-US" dirty="0"/>
              <a:t>Click to edit Master text styles</a:t>
            </a:r>
          </a:p>
        </p:txBody>
      </p:sp>
    </p:spTree>
    <p:extLst>
      <p:ext uri="{BB962C8B-B14F-4D97-AF65-F5344CB8AC3E}">
        <p14:creationId xmlns:p14="http://schemas.microsoft.com/office/powerpoint/2010/main" val="2788620799"/>
      </p:ext>
    </p:extLst>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wo Column Bullet text 1st level color">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4" name="Text Placeholder 3"/>
          <p:cNvSpPr>
            <a:spLocks noGrp="1"/>
          </p:cNvSpPr>
          <p:nvPr>
            <p:ph type="body" sz="quarter" idx="10"/>
          </p:nvPr>
        </p:nvSpPr>
        <p:spPr>
          <a:xfrm>
            <a:off x="274641" y="1152144"/>
            <a:ext cx="5486399" cy="2275495"/>
          </a:xfrm>
        </p:spPr>
        <p:txBody>
          <a:bodyPr wrap="square">
            <a:spAutoFit/>
          </a:bodyPr>
          <a:lstStyle>
            <a:lvl1pPr marL="287227" indent="-287227">
              <a:spcBef>
                <a:spcPts val="1224"/>
              </a:spcBef>
              <a:buClr>
                <a:schemeClr val="tx2"/>
              </a:buClr>
              <a:buFont typeface="Arial" pitchFamily="34" charset="0"/>
              <a:buChar char="•"/>
              <a:defRPr sz="3198">
                <a:gradFill>
                  <a:gsLst>
                    <a:gs pos="1250">
                      <a:schemeClr val="tx2"/>
                    </a:gs>
                    <a:gs pos="99000">
                      <a:schemeClr val="tx2"/>
                    </a:gs>
                  </a:gsLst>
                  <a:lin ang="5400000" scaled="0"/>
                </a:gradFill>
              </a:defRPr>
            </a:lvl1pPr>
            <a:lvl2pPr marL="530962" indent="-233105">
              <a:defRPr sz="2400"/>
            </a:lvl2pPr>
            <a:lvl3pPr marL="699316" indent="-168355">
              <a:tabLst/>
              <a:defRPr sz="2000"/>
            </a:lvl3pPr>
            <a:lvl4pPr marL="880619" indent="-181305">
              <a:defRPr/>
            </a:lvl4pPr>
            <a:lvl5pPr marL="1048973" indent="-168355">
              <a:tabLs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3"/>
          <p:cNvSpPr>
            <a:spLocks noGrp="1"/>
          </p:cNvSpPr>
          <p:nvPr>
            <p:ph type="body" sz="quarter" idx="11"/>
          </p:nvPr>
        </p:nvSpPr>
        <p:spPr>
          <a:xfrm>
            <a:off x="6675439" y="1152144"/>
            <a:ext cx="5486399" cy="2275495"/>
          </a:xfrm>
        </p:spPr>
        <p:txBody>
          <a:bodyPr wrap="square">
            <a:spAutoFit/>
          </a:bodyPr>
          <a:lstStyle>
            <a:lvl1pPr marL="287227" indent="-287227">
              <a:spcBef>
                <a:spcPts val="1224"/>
              </a:spcBef>
              <a:buClr>
                <a:schemeClr val="tx2"/>
              </a:buClr>
              <a:buFont typeface="Arial" pitchFamily="34" charset="0"/>
              <a:buChar char="•"/>
              <a:defRPr sz="3198">
                <a:gradFill>
                  <a:gsLst>
                    <a:gs pos="1250">
                      <a:schemeClr val="tx2"/>
                    </a:gs>
                    <a:gs pos="99000">
                      <a:schemeClr val="tx2"/>
                    </a:gs>
                  </a:gsLst>
                  <a:lin ang="5400000" scaled="0"/>
                </a:gradFill>
              </a:defRPr>
            </a:lvl1pPr>
            <a:lvl2pPr marL="530962" indent="-233105">
              <a:defRPr sz="2400"/>
            </a:lvl2pPr>
            <a:lvl3pPr marL="699316" indent="-168355">
              <a:tabLst/>
              <a:defRPr sz="2000"/>
            </a:lvl3pPr>
            <a:lvl4pPr marL="880619" indent="-181305">
              <a:defRPr/>
            </a:lvl4pPr>
            <a:lvl5pPr marL="1048973" indent="-168355">
              <a:tabLs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362764694"/>
      </p:ext>
    </p:extLst>
  </p:cSld>
  <p:clrMapOvr>
    <a:masterClrMapping/>
  </p:clrMapOvr>
  <p:transition>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wo Column Bullet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4" name="Text Placeholder 3"/>
          <p:cNvSpPr>
            <a:spLocks noGrp="1"/>
          </p:cNvSpPr>
          <p:nvPr>
            <p:ph type="body" sz="quarter" idx="10"/>
          </p:nvPr>
        </p:nvSpPr>
        <p:spPr>
          <a:xfrm>
            <a:off x="274641" y="1152144"/>
            <a:ext cx="5486399" cy="2275495"/>
          </a:xfrm>
        </p:spPr>
        <p:txBody>
          <a:bodyPr wrap="square">
            <a:spAutoFit/>
          </a:bodyPr>
          <a:lstStyle>
            <a:lvl1pPr marL="287227" indent="-287227">
              <a:spcBef>
                <a:spcPts val="1224"/>
              </a:spcBef>
              <a:buClr>
                <a:schemeClr val="tx1"/>
              </a:buClr>
              <a:buFont typeface="Arial" pitchFamily="34" charset="0"/>
              <a:buChar char="•"/>
              <a:defRPr sz="3198"/>
            </a:lvl1pPr>
            <a:lvl2pPr marL="530962" indent="-233105">
              <a:defRPr sz="2400"/>
            </a:lvl2pPr>
            <a:lvl3pPr marL="699316" indent="-168355">
              <a:tabLst/>
              <a:defRPr sz="2000"/>
            </a:lvl3pPr>
            <a:lvl4pPr marL="880619" indent="-181305">
              <a:defRPr/>
            </a:lvl4pPr>
            <a:lvl5pPr marL="1048973" indent="-168355">
              <a:tabLs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3"/>
          <p:cNvSpPr>
            <a:spLocks noGrp="1"/>
          </p:cNvSpPr>
          <p:nvPr>
            <p:ph type="body" sz="quarter" idx="11"/>
          </p:nvPr>
        </p:nvSpPr>
        <p:spPr>
          <a:xfrm>
            <a:off x="6675439" y="1152144"/>
            <a:ext cx="5486399" cy="2275495"/>
          </a:xfrm>
        </p:spPr>
        <p:txBody>
          <a:bodyPr wrap="square">
            <a:spAutoFit/>
          </a:bodyPr>
          <a:lstStyle>
            <a:lvl1pPr marL="287227" indent="-287227">
              <a:spcBef>
                <a:spcPts val="1224"/>
              </a:spcBef>
              <a:buClr>
                <a:schemeClr val="tx1"/>
              </a:buClr>
              <a:buFont typeface="Arial" pitchFamily="34" charset="0"/>
              <a:buChar char="•"/>
              <a:defRPr sz="3198"/>
            </a:lvl1pPr>
            <a:lvl2pPr marL="530962" indent="-233105">
              <a:defRPr sz="2400"/>
            </a:lvl2pPr>
            <a:lvl3pPr marL="699316" indent="-168355">
              <a:tabLst/>
              <a:defRPr sz="2000"/>
            </a:lvl3pPr>
            <a:lvl4pPr marL="880619" indent="-181305">
              <a:defRPr/>
            </a:lvl4pPr>
            <a:lvl5pPr marL="1048973" indent="-168355">
              <a:tabLs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05219613"/>
      </p:ext>
    </p:extLst>
  </p:cSld>
  <p:clrMapOvr>
    <a:masterClrMapping/>
  </p:clrMapOvr>
  <p:transition>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n-US" dirty="0"/>
              <a:t>Click to edit Master title style</a:t>
            </a:r>
          </a:p>
        </p:txBody>
      </p:sp>
    </p:spTree>
    <p:extLst>
      <p:ext uri="{BB962C8B-B14F-4D97-AF65-F5344CB8AC3E}">
        <p14:creationId xmlns:p14="http://schemas.microsoft.com/office/powerpoint/2010/main" val="276102566"/>
      </p:ext>
    </p:extLst>
  </p:cSld>
  <p:clrMapOvr>
    <a:masterClrMapping/>
  </p:clrMapOvr>
  <p:transition>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Demo slide">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9" y="1209973"/>
            <a:ext cx="10056812" cy="2751698"/>
          </a:xfrm>
          <a:noFill/>
        </p:spPr>
        <p:txBody>
          <a:bodyPr tIns="91440" bIns="91440" anchor="b" anchorCtr="0"/>
          <a:lstStyle>
            <a:lvl1pPr>
              <a:defRPr sz="7196" spc="-100" baseline="0">
                <a:gradFill>
                  <a:gsLst>
                    <a:gs pos="0">
                      <a:schemeClr val="tx1"/>
                    </a:gs>
                    <a:gs pos="100000">
                      <a:schemeClr val="tx1"/>
                    </a:gs>
                  </a:gsLst>
                  <a:lin ang="5400000" scaled="0"/>
                </a:gradFill>
              </a:defRPr>
            </a:lvl1pPr>
          </a:lstStyle>
          <a:p>
            <a:r>
              <a:rPr lang="en-US" dirty="0"/>
              <a:t>Demo title</a:t>
            </a:r>
          </a:p>
        </p:txBody>
      </p:sp>
      <p:sp>
        <p:nvSpPr>
          <p:cNvPr id="5" name="Text Placeholder 4"/>
          <p:cNvSpPr>
            <a:spLocks noGrp="1"/>
          </p:cNvSpPr>
          <p:nvPr>
            <p:ph type="body" sz="quarter" idx="12" hasCustomPrompt="1"/>
          </p:nvPr>
        </p:nvSpPr>
        <p:spPr>
          <a:xfrm>
            <a:off x="274640" y="3954465"/>
            <a:ext cx="10058401" cy="1829593"/>
          </a:xfrm>
          <a:noFill/>
        </p:spPr>
        <p:txBody>
          <a:bodyPr lIns="182880" tIns="146304" rIns="182880" bIns="146304">
            <a:noAutofit/>
          </a:bodyPr>
          <a:lstStyle>
            <a:lvl1pPr marL="0" indent="0">
              <a:spcBef>
                <a:spcPts val="0"/>
              </a:spcBef>
              <a:buNone/>
              <a:defRPr sz="3598" spc="0" baseline="0">
                <a:gradFill>
                  <a:gsLst>
                    <a:gs pos="0">
                      <a:schemeClr val="tx1"/>
                    </a:gs>
                    <a:gs pos="100000">
                      <a:schemeClr val="tx1"/>
                    </a:gs>
                  </a:gsLst>
                  <a:lin ang="5400000" scaled="0"/>
                </a:gradFill>
                <a:latin typeface="+mj-lt"/>
              </a:defRPr>
            </a:lvl1pPr>
          </a:lstStyle>
          <a:p>
            <a:pPr lvl="0"/>
            <a:r>
              <a:rPr lang="en-US" dirty="0"/>
              <a:t>Speaker Name</a:t>
            </a:r>
          </a:p>
        </p:txBody>
      </p:sp>
    </p:spTree>
    <p:extLst>
      <p:ext uri="{BB962C8B-B14F-4D97-AF65-F5344CB8AC3E}">
        <p14:creationId xmlns:p14="http://schemas.microsoft.com/office/powerpoint/2010/main" val="3567500915"/>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Video slide">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9" y="1209973"/>
            <a:ext cx="10056812" cy="2751698"/>
          </a:xfrm>
          <a:noFill/>
        </p:spPr>
        <p:txBody>
          <a:bodyPr tIns="91440" bIns="91440" anchor="b" anchorCtr="0"/>
          <a:lstStyle>
            <a:lvl1pPr>
              <a:defRPr lang="en-US" sz="7196" b="0" kern="1200" cap="none" spc="-100" baseline="0" dirty="0">
                <a:ln w="3175">
                  <a:noFill/>
                </a:ln>
                <a:gradFill>
                  <a:gsLst>
                    <a:gs pos="0">
                      <a:schemeClr val="tx1"/>
                    </a:gs>
                    <a:gs pos="100000">
                      <a:schemeClr val="tx1"/>
                    </a:gs>
                  </a:gsLst>
                  <a:lin ang="5400000" scaled="0"/>
                </a:gradFill>
                <a:effectLst/>
                <a:latin typeface="+mj-lt"/>
                <a:ea typeface="+mn-ea"/>
                <a:cs typeface="Segoe UI" pitchFamily="34" charset="0"/>
              </a:defRPr>
            </a:lvl1pPr>
          </a:lstStyle>
          <a:p>
            <a:r>
              <a:rPr lang="en-US" dirty="0"/>
              <a:t>Video title</a:t>
            </a:r>
          </a:p>
        </p:txBody>
      </p:sp>
    </p:spTree>
    <p:extLst>
      <p:ext uri="{BB962C8B-B14F-4D97-AF65-F5344CB8AC3E}">
        <p14:creationId xmlns:p14="http://schemas.microsoft.com/office/powerpoint/2010/main" val="2754918804"/>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Section Title Accent Color 1">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40" y="2882121"/>
            <a:ext cx="11887200" cy="1181862"/>
          </a:xfrm>
          <a:noFill/>
        </p:spPr>
        <p:txBody>
          <a:bodyPr tIns="91440" bIns="91440" anchor="t" anchorCtr="0">
            <a:spAutoFit/>
          </a:bodyPr>
          <a:lstStyle>
            <a:lvl1pPr>
              <a:defRPr sz="7196" spc="-100" baseline="0">
                <a:gradFill>
                  <a:gsLst>
                    <a:gs pos="100000">
                      <a:schemeClr val="tx1"/>
                    </a:gs>
                    <a:gs pos="0">
                      <a:schemeClr val="tx1"/>
                    </a:gs>
                  </a:gsLst>
                  <a:lin ang="5400000" scaled="0"/>
                </a:gradFill>
              </a:defRPr>
            </a:lvl1pPr>
          </a:lstStyle>
          <a:p>
            <a:r>
              <a:rPr lang="en-US" dirty="0"/>
              <a:t>Section title</a:t>
            </a:r>
          </a:p>
        </p:txBody>
      </p:sp>
    </p:spTree>
    <p:extLst>
      <p:ext uri="{BB962C8B-B14F-4D97-AF65-F5344CB8AC3E}">
        <p14:creationId xmlns:p14="http://schemas.microsoft.com/office/powerpoint/2010/main" val="4294887188"/>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Section Title Accent Color 2">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40" y="2880361"/>
            <a:ext cx="11887200" cy="1181862"/>
          </a:xfrm>
          <a:noFill/>
        </p:spPr>
        <p:txBody>
          <a:bodyPr tIns="91440" bIns="91440" anchor="t" anchorCtr="0">
            <a:spAutoFit/>
          </a:bodyPr>
          <a:lstStyle>
            <a:lvl1pPr>
              <a:defRPr sz="7196" spc="-100" baseline="0">
                <a:gradFill>
                  <a:gsLst>
                    <a:gs pos="100000">
                      <a:schemeClr val="tx1"/>
                    </a:gs>
                    <a:gs pos="0">
                      <a:schemeClr val="tx1"/>
                    </a:gs>
                  </a:gsLst>
                  <a:lin ang="5400000" scaled="0"/>
                </a:gradFill>
              </a:defRPr>
            </a:lvl1pPr>
          </a:lstStyle>
          <a:p>
            <a:r>
              <a:rPr lang="en-US" dirty="0"/>
              <a:t>Section title</a:t>
            </a:r>
          </a:p>
        </p:txBody>
      </p:sp>
    </p:spTree>
    <p:extLst>
      <p:ext uri="{BB962C8B-B14F-4D97-AF65-F5344CB8AC3E}">
        <p14:creationId xmlns:p14="http://schemas.microsoft.com/office/powerpoint/2010/main" val="4222375359"/>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Section Title Accent Color 3">
    <p:bg>
      <p:bgPr>
        <a:solidFill>
          <a:schemeClr val="accent3"/>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40" y="2880361"/>
            <a:ext cx="11887200" cy="1181862"/>
          </a:xfrm>
          <a:noFill/>
        </p:spPr>
        <p:txBody>
          <a:bodyPr tIns="91440" bIns="91440" anchor="t" anchorCtr="0">
            <a:spAutoFit/>
          </a:bodyPr>
          <a:lstStyle>
            <a:lvl1pPr>
              <a:defRPr sz="7196" spc="-100" baseline="0">
                <a:gradFill>
                  <a:gsLst>
                    <a:gs pos="100000">
                      <a:schemeClr val="tx1"/>
                    </a:gs>
                    <a:gs pos="0">
                      <a:schemeClr val="tx1"/>
                    </a:gs>
                  </a:gsLst>
                  <a:lin ang="5400000" scaled="0"/>
                </a:gradFill>
              </a:defRPr>
            </a:lvl1pPr>
          </a:lstStyle>
          <a:p>
            <a:r>
              <a:rPr lang="en-US" dirty="0"/>
              <a:t>Section title</a:t>
            </a:r>
          </a:p>
        </p:txBody>
      </p:sp>
    </p:spTree>
    <p:extLst>
      <p:ext uri="{BB962C8B-B14F-4D97-AF65-F5344CB8AC3E}">
        <p14:creationId xmlns:p14="http://schemas.microsoft.com/office/powerpoint/2010/main" val="1555278355"/>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50-50 Right Photo Layout">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41" y="1241426"/>
            <a:ext cx="5486399" cy="2012859"/>
          </a:xfrm>
        </p:spPr>
        <p:txBody>
          <a:bodyPr>
            <a:spAutoFit/>
          </a:bodyPr>
          <a:lstStyle>
            <a:lvl1pPr>
              <a:defRPr sz="6598" baseline="0">
                <a:gradFill>
                  <a:gsLst>
                    <a:gs pos="1250">
                      <a:schemeClr val="tx1"/>
                    </a:gs>
                    <a:gs pos="100000">
                      <a:schemeClr val="tx1"/>
                    </a:gs>
                  </a:gsLst>
                  <a:lin ang="5400000" scaled="0"/>
                </a:gradFill>
              </a:defRPr>
            </a:lvl1pPr>
          </a:lstStyle>
          <a:p>
            <a:r>
              <a:rPr lang="en-US" dirty="0"/>
              <a:t>50/50 photo layout</a:t>
            </a:r>
          </a:p>
        </p:txBody>
      </p:sp>
      <p:sp>
        <p:nvSpPr>
          <p:cNvPr id="5" name="Picture Placeholder 4"/>
          <p:cNvSpPr>
            <a:spLocks noGrp="1"/>
          </p:cNvSpPr>
          <p:nvPr>
            <p:ph type="pic" sz="quarter" idx="10"/>
          </p:nvPr>
        </p:nvSpPr>
        <p:spPr bwMode="ltGray">
          <a:xfrm>
            <a:off x="6219825" y="0"/>
            <a:ext cx="6216650" cy="6992587"/>
          </a:xfrm>
          <a:blipFill>
            <a:blip r:embed="rId2"/>
            <a:stretch>
              <a:fillRect/>
            </a:stretch>
          </a:blipFill>
        </p:spPr>
        <p:txBody>
          <a:bodyPr tIns="548640" anchor="ctr" anchorCtr="0">
            <a:noAutofit/>
          </a:bodyPr>
          <a:lstStyle>
            <a:lvl1pPr marL="0" indent="0" algn="ctr">
              <a:buNone/>
              <a:defRPr sz="1598" b="1" cap="none" baseline="0">
                <a:gradFill>
                  <a:gsLst>
                    <a:gs pos="0">
                      <a:srgbClr val="FFFFFF"/>
                    </a:gs>
                    <a:gs pos="27000">
                      <a:srgbClr val="FFFFFF"/>
                    </a:gs>
                  </a:gsLst>
                  <a:lin ang="5400000" scaled="0"/>
                </a:gradFill>
                <a:latin typeface="+mn-lt"/>
              </a:defRPr>
            </a:lvl1pPr>
          </a:lstStyle>
          <a:p>
            <a:r>
              <a:rPr lang="en-US"/>
              <a:t>Click icon to add picture</a:t>
            </a:r>
            <a:endParaRPr lang="en-US" dirty="0"/>
          </a:p>
        </p:txBody>
      </p:sp>
    </p:spTree>
    <p:extLst>
      <p:ext uri="{BB962C8B-B14F-4D97-AF65-F5344CB8AC3E}">
        <p14:creationId xmlns:p14="http://schemas.microsoft.com/office/powerpoint/2010/main" val="1676401336"/>
      </p:ext>
    </p:extLst>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p:bg>
      <p:bgPr>
        <a:solidFill>
          <a:srgbClr val="0078D7"/>
        </a:solidFill>
        <a:effectLst/>
      </p:bgPr>
    </p:bg>
    <p:spTree>
      <p:nvGrpSpPr>
        <p:cNvPr id="1" name=""/>
        <p:cNvGrpSpPr/>
        <p:nvPr/>
      </p:nvGrpSpPr>
      <p:grpSpPr>
        <a:xfrm>
          <a:off x="0" y="0"/>
          <a:ext cx="0" cy="0"/>
          <a:chOff x="0" y="0"/>
          <a:chExt cx="0" cy="0"/>
        </a:xfrm>
      </p:grpSpPr>
      <p:sp>
        <p:nvSpPr>
          <p:cNvPr id="5" name="Text Placeholder 4"/>
          <p:cNvSpPr>
            <a:spLocks noGrp="1"/>
          </p:cNvSpPr>
          <p:nvPr>
            <p:ph type="body" sz="quarter" idx="12" hasCustomPrompt="1"/>
          </p:nvPr>
        </p:nvSpPr>
        <p:spPr>
          <a:xfrm>
            <a:off x="276540" y="4521200"/>
            <a:ext cx="6399213" cy="1263646"/>
          </a:xfrm>
          <a:noFill/>
        </p:spPr>
        <p:txBody>
          <a:bodyPr lIns="146304" tIns="109728" rIns="146304" bIns="109728">
            <a:noAutofit/>
          </a:bodyPr>
          <a:lstStyle>
            <a:lvl1pPr marL="0" indent="0">
              <a:spcBef>
                <a:spcPts val="0"/>
              </a:spcBef>
              <a:buNone/>
              <a:defRPr sz="2856" spc="0" baseline="0">
                <a:gradFill>
                  <a:gsLst>
                    <a:gs pos="0">
                      <a:schemeClr val="tx1"/>
                    </a:gs>
                    <a:gs pos="100000">
                      <a:schemeClr val="tx1"/>
                    </a:gs>
                  </a:gsLst>
                  <a:lin ang="5400000" scaled="0"/>
                </a:gradFill>
                <a:latin typeface="+mj-lt"/>
              </a:defRPr>
            </a:lvl1pPr>
          </a:lstStyle>
          <a:p>
            <a:pPr lvl="0"/>
            <a:r>
              <a:rPr lang="en-US" dirty="0"/>
              <a:t>Speaker Name</a:t>
            </a:r>
          </a:p>
        </p:txBody>
      </p:sp>
      <p:sp>
        <p:nvSpPr>
          <p:cNvPr id="9" name="Title 1"/>
          <p:cNvSpPr>
            <a:spLocks noGrp="1"/>
          </p:cNvSpPr>
          <p:nvPr>
            <p:ph type="title" hasCustomPrompt="1"/>
          </p:nvPr>
        </p:nvSpPr>
        <p:spPr>
          <a:xfrm>
            <a:off x="274702" y="2117165"/>
            <a:ext cx="8229535" cy="2387102"/>
          </a:xfrm>
          <a:noFill/>
        </p:spPr>
        <p:txBody>
          <a:bodyPr lIns="146304" tIns="91440" rIns="146304" bIns="91440" anchor="t" anchorCtr="0"/>
          <a:lstStyle>
            <a:lvl1pPr>
              <a:defRPr sz="5915" spc="-100" baseline="0">
                <a:solidFill>
                  <a:schemeClr val="bg1"/>
                </a:solidFill>
              </a:defRPr>
            </a:lvl1pPr>
          </a:lstStyle>
          <a:p>
            <a:r>
              <a:rPr lang="en-US" dirty="0"/>
              <a:t>Presentation title</a:t>
            </a:r>
          </a:p>
        </p:txBody>
      </p:sp>
      <p:pic>
        <p:nvPicPr>
          <p:cNvPr id="6" name="Pictur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bwMode="invGray">
          <a:xfrm>
            <a:off x="457200" y="488950"/>
            <a:ext cx="1645920" cy="352580"/>
          </a:xfrm>
          <a:prstGeom prst="rect">
            <a:avLst/>
          </a:prstGeom>
        </p:spPr>
      </p:pic>
    </p:spTree>
    <p:extLst>
      <p:ext uri="{BB962C8B-B14F-4D97-AF65-F5344CB8AC3E}">
        <p14:creationId xmlns:p14="http://schemas.microsoft.com/office/powerpoint/2010/main" val="1108429558"/>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1_50-50 Right Photo Layout">
    <p:bg>
      <p:bgPr>
        <a:solidFill>
          <a:srgbClr val="0078D7"/>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41" y="2640307"/>
            <a:ext cx="5486399" cy="1713914"/>
          </a:xfrm>
        </p:spPr>
        <p:txBody>
          <a:bodyPr anchor="ctr">
            <a:spAutoFit/>
          </a:bodyPr>
          <a:lstStyle>
            <a:lvl1pPr>
              <a:defRPr sz="5507" baseline="0">
                <a:solidFill>
                  <a:schemeClr val="bg1"/>
                </a:solidFill>
              </a:defRPr>
            </a:lvl1pPr>
          </a:lstStyle>
          <a:p>
            <a:r>
              <a:rPr lang="en-US" dirty="0"/>
              <a:t>50/50 photo layout</a:t>
            </a:r>
          </a:p>
        </p:txBody>
      </p:sp>
      <p:sp>
        <p:nvSpPr>
          <p:cNvPr id="5" name="Picture Placeholder 4"/>
          <p:cNvSpPr>
            <a:spLocks noGrp="1"/>
          </p:cNvSpPr>
          <p:nvPr>
            <p:ph type="pic" sz="quarter" idx="10"/>
          </p:nvPr>
        </p:nvSpPr>
        <p:spPr bwMode="ltGray">
          <a:xfrm>
            <a:off x="6219825" y="0"/>
            <a:ext cx="6216650" cy="6992587"/>
          </a:xfrm>
          <a:blipFill>
            <a:blip r:embed="rId2"/>
            <a:stretch>
              <a:fillRect/>
            </a:stretch>
          </a:blipFill>
        </p:spPr>
        <p:txBody>
          <a:bodyPr tIns="548640" anchor="ctr" anchorCtr="0">
            <a:noAutofit/>
          </a:bodyPr>
          <a:lstStyle>
            <a:lvl1pPr marL="0" indent="0" algn="ctr">
              <a:buNone/>
              <a:defRPr sz="1598" b="1" cap="none" baseline="0">
                <a:gradFill>
                  <a:gsLst>
                    <a:gs pos="0">
                      <a:srgbClr val="FFFFFF"/>
                    </a:gs>
                    <a:gs pos="27000">
                      <a:srgbClr val="FFFFFF"/>
                    </a:gs>
                  </a:gsLst>
                  <a:lin ang="5400000" scaled="0"/>
                </a:gradFill>
                <a:latin typeface="+mn-lt"/>
              </a:defRPr>
            </a:lvl1pPr>
          </a:lstStyle>
          <a:p>
            <a:r>
              <a:rPr lang="en-US"/>
              <a:t>Click icon to add picture</a:t>
            </a:r>
            <a:endParaRPr lang="en-US" dirty="0"/>
          </a:p>
        </p:txBody>
      </p:sp>
    </p:spTree>
    <p:extLst>
      <p:ext uri="{BB962C8B-B14F-4D97-AF65-F5344CB8AC3E}">
        <p14:creationId xmlns:p14="http://schemas.microsoft.com/office/powerpoint/2010/main" val="2410837273"/>
      </p:ext>
    </p:extLst>
  </p:cSld>
  <p:clrMapOvr>
    <a:masterClrMapping/>
  </p:clrMapOvr>
  <p:transition>
    <p:fade/>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4290517464"/>
      </p:ext>
    </p:extLst>
  </p:cSld>
  <p:clrMapOvr>
    <a:masterClrMapping/>
  </p:clrMapOvr>
  <p:transition>
    <p:fade/>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Blank Accent Color 1">
    <p:bg>
      <p:bgPr>
        <a:solidFill>
          <a:schemeClr val="accent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500317479"/>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Blank Accent Color 2">
    <p:bg>
      <p:bgPr>
        <a:solidFill>
          <a:schemeClr val="accent2"/>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172176084"/>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Blank Accent Color 3">
    <p:bg>
      <p:bgPr>
        <a:solidFill>
          <a:schemeClr val="accent3"/>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491270132"/>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Developer Code Layou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baseline="0"/>
            </a:lvl1pPr>
          </a:lstStyle>
          <a:p>
            <a:r>
              <a:rPr lang="en-US" dirty="0"/>
              <a:t>Slide for developer code</a:t>
            </a:r>
          </a:p>
        </p:txBody>
      </p:sp>
      <p:sp>
        <p:nvSpPr>
          <p:cNvPr id="3" name="Rectangle 2"/>
          <p:cNvSpPr/>
          <p:nvPr userDrawn="1"/>
        </p:nvSpPr>
        <p:spPr bwMode="hidden">
          <a:xfrm>
            <a:off x="1" y="1212849"/>
            <a:ext cx="12436475" cy="5781676"/>
          </a:xfrm>
          <a:prstGeom prst="rect">
            <a:avLst/>
          </a:prstGeom>
          <a:solidFill>
            <a:srgbClr val="FFFFF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6625" tIns="46625" rIns="46625" bIns="46625" numCol="1" spcCol="0" rtlCol="0" fromWordArt="0" anchor="ctr" anchorCtr="0" forceAA="0" compatLnSpc="1">
            <a:prstTxWarp prst="textNoShape">
              <a:avLst/>
            </a:prstTxWarp>
            <a:noAutofit/>
          </a:bodyPr>
          <a:lstStyle/>
          <a:p>
            <a:pPr algn="ctr" defTabSz="932114" fontAlgn="base">
              <a:spcBef>
                <a:spcPct val="0"/>
              </a:spcBef>
              <a:spcAft>
                <a:spcPct val="0"/>
              </a:spcAft>
            </a:pPr>
            <a:endParaRPr lang="en-US" sz="1800" dirty="0">
              <a:gradFill>
                <a:gsLst>
                  <a:gs pos="0">
                    <a:srgbClr val="FFFFFF"/>
                  </a:gs>
                  <a:gs pos="100000">
                    <a:srgbClr val="FFFFFF"/>
                  </a:gs>
                </a:gsLst>
                <a:lin ang="5400000" scaled="0"/>
              </a:gradFill>
              <a:ea typeface="Segoe UI" pitchFamily="34" charset="0"/>
              <a:cs typeface="Segoe UI" pitchFamily="34" charset="0"/>
            </a:endParaRPr>
          </a:p>
        </p:txBody>
      </p:sp>
      <p:sp>
        <p:nvSpPr>
          <p:cNvPr id="5" name="Text Placeholder 4"/>
          <p:cNvSpPr>
            <a:spLocks noGrp="1"/>
          </p:cNvSpPr>
          <p:nvPr>
            <p:ph type="body" sz="quarter" idx="10"/>
          </p:nvPr>
        </p:nvSpPr>
        <p:spPr>
          <a:xfrm>
            <a:off x="274638" y="1152144"/>
            <a:ext cx="11887199" cy="1792157"/>
          </a:xfrm>
        </p:spPr>
        <p:txBody>
          <a:bodyPr/>
          <a:lstStyle>
            <a:lvl1pPr marL="0" indent="0">
              <a:buNone/>
              <a:defRPr sz="3298">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1pPr>
            <a:lvl2pPr marL="346420"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2pPr>
            <a:lvl3pPr marL="584381"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3pPr>
            <a:lvl4pPr marL="814249"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4pPr>
            <a:lvl5pPr marL="1050593"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907325558"/>
      </p:ext>
    </p:extLst>
  </p:cSld>
  <p:clrMapOvr>
    <a:masterClrMapping/>
  </p:clrMapOvr>
  <p:transition>
    <p:fade/>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Closing logo slide">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bwMode="invGray">
          <a:xfrm>
            <a:off x="459230" y="3145041"/>
            <a:ext cx="3288506" cy="704444"/>
          </a:xfrm>
          <a:prstGeom prst="rect">
            <a:avLst/>
          </a:prstGeom>
        </p:spPr>
      </p:pic>
      <p:sp>
        <p:nvSpPr>
          <p:cNvPr id="4" name="TextBox 3"/>
          <p:cNvSpPr txBox="1">
            <a:spLocks noChangeArrowheads="1"/>
          </p:cNvSpPr>
          <p:nvPr userDrawn="1"/>
        </p:nvSpPr>
        <p:spPr bwMode="auto">
          <a:xfrm>
            <a:off x="288987" y="5819467"/>
            <a:ext cx="11659748" cy="88864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179260" tIns="143409" rIns="179260" bIns="143409"/>
          <a:lstStyle>
            <a:lvl1pPr>
              <a:defRPr>
                <a:solidFill>
                  <a:schemeClr val="tx1"/>
                </a:solidFill>
                <a:latin typeface="Segoe UI" charset="0"/>
                <a:ea typeface="ＭＳ Ｐゴシック" charset="0"/>
                <a:cs typeface="ＭＳ Ｐゴシック" charset="0"/>
              </a:defRPr>
            </a:lvl1pPr>
            <a:lvl2pPr marL="742950" indent="-285750">
              <a:defRPr>
                <a:solidFill>
                  <a:schemeClr val="tx1"/>
                </a:solidFill>
                <a:latin typeface="Segoe UI" charset="0"/>
                <a:ea typeface="ＭＳ Ｐゴシック" charset="0"/>
              </a:defRPr>
            </a:lvl2pPr>
            <a:lvl3pPr marL="1143000" indent="-228600">
              <a:defRPr>
                <a:solidFill>
                  <a:schemeClr val="tx1"/>
                </a:solidFill>
                <a:latin typeface="Segoe UI" charset="0"/>
                <a:ea typeface="ＭＳ Ｐゴシック" charset="0"/>
              </a:defRPr>
            </a:lvl3pPr>
            <a:lvl4pPr marL="1600200" indent="-228600">
              <a:defRPr>
                <a:solidFill>
                  <a:schemeClr val="tx1"/>
                </a:solidFill>
                <a:latin typeface="Segoe UI" charset="0"/>
                <a:ea typeface="ＭＳ Ｐゴシック" charset="0"/>
              </a:defRPr>
            </a:lvl4pPr>
            <a:lvl5pPr marL="2057400" indent="-228600">
              <a:defRPr>
                <a:solidFill>
                  <a:schemeClr val="tx1"/>
                </a:solidFill>
                <a:latin typeface="Segoe UI" charset="0"/>
                <a:ea typeface="ＭＳ Ｐゴシック" charset="0"/>
              </a:defRPr>
            </a:lvl5pPr>
            <a:lvl6pPr marL="2514600" indent="-228600" defTabSz="931863" fontAlgn="base">
              <a:spcBef>
                <a:spcPct val="0"/>
              </a:spcBef>
              <a:spcAft>
                <a:spcPct val="0"/>
              </a:spcAft>
              <a:defRPr>
                <a:solidFill>
                  <a:schemeClr val="tx1"/>
                </a:solidFill>
                <a:latin typeface="Segoe UI" charset="0"/>
                <a:ea typeface="ＭＳ Ｐゴシック" charset="0"/>
              </a:defRPr>
            </a:lvl6pPr>
            <a:lvl7pPr marL="2971800" indent="-228600" defTabSz="931863" fontAlgn="base">
              <a:spcBef>
                <a:spcPct val="0"/>
              </a:spcBef>
              <a:spcAft>
                <a:spcPct val="0"/>
              </a:spcAft>
              <a:defRPr>
                <a:solidFill>
                  <a:schemeClr val="tx1"/>
                </a:solidFill>
                <a:latin typeface="Segoe UI" charset="0"/>
                <a:ea typeface="ＭＳ Ｐゴシック" charset="0"/>
              </a:defRPr>
            </a:lvl7pPr>
            <a:lvl8pPr marL="3429000" indent="-228600" defTabSz="931863" fontAlgn="base">
              <a:spcBef>
                <a:spcPct val="0"/>
              </a:spcBef>
              <a:spcAft>
                <a:spcPct val="0"/>
              </a:spcAft>
              <a:defRPr>
                <a:solidFill>
                  <a:schemeClr val="tx1"/>
                </a:solidFill>
                <a:latin typeface="Segoe UI" charset="0"/>
                <a:ea typeface="ＭＳ Ｐゴシック" charset="0"/>
              </a:defRPr>
            </a:lvl8pPr>
            <a:lvl9pPr marL="3886200" indent="-228600" defTabSz="931863" fontAlgn="base">
              <a:spcBef>
                <a:spcPct val="0"/>
              </a:spcBef>
              <a:spcAft>
                <a:spcPct val="0"/>
              </a:spcAft>
              <a:defRPr>
                <a:solidFill>
                  <a:schemeClr val="tx1"/>
                </a:solidFill>
                <a:latin typeface="Segoe UI" charset="0"/>
                <a:ea typeface="ＭＳ Ｐゴシック" charset="0"/>
              </a:defRPr>
            </a:lvl9pPr>
          </a:lstStyle>
          <a:p>
            <a:pPr defTabSz="913330" fontAlgn="base">
              <a:lnSpc>
                <a:spcPts val="1176"/>
              </a:lnSpc>
              <a:spcBef>
                <a:spcPct val="0"/>
              </a:spcBef>
              <a:spcAft>
                <a:spcPct val="0"/>
              </a:spcAft>
            </a:pPr>
            <a:r>
              <a:rPr lang="en-US" sz="980" dirty="0">
                <a:solidFill>
                  <a:schemeClr val="tx1"/>
                </a:solidFill>
              </a:rPr>
              <a:t>© 2016 Microsoft Corporation. All rights reserved. Microsoft, Windows, and other product names are or may be registered trademarks and/or trademarks in the U.S. and/or other countries.</a:t>
            </a:r>
          </a:p>
          <a:p>
            <a:pPr defTabSz="913330" fontAlgn="base">
              <a:lnSpc>
                <a:spcPts val="1176"/>
              </a:lnSpc>
              <a:spcBef>
                <a:spcPct val="0"/>
              </a:spcBef>
              <a:spcAft>
                <a:spcPct val="0"/>
              </a:spcAft>
            </a:pPr>
            <a:r>
              <a:rPr lang="en-US" sz="980" dirty="0">
                <a:solidFill>
                  <a:schemeClr val="tx1"/>
                </a:solidFill>
              </a:rPr>
              <a:t>The information herein is for informational purposes only and represents the current view of Microsoft Corporation as of the date of this presentation. Because Microsoft must respond to changing market</a:t>
            </a:r>
          </a:p>
          <a:p>
            <a:pPr defTabSz="913330" fontAlgn="base">
              <a:lnSpc>
                <a:spcPts val="1176"/>
              </a:lnSpc>
              <a:spcBef>
                <a:spcPct val="0"/>
              </a:spcBef>
              <a:spcAft>
                <a:spcPct val="0"/>
              </a:spcAft>
            </a:pPr>
            <a:r>
              <a:rPr lang="en-US" sz="980" dirty="0">
                <a:solidFill>
                  <a:schemeClr val="tx1"/>
                </a:solidFill>
              </a:rPr>
              <a:t>conditions, it should not be interpreted to be a commitment on the part of Microsoft, and Microsoft cannot guarantee the accuracy of any information provided after the date of this presentation.</a:t>
            </a:r>
          </a:p>
          <a:p>
            <a:pPr defTabSz="913330" fontAlgn="base">
              <a:lnSpc>
                <a:spcPts val="1176"/>
              </a:lnSpc>
              <a:spcBef>
                <a:spcPct val="0"/>
              </a:spcBef>
              <a:spcAft>
                <a:spcPct val="0"/>
              </a:spcAft>
            </a:pPr>
            <a:r>
              <a:rPr lang="en-US" sz="980" dirty="0">
                <a:solidFill>
                  <a:schemeClr val="tx1"/>
                </a:solidFill>
              </a:rPr>
              <a:t>MICROSOFT MAKES NO WARRANTIES, EXPRESS, IMPLIED OR STATUTORY, AS TO THE INFORMATION IN THIS PRESENTATION.</a:t>
            </a:r>
          </a:p>
        </p:txBody>
      </p:sp>
    </p:spTree>
    <p:extLst>
      <p:ext uri="{BB962C8B-B14F-4D97-AF65-F5344CB8AC3E}">
        <p14:creationId xmlns:p14="http://schemas.microsoft.com/office/powerpoint/2010/main" val="1712546069"/>
      </p:ext>
    </p:extLst>
  </p:cSld>
  <p:clrMapOvr>
    <a:masterClrMapping/>
  </p:clrMapOvr>
  <p:transition>
    <p:fade/>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1_Closing logo slide">
    <p:bg>
      <p:bgPr>
        <a:solidFill>
          <a:schemeClr val="tx1"/>
        </a:solidFill>
        <a:effectLst/>
      </p:bgPr>
    </p:bg>
    <p:spTree>
      <p:nvGrpSpPr>
        <p:cNvPr id="1" name=""/>
        <p:cNvGrpSpPr/>
        <p:nvPr/>
      </p:nvGrpSpPr>
      <p:grpSpPr>
        <a:xfrm>
          <a:off x="0" y="0"/>
          <a:ext cx="0" cy="0"/>
          <a:chOff x="0" y="0"/>
          <a:chExt cx="0" cy="0"/>
        </a:xfrm>
      </p:grpSpPr>
      <p:sp>
        <p:nvSpPr>
          <p:cNvPr id="4" name="TextBox 3"/>
          <p:cNvSpPr txBox="1">
            <a:spLocks noChangeArrowheads="1"/>
          </p:cNvSpPr>
          <p:nvPr userDrawn="1"/>
        </p:nvSpPr>
        <p:spPr bwMode="auto">
          <a:xfrm>
            <a:off x="288987" y="5819467"/>
            <a:ext cx="11659748" cy="88864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179260" tIns="143409" rIns="179260" bIns="143409"/>
          <a:lstStyle>
            <a:lvl1pPr>
              <a:defRPr>
                <a:solidFill>
                  <a:schemeClr val="tx1"/>
                </a:solidFill>
                <a:latin typeface="Segoe UI" charset="0"/>
                <a:ea typeface="ＭＳ Ｐゴシック" charset="0"/>
                <a:cs typeface="ＭＳ Ｐゴシック" charset="0"/>
              </a:defRPr>
            </a:lvl1pPr>
            <a:lvl2pPr marL="742950" indent="-285750">
              <a:defRPr>
                <a:solidFill>
                  <a:schemeClr val="tx1"/>
                </a:solidFill>
                <a:latin typeface="Segoe UI" charset="0"/>
                <a:ea typeface="ＭＳ Ｐゴシック" charset="0"/>
              </a:defRPr>
            </a:lvl2pPr>
            <a:lvl3pPr marL="1143000" indent="-228600">
              <a:defRPr>
                <a:solidFill>
                  <a:schemeClr val="tx1"/>
                </a:solidFill>
                <a:latin typeface="Segoe UI" charset="0"/>
                <a:ea typeface="ＭＳ Ｐゴシック" charset="0"/>
              </a:defRPr>
            </a:lvl3pPr>
            <a:lvl4pPr marL="1600200" indent="-228600">
              <a:defRPr>
                <a:solidFill>
                  <a:schemeClr val="tx1"/>
                </a:solidFill>
                <a:latin typeface="Segoe UI" charset="0"/>
                <a:ea typeface="ＭＳ Ｐゴシック" charset="0"/>
              </a:defRPr>
            </a:lvl4pPr>
            <a:lvl5pPr marL="2057400" indent="-228600">
              <a:defRPr>
                <a:solidFill>
                  <a:schemeClr val="tx1"/>
                </a:solidFill>
                <a:latin typeface="Segoe UI" charset="0"/>
                <a:ea typeface="ＭＳ Ｐゴシック" charset="0"/>
              </a:defRPr>
            </a:lvl5pPr>
            <a:lvl6pPr marL="2514600" indent="-228600" defTabSz="931863" fontAlgn="base">
              <a:spcBef>
                <a:spcPct val="0"/>
              </a:spcBef>
              <a:spcAft>
                <a:spcPct val="0"/>
              </a:spcAft>
              <a:defRPr>
                <a:solidFill>
                  <a:schemeClr val="tx1"/>
                </a:solidFill>
                <a:latin typeface="Segoe UI" charset="0"/>
                <a:ea typeface="ＭＳ Ｐゴシック" charset="0"/>
              </a:defRPr>
            </a:lvl6pPr>
            <a:lvl7pPr marL="2971800" indent="-228600" defTabSz="931863" fontAlgn="base">
              <a:spcBef>
                <a:spcPct val="0"/>
              </a:spcBef>
              <a:spcAft>
                <a:spcPct val="0"/>
              </a:spcAft>
              <a:defRPr>
                <a:solidFill>
                  <a:schemeClr val="tx1"/>
                </a:solidFill>
                <a:latin typeface="Segoe UI" charset="0"/>
                <a:ea typeface="ＭＳ Ｐゴシック" charset="0"/>
              </a:defRPr>
            </a:lvl7pPr>
            <a:lvl8pPr marL="3429000" indent="-228600" defTabSz="931863" fontAlgn="base">
              <a:spcBef>
                <a:spcPct val="0"/>
              </a:spcBef>
              <a:spcAft>
                <a:spcPct val="0"/>
              </a:spcAft>
              <a:defRPr>
                <a:solidFill>
                  <a:schemeClr val="tx1"/>
                </a:solidFill>
                <a:latin typeface="Segoe UI" charset="0"/>
                <a:ea typeface="ＭＳ Ｐゴシック" charset="0"/>
              </a:defRPr>
            </a:lvl8pPr>
            <a:lvl9pPr marL="3886200" indent="-228600" defTabSz="931863" fontAlgn="base">
              <a:spcBef>
                <a:spcPct val="0"/>
              </a:spcBef>
              <a:spcAft>
                <a:spcPct val="0"/>
              </a:spcAft>
              <a:defRPr>
                <a:solidFill>
                  <a:schemeClr val="tx1"/>
                </a:solidFill>
                <a:latin typeface="Segoe UI" charset="0"/>
                <a:ea typeface="ＭＳ Ｐゴシック" charset="0"/>
              </a:defRPr>
            </a:lvl9pPr>
          </a:lstStyle>
          <a:p>
            <a:pPr defTabSz="913330" fontAlgn="base">
              <a:lnSpc>
                <a:spcPts val="1176"/>
              </a:lnSpc>
              <a:spcBef>
                <a:spcPct val="0"/>
              </a:spcBef>
              <a:spcAft>
                <a:spcPct val="0"/>
              </a:spcAft>
            </a:pPr>
            <a:r>
              <a:rPr lang="en-US" sz="980" dirty="0">
                <a:solidFill>
                  <a:schemeClr val="bg1"/>
                </a:solidFill>
              </a:rPr>
              <a:t>© 2016 Microsoft Corporation. All rights reserved. Microsoft, Windows, and other product names are or may be registered trademarks and/or trademarks in the U.S. and/or other countries.</a:t>
            </a:r>
          </a:p>
          <a:p>
            <a:pPr defTabSz="913330" fontAlgn="base">
              <a:lnSpc>
                <a:spcPts val="1176"/>
              </a:lnSpc>
              <a:spcBef>
                <a:spcPct val="0"/>
              </a:spcBef>
              <a:spcAft>
                <a:spcPct val="0"/>
              </a:spcAft>
            </a:pPr>
            <a:r>
              <a:rPr lang="en-US" sz="980" dirty="0">
                <a:solidFill>
                  <a:schemeClr val="bg1"/>
                </a:solidFill>
              </a:rPr>
              <a:t>The information herein is for informational purposes only and represents the current view of Microsoft Corporation as of the date of this presentation. Because Microsoft must respond to changing market</a:t>
            </a:r>
          </a:p>
          <a:p>
            <a:pPr defTabSz="913330" fontAlgn="base">
              <a:lnSpc>
                <a:spcPts val="1176"/>
              </a:lnSpc>
              <a:spcBef>
                <a:spcPct val="0"/>
              </a:spcBef>
              <a:spcAft>
                <a:spcPct val="0"/>
              </a:spcAft>
            </a:pPr>
            <a:r>
              <a:rPr lang="en-US" sz="980" dirty="0">
                <a:solidFill>
                  <a:schemeClr val="bg1"/>
                </a:solidFill>
              </a:rPr>
              <a:t>conditions, it should not be interpreted to be a commitment on the part of Microsoft, and Microsoft cannot guarantee the accuracy of any information provided after the date of this presentation.</a:t>
            </a:r>
          </a:p>
          <a:p>
            <a:pPr defTabSz="913330" fontAlgn="base">
              <a:lnSpc>
                <a:spcPts val="1176"/>
              </a:lnSpc>
              <a:spcBef>
                <a:spcPct val="0"/>
              </a:spcBef>
              <a:spcAft>
                <a:spcPct val="0"/>
              </a:spcAft>
            </a:pPr>
            <a:r>
              <a:rPr lang="en-US" sz="980" dirty="0">
                <a:solidFill>
                  <a:schemeClr val="bg1"/>
                </a:solidFill>
              </a:rPr>
              <a:t>MICROSOFT MAKES NO WARRANTIES, EXPRESS, IMPLIED OR STATUTORY, AS TO THE INFORMATION IN THIS PRESENTATION.</a:t>
            </a:r>
          </a:p>
        </p:txBody>
      </p:sp>
      <p:pic>
        <p:nvPicPr>
          <p:cNvPr id="5" name="Picture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bwMode="invGray">
          <a:xfrm>
            <a:off x="488291" y="3162108"/>
            <a:ext cx="3284107" cy="703504"/>
          </a:xfrm>
          <a:prstGeom prst="rect">
            <a:avLst/>
          </a:prstGeom>
        </p:spPr>
      </p:pic>
    </p:spTree>
    <p:extLst>
      <p:ext uri="{BB962C8B-B14F-4D97-AF65-F5344CB8AC3E}">
        <p14:creationId xmlns:p14="http://schemas.microsoft.com/office/powerpoint/2010/main" val="26994007"/>
      </p:ext>
    </p:extLst>
  </p:cSld>
  <p:clrMapOvr>
    <a:masterClrMapping/>
  </p:clrMapOvr>
  <p:transition>
    <p:fade/>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Black Notes slide Layout">
    <p:bg bwMode="black">
      <p:bgPr>
        <a:solidFill>
          <a:srgbClr val="000000"/>
        </a:solidFill>
        <a:effectLst/>
      </p:bgPr>
    </p:bg>
    <p:spTree>
      <p:nvGrpSpPr>
        <p:cNvPr id="1" name=""/>
        <p:cNvGrpSpPr/>
        <p:nvPr/>
      </p:nvGrpSpPr>
      <p:grpSpPr>
        <a:xfrm>
          <a:off x="0" y="0"/>
          <a:ext cx="0" cy="0"/>
          <a:chOff x="0" y="0"/>
          <a:chExt cx="0" cy="0"/>
        </a:xfrm>
      </p:grpSpPr>
      <p:sp>
        <p:nvSpPr>
          <p:cNvPr id="6" name="Text Placeholder 5"/>
          <p:cNvSpPr>
            <a:spLocks noGrp="1"/>
          </p:cNvSpPr>
          <p:nvPr>
            <p:ph type="body" sz="quarter" idx="10" hasCustomPrompt="1"/>
          </p:nvPr>
        </p:nvSpPr>
        <p:spPr bwMode="white">
          <a:xfrm>
            <a:off x="274640" y="1212852"/>
            <a:ext cx="11887200" cy="2443746"/>
          </a:xfrm>
          <a:prstGeom prst="rect">
            <a:avLst/>
          </a:prstGeom>
        </p:spPr>
        <p:txBody>
          <a:bodyPr/>
          <a:lstStyle>
            <a:lvl1pPr marL="290401" indent="-290401">
              <a:buClr>
                <a:schemeClr val="tx1"/>
              </a:buClr>
              <a:buSzPct val="90000"/>
              <a:buFont typeface="Arial" pitchFamily="34" charset="0"/>
              <a:buChar char="•"/>
              <a:defRPr sz="3598">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vl2pPr marL="571281" indent="-280881">
              <a:buClr>
                <a:schemeClr val="tx1"/>
              </a:buClr>
              <a:buSzPct val="90000"/>
              <a:buFont typeface="Arial" pitchFamily="34" charset="0"/>
              <a:buChar char="•"/>
              <a:defRPr sz="3198">
                <a:gradFill>
                  <a:gsLst>
                    <a:gs pos="1250">
                      <a:schemeClr val="tx1"/>
                    </a:gs>
                    <a:gs pos="100000">
                      <a:schemeClr val="tx1"/>
                    </a:gs>
                  </a:gsLst>
                  <a:lin ang="5400000" scaled="0"/>
                </a:gradFill>
                <a:latin typeface="Segoe UI" pitchFamily="34" charset="0"/>
                <a:ea typeface="Segoe UI" pitchFamily="34" charset="0"/>
                <a:cs typeface="Segoe UI" pitchFamily="34" charset="0"/>
              </a:defRPr>
            </a:lvl2pPr>
            <a:lvl3pPr marL="861682" indent="-290401">
              <a:buClr>
                <a:schemeClr val="tx1"/>
              </a:buClr>
              <a:buSzPct val="90000"/>
              <a:buFont typeface="Arial" pitchFamily="34" charset="0"/>
              <a:buChar char="•"/>
              <a:defRPr sz="2800">
                <a:gradFill>
                  <a:gsLst>
                    <a:gs pos="1250">
                      <a:schemeClr val="tx1"/>
                    </a:gs>
                    <a:gs pos="100000">
                      <a:schemeClr val="tx1"/>
                    </a:gs>
                  </a:gsLst>
                  <a:lin ang="5400000" scaled="0"/>
                </a:gradFill>
                <a:latin typeface="Segoe UI" pitchFamily="34" charset="0"/>
                <a:ea typeface="Segoe UI" pitchFamily="34" charset="0"/>
                <a:cs typeface="Segoe UI" pitchFamily="34" charset="0"/>
              </a:defRPr>
            </a:lvl3pPr>
            <a:lvl4pPr marL="1090195" indent="-228513">
              <a:buClr>
                <a:schemeClr val="tx1"/>
              </a:buClr>
              <a:buSzPct val="90000"/>
              <a:buFont typeface="Arial" pitchFamily="34" charset="0"/>
              <a:buChar char="•"/>
              <a:defRPr sz="2400">
                <a:gradFill>
                  <a:gsLst>
                    <a:gs pos="1250">
                      <a:schemeClr val="tx1"/>
                    </a:gs>
                    <a:gs pos="100000">
                      <a:schemeClr val="tx1"/>
                    </a:gs>
                  </a:gsLst>
                  <a:lin ang="5400000" scaled="0"/>
                </a:gradFill>
                <a:latin typeface="Segoe UI" pitchFamily="34" charset="0"/>
                <a:ea typeface="Segoe UI" pitchFamily="34" charset="0"/>
                <a:cs typeface="Segoe UI" pitchFamily="34" charset="0"/>
              </a:defRPr>
            </a:lvl4pPr>
            <a:lvl5pPr marL="1318706" indent="-228513">
              <a:buClr>
                <a:schemeClr val="tx1"/>
              </a:buClr>
              <a:buSzPct val="90000"/>
              <a:buFont typeface="Arial" pitchFamily="34" charset="0"/>
              <a:buChar char="•"/>
              <a:defRPr sz="2000">
                <a:gradFill>
                  <a:gsLst>
                    <a:gs pos="1250">
                      <a:schemeClr val="tx1"/>
                    </a:gs>
                    <a:gs pos="100000">
                      <a:schemeClr val="tx1"/>
                    </a:gs>
                  </a:gsLst>
                  <a:lin ang="5400000" scaled="0"/>
                </a:gradFill>
                <a:latin typeface="Segoe UI" pitchFamily="34" charset="0"/>
                <a:ea typeface="Segoe UI" pitchFamily="34" charset="0"/>
                <a:cs typeface="Segoe UI" pitchFamily="34" charset="0"/>
              </a:defRPr>
            </a:lvl5pPr>
          </a:lstStyle>
          <a:p>
            <a:pPr lvl="0"/>
            <a:r>
              <a:rPr lang="en-US" dirty="0"/>
              <a:t>Use this Layout for Speaker Notes slides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6"/>
          <p:cNvSpPr>
            <a:spLocks noGrp="1"/>
          </p:cNvSpPr>
          <p:nvPr>
            <p:ph type="body" sz="quarter" idx="11" hasCustomPrompt="1"/>
          </p:nvPr>
        </p:nvSpPr>
        <p:spPr>
          <a:xfrm>
            <a:off x="3" y="6363076"/>
            <a:ext cx="12436476" cy="631450"/>
          </a:xfrm>
          <a:prstGeom prst="rect">
            <a:avLst/>
          </a:prstGeom>
          <a:solidFill>
            <a:srgbClr val="FFFF99"/>
          </a:solidFill>
        </p:spPr>
        <p:txBody>
          <a:bodyPr wrap="square" lIns="155457" tIns="77729" rIns="155457" bIns="77729" anchor="b" anchorCtr="0">
            <a:noAutofit/>
          </a:bodyPr>
          <a:lstStyle>
            <a:lvl1pPr algn="r">
              <a:buFont typeface="Arial" pitchFamily="34" charset="0"/>
              <a:buNone/>
              <a:defRPr sz="3698" spc="-51" baseline="0">
                <a:gradFill>
                  <a:gsLst>
                    <a:gs pos="0">
                      <a:srgbClr val="000000"/>
                    </a:gs>
                    <a:gs pos="100000">
                      <a:srgbClr val="000000"/>
                    </a:gs>
                  </a:gsLst>
                  <a:lin ang="5400000" scaled="0"/>
                </a:gradFill>
                <a:effectLst/>
                <a:latin typeface="Segoe UI" pitchFamily="34" charset="0"/>
                <a:ea typeface="Segoe UI" pitchFamily="34" charset="0"/>
                <a:cs typeface="Segoe UI" pitchFamily="34" charset="0"/>
              </a:defRPr>
            </a:lvl1pPr>
          </a:lstStyle>
          <a:p>
            <a:pPr lvl="0"/>
            <a:r>
              <a:rPr lang="en-US" dirty="0"/>
              <a:t>Next:</a:t>
            </a:r>
          </a:p>
        </p:txBody>
      </p:sp>
      <p:sp>
        <p:nvSpPr>
          <p:cNvPr id="3" name="Title 2"/>
          <p:cNvSpPr>
            <a:spLocks noGrp="1"/>
          </p:cNvSpPr>
          <p:nvPr>
            <p:ph type="title"/>
          </p:nvPr>
        </p:nvSpPr>
        <p:spPr bwMode="white"/>
        <p:txBody>
          <a:bodyPr/>
          <a:lstStyle>
            <a:lvl1pPr>
              <a:defRPr>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stStyle>
          <a:p>
            <a:r>
              <a:rPr lang="en-US"/>
              <a:t>Click to edit Master title style</a:t>
            </a:r>
            <a:endParaRPr lang="en-US" dirty="0"/>
          </a:p>
        </p:txBody>
      </p:sp>
    </p:spTree>
    <p:extLst>
      <p:ext uri="{BB962C8B-B14F-4D97-AF65-F5344CB8AC3E}">
        <p14:creationId xmlns:p14="http://schemas.microsoft.com/office/powerpoint/2010/main" val="2137543830"/>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mp; 2-color Non-bullete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n-US" dirty="0"/>
              <a:t>Click to edit Master title style</a:t>
            </a:r>
          </a:p>
        </p:txBody>
      </p:sp>
      <p:sp>
        <p:nvSpPr>
          <p:cNvPr id="6" name="Text Placeholder 5"/>
          <p:cNvSpPr>
            <a:spLocks noGrp="1"/>
          </p:cNvSpPr>
          <p:nvPr>
            <p:ph type="body" sz="quarter" idx="10"/>
          </p:nvPr>
        </p:nvSpPr>
        <p:spPr>
          <a:xfrm>
            <a:off x="295367" y="1152144"/>
            <a:ext cx="11887200" cy="1804096"/>
          </a:xfrm>
        </p:spPr>
        <p:txBody>
          <a:bodyPr/>
          <a:lstStyle>
            <a:lvl1pPr marL="0" indent="0">
              <a:buNone/>
              <a:defRPr sz="3264">
                <a:solidFill>
                  <a:schemeClr val="tx1"/>
                </a:solidFill>
              </a:defRPr>
            </a:lvl1pPr>
            <a:lvl2pPr marL="0" indent="0">
              <a:spcBef>
                <a:spcPts val="0"/>
              </a:spcBef>
              <a:spcAft>
                <a:spcPts val="700"/>
              </a:spcAft>
              <a:buFontTx/>
              <a:buNone/>
              <a:defRPr sz="2000"/>
            </a:lvl2pPr>
            <a:lvl3pPr marL="228513" indent="0">
              <a:spcBef>
                <a:spcPts val="0"/>
              </a:spcBef>
              <a:spcAft>
                <a:spcPts val="700"/>
              </a:spcAft>
              <a:buNone/>
              <a:defRPr/>
            </a:lvl3pPr>
            <a:lvl4pPr marL="457024" indent="0">
              <a:spcBef>
                <a:spcPts val="0"/>
              </a:spcBef>
              <a:spcAft>
                <a:spcPts val="700"/>
              </a:spcAft>
              <a:buNone/>
              <a:defRPr/>
            </a:lvl4pPr>
            <a:lvl5pPr marL="685537" indent="0">
              <a:spcBef>
                <a:spcPts val="0"/>
              </a:spcBef>
              <a:spcAft>
                <a:spcPts val="700"/>
              </a:spcAft>
              <a:buNone/>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990086439"/>
      </p:ext>
    </p:extLst>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mp; Non-bulleted text">
    <p:spTree>
      <p:nvGrpSpPr>
        <p:cNvPr id="1" name=""/>
        <p:cNvGrpSpPr/>
        <p:nvPr/>
      </p:nvGrpSpPr>
      <p:grpSpPr>
        <a:xfrm>
          <a:off x="0" y="0"/>
          <a:ext cx="0" cy="0"/>
          <a:chOff x="0" y="0"/>
          <a:chExt cx="0" cy="0"/>
        </a:xfrm>
      </p:grpSpPr>
      <p:sp>
        <p:nvSpPr>
          <p:cNvPr id="2" name="Title 1"/>
          <p:cNvSpPr>
            <a:spLocks noGrp="1"/>
          </p:cNvSpPr>
          <p:nvPr>
            <p:ph type="title"/>
          </p:nvPr>
        </p:nvSpPr>
        <p:spPr>
          <a:xfrm>
            <a:off x="274639" y="295276"/>
            <a:ext cx="11889564" cy="840189"/>
          </a:xfrm>
        </p:spPr>
        <p:txBody>
          <a:bodyPr/>
          <a:lstStyle/>
          <a:p>
            <a:r>
              <a:rPr lang="en-US" dirty="0"/>
              <a:t>Click to edit Master title style</a:t>
            </a:r>
          </a:p>
        </p:txBody>
      </p:sp>
      <p:sp>
        <p:nvSpPr>
          <p:cNvPr id="6" name="Text Placeholder 5"/>
          <p:cNvSpPr>
            <a:spLocks noGrp="1"/>
          </p:cNvSpPr>
          <p:nvPr>
            <p:ph type="body" sz="quarter" idx="10"/>
          </p:nvPr>
        </p:nvSpPr>
        <p:spPr>
          <a:xfrm>
            <a:off x="274640" y="1155939"/>
            <a:ext cx="11887200" cy="1689630"/>
          </a:xfrm>
        </p:spPr>
        <p:txBody>
          <a:bodyPr/>
          <a:lstStyle>
            <a:lvl1pPr marL="0" indent="0">
              <a:buNone/>
              <a:defRPr>
                <a:gradFill>
                  <a:gsLst>
                    <a:gs pos="1250">
                      <a:schemeClr val="tx1"/>
                    </a:gs>
                    <a:gs pos="99000">
                      <a:schemeClr val="tx1"/>
                    </a:gs>
                  </a:gsLst>
                  <a:lin ang="5400000" scaled="0"/>
                </a:gradFill>
              </a:defRPr>
            </a:lvl1pPr>
            <a:lvl2pPr marL="0" indent="0">
              <a:buFontTx/>
              <a:buNone/>
              <a:defRPr sz="2000"/>
            </a:lvl2pPr>
            <a:lvl3pPr marL="228513" indent="0">
              <a:buNone/>
              <a:defRPr/>
            </a:lvl3pPr>
            <a:lvl4pPr marL="457024" indent="0">
              <a:buNone/>
              <a:defRPr/>
            </a:lvl4pPr>
            <a:lvl5pPr marL="685537" indent="0">
              <a:buNone/>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655290654"/>
      </p:ext>
    </p:extLst>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2 lines Title &amp; Non-bulleted text">
    <p:spTree>
      <p:nvGrpSpPr>
        <p:cNvPr id="1" name=""/>
        <p:cNvGrpSpPr/>
        <p:nvPr/>
      </p:nvGrpSpPr>
      <p:grpSpPr>
        <a:xfrm>
          <a:off x="0" y="0"/>
          <a:ext cx="0" cy="0"/>
          <a:chOff x="0" y="0"/>
          <a:chExt cx="0" cy="0"/>
        </a:xfrm>
      </p:grpSpPr>
      <p:sp>
        <p:nvSpPr>
          <p:cNvPr id="2" name="Title 1"/>
          <p:cNvSpPr>
            <a:spLocks noGrp="1"/>
          </p:cNvSpPr>
          <p:nvPr>
            <p:ph type="title"/>
          </p:nvPr>
        </p:nvSpPr>
        <p:spPr>
          <a:xfrm>
            <a:off x="274639" y="295275"/>
            <a:ext cx="11944349" cy="1401178"/>
          </a:xfrm>
        </p:spPr>
        <p:txBody>
          <a:bodyPr/>
          <a:lstStyle/>
          <a:p>
            <a:r>
              <a:rPr lang="en-US" dirty="0"/>
              <a:t>Click to edit Master title style</a:t>
            </a:r>
          </a:p>
        </p:txBody>
      </p:sp>
      <p:sp>
        <p:nvSpPr>
          <p:cNvPr id="6" name="Text Placeholder 5"/>
          <p:cNvSpPr>
            <a:spLocks noGrp="1"/>
          </p:cNvSpPr>
          <p:nvPr>
            <p:ph type="body" sz="quarter" idx="10"/>
          </p:nvPr>
        </p:nvSpPr>
        <p:spPr>
          <a:xfrm>
            <a:off x="274640" y="1730637"/>
            <a:ext cx="11887200" cy="487890"/>
          </a:xfrm>
        </p:spPr>
        <p:txBody>
          <a:bodyPr/>
          <a:lstStyle>
            <a:lvl1pPr marL="0" indent="0">
              <a:buNone/>
              <a:defRPr>
                <a:gradFill>
                  <a:gsLst>
                    <a:gs pos="1250">
                      <a:schemeClr val="tx1"/>
                    </a:gs>
                    <a:gs pos="99000">
                      <a:schemeClr val="tx1"/>
                    </a:gs>
                  </a:gsLst>
                  <a:lin ang="5400000" scaled="0"/>
                </a:gradFill>
              </a:defRPr>
            </a:lvl1pPr>
            <a:lvl2pPr marL="0" indent="0">
              <a:buFontTx/>
              <a:buNone/>
              <a:defRPr sz="2000"/>
            </a:lvl2pPr>
            <a:lvl3pPr marL="228513" indent="0">
              <a:buNone/>
              <a:defRPr/>
            </a:lvl3pPr>
            <a:lvl4pPr marL="457024" indent="0">
              <a:buNone/>
              <a:defRPr/>
            </a:lvl4pPr>
            <a:lvl5pPr marL="685537" indent="0">
              <a:buNone/>
              <a:defRPr/>
            </a:lvl5pPr>
          </a:lstStyle>
          <a:p>
            <a:pPr lvl="0"/>
            <a:r>
              <a:rPr lang="en-US" dirty="0"/>
              <a:t>Click to edit Master text styles</a:t>
            </a:r>
          </a:p>
        </p:txBody>
      </p:sp>
    </p:spTree>
    <p:extLst>
      <p:ext uri="{BB962C8B-B14F-4D97-AF65-F5344CB8AC3E}">
        <p14:creationId xmlns:p14="http://schemas.microsoft.com/office/powerpoint/2010/main" val="2092858522"/>
      </p:ext>
    </p:extLst>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and Content 1st level color text">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274640" y="1152145"/>
            <a:ext cx="11887200" cy="1833707"/>
          </a:xfrm>
        </p:spPr>
        <p:txBody>
          <a:bodyPr>
            <a:spAutoFit/>
          </a:bodyPr>
          <a:lstStyle>
            <a:lvl1pPr>
              <a:defRPr sz="3598">
                <a:gradFill>
                  <a:gsLst>
                    <a:gs pos="1250">
                      <a:schemeClr val="tx2"/>
                    </a:gs>
                    <a:gs pos="99000">
                      <a:schemeClr val="tx2"/>
                    </a:gs>
                  </a:gsLst>
                  <a:lin ang="5400000" scaled="0"/>
                </a:gradFill>
              </a:defRPr>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Title 5"/>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468841181"/>
      </p:ext>
    </p:extLst>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274640" y="1152145"/>
            <a:ext cx="11887200" cy="1833707"/>
          </a:xfrm>
        </p:spPr>
        <p:txBody>
          <a:bodyPr>
            <a:spAutoFit/>
          </a:bodyPr>
          <a:lstStyle>
            <a:lvl1pPr>
              <a:defRPr sz="3598"/>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Title 5"/>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2983233648"/>
      </p:ext>
    </p:extLst>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wo Column 2-color Non-bullete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4" name="Text Placeholder 3"/>
          <p:cNvSpPr>
            <a:spLocks noGrp="1"/>
          </p:cNvSpPr>
          <p:nvPr>
            <p:ph type="body" sz="quarter" idx="10"/>
          </p:nvPr>
        </p:nvSpPr>
        <p:spPr>
          <a:xfrm>
            <a:off x="274641" y="1152144"/>
            <a:ext cx="5486399" cy="2318583"/>
          </a:xfrm>
        </p:spPr>
        <p:txBody>
          <a:bodyPr wrap="square">
            <a:spAutoFit/>
          </a:bodyPr>
          <a:lstStyle>
            <a:lvl1pPr marL="0" indent="0">
              <a:spcBef>
                <a:spcPts val="1224"/>
              </a:spcBef>
              <a:buClr>
                <a:schemeClr val="tx1"/>
              </a:buClr>
              <a:buFont typeface="Wingdings" pitchFamily="2" charset="2"/>
              <a:buNone/>
              <a:defRPr sz="3598">
                <a:gradFill>
                  <a:gsLst>
                    <a:gs pos="1250">
                      <a:schemeClr val="tx2"/>
                    </a:gs>
                    <a:gs pos="99000">
                      <a:schemeClr val="tx2"/>
                    </a:gs>
                  </a:gsLst>
                  <a:lin ang="5400000" scaled="0"/>
                </a:gradFill>
              </a:defRPr>
            </a:lvl1pPr>
            <a:lvl2pPr marL="0" indent="0">
              <a:buNone/>
              <a:defRPr sz="2000"/>
            </a:lvl2pPr>
            <a:lvl3pPr marL="231686" indent="0">
              <a:buNone/>
              <a:tabLst/>
              <a:defRPr sz="2000"/>
            </a:lvl3pPr>
            <a:lvl4pPr marL="460198" indent="0">
              <a:buNone/>
              <a:defRPr/>
            </a:lvl4pPr>
            <a:lvl5pPr marL="685537" indent="0">
              <a:buNone/>
              <a:tabLs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3"/>
          <p:cNvSpPr>
            <a:spLocks noGrp="1"/>
          </p:cNvSpPr>
          <p:nvPr>
            <p:ph type="body" sz="quarter" idx="11"/>
          </p:nvPr>
        </p:nvSpPr>
        <p:spPr>
          <a:xfrm>
            <a:off x="6675439" y="1152144"/>
            <a:ext cx="5486399" cy="2318583"/>
          </a:xfrm>
        </p:spPr>
        <p:txBody>
          <a:bodyPr wrap="square">
            <a:spAutoFit/>
          </a:bodyPr>
          <a:lstStyle>
            <a:lvl1pPr marL="0" indent="0">
              <a:spcBef>
                <a:spcPts val="1224"/>
              </a:spcBef>
              <a:buClr>
                <a:schemeClr val="tx1"/>
              </a:buClr>
              <a:buFont typeface="Wingdings" pitchFamily="2" charset="2"/>
              <a:buNone/>
              <a:defRPr sz="3598">
                <a:gradFill>
                  <a:gsLst>
                    <a:gs pos="1250">
                      <a:schemeClr val="tx2"/>
                    </a:gs>
                    <a:gs pos="99000">
                      <a:schemeClr val="tx2"/>
                    </a:gs>
                  </a:gsLst>
                  <a:lin ang="5400000" scaled="0"/>
                </a:gradFill>
              </a:defRPr>
            </a:lvl1pPr>
            <a:lvl2pPr marL="0" indent="0">
              <a:buNone/>
              <a:defRPr sz="2000"/>
            </a:lvl2pPr>
            <a:lvl3pPr marL="231686" indent="0">
              <a:buNone/>
              <a:tabLst/>
              <a:defRPr sz="2000"/>
            </a:lvl3pPr>
            <a:lvl4pPr marL="460198" indent="0">
              <a:buNone/>
              <a:defRPr/>
            </a:lvl4pPr>
            <a:lvl5pPr marL="685537" indent="0">
              <a:buNone/>
              <a:tabLs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117127927"/>
      </p:ext>
    </p:extLst>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wo Column Non-bullete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4" name="Text Placeholder 3"/>
          <p:cNvSpPr>
            <a:spLocks noGrp="1"/>
          </p:cNvSpPr>
          <p:nvPr>
            <p:ph type="body" sz="quarter" idx="10"/>
          </p:nvPr>
        </p:nvSpPr>
        <p:spPr>
          <a:xfrm>
            <a:off x="274641" y="1152144"/>
            <a:ext cx="5486399" cy="2318583"/>
          </a:xfrm>
        </p:spPr>
        <p:txBody>
          <a:bodyPr wrap="square">
            <a:spAutoFit/>
          </a:bodyPr>
          <a:lstStyle>
            <a:lvl1pPr marL="0" indent="0">
              <a:spcBef>
                <a:spcPts val="1224"/>
              </a:spcBef>
              <a:buClr>
                <a:schemeClr val="tx1"/>
              </a:buClr>
              <a:buFont typeface="Wingdings" pitchFamily="2" charset="2"/>
              <a:buNone/>
              <a:defRPr sz="3598"/>
            </a:lvl1pPr>
            <a:lvl2pPr marL="0" indent="0">
              <a:buNone/>
              <a:defRPr sz="2000"/>
            </a:lvl2pPr>
            <a:lvl3pPr marL="231686" indent="0">
              <a:buNone/>
              <a:tabLst/>
              <a:defRPr sz="2000"/>
            </a:lvl3pPr>
            <a:lvl4pPr marL="460198" indent="0">
              <a:buNone/>
              <a:defRPr/>
            </a:lvl4pPr>
            <a:lvl5pPr marL="685537" indent="0">
              <a:buNone/>
              <a:tabLs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3"/>
          <p:cNvSpPr>
            <a:spLocks noGrp="1"/>
          </p:cNvSpPr>
          <p:nvPr>
            <p:ph type="body" sz="quarter" idx="11"/>
          </p:nvPr>
        </p:nvSpPr>
        <p:spPr>
          <a:xfrm>
            <a:off x="6675439" y="1152144"/>
            <a:ext cx="5486399" cy="2318583"/>
          </a:xfrm>
        </p:spPr>
        <p:txBody>
          <a:bodyPr wrap="square">
            <a:spAutoFit/>
          </a:bodyPr>
          <a:lstStyle>
            <a:lvl1pPr marL="0" indent="0">
              <a:spcBef>
                <a:spcPts val="1224"/>
              </a:spcBef>
              <a:buClr>
                <a:schemeClr val="tx1"/>
              </a:buClr>
              <a:buFont typeface="Wingdings" pitchFamily="2" charset="2"/>
              <a:buNone/>
              <a:defRPr sz="3598"/>
            </a:lvl1pPr>
            <a:lvl2pPr marL="0" indent="0">
              <a:buNone/>
              <a:defRPr sz="2000"/>
            </a:lvl2pPr>
            <a:lvl3pPr marL="231686" indent="0">
              <a:buNone/>
              <a:tabLst/>
              <a:defRPr sz="2000"/>
            </a:lvl3pPr>
            <a:lvl4pPr marL="460198" indent="0">
              <a:buNone/>
              <a:defRPr/>
            </a:lvl4pPr>
            <a:lvl5pPr marL="685537" indent="0">
              <a:buNone/>
              <a:tabLs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978001952"/>
      </p:ext>
    </p:extLst>
  </p:cSld>
  <p:clrMapOvr>
    <a:masterClrMapping/>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74639" y="295276"/>
            <a:ext cx="11889564" cy="820092"/>
          </a:xfrm>
          <a:prstGeom prst="rect">
            <a:avLst/>
          </a:prstGeom>
        </p:spPr>
        <p:txBody>
          <a:bodyPr vert="horz" wrap="square" lIns="146304" tIns="91440" rIns="146304" bIns="91440" rtlCol="0" anchor="t">
            <a:noAutofit/>
          </a:bodyPr>
          <a:lstStyle/>
          <a:p>
            <a:r>
              <a:rPr lang="en-US" dirty="0"/>
              <a:t>Click to edit Master title style</a:t>
            </a:r>
          </a:p>
        </p:txBody>
      </p:sp>
      <p:sp>
        <p:nvSpPr>
          <p:cNvPr id="4" name="Text Placeholder 3"/>
          <p:cNvSpPr>
            <a:spLocks noGrp="1"/>
          </p:cNvSpPr>
          <p:nvPr>
            <p:ph type="body" idx="1"/>
          </p:nvPr>
        </p:nvSpPr>
        <p:spPr>
          <a:xfrm>
            <a:off x="274642" y="1155241"/>
            <a:ext cx="11887198" cy="1761195"/>
          </a:xfrm>
          <a:prstGeom prst="rect">
            <a:avLst/>
          </a:prstGeom>
        </p:spPr>
        <p:txBody>
          <a:bodyPr vert="horz" wrap="square" lIns="146304" tIns="0" rIns="146304" bIns="91440" rtlCol="0">
            <a:sp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grpSp>
        <p:nvGrpSpPr>
          <p:cNvPr id="13" name="Group 12"/>
          <p:cNvGrpSpPr/>
          <p:nvPr userDrawn="1"/>
        </p:nvGrpSpPr>
        <p:grpSpPr>
          <a:xfrm>
            <a:off x="12535655" y="4563661"/>
            <a:ext cx="388841" cy="2430864"/>
            <a:chOff x="12475300" y="2695026"/>
            <a:chExt cx="666090" cy="4164697"/>
          </a:xfrm>
        </p:grpSpPr>
        <p:sp>
          <p:nvSpPr>
            <p:cNvPr id="5" name="Oval 4"/>
            <p:cNvSpPr/>
            <p:nvPr userDrawn="1"/>
          </p:nvSpPr>
          <p:spPr bwMode="auto">
            <a:xfrm flipH="1">
              <a:off x="12475300" y="4444330"/>
              <a:ext cx="666090" cy="666089"/>
            </a:xfrm>
            <a:prstGeom prst="ellipse">
              <a:avLst/>
            </a:prstGeom>
            <a:solidFill>
              <a:srgbClr val="0078D7"/>
            </a:solidFill>
            <a:ln>
              <a:solidFill>
                <a:srgbClr val="FFFFFF"/>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51028" fontAlgn="base">
                <a:lnSpc>
                  <a:spcPct val="90000"/>
                </a:lnSpc>
                <a:spcBef>
                  <a:spcPct val="0"/>
                </a:spcBef>
                <a:spcAft>
                  <a:spcPct val="0"/>
                </a:spcAft>
              </a:pPr>
              <a:endParaRPr lang="en-US" sz="2448" dirty="0" err="1">
                <a:gradFill>
                  <a:gsLst>
                    <a:gs pos="0">
                      <a:srgbClr val="FFFFFF"/>
                    </a:gs>
                    <a:gs pos="100000">
                      <a:srgbClr val="FFFFFF"/>
                    </a:gs>
                  </a:gsLst>
                  <a:lin ang="5400000" scaled="0"/>
                </a:gradFill>
                <a:ea typeface="Segoe UI" pitchFamily="34" charset="0"/>
                <a:cs typeface="Segoe UI" pitchFamily="34" charset="0"/>
              </a:endParaRPr>
            </a:p>
          </p:txBody>
        </p:sp>
        <p:sp>
          <p:nvSpPr>
            <p:cNvPr id="6" name="Oval 5"/>
            <p:cNvSpPr/>
            <p:nvPr userDrawn="1"/>
          </p:nvSpPr>
          <p:spPr bwMode="auto">
            <a:xfrm flipH="1">
              <a:off x="12475300" y="5318982"/>
              <a:ext cx="666090" cy="666089"/>
            </a:xfrm>
            <a:prstGeom prst="ellipse">
              <a:avLst/>
            </a:prstGeom>
            <a:solidFill>
              <a:srgbClr val="EEEEEE"/>
            </a:solidFill>
            <a:ln>
              <a:solidFill>
                <a:srgbClr val="FFFFFF"/>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51028" fontAlgn="base">
                <a:lnSpc>
                  <a:spcPct val="90000"/>
                </a:lnSpc>
                <a:spcBef>
                  <a:spcPct val="0"/>
                </a:spcBef>
                <a:spcAft>
                  <a:spcPct val="0"/>
                </a:spcAft>
              </a:pPr>
              <a:endParaRPr lang="en-US" sz="2448" dirty="0" err="1">
                <a:gradFill>
                  <a:gsLst>
                    <a:gs pos="0">
                      <a:srgbClr val="FFFFFF"/>
                    </a:gs>
                    <a:gs pos="100000">
                      <a:srgbClr val="FFFFFF"/>
                    </a:gs>
                  </a:gsLst>
                  <a:lin ang="5400000" scaled="0"/>
                </a:gradFill>
                <a:ea typeface="Segoe UI" pitchFamily="34" charset="0"/>
                <a:cs typeface="Segoe UI" pitchFamily="34" charset="0"/>
              </a:endParaRPr>
            </a:p>
          </p:txBody>
        </p:sp>
        <p:sp>
          <p:nvSpPr>
            <p:cNvPr id="7" name="Oval 6"/>
            <p:cNvSpPr/>
            <p:nvPr userDrawn="1"/>
          </p:nvSpPr>
          <p:spPr bwMode="auto">
            <a:xfrm flipH="1">
              <a:off x="12475300" y="6193634"/>
              <a:ext cx="666090" cy="666089"/>
            </a:xfrm>
            <a:prstGeom prst="ellipse">
              <a:avLst/>
            </a:prstGeom>
            <a:solidFill>
              <a:srgbClr val="333333"/>
            </a:solidFill>
            <a:ln>
              <a:solidFill>
                <a:srgbClr val="FFFFFF"/>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51028" fontAlgn="base">
                <a:lnSpc>
                  <a:spcPct val="90000"/>
                </a:lnSpc>
                <a:spcBef>
                  <a:spcPct val="0"/>
                </a:spcBef>
                <a:spcAft>
                  <a:spcPct val="0"/>
                </a:spcAft>
              </a:pPr>
              <a:endParaRPr lang="en-US" sz="2448" dirty="0" err="1">
                <a:gradFill>
                  <a:gsLst>
                    <a:gs pos="0">
                      <a:srgbClr val="FFFFFF"/>
                    </a:gs>
                    <a:gs pos="100000">
                      <a:srgbClr val="FFFFFF"/>
                    </a:gs>
                  </a:gsLst>
                  <a:lin ang="5400000" scaled="0"/>
                </a:gradFill>
                <a:ea typeface="Segoe UI" pitchFamily="34" charset="0"/>
                <a:cs typeface="Segoe UI" pitchFamily="34" charset="0"/>
              </a:endParaRPr>
            </a:p>
          </p:txBody>
        </p:sp>
        <p:sp>
          <p:nvSpPr>
            <p:cNvPr id="11" name="Oval 10"/>
            <p:cNvSpPr/>
            <p:nvPr userDrawn="1"/>
          </p:nvSpPr>
          <p:spPr bwMode="auto">
            <a:xfrm flipH="1">
              <a:off x="12475300" y="3569678"/>
              <a:ext cx="666090" cy="666089"/>
            </a:xfrm>
            <a:prstGeom prst="ellipse">
              <a:avLst/>
            </a:prstGeom>
            <a:solidFill>
              <a:srgbClr val="D2D2D2"/>
            </a:solidFill>
            <a:ln>
              <a:solidFill>
                <a:srgbClr val="FFFFFF"/>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51028" fontAlgn="base">
                <a:lnSpc>
                  <a:spcPct val="90000"/>
                </a:lnSpc>
                <a:spcBef>
                  <a:spcPct val="0"/>
                </a:spcBef>
                <a:spcAft>
                  <a:spcPct val="0"/>
                </a:spcAft>
              </a:pPr>
              <a:endParaRPr lang="en-US" sz="2448" dirty="0" err="1">
                <a:gradFill>
                  <a:gsLst>
                    <a:gs pos="0">
                      <a:srgbClr val="FFFFFF"/>
                    </a:gs>
                    <a:gs pos="100000">
                      <a:srgbClr val="FFFFFF"/>
                    </a:gs>
                  </a:gsLst>
                  <a:lin ang="5400000" scaled="0"/>
                </a:gradFill>
                <a:ea typeface="Segoe UI" pitchFamily="34" charset="0"/>
                <a:cs typeface="Segoe UI" pitchFamily="34" charset="0"/>
              </a:endParaRPr>
            </a:p>
          </p:txBody>
        </p:sp>
        <p:sp>
          <p:nvSpPr>
            <p:cNvPr id="12" name="Oval 11"/>
            <p:cNvSpPr/>
            <p:nvPr userDrawn="1"/>
          </p:nvSpPr>
          <p:spPr bwMode="auto">
            <a:xfrm flipH="1">
              <a:off x="12475300" y="2695026"/>
              <a:ext cx="666090" cy="666089"/>
            </a:xfrm>
            <a:prstGeom prst="ellipse">
              <a:avLst/>
            </a:prstGeom>
            <a:solidFill>
              <a:srgbClr val="00BCF2"/>
            </a:solidFill>
            <a:ln>
              <a:solidFill>
                <a:srgbClr val="FFFFFF"/>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51028" fontAlgn="base">
                <a:lnSpc>
                  <a:spcPct val="90000"/>
                </a:lnSpc>
                <a:spcBef>
                  <a:spcPct val="0"/>
                </a:spcBef>
                <a:spcAft>
                  <a:spcPct val="0"/>
                </a:spcAft>
              </a:pPr>
              <a:endParaRPr lang="en-US" sz="2448" dirty="0" err="1">
                <a:gradFill>
                  <a:gsLst>
                    <a:gs pos="0">
                      <a:srgbClr val="FFFFFF"/>
                    </a:gs>
                    <a:gs pos="100000">
                      <a:srgbClr val="FFFFFF"/>
                    </a:gs>
                  </a:gsLst>
                  <a:lin ang="5400000" scaled="0"/>
                </a:gradFill>
                <a:ea typeface="Segoe UI" pitchFamily="34" charset="0"/>
                <a:cs typeface="Segoe UI" pitchFamily="34" charset="0"/>
              </a:endParaRPr>
            </a:p>
          </p:txBody>
        </p:sp>
      </p:grpSp>
    </p:spTree>
    <p:extLst>
      <p:ext uri="{BB962C8B-B14F-4D97-AF65-F5344CB8AC3E}">
        <p14:creationId xmlns:p14="http://schemas.microsoft.com/office/powerpoint/2010/main" val="1491733779"/>
      </p:ext>
    </p:extLst>
  </p:cSld>
  <p:clrMap bg1="lt1" tx1="dk1" bg2="lt2" tx2="dk2" accent1="accent1" accent2="accent2" accent3="accent3" accent4="accent4" accent5="accent5" accent6="accent6" hlink="hlink" folHlink="folHlink"/>
  <p:sldLayoutIdLst>
    <p:sldLayoutId id="2147484741" r:id="rId1"/>
    <p:sldLayoutId id="2147484743" r:id="rId2"/>
    <p:sldLayoutId id="2147484744" r:id="rId3"/>
    <p:sldLayoutId id="2147484745" r:id="rId4"/>
    <p:sldLayoutId id="2147484746" r:id="rId5"/>
    <p:sldLayoutId id="2147484747" r:id="rId6"/>
    <p:sldLayoutId id="2147484748" r:id="rId7"/>
    <p:sldLayoutId id="2147484749" r:id="rId8"/>
    <p:sldLayoutId id="2147484750" r:id="rId9"/>
    <p:sldLayoutId id="2147484751" r:id="rId10"/>
    <p:sldLayoutId id="2147484752" r:id="rId11"/>
    <p:sldLayoutId id="2147484753" r:id="rId12"/>
    <p:sldLayoutId id="2147484754" r:id="rId13"/>
    <p:sldLayoutId id="2147484755" r:id="rId14"/>
    <p:sldLayoutId id="2147484756" r:id="rId15"/>
    <p:sldLayoutId id="2147484757" r:id="rId16"/>
    <p:sldLayoutId id="2147484758" r:id="rId17"/>
    <p:sldLayoutId id="2147484759" r:id="rId18"/>
    <p:sldLayoutId id="2147484760" r:id="rId19"/>
    <p:sldLayoutId id="2147484761" r:id="rId20"/>
    <p:sldLayoutId id="2147484762" r:id="rId21"/>
    <p:sldLayoutId id="2147484763" r:id="rId22"/>
    <p:sldLayoutId id="2147484764" r:id="rId23"/>
    <p:sldLayoutId id="2147484765" r:id="rId24"/>
    <p:sldLayoutId id="2147484766" r:id="rId25"/>
    <p:sldLayoutId id="2147484767" r:id="rId26"/>
    <p:sldLayoutId id="2147484768" r:id="rId27"/>
    <p:sldLayoutId id="2147484769" r:id="rId28"/>
  </p:sldLayoutIdLst>
  <p:transition>
    <p:fade/>
  </p:transition>
  <p:txStyles>
    <p:titleStyle>
      <a:lvl1pPr algn="l" defTabSz="932384" rtl="0" eaLnBrk="1" latinLnBrk="0" hangingPunct="1">
        <a:lnSpc>
          <a:spcPct val="90000"/>
        </a:lnSpc>
        <a:spcBef>
          <a:spcPct val="0"/>
        </a:spcBef>
        <a:buNone/>
        <a:defRPr lang="en-US" sz="4896" b="0" kern="1200" cap="none" spc="-102" baseline="0" dirty="0" smtClean="0">
          <a:ln w="3175">
            <a:noFill/>
          </a:ln>
          <a:gradFill>
            <a:gsLst>
              <a:gs pos="1250">
                <a:schemeClr val="tx1"/>
              </a:gs>
              <a:gs pos="100000">
                <a:schemeClr val="tx1"/>
              </a:gs>
            </a:gsLst>
            <a:lin ang="5400000" scaled="0"/>
          </a:gradFill>
          <a:effectLst/>
          <a:latin typeface="+mj-lt"/>
          <a:ea typeface="+mn-ea"/>
          <a:cs typeface="Segoe UI" pitchFamily="34" charset="0"/>
        </a:defRPr>
      </a:lvl1pPr>
    </p:titleStyle>
    <p:bodyStyle>
      <a:lvl1pPr marL="342768" marR="0" indent="-342768" algn="l" defTabSz="932384" rtl="0" eaLnBrk="1" fontAlgn="auto" latinLnBrk="0" hangingPunct="1">
        <a:lnSpc>
          <a:spcPct val="90000"/>
        </a:lnSpc>
        <a:spcBef>
          <a:spcPct val="20000"/>
        </a:spcBef>
        <a:spcAft>
          <a:spcPts val="0"/>
        </a:spcAft>
        <a:buClrTx/>
        <a:buSzPct val="90000"/>
        <a:buFont typeface="Arial" pitchFamily="34" charset="0"/>
        <a:buChar char="•"/>
        <a:tabLst/>
        <a:defRPr sz="2856" kern="1200" spc="0" baseline="0">
          <a:gradFill>
            <a:gsLst>
              <a:gs pos="1250">
                <a:schemeClr val="tx1"/>
              </a:gs>
              <a:gs pos="100000">
                <a:schemeClr val="tx1"/>
              </a:gs>
            </a:gsLst>
            <a:lin ang="5400000" scaled="0"/>
          </a:gradFill>
          <a:latin typeface="+mj-lt"/>
          <a:ea typeface="+mn-ea"/>
          <a:cs typeface="+mn-cs"/>
        </a:defRPr>
      </a:lvl1pPr>
      <a:lvl2pPr marL="583975" marR="0" indent="-241206" algn="l" defTabSz="932384" rtl="0" eaLnBrk="1" fontAlgn="auto" latinLnBrk="0" hangingPunct="1">
        <a:lnSpc>
          <a:spcPct val="90000"/>
        </a:lnSpc>
        <a:spcBef>
          <a:spcPct val="20000"/>
        </a:spcBef>
        <a:spcAft>
          <a:spcPts val="0"/>
        </a:spcAft>
        <a:buClrTx/>
        <a:buSzPct val="90000"/>
        <a:buFont typeface="Arial" pitchFamily="34" charset="0"/>
        <a:buChar char="•"/>
        <a:tabLst/>
        <a:defRPr sz="2244" kern="1200" spc="0" baseline="0">
          <a:solidFill>
            <a:schemeClr val="tx2"/>
          </a:solidFill>
          <a:latin typeface="+mj-lt"/>
          <a:ea typeface="+mn-ea"/>
          <a:cs typeface="+mn-cs"/>
        </a:defRPr>
      </a:lvl2pPr>
      <a:lvl3pPr marL="799792" marR="0" indent="-228513" algn="l" defTabSz="932384" rtl="0" eaLnBrk="1" fontAlgn="auto" latinLnBrk="0" hangingPunct="1">
        <a:lnSpc>
          <a:spcPct val="90000"/>
        </a:lnSpc>
        <a:spcBef>
          <a:spcPct val="20000"/>
        </a:spcBef>
        <a:spcAft>
          <a:spcPts val="0"/>
        </a:spcAft>
        <a:buClrTx/>
        <a:buSzPct val="90000"/>
        <a:buFont typeface="Arial" pitchFamily="34" charset="0"/>
        <a:buChar char="•"/>
        <a:tabLst/>
        <a:defRPr sz="1836" kern="1200" spc="0" baseline="0">
          <a:gradFill>
            <a:gsLst>
              <a:gs pos="1250">
                <a:schemeClr val="tx1"/>
              </a:gs>
              <a:gs pos="100000">
                <a:schemeClr val="tx1"/>
              </a:gs>
            </a:gsLst>
            <a:lin ang="5400000" scaled="0"/>
          </a:gradFill>
          <a:latin typeface="+mn-lt"/>
          <a:ea typeface="+mn-ea"/>
          <a:cs typeface="+mn-cs"/>
        </a:defRPr>
      </a:lvl3pPr>
      <a:lvl4pPr marL="1028305" marR="0" indent="-228513" algn="l" defTabSz="932384" rtl="0" eaLnBrk="1" fontAlgn="auto" latinLnBrk="0" hangingPunct="1">
        <a:lnSpc>
          <a:spcPct val="90000"/>
        </a:lnSpc>
        <a:spcBef>
          <a:spcPct val="20000"/>
        </a:spcBef>
        <a:spcAft>
          <a:spcPts val="0"/>
        </a:spcAft>
        <a:buClrTx/>
        <a:buSzPct val="90000"/>
        <a:buFont typeface="Arial" pitchFamily="34" charset="0"/>
        <a:buChar char="•"/>
        <a:tabLst/>
        <a:defRPr sz="1632" kern="1200" spc="0" baseline="0">
          <a:gradFill>
            <a:gsLst>
              <a:gs pos="1250">
                <a:schemeClr val="tx1"/>
              </a:gs>
              <a:gs pos="100000">
                <a:schemeClr val="tx1"/>
              </a:gs>
            </a:gsLst>
            <a:lin ang="5400000" scaled="0"/>
          </a:gradFill>
          <a:latin typeface="+mn-lt"/>
          <a:ea typeface="+mn-ea"/>
          <a:cs typeface="+mn-cs"/>
        </a:defRPr>
      </a:lvl4pPr>
      <a:lvl5pPr marL="1256817" marR="0" indent="-228513" algn="l" defTabSz="932384" rtl="0" eaLnBrk="1" fontAlgn="auto" latinLnBrk="0" hangingPunct="1">
        <a:lnSpc>
          <a:spcPct val="90000"/>
        </a:lnSpc>
        <a:spcBef>
          <a:spcPct val="20000"/>
        </a:spcBef>
        <a:spcAft>
          <a:spcPts val="0"/>
        </a:spcAft>
        <a:buClrTx/>
        <a:buSzPct val="90000"/>
        <a:buFont typeface="Arial" pitchFamily="34" charset="0"/>
        <a:buChar char="•"/>
        <a:tabLst/>
        <a:defRPr sz="1632" kern="1200" spc="0" baseline="0">
          <a:gradFill>
            <a:gsLst>
              <a:gs pos="1250">
                <a:schemeClr val="tx1"/>
              </a:gs>
              <a:gs pos="100000">
                <a:schemeClr val="tx1"/>
              </a:gs>
            </a:gsLst>
            <a:lin ang="5400000" scaled="0"/>
          </a:gradFill>
          <a:latin typeface="+mn-lt"/>
          <a:ea typeface="+mn-ea"/>
          <a:cs typeface="+mn-cs"/>
        </a:defRPr>
      </a:lvl5pPr>
      <a:lvl6pPr marL="2564055" indent="-233096" algn="l" defTabSz="932384"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0248" indent="-233096" algn="l" defTabSz="932384"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6441" indent="-233096" algn="l" defTabSz="932384"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2633" indent="-233096" algn="l" defTabSz="932384"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32384" rtl="0" eaLnBrk="1" latinLnBrk="0" hangingPunct="1">
        <a:defRPr sz="1800" kern="1200">
          <a:solidFill>
            <a:schemeClr val="tx1"/>
          </a:solidFill>
          <a:latin typeface="+mn-lt"/>
          <a:ea typeface="+mn-ea"/>
          <a:cs typeface="+mn-cs"/>
        </a:defRPr>
      </a:lvl1pPr>
      <a:lvl2pPr marL="466191" algn="l" defTabSz="932384" rtl="0" eaLnBrk="1" latinLnBrk="0" hangingPunct="1">
        <a:defRPr sz="1800" kern="1200">
          <a:solidFill>
            <a:schemeClr val="tx1"/>
          </a:solidFill>
          <a:latin typeface="+mn-lt"/>
          <a:ea typeface="+mn-ea"/>
          <a:cs typeface="+mn-cs"/>
        </a:defRPr>
      </a:lvl2pPr>
      <a:lvl3pPr marL="932384" algn="l" defTabSz="932384" rtl="0" eaLnBrk="1" latinLnBrk="0" hangingPunct="1">
        <a:defRPr sz="1800" kern="1200">
          <a:solidFill>
            <a:schemeClr val="tx1"/>
          </a:solidFill>
          <a:latin typeface="+mn-lt"/>
          <a:ea typeface="+mn-ea"/>
          <a:cs typeface="+mn-cs"/>
        </a:defRPr>
      </a:lvl3pPr>
      <a:lvl4pPr marL="1398576" algn="l" defTabSz="932384" rtl="0" eaLnBrk="1" latinLnBrk="0" hangingPunct="1">
        <a:defRPr sz="1800" kern="1200">
          <a:solidFill>
            <a:schemeClr val="tx1"/>
          </a:solidFill>
          <a:latin typeface="+mn-lt"/>
          <a:ea typeface="+mn-ea"/>
          <a:cs typeface="+mn-cs"/>
        </a:defRPr>
      </a:lvl4pPr>
      <a:lvl5pPr marL="1864768" algn="l" defTabSz="932384" rtl="0" eaLnBrk="1" latinLnBrk="0" hangingPunct="1">
        <a:defRPr sz="1800" kern="1200">
          <a:solidFill>
            <a:schemeClr val="tx1"/>
          </a:solidFill>
          <a:latin typeface="+mn-lt"/>
          <a:ea typeface="+mn-ea"/>
          <a:cs typeface="+mn-cs"/>
        </a:defRPr>
      </a:lvl5pPr>
      <a:lvl6pPr marL="2330960" algn="l" defTabSz="932384" rtl="0" eaLnBrk="1" latinLnBrk="0" hangingPunct="1">
        <a:defRPr sz="1800" kern="1200">
          <a:solidFill>
            <a:schemeClr val="tx1"/>
          </a:solidFill>
          <a:latin typeface="+mn-lt"/>
          <a:ea typeface="+mn-ea"/>
          <a:cs typeface="+mn-cs"/>
        </a:defRPr>
      </a:lvl6pPr>
      <a:lvl7pPr marL="2797152" algn="l" defTabSz="932384" rtl="0" eaLnBrk="1" latinLnBrk="0" hangingPunct="1">
        <a:defRPr sz="1800" kern="1200">
          <a:solidFill>
            <a:schemeClr val="tx1"/>
          </a:solidFill>
          <a:latin typeface="+mn-lt"/>
          <a:ea typeface="+mn-ea"/>
          <a:cs typeface="+mn-cs"/>
        </a:defRPr>
      </a:lvl7pPr>
      <a:lvl8pPr marL="3263343" algn="l" defTabSz="932384" rtl="0" eaLnBrk="1" latinLnBrk="0" hangingPunct="1">
        <a:defRPr sz="1800" kern="1200">
          <a:solidFill>
            <a:schemeClr val="tx1"/>
          </a:solidFill>
          <a:latin typeface="+mn-lt"/>
          <a:ea typeface="+mn-ea"/>
          <a:cs typeface="+mn-cs"/>
        </a:defRPr>
      </a:lvl8pPr>
      <a:lvl9pPr marL="3729537" algn="l" defTabSz="932384"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6" pos="168">
          <p15:clr>
            <a:srgbClr val="C35EA4"/>
          </p15:clr>
        </p15:guide>
        <p15:guide id="17" pos="7512">
          <p15:clr>
            <a:srgbClr val="C35EA4"/>
          </p15:clr>
        </p15:guide>
        <p15:guide id="25" orient="horz" pos="168">
          <p15:clr>
            <a:srgbClr val="C35EA4"/>
          </p15:clr>
        </p15:guide>
        <p15:guide id="26" orient="horz" pos="4152">
          <p15:clr>
            <a:srgbClr val="C35EA4"/>
          </p15:clr>
        </p15:guide>
        <p15:guide id="27" pos="3840">
          <p15:clr>
            <a:srgbClr val="C35EA4"/>
          </p15:clr>
        </p15:guide>
        <p15:guide id="28" orient="horz" pos="864">
          <p15:clr>
            <a:srgbClr val="C35EA4"/>
          </p15:clr>
        </p15:guide>
        <p15:guide id="29" orient="horz" pos="1056">
          <p15:clr>
            <a:srgbClr val="C35EA4"/>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notesSlide" Target="../notesSlides/notesSlide10.xml"/><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4.xml"/><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0.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20.xml"/></Relationships>
</file>

<file path=ppt/slides/_rels/slide2.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notesSlide" Target="../notesSlides/notesSlide1.xml"/><Relationship Id="rId1" Type="http://schemas.openxmlformats.org/officeDocument/2006/relationships/slideLayout" Target="../slideLayouts/slideLayout13.xml"/><Relationship Id="rId6" Type="http://schemas.openxmlformats.org/officeDocument/2006/relationships/image" Target="../media/image8.png"/><Relationship Id="rId5" Type="http://schemas.openxmlformats.org/officeDocument/2006/relationships/image" Target="../media/image7.png"/><Relationship Id="rId10" Type="http://schemas.openxmlformats.org/officeDocument/2006/relationships/image" Target="../media/image12.png"/><Relationship Id="rId4" Type="http://schemas.openxmlformats.org/officeDocument/2006/relationships/image" Target="../media/image6.png"/><Relationship Id="rId9" Type="http://schemas.openxmlformats.org/officeDocument/2006/relationships/image" Target="../media/image11.pn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19.xml"/><Relationship Id="rId1" Type="http://schemas.openxmlformats.org/officeDocument/2006/relationships/slideLayout" Target="../slideLayouts/slideLayout20.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1.xml"/><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22.xml"/><Relationship Id="rId1" Type="http://schemas.openxmlformats.org/officeDocument/2006/relationships/slideLayout" Target="../slideLayouts/slideLayout20.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5.xml"/><Relationship Id="rId1" Type="http://schemas.openxmlformats.org/officeDocument/2006/relationships/slideLayout" Target="../slideLayouts/slideLayout13.xml"/><Relationship Id="rId6" Type="http://schemas.microsoft.com/office/2007/relationships/hdphoto" Target="../media/hdphoto2.wdp"/><Relationship Id="rId5" Type="http://schemas.openxmlformats.org/officeDocument/2006/relationships/image" Target="../media/image21.png"/><Relationship Id="rId4" Type="http://schemas.microsoft.com/office/2007/relationships/hdphoto" Target="../media/hdphoto1.wdp"/></Relationships>
</file>

<file path=ppt/slides/_rels/slide2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6.xml"/><Relationship Id="rId1" Type="http://schemas.openxmlformats.org/officeDocument/2006/relationships/slideLayout" Target="../slideLayouts/slideLayout13.xml"/><Relationship Id="rId6" Type="http://schemas.microsoft.com/office/2007/relationships/hdphoto" Target="../media/hdphoto2.wdp"/><Relationship Id="rId5" Type="http://schemas.openxmlformats.org/officeDocument/2006/relationships/image" Target="../media/image21.png"/><Relationship Id="rId4" Type="http://schemas.microsoft.com/office/2007/relationships/hdphoto" Target="../media/hdphoto1.wdp"/></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notesSlide" Target="../notesSlides/notesSlide28.xml"/><Relationship Id="rId1" Type="http://schemas.openxmlformats.org/officeDocument/2006/relationships/slideLayout" Target="../slideLayouts/slideLayout20.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3.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3.xml"/></Relationships>
</file>

<file path=ppt/slides/_rels/slide34.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notesSlide" Target="../notesSlides/notesSlide31.xml"/><Relationship Id="rId1" Type="http://schemas.openxmlformats.org/officeDocument/2006/relationships/slideLayout" Target="../slideLayouts/slideLayout20.xml"/></Relationships>
</file>

<file path=ppt/slides/_rels/slide35.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32.xml"/><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3" Type="http://schemas.openxmlformats.org/officeDocument/2006/relationships/image" Target="../media/image25.emf"/><Relationship Id="rId7" Type="http://schemas.openxmlformats.org/officeDocument/2006/relationships/image" Target="../media/image29.png"/><Relationship Id="rId2" Type="http://schemas.openxmlformats.org/officeDocument/2006/relationships/notesSlide" Target="../notesSlides/notesSlide33.xml"/><Relationship Id="rId1" Type="http://schemas.openxmlformats.org/officeDocument/2006/relationships/slideLayout" Target="../slideLayouts/slideLayout13.xml"/><Relationship Id="rId6" Type="http://schemas.openxmlformats.org/officeDocument/2006/relationships/image" Target="../media/image28.emf"/><Relationship Id="rId5" Type="http://schemas.openxmlformats.org/officeDocument/2006/relationships/image" Target="../media/image27.png"/><Relationship Id="rId4" Type="http://schemas.openxmlformats.org/officeDocument/2006/relationships/image" Target="../media/image26.emf"/></Relationships>
</file>

<file path=ppt/slides/_rels/slide38.xml.rels><?xml version="1.0" encoding="UTF-8" standalone="yes"?>
<Relationships xmlns="http://schemas.openxmlformats.org/package/2006/relationships"><Relationship Id="rId8" Type="http://schemas.openxmlformats.org/officeDocument/2006/relationships/image" Target="../media/image26.emf"/><Relationship Id="rId13" Type="http://schemas.openxmlformats.org/officeDocument/2006/relationships/image" Target="../media/image32.png"/><Relationship Id="rId3" Type="http://schemas.openxmlformats.org/officeDocument/2006/relationships/hyperlink" Target="http://aka.ms/CyberPAW" TargetMode="External"/><Relationship Id="rId7" Type="http://schemas.openxmlformats.org/officeDocument/2006/relationships/image" Target="../media/image25.emf"/><Relationship Id="rId12" Type="http://schemas.openxmlformats.org/officeDocument/2006/relationships/image" Target="../media/image31.png"/><Relationship Id="rId2" Type="http://schemas.openxmlformats.org/officeDocument/2006/relationships/notesSlide" Target="../notesSlides/notesSlide34.xml"/><Relationship Id="rId1" Type="http://schemas.openxmlformats.org/officeDocument/2006/relationships/slideLayout" Target="../slideLayouts/slideLayout13.xml"/><Relationship Id="rId6" Type="http://schemas.openxmlformats.org/officeDocument/2006/relationships/hyperlink" Target="http://aka.ms/PAM" TargetMode="External"/><Relationship Id="rId11" Type="http://schemas.openxmlformats.org/officeDocument/2006/relationships/image" Target="../media/image28.emf"/><Relationship Id="rId5" Type="http://schemas.openxmlformats.org/officeDocument/2006/relationships/hyperlink" Target="http://aka.ms/HardenAD" TargetMode="External"/><Relationship Id="rId15" Type="http://schemas.openxmlformats.org/officeDocument/2006/relationships/image" Target="../media/image29.png"/><Relationship Id="rId10" Type="http://schemas.openxmlformats.org/officeDocument/2006/relationships/image" Target="../media/image30.emf"/><Relationship Id="rId4" Type="http://schemas.openxmlformats.org/officeDocument/2006/relationships/hyperlink" Target="http://aka.ms/JEA" TargetMode="External"/><Relationship Id="rId9" Type="http://schemas.openxmlformats.org/officeDocument/2006/relationships/image" Target="../media/image27.png"/><Relationship Id="rId14" Type="http://schemas.openxmlformats.org/officeDocument/2006/relationships/image" Target="../media/image33.png"/></Relationships>
</file>

<file path=ppt/slides/_rels/slide39.xml.rels><?xml version="1.0" encoding="UTF-8" standalone="yes"?>
<Relationships xmlns="http://schemas.openxmlformats.org/package/2006/relationships"><Relationship Id="rId8" Type="http://schemas.openxmlformats.org/officeDocument/2006/relationships/image" Target="../media/image27.png"/><Relationship Id="rId13" Type="http://schemas.openxmlformats.org/officeDocument/2006/relationships/image" Target="../media/image33.png"/><Relationship Id="rId3" Type="http://schemas.openxmlformats.org/officeDocument/2006/relationships/hyperlink" Target="http://aka.ms/CyberPAW" TargetMode="External"/><Relationship Id="rId7" Type="http://schemas.openxmlformats.org/officeDocument/2006/relationships/image" Target="../media/image26.emf"/><Relationship Id="rId12" Type="http://schemas.openxmlformats.org/officeDocument/2006/relationships/image" Target="../media/image32.png"/><Relationship Id="rId2" Type="http://schemas.openxmlformats.org/officeDocument/2006/relationships/notesSlide" Target="../notesSlides/notesSlide35.xml"/><Relationship Id="rId1" Type="http://schemas.openxmlformats.org/officeDocument/2006/relationships/slideLayout" Target="../slideLayouts/slideLayout13.xml"/><Relationship Id="rId6" Type="http://schemas.openxmlformats.org/officeDocument/2006/relationships/image" Target="../media/image25.emf"/><Relationship Id="rId11" Type="http://schemas.openxmlformats.org/officeDocument/2006/relationships/image" Target="../media/image31.png"/><Relationship Id="rId5" Type="http://schemas.openxmlformats.org/officeDocument/2006/relationships/hyperlink" Target="http://aka.ms/shieldedvms" TargetMode="External"/><Relationship Id="rId10" Type="http://schemas.openxmlformats.org/officeDocument/2006/relationships/image" Target="../media/image28.emf"/><Relationship Id="rId4" Type="http://schemas.openxmlformats.org/officeDocument/2006/relationships/hyperlink" Target="http://aka.ms/ESAE" TargetMode="External"/><Relationship Id="rId9" Type="http://schemas.openxmlformats.org/officeDocument/2006/relationships/image" Target="../media/image30.emf"/><Relationship Id="rId14" Type="http://schemas.openxmlformats.org/officeDocument/2006/relationships/image" Target="../media/image29.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1.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13.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13.xml"/></Relationships>
</file>

<file path=ppt/slides/_rels/slide42.xml.rels><?xml version="1.0" encoding="UTF-8" standalone="yes"?>
<Relationships xmlns="http://schemas.openxmlformats.org/package/2006/relationships"><Relationship Id="rId3" Type="http://schemas.openxmlformats.org/officeDocument/2006/relationships/hyperlink" Target="http://www.microsoft.com/vmwareshift" TargetMode="External"/><Relationship Id="rId2" Type="http://schemas.openxmlformats.org/officeDocument/2006/relationships/hyperlink" Target="http://www.microsoft.com/WindowsServer2016" TargetMode="External"/><Relationship Id="rId1" Type="http://schemas.openxmlformats.org/officeDocument/2006/relationships/slideLayout" Target="../slideLayouts/slideLayout13.xml"/><Relationship Id="rId4" Type="http://schemas.openxmlformats.org/officeDocument/2006/relationships/image" Target="../media/image34.png"/></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5.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38.xml"/><Relationship Id="rId1" Type="http://schemas.openxmlformats.org/officeDocument/2006/relationships/slideLayout" Target="../slideLayouts/slideLayout20.xml"/></Relationships>
</file>

<file path=ppt/slides/_rels/slide46.xml.rels><?xml version="1.0" encoding="UTF-8" standalone="yes"?>
<Relationships xmlns="http://schemas.openxmlformats.org/package/2006/relationships"><Relationship Id="rId3" Type="http://schemas.openxmlformats.org/officeDocument/2006/relationships/image" Target="../media/image35.emf"/><Relationship Id="rId2" Type="http://schemas.openxmlformats.org/officeDocument/2006/relationships/notesSlide" Target="../notesSlides/notesSlide39.xml"/><Relationship Id="rId1" Type="http://schemas.openxmlformats.org/officeDocument/2006/relationships/slideLayout" Target="../slideLayouts/slideLayout15.xml"/></Relationships>
</file>

<file path=ppt/slides/_rels/slide47.xml.rels><?xml version="1.0" encoding="UTF-8" standalone="yes"?>
<Relationships xmlns="http://schemas.openxmlformats.org/package/2006/relationships"><Relationship Id="rId3" Type="http://schemas.openxmlformats.org/officeDocument/2006/relationships/image" Target="../media/image36.emf"/><Relationship Id="rId7" Type="http://schemas.openxmlformats.org/officeDocument/2006/relationships/image" Target="../media/image40.png"/><Relationship Id="rId2" Type="http://schemas.openxmlformats.org/officeDocument/2006/relationships/notesSlide" Target="../notesSlides/notesSlide40.xml"/><Relationship Id="rId1" Type="http://schemas.openxmlformats.org/officeDocument/2006/relationships/slideLayout" Target="../slideLayouts/slideLayout15.xml"/><Relationship Id="rId6" Type="http://schemas.openxmlformats.org/officeDocument/2006/relationships/image" Target="../media/image39.png"/><Relationship Id="rId5" Type="http://schemas.openxmlformats.org/officeDocument/2006/relationships/image" Target="../media/image38.png"/><Relationship Id="rId4" Type="http://schemas.openxmlformats.org/officeDocument/2006/relationships/image" Target="../media/image37.emf"/></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74637" y="2168526"/>
            <a:ext cx="6523969" cy="1708150"/>
          </a:xfrm>
        </p:spPr>
        <p:txBody>
          <a:bodyPr/>
          <a:lstStyle/>
          <a:p>
            <a:r>
              <a:rPr lang="en-US" dirty="0"/>
              <a:t>Better security starts at the OS </a:t>
            </a:r>
            <a:br>
              <a:rPr lang="en-US" dirty="0"/>
            </a:br>
            <a:r>
              <a:rPr lang="en-US" sz="4000" dirty="0"/>
              <a:t>with Windows Server 2016</a:t>
            </a:r>
          </a:p>
        </p:txBody>
      </p:sp>
      <p:sp>
        <p:nvSpPr>
          <p:cNvPr id="3" name="Text Placeholder 4"/>
          <p:cNvSpPr>
            <a:spLocks noGrp="1"/>
          </p:cNvSpPr>
          <p:nvPr>
            <p:ph type="body" sz="quarter" idx="14"/>
          </p:nvPr>
        </p:nvSpPr>
        <p:spPr>
          <a:xfrm>
            <a:off x="313657" y="4783137"/>
            <a:ext cx="6397340" cy="1228725"/>
          </a:xfrm>
        </p:spPr>
        <p:txBody>
          <a:bodyPr/>
          <a:lstStyle/>
          <a:p>
            <a:r>
              <a:rPr lang="en-US" dirty="0"/>
              <a:t>Vinicius Apolinario	</a:t>
            </a:r>
          </a:p>
          <a:p>
            <a:r>
              <a:rPr lang="en-US" dirty="0"/>
              <a:t>Sr. Product Marketing Manager</a:t>
            </a:r>
          </a:p>
        </p:txBody>
      </p:sp>
    </p:spTree>
    <p:extLst>
      <p:ext uri="{BB962C8B-B14F-4D97-AF65-F5344CB8AC3E}">
        <p14:creationId xmlns:p14="http://schemas.microsoft.com/office/powerpoint/2010/main" val="25452357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Attacks wreck internal communication</a:t>
            </a:r>
          </a:p>
        </p:txBody>
      </p:sp>
      <p:grpSp>
        <p:nvGrpSpPr>
          <p:cNvPr id="243" name="Group 242"/>
          <p:cNvGrpSpPr/>
          <p:nvPr/>
        </p:nvGrpSpPr>
        <p:grpSpPr>
          <a:xfrm>
            <a:off x="256589" y="1670050"/>
            <a:ext cx="5656848" cy="4924518"/>
            <a:chOff x="256589" y="1670050"/>
            <a:chExt cx="5656848" cy="4924518"/>
          </a:xfrm>
        </p:grpSpPr>
        <p:sp>
          <p:nvSpPr>
            <p:cNvPr id="14" name="Rectangle 5"/>
            <p:cNvSpPr>
              <a:spLocks noChangeArrowheads="1"/>
            </p:cNvSpPr>
            <p:nvPr/>
          </p:nvSpPr>
          <p:spPr bwMode="auto">
            <a:xfrm>
              <a:off x="256589" y="1670050"/>
              <a:ext cx="5646738" cy="4081463"/>
            </a:xfrm>
            <a:prstGeom prst="rect">
              <a:avLst/>
            </a:prstGeom>
            <a:solidFill>
              <a:srgbClr val="EEEEEE"/>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nvGrpSpPr>
            <p:cNvPr id="9" name="Group 4"/>
            <p:cNvGrpSpPr>
              <a:grpSpLocks noChangeAspect="1"/>
            </p:cNvGrpSpPr>
            <p:nvPr/>
          </p:nvGrpSpPr>
          <p:grpSpPr bwMode="auto">
            <a:xfrm>
              <a:off x="256589" y="1670050"/>
              <a:ext cx="5580648" cy="4782082"/>
              <a:chOff x="413" y="1435"/>
              <a:chExt cx="1796" cy="1539"/>
            </a:xfrm>
          </p:grpSpPr>
          <p:sp>
            <p:nvSpPr>
              <p:cNvPr id="16" name="AutoShape 3"/>
              <p:cNvSpPr>
                <a:spLocks noChangeAspect="1" noChangeArrowheads="1" noTextEdit="1"/>
              </p:cNvSpPr>
              <p:nvPr/>
            </p:nvSpPr>
            <p:spPr bwMode="auto">
              <a:xfrm>
                <a:off x="413" y="1435"/>
                <a:ext cx="1796" cy="1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 name="Rectangle 6"/>
              <p:cNvSpPr>
                <a:spLocks noChangeArrowheads="1"/>
              </p:cNvSpPr>
              <p:nvPr/>
            </p:nvSpPr>
            <p:spPr bwMode="auto">
              <a:xfrm>
                <a:off x="414" y="1435"/>
                <a:ext cx="1795" cy="13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 name="Freeform 7"/>
              <p:cNvSpPr>
                <a:spLocks/>
              </p:cNvSpPr>
              <p:nvPr/>
            </p:nvSpPr>
            <p:spPr bwMode="auto">
              <a:xfrm>
                <a:off x="414" y="1435"/>
                <a:ext cx="856" cy="1185"/>
              </a:xfrm>
              <a:custGeom>
                <a:avLst/>
                <a:gdLst>
                  <a:gd name="T0" fmla="*/ 856 w 856"/>
                  <a:gd name="T1" fmla="*/ 0 h 1185"/>
                  <a:gd name="T2" fmla="*/ 0 w 856"/>
                  <a:gd name="T3" fmla="*/ 0 h 1185"/>
                  <a:gd name="T4" fmla="*/ 0 w 856"/>
                  <a:gd name="T5" fmla="*/ 1185 h 1185"/>
                  <a:gd name="T6" fmla="*/ 856 w 856"/>
                  <a:gd name="T7" fmla="*/ 874 h 1185"/>
                  <a:gd name="T8" fmla="*/ 856 w 856"/>
                  <a:gd name="T9" fmla="*/ 0 h 1185"/>
                </a:gdLst>
                <a:ahLst/>
                <a:cxnLst>
                  <a:cxn ang="0">
                    <a:pos x="T0" y="T1"/>
                  </a:cxn>
                  <a:cxn ang="0">
                    <a:pos x="T2" y="T3"/>
                  </a:cxn>
                  <a:cxn ang="0">
                    <a:pos x="T4" y="T5"/>
                  </a:cxn>
                  <a:cxn ang="0">
                    <a:pos x="T6" y="T7"/>
                  </a:cxn>
                  <a:cxn ang="0">
                    <a:pos x="T8" y="T9"/>
                  </a:cxn>
                </a:cxnLst>
                <a:rect l="0" t="0" r="r" b="b"/>
                <a:pathLst>
                  <a:path w="856" h="1185">
                    <a:moveTo>
                      <a:pt x="856" y="0"/>
                    </a:moveTo>
                    <a:lnTo>
                      <a:pt x="0" y="0"/>
                    </a:lnTo>
                    <a:lnTo>
                      <a:pt x="0" y="1185"/>
                    </a:lnTo>
                    <a:lnTo>
                      <a:pt x="856" y="874"/>
                    </a:lnTo>
                    <a:lnTo>
                      <a:pt x="856" y="0"/>
                    </a:lnTo>
                    <a:close/>
                  </a:path>
                </a:pathLst>
              </a:custGeom>
              <a:solidFill>
                <a:srgbClr val="D2D2D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 name="Freeform 8"/>
              <p:cNvSpPr>
                <a:spLocks/>
              </p:cNvSpPr>
              <p:nvPr/>
            </p:nvSpPr>
            <p:spPr bwMode="auto">
              <a:xfrm>
                <a:off x="414" y="1435"/>
                <a:ext cx="856" cy="1185"/>
              </a:xfrm>
              <a:custGeom>
                <a:avLst/>
                <a:gdLst>
                  <a:gd name="T0" fmla="*/ 856 w 856"/>
                  <a:gd name="T1" fmla="*/ 0 h 1185"/>
                  <a:gd name="T2" fmla="*/ 0 w 856"/>
                  <a:gd name="T3" fmla="*/ 0 h 1185"/>
                  <a:gd name="T4" fmla="*/ 0 w 856"/>
                  <a:gd name="T5" fmla="*/ 1185 h 1185"/>
                  <a:gd name="T6" fmla="*/ 856 w 856"/>
                  <a:gd name="T7" fmla="*/ 874 h 1185"/>
                  <a:gd name="T8" fmla="*/ 856 w 856"/>
                  <a:gd name="T9" fmla="*/ 0 h 1185"/>
                </a:gdLst>
                <a:ahLst/>
                <a:cxnLst>
                  <a:cxn ang="0">
                    <a:pos x="T0" y="T1"/>
                  </a:cxn>
                  <a:cxn ang="0">
                    <a:pos x="T2" y="T3"/>
                  </a:cxn>
                  <a:cxn ang="0">
                    <a:pos x="T4" y="T5"/>
                  </a:cxn>
                  <a:cxn ang="0">
                    <a:pos x="T6" y="T7"/>
                  </a:cxn>
                  <a:cxn ang="0">
                    <a:pos x="T8" y="T9"/>
                  </a:cxn>
                </a:cxnLst>
                <a:rect l="0" t="0" r="r" b="b"/>
                <a:pathLst>
                  <a:path w="856" h="1185">
                    <a:moveTo>
                      <a:pt x="856" y="0"/>
                    </a:moveTo>
                    <a:lnTo>
                      <a:pt x="0" y="0"/>
                    </a:lnTo>
                    <a:lnTo>
                      <a:pt x="0" y="1185"/>
                    </a:lnTo>
                    <a:lnTo>
                      <a:pt x="856" y="874"/>
                    </a:lnTo>
                    <a:lnTo>
                      <a:pt x="856"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 name="Freeform 9"/>
              <p:cNvSpPr>
                <a:spLocks/>
              </p:cNvSpPr>
              <p:nvPr/>
            </p:nvSpPr>
            <p:spPr bwMode="auto">
              <a:xfrm>
                <a:off x="631" y="1615"/>
                <a:ext cx="528" cy="725"/>
              </a:xfrm>
              <a:custGeom>
                <a:avLst/>
                <a:gdLst>
                  <a:gd name="T0" fmla="*/ 778 w 778"/>
                  <a:gd name="T1" fmla="*/ 0 h 1066"/>
                  <a:gd name="T2" fmla="*/ 0 w 778"/>
                  <a:gd name="T3" fmla="*/ 14 h 1066"/>
                  <a:gd name="T4" fmla="*/ 0 w 778"/>
                  <a:gd name="T5" fmla="*/ 1066 h 1066"/>
                  <a:gd name="T6" fmla="*/ 724 w 778"/>
                  <a:gd name="T7" fmla="*/ 871 h 1066"/>
                  <a:gd name="T8" fmla="*/ 724 w 778"/>
                  <a:gd name="T9" fmla="*/ 869 h 1066"/>
                  <a:gd name="T10" fmla="*/ 707 w 778"/>
                  <a:gd name="T11" fmla="*/ 820 h 1066"/>
                  <a:gd name="T12" fmla="*/ 712 w 778"/>
                  <a:gd name="T13" fmla="*/ 689 h 1066"/>
                  <a:gd name="T14" fmla="*/ 752 w 778"/>
                  <a:gd name="T15" fmla="*/ 615 h 1066"/>
                  <a:gd name="T16" fmla="*/ 767 w 778"/>
                  <a:gd name="T17" fmla="*/ 603 h 1066"/>
                  <a:gd name="T18" fmla="*/ 768 w 778"/>
                  <a:gd name="T19" fmla="*/ 602 h 1066"/>
                  <a:gd name="T20" fmla="*/ 778 w 778"/>
                  <a:gd name="T21" fmla="*/ 601 h 1066"/>
                  <a:gd name="T22" fmla="*/ 778 w 778"/>
                  <a:gd name="T23" fmla="*/ 0 h 10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78" h="1066">
                    <a:moveTo>
                      <a:pt x="778" y="0"/>
                    </a:moveTo>
                    <a:cubicBezTo>
                      <a:pt x="0" y="14"/>
                      <a:pt x="0" y="14"/>
                      <a:pt x="0" y="14"/>
                    </a:cubicBezTo>
                    <a:cubicBezTo>
                      <a:pt x="0" y="1066"/>
                      <a:pt x="0" y="1066"/>
                      <a:pt x="0" y="1066"/>
                    </a:cubicBezTo>
                    <a:cubicBezTo>
                      <a:pt x="724" y="871"/>
                      <a:pt x="724" y="871"/>
                      <a:pt x="724" y="871"/>
                    </a:cubicBezTo>
                    <a:cubicBezTo>
                      <a:pt x="724" y="870"/>
                      <a:pt x="724" y="870"/>
                      <a:pt x="724" y="869"/>
                    </a:cubicBezTo>
                    <a:cubicBezTo>
                      <a:pt x="717" y="853"/>
                      <a:pt x="710" y="836"/>
                      <a:pt x="707" y="820"/>
                    </a:cubicBezTo>
                    <a:cubicBezTo>
                      <a:pt x="696" y="773"/>
                      <a:pt x="694" y="734"/>
                      <a:pt x="712" y="689"/>
                    </a:cubicBezTo>
                    <a:cubicBezTo>
                      <a:pt x="722" y="664"/>
                      <a:pt x="734" y="636"/>
                      <a:pt x="752" y="615"/>
                    </a:cubicBezTo>
                    <a:cubicBezTo>
                      <a:pt x="757" y="610"/>
                      <a:pt x="762" y="606"/>
                      <a:pt x="767" y="603"/>
                    </a:cubicBezTo>
                    <a:cubicBezTo>
                      <a:pt x="768" y="602"/>
                      <a:pt x="768" y="602"/>
                      <a:pt x="768" y="602"/>
                    </a:cubicBezTo>
                    <a:cubicBezTo>
                      <a:pt x="771" y="602"/>
                      <a:pt x="775" y="601"/>
                      <a:pt x="778" y="601"/>
                    </a:cubicBezTo>
                    <a:cubicBezTo>
                      <a:pt x="778" y="0"/>
                      <a:pt x="778" y="0"/>
                      <a:pt x="778" y="0"/>
                    </a:cubicBezTo>
                  </a:path>
                </a:pathLst>
              </a:custGeom>
              <a:solidFill>
                <a:srgbClr val="EED93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 name="Freeform 10"/>
              <p:cNvSpPr>
                <a:spLocks/>
              </p:cNvSpPr>
              <p:nvPr/>
            </p:nvSpPr>
            <p:spPr bwMode="auto">
              <a:xfrm>
                <a:off x="608" y="1591"/>
                <a:ext cx="575" cy="780"/>
              </a:xfrm>
              <a:custGeom>
                <a:avLst/>
                <a:gdLst>
                  <a:gd name="T0" fmla="*/ 848 w 848"/>
                  <a:gd name="T1" fmla="*/ 0 h 1147"/>
                  <a:gd name="T2" fmla="*/ 0 w 848"/>
                  <a:gd name="T3" fmla="*/ 16 h 1147"/>
                  <a:gd name="T4" fmla="*/ 0 w 848"/>
                  <a:gd name="T5" fmla="*/ 1147 h 1147"/>
                  <a:gd name="T6" fmla="*/ 766 w 848"/>
                  <a:gd name="T7" fmla="*/ 941 h 1147"/>
                  <a:gd name="T8" fmla="*/ 759 w 848"/>
                  <a:gd name="T9" fmla="*/ 907 h 1147"/>
                  <a:gd name="T10" fmla="*/ 35 w 848"/>
                  <a:gd name="T11" fmla="*/ 1102 h 1147"/>
                  <a:gd name="T12" fmla="*/ 35 w 848"/>
                  <a:gd name="T13" fmla="*/ 50 h 1147"/>
                  <a:gd name="T14" fmla="*/ 813 w 848"/>
                  <a:gd name="T15" fmla="*/ 36 h 1147"/>
                  <a:gd name="T16" fmla="*/ 813 w 848"/>
                  <a:gd name="T17" fmla="*/ 637 h 1147"/>
                  <a:gd name="T18" fmla="*/ 848 w 848"/>
                  <a:gd name="T19" fmla="*/ 631 h 1147"/>
                  <a:gd name="T20" fmla="*/ 848 w 848"/>
                  <a:gd name="T21" fmla="*/ 0 h 1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48" h="1147">
                    <a:moveTo>
                      <a:pt x="848" y="0"/>
                    </a:moveTo>
                    <a:cubicBezTo>
                      <a:pt x="0" y="16"/>
                      <a:pt x="0" y="16"/>
                      <a:pt x="0" y="16"/>
                    </a:cubicBezTo>
                    <a:cubicBezTo>
                      <a:pt x="0" y="1147"/>
                      <a:pt x="0" y="1147"/>
                      <a:pt x="0" y="1147"/>
                    </a:cubicBezTo>
                    <a:cubicBezTo>
                      <a:pt x="766" y="941"/>
                      <a:pt x="766" y="941"/>
                      <a:pt x="766" y="941"/>
                    </a:cubicBezTo>
                    <a:cubicBezTo>
                      <a:pt x="764" y="930"/>
                      <a:pt x="761" y="918"/>
                      <a:pt x="759" y="907"/>
                    </a:cubicBezTo>
                    <a:cubicBezTo>
                      <a:pt x="35" y="1102"/>
                      <a:pt x="35" y="1102"/>
                      <a:pt x="35" y="1102"/>
                    </a:cubicBezTo>
                    <a:cubicBezTo>
                      <a:pt x="35" y="50"/>
                      <a:pt x="35" y="50"/>
                      <a:pt x="35" y="50"/>
                    </a:cubicBezTo>
                    <a:cubicBezTo>
                      <a:pt x="813" y="36"/>
                      <a:pt x="813" y="36"/>
                      <a:pt x="813" y="36"/>
                    </a:cubicBezTo>
                    <a:cubicBezTo>
                      <a:pt x="813" y="637"/>
                      <a:pt x="813" y="637"/>
                      <a:pt x="813" y="637"/>
                    </a:cubicBezTo>
                    <a:cubicBezTo>
                      <a:pt x="825" y="635"/>
                      <a:pt x="836" y="633"/>
                      <a:pt x="848" y="631"/>
                    </a:cubicBezTo>
                    <a:cubicBezTo>
                      <a:pt x="848" y="0"/>
                      <a:pt x="848" y="0"/>
                      <a:pt x="848" y="0"/>
                    </a:cubicBezTo>
                  </a:path>
                </a:pathLst>
              </a:custGeom>
              <a:solidFill>
                <a:srgbClr val="D2C95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3" name="Freeform 11"/>
              <p:cNvSpPr>
                <a:spLocks/>
              </p:cNvSpPr>
              <p:nvPr/>
            </p:nvSpPr>
            <p:spPr bwMode="auto">
              <a:xfrm>
                <a:off x="638" y="1606"/>
                <a:ext cx="552" cy="752"/>
              </a:xfrm>
              <a:custGeom>
                <a:avLst/>
                <a:gdLst>
                  <a:gd name="T0" fmla="*/ 552 w 552"/>
                  <a:gd name="T1" fmla="*/ 603 h 752"/>
                  <a:gd name="T2" fmla="*/ 0 w 552"/>
                  <a:gd name="T3" fmla="*/ 752 h 752"/>
                  <a:gd name="T4" fmla="*/ 0 w 552"/>
                  <a:gd name="T5" fmla="*/ 10 h 752"/>
                  <a:gd name="T6" fmla="*/ 552 w 552"/>
                  <a:gd name="T7" fmla="*/ 0 h 752"/>
                  <a:gd name="T8" fmla="*/ 552 w 552"/>
                  <a:gd name="T9" fmla="*/ 603 h 752"/>
                </a:gdLst>
                <a:ahLst/>
                <a:cxnLst>
                  <a:cxn ang="0">
                    <a:pos x="T0" y="T1"/>
                  </a:cxn>
                  <a:cxn ang="0">
                    <a:pos x="T2" y="T3"/>
                  </a:cxn>
                  <a:cxn ang="0">
                    <a:pos x="T4" y="T5"/>
                  </a:cxn>
                  <a:cxn ang="0">
                    <a:pos x="T6" y="T7"/>
                  </a:cxn>
                  <a:cxn ang="0">
                    <a:pos x="T8" y="T9"/>
                  </a:cxn>
                </a:cxnLst>
                <a:rect l="0" t="0" r="r" b="b"/>
                <a:pathLst>
                  <a:path w="552" h="752">
                    <a:moveTo>
                      <a:pt x="552" y="603"/>
                    </a:moveTo>
                    <a:lnTo>
                      <a:pt x="0" y="752"/>
                    </a:lnTo>
                    <a:lnTo>
                      <a:pt x="0" y="10"/>
                    </a:lnTo>
                    <a:lnTo>
                      <a:pt x="552" y="0"/>
                    </a:lnTo>
                    <a:lnTo>
                      <a:pt x="552" y="603"/>
                    </a:lnTo>
                    <a:close/>
                  </a:path>
                </a:pathLst>
              </a:custGeom>
              <a:solidFill>
                <a:srgbClr val="CA9A2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4" name="Freeform 12"/>
              <p:cNvSpPr>
                <a:spLocks/>
              </p:cNvSpPr>
              <p:nvPr/>
            </p:nvSpPr>
            <p:spPr bwMode="auto">
              <a:xfrm>
                <a:off x="627" y="1593"/>
                <a:ext cx="575" cy="780"/>
              </a:xfrm>
              <a:custGeom>
                <a:avLst/>
                <a:gdLst>
                  <a:gd name="T0" fmla="*/ 563 w 575"/>
                  <a:gd name="T1" fmla="*/ 616 h 780"/>
                  <a:gd name="T2" fmla="*/ 560 w 575"/>
                  <a:gd name="T3" fmla="*/ 604 h 780"/>
                  <a:gd name="T4" fmla="*/ 23 w 575"/>
                  <a:gd name="T5" fmla="*/ 750 h 780"/>
                  <a:gd name="T6" fmla="*/ 23 w 575"/>
                  <a:gd name="T7" fmla="*/ 34 h 780"/>
                  <a:gd name="T8" fmla="*/ 551 w 575"/>
                  <a:gd name="T9" fmla="*/ 25 h 780"/>
                  <a:gd name="T10" fmla="*/ 551 w 575"/>
                  <a:gd name="T11" fmla="*/ 616 h 780"/>
                  <a:gd name="T12" fmla="*/ 563 w 575"/>
                  <a:gd name="T13" fmla="*/ 616 h 780"/>
                  <a:gd name="T14" fmla="*/ 560 w 575"/>
                  <a:gd name="T15" fmla="*/ 604 h 780"/>
                  <a:gd name="T16" fmla="*/ 563 w 575"/>
                  <a:gd name="T17" fmla="*/ 616 h 780"/>
                  <a:gd name="T18" fmla="*/ 575 w 575"/>
                  <a:gd name="T19" fmla="*/ 616 h 780"/>
                  <a:gd name="T20" fmla="*/ 575 w 575"/>
                  <a:gd name="T21" fmla="*/ 0 h 780"/>
                  <a:gd name="T22" fmla="*/ 0 w 575"/>
                  <a:gd name="T23" fmla="*/ 11 h 780"/>
                  <a:gd name="T24" fmla="*/ 0 w 575"/>
                  <a:gd name="T25" fmla="*/ 780 h 780"/>
                  <a:gd name="T26" fmla="*/ 575 w 575"/>
                  <a:gd name="T27" fmla="*/ 625 h 780"/>
                  <a:gd name="T28" fmla="*/ 575 w 575"/>
                  <a:gd name="T29" fmla="*/ 616 h 780"/>
                  <a:gd name="T30" fmla="*/ 563 w 575"/>
                  <a:gd name="T31" fmla="*/ 616 h 7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575" h="780">
                    <a:moveTo>
                      <a:pt x="563" y="616"/>
                    </a:moveTo>
                    <a:lnTo>
                      <a:pt x="560" y="604"/>
                    </a:lnTo>
                    <a:lnTo>
                      <a:pt x="23" y="750"/>
                    </a:lnTo>
                    <a:lnTo>
                      <a:pt x="23" y="34"/>
                    </a:lnTo>
                    <a:lnTo>
                      <a:pt x="551" y="25"/>
                    </a:lnTo>
                    <a:lnTo>
                      <a:pt x="551" y="616"/>
                    </a:lnTo>
                    <a:lnTo>
                      <a:pt x="563" y="616"/>
                    </a:lnTo>
                    <a:lnTo>
                      <a:pt x="560" y="604"/>
                    </a:lnTo>
                    <a:lnTo>
                      <a:pt x="563" y="616"/>
                    </a:lnTo>
                    <a:lnTo>
                      <a:pt x="575" y="616"/>
                    </a:lnTo>
                    <a:lnTo>
                      <a:pt x="575" y="0"/>
                    </a:lnTo>
                    <a:lnTo>
                      <a:pt x="0" y="11"/>
                    </a:lnTo>
                    <a:lnTo>
                      <a:pt x="0" y="780"/>
                    </a:lnTo>
                    <a:lnTo>
                      <a:pt x="575" y="625"/>
                    </a:lnTo>
                    <a:lnTo>
                      <a:pt x="575" y="616"/>
                    </a:lnTo>
                    <a:lnTo>
                      <a:pt x="563" y="616"/>
                    </a:lnTo>
                    <a:close/>
                  </a:path>
                </a:pathLst>
              </a:custGeom>
              <a:solidFill>
                <a:srgbClr val="5051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5" name="Freeform 13"/>
              <p:cNvSpPr>
                <a:spLocks/>
              </p:cNvSpPr>
              <p:nvPr/>
            </p:nvSpPr>
            <p:spPr bwMode="auto">
              <a:xfrm>
                <a:off x="673" y="1642"/>
                <a:ext cx="201" cy="318"/>
              </a:xfrm>
              <a:custGeom>
                <a:avLst/>
                <a:gdLst>
                  <a:gd name="T0" fmla="*/ 201 w 201"/>
                  <a:gd name="T1" fmla="*/ 290 h 318"/>
                  <a:gd name="T2" fmla="*/ 0 w 201"/>
                  <a:gd name="T3" fmla="*/ 318 h 318"/>
                  <a:gd name="T4" fmla="*/ 0 w 201"/>
                  <a:gd name="T5" fmla="*/ 6 h 318"/>
                  <a:gd name="T6" fmla="*/ 201 w 201"/>
                  <a:gd name="T7" fmla="*/ 0 h 318"/>
                  <a:gd name="T8" fmla="*/ 201 w 201"/>
                  <a:gd name="T9" fmla="*/ 290 h 318"/>
                </a:gdLst>
                <a:ahLst/>
                <a:cxnLst>
                  <a:cxn ang="0">
                    <a:pos x="T0" y="T1"/>
                  </a:cxn>
                  <a:cxn ang="0">
                    <a:pos x="T2" y="T3"/>
                  </a:cxn>
                  <a:cxn ang="0">
                    <a:pos x="T4" y="T5"/>
                  </a:cxn>
                  <a:cxn ang="0">
                    <a:pos x="T6" y="T7"/>
                  </a:cxn>
                  <a:cxn ang="0">
                    <a:pos x="T8" y="T9"/>
                  </a:cxn>
                </a:cxnLst>
                <a:rect l="0" t="0" r="r" b="b"/>
                <a:pathLst>
                  <a:path w="201" h="318">
                    <a:moveTo>
                      <a:pt x="201" y="290"/>
                    </a:moveTo>
                    <a:lnTo>
                      <a:pt x="0" y="318"/>
                    </a:lnTo>
                    <a:lnTo>
                      <a:pt x="0" y="6"/>
                    </a:lnTo>
                    <a:lnTo>
                      <a:pt x="201" y="0"/>
                    </a:lnTo>
                    <a:lnTo>
                      <a:pt x="201" y="29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6" name="Freeform 14"/>
              <p:cNvSpPr>
                <a:spLocks/>
              </p:cNvSpPr>
              <p:nvPr/>
            </p:nvSpPr>
            <p:spPr bwMode="auto">
              <a:xfrm>
                <a:off x="673" y="1961"/>
                <a:ext cx="201" cy="341"/>
              </a:xfrm>
              <a:custGeom>
                <a:avLst/>
                <a:gdLst>
                  <a:gd name="T0" fmla="*/ 201 w 201"/>
                  <a:gd name="T1" fmla="*/ 289 h 341"/>
                  <a:gd name="T2" fmla="*/ 0 w 201"/>
                  <a:gd name="T3" fmla="*/ 341 h 341"/>
                  <a:gd name="T4" fmla="*/ 0 w 201"/>
                  <a:gd name="T5" fmla="*/ 29 h 341"/>
                  <a:gd name="T6" fmla="*/ 201 w 201"/>
                  <a:gd name="T7" fmla="*/ 0 h 341"/>
                  <a:gd name="T8" fmla="*/ 201 w 201"/>
                  <a:gd name="T9" fmla="*/ 289 h 341"/>
                </a:gdLst>
                <a:ahLst/>
                <a:cxnLst>
                  <a:cxn ang="0">
                    <a:pos x="T0" y="T1"/>
                  </a:cxn>
                  <a:cxn ang="0">
                    <a:pos x="T2" y="T3"/>
                  </a:cxn>
                  <a:cxn ang="0">
                    <a:pos x="T4" y="T5"/>
                  </a:cxn>
                  <a:cxn ang="0">
                    <a:pos x="T6" y="T7"/>
                  </a:cxn>
                  <a:cxn ang="0">
                    <a:pos x="T8" y="T9"/>
                  </a:cxn>
                </a:cxnLst>
                <a:rect l="0" t="0" r="r" b="b"/>
                <a:pathLst>
                  <a:path w="201" h="341">
                    <a:moveTo>
                      <a:pt x="201" y="289"/>
                    </a:moveTo>
                    <a:lnTo>
                      <a:pt x="0" y="341"/>
                    </a:lnTo>
                    <a:lnTo>
                      <a:pt x="0" y="29"/>
                    </a:lnTo>
                    <a:lnTo>
                      <a:pt x="201" y="0"/>
                    </a:lnTo>
                    <a:lnTo>
                      <a:pt x="201" y="28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7" name="Freeform 15"/>
              <p:cNvSpPr>
                <a:spLocks/>
              </p:cNvSpPr>
              <p:nvPr/>
            </p:nvSpPr>
            <p:spPr bwMode="auto">
              <a:xfrm>
                <a:off x="896" y="1634"/>
                <a:ext cx="268" cy="425"/>
              </a:xfrm>
              <a:custGeom>
                <a:avLst/>
                <a:gdLst>
                  <a:gd name="T0" fmla="*/ 268 w 268"/>
                  <a:gd name="T1" fmla="*/ 376 h 425"/>
                  <a:gd name="T2" fmla="*/ 0 w 268"/>
                  <a:gd name="T3" fmla="*/ 425 h 425"/>
                  <a:gd name="T4" fmla="*/ 0 w 268"/>
                  <a:gd name="T5" fmla="*/ 7 h 425"/>
                  <a:gd name="T6" fmla="*/ 268 w 268"/>
                  <a:gd name="T7" fmla="*/ 0 h 425"/>
                  <a:gd name="T8" fmla="*/ 268 w 268"/>
                  <a:gd name="T9" fmla="*/ 376 h 425"/>
                </a:gdLst>
                <a:ahLst/>
                <a:cxnLst>
                  <a:cxn ang="0">
                    <a:pos x="T0" y="T1"/>
                  </a:cxn>
                  <a:cxn ang="0">
                    <a:pos x="T2" y="T3"/>
                  </a:cxn>
                  <a:cxn ang="0">
                    <a:pos x="T4" y="T5"/>
                  </a:cxn>
                  <a:cxn ang="0">
                    <a:pos x="T6" y="T7"/>
                  </a:cxn>
                  <a:cxn ang="0">
                    <a:pos x="T8" y="T9"/>
                  </a:cxn>
                </a:cxnLst>
                <a:rect l="0" t="0" r="r" b="b"/>
                <a:pathLst>
                  <a:path w="268" h="425">
                    <a:moveTo>
                      <a:pt x="268" y="376"/>
                    </a:moveTo>
                    <a:lnTo>
                      <a:pt x="0" y="425"/>
                    </a:lnTo>
                    <a:lnTo>
                      <a:pt x="0" y="7"/>
                    </a:lnTo>
                    <a:lnTo>
                      <a:pt x="268" y="0"/>
                    </a:lnTo>
                    <a:lnTo>
                      <a:pt x="268" y="37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8" name="Freeform 16"/>
              <p:cNvSpPr>
                <a:spLocks/>
              </p:cNvSpPr>
              <p:nvPr/>
            </p:nvSpPr>
            <p:spPr bwMode="auto">
              <a:xfrm>
                <a:off x="1075" y="2029"/>
                <a:ext cx="89" cy="134"/>
              </a:xfrm>
              <a:custGeom>
                <a:avLst/>
                <a:gdLst>
                  <a:gd name="T0" fmla="*/ 89 w 89"/>
                  <a:gd name="T1" fmla="*/ 113 h 134"/>
                  <a:gd name="T2" fmla="*/ 0 w 89"/>
                  <a:gd name="T3" fmla="*/ 134 h 134"/>
                  <a:gd name="T4" fmla="*/ 0 w 89"/>
                  <a:gd name="T5" fmla="*/ 17 h 134"/>
                  <a:gd name="T6" fmla="*/ 89 w 89"/>
                  <a:gd name="T7" fmla="*/ 0 h 134"/>
                  <a:gd name="T8" fmla="*/ 89 w 89"/>
                  <a:gd name="T9" fmla="*/ 113 h 134"/>
                </a:gdLst>
                <a:ahLst/>
                <a:cxnLst>
                  <a:cxn ang="0">
                    <a:pos x="T0" y="T1"/>
                  </a:cxn>
                  <a:cxn ang="0">
                    <a:pos x="T2" y="T3"/>
                  </a:cxn>
                  <a:cxn ang="0">
                    <a:pos x="T4" y="T5"/>
                  </a:cxn>
                  <a:cxn ang="0">
                    <a:pos x="T6" y="T7"/>
                  </a:cxn>
                  <a:cxn ang="0">
                    <a:pos x="T8" y="T9"/>
                  </a:cxn>
                </a:cxnLst>
                <a:rect l="0" t="0" r="r" b="b"/>
                <a:pathLst>
                  <a:path w="89" h="134">
                    <a:moveTo>
                      <a:pt x="89" y="113"/>
                    </a:moveTo>
                    <a:lnTo>
                      <a:pt x="0" y="134"/>
                    </a:lnTo>
                    <a:lnTo>
                      <a:pt x="0" y="17"/>
                    </a:lnTo>
                    <a:lnTo>
                      <a:pt x="89" y="0"/>
                    </a:lnTo>
                    <a:lnTo>
                      <a:pt x="89" y="11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9" name="Freeform 17"/>
              <p:cNvSpPr>
                <a:spLocks/>
              </p:cNvSpPr>
              <p:nvPr/>
            </p:nvSpPr>
            <p:spPr bwMode="auto">
              <a:xfrm>
                <a:off x="956" y="2050"/>
                <a:ext cx="97" cy="142"/>
              </a:xfrm>
              <a:custGeom>
                <a:avLst/>
                <a:gdLst>
                  <a:gd name="T0" fmla="*/ 97 w 97"/>
                  <a:gd name="T1" fmla="*/ 119 h 142"/>
                  <a:gd name="T2" fmla="*/ 0 w 97"/>
                  <a:gd name="T3" fmla="*/ 142 h 142"/>
                  <a:gd name="T4" fmla="*/ 0 w 97"/>
                  <a:gd name="T5" fmla="*/ 19 h 142"/>
                  <a:gd name="T6" fmla="*/ 97 w 97"/>
                  <a:gd name="T7" fmla="*/ 0 h 142"/>
                  <a:gd name="T8" fmla="*/ 97 w 97"/>
                  <a:gd name="T9" fmla="*/ 119 h 142"/>
                </a:gdLst>
                <a:ahLst/>
                <a:cxnLst>
                  <a:cxn ang="0">
                    <a:pos x="T0" y="T1"/>
                  </a:cxn>
                  <a:cxn ang="0">
                    <a:pos x="T2" y="T3"/>
                  </a:cxn>
                  <a:cxn ang="0">
                    <a:pos x="T4" y="T5"/>
                  </a:cxn>
                  <a:cxn ang="0">
                    <a:pos x="T6" y="T7"/>
                  </a:cxn>
                  <a:cxn ang="0">
                    <a:pos x="T8" y="T9"/>
                  </a:cxn>
                </a:cxnLst>
                <a:rect l="0" t="0" r="r" b="b"/>
                <a:pathLst>
                  <a:path w="97" h="142">
                    <a:moveTo>
                      <a:pt x="97" y="119"/>
                    </a:moveTo>
                    <a:lnTo>
                      <a:pt x="0" y="142"/>
                    </a:lnTo>
                    <a:lnTo>
                      <a:pt x="0" y="19"/>
                    </a:lnTo>
                    <a:lnTo>
                      <a:pt x="97" y="0"/>
                    </a:lnTo>
                    <a:lnTo>
                      <a:pt x="97" y="11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0" name="Freeform 18"/>
              <p:cNvSpPr>
                <a:spLocks/>
              </p:cNvSpPr>
              <p:nvPr/>
            </p:nvSpPr>
            <p:spPr bwMode="auto">
              <a:xfrm>
                <a:off x="905" y="2163"/>
                <a:ext cx="259" cy="93"/>
              </a:xfrm>
              <a:custGeom>
                <a:avLst/>
                <a:gdLst>
                  <a:gd name="T0" fmla="*/ 259 w 259"/>
                  <a:gd name="T1" fmla="*/ 26 h 93"/>
                  <a:gd name="T2" fmla="*/ 0 w 259"/>
                  <a:gd name="T3" fmla="*/ 93 h 93"/>
                  <a:gd name="T4" fmla="*/ 0 w 259"/>
                  <a:gd name="T5" fmla="*/ 65 h 93"/>
                  <a:gd name="T6" fmla="*/ 259 w 259"/>
                  <a:gd name="T7" fmla="*/ 0 h 93"/>
                  <a:gd name="T8" fmla="*/ 259 w 259"/>
                  <a:gd name="T9" fmla="*/ 26 h 93"/>
                </a:gdLst>
                <a:ahLst/>
                <a:cxnLst>
                  <a:cxn ang="0">
                    <a:pos x="T0" y="T1"/>
                  </a:cxn>
                  <a:cxn ang="0">
                    <a:pos x="T2" y="T3"/>
                  </a:cxn>
                  <a:cxn ang="0">
                    <a:pos x="T4" y="T5"/>
                  </a:cxn>
                  <a:cxn ang="0">
                    <a:pos x="T6" y="T7"/>
                  </a:cxn>
                  <a:cxn ang="0">
                    <a:pos x="T8" y="T9"/>
                  </a:cxn>
                </a:cxnLst>
                <a:rect l="0" t="0" r="r" b="b"/>
                <a:pathLst>
                  <a:path w="259" h="93">
                    <a:moveTo>
                      <a:pt x="259" y="26"/>
                    </a:moveTo>
                    <a:lnTo>
                      <a:pt x="0" y="93"/>
                    </a:lnTo>
                    <a:lnTo>
                      <a:pt x="0" y="65"/>
                    </a:lnTo>
                    <a:lnTo>
                      <a:pt x="259" y="0"/>
                    </a:lnTo>
                    <a:lnTo>
                      <a:pt x="259" y="2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1" name="Freeform 19"/>
              <p:cNvSpPr>
                <a:spLocks/>
              </p:cNvSpPr>
              <p:nvPr/>
            </p:nvSpPr>
            <p:spPr bwMode="auto">
              <a:xfrm>
                <a:off x="896" y="2078"/>
                <a:ext cx="17" cy="22"/>
              </a:xfrm>
              <a:custGeom>
                <a:avLst/>
                <a:gdLst>
                  <a:gd name="T0" fmla="*/ 25 w 25"/>
                  <a:gd name="T1" fmla="*/ 14 h 32"/>
                  <a:gd name="T2" fmla="*/ 12 w 25"/>
                  <a:gd name="T3" fmla="*/ 31 h 32"/>
                  <a:gd name="T4" fmla="*/ 0 w 25"/>
                  <a:gd name="T5" fmla="*/ 19 h 32"/>
                  <a:gd name="T6" fmla="*/ 12 w 25"/>
                  <a:gd name="T7" fmla="*/ 1 h 32"/>
                  <a:gd name="T8" fmla="*/ 25 w 25"/>
                  <a:gd name="T9" fmla="*/ 14 h 32"/>
                </a:gdLst>
                <a:ahLst/>
                <a:cxnLst>
                  <a:cxn ang="0">
                    <a:pos x="T0" y="T1"/>
                  </a:cxn>
                  <a:cxn ang="0">
                    <a:pos x="T2" y="T3"/>
                  </a:cxn>
                  <a:cxn ang="0">
                    <a:pos x="T4" y="T5"/>
                  </a:cxn>
                  <a:cxn ang="0">
                    <a:pos x="T6" y="T7"/>
                  </a:cxn>
                  <a:cxn ang="0">
                    <a:pos x="T8" y="T9"/>
                  </a:cxn>
                </a:cxnLst>
                <a:rect l="0" t="0" r="r" b="b"/>
                <a:pathLst>
                  <a:path w="25" h="32">
                    <a:moveTo>
                      <a:pt x="25" y="14"/>
                    </a:moveTo>
                    <a:cubicBezTo>
                      <a:pt x="25" y="22"/>
                      <a:pt x="19" y="30"/>
                      <a:pt x="12" y="31"/>
                    </a:cubicBezTo>
                    <a:cubicBezTo>
                      <a:pt x="5" y="32"/>
                      <a:pt x="0" y="27"/>
                      <a:pt x="0" y="19"/>
                    </a:cubicBezTo>
                    <a:cubicBezTo>
                      <a:pt x="0" y="10"/>
                      <a:pt x="5" y="2"/>
                      <a:pt x="12" y="1"/>
                    </a:cubicBezTo>
                    <a:cubicBezTo>
                      <a:pt x="19" y="0"/>
                      <a:pt x="25" y="5"/>
                      <a:pt x="25" y="14"/>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2" name="Freeform 20"/>
              <p:cNvSpPr>
                <a:spLocks/>
              </p:cNvSpPr>
              <p:nvPr/>
            </p:nvSpPr>
            <p:spPr bwMode="auto">
              <a:xfrm>
                <a:off x="919" y="2116"/>
                <a:ext cx="17" cy="23"/>
              </a:xfrm>
              <a:custGeom>
                <a:avLst/>
                <a:gdLst>
                  <a:gd name="T0" fmla="*/ 25 w 25"/>
                  <a:gd name="T1" fmla="*/ 14 h 33"/>
                  <a:gd name="T2" fmla="*/ 12 w 25"/>
                  <a:gd name="T3" fmla="*/ 31 h 33"/>
                  <a:gd name="T4" fmla="*/ 0 w 25"/>
                  <a:gd name="T5" fmla="*/ 19 h 33"/>
                  <a:gd name="T6" fmla="*/ 12 w 25"/>
                  <a:gd name="T7" fmla="*/ 1 h 33"/>
                  <a:gd name="T8" fmla="*/ 25 w 25"/>
                  <a:gd name="T9" fmla="*/ 14 h 33"/>
                </a:gdLst>
                <a:ahLst/>
                <a:cxnLst>
                  <a:cxn ang="0">
                    <a:pos x="T0" y="T1"/>
                  </a:cxn>
                  <a:cxn ang="0">
                    <a:pos x="T2" y="T3"/>
                  </a:cxn>
                  <a:cxn ang="0">
                    <a:pos x="T4" y="T5"/>
                  </a:cxn>
                  <a:cxn ang="0">
                    <a:pos x="T6" y="T7"/>
                  </a:cxn>
                  <a:cxn ang="0">
                    <a:pos x="T8" y="T9"/>
                  </a:cxn>
                </a:cxnLst>
                <a:rect l="0" t="0" r="r" b="b"/>
                <a:pathLst>
                  <a:path w="25" h="33">
                    <a:moveTo>
                      <a:pt x="25" y="14"/>
                    </a:moveTo>
                    <a:cubicBezTo>
                      <a:pt x="25" y="22"/>
                      <a:pt x="19" y="30"/>
                      <a:pt x="12" y="31"/>
                    </a:cubicBezTo>
                    <a:cubicBezTo>
                      <a:pt x="6" y="33"/>
                      <a:pt x="0" y="27"/>
                      <a:pt x="0" y="19"/>
                    </a:cubicBezTo>
                    <a:cubicBezTo>
                      <a:pt x="0" y="11"/>
                      <a:pt x="6" y="3"/>
                      <a:pt x="12" y="1"/>
                    </a:cubicBezTo>
                    <a:cubicBezTo>
                      <a:pt x="19" y="0"/>
                      <a:pt x="25" y="6"/>
                      <a:pt x="25" y="14"/>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3" name="Freeform 21"/>
              <p:cNvSpPr>
                <a:spLocks/>
              </p:cNvSpPr>
              <p:nvPr/>
            </p:nvSpPr>
            <p:spPr bwMode="auto">
              <a:xfrm>
                <a:off x="928" y="2073"/>
                <a:ext cx="16" cy="23"/>
              </a:xfrm>
              <a:custGeom>
                <a:avLst/>
                <a:gdLst>
                  <a:gd name="T0" fmla="*/ 24 w 24"/>
                  <a:gd name="T1" fmla="*/ 14 h 33"/>
                  <a:gd name="T2" fmla="*/ 12 w 24"/>
                  <a:gd name="T3" fmla="*/ 31 h 33"/>
                  <a:gd name="T4" fmla="*/ 0 w 24"/>
                  <a:gd name="T5" fmla="*/ 19 h 33"/>
                  <a:gd name="T6" fmla="*/ 12 w 24"/>
                  <a:gd name="T7" fmla="*/ 2 h 33"/>
                  <a:gd name="T8" fmla="*/ 24 w 24"/>
                  <a:gd name="T9" fmla="*/ 14 h 33"/>
                </a:gdLst>
                <a:ahLst/>
                <a:cxnLst>
                  <a:cxn ang="0">
                    <a:pos x="T0" y="T1"/>
                  </a:cxn>
                  <a:cxn ang="0">
                    <a:pos x="T2" y="T3"/>
                  </a:cxn>
                  <a:cxn ang="0">
                    <a:pos x="T4" y="T5"/>
                  </a:cxn>
                  <a:cxn ang="0">
                    <a:pos x="T6" y="T7"/>
                  </a:cxn>
                  <a:cxn ang="0">
                    <a:pos x="T8" y="T9"/>
                  </a:cxn>
                </a:cxnLst>
                <a:rect l="0" t="0" r="r" b="b"/>
                <a:pathLst>
                  <a:path w="24" h="33">
                    <a:moveTo>
                      <a:pt x="24" y="14"/>
                    </a:moveTo>
                    <a:cubicBezTo>
                      <a:pt x="24" y="22"/>
                      <a:pt x="19" y="30"/>
                      <a:pt x="12" y="31"/>
                    </a:cubicBezTo>
                    <a:cubicBezTo>
                      <a:pt x="5" y="33"/>
                      <a:pt x="0" y="27"/>
                      <a:pt x="0" y="19"/>
                    </a:cubicBezTo>
                    <a:cubicBezTo>
                      <a:pt x="0" y="11"/>
                      <a:pt x="5" y="3"/>
                      <a:pt x="12" y="2"/>
                    </a:cubicBezTo>
                    <a:cubicBezTo>
                      <a:pt x="19" y="0"/>
                      <a:pt x="24" y="6"/>
                      <a:pt x="24" y="14"/>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4" name="Freeform 22"/>
              <p:cNvSpPr>
                <a:spLocks/>
              </p:cNvSpPr>
              <p:nvPr/>
            </p:nvSpPr>
            <p:spPr bwMode="auto">
              <a:xfrm>
                <a:off x="905" y="2137"/>
                <a:ext cx="17" cy="21"/>
              </a:xfrm>
              <a:custGeom>
                <a:avLst/>
                <a:gdLst>
                  <a:gd name="T0" fmla="*/ 25 w 25"/>
                  <a:gd name="T1" fmla="*/ 13 h 32"/>
                  <a:gd name="T2" fmla="*/ 12 w 25"/>
                  <a:gd name="T3" fmla="*/ 31 h 32"/>
                  <a:gd name="T4" fmla="*/ 0 w 25"/>
                  <a:gd name="T5" fmla="*/ 19 h 32"/>
                  <a:gd name="T6" fmla="*/ 12 w 25"/>
                  <a:gd name="T7" fmla="*/ 1 h 32"/>
                  <a:gd name="T8" fmla="*/ 25 w 25"/>
                  <a:gd name="T9" fmla="*/ 13 h 32"/>
                </a:gdLst>
                <a:ahLst/>
                <a:cxnLst>
                  <a:cxn ang="0">
                    <a:pos x="T0" y="T1"/>
                  </a:cxn>
                  <a:cxn ang="0">
                    <a:pos x="T2" y="T3"/>
                  </a:cxn>
                  <a:cxn ang="0">
                    <a:pos x="T4" y="T5"/>
                  </a:cxn>
                  <a:cxn ang="0">
                    <a:pos x="T6" y="T7"/>
                  </a:cxn>
                  <a:cxn ang="0">
                    <a:pos x="T8" y="T9"/>
                  </a:cxn>
                </a:cxnLst>
                <a:rect l="0" t="0" r="r" b="b"/>
                <a:pathLst>
                  <a:path w="25" h="32">
                    <a:moveTo>
                      <a:pt x="25" y="13"/>
                    </a:moveTo>
                    <a:cubicBezTo>
                      <a:pt x="25" y="21"/>
                      <a:pt x="19" y="29"/>
                      <a:pt x="12" y="31"/>
                    </a:cubicBezTo>
                    <a:cubicBezTo>
                      <a:pt x="6" y="32"/>
                      <a:pt x="0" y="27"/>
                      <a:pt x="0" y="19"/>
                    </a:cubicBezTo>
                    <a:cubicBezTo>
                      <a:pt x="0" y="10"/>
                      <a:pt x="6" y="3"/>
                      <a:pt x="12" y="1"/>
                    </a:cubicBezTo>
                    <a:cubicBezTo>
                      <a:pt x="19" y="0"/>
                      <a:pt x="25" y="5"/>
                      <a:pt x="25" y="13"/>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5" name="Freeform 23"/>
              <p:cNvSpPr>
                <a:spLocks/>
              </p:cNvSpPr>
              <p:nvPr/>
            </p:nvSpPr>
            <p:spPr bwMode="auto">
              <a:xfrm>
                <a:off x="926" y="2152"/>
                <a:ext cx="17" cy="22"/>
              </a:xfrm>
              <a:custGeom>
                <a:avLst/>
                <a:gdLst>
                  <a:gd name="T0" fmla="*/ 25 w 25"/>
                  <a:gd name="T1" fmla="*/ 13 h 32"/>
                  <a:gd name="T2" fmla="*/ 13 w 25"/>
                  <a:gd name="T3" fmla="*/ 31 h 32"/>
                  <a:gd name="T4" fmla="*/ 0 w 25"/>
                  <a:gd name="T5" fmla="*/ 19 h 32"/>
                  <a:gd name="T6" fmla="*/ 13 w 25"/>
                  <a:gd name="T7" fmla="*/ 1 h 32"/>
                  <a:gd name="T8" fmla="*/ 25 w 25"/>
                  <a:gd name="T9" fmla="*/ 13 h 32"/>
                </a:gdLst>
                <a:ahLst/>
                <a:cxnLst>
                  <a:cxn ang="0">
                    <a:pos x="T0" y="T1"/>
                  </a:cxn>
                  <a:cxn ang="0">
                    <a:pos x="T2" y="T3"/>
                  </a:cxn>
                  <a:cxn ang="0">
                    <a:pos x="T4" y="T5"/>
                  </a:cxn>
                  <a:cxn ang="0">
                    <a:pos x="T6" y="T7"/>
                  </a:cxn>
                  <a:cxn ang="0">
                    <a:pos x="T8" y="T9"/>
                  </a:cxn>
                </a:cxnLst>
                <a:rect l="0" t="0" r="r" b="b"/>
                <a:pathLst>
                  <a:path w="25" h="32">
                    <a:moveTo>
                      <a:pt x="25" y="13"/>
                    </a:moveTo>
                    <a:cubicBezTo>
                      <a:pt x="25" y="21"/>
                      <a:pt x="19" y="29"/>
                      <a:pt x="13" y="31"/>
                    </a:cubicBezTo>
                    <a:cubicBezTo>
                      <a:pt x="6" y="32"/>
                      <a:pt x="0" y="27"/>
                      <a:pt x="0" y="19"/>
                    </a:cubicBezTo>
                    <a:cubicBezTo>
                      <a:pt x="0" y="11"/>
                      <a:pt x="6" y="3"/>
                      <a:pt x="13" y="1"/>
                    </a:cubicBezTo>
                    <a:cubicBezTo>
                      <a:pt x="19" y="0"/>
                      <a:pt x="25" y="5"/>
                      <a:pt x="25" y="13"/>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6" name="Freeform 24"/>
              <p:cNvSpPr>
                <a:spLocks/>
              </p:cNvSpPr>
              <p:nvPr/>
            </p:nvSpPr>
            <p:spPr bwMode="auto">
              <a:xfrm>
                <a:off x="900" y="2186"/>
                <a:ext cx="17" cy="23"/>
              </a:xfrm>
              <a:custGeom>
                <a:avLst/>
                <a:gdLst>
                  <a:gd name="T0" fmla="*/ 25 w 25"/>
                  <a:gd name="T1" fmla="*/ 14 h 34"/>
                  <a:gd name="T2" fmla="*/ 13 w 25"/>
                  <a:gd name="T3" fmla="*/ 32 h 34"/>
                  <a:gd name="T4" fmla="*/ 0 w 25"/>
                  <a:gd name="T5" fmla="*/ 20 h 34"/>
                  <a:gd name="T6" fmla="*/ 13 w 25"/>
                  <a:gd name="T7" fmla="*/ 2 h 34"/>
                  <a:gd name="T8" fmla="*/ 25 w 25"/>
                  <a:gd name="T9" fmla="*/ 14 h 34"/>
                </a:gdLst>
                <a:ahLst/>
                <a:cxnLst>
                  <a:cxn ang="0">
                    <a:pos x="T0" y="T1"/>
                  </a:cxn>
                  <a:cxn ang="0">
                    <a:pos x="T2" y="T3"/>
                  </a:cxn>
                  <a:cxn ang="0">
                    <a:pos x="T4" y="T5"/>
                  </a:cxn>
                  <a:cxn ang="0">
                    <a:pos x="T6" y="T7"/>
                  </a:cxn>
                  <a:cxn ang="0">
                    <a:pos x="T8" y="T9"/>
                  </a:cxn>
                </a:cxnLst>
                <a:rect l="0" t="0" r="r" b="b"/>
                <a:pathLst>
                  <a:path w="25" h="34">
                    <a:moveTo>
                      <a:pt x="25" y="14"/>
                    </a:moveTo>
                    <a:cubicBezTo>
                      <a:pt x="25" y="22"/>
                      <a:pt x="19" y="30"/>
                      <a:pt x="13" y="32"/>
                    </a:cubicBezTo>
                    <a:cubicBezTo>
                      <a:pt x="6" y="34"/>
                      <a:pt x="0" y="28"/>
                      <a:pt x="0" y="20"/>
                    </a:cubicBezTo>
                    <a:cubicBezTo>
                      <a:pt x="0" y="12"/>
                      <a:pt x="6" y="4"/>
                      <a:pt x="13" y="2"/>
                    </a:cubicBezTo>
                    <a:cubicBezTo>
                      <a:pt x="19" y="0"/>
                      <a:pt x="25" y="6"/>
                      <a:pt x="25" y="14"/>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7" name="Freeform 25"/>
              <p:cNvSpPr>
                <a:spLocks/>
              </p:cNvSpPr>
              <p:nvPr/>
            </p:nvSpPr>
            <p:spPr bwMode="auto">
              <a:xfrm>
                <a:off x="1043" y="1823"/>
                <a:ext cx="105" cy="183"/>
              </a:xfrm>
              <a:custGeom>
                <a:avLst/>
                <a:gdLst>
                  <a:gd name="T0" fmla="*/ 0 w 105"/>
                  <a:gd name="T1" fmla="*/ 11 h 183"/>
                  <a:gd name="T2" fmla="*/ 105 w 105"/>
                  <a:gd name="T3" fmla="*/ 0 h 183"/>
                  <a:gd name="T4" fmla="*/ 105 w 105"/>
                  <a:gd name="T5" fmla="*/ 165 h 183"/>
                  <a:gd name="T6" fmla="*/ 0 w 105"/>
                  <a:gd name="T7" fmla="*/ 183 h 183"/>
                  <a:gd name="T8" fmla="*/ 0 w 105"/>
                  <a:gd name="T9" fmla="*/ 11 h 183"/>
                </a:gdLst>
                <a:ahLst/>
                <a:cxnLst>
                  <a:cxn ang="0">
                    <a:pos x="T0" y="T1"/>
                  </a:cxn>
                  <a:cxn ang="0">
                    <a:pos x="T2" y="T3"/>
                  </a:cxn>
                  <a:cxn ang="0">
                    <a:pos x="T4" y="T5"/>
                  </a:cxn>
                  <a:cxn ang="0">
                    <a:pos x="T6" y="T7"/>
                  </a:cxn>
                  <a:cxn ang="0">
                    <a:pos x="T8" y="T9"/>
                  </a:cxn>
                </a:cxnLst>
                <a:rect l="0" t="0" r="r" b="b"/>
                <a:pathLst>
                  <a:path w="105" h="183">
                    <a:moveTo>
                      <a:pt x="0" y="11"/>
                    </a:moveTo>
                    <a:lnTo>
                      <a:pt x="105" y="0"/>
                    </a:lnTo>
                    <a:lnTo>
                      <a:pt x="105" y="165"/>
                    </a:lnTo>
                    <a:lnTo>
                      <a:pt x="0" y="183"/>
                    </a:lnTo>
                    <a:lnTo>
                      <a:pt x="0" y="11"/>
                    </a:lnTo>
                    <a:close/>
                  </a:path>
                </a:pathLst>
              </a:custGeom>
              <a:solidFill>
                <a:srgbClr val="99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8" name="Freeform 26"/>
              <p:cNvSpPr>
                <a:spLocks/>
              </p:cNvSpPr>
              <p:nvPr/>
            </p:nvSpPr>
            <p:spPr bwMode="auto">
              <a:xfrm>
                <a:off x="919" y="1706"/>
                <a:ext cx="229" cy="322"/>
              </a:xfrm>
              <a:custGeom>
                <a:avLst/>
                <a:gdLst>
                  <a:gd name="T0" fmla="*/ 0 w 229"/>
                  <a:gd name="T1" fmla="*/ 13 h 322"/>
                  <a:gd name="T2" fmla="*/ 229 w 229"/>
                  <a:gd name="T3" fmla="*/ 0 h 322"/>
                  <a:gd name="T4" fmla="*/ 229 w 229"/>
                  <a:gd name="T5" fmla="*/ 103 h 322"/>
                  <a:gd name="T6" fmla="*/ 115 w 229"/>
                  <a:gd name="T7" fmla="*/ 115 h 322"/>
                  <a:gd name="T8" fmla="*/ 115 w 229"/>
                  <a:gd name="T9" fmla="*/ 302 h 322"/>
                  <a:gd name="T10" fmla="*/ 0 w 229"/>
                  <a:gd name="T11" fmla="*/ 322 h 322"/>
                  <a:gd name="T12" fmla="*/ 0 w 229"/>
                  <a:gd name="T13" fmla="*/ 13 h 322"/>
                </a:gdLst>
                <a:ahLst/>
                <a:cxnLst>
                  <a:cxn ang="0">
                    <a:pos x="T0" y="T1"/>
                  </a:cxn>
                  <a:cxn ang="0">
                    <a:pos x="T2" y="T3"/>
                  </a:cxn>
                  <a:cxn ang="0">
                    <a:pos x="T4" y="T5"/>
                  </a:cxn>
                  <a:cxn ang="0">
                    <a:pos x="T6" y="T7"/>
                  </a:cxn>
                  <a:cxn ang="0">
                    <a:pos x="T8" y="T9"/>
                  </a:cxn>
                  <a:cxn ang="0">
                    <a:pos x="T10" y="T11"/>
                  </a:cxn>
                  <a:cxn ang="0">
                    <a:pos x="T12" y="T13"/>
                  </a:cxn>
                </a:cxnLst>
                <a:rect l="0" t="0" r="r" b="b"/>
                <a:pathLst>
                  <a:path w="229" h="322">
                    <a:moveTo>
                      <a:pt x="0" y="13"/>
                    </a:moveTo>
                    <a:lnTo>
                      <a:pt x="229" y="0"/>
                    </a:lnTo>
                    <a:lnTo>
                      <a:pt x="229" y="103"/>
                    </a:lnTo>
                    <a:lnTo>
                      <a:pt x="115" y="115"/>
                    </a:lnTo>
                    <a:lnTo>
                      <a:pt x="115" y="302"/>
                    </a:lnTo>
                    <a:lnTo>
                      <a:pt x="0" y="322"/>
                    </a:lnTo>
                    <a:lnTo>
                      <a:pt x="0" y="13"/>
                    </a:lnTo>
                    <a:close/>
                  </a:path>
                </a:pathLst>
              </a:custGeom>
              <a:solidFill>
                <a:srgbClr val="D2D2D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9" name="Freeform 27"/>
              <p:cNvSpPr>
                <a:spLocks/>
              </p:cNvSpPr>
              <p:nvPr/>
            </p:nvSpPr>
            <p:spPr bwMode="auto">
              <a:xfrm>
                <a:off x="919" y="1655"/>
                <a:ext cx="226" cy="41"/>
              </a:xfrm>
              <a:custGeom>
                <a:avLst/>
                <a:gdLst>
                  <a:gd name="T0" fmla="*/ 2 w 226"/>
                  <a:gd name="T1" fmla="*/ 41 h 41"/>
                  <a:gd name="T2" fmla="*/ 226 w 226"/>
                  <a:gd name="T3" fmla="*/ 32 h 41"/>
                  <a:gd name="T4" fmla="*/ 224 w 226"/>
                  <a:gd name="T5" fmla="*/ 0 h 41"/>
                  <a:gd name="T6" fmla="*/ 0 w 226"/>
                  <a:gd name="T7" fmla="*/ 10 h 41"/>
                  <a:gd name="T8" fmla="*/ 2 w 226"/>
                  <a:gd name="T9" fmla="*/ 41 h 41"/>
                </a:gdLst>
                <a:ahLst/>
                <a:cxnLst>
                  <a:cxn ang="0">
                    <a:pos x="T0" y="T1"/>
                  </a:cxn>
                  <a:cxn ang="0">
                    <a:pos x="T2" y="T3"/>
                  </a:cxn>
                  <a:cxn ang="0">
                    <a:pos x="T4" y="T5"/>
                  </a:cxn>
                  <a:cxn ang="0">
                    <a:pos x="T6" y="T7"/>
                  </a:cxn>
                  <a:cxn ang="0">
                    <a:pos x="T8" y="T9"/>
                  </a:cxn>
                </a:cxnLst>
                <a:rect l="0" t="0" r="r" b="b"/>
                <a:pathLst>
                  <a:path w="226" h="41">
                    <a:moveTo>
                      <a:pt x="2" y="41"/>
                    </a:moveTo>
                    <a:lnTo>
                      <a:pt x="226" y="32"/>
                    </a:lnTo>
                    <a:lnTo>
                      <a:pt x="224" y="0"/>
                    </a:lnTo>
                    <a:lnTo>
                      <a:pt x="0" y="10"/>
                    </a:lnTo>
                    <a:lnTo>
                      <a:pt x="2" y="4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0" name="Freeform 28"/>
              <p:cNvSpPr>
                <a:spLocks/>
              </p:cNvSpPr>
              <p:nvPr/>
            </p:nvSpPr>
            <p:spPr bwMode="auto">
              <a:xfrm>
                <a:off x="919" y="1655"/>
                <a:ext cx="226" cy="41"/>
              </a:xfrm>
              <a:custGeom>
                <a:avLst/>
                <a:gdLst>
                  <a:gd name="T0" fmla="*/ 2 w 226"/>
                  <a:gd name="T1" fmla="*/ 41 h 41"/>
                  <a:gd name="T2" fmla="*/ 226 w 226"/>
                  <a:gd name="T3" fmla="*/ 32 h 41"/>
                  <a:gd name="T4" fmla="*/ 224 w 226"/>
                  <a:gd name="T5" fmla="*/ 0 h 41"/>
                  <a:gd name="T6" fmla="*/ 0 w 226"/>
                  <a:gd name="T7" fmla="*/ 10 h 41"/>
                </a:gdLst>
                <a:ahLst/>
                <a:cxnLst>
                  <a:cxn ang="0">
                    <a:pos x="T0" y="T1"/>
                  </a:cxn>
                  <a:cxn ang="0">
                    <a:pos x="T2" y="T3"/>
                  </a:cxn>
                  <a:cxn ang="0">
                    <a:pos x="T4" y="T5"/>
                  </a:cxn>
                  <a:cxn ang="0">
                    <a:pos x="T6" y="T7"/>
                  </a:cxn>
                </a:cxnLst>
                <a:rect l="0" t="0" r="r" b="b"/>
                <a:pathLst>
                  <a:path w="226" h="41">
                    <a:moveTo>
                      <a:pt x="2" y="41"/>
                    </a:moveTo>
                    <a:lnTo>
                      <a:pt x="226" y="32"/>
                    </a:lnTo>
                    <a:lnTo>
                      <a:pt x="224" y="0"/>
                    </a:lnTo>
                    <a:lnTo>
                      <a:pt x="0" y="1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1" name="Freeform 29"/>
              <p:cNvSpPr>
                <a:spLocks/>
              </p:cNvSpPr>
              <p:nvPr/>
            </p:nvSpPr>
            <p:spPr bwMode="auto">
              <a:xfrm>
                <a:off x="688" y="1697"/>
                <a:ext cx="85" cy="236"/>
              </a:xfrm>
              <a:custGeom>
                <a:avLst/>
                <a:gdLst>
                  <a:gd name="T0" fmla="*/ 85 w 85"/>
                  <a:gd name="T1" fmla="*/ 0 h 236"/>
                  <a:gd name="T2" fmla="*/ 0 w 85"/>
                  <a:gd name="T3" fmla="*/ 5 h 236"/>
                  <a:gd name="T4" fmla="*/ 0 w 85"/>
                  <a:gd name="T5" fmla="*/ 236 h 236"/>
                  <a:gd name="T6" fmla="*/ 85 w 85"/>
                  <a:gd name="T7" fmla="*/ 226 h 236"/>
                  <a:gd name="T8" fmla="*/ 85 w 85"/>
                  <a:gd name="T9" fmla="*/ 0 h 236"/>
                </a:gdLst>
                <a:ahLst/>
                <a:cxnLst>
                  <a:cxn ang="0">
                    <a:pos x="T0" y="T1"/>
                  </a:cxn>
                  <a:cxn ang="0">
                    <a:pos x="T2" y="T3"/>
                  </a:cxn>
                  <a:cxn ang="0">
                    <a:pos x="T4" y="T5"/>
                  </a:cxn>
                  <a:cxn ang="0">
                    <a:pos x="T6" y="T7"/>
                  </a:cxn>
                  <a:cxn ang="0">
                    <a:pos x="T8" y="T9"/>
                  </a:cxn>
                </a:cxnLst>
                <a:rect l="0" t="0" r="r" b="b"/>
                <a:pathLst>
                  <a:path w="85" h="236">
                    <a:moveTo>
                      <a:pt x="85" y="0"/>
                    </a:moveTo>
                    <a:lnTo>
                      <a:pt x="0" y="5"/>
                    </a:lnTo>
                    <a:lnTo>
                      <a:pt x="0" y="236"/>
                    </a:lnTo>
                    <a:lnTo>
                      <a:pt x="85" y="226"/>
                    </a:lnTo>
                    <a:lnTo>
                      <a:pt x="85" y="0"/>
                    </a:lnTo>
                    <a:close/>
                  </a:path>
                </a:pathLst>
              </a:custGeom>
              <a:solidFill>
                <a:srgbClr val="D2D2D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2" name="Freeform 30"/>
              <p:cNvSpPr>
                <a:spLocks/>
              </p:cNvSpPr>
              <p:nvPr/>
            </p:nvSpPr>
            <p:spPr bwMode="auto">
              <a:xfrm>
                <a:off x="781" y="1693"/>
                <a:ext cx="80" cy="228"/>
              </a:xfrm>
              <a:custGeom>
                <a:avLst/>
                <a:gdLst>
                  <a:gd name="T0" fmla="*/ 80 w 80"/>
                  <a:gd name="T1" fmla="*/ 0 h 228"/>
                  <a:gd name="T2" fmla="*/ 0 w 80"/>
                  <a:gd name="T3" fmla="*/ 4 h 228"/>
                  <a:gd name="T4" fmla="*/ 0 w 80"/>
                  <a:gd name="T5" fmla="*/ 228 h 228"/>
                  <a:gd name="T6" fmla="*/ 80 w 80"/>
                  <a:gd name="T7" fmla="*/ 218 h 228"/>
                  <a:gd name="T8" fmla="*/ 80 w 80"/>
                  <a:gd name="T9" fmla="*/ 0 h 228"/>
                </a:gdLst>
                <a:ahLst/>
                <a:cxnLst>
                  <a:cxn ang="0">
                    <a:pos x="T0" y="T1"/>
                  </a:cxn>
                  <a:cxn ang="0">
                    <a:pos x="T2" y="T3"/>
                  </a:cxn>
                  <a:cxn ang="0">
                    <a:pos x="T4" y="T5"/>
                  </a:cxn>
                  <a:cxn ang="0">
                    <a:pos x="T6" y="T7"/>
                  </a:cxn>
                  <a:cxn ang="0">
                    <a:pos x="T8" y="T9"/>
                  </a:cxn>
                </a:cxnLst>
                <a:rect l="0" t="0" r="r" b="b"/>
                <a:pathLst>
                  <a:path w="80" h="228">
                    <a:moveTo>
                      <a:pt x="80" y="0"/>
                    </a:moveTo>
                    <a:lnTo>
                      <a:pt x="0" y="4"/>
                    </a:lnTo>
                    <a:lnTo>
                      <a:pt x="0" y="228"/>
                    </a:lnTo>
                    <a:lnTo>
                      <a:pt x="80" y="218"/>
                    </a:lnTo>
                    <a:lnTo>
                      <a:pt x="80" y="0"/>
                    </a:lnTo>
                    <a:close/>
                  </a:path>
                </a:pathLst>
              </a:custGeom>
              <a:solidFill>
                <a:srgbClr val="D2D2D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3" name="Freeform 31"/>
              <p:cNvSpPr>
                <a:spLocks/>
              </p:cNvSpPr>
              <p:nvPr/>
            </p:nvSpPr>
            <p:spPr bwMode="auto">
              <a:xfrm>
                <a:off x="748" y="2029"/>
                <a:ext cx="106" cy="89"/>
              </a:xfrm>
              <a:custGeom>
                <a:avLst/>
                <a:gdLst>
                  <a:gd name="T0" fmla="*/ 97 w 156"/>
                  <a:gd name="T1" fmla="*/ 8 h 132"/>
                  <a:gd name="T2" fmla="*/ 49 w 156"/>
                  <a:gd name="T3" fmla="*/ 3 h 132"/>
                  <a:gd name="T4" fmla="*/ 0 w 156"/>
                  <a:gd name="T5" fmla="*/ 24 h 132"/>
                  <a:gd name="T6" fmla="*/ 49 w 156"/>
                  <a:gd name="T7" fmla="*/ 132 h 132"/>
                  <a:gd name="T8" fmla="*/ 156 w 156"/>
                  <a:gd name="T9" fmla="*/ 83 h 132"/>
                  <a:gd name="T10" fmla="*/ 97 w 156"/>
                  <a:gd name="T11" fmla="*/ 8 h 132"/>
                </a:gdLst>
                <a:ahLst/>
                <a:cxnLst>
                  <a:cxn ang="0">
                    <a:pos x="T0" y="T1"/>
                  </a:cxn>
                  <a:cxn ang="0">
                    <a:pos x="T2" y="T3"/>
                  </a:cxn>
                  <a:cxn ang="0">
                    <a:pos x="T4" y="T5"/>
                  </a:cxn>
                  <a:cxn ang="0">
                    <a:pos x="T6" y="T7"/>
                  </a:cxn>
                  <a:cxn ang="0">
                    <a:pos x="T8" y="T9"/>
                  </a:cxn>
                  <a:cxn ang="0">
                    <a:pos x="T10" y="T11"/>
                  </a:cxn>
                </a:cxnLst>
                <a:rect l="0" t="0" r="r" b="b"/>
                <a:pathLst>
                  <a:path w="156" h="132">
                    <a:moveTo>
                      <a:pt x="97" y="8"/>
                    </a:moveTo>
                    <a:cubicBezTo>
                      <a:pt x="83" y="2"/>
                      <a:pt x="67" y="0"/>
                      <a:pt x="49" y="3"/>
                    </a:cubicBezTo>
                    <a:cubicBezTo>
                      <a:pt x="32" y="6"/>
                      <a:pt x="15" y="14"/>
                      <a:pt x="0" y="24"/>
                    </a:cubicBezTo>
                    <a:cubicBezTo>
                      <a:pt x="49" y="132"/>
                      <a:pt x="49" y="132"/>
                      <a:pt x="49" y="132"/>
                    </a:cubicBezTo>
                    <a:cubicBezTo>
                      <a:pt x="156" y="83"/>
                      <a:pt x="156" y="83"/>
                      <a:pt x="156" y="83"/>
                    </a:cubicBezTo>
                    <a:cubicBezTo>
                      <a:pt x="149" y="47"/>
                      <a:pt x="127" y="19"/>
                      <a:pt x="97" y="8"/>
                    </a:cubicBezTo>
                    <a:close/>
                  </a:path>
                </a:pathLst>
              </a:custGeom>
              <a:solidFill>
                <a:srgbClr val="FDB81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4" name="Freeform 32"/>
              <p:cNvSpPr>
                <a:spLocks/>
              </p:cNvSpPr>
              <p:nvPr/>
            </p:nvSpPr>
            <p:spPr bwMode="auto">
              <a:xfrm>
                <a:off x="745" y="2027"/>
                <a:ext cx="111" cy="95"/>
              </a:xfrm>
              <a:custGeom>
                <a:avLst/>
                <a:gdLst>
                  <a:gd name="T0" fmla="*/ 102 w 165"/>
                  <a:gd name="T1" fmla="*/ 10 h 139"/>
                  <a:gd name="T2" fmla="*/ 104 w 165"/>
                  <a:gd name="T3" fmla="*/ 7 h 139"/>
                  <a:gd name="T4" fmla="*/ 71 w 165"/>
                  <a:gd name="T5" fmla="*/ 0 h 139"/>
                  <a:gd name="T6" fmla="*/ 54 w 165"/>
                  <a:gd name="T7" fmla="*/ 2 h 139"/>
                  <a:gd name="T8" fmla="*/ 3 w 165"/>
                  <a:gd name="T9" fmla="*/ 24 h 139"/>
                  <a:gd name="T10" fmla="*/ 0 w 165"/>
                  <a:gd name="T11" fmla="*/ 25 h 139"/>
                  <a:gd name="T12" fmla="*/ 52 w 165"/>
                  <a:gd name="T13" fmla="*/ 139 h 139"/>
                  <a:gd name="T14" fmla="*/ 165 w 165"/>
                  <a:gd name="T15" fmla="*/ 87 h 139"/>
                  <a:gd name="T16" fmla="*/ 164 w 165"/>
                  <a:gd name="T17" fmla="*/ 84 h 139"/>
                  <a:gd name="T18" fmla="*/ 104 w 165"/>
                  <a:gd name="T19" fmla="*/ 7 h 139"/>
                  <a:gd name="T20" fmla="*/ 102 w 165"/>
                  <a:gd name="T21" fmla="*/ 10 h 139"/>
                  <a:gd name="T22" fmla="*/ 101 w 165"/>
                  <a:gd name="T23" fmla="*/ 13 h 139"/>
                  <a:gd name="T24" fmla="*/ 158 w 165"/>
                  <a:gd name="T25" fmla="*/ 86 h 139"/>
                  <a:gd name="T26" fmla="*/ 161 w 165"/>
                  <a:gd name="T27" fmla="*/ 85 h 139"/>
                  <a:gd name="T28" fmla="*/ 160 w 165"/>
                  <a:gd name="T29" fmla="*/ 82 h 139"/>
                  <a:gd name="T30" fmla="*/ 56 w 165"/>
                  <a:gd name="T31" fmla="*/ 129 h 139"/>
                  <a:gd name="T32" fmla="*/ 8 w 165"/>
                  <a:gd name="T33" fmla="*/ 25 h 139"/>
                  <a:gd name="T34" fmla="*/ 5 w 165"/>
                  <a:gd name="T35" fmla="*/ 26 h 139"/>
                  <a:gd name="T36" fmla="*/ 7 w 165"/>
                  <a:gd name="T37" fmla="*/ 29 h 139"/>
                  <a:gd name="T38" fmla="*/ 55 w 165"/>
                  <a:gd name="T39" fmla="*/ 9 h 139"/>
                  <a:gd name="T40" fmla="*/ 71 w 165"/>
                  <a:gd name="T41" fmla="*/ 7 h 139"/>
                  <a:gd name="T42" fmla="*/ 101 w 165"/>
                  <a:gd name="T43" fmla="*/ 13 h 139"/>
                  <a:gd name="T44" fmla="*/ 102 w 165"/>
                  <a:gd name="T45" fmla="*/ 10 h 1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65" h="139">
                    <a:moveTo>
                      <a:pt x="102" y="10"/>
                    </a:moveTo>
                    <a:cubicBezTo>
                      <a:pt x="104" y="7"/>
                      <a:pt x="104" y="7"/>
                      <a:pt x="104" y="7"/>
                    </a:cubicBezTo>
                    <a:cubicBezTo>
                      <a:pt x="93" y="3"/>
                      <a:pt x="82" y="0"/>
                      <a:pt x="71" y="0"/>
                    </a:cubicBezTo>
                    <a:cubicBezTo>
                      <a:pt x="65" y="0"/>
                      <a:pt x="59" y="1"/>
                      <a:pt x="54" y="2"/>
                    </a:cubicBezTo>
                    <a:cubicBezTo>
                      <a:pt x="35" y="5"/>
                      <a:pt x="18" y="13"/>
                      <a:pt x="3" y="24"/>
                    </a:cubicBezTo>
                    <a:cubicBezTo>
                      <a:pt x="0" y="25"/>
                      <a:pt x="0" y="25"/>
                      <a:pt x="0" y="25"/>
                    </a:cubicBezTo>
                    <a:cubicBezTo>
                      <a:pt x="52" y="139"/>
                      <a:pt x="52" y="139"/>
                      <a:pt x="52" y="139"/>
                    </a:cubicBezTo>
                    <a:cubicBezTo>
                      <a:pt x="165" y="87"/>
                      <a:pt x="165" y="87"/>
                      <a:pt x="165" y="87"/>
                    </a:cubicBezTo>
                    <a:cubicBezTo>
                      <a:pt x="164" y="84"/>
                      <a:pt x="164" y="84"/>
                      <a:pt x="164" y="84"/>
                    </a:cubicBezTo>
                    <a:cubicBezTo>
                      <a:pt x="157" y="47"/>
                      <a:pt x="134" y="19"/>
                      <a:pt x="104" y="7"/>
                    </a:cubicBezTo>
                    <a:cubicBezTo>
                      <a:pt x="102" y="10"/>
                      <a:pt x="102" y="10"/>
                      <a:pt x="102" y="10"/>
                    </a:cubicBezTo>
                    <a:cubicBezTo>
                      <a:pt x="101" y="13"/>
                      <a:pt x="101" y="13"/>
                      <a:pt x="101" y="13"/>
                    </a:cubicBezTo>
                    <a:cubicBezTo>
                      <a:pt x="129" y="24"/>
                      <a:pt x="150" y="50"/>
                      <a:pt x="158" y="86"/>
                    </a:cubicBezTo>
                    <a:cubicBezTo>
                      <a:pt x="161" y="85"/>
                      <a:pt x="161" y="85"/>
                      <a:pt x="161" y="85"/>
                    </a:cubicBezTo>
                    <a:cubicBezTo>
                      <a:pt x="160" y="82"/>
                      <a:pt x="160" y="82"/>
                      <a:pt x="160" y="82"/>
                    </a:cubicBezTo>
                    <a:cubicBezTo>
                      <a:pt x="56" y="129"/>
                      <a:pt x="56" y="129"/>
                      <a:pt x="56" y="129"/>
                    </a:cubicBezTo>
                    <a:cubicBezTo>
                      <a:pt x="8" y="25"/>
                      <a:pt x="8" y="25"/>
                      <a:pt x="8" y="25"/>
                    </a:cubicBezTo>
                    <a:cubicBezTo>
                      <a:pt x="5" y="26"/>
                      <a:pt x="5" y="26"/>
                      <a:pt x="5" y="26"/>
                    </a:cubicBezTo>
                    <a:cubicBezTo>
                      <a:pt x="7" y="29"/>
                      <a:pt x="7" y="29"/>
                      <a:pt x="7" y="29"/>
                    </a:cubicBezTo>
                    <a:cubicBezTo>
                      <a:pt x="22" y="19"/>
                      <a:pt x="38" y="12"/>
                      <a:pt x="55" y="9"/>
                    </a:cubicBezTo>
                    <a:cubicBezTo>
                      <a:pt x="60" y="8"/>
                      <a:pt x="65" y="7"/>
                      <a:pt x="71" y="7"/>
                    </a:cubicBezTo>
                    <a:cubicBezTo>
                      <a:pt x="81" y="7"/>
                      <a:pt x="92" y="9"/>
                      <a:pt x="101" y="13"/>
                    </a:cubicBezTo>
                    <a:lnTo>
                      <a:pt x="102" y="1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5" name="Freeform 33"/>
              <p:cNvSpPr>
                <a:spLocks/>
              </p:cNvSpPr>
              <p:nvPr/>
            </p:nvSpPr>
            <p:spPr bwMode="auto">
              <a:xfrm>
                <a:off x="781" y="2085"/>
                <a:ext cx="75" cy="75"/>
              </a:xfrm>
              <a:custGeom>
                <a:avLst/>
                <a:gdLst>
                  <a:gd name="T0" fmla="*/ 107 w 110"/>
                  <a:gd name="T1" fmla="*/ 0 h 110"/>
                  <a:gd name="T2" fmla="*/ 0 w 110"/>
                  <a:gd name="T3" fmla="*/ 49 h 110"/>
                  <a:gd name="T4" fmla="*/ 86 w 110"/>
                  <a:gd name="T5" fmla="*/ 110 h 110"/>
                  <a:gd name="T6" fmla="*/ 110 w 110"/>
                  <a:gd name="T7" fmla="*/ 27 h 110"/>
                  <a:gd name="T8" fmla="*/ 107 w 110"/>
                  <a:gd name="T9" fmla="*/ 0 h 110"/>
                </a:gdLst>
                <a:ahLst/>
                <a:cxnLst>
                  <a:cxn ang="0">
                    <a:pos x="T0" y="T1"/>
                  </a:cxn>
                  <a:cxn ang="0">
                    <a:pos x="T2" y="T3"/>
                  </a:cxn>
                  <a:cxn ang="0">
                    <a:pos x="T4" y="T5"/>
                  </a:cxn>
                  <a:cxn ang="0">
                    <a:pos x="T6" y="T7"/>
                  </a:cxn>
                  <a:cxn ang="0">
                    <a:pos x="T8" y="T9"/>
                  </a:cxn>
                </a:cxnLst>
                <a:rect l="0" t="0" r="r" b="b"/>
                <a:pathLst>
                  <a:path w="110" h="110">
                    <a:moveTo>
                      <a:pt x="107" y="0"/>
                    </a:moveTo>
                    <a:cubicBezTo>
                      <a:pt x="0" y="49"/>
                      <a:pt x="0" y="49"/>
                      <a:pt x="0" y="49"/>
                    </a:cubicBezTo>
                    <a:cubicBezTo>
                      <a:pt x="86" y="110"/>
                      <a:pt x="86" y="110"/>
                      <a:pt x="86" y="110"/>
                    </a:cubicBezTo>
                    <a:cubicBezTo>
                      <a:pt x="101" y="86"/>
                      <a:pt x="110" y="57"/>
                      <a:pt x="110" y="27"/>
                    </a:cubicBezTo>
                    <a:cubicBezTo>
                      <a:pt x="110" y="18"/>
                      <a:pt x="109" y="9"/>
                      <a:pt x="107" y="0"/>
                    </a:cubicBezTo>
                    <a:close/>
                  </a:path>
                </a:pathLst>
              </a:custGeom>
              <a:solidFill>
                <a:srgbClr val="E71E2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6" name="Freeform 34"/>
              <p:cNvSpPr>
                <a:spLocks/>
              </p:cNvSpPr>
              <p:nvPr/>
            </p:nvSpPr>
            <p:spPr bwMode="auto">
              <a:xfrm>
                <a:off x="776" y="2082"/>
                <a:ext cx="82" cy="81"/>
              </a:xfrm>
              <a:custGeom>
                <a:avLst/>
                <a:gdLst>
                  <a:gd name="T0" fmla="*/ 114 w 120"/>
                  <a:gd name="T1" fmla="*/ 5 h 120"/>
                  <a:gd name="T2" fmla="*/ 113 w 120"/>
                  <a:gd name="T3" fmla="*/ 2 h 120"/>
                  <a:gd name="T4" fmla="*/ 0 w 120"/>
                  <a:gd name="T5" fmla="*/ 53 h 120"/>
                  <a:gd name="T6" fmla="*/ 94 w 120"/>
                  <a:gd name="T7" fmla="*/ 120 h 120"/>
                  <a:gd name="T8" fmla="*/ 96 w 120"/>
                  <a:gd name="T9" fmla="*/ 117 h 120"/>
                  <a:gd name="T10" fmla="*/ 120 w 120"/>
                  <a:gd name="T11" fmla="*/ 32 h 120"/>
                  <a:gd name="T12" fmla="*/ 117 w 120"/>
                  <a:gd name="T13" fmla="*/ 4 h 120"/>
                  <a:gd name="T14" fmla="*/ 117 w 120"/>
                  <a:gd name="T15" fmla="*/ 0 h 120"/>
                  <a:gd name="T16" fmla="*/ 113 w 120"/>
                  <a:gd name="T17" fmla="*/ 2 h 120"/>
                  <a:gd name="T18" fmla="*/ 114 w 120"/>
                  <a:gd name="T19" fmla="*/ 5 h 120"/>
                  <a:gd name="T20" fmla="*/ 111 w 120"/>
                  <a:gd name="T21" fmla="*/ 6 h 120"/>
                  <a:gd name="T22" fmla="*/ 113 w 120"/>
                  <a:gd name="T23" fmla="*/ 32 h 120"/>
                  <a:gd name="T24" fmla="*/ 90 w 120"/>
                  <a:gd name="T25" fmla="*/ 114 h 120"/>
                  <a:gd name="T26" fmla="*/ 93 w 120"/>
                  <a:gd name="T27" fmla="*/ 115 h 120"/>
                  <a:gd name="T28" fmla="*/ 95 w 120"/>
                  <a:gd name="T29" fmla="*/ 112 h 120"/>
                  <a:gd name="T30" fmla="*/ 14 w 120"/>
                  <a:gd name="T31" fmla="*/ 55 h 120"/>
                  <a:gd name="T32" fmla="*/ 115 w 120"/>
                  <a:gd name="T33" fmla="*/ 8 h 120"/>
                  <a:gd name="T34" fmla="*/ 114 w 120"/>
                  <a:gd name="T35" fmla="*/ 5 h 120"/>
                  <a:gd name="T36" fmla="*/ 111 w 120"/>
                  <a:gd name="T37" fmla="*/ 6 h 120"/>
                  <a:gd name="T38" fmla="*/ 114 w 120"/>
                  <a:gd name="T39" fmla="*/ 5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20" h="120">
                    <a:moveTo>
                      <a:pt x="114" y="5"/>
                    </a:moveTo>
                    <a:cubicBezTo>
                      <a:pt x="113" y="2"/>
                      <a:pt x="113" y="2"/>
                      <a:pt x="113" y="2"/>
                    </a:cubicBezTo>
                    <a:cubicBezTo>
                      <a:pt x="0" y="53"/>
                      <a:pt x="0" y="53"/>
                      <a:pt x="0" y="53"/>
                    </a:cubicBezTo>
                    <a:cubicBezTo>
                      <a:pt x="94" y="120"/>
                      <a:pt x="94" y="120"/>
                      <a:pt x="94" y="120"/>
                    </a:cubicBezTo>
                    <a:cubicBezTo>
                      <a:pt x="96" y="117"/>
                      <a:pt x="96" y="117"/>
                      <a:pt x="96" y="117"/>
                    </a:cubicBezTo>
                    <a:cubicBezTo>
                      <a:pt x="111" y="92"/>
                      <a:pt x="120" y="62"/>
                      <a:pt x="120" y="32"/>
                    </a:cubicBezTo>
                    <a:cubicBezTo>
                      <a:pt x="120" y="22"/>
                      <a:pt x="119" y="13"/>
                      <a:pt x="117" y="4"/>
                    </a:cubicBezTo>
                    <a:cubicBezTo>
                      <a:pt x="117" y="0"/>
                      <a:pt x="117" y="0"/>
                      <a:pt x="117" y="0"/>
                    </a:cubicBezTo>
                    <a:cubicBezTo>
                      <a:pt x="113" y="2"/>
                      <a:pt x="113" y="2"/>
                      <a:pt x="113" y="2"/>
                    </a:cubicBezTo>
                    <a:cubicBezTo>
                      <a:pt x="114" y="5"/>
                      <a:pt x="114" y="5"/>
                      <a:pt x="114" y="5"/>
                    </a:cubicBezTo>
                    <a:cubicBezTo>
                      <a:pt x="111" y="6"/>
                      <a:pt x="111" y="6"/>
                      <a:pt x="111" y="6"/>
                    </a:cubicBezTo>
                    <a:cubicBezTo>
                      <a:pt x="112" y="14"/>
                      <a:pt x="113" y="23"/>
                      <a:pt x="113" y="32"/>
                    </a:cubicBezTo>
                    <a:cubicBezTo>
                      <a:pt x="113" y="61"/>
                      <a:pt x="105" y="89"/>
                      <a:pt x="90" y="114"/>
                    </a:cubicBezTo>
                    <a:cubicBezTo>
                      <a:pt x="93" y="115"/>
                      <a:pt x="93" y="115"/>
                      <a:pt x="93" y="115"/>
                    </a:cubicBezTo>
                    <a:cubicBezTo>
                      <a:pt x="95" y="112"/>
                      <a:pt x="95" y="112"/>
                      <a:pt x="95" y="112"/>
                    </a:cubicBezTo>
                    <a:cubicBezTo>
                      <a:pt x="14" y="55"/>
                      <a:pt x="14" y="55"/>
                      <a:pt x="14" y="55"/>
                    </a:cubicBezTo>
                    <a:cubicBezTo>
                      <a:pt x="115" y="8"/>
                      <a:pt x="115" y="8"/>
                      <a:pt x="115" y="8"/>
                    </a:cubicBezTo>
                    <a:cubicBezTo>
                      <a:pt x="114" y="5"/>
                      <a:pt x="114" y="5"/>
                      <a:pt x="114" y="5"/>
                    </a:cubicBezTo>
                    <a:cubicBezTo>
                      <a:pt x="111" y="6"/>
                      <a:pt x="111" y="6"/>
                      <a:pt x="111" y="6"/>
                    </a:cubicBezTo>
                    <a:lnTo>
                      <a:pt x="114" y="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7" name="Freeform 35"/>
              <p:cNvSpPr>
                <a:spLocks/>
              </p:cNvSpPr>
              <p:nvPr/>
            </p:nvSpPr>
            <p:spPr bwMode="auto">
              <a:xfrm>
                <a:off x="703" y="2045"/>
                <a:ext cx="136" cy="167"/>
              </a:xfrm>
              <a:custGeom>
                <a:avLst/>
                <a:gdLst>
                  <a:gd name="T0" fmla="*/ 115 w 201"/>
                  <a:gd name="T1" fmla="*/ 108 h 245"/>
                  <a:gd name="T2" fmla="*/ 66 w 201"/>
                  <a:gd name="T3" fmla="*/ 0 h 245"/>
                  <a:gd name="T4" fmla="*/ 3 w 201"/>
                  <a:gd name="T5" fmla="*/ 101 h 245"/>
                  <a:gd name="T6" fmla="*/ 0 w 201"/>
                  <a:gd name="T7" fmla="*/ 131 h 245"/>
                  <a:gd name="T8" fmla="*/ 25 w 201"/>
                  <a:gd name="T9" fmla="*/ 208 h 245"/>
                  <a:gd name="T10" fmla="*/ 115 w 201"/>
                  <a:gd name="T11" fmla="*/ 236 h 245"/>
                  <a:gd name="T12" fmla="*/ 201 w 201"/>
                  <a:gd name="T13" fmla="*/ 169 h 245"/>
                  <a:gd name="T14" fmla="*/ 115 w 201"/>
                  <a:gd name="T15" fmla="*/ 108 h 24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01" h="245">
                    <a:moveTo>
                      <a:pt x="115" y="108"/>
                    </a:moveTo>
                    <a:cubicBezTo>
                      <a:pt x="66" y="0"/>
                      <a:pt x="66" y="0"/>
                      <a:pt x="66" y="0"/>
                    </a:cubicBezTo>
                    <a:cubicBezTo>
                      <a:pt x="34" y="23"/>
                      <a:pt x="11" y="60"/>
                      <a:pt x="3" y="101"/>
                    </a:cubicBezTo>
                    <a:cubicBezTo>
                      <a:pt x="1" y="111"/>
                      <a:pt x="0" y="121"/>
                      <a:pt x="0" y="131"/>
                    </a:cubicBezTo>
                    <a:cubicBezTo>
                      <a:pt x="0" y="162"/>
                      <a:pt x="9" y="189"/>
                      <a:pt x="25" y="208"/>
                    </a:cubicBezTo>
                    <a:cubicBezTo>
                      <a:pt x="47" y="233"/>
                      <a:pt x="79" y="245"/>
                      <a:pt x="115" y="236"/>
                    </a:cubicBezTo>
                    <a:cubicBezTo>
                      <a:pt x="151" y="228"/>
                      <a:pt x="181" y="203"/>
                      <a:pt x="201" y="169"/>
                    </a:cubicBezTo>
                    <a:lnTo>
                      <a:pt x="115" y="108"/>
                    </a:lnTo>
                    <a:close/>
                  </a:path>
                </a:pathLst>
              </a:custGeom>
              <a:solidFill>
                <a:srgbClr val="3076B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8" name="Freeform 36"/>
              <p:cNvSpPr>
                <a:spLocks/>
              </p:cNvSpPr>
              <p:nvPr/>
            </p:nvSpPr>
            <p:spPr bwMode="auto">
              <a:xfrm>
                <a:off x="700" y="2042"/>
                <a:ext cx="143" cy="168"/>
              </a:xfrm>
              <a:custGeom>
                <a:avLst/>
                <a:gdLst>
                  <a:gd name="T0" fmla="*/ 119 w 210"/>
                  <a:gd name="T1" fmla="*/ 113 h 248"/>
                  <a:gd name="T2" fmla="*/ 122 w 210"/>
                  <a:gd name="T3" fmla="*/ 111 h 248"/>
                  <a:gd name="T4" fmla="*/ 71 w 210"/>
                  <a:gd name="T5" fmla="*/ 0 h 248"/>
                  <a:gd name="T6" fmla="*/ 68 w 210"/>
                  <a:gd name="T7" fmla="*/ 3 h 248"/>
                  <a:gd name="T8" fmla="*/ 3 w 210"/>
                  <a:gd name="T9" fmla="*/ 105 h 248"/>
                  <a:gd name="T10" fmla="*/ 0 w 210"/>
                  <a:gd name="T11" fmla="*/ 136 h 248"/>
                  <a:gd name="T12" fmla="*/ 27 w 210"/>
                  <a:gd name="T13" fmla="*/ 215 h 248"/>
                  <a:gd name="T14" fmla="*/ 97 w 210"/>
                  <a:gd name="T15" fmla="*/ 248 h 248"/>
                  <a:gd name="T16" fmla="*/ 120 w 210"/>
                  <a:gd name="T17" fmla="*/ 245 h 248"/>
                  <a:gd name="T18" fmla="*/ 208 w 210"/>
                  <a:gd name="T19" fmla="*/ 176 h 248"/>
                  <a:gd name="T20" fmla="*/ 210 w 210"/>
                  <a:gd name="T21" fmla="*/ 173 h 248"/>
                  <a:gd name="T22" fmla="*/ 121 w 210"/>
                  <a:gd name="T23" fmla="*/ 110 h 248"/>
                  <a:gd name="T24" fmla="*/ 119 w 210"/>
                  <a:gd name="T25" fmla="*/ 113 h 248"/>
                  <a:gd name="T26" fmla="*/ 122 w 210"/>
                  <a:gd name="T27" fmla="*/ 111 h 248"/>
                  <a:gd name="T28" fmla="*/ 119 w 210"/>
                  <a:gd name="T29" fmla="*/ 113 h 248"/>
                  <a:gd name="T30" fmla="*/ 117 w 210"/>
                  <a:gd name="T31" fmla="*/ 116 h 248"/>
                  <a:gd name="T32" fmla="*/ 203 w 210"/>
                  <a:gd name="T33" fmla="*/ 177 h 248"/>
                  <a:gd name="T34" fmla="*/ 205 w 210"/>
                  <a:gd name="T35" fmla="*/ 174 h 248"/>
                  <a:gd name="T36" fmla="*/ 202 w 210"/>
                  <a:gd name="T37" fmla="*/ 173 h 248"/>
                  <a:gd name="T38" fmla="*/ 118 w 210"/>
                  <a:gd name="T39" fmla="*/ 238 h 248"/>
                  <a:gd name="T40" fmla="*/ 97 w 210"/>
                  <a:gd name="T41" fmla="*/ 241 h 248"/>
                  <a:gd name="T42" fmla="*/ 32 w 210"/>
                  <a:gd name="T43" fmla="*/ 210 h 248"/>
                  <a:gd name="T44" fmla="*/ 7 w 210"/>
                  <a:gd name="T45" fmla="*/ 136 h 248"/>
                  <a:gd name="T46" fmla="*/ 10 w 210"/>
                  <a:gd name="T47" fmla="*/ 106 h 248"/>
                  <a:gd name="T48" fmla="*/ 72 w 210"/>
                  <a:gd name="T49" fmla="*/ 8 h 248"/>
                  <a:gd name="T50" fmla="*/ 70 w 210"/>
                  <a:gd name="T51" fmla="*/ 5 h 248"/>
                  <a:gd name="T52" fmla="*/ 67 w 210"/>
                  <a:gd name="T53" fmla="*/ 7 h 248"/>
                  <a:gd name="T54" fmla="*/ 116 w 210"/>
                  <a:gd name="T55" fmla="*/ 115 h 248"/>
                  <a:gd name="T56" fmla="*/ 117 w 210"/>
                  <a:gd name="T57" fmla="*/ 116 h 248"/>
                  <a:gd name="T58" fmla="*/ 119 w 210"/>
                  <a:gd name="T59" fmla="*/ 113 h 2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210" h="248">
                    <a:moveTo>
                      <a:pt x="119" y="113"/>
                    </a:moveTo>
                    <a:cubicBezTo>
                      <a:pt x="122" y="111"/>
                      <a:pt x="122" y="111"/>
                      <a:pt x="122" y="111"/>
                    </a:cubicBezTo>
                    <a:cubicBezTo>
                      <a:pt x="71" y="0"/>
                      <a:pt x="71" y="0"/>
                      <a:pt x="71" y="0"/>
                    </a:cubicBezTo>
                    <a:cubicBezTo>
                      <a:pt x="68" y="3"/>
                      <a:pt x="68" y="3"/>
                      <a:pt x="68" y="3"/>
                    </a:cubicBezTo>
                    <a:cubicBezTo>
                      <a:pt x="36" y="26"/>
                      <a:pt x="11" y="63"/>
                      <a:pt x="3" y="105"/>
                    </a:cubicBezTo>
                    <a:cubicBezTo>
                      <a:pt x="1" y="115"/>
                      <a:pt x="0" y="125"/>
                      <a:pt x="0" y="136"/>
                    </a:cubicBezTo>
                    <a:cubicBezTo>
                      <a:pt x="0" y="168"/>
                      <a:pt x="10" y="195"/>
                      <a:pt x="27" y="215"/>
                    </a:cubicBezTo>
                    <a:cubicBezTo>
                      <a:pt x="44" y="236"/>
                      <a:pt x="69" y="248"/>
                      <a:pt x="97" y="248"/>
                    </a:cubicBezTo>
                    <a:cubicBezTo>
                      <a:pt x="104" y="248"/>
                      <a:pt x="112" y="247"/>
                      <a:pt x="120" y="245"/>
                    </a:cubicBezTo>
                    <a:cubicBezTo>
                      <a:pt x="156" y="236"/>
                      <a:pt x="188" y="210"/>
                      <a:pt x="208" y="176"/>
                    </a:cubicBezTo>
                    <a:cubicBezTo>
                      <a:pt x="210" y="173"/>
                      <a:pt x="210" y="173"/>
                      <a:pt x="210" y="173"/>
                    </a:cubicBezTo>
                    <a:cubicBezTo>
                      <a:pt x="121" y="110"/>
                      <a:pt x="121" y="110"/>
                      <a:pt x="121" y="110"/>
                    </a:cubicBezTo>
                    <a:cubicBezTo>
                      <a:pt x="119" y="113"/>
                      <a:pt x="119" y="113"/>
                      <a:pt x="119" y="113"/>
                    </a:cubicBezTo>
                    <a:cubicBezTo>
                      <a:pt x="122" y="111"/>
                      <a:pt x="122" y="111"/>
                      <a:pt x="122" y="111"/>
                    </a:cubicBezTo>
                    <a:cubicBezTo>
                      <a:pt x="119" y="113"/>
                      <a:pt x="119" y="113"/>
                      <a:pt x="119" y="113"/>
                    </a:cubicBezTo>
                    <a:cubicBezTo>
                      <a:pt x="117" y="116"/>
                      <a:pt x="117" y="116"/>
                      <a:pt x="117" y="116"/>
                    </a:cubicBezTo>
                    <a:cubicBezTo>
                      <a:pt x="203" y="177"/>
                      <a:pt x="203" y="177"/>
                      <a:pt x="203" y="177"/>
                    </a:cubicBezTo>
                    <a:cubicBezTo>
                      <a:pt x="205" y="174"/>
                      <a:pt x="205" y="174"/>
                      <a:pt x="205" y="174"/>
                    </a:cubicBezTo>
                    <a:cubicBezTo>
                      <a:pt x="202" y="173"/>
                      <a:pt x="202" y="173"/>
                      <a:pt x="202" y="173"/>
                    </a:cubicBezTo>
                    <a:cubicBezTo>
                      <a:pt x="183" y="205"/>
                      <a:pt x="153" y="230"/>
                      <a:pt x="118" y="238"/>
                    </a:cubicBezTo>
                    <a:cubicBezTo>
                      <a:pt x="111" y="240"/>
                      <a:pt x="104" y="241"/>
                      <a:pt x="97" y="241"/>
                    </a:cubicBezTo>
                    <a:cubicBezTo>
                      <a:pt x="71" y="241"/>
                      <a:pt x="48" y="230"/>
                      <a:pt x="32" y="210"/>
                    </a:cubicBezTo>
                    <a:cubicBezTo>
                      <a:pt x="17" y="192"/>
                      <a:pt x="7" y="166"/>
                      <a:pt x="7" y="136"/>
                    </a:cubicBezTo>
                    <a:cubicBezTo>
                      <a:pt x="7" y="126"/>
                      <a:pt x="8" y="116"/>
                      <a:pt x="10" y="106"/>
                    </a:cubicBezTo>
                    <a:cubicBezTo>
                      <a:pt x="18" y="66"/>
                      <a:pt x="41" y="30"/>
                      <a:pt x="72" y="8"/>
                    </a:cubicBezTo>
                    <a:cubicBezTo>
                      <a:pt x="70" y="5"/>
                      <a:pt x="70" y="5"/>
                      <a:pt x="70" y="5"/>
                    </a:cubicBezTo>
                    <a:cubicBezTo>
                      <a:pt x="67" y="7"/>
                      <a:pt x="67" y="7"/>
                      <a:pt x="67" y="7"/>
                    </a:cubicBezTo>
                    <a:cubicBezTo>
                      <a:pt x="116" y="115"/>
                      <a:pt x="116" y="115"/>
                      <a:pt x="116" y="115"/>
                    </a:cubicBezTo>
                    <a:cubicBezTo>
                      <a:pt x="117" y="116"/>
                      <a:pt x="117" y="116"/>
                      <a:pt x="117" y="116"/>
                    </a:cubicBezTo>
                    <a:lnTo>
                      <a:pt x="119" y="11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9" name="Freeform 37"/>
              <p:cNvSpPr>
                <a:spLocks/>
              </p:cNvSpPr>
              <p:nvPr/>
            </p:nvSpPr>
            <p:spPr bwMode="auto">
              <a:xfrm>
                <a:off x="692" y="1984"/>
                <a:ext cx="169" cy="46"/>
              </a:xfrm>
              <a:custGeom>
                <a:avLst/>
                <a:gdLst>
                  <a:gd name="T0" fmla="*/ 169 w 169"/>
                  <a:gd name="T1" fmla="*/ 19 h 46"/>
                  <a:gd name="T2" fmla="*/ 0 w 169"/>
                  <a:gd name="T3" fmla="*/ 46 h 46"/>
                  <a:gd name="T4" fmla="*/ 0 w 169"/>
                  <a:gd name="T5" fmla="*/ 26 h 46"/>
                  <a:gd name="T6" fmla="*/ 169 w 169"/>
                  <a:gd name="T7" fmla="*/ 0 h 46"/>
                  <a:gd name="T8" fmla="*/ 169 w 169"/>
                  <a:gd name="T9" fmla="*/ 19 h 46"/>
                </a:gdLst>
                <a:ahLst/>
                <a:cxnLst>
                  <a:cxn ang="0">
                    <a:pos x="T0" y="T1"/>
                  </a:cxn>
                  <a:cxn ang="0">
                    <a:pos x="T2" y="T3"/>
                  </a:cxn>
                  <a:cxn ang="0">
                    <a:pos x="T4" y="T5"/>
                  </a:cxn>
                  <a:cxn ang="0">
                    <a:pos x="T6" y="T7"/>
                  </a:cxn>
                  <a:cxn ang="0">
                    <a:pos x="T8" y="T9"/>
                  </a:cxn>
                </a:cxnLst>
                <a:rect l="0" t="0" r="r" b="b"/>
                <a:pathLst>
                  <a:path w="169" h="46">
                    <a:moveTo>
                      <a:pt x="169" y="19"/>
                    </a:moveTo>
                    <a:lnTo>
                      <a:pt x="0" y="46"/>
                    </a:lnTo>
                    <a:lnTo>
                      <a:pt x="0" y="26"/>
                    </a:lnTo>
                    <a:lnTo>
                      <a:pt x="169" y="0"/>
                    </a:lnTo>
                    <a:lnTo>
                      <a:pt x="169" y="19"/>
                    </a:lnTo>
                    <a:close/>
                  </a:path>
                </a:pathLst>
              </a:custGeom>
              <a:solidFill>
                <a:srgbClr val="D2D2D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0" name="Freeform 38"/>
              <p:cNvSpPr>
                <a:spLocks/>
              </p:cNvSpPr>
              <p:nvPr/>
            </p:nvSpPr>
            <p:spPr bwMode="auto">
              <a:xfrm>
                <a:off x="692" y="2200"/>
                <a:ext cx="169" cy="81"/>
              </a:xfrm>
              <a:custGeom>
                <a:avLst/>
                <a:gdLst>
                  <a:gd name="T0" fmla="*/ 169 w 169"/>
                  <a:gd name="T1" fmla="*/ 39 h 81"/>
                  <a:gd name="T2" fmla="*/ 0 w 169"/>
                  <a:gd name="T3" fmla="*/ 81 h 81"/>
                  <a:gd name="T4" fmla="*/ 0 w 169"/>
                  <a:gd name="T5" fmla="*/ 39 h 81"/>
                  <a:gd name="T6" fmla="*/ 169 w 169"/>
                  <a:gd name="T7" fmla="*/ 0 h 81"/>
                  <a:gd name="T8" fmla="*/ 169 w 169"/>
                  <a:gd name="T9" fmla="*/ 39 h 81"/>
                </a:gdLst>
                <a:ahLst/>
                <a:cxnLst>
                  <a:cxn ang="0">
                    <a:pos x="T0" y="T1"/>
                  </a:cxn>
                  <a:cxn ang="0">
                    <a:pos x="T2" y="T3"/>
                  </a:cxn>
                  <a:cxn ang="0">
                    <a:pos x="T4" y="T5"/>
                  </a:cxn>
                  <a:cxn ang="0">
                    <a:pos x="T6" y="T7"/>
                  </a:cxn>
                  <a:cxn ang="0">
                    <a:pos x="T8" y="T9"/>
                  </a:cxn>
                </a:cxnLst>
                <a:rect l="0" t="0" r="r" b="b"/>
                <a:pathLst>
                  <a:path w="169" h="81">
                    <a:moveTo>
                      <a:pt x="169" y="39"/>
                    </a:moveTo>
                    <a:lnTo>
                      <a:pt x="0" y="81"/>
                    </a:lnTo>
                    <a:lnTo>
                      <a:pt x="0" y="39"/>
                    </a:lnTo>
                    <a:lnTo>
                      <a:pt x="169" y="0"/>
                    </a:lnTo>
                    <a:lnTo>
                      <a:pt x="169" y="39"/>
                    </a:lnTo>
                    <a:close/>
                  </a:path>
                </a:pathLst>
              </a:custGeom>
              <a:solidFill>
                <a:srgbClr val="D2D2D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1" name="Freeform 39"/>
              <p:cNvSpPr>
                <a:spLocks/>
              </p:cNvSpPr>
              <p:nvPr/>
            </p:nvSpPr>
            <p:spPr bwMode="auto">
              <a:xfrm>
                <a:off x="1086" y="2044"/>
                <a:ext cx="68" cy="103"/>
              </a:xfrm>
              <a:custGeom>
                <a:avLst/>
                <a:gdLst>
                  <a:gd name="T0" fmla="*/ 68 w 68"/>
                  <a:gd name="T1" fmla="*/ 0 h 103"/>
                  <a:gd name="T2" fmla="*/ 0 w 68"/>
                  <a:gd name="T3" fmla="*/ 14 h 103"/>
                  <a:gd name="T4" fmla="*/ 0 w 68"/>
                  <a:gd name="T5" fmla="*/ 103 h 103"/>
                  <a:gd name="T6" fmla="*/ 68 w 68"/>
                  <a:gd name="T7" fmla="*/ 87 h 103"/>
                  <a:gd name="T8" fmla="*/ 68 w 68"/>
                  <a:gd name="T9" fmla="*/ 0 h 103"/>
                </a:gdLst>
                <a:ahLst/>
                <a:cxnLst>
                  <a:cxn ang="0">
                    <a:pos x="T0" y="T1"/>
                  </a:cxn>
                  <a:cxn ang="0">
                    <a:pos x="T2" y="T3"/>
                  </a:cxn>
                  <a:cxn ang="0">
                    <a:pos x="T4" y="T5"/>
                  </a:cxn>
                  <a:cxn ang="0">
                    <a:pos x="T6" y="T7"/>
                  </a:cxn>
                  <a:cxn ang="0">
                    <a:pos x="T8" y="T9"/>
                  </a:cxn>
                </a:cxnLst>
                <a:rect l="0" t="0" r="r" b="b"/>
                <a:pathLst>
                  <a:path w="68" h="103">
                    <a:moveTo>
                      <a:pt x="68" y="0"/>
                    </a:moveTo>
                    <a:lnTo>
                      <a:pt x="0" y="14"/>
                    </a:lnTo>
                    <a:lnTo>
                      <a:pt x="0" y="103"/>
                    </a:lnTo>
                    <a:lnTo>
                      <a:pt x="68" y="87"/>
                    </a:lnTo>
                    <a:lnTo>
                      <a:pt x="68" y="0"/>
                    </a:lnTo>
                    <a:close/>
                  </a:path>
                </a:pathLst>
              </a:custGeom>
              <a:solidFill>
                <a:srgbClr val="99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2" name="Freeform 40"/>
              <p:cNvSpPr>
                <a:spLocks/>
              </p:cNvSpPr>
              <p:nvPr/>
            </p:nvSpPr>
            <p:spPr bwMode="auto">
              <a:xfrm>
                <a:off x="966" y="2071"/>
                <a:ext cx="54" cy="104"/>
              </a:xfrm>
              <a:custGeom>
                <a:avLst/>
                <a:gdLst>
                  <a:gd name="T0" fmla="*/ 54 w 54"/>
                  <a:gd name="T1" fmla="*/ 0 h 104"/>
                  <a:gd name="T2" fmla="*/ 0 w 54"/>
                  <a:gd name="T3" fmla="*/ 11 h 104"/>
                  <a:gd name="T4" fmla="*/ 0 w 54"/>
                  <a:gd name="T5" fmla="*/ 104 h 104"/>
                  <a:gd name="T6" fmla="*/ 54 w 54"/>
                  <a:gd name="T7" fmla="*/ 92 h 104"/>
                  <a:gd name="T8" fmla="*/ 54 w 54"/>
                  <a:gd name="T9" fmla="*/ 0 h 104"/>
                </a:gdLst>
                <a:ahLst/>
                <a:cxnLst>
                  <a:cxn ang="0">
                    <a:pos x="T0" y="T1"/>
                  </a:cxn>
                  <a:cxn ang="0">
                    <a:pos x="T2" y="T3"/>
                  </a:cxn>
                  <a:cxn ang="0">
                    <a:pos x="T4" y="T5"/>
                  </a:cxn>
                  <a:cxn ang="0">
                    <a:pos x="T6" y="T7"/>
                  </a:cxn>
                  <a:cxn ang="0">
                    <a:pos x="T8" y="T9"/>
                  </a:cxn>
                </a:cxnLst>
                <a:rect l="0" t="0" r="r" b="b"/>
                <a:pathLst>
                  <a:path w="54" h="104">
                    <a:moveTo>
                      <a:pt x="54" y="0"/>
                    </a:moveTo>
                    <a:lnTo>
                      <a:pt x="0" y="11"/>
                    </a:lnTo>
                    <a:lnTo>
                      <a:pt x="0" y="104"/>
                    </a:lnTo>
                    <a:lnTo>
                      <a:pt x="54" y="92"/>
                    </a:lnTo>
                    <a:lnTo>
                      <a:pt x="54" y="0"/>
                    </a:lnTo>
                    <a:close/>
                  </a:path>
                </a:pathLst>
              </a:custGeom>
              <a:solidFill>
                <a:srgbClr val="D2D2D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3" name="Freeform 41"/>
              <p:cNvSpPr>
                <a:spLocks/>
              </p:cNvSpPr>
              <p:nvPr/>
            </p:nvSpPr>
            <p:spPr bwMode="auto">
              <a:xfrm>
                <a:off x="1027" y="2066"/>
                <a:ext cx="17" cy="95"/>
              </a:xfrm>
              <a:custGeom>
                <a:avLst/>
                <a:gdLst>
                  <a:gd name="T0" fmla="*/ 17 w 17"/>
                  <a:gd name="T1" fmla="*/ 0 h 95"/>
                  <a:gd name="T2" fmla="*/ 0 w 17"/>
                  <a:gd name="T3" fmla="*/ 3 h 95"/>
                  <a:gd name="T4" fmla="*/ 0 w 17"/>
                  <a:gd name="T5" fmla="*/ 95 h 95"/>
                  <a:gd name="T6" fmla="*/ 17 w 17"/>
                  <a:gd name="T7" fmla="*/ 91 h 95"/>
                  <a:gd name="T8" fmla="*/ 17 w 17"/>
                  <a:gd name="T9" fmla="*/ 0 h 95"/>
                </a:gdLst>
                <a:ahLst/>
                <a:cxnLst>
                  <a:cxn ang="0">
                    <a:pos x="T0" y="T1"/>
                  </a:cxn>
                  <a:cxn ang="0">
                    <a:pos x="T2" y="T3"/>
                  </a:cxn>
                  <a:cxn ang="0">
                    <a:pos x="T4" y="T5"/>
                  </a:cxn>
                  <a:cxn ang="0">
                    <a:pos x="T6" y="T7"/>
                  </a:cxn>
                  <a:cxn ang="0">
                    <a:pos x="T8" y="T9"/>
                  </a:cxn>
                </a:cxnLst>
                <a:rect l="0" t="0" r="r" b="b"/>
                <a:pathLst>
                  <a:path w="17" h="95">
                    <a:moveTo>
                      <a:pt x="17" y="0"/>
                    </a:moveTo>
                    <a:lnTo>
                      <a:pt x="0" y="3"/>
                    </a:lnTo>
                    <a:lnTo>
                      <a:pt x="0" y="95"/>
                    </a:lnTo>
                    <a:lnTo>
                      <a:pt x="17" y="91"/>
                    </a:lnTo>
                    <a:lnTo>
                      <a:pt x="17" y="0"/>
                    </a:lnTo>
                    <a:close/>
                  </a:path>
                </a:pathLst>
              </a:custGeom>
              <a:solidFill>
                <a:srgbClr val="D2D2D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4" name="Rectangle 42"/>
              <p:cNvSpPr>
                <a:spLocks noChangeArrowheads="1"/>
              </p:cNvSpPr>
              <p:nvPr/>
            </p:nvSpPr>
            <p:spPr bwMode="auto">
              <a:xfrm>
                <a:off x="1319" y="1867"/>
                <a:ext cx="1" cy="1"/>
              </a:xfrm>
              <a:prstGeom prst="rect">
                <a:avLst/>
              </a:prstGeom>
              <a:solidFill>
                <a:srgbClr val="5F318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5" name="Freeform 43"/>
              <p:cNvSpPr>
                <a:spLocks/>
              </p:cNvSpPr>
              <p:nvPr/>
            </p:nvSpPr>
            <p:spPr bwMode="auto">
              <a:xfrm>
                <a:off x="1319" y="1867"/>
                <a:ext cx="0" cy="0"/>
              </a:xfrm>
              <a:custGeom>
                <a:avLst/>
                <a:gdLst/>
                <a:ahLst/>
                <a:cxnLst>
                  <a:cxn ang="0">
                    <a:pos x="0" y="0"/>
                  </a:cxn>
                  <a:cxn ang="0">
                    <a:pos x="0" y="0"/>
                  </a:cxn>
                  <a:cxn ang="0">
                    <a:pos x="0" y="0"/>
                  </a:cxn>
                  <a:cxn ang="0">
                    <a:pos x="0" y="0"/>
                  </a:cxn>
                </a:cxnLst>
                <a:rect l="0" t="0" r="r" b="b"/>
                <a:pathLst>
                  <a:path>
                    <a:moveTo>
                      <a:pt x="0" y="0"/>
                    </a:moveTo>
                    <a:lnTo>
                      <a:pt x="0" y="0"/>
                    </a:lnTo>
                    <a:lnTo>
                      <a:pt x="0" y="0"/>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6" name="Rectangle 44"/>
              <p:cNvSpPr>
                <a:spLocks noChangeArrowheads="1"/>
              </p:cNvSpPr>
              <p:nvPr/>
            </p:nvSpPr>
            <p:spPr bwMode="auto">
              <a:xfrm>
                <a:off x="1429" y="1904"/>
                <a:ext cx="1" cy="1"/>
              </a:xfrm>
              <a:prstGeom prst="rect">
                <a:avLst/>
              </a:prstGeom>
              <a:solidFill>
                <a:srgbClr val="5F318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7" name="Freeform 45"/>
              <p:cNvSpPr>
                <a:spLocks/>
              </p:cNvSpPr>
              <p:nvPr/>
            </p:nvSpPr>
            <p:spPr bwMode="auto">
              <a:xfrm>
                <a:off x="1429" y="1904"/>
                <a:ext cx="0" cy="0"/>
              </a:xfrm>
              <a:custGeom>
                <a:avLst/>
                <a:gdLst/>
                <a:ahLst/>
                <a:cxnLst>
                  <a:cxn ang="0">
                    <a:pos x="0" y="0"/>
                  </a:cxn>
                  <a:cxn ang="0">
                    <a:pos x="0" y="0"/>
                  </a:cxn>
                  <a:cxn ang="0">
                    <a:pos x="0" y="0"/>
                  </a:cxn>
                  <a:cxn ang="0">
                    <a:pos x="0" y="0"/>
                  </a:cxn>
                </a:cxnLst>
                <a:rect l="0" t="0" r="r" b="b"/>
                <a:pathLst>
                  <a:path>
                    <a:moveTo>
                      <a:pt x="0" y="0"/>
                    </a:moveTo>
                    <a:lnTo>
                      <a:pt x="0" y="0"/>
                    </a:lnTo>
                    <a:lnTo>
                      <a:pt x="0" y="0"/>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8" name="Freeform 46"/>
              <p:cNvSpPr>
                <a:spLocks/>
              </p:cNvSpPr>
              <p:nvPr/>
            </p:nvSpPr>
            <p:spPr bwMode="auto">
              <a:xfrm>
                <a:off x="1385" y="1806"/>
                <a:ext cx="0" cy="2"/>
              </a:xfrm>
              <a:custGeom>
                <a:avLst/>
                <a:gdLst>
                  <a:gd name="T0" fmla="*/ 0 w 1"/>
                  <a:gd name="T1" fmla="*/ 3 h 3"/>
                  <a:gd name="T2" fmla="*/ 1 w 1"/>
                  <a:gd name="T3" fmla="*/ 0 h 3"/>
                  <a:gd name="T4" fmla="*/ 0 w 1"/>
                  <a:gd name="T5" fmla="*/ 3 h 3"/>
                </a:gdLst>
                <a:ahLst/>
                <a:cxnLst>
                  <a:cxn ang="0">
                    <a:pos x="T0" y="T1"/>
                  </a:cxn>
                  <a:cxn ang="0">
                    <a:pos x="T2" y="T3"/>
                  </a:cxn>
                  <a:cxn ang="0">
                    <a:pos x="T4" y="T5"/>
                  </a:cxn>
                </a:cxnLst>
                <a:rect l="0" t="0" r="r" b="b"/>
                <a:pathLst>
                  <a:path w="1" h="3">
                    <a:moveTo>
                      <a:pt x="0" y="3"/>
                    </a:moveTo>
                    <a:cubicBezTo>
                      <a:pt x="1" y="0"/>
                      <a:pt x="1" y="0"/>
                      <a:pt x="1" y="0"/>
                    </a:cubicBezTo>
                    <a:cubicBezTo>
                      <a:pt x="1" y="0"/>
                      <a:pt x="1" y="1"/>
                      <a:pt x="0" y="3"/>
                    </a:cubicBezTo>
                  </a:path>
                </a:pathLst>
              </a:custGeom>
              <a:solidFill>
                <a:srgbClr val="F7CCA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9" name="Freeform 47"/>
              <p:cNvSpPr>
                <a:spLocks/>
              </p:cNvSpPr>
              <p:nvPr/>
            </p:nvSpPr>
            <p:spPr bwMode="auto">
              <a:xfrm>
                <a:off x="1303" y="1787"/>
                <a:ext cx="127" cy="176"/>
              </a:xfrm>
              <a:custGeom>
                <a:avLst/>
                <a:gdLst>
                  <a:gd name="T0" fmla="*/ 13 w 188"/>
                  <a:gd name="T1" fmla="*/ 85 h 259"/>
                  <a:gd name="T2" fmla="*/ 45 w 188"/>
                  <a:gd name="T3" fmla="*/ 35 h 259"/>
                  <a:gd name="T4" fmla="*/ 47 w 188"/>
                  <a:gd name="T5" fmla="*/ 25 h 259"/>
                  <a:gd name="T6" fmla="*/ 47 w 188"/>
                  <a:gd name="T7" fmla="*/ 25 h 259"/>
                  <a:gd name="T8" fmla="*/ 98 w 188"/>
                  <a:gd name="T9" fmla="*/ 22 h 259"/>
                  <a:gd name="T10" fmla="*/ 124 w 188"/>
                  <a:gd name="T11" fmla="*/ 0 h 259"/>
                  <a:gd name="T12" fmla="*/ 124 w 188"/>
                  <a:gd name="T13" fmla="*/ 0 h 259"/>
                  <a:gd name="T14" fmla="*/ 122 w 188"/>
                  <a:gd name="T15" fmla="*/ 28 h 259"/>
                  <a:gd name="T16" fmla="*/ 121 w 188"/>
                  <a:gd name="T17" fmla="*/ 31 h 259"/>
                  <a:gd name="T18" fmla="*/ 119 w 188"/>
                  <a:gd name="T19" fmla="*/ 57 h 259"/>
                  <a:gd name="T20" fmla="*/ 117 w 188"/>
                  <a:gd name="T21" fmla="*/ 77 h 259"/>
                  <a:gd name="T22" fmla="*/ 131 w 188"/>
                  <a:gd name="T23" fmla="*/ 78 h 259"/>
                  <a:gd name="T24" fmla="*/ 156 w 188"/>
                  <a:gd name="T25" fmla="*/ 61 h 259"/>
                  <a:gd name="T26" fmla="*/ 172 w 188"/>
                  <a:gd name="T27" fmla="*/ 64 h 259"/>
                  <a:gd name="T28" fmla="*/ 170 w 188"/>
                  <a:gd name="T29" fmla="*/ 94 h 259"/>
                  <a:gd name="T30" fmla="*/ 163 w 188"/>
                  <a:gd name="T31" fmla="*/ 111 h 259"/>
                  <a:gd name="T32" fmla="*/ 159 w 188"/>
                  <a:gd name="T33" fmla="*/ 120 h 259"/>
                  <a:gd name="T34" fmla="*/ 159 w 188"/>
                  <a:gd name="T35" fmla="*/ 120 h 259"/>
                  <a:gd name="T36" fmla="*/ 159 w 188"/>
                  <a:gd name="T37" fmla="*/ 120 h 259"/>
                  <a:gd name="T38" fmla="*/ 174 w 188"/>
                  <a:gd name="T39" fmla="*/ 166 h 259"/>
                  <a:gd name="T40" fmla="*/ 188 w 188"/>
                  <a:gd name="T41" fmla="*/ 163 h 259"/>
                  <a:gd name="T42" fmla="*/ 177 w 188"/>
                  <a:gd name="T43" fmla="*/ 219 h 259"/>
                  <a:gd name="T44" fmla="*/ 85 w 188"/>
                  <a:gd name="T45" fmla="*/ 259 h 259"/>
                  <a:gd name="T46" fmla="*/ 93 w 188"/>
                  <a:gd name="T47" fmla="*/ 194 h 259"/>
                  <a:gd name="T48" fmla="*/ 77 w 188"/>
                  <a:gd name="T49" fmla="*/ 194 h 259"/>
                  <a:gd name="T50" fmla="*/ 65 w 188"/>
                  <a:gd name="T51" fmla="*/ 194 h 259"/>
                  <a:gd name="T52" fmla="*/ 38 w 188"/>
                  <a:gd name="T53" fmla="*/ 182 h 259"/>
                  <a:gd name="T54" fmla="*/ 31 w 188"/>
                  <a:gd name="T55" fmla="*/ 104 h 259"/>
                  <a:gd name="T56" fmla="*/ 13 w 188"/>
                  <a:gd name="T57" fmla="*/ 85 h 2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88" h="259">
                    <a:moveTo>
                      <a:pt x="13" y="85"/>
                    </a:moveTo>
                    <a:cubicBezTo>
                      <a:pt x="15" y="81"/>
                      <a:pt x="44" y="44"/>
                      <a:pt x="45" y="35"/>
                    </a:cubicBezTo>
                    <a:cubicBezTo>
                      <a:pt x="45" y="32"/>
                      <a:pt x="46" y="28"/>
                      <a:pt x="47" y="25"/>
                    </a:cubicBezTo>
                    <a:cubicBezTo>
                      <a:pt x="47" y="25"/>
                      <a:pt x="47" y="25"/>
                      <a:pt x="47" y="25"/>
                    </a:cubicBezTo>
                    <a:cubicBezTo>
                      <a:pt x="68" y="32"/>
                      <a:pt x="85" y="28"/>
                      <a:pt x="98" y="22"/>
                    </a:cubicBezTo>
                    <a:cubicBezTo>
                      <a:pt x="114" y="14"/>
                      <a:pt x="123" y="2"/>
                      <a:pt x="124" y="0"/>
                    </a:cubicBezTo>
                    <a:cubicBezTo>
                      <a:pt x="124" y="0"/>
                      <a:pt x="124" y="0"/>
                      <a:pt x="124" y="0"/>
                    </a:cubicBezTo>
                    <a:cubicBezTo>
                      <a:pt x="122" y="28"/>
                      <a:pt x="122" y="28"/>
                      <a:pt x="122" y="28"/>
                    </a:cubicBezTo>
                    <a:cubicBezTo>
                      <a:pt x="121" y="31"/>
                      <a:pt x="121" y="31"/>
                      <a:pt x="121" y="31"/>
                    </a:cubicBezTo>
                    <a:cubicBezTo>
                      <a:pt x="121" y="36"/>
                      <a:pt x="120" y="47"/>
                      <a:pt x="119" y="57"/>
                    </a:cubicBezTo>
                    <a:cubicBezTo>
                      <a:pt x="118" y="66"/>
                      <a:pt x="117" y="74"/>
                      <a:pt x="117" y="77"/>
                    </a:cubicBezTo>
                    <a:cubicBezTo>
                      <a:pt x="117" y="87"/>
                      <a:pt x="131" y="78"/>
                      <a:pt x="131" y="78"/>
                    </a:cubicBezTo>
                    <a:cubicBezTo>
                      <a:pt x="131" y="78"/>
                      <a:pt x="144" y="65"/>
                      <a:pt x="156" y="61"/>
                    </a:cubicBezTo>
                    <a:cubicBezTo>
                      <a:pt x="163" y="58"/>
                      <a:pt x="169" y="58"/>
                      <a:pt x="172" y="64"/>
                    </a:cubicBezTo>
                    <a:cubicBezTo>
                      <a:pt x="176" y="71"/>
                      <a:pt x="174" y="83"/>
                      <a:pt x="170" y="94"/>
                    </a:cubicBezTo>
                    <a:cubicBezTo>
                      <a:pt x="168" y="100"/>
                      <a:pt x="166" y="106"/>
                      <a:pt x="163" y="111"/>
                    </a:cubicBezTo>
                    <a:cubicBezTo>
                      <a:pt x="161" y="116"/>
                      <a:pt x="159" y="120"/>
                      <a:pt x="159" y="120"/>
                    </a:cubicBezTo>
                    <a:cubicBezTo>
                      <a:pt x="159" y="120"/>
                      <a:pt x="159" y="120"/>
                      <a:pt x="159" y="120"/>
                    </a:cubicBezTo>
                    <a:cubicBezTo>
                      <a:pt x="159" y="120"/>
                      <a:pt x="159" y="120"/>
                      <a:pt x="159" y="120"/>
                    </a:cubicBezTo>
                    <a:cubicBezTo>
                      <a:pt x="159" y="120"/>
                      <a:pt x="158" y="151"/>
                      <a:pt x="174" y="166"/>
                    </a:cubicBezTo>
                    <a:cubicBezTo>
                      <a:pt x="188" y="163"/>
                      <a:pt x="188" y="163"/>
                      <a:pt x="188" y="163"/>
                    </a:cubicBezTo>
                    <a:cubicBezTo>
                      <a:pt x="177" y="219"/>
                      <a:pt x="177" y="219"/>
                      <a:pt x="177" y="219"/>
                    </a:cubicBezTo>
                    <a:cubicBezTo>
                      <a:pt x="85" y="259"/>
                      <a:pt x="85" y="259"/>
                      <a:pt x="85" y="259"/>
                    </a:cubicBezTo>
                    <a:cubicBezTo>
                      <a:pt x="93" y="194"/>
                      <a:pt x="93" y="194"/>
                      <a:pt x="93" y="194"/>
                    </a:cubicBezTo>
                    <a:cubicBezTo>
                      <a:pt x="87" y="194"/>
                      <a:pt x="82" y="194"/>
                      <a:pt x="77" y="194"/>
                    </a:cubicBezTo>
                    <a:cubicBezTo>
                      <a:pt x="73" y="194"/>
                      <a:pt x="69" y="194"/>
                      <a:pt x="65" y="194"/>
                    </a:cubicBezTo>
                    <a:cubicBezTo>
                      <a:pt x="38" y="195"/>
                      <a:pt x="38" y="182"/>
                      <a:pt x="38" y="182"/>
                    </a:cubicBezTo>
                    <a:cubicBezTo>
                      <a:pt x="31" y="104"/>
                      <a:pt x="31" y="104"/>
                      <a:pt x="31" y="104"/>
                    </a:cubicBezTo>
                    <a:cubicBezTo>
                      <a:pt x="0" y="98"/>
                      <a:pt x="11" y="88"/>
                      <a:pt x="13" y="85"/>
                    </a:cubicBezTo>
                  </a:path>
                </a:pathLst>
              </a:custGeom>
              <a:solidFill>
                <a:srgbClr val="F8CCA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0" name="Freeform 48"/>
              <p:cNvSpPr>
                <a:spLocks noEditPoints="1"/>
              </p:cNvSpPr>
              <p:nvPr/>
            </p:nvSpPr>
            <p:spPr bwMode="auto">
              <a:xfrm>
                <a:off x="1369" y="1787"/>
                <a:ext cx="18" cy="37"/>
              </a:xfrm>
              <a:custGeom>
                <a:avLst/>
                <a:gdLst>
                  <a:gd name="T0" fmla="*/ 23 w 26"/>
                  <a:gd name="T1" fmla="*/ 33 h 55"/>
                  <a:gd name="T2" fmla="*/ 21 w 26"/>
                  <a:gd name="T3" fmla="*/ 55 h 55"/>
                  <a:gd name="T4" fmla="*/ 23 w 26"/>
                  <a:gd name="T5" fmla="*/ 33 h 55"/>
                  <a:gd name="T6" fmla="*/ 26 w 26"/>
                  <a:gd name="T7" fmla="*/ 0 h 55"/>
                  <a:gd name="T8" fmla="*/ 26 w 26"/>
                  <a:gd name="T9" fmla="*/ 0 h 55"/>
                  <a:gd name="T10" fmla="*/ 0 w 26"/>
                  <a:gd name="T11" fmla="*/ 22 h 55"/>
                  <a:gd name="T12" fmla="*/ 0 w 26"/>
                  <a:gd name="T13" fmla="*/ 22 h 55"/>
                  <a:gd name="T14" fmla="*/ 26 w 26"/>
                  <a:gd name="T15" fmla="*/ 0 h 55"/>
                  <a:gd name="T16" fmla="*/ 26 w 26"/>
                  <a:gd name="T17" fmla="*/ 0 h 55"/>
                  <a:gd name="T18" fmla="*/ 26 w 26"/>
                  <a:gd name="T19" fmla="*/ 0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6" h="55">
                    <a:moveTo>
                      <a:pt x="23" y="33"/>
                    </a:moveTo>
                    <a:cubicBezTo>
                      <a:pt x="23" y="38"/>
                      <a:pt x="22" y="47"/>
                      <a:pt x="21" y="55"/>
                    </a:cubicBezTo>
                    <a:cubicBezTo>
                      <a:pt x="22" y="47"/>
                      <a:pt x="23" y="38"/>
                      <a:pt x="23" y="33"/>
                    </a:cubicBezTo>
                    <a:moveTo>
                      <a:pt x="26" y="0"/>
                    </a:moveTo>
                    <a:cubicBezTo>
                      <a:pt x="26" y="0"/>
                      <a:pt x="26" y="0"/>
                      <a:pt x="26" y="0"/>
                    </a:cubicBezTo>
                    <a:cubicBezTo>
                      <a:pt x="25" y="2"/>
                      <a:pt x="16" y="14"/>
                      <a:pt x="0" y="22"/>
                    </a:cubicBezTo>
                    <a:cubicBezTo>
                      <a:pt x="0" y="22"/>
                      <a:pt x="0" y="22"/>
                      <a:pt x="0" y="22"/>
                    </a:cubicBezTo>
                    <a:cubicBezTo>
                      <a:pt x="16" y="14"/>
                      <a:pt x="25" y="2"/>
                      <a:pt x="26" y="0"/>
                    </a:cubicBezTo>
                    <a:cubicBezTo>
                      <a:pt x="26" y="0"/>
                      <a:pt x="26" y="0"/>
                      <a:pt x="26" y="0"/>
                    </a:cubicBezTo>
                    <a:cubicBezTo>
                      <a:pt x="26" y="0"/>
                      <a:pt x="26" y="0"/>
                      <a:pt x="26" y="0"/>
                    </a:cubicBezTo>
                  </a:path>
                </a:pathLst>
              </a:custGeom>
              <a:solidFill>
                <a:srgbClr val="C7422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1" name="Freeform 49"/>
              <p:cNvSpPr>
                <a:spLocks/>
              </p:cNvSpPr>
              <p:nvPr/>
            </p:nvSpPr>
            <p:spPr bwMode="auto">
              <a:xfrm>
                <a:off x="1369" y="1787"/>
                <a:ext cx="18" cy="38"/>
              </a:xfrm>
              <a:custGeom>
                <a:avLst/>
                <a:gdLst>
                  <a:gd name="T0" fmla="*/ 26 w 26"/>
                  <a:gd name="T1" fmla="*/ 0 h 57"/>
                  <a:gd name="T2" fmla="*/ 26 w 26"/>
                  <a:gd name="T3" fmla="*/ 0 h 57"/>
                  <a:gd name="T4" fmla="*/ 0 w 26"/>
                  <a:gd name="T5" fmla="*/ 22 h 57"/>
                  <a:gd name="T6" fmla="*/ 21 w 26"/>
                  <a:gd name="T7" fmla="*/ 57 h 57"/>
                  <a:gd name="T8" fmla="*/ 21 w 26"/>
                  <a:gd name="T9" fmla="*/ 55 h 57"/>
                  <a:gd name="T10" fmla="*/ 23 w 26"/>
                  <a:gd name="T11" fmla="*/ 33 h 57"/>
                  <a:gd name="T12" fmla="*/ 23 w 26"/>
                  <a:gd name="T13" fmla="*/ 31 h 57"/>
                  <a:gd name="T14" fmla="*/ 24 w 26"/>
                  <a:gd name="T15" fmla="*/ 28 h 57"/>
                  <a:gd name="T16" fmla="*/ 26 w 26"/>
                  <a:gd name="T17" fmla="*/ 0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6" h="57">
                    <a:moveTo>
                      <a:pt x="26" y="0"/>
                    </a:moveTo>
                    <a:cubicBezTo>
                      <a:pt x="26" y="0"/>
                      <a:pt x="26" y="0"/>
                      <a:pt x="26" y="0"/>
                    </a:cubicBezTo>
                    <a:cubicBezTo>
                      <a:pt x="25" y="2"/>
                      <a:pt x="16" y="14"/>
                      <a:pt x="0" y="22"/>
                    </a:cubicBezTo>
                    <a:cubicBezTo>
                      <a:pt x="12" y="34"/>
                      <a:pt x="18" y="48"/>
                      <a:pt x="21" y="57"/>
                    </a:cubicBezTo>
                    <a:cubicBezTo>
                      <a:pt x="21" y="56"/>
                      <a:pt x="21" y="55"/>
                      <a:pt x="21" y="55"/>
                    </a:cubicBezTo>
                    <a:cubicBezTo>
                      <a:pt x="22" y="47"/>
                      <a:pt x="23" y="38"/>
                      <a:pt x="23" y="33"/>
                    </a:cubicBezTo>
                    <a:cubicBezTo>
                      <a:pt x="23" y="32"/>
                      <a:pt x="23" y="31"/>
                      <a:pt x="23" y="31"/>
                    </a:cubicBezTo>
                    <a:cubicBezTo>
                      <a:pt x="24" y="28"/>
                      <a:pt x="24" y="28"/>
                      <a:pt x="24" y="28"/>
                    </a:cubicBezTo>
                    <a:cubicBezTo>
                      <a:pt x="26" y="0"/>
                      <a:pt x="26" y="0"/>
                      <a:pt x="26" y="0"/>
                    </a:cubicBezTo>
                  </a:path>
                </a:pathLst>
              </a:custGeom>
              <a:solidFill>
                <a:srgbClr val="E5C0A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2" name="Freeform 50"/>
              <p:cNvSpPr>
                <a:spLocks noEditPoints="1"/>
              </p:cNvSpPr>
              <p:nvPr/>
            </p:nvSpPr>
            <p:spPr bwMode="auto">
              <a:xfrm>
                <a:off x="1409" y="1827"/>
                <a:ext cx="11" cy="30"/>
              </a:xfrm>
              <a:custGeom>
                <a:avLst/>
                <a:gdLst>
                  <a:gd name="T0" fmla="*/ 14 w 17"/>
                  <a:gd name="T1" fmla="*/ 33 h 44"/>
                  <a:gd name="T2" fmla="*/ 13 w 17"/>
                  <a:gd name="T3" fmla="*/ 35 h 44"/>
                  <a:gd name="T4" fmla="*/ 10 w 17"/>
                  <a:gd name="T5" fmla="*/ 44 h 44"/>
                  <a:gd name="T6" fmla="*/ 13 w 17"/>
                  <a:gd name="T7" fmla="*/ 35 h 44"/>
                  <a:gd name="T8" fmla="*/ 14 w 17"/>
                  <a:gd name="T9" fmla="*/ 33 h 44"/>
                  <a:gd name="T10" fmla="*/ 7 w 17"/>
                  <a:gd name="T11" fmla="*/ 0 h 44"/>
                  <a:gd name="T12" fmla="*/ 0 w 17"/>
                  <a:gd name="T13" fmla="*/ 1 h 44"/>
                  <a:gd name="T14" fmla="*/ 7 w 17"/>
                  <a:gd name="T15" fmla="*/ 0 h 44"/>
                  <a:gd name="T16" fmla="*/ 15 w 17"/>
                  <a:gd name="T17" fmla="*/ 5 h 44"/>
                  <a:gd name="T18" fmla="*/ 16 w 17"/>
                  <a:gd name="T19" fmla="*/ 24 h 44"/>
                  <a:gd name="T20" fmla="*/ 15 w 17"/>
                  <a:gd name="T21" fmla="*/ 5 h 44"/>
                  <a:gd name="T22" fmla="*/ 7 w 17"/>
                  <a:gd name="T23" fmla="*/ 0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7" h="44">
                    <a:moveTo>
                      <a:pt x="14" y="33"/>
                    </a:moveTo>
                    <a:cubicBezTo>
                      <a:pt x="14" y="33"/>
                      <a:pt x="13" y="34"/>
                      <a:pt x="13" y="35"/>
                    </a:cubicBezTo>
                    <a:cubicBezTo>
                      <a:pt x="12" y="38"/>
                      <a:pt x="11" y="41"/>
                      <a:pt x="10" y="44"/>
                    </a:cubicBezTo>
                    <a:cubicBezTo>
                      <a:pt x="11" y="41"/>
                      <a:pt x="12" y="38"/>
                      <a:pt x="13" y="35"/>
                    </a:cubicBezTo>
                    <a:cubicBezTo>
                      <a:pt x="13" y="34"/>
                      <a:pt x="14" y="33"/>
                      <a:pt x="14" y="33"/>
                    </a:cubicBezTo>
                    <a:moveTo>
                      <a:pt x="7" y="0"/>
                    </a:moveTo>
                    <a:cubicBezTo>
                      <a:pt x="5" y="0"/>
                      <a:pt x="3" y="1"/>
                      <a:pt x="0" y="1"/>
                    </a:cubicBezTo>
                    <a:cubicBezTo>
                      <a:pt x="3" y="1"/>
                      <a:pt x="5" y="0"/>
                      <a:pt x="7" y="0"/>
                    </a:cubicBezTo>
                    <a:cubicBezTo>
                      <a:pt x="10" y="0"/>
                      <a:pt x="13" y="2"/>
                      <a:pt x="15" y="5"/>
                    </a:cubicBezTo>
                    <a:cubicBezTo>
                      <a:pt x="17" y="10"/>
                      <a:pt x="17" y="17"/>
                      <a:pt x="16" y="24"/>
                    </a:cubicBezTo>
                    <a:cubicBezTo>
                      <a:pt x="17" y="17"/>
                      <a:pt x="17" y="10"/>
                      <a:pt x="15" y="5"/>
                    </a:cubicBezTo>
                    <a:cubicBezTo>
                      <a:pt x="13" y="2"/>
                      <a:pt x="10" y="0"/>
                      <a:pt x="7" y="0"/>
                    </a:cubicBezTo>
                  </a:path>
                </a:pathLst>
              </a:custGeom>
              <a:solidFill>
                <a:srgbClr val="C7422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3" name="Freeform 51"/>
              <p:cNvSpPr>
                <a:spLocks/>
              </p:cNvSpPr>
              <p:nvPr/>
            </p:nvSpPr>
            <p:spPr bwMode="auto">
              <a:xfrm>
                <a:off x="1408" y="1827"/>
                <a:ext cx="12" cy="35"/>
              </a:xfrm>
              <a:custGeom>
                <a:avLst/>
                <a:gdLst>
                  <a:gd name="T0" fmla="*/ 8 w 18"/>
                  <a:gd name="T1" fmla="*/ 0 h 52"/>
                  <a:gd name="T2" fmla="*/ 1 w 18"/>
                  <a:gd name="T3" fmla="*/ 1 h 52"/>
                  <a:gd name="T4" fmla="*/ 0 w 18"/>
                  <a:gd name="T5" fmla="*/ 2 h 52"/>
                  <a:gd name="T6" fmla="*/ 7 w 18"/>
                  <a:gd name="T7" fmla="*/ 52 h 52"/>
                  <a:gd name="T8" fmla="*/ 11 w 18"/>
                  <a:gd name="T9" fmla="*/ 44 h 52"/>
                  <a:gd name="T10" fmla="*/ 14 w 18"/>
                  <a:gd name="T11" fmla="*/ 35 h 52"/>
                  <a:gd name="T12" fmla="*/ 15 w 18"/>
                  <a:gd name="T13" fmla="*/ 33 h 52"/>
                  <a:gd name="T14" fmla="*/ 17 w 18"/>
                  <a:gd name="T15" fmla="*/ 24 h 52"/>
                  <a:gd name="T16" fmla="*/ 16 w 18"/>
                  <a:gd name="T17" fmla="*/ 5 h 52"/>
                  <a:gd name="T18" fmla="*/ 8 w 18"/>
                  <a:gd name="T19" fmla="*/ 0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8" h="52">
                    <a:moveTo>
                      <a:pt x="8" y="0"/>
                    </a:moveTo>
                    <a:cubicBezTo>
                      <a:pt x="6" y="0"/>
                      <a:pt x="4" y="1"/>
                      <a:pt x="1" y="1"/>
                    </a:cubicBezTo>
                    <a:cubicBezTo>
                      <a:pt x="1" y="2"/>
                      <a:pt x="1" y="2"/>
                      <a:pt x="0" y="2"/>
                    </a:cubicBezTo>
                    <a:cubicBezTo>
                      <a:pt x="12" y="10"/>
                      <a:pt x="9" y="41"/>
                      <a:pt x="7" y="52"/>
                    </a:cubicBezTo>
                    <a:cubicBezTo>
                      <a:pt x="8" y="50"/>
                      <a:pt x="10" y="47"/>
                      <a:pt x="11" y="44"/>
                    </a:cubicBezTo>
                    <a:cubicBezTo>
                      <a:pt x="12" y="41"/>
                      <a:pt x="13" y="38"/>
                      <a:pt x="14" y="35"/>
                    </a:cubicBezTo>
                    <a:cubicBezTo>
                      <a:pt x="14" y="34"/>
                      <a:pt x="15" y="33"/>
                      <a:pt x="15" y="33"/>
                    </a:cubicBezTo>
                    <a:cubicBezTo>
                      <a:pt x="16" y="30"/>
                      <a:pt x="16" y="27"/>
                      <a:pt x="17" y="24"/>
                    </a:cubicBezTo>
                    <a:cubicBezTo>
                      <a:pt x="18" y="17"/>
                      <a:pt x="18" y="10"/>
                      <a:pt x="16" y="5"/>
                    </a:cubicBezTo>
                    <a:cubicBezTo>
                      <a:pt x="14" y="2"/>
                      <a:pt x="11" y="0"/>
                      <a:pt x="8" y="0"/>
                    </a:cubicBezTo>
                  </a:path>
                </a:pathLst>
              </a:custGeom>
              <a:solidFill>
                <a:srgbClr val="E5C0A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4" name="Freeform 52"/>
              <p:cNvSpPr>
                <a:spLocks/>
              </p:cNvSpPr>
              <p:nvPr/>
            </p:nvSpPr>
            <p:spPr bwMode="auto">
              <a:xfrm>
                <a:off x="1427" y="1833"/>
                <a:ext cx="80" cy="92"/>
              </a:xfrm>
              <a:custGeom>
                <a:avLst/>
                <a:gdLst>
                  <a:gd name="T0" fmla="*/ 105 w 118"/>
                  <a:gd name="T1" fmla="*/ 0 h 134"/>
                  <a:gd name="T2" fmla="*/ 98 w 118"/>
                  <a:gd name="T3" fmla="*/ 97 h 134"/>
                  <a:gd name="T4" fmla="*/ 0 w 118"/>
                  <a:gd name="T5" fmla="*/ 95 h 134"/>
                </a:gdLst>
                <a:ahLst/>
                <a:cxnLst>
                  <a:cxn ang="0">
                    <a:pos x="T0" y="T1"/>
                  </a:cxn>
                  <a:cxn ang="0">
                    <a:pos x="T2" y="T3"/>
                  </a:cxn>
                  <a:cxn ang="0">
                    <a:pos x="T4" y="T5"/>
                  </a:cxn>
                </a:cxnLst>
                <a:rect l="0" t="0" r="r" b="b"/>
                <a:pathLst>
                  <a:path w="118" h="134">
                    <a:moveTo>
                      <a:pt x="105" y="0"/>
                    </a:moveTo>
                    <a:cubicBezTo>
                      <a:pt x="105" y="0"/>
                      <a:pt x="77" y="80"/>
                      <a:pt x="98" y="97"/>
                    </a:cubicBezTo>
                    <a:cubicBezTo>
                      <a:pt x="118" y="113"/>
                      <a:pt x="28" y="134"/>
                      <a:pt x="0" y="95"/>
                    </a:cubicBezTo>
                  </a:path>
                </a:pathLst>
              </a:custGeom>
              <a:solidFill>
                <a:srgbClr val="CD663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5" name="Freeform 53"/>
              <p:cNvSpPr>
                <a:spLocks/>
              </p:cNvSpPr>
              <p:nvPr/>
            </p:nvSpPr>
            <p:spPr bwMode="auto">
              <a:xfrm>
                <a:off x="1320" y="1719"/>
                <a:ext cx="193" cy="184"/>
              </a:xfrm>
              <a:custGeom>
                <a:avLst/>
                <a:gdLst>
                  <a:gd name="T0" fmla="*/ 63 w 285"/>
                  <a:gd name="T1" fmla="*/ 26 h 270"/>
                  <a:gd name="T2" fmla="*/ 157 w 285"/>
                  <a:gd name="T3" fmla="*/ 5 h 270"/>
                  <a:gd name="T4" fmla="*/ 198 w 285"/>
                  <a:gd name="T5" fmla="*/ 17 h 270"/>
                  <a:gd name="T6" fmla="*/ 269 w 285"/>
                  <a:gd name="T7" fmla="*/ 166 h 270"/>
                  <a:gd name="T8" fmla="*/ 161 w 285"/>
                  <a:gd name="T9" fmla="*/ 270 h 270"/>
                  <a:gd name="T10" fmla="*/ 159 w 285"/>
                  <a:gd name="T11" fmla="*/ 270 h 270"/>
                  <a:gd name="T12" fmla="*/ 159 w 285"/>
                  <a:gd name="T13" fmla="*/ 270 h 270"/>
                  <a:gd name="T14" fmla="*/ 133 w 285"/>
                  <a:gd name="T15" fmla="*/ 219 h 270"/>
                  <a:gd name="T16" fmla="*/ 133 w 285"/>
                  <a:gd name="T17" fmla="*/ 219 h 270"/>
                  <a:gd name="T18" fmla="*/ 133 w 285"/>
                  <a:gd name="T19" fmla="*/ 219 h 270"/>
                  <a:gd name="T20" fmla="*/ 137 w 285"/>
                  <a:gd name="T21" fmla="*/ 210 h 270"/>
                  <a:gd name="T22" fmla="*/ 144 w 285"/>
                  <a:gd name="T23" fmla="*/ 193 h 270"/>
                  <a:gd name="T24" fmla="*/ 146 w 285"/>
                  <a:gd name="T25" fmla="*/ 163 h 270"/>
                  <a:gd name="T26" fmla="*/ 130 w 285"/>
                  <a:gd name="T27" fmla="*/ 160 h 270"/>
                  <a:gd name="T28" fmla="*/ 105 w 285"/>
                  <a:gd name="T29" fmla="*/ 177 h 270"/>
                  <a:gd name="T30" fmla="*/ 91 w 285"/>
                  <a:gd name="T31" fmla="*/ 176 h 270"/>
                  <a:gd name="T32" fmla="*/ 98 w 285"/>
                  <a:gd name="T33" fmla="*/ 99 h 270"/>
                  <a:gd name="T34" fmla="*/ 98 w 285"/>
                  <a:gd name="T35" fmla="*/ 99 h 270"/>
                  <a:gd name="T36" fmla="*/ 72 w 285"/>
                  <a:gd name="T37" fmla="*/ 121 h 270"/>
                  <a:gd name="T38" fmla="*/ 21 w 285"/>
                  <a:gd name="T39" fmla="*/ 124 h 270"/>
                  <a:gd name="T40" fmla="*/ 21 w 285"/>
                  <a:gd name="T41" fmla="*/ 124 h 270"/>
                  <a:gd name="T42" fmla="*/ 3 w 285"/>
                  <a:gd name="T43" fmla="*/ 74 h 270"/>
                  <a:gd name="T44" fmla="*/ 63 w 285"/>
                  <a:gd name="T45" fmla="*/ 26 h 2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85" h="270">
                    <a:moveTo>
                      <a:pt x="63" y="26"/>
                    </a:moveTo>
                    <a:cubicBezTo>
                      <a:pt x="89" y="8"/>
                      <a:pt x="123" y="0"/>
                      <a:pt x="157" y="5"/>
                    </a:cubicBezTo>
                    <a:cubicBezTo>
                      <a:pt x="172" y="7"/>
                      <a:pt x="185" y="11"/>
                      <a:pt x="198" y="17"/>
                    </a:cubicBezTo>
                    <a:cubicBezTo>
                      <a:pt x="254" y="42"/>
                      <a:pt x="285" y="105"/>
                      <a:pt x="269" y="166"/>
                    </a:cubicBezTo>
                    <a:cubicBezTo>
                      <a:pt x="258" y="220"/>
                      <a:pt x="214" y="261"/>
                      <a:pt x="161" y="270"/>
                    </a:cubicBezTo>
                    <a:cubicBezTo>
                      <a:pt x="160" y="270"/>
                      <a:pt x="159" y="270"/>
                      <a:pt x="159" y="270"/>
                    </a:cubicBezTo>
                    <a:cubicBezTo>
                      <a:pt x="159" y="270"/>
                      <a:pt x="159" y="270"/>
                      <a:pt x="159" y="270"/>
                    </a:cubicBezTo>
                    <a:cubicBezTo>
                      <a:pt x="131" y="262"/>
                      <a:pt x="133" y="219"/>
                      <a:pt x="133" y="219"/>
                    </a:cubicBezTo>
                    <a:cubicBezTo>
                      <a:pt x="133" y="219"/>
                      <a:pt x="133" y="219"/>
                      <a:pt x="133" y="219"/>
                    </a:cubicBezTo>
                    <a:cubicBezTo>
                      <a:pt x="133" y="219"/>
                      <a:pt x="133" y="219"/>
                      <a:pt x="133" y="219"/>
                    </a:cubicBezTo>
                    <a:cubicBezTo>
                      <a:pt x="133" y="219"/>
                      <a:pt x="135" y="215"/>
                      <a:pt x="137" y="210"/>
                    </a:cubicBezTo>
                    <a:cubicBezTo>
                      <a:pt x="140" y="205"/>
                      <a:pt x="142" y="199"/>
                      <a:pt x="144" y="193"/>
                    </a:cubicBezTo>
                    <a:cubicBezTo>
                      <a:pt x="148" y="182"/>
                      <a:pt x="150" y="170"/>
                      <a:pt x="146" y="163"/>
                    </a:cubicBezTo>
                    <a:cubicBezTo>
                      <a:pt x="143" y="157"/>
                      <a:pt x="137" y="157"/>
                      <a:pt x="130" y="160"/>
                    </a:cubicBezTo>
                    <a:cubicBezTo>
                      <a:pt x="118" y="164"/>
                      <a:pt x="105" y="177"/>
                      <a:pt x="105" y="177"/>
                    </a:cubicBezTo>
                    <a:cubicBezTo>
                      <a:pt x="105" y="177"/>
                      <a:pt x="91" y="186"/>
                      <a:pt x="91" y="176"/>
                    </a:cubicBezTo>
                    <a:cubicBezTo>
                      <a:pt x="98" y="99"/>
                      <a:pt x="98" y="99"/>
                      <a:pt x="98" y="99"/>
                    </a:cubicBezTo>
                    <a:cubicBezTo>
                      <a:pt x="98" y="99"/>
                      <a:pt x="98" y="99"/>
                      <a:pt x="98" y="99"/>
                    </a:cubicBezTo>
                    <a:cubicBezTo>
                      <a:pt x="97" y="101"/>
                      <a:pt x="88" y="113"/>
                      <a:pt x="72" y="121"/>
                    </a:cubicBezTo>
                    <a:cubicBezTo>
                      <a:pt x="59" y="127"/>
                      <a:pt x="42" y="131"/>
                      <a:pt x="21" y="124"/>
                    </a:cubicBezTo>
                    <a:cubicBezTo>
                      <a:pt x="21" y="124"/>
                      <a:pt x="21" y="124"/>
                      <a:pt x="21" y="124"/>
                    </a:cubicBezTo>
                    <a:cubicBezTo>
                      <a:pt x="8" y="112"/>
                      <a:pt x="0" y="94"/>
                      <a:pt x="3" y="74"/>
                    </a:cubicBezTo>
                    <a:cubicBezTo>
                      <a:pt x="8" y="45"/>
                      <a:pt x="30" y="44"/>
                      <a:pt x="63" y="26"/>
                    </a:cubicBezTo>
                  </a:path>
                </a:pathLst>
              </a:custGeom>
              <a:solidFill>
                <a:srgbClr val="CD663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6" name="Freeform 54"/>
              <p:cNvSpPr>
                <a:spLocks/>
              </p:cNvSpPr>
              <p:nvPr/>
            </p:nvSpPr>
            <p:spPr bwMode="auto">
              <a:xfrm>
                <a:off x="1364" y="1919"/>
                <a:ext cx="1" cy="6"/>
              </a:xfrm>
              <a:custGeom>
                <a:avLst/>
                <a:gdLst>
                  <a:gd name="T0" fmla="*/ 2 w 2"/>
                  <a:gd name="T1" fmla="*/ 0 h 8"/>
                  <a:gd name="T2" fmla="*/ 0 w 2"/>
                  <a:gd name="T3" fmla="*/ 8 h 8"/>
                  <a:gd name="T4" fmla="*/ 1 w 2"/>
                  <a:gd name="T5" fmla="*/ 8 h 8"/>
                  <a:gd name="T6" fmla="*/ 2 w 2"/>
                  <a:gd name="T7" fmla="*/ 0 h 8"/>
                </a:gdLst>
                <a:ahLst/>
                <a:cxnLst>
                  <a:cxn ang="0">
                    <a:pos x="T0" y="T1"/>
                  </a:cxn>
                  <a:cxn ang="0">
                    <a:pos x="T2" y="T3"/>
                  </a:cxn>
                  <a:cxn ang="0">
                    <a:pos x="T4" y="T5"/>
                  </a:cxn>
                  <a:cxn ang="0">
                    <a:pos x="T6" y="T7"/>
                  </a:cxn>
                </a:cxnLst>
                <a:rect l="0" t="0" r="r" b="b"/>
                <a:pathLst>
                  <a:path w="2" h="8">
                    <a:moveTo>
                      <a:pt x="2" y="0"/>
                    </a:moveTo>
                    <a:cubicBezTo>
                      <a:pt x="2" y="2"/>
                      <a:pt x="1" y="4"/>
                      <a:pt x="0" y="8"/>
                    </a:cubicBezTo>
                    <a:cubicBezTo>
                      <a:pt x="0" y="8"/>
                      <a:pt x="1" y="8"/>
                      <a:pt x="1" y="8"/>
                    </a:cubicBezTo>
                    <a:cubicBezTo>
                      <a:pt x="2" y="0"/>
                      <a:pt x="2" y="0"/>
                      <a:pt x="2" y="0"/>
                    </a:cubicBezTo>
                  </a:path>
                </a:pathLst>
              </a:custGeom>
              <a:solidFill>
                <a:srgbClr val="B84B3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7" name="Freeform 55"/>
              <p:cNvSpPr>
                <a:spLocks/>
              </p:cNvSpPr>
              <p:nvPr/>
            </p:nvSpPr>
            <p:spPr bwMode="auto">
              <a:xfrm>
                <a:off x="1364" y="1912"/>
                <a:ext cx="44" cy="13"/>
              </a:xfrm>
              <a:custGeom>
                <a:avLst/>
                <a:gdLst>
                  <a:gd name="T0" fmla="*/ 65 w 65"/>
                  <a:gd name="T1" fmla="*/ 0 h 18"/>
                  <a:gd name="T2" fmla="*/ 2 w 65"/>
                  <a:gd name="T3" fmla="*/ 9 h 18"/>
                  <a:gd name="T4" fmla="*/ 1 w 65"/>
                  <a:gd name="T5" fmla="*/ 10 h 18"/>
                  <a:gd name="T6" fmla="*/ 0 w 65"/>
                  <a:gd name="T7" fmla="*/ 18 h 18"/>
                  <a:gd name="T8" fmla="*/ 0 w 65"/>
                  <a:gd name="T9" fmla="*/ 18 h 18"/>
                  <a:gd name="T10" fmla="*/ 65 w 65"/>
                  <a:gd name="T11" fmla="*/ 0 h 18"/>
                </a:gdLst>
                <a:ahLst/>
                <a:cxnLst>
                  <a:cxn ang="0">
                    <a:pos x="T0" y="T1"/>
                  </a:cxn>
                  <a:cxn ang="0">
                    <a:pos x="T2" y="T3"/>
                  </a:cxn>
                  <a:cxn ang="0">
                    <a:pos x="T4" y="T5"/>
                  </a:cxn>
                  <a:cxn ang="0">
                    <a:pos x="T6" y="T7"/>
                  </a:cxn>
                  <a:cxn ang="0">
                    <a:pos x="T8" y="T9"/>
                  </a:cxn>
                  <a:cxn ang="0">
                    <a:pos x="T10" y="T11"/>
                  </a:cxn>
                </a:cxnLst>
                <a:rect l="0" t="0" r="r" b="b"/>
                <a:pathLst>
                  <a:path w="65" h="18">
                    <a:moveTo>
                      <a:pt x="65" y="0"/>
                    </a:moveTo>
                    <a:cubicBezTo>
                      <a:pt x="43" y="7"/>
                      <a:pt x="20" y="9"/>
                      <a:pt x="2" y="9"/>
                    </a:cubicBezTo>
                    <a:cubicBezTo>
                      <a:pt x="2" y="10"/>
                      <a:pt x="2" y="10"/>
                      <a:pt x="1" y="10"/>
                    </a:cubicBezTo>
                    <a:cubicBezTo>
                      <a:pt x="0" y="18"/>
                      <a:pt x="0" y="18"/>
                      <a:pt x="0" y="18"/>
                    </a:cubicBezTo>
                    <a:cubicBezTo>
                      <a:pt x="0" y="18"/>
                      <a:pt x="0" y="18"/>
                      <a:pt x="0" y="18"/>
                    </a:cubicBezTo>
                    <a:cubicBezTo>
                      <a:pt x="42" y="18"/>
                      <a:pt x="59" y="9"/>
                      <a:pt x="65" y="0"/>
                    </a:cubicBezTo>
                  </a:path>
                </a:pathLst>
              </a:custGeom>
              <a:solidFill>
                <a:srgbClr val="D3B39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8" name="Freeform 56"/>
              <p:cNvSpPr>
                <a:spLocks/>
              </p:cNvSpPr>
              <p:nvPr/>
            </p:nvSpPr>
            <p:spPr bwMode="auto">
              <a:xfrm>
                <a:off x="1339" y="1823"/>
                <a:ext cx="14" cy="15"/>
              </a:xfrm>
              <a:custGeom>
                <a:avLst/>
                <a:gdLst>
                  <a:gd name="T0" fmla="*/ 12 w 21"/>
                  <a:gd name="T1" fmla="*/ 1 h 21"/>
                  <a:gd name="T2" fmla="*/ 15 w 21"/>
                  <a:gd name="T3" fmla="*/ 3 h 21"/>
                  <a:gd name="T4" fmla="*/ 20 w 21"/>
                  <a:gd name="T5" fmla="*/ 13 h 21"/>
                  <a:gd name="T6" fmla="*/ 17 w 21"/>
                  <a:gd name="T7" fmla="*/ 17 h 21"/>
                  <a:gd name="T8" fmla="*/ 8 w 21"/>
                  <a:gd name="T9" fmla="*/ 20 h 21"/>
                  <a:gd name="T10" fmla="*/ 1 w 21"/>
                  <a:gd name="T11" fmla="*/ 9 h 21"/>
                  <a:gd name="T12" fmla="*/ 12 w 21"/>
                  <a:gd name="T13" fmla="*/ 1 h 21"/>
                </a:gdLst>
                <a:ahLst/>
                <a:cxnLst>
                  <a:cxn ang="0">
                    <a:pos x="T0" y="T1"/>
                  </a:cxn>
                  <a:cxn ang="0">
                    <a:pos x="T2" y="T3"/>
                  </a:cxn>
                  <a:cxn ang="0">
                    <a:pos x="T4" y="T5"/>
                  </a:cxn>
                  <a:cxn ang="0">
                    <a:pos x="T6" y="T7"/>
                  </a:cxn>
                  <a:cxn ang="0">
                    <a:pos x="T8" y="T9"/>
                  </a:cxn>
                  <a:cxn ang="0">
                    <a:pos x="T10" y="T11"/>
                  </a:cxn>
                  <a:cxn ang="0">
                    <a:pos x="T12" y="T13"/>
                  </a:cxn>
                </a:cxnLst>
                <a:rect l="0" t="0" r="r" b="b"/>
                <a:pathLst>
                  <a:path w="21" h="21">
                    <a:moveTo>
                      <a:pt x="12" y="1"/>
                    </a:moveTo>
                    <a:cubicBezTo>
                      <a:pt x="14" y="2"/>
                      <a:pt x="15" y="2"/>
                      <a:pt x="15" y="3"/>
                    </a:cubicBezTo>
                    <a:cubicBezTo>
                      <a:pt x="19" y="5"/>
                      <a:pt x="21" y="9"/>
                      <a:pt x="20" y="13"/>
                    </a:cubicBezTo>
                    <a:cubicBezTo>
                      <a:pt x="19" y="14"/>
                      <a:pt x="18" y="16"/>
                      <a:pt x="17" y="17"/>
                    </a:cubicBezTo>
                    <a:cubicBezTo>
                      <a:pt x="15" y="20"/>
                      <a:pt x="12" y="21"/>
                      <a:pt x="8" y="20"/>
                    </a:cubicBezTo>
                    <a:cubicBezTo>
                      <a:pt x="3" y="19"/>
                      <a:pt x="0" y="14"/>
                      <a:pt x="1" y="9"/>
                    </a:cubicBezTo>
                    <a:cubicBezTo>
                      <a:pt x="2" y="3"/>
                      <a:pt x="7" y="0"/>
                      <a:pt x="12" y="1"/>
                    </a:cubicBezTo>
                  </a:path>
                </a:pathLst>
              </a:custGeom>
              <a:solidFill>
                <a:srgbClr val="221F1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9" name="Freeform 57"/>
              <p:cNvSpPr>
                <a:spLocks/>
              </p:cNvSpPr>
              <p:nvPr/>
            </p:nvSpPr>
            <p:spPr bwMode="auto">
              <a:xfrm>
                <a:off x="1364" y="1945"/>
                <a:ext cx="20" cy="49"/>
              </a:xfrm>
              <a:custGeom>
                <a:avLst/>
                <a:gdLst>
                  <a:gd name="T0" fmla="*/ 0 w 29"/>
                  <a:gd name="T1" fmla="*/ 14 h 72"/>
                  <a:gd name="T2" fmla="*/ 0 w 29"/>
                  <a:gd name="T3" fmla="*/ 58 h 72"/>
                  <a:gd name="T4" fmla="*/ 14 w 29"/>
                  <a:gd name="T5" fmla="*/ 72 h 72"/>
                  <a:gd name="T6" fmla="*/ 29 w 29"/>
                  <a:gd name="T7" fmla="*/ 58 h 72"/>
                  <a:gd name="T8" fmla="*/ 29 w 29"/>
                  <a:gd name="T9" fmla="*/ 14 h 72"/>
                  <a:gd name="T10" fmla="*/ 15 w 29"/>
                  <a:gd name="T11" fmla="*/ 0 h 72"/>
                  <a:gd name="T12" fmla="*/ 0 w 29"/>
                  <a:gd name="T13" fmla="*/ 14 h 72"/>
                </a:gdLst>
                <a:ahLst/>
                <a:cxnLst>
                  <a:cxn ang="0">
                    <a:pos x="T0" y="T1"/>
                  </a:cxn>
                  <a:cxn ang="0">
                    <a:pos x="T2" y="T3"/>
                  </a:cxn>
                  <a:cxn ang="0">
                    <a:pos x="T4" y="T5"/>
                  </a:cxn>
                  <a:cxn ang="0">
                    <a:pos x="T6" y="T7"/>
                  </a:cxn>
                  <a:cxn ang="0">
                    <a:pos x="T8" y="T9"/>
                  </a:cxn>
                  <a:cxn ang="0">
                    <a:pos x="T10" y="T11"/>
                  </a:cxn>
                  <a:cxn ang="0">
                    <a:pos x="T12" y="T13"/>
                  </a:cxn>
                </a:cxnLst>
                <a:rect l="0" t="0" r="r" b="b"/>
                <a:pathLst>
                  <a:path w="29" h="72">
                    <a:moveTo>
                      <a:pt x="0" y="14"/>
                    </a:moveTo>
                    <a:cubicBezTo>
                      <a:pt x="0" y="58"/>
                      <a:pt x="0" y="58"/>
                      <a:pt x="0" y="58"/>
                    </a:cubicBezTo>
                    <a:cubicBezTo>
                      <a:pt x="0" y="65"/>
                      <a:pt x="7" y="72"/>
                      <a:pt x="14" y="72"/>
                    </a:cubicBezTo>
                    <a:cubicBezTo>
                      <a:pt x="22" y="72"/>
                      <a:pt x="29" y="66"/>
                      <a:pt x="29" y="58"/>
                    </a:cubicBezTo>
                    <a:cubicBezTo>
                      <a:pt x="29" y="14"/>
                      <a:pt x="29" y="14"/>
                      <a:pt x="29" y="14"/>
                    </a:cubicBezTo>
                    <a:cubicBezTo>
                      <a:pt x="29" y="7"/>
                      <a:pt x="22" y="0"/>
                      <a:pt x="15" y="0"/>
                    </a:cubicBezTo>
                    <a:cubicBezTo>
                      <a:pt x="7" y="0"/>
                      <a:pt x="0" y="6"/>
                      <a:pt x="0" y="14"/>
                    </a:cubicBezTo>
                  </a:path>
                </a:pathLst>
              </a:custGeom>
              <a:solidFill>
                <a:srgbClr val="83533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0" name="Freeform 58"/>
              <p:cNvSpPr>
                <a:spLocks/>
              </p:cNvSpPr>
              <p:nvPr/>
            </p:nvSpPr>
            <p:spPr bwMode="auto">
              <a:xfrm>
                <a:off x="1348" y="1940"/>
                <a:ext cx="45" cy="50"/>
              </a:xfrm>
              <a:custGeom>
                <a:avLst/>
                <a:gdLst>
                  <a:gd name="T0" fmla="*/ 0 w 45"/>
                  <a:gd name="T1" fmla="*/ 50 h 50"/>
                  <a:gd name="T2" fmla="*/ 20 w 45"/>
                  <a:gd name="T3" fmla="*/ 0 h 50"/>
                  <a:gd name="T4" fmla="*/ 28 w 45"/>
                  <a:gd name="T5" fmla="*/ 0 h 50"/>
                  <a:gd name="T6" fmla="*/ 45 w 45"/>
                  <a:gd name="T7" fmla="*/ 12 h 50"/>
                  <a:gd name="T8" fmla="*/ 0 w 45"/>
                  <a:gd name="T9" fmla="*/ 50 h 50"/>
                </a:gdLst>
                <a:ahLst/>
                <a:cxnLst>
                  <a:cxn ang="0">
                    <a:pos x="T0" y="T1"/>
                  </a:cxn>
                  <a:cxn ang="0">
                    <a:pos x="T2" y="T3"/>
                  </a:cxn>
                  <a:cxn ang="0">
                    <a:pos x="T4" y="T5"/>
                  </a:cxn>
                  <a:cxn ang="0">
                    <a:pos x="T6" y="T7"/>
                  </a:cxn>
                  <a:cxn ang="0">
                    <a:pos x="T8" y="T9"/>
                  </a:cxn>
                </a:cxnLst>
                <a:rect l="0" t="0" r="r" b="b"/>
                <a:pathLst>
                  <a:path w="45" h="50">
                    <a:moveTo>
                      <a:pt x="0" y="50"/>
                    </a:moveTo>
                    <a:lnTo>
                      <a:pt x="20" y="0"/>
                    </a:lnTo>
                    <a:lnTo>
                      <a:pt x="28" y="0"/>
                    </a:lnTo>
                    <a:lnTo>
                      <a:pt x="45" y="12"/>
                    </a:lnTo>
                    <a:lnTo>
                      <a:pt x="0" y="5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1" name="Freeform 59"/>
              <p:cNvSpPr>
                <a:spLocks/>
              </p:cNvSpPr>
              <p:nvPr/>
            </p:nvSpPr>
            <p:spPr bwMode="auto">
              <a:xfrm>
                <a:off x="1309" y="1939"/>
                <a:ext cx="187" cy="308"/>
              </a:xfrm>
              <a:custGeom>
                <a:avLst/>
                <a:gdLst>
                  <a:gd name="T0" fmla="*/ 269 w 277"/>
                  <a:gd name="T1" fmla="*/ 453 h 453"/>
                  <a:gd name="T2" fmla="*/ 26 w 277"/>
                  <a:gd name="T3" fmla="*/ 453 h 453"/>
                  <a:gd name="T4" fmla="*/ 9 w 277"/>
                  <a:gd name="T5" fmla="*/ 138 h 453"/>
                  <a:gd name="T6" fmla="*/ 109 w 277"/>
                  <a:gd name="T7" fmla="*/ 18 h 453"/>
                  <a:gd name="T8" fmla="*/ 163 w 277"/>
                  <a:gd name="T9" fmla="*/ 0 h 453"/>
                  <a:gd name="T10" fmla="*/ 230 w 277"/>
                  <a:gd name="T11" fmla="*/ 17 h 453"/>
                  <a:gd name="T12" fmla="*/ 258 w 277"/>
                  <a:gd name="T13" fmla="*/ 326 h 453"/>
                  <a:gd name="T14" fmla="*/ 258 w 277"/>
                  <a:gd name="T15" fmla="*/ 326 h 453"/>
                  <a:gd name="T16" fmla="*/ 269 w 277"/>
                  <a:gd name="T17" fmla="*/ 453 h 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77" h="453">
                    <a:moveTo>
                      <a:pt x="269" y="453"/>
                    </a:moveTo>
                    <a:cubicBezTo>
                      <a:pt x="26" y="453"/>
                      <a:pt x="26" y="453"/>
                      <a:pt x="26" y="453"/>
                    </a:cubicBezTo>
                    <a:cubicBezTo>
                      <a:pt x="15" y="313"/>
                      <a:pt x="0" y="166"/>
                      <a:pt x="9" y="138"/>
                    </a:cubicBezTo>
                    <a:cubicBezTo>
                      <a:pt x="18" y="108"/>
                      <a:pt x="78" y="40"/>
                      <a:pt x="109" y="18"/>
                    </a:cubicBezTo>
                    <a:cubicBezTo>
                      <a:pt x="125" y="7"/>
                      <a:pt x="143" y="0"/>
                      <a:pt x="163" y="0"/>
                    </a:cubicBezTo>
                    <a:cubicBezTo>
                      <a:pt x="182" y="0"/>
                      <a:pt x="230" y="17"/>
                      <a:pt x="230" y="17"/>
                    </a:cubicBezTo>
                    <a:cubicBezTo>
                      <a:pt x="230" y="17"/>
                      <a:pt x="258" y="64"/>
                      <a:pt x="258" y="326"/>
                    </a:cubicBezTo>
                    <a:cubicBezTo>
                      <a:pt x="258" y="326"/>
                      <a:pt x="258" y="326"/>
                      <a:pt x="258" y="326"/>
                    </a:cubicBezTo>
                    <a:cubicBezTo>
                      <a:pt x="258" y="377"/>
                      <a:pt x="277" y="425"/>
                      <a:pt x="269" y="453"/>
                    </a:cubicBezTo>
                  </a:path>
                </a:pathLst>
              </a:custGeom>
              <a:solidFill>
                <a:srgbClr val="2B357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2" name="Freeform 60"/>
              <p:cNvSpPr>
                <a:spLocks/>
              </p:cNvSpPr>
              <p:nvPr/>
            </p:nvSpPr>
            <p:spPr bwMode="auto">
              <a:xfrm>
                <a:off x="1309" y="1951"/>
                <a:ext cx="74" cy="296"/>
              </a:xfrm>
              <a:custGeom>
                <a:avLst/>
                <a:gdLst>
                  <a:gd name="T0" fmla="*/ 9 w 109"/>
                  <a:gd name="T1" fmla="*/ 120 h 435"/>
                  <a:gd name="T2" fmla="*/ 26 w 109"/>
                  <a:gd name="T3" fmla="*/ 435 h 435"/>
                  <a:gd name="T4" fmla="*/ 51 w 109"/>
                  <a:gd name="T5" fmla="*/ 435 h 435"/>
                  <a:gd name="T6" fmla="*/ 34 w 109"/>
                  <a:gd name="T7" fmla="*/ 120 h 435"/>
                  <a:gd name="T8" fmla="*/ 109 w 109"/>
                  <a:gd name="T9" fmla="*/ 0 h 435"/>
                  <a:gd name="T10" fmla="*/ 9 w 109"/>
                  <a:gd name="T11" fmla="*/ 120 h 435"/>
                </a:gdLst>
                <a:ahLst/>
                <a:cxnLst>
                  <a:cxn ang="0">
                    <a:pos x="T0" y="T1"/>
                  </a:cxn>
                  <a:cxn ang="0">
                    <a:pos x="T2" y="T3"/>
                  </a:cxn>
                  <a:cxn ang="0">
                    <a:pos x="T4" y="T5"/>
                  </a:cxn>
                  <a:cxn ang="0">
                    <a:pos x="T6" y="T7"/>
                  </a:cxn>
                  <a:cxn ang="0">
                    <a:pos x="T8" y="T9"/>
                  </a:cxn>
                  <a:cxn ang="0">
                    <a:pos x="T10" y="T11"/>
                  </a:cxn>
                </a:cxnLst>
                <a:rect l="0" t="0" r="r" b="b"/>
                <a:pathLst>
                  <a:path w="109" h="435">
                    <a:moveTo>
                      <a:pt x="9" y="120"/>
                    </a:moveTo>
                    <a:cubicBezTo>
                      <a:pt x="0" y="148"/>
                      <a:pt x="15" y="325"/>
                      <a:pt x="26" y="435"/>
                    </a:cubicBezTo>
                    <a:cubicBezTo>
                      <a:pt x="51" y="435"/>
                      <a:pt x="51" y="435"/>
                      <a:pt x="51" y="435"/>
                    </a:cubicBezTo>
                    <a:cubicBezTo>
                      <a:pt x="37" y="323"/>
                      <a:pt x="34" y="120"/>
                      <a:pt x="34" y="120"/>
                    </a:cubicBezTo>
                    <a:cubicBezTo>
                      <a:pt x="34" y="120"/>
                      <a:pt x="101" y="39"/>
                      <a:pt x="109" y="0"/>
                    </a:cubicBezTo>
                    <a:cubicBezTo>
                      <a:pt x="78" y="22"/>
                      <a:pt x="18" y="90"/>
                      <a:pt x="9" y="120"/>
                    </a:cubicBezTo>
                    <a:close/>
                  </a:path>
                </a:pathLst>
              </a:custGeom>
              <a:solidFill>
                <a:srgbClr val="18264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3" name="Freeform 61"/>
              <p:cNvSpPr>
                <a:spLocks/>
              </p:cNvSpPr>
              <p:nvPr/>
            </p:nvSpPr>
            <p:spPr bwMode="auto">
              <a:xfrm>
                <a:off x="1454" y="1947"/>
                <a:ext cx="12" cy="6"/>
              </a:xfrm>
              <a:custGeom>
                <a:avLst/>
                <a:gdLst>
                  <a:gd name="T0" fmla="*/ 0 w 17"/>
                  <a:gd name="T1" fmla="*/ 0 h 9"/>
                  <a:gd name="T2" fmla="*/ 15 w 17"/>
                  <a:gd name="T3" fmla="*/ 5 h 9"/>
                  <a:gd name="T4" fmla="*/ 17 w 17"/>
                  <a:gd name="T5" fmla="*/ 9 h 9"/>
                  <a:gd name="T6" fmla="*/ 17 w 17"/>
                  <a:gd name="T7" fmla="*/ 9 h 9"/>
                  <a:gd name="T8" fmla="*/ 15 w 17"/>
                  <a:gd name="T9" fmla="*/ 5 h 9"/>
                  <a:gd name="T10" fmla="*/ 0 w 17"/>
                  <a:gd name="T11" fmla="*/ 0 h 9"/>
                </a:gdLst>
                <a:ahLst/>
                <a:cxnLst>
                  <a:cxn ang="0">
                    <a:pos x="T0" y="T1"/>
                  </a:cxn>
                  <a:cxn ang="0">
                    <a:pos x="T2" y="T3"/>
                  </a:cxn>
                  <a:cxn ang="0">
                    <a:pos x="T4" y="T5"/>
                  </a:cxn>
                  <a:cxn ang="0">
                    <a:pos x="T6" y="T7"/>
                  </a:cxn>
                  <a:cxn ang="0">
                    <a:pos x="T8" y="T9"/>
                  </a:cxn>
                  <a:cxn ang="0">
                    <a:pos x="T10" y="T11"/>
                  </a:cxn>
                </a:cxnLst>
                <a:rect l="0" t="0" r="r" b="b"/>
                <a:pathLst>
                  <a:path w="17" h="9">
                    <a:moveTo>
                      <a:pt x="0" y="0"/>
                    </a:moveTo>
                    <a:cubicBezTo>
                      <a:pt x="9" y="3"/>
                      <a:pt x="15" y="5"/>
                      <a:pt x="15" y="5"/>
                    </a:cubicBezTo>
                    <a:cubicBezTo>
                      <a:pt x="15" y="5"/>
                      <a:pt x="15" y="6"/>
                      <a:pt x="17" y="9"/>
                    </a:cubicBezTo>
                    <a:cubicBezTo>
                      <a:pt x="17" y="9"/>
                      <a:pt x="17" y="9"/>
                      <a:pt x="17" y="9"/>
                    </a:cubicBezTo>
                    <a:cubicBezTo>
                      <a:pt x="15" y="6"/>
                      <a:pt x="15" y="5"/>
                      <a:pt x="15" y="5"/>
                    </a:cubicBezTo>
                    <a:cubicBezTo>
                      <a:pt x="15" y="5"/>
                      <a:pt x="9" y="3"/>
                      <a:pt x="0" y="0"/>
                    </a:cubicBezTo>
                  </a:path>
                </a:pathLst>
              </a:custGeom>
              <a:solidFill>
                <a:srgbClr val="DC5A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4" name="Freeform 62"/>
              <p:cNvSpPr>
                <a:spLocks/>
              </p:cNvSpPr>
              <p:nvPr/>
            </p:nvSpPr>
            <p:spPr bwMode="auto">
              <a:xfrm>
                <a:off x="1408" y="1939"/>
                <a:ext cx="58" cy="40"/>
              </a:xfrm>
              <a:custGeom>
                <a:avLst/>
                <a:gdLst>
                  <a:gd name="T0" fmla="*/ 16 w 85"/>
                  <a:gd name="T1" fmla="*/ 0 h 59"/>
                  <a:gd name="T2" fmla="*/ 16 w 85"/>
                  <a:gd name="T3" fmla="*/ 0 h 59"/>
                  <a:gd name="T4" fmla="*/ 0 w 85"/>
                  <a:gd name="T5" fmla="*/ 2 h 59"/>
                  <a:gd name="T6" fmla="*/ 54 w 85"/>
                  <a:gd name="T7" fmla="*/ 17 h 59"/>
                  <a:gd name="T8" fmla="*/ 71 w 85"/>
                  <a:gd name="T9" fmla="*/ 59 h 59"/>
                  <a:gd name="T10" fmla="*/ 76 w 85"/>
                  <a:gd name="T11" fmla="*/ 42 h 59"/>
                  <a:gd name="T12" fmla="*/ 85 w 85"/>
                  <a:gd name="T13" fmla="*/ 21 h 59"/>
                  <a:gd name="T14" fmla="*/ 83 w 85"/>
                  <a:gd name="T15" fmla="*/ 17 h 59"/>
                  <a:gd name="T16" fmla="*/ 68 w 85"/>
                  <a:gd name="T17" fmla="*/ 12 h 59"/>
                  <a:gd name="T18" fmla="*/ 16 w 85"/>
                  <a:gd name="T19" fmla="*/ 0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5" h="59">
                    <a:moveTo>
                      <a:pt x="16" y="0"/>
                    </a:moveTo>
                    <a:cubicBezTo>
                      <a:pt x="16" y="0"/>
                      <a:pt x="16" y="0"/>
                      <a:pt x="16" y="0"/>
                    </a:cubicBezTo>
                    <a:cubicBezTo>
                      <a:pt x="11" y="0"/>
                      <a:pt x="6" y="1"/>
                      <a:pt x="0" y="2"/>
                    </a:cubicBezTo>
                    <a:cubicBezTo>
                      <a:pt x="22" y="6"/>
                      <a:pt x="54" y="17"/>
                      <a:pt x="54" y="17"/>
                    </a:cubicBezTo>
                    <a:cubicBezTo>
                      <a:pt x="61" y="32"/>
                      <a:pt x="66" y="46"/>
                      <a:pt x="71" y="59"/>
                    </a:cubicBezTo>
                    <a:cubicBezTo>
                      <a:pt x="73" y="53"/>
                      <a:pt x="75" y="48"/>
                      <a:pt x="76" y="42"/>
                    </a:cubicBezTo>
                    <a:cubicBezTo>
                      <a:pt x="79" y="35"/>
                      <a:pt x="81" y="28"/>
                      <a:pt x="85" y="21"/>
                    </a:cubicBezTo>
                    <a:cubicBezTo>
                      <a:pt x="83" y="18"/>
                      <a:pt x="83" y="17"/>
                      <a:pt x="83" y="17"/>
                    </a:cubicBezTo>
                    <a:cubicBezTo>
                      <a:pt x="83" y="17"/>
                      <a:pt x="77" y="15"/>
                      <a:pt x="68" y="12"/>
                    </a:cubicBezTo>
                    <a:cubicBezTo>
                      <a:pt x="53" y="7"/>
                      <a:pt x="29" y="0"/>
                      <a:pt x="16" y="0"/>
                    </a:cubicBezTo>
                  </a:path>
                </a:pathLst>
              </a:custGeom>
              <a:solidFill>
                <a:srgbClr val="50529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5" name="Freeform 63"/>
              <p:cNvSpPr>
                <a:spLocks/>
              </p:cNvSpPr>
              <p:nvPr/>
            </p:nvSpPr>
            <p:spPr bwMode="auto">
              <a:xfrm>
                <a:off x="1368" y="1916"/>
                <a:ext cx="99" cy="79"/>
              </a:xfrm>
              <a:custGeom>
                <a:avLst/>
                <a:gdLst>
                  <a:gd name="T0" fmla="*/ 99 w 99"/>
                  <a:gd name="T1" fmla="*/ 34 h 79"/>
                  <a:gd name="T2" fmla="*/ 83 w 99"/>
                  <a:gd name="T3" fmla="*/ 0 h 79"/>
                  <a:gd name="T4" fmla="*/ 4 w 99"/>
                  <a:gd name="T5" fmla="*/ 29 h 79"/>
                  <a:gd name="T6" fmla="*/ 0 w 99"/>
                  <a:gd name="T7" fmla="*/ 79 h 79"/>
                  <a:gd name="T8" fmla="*/ 99 w 99"/>
                  <a:gd name="T9" fmla="*/ 34 h 79"/>
                </a:gdLst>
                <a:ahLst/>
                <a:cxnLst>
                  <a:cxn ang="0">
                    <a:pos x="T0" y="T1"/>
                  </a:cxn>
                  <a:cxn ang="0">
                    <a:pos x="T2" y="T3"/>
                  </a:cxn>
                  <a:cxn ang="0">
                    <a:pos x="T4" y="T5"/>
                  </a:cxn>
                  <a:cxn ang="0">
                    <a:pos x="T6" y="T7"/>
                  </a:cxn>
                  <a:cxn ang="0">
                    <a:pos x="T8" y="T9"/>
                  </a:cxn>
                </a:cxnLst>
                <a:rect l="0" t="0" r="r" b="b"/>
                <a:pathLst>
                  <a:path w="99" h="79">
                    <a:moveTo>
                      <a:pt x="99" y="34"/>
                    </a:moveTo>
                    <a:lnTo>
                      <a:pt x="83" y="0"/>
                    </a:lnTo>
                    <a:lnTo>
                      <a:pt x="4" y="29"/>
                    </a:lnTo>
                    <a:lnTo>
                      <a:pt x="0" y="79"/>
                    </a:lnTo>
                    <a:lnTo>
                      <a:pt x="99" y="3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6" name="Freeform 64"/>
              <p:cNvSpPr>
                <a:spLocks/>
              </p:cNvSpPr>
              <p:nvPr/>
            </p:nvSpPr>
            <p:spPr bwMode="auto">
              <a:xfrm>
                <a:off x="1326" y="2247"/>
                <a:ext cx="226" cy="413"/>
              </a:xfrm>
              <a:custGeom>
                <a:avLst/>
                <a:gdLst>
                  <a:gd name="T0" fmla="*/ 0 w 333"/>
                  <a:gd name="T1" fmla="*/ 0 h 607"/>
                  <a:gd name="T2" fmla="*/ 2 w 333"/>
                  <a:gd name="T3" fmla="*/ 0 h 607"/>
                  <a:gd name="T4" fmla="*/ 240 w 333"/>
                  <a:gd name="T5" fmla="*/ 0 h 607"/>
                  <a:gd name="T6" fmla="*/ 218 w 333"/>
                  <a:gd name="T7" fmla="*/ 77 h 607"/>
                  <a:gd name="T8" fmla="*/ 233 w 333"/>
                  <a:gd name="T9" fmla="*/ 297 h 607"/>
                  <a:gd name="T10" fmla="*/ 333 w 333"/>
                  <a:gd name="T11" fmla="*/ 569 h 607"/>
                  <a:gd name="T12" fmla="*/ 237 w 333"/>
                  <a:gd name="T13" fmla="*/ 607 h 607"/>
                  <a:gd name="T14" fmla="*/ 124 w 333"/>
                  <a:gd name="T15" fmla="*/ 329 h 607"/>
                  <a:gd name="T16" fmla="*/ 121 w 333"/>
                  <a:gd name="T17" fmla="*/ 318 h 607"/>
                  <a:gd name="T18" fmla="*/ 70 w 333"/>
                  <a:gd name="T19" fmla="*/ 127 h 607"/>
                  <a:gd name="T20" fmla="*/ 0 w 333"/>
                  <a:gd name="T21" fmla="*/ 0 h 6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33" h="607">
                    <a:moveTo>
                      <a:pt x="0" y="0"/>
                    </a:moveTo>
                    <a:cubicBezTo>
                      <a:pt x="2" y="0"/>
                      <a:pt x="2" y="0"/>
                      <a:pt x="2" y="0"/>
                    </a:cubicBezTo>
                    <a:cubicBezTo>
                      <a:pt x="240" y="0"/>
                      <a:pt x="240" y="0"/>
                      <a:pt x="240" y="0"/>
                    </a:cubicBezTo>
                    <a:cubicBezTo>
                      <a:pt x="240" y="24"/>
                      <a:pt x="235" y="51"/>
                      <a:pt x="218" y="77"/>
                    </a:cubicBezTo>
                    <a:cubicBezTo>
                      <a:pt x="233" y="297"/>
                      <a:pt x="233" y="297"/>
                      <a:pt x="233" y="297"/>
                    </a:cubicBezTo>
                    <a:cubicBezTo>
                      <a:pt x="333" y="569"/>
                      <a:pt x="333" y="569"/>
                      <a:pt x="333" y="569"/>
                    </a:cubicBezTo>
                    <a:cubicBezTo>
                      <a:pt x="237" y="607"/>
                      <a:pt x="237" y="607"/>
                      <a:pt x="237" y="607"/>
                    </a:cubicBezTo>
                    <a:cubicBezTo>
                      <a:pt x="124" y="329"/>
                      <a:pt x="124" y="329"/>
                      <a:pt x="124" y="329"/>
                    </a:cubicBezTo>
                    <a:cubicBezTo>
                      <a:pt x="122" y="326"/>
                      <a:pt x="121" y="322"/>
                      <a:pt x="121" y="318"/>
                    </a:cubicBezTo>
                    <a:cubicBezTo>
                      <a:pt x="70" y="127"/>
                      <a:pt x="70" y="127"/>
                      <a:pt x="70" y="127"/>
                    </a:cubicBezTo>
                    <a:cubicBezTo>
                      <a:pt x="12" y="84"/>
                      <a:pt x="0" y="0"/>
                      <a:pt x="0" y="0"/>
                    </a:cubicBezTo>
                  </a:path>
                </a:pathLst>
              </a:custGeom>
              <a:solidFill>
                <a:srgbClr val="2B357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7" name="Freeform 65"/>
              <p:cNvSpPr>
                <a:spLocks/>
              </p:cNvSpPr>
              <p:nvPr/>
            </p:nvSpPr>
            <p:spPr bwMode="auto">
              <a:xfrm>
                <a:off x="1285" y="2247"/>
                <a:ext cx="206" cy="412"/>
              </a:xfrm>
              <a:custGeom>
                <a:avLst/>
                <a:gdLst>
                  <a:gd name="T0" fmla="*/ 3 w 304"/>
                  <a:gd name="T1" fmla="*/ 264 h 606"/>
                  <a:gd name="T2" fmla="*/ 61 w 304"/>
                  <a:gd name="T3" fmla="*/ 0 h 606"/>
                  <a:gd name="T4" fmla="*/ 200 w 304"/>
                  <a:gd name="T5" fmla="*/ 0 h 606"/>
                  <a:gd name="T6" fmla="*/ 304 w 304"/>
                  <a:gd name="T7" fmla="*/ 0 h 606"/>
                  <a:gd name="T8" fmla="*/ 169 w 304"/>
                  <a:gd name="T9" fmla="*/ 131 h 606"/>
                  <a:gd name="T10" fmla="*/ 122 w 304"/>
                  <a:gd name="T11" fmla="*/ 281 h 606"/>
                  <a:gd name="T12" fmla="*/ 165 w 304"/>
                  <a:gd name="T13" fmla="*/ 586 h 606"/>
                  <a:gd name="T14" fmla="*/ 70 w 304"/>
                  <a:gd name="T15" fmla="*/ 606 h 606"/>
                  <a:gd name="T16" fmla="*/ 1 w 304"/>
                  <a:gd name="T17" fmla="*/ 289 h 606"/>
                  <a:gd name="T18" fmla="*/ 3 w 304"/>
                  <a:gd name="T19" fmla="*/ 264 h 6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04" h="606">
                    <a:moveTo>
                      <a:pt x="3" y="264"/>
                    </a:moveTo>
                    <a:cubicBezTo>
                      <a:pt x="61" y="0"/>
                      <a:pt x="61" y="0"/>
                      <a:pt x="61" y="0"/>
                    </a:cubicBezTo>
                    <a:cubicBezTo>
                      <a:pt x="200" y="0"/>
                      <a:pt x="200" y="0"/>
                      <a:pt x="200" y="0"/>
                    </a:cubicBezTo>
                    <a:cubicBezTo>
                      <a:pt x="304" y="0"/>
                      <a:pt x="304" y="0"/>
                      <a:pt x="304" y="0"/>
                    </a:cubicBezTo>
                    <a:cubicBezTo>
                      <a:pt x="304" y="0"/>
                      <a:pt x="269" y="112"/>
                      <a:pt x="169" y="131"/>
                    </a:cubicBezTo>
                    <a:cubicBezTo>
                      <a:pt x="122" y="281"/>
                      <a:pt x="122" y="281"/>
                      <a:pt x="122" y="281"/>
                    </a:cubicBezTo>
                    <a:cubicBezTo>
                      <a:pt x="165" y="586"/>
                      <a:pt x="165" y="586"/>
                      <a:pt x="165" y="586"/>
                    </a:cubicBezTo>
                    <a:cubicBezTo>
                      <a:pt x="70" y="606"/>
                      <a:pt x="70" y="606"/>
                      <a:pt x="70" y="606"/>
                    </a:cubicBezTo>
                    <a:cubicBezTo>
                      <a:pt x="1" y="289"/>
                      <a:pt x="1" y="289"/>
                      <a:pt x="1" y="289"/>
                    </a:cubicBezTo>
                    <a:cubicBezTo>
                      <a:pt x="0" y="281"/>
                      <a:pt x="0" y="272"/>
                      <a:pt x="3" y="264"/>
                    </a:cubicBezTo>
                  </a:path>
                </a:pathLst>
              </a:custGeom>
              <a:solidFill>
                <a:srgbClr val="18264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8" name="Freeform 66"/>
              <p:cNvSpPr>
                <a:spLocks/>
              </p:cNvSpPr>
              <p:nvPr/>
            </p:nvSpPr>
            <p:spPr bwMode="auto">
              <a:xfrm>
                <a:off x="1246" y="2622"/>
                <a:ext cx="152" cy="75"/>
              </a:xfrm>
              <a:custGeom>
                <a:avLst/>
                <a:gdLst>
                  <a:gd name="T0" fmla="*/ 18 w 224"/>
                  <a:gd name="T1" fmla="*/ 52 h 110"/>
                  <a:gd name="T2" fmla="*/ 128 w 224"/>
                  <a:gd name="T3" fmla="*/ 1 h 110"/>
                  <a:gd name="T4" fmla="*/ 129 w 224"/>
                  <a:gd name="T5" fmla="*/ 1 h 110"/>
                  <a:gd name="T6" fmla="*/ 134 w 224"/>
                  <a:gd name="T7" fmla="*/ 0 h 110"/>
                  <a:gd name="T8" fmla="*/ 145 w 224"/>
                  <a:gd name="T9" fmla="*/ 10 h 110"/>
                  <a:gd name="T10" fmla="*/ 145 w 224"/>
                  <a:gd name="T11" fmla="*/ 10 h 110"/>
                  <a:gd name="T12" fmla="*/ 185 w 224"/>
                  <a:gd name="T13" fmla="*/ 38 h 110"/>
                  <a:gd name="T14" fmla="*/ 223 w 224"/>
                  <a:gd name="T15" fmla="*/ 15 h 110"/>
                  <a:gd name="T16" fmla="*/ 223 w 224"/>
                  <a:gd name="T17" fmla="*/ 93 h 110"/>
                  <a:gd name="T18" fmla="*/ 207 w 224"/>
                  <a:gd name="T19" fmla="*/ 108 h 110"/>
                  <a:gd name="T20" fmla="*/ 156 w 224"/>
                  <a:gd name="T21" fmla="*/ 108 h 110"/>
                  <a:gd name="T22" fmla="*/ 156 w 224"/>
                  <a:gd name="T23" fmla="*/ 78 h 110"/>
                  <a:gd name="T24" fmla="*/ 82 w 224"/>
                  <a:gd name="T25" fmla="*/ 108 h 110"/>
                  <a:gd name="T26" fmla="*/ 15 w 224"/>
                  <a:gd name="T27" fmla="*/ 108 h 110"/>
                  <a:gd name="T28" fmla="*/ 3 w 224"/>
                  <a:gd name="T29" fmla="*/ 96 h 110"/>
                  <a:gd name="T30" fmla="*/ 3 w 224"/>
                  <a:gd name="T31" fmla="*/ 71 h 110"/>
                  <a:gd name="T32" fmla="*/ 18 w 224"/>
                  <a:gd name="T33" fmla="*/ 52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24" h="110">
                    <a:moveTo>
                      <a:pt x="18" y="52"/>
                    </a:moveTo>
                    <a:cubicBezTo>
                      <a:pt x="36" y="42"/>
                      <a:pt x="128" y="1"/>
                      <a:pt x="128" y="1"/>
                    </a:cubicBezTo>
                    <a:cubicBezTo>
                      <a:pt x="129" y="1"/>
                      <a:pt x="129" y="1"/>
                      <a:pt x="129" y="1"/>
                    </a:cubicBezTo>
                    <a:cubicBezTo>
                      <a:pt x="130" y="0"/>
                      <a:pt x="132" y="0"/>
                      <a:pt x="134" y="0"/>
                    </a:cubicBezTo>
                    <a:cubicBezTo>
                      <a:pt x="140" y="0"/>
                      <a:pt x="144" y="4"/>
                      <a:pt x="145" y="10"/>
                    </a:cubicBezTo>
                    <a:cubicBezTo>
                      <a:pt x="145" y="10"/>
                      <a:pt x="145" y="10"/>
                      <a:pt x="145" y="10"/>
                    </a:cubicBezTo>
                    <a:cubicBezTo>
                      <a:pt x="147" y="19"/>
                      <a:pt x="158" y="38"/>
                      <a:pt x="185" y="38"/>
                    </a:cubicBezTo>
                    <a:cubicBezTo>
                      <a:pt x="223" y="15"/>
                      <a:pt x="223" y="15"/>
                      <a:pt x="223" y="15"/>
                    </a:cubicBezTo>
                    <a:cubicBezTo>
                      <a:pt x="223" y="93"/>
                      <a:pt x="223" y="93"/>
                      <a:pt x="223" y="93"/>
                    </a:cubicBezTo>
                    <a:cubicBezTo>
                      <a:pt x="223" y="93"/>
                      <a:pt x="224" y="108"/>
                      <a:pt x="207" y="108"/>
                    </a:cubicBezTo>
                    <a:cubicBezTo>
                      <a:pt x="156" y="108"/>
                      <a:pt x="156" y="108"/>
                      <a:pt x="156" y="108"/>
                    </a:cubicBezTo>
                    <a:cubicBezTo>
                      <a:pt x="156" y="78"/>
                      <a:pt x="156" y="78"/>
                      <a:pt x="156" y="78"/>
                    </a:cubicBezTo>
                    <a:cubicBezTo>
                      <a:pt x="82" y="108"/>
                      <a:pt x="82" y="108"/>
                      <a:pt x="82" y="108"/>
                    </a:cubicBezTo>
                    <a:cubicBezTo>
                      <a:pt x="15" y="108"/>
                      <a:pt x="15" y="108"/>
                      <a:pt x="15" y="108"/>
                    </a:cubicBezTo>
                    <a:cubicBezTo>
                      <a:pt x="15" y="108"/>
                      <a:pt x="3" y="110"/>
                      <a:pt x="3" y="96"/>
                    </a:cubicBezTo>
                    <a:cubicBezTo>
                      <a:pt x="3" y="71"/>
                      <a:pt x="3" y="71"/>
                      <a:pt x="3" y="71"/>
                    </a:cubicBezTo>
                    <a:cubicBezTo>
                      <a:pt x="3" y="71"/>
                      <a:pt x="0" y="61"/>
                      <a:pt x="18" y="52"/>
                    </a:cubicBezTo>
                  </a:path>
                </a:pathLst>
              </a:custGeom>
              <a:solidFill>
                <a:srgbClr val="2A328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9" name="Freeform 67"/>
              <p:cNvSpPr>
                <a:spLocks/>
              </p:cNvSpPr>
              <p:nvPr/>
            </p:nvSpPr>
            <p:spPr bwMode="auto">
              <a:xfrm>
                <a:off x="1410" y="2471"/>
                <a:ext cx="86" cy="169"/>
              </a:xfrm>
              <a:custGeom>
                <a:avLst/>
                <a:gdLst>
                  <a:gd name="T0" fmla="*/ 69 w 86"/>
                  <a:gd name="T1" fmla="*/ 169 h 169"/>
                  <a:gd name="T2" fmla="*/ 0 w 86"/>
                  <a:gd name="T3" fmla="*/ 0 h 169"/>
                  <a:gd name="T4" fmla="*/ 86 w 86"/>
                  <a:gd name="T5" fmla="*/ 163 h 169"/>
                  <a:gd name="T6" fmla="*/ 69 w 86"/>
                  <a:gd name="T7" fmla="*/ 169 h 169"/>
                </a:gdLst>
                <a:ahLst/>
                <a:cxnLst>
                  <a:cxn ang="0">
                    <a:pos x="T0" y="T1"/>
                  </a:cxn>
                  <a:cxn ang="0">
                    <a:pos x="T2" y="T3"/>
                  </a:cxn>
                  <a:cxn ang="0">
                    <a:pos x="T4" y="T5"/>
                  </a:cxn>
                  <a:cxn ang="0">
                    <a:pos x="T6" y="T7"/>
                  </a:cxn>
                </a:cxnLst>
                <a:rect l="0" t="0" r="r" b="b"/>
                <a:pathLst>
                  <a:path w="86" h="169">
                    <a:moveTo>
                      <a:pt x="69" y="169"/>
                    </a:moveTo>
                    <a:lnTo>
                      <a:pt x="0" y="0"/>
                    </a:lnTo>
                    <a:lnTo>
                      <a:pt x="86" y="163"/>
                    </a:lnTo>
                    <a:lnTo>
                      <a:pt x="69" y="169"/>
                    </a:lnTo>
                    <a:close/>
                  </a:path>
                </a:pathLst>
              </a:custGeom>
              <a:solidFill>
                <a:srgbClr val="18264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0" name="Freeform 68"/>
              <p:cNvSpPr>
                <a:spLocks/>
              </p:cNvSpPr>
              <p:nvPr/>
            </p:nvSpPr>
            <p:spPr bwMode="auto">
              <a:xfrm>
                <a:off x="1410" y="2471"/>
                <a:ext cx="86" cy="169"/>
              </a:xfrm>
              <a:custGeom>
                <a:avLst/>
                <a:gdLst>
                  <a:gd name="T0" fmla="*/ 69 w 86"/>
                  <a:gd name="T1" fmla="*/ 169 h 169"/>
                  <a:gd name="T2" fmla="*/ 0 w 86"/>
                  <a:gd name="T3" fmla="*/ 0 h 169"/>
                  <a:gd name="T4" fmla="*/ 86 w 86"/>
                  <a:gd name="T5" fmla="*/ 163 h 169"/>
                  <a:gd name="T6" fmla="*/ 69 w 86"/>
                  <a:gd name="T7" fmla="*/ 169 h 169"/>
                </a:gdLst>
                <a:ahLst/>
                <a:cxnLst>
                  <a:cxn ang="0">
                    <a:pos x="T0" y="T1"/>
                  </a:cxn>
                  <a:cxn ang="0">
                    <a:pos x="T2" y="T3"/>
                  </a:cxn>
                  <a:cxn ang="0">
                    <a:pos x="T4" y="T5"/>
                  </a:cxn>
                  <a:cxn ang="0">
                    <a:pos x="T6" y="T7"/>
                  </a:cxn>
                </a:cxnLst>
                <a:rect l="0" t="0" r="r" b="b"/>
                <a:pathLst>
                  <a:path w="86" h="169">
                    <a:moveTo>
                      <a:pt x="69" y="169"/>
                    </a:moveTo>
                    <a:lnTo>
                      <a:pt x="0" y="0"/>
                    </a:lnTo>
                    <a:lnTo>
                      <a:pt x="86" y="163"/>
                    </a:lnTo>
                    <a:lnTo>
                      <a:pt x="69" y="169"/>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1" name="Freeform 69"/>
              <p:cNvSpPr>
                <a:spLocks/>
              </p:cNvSpPr>
              <p:nvPr/>
            </p:nvSpPr>
            <p:spPr bwMode="auto">
              <a:xfrm>
                <a:off x="1401" y="2611"/>
                <a:ext cx="152" cy="74"/>
              </a:xfrm>
              <a:custGeom>
                <a:avLst/>
                <a:gdLst>
                  <a:gd name="T0" fmla="*/ 18 w 224"/>
                  <a:gd name="T1" fmla="*/ 52 h 110"/>
                  <a:gd name="T2" fmla="*/ 128 w 224"/>
                  <a:gd name="T3" fmla="*/ 2 h 110"/>
                  <a:gd name="T4" fmla="*/ 129 w 224"/>
                  <a:gd name="T5" fmla="*/ 2 h 110"/>
                  <a:gd name="T6" fmla="*/ 134 w 224"/>
                  <a:gd name="T7" fmla="*/ 0 h 110"/>
                  <a:gd name="T8" fmla="*/ 145 w 224"/>
                  <a:gd name="T9" fmla="*/ 10 h 110"/>
                  <a:gd name="T10" fmla="*/ 146 w 224"/>
                  <a:gd name="T11" fmla="*/ 11 h 110"/>
                  <a:gd name="T12" fmla="*/ 185 w 224"/>
                  <a:gd name="T13" fmla="*/ 38 h 110"/>
                  <a:gd name="T14" fmla="*/ 223 w 224"/>
                  <a:gd name="T15" fmla="*/ 16 h 110"/>
                  <a:gd name="T16" fmla="*/ 223 w 224"/>
                  <a:gd name="T17" fmla="*/ 93 h 110"/>
                  <a:gd name="T18" fmla="*/ 208 w 224"/>
                  <a:gd name="T19" fmla="*/ 108 h 110"/>
                  <a:gd name="T20" fmla="*/ 163 w 224"/>
                  <a:gd name="T21" fmla="*/ 108 h 110"/>
                  <a:gd name="T22" fmla="*/ 163 w 224"/>
                  <a:gd name="T23" fmla="*/ 79 h 110"/>
                  <a:gd name="T24" fmla="*/ 89 w 224"/>
                  <a:gd name="T25" fmla="*/ 108 h 110"/>
                  <a:gd name="T26" fmla="*/ 15 w 224"/>
                  <a:gd name="T27" fmla="*/ 108 h 110"/>
                  <a:gd name="T28" fmla="*/ 3 w 224"/>
                  <a:gd name="T29" fmla="*/ 96 h 110"/>
                  <a:gd name="T30" fmla="*/ 3 w 224"/>
                  <a:gd name="T31" fmla="*/ 71 h 110"/>
                  <a:gd name="T32" fmla="*/ 18 w 224"/>
                  <a:gd name="T33" fmla="*/ 52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24" h="110">
                    <a:moveTo>
                      <a:pt x="18" y="52"/>
                    </a:moveTo>
                    <a:cubicBezTo>
                      <a:pt x="36" y="43"/>
                      <a:pt x="128" y="2"/>
                      <a:pt x="128" y="2"/>
                    </a:cubicBezTo>
                    <a:cubicBezTo>
                      <a:pt x="129" y="2"/>
                      <a:pt x="129" y="2"/>
                      <a:pt x="129" y="2"/>
                    </a:cubicBezTo>
                    <a:cubicBezTo>
                      <a:pt x="130" y="1"/>
                      <a:pt x="132" y="0"/>
                      <a:pt x="134" y="0"/>
                    </a:cubicBezTo>
                    <a:cubicBezTo>
                      <a:pt x="140" y="0"/>
                      <a:pt x="144" y="5"/>
                      <a:pt x="145" y="10"/>
                    </a:cubicBezTo>
                    <a:cubicBezTo>
                      <a:pt x="146" y="11"/>
                      <a:pt x="146" y="11"/>
                      <a:pt x="146" y="11"/>
                    </a:cubicBezTo>
                    <a:cubicBezTo>
                      <a:pt x="147" y="20"/>
                      <a:pt x="158" y="38"/>
                      <a:pt x="185" y="38"/>
                    </a:cubicBezTo>
                    <a:cubicBezTo>
                      <a:pt x="223" y="16"/>
                      <a:pt x="223" y="16"/>
                      <a:pt x="223" y="16"/>
                    </a:cubicBezTo>
                    <a:cubicBezTo>
                      <a:pt x="223" y="93"/>
                      <a:pt x="223" y="93"/>
                      <a:pt x="223" y="93"/>
                    </a:cubicBezTo>
                    <a:cubicBezTo>
                      <a:pt x="223" y="93"/>
                      <a:pt x="224" y="108"/>
                      <a:pt x="208" y="108"/>
                    </a:cubicBezTo>
                    <a:cubicBezTo>
                      <a:pt x="163" y="108"/>
                      <a:pt x="163" y="108"/>
                      <a:pt x="163" y="108"/>
                    </a:cubicBezTo>
                    <a:cubicBezTo>
                      <a:pt x="163" y="79"/>
                      <a:pt x="163" y="79"/>
                      <a:pt x="163" y="79"/>
                    </a:cubicBezTo>
                    <a:cubicBezTo>
                      <a:pt x="89" y="108"/>
                      <a:pt x="89" y="108"/>
                      <a:pt x="89" y="108"/>
                    </a:cubicBezTo>
                    <a:cubicBezTo>
                      <a:pt x="15" y="108"/>
                      <a:pt x="15" y="108"/>
                      <a:pt x="15" y="108"/>
                    </a:cubicBezTo>
                    <a:cubicBezTo>
                      <a:pt x="15" y="108"/>
                      <a:pt x="3" y="110"/>
                      <a:pt x="3" y="96"/>
                    </a:cubicBezTo>
                    <a:cubicBezTo>
                      <a:pt x="3" y="71"/>
                      <a:pt x="3" y="71"/>
                      <a:pt x="3" y="71"/>
                    </a:cubicBezTo>
                    <a:cubicBezTo>
                      <a:pt x="3" y="71"/>
                      <a:pt x="0" y="61"/>
                      <a:pt x="18" y="52"/>
                    </a:cubicBezTo>
                  </a:path>
                </a:pathLst>
              </a:custGeom>
              <a:solidFill>
                <a:srgbClr val="2A328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2" name="Freeform 70"/>
              <p:cNvSpPr>
                <a:spLocks/>
              </p:cNvSpPr>
              <p:nvPr/>
            </p:nvSpPr>
            <p:spPr bwMode="auto">
              <a:xfrm>
                <a:off x="1295" y="2624"/>
                <a:ext cx="41" cy="31"/>
              </a:xfrm>
              <a:custGeom>
                <a:avLst/>
                <a:gdLst>
                  <a:gd name="T0" fmla="*/ 0 w 61"/>
                  <a:gd name="T1" fmla="*/ 23 h 45"/>
                  <a:gd name="T2" fmla="*/ 38 w 61"/>
                  <a:gd name="T3" fmla="*/ 39 h 45"/>
                  <a:gd name="T4" fmla="*/ 54 w 61"/>
                  <a:gd name="T5" fmla="*/ 0 h 45"/>
                  <a:gd name="T6" fmla="*/ 0 w 61"/>
                  <a:gd name="T7" fmla="*/ 23 h 45"/>
                </a:gdLst>
                <a:ahLst/>
                <a:cxnLst>
                  <a:cxn ang="0">
                    <a:pos x="T0" y="T1"/>
                  </a:cxn>
                  <a:cxn ang="0">
                    <a:pos x="T2" y="T3"/>
                  </a:cxn>
                  <a:cxn ang="0">
                    <a:pos x="T4" y="T5"/>
                  </a:cxn>
                  <a:cxn ang="0">
                    <a:pos x="T6" y="T7"/>
                  </a:cxn>
                </a:cxnLst>
                <a:rect l="0" t="0" r="r" b="b"/>
                <a:pathLst>
                  <a:path w="61" h="45">
                    <a:moveTo>
                      <a:pt x="0" y="23"/>
                    </a:moveTo>
                    <a:cubicBezTo>
                      <a:pt x="6" y="38"/>
                      <a:pt x="23" y="45"/>
                      <a:pt x="38" y="39"/>
                    </a:cubicBezTo>
                    <a:cubicBezTo>
                      <a:pt x="53" y="32"/>
                      <a:pt x="61" y="15"/>
                      <a:pt x="54" y="0"/>
                    </a:cubicBezTo>
                    <a:lnTo>
                      <a:pt x="0" y="23"/>
                    </a:lnTo>
                    <a:close/>
                  </a:path>
                </a:pathLst>
              </a:custGeom>
              <a:solidFill>
                <a:srgbClr val="F8CCA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3" name="Freeform 71"/>
              <p:cNvSpPr>
                <a:spLocks/>
              </p:cNvSpPr>
              <p:nvPr/>
            </p:nvSpPr>
            <p:spPr bwMode="auto">
              <a:xfrm>
                <a:off x="1445" y="2615"/>
                <a:ext cx="41" cy="31"/>
              </a:xfrm>
              <a:custGeom>
                <a:avLst/>
                <a:gdLst>
                  <a:gd name="T0" fmla="*/ 0 w 61"/>
                  <a:gd name="T1" fmla="*/ 23 h 45"/>
                  <a:gd name="T2" fmla="*/ 38 w 61"/>
                  <a:gd name="T3" fmla="*/ 39 h 45"/>
                  <a:gd name="T4" fmla="*/ 54 w 61"/>
                  <a:gd name="T5" fmla="*/ 0 h 45"/>
                  <a:gd name="T6" fmla="*/ 0 w 61"/>
                  <a:gd name="T7" fmla="*/ 23 h 45"/>
                </a:gdLst>
                <a:ahLst/>
                <a:cxnLst>
                  <a:cxn ang="0">
                    <a:pos x="T0" y="T1"/>
                  </a:cxn>
                  <a:cxn ang="0">
                    <a:pos x="T2" y="T3"/>
                  </a:cxn>
                  <a:cxn ang="0">
                    <a:pos x="T4" y="T5"/>
                  </a:cxn>
                  <a:cxn ang="0">
                    <a:pos x="T6" y="T7"/>
                  </a:cxn>
                </a:cxnLst>
                <a:rect l="0" t="0" r="r" b="b"/>
                <a:pathLst>
                  <a:path w="61" h="45">
                    <a:moveTo>
                      <a:pt x="0" y="23"/>
                    </a:moveTo>
                    <a:cubicBezTo>
                      <a:pt x="6" y="38"/>
                      <a:pt x="23" y="45"/>
                      <a:pt x="38" y="39"/>
                    </a:cubicBezTo>
                    <a:cubicBezTo>
                      <a:pt x="54" y="33"/>
                      <a:pt x="61" y="16"/>
                      <a:pt x="54" y="0"/>
                    </a:cubicBezTo>
                    <a:cubicBezTo>
                      <a:pt x="0" y="23"/>
                      <a:pt x="0" y="23"/>
                      <a:pt x="0" y="23"/>
                    </a:cubicBezTo>
                  </a:path>
                </a:pathLst>
              </a:custGeom>
              <a:solidFill>
                <a:srgbClr val="F8CCA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4" name="Freeform 72"/>
              <p:cNvSpPr>
                <a:spLocks/>
              </p:cNvSpPr>
              <p:nvPr/>
            </p:nvSpPr>
            <p:spPr bwMode="auto">
              <a:xfrm>
                <a:off x="1404" y="1973"/>
                <a:ext cx="172" cy="234"/>
              </a:xfrm>
              <a:custGeom>
                <a:avLst/>
                <a:gdLst>
                  <a:gd name="T0" fmla="*/ 93 w 255"/>
                  <a:gd name="T1" fmla="*/ 267 h 345"/>
                  <a:gd name="T2" fmla="*/ 129 w 255"/>
                  <a:gd name="T3" fmla="*/ 248 h 345"/>
                  <a:gd name="T4" fmla="*/ 16 w 255"/>
                  <a:gd name="T5" fmla="*/ 85 h 345"/>
                  <a:gd name="T6" fmla="*/ 28 w 255"/>
                  <a:gd name="T7" fmla="*/ 16 h 345"/>
                  <a:gd name="T8" fmla="*/ 98 w 255"/>
                  <a:gd name="T9" fmla="*/ 29 h 345"/>
                  <a:gd name="T10" fmla="*/ 244 w 255"/>
                  <a:gd name="T11" fmla="*/ 240 h 345"/>
                  <a:gd name="T12" fmla="*/ 251 w 255"/>
                  <a:gd name="T13" fmla="*/ 282 h 345"/>
                  <a:gd name="T14" fmla="*/ 249 w 255"/>
                  <a:gd name="T15" fmla="*/ 289 h 345"/>
                  <a:gd name="T16" fmla="*/ 224 w 255"/>
                  <a:gd name="T17" fmla="*/ 314 h 345"/>
                  <a:gd name="T18" fmla="*/ 129 w 255"/>
                  <a:gd name="T19" fmla="*/ 345 h 345"/>
                  <a:gd name="T20" fmla="*/ 93 w 255"/>
                  <a:gd name="T21" fmla="*/ 267 h 3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55" h="345">
                    <a:moveTo>
                      <a:pt x="93" y="267"/>
                    </a:moveTo>
                    <a:cubicBezTo>
                      <a:pt x="129" y="248"/>
                      <a:pt x="129" y="248"/>
                      <a:pt x="129" y="248"/>
                    </a:cubicBezTo>
                    <a:cubicBezTo>
                      <a:pt x="16" y="85"/>
                      <a:pt x="16" y="85"/>
                      <a:pt x="16" y="85"/>
                    </a:cubicBezTo>
                    <a:cubicBezTo>
                      <a:pt x="0" y="63"/>
                      <a:pt x="6" y="32"/>
                      <a:pt x="28" y="16"/>
                    </a:cubicBezTo>
                    <a:cubicBezTo>
                      <a:pt x="51" y="0"/>
                      <a:pt x="82" y="6"/>
                      <a:pt x="98" y="29"/>
                    </a:cubicBezTo>
                    <a:cubicBezTo>
                      <a:pt x="244" y="240"/>
                      <a:pt x="244" y="240"/>
                      <a:pt x="244" y="240"/>
                    </a:cubicBezTo>
                    <a:cubicBezTo>
                      <a:pt x="253" y="252"/>
                      <a:pt x="255" y="267"/>
                      <a:pt x="251" y="282"/>
                    </a:cubicBezTo>
                    <a:cubicBezTo>
                      <a:pt x="251" y="284"/>
                      <a:pt x="250" y="286"/>
                      <a:pt x="249" y="289"/>
                    </a:cubicBezTo>
                    <a:cubicBezTo>
                      <a:pt x="244" y="300"/>
                      <a:pt x="235" y="309"/>
                      <a:pt x="224" y="314"/>
                    </a:cubicBezTo>
                    <a:cubicBezTo>
                      <a:pt x="129" y="345"/>
                      <a:pt x="126" y="345"/>
                      <a:pt x="129" y="345"/>
                    </a:cubicBezTo>
                    <a:cubicBezTo>
                      <a:pt x="93" y="267"/>
                      <a:pt x="93" y="267"/>
                      <a:pt x="93" y="267"/>
                    </a:cubicBezTo>
                  </a:path>
                </a:pathLst>
              </a:custGeom>
              <a:solidFill>
                <a:srgbClr val="18264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5" name="Freeform 73"/>
              <p:cNvSpPr>
                <a:spLocks/>
              </p:cNvSpPr>
              <p:nvPr/>
            </p:nvSpPr>
            <p:spPr bwMode="auto">
              <a:xfrm>
                <a:off x="1359" y="2162"/>
                <a:ext cx="125" cy="94"/>
              </a:xfrm>
              <a:custGeom>
                <a:avLst/>
                <a:gdLst>
                  <a:gd name="T0" fmla="*/ 78 w 185"/>
                  <a:gd name="T1" fmla="*/ 112 h 139"/>
                  <a:gd name="T2" fmla="*/ 87 w 185"/>
                  <a:gd name="T3" fmla="*/ 106 h 139"/>
                  <a:gd name="T4" fmla="*/ 95 w 185"/>
                  <a:gd name="T5" fmla="*/ 102 h 139"/>
                  <a:gd name="T6" fmla="*/ 161 w 185"/>
                  <a:gd name="T7" fmla="*/ 70 h 139"/>
                  <a:gd name="T8" fmla="*/ 177 w 185"/>
                  <a:gd name="T9" fmla="*/ 24 h 139"/>
                  <a:gd name="T10" fmla="*/ 131 w 185"/>
                  <a:gd name="T11" fmla="*/ 8 h 139"/>
                  <a:gd name="T12" fmla="*/ 67 w 185"/>
                  <a:gd name="T13" fmla="*/ 39 h 139"/>
                  <a:gd name="T14" fmla="*/ 57 w 185"/>
                  <a:gd name="T15" fmla="*/ 42 h 139"/>
                  <a:gd name="T16" fmla="*/ 33 w 185"/>
                  <a:gd name="T17" fmla="*/ 46 h 139"/>
                  <a:gd name="T18" fmla="*/ 3 w 185"/>
                  <a:gd name="T19" fmla="*/ 76 h 139"/>
                  <a:gd name="T20" fmla="*/ 1 w 185"/>
                  <a:gd name="T21" fmla="*/ 96 h 139"/>
                  <a:gd name="T22" fmla="*/ 19 w 185"/>
                  <a:gd name="T23" fmla="*/ 129 h 139"/>
                  <a:gd name="T24" fmla="*/ 23 w 185"/>
                  <a:gd name="T25" fmla="*/ 132 h 139"/>
                  <a:gd name="T26" fmla="*/ 63 w 185"/>
                  <a:gd name="T27" fmla="*/ 126 h 139"/>
                  <a:gd name="T28" fmla="*/ 78 w 185"/>
                  <a:gd name="T29" fmla="*/ 112 h 1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85" h="139">
                    <a:moveTo>
                      <a:pt x="78" y="112"/>
                    </a:moveTo>
                    <a:cubicBezTo>
                      <a:pt x="80" y="109"/>
                      <a:pt x="83" y="107"/>
                      <a:pt x="87" y="106"/>
                    </a:cubicBezTo>
                    <a:cubicBezTo>
                      <a:pt x="95" y="102"/>
                      <a:pt x="95" y="102"/>
                      <a:pt x="95" y="102"/>
                    </a:cubicBezTo>
                    <a:cubicBezTo>
                      <a:pt x="161" y="70"/>
                      <a:pt x="161" y="70"/>
                      <a:pt x="161" y="70"/>
                    </a:cubicBezTo>
                    <a:cubicBezTo>
                      <a:pt x="178" y="62"/>
                      <a:pt x="185" y="41"/>
                      <a:pt x="177" y="24"/>
                    </a:cubicBezTo>
                    <a:cubicBezTo>
                      <a:pt x="169" y="7"/>
                      <a:pt x="148" y="0"/>
                      <a:pt x="131" y="8"/>
                    </a:cubicBezTo>
                    <a:cubicBezTo>
                      <a:pt x="67" y="39"/>
                      <a:pt x="67" y="39"/>
                      <a:pt x="67" y="39"/>
                    </a:cubicBezTo>
                    <a:cubicBezTo>
                      <a:pt x="64" y="41"/>
                      <a:pt x="61" y="42"/>
                      <a:pt x="57" y="42"/>
                    </a:cubicBezTo>
                    <a:cubicBezTo>
                      <a:pt x="33" y="46"/>
                      <a:pt x="33" y="46"/>
                      <a:pt x="33" y="46"/>
                    </a:cubicBezTo>
                    <a:cubicBezTo>
                      <a:pt x="17" y="48"/>
                      <a:pt x="5" y="60"/>
                      <a:pt x="3" y="76"/>
                    </a:cubicBezTo>
                    <a:cubicBezTo>
                      <a:pt x="1" y="96"/>
                      <a:pt x="1" y="96"/>
                      <a:pt x="1" y="96"/>
                    </a:cubicBezTo>
                    <a:cubicBezTo>
                      <a:pt x="0" y="109"/>
                      <a:pt x="7" y="123"/>
                      <a:pt x="19" y="129"/>
                    </a:cubicBezTo>
                    <a:cubicBezTo>
                      <a:pt x="23" y="132"/>
                      <a:pt x="23" y="132"/>
                      <a:pt x="23" y="132"/>
                    </a:cubicBezTo>
                    <a:cubicBezTo>
                      <a:pt x="36" y="139"/>
                      <a:pt x="52" y="137"/>
                      <a:pt x="63" y="126"/>
                    </a:cubicBezTo>
                    <a:cubicBezTo>
                      <a:pt x="78" y="112"/>
                      <a:pt x="78" y="112"/>
                      <a:pt x="78" y="112"/>
                    </a:cubicBezTo>
                  </a:path>
                </a:pathLst>
              </a:custGeom>
              <a:solidFill>
                <a:srgbClr val="F8CCA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6" name="Freeform 74"/>
              <p:cNvSpPr>
                <a:spLocks/>
              </p:cNvSpPr>
              <p:nvPr/>
            </p:nvSpPr>
            <p:spPr bwMode="auto">
              <a:xfrm>
                <a:off x="1431" y="2154"/>
                <a:ext cx="59" cy="64"/>
              </a:xfrm>
              <a:custGeom>
                <a:avLst/>
                <a:gdLst>
                  <a:gd name="T0" fmla="*/ 59 w 59"/>
                  <a:gd name="T1" fmla="*/ 47 h 64"/>
                  <a:gd name="T2" fmla="*/ 39 w 59"/>
                  <a:gd name="T3" fmla="*/ 0 h 64"/>
                  <a:gd name="T4" fmla="*/ 0 w 59"/>
                  <a:gd name="T5" fmla="*/ 17 h 64"/>
                  <a:gd name="T6" fmla="*/ 20 w 59"/>
                  <a:gd name="T7" fmla="*/ 64 h 64"/>
                  <a:gd name="T8" fmla="*/ 59 w 59"/>
                  <a:gd name="T9" fmla="*/ 47 h 64"/>
                </a:gdLst>
                <a:ahLst/>
                <a:cxnLst>
                  <a:cxn ang="0">
                    <a:pos x="T0" y="T1"/>
                  </a:cxn>
                  <a:cxn ang="0">
                    <a:pos x="T2" y="T3"/>
                  </a:cxn>
                  <a:cxn ang="0">
                    <a:pos x="T4" y="T5"/>
                  </a:cxn>
                  <a:cxn ang="0">
                    <a:pos x="T6" y="T7"/>
                  </a:cxn>
                  <a:cxn ang="0">
                    <a:pos x="T8" y="T9"/>
                  </a:cxn>
                </a:cxnLst>
                <a:rect l="0" t="0" r="r" b="b"/>
                <a:pathLst>
                  <a:path w="59" h="64">
                    <a:moveTo>
                      <a:pt x="59" y="47"/>
                    </a:moveTo>
                    <a:lnTo>
                      <a:pt x="39" y="0"/>
                    </a:lnTo>
                    <a:lnTo>
                      <a:pt x="0" y="17"/>
                    </a:lnTo>
                    <a:lnTo>
                      <a:pt x="20" y="64"/>
                    </a:lnTo>
                    <a:lnTo>
                      <a:pt x="59" y="4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7" name="Freeform 75"/>
              <p:cNvSpPr>
                <a:spLocks/>
              </p:cNvSpPr>
              <p:nvPr/>
            </p:nvSpPr>
            <p:spPr bwMode="auto">
              <a:xfrm>
                <a:off x="1431" y="2154"/>
                <a:ext cx="59" cy="64"/>
              </a:xfrm>
              <a:custGeom>
                <a:avLst/>
                <a:gdLst>
                  <a:gd name="T0" fmla="*/ 59 w 59"/>
                  <a:gd name="T1" fmla="*/ 47 h 64"/>
                  <a:gd name="T2" fmla="*/ 39 w 59"/>
                  <a:gd name="T3" fmla="*/ 0 h 64"/>
                  <a:gd name="T4" fmla="*/ 0 w 59"/>
                  <a:gd name="T5" fmla="*/ 17 h 64"/>
                  <a:gd name="T6" fmla="*/ 20 w 59"/>
                  <a:gd name="T7" fmla="*/ 64 h 64"/>
                  <a:gd name="T8" fmla="*/ 59 w 59"/>
                  <a:gd name="T9" fmla="*/ 47 h 64"/>
                </a:gdLst>
                <a:ahLst/>
                <a:cxnLst>
                  <a:cxn ang="0">
                    <a:pos x="T0" y="T1"/>
                  </a:cxn>
                  <a:cxn ang="0">
                    <a:pos x="T2" y="T3"/>
                  </a:cxn>
                  <a:cxn ang="0">
                    <a:pos x="T4" y="T5"/>
                  </a:cxn>
                  <a:cxn ang="0">
                    <a:pos x="T6" y="T7"/>
                  </a:cxn>
                  <a:cxn ang="0">
                    <a:pos x="T8" y="T9"/>
                  </a:cxn>
                </a:cxnLst>
                <a:rect l="0" t="0" r="r" b="b"/>
                <a:pathLst>
                  <a:path w="59" h="64">
                    <a:moveTo>
                      <a:pt x="59" y="47"/>
                    </a:moveTo>
                    <a:lnTo>
                      <a:pt x="39" y="0"/>
                    </a:lnTo>
                    <a:lnTo>
                      <a:pt x="0" y="17"/>
                    </a:lnTo>
                    <a:lnTo>
                      <a:pt x="20" y="64"/>
                    </a:lnTo>
                    <a:lnTo>
                      <a:pt x="59" y="47"/>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8" name="Freeform 76"/>
              <p:cNvSpPr>
                <a:spLocks/>
              </p:cNvSpPr>
              <p:nvPr/>
            </p:nvSpPr>
            <p:spPr bwMode="auto">
              <a:xfrm>
                <a:off x="1340" y="2869"/>
                <a:ext cx="544" cy="58"/>
              </a:xfrm>
              <a:custGeom>
                <a:avLst/>
                <a:gdLst>
                  <a:gd name="T0" fmla="*/ 43 w 803"/>
                  <a:gd name="T1" fmla="*/ 85 h 85"/>
                  <a:gd name="T2" fmla="*/ 760 w 803"/>
                  <a:gd name="T3" fmla="*/ 85 h 85"/>
                  <a:gd name="T4" fmla="*/ 803 w 803"/>
                  <a:gd name="T5" fmla="*/ 42 h 85"/>
                  <a:gd name="T6" fmla="*/ 760 w 803"/>
                  <a:gd name="T7" fmla="*/ 0 h 85"/>
                  <a:gd name="T8" fmla="*/ 43 w 803"/>
                  <a:gd name="T9" fmla="*/ 0 h 85"/>
                  <a:gd name="T10" fmla="*/ 0 w 803"/>
                  <a:gd name="T11" fmla="*/ 42 h 85"/>
                  <a:gd name="T12" fmla="*/ 43 w 803"/>
                  <a:gd name="T13" fmla="*/ 85 h 85"/>
                </a:gdLst>
                <a:ahLst/>
                <a:cxnLst>
                  <a:cxn ang="0">
                    <a:pos x="T0" y="T1"/>
                  </a:cxn>
                  <a:cxn ang="0">
                    <a:pos x="T2" y="T3"/>
                  </a:cxn>
                  <a:cxn ang="0">
                    <a:pos x="T4" y="T5"/>
                  </a:cxn>
                  <a:cxn ang="0">
                    <a:pos x="T6" y="T7"/>
                  </a:cxn>
                  <a:cxn ang="0">
                    <a:pos x="T8" y="T9"/>
                  </a:cxn>
                  <a:cxn ang="0">
                    <a:pos x="T10" y="T11"/>
                  </a:cxn>
                  <a:cxn ang="0">
                    <a:pos x="T12" y="T13"/>
                  </a:cxn>
                </a:cxnLst>
                <a:rect l="0" t="0" r="r" b="b"/>
                <a:pathLst>
                  <a:path w="803" h="85">
                    <a:moveTo>
                      <a:pt x="43" y="85"/>
                    </a:moveTo>
                    <a:cubicBezTo>
                      <a:pt x="760" y="85"/>
                      <a:pt x="760" y="85"/>
                      <a:pt x="760" y="85"/>
                    </a:cubicBezTo>
                    <a:cubicBezTo>
                      <a:pt x="784" y="85"/>
                      <a:pt x="803" y="66"/>
                      <a:pt x="803" y="42"/>
                    </a:cubicBezTo>
                    <a:cubicBezTo>
                      <a:pt x="803" y="19"/>
                      <a:pt x="784" y="0"/>
                      <a:pt x="760" y="0"/>
                    </a:cubicBezTo>
                    <a:cubicBezTo>
                      <a:pt x="43" y="0"/>
                      <a:pt x="43" y="0"/>
                      <a:pt x="43" y="0"/>
                    </a:cubicBezTo>
                    <a:cubicBezTo>
                      <a:pt x="19" y="0"/>
                      <a:pt x="0" y="19"/>
                      <a:pt x="0" y="42"/>
                    </a:cubicBezTo>
                    <a:cubicBezTo>
                      <a:pt x="0" y="66"/>
                      <a:pt x="19" y="85"/>
                      <a:pt x="43" y="85"/>
                    </a:cubicBezTo>
                  </a:path>
                </a:pathLst>
              </a:custGeom>
              <a:solidFill>
                <a:srgbClr val="D2D2D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9" name="Freeform 77"/>
              <p:cNvSpPr>
                <a:spLocks/>
              </p:cNvSpPr>
              <p:nvPr/>
            </p:nvSpPr>
            <p:spPr bwMode="auto">
              <a:xfrm>
                <a:off x="1470" y="2305"/>
                <a:ext cx="14" cy="38"/>
              </a:xfrm>
              <a:custGeom>
                <a:avLst/>
                <a:gdLst>
                  <a:gd name="T0" fmla="*/ 17 w 20"/>
                  <a:gd name="T1" fmla="*/ 23 h 55"/>
                  <a:gd name="T2" fmla="*/ 15 w 20"/>
                  <a:gd name="T3" fmla="*/ 16 h 55"/>
                  <a:gd name="T4" fmla="*/ 4 w 20"/>
                  <a:gd name="T5" fmla="*/ 0 h 55"/>
                  <a:gd name="T6" fmla="*/ 4 w 20"/>
                  <a:gd name="T7" fmla="*/ 0 h 55"/>
                  <a:gd name="T8" fmla="*/ 0 w 20"/>
                  <a:gd name="T9" fmla="*/ 0 h 55"/>
                  <a:gd name="T10" fmla="*/ 0 w 20"/>
                  <a:gd name="T11" fmla="*/ 1 h 55"/>
                  <a:gd name="T12" fmla="*/ 5 w 20"/>
                  <a:gd name="T13" fmla="*/ 55 h 55"/>
                  <a:gd name="T14" fmla="*/ 12 w 20"/>
                  <a:gd name="T15" fmla="*/ 48 h 55"/>
                  <a:gd name="T16" fmla="*/ 17 w 20"/>
                  <a:gd name="T17" fmla="*/ 23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0" h="55">
                    <a:moveTo>
                      <a:pt x="17" y="23"/>
                    </a:moveTo>
                    <a:cubicBezTo>
                      <a:pt x="15" y="16"/>
                      <a:pt x="15" y="16"/>
                      <a:pt x="15" y="16"/>
                    </a:cubicBezTo>
                    <a:cubicBezTo>
                      <a:pt x="13" y="10"/>
                      <a:pt x="9" y="4"/>
                      <a:pt x="4" y="0"/>
                    </a:cubicBezTo>
                    <a:cubicBezTo>
                      <a:pt x="4" y="0"/>
                      <a:pt x="4" y="0"/>
                      <a:pt x="4" y="0"/>
                    </a:cubicBezTo>
                    <a:cubicBezTo>
                      <a:pt x="0" y="0"/>
                      <a:pt x="0" y="0"/>
                      <a:pt x="0" y="0"/>
                    </a:cubicBezTo>
                    <a:cubicBezTo>
                      <a:pt x="0" y="1"/>
                      <a:pt x="0" y="1"/>
                      <a:pt x="0" y="1"/>
                    </a:cubicBezTo>
                    <a:cubicBezTo>
                      <a:pt x="1" y="9"/>
                      <a:pt x="4" y="43"/>
                      <a:pt x="5" y="55"/>
                    </a:cubicBezTo>
                    <a:cubicBezTo>
                      <a:pt x="12" y="48"/>
                      <a:pt x="12" y="48"/>
                      <a:pt x="12" y="48"/>
                    </a:cubicBezTo>
                    <a:cubicBezTo>
                      <a:pt x="18" y="41"/>
                      <a:pt x="20" y="31"/>
                      <a:pt x="17" y="23"/>
                    </a:cubicBezTo>
                  </a:path>
                </a:pathLst>
              </a:custGeom>
              <a:solidFill>
                <a:srgbClr val="6D4E3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0" name="Freeform 78"/>
              <p:cNvSpPr>
                <a:spLocks/>
              </p:cNvSpPr>
              <p:nvPr/>
            </p:nvSpPr>
            <p:spPr bwMode="auto">
              <a:xfrm>
                <a:off x="1417" y="2305"/>
                <a:ext cx="59" cy="79"/>
              </a:xfrm>
              <a:custGeom>
                <a:avLst/>
                <a:gdLst>
                  <a:gd name="T0" fmla="*/ 77 w 87"/>
                  <a:gd name="T1" fmla="*/ 0 h 115"/>
                  <a:gd name="T2" fmla="*/ 6 w 87"/>
                  <a:gd name="T3" fmla="*/ 5 h 115"/>
                  <a:gd name="T4" fmla="*/ 0 w 87"/>
                  <a:gd name="T5" fmla="*/ 35 h 115"/>
                  <a:gd name="T6" fmla="*/ 11 w 87"/>
                  <a:gd name="T7" fmla="*/ 85 h 115"/>
                  <a:gd name="T8" fmla="*/ 13 w 87"/>
                  <a:gd name="T9" fmla="*/ 90 h 115"/>
                  <a:gd name="T10" fmla="*/ 22 w 87"/>
                  <a:gd name="T11" fmla="*/ 94 h 115"/>
                  <a:gd name="T12" fmla="*/ 29 w 87"/>
                  <a:gd name="T13" fmla="*/ 90 h 115"/>
                  <a:gd name="T14" fmla="*/ 30 w 87"/>
                  <a:gd name="T15" fmla="*/ 97 h 115"/>
                  <a:gd name="T16" fmla="*/ 32 w 87"/>
                  <a:gd name="T17" fmla="*/ 102 h 115"/>
                  <a:gd name="T18" fmla="*/ 41 w 87"/>
                  <a:gd name="T19" fmla="*/ 106 h 115"/>
                  <a:gd name="T20" fmla="*/ 48 w 87"/>
                  <a:gd name="T21" fmla="*/ 101 h 115"/>
                  <a:gd name="T22" fmla="*/ 48 w 87"/>
                  <a:gd name="T23" fmla="*/ 106 h 115"/>
                  <a:gd name="T24" fmla="*/ 50 w 87"/>
                  <a:gd name="T25" fmla="*/ 111 h 115"/>
                  <a:gd name="T26" fmla="*/ 59 w 87"/>
                  <a:gd name="T27" fmla="*/ 115 h 115"/>
                  <a:gd name="T28" fmla="*/ 68 w 87"/>
                  <a:gd name="T29" fmla="*/ 104 h 115"/>
                  <a:gd name="T30" fmla="*/ 67 w 87"/>
                  <a:gd name="T31" fmla="*/ 95 h 115"/>
                  <a:gd name="T32" fmla="*/ 69 w 87"/>
                  <a:gd name="T33" fmla="*/ 98 h 115"/>
                  <a:gd name="T34" fmla="*/ 78 w 87"/>
                  <a:gd name="T35" fmla="*/ 102 h 115"/>
                  <a:gd name="T36" fmla="*/ 87 w 87"/>
                  <a:gd name="T37" fmla="*/ 91 h 115"/>
                  <a:gd name="T38" fmla="*/ 81 w 87"/>
                  <a:gd name="T39" fmla="*/ 34 h 115"/>
                  <a:gd name="T40" fmla="*/ 77 w 87"/>
                  <a:gd name="T41" fmla="*/ 1 h 115"/>
                  <a:gd name="T42" fmla="*/ 77 w 87"/>
                  <a:gd name="T43" fmla="*/ 0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87" h="115">
                    <a:moveTo>
                      <a:pt x="77" y="0"/>
                    </a:moveTo>
                    <a:cubicBezTo>
                      <a:pt x="6" y="5"/>
                      <a:pt x="6" y="5"/>
                      <a:pt x="6" y="5"/>
                    </a:cubicBezTo>
                    <a:cubicBezTo>
                      <a:pt x="3" y="13"/>
                      <a:pt x="0" y="25"/>
                      <a:pt x="0" y="35"/>
                    </a:cubicBezTo>
                    <a:cubicBezTo>
                      <a:pt x="1" y="46"/>
                      <a:pt x="11" y="85"/>
                      <a:pt x="11" y="85"/>
                    </a:cubicBezTo>
                    <a:cubicBezTo>
                      <a:pt x="12" y="87"/>
                      <a:pt x="12" y="89"/>
                      <a:pt x="13" y="90"/>
                    </a:cubicBezTo>
                    <a:cubicBezTo>
                      <a:pt x="15" y="93"/>
                      <a:pt x="19" y="94"/>
                      <a:pt x="22" y="94"/>
                    </a:cubicBezTo>
                    <a:cubicBezTo>
                      <a:pt x="25" y="94"/>
                      <a:pt x="27" y="92"/>
                      <a:pt x="29" y="90"/>
                    </a:cubicBezTo>
                    <a:cubicBezTo>
                      <a:pt x="30" y="97"/>
                      <a:pt x="30" y="97"/>
                      <a:pt x="30" y="97"/>
                    </a:cubicBezTo>
                    <a:cubicBezTo>
                      <a:pt x="30" y="99"/>
                      <a:pt x="31" y="101"/>
                      <a:pt x="32" y="102"/>
                    </a:cubicBezTo>
                    <a:cubicBezTo>
                      <a:pt x="34" y="105"/>
                      <a:pt x="37" y="106"/>
                      <a:pt x="41" y="106"/>
                    </a:cubicBezTo>
                    <a:cubicBezTo>
                      <a:pt x="44" y="106"/>
                      <a:pt x="46" y="104"/>
                      <a:pt x="48" y="101"/>
                    </a:cubicBezTo>
                    <a:cubicBezTo>
                      <a:pt x="48" y="106"/>
                      <a:pt x="48" y="106"/>
                      <a:pt x="48" y="106"/>
                    </a:cubicBezTo>
                    <a:cubicBezTo>
                      <a:pt x="49" y="108"/>
                      <a:pt x="49" y="109"/>
                      <a:pt x="50" y="111"/>
                    </a:cubicBezTo>
                    <a:cubicBezTo>
                      <a:pt x="52" y="113"/>
                      <a:pt x="56" y="115"/>
                      <a:pt x="59" y="115"/>
                    </a:cubicBezTo>
                    <a:cubicBezTo>
                      <a:pt x="65" y="114"/>
                      <a:pt x="69" y="109"/>
                      <a:pt x="68" y="104"/>
                    </a:cubicBezTo>
                    <a:cubicBezTo>
                      <a:pt x="67" y="95"/>
                      <a:pt x="67" y="95"/>
                      <a:pt x="67" y="95"/>
                    </a:cubicBezTo>
                    <a:cubicBezTo>
                      <a:pt x="68" y="96"/>
                      <a:pt x="68" y="97"/>
                      <a:pt x="69" y="98"/>
                    </a:cubicBezTo>
                    <a:cubicBezTo>
                      <a:pt x="71" y="101"/>
                      <a:pt x="74" y="102"/>
                      <a:pt x="78" y="102"/>
                    </a:cubicBezTo>
                    <a:cubicBezTo>
                      <a:pt x="83" y="101"/>
                      <a:pt x="87" y="97"/>
                      <a:pt x="87" y="91"/>
                    </a:cubicBezTo>
                    <a:cubicBezTo>
                      <a:pt x="87" y="91"/>
                      <a:pt x="84" y="61"/>
                      <a:pt x="81" y="34"/>
                    </a:cubicBezTo>
                    <a:cubicBezTo>
                      <a:pt x="80" y="21"/>
                      <a:pt x="79" y="10"/>
                      <a:pt x="77" y="1"/>
                    </a:cubicBezTo>
                    <a:cubicBezTo>
                      <a:pt x="77" y="1"/>
                      <a:pt x="77" y="0"/>
                      <a:pt x="77" y="0"/>
                    </a:cubicBezTo>
                  </a:path>
                </a:pathLst>
              </a:custGeom>
              <a:solidFill>
                <a:srgbClr val="9E69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1" name="Freeform 79"/>
              <p:cNvSpPr>
                <a:spLocks/>
              </p:cNvSpPr>
              <p:nvPr/>
            </p:nvSpPr>
            <p:spPr bwMode="auto">
              <a:xfrm>
                <a:off x="1478" y="2786"/>
                <a:ext cx="56" cy="47"/>
              </a:xfrm>
              <a:custGeom>
                <a:avLst/>
                <a:gdLst>
                  <a:gd name="T0" fmla="*/ 2 w 82"/>
                  <a:gd name="T1" fmla="*/ 0 h 69"/>
                  <a:gd name="T2" fmla="*/ 0 w 82"/>
                  <a:gd name="T3" fmla="*/ 69 h 69"/>
                  <a:gd name="T4" fmla="*/ 49 w 82"/>
                  <a:gd name="T5" fmla="*/ 69 h 69"/>
                  <a:gd name="T6" fmla="*/ 73 w 82"/>
                  <a:gd name="T7" fmla="*/ 67 h 69"/>
                  <a:gd name="T8" fmla="*/ 82 w 82"/>
                  <a:gd name="T9" fmla="*/ 0 h 69"/>
                  <a:gd name="T10" fmla="*/ 2 w 82"/>
                  <a:gd name="T11" fmla="*/ 0 h 69"/>
                </a:gdLst>
                <a:ahLst/>
                <a:cxnLst>
                  <a:cxn ang="0">
                    <a:pos x="T0" y="T1"/>
                  </a:cxn>
                  <a:cxn ang="0">
                    <a:pos x="T2" y="T3"/>
                  </a:cxn>
                  <a:cxn ang="0">
                    <a:pos x="T4" y="T5"/>
                  </a:cxn>
                  <a:cxn ang="0">
                    <a:pos x="T6" y="T7"/>
                  </a:cxn>
                  <a:cxn ang="0">
                    <a:pos x="T8" y="T9"/>
                  </a:cxn>
                  <a:cxn ang="0">
                    <a:pos x="T10" y="T11"/>
                  </a:cxn>
                </a:cxnLst>
                <a:rect l="0" t="0" r="r" b="b"/>
                <a:pathLst>
                  <a:path w="82" h="69">
                    <a:moveTo>
                      <a:pt x="2" y="0"/>
                    </a:moveTo>
                    <a:cubicBezTo>
                      <a:pt x="1" y="43"/>
                      <a:pt x="0" y="69"/>
                      <a:pt x="0" y="69"/>
                    </a:cubicBezTo>
                    <a:cubicBezTo>
                      <a:pt x="49" y="69"/>
                      <a:pt x="49" y="69"/>
                      <a:pt x="49" y="69"/>
                    </a:cubicBezTo>
                    <a:cubicBezTo>
                      <a:pt x="73" y="67"/>
                      <a:pt x="73" y="67"/>
                      <a:pt x="73" y="67"/>
                    </a:cubicBezTo>
                    <a:cubicBezTo>
                      <a:pt x="73" y="67"/>
                      <a:pt x="77" y="41"/>
                      <a:pt x="82" y="0"/>
                    </a:cubicBezTo>
                    <a:cubicBezTo>
                      <a:pt x="2" y="0"/>
                      <a:pt x="2" y="0"/>
                      <a:pt x="2" y="0"/>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2" name="Freeform 80"/>
              <p:cNvSpPr>
                <a:spLocks/>
              </p:cNvSpPr>
              <p:nvPr/>
            </p:nvSpPr>
            <p:spPr bwMode="auto">
              <a:xfrm>
                <a:off x="1529" y="2800"/>
                <a:ext cx="3" cy="21"/>
              </a:xfrm>
              <a:custGeom>
                <a:avLst/>
                <a:gdLst>
                  <a:gd name="T0" fmla="*/ 4 w 4"/>
                  <a:gd name="T1" fmla="*/ 0 h 31"/>
                  <a:gd name="T2" fmla="*/ 0 w 4"/>
                  <a:gd name="T3" fmla="*/ 31 h 31"/>
                  <a:gd name="T4" fmla="*/ 0 w 4"/>
                  <a:gd name="T5" fmla="*/ 31 h 31"/>
                  <a:gd name="T6" fmla="*/ 4 w 4"/>
                  <a:gd name="T7" fmla="*/ 0 h 31"/>
                </a:gdLst>
                <a:ahLst/>
                <a:cxnLst>
                  <a:cxn ang="0">
                    <a:pos x="T0" y="T1"/>
                  </a:cxn>
                  <a:cxn ang="0">
                    <a:pos x="T2" y="T3"/>
                  </a:cxn>
                  <a:cxn ang="0">
                    <a:pos x="T4" y="T5"/>
                  </a:cxn>
                  <a:cxn ang="0">
                    <a:pos x="T6" y="T7"/>
                  </a:cxn>
                </a:cxnLst>
                <a:rect l="0" t="0" r="r" b="b"/>
                <a:pathLst>
                  <a:path w="4" h="31">
                    <a:moveTo>
                      <a:pt x="4" y="0"/>
                    </a:moveTo>
                    <a:cubicBezTo>
                      <a:pt x="3" y="13"/>
                      <a:pt x="1" y="24"/>
                      <a:pt x="0" y="31"/>
                    </a:cubicBezTo>
                    <a:cubicBezTo>
                      <a:pt x="0" y="31"/>
                      <a:pt x="0" y="31"/>
                      <a:pt x="0" y="31"/>
                    </a:cubicBezTo>
                    <a:cubicBezTo>
                      <a:pt x="1" y="24"/>
                      <a:pt x="3" y="13"/>
                      <a:pt x="4" y="0"/>
                    </a:cubicBezTo>
                  </a:path>
                </a:pathLst>
              </a:custGeom>
              <a:solidFill>
                <a:srgbClr val="B6B3B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3" name="Freeform 81"/>
              <p:cNvSpPr>
                <a:spLocks/>
              </p:cNvSpPr>
              <p:nvPr/>
            </p:nvSpPr>
            <p:spPr bwMode="auto">
              <a:xfrm>
                <a:off x="1515" y="2797"/>
                <a:ext cx="17" cy="27"/>
              </a:xfrm>
              <a:custGeom>
                <a:avLst/>
                <a:gdLst>
                  <a:gd name="T0" fmla="*/ 25 w 25"/>
                  <a:gd name="T1" fmla="*/ 0 h 40"/>
                  <a:gd name="T2" fmla="*/ 3 w 25"/>
                  <a:gd name="T3" fmla="*/ 0 h 40"/>
                  <a:gd name="T4" fmla="*/ 0 w 25"/>
                  <a:gd name="T5" fmla="*/ 36 h 40"/>
                  <a:gd name="T6" fmla="*/ 10 w 25"/>
                  <a:gd name="T7" fmla="*/ 40 h 40"/>
                  <a:gd name="T8" fmla="*/ 12 w 25"/>
                  <a:gd name="T9" fmla="*/ 40 h 40"/>
                  <a:gd name="T10" fmla="*/ 17 w 25"/>
                  <a:gd name="T11" fmla="*/ 38 h 40"/>
                  <a:gd name="T12" fmla="*/ 17 w 25"/>
                  <a:gd name="T13" fmla="*/ 38 h 40"/>
                  <a:gd name="T14" fmla="*/ 20 w 25"/>
                  <a:gd name="T15" fmla="*/ 36 h 40"/>
                  <a:gd name="T16" fmla="*/ 24 w 25"/>
                  <a:gd name="T17" fmla="*/ 5 h 40"/>
                  <a:gd name="T18" fmla="*/ 25 w 25"/>
                  <a:gd name="T19" fmla="*/ 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5" h="40">
                    <a:moveTo>
                      <a:pt x="25" y="0"/>
                    </a:moveTo>
                    <a:cubicBezTo>
                      <a:pt x="3" y="0"/>
                      <a:pt x="3" y="0"/>
                      <a:pt x="3" y="0"/>
                    </a:cubicBezTo>
                    <a:cubicBezTo>
                      <a:pt x="0" y="36"/>
                      <a:pt x="0" y="36"/>
                      <a:pt x="0" y="36"/>
                    </a:cubicBezTo>
                    <a:cubicBezTo>
                      <a:pt x="3" y="39"/>
                      <a:pt x="6" y="40"/>
                      <a:pt x="10" y="40"/>
                    </a:cubicBezTo>
                    <a:cubicBezTo>
                      <a:pt x="10" y="40"/>
                      <a:pt x="11" y="40"/>
                      <a:pt x="12" y="40"/>
                    </a:cubicBezTo>
                    <a:cubicBezTo>
                      <a:pt x="14" y="40"/>
                      <a:pt x="15" y="39"/>
                      <a:pt x="17" y="38"/>
                    </a:cubicBezTo>
                    <a:cubicBezTo>
                      <a:pt x="17" y="38"/>
                      <a:pt x="17" y="38"/>
                      <a:pt x="17" y="38"/>
                    </a:cubicBezTo>
                    <a:cubicBezTo>
                      <a:pt x="20" y="36"/>
                      <a:pt x="20" y="36"/>
                      <a:pt x="20" y="36"/>
                    </a:cubicBezTo>
                    <a:cubicBezTo>
                      <a:pt x="21" y="29"/>
                      <a:pt x="23" y="18"/>
                      <a:pt x="24" y="5"/>
                    </a:cubicBezTo>
                    <a:cubicBezTo>
                      <a:pt x="25" y="4"/>
                      <a:pt x="25" y="2"/>
                      <a:pt x="25" y="0"/>
                    </a:cubicBezTo>
                  </a:path>
                </a:pathLst>
              </a:custGeom>
              <a:solidFill>
                <a:srgbClr val="B5B3B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4" name="Freeform 82"/>
              <p:cNvSpPr>
                <a:spLocks/>
              </p:cNvSpPr>
              <p:nvPr/>
            </p:nvSpPr>
            <p:spPr bwMode="auto">
              <a:xfrm>
                <a:off x="1715" y="2786"/>
                <a:ext cx="55" cy="52"/>
              </a:xfrm>
              <a:custGeom>
                <a:avLst/>
                <a:gdLst>
                  <a:gd name="T0" fmla="*/ 0 w 81"/>
                  <a:gd name="T1" fmla="*/ 0 h 77"/>
                  <a:gd name="T2" fmla="*/ 15 w 81"/>
                  <a:gd name="T3" fmla="*/ 77 h 77"/>
                  <a:gd name="T4" fmla="*/ 81 w 81"/>
                  <a:gd name="T5" fmla="*/ 56 h 77"/>
                  <a:gd name="T6" fmla="*/ 76 w 81"/>
                  <a:gd name="T7" fmla="*/ 0 h 77"/>
                  <a:gd name="T8" fmla="*/ 0 w 81"/>
                  <a:gd name="T9" fmla="*/ 0 h 77"/>
                </a:gdLst>
                <a:ahLst/>
                <a:cxnLst>
                  <a:cxn ang="0">
                    <a:pos x="T0" y="T1"/>
                  </a:cxn>
                  <a:cxn ang="0">
                    <a:pos x="T2" y="T3"/>
                  </a:cxn>
                  <a:cxn ang="0">
                    <a:pos x="T4" y="T5"/>
                  </a:cxn>
                  <a:cxn ang="0">
                    <a:pos x="T6" y="T7"/>
                  </a:cxn>
                  <a:cxn ang="0">
                    <a:pos x="T8" y="T9"/>
                  </a:cxn>
                </a:cxnLst>
                <a:rect l="0" t="0" r="r" b="b"/>
                <a:pathLst>
                  <a:path w="81" h="77">
                    <a:moveTo>
                      <a:pt x="0" y="0"/>
                    </a:moveTo>
                    <a:cubicBezTo>
                      <a:pt x="8" y="47"/>
                      <a:pt x="15" y="77"/>
                      <a:pt x="15" y="77"/>
                    </a:cubicBezTo>
                    <a:cubicBezTo>
                      <a:pt x="81" y="56"/>
                      <a:pt x="81" y="56"/>
                      <a:pt x="81" y="56"/>
                    </a:cubicBezTo>
                    <a:cubicBezTo>
                      <a:pt x="76" y="0"/>
                      <a:pt x="76" y="0"/>
                      <a:pt x="76" y="0"/>
                    </a:cubicBezTo>
                    <a:cubicBezTo>
                      <a:pt x="0" y="0"/>
                      <a:pt x="0" y="0"/>
                      <a:pt x="0" y="0"/>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5" name="Freeform 83"/>
              <p:cNvSpPr>
                <a:spLocks/>
              </p:cNvSpPr>
              <p:nvPr/>
            </p:nvSpPr>
            <p:spPr bwMode="auto">
              <a:xfrm>
                <a:off x="1472" y="2277"/>
                <a:ext cx="302" cy="520"/>
              </a:xfrm>
              <a:custGeom>
                <a:avLst/>
                <a:gdLst>
                  <a:gd name="T0" fmla="*/ 100 w 445"/>
                  <a:gd name="T1" fmla="*/ 765 h 765"/>
                  <a:gd name="T2" fmla="*/ 142 w 445"/>
                  <a:gd name="T3" fmla="*/ 432 h 765"/>
                  <a:gd name="T4" fmla="*/ 189 w 445"/>
                  <a:gd name="T5" fmla="*/ 185 h 765"/>
                  <a:gd name="T6" fmla="*/ 207 w 445"/>
                  <a:gd name="T7" fmla="*/ 174 h 765"/>
                  <a:gd name="T8" fmla="*/ 222 w 445"/>
                  <a:gd name="T9" fmla="*/ 192 h 765"/>
                  <a:gd name="T10" fmla="*/ 291 w 445"/>
                  <a:gd name="T11" fmla="*/ 443 h 765"/>
                  <a:gd name="T12" fmla="*/ 353 w 445"/>
                  <a:gd name="T13" fmla="*/ 765 h 765"/>
                  <a:gd name="T14" fmla="*/ 445 w 445"/>
                  <a:gd name="T15" fmla="*/ 765 h 765"/>
                  <a:gd name="T16" fmla="*/ 407 w 445"/>
                  <a:gd name="T17" fmla="*/ 418 h 765"/>
                  <a:gd name="T18" fmla="*/ 391 w 445"/>
                  <a:gd name="T19" fmla="*/ 0 h 765"/>
                  <a:gd name="T20" fmla="*/ 61 w 445"/>
                  <a:gd name="T21" fmla="*/ 0 h 765"/>
                  <a:gd name="T22" fmla="*/ 0 w 445"/>
                  <a:gd name="T23" fmla="*/ 765 h 765"/>
                  <a:gd name="T24" fmla="*/ 100 w 445"/>
                  <a:gd name="T25" fmla="*/ 765 h 7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45" h="765">
                    <a:moveTo>
                      <a:pt x="100" y="765"/>
                    </a:moveTo>
                    <a:cubicBezTo>
                      <a:pt x="113" y="679"/>
                      <a:pt x="139" y="510"/>
                      <a:pt x="142" y="432"/>
                    </a:cubicBezTo>
                    <a:cubicBezTo>
                      <a:pt x="181" y="285"/>
                      <a:pt x="171" y="285"/>
                      <a:pt x="189" y="185"/>
                    </a:cubicBezTo>
                    <a:cubicBezTo>
                      <a:pt x="189" y="185"/>
                      <a:pt x="192" y="172"/>
                      <a:pt x="207" y="174"/>
                    </a:cubicBezTo>
                    <a:cubicBezTo>
                      <a:pt x="220" y="175"/>
                      <a:pt x="220" y="181"/>
                      <a:pt x="222" y="192"/>
                    </a:cubicBezTo>
                    <a:cubicBezTo>
                      <a:pt x="235" y="243"/>
                      <a:pt x="249" y="340"/>
                      <a:pt x="291" y="443"/>
                    </a:cubicBezTo>
                    <a:cubicBezTo>
                      <a:pt x="307" y="560"/>
                      <a:pt x="335" y="690"/>
                      <a:pt x="353" y="765"/>
                    </a:cubicBezTo>
                    <a:cubicBezTo>
                      <a:pt x="445" y="765"/>
                      <a:pt x="445" y="765"/>
                      <a:pt x="445" y="765"/>
                    </a:cubicBezTo>
                    <a:cubicBezTo>
                      <a:pt x="407" y="418"/>
                      <a:pt x="407" y="418"/>
                      <a:pt x="407" y="418"/>
                    </a:cubicBezTo>
                    <a:cubicBezTo>
                      <a:pt x="391" y="0"/>
                      <a:pt x="391" y="0"/>
                      <a:pt x="391" y="0"/>
                    </a:cubicBezTo>
                    <a:cubicBezTo>
                      <a:pt x="61" y="0"/>
                      <a:pt x="61" y="0"/>
                      <a:pt x="61" y="0"/>
                    </a:cubicBezTo>
                    <a:cubicBezTo>
                      <a:pt x="29" y="148"/>
                      <a:pt x="7" y="608"/>
                      <a:pt x="0" y="765"/>
                    </a:cubicBezTo>
                    <a:cubicBezTo>
                      <a:pt x="100" y="765"/>
                      <a:pt x="100" y="765"/>
                      <a:pt x="100" y="765"/>
                    </a:cubicBezTo>
                  </a:path>
                </a:pathLst>
              </a:custGeom>
              <a:solidFill>
                <a:srgbClr val="17244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6" name="Freeform 84"/>
              <p:cNvSpPr>
                <a:spLocks/>
              </p:cNvSpPr>
              <p:nvPr/>
            </p:nvSpPr>
            <p:spPr bwMode="auto">
              <a:xfrm>
                <a:off x="1682" y="2394"/>
                <a:ext cx="71" cy="340"/>
              </a:xfrm>
              <a:custGeom>
                <a:avLst/>
                <a:gdLst>
                  <a:gd name="T0" fmla="*/ 0 w 106"/>
                  <a:gd name="T1" fmla="*/ 0 h 499"/>
                  <a:gd name="T2" fmla="*/ 37 w 106"/>
                  <a:gd name="T3" fmla="*/ 246 h 499"/>
                  <a:gd name="T4" fmla="*/ 83 w 106"/>
                  <a:gd name="T5" fmla="*/ 499 h 499"/>
                  <a:gd name="T6" fmla="*/ 106 w 106"/>
                  <a:gd name="T7" fmla="*/ 499 h 499"/>
                  <a:gd name="T8" fmla="*/ 78 w 106"/>
                  <a:gd name="T9" fmla="*/ 246 h 499"/>
                  <a:gd name="T10" fmla="*/ 69 w 106"/>
                  <a:gd name="T11" fmla="*/ 14 h 499"/>
                  <a:gd name="T12" fmla="*/ 21 w 106"/>
                  <a:gd name="T13" fmla="*/ 8 h 499"/>
                  <a:gd name="T14" fmla="*/ 0 w 106"/>
                  <a:gd name="T15" fmla="*/ 0 h 49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6" h="499">
                    <a:moveTo>
                      <a:pt x="0" y="0"/>
                    </a:moveTo>
                    <a:cubicBezTo>
                      <a:pt x="37" y="246"/>
                      <a:pt x="37" y="246"/>
                      <a:pt x="37" y="246"/>
                    </a:cubicBezTo>
                    <a:cubicBezTo>
                      <a:pt x="83" y="499"/>
                      <a:pt x="83" y="499"/>
                      <a:pt x="83" y="499"/>
                    </a:cubicBezTo>
                    <a:cubicBezTo>
                      <a:pt x="106" y="499"/>
                      <a:pt x="106" y="499"/>
                      <a:pt x="106" y="499"/>
                    </a:cubicBezTo>
                    <a:cubicBezTo>
                      <a:pt x="78" y="246"/>
                      <a:pt x="78" y="246"/>
                      <a:pt x="78" y="246"/>
                    </a:cubicBezTo>
                    <a:cubicBezTo>
                      <a:pt x="69" y="14"/>
                      <a:pt x="69" y="14"/>
                      <a:pt x="69" y="14"/>
                    </a:cubicBezTo>
                    <a:cubicBezTo>
                      <a:pt x="21" y="8"/>
                      <a:pt x="21" y="8"/>
                      <a:pt x="21" y="8"/>
                    </a:cubicBezTo>
                    <a:cubicBezTo>
                      <a:pt x="13" y="7"/>
                      <a:pt x="6" y="4"/>
                      <a:pt x="0" y="0"/>
                    </a:cubicBezTo>
                  </a:path>
                </a:pathLst>
              </a:custGeom>
              <a:solidFill>
                <a:srgbClr val="2F334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7" name="Freeform 85"/>
              <p:cNvSpPr>
                <a:spLocks/>
              </p:cNvSpPr>
              <p:nvPr/>
            </p:nvSpPr>
            <p:spPr bwMode="auto">
              <a:xfrm>
                <a:off x="1591" y="2403"/>
                <a:ext cx="9" cy="63"/>
              </a:xfrm>
              <a:custGeom>
                <a:avLst/>
                <a:gdLst>
                  <a:gd name="T0" fmla="*/ 14 w 14"/>
                  <a:gd name="T1" fmla="*/ 0 h 93"/>
                  <a:gd name="T2" fmla="*/ 0 w 14"/>
                  <a:gd name="T3" fmla="*/ 93 h 93"/>
                  <a:gd name="T4" fmla="*/ 14 w 14"/>
                  <a:gd name="T5" fmla="*/ 0 h 93"/>
                </a:gdLst>
                <a:ahLst/>
                <a:cxnLst>
                  <a:cxn ang="0">
                    <a:pos x="T0" y="T1"/>
                  </a:cxn>
                  <a:cxn ang="0">
                    <a:pos x="T2" y="T3"/>
                  </a:cxn>
                  <a:cxn ang="0">
                    <a:pos x="T4" y="T5"/>
                  </a:cxn>
                </a:cxnLst>
                <a:rect l="0" t="0" r="r" b="b"/>
                <a:pathLst>
                  <a:path w="14" h="93">
                    <a:moveTo>
                      <a:pt x="14" y="0"/>
                    </a:moveTo>
                    <a:cubicBezTo>
                      <a:pt x="6" y="43"/>
                      <a:pt x="4" y="68"/>
                      <a:pt x="0" y="93"/>
                    </a:cubicBezTo>
                    <a:cubicBezTo>
                      <a:pt x="11" y="34"/>
                      <a:pt x="14" y="0"/>
                      <a:pt x="14" y="0"/>
                    </a:cubicBezTo>
                  </a:path>
                </a:pathLst>
              </a:custGeom>
              <a:solidFill>
                <a:srgbClr val="9B3C2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8" name="Freeform 86"/>
              <p:cNvSpPr>
                <a:spLocks/>
              </p:cNvSpPr>
              <p:nvPr/>
            </p:nvSpPr>
            <p:spPr bwMode="auto">
              <a:xfrm>
                <a:off x="1522" y="2403"/>
                <a:ext cx="78" cy="394"/>
              </a:xfrm>
              <a:custGeom>
                <a:avLst/>
                <a:gdLst>
                  <a:gd name="T0" fmla="*/ 115 w 115"/>
                  <a:gd name="T1" fmla="*/ 0 h 580"/>
                  <a:gd name="T2" fmla="*/ 30 w 115"/>
                  <a:gd name="T3" fmla="*/ 237 h 580"/>
                  <a:gd name="T4" fmla="*/ 0 w 115"/>
                  <a:gd name="T5" fmla="*/ 580 h 580"/>
                  <a:gd name="T6" fmla="*/ 26 w 115"/>
                  <a:gd name="T7" fmla="*/ 580 h 580"/>
                  <a:gd name="T8" fmla="*/ 68 w 115"/>
                  <a:gd name="T9" fmla="*/ 247 h 580"/>
                  <a:gd name="T10" fmla="*/ 101 w 115"/>
                  <a:gd name="T11" fmla="*/ 93 h 580"/>
                  <a:gd name="T12" fmla="*/ 101 w 115"/>
                  <a:gd name="T13" fmla="*/ 93 h 580"/>
                  <a:gd name="T14" fmla="*/ 115 w 115"/>
                  <a:gd name="T15" fmla="*/ 0 h 580"/>
                  <a:gd name="T16" fmla="*/ 115 w 115"/>
                  <a:gd name="T17" fmla="*/ 0 h 5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5" h="580">
                    <a:moveTo>
                      <a:pt x="115" y="0"/>
                    </a:moveTo>
                    <a:cubicBezTo>
                      <a:pt x="30" y="237"/>
                      <a:pt x="30" y="237"/>
                      <a:pt x="30" y="237"/>
                    </a:cubicBezTo>
                    <a:cubicBezTo>
                      <a:pt x="0" y="580"/>
                      <a:pt x="0" y="580"/>
                      <a:pt x="0" y="580"/>
                    </a:cubicBezTo>
                    <a:cubicBezTo>
                      <a:pt x="26" y="580"/>
                      <a:pt x="26" y="580"/>
                      <a:pt x="26" y="580"/>
                    </a:cubicBezTo>
                    <a:cubicBezTo>
                      <a:pt x="39" y="494"/>
                      <a:pt x="65" y="325"/>
                      <a:pt x="68" y="247"/>
                    </a:cubicBezTo>
                    <a:cubicBezTo>
                      <a:pt x="84" y="175"/>
                      <a:pt x="92" y="145"/>
                      <a:pt x="101" y="93"/>
                    </a:cubicBezTo>
                    <a:cubicBezTo>
                      <a:pt x="101" y="93"/>
                      <a:pt x="101" y="93"/>
                      <a:pt x="101" y="93"/>
                    </a:cubicBezTo>
                    <a:cubicBezTo>
                      <a:pt x="105" y="68"/>
                      <a:pt x="107" y="43"/>
                      <a:pt x="115" y="0"/>
                    </a:cubicBezTo>
                    <a:cubicBezTo>
                      <a:pt x="115" y="0"/>
                      <a:pt x="115" y="0"/>
                      <a:pt x="115" y="0"/>
                    </a:cubicBezTo>
                  </a:path>
                </a:pathLst>
              </a:custGeom>
              <a:solidFill>
                <a:srgbClr val="2F334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9" name="Freeform 87"/>
              <p:cNvSpPr>
                <a:spLocks/>
              </p:cNvSpPr>
              <p:nvPr/>
            </p:nvSpPr>
            <p:spPr bwMode="auto">
              <a:xfrm>
                <a:off x="1395" y="2813"/>
                <a:ext cx="148" cy="82"/>
              </a:xfrm>
              <a:custGeom>
                <a:avLst/>
                <a:gdLst>
                  <a:gd name="T0" fmla="*/ 106 w 218"/>
                  <a:gd name="T1" fmla="*/ 0 h 120"/>
                  <a:gd name="T2" fmla="*/ 100 w 218"/>
                  <a:gd name="T3" fmla="*/ 28 h 120"/>
                  <a:gd name="T4" fmla="*/ 10 w 218"/>
                  <a:gd name="T5" fmla="*/ 84 h 120"/>
                  <a:gd name="T6" fmla="*/ 0 w 218"/>
                  <a:gd name="T7" fmla="*/ 96 h 120"/>
                  <a:gd name="T8" fmla="*/ 0 w 218"/>
                  <a:gd name="T9" fmla="*/ 114 h 120"/>
                  <a:gd name="T10" fmla="*/ 6 w 218"/>
                  <a:gd name="T11" fmla="*/ 120 h 120"/>
                  <a:gd name="T12" fmla="*/ 203 w 218"/>
                  <a:gd name="T13" fmla="*/ 120 h 120"/>
                  <a:gd name="T14" fmla="*/ 216 w 218"/>
                  <a:gd name="T15" fmla="*/ 107 h 120"/>
                  <a:gd name="T16" fmla="*/ 218 w 218"/>
                  <a:gd name="T17" fmla="*/ 15 h 120"/>
                  <a:gd name="T18" fmla="*/ 206 w 218"/>
                  <a:gd name="T19" fmla="*/ 8 h 120"/>
                  <a:gd name="T20" fmla="*/ 195 w 218"/>
                  <a:gd name="T21" fmla="*/ 14 h 120"/>
                  <a:gd name="T22" fmla="*/ 177 w 218"/>
                  <a:gd name="T23" fmla="*/ 11 h 120"/>
                  <a:gd name="T24" fmla="*/ 152 w 218"/>
                  <a:gd name="T25" fmla="*/ 0 h 120"/>
                  <a:gd name="T26" fmla="*/ 106 w 218"/>
                  <a:gd name="T27" fmla="*/ 0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8" h="120">
                    <a:moveTo>
                      <a:pt x="106" y="0"/>
                    </a:moveTo>
                    <a:cubicBezTo>
                      <a:pt x="100" y="28"/>
                      <a:pt x="100" y="28"/>
                      <a:pt x="100" y="28"/>
                    </a:cubicBezTo>
                    <a:cubicBezTo>
                      <a:pt x="95" y="61"/>
                      <a:pt x="34" y="78"/>
                      <a:pt x="10" y="84"/>
                    </a:cubicBezTo>
                    <a:cubicBezTo>
                      <a:pt x="4" y="85"/>
                      <a:pt x="0" y="90"/>
                      <a:pt x="0" y="96"/>
                    </a:cubicBezTo>
                    <a:cubicBezTo>
                      <a:pt x="0" y="114"/>
                      <a:pt x="0" y="114"/>
                      <a:pt x="0" y="114"/>
                    </a:cubicBezTo>
                    <a:cubicBezTo>
                      <a:pt x="0" y="117"/>
                      <a:pt x="3" y="120"/>
                      <a:pt x="6" y="120"/>
                    </a:cubicBezTo>
                    <a:cubicBezTo>
                      <a:pt x="203" y="120"/>
                      <a:pt x="203" y="120"/>
                      <a:pt x="203" y="120"/>
                    </a:cubicBezTo>
                    <a:cubicBezTo>
                      <a:pt x="210" y="120"/>
                      <a:pt x="216" y="114"/>
                      <a:pt x="216" y="107"/>
                    </a:cubicBezTo>
                    <a:cubicBezTo>
                      <a:pt x="218" y="15"/>
                      <a:pt x="218" y="15"/>
                      <a:pt x="218" y="15"/>
                    </a:cubicBezTo>
                    <a:cubicBezTo>
                      <a:pt x="218" y="8"/>
                      <a:pt x="211" y="4"/>
                      <a:pt x="206" y="8"/>
                    </a:cubicBezTo>
                    <a:cubicBezTo>
                      <a:pt x="195" y="14"/>
                      <a:pt x="195" y="14"/>
                      <a:pt x="195" y="14"/>
                    </a:cubicBezTo>
                    <a:cubicBezTo>
                      <a:pt x="189" y="18"/>
                      <a:pt x="181" y="17"/>
                      <a:pt x="177" y="11"/>
                    </a:cubicBezTo>
                    <a:cubicBezTo>
                      <a:pt x="171" y="4"/>
                      <a:pt x="162" y="0"/>
                      <a:pt x="152" y="0"/>
                    </a:cubicBezTo>
                    <a:cubicBezTo>
                      <a:pt x="106" y="0"/>
                      <a:pt x="106" y="0"/>
                      <a:pt x="106" y="0"/>
                    </a:cubicBezTo>
                  </a:path>
                </a:pathLst>
              </a:custGeom>
              <a:solidFill>
                <a:srgbClr val="9868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0" name="Freeform 88"/>
              <p:cNvSpPr>
                <a:spLocks/>
              </p:cNvSpPr>
              <p:nvPr/>
            </p:nvSpPr>
            <p:spPr bwMode="auto">
              <a:xfrm>
                <a:off x="1720" y="2813"/>
                <a:ext cx="91" cy="82"/>
              </a:xfrm>
              <a:custGeom>
                <a:avLst/>
                <a:gdLst>
                  <a:gd name="T0" fmla="*/ 96 w 134"/>
                  <a:gd name="T1" fmla="*/ 37 h 120"/>
                  <a:gd name="T2" fmla="*/ 94 w 134"/>
                  <a:gd name="T3" fmla="*/ 8 h 120"/>
                  <a:gd name="T4" fmla="*/ 86 w 134"/>
                  <a:gd name="T5" fmla="*/ 0 h 120"/>
                  <a:gd name="T6" fmla="*/ 26 w 134"/>
                  <a:gd name="T7" fmla="*/ 0 h 120"/>
                  <a:gd name="T8" fmla="*/ 14 w 134"/>
                  <a:gd name="T9" fmla="*/ 6 h 120"/>
                  <a:gd name="T10" fmla="*/ 13 w 134"/>
                  <a:gd name="T11" fmla="*/ 7 h 120"/>
                  <a:gd name="T12" fmla="*/ 6 w 134"/>
                  <a:gd name="T13" fmla="*/ 8 h 120"/>
                  <a:gd name="T14" fmla="*/ 3 w 134"/>
                  <a:gd name="T15" fmla="*/ 4 h 120"/>
                  <a:gd name="T16" fmla="*/ 0 w 134"/>
                  <a:gd name="T17" fmla="*/ 5 h 120"/>
                  <a:gd name="T18" fmla="*/ 0 w 134"/>
                  <a:gd name="T19" fmla="*/ 31 h 120"/>
                  <a:gd name="T20" fmla="*/ 0 w 134"/>
                  <a:gd name="T21" fmla="*/ 49 h 120"/>
                  <a:gd name="T22" fmla="*/ 0 w 134"/>
                  <a:gd name="T23" fmla="*/ 104 h 120"/>
                  <a:gd name="T24" fmla="*/ 16 w 134"/>
                  <a:gd name="T25" fmla="*/ 120 h 120"/>
                  <a:gd name="T26" fmla="*/ 126 w 134"/>
                  <a:gd name="T27" fmla="*/ 120 h 120"/>
                  <a:gd name="T28" fmla="*/ 134 w 134"/>
                  <a:gd name="T29" fmla="*/ 111 h 120"/>
                  <a:gd name="T30" fmla="*/ 134 w 134"/>
                  <a:gd name="T31" fmla="*/ 95 h 120"/>
                  <a:gd name="T32" fmla="*/ 127 w 134"/>
                  <a:gd name="T33" fmla="*/ 80 h 120"/>
                  <a:gd name="T34" fmla="*/ 96 w 134"/>
                  <a:gd name="T35" fmla="*/ 37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34" h="120">
                    <a:moveTo>
                      <a:pt x="96" y="37"/>
                    </a:moveTo>
                    <a:cubicBezTo>
                      <a:pt x="94" y="8"/>
                      <a:pt x="94" y="8"/>
                      <a:pt x="94" y="8"/>
                    </a:cubicBezTo>
                    <a:cubicBezTo>
                      <a:pt x="94" y="3"/>
                      <a:pt x="91" y="0"/>
                      <a:pt x="86" y="0"/>
                    </a:cubicBezTo>
                    <a:cubicBezTo>
                      <a:pt x="26" y="0"/>
                      <a:pt x="26" y="0"/>
                      <a:pt x="26" y="0"/>
                    </a:cubicBezTo>
                    <a:cubicBezTo>
                      <a:pt x="21" y="0"/>
                      <a:pt x="16" y="2"/>
                      <a:pt x="14" y="6"/>
                    </a:cubicBezTo>
                    <a:cubicBezTo>
                      <a:pt x="13" y="7"/>
                      <a:pt x="13" y="7"/>
                      <a:pt x="13" y="7"/>
                    </a:cubicBezTo>
                    <a:cubicBezTo>
                      <a:pt x="11" y="9"/>
                      <a:pt x="8" y="10"/>
                      <a:pt x="6" y="8"/>
                    </a:cubicBezTo>
                    <a:cubicBezTo>
                      <a:pt x="3" y="4"/>
                      <a:pt x="3" y="4"/>
                      <a:pt x="3" y="4"/>
                    </a:cubicBezTo>
                    <a:cubicBezTo>
                      <a:pt x="2" y="2"/>
                      <a:pt x="0" y="3"/>
                      <a:pt x="0" y="5"/>
                    </a:cubicBezTo>
                    <a:cubicBezTo>
                      <a:pt x="0" y="31"/>
                      <a:pt x="0" y="31"/>
                      <a:pt x="0" y="31"/>
                    </a:cubicBezTo>
                    <a:cubicBezTo>
                      <a:pt x="0" y="49"/>
                      <a:pt x="0" y="49"/>
                      <a:pt x="0" y="49"/>
                    </a:cubicBezTo>
                    <a:cubicBezTo>
                      <a:pt x="0" y="104"/>
                      <a:pt x="0" y="104"/>
                      <a:pt x="0" y="104"/>
                    </a:cubicBezTo>
                    <a:cubicBezTo>
                      <a:pt x="0" y="112"/>
                      <a:pt x="7" y="120"/>
                      <a:pt x="16" y="120"/>
                    </a:cubicBezTo>
                    <a:cubicBezTo>
                      <a:pt x="126" y="120"/>
                      <a:pt x="126" y="120"/>
                      <a:pt x="126" y="120"/>
                    </a:cubicBezTo>
                    <a:cubicBezTo>
                      <a:pt x="130" y="120"/>
                      <a:pt x="134" y="116"/>
                      <a:pt x="134" y="111"/>
                    </a:cubicBezTo>
                    <a:cubicBezTo>
                      <a:pt x="134" y="95"/>
                      <a:pt x="134" y="95"/>
                      <a:pt x="134" y="95"/>
                    </a:cubicBezTo>
                    <a:cubicBezTo>
                      <a:pt x="134" y="89"/>
                      <a:pt x="131" y="83"/>
                      <a:pt x="127" y="80"/>
                    </a:cubicBezTo>
                    <a:cubicBezTo>
                      <a:pt x="116" y="72"/>
                      <a:pt x="96" y="55"/>
                      <a:pt x="96" y="37"/>
                    </a:cubicBezTo>
                  </a:path>
                </a:pathLst>
              </a:custGeom>
              <a:solidFill>
                <a:srgbClr val="9868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1" name="Freeform 89"/>
              <p:cNvSpPr>
                <a:spLocks/>
              </p:cNvSpPr>
              <p:nvPr/>
            </p:nvSpPr>
            <p:spPr bwMode="auto">
              <a:xfrm>
                <a:off x="1720" y="2815"/>
                <a:ext cx="1" cy="54"/>
              </a:xfrm>
              <a:custGeom>
                <a:avLst/>
                <a:gdLst>
                  <a:gd name="T0" fmla="*/ 1 w 1"/>
                  <a:gd name="T1" fmla="*/ 0 h 79"/>
                  <a:gd name="T2" fmla="*/ 0 w 1"/>
                  <a:gd name="T3" fmla="*/ 2 h 79"/>
                  <a:gd name="T4" fmla="*/ 0 w 1"/>
                  <a:gd name="T5" fmla="*/ 28 h 79"/>
                  <a:gd name="T6" fmla="*/ 0 w 1"/>
                  <a:gd name="T7" fmla="*/ 46 h 79"/>
                  <a:gd name="T8" fmla="*/ 0 w 1"/>
                  <a:gd name="T9" fmla="*/ 79 h 79"/>
                  <a:gd name="T10" fmla="*/ 0 w 1"/>
                  <a:gd name="T11" fmla="*/ 79 h 79"/>
                  <a:gd name="T12" fmla="*/ 0 w 1"/>
                  <a:gd name="T13" fmla="*/ 46 h 79"/>
                  <a:gd name="T14" fmla="*/ 0 w 1"/>
                  <a:gd name="T15" fmla="*/ 28 h 79"/>
                  <a:gd name="T16" fmla="*/ 0 w 1"/>
                  <a:gd name="T17" fmla="*/ 2 h 79"/>
                  <a:gd name="T18" fmla="*/ 1 w 1"/>
                  <a:gd name="T19" fmla="*/ 0 h 79"/>
                  <a:gd name="T20" fmla="*/ 1 w 1"/>
                  <a:gd name="T21" fmla="*/ 0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 h="79">
                    <a:moveTo>
                      <a:pt x="1" y="0"/>
                    </a:moveTo>
                    <a:cubicBezTo>
                      <a:pt x="0" y="0"/>
                      <a:pt x="0" y="1"/>
                      <a:pt x="0" y="2"/>
                    </a:cubicBezTo>
                    <a:cubicBezTo>
                      <a:pt x="0" y="28"/>
                      <a:pt x="0" y="28"/>
                      <a:pt x="0" y="28"/>
                    </a:cubicBezTo>
                    <a:cubicBezTo>
                      <a:pt x="0" y="46"/>
                      <a:pt x="0" y="46"/>
                      <a:pt x="0" y="46"/>
                    </a:cubicBezTo>
                    <a:cubicBezTo>
                      <a:pt x="0" y="79"/>
                      <a:pt x="0" y="79"/>
                      <a:pt x="0" y="79"/>
                    </a:cubicBezTo>
                    <a:cubicBezTo>
                      <a:pt x="0" y="79"/>
                      <a:pt x="0" y="79"/>
                      <a:pt x="0" y="79"/>
                    </a:cubicBezTo>
                    <a:cubicBezTo>
                      <a:pt x="0" y="46"/>
                      <a:pt x="0" y="46"/>
                      <a:pt x="0" y="46"/>
                    </a:cubicBezTo>
                    <a:cubicBezTo>
                      <a:pt x="0" y="28"/>
                      <a:pt x="0" y="28"/>
                      <a:pt x="0" y="28"/>
                    </a:cubicBezTo>
                    <a:cubicBezTo>
                      <a:pt x="0" y="2"/>
                      <a:pt x="0" y="2"/>
                      <a:pt x="0" y="2"/>
                    </a:cubicBezTo>
                    <a:cubicBezTo>
                      <a:pt x="0" y="1"/>
                      <a:pt x="0" y="0"/>
                      <a:pt x="1" y="0"/>
                    </a:cubicBezTo>
                    <a:cubicBezTo>
                      <a:pt x="1" y="0"/>
                      <a:pt x="1" y="0"/>
                      <a:pt x="1" y="0"/>
                    </a:cubicBezTo>
                  </a:path>
                </a:pathLst>
              </a:custGeom>
              <a:solidFill>
                <a:srgbClr val="B6B3B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2" name="Freeform 90"/>
              <p:cNvSpPr>
                <a:spLocks/>
              </p:cNvSpPr>
              <p:nvPr/>
            </p:nvSpPr>
            <p:spPr bwMode="auto">
              <a:xfrm>
                <a:off x="1720" y="2869"/>
                <a:ext cx="0" cy="15"/>
              </a:xfrm>
              <a:custGeom>
                <a:avLst/>
                <a:gdLst>
                  <a:gd name="T0" fmla="*/ 0 h 22"/>
                  <a:gd name="T1" fmla="*/ 0 h 22"/>
                  <a:gd name="T2" fmla="*/ 22 h 22"/>
                  <a:gd name="T3" fmla="*/ 22 h 22"/>
                  <a:gd name="T4" fmla="*/ 22 h 22"/>
                  <a:gd name="T5" fmla="*/ 0 h 22"/>
                </a:gdLst>
                <a:ahLst/>
                <a:cxnLst>
                  <a:cxn ang="0">
                    <a:pos x="0" y="T0"/>
                  </a:cxn>
                  <a:cxn ang="0">
                    <a:pos x="0" y="T1"/>
                  </a:cxn>
                  <a:cxn ang="0">
                    <a:pos x="0" y="T2"/>
                  </a:cxn>
                  <a:cxn ang="0">
                    <a:pos x="0" y="T3"/>
                  </a:cxn>
                  <a:cxn ang="0">
                    <a:pos x="0" y="T4"/>
                  </a:cxn>
                  <a:cxn ang="0">
                    <a:pos x="0" y="T5"/>
                  </a:cxn>
                </a:cxnLst>
                <a:rect l="0" t="0" r="r" b="b"/>
                <a:pathLst>
                  <a:path h="22">
                    <a:moveTo>
                      <a:pt x="0" y="0"/>
                    </a:moveTo>
                    <a:cubicBezTo>
                      <a:pt x="0" y="0"/>
                      <a:pt x="0" y="0"/>
                      <a:pt x="0" y="0"/>
                    </a:cubicBezTo>
                    <a:cubicBezTo>
                      <a:pt x="0" y="22"/>
                      <a:pt x="0" y="22"/>
                      <a:pt x="0" y="22"/>
                    </a:cubicBezTo>
                    <a:cubicBezTo>
                      <a:pt x="0" y="22"/>
                      <a:pt x="0" y="22"/>
                      <a:pt x="0" y="22"/>
                    </a:cubicBezTo>
                    <a:cubicBezTo>
                      <a:pt x="0" y="22"/>
                      <a:pt x="0" y="22"/>
                      <a:pt x="0" y="22"/>
                    </a:cubicBezTo>
                    <a:cubicBezTo>
                      <a:pt x="0" y="0"/>
                      <a:pt x="0" y="0"/>
                      <a:pt x="0" y="0"/>
                    </a:cubicBezTo>
                  </a:path>
                </a:pathLst>
              </a:custGeom>
              <a:solidFill>
                <a:srgbClr val="1E1B1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3" name="Freeform 91"/>
              <p:cNvSpPr>
                <a:spLocks noEditPoints="1"/>
              </p:cNvSpPr>
              <p:nvPr/>
            </p:nvSpPr>
            <p:spPr bwMode="auto">
              <a:xfrm>
                <a:off x="1721" y="2815"/>
                <a:ext cx="9" cy="4"/>
              </a:xfrm>
              <a:custGeom>
                <a:avLst/>
                <a:gdLst>
                  <a:gd name="T0" fmla="*/ 13 w 13"/>
                  <a:gd name="T1" fmla="*/ 3 h 6"/>
                  <a:gd name="T2" fmla="*/ 12 w 13"/>
                  <a:gd name="T3" fmla="*/ 4 h 6"/>
                  <a:gd name="T4" fmla="*/ 10 w 13"/>
                  <a:gd name="T5" fmla="*/ 6 h 6"/>
                  <a:gd name="T6" fmla="*/ 12 w 13"/>
                  <a:gd name="T7" fmla="*/ 4 h 6"/>
                  <a:gd name="T8" fmla="*/ 13 w 13"/>
                  <a:gd name="T9" fmla="*/ 3 h 6"/>
                  <a:gd name="T10" fmla="*/ 13 w 13"/>
                  <a:gd name="T11" fmla="*/ 3 h 6"/>
                  <a:gd name="T12" fmla="*/ 3 w 13"/>
                  <a:gd name="T13" fmla="*/ 2 h 6"/>
                  <a:gd name="T14" fmla="*/ 5 w 13"/>
                  <a:gd name="T15" fmla="*/ 5 h 6"/>
                  <a:gd name="T16" fmla="*/ 8 w 13"/>
                  <a:gd name="T17" fmla="*/ 6 h 6"/>
                  <a:gd name="T18" fmla="*/ 5 w 13"/>
                  <a:gd name="T19" fmla="*/ 4 h 6"/>
                  <a:gd name="T20" fmla="*/ 3 w 13"/>
                  <a:gd name="T21" fmla="*/ 2 h 6"/>
                  <a:gd name="T22" fmla="*/ 0 w 13"/>
                  <a:gd name="T23" fmla="*/ 0 h 6"/>
                  <a:gd name="T24" fmla="*/ 0 w 13"/>
                  <a:gd name="T25" fmla="*/ 0 h 6"/>
                  <a:gd name="T26" fmla="*/ 0 w 13"/>
                  <a:gd name="T27" fmla="*/ 0 h 6"/>
                  <a:gd name="T28" fmla="*/ 0 w 13"/>
                  <a:gd name="T29" fmla="*/ 0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 h="6">
                    <a:moveTo>
                      <a:pt x="13" y="3"/>
                    </a:moveTo>
                    <a:cubicBezTo>
                      <a:pt x="12" y="4"/>
                      <a:pt x="12" y="4"/>
                      <a:pt x="12" y="4"/>
                    </a:cubicBezTo>
                    <a:cubicBezTo>
                      <a:pt x="12" y="5"/>
                      <a:pt x="11" y="5"/>
                      <a:pt x="10" y="6"/>
                    </a:cubicBezTo>
                    <a:cubicBezTo>
                      <a:pt x="11" y="5"/>
                      <a:pt x="12" y="5"/>
                      <a:pt x="12" y="4"/>
                    </a:cubicBezTo>
                    <a:cubicBezTo>
                      <a:pt x="13" y="3"/>
                      <a:pt x="13" y="3"/>
                      <a:pt x="13" y="3"/>
                    </a:cubicBezTo>
                    <a:cubicBezTo>
                      <a:pt x="13" y="3"/>
                      <a:pt x="13" y="3"/>
                      <a:pt x="13" y="3"/>
                    </a:cubicBezTo>
                    <a:moveTo>
                      <a:pt x="3" y="2"/>
                    </a:moveTo>
                    <a:cubicBezTo>
                      <a:pt x="5" y="5"/>
                      <a:pt x="5" y="5"/>
                      <a:pt x="5" y="5"/>
                    </a:cubicBezTo>
                    <a:cubicBezTo>
                      <a:pt x="6" y="5"/>
                      <a:pt x="7" y="6"/>
                      <a:pt x="8" y="6"/>
                    </a:cubicBezTo>
                    <a:cubicBezTo>
                      <a:pt x="7" y="6"/>
                      <a:pt x="6" y="5"/>
                      <a:pt x="5" y="4"/>
                    </a:cubicBezTo>
                    <a:cubicBezTo>
                      <a:pt x="3" y="2"/>
                      <a:pt x="3" y="2"/>
                      <a:pt x="3" y="2"/>
                    </a:cubicBezTo>
                    <a:moveTo>
                      <a:pt x="0" y="0"/>
                    </a:moveTo>
                    <a:cubicBezTo>
                      <a:pt x="0" y="0"/>
                      <a:pt x="0" y="0"/>
                      <a:pt x="0" y="0"/>
                    </a:cubicBezTo>
                    <a:cubicBezTo>
                      <a:pt x="0" y="0"/>
                      <a:pt x="0" y="0"/>
                      <a:pt x="0" y="0"/>
                    </a:cubicBezTo>
                    <a:cubicBezTo>
                      <a:pt x="0" y="0"/>
                      <a:pt x="0" y="0"/>
                      <a:pt x="0" y="0"/>
                    </a:cubicBezTo>
                  </a:path>
                </a:pathLst>
              </a:custGeom>
              <a:solidFill>
                <a:srgbClr val="B5B3B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4" name="Freeform 92"/>
              <p:cNvSpPr>
                <a:spLocks/>
              </p:cNvSpPr>
              <p:nvPr/>
            </p:nvSpPr>
            <p:spPr bwMode="auto">
              <a:xfrm>
                <a:off x="1720" y="2815"/>
                <a:ext cx="19" cy="70"/>
              </a:xfrm>
              <a:custGeom>
                <a:avLst/>
                <a:gdLst>
                  <a:gd name="T0" fmla="*/ 2 w 28"/>
                  <a:gd name="T1" fmla="*/ 0 h 102"/>
                  <a:gd name="T2" fmla="*/ 1 w 28"/>
                  <a:gd name="T3" fmla="*/ 0 h 102"/>
                  <a:gd name="T4" fmla="*/ 1 w 28"/>
                  <a:gd name="T5" fmla="*/ 0 h 102"/>
                  <a:gd name="T6" fmla="*/ 0 w 28"/>
                  <a:gd name="T7" fmla="*/ 2 h 102"/>
                  <a:gd name="T8" fmla="*/ 0 w 28"/>
                  <a:gd name="T9" fmla="*/ 28 h 102"/>
                  <a:gd name="T10" fmla="*/ 0 w 28"/>
                  <a:gd name="T11" fmla="*/ 46 h 102"/>
                  <a:gd name="T12" fmla="*/ 0 w 28"/>
                  <a:gd name="T13" fmla="*/ 79 h 102"/>
                  <a:gd name="T14" fmla="*/ 0 w 28"/>
                  <a:gd name="T15" fmla="*/ 101 h 102"/>
                  <a:gd name="T16" fmla="*/ 0 w 28"/>
                  <a:gd name="T17" fmla="*/ 101 h 102"/>
                  <a:gd name="T18" fmla="*/ 0 w 28"/>
                  <a:gd name="T19" fmla="*/ 102 h 102"/>
                  <a:gd name="T20" fmla="*/ 13 w 28"/>
                  <a:gd name="T21" fmla="*/ 93 h 102"/>
                  <a:gd name="T22" fmla="*/ 13 w 28"/>
                  <a:gd name="T23" fmla="*/ 93 h 102"/>
                  <a:gd name="T24" fmla="*/ 20 w 28"/>
                  <a:gd name="T25" fmla="*/ 91 h 102"/>
                  <a:gd name="T26" fmla="*/ 28 w 28"/>
                  <a:gd name="T27" fmla="*/ 93 h 102"/>
                  <a:gd name="T28" fmla="*/ 14 w 28"/>
                  <a:gd name="T29" fmla="*/ 3 h 102"/>
                  <a:gd name="T30" fmla="*/ 13 w 28"/>
                  <a:gd name="T31" fmla="*/ 4 h 102"/>
                  <a:gd name="T32" fmla="*/ 11 w 28"/>
                  <a:gd name="T33" fmla="*/ 6 h 102"/>
                  <a:gd name="T34" fmla="*/ 10 w 28"/>
                  <a:gd name="T35" fmla="*/ 6 h 102"/>
                  <a:gd name="T36" fmla="*/ 9 w 28"/>
                  <a:gd name="T37" fmla="*/ 6 h 102"/>
                  <a:gd name="T38" fmla="*/ 6 w 28"/>
                  <a:gd name="T39" fmla="*/ 5 h 102"/>
                  <a:gd name="T40" fmla="*/ 4 w 28"/>
                  <a:gd name="T41" fmla="*/ 2 h 102"/>
                  <a:gd name="T42" fmla="*/ 3 w 28"/>
                  <a:gd name="T43" fmla="*/ 1 h 102"/>
                  <a:gd name="T44" fmla="*/ 2 w 28"/>
                  <a:gd name="T45" fmla="*/ 0 h 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8" h="102">
                    <a:moveTo>
                      <a:pt x="2" y="0"/>
                    </a:moveTo>
                    <a:cubicBezTo>
                      <a:pt x="1" y="0"/>
                      <a:pt x="1" y="0"/>
                      <a:pt x="1" y="0"/>
                    </a:cubicBezTo>
                    <a:cubicBezTo>
                      <a:pt x="1" y="0"/>
                      <a:pt x="1" y="0"/>
                      <a:pt x="1" y="0"/>
                    </a:cubicBezTo>
                    <a:cubicBezTo>
                      <a:pt x="0" y="0"/>
                      <a:pt x="0" y="1"/>
                      <a:pt x="0" y="2"/>
                    </a:cubicBezTo>
                    <a:cubicBezTo>
                      <a:pt x="0" y="28"/>
                      <a:pt x="0" y="28"/>
                      <a:pt x="0" y="28"/>
                    </a:cubicBezTo>
                    <a:cubicBezTo>
                      <a:pt x="0" y="46"/>
                      <a:pt x="0" y="46"/>
                      <a:pt x="0" y="46"/>
                    </a:cubicBezTo>
                    <a:cubicBezTo>
                      <a:pt x="0" y="79"/>
                      <a:pt x="0" y="79"/>
                      <a:pt x="0" y="79"/>
                    </a:cubicBezTo>
                    <a:cubicBezTo>
                      <a:pt x="0" y="101"/>
                      <a:pt x="0" y="101"/>
                      <a:pt x="0" y="101"/>
                    </a:cubicBezTo>
                    <a:cubicBezTo>
                      <a:pt x="0" y="101"/>
                      <a:pt x="0" y="101"/>
                      <a:pt x="0" y="101"/>
                    </a:cubicBezTo>
                    <a:cubicBezTo>
                      <a:pt x="0" y="102"/>
                      <a:pt x="0" y="102"/>
                      <a:pt x="0" y="102"/>
                    </a:cubicBezTo>
                    <a:cubicBezTo>
                      <a:pt x="8" y="97"/>
                      <a:pt x="13" y="93"/>
                      <a:pt x="13" y="93"/>
                    </a:cubicBezTo>
                    <a:cubicBezTo>
                      <a:pt x="13" y="93"/>
                      <a:pt x="13" y="93"/>
                      <a:pt x="13" y="93"/>
                    </a:cubicBezTo>
                    <a:cubicBezTo>
                      <a:pt x="15" y="92"/>
                      <a:pt x="18" y="91"/>
                      <a:pt x="20" y="91"/>
                    </a:cubicBezTo>
                    <a:cubicBezTo>
                      <a:pt x="23" y="91"/>
                      <a:pt x="25" y="92"/>
                      <a:pt x="28" y="93"/>
                    </a:cubicBezTo>
                    <a:cubicBezTo>
                      <a:pt x="14" y="3"/>
                      <a:pt x="14" y="3"/>
                      <a:pt x="14" y="3"/>
                    </a:cubicBezTo>
                    <a:cubicBezTo>
                      <a:pt x="13" y="4"/>
                      <a:pt x="13" y="4"/>
                      <a:pt x="13" y="4"/>
                    </a:cubicBezTo>
                    <a:cubicBezTo>
                      <a:pt x="13" y="5"/>
                      <a:pt x="12" y="5"/>
                      <a:pt x="11" y="6"/>
                    </a:cubicBezTo>
                    <a:cubicBezTo>
                      <a:pt x="11" y="6"/>
                      <a:pt x="10" y="6"/>
                      <a:pt x="10" y="6"/>
                    </a:cubicBezTo>
                    <a:cubicBezTo>
                      <a:pt x="9" y="6"/>
                      <a:pt x="9" y="6"/>
                      <a:pt x="9" y="6"/>
                    </a:cubicBezTo>
                    <a:cubicBezTo>
                      <a:pt x="8" y="6"/>
                      <a:pt x="7" y="5"/>
                      <a:pt x="6" y="5"/>
                    </a:cubicBezTo>
                    <a:cubicBezTo>
                      <a:pt x="4" y="2"/>
                      <a:pt x="4" y="2"/>
                      <a:pt x="4" y="2"/>
                    </a:cubicBezTo>
                    <a:cubicBezTo>
                      <a:pt x="3" y="1"/>
                      <a:pt x="3" y="1"/>
                      <a:pt x="3" y="1"/>
                    </a:cubicBezTo>
                    <a:cubicBezTo>
                      <a:pt x="3" y="0"/>
                      <a:pt x="2" y="0"/>
                      <a:pt x="2" y="0"/>
                    </a:cubicBezTo>
                  </a:path>
                </a:pathLst>
              </a:custGeom>
              <a:solidFill>
                <a:srgbClr val="7755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5" name="Freeform 93"/>
              <p:cNvSpPr>
                <a:spLocks/>
              </p:cNvSpPr>
              <p:nvPr/>
            </p:nvSpPr>
            <p:spPr bwMode="auto">
              <a:xfrm>
                <a:off x="1414" y="1901"/>
                <a:ext cx="440" cy="421"/>
              </a:xfrm>
              <a:custGeom>
                <a:avLst/>
                <a:gdLst>
                  <a:gd name="T0" fmla="*/ 527 w 648"/>
                  <a:gd name="T1" fmla="*/ 53 h 619"/>
                  <a:gd name="T2" fmla="*/ 406 w 648"/>
                  <a:gd name="T3" fmla="*/ 0 h 619"/>
                  <a:gd name="T4" fmla="*/ 365 w 648"/>
                  <a:gd name="T5" fmla="*/ 0 h 619"/>
                  <a:gd name="T6" fmla="*/ 198 w 648"/>
                  <a:gd name="T7" fmla="*/ 0 h 619"/>
                  <a:gd name="T8" fmla="*/ 67 w 648"/>
                  <a:gd name="T9" fmla="*/ 97 h 619"/>
                  <a:gd name="T10" fmla="*/ 0 w 648"/>
                  <a:gd name="T11" fmla="*/ 405 h 619"/>
                  <a:gd name="T12" fmla="*/ 5 w 648"/>
                  <a:gd name="T13" fmla="*/ 600 h 619"/>
                  <a:gd name="T14" fmla="*/ 95 w 648"/>
                  <a:gd name="T15" fmla="*/ 595 h 619"/>
                  <a:gd name="T16" fmla="*/ 96 w 648"/>
                  <a:gd name="T17" fmla="*/ 333 h 619"/>
                  <a:gd name="T18" fmla="*/ 120 w 648"/>
                  <a:gd name="T19" fmla="*/ 217 h 619"/>
                  <a:gd name="T20" fmla="*/ 125 w 648"/>
                  <a:gd name="T21" fmla="*/ 619 h 619"/>
                  <a:gd name="T22" fmla="*/ 486 w 648"/>
                  <a:gd name="T23" fmla="*/ 619 h 619"/>
                  <a:gd name="T24" fmla="*/ 474 w 648"/>
                  <a:gd name="T25" fmla="*/ 502 h 619"/>
                  <a:gd name="T26" fmla="*/ 489 w 648"/>
                  <a:gd name="T27" fmla="*/ 191 h 619"/>
                  <a:gd name="T28" fmla="*/ 532 w 648"/>
                  <a:gd name="T29" fmla="*/ 383 h 619"/>
                  <a:gd name="T30" fmla="*/ 477 w 648"/>
                  <a:gd name="T31" fmla="*/ 480 h 619"/>
                  <a:gd name="T32" fmla="*/ 541 w 648"/>
                  <a:gd name="T33" fmla="*/ 544 h 619"/>
                  <a:gd name="T34" fmla="*/ 627 w 648"/>
                  <a:gd name="T35" fmla="*/ 415 h 619"/>
                  <a:gd name="T36" fmla="*/ 620 w 648"/>
                  <a:gd name="T37" fmla="*/ 319 h 619"/>
                  <a:gd name="T38" fmla="*/ 527 w 648"/>
                  <a:gd name="T39" fmla="*/ 53 h 6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648" h="619">
                    <a:moveTo>
                      <a:pt x="527" y="53"/>
                    </a:moveTo>
                    <a:cubicBezTo>
                      <a:pt x="496" y="19"/>
                      <a:pt x="452" y="0"/>
                      <a:pt x="406" y="0"/>
                    </a:cubicBezTo>
                    <a:cubicBezTo>
                      <a:pt x="365" y="0"/>
                      <a:pt x="365" y="0"/>
                      <a:pt x="365" y="0"/>
                    </a:cubicBezTo>
                    <a:cubicBezTo>
                      <a:pt x="198" y="0"/>
                      <a:pt x="198" y="0"/>
                      <a:pt x="198" y="0"/>
                    </a:cubicBezTo>
                    <a:cubicBezTo>
                      <a:pt x="138" y="0"/>
                      <a:pt x="85" y="39"/>
                      <a:pt x="67" y="97"/>
                    </a:cubicBezTo>
                    <a:cubicBezTo>
                      <a:pt x="47" y="165"/>
                      <a:pt x="5" y="274"/>
                      <a:pt x="0" y="405"/>
                    </a:cubicBezTo>
                    <a:cubicBezTo>
                      <a:pt x="5" y="600"/>
                      <a:pt x="5" y="600"/>
                      <a:pt x="5" y="600"/>
                    </a:cubicBezTo>
                    <a:cubicBezTo>
                      <a:pt x="95" y="595"/>
                      <a:pt x="95" y="595"/>
                      <a:pt x="95" y="595"/>
                    </a:cubicBezTo>
                    <a:cubicBezTo>
                      <a:pt x="96" y="333"/>
                      <a:pt x="96" y="333"/>
                      <a:pt x="96" y="333"/>
                    </a:cubicBezTo>
                    <a:cubicBezTo>
                      <a:pt x="120" y="217"/>
                      <a:pt x="120" y="217"/>
                      <a:pt x="120" y="217"/>
                    </a:cubicBezTo>
                    <a:cubicBezTo>
                      <a:pt x="135" y="487"/>
                      <a:pt x="125" y="619"/>
                      <a:pt x="125" y="619"/>
                    </a:cubicBezTo>
                    <a:cubicBezTo>
                      <a:pt x="486" y="619"/>
                      <a:pt x="486" y="619"/>
                      <a:pt x="486" y="619"/>
                    </a:cubicBezTo>
                    <a:cubicBezTo>
                      <a:pt x="474" y="502"/>
                      <a:pt x="474" y="502"/>
                      <a:pt x="474" y="502"/>
                    </a:cubicBezTo>
                    <a:cubicBezTo>
                      <a:pt x="489" y="191"/>
                      <a:pt x="489" y="191"/>
                      <a:pt x="489" y="191"/>
                    </a:cubicBezTo>
                    <a:cubicBezTo>
                      <a:pt x="532" y="383"/>
                      <a:pt x="532" y="383"/>
                      <a:pt x="532" y="383"/>
                    </a:cubicBezTo>
                    <a:cubicBezTo>
                      <a:pt x="477" y="480"/>
                      <a:pt x="477" y="480"/>
                      <a:pt x="477" y="480"/>
                    </a:cubicBezTo>
                    <a:cubicBezTo>
                      <a:pt x="541" y="544"/>
                      <a:pt x="541" y="544"/>
                      <a:pt x="541" y="544"/>
                    </a:cubicBezTo>
                    <a:cubicBezTo>
                      <a:pt x="627" y="415"/>
                      <a:pt x="627" y="415"/>
                      <a:pt x="627" y="415"/>
                    </a:cubicBezTo>
                    <a:cubicBezTo>
                      <a:pt x="648" y="385"/>
                      <a:pt x="645" y="345"/>
                      <a:pt x="620" y="319"/>
                    </a:cubicBezTo>
                    <a:cubicBezTo>
                      <a:pt x="527" y="53"/>
                      <a:pt x="527" y="53"/>
                      <a:pt x="527" y="53"/>
                    </a:cubicBezTo>
                  </a:path>
                </a:pathLst>
              </a:custGeom>
              <a:solidFill>
                <a:srgbClr val="F68C1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6" name="Freeform 94"/>
              <p:cNvSpPr>
                <a:spLocks/>
              </p:cNvSpPr>
              <p:nvPr/>
            </p:nvSpPr>
            <p:spPr bwMode="auto">
              <a:xfrm>
                <a:off x="1414" y="2303"/>
                <a:ext cx="68" cy="10"/>
              </a:xfrm>
              <a:custGeom>
                <a:avLst/>
                <a:gdLst>
                  <a:gd name="T0" fmla="*/ 5 w 100"/>
                  <a:gd name="T1" fmla="*/ 14 h 14"/>
                  <a:gd name="T2" fmla="*/ 95 w 100"/>
                  <a:gd name="T3" fmla="*/ 9 h 14"/>
                  <a:gd name="T4" fmla="*/ 100 w 100"/>
                  <a:gd name="T5" fmla="*/ 4 h 14"/>
                  <a:gd name="T6" fmla="*/ 95 w 100"/>
                  <a:gd name="T7" fmla="*/ 0 h 14"/>
                  <a:gd name="T8" fmla="*/ 4 w 100"/>
                  <a:gd name="T9" fmla="*/ 5 h 14"/>
                  <a:gd name="T10" fmla="*/ 0 w 100"/>
                  <a:gd name="T11" fmla="*/ 10 h 14"/>
                  <a:gd name="T12" fmla="*/ 5 w 100"/>
                  <a:gd name="T13" fmla="*/ 14 h 14"/>
                </a:gdLst>
                <a:ahLst/>
                <a:cxnLst>
                  <a:cxn ang="0">
                    <a:pos x="T0" y="T1"/>
                  </a:cxn>
                  <a:cxn ang="0">
                    <a:pos x="T2" y="T3"/>
                  </a:cxn>
                  <a:cxn ang="0">
                    <a:pos x="T4" y="T5"/>
                  </a:cxn>
                  <a:cxn ang="0">
                    <a:pos x="T6" y="T7"/>
                  </a:cxn>
                  <a:cxn ang="0">
                    <a:pos x="T8" y="T9"/>
                  </a:cxn>
                  <a:cxn ang="0">
                    <a:pos x="T10" y="T11"/>
                  </a:cxn>
                  <a:cxn ang="0">
                    <a:pos x="T12" y="T13"/>
                  </a:cxn>
                </a:cxnLst>
                <a:rect l="0" t="0" r="r" b="b"/>
                <a:pathLst>
                  <a:path w="100" h="14">
                    <a:moveTo>
                      <a:pt x="5" y="14"/>
                    </a:moveTo>
                    <a:cubicBezTo>
                      <a:pt x="95" y="9"/>
                      <a:pt x="95" y="9"/>
                      <a:pt x="95" y="9"/>
                    </a:cubicBezTo>
                    <a:cubicBezTo>
                      <a:pt x="98" y="9"/>
                      <a:pt x="100" y="7"/>
                      <a:pt x="100" y="4"/>
                    </a:cubicBezTo>
                    <a:cubicBezTo>
                      <a:pt x="100" y="2"/>
                      <a:pt x="97" y="0"/>
                      <a:pt x="95" y="0"/>
                    </a:cubicBezTo>
                    <a:cubicBezTo>
                      <a:pt x="4" y="5"/>
                      <a:pt x="4" y="5"/>
                      <a:pt x="4" y="5"/>
                    </a:cubicBezTo>
                    <a:cubicBezTo>
                      <a:pt x="2" y="5"/>
                      <a:pt x="0" y="7"/>
                      <a:pt x="0" y="10"/>
                    </a:cubicBezTo>
                    <a:cubicBezTo>
                      <a:pt x="0" y="12"/>
                      <a:pt x="2" y="14"/>
                      <a:pt x="5" y="14"/>
                    </a:cubicBezTo>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7" name="Freeform 95"/>
              <p:cNvSpPr>
                <a:spLocks/>
              </p:cNvSpPr>
              <p:nvPr/>
            </p:nvSpPr>
            <p:spPr bwMode="auto">
              <a:xfrm>
                <a:off x="1494" y="2049"/>
                <a:ext cx="2" cy="3"/>
              </a:xfrm>
              <a:custGeom>
                <a:avLst/>
                <a:gdLst>
                  <a:gd name="T0" fmla="*/ 2 w 2"/>
                  <a:gd name="T1" fmla="*/ 0 h 4"/>
                  <a:gd name="T2" fmla="*/ 0 w 2"/>
                  <a:gd name="T3" fmla="*/ 3 h 4"/>
                  <a:gd name="T4" fmla="*/ 1 w 2"/>
                  <a:gd name="T5" fmla="*/ 4 h 4"/>
                  <a:gd name="T6" fmla="*/ 2 w 2"/>
                  <a:gd name="T7" fmla="*/ 0 h 4"/>
                </a:gdLst>
                <a:ahLst/>
                <a:cxnLst>
                  <a:cxn ang="0">
                    <a:pos x="T0" y="T1"/>
                  </a:cxn>
                  <a:cxn ang="0">
                    <a:pos x="T2" y="T3"/>
                  </a:cxn>
                  <a:cxn ang="0">
                    <a:pos x="T4" y="T5"/>
                  </a:cxn>
                  <a:cxn ang="0">
                    <a:pos x="T6" y="T7"/>
                  </a:cxn>
                </a:cxnLst>
                <a:rect l="0" t="0" r="r" b="b"/>
                <a:pathLst>
                  <a:path w="2" h="4">
                    <a:moveTo>
                      <a:pt x="2" y="0"/>
                    </a:moveTo>
                    <a:cubicBezTo>
                      <a:pt x="2" y="0"/>
                      <a:pt x="1" y="1"/>
                      <a:pt x="0" y="3"/>
                    </a:cubicBezTo>
                    <a:cubicBezTo>
                      <a:pt x="0" y="3"/>
                      <a:pt x="0" y="4"/>
                      <a:pt x="1" y="4"/>
                    </a:cubicBezTo>
                    <a:cubicBezTo>
                      <a:pt x="2" y="0"/>
                      <a:pt x="2" y="0"/>
                      <a:pt x="2" y="0"/>
                    </a:cubicBezTo>
                  </a:path>
                </a:pathLst>
              </a:custGeom>
              <a:solidFill>
                <a:srgbClr val="B4682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8" name="Freeform 96"/>
              <p:cNvSpPr>
                <a:spLocks/>
              </p:cNvSpPr>
              <p:nvPr/>
            </p:nvSpPr>
            <p:spPr bwMode="auto">
              <a:xfrm>
                <a:off x="1745" y="2033"/>
                <a:ext cx="1" cy="26"/>
              </a:xfrm>
              <a:custGeom>
                <a:avLst/>
                <a:gdLst>
                  <a:gd name="T0" fmla="*/ 2 w 2"/>
                  <a:gd name="T1" fmla="*/ 0 h 39"/>
                  <a:gd name="T2" fmla="*/ 1 w 2"/>
                  <a:gd name="T3" fmla="*/ 0 h 39"/>
                  <a:gd name="T4" fmla="*/ 0 w 2"/>
                  <a:gd name="T5" fmla="*/ 39 h 39"/>
                  <a:gd name="T6" fmla="*/ 1 w 2"/>
                  <a:gd name="T7" fmla="*/ 38 h 39"/>
                  <a:gd name="T8" fmla="*/ 2 w 2"/>
                  <a:gd name="T9" fmla="*/ 0 h 39"/>
                </a:gdLst>
                <a:ahLst/>
                <a:cxnLst>
                  <a:cxn ang="0">
                    <a:pos x="T0" y="T1"/>
                  </a:cxn>
                  <a:cxn ang="0">
                    <a:pos x="T2" y="T3"/>
                  </a:cxn>
                  <a:cxn ang="0">
                    <a:pos x="T4" y="T5"/>
                  </a:cxn>
                  <a:cxn ang="0">
                    <a:pos x="T6" y="T7"/>
                  </a:cxn>
                  <a:cxn ang="0">
                    <a:pos x="T8" y="T9"/>
                  </a:cxn>
                </a:cxnLst>
                <a:rect l="0" t="0" r="r" b="b"/>
                <a:pathLst>
                  <a:path w="2" h="39">
                    <a:moveTo>
                      <a:pt x="2" y="0"/>
                    </a:moveTo>
                    <a:cubicBezTo>
                      <a:pt x="1" y="0"/>
                      <a:pt x="1" y="0"/>
                      <a:pt x="1" y="0"/>
                    </a:cubicBezTo>
                    <a:cubicBezTo>
                      <a:pt x="0" y="39"/>
                      <a:pt x="0" y="39"/>
                      <a:pt x="0" y="39"/>
                    </a:cubicBezTo>
                    <a:cubicBezTo>
                      <a:pt x="0" y="39"/>
                      <a:pt x="1" y="38"/>
                      <a:pt x="1" y="38"/>
                    </a:cubicBezTo>
                    <a:cubicBezTo>
                      <a:pt x="2" y="0"/>
                      <a:pt x="2" y="0"/>
                      <a:pt x="2" y="0"/>
                    </a:cubicBezTo>
                  </a:path>
                </a:pathLst>
              </a:custGeom>
              <a:solidFill>
                <a:srgbClr val="9B3C2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9" name="Freeform 97"/>
              <p:cNvSpPr>
                <a:spLocks noEditPoints="1"/>
              </p:cNvSpPr>
              <p:nvPr/>
            </p:nvSpPr>
            <p:spPr bwMode="auto">
              <a:xfrm>
                <a:off x="1602" y="1901"/>
                <a:ext cx="143" cy="236"/>
              </a:xfrm>
              <a:custGeom>
                <a:avLst/>
                <a:gdLst>
                  <a:gd name="T0" fmla="*/ 162 w 211"/>
                  <a:gd name="T1" fmla="*/ 42 h 347"/>
                  <a:gd name="T2" fmla="*/ 151 w 211"/>
                  <a:gd name="T3" fmla="*/ 53 h 347"/>
                  <a:gd name="T4" fmla="*/ 162 w 211"/>
                  <a:gd name="T5" fmla="*/ 64 h 347"/>
                  <a:gd name="T6" fmla="*/ 162 w 211"/>
                  <a:gd name="T7" fmla="*/ 64 h 347"/>
                  <a:gd name="T8" fmla="*/ 171 w 211"/>
                  <a:gd name="T9" fmla="*/ 58 h 347"/>
                  <a:gd name="T10" fmla="*/ 173 w 211"/>
                  <a:gd name="T11" fmla="*/ 53 h 347"/>
                  <a:gd name="T12" fmla="*/ 166 w 211"/>
                  <a:gd name="T13" fmla="*/ 43 h 347"/>
                  <a:gd name="T14" fmla="*/ 162 w 211"/>
                  <a:gd name="T15" fmla="*/ 42 h 347"/>
                  <a:gd name="T16" fmla="*/ 162 w 211"/>
                  <a:gd name="T17" fmla="*/ 42 h 347"/>
                  <a:gd name="T18" fmla="*/ 133 w 211"/>
                  <a:gd name="T19" fmla="*/ 13 h 347"/>
                  <a:gd name="T20" fmla="*/ 133 w 211"/>
                  <a:gd name="T21" fmla="*/ 13 h 347"/>
                  <a:gd name="T22" fmla="*/ 133 w 211"/>
                  <a:gd name="T23" fmla="*/ 13 h 347"/>
                  <a:gd name="T24" fmla="*/ 144 w 211"/>
                  <a:gd name="T25" fmla="*/ 13 h 347"/>
                  <a:gd name="T26" fmla="*/ 151 w 211"/>
                  <a:gd name="T27" fmla="*/ 13 h 347"/>
                  <a:gd name="T28" fmla="*/ 144 w 211"/>
                  <a:gd name="T29" fmla="*/ 13 h 347"/>
                  <a:gd name="T30" fmla="*/ 133 w 211"/>
                  <a:gd name="T31" fmla="*/ 13 h 347"/>
                  <a:gd name="T32" fmla="*/ 118 w 211"/>
                  <a:gd name="T33" fmla="*/ 0 h 347"/>
                  <a:gd name="T34" fmla="*/ 102 w 211"/>
                  <a:gd name="T35" fmla="*/ 0 h 347"/>
                  <a:gd name="T36" fmla="*/ 103 w 211"/>
                  <a:gd name="T37" fmla="*/ 0 h 347"/>
                  <a:gd name="T38" fmla="*/ 103 w 211"/>
                  <a:gd name="T39" fmla="*/ 0 h 347"/>
                  <a:gd name="T40" fmla="*/ 103 w 211"/>
                  <a:gd name="T41" fmla="*/ 0 h 347"/>
                  <a:gd name="T42" fmla="*/ 103 w 211"/>
                  <a:gd name="T43" fmla="*/ 0 h 347"/>
                  <a:gd name="T44" fmla="*/ 70 w 211"/>
                  <a:gd name="T45" fmla="*/ 35 h 347"/>
                  <a:gd name="T46" fmla="*/ 31 w 211"/>
                  <a:gd name="T47" fmla="*/ 53 h 347"/>
                  <a:gd name="T48" fmla="*/ 0 w 211"/>
                  <a:gd name="T49" fmla="*/ 43 h 347"/>
                  <a:gd name="T50" fmla="*/ 116 w 211"/>
                  <a:gd name="T51" fmla="*/ 347 h 347"/>
                  <a:gd name="T52" fmla="*/ 210 w 211"/>
                  <a:gd name="T53" fmla="*/ 232 h 347"/>
                  <a:gd name="T54" fmla="*/ 211 w 211"/>
                  <a:gd name="T55" fmla="*/ 193 h 347"/>
                  <a:gd name="T56" fmla="*/ 192 w 211"/>
                  <a:gd name="T57" fmla="*/ 197 h 347"/>
                  <a:gd name="T58" fmla="*/ 178 w 211"/>
                  <a:gd name="T59" fmla="*/ 199 h 347"/>
                  <a:gd name="T60" fmla="*/ 159 w 211"/>
                  <a:gd name="T61" fmla="*/ 189 h 347"/>
                  <a:gd name="T62" fmla="*/ 134 w 211"/>
                  <a:gd name="T63" fmla="*/ 104 h 347"/>
                  <a:gd name="T64" fmla="*/ 132 w 211"/>
                  <a:gd name="T65" fmla="*/ 104 h 347"/>
                  <a:gd name="T66" fmla="*/ 109 w 211"/>
                  <a:gd name="T67" fmla="*/ 86 h 347"/>
                  <a:gd name="T68" fmla="*/ 133 w 211"/>
                  <a:gd name="T69" fmla="*/ 24 h 347"/>
                  <a:gd name="T70" fmla="*/ 133 w 211"/>
                  <a:gd name="T71" fmla="*/ 13 h 347"/>
                  <a:gd name="T72" fmla="*/ 133 w 211"/>
                  <a:gd name="T73" fmla="*/ 13 h 347"/>
                  <a:gd name="T74" fmla="*/ 118 w 211"/>
                  <a:gd name="T75" fmla="*/ 0 h 3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211" h="347">
                    <a:moveTo>
                      <a:pt x="162" y="42"/>
                    </a:moveTo>
                    <a:cubicBezTo>
                      <a:pt x="156" y="42"/>
                      <a:pt x="151" y="47"/>
                      <a:pt x="151" y="53"/>
                    </a:cubicBezTo>
                    <a:cubicBezTo>
                      <a:pt x="151" y="59"/>
                      <a:pt x="155" y="64"/>
                      <a:pt x="162" y="64"/>
                    </a:cubicBezTo>
                    <a:cubicBezTo>
                      <a:pt x="162" y="64"/>
                      <a:pt x="162" y="64"/>
                      <a:pt x="162" y="64"/>
                    </a:cubicBezTo>
                    <a:cubicBezTo>
                      <a:pt x="166" y="64"/>
                      <a:pt x="169" y="62"/>
                      <a:pt x="171" y="58"/>
                    </a:cubicBezTo>
                    <a:cubicBezTo>
                      <a:pt x="172" y="57"/>
                      <a:pt x="173" y="55"/>
                      <a:pt x="173" y="53"/>
                    </a:cubicBezTo>
                    <a:cubicBezTo>
                      <a:pt x="173" y="48"/>
                      <a:pt x="170" y="44"/>
                      <a:pt x="166" y="43"/>
                    </a:cubicBezTo>
                    <a:cubicBezTo>
                      <a:pt x="165" y="42"/>
                      <a:pt x="163" y="42"/>
                      <a:pt x="162" y="42"/>
                    </a:cubicBezTo>
                    <a:cubicBezTo>
                      <a:pt x="162" y="42"/>
                      <a:pt x="162" y="42"/>
                      <a:pt x="162" y="42"/>
                    </a:cubicBezTo>
                    <a:moveTo>
                      <a:pt x="133" y="13"/>
                    </a:moveTo>
                    <a:cubicBezTo>
                      <a:pt x="133" y="13"/>
                      <a:pt x="133" y="13"/>
                      <a:pt x="133" y="13"/>
                    </a:cubicBezTo>
                    <a:cubicBezTo>
                      <a:pt x="133" y="13"/>
                      <a:pt x="133" y="13"/>
                      <a:pt x="133" y="13"/>
                    </a:cubicBezTo>
                    <a:cubicBezTo>
                      <a:pt x="137" y="13"/>
                      <a:pt x="141" y="13"/>
                      <a:pt x="144" y="13"/>
                    </a:cubicBezTo>
                    <a:cubicBezTo>
                      <a:pt x="146" y="13"/>
                      <a:pt x="149" y="13"/>
                      <a:pt x="151" y="13"/>
                    </a:cubicBezTo>
                    <a:cubicBezTo>
                      <a:pt x="149" y="13"/>
                      <a:pt x="146" y="13"/>
                      <a:pt x="144" y="13"/>
                    </a:cubicBezTo>
                    <a:cubicBezTo>
                      <a:pt x="141" y="13"/>
                      <a:pt x="137" y="13"/>
                      <a:pt x="133" y="13"/>
                    </a:cubicBezTo>
                    <a:moveTo>
                      <a:pt x="118" y="0"/>
                    </a:moveTo>
                    <a:cubicBezTo>
                      <a:pt x="102" y="0"/>
                      <a:pt x="102" y="0"/>
                      <a:pt x="102" y="0"/>
                    </a:cubicBezTo>
                    <a:cubicBezTo>
                      <a:pt x="102" y="0"/>
                      <a:pt x="103" y="0"/>
                      <a:pt x="103" y="0"/>
                    </a:cubicBezTo>
                    <a:cubicBezTo>
                      <a:pt x="103" y="0"/>
                      <a:pt x="103" y="0"/>
                      <a:pt x="103" y="0"/>
                    </a:cubicBezTo>
                    <a:cubicBezTo>
                      <a:pt x="103" y="0"/>
                      <a:pt x="103" y="0"/>
                      <a:pt x="103" y="0"/>
                    </a:cubicBezTo>
                    <a:cubicBezTo>
                      <a:pt x="103" y="0"/>
                      <a:pt x="103" y="0"/>
                      <a:pt x="103" y="0"/>
                    </a:cubicBezTo>
                    <a:cubicBezTo>
                      <a:pt x="70" y="35"/>
                      <a:pt x="70" y="35"/>
                      <a:pt x="70" y="35"/>
                    </a:cubicBezTo>
                    <a:cubicBezTo>
                      <a:pt x="59" y="47"/>
                      <a:pt x="45" y="53"/>
                      <a:pt x="31" y="53"/>
                    </a:cubicBezTo>
                    <a:cubicBezTo>
                      <a:pt x="20" y="53"/>
                      <a:pt x="10" y="50"/>
                      <a:pt x="0" y="43"/>
                    </a:cubicBezTo>
                    <a:cubicBezTo>
                      <a:pt x="30" y="108"/>
                      <a:pt x="75" y="231"/>
                      <a:pt x="116" y="347"/>
                    </a:cubicBezTo>
                    <a:cubicBezTo>
                      <a:pt x="137" y="302"/>
                      <a:pt x="172" y="255"/>
                      <a:pt x="210" y="232"/>
                    </a:cubicBezTo>
                    <a:cubicBezTo>
                      <a:pt x="211" y="193"/>
                      <a:pt x="211" y="193"/>
                      <a:pt x="211" y="193"/>
                    </a:cubicBezTo>
                    <a:cubicBezTo>
                      <a:pt x="204" y="195"/>
                      <a:pt x="197" y="196"/>
                      <a:pt x="192" y="197"/>
                    </a:cubicBezTo>
                    <a:cubicBezTo>
                      <a:pt x="186" y="198"/>
                      <a:pt x="182" y="199"/>
                      <a:pt x="178" y="199"/>
                    </a:cubicBezTo>
                    <a:cubicBezTo>
                      <a:pt x="161" y="199"/>
                      <a:pt x="159" y="189"/>
                      <a:pt x="159" y="189"/>
                    </a:cubicBezTo>
                    <a:cubicBezTo>
                      <a:pt x="134" y="104"/>
                      <a:pt x="134" y="104"/>
                      <a:pt x="134" y="104"/>
                    </a:cubicBezTo>
                    <a:cubicBezTo>
                      <a:pt x="133" y="104"/>
                      <a:pt x="133" y="104"/>
                      <a:pt x="132" y="104"/>
                    </a:cubicBezTo>
                    <a:cubicBezTo>
                      <a:pt x="98" y="104"/>
                      <a:pt x="108" y="91"/>
                      <a:pt x="109" y="86"/>
                    </a:cubicBezTo>
                    <a:cubicBezTo>
                      <a:pt x="111" y="82"/>
                      <a:pt x="135" y="34"/>
                      <a:pt x="133" y="24"/>
                    </a:cubicBezTo>
                    <a:cubicBezTo>
                      <a:pt x="133" y="20"/>
                      <a:pt x="133" y="16"/>
                      <a:pt x="133" y="13"/>
                    </a:cubicBezTo>
                    <a:cubicBezTo>
                      <a:pt x="133" y="13"/>
                      <a:pt x="133" y="13"/>
                      <a:pt x="133" y="13"/>
                    </a:cubicBezTo>
                    <a:cubicBezTo>
                      <a:pt x="128" y="9"/>
                      <a:pt x="122" y="5"/>
                      <a:pt x="118" y="0"/>
                    </a:cubicBezTo>
                  </a:path>
                </a:pathLst>
              </a:custGeom>
              <a:solidFill>
                <a:srgbClr val="B4682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0" name="Freeform 98"/>
              <p:cNvSpPr>
                <a:spLocks/>
              </p:cNvSpPr>
              <p:nvPr/>
            </p:nvSpPr>
            <p:spPr bwMode="auto">
              <a:xfrm>
                <a:off x="1574" y="1836"/>
                <a:ext cx="98" cy="106"/>
              </a:xfrm>
              <a:custGeom>
                <a:avLst/>
                <a:gdLst>
                  <a:gd name="T0" fmla="*/ 0 w 145"/>
                  <a:gd name="T1" fmla="*/ 97 h 157"/>
                  <a:gd name="T2" fmla="*/ 10 w 145"/>
                  <a:gd name="T3" fmla="*/ 85 h 157"/>
                  <a:gd name="T4" fmla="*/ 10 w 145"/>
                  <a:gd name="T5" fmla="*/ 0 h 157"/>
                  <a:gd name="T6" fmla="*/ 136 w 145"/>
                  <a:gd name="T7" fmla="*/ 0 h 157"/>
                  <a:gd name="T8" fmla="*/ 136 w 145"/>
                  <a:gd name="T9" fmla="*/ 85 h 157"/>
                  <a:gd name="T10" fmla="*/ 145 w 145"/>
                  <a:gd name="T11" fmla="*/ 97 h 157"/>
                  <a:gd name="T12" fmla="*/ 112 w 145"/>
                  <a:gd name="T13" fmla="*/ 132 h 157"/>
                  <a:gd name="T14" fmla="*/ 33 w 145"/>
                  <a:gd name="T15" fmla="*/ 132 h 157"/>
                  <a:gd name="T16" fmla="*/ 0 w 145"/>
                  <a:gd name="T17" fmla="*/ 97 h 1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5" h="157">
                    <a:moveTo>
                      <a:pt x="0" y="97"/>
                    </a:moveTo>
                    <a:cubicBezTo>
                      <a:pt x="5" y="97"/>
                      <a:pt x="10" y="92"/>
                      <a:pt x="10" y="85"/>
                    </a:cubicBezTo>
                    <a:cubicBezTo>
                      <a:pt x="10" y="0"/>
                      <a:pt x="10" y="0"/>
                      <a:pt x="10" y="0"/>
                    </a:cubicBezTo>
                    <a:cubicBezTo>
                      <a:pt x="136" y="0"/>
                      <a:pt x="136" y="0"/>
                      <a:pt x="136" y="0"/>
                    </a:cubicBezTo>
                    <a:cubicBezTo>
                      <a:pt x="136" y="85"/>
                      <a:pt x="136" y="85"/>
                      <a:pt x="136" y="85"/>
                    </a:cubicBezTo>
                    <a:cubicBezTo>
                      <a:pt x="136" y="92"/>
                      <a:pt x="140" y="97"/>
                      <a:pt x="145" y="97"/>
                    </a:cubicBezTo>
                    <a:cubicBezTo>
                      <a:pt x="112" y="132"/>
                      <a:pt x="112" y="132"/>
                      <a:pt x="112" y="132"/>
                    </a:cubicBezTo>
                    <a:cubicBezTo>
                      <a:pt x="89" y="157"/>
                      <a:pt x="56" y="157"/>
                      <a:pt x="33" y="132"/>
                    </a:cubicBezTo>
                    <a:cubicBezTo>
                      <a:pt x="0" y="97"/>
                      <a:pt x="0" y="97"/>
                      <a:pt x="0" y="97"/>
                    </a:cubicBezTo>
                  </a:path>
                </a:pathLst>
              </a:custGeom>
              <a:solidFill>
                <a:srgbClr val="9E69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1" name="Freeform 99"/>
              <p:cNvSpPr>
                <a:spLocks/>
              </p:cNvSpPr>
              <p:nvPr/>
            </p:nvSpPr>
            <p:spPr bwMode="auto">
              <a:xfrm>
                <a:off x="1574" y="1846"/>
                <a:ext cx="98" cy="92"/>
              </a:xfrm>
              <a:custGeom>
                <a:avLst/>
                <a:gdLst>
                  <a:gd name="T0" fmla="*/ 127 w 145"/>
                  <a:gd name="T1" fmla="*/ 0 h 134"/>
                  <a:gd name="T2" fmla="*/ 10 w 145"/>
                  <a:gd name="T3" fmla="*/ 38 h 134"/>
                  <a:gd name="T4" fmla="*/ 10 w 145"/>
                  <a:gd name="T5" fmla="*/ 69 h 134"/>
                  <a:gd name="T6" fmla="*/ 10 w 145"/>
                  <a:gd name="T7" fmla="*/ 69 h 134"/>
                  <a:gd name="T8" fmla="*/ 0 w 145"/>
                  <a:gd name="T9" fmla="*/ 81 h 134"/>
                  <a:gd name="T10" fmla="*/ 33 w 145"/>
                  <a:gd name="T11" fmla="*/ 116 h 134"/>
                  <a:gd name="T12" fmla="*/ 73 w 145"/>
                  <a:gd name="T13" fmla="*/ 134 h 134"/>
                  <a:gd name="T14" fmla="*/ 112 w 145"/>
                  <a:gd name="T15" fmla="*/ 116 h 134"/>
                  <a:gd name="T16" fmla="*/ 145 w 145"/>
                  <a:gd name="T17" fmla="*/ 81 h 134"/>
                  <a:gd name="T18" fmla="*/ 101 w 145"/>
                  <a:gd name="T19" fmla="*/ 84 h 134"/>
                  <a:gd name="T20" fmla="*/ 87 w 145"/>
                  <a:gd name="T21" fmla="*/ 81 h 134"/>
                  <a:gd name="T22" fmla="*/ 127 w 145"/>
                  <a:gd name="T23" fmla="*/ 0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45" h="134">
                    <a:moveTo>
                      <a:pt x="127" y="0"/>
                    </a:moveTo>
                    <a:cubicBezTo>
                      <a:pt x="100" y="19"/>
                      <a:pt x="62" y="33"/>
                      <a:pt x="10" y="38"/>
                    </a:cubicBezTo>
                    <a:cubicBezTo>
                      <a:pt x="10" y="69"/>
                      <a:pt x="10" y="69"/>
                      <a:pt x="10" y="69"/>
                    </a:cubicBezTo>
                    <a:cubicBezTo>
                      <a:pt x="10" y="69"/>
                      <a:pt x="10" y="69"/>
                      <a:pt x="10" y="69"/>
                    </a:cubicBezTo>
                    <a:cubicBezTo>
                      <a:pt x="10" y="76"/>
                      <a:pt x="5" y="81"/>
                      <a:pt x="0" y="81"/>
                    </a:cubicBezTo>
                    <a:cubicBezTo>
                      <a:pt x="33" y="116"/>
                      <a:pt x="33" y="116"/>
                      <a:pt x="33" y="116"/>
                    </a:cubicBezTo>
                    <a:cubicBezTo>
                      <a:pt x="45" y="128"/>
                      <a:pt x="59" y="134"/>
                      <a:pt x="73" y="134"/>
                    </a:cubicBezTo>
                    <a:cubicBezTo>
                      <a:pt x="87" y="134"/>
                      <a:pt x="101" y="128"/>
                      <a:pt x="112" y="116"/>
                    </a:cubicBezTo>
                    <a:cubicBezTo>
                      <a:pt x="145" y="81"/>
                      <a:pt x="145" y="81"/>
                      <a:pt x="145" y="81"/>
                    </a:cubicBezTo>
                    <a:cubicBezTo>
                      <a:pt x="142" y="81"/>
                      <a:pt x="117" y="84"/>
                      <a:pt x="101" y="84"/>
                    </a:cubicBezTo>
                    <a:cubicBezTo>
                      <a:pt x="93" y="84"/>
                      <a:pt x="87" y="83"/>
                      <a:pt x="87" y="81"/>
                    </a:cubicBezTo>
                    <a:cubicBezTo>
                      <a:pt x="127" y="0"/>
                      <a:pt x="127" y="0"/>
                      <a:pt x="127" y="0"/>
                    </a:cubicBezTo>
                  </a:path>
                </a:pathLst>
              </a:custGeom>
              <a:solidFill>
                <a:srgbClr val="926B5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2" name="Freeform 100"/>
              <p:cNvSpPr>
                <a:spLocks/>
              </p:cNvSpPr>
              <p:nvPr/>
            </p:nvSpPr>
            <p:spPr bwMode="auto">
              <a:xfrm>
                <a:off x="1529" y="2817"/>
                <a:ext cx="14" cy="42"/>
              </a:xfrm>
              <a:custGeom>
                <a:avLst/>
                <a:gdLst>
                  <a:gd name="T0" fmla="*/ 12 w 20"/>
                  <a:gd name="T1" fmla="*/ 0 h 62"/>
                  <a:gd name="T2" fmla="*/ 8 w 20"/>
                  <a:gd name="T3" fmla="*/ 2 h 62"/>
                  <a:gd name="T4" fmla="*/ 0 w 20"/>
                  <a:gd name="T5" fmla="*/ 6 h 62"/>
                  <a:gd name="T6" fmla="*/ 0 w 20"/>
                  <a:gd name="T7" fmla="*/ 6 h 62"/>
                  <a:gd name="T8" fmla="*/ 8 w 20"/>
                  <a:gd name="T9" fmla="*/ 2 h 62"/>
                  <a:gd name="T10" fmla="*/ 12 w 20"/>
                  <a:gd name="T11" fmla="*/ 0 h 62"/>
                  <a:gd name="T12" fmla="*/ 20 w 20"/>
                  <a:gd name="T13" fmla="*/ 9 h 62"/>
                  <a:gd name="T14" fmla="*/ 19 w 20"/>
                  <a:gd name="T15" fmla="*/ 62 h 62"/>
                  <a:gd name="T16" fmla="*/ 20 w 20"/>
                  <a:gd name="T17" fmla="*/ 9 h 62"/>
                  <a:gd name="T18" fmla="*/ 12 w 20"/>
                  <a:gd name="T19" fmla="*/ 0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0" h="62">
                    <a:moveTo>
                      <a:pt x="12" y="0"/>
                    </a:moveTo>
                    <a:cubicBezTo>
                      <a:pt x="11" y="0"/>
                      <a:pt x="9" y="1"/>
                      <a:pt x="8" y="2"/>
                    </a:cubicBezTo>
                    <a:cubicBezTo>
                      <a:pt x="0" y="6"/>
                      <a:pt x="0" y="6"/>
                      <a:pt x="0" y="6"/>
                    </a:cubicBezTo>
                    <a:cubicBezTo>
                      <a:pt x="0" y="6"/>
                      <a:pt x="0" y="6"/>
                      <a:pt x="0" y="6"/>
                    </a:cubicBezTo>
                    <a:cubicBezTo>
                      <a:pt x="8" y="2"/>
                      <a:pt x="8" y="2"/>
                      <a:pt x="8" y="2"/>
                    </a:cubicBezTo>
                    <a:cubicBezTo>
                      <a:pt x="9" y="1"/>
                      <a:pt x="11" y="0"/>
                      <a:pt x="12" y="0"/>
                    </a:cubicBezTo>
                    <a:cubicBezTo>
                      <a:pt x="16" y="0"/>
                      <a:pt x="20" y="4"/>
                      <a:pt x="20" y="9"/>
                    </a:cubicBezTo>
                    <a:cubicBezTo>
                      <a:pt x="19" y="62"/>
                      <a:pt x="19" y="62"/>
                      <a:pt x="19" y="62"/>
                    </a:cubicBezTo>
                    <a:cubicBezTo>
                      <a:pt x="20" y="9"/>
                      <a:pt x="20" y="9"/>
                      <a:pt x="20" y="9"/>
                    </a:cubicBezTo>
                    <a:cubicBezTo>
                      <a:pt x="20" y="4"/>
                      <a:pt x="16" y="0"/>
                      <a:pt x="12" y="0"/>
                    </a:cubicBezTo>
                  </a:path>
                </a:pathLst>
              </a:custGeom>
              <a:solidFill>
                <a:srgbClr val="B6B3B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3" name="Freeform 101"/>
              <p:cNvSpPr>
                <a:spLocks/>
              </p:cNvSpPr>
              <p:nvPr/>
            </p:nvSpPr>
            <p:spPr bwMode="auto">
              <a:xfrm>
                <a:off x="1527" y="2821"/>
                <a:ext cx="2" cy="2"/>
              </a:xfrm>
              <a:custGeom>
                <a:avLst/>
                <a:gdLst>
                  <a:gd name="T0" fmla="*/ 3 w 3"/>
                  <a:gd name="T1" fmla="*/ 0 h 2"/>
                  <a:gd name="T2" fmla="*/ 0 w 3"/>
                  <a:gd name="T3" fmla="*/ 2 h 2"/>
                  <a:gd name="T4" fmla="*/ 0 w 3"/>
                  <a:gd name="T5" fmla="*/ 2 h 2"/>
                  <a:gd name="T6" fmla="*/ 0 w 3"/>
                  <a:gd name="T7" fmla="*/ 2 h 2"/>
                  <a:gd name="T8" fmla="*/ 3 w 3"/>
                  <a:gd name="T9" fmla="*/ 0 h 2"/>
                  <a:gd name="T10" fmla="*/ 3 w 3"/>
                  <a:gd name="T11" fmla="*/ 0 h 2"/>
                </a:gdLst>
                <a:ahLst/>
                <a:cxnLst>
                  <a:cxn ang="0">
                    <a:pos x="T0" y="T1"/>
                  </a:cxn>
                  <a:cxn ang="0">
                    <a:pos x="T2" y="T3"/>
                  </a:cxn>
                  <a:cxn ang="0">
                    <a:pos x="T4" y="T5"/>
                  </a:cxn>
                  <a:cxn ang="0">
                    <a:pos x="T6" y="T7"/>
                  </a:cxn>
                  <a:cxn ang="0">
                    <a:pos x="T8" y="T9"/>
                  </a:cxn>
                  <a:cxn ang="0">
                    <a:pos x="T10" y="T11"/>
                  </a:cxn>
                </a:cxnLst>
                <a:rect l="0" t="0" r="r" b="b"/>
                <a:pathLst>
                  <a:path w="3" h="2">
                    <a:moveTo>
                      <a:pt x="3" y="0"/>
                    </a:moveTo>
                    <a:cubicBezTo>
                      <a:pt x="0" y="2"/>
                      <a:pt x="0" y="2"/>
                      <a:pt x="0" y="2"/>
                    </a:cubicBezTo>
                    <a:cubicBezTo>
                      <a:pt x="0" y="2"/>
                      <a:pt x="0" y="2"/>
                      <a:pt x="0" y="2"/>
                    </a:cubicBezTo>
                    <a:cubicBezTo>
                      <a:pt x="0" y="2"/>
                      <a:pt x="0" y="2"/>
                      <a:pt x="0" y="2"/>
                    </a:cubicBezTo>
                    <a:cubicBezTo>
                      <a:pt x="3" y="0"/>
                      <a:pt x="3" y="0"/>
                      <a:pt x="3" y="0"/>
                    </a:cubicBezTo>
                    <a:cubicBezTo>
                      <a:pt x="3" y="0"/>
                      <a:pt x="3" y="0"/>
                      <a:pt x="3" y="0"/>
                    </a:cubicBezTo>
                  </a:path>
                </a:pathLst>
              </a:custGeom>
              <a:solidFill>
                <a:srgbClr val="89868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4" name="Freeform 102"/>
              <p:cNvSpPr>
                <a:spLocks/>
              </p:cNvSpPr>
              <p:nvPr/>
            </p:nvSpPr>
            <p:spPr bwMode="auto">
              <a:xfrm>
                <a:off x="1514" y="2820"/>
                <a:ext cx="1" cy="1"/>
              </a:xfrm>
              <a:custGeom>
                <a:avLst/>
                <a:gdLst>
                  <a:gd name="T0" fmla="*/ 0 w 2"/>
                  <a:gd name="T1" fmla="*/ 0 h 2"/>
                  <a:gd name="T2" fmla="*/ 1 w 2"/>
                  <a:gd name="T3" fmla="*/ 1 h 2"/>
                  <a:gd name="T4" fmla="*/ 2 w 2"/>
                  <a:gd name="T5" fmla="*/ 2 h 2"/>
                  <a:gd name="T6" fmla="*/ 2 w 2"/>
                  <a:gd name="T7" fmla="*/ 2 h 2"/>
                  <a:gd name="T8" fmla="*/ 1 w 2"/>
                  <a:gd name="T9" fmla="*/ 1 h 2"/>
                  <a:gd name="T10" fmla="*/ 0 w 2"/>
                  <a:gd name="T11" fmla="*/ 0 h 2"/>
                </a:gdLst>
                <a:ahLst/>
                <a:cxnLst>
                  <a:cxn ang="0">
                    <a:pos x="T0" y="T1"/>
                  </a:cxn>
                  <a:cxn ang="0">
                    <a:pos x="T2" y="T3"/>
                  </a:cxn>
                  <a:cxn ang="0">
                    <a:pos x="T4" y="T5"/>
                  </a:cxn>
                  <a:cxn ang="0">
                    <a:pos x="T6" y="T7"/>
                  </a:cxn>
                  <a:cxn ang="0">
                    <a:pos x="T8" y="T9"/>
                  </a:cxn>
                  <a:cxn ang="0">
                    <a:pos x="T10" y="T11"/>
                  </a:cxn>
                </a:cxnLst>
                <a:rect l="0" t="0" r="r" b="b"/>
                <a:pathLst>
                  <a:path w="2" h="2">
                    <a:moveTo>
                      <a:pt x="0" y="0"/>
                    </a:moveTo>
                    <a:cubicBezTo>
                      <a:pt x="0" y="1"/>
                      <a:pt x="1" y="1"/>
                      <a:pt x="1" y="1"/>
                    </a:cubicBezTo>
                    <a:cubicBezTo>
                      <a:pt x="1" y="2"/>
                      <a:pt x="2" y="2"/>
                      <a:pt x="2" y="2"/>
                    </a:cubicBezTo>
                    <a:cubicBezTo>
                      <a:pt x="2" y="2"/>
                      <a:pt x="2" y="2"/>
                      <a:pt x="2" y="2"/>
                    </a:cubicBezTo>
                    <a:cubicBezTo>
                      <a:pt x="2" y="2"/>
                      <a:pt x="1" y="2"/>
                      <a:pt x="1" y="1"/>
                    </a:cubicBezTo>
                    <a:cubicBezTo>
                      <a:pt x="1" y="1"/>
                      <a:pt x="0" y="1"/>
                      <a:pt x="0" y="0"/>
                    </a:cubicBezTo>
                  </a:path>
                </a:pathLst>
              </a:custGeom>
              <a:solidFill>
                <a:srgbClr val="B5B3B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5" name="Freeform 103"/>
              <p:cNvSpPr>
                <a:spLocks/>
              </p:cNvSpPr>
              <p:nvPr/>
            </p:nvSpPr>
            <p:spPr bwMode="auto">
              <a:xfrm>
                <a:off x="1515" y="2821"/>
                <a:ext cx="9" cy="3"/>
              </a:xfrm>
              <a:custGeom>
                <a:avLst/>
                <a:gdLst>
                  <a:gd name="T0" fmla="*/ 0 w 12"/>
                  <a:gd name="T1" fmla="*/ 0 h 4"/>
                  <a:gd name="T2" fmla="*/ 0 w 12"/>
                  <a:gd name="T3" fmla="*/ 0 h 4"/>
                  <a:gd name="T4" fmla="*/ 10 w 12"/>
                  <a:gd name="T5" fmla="*/ 4 h 4"/>
                  <a:gd name="T6" fmla="*/ 12 w 12"/>
                  <a:gd name="T7" fmla="*/ 4 h 4"/>
                  <a:gd name="T8" fmla="*/ 10 w 12"/>
                  <a:gd name="T9" fmla="*/ 4 h 4"/>
                  <a:gd name="T10" fmla="*/ 0 w 12"/>
                  <a:gd name="T11" fmla="*/ 0 h 4"/>
                </a:gdLst>
                <a:ahLst/>
                <a:cxnLst>
                  <a:cxn ang="0">
                    <a:pos x="T0" y="T1"/>
                  </a:cxn>
                  <a:cxn ang="0">
                    <a:pos x="T2" y="T3"/>
                  </a:cxn>
                  <a:cxn ang="0">
                    <a:pos x="T4" y="T5"/>
                  </a:cxn>
                  <a:cxn ang="0">
                    <a:pos x="T6" y="T7"/>
                  </a:cxn>
                  <a:cxn ang="0">
                    <a:pos x="T8" y="T9"/>
                  </a:cxn>
                  <a:cxn ang="0">
                    <a:pos x="T10" y="T11"/>
                  </a:cxn>
                </a:cxnLst>
                <a:rect l="0" t="0" r="r" b="b"/>
                <a:pathLst>
                  <a:path w="12" h="4">
                    <a:moveTo>
                      <a:pt x="0" y="0"/>
                    </a:moveTo>
                    <a:cubicBezTo>
                      <a:pt x="0" y="0"/>
                      <a:pt x="0" y="0"/>
                      <a:pt x="0" y="0"/>
                    </a:cubicBezTo>
                    <a:cubicBezTo>
                      <a:pt x="3" y="3"/>
                      <a:pt x="6" y="4"/>
                      <a:pt x="10" y="4"/>
                    </a:cubicBezTo>
                    <a:cubicBezTo>
                      <a:pt x="10" y="4"/>
                      <a:pt x="11" y="4"/>
                      <a:pt x="12" y="4"/>
                    </a:cubicBezTo>
                    <a:cubicBezTo>
                      <a:pt x="11" y="4"/>
                      <a:pt x="10" y="4"/>
                      <a:pt x="10" y="4"/>
                    </a:cubicBezTo>
                    <a:cubicBezTo>
                      <a:pt x="6" y="4"/>
                      <a:pt x="3" y="3"/>
                      <a:pt x="0" y="0"/>
                    </a:cubicBezTo>
                  </a:path>
                </a:pathLst>
              </a:custGeom>
              <a:solidFill>
                <a:srgbClr val="89868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6" name="Freeform 104"/>
              <p:cNvSpPr>
                <a:spLocks/>
              </p:cNvSpPr>
              <p:nvPr/>
            </p:nvSpPr>
            <p:spPr bwMode="auto">
              <a:xfrm>
                <a:off x="1482" y="2817"/>
                <a:ext cx="61" cy="70"/>
              </a:xfrm>
              <a:custGeom>
                <a:avLst/>
                <a:gdLst>
                  <a:gd name="T0" fmla="*/ 81 w 89"/>
                  <a:gd name="T1" fmla="*/ 0 h 102"/>
                  <a:gd name="T2" fmla="*/ 77 w 89"/>
                  <a:gd name="T3" fmla="*/ 2 h 102"/>
                  <a:gd name="T4" fmla="*/ 69 w 89"/>
                  <a:gd name="T5" fmla="*/ 6 h 102"/>
                  <a:gd name="T6" fmla="*/ 69 w 89"/>
                  <a:gd name="T7" fmla="*/ 6 h 102"/>
                  <a:gd name="T8" fmla="*/ 66 w 89"/>
                  <a:gd name="T9" fmla="*/ 8 h 102"/>
                  <a:gd name="T10" fmla="*/ 66 w 89"/>
                  <a:gd name="T11" fmla="*/ 8 h 102"/>
                  <a:gd name="T12" fmla="*/ 61 w 89"/>
                  <a:gd name="T13" fmla="*/ 10 h 102"/>
                  <a:gd name="T14" fmla="*/ 59 w 89"/>
                  <a:gd name="T15" fmla="*/ 10 h 102"/>
                  <a:gd name="T16" fmla="*/ 49 w 89"/>
                  <a:gd name="T17" fmla="*/ 6 h 102"/>
                  <a:gd name="T18" fmla="*/ 48 w 89"/>
                  <a:gd name="T19" fmla="*/ 5 h 102"/>
                  <a:gd name="T20" fmla="*/ 47 w 89"/>
                  <a:gd name="T21" fmla="*/ 4 h 102"/>
                  <a:gd name="T22" fmla="*/ 44 w 89"/>
                  <a:gd name="T23" fmla="*/ 1 h 102"/>
                  <a:gd name="T24" fmla="*/ 43 w 89"/>
                  <a:gd name="T25" fmla="*/ 11 h 102"/>
                  <a:gd name="T26" fmla="*/ 4 w 89"/>
                  <a:gd name="T27" fmla="*/ 66 h 102"/>
                  <a:gd name="T28" fmla="*/ 0 w 89"/>
                  <a:gd name="T29" fmla="*/ 79 h 102"/>
                  <a:gd name="T30" fmla="*/ 0 w 89"/>
                  <a:gd name="T31" fmla="*/ 96 h 102"/>
                  <a:gd name="T32" fmla="*/ 2 w 89"/>
                  <a:gd name="T33" fmla="*/ 102 h 102"/>
                  <a:gd name="T34" fmla="*/ 87 w 89"/>
                  <a:gd name="T35" fmla="*/ 102 h 102"/>
                  <a:gd name="T36" fmla="*/ 87 w 89"/>
                  <a:gd name="T37" fmla="*/ 101 h 102"/>
                  <a:gd name="T38" fmla="*/ 88 w 89"/>
                  <a:gd name="T39" fmla="*/ 62 h 102"/>
                  <a:gd name="T40" fmla="*/ 89 w 89"/>
                  <a:gd name="T41" fmla="*/ 9 h 102"/>
                  <a:gd name="T42" fmla="*/ 81 w 89"/>
                  <a:gd name="T43" fmla="*/ 0 h 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89" h="102">
                    <a:moveTo>
                      <a:pt x="81" y="0"/>
                    </a:moveTo>
                    <a:cubicBezTo>
                      <a:pt x="80" y="0"/>
                      <a:pt x="78" y="1"/>
                      <a:pt x="77" y="2"/>
                    </a:cubicBezTo>
                    <a:cubicBezTo>
                      <a:pt x="69" y="6"/>
                      <a:pt x="69" y="6"/>
                      <a:pt x="69" y="6"/>
                    </a:cubicBezTo>
                    <a:cubicBezTo>
                      <a:pt x="69" y="6"/>
                      <a:pt x="69" y="6"/>
                      <a:pt x="69" y="6"/>
                    </a:cubicBezTo>
                    <a:cubicBezTo>
                      <a:pt x="66" y="8"/>
                      <a:pt x="66" y="8"/>
                      <a:pt x="66" y="8"/>
                    </a:cubicBezTo>
                    <a:cubicBezTo>
                      <a:pt x="66" y="8"/>
                      <a:pt x="66" y="8"/>
                      <a:pt x="66" y="8"/>
                    </a:cubicBezTo>
                    <a:cubicBezTo>
                      <a:pt x="64" y="9"/>
                      <a:pt x="63" y="10"/>
                      <a:pt x="61" y="10"/>
                    </a:cubicBezTo>
                    <a:cubicBezTo>
                      <a:pt x="60" y="10"/>
                      <a:pt x="59" y="10"/>
                      <a:pt x="59" y="10"/>
                    </a:cubicBezTo>
                    <a:cubicBezTo>
                      <a:pt x="55" y="10"/>
                      <a:pt x="52" y="9"/>
                      <a:pt x="49" y="6"/>
                    </a:cubicBezTo>
                    <a:cubicBezTo>
                      <a:pt x="49" y="6"/>
                      <a:pt x="48" y="6"/>
                      <a:pt x="48" y="5"/>
                    </a:cubicBezTo>
                    <a:cubicBezTo>
                      <a:pt x="48" y="5"/>
                      <a:pt x="47" y="5"/>
                      <a:pt x="47" y="4"/>
                    </a:cubicBezTo>
                    <a:cubicBezTo>
                      <a:pt x="46" y="3"/>
                      <a:pt x="45" y="2"/>
                      <a:pt x="44" y="1"/>
                    </a:cubicBezTo>
                    <a:cubicBezTo>
                      <a:pt x="43" y="11"/>
                      <a:pt x="43" y="11"/>
                      <a:pt x="43" y="11"/>
                    </a:cubicBezTo>
                    <a:cubicBezTo>
                      <a:pt x="41" y="44"/>
                      <a:pt x="15" y="61"/>
                      <a:pt x="4" y="66"/>
                    </a:cubicBezTo>
                    <a:cubicBezTo>
                      <a:pt x="2" y="67"/>
                      <a:pt x="0" y="73"/>
                      <a:pt x="0" y="79"/>
                    </a:cubicBezTo>
                    <a:cubicBezTo>
                      <a:pt x="0" y="96"/>
                      <a:pt x="0" y="96"/>
                      <a:pt x="0" y="96"/>
                    </a:cubicBezTo>
                    <a:cubicBezTo>
                      <a:pt x="0" y="99"/>
                      <a:pt x="1" y="102"/>
                      <a:pt x="2" y="102"/>
                    </a:cubicBezTo>
                    <a:cubicBezTo>
                      <a:pt x="87" y="102"/>
                      <a:pt x="87" y="102"/>
                      <a:pt x="87" y="102"/>
                    </a:cubicBezTo>
                    <a:cubicBezTo>
                      <a:pt x="87" y="102"/>
                      <a:pt x="87" y="101"/>
                      <a:pt x="87" y="101"/>
                    </a:cubicBezTo>
                    <a:cubicBezTo>
                      <a:pt x="88" y="62"/>
                      <a:pt x="88" y="62"/>
                      <a:pt x="88" y="62"/>
                    </a:cubicBezTo>
                    <a:cubicBezTo>
                      <a:pt x="89" y="9"/>
                      <a:pt x="89" y="9"/>
                      <a:pt x="89" y="9"/>
                    </a:cubicBezTo>
                    <a:cubicBezTo>
                      <a:pt x="89" y="4"/>
                      <a:pt x="85" y="0"/>
                      <a:pt x="81" y="0"/>
                    </a:cubicBezTo>
                  </a:path>
                </a:pathLst>
              </a:custGeom>
              <a:solidFill>
                <a:srgbClr val="7755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7" name="Freeform 105"/>
              <p:cNvSpPr>
                <a:spLocks/>
              </p:cNvSpPr>
              <p:nvPr/>
            </p:nvSpPr>
            <p:spPr bwMode="auto">
              <a:xfrm>
                <a:off x="1570" y="1898"/>
                <a:ext cx="105" cy="43"/>
              </a:xfrm>
              <a:custGeom>
                <a:avLst/>
                <a:gdLst>
                  <a:gd name="T0" fmla="*/ 147 w 155"/>
                  <a:gd name="T1" fmla="*/ 2 h 63"/>
                  <a:gd name="T2" fmla="*/ 114 w 155"/>
                  <a:gd name="T3" fmla="*/ 37 h 63"/>
                  <a:gd name="T4" fmla="*/ 78 w 155"/>
                  <a:gd name="T5" fmla="*/ 54 h 63"/>
                  <a:gd name="T6" fmla="*/ 42 w 155"/>
                  <a:gd name="T7" fmla="*/ 37 h 63"/>
                  <a:gd name="T8" fmla="*/ 9 w 155"/>
                  <a:gd name="T9" fmla="*/ 2 h 63"/>
                  <a:gd name="T10" fmla="*/ 2 w 155"/>
                  <a:gd name="T11" fmla="*/ 1 h 63"/>
                  <a:gd name="T12" fmla="*/ 2 w 155"/>
                  <a:gd name="T13" fmla="*/ 8 h 63"/>
                  <a:gd name="T14" fmla="*/ 35 w 155"/>
                  <a:gd name="T15" fmla="*/ 43 h 63"/>
                  <a:gd name="T16" fmla="*/ 78 w 155"/>
                  <a:gd name="T17" fmla="*/ 63 h 63"/>
                  <a:gd name="T18" fmla="*/ 121 w 155"/>
                  <a:gd name="T19" fmla="*/ 43 h 63"/>
                  <a:gd name="T20" fmla="*/ 153 w 155"/>
                  <a:gd name="T21" fmla="*/ 8 h 63"/>
                  <a:gd name="T22" fmla="*/ 153 w 155"/>
                  <a:gd name="T23" fmla="*/ 1 h 63"/>
                  <a:gd name="T24" fmla="*/ 147 w 155"/>
                  <a:gd name="T25" fmla="*/ 2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55" h="63">
                    <a:moveTo>
                      <a:pt x="147" y="2"/>
                    </a:moveTo>
                    <a:cubicBezTo>
                      <a:pt x="114" y="37"/>
                      <a:pt x="114" y="37"/>
                      <a:pt x="114" y="37"/>
                    </a:cubicBezTo>
                    <a:cubicBezTo>
                      <a:pt x="103" y="48"/>
                      <a:pt x="90" y="54"/>
                      <a:pt x="78" y="54"/>
                    </a:cubicBezTo>
                    <a:cubicBezTo>
                      <a:pt x="65" y="54"/>
                      <a:pt x="52" y="48"/>
                      <a:pt x="42" y="37"/>
                    </a:cubicBezTo>
                    <a:cubicBezTo>
                      <a:pt x="9" y="2"/>
                      <a:pt x="9" y="2"/>
                      <a:pt x="9" y="2"/>
                    </a:cubicBezTo>
                    <a:cubicBezTo>
                      <a:pt x="7" y="0"/>
                      <a:pt x="4" y="0"/>
                      <a:pt x="2" y="1"/>
                    </a:cubicBezTo>
                    <a:cubicBezTo>
                      <a:pt x="0" y="3"/>
                      <a:pt x="0" y="6"/>
                      <a:pt x="2" y="8"/>
                    </a:cubicBezTo>
                    <a:cubicBezTo>
                      <a:pt x="35" y="43"/>
                      <a:pt x="35" y="43"/>
                      <a:pt x="35" y="43"/>
                    </a:cubicBezTo>
                    <a:cubicBezTo>
                      <a:pt x="47" y="56"/>
                      <a:pt x="62" y="63"/>
                      <a:pt x="78" y="63"/>
                    </a:cubicBezTo>
                    <a:cubicBezTo>
                      <a:pt x="93" y="63"/>
                      <a:pt x="108" y="56"/>
                      <a:pt x="121" y="43"/>
                    </a:cubicBezTo>
                    <a:cubicBezTo>
                      <a:pt x="153" y="8"/>
                      <a:pt x="153" y="8"/>
                      <a:pt x="153" y="8"/>
                    </a:cubicBezTo>
                    <a:cubicBezTo>
                      <a:pt x="155" y="6"/>
                      <a:pt x="155" y="3"/>
                      <a:pt x="153" y="1"/>
                    </a:cubicBezTo>
                    <a:cubicBezTo>
                      <a:pt x="151" y="0"/>
                      <a:pt x="148" y="0"/>
                      <a:pt x="147" y="2"/>
                    </a:cubicBez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8" name="Freeform 106"/>
              <p:cNvSpPr>
                <a:spLocks/>
              </p:cNvSpPr>
              <p:nvPr/>
            </p:nvSpPr>
            <p:spPr bwMode="auto">
              <a:xfrm>
                <a:off x="1527" y="1706"/>
                <a:ext cx="215" cy="169"/>
              </a:xfrm>
              <a:custGeom>
                <a:avLst/>
                <a:gdLst>
                  <a:gd name="T0" fmla="*/ 261 w 317"/>
                  <a:gd name="T1" fmla="*/ 22 h 249"/>
                  <a:gd name="T2" fmla="*/ 35 w 317"/>
                  <a:gd name="T3" fmla="*/ 246 h 249"/>
                  <a:gd name="T4" fmla="*/ 21 w 317"/>
                  <a:gd name="T5" fmla="*/ 232 h 249"/>
                  <a:gd name="T6" fmla="*/ 27 w 317"/>
                  <a:gd name="T7" fmla="*/ 163 h 249"/>
                  <a:gd name="T8" fmla="*/ 21 w 317"/>
                  <a:gd name="T9" fmla="*/ 156 h 249"/>
                  <a:gd name="T10" fmla="*/ 7 w 317"/>
                  <a:gd name="T11" fmla="*/ 156 h 249"/>
                  <a:gd name="T12" fmla="*/ 1 w 317"/>
                  <a:gd name="T13" fmla="*/ 148 h 249"/>
                  <a:gd name="T14" fmla="*/ 21 w 317"/>
                  <a:gd name="T15" fmla="*/ 91 h 249"/>
                  <a:gd name="T16" fmla="*/ 14 w 317"/>
                  <a:gd name="T17" fmla="*/ 76 h 249"/>
                  <a:gd name="T18" fmla="*/ 24 w 317"/>
                  <a:gd name="T19" fmla="*/ 25 h 249"/>
                  <a:gd name="T20" fmla="*/ 216 w 317"/>
                  <a:gd name="T21" fmla="*/ 0 h 249"/>
                  <a:gd name="T22" fmla="*/ 221 w 317"/>
                  <a:gd name="T23" fmla="*/ 28 h 249"/>
                  <a:gd name="T24" fmla="*/ 261 w 317"/>
                  <a:gd name="T25" fmla="*/ 22 h 2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17" h="249">
                    <a:moveTo>
                      <a:pt x="261" y="22"/>
                    </a:moveTo>
                    <a:cubicBezTo>
                      <a:pt x="261" y="22"/>
                      <a:pt x="317" y="249"/>
                      <a:pt x="35" y="246"/>
                    </a:cubicBezTo>
                    <a:cubicBezTo>
                      <a:pt x="27" y="246"/>
                      <a:pt x="21" y="240"/>
                      <a:pt x="21" y="232"/>
                    </a:cubicBezTo>
                    <a:cubicBezTo>
                      <a:pt x="27" y="163"/>
                      <a:pt x="27" y="163"/>
                      <a:pt x="27" y="163"/>
                    </a:cubicBezTo>
                    <a:cubicBezTo>
                      <a:pt x="27" y="160"/>
                      <a:pt x="24" y="157"/>
                      <a:pt x="21" y="156"/>
                    </a:cubicBezTo>
                    <a:cubicBezTo>
                      <a:pt x="7" y="156"/>
                      <a:pt x="7" y="156"/>
                      <a:pt x="7" y="156"/>
                    </a:cubicBezTo>
                    <a:cubicBezTo>
                      <a:pt x="3" y="156"/>
                      <a:pt x="0" y="152"/>
                      <a:pt x="1" y="148"/>
                    </a:cubicBezTo>
                    <a:cubicBezTo>
                      <a:pt x="21" y="91"/>
                      <a:pt x="21" y="91"/>
                      <a:pt x="21" y="91"/>
                    </a:cubicBezTo>
                    <a:cubicBezTo>
                      <a:pt x="22" y="86"/>
                      <a:pt x="14" y="80"/>
                      <a:pt x="14" y="76"/>
                    </a:cubicBezTo>
                    <a:cubicBezTo>
                      <a:pt x="24" y="25"/>
                      <a:pt x="24" y="25"/>
                      <a:pt x="24" y="25"/>
                    </a:cubicBezTo>
                    <a:cubicBezTo>
                      <a:pt x="216" y="0"/>
                      <a:pt x="216" y="0"/>
                      <a:pt x="216" y="0"/>
                    </a:cubicBezTo>
                    <a:cubicBezTo>
                      <a:pt x="221" y="28"/>
                      <a:pt x="221" y="28"/>
                      <a:pt x="221" y="28"/>
                    </a:cubicBezTo>
                    <a:cubicBezTo>
                      <a:pt x="261" y="22"/>
                      <a:pt x="261" y="22"/>
                      <a:pt x="261" y="22"/>
                    </a:cubicBezTo>
                  </a:path>
                </a:pathLst>
              </a:custGeom>
              <a:solidFill>
                <a:srgbClr val="9E69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9" name="Freeform 107"/>
              <p:cNvSpPr>
                <a:spLocks noEditPoints="1"/>
              </p:cNvSpPr>
              <p:nvPr/>
            </p:nvSpPr>
            <p:spPr bwMode="auto">
              <a:xfrm>
                <a:off x="1540" y="1706"/>
                <a:ext cx="34" cy="28"/>
              </a:xfrm>
              <a:custGeom>
                <a:avLst/>
                <a:gdLst>
                  <a:gd name="T0" fmla="*/ 3 w 50"/>
                  <a:gd name="T1" fmla="*/ 30 h 42"/>
                  <a:gd name="T2" fmla="*/ 0 w 50"/>
                  <a:gd name="T3" fmla="*/ 41 h 42"/>
                  <a:gd name="T4" fmla="*/ 1 w 50"/>
                  <a:gd name="T5" fmla="*/ 42 h 42"/>
                  <a:gd name="T6" fmla="*/ 3 w 50"/>
                  <a:gd name="T7" fmla="*/ 30 h 42"/>
                  <a:gd name="T8" fmla="*/ 11 w 50"/>
                  <a:gd name="T9" fmla="*/ 0 h 42"/>
                  <a:gd name="T10" fmla="*/ 4 w 50"/>
                  <a:gd name="T11" fmla="*/ 25 h 42"/>
                  <a:gd name="T12" fmla="*/ 50 w 50"/>
                  <a:gd name="T13" fmla="*/ 19 h 42"/>
                  <a:gd name="T14" fmla="*/ 11 w 50"/>
                  <a:gd name="T15" fmla="*/ 0 h 4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 h="42">
                    <a:moveTo>
                      <a:pt x="3" y="30"/>
                    </a:moveTo>
                    <a:cubicBezTo>
                      <a:pt x="0" y="41"/>
                      <a:pt x="0" y="41"/>
                      <a:pt x="0" y="41"/>
                    </a:cubicBezTo>
                    <a:cubicBezTo>
                      <a:pt x="0" y="41"/>
                      <a:pt x="0" y="41"/>
                      <a:pt x="1" y="42"/>
                    </a:cubicBezTo>
                    <a:cubicBezTo>
                      <a:pt x="3" y="30"/>
                      <a:pt x="3" y="30"/>
                      <a:pt x="3" y="30"/>
                    </a:cubicBezTo>
                    <a:moveTo>
                      <a:pt x="11" y="0"/>
                    </a:moveTo>
                    <a:cubicBezTo>
                      <a:pt x="4" y="25"/>
                      <a:pt x="4" y="25"/>
                      <a:pt x="4" y="25"/>
                    </a:cubicBezTo>
                    <a:cubicBezTo>
                      <a:pt x="50" y="19"/>
                      <a:pt x="50" y="19"/>
                      <a:pt x="50" y="19"/>
                    </a:cubicBezTo>
                    <a:cubicBezTo>
                      <a:pt x="11" y="0"/>
                      <a:pt x="11" y="0"/>
                      <a:pt x="11" y="0"/>
                    </a:cubicBezTo>
                  </a:path>
                </a:pathLst>
              </a:custGeom>
              <a:solidFill>
                <a:srgbClr val="B84B3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0" name="Freeform 108"/>
              <p:cNvSpPr>
                <a:spLocks/>
              </p:cNvSpPr>
              <p:nvPr/>
            </p:nvSpPr>
            <p:spPr bwMode="auto">
              <a:xfrm>
                <a:off x="1541" y="1719"/>
                <a:ext cx="72" cy="55"/>
              </a:xfrm>
              <a:custGeom>
                <a:avLst/>
                <a:gdLst>
                  <a:gd name="T0" fmla="*/ 49 w 106"/>
                  <a:gd name="T1" fmla="*/ 0 h 82"/>
                  <a:gd name="T2" fmla="*/ 3 w 106"/>
                  <a:gd name="T3" fmla="*/ 6 h 82"/>
                  <a:gd name="T4" fmla="*/ 2 w 106"/>
                  <a:gd name="T5" fmla="*/ 11 h 82"/>
                  <a:gd name="T6" fmla="*/ 0 w 106"/>
                  <a:gd name="T7" fmla="*/ 23 h 82"/>
                  <a:gd name="T8" fmla="*/ 15 w 106"/>
                  <a:gd name="T9" fmla="*/ 35 h 82"/>
                  <a:gd name="T10" fmla="*/ 41 w 106"/>
                  <a:gd name="T11" fmla="*/ 38 h 82"/>
                  <a:gd name="T12" fmla="*/ 64 w 106"/>
                  <a:gd name="T13" fmla="*/ 43 h 82"/>
                  <a:gd name="T14" fmla="*/ 79 w 106"/>
                  <a:gd name="T15" fmla="*/ 53 h 82"/>
                  <a:gd name="T16" fmla="*/ 102 w 106"/>
                  <a:gd name="T17" fmla="*/ 82 h 82"/>
                  <a:gd name="T18" fmla="*/ 102 w 106"/>
                  <a:gd name="T19" fmla="*/ 82 h 82"/>
                  <a:gd name="T20" fmla="*/ 105 w 106"/>
                  <a:gd name="T21" fmla="*/ 34 h 82"/>
                  <a:gd name="T22" fmla="*/ 74 w 106"/>
                  <a:gd name="T23" fmla="*/ 12 h 82"/>
                  <a:gd name="T24" fmla="*/ 49 w 106"/>
                  <a:gd name="T25" fmla="*/ 0 h 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6" h="82">
                    <a:moveTo>
                      <a:pt x="49" y="0"/>
                    </a:moveTo>
                    <a:cubicBezTo>
                      <a:pt x="3" y="6"/>
                      <a:pt x="3" y="6"/>
                      <a:pt x="3" y="6"/>
                    </a:cubicBezTo>
                    <a:cubicBezTo>
                      <a:pt x="2" y="11"/>
                      <a:pt x="2" y="11"/>
                      <a:pt x="2" y="11"/>
                    </a:cubicBezTo>
                    <a:cubicBezTo>
                      <a:pt x="0" y="23"/>
                      <a:pt x="0" y="23"/>
                      <a:pt x="0" y="23"/>
                    </a:cubicBezTo>
                    <a:cubicBezTo>
                      <a:pt x="3" y="25"/>
                      <a:pt x="13" y="34"/>
                      <a:pt x="15" y="35"/>
                    </a:cubicBezTo>
                    <a:cubicBezTo>
                      <a:pt x="23" y="37"/>
                      <a:pt x="32" y="37"/>
                      <a:pt x="41" y="38"/>
                    </a:cubicBezTo>
                    <a:cubicBezTo>
                      <a:pt x="49" y="39"/>
                      <a:pt x="57" y="40"/>
                      <a:pt x="64" y="43"/>
                    </a:cubicBezTo>
                    <a:cubicBezTo>
                      <a:pt x="70" y="45"/>
                      <a:pt x="75" y="48"/>
                      <a:pt x="79" y="53"/>
                    </a:cubicBezTo>
                    <a:cubicBezTo>
                      <a:pt x="85" y="58"/>
                      <a:pt x="99" y="74"/>
                      <a:pt x="102" y="82"/>
                    </a:cubicBezTo>
                    <a:cubicBezTo>
                      <a:pt x="102" y="82"/>
                      <a:pt x="102" y="82"/>
                      <a:pt x="102" y="82"/>
                    </a:cubicBezTo>
                    <a:cubicBezTo>
                      <a:pt x="103" y="82"/>
                      <a:pt x="106" y="40"/>
                      <a:pt x="105" y="34"/>
                    </a:cubicBezTo>
                    <a:cubicBezTo>
                      <a:pt x="102" y="17"/>
                      <a:pt x="89" y="12"/>
                      <a:pt x="74" y="12"/>
                    </a:cubicBezTo>
                    <a:cubicBezTo>
                      <a:pt x="49" y="0"/>
                      <a:pt x="49" y="0"/>
                      <a:pt x="49" y="0"/>
                    </a:cubicBezTo>
                  </a:path>
                </a:pathLst>
              </a:custGeom>
              <a:solidFill>
                <a:srgbClr val="926B5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1" name="Freeform 109"/>
              <p:cNvSpPr>
                <a:spLocks/>
              </p:cNvSpPr>
              <p:nvPr/>
            </p:nvSpPr>
            <p:spPr bwMode="auto">
              <a:xfrm>
                <a:off x="1503" y="1655"/>
                <a:ext cx="208" cy="191"/>
              </a:xfrm>
              <a:custGeom>
                <a:avLst/>
                <a:gdLst>
                  <a:gd name="T0" fmla="*/ 280 w 306"/>
                  <a:gd name="T1" fmla="*/ 228 h 280"/>
                  <a:gd name="T2" fmla="*/ 291 w 306"/>
                  <a:gd name="T3" fmla="*/ 86 h 280"/>
                  <a:gd name="T4" fmla="*/ 281 w 306"/>
                  <a:gd name="T5" fmla="*/ 68 h 280"/>
                  <a:gd name="T6" fmla="*/ 250 w 306"/>
                  <a:gd name="T7" fmla="*/ 47 h 280"/>
                  <a:gd name="T8" fmla="*/ 223 w 306"/>
                  <a:gd name="T9" fmla="*/ 28 h 280"/>
                  <a:gd name="T10" fmla="*/ 162 w 306"/>
                  <a:gd name="T11" fmla="*/ 9 h 280"/>
                  <a:gd name="T12" fmla="*/ 37 w 306"/>
                  <a:gd name="T13" fmla="*/ 18 h 280"/>
                  <a:gd name="T14" fmla="*/ 6 w 306"/>
                  <a:gd name="T15" fmla="*/ 46 h 280"/>
                  <a:gd name="T16" fmla="*/ 14 w 306"/>
                  <a:gd name="T17" fmla="*/ 86 h 280"/>
                  <a:gd name="T18" fmla="*/ 46 w 306"/>
                  <a:gd name="T19" fmla="*/ 114 h 280"/>
                  <a:gd name="T20" fmla="*/ 34 w 306"/>
                  <a:gd name="T21" fmla="*/ 73 h 280"/>
                  <a:gd name="T22" fmla="*/ 90 w 306"/>
                  <a:gd name="T23" fmla="*/ 125 h 280"/>
                  <a:gd name="T24" fmla="*/ 81 w 306"/>
                  <a:gd name="T25" fmla="*/ 96 h 280"/>
                  <a:gd name="T26" fmla="*/ 128 w 306"/>
                  <a:gd name="T27" fmla="*/ 135 h 280"/>
                  <a:gd name="T28" fmla="*/ 154 w 306"/>
                  <a:gd name="T29" fmla="*/ 173 h 280"/>
                  <a:gd name="T30" fmla="*/ 144 w 306"/>
                  <a:gd name="T31" fmla="*/ 196 h 280"/>
                  <a:gd name="T32" fmla="*/ 161 w 306"/>
                  <a:gd name="T33" fmla="*/ 193 h 280"/>
                  <a:gd name="T34" fmla="*/ 168 w 306"/>
                  <a:gd name="T35" fmla="*/ 172 h 280"/>
                  <a:gd name="T36" fmla="*/ 203 w 306"/>
                  <a:gd name="T37" fmla="*/ 146 h 280"/>
                  <a:gd name="T38" fmla="*/ 217 w 306"/>
                  <a:gd name="T39" fmla="*/ 188 h 280"/>
                  <a:gd name="T40" fmla="*/ 210 w 306"/>
                  <a:gd name="T41" fmla="*/ 214 h 280"/>
                  <a:gd name="T42" fmla="*/ 219 w 306"/>
                  <a:gd name="T43" fmla="*/ 257 h 280"/>
                  <a:gd name="T44" fmla="*/ 235 w 306"/>
                  <a:gd name="T45" fmla="*/ 276 h 280"/>
                  <a:gd name="T46" fmla="*/ 280 w 306"/>
                  <a:gd name="T47" fmla="*/ 228 h 2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306" h="280">
                    <a:moveTo>
                      <a:pt x="280" y="228"/>
                    </a:moveTo>
                    <a:cubicBezTo>
                      <a:pt x="302" y="187"/>
                      <a:pt x="306" y="131"/>
                      <a:pt x="291" y="86"/>
                    </a:cubicBezTo>
                    <a:cubicBezTo>
                      <a:pt x="289" y="79"/>
                      <a:pt x="286" y="72"/>
                      <a:pt x="281" y="68"/>
                    </a:cubicBezTo>
                    <a:cubicBezTo>
                      <a:pt x="272" y="59"/>
                      <a:pt x="260" y="55"/>
                      <a:pt x="250" y="47"/>
                    </a:cubicBezTo>
                    <a:cubicBezTo>
                      <a:pt x="242" y="40"/>
                      <a:pt x="234" y="33"/>
                      <a:pt x="223" y="28"/>
                    </a:cubicBezTo>
                    <a:cubicBezTo>
                      <a:pt x="204" y="19"/>
                      <a:pt x="183" y="14"/>
                      <a:pt x="162" y="9"/>
                    </a:cubicBezTo>
                    <a:cubicBezTo>
                      <a:pt x="121" y="0"/>
                      <a:pt x="76" y="1"/>
                      <a:pt x="37" y="18"/>
                    </a:cubicBezTo>
                    <a:cubicBezTo>
                      <a:pt x="24" y="24"/>
                      <a:pt x="11" y="32"/>
                      <a:pt x="6" y="46"/>
                    </a:cubicBezTo>
                    <a:cubicBezTo>
                      <a:pt x="0" y="59"/>
                      <a:pt x="5" y="75"/>
                      <a:pt x="14" y="86"/>
                    </a:cubicBezTo>
                    <a:cubicBezTo>
                      <a:pt x="22" y="98"/>
                      <a:pt x="34" y="106"/>
                      <a:pt x="46" y="114"/>
                    </a:cubicBezTo>
                    <a:cubicBezTo>
                      <a:pt x="36" y="103"/>
                      <a:pt x="31" y="88"/>
                      <a:pt x="34" y="73"/>
                    </a:cubicBezTo>
                    <a:cubicBezTo>
                      <a:pt x="47" y="96"/>
                      <a:pt x="66" y="114"/>
                      <a:pt x="90" y="125"/>
                    </a:cubicBezTo>
                    <a:cubicBezTo>
                      <a:pt x="87" y="115"/>
                      <a:pt x="84" y="105"/>
                      <a:pt x="81" y="96"/>
                    </a:cubicBezTo>
                    <a:cubicBezTo>
                      <a:pt x="97" y="109"/>
                      <a:pt x="112" y="122"/>
                      <a:pt x="128" y="135"/>
                    </a:cubicBezTo>
                    <a:cubicBezTo>
                      <a:pt x="140" y="145"/>
                      <a:pt x="154" y="157"/>
                      <a:pt x="154" y="173"/>
                    </a:cubicBezTo>
                    <a:cubicBezTo>
                      <a:pt x="154" y="182"/>
                      <a:pt x="152" y="192"/>
                      <a:pt x="144" y="196"/>
                    </a:cubicBezTo>
                    <a:cubicBezTo>
                      <a:pt x="148" y="194"/>
                      <a:pt x="155" y="199"/>
                      <a:pt x="161" y="193"/>
                    </a:cubicBezTo>
                    <a:cubicBezTo>
                      <a:pt x="165" y="188"/>
                      <a:pt x="164" y="179"/>
                      <a:pt x="168" y="172"/>
                    </a:cubicBezTo>
                    <a:cubicBezTo>
                      <a:pt x="174" y="159"/>
                      <a:pt x="186" y="142"/>
                      <a:pt x="203" y="146"/>
                    </a:cubicBezTo>
                    <a:cubicBezTo>
                      <a:pt x="226" y="152"/>
                      <a:pt x="224" y="176"/>
                      <a:pt x="217" y="188"/>
                    </a:cubicBezTo>
                    <a:cubicBezTo>
                      <a:pt x="210" y="200"/>
                      <a:pt x="206" y="200"/>
                      <a:pt x="210" y="214"/>
                    </a:cubicBezTo>
                    <a:cubicBezTo>
                      <a:pt x="213" y="228"/>
                      <a:pt x="214" y="243"/>
                      <a:pt x="219" y="257"/>
                    </a:cubicBezTo>
                    <a:cubicBezTo>
                      <a:pt x="222" y="265"/>
                      <a:pt x="227" y="273"/>
                      <a:pt x="235" y="276"/>
                    </a:cubicBezTo>
                    <a:cubicBezTo>
                      <a:pt x="248" y="280"/>
                      <a:pt x="274" y="240"/>
                      <a:pt x="280" y="228"/>
                    </a:cubicBezTo>
                    <a:close/>
                  </a:path>
                </a:pathLst>
              </a:custGeom>
              <a:solidFill>
                <a:srgbClr val="231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2" name="Freeform 110"/>
              <p:cNvSpPr>
                <a:spLocks/>
              </p:cNvSpPr>
              <p:nvPr/>
            </p:nvSpPr>
            <p:spPr bwMode="auto">
              <a:xfrm>
                <a:off x="1562" y="1763"/>
                <a:ext cx="14" cy="15"/>
              </a:xfrm>
              <a:custGeom>
                <a:avLst/>
                <a:gdLst>
                  <a:gd name="T0" fmla="*/ 1 w 22"/>
                  <a:gd name="T1" fmla="*/ 12 h 21"/>
                  <a:gd name="T2" fmla="*/ 13 w 22"/>
                  <a:gd name="T3" fmla="*/ 20 h 21"/>
                  <a:gd name="T4" fmla="*/ 21 w 22"/>
                  <a:gd name="T5" fmla="*/ 9 h 21"/>
                  <a:gd name="T6" fmla="*/ 9 w 22"/>
                  <a:gd name="T7" fmla="*/ 1 h 21"/>
                  <a:gd name="T8" fmla="*/ 1 w 22"/>
                  <a:gd name="T9" fmla="*/ 12 h 21"/>
                </a:gdLst>
                <a:ahLst/>
                <a:cxnLst>
                  <a:cxn ang="0">
                    <a:pos x="T0" y="T1"/>
                  </a:cxn>
                  <a:cxn ang="0">
                    <a:pos x="T2" y="T3"/>
                  </a:cxn>
                  <a:cxn ang="0">
                    <a:pos x="T4" y="T5"/>
                  </a:cxn>
                  <a:cxn ang="0">
                    <a:pos x="T6" y="T7"/>
                  </a:cxn>
                  <a:cxn ang="0">
                    <a:pos x="T8" y="T9"/>
                  </a:cxn>
                </a:cxnLst>
                <a:rect l="0" t="0" r="r" b="b"/>
                <a:pathLst>
                  <a:path w="22" h="21">
                    <a:moveTo>
                      <a:pt x="1" y="12"/>
                    </a:moveTo>
                    <a:cubicBezTo>
                      <a:pt x="2" y="17"/>
                      <a:pt x="7" y="21"/>
                      <a:pt x="13" y="20"/>
                    </a:cubicBezTo>
                    <a:cubicBezTo>
                      <a:pt x="18" y="19"/>
                      <a:pt x="22" y="14"/>
                      <a:pt x="21" y="9"/>
                    </a:cubicBezTo>
                    <a:cubicBezTo>
                      <a:pt x="20" y="4"/>
                      <a:pt x="15" y="0"/>
                      <a:pt x="9" y="1"/>
                    </a:cubicBezTo>
                    <a:cubicBezTo>
                      <a:pt x="4" y="2"/>
                      <a:pt x="0" y="7"/>
                      <a:pt x="1" y="12"/>
                    </a:cubicBezTo>
                  </a:path>
                </a:pathLst>
              </a:custGeom>
              <a:solidFill>
                <a:srgbClr val="02020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3" name="Freeform 111"/>
              <p:cNvSpPr>
                <a:spLocks/>
              </p:cNvSpPr>
              <p:nvPr/>
            </p:nvSpPr>
            <p:spPr bwMode="auto">
              <a:xfrm>
                <a:off x="1541" y="1816"/>
                <a:ext cx="94" cy="57"/>
              </a:xfrm>
              <a:custGeom>
                <a:avLst/>
                <a:gdLst>
                  <a:gd name="T0" fmla="*/ 13 w 139"/>
                  <a:gd name="T1" fmla="*/ 83 h 83"/>
                  <a:gd name="T2" fmla="*/ 0 w 139"/>
                  <a:gd name="T3" fmla="*/ 69 h 83"/>
                  <a:gd name="T4" fmla="*/ 5 w 139"/>
                  <a:gd name="T5" fmla="*/ 0 h 83"/>
                  <a:gd name="T6" fmla="*/ 68 w 139"/>
                  <a:gd name="T7" fmla="*/ 0 h 83"/>
                  <a:gd name="T8" fmla="*/ 87 w 139"/>
                  <a:gd name="T9" fmla="*/ 39 h 83"/>
                  <a:gd name="T10" fmla="*/ 139 w 139"/>
                  <a:gd name="T11" fmla="*/ 33 h 83"/>
                  <a:gd name="T12" fmla="*/ 139 w 139"/>
                  <a:gd name="T13" fmla="*/ 64 h 83"/>
                  <a:gd name="T14" fmla="*/ 98 w 139"/>
                  <a:gd name="T15" fmla="*/ 74 h 83"/>
                  <a:gd name="T16" fmla="*/ 56 w 139"/>
                  <a:gd name="T17" fmla="*/ 81 h 83"/>
                  <a:gd name="T18" fmla="*/ 13 w 139"/>
                  <a:gd name="T19" fmla="*/ 83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39" h="83">
                    <a:moveTo>
                      <a:pt x="13" y="83"/>
                    </a:moveTo>
                    <a:cubicBezTo>
                      <a:pt x="6" y="83"/>
                      <a:pt x="0" y="77"/>
                      <a:pt x="0" y="69"/>
                    </a:cubicBezTo>
                    <a:cubicBezTo>
                      <a:pt x="5" y="0"/>
                      <a:pt x="5" y="0"/>
                      <a:pt x="5" y="0"/>
                    </a:cubicBezTo>
                    <a:cubicBezTo>
                      <a:pt x="68" y="0"/>
                      <a:pt x="68" y="0"/>
                      <a:pt x="68" y="0"/>
                    </a:cubicBezTo>
                    <a:cubicBezTo>
                      <a:pt x="87" y="39"/>
                      <a:pt x="87" y="39"/>
                      <a:pt x="87" y="39"/>
                    </a:cubicBezTo>
                    <a:cubicBezTo>
                      <a:pt x="139" y="33"/>
                      <a:pt x="139" y="33"/>
                      <a:pt x="139" y="33"/>
                    </a:cubicBezTo>
                    <a:cubicBezTo>
                      <a:pt x="139" y="64"/>
                      <a:pt x="139" y="64"/>
                      <a:pt x="139" y="64"/>
                    </a:cubicBezTo>
                    <a:cubicBezTo>
                      <a:pt x="98" y="74"/>
                      <a:pt x="98" y="74"/>
                      <a:pt x="98" y="74"/>
                    </a:cubicBezTo>
                    <a:cubicBezTo>
                      <a:pt x="85" y="78"/>
                      <a:pt x="71" y="80"/>
                      <a:pt x="56" y="81"/>
                    </a:cubicBezTo>
                    <a:lnTo>
                      <a:pt x="13" y="8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4" name="Freeform 112"/>
              <p:cNvSpPr>
                <a:spLocks/>
              </p:cNvSpPr>
              <p:nvPr/>
            </p:nvSpPr>
            <p:spPr bwMode="auto">
              <a:xfrm>
                <a:off x="1548" y="1829"/>
                <a:ext cx="41" cy="21"/>
              </a:xfrm>
              <a:custGeom>
                <a:avLst/>
                <a:gdLst>
                  <a:gd name="T0" fmla="*/ 4 w 60"/>
                  <a:gd name="T1" fmla="*/ 0 h 32"/>
                  <a:gd name="T2" fmla="*/ 60 w 60"/>
                  <a:gd name="T3" fmla="*/ 4 h 32"/>
                  <a:gd name="T4" fmla="*/ 0 w 60"/>
                  <a:gd name="T5" fmla="*/ 29 h 32"/>
                  <a:gd name="T6" fmla="*/ 4 w 60"/>
                  <a:gd name="T7" fmla="*/ 0 h 32"/>
                </a:gdLst>
                <a:ahLst/>
                <a:cxnLst>
                  <a:cxn ang="0">
                    <a:pos x="T0" y="T1"/>
                  </a:cxn>
                  <a:cxn ang="0">
                    <a:pos x="T2" y="T3"/>
                  </a:cxn>
                  <a:cxn ang="0">
                    <a:pos x="T4" y="T5"/>
                  </a:cxn>
                  <a:cxn ang="0">
                    <a:pos x="T6" y="T7"/>
                  </a:cxn>
                </a:cxnLst>
                <a:rect l="0" t="0" r="r" b="b"/>
                <a:pathLst>
                  <a:path w="60" h="32">
                    <a:moveTo>
                      <a:pt x="4" y="0"/>
                    </a:moveTo>
                    <a:cubicBezTo>
                      <a:pt x="60" y="4"/>
                      <a:pt x="60" y="4"/>
                      <a:pt x="60" y="4"/>
                    </a:cubicBezTo>
                    <a:cubicBezTo>
                      <a:pt x="60" y="4"/>
                      <a:pt x="27" y="32"/>
                      <a:pt x="0" y="29"/>
                    </a:cubicBezTo>
                    <a:lnTo>
                      <a:pt x="4" y="0"/>
                    </a:lnTo>
                    <a:close/>
                  </a:path>
                </a:pathLst>
              </a:custGeom>
              <a:solidFill>
                <a:srgbClr val="9E69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5" name="Freeform 113"/>
              <p:cNvSpPr>
                <a:spLocks/>
              </p:cNvSpPr>
              <p:nvPr/>
            </p:nvSpPr>
            <p:spPr bwMode="auto">
              <a:xfrm>
                <a:off x="1549" y="1829"/>
                <a:ext cx="40" cy="12"/>
              </a:xfrm>
              <a:custGeom>
                <a:avLst/>
                <a:gdLst>
                  <a:gd name="T0" fmla="*/ 2 w 58"/>
                  <a:gd name="T1" fmla="*/ 0 h 18"/>
                  <a:gd name="T2" fmla="*/ 58 w 58"/>
                  <a:gd name="T3" fmla="*/ 4 h 18"/>
                  <a:gd name="T4" fmla="*/ 0 w 58"/>
                  <a:gd name="T5" fmla="*/ 15 h 18"/>
                  <a:gd name="T6" fmla="*/ 2 w 58"/>
                  <a:gd name="T7" fmla="*/ 0 h 18"/>
                </a:gdLst>
                <a:ahLst/>
                <a:cxnLst>
                  <a:cxn ang="0">
                    <a:pos x="T0" y="T1"/>
                  </a:cxn>
                  <a:cxn ang="0">
                    <a:pos x="T2" y="T3"/>
                  </a:cxn>
                  <a:cxn ang="0">
                    <a:pos x="T4" y="T5"/>
                  </a:cxn>
                  <a:cxn ang="0">
                    <a:pos x="T6" y="T7"/>
                  </a:cxn>
                </a:cxnLst>
                <a:rect l="0" t="0" r="r" b="b"/>
                <a:pathLst>
                  <a:path w="58" h="18">
                    <a:moveTo>
                      <a:pt x="2" y="0"/>
                    </a:moveTo>
                    <a:cubicBezTo>
                      <a:pt x="58" y="4"/>
                      <a:pt x="58" y="4"/>
                      <a:pt x="58" y="4"/>
                    </a:cubicBezTo>
                    <a:cubicBezTo>
                      <a:pt x="58" y="4"/>
                      <a:pt x="28" y="18"/>
                      <a:pt x="0" y="15"/>
                    </a:cubicBezTo>
                    <a:lnTo>
                      <a:pt x="2"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6" name="Freeform 114"/>
              <p:cNvSpPr>
                <a:spLocks/>
              </p:cNvSpPr>
              <p:nvPr/>
            </p:nvSpPr>
            <p:spPr bwMode="auto">
              <a:xfrm>
                <a:off x="1716" y="2734"/>
                <a:ext cx="86" cy="200"/>
              </a:xfrm>
              <a:custGeom>
                <a:avLst/>
                <a:gdLst>
                  <a:gd name="T0" fmla="*/ 0 w 86"/>
                  <a:gd name="T1" fmla="*/ 0 h 200"/>
                  <a:gd name="T2" fmla="*/ 31 w 86"/>
                  <a:gd name="T3" fmla="*/ 200 h 200"/>
                  <a:gd name="T4" fmla="*/ 81 w 86"/>
                  <a:gd name="T5" fmla="*/ 186 h 200"/>
                  <a:gd name="T6" fmla="*/ 86 w 86"/>
                  <a:gd name="T7" fmla="*/ 0 h 200"/>
                  <a:gd name="T8" fmla="*/ 0 w 86"/>
                  <a:gd name="T9" fmla="*/ 0 h 200"/>
                </a:gdLst>
                <a:ahLst/>
                <a:cxnLst>
                  <a:cxn ang="0">
                    <a:pos x="T0" y="T1"/>
                  </a:cxn>
                  <a:cxn ang="0">
                    <a:pos x="T2" y="T3"/>
                  </a:cxn>
                  <a:cxn ang="0">
                    <a:pos x="T4" y="T5"/>
                  </a:cxn>
                  <a:cxn ang="0">
                    <a:pos x="T6" y="T7"/>
                  </a:cxn>
                  <a:cxn ang="0">
                    <a:pos x="T8" y="T9"/>
                  </a:cxn>
                </a:cxnLst>
                <a:rect l="0" t="0" r="r" b="b"/>
                <a:pathLst>
                  <a:path w="86" h="200">
                    <a:moveTo>
                      <a:pt x="0" y="0"/>
                    </a:moveTo>
                    <a:lnTo>
                      <a:pt x="31" y="200"/>
                    </a:lnTo>
                    <a:lnTo>
                      <a:pt x="81" y="186"/>
                    </a:lnTo>
                    <a:lnTo>
                      <a:pt x="86" y="0"/>
                    </a:lnTo>
                    <a:lnTo>
                      <a:pt x="0" y="0"/>
                    </a:lnTo>
                    <a:close/>
                  </a:path>
                </a:pathLst>
              </a:custGeom>
              <a:solidFill>
                <a:srgbClr val="F8CCA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7" name="Freeform 115"/>
              <p:cNvSpPr>
                <a:spLocks/>
              </p:cNvSpPr>
              <p:nvPr/>
            </p:nvSpPr>
            <p:spPr bwMode="auto">
              <a:xfrm>
                <a:off x="1716" y="2734"/>
                <a:ext cx="86" cy="200"/>
              </a:xfrm>
              <a:custGeom>
                <a:avLst/>
                <a:gdLst>
                  <a:gd name="T0" fmla="*/ 0 w 86"/>
                  <a:gd name="T1" fmla="*/ 0 h 200"/>
                  <a:gd name="T2" fmla="*/ 31 w 86"/>
                  <a:gd name="T3" fmla="*/ 200 h 200"/>
                  <a:gd name="T4" fmla="*/ 81 w 86"/>
                  <a:gd name="T5" fmla="*/ 186 h 200"/>
                  <a:gd name="T6" fmla="*/ 86 w 86"/>
                  <a:gd name="T7" fmla="*/ 0 h 200"/>
                  <a:gd name="T8" fmla="*/ 0 w 86"/>
                  <a:gd name="T9" fmla="*/ 0 h 200"/>
                </a:gdLst>
                <a:ahLst/>
                <a:cxnLst>
                  <a:cxn ang="0">
                    <a:pos x="T0" y="T1"/>
                  </a:cxn>
                  <a:cxn ang="0">
                    <a:pos x="T2" y="T3"/>
                  </a:cxn>
                  <a:cxn ang="0">
                    <a:pos x="T4" y="T5"/>
                  </a:cxn>
                  <a:cxn ang="0">
                    <a:pos x="T6" y="T7"/>
                  </a:cxn>
                  <a:cxn ang="0">
                    <a:pos x="T8" y="T9"/>
                  </a:cxn>
                </a:cxnLst>
                <a:rect l="0" t="0" r="r" b="b"/>
                <a:pathLst>
                  <a:path w="86" h="200">
                    <a:moveTo>
                      <a:pt x="0" y="0"/>
                    </a:moveTo>
                    <a:lnTo>
                      <a:pt x="31" y="200"/>
                    </a:lnTo>
                    <a:lnTo>
                      <a:pt x="81" y="186"/>
                    </a:lnTo>
                    <a:lnTo>
                      <a:pt x="86" y="0"/>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8" name="Freeform 116"/>
              <p:cNvSpPr>
                <a:spLocks/>
              </p:cNvSpPr>
              <p:nvPr/>
            </p:nvSpPr>
            <p:spPr bwMode="auto">
              <a:xfrm>
                <a:off x="1515" y="1987"/>
                <a:ext cx="49" cy="107"/>
              </a:xfrm>
              <a:custGeom>
                <a:avLst/>
                <a:gdLst>
                  <a:gd name="T0" fmla="*/ 71 w 73"/>
                  <a:gd name="T1" fmla="*/ 138 h 157"/>
                  <a:gd name="T2" fmla="*/ 27 w 73"/>
                  <a:gd name="T3" fmla="*/ 11 h 157"/>
                  <a:gd name="T4" fmla="*/ 10 w 73"/>
                  <a:gd name="T5" fmla="*/ 3 h 157"/>
                  <a:gd name="T6" fmla="*/ 2 w 73"/>
                  <a:gd name="T7" fmla="*/ 20 h 157"/>
                  <a:gd name="T8" fmla="*/ 46 w 73"/>
                  <a:gd name="T9" fmla="*/ 146 h 157"/>
                  <a:gd name="T10" fmla="*/ 62 w 73"/>
                  <a:gd name="T11" fmla="*/ 155 h 157"/>
                  <a:gd name="T12" fmla="*/ 71 w 73"/>
                  <a:gd name="T13" fmla="*/ 138 h 157"/>
                </a:gdLst>
                <a:ahLst/>
                <a:cxnLst>
                  <a:cxn ang="0">
                    <a:pos x="T0" y="T1"/>
                  </a:cxn>
                  <a:cxn ang="0">
                    <a:pos x="T2" y="T3"/>
                  </a:cxn>
                  <a:cxn ang="0">
                    <a:pos x="T4" y="T5"/>
                  </a:cxn>
                  <a:cxn ang="0">
                    <a:pos x="T6" y="T7"/>
                  </a:cxn>
                  <a:cxn ang="0">
                    <a:pos x="T8" y="T9"/>
                  </a:cxn>
                  <a:cxn ang="0">
                    <a:pos x="T10" y="T11"/>
                  </a:cxn>
                  <a:cxn ang="0">
                    <a:pos x="T12" y="T13"/>
                  </a:cxn>
                </a:cxnLst>
                <a:rect l="0" t="0" r="r" b="b"/>
                <a:pathLst>
                  <a:path w="73" h="157">
                    <a:moveTo>
                      <a:pt x="71" y="138"/>
                    </a:moveTo>
                    <a:cubicBezTo>
                      <a:pt x="27" y="11"/>
                      <a:pt x="27" y="11"/>
                      <a:pt x="27" y="11"/>
                    </a:cubicBezTo>
                    <a:cubicBezTo>
                      <a:pt x="25" y="4"/>
                      <a:pt x="17" y="0"/>
                      <a:pt x="10" y="3"/>
                    </a:cubicBezTo>
                    <a:cubicBezTo>
                      <a:pt x="4" y="5"/>
                      <a:pt x="0" y="13"/>
                      <a:pt x="2" y="20"/>
                    </a:cubicBezTo>
                    <a:cubicBezTo>
                      <a:pt x="46" y="146"/>
                      <a:pt x="46" y="146"/>
                      <a:pt x="46" y="146"/>
                    </a:cubicBezTo>
                    <a:cubicBezTo>
                      <a:pt x="48" y="153"/>
                      <a:pt x="56" y="157"/>
                      <a:pt x="62" y="155"/>
                    </a:cubicBezTo>
                    <a:cubicBezTo>
                      <a:pt x="69" y="152"/>
                      <a:pt x="73" y="145"/>
                      <a:pt x="71" y="138"/>
                    </a:cubicBezTo>
                  </a:path>
                </a:pathLst>
              </a:custGeom>
              <a:solidFill>
                <a:srgbClr val="231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9" name="Freeform 117"/>
              <p:cNvSpPr>
                <a:spLocks/>
              </p:cNvSpPr>
              <p:nvPr/>
            </p:nvSpPr>
            <p:spPr bwMode="auto">
              <a:xfrm>
                <a:off x="1802" y="2371"/>
                <a:ext cx="59" cy="85"/>
              </a:xfrm>
              <a:custGeom>
                <a:avLst/>
                <a:gdLst>
                  <a:gd name="T0" fmla="*/ 59 w 88"/>
                  <a:gd name="T1" fmla="*/ 32 h 126"/>
                  <a:gd name="T2" fmla="*/ 5 w 88"/>
                  <a:gd name="T3" fmla="*/ 7 h 126"/>
                  <a:gd name="T4" fmla="*/ 13 w 88"/>
                  <a:gd name="T5" fmla="*/ 3 h 126"/>
                  <a:gd name="T6" fmla="*/ 72 w 88"/>
                  <a:gd name="T7" fmla="*/ 8 h 126"/>
                  <a:gd name="T8" fmla="*/ 87 w 88"/>
                  <a:gd name="T9" fmla="*/ 97 h 126"/>
                  <a:gd name="T10" fmla="*/ 87 w 88"/>
                  <a:gd name="T11" fmla="*/ 97 h 126"/>
                  <a:gd name="T12" fmla="*/ 87 w 88"/>
                  <a:gd name="T13" fmla="*/ 97 h 126"/>
                  <a:gd name="T14" fmla="*/ 77 w 88"/>
                  <a:gd name="T15" fmla="*/ 111 h 126"/>
                  <a:gd name="T16" fmla="*/ 69 w 88"/>
                  <a:gd name="T17" fmla="*/ 109 h 126"/>
                  <a:gd name="T18" fmla="*/ 59 w 88"/>
                  <a:gd name="T19" fmla="*/ 119 h 126"/>
                  <a:gd name="T20" fmla="*/ 49 w 88"/>
                  <a:gd name="T21" fmla="*/ 116 h 126"/>
                  <a:gd name="T22" fmla="*/ 39 w 88"/>
                  <a:gd name="T23" fmla="*/ 125 h 126"/>
                  <a:gd name="T24" fmla="*/ 25 w 88"/>
                  <a:gd name="T25" fmla="*/ 117 h 126"/>
                  <a:gd name="T26" fmla="*/ 18 w 88"/>
                  <a:gd name="T27" fmla="*/ 120 h 126"/>
                  <a:gd name="T28" fmla="*/ 5 w 88"/>
                  <a:gd name="T29" fmla="*/ 110 h 126"/>
                  <a:gd name="T30" fmla="*/ 5 w 88"/>
                  <a:gd name="T31" fmla="*/ 110 h 126"/>
                  <a:gd name="T32" fmla="*/ 0 w 88"/>
                  <a:gd name="T33" fmla="*/ 61 h 126"/>
                  <a:gd name="T34" fmla="*/ 59 w 88"/>
                  <a:gd name="T35" fmla="*/ 32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8" h="126">
                    <a:moveTo>
                      <a:pt x="59" y="32"/>
                    </a:moveTo>
                    <a:cubicBezTo>
                      <a:pt x="5" y="7"/>
                      <a:pt x="5" y="7"/>
                      <a:pt x="5" y="7"/>
                    </a:cubicBezTo>
                    <a:cubicBezTo>
                      <a:pt x="8" y="5"/>
                      <a:pt x="11" y="3"/>
                      <a:pt x="13" y="3"/>
                    </a:cubicBezTo>
                    <a:cubicBezTo>
                      <a:pt x="21" y="0"/>
                      <a:pt x="72" y="8"/>
                      <a:pt x="72" y="8"/>
                    </a:cubicBezTo>
                    <a:cubicBezTo>
                      <a:pt x="87" y="97"/>
                      <a:pt x="87" y="97"/>
                      <a:pt x="87" y="97"/>
                    </a:cubicBezTo>
                    <a:cubicBezTo>
                      <a:pt x="87" y="97"/>
                      <a:pt x="87" y="97"/>
                      <a:pt x="87" y="97"/>
                    </a:cubicBezTo>
                    <a:cubicBezTo>
                      <a:pt x="87" y="97"/>
                      <a:pt x="87" y="97"/>
                      <a:pt x="87" y="97"/>
                    </a:cubicBezTo>
                    <a:cubicBezTo>
                      <a:pt x="88" y="104"/>
                      <a:pt x="83" y="110"/>
                      <a:pt x="77" y="111"/>
                    </a:cubicBezTo>
                    <a:cubicBezTo>
                      <a:pt x="74" y="111"/>
                      <a:pt x="71" y="111"/>
                      <a:pt x="69" y="109"/>
                    </a:cubicBezTo>
                    <a:cubicBezTo>
                      <a:pt x="68" y="114"/>
                      <a:pt x="64" y="119"/>
                      <a:pt x="59" y="119"/>
                    </a:cubicBezTo>
                    <a:cubicBezTo>
                      <a:pt x="55" y="120"/>
                      <a:pt x="51" y="118"/>
                      <a:pt x="49" y="116"/>
                    </a:cubicBezTo>
                    <a:cubicBezTo>
                      <a:pt x="48" y="121"/>
                      <a:pt x="44" y="124"/>
                      <a:pt x="39" y="125"/>
                    </a:cubicBezTo>
                    <a:cubicBezTo>
                      <a:pt x="33" y="126"/>
                      <a:pt x="27" y="122"/>
                      <a:pt x="25" y="117"/>
                    </a:cubicBezTo>
                    <a:cubicBezTo>
                      <a:pt x="24" y="119"/>
                      <a:pt x="21" y="120"/>
                      <a:pt x="18" y="120"/>
                    </a:cubicBezTo>
                    <a:cubicBezTo>
                      <a:pt x="12" y="121"/>
                      <a:pt x="6" y="117"/>
                      <a:pt x="5" y="110"/>
                    </a:cubicBezTo>
                    <a:cubicBezTo>
                      <a:pt x="5" y="110"/>
                      <a:pt x="5" y="110"/>
                      <a:pt x="5" y="110"/>
                    </a:cubicBezTo>
                    <a:cubicBezTo>
                      <a:pt x="0" y="61"/>
                      <a:pt x="0" y="61"/>
                      <a:pt x="0" y="61"/>
                    </a:cubicBezTo>
                    <a:cubicBezTo>
                      <a:pt x="39" y="73"/>
                      <a:pt x="59" y="32"/>
                      <a:pt x="59" y="32"/>
                    </a:cubicBezTo>
                  </a:path>
                </a:pathLst>
              </a:custGeom>
              <a:solidFill>
                <a:srgbClr val="FEDAC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0" name="Freeform 118"/>
              <p:cNvSpPr>
                <a:spLocks/>
              </p:cNvSpPr>
              <p:nvPr/>
            </p:nvSpPr>
            <p:spPr bwMode="auto">
              <a:xfrm>
                <a:off x="1786" y="2375"/>
                <a:ext cx="56" cy="56"/>
              </a:xfrm>
              <a:custGeom>
                <a:avLst/>
                <a:gdLst>
                  <a:gd name="T0" fmla="*/ 18 w 82"/>
                  <a:gd name="T1" fmla="*/ 73 h 82"/>
                  <a:gd name="T2" fmla="*/ 0 w 82"/>
                  <a:gd name="T3" fmla="*/ 73 h 82"/>
                  <a:gd name="T4" fmla="*/ 11 w 82"/>
                  <a:gd name="T5" fmla="*/ 20 h 82"/>
                  <a:gd name="T6" fmla="*/ 28 w 82"/>
                  <a:gd name="T7" fmla="*/ 0 h 82"/>
                  <a:gd name="T8" fmla="*/ 82 w 82"/>
                  <a:gd name="T9" fmla="*/ 25 h 82"/>
                  <a:gd name="T10" fmla="*/ 23 w 82"/>
                  <a:gd name="T11" fmla="*/ 54 h 82"/>
                  <a:gd name="T12" fmla="*/ 22 w 82"/>
                  <a:gd name="T13" fmla="*/ 47 h 82"/>
                  <a:gd name="T14" fmla="*/ 18 w 82"/>
                  <a:gd name="T15" fmla="*/ 73 h 8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2" h="82">
                    <a:moveTo>
                      <a:pt x="18" y="73"/>
                    </a:moveTo>
                    <a:cubicBezTo>
                      <a:pt x="18" y="73"/>
                      <a:pt x="6" y="82"/>
                      <a:pt x="0" y="73"/>
                    </a:cubicBezTo>
                    <a:cubicBezTo>
                      <a:pt x="9" y="27"/>
                      <a:pt x="11" y="20"/>
                      <a:pt x="11" y="20"/>
                    </a:cubicBezTo>
                    <a:cubicBezTo>
                      <a:pt x="11" y="20"/>
                      <a:pt x="20" y="8"/>
                      <a:pt x="28" y="0"/>
                    </a:cubicBezTo>
                    <a:cubicBezTo>
                      <a:pt x="82" y="25"/>
                      <a:pt x="82" y="25"/>
                      <a:pt x="82" y="25"/>
                    </a:cubicBezTo>
                    <a:cubicBezTo>
                      <a:pt x="82" y="25"/>
                      <a:pt x="62" y="66"/>
                      <a:pt x="23" y="54"/>
                    </a:cubicBezTo>
                    <a:cubicBezTo>
                      <a:pt x="22" y="47"/>
                      <a:pt x="22" y="47"/>
                      <a:pt x="22" y="47"/>
                    </a:cubicBezTo>
                    <a:cubicBezTo>
                      <a:pt x="18" y="73"/>
                      <a:pt x="18" y="73"/>
                      <a:pt x="18" y="73"/>
                    </a:cubicBezTo>
                  </a:path>
                </a:pathLst>
              </a:custGeom>
              <a:solidFill>
                <a:srgbClr val="F8CCA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1" name="Freeform 119"/>
              <p:cNvSpPr>
                <a:spLocks/>
              </p:cNvSpPr>
              <p:nvPr/>
            </p:nvSpPr>
            <p:spPr bwMode="auto">
              <a:xfrm>
                <a:off x="1770" y="2111"/>
                <a:ext cx="84" cy="283"/>
              </a:xfrm>
              <a:custGeom>
                <a:avLst/>
                <a:gdLst>
                  <a:gd name="T0" fmla="*/ 84 w 84"/>
                  <a:gd name="T1" fmla="*/ 282 h 283"/>
                  <a:gd name="T2" fmla="*/ 23 w 84"/>
                  <a:gd name="T3" fmla="*/ 283 h 283"/>
                  <a:gd name="T4" fmla="*/ 0 w 84"/>
                  <a:gd name="T5" fmla="*/ 1 h 283"/>
                  <a:gd name="T6" fmla="*/ 69 w 84"/>
                  <a:gd name="T7" fmla="*/ 0 h 283"/>
                  <a:gd name="T8" fmla="*/ 84 w 84"/>
                  <a:gd name="T9" fmla="*/ 282 h 283"/>
                </a:gdLst>
                <a:ahLst/>
                <a:cxnLst>
                  <a:cxn ang="0">
                    <a:pos x="T0" y="T1"/>
                  </a:cxn>
                  <a:cxn ang="0">
                    <a:pos x="T2" y="T3"/>
                  </a:cxn>
                  <a:cxn ang="0">
                    <a:pos x="T4" y="T5"/>
                  </a:cxn>
                  <a:cxn ang="0">
                    <a:pos x="T6" y="T7"/>
                  </a:cxn>
                  <a:cxn ang="0">
                    <a:pos x="T8" y="T9"/>
                  </a:cxn>
                </a:cxnLst>
                <a:rect l="0" t="0" r="r" b="b"/>
                <a:pathLst>
                  <a:path w="84" h="283">
                    <a:moveTo>
                      <a:pt x="84" y="282"/>
                    </a:moveTo>
                    <a:lnTo>
                      <a:pt x="23" y="283"/>
                    </a:lnTo>
                    <a:lnTo>
                      <a:pt x="0" y="1"/>
                    </a:lnTo>
                    <a:lnTo>
                      <a:pt x="69" y="0"/>
                    </a:lnTo>
                    <a:lnTo>
                      <a:pt x="84" y="282"/>
                    </a:lnTo>
                    <a:close/>
                  </a:path>
                </a:pathLst>
              </a:custGeom>
              <a:solidFill>
                <a:srgbClr val="AD9FC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2" name="Freeform 120"/>
              <p:cNvSpPr>
                <a:spLocks/>
              </p:cNvSpPr>
              <p:nvPr/>
            </p:nvSpPr>
            <p:spPr bwMode="auto">
              <a:xfrm>
                <a:off x="1770" y="2111"/>
                <a:ext cx="84" cy="283"/>
              </a:xfrm>
              <a:custGeom>
                <a:avLst/>
                <a:gdLst>
                  <a:gd name="T0" fmla="*/ 84 w 84"/>
                  <a:gd name="T1" fmla="*/ 282 h 283"/>
                  <a:gd name="T2" fmla="*/ 23 w 84"/>
                  <a:gd name="T3" fmla="*/ 283 h 283"/>
                  <a:gd name="T4" fmla="*/ 0 w 84"/>
                  <a:gd name="T5" fmla="*/ 1 h 283"/>
                  <a:gd name="T6" fmla="*/ 69 w 84"/>
                  <a:gd name="T7" fmla="*/ 0 h 283"/>
                  <a:gd name="T8" fmla="*/ 84 w 84"/>
                  <a:gd name="T9" fmla="*/ 282 h 283"/>
                </a:gdLst>
                <a:ahLst/>
                <a:cxnLst>
                  <a:cxn ang="0">
                    <a:pos x="T0" y="T1"/>
                  </a:cxn>
                  <a:cxn ang="0">
                    <a:pos x="T2" y="T3"/>
                  </a:cxn>
                  <a:cxn ang="0">
                    <a:pos x="T4" y="T5"/>
                  </a:cxn>
                  <a:cxn ang="0">
                    <a:pos x="T6" y="T7"/>
                  </a:cxn>
                  <a:cxn ang="0">
                    <a:pos x="T8" y="T9"/>
                  </a:cxn>
                </a:cxnLst>
                <a:rect l="0" t="0" r="r" b="b"/>
                <a:pathLst>
                  <a:path w="84" h="283">
                    <a:moveTo>
                      <a:pt x="84" y="282"/>
                    </a:moveTo>
                    <a:lnTo>
                      <a:pt x="23" y="283"/>
                    </a:lnTo>
                    <a:lnTo>
                      <a:pt x="0" y="1"/>
                    </a:lnTo>
                    <a:lnTo>
                      <a:pt x="69" y="0"/>
                    </a:lnTo>
                    <a:lnTo>
                      <a:pt x="84" y="28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3" name="Freeform 121"/>
              <p:cNvSpPr>
                <a:spLocks/>
              </p:cNvSpPr>
              <p:nvPr/>
            </p:nvSpPr>
            <p:spPr bwMode="auto">
              <a:xfrm>
                <a:off x="1845" y="2233"/>
                <a:ext cx="9" cy="159"/>
              </a:xfrm>
              <a:custGeom>
                <a:avLst/>
                <a:gdLst>
                  <a:gd name="T0" fmla="*/ 1 w 9"/>
                  <a:gd name="T1" fmla="*/ 0 h 159"/>
                  <a:gd name="T2" fmla="*/ 0 w 9"/>
                  <a:gd name="T3" fmla="*/ 0 h 159"/>
                  <a:gd name="T4" fmla="*/ 9 w 9"/>
                  <a:gd name="T5" fmla="*/ 159 h 159"/>
                  <a:gd name="T6" fmla="*/ 9 w 9"/>
                  <a:gd name="T7" fmla="*/ 159 h 159"/>
                  <a:gd name="T8" fmla="*/ 1 w 9"/>
                  <a:gd name="T9" fmla="*/ 0 h 159"/>
                </a:gdLst>
                <a:ahLst/>
                <a:cxnLst>
                  <a:cxn ang="0">
                    <a:pos x="T0" y="T1"/>
                  </a:cxn>
                  <a:cxn ang="0">
                    <a:pos x="T2" y="T3"/>
                  </a:cxn>
                  <a:cxn ang="0">
                    <a:pos x="T4" y="T5"/>
                  </a:cxn>
                  <a:cxn ang="0">
                    <a:pos x="T6" y="T7"/>
                  </a:cxn>
                  <a:cxn ang="0">
                    <a:pos x="T8" y="T9"/>
                  </a:cxn>
                </a:cxnLst>
                <a:rect l="0" t="0" r="r" b="b"/>
                <a:pathLst>
                  <a:path w="9" h="159">
                    <a:moveTo>
                      <a:pt x="1" y="0"/>
                    </a:moveTo>
                    <a:lnTo>
                      <a:pt x="0" y="0"/>
                    </a:lnTo>
                    <a:lnTo>
                      <a:pt x="9" y="159"/>
                    </a:lnTo>
                    <a:lnTo>
                      <a:pt x="9" y="159"/>
                    </a:lnTo>
                    <a:lnTo>
                      <a:pt x="1" y="0"/>
                    </a:lnTo>
                    <a:close/>
                  </a:path>
                </a:pathLst>
              </a:custGeom>
              <a:solidFill>
                <a:srgbClr val="B4493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4" name="Freeform 122"/>
              <p:cNvSpPr>
                <a:spLocks/>
              </p:cNvSpPr>
              <p:nvPr/>
            </p:nvSpPr>
            <p:spPr bwMode="auto">
              <a:xfrm>
                <a:off x="1845" y="2233"/>
                <a:ext cx="9" cy="159"/>
              </a:xfrm>
              <a:custGeom>
                <a:avLst/>
                <a:gdLst>
                  <a:gd name="T0" fmla="*/ 1 w 9"/>
                  <a:gd name="T1" fmla="*/ 0 h 159"/>
                  <a:gd name="T2" fmla="*/ 0 w 9"/>
                  <a:gd name="T3" fmla="*/ 0 h 159"/>
                  <a:gd name="T4" fmla="*/ 9 w 9"/>
                  <a:gd name="T5" fmla="*/ 159 h 159"/>
                  <a:gd name="T6" fmla="*/ 9 w 9"/>
                  <a:gd name="T7" fmla="*/ 159 h 159"/>
                  <a:gd name="T8" fmla="*/ 1 w 9"/>
                  <a:gd name="T9" fmla="*/ 0 h 159"/>
                </a:gdLst>
                <a:ahLst/>
                <a:cxnLst>
                  <a:cxn ang="0">
                    <a:pos x="T0" y="T1"/>
                  </a:cxn>
                  <a:cxn ang="0">
                    <a:pos x="T2" y="T3"/>
                  </a:cxn>
                  <a:cxn ang="0">
                    <a:pos x="T4" y="T5"/>
                  </a:cxn>
                  <a:cxn ang="0">
                    <a:pos x="T6" y="T7"/>
                  </a:cxn>
                  <a:cxn ang="0">
                    <a:pos x="T8" y="T9"/>
                  </a:cxn>
                </a:cxnLst>
                <a:rect l="0" t="0" r="r" b="b"/>
                <a:pathLst>
                  <a:path w="9" h="159">
                    <a:moveTo>
                      <a:pt x="1" y="0"/>
                    </a:moveTo>
                    <a:lnTo>
                      <a:pt x="0" y="0"/>
                    </a:lnTo>
                    <a:lnTo>
                      <a:pt x="9" y="159"/>
                    </a:lnTo>
                    <a:lnTo>
                      <a:pt x="9" y="159"/>
                    </a:lnTo>
                    <a:lnTo>
                      <a:pt x="1"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5" name="Freeform 123"/>
              <p:cNvSpPr>
                <a:spLocks/>
              </p:cNvSpPr>
              <p:nvPr/>
            </p:nvSpPr>
            <p:spPr bwMode="auto">
              <a:xfrm>
                <a:off x="1824" y="2233"/>
                <a:ext cx="30" cy="160"/>
              </a:xfrm>
              <a:custGeom>
                <a:avLst/>
                <a:gdLst>
                  <a:gd name="T0" fmla="*/ 31 w 44"/>
                  <a:gd name="T1" fmla="*/ 0 h 235"/>
                  <a:gd name="T2" fmla="*/ 5 w 44"/>
                  <a:gd name="T3" fmla="*/ 219 h 235"/>
                  <a:gd name="T4" fmla="*/ 0 w 44"/>
                  <a:gd name="T5" fmla="*/ 235 h 235"/>
                  <a:gd name="T6" fmla="*/ 44 w 44"/>
                  <a:gd name="T7" fmla="*/ 234 h 235"/>
                  <a:gd name="T8" fmla="*/ 31 w 44"/>
                  <a:gd name="T9" fmla="*/ 0 h 235"/>
                </a:gdLst>
                <a:ahLst/>
                <a:cxnLst>
                  <a:cxn ang="0">
                    <a:pos x="T0" y="T1"/>
                  </a:cxn>
                  <a:cxn ang="0">
                    <a:pos x="T2" y="T3"/>
                  </a:cxn>
                  <a:cxn ang="0">
                    <a:pos x="T4" y="T5"/>
                  </a:cxn>
                  <a:cxn ang="0">
                    <a:pos x="T6" y="T7"/>
                  </a:cxn>
                  <a:cxn ang="0">
                    <a:pos x="T8" y="T9"/>
                  </a:cxn>
                </a:cxnLst>
                <a:rect l="0" t="0" r="r" b="b"/>
                <a:pathLst>
                  <a:path w="44" h="235">
                    <a:moveTo>
                      <a:pt x="31" y="0"/>
                    </a:moveTo>
                    <a:cubicBezTo>
                      <a:pt x="5" y="219"/>
                      <a:pt x="5" y="219"/>
                      <a:pt x="5" y="219"/>
                    </a:cubicBezTo>
                    <a:cubicBezTo>
                      <a:pt x="4" y="225"/>
                      <a:pt x="3" y="230"/>
                      <a:pt x="0" y="235"/>
                    </a:cubicBezTo>
                    <a:cubicBezTo>
                      <a:pt x="44" y="234"/>
                      <a:pt x="44" y="234"/>
                      <a:pt x="44" y="234"/>
                    </a:cubicBezTo>
                    <a:cubicBezTo>
                      <a:pt x="31" y="0"/>
                      <a:pt x="31" y="0"/>
                      <a:pt x="31" y="0"/>
                    </a:cubicBezTo>
                  </a:path>
                </a:pathLst>
              </a:custGeom>
              <a:solidFill>
                <a:srgbClr val="988AC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6" name="Freeform 124"/>
              <p:cNvSpPr>
                <a:spLocks/>
              </p:cNvSpPr>
              <p:nvPr/>
            </p:nvSpPr>
            <p:spPr bwMode="auto">
              <a:xfrm>
                <a:off x="1749" y="1993"/>
                <a:ext cx="72" cy="76"/>
              </a:xfrm>
              <a:custGeom>
                <a:avLst/>
                <a:gdLst>
                  <a:gd name="T0" fmla="*/ 0 w 72"/>
                  <a:gd name="T1" fmla="*/ 72 h 76"/>
                  <a:gd name="T2" fmla="*/ 72 w 72"/>
                  <a:gd name="T3" fmla="*/ 76 h 76"/>
                  <a:gd name="T4" fmla="*/ 72 w 72"/>
                  <a:gd name="T5" fmla="*/ 0 h 76"/>
                  <a:gd name="T6" fmla="*/ 5 w 72"/>
                  <a:gd name="T7" fmla="*/ 28 h 76"/>
                  <a:gd name="T8" fmla="*/ 0 w 72"/>
                  <a:gd name="T9" fmla="*/ 72 h 76"/>
                </a:gdLst>
                <a:ahLst/>
                <a:cxnLst>
                  <a:cxn ang="0">
                    <a:pos x="T0" y="T1"/>
                  </a:cxn>
                  <a:cxn ang="0">
                    <a:pos x="T2" y="T3"/>
                  </a:cxn>
                  <a:cxn ang="0">
                    <a:pos x="T4" y="T5"/>
                  </a:cxn>
                  <a:cxn ang="0">
                    <a:pos x="T6" y="T7"/>
                  </a:cxn>
                  <a:cxn ang="0">
                    <a:pos x="T8" y="T9"/>
                  </a:cxn>
                </a:cxnLst>
                <a:rect l="0" t="0" r="r" b="b"/>
                <a:pathLst>
                  <a:path w="72" h="76">
                    <a:moveTo>
                      <a:pt x="0" y="72"/>
                    </a:moveTo>
                    <a:lnTo>
                      <a:pt x="72" y="76"/>
                    </a:lnTo>
                    <a:lnTo>
                      <a:pt x="72" y="0"/>
                    </a:lnTo>
                    <a:lnTo>
                      <a:pt x="5" y="28"/>
                    </a:lnTo>
                    <a:lnTo>
                      <a:pt x="0" y="72"/>
                    </a:lnTo>
                    <a:close/>
                  </a:path>
                </a:pathLst>
              </a:custGeom>
              <a:solidFill>
                <a:srgbClr val="F8CCA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7" name="Freeform 125"/>
              <p:cNvSpPr>
                <a:spLocks/>
              </p:cNvSpPr>
              <p:nvPr/>
            </p:nvSpPr>
            <p:spPr bwMode="auto">
              <a:xfrm>
                <a:off x="1749" y="1993"/>
                <a:ext cx="72" cy="76"/>
              </a:xfrm>
              <a:custGeom>
                <a:avLst/>
                <a:gdLst>
                  <a:gd name="T0" fmla="*/ 0 w 72"/>
                  <a:gd name="T1" fmla="*/ 72 h 76"/>
                  <a:gd name="T2" fmla="*/ 72 w 72"/>
                  <a:gd name="T3" fmla="*/ 76 h 76"/>
                  <a:gd name="T4" fmla="*/ 72 w 72"/>
                  <a:gd name="T5" fmla="*/ 0 h 76"/>
                  <a:gd name="T6" fmla="*/ 5 w 72"/>
                  <a:gd name="T7" fmla="*/ 28 h 76"/>
                  <a:gd name="T8" fmla="*/ 0 w 72"/>
                  <a:gd name="T9" fmla="*/ 72 h 76"/>
                </a:gdLst>
                <a:ahLst/>
                <a:cxnLst>
                  <a:cxn ang="0">
                    <a:pos x="T0" y="T1"/>
                  </a:cxn>
                  <a:cxn ang="0">
                    <a:pos x="T2" y="T3"/>
                  </a:cxn>
                  <a:cxn ang="0">
                    <a:pos x="T4" y="T5"/>
                  </a:cxn>
                  <a:cxn ang="0">
                    <a:pos x="T6" y="T7"/>
                  </a:cxn>
                  <a:cxn ang="0">
                    <a:pos x="T8" y="T9"/>
                  </a:cxn>
                </a:cxnLst>
                <a:rect l="0" t="0" r="r" b="b"/>
                <a:pathLst>
                  <a:path w="72" h="76">
                    <a:moveTo>
                      <a:pt x="0" y="72"/>
                    </a:moveTo>
                    <a:lnTo>
                      <a:pt x="72" y="76"/>
                    </a:lnTo>
                    <a:lnTo>
                      <a:pt x="72" y="0"/>
                    </a:lnTo>
                    <a:lnTo>
                      <a:pt x="5" y="28"/>
                    </a:lnTo>
                    <a:lnTo>
                      <a:pt x="0" y="7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8" name="Freeform 126"/>
              <p:cNvSpPr>
                <a:spLocks/>
              </p:cNvSpPr>
              <p:nvPr/>
            </p:nvSpPr>
            <p:spPr bwMode="auto">
              <a:xfrm>
                <a:off x="1753" y="2004"/>
                <a:ext cx="57" cy="34"/>
              </a:xfrm>
              <a:custGeom>
                <a:avLst/>
                <a:gdLst>
                  <a:gd name="T0" fmla="*/ 71 w 85"/>
                  <a:gd name="T1" fmla="*/ 0 h 50"/>
                  <a:gd name="T2" fmla="*/ 0 w 85"/>
                  <a:gd name="T3" fmla="*/ 50 h 50"/>
                  <a:gd name="T4" fmla="*/ 1 w 85"/>
                  <a:gd name="T5" fmla="*/ 37 h 50"/>
                </a:gdLst>
                <a:ahLst/>
                <a:cxnLst>
                  <a:cxn ang="0">
                    <a:pos x="T0" y="T1"/>
                  </a:cxn>
                  <a:cxn ang="0">
                    <a:pos x="T2" y="T3"/>
                  </a:cxn>
                  <a:cxn ang="0">
                    <a:pos x="T4" y="T5"/>
                  </a:cxn>
                </a:cxnLst>
                <a:rect l="0" t="0" r="r" b="b"/>
                <a:pathLst>
                  <a:path w="85" h="50">
                    <a:moveTo>
                      <a:pt x="71" y="0"/>
                    </a:moveTo>
                    <a:cubicBezTo>
                      <a:pt x="71" y="0"/>
                      <a:pt x="85" y="33"/>
                      <a:pt x="0" y="50"/>
                    </a:cubicBezTo>
                    <a:cubicBezTo>
                      <a:pt x="1" y="40"/>
                      <a:pt x="1" y="37"/>
                      <a:pt x="1" y="37"/>
                    </a:cubicBezTo>
                  </a:path>
                </a:pathLst>
              </a:custGeom>
              <a:solidFill>
                <a:srgbClr val="CFA08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9" name="Freeform 127"/>
              <p:cNvSpPr>
                <a:spLocks noEditPoints="1"/>
              </p:cNvSpPr>
              <p:nvPr/>
            </p:nvSpPr>
            <p:spPr bwMode="auto">
              <a:xfrm>
                <a:off x="1669" y="1899"/>
                <a:ext cx="151" cy="141"/>
              </a:xfrm>
              <a:custGeom>
                <a:avLst/>
                <a:gdLst>
                  <a:gd name="T0" fmla="*/ 11 w 223"/>
                  <a:gd name="T1" fmla="*/ 89 h 207"/>
                  <a:gd name="T2" fmla="*/ 36 w 223"/>
                  <a:gd name="T3" fmla="*/ 107 h 207"/>
                  <a:gd name="T4" fmla="*/ 61 w 223"/>
                  <a:gd name="T5" fmla="*/ 192 h 207"/>
                  <a:gd name="T6" fmla="*/ 94 w 223"/>
                  <a:gd name="T7" fmla="*/ 200 h 207"/>
                  <a:gd name="T8" fmla="*/ 223 w 223"/>
                  <a:gd name="T9" fmla="*/ 148 h 207"/>
                  <a:gd name="T10" fmla="*/ 223 w 223"/>
                  <a:gd name="T11" fmla="*/ 148 h 207"/>
                  <a:gd name="T12" fmla="*/ 223 w 223"/>
                  <a:gd name="T13" fmla="*/ 147 h 207"/>
                  <a:gd name="T14" fmla="*/ 223 w 223"/>
                  <a:gd name="T15" fmla="*/ 147 h 207"/>
                  <a:gd name="T16" fmla="*/ 223 w 223"/>
                  <a:gd name="T17" fmla="*/ 147 h 207"/>
                  <a:gd name="T18" fmla="*/ 182 w 223"/>
                  <a:gd name="T19" fmla="*/ 96 h 207"/>
                  <a:gd name="T20" fmla="*/ 182 w 223"/>
                  <a:gd name="T21" fmla="*/ 96 h 207"/>
                  <a:gd name="T22" fmla="*/ 182 w 223"/>
                  <a:gd name="T23" fmla="*/ 96 h 207"/>
                  <a:gd name="T24" fmla="*/ 185 w 223"/>
                  <a:gd name="T25" fmla="*/ 85 h 207"/>
                  <a:gd name="T26" fmla="*/ 165 w 223"/>
                  <a:gd name="T27" fmla="*/ 31 h 207"/>
                  <a:gd name="T28" fmla="*/ 141 w 223"/>
                  <a:gd name="T29" fmla="*/ 55 h 207"/>
                  <a:gd name="T30" fmla="*/ 125 w 223"/>
                  <a:gd name="T31" fmla="*/ 57 h 207"/>
                  <a:gd name="T32" fmla="*/ 123 w 223"/>
                  <a:gd name="T33" fmla="*/ 35 h 207"/>
                  <a:gd name="T34" fmla="*/ 92 w 223"/>
                  <a:gd name="T35" fmla="*/ 0 h 207"/>
                  <a:gd name="T36" fmla="*/ 35 w 223"/>
                  <a:gd name="T37" fmla="*/ 16 h 207"/>
                  <a:gd name="T38" fmla="*/ 35 w 223"/>
                  <a:gd name="T39" fmla="*/ 16 h 207"/>
                  <a:gd name="T40" fmla="*/ 35 w 223"/>
                  <a:gd name="T41" fmla="*/ 27 h 207"/>
                  <a:gd name="T42" fmla="*/ 11 w 223"/>
                  <a:gd name="T43" fmla="*/ 89 h 207"/>
                  <a:gd name="T44" fmla="*/ 64 w 223"/>
                  <a:gd name="T45" fmla="*/ 67 h 207"/>
                  <a:gd name="T46" fmla="*/ 53 w 223"/>
                  <a:gd name="T47" fmla="*/ 56 h 207"/>
                  <a:gd name="T48" fmla="*/ 64 w 223"/>
                  <a:gd name="T49" fmla="*/ 45 h 207"/>
                  <a:gd name="T50" fmla="*/ 68 w 223"/>
                  <a:gd name="T51" fmla="*/ 46 h 207"/>
                  <a:gd name="T52" fmla="*/ 75 w 223"/>
                  <a:gd name="T53" fmla="*/ 56 h 207"/>
                  <a:gd name="T54" fmla="*/ 73 w 223"/>
                  <a:gd name="T55" fmla="*/ 61 h 207"/>
                  <a:gd name="T56" fmla="*/ 64 w 223"/>
                  <a:gd name="T57" fmla="*/ 67 h 2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23" h="207">
                    <a:moveTo>
                      <a:pt x="11" y="89"/>
                    </a:moveTo>
                    <a:cubicBezTo>
                      <a:pt x="10" y="94"/>
                      <a:pt x="0" y="108"/>
                      <a:pt x="36" y="107"/>
                    </a:cubicBezTo>
                    <a:cubicBezTo>
                      <a:pt x="61" y="192"/>
                      <a:pt x="61" y="192"/>
                      <a:pt x="61" y="192"/>
                    </a:cubicBezTo>
                    <a:cubicBezTo>
                      <a:pt x="61" y="192"/>
                      <a:pt x="64" y="207"/>
                      <a:pt x="94" y="200"/>
                    </a:cubicBezTo>
                    <a:cubicBezTo>
                      <a:pt x="122" y="194"/>
                      <a:pt x="184" y="186"/>
                      <a:pt x="223" y="148"/>
                    </a:cubicBezTo>
                    <a:cubicBezTo>
                      <a:pt x="223" y="148"/>
                      <a:pt x="223" y="148"/>
                      <a:pt x="223" y="148"/>
                    </a:cubicBezTo>
                    <a:cubicBezTo>
                      <a:pt x="223" y="147"/>
                      <a:pt x="223" y="147"/>
                      <a:pt x="223" y="147"/>
                    </a:cubicBezTo>
                    <a:cubicBezTo>
                      <a:pt x="223" y="147"/>
                      <a:pt x="223" y="147"/>
                      <a:pt x="223" y="147"/>
                    </a:cubicBezTo>
                    <a:cubicBezTo>
                      <a:pt x="223" y="147"/>
                      <a:pt x="223" y="147"/>
                      <a:pt x="223" y="147"/>
                    </a:cubicBezTo>
                    <a:cubicBezTo>
                      <a:pt x="190" y="146"/>
                      <a:pt x="182" y="96"/>
                      <a:pt x="182" y="96"/>
                    </a:cubicBezTo>
                    <a:cubicBezTo>
                      <a:pt x="182" y="96"/>
                      <a:pt x="182" y="96"/>
                      <a:pt x="182" y="96"/>
                    </a:cubicBezTo>
                    <a:cubicBezTo>
                      <a:pt x="182" y="96"/>
                      <a:pt x="182" y="96"/>
                      <a:pt x="182" y="96"/>
                    </a:cubicBezTo>
                    <a:cubicBezTo>
                      <a:pt x="182" y="96"/>
                      <a:pt x="183" y="92"/>
                      <a:pt x="185" y="85"/>
                    </a:cubicBezTo>
                    <a:cubicBezTo>
                      <a:pt x="184" y="72"/>
                      <a:pt x="180" y="37"/>
                      <a:pt x="165" y="31"/>
                    </a:cubicBezTo>
                    <a:cubicBezTo>
                      <a:pt x="153" y="38"/>
                      <a:pt x="141" y="55"/>
                      <a:pt x="141" y="55"/>
                    </a:cubicBezTo>
                    <a:cubicBezTo>
                      <a:pt x="141" y="55"/>
                      <a:pt x="128" y="68"/>
                      <a:pt x="125" y="57"/>
                    </a:cubicBezTo>
                    <a:cubicBezTo>
                      <a:pt x="125" y="54"/>
                      <a:pt x="124" y="45"/>
                      <a:pt x="123" y="35"/>
                    </a:cubicBezTo>
                    <a:cubicBezTo>
                      <a:pt x="117" y="26"/>
                      <a:pt x="107" y="12"/>
                      <a:pt x="92" y="0"/>
                    </a:cubicBezTo>
                    <a:cubicBezTo>
                      <a:pt x="79" y="11"/>
                      <a:pt x="61" y="19"/>
                      <a:pt x="35" y="16"/>
                    </a:cubicBezTo>
                    <a:cubicBezTo>
                      <a:pt x="35" y="16"/>
                      <a:pt x="35" y="16"/>
                      <a:pt x="35" y="16"/>
                    </a:cubicBezTo>
                    <a:cubicBezTo>
                      <a:pt x="35" y="19"/>
                      <a:pt x="35" y="23"/>
                      <a:pt x="35" y="27"/>
                    </a:cubicBezTo>
                    <a:cubicBezTo>
                      <a:pt x="37" y="37"/>
                      <a:pt x="13" y="85"/>
                      <a:pt x="11" y="89"/>
                    </a:cubicBezTo>
                    <a:moveTo>
                      <a:pt x="64" y="67"/>
                    </a:moveTo>
                    <a:cubicBezTo>
                      <a:pt x="57" y="67"/>
                      <a:pt x="53" y="62"/>
                      <a:pt x="53" y="56"/>
                    </a:cubicBezTo>
                    <a:cubicBezTo>
                      <a:pt x="53" y="50"/>
                      <a:pt x="58" y="45"/>
                      <a:pt x="64" y="45"/>
                    </a:cubicBezTo>
                    <a:cubicBezTo>
                      <a:pt x="65" y="45"/>
                      <a:pt x="67" y="45"/>
                      <a:pt x="68" y="46"/>
                    </a:cubicBezTo>
                    <a:cubicBezTo>
                      <a:pt x="72" y="47"/>
                      <a:pt x="75" y="51"/>
                      <a:pt x="75" y="56"/>
                    </a:cubicBezTo>
                    <a:cubicBezTo>
                      <a:pt x="75" y="58"/>
                      <a:pt x="74" y="60"/>
                      <a:pt x="73" y="61"/>
                    </a:cubicBezTo>
                    <a:cubicBezTo>
                      <a:pt x="71" y="65"/>
                      <a:pt x="68" y="67"/>
                      <a:pt x="64" y="67"/>
                    </a:cubicBezTo>
                  </a:path>
                </a:pathLst>
              </a:custGeom>
              <a:solidFill>
                <a:srgbClr val="FEDAC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0" name="Freeform 128"/>
              <p:cNvSpPr>
                <a:spLocks/>
              </p:cNvSpPr>
              <p:nvPr/>
            </p:nvSpPr>
            <p:spPr bwMode="auto">
              <a:xfrm>
                <a:off x="1671" y="1776"/>
                <a:ext cx="236" cy="223"/>
              </a:xfrm>
              <a:custGeom>
                <a:avLst/>
                <a:gdLst>
                  <a:gd name="T0" fmla="*/ 57 w 348"/>
                  <a:gd name="T1" fmla="*/ 78 h 328"/>
                  <a:gd name="T2" fmla="*/ 157 w 348"/>
                  <a:gd name="T3" fmla="*/ 33 h 328"/>
                  <a:gd name="T4" fmla="*/ 223 w 348"/>
                  <a:gd name="T5" fmla="*/ 44 h 328"/>
                  <a:gd name="T6" fmla="*/ 280 w 348"/>
                  <a:gd name="T7" fmla="*/ 2 h 328"/>
                  <a:gd name="T8" fmla="*/ 346 w 348"/>
                  <a:gd name="T9" fmla="*/ 62 h 328"/>
                  <a:gd name="T10" fmla="*/ 306 w 348"/>
                  <a:gd name="T11" fmla="*/ 124 h 328"/>
                  <a:gd name="T12" fmla="*/ 318 w 348"/>
                  <a:gd name="T13" fmla="*/ 177 h 328"/>
                  <a:gd name="T14" fmla="*/ 221 w 348"/>
                  <a:gd name="T15" fmla="*/ 328 h 328"/>
                  <a:gd name="T16" fmla="*/ 219 w 348"/>
                  <a:gd name="T17" fmla="*/ 328 h 328"/>
                  <a:gd name="T18" fmla="*/ 219 w 348"/>
                  <a:gd name="T19" fmla="*/ 328 h 328"/>
                  <a:gd name="T20" fmla="*/ 179 w 348"/>
                  <a:gd name="T21" fmla="*/ 277 h 328"/>
                  <a:gd name="T22" fmla="*/ 179 w 348"/>
                  <a:gd name="T23" fmla="*/ 277 h 328"/>
                  <a:gd name="T24" fmla="*/ 179 w 348"/>
                  <a:gd name="T25" fmla="*/ 277 h 328"/>
                  <a:gd name="T26" fmla="*/ 182 w 348"/>
                  <a:gd name="T27" fmla="*/ 266 h 328"/>
                  <a:gd name="T28" fmla="*/ 185 w 348"/>
                  <a:gd name="T29" fmla="*/ 245 h 328"/>
                  <a:gd name="T30" fmla="*/ 181 w 348"/>
                  <a:gd name="T31" fmla="*/ 212 h 328"/>
                  <a:gd name="T32" fmla="*/ 162 w 348"/>
                  <a:gd name="T33" fmla="*/ 212 h 328"/>
                  <a:gd name="T34" fmla="*/ 138 w 348"/>
                  <a:gd name="T35" fmla="*/ 236 h 328"/>
                  <a:gd name="T36" fmla="*/ 122 w 348"/>
                  <a:gd name="T37" fmla="*/ 238 h 328"/>
                  <a:gd name="T38" fmla="*/ 113 w 348"/>
                  <a:gd name="T39" fmla="*/ 151 h 328"/>
                  <a:gd name="T40" fmla="*/ 113 w 348"/>
                  <a:gd name="T41" fmla="*/ 152 h 328"/>
                  <a:gd name="T42" fmla="*/ 89 w 348"/>
                  <a:gd name="T43" fmla="*/ 181 h 328"/>
                  <a:gd name="T44" fmla="*/ 32 w 348"/>
                  <a:gd name="T45" fmla="*/ 197 h 328"/>
                  <a:gd name="T46" fmla="*/ 32 w 348"/>
                  <a:gd name="T47" fmla="*/ 197 h 328"/>
                  <a:gd name="T48" fmla="*/ 2 w 348"/>
                  <a:gd name="T49" fmla="*/ 145 h 328"/>
                  <a:gd name="T50" fmla="*/ 57 w 348"/>
                  <a:gd name="T51" fmla="*/ 78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348" h="328">
                    <a:moveTo>
                      <a:pt x="57" y="78"/>
                    </a:moveTo>
                    <a:cubicBezTo>
                      <a:pt x="83" y="52"/>
                      <a:pt x="118" y="35"/>
                      <a:pt x="157" y="33"/>
                    </a:cubicBezTo>
                    <a:cubicBezTo>
                      <a:pt x="181" y="32"/>
                      <a:pt x="203" y="36"/>
                      <a:pt x="223" y="44"/>
                    </a:cubicBezTo>
                    <a:cubicBezTo>
                      <a:pt x="232" y="20"/>
                      <a:pt x="253" y="3"/>
                      <a:pt x="280" y="2"/>
                    </a:cubicBezTo>
                    <a:cubicBezTo>
                      <a:pt x="315" y="0"/>
                      <a:pt x="344" y="27"/>
                      <a:pt x="346" y="62"/>
                    </a:cubicBezTo>
                    <a:cubicBezTo>
                      <a:pt x="348" y="90"/>
                      <a:pt x="331" y="115"/>
                      <a:pt x="306" y="124"/>
                    </a:cubicBezTo>
                    <a:cubicBezTo>
                      <a:pt x="313" y="141"/>
                      <a:pt x="317" y="158"/>
                      <a:pt x="318" y="177"/>
                    </a:cubicBezTo>
                    <a:cubicBezTo>
                      <a:pt x="322" y="245"/>
                      <a:pt x="281" y="305"/>
                      <a:pt x="221" y="328"/>
                    </a:cubicBezTo>
                    <a:cubicBezTo>
                      <a:pt x="220" y="328"/>
                      <a:pt x="220" y="328"/>
                      <a:pt x="219" y="328"/>
                    </a:cubicBezTo>
                    <a:cubicBezTo>
                      <a:pt x="219" y="328"/>
                      <a:pt x="219" y="328"/>
                      <a:pt x="219" y="328"/>
                    </a:cubicBezTo>
                    <a:cubicBezTo>
                      <a:pt x="187" y="325"/>
                      <a:pt x="179" y="277"/>
                      <a:pt x="179" y="277"/>
                    </a:cubicBezTo>
                    <a:cubicBezTo>
                      <a:pt x="179" y="277"/>
                      <a:pt x="179" y="277"/>
                      <a:pt x="179" y="277"/>
                    </a:cubicBezTo>
                    <a:cubicBezTo>
                      <a:pt x="179" y="277"/>
                      <a:pt x="179" y="277"/>
                      <a:pt x="179" y="277"/>
                    </a:cubicBezTo>
                    <a:cubicBezTo>
                      <a:pt x="179" y="277"/>
                      <a:pt x="180" y="273"/>
                      <a:pt x="182" y="266"/>
                    </a:cubicBezTo>
                    <a:cubicBezTo>
                      <a:pt x="183" y="260"/>
                      <a:pt x="184" y="253"/>
                      <a:pt x="185" y="245"/>
                    </a:cubicBezTo>
                    <a:cubicBezTo>
                      <a:pt x="187" y="232"/>
                      <a:pt x="186" y="219"/>
                      <a:pt x="181" y="212"/>
                    </a:cubicBezTo>
                    <a:cubicBezTo>
                      <a:pt x="176" y="206"/>
                      <a:pt x="169" y="208"/>
                      <a:pt x="162" y="212"/>
                    </a:cubicBezTo>
                    <a:cubicBezTo>
                      <a:pt x="150" y="219"/>
                      <a:pt x="138" y="236"/>
                      <a:pt x="138" y="236"/>
                    </a:cubicBezTo>
                    <a:cubicBezTo>
                      <a:pt x="138" y="236"/>
                      <a:pt x="125" y="249"/>
                      <a:pt x="122" y="238"/>
                    </a:cubicBezTo>
                    <a:cubicBezTo>
                      <a:pt x="113" y="151"/>
                      <a:pt x="113" y="151"/>
                      <a:pt x="113" y="151"/>
                    </a:cubicBezTo>
                    <a:cubicBezTo>
                      <a:pt x="113" y="152"/>
                      <a:pt x="113" y="152"/>
                      <a:pt x="113" y="152"/>
                    </a:cubicBezTo>
                    <a:cubicBezTo>
                      <a:pt x="112" y="154"/>
                      <a:pt x="104" y="169"/>
                      <a:pt x="89" y="181"/>
                    </a:cubicBezTo>
                    <a:cubicBezTo>
                      <a:pt x="76" y="192"/>
                      <a:pt x="58" y="200"/>
                      <a:pt x="32" y="197"/>
                    </a:cubicBezTo>
                    <a:cubicBezTo>
                      <a:pt x="32" y="197"/>
                      <a:pt x="32" y="197"/>
                      <a:pt x="32" y="197"/>
                    </a:cubicBezTo>
                    <a:cubicBezTo>
                      <a:pt x="15" y="186"/>
                      <a:pt x="3" y="167"/>
                      <a:pt x="2" y="145"/>
                    </a:cubicBezTo>
                    <a:cubicBezTo>
                      <a:pt x="0" y="112"/>
                      <a:pt x="24" y="83"/>
                      <a:pt x="57" y="78"/>
                    </a:cubicBezTo>
                  </a:path>
                </a:pathLst>
              </a:custGeom>
              <a:solidFill>
                <a:srgbClr val="A71E2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1" name="Freeform 129"/>
              <p:cNvSpPr>
                <a:spLocks/>
              </p:cNvSpPr>
              <p:nvPr/>
            </p:nvSpPr>
            <p:spPr bwMode="auto">
              <a:xfrm>
                <a:off x="1536" y="2032"/>
                <a:ext cx="54" cy="88"/>
              </a:xfrm>
              <a:custGeom>
                <a:avLst/>
                <a:gdLst>
                  <a:gd name="T0" fmla="*/ 0 w 79"/>
                  <a:gd name="T1" fmla="*/ 33 h 129"/>
                  <a:gd name="T2" fmla="*/ 39 w 79"/>
                  <a:gd name="T3" fmla="*/ 43 h 129"/>
                  <a:gd name="T4" fmla="*/ 22 w 79"/>
                  <a:gd name="T5" fmla="*/ 21 h 129"/>
                  <a:gd name="T6" fmla="*/ 32 w 79"/>
                  <a:gd name="T7" fmla="*/ 0 h 129"/>
                  <a:gd name="T8" fmla="*/ 72 w 79"/>
                  <a:gd name="T9" fmla="*/ 48 h 129"/>
                  <a:gd name="T10" fmla="*/ 72 w 79"/>
                  <a:gd name="T11" fmla="*/ 88 h 129"/>
                  <a:gd name="T12" fmla="*/ 27 w 79"/>
                  <a:gd name="T13" fmla="*/ 129 h 129"/>
                  <a:gd name="T14" fmla="*/ 5 w 79"/>
                  <a:gd name="T15" fmla="*/ 106 h 129"/>
                  <a:gd name="T16" fmla="*/ 0 w 79"/>
                  <a:gd name="T17" fmla="*/ 33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9" h="129">
                    <a:moveTo>
                      <a:pt x="0" y="33"/>
                    </a:moveTo>
                    <a:cubicBezTo>
                      <a:pt x="39" y="43"/>
                      <a:pt x="39" y="43"/>
                      <a:pt x="39" y="43"/>
                    </a:cubicBezTo>
                    <a:cubicBezTo>
                      <a:pt x="22" y="21"/>
                      <a:pt x="22" y="21"/>
                      <a:pt x="22" y="21"/>
                    </a:cubicBezTo>
                    <a:cubicBezTo>
                      <a:pt x="22" y="21"/>
                      <a:pt x="17" y="2"/>
                      <a:pt x="32" y="0"/>
                    </a:cubicBezTo>
                    <a:cubicBezTo>
                      <a:pt x="60" y="40"/>
                      <a:pt x="64" y="33"/>
                      <a:pt x="72" y="48"/>
                    </a:cubicBezTo>
                    <a:cubicBezTo>
                      <a:pt x="79" y="62"/>
                      <a:pt x="76" y="80"/>
                      <a:pt x="72" y="88"/>
                    </a:cubicBezTo>
                    <a:cubicBezTo>
                      <a:pt x="68" y="96"/>
                      <a:pt x="27" y="129"/>
                      <a:pt x="27" y="129"/>
                    </a:cubicBezTo>
                    <a:cubicBezTo>
                      <a:pt x="5" y="106"/>
                      <a:pt x="5" y="106"/>
                      <a:pt x="5" y="106"/>
                    </a:cubicBezTo>
                    <a:lnTo>
                      <a:pt x="0" y="33"/>
                    </a:lnTo>
                    <a:close/>
                  </a:path>
                </a:pathLst>
              </a:custGeom>
              <a:solidFill>
                <a:srgbClr val="F6CBA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2" name="Freeform 130"/>
              <p:cNvSpPr>
                <a:spLocks/>
              </p:cNvSpPr>
              <p:nvPr/>
            </p:nvSpPr>
            <p:spPr bwMode="auto">
              <a:xfrm>
                <a:off x="1540" y="2072"/>
                <a:ext cx="73" cy="82"/>
              </a:xfrm>
              <a:custGeom>
                <a:avLst/>
                <a:gdLst>
                  <a:gd name="T0" fmla="*/ 39 w 73"/>
                  <a:gd name="T1" fmla="*/ 82 h 82"/>
                  <a:gd name="T2" fmla="*/ 73 w 73"/>
                  <a:gd name="T3" fmla="*/ 51 h 82"/>
                  <a:gd name="T4" fmla="*/ 28 w 73"/>
                  <a:gd name="T5" fmla="*/ 0 h 82"/>
                  <a:gd name="T6" fmla="*/ 0 w 73"/>
                  <a:gd name="T7" fmla="*/ 32 h 82"/>
                  <a:gd name="T8" fmla="*/ 39 w 73"/>
                  <a:gd name="T9" fmla="*/ 82 h 82"/>
                </a:gdLst>
                <a:ahLst/>
                <a:cxnLst>
                  <a:cxn ang="0">
                    <a:pos x="T0" y="T1"/>
                  </a:cxn>
                  <a:cxn ang="0">
                    <a:pos x="T2" y="T3"/>
                  </a:cxn>
                  <a:cxn ang="0">
                    <a:pos x="T4" y="T5"/>
                  </a:cxn>
                  <a:cxn ang="0">
                    <a:pos x="T6" y="T7"/>
                  </a:cxn>
                  <a:cxn ang="0">
                    <a:pos x="T8" y="T9"/>
                  </a:cxn>
                </a:cxnLst>
                <a:rect l="0" t="0" r="r" b="b"/>
                <a:pathLst>
                  <a:path w="73" h="82">
                    <a:moveTo>
                      <a:pt x="39" y="82"/>
                    </a:moveTo>
                    <a:lnTo>
                      <a:pt x="73" y="51"/>
                    </a:lnTo>
                    <a:lnTo>
                      <a:pt x="28" y="0"/>
                    </a:lnTo>
                    <a:lnTo>
                      <a:pt x="0" y="32"/>
                    </a:lnTo>
                    <a:lnTo>
                      <a:pt x="39" y="82"/>
                    </a:lnTo>
                    <a:close/>
                  </a:path>
                </a:pathLst>
              </a:custGeom>
              <a:solidFill>
                <a:srgbClr val="F6CBA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3" name="Freeform 131"/>
              <p:cNvSpPr>
                <a:spLocks/>
              </p:cNvSpPr>
              <p:nvPr/>
            </p:nvSpPr>
            <p:spPr bwMode="auto">
              <a:xfrm>
                <a:off x="1540" y="2072"/>
                <a:ext cx="73" cy="82"/>
              </a:xfrm>
              <a:custGeom>
                <a:avLst/>
                <a:gdLst>
                  <a:gd name="T0" fmla="*/ 39 w 73"/>
                  <a:gd name="T1" fmla="*/ 82 h 82"/>
                  <a:gd name="T2" fmla="*/ 73 w 73"/>
                  <a:gd name="T3" fmla="*/ 51 h 82"/>
                  <a:gd name="T4" fmla="*/ 28 w 73"/>
                  <a:gd name="T5" fmla="*/ 0 h 82"/>
                  <a:gd name="T6" fmla="*/ 0 w 73"/>
                  <a:gd name="T7" fmla="*/ 32 h 82"/>
                  <a:gd name="T8" fmla="*/ 39 w 73"/>
                  <a:gd name="T9" fmla="*/ 82 h 82"/>
                </a:gdLst>
                <a:ahLst/>
                <a:cxnLst>
                  <a:cxn ang="0">
                    <a:pos x="T0" y="T1"/>
                  </a:cxn>
                  <a:cxn ang="0">
                    <a:pos x="T2" y="T3"/>
                  </a:cxn>
                  <a:cxn ang="0">
                    <a:pos x="T4" y="T5"/>
                  </a:cxn>
                  <a:cxn ang="0">
                    <a:pos x="T6" y="T7"/>
                  </a:cxn>
                  <a:cxn ang="0">
                    <a:pos x="T8" y="T9"/>
                  </a:cxn>
                </a:cxnLst>
                <a:rect l="0" t="0" r="r" b="b"/>
                <a:pathLst>
                  <a:path w="73" h="82">
                    <a:moveTo>
                      <a:pt x="39" y="82"/>
                    </a:moveTo>
                    <a:lnTo>
                      <a:pt x="73" y="51"/>
                    </a:lnTo>
                    <a:lnTo>
                      <a:pt x="28" y="0"/>
                    </a:lnTo>
                    <a:lnTo>
                      <a:pt x="0" y="32"/>
                    </a:lnTo>
                    <a:lnTo>
                      <a:pt x="39" y="8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4" name="Freeform 132"/>
              <p:cNvSpPr>
                <a:spLocks/>
              </p:cNvSpPr>
              <p:nvPr/>
            </p:nvSpPr>
            <p:spPr bwMode="auto">
              <a:xfrm>
                <a:off x="1663" y="2044"/>
                <a:ext cx="198" cy="371"/>
              </a:xfrm>
              <a:custGeom>
                <a:avLst/>
                <a:gdLst>
                  <a:gd name="T0" fmla="*/ 170 w 292"/>
                  <a:gd name="T1" fmla="*/ 9 h 545"/>
                  <a:gd name="T2" fmla="*/ 284 w 292"/>
                  <a:gd name="T3" fmla="*/ 153 h 545"/>
                  <a:gd name="T4" fmla="*/ 242 w 292"/>
                  <a:gd name="T5" fmla="*/ 497 h 545"/>
                  <a:gd name="T6" fmla="*/ 185 w 292"/>
                  <a:gd name="T7" fmla="*/ 542 h 545"/>
                  <a:gd name="T8" fmla="*/ 48 w 292"/>
                  <a:gd name="T9" fmla="*/ 523 h 545"/>
                  <a:gd name="T10" fmla="*/ 3 w 292"/>
                  <a:gd name="T11" fmla="*/ 466 h 545"/>
                  <a:gd name="T12" fmla="*/ 7 w 292"/>
                  <a:gd name="T13" fmla="*/ 197 h 545"/>
                  <a:gd name="T14" fmla="*/ 170 w 292"/>
                  <a:gd name="T15" fmla="*/ 9 h 54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92" h="545">
                    <a:moveTo>
                      <a:pt x="170" y="9"/>
                    </a:moveTo>
                    <a:cubicBezTo>
                      <a:pt x="241" y="17"/>
                      <a:pt x="292" y="82"/>
                      <a:pt x="284" y="153"/>
                    </a:cubicBezTo>
                    <a:cubicBezTo>
                      <a:pt x="242" y="497"/>
                      <a:pt x="242" y="497"/>
                      <a:pt x="242" y="497"/>
                    </a:cubicBezTo>
                    <a:cubicBezTo>
                      <a:pt x="239" y="525"/>
                      <a:pt x="213" y="545"/>
                      <a:pt x="185" y="542"/>
                    </a:cubicBezTo>
                    <a:cubicBezTo>
                      <a:pt x="48" y="523"/>
                      <a:pt x="48" y="523"/>
                      <a:pt x="48" y="523"/>
                    </a:cubicBezTo>
                    <a:cubicBezTo>
                      <a:pt x="20" y="519"/>
                      <a:pt x="0" y="494"/>
                      <a:pt x="3" y="466"/>
                    </a:cubicBezTo>
                    <a:cubicBezTo>
                      <a:pt x="7" y="197"/>
                      <a:pt x="7" y="197"/>
                      <a:pt x="7" y="197"/>
                    </a:cubicBezTo>
                    <a:cubicBezTo>
                      <a:pt x="16" y="126"/>
                      <a:pt x="99" y="0"/>
                      <a:pt x="170" y="9"/>
                    </a:cubicBezTo>
                  </a:path>
                </a:pathLst>
              </a:custGeom>
              <a:solidFill>
                <a:srgbClr val="AD9FC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5" name="Freeform 133"/>
              <p:cNvSpPr>
                <a:spLocks/>
              </p:cNvSpPr>
              <p:nvPr/>
            </p:nvSpPr>
            <p:spPr bwMode="auto">
              <a:xfrm>
                <a:off x="1616" y="2877"/>
                <a:ext cx="198" cy="97"/>
              </a:xfrm>
              <a:custGeom>
                <a:avLst/>
                <a:gdLst>
                  <a:gd name="T0" fmla="*/ 24 w 292"/>
                  <a:gd name="T1" fmla="*/ 67 h 143"/>
                  <a:gd name="T2" fmla="*/ 4 w 292"/>
                  <a:gd name="T3" fmla="*/ 92 h 143"/>
                  <a:gd name="T4" fmla="*/ 4 w 292"/>
                  <a:gd name="T5" fmla="*/ 125 h 143"/>
                  <a:gd name="T6" fmla="*/ 20 w 292"/>
                  <a:gd name="T7" fmla="*/ 141 h 143"/>
                  <a:gd name="T8" fmla="*/ 148 w 292"/>
                  <a:gd name="T9" fmla="*/ 141 h 143"/>
                  <a:gd name="T10" fmla="*/ 227 w 292"/>
                  <a:gd name="T11" fmla="*/ 112 h 143"/>
                  <a:gd name="T12" fmla="*/ 227 w 292"/>
                  <a:gd name="T13" fmla="*/ 141 h 143"/>
                  <a:gd name="T14" fmla="*/ 270 w 292"/>
                  <a:gd name="T15" fmla="*/ 141 h 143"/>
                  <a:gd name="T16" fmla="*/ 290 w 292"/>
                  <a:gd name="T17" fmla="*/ 121 h 143"/>
                  <a:gd name="T18" fmla="*/ 290 w 292"/>
                  <a:gd name="T19" fmla="*/ 20 h 143"/>
                  <a:gd name="T20" fmla="*/ 240 w 292"/>
                  <a:gd name="T21" fmla="*/ 50 h 143"/>
                  <a:gd name="T22" fmla="*/ 189 w 292"/>
                  <a:gd name="T23" fmla="*/ 13 h 143"/>
                  <a:gd name="T24" fmla="*/ 189 w 292"/>
                  <a:gd name="T25" fmla="*/ 13 h 143"/>
                  <a:gd name="T26" fmla="*/ 174 w 292"/>
                  <a:gd name="T27" fmla="*/ 0 h 143"/>
                  <a:gd name="T28" fmla="*/ 167 w 292"/>
                  <a:gd name="T29" fmla="*/ 2 h 143"/>
                  <a:gd name="T30" fmla="*/ 167 w 292"/>
                  <a:gd name="T31" fmla="*/ 2 h 143"/>
                  <a:gd name="T32" fmla="*/ 98 w 292"/>
                  <a:gd name="T33" fmla="*/ 49 h 143"/>
                  <a:gd name="T34" fmla="*/ 24 w 292"/>
                  <a:gd name="T35" fmla="*/ 67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92" h="143">
                    <a:moveTo>
                      <a:pt x="24" y="67"/>
                    </a:moveTo>
                    <a:cubicBezTo>
                      <a:pt x="0" y="79"/>
                      <a:pt x="4" y="92"/>
                      <a:pt x="4" y="92"/>
                    </a:cubicBezTo>
                    <a:cubicBezTo>
                      <a:pt x="4" y="125"/>
                      <a:pt x="4" y="125"/>
                      <a:pt x="4" y="125"/>
                    </a:cubicBezTo>
                    <a:cubicBezTo>
                      <a:pt x="4" y="143"/>
                      <a:pt x="20" y="141"/>
                      <a:pt x="20" y="141"/>
                    </a:cubicBezTo>
                    <a:cubicBezTo>
                      <a:pt x="148" y="141"/>
                      <a:pt x="148" y="141"/>
                      <a:pt x="148" y="141"/>
                    </a:cubicBezTo>
                    <a:cubicBezTo>
                      <a:pt x="227" y="112"/>
                      <a:pt x="227" y="112"/>
                      <a:pt x="227" y="112"/>
                    </a:cubicBezTo>
                    <a:cubicBezTo>
                      <a:pt x="227" y="141"/>
                      <a:pt x="227" y="141"/>
                      <a:pt x="227" y="141"/>
                    </a:cubicBezTo>
                    <a:cubicBezTo>
                      <a:pt x="270" y="141"/>
                      <a:pt x="270" y="141"/>
                      <a:pt x="270" y="141"/>
                    </a:cubicBezTo>
                    <a:cubicBezTo>
                      <a:pt x="292" y="141"/>
                      <a:pt x="290" y="121"/>
                      <a:pt x="290" y="121"/>
                    </a:cubicBezTo>
                    <a:cubicBezTo>
                      <a:pt x="290" y="20"/>
                      <a:pt x="290" y="20"/>
                      <a:pt x="290" y="20"/>
                    </a:cubicBezTo>
                    <a:cubicBezTo>
                      <a:pt x="240" y="50"/>
                      <a:pt x="240" y="50"/>
                      <a:pt x="240" y="50"/>
                    </a:cubicBezTo>
                    <a:cubicBezTo>
                      <a:pt x="206" y="50"/>
                      <a:pt x="191" y="26"/>
                      <a:pt x="189" y="13"/>
                    </a:cubicBezTo>
                    <a:cubicBezTo>
                      <a:pt x="189" y="13"/>
                      <a:pt x="189" y="13"/>
                      <a:pt x="189" y="13"/>
                    </a:cubicBezTo>
                    <a:cubicBezTo>
                      <a:pt x="188" y="6"/>
                      <a:pt x="182" y="0"/>
                      <a:pt x="174" y="0"/>
                    </a:cubicBezTo>
                    <a:cubicBezTo>
                      <a:pt x="172" y="0"/>
                      <a:pt x="169" y="1"/>
                      <a:pt x="167" y="2"/>
                    </a:cubicBezTo>
                    <a:cubicBezTo>
                      <a:pt x="167" y="2"/>
                      <a:pt x="167" y="2"/>
                      <a:pt x="167" y="2"/>
                    </a:cubicBezTo>
                    <a:cubicBezTo>
                      <a:pt x="167" y="2"/>
                      <a:pt x="122" y="37"/>
                      <a:pt x="98" y="49"/>
                    </a:cubicBezTo>
                    <a:cubicBezTo>
                      <a:pt x="24" y="67"/>
                      <a:pt x="24" y="67"/>
                      <a:pt x="24" y="67"/>
                    </a:cubicBezTo>
                  </a:path>
                </a:pathLst>
              </a:custGeom>
              <a:solidFill>
                <a:srgbClr val="5A1D5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6" name="Freeform 134"/>
              <p:cNvSpPr>
                <a:spLocks/>
              </p:cNvSpPr>
              <p:nvPr/>
            </p:nvSpPr>
            <p:spPr bwMode="auto">
              <a:xfrm>
                <a:off x="1544" y="2061"/>
                <a:ext cx="270" cy="202"/>
              </a:xfrm>
              <a:custGeom>
                <a:avLst/>
                <a:gdLst>
                  <a:gd name="T0" fmla="*/ 84 w 398"/>
                  <a:gd name="T1" fmla="*/ 56 h 297"/>
                  <a:gd name="T2" fmla="*/ 85 w 398"/>
                  <a:gd name="T3" fmla="*/ 56 h 297"/>
                  <a:gd name="T4" fmla="*/ 163 w 398"/>
                  <a:gd name="T5" fmla="*/ 166 h 297"/>
                  <a:gd name="T6" fmla="*/ 305 w 398"/>
                  <a:gd name="T7" fmla="*/ 21 h 297"/>
                  <a:gd name="T8" fmla="*/ 378 w 398"/>
                  <a:gd name="T9" fmla="*/ 20 h 297"/>
                  <a:gd name="T10" fmla="*/ 378 w 398"/>
                  <a:gd name="T11" fmla="*/ 92 h 297"/>
                  <a:gd name="T12" fmla="*/ 194 w 398"/>
                  <a:gd name="T13" fmla="*/ 280 h 297"/>
                  <a:gd name="T14" fmla="*/ 154 w 398"/>
                  <a:gd name="T15" fmla="*/ 295 h 297"/>
                  <a:gd name="T16" fmla="*/ 146 w 398"/>
                  <a:gd name="T17" fmla="*/ 294 h 297"/>
                  <a:gd name="T18" fmla="*/ 116 w 398"/>
                  <a:gd name="T19" fmla="*/ 274 h 297"/>
                  <a:gd name="T20" fmla="*/ 2 w 398"/>
                  <a:gd name="T21" fmla="*/ 116 h 297"/>
                  <a:gd name="T22" fmla="*/ 0 w 398"/>
                  <a:gd name="T23" fmla="*/ 113 h 297"/>
                  <a:gd name="T24" fmla="*/ 84 w 398"/>
                  <a:gd name="T25" fmla="*/ 56 h 2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98" h="297">
                    <a:moveTo>
                      <a:pt x="84" y="56"/>
                    </a:moveTo>
                    <a:cubicBezTo>
                      <a:pt x="85" y="56"/>
                      <a:pt x="85" y="56"/>
                      <a:pt x="85" y="56"/>
                    </a:cubicBezTo>
                    <a:cubicBezTo>
                      <a:pt x="163" y="166"/>
                      <a:pt x="163" y="166"/>
                      <a:pt x="163" y="166"/>
                    </a:cubicBezTo>
                    <a:cubicBezTo>
                      <a:pt x="305" y="21"/>
                      <a:pt x="305" y="21"/>
                      <a:pt x="305" y="21"/>
                    </a:cubicBezTo>
                    <a:cubicBezTo>
                      <a:pt x="325" y="1"/>
                      <a:pt x="358" y="0"/>
                      <a:pt x="378" y="20"/>
                    </a:cubicBezTo>
                    <a:cubicBezTo>
                      <a:pt x="398" y="40"/>
                      <a:pt x="398" y="72"/>
                      <a:pt x="378" y="92"/>
                    </a:cubicBezTo>
                    <a:cubicBezTo>
                      <a:pt x="194" y="280"/>
                      <a:pt x="194" y="280"/>
                      <a:pt x="194" y="280"/>
                    </a:cubicBezTo>
                    <a:cubicBezTo>
                      <a:pt x="183" y="291"/>
                      <a:pt x="169" y="297"/>
                      <a:pt x="154" y="295"/>
                    </a:cubicBezTo>
                    <a:cubicBezTo>
                      <a:pt x="151" y="295"/>
                      <a:pt x="149" y="295"/>
                      <a:pt x="146" y="294"/>
                    </a:cubicBezTo>
                    <a:cubicBezTo>
                      <a:pt x="134" y="292"/>
                      <a:pt x="123" y="285"/>
                      <a:pt x="116" y="274"/>
                    </a:cubicBezTo>
                    <a:cubicBezTo>
                      <a:pt x="2" y="116"/>
                      <a:pt x="2" y="116"/>
                      <a:pt x="2" y="116"/>
                    </a:cubicBezTo>
                    <a:cubicBezTo>
                      <a:pt x="1" y="115"/>
                      <a:pt x="1" y="114"/>
                      <a:pt x="0" y="113"/>
                    </a:cubicBezTo>
                    <a:cubicBezTo>
                      <a:pt x="84" y="56"/>
                      <a:pt x="84" y="56"/>
                      <a:pt x="84" y="56"/>
                    </a:cubicBezTo>
                  </a:path>
                </a:pathLst>
              </a:custGeom>
              <a:solidFill>
                <a:srgbClr val="AD9FC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7" name="Freeform 135"/>
              <p:cNvSpPr>
                <a:spLocks/>
              </p:cNvSpPr>
              <p:nvPr/>
            </p:nvSpPr>
            <p:spPr bwMode="auto">
              <a:xfrm>
                <a:off x="1614" y="2235"/>
                <a:ext cx="33" cy="26"/>
              </a:xfrm>
              <a:custGeom>
                <a:avLst/>
                <a:gdLst>
                  <a:gd name="T0" fmla="*/ 0 w 49"/>
                  <a:gd name="T1" fmla="*/ 0 h 39"/>
                  <a:gd name="T2" fmla="*/ 0 w 49"/>
                  <a:gd name="T3" fmla="*/ 0 h 39"/>
                  <a:gd name="T4" fmla="*/ 13 w 49"/>
                  <a:gd name="T5" fmla="*/ 18 h 39"/>
                  <a:gd name="T6" fmla="*/ 43 w 49"/>
                  <a:gd name="T7" fmla="*/ 38 h 39"/>
                  <a:gd name="T8" fmla="*/ 49 w 49"/>
                  <a:gd name="T9" fmla="*/ 39 h 39"/>
                  <a:gd name="T10" fmla="*/ 43 w 49"/>
                  <a:gd name="T11" fmla="*/ 38 h 39"/>
                  <a:gd name="T12" fmla="*/ 13 w 49"/>
                  <a:gd name="T13" fmla="*/ 18 h 39"/>
                  <a:gd name="T14" fmla="*/ 0 w 49"/>
                  <a:gd name="T15" fmla="*/ 0 h 3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9" h="39">
                    <a:moveTo>
                      <a:pt x="0" y="0"/>
                    </a:moveTo>
                    <a:cubicBezTo>
                      <a:pt x="0" y="0"/>
                      <a:pt x="0" y="0"/>
                      <a:pt x="0" y="0"/>
                    </a:cubicBezTo>
                    <a:cubicBezTo>
                      <a:pt x="13" y="18"/>
                      <a:pt x="13" y="18"/>
                      <a:pt x="13" y="18"/>
                    </a:cubicBezTo>
                    <a:cubicBezTo>
                      <a:pt x="20" y="29"/>
                      <a:pt x="31" y="36"/>
                      <a:pt x="43" y="38"/>
                    </a:cubicBezTo>
                    <a:cubicBezTo>
                      <a:pt x="45" y="39"/>
                      <a:pt x="47" y="39"/>
                      <a:pt x="49" y="39"/>
                    </a:cubicBezTo>
                    <a:cubicBezTo>
                      <a:pt x="47" y="39"/>
                      <a:pt x="45" y="39"/>
                      <a:pt x="43" y="38"/>
                    </a:cubicBezTo>
                    <a:cubicBezTo>
                      <a:pt x="31" y="36"/>
                      <a:pt x="20" y="29"/>
                      <a:pt x="13" y="18"/>
                    </a:cubicBezTo>
                    <a:cubicBezTo>
                      <a:pt x="0" y="0"/>
                      <a:pt x="0" y="0"/>
                      <a:pt x="0" y="0"/>
                    </a:cubicBezTo>
                  </a:path>
                </a:pathLst>
              </a:custGeom>
              <a:solidFill>
                <a:srgbClr val="D27B3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8" name="Freeform 136"/>
              <p:cNvSpPr>
                <a:spLocks/>
              </p:cNvSpPr>
              <p:nvPr/>
            </p:nvSpPr>
            <p:spPr bwMode="auto">
              <a:xfrm>
                <a:off x="1609" y="2089"/>
                <a:ext cx="203" cy="173"/>
              </a:xfrm>
              <a:custGeom>
                <a:avLst/>
                <a:gdLst>
                  <a:gd name="T0" fmla="*/ 295 w 300"/>
                  <a:gd name="T1" fmla="*/ 0 h 254"/>
                  <a:gd name="T2" fmla="*/ 289 w 300"/>
                  <a:gd name="T3" fmla="*/ 8 h 254"/>
                  <a:gd name="T4" fmla="*/ 105 w 300"/>
                  <a:gd name="T5" fmla="*/ 196 h 254"/>
                  <a:gd name="T6" fmla="*/ 68 w 300"/>
                  <a:gd name="T7" fmla="*/ 211 h 254"/>
                  <a:gd name="T8" fmla="*/ 64 w 300"/>
                  <a:gd name="T9" fmla="*/ 211 h 254"/>
                  <a:gd name="T10" fmla="*/ 57 w 300"/>
                  <a:gd name="T11" fmla="*/ 210 h 254"/>
                  <a:gd name="T12" fmla="*/ 27 w 300"/>
                  <a:gd name="T13" fmla="*/ 190 h 254"/>
                  <a:gd name="T14" fmla="*/ 0 w 300"/>
                  <a:gd name="T15" fmla="*/ 154 h 254"/>
                  <a:gd name="T16" fmla="*/ 7 w 300"/>
                  <a:gd name="T17" fmla="*/ 214 h 254"/>
                  <a:gd name="T18" fmla="*/ 20 w 300"/>
                  <a:gd name="T19" fmla="*/ 232 h 254"/>
                  <a:gd name="T20" fmla="*/ 50 w 300"/>
                  <a:gd name="T21" fmla="*/ 252 h 254"/>
                  <a:gd name="T22" fmla="*/ 56 w 300"/>
                  <a:gd name="T23" fmla="*/ 253 h 254"/>
                  <a:gd name="T24" fmla="*/ 58 w 300"/>
                  <a:gd name="T25" fmla="*/ 253 h 254"/>
                  <a:gd name="T26" fmla="*/ 61 w 300"/>
                  <a:gd name="T27" fmla="*/ 254 h 254"/>
                  <a:gd name="T28" fmla="*/ 98 w 300"/>
                  <a:gd name="T29" fmla="*/ 238 h 254"/>
                  <a:gd name="T30" fmla="*/ 282 w 300"/>
                  <a:gd name="T31" fmla="*/ 50 h 254"/>
                  <a:gd name="T32" fmla="*/ 295 w 300"/>
                  <a:gd name="T33" fmla="*/ 0 h 2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00" h="254">
                    <a:moveTo>
                      <a:pt x="295" y="0"/>
                    </a:moveTo>
                    <a:cubicBezTo>
                      <a:pt x="293" y="3"/>
                      <a:pt x="291" y="5"/>
                      <a:pt x="289" y="8"/>
                    </a:cubicBezTo>
                    <a:cubicBezTo>
                      <a:pt x="105" y="196"/>
                      <a:pt x="105" y="196"/>
                      <a:pt x="105" y="196"/>
                    </a:cubicBezTo>
                    <a:cubicBezTo>
                      <a:pt x="95" y="206"/>
                      <a:pt x="82" y="211"/>
                      <a:pt x="68" y="211"/>
                    </a:cubicBezTo>
                    <a:cubicBezTo>
                      <a:pt x="67" y="211"/>
                      <a:pt x="66" y="211"/>
                      <a:pt x="64" y="211"/>
                    </a:cubicBezTo>
                    <a:cubicBezTo>
                      <a:pt x="62" y="211"/>
                      <a:pt x="59" y="210"/>
                      <a:pt x="57" y="210"/>
                    </a:cubicBezTo>
                    <a:cubicBezTo>
                      <a:pt x="45" y="207"/>
                      <a:pt x="34" y="200"/>
                      <a:pt x="27" y="190"/>
                    </a:cubicBezTo>
                    <a:cubicBezTo>
                      <a:pt x="0" y="154"/>
                      <a:pt x="0" y="154"/>
                      <a:pt x="0" y="154"/>
                    </a:cubicBezTo>
                    <a:cubicBezTo>
                      <a:pt x="4" y="173"/>
                      <a:pt x="6" y="194"/>
                      <a:pt x="7" y="214"/>
                    </a:cubicBezTo>
                    <a:cubicBezTo>
                      <a:pt x="20" y="232"/>
                      <a:pt x="20" y="232"/>
                      <a:pt x="20" y="232"/>
                    </a:cubicBezTo>
                    <a:cubicBezTo>
                      <a:pt x="27" y="243"/>
                      <a:pt x="38" y="250"/>
                      <a:pt x="50" y="252"/>
                    </a:cubicBezTo>
                    <a:cubicBezTo>
                      <a:pt x="52" y="253"/>
                      <a:pt x="54" y="253"/>
                      <a:pt x="56" y="253"/>
                    </a:cubicBezTo>
                    <a:cubicBezTo>
                      <a:pt x="57" y="253"/>
                      <a:pt x="57" y="253"/>
                      <a:pt x="58" y="253"/>
                    </a:cubicBezTo>
                    <a:cubicBezTo>
                      <a:pt x="59" y="254"/>
                      <a:pt x="60" y="254"/>
                      <a:pt x="61" y="254"/>
                    </a:cubicBezTo>
                    <a:cubicBezTo>
                      <a:pt x="75" y="254"/>
                      <a:pt x="88" y="248"/>
                      <a:pt x="98" y="238"/>
                    </a:cubicBezTo>
                    <a:cubicBezTo>
                      <a:pt x="282" y="50"/>
                      <a:pt x="282" y="50"/>
                      <a:pt x="282" y="50"/>
                    </a:cubicBezTo>
                    <a:cubicBezTo>
                      <a:pt x="296" y="37"/>
                      <a:pt x="300" y="17"/>
                      <a:pt x="295" y="0"/>
                    </a:cubicBezTo>
                  </a:path>
                </a:pathLst>
              </a:custGeom>
              <a:solidFill>
                <a:srgbClr val="988AC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9" name="Freeform 137"/>
              <p:cNvSpPr>
                <a:spLocks/>
              </p:cNvSpPr>
              <p:nvPr/>
            </p:nvSpPr>
            <p:spPr bwMode="auto">
              <a:xfrm>
                <a:off x="1797" y="2896"/>
                <a:ext cx="7" cy="4"/>
              </a:xfrm>
              <a:custGeom>
                <a:avLst/>
                <a:gdLst>
                  <a:gd name="T0" fmla="*/ 7 w 7"/>
                  <a:gd name="T1" fmla="*/ 0 h 4"/>
                  <a:gd name="T2" fmla="*/ 0 w 7"/>
                  <a:gd name="T3" fmla="*/ 4 h 4"/>
                  <a:gd name="T4" fmla="*/ 0 w 7"/>
                  <a:gd name="T5" fmla="*/ 4 h 4"/>
                  <a:gd name="T6" fmla="*/ 7 w 7"/>
                  <a:gd name="T7" fmla="*/ 0 h 4"/>
                </a:gdLst>
                <a:ahLst/>
                <a:cxnLst>
                  <a:cxn ang="0">
                    <a:pos x="T0" y="T1"/>
                  </a:cxn>
                  <a:cxn ang="0">
                    <a:pos x="T2" y="T3"/>
                  </a:cxn>
                  <a:cxn ang="0">
                    <a:pos x="T4" y="T5"/>
                  </a:cxn>
                  <a:cxn ang="0">
                    <a:pos x="T6" y="T7"/>
                  </a:cxn>
                </a:cxnLst>
                <a:rect l="0" t="0" r="r" b="b"/>
                <a:pathLst>
                  <a:path w="7" h="4">
                    <a:moveTo>
                      <a:pt x="7" y="0"/>
                    </a:moveTo>
                    <a:lnTo>
                      <a:pt x="0" y="4"/>
                    </a:lnTo>
                    <a:lnTo>
                      <a:pt x="0" y="4"/>
                    </a:lnTo>
                    <a:lnTo>
                      <a:pt x="7" y="0"/>
                    </a:lnTo>
                    <a:close/>
                  </a:path>
                </a:pathLst>
              </a:custGeom>
              <a:solidFill>
                <a:srgbClr val="423D3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0" name="Freeform 138"/>
              <p:cNvSpPr>
                <a:spLocks/>
              </p:cNvSpPr>
              <p:nvPr/>
            </p:nvSpPr>
            <p:spPr bwMode="auto">
              <a:xfrm>
                <a:off x="1797" y="2896"/>
                <a:ext cx="7" cy="4"/>
              </a:xfrm>
              <a:custGeom>
                <a:avLst/>
                <a:gdLst>
                  <a:gd name="T0" fmla="*/ 7 w 7"/>
                  <a:gd name="T1" fmla="*/ 0 h 4"/>
                  <a:gd name="T2" fmla="*/ 0 w 7"/>
                  <a:gd name="T3" fmla="*/ 4 h 4"/>
                  <a:gd name="T4" fmla="*/ 0 w 7"/>
                  <a:gd name="T5" fmla="*/ 4 h 4"/>
                  <a:gd name="T6" fmla="*/ 7 w 7"/>
                  <a:gd name="T7" fmla="*/ 0 h 4"/>
                </a:gdLst>
                <a:ahLst/>
                <a:cxnLst>
                  <a:cxn ang="0">
                    <a:pos x="T0" y="T1"/>
                  </a:cxn>
                  <a:cxn ang="0">
                    <a:pos x="T2" y="T3"/>
                  </a:cxn>
                  <a:cxn ang="0">
                    <a:pos x="T4" y="T5"/>
                  </a:cxn>
                  <a:cxn ang="0">
                    <a:pos x="T6" y="T7"/>
                  </a:cxn>
                </a:cxnLst>
                <a:rect l="0" t="0" r="r" b="b"/>
                <a:pathLst>
                  <a:path w="7" h="4">
                    <a:moveTo>
                      <a:pt x="7" y="0"/>
                    </a:moveTo>
                    <a:lnTo>
                      <a:pt x="0" y="4"/>
                    </a:lnTo>
                    <a:lnTo>
                      <a:pt x="0" y="4"/>
                    </a:lnTo>
                    <a:lnTo>
                      <a:pt x="7"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1" name="Freeform 139"/>
              <p:cNvSpPr>
                <a:spLocks/>
              </p:cNvSpPr>
              <p:nvPr/>
            </p:nvSpPr>
            <p:spPr bwMode="auto">
              <a:xfrm>
                <a:off x="1770" y="2900"/>
                <a:ext cx="27" cy="11"/>
              </a:xfrm>
              <a:custGeom>
                <a:avLst/>
                <a:gdLst>
                  <a:gd name="T0" fmla="*/ 41 w 41"/>
                  <a:gd name="T1" fmla="*/ 0 h 17"/>
                  <a:gd name="T2" fmla="*/ 13 w 41"/>
                  <a:gd name="T3" fmla="*/ 17 h 17"/>
                  <a:gd name="T4" fmla="*/ 0 w 41"/>
                  <a:gd name="T5" fmla="*/ 15 h 17"/>
                  <a:gd name="T6" fmla="*/ 0 w 41"/>
                  <a:gd name="T7" fmla="*/ 15 h 17"/>
                  <a:gd name="T8" fmla="*/ 13 w 41"/>
                  <a:gd name="T9" fmla="*/ 17 h 17"/>
                  <a:gd name="T10" fmla="*/ 41 w 41"/>
                  <a:gd name="T11" fmla="*/ 0 h 17"/>
                  <a:gd name="T12" fmla="*/ 41 w 41"/>
                  <a:gd name="T13" fmla="*/ 0 h 17"/>
                </a:gdLst>
                <a:ahLst/>
                <a:cxnLst>
                  <a:cxn ang="0">
                    <a:pos x="T0" y="T1"/>
                  </a:cxn>
                  <a:cxn ang="0">
                    <a:pos x="T2" y="T3"/>
                  </a:cxn>
                  <a:cxn ang="0">
                    <a:pos x="T4" y="T5"/>
                  </a:cxn>
                  <a:cxn ang="0">
                    <a:pos x="T6" y="T7"/>
                  </a:cxn>
                  <a:cxn ang="0">
                    <a:pos x="T8" y="T9"/>
                  </a:cxn>
                  <a:cxn ang="0">
                    <a:pos x="T10" y="T11"/>
                  </a:cxn>
                  <a:cxn ang="0">
                    <a:pos x="T12" y="T13"/>
                  </a:cxn>
                </a:cxnLst>
                <a:rect l="0" t="0" r="r" b="b"/>
                <a:pathLst>
                  <a:path w="41" h="17">
                    <a:moveTo>
                      <a:pt x="41" y="0"/>
                    </a:moveTo>
                    <a:cubicBezTo>
                      <a:pt x="13" y="17"/>
                      <a:pt x="13" y="17"/>
                      <a:pt x="13" y="17"/>
                    </a:cubicBezTo>
                    <a:cubicBezTo>
                      <a:pt x="8" y="17"/>
                      <a:pt x="4" y="16"/>
                      <a:pt x="0" y="15"/>
                    </a:cubicBezTo>
                    <a:cubicBezTo>
                      <a:pt x="0" y="15"/>
                      <a:pt x="0" y="15"/>
                      <a:pt x="0" y="15"/>
                    </a:cubicBezTo>
                    <a:cubicBezTo>
                      <a:pt x="4" y="16"/>
                      <a:pt x="8" y="17"/>
                      <a:pt x="13" y="17"/>
                    </a:cubicBezTo>
                    <a:cubicBezTo>
                      <a:pt x="41" y="0"/>
                      <a:pt x="41" y="0"/>
                      <a:pt x="41" y="0"/>
                    </a:cubicBezTo>
                    <a:cubicBezTo>
                      <a:pt x="41" y="0"/>
                      <a:pt x="41" y="0"/>
                      <a:pt x="41" y="0"/>
                    </a:cubicBezTo>
                  </a:path>
                </a:pathLst>
              </a:custGeom>
              <a:solidFill>
                <a:srgbClr val="F9D5B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2" name="Freeform 140"/>
              <p:cNvSpPr>
                <a:spLocks noEditPoints="1"/>
              </p:cNvSpPr>
              <p:nvPr/>
            </p:nvSpPr>
            <p:spPr bwMode="auto">
              <a:xfrm>
                <a:off x="1799" y="2972"/>
                <a:ext cx="3" cy="1"/>
              </a:xfrm>
              <a:custGeom>
                <a:avLst/>
                <a:gdLst>
                  <a:gd name="T0" fmla="*/ 4 w 4"/>
                  <a:gd name="T1" fmla="*/ 0 h 1"/>
                  <a:gd name="T2" fmla="*/ 0 w 4"/>
                  <a:gd name="T3" fmla="*/ 1 h 1"/>
                  <a:gd name="T4" fmla="*/ 0 w 4"/>
                  <a:gd name="T5" fmla="*/ 1 h 1"/>
                  <a:gd name="T6" fmla="*/ 4 w 4"/>
                  <a:gd name="T7" fmla="*/ 0 h 1"/>
                  <a:gd name="T8" fmla="*/ 4 w 4"/>
                  <a:gd name="T9" fmla="*/ 0 h 1"/>
                  <a:gd name="T10" fmla="*/ 4 w 4"/>
                  <a:gd name="T11" fmla="*/ 0 h 1"/>
                  <a:gd name="T12" fmla="*/ 4 w 4"/>
                  <a:gd name="T13" fmla="*/ 0 h 1"/>
                </a:gdLst>
                <a:ahLst/>
                <a:cxnLst>
                  <a:cxn ang="0">
                    <a:pos x="T0" y="T1"/>
                  </a:cxn>
                  <a:cxn ang="0">
                    <a:pos x="T2" y="T3"/>
                  </a:cxn>
                  <a:cxn ang="0">
                    <a:pos x="T4" y="T5"/>
                  </a:cxn>
                  <a:cxn ang="0">
                    <a:pos x="T6" y="T7"/>
                  </a:cxn>
                  <a:cxn ang="0">
                    <a:pos x="T8" y="T9"/>
                  </a:cxn>
                  <a:cxn ang="0">
                    <a:pos x="T10" y="T11"/>
                  </a:cxn>
                  <a:cxn ang="0">
                    <a:pos x="T12" y="T13"/>
                  </a:cxn>
                </a:cxnLst>
                <a:rect l="0" t="0" r="r" b="b"/>
                <a:pathLst>
                  <a:path w="4" h="1">
                    <a:moveTo>
                      <a:pt x="4" y="0"/>
                    </a:moveTo>
                    <a:cubicBezTo>
                      <a:pt x="3" y="0"/>
                      <a:pt x="1" y="1"/>
                      <a:pt x="0" y="1"/>
                    </a:cubicBezTo>
                    <a:cubicBezTo>
                      <a:pt x="0" y="1"/>
                      <a:pt x="0" y="1"/>
                      <a:pt x="0" y="1"/>
                    </a:cubicBezTo>
                    <a:cubicBezTo>
                      <a:pt x="1" y="1"/>
                      <a:pt x="3" y="0"/>
                      <a:pt x="4" y="0"/>
                    </a:cubicBezTo>
                    <a:moveTo>
                      <a:pt x="4" y="0"/>
                    </a:moveTo>
                    <a:cubicBezTo>
                      <a:pt x="4" y="0"/>
                      <a:pt x="4" y="0"/>
                      <a:pt x="4" y="0"/>
                    </a:cubicBezTo>
                    <a:cubicBezTo>
                      <a:pt x="4" y="0"/>
                      <a:pt x="4" y="0"/>
                      <a:pt x="4" y="0"/>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3" name="Freeform 141"/>
              <p:cNvSpPr>
                <a:spLocks/>
              </p:cNvSpPr>
              <p:nvPr/>
            </p:nvSpPr>
            <p:spPr bwMode="auto">
              <a:xfrm>
                <a:off x="1770" y="2891"/>
                <a:ext cx="43" cy="82"/>
              </a:xfrm>
              <a:custGeom>
                <a:avLst/>
                <a:gdLst>
                  <a:gd name="T0" fmla="*/ 63 w 64"/>
                  <a:gd name="T1" fmla="*/ 0 h 121"/>
                  <a:gd name="T2" fmla="*/ 51 w 64"/>
                  <a:gd name="T3" fmla="*/ 7 h 121"/>
                  <a:gd name="T4" fmla="*/ 41 w 64"/>
                  <a:gd name="T5" fmla="*/ 13 h 121"/>
                  <a:gd name="T6" fmla="*/ 13 w 64"/>
                  <a:gd name="T7" fmla="*/ 30 h 121"/>
                  <a:gd name="T8" fmla="*/ 0 w 64"/>
                  <a:gd name="T9" fmla="*/ 28 h 121"/>
                  <a:gd name="T10" fmla="*/ 0 w 64"/>
                  <a:gd name="T11" fmla="*/ 121 h 121"/>
                  <a:gd name="T12" fmla="*/ 43 w 64"/>
                  <a:gd name="T13" fmla="*/ 121 h 121"/>
                  <a:gd name="T14" fmla="*/ 47 w 64"/>
                  <a:gd name="T15" fmla="*/ 120 h 121"/>
                  <a:gd name="T16" fmla="*/ 47 w 64"/>
                  <a:gd name="T17" fmla="*/ 120 h 121"/>
                  <a:gd name="T18" fmla="*/ 47 w 64"/>
                  <a:gd name="T19" fmla="*/ 120 h 121"/>
                  <a:gd name="T20" fmla="*/ 63 w 64"/>
                  <a:gd name="T21" fmla="*/ 101 h 121"/>
                  <a:gd name="T22" fmla="*/ 63 w 64"/>
                  <a:gd name="T23" fmla="*/ 0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64" h="121">
                    <a:moveTo>
                      <a:pt x="63" y="0"/>
                    </a:moveTo>
                    <a:cubicBezTo>
                      <a:pt x="51" y="7"/>
                      <a:pt x="51" y="7"/>
                      <a:pt x="51" y="7"/>
                    </a:cubicBezTo>
                    <a:cubicBezTo>
                      <a:pt x="41" y="13"/>
                      <a:pt x="41" y="13"/>
                      <a:pt x="41" y="13"/>
                    </a:cubicBezTo>
                    <a:cubicBezTo>
                      <a:pt x="13" y="30"/>
                      <a:pt x="13" y="30"/>
                      <a:pt x="13" y="30"/>
                    </a:cubicBezTo>
                    <a:cubicBezTo>
                      <a:pt x="8" y="30"/>
                      <a:pt x="4" y="29"/>
                      <a:pt x="0" y="28"/>
                    </a:cubicBezTo>
                    <a:cubicBezTo>
                      <a:pt x="0" y="121"/>
                      <a:pt x="0" y="121"/>
                      <a:pt x="0" y="121"/>
                    </a:cubicBezTo>
                    <a:cubicBezTo>
                      <a:pt x="43" y="121"/>
                      <a:pt x="43" y="121"/>
                      <a:pt x="43" y="121"/>
                    </a:cubicBezTo>
                    <a:cubicBezTo>
                      <a:pt x="44" y="121"/>
                      <a:pt x="46" y="120"/>
                      <a:pt x="47" y="120"/>
                    </a:cubicBezTo>
                    <a:cubicBezTo>
                      <a:pt x="47" y="120"/>
                      <a:pt x="47" y="120"/>
                      <a:pt x="47" y="120"/>
                    </a:cubicBezTo>
                    <a:cubicBezTo>
                      <a:pt x="47" y="120"/>
                      <a:pt x="47" y="120"/>
                      <a:pt x="47" y="120"/>
                    </a:cubicBezTo>
                    <a:cubicBezTo>
                      <a:pt x="64" y="118"/>
                      <a:pt x="63" y="101"/>
                      <a:pt x="63" y="101"/>
                    </a:cubicBezTo>
                    <a:cubicBezTo>
                      <a:pt x="63" y="0"/>
                      <a:pt x="63" y="0"/>
                      <a:pt x="63" y="0"/>
                    </a:cubicBezTo>
                  </a:path>
                </a:pathLst>
              </a:custGeom>
              <a:solidFill>
                <a:srgbClr val="71477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4" name="Freeform 142"/>
              <p:cNvSpPr>
                <a:spLocks/>
              </p:cNvSpPr>
              <p:nvPr/>
            </p:nvSpPr>
            <p:spPr bwMode="auto">
              <a:xfrm>
                <a:off x="1699" y="1979"/>
                <a:ext cx="29" cy="20"/>
              </a:xfrm>
              <a:custGeom>
                <a:avLst/>
                <a:gdLst>
                  <a:gd name="T0" fmla="*/ 28 w 43"/>
                  <a:gd name="T1" fmla="*/ 17 h 29"/>
                  <a:gd name="T2" fmla="*/ 2 w 43"/>
                  <a:gd name="T3" fmla="*/ 29 h 29"/>
                  <a:gd name="T4" fmla="*/ 0 w 43"/>
                  <a:gd name="T5" fmla="*/ 21 h 29"/>
                  <a:gd name="T6" fmla="*/ 43 w 43"/>
                  <a:gd name="T7" fmla="*/ 0 h 29"/>
                  <a:gd name="T8" fmla="*/ 28 w 43"/>
                  <a:gd name="T9" fmla="*/ 17 h 29"/>
                </a:gdLst>
                <a:ahLst/>
                <a:cxnLst>
                  <a:cxn ang="0">
                    <a:pos x="T0" y="T1"/>
                  </a:cxn>
                  <a:cxn ang="0">
                    <a:pos x="T2" y="T3"/>
                  </a:cxn>
                  <a:cxn ang="0">
                    <a:pos x="T4" y="T5"/>
                  </a:cxn>
                  <a:cxn ang="0">
                    <a:pos x="T6" y="T7"/>
                  </a:cxn>
                  <a:cxn ang="0">
                    <a:pos x="T8" y="T9"/>
                  </a:cxn>
                </a:cxnLst>
                <a:rect l="0" t="0" r="r" b="b"/>
                <a:pathLst>
                  <a:path w="43" h="29">
                    <a:moveTo>
                      <a:pt x="28" y="17"/>
                    </a:moveTo>
                    <a:cubicBezTo>
                      <a:pt x="19" y="21"/>
                      <a:pt x="25" y="19"/>
                      <a:pt x="2" y="29"/>
                    </a:cubicBezTo>
                    <a:cubicBezTo>
                      <a:pt x="0" y="21"/>
                      <a:pt x="0" y="21"/>
                      <a:pt x="0" y="21"/>
                    </a:cubicBezTo>
                    <a:cubicBezTo>
                      <a:pt x="3" y="20"/>
                      <a:pt x="42" y="3"/>
                      <a:pt x="43" y="0"/>
                    </a:cubicBezTo>
                    <a:cubicBezTo>
                      <a:pt x="43" y="0"/>
                      <a:pt x="37" y="12"/>
                      <a:pt x="28" y="17"/>
                    </a:cubicBezTo>
                    <a:close/>
                  </a:path>
                </a:pathLst>
              </a:custGeom>
              <a:solidFill>
                <a:srgbClr val="E10E8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5" name="Freeform 143"/>
              <p:cNvSpPr>
                <a:spLocks/>
              </p:cNvSpPr>
              <p:nvPr/>
            </p:nvSpPr>
            <p:spPr bwMode="auto">
              <a:xfrm>
                <a:off x="1734" y="1945"/>
                <a:ext cx="45" cy="45"/>
              </a:xfrm>
              <a:custGeom>
                <a:avLst/>
                <a:gdLst>
                  <a:gd name="T0" fmla="*/ 1 w 66"/>
                  <a:gd name="T1" fmla="*/ 35 h 66"/>
                  <a:gd name="T2" fmla="*/ 35 w 66"/>
                  <a:gd name="T3" fmla="*/ 65 h 66"/>
                  <a:gd name="T4" fmla="*/ 65 w 66"/>
                  <a:gd name="T5" fmla="*/ 31 h 66"/>
                  <a:gd name="T6" fmla="*/ 31 w 66"/>
                  <a:gd name="T7" fmla="*/ 1 h 66"/>
                  <a:gd name="T8" fmla="*/ 1 w 66"/>
                  <a:gd name="T9" fmla="*/ 35 h 66"/>
                </a:gdLst>
                <a:ahLst/>
                <a:cxnLst>
                  <a:cxn ang="0">
                    <a:pos x="T0" y="T1"/>
                  </a:cxn>
                  <a:cxn ang="0">
                    <a:pos x="T2" y="T3"/>
                  </a:cxn>
                  <a:cxn ang="0">
                    <a:pos x="T4" y="T5"/>
                  </a:cxn>
                  <a:cxn ang="0">
                    <a:pos x="T6" y="T7"/>
                  </a:cxn>
                  <a:cxn ang="0">
                    <a:pos x="T8" y="T9"/>
                  </a:cxn>
                </a:cxnLst>
                <a:rect l="0" t="0" r="r" b="b"/>
                <a:pathLst>
                  <a:path w="66" h="66">
                    <a:moveTo>
                      <a:pt x="1" y="35"/>
                    </a:moveTo>
                    <a:cubicBezTo>
                      <a:pt x="2" y="53"/>
                      <a:pt x="17" y="66"/>
                      <a:pt x="35" y="65"/>
                    </a:cubicBezTo>
                    <a:cubicBezTo>
                      <a:pt x="53" y="64"/>
                      <a:pt x="66" y="49"/>
                      <a:pt x="65" y="31"/>
                    </a:cubicBezTo>
                    <a:cubicBezTo>
                      <a:pt x="64" y="14"/>
                      <a:pt x="48" y="0"/>
                      <a:pt x="31" y="1"/>
                    </a:cubicBezTo>
                    <a:cubicBezTo>
                      <a:pt x="13" y="3"/>
                      <a:pt x="0" y="18"/>
                      <a:pt x="1" y="35"/>
                    </a:cubicBezTo>
                  </a:path>
                </a:pathLst>
              </a:custGeom>
              <a:solidFill>
                <a:srgbClr val="F8CCA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6" name="Freeform 144"/>
              <p:cNvSpPr>
                <a:spLocks/>
              </p:cNvSpPr>
              <p:nvPr/>
            </p:nvSpPr>
            <p:spPr bwMode="auto">
              <a:xfrm>
                <a:off x="1705" y="1930"/>
                <a:ext cx="13" cy="15"/>
              </a:xfrm>
              <a:custGeom>
                <a:avLst/>
                <a:gdLst>
                  <a:gd name="T0" fmla="*/ 11 w 20"/>
                  <a:gd name="T1" fmla="*/ 0 h 22"/>
                  <a:gd name="T2" fmla="*/ 15 w 20"/>
                  <a:gd name="T3" fmla="*/ 1 h 22"/>
                  <a:gd name="T4" fmla="*/ 13 w 20"/>
                  <a:gd name="T5" fmla="*/ 6 h 22"/>
                  <a:gd name="T6" fmla="*/ 20 w 20"/>
                  <a:gd name="T7" fmla="*/ 16 h 22"/>
                  <a:gd name="T8" fmla="*/ 11 w 20"/>
                  <a:gd name="T9" fmla="*/ 22 h 22"/>
                  <a:gd name="T10" fmla="*/ 0 w 20"/>
                  <a:gd name="T11" fmla="*/ 11 h 22"/>
                  <a:gd name="T12" fmla="*/ 11 w 20"/>
                  <a:gd name="T13" fmla="*/ 0 h 22"/>
                </a:gdLst>
                <a:ahLst/>
                <a:cxnLst>
                  <a:cxn ang="0">
                    <a:pos x="T0" y="T1"/>
                  </a:cxn>
                  <a:cxn ang="0">
                    <a:pos x="T2" y="T3"/>
                  </a:cxn>
                  <a:cxn ang="0">
                    <a:pos x="T4" y="T5"/>
                  </a:cxn>
                  <a:cxn ang="0">
                    <a:pos x="T6" y="T7"/>
                  </a:cxn>
                  <a:cxn ang="0">
                    <a:pos x="T8" y="T9"/>
                  </a:cxn>
                  <a:cxn ang="0">
                    <a:pos x="T10" y="T11"/>
                  </a:cxn>
                  <a:cxn ang="0">
                    <a:pos x="T12" y="T13"/>
                  </a:cxn>
                </a:cxnLst>
                <a:rect l="0" t="0" r="r" b="b"/>
                <a:pathLst>
                  <a:path w="20" h="22">
                    <a:moveTo>
                      <a:pt x="11" y="0"/>
                    </a:moveTo>
                    <a:cubicBezTo>
                      <a:pt x="12" y="0"/>
                      <a:pt x="14" y="0"/>
                      <a:pt x="15" y="1"/>
                    </a:cubicBezTo>
                    <a:cubicBezTo>
                      <a:pt x="14" y="2"/>
                      <a:pt x="13" y="4"/>
                      <a:pt x="13" y="6"/>
                    </a:cubicBezTo>
                    <a:cubicBezTo>
                      <a:pt x="13" y="11"/>
                      <a:pt x="16" y="15"/>
                      <a:pt x="20" y="16"/>
                    </a:cubicBezTo>
                    <a:cubicBezTo>
                      <a:pt x="18" y="20"/>
                      <a:pt x="15" y="22"/>
                      <a:pt x="11" y="22"/>
                    </a:cubicBezTo>
                    <a:cubicBezTo>
                      <a:pt x="4" y="22"/>
                      <a:pt x="0" y="17"/>
                      <a:pt x="0" y="11"/>
                    </a:cubicBezTo>
                    <a:cubicBezTo>
                      <a:pt x="0" y="5"/>
                      <a:pt x="5" y="0"/>
                      <a:pt x="11" y="0"/>
                    </a:cubicBezTo>
                  </a:path>
                </a:pathLst>
              </a:custGeom>
              <a:solidFill>
                <a:srgbClr val="1A1F4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7" name="Freeform 145"/>
              <p:cNvSpPr>
                <a:spLocks/>
              </p:cNvSpPr>
              <p:nvPr/>
            </p:nvSpPr>
            <p:spPr bwMode="auto">
              <a:xfrm>
                <a:off x="1713" y="1931"/>
                <a:ext cx="6" cy="10"/>
              </a:xfrm>
              <a:custGeom>
                <a:avLst/>
                <a:gdLst>
                  <a:gd name="T0" fmla="*/ 0 w 9"/>
                  <a:gd name="T1" fmla="*/ 5 h 15"/>
                  <a:gd name="T2" fmla="*/ 2 w 9"/>
                  <a:gd name="T3" fmla="*/ 0 h 15"/>
                  <a:gd name="T4" fmla="*/ 9 w 9"/>
                  <a:gd name="T5" fmla="*/ 10 h 15"/>
                  <a:gd name="T6" fmla="*/ 7 w 9"/>
                  <a:gd name="T7" fmla="*/ 15 h 15"/>
                  <a:gd name="T8" fmla="*/ 0 w 9"/>
                  <a:gd name="T9" fmla="*/ 5 h 15"/>
                </a:gdLst>
                <a:ahLst/>
                <a:cxnLst>
                  <a:cxn ang="0">
                    <a:pos x="T0" y="T1"/>
                  </a:cxn>
                  <a:cxn ang="0">
                    <a:pos x="T2" y="T3"/>
                  </a:cxn>
                  <a:cxn ang="0">
                    <a:pos x="T4" y="T5"/>
                  </a:cxn>
                  <a:cxn ang="0">
                    <a:pos x="T6" y="T7"/>
                  </a:cxn>
                  <a:cxn ang="0">
                    <a:pos x="T8" y="T9"/>
                  </a:cxn>
                </a:cxnLst>
                <a:rect l="0" t="0" r="r" b="b"/>
                <a:pathLst>
                  <a:path w="9" h="15">
                    <a:moveTo>
                      <a:pt x="0" y="5"/>
                    </a:moveTo>
                    <a:cubicBezTo>
                      <a:pt x="0" y="3"/>
                      <a:pt x="1" y="1"/>
                      <a:pt x="2" y="0"/>
                    </a:cubicBezTo>
                    <a:cubicBezTo>
                      <a:pt x="6" y="1"/>
                      <a:pt x="9" y="5"/>
                      <a:pt x="9" y="10"/>
                    </a:cubicBezTo>
                    <a:cubicBezTo>
                      <a:pt x="9" y="12"/>
                      <a:pt x="8" y="14"/>
                      <a:pt x="7" y="15"/>
                    </a:cubicBezTo>
                    <a:cubicBezTo>
                      <a:pt x="3" y="14"/>
                      <a:pt x="0" y="10"/>
                      <a:pt x="0" y="5"/>
                    </a:cubicBezTo>
                  </a:path>
                </a:pathLst>
              </a:custGeom>
              <a:solidFill>
                <a:srgbClr val="231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8" name="Rectangle 146"/>
              <p:cNvSpPr>
                <a:spLocks noChangeArrowheads="1"/>
              </p:cNvSpPr>
              <p:nvPr/>
            </p:nvSpPr>
            <p:spPr bwMode="auto">
              <a:xfrm>
                <a:off x="1820" y="1999"/>
                <a:ext cx="1" cy="1"/>
              </a:xfrm>
              <a:prstGeom prst="rect">
                <a:avLst/>
              </a:prstGeom>
              <a:solidFill>
                <a:srgbClr val="5F318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9" name="Freeform 147"/>
              <p:cNvSpPr>
                <a:spLocks/>
              </p:cNvSpPr>
              <p:nvPr/>
            </p:nvSpPr>
            <p:spPr bwMode="auto">
              <a:xfrm>
                <a:off x="1820" y="1999"/>
                <a:ext cx="0" cy="1"/>
              </a:xfrm>
              <a:custGeom>
                <a:avLst/>
                <a:gdLst>
                  <a:gd name="T0" fmla="*/ 0 h 1"/>
                  <a:gd name="T1" fmla="*/ 1 h 1"/>
                  <a:gd name="T2" fmla="*/ 1 h 1"/>
                  <a:gd name="T3" fmla="*/ 0 h 1"/>
                </a:gdLst>
                <a:ahLst/>
                <a:cxnLst>
                  <a:cxn ang="0">
                    <a:pos x="0" y="T0"/>
                  </a:cxn>
                  <a:cxn ang="0">
                    <a:pos x="0" y="T1"/>
                  </a:cxn>
                  <a:cxn ang="0">
                    <a:pos x="0" y="T2"/>
                  </a:cxn>
                  <a:cxn ang="0">
                    <a:pos x="0" y="T3"/>
                  </a:cxn>
                </a:cxnLst>
                <a:rect l="0" t="0" r="r" b="b"/>
                <a:pathLst>
                  <a:path h="1">
                    <a:moveTo>
                      <a:pt x="0" y="0"/>
                    </a:moveTo>
                    <a:lnTo>
                      <a:pt x="0" y="1"/>
                    </a:lnTo>
                    <a:lnTo>
                      <a:pt x="0" y="1"/>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0" name="Freeform 148"/>
              <p:cNvSpPr>
                <a:spLocks/>
              </p:cNvSpPr>
              <p:nvPr/>
            </p:nvSpPr>
            <p:spPr bwMode="auto">
              <a:xfrm>
                <a:off x="1749" y="1901"/>
                <a:ext cx="1" cy="2"/>
              </a:xfrm>
              <a:custGeom>
                <a:avLst/>
                <a:gdLst>
                  <a:gd name="T0" fmla="*/ 1 w 1"/>
                  <a:gd name="T1" fmla="*/ 3 h 3"/>
                  <a:gd name="T2" fmla="*/ 0 w 1"/>
                  <a:gd name="T3" fmla="*/ 0 h 3"/>
                  <a:gd name="T4" fmla="*/ 1 w 1"/>
                  <a:gd name="T5" fmla="*/ 3 h 3"/>
                </a:gdLst>
                <a:ahLst/>
                <a:cxnLst>
                  <a:cxn ang="0">
                    <a:pos x="T0" y="T1"/>
                  </a:cxn>
                  <a:cxn ang="0">
                    <a:pos x="T2" y="T3"/>
                  </a:cxn>
                  <a:cxn ang="0">
                    <a:pos x="T4" y="T5"/>
                  </a:cxn>
                </a:cxnLst>
                <a:rect l="0" t="0" r="r" b="b"/>
                <a:pathLst>
                  <a:path w="1" h="3">
                    <a:moveTo>
                      <a:pt x="1" y="3"/>
                    </a:moveTo>
                    <a:cubicBezTo>
                      <a:pt x="0" y="0"/>
                      <a:pt x="0" y="0"/>
                      <a:pt x="0" y="0"/>
                    </a:cubicBezTo>
                    <a:cubicBezTo>
                      <a:pt x="0" y="0"/>
                      <a:pt x="0" y="1"/>
                      <a:pt x="1" y="3"/>
                    </a:cubicBezTo>
                  </a:path>
                </a:pathLst>
              </a:custGeom>
              <a:solidFill>
                <a:srgbClr val="F8CCA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1" name="Freeform 149"/>
              <p:cNvSpPr>
                <a:spLocks/>
              </p:cNvSpPr>
              <p:nvPr/>
            </p:nvSpPr>
            <p:spPr bwMode="auto">
              <a:xfrm>
                <a:off x="1731" y="1879"/>
                <a:ext cx="21" cy="44"/>
              </a:xfrm>
              <a:custGeom>
                <a:avLst/>
                <a:gdLst>
                  <a:gd name="T0" fmla="*/ 24 w 31"/>
                  <a:gd name="T1" fmla="*/ 0 h 65"/>
                  <a:gd name="T2" fmla="*/ 27 w 31"/>
                  <a:gd name="T3" fmla="*/ 32 h 65"/>
                  <a:gd name="T4" fmla="*/ 28 w 31"/>
                  <a:gd name="T5" fmla="*/ 35 h 65"/>
                  <a:gd name="T6" fmla="*/ 31 w 31"/>
                  <a:gd name="T7" fmla="*/ 65 h 65"/>
                  <a:gd name="T8" fmla="*/ 0 w 31"/>
                  <a:gd name="T9" fmla="*/ 30 h 65"/>
                  <a:gd name="T10" fmla="*/ 24 w 31"/>
                  <a:gd name="T11" fmla="*/ 1 h 65"/>
                  <a:gd name="T12" fmla="*/ 24 w 31"/>
                  <a:gd name="T13" fmla="*/ 0 h 65"/>
                </a:gdLst>
                <a:ahLst/>
                <a:cxnLst>
                  <a:cxn ang="0">
                    <a:pos x="T0" y="T1"/>
                  </a:cxn>
                  <a:cxn ang="0">
                    <a:pos x="T2" y="T3"/>
                  </a:cxn>
                  <a:cxn ang="0">
                    <a:pos x="T4" y="T5"/>
                  </a:cxn>
                  <a:cxn ang="0">
                    <a:pos x="T6" y="T7"/>
                  </a:cxn>
                  <a:cxn ang="0">
                    <a:pos x="T8" y="T9"/>
                  </a:cxn>
                  <a:cxn ang="0">
                    <a:pos x="T10" y="T11"/>
                  </a:cxn>
                  <a:cxn ang="0">
                    <a:pos x="T12" y="T13"/>
                  </a:cxn>
                </a:cxnLst>
                <a:rect l="0" t="0" r="r" b="b"/>
                <a:pathLst>
                  <a:path w="31" h="65">
                    <a:moveTo>
                      <a:pt x="24" y="0"/>
                    </a:moveTo>
                    <a:cubicBezTo>
                      <a:pt x="27" y="32"/>
                      <a:pt x="27" y="32"/>
                      <a:pt x="27" y="32"/>
                    </a:cubicBezTo>
                    <a:cubicBezTo>
                      <a:pt x="28" y="35"/>
                      <a:pt x="28" y="35"/>
                      <a:pt x="28" y="35"/>
                    </a:cubicBezTo>
                    <a:cubicBezTo>
                      <a:pt x="28" y="41"/>
                      <a:pt x="30" y="54"/>
                      <a:pt x="31" y="65"/>
                    </a:cubicBezTo>
                    <a:cubicBezTo>
                      <a:pt x="25" y="56"/>
                      <a:pt x="15" y="42"/>
                      <a:pt x="0" y="30"/>
                    </a:cubicBezTo>
                    <a:cubicBezTo>
                      <a:pt x="15" y="18"/>
                      <a:pt x="23" y="3"/>
                      <a:pt x="24" y="1"/>
                    </a:cubicBezTo>
                    <a:cubicBezTo>
                      <a:pt x="24" y="0"/>
                      <a:pt x="24" y="0"/>
                      <a:pt x="24" y="0"/>
                    </a:cubicBezTo>
                  </a:path>
                </a:pathLst>
              </a:custGeom>
              <a:solidFill>
                <a:srgbClr val="F8CCA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2" name="Freeform 150"/>
              <p:cNvSpPr>
                <a:spLocks/>
              </p:cNvSpPr>
              <p:nvPr/>
            </p:nvSpPr>
            <p:spPr bwMode="auto">
              <a:xfrm>
                <a:off x="1781" y="1916"/>
                <a:ext cx="16" cy="41"/>
              </a:xfrm>
              <a:custGeom>
                <a:avLst/>
                <a:gdLst>
                  <a:gd name="T0" fmla="*/ 0 w 25"/>
                  <a:gd name="T1" fmla="*/ 6 h 60"/>
                  <a:gd name="T2" fmla="*/ 19 w 25"/>
                  <a:gd name="T3" fmla="*/ 6 h 60"/>
                  <a:gd name="T4" fmla="*/ 23 w 25"/>
                  <a:gd name="T5" fmla="*/ 39 h 60"/>
                  <a:gd name="T6" fmla="*/ 20 w 25"/>
                  <a:gd name="T7" fmla="*/ 60 h 60"/>
                  <a:gd name="T8" fmla="*/ 0 w 25"/>
                  <a:gd name="T9" fmla="*/ 6 h 60"/>
                </a:gdLst>
                <a:ahLst/>
                <a:cxnLst>
                  <a:cxn ang="0">
                    <a:pos x="T0" y="T1"/>
                  </a:cxn>
                  <a:cxn ang="0">
                    <a:pos x="T2" y="T3"/>
                  </a:cxn>
                  <a:cxn ang="0">
                    <a:pos x="T4" y="T5"/>
                  </a:cxn>
                  <a:cxn ang="0">
                    <a:pos x="T6" y="T7"/>
                  </a:cxn>
                  <a:cxn ang="0">
                    <a:pos x="T8" y="T9"/>
                  </a:cxn>
                </a:cxnLst>
                <a:rect l="0" t="0" r="r" b="b"/>
                <a:pathLst>
                  <a:path w="25" h="60">
                    <a:moveTo>
                      <a:pt x="0" y="6"/>
                    </a:moveTo>
                    <a:cubicBezTo>
                      <a:pt x="7" y="2"/>
                      <a:pt x="14" y="0"/>
                      <a:pt x="19" y="6"/>
                    </a:cubicBezTo>
                    <a:cubicBezTo>
                      <a:pt x="24" y="13"/>
                      <a:pt x="25" y="26"/>
                      <a:pt x="23" y="39"/>
                    </a:cubicBezTo>
                    <a:cubicBezTo>
                      <a:pt x="22" y="47"/>
                      <a:pt x="21" y="54"/>
                      <a:pt x="20" y="60"/>
                    </a:cubicBezTo>
                    <a:cubicBezTo>
                      <a:pt x="19" y="47"/>
                      <a:pt x="15" y="12"/>
                      <a:pt x="0" y="6"/>
                    </a:cubicBezTo>
                  </a:path>
                </a:pathLst>
              </a:custGeom>
              <a:solidFill>
                <a:srgbClr val="F8CCA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3" name="Freeform 151"/>
              <p:cNvSpPr>
                <a:spLocks/>
              </p:cNvSpPr>
              <p:nvPr/>
            </p:nvSpPr>
            <p:spPr bwMode="auto">
              <a:xfrm>
                <a:off x="1821" y="1804"/>
                <a:ext cx="86" cy="195"/>
              </a:xfrm>
              <a:custGeom>
                <a:avLst/>
                <a:gdLst>
                  <a:gd name="T0" fmla="*/ 121 w 127"/>
                  <a:gd name="T1" fmla="*/ 0 h 287"/>
                  <a:gd name="T2" fmla="*/ 125 w 127"/>
                  <a:gd name="T3" fmla="*/ 21 h 287"/>
                  <a:gd name="T4" fmla="*/ 85 w 127"/>
                  <a:gd name="T5" fmla="*/ 83 h 287"/>
                  <a:gd name="T6" fmla="*/ 85 w 127"/>
                  <a:gd name="T7" fmla="*/ 84 h 287"/>
                  <a:gd name="T8" fmla="*/ 97 w 127"/>
                  <a:gd name="T9" fmla="*/ 136 h 287"/>
                  <a:gd name="T10" fmla="*/ 0 w 127"/>
                  <a:gd name="T11" fmla="*/ 287 h 287"/>
                  <a:gd name="T12" fmla="*/ 0 w 127"/>
                  <a:gd name="T13" fmla="*/ 287 h 287"/>
                  <a:gd name="T14" fmla="*/ 97 w 127"/>
                  <a:gd name="T15" fmla="*/ 136 h 287"/>
                  <a:gd name="T16" fmla="*/ 85 w 127"/>
                  <a:gd name="T17" fmla="*/ 83 h 287"/>
                  <a:gd name="T18" fmla="*/ 125 w 127"/>
                  <a:gd name="T19" fmla="*/ 21 h 287"/>
                  <a:gd name="T20" fmla="*/ 121 w 127"/>
                  <a:gd name="T21" fmla="*/ 0 h 2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27" h="287">
                    <a:moveTo>
                      <a:pt x="121" y="0"/>
                    </a:moveTo>
                    <a:cubicBezTo>
                      <a:pt x="123" y="6"/>
                      <a:pt x="125" y="13"/>
                      <a:pt x="125" y="21"/>
                    </a:cubicBezTo>
                    <a:cubicBezTo>
                      <a:pt x="127" y="49"/>
                      <a:pt x="110" y="74"/>
                      <a:pt x="85" y="83"/>
                    </a:cubicBezTo>
                    <a:cubicBezTo>
                      <a:pt x="85" y="83"/>
                      <a:pt x="85" y="84"/>
                      <a:pt x="85" y="84"/>
                    </a:cubicBezTo>
                    <a:cubicBezTo>
                      <a:pt x="92" y="100"/>
                      <a:pt x="96" y="118"/>
                      <a:pt x="97" y="136"/>
                    </a:cubicBezTo>
                    <a:cubicBezTo>
                      <a:pt x="101" y="204"/>
                      <a:pt x="60" y="264"/>
                      <a:pt x="0" y="287"/>
                    </a:cubicBezTo>
                    <a:cubicBezTo>
                      <a:pt x="0" y="287"/>
                      <a:pt x="0" y="287"/>
                      <a:pt x="0" y="287"/>
                    </a:cubicBezTo>
                    <a:cubicBezTo>
                      <a:pt x="60" y="264"/>
                      <a:pt x="101" y="204"/>
                      <a:pt x="97" y="136"/>
                    </a:cubicBezTo>
                    <a:cubicBezTo>
                      <a:pt x="96" y="117"/>
                      <a:pt x="92" y="100"/>
                      <a:pt x="85" y="83"/>
                    </a:cubicBezTo>
                    <a:cubicBezTo>
                      <a:pt x="110" y="74"/>
                      <a:pt x="127" y="49"/>
                      <a:pt x="125" y="21"/>
                    </a:cubicBezTo>
                    <a:cubicBezTo>
                      <a:pt x="125" y="13"/>
                      <a:pt x="123" y="6"/>
                      <a:pt x="121" y="0"/>
                    </a:cubicBezTo>
                  </a:path>
                </a:pathLst>
              </a:custGeom>
              <a:solidFill>
                <a:srgbClr val="B84B3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4" name="Freeform 152"/>
              <p:cNvSpPr>
                <a:spLocks noEditPoints="1"/>
              </p:cNvSpPr>
              <p:nvPr/>
            </p:nvSpPr>
            <p:spPr bwMode="auto">
              <a:xfrm>
                <a:off x="1816" y="1999"/>
                <a:ext cx="5" cy="0"/>
              </a:xfrm>
              <a:custGeom>
                <a:avLst/>
                <a:gdLst>
                  <a:gd name="T0" fmla="*/ 6 w 6"/>
                  <a:gd name="T1" fmla="*/ 6 w 6"/>
                  <a:gd name="T2" fmla="*/ 4 w 6"/>
                  <a:gd name="T3" fmla="*/ 4 w 6"/>
                  <a:gd name="T4" fmla="*/ 6 w 6"/>
                  <a:gd name="T5" fmla="*/ 6 w 6"/>
                  <a:gd name="T6" fmla="*/ 6 w 6"/>
                  <a:gd name="T7" fmla="*/ 0 w 6"/>
                  <a:gd name="T8" fmla="*/ 4 w 6"/>
                  <a:gd name="T9" fmla="*/ 4 w 6"/>
                  <a:gd name="T10" fmla="*/ 0 w 6"/>
                </a:gdLst>
                <a:ahLst/>
                <a:cxnLst>
                  <a:cxn ang="0">
                    <a:pos x="T0" y="0"/>
                  </a:cxn>
                  <a:cxn ang="0">
                    <a:pos x="T1" y="0"/>
                  </a:cxn>
                  <a:cxn ang="0">
                    <a:pos x="T2" y="0"/>
                  </a:cxn>
                  <a:cxn ang="0">
                    <a:pos x="T3" y="0"/>
                  </a:cxn>
                  <a:cxn ang="0">
                    <a:pos x="T4" y="0"/>
                  </a:cxn>
                  <a:cxn ang="0">
                    <a:pos x="T5" y="0"/>
                  </a:cxn>
                  <a:cxn ang="0">
                    <a:pos x="T6" y="0"/>
                  </a:cxn>
                  <a:cxn ang="0">
                    <a:pos x="T7" y="0"/>
                  </a:cxn>
                  <a:cxn ang="0">
                    <a:pos x="T8" y="0"/>
                  </a:cxn>
                  <a:cxn ang="0">
                    <a:pos x="T9" y="0"/>
                  </a:cxn>
                  <a:cxn ang="0">
                    <a:pos x="T10" y="0"/>
                  </a:cxn>
                </a:cxnLst>
                <a:rect l="0" t="0" r="r" b="b"/>
                <a:pathLst>
                  <a:path w="6">
                    <a:moveTo>
                      <a:pt x="6" y="0"/>
                    </a:moveTo>
                    <a:cubicBezTo>
                      <a:pt x="6" y="0"/>
                      <a:pt x="6" y="0"/>
                      <a:pt x="6" y="0"/>
                    </a:cubicBezTo>
                    <a:cubicBezTo>
                      <a:pt x="5" y="0"/>
                      <a:pt x="5" y="0"/>
                      <a:pt x="4" y="0"/>
                    </a:cubicBezTo>
                    <a:cubicBezTo>
                      <a:pt x="4" y="0"/>
                      <a:pt x="4" y="0"/>
                      <a:pt x="4" y="0"/>
                    </a:cubicBezTo>
                    <a:cubicBezTo>
                      <a:pt x="5" y="0"/>
                      <a:pt x="5" y="0"/>
                      <a:pt x="6" y="0"/>
                    </a:cubicBezTo>
                    <a:cubicBezTo>
                      <a:pt x="6" y="0"/>
                      <a:pt x="6" y="0"/>
                      <a:pt x="6" y="0"/>
                    </a:cubicBezTo>
                    <a:cubicBezTo>
                      <a:pt x="6" y="0"/>
                      <a:pt x="6" y="0"/>
                      <a:pt x="6" y="0"/>
                    </a:cubicBezTo>
                    <a:moveTo>
                      <a:pt x="0" y="0"/>
                    </a:moveTo>
                    <a:cubicBezTo>
                      <a:pt x="1" y="0"/>
                      <a:pt x="2" y="0"/>
                      <a:pt x="4" y="0"/>
                    </a:cubicBezTo>
                    <a:cubicBezTo>
                      <a:pt x="4" y="0"/>
                      <a:pt x="4" y="0"/>
                      <a:pt x="4" y="0"/>
                    </a:cubicBezTo>
                    <a:cubicBezTo>
                      <a:pt x="2" y="0"/>
                      <a:pt x="1" y="0"/>
                      <a:pt x="0" y="0"/>
                    </a:cubicBezTo>
                  </a:path>
                </a:pathLst>
              </a:custGeom>
              <a:solidFill>
                <a:srgbClr val="D3B39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5" name="Freeform 153"/>
              <p:cNvSpPr>
                <a:spLocks noEditPoints="1"/>
              </p:cNvSpPr>
              <p:nvPr/>
            </p:nvSpPr>
            <p:spPr bwMode="auto">
              <a:xfrm>
                <a:off x="1793" y="1799"/>
                <a:ext cx="114" cy="200"/>
              </a:xfrm>
              <a:custGeom>
                <a:avLst/>
                <a:gdLst>
                  <a:gd name="T0" fmla="*/ 126 w 168"/>
                  <a:gd name="T1" fmla="*/ 91 h 294"/>
                  <a:gd name="T2" fmla="*/ 132 w 168"/>
                  <a:gd name="T3" fmla="*/ 125 h 294"/>
                  <a:gd name="T4" fmla="*/ 34 w 168"/>
                  <a:gd name="T5" fmla="*/ 276 h 294"/>
                  <a:gd name="T6" fmla="*/ 32 w 168"/>
                  <a:gd name="T7" fmla="*/ 276 h 294"/>
                  <a:gd name="T8" fmla="*/ 32 w 168"/>
                  <a:gd name="T9" fmla="*/ 276 h 294"/>
                  <a:gd name="T10" fmla="*/ 0 w 168"/>
                  <a:gd name="T11" fmla="*/ 249 h 294"/>
                  <a:gd name="T12" fmla="*/ 35 w 168"/>
                  <a:gd name="T13" fmla="*/ 294 h 294"/>
                  <a:gd name="T14" fmla="*/ 39 w 168"/>
                  <a:gd name="T15" fmla="*/ 294 h 294"/>
                  <a:gd name="T16" fmla="*/ 39 w 168"/>
                  <a:gd name="T17" fmla="*/ 294 h 294"/>
                  <a:gd name="T18" fmla="*/ 39 w 168"/>
                  <a:gd name="T19" fmla="*/ 294 h 294"/>
                  <a:gd name="T20" fmla="*/ 41 w 168"/>
                  <a:gd name="T21" fmla="*/ 294 h 294"/>
                  <a:gd name="T22" fmla="*/ 41 w 168"/>
                  <a:gd name="T23" fmla="*/ 294 h 294"/>
                  <a:gd name="T24" fmla="*/ 138 w 168"/>
                  <a:gd name="T25" fmla="*/ 143 h 294"/>
                  <a:gd name="T26" fmla="*/ 126 w 168"/>
                  <a:gd name="T27" fmla="*/ 91 h 294"/>
                  <a:gd name="T28" fmla="*/ 159 w 168"/>
                  <a:gd name="T29" fmla="*/ 0 h 294"/>
                  <a:gd name="T30" fmla="*/ 160 w 168"/>
                  <a:gd name="T31" fmla="*/ 9 h 294"/>
                  <a:gd name="T32" fmla="*/ 119 w 168"/>
                  <a:gd name="T33" fmla="*/ 72 h 294"/>
                  <a:gd name="T34" fmla="*/ 126 w 168"/>
                  <a:gd name="T35" fmla="*/ 90 h 294"/>
                  <a:gd name="T36" fmla="*/ 166 w 168"/>
                  <a:gd name="T37" fmla="*/ 28 h 294"/>
                  <a:gd name="T38" fmla="*/ 162 w 168"/>
                  <a:gd name="T39" fmla="*/ 7 h 294"/>
                  <a:gd name="T40" fmla="*/ 159 w 168"/>
                  <a:gd name="T41" fmla="*/ 0 h 2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68" h="294">
                    <a:moveTo>
                      <a:pt x="126" y="91"/>
                    </a:moveTo>
                    <a:cubicBezTo>
                      <a:pt x="129" y="102"/>
                      <a:pt x="131" y="113"/>
                      <a:pt x="132" y="125"/>
                    </a:cubicBezTo>
                    <a:cubicBezTo>
                      <a:pt x="135" y="192"/>
                      <a:pt x="94" y="252"/>
                      <a:pt x="34" y="276"/>
                    </a:cubicBezTo>
                    <a:cubicBezTo>
                      <a:pt x="34" y="276"/>
                      <a:pt x="33" y="276"/>
                      <a:pt x="32" y="276"/>
                    </a:cubicBezTo>
                    <a:cubicBezTo>
                      <a:pt x="32" y="276"/>
                      <a:pt x="32" y="276"/>
                      <a:pt x="32" y="276"/>
                    </a:cubicBezTo>
                    <a:cubicBezTo>
                      <a:pt x="16" y="274"/>
                      <a:pt x="6" y="262"/>
                      <a:pt x="0" y="249"/>
                    </a:cubicBezTo>
                    <a:cubicBezTo>
                      <a:pt x="3" y="262"/>
                      <a:pt x="13" y="289"/>
                      <a:pt x="35" y="294"/>
                    </a:cubicBezTo>
                    <a:cubicBezTo>
                      <a:pt x="36" y="294"/>
                      <a:pt x="37" y="294"/>
                      <a:pt x="39" y="294"/>
                    </a:cubicBezTo>
                    <a:cubicBezTo>
                      <a:pt x="39" y="294"/>
                      <a:pt x="39" y="294"/>
                      <a:pt x="39" y="294"/>
                    </a:cubicBezTo>
                    <a:cubicBezTo>
                      <a:pt x="39" y="294"/>
                      <a:pt x="39" y="294"/>
                      <a:pt x="39" y="294"/>
                    </a:cubicBezTo>
                    <a:cubicBezTo>
                      <a:pt x="40" y="294"/>
                      <a:pt x="40" y="294"/>
                      <a:pt x="41" y="294"/>
                    </a:cubicBezTo>
                    <a:cubicBezTo>
                      <a:pt x="41" y="294"/>
                      <a:pt x="41" y="294"/>
                      <a:pt x="41" y="294"/>
                    </a:cubicBezTo>
                    <a:cubicBezTo>
                      <a:pt x="101" y="271"/>
                      <a:pt x="142" y="211"/>
                      <a:pt x="138" y="143"/>
                    </a:cubicBezTo>
                    <a:cubicBezTo>
                      <a:pt x="137" y="125"/>
                      <a:pt x="133" y="107"/>
                      <a:pt x="126" y="91"/>
                    </a:cubicBezTo>
                    <a:moveTo>
                      <a:pt x="159" y="0"/>
                    </a:moveTo>
                    <a:cubicBezTo>
                      <a:pt x="159" y="3"/>
                      <a:pt x="159" y="6"/>
                      <a:pt x="160" y="9"/>
                    </a:cubicBezTo>
                    <a:cubicBezTo>
                      <a:pt x="161" y="37"/>
                      <a:pt x="144" y="62"/>
                      <a:pt x="119" y="72"/>
                    </a:cubicBezTo>
                    <a:cubicBezTo>
                      <a:pt x="122" y="78"/>
                      <a:pt x="124" y="84"/>
                      <a:pt x="126" y="90"/>
                    </a:cubicBezTo>
                    <a:cubicBezTo>
                      <a:pt x="151" y="81"/>
                      <a:pt x="168" y="56"/>
                      <a:pt x="166" y="28"/>
                    </a:cubicBezTo>
                    <a:cubicBezTo>
                      <a:pt x="166" y="20"/>
                      <a:pt x="164" y="13"/>
                      <a:pt x="162" y="7"/>
                    </a:cubicBezTo>
                    <a:cubicBezTo>
                      <a:pt x="161" y="5"/>
                      <a:pt x="160" y="3"/>
                      <a:pt x="159" y="0"/>
                    </a:cubicBezTo>
                  </a:path>
                </a:pathLst>
              </a:custGeom>
              <a:solidFill>
                <a:srgbClr val="933A3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6" name="Freeform 154"/>
              <p:cNvSpPr>
                <a:spLocks/>
              </p:cNvSpPr>
              <p:nvPr/>
            </p:nvSpPr>
            <p:spPr bwMode="auto">
              <a:xfrm>
                <a:off x="1524" y="2051"/>
                <a:ext cx="40" cy="26"/>
              </a:xfrm>
              <a:custGeom>
                <a:avLst/>
                <a:gdLst>
                  <a:gd name="T0" fmla="*/ 51 w 59"/>
                  <a:gd name="T1" fmla="*/ 17 h 38"/>
                  <a:gd name="T2" fmla="*/ 16 w 59"/>
                  <a:gd name="T3" fmla="*/ 3 h 38"/>
                  <a:gd name="T4" fmla="*/ 3 w 59"/>
                  <a:gd name="T5" fmla="*/ 8 h 38"/>
                  <a:gd name="T6" fmla="*/ 8 w 59"/>
                  <a:gd name="T7" fmla="*/ 22 h 38"/>
                  <a:gd name="T8" fmla="*/ 43 w 59"/>
                  <a:gd name="T9" fmla="*/ 36 h 38"/>
                  <a:gd name="T10" fmla="*/ 57 w 59"/>
                  <a:gd name="T11" fmla="*/ 30 h 38"/>
                  <a:gd name="T12" fmla="*/ 51 w 59"/>
                  <a:gd name="T13" fmla="*/ 17 h 38"/>
                </a:gdLst>
                <a:ahLst/>
                <a:cxnLst>
                  <a:cxn ang="0">
                    <a:pos x="T0" y="T1"/>
                  </a:cxn>
                  <a:cxn ang="0">
                    <a:pos x="T2" y="T3"/>
                  </a:cxn>
                  <a:cxn ang="0">
                    <a:pos x="T4" y="T5"/>
                  </a:cxn>
                  <a:cxn ang="0">
                    <a:pos x="T6" y="T7"/>
                  </a:cxn>
                  <a:cxn ang="0">
                    <a:pos x="T8" y="T9"/>
                  </a:cxn>
                  <a:cxn ang="0">
                    <a:pos x="T10" y="T11"/>
                  </a:cxn>
                  <a:cxn ang="0">
                    <a:pos x="T12" y="T13"/>
                  </a:cxn>
                </a:cxnLst>
                <a:rect l="0" t="0" r="r" b="b"/>
                <a:pathLst>
                  <a:path w="59" h="38">
                    <a:moveTo>
                      <a:pt x="51" y="17"/>
                    </a:moveTo>
                    <a:cubicBezTo>
                      <a:pt x="16" y="3"/>
                      <a:pt x="16" y="3"/>
                      <a:pt x="16" y="3"/>
                    </a:cubicBezTo>
                    <a:cubicBezTo>
                      <a:pt x="11" y="0"/>
                      <a:pt x="5" y="3"/>
                      <a:pt x="3" y="8"/>
                    </a:cubicBezTo>
                    <a:cubicBezTo>
                      <a:pt x="0" y="14"/>
                      <a:pt x="3" y="20"/>
                      <a:pt x="8" y="22"/>
                    </a:cubicBezTo>
                    <a:cubicBezTo>
                      <a:pt x="43" y="36"/>
                      <a:pt x="43" y="36"/>
                      <a:pt x="43" y="36"/>
                    </a:cubicBezTo>
                    <a:cubicBezTo>
                      <a:pt x="49" y="38"/>
                      <a:pt x="55" y="36"/>
                      <a:pt x="57" y="30"/>
                    </a:cubicBezTo>
                    <a:cubicBezTo>
                      <a:pt x="59" y="25"/>
                      <a:pt x="57" y="19"/>
                      <a:pt x="51" y="17"/>
                    </a:cubicBezTo>
                  </a:path>
                </a:pathLst>
              </a:custGeom>
              <a:solidFill>
                <a:srgbClr val="F6CBA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7" name="Freeform 155"/>
              <p:cNvSpPr>
                <a:spLocks/>
              </p:cNvSpPr>
              <p:nvPr/>
            </p:nvSpPr>
            <p:spPr bwMode="auto">
              <a:xfrm>
                <a:off x="1518" y="2061"/>
                <a:ext cx="40" cy="25"/>
              </a:xfrm>
              <a:custGeom>
                <a:avLst/>
                <a:gdLst>
                  <a:gd name="T0" fmla="*/ 51 w 59"/>
                  <a:gd name="T1" fmla="*/ 16 h 38"/>
                  <a:gd name="T2" fmla="*/ 16 w 59"/>
                  <a:gd name="T3" fmla="*/ 2 h 38"/>
                  <a:gd name="T4" fmla="*/ 2 w 59"/>
                  <a:gd name="T5" fmla="*/ 8 h 38"/>
                  <a:gd name="T6" fmla="*/ 8 w 59"/>
                  <a:gd name="T7" fmla="*/ 22 h 38"/>
                  <a:gd name="T8" fmla="*/ 43 w 59"/>
                  <a:gd name="T9" fmla="*/ 36 h 38"/>
                  <a:gd name="T10" fmla="*/ 57 w 59"/>
                  <a:gd name="T11" fmla="*/ 30 h 38"/>
                  <a:gd name="T12" fmla="*/ 51 w 59"/>
                  <a:gd name="T13" fmla="*/ 16 h 38"/>
                </a:gdLst>
                <a:ahLst/>
                <a:cxnLst>
                  <a:cxn ang="0">
                    <a:pos x="T0" y="T1"/>
                  </a:cxn>
                  <a:cxn ang="0">
                    <a:pos x="T2" y="T3"/>
                  </a:cxn>
                  <a:cxn ang="0">
                    <a:pos x="T4" y="T5"/>
                  </a:cxn>
                  <a:cxn ang="0">
                    <a:pos x="T6" y="T7"/>
                  </a:cxn>
                  <a:cxn ang="0">
                    <a:pos x="T8" y="T9"/>
                  </a:cxn>
                  <a:cxn ang="0">
                    <a:pos x="T10" y="T11"/>
                  </a:cxn>
                  <a:cxn ang="0">
                    <a:pos x="T12" y="T13"/>
                  </a:cxn>
                </a:cxnLst>
                <a:rect l="0" t="0" r="r" b="b"/>
                <a:pathLst>
                  <a:path w="59" h="38">
                    <a:moveTo>
                      <a:pt x="51" y="16"/>
                    </a:moveTo>
                    <a:cubicBezTo>
                      <a:pt x="16" y="2"/>
                      <a:pt x="16" y="2"/>
                      <a:pt x="16" y="2"/>
                    </a:cubicBezTo>
                    <a:cubicBezTo>
                      <a:pt x="10" y="0"/>
                      <a:pt x="4" y="2"/>
                      <a:pt x="2" y="8"/>
                    </a:cubicBezTo>
                    <a:cubicBezTo>
                      <a:pt x="0" y="13"/>
                      <a:pt x="3" y="19"/>
                      <a:pt x="8" y="22"/>
                    </a:cubicBezTo>
                    <a:cubicBezTo>
                      <a:pt x="43" y="36"/>
                      <a:pt x="43" y="36"/>
                      <a:pt x="43" y="36"/>
                    </a:cubicBezTo>
                    <a:cubicBezTo>
                      <a:pt x="48" y="38"/>
                      <a:pt x="54" y="35"/>
                      <a:pt x="57" y="30"/>
                    </a:cubicBezTo>
                    <a:cubicBezTo>
                      <a:pt x="59" y="24"/>
                      <a:pt x="56" y="18"/>
                      <a:pt x="51" y="16"/>
                    </a:cubicBezTo>
                  </a:path>
                </a:pathLst>
              </a:custGeom>
              <a:solidFill>
                <a:srgbClr val="F6CBA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8" name="Freeform 156"/>
              <p:cNvSpPr>
                <a:spLocks/>
              </p:cNvSpPr>
              <p:nvPr/>
            </p:nvSpPr>
            <p:spPr bwMode="auto">
              <a:xfrm>
                <a:off x="1519" y="2073"/>
                <a:ext cx="40" cy="26"/>
              </a:xfrm>
              <a:custGeom>
                <a:avLst/>
                <a:gdLst>
                  <a:gd name="T0" fmla="*/ 51 w 59"/>
                  <a:gd name="T1" fmla="*/ 16 h 38"/>
                  <a:gd name="T2" fmla="*/ 16 w 59"/>
                  <a:gd name="T3" fmla="*/ 2 h 38"/>
                  <a:gd name="T4" fmla="*/ 2 w 59"/>
                  <a:gd name="T5" fmla="*/ 8 h 38"/>
                  <a:gd name="T6" fmla="*/ 8 w 59"/>
                  <a:gd name="T7" fmla="*/ 22 h 38"/>
                  <a:gd name="T8" fmla="*/ 43 w 59"/>
                  <a:gd name="T9" fmla="*/ 36 h 38"/>
                  <a:gd name="T10" fmla="*/ 57 w 59"/>
                  <a:gd name="T11" fmla="*/ 30 h 38"/>
                  <a:gd name="T12" fmla="*/ 51 w 59"/>
                  <a:gd name="T13" fmla="*/ 16 h 38"/>
                </a:gdLst>
                <a:ahLst/>
                <a:cxnLst>
                  <a:cxn ang="0">
                    <a:pos x="T0" y="T1"/>
                  </a:cxn>
                  <a:cxn ang="0">
                    <a:pos x="T2" y="T3"/>
                  </a:cxn>
                  <a:cxn ang="0">
                    <a:pos x="T4" y="T5"/>
                  </a:cxn>
                  <a:cxn ang="0">
                    <a:pos x="T6" y="T7"/>
                  </a:cxn>
                  <a:cxn ang="0">
                    <a:pos x="T8" y="T9"/>
                  </a:cxn>
                  <a:cxn ang="0">
                    <a:pos x="T10" y="T11"/>
                  </a:cxn>
                  <a:cxn ang="0">
                    <a:pos x="T12" y="T13"/>
                  </a:cxn>
                </a:cxnLst>
                <a:rect l="0" t="0" r="r" b="b"/>
                <a:pathLst>
                  <a:path w="59" h="38">
                    <a:moveTo>
                      <a:pt x="51" y="16"/>
                    </a:moveTo>
                    <a:cubicBezTo>
                      <a:pt x="16" y="2"/>
                      <a:pt x="16" y="2"/>
                      <a:pt x="16" y="2"/>
                    </a:cubicBezTo>
                    <a:cubicBezTo>
                      <a:pt x="11" y="0"/>
                      <a:pt x="4" y="2"/>
                      <a:pt x="2" y="8"/>
                    </a:cubicBezTo>
                    <a:cubicBezTo>
                      <a:pt x="0" y="13"/>
                      <a:pt x="3" y="19"/>
                      <a:pt x="8" y="22"/>
                    </a:cubicBezTo>
                    <a:cubicBezTo>
                      <a:pt x="43" y="36"/>
                      <a:pt x="43" y="36"/>
                      <a:pt x="43" y="36"/>
                    </a:cubicBezTo>
                    <a:cubicBezTo>
                      <a:pt x="48" y="38"/>
                      <a:pt x="54" y="35"/>
                      <a:pt x="57" y="30"/>
                    </a:cubicBezTo>
                    <a:cubicBezTo>
                      <a:pt x="59" y="24"/>
                      <a:pt x="56" y="18"/>
                      <a:pt x="51" y="16"/>
                    </a:cubicBezTo>
                  </a:path>
                </a:pathLst>
              </a:custGeom>
              <a:solidFill>
                <a:srgbClr val="F6CBA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9" name="Freeform 157"/>
              <p:cNvSpPr>
                <a:spLocks/>
              </p:cNvSpPr>
              <p:nvPr/>
            </p:nvSpPr>
            <p:spPr bwMode="auto">
              <a:xfrm>
                <a:off x="1520" y="2086"/>
                <a:ext cx="40" cy="26"/>
              </a:xfrm>
              <a:custGeom>
                <a:avLst/>
                <a:gdLst>
                  <a:gd name="T0" fmla="*/ 51 w 59"/>
                  <a:gd name="T1" fmla="*/ 16 h 38"/>
                  <a:gd name="T2" fmla="*/ 16 w 59"/>
                  <a:gd name="T3" fmla="*/ 2 h 38"/>
                  <a:gd name="T4" fmla="*/ 3 w 59"/>
                  <a:gd name="T5" fmla="*/ 8 h 38"/>
                  <a:gd name="T6" fmla="*/ 9 w 59"/>
                  <a:gd name="T7" fmla="*/ 21 h 38"/>
                  <a:gd name="T8" fmla="*/ 43 w 59"/>
                  <a:gd name="T9" fmla="*/ 35 h 38"/>
                  <a:gd name="T10" fmla="*/ 57 w 59"/>
                  <a:gd name="T11" fmla="*/ 29 h 38"/>
                  <a:gd name="T12" fmla="*/ 51 w 59"/>
                  <a:gd name="T13" fmla="*/ 16 h 38"/>
                </a:gdLst>
                <a:ahLst/>
                <a:cxnLst>
                  <a:cxn ang="0">
                    <a:pos x="T0" y="T1"/>
                  </a:cxn>
                  <a:cxn ang="0">
                    <a:pos x="T2" y="T3"/>
                  </a:cxn>
                  <a:cxn ang="0">
                    <a:pos x="T4" y="T5"/>
                  </a:cxn>
                  <a:cxn ang="0">
                    <a:pos x="T6" y="T7"/>
                  </a:cxn>
                  <a:cxn ang="0">
                    <a:pos x="T8" y="T9"/>
                  </a:cxn>
                  <a:cxn ang="0">
                    <a:pos x="T10" y="T11"/>
                  </a:cxn>
                  <a:cxn ang="0">
                    <a:pos x="T12" y="T13"/>
                  </a:cxn>
                </a:cxnLst>
                <a:rect l="0" t="0" r="r" b="b"/>
                <a:pathLst>
                  <a:path w="59" h="38">
                    <a:moveTo>
                      <a:pt x="51" y="16"/>
                    </a:moveTo>
                    <a:cubicBezTo>
                      <a:pt x="16" y="2"/>
                      <a:pt x="16" y="2"/>
                      <a:pt x="16" y="2"/>
                    </a:cubicBezTo>
                    <a:cubicBezTo>
                      <a:pt x="11" y="0"/>
                      <a:pt x="5" y="2"/>
                      <a:pt x="3" y="8"/>
                    </a:cubicBezTo>
                    <a:cubicBezTo>
                      <a:pt x="0" y="13"/>
                      <a:pt x="3" y="19"/>
                      <a:pt x="9" y="21"/>
                    </a:cubicBezTo>
                    <a:cubicBezTo>
                      <a:pt x="43" y="35"/>
                      <a:pt x="43" y="35"/>
                      <a:pt x="43" y="35"/>
                    </a:cubicBezTo>
                    <a:cubicBezTo>
                      <a:pt x="49" y="38"/>
                      <a:pt x="55" y="35"/>
                      <a:pt x="57" y="29"/>
                    </a:cubicBezTo>
                    <a:cubicBezTo>
                      <a:pt x="59" y="24"/>
                      <a:pt x="57" y="18"/>
                      <a:pt x="51" y="16"/>
                    </a:cubicBezTo>
                  </a:path>
                </a:pathLst>
              </a:custGeom>
              <a:solidFill>
                <a:srgbClr val="F6CBA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0" name="Freeform 158"/>
              <p:cNvSpPr>
                <a:spLocks/>
              </p:cNvSpPr>
              <p:nvPr/>
            </p:nvSpPr>
            <p:spPr bwMode="auto">
              <a:xfrm>
                <a:off x="1670" y="2385"/>
                <a:ext cx="186" cy="399"/>
              </a:xfrm>
              <a:custGeom>
                <a:avLst/>
                <a:gdLst>
                  <a:gd name="T0" fmla="*/ 0 w 275"/>
                  <a:gd name="T1" fmla="*/ 0 h 587"/>
                  <a:gd name="T2" fmla="*/ 11 w 275"/>
                  <a:gd name="T3" fmla="*/ 234 h 587"/>
                  <a:gd name="T4" fmla="*/ 51 w 275"/>
                  <a:gd name="T5" fmla="*/ 556 h 587"/>
                  <a:gd name="T6" fmla="*/ 275 w 275"/>
                  <a:gd name="T7" fmla="*/ 587 h 587"/>
                  <a:gd name="T8" fmla="*/ 264 w 275"/>
                  <a:gd name="T9" fmla="*/ 128 h 587"/>
                  <a:gd name="T10" fmla="*/ 222 w 275"/>
                  <a:gd name="T11" fmla="*/ 8 h 587"/>
                  <a:gd name="T12" fmla="*/ 0 w 275"/>
                  <a:gd name="T13" fmla="*/ 0 h 587"/>
                </a:gdLst>
                <a:ahLst/>
                <a:cxnLst>
                  <a:cxn ang="0">
                    <a:pos x="T0" y="T1"/>
                  </a:cxn>
                  <a:cxn ang="0">
                    <a:pos x="T2" y="T3"/>
                  </a:cxn>
                  <a:cxn ang="0">
                    <a:pos x="T4" y="T5"/>
                  </a:cxn>
                  <a:cxn ang="0">
                    <a:pos x="T6" y="T7"/>
                  </a:cxn>
                  <a:cxn ang="0">
                    <a:pos x="T8" y="T9"/>
                  </a:cxn>
                  <a:cxn ang="0">
                    <a:pos x="T10" y="T11"/>
                  </a:cxn>
                  <a:cxn ang="0">
                    <a:pos x="T12" y="T13"/>
                  </a:cxn>
                </a:cxnLst>
                <a:rect l="0" t="0" r="r" b="b"/>
                <a:pathLst>
                  <a:path w="275" h="587">
                    <a:moveTo>
                      <a:pt x="0" y="0"/>
                    </a:moveTo>
                    <a:cubicBezTo>
                      <a:pt x="11" y="234"/>
                      <a:pt x="11" y="234"/>
                      <a:pt x="11" y="234"/>
                    </a:cubicBezTo>
                    <a:cubicBezTo>
                      <a:pt x="51" y="556"/>
                      <a:pt x="51" y="556"/>
                      <a:pt x="51" y="556"/>
                    </a:cubicBezTo>
                    <a:cubicBezTo>
                      <a:pt x="275" y="587"/>
                      <a:pt x="275" y="587"/>
                      <a:pt x="275" y="587"/>
                    </a:cubicBezTo>
                    <a:cubicBezTo>
                      <a:pt x="264" y="128"/>
                      <a:pt x="264" y="128"/>
                      <a:pt x="264" y="128"/>
                    </a:cubicBezTo>
                    <a:cubicBezTo>
                      <a:pt x="263" y="67"/>
                      <a:pt x="222" y="8"/>
                      <a:pt x="222" y="8"/>
                    </a:cubicBezTo>
                    <a:lnTo>
                      <a:pt x="0" y="0"/>
                    </a:lnTo>
                    <a:close/>
                  </a:path>
                </a:pathLst>
              </a:custGeom>
              <a:solidFill>
                <a:srgbClr val="AB289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1" name="Rectangle 159"/>
              <p:cNvSpPr>
                <a:spLocks noChangeArrowheads="1"/>
              </p:cNvSpPr>
              <p:nvPr/>
            </p:nvSpPr>
            <p:spPr bwMode="auto">
              <a:xfrm>
                <a:off x="1222" y="2505"/>
                <a:ext cx="270" cy="253"/>
              </a:xfrm>
              <a:prstGeom prst="rect">
                <a:avLst/>
              </a:prstGeom>
              <a:solidFill>
                <a:srgbClr val="E0B88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2" name="Rectangle 160"/>
              <p:cNvSpPr>
                <a:spLocks noChangeArrowheads="1"/>
              </p:cNvSpPr>
              <p:nvPr/>
            </p:nvSpPr>
            <p:spPr bwMode="auto">
              <a:xfrm>
                <a:off x="1222" y="2505"/>
                <a:ext cx="270" cy="2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3" name="Freeform 161"/>
              <p:cNvSpPr>
                <a:spLocks/>
              </p:cNvSpPr>
              <p:nvPr/>
            </p:nvSpPr>
            <p:spPr bwMode="auto">
              <a:xfrm>
                <a:off x="1312" y="2545"/>
                <a:ext cx="180" cy="141"/>
              </a:xfrm>
              <a:custGeom>
                <a:avLst/>
                <a:gdLst>
                  <a:gd name="T0" fmla="*/ 265 w 265"/>
                  <a:gd name="T1" fmla="*/ 0 h 207"/>
                  <a:gd name="T2" fmla="*/ 203 w 265"/>
                  <a:gd name="T3" fmla="*/ 13 h 207"/>
                  <a:gd name="T4" fmla="*/ 0 w 265"/>
                  <a:gd name="T5" fmla="*/ 85 h 207"/>
                  <a:gd name="T6" fmla="*/ 265 w 265"/>
                  <a:gd name="T7" fmla="*/ 207 h 207"/>
                  <a:gd name="T8" fmla="*/ 265 w 265"/>
                  <a:gd name="T9" fmla="*/ 0 h 207"/>
                </a:gdLst>
                <a:ahLst/>
                <a:cxnLst>
                  <a:cxn ang="0">
                    <a:pos x="T0" y="T1"/>
                  </a:cxn>
                  <a:cxn ang="0">
                    <a:pos x="T2" y="T3"/>
                  </a:cxn>
                  <a:cxn ang="0">
                    <a:pos x="T4" y="T5"/>
                  </a:cxn>
                  <a:cxn ang="0">
                    <a:pos x="T6" y="T7"/>
                  </a:cxn>
                  <a:cxn ang="0">
                    <a:pos x="T8" y="T9"/>
                  </a:cxn>
                </a:cxnLst>
                <a:rect l="0" t="0" r="r" b="b"/>
                <a:pathLst>
                  <a:path w="265" h="207">
                    <a:moveTo>
                      <a:pt x="265" y="0"/>
                    </a:moveTo>
                    <a:cubicBezTo>
                      <a:pt x="245" y="8"/>
                      <a:pt x="225" y="12"/>
                      <a:pt x="203" y="13"/>
                    </a:cubicBezTo>
                    <a:cubicBezTo>
                      <a:pt x="148" y="44"/>
                      <a:pt x="81" y="69"/>
                      <a:pt x="0" y="85"/>
                    </a:cubicBezTo>
                    <a:cubicBezTo>
                      <a:pt x="71" y="138"/>
                      <a:pt x="152" y="175"/>
                      <a:pt x="265" y="207"/>
                    </a:cubicBezTo>
                    <a:cubicBezTo>
                      <a:pt x="265" y="0"/>
                      <a:pt x="265" y="0"/>
                      <a:pt x="265" y="0"/>
                    </a:cubicBezTo>
                  </a:path>
                </a:pathLst>
              </a:custGeom>
              <a:solidFill>
                <a:srgbClr val="A58A6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4" name="Freeform 162"/>
              <p:cNvSpPr>
                <a:spLocks/>
              </p:cNvSpPr>
              <p:nvPr/>
            </p:nvSpPr>
            <p:spPr bwMode="auto">
              <a:xfrm>
                <a:off x="1115" y="2122"/>
                <a:ext cx="603" cy="495"/>
              </a:xfrm>
              <a:custGeom>
                <a:avLst/>
                <a:gdLst>
                  <a:gd name="T0" fmla="*/ 22 w 890"/>
                  <a:gd name="T1" fmla="*/ 686 h 728"/>
                  <a:gd name="T2" fmla="*/ 28 w 890"/>
                  <a:gd name="T3" fmla="*/ 637 h 728"/>
                  <a:gd name="T4" fmla="*/ 15 w 890"/>
                  <a:gd name="T5" fmla="*/ 577 h 728"/>
                  <a:gd name="T6" fmla="*/ 2 w 890"/>
                  <a:gd name="T7" fmla="*/ 361 h 728"/>
                  <a:gd name="T8" fmla="*/ 22 w 890"/>
                  <a:gd name="T9" fmla="*/ 192 h 728"/>
                  <a:gd name="T10" fmla="*/ 2 w 890"/>
                  <a:gd name="T11" fmla="*/ 74 h 728"/>
                  <a:gd name="T12" fmla="*/ 588 w 890"/>
                  <a:gd name="T13" fmla="*/ 0 h 728"/>
                  <a:gd name="T14" fmla="*/ 602 w 890"/>
                  <a:gd name="T15" fmla="*/ 82 h 728"/>
                  <a:gd name="T16" fmla="*/ 719 w 890"/>
                  <a:gd name="T17" fmla="*/ 61 h 728"/>
                  <a:gd name="T18" fmla="*/ 61 w 890"/>
                  <a:gd name="T19" fmla="*/ 728 h 728"/>
                  <a:gd name="T20" fmla="*/ 22 w 890"/>
                  <a:gd name="T21" fmla="*/ 686 h 7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90" h="728">
                    <a:moveTo>
                      <a:pt x="22" y="686"/>
                    </a:moveTo>
                    <a:cubicBezTo>
                      <a:pt x="23" y="670"/>
                      <a:pt x="28" y="653"/>
                      <a:pt x="28" y="637"/>
                    </a:cubicBezTo>
                    <a:cubicBezTo>
                      <a:pt x="29" y="616"/>
                      <a:pt x="19" y="597"/>
                      <a:pt x="15" y="577"/>
                    </a:cubicBezTo>
                    <a:cubicBezTo>
                      <a:pt x="4" y="528"/>
                      <a:pt x="2" y="410"/>
                      <a:pt x="2" y="361"/>
                    </a:cubicBezTo>
                    <a:cubicBezTo>
                      <a:pt x="2" y="292"/>
                      <a:pt x="16" y="260"/>
                      <a:pt x="22" y="192"/>
                    </a:cubicBezTo>
                    <a:cubicBezTo>
                      <a:pt x="23" y="182"/>
                      <a:pt x="0" y="74"/>
                      <a:pt x="2" y="74"/>
                    </a:cubicBezTo>
                    <a:cubicBezTo>
                      <a:pt x="588" y="0"/>
                      <a:pt x="588" y="0"/>
                      <a:pt x="588" y="0"/>
                    </a:cubicBezTo>
                    <a:cubicBezTo>
                      <a:pt x="602" y="82"/>
                      <a:pt x="602" y="82"/>
                      <a:pt x="602" y="82"/>
                    </a:cubicBezTo>
                    <a:cubicBezTo>
                      <a:pt x="719" y="61"/>
                      <a:pt x="719" y="61"/>
                      <a:pt x="719" y="61"/>
                    </a:cubicBezTo>
                    <a:cubicBezTo>
                      <a:pt x="719" y="61"/>
                      <a:pt x="890" y="726"/>
                      <a:pt x="61" y="728"/>
                    </a:cubicBezTo>
                    <a:cubicBezTo>
                      <a:pt x="38" y="728"/>
                      <a:pt x="20" y="709"/>
                      <a:pt x="22" y="686"/>
                    </a:cubicBezTo>
                  </a:path>
                </a:pathLst>
              </a:custGeom>
              <a:solidFill>
                <a:srgbClr val="E0B88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5" name="Freeform 163"/>
              <p:cNvSpPr>
                <a:spLocks/>
              </p:cNvSpPr>
              <p:nvPr/>
            </p:nvSpPr>
            <p:spPr bwMode="auto">
              <a:xfrm>
                <a:off x="1102" y="2005"/>
                <a:ext cx="514" cy="553"/>
              </a:xfrm>
              <a:custGeom>
                <a:avLst/>
                <a:gdLst>
                  <a:gd name="T0" fmla="*/ 18 w 759"/>
                  <a:gd name="T1" fmla="*/ 116 h 814"/>
                  <a:gd name="T2" fmla="*/ 58 w 759"/>
                  <a:gd name="T3" fmla="*/ 42 h 814"/>
                  <a:gd name="T4" fmla="*/ 73 w 759"/>
                  <a:gd name="T5" fmla="*/ 30 h 814"/>
                  <a:gd name="T6" fmla="*/ 74 w 759"/>
                  <a:gd name="T7" fmla="*/ 29 h 814"/>
                  <a:gd name="T8" fmla="*/ 538 w 759"/>
                  <a:gd name="T9" fmla="*/ 46 h 814"/>
                  <a:gd name="T10" fmla="*/ 635 w 759"/>
                  <a:gd name="T11" fmla="*/ 180 h 814"/>
                  <a:gd name="T12" fmla="*/ 738 w 759"/>
                  <a:gd name="T13" fmla="*/ 232 h 814"/>
                  <a:gd name="T14" fmla="*/ 751 w 759"/>
                  <a:gd name="T15" fmla="*/ 448 h 814"/>
                  <a:gd name="T16" fmla="*/ 690 w 759"/>
                  <a:gd name="T17" fmla="*/ 656 h 814"/>
                  <a:gd name="T18" fmla="*/ 631 w 759"/>
                  <a:gd name="T19" fmla="*/ 752 h 814"/>
                  <a:gd name="T20" fmla="*/ 466 w 759"/>
                  <a:gd name="T21" fmla="*/ 806 h 814"/>
                  <a:gd name="T22" fmla="*/ 266 w 759"/>
                  <a:gd name="T23" fmla="*/ 750 h 814"/>
                  <a:gd name="T24" fmla="*/ 192 w 759"/>
                  <a:gd name="T25" fmla="*/ 437 h 814"/>
                  <a:gd name="T26" fmla="*/ 194 w 759"/>
                  <a:gd name="T27" fmla="*/ 377 h 814"/>
                  <a:gd name="T28" fmla="*/ 166 w 759"/>
                  <a:gd name="T29" fmla="*/ 359 h 814"/>
                  <a:gd name="T30" fmla="*/ 128 w 759"/>
                  <a:gd name="T31" fmla="*/ 469 h 814"/>
                  <a:gd name="T32" fmla="*/ 65 w 759"/>
                  <a:gd name="T33" fmla="*/ 511 h 814"/>
                  <a:gd name="T34" fmla="*/ 66 w 759"/>
                  <a:gd name="T35" fmla="*/ 420 h 814"/>
                  <a:gd name="T36" fmla="*/ 13 w 759"/>
                  <a:gd name="T37" fmla="*/ 247 h 814"/>
                  <a:gd name="T38" fmla="*/ 18 w 759"/>
                  <a:gd name="T39" fmla="*/ 116 h 8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759" h="814">
                    <a:moveTo>
                      <a:pt x="18" y="116"/>
                    </a:moveTo>
                    <a:cubicBezTo>
                      <a:pt x="28" y="91"/>
                      <a:pt x="40" y="63"/>
                      <a:pt x="58" y="42"/>
                    </a:cubicBezTo>
                    <a:cubicBezTo>
                      <a:pt x="63" y="37"/>
                      <a:pt x="68" y="33"/>
                      <a:pt x="73" y="30"/>
                    </a:cubicBezTo>
                    <a:cubicBezTo>
                      <a:pt x="74" y="29"/>
                      <a:pt x="74" y="29"/>
                      <a:pt x="74" y="29"/>
                    </a:cubicBezTo>
                    <a:cubicBezTo>
                      <a:pt x="230" y="0"/>
                      <a:pt x="437" y="5"/>
                      <a:pt x="538" y="46"/>
                    </a:cubicBezTo>
                    <a:cubicBezTo>
                      <a:pt x="649" y="92"/>
                      <a:pt x="635" y="180"/>
                      <a:pt x="635" y="180"/>
                    </a:cubicBezTo>
                    <a:cubicBezTo>
                      <a:pt x="716" y="160"/>
                      <a:pt x="738" y="232"/>
                      <a:pt x="738" y="232"/>
                    </a:cubicBezTo>
                    <a:cubicBezTo>
                      <a:pt x="756" y="302"/>
                      <a:pt x="759" y="377"/>
                      <a:pt x="751" y="448"/>
                    </a:cubicBezTo>
                    <a:cubicBezTo>
                      <a:pt x="743" y="520"/>
                      <a:pt x="722" y="591"/>
                      <a:pt x="690" y="656"/>
                    </a:cubicBezTo>
                    <a:cubicBezTo>
                      <a:pt x="673" y="690"/>
                      <a:pt x="654" y="722"/>
                      <a:pt x="631" y="752"/>
                    </a:cubicBezTo>
                    <a:cubicBezTo>
                      <a:pt x="590" y="803"/>
                      <a:pt x="529" y="814"/>
                      <a:pt x="466" y="806"/>
                    </a:cubicBezTo>
                    <a:cubicBezTo>
                      <a:pt x="399" y="798"/>
                      <a:pt x="325" y="783"/>
                      <a:pt x="266" y="750"/>
                    </a:cubicBezTo>
                    <a:cubicBezTo>
                      <a:pt x="162" y="692"/>
                      <a:pt x="165" y="536"/>
                      <a:pt x="192" y="437"/>
                    </a:cubicBezTo>
                    <a:cubicBezTo>
                      <a:pt x="198" y="417"/>
                      <a:pt x="201" y="396"/>
                      <a:pt x="194" y="377"/>
                    </a:cubicBezTo>
                    <a:cubicBezTo>
                      <a:pt x="189" y="365"/>
                      <a:pt x="179" y="357"/>
                      <a:pt x="166" y="359"/>
                    </a:cubicBezTo>
                    <a:cubicBezTo>
                      <a:pt x="124" y="365"/>
                      <a:pt x="137" y="442"/>
                      <a:pt x="128" y="469"/>
                    </a:cubicBezTo>
                    <a:cubicBezTo>
                      <a:pt x="121" y="489"/>
                      <a:pt x="89" y="523"/>
                      <a:pt x="65" y="511"/>
                    </a:cubicBezTo>
                    <a:cubicBezTo>
                      <a:pt x="42" y="499"/>
                      <a:pt x="64" y="439"/>
                      <a:pt x="66" y="420"/>
                    </a:cubicBezTo>
                    <a:cubicBezTo>
                      <a:pt x="71" y="363"/>
                      <a:pt x="25" y="303"/>
                      <a:pt x="13" y="247"/>
                    </a:cubicBezTo>
                    <a:cubicBezTo>
                      <a:pt x="2" y="200"/>
                      <a:pt x="0" y="161"/>
                      <a:pt x="18" y="116"/>
                    </a:cubicBezTo>
                  </a:path>
                </a:pathLst>
              </a:custGeom>
              <a:solidFill>
                <a:srgbClr val="5F3B1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6" name="Freeform 164"/>
              <p:cNvSpPr>
                <a:spLocks/>
              </p:cNvSpPr>
              <p:nvPr/>
            </p:nvSpPr>
            <p:spPr bwMode="auto">
              <a:xfrm>
                <a:off x="1613" y="2234"/>
                <a:ext cx="1" cy="39"/>
              </a:xfrm>
              <a:custGeom>
                <a:avLst/>
                <a:gdLst>
                  <a:gd name="T0" fmla="*/ 0 w 2"/>
                  <a:gd name="T1" fmla="*/ 0 h 58"/>
                  <a:gd name="T2" fmla="*/ 1 w 2"/>
                  <a:gd name="T3" fmla="*/ 58 h 58"/>
                  <a:gd name="T4" fmla="*/ 1 w 2"/>
                  <a:gd name="T5" fmla="*/ 1 h 58"/>
                  <a:gd name="T6" fmla="*/ 0 w 2"/>
                  <a:gd name="T7" fmla="*/ 0 h 58"/>
                </a:gdLst>
                <a:ahLst/>
                <a:cxnLst>
                  <a:cxn ang="0">
                    <a:pos x="T0" y="T1"/>
                  </a:cxn>
                  <a:cxn ang="0">
                    <a:pos x="T2" y="T3"/>
                  </a:cxn>
                  <a:cxn ang="0">
                    <a:pos x="T4" y="T5"/>
                  </a:cxn>
                  <a:cxn ang="0">
                    <a:pos x="T6" y="T7"/>
                  </a:cxn>
                </a:cxnLst>
                <a:rect l="0" t="0" r="r" b="b"/>
                <a:pathLst>
                  <a:path w="2" h="58">
                    <a:moveTo>
                      <a:pt x="0" y="0"/>
                    </a:moveTo>
                    <a:cubicBezTo>
                      <a:pt x="1" y="19"/>
                      <a:pt x="2" y="39"/>
                      <a:pt x="1" y="58"/>
                    </a:cubicBezTo>
                    <a:cubicBezTo>
                      <a:pt x="2" y="39"/>
                      <a:pt x="2" y="20"/>
                      <a:pt x="1" y="1"/>
                    </a:cubicBezTo>
                    <a:cubicBezTo>
                      <a:pt x="0" y="0"/>
                      <a:pt x="0" y="0"/>
                      <a:pt x="0" y="0"/>
                    </a:cubicBezTo>
                  </a:path>
                </a:pathLst>
              </a:custGeom>
              <a:solidFill>
                <a:srgbClr val="D77D3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7" name="Freeform 165"/>
              <p:cNvSpPr>
                <a:spLocks/>
              </p:cNvSpPr>
              <p:nvPr/>
            </p:nvSpPr>
            <p:spPr bwMode="auto">
              <a:xfrm>
                <a:off x="1602" y="2160"/>
                <a:ext cx="7" cy="34"/>
              </a:xfrm>
              <a:custGeom>
                <a:avLst/>
                <a:gdLst>
                  <a:gd name="T0" fmla="*/ 1 w 11"/>
                  <a:gd name="T1" fmla="*/ 0 h 50"/>
                  <a:gd name="T2" fmla="*/ 0 w 11"/>
                  <a:gd name="T3" fmla="*/ 2 h 50"/>
                  <a:gd name="T4" fmla="*/ 1 w 11"/>
                  <a:gd name="T5" fmla="*/ 4 h 50"/>
                  <a:gd name="T6" fmla="*/ 10 w 11"/>
                  <a:gd name="T7" fmla="*/ 48 h 50"/>
                  <a:gd name="T8" fmla="*/ 11 w 11"/>
                  <a:gd name="T9" fmla="*/ 50 h 50"/>
                  <a:gd name="T10" fmla="*/ 1 w 11"/>
                  <a:gd name="T11" fmla="*/ 0 h 50"/>
                </a:gdLst>
                <a:ahLst/>
                <a:cxnLst>
                  <a:cxn ang="0">
                    <a:pos x="T0" y="T1"/>
                  </a:cxn>
                  <a:cxn ang="0">
                    <a:pos x="T2" y="T3"/>
                  </a:cxn>
                  <a:cxn ang="0">
                    <a:pos x="T4" y="T5"/>
                  </a:cxn>
                  <a:cxn ang="0">
                    <a:pos x="T6" y="T7"/>
                  </a:cxn>
                  <a:cxn ang="0">
                    <a:pos x="T8" y="T9"/>
                  </a:cxn>
                  <a:cxn ang="0">
                    <a:pos x="T10" y="T11"/>
                  </a:cxn>
                </a:cxnLst>
                <a:rect l="0" t="0" r="r" b="b"/>
                <a:pathLst>
                  <a:path w="11" h="50">
                    <a:moveTo>
                      <a:pt x="1" y="0"/>
                    </a:moveTo>
                    <a:cubicBezTo>
                      <a:pt x="1" y="0"/>
                      <a:pt x="1" y="1"/>
                      <a:pt x="0" y="2"/>
                    </a:cubicBezTo>
                    <a:cubicBezTo>
                      <a:pt x="1" y="4"/>
                      <a:pt x="1" y="4"/>
                      <a:pt x="1" y="4"/>
                    </a:cubicBezTo>
                    <a:cubicBezTo>
                      <a:pt x="5" y="19"/>
                      <a:pt x="8" y="33"/>
                      <a:pt x="10" y="48"/>
                    </a:cubicBezTo>
                    <a:cubicBezTo>
                      <a:pt x="11" y="50"/>
                      <a:pt x="11" y="50"/>
                      <a:pt x="11" y="50"/>
                    </a:cubicBezTo>
                    <a:cubicBezTo>
                      <a:pt x="9" y="33"/>
                      <a:pt x="5" y="16"/>
                      <a:pt x="1" y="0"/>
                    </a:cubicBezTo>
                  </a:path>
                </a:pathLst>
              </a:custGeom>
              <a:solidFill>
                <a:srgbClr val="9D8D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8" name="Freeform 166"/>
              <p:cNvSpPr>
                <a:spLocks/>
              </p:cNvSpPr>
              <p:nvPr/>
            </p:nvSpPr>
            <p:spPr bwMode="auto">
              <a:xfrm>
                <a:off x="1613" y="2234"/>
                <a:ext cx="1" cy="1"/>
              </a:xfrm>
              <a:custGeom>
                <a:avLst/>
                <a:gdLst>
                  <a:gd name="T0" fmla="*/ 0 w 1"/>
                  <a:gd name="T1" fmla="*/ 0 h 1"/>
                  <a:gd name="T2" fmla="*/ 0 w 1"/>
                  <a:gd name="T3" fmla="*/ 0 h 1"/>
                  <a:gd name="T4" fmla="*/ 1 w 1"/>
                  <a:gd name="T5" fmla="*/ 1 h 1"/>
                  <a:gd name="T6" fmla="*/ 1 w 1"/>
                  <a:gd name="T7" fmla="*/ 1 h 1"/>
                  <a:gd name="T8" fmla="*/ 0 w 1"/>
                  <a:gd name="T9" fmla="*/ 0 h 1"/>
                </a:gdLst>
                <a:ahLst/>
                <a:cxnLst>
                  <a:cxn ang="0">
                    <a:pos x="T0" y="T1"/>
                  </a:cxn>
                  <a:cxn ang="0">
                    <a:pos x="T2" y="T3"/>
                  </a:cxn>
                  <a:cxn ang="0">
                    <a:pos x="T4" y="T5"/>
                  </a:cxn>
                  <a:cxn ang="0">
                    <a:pos x="T6" y="T7"/>
                  </a:cxn>
                  <a:cxn ang="0">
                    <a:pos x="T8" y="T9"/>
                  </a:cxn>
                </a:cxnLst>
                <a:rect l="0" t="0" r="r" b="b"/>
                <a:pathLst>
                  <a:path w="1" h="1">
                    <a:moveTo>
                      <a:pt x="0" y="0"/>
                    </a:moveTo>
                    <a:cubicBezTo>
                      <a:pt x="0" y="0"/>
                      <a:pt x="0" y="0"/>
                      <a:pt x="0" y="0"/>
                    </a:cubicBezTo>
                    <a:cubicBezTo>
                      <a:pt x="1" y="1"/>
                      <a:pt x="1" y="1"/>
                      <a:pt x="1" y="1"/>
                    </a:cubicBezTo>
                    <a:cubicBezTo>
                      <a:pt x="1" y="1"/>
                      <a:pt x="1" y="1"/>
                      <a:pt x="1" y="1"/>
                    </a:cubicBezTo>
                    <a:cubicBezTo>
                      <a:pt x="0" y="0"/>
                      <a:pt x="0" y="0"/>
                      <a:pt x="0" y="0"/>
                    </a:cubicBezTo>
                  </a:path>
                </a:pathLst>
              </a:custGeom>
              <a:solidFill>
                <a:srgbClr val="B878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9" name="Freeform 167"/>
              <p:cNvSpPr>
                <a:spLocks/>
              </p:cNvSpPr>
              <p:nvPr/>
            </p:nvSpPr>
            <p:spPr bwMode="auto">
              <a:xfrm>
                <a:off x="1608" y="2192"/>
                <a:ext cx="6" cy="43"/>
              </a:xfrm>
              <a:custGeom>
                <a:avLst/>
                <a:gdLst>
                  <a:gd name="T0" fmla="*/ 0 w 8"/>
                  <a:gd name="T1" fmla="*/ 0 h 62"/>
                  <a:gd name="T2" fmla="*/ 7 w 8"/>
                  <a:gd name="T3" fmla="*/ 61 h 62"/>
                  <a:gd name="T4" fmla="*/ 8 w 8"/>
                  <a:gd name="T5" fmla="*/ 62 h 62"/>
                  <a:gd name="T6" fmla="*/ 1 w 8"/>
                  <a:gd name="T7" fmla="*/ 2 h 62"/>
                  <a:gd name="T8" fmla="*/ 0 w 8"/>
                  <a:gd name="T9" fmla="*/ 0 h 62"/>
                </a:gdLst>
                <a:ahLst/>
                <a:cxnLst>
                  <a:cxn ang="0">
                    <a:pos x="T0" y="T1"/>
                  </a:cxn>
                  <a:cxn ang="0">
                    <a:pos x="T2" y="T3"/>
                  </a:cxn>
                  <a:cxn ang="0">
                    <a:pos x="T4" y="T5"/>
                  </a:cxn>
                  <a:cxn ang="0">
                    <a:pos x="T6" y="T7"/>
                  </a:cxn>
                  <a:cxn ang="0">
                    <a:pos x="T8" y="T9"/>
                  </a:cxn>
                </a:cxnLst>
                <a:rect l="0" t="0" r="r" b="b"/>
                <a:pathLst>
                  <a:path w="8" h="62">
                    <a:moveTo>
                      <a:pt x="0" y="0"/>
                    </a:moveTo>
                    <a:cubicBezTo>
                      <a:pt x="4" y="20"/>
                      <a:pt x="6" y="41"/>
                      <a:pt x="7" y="61"/>
                    </a:cubicBezTo>
                    <a:cubicBezTo>
                      <a:pt x="8" y="62"/>
                      <a:pt x="8" y="62"/>
                      <a:pt x="8" y="62"/>
                    </a:cubicBezTo>
                    <a:cubicBezTo>
                      <a:pt x="7" y="42"/>
                      <a:pt x="5" y="21"/>
                      <a:pt x="1" y="2"/>
                    </a:cubicBezTo>
                    <a:cubicBezTo>
                      <a:pt x="0" y="0"/>
                      <a:pt x="0" y="0"/>
                      <a:pt x="0" y="0"/>
                    </a:cubicBezTo>
                  </a:path>
                </a:pathLst>
              </a:custGeom>
              <a:solidFill>
                <a:srgbClr val="8B81B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0" name="Freeform 168"/>
              <p:cNvSpPr>
                <a:spLocks/>
              </p:cNvSpPr>
              <p:nvPr/>
            </p:nvSpPr>
            <p:spPr bwMode="auto">
              <a:xfrm>
                <a:off x="1403" y="2551"/>
                <a:ext cx="3" cy="0"/>
              </a:xfrm>
              <a:custGeom>
                <a:avLst/>
                <a:gdLst>
                  <a:gd name="T0" fmla="*/ 0 w 5"/>
                  <a:gd name="T1" fmla="*/ 0 h 1"/>
                  <a:gd name="T2" fmla="*/ 5 w 5"/>
                  <a:gd name="T3" fmla="*/ 1 h 1"/>
                  <a:gd name="T4" fmla="*/ 0 w 5"/>
                  <a:gd name="T5" fmla="*/ 0 h 1"/>
                </a:gdLst>
                <a:ahLst/>
                <a:cxnLst>
                  <a:cxn ang="0">
                    <a:pos x="T0" y="T1"/>
                  </a:cxn>
                  <a:cxn ang="0">
                    <a:pos x="T2" y="T3"/>
                  </a:cxn>
                  <a:cxn ang="0">
                    <a:pos x="T4" y="T5"/>
                  </a:cxn>
                </a:cxnLst>
                <a:rect l="0" t="0" r="r" b="b"/>
                <a:pathLst>
                  <a:path w="5" h="1">
                    <a:moveTo>
                      <a:pt x="0" y="0"/>
                    </a:moveTo>
                    <a:cubicBezTo>
                      <a:pt x="2" y="0"/>
                      <a:pt x="3" y="0"/>
                      <a:pt x="5" y="1"/>
                    </a:cubicBezTo>
                    <a:cubicBezTo>
                      <a:pt x="3" y="0"/>
                      <a:pt x="2" y="0"/>
                      <a:pt x="0" y="0"/>
                    </a:cubicBezTo>
                  </a:path>
                </a:pathLst>
              </a:custGeom>
              <a:solidFill>
                <a:srgbClr val="C2A68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1" name="Freeform 169"/>
              <p:cNvSpPr>
                <a:spLocks/>
              </p:cNvSpPr>
              <p:nvPr/>
            </p:nvSpPr>
            <p:spPr bwMode="auto">
              <a:xfrm>
                <a:off x="1282" y="2161"/>
                <a:ext cx="332" cy="392"/>
              </a:xfrm>
              <a:custGeom>
                <a:avLst/>
                <a:gdLst>
                  <a:gd name="T0" fmla="*/ 471 w 490"/>
                  <a:gd name="T1" fmla="*/ 0 h 576"/>
                  <a:gd name="T2" fmla="*/ 377 w 490"/>
                  <a:gd name="T3" fmla="*/ 283 h 576"/>
                  <a:gd name="T4" fmla="*/ 0 w 490"/>
                  <a:gd name="T5" fmla="*/ 515 h 576"/>
                  <a:gd name="T6" fmla="*/ 178 w 490"/>
                  <a:gd name="T7" fmla="*/ 573 h 576"/>
                  <a:gd name="T8" fmla="*/ 183 w 490"/>
                  <a:gd name="T9" fmla="*/ 574 h 576"/>
                  <a:gd name="T10" fmla="*/ 184 w 490"/>
                  <a:gd name="T11" fmla="*/ 574 h 576"/>
                  <a:gd name="T12" fmla="*/ 218 w 490"/>
                  <a:gd name="T13" fmla="*/ 576 h 576"/>
                  <a:gd name="T14" fmla="*/ 365 w 490"/>
                  <a:gd name="T15" fmla="*/ 517 h 576"/>
                  <a:gd name="T16" fmla="*/ 424 w 490"/>
                  <a:gd name="T17" fmla="*/ 422 h 576"/>
                  <a:gd name="T18" fmla="*/ 485 w 490"/>
                  <a:gd name="T19" fmla="*/ 213 h 576"/>
                  <a:gd name="T20" fmla="*/ 489 w 490"/>
                  <a:gd name="T21" fmla="*/ 165 h 576"/>
                  <a:gd name="T22" fmla="*/ 488 w 490"/>
                  <a:gd name="T23" fmla="*/ 107 h 576"/>
                  <a:gd name="T24" fmla="*/ 488 w 490"/>
                  <a:gd name="T25" fmla="*/ 107 h 576"/>
                  <a:gd name="T26" fmla="*/ 481 w 490"/>
                  <a:gd name="T27" fmla="*/ 46 h 576"/>
                  <a:gd name="T28" fmla="*/ 472 w 490"/>
                  <a:gd name="T29" fmla="*/ 2 h 576"/>
                  <a:gd name="T30" fmla="*/ 471 w 490"/>
                  <a:gd name="T31" fmla="*/ 0 h 5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90" h="576">
                    <a:moveTo>
                      <a:pt x="471" y="0"/>
                    </a:moveTo>
                    <a:cubicBezTo>
                      <a:pt x="464" y="25"/>
                      <a:pt x="409" y="214"/>
                      <a:pt x="377" y="283"/>
                    </a:cubicBezTo>
                    <a:cubicBezTo>
                      <a:pt x="343" y="358"/>
                      <a:pt x="0" y="515"/>
                      <a:pt x="0" y="515"/>
                    </a:cubicBezTo>
                    <a:cubicBezTo>
                      <a:pt x="0" y="515"/>
                      <a:pt x="110" y="563"/>
                      <a:pt x="178" y="573"/>
                    </a:cubicBezTo>
                    <a:cubicBezTo>
                      <a:pt x="180" y="573"/>
                      <a:pt x="181" y="573"/>
                      <a:pt x="183" y="574"/>
                    </a:cubicBezTo>
                    <a:cubicBezTo>
                      <a:pt x="183" y="574"/>
                      <a:pt x="184" y="574"/>
                      <a:pt x="184" y="574"/>
                    </a:cubicBezTo>
                    <a:cubicBezTo>
                      <a:pt x="195" y="575"/>
                      <a:pt x="206" y="576"/>
                      <a:pt x="218" y="576"/>
                    </a:cubicBezTo>
                    <a:cubicBezTo>
                      <a:pt x="272" y="576"/>
                      <a:pt x="331" y="560"/>
                      <a:pt x="365" y="517"/>
                    </a:cubicBezTo>
                    <a:cubicBezTo>
                      <a:pt x="388" y="488"/>
                      <a:pt x="408" y="455"/>
                      <a:pt x="424" y="422"/>
                    </a:cubicBezTo>
                    <a:cubicBezTo>
                      <a:pt x="456" y="357"/>
                      <a:pt x="477" y="286"/>
                      <a:pt x="485" y="213"/>
                    </a:cubicBezTo>
                    <a:cubicBezTo>
                      <a:pt x="487" y="198"/>
                      <a:pt x="488" y="181"/>
                      <a:pt x="489" y="165"/>
                    </a:cubicBezTo>
                    <a:cubicBezTo>
                      <a:pt x="490" y="146"/>
                      <a:pt x="489" y="126"/>
                      <a:pt x="488" y="107"/>
                    </a:cubicBezTo>
                    <a:cubicBezTo>
                      <a:pt x="488" y="107"/>
                      <a:pt x="488" y="107"/>
                      <a:pt x="488" y="107"/>
                    </a:cubicBezTo>
                    <a:cubicBezTo>
                      <a:pt x="487" y="87"/>
                      <a:pt x="485" y="66"/>
                      <a:pt x="481" y="46"/>
                    </a:cubicBezTo>
                    <a:cubicBezTo>
                      <a:pt x="479" y="31"/>
                      <a:pt x="476" y="17"/>
                      <a:pt x="472" y="2"/>
                    </a:cubicBezTo>
                    <a:cubicBezTo>
                      <a:pt x="472" y="2"/>
                      <a:pt x="472" y="2"/>
                      <a:pt x="471" y="0"/>
                    </a:cubicBezTo>
                  </a:path>
                </a:pathLst>
              </a:custGeom>
              <a:solidFill>
                <a:srgbClr val="63472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2" name="Freeform 170"/>
              <p:cNvSpPr>
                <a:spLocks/>
              </p:cNvSpPr>
              <p:nvPr/>
            </p:nvSpPr>
            <p:spPr bwMode="auto">
              <a:xfrm>
                <a:off x="1156" y="2615"/>
                <a:ext cx="66" cy="2"/>
              </a:xfrm>
              <a:custGeom>
                <a:avLst/>
                <a:gdLst>
                  <a:gd name="T0" fmla="*/ 97 w 97"/>
                  <a:gd name="T1" fmla="*/ 0 h 3"/>
                  <a:gd name="T2" fmla="*/ 0 w 97"/>
                  <a:gd name="T3" fmla="*/ 3 h 3"/>
                  <a:gd name="T4" fmla="*/ 97 w 97"/>
                  <a:gd name="T5" fmla="*/ 3 h 3"/>
                  <a:gd name="T6" fmla="*/ 97 w 97"/>
                  <a:gd name="T7" fmla="*/ 0 h 3"/>
                </a:gdLst>
                <a:ahLst/>
                <a:cxnLst>
                  <a:cxn ang="0">
                    <a:pos x="T0" y="T1"/>
                  </a:cxn>
                  <a:cxn ang="0">
                    <a:pos x="T2" y="T3"/>
                  </a:cxn>
                  <a:cxn ang="0">
                    <a:pos x="T4" y="T5"/>
                  </a:cxn>
                  <a:cxn ang="0">
                    <a:pos x="T6" y="T7"/>
                  </a:cxn>
                </a:cxnLst>
                <a:rect l="0" t="0" r="r" b="b"/>
                <a:pathLst>
                  <a:path w="97" h="3">
                    <a:moveTo>
                      <a:pt x="97" y="0"/>
                    </a:moveTo>
                    <a:cubicBezTo>
                      <a:pt x="66" y="2"/>
                      <a:pt x="34" y="3"/>
                      <a:pt x="0" y="3"/>
                    </a:cubicBezTo>
                    <a:cubicBezTo>
                      <a:pt x="97" y="3"/>
                      <a:pt x="97" y="3"/>
                      <a:pt x="97" y="3"/>
                    </a:cubicBezTo>
                    <a:cubicBezTo>
                      <a:pt x="97" y="0"/>
                      <a:pt x="97" y="0"/>
                      <a:pt x="97" y="0"/>
                    </a:cubicBezTo>
                  </a:path>
                </a:pathLst>
              </a:custGeom>
              <a:solidFill>
                <a:srgbClr val="9B3C2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3" name="Freeform 171"/>
              <p:cNvSpPr>
                <a:spLocks/>
              </p:cNvSpPr>
              <p:nvPr/>
            </p:nvSpPr>
            <p:spPr bwMode="auto">
              <a:xfrm>
                <a:off x="1222" y="2615"/>
                <a:ext cx="1" cy="2"/>
              </a:xfrm>
              <a:custGeom>
                <a:avLst/>
                <a:gdLst>
                  <a:gd name="T0" fmla="*/ 2 w 2"/>
                  <a:gd name="T1" fmla="*/ 0 h 3"/>
                  <a:gd name="T2" fmla="*/ 0 w 2"/>
                  <a:gd name="T3" fmla="*/ 0 h 3"/>
                  <a:gd name="T4" fmla="*/ 0 w 2"/>
                  <a:gd name="T5" fmla="*/ 3 h 3"/>
                  <a:gd name="T6" fmla="*/ 0 w 2"/>
                  <a:gd name="T7" fmla="*/ 3 h 3"/>
                  <a:gd name="T8" fmla="*/ 2 w 2"/>
                  <a:gd name="T9" fmla="*/ 0 h 3"/>
                </a:gdLst>
                <a:ahLst/>
                <a:cxnLst>
                  <a:cxn ang="0">
                    <a:pos x="T0" y="T1"/>
                  </a:cxn>
                  <a:cxn ang="0">
                    <a:pos x="T2" y="T3"/>
                  </a:cxn>
                  <a:cxn ang="0">
                    <a:pos x="T4" y="T5"/>
                  </a:cxn>
                  <a:cxn ang="0">
                    <a:pos x="T6" y="T7"/>
                  </a:cxn>
                  <a:cxn ang="0">
                    <a:pos x="T8" y="T9"/>
                  </a:cxn>
                </a:cxnLst>
                <a:rect l="0" t="0" r="r" b="b"/>
                <a:pathLst>
                  <a:path w="2" h="3">
                    <a:moveTo>
                      <a:pt x="2" y="0"/>
                    </a:moveTo>
                    <a:cubicBezTo>
                      <a:pt x="1" y="0"/>
                      <a:pt x="0" y="0"/>
                      <a:pt x="0" y="0"/>
                    </a:cubicBezTo>
                    <a:cubicBezTo>
                      <a:pt x="0" y="3"/>
                      <a:pt x="0" y="3"/>
                      <a:pt x="0" y="3"/>
                    </a:cubicBezTo>
                    <a:cubicBezTo>
                      <a:pt x="0" y="3"/>
                      <a:pt x="0" y="3"/>
                      <a:pt x="0" y="3"/>
                    </a:cubicBezTo>
                    <a:cubicBezTo>
                      <a:pt x="2" y="0"/>
                      <a:pt x="2" y="0"/>
                      <a:pt x="2" y="0"/>
                    </a:cubicBezTo>
                  </a:path>
                </a:pathLst>
              </a:custGeom>
              <a:solidFill>
                <a:srgbClr val="A58A6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4" name="Freeform 172"/>
              <p:cNvSpPr>
                <a:spLocks/>
              </p:cNvSpPr>
              <p:nvPr/>
            </p:nvSpPr>
            <p:spPr bwMode="auto">
              <a:xfrm>
                <a:off x="1156" y="2581"/>
                <a:ext cx="89" cy="36"/>
              </a:xfrm>
              <a:custGeom>
                <a:avLst/>
                <a:gdLst>
                  <a:gd name="T0" fmla="*/ 131 w 131"/>
                  <a:gd name="T1" fmla="*/ 0 h 53"/>
                  <a:gd name="T2" fmla="*/ 0 w 131"/>
                  <a:gd name="T3" fmla="*/ 53 h 53"/>
                  <a:gd name="T4" fmla="*/ 97 w 131"/>
                  <a:gd name="T5" fmla="*/ 50 h 53"/>
                  <a:gd name="T6" fmla="*/ 99 w 131"/>
                  <a:gd name="T7" fmla="*/ 50 h 53"/>
                  <a:gd name="T8" fmla="*/ 131 w 131"/>
                  <a:gd name="T9" fmla="*/ 0 h 53"/>
                </a:gdLst>
                <a:ahLst/>
                <a:cxnLst>
                  <a:cxn ang="0">
                    <a:pos x="T0" y="T1"/>
                  </a:cxn>
                  <a:cxn ang="0">
                    <a:pos x="T2" y="T3"/>
                  </a:cxn>
                  <a:cxn ang="0">
                    <a:pos x="T4" y="T5"/>
                  </a:cxn>
                  <a:cxn ang="0">
                    <a:pos x="T6" y="T7"/>
                  </a:cxn>
                  <a:cxn ang="0">
                    <a:pos x="T8" y="T9"/>
                  </a:cxn>
                </a:cxnLst>
                <a:rect l="0" t="0" r="r" b="b"/>
                <a:pathLst>
                  <a:path w="131" h="53">
                    <a:moveTo>
                      <a:pt x="131" y="0"/>
                    </a:moveTo>
                    <a:cubicBezTo>
                      <a:pt x="0" y="53"/>
                      <a:pt x="0" y="53"/>
                      <a:pt x="0" y="53"/>
                    </a:cubicBezTo>
                    <a:cubicBezTo>
                      <a:pt x="34" y="53"/>
                      <a:pt x="66" y="52"/>
                      <a:pt x="97" y="50"/>
                    </a:cubicBezTo>
                    <a:cubicBezTo>
                      <a:pt x="97" y="50"/>
                      <a:pt x="98" y="50"/>
                      <a:pt x="99" y="50"/>
                    </a:cubicBezTo>
                    <a:cubicBezTo>
                      <a:pt x="131" y="0"/>
                      <a:pt x="131" y="0"/>
                      <a:pt x="131" y="0"/>
                    </a:cubicBezTo>
                  </a:path>
                </a:pathLst>
              </a:custGeom>
              <a:solidFill>
                <a:srgbClr val="A58A6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10" name="TextBox 9"/>
            <p:cNvSpPr txBox="1"/>
            <p:nvPr/>
          </p:nvSpPr>
          <p:spPr>
            <a:xfrm>
              <a:off x="266700" y="5750939"/>
              <a:ext cx="5646737" cy="843629"/>
            </a:xfrm>
            <a:prstGeom prst="rect">
              <a:avLst/>
            </a:prstGeom>
            <a:solidFill>
              <a:srgbClr val="00BCF2"/>
            </a:solidFill>
          </p:spPr>
          <p:txBody>
            <a:bodyPr wrap="square" lIns="0" tIns="149217" rIns="0" bIns="149217" rtlCol="0" anchor="ctr">
              <a:noAutofit/>
            </a:bodyPr>
            <a:lstStyle/>
            <a:p>
              <a:pPr algn="ctr" defTabSz="932308">
                <a:lnSpc>
                  <a:spcPct val="90000"/>
                </a:lnSpc>
                <a:spcBef>
                  <a:spcPct val="20000"/>
                </a:spcBef>
                <a:buClr>
                  <a:srgbClr val="FFFFFF"/>
                </a:buClr>
                <a:buSzPct val="90000"/>
                <a:defRPr/>
              </a:pPr>
              <a:endParaRPr lang="en-US" sz="2400" dirty="0">
                <a:solidFill>
                  <a:srgbClr val="FFFFFF"/>
                </a:solidFill>
              </a:endParaRPr>
            </a:p>
            <a:p>
              <a:pPr algn="ctr" defTabSz="932308">
                <a:lnSpc>
                  <a:spcPct val="90000"/>
                </a:lnSpc>
                <a:spcBef>
                  <a:spcPct val="20000"/>
                </a:spcBef>
                <a:buClr>
                  <a:srgbClr val="FFFFFF"/>
                </a:buClr>
                <a:buSzPct val="90000"/>
                <a:defRPr/>
              </a:pPr>
              <a:r>
                <a:rPr lang="en-US" sz="2400" dirty="0">
                  <a:solidFill>
                    <a:srgbClr val="FFFFFF"/>
                  </a:solidFill>
                  <a:latin typeface="Segoe UI Semibold" panose="020B0702040204020203" pitchFamily="34" charset="0"/>
                  <a:cs typeface="Segoe UI Semibold" panose="020B0702040204020203" pitchFamily="34" charset="0"/>
                </a:rPr>
                <a:t>Before: </a:t>
              </a:r>
              <a:r>
                <a:rPr lang="en-US" sz="2400" dirty="0">
                  <a:solidFill>
                    <a:srgbClr val="FFFFFF"/>
                  </a:solidFill>
                </a:rPr>
                <a:t>Transparency</a:t>
              </a:r>
            </a:p>
            <a:p>
              <a:pPr algn="ctr" defTabSz="932308">
                <a:lnSpc>
                  <a:spcPct val="90000"/>
                </a:lnSpc>
                <a:spcBef>
                  <a:spcPct val="20000"/>
                </a:spcBef>
                <a:buClr>
                  <a:srgbClr val="FFFFFF"/>
                </a:buClr>
                <a:buSzPct val="90000"/>
                <a:defRPr/>
              </a:pPr>
              <a:endParaRPr lang="en-US" sz="2400" dirty="0">
                <a:solidFill>
                  <a:srgbClr val="FFFFFF"/>
                </a:solidFill>
              </a:endParaRPr>
            </a:p>
          </p:txBody>
        </p:sp>
      </p:grpSp>
      <p:grpSp>
        <p:nvGrpSpPr>
          <p:cNvPr id="244" name="Group 243"/>
          <p:cNvGrpSpPr/>
          <p:nvPr/>
        </p:nvGrpSpPr>
        <p:grpSpPr>
          <a:xfrm>
            <a:off x="6278563" y="1670050"/>
            <a:ext cx="5646739" cy="4924518"/>
            <a:chOff x="6278563" y="1670050"/>
            <a:chExt cx="5646739" cy="4924518"/>
          </a:xfrm>
        </p:grpSpPr>
        <p:sp>
          <p:nvSpPr>
            <p:cNvPr id="11" name="Rectangle 51"/>
            <p:cNvSpPr>
              <a:spLocks noChangeArrowheads="1"/>
            </p:cNvSpPr>
            <p:nvPr/>
          </p:nvSpPr>
          <p:spPr bwMode="auto">
            <a:xfrm>
              <a:off x="6278564" y="1670050"/>
              <a:ext cx="5646738" cy="4087813"/>
            </a:xfrm>
            <a:prstGeom prst="rect">
              <a:avLst/>
            </a:prstGeom>
            <a:solidFill>
              <a:srgbClr val="EEEEEE"/>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nvGrpSpPr>
            <p:cNvPr id="186" name="Group 175"/>
            <p:cNvGrpSpPr>
              <a:grpSpLocks noChangeAspect="1"/>
            </p:cNvGrpSpPr>
            <p:nvPr/>
          </p:nvGrpSpPr>
          <p:grpSpPr bwMode="auto">
            <a:xfrm>
              <a:off x="6278564" y="1883475"/>
              <a:ext cx="5646736" cy="3951922"/>
              <a:chOff x="4457" y="1615"/>
              <a:chExt cx="2129" cy="1490"/>
            </a:xfrm>
          </p:grpSpPr>
          <p:sp>
            <p:nvSpPr>
              <p:cNvPr id="187" name="AutoShape 174"/>
              <p:cNvSpPr>
                <a:spLocks noChangeAspect="1" noChangeArrowheads="1" noTextEdit="1"/>
              </p:cNvSpPr>
              <p:nvPr/>
            </p:nvSpPr>
            <p:spPr bwMode="auto">
              <a:xfrm>
                <a:off x="4457" y="1616"/>
                <a:ext cx="2129" cy="14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9" name="Rectangle 177"/>
              <p:cNvSpPr>
                <a:spLocks noChangeArrowheads="1"/>
              </p:cNvSpPr>
              <p:nvPr/>
            </p:nvSpPr>
            <p:spPr bwMode="auto">
              <a:xfrm>
                <a:off x="4473" y="1615"/>
                <a:ext cx="2112" cy="14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0" name="Freeform 178"/>
              <p:cNvSpPr>
                <a:spLocks/>
              </p:cNvSpPr>
              <p:nvPr/>
            </p:nvSpPr>
            <p:spPr bwMode="auto">
              <a:xfrm>
                <a:off x="5870" y="2256"/>
                <a:ext cx="328" cy="613"/>
              </a:xfrm>
              <a:custGeom>
                <a:avLst/>
                <a:gdLst>
                  <a:gd name="T0" fmla="*/ 484 w 484"/>
                  <a:gd name="T1" fmla="*/ 559 h 902"/>
                  <a:gd name="T2" fmla="*/ 438 w 484"/>
                  <a:gd name="T3" fmla="*/ 329 h 902"/>
                  <a:gd name="T4" fmla="*/ 334 w 484"/>
                  <a:gd name="T5" fmla="*/ 165 h 902"/>
                  <a:gd name="T6" fmla="*/ 93 w 484"/>
                  <a:gd name="T7" fmla="*/ 0 h 902"/>
                  <a:gd name="T8" fmla="*/ 0 w 484"/>
                  <a:gd name="T9" fmla="*/ 646 h 902"/>
                  <a:gd name="T10" fmla="*/ 266 w 484"/>
                  <a:gd name="T11" fmla="*/ 902 h 902"/>
                  <a:gd name="T12" fmla="*/ 484 w 484"/>
                  <a:gd name="T13" fmla="*/ 559 h 902"/>
                </a:gdLst>
                <a:ahLst/>
                <a:cxnLst>
                  <a:cxn ang="0">
                    <a:pos x="T0" y="T1"/>
                  </a:cxn>
                  <a:cxn ang="0">
                    <a:pos x="T2" y="T3"/>
                  </a:cxn>
                  <a:cxn ang="0">
                    <a:pos x="T4" y="T5"/>
                  </a:cxn>
                  <a:cxn ang="0">
                    <a:pos x="T6" y="T7"/>
                  </a:cxn>
                  <a:cxn ang="0">
                    <a:pos x="T8" y="T9"/>
                  </a:cxn>
                  <a:cxn ang="0">
                    <a:pos x="T10" y="T11"/>
                  </a:cxn>
                  <a:cxn ang="0">
                    <a:pos x="T12" y="T13"/>
                  </a:cxn>
                </a:cxnLst>
                <a:rect l="0" t="0" r="r" b="b"/>
                <a:pathLst>
                  <a:path w="484" h="902">
                    <a:moveTo>
                      <a:pt x="484" y="559"/>
                    </a:moveTo>
                    <a:cubicBezTo>
                      <a:pt x="438" y="329"/>
                      <a:pt x="438" y="329"/>
                      <a:pt x="438" y="329"/>
                    </a:cubicBezTo>
                    <a:cubicBezTo>
                      <a:pt x="427" y="262"/>
                      <a:pt x="390" y="203"/>
                      <a:pt x="334" y="165"/>
                    </a:cubicBezTo>
                    <a:cubicBezTo>
                      <a:pt x="93" y="0"/>
                      <a:pt x="93" y="0"/>
                      <a:pt x="93" y="0"/>
                    </a:cubicBezTo>
                    <a:cubicBezTo>
                      <a:pt x="0" y="646"/>
                      <a:pt x="0" y="646"/>
                      <a:pt x="0" y="646"/>
                    </a:cubicBezTo>
                    <a:cubicBezTo>
                      <a:pt x="266" y="902"/>
                      <a:pt x="266" y="902"/>
                      <a:pt x="266" y="902"/>
                    </a:cubicBezTo>
                    <a:cubicBezTo>
                      <a:pt x="484" y="559"/>
                      <a:pt x="484" y="559"/>
                      <a:pt x="484" y="559"/>
                    </a:cubicBezTo>
                  </a:path>
                </a:pathLst>
              </a:custGeom>
              <a:solidFill>
                <a:srgbClr val="F7986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1" name="Freeform 179"/>
              <p:cNvSpPr>
                <a:spLocks/>
              </p:cNvSpPr>
              <p:nvPr/>
            </p:nvSpPr>
            <p:spPr bwMode="auto">
              <a:xfrm>
                <a:off x="6002" y="2303"/>
                <a:ext cx="80" cy="55"/>
              </a:xfrm>
              <a:custGeom>
                <a:avLst/>
                <a:gdLst>
                  <a:gd name="T0" fmla="*/ 0 w 118"/>
                  <a:gd name="T1" fmla="*/ 0 h 81"/>
                  <a:gd name="T2" fmla="*/ 0 w 118"/>
                  <a:gd name="T3" fmla="*/ 0 h 81"/>
                  <a:gd name="T4" fmla="*/ 118 w 118"/>
                  <a:gd name="T5" fmla="*/ 81 h 81"/>
                  <a:gd name="T6" fmla="*/ 118 w 118"/>
                  <a:gd name="T7" fmla="*/ 81 h 81"/>
                  <a:gd name="T8" fmla="*/ 0 w 118"/>
                  <a:gd name="T9" fmla="*/ 0 h 81"/>
                </a:gdLst>
                <a:ahLst/>
                <a:cxnLst>
                  <a:cxn ang="0">
                    <a:pos x="T0" y="T1"/>
                  </a:cxn>
                  <a:cxn ang="0">
                    <a:pos x="T2" y="T3"/>
                  </a:cxn>
                  <a:cxn ang="0">
                    <a:pos x="T4" y="T5"/>
                  </a:cxn>
                  <a:cxn ang="0">
                    <a:pos x="T6" y="T7"/>
                  </a:cxn>
                  <a:cxn ang="0">
                    <a:pos x="T8" y="T9"/>
                  </a:cxn>
                </a:cxnLst>
                <a:rect l="0" t="0" r="r" b="b"/>
                <a:pathLst>
                  <a:path w="118" h="81">
                    <a:moveTo>
                      <a:pt x="0" y="0"/>
                    </a:moveTo>
                    <a:cubicBezTo>
                      <a:pt x="0" y="0"/>
                      <a:pt x="0" y="0"/>
                      <a:pt x="0" y="0"/>
                    </a:cubicBezTo>
                    <a:cubicBezTo>
                      <a:pt x="118" y="81"/>
                      <a:pt x="118" y="81"/>
                      <a:pt x="118" y="81"/>
                    </a:cubicBezTo>
                    <a:cubicBezTo>
                      <a:pt x="118" y="81"/>
                      <a:pt x="118" y="81"/>
                      <a:pt x="118" y="81"/>
                    </a:cubicBezTo>
                    <a:cubicBezTo>
                      <a:pt x="0" y="0"/>
                      <a:pt x="0" y="0"/>
                      <a:pt x="0" y="0"/>
                    </a:cubicBezTo>
                  </a:path>
                </a:pathLst>
              </a:custGeom>
              <a:solidFill>
                <a:srgbClr val="87468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2" name="Freeform 180"/>
              <p:cNvSpPr>
                <a:spLocks/>
              </p:cNvSpPr>
              <p:nvPr/>
            </p:nvSpPr>
            <p:spPr bwMode="auto">
              <a:xfrm>
                <a:off x="4457" y="2445"/>
                <a:ext cx="726" cy="644"/>
              </a:xfrm>
              <a:custGeom>
                <a:avLst/>
                <a:gdLst>
                  <a:gd name="T0" fmla="*/ 565 w 726"/>
                  <a:gd name="T1" fmla="*/ 0 h 644"/>
                  <a:gd name="T2" fmla="*/ 0 w 726"/>
                  <a:gd name="T3" fmla="*/ 410 h 644"/>
                  <a:gd name="T4" fmla="*/ 0 w 726"/>
                  <a:gd name="T5" fmla="*/ 634 h 644"/>
                  <a:gd name="T6" fmla="*/ 187 w 726"/>
                  <a:gd name="T7" fmla="*/ 644 h 644"/>
                  <a:gd name="T8" fmla="*/ 726 w 726"/>
                  <a:gd name="T9" fmla="*/ 136 h 644"/>
                  <a:gd name="T10" fmla="*/ 565 w 726"/>
                  <a:gd name="T11" fmla="*/ 0 h 644"/>
                </a:gdLst>
                <a:ahLst/>
                <a:cxnLst>
                  <a:cxn ang="0">
                    <a:pos x="T0" y="T1"/>
                  </a:cxn>
                  <a:cxn ang="0">
                    <a:pos x="T2" y="T3"/>
                  </a:cxn>
                  <a:cxn ang="0">
                    <a:pos x="T4" y="T5"/>
                  </a:cxn>
                  <a:cxn ang="0">
                    <a:pos x="T6" y="T7"/>
                  </a:cxn>
                  <a:cxn ang="0">
                    <a:pos x="T8" y="T9"/>
                  </a:cxn>
                  <a:cxn ang="0">
                    <a:pos x="T10" y="T11"/>
                  </a:cxn>
                </a:cxnLst>
                <a:rect l="0" t="0" r="r" b="b"/>
                <a:pathLst>
                  <a:path w="726" h="644">
                    <a:moveTo>
                      <a:pt x="565" y="0"/>
                    </a:moveTo>
                    <a:lnTo>
                      <a:pt x="0" y="410"/>
                    </a:lnTo>
                    <a:lnTo>
                      <a:pt x="0" y="634"/>
                    </a:lnTo>
                    <a:lnTo>
                      <a:pt x="187" y="644"/>
                    </a:lnTo>
                    <a:lnTo>
                      <a:pt x="726" y="136"/>
                    </a:lnTo>
                    <a:lnTo>
                      <a:pt x="565" y="0"/>
                    </a:lnTo>
                    <a:close/>
                  </a:path>
                </a:pathLst>
              </a:custGeom>
              <a:solidFill>
                <a:srgbClr val="F7986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3" name="Freeform 181"/>
              <p:cNvSpPr>
                <a:spLocks/>
              </p:cNvSpPr>
              <p:nvPr/>
            </p:nvSpPr>
            <p:spPr bwMode="auto">
              <a:xfrm>
                <a:off x="4457" y="2445"/>
                <a:ext cx="726" cy="644"/>
              </a:xfrm>
              <a:custGeom>
                <a:avLst/>
                <a:gdLst>
                  <a:gd name="T0" fmla="*/ 565 w 726"/>
                  <a:gd name="T1" fmla="*/ 0 h 644"/>
                  <a:gd name="T2" fmla="*/ 0 w 726"/>
                  <a:gd name="T3" fmla="*/ 410 h 644"/>
                  <a:gd name="T4" fmla="*/ 0 w 726"/>
                  <a:gd name="T5" fmla="*/ 634 h 644"/>
                  <a:gd name="T6" fmla="*/ 187 w 726"/>
                  <a:gd name="T7" fmla="*/ 644 h 644"/>
                  <a:gd name="T8" fmla="*/ 726 w 726"/>
                  <a:gd name="T9" fmla="*/ 136 h 644"/>
                  <a:gd name="T10" fmla="*/ 565 w 726"/>
                  <a:gd name="T11" fmla="*/ 0 h 644"/>
                </a:gdLst>
                <a:ahLst/>
                <a:cxnLst>
                  <a:cxn ang="0">
                    <a:pos x="T0" y="T1"/>
                  </a:cxn>
                  <a:cxn ang="0">
                    <a:pos x="T2" y="T3"/>
                  </a:cxn>
                  <a:cxn ang="0">
                    <a:pos x="T4" y="T5"/>
                  </a:cxn>
                  <a:cxn ang="0">
                    <a:pos x="T6" y="T7"/>
                  </a:cxn>
                  <a:cxn ang="0">
                    <a:pos x="T8" y="T9"/>
                  </a:cxn>
                  <a:cxn ang="0">
                    <a:pos x="T10" y="T11"/>
                  </a:cxn>
                </a:cxnLst>
                <a:rect l="0" t="0" r="r" b="b"/>
                <a:pathLst>
                  <a:path w="726" h="644">
                    <a:moveTo>
                      <a:pt x="565" y="0"/>
                    </a:moveTo>
                    <a:lnTo>
                      <a:pt x="0" y="410"/>
                    </a:lnTo>
                    <a:lnTo>
                      <a:pt x="0" y="634"/>
                    </a:lnTo>
                    <a:lnTo>
                      <a:pt x="187" y="644"/>
                    </a:lnTo>
                    <a:lnTo>
                      <a:pt x="726" y="136"/>
                    </a:lnTo>
                    <a:lnTo>
                      <a:pt x="565"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4" name="Freeform 182"/>
              <p:cNvSpPr>
                <a:spLocks/>
              </p:cNvSpPr>
              <p:nvPr/>
            </p:nvSpPr>
            <p:spPr bwMode="auto">
              <a:xfrm>
                <a:off x="4558" y="3049"/>
                <a:ext cx="129" cy="49"/>
              </a:xfrm>
              <a:custGeom>
                <a:avLst/>
                <a:gdLst>
                  <a:gd name="T0" fmla="*/ 191 w 191"/>
                  <a:gd name="T1" fmla="*/ 0 h 73"/>
                  <a:gd name="T2" fmla="*/ 189 w 191"/>
                  <a:gd name="T3" fmla="*/ 0 h 73"/>
                  <a:gd name="T4" fmla="*/ 127 w 191"/>
                  <a:gd name="T5" fmla="*/ 59 h 73"/>
                  <a:gd name="T6" fmla="*/ 16 w 191"/>
                  <a:gd name="T7" fmla="*/ 53 h 73"/>
                  <a:gd name="T8" fmla="*/ 0 w 191"/>
                  <a:gd name="T9" fmla="*/ 67 h 73"/>
                  <a:gd name="T10" fmla="*/ 114 w 191"/>
                  <a:gd name="T11" fmla="*/ 73 h 73"/>
                  <a:gd name="T12" fmla="*/ 191 w 191"/>
                  <a:gd name="T13" fmla="*/ 0 h 73"/>
                </a:gdLst>
                <a:ahLst/>
                <a:cxnLst>
                  <a:cxn ang="0">
                    <a:pos x="T0" y="T1"/>
                  </a:cxn>
                  <a:cxn ang="0">
                    <a:pos x="T2" y="T3"/>
                  </a:cxn>
                  <a:cxn ang="0">
                    <a:pos x="T4" y="T5"/>
                  </a:cxn>
                  <a:cxn ang="0">
                    <a:pos x="T6" y="T7"/>
                  </a:cxn>
                  <a:cxn ang="0">
                    <a:pos x="T8" y="T9"/>
                  </a:cxn>
                  <a:cxn ang="0">
                    <a:pos x="T10" y="T11"/>
                  </a:cxn>
                  <a:cxn ang="0">
                    <a:pos x="T12" y="T13"/>
                  </a:cxn>
                </a:cxnLst>
                <a:rect l="0" t="0" r="r" b="b"/>
                <a:pathLst>
                  <a:path w="191" h="73">
                    <a:moveTo>
                      <a:pt x="191" y="0"/>
                    </a:moveTo>
                    <a:cubicBezTo>
                      <a:pt x="189" y="0"/>
                      <a:pt x="189" y="0"/>
                      <a:pt x="189" y="0"/>
                    </a:cubicBezTo>
                    <a:cubicBezTo>
                      <a:pt x="127" y="59"/>
                      <a:pt x="127" y="59"/>
                      <a:pt x="127" y="59"/>
                    </a:cubicBezTo>
                    <a:cubicBezTo>
                      <a:pt x="16" y="53"/>
                      <a:pt x="16" y="53"/>
                      <a:pt x="16" y="53"/>
                    </a:cubicBezTo>
                    <a:cubicBezTo>
                      <a:pt x="6" y="62"/>
                      <a:pt x="0" y="67"/>
                      <a:pt x="0" y="67"/>
                    </a:cubicBezTo>
                    <a:cubicBezTo>
                      <a:pt x="114" y="73"/>
                      <a:pt x="114" y="73"/>
                      <a:pt x="114" y="73"/>
                    </a:cubicBezTo>
                    <a:cubicBezTo>
                      <a:pt x="191" y="0"/>
                      <a:pt x="191" y="0"/>
                      <a:pt x="191" y="0"/>
                    </a:cubicBezTo>
                  </a:path>
                </a:pathLst>
              </a:custGeom>
              <a:solidFill>
                <a:srgbClr val="D7D7D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5" name="Freeform 183"/>
              <p:cNvSpPr>
                <a:spLocks/>
              </p:cNvSpPr>
              <p:nvPr/>
            </p:nvSpPr>
            <p:spPr bwMode="auto">
              <a:xfrm>
                <a:off x="4686" y="2673"/>
                <a:ext cx="399" cy="376"/>
              </a:xfrm>
              <a:custGeom>
                <a:avLst/>
                <a:gdLst>
                  <a:gd name="T0" fmla="*/ 588 w 589"/>
                  <a:gd name="T1" fmla="*/ 0 h 552"/>
                  <a:gd name="T2" fmla="*/ 0 w 589"/>
                  <a:gd name="T3" fmla="*/ 552 h 552"/>
                  <a:gd name="T4" fmla="*/ 2 w 589"/>
                  <a:gd name="T5" fmla="*/ 552 h 552"/>
                  <a:gd name="T6" fmla="*/ 589 w 589"/>
                  <a:gd name="T7" fmla="*/ 1 h 552"/>
                  <a:gd name="T8" fmla="*/ 588 w 589"/>
                  <a:gd name="T9" fmla="*/ 0 h 552"/>
                </a:gdLst>
                <a:ahLst/>
                <a:cxnLst>
                  <a:cxn ang="0">
                    <a:pos x="T0" y="T1"/>
                  </a:cxn>
                  <a:cxn ang="0">
                    <a:pos x="T2" y="T3"/>
                  </a:cxn>
                  <a:cxn ang="0">
                    <a:pos x="T4" y="T5"/>
                  </a:cxn>
                  <a:cxn ang="0">
                    <a:pos x="T6" y="T7"/>
                  </a:cxn>
                  <a:cxn ang="0">
                    <a:pos x="T8" y="T9"/>
                  </a:cxn>
                </a:cxnLst>
                <a:rect l="0" t="0" r="r" b="b"/>
                <a:pathLst>
                  <a:path w="589" h="552">
                    <a:moveTo>
                      <a:pt x="588" y="0"/>
                    </a:moveTo>
                    <a:cubicBezTo>
                      <a:pt x="0" y="552"/>
                      <a:pt x="0" y="552"/>
                      <a:pt x="0" y="552"/>
                    </a:cubicBezTo>
                    <a:cubicBezTo>
                      <a:pt x="2" y="552"/>
                      <a:pt x="2" y="552"/>
                      <a:pt x="2" y="552"/>
                    </a:cubicBezTo>
                    <a:cubicBezTo>
                      <a:pt x="589" y="1"/>
                      <a:pt x="589" y="1"/>
                      <a:pt x="589" y="1"/>
                    </a:cubicBezTo>
                    <a:cubicBezTo>
                      <a:pt x="589" y="0"/>
                      <a:pt x="588" y="0"/>
                      <a:pt x="588" y="0"/>
                    </a:cubicBezTo>
                  </a:path>
                </a:pathLst>
              </a:custGeom>
              <a:solidFill>
                <a:srgbClr val="87468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6" name="Freeform 184"/>
              <p:cNvSpPr>
                <a:spLocks/>
              </p:cNvSpPr>
              <p:nvPr/>
            </p:nvSpPr>
            <p:spPr bwMode="auto">
              <a:xfrm>
                <a:off x="4569" y="2645"/>
                <a:ext cx="516" cy="444"/>
              </a:xfrm>
              <a:custGeom>
                <a:avLst/>
                <a:gdLst>
                  <a:gd name="T0" fmla="*/ 664 w 761"/>
                  <a:gd name="T1" fmla="*/ 0 h 652"/>
                  <a:gd name="T2" fmla="*/ 662 w 761"/>
                  <a:gd name="T3" fmla="*/ 0 h 652"/>
                  <a:gd name="T4" fmla="*/ 672 w 761"/>
                  <a:gd name="T5" fmla="*/ 80 h 652"/>
                  <a:gd name="T6" fmla="*/ 0 w 761"/>
                  <a:gd name="T7" fmla="*/ 646 h 652"/>
                  <a:gd name="T8" fmla="*/ 111 w 761"/>
                  <a:gd name="T9" fmla="*/ 652 h 652"/>
                  <a:gd name="T10" fmla="*/ 173 w 761"/>
                  <a:gd name="T11" fmla="*/ 593 h 652"/>
                  <a:gd name="T12" fmla="*/ 761 w 761"/>
                  <a:gd name="T13" fmla="*/ 41 h 652"/>
                  <a:gd name="T14" fmla="*/ 664 w 761"/>
                  <a:gd name="T15" fmla="*/ 0 h 65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61" h="652">
                    <a:moveTo>
                      <a:pt x="664" y="0"/>
                    </a:moveTo>
                    <a:cubicBezTo>
                      <a:pt x="662" y="0"/>
                      <a:pt x="662" y="0"/>
                      <a:pt x="662" y="0"/>
                    </a:cubicBezTo>
                    <a:cubicBezTo>
                      <a:pt x="662" y="0"/>
                      <a:pt x="726" y="28"/>
                      <a:pt x="672" y="80"/>
                    </a:cubicBezTo>
                    <a:cubicBezTo>
                      <a:pt x="623" y="128"/>
                      <a:pt x="101" y="563"/>
                      <a:pt x="0" y="646"/>
                    </a:cubicBezTo>
                    <a:cubicBezTo>
                      <a:pt x="111" y="652"/>
                      <a:pt x="111" y="652"/>
                      <a:pt x="111" y="652"/>
                    </a:cubicBezTo>
                    <a:cubicBezTo>
                      <a:pt x="173" y="593"/>
                      <a:pt x="173" y="593"/>
                      <a:pt x="173" y="593"/>
                    </a:cubicBezTo>
                    <a:cubicBezTo>
                      <a:pt x="761" y="41"/>
                      <a:pt x="761" y="41"/>
                      <a:pt x="761" y="41"/>
                    </a:cubicBezTo>
                    <a:cubicBezTo>
                      <a:pt x="722" y="24"/>
                      <a:pt x="689" y="10"/>
                      <a:pt x="664" y="0"/>
                    </a:cubicBezTo>
                  </a:path>
                </a:pathLst>
              </a:custGeom>
              <a:solidFill>
                <a:srgbClr val="D18E6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7" name="Freeform 185"/>
              <p:cNvSpPr>
                <a:spLocks/>
              </p:cNvSpPr>
              <p:nvPr/>
            </p:nvSpPr>
            <p:spPr bwMode="auto">
              <a:xfrm>
                <a:off x="5090" y="2231"/>
                <a:ext cx="302" cy="284"/>
              </a:xfrm>
              <a:custGeom>
                <a:avLst/>
                <a:gdLst>
                  <a:gd name="T0" fmla="*/ 407 w 445"/>
                  <a:gd name="T1" fmla="*/ 151 h 417"/>
                  <a:gd name="T2" fmla="*/ 298 w 445"/>
                  <a:gd name="T3" fmla="*/ 347 h 417"/>
                  <a:gd name="T4" fmla="*/ 139 w 445"/>
                  <a:gd name="T5" fmla="*/ 369 h 417"/>
                  <a:gd name="T6" fmla="*/ 40 w 445"/>
                  <a:gd name="T7" fmla="*/ 271 h 417"/>
                  <a:gd name="T8" fmla="*/ 30 w 445"/>
                  <a:gd name="T9" fmla="*/ 138 h 417"/>
                  <a:gd name="T10" fmla="*/ 104 w 445"/>
                  <a:gd name="T11" fmla="*/ 40 h 417"/>
                  <a:gd name="T12" fmla="*/ 185 w 445"/>
                  <a:gd name="T13" fmla="*/ 0 h 417"/>
                  <a:gd name="T14" fmla="*/ 320 w 445"/>
                  <a:gd name="T15" fmla="*/ 1 h 417"/>
                  <a:gd name="T16" fmla="*/ 407 w 445"/>
                  <a:gd name="T17" fmla="*/ 151 h 4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45" h="417">
                    <a:moveTo>
                      <a:pt x="407" y="151"/>
                    </a:moveTo>
                    <a:cubicBezTo>
                      <a:pt x="298" y="347"/>
                      <a:pt x="298" y="347"/>
                      <a:pt x="298" y="347"/>
                    </a:cubicBezTo>
                    <a:cubicBezTo>
                      <a:pt x="266" y="405"/>
                      <a:pt x="186" y="417"/>
                      <a:pt x="139" y="369"/>
                    </a:cubicBezTo>
                    <a:cubicBezTo>
                      <a:pt x="40" y="271"/>
                      <a:pt x="40" y="271"/>
                      <a:pt x="40" y="271"/>
                    </a:cubicBezTo>
                    <a:cubicBezTo>
                      <a:pt x="4" y="235"/>
                      <a:pt x="0" y="179"/>
                      <a:pt x="30" y="138"/>
                    </a:cubicBezTo>
                    <a:cubicBezTo>
                      <a:pt x="104" y="40"/>
                      <a:pt x="104" y="40"/>
                      <a:pt x="104" y="40"/>
                    </a:cubicBezTo>
                    <a:cubicBezTo>
                      <a:pt x="123" y="15"/>
                      <a:pt x="153" y="0"/>
                      <a:pt x="185" y="0"/>
                    </a:cubicBezTo>
                    <a:cubicBezTo>
                      <a:pt x="320" y="1"/>
                      <a:pt x="320" y="1"/>
                      <a:pt x="320" y="1"/>
                    </a:cubicBezTo>
                    <a:cubicBezTo>
                      <a:pt x="396" y="1"/>
                      <a:pt x="445" y="84"/>
                      <a:pt x="407" y="151"/>
                    </a:cubicBezTo>
                  </a:path>
                </a:pathLst>
              </a:custGeom>
              <a:solidFill>
                <a:srgbClr val="F7986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8" name="Freeform 186"/>
              <p:cNvSpPr>
                <a:spLocks/>
              </p:cNvSpPr>
              <p:nvPr/>
            </p:nvSpPr>
            <p:spPr bwMode="auto">
              <a:xfrm>
                <a:off x="5971" y="2356"/>
                <a:ext cx="227" cy="281"/>
              </a:xfrm>
              <a:custGeom>
                <a:avLst/>
                <a:gdLst>
                  <a:gd name="T0" fmla="*/ 139 w 335"/>
                  <a:gd name="T1" fmla="*/ 0 h 413"/>
                  <a:gd name="T2" fmla="*/ 100 w 335"/>
                  <a:gd name="T3" fmla="*/ 171 h 413"/>
                  <a:gd name="T4" fmla="*/ 70 w 335"/>
                  <a:gd name="T5" fmla="*/ 209 h 413"/>
                  <a:gd name="T6" fmla="*/ 117 w 335"/>
                  <a:gd name="T7" fmla="*/ 202 h 413"/>
                  <a:gd name="T8" fmla="*/ 335 w 335"/>
                  <a:gd name="T9" fmla="*/ 413 h 413"/>
                  <a:gd name="T10" fmla="*/ 335 w 335"/>
                  <a:gd name="T11" fmla="*/ 412 h 413"/>
                  <a:gd name="T12" fmla="*/ 289 w 335"/>
                  <a:gd name="T13" fmla="*/ 182 h 413"/>
                  <a:gd name="T14" fmla="*/ 185 w 335"/>
                  <a:gd name="T15" fmla="*/ 18 h 413"/>
                  <a:gd name="T16" fmla="*/ 163 w 335"/>
                  <a:gd name="T17" fmla="*/ 3 h 413"/>
                  <a:gd name="T18" fmla="*/ 139 w 335"/>
                  <a:gd name="T19" fmla="*/ 0 h 4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35" h="413">
                    <a:moveTo>
                      <a:pt x="139" y="0"/>
                    </a:moveTo>
                    <a:cubicBezTo>
                      <a:pt x="60" y="0"/>
                      <a:pt x="0" y="105"/>
                      <a:pt x="100" y="171"/>
                    </a:cubicBezTo>
                    <a:cubicBezTo>
                      <a:pt x="83" y="176"/>
                      <a:pt x="74" y="191"/>
                      <a:pt x="70" y="209"/>
                    </a:cubicBezTo>
                    <a:cubicBezTo>
                      <a:pt x="85" y="204"/>
                      <a:pt x="101" y="202"/>
                      <a:pt x="117" y="202"/>
                    </a:cubicBezTo>
                    <a:cubicBezTo>
                      <a:pt x="223" y="202"/>
                      <a:pt x="311" y="292"/>
                      <a:pt x="335" y="413"/>
                    </a:cubicBezTo>
                    <a:cubicBezTo>
                      <a:pt x="335" y="412"/>
                      <a:pt x="335" y="412"/>
                      <a:pt x="335" y="412"/>
                    </a:cubicBezTo>
                    <a:cubicBezTo>
                      <a:pt x="289" y="182"/>
                      <a:pt x="289" y="182"/>
                      <a:pt x="289" y="182"/>
                    </a:cubicBezTo>
                    <a:cubicBezTo>
                      <a:pt x="278" y="115"/>
                      <a:pt x="241" y="56"/>
                      <a:pt x="185" y="18"/>
                    </a:cubicBezTo>
                    <a:cubicBezTo>
                      <a:pt x="163" y="3"/>
                      <a:pt x="163" y="3"/>
                      <a:pt x="163" y="3"/>
                    </a:cubicBezTo>
                    <a:cubicBezTo>
                      <a:pt x="155" y="1"/>
                      <a:pt x="147" y="0"/>
                      <a:pt x="139" y="0"/>
                    </a:cubicBezTo>
                  </a:path>
                </a:pathLst>
              </a:custGeom>
              <a:solidFill>
                <a:srgbClr val="E58B5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9" name="Freeform 187"/>
              <p:cNvSpPr>
                <a:spLocks/>
              </p:cNvSpPr>
              <p:nvPr/>
            </p:nvSpPr>
            <p:spPr bwMode="auto">
              <a:xfrm>
                <a:off x="5971" y="2303"/>
                <a:ext cx="111" cy="208"/>
              </a:xfrm>
              <a:custGeom>
                <a:avLst/>
                <a:gdLst>
                  <a:gd name="T0" fmla="*/ 45 w 163"/>
                  <a:gd name="T1" fmla="*/ 0 h 307"/>
                  <a:gd name="T2" fmla="*/ 22 w 163"/>
                  <a:gd name="T3" fmla="*/ 229 h 307"/>
                  <a:gd name="T4" fmla="*/ 21 w 163"/>
                  <a:gd name="T5" fmla="*/ 307 h 307"/>
                  <a:gd name="T6" fmla="*/ 70 w 163"/>
                  <a:gd name="T7" fmla="*/ 287 h 307"/>
                  <a:gd name="T8" fmla="*/ 100 w 163"/>
                  <a:gd name="T9" fmla="*/ 249 h 307"/>
                  <a:gd name="T10" fmla="*/ 139 w 163"/>
                  <a:gd name="T11" fmla="*/ 78 h 307"/>
                  <a:gd name="T12" fmla="*/ 163 w 163"/>
                  <a:gd name="T13" fmla="*/ 81 h 307"/>
                  <a:gd name="T14" fmla="*/ 45 w 163"/>
                  <a:gd name="T15" fmla="*/ 0 h 30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63" h="307">
                    <a:moveTo>
                      <a:pt x="45" y="0"/>
                    </a:moveTo>
                    <a:cubicBezTo>
                      <a:pt x="29" y="67"/>
                      <a:pt x="20" y="143"/>
                      <a:pt x="22" y="229"/>
                    </a:cubicBezTo>
                    <a:cubicBezTo>
                      <a:pt x="23" y="255"/>
                      <a:pt x="22" y="281"/>
                      <a:pt x="21" y="307"/>
                    </a:cubicBezTo>
                    <a:cubicBezTo>
                      <a:pt x="36" y="298"/>
                      <a:pt x="53" y="291"/>
                      <a:pt x="70" y="287"/>
                    </a:cubicBezTo>
                    <a:cubicBezTo>
                      <a:pt x="74" y="269"/>
                      <a:pt x="83" y="254"/>
                      <a:pt x="100" y="249"/>
                    </a:cubicBezTo>
                    <a:cubicBezTo>
                      <a:pt x="0" y="183"/>
                      <a:pt x="60" y="78"/>
                      <a:pt x="139" y="78"/>
                    </a:cubicBezTo>
                    <a:cubicBezTo>
                      <a:pt x="147" y="78"/>
                      <a:pt x="155" y="79"/>
                      <a:pt x="163" y="81"/>
                    </a:cubicBezTo>
                    <a:cubicBezTo>
                      <a:pt x="45" y="0"/>
                      <a:pt x="45" y="0"/>
                      <a:pt x="45" y="0"/>
                    </a:cubicBezTo>
                  </a:path>
                </a:pathLst>
              </a:custGeom>
              <a:solidFill>
                <a:srgbClr val="C1836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0" name="Freeform 188"/>
              <p:cNvSpPr>
                <a:spLocks/>
              </p:cNvSpPr>
              <p:nvPr/>
            </p:nvSpPr>
            <p:spPr bwMode="auto">
              <a:xfrm>
                <a:off x="5108" y="2231"/>
                <a:ext cx="131" cy="98"/>
              </a:xfrm>
              <a:custGeom>
                <a:avLst/>
                <a:gdLst>
                  <a:gd name="T0" fmla="*/ 159 w 194"/>
                  <a:gd name="T1" fmla="*/ 0 h 144"/>
                  <a:gd name="T2" fmla="*/ 78 w 194"/>
                  <a:gd name="T3" fmla="*/ 40 h 144"/>
                  <a:gd name="T4" fmla="*/ 4 w 194"/>
                  <a:gd name="T5" fmla="*/ 138 h 144"/>
                  <a:gd name="T6" fmla="*/ 0 w 194"/>
                  <a:gd name="T7" fmla="*/ 144 h 144"/>
                  <a:gd name="T8" fmla="*/ 37 w 194"/>
                  <a:gd name="T9" fmla="*/ 131 h 144"/>
                  <a:gd name="T10" fmla="*/ 192 w 194"/>
                  <a:gd name="T11" fmla="*/ 52 h 144"/>
                  <a:gd name="T12" fmla="*/ 192 w 194"/>
                  <a:gd name="T13" fmla="*/ 46 h 144"/>
                  <a:gd name="T14" fmla="*/ 194 w 194"/>
                  <a:gd name="T15" fmla="*/ 0 h 144"/>
                  <a:gd name="T16" fmla="*/ 159 w 194"/>
                  <a:gd name="T17" fmla="*/ 0 h 144"/>
                  <a:gd name="T18" fmla="*/ 159 w 194"/>
                  <a:gd name="T19" fmla="*/ 0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4" h="144">
                    <a:moveTo>
                      <a:pt x="159" y="0"/>
                    </a:moveTo>
                    <a:cubicBezTo>
                      <a:pt x="127" y="0"/>
                      <a:pt x="97" y="15"/>
                      <a:pt x="78" y="40"/>
                    </a:cubicBezTo>
                    <a:cubicBezTo>
                      <a:pt x="4" y="138"/>
                      <a:pt x="4" y="138"/>
                      <a:pt x="4" y="138"/>
                    </a:cubicBezTo>
                    <a:cubicBezTo>
                      <a:pt x="3" y="140"/>
                      <a:pt x="2" y="142"/>
                      <a:pt x="0" y="144"/>
                    </a:cubicBezTo>
                    <a:cubicBezTo>
                      <a:pt x="12" y="138"/>
                      <a:pt x="25" y="134"/>
                      <a:pt x="37" y="131"/>
                    </a:cubicBezTo>
                    <a:cubicBezTo>
                      <a:pt x="192" y="52"/>
                      <a:pt x="192" y="52"/>
                      <a:pt x="192" y="52"/>
                    </a:cubicBezTo>
                    <a:cubicBezTo>
                      <a:pt x="192" y="50"/>
                      <a:pt x="192" y="48"/>
                      <a:pt x="192" y="46"/>
                    </a:cubicBezTo>
                    <a:cubicBezTo>
                      <a:pt x="192" y="31"/>
                      <a:pt x="193" y="16"/>
                      <a:pt x="194" y="0"/>
                    </a:cubicBezTo>
                    <a:cubicBezTo>
                      <a:pt x="159" y="0"/>
                      <a:pt x="159" y="0"/>
                      <a:pt x="159" y="0"/>
                    </a:cubicBezTo>
                    <a:cubicBezTo>
                      <a:pt x="159" y="0"/>
                      <a:pt x="159" y="0"/>
                      <a:pt x="159" y="0"/>
                    </a:cubicBezTo>
                  </a:path>
                </a:pathLst>
              </a:custGeom>
              <a:solidFill>
                <a:srgbClr val="E58B5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1" name="Freeform 189"/>
              <p:cNvSpPr>
                <a:spLocks/>
              </p:cNvSpPr>
              <p:nvPr/>
            </p:nvSpPr>
            <p:spPr bwMode="auto">
              <a:xfrm>
                <a:off x="4983" y="1890"/>
                <a:ext cx="1206" cy="1077"/>
              </a:xfrm>
              <a:custGeom>
                <a:avLst/>
                <a:gdLst>
                  <a:gd name="T0" fmla="*/ 0 w 1780"/>
                  <a:gd name="T1" fmla="*/ 1088 h 1584"/>
                  <a:gd name="T2" fmla="*/ 376 w 1780"/>
                  <a:gd name="T3" fmla="*/ 548 h 1584"/>
                  <a:gd name="T4" fmla="*/ 752 w 1780"/>
                  <a:gd name="T5" fmla="*/ 0 h 1584"/>
                  <a:gd name="T6" fmla="*/ 1780 w 1780"/>
                  <a:gd name="T7" fmla="*/ 200 h 1584"/>
                  <a:gd name="T8" fmla="*/ 1480 w 1780"/>
                  <a:gd name="T9" fmla="*/ 836 h 1584"/>
                  <a:gd name="T10" fmla="*/ 1148 w 1780"/>
                  <a:gd name="T11" fmla="*/ 1584 h 1584"/>
                  <a:gd name="T12" fmla="*/ 0 w 1780"/>
                  <a:gd name="T13" fmla="*/ 1088 h 1584"/>
                </a:gdLst>
                <a:ahLst/>
                <a:cxnLst>
                  <a:cxn ang="0">
                    <a:pos x="T0" y="T1"/>
                  </a:cxn>
                  <a:cxn ang="0">
                    <a:pos x="T2" y="T3"/>
                  </a:cxn>
                  <a:cxn ang="0">
                    <a:pos x="T4" y="T5"/>
                  </a:cxn>
                  <a:cxn ang="0">
                    <a:pos x="T6" y="T7"/>
                  </a:cxn>
                  <a:cxn ang="0">
                    <a:pos x="T8" y="T9"/>
                  </a:cxn>
                  <a:cxn ang="0">
                    <a:pos x="T10" y="T11"/>
                  </a:cxn>
                  <a:cxn ang="0">
                    <a:pos x="T12" y="T13"/>
                  </a:cxn>
                </a:cxnLst>
                <a:rect l="0" t="0" r="r" b="b"/>
                <a:pathLst>
                  <a:path w="1780" h="1584">
                    <a:moveTo>
                      <a:pt x="0" y="1088"/>
                    </a:moveTo>
                    <a:cubicBezTo>
                      <a:pt x="162" y="1073"/>
                      <a:pt x="375" y="916"/>
                      <a:pt x="376" y="548"/>
                    </a:cubicBezTo>
                    <a:cubicBezTo>
                      <a:pt x="377" y="288"/>
                      <a:pt x="568" y="32"/>
                      <a:pt x="752" y="0"/>
                    </a:cubicBezTo>
                    <a:cubicBezTo>
                      <a:pt x="1016" y="36"/>
                      <a:pt x="1780" y="200"/>
                      <a:pt x="1780" y="200"/>
                    </a:cubicBezTo>
                    <a:cubicBezTo>
                      <a:pt x="1780" y="200"/>
                      <a:pt x="1468" y="376"/>
                      <a:pt x="1480" y="836"/>
                    </a:cubicBezTo>
                    <a:cubicBezTo>
                      <a:pt x="1491" y="1244"/>
                      <a:pt x="1216" y="1572"/>
                      <a:pt x="1148" y="1584"/>
                    </a:cubicBezTo>
                    <a:cubicBezTo>
                      <a:pt x="996" y="1512"/>
                      <a:pt x="0" y="1088"/>
                      <a:pt x="0" y="1088"/>
                    </a:cubicBezTo>
                  </a:path>
                </a:pathLst>
              </a:custGeom>
              <a:solidFill>
                <a:srgbClr val="FFFFFF"/>
              </a:solidFill>
              <a:ln w="3175">
                <a:solidFill>
                  <a:schemeClr val="accent4">
                    <a:lumMod val="40000"/>
                    <a:lumOff val="60000"/>
                  </a:schemeClr>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02" name="Freeform 190"/>
              <p:cNvSpPr>
                <a:spLocks/>
              </p:cNvSpPr>
              <p:nvPr/>
            </p:nvSpPr>
            <p:spPr bwMode="auto">
              <a:xfrm>
                <a:off x="5449" y="1942"/>
                <a:ext cx="252" cy="71"/>
              </a:xfrm>
              <a:custGeom>
                <a:avLst/>
                <a:gdLst>
                  <a:gd name="T0" fmla="*/ 13 w 373"/>
                  <a:gd name="T1" fmla="*/ 0 h 104"/>
                  <a:gd name="T2" fmla="*/ 2 w 373"/>
                  <a:gd name="T3" fmla="*/ 9 h 104"/>
                  <a:gd name="T4" fmla="*/ 11 w 373"/>
                  <a:gd name="T5" fmla="*/ 23 h 104"/>
                  <a:gd name="T6" fmla="*/ 357 w 373"/>
                  <a:gd name="T7" fmla="*/ 104 h 104"/>
                  <a:gd name="T8" fmla="*/ 360 w 373"/>
                  <a:gd name="T9" fmla="*/ 104 h 104"/>
                  <a:gd name="T10" fmla="*/ 372 w 373"/>
                  <a:gd name="T11" fmla="*/ 95 h 104"/>
                  <a:gd name="T12" fmla="*/ 363 w 373"/>
                  <a:gd name="T13" fmla="*/ 81 h 104"/>
                  <a:gd name="T14" fmla="*/ 16 w 373"/>
                  <a:gd name="T15" fmla="*/ 0 h 104"/>
                  <a:gd name="T16" fmla="*/ 13 w 373"/>
                  <a:gd name="T17" fmla="*/ 0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3" h="104">
                    <a:moveTo>
                      <a:pt x="13" y="0"/>
                    </a:moveTo>
                    <a:cubicBezTo>
                      <a:pt x="8" y="0"/>
                      <a:pt x="3" y="3"/>
                      <a:pt x="2" y="9"/>
                    </a:cubicBezTo>
                    <a:cubicBezTo>
                      <a:pt x="0" y="15"/>
                      <a:pt x="4" y="22"/>
                      <a:pt x="11" y="23"/>
                    </a:cubicBezTo>
                    <a:cubicBezTo>
                      <a:pt x="357" y="104"/>
                      <a:pt x="357" y="104"/>
                      <a:pt x="357" y="104"/>
                    </a:cubicBezTo>
                    <a:cubicBezTo>
                      <a:pt x="358" y="104"/>
                      <a:pt x="359" y="104"/>
                      <a:pt x="360" y="104"/>
                    </a:cubicBezTo>
                    <a:cubicBezTo>
                      <a:pt x="365" y="104"/>
                      <a:pt x="370" y="100"/>
                      <a:pt x="372" y="95"/>
                    </a:cubicBezTo>
                    <a:cubicBezTo>
                      <a:pt x="373" y="88"/>
                      <a:pt x="369" y="82"/>
                      <a:pt x="363" y="81"/>
                    </a:cubicBezTo>
                    <a:cubicBezTo>
                      <a:pt x="16" y="0"/>
                      <a:pt x="16" y="0"/>
                      <a:pt x="16" y="0"/>
                    </a:cubicBezTo>
                    <a:cubicBezTo>
                      <a:pt x="15" y="0"/>
                      <a:pt x="14" y="0"/>
                      <a:pt x="13" y="0"/>
                    </a:cubicBezTo>
                  </a:path>
                </a:pathLst>
              </a:custGeom>
              <a:solidFill>
                <a:srgbClr val="A7A9A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3" name="Freeform 191"/>
              <p:cNvSpPr>
                <a:spLocks/>
              </p:cNvSpPr>
              <p:nvPr/>
            </p:nvSpPr>
            <p:spPr bwMode="auto">
              <a:xfrm>
                <a:off x="5386" y="2003"/>
                <a:ext cx="188" cy="58"/>
              </a:xfrm>
              <a:custGeom>
                <a:avLst/>
                <a:gdLst>
                  <a:gd name="T0" fmla="*/ 13 w 277"/>
                  <a:gd name="T1" fmla="*/ 0 h 86"/>
                  <a:gd name="T2" fmla="*/ 2 w 277"/>
                  <a:gd name="T3" fmla="*/ 10 h 86"/>
                  <a:gd name="T4" fmla="*/ 10 w 277"/>
                  <a:gd name="T5" fmla="*/ 24 h 86"/>
                  <a:gd name="T6" fmla="*/ 261 w 277"/>
                  <a:gd name="T7" fmla="*/ 86 h 86"/>
                  <a:gd name="T8" fmla="*/ 264 w 277"/>
                  <a:gd name="T9" fmla="*/ 86 h 86"/>
                  <a:gd name="T10" fmla="*/ 275 w 277"/>
                  <a:gd name="T11" fmla="*/ 77 h 86"/>
                  <a:gd name="T12" fmla="*/ 267 w 277"/>
                  <a:gd name="T13" fmla="*/ 62 h 86"/>
                  <a:gd name="T14" fmla="*/ 16 w 277"/>
                  <a:gd name="T15" fmla="*/ 1 h 86"/>
                  <a:gd name="T16" fmla="*/ 13 w 277"/>
                  <a:gd name="T17" fmla="*/ 0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77" h="86">
                    <a:moveTo>
                      <a:pt x="13" y="0"/>
                    </a:moveTo>
                    <a:cubicBezTo>
                      <a:pt x="8" y="0"/>
                      <a:pt x="3" y="4"/>
                      <a:pt x="2" y="10"/>
                    </a:cubicBezTo>
                    <a:cubicBezTo>
                      <a:pt x="0" y="16"/>
                      <a:pt x="4" y="22"/>
                      <a:pt x="10" y="24"/>
                    </a:cubicBezTo>
                    <a:cubicBezTo>
                      <a:pt x="261" y="86"/>
                      <a:pt x="261" y="86"/>
                      <a:pt x="261" y="86"/>
                    </a:cubicBezTo>
                    <a:cubicBezTo>
                      <a:pt x="262" y="86"/>
                      <a:pt x="263" y="86"/>
                      <a:pt x="264" y="86"/>
                    </a:cubicBezTo>
                    <a:cubicBezTo>
                      <a:pt x="269" y="86"/>
                      <a:pt x="274" y="82"/>
                      <a:pt x="275" y="77"/>
                    </a:cubicBezTo>
                    <a:cubicBezTo>
                      <a:pt x="277" y="70"/>
                      <a:pt x="273" y="64"/>
                      <a:pt x="267" y="62"/>
                    </a:cubicBezTo>
                    <a:cubicBezTo>
                      <a:pt x="16" y="1"/>
                      <a:pt x="16" y="1"/>
                      <a:pt x="16" y="1"/>
                    </a:cubicBezTo>
                    <a:cubicBezTo>
                      <a:pt x="15" y="1"/>
                      <a:pt x="14" y="0"/>
                      <a:pt x="13" y="0"/>
                    </a:cubicBezTo>
                  </a:path>
                </a:pathLst>
              </a:custGeom>
              <a:solidFill>
                <a:srgbClr val="A7A9A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4" name="Freeform 192"/>
              <p:cNvSpPr>
                <a:spLocks/>
              </p:cNvSpPr>
              <p:nvPr/>
            </p:nvSpPr>
            <p:spPr bwMode="auto">
              <a:xfrm>
                <a:off x="5346" y="2068"/>
                <a:ext cx="572" cy="161"/>
              </a:xfrm>
              <a:custGeom>
                <a:avLst/>
                <a:gdLst>
                  <a:gd name="T0" fmla="*/ 13 w 844"/>
                  <a:gd name="T1" fmla="*/ 0 h 236"/>
                  <a:gd name="T2" fmla="*/ 2 w 844"/>
                  <a:gd name="T3" fmla="*/ 9 h 236"/>
                  <a:gd name="T4" fmla="*/ 10 w 844"/>
                  <a:gd name="T5" fmla="*/ 24 h 236"/>
                  <a:gd name="T6" fmla="*/ 828 w 844"/>
                  <a:gd name="T7" fmla="*/ 236 h 236"/>
                  <a:gd name="T8" fmla="*/ 831 w 844"/>
                  <a:gd name="T9" fmla="*/ 236 h 236"/>
                  <a:gd name="T10" fmla="*/ 842 w 844"/>
                  <a:gd name="T11" fmla="*/ 227 h 236"/>
                  <a:gd name="T12" fmla="*/ 834 w 844"/>
                  <a:gd name="T13" fmla="*/ 212 h 236"/>
                  <a:gd name="T14" fmla="*/ 16 w 844"/>
                  <a:gd name="T15" fmla="*/ 0 h 236"/>
                  <a:gd name="T16" fmla="*/ 13 w 844"/>
                  <a:gd name="T17" fmla="*/ 0 h 2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44" h="236">
                    <a:moveTo>
                      <a:pt x="13" y="0"/>
                    </a:moveTo>
                    <a:cubicBezTo>
                      <a:pt x="8" y="0"/>
                      <a:pt x="3" y="4"/>
                      <a:pt x="2" y="9"/>
                    </a:cubicBezTo>
                    <a:cubicBezTo>
                      <a:pt x="0" y="15"/>
                      <a:pt x="4" y="22"/>
                      <a:pt x="10" y="24"/>
                    </a:cubicBezTo>
                    <a:cubicBezTo>
                      <a:pt x="828" y="236"/>
                      <a:pt x="828" y="236"/>
                      <a:pt x="828" y="236"/>
                    </a:cubicBezTo>
                    <a:cubicBezTo>
                      <a:pt x="829" y="236"/>
                      <a:pt x="830" y="236"/>
                      <a:pt x="831" y="236"/>
                    </a:cubicBezTo>
                    <a:cubicBezTo>
                      <a:pt x="836" y="236"/>
                      <a:pt x="841" y="232"/>
                      <a:pt x="842" y="227"/>
                    </a:cubicBezTo>
                    <a:cubicBezTo>
                      <a:pt x="844" y="221"/>
                      <a:pt x="840" y="214"/>
                      <a:pt x="834" y="212"/>
                    </a:cubicBezTo>
                    <a:cubicBezTo>
                      <a:pt x="16" y="0"/>
                      <a:pt x="16" y="0"/>
                      <a:pt x="16" y="0"/>
                    </a:cubicBezTo>
                    <a:cubicBezTo>
                      <a:pt x="15" y="0"/>
                      <a:pt x="14" y="0"/>
                      <a:pt x="13" y="0"/>
                    </a:cubicBezTo>
                  </a:path>
                </a:pathLst>
              </a:custGeom>
              <a:solidFill>
                <a:srgbClr val="A7A9A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5" name="Freeform 193"/>
              <p:cNvSpPr>
                <a:spLocks/>
              </p:cNvSpPr>
              <p:nvPr/>
            </p:nvSpPr>
            <p:spPr bwMode="auto">
              <a:xfrm>
                <a:off x="5309" y="2147"/>
                <a:ext cx="565" cy="167"/>
              </a:xfrm>
              <a:custGeom>
                <a:avLst/>
                <a:gdLst>
                  <a:gd name="T0" fmla="*/ 13 w 833"/>
                  <a:gd name="T1" fmla="*/ 0 h 246"/>
                  <a:gd name="T2" fmla="*/ 2 w 833"/>
                  <a:gd name="T3" fmla="*/ 8 h 246"/>
                  <a:gd name="T4" fmla="*/ 10 w 833"/>
                  <a:gd name="T5" fmla="*/ 23 h 246"/>
                  <a:gd name="T6" fmla="*/ 816 w 833"/>
                  <a:gd name="T7" fmla="*/ 245 h 246"/>
                  <a:gd name="T8" fmla="*/ 819 w 833"/>
                  <a:gd name="T9" fmla="*/ 246 h 246"/>
                  <a:gd name="T10" fmla="*/ 831 w 833"/>
                  <a:gd name="T11" fmla="*/ 237 h 246"/>
                  <a:gd name="T12" fmla="*/ 823 w 833"/>
                  <a:gd name="T13" fmla="*/ 222 h 246"/>
                  <a:gd name="T14" fmla="*/ 17 w 833"/>
                  <a:gd name="T15" fmla="*/ 0 h 246"/>
                  <a:gd name="T16" fmla="*/ 13 w 833"/>
                  <a:gd name="T17" fmla="*/ 0 h 2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33" h="246">
                    <a:moveTo>
                      <a:pt x="13" y="0"/>
                    </a:moveTo>
                    <a:cubicBezTo>
                      <a:pt x="8" y="0"/>
                      <a:pt x="3" y="3"/>
                      <a:pt x="2" y="8"/>
                    </a:cubicBezTo>
                    <a:cubicBezTo>
                      <a:pt x="0" y="15"/>
                      <a:pt x="4" y="21"/>
                      <a:pt x="10" y="23"/>
                    </a:cubicBezTo>
                    <a:cubicBezTo>
                      <a:pt x="816" y="245"/>
                      <a:pt x="816" y="245"/>
                      <a:pt x="816" y="245"/>
                    </a:cubicBezTo>
                    <a:cubicBezTo>
                      <a:pt x="817" y="245"/>
                      <a:pt x="818" y="246"/>
                      <a:pt x="819" y="246"/>
                    </a:cubicBezTo>
                    <a:cubicBezTo>
                      <a:pt x="825" y="246"/>
                      <a:pt x="829" y="242"/>
                      <a:pt x="831" y="237"/>
                    </a:cubicBezTo>
                    <a:cubicBezTo>
                      <a:pt x="833" y="230"/>
                      <a:pt x="829" y="224"/>
                      <a:pt x="823" y="222"/>
                    </a:cubicBezTo>
                    <a:cubicBezTo>
                      <a:pt x="17" y="0"/>
                      <a:pt x="17" y="0"/>
                      <a:pt x="17" y="0"/>
                    </a:cubicBezTo>
                    <a:cubicBezTo>
                      <a:pt x="16" y="0"/>
                      <a:pt x="14" y="0"/>
                      <a:pt x="13" y="0"/>
                    </a:cubicBezTo>
                  </a:path>
                </a:pathLst>
              </a:custGeom>
              <a:solidFill>
                <a:srgbClr val="A7A9A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6" name="Freeform 194"/>
              <p:cNvSpPr>
                <a:spLocks/>
              </p:cNvSpPr>
              <p:nvPr/>
            </p:nvSpPr>
            <p:spPr bwMode="auto">
              <a:xfrm>
                <a:off x="5290" y="2223"/>
                <a:ext cx="563" cy="178"/>
              </a:xfrm>
              <a:custGeom>
                <a:avLst/>
                <a:gdLst>
                  <a:gd name="T0" fmla="*/ 14 w 830"/>
                  <a:gd name="T1" fmla="*/ 0 h 261"/>
                  <a:gd name="T2" fmla="*/ 2 w 830"/>
                  <a:gd name="T3" fmla="*/ 8 h 261"/>
                  <a:gd name="T4" fmla="*/ 10 w 830"/>
                  <a:gd name="T5" fmla="*/ 23 h 261"/>
                  <a:gd name="T6" fmla="*/ 813 w 830"/>
                  <a:gd name="T7" fmla="*/ 260 h 261"/>
                  <a:gd name="T8" fmla="*/ 816 w 830"/>
                  <a:gd name="T9" fmla="*/ 261 h 261"/>
                  <a:gd name="T10" fmla="*/ 828 w 830"/>
                  <a:gd name="T11" fmla="*/ 252 h 261"/>
                  <a:gd name="T12" fmla="*/ 820 w 830"/>
                  <a:gd name="T13" fmla="*/ 237 h 261"/>
                  <a:gd name="T14" fmla="*/ 17 w 830"/>
                  <a:gd name="T15" fmla="*/ 0 h 261"/>
                  <a:gd name="T16" fmla="*/ 14 w 830"/>
                  <a:gd name="T17" fmla="*/ 0 h 2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30" h="261">
                    <a:moveTo>
                      <a:pt x="14" y="0"/>
                    </a:moveTo>
                    <a:cubicBezTo>
                      <a:pt x="9" y="0"/>
                      <a:pt x="4" y="3"/>
                      <a:pt x="2" y="8"/>
                    </a:cubicBezTo>
                    <a:cubicBezTo>
                      <a:pt x="0" y="15"/>
                      <a:pt x="4" y="21"/>
                      <a:pt x="10" y="23"/>
                    </a:cubicBezTo>
                    <a:cubicBezTo>
                      <a:pt x="813" y="260"/>
                      <a:pt x="813" y="260"/>
                      <a:pt x="813" y="260"/>
                    </a:cubicBezTo>
                    <a:cubicBezTo>
                      <a:pt x="814" y="261"/>
                      <a:pt x="815" y="261"/>
                      <a:pt x="816" y="261"/>
                    </a:cubicBezTo>
                    <a:cubicBezTo>
                      <a:pt x="821" y="261"/>
                      <a:pt x="826" y="257"/>
                      <a:pt x="828" y="252"/>
                    </a:cubicBezTo>
                    <a:cubicBezTo>
                      <a:pt x="830" y="246"/>
                      <a:pt x="826" y="239"/>
                      <a:pt x="820" y="237"/>
                    </a:cubicBezTo>
                    <a:cubicBezTo>
                      <a:pt x="17" y="0"/>
                      <a:pt x="17" y="0"/>
                      <a:pt x="17" y="0"/>
                    </a:cubicBezTo>
                    <a:cubicBezTo>
                      <a:pt x="16" y="0"/>
                      <a:pt x="15" y="0"/>
                      <a:pt x="14" y="0"/>
                    </a:cubicBezTo>
                  </a:path>
                </a:pathLst>
              </a:custGeom>
              <a:solidFill>
                <a:srgbClr val="A7A9A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7" name="Freeform 195"/>
              <p:cNvSpPr>
                <a:spLocks/>
              </p:cNvSpPr>
              <p:nvPr/>
            </p:nvSpPr>
            <p:spPr bwMode="auto">
              <a:xfrm>
                <a:off x="5365" y="2331"/>
                <a:ext cx="475" cy="158"/>
              </a:xfrm>
              <a:custGeom>
                <a:avLst/>
                <a:gdLst>
                  <a:gd name="T0" fmla="*/ 14 w 701"/>
                  <a:gd name="T1" fmla="*/ 0 h 233"/>
                  <a:gd name="T2" fmla="*/ 0 w 701"/>
                  <a:gd name="T3" fmla="*/ 21 h 233"/>
                  <a:gd name="T4" fmla="*/ 684 w 701"/>
                  <a:gd name="T5" fmla="*/ 233 h 233"/>
                  <a:gd name="T6" fmla="*/ 687 w 701"/>
                  <a:gd name="T7" fmla="*/ 233 h 233"/>
                  <a:gd name="T8" fmla="*/ 699 w 701"/>
                  <a:gd name="T9" fmla="*/ 225 h 233"/>
                  <a:gd name="T10" fmla="*/ 691 w 701"/>
                  <a:gd name="T11" fmla="*/ 210 h 233"/>
                  <a:gd name="T12" fmla="*/ 14 w 701"/>
                  <a:gd name="T13" fmla="*/ 0 h 233"/>
                </a:gdLst>
                <a:ahLst/>
                <a:cxnLst>
                  <a:cxn ang="0">
                    <a:pos x="T0" y="T1"/>
                  </a:cxn>
                  <a:cxn ang="0">
                    <a:pos x="T2" y="T3"/>
                  </a:cxn>
                  <a:cxn ang="0">
                    <a:pos x="T4" y="T5"/>
                  </a:cxn>
                  <a:cxn ang="0">
                    <a:pos x="T6" y="T7"/>
                  </a:cxn>
                  <a:cxn ang="0">
                    <a:pos x="T8" y="T9"/>
                  </a:cxn>
                  <a:cxn ang="0">
                    <a:pos x="T10" y="T11"/>
                  </a:cxn>
                  <a:cxn ang="0">
                    <a:pos x="T12" y="T13"/>
                  </a:cxn>
                </a:cxnLst>
                <a:rect l="0" t="0" r="r" b="b"/>
                <a:pathLst>
                  <a:path w="701" h="233">
                    <a:moveTo>
                      <a:pt x="14" y="0"/>
                    </a:moveTo>
                    <a:cubicBezTo>
                      <a:pt x="10" y="8"/>
                      <a:pt x="5" y="15"/>
                      <a:pt x="0" y="21"/>
                    </a:cubicBezTo>
                    <a:cubicBezTo>
                      <a:pt x="684" y="233"/>
                      <a:pt x="684" y="233"/>
                      <a:pt x="684" y="233"/>
                    </a:cubicBezTo>
                    <a:cubicBezTo>
                      <a:pt x="685" y="233"/>
                      <a:pt x="686" y="233"/>
                      <a:pt x="687" y="233"/>
                    </a:cubicBezTo>
                    <a:cubicBezTo>
                      <a:pt x="693" y="233"/>
                      <a:pt x="697" y="230"/>
                      <a:pt x="699" y="225"/>
                    </a:cubicBezTo>
                    <a:cubicBezTo>
                      <a:pt x="701" y="219"/>
                      <a:pt x="697" y="212"/>
                      <a:pt x="691" y="210"/>
                    </a:cubicBezTo>
                    <a:cubicBezTo>
                      <a:pt x="14" y="0"/>
                      <a:pt x="14" y="0"/>
                      <a:pt x="14" y="0"/>
                    </a:cubicBezTo>
                  </a:path>
                </a:pathLst>
              </a:custGeom>
              <a:solidFill>
                <a:srgbClr val="A7A9A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8" name="Freeform 196"/>
              <p:cNvSpPr>
                <a:spLocks/>
              </p:cNvSpPr>
              <p:nvPr/>
            </p:nvSpPr>
            <p:spPr bwMode="auto">
              <a:xfrm>
                <a:off x="5407" y="2422"/>
                <a:ext cx="431" cy="152"/>
              </a:xfrm>
              <a:custGeom>
                <a:avLst/>
                <a:gdLst>
                  <a:gd name="T0" fmla="*/ 9 w 635"/>
                  <a:gd name="T1" fmla="*/ 25 h 223"/>
                  <a:gd name="T2" fmla="*/ 617 w 635"/>
                  <a:gd name="T3" fmla="*/ 221 h 223"/>
                  <a:gd name="T4" fmla="*/ 633 w 635"/>
                  <a:gd name="T5" fmla="*/ 213 h 223"/>
                  <a:gd name="T6" fmla="*/ 625 w 635"/>
                  <a:gd name="T7" fmla="*/ 198 h 223"/>
                  <a:gd name="T8" fmla="*/ 17 w 635"/>
                  <a:gd name="T9" fmla="*/ 2 h 223"/>
                  <a:gd name="T10" fmla="*/ 2 w 635"/>
                  <a:gd name="T11" fmla="*/ 10 h 223"/>
                  <a:gd name="T12" fmla="*/ 9 w 635"/>
                  <a:gd name="T13" fmla="*/ 25 h 223"/>
                </a:gdLst>
                <a:ahLst/>
                <a:cxnLst>
                  <a:cxn ang="0">
                    <a:pos x="T0" y="T1"/>
                  </a:cxn>
                  <a:cxn ang="0">
                    <a:pos x="T2" y="T3"/>
                  </a:cxn>
                  <a:cxn ang="0">
                    <a:pos x="T4" y="T5"/>
                  </a:cxn>
                  <a:cxn ang="0">
                    <a:pos x="T6" y="T7"/>
                  </a:cxn>
                  <a:cxn ang="0">
                    <a:pos x="T8" y="T9"/>
                  </a:cxn>
                  <a:cxn ang="0">
                    <a:pos x="T10" y="T11"/>
                  </a:cxn>
                  <a:cxn ang="0">
                    <a:pos x="T12" y="T13"/>
                  </a:cxn>
                </a:cxnLst>
                <a:rect l="0" t="0" r="r" b="b"/>
                <a:pathLst>
                  <a:path w="635" h="223">
                    <a:moveTo>
                      <a:pt x="9" y="25"/>
                    </a:moveTo>
                    <a:cubicBezTo>
                      <a:pt x="617" y="221"/>
                      <a:pt x="617" y="221"/>
                      <a:pt x="617" y="221"/>
                    </a:cubicBezTo>
                    <a:cubicBezTo>
                      <a:pt x="624" y="223"/>
                      <a:pt x="631" y="219"/>
                      <a:pt x="633" y="213"/>
                    </a:cubicBezTo>
                    <a:cubicBezTo>
                      <a:pt x="635" y="207"/>
                      <a:pt x="631" y="200"/>
                      <a:pt x="625" y="198"/>
                    </a:cubicBezTo>
                    <a:cubicBezTo>
                      <a:pt x="17" y="2"/>
                      <a:pt x="17" y="2"/>
                      <a:pt x="17" y="2"/>
                    </a:cubicBezTo>
                    <a:cubicBezTo>
                      <a:pt x="10" y="0"/>
                      <a:pt x="4" y="3"/>
                      <a:pt x="2" y="10"/>
                    </a:cubicBezTo>
                    <a:cubicBezTo>
                      <a:pt x="0" y="16"/>
                      <a:pt x="3" y="23"/>
                      <a:pt x="9" y="25"/>
                    </a:cubicBezTo>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9" name="Freeform 197"/>
              <p:cNvSpPr>
                <a:spLocks/>
              </p:cNvSpPr>
              <p:nvPr/>
            </p:nvSpPr>
            <p:spPr bwMode="auto">
              <a:xfrm>
                <a:off x="5264" y="2464"/>
                <a:ext cx="554" cy="198"/>
              </a:xfrm>
              <a:custGeom>
                <a:avLst/>
                <a:gdLst>
                  <a:gd name="T0" fmla="*/ 14 w 817"/>
                  <a:gd name="T1" fmla="*/ 0 h 291"/>
                  <a:gd name="T2" fmla="*/ 2 w 817"/>
                  <a:gd name="T3" fmla="*/ 8 h 291"/>
                  <a:gd name="T4" fmla="*/ 10 w 817"/>
                  <a:gd name="T5" fmla="*/ 23 h 291"/>
                  <a:gd name="T6" fmla="*/ 800 w 817"/>
                  <a:gd name="T7" fmla="*/ 290 h 291"/>
                  <a:gd name="T8" fmla="*/ 804 w 817"/>
                  <a:gd name="T9" fmla="*/ 291 h 291"/>
                  <a:gd name="T10" fmla="*/ 815 w 817"/>
                  <a:gd name="T11" fmla="*/ 283 h 291"/>
                  <a:gd name="T12" fmla="*/ 807 w 817"/>
                  <a:gd name="T13" fmla="*/ 267 h 291"/>
                  <a:gd name="T14" fmla="*/ 18 w 817"/>
                  <a:gd name="T15" fmla="*/ 0 h 291"/>
                  <a:gd name="T16" fmla="*/ 14 w 817"/>
                  <a:gd name="T17" fmla="*/ 0 h 2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17" h="291">
                    <a:moveTo>
                      <a:pt x="14" y="0"/>
                    </a:moveTo>
                    <a:cubicBezTo>
                      <a:pt x="9" y="0"/>
                      <a:pt x="4" y="3"/>
                      <a:pt x="2" y="8"/>
                    </a:cubicBezTo>
                    <a:cubicBezTo>
                      <a:pt x="0" y="14"/>
                      <a:pt x="4" y="21"/>
                      <a:pt x="10" y="23"/>
                    </a:cubicBezTo>
                    <a:cubicBezTo>
                      <a:pt x="800" y="290"/>
                      <a:pt x="800" y="290"/>
                      <a:pt x="800" y="290"/>
                    </a:cubicBezTo>
                    <a:cubicBezTo>
                      <a:pt x="801" y="290"/>
                      <a:pt x="802" y="291"/>
                      <a:pt x="804" y="291"/>
                    </a:cubicBezTo>
                    <a:cubicBezTo>
                      <a:pt x="809" y="291"/>
                      <a:pt x="813" y="288"/>
                      <a:pt x="815" y="283"/>
                    </a:cubicBezTo>
                    <a:cubicBezTo>
                      <a:pt x="817" y="276"/>
                      <a:pt x="814" y="269"/>
                      <a:pt x="807" y="267"/>
                    </a:cubicBezTo>
                    <a:cubicBezTo>
                      <a:pt x="18" y="0"/>
                      <a:pt x="18" y="0"/>
                      <a:pt x="18" y="0"/>
                    </a:cubicBezTo>
                    <a:cubicBezTo>
                      <a:pt x="16" y="0"/>
                      <a:pt x="15" y="0"/>
                      <a:pt x="14" y="0"/>
                    </a:cubicBezTo>
                  </a:path>
                </a:pathLst>
              </a:custGeom>
              <a:solidFill>
                <a:srgbClr val="A7A9A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0" name="Freeform 198"/>
              <p:cNvSpPr>
                <a:spLocks/>
              </p:cNvSpPr>
              <p:nvPr/>
            </p:nvSpPr>
            <p:spPr bwMode="auto">
              <a:xfrm>
                <a:off x="5241" y="2534"/>
                <a:ext cx="543" cy="203"/>
              </a:xfrm>
              <a:custGeom>
                <a:avLst/>
                <a:gdLst>
                  <a:gd name="T0" fmla="*/ 13 w 802"/>
                  <a:gd name="T1" fmla="*/ 0 h 299"/>
                  <a:gd name="T2" fmla="*/ 2 w 802"/>
                  <a:gd name="T3" fmla="*/ 8 h 299"/>
                  <a:gd name="T4" fmla="*/ 9 w 802"/>
                  <a:gd name="T5" fmla="*/ 24 h 299"/>
                  <a:gd name="T6" fmla="*/ 785 w 802"/>
                  <a:gd name="T7" fmla="*/ 299 h 299"/>
                  <a:gd name="T8" fmla="*/ 789 w 802"/>
                  <a:gd name="T9" fmla="*/ 299 h 299"/>
                  <a:gd name="T10" fmla="*/ 800 w 802"/>
                  <a:gd name="T11" fmla="*/ 291 h 299"/>
                  <a:gd name="T12" fmla="*/ 793 w 802"/>
                  <a:gd name="T13" fmla="*/ 276 h 299"/>
                  <a:gd name="T14" fmla="*/ 17 w 802"/>
                  <a:gd name="T15" fmla="*/ 1 h 299"/>
                  <a:gd name="T16" fmla="*/ 13 w 802"/>
                  <a:gd name="T17" fmla="*/ 0 h 2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02" h="299">
                    <a:moveTo>
                      <a:pt x="13" y="0"/>
                    </a:moveTo>
                    <a:cubicBezTo>
                      <a:pt x="8" y="0"/>
                      <a:pt x="4" y="3"/>
                      <a:pt x="2" y="8"/>
                    </a:cubicBezTo>
                    <a:cubicBezTo>
                      <a:pt x="0" y="15"/>
                      <a:pt x="3" y="21"/>
                      <a:pt x="9" y="24"/>
                    </a:cubicBezTo>
                    <a:cubicBezTo>
                      <a:pt x="785" y="299"/>
                      <a:pt x="785" y="299"/>
                      <a:pt x="785" y="299"/>
                    </a:cubicBezTo>
                    <a:cubicBezTo>
                      <a:pt x="786" y="299"/>
                      <a:pt x="788" y="299"/>
                      <a:pt x="789" y="299"/>
                    </a:cubicBezTo>
                    <a:cubicBezTo>
                      <a:pt x="794" y="299"/>
                      <a:pt x="798" y="296"/>
                      <a:pt x="800" y="291"/>
                    </a:cubicBezTo>
                    <a:cubicBezTo>
                      <a:pt x="802" y="285"/>
                      <a:pt x="799" y="278"/>
                      <a:pt x="793" y="276"/>
                    </a:cubicBezTo>
                    <a:cubicBezTo>
                      <a:pt x="17" y="1"/>
                      <a:pt x="17" y="1"/>
                      <a:pt x="17" y="1"/>
                    </a:cubicBezTo>
                    <a:cubicBezTo>
                      <a:pt x="16" y="1"/>
                      <a:pt x="14" y="0"/>
                      <a:pt x="13" y="0"/>
                    </a:cubicBezTo>
                  </a:path>
                </a:pathLst>
              </a:custGeom>
              <a:solidFill>
                <a:srgbClr val="A7A9A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1" name="Freeform 199"/>
              <p:cNvSpPr>
                <a:spLocks/>
              </p:cNvSpPr>
              <p:nvPr/>
            </p:nvSpPr>
            <p:spPr bwMode="auto">
              <a:xfrm>
                <a:off x="5212" y="2602"/>
                <a:ext cx="537" cy="208"/>
              </a:xfrm>
              <a:custGeom>
                <a:avLst/>
                <a:gdLst>
                  <a:gd name="T0" fmla="*/ 14 w 792"/>
                  <a:gd name="T1" fmla="*/ 0 h 306"/>
                  <a:gd name="T2" fmla="*/ 3 w 792"/>
                  <a:gd name="T3" fmla="*/ 8 h 306"/>
                  <a:gd name="T4" fmla="*/ 10 w 792"/>
                  <a:gd name="T5" fmla="*/ 24 h 306"/>
                  <a:gd name="T6" fmla="*/ 775 w 792"/>
                  <a:gd name="T7" fmla="*/ 305 h 306"/>
                  <a:gd name="T8" fmla="*/ 779 w 792"/>
                  <a:gd name="T9" fmla="*/ 306 h 306"/>
                  <a:gd name="T10" fmla="*/ 790 w 792"/>
                  <a:gd name="T11" fmla="*/ 298 h 306"/>
                  <a:gd name="T12" fmla="*/ 783 w 792"/>
                  <a:gd name="T13" fmla="*/ 283 h 306"/>
                  <a:gd name="T14" fmla="*/ 18 w 792"/>
                  <a:gd name="T15" fmla="*/ 1 h 306"/>
                  <a:gd name="T16" fmla="*/ 14 w 792"/>
                  <a:gd name="T17" fmla="*/ 0 h 3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92" h="306">
                    <a:moveTo>
                      <a:pt x="14" y="0"/>
                    </a:moveTo>
                    <a:cubicBezTo>
                      <a:pt x="9" y="0"/>
                      <a:pt x="4" y="3"/>
                      <a:pt x="3" y="8"/>
                    </a:cubicBezTo>
                    <a:cubicBezTo>
                      <a:pt x="0" y="14"/>
                      <a:pt x="4" y="21"/>
                      <a:pt x="10" y="24"/>
                    </a:cubicBezTo>
                    <a:cubicBezTo>
                      <a:pt x="775" y="305"/>
                      <a:pt x="775" y="305"/>
                      <a:pt x="775" y="305"/>
                    </a:cubicBezTo>
                    <a:cubicBezTo>
                      <a:pt x="776" y="306"/>
                      <a:pt x="777" y="306"/>
                      <a:pt x="779" y="306"/>
                    </a:cubicBezTo>
                    <a:cubicBezTo>
                      <a:pt x="784" y="306"/>
                      <a:pt x="788" y="303"/>
                      <a:pt x="790" y="298"/>
                    </a:cubicBezTo>
                    <a:cubicBezTo>
                      <a:pt x="792" y="292"/>
                      <a:pt x="789" y="285"/>
                      <a:pt x="783" y="283"/>
                    </a:cubicBezTo>
                    <a:cubicBezTo>
                      <a:pt x="18" y="1"/>
                      <a:pt x="18" y="1"/>
                      <a:pt x="18" y="1"/>
                    </a:cubicBezTo>
                    <a:cubicBezTo>
                      <a:pt x="17" y="1"/>
                      <a:pt x="15" y="0"/>
                      <a:pt x="14" y="0"/>
                    </a:cubicBezTo>
                  </a:path>
                </a:pathLst>
              </a:custGeom>
              <a:solidFill>
                <a:srgbClr val="A7A9A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2" name="Freeform 200"/>
              <p:cNvSpPr>
                <a:spLocks/>
              </p:cNvSpPr>
              <p:nvPr/>
            </p:nvSpPr>
            <p:spPr bwMode="auto">
              <a:xfrm>
                <a:off x="5140" y="2643"/>
                <a:ext cx="531" cy="211"/>
              </a:xfrm>
              <a:custGeom>
                <a:avLst/>
                <a:gdLst>
                  <a:gd name="T0" fmla="*/ 14 w 783"/>
                  <a:gd name="T1" fmla="*/ 0 h 310"/>
                  <a:gd name="T2" fmla="*/ 2 w 783"/>
                  <a:gd name="T3" fmla="*/ 7 h 310"/>
                  <a:gd name="T4" fmla="*/ 9 w 783"/>
                  <a:gd name="T5" fmla="*/ 23 h 310"/>
                  <a:gd name="T6" fmla="*/ 766 w 783"/>
                  <a:gd name="T7" fmla="*/ 310 h 310"/>
                  <a:gd name="T8" fmla="*/ 770 w 783"/>
                  <a:gd name="T9" fmla="*/ 310 h 310"/>
                  <a:gd name="T10" fmla="*/ 781 w 783"/>
                  <a:gd name="T11" fmla="*/ 303 h 310"/>
                  <a:gd name="T12" fmla="*/ 774 w 783"/>
                  <a:gd name="T13" fmla="*/ 287 h 310"/>
                  <a:gd name="T14" fmla="*/ 18 w 783"/>
                  <a:gd name="T15" fmla="*/ 0 h 310"/>
                  <a:gd name="T16" fmla="*/ 14 w 783"/>
                  <a:gd name="T17" fmla="*/ 0 h 3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83" h="310">
                    <a:moveTo>
                      <a:pt x="14" y="0"/>
                    </a:moveTo>
                    <a:cubicBezTo>
                      <a:pt x="9" y="0"/>
                      <a:pt x="4" y="3"/>
                      <a:pt x="2" y="7"/>
                    </a:cubicBezTo>
                    <a:cubicBezTo>
                      <a:pt x="0" y="14"/>
                      <a:pt x="3" y="20"/>
                      <a:pt x="9" y="23"/>
                    </a:cubicBezTo>
                    <a:cubicBezTo>
                      <a:pt x="766" y="310"/>
                      <a:pt x="766" y="310"/>
                      <a:pt x="766" y="310"/>
                    </a:cubicBezTo>
                    <a:cubicBezTo>
                      <a:pt x="767" y="310"/>
                      <a:pt x="768" y="310"/>
                      <a:pt x="770" y="310"/>
                    </a:cubicBezTo>
                    <a:cubicBezTo>
                      <a:pt x="775" y="310"/>
                      <a:pt x="779" y="307"/>
                      <a:pt x="781" y="303"/>
                    </a:cubicBezTo>
                    <a:cubicBezTo>
                      <a:pt x="783" y="296"/>
                      <a:pt x="780" y="289"/>
                      <a:pt x="774" y="287"/>
                    </a:cubicBezTo>
                    <a:cubicBezTo>
                      <a:pt x="18" y="0"/>
                      <a:pt x="18" y="0"/>
                      <a:pt x="18" y="0"/>
                    </a:cubicBezTo>
                    <a:cubicBezTo>
                      <a:pt x="16" y="0"/>
                      <a:pt x="15" y="0"/>
                      <a:pt x="14" y="0"/>
                    </a:cubicBezTo>
                  </a:path>
                </a:pathLst>
              </a:custGeom>
              <a:solidFill>
                <a:srgbClr val="A7A9A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3" name="Oval 201"/>
              <p:cNvSpPr>
                <a:spLocks noChangeArrowheads="1"/>
              </p:cNvSpPr>
              <p:nvPr/>
            </p:nvSpPr>
            <p:spPr bwMode="auto">
              <a:xfrm>
                <a:off x="5899" y="2493"/>
                <a:ext cx="303" cy="374"/>
              </a:xfrm>
              <a:prstGeom prst="ellipse">
                <a:avLst/>
              </a:prstGeom>
              <a:solidFill>
                <a:srgbClr val="F7986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4" name="Freeform 202"/>
              <p:cNvSpPr>
                <a:spLocks/>
              </p:cNvSpPr>
              <p:nvPr/>
            </p:nvSpPr>
            <p:spPr bwMode="auto">
              <a:xfrm>
                <a:off x="4997" y="2310"/>
                <a:ext cx="257" cy="296"/>
              </a:xfrm>
              <a:custGeom>
                <a:avLst/>
                <a:gdLst>
                  <a:gd name="T0" fmla="*/ 360 w 379"/>
                  <a:gd name="T1" fmla="*/ 213 h 435"/>
                  <a:gd name="T2" fmla="*/ 56 w 379"/>
                  <a:gd name="T3" fmla="*/ 354 h 435"/>
                  <a:gd name="T4" fmla="*/ 41 w 379"/>
                  <a:gd name="T5" fmla="*/ 146 h 435"/>
                  <a:gd name="T6" fmla="*/ 263 w 379"/>
                  <a:gd name="T7" fmla="*/ 12 h 435"/>
                  <a:gd name="T8" fmla="*/ 346 w 379"/>
                  <a:gd name="T9" fmla="*/ 64 h 435"/>
                  <a:gd name="T10" fmla="*/ 360 w 379"/>
                  <a:gd name="T11" fmla="*/ 213 h 435"/>
                </a:gdLst>
                <a:ahLst/>
                <a:cxnLst>
                  <a:cxn ang="0">
                    <a:pos x="T0" y="T1"/>
                  </a:cxn>
                  <a:cxn ang="0">
                    <a:pos x="T2" y="T3"/>
                  </a:cxn>
                  <a:cxn ang="0">
                    <a:pos x="T4" y="T5"/>
                  </a:cxn>
                  <a:cxn ang="0">
                    <a:pos x="T6" y="T7"/>
                  </a:cxn>
                  <a:cxn ang="0">
                    <a:pos x="T8" y="T9"/>
                  </a:cxn>
                  <a:cxn ang="0">
                    <a:pos x="T10" y="T11"/>
                  </a:cxn>
                </a:cxnLst>
                <a:rect l="0" t="0" r="r" b="b"/>
                <a:pathLst>
                  <a:path w="379" h="435">
                    <a:moveTo>
                      <a:pt x="360" y="213"/>
                    </a:moveTo>
                    <a:cubicBezTo>
                      <a:pt x="308" y="365"/>
                      <a:pt x="142" y="435"/>
                      <a:pt x="56" y="354"/>
                    </a:cubicBezTo>
                    <a:cubicBezTo>
                      <a:pt x="6" y="308"/>
                      <a:pt x="0" y="224"/>
                      <a:pt x="41" y="146"/>
                    </a:cubicBezTo>
                    <a:cubicBezTo>
                      <a:pt x="91" y="52"/>
                      <a:pt x="186" y="0"/>
                      <a:pt x="263" y="12"/>
                    </a:cubicBezTo>
                    <a:cubicBezTo>
                      <a:pt x="295" y="18"/>
                      <a:pt x="324" y="34"/>
                      <a:pt x="346" y="64"/>
                    </a:cubicBezTo>
                    <a:cubicBezTo>
                      <a:pt x="373" y="102"/>
                      <a:pt x="379" y="157"/>
                      <a:pt x="360" y="213"/>
                    </a:cubicBezTo>
                  </a:path>
                </a:pathLst>
              </a:custGeom>
              <a:solidFill>
                <a:srgbClr val="F7986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5" name="Freeform 203"/>
              <p:cNvSpPr>
                <a:spLocks/>
              </p:cNvSpPr>
              <p:nvPr/>
            </p:nvSpPr>
            <p:spPr bwMode="auto">
              <a:xfrm>
                <a:off x="5799" y="2706"/>
                <a:ext cx="374" cy="399"/>
              </a:xfrm>
              <a:custGeom>
                <a:avLst/>
                <a:gdLst>
                  <a:gd name="T0" fmla="*/ 125 w 374"/>
                  <a:gd name="T1" fmla="*/ 23 h 399"/>
                  <a:gd name="T2" fmla="*/ 0 w 374"/>
                  <a:gd name="T3" fmla="*/ 399 h 399"/>
                  <a:gd name="T4" fmla="*/ 300 w 374"/>
                  <a:gd name="T5" fmla="*/ 399 h 399"/>
                  <a:gd name="T6" fmla="*/ 374 w 374"/>
                  <a:gd name="T7" fmla="*/ 0 h 399"/>
                  <a:gd name="T8" fmla="*/ 125 w 374"/>
                  <a:gd name="T9" fmla="*/ 23 h 399"/>
                </a:gdLst>
                <a:ahLst/>
                <a:cxnLst>
                  <a:cxn ang="0">
                    <a:pos x="T0" y="T1"/>
                  </a:cxn>
                  <a:cxn ang="0">
                    <a:pos x="T2" y="T3"/>
                  </a:cxn>
                  <a:cxn ang="0">
                    <a:pos x="T4" y="T5"/>
                  </a:cxn>
                  <a:cxn ang="0">
                    <a:pos x="T6" y="T7"/>
                  </a:cxn>
                  <a:cxn ang="0">
                    <a:pos x="T8" y="T9"/>
                  </a:cxn>
                </a:cxnLst>
                <a:rect l="0" t="0" r="r" b="b"/>
                <a:pathLst>
                  <a:path w="374" h="399">
                    <a:moveTo>
                      <a:pt x="125" y="23"/>
                    </a:moveTo>
                    <a:lnTo>
                      <a:pt x="0" y="399"/>
                    </a:lnTo>
                    <a:lnTo>
                      <a:pt x="300" y="399"/>
                    </a:lnTo>
                    <a:lnTo>
                      <a:pt x="374" y="0"/>
                    </a:lnTo>
                    <a:lnTo>
                      <a:pt x="125" y="23"/>
                    </a:lnTo>
                    <a:close/>
                  </a:path>
                </a:pathLst>
              </a:custGeom>
              <a:solidFill>
                <a:srgbClr val="F7986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6" name="Freeform 204"/>
              <p:cNvSpPr>
                <a:spLocks/>
              </p:cNvSpPr>
              <p:nvPr/>
            </p:nvSpPr>
            <p:spPr bwMode="auto">
              <a:xfrm>
                <a:off x="5799" y="2706"/>
                <a:ext cx="374" cy="399"/>
              </a:xfrm>
              <a:custGeom>
                <a:avLst/>
                <a:gdLst>
                  <a:gd name="T0" fmla="*/ 125 w 374"/>
                  <a:gd name="T1" fmla="*/ 23 h 399"/>
                  <a:gd name="T2" fmla="*/ 0 w 374"/>
                  <a:gd name="T3" fmla="*/ 399 h 399"/>
                  <a:gd name="T4" fmla="*/ 300 w 374"/>
                  <a:gd name="T5" fmla="*/ 399 h 399"/>
                  <a:gd name="T6" fmla="*/ 374 w 374"/>
                  <a:gd name="T7" fmla="*/ 0 h 399"/>
                  <a:gd name="T8" fmla="*/ 125 w 374"/>
                  <a:gd name="T9" fmla="*/ 23 h 399"/>
                </a:gdLst>
                <a:ahLst/>
                <a:cxnLst>
                  <a:cxn ang="0">
                    <a:pos x="T0" y="T1"/>
                  </a:cxn>
                  <a:cxn ang="0">
                    <a:pos x="T2" y="T3"/>
                  </a:cxn>
                  <a:cxn ang="0">
                    <a:pos x="T4" y="T5"/>
                  </a:cxn>
                  <a:cxn ang="0">
                    <a:pos x="T6" y="T7"/>
                  </a:cxn>
                  <a:cxn ang="0">
                    <a:pos x="T8" y="T9"/>
                  </a:cxn>
                </a:cxnLst>
                <a:rect l="0" t="0" r="r" b="b"/>
                <a:pathLst>
                  <a:path w="374" h="399">
                    <a:moveTo>
                      <a:pt x="125" y="23"/>
                    </a:moveTo>
                    <a:lnTo>
                      <a:pt x="0" y="399"/>
                    </a:lnTo>
                    <a:lnTo>
                      <a:pt x="300" y="399"/>
                    </a:lnTo>
                    <a:lnTo>
                      <a:pt x="374" y="0"/>
                    </a:lnTo>
                    <a:lnTo>
                      <a:pt x="125" y="23"/>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7" name="Freeform 205"/>
              <p:cNvSpPr>
                <a:spLocks/>
              </p:cNvSpPr>
              <p:nvPr/>
            </p:nvSpPr>
            <p:spPr bwMode="auto">
              <a:xfrm>
                <a:off x="5748" y="2373"/>
                <a:ext cx="315" cy="268"/>
              </a:xfrm>
              <a:custGeom>
                <a:avLst/>
                <a:gdLst>
                  <a:gd name="T0" fmla="*/ 438 w 465"/>
                  <a:gd name="T1" fmla="*/ 226 h 394"/>
                  <a:gd name="T2" fmla="*/ 287 w 465"/>
                  <a:gd name="T3" fmla="*/ 59 h 394"/>
                  <a:gd name="T4" fmla="*/ 247 w 465"/>
                  <a:gd name="T5" fmla="*/ 36 h 394"/>
                  <a:gd name="T6" fmla="*/ 97 w 465"/>
                  <a:gd name="T7" fmla="*/ 6 h 394"/>
                  <a:gd name="T8" fmla="*/ 17 w 465"/>
                  <a:gd name="T9" fmla="*/ 46 h 394"/>
                  <a:gd name="T10" fmla="*/ 17 w 465"/>
                  <a:gd name="T11" fmla="*/ 46 h 394"/>
                  <a:gd name="T12" fmla="*/ 52 w 465"/>
                  <a:gd name="T13" fmla="*/ 144 h 394"/>
                  <a:gd name="T14" fmla="*/ 174 w 465"/>
                  <a:gd name="T15" fmla="*/ 200 h 394"/>
                  <a:gd name="T16" fmla="*/ 205 w 465"/>
                  <a:gd name="T17" fmla="*/ 227 h 394"/>
                  <a:gd name="T18" fmla="*/ 282 w 465"/>
                  <a:gd name="T19" fmla="*/ 349 h 394"/>
                  <a:gd name="T20" fmla="*/ 391 w 465"/>
                  <a:gd name="T21" fmla="*/ 365 h 394"/>
                  <a:gd name="T22" fmla="*/ 431 w 465"/>
                  <a:gd name="T23" fmla="*/ 331 h 394"/>
                  <a:gd name="T24" fmla="*/ 438 w 465"/>
                  <a:gd name="T25" fmla="*/ 226 h 3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65" h="394">
                    <a:moveTo>
                      <a:pt x="438" y="226"/>
                    </a:moveTo>
                    <a:cubicBezTo>
                      <a:pt x="287" y="59"/>
                      <a:pt x="287" y="59"/>
                      <a:pt x="287" y="59"/>
                    </a:cubicBezTo>
                    <a:cubicBezTo>
                      <a:pt x="276" y="47"/>
                      <a:pt x="262" y="39"/>
                      <a:pt x="247" y="36"/>
                    </a:cubicBezTo>
                    <a:cubicBezTo>
                      <a:pt x="97" y="6"/>
                      <a:pt x="97" y="6"/>
                      <a:pt x="97" y="6"/>
                    </a:cubicBezTo>
                    <a:cubicBezTo>
                      <a:pt x="64" y="0"/>
                      <a:pt x="31" y="16"/>
                      <a:pt x="17" y="46"/>
                    </a:cubicBezTo>
                    <a:cubicBezTo>
                      <a:pt x="17" y="46"/>
                      <a:pt x="17" y="46"/>
                      <a:pt x="17" y="46"/>
                    </a:cubicBezTo>
                    <a:cubicBezTo>
                      <a:pt x="0" y="83"/>
                      <a:pt x="15" y="127"/>
                      <a:pt x="52" y="144"/>
                    </a:cubicBezTo>
                    <a:cubicBezTo>
                      <a:pt x="174" y="200"/>
                      <a:pt x="174" y="200"/>
                      <a:pt x="174" y="200"/>
                    </a:cubicBezTo>
                    <a:cubicBezTo>
                      <a:pt x="187" y="206"/>
                      <a:pt x="197" y="215"/>
                      <a:pt x="205" y="227"/>
                    </a:cubicBezTo>
                    <a:cubicBezTo>
                      <a:pt x="282" y="349"/>
                      <a:pt x="282" y="349"/>
                      <a:pt x="282" y="349"/>
                    </a:cubicBezTo>
                    <a:cubicBezTo>
                      <a:pt x="305" y="387"/>
                      <a:pt x="357" y="394"/>
                      <a:pt x="391" y="365"/>
                    </a:cubicBezTo>
                    <a:cubicBezTo>
                      <a:pt x="431" y="331"/>
                      <a:pt x="431" y="331"/>
                      <a:pt x="431" y="331"/>
                    </a:cubicBezTo>
                    <a:cubicBezTo>
                      <a:pt x="462" y="304"/>
                      <a:pt x="465" y="257"/>
                      <a:pt x="438" y="226"/>
                    </a:cubicBezTo>
                    <a:close/>
                  </a:path>
                </a:pathLst>
              </a:custGeom>
              <a:solidFill>
                <a:srgbClr val="F7986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8" name="Freeform 206"/>
              <p:cNvSpPr>
                <a:spLocks/>
              </p:cNvSpPr>
              <p:nvPr/>
            </p:nvSpPr>
            <p:spPr bwMode="auto">
              <a:xfrm>
                <a:off x="5063" y="2256"/>
                <a:ext cx="319" cy="215"/>
              </a:xfrm>
              <a:custGeom>
                <a:avLst/>
                <a:gdLst>
                  <a:gd name="T0" fmla="*/ 44 w 471"/>
                  <a:gd name="T1" fmla="*/ 124 h 315"/>
                  <a:gd name="T2" fmla="*/ 270 w 471"/>
                  <a:gd name="T3" fmla="*/ 9 h 315"/>
                  <a:gd name="T4" fmla="*/ 309 w 471"/>
                  <a:gd name="T5" fmla="*/ 1 h 315"/>
                  <a:gd name="T6" fmla="*/ 402 w 471"/>
                  <a:gd name="T7" fmla="*/ 11 h 315"/>
                  <a:gd name="T8" fmla="*/ 465 w 471"/>
                  <a:gd name="T9" fmla="*/ 92 h 315"/>
                  <a:gd name="T10" fmla="*/ 403 w 471"/>
                  <a:gd name="T11" fmla="*/ 150 h 315"/>
                  <a:gd name="T12" fmla="*/ 311 w 471"/>
                  <a:gd name="T13" fmla="*/ 160 h 315"/>
                  <a:gd name="T14" fmla="*/ 276 w 471"/>
                  <a:gd name="T15" fmla="*/ 174 h 315"/>
                  <a:gd name="T16" fmla="*/ 129 w 471"/>
                  <a:gd name="T17" fmla="*/ 285 h 315"/>
                  <a:gd name="T18" fmla="*/ 19 w 471"/>
                  <a:gd name="T19" fmla="*/ 247 h 315"/>
                  <a:gd name="T20" fmla="*/ 8 w 471"/>
                  <a:gd name="T21" fmla="*/ 204 h 315"/>
                  <a:gd name="T22" fmla="*/ 44 w 471"/>
                  <a:gd name="T23" fmla="*/ 124 h 3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71" h="315">
                    <a:moveTo>
                      <a:pt x="44" y="124"/>
                    </a:moveTo>
                    <a:cubicBezTo>
                      <a:pt x="270" y="9"/>
                      <a:pt x="270" y="9"/>
                      <a:pt x="270" y="9"/>
                    </a:cubicBezTo>
                    <a:cubicBezTo>
                      <a:pt x="282" y="3"/>
                      <a:pt x="296" y="0"/>
                      <a:pt x="309" y="1"/>
                    </a:cubicBezTo>
                    <a:cubicBezTo>
                      <a:pt x="402" y="11"/>
                      <a:pt x="402" y="11"/>
                      <a:pt x="402" y="11"/>
                    </a:cubicBezTo>
                    <a:cubicBezTo>
                      <a:pt x="443" y="15"/>
                      <a:pt x="471" y="52"/>
                      <a:pt x="465" y="92"/>
                    </a:cubicBezTo>
                    <a:cubicBezTo>
                      <a:pt x="459" y="123"/>
                      <a:pt x="434" y="147"/>
                      <a:pt x="403" y="150"/>
                    </a:cubicBezTo>
                    <a:cubicBezTo>
                      <a:pt x="311" y="160"/>
                      <a:pt x="311" y="160"/>
                      <a:pt x="311" y="160"/>
                    </a:cubicBezTo>
                    <a:cubicBezTo>
                      <a:pt x="298" y="161"/>
                      <a:pt x="286" y="166"/>
                      <a:pt x="276" y="174"/>
                    </a:cubicBezTo>
                    <a:cubicBezTo>
                      <a:pt x="129" y="285"/>
                      <a:pt x="129" y="285"/>
                      <a:pt x="129" y="285"/>
                    </a:cubicBezTo>
                    <a:cubicBezTo>
                      <a:pt x="89" y="315"/>
                      <a:pt x="31" y="295"/>
                      <a:pt x="19" y="247"/>
                    </a:cubicBezTo>
                    <a:cubicBezTo>
                      <a:pt x="8" y="204"/>
                      <a:pt x="8" y="204"/>
                      <a:pt x="8" y="204"/>
                    </a:cubicBezTo>
                    <a:cubicBezTo>
                      <a:pt x="0" y="172"/>
                      <a:pt x="15" y="139"/>
                      <a:pt x="44" y="124"/>
                    </a:cubicBezTo>
                  </a:path>
                </a:pathLst>
              </a:custGeom>
              <a:solidFill>
                <a:srgbClr val="F7986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9" name="Freeform 207"/>
              <p:cNvSpPr>
                <a:spLocks noEditPoints="1"/>
              </p:cNvSpPr>
              <p:nvPr/>
            </p:nvSpPr>
            <p:spPr bwMode="auto">
              <a:xfrm>
                <a:off x="5378" y="2318"/>
                <a:ext cx="0" cy="1"/>
              </a:xfrm>
              <a:custGeom>
                <a:avLst/>
                <a:gdLst>
                  <a:gd name="T0" fmla="*/ 1 h 1"/>
                  <a:gd name="T1" fmla="*/ 1 h 1"/>
                  <a:gd name="T2" fmla="*/ 1 h 1"/>
                  <a:gd name="T3" fmla="*/ 1 h 1"/>
                  <a:gd name="T4" fmla="*/ 1 h 1"/>
                  <a:gd name="T5" fmla="*/ 1 h 1"/>
                  <a:gd name="T6" fmla="*/ 1 h 1"/>
                  <a:gd name="T7" fmla="*/ 1 h 1"/>
                  <a:gd name="T8" fmla="*/ 1 h 1"/>
                  <a:gd name="T9" fmla="*/ 1 h 1"/>
                  <a:gd name="T10" fmla="*/ 1 h 1"/>
                  <a:gd name="T11" fmla="*/ 1 h 1"/>
                  <a:gd name="T12" fmla="*/ 1 h 1"/>
                  <a:gd name="T13" fmla="*/ 1 h 1"/>
                  <a:gd name="T14" fmla="*/ 1 h 1"/>
                  <a:gd name="T15" fmla="*/ 0 h 1"/>
                  <a:gd name="T16" fmla="*/ 0 h 1"/>
                  <a:gd name="T17" fmla="*/ 0 h 1"/>
                  <a:gd name="T18" fmla="*/ 0 h 1"/>
                  <a:gd name="T19" fmla="*/ 0 h 1"/>
                  <a:gd name="T20" fmla="*/ 0 h 1"/>
                </a:gdLst>
                <a:ahLst/>
                <a:cxnLst>
                  <a:cxn ang="0">
                    <a:pos x="0" y="T0"/>
                  </a:cxn>
                  <a:cxn ang="0">
                    <a:pos x="0" y="T1"/>
                  </a:cxn>
                  <a:cxn ang="0">
                    <a:pos x="0" y="T2"/>
                  </a:cxn>
                  <a:cxn ang="0">
                    <a:pos x="0" y="T3"/>
                  </a:cxn>
                  <a:cxn ang="0">
                    <a:pos x="0" y="T4"/>
                  </a:cxn>
                  <a:cxn ang="0">
                    <a:pos x="0" y="T5"/>
                  </a:cxn>
                  <a:cxn ang="0">
                    <a:pos x="0" y="T6"/>
                  </a:cxn>
                  <a:cxn ang="0">
                    <a:pos x="0" y="T7"/>
                  </a:cxn>
                  <a:cxn ang="0">
                    <a:pos x="0" y="T8"/>
                  </a:cxn>
                  <a:cxn ang="0">
                    <a:pos x="0" y="T9"/>
                  </a:cxn>
                  <a:cxn ang="0">
                    <a:pos x="0" y="T10"/>
                  </a:cxn>
                  <a:cxn ang="0">
                    <a:pos x="0" y="T11"/>
                  </a:cxn>
                  <a:cxn ang="0">
                    <a:pos x="0" y="T12"/>
                  </a:cxn>
                  <a:cxn ang="0">
                    <a:pos x="0" y="T13"/>
                  </a:cxn>
                  <a:cxn ang="0">
                    <a:pos x="0" y="T14"/>
                  </a:cxn>
                  <a:cxn ang="0">
                    <a:pos x="0" y="T15"/>
                  </a:cxn>
                  <a:cxn ang="0">
                    <a:pos x="0" y="T16"/>
                  </a:cxn>
                  <a:cxn ang="0">
                    <a:pos x="0" y="T17"/>
                  </a:cxn>
                  <a:cxn ang="0">
                    <a:pos x="0" y="T18"/>
                  </a:cxn>
                  <a:cxn ang="0">
                    <a:pos x="0" y="T19"/>
                  </a:cxn>
                  <a:cxn ang="0">
                    <a:pos x="0" y="T20"/>
                  </a:cxn>
                </a:cxnLst>
                <a:rect l="0" t="0" r="r" b="b"/>
                <a:pathLst>
                  <a:path h="1">
                    <a:moveTo>
                      <a:pt x="0" y="1"/>
                    </a:moveTo>
                    <a:cubicBezTo>
                      <a:pt x="0" y="1"/>
                      <a:pt x="0" y="1"/>
                      <a:pt x="0" y="1"/>
                    </a:cubicBezTo>
                    <a:cubicBezTo>
                      <a:pt x="0" y="1"/>
                      <a:pt x="0" y="1"/>
                      <a:pt x="0" y="1"/>
                    </a:cubicBezTo>
                    <a:moveTo>
                      <a:pt x="0" y="1"/>
                    </a:moveTo>
                    <a:cubicBezTo>
                      <a:pt x="0" y="1"/>
                      <a:pt x="0" y="1"/>
                      <a:pt x="0" y="1"/>
                    </a:cubicBezTo>
                    <a:cubicBezTo>
                      <a:pt x="0" y="1"/>
                      <a:pt x="0" y="1"/>
                      <a:pt x="0" y="1"/>
                    </a:cubicBezTo>
                    <a:moveTo>
                      <a:pt x="0" y="1"/>
                    </a:moveTo>
                    <a:cubicBezTo>
                      <a:pt x="0" y="1"/>
                      <a:pt x="0" y="1"/>
                      <a:pt x="0" y="1"/>
                    </a:cubicBezTo>
                    <a:cubicBezTo>
                      <a:pt x="0" y="1"/>
                      <a:pt x="0" y="1"/>
                      <a:pt x="0" y="1"/>
                    </a:cubicBezTo>
                    <a:moveTo>
                      <a:pt x="0" y="1"/>
                    </a:moveTo>
                    <a:cubicBezTo>
                      <a:pt x="0" y="1"/>
                      <a:pt x="0" y="1"/>
                      <a:pt x="0" y="1"/>
                    </a:cubicBezTo>
                    <a:cubicBezTo>
                      <a:pt x="0" y="1"/>
                      <a:pt x="0" y="1"/>
                      <a:pt x="0" y="1"/>
                    </a:cubicBezTo>
                    <a:moveTo>
                      <a:pt x="0" y="1"/>
                    </a:moveTo>
                    <a:cubicBezTo>
                      <a:pt x="0" y="1"/>
                      <a:pt x="0" y="1"/>
                      <a:pt x="0" y="1"/>
                    </a:cubicBezTo>
                    <a:cubicBezTo>
                      <a:pt x="0" y="1"/>
                      <a:pt x="0" y="1"/>
                      <a:pt x="0" y="1"/>
                    </a:cubicBezTo>
                    <a:moveTo>
                      <a:pt x="0" y="0"/>
                    </a:moveTo>
                    <a:cubicBezTo>
                      <a:pt x="0" y="0"/>
                      <a:pt x="0" y="0"/>
                      <a:pt x="0" y="0"/>
                    </a:cubicBezTo>
                    <a:cubicBezTo>
                      <a:pt x="0" y="0"/>
                      <a:pt x="0" y="0"/>
                      <a:pt x="0" y="0"/>
                    </a:cubicBezTo>
                    <a:moveTo>
                      <a:pt x="0" y="0"/>
                    </a:moveTo>
                    <a:cubicBezTo>
                      <a:pt x="0" y="0"/>
                      <a:pt x="0" y="0"/>
                      <a:pt x="0" y="0"/>
                    </a:cubicBezTo>
                    <a:cubicBezTo>
                      <a:pt x="0" y="0"/>
                      <a:pt x="0" y="0"/>
                      <a:pt x="0" y="0"/>
                    </a:cubicBezTo>
                  </a:path>
                </a:pathLst>
              </a:custGeom>
              <a:solidFill>
                <a:srgbClr val="D7D7D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0" name="Freeform 208"/>
              <p:cNvSpPr>
                <a:spLocks noEditPoints="1"/>
              </p:cNvSpPr>
              <p:nvPr/>
            </p:nvSpPr>
            <p:spPr bwMode="auto">
              <a:xfrm>
                <a:off x="5035" y="2551"/>
                <a:ext cx="80" cy="23"/>
              </a:xfrm>
              <a:custGeom>
                <a:avLst/>
                <a:gdLst>
                  <a:gd name="T0" fmla="*/ 90 w 119"/>
                  <a:gd name="T1" fmla="*/ 34 h 34"/>
                  <a:gd name="T2" fmla="*/ 90 w 119"/>
                  <a:gd name="T3" fmla="*/ 34 h 34"/>
                  <a:gd name="T4" fmla="*/ 90 w 119"/>
                  <a:gd name="T5" fmla="*/ 34 h 34"/>
                  <a:gd name="T6" fmla="*/ 90 w 119"/>
                  <a:gd name="T7" fmla="*/ 34 h 34"/>
                  <a:gd name="T8" fmla="*/ 119 w 119"/>
                  <a:gd name="T9" fmla="*/ 31 h 34"/>
                  <a:gd name="T10" fmla="*/ 90 w 119"/>
                  <a:gd name="T11" fmla="*/ 34 h 34"/>
                  <a:gd name="T12" fmla="*/ 119 w 119"/>
                  <a:gd name="T13" fmla="*/ 31 h 34"/>
                  <a:gd name="T14" fmla="*/ 119 w 119"/>
                  <a:gd name="T15" fmla="*/ 31 h 34"/>
                  <a:gd name="T16" fmla="*/ 1 w 119"/>
                  <a:gd name="T17" fmla="*/ 0 h 34"/>
                  <a:gd name="T18" fmla="*/ 1 w 119"/>
                  <a:gd name="T19" fmla="*/ 0 h 34"/>
                  <a:gd name="T20" fmla="*/ 1 w 119"/>
                  <a:gd name="T21" fmla="*/ 0 h 34"/>
                  <a:gd name="T22" fmla="*/ 0 w 119"/>
                  <a:gd name="T23" fmla="*/ 0 h 34"/>
                  <a:gd name="T24" fmla="*/ 0 w 119"/>
                  <a:gd name="T25" fmla="*/ 0 h 34"/>
                  <a:gd name="T26" fmla="*/ 0 w 119"/>
                  <a:gd name="T27" fmla="*/ 0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19" h="34">
                    <a:moveTo>
                      <a:pt x="90" y="34"/>
                    </a:moveTo>
                    <a:cubicBezTo>
                      <a:pt x="90" y="34"/>
                      <a:pt x="90" y="34"/>
                      <a:pt x="90" y="34"/>
                    </a:cubicBezTo>
                    <a:cubicBezTo>
                      <a:pt x="90" y="34"/>
                      <a:pt x="90" y="34"/>
                      <a:pt x="90" y="34"/>
                    </a:cubicBezTo>
                    <a:cubicBezTo>
                      <a:pt x="90" y="34"/>
                      <a:pt x="90" y="34"/>
                      <a:pt x="90" y="34"/>
                    </a:cubicBezTo>
                    <a:moveTo>
                      <a:pt x="119" y="31"/>
                    </a:moveTo>
                    <a:cubicBezTo>
                      <a:pt x="109" y="33"/>
                      <a:pt x="99" y="34"/>
                      <a:pt x="90" y="34"/>
                    </a:cubicBezTo>
                    <a:cubicBezTo>
                      <a:pt x="99" y="34"/>
                      <a:pt x="109" y="33"/>
                      <a:pt x="119" y="31"/>
                    </a:cubicBezTo>
                    <a:cubicBezTo>
                      <a:pt x="119" y="31"/>
                      <a:pt x="119" y="31"/>
                      <a:pt x="119" y="31"/>
                    </a:cubicBezTo>
                    <a:moveTo>
                      <a:pt x="1" y="0"/>
                    </a:moveTo>
                    <a:cubicBezTo>
                      <a:pt x="1" y="0"/>
                      <a:pt x="1" y="0"/>
                      <a:pt x="1" y="0"/>
                    </a:cubicBezTo>
                    <a:cubicBezTo>
                      <a:pt x="1" y="0"/>
                      <a:pt x="1" y="0"/>
                      <a:pt x="1" y="0"/>
                    </a:cubicBezTo>
                    <a:moveTo>
                      <a:pt x="0" y="0"/>
                    </a:moveTo>
                    <a:cubicBezTo>
                      <a:pt x="0" y="0"/>
                      <a:pt x="0" y="0"/>
                      <a:pt x="0" y="0"/>
                    </a:cubicBezTo>
                    <a:cubicBezTo>
                      <a:pt x="0" y="0"/>
                      <a:pt x="0" y="0"/>
                      <a:pt x="0" y="0"/>
                    </a:cubicBezTo>
                  </a:path>
                </a:pathLst>
              </a:custGeom>
              <a:solidFill>
                <a:srgbClr val="D18E6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1" name="Freeform 209"/>
              <p:cNvSpPr>
                <a:spLocks noEditPoints="1"/>
              </p:cNvSpPr>
              <p:nvPr/>
            </p:nvSpPr>
            <p:spPr bwMode="auto">
              <a:xfrm>
                <a:off x="5115" y="2375"/>
                <a:ext cx="135" cy="197"/>
              </a:xfrm>
              <a:custGeom>
                <a:avLst/>
                <a:gdLst>
                  <a:gd name="T0" fmla="*/ 185 w 199"/>
                  <a:gd name="T1" fmla="*/ 119 h 290"/>
                  <a:gd name="T2" fmla="*/ 0 w 199"/>
                  <a:gd name="T3" fmla="*/ 290 h 290"/>
                  <a:gd name="T4" fmla="*/ 0 w 199"/>
                  <a:gd name="T5" fmla="*/ 290 h 290"/>
                  <a:gd name="T6" fmla="*/ 185 w 199"/>
                  <a:gd name="T7" fmla="*/ 119 h 290"/>
                  <a:gd name="T8" fmla="*/ 186 w 199"/>
                  <a:gd name="T9" fmla="*/ 118 h 290"/>
                  <a:gd name="T10" fmla="*/ 185 w 199"/>
                  <a:gd name="T11" fmla="*/ 119 h 290"/>
                  <a:gd name="T12" fmla="*/ 186 w 199"/>
                  <a:gd name="T13" fmla="*/ 118 h 290"/>
                  <a:gd name="T14" fmla="*/ 186 w 199"/>
                  <a:gd name="T15" fmla="*/ 117 h 290"/>
                  <a:gd name="T16" fmla="*/ 186 w 199"/>
                  <a:gd name="T17" fmla="*/ 118 h 290"/>
                  <a:gd name="T18" fmla="*/ 186 w 199"/>
                  <a:gd name="T19" fmla="*/ 117 h 290"/>
                  <a:gd name="T20" fmla="*/ 186 w 199"/>
                  <a:gd name="T21" fmla="*/ 117 h 290"/>
                  <a:gd name="T22" fmla="*/ 186 w 199"/>
                  <a:gd name="T23" fmla="*/ 117 h 290"/>
                  <a:gd name="T24" fmla="*/ 186 w 199"/>
                  <a:gd name="T25" fmla="*/ 117 h 290"/>
                  <a:gd name="T26" fmla="*/ 186 w 199"/>
                  <a:gd name="T27" fmla="*/ 117 h 290"/>
                  <a:gd name="T28" fmla="*/ 186 w 199"/>
                  <a:gd name="T29" fmla="*/ 117 h 290"/>
                  <a:gd name="T30" fmla="*/ 186 w 199"/>
                  <a:gd name="T31" fmla="*/ 117 h 290"/>
                  <a:gd name="T32" fmla="*/ 186 w 199"/>
                  <a:gd name="T33" fmla="*/ 116 h 290"/>
                  <a:gd name="T34" fmla="*/ 186 w 199"/>
                  <a:gd name="T35" fmla="*/ 117 h 290"/>
                  <a:gd name="T36" fmla="*/ 186 w 199"/>
                  <a:gd name="T37" fmla="*/ 116 h 290"/>
                  <a:gd name="T38" fmla="*/ 186 w 199"/>
                  <a:gd name="T39" fmla="*/ 116 h 290"/>
                  <a:gd name="T40" fmla="*/ 186 w 199"/>
                  <a:gd name="T41" fmla="*/ 116 h 290"/>
                  <a:gd name="T42" fmla="*/ 186 w 199"/>
                  <a:gd name="T43" fmla="*/ 116 h 290"/>
                  <a:gd name="T44" fmla="*/ 186 w 199"/>
                  <a:gd name="T45" fmla="*/ 116 h 290"/>
                  <a:gd name="T46" fmla="*/ 186 w 199"/>
                  <a:gd name="T47" fmla="*/ 116 h 290"/>
                  <a:gd name="T48" fmla="*/ 186 w 199"/>
                  <a:gd name="T49" fmla="*/ 116 h 290"/>
                  <a:gd name="T50" fmla="*/ 187 w 199"/>
                  <a:gd name="T51" fmla="*/ 115 h 290"/>
                  <a:gd name="T52" fmla="*/ 186 w 199"/>
                  <a:gd name="T53" fmla="*/ 116 h 290"/>
                  <a:gd name="T54" fmla="*/ 187 w 199"/>
                  <a:gd name="T55" fmla="*/ 115 h 290"/>
                  <a:gd name="T56" fmla="*/ 187 w 199"/>
                  <a:gd name="T57" fmla="*/ 115 h 290"/>
                  <a:gd name="T58" fmla="*/ 187 w 199"/>
                  <a:gd name="T59" fmla="*/ 115 h 290"/>
                  <a:gd name="T60" fmla="*/ 187 w 199"/>
                  <a:gd name="T61" fmla="*/ 115 h 290"/>
                  <a:gd name="T62" fmla="*/ 199 w 199"/>
                  <a:gd name="T63" fmla="*/ 0 h 290"/>
                  <a:gd name="T64" fmla="*/ 190 w 199"/>
                  <a:gd name="T65" fmla="*/ 6 h 290"/>
                  <a:gd name="T66" fmla="*/ 190 w 199"/>
                  <a:gd name="T67" fmla="*/ 6 h 290"/>
                  <a:gd name="T68" fmla="*/ 199 w 199"/>
                  <a:gd name="T69" fmla="*/ 0 h 2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99" h="290">
                    <a:moveTo>
                      <a:pt x="185" y="119"/>
                    </a:moveTo>
                    <a:cubicBezTo>
                      <a:pt x="152" y="214"/>
                      <a:pt x="75" y="277"/>
                      <a:pt x="0" y="290"/>
                    </a:cubicBezTo>
                    <a:cubicBezTo>
                      <a:pt x="0" y="290"/>
                      <a:pt x="0" y="290"/>
                      <a:pt x="0" y="290"/>
                    </a:cubicBezTo>
                    <a:cubicBezTo>
                      <a:pt x="75" y="277"/>
                      <a:pt x="152" y="214"/>
                      <a:pt x="185" y="119"/>
                    </a:cubicBezTo>
                    <a:moveTo>
                      <a:pt x="186" y="118"/>
                    </a:moveTo>
                    <a:cubicBezTo>
                      <a:pt x="186" y="118"/>
                      <a:pt x="185" y="119"/>
                      <a:pt x="185" y="119"/>
                    </a:cubicBezTo>
                    <a:cubicBezTo>
                      <a:pt x="185" y="119"/>
                      <a:pt x="186" y="118"/>
                      <a:pt x="186" y="118"/>
                    </a:cubicBezTo>
                    <a:moveTo>
                      <a:pt x="186" y="117"/>
                    </a:moveTo>
                    <a:cubicBezTo>
                      <a:pt x="186" y="117"/>
                      <a:pt x="186" y="118"/>
                      <a:pt x="186" y="118"/>
                    </a:cubicBezTo>
                    <a:cubicBezTo>
                      <a:pt x="186" y="118"/>
                      <a:pt x="186" y="117"/>
                      <a:pt x="186" y="117"/>
                    </a:cubicBezTo>
                    <a:moveTo>
                      <a:pt x="186" y="117"/>
                    </a:moveTo>
                    <a:cubicBezTo>
                      <a:pt x="186" y="117"/>
                      <a:pt x="186" y="117"/>
                      <a:pt x="186" y="117"/>
                    </a:cubicBezTo>
                    <a:cubicBezTo>
                      <a:pt x="186" y="117"/>
                      <a:pt x="186" y="117"/>
                      <a:pt x="186" y="117"/>
                    </a:cubicBezTo>
                    <a:moveTo>
                      <a:pt x="186" y="117"/>
                    </a:moveTo>
                    <a:cubicBezTo>
                      <a:pt x="186" y="117"/>
                      <a:pt x="186" y="117"/>
                      <a:pt x="186" y="117"/>
                    </a:cubicBezTo>
                    <a:cubicBezTo>
                      <a:pt x="186" y="117"/>
                      <a:pt x="186" y="117"/>
                      <a:pt x="186" y="117"/>
                    </a:cubicBezTo>
                    <a:moveTo>
                      <a:pt x="186" y="116"/>
                    </a:moveTo>
                    <a:cubicBezTo>
                      <a:pt x="186" y="116"/>
                      <a:pt x="186" y="117"/>
                      <a:pt x="186" y="117"/>
                    </a:cubicBezTo>
                    <a:cubicBezTo>
                      <a:pt x="186" y="116"/>
                      <a:pt x="186" y="116"/>
                      <a:pt x="186" y="116"/>
                    </a:cubicBezTo>
                    <a:moveTo>
                      <a:pt x="186" y="116"/>
                    </a:moveTo>
                    <a:cubicBezTo>
                      <a:pt x="186" y="116"/>
                      <a:pt x="186" y="116"/>
                      <a:pt x="186" y="116"/>
                    </a:cubicBezTo>
                    <a:cubicBezTo>
                      <a:pt x="186" y="116"/>
                      <a:pt x="186" y="116"/>
                      <a:pt x="186" y="116"/>
                    </a:cubicBezTo>
                    <a:moveTo>
                      <a:pt x="186" y="116"/>
                    </a:moveTo>
                    <a:cubicBezTo>
                      <a:pt x="186" y="116"/>
                      <a:pt x="186" y="116"/>
                      <a:pt x="186" y="116"/>
                    </a:cubicBezTo>
                    <a:cubicBezTo>
                      <a:pt x="186" y="116"/>
                      <a:pt x="186" y="116"/>
                      <a:pt x="186" y="116"/>
                    </a:cubicBezTo>
                    <a:moveTo>
                      <a:pt x="187" y="115"/>
                    </a:moveTo>
                    <a:cubicBezTo>
                      <a:pt x="186" y="115"/>
                      <a:pt x="186" y="116"/>
                      <a:pt x="186" y="116"/>
                    </a:cubicBezTo>
                    <a:cubicBezTo>
                      <a:pt x="186" y="116"/>
                      <a:pt x="186" y="115"/>
                      <a:pt x="187" y="115"/>
                    </a:cubicBezTo>
                    <a:moveTo>
                      <a:pt x="187" y="115"/>
                    </a:moveTo>
                    <a:cubicBezTo>
                      <a:pt x="187" y="115"/>
                      <a:pt x="187" y="115"/>
                      <a:pt x="187" y="115"/>
                    </a:cubicBezTo>
                    <a:cubicBezTo>
                      <a:pt x="187" y="115"/>
                      <a:pt x="187" y="115"/>
                      <a:pt x="187" y="115"/>
                    </a:cubicBezTo>
                    <a:moveTo>
                      <a:pt x="199" y="0"/>
                    </a:moveTo>
                    <a:cubicBezTo>
                      <a:pt x="190" y="6"/>
                      <a:pt x="190" y="6"/>
                      <a:pt x="190" y="6"/>
                    </a:cubicBezTo>
                    <a:cubicBezTo>
                      <a:pt x="190" y="6"/>
                      <a:pt x="190" y="6"/>
                      <a:pt x="190" y="6"/>
                    </a:cubicBezTo>
                    <a:cubicBezTo>
                      <a:pt x="199" y="0"/>
                      <a:pt x="199" y="0"/>
                      <a:pt x="199" y="0"/>
                    </a:cubicBezTo>
                  </a:path>
                </a:pathLst>
              </a:custGeom>
              <a:solidFill>
                <a:srgbClr val="D7D7D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2" name="Freeform 210"/>
              <p:cNvSpPr>
                <a:spLocks/>
              </p:cNvSpPr>
              <p:nvPr/>
            </p:nvSpPr>
            <p:spPr bwMode="auto">
              <a:xfrm>
                <a:off x="5026" y="2379"/>
                <a:ext cx="225" cy="195"/>
              </a:xfrm>
              <a:custGeom>
                <a:avLst/>
                <a:gdLst>
                  <a:gd name="T0" fmla="*/ 321 w 331"/>
                  <a:gd name="T1" fmla="*/ 0 h 287"/>
                  <a:gd name="T2" fmla="*/ 307 w 331"/>
                  <a:gd name="T3" fmla="*/ 11 h 287"/>
                  <a:gd name="T4" fmla="*/ 296 w 331"/>
                  <a:gd name="T5" fmla="*/ 91 h 287"/>
                  <a:gd name="T6" fmla="*/ 81 w 331"/>
                  <a:gd name="T7" fmla="*/ 266 h 287"/>
                  <a:gd name="T8" fmla="*/ 0 w 331"/>
                  <a:gd name="T9" fmla="*/ 239 h 287"/>
                  <a:gd name="T10" fmla="*/ 12 w 331"/>
                  <a:gd name="T11" fmla="*/ 253 h 287"/>
                  <a:gd name="T12" fmla="*/ 12 w 331"/>
                  <a:gd name="T13" fmla="*/ 253 h 287"/>
                  <a:gd name="T14" fmla="*/ 13 w 331"/>
                  <a:gd name="T15" fmla="*/ 253 h 287"/>
                  <a:gd name="T16" fmla="*/ 13 w 331"/>
                  <a:gd name="T17" fmla="*/ 253 h 287"/>
                  <a:gd name="T18" fmla="*/ 13 w 331"/>
                  <a:gd name="T19" fmla="*/ 253 h 287"/>
                  <a:gd name="T20" fmla="*/ 102 w 331"/>
                  <a:gd name="T21" fmla="*/ 287 h 287"/>
                  <a:gd name="T22" fmla="*/ 102 w 331"/>
                  <a:gd name="T23" fmla="*/ 287 h 287"/>
                  <a:gd name="T24" fmla="*/ 102 w 331"/>
                  <a:gd name="T25" fmla="*/ 287 h 287"/>
                  <a:gd name="T26" fmla="*/ 131 w 331"/>
                  <a:gd name="T27" fmla="*/ 284 h 287"/>
                  <a:gd name="T28" fmla="*/ 316 w 331"/>
                  <a:gd name="T29" fmla="*/ 113 h 287"/>
                  <a:gd name="T30" fmla="*/ 316 w 331"/>
                  <a:gd name="T31" fmla="*/ 113 h 287"/>
                  <a:gd name="T32" fmla="*/ 317 w 331"/>
                  <a:gd name="T33" fmla="*/ 112 h 287"/>
                  <a:gd name="T34" fmla="*/ 317 w 331"/>
                  <a:gd name="T35" fmla="*/ 112 h 287"/>
                  <a:gd name="T36" fmla="*/ 317 w 331"/>
                  <a:gd name="T37" fmla="*/ 112 h 287"/>
                  <a:gd name="T38" fmla="*/ 317 w 331"/>
                  <a:gd name="T39" fmla="*/ 111 h 287"/>
                  <a:gd name="T40" fmla="*/ 317 w 331"/>
                  <a:gd name="T41" fmla="*/ 111 h 287"/>
                  <a:gd name="T42" fmla="*/ 317 w 331"/>
                  <a:gd name="T43" fmla="*/ 111 h 287"/>
                  <a:gd name="T44" fmla="*/ 317 w 331"/>
                  <a:gd name="T45" fmla="*/ 111 h 287"/>
                  <a:gd name="T46" fmla="*/ 317 w 331"/>
                  <a:gd name="T47" fmla="*/ 111 h 287"/>
                  <a:gd name="T48" fmla="*/ 317 w 331"/>
                  <a:gd name="T49" fmla="*/ 111 h 287"/>
                  <a:gd name="T50" fmla="*/ 317 w 331"/>
                  <a:gd name="T51" fmla="*/ 110 h 287"/>
                  <a:gd name="T52" fmla="*/ 317 w 331"/>
                  <a:gd name="T53" fmla="*/ 110 h 287"/>
                  <a:gd name="T54" fmla="*/ 317 w 331"/>
                  <a:gd name="T55" fmla="*/ 110 h 287"/>
                  <a:gd name="T56" fmla="*/ 317 w 331"/>
                  <a:gd name="T57" fmla="*/ 110 h 287"/>
                  <a:gd name="T58" fmla="*/ 317 w 331"/>
                  <a:gd name="T59" fmla="*/ 110 h 287"/>
                  <a:gd name="T60" fmla="*/ 317 w 331"/>
                  <a:gd name="T61" fmla="*/ 110 h 287"/>
                  <a:gd name="T62" fmla="*/ 318 w 331"/>
                  <a:gd name="T63" fmla="*/ 109 h 287"/>
                  <a:gd name="T64" fmla="*/ 318 w 331"/>
                  <a:gd name="T65" fmla="*/ 109 h 287"/>
                  <a:gd name="T66" fmla="*/ 318 w 331"/>
                  <a:gd name="T67" fmla="*/ 109 h 287"/>
                  <a:gd name="T68" fmla="*/ 321 w 331"/>
                  <a:gd name="T69" fmla="*/ 0 h 287"/>
                  <a:gd name="T70" fmla="*/ 321 w 331"/>
                  <a:gd name="T71" fmla="*/ 0 h 287"/>
                  <a:gd name="T72" fmla="*/ 321 w 331"/>
                  <a:gd name="T73" fmla="*/ 0 h 2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31" h="287">
                    <a:moveTo>
                      <a:pt x="321" y="0"/>
                    </a:moveTo>
                    <a:cubicBezTo>
                      <a:pt x="307" y="11"/>
                      <a:pt x="307" y="11"/>
                      <a:pt x="307" y="11"/>
                    </a:cubicBezTo>
                    <a:cubicBezTo>
                      <a:pt x="309" y="36"/>
                      <a:pt x="306" y="64"/>
                      <a:pt x="296" y="91"/>
                    </a:cubicBezTo>
                    <a:cubicBezTo>
                      <a:pt x="259" y="199"/>
                      <a:pt x="164" y="266"/>
                      <a:pt x="81" y="266"/>
                    </a:cubicBezTo>
                    <a:cubicBezTo>
                      <a:pt x="51" y="266"/>
                      <a:pt x="23" y="258"/>
                      <a:pt x="0" y="239"/>
                    </a:cubicBezTo>
                    <a:cubicBezTo>
                      <a:pt x="4" y="244"/>
                      <a:pt x="8" y="248"/>
                      <a:pt x="12" y="253"/>
                    </a:cubicBezTo>
                    <a:cubicBezTo>
                      <a:pt x="12" y="253"/>
                      <a:pt x="12" y="253"/>
                      <a:pt x="12" y="253"/>
                    </a:cubicBezTo>
                    <a:cubicBezTo>
                      <a:pt x="12" y="253"/>
                      <a:pt x="12" y="253"/>
                      <a:pt x="13" y="253"/>
                    </a:cubicBezTo>
                    <a:cubicBezTo>
                      <a:pt x="13" y="253"/>
                      <a:pt x="13" y="253"/>
                      <a:pt x="13" y="253"/>
                    </a:cubicBezTo>
                    <a:cubicBezTo>
                      <a:pt x="13" y="253"/>
                      <a:pt x="13" y="253"/>
                      <a:pt x="13" y="253"/>
                    </a:cubicBezTo>
                    <a:cubicBezTo>
                      <a:pt x="38" y="276"/>
                      <a:pt x="69" y="287"/>
                      <a:pt x="102" y="287"/>
                    </a:cubicBezTo>
                    <a:cubicBezTo>
                      <a:pt x="102" y="287"/>
                      <a:pt x="102" y="287"/>
                      <a:pt x="102" y="287"/>
                    </a:cubicBezTo>
                    <a:cubicBezTo>
                      <a:pt x="102" y="287"/>
                      <a:pt x="102" y="287"/>
                      <a:pt x="102" y="287"/>
                    </a:cubicBezTo>
                    <a:cubicBezTo>
                      <a:pt x="111" y="287"/>
                      <a:pt x="121" y="286"/>
                      <a:pt x="131" y="284"/>
                    </a:cubicBezTo>
                    <a:cubicBezTo>
                      <a:pt x="206" y="271"/>
                      <a:pt x="283" y="208"/>
                      <a:pt x="316" y="113"/>
                    </a:cubicBezTo>
                    <a:cubicBezTo>
                      <a:pt x="316" y="113"/>
                      <a:pt x="316" y="113"/>
                      <a:pt x="316" y="113"/>
                    </a:cubicBezTo>
                    <a:cubicBezTo>
                      <a:pt x="316" y="113"/>
                      <a:pt x="317" y="112"/>
                      <a:pt x="317" y="112"/>
                    </a:cubicBezTo>
                    <a:cubicBezTo>
                      <a:pt x="317" y="112"/>
                      <a:pt x="317" y="112"/>
                      <a:pt x="317" y="112"/>
                    </a:cubicBezTo>
                    <a:cubicBezTo>
                      <a:pt x="317" y="112"/>
                      <a:pt x="317" y="112"/>
                      <a:pt x="317" y="112"/>
                    </a:cubicBezTo>
                    <a:cubicBezTo>
                      <a:pt x="317" y="112"/>
                      <a:pt x="317" y="111"/>
                      <a:pt x="317" y="111"/>
                    </a:cubicBezTo>
                    <a:cubicBezTo>
                      <a:pt x="317" y="111"/>
                      <a:pt x="317" y="111"/>
                      <a:pt x="317" y="111"/>
                    </a:cubicBezTo>
                    <a:cubicBezTo>
                      <a:pt x="317" y="111"/>
                      <a:pt x="317" y="111"/>
                      <a:pt x="317" y="111"/>
                    </a:cubicBezTo>
                    <a:cubicBezTo>
                      <a:pt x="317" y="111"/>
                      <a:pt x="317" y="111"/>
                      <a:pt x="317" y="111"/>
                    </a:cubicBezTo>
                    <a:cubicBezTo>
                      <a:pt x="317" y="111"/>
                      <a:pt x="317" y="111"/>
                      <a:pt x="317" y="111"/>
                    </a:cubicBezTo>
                    <a:cubicBezTo>
                      <a:pt x="317" y="111"/>
                      <a:pt x="317" y="111"/>
                      <a:pt x="317" y="111"/>
                    </a:cubicBezTo>
                    <a:cubicBezTo>
                      <a:pt x="317" y="111"/>
                      <a:pt x="317" y="110"/>
                      <a:pt x="317" y="110"/>
                    </a:cubicBezTo>
                    <a:cubicBezTo>
                      <a:pt x="317" y="110"/>
                      <a:pt x="317" y="110"/>
                      <a:pt x="317" y="110"/>
                    </a:cubicBezTo>
                    <a:cubicBezTo>
                      <a:pt x="317" y="110"/>
                      <a:pt x="317" y="110"/>
                      <a:pt x="317" y="110"/>
                    </a:cubicBezTo>
                    <a:cubicBezTo>
                      <a:pt x="317" y="110"/>
                      <a:pt x="317" y="110"/>
                      <a:pt x="317" y="110"/>
                    </a:cubicBezTo>
                    <a:cubicBezTo>
                      <a:pt x="317" y="110"/>
                      <a:pt x="317" y="110"/>
                      <a:pt x="317" y="110"/>
                    </a:cubicBezTo>
                    <a:cubicBezTo>
                      <a:pt x="317" y="110"/>
                      <a:pt x="317" y="110"/>
                      <a:pt x="317" y="110"/>
                    </a:cubicBezTo>
                    <a:cubicBezTo>
                      <a:pt x="317" y="110"/>
                      <a:pt x="317" y="109"/>
                      <a:pt x="318" y="109"/>
                    </a:cubicBezTo>
                    <a:cubicBezTo>
                      <a:pt x="318" y="109"/>
                      <a:pt x="318" y="109"/>
                      <a:pt x="318" y="109"/>
                    </a:cubicBezTo>
                    <a:cubicBezTo>
                      <a:pt x="318" y="109"/>
                      <a:pt x="318" y="109"/>
                      <a:pt x="318" y="109"/>
                    </a:cubicBezTo>
                    <a:cubicBezTo>
                      <a:pt x="330" y="70"/>
                      <a:pt x="331" y="32"/>
                      <a:pt x="321" y="0"/>
                    </a:cubicBezTo>
                    <a:cubicBezTo>
                      <a:pt x="321" y="0"/>
                      <a:pt x="321" y="0"/>
                      <a:pt x="321" y="0"/>
                    </a:cubicBezTo>
                    <a:cubicBezTo>
                      <a:pt x="321" y="0"/>
                      <a:pt x="321" y="0"/>
                      <a:pt x="321" y="0"/>
                    </a:cubicBezTo>
                  </a:path>
                </a:pathLst>
              </a:custGeom>
              <a:solidFill>
                <a:srgbClr val="D18E6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3" name="Freeform 211"/>
              <p:cNvSpPr>
                <a:spLocks/>
              </p:cNvSpPr>
              <p:nvPr/>
            </p:nvSpPr>
            <p:spPr bwMode="auto">
              <a:xfrm>
                <a:off x="5230" y="2271"/>
                <a:ext cx="151" cy="115"/>
              </a:xfrm>
              <a:custGeom>
                <a:avLst/>
                <a:gdLst>
                  <a:gd name="T0" fmla="*/ 187 w 222"/>
                  <a:gd name="T1" fmla="*/ 0 h 169"/>
                  <a:gd name="T2" fmla="*/ 197 w 222"/>
                  <a:gd name="T3" fmla="*/ 50 h 169"/>
                  <a:gd name="T4" fmla="*/ 135 w 222"/>
                  <a:gd name="T5" fmla="*/ 108 h 169"/>
                  <a:gd name="T6" fmla="*/ 43 w 222"/>
                  <a:gd name="T7" fmla="*/ 117 h 169"/>
                  <a:gd name="T8" fmla="*/ 8 w 222"/>
                  <a:gd name="T9" fmla="*/ 131 h 169"/>
                  <a:gd name="T10" fmla="*/ 0 w 222"/>
                  <a:gd name="T11" fmla="*/ 137 h 169"/>
                  <a:gd name="T12" fmla="*/ 6 w 222"/>
                  <a:gd name="T13" fmla="*/ 169 h 169"/>
                  <a:gd name="T14" fmla="*/ 20 w 222"/>
                  <a:gd name="T15" fmla="*/ 158 h 169"/>
                  <a:gd name="T16" fmla="*/ 29 w 222"/>
                  <a:gd name="T17" fmla="*/ 152 h 169"/>
                  <a:gd name="T18" fmla="*/ 64 w 222"/>
                  <a:gd name="T19" fmla="*/ 138 h 169"/>
                  <a:gd name="T20" fmla="*/ 156 w 222"/>
                  <a:gd name="T21" fmla="*/ 128 h 169"/>
                  <a:gd name="T22" fmla="*/ 218 w 222"/>
                  <a:gd name="T23" fmla="*/ 70 h 169"/>
                  <a:gd name="T24" fmla="*/ 218 w 222"/>
                  <a:gd name="T25" fmla="*/ 70 h 169"/>
                  <a:gd name="T26" fmla="*/ 218 w 222"/>
                  <a:gd name="T27" fmla="*/ 70 h 169"/>
                  <a:gd name="T28" fmla="*/ 218 w 222"/>
                  <a:gd name="T29" fmla="*/ 70 h 169"/>
                  <a:gd name="T30" fmla="*/ 218 w 222"/>
                  <a:gd name="T31" fmla="*/ 70 h 169"/>
                  <a:gd name="T32" fmla="*/ 218 w 222"/>
                  <a:gd name="T33" fmla="*/ 70 h 169"/>
                  <a:gd name="T34" fmla="*/ 218 w 222"/>
                  <a:gd name="T35" fmla="*/ 70 h 169"/>
                  <a:gd name="T36" fmla="*/ 218 w 222"/>
                  <a:gd name="T37" fmla="*/ 70 h 169"/>
                  <a:gd name="T38" fmla="*/ 218 w 222"/>
                  <a:gd name="T39" fmla="*/ 70 h 169"/>
                  <a:gd name="T40" fmla="*/ 218 w 222"/>
                  <a:gd name="T41" fmla="*/ 70 h 169"/>
                  <a:gd name="T42" fmla="*/ 218 w 222"/>
                  <a:gd name="T43" fmla="*/ 70 h 169"/>
                  <a:gd name="T44" fmla="*/ 218 w 222"/>
                  <a:gd name="T45" fmla="*/ 69 h 169"/>
                  <a:gd name="T46" fmla="*/ 218 w 222"/>
                  <a:gd name="T47" fmla="*/ 69 h 169"/>
                  <a:gd name="T48" fmla="*/ 218 w 222"/>
                  <a:gd name="T49" fmla="*/ 69 h 169"/>
                  <a:gd name="T50" fmla="*/ 218 w 222"/>
                  <a:gd name="T51" fmla="*/ 69 h 169"/>
                  <a:gd name="T52" fmla="*/ 187 w 222"/>
                  <a:gd name="T53" fmla="*/ 0 h 1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222" h="169">
                    <a:moveTo>
                      <a:pt x="187" y="0"/>
                    </a:moveTo>
                    <a:cubicBezTo>
                      <a:pt x="196" y="14"/>
                      <a:pt x="200" y="32"/>
                      <a:pt x="197" y="50"/>
                    </a:cubicBezTo>
                    <a:cubicBezTo>
                      <a:pt x="192" y="81"/>
                      <a:pt x="167" y="104"/>
                      <a:pt x="135" y="108"/>
                    </a:cubicBezTo>
                    <a:cubicBezTo>
                      <a:pt x="43" y="117"/>
                      <a:pt x="43" y="117"/>
                      <a:pt x="43" y="117"/>
                    </a:cubicBezTo>
                    <a:cubicBezTo>
                      <a:pt x="30" y="118"/>
                      <a:pt x="18" y="123"/>
                      <a:pt x="8" y="131"/>
                    </a:cubicBezTo>
                    <a:cubicBezTo>
                      <a:pt x="0" y="137"/>
                      <a:pt x="0" y="137"/>
                      <a:pt x="0" y="137"/>
                    </a:cubicBezTo>
                    <a:cubicBezTo>
                      <a:pt x="3" y="147"/>
                      <a:pt x="5" y="158"/>
                      <a:pt x="6" y="169"/>
                    </a:cubicBezTo>
                    <a:cubicBezTo>
                      <a:pt x="20" y="158"/>
                      <a:pt x="20" y="158"/>
                      <a:pt x="20" y="158"/>
                    </a:cubicBezTo>
                    <a:cubicBezTo>
                      <a:pt x="29" y="152"/>
                      <a:pt x="29" y="152"/>
                      <a:pt x="29" y="152"/>
                    </a:cubicBezTo>
                    <a:cubicBezTo>
                      <a:pt x="39" y="144"/>
                      <a:pt x="51" y="139"/>
                      <a:pt x="64" y="138"/>
                    </a:cubicBezTo>
                    <a:cubicBezTo>
                      <a:pt x="156" y="128"/>
                      <a:pt x="156" y="128"/>
                      <a:pt x="156" y="128"/>
                    </a:cubicBezTo>
                    <a:cubicBezTo>
                      <a:pt x="187" y="125"/>
                      <a:pt x="212" y="101"/>
                      <a:pt x="218" y="70"/>
                    </a:cubicBezTo>
                    <a:cubicBezTo>
                      <a:pt x="218" y="70"/>
                      <a:pt x="218" y="70"/>
                      <a:pt x="218" y="70"/>
                    </a:cubicBezTo>
                    <a:cubicBezTo>
                      <a:pt x="218" y="70"/>
                      <a:pt x="218" y="70"/>
                      <a:pt x="218" y="70"/>
                    </a:cubicBezTo>
                    <a:cubicBezTo>
                      <a:pt x="218" y="70"/>
                      <a:pt x="218" y="70"/>
                      <a:pt x="218" y="70"/>
                    </a:cubicBezTo>
                    <a:cubicBezTo>
                      <a:pt x="218" y="70"/>
                      <a:pt x="218" y="70"/>
                      <a:pt x="218" y="70"/>
                    </a:cubicBezTo>
                    <a:cubicBezTo>
                      <a:pt x="218" y="70"/>
                      <a:pt x="218" y="70"/>
                      <a:pt x="218" y="70"/>
                    </a:cubicBezTo>
                    <a:cubicBezTo>
                      <a:pt x="218" y="70"/>
                      <a:pt x="218" y="70"/>
                      <a:pt x="218" y="70"/>
                    </a:cubicBezTo>
                    <a:cubicBezTo>
                      <a:pt x="218" y="70"/>
                      <a:pt x="218" y="70"/>
                      <a:pt x="218" y="70"/>
                    </a:cubicBezTo>
                    <a:cubicBezTo>
                      <a:pt x="218" y="70"/>
                      <a:pt x="218" y="70"/>
                      <a:pt x="218" y="70"/>
                    </a:cubicBezTo>
                    <a:cubicBezTo>
                      <a:pt x="218" y="70"/>
                      <a:pt x="218" y="70"/>
                      <a:pt x="218" y="70"/>
                    </a:cubicBezTo>
                    <a:cubicBezTo>
                      <a:pt x="218" y="70"/>
                      <a:pt x="218" y="70"/>
                      <a:pt x="218" y="70"/>
                    </a:cubicBezTo>
                    <a:cubicBezTo>
                      <a:pt x="218" y="70"/>
                      <a:pt x="218" y="69"/>
                      <a:pt x="218" y="69"/>
                    </a:cubicBezTo>
                    <a:cubicBezTo>
                      <a:pt x="218" y="69"/>
                      <a:pt x="218" y="69"/>
                      <a:pt x="218" y="69"/>
                    </a:cubicBezTo>
                    <a:cubicBezTo>
                      <a:pt x="218" y="69"/>
                      <a:pt x="218" y="69"/>
                      <a:pt x="218" y="69"/>
                    </a:cubicBezTo>
                    <a:cubicBezTo>
                      <a:pt x="218" y="69"/>
                      <a:pt x="218" y="69"/>
                      <a:pt x="218" y="69"/>
                    </a:cubicBezTo>
                    <a:cubicBezTo>
                      <a:pt x="222" y="41"/>
                      <a:pt x="209" y="15"/>
                      <a:pt x="187" y="0"/>
                    </a:cubicBezTo>
                  </a:path>
                </a:pathLst>
              </a:custGeom>
              <a:solidFill>
                <a:srgbClr val="D18E6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4" name="Freeform 212"/>
              <p:cNvSpPr>
                <a:spLocks noEditPoints="1"/>
              </p:cNvSpPr>
              <p:nvPr/>
            </p:nvSpPr>
            <p:spPr bwMode="auto">
              <a:xfrm>
                <a:off x="6202" y="2677"/>
                <a:ext cx="0" cy="10"/>
              </a:xfrm>
              <a:custGeom>
                <a:avLst/>
                <a:gdLst>
                  <a:gd name="T0" fmla="*/ 14 h 14"/>
                  <a:gd name="T1" fmla="*/ 13 h 14"/>
                  <a:gd name="T2" fmla="*/ 13 h 14"/>
                  <a:gd name="T3" fmla="*/ 13 h 14"/>
                  <a:gd name="T4" fmla="*/ 13 h 14"/>
                  <a:gd name="T5" fmla="*/ 13 h 14"/>
                  <a:gd name="T6" fmla="*/ 10 h 14"/>
                  <a:gd name="T7" fmla="*/ 10 h 14"/>
                  <a:gd name="T8" fmla="*/ 10 h 14"/>
                  <a:gd name="T9" fmla="*/ 9 h 14"/>
                  <a:gd name="T10" fmla="*/ 9 h 14"/>
                  <a:gd name="T11" fmla="*/ 9 h 14"/>
                  <a:gd name="T12" fmla="*/ 8 h 14"/>
                  <a:gd name="T13" fmla="*/ 8 h 14"/>
                  <a:gd name="T14" fmla="*/ 8 h 14"/>
                  <a:gd name="T15" fmla="*/ 7 h 14"/>
                  <a:gd name="T16" fmla="*/ 7 h 14"/>
                  <a:gd name="T17" fmla="*/ 7 h 14"/>
                  <a:gd name="T18" fmla="*/ 7 h 14"/>
                  <a:gd name="T19" fmla="*/ 6 h 14"/>
                  <a:gd name="T20" fmla="*/ 6 h 14"/>
                  <a:gd name="T21" fmla="*/ 6 h 14"/>
                  <a:gd name="T22" fmla="*/ 5 h 14"/>
                  <a:gd name="T23" fmla="*/ 5 h 14"/>
                  <a:gd name="T24" fmla="*/ 5 h 14"/>
                  <a:gd name="T25" fmla="*/ 3 h 14"/>
                  <a:gd name="T26" fmla="*/ 3 h 14"/>
                  <a:gd name="T27" fmla="*/ 3 h 14"/>
                  <a:gd name="T28" fmla="*/ 3 h 14"/>
                  <a:gd name="T29" fmla="*/ 3 h 14"/>
                  <a:gd name="T30" fmla="*/ 2 h 14"/>
                  <a:gd name="T31" fmla="*/ 2 h 14"/>
                  <a:gd name="T32" fmla="*/ 2 h 14"/>
                  <a:gd name="T33" fmla="*/ 1 h 14"/>
                  <a:gd name="T34" fmla="*/ 1 h 14"/>
                  <a:gd name="T35" fmla="*/ 1 h 14"/>
                  <a:gd name="T36" fmla="*/ 0 h 14"/>
                  <a:gd name="T37" fmla="*/ 0 h 14"/>
                  <a:gd name="T38" fmla="*/ 0 h 14"/>
                  <a:gd name="T39" fmla="*/ 0 h 14"/>
                </a:gdLst>
                <a:ahLst/>
                <a:cxnLst>
                  <a:cxn ang="0">
                    <a:pos x="0" y="T0"/>
                  </a:cxn>
                  <a:cxn ang="0">
                    <a:pos x="0" y="T1"/>
                  </a:cxn>
                  <a:cxn ang="0">
                    <a:pos x="0" y="T2"/>
                  </a:cxn>
                  <a:cxn ang="0">
                    <a:pos x="0" y="T3"/>
                  </a:cxn>
                  <a:cxn ang="0">
                    <a:pos x="0" y="T4"/>
                  </a:cxn>
                  <a:cxn ang="0">
                    <a:pos x="0" y="T5"/>
                  </a:cxn>
                  <a:cxn ang="0">
                    <a:pos x="0" y="T6"/>
                  </a:cxn>
                  <a:cxn ang="0">
                    <a:pos x="0" y="T7"/>
                  </a:cxn>
                  <a:cxn ang="0">
                    <a:pos x="0" y="T8"/>
                  </a:cxn>
                  <a:cxn ang="0">
                    <a:pos x="0" y="T9"/>
                  </a:cxn>
                  <a:cxn ang="0">
                    <a:pos x="0" y="T10"/>
                  </a:cxn>
                  <a:cxn ang="0">
                    <a:pos x="0" y="T11"/>
                  </a:cxn>
                  <a:cxn ang="0">
                    <a:pos x="0" y="T12"/>
                  </a:cxn>
                  <a:cxn ang="0">
                    <a:pos x="0" y="T13"/>
                  </a:cxn>
                  <a:cxn ang="0">
                    <a:pos x="0" y="T14"/>
                  </a:cxn>
                  <a:cxn ang="0">
                    <a:pos x="0" y="T15"/>
                  </a:cxn>
                  <a:cxn ang="0">
                    <a:pos x="0" y="T16"/>
                  </a:cxn>
                  <a:cxn ang="0">
                    <a:pos x="0" y="T17"/>
                  </a:cxn>
                  <a:cxn ang="0">
                    <a:pos x="0" y="T18"/>
                  </a:cxn>
                  <a:cxn ang="0">
                    <a:pos x="0" y="T19"/>
                  </a:cxn>
                  <a:cxn ang="0">
                    <a:pos x="0" y="T20"/>
                  </a:cxn>
                  <a:cxn ang="0">
                    <a:pos x="0" y="T21"/>
                  </a:cxn>
                  <a:cxn ang="0">
                    <a:pos x="0" y="T22"/>
                  </a:cxn>
                  <a:cxn ang="0">
                    <a:pos x="0" y="T23"/>
                  </a:cxn>
                  <a:cxn ang="0">
                    <a:pos x="0" y="T24"/>
                  </a:cxn>
                  <a:cxn ang="0">
                    <a:pos x="0" y="T25"/>
                  </a:cxn>
                  <a:cxn ang="0">
                    <a:pos x="0" y="T26"/>
                  </a:cxn>
                  <a:cxn ang="0">
                    <a:pos x="0" y="T27"/>
                  </a:cxn>
                  <a:cxn ang="0">
                    <a:pos x="0" y="T28"/>
                  </a:cxn>
                  <a:cxn ang="0">
                    <a:pos x="0" y="T29"/>
                  </a:cxn>
                  <a:cxn ang="0">
                    <a:pos x="0" y="T30"/>
                  </a:cxn>
                  <a:cxn ang="0">
                    <a:pos x="0" y="T31"/>
                  </a:cxn>
                  <a:cxn ang="0">
                    <a:pos x="0" y="T32"/>
                  </a:cxn>
                  <a:cxn ang="0">
                    <a:pos x="0" y="T33"/>
                  </a:cxn>
                  <a:cxn ang="0">
                    <a:pos x="0" y="T34"/>
                  </a:cxn>
                  <a:cxn ang="0">
                    <a:pos x="0" y="T35"/>
                  </a:cxn>
                  <a:cxn ang="0">
                    <a:pos x="0" y="T36"/>
                  </a:cxn>
                  <a:cxn ang="0">
                    <a:pos x="0" y="T37"/>
                  </a:cxn>
                  <a:cxn ang="0">
                    <a:pos x="0" y="T38"/>
                  </a:cxn>
                  <a:cxn ang="0">
                    <a:pos x="0" y="T39"/>
                  </a:cxn>
                </a:cxnLst>
                <a:rect l="0" t="0" r="r" b="b"/>
                <a:pathLst>
                  <a:path h="14">
                    <a:moveTo>
                      <a:pt x="0" y="14"/>
                    </a:moveTo>
                    <a:cubicBezTo>
                      <a:pt x="0" y="14"/>
                      <a:pt x="0" y="14"/>
                      <a:pt x="0" y="14"/>
                    </a:cubicBezTo>
                    <a:cubicBezTo>
                      <a:pt x="0" y="14"/>
                      <a:pt x="0" y="14"/>
                      <a:pt x="0" y="14"/>
                    </a:cubicBezTo>
                    <a:moveTo>
                      <a:pt x="0" y="13"/>
                    </a:moveTo>
                    <a:cubicBezTo>
                      <a:pt x="0" y="13"/>
                      <a:pt x="0" y="13"/>
                      <a:pt x="0" y="13"/>
                    </a:cubicBezTo>
                    <a:cubicBezTo>
                      <a:pt x="0" y="13"/>
                      <a:pt x="0" y="13"/>
                      <a:pt x="0" y="13"/>
                    </a:cubicBezTo>
                    <a:moveTo>
                      <a:pt x="0" y="13"/>
                    </a:moveTo>
                    <a:cubicBezTo>
                      <a:pt x="0" y="13"/>
                      <a:pt x="0" y="13"/>
                      <a:pt x="0" y="13"/>
                    </a:cubicBezTo>
                    <a:cubicBezTo>
                      <a:pt x="0" y="13"/>
                      <a:pt x="0" y="13"/>
                      <a:pt x="0" y="13"/>
                    </a:cubicBezTo>
                    <a:moveTo>
                      <a:pt x="0" y="13"/>
                    </a:moveTo>
                    <a:cubicBezTo>
                      <a:pt x="0" y="13"/>
                      <a:pt x="0" y="13"/>
                      <a:pt x="0" y="13"/>
                    </a:cubicBezTo>
                    <a:cubicBezTo>
                      <a:pt x="0" y="13"/>
                      <a:pt x="0" y="13"/>
                      <a:pt x="0" y="13"/>
                    </a:cubicBezTo>
                    <a:moveTo>
                      <a:pt x="0" y="10"/>
                    </a:moveTo>
                    <a:cubicBezTo>
                      <a:pt x="0" y="10"/>
                      <a:pt x="0" y="10"/>
                      <a:pt x="0" y="10"/>
                    </a:cubicBezTo>
                    <a:cubicBezTo>
                      <a:pt x="0" y="10"/>
                      <a:pt x="0" y="10"/>
                      <a:pt x="0" y="10"/>
                    </a:cubicBezTo>
                    <a:moveTo>
                      <a:pt x="0" y="10"/>
                    </a:moveTo>
                    <a:cubicBezTo>
                      <a:pt x="0" y="10"/>
                      <a:pt x="0" y="10"/>
                      <a:pt x="0" y="10"/>
                    </a:cubicBezTo>
                    <a:cubicBezTo>
                      <a:pt x="0" y="10"/>
                      <a:pt x="0" y="10"/>
                      <a:pt x="0" y="10"/>
                    </a:cubicBezTo>
                    <a:moveTo>
                      <a:pt x="0" y="9"/>
                    </a:moveTo>
                    <a:cubicBezTo>
                      <a:pt x="0" y="9"/>
                      <a:pt x="0" y="9"/>
                      <a:pt x="0" y="9"/>
                    </a:cubicBezTo>
                    <a:cubicBezTo>
                      <a:pt x="0" y="9"/>
                      <a:pt x="0" y="9"/>
                      <a:pt x="0" y="9"/>
                    </a:cubicBezTo>
                    <a:moveTo>
                      <a:pt x="0" y="9"/>
                    </a:moveTo>
                    <a:cubicBezTo>
                      <a:pt x="0" y="9"/>
                      <a:pt x="0" y="9"/>
                      <a:pt x="0" y="9"/>
                    </a:cubicBezTo>
                    <a:cubicBezTo>
                      <a:pt x="0" y="9"/>
                      <a:pt x="0" y="9"/>
                      <a:pt x="0" y="9"/>
                    </a:cubicBezTo>
                    <a:moveTo>
                      <a:pt x="0" y="8"/>
                    </a:moveTo>
                    <a:cubicBezTo>
                      <a:pt x="0" y="8"/>
                      <a:pt x="0" y="8"/>
                      <a:pt x="0" y="8"/>
                    </a:cubicBezTo>
                    <a:cubicBezTo>
                      <a:pt x="0" y="8"/>
                      <a:pt x="0" y="8"/>
                      <a:pt x="0" y="8"/>
                    </a:cubicBezTo>
                    <a:moveTo>
                      <a:pt x="0" y="8"/>
                    </a:moveTo>
                    <a:cubicBezTo>
                      <a:pt x="0" y="8"/>
                      <a:pt x="0" y="8"/>
                      <a:pt x="0" y="8"/>
                    </a:cubicBezTo>
                    <a:cubicBezTo>
                      <a:pt x="0" y="8"/>
                      <a:pt x="0" y="8"/>
                      <a:pt x="0" y="8"/>
                    </a:cubicBezTo>
                    <a:moveTo>
                      <a:pt x="0" y="7"/>
                    </a:moveTo>
                    <a:cubicBezTo>
                      <a:pt x="0" y="7"/>
                      <a:pt x="0" y="7"/>
                      <a:pt x="0" y="7"/>
                    </a:cubicBezTo>
                    <a:cubicBezTo>
                      <a:pt x="0" y="7"/>
                      <a:pt x="0" y="7"/>
                      <a:pt x="0" y="7"/>
                    </a:cubicBezTo>
                    <a:moveTo>
                      <a:pt x="0" y="7"/>
                    </a:moveTo>
                    <a:cubicBezTo>
                      <a:pt x="0" y="7"/>
                      <a:pt x="0" y="7"/>
                      <a:pt x="0" y="7"/>
                    </a:cubicBezTo>
                    <a:cubicBezTo>
                      <a:pt x="0" y="7"/>
                      <a:pt x="0" y="7"/>
                      <a:pt x="0" y="7"/>
                    </a:cubicBezTo>
                    <a:moveTo>
                      <a:pt x="0" y="6"/>
                    </a:moveTo>
                    <a:cubicBezTo>
                      <a:pt x="0" y="6"/>
                      <a:pt x="0" y="6"/>
                      <a:pt x="0" y="7"/>
                    </a:cubicBezTo>
                    <a:cubicBezTo>
                      <a:pt x="0" y="6"/>
                      <a:pt x="0" y="6"/>
                      <a:pt x="0" y="6"/>
                    </a:cubicBezTo>
                    <a:moveTo>
                      <a:pt x="0" y="6"/>
                    </a:moveTo>
                    <a:cubicBezTo>
                      <a:pt x="0" y="6"/>
                      <a:pt x="0" y="6"/>
                      <a:pt x="0" y="6"/>
                    </a:cubicBezTo>
                    <a:cubicBezTo>
                      <a:pt x="0" y="6"/>
                      <a:pt x="0" y="6"/>
                      <a:pt x="0" y="6"/>
                    </a:cubicBezTo>
                    <a:moveTo>
                      <a:pt x="0" y="5"/>
                    </a:moveTo>
                    <a:cubicBezTo>
                      <a:pt x="0" y="5"/>
                      <a:pt x="0" y="6"/>
                      <a:pt x="0" y="6"/>
                    </a:cubicBezTo>
                    <a:cubicBezTo>
                      <a:pt x="0" y="6"/>
                      <a:pt x="0" y="5"/>
                      <a:pt x="0" y="5"/>
                    </a:cubicBezTo>
                    <a:moveTo>
                      <a:pt x="0" y="5"/>
                    </a:moveTo>
                    <a:cubicBezTo>
                      <a:pt x="0" y="5"/>
                      <a:pt x="0" y="5"/>
                      <a:pt x="0" y="5"/>
                    </a:cubicBezTo>
                    <a:cubicBezTo>
                      <a:pt x="0" y="5"/>
                      <a:pt x="0" y="5"/>
                      <a:pt x="0" y="5"/>
                    </a:cubicBezTo>
                    <a:moveTo>
                      <a:pt x="0" y="4"/>
                    </a:moveTo>
                    <a:cubicBezTo>
                      <a:pt x="0" y="5"/>
                      <a:pt x="0" y="5"/>
                      <a:pt x="0" y="5"/>
                    </a:cubicBezTo>
                    <a:cubicBezTo>
                      <a:pt x="0" y="5"/>
                      <a:pt x="0" y="5"/>
                      <a:pt x="0" y="4"/>
                    </a:cubicBezTo>
                    <a:moveTo>
                      <a:pt x="0" y="3"/>
                    </a:moveTo>
                    <a:cubicBezTo>
                      <a:pt x="0" y="4"/>
                      <a:pt x="0" y="4"/>
                      <a:pt x="0" y="4"/>
                    </a:cubicBezTo>
                    <a:cubicBezTo>
                      <a:pt x="0" y="4"/>
                      <a:pt x="0" y="3"/>
                      <a:pt x="0" y="3"/>
                    </a:cubicBezTo>
                    <a:moveTo>
                      <a:pt x="0" y="3"/>
                    </a:moveTo>
                    <a:cubicBezTo>
                      <a:pt x="0" y="3"/>
                      <a:pt x="0" y="3"/>
                      <a:pt x="0" y="3"/>
                    </a:cubicBezTo>
                    <a:cubicBezTo>
                      <a:pt x="0" y="3"/>
                      <a:pt x="0" y="3"/>
                      <a:pt x="0" y="3"/>
                    </a:cubicBezTo>
                    <a:moveTo>
                      <a:pt x="0" y="3"/>
                    </a:moveTo>
                    <a:cubicBezTo>
                      <a:pt x="0" y="3"/>
                      <a:pt x="0" y="3"/>
                      <a:pt x="0" y="3"/>
                    </a:cubicBezTo>
                    <a:cubicBezTo>
                      <a:pt x="0" y="3"/>
                      <a:pt x="0" y="3"/>
                      <a:pt x="0" y="3"/>
                    </a:cubicBezTo>
                    <a:moveTo>
                      <a:pt x="0" y="2"/>
                    </a:moveTo>
                    <a:cubicBezTo>
                      <a:pt x="0" y="2"/>
                      <a:pt x="0" y="2"/>
                      <a:pt x="0" y="2"/>
                    </a:cubicBezTo>
                    <a:cubicBezTo>
                      <a:pt x="0" y="2"/>
                      <a:pt x="0" y="2"/>
                      <a:pt x="0" y="2"/>
                    </a:cubicBezTo>
                    <a:moveTo>
                      <a:pt x="0" y="2"/>
                    </a:moveTo>
                    <a:cubicBezTo>
                      <a:pt x="0" y="2"/>
                      <a:pt x="0" y="2"/>
                      <a:pt x="0" y="2"/>
                    </a:cubicBezTo>
                    <a:cubicBezTo>
                      <a:pt x="0" y="2"/>
                      <a:pt x="0" y="2"/>
                      <a:pt x="0" y="2"/>
                    </a:cubicBezTo>
                    <a:moveTo>
                      <a:pt x="0" y="1"/>
                    </a:moveTo>
                    <a:cubicBezTo>
                      <a:pt x="0" y="1"/>
                      <a:pt x="0" y="1"/>
                      <a:pt x="0" y="1"/>
                    </a:cubicBezTo>
                    <a:cubicBezTo>
                      <a:pt x="0" y="1"/>
                      <a:pt x="0" y="1"/>
                      <a:pt x="0" y="1"/>
                    </a:cubicBezTo>
                    <a:moveTo>
                      <a:pt x="0" y="1"/>
                    </a:moveTo>
                    <a:cubicBezTo>
                      <a:pt x="0" y="1"/>
                      <a:pt x="0" y="1"/>
                      <a:pt x="0" y="1"/>
                    </a:cubicBezTo>
                    <a:cubicBezTo>
                      <a:pt x="0" y="1"/>
                      <a:pt x="0" y="1"/>
                      <a:pt x="0" y="1"/>
                    </a:cubicBezTo>
                    <a:moveTo>
                      <a:pt x="0" y="0"/>
                    </a:moveTo>
                    <a:cubicBezTo>
                      <a:pt x="0" y="0"/>
                      <a:pt x="0" y="0"/>
                      <a:pt x="0" y="0"/>
                    </a:cubicBezTo>
                    <a:cubicBezTo>
                      <a:pt x="0" y="0"/>
                      <a:pt x="0" y="0"/>
                      <a:pt x="0" y="0"/>
                    </a:cubicBezTo>
                    <a:moveTo>
                      <a:pt x="0" y="0"/>
                    </a:moveTo>
                    <a:cubicBezTo>
                      <a:pt x="0" y="0"/>
                      <a:pt x="0" y="0"/>
                      <a:pt x="0" y="0"/>
                    </a:cubicBezTo>
                    <a:cubicBezTo>
                      <a:pt x="0" y="0"/>
                      <a:pt x="0" y="0"/>
                      <a:pt x="0" y="0"/>
                    </a:cubicBezTo>
                    <a:moveTo>
                      <a:pt x="0" y="0"/>
                    </a:moveTo>
                    <a:cubicBezTo>
                      <a:pt x="0" y="0"/>
                      <a:pt x="0" y="0"/>
                      <a:pt x="0" y="0"/>
                    </a:cubicBezTo>
                    <a:cubicBezTo>
                      <a:pt x="0" y="0"/>
                      <a:pt x="0" y="0"/>
                      <a:pt x="0" y="0"/>
                    </a:cubicBezTo>
                  </a:path>
                </a:pathLst>
              </a:custGeom>
              <a:solidFill>
                <a:srgbClr val="87468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5" name="Freeform 213"/>
              <p:cNvSpPr>
                <a:spLocks/>
              </p:cNvSpPr>
              <p:nvPr/>
            </p:nvSpPr>
            <p:spPr bwMode="auto">
              <a:xfrm>
                <a:off x="6152" y="2547"/>
                <a:ext cx="50" cy="272"/>
              </a:xfrm>
              <a:custGeom>
                <a:avLst/>
                <a:gdLst>
                  <a:gd name="T0" fmla="*/ 7 w 74"/>
                  <a:gd name="T1" fmla="*/ 0 h 400"/>
                  <a:gd name="T2" fmla="*/ 44 w 74"/>
                  <a:gd name="T3" fmla="*/ 152 h 400"/>
                  <a:gd name="T4" fmla="*/ 26 w 74"/>
                  <a:gd name="T5" fmla="*/ 261 h 400"/>
                  <a:gd name="T6" fmla="*/ 0 w 74"/>
                  <a:gd name="T7" fmla="*/ 400 h 400"/>
                  <a:gd name="T8" fmla="*/ 74 w 74"/>
                  <a:gd name="T9" fmla="*/ 206 h 400"/>
                  <a:gd name="T10" fmla="*/ 74 w 74"/>
                  <a:gd name="T11" fmla="*/ 206 h 400"/>
                  <a:gd name="T12" fmla="*/ 74 w 74"/>
                  <a:gd name="T13" fmla="*/ 205 h 400"/>
                  <a:gd name="T14" fmla="*/ 74 w 74"/>
                  <a:gd name="T15" fmla="*/ 205 h 400"/>
                  <a:gd name="T16" fmla="*/ 74 w 74"/>
                  <a:gd name="T17" fmla="*/ 205 h 400"/>
                  <a:gd name="T18" fmla="*/ 74 w 74"/>
                  <a:gd name="T19" fmla="*/ 205 h 400"/>
                  <a:gd name="T20" fmla="*/ 74 w 74"/>
                  <a:gd name="T21" fmla="*/ 205 h 400"/>
                  <a:gd name="T22" fmla="*/ 74 w 74"/>
                  <a:gd name="T23" fmla="*/ 205 h 400"/>
                  <a:gd name="T24" fmla="*/ 74 w 74"/>
                  <a:gd name="T25" fmla="*/ 202 h 400"/>
                  <a:gd name="T26" fmla="*/ 74 w 74"/>
                  <a:gd name="T27" fmla="*/ 202 h 400"/>
                  <a:gd name="T28" fmla="*/ 74 w 74"/>
                  <a:gd name="T29" fmla="*/ 202 h 400"/>
                  <a:gd name="T30" fmla="*/ 74 w 74"/>
                  <a:gd name="T31" fmla="*/ 202 h 400"/>
                  <a:gd name="T32" fmla="*/ 74 w 74"/>
                  <a:gd name="T33" fmla="*/ 201 h 400"/>
                  <a:gd name="T34" fmla="*/ 74 w 74"/>
                  <a:gd name="T35" fmla="*/ 201 h 400"/>
                  <a:gd name="T36" fmla="*/ 74 w 74"/>
                  <a:gd name="T37" fmla="*/ 201 h 400"/>
                  <a:gd name="T38" fmla="*/ 74 w 74"/>
                  <a:gd name="T39" fmla="*/ 201 h 400"/>
                  <a:gd name="T40" fmla="*/ 74 w 74"/>
                  <a:gd name="T41" fmla="*/ 200 h 400"/>
                  <a:gd name="T42" fmla="*/ 74 w 74"/>
                  <a:gd name="T43" fmla="*/ 200 h 400"/>
                  <a:gd name="T44" fmla="*/ 74 w 74"/>
                  <a:gd name="T45" fmla="*/ 200 h 400"/>
                  <a:gd name="T46" fmla="*/ 74 w 74"/>
                  <a:gd name="T47" fmla="*/ 200 h 400"/>
                  <a:gd name="T48" fmla="*/ 74 w 74"/>
                  <a:gd name="T49" fmla="*/ 199 h 400"/>
                  <a:gd name="T50" fmla="*/ 74 w 74"/>
                  <a:gd name="T51" fmla="*/ 199 h 400"/>
                  <a:gd name="T52" fmla="*/ 74 w 74"/>
                  <a:gd name="T53" fmla="*/ 199 h 400"/>
                  <a:gd name="T54" fmla="*/ 74 w 74"/>
                  <a:gd name="T55" fmla="*/ 199 h 400"/>
                  <a:gd name="T56" fmla="*/ 74 w 74"/>
                  <a:gd name="T57" fmla="*/ 199 h 400"/>
                  <a:gd name="T58" fmla="*/ 74 w 74"/>
                  <a:gd name="T59" fmla="*/ 198 h 400"/>
                  <a:gd name="T60" fmla="*/ 74 w 74"/>
                  <a:gd name="T61" fmla="*/ 198 h 400"/>
                  <a:gd name="T62" fmla="*/ 74 w 74"/>
                  <a:gd name="T63" fmla="*/ 198 h 400"/>
                  <a:gd name="T64" fmla="*/ 74 w 74"/>
                  <a:gd name="T65" fmla="*/ 198 h 400"/>
                  <a:gd name="T66" fmla="*/ 74 w 74"/>
                  <a:gd name="T67" fmla="*/ 197 h 400"/>
                  <a:gd name="T68" fmla="*/ 74 w 74"/>
                  <a:gd name="T69" fmla="*/ 197 h 400"/>
                  <a:gd name="T70" fmla="*/ 74 w 74"/>
                  <a:gd name="T71" fmla="*/ 197 h 400"/>
                  <a:gd name="T72" fmla="*/ 74 w 74"/>
                  <a:gd name="T73" fmla="*/ 197 h 400"/>
                  <a:gd name="T74" fmla="*/ 74 w 74"/>
                  <a:gd name="T75" fmla="*/ 196 h 400"/>
                  <a:gd name="T76" fmla="*/ 74 w 74"/>
                  <a:gd name="T77" fmla="*/ 196 h 400"/>
                  <a:gd name="T78" fmla="*/ 74 w 74"/>
                  <a:gd name="T79" fmla="*/ 196 h 400"/>
                  <a:gd name="T80" fmla="*/ 74 w 74"/>
                  <a:gd name="T81" fmla="*/ 196 h 400"/>
                  <a:gd name="T82" fmla="*/ 74 w 74"/>
                  <a:gd name="T83" fmla="*/ 195 h 400"/>
                  <a:gd name="T84" fmla="*/ 74 w 74"/>
                  <a:gd name="T85" fmla="*/ 195 h 400"/>
                  <a:gd name="T86" fmla="*/ 74 w 74"/>
                  <a:gd name="T87" fmla="*/ 195 h 400"/>
                  <a:gd name="T88" fmla="*/ 74 w 74"/>
                  <a:gd name="T89" fmla="*/ 195 h 400"/>
                  <a:gd name="T90" fmla="*/ 74 w 74"/>
                  <a:gd name="T91" fmla="*/ 195 h 400"/>
                  <a:gd name="T92" fmla="*/ 74 w 74"/>
                  <a:gd name="T93" fmla="*/ 194 h 400"/>
                  <a:gd name="T94" fmla="*/ 74 w 74"/>
                  <a:gd name="T95" fmla="*/ 194 h 400"/>
                  <a:gd name="T96" fmla="*/ 74 w 74"/>
                  <a:gd name="T97" fmla="*/ 194 h 400"/>
                  <a:gd name="T98" fmla="*/ 74 w 74"/>
                  <a:gd name="T99" fmla="*/ 194 h 400"/>
                  <a:gd name="T100" fmla="*/ 74 w 74"/>
                  <a:gd name="T101" fmla="*/ 193 h 400"/>
                  <a:gd name="T102" fmla="*/ 74 w 74"/>
                  <a:gd name="T103" fmla="*/ 193 h 400"/>
                  <a:gd name="T104" fmla="*/ 74 w 74"/>
                  <a:gd name="T105" fmla="*/ 193 h 400"/>
                  <a:gd name="T106" fmla="*/ 74 w 74"/>
                  <a:gd name="T107" fmla="*/ 193 h 400"/>
                  <a:gd name="T108" fmla="*/ 74 w 74"/>
                  <a:gd name="T109" fmla="*/ 192 h 400"/>
                  <a:gd name="T110" fmla="*/ 74 w 74"/>
                  <a:gd name="T111" fmla="*/ 192 h 400"/>
                  <a:gd name="T112" fmla="*/ 74 w 74"/>
                  <a:gd name="T113" fmla="*/ 192 h 400"/>
                  <a:gd name="T114" fmla="*/ 74 w 74"/>
                  <a:gd name="T115" fmla="*/ 192 h 400"/>
                  <a:gd name="T116" fmla="*/ 74 w 74"/>
                  <a:gd name="T117" fmla="*/ 192 h 400"/>
                  <a:gd name="T118" fmla="*/ 74 w 74"/>
                  <a:gd name="T119" fmla="*/ 192 h 400"/>
                  <a:gd name="T120" fmla="*/ 7 w 74"/>
                  <a:gd name="T121" fmla="*/ 0 h 4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74" h="400">
                    <a:moveTo>
                      <a:pt x="7" y="0"/>
                    </a:moveTo>
                    <a:cubicBezTo>
                      <a:pt x="30" y="43"/>
                      <a:pt x="44" y="96"/>
                      <a:pt x="44" y="152"/>
                    </a:cubicBezTo>
                    <a:cubicBezTo>
                      <a:pt x="44" y="191"/>
                      <a:pt x="38" y="228"/>
                      <a:pt x="26" y="261"/>
                    </a:cubicBezTo>
                    <a:cubicBezTo>
                      <a:pt x="0" y="400"/>
                      <a:pt x="0" y="400"/>
                      <a:pt x="0" y="400"/>
                    </a:cubicBezTo>
                    <a:cubicBezTo>
                      <a:pt x="44" y="352"/>
                      <a:pt x="72" y="283"/>
                      <a:pt x="74" y="206"/>
                    </a:cubicBezTo>
                    <a:cubicBezTo>
                      <a:pt x="74" y="206"/>
                      <a:pt x="74" y="206"/>
                      <a:pt x="74" y="206"/>
                    </a:cubicBezTo>
                    <a:cubicBezTo>
                      <a:pt x="74" y="206"/>
                      <a:pt x="74" y="206"/>
                      <a:pt x="74" y="205"/>
                    </a:cubicBezTo>
                    <a:cubicBezTo>
                      <a:pt x="74" y="205"/>
                      <a:pt x="74" y="205"/>
                      <a:pt x="74" y="205"/>
                    </a:cubicBezTo>
                    <a:cubicBezTo>
                      <a:pt x="74" y="205"/>
                      <a:pt x="74" y="205"/>
                      <a:pt x="74" y="205"/>
                    </a:cubicBezTo>
                    <a:cubicBezTo>
                      <a:pt x="74" y="205"/>
                      <a:pt x="74" y="205"/>
                      <a:pt x="74" y="205"/>
                    </a:cubicBezTo>
                    <a:cubicBezTo>
                      <a:pt x="74" y="205"/>
                      <a:pt x="74" y="205"/>
                      <a:pt x="74" y="205"/>
                    </a:cubicBezTo>
                    <a:cubicBezTo>
                      <a:pt x="74" y="205"/>
                      <a:pt x="74" y="205"/>
                      <a:pt x="74" y="205"/>
                    </a:cubicBezTo>
                    <a:cubicBezTo>
                      <a:pt x="74" y="204"/>
                      <a:pt x="74" y="203"/>
                      <a:pt x="74" y="202"/>
                    </a:cubicBezTo>
                    <a:cubicBezTo>
                      <a:pt x="74" y="202"/>
                      <a:pt x="74" y="202"/>
                      <a:pt x="74" y="202"/>
                    </a:cubicBezTo>
                    <a:cubicBezTo>
                      <a:pt x="74" y="202"/>
                      <a:pt x="74" y="202"/>
                      <a:pt x="74" y="202"/>
                    </a:cubicBezTo>
                    <a:cubicBezTo>
                      <a:pt x="74" y="202"/>
                      <a:pt x="74" y="202"/>
                      <a:pt x="74" y="202"/>
                    </a:cubicBezTo>
                    <a:cubicBezTo>
                      <a:pt x="74" y="201"/>
                      <a:pt x="74" y="201"/>
                      <a:pt x="74" y="201"/>
                    </a:cubicBezTo>
                    <a:cubicBezTo>
                      <a:pt x="74" y="201"/>
                      <a:pt x="74" y="201"/>
                      <a:pt x="74" y="201"/>
                    </a:cubicBezTo>
                    <a:cubicBezTo>
                      <a:pt x="74" y="201"/>
                      <a:pt x="74" y="201"/>
                      <a:pt x="74" y="201"/>
                    </a:cubicBezTo>
                    <a:cubicBezTo>
                      <a:pt x="74" y="201"/>
                      <a:pt x="74" y="201"/>
                      <a:pt x="74" y="201"/>
                    </a:cubicBezTo>
                    <a:cubicBezTo>
                      <a:pt x="74" y="201"/>
                      <a:pt x="74" y="200"/>
                      <a:pt x="74" y="200"/>
                    </a:cubicBezTo>
                    <a:cubicBezTo>
                      <a:pt x="74" y="200"/>
                      <a:pt x="74" y="200"/>
                      <a:pt x="74" y="200"/>
                    </a:cubicBezTo>
                    <a:cubicBezTo>
                      <a:pt x="74" y="200"/>
                      <a:pt x="74" y="200"/>
                      <a:pt x="74" y="200"/>
                    </a:cubicBezTo>
                    <a:cubicBezTo>
                      <a:pt x="74" y="200"/>
                      <a:pt x="74" y="200"/>
                      <a:pt x="74" y="200"/>
                    </a:cubicBezTo>
                    <a:cubicBezTo>
                      <a:pt x="74" y="200"/>
                      <a:pt x="74" y="200"/>
                      <a:pt x="74" y="199"/>
                    </a:cubicBezTo>
                    <a:cubicBezTo>
                      <a:pt x="74" y="199"/>
                      <a:pt x="74" y="199"/>
                      <a:pt x="74" y="199"/>
                    </a:cubicBezTo>
                    <a:cubicBezTo>
                      <a:pt x="74" y="199"/>
                      <a:pt x="74" y="199"/>
                      <a:pt x="74" y="199"/>
                    </a:cubicBezTo>
                    <a:cubicBezTo>
                      <a:pt x="74" y="199"/>
                      <a:pt x="74" y="199"/>
                      <a:pt x="74" y="199"/>
                    </a:cubicBezTo>
                    <a:cubicBezTo>
                      <a:pt x="74" y="199"/>
                      <a:pt x="74" y="199"/>
                      <a:pt x="74" y="199"/>
                    </a:cubicBezTo>
                    <a:cubicBezTo>
                      <a:pt x="74" y="198"/>
                      <a:pt x="74" y="198"/>
                      <a:pt x="74" y="198"/>
                    </a:cubicBezTo>
                    <a:cubicBezTo>
                      <a:pt x="74" y="198"/>
                      <a:pt x="74" y="198"/>
                      <a:pt x="74" y="198"/>
                    </a:cubicBezTo>
                    <a:cubicBezTo>
                      <a:pt x="74" y="198"/>
                      <a:pt x="74" y="198"/>
                      <a:pt x="74" y="198"/>
                    </a:cubicBezTo>
                    <a:cubicBezTo>
                      <a:pt x="74" y="198"/>
                      <a:pt x="74" y="198"/>
                      <a:pt x="74" y="198"/>
                    </a:cubicBezTo>
                    <a:cubicBezTo>
                      <a:pt x="74" y="198"/>
                      <a:pt x="74" y="197"/>
                      <a:pt x="74" y="197"/>
                    </a:cubicBezTo>
                    <a:cubicBezTo>
                      <a:pt x="74" y="197"/>
                      <a:pt x="74" y="197"/>
                      <a:pt x="74" y="197"/>
                    </a:cubicBezTo>
                    <a:cubicBezTo>
                      <a:pt x="74" y="197"/>
                      <a:pt x="74" y="197"/>
                      <a:pt x="74" y="197"/>
                    </a:cubicBezTo>
                    <a:cubicBezTo>
                      <a:pt x="74" y="197"/>
                      <a:pt x="74" y="197"/>
                      <a:pt x="74" y="197"/>
                    </a:cubicBezTo>
                    <a:cubicBezTo>
                      <a:pt x="74" y="197"/>
                      <a:pt x="74" y="197"/>
                      <a:pt x="74" y="196"/>
                    </a:cubicBezTo>
                    <a:cubicBezTo>
                      <a:pt x="74" y="196"/>
                      <a:pt x="74" y="196"/>
                      <a:pt x="74" y="196"/>
                    </a:cubicBezTo>
                    <a:cubicBezTo>
                      <a:pt x="74" y="196"/>
                      <a:pt x="74" y="196"/>
                      <a:pt x="74" y="196"/>
                    </a:cubicBezTo>
                    <a:cubicBezTo>
                      <a:pt x="74" y="196"/>
                      <a:pt x="74" y="196"/>
                      <a:pt x="74" y="196"/>
                    </a:cubicBezTo>
                    <a:cubicBezTo>
                      <a:pt x="74" y="196"/>
                      <a:pt x="74" y="196"/>
                      <a:pt x="74" y="195"/>
                    </a:cubicBezTo>
                    <a:cubicBezTo>
                      <a:pt x="74" y="195"/>
                      <a:pt x="74" y="195"/>
                      <a:pt x="74" y="195"/>
                    </a:cubicBezTo>
                    <a:cubicBezTo>
                      <a:pt x="74" y="195"/>
                      <a:pt x="74" y="195"/>
                      <a:pt x="74" y="195"/>
                    </a:cubicBezTo>
                    <a:cubicBezTo>
                      <a:pt x="74" y="195"/>
                      <a:pt x="74" y="195"/>
                      <a:pt x="74" y="195"/>
                    </a:cubicBezTo>
                    <a:cubicBezTo>
                      <a:pt x="74" y="195"/>
                      <a:pt x="74" y="195"/>
                      <a:pt x="74" y="195"/>
                    </a:cubicBezTo>
                    <a:cubicBezTo>
                      <a:pt x="74" y="194"/>
                      <a:pt x="74" y="194"/>
                      <a:pt x="74" y="194"/>
                    </a:cubicBezTo>
                    <a:cubicBezTo>
                      <a:pt x="74" y="194"/>
                      <a:pt x="74" y="194"/>
                      <a:pt x="74" y="194"/>
                    </a:cubicBezTo>
                    <a:cubicBezTo>
                      <a:pt x="74" y="194"/>
                      <a:pt x="74" y="194"/>
                      <a:pt x="74" y="194"/>
                    </a:cubicBezTo>
                    <a:cubicBezTo>
                      <a:pt x="74" y="194"/>
                      <a:pt x="74" y="194"/>
                      <a:pt x="74" y="194"/>
                    </a:cubicBezTo>
                    <a:cubicBezTo>
                      <a:pt x="74" y="194"/>
                      <a:pt x="74" y="193"/>
                      <a:pt x="74" y="193"/>
                    </a:cubicBezTo>
                    <a:cubicBezTo>
                      <a:pt x="74" y="193"/>
                      <a:pt x="74" y="193"/>
                      <a:pt x="74" y="193"/>
                    </a:cubicBezTo>
                    <a:cubicBezTo>
                      <a:pt x="74" y="193"/>
                      <a:pt x="74" y="193"/>
                      <a:pt x="74" y="193"/>
                    </a:cubicBezTo>
                    <a:cubicBezTo>
                      <a:pt x="74" y="193"/>
                      <a:pt x="74" y="193"/>
                      <a:pt x="74" y="193"/>
                    </a:cubicBezTo>
                    <a:cubicBezTo>
                      <a:pt x="74" y="193"/>
                      <a:pt x="74" y="193"/>
                      <a:pt x="74" y="192"/>
                    </a:cubicBezTo>
                    <a:cubicBezTo>
                      <a:pt x="74" y="192"/>
                      <a:pt x="74" y="192"/>
                      <a:pt x="74" y="192"/>
                    </a:cubicBezTo>
                    <a:cubicBezTo>
                      <a:pt x="74" y="192"/>
                      <a:pt x="74" y="192"/>
                      <a:pt x="74" y="192"/>
                    </a:cubicBezTo>
                    <a:cubicBezTo>
                      <a:pt x="74" y="192"/>
                      <a:pt x="74" y="192"/>
                      <a:pt x="74" y="192"/>
                    </a:cubicBezTo>
                    <a:cubicBezTo>
                      <a:pt x="74" y="192"/>
                      <a:pt x="74" y="192"/>
                      <a:pt x="74" y="192"/>
                    </a:cubicBezTo>
                    <a:cubicBezTo>
                      <a:pt x="74" y="192"/>
                      <a:pt x="74" y="192"/>
                      <a:pt x="74" y="192"/>
                    </a:cubicBezTo>
                    <a:cubicBezTo>
                      <a:pt x="73" y="116"/>
                      <a:pt x="47" y="49"/>
                      <a:pt x="7" y="0"/>
                    </a:cubicBezTo>
                  </a:path>
                </a:pathLst>
              </a:custGeom>
              <a:solidFill>
                <a:srgbClr val="D18E6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6" name="Freeform 214"/>
              <p:cNvSpPr>
                <a:spLocks/>
              </p:cNvSpPr>
              <p:nvPr/>
            </p:nvSpPr>
            <p:spPr bwMode="auto">
              <a:xfrm>
                <a:off x="6057" y="2724"/>
                <a:ext cx="113" cy="381"/>
              </a:xfrm>
              <a:custGeom>
                <a:avLst/>
                <a:gdLst>
                  <a:gd name="T0" fmla="*/ 166 w 166"/>
                  <a:gd name="T1" fmla="*/ 0 h 560"/>
                  <a:gd name="T2" fmla="*/ 110 w 166"/>
                  <a:gd name="T3" fmla="*/ 95 h 560"/>
                  <a:gd name="T4" fmla="*/ 0 w 166"/>
                  <a:gd name="T5" fmla="*/ 560 h 560"/>
                  <a:gd name="T6" fmla="*/ 62 w 166"/>
                  <a:gd name="T7" fmla="*/ 560 h 560"/>
                  <a:gd name="T8" fmla="*/ 140 w 166"/>
                  <a:gd name="T9" fmla="*/ 139 h 560"/>
                  <a:gd name="T10" fmla="*/ 140 w 166"/>
                  <a:gd name="T11" fmla="*/ 139 h 560"/>
                  <a:gd name="T12" fmla="*/ 166 w 166"/>
                  <a:gd name="T13" fmla="*/ 0 h 560"/>
                </a:gdLst>
                <a:ahLst/>
                <a:cxnLst>
                  <a:cxn ang="0">
                    <a:pos x="T0" y="T1"/>
                  </a:cxn>
                  <a:cxn ang="0">
                    <a:pos x="T2" y="T3"/>
                  </a:cxn>
                  <a:cxn ang="0">
                    <a:pos x="T4" y="T5"/>
                  </a:cxn>
                  <a:cxn ang="0">
                    <a:pos x="T6" y="T7"/>
                  </a:cxn>
                  <a:cxn ang="0">
                    <a:pos x="T8" y="T9"/>
                  </a:cxn>
                  <a:cxn ang="0">
                    <a:pos x="T10" y="T11"/>
                  </a:cxn>
                  <a:cxn ang="0">
                    <a:pos x="T12" y="T13"/>
                  </a:cxn>
                </a:cxnLst>
                <a:rect l="0" t="0" r="r" b="b"/>
                <a:pathLst>
                  <a:path w="166" h="560">
                    <a:moveTo>
                      <a:pt x="166" y="0"/>
                    </a:moveTo>
                    <a:cubicBezTo>
                      <a:pt x="153" y="36"/>
                      <a:pt x="134" y="69"/>
                      <a:pt x="110" y="95"/>
                    </a:cubicBezTo>
                    <a:cubicBezTo>
                      <a:pt x="0" y="560"/>
                      <a:pt x="0" y="560"/>
                      <a:pt x="0" y="560"/>
                    </a:cubicBezTo>
                    <a:cubicBezTo>
                      <a:pt x="62" y="560"/>
                      <a:pt x="62" y="560"/>
                      <a:pt x="62" y="560"/>
                    </a:cubicBezTo>
                    <a:cubicBezTo>
                      <a:pt x="140" y="139"/>
                      <a:pt x="140" y="139"/>
                      <a:pt x="140" y="139"/>
                    </a:cubicBezTo>
                    <a:cubicBezTo>
                      <a:pt x="140" y="139"/>
                      <a:pt x="140" y="139"/>
                      <a:pt x="140" y="139"/>
                    </a:cubicBezTo>
                    <a:cubicBezTo>
                      <a:pt x="166" y="0"/>
                      <a:pt x="166" y="0"/>
                      <a:pt x="166" y="0"/>
                    </a:cubicBezTo>
                  </a:path>
                </a:pathLst>
              </a:custGeom>
              <a:solidFill>
                <a:srgbClr val="D18E6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7" name="Freeform 215"/>
              <p:cNvSpPr>
                <a:spLocks/>
              </p:cNvSpPr>
              <p:nvPr/>
            </p:nvSpPr>
            <p:spPr bwMode="auto">
              <a:xfrm>
                <a:off x="5577" y="1963"/>
                <a:ext cx="130" cy="62"/>
              </a:xfrm>
              <a:custGeom>
                <a:avLst/>
                <a:gdLst>
                  <a:gd name="T0" fmla="*/ 39 w 130"/>
                  <a:gd name="T1" fmla="*/ 0 h 62"/>
                  <a:gd name="T2" fmla="*/ 130 w 130"/>
                  <a:gd name="T3" fmla="*/ 17 h 62"/>
                  <a:gd name="T4" fmla="*/ 94 w 130"/>
                  <a:gd name="T5" fmla="*/ 62 h 62"/>
                  <a:gd name="T6" fmla="*/ 0 w 130"/>
                  <a:gd name="T7" fmla="*/ 41 h 62"/>
                  <a:gd name="T8" fmla="*/ 39 w 130"/>
                  <a:gd name="T9" fmla="*/ 0 h 62"/>
                </a:gdLst>
                <a:ahLst/>
                <a:cxnLst>
                  <a:cxn ang="0">
                    <a:pos x="T0" y="T1"/>
                  </a:cxn>
                  <a:cxn ang="0">
                    <a:pos x="T2" y="T3"/>
                  </a:cxn>
                  <a:cxn ang="0">
                    <a:pos x="T4" y="T5"/>
                  </a:cxn>
                  <a:cxn ang="0">
                    <a:pos x="T6" y="T7"/>
                  </a:cxn>
                  <a:cxn ang="0">
                    <a:pos x="T8" y="T9"/>
                  </a:cxn>
                </a:cxnLst>
                <a:rect l="0" t="0" r="r" b="b"/>
                <a:pathLst>
                  <a:path w="130" h="62">
                    <a:moveTo>
                      <a:pt x="39" y="0"/>
                    </a:moveTo>
                    <a:lnTo>
                      <a:pt x="130" y="17"/>
                    </a:lnTo>
                    <a:lnTo>
                      <a:pt x="94" y="62"/>
                    </a:lnTo>
                    <a:lnTo>
                      <a:pt x="0" y="41"/>
                    </a:lnTo>
                    <a:lnTo>
                      <a:pt x="39"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8" name="Freeform 216"/>
              <p:cNvSpPr>
                <a:spLocks/>
              </p:cNvSpPr>
              <p:nvPr/>
            </p:nvSpPr>
            <p:spPr bwMode="auto">
              <a:xfrm>
                <a:off x="5701" y="2142"/>
                <a:ext cx="240" cy="109"/>
              </a:xfrm>
              <a:custGeom>
                <a:avLst/>
                <a:gdLst>
                  <a:gd name="T0" fmla="*/ 17 w 240"/>
                  <a:gd name="T1" fmla="*/ 0 h 109"/>
                  <a:gd name="T2" fmla="*/ 0 w 240"/>
                  <a:gd name="T3" fmla="*/ 51 h 109"/>
                  <a:gd name="T4" fmla="*/ 222 w 240"/>
                  <a:gd name="T5" fmla="*/ 109 h 109"/>
                  <a:gd name="T6" fmla="*/ 240 w 240"/>
                  <a:gd name="T7" fmla="*/ 55 h 109"/>
                  <a:gd name="T8" fmla="*/ 17 w 240"/>
                  <a:gd name="T9" fmla="*/ 0 h 109"/>
                </a:gdLst>
                <a:ahLst/>
                <a:cxnLst>
                  <a:cxn ang="0">
                    <a:pos x="T0" y="T1"/>
                  </a:cxn>
                  <a:cxn ang="0">
                    <a:pos x="T2" y="T3"/>
                  </a:cxn>
                  <a:cxn ang="0">
                    <a:pos x="T4" y="T5"/>
                  </a:cxn>
                  <a:cxn ang="0">
                    <a:pos x="T6" y="T7"/>
                  </a:cxn>
                  <a:cxn ang="0">
                    <a:pos x="T8" y="T9"/>
                  </a:cxn>
                </a:cxnLst>
                <a:rect l="0" t="0" r="r" b="b"/>
                <a:pathLst>
                  <a:path w="240" h="109">
                    <a:moveTo>
                      <a:pt x="17" y="0"/>
                    </a:moveTo>
                    <a:lnTo>
                      <a:pt x="0" y="51"/>
                    </a:lnTo>
                    <a:lnTo>
                      <a:pt x="222" y="109"/>
                    </a:lnTo>
                    <a:lnTo>
                      <a:pt x="240" y="55"/>
                    </a:lnTo>
                    <a:lnTo>
                      <a:pt x="17"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9" name="Freeform 217"/>
              <p:cNvSpPr>
                <a:spLocks/>
              </p:cNvSpPr>
              <p:nvPr/>
            </p:nvSpPr>
            <p:spPr bwMode="auto">
              <a:xfrm>
                <a:off x="5431" y="1997"/>
                <a:ext cx="123" cy="75"/>
              </a:xfrm>
              <a:custGeom>
                <a:avLst/>
                <a:gdLst>
                  <a:gd name="T0" fmla="*/ 26 w 123"/>
                  <a:gd name="T1" fmla="*/ 0 h 75"/>
                  <a:gd name="T2" fmla="*/ 0 w 123"/>
                  <a:gd name="T3" fmla="*/ 51 h 75"/>
                  <a:gd name="T4" fmla="*/ 96 w 123"/>
                  <a:gd name="T5" fmla="*/ 75 h 75"/>
                  <a:gd name="T6" fmla="*/ 123 w 123"/>
                  <a:gd name="T7" fmla="*/ 24 h 75"/>
                  <a:gd name="T8" fmla="*/ 26 w 123"/>
                  <a:gd name="T9" fmla="*/ 0 h 75"/>
                </a:gdLst>
                <a:ahLst/>
                <a:cxnLst>
                  <a:cxn ang="0">
                    <a:pos x="T0" y="T1"/>
                  </a:cxn>
                  <a:cxn ang="0">
                    <a:pos x="T2" y="T3"/>
                  </a:cxn>
                  <a:cxn ang="0">
                    <a:pos x="T4" y="T5"/>
                  </a:cxn>
                  <a:cxn ang="0">
                    <a:pos x="T6" y="T7"/>
                  </a:cxn>
                  <a:cxn ang="0">
                    <a:pos x="T8" y="T9"/>
                  </a:cxn>
                </a:cxnLst>
                <a:rect l="0" t="0" r="r" b="b"/>
                <a:pathLst>
                  <a:path w="123" h="75">
                    <a:moveTo>
                      <a:pt x="26" y="0"/>
                    </a:moveTo>
                    <a:lnTo>
                      <a:pt x="0" y="51"/>
                    </a:lnTo>
                    <a:lnTo>
                      <a:pt x="96" y="75"/>
                    </a:lnTo>
                    <a:lnTo>
                      <a:pt x="123" y="24"/>
                    </a:lnTo>
                    <a:lnTo>
                      <a:pt x="26"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30" name="Freeform 218"/>
              <p:cNvSpPr>
                <a:spLocks/>
              </p:cNvSpPr>
              <p:nvPr/>
            </p:nvSpPr>
            <p:spPr bwMode="auto">
              <a:xfrm>
                <a:off x="5332" y="2139"/>
                <a:ext cx="184" cy="92"/>
              </a:xfrm>
              <a:custGeom>
                <a:avLst/>
                <a:gdLst>
                  <a:gd name="T0" fmla="*/ 18 w 184"/>
                  <a:gd name="T1" fmla="*/ 0 h 92"/>
                  <a:gd name="T2" fmla="*/ 0 w 184"/>
                  <a:gd name="T3" fmla="*/ 50 h 92"/>
                  <a:gd name="T4" fmla="*/ 163 w 184"/>
                  <a:gd name="T5" fmla="*/ 92 h 92"/>
                  <a:gd name="T6" fmla="*/ 184 w 184"/>
                  <a:gd name="T7" fmla="*/ 43 h 92"/>
                  <a:gd name="T8" fmla="*/ 18 w 184"/>
                  <a:gd name="T9" fmla="*/ 0 h 92"/>
                </a:gdLst>
                <a:ahLst/>
                <a:cxnLst>
                  <a:cxn ang="0">
                    <a:pos x="T0" y="T1"/>
                  </a:cxn>
                  <a:cxn ang="0">
                    <a:pos x="T2" y="T3"/>
                  </a:cxn>
                  <a:cxn ang="0">
                    <a:pos x="T4" y="T5"/>
                  </a:cxn>
                  <a:cxn ang="0">
                    <a:pos x="T6" y="T7"/>
                  </a:cxn>
                  <a:cxn ang="0">
                    <a:pos x="T8" y="T9"/>
                  </a:cxn>
                </a:cxnLst>
                <a:rect l="0" t="0" r="r" b="b"/>
                <a:pathLst>
                  <a:path w="184" h="92">
                    <a:moveTo>
                      <a:pt x="18" y="0"/>
                    </a:moveTo>
                    <a:lnTo>
                      <a:pt x="0" y="50"/>
                    </a:lnTo>
                    <a:lnTo>
                      <a:pt x="163" y="92"/>
                    </a:lnTo>
                    <a:lnTo>
                      <a:pt x="184" y="43"/>
                    </a:lnTo>
                    <a:lnTo>
                      <a:pt x="18"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31" name="Freeform 219"/>
              <p:cNvSpPr>
                <a:spLocks/>
              </p:cNvSpPr>
              <p:nvPr/>
            </p:nvSpPr>
            <p:spPr bwMode="auto">
              <a:xfrm>
                <a:off x="5546" y="2193"/>
                <a:ext cx="179" cy="97"/>
              </a:xfrm>
              <a:custGeom>
                <a:avLst/>
                <a:gdLst>
                  <a:gd name="T0" fmla="*/ 21 w 179"/>
                  <a:gd name="T1" fmla="*/ 0 h 97"/>
                  <a:gd name="T2" fmla="*/ 0 w 179"/>
                  <a:gd name="T3" fmla="*/ 51 h 97"/>
                  <a:gd name="T4" fmla="*/ 162 w 179"/>
                  <a:gd name="T5" fmla="*/ 97 h 97"/>
                  <a:gd name="T6" fmla="*/ 179 w 179"/>
                  <a:gd name="T7" fmla="*/ 41 h 97"/>
                  <a:gd name="T8" fmla="*/ 21 w 179"/>
                  <a:gd name="T9" fmla="*/ 0 h 97"/>
                </a:gdLst>
                <a:ahLst/>
                <a:cxnLst>
                  <a:cxn ang="0">
                    <a:pos x="T0" y="T1"/>
                  </a:cxn>
                  <a:cxn ang="0">
                    <a:pos x="T2" y="T3"/>
                  </a:cxn>
                  <a:cxn ang="0">
                    <a:pos x="T4" y="T5"/>
                  </a:cxn>
                  <a:cxn ang="0">
                    <a:pos x="T6" y="T7"/>
                  </a:cxn>
                  <a:cxn ang="0">
                    <a:pos x="T8" y="T9"/>
                  </a:cxn>
                </a:cxnLst>
                <a:rect l="0" t="0" r="r" b="b"/>
                <a:pathLst>
                  <a:path w="179" h="97">
                    <a:moveTo>
                      <a:pt x="21" y="0"/>
                    </a:moveTo>
                    <a:lnTo>
                      <a:pt x="0" y="51"/>
                    </a:lnTo>
                    <a:lnTo>
                      <a:pt x="162" y="97"/>
                    </a:lnTo>
                    <a:lnTo>
                      <a:pt x="179" y="41"/>
                    </a:lnTo>
                    <a:lnTo>
                      <a:pt x="21"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32" name="Freeform 220"/>
              <p:cNvSpPr>
                <a:spLocks/>
              </p:cNvSpPr>
              <p:nvPr/>
            </p:nvSpPr>
            <p:spPr bwMode="auto">
              <a:xfrm>
                <a:off x="5379" y="2224"/>
                <a:ext cx="296" cy="143"/>
              </a:xfrm>
              <a:custGeom>
                <a:avLst/>
                <a:gdLst>
                  <a:gd name="T0" fmla="*/ 0 w 296"/>
                  <a:gd name="T1" fmla="*/ 59 h 143"/>
                  <a:gd name="T2" fmla="*/ 17 w 296"/>
                  <a:gd name="T3" fmla="*/ 0 h 143"/>
                  <a:gd name="T4" fmla="*/ 296 w 296"/>
                  <a:gd name="T5" fmla="*/ 83 h 143"/>
                  <a:gd name="T6" fmla="*/ 278 w 296"/>
                  <a:gd name="T7" fmla="*/ 143 h 143"/>
                  <a:gd name="T8" fmla="*/ 0 w 296"/>
                  <a:gd name="T9" fmla="*/ 59 h 143"/>
                </a:gdLst>
                <a:ahLst/>
                <a:cxnLst>
                  <a:cxn ang="0">
                    <a:pos x="T0" y="T1"/>
                  </a:cxn>
                  <a:cxn ang="0">
                    <a:pos x="T2" y="T3"/>
                  </a:cxn>
                  <a:cxn ang="0">
                    <a:pos x="T4" y="T5"/>
                  </a:cxn>
                  <a:cxn ang="0">
                    <a:pos x="T6" y="T7"/>
                  </a:cxn>
                  <a:cxn ang="0">
                    <a:pos x="T8" y="T9"/>
                  </a:cxn>
                </a:cxnLst>
                <a:rect l="0" t="0" r="r" b="b"/>
                <a:pathLst>
                  <a:path w="296" h="143">
                    <a:moveTo>
                      <a:pt x="0" y="59"/>
                    </a:moveTo>
                    <a:lnTo>
                      <a:pt x="17" y="0"/>
                    </a:lnTo>
                    <a:lnTo>
                      <a:pt x="296" y="83"/>
                    </a:lnTo>
                    <a:lnTo>
                      <a:pt x="278" y="143"/>
                    </a:lnTo>
                    <a:lnTo>
                      <a:pt x="0" y="5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33" name="Freeform 221"/>
              <p:cNvSpPr>
                <a:spLocks/>
              </p:cNvSpPr>
              <p:nvPr/>
            </p:nvSpPr>
            <p:spPr bwMode="auto">
              <a:xfrm>
                <a:off x="5683" y="2322"/>
                <a:ext cx="70" cy="72"/>
              </a:xfrm>
              <a:custGeom>
                <a:avLst/>
                <a:gdLst>
                  <a:gd name="T0" fmla="*/ 18 w 70"/>
                  <a:gd name="T1" fmla="*/ 0 h 72"/>
                  <a:gd name="T2" fmla="*/ 0 w 70"/>
                  <a:gd name="T3" fmla="*/ 53 h 72"/>
                  <a:gd name="T4" fmla="*/ 55 w 70"/>
                  <a:gd name="T5" fmla="*/ 72 h 72"/>
                  <a:gd name="T6" fmla="*/ 70 w 70"/>
                  <a:gd name="T7" fmla="*/ 15 h 72"/>
                  <a:gd name="T8" fmla="*/ 18 w 70"/>
                  <a:gd name="T9" fmla="*/ 0 h 72"/>
                </a:gdLst>
                <a:ahLst/>
                <a:cxnLst>
                  <a:cxn ang="0">
                    <a:pos x="T0" y="T1"/>
                  </a:cxn>
                  <a:cxn ang="0">
                    <a:pos x="T2" y="T3"/>
                  </a:cxn>
                  <a:cxn ang="0">
                    <a:pos x="T4" y="T5"/>
                  </a:cxn>
                  <a:cxn ang="0">
                    <a:pos x="T6" y="T7"/>
                  </a:cxn>
                  <a:cxn ang="0">
                    <a:pos x="T8" y="T9"/>
                  </a:cxn>
                </a:cxnLst>
                <a:rect l="0" t="0" r="r" b="b"/>
                <a:pathLst>
                  <a:path w="70" h="72">
                    <a:moveTo>
                      <a:pt x="18" y="0"/>
                    </a:moveTo>
                    <a:lnTo>
                      <a:pt x="0" y="53"/>
                    </a:lnTo>
                    <a:lnTo>
                      <a:pt x="55" y="72"/>
                    </a:lnTo>
                    <a:lnTo>
                      <a:pt x="70" y="15"/>
                    </a:lnTo>
                    <a:lnTo>
                      <a:pt x="18"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34" name="Freeform 222"/>
              <p:cNvSpPr>
                <a:spLocks/>
              </p:cNvSpPr>
              <p:nvPr/>
            </p:nvSpPr>
            <p:spPr bwMode="auto">
              <a:xfrm>
                <a:off x="5236" y="2392"/>
                <a:ext cx="617" cy="234"/>
              </a:xfrm>
              <a:custGeom>
                <a:avLst/>
                <a:gdLst>
                  <a:gd name="T0" fmla="*/ 159 w 617"/>
                  <a:gd name="T1" fmla="*/ 0 h 234"/>
                  <a:gd name="T2" fmla="*/ 134 w 617"/>
                  <a:gd name="T3" fmla="*/ 66 h 234"/>
                  <a:gd name="T4" fmla="*/ 23 w 617"/>
                  <a:gd name="T5" fmla="*/ 29 h 234"/>
                  <a:gd name="T6" fmla="*/ 0 w 617"/>
                  <a:gd name="T7" fmla="*/ 89 h 234"/>
                  <a:gd name="T8" fmla="*/ 396 w 617"/>
                  <a:gd name="T9" fmla="*/ 234 h 234"/>
                  <a:gd name="T10" fmla="*/ 420 w 617"/>
                  <a:gd name="T11" fmla="*/ 168 h 234"/>
                  <a:gd name="T12" fmla="*/ 596 w 617"/>
                  <a:gd name="T13" fmla="*/ 225 h 234"/>
                  <a:gd name="T14" fmla="*/ 617 w 617"/>
                  <a:gd name="T15" fmla="*/ 157 h 234"/>
                  <a:gd name="T16" fmla="*/ 159 w 617"/>
                  <a:gd name="T17" fmla="*/ 0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17" h="234">
                    <a:moveTo>
                      <a:pt x="159" y="0"/>
                    </a:moveTo>
                    <a:lnTo>
                      <a:pt x="134" y="66"/>
                    </a:lnTo>
                    <a:lnTo>
                      <a:pt x="23" y="29"/>
                    </a:lnTo>
                    <a:lnTo>
                      <a:pt x="0" y="89"/>
                    </a:lnTo>
                    <a:lnTo>
                      <a:pt x="396" y="234"/>
                    </a:lnTo>
                    <a:lnTo>
                      <a:pt x="420" y="168"/>
                    </a:lnTo>
                    <a:lnTo>
                      <a:pt x="596" y="225"/>
                    </a:lnTo>
                    <a:lnTo>
                      <a:pt x="617" y="157"/>
                    </a:lnTo>
                    <a:lnTo>
                      <a:pt x="159"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35" name="Freeform 223"/>
              <p:cNvSpPr>
                <a:spLocks/>
              </p:cNvSpPr>
              <p:nvPr/>
            </p:nvSpPr>
            <p:spPr bwMode="auto">
              <a:xfrm>
                <a:off x="5521" y="2614"/>
                <a:ext cx="285" cy="153"/>
              </a:xfrm>
              <a:custGeom>
                <a:avLst/>
                <a:gdLst>
                  <a:gd name="T0" fmla="*/ 26 w 285"/>
                  <a:gd name="T1" fmla="*/ 0 h 153"/>
                  <a:gd name="T2" fmla="*/ 0 w 285"/>
                  <a:gd name="T3" fmla="*/ 61 h 153"/>
                  <a:gd name="T4" fmla="*/ 260 w 285"/>
                  <a:gd name="T5" fmla="*/ 153 h 153"/>
                  <a:gd name="T6" fmla="*/ 285 w 285"/>
                  <a:gd name="T7" fmla="*/ 91 h 153"/>
                  <a:gd name="T8" fmla="*/ 26 w 285"/>
                  <a:gd name="T9" fmla="*/ 0 h 153"/>
                </a:gdLst>
                <a:ahLst/>
                <a:cxnLst>
                  <a:cxn ang="0">
                    <a:pos x="T0" y="T1"/>
                  </a:cxn>
                  <a:cxn ang="0">
                    <a:pos x="T2" y="T3"/>
                  </a:cxn>
                  <a:cxn ang="0">
                    <a:pos x="T4" y="T5"/>
                  </a:cxn>
                  <a:cxn ang="0">
                    <a:pos x="T6" y="T7"/>
                  </a:cxn>
                  <a:cxn ang="0">
                    <a:pos x="T8" y="T9"/>
                  </a:cxn>
                </a:cxnLst>
                <a:rect l="0" t="0" r="r" b="b"/>
                <a:pathLst>
                  <a:path w="285" h="153">
                    <a:moveTo>
                      <a:pt x="26" y="0"/>
                    </a:moveTo>
                    <a:lnTo>
                      <a:pt x="0" y="61"/>
                    </a:lnTo>
                    <a:lnTo>
                      <a:pt x="260" y="153"/>
                    </a:lnTo>
                    <a:lnTo>
                      <a:pt x="285" y="91"/>
                    </a:lnTo>
                    <a:lnTo>
                      <a:pt x="26"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36" name="Freeform 224"/>
              <p:cNvSpPr>
                <a:spLocks/>
              </p:cNvSpPr>
              <p:nvPr/>
            </p:nvSpPr>
            <p:spPr bwMode="auto">
              <a:xfrm>
                <a:off x="5209" y="2655"/>
                <a:ext cx="238" cy="123"/>
              </a:xfrm>
              <a:custGeom>
                <a:avLst/>
                <a:gdLst>
                  <a:gd name="T0" fmla="*/ 29 w 238"/>
                  <a:gd name="T1" fmla="*/ 0 h 123"/>
                  <a:gd name="T2" fmla="*/ 0 w 238"/>
                  <a:gd name="T3" fmla="*/ 41 h 123"/>
                  <a:gd name="T4" fmla="*/ 207 w 238"/>
                  <a:gd name="T5" fmla="*/ 123 h 123"/>
                  <a:gd name="T6" fmla="*/ 238 w 238"/>
                  <a:gd name="T7" fmla="*/ 75 h 123"/>
                  <a:gd name="T8" fmla="*/ 29 w 238"/>
                  <a:gd name="T9" fmla="*/ 0 h 123"/>
                </a:gdLst>
                <a:ahLst/>
                <a:cxnLst>
                  <a:cxn ang="0">
                    <a:pos x="T0" y="T1"/>
                  </a:cxn>
                  <a:cxn ang="0">
                    <a:pos x="T2" y="T3"/>
                  </a:cxn>
                  <a:cxn ang="0">
                    <a:pos x="T4" y="T5"/>
                  </a:cxn>
                  <a:cxn ang="0">
                    <a:pos x="T6" y="T7"/>
                  </a:cxn>
                  <a:cxn ang="0">
                    <a:pos x="T8" y="T9"/>
                  </a:cxn>
                </a:cxnLst>
                <a:rect l="0" t="0" r="r" b="b"/>
                <a:pathLst>
                  <a:path w="238" h="123">
                    <a:moveTo>
                      <a:pt x="29" y="0"/>
                    </a:moveTo>
                    <a:lnTo>
                      <a:pt x="0" y="41"/>
                    </a:lnTo>
                    <a:lnTo>
                      <a:pt x="207" y="123"/>
                    </a:lnTo>
                    <a:lnTo>
                      <a:pt x="238" y="75"/>
                    </a:lnTo>
                    <a:lnTo>
                      <a:pt x="29"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37" name="Freeform 225"/>
              <p:cNvSpPr>
                <a:spLocks/>
              </p:cNvSpPr>
              <p:nvPr/>
            </p:nvSpPr>
            <p:spPr bwMode="auto">
              <a:xfrm>
                <a:off x="5272" y="2526"/>
                <a:ext cx="85" cy="78"/>
              </a:xfrm>
              <a:custGeom>
                <a:avLst/>
                <a:gdLst>
                  <a:gd name="T0" fmla="*/ 20 w 85"/>
                  <a:gd name="T1" fmla="*/ 0 h 78"/>
                  <a:gd name="T2" fmla="*/ 0 w 85"/>
                  <a:gd name="T3" fmla="*/ 52 h 78"/>
                  <a:gd name="T4" fmla="*/ 64 w 85"/>
                  <a:gd name="T5" fmla="*/ 78 h 78"/>
                  <a:gd name="T6" fmla="*/ 85 w 85"/>
                  <a:gd name="T7" fmla="*/ 26 h 78"/>
                  <a:gd name="T8" fmla="*/ 20 w 85"/>
                  <a:gd name="T9" fmla="*/ 0 h 78"/>
                </a:gdLst>
                <a:ahLst/>
                <a:cxnLst>
                  <a:cxn ang="0">
                    <a:pos x="T0" y="T1"/>
                  </a:cxn>
                  <a:cxn ang="0">
                    <a:pos x="T2" y="T3"/>
                  </a:cxn>
                  <a:cxn ang="0">
                    <a:pos x="T4" y="T5"/>
                  </a:cxn>
                  <a:cxn ang="0">
                    <a:pos x="T6" y="T7"/>
                  </a:cxn>
                  <a:cxn ang="0">
                    <a:pos x="T8" y="T9"/>
                  </a:cxn>
                </a:cxnLst>
                <a:rect l="0" t="0" r="r" b="b"/>
                <a:pathLst>
                  <a:path w="85" h="78">
                    <a:moveTo>
                      <a:pt x="20" y="0"/>
                    </a:moveTo>
                    <a:lnTo>
                      <a:pt x="0" y="52"/>
                    </a:lnTo>
                    <a:lnTo>
                      <a:pt x="64" y="78"/>
                    </a:lnTo>
                    <a:lnTo>
                      <a:pt x="85" y="26"/>
                    </a:lnTo>
                    <a:lnTo>
                      <a:pt x="2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38" name="Freeform 226"/>
              <p:cNvSpPr>
                <a:spLocks/>
              </p:cNvSpPr>
              <p:nvPr/>
            </p:nvSpPr>
            <p:spPr bwMode="auto">
              <a:xfrm>
                <a:off x="5921" y="2001"/>
                <a:ext cx="77" cy="34"/>
              </a:xfrm>
              <a:custGeom>
                <a:avLst/>
                <a:gdLst>
                  <a:gd name="T0" fmla="*/ 18 w 113"/>
                  <a:gd name="T1" fmla="*/ 46 h 50"/>
                  <a:gd name="T2" fmla="*/ 41 w 113"/>
                  <a:gd name="T3" fmla="*/ 22 h 50"/>
                  <a:gd name="T4" fmla="*/ 98 w 113"/>
                  <a:gd name="T5" fmla="*/ 46 h 50"/>
                  <a:gd name="T6" fmla="*/ 111 w 113"/>
                  <a:gd name="T7" fmla="*/ 40 h 50"/>
                  <a:gd name="T8" fmla="*/ 106 w 113"/>
                  <a:gd name="T9" fmla="*/ 27 h 50"/>
                  <a:gd name="T10" fmla="*/ 42 w 113"/>
                  <a:gd name="T11" fmla="*/ 1 h 50"/>
                  <a:gd name="T12" fmla="*/ 31 w 113"/>
                  <a:gd name="T13" fmla="*/ 4 h 50"/>
                  <a:gd name="T14" fmla="*/ 4 w 113"/>
                  <a:gd name="T15" fmla="*/ 32 h 50"/>
                  <a:gd name="T16" fmla="*/ 4 w 113"/>
                  <a:gd name="T17" fmla="*/ 46 h 50"/>
                  <a:gd name="T18" fmla="*/ 18 w 113"/>
                  <a:gd name="T19" fmla="*/ 46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13" h="50">
                    <a:moveTo>
                      <a:pt x="18" y="46"/>
                    </a:moveTo>
                    <a:cubicBezTo>
                      <a:pt x="41" y="22"/>
                      <a:pt x="41" y="22"/>
                      <a:pt x="41" y="22"/>
                    </a:cubicBezTo>
                    <a:cubicBezTo>
                      <a:pt x="98" y="46"/>
                      <a:pt x="98" y="46"/>
                      <a:pt x="98" y="46"/>
                    </a:cubicBezTo>
                    <a:cubicBezTo>
                      <a:pt x="103" y="48"/>
                      <a:pt x="109" y="45"/>
                      <a:pt x="111" y="40"/>
                    </a:cubicBezTo>
                    <a:cubicBezTo>
                      <a:pt x="113" y="35"/>
                      <a:pt x="111" y="29"/>
                      <a:pt x="106" y="27"/>
                    </a:cubicBezTo>
                    <a:cubicBezTo>
                      <a:pt x="42" y="1"/>
                      <a:pt x="42" y="1"/>
                      <a:pt x="42" y="1"/>
                    </a:cubicBezTo>
                    <a:cubicBezTo>
                      <a:pt x="38" y="0"/>
                      <a:pt x="34" y="1"/>
                      <a:pt x="31" y="4"/>
                    </a:cubicBezTo>
                    <a:cubicBezTo>
                      <a:pt x="4" y="32"/>
                      <a:pt x="4" y="32"/>
                      <a:pt x="4" y="32"/>
                    </a:cubicBezTo>
                    <a:cubicBezTo>
                      <a:pt x="0" y="36"/>
                      <a:pt x="0" y="42"/>
                      <a:pt x="4" y="46"/>
                    </a:cubicBezTo>
                    <a:cubicBezTo>
                      <a:pt x="8" y="50"/>
                      <a:pt x="14" y="50"/>
                      <a:pt x="18" y="46"/>
                    </a:cubicBezTo>
                    <a:close/>
                  </a:path>
                </a:pathLst>
              </a:custGeom>
              <a:solidFill>
                <a:srgbClr val="BE1E2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39" name="Freeform 227"/>
              <p:cNvSpPr>
                <a:spLocks/>
              </p:cNvSpPr>
              <p:nvPr/>
            </p:nvSpPr>
            <p:spPr bwMode="auto">
              <a:xfrm>
                <a:off x="6009" y="2029"/>
                <a:ext cx="58" cy="51"/>
              </a:xfrm>
              <a:custGeom>
                <a:avLst/>
                <a:gdLst>
                  <a:gd name="T0" fmla="*/ 56 w 86"/>
                  <a:gd name="T1" fmla="*/ 72 h 76"/>
                  <a:gd name="T2" fmla="*/ 83 w 86"/>
                  <a:gd name="T3" fmla="*/ 44 h 76"/>
                  <a:gd name="T4" fmla="*/ 85 w 86"/>
                  <a:gd name="T5" fmla="*/ 35 h 76"/>
                  <a:gd name="T6" fmla="*/ 79 w 86"/>
                  <a:gd name="T7" fmla="*/ 28 h 76"/>
                  <a:gd name="T8" fmla="*/ 15 w 86"/>
                  <a:gd name="T9" fmla="*/ 2 h 76"/>
                  <a:gd name="T10" fmla="*/ 2 w 86"/>
                  <a:gd name="T11" fmla="*/ 7 h 76"/>
                  <a:gd name="T12" fmla="*/ 8 w 86"/>
                  <a:gd name="T13" fmla="*/ 20 h 76"/>
                  <a:gd name="T14" fmla="*/ 58 w 86"/>
                  <a:gd name="T15" fmla="*/ 41 h 76"/>
                  <a:gd name="T16" fmla="*/ 41 w 86"/>
                  <a:gd name="T17" fmla="*/ 58 h 76"/>
                  <a:gd name="T18" fmla="*/ 41 w 86"/>
                  <a:gd name="T19" fmla="*/ 72 h 76"/>
                  <a:gd name="T20" fmla="*/ 56 w 86"/>
                  <a:gd name="T21" fmla="*/ 72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6" h="76">
                    <a:moveTo>
                      <a:pt x="56" y="72"/>
                    </a:moveTo>
                    <a:cubicBezTo>
                      <a:pt x="83" y="44"/>
                      <a:pt x="83" y="44"/>
                      <a:pt x="83" y="44"/>
                    </a:cubicBezTo>
                    <a:cubicBezTo>
                      <a:pt x="85" y="41"/>
                      <a:pt x="86" y="38"/>
                      <a:pt x="85" y="35"/>
                    </a:cubicBezTo>
                    <a:cubicBezTo>
                      <a:pt x="85" y="32"/>
                      <a:pt x="82" y="29"/>
                      <a:pt x="79" y="28"/>
                    </a:cubicBezTo>
                    <a:cubicBezTo>
                      <a:pt x="15" y="2"/>
                      <a:pt x="15" y="2"/>
                      <a:pt x="15" y="2"/>
                    </a:cubicBezTo>
                    <a:cubicBezTo>
                      <a:pt x="10" y="0"/>
                      <a:pt x="4" y="2"/>
                      <a:pt x="2" y="7"/>
                    </a:cubicBezTo>
                    <a:cubicBezTo>
                      <a:pt x="0" y="13"/>
                      <a:pt x="3" y="18"/>
                      <a:pt x="8" y="20"/>
                    </a:cubicBezTo>
                    <a:cubicBezTo>
                      <a:pt x="58" y="41"/>
                      <a:pt x="58" y="41"/>
                      <a:pt x="58" y="41"/>
                    </a:cubicBezTo>
                    <a:cubicBezTo>
                      <a:pt x="41" y="58"/>
                      <a:pt x="41" y="58"/>
                      <a:pt x="41" y="58"/>
                    </a:cubicBezTo>
                    <a:cubicBezTo>
                      <a:pt x="37" y="62"/>
                      <a:pt x="37" y="68"/>
                      <a:pt x="41" y="72"/>
                    </a:cubicBezTo>
                    <a:cubicBezTo>
                      <a:pt x="45" y="76"/>
                      <a:pt x="52" y="76"/>
                      <a:pt x="56" y="72"/>
                    </a:cubicBezTo>
                    <a:close/>
                  </a:path>
                </a:pathLst>
              </a:custGeom>
              <a:solidFill>
                <a:srgbClr val="BE1E2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40" name="Freeform 228"/>
              <p:cNvSpPr>
                <a:spLocks/>
              </p:cNvSpPr>
              <p:nvPr/>
            </p:nvSpPr>
            <p:spPr bwMode="auto">
              <a:xfrm>
                <a:off x="5879" y="2044"/>
                <a:ext cx="58" cy="52"/>
              </a:xfrm>
              <a:custGeom>
                <a:avLst/>
                <a:gdLst>
                  <a:gd name="T0" fmla="*/ 31 w 86"/>
                  <a:gd name="T1" fmla="*/ 4 h 76"/>
                  <a:gd name="T2" fmla="*/ 3 w 86"/>
                  <a:gd name="T3" fmla="*/ 32 h 76"/>
                  <a:gd name="T4" fmla="*/ 1 w 86"/>
                  <a:gd name="T5" fmla="*/ 41 h 76"/>
                  <a:gd name="T6" fmla="*/ 7 w 86"/>
                  <a:gd name="T7" fmla="*/ 48 h 76"/>
                  <a:gd name="T8" fmla="*/ 71 w 86"/>
                  <a:gd name="T9" fmla="*/ 74 h 76"/>
                  <a:gd name="T10" fmla="*/ 84 w 86"/>
                  <a:gd name="T11" fmla="*/ 68 h 76"/>
                  <a:gd name="T12" fmla="*/ 78 w 86"/>
                  <a:gd name="T13" fmla="*/ 55 h 76"/>
                  <a:gd name="T14" fmla="*/ 28 w 86"/>
                  <a:gd name="T15" fmla="*/ 35 h 76"/>
                  <a:gd name="T16" fmla="*/ 45 w 86"/>
                  <a:gd name="T17" fmla="*/ 18 h 76"/>
                  <a:gd name="T18" fmla="*/ 45 w 86"/>
                  <a:gd name="T19" fmla="*/ 4 h 76"/>
                  <a:gd name="T20" fmla="*/ 31 w 86"/>
                  <a:gd name="T21" fmla="*/ 4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6" h="76">
                    <a:moveTo>
                      <a:pt x="31" y="4"/>
                    </a:moveTo>
                    <a:cubicBezTo>
                      <a:pt x="3" y="32"/>
                      <a:pt x="3" y="32"/>
                      <a:pt x="3" y="32"/>
                    </a:cubicBezTo>
                    <a:cubicBezTo>
                      <a:pt x="1" y="34"/>
                      <a:pt x="0" y="38"/>
                      <a:pt x="1" y="41"/>
                    </a:cubicBezTo>
                    <a:cubicBezTo>
                      <a:pt x="1" y="44"/>
                      <a:pt x="4" y="47"/>
                      <a:pt x="7" y="48"/>
                    </a:cubicBezTo>
                    <a:cubicBezTo>
                      <a:pt x="71" y="74"/>
                      <a:pt x="71" y="74"/>
                      <a:pt x="71" y="74"/>
                    </a:cubicBezTo>
                    <a:cubicBezTo>
                      <a:pt x="76" y="76"/>
                      <a:pt x="82" y="73"/>
                      <a:pt x="84" y="68"/>
                    </a:cubicBezTo>
                    <a:cubicBezTo>
                      <a:pt x="86" y="63"/>
                      <a:pt x="83" y="57"/>
                      <a:pt x="78" y="55"/>
                    </a:cubicBezTo>
                    <a:cubicBezTo>
                      <a:pt x="28" y="35"/>
                      <a:pt x="28" y="35"/>
                      <a:pt x="28" y="35"/>
                    </a:cubicBezTo>
                    <a:cubicBezTo>
                      <a:pt x="45" y="18"/>
                      <a:pt x="45" y="18"/>
                      <a:pt x="45" y="18"/>
                    </a:cubicBezTo>
                    <a:cubicBezTo>
                      <a:pt x="49" y="14"/>
                      <a:pt x="49" y="7"/>
                      <a:pt x="45" y="4"/>
                    </a:cubicBezTo>
                    <a:cubicBezTo>
                      <a:pt x="41" y="0"/>
                      <a:pt x="34" y="0"/>
                      <a:pt x="31" y="4"/>
                    </a:cubicBezTo>
                    <a:close/>
                  </a:path>
                </a:pathLst>
              </a:custGeom>
              <a:solidFill>
                <a:srgbClr val="BE1E2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41" name="Freeform 229"/>
              <p:cNvSpPr>
                <a:spLocks/>
              </p:cNvSpPr>
              <p:nvPr/>
            </p:nvSpPr>
            <p:spPr bwMode="auto">
              <a:xfrm>
                <a:off x="5949" y="2090"/>
                <a:ext cx="76" cy="34"/>
              </a:xfrm>
              <a:custGeom>
                <a:avLst/>
                <a:gdLst>
                  <a:gd name="T0" fmla="*/ 95 w 113"/>
                  <a:gd name="T1" fmla="*/ 4 h 50"/>
                  <a:gd name="T2" fmla="*/ 73 w 113"/>
                  <a:gd name="T3" fmla="*/ 27 h 50"/>
                  <a:gd name="T4" fmla="*/ 15 w 113"/>
                  <a:gd name="T5" fmla="*/ 4 h 50"/>
                  <a:gd name="T6" fmla="*/ 2 w 113"/>
                  <a:gd name="T7" fmla="*/ 10 h 50"/>
                  <a:gd name="T8" fmla="*/ 7 w 113"/>
                  <a:gd name="T9" fmla="*/ 23 h 50"/>
                  <a:gd name="T10" fmla="*/ 71 w 113"/>
                  <a:gd name="T11" fmla="*/ 48 h 50"/>
                  <a:gd name="T12" fmla="*/ 82 w 113"/>
                  <a:gd name="T13" fmla="*/ 46 h 50"/>
                  <a:gd name="T14" fmla="*/ 109 w 113"/>
                  <a:gd name="T15" fmla="*/ 18 h 50"/>
                  <a:gd name="T16" fmla="*/ 109 w 113"/>
                  <a:gd name="T17" fmla="*/ 4 h 50"/>
                  <a:gd name="T18" fmla="*/ 95 w 113"/>
                  <a:gd name="T19" fmla="*/ 4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13" h="50">
                    <a:moveTo>
                      <a:pt x="95" y="4"/>
                    </a:moveTo>
                    <a:cubicBezTo>
                      <a:pt x="73" y="27"/>
                      <a:pt x="73" y="27"/>
                      <a:pt x="73" y="27"/>
                    </a:cubicBezTo>
                    <a:cubicBezTo>
                      <a:pt x="15" y="4"/>
                      <a:pt x="15" y="4"/>
                      <a:pt x="15" y="4"/>
                    </a:cubicBezTo>
                    <a:cubicBezTo>
                      <a:pt x="10" y="2"/>
                      <a:pt x="4" y="4"/>
                      <a:pt x="2" y="10"/>
                    </a:cubicBezTo>
                    <a:cubicBezTo>
                      <a:pt x="0" y="15"/>
                      <a:pt x="2" y="21"/>
                      <a:pt x="7" y="23"/>
                    </a:cubicBezTo>
                    <a:cubicBezTo>
                      <a:pt x="71" y="48"/>
                      <a:pt x="71" y="48"/>
                      <a:pt x="71" y="48"/>
                    </a:cubicBezTo>
                    <a:cubicBezTo>
                      <a:pt x="75" y="50"/>
                      <a:pt x="79" y="49"/>
                      <a:pt x="82" y="46"/>
                    </a:cubicBezTo>
                    <a:cubicBezTo>
                      <a:pt x="109" y="18"/>
                      <a:pt x="109" y="18"/>
                      <a:pt x="109" y="18"/>
                    </a:cubicBezTo>
                    <a:cubicBezTo>
                      <a:pt x="113" y="14"/>
                      <a:pt x="113" y="8"/>
                      <a:pt x="109" y="4"/>
                    </a:cubicBezTo>
                    <a:cubicBezTo>
                      <a:pt x="105" y="0"/>
                      <a:pt x="99" y="0"/>
                      <a:pt x="95" y="4"/>
                    </a:cubicBezTo>
                    <a:close/>
                  </a:path>
                </a:pathLst>
              </a:custGeom>
              <a:solidFill>
                <a:srgbClr val="BE1E2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42" name="Freeform 230"/>
              <p:cNvSpPr>
                <a:spLocks/>
              </p:cNvSpPr>
              <p:nvPr/>
            </p:nvSpPr>
            <p:spPr bwMode="auto">
              <a:xfrm>
                <a:off x="5927" y="2038"/>
                <a:ext cx="118" cy="53"/>
              </a:xfrm>
              <a:custGeom>
                <a:avLst/>
                <a:gdLst>
                  <a:gd name="T0" fmla="*/ 1 w 175"/>
                  <a:gd name="T1" fmla="*/ 18 h 79"/>
                  <a:gd name="T2" fmla="*/ 5 w 175"/>
                  <a:gd name="T3" fmla="*/ 64 h 79"/>
                  <a:gd name="T4" fmla="*/ 11 w 175"/>
                  <a:gd name="T5" fmla="*/ 75 h 79"/>
                  <a:gd name="T6" fmla="*/ 25 w 175"/>
                  <a:gd name="T7" fmla="*/ 78 h 79"/>
                  <a:gd name="T8" fmla="*/ 161 w 175"/>
                  <a:gd name="T9" fmla="*/ 40 h 79"/>
                  <a:gd name="T10" fmla="*/ 172 w 175"/>
                  <a:gd name="T11" fmla="*/ 21 h 79"/>
                  <a:gd name="T12" fmla="*/ 153 w 175"/>
                  <a:gd name="T13" fmla="*/ 9 h 79"/>
                  <a:gd name="T14" fmla="*/ 35 w 175"/>
                  <a:gd name="T15" fmla="*/ 42 h 79"/>
                  <a:gd name="T16" fmla="*/ 33 w 175"/>
                  <a:gd name="T17" fmla="*/ 15 h 79"/>
                  <a:gd name="T18" fmla="*/ 16 w 175"/>
                  <a:gd name="T19" fmla="*/ 1 h 79"/>
                  <a:gd name="T20" fmla="*/ 1 w 175"/>
                  <a:gd name="T21" fmla="*/ 18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75" h="79">
                    <a:moveTo>
                      <a:pt x="1" y="18"/>
                    </a:moveTo>
                    <a:cubicBezTo>
                      <a:pt x="5" y="64"/>
                      <a:pt x="5" y="64"/>
                      <a:pt x="5" y="64"/>
                    </a:cubicBezTo>
                    <a:cubicBezTo>
                      <a:pt x="5" y="68"/>
                      <a:pt x="7" y="73"/>
                      <a:pt x="11" y="75"/>
                    </a:cubicBezTo>
                    <a:cubicBezTo>
                      <a:pt x="15" y="78"/>
                      <a:pt x="20" y="79"/>
                      <a:pt x="25" y="78"/>
                    </a:cubicBezTo>
                    <a:cubicBezTo>
                      <a:pt x="161" y="40"/>
                      <a:pt x="161" y="40"/>
                      <a:pt x="161" y="40"/>
                    </a:cubicBezTo>
                    <a:cubicBezTo>
                      <a:pt x="170" y="38"/>
                      <a:pt x="175" y="29"/>
                      <a:pt x="172" y="21"/>
                    </a:cubicBezTo>
                    <a:cubicBezTo>
                      <a:pt x="170" y="12"/>
                      <a:pt x="161" y="7"/>
                      <a:pt x="153" y="9"/>
                    </a:cubicBezTo>
                    <a:cubicBezTo>
                      <a:pt x="35" y="42"/>
                      <a:pt x="35" y="42"/>
                      <a:pt x="35" y="42"/>
                    </a:cubicBezTo>
                    <a:cubicBezTo>
                      <a:pt x="33" y="15"/>
                      <a:pt x="33" y="15"/>
                      <a:pt x="33" y="15"/>
                    </a:cubicBezTo>
                    <a:cubicBezTo>
                      <a:pt x="32" y="6"/>
                      <a:pt x="25" y="0"/>
                      <a:pt x="16" y="1"/>
                    </a:cubicBezTo>
                    <a:cubicBezTo>
                      <a:pt x="7" y="1"/>
                      <a:pt x="0" y="9"/>
                      <a:pt x="1" y="18"/>
                    </a:cubicBezTo>
                    <a:close/>
                  </a:path>
                </a:pathLst>
              </a:custGeom>
              <a:solidFill>
                <a:srgbClr val="BE1E2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13" name="TextBox 12"/>
            <p:cNvSpPr txBox="1"/>
            <p:nvPr/>
          </p:nvSpPr>
          <p:spPr>
            <a:xfrm>
              <a:off x="6278563" y="5750939"/>
              <a:ext cx="5646737" cy="843629"/>
            </a:xfrm>
            <a:prstGeom prst="rect">
              <a:avLst/>
            </a:prstGeom>
            <a:solidFill>
              <a:srgbClr val="333333"/>
            </a:solidFill>
          </p:spPr>
          <p:txBody>
            <a:bodyPr wrap="square" lIns="0" tIns="149217" rIns="0" bIns="149217" rtlCol="0" anchor="ctr">
              <a:noAutofit/>
            </a:bodyPr>
            <a:lstStyle/>
            <a:p>
              <a:pPr algn="ctr" defTabSz="932658">
                <a:lnSpc>
                  <a:spcPct val="90000"/>
                </a:lnSpc>
                <a:spcAft>
                  <a:spcPts val="612"/>
                </a:spcAft>
              </a:pPr>
              <a:r>
                <a:rPr lang="en-US" sz="2400" dirty="0">
                  <a:solidFill>
                    <a:srgbClr val="FFFFFF"/>
                  </a:solidFill>
                  <a:latin typeface="Segoe UI Semibold" panose="020B0702040204020203" pitchFamily="34" charset="0"/>
                  <a:cs typeface="Segoe UI Semibold" panose="020B0702040204020203" pitchFamily="34" charset="0"/>
                </a:rPr>
                <a:t>After: </a:t>
              </a:r>
              <a:r>
                <a:rPr lang="en-US" sz="2400" dirty="0">
                  <a:solidFill>
                    <a:srgbClr val="FFFFFF"/>
                  </a:solidFill>
                </a:rPr>
                <a:t>Need to know</a:t>
              </a:r>
            </a:p>
          </p:txBody>
        </p:sp>
      </p:grpSp>
    </p:spTree>
    <p:extLst>
      <p:ext uri="{BB962C8B-B14F-4D97-AF65-F5344CB8AC3E}">
        <p14:creationId xmlns:p14="http://schemas.microsoft.com/office/powerpoint/2010/main" val="27555218"/>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243"/>
                                        </p:tgtEl>
                                        <p:attrNameLst>
                                          <p:attrName>style.visibility</p:attrName>
                                        </p:attrNameLst>
                                      </p:cBhvr>
                                      <p:to>
                                        <p:strVal val="visible"/>
                                      </p:to>
                                    </p:set>
                                    <p:animEffect transition="in" filter="fade">
                                      <p:cBhvr>
                                        <p:cTn id="7" dur="250"/>
                                        <p:tgtEl>
                                          <p:spTgt spid="243"/>
                                        </p:tgtEl>
                                      </p:cBhvr>
                                    </p:animEffect>
                                  </p:childTnLst>
                                </p:cTn>
                              </p:par>
                            </p:childTnLst>
                          </p:cTn>
                        </p:par>
                        <p:par>
                          <p:cTn id="8" fill="hold">
                            <p:stCondLst>
                              <p:cond delay="250"/>
                            </p:stCondLst>
                            <p:childTnLst>
                              <p:par>
                                <p:cTn id="9" presetID="10" presetClass="entr" presetSubtype="0" fill="hold" nodeType="afterEffect">
                                  <p:stCondLst>
                                    <p:cond delay="500"/>
                                  </p:stCondLst>
                                  <p:childTnLst>
                                    <p:set>
                                      <p:cBhvr>
                                        <p:cTn id="10" dur="1" fill="hold">
                                          <p:stCondLst>
                                            <p:cond delay="0"/>
                                          </p:stCondLst>
                                        </p:cTn>
                                        <p:tgtEl>
                                          <p:spTgt spid="244"/>
                                        </p:tgtEl>
                                        <p:attrNameLst>
                                          <p:attrName>style.visibility</p:attrName>
                                        </p:attrNameLst>
                                      </p:cBhvr>
                                      <p:to>
                                        <p:strVal val="visible"/>
                                      </p:to>
                                    </p:set>
                                    <p:animEffect transition="in" filter="fade">
                                      <p:cBhvr>
                                        <p:cTn id="11" dur="250"/>
                                        <p:tgtEl>
                                          <p:spTgt spid="2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AutoShape 3"/>
          <p:cNvSpPr>
            <a:spLocks noChangeAspect="1" noChangeArrowheads="1" noTextEdit="1"/>
          </p:cNvSpPr>
          <p:nvPr/>
        </p:nvSpPr>
        <p:spPr bwMode="auto">
          <a:xfrm>
            <a:off x="275482" y="1827449"/>
            <a:ext cx="5638000" cy="38570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27" tIns="45713" rIns="91427" bIns="45713" numCol="1" anchor="t" anchorCtr="0" compatLnSpc="1">
            <a:prstTxWarp prst="textNoShape">
              <a:avLst/>
            </a:prstTxWarp>
          </a:bodyPr>
          <a:lstStyle/>
          <a:p>
            <a:pPr defTabSz="914224"/>
            <a:endParaRPr lang="en-US" kern="0">
              <a:solidFill>
                <a:sysClr val="windowText" lastClr="000000"/>
              </a:solidFill>
            </a:endParaRPr>
          </a:p>
        </p:txBody>
      </p:sp>
      <p:sp>
        <p:nvSpPr>
          <p:cNvPr id="82" name="AutoShape 74"/>
          <p:cNvSpPr>
            <a:spLocks noChangeAspect="1" noChangeArrowheads="1" noTextEdit="1"/>
          </p:cNvSpPr>
          <p:nvPr/>
        </p:nvSpPr>
        <p:spPr bwMode="auto">
          <a:xfrm>
            <a:off x="6278554" y="1660786"/>
            <a:ext cx="5645936" cy="38634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27" tIns="45713" rIns="91427" bIns="45713" numCol="1" anchor="t" anchorCtr="0" compatLnSpc="1">
            <a:prstTxWarp prst="textNoShape">
              <a:avLst/>
            </a:prstTxWarp>
          </a:bodyPr>
          <a:lstStyle/>
          <a:p>
            <a:pPr defTabSz="914224"/>
            <a:endParaRPr lang="en-US" kern="0">
              <a:solidFill>
                <a:sysClr val="windowText" lastClr="000000"/>
              </a:solidFill>
            </a:endParaRPr>
          </a:p>
        </p:txBody>
      </p:sp>
      <p:sp>
        <p:nvSpPr>
          <p:cNvPr id="2" name="Title 1"/>
          <p:cNvSpPr>
            <a:spLocks noGrp="1"/>
          </p:cNvSpPr>
          <p:nvPr>
            <p:ph type="title"/>
          </p:nvPr>
        </p:nvSpPr>
        <p:spPr/>
        <p:txBody>
          <a:bodyPr/>
          <a:lstStyle/>
          <a:p>
            <a:r>
              <a:rPr lang="en-US" dirty="0"/>
              <a:t>Attacks affect intellectual property </a:t>
            </a:r>
          </a:p>
        </p:txBody>
      </p:sp>
      <p:sp>
        <p:nvSpPr>
          <p:cNvPr id="672" name="AutoShape 432"/>
          <p:cNvSpPr>
            <a:spLocks noChangeAspect="1" noChangeArrowheads="1" noTextEdit="1"/>
          </p:cNvSpPr>
          <p:nvPr/>
        </p:nvSpPr>
        <p:spPr bwMode="auto">
          <a:xfrm>
            <a:off x="5952705" y="1628817"/>
            <a:ext cx="6194688" cy="52669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3260" tIns="46630" rIns="93260" bIns="46630" numCol="1" anchor="t" anchorCtr="0" compatLnSpc="1">
            <a:prstTxWarp prst="textNoShape">
              <a:avLst/>
            </a:prstTxWarp>
          </a:bodyPr>
          <a:lstStyle/>
          <a:p>
            <a:endParaRPr lang="en-US" sz="1836"/>
          </a:p>
        </p:txBody>
      </p:sp>
      <p:sp>
        <p:nvSpPr>
          <p:cNvPr id="821" name="Freeform 437"/>
          <p:cNvSpPr>
            <a:spLocks/>
          </p:cNvSpPr>
          <p:nvPr/>
        </p:nvSpPr>
        <p:spPr bwMode="auto">
          <a:xfrm>
            <a:off x="5952704" y="4164332"/>
            <a:ext cx="545638" cy="1368143"/>
          </a:xfrm>
          <a:custGeom>
            <a:avLst/>
            <a:gdLst>
              <a:gd name="T0" fmla="*/ 231 w 337"/>
              <a:gd name="T1" fmla="*/ 0 h 845"/>
              <a:gd name="T2" fmla="*/ 0 w 337"/>
              <a:gd name="T3" fmla="*/ 845 h 845"/>
              <a:gd name="T4" fmla="*/ 337 w 337"/>
              <a:gd name="T5" fmla="*/ 673 h 845"/>
              <a:gd name="T6" fmla="*/ 337 w 337"/>
              <a:gd name="T7" fmla="*/ 22 h 845"/>
              <a:gd name="T8" fmla="*/ 231 w 337"/>
              <a:gd name="T9" fmla="*/ 0 h 845"/>
            </a:gdLst>
            <a:ahLst/>
            <a:cxnLst>
              <a:cxn ang="0">
                <a:pos x="T0" y="T1"/>
              </a:cxn>
              <a:cxn ang="0">
                <a:pos x="T2" y="T3"/>
              </a:cxn>
              <a:cxn ang="0">
                <a:pos x="T4" y="T5"/>
              </a:cxn>
              <a:cxn ang="0">
                <a:pos x="T6" y="T7"/>
              </a:cxn>
              <a:cxn ang="0">
                <a:pos x="T8" y="T9"/>
              </a:cxn>
            </a:cxnLst>
            <a:rect l="0" t="0" r="r" b="b"/>
            <a:pathLst>
              <a:path w="337" h="845">
                <a:moveTo>
                  <a:pt x="231" y="0"/>
                </a:moveTo>
                <a:lnTo>
                  <a:pt x="0" y="845"/>
                </a:lnTo>
                <a:lnTo>
                  <a:pt x="337" y="673"/>
                </a:lnTo>
                <a:lnTo>
                  <a:pt x="337" y="22"/>
                </a:lnTo>
                <a:lnTo>
                  <a:pt x="231"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p>
            <a:endParaRPr lang="en-US" sz="1836"/>
          </a:p>
        </p:txBody>
      </p:sp>
      <p:grpSp>
        <p:nvGrpSpPr>
          <p:cNvPr id="11" name="Group 10"/>
          <p:cNvGrpSpPr/>
          <p:nvPr/>
        </p:nvGrpSpPr>
        <p:grpSpPr>
          <a:xfrm>
            <a:off x="-999724" y="463543"/>
            <a:ext cx="13435317" cy="8630958"/>
            <a:chOff x="-999724" y="463543"/>
            <a:chExt cx="13435317" cy="8630958"/>
          </a:xfrm>
        </p:grpSpPr>
        <p:grpSp>
          <p:nvGrpSpPr>
            <p:cNvPr id="7" name="Group 4"/>
            <p:cNvGrpSpPr>
              <a:grpSpLocks noChangeAspect="1"/>
            </p:cNvGrpSpPr>
            <p:nvPr/>
          </p:nvGrpSpPr>
          <p:grpSpPr bwMode="auto">
            <a:xfrm>
              <a:off x="-999724" y="1709772"/>
              <a:ext cx="9122026" cy="7384729"/>
              <a:chOff x="-618" y="1056"/>
              <a:chExt cx="5634" cy="4561"/>
            </a:xfrm>
          </p:grpSpPr>
          <p:sp>
            <p:nvSpPr>
              <p:cNvPr id="9" name="AutoShape 3"/>
              <p:cNvSpPr>
                <a:spLocks noChangeAspect="1" noChangeArrowheads="1" noTextEdit="1"/>
              </p:cNvSpPr>
              <p:nvPr/>
            </p:nvSpPr>
            <p:spPr bwMode="auto">
              <a:xfrm>
                <a:off x="-618" y="1056"/>
                <a:ext cx="5528" cy="45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3260" tIns="46630" rIns="93260" bIns="46630" numCol="1" anchor="t" anchorCtr="0" compatLnSpc="1">
                <a:prstTxWarp prst="textNoShape">
                  <a:avLst/>
                </a:prstTxWarp>
              </a:bodyPr>
              <a:lstStyle/>
              <a:p>
                <a:endParaRPr lang="en-US" sz="1836"/>
              </a:p>
            </p:txBody>
          </p:sp>
          <p:grpSp>
            <p:nvGrpSpPr>
              <p:cNvPr id="81" name="Group 205"/>
              <p:cNvGrpSpPr>
                <a:grpSpLocks/>
              </p:cNvGrpSpPr>
              <p:nvPr/>
            </p:nvGrpSpPr>
            <p:grpSpPr bwMode="auto">
              <a:xfrm>
                <a:off x="-614" y="1060"/>
                <a:ext cx="5630" cy="4557"/>
                <a:chOff x="-614" y="1060"/>
                <a:chExt cx="5630" cy="4557"/>
              </a:xfrm>
            </p:grpSpPr>
            <p:sp>
              <p:nvSpPr>
                <p:cNvPr id="468" name="Rectangle 5"/>
                <p:cNvSpPr>
                  <a:spLocks noChangeArrowheads="1"/>
                </p:cNvSpPr>
                <p:nvPr/>
              </p:nvSpPr>
              <p:spPr bwMode="auto">
                <a:xfrm>
                  <a:off x="181" y="1060"/>
                  <a:ext cx="3494" cy="2414"/>
                </a:xfrm>
                <a:prstGeom prst="rect">
                  <a:avLst/>
                </a:prstGeom>
                <a:solidFill>
                  <a:srgbClr val="EEEEEE"/>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3260" tIns="46630" rIns="93260" bIns="46630" numCol="1" anchor="t" anchorCtr="0" compatLnSpc="1">
                  <a:prstTxWarp prst="textNoShape">
                    <a:avLst/>
                  </a:prstTxWarp>
                </a:bodyPr>
                <a:lstStyle/>
                <a:p>
                  <a:endParaRPr lang="en-US" sz="1836"/>
                </a:p>
              </p:txBody>
            </p:sp>
            <p:sp>
              <p:nvSpPr>
                <p:cNvPr id="469" name="Rectangle 6"/>
                <p:cNvSpPr>
                  <a:spLocks noChangeArrowheads="1"/>
                </p:cNvSpPr>
                <p:nvPr/>
              </p:nvSpPr>
              <p:spPr bwMode="auto">
                <a:xfrm>
                  <a:off x="181" y="1060"/>
                  <a:ext cx="3458" cy="2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3260" tIns="46630" rIns="93260" bIns="46630" numCol="1" anchor="t" anchorCtr="0" compatLnSpc="1">
                  <a:prstTxWarp prst="textNoShape">
                    <a:avLst/>
                  </a:prstTxWarp>
                </a:bodyPr>
                <a:lstStyle/>
                <a:p>
                  <a:endParaRPr lang="en-US" sz="1836"/>
                </a:p>
              </p:txBody>
            </p:sp>
            <p:sp>
              <p:nvSpPr>
                <p:cNvPr id="470" name="Freeform 7"/>
                <p:cNvSpPr>
                  <a:spLocks noEditPoints="1"/>
                </p:cNvSpPr>
                <p:nvPr/>
              </p:nvSpPr>
              <p:spPr bwMode="auto">
                <a:xfrm>
                  <a:off x="1249" y="1783"/>
                  <a:ext cx="473" cy="515"/>
                </a:xfrm>
                <a:custGeom>
                  <a:avLst/>
                  <a:gdLst>
                    <a:gd name="T0" fmla="*/ 89 w 114"/>
                    <a:gd name="T1" fmla="*/ 117 h 124"/>
                    <a:gd name="T2" fmla="*/ 89 w 114"/>
                    <a:gd name="T3" fmla="*/ 118 h 124"/>
                    <a:gd name="T4" fmla="*/ 92 w 114"/>
                    <a:gd name="T5" fmla="*/ 124 h 124"/>
                    <a:gd name="T6" fmla="*/ 89 w 114"/>
                    <a:gd name="T7" fmla="*/ 117 h 124"/>
                    <a:gd name="T8" fmla="*/ 41 w 114"/>
                    <a:gd name="T9" fmla="*/ 109 h 124"/>
                    <a:gd name="T10" fmla="*/ 35 w 114"/>
                    <a:gd name="T11" fmla="*/ 124 h 124"/>
                    <a:gd name="T12" fmla="*/ 41 w 114"/>
                    <a:gd name="T13" fmla="*/ 114 h 124"/>
                    <a:gd name="T14" fmla="*/ 41 w 114"/>
                    <a:gd name="T15" fmla="*/ 114 h 124"/>
                    <a:gd name="T16" fmla="*/ 41 w 114"/>
                    <a:gd name="T17" fmla="*/ 109 h 124"/>
                    <a:gd name="T18" fmla="*/ 100 w 114"/>
                    <a:gd name="T19" fmla="*/ 94 h 124"/>
                    <a:gd name="T20" fmla="*/ 99 w 114"/>
                    <a:gd name="T21" fmla="*/ 95 h 124"/>
                    <a:gd name="T22" fmla="*/ 114 w 114"/>
                    <a:gd name="T23" fmla="*/ 106 h 124"/>
                    <a:gd name="T24" fmla="*/ 100 w 114"/>
                    <a:gd name="T25" fmla="*/ 94 h 124"/>
                    <a:gd name="T26" fmla="*/ 114 w 114"/>
                    <a:gd name="T27" fmla="*/ 25 h 124"/>
                    <a:gd name="T28" fmla="*/ 87 w 114"/>
                    <a:gd name="T29" fmla="*/ 44 h 124"/>
                    <a:gd name="T30" fmla="*/ 97 w 114"/>
                    <a:gd name="T31" fmla="*/ 40 h 124"/>
                    <a:gd name="T32" fmla="*/ 114 w 114"/>
                    <a:gd name="T33" fmla="*/ 25 h 124"/>
                    <a:gd name="T34" fmla="*/ 63 w 114"/>
                    <a:gd name="T35" fmla="*/ 0 h 124"/>
                    <a:gd name="T36" fmla="*/ 61 w 114"/>
                    <a:gd name="T37" fmla="*/ 54 h 124"/>
                    <a:gd name="T38" fmla="*/ 35 w 114"/>
                    <a:gd name="T39" fmla="*/ 7 h 124"/>
                    <a:gd name="T40" fmla="*/ 56 w 114"/>
                    <a:gd name="T41" fmla="*/ 56 h 124"/>
                    <a:gd name="T42" fmla="*/ 12 w 114"/>
                    <a:gd name="T43" fmla="*/ 25 h 124"/>
                    <a:gd name="T44" fmla="*/ 52 w 114"/>
                    <a:gd name="T45" fmla="*/ 60 h 124"/>
                    <a:gd name="T46" fmla="*/ 0 w 114"/>
                    <a:gd name="T47" fmla="*/ 51 h 124"/>
                    <a:gd name="T48" fmla="*/ 51 w 114"/>
                    <a:gd name="T49" fmla="*/ 65 h 124"/>
                    <a:gd name="T50" fmla="*/ 0 w 114"/>
                    <a:gd name="T51" fmla="*/ 80 h 124"/>
                    <a:gd name="T52" fmla="*/ 52 w 114"/>
                    <a:gd name="T53" fmla="*/ 71 h 124"/>
                    <a:gd name="T54" fmla="*/ 12 w 114"/>
                    <a:gd name="T55" fmla="*/ 106 h 124"/>
                    <a:gd name="T56" fmla="*/ 53 w 114"/>
                    <a:gd name="T57" fmla="*/ 77 h 124"/>
                    <a:gd name="T58" fmla="*/ 71 w 114"/>
                    <a:gd name="T59" fmla="*/ 55 h 124"/>
                    <a:gd name="T60" fmla="*/ 92 w 114"/>
                    <a:gd name="T61" fmla="*/ 7 h 124"/>
                    <a:gd name="T62" fmla="*/ 66 w 114"/>
                    <a:gd name="T63" fmla="*/ 54 h 124"/>
                    <a:gd name="T64" fmla="*/ 63 w 114"/>
                    <a:gd name="T65" fmla="*/ 0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14" h="124">
                      <a:moveTo>
                        <a:pt x="89" y="117"/>
                      </a:moveTo>
                      <a:cubicBezTo>
                        <a:pt x="89" y="118"/>
                        <a:pt x="89" y="118"/>
                        <a:pt x="89" y="118"/>
                      </a:cubicBezTo>
                      <a:cubicBezTo>
                        <a:pt x="92" y="124"/>
                        <a:pt x="92" y="124"/>
                        <a:pt x="92" y="124"/>
                      </a:cubicBezTo>
                      <a:cubicBezTo>
                        <a:pt x="89" y="117"/>
                        <a:pt x="89" y="117"/>
                        <a:pt x="89" y="117"/>
                      </a:cubicBezTo>
                      <a:moveTo>
                        <a:pt x="41" y="109"/>
                      </a:moveTo>
                      <a:cubicBezTo>
                        <a:pt x="35" y="124"/>
                        <a:pt x="35" y="124"/>
                        <a:pt x="35" y="124"/>
                      </a:cubicBezTo>
                      <a:cubicBezTo>
                        <a:pt x="41" y="114"/>
                        <a:pt x="41" y="114"/>
                        <a:pt x="41" y="114"/>
                      </a:cubicBezTo>
                      <a:cubicBezTo>
                        <a:pt x="41" y="114"/>
                        <a:pt x="41" y="114"/>
                        <a:pt x="41" y="114"/>
                      </a:cubicBezTo>
                      <a:cubicBezTo>
                        <a:pt x="41" y="112"/>
                        <a:pt x="41" y="111"/>
                        <a:pt x="41" y="109"/>
                      </a:cubicBezTo>
                      <a:moveTo>
                        <a:pt x="100" y="94"/>
                      </a:moveTo>
                      <a:cubicBezTo>
                        <a:pt x="100" y="94"/>
                        <a:pt x="100" y="95"/>
                        <a:pt x="99" y="95"/>
                      </a:cubicBezTo>
                      <a:cubicBezTo>
                        <a:pt x="114" y="106"/>
                        <a:pt x="114" y="106"/>
                        <a:pt x="114" y="106"/>
                      </a:cubicBezTo>
                      <a:cubicBezTo>
                        <a:pt x="100" y="94"/>
                        <a:pt x="100" y="94"/>
                        <a:pt x="100" y="94"/>
                      </a:cubicBezTo>
                      <a:moveTo>
                        <a:pt x="114" y="25"/>
                      </a:moveTo>
                      <a:cubicBezTo>
                        <a:pt x="87" y="44"/>
                        <a:pt x="87" y="44"/>
                        <a:pt x="87" y="44"/>
                      </a:cubicBezTo>
                      <a:cubicBezTo>
                        <a:pt x="90" y="43"/>
                        <a:pt x="94" y="41"/>
                        <a:pt x="97" y="40"/>
                      </a:cubicBezTo>
                      <a:cubicBezTo>
                        <a:pt x="114" y="25"/>
                        <a:pt x="114" y="25"/>
                        <a:pt x="114" y="25"/>
                      </a:cubicBezTo>
                      <a:moveTo>
                        <a:pt x="63" y="0"/>
                      </a:moveTo>
                      <a:cubicBezTo>
                        <a:pt x="61" y="54"/>
                        <a:pt x="61" y="54"/>
                        <a:pt x="61" y="54"/>
                      </a:cubicBezTo>
                      <a:cubicBezTo>
                        <a:pt x="35" y="7"/>
                        <a:pt x="35" y="7"/>
                        <a:pt x="35" y="7"/>
                      </a:cubicBezTo>
                      <a:cubicBezTo>
                        <a:pt x="56" y="56"/>
                        <a:pt x="56" y="56"/>
                        <a:pt x="56" y="56"/>
                      </a:cubicBezTo>
                      <a:cubicBezTo>
                        <a:pt x="12" y="25"/>
                        <a:pt x="12" y="25"/>
                        <a:pt x="12" y="25"/>
                      </a:cubicBezTo>
                      <a:cubicBezTo>
                        <a:pt x="52" y="60"/>
                        <a:pt x="52" y="60"/>
                        <a:pt x="52" y="60"/>
                      </a:cubicBezTo>
                      <a:cubicBezTo>
                        <a:pt x="0" y="51"/>
                        <a:pt x="0" y="51"/>
                        <a:pt x="0" y="51"/>
                      </a:cubicBezTo>
                      <a:cubicBezTo>
                        <a:pt x="51" y="65"/>
                        <a:pt x="51" y="65"/>
                        <a:pt x="51" y="65"/>
                      </a:cubicBezTo>
                      <a:cubicBezTo>
                        <a:pt x="0" y="80"/>
                        <a:pt x="0" y="80"/>
                        <a:pt x="0" y="80"/>
                      </a:cubicBezTo>
                      <a:cubicBezTo>
                        <a:pt x="52" y="71"/>
                        <a:pt x="52" y="71"/>
                        <a:pt x="52" y="71"/>
                      </a:cubicBezTo>
                      <a:cubicBezTo>
                        <a:pt x="12" y="106"/>
                        <a:pt x="12" y="106"/>
                        <a:pt x="12" y="106"/>
                      </a:cubicBezTo>
                      <a:cubicBezTo>
                        <a:pt x="53" y="77"/>
                        <a:pt x="53" y="77"/>
                        <a:pt x="53" y="77"/>
                      </a:cubicBezTo>
                      <a:cubicBezTo>
                        <a:pt x="58" y="68"/>
                        <a:pt x="64" y="61"/>
                        <a:pt x="71" y="55"/>
                      </a:cubicBezTo>
                      <a:cubicBezTo>
                        <a:pt x="92" y="7"/>
                        <a:pt x="92" y="7"/>
                        <a:pt x="92" y="7"/>
                      </a:cubicBezTo>
                      <a:cubicBezTo>
                        <a:pt x="66" y="54"/>
                        <a:pt x="66" y="54"/>
                        <a:pt x="66" y="54"/>
                      </a:cubicBezTo>
                      <a:cubicBezTo>
                        <a:pt x="63" y="0"/>
                        <a:pt x="63" y="0"/>
                        <a:pt x="63" y="0"/>
                      </a:cubicBezTo>
                    </a:path>
                  </a:pathLst>
                </a:custGeom>
                <a:solidFill>
                  <a:srgbClr val="FFC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p>
                  <a:endParaRPr lang="en-US" sz="1836"/>
                </a:p>
              </p:txBody>
            </p:sp>
            <p:sp>
              <p:nvSpPr>
                <p:cNvPr id="471" name="Freeform 8"/>
                <p:cNvSpPr>
                  <a:spLocks/>
                </p:cNvSpPr>
                <p:nvPr/>
              </p:nvSpPr>
              <p:spPr bwMode="auto">
                <a:xfrm>
                  <a:off x="1370" y="1924"/>
                  <a:ext cx="848" cy="677"/>
                </a:xfrm>
                <a:custGeom>
                  <a:avLst/>
                  <a:gdLst>
                    <a:gd name="T0" fmla="*/ 205 w 205"/>
                    <a:gd name="T1" fmla="*/ 163 h 163"/>
                    <a:gd name="T2" fmla="*/ 193 w 205"/>
                    <a:gd name="T3" fmla="*/ 80 h 163"/>
                    <a:gd name="T4" fmla="*/ 102 w 205"/>
                    <a:gd name="T5" fmla="*/ 0 h 163"/>
                    <a:gd name="T6" fmla="*/ 12 w 205"/>
                    <a:gd name="T7" fmla="*/ 80 h 163"/>
                    <a:gd name="T8" fmla="*/ 0 w 205"/>
                    <a:gd name="T9" fmla="*/ 163 h 163"/>
                    <a:gd name="T10" fmla="*/ 48 w 205"/>
                    <a:gd name="T11" fmla="*/ 163 h 163"/>
                    <a:gd name="T12" fmla="*/ 59 w 205"/>
                    <a:gd name="T13" fmla="*/ 87 h 163"/>
                    <a:gd name="T14" fmla="*/ 102 w 205"/>
                    <a:gd name="T15" fmla="*/ 48 h 163"/>
                    <a:gd name="T16" fmla="*/ 145 w 205"/>
                    <a:gd name="T17" fmla="*/ 87 h 163"/>
                    <a:gd name="T18" fmla="*/ 156 w 205"/>
                    <a:gd name="T19" fmla="*/ 163 h 163"/>
                    <a:gd name="T20" fmla="*/ 205 w 205"/>
                    <a:gd name="T21" fmla="*/ 163 h 1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05" h="163">
                      <a:moveTo>
                        <a:pt x="205" y="163"/>
                      </a:moveTo>
                      <a:cubicBezTo>
                        <a:pt x="193" y="80"/>
                        <a:pt x="193" y="80"/>
                        <a:pt x="193" y="80"/>
                      </a:cubicBezTo>
                      <a:cubicBezTo>
                        <a:pt x="186" y="31"/>
                        <a:pt x="150" y="0"/>
                        <a:pt x="102" y="0"/>
                      </a:cubicBezTo>
                      <a:cubicBezTo>
                        <a:pt x="54" y="0"/>
                        <a:pt x="19" y="31"/>
                        <a:pt x="12" y="80"/>
                      </a:cubicBezTo>
                      <a:cubicBezTo>
                        <a:pt x="0" y="163"/>
                        <a:pt x="0" y="163"/>
                        <a:pt x="0" y="163"/>
                      </a:cubicBezTo>
                      <a:cubicBezTo>
                        <a:pt x="48" y="163"/>
                        <a:pt x="48" y="163"/>
                        <a:pt x="48" y="163"/>
                      </a:cubicBezTo>
                      <a:cubicBezTo>
                        <a:pt x="59" y="87"/>
                        <a:pt x="59" y="87"/>
                        <a:pt x="59" y="87"/>
                      </a:cubicBezTo>
                      <a:cubicBezTo>
                        <a:pt x="64" y="52"/>
                        <a:pt x="91" y="48"/>
                        <a:pt x="102" y="48"/>
                      </a:cubicBezTo>
                      <a:cubicBezTo>
                        <a:pt x="113" y="48"/>
                        <a:pt x="140" y="52"/>
                        <a:pt x="145" y="87"/>
                      </a:cubicBezTo>
                      <a:cubicBezTo>
                        <a:pt x="156" y="163"/>
                        <a:pt x="156" y="163"/>
                        <a:pt x="156" y="163"/>
                      </a:cubicBezTo>
                      <a:cubicBezTo>
                        <a:pt x="205" y="163"/>
                        <a:pt x="205" y="163"/>
                        <a:pt x="205" y="163"/>
                      </a:cubicBezTo>
                    </a:path>
                  </a:pathLst>
                </a:custGeom>
                <a:solidFill>
                  <a:srgbClr val="BCBE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p>
                  <a:endParaRPr lang="en-US" sz="1836"/>
                </a:p>
              </p:txBody>
            </p:sp>
            <p:sp>
              <p:nvSpPr>
                <p:cNvPr id="472" name="Freeform 9"/>
                <p:cNvSpPr>
                  <a:spLocks/>
                </p:cNvSpPr>
                <p:nvPr/>
              </p:nvSpPr>
              <p:spPr bwMode="auto">
                <a:xfrm>
                  <a:off x="1419" y="1937"/>
                  <a:ext cx="766" cy="465"/>
                </a:xfrm>
                <a:custGeom>
                  <a:avLst/>
                  <a:gdLst>
                    <a:gd name="T0" fmla="*/ 92 w 185"/>
                    <a:gd name="T1" fmla="*/ 0 h 112"/>
                    <a:gd name="T2" fmla="*/ 5 w 185"/>
                    <a:gd name="T3" fmla="*/ 78 h 112"/>
                    <a:gd name="T4" fmla="*/ 0 w 185"/>
                    <a:gd name="T5" fmla="*/ 112 h 112"/>
                    <a:gd name="T6" fmla="*/ 17 w 185"/>
                    <a:gd name="T7" fmla="*/ 112 h 112"/>
                    <a:gd name="T8" fmla="*/ 21 w 185"/>
                    <a:gd name="T9" fmla="*/ 79 h 112"/>
                    <a:gd name="T10" fmla="*/ 92 w 185"/>
                    <a:gd name="T11" fmla="*/ 9 h 112"/>
                    <a:gd name="T12" fmla="*/ 177 w 185"/>
                    <a:gd name="T13" fmla="*/ 78 h 112"/>
                    <a:gd name="T14" fmla="*/ 182 w 185"/>
                    <a:gd name="T15" fmla="*/ 112 h 112"/>
                    <a:gd name="T16" fmla="*/ 185 w 185"/>
                    <a:gd name="T17" fmla="*/ 112 h 112"/>
                    <a:gd name="T18" fmla="*/ 180 w 185"/>
                    <a:gd name="T19" fmla="*/ 78 h 112"/>
                    <a:gd name="T20" fmla="*/ 92 w 185"/>
                    <a:gd name="T21" fmla="*/ 0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85" h="112">
                      <a:moveTo>
                        <a:pt x="92" y="0"/>
                      </a:moveTo>
                      <a:cubicBezTo>
                        <a:pt x="46" y="0"/>
                        <a:pt x="12" y="30"/>
                        <a:pt x="5" y="78"/>
                      </a:cubicBezTo>
                      <a:cubicBezTo>
                        <a:pt x="0" y="112"/>
                        <a:pt x="0" y="112"/>
                        <a:pt x="0" y="112"/>
                      </a:cubicBezTo>
                      <a:cubicBezTo>
                        <a:pt x="17" y="112"/>
                        <a:pt x="17" y="112"/>
                        <a:pt x="17" y="112"/>
                      </a:cubicBezTo>
                      <a:cubicBezTo>
                        <a:pt x="21" y="79"/>
                        <a:pt x="21" y="79"/>
                        <a:pt x="21" y="79"/>
                      </a:cubicBezTo>
                      <a:cubicBezTo>
                        <a:pt x="27" y="36"/>
                        <a:pt x="52" y="9"/>
                        <a:pt x="92" y="9"/>
                      </a:cubicBezTo>
                      <a:cubicBezTo>
                        <a:pt x="133" y="9"/>
                        <a:pt x="169" y="29"/>
                        <a:pt x="177" y="78"/>
                      </a:cubicBezTo>
                      <a:cubicBezTo>
                        <a:pt x="182" y="112"/>
                        <a:pt x="182" y="112"/>
                        <a:pt x="182" y="112"/>
                      </a:cubicBezTo>
                      <a:cubicBezTo>
                        <a:pt x="185" y="112"/>
                        <a:pt x="185" y="112"/>
                        <a:pt x="185" y="112"/>
                      </a:cubicBezTo>
                      <a:cubicBezTo>
                        <a:pt x="180" y="78"/>
                        <a:pt x="180" y="78"/>
                        <a:pt x="180" y="78"/>
                      </a:cubicBezTo>
                      <a:cubicBezTo>
                        <a:pt x="173" y="30"/>
                        <a:pt x="139" y="0"/>
                        <a:pt x="92" y="0"/>
                      </a:cubicBezTo>
                    </a:path>
                  </a:pathLst>
                </a:custGeom>
                <a:solidFill>
                  <a:srgbClr val="E3E4E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p>
                  <a:endParaRPr lang="en-US" sz="1836"/>
                </a:p>
              </p:txBody>
            </p:sp>
            <p:sp>
              <p:nvSpPr>
                <p:cNvPr id="473" name="Freeform 10"/>
                <p:cNvSpPr>
                  <a:spLocks noEditPoints="1"/>
                </p:cNvSpPr>
                <p:nvPr/>
              </p:nvSpPr>
              <p:spPr bwMode="auto">
                <a:xfrm>
                  <a:off x="1601" y="2248"/>
                  <a:ext cx="21" cy="141"/>
                </a:xfrm>
                <a:custGeom>
                  <a:avLst/>
                  <a:gdLst>
                    <a:gd name="T0" fmla="*/ 4 w 5"/>
                    <a:gd name="T1" fmla="*/ 6 h 34"/>
                    <a:gd name="T2" fmla="*/ 3 w 5"/>
                    <a:gd name="T3" fmla="*/ 9 h 34"/>
                    <a:gd name="T4" fmla="*/ 0 w 5"/>
                    <a:gd name="T5" fmla="*/ 34 h 34"/>
                    <a:gd name="T6" fmla="*/ 3 w 5"/>
                    <a:gd name="T7" fmla="*/ 9 h 34"/>
                    <a:gd name="T8" fmla="*/ 4 w 5"/>
                    <a:gd name="T9" fmla="*/ 6 h 34"/>
                    <a:gd name="T10" fmla="*/ 4 w 5"/>
                    <a:gd name="T11" fmla="*/ 6 h 34"/>
                    <a:gd name="T12" fmla="*/ 5 w 5"/>
                    <a:gd name="T13" fmla="*/ 0 h 34"/>
                    <a:gd name="T14" fmla="*/ 4 w 5"/>
                    <a:gd name="T15" fmla="*/ 5 h 34"/>
                    <a:gd name="T16" fmla="*/ 4 w 5"/>
                    <a:gd name="T17" fmla="*/ 5 h 34"/>
                    <a:gd name="T18" fmla="*/ 5 w 5"/>
                    <a:gd name="T19" fmla="*/ 0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 h="34">
                      <a:moveTo>
                        <a:pt x="4" y="6"/>
                      </a:moveTo>
                      <a:cubicBezTo>
                        <a:pt x="3" y="7"/>
                        <a:pt x="3" y="8"/>
                        <a:pt x="3" y="9"/>
                      </a:cubicBezTo>
                      <a:cubicBezTo>
                        <a:pt x="0" y="34"/>
                        <a:pt x="0" y="34"/>
                        <a:pt x="0" y="34"/>
                      </a:cubicBezTo>
                      <a:cubicBezTo>
                        <a:pt x="3" y="9"/>
                        <a:pt x="3" y="9"/>
                        <a:pt x="3" y="9"/>
                      </a:cubicBezTo>
                      <a:cubicBezTo>
                        <a:pt x="3" y="8"/>
                        <a:pt x="3" y="7"/>
                        <a:pt x="4" y="6"/>
                      </a:cubicBezTo>
                      <a:cubicBezTo>
                        <a:pt x="4" y="6"/>
                        <a:pt x="4" y="6"/>
                        <a:pt x="4" y="6"/>
                      </a:cubicBezTo>
                      <a:moveTo>
                        <a:pt x="5" y="0"/>
                      </a:moveTo>
                      <a:cubicBezTo>
                        <a:pt x="5" y="2"/>
                        <a:pt x="4" y="3"/>
                        <a:pt x="4" y="5"/>
                      </a:cubicBezTo>
                      <a:cubicBezTo>
                        <a:pt x="4" y="5"/>
                        <a:pt x="4" y="5"/>
                        <a:pt x="4" y="5"/>
                      </a:cubicBezTo>
                      <a:cubicBezTo>
                        <a:pt x="4" y="4"/>
                        <a:pt x="5" y="2"/>
                        <a:pt x="5" y="0"/>
                      </a:cubicBezTo>
                    </a:path>
                  </a:pathLst>
                </a:custGeom>
                <a:solidFill>
                  <a:srgbClr val="5288A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p>
                  <a:endParaRPr lang="en-US" sz="1836"/>
                </a:p>
              </p:txBody>
            </p:sp>
            <p:sp>
              <p:nvSpPr>
                <p:cNvPr id="474" name="Freeform 11"/>
                <p:cNvSpPr>
                  <a:spLocks/>
                </p:cNvSpPr>
                <p:nvPr/>
              </p:nvSpPr>
              <p:spPr bwMode="auto">
                <a:xfrm>
                  <a:off x="1618" y="2269"/>
                  <a:ext cx="0" cy="4"/>
                </a:xfrm>
                <a:custGeom>
                  <a:avLst/>
                  <a:gdLst>
                    <a:gd name="T0" fmla="*/ 0 h 1"/>
                    <a:gd name="T1" fmla="*/ 1 h 1"/>
                    <a:gd name="T2" fmla="*/ 1 h 1"/>
                    <a:gd name="T3" fmla="*/ 0 h 1"/>
                    <a:gd name="T4" fmla="*/ 0 h 1"/>
                  </a:gdLst>
                  <a:ahLst/>
                  <a:cxnLst>
                    <a:cxn ang="0">
                      <a:pos x="0" y="T0"/>
                    </a:cxn>
                    <a:cxn ang="0">
                      <a:pos x="0" y="T1"/>
                    </a:cxn>
                    <a:cxn ang="0">
                      <a:pos x="0" y="T2"/>
                    </a:cxn>
                    <a:cxn ang="0">
                      <a:pos x="0" y="T3"/>
                    </a:cxn>
                    <a:cxn ang="0">
                      <a:pos x="0" y="T4"/>
                    </a:cxn>
                  </a:cxnLst>
                  <a:rect l="0" t="0" r="r" b="b"/>
                  <a:pathLst>
                    <a:path h="1">
                      <a:moveTo>
                        <a:pt x="0" y="0"/>
                      </a:moveTo>
                      <a:cubicBezTo>
                        <a:pt x="0" y="1"/>
                        <a:pt x="0" y="1"/>
                        <a:pt x="0" y="1"/>
                      </a:cubicBezTo>
                      <a:cubicBezTo>
                        <a:pt x="0" y="1"/>
                        <a:pt x="0" y="1"/>
                        <a:pt x="0" y="1"/>
                      </a:cubicBezTo>
                      <a:cubicBezTo>
                        <a:pt x="0" y="1"/>
                        <a:pt x="0" y="1"/>
                        <a:pt x="0" y="0"/>
                      </a:cubicBezTo>
                      <a:cubicBezTo>
                        <a:pt x="0" y="0"/>
                        <a:pt x="0" y="0"/>
                        <a:pt x="0" y="0"/>
                      </a:cubicBezTo>
                    </a:path>
                  </a:pathLst>
                </a:custGeom>
                <a:solidFill>
                  <a:srgbClr val="9BA4A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p>
                  <a:endParaRPr lang="en-US" sz="1836"/>
                </a:p>
              </p:txBody>
            </p:sp>
            <p:sp>
              <p:nvSpPr>
                <p:cNvPr id="475" name="Freeform 12"/>
                <p:cNvSpPr>
                  <a:spLocks/>
                </p:cNvSpPr>
                <p:nvPr/>
              </p:nvSpPr>
              <p:spPr bwMode="auto">
                <a:xfrm>
                  <a:off x="1585" y="2041"/>
                  <a:ext cx="497" cy="361"/>
                </a:xfrm>
                <a:custGeom>
                  <a:avLst/>
                  <a:gdLst>
                    <a:gd name="T0" fmla="*/ 62 w 120"/>
                    <a:gd name="T1" fmla="*/ 0 h 87"/>
                    <a:gd name="T2" fmla="*/ 53 w 120"/>
                    <a:gd name="T3" fmla="*/ 0 h 87"/>
                    <a:gd name="T4" fmla="*/ 4 w 120"/>
                    <a:gd name="T5" fmla="*/ 58 h 87"/>
                    <a:gd name="T6" fmla="*/ 0 w 120"/>
                    <a:gd name="T7" fmla="*/ 87 h 87"/>
                    <a:gd name="T8" fmla="*/ 3 w 120"/>
                    <a:gd name="T9" fmla="*/ 87 h 87"/>
                    <a:gd name="T10" fmla="*/ 4 w 120"/>
                    <a:gd name="T11" fmla="*/ 84 h 87"/>
                    <a:gd name="T12" fmla="*/ 7 w 120"/>
                    <a:gd name="T13" fmla="*/ 59 h 87"/>
                    <a:gd name="T14" fmla="*/ 8 w 120"/>
                    <a:gd name="T15" fmla="*/ 56 h 87"/>
                    <a:gd name="T16" fmla="*/ 8 w 120"/>
                    <a:gd name="T17" fmla="*/ 55 h 87"/>
                    <a:gd name="T18" fmla="*/ 9 w 120"/>
                    <a:gd name="T19" fmla="*/ 50 h 87"/>
                    <a:gd name="T20" fmla="*/ 53 w 120"/>
                    <a:gd name="T21" fmla="*/ 17 h 87"/>
                    <a:gd name="T22" fmla="*/ 99 w 120"/>
                    <a:gd name="T23" fmla="*/ 59 h 87"/>
                    <a:gd name="T24" fmla="*/ 103 w 120"/>
                    <a:gd name="T25" fmla="*/ 87 h 87"/>
                    <a:gd name="T26" fmla="*/ 120 w 120"/>
                    <a:gd name="T27" fmla="*/ 87 h 87"/>
                    <a:gd name="T28" fmla="*/ 115 w 120"/>
                    <a:gd name="T29" fmla="*/ 57 h 87"/>
                    <a:gd name="T30" fmla="*/ 62 w 120"/>
                    <a:gd name="T31" fmla="*/ 0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20" h="87">
                      <a:moveTo>
                        <a:pt x="62" y="0"/>
                      </a:moveTo>
                      <a:cubicBezTo>
                        <a:pt x="59" y="0"/>
                        <a:pt x="56" y="0"/>
                        <a:pt x="53" y="0"/>
                      </a:cubicBezTo>
                      <a:cubicBezTo>
                        <a:pt x="33" y="3"/>
                        <a:pt x="10" y="19"/>
                        <a:pt x="4" y="58"/>
                      </a:cubicBezTo>
                      <a:cubicBezTo>
                        <a:pt x="0" y="87"/>
                        <a:pt x="0" y="87"/>
                        <a:pt x="0" y="87"/>
                      </a:cubicBezTo>
                      <a:cubicBezTo>
                        <a:pt x="3" y="87"/>
                        <a:pt x="3" y="87"/>
                        <a:pt x="3" y="87"/>
                      </a:cubicBezTo>
                      <a:cubicBezTo>
                        <a:pt x="4" y="84"/>
                        <a:pt x="4" y="84"/>
                        <a:pt x="4" y="84"/>
                      </a:cubicBezTo>
                      <a:cubicBezTo>
                        <a:pt x="7" y="59"/>
                        <a:pt x="7" y="59"/>
                        <a:pt x="7" y="59"/>
                      </a:cubicBezTo>
                      <a:cubicBezTo>
                        <a:pt x="7" y="58"/>
                        <a:pt x="7" y="57"/>
                        <a:pt x="8" y="56"/>
                      </a:cubicBezTo>
                      <a:cubicBezTo>
                        <a:pt x="8" y="56"/>
                        <a:pt x="8" y="56"/>
                        <a:pt x="8" y="55"/>
                      </a:cubicBezTo>
                      <a:cubicBezTo>
                        <a:pt x="8" y="53"/>
                        <a:pt x="9" y="52"/>
                        <a:pt x="9" y="50"/>
                      </a:cubicBezTo>
                      <a:cubicBezTo>
                        <a:pt x="17" y="21"/>
                        <a:pt x="42" y="17"/>
                        <a:pt x="53" y="17"/>
                      </a:cubicBezTo>
                      <a:cubicBezTo>
                        <a:pt x="65" y="17"/>
                        <a:pt x="94" y="21"/>
                        <a:pt x="99" y="59"/>
                      </a:cubicBezTo>
                      <a:cubicBezTo>
                        <a:pt x="103" y="87"/>
                        <a:pt x="103" y="87"/>
                        <a:pt x="103" y="87"/>
                      </a:cubicBezTo>
                      <a:cubicBezTo>
                        <a:pt x="120" y="87"/>
                        <a:pt x="120" y="87"/>
                        <a:pt x="120" y="87"/>
                      </a:cubicBezTo>
                      <a:cubicBezTo>
                        <a:pt x="115" y="57"/>
                        <a:pt x="115" y="57"/>
                        <a:pt x="115" y="57"/>
                      </a:cubicBezTo>
                      <a:cubicBezTo>
                        <a:pt x="107" y="10"/>
                        <a:pt x="84" y="0"/>
                        <a:pt x="62" y="0"/>
                      </a:cubicBezTo>
                    </a:path>
                  </a:pathLst>
                </a:custGeom>
                <a:solidFill>
                  <a:srgbClr val="8F909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p>
                  <a:endParaRPr lang="en-US" sz="1836"/>
                </a:p>
              </p:txBody>
            </p:sp>
            <p:sp>
              <p:nvSpPr>
                <p:cNvPr id="476" name="Freeform 13"/>
                <p:cNvSpPr>
                  <a:spLocks/>
                </p:cNvSpPr>
                <p:nvPr/>
              </p:nvSpPr>
              <p:spPr bwMode="auto">
                <a:xfrm>
                  <a:off x="951" y="2402"/>
                  <a:ext cx="1682" cy="1134"/>
                </a:xfrm>
                <a:custGeom>
                  <a:avLst/>
                  <a:gdLst>
                    <a:gd name="T0" fmla="*/ 1437 w 1682"/>
                    <a:gd name="T1" fmla="*/ 0 h 1134"/>
                    <a:gd name="T2" fmla="*/ 249 w 1682"/>
                    <a:gd name="T3" fmla="*/ 0 h 1134"/>
                    <a:gd name="T4" fmla="*/ 0 w 1682"/>
                    <a:gd name="T5" fmla="*/ 1134 h 1134"/>
                    <a:gd name="T6" fmla="*/ 1682 w 1682"/>
                    <a:gd name="T7" fmla="*/ 1134 h 1134"/>
                    <a:gd name="T8" fmla="*/ 1437 w 1682"/>
                    <a:gd name="T9" fmla="*/ 0 h 1134"/>
                  </a:gdLst>
                  <a:ahLst/>
                  <a:cxnLst>
                    <a:cxn ang="0">
                      <a:pos x="T0" y="T1"/>
                    </a:cxn>
                    <a:cxn ang="0">
                      <a:pos x="T2" y="T3"/>
                    </a:cxn>
                    <a:cxn ang="0">
                      <a:pos x="T4" y="T5"/>
                    </a:cxn>
                    <a:cxn ang="0">
                      <a:pos x="T6" y="T7"/>
                    </a:cxn>
                    <a:cxn ang="0">
                      <a:pos x="T8" y="T9"/>
                    </a:cxn>
                  </a:cxnLst>
                  <a:rect l="0" t="0" r="r" b="b"/>
                  <a:pathLst>
                    <a:path w="1682" h="1134">
                      <a:moveTo>
                        <a:pt x="1437" y="0"/>
                      </a:moveTo>
                      <a:lnTo>
                        <a:pt x="249" y="0"/>
                      </a:lnTo>
                      <a:lnTo>
                        <a:pt x="0" y="1134"/>
                      </a:lnTo>
                      <a:lnTo>
                        <a:pt x="1682" y="1134"/>
                      </a:lnTo>
                      <a:lnTo>
                        <a:pt x="1437" y="0"/>
                      </a:lnTo>
                      <a:close/>
                    </a:path>
                  </a:pathLst>
                </a:custGeom>
                <a:solidFill>
                  <a:srgbClr val="80828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p>
                  <a:endParaRPr lang="en-US" sz="1836"/>
                </a:p>
              </p:txBody>
            </p:sp>
            <p:sp>
              <p:nvSpPr>
                <p:cNvPr id="477" name="Freeform 14"/>
                <p:cNvSpPr>
                  <a:spLocks/>
                </p:cNvSpPr>
                <p:nvPr/>
              </p:nvSpPr>
              <p:spPr bwMode="auto">
                <a:xfrm>
                  <a:off x="951" y="2402"/>
                  <a:ext cx="1682" cy="1134"/>
                </a:xfrm>
                <a:custGeom>
                  <a:avLst/>
                  <a:gdLst>
                    <a:gd name="T0" fmla="*/ 1437 w 1682"/>
                    <a:gd name="T1" fmla="*/ 0 h 1134"/>
                    <a:gd name="T2" fmla="*/ 249 w 1682"/>
                    <a:gd name="T3" fmla="*/ 0 h 1134"/>
                    <a:gd name="T4" fmla="*/ 0 w 1682"/>
                    <a:gd name="T5" fmla="*/ 1134 h 1134"/>
                    <a:gd name="T6" fmla="*/ 1682 w 1682"/>
                    <a:gd name="T7" fmla="*/ 1134 h 1134"/>
                    <a:gd name="T8" fmla="*/ 1437 w 1682"/>
                    <a:gd name="T9" fmla="*/ 0 h 1134"/>
                  </a:gdLst>
                  <a:ahLst/>
                  <a:cxnLst>
                    <a:cxn ang="0">
                      <a:pos x="T0" y="T1"/>
                    </a:cxn>
                    <a:cxn ang="0">
                      <a:pos x="T2" y="T3"/>
                    </a:cxn>
                    <a:cxn ang="0">
                      <a:pos x="T4" y="T5"/>
                    </a:cxn>
                    <a:cxn ang="0">
                      <a:pos x="T6" y="T7"/>
                    </a:cxn>
                    <a:cxn ang="0">
                      <a:pos x="T8" y="T9"/>
                    </a:cxn>
                  </a:cxnLst>
                  <a:rect l="0" t="0" r="r" b="b"/>
                  <a:pathLst>
                    <a:path w="1682" h="1134">
                      <a:moveTo>
                        <a:pt x="1437" y="0"/>
                      </a:moveTo>
                      <a:lnTo>
                        <a:pt x="249" y="0"/>
                      </a:lnTo>
                      <a:lnTo>
                        <a:pt x="0" y="1134"/>
                      </a:lnTo>
                      <a:lnTo>
                        <a:pt x="1682" y="1134"/>
                      </a:lnTo>
                      <a:lnTo>
                        <a:pt x="1437"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p>
                  <a:endParaRPr lang="en-US" sz="1836"/>
                </a:p>
              </p:txBody>
            </p:sp>
            <p:sp>
              <p:nvSpPr>
                <p:cNvPr id="478" name="Freeform 15"/>
                <p:cNvSpPr>
                  <a:spLocks/>
                </p:cNvSpPr>
                <p:nvPr/>
              </p:nvSpPr>
              <p:spPr bwMode="auto">
                <a:xfrm>
                  <a:off x="1262" y="2477"/>
                  <a:ext cx="1031" cy="33"/>
                </a:xfrm>
                <a:custGeom>
                  <a:avLst/>
                  <a:gdLst>
                    <a:gd name="T0" fmla="*/ 4 w 249"/>
                    <a:gd name="T1" fmla="*/ 8 h 8"/>
                    <a:gd name="T2" fmla="*/ 245 w 249"/>
                    <a:gd name="T3" fmla="*/ 8 h 8"/>
                    <a:gd name="T4" fmla="*/ 249 w 249"/>
                    <a:gd name="T5" fmla="*/ 4 h 8"/>
                    <a:gd name="T6" fmla="*/ 245 w 249"/>
                    <a:gd name="T7" fmla="*/ 0 h 8"/>
                    <a:gd name="T8" fmla="*/ 4 w 249"/>
                    <a:gd name="T9" fmla="*/ 0 h 8"/>
                    <a:gd name="T10" fmla="*/ 0 w 249"/>
                    <a:gd name="T11" fmla="*/ 4 h 8"/>
                    <a:gd name="T12" fmla="*/ 4 w 249"/>
                    <a:gd name="T13" fmla="*/ 8 h 8"/>
                  </a:gdLst>
                  <a:ahLst/>
                  <a:cxnLst>
                    <a:cxn ang="0">
                      <a:pos x="T0" y="T1"/>
                    </a:cxn>
                    <a:cxn ang="0">
                      <a:pos x="T2" y="T3"/>
                    </a:cxn>
                    <a:cxn ang="0">
                      <a:pos x="T4" y="T5"/>
                    </a:cxn>
                    <a:cxn ang="0">
                      <a:pos x="T6" y="T7"/>
                    </a:cxn>
                    <a:cxn ang="0">
                      <a:pos x="T8" y="T9"/>
                    </a:cxn>
                    <a:cxn ang="0">
                      <a:pos x="T10" y="T11"/>
                    </a:cxn>
                    <a:cxn ang="0">
                      <a:pos x="T12" y="T13"/>
                    </a:cxn>
                  </a:cxnLst>
                  <a:rect l="0" t="0" r="r" b="b"/>
                  <a:pathLst>
                    <a:path w="249" h="8">
                      <a:moveTo>
                        <a:pt x="4" y="8"/>
                      </a:moveTo>
                      <a:cubicBezTo>
                        <a:pt x="245" y="8"/>
                        <a:pt x="245" y="8"/>
                        <a:pt x="245" y="8"/>
                      </a:cubicBezTo>
                      <a:cubicBezTo>
                        <a:pt x="248" y="8"/>
                        <a:pt x="249" y="6"/>
                        <a:pt x="249" y="4"/>
                      </a:cubicBezTo>
                      <a:cubicBezTo>
                        <a:pt x="249" y="1"/>
                        <a:pt x="248" y="0"/>
                        <a:pt x="245" y="0"/>
                      </a:cubicBezTo>
                      <a:cubicBezTo>
                        <a:pt x="4" y="0"/>
                        <a:pt x="4" y="0"/>
                        <a:pt x="4" y="0"/>
                      </a:cubicBezTo>
                      <a:cubicBezTo>
                        <a:pt x="2" y="0"/>
                        <a:pt x="0" y="1"/>
                        <a:pt x="0" y="4"/>
                      </a:cubicBezTo>
                      <a:cubicBezTo>
                        <a:pt x="0" y="6"/>
                        <a:pt x="2" y="8"/>
                        <a:pt x="4" y="8"/>
                      </a:cubicBezTo>
                    </a:path>
                  </a:pathLst>
                </a:custGeom>
                <a:solidFill>
                  <a:srgbClr val="3C241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p>
                  <a:endParaRPr lang="en-US" sz="1836"/>
                </a:p>
              </p:txBody>
            </p:sp>
            <p:sp>
              <p:nvSpPr>
                <p:cNvPr id="479" name="Freeform 16"/>
                <p:cNvSpPr>
                  <a:spLocks/>
                </p:cNvSpPr>
                <p:nvPr/>
              </p:nvSpPr>
              <p:spPr bwMode="auto">
                <a:xfrm>
                  <a:off x="1237" y="2593"/>
                  <a:ext cx="1081" cy="33"/>
                </a:xfrm>
                <a:custGeom>
                  <a:avLst/>
                  <a:gdLst>
                    <a:gd name="T0" fmla="*/ 4 w 261"/>
                    <a:gd name="T1" fmla="*/ 8 h 8"/>
                    <a:gd name="T2" fmla="*/ 257 w 261"/>
                    <a:gd name="T3" fmla="*/ 8 h 8"/>
                    <a:gd name="T4" fmla="*/ 261 w 261"/>
                    <a:gd name="T5" fmla="*/ 4 h 8"/>
                    <a:gd name="T6" fmla="*/ 257 w 261"/>
                    <a:gd name="T7" fmla="*/ 0 h 8"/>
                    <a:gd name="T8" fmla="*/ 4 w 261"/>
                    <a:gd name="T9" fmla="*/ 0 h 8"/>
                    <a:gd name="T10" fmla="*/ 0 w 261"/>
                    <a:gd name="T11" fmla="*/ 4 h 8"/>
                    <a:gd name="T12" fmla="*/ 4 w 261"/>
                    <a:gd name="T13" fmla="*/ 8 h 8"/>
                  </a:gdLst>
                  <a:ahLst/>
                  <a:cxnLst>
                    <a:cxn ang="0">
                      <a:pos x="T0" y="T1"/>
                    </a:cxn>
                    <a:cxn ang="0">
                      <a:pos x="T2" y="T3"/>
                    </a:cxn>
                    <a:cxn ang="0">
                      <a:pos x="T4" y="T5"/>
                    </a:cxn>
                    <a:cxn ang="0">
                      <a:pos x="T6" y="T7"/>
                    </a:cxn>
                    <a:cxn ang="0">
                      <a:pos x="T8" y="T9"/>
                    </a:cxn>
                    <a:cxn ang="0">
                      <a:pos x="T10" y="T11"/>
                    </a:cxn>
                    <a:cxn ang="0">
                      <a:pos x="T12" y="T13"/>
                    </a:cxn>
                  </a:cxnLst>
                  <a:rect l="0" t="0" r="r" b="b"/>
                  <a:pathLst>
                    <a:path w="261" h="8">
                      <a:moveTo>
                        <a:pt x="4" y="8"/>
                      </a:moveTo>
                      <a:cubicBezTo>
                        <a:pt x="257" y="8"/>
                        <a:pt x="257" y="8"/>
                        <a:pt x="257" y="8"/>
                      </a:cubicBezTo>
                      <a:cubicBezTo>
                        <a:pt x="260" y="8"/>
                        <a:pt x="261" y="6"/>
                        <a:pt x="261" y="4"/>
                      </a:cubicBezTo>
                      <a:cubicBezTo>
                        <a:pt x="261" y="2"/>
                        <a:pt x="260" y="0"/>
                        <a:pt x="257" y="0"/>
                      </a:cubicBezTo>
                      <a:cubicBezTo>
                        <a:pt x="4" y="0"/>
                        <a:pt x="4" y="0"/>
                        <a:pt x="4" y="0"/>
                      </a:cubicBezTo>
                      <a:cubicBezTo>
                        <a:pt x="2" y="0"/>
                        <a:pt x="0" y="2"/>
                        <a:pt x="0" y="4"/>
                      </a:cubicBezTo>
                      <a:cubicBezTo>
                        <a:pt x="0" y="6"/>
                        <a:pt x="2" y="8"/>
                        <a:pt x="4" y="8"/>
                      </a:cubicBezTo>
                    </a:path>
                  </a:pathLst>
                </a:custGeom>
                <a:solidFill>
                  <a:srgbClr val="3C241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p>
                  <a:endParaRPr lang="en-US" sz="1836"/>
                </a:p>
              </p:txBody>
            </p:sp>
            <p:sp>
              <p:nvSpPr>
                <p:cNvPr id="480" name="Freeform 17"/>
                <p:cNvSpPr>
                  <a:spLocks/>
                </p:cNvSpPr>
                <p:nvPr/>
              </p:nvSpPr>
              <p:spPr bwMode="auto">
                <a:xfrm>
                  <a:off x="1212" y="2709"/>
                  <a:ext cx="1135" cy="34"/>
                </a:xfrm>
                <a:custGeom>
                  <a:avLst/>
                  <a:gdLst>
                    <a:gd name="T0" fmla="*/ 4 w 274"/>
                    <a:gd name="T1" fmla="*/ 8 h 8"/>
                    <a:gd name="T2" fmla="*/ 269 w 274"/>
                    <a:gd name="T3" fmla="*/ 8 h 8"/>
                    <a:gd name="T4" fmla="*/ 274 w 274"/>
                    <a:gd name="T5" fmla="*/ 4 h 8"/>
                    <a:gd name="T6" fmla="*/ 269 w 274"/>
                    <a:gd name="T7" fmla="*/ 0 h 8"/>
                    <a:gd name="T8" fmla="*/ 4 w 274"/>
                    <a:gd name="T9" fmla="*/ 0 h 8"/>
                    <a:gd name="T10" fmla="*/ 0 w 274"/>
                    <a:gd name="T11" fmla="*/ 4 h 8"/>
                    <a:gd name="T12" fmla="*/ 4 w 274"/>
                    <a:gd name="T13" fmla="*/ 8 h 8"/>
                  </a:gdLst>
                  <a:ahLst/>
                  <a:cxnLst>
                    <a:cxn ang="0">
                      <a:pos x="T0" y="T1"/>
                    </a:cxn>
                    <a:cxn ang="0">
                      <a:pos x="T2" y="T3"/>
                    </a:cxn>
                    <a:cxn ang="0">
                      <a:pos x="T4" y="T5"/>
                    </a:cxn>
                    <a:cxn ang="0">
                      <a:pos x="T6" y="T7"/>
                    </a:cxn>
                    <a:cxn ang="0">
                      <a:pos x="T8" y="T9"/>
                    </a:cxn>
                    <a:cxn ang="0">
                      <a:pos x="T10" y="T11"/>
                    </a:cxn>
                    <a:cxn ang="0">
                      <a:pos x="T12" y="T13"/>
                    </a:cxn>
                  </a:cxnLst>
                  <a:rect l="0" t="0" r="r" b="b"/>
                  <a:pathLst>
                    <a:path w="274" h="8">
                      <a:moveTo>
                        <a:pt x="4" y="8"/>
                      </a:moveTo>
                      <a:cubicBezTo>
                        <a:pt x="269" y="8"/>
                        <a:pt x="269" y="8"/>
                        <a:pt x="269" y="8"/>
                      </a:cubicBezTo>
                      <a:cubicBezTo>
                        <a:pt x="272" y="8"/>
                        <a:pt x="274" y="6"/>
                        <a:pt x="274" y="4"/>
                      </a:cubicBezTo>
                      <a:cubicBezTo>
                        <a:pt x="274" y="2"/>
                        <a:pt x="272" y="0"/>
                        <a:pt x="269" y="0"/>
                      </a:cubicBezTo>
                      <a:cubicBezTo>
                        <a:pt x="4" y="0"/>
                        <a:pt x="4" y="0"/>
                        <a:pt x="4" y="0"/>
                      </a:cubicBezTo>
                      <a:cubicBezTo>
                        <a:pt x="2" y="0"/>
                        <a:pt x="0" y="2"/>
                        <a:pt x="0" y="4"/>
                      </a:cubicBezTo>
                      <a:cubicBezTo>
                        <a:pt x="0" y="6"/>
                        <a:pt x="2" y="8"/>
                        <a:pt x="4" y="8"/>
                      </a:cubicBezTo>
                    </a:path>
                  </a:pathLst>
                </a:custGeom>
                <a:solidFill>
                  <a:srgbClr val="3C241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p>
                  <a:endParaRPr lang="en-US" sz="1836"/>
                </a:p>
              </p:txBody>
            </p:sp>
            <p:sp>
              <p:nvSpPr>
                <p:cNvPr id="481" name="Freeform 18"/>
                <p:cNvSpPr>
                  <a:spLocks/>
                </p:cNvSpPr>
                <p:nvPr/>
              </p:nvSpPr>
              <p:spPr bwMode="auto">
                <a:xfrm>
                  <a:off x="1187" y="2826"/>
                  <a:ext cx="1185" cy="33"/>
                </a:xfrm>
                <a:custGeom>
                  <a:avLst/>
                  <a:gdLst>
                    <a:gd name="T0" fmla="*/ 4 w 286"/>
                    <a:gd name="T1" fmla="*/ 8 h 8"/>
                    <a:gd name="T2" fmla="*/ 281 w 286"/>
                    <a:gd name="T3" fmla="*/ 8 h 8"/>
                    <a:gd name="T4" fmla="*/ 286 w 286"/>
                    <a:gd name="T5" fmla="*/ 4 h 8"/>
                    <a:gd name="T6" fmla="*/ 281 w 286"/>
                    <a:gd name="T7" fmla="*/ 0 h 8"/>
                    <a:gd name="T8" fmla="*/ 4 w 286"/>
                    <a:gd name="T9" fmla="*/ 0 h 8"/>
                    <a:gd name="T10" fmla="*/ 0 w 286"/>
                    <a:gd name="T11" fmla="*/ 4 h 8"/>
                    <a:gd name="T12" fmla="*/ 4 w 286"/>
                    <a:gd name="T13" fmla="*/ 8 h 8"/>
                  </a:gdLst>
                  <a:ahLst/>
                  <a:cxnLst>
                    <a:cxn ang="0">
                      <a:pos x="T0" y="T1"/>
                    </a:cxn>
                    <a:cxn ang="0">
                      <a:pos x="T2" y="T3"/>
                    </a:cxn>
                    <a:cxn ang="0">
                      <a:pos x="T4" y="T5"/>
                    </a:cxn>
                    <a:cxn ang="0">
                      <a:pos x="T6" y="T7"/>
                    </a:cxn>
                    <a:cxn ang="0">
                      <a:pos x="T8" y="T9"/>
                    </a:cxn>
                    <a:cxn ang="0">
                      <a:pos x="T10" y="T11"/>
                    </a:cxn>
                    <a:cxn ang="0">
                      <a:pos x="T12" y="T13"/>
                    </a:cxn>
                  </a:cxnLst>
                  <a:rect l="0" t="0" r="r" b="b"/>
                  <a:pathLst>
                    <a:path w="286" h="8">
                      <a:moveTo>
                        <a:pt x="4" y="8"/>
                      </a:moveTo>
                      <a:cubicBezTo>
                        <a:pt x="281" y="8"/>
                        <a:pt x="281" y="8"/>
                        <a:pt x="281" y="8"/>
                      </a:cubicBezTo>
                      <a:cubicBezTo>
                        <a:pt x="284" y="8"/>
                        <a:pt x="286" y="7"/>
                        <a:pt x="286" y="4"/>
                      </a:cubicBezTo>
                      <a:cubicBezTo>
                        <a:pt x="286" y="2"/>
                        <a:pt x="284" y="0"/>
                        <a:pt x="281" y="0"/>
                      </a:cubicBezTo>
                      <a:cubicBezTo>
                        <a:pt x="4" y="0"/>
                        <a:pt x="4" y="0"/>
                        <a:pt x="4" y="0"/>
                      </a:cubicBezTo>
                      <a:cubicBezTo>
                        <a:pt x="2" y="0"/>
                        <a:pt x="0" y="2"/>
                        <a:pt x="0" y="4"/>
                      </a:cubicBezTo>
                      <a:cubicBezTo>
                        <a:pt x="0" y="7"/>
                        <a:pt x="2" y="8"/>
                        <a:pt x="4" y="8"/>
                      </a:cubicBezTo>
                    </a:path>
                  </a:pathLst>
                </a:custGeom>
                <a:solidFill>
                  <a:srgbClr val="3C241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p>
                  <a:endParaRPr lang="en-US" sz="1836"/>
                </a:p>
              </p:txBody>
            </p:sp>
            <p:sp>
              <p:nvSpPr>
                <p:cNvPr id="482" name="Freeform 19"/>
                <p:cNvSpPr>
                  <a:spLocks/>
                </p:cNvSpPr>
                <p:nvPr/>
              </p:nvSpPr>
              <p:spPr bwMode="auto">
                <a:xfrm>
                  <a:off x="1163" y="2942"/>
                  <a:ext cx="1234" cy="37"/>
                </a:xfrm>
                <a:custGeom>
                  <a:avLst/>
                  <a:gdLst>
                    <a:gd name="T0" fmla="*/ 4 w 298"/>
                    <a:gd name="T1" fmla="*/ 9 h 9"/>
                    <a:gd name="T2" fmla="*/ 293 w 298"/>
                    <a:gd name="T3" fmla="*/ 9 h 9"/>
                    <a:gd name="T4" fmla="*/ 298 w 298"/>
                    <a:gd name="T5" fmla="*/ 4 h 9"/>
                    <a:gd name="T6" fmla="*/ 293 w 298"/>
                    <a:gd name="T7" fmla="*/ 0 h 9"/>
                    <a:gd name="T8" fmla="*/ 4 w 298"/>
                    <a:gd name="T9" fmla="*/ 0 h 9"/>
                    <a:gd name="T10" fmla="*/ 0 w 298"/>
                    <a:gd name="T11" fmla="*/ 4 h 9"/>
                    <a:gd name="T12" fmla="*/ 4 w 298"/>
                    <a:gd name="T13" fmla="*/ 9 h 9"/>
                  </a:gdLst>
                  <a:ahLst/>
                  <a:cxnLst>
                    <a:cxn ang="0">
                      <a:pos x="T0" y="T1"/>
                    </a:cxn>
                    <a:cxn ang="0">
                      <a:pos x="T2" y="T3"/>
                    </a:cxn>
                    <a:cxn ang="0">
                      <a:pos x="T4" y="T5"/>
                    </a:cxn>
                    <a:cxn ang="0">
                      <a:pos x="T6" y="T7"/>
                    </a:cxn>
                    <a:cxn ang="0">
                      <a:pos x="T8" y="T9"/>
                    </a:cxn>
                    <a:cxn ang="0">
                      <a:pos x="T10" y="T11"/>
                    </a:cxn>
                    <a:cxn ang="0">
                      <a:pos x="T12" y="T13"/>
                    </a:cxn>
                  </a:cxnLst>
                  <a:rect l="0" t="0" r="r" b="b"/>
                  <a:pathLst>
                    <a:path w="298" h="9">
                      <a:moveTo>
                        <a:pt x="4" y="9"/>
                      </a:moveTo>
                      <a:cubicBezTo>
                        <a:pt x="293" y="9"/>
                        <a:pt x="293" y="9"/>
                        <a:pt x="293" y="9"/>
                      </a:cubicBezTo>
                      <a:cubicBezTo>
                        <a:pt x="296" y="9"/>
                        <a:pt x="298" y="7"/>
                        <a:pt x="298" y="4"/>
                      </a:cubicBezTo>
                      <a:cubicBezTo>
                        <a:pt x="298" y="2"/>
                        <a:pt x="296" y="0"/>
                        <a:pt x="293" y="0"/>
                      </a:cubicBezTo>
                      <a:cubicBezTo>
                        <a:pt x="4" y="0"/>
                        <a:pt x="4" y="0"/>
                        <a:pt x="4" y="0"/>
                      </a:cubicBezTo>
                      <a:cubicBezTo>
                        <a:pt x="2" y="0"/>
                        <a:pt x="0" y="2"/>
                        <a:pt x="0" y="4"/>
                      </a:cubicBezTo>
                      <a:cubicBezTo>
                        <a:pt x="0" y="7"/>
                        <a:pt x="2" y="9"/>
                        <a:pt x="4" y="9"/>
                      </a:cubicBezTo>
                    </a:path>
                  </a:pathLst>
                </a:custGeom>
                <a:solidFill>
                  <a:srgbClr val="3C241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p>
                  <a:endParaRPr lang="en-US" sz="1836"/>
                </a:p>
              </p:txBody>
            </p:sp>
            <p:sp>
              <p:nvSpPr>
                <p:cNvPr id="483" name="Freeform 20"/>
                <p:cNvSpPr>
                  <a:spLocks/>
                </p:cNvSpPr>
                <p:nvPr/>
              </p:nvSpPr>
              <p:spPr bwMode="auto">
                <a:xfrm>
                  <a:off x="1138" y="3058"/>
                  <a:ext cx="1283" cy="38"/>
                </a:xfrm>
                <a:custGeom>
                  <a:avLst/>
                  <a:gdLst>
                    <a:gd name="T0" fmla="*/ 4 w 310"/>
                    <a:gd name="T1" fmla="*/ 9 h 9"/>
                    <a:gd name="T2" fmla="*/ 305 w 310"/>
                    <a:gd name="T3" fmla="*/ 9 h 9"/>
                    <a:gd name="T4" fmla="*/ 310 w 310"/>
                    <a:gd name="T5" fmla="*/ 4 h 9"/>
                    <a:gd name="T6" fmla="*/ 305 w 310"/>
                    <a:gd name="T7" fmla="*/ 0 h 9"/>
                    <a:gd name="T8" fmla="*/ 4 w 310"/>
                    <a:gd name="T9" fmla="*/ 0 h 9"/>
                    <a:gd name="T10" fmla="*/ 0 w 310"/>
                    <a:gd name="T11" fmla="*/ 4 h 9"/>
                    <a:gd name="T12" fmla="*/ 4 w 310"/>
                    <a:gd name="T13" fmla="*/ 9 h 9"/>
                  </a:gdLst>
                  <a:ahLst/>
                  <a:cxnLst>
                    <a:cxn ang="0">
                      <a:pos x="T0" y="T1"/>
                    </a:cxn>
                    <a:cxn ang="0">
                      <a:pos x="T2" y="T3"/>
                    </a:cxn>
                    <a:cxn ang="0">
                      <a:pos x="T4" y="T5"/>
                    </a:cxn>
                    <a:cxn ang="0">
                      <a:pos x="T6" y="T7"/>
                    </a:cxn>
                    <a:cxn ang="0">
                      <a:pos x="T8" y="T9"/>
                    </a:cxn>
                    <a:cxn ang="0">
                      <a:pos x="T10" y="T11"/>
                    </a:cxn>
                    <a:cxn ang="0">
                      <a:pos x="T12" y="T13"/>
                    </a:cxn>
                  </a:cxnLst>
                  <a:rect l="0" t="0" r="r" b="b"/>
                  <a:pathLst>
                    <a:path w="310" h="9">
                      <a:moveTo>
                        <a:pt x="4" y="9"/>
                      </a:moveTo>
                      <a:cubicBezTo>
                        <a:pt x="305" y="9"/>
                        <a:pt x="305" y="9"/>
                        <a:pt x="305" y="9"/>
                      </a:cubicBezTo>
                      <a:cubicBezTo>
                        <a:pt x="308" y="9"/>
                        <a:pt x="310" y="7"/>
                        <a:pt x="310" y="4"/>
                      </a:cubicBezTo>
                      <a:cubicBezTo>
                        <a:pt x="310" y="2"/>
                        <a:pt x="308" y="0"/>
                        <a:pt x="305" y="0"/>
                      </a:cubicBezTo>
                      <a:cubicBezTo>
                        <a:pt x="4" y="0"/>
                        <a:pt x="4" y="0"/>
                        <a:pt x="4" y="0"/>
                      </a:cubicBezTo>
                      <a:cubicBezTo>
                        <a:pt x="2" y="0"/>
                        <a:pt x="0" y="2"/>
                        <a:pt x="0" y="4"/>
                      </a:cubicBezTo>
                      <a:cubicBezTo>
                        <a:pt x="0" y="7"/>
                        <a:pt x="2" y="9"/>
                        <a:pt x="4" y="9"/>
                      </a:cubicBezTo>
                    </a:path>
                  </a:pathLst>
                </a:custGeom>
                <a:solidFill>
                  <a:srgbClr val="3C241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p>
                  <a:endParaRPr lang="en-US" sz="1836"/>
                </a:p>
              </p:txBody>
            </p:sp>
            <p:sp>
              <p:nvSpPr>
                <p:cNvPr id="484" name="Freeform 21"/>
                <p:cNvSpPr>
                  <a:spLocks/>
                </p:cNvSpPr>
                <p:nvPr/>
              </p:nvSpPr>
              <p:spPr bwMode="auto">
                <a:xfrm>
                  <a:off x="1113" y="3175"/>
                  <a:ext cx="1333" cy="37"/>
                </a:xfrm>
                <a:custGeom>
                  <a:avLst/>
                  <a:gdLst>
                    <a:gd name="T0" fmla="*/ 4 w 322"/>
                    <a:gd name="T1" fmla="*/ 9 h 9"/>
                    <a:gd name="T2" fmla="*/ 317 w 322"/>
                    <a:gd name="T3" fmla="*/ 9 h 9"/>
                    <a:gd name="T4" fmla="*/ 322 w 322"/>
                    <a:gd name="T5" fmla="*/ 5 h 9"/>
                    <a:gd name="T6" fmla="*/ 317 w 322"/>
                    <a:gd name="T7" fmla="*/ 0 h 9"/>
                    <a:gd name="T8" fmla="*/ 4 w 322"/>
                    <a:gd name="T9" fmla="*/ 0 h 9"/>
                    <a:gd name="T10" fmla="*/ 0 w 322"/>
                    <a:gd name="T11" fmla="*/ 5 h 9"/>
                    <a:gd name="T12" fmla="*/ 4 w 322"/>
                    <a:gd name="T13" fmla="*/ 9 h 9"/>
                  </a:gdLst>
                  <a:ahLst/>
                  <a:cxnLst>
                    <a:cxn ang="0">
                      <a:pos x="T0" y="T1"/>
                    </a:cxn>
                    <a:cxn ang="0">
                      <a:pos x="T2" y="T3"/>
                    </a:cxn>
                    <a:cxn ang="0">
                      <a:pos x="T4" y="T5"/>
                    </a:cxn>
                    <a:cxn ang="0">
                      <a:pos x="T6" y="T7"/>
                    </a:cxn>
                    <a:cxn ang="0">
                      <a:pos x="T8" y="T9"/>
                    </a:cxn>
                    <a:cxn ang="0">
                      <a:pos x="T10" y="T11"/>
                    </a:cxn>
                    <a:cxn ang="0">
                      <a:pos x="T12" y="T13"/>
                    </a:cxn>
                  </a:cxnLst>
                  <a:rect l="0" t="0" r="r" b="b"/>
                  <a:pathLst>
                    <a:path w="322" h="9">
                      <a:moveTo>
                        <a:pt x="4" y="9"/>
                      </a:moveTo>
                      <a:cubicBezTo>
                        <a:pt x="317" y="9"/>
                        <a:pt x="317" y="9"/>
                        <a:pt x="317" y="9"/>
                      </a:cubicBezTo>
                      <a:cubicBezTo>
                        <a:pt x="320" y="9"/>
                        <a:pt x="322" y="7"/>
                        <a:pt x="322" y="5"/>
                      </a:cubicBezTo>
                      <a:cubicBezTo>
                        <a:pt x="322" y="2"/>
                        <a:pt x="320" y="0"/>
                        <a:pt x="317" y="0"/>
                      </a:cubicBezTo>
                      <a:cubicBezTo>
                        <a:pt x="4" y="0"/>
                        <a:pt x="4" y="0"/>
                        <a:pt x="4" y="0"/>
                      </a:cubicBezTo>
                      <a:cubicBezTo>
                        <a:pt x="2" y="0"/>
                        <a:pt x="0" y="2"/>
                        <a:pt x="0" y="5"/>
                      </a:cubicBezTo>
                      <a:cubicBezTo>
                        <a:pt x="0" y="7"/>
                        <a:pt x="2" y="9"/>
                        <a:pt x="4" y="9"/>
                      </a:cubicBezTo>
                    </a:path>
                  </a:pathLst>
                </a:custGeom>
                <a:solidFill>
                  <a:srgbClr val="3C241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p>
                  <a:endParaRPr lang="en-US" sz="1836"/>
                </a:p>
              </p:txBody>
            </p:sp>
            <p:sp>
              <p:nvSpPr>
                <p:cNvPr id="485" name="Freeform 22"/>
                <p:cNvSpPr>
                  <a:spLocks/>
                </p:cNvSpPr>
                <p:nvPr/>
              </p:nvSpPr>
              <p:spPr bwMode="auto">
                <a:xfrm>
                  <a:off x="1088" y="3291"/>
                  <a:ext cx="1383" cy="37"/>
                </a:xfrm>
                <a:custGeom>
                  <a:avLst/>
                  <a:gdLst>
                    <a:gd name="T0" fmla="*/ 4 w 334"/>
                    <a:gd name="T1" fmla="*/ 9 h 9"/>
                    <a:gd name="T2" fmla="*/ 329 w 334"/>
                    <a:gd name="T3" fmla="*/ 9 h 9"/>
                    <a:gd name="T4" fmla="*/ 334 w 334"/>
                    <a:gd name="T5" fmla="*/ 5 h 9"/>
                    <a:gd name="T6" fmla="*/ 329 w 334"/>
                    <a:gd name="T7" fmla="*/ 0 h 9"/>
                    <a:gd name="T8" fmla="*/ 4 w 334"/>
                    <a:gd name="T9" fmla="*/ 0 h 9"/>
                    <a:gd name="T10" fmla="*/ 0 w 334"/>
                    <a:gd name="T11" fmla="*/ 5 h 9"/>
                    <a:gd name="T12" fmla="*/ 4 w 334"/>
                    <a:gd name="T13" fmla="*/ 9 h 9"/>
                  </a:gdLst>
                  <a:ahLst/>
                  <a:cxnLst>
                    <a:cxn ang="0">
                      <a:pos x="T0" y="T1"/>
                    </a:cxn>
                    <a:cxn ang="0">
                      <a:pos x="T2" y="T3"/>
                    </a:cxn>
                    <a:cxn ang="0">
                      <a:pos x="T4" y="T5"/>
                    </a:cxn>
                    <a:cxn ang="0">
                      <a:pos x="T6" y="T7"/>
                    </a:cxn>
                    <a:cxn ang="0">
                      <a:pos x="T8" y="T9"/>
                    </a:cxn>
                    <a:cxn ang="0">
                      <a:pos x="T10" y="T11"/>
                    </a:cxn>
                    <a:cxn ang="0">
                      <a:pos x="T12" y="T13"/>
                    </a:cxn>
                  </a:cxnLst>
                  <a:rect l="0" t="0" r="r" b="b"/>
                  <a:pathLst>
                    <a:path w="334" h="9">
                      <a:moveTo>
                        <a:pt x="4" y="9"/>
                      </a:moveTo>
                      <a:cubicBezTo>
                        <a:pt x="329" y="9"/>
                        <a:pt x="329" y="9"/>
                        <a:pt x="329" y="9"/>
                      </a:cubicBezTo>
                      <a:cubicBezTo>
                        <a:pt x="332" y="9"/>
                        <a:pt x="334" y="7"/>
                        <a:pt x="334" y="5"/>
                      </a:cubicBezTo>
                      <a:cubicBezTo>
                        <a:pt x="334" y="2"/>
                        <a:pt x="332" y="0"/>
                        <a:pt x="329" y="0"/>
                      </a:cubicBezTo>
                      <a:cubicBezTo>
                        <a:pt x="4" y="0"/>
                        <a:pt x="4" y="0"/>
                        <a:pt x="4" y="0"/>
                      </a:cubicBezTo>
                      <a:cubicBezTo>
                        <a:pt x="2" y="0"/>
                        <a:pt x="0" y="2"/>
                        <a:pt x="0" y="5"/>
                      </a:cubicBezTo>
                      <a:cubicBezTo>
                        <a:pt x="0" y="7"/>
                        <a:pt x="2" y="9"/>
                        <a:pt x="4" y="9"/>
                      </a:cubicBezTo>
                    </a:path>
                  </a:pathLst>
                </a:custGeom>
                <a:solidFill>
                  <a:srgbClr val="3C241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p>
                  <a:endParaRPr lang="en-US" sz="1836"/>
                </a:p>
              </p:txBody>
            </p:sp>
            <p:sp>
              <p:nvSpPr>
                <p:cNvPr id="486" name="Freeform 23"/>
                <p:cNvSpPr>
                  <a:spLocks/>
                </p:cNvSpPr>
                <p:nvPr/>
              </p:nvSpPr>
              <p:spPr bwMode="auto">
                <a:xfrm>
                  <a:off x="1063" y="3407"/>
                  <a:ext cx="1433" cy="42"/>
                </a:xfrm>
                <a:custGeom>
                  <a:avLst/>
                  <a:gdLst>
                    <a:gd name="T0" fmla="*/ 4 w 346"/>
                    <a:gd name="T1" fmla="*/ 10 h 10"/>
                    <a:gd name="T2" fmla="*/ 341 w 346"/>
                    <a:gd name="T3" fmla="*/ 10 h 10"/>
                    <a:gd name="T4" fmla="*/ 346 w 346"/>
                    <a:gd name="T5" fmla="*/ 5 h 10"/>
                    <a:gd name="T6" fmla="*/ 341 w 346"/>
                    <a:gd name="T7" fmla="*/ 0 h 10"/>
                    <a:gd name="T8" fmla="*/ 4 w 346"/>
                    <a:gd name="T9" fmla="*/ 0 h 10"/>
                    <a:gd name="T10" fmla="*/ 0 w 346"/>
                    <a:gd name="T11" fmla="*/ 5 h 10"/>
                    <a:gd name="T12" fmla="*/ 4 w 346"/>
                    <a:gd name="T13" fmla="*/ 10 h 10"/>
                  </a:gdLst>
                  <a:ahLst/>
                  <a:cxnLst>
                    <a:cxn ang="0">
                      <a:pos x="T0" y="T1"/>
                    </a:cxn>
                    <a:cxn ang="0">
                      <a:pos x="T2" y="T3"/>
                    </a:cxn>
                    <a:cxn ang="0">
                      <a:pos x="T4" y="T5"/>
                    </a:cxn>
                    <a:cxn ang="0">
                      <a:pos x="T6" y="T7"/>
                    </a:cxn>
                    <a:cxn ang="0">
                      <a:pos x="T8" y="T9"/>
                    </a:cxn>
                    <a:cxn ang="0">
                      <a:pos x="T10" y="T11"/>
                    </a:cxn>
                    <a:cxn ang="0">
                      <a:pos x="T12" y="T13"/>
                    </a:cxn>
                  </a:cxnLst>
                  <a:rect l="0" t="0" r="r" b="b"/>
                  <a:pathLst>
                    <a:path w="346" h="10">
                      <a:moveTo>
                        <a:pt x="4" y="10"/>
                      </a:moveTo>
                      <a:cubicBezTo>
                        <a:pt x="341" y="10"/>
                        <a:pt x="341" y="10"/>
                        <a:pt x="341" y="10"/>
                      </a:cubicBezTo>
                      <a:cubicBezTo>
                        <a:pt x="344" y="10"/>
                        <a:pt x="346" y="8"/>
                        <a:pt x="346" y="5"/>
                      </a:cubicBezTo>
                      <a:cubicBezTo>
                        <a:pt x="346" y="2"/>
                        <a:pt x="344" y="0"/>
                        <a:pt x="341" y="0"/>
                      </a:cubicBezTo>
                      <a:cubicBezTo>
                        <a:pt x="4" y="0"/>
                        <a:pt x="4" y="0"/>
                        <a:pt x="4" y="0"/>
                      </a:cubicBezTo>
                      <a:cubicBezTo>
                        <a:pt x="2" y="0"/>
                        <a:pt x="0" y="2"/>
                        <a:pt x="0" y="5"/>
                      </a:cubicBezTo>
                      <a:cubicBezTo>
                        <a:pt x="0" y="8"/>
                        <a:pt x="2" y="10"/>
                        <a:pt x="4" y="10"/>
                      </a:cubicBezTo>
                    </a:path>
                  </a:pathLst>
                </a:custGeom>
                <a:solidFill>
                  <a:srgbClr val="3C241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p>
                  <a:endParaRPr lang="en-US" sz="1836"/>
                </a:p>
              </p:txBody>
            </p:sp>
            <p:sp>
              <p:nvSpPr>
                <p:cNvPr id="487" name="Freeform 24"/>
                <p:cNvSpPr>
                  <a:spLocks/>
                </p:cNvSpPr>
                <p:nvPr/>
              </p:nvSpPr>
              <p:spPr bwMode="auto">
                <a:xfrm>
                  <a:off x="1274" y="2489"/>
                  <a:ext cx="1036" cy="33"/>
                </a:xfrm>
                <a:custGeom>
                  <a:avLst/>
                  <a:gdLst>
                    <a:gd name="T0" fmla="*/ 4 w 250"/>
                    <a:gd name="T1" fmla="*/ 8 h 8"/>
                    <a:gd name="T2" fmla="*/ 246 w 250"/>
                    <a:gd name="T3" fmla="*/ 8 h 8"/>
                    <a:gd name="T4" fmla="*/ 250 w 250"/>
                    <a:gd name="T5" fmla="*/ 4 h 8"/>
                    <a:gd name="T6" fmla="*/ 246 w 250"/>
                    <a:gd name="T7" fmla="*/ 0 h 8"/>
                    <a:gd name="T8" fmla="*/ 4 w 250"/>
                    <a:gd name="T9" fmla="*/ 0 h 8"/>
                    <a:gd name="T10" fmla="*/ 0 w 250"/>
                    <a:gd name="T11" fmla="*/ 4 h 8"/>
                    <a:gd name="T12" fmla="*/ 4 w 250"/>
                    <a:gd name="T13" fmla="*/ 8 h 8"/>
                  </a:gdLst>
                  <a:ahLst/>
                  <a:cxnLst>
                    <a:cxn ang="0">
                      <a:pos x="T0" y="T1"/>
                    </a:cxn>
                    <a:cxn ang="0">
                      <a:pos x="T2" y="T3"/>
                    </a:cxn>
                    <a:cxn ang="0">
                      <a:pos x="T4" y="T5"/>
                    </a:cxn>
                    <a:cxn ang="0">
                      <a:pos x="T6" y="T7"/>
                    </a:cxn>
                    <a:cxn ang="0">
                      <a:pos x="T8" y="T9"/>
                    </a:cxn>
                    <a:cxn ang="0">
                      <a:pos x="T10" y="T11"/>
                    </a:cxn>
                    <a:cxn ang="0">
                      <a:pos x="T12" y="T13"/>
                    </a:cxn>
                  </a:cxnLst>
                  <a:rect l="0" t="0" r="r" b="b"/>
                  <a:pathLst>
                    <a:path w="250" h="8">
                      <a:moveTo>
                        <a:pt x="4" y="8"/>
                      </a:moveTo>
                      <a:cubicBezTo>
                        <a:pt x="246" y="8"/>
                        <a:pt x="246" y="8"/>
                        <a:pt x="246" y="8"/>
                      </a:cubicBezTo>
                      <a:cubicBezTo>
                        <a:pt x="248" y="8"/>
                        <a:pt x="250" y="6"/>
                        <a:pt x="250" y="4"/>
                      </a:cubicBezTo>
                      <a:cubicBezTo>
                        <a:pt x="250" y="2"/>
                        <a:pt x="248" y="0"/>
                        <a:pt x="246" y="0"/>
                      </a:cubicBezTo>
                      <a:cubicBezTo>
                        <a:pt x="4" y="0"/>
                        <a:pt x="4" y="0"/>
                        <a:pt x="4" y="0"/>
                      </a:cubicBezTo>
                      <a:cubicBezTo>
                        <a:pt x="2" y="0"/>
                        <a:pt x="0" y="2"/>
                        <a:pt x="0" y="4"/>
                      </a:cubicBezTo>
                      <a:cubicBezTo>
                        <a:pt x="0" y="6"/>
                        <a:pt x="2" y="8"/>
                        <a:pt x="4" y="8"/>
                      </a:cubicBezTo>
                    </a:path>
                  </a:pathLst>
                </a:custGeom>
                <a:solidFill>
                  <a:srgbClr val="D1D3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p>
                  <a:endParaRPr lang="en-US" sz="1836"/>
                </a:p>
              </p:txBody>
            </p:sp>
            <p:sp>
              <p:nvSpPr>
                <p:cNvPr id="488" name="Freeform 25"/>
                <p:cNvSpPr>
                  <a:spLocks/>
                </p:cNvSpPr>
                <p:nvPr/>
              </p:nvSpPr>
              <p:spPr bwMode="auto">
                <a:xfrm>
                  <a:off x="1249" y="2605"/>
                  <a:ext cx="1085" cy="34"/>
                </a:xfrm>
                <a:custGeom>
                  <a:avLst/>
                  <a:gdLst>
                    <a:gd name="T0" fmla="*/ 4 w 262"/>
                    <a:gd name="T1" fmla="*/ 8 h 8"/>
                    <a:gd name="T2" fmla="*/ 258 w 262"/>
                    <a:gd name="T3" fmla="*/ 8 h 8"/>
                    <a:gd name="T4" fmla="*/ 262 w 262"/>
                    <a:gd name="T5" fmla="*/ 4 h 8"/>
                    <a:gd name="T6" fmla="*/ 258 w 262"/>
                    <a:gd name="T7" fmla="*/ 0 h 8"/>
                    <a:gd name="T8" fmla="*/ 4 w 262"/>
                    <a:gd name="T9" fmla="*/ 0 h 8"/>
                    <a:gd name="T10" fmla="*/ 0 w 262"/>
                    <a:gd name="T11" fmla="*/ 4 h 8"/>
                    <a:gd name="T12" fmla="*/ 4 w 262"/>
                    <a:gd name="T13" fmla="*/ 8 h 8"/>
                  </a:gdLst>
                  <a:ahLst/>
                  <a:cxnLst>
                    <a:cxn ang="0">
                      <a:pos x="T0" y="T1"/>
                    </a:cxn>
                    <a:cxn ang="0">
                      <a:pos x="T2" y="T3"/>
                    </a:cxn>
                    <a:cxn ang="0">
                      <a:pos x="T4" y="T5"/>
                    </a:cxn>
                    <a:cxn ang="0">
                      <a:pos x="T6" y="T7"/>
                    </a:cxn>
                    <a:cxn ang="0">
                      <a:pos x="T8" y="T9"/>
                    </a:cxn>
                    <a:cxn ang="0">
                      <a:pos x="T10" y="T11"/>
                    </a:cxn>
                    <a:cxn ang="0">
                      <a:pos x="T12" y="T13"/>
                    </a:cxn>
                  </a:cxnLst>
                  <a:rect l="0" t="0" r="r" b="b"/>
                  <a:pathLst>
                    <a:path w="262" h="8">
                      <a:moveTo>
                        <a:pt x="4" y="8"/>
                      </a:moveTo>
                      <a:cubicBezTo>
                        <a:pt x="258" y="8"/>
                        <a:pt x="258" y="8"/>
                        <a:pt x="258" y="8"/>
                      </a:cubicBezTo>
                      <a:cubicBezTo>
                        <a:pt x="260" y="8"/>
                        <a:pt x="262" y="6"/>
                        <a:pt x="262" y="4"/>
                      </a:cubicBezTo>
                      <a:cubicBezTo>
                        <a:pt x="262" y="2"/>
                        <a:pt x="260" y="0"/>
                        <a:pt x="258" y="0"/>
                      </a:cubicBezTo>
                      <a:cubicBezTo>
                        <a:pt x="4" y="0"/>
                        <a:pt x="4" y="0"/>
                        <a:pt x="4" y="0"/>
                      </a:cubicBezTo>
                      <a:cubicBezTo>
                        <a:pt x="2" y="0"/>
                        <a:pt x="0" y="2"/>
                        <a:pt x="0" y="4"/>
                      </a:cubicBezTo>
                      <a:cubicBezTo>
                        <a:pt x="0" y="6"/>
                        <a:pt x="2" y="8"/>
                        <a:pt x="4" y="8"/>
                      </a:cubicBezTo>
                    </a:path>
                  </a:pathLst>
                </a:custGeom>
                <a:solidFill>
                  <a:srgbClr val="D1D3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p>
                  <a:endParaRPr lang="en-US" sz="1836"/>
                </a:p>
              </p:txBody>
            </p:sp>
            <p:sp>
              <p:nvSpPr>
                <p:cNvPr id="489" name="Freeform 26"/>
                <p:cNvSpPr>
                  <a:spLocks/>
                </p:cNvSpPr>
                <p:nvPr/>
              </p:nvSpPr>
              <p:spPr bwMode="auto">
                <a:xfrm>
                  <a:off x="1225" y="2722"/>
                  <a:ext cx="1134" cy="37"/>
                </a:xfrm>
                <a:custGeom>
                  <a:avLst/>
                  <a:gdLst>
                    <a:gd name="T0" fmla="*/ 5 w 274"/>
                    <a:gd name="T1" fmla="*/ 9 h 9"/>
                    <a:gd name="T2" fmla="*/ 270 w 274"/>
                    <a:gd name="T3" fmla="*/ 9 h 9"/>
                    <a:gd name="T4" fmla="*/ 274 w 274"/>
                    <a:gd name="T5" fmla="*/ 4 h 9"/>
                    <a:gd name="T6" fmla="*/ 270 w 274"/>
                    <a:gd name="T7" fmla="*/ 0 h 9"/>
                    <a:gd name="T8" fmla="*/ 5 w 274"/>
                    <a:gd name="T9" fmla="*/ 0 h 9"/>
                    <a:gd name="T10" fmla="*/ 0 w 274"/>
                    <a:gd name="T11" fmla="*/ 4 h 9"/>
                    <a:gd name="T12" fmla="*/ 5 w 274"/>
                    <a:gd name="T13" fmla="*/ 9 h 9"/>
                  </a:gdLst>
                  <a:ahLst/>
                  <a:cxnLst>
                    <a:cxn ang="0">
                      <a:pos x="T0" y="T1"/>
                    </a:cxn>
                    <a:cxn ang="0">
                      <a:pos x="T2" y="T3"/>
                    </a:cxn>
                    <a:cxn ang="0">
                      <a:pos x="T4" y="T5"/>
                    </a:cxn>
                    <a:cxn ang="0">
                      <a:pos x="T6" y="T7"/>
                    </a:cxn>
                    <a:cxn ang="0">
                      <a:pos x="T8" y="T9"/>
                    </a:cxn>
                    <a:cxn ang="0">
                      <a:pos x="T10" y="T11"/>
                    </a:cxn>
                    <a:cxn ang="0">
                      <a:pos x="T12" y="T13"/>
                    </a:cxn>
                  </a:cxnLst>
                  <a:rect l="0" t="0" r="r" b="b"/>
                  <a:pathLst>
                    <a:path w="274" h="9">
                      <a:moveTo>
                        <a:pt x="5" y="9"/>
                      </a:moveTo>
                      <a:cubicBezTo>
                        <a:pt x="270" y="9"/>
                        <a:pt x="270" y="9"/>
                        <a:pt x="270" y="9"/>
                      </a:cubicBezTo>
                      <a:cubicBezTo>
                        <a:pt x="272" y="9"/>
                        <a:pt x="274" y="7"/>
                        <a:pt x="274" y="4"/>
                      </a:cubicBezTo>
                      <a:cubicBezTo>
                        <a:pt x="274" y="2"/>
                        <a:pt x="272" y="0"/>
                        <a:pt x="270" y="0"/>
                      </a:cubicBezTo>
                      <a:cubicBezTo>
                        <a:pt x="5" y="0"/>
                        <a:pt x="5" y="0"/>
                        <a:pt x="5" y="0"/>
                      </a:cubicBezTo>
                      <a:cubicBezTo>
                        <a:pt x="2" y="0"/>
                        <a:pt x="0" y="2"/>
                        <a:pt x="0" y="4"/>
                      </a:cubicBezTo>
                      <a:cubicBezTo>
                        <a:pt x="0" y="7"/>
                        <a:pt x="2" y="9"/>
                        <a:pt x="5" y="9"/>
                      </a:cubicBezTo>
                    </a:path>
                  </a:pathLst>
                </a:custGeom>
                <a:solidFill>
                  <a:srgbClr val="D1D3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p>
                  <a:endParaRPr lang="en-US" sz="1836"/>
                </a:p>
              </p:txBody>
            </p:sp>
            <p:sp>
              <p:nvSpPr>
                <p:cNvPr id="490" name="Freeform 27"/>
                <p:cNvSpPr>
                  <a:spLocks/>
                </p:cNvSpPr>
                <p:nvPr/>
              </p:nvSpPr>
              <p:spPr bwMode="auto">
                <a:xfrm>
                  <a:off x="1200" y="2838"/>
                  <a:ext cx="1184" cy="37"/>
                </a:xfrm>
                <a:custGeom>
                  <a:avLst/>
                  <a:gdLst>
                    <a:gd name="T0" fmla="*/ 5 w 286"/>
                    <a:gd name="T1" fmla="*/ 9 h 9"/>
                    <a:gd name="T2" fmla="*/ 282 w 286"/>
                    <a:gd name="T3" fmla="*/ 9 h 9"/>
                    <a:gd name="T4" fmla="*/ 286 w 286"/>
                    <a:gd name="T5" fmla="*/ 5 h 9"/>
                    <a:gd name="T6" fmla="*/ 282 w 286"/>
                    <a:gd name="T7" fmla="*/ 0 h 9"/>
                    <a:gd name="T8" fmla="*/ 5 w 286"/>
                    <a:gd name="T9" fmla="*/ 0 h 9"/>
                    <a:gd name="T10" fmla="*/ 0 w 286"/>
                    <a:gd name="T11" fmla="*/ 5 h 9"/>
                    <a:gd name="T12" fmla="*/ 5 w 286"/>
                    <a:gd name="T13" fmla="*/ 9 h 9"/>
                  </a:gdLst>
                  <a:ahLst/>
                  <a:cxnLst>
                    <a:cxn ang="0">
                      <a:pos x="T0" y="T1"/>
                    </a:cxn>
                    <a:cxn ang="0">
                      <a:pos x="T2" y="T3"/>
                    </a:cxn>
                    <a:cxn ang="0">
                      <a:pos x="T4" y="T5"/>
                    </a:cxn>
                    <a:cxn ang="0">
                      <a:pos x="T6" y="T7"/>
                    </a:cxn>
                    <a:cxn ang="0">
                      <a:pos x="T8" y="T9"/>
                    </a:cxn>
                    <a:cxn ang="0">
                      <a:pos x="T10" y="T11"/>
                    </a:cxn>
                    <a:cxn ang="0">
                      <a:pos x="T12" y="T13"/>
                    </a:cxn>
                  </a:cxnLst>
                  <a:rect l="0" t="0" r="r" b="b"/>
                  <a:pathLst>
                    <a:path w="286" h="9">
                      <a:moveTo>
                        <a:pt x="5" y="9"/>
                      </a:moveTo>
                      <a:cubicBezTo>
                        <a:pt x="282" y="9"/>
                        <a:pt x="282" y="9"/>
                        <a:pt x="282" y="9"/>
                      </a:cubicBezTo>
                      <a:cubicBezTo>
                        <a:pt x="284" y="9"/>
                        <a:pt x="286" y="7"/>
                        <a:pt x="286" y="5"/>
                      </a:cubicBezTo>
                      <a:cubicBezTo>
                        <a:pt x="286" y="2"/>
                        <a:pt x="284" y="0"/>
                        <a:pt x="282" y="0"/>
                      </a:cubicBezTo>
                      <a:cubicBezTo>
                        <a:pt x="5" y="0"/>
                        <a:pt x="5" y="0"/>
                        <a:pt x="5" y="0"/>
                      </a:cubicBezTo>
                      <a:cubicBezTo>
                        <a:pt x="2" y="0"/>
                        <a:pt x="0" y="2"/>
                        <a:pt x="0" y="5"/>
                      </a:cubicBezTo>
                      <a:cubicBezTo>
                        <a:pt x="0" y="7"/>
                        <a:pt x="2" y="9"/>
                        <a:pt x="5" y="9"/>
                      </a:cubicBezTo>
                    </a:path>
                  </a:pathLst>
                </a:custGeom>
                <a:solidFill>
                  <a:srgbClr val="D1D3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p>
                  <a:endParaRPr lang="en-US" sz="1836"/>
                </a:p>
              </p:txBody>
            </p:sp>
            <p:sp>
              <p:nvSpPr>
                <p:cNvPr id="491" name="Freeform 28"/>
                <p:cNvSpPr>
                  <a:spLocks/>
                </p:cNvSpPr>
                <p:nvPr/>
              </p:nvSpPr>
              <p:spPr bwMode="auto">
                <a:xfrm>
                  <a:off x="1175" y="2954"/>
                  <a:ext cx="1234" cy="38"/>
                </a:xfrm>
                <a:custGeom>
                  <a:avLst/>
                  <a:gdLst>
                    <a:gd name="T0" fmla="*/ 5 w 298"/>
                    <a:gd name="T1" fmla="*/ 9 h 9"/>
                    <a:gd name="T2" fmla="*/ 294 w 298"/>
                    <a:gd name="T3" fmla="*/ 9 h 9"/>
                    <a:gd name="T4" fmla="*/ 298 w 298"/>
                    <a:gd name="T5" fmla="*/ 5 h 9"/>
                    <a:gd name="T6" fmla="*/ 294 w 298"/>
                    <a:gd name="T7" fmla="*/ 0 h 9"/>
                    <a:gd name="T8" fmla="*/ 5 w 298"/>
                    <a:gd name="T9" fmla="*/ 0 h 9"/>
                    <a:gd name="T10" fmla="*/ 0 w 298"/>
                    <a:gd name="T11" fmla="*/ 5 h 9"/>
                    <a:gd name="T12" fmla="*/ 5 w 298"/>
                    <a:gd name="T13" fmla="*/ 9 h 9"/>
                  </a:gdLst>
                  <a:ahLst/>
                  <a:cxnLst>
                    <a:cxn ang="0">
                      <a:pos x="T0" y="T1"/>
                    </a:cxn>
                    <a:cxn ang="0">
                      <a:pos x="T2" y="T3"/>
                    </a:cxn>
                    <a:cxn ang="0">
                      <a:pos x="T4" y="T5"/>
                    </a:cxn>
                    <a:cxn ang="0">
                      <a:pos x="T6" y="T7"/>
                    </a:cxn>
                    <a:cxn ang="0">
                      <a:pos x="T8" y="T9"/>
                    </a:cxn>
                    <a:cxn ang="0">
                      <a:pos x="T10" y="T11"/>
                    </a:cxn>
                    <a:cxn ang="0">
                      <a:pos x="T12" y="T13"/>
                    </a:cxn>
                  </a:cxnLst>
                  <a:rect l="0" t="0" r="r" b="b"/>
                  <a:pathLst>
                    <a:path w="298" h="9">
                      <a:moveTo>
                        <a:pt x="5" y="9"/>
                      </a:moveTo>
                      <a:cubicBezTo>
                        <a:pt x="294" y="9"/>
                        <a:pt x="294" y="9"/>
                        <a:pt x="294" y="9"/>
                      </a:cubicBezTo>
                      <a:cubicBezTo>
                        <a:pt x="296" y="9"/>
                        <a:pt x="298" y="7"/>
                        <a:pt x="298" y="5"/>
                      </a:cubicBezTo>
                      <a:cubicBezTo>
                        <a:pt x="298" y="2"/>
                        <a:pt x="296" y="0"/>
                        <a:pt x="294" y="0"/>
                      </a:cubicBezTo>
                      <a:cubicBezTo>
                        <a:pt x="5" y="0"/>
                        <a:pt x="5" y="0"/>
                        <a:pt x="5" y="0"/>
                      </a:cubicBezTo>
                      <a:cubicBezTo>
                        <a:pt x="2" y="0"/>
                        <a:pt x="0" y="2"/>
                        <a:pt x="0" y="5"/>
                      </a:cubicBezTo>
                      <a:cubicBezTo>
                        <a:pt x="0" y="7"/>
                        <a:pt x="2" y="9"/>
                        <a:pt x="5" y="9"/>
                      </a:cubicBezTo>
                    </a:path>
                  </a:pathLst>
                </a:custGeom>
                <a:solidFill>
                  <a:srgbClr val="D1D3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p>
                  <a:endParaRPr lang="en-US" sz="1836"/>
                </a:p>
              </p:txBody>
            </p:sp>
            <p:sp>
              <p:nvSpPr>
                <p:cNvPr id="492" name="Freeform 29"/>
                <p:cNvSpPr>
                  <a:spLocks/>
                </p:cNvSpPr>
                <p:nvPr/>
              </p:nvSpPr>
              <p:spPr bwMode="auto">
                <a:xfrm>
                  <a:off x="1150" y="3071"/>
                  <a:ext cx="1284" cy="37"/>
                </a:xfrm>
                <a:custGeom>
                  <a:avLst/>
                  <a:gdLst>
                    <a:gd name="T0" fmla="*/ 5 w 310"/>
                    <a:gd name="T1" fmla="*/ 9 h 9"/>
                    <a:gd name="T2" fmla="*/ 306 w 310"/>
                    <a:gd name="T3" fmla="*/ 9 h 9"/>
                    <a:gd name="T4" fmla="*/ 310 w 310"/>
                    <a:gd name="T5" fmla="*/ 5 h 9"/>
                    <a:gd name="T6" fmla="*/ 306 w 310"/>
                    <a:gd name="T7" fmla="*/ 0 h 9"/>
                    <a:gd name="T8" fmla="*/ 5 w 310"/>
                    <a:gd name="T9" fmla="*/ 0 h 9"/>
                    <a:gd name="T10" fmla="*/ 0 w 310"/>
                    <a:gd name="T11" fmla="*/ 5 h 9"/>
                    <a:gd name="T12" fmla="*/ 5 w 310"/>
                    <a:gd name="T13" fmla="*/ 9 h 9"/>
                  </a:gdLst>
                  <a:ahLst/>
                  <a:cxnLst>
                    <a:cxn ang="0">
                      <a:pos x="T0" y="T1"/>
                    </a:cxn>
                    <a:cxn ang="0">
                      <a:pos x="T2" y="T3"/>
                    </a:cxn>
                    <a:cxn ang="0">
                      <a:pos x="T4" y="T5"/>
                    </a:cxn>
                    <a:cxn ang="0">
                      <a:pos x="T6" y="T7"/>
                    </a:cxn>
                    <a:cxn ang="0">
                      <a:pos x="T8" y="T9"/>
                    </a:cxn>
                    <a:cxn ang="0">
                      <a:pos x="T10" y="T11"/>
                    </a:cxn>
                    <a:cxn ang="0">
                      <a:pos x="T12" y="T13"/>
                    </a:cxn>
                  </a:cxnLst>
                  <a:rect l="0" t="0" r="r" b="b"/>
                  <a:pathLst>
                    <a:path w="310" h="9">
                      <a:moveTo>
                        <a:pt x="5" y="9"/>
                      </a:moveTo>
                      <a:cubicBezTo>
                        <a:pt x="306" y="9"/>
                        <a:pt x="306" y="9"/>
                        <a:pt x="306" y="9"/>
                      </a:cubicBezTo>
                      <a:cubicBezTo>
                        <a:pt x="308" y="9"/>
                        <a:pt x="310" y="7"/>
                        <a:pt x="310" y="5"/>
                      </a:cubicBezTo>
                      <a:cubicBezTo>
                        <a:pt x="310" y="2"/>
                        <a:pt x="308" y="0"/>
                        <a:pt x="306" y="0"/>
                      </a:cubicBezTo>
                      <a:cubicBezTo>
                        <a:pt x="5" y="0"/>
                        <a:pt x="5" y="0"/>
                        <a:pt x="5" y="0"/>
                      </a:cubicBezTo>
                      <a:cubicBezTo>
                        <a:pt x="2" y="0"/>
                        <a:pt x="0" y="2"/>
                        <a:pt x="0" y="5"/>
                      </a:cubicBezTo>
                      <a:cubicBezTo>
                        <a:pt x="0" y="7"/>
                        <a:pt x="2" y="9"/>
                        <a:pt x="5" y="9"/>
                      </a:cubicBezTo>
                    </a:path>
                  </a:pathLst>
                </a:custGeom>
                <a:solidFill>
                  <a:srgbClr val="D1D3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p>
                  <a:endParaRPr lang="en-US" sz="1836"/>
                </a:p>
              </p:txBody>
            </p:sp>
            <p:sp>
              <p:nvSpPr>
                <p:cNvPr id="493" name="Freeform 30"/>
                <p:cNvSpPr>
                  <a:spLocks/>
                </p:cNvSpPr>
                <p:nvPr/>
              </p:nvSpPr>
              <p:spPr bwMode="auto">
                <a:xfrm>
                  <a:off x="1125" y="3187"/>
                  <a:ext cx="1334" cy="42"/>
                </a:xfrm>
                <a:custGeom>
                  <a:avLst/>
                  <a:gdLst>
                    <a:gd name="T0" fmla="*/ 5 w 322"/>
                    <a:gd name="T1" fmla="*/ 10 h 10"/>
                    <a:gd name="T2" fmla="*/ 318 w 322"/>
                    <a:gd name="T3" fmla="*/ 10 h 10"/>
                    <a:gd name="T4" fmla="*/ 322 w 322"/>
                    <a:gd name="T5" fmla="*/ 5 h 10"/>
                    <a:gd name="T6" fmla="*/ 318 w 322"/>
                    <a:gd name="T7" fmla="*/ 0 h 10"/>
                    <a:gd name="T8" fmla="*/ 5 w 322"/>
                    <a:gd name="T9" fmla="*/ 0 h 10"/>
                    <a:gd name="T10" fmla="*/ 0 w 322"/>
                    <a:gd name="T11" fmla="*/ 5 h 10"/>
                    <a:gd name="T12" fmla="*/ 5 w 322"/>
                    <a:gd name="T13" fmla="*/ 10 h 10"/>
                  </a:gdLst>
                  <a:ahLst/>
                  <a:cxnLst>
                    <a:cxn ang="0">
                      <a:pos x="T0" y="T1"/>
                    </a:cxn>
                    <a:cxn ang="0">
                      <a:pos x="T2" y="T3"/>
                    </a:cxn>
                    <a:cxn ang="0">
                      <a:pos x="T4" y="T5"/>
                    </a:cxn>
                    <a:cxn ang="0">
                      <a:pos x="T6" y="T7"/>
                    </a:cxn>
                    <a:cxn ang="0">
                      <a:pos x="T8" y="T9"/>
                    </a:cxn>
                    <a:cxn ang="0">
                      <a:pos x="T10" y="T11"/>
                    </a:cxn>
                    <a:cxn ang="0">
                      <a:pos x="T12" y="T13"/>
                    </a:cxn>
                  </a:cxnLst>
                  <a:rect l="0" t="0" r="r" b="b"/>
                  <a:pathLst>
                    <a:path w="322" h="10">
                      <a:moveTo>
                        <a:pt x="5" y="10"/>
                      </a:moveTo>
                      <a:cubicBezTo>
                        <a:pt x="318" y="10"/>
                        <a:pt x="318" y="10"/>
                        <a:pt x="318" y="10"/>
                      </a:cubicBezTo>
                      <a:cubicBezTo>
                        <a:pt x="320" y="10"/>
                        <a:pt x="322" y="8"/>
                        <a:pt x="322" y="5"/>
                      </a:cubicBezTo>
                      <a:cubicBezTo>
                        <a:pt x="322" y="2"/>
                        <a:pt x="320" y="0"/>
                        <a:pt x="318" y="0"/>
                      </a:cubicBezTo>
                      <a:cubicBezTo>
                        <a:pt x="5" y="0"/>
                        <a:pt x="5" y="0"/>
                        <a:pt x="5" y="0"/>
                      </a:cubicBezTo>
                      <a:cubicBezTo>
                        <a:pt x="2" y="0"/>
                        <a:pt x="0" y="2"/>
                        <a:pt x="0" y="5"/>
                      </a:cubicBezTo>
                      <a:cubicBezTo>
                        <a:pt x="0" y="8"/>
                        <a:pt x="2" y="10"/>
                        <a:pt x="5" y="10"/>
                      </a:cubicBezTo>
                    </a:path>
                  </a:pathLst>
                </a:custGeom>
                <a:solidFill>
                  <a:srgbClr val="D1D3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p>
                  <a:endParaRPr lang="en-US" sz="1836"/>
                </a:p>
              </p:txBody>
            </p:sp>
            <p:sp>
              <p:nvSpPr>
                <p:cNvPr id="494" name="Freeform 31"/>
                <p:cNvSpPr>
                  <a:spLocks/>
                </p:cNvSpPr>
                <p:nvPr/>
              </p:nvSpPr>
              <p:spPr bwMode="auto">
                <a:xfrm>
                  <a:off x="1100" y="3307"/>
                  <a:ext cx="1383" cy="38"/>
                </a:xfrm>
                <a:custGeom>
                  <a:avLst/>
                  <a:gdLst>
                    <a:gd name="T0" fmla="*/ 5 w 334"/>
                    <a:gd name="T1" fmla="*/ 9 h 9"/>
                    <a:gd name="T2" fmla="*/ 329 w 334"/>
                    <a:gd name="T3" fmla="*/ 9 h 9"/>
                    <a:gd name="T4" fmla="*/ 334 w 334"/>
                    <a:gd name="T5" fmla="*/ 4 h 9"/>
                    <a:gd name="T6" fmla="*/ 329 w 334"/>
                    <a:gd name="T7" fmla="*/ 0 h 9"/>
                    <a:gd name="T8" fmla="*/ 5 w 334"/>
                    <a:gd name="T9" fmla="*/ 0 h 9"/>
                    <a:gd name="T10" fmla="*/ 0 w 334"/>
                    <a:gd name="T11" fmla="*/ 4 h 9"/>
                    <a:gd name="T12" fmla="*/ 5 w 334"/>
                    <a:gd name="T13" fmla="*/ 9 h 9"/>
                  </a:gdLst>
                  <a:ahLst/>
                  <a:cxnLst>
                    <a:cxn ang="0">
                      <a:pos x="T0" y="T1"/>
                    </a:cxn>
                    <a:cxn ang="0">
                      <a:pos x="T2" y="T3"/>
                    </a:cxn>
                    <a:cxn ang="0">
                      <a:pos x="T4" y="T5"/>
                    </a:cxn>
                    <a:cxn ang="0">
                      <a:pos x="T6" y="T7"/>
                    </a:cxn>
                    <a:cxn ang="0">
                      <a:pos x="T8" y="T9"/>
                    </a:cxn>
                    <a:cxn ang="0">
                      <a:pos x="T10" y="T11"/>
                    </a:cxn>
                    <a:cxn ang="0">
                      <a:pos x="T12" y="T13"/>
                    </a:cxn>
                  </a:cxnLst>
                  <a:rect l="0" t="0" r="r" b="b"/>
                  <a:pathLst>
                    <a:path w="334" h="9">
                      <a:moveTo>
                        <a:pt x="5" y="9"/>
                      </a:moveTo>
                      <a:cubicBezTo>
                        <a:pt x="329" y="9"/>
                        <a:pt x="329" y="9"/>
                        <a:pt x="329" y="9"/>
                      </a:cubicBezTo>
                      <a:cubicBezTo>
                        <a:pt x="332" y="9"/>
                        <a:pt x="334" y="7"/>
                        <a:pt x="334" y="4"/>
                      </a:cubicBezTo>
                      <a:cubicBezTo>
                        <a:pt x="334" y="2"/>
                        <a:pt x="332" y="0"/>
                        <a:pt x="329" y="0"/>
                      </a:cubicBezTo>
                      <a:cubicBezTo>
                        <a:pt x="5" y="0"/>
                        <a:pt x="5" y="0"/>
                        <a:pt x="5" y="0"/>
                      </a:cubicBezTo>
                      <a:cubicBezTo>
                        <a:pt x="2" y="0"/>
                        <a:pt x="0" y="2"/>
                        <a:pt x="0" y="4"/>
                      </a:cubicBezTo>
                      <a:cubicBezTo>
                        <a:pt x="0" y="7"/>
                        <a:pt x="2" y="9"/>
                        <a:pt x="5" y="9"/>
                      </a:cubicBezTo>
                    </a:path>
                  </a:pathLst>
                </a:custGeom>
                <a:solidFill>
                  <a:srgbClr val="D1D3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p>
                  <a:endParaRPr lang="en-US" sz="1836"/>
                </a:p>
              </p:txBody>
            </p:sp>
            <p:sp>
              <p:nvSpPr>
                <p:cNvPr id="495" name="Freeform 32"/>
                <p:cNvSpPr>
                  <a:spLocks/>
                </p:cNvSpPr>
                <p:nvPr/>
              </p:nvSpPr>
              <p:spPr bwMode="auto">
                <a:xfrm>
                  <a:off x="1076" y="3424"/>
                  <a:ext cx="1432" cy="37"/>
                </a:xfrm>
                <a:custGeom>
                  <a:avLst/>
                  <a:gdLst>
                    <a:gd name="T0" fmla="*/ 5 w 346"/>
                    <a:gd name="T1" fmla="*/ 9 h 9"/>
                    <a:gd name="T2" fmla="*/ 341 w 346"/>
                    <a:gd name="T3" fmla="*/ 9 h 9"/>
                    <a:gd name="T4" fmla="*/ 346 w 346"/>
                    <a:gd name="T5" fmla="*/ 4 h 9"/>
                    <a:gd name="T6" fmla="*/ 341 w 346"/>
                    <a:gd name="T7" fmla="*/ 0 h 9"/>
                    <a:gd name="T8" fmla="*/ 5 w 346"/>
                    <a:gd name="T9" fmla="*/ 0 h 9"/>
                    <a:gd name="T10" fmla="*/ 0 w 346"/>
                    <a:gd name="T11" fmla="*/ 4 h 9"/>
                    <a:gd name="T12" fmla="*/ 5 w 346"/>
                    <a:gd name="T13" fmla="*/ 9 h 9"/>
                  </a:gdLst>
                  <a:ahLst/>
                  <a:cxnLst>
                    <a:cxn ang="0">
                      <a:pos x="T0" y="T1"/>
                    </a:cxn>
                    <a:cxn ang="0">
                      <a:pos x="T2" y="T3"/>
                    </a:cxn>
                    <a:cxn ang="0">
                      <a:pos x="T4" y="T5"/>
                    </a:cxn>
                    <a:cxn ang="0">
                      <a:pos x="T6" y="T7"/>
                    </a:cxn>
                    <a:cxn ang="0">
                      <a:pos x="T8" y="T9"/>
                    </a:cxn>
                    <a:cxn ang="0">
                      <a:pos x="T10" y="T11"/>
                    </a:cxn>
                    <a:cxn ang="0">
                      <a:pos x="T12" y="T13"/>
                    </a:cxn>
                  </a:cxnLst>
                  <a:rect l="0" t="0" r="r" b="b"/>
                  <a:pathLst>
                    <a:path w="346" h="9">
                      <a:moveTo>
                        <a:pt x="5" y="9"/>
                      </a:moveTo>
                      <a:cubicBezTo>
                        <a:pt x="341" y="9"/>
                        <a:pt x="341" y="9"/>
                        <a:pt x="341" y="9"/>
                      </a:cubicBezTo>
                      <a:cubicBezTo>
                        <a:pt x="344" y="9"/>
                        <a:pt x="346" y="7"/>
                        <a:pt x="346" y="4"/>
                      </a:cubicBezTo>
                      <a:cubicBezTo>
                        <a:pt x="346" y="2"/>
                        <a:pt x="344" y="0"/>
                        <a:pt x="341" y="0"/>
                      </a:cubicBezTo>
                      <a:cubicBezTo>
                        <a:pt x="5" y="0"/>
                        <a:pt x="5" y="0"/>
                        <a:pt x="5" y="0"/>
                      </a:cubicBezTo>
                      <a:cubicBezTo>
                        <a:pt x="2" y="0"/>
                        <a:pt x="0" y="2"/>
                        <a:pt x="0" y="4"/>
                      </a:cubicBezTo>
                      <a:cubicBezTo>
                        <a:pt x="0" y="7"/>
                        <a:pt x="2" y="9"/>
                        <a:pt x="5" y="9"/>
                      </a:cubicBezTo>
                    </a:path>
                  </a:pathLst>
                </a:custGeom>
                <a:solidFill>
                  <a:srgbClr val="D1D3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p>
                  <a:endParaRPr lang="en-US" sz="1836"/>
                </a:p>
              </p:txBody>
            </p:sp>
            <p:sp>
              <p:nvSpPr>
                <p:cNvPr id="497" name="Freeform 34"/>
                <p:cNvSpPr>
                  <a:spLocks/>
                </p:cNvSpPr>
                <p:nvPr/>
              </p:nvSpPr>
              <p:spPr bwMode="auto">
                <a:xfrm>
                  <a:off x="1262" y="2477"/>
                  <a:ext cx="1027" cy="33"/>
                </a:xfrm>
                <a:custGeom>
                  <a:avLst/>
                  <a:gdLst>
                    <a:gd name="T0" fmla="*/ 245 w 248"/>
                    <a:gd name="T1" fmla="*/ 0 h 8"/>
                    <a:gd name="T2" fmla="*/ 4 w 248"/>
                    <a:gd name="T3" fmla="*/ 0 h 8"/>
                    <a:gd name="T4" fmla="*/ 0 w 248"/>
                    <a:gd name="T5" fmla="*/ 4 h 8"/>
                    <a:gd name="T6" fmla="*/ 3 w 248"/>
                    <a:gd name="T7" fmla="*/ 8 h 8"/>
                    <a:gd name="T8" fmla="*/ 3 w 248"/>
                    <a:gd name="T9" fmla="*/ 7 h 8"/>
                    <a:gd name="T10" fmla="*/ 7 w 248"/>
                    <a:gd name="T11" fmla="*/ 3 h 8"/>
                    <a:gd name="T12" fmla="*/ 245 w 248"/>
                    <a:gd name="T13" fmla="*/ 3 h 8"/>
                    <a:gd name="T14" fmla="*/ 248 w 248"/>
                    <a:gd name="T15" fmla="*/ 0 h 8"/>
                    <a:gd name="T16" fmla="*/ 245 w 248"/>
                    <a:gd name="T17" fmla="*/ 0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48" h="8">
                      <a:moveTo>
                        <a:pt x="245" y="0"/>
                      </a:moveTo>
                      <a:cubicBezTo>
                        <a:pt x="4" y="0"/>
                        <a:pt x="4" y="0"/>
                        <a:pt x="4" y="0"/>
                      </a:cubicBezTo>
                      <a:cubicBezTo>
                        <a:pt x="2" y="0"/>
                        <a:pt x="0" y="1"/>
                        <a:pt x="0" y="4"/>
                      </a:cubicBezTo>
                      <a:cubicBezTo>
                        <a:pt x="0" y="6"/>
                        <a:pt x="2" y="7"/>
                        <a:pt x="3" y="8"/>
                      </a:cubicBezTo>
                      <a:cubicBezTo>
                        <a:pt x="3" y="7"/>
                        <a:pt x="3" y="7"/>
                        <a:pt x="3" y="7"/>
                      </a:cubicBezTo>
                      <a:cubicBezTo>
                        <a:pt x="3" y="5"/>
                        <a:pt x="5" y="3"/>
                        <a:pt x="7" y="3"/>
                      </a:cubicBezTo>
                      <a:cubicBezTo>
                        <a:pt x="245" y="3"/>
                        <a:pt x="245" y="3"/>
                        <a:pt x="245" y="3"/>
                      </a:cubicBezTo>
                      <a:cubicBezTo>
                        <a:pt x="248" y="0"/>
                        <a:pt x="248" y="0"/>
                        <a:pt x="248" y="0"/>
                      </a:cubicBezTo>
                      <a:cubicBezTo>
                        <a:pt x="247" y="0"/>
                        <a:pt x="246" y="0"/>
                        <a:pt x="245" y="0"/>
                      </a:cubicBezTo>
                    </a:path>
                  </a:pathLst>
                </a:custGeom>
                <a:solidFill>
                  <a:srgbClr val="67514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p>
                  <a:endParaRPr lang="en-US" sz="1836"/>
                </a:p>
              </p:txBody>
            </p:sp>
            <p:sp>
              <p:nvSpPr>
                <p:cNvPr id="498" name="Freeform 35"/>
                <p:cNvSpPr>
                  <a:spLocks/>
                </p:cNvSpPr>
                <p:nvPr/>
              </p:nvSpPr>
              <p:spPr bwMode="auto">
                <a:xfrm>
                  <a:off x="1237" y="2593"/>
                  <a:ext cx="907" cy="33"/>
                </a:xfrm>
                <a:custGeom>
                  <a:avLst/>
                  <a:gdLst>
                    <a:gd name="T0" fmla="*/ 219 w 219"/>
                    <a:gd name="T1" fmla="*/ 0 h 8"/>
                    <a:gd name="T2" fmla="*/ 4 w 219"/>
                    <a:gd name="T3" fmla="*/ 0 h 8"/>
                    <a:gd name="T4" fmla="*/ 0 w 219"/>
                    <a:gd name="T5" fmla="*/ 4 h 8"/>
                    <a:gd name="T6" fmla="*/ 3 w 219"/>
                    <a:gd name="T7" fmla="*/ 8 h 8"/>
                    <a:gd name="T8" fmla="*/ 3 w 219"/>
                    <a:gd name="T9" fmla="*/ 7 h 8"/>
                    <a:gd name="T10" fmla="*/ 7 w 219"/>
                    <a:gd name="T11" fmla="*/ 3 h 8"/>
                    <a:gd name="T12" fmla="*/ 215 w 219"/>
                    <a:gd name="T13" fmla="*/ 3 h 8"/>
                    <a:gd name="T14" fmla="*/ 219 w 219"/>
                    <a:gd name="T15" fmla="*/ 0 h 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19" h="8">
                      <a:moveTo>
                        <a:pt x="219" y="0"/>
                      </a:moveTo>
                      <a:cubicBezTo>
                        <a:pt x="4" y="0"/>
                        <a:pt x="4" y="0"/>
                        <a:pt x="4" y="0"/>
                      </a:cubicBezTo>
                      <a:cubicBezTo>
                        <a:pt x="2" y="0"/>
                        <a:pt x="0" y="2"/>
                        <a:pt x="0" y="4"/>
                      </a:cubicBezTo>
                      <a:cubicBezTo>
                        <a:pt x="0" y="6"/>
                        <a:pt x="2" y="8"/>
                        <a:pt x="3" y="8"/>
                      </a:cubicBezTo>
                      <a:cubicBezTo>
                        <a:pt x="3" y="8"/>
                        <a:pt x="3" y="7"/>
                        <a:pt x="3" y="7"/>
                      </a:cubicBezTo>
                      <a:cubicBezTo>
                        <a:pt x="3" y="5"/>
                        <a:pt x="5" y="3"/>
                        <a:pt x="7" y="3"/>
                      </a:cubicBezTo>
                      <a:cubicBezTo>
                        <a:pt x="215" y="3"/>
                        <a:pt x="215" y="3"/>
                        <a:pt x="215" y="3"/>
                      </a:cubicBezTo>
                      <a:cubicBezTo>
                        <a:pt x="219" y="0"/>
                        <a:pt x="219" y="0"/>
                        <a:pt x="219" y="0"/>
                      </a:cubicBezTo>
                    </a:path>
                  </a:pathLst>
                </a:custGeom>
                <a:solidFill>
                  <a:srgbClr val="67514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p>
                  <a:endParaRPr lang="en-US" sz="1836"/>
                </a:p>
              </p:txBody>
            </p:sp>
            <p:sp>
              <p:nvSpPr>
                <p:cNvPr id="499" name="Freeform 36"/>
                <p:cNvSpPr>
                  <a:spLocks/>
                </p:cNvSpPr>
                <p:nvPr/>
              </p:nvSpPr>
              <p:spPr bwMode="auto">
                <a:xfrm>
                  <a:off x="1212" y="2709"/>
                  <a:ext cx="787" cy="34"/>
                </a:xfrm>
                <a:custGeom>
                  <a:avLst/>
                  <a:gdLst>
                    <a:gd name="T0" fmla="*/ 190 w 190"/>
                    <a:gd name="T1" fmla="*/ 0 h 8"/>
                    <a:gd name="T2" fmla="*/ 4 w 190"/>
                    <a:gd name="T3" fmla="*/ 0 h 8"/>
                    <a:gd name="T4" fmla="*/ 0 w 190"/>
                    <a:gd name="T5" fmla="*/ 4 h 8"/>
                    <a:gd name="T6" fmla="*/ 3 w 190"/>
                    <a:gd name="T7" fmla="*/ 8 h 8"/>
                    <a:gd name="T8" fmla="*/ 3 w 190"/>
                    <a:gd name="T9" fmla="*/ 7 h 8"/>
                    <a:gd name="T10" fmla="*/ 8 w 190"/>
                    <a:gd name="T11" fmla="*/ 3 h 8"/>
                    <a:gd name="T12" fmla="*/ 185 w 190"/>
                    <a:gd name="T13" fmla="*/ 3 h 8"/>
                    <a:gd name="T14" fmla="*/ 190 w 190"/>
                    <a:gd name="T15" fmla="*/ 0 h 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0" h="8">
                      <a:moveTo>
                        <a:pt x="190" y="0"/>
                      </a:moveTo>
                      <a:cubicBezTo>
                        <a:pt x="4" y="0"/>
                        <a:pt x="4" y="0"/>
                        <a:pt x="4" y="0"/>
                      </a:cubicBezTo>
                      <a:cubicBezTo>
                        <a:pt x="2" y="0"/>
                        <a:pt x="0" y="2"/>
                        <a:pt x="0" y="4"/>
                      </a:cubicBezTo>
                      <a:cubicBezTo>
                        <a:pt x="0" y="6"/>
                        <a:pt x="1" y="8"/>
                        <a:pt x="3" y="8"/>
                      </a:cubicBezTo>
                      <a:cubicBezTo>
                        <a:pt x="3" y="8"/>
                        <a:pt x="3" y="8"/>
                        <a:pt x="3" y="7"/>
                      </a:cubicBezTo>
                      <a:cubicBezTo>
                        <a:pt x="3" y="5"/>
                        <a:pt x="5" y="3"/>
                        <a:pt x="8" y="3"/>
                      </a:cubicBezTo>
                      <a:cubicBezTo>
                        <a:pt x="185" y="3"/>
                        <a:pt x="185" y="3"/>
                        <a:pt x="185" y="3"/>
                      </a:cubicBezTo>
                      <a:cubicBezTo>
                        <a:pt x="190" y="0"/>
                        <a:pt x="190" y="0"/>
                        <a:pt x="190" y="0"/>
                      </a:cubicBezTo>
                    </a:path>
                  </a:pathLst>
                </a:custGeom>
                <a:solidFill>
                  <a:srgbClr val="67514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p>
                  <a:endParaRPr lang="en-US" sz="1836"/>
                </a:p>
              </p:txBody>
            </p:sp>
            <p:sp>
              <p:nvSpPr>
                <p:cNvPr id="500" name="Freeform 37"/>
                <p:cNvSpPr>
                  <a:spLocks/>
                </p:cNvSpPr>
                <p:nvPr/>
              </p:nvSpPr>
              <p:spPr bwMode="auto">
                <a:xfrm>
                  <a:off x="1237" y="2826"/>
                  <a:ext cx="613" cy="12"/>
                </a:xfrm>
                <a:custGeom>
                  <a:avLst/>
                  <a:gdLst>
                    <a:gd name="T0" fmla="*/ 613 w 613"/>
                    <a:gd name="T1" fmla="*/ 0 h 12"/>
                    <a:gd name="T2" fmla="*/ 0 w 613"/>
                    <a:gd name="T3" fmla="*/ 0 h 12"/>
                    <a:gd name="T4" fmla="*/ 12 w 613"/>
                    <a:gd name="T5" fmla="*/ 12 h 12"/>
                    <a:gd name="T6" fmla="*/ 596 w 613"/>
                    <a:gd name="T7" fmla="*/ 12 h 12"/>
                    <a:gd name="T8" fmla="*/ 613 w 613"/>
                    <a:gd name="T9" fmla="*/ 0 h 12"/>
                  </a:gdLst>
                  <a:ahLst/>
                  <a:cxnLst>
                    <a:cxn ang="0">
                      <a:pos x="T0" y="T1"/>
                    </a:cxn>
                    <a:cxn ang="0">
                      <a:pos x="T2" y="T3"/>
                    </a:cxn>
                    <a:cxn ang="0">
                      <a:pos x="T4" y="T5"/>
                    </a:cxn>
                    <a:cxn ang="0">
                      <a:pos x="T6" y="T7"/>
                    </a:cxn>
                    <a:cxn ang="0">
                      <a:pos x="T8" y="T9"/>
                    </a:cxn>
                  </a:cxnLst>
                  <a:rect l="0" t="0" r="r" b="b"/>
                  <a:pathLst>
                    <a:path w="613" h="12">
                      <a:moveTo>
                        <a:pt x="613" y="0"/>
                      </a:moveTo>
                      <a:lnTo>
                        <a:pt x="0" y="0"/>
                      </a:lnTo>
                      <a:lnTo>
                        <a:pt x="12" y="12"/>
                      </a:lnTo>
                      <a:lnTo>
                        <a:pt x="596" y="12"/>
                      </a:lnTo>
                      <a:lnTo>
                        <a:pt x="613" y="0"/>
                      </a:lnTo>
                      <a:close/>
                    </a:path>
                  </a:pathLst>
                </a:custGeom>
                <a:solidFill>
                  <a:srgbClr val="67514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p>
                  <a:endParaRPr lang="en-US" sz="1836"/>
                </a:p>
              </p:txBody>
            </p:sp>
            <p:sp>
              <p:nvSpPr>
                <p:cNvPr id="501" name="Freeform 38"/>
                <p:cNvSpPr>
                  <a:spLocks/>
                </p:cNvSpPr>
                <p:nvPr/>
              </p:nvSpPr>
              <p:spPr bwMode="auto">
                <a:xfrm>
                  <a:off x="1237" y="2826"/>
                  <a:ext cx="613" cy="12"/>
                </a:xfrm>
                <a:custGeom>
                  <a:avLst/>
                  <a:gdLst>
                    <a:gd name="T0" fmla="*/ 613 w 613"/>
                    <a:gd name="T1" fmla="*/ 0 h 12"/>
                    <a:gd name="T2" fmla="*/ 0 w 613"/>
                    <a:gd name="T3" fmla="*/ 0 h 12"/>
                    <a:gd name="T4" fmla="*/ 12 w 613"/>
                    <a:gd name="T5" fmla="*/ 12 h 12"/>
                    <a:gd name="T6" fmla="*/ 596 w 613"/>
                    <a:gd name="T7" fmla="*/ 12 h 12"/>
                    <a:gd name="T8" fmla="*/ 613 w 613"/>
                    <a:gd name="T9" fmla="*/ 0 h 12"/>
                  </a:gdLst>
                  <a:ahLst/>
                  <a:cxnLst>
                    <a:cxn ang="0">
                      <a:pos x="T0" y="T1"/>
                    </a:cxn>
                    <a:cxn ang="0">
                      <a:pos x="T2" y="T3"/>
                    </a:cxn>
                    <a:cxn ang="0">
                      <a:pos x="T4" y="T5"/>
                    </a:cxn>
                    <a:cxn ang="0">
                      <a:pos x="T6" y="T7"/>
                    </a:cxn>
                    <a:cxn ang="0">
                      <a:pos x="T8" y="T9"/>
                    </a:cxn>
                  </a:cxnLst>
                  <a:rect l="0" t="0" r="r" b="b"/>
                  <a:pathLst>
                    <a:path w="613" h="12">
                      <a:moveTo>
                        <a:pt x="613" y="0"/>
                      </a:moveTo>
                      <a:lnTo>
                        <a:pt x="0" y="0"/>
                      </a:lnTo>
                      <a:lnTo>
                        <a:pt x="12" y="12"/>
                      </a:lnTo>
                      <a:lnTo>
                        <a:pt x="596" y="12"/>
                      </a:lnTo>
                      <a:lnTo>
                        <a:pt x="613"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p>
                  <a:endParaRPr lang="en-US" sz="1836"/>
                </a:p>
              </p:txBody>
            </p:sp>
            <p:sp>
              <p:nvSpPr>
                <p:cNvPr id="502" name="Freeform 39"/>
                <p:cNvSpPr>
                  <a:spLocks/>
                </p:cNvSpPr>
                <p:nvPr/>
              </p:nvSpPr>
              <p:spPr bwMode="auto">
                <a:xfrm>
                  <a:off x="1287" y="2942"/>
                  <a:ext cx="418" cy="12"/>
                </a:xfrm>
                <a:custGeom>
                  <a:avLst/>
                  <a:gdLst>
                    <a:gd name="T0" fmla="*/ 418 w 418"/>
                    <a:gd name="T1" fmla="*/ 0 h 12"/>
                    <a:gd name="T2" fmla="*/ 0 w 418"/>
                    <a:gd name="T3" fmla="*/ 0 h 12"/>
                    <a:gd name="T4" fmla="*/ 0 w 418"/>
                    <a:gd name="T5" fmla="*/ 12 h 12"/>
                    <a:gd name="T6" fmla="*/ 397 w 418"/>
                    <a:gd name="T7" fmla="*/ 12 h 12"/>
                    <a:gd name="T8" fmla="*/ 418 w 418"/>
                    <a:gd name="T9" fmla="*/ 0 h 12"/>
                  </a:gdLst>
                  <a:ahLst/>
                  <a:cxnLst>
                    <a:cxn ang="0">
                      <a:pos x="T0" y="T1"/>
                    </a:cxn>
                    <a:cxn ang="0">
                      <a:pos x="T2" y="T3"/>
                    </a:cxn>
                    <a:cxn ang="0">
                      <a:pos x="T4" y="T5"/>
                    </a:cxn>
                    <a:cxn ang="0">
                      <a:pos x="T6" y="T7"/>
                    </a:cxn>
                    <a:cxn ang="0">
                      <a:pos x="T8" y="T9"/>
                    </a:cxn>
                  </a:cxnLst>
                  <a:rect l="0" t="0" r="r" b="b"/>
                  <a:pathLst>
                    <a:path w="418" h="12">
                      <a:moveTo>
                        <a:pt x="418" y="0"/>
                      </a:moveTo>
                      <a:lnTo>
                        <a:pt x="0" y="0"/>
                      </a:lnTo>
                      <a:lnTo>
                        <a:pt x="0" y="12"/>
                      </a:lnTo>
                      <a:lnTo>
                        <a:pt x="397" y="12"/>
                      </a:lnTo>
                      <a:lnTo>
                        <a:pt x="418" y="0"/>
                      </a:lnTo>
                      <a:close/>
                    </a:path>
                  </a:pathLst>
                </a:custGeom>
                <a:solidFill>
                  <a:srgbClr val="67514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p>
                  <a:endParaRPr lang="en-US" sz="1836"/>
                </a:p>
              </p:txBody>
            </p:sp>
            <p:sp>
              <p:nvSpPr>
                <p:cNvPr id="503" name="Freeform 40"/>
                <p:cNvSpPr>
                  <a:spLocks/>
                </p:cNvSpPr>
                <p:nvPr/>
              </p:nvSpPr>
              <p:spPr bwMode="auto">
                <a:xfrm>
                  <a:off x="1287" y="2942"/>
                  <a:ext cx="418" cy="12"/>
                </a:xfrm>
                <a:custGeom>
                  <a:avLst/>
                  <a:gdLst>
                    <a:gd name="T0" fmla="*/ 418 w 418"/>
                    <a:gd name="T1" fmla="*/ 0 h 12"/>
                    <a:gd name="T2" fmla="*/ 0 w 418"/>
                    <a:gd name="T3" fmla="*/ 0 h 12"/>
                    <a:gd name="T4" fmla="*/ 0 w 418"/>
                    <a:gd name="T5" fmla="*/ 12 h 12"/>
                    <a:gd name="T6" fmla="*/ 397 w 418"/>
                    <a:gd name="T7" fmla="*/ 12 h 12"/>
                    <a:gd name="T8" fmla="*/ 418 w 418"/>
                    <a:gd name="T9" fmla="*/ 0 h 12"/>
                  </a:gdLst>
                  <a:ahLst/>
                  <a:cxnLst>
                    <a:cxn ang="0">
                      <a:pos x="T0" y="T1"/>
                    </a:cxn>
                    <a:cxn ang="0">
                      <a:pos x="T2" y="T3"/>
                    </a:cxn>
                    <a:cxn ang="0">
                      <a:pos x="T4" y="T5"/>
                    </a:cxn>
                    <a:cxn ang="0">
                      <a:pos x="T6" y="T7"/>
                    </a:cxn>
                    <a:cxn ang="0">
                      <a:pos x="T8" y="T9"/>
                    </a:cxn>
                  </a:cxnLst>
                  <a:rect l="0" t="0" r="r" b="b"/>
                  <a:pathLst>
                    <a:path w="418" h="12">
                      <a:moveTo>
                        <a:pt x="418" y="0"/>
                      </a:moveTo>
                      <a:lnTo>
                        <a:pt x="0" y="0"/>
                      </a:lnTo>
                      <a:lnTo>
                        <a:pt x="0" y="12"/>
                      </a:lnTo>
                      <a:lnTo>
                        <a:pt x="397" y="12"/>
                      </a:lnTo>
                      <a:lnTo>
                        <a:pt x="418"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p>
                  <a:endParaRPr lang="en-US" sz="1836"/>
                </a:p>
              </p:txBody>
            </p:sp>
            <p:sp>
              <p:nvSpPr>
                <p:cNvPr id="504" name="Freeform 41"/>
                <p:cNvSpPr>
                  <a:spLocks/>
                </p:cNvSpPr>
                <p:nvPr/>
              </p:nvSpPr>
              <p:spPr bwMode="auto">
                <a:xfrm>
                  <a:off x="1287" y="3058"/>
                  <a:ext cx="269" cy="13"/>
                </a:xfrm>
                <a:custGeom>
                  <a:avLst/>
                  <a:gdLst>
                    <a:gd name="T0" fmla="*/ 269 w 269"/>
                    <a:gd name="T1" fmla="*/ 0 h 13"/>
                    <a:gd name="T2" fmla="*/ 0 w 269"/>
                    <a:gd name="T3" fmla="*/ 0 h 13"/>
                    <a:gd name="T4" fmla="*/ 0 w 269"/>
                    <a:gd name="T5" fmla="*/ 13 h 13"/>
                    <a:gd name="T6" fmla="*/ 252 w 269"/>
                    <a:gd name="T7" fmla="*/ 13 h 13"/>
                    <a:gd name="T8" fmla="*/ 269 w 269"/>
                    <a:gd name="T9" fmla="*/ 0 h 13"/>
                  </a:gdLst>
                  <a:ahLst/>
                  <a:cxnLst>
                    <a:cxn ang="0">
                      <a:pos x="T0" y="T1"/>
                    </a:cxn>
                    <a:cxn ang="0">
                      <a:pos x="T2" y="T3"/>
                    </a:cxn>
                    <a:cxn ang="0">
                      <a:pos x="T4" y="T5"/>
                    </a:cxn>
                    <a:cxn ang="0">
                      <a:pos x="T6" y="T7"/>
                    </a:cxn>
                    <a:cxn ang="0">
                      <a:pos x="T8" y="T9"/>
                    </a:cxn>
                  </a:cxnLst>
                  <a:rect l="0" t="0" r="r" b="b"/>
                  <a:pathLst>
                    <a:path w="269" h="13">
                      <a:moveTo>
                        <a:pt x="269" y="0"/>
                      </a:moveTo>
                      <a:lnTo>
                        <a:pt x="0" y="0"/>
                      </a:lnTo>
                      <a:lnTo>
                        <a:pt x="0" y="13"/>
                      </a:lnTo>
                      <a:lnTo>
                        <a:pt x="252" y="13"/>
                      </a:lnTo>
                      <a:lnTo>
                        <a:pt x="269" y="0"/>
                      </a:lnTo>
                      <a:close/>
                    </a:path>
                  </a:pathLst>
                </a:custGeom>
                <a:solidFill>
                  <a:srgbClr val="67514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p>
                  <a:endParaRPr lang="en-US" sz="1836"/>
                </a:p>
              </p:txBody>
            </p:sp>
            <p:sp>
              <p:nvSpPr>
                <p:cNvPr id="505" name="Freeform 42"/>
                <p:cNvSpPr>
                  <a:spLocks/>
                </p:cNvSpPr>
                <p:nvPr/>
              </p:nvSpPr>
              <p:spPr bwMode="auto">
                <a:xfrm>
                  <a:off x="1287" y="3058"/>
                  <a:ext cx="269" cy="13"/>
                </a:xfrm>
                <a:custGeom>
                  <a:avLst/>
                  <a:gdLst>
                    <a:gd name="T0" fmla="*/ 269 w 269"/>
                    <a:gd name="T1" fmla="*/ 0 h 13"/>
                    <a:gd name="T2" fmla="*/ 0 w 269"/>
                    <a:gd name="T3" fmla="*/ 0 h 13"/>
                    <a:gd name="T4" fmla="*/ 0 w 269"/>
                    <a:gd name="T5" fmla="*/ 13 h 13"/>
                    <a:gd name="T6" fmla="*/ 252 w 269"/>
                    <a:gd name="T7" fmla="*/ 13 h 13"/>
                    <a:gd name="T8" fmla="*/ 269 w 269"/>
                    <a:gd name="T9" fmla="*/ 0 h 13"/>
                  </a:gdLst>
                  <a:ahLst/>
                  <a:cxnLst>
                    <a:cxn ang="0">
                      <a:pos x="T0" y="T1"/>
                    </a:cxn>
                    <a:cxn ang="0">
                      <a:pos x="T2" y="T3"/>
                    </a:cxn>
                    <a:cxn ang="0">
                      <a:pos x="T4" y="T5"/>
                    </a:cxn>
                    <a:cxn ang="0">
                      <a:pos x="T6" y="T7"/>
                    </a:cxn>
                    <a:cxn ang="0">
                      <a:pos x="T8" y="T9"/>
                    </a:cxn>
                  </a:cxnLst>
                  <a:rect l="0" t="0" r="r" b="b"/>
                  <a:pathLst>
                    <a:path w="269" h="13">
                      <a:moveTo>
                        <a:pt x="269" y="0"/>
                      </a:moveTo>
                      <a:lnTo>
                        <a:pt x="0" y="0"/>
                      </a:lnTo>
                      <a:lnTo>
                        <a:pt x="0" y="13"/>
                      </a:lnTo>
                      <a:lnTo>
                        <a:pt x="252" y="13"/>
                      </a:lnTo>
                      <a:lnTo>
                        <a:pt x="269"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p>
                  <a:endParaRPr lang="en-US" sz="1836"/>
                </a:p>
              </p:txBody>
            </p:sp>
            <p:sp>
              <p:nvSpPr>
                <p:cNvPr id="506" name="Freeform 43"/>
                <p:cNvSpPr>
                  <a:spLocks/>
                </p:cNvSpPr>
                <p:nvPr/>
              </p:nvSpPr>
              <p:spPr bwMode="auto">
                <a:xfrm>
                  <a:off x="1283" y="3175"/>
                  <a:ext cx="124" cy="12"/>
                </a:xfrm>
                <a:custGeom>
                  <a:avLst/>
                  <a:gdLst>
                    <a:gd name="T0" fmla="*/ 124 w 124"/>
                    <a:gd name="T1" fmla="*/ 0 h 12"/>
                    <a:gd name="T2" fmla="*/ 0 w 124"/>
                    <a:gd name="T3" fmla="*/ 0 h 12"/>
                    <a:gd name="T4" fmla="*/ 0 w 124"/>
                    <a:gd name="T5" fmla="*/ 12 h 12"/>
                    <a:gd name="T6" fmla="*/ 107 w 124"/>
                    <a:gd name="T7" fmla="*/ 12 h 12"/>
                    <a:gd name="T8" fmla="*/ 124 w 124"/>
                    <a:gd name="T9" fmla="*/ 0 h 12"/>
                  </a:gdLst>
                  <a:ahLst/>
                  <a:cxnLst>
                    <a:cxn ang="0">
                      <a:pos x="T0" y="T1"/>
                    </a:cxn>
                    <a:cxn ang="0">
                      <a:pos x="T2" y="T3"/>
                    </a:cxn>
                    <a:cxn ang="0">
                      <a:pos x="T4" y="T5"/>
                    </a:cxn>
                    <a:cxn ang="0">
                      <a:pos x="T6" y="T7"/>
                    </a:cxn>
                    <a:cxn ang="0">
                      <a:pos x="T8" y="T9"/>
                    </a:cxn>
                  </a:cxnLst>
                  <a:rect l="0" t="0" r="r" b="b"/>
                  <a:pathLst>
                    <a:path w="124" h="12">
                      <a:moveTo>
                        <a:pt x="124" y="0"/>
                      </a:moveTo>
                      <a:lnTo>
                        <a:pt x="0" y="0"/>
                      </a:lnTo>
                      <a:lnTo>
                        <a:pt x="0" y="12"/>
                      </a:lnTo>
                      <a:lnTo>
                        <a:pt x="107" y="12"/>
                      </a:lnTo>
                      <a:lnTo>
                        <a:pt x="124" y="0"/>
                      </a:lnTo>
                      <a:close/>
                    </a:path>
                  </a:pathLst>
                </a:custGeom>
                <a:solidFill>
                  <a:srgbClr val="67514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p>
                  <a:endParaRPr lang="en-US" sz="1836"/>
                </a:p>
              </p:txBody>
            </p:sp>
            <p:sp>
              <p:nvSpPr>
                <p:cNvPr id="507" name="Freeform 44"/>
                <p:cNvSpPr>
                  <a:spLocks/>
                </p:cNvSpPr>
                <p:nvPr/>
              </p:nvSpPr>
              <p:spPr bwMode="auto">
                <a:xfrm>
                  <a:off x="1283" y="3175"/>
                  <a:ext cx="124" cy="12"/>
                </a:xfrm>
                <a:custGeom>
                  <a:avLst/>
                  <a:gdLst>
                    <a:gd name="T0" fmla="*/ 124 w 124"/>
                    <a:gd name="T1" fmla="*/ 0 h 12"/>
                    <a:gd name="T2" fmla="*/ 0 w 124"/>
                    <a:gd name="T3" fmla="*/ 0 h 12"/>
                    <a:gd name="T4" fmla="*/ 0 w 124"/>
                    <a:gd name="T5" fmla="*/ 12 h 12"/>
                    <a:gd name="T6" fmla="*/ 107 w 124"/>
                    <a:gd name="T7" fmla="*/ 12 h 12"/>
                    <a:gd name="T8" fmla="*/ 124 w 124"/>
                    <a:gd name="T9" fmla="*/ 0 h 12"/>
                  </a:gdLst>
                  <a:ahLst/>
                  <a:cxnLst>
                    <a:cxn ang="0">
                      <a:pos x="T0" y="T1"/>
                    </a:cxn>
                    <a:cxn ang="0">
                      <a:pos x="T2" y="T3"/>
                    </a:cxn>
                    <a:cxn ang="0">
                      <a:pos x="T4" y="T5"/>
                    </a:cxn>
                    <a:cxn ang="0">
                      <a:pos x="T6" y="T7"/>
                    </a:cxn>
                    <a:cxn ang="0">
                      <a:pos x="T8" y="T9"/>
                    </a:cxn>
                  </a:cxnLst>
                  <a:rect l="0" t="0" r="r" b="b"/>
                  <a:pathLst>
                    <a:path w="124" h="12">
                      <a:moveTo>
                        <a:pt x="124" y="0"/>
                      </a:moveTo>
                      <a:lnTo>
                        <a:pt x="0" y="0"/>
                      </a:lnTo>
                      <a:lnTo>
                        <a:pt x="0" y="12"/>
                      </a:lnTo>
                      <a:lnTo>
                        <a:pt x="107" y="12"/>
                      </a:lnTo>
                      <a:lnTo>
                        <a:pt x="124"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p>
                  <a:endParaRPr lang="en-US" sz="1836"/>
                </a:p>
              </p:txBody>
            </p:sp>
            <p:sp>
              <p:nvSpPr>
                <p:cNvPr id="508" name="Freeform 45"/>
                <p:cNvSpPr>
                  <a:spLocks/>
                </p:cNvSpPr>
                <p:nvPr/>
              </p:nvSpPr>
              <p:spPr bwMode="auto">
                <a:xfrm>
                  <a:off x="1274" y="2489"/>
                  <a:ext cx="1002" cy="33"/>
                </a:xfrm>
                <a:custGeom>
                  <a:avLst/>
                  <a:gdLst>
                    <a:gd name="T0" fmla="*/ 242 w 242"/>
                    <a:gd name="T1" fmla="*/ 0 h 8"/>
                    <a:gd name="T2" fmla="*/ 4 w 242"/>
                    <a:gd name="T3" fmla="*/ 0 h 8"/>
                    <a:gd name="T4" fmla="*/ 0 w 242"/>
                    <a:gd name="T5" fmla="*/ 4 h 8"/>
                    <a:gd name="T6" fmla="*/ 0 w 242"/>
                    <a:gd name="T7" fmla="*/ 5 h 8"/>
                    <a:gd name="T8" fmla="*/ 4 w 242"/>
                    <a:gd name="T9" fmla="*/ 8 h 8"/>
                    <a:gd name="T10" fmla="*/ 231 w 242"/>
                    <a:gd name="T11" fmla="*/ 8 h 8"/>
                    <a:gd name="T12" fmla="*/ 242 w 242"/>
                    <a:gd name="T13" fmla="*/ 0 h 8"/>
                  </a:gdLst>
                  <a:ahLst/>
                  <a:cxnLst>
                    <a:cxn ang="0">
                      <a:pos x="T0" y="T1"/>
                    </a:cxn>
                    <a:cxn ang="0">
                      <a:pos x="T2" y="T3"/>
                    </a:cxn>
                    <a:cxn ang="0">
                      <a:pos x="T4" y="T5"/>
                    </a:cxn>
                    <a:cxn ang="0">
                      <a:pos x="T6" y="T7"/>
                    </a:cxn>
                    <a:cxn ang="0">
                      <a:pos x="T8" y="T9"/>
                    </a:cxn>
                    <a:cxn ang="0">
                      <a:pos x="T10" y="T11"/>
                    </a:cxn>
                    <a:cxn ang="0">
                      <a:pos x="T12" y="T13"/>
                    </a:cxn>
                  </a:cxnLst>
                  <a:rect l="0" t="0" r="r" b="b"/>
                  <a:pathLst>
                    <a:path w="242" h="8">
                      <a:moveTo>
                        <a:pt x="242" y="0"/>
                      </a:moveTo>
                      <a:cubicBezTo>
                        <a:pt x="4" y="0"/>
                        <a:pt x="4" y="0"/>
                        <a:pt x="4" y="0"/>
                      </a:cubicBezTo>
                      <a:cubicBezTo>
                        <a:pt x="2" y="0"/>
                        <a:pt x="0" y="2"/>
                        <a:pt x="0" y="4"/>
                      </a:cubicBezTo>
                      <a:cubicBezTo>
                        <a:pt x="0" y="4"/>
                        <a:pt x="0" y="4"/>
                        <a:pt x="0" y="5"/>
                      </a:cubicBezTo>
                      <a:cubicBezTo>
                        <a:pt x="1" y="7"/>
                        <a:pt x="2" y="8"/>
                        <a:pt x="4" y="8"/>
                      </a:cubicBezTo>
                      <a:cubicBezTo>
                        <a:pt x="231" y="8"/>
                        <a:pt x="231" y="8"/>
                        <a:pt x="231" y="8"/>
                      </a:cubicBezTo>
                      <a:cubicBezTo>
                        <a:pt x="242" y="0"/>
                        <a:pt x="242" y="0"/>
                        <a:pt x="242" y="0"/>
                      </a:cubicBezTo>
                    </a:path>
                  </a:pathLst>
                </a:custGeom>
                <a:solidFill>
                  <a:srgbClr val="DEDFE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p>
                  <a:endParaRPr lang="en-US" sz="1836"/>
                </a:p>
              </p:txBody>
            </p:sp>
            <p:sp>
              <p:nvSpPr>
                <p:cNvPr id="509" name="Freeform 46"/>
                <p:cNvSpPr>
                  <a:spLocks/>
                </p:cNvSpPr>
                <p:nvPr/>
              </p:nvSpPr>
              <p:spPr bwMode="auto">
                <a:xfrm>
                  <a:off x="1249" y="2605"/>
                  <a:ext cx="878" cy="34"/>
                </a:xfrm>
                <a:custGeom>
                  <a:avLst/>
                  <a:gdLst>
                    <a:gd name="T0" fmla="*/ 212 w 212"/>
                    <a:gd name="T1" fmla="*/ 0 h 8"/>
                    <a:gd name="T2" fmla="*/ 4 w 212"/>
                    <a:gd name="T3" fmla="*/ 0 h 8"/>
                    <a:gd name="T4" fmla="*/ 0 w 212"/>
                    <a:gd name="T5" fmla="*/ 4 h 8"/>
                    <a:gd name="T6" fmla="*/ 0 w 212"/>
                    <a:gd name="T7" fmla="*/ 5 h 8"/>
                    <a:gd name="T8" fmla="*/ 4 w 212"/>
                    <a:gd name="T9" fmla="*/ 8 h 8"/>
                    <a:gd name="T10" fmla="*/ 202 w 212"/>
                    <a:gd name="T11" fmla="*/ 8 h 8"/>
                    <a:gd name="T12" fmla="*/ 212 w 212"/>
                    <a:gd name="T13" fmla="*/ 0 h 8"/>
                  </a:gdLst>
                  <a:ahLst/>
                  <a:cxnLst>
                    <a:cxn ang="0">
                      <a:pos x="T0" y="T1"/>
                    </a:cxn>
                    <a:cxn ang="0">
                      <a:pos x="T2" y="T3"/>
                    </a:cxn>
                    <a:cxn ang="0">
                      <a:pos x="T4" y="T5"/>
                    </a:cxn>
                    <a:cxn ang="0">
                      <a:pos x="T6" y="T7"/>
                    </a:cxn>
                    <a:cxn ang="0">
                      <a:pos x="T8" y="T9"/>
                    </a:cxn>
                    <a:cxn ang="0">
                      <a:pos x="T10" y="T11"/>
                    </a:cxn>
                    <a:cxn ang="0">
                      <a:pos x="T12" y="T13"/>
                    </a:cxn>
                  </a:cxnLst>
                  <a:rect l="0" t="0" r="r" b="b"/>
                  <a:pathLst>
                    <a:path w="212" h="8">
                      <a:moveTo>
                        <a:pt x="212" y="0"/>
                      </a:moveTo>
                      <a:cubicBezTo>
                        <a:pt x="4" y="0"/>
                        <a:pt x="4" y="0"/>
                        <a:pt x="4" y="0"/>
                      </a:cubicBezTo>
                      <a:cubicBezTo>
                        <a:pt x="2" y="0"/>
                        <a:pt x="0" y="2"/>
                        <a:pt x="0" y="4"/>
                      </a:cubicBezTo>
                      <a:cubicBezTo>
                        <a:pt x="0" y="4"/>
                        <a:pt x="0" y="5"/>
                        <a:pt x="0" y="5"/>
                      </a:cubicBezTo>
                      <a:cubicBezTo>
                        <a:pt x="1" y="7"/>
                        <a:pt x="2" y="8"/>
                        <a:pt x="4" y="8"/>
                      </a:cubicBezTo>
                      <a:cubicBezTo>
                        <a:pt x="202" y="8"/>
                        <a:pt x="202" y="8"/>
                        <a:pt x="202" y="8"/>
                      </a:cubicBezTo>
                      <a:cubicBezTo>
                        <a:pt x="212" y="0"/>
                        <a:pt x="212" y="0"/>
                        <a:pt x="212" y="0"/>
                      </a:cubicBezTo>
                    </a:path>
                  </a:pathLst>
                </a:custGeom>
                <a:solidFill>
                  <a:srgbClr val="DEDFE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p>
                  <a:endParaRPr lang="en-US" sz="1836"/>
                </a:p>
              </p:txBody>
            </p:sp>
            <p:sp>
              <p:nvSpPr>
                <p:cNvPr id="510" name="Freeform 47"/>
                <p:cNvSpPr>
                  <a:spLocks/>
                </p:cNvSpPr>
                <p:nvPr/>
              </p:nvSpPr>
              <p:spPr bwMode="auto">
                <a:xfrm>
                  <a:off x="1225" y="2722"/>
                  <a:ext cx="753" cy="37"/>
                </a:xfrm>
                <a:custGeom>
                  <a:avLst/>
                  <a:gdLst>
                    <a:gd name="T0" fmla="*/ 182 w 182"/>
                    <a:gd name="T1" fmla="*/ 0 h 9"/>
                    <a:gd name="T2" fmla="*/ 5 w 182"/>
                    <a:gd name="T3" fmla="*/ 0 h 9"/>
                    <a:gd name="T4" fmla="*/ 0 w 182"/>
                    <a:gd name="T5" fmla="*/ 4 h 9"/>
                    <a:gd name="T6" fmla="*/ 0 w 182"/>
                    <a:gd name="T7" fmla="*/ 5 h 9"/>
                    <a:gd name="T8" fmla="*/ 5 w 182"/>
                    <a:gd name="T9" fmla="*/ 9 h 9"/>
                    <a:gd name="T10" fmla="*/ 172 w 182"/>
                    <a:gd name="T11" fmla="*/ 9 h 9"/>
                    <a:gd name="T12" fmla="*/ 182 w 182"/>
                    <a:gd name="T13" fmla="*/ 0 h 9"/>
                  </a:gdLst>
                  <a:ahLst/>
                  <a:cxnLst>
                    <a:cxn ang="0">
                      <a:pos x="T0" y="T1"/>
                    </a:cxn>
                    <a:cxn ang="0">
                      <a:pos x="T2" y="T3"/>
                    </a:cxn>
                    <a:cxn ang="0">
                      <a:pos x="T4" y="T5"/>
                    </a:cxn>
                    <a:cxn ang="0">
                      <a:pos x="T6" y="T7"/>
                    </a:cxn>
                    <a:cxn ang="0">
                      <a:pos x="T8" y="T9"/>
                    </a:cxn>
                    <a:cxn ang="0">
                      <a:pos x="T10" y="T11"/>
                    </a:cxn>
                    <a:cxn ang="0">
                      <a:pos x="T12" y="T13"/>
                    </a:cxn>
                  </a:cxnLst>
                  <a:rect l="0" t="0" r="r" b="b"/>
                  <a:pathLst>
                    <a:path w="182" h="9">
                      <a:moveTo>
                        <a:pt x="182" y="0"/>
                      </a:moveTo>
                      <a:cubicBezTo>
                        <a:pt x="5" y="0"/>
                        <a:pt x="5" y="0"/>
                        <a:pt x="5" y="0"/>
                      </a:cubicBezTo>
                      <a:cubicBezTo>
                        <a:pt x="2" y="0"/>
                        <a:pt x="0" y="2"/>
                        <a:pt x="0" y="4"/>
                      </a:cubicBezTo>
                      <a:cubicBezTo>
                        <a:pt x="0" y="5"/>
                        <a:pt x="0" y="5"/>
                        <a:pt x="0" y="5"/>
                      </a:cubicBezTo>
                      <a:cubicBezTo>
                        <a:pt x="1" y="7"/>
                        <a:pt x="2" y="9"/>
                        <a:pt x="5" y="9"/>
                      </a:cubicBezTo>
                      <a:cubicBezTo>
                        <a:pt x="172" y="9"/>
                        <a:pt x="172" y="9"/>
                        <a:pt x="172" y="9"/>
                      </a:cubicBezTo>
                      <a:cubicBezTo>
                        <a:pt x="182" y="0"/>
                        <a:pt x="182" y="0"/>
                        <a:pt x="182" y="0"/>
                      </a:cubicBezTo>
                    </a:path>
                  </a:pathLst>
                </a:custGeom>
                <a:solidFill>
                  <a:srgbClr val="DEDFE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p>
                  <a:endParaRPr lang="en-US" sz="1836"/>
                </a:p>
              </p:txBody>
            </p:sp>
            <p:sp>
              <p:nvSpPr>
                <p:cNvPr id="511" name="Freeform 48"/>
                <p:cNvSpPr>
                  <a:spLocks/>
                </p:cNvSpPr>
                <p:nvPr/>
              </p:nvSpPr>
              <p:spPr bwMode="auto">
                <a:xfrm>
                  <a:off x="1249" y="2838"/>
                  <a:ext cx="584" cy="37"/>
                </a:xfrm>
                <a:custGeom>
                  <a:avLst/>
                  <a:gdLst>
                    <a:gd name="T0" fmla="*/ 584 w 584"/>
                    <a:gd name="T1" fmla="*/ 0 h 37"/>
                    <a:gd name="T2" fmla="*/ 0 w 584"/>
                    <a:gd name="T3" fmla="*/ 0 h 37"/>
                    <a:gd name="T4" fmla="*/ 25 w 584"/>
                    <a:gd name="T5" fmla="*/ 37 h 37"/>
                    <a:gd name="T6" fmla="*/ 539 w 584"/>
                    <a:gd name="T7" fmla="*/ 37 h 37"/>
                    <a:gd name="T8" fmla="*/ 584 w 584"/>
                    <a:gd name="T9" fmla="*/ 0 h 37"/>
                  </a:gdLst>
                  <a:ahLst/>
                  <a:cxnLst>
                    <a:cxn ang="0">
                      <a:pos x="T0" y="T1"/>
                    </a:cxn>
                    <a:cxn ang="0">
                      <a:pos x="T2" y="T3"/>
                    </a:cxn>
                    <a:cxn ang="0">
                      <a:pos x="T4" y="T5"/>
                    </a:cxn>
                    <a:cxn ang="0">
                      <a:pos x="T6" y="T7"/>
                    </a:cxn>
                    <a:cxn ang="0">
                      <a:pos x="T8" y="T9"/>
                    </a:cxn>
                  </a:cxnLst>
                  <a:rect l="0" t="0" r="r" b="b"/>
                  <a:pathLst>
                    <a:path w="584" h="37">
                      <a:moveTo>
                        <a:pt x="584" y="0"/>
                      </a:moveTo>
                      <a:lnTo>
                        <a:pt x="0" y="0"/>
                      </a:lnTo>
                      <a:lnTo>
                        <a:pt x="25" y="37"/>
                      </a:lnTo>
                      <a:lnTo>
                        <a:pt x="539" y="37"/>
                      </a:lnTo>
                      <a:lnTo>
                        <a:pt x="584" y="0"/>
                      </a:lnTo>
                      <a:close/>
                    </a:path>
                  </a:pathLst>
                </a:custGeom>
                <a:solidFill>
                  <a:srgbClr val="DEDFE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p>
                  <a:endParaRPr lang="en-US" sz="1836"/>
                </a:p>
              </p:txBody>
            </p:sp>
            <p:sp>
              <p:nvSpPr>
                <p:cNvPr id="512" name="Freeform 49"/>
                <p:cNvSpPr>
                  <a:spLocks/>
                </p:cNvSpPr>
                <p:nvPr/>
              </p:nvSpPr>
              <p:spPr bwMode="auto">
                <a:xfrm>
                  <a:off x="1249" y="2838"/>
                  <a:ext cx="584" cy="37"/>
                </a:xfrm>
                <a:custGeom>
                  <a:avLst/>
                  <a:gdLst>
                    <a:gd name="T0" fmla="*/ 584 w 584"/>
                    <a:gd name="T1" fmla="*/ 0 h 37"/>
                    <a:gd name="T2" fmla="*/ 0 w 584"/>
                    <a:gd name="T3" fmla="*/ 0 h 37"/>
                    <a:gd name="T4" fmla="*/ 25 w 584"/>
                    <a:gd name="T5" fmla="*/ 37 h 37"/>
                    <a:gd name="T6" fmla="*/ 539 w 584"/>
                    <a:gd name="T7" fmla="*/ 37 h 37"/>
                    <a:gd name="T8" fmla="*/ 584 w 584"/>
                    <a:gd name="T9" fmla="*/ 0 h 37"/>
                  </a:gdLst>
                  <a:ahLst/>
                  <a:cxnLst>
                    <a:cxn ang="0">
                      <a:pos x="T0" y="T1"/>
                    </a:cxn>
                    <a:cxn ang="0">
                      <a:pos x="T2" y="T3"/>
                    </a:cxn>
                    <a:cxn ang="0">
                      <a:pos x="T4" y="T5"/>
                    </a:cxn>
                    <a:cxn ang="0">
                      <a:pos x="T6" y="T7"/>
                    </a:cxn>
                    <a:cxn ang="0">
                      <a:pos x="T8" y="T9"/>
                    </a:cxn>
                  </a:cxnLst>
                  <a:rect l="0" t="0" r="r" b="b"/>
                  <a:pathLst>
                    <a:path w="584" h="37">
                      <a:moveTo>
                        <a:pt x="584" y="0"/>
                      </a:moveTo>
                      <a:lnTo>
                        <a:pt x="0" y="0"/>
                      </a:lnTo>
                      <a:lnTo>
                        <a:pt x="25" y="37"/>
                      </a:lnTo>
                      <a:lnTo>
                        <a:pt x="539" y="37"/>
                      </a:lnTo>
                      <a:lnTo>
                        <a:pt x="584"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p>
                  <a:endParaRPr lang="en-US" sz="1836"/>
                </a:p>
              </p:txBody>
            </p:sp>
            <p:sp>
              <p:nvSpPr>
                <p:cNvPr id="513" name="Freeform 50"/>
                <p:cNvSpPr>
                  <a:spLocks/>
                </p:cNvSpPr>
                <p:nvPr/>
              </p:nvSpPr>
              <p:spPr bwMode="auto">
                <a:xfrm>
                  <a:off x="1287" y="2954"/>
                  <a:ext cx="397" cy="38"/>
                </a:xfrm>
                <a:custGeom>
                  <a:avLst/>
                  <a:gdLst>
                    <a:gd name="T0" fmla="*/ 397 w 397"/>
                    <a:gd name="T1" fmla="*/ 0 h 38"/>
                    <a:gd name="T2" fmla="*/ 0 w 397"/>
                    <a:gd name="T3" fmla="*/ 0 h 38"/>
                    <a:gd name="T4" fmla="*/ 0 w 397"/>
                    <a:gd name="T5" fmla="*/ 38 h 38"/>
                    <a:gd name="T6" fmla="*/ 352 w 397"/>
                    <a:gd name="T7" fmla="*/ 38 h 38"/>
                    <a:gd name="T8" fmla="*/ 397 w 397"/>
                    <a:gd name="T9" fmla="*/ 0 h 38"/>
                  </a:gdLst>
                  <a:ahLst/>
                  <a:cxnLst>
                    <a:cxn ang="0">
                      <a:pos x="T0" y="T1"/>
                    </a:cxn>
                    <a:cxn ang="0">
                      <a:pos x="T2" y="T3"/>
                    </a:cxn>
                    <a:cxn ang="0">
                      <a:pos x="T4" y="T5"/>
                    </a:cxn>
                    <a:cxn ang="0">
                      <a:pos x="T6" y="T7"/>
                    </a:cxn>
                    <a:cxn ang="0">
                      <a:pos x="T8" y="T9"/>
                    </a:cxn>
                  </a:cxnLst>
                  <a:rect l="0" t="0" r="r" b="b"/>
                  <a:pathLst>
                    <a:path w="397" h="38">
                      <a:moveTo>
                        <a:pt x="397" y="0"/>
                      </a:moveTo>
                      <a:lnTo>
                        <a:pt x="0" y="0"/>
                      </a:lnTo>
                      <a:lnTo>
                        <a:pt x="0" y="38"/>
                      </a:lnTo>
                      <a:lnTo>
                        <a:pt x="352" y="38"/>
                      </a:lnTo>
                      <a:lnTo>
                        <a:pt x="397" y="0"/>
                      </a:lnTo>
                      <a:close/>
                    </a:path>
                  </a:pathLst>
                </a:custGeom>
                <a:solidFill>
                  <a:srgbClr val="DEDFE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p>
                  <a:endParaRPr lang="en-US" sz="1836"/>
                </a:p>
              </p:txBody>
            </p:sp>
            <p:sp>
              <p:nvSpPr>
                <p:cNvPr id="514" name="Freeform 51"/>
                <p:cNvSpPr>
                  <a:spLocks/>
                </p:cNvSpPr>
                <p:nvPr/>
              </p:nvSpPr>
              <p:spPr bwMode="auto">
                <a:xfrm>
                  <a:off x="1287" y="2954"/>
                  <a:ext cx="397" cy="38"/>
                </a:xfrm>
                <a:custGeom>
                  <a:avLst/>
                  <a:gdLst>
                    <a:gd name="T0" fmla="*/ 397 w 397"/>
                    <a:gd name="T1" fmla="*/ 0 h 38"/>
                    <a:gd name="T2" fmla="*/ 0 w 397"/>
                    <a:gd name="T3" fmla="*/ 0 h 38"/>
                    <a:gd name="T4" fmla="*/ 0 w 397"/>
                    <a:gd name="T5" fmla="*/ 38 h 38"/>
                    <a:gd name="T6" fmla="*/ 352 w 397"/>
                    <a:gd name="T7" fmla="*/ 38 h 38"/>
                    <a:gd name="T8" fmla="*/ 397 w 397"/>
                    <a:gd name="T9" fmla="*/ 0 h 38"/>
                  </a:gdLst>
                  <a:ahLst/>
                  <a:cxnLst>
                    <a:cxn ang="0">
                      <a:pos x="T0" y="T1"/>
                    </a:cxn>
                    <a:cxn ang="0">
                      <a:pos x="T2" y="T3"/>
                    </a:cxn>
                    <a:cxn ang="0">
                      <a:pos x="T4" y="T5"/>
                    </a:cxn>
                    <a:cxn ang="0">
                      <a:pos x="T6" y="T7"/>
                    </a:cxn>
                    <a:cxn ang="0">
                      <a:pos x="T8" y="T9"/>
                    </a:cxn>
                  </a:cxnLst>
                  <a:rect l="0" t="0" r="r" b="b"/>
                  <a:pathLst>
                    <a:path w="397" h="38">
                      <a:moveTo>
                        <a:pt x="397" y="0"/>
                      </a:moveTo>
                      <a:lnTo>
                        <a:pt x="0" y="0"/>
                      </a:lnTo>
                      <a:lnTo>
                        <a:pt x="0" y="38"/>
                      </a:lnTo>
                      <a:lnTo>
                        <a:pt x="352" y="38"/>
                      </a:lnTo>
                      <a:lnTo>
                        <a:pt x="397"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p>
                  <a:endParaRPr lang="en-US" sz="1836"/>
                </a:p>
              </p:txBody>
            </p:sp>
            <p:sp>
              <p:nvSpPr>
                <p:cNvPr id="515" name="Freeform 52"/>
                <p:cNvSpPr>
                  <a:spLocks/>
                </p:cNvSpPr>
                <p:nvPr/>
              </p:nvSpPr>
              <p:spPr bwMode="auto">
                <a:xfrm>
                  <a:off x="1287" y="3071"/>
                  <a:ext cx="252" cy="37"/>
                </a:xfrm>
                <a:custGeom>
                  <a:avLst/>
                  <a:gdLst>
                    <a:gd name="T0" fmla="*/ 252 w 252"/>
                    <a:gd name="T1" fmla="*/ 0 h 37"/>
                    <a:gd name="T2" fmla="*/ 0 w 252"/>
                    <a:gd name="T3" fmla="*/ 0 h 37"/>
                    <a:gd name="T4" fmla="*/ 0 w 252"/>
                    <a:gd name="T5" fmla="*/ 37 h 37"/>
                    <a:gd name="T6" fmla="*/ 207 w 252"/>
                    <a:gd name="T7" fmla="*/ 37 h 37"/>
                    <a:gd name="T8" fmla="*/ 252 w 252"/>
                    <a:gd name="T9" fmla="*/ 0 h 37"/>
                  </a:gdLst>
                  <a:ahLst/>
                  <a:cxnLst>
                    <a:cxn ang="0">
                      <a:pos x="T0" y="T1"/>
                    </a:cxn>
                    <a:cxn ang="0">
                      <a:pos x="T2" y="T3"/>
                    </a:cxn>
                    <a:cxn ang="0">
                      <a:pos x="T4" y="T5"/>
                    </a:cxn>
                    <a:cxn ang="0">
                      <a:pos x="T6" y="T7"/>
                    </a:cxn>
                    <a:cxn ang="0">
                      <a:pos x="T8" y="T9"/>
                    </a:cxn>
                  </a:cxnLst>
                  <a:rect l="0" t="0" r="r" b="b"/>
                  <a:pathLst>
                    <a:path w="252" h="37">
                      <a:moveTo>
                        <a:pt x="252" y="0"/>
                      </a:moveTo>
                      <a:lnTo>
                        <a:pt x="0" y="0"/>
                      </a:lnTo>
                      <a:lnTo>
                        <a:pt x="0" y="37"/>
                      </a:lnTo>
                      <a:lnTo>
                        <a:pt x="207" y="37"/>
                      </a:lnTo>
                      <a:lnTo>
                        <a:pt x="252" y="0"/>
                      </a:lnTo>
                      <a:close/>
                    </a:path>
                  </a:pathLst>
                </a:custGeom>
                <a:solidFill>
                  <a:srgbClr val="DEDFE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p>
                  <a:endParaRPr lang="en-US" sz="1836"/>
                </a:p>
              </p:txBody>
            </p:sp>
            <p:sp>
              <p:nvSpPr>
                <p:cNvPr id="516" name="Freeform 53"/>
                <p:cNvSpPr>
                  <a:spLocks/>
                </p:cNvSpPr>
                <p:nvPr/>
              </p:nvSpPr>
              <p:spPr bwMode="auto">
                <a:xfrm>
                  <a:off x="1287" y="3071"/>
                  <a:ext cx="252" cy="37"/>
                </a:xfrm>
                <a:custGeom>
                  <a:avLst/>
                  <a:gdLst>
                    <a:gd name="T0" fmla="*/ 252 w 252"/>
                    <a:gd name="T1" fmla="*/ 0 h 37"/>
                    <a:gd name="T2" fmla="*/ 0 w 252"/>
                    <a:gd name="T3" fmla="*/ 0 h 37"/>
                    <a:gd name="T4" fmla="*/ 0 w 252"/>
                    <a:gd name="T5" fmla="*/ 37 h 37"/>
                    <a:gd name="T6" fmla="*/ 207 w 252"/>
                    <a:gd name="T7" fmla="*/ 37 h 37"/>
                    <a:gd name="T8" fmla="*/ 252 w 252"/>
                    <a:gd name="T9" fmla="*/ 0 h 37"/>
                  </a:gdLst>
                  <a:ahLst/>
                  <a:cxnLst>
                    <a:cxn ang="0">
                      <a:pos x="T0" y="T1"/>
                    </a:cxn>
                    <a:cxn ang="0">
                      <a:pos x="T2" y="T3"/>
                    </a:cxn>
                    <a:cxn ang="0">
                      <a:pos x="T4" y="T5"/>
                    </a:cxn>
                    <a:cxn ang="0">
                      <a:pos x="T6" y="T7"/>
                    </a:cxn>
                    <a:cxn ang="0">
                      <a:pos x="T8" y="T9"/>
                    </a:cxn>
                  </a:cxnLst>
                  <a:rect l="0" t="0" r="r" b="b"/>
                  <a:pathLst>
                    <a:path w="252" h="37">
                      <a:moveTo>
                        <a:pt x="252" y="0"/>
                      </a:moveTo>
                      <a:lnTo>
                        <a:pt x="0" y="0"/>
                      </a:lnTo>
                      <a:lnTo>
                        <a:pt x="0" y="37"/>
                      </a:lnTo>
                      <a:lnTo>
                        <a:pt x="207" y="37"/>
                      </a:lnTo>
                      <a:lnTo>
                        <a:pt x="252"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p>
                  <a:endParaRPr lang="en-US" sz="1836"/>
                </a:p>
              </p:txBody>
            </p:sp>
            <p:sp>
              <p:nvSpPr>
                <p:cNvPr id="517" name="Freeform 54"/>
                <p:cNvSpPr>
                  <a:spLocks/>
                </p:cNvSpPr>
                <p:nvPr/>
              </p:nvSpPr>
              <p:spPr bwMode="auto">
                <a:xfrm>
                  <a:off x="1283" y="3187"/>
                  <a:ext cx="107" cy="42"/>
                </a:xfrm>
                <a:custGeom>
                  <a:avLst/>
                  <a:gdLst>
                    <a:gd name="T0" fmla="*/ 107 w 107"/>
                    <a:gd name="T1" fmla="*/ 0 h 42"/>
                    <a:gd name="T2" fmla="*/ 0 w 107"/>
                    <a:gd name="T3" fmla="*/ 0 h 42"/>
                    <a:gd name="T4" fmla="*/ 0 w 107"/>
                    <a:gd name="T5" fmla="*/ 42 h 42"/>
                    <a:gd name="T6" fmla="*/ 62 w 107"/>
                    <a:gd name="T7" fmla="*/ 42 h 42"/>
                    <a:gd name="T8" fmla="*/ 107 w 107"/>
                    <a:gd name="T9" fmla="*/ 0 h 42"/>
                  </a:gdLst>
                  <a:ahLst/>
                  <a:cxnLst>
                    <a:cxn ang="0">
                      <a:pos x="T0" y="T1"/>
                    </a:cxn>
                    <a:cxn ang="0">
                      <a:pos x="T2" y="T3"/>
                    </a:cxn>
                    <a:cxn ang="0">
                      <a:pos x="T4" y="T5"/>
                    </a:cxn>
                    <a:cxn ang="0">
                      <a:pos x="T6" y="T7"/>
                    </a:cxn>
                    <a:cxn ang="0">
                      <a:pos x="T8" y="T9"/>
                    </a:cxn>
                  </a:cxnLst>
                  <a:rect l="0" t="0" r="r" b="b"/>
                  <a:pathLst>
                    <a:path w="107" h="42">
                      <a:moveTo>
                        <a:pt x="107" y="0"/>
                      </a:moveTo>
                      <a:lnTo>
                        <a:pt x="0" y="0"/>
                      </a:lnTo>
                      <a:lnTo>
                        <a:pt x="0" y="42"/>
                      </a:lnTo>
                      <a:lnTo>
                        <a:pt x="62" y="42"/>
                      </a:lnTo>
                      <a:lnTo>
                        <a:pt x="107" y="0"/>
                      </a:lnTo>
                      <a:close/>
                    </a:path>
                  </a:pathLst>
                </a:custGeom>
                <a:solidFill>
                  <a:srgbClr val="DEDFE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p>
                  <a:endParaRPr lang="en-US" sz="1836"/>
                </a:p>
              </p:txBody>
            </p:sp>
            <p:sp>
              <p:nvSpPr>
                <p:cNvPr id="518" name="Freeform 55"/>
                <p:cNvSpPr>
                  <a:spLocks/>
                </p:cNvSpPr>
                <p:nvPr/>
              </p:nvSpPr>
              <p:spPr bwMode="auto">
                <a:xfrm>
                  <a:off x="1283" y="3187"/>
                  <a:ext cx="107" cy="42"/>
                </a:xfrm>
                <a:custGeom>
                  <a:avLst/>
                  <a:gdLst>
                    <a:gd name="T0" fmla="*/ 107 w 107"/>
                    <a:gd name="T1" fmla="*/ 0 h 42"/>
                    <a:gd name="T2" fmla="*/ 0 w 107"/>
                    <a:gd name="T3" fmla="*/ 0 h 42"/>
                    <a:gd name="T4" fmla="*/ 0 w 107"/>
                    <a:gd name="T5" fmla="*/ 42 h 42"/>
                    <a:gd name="T6" fmla="*/ 62 w 107"/>
                    <a:gd name="T7" fmla="*/ 42 h 42"/>
                    <a:gd name="T8" fmla="*/ 107 w 107"/>
                    <a:gd name="T9" fmla="*/ 0 h 42"/>
                  </a:gdLst>
                  <a:ahLst/>
                  <a:cxnLst>
                    <a:cxn ang="0">
                      <a:pos x="T0" y="T1"/>
                    </a:cxn>
                    <a:cxn ang="0">
                      <a:pos x="T2" y="T3"/>
                    </a:cxn>
                    <a:cxn ang="0">
                      <a:pos x="T4" y="T5"/>
                    </a:cxn>
                    <a:cxn ang="0">
                      <a:pos x="T6" y="T7"/>
                    </a:cxn>
                    <a:cxn ang="0">
                      <a:pos x="T8" y="T9"/>
                    </a:cxn>
                  </a:cxnLst>
                  <a:rect l="0" t="0" r="r" b="b"/>
                  <a:pathLst>
                    <a:path w="107" h="42">
                      <a:moveTo>
                        <a:pt x="107" y="0"/>
                      </a:moveTo>
                      <a:lnTo>
                        <a:pt x="0" y="0"/>
                      </a:lnTo>
                      <a:lnTo>
                        <a:pt x="0" y="42"/>
                      </a:lnTo>
                      <a:lnTo>
                        <a:pt x="62" y="42"/>
                      </a:lnTo>
                      <a:lnTo>
                        <a:pt x="107"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p>
                  <a:endParaRPr lang="en-US" sz="1836"/>
                </a:p>
              </p:txBody>
            </p:sp>
            <p:sp>
              <p:nvSpPr>
                <p:cNvPr id="519" name="Freeform 56"/>
                <p:cNvSpPr>
                  <a:spLocks/>
                </p:cNvSpPr>
                <p:nvPr/>
              </p:nvSpPr>
              <p:spPr bwMode="auto">
                <a:xfrm>
                  <a:off x="2612" y="1696"/>
                  <a:ext cx="791" cy="345"/>
                </a:xfrm>
                <a:custGeom>
                  <a:avLst/>
                  <a:gdLst>
                    <a:gd name="T0" fmla="*/ 170 w 191"/>
                    <a:gd name="T1" fmla="*/ 40 h 83"/>
                    <a:gd name="T2" fmla="*/ 171 w 191"/>
                    <a:gd name="T3" fmla="*/ 34 h 83"/>
                    <a:gd name="T4" fmla="*/ 150 w 191"/>
                    <a:gd name="T5" fmla="*/ 13 h 83"/>
                    <a:gd name="T6" fmla="*/ 135 w 191"/>
                    <a:gd name="T7" fmla="*/ 19 h 83"/>
                    <a:gd name="T8" fmla="*/ 92 w 191"/>
                    <a:gd name="T9" fmla="*/ 0 h 83"/>
                    <a:gd name="T10" fmla="*/ 32 w 191"/>
                    <a:gd name="T11" fmla="*/ 60 h 83"/>
                    <a:gd name="T12" fmla="*/ 32 w 191"/>
                    <a:gd name="T13" fmla="*/ 60 h 83"/>
                    <a:gd name="T14" fmla="*/ 19 w 191"/>
                    <a:gd name="T15" fmla="*/ 55 h 83"/>
                    <a:gd name="T16" fmla="*/ 0 w 191"/>
                    <a:gd name="T17" fmla="*/ 75 h 83"/>
                    <a:gd name="T18" fmla="*/ 1 w 191"/>
                    <a:gd name="T19" fmla="*/ 83 h 83"/>
                    <a:gd name="T20" fmla="*/ 37 w 191"/>
                    <a:gd name="T21" fmla="*/ 83 h 83"/>
                    <a:gd name="T22" fmla="*/ 37 w 191"/>
                    <a:gd name="T23" fmla="*/ 83 h 83"/>
                    <a:gd name="T24" fmla="*/ 37 w 191"/>
                    <a:gd name="T25" fmla="*/ 83 h 83"/>
                    <a:gd name="T26" fmla="*/ 136 w 191"/>
                    <a:gd name="T27" fmla="*/ 83 h 83"/>
                    <a:gd name="T28" fmla="*/ 148 w 191"/>
                    <a:gd name="T29" fmla="*/ 83 h 83"/>
                    <a:gd name="T30" fmla="*/ 187 w 191"/>
                    <a:gd name="T31" fmla="*/ 83 h 83"/>
                    <a:gd name="T32" fmla="*/ 191 w 191"/>
                    <a:gd name="T33" fmla="*/ 68 h 83"/>
                    <a:gd name="T34" fmla="*/ 170 w 191"/>
                    <a:gd name="T35" fmla="*/ 40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91" h="83">
                      <a:moveTo>
                        <a:pt x="170" y="40"/>
                      </a:moveTo>
                      <a:cubicBezTo>
                        <a:pt x="171" y="38"/>
                        <a:pt x="171" y="36"/>
                        <a:pt x="171" y="34"/>
                      </a:cubicBezTo>
                      <a:cubicBezTo>
                        <a:pt x="171" y="23"/>
                        <a:pt x="162" y="13"/>
                        <a:pt x="150" y="13"/>
                      </a:cubicBezTo>
                      <a:cubicBezTo>
                        <a:pt x="144" y="13"/>
                        <a:pt x="139" y="15"/>
                        <a:pt x="135" y="19"/>
                      </a:cubicBezTo>
                      <a:cubicBezTo>
                        <a:pt x="125" y="8"/>
                        <a:pt x="109" y="0"/>
                        <a:pt x="92" y="0"/>
                      </a:cubicBezTo>
                      <a:cubicBezTo>
                        <a:pt x="59" y="0"/>
                        <a:pt x="32" y="27"/>
                        <a:pt x="32" y="60"/>
                      </a:cubicBezTo>
                      <a:cubicBezTo>
                        <a:pt x="32" y="60"/>
                        <a:pt x="32" y="60"/>
                        <a:pt x="32" y="60"/>
                      </a:cubicBezTo>
                      <a:cubicBezTo>
                        <a:pt x="29" y="57"/>
                        <a:pt x="24" y="55"/>
                        <a:pt x="19" y="55"/>
                      </a:cubicBezTo>
                      <a:cubicBezTo>
                        <a:pt x="8" y="55"/>
                        <a:pt x="0" y="64"/>
                        <a:pt x="0" y="75"/>
                      </a:cubicBezTo>
                      <a:cubicBezTo>
                        <a:pt x="0" y="77"/>
                        <a:pt x="0" y="80"/>
                        <a:pt x="1" y="83"/>
                      </a:cubicBezTo>
                      <a:cubicBezTo>
                        <a:pt x="37" y="83"/>
                        <a:pt x="37" y="83"/>
                        <a:pt x="37" y="83"/>
                      </a:cubicBezTo>
                      <a:cubicBezTo>
                        <a:pt x="37" y="83"/>
                        <a:pt x="37" y="83"/>
                        <a:pt x="37" y="83"/>
                      </a:cubicBezTo>
                      <a:cubicBezTo>
                        <a:pt x="37" y="83"/>
                        <a:pt x="37" y="83"/>
                        <a:pt x="37" y="83"/>
                      </a:cubicBezTo>
                      <a:cubicBezTo>
                        <a:pt x="136" y="83"/>
                        <a:pt x="136" y="83"/>
                        <a:pt x="136" y="83"/>
                      </a:cubicBezTo>
                      <a:cubicBezTo>
                        <a:pt x="148" y="83"/>
                        <a:pt x="148" y="83"/>
                        <a:pt x="148" y="83"/>
                      </a:cubicBezTo>
                      <a:cubicBezTo>
                        <a:pt x="187" y="83"/>
                        <a:pt x="187" y="83"/>
                        <a:pt x="187" y="83"/>
                      </a:cubicBezTo>
                      <a:cubicBezTo>
                        <a:pt x="190" y="78"/>
                        <a:pt x="191" y="73"/>
                        <a:pt x="191" y="68"/>
                      </a:cubicBezTo>
                      <a:cubicBezTo>
                        <a:pt x="191" y="55"/>
                        <a:pt x="182" y="43"/>
                        <a:pt x="170" y="40"/>
                      </a:cubicBezTo>
                      <a:close/>
                    </a:path>
                  </a:pathLst>
                </a:custGeom>
                <a:solidFill>
                  <a:srgbClr val="00BCF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p>
                  <a:endParaRPr lang="en-US" sz="1836"/>
                </a:p>
              </p:txBody>
            </p:sp>
            <p:sp>
              <p:nvSpPr>
                <p:cNvPr id="520" name="Freeform 57"/>
                <p:cNvSpPr>
                  <a:spLocks/>
                </p:cNvSpPr>
                <p:nvPr/>
              </p:nvSpPr>
              <p:spPr bwMode="auto">
                <a:xfrm>
                  <a:off x="492" y="1222"/>
                  <a:ext cx="1064" cy="519"/>
                </a:xfrm>
                <a:custGeom>
                  <a:avLst/>
                  <a:gdLst>
                    <a:gd name="T0" fmla="*/ 245 w 257"/>
                    <a:gd name="T1" fmla="*/ 108 h 125"/>
                    <a:gd name="T2" fmla="*/ 253 w 257"/>
                    <a:gd name="T3" fmla="*/ 75 h 125"/>
                    <a:gd name="T4" fmla="*/ 178 w 257"/>
                    <a:gd name="T5" fmla="*/ 0 h 125"/>
                    <a:gd name="T6" fmla="*/ 102 w 257"/>
                    <a:gd name="T7" fmla="*/ 75 h 125"/>
                    <a:gd name="T8" fmla="*/ 102 w 257"/>
                    <a:gd name="T9" fmla="*/ 76 h 125"/>
                    <a:gd name="T10" fmla="*/ 93 w 257"/>
                    <a:gd name="T11" fmla="*/ 75 h 125"/>
                    <a:gd name="T12" fmla="*/ 47 w 257"/>
                    <a:gd name="T13" fmla="*/ 113 h 125"/>
                    <a:gd name="T14" fmla="*/ 28 w 257"/>
                    <a:gd name="T15" fmla="*/ 106 h 125"/>
                    <a:gd name="T16" fmla="*/ 0 w 257"/>
                    <a:gd name="T17" fmla="*/ 125 h 125"/>
                    <a:gd name="T18" fmla="*/ 46 w 257"/>
                    <a:gd name="T19" fmla="*/ 125 h 125"/>
                    <a:gd name="T20" fmla="*/ 57 w 257"/>
                    <a:gd name="T21" fmla="*/ 125 h 125"/>
                    <a:gd name="T22" fmla="*/ 122 w 257"/>
                    <a:gd name="T23" fmla="*/ 125 h 125"/>
                    <a:gd name="T24" fmla="*/ 139 w 257"/>
                    <a:gd name="T25" fmla="*/ 125 h 125"/>
                    <a:gd name="T26" fmla="*/ 219 w 257"/>
                    <a:gd name="T27" fmla="*/ 125 h 125"/>
                    <a:gd name="T28" fmla="*/ 234 w 257"/>
                    <a:gd name="T29" fmla="*/ 125 h 125"/>
                    <a:gd name="T30" fmla="*/ 257 w 257"/>
                    <a:gd name="T31" fmla="*/ 125 h 125"/>
                    <a:gd name="T32" fmla="*/ 245 w 257"/>
                    <a:gd name="T33" fmla="*/ 108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57" h="125">
                      <a:moveTo>
                        <a:pt x="245" y="108"/>
                      </a:moveTo>
                      <a:cubicBezTo>
                        <a:pt x="250" y="98"/>
                        <a:pt x="253" y="87"/>
                        <a:pt x="253" y="75"/>
                      </a:cubicBezTo>
                      <a:cubicBezTo>
                        <a:pt x="253" y="33"/>
                        <a:pt x="219" y="0"/>
                        <a:pt x="178" y="0"/>
                      </a:cubicBezTo>
                      <a:cubicBezTo>
                        <a:pt x="136" y="0"/>
                        <a:pt x="102" y="33"/>
                        <a:pt x="102" y="75"/>
                      </a:cubicBezTo>
                      <a:cubicBezTo>
                        <a:pt x="102" y="76"/>
                        <a:pt x="102" y="76"/>
                        <a:pt x="102" y="76"/>
                      </a:cubicBezTo>
                      <a:cubicBezTo>
                        <a:pt x="99" y="75"/>
                        <a:pt x="96" y="75"/>
                        <a:pt x="93" y="75"/>
                      </a:cubicBezTo>
                      <a:cubicBezTo>
                        <a:pt x="70" y="75"/>
                        <a:pt x="51" y="91"/>
                        <a:pt x="47" y="113"/>
                      </a:cubicBezTo>
                      <a:cubicBezTo>
                        <a:pt x="42" y="109"/>
                        <a:pt x="35" y="106"/>
                        <a:pt x="28" y="106"/>
                      </a:cubicBezTo>
                      <a:cubicBezTo>
                        <a:pt x="15" y="106"/>
                        <a:pt x="4" y="114"/>
                        <a:pt x="0" y="125"/>
                      </a:cubicBezTo>
                      <a:cubicBezTo>
                        <a:pt x="46" y="125"/>
                        <a:pt x="46" y="125"/>
                        <a:pt x="46" y="125"/>
                      </a:cubicBezTo>
                      <a:cubicBezTo>
                        <a:pt x="57" y="125"/>
                        <a:pt x="57" y="125"/>
                        <a:pt x="57" y="125"/>
                      </a:cubicBezTo>
                      <a:cubicBezTo>
                        <a:pt x="122" y="125"/>
                        <a:pt x="122" y="125"/>
                        <a:pt x="122" y="125"/>
                      </a:cubicBezTo>
                      <a:cubicBezTo>
                        <a:pt x="139" y="125"/>
                        <a:pt x="139" y="125"/>
                        <a:pt x="139" y="125"/>
                      </a:cubicBezTo>
                      <a:cubicBezTo>
                        <a:pt x="219" y="125"/>
                        <a:pt x="219" y="125"/>
                        <a:pt x="219" y="125"/>
                      </a:cubicBezTo>
                      <a:cubicBezTo>
                        <a:pt x="234" y="125"/>
                        <a:pt x="234" y="125"/>
                        <a:pt x="234" y="125"/>
                      </a:cubicBezTo>
                      <a:cubicBezTo>
                        <a:pt x="257" y="125"/>
                        <a:pt x="257" y="125"/>
                        <a:pt x="257" y="125"/>
                      </a:cubicBezTo>
                      <a:cubicBezTo>
                        <a:pt x="257" y="117"/>
                        <a:pt x="252" y="111"/>
                        <a:pt x="245" y="108"/>
                      </a:cubicBezTo>
                      <a:close/>
                    </a:path>
                  </a:pathLst>
                </a:custGeom>
                <a:solidFill>
                  <a:srgbClr val="00BCF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p>
                  <a:endParaRPr lang="en-US" sz="1836"/>
                </a:p>
              </p:txBody>
            </p:sp>
            <p:sp>
              <p:nvSpPr>
                <p:cNvPr id="521" name="Freeform 58"/>
                <p:cNvSpPr>
                  <a:spLocks/>
                </p:cNvSpPr>
                <p:nvPr/>
              </p:nvSpPr>
              <p:spPr bwMode="auto">
                <a:xfrm>
                  <a:off x="3022" y="2460"/>
                  <a:ext cx="323" cy="1001"/>
                </a:xfrm>
                <a:custGeom>
                  <a:avLst/>
                  <a:gdLst>
                    <a:gd name="T0" fmla="*/ 73 w 78"/>
                    <a:gd name="T1" fmla="*/ 240 h 241"/>
                    <a:gd name="T2" fmla="*/ 55 w 78"/>
                    <a:gd name="T3" fmla="*/ 212 h 241"/>
                    <a:gd name="T4" fmla="*/ 0 w 78"/>
                    <a:gd name="T5" fmla="*/ 2 h 241"/>
                    <a:gd name="T6" fmla="*/ 2 w 78"/>
                    <a:gd name="T7" fmla="*/ 0 h 241"/>
                    <a:gd name="T8" fmla="*/ 5 w 78"/>
                    <a:gd name="T9" fmla="*/ 1 h 241"/>
                    <a:gd name="T10" fmla="*/ 72 w 78"/>
                    <a:gd name="T11" fmla="*/ 208 h 241"/>
                    <a:gd name="T12" fmla="*/ 73 w 78"/>
                    <a:gd name="T13" fmla="*/ 240 h 241"/>
                  </a:gdLst>
                  <a:ahLst/>
                  <a:cxnLst>
                    <a:cxn ang="0">
                      <a:pos x="T0" y="T1"/>
                    </a:cxn>
                    <a:cxn ang="0">
                      <a:pos x="T2" y="T3"/>
                    </a:cxn>
                    <a:cxn ang="0">
                      <a:pos x="T4" y="T5"/>
                    </a:cxn>
                    <a:cxn ang="0">
                      <a:pos x="T6" y="T7"/>
                    </a:cxn>
                    <a:cxn ang="0">
                      <a:pos x="T8" y="T9"/>
                    </a:cxn>
                    <a:cxn ang="0">
                      <a:pos x="T10" y="T11"/>
                    </a:cxn>
                    <a:cxn ang="0">
                      <a:pos x="T12" y="T13"/>
                    </a:cxn>
                  </a:cxnLst>
                  <a:rect l="0" t="0" r="r" b="b"/>
                  <a:pathLst>
                    <a:path w="78" h="241">
                      <a:moveTo>
                        <a:pt x="73" y="240"/>
                      </a:moveTo>
                      <a:cubicBezTo>
                        <a:pt x="67" y="241"/>
                        <a:pt x="59" y="228"/>
                        <a:pt x="55" y="212"/>
                      </a:cubicBezTo>
                      <a:cubicBezTo>
                        <a:pt x="0" y="2"/>
                        <a:pt x="0" y="2"/>
                        <a:pt x="0" y="2"/>
                      </a:cubicBezTo>
                      <a:cubicBezTo>
                        <a:pt x="0" y="1"/>
                        <a:pt x="1" y="0"/>
                        <a:pt x="2" y="0"/>
                      </a:cubicBezTo>
                      <a:cubicBezTo>
                        <a:pt x="3" y="0"/>
                        <a:pt x="4" y="0"/>
                        <a:pt x="5" y="1"/>
                      </a:cubicBezTo>
                      <a:cubicBezTo>
                        <a:pt x="72" y="208"/>
                        <a:pt x="72" y="208"/>
                        <a:pt x="72" y="208"/>
                      </a:cubicBezTo>
                      <a:cubicBezTo>
                        <a:pt x="78" y="224"/>
                        <a:pt x="78" y="238"/>
                        <a:pt x="73" y="240"/>
                      </a:cubicBezTo>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p>
                  <a:endParaRPr lang="en-US" sz="1836"/>
                </a:p>
              </p:txBody>
            </p:sp>
            <p:sp>
              <p:nvSpPr>
                <p:cNvPr id="522" name="Freeform 59"/>
                <p:cNvSpPr>
                  <a:spLocks/>
                </p:cNvSpPr>
                <p:nvPr/>
              </p:nvSpPr>
              <p:spPr bwMode="auto">
                <a:xfrm>
                  <a:off x="3365" y="2734"/>
                  <a:ext cx="323" cy="1001"/>
                </a:xfrm>
                <a:custGeom>
                  <a:avLst/>
                  <a:gdLst>
                    <a:gd name="T0" fmla="*/ 73 w 78"/>
                    <a:gd name="T1" fmla="*/ 240 h 241"/>
                    <a:gd name="T2" fmla="*/ 55 w 78"/>
                    <a:gd name="T3" fmla="*/ 212 h 241"/>
                    <a:gd name="T4" fmla="*/ 0 w 78"/>
                    <a:gd name="T5" fmla="*/ 2 h 241"/>
                    <a:gd name="T6" fmla="*/ 2 w 78"/>
                    <a:gd name="T7" fmla="*/ 0 h 241"/>
                    <a:gd name="T8" fmla="*/ 5 w 78"/>
                    <a:gd name="T9" fmla="*/ 1 h 241"/>
                    <a:gd name="T10" fmla="*/ 72 w 78"/>
                    <a:gd name="T11" fmla="*/ 208 h 241"/>
                    <a:gd name="T12" fmla="*/ 73 w 78"/>
                    <a:gd name="T13" fmla="*/ 240 h 241"/>
                  </a:gdLst>
                  <a:ahLst/>
                  <a:cxnLst>
                    <a:cxn ang="0">
                      <a:pos x="T0" y="T1"/>
                    </a:cxn>
                    <a:cxn ang="0">
                      <a:pos x="T2" y="T3"/>
                    </a:cxn>
                    <a:cxn ang="0">
                      <a:pos x="T4" y="T5"/>
                    </a:cxn>
                    <a:cxn ang="0">
                      <a:pos x="T6" y="T7"/>
                    </a:cxn>
                    <a:cxn ang="0">
                      <a:pos x="T8" y="T9"/>
                    </a:cxn>
                    <a:cxn ang="0">
                      <a:pos x="T10" y="T11"/>
                    </a:cxn>
                    <a:cxn ang="0">
                      <a:pos x="T12" y="T13"/>
                    </a:cxn>
                  </a:cxnLst>
                  <a:rect l="0" t="0" r="r" b="b"/>
                  <a:pathLst>
                    <a:path w="78" h="241">
                      <a:moveTo>
                        <a:pt x="73" y="240"/>
                      </a:moveTo>
                      <a:cubicBezTo>
                        <a:pt x="67" y="241"/>
                        <a:pt x="59" y="228"/>
                        <a:pt x="55" y="212"/>
                      </a:cubicBezTo>
                      <a:cubicBezTo>
                        <a:pt x="0" y="2"/>
                        <a:pt x="0" y="2"/>
                        <a:pt x="0" y="2"/>
                      </a:cubicBezTo>
                      <a:cubicBezTo>
                        <a:pt x="0" y="1"/>
                        <a:pt x="1" y="0"/>
                        <a:pt x="2" y="0"/>
                      </a:cubicBezTo>
                      <a:cubicBezTo>
                        <a:pt x="3" y="0"/>
                        <a:pt x="4" y="0"/>
                        <a:pt x="5" y="1"/>
                      </a:cubicBezTo>
                      <a:cubicBezTo>
                        <a:pt x="72" y="208"/>
                        <a:pt x="72" y="208"/>
                        <a:pt x="72" y="208"/>
                      </a:cubicBezTo>
                      <a:cubicBezTo>
                        <a:pt x="78" y="224"/>
                        <a:pt x="78" y="238"/>
                        <a:pt x="73" y="240"/>
                      </a:cubicBezTo>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p>
                  <a:endParaRPr lang="en-US" sz="1836"/>
                </a:p>
              </p:txBody>
            </p:sp>
            <p:sp>
              <p:nvSpPr>
                <p:cNvPr id="523" name="Rectangle 60"/>
                <p:cNvSpPr>
                  <a:spLocks noChangeArrowheads="1"/>
                </p:cNvSpPr>
                <p:nvPr/>
              </p:nvSpPr>
              <p:spPr bwMode="auto">
                <a:xfrm>
                  <a:off x="864" y="2547"/>
                  <a:ext cx="178" cy="1109"/>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3260" tIns="46630" rIns="93260" bIns="46630" numCol="1" anchor="t" anchorCtr="0" compatLnSpc="1">
                  <a:prstTxWarp prst="textNoShape">
                    <a:avLst/>
                  </a:prstTxWarp>
                </a:bodyPr>
                <a:lstStyle/>
                <a:p>
                  <a:endParaRPr lang="en-US" sz="1836"/>
                </a:p>
              </p:txBody>
            </p:sp>
            <p:sp>
              <p:nvSpPr>
                <p:cNvPr id="524" name="Rectangle 61"/>
                <p:cNvSpPr>
                  <a:spLocks noChangeArrowheads="1"/>
                </p:cNvSpPr>
                <p:nvPr/>
              </p:nvSpPr>
              <p:spPr bwMode="auto">
                <a:xfrm>
                  <a:off x="864" y="2547"/>
                  <a:ext cx="178" cy="11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3260" tIns="46630" rIns="93260" bIns="46630" numCol="1" anchor="t" anchorCtr="0" compatLnSpc="1">
                  <a:prstTxWarp prst="textNoShape">
                    <a:avLst/>
                  </a:prstTxWarp>
                </a:bodyPr>
                <a:lstStyle/>
                <a:p>
                  <a:endParaRPr lang="en-US" sz="1836"/>
                </a:p>
              </p:txBody>
            </p:sp>
            <p:sp>
              <p:nvSpPr>
                <p:cNvPr id="525" name="Freeform 62"/>
                <p:cNvSpPr>
                  <a:spLocks/>
                </p:cNvSpPr>
                <p:nvPr/>
              </p:nvSpPr>
              <p:spPr bwMode="auto">
                <a:xfrm>
                  <a:off x="2780" y="2846"/>
                  <a:ext cx="2236" cy="1923"/>
                </a:xfrm>
                <a:custGeom>
                  <a:avLst/>
                  <a:gdLst>
                    <a:gd name="T0" fmla="*/ 2236 w 2236"/>
                    <a:gd name="T1" fmla="*/ 1919 h 1923"/>
                    <a:gd name="T2" fmla="*/ 451 w 2236"/>
                    <a:gd name="T3" fmla="*/ 1923 h 1923"/>
                    <a:gd name="T4" fmla="*/ 0 w 2236"/>
                    <a:gd name="T5" fmla="*/ 0 h 1923"/>
                    <a:gd name="T6" fmla="*/ 1296 w 2236"/>
                    <a:gd name="T7" fmla="*/ 0 h 1923"/>
                    <a:gd name="T8" fmla="*/ 2236 w 2236"/>
                    <a:gd name="T9" fmla="*/ 1919 h 1923"/>
                  </a:gdLst>
                  <a:ahLst/>
                  <a:cxnLst>
                    <a:cxn ang="0">
                      <a:pos x="T0" y="T1"/>
                    </a:cxn>
                    <a:cxn ang="0">
                      <a:pos x="T2" y="T3"/>
                    </a:cxn>
                    <a:cxn ang="0">
                      <a:pos x="T4" y="T5"/>
                    </a:cxn>
                    <a:cxn ang="0">
                      <a:pos x="T6" y="T7"/>
                    </a:cxn>
                    <a:cxn ang="0">
                      <a:pos x="T8" y="T9"/>
                    </a:cxn>
                  </a:cxnLst>
                  <a:rect l="0" t="0" r="r" b="b"/>
                  <a:pathLst>
                    <a:path w="2236" h="1923">
                      <a:moveTo>
                        <a:pt x="2236" y="1919"/>
                      </a:moveTo>
                      <a:lnTo>
                        <a:pt x="451" y="1923"/>
                      </a:lnTo>
                      <a:lnTo>
                        <a:pt x="0" y="0"/>
                      </a:lnTo>
                      <a:lnTo>
                        <a:pt x="1296" y="0"/>
                      </a:lnTo>
                      <a:lnTo>
                        <a:pt x="2236" y="1919"/>
                      </a:lnTo>
                      <a:close/>
                    </a:path>
                  </a:pathLst>
                </a:custGeom>
                <a:solidFill>
                  <a:srgbClr val="73747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p>
                  <a:endParaRPr lang="en-US" sz="1836"/>
                </a:p>
              </p:txBody>
            </p:sp>
            <p:sp>
              <p:nvSpPr>
                <p:cNvPr id="526" name="Freeform 63"/>
                <p:cNvSpPr>
                  <a:spLocks/>
                </p:cNvSpPr>
                <p:nvPr/>
              </p:nvSpPr>
              <p:spPr bwMode="auto">
                <a:xfrm>
                  <a:off x="2674" y="2805"/>
                  <a:ext cx="2236" cy="1923"/>
                </a:xfrm>
                <a:custGeom>
                  <a:avLst/>
                  <a:gdLst>
                    <a:gd name="T0" fmla="*/ 2236 w 2236"/>
                    <a:gd name="T1" fmla="*/ 1919 h 1923"/>
                    <a:gd name="T2" fmla="*/ 451 w 2236"/>
                    <a:gd name="T3" fmla="*/ 1923 h 1923"/>
                    <a:gd name="T4" fmla="*/ 0 w 2236"/>
                    <a:gd name="T5" fmla="*/ 0 h 1923"/>
                    <a:gd name="T6" fmla="*/ 1296 w 2236"/>
                    <a:gd name="T7" fmla="*/ 0 h 1923"/>
                    <a:gd name="T8" fmla="*/ 2236 w 2236"/>
                    <a:gd name="T9" fmla="*/ 1919 h 1923"/>
                  </a:gdLst>
                  <a:ahLst/>
                  <a:cxnLst>
                    <a:cxn ang="0">
                      <a:pos x="T0" y="T1"/>
                    </a:cxn>
                    <a:cxn ang="0">
                      <a:pos x="T2" y="T3"/>
                    </a:cxn>
                    <a:cxn ang="0">
                      <a:pos x="T4" y="T5"/>
                    </a:cxn>
                    <a:cxn ang="0">
                      <a:pos x="T6" y="T7"/>
                    </a:cxn>
                    <a:cxn ang="0">
                      <a:pos x="T8" y="T9"/>
                    </a:cxn>
                  </a:cxnLst>
                  <a:rect l="0" t="0" r="r" b="b"/>
                  <a:pathLst>
                    <a:path w="2236" h="1923">
                      <a:moveTo>
                        <a:pt x="2236" y="1919"/>
                      </a:moveTo>
                      <a:lnTo>
                        <a:pt x="451" y="1923"/>
                      </a:lnTo>
                      <a:lnTo>
                        <a:pt x="0" y="0"/>
                      </a:lnTo>
                      <a:lnTo>
                        <a:pt x="1296" y="0"/>
                      </a:lnTo>
                      <a:lnTo>
                        <a:pt x="2236" y="1919"/>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p>
                  <a:endParaRPr lang="en-US" sz="1836"/>
                </a:p>
              </p:txBody>
            </p:sp>
            <p:sp>
              <p:nvSpPr>
                <p:cNvPr id="527" name="Freeform 64"/>
                <p:cNvSpPr>
                  <a:spLocks/>
                </p:cNvSpPr>
                <p:nvPr/>
              </p:nvSpPr>
              <p:spPr bwMode="auto">
                <a:xfrm>
                  <a:off x="2715" y="2830"/>
                  <a:ext cx="1301" cy="145"/>
                </a:xfrm>
                <a:custGeom>
                  <a:avLst/>
                  <a:gdLst>
                    <a:gd name="T0" fmla="*/ 1301 w 1301"/>
                    <a:gd name="T1" fmla="*/ 145 h 145"/>
                    <a:gd name="T2" fmla="*/ 34 w 1301"/>
                    <a:gd name="T3" fmla="*/ 145 h 145"/>
                    <a:gd name="T4" fmla="*/ 0 w 1301"/>
                    <a:gd name="T5" fmla="*/ 4 h 145"/>
                    <a:gd name="T6" fmla="*/ 1234 w 1301"/>
                    <a:gd name="T7" fmla="*/ 0 h 145"/>
                    <a:gd name="T8" fmla="*/ 1301 w 1301"/>
                    <a:gd name="T9" fmla="*/ 145 h 145"/>
                  </a:gdLst>
                  <a:ahLst/>
                  <a:cxnLst>
                    <a:cxn ang="0">
                      <a:pos x="T0" y="T1"/>
                    </a:cxn>
                    <a:cxn ang="0">
                      <a:pos x="T2" y="T3"/>
                    </a:cxn>
                    <a:cxn ang="0">
                      <a:pos x="T4" y="T5"/>
                    </a:cxn>
                    <a:cxn ang="0">
                      <a:pos x="T6" y="T7"/>
                    </a:cxn>
                    <a:cxn ang="0">
                      <a:pos x="T8" y="T9"/>
                    </a:cxn>
                  </a:cxnLst>
                  <a:rect l="0" t="0" r="r" b="b"/>
                  <a:pathLst>
                    <a:path w="1301" h="145">
                      <a:moveTo>
                        <a:pt x="1301" y="145"/>
                      </a:moveTo>
                      <a:lnTo>
                        <a:pt x="34" y="145"/>
                      </a:lnTo>
                      <a:lnTo>
                        <a:pt x="0" y="4"/>
                      </a:lnTo>
                      <a:lnTo>
                        <a:pt x="1234" y="0"/>
                      </a:lnTo>
                      <a:lnTo>
                        <a:pt x="1301" y="14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p>
                  <a:endParaRPr lang="en-US" sz="1836"/>
                </a:p>
              </p:txBody>
            </p:sp>
            <p:sp>
              <p:nvSpPr>
                <p:cNvPr id="528" name="Freeform 65"/>
                <p:cNvSpPr>
                  <a:spLocks/>
                </p:cNvSpPr>
                <p:nvPr/>
              </p:nvSpPr>
              <p:spPr bwMode="auto">
                <a:xfrm>
                  <a:off x="2715" y="2830"/>
                  <a:ext cx="1301" cy="145"/>
                </a:xfrm>
                <a:custGeom>
                  <a:avLst/>
                  <a:gdLst>
                    <a:gd name="T0" fmla="*/ 1301 w 1301"/>
                    <a:gd name="T1" fmla="*/ 145 h 145"/>
                    <a:gd name="T2" fmla="*/ 34 w 1301"/>
                    <a:gd name="T3" fmla="*/ 145 h 145"/>
                    <a:gd name="T4" fmla="*/ 0 w 1301"/>
                    <a:gd name="T5" fmla="*/ 4 h 145"/>
                    <a:gd name="T6" fmla="*/ 1234 w 1301"/>
                    <a:gd name="T7" fmla="*/ 0 h 145"/>
                    <a:gd name="T8" fmla="*/ 1301 w 1301"/>
                    <a:gd name="T9" fmla="*/ 145 h 145"/>
                  </a:gdLst>
                  <a:ahLst/>
                  <a:cxnLst>
                    <a:cxn ang="0">
                      <a:pos x="T0" y="T1"/>
                    </a:cxn>
                    <a:cxn ang="0">
                      <a:pos x="T2" y="T3"/>
                    </a:cxn>
                    <a:cxn ang="0">
                      <a:pos x="T4" y="T5"/>
                    </a:cxn>
                    <a:cxn ang="0">
                      <a:pos x="T6" y="T7"/>
                    </a:cxn>
                    <a:cxn ang="0">
                      <a:pos x="T8" y="T9"/>
                    </a:cxn>
                  </a:cxnLst>
                  <a:rect l="0" t="0" r="r" b="b"/>
                  <a:pathLst>
                    <a:path w="1301" h="145">
                      <a:moveTo>
                        <a:pt x="1301" y="145"/>
                      </a:moveTo>
                      <a:lnTo>
                        <a:pt x="34" y="145"/>
                      </a:lnTo>
                      <a:lnTo>
                        <a:pt x="0" y="4"/>
                      </a:lnTo>
                      <a:lnTo>
                        <a:pt x="1234" y="0"/>
                      </a:lnTo>
                      <a:lnTo>
                        <a:pt x="1301" y="145"/>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p>
                  <a:endParaRPr lang="en-US" sz="1836"/>
                </a:p>
              </p:txBody>
            </p:sp>
            <p:sp>
              <p:nvSpPr>
                <p:cNvPr id="529" name="Freeform 66"/>
                <p:cNvSpPr>
                  <a:spLocks/>
                </p:cNvSpPr>
                <p:nvPr/>
              </p:nvSpPr>
              <p:spPr bwMode="auto">
                <a:xfrm>
                  <a:off x="2753" y="2988"/>
                  <a:ext cx="1345" cy="153"/>
                </a:xfrm>
                <a:custGeom>
                  <a:avLst/>
                  <a:gdLst>
                    <a:gd name="T0" fmla="*/ 1345 w 1345"/>
                    <a:gd name="T1" fmla="*/ 153 h 153"/>
                    <a:gd name="T2" fmla="*/ 37 w 1345"/>
                    <a:gd name="T3" fmla="*/ 153 h 153"/>
                    <a:gd name="T4" fmla="*/ 0 w 1345"/>
                    <a:gd name="T5" fmla="*/ 4 h 153"/>
                    <a:gd name="T6" fmla="*/ 1271 w 1345"/>
                    <a:gd name="T7" fmla="*/ 0 h 153"/>
                    <a:gd name="T8" fmla="*/ 1345 w 1345"/>
                    <a:gd name="T9" fmla="*/ 153 h 153"/>
                  </a:gdLst>
                  <a:ahLst/>
                  <a:cxnLst>
                    <a:cxn ang="0">
                      <a:pos x="T0" y="T1"/>
                    </a:cxn>
                    <a:cxn ang="0">
                      <a:pos x="T2" y="T3"/>
                    </a:cxn>
                    <a:cxn ang="0">
                      <a:pos x="T4" y="T5"/>
                    </a:cxn>
                    <a:cxn ang="0">
                      <a:pos x="T6" y="T7"/>
                    </a:cxn>
                    <a:cxn ang="0">
                      <a:pos x="T8" y="T9"/>
                    </a:cxn>
                  </a:cxnLst>
                  <a:rect l="0" t="0" r="r" b="b"/>
                  <a:pathLst>
                    <a:path w="1345" h="153">
                      <a:moveTo>
                        <a:pt x="1345" y="153"/>
                      </a:moveTo>
                      <a:lnTo>
                        <a:pt x="37" y="153"/>
                      </a:lnTo>
                      <a:lnTo>
                        <a:pt x="0" y="4"/>
                      </a:lnTo>
                      <a:lnTo>
                        <a:pt x="1271" y="0"/>
                      </a:lnTo>
                      <a:lnTo>
                        <a:pt x="1345" y="15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p>
                  <a:endParaRPr lang="en-US" sz="1836"/>
                </a:p>
              </p:txBody>
            </p:sp>
            <p:sp>
              <p:nvSpPr>
                <p:cNvPr id="530" name="Freeform 67"/>
                <p:cNvSpPr>
                  <a:spLocks/>
                </p:cNvSpPr>
                <p:nvPr/>
              </p:nvSpPr>
              <p:spPr bwMode="auto">
                <a:xfrm>
                  <a:off x="2753" y="2988"/>
                  <a:ext cx="1345" cy="153"/>
                </a:xfrm>
                <a:custGeom>
                  <a:avLst/>
                  <a:gdLst>
                    <a:gd name="T0" fmla="*/ 1345 w 1345"/>
                    <a:gd name="T1" fmla="*/ 153 h 153"/>
                    <a:gd name="T2" fmla="*/ 37 w 1345"/>
                    <a:gd name="T3" fmla="*/ 153 h 153"/>
                    <a:gd name="T4" fmla="*/ 0 w 1345"/>
                    <a:gd name="T5" fmla="*/ 4 h 153"/>
                    <a:gd name="T6" fmla="*/ 1271 w 1345"/>
                    <a:gd name="T7" fmla="*/ 0 h 153"/>
                    <a:gd name="T8" fmla="*/ 1345 w 1345"/>
                    <a:gd name="T9" fmla="*/ 153 h 153"/>
                  </a:gdLst>
                  <a:ahLst/>
                  <a:cxnLst>
                    <a:cxn ang="0">
                      <a:pos x="T0" y="T1"/>
                    </a:cxn>
                    <a:cxn ang="0">
                      <a:pos x="T2" y="T3"/>
                    </a:cxn>
                    <a:cxn ang="0">
                      <a:pos x="T4" y="T5"/>
                    </a:cxn>
                    <a:cxn ang="0">
                      <a:pos x="T6" y="T7"/>
                    </a:cxn>
                    <a:cxn ang="0">
                      <a:pos x="T8" y="T9"/>
                    </a:cxn>
                  </a:cxnLst>
                  <a:rect l="0" t="0" r="r" b="b"/>
                  <a:pathLst>
                    <a:path w="1345" h="153">
                      <a:moveTo>
                        <a:pt x="1345" y="153"/>
                      </a:moveTo>
                      <a:lnTo>
                        <a:pt x="37" y="153"/>
                      </a:lnTo>
                      <a:lnTo>
                        <a:pt x="0" y="4"/>
                      </a:lnTo>
                      <a:lnTo>
                        <a:pt x="1271" y="0"/>
                      </a:lnTo>
                      <a:lnTo>
                        <a:pt x="1345" y="153"/>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p>
                  <a:endParaRPr lang="en-US" sz="1836"/>
                </a:p>
              </p:txBody>
            </p:sp>
            <p:sp>
              <p:nvSpPr>
                <p:cNvPr id="531" name="Freeform 68"/>
                <p:cNvSpPr>
                  <a:spLocks/>
                </p:cNvSpPr>
                <p:nvPr/>
              </p:nvSpPr>
              <p:spPr bwMode="auto">
                <a:xfrm>
                  <a:off x="2794" y="3158"/>
                  <a:ext cx="1387" cy="162"/>
                </a:xfrm>
                <a:custGeom>
                  <a:avLst/>
                  <a:gdLst>
                    <a:gd name="T0" fmla="*/ 1387 w 1387"/>
                    <a:gd name="T1" fmla="*/ 162 h 162"/>
                    <a:gd name="T2" fmla="*/ 41 w 1387"/>
                    <a:gd name="T3" fmla="*/ 162 h 162"/>
                    <a:gd name="T4" fmla="*/ 0 w 1387"/>
                    <a:gd name="T5" fmla="*/ 0 h 162"/>
                    <a:gd name="T6" fmla="*/ 1313 w 1387"/>
                    <a:gd name="T7" fmla="*/ 0 h 162"/>
                    <a:gd name="T8" fmla="*/ 1387 w 1387"/>
                    <a:gd name="T9" fmla="*/ 162 h 162"/>
                  </a:gdLst>
                  <a:ahLst/>
                  <a:cxnLst>
                    <a:cxn ang="0">
                      <a:pos x="T0" y="T1"/>
                    </a:cxn>
                    <a:cxn ang="0">
                      <a:pos x="T2" y="T3"/>
                    </a:cxn>
                    <a:cxn ang="0">
                      <a:pos x="T4" y="T5"/>
                    </a:cxn>
                    <a:cxn ang="0">
                      <a:pos x="T6" y="T7"/>
                    </a:cxn>
                    <a:cxn ang="0">
                      <a:pos x="T8" y="T9"/>
                    </a:cxn>
                  </a:cxnLst>
                  <a:rect l="0" t="0" r="r" b="b"/>
                  <a:pathLst>
                    <a:path w="1387" h="162">
                      <a:moveTo>
                        <a:pt x="1387" y="162"/>
                      </a:moveTo>
                      <a:lnTo>
                        <a:pt x="41" y="162"/>
                      </a:lnTo>
                      <a:lnTo>
                        <a:pt x="0" y="0"/>
                      </a:lnTo>
                      <a:lnTo>
                        <a:pt x="1313" y="0"/>
                      </a:lnTo>
                      <a:lnTo>
                        <a:pt x="1387" y="16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p>
                  <a:endParaRPr lang="en-US" sz="1836"/>
                </a:p>
              </p:txBody>
            </p:sp>
            <p:sp>
              <p:nvSpPr>
                <p:cNvPr id="532" name="Freeform 69"/>
                <p:cNvSpPr>
                  <a:spLocks/>
                </p:cNvSpPr>
                <p:nvPr/>
              </p:nvSpPr>
              <p:spPr bwMode="auto">
                <a:xfrm>
                  <a:off x="2794" y="3158"/>
                  <a:ext cx="1387" cy="162"/>
                </a:xfrm>
                <a:custGeom>
                  <a:avLst/>
                  <a:gdLst>
                    <a:gd name="T0" fmla="*/ 1387 w 1387"/>
                    <a:gd name="T1" fmla="*/ 162 h 162"/>
                    <a:gd name="T2" fmla="*/ 41 w 1387"/>
                    <a:gd name="T3" fmla="*/ 162 h 162"/>
                    <a:gd name="T4" fmla="*/ 0 w 1387"/>
                    <a:gd name="T5" fmla="*/ 0 h 162"/>
                    <a:gd name="T6" fmla="*/ 1313 w 1387"/>
                    <a:gd name="T7" fmla="*/ 0 h 162"/>
                    <a:gd name="T8" fmla="*/ 1387 w 1387"/>
                    <a:gd name="T9" fmla="*/ 162 h 162"/>
                  </a:gdLst>
                  <a:ahLst/>
                  <a:cxnLst>
                    <a:cxn ang="0">
                      <a:pos x="T0" y="T1"/>
                    </a:cxn>
                    <a:cxn ang="0">
                      <a:pos x="T2" y="T3"/>
                    </a:cxn>
                    <a:cxn ang="0">
                      <a:pos x="T4" y="T5"/>
                    </a:cxn>
                    <a:cxn ang="0">
                      <a:pos x="T6" y="T7"/>
                    </a:cxn>
                    <a:cxn ang="0">
                      <a:pos x="T8" y="T9"/>
                    </a:cxn>
                  </a:cxnLst>
                  <a:rect l="0" t="0" r="r" b="b"/>
                  <a:pathLst>
                    <a:path w="1387" h="162">
                      <a:moveTo>
                        <a:pt x="1387" y="162"/>
                      </a:moveTo>
                      <a:lnTo>
                        <a:pt x="41" y="162"/>
                      </a:lnTo>
                      <a:lnTo>
                        <a:pt x="0" y="0"/>
                      </a:lnTo>
                      <a:lnTo>
                        <a:pt x="1313" y="0"/>
                      </a:lnTo>
                      <a:lnTo>
                        <a:pt x="1387" y="16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p>
                  <a:endParaRPr lang="en-US" sz="1836"/>
                </a:p>
              </p:txBody>
            </p:sp>
            <p:sp>
              <p:nvSpPr>
                <p:cNvPr id="533" name="Freeform 70"/>
                <p:cNvSpPr>
                  <a:spLocks/>
                </p:cNvSpPr>
                <p:nvPr/>
              </p:nvSpPr>
              <p:spPr bwMode="auto">
                <a:xfrm>
                  <a:off x="2840" y="3337"/>
                  <a:ext cx="1436" cy="174"/>
                </a:xfrm>
                <a:custGeom>
                  <a:avLst/>
                  <a:gdLst>
                    <a:gd name="T0" fmla="*/ 1436 w 1436"/>
                    <a:gd name="T1" fmla="*/ 174 h 174"/>
                    <a:gd name="T2" fmla="*/ 41 w 1436"/>
                    <a:gd name="T3" fmla="*/ 174 h 174"/>
                    <a:gd name="T4" fmla="*/ 0 w 1436"/>
                    <a:gd name="T5" fmla="*/ 4 h 174"/>
                    <a:gd name="T6" fmla="*/ 1354 w 1436"/>
                    <a:gd name="T7" fmla="*/ 0 h 174"/>
                    <a:gd name="T8" fmla="*/ 1436 w 1436"/>
                    <a:gd name="T9" fmla="*/ 174 h 174"/>
                  </a:gdLst>
                  <a:ahLst/>
                  <a:cxnLst>
                    <a:cxn ang="0">
                      <a:pos x="T0" y="T1"/>
                    </a:cxn>
                    <a:cxn ang="0">
                      <a:pos x="T2" y="T3"/>
                    </a:cxn>
                    <a:cxn ang="0">
                      <a:pos x="T4" y="T5"/>
                    </a:cxn>
                    <a:cxn ang="0">
                      <a:pos x="T6" y="T7"/>
                    </a:cxn>
                    <a:cxn ang="0">
                      <a:pos x="T8" y="T9"/>
                    </a:cxn>
                  </a:cxnLst>
                  <a:rect l="0" t="0" r="r" b="b"/>
                  <a:pathLst>
                    <a:path w="1436" h="174">
                      <a:moveTo>
                        <a:pt x="1436" y="174"/>
                      </a:moveTo>
                      <a:lnTo>
                        <a:pt x="41" y="174"/>
                      </a:lnTo>
                      <a:lnTo>
                        <a:pt x="0" y="4"/>
                      </a:lnTo>
                      <a:lnTo>
                        <a:pt x="1354" y="0"/>
                      </a:lnTo>
                      <a:lnTo>
                        <a:pt x="1436" y="17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p>
                  <a:endParaRPr lang="en-US" sz="1836"/>
                </a:p>
              </p:txBody>
            </p:sp>
            <p:sp>
              <p:nvSpPr>
                <p:cNvPr id="534" name="Freeform 71"/>
                <p:cNvSpPr>
                  <a:spLocks/>
                </p:cNvSpPr>
                <p:nvPr/>
              </p:nvSpPr>
              <p:spPr bwMode="auto">
                <a:xfrm>
                  <a:off x="2840" y="3337"/>
                  <a:ext cx="1436" cy="174"/>
                </a:xfrm>
                <a:custGeom>
                  <a:avLst/>
                  <a:gdLst>
                    <a:gd name="T0" fmla="*/ 1436 w 1436"/>
                    <a:gd name="T1" fmla="*/ 174 h 174"/>
                    <a:gd name="T2" fmla="*/ 41 w 1436"/>
                    <a:gd name="T3" fmla="*/ 174 h 174"/>
                    <a:gd name="T4" fmla="*/ 0 w 1436"/>
                    <a:gd name="T5" fmla="*/ 4 h 174"/>
                    <a:gd name="T6" fmla="*/ 1354 w 1436"/>
                    <a:gd name="T7" fmla="*/ 0 h 174"/>
                    <a:gd name="T8" fmla="*/ 1436 w 1436"/>
                    <a:gd name="T9" fmla="*/ 174 h 174"/>
                  </a:gdLst>
                  <a:ahLst/>
                  <a:cxnLst>
                    <a:cxn ang="0">
                      <a:pos x="T0" y="T1"/>
                    </a:cxn>
                    <a:cxn ang="0">
                      <a:pos x="T2" y="T3"/>
                    </a:cxn>
                    <a:cxn ang="0">
                      <a:pos x="T4" y="T5"/>
                    </a:cxn>
                    <a:cxn ang="0">
                      <a:pos x="T6" y="T7"/>
                    </a:cxn>
                    <a:cxn ang="0">
                      <a:pos x="T8" y="T9"/>
                    </a:cxn>
                  </a:cxnLst>
                  <a:rect l="0" t="0" r="r" b="b"/>
                  <a:pathLst>
                    <a:path w="1436" h="174">
                      <a:moveTo>
                        <a:pt x="1436" y="174"/>
                      </a:moveTo>
                      <a:lnTo>
                        <a:pt x="41" y="174"/>
                      </a:lnTo>
                      <a:lnTo>
                        <a:pt x="0" y="4"/>
                      </a:lnTo>
                      <a:lnTo>
                        <a:pt x="1354" y="0"/>
                      </a:lnTo>
                      <a:lnTo>
                        <a:pt x="1436" y="174"/>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p>
                  <a:endParaRPr lang="en-US" sz="1836"/>
                </a:p>
              </p:txBody>
            </p:sp>
            <p:sp>
              <p:nvSpPr>
                <p:cNvPr id="536" name="Freeform 73"/>
                <p:cNvSpPr>
                  <a:spLocks/>
                </p:cNvSpPr>
                <p:nvPr/>
              </p:nvSpPr>
              <p:spPr bwMode="auto">
                <a:xfrm>
                  <a:off x="2885" y="3528"/>
                  <a:ext cx="1487" cy="187"/>
                </a:xfrm>
                <a:custGeom>
                  <a:avLst/>
                  <a:gdLst>
                    <a:gd name="T0" fmla="*/ 1487 w 1487"/>
                    <a:gd name="T1" fmla="*/ 187 h 187"/>
                    <a:gd name="T2" fmla="*/ 46 w 1487"/>
                    <a:gd name="T3" fmla="*/ 187 h 187"/>
                    <a:gd name="T4" fmla="*/ 0 w 1487"/>
                    <a:gd name="T5" fmla="*/ 4 h 187"/>
                    <a:gd name="T6" fmla="*/ 1400 w 1487"/>
                    <a:gd name="T7" fmla="*/ 0 h 187"/>
                    <a:gd name="T8" fmla="*/ 1487 w 1487"/>
                    <a:gd name="T9" fmla="*/ 187 h 187"/>
                  </a:gdLst>
                  <a:ahLst/>
                  <a:cxnLst>
                    <a:cxn ang="0">
                      <a:pos x="T0" y="T1"/>
                    </a:cxn>
                    <a:cxn ang="0">
                      <a:pos x="T2" y="T3"/>
                    </a:cxn>
                    <a:cxn ang="0">
                      <a:pos x="T4" y="T5"/>
                    </a:cxn>
                    <a:cxn ang="0">
                      <a:pos x="T6" y="T7"/>
                    </a:cxn>
                    <a:cxn ang="0">
                      <a:pos x="T8" y="T9"/>
                    </a:cxn>
                  </a:cxnLst>
                  <a:rect l="0" t="0" r="r" b="b"/>
                  <a:pathLst>
                    <a:path w="1487" h="187">
                      <a:moveTo>
                        <a:pt x="1487" y="187"/>
                      </a:moveTo>
                      <a:lnTo>
                        <a:pt x="46" y="187"/>
                      </a:lnTo>
                      <a:lnTo>
                        <a:pt x="0" y="4"/>
                      </a:lnTo>
                      <a:lnTo>
                        <a:pt x="1400" y="0"/>
                      </a:lnTo>
                      <a:lnTo>
                        <a:pt x="1487" y="187"/>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p>
                  <a:endParaRPr lang="en-US" sz="1836"/>
                </a:p>
              </p:txBody>
            </p:sp>
            <p:sp>
              <p:nvSpPr>
                <p:cNvPr id="538" name="Freeform 75"/>
                <p:cNvSpPr>
                  <a:spLocks/>
                </p:cNvSpPr>
                <p:nvPr/>
              </p:nvSpPr>
              <p:spPr bwMode="auto">
                <a:xfrm>
                  <a:off x="2935" y="3735"/>
                  <a:ext cx="1544" cy="200"/>
                </a:xfrm>
                <a:custGeom>
                  <a:avLst/>
                  <a:gdLst>
                    <a:gd name="T0" fmla="*/ 1544 w 1544"/>
                    <a:gd name="T1" fmla="*/ 196 h 200"/>
                    <a:gd name="T2" fmla="*/ 50 w 1544"/>
                    <a:gd name="T3" fmla="*/ 200 h 200"/>
                    <a:gd name="T4" fmla="*/ 0 w 1544"/>
                    <a:gd name="T5" fmla="*/ 0 h 200"/>
                    <a:gd name="T6" fmla="*/ 1449 w 1544"/>
                    <a:gd name="T7" fmla="*/ 0 h 200"/>
                    <a:gd name="T8" fmla="*/ 1544 w 1544"/>
                    <a:gd name="T9" fmla="*/ 196 h 200"/>
                  </a:gdLst>
                  <a:ahLst/>
                  <a:cxnLst>
                    <a:cxn ang="0">
                      <a:pos x="T0" y="T1"/>
                    </a:cxn>
                    <a:cxn ang="0">
                      <a:pos x="T2" y="T3"/>
                    </a:cxn>
                    <a:cxn ang="0">
                      <a:pos x="T4" y="T5"/>
                    </a:cxn>
                    <a:cxn ang="0">
                      <a:pos x="T6" y="T7"/>
                    </a:cxn>
                    <a:cxn ang="0">
                      <a:pos x="T8" y="T9"/>
                    </a:cxn>
                  </a:cxnLst>
                  <a:rect l="0" t="0" r="r" b="b"/>
                  <a:pathLst>
                    <a:path w="1544" h="200">
                      <a:moveTo>
                        <a:pt x="1544" y="196"/>
                      </a:moveTo>
                      <a:lnTo>
                        <a:pt x="50" y="200"/>
                      </a:lnTo>
                      <a:lnTo>
                        <a:pt x="0" y="0"/>
                      </a:lnTo>
                      <a:lnTo>
                        <a:pt x="1449" y="0"/>
                      </a:lnTo>
                      <a:lnTo>
                        <a:pt x="1544" y="196"/>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p>
                  <a:endParaRPr lang="en-US" sz="1836"/>
                </a:p>
              </p:txBody>
            </p:sp>
            <p:sp>
              <p:nvSpPr>
                <p:cNvPr id="539" name="Freeform 76"/>
                <p:cNvSpPr>
                  <a:spLocks/>
                </p:cNvSpPr>
                <p:nvPr/>
              </p:nvSpPr>
              <p:spPr bwMode="auto">
                <a:xfrm>
                  <a:off x="2989" y="3955"/>
                  <a:ext cx="1602" cy="212"/>
                </a:xfrm>
                <a:custGeom>
                  <a:avLst/>
                  <a:gdLst>
                    <a:gd name="T0" fmla="*/ 1602 w 1602"/>
                    <a:gd name="T1" fmla="*/ 212 h 212"/>
                    <a:gd name="T2" fmla="*/ 49 w 1602"/>
                    <a:gd name="T3" fmla="*/ 212 h 212"/>
                    <a:gd name="T4" fmla="*/ 0 w 1602"/>
                    <a:gd name="T5" fmla="*/ 0 h 212"/>
                    <a:gd name="T6" fmla="*/ 1503 w 1602"/>
                    <a:gd name="T7" fmla="*/ 0 h 212"/>
                    <a:gd name="T8" fmla="*/ 1602 w 1602"/>
                    <a:gd name="T9" fmla="*/ 212 h 212"/>
                  </a:gdLst>
                  <a:ahLst/>
                  <a:cxnLst>
                    <a:cxn ang="0">
                      <a:pos x="T0" y="T1"/>
                    </a:cxn>
                    <a:cxn ang="0">
                      <a:pos x="T2" y="T3"/>
                    </a:cxn>
                    <a:cxn ang="0">
                      <a:pos x="T4" y="T5"/>
                    </a:cxn>
                    <a:cxn ang="0">
                      <a:pos x="T6" y="T7"/>
                    </a:cxn>
                    <a:cxn ang="0">
                      <a:pos x="T8" y="T9"/>
                    </a:cxn>
                  </a:cxnLst>
                  <a:rect l="0" t="0" r="r" b="b"/>
                  <a:pathLst>
                    <a:path w="1602" h="212">
                      <a:moveTo>
                        <a:pt x="1602" y="212"/>
                      </a:moveTo>
                      <a:lnTo>
                        <a:pt x="49" y="212"/>
                      </a:lnTo>
                      <a:lnTo>
                        <a:pt x="0" y="0"/>
                      </a:lnTo>
                      <a:lnTo>
                        <a:pt x="1503" y="0"/>
                      </a:lnTo>
                      <a:lnTo>
                        <a:pt x="1602" y="21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p>
                  <a:endParaRPr lang="en-US" sz="1836"/>
                </a:p>
              </p:txBody>
            </p:sp>
            <p:sp>
              <p:nvSpPr>
                <p:cNvPr id="540" name="Freeform 77"/>
                <p:cNvSpPr>
                  <a:spLocks/>
                </p:cNvSpPr>
                <p:nvPr/>
              </p:nvSpPr>
              <p:spPr bwMode="auto">
                <a:xfrm>
                  <a:off x="2989" y="3955"/>
                  <a:ext cx="1602" cy="212"/>
                </a:xfrm>
                <a:custGeom>
                  <a:avLst/>
                  <a:gdLst>
                    <a:gd name="T0" fmla="*/ 1602 w 1602"/>
                    <a:gd name="T1" fmla="*/ 212 h 212"/>
                    <a:gd name="T2" fmla="*/ 49 w 1602"/>
                    <a:gd name="T3" fmla="*/ 212 h 212"/>
                    <a:gd name="T4" fmla="*/ 0 w 1602"/>
                    <a:gd name="T5" fmla="*/ 0 h 212"/>
                    <a:gd name="T6" fmla="*/ 1503 w 1602"/>
                    <a:gd name="T7" fmla="*/ 0 h 212"/>
                    <a:gd name="T8" fmla="*/ 1602 w 1602"/>
                    <a:gd name="T9" fmla="*/ 212 h 212"/>
                  </a:gdLst>
                  <a:ahLst/>
                  <a:cxnLst>
                    <a:cxn ang="0">
                      <a:pos x="T0" y="T1"/>
                    </a:cxn>
                    <a:cxn ang="0">
                      <a:pos x="T2" y="T3"/>
                    </a:cxn>
                    <a:cxn ang="0">
                      <a:pos x="T4" y="T5"/>
                    </a:cxn>
                    <a:cxn ang="0">
                      <a:pos x="T6" y="T7"/>
                    </a:cxn>
                    <a:cxn ang="0">
                      <a:pos x="T8" y="T9"/>
                    </a:cxn>
                  </a:cxnLst>
                  <a:rect l="0" t="0" r="r" b="b"/>
                  <a:pathLst>
                    <a:path w="1602" h="212">
                      <a:moveTo>
                        <a:pt x="1602" y="212"/>
                      </a:moveTo>
                      <a:lnTo>
                        <a:pt x="49" y="212"/>
                      </a:lnTo>
                      <a:lnTo>
                        <a:pt x="0" y="0"/>
                      </a:lnTo>
                      <a:lnTo>
                        <a:pt x="1503" y="0"/>
                      </a:lnTo>
                      <a:lnTo>
                        <a:pt x="1602" y="21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p>
                  <a:endParaRPr lang="en-US" sz="1836"/>
                </a:p>
              </p:txBody>
            </p:sp>
            <p:sp>
              <p:nvSpPr>
                <p:cNvPr id="541" name="Freeform 78"/>
                <p:cNvSpPr>
                  <a:spLocks/>
                </p:cNvSpPr>
                <p:nvPr/>
              </p:nvSpPr>
              <p:spPr bwMode="auto">
                <a:xfrm>
                  <a:off x="3047" y="4192"/>
                  <a:ext cx="1668" cy="229"/>
                </a:xfrm>
                <a:custGeom>
                  <a:avLst/>
                  <a:gdLst>
                    <a:gd name="T0" fmla="*/ 1668 w 1668"/>
                    <a:gd name="T1" fmla="*/ 229 h 229"/>
                    <a:gd name="T2" fmla="*/ 53 w 1668"/>
                    <a:gd name="T3" fmla="*/ 229 h 229"/>
                    <a:gd name="T4" fmla="*/ 0 w 1668"/>
                    <a:gd name="T5" fmla="*/ 0 h 229"/>
                    <a:gd name="T6" fmla="*/ 1557 w 1668"/>
                    <a:gd name="T7" fmla="*/ 0 h 229"/>
                    <a:gd name="T8" fmla="*/ 1668 w 1668"/>
                    <a:gd name="T9" fmla="*/ 229 h 229"/>
                  </a:gdLst>
                  <a:ahLst/>
                  <a:cxnLst>
                    <a:cxn ang="0">
                      <a:pos x="T0" y="T1"/>
                    </a:cxn>
                    <a:cxn ang="0">
                      <a:pos x="T2" y="T3"/>
                    </a:cxn>
                    <a:cxn ang="0">
                      <a:pos x="T4" y="T5"/>
                    </a:cxn>
                    <a:cxn ang="0">
                      <a:pos x="T6" y="T7"/>
                    </a:cxn>
                    <a:cxn ang="0">
                      <a:pos x="T8" y="T9"/>
                    </a:cxn>
                  </a:cxnLst>
                  <a:rect l="0" t="0" r="r" b="b"/>
                  <a:pathLst>
                    <a:path w="1668" h="229">
                      <a:moveTo>
                        <a:pt x="1668" y="229"/>
                      </a:moveTo>
                      <a:lnTo>
                        <a:pt x="53" y="229"/>
                      </a:lnTo>
                      <a:lnTo>
                        <a:pt x="0" y="0"/>
                      </a:lnTo>
                      <a:lnTo>
                        <a:pt x="1557" y="0"/>
                      </a:lnTo>
                      <a:lnTo>
                        <a:pt x="1668" y="22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p>
                  <a:endParaRPr lang="en-US" sz="1836"/>
                </a:p>
              </p:txBody>
            </p:sp>
            <p:sp>
              <p:nvSpPr>
                <p:cNvPr id="542" name="Freeform 79"/>
                <p:cNvSpPr>
                  <a:spLocks/>
                </p:cNvSpPr>
                <p:nvPr/>
              </p:nvSpPr>
              <p:spPr bwMode="auto">
                <a:xfrm>
                  <a:off x="3047" y="4192"/>
                  <a:ext cx="1668" cy="229"/>
                </a:xfrm>
                <a:custGeom>
                  <a:avLst/>
                  <a:gdLst>
                    <a:gd name="T0" fmla="*/ 1668 w 1668"/>
                    <a:gd name="T1" fmla="*/ 229 h 229"/>
                    <a:gd name="T2" fmla="*/ 53 w 1668"/>
                    <a:gd name="T3" fmla="*/ 229 h 229"/>
                    <a:gd name="T4" fmla="*/ 0 w 1668"/>
                    <a:gd name="T5" fmla="*/ 0 h 229"/>
                    <a:gd name="T6" fmla="*/ 1557 w 1668"/>
                    <a:gd name="T7" fmla="*/ 0 h 229"/>
                    <a:gd name="T8" fmla="*/ 1668 w 1668"/>
                    <a:gd name="T9" fmla="*/ 229 h 229"/>
                  </a:gdLst>
                  <a:ahLst/>
                  <a:cxnLst>
                    <a:cxn ang="0">
                      <a:pos x="T0" y="T1"/>
                    </a:cxn>
                    <a:cxn ang="0">
                      <a:pos x="T2" y="T3"/>
                    </a:cxn>
                    <a:cxn ang="0">
                      <a:pos x="T4" y="T5"/>
                    </a:cxn>
                    <a:cxn ang="0">
                      <a:pos x="T6" y="T7"/>
                    </a:cxn>
                    <a:cxn ang="0">
                      <a:pos x="T8" y="T9"/>
                    </a:cxn>
                  </a:cxnLst>
                  <a:rect l="0" t="0" r="r" b="b"/>
                  <a:pathLst>
                    <a:path w="1668" h="229">
                      <a:moveTo>
                        <a:pt x="1668" y="229"/>
                      </a:moveTo>
                      <a:lnTo>
                        <a:pt x="53" y="229"/>
                      </a:lnTo>
                      <a:lnTo>
                        <a:pt x="0" y="0"/>
                      </a:lnTo>
                      <a:lnTo>
                        <a:pt x="1557" y="0"/>
                      </a:lnTo>
                      <a:lnTo>
                        <a:pt x="1668" y="229"/>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p>
                  <a:endParaRPr lang="en-US" sz="1836"/>
                </a:p>
              </p:txBody>
            </p:sp>
            <p:sp>
              <p:nvSpPr>
                <p:cNvPr id="543" name="Freeform 80"/>
                <p:cNvSpPr>
                  <a:spLocks/>
                </p:cNvSpPr>
                <p:nvPr/>
              </p:nvSpPr>
              <p:spPr bwMode="auto">
                <a:xfrm>
                  <a:off x="3109" y="4446"/>
                  <a:ext cx="1739" cy="253"/>
                </a:xfrm>
                <a:custGeom>
                  <a:avLst/>
                  <a:gdLst>
                    <a:gd name="T0" fmla="*/ 1739 w 1739"/>
                    <a:gd name="T1" fmla="*/ 249 h 253"/>
                    <a:gd name="T2" fmla="*/ 58 w 1739"/>
                    <a:gd name="T3" fmla="*/ 253 h 253"/>
                    <a:gd name="T4" fmla="*/ 0 w 1739"/>
                    <a:gd name="T5" fmla="*/ 4 h 253"/>
                    <a:gd name="T6" fmla="*/ 1619 w 1739"/>
                    <a:gd name="T7" fmla="*/ 0 h 253"/>
                    <a:gd name="T8" fmla="*/ 1739 w 1739"/>
                    <a:gd name="T9" fmla="*/ 249 h 253"/>
                  </a:gdLst>
                  <a:ahLst/>
                  <a:cxnLst>
                    <a:cxn ang="0">
                      <a:pos x="T0" y="T1"/>
                    </a:cxn>
                    <a:cxn ang="0">
                      <a:pos x="T2" y="T3"/>
                    </a:cxn>
                    <a:cxn ang="0">
                      <a:pos x="T4" y="T5"/>
                    </a:cxn>
                    <a:cxn ang="0">
                      <a:pos x="T6" y="T7"/>
                    </a:cxn>
                    <a:cxn ang="0">
                      <a:pos x="T8" y="T9"/>
                    </a:cxn>
                  </a:cxnLst>
                  <a:rect l="0" t="0" r="r" b="b"/>
                  <a:pathLst>
                    <a:path w="1739" h="253">
                      <a:moveTo>
                        <a:pt x="1739" y="249"/>
                      </a:moveTo>
                      <a:lnTo>
                        <a:pt x="58" y="253"/>
                      </a:lnTo>
                      <a:lnTo>
                        <a:pt x="0" y="4"/>
                      </a:lnTo>
                      <a:lnTo>
                        <a:pt x="1619" y="0"/>
                      </a:lnTo>
                      <a:lnTo>
                        <a:pt x="1739" y="24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p>
                  <a:endParaRPr lang="en-US" sz="1836"/>
                </a:p>
              </p:txBody>
            </p:sp>
            <p:sp>
              <p:nvSpPr>
                <p:cNvPr id="544" name="Freeform 81"/>
                <p:cNvSpPr>
                  <a:spLocks/>
                </p:cNvSpPr>
                <p:nvPr/>
              </p:nvSpPr>
              <p:spPr bwMode="auto">
                <a:xfrm>
                  <a:off x="3109" y="4446"/>
                  <a:ext cx="1739" cy="253"/>
                </a:xfrm>
                <a:custGeom>
                  <a:avLst/>
                  <a:gdLst>
                    <a:gd name="T0" fmla="*/ 1739 w 1739"/>
                    <a:gd name="T1" fmla="*/ 249 h 253"/>
                    <a:gd name="T2" fmla="*/ 58 w 1739"/>
                    <a:gd name="T3" fmla="*/ 253 h 253"/>
                    <a:gd name="T4" fmla="*/ 0 w 1739"/>
                    <a:gd name="T5" fmla="*/ 4 h 253"/>
                    <a:gd name="T6" fmla="*/ 1619 w 1739"/>
                    <a:gd name="T7" fmla="*/ 0 h 253"/>
                    <a:gd name="T8" fmla="*/ 1739 w 1739"/>
                    <a:gd name="T9" fmla="*/ 249 h 253"/>
                  </a:gdLst>
                  <a:ahLst/>
                  <a:cxnLst>
                    <a:cxn ang="0">
                      <a:pos x="T0" y="T1"/>
                    </a:cxn>
                    <a:cxn ang="0">
                      <a:pos x="T2" y="T3"/>
                    </a:cxn>
                    <a:cxn ang="0">
                      <a:pos x="T4" y="T5"/>
                    </a:cxn>
                    <a:cxn ang="0">
                      <a:pos x="T6" y="T7"/>
                    </a:cxn>
                    <a:cxn ang="0">
                      <a:pos x="T8" y="T9"/>
                    </a:cxn>
                  </a:cxnLst>
                  <a:rect l="0" t="0" r="r" b="b"/>
                  <a:pathLst>
                    <a:path w="1739" h="253">
                      <a:moveTo>
                        <a:pt x="1739" y="249"/>
                      </a:moveTo>
                      <a:lnTo>
                        <a:pt x="58" y="253"/>
                      </a:lnTo>
                      <a:lnTo>
                        <a:pt x="0" y="4"/>
                      </a:lnTo>
                      <a:lnTo>
                        <a:pt x="1619" y="0"/>
                      </a:lnTo>
                      <a:lnTo>
                        <a:pt x="1739" y="249"/>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p>
                  <a:endParaRPr lang="en-US" sz="1836"/>
                </a:p>
              </p:txBody>
            </p:sp>
            <p:sp>
              <p:nvSpPr>
                <p:cNvPr id="545" name="Freeform 82"/>
                <p:cNvSpPr>
                  <a:spLocks/>
                </p:cNvSpPr>
                <p:nvPr/>
              </p:nvSpPr>
              <p:spPr bwMode="auto">
                <a:xfrm>
                  <a:off x="2529" y="2805"/>
                  <a:ext cx="600" cy="2812"/>
                </a:xfrm>
                <a:custGeom>
                  <a:avLst/>
                  <a:gdLst>
                    <a:gd name="T0" fmla="*/ 460 w 600"/>
                    <a:gd name="T1" fmla="*/ 2812 h 2812"/>
                    <a:gd name="T2" fmla="*/ 600 w 600"/>
                    <a:gd name="T3" fmla="*/ 1927 h 2812"/>
                    <a:gd name="T4" fmla="*/ 145 w 600"/>
                    <a:gd name="T5" fmla="*/ 0 h 2812"/>
                    <a:gd name="T6" fmla="*/ 0 w 600"/>
                    <a:gd name="T7" fmla="*/ 885 h 2812"/>
                    <a:gd name="T8" fmla="*/ 460 w 600"/>
                    <a:gd name="T9" fmla="*/ 2812 h 2812"/>
                  </a:gdLst>
                  <a:ahLst/>
                  <a:cxnLst>
                    <a:cxn ang="0">
                      <a:pos x="T0" y="T1"/>
                    </a:cxn>
                    <a:cxn ang="0">
                      <a:pos x="T2" y="T3"/>
                    </a:cxn>
                    <a:cxn ang="0">
                      <a:pos x="T4" y="T5"/>
                    </a:cxn>
                    <a:cxn ang="0">
                      <a:pos x="T6" y="T7"/>
                    </a:cxn>
                    <a:cxn ang="0">
                      <a:pos x="T8" y="T9"/>
                    </a:cxn>
                  </a:cxnLst>
                  <a:rect l="0" t="0" r="r" b="b"/>
                  <a:pathLst>
                    <a:path w="600" h="2812">
                      <a:moveTo>
                        <a:pt x="460" y="2812"/>
                      </a:moveTo>
                      <a:lnTo>
                        <a:pt x="600" y="1927"/>
                      </a:lnTo>
                      <a:lnTo>
                        <a:pt x="145" y="0"/>
                      </a:lnTo>
                      <a:lnTo>
                        <a:pt x="0" y="885"/>
                      </a:lnTo>
                      <a:lnTo>
                        <a:pt x="460" y="2812"/>
                      </a:lnTo>
                      <a:close/>
                    </a:path>
                  </a:pathLst>
                </a:custGeom>
                <a:solidFill>
                  <a:srgbClr val="73747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p>
                  <a:endParaRPr lang="en-US" sz="1836"/>
                </a:p>
              </p:txBody>
            </p:sp>
            <p:sp>
              <p:nvSpPr>
                <p:cNvPr id="546" name="Freeform 83"/>
                <p:cNvSpPr>
                  <a:spLocks/>
                </p:cNvSpPr>
                <p:nvPr/>
              </p:nvSpPr>
              <p:spPr bwMode="auto">
                <a:xfrm>
                  <a:off x="2529" y="2805"/>
                  <a:ext cx="600" cy="2812"/>
                </a:xfrm>
                <a:custGeom>
                  <a:avLst/>
                  <a:gdLst>
                    <a:gd name="T0" fmla="*/ 460 w 600"/>
                    <a:gd name="T1" fmla="*/ 2812 h 2812"/>
                    <a:gd name="T2" fmla="*/ 600 w 600"/>
                    <a:gd name="T3" fmla="*/ 1927 h 2812"/>
                    <a:gd name="T4" fmla="*/ 145 w 600"/>
                    <a:gd name="T5" fmla="*/ 0 h 2812"/>
                    <a:gd name="T6" fmla="*/ 0 w 600"/>
                    <a:gd name="T7" fmla="*/ 885 h 2812"/>
                    <a:gd name="T8" fmla="*/ 460 w 600"/>
                    <a:gd name="T9" fmla="*/ 2812 h 2812"/>
                  </a:gdLst>
                  <a:ahLst/>
                  <a:cxnLst>
                    <a:cxn ang="0">
                      <a:pos x="T0" y="T1"/>
                    </a:cxn>
                    <a:cxn ang="0">
                      <a:pos x="T2" y="T3"/>
                    </a:cxn>
                    <a:cxn ang="0">
                      <a:pos x="T4" y="T5"/>
                    </a:cxn>
                    <a:cxn ang="0">
                      <a:pos x="T6" y="T7"/>
                    </a:cxn>
                    <a:cxn ang="0">
                      <a:pos x="T8" y="T9"/>
                    </a:cxn>
                  </a:cxnLst>
                  <a:rect l="0" t="0" r="r" b="b"/>
                  <a:pathLst>
                    <a:path w="600" h="2812">
                      <a:moveTo>
                        <a:pt x="460" y="2812"/>
                      </a:moveTo>
                      <a:lnTo>
                        <a:pt x="600" y="1927"/>
                      </a:lnTo>
                      <a:lnTo>
                        <a:pt x="145" y="0"/>
                      </a:lnTo>
                      <a:lnTo>
                        <a:pt x="0" y="885"/>
                      </a:lnTo>
                      <a:lnTo>
                        <a:pt x="460" y="281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p>
                  <a:endParaRPr lang="en-US" sz="1836"/>
                </a:p>
              </p:txBody>
            </p:sp>
            <p:sp>
              <p:nvSpPr>
                <p:cNvPr id="547" name="Freeform 84"/>
                <p:cNvSpPr>
                  <a:spLocks/>
                </p:cNvSpPr>
                <p:nvPr/>
              </p:nvSpPr>
              <p:spPr bwMode="auto">
                <a:xfrm>
                  <a:off x="2541" y="2867"/>
                  <a:ext cx="183" cy="1026"/>
                </a:xfrm>
                <a:custGeom>
                  <a:avLst/>
                  <a:gdLst>
                    <a:gd name="T0" fmla="*/ 46 w 183"/>
                    <a:gd name="T1" fmla="*/ 1026 h 1026"/>
                    <a:gd name="T2" fmla="*/ 183 w 183"/>
                    <a:gd name="T3" fmla="*/ 187 h 1026"/>
                    <a:gd name="T4" fmla="*/ 137 w 183"/>
                    <a:gd name="T5" fmla="*/ 0 h 1026"/>
                    <a:gd name="T6" fmla="*/ 0 w 183"/>
                    <a:gd name="T7" fmla="*/ 835 h 1026"/>
                    <a:gd name="T8" fmla="*/ 46 w 183"/>
                    <a:gd name="T9" fmla="*/ 1026 h 1026"/>
                  </a:gdLst>
                  <a:ahLst/>
                  <a:cxnLst>
                    <a:cxn ang="0">
                      <a:pos x="T0" y="T1"/>
                    </a:cxn>
                    <a:cxn ang="0">
                      <a:pos x="T2" y="T3"/>
                    </a:cxn>
                    <a:cxn ang="0">
                      <a:pos x="T4" y="T5"/>
                    </a:cxn>
                    <a:cxn ang="0">
                      <a:pos x="T6" y="T7"/>
                    </a:cxn>
                    <a:cxn ang="0">
                      <a:pos x="T8" y="T9"/>
                    </a:cxn>
                  </a:cxnLst>
                  <a:rect l="0" t="0" r="r" b="b"/>
                  <a:pathLst>
                    <a:path w="183" h="1026">
                      <a:moveTo>
                        <a:pt x="46" y="1026"/>
                      </a:moveTo>
                      <a:lnTo>
                        <a:pt x="183" y="187"/>
                      </a:lnTo>
                      <a:lnTo>
                        <a:pt x="137" y="0"/>
                      </a:lnTo>
                      <a:lnTo>
                        <a:pt x="0" y="835"/>
                      </a:lnTo>
                      <a:lnTo>
                        <a:pt x="46" y="102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p>
                  <a:endParaRPr lang="en-US" sz="1836"/>
                </a:p>
              </p:txBody>
            </p:sp>
            <p:sp>
              <p:nvSpPr>
                <p:cNvPr id="548" name="Freeform 85"/>
                <p:cNvSpPr>
                  <a:spLocks/>
                </p:cNvSpPr>
                <p:nvPr/>
              </p:nvSpPr>
              <p:spPr bwMode="auto">
                <a:xfrm>
                  <a:off x="2541" y="2867"/>
                  <a:ext cx="183" cy="1026"/>
                </a:xfrm>
                <a:custGeom>
                  <a:avLst/>
                  <a:gdLst>
                    <a:gd name="T0" fmla="*/ 46 w 183"/>
                    <a:gd name="T1" fmla="*/ 1026 h 1026"/>
                    <a:gd name="T2" fmla="*/ 183 w 183"/>
                    <a:gd name="T3" fmla="*/ 187 h 1026"/>
                    <a:gd name="T4" fmla="*/ 137 w 183"/>
                    <a:gd name="T5" fmla="*/ 0 h 1026"/>
                    <a:gd name="T6" fmla="*/ 0 w 183"/>
                    <a:gd name="T7" fmla="*/ 835 h 1026"/>
                    <a:gd name="T8" fmla="*/ 46 w 183"/>
                    <a:gd name="T9" fmla="*/ 1026 h 1026"/>
                  </a:gdLst>
                  <a:ahLst/>
                  <a:cxnLst>
                    <a:cxn ang="0">
                      <a:pos x="T0" y="T1"/>
                    </a:cxn>
                    <a:cxn ang="0">
                      <a:pos x="T2" y="T3"/>
                    </a:cxn>
                    <a:cxn ang="0">
                      <a:pos x="T4" y="T5"/>
                    </a:cxn>
                    <a:cxn ang="0">
                      <a:pos x="T6" y="T7"/>
                    </a:cxn>
                    <a:cxn ang="0">
                      <a:pos x="T8" y="T9"/>
                    </a:cxn>
                  </a:cxnLst>
                  <a:rect l="0" t="0" r="r" b="b"/>
                  <a:pathLst>
                    <a:path w="183" h="1026">
                      <a:moveTo>
                        <a:pt x="46" y="1026"/>
                      </a:moveTo>
                      <a:lnTo>
                        <a:pt x="183" y="187"/>
                      </a:lnTo>
                      <a:lnTo>
                        <a:pt x="137" y="0"/>
                      </a:lnTo>
                      <a:lnTo>
                        <a:pt x="0" y="835"/>
                      </a:lnTo>
                      <a:lnTo>
                        <a:pt x="46" y="1026"/>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p>
                  <a:endParaRPr lang="en-US" sz="1836"/>
                </a:p>
              </p:txBody>
            </p:sp>
            <p:sp>
              <p:nvSpPr>
                <p:cNvPr id="549" name="Freeform 86"/>
                <p:cNvSpPr>
                  <a:spLocks/>
                </p:cNvSpPr>
                <p:nvPr/>
              </p:nvSpPr>
              <p:spPr bwMode="auto">
                <a:xfrm>
                  <a:off x="2591" y="3075"/>
                  <a:ext cx="182" cy="1026"/>
                </a:xfrm>
                <a:custGeom>
                  <a:avLst/>
                  <a:gdLst>
                    <a:gd name="T0" fmla="*/ 46 w 182"/>
                    <a:gd name="T1" fmla="*/ 1026 h 1026"/>
                    <a:gd name="T2" fmla="*/ 182 w 182"/>
                    <a:gd name="T3" fmla="*/ 191 h 1026"/>
                    <a:gd name="T4" fmla="*/ 137 w 182"/>
                    <a:gd name="T5" fmla="*/ 0 h 1026"/>
                    <a:gd name="T6" fmla="*/ 0 w 182"/>
                    <a:gd name="T7" fmla="*/ 839 h 1026"/>
                    <a:gd name="T8" fmla="*/ 46 w 182"/>
                    <a:gd name="T9" fmla="*/ 1026 h 1026"/>
                  </a:gdLst>
                  <a:ahLst/>
                  <a:cxnLst>
                    <a:cxn ang="0">
                      <a:pos x="T0" y="T1"/>
                    </a:cxn>
                    <a:cxn ang="0">
                      <a:pos x="T2" y="T3"/>
                    </a:cxn>
                    <a:cxn ang="0">
                      <a:pos x="T4" y="T5"/>
                    </a:cxn>
                    <a:cxn ang="0">
                      <a:pos x="T6" y="T7"/>
                    </a:cxn>
                    <a:cxn ang="0">
                      <a:pos x="T8" y="T9"/>
                    </a:cxn>
                  </a:cxnLst>
                  <a:rect l="0" t="0" r="r" b="b"/>
                  <a:pathLst>
                    <a:path w="182" h="1026">
                      <a:moveTo>
                        <a:pt x="46" y="1026"/>
                      </a:moveTo>
                      <a:lnTo>
                        <a:pt x="182" y="191"/>
                      </a:lnTo>
                      <a:lnTo>
                        <a:pt x="137" y="0"/>
                      </a:lnTo>
                      <a:lnTo>
                        <a:pt x="0" y="839"/>
                      </a:lnTo>
                      <a:lnTo>
                        <a:pt x="46" y="102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p>
                  <a:endParaRPr lang="en-US" sz="1836"/>
                </a:p>
              </p:txBody>
            </p:sp>
            <p:sp>
              <p:nvSpPr>
                <p:cNvPr id="550" name="Freeform 87"/>
                <p:cNvSpPr>
                  <a:spLocks/>
                </p:cNvSpPr>
                <p:nvPr/>
              </p:nvSpPr>
              <p:spPr bwMode="auto">
                <a:xfrm>
                  <a:off x="2591" y="3075"/>
                  <a:ext cx="182" cy="1026"/>
                </a:xfrm>
                <a:custGeom>
                  <a:avLst/>
                  <a:gdLst>
                    <a:gd name="T0" fmla="*/ 46 w 182"/>
                    <a:gd name="T1" fmla="*/ 1026 h 1026"/>
                    <a:gd name="T2" fmla="*/ 182 w 182"/>
                    <a:gd name="T3" fmla="*/ 191 h 1026"/>
                    <a:gd name="T4" fmla="*/ 137 w 182"/>
                    <a:gd name="T5" fmla="*/ 0 h 1026"/>
                    <a:gd name="T6" fmla="*/ 0 w 182"/>
                    <a:gd name="T7" fmla="*/ 839 h 1026"/>
                    <a:gd name="T8" fmla="*/ 46 w 182"/>
                    <a:gd name="T9" fmla="*/ 1026 h 1026"/>
                  </a:gdLst>
                  <a:ahLst/>
                  <a:cxnLst>
                    <a:cxn ang="0">
                      <a:pos x="T0" y="T1"/>
                    </a:cxn>
                    <a:cxn ang="0">
                      <a:pos x="T2" y="T3"/>
                    </a:cxn>
                    <a:cxn ang="0">
                      <a:pos x="T4" y="T5"/>
                    </a:cxn>
                    <a:cxn ang="0">
                      <a:pos x="T6" y="T7"/>
                    </a:cxn>
                    <a:cxn ang="0">
                      <a:pos x="T8" y="T9"/>
                    </a:cxn>
                  </a:cxnLst>
                  <a:rect l="0" t="0" r="r" b="b"/>
                  <a:pathLst>
                    <a:path w="182" h="1026">
                      <a:moveTo>
                        <a:pt x="46" y="1026"/>
                      </a:moveTo>
                      <a:lnTo>
                        <a:pt x="182" y="191"/>
                      </a:lnTo>
                      <a:lnTo>
                        <a:pt x="137" y="0"/>
                      </a:lnTo>
                      <a:lnTo>
                        <a:pt x="0" y="839"/>
                      </a:lnTo>
                      <a:lnTo>
                        <a:pt x="46" y="1026"/>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p>
                  <a:endParaRPr lang="en-US" sz="1836"/>
                </a:p>
              </p:txBody>
            </p:sp>
            <p:sp>
              <p:nvSpPr>
                <p:cNvPr id="551" name="Freeform 88"/>
                <p:cNvSpPr>
                  <a:spLocks/>
                </p:cNvSpPr>
                <p:nvPr/>
              </p:nvSpPr>
              <p:spPr bwMode="auto">
                <a:xfrm>
                  <a:off x="2645" y="3287"/>
                  <a:ext cx="178" cy="1026"/>
                </a:xfrm>
                <a:custGeom>
                  <a:avLst/>
                  <a:gdLst>
                    <a:gd name="T0" fmla="*/ 41 w 178"/>
                    <a:gd name="T1" fmla="*/ 1026 h 1026"/>
                    <a:gd name="T2" fmla="*/ 178 w 178"/>
                    <a:gd name="T3" fmla="*/ 187 h 1026"/>
                    <a:gd name="T4" fmla="*/ 132 w 178"/>
                    <a:gd name="T5" fmla="*/ 0 h 1026"/>
                    <a:gd name="T6" fmla="*/ 0 w 178"/>
                    <a:gd name="T7" fmla="*/ 835 h 1026"/>
                    <a:gd name="T8" fmla="*/ 41 w 178"/>
                    <a:gd name="T9" fmla="*/ 1026 h 1026"/>
                  </a:gdLst>
                  <a:ahLst/>
                  <a:cxnLst>
                    <a:cxn ang="0">
                      <a:pos x="T0" y="T1"/>
                    </a:cxn>
                    <a:cxn ang="0">
                      <a:pos x="T2" y="T3"/>
                    </a:cxn>
                    <a:cxn ang="0">
                      <a:pos x="T4" y="T5"/>
                    </a:cxn>
                    <a:cxn ang="0">
                      <a:pos x="T6" y="T7"/>
                    </a:cxn>
                    <a:cxn ang="0">
                      <a:pos x="T8" y="T9"/>
                    </a:cxn>
                  </a:cxnLst>
                  <a:rect l="0" t="0" r="r" b="b"/>
                  <a:pathLst>
                    <a:path w="178" h="1026">
                      <a:moveTo>
                        <a:pt x="41" y="1026"/>
                      </a:moveTo>
                      <a:lnTo>
                        <a:pt x="178" y="187"/>
                      </a:lnTo>
                      <a:lnTo>
                        <a:pt x="132" y="0"/>
                      </a:lnTo>
                      <a:lnTo>
                        <a:pt x="0" y="835"/>
                      </a:lnTo>
                      <a:lnTo>
                        <a:pt x="41" y="102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p>
                  <a:endParaRPr lang="en-US" sz="1836"/>
                </a:p>
              </p:txBody>
            </p:sp>
            <p:sp>
              <p:nvSpPr>
                <p:cNvPr id="552" name="Freeform 89"/>
                <p:cNvSpPr>
                  <a:spLocks/>
                </p:cNvSpPr>
                <p:nvPr/>
              </p:nvSpPr>
              <p:spPr bwMode="auto">
                <a:xfrm>
                  <a:off x="2645" y="3287"/>
                  <a:ext cx="178" cy="1026"/>
                </a:xfrm>
                <a:custGeom>
                  <a:avLst/>
                  <a:gdLst>
                    <a:gd name="T0" fmla="*/ 41 w 178"/>
                    <a:gd name="T1" fmla="*/ 1026 h 1026"/>
                    <a:gd name="T2" fmla="*/ 178 w 178"/>
                    <a:gd name="T3" fmla="*/ 187 h 1026"/>
                    <a:gd name="T4" fmla="*/ 132 w 178"/>
                    <a:gd name="T5" fmla="*/ 0 h 1026"/>
                    <a:gd name="T6" fmla="*/ 0 w 178"/>
                    <a:gd name="T7" fmla="*/ 835 h 1026"/>
                    <a:gd name="T8" fmla="*/ 41 w 178"/>
                    <a:gd name="T9" fmla="*/ 1026 h 1026"/>
                  </a:gdLst>
                  <a:ahLst/>
                  <a:cxnLst>
                    <a:cxn ang="0">
                      <a:pos x="T0" y="T1"/>
                    </a:cxn>
                    <a:cxn ang="0">
                      <a:pos x="T2" y="T3"/>
                    </a:cxn>
                    <a:cxn ang="0">
                      <a:pos x="T4" y="T5"/>
                    </a:cxn>
                    <a:cxn ang="0">
                      <a:pos x="T6" y="T7"/>
                    </a:cxn>
                    <a:cxn ang="0">
                      <a:pos x="T8" y="T9"/>
                    </a:cxn>
                  </a:cxnLst>
                  <a:rect l="0" t="0" r="r" b="b"/>
                  <a:pathLst>
                    <a:path w="178" h="1026">
                      <a:moveTo>
                        <a:pt x="41" y="1026"/>
                      </a:moveTo>
                      <a:lnTo>
                        <a:pt x="178" y="187"/>
                      </a:lnTo>
                      <a:lnTo>
                        <a:pt x="132" y="0"/>
                      </a:lnTo>
                      <a:lnTo>
                        <a:pt x="0" y="835"/>
                      </a:lnTo>
                      <a:lnTo>
                        <a:pt x="41" y="1026"/>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p>
                  <a:endParaRPr lang="en-US" sz="1836"/>
                </a:p>
              </p:txBody>
            </p:sp>
            <p:sp>
              <p:nvSpPr>
                <p:cNvPr id="553" name="Freeform 90"/>
                <p:cNvSpPr>
                  <a:spLocks/>
                </p:cNvSpPr>
                <p:nvPr/>
              </p:nvSpPr>
              <p:spPr bwMode="auto">
                <a:xfrm>
                  <a:off x="2695" y="3494"/>
                  <a:ext cx="178" cy="1026"/>
                </a:xfrm>
                <a:custGeom>
                  <a:avLst/>
                  <a:gdLst>
                    <a:gd name="T0" fmla="*/ 41 w 178"/>
                    <a:gd name="T1" fmla="*/ 1026 h 1026"/>
                    <a:gd name="T2" fmla="*/ 178 w 178"/>
                    <a:gd name="T3" fmla="*/ 191 h 1026"/>
                    <a:gd name="T4" fmla="*/ 132 w 178"/>
                    <a:gd name="T5" fmla="*/ 0 h 1026"/>
                    <a:gd name="T6" fmla="*/ 0 w 178"/>
                    <a:gd name="T7" fmla="*/ 839 h 1026"/>
                    <a:gd name="T8" fmla="*/ 41 w 178"/>
                    <a:gd name="T9" fmla="*/ 1026 h 1026"/>
                  </a:gdLst>
                  <a:ahLst/>
                  <a:cxnLst>
                    <a:cxn ang="0">
                      <a:pos x="T0" y="T1"/>
                    </a:cxn>
                    <a:cxn ang="0">
                      <a:pos x="T2" y="T3"/>
                    </a:cxn>
                    <a:cxn ang="0">
                      <a:pos x="T4" y="T5"/>
                    </a:cxn>
                    <a:cxn ang="0">
                      <a:pos x="T6" y="T7"/>
                    </a:cxn>
                    <a:cxn ang="0">
                      <a:pos x="T8" y="T9"/>
                    </a:cxn>
                  </a:cxnLst>
                  <a:rect l="0" t="0" r="r" b="b"/>
                  <a:pathLst>
                    <a:path w="178" h="1026">
                      <a:moveTo>
                        <a:pt x="41" y="1026"/>
                      </a:moveTo>
                      <a:lnTo>
                        <a:pt x="178" y="191"/>
                      </a:lnTo>
                      <a:lnTo>
                        <a:pt x="132" y="0"/>
                      </a:lnTo>
                      <a:lnTo>
                        <a:pt x="0" y="839"/>
                      </a:lnTo>
                      <a:lnTo>
                        <a:pt x="41" y="102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p>
                  <a:endParaRPr lang="en-US" sz="1836"/>
                </a:p>
              </p:txBody>
            </p:sp>
            <p:sp>
              <p:nvSpPr>
                <p:cNvPr id="554" name="Freeform 91"/>
                <p:cNvSpPr>
                  <a:spLocks/>
                </p:cNvSpPr>
                <p:nvPr/>
              </p:nvSpPr>
              <p:spPr bwMode="auto">
                <a:xfrm>
                  <a:off x="2695" y="3494"/>
                  <a:ext cx="178" cy="1026"/>
                </a:xfrm>
                <a:custGeom>
                  <a:avLst/>
                  <a:gdLst>
                    <a:gd name="T0" fmla="*/ 41 w 178"/>
                    <a:gd name="T1" fmla="*/ 1026 h 1026"/>
                    <a:gd name="T2" fmla="*/ 178 w 178"/>
                    <a:gd name="T3" fmla="*/ 191 h 1026"/>
                    <a:gd name="T4" fmla="*/ 132 w 178"/>
                    <a:gd name="T5" fmla="*/ 0 h 1026"/>
                    <a:gd name="T6" fmla="*/ 0 w 178"/>
                    <a:gd name="T7" fmla="*/ 839 h 1026"/>
                    <a:gd name="T8" fmla="*/ 41 w 178"/>
                    <a:gd name="T9" fmla="*/ 1026 h 1026"/>
                  </a:gdLst>
                  <a:ahLst/>
                  <a:cxnLst>
                    <a:cxn ang="0">
                      <a:pos x="T0" y="T1"/>
                    </a:cxn>
                    <a:cxn ang="0">
                      <a:pos x="T2" y="T3"/>
                    </a:cxn>
                    <a:cxn ang="0">
                      <a:pos x="T4" y="T5"/>
                    </a:cxn>
                    <a:cxn ang="0">
                      <a:pos x="T6" y="T7"/>
                    </a:cxn>
                    <a:cxn ang="0">
                      <a:pos x="T8" y="T9"/>
                    </a:cxn>
                  </a:cxnLst>
                  <a:rect l="0" t="0" r="r" b="b"/>
                  <a:pathLst>
                    <a:path w="178" h="1026">
                      <a:moveTo>
                        <a:pt x="41" y="1026"/>
                      </a:moveTo>
                      <a:lnTo>
                        <a:pt x="178" y="191"/>
                      </a:lnTo>
                      <a:lnTo>
                        <a:pt x="132" y="0"/>
                      </a:lnTo>
                      <a:lnTo>
                        <a:pt x="0" y="839"/>
                      </a:lnTo>
                      <a:lnTo>
                        <a:pt x="41" y="1026"/>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p>
                  <a:endParaRPr lang="en-US" sz="1836"/>
                </a:p>
              </p:txBody>
            </p:sp>
            <p:sp>
              <p:nvSpPr>
                <p:cNvPr id="555" name="Freeform 92"/>
                <p:cNvSpPr>
                  <a:spLocks/>
                </p:cNvSpPr>
                <p:nvPr/>
              </p:nvSpPr>
              <p:spPr bwMode="auto">
                <a:xfrm>
                  <a:off x="2744" y="3706"/>
                  <a:ext cx="178" cy="1026"/>
                </a:xfrm>
                <a:custGeom>
                  <a:avLst/>
                  <a:gdLst>
                    <a:gd name="T0" fmla="*/ 42 w 178"/>
                    <a:gd name="T1" fmla="*/ 1026 h 1026"/>
                    <a:gd name="T2" fmla="*/ 178 w 178"/>
                    <a:gd name="T3" fmla="*/ 187 h 1026"/>
                    <a:gd name="T4" fmla="*/ 133 w 178"/>
                    <a:gd name="T5" fmla="*/ 0 h 1026"/>
                    <a:gd name="T6" fmla="*/ 0 w 178"/>
                    <a:gd name="T7" fmla="*/ 835 h 1026"/>
                    <a:gd name="T8" fmla="*/ 42 w 178"/>
                    <a:gd name="T9" fmla="*/ 1026 h 1026"/>
                  </a:gdLst>
                  <a:ahLst/>
                  <a:cxnLst>
                    <a:cxn ang="0">
                      <a:pos x="T0" y="T1"/>
                    </a:cxn>
                    <a:cxn ang="0">
                      <a:pos x="T2" y="T3"/>
                    </a:cxn>
                    <a:cxn ang="0">
                      <a:pos x="T4" y="T5"/>
                    </a:cxn>
                    <a:cxn ang="0">
                      <a:pos x="T6" y="T7"/>
                    </a:cxn>
                    <a:cxn ang="0">
                      <a:pos x="T8" y="T9"/>
                    </a:cxn>
                  </a:cxnLst>
                  <a:rect l="0" t="0" r="r" b="b"/>
                  <a:pathLst>
                    <a:path w="178" h="1026">
                      <a:moveTo>
                        <a:pt x="42" y="1026"/>
                      </a:moveTo>
                      <a:lnTo>
                        <a:pt x="178" y="187"/>
                      </a:lnTo>
                      <a:lnTo>
                        <a:pt x="133" y="0"/>
                      </a:lnTo>
                      <a:lnTo>
                        <a:pt x="0" y="835"/>
                      </a:lnTo>
                      <a:lnTo>
                        <a:pt x="42" y="102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p>
                  <a:endParaRPr lang="en-US" sz="1836"/>
                </a:p>
              </p:txBody>
            </p:sp>
            <p:sp>
              <p:nvSpPr>
                <p:cNvPr id="556" name="Freeform 93"/>
                <p:cNvSpPr>
                  <a:spLocks/>
                </p:cNvSpPr>
                <p:nvPr/>
              </p:nvSpPr>
              <p:spPr bwMode="auto">
                <a:xfrm>
                  <a:off x="2744" y="3706"/>
                  <a:ext cx="178" cy="1026"/>
                </a:xfrm>
                <a:custGeom>
                  <a:avLst/>
                  <a:gdLst>
                    <a:gd name="T0" fmla="*/ 42 w 178"/>
                    <a:gd name="T1" fmla="*/ 1026 h 1026"/>
                    <a:gd name="T2" fmla="*/ 178 w 178"/>
                    <a:gd name="T3" fmla="*/ 187 h 1026"/>
                    <a:gd name="T4" fmla="*/ 133 w 178"/>
                    <a:gd name="T5" fmla="*/ 0 h 1026"/>
                    <a:gd name="T6" fmla="*/ 0 w 178"/>
                    <a:gd name="T7" fmla="*/ 835 h 1026"/>
                    <a:gd name="T8" fmla="*/ 42 w 178"/>
                    <a:gd name="T9" fmla="*/ 1026 h 1026"/>
                  </a:gdLst>
                  <a:ahLst/>
                  <a:cxnLst>
                    <a:cxn ang="0">
                      <a:pos x="T0" y="T1"/>
                    </a:cxn>
                    <a:cxn ang="0">
                      <a:pos x="T2" y="T3"/>
                    </a:cxn>
                    <a:cxn ang="0">
                      <a:pos x="T4" y="T5"/>
                    </a:cxn>
                    <a:cxn ang="0">
                      <a:pos x="T6" y="T7"/>
                    </a:cxn>
                    <a:cxn ang="0">
                      <a:pos x="T8" y="T9"/>
                    </a:cxn>
                  </a:cxnLst>
                  <a:rect l="0" t="0" r="r" b="b"/>
                  <a:pathLst>
                    <a:path w="178" h="1026">
                      <a:moveTo>
                        <a:pt x="42" y="1026"/>
                      </a:moveTo>
                      <a:lnTo>
                        <a:pt x="178" y="187"/>
                      </a:lnTo>
                      <a:lnTo>
                        <a:pt x="133" y="0"/>
                      </a:lnTo>
                      <a:lnTo>
                        <a:pt x="0" y="835"/>
                      </a:lnTo>
                      <a:lnTo>
                        <a:pt x="42" y="1026"/>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p>
                  <a:endParaRPr lang="en-US" sz="1836"/>
                </a:p>
              </p:txBody>
            </p:sp>
            <p:sp>
              <p:nvSpPr>
                <p:cNvPr id="557" name="Freeform 94"/>
                <p:cNvSpPr>
                  <a:spLocks/>
                </p:cNvSpPr>
                <p:nvPr/>
              </p:nvSpPr>
              <p:spPr bwMode="auto">
                <a:xfrm>
                  <a:off x="2794" y="3914"/>
                  <a:ext cx="178" cy="1026"/>
                </a:xfrm>
                <a:custGeom>
                  <a:avLst/>
                  <a:gdLst>
                    <a:gd name="T0" fmla="*/ 41 w 178"/>
                    <a:gd name="T1" fmla="*/ 1026 h 1026"/>
                    <a:gd name="T2" fmla="*/ 178 w 178"/>
                    <a:gd name="T3" fmla="*/ 191 h 1026"/>
                    <a:gd name="T4" fmla="*/ 133 w 178"/>
                    <a:gd name="T5" fmla="*/ 0 h 1026"/>
                    <a:gd name="T6" fmla="*/ 0 w 178"/>
                    <a:gd name="T7" fmla="*/ 839 h 1026"/>
                    <a:gd name="T8" fmla="*/ 41 w 178"/>
                    <a:gd name="T9" fmla="*/ 1026 h 1026"/>
                  </a:gdLst>
                  <a:ahLst/>
                  <a:cxnLst>
                    <a:cxn ang="0">
                      <a:pos x="T0" y="T1"/>
                    </a:cxn>
                    <a:cxn ang="0">
                      <a:pos x="T2" y="T3"/>
                    </a:cxn>
                    <a:cxn ang="0">
                      <a:pos x="T4" y="T5"/>
                    </a:cxn>
                    <a:cxn ang="0">
                      <a:pos x="T6" y="T7"/>
                    </a:cxn>
                    <a:cxn ang="0">
                      <a:pos x="T8" y="T9"/>
                    </a:cxn>
                  </a:cxnLst>
                  <a:rect l="0" t="0" r="r" b="b"/>
                  <a:pathLst>
                    <a:path w="178" h="1026">
                      <a:moveTo>
                        <a:pt x="41" y="1026"/>
                      </a:moveTo>
                      <a:lnTo>
                        <a:pt x="178" y="191"/>
                      </a:lnTo>
                      <a:lnTo>
                        <a:pt x="133" y="0"/>
                      </a:lnTo>
                      <a:lnTo>
                        <a:pt x="0" y="839"/>
                      </a:lnTo>
                      <a:lnTo>
                        <a:pt x="41" y="102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p>
                  <a:endParaRPr lang="en-US" sz="1836"/>
                </a:p>
              </p:txBody>
            </p:sp>
            <p:sp>
              <p:nvSpPr>
                <p:cNvPr id="558" name="Freeform 95"/>
                <p:cNvSpPr>
                  <a:spLocks/>
                </p:cNvSpPr>
                <p:nvPr/>
              </p:nvSpPr>
              <p:spPr bwMode="auto">
                <a:xfrm>
                  <a:off x="2794" y="3914"/>
                  <a:ext cx="178" cy="1026"/>
                </a:xfrm>
                <a:custGeom>
                  <a:avLst/>
                  <a:gdLst>
                    <a:gd name="T0" fmla="*/ 41 w 178"/>
                    <a:gd name="T1" fmla="*/ 1026 h 1026"/>
                    <a:gd name="T2" fmla="*/ 178 w 178"/>
                    <a:gd name="T3" fmla="*/ 191 h 1026"/>
                    <a:gd name="T4" fmla="*/ 133 w 178"/>
                    <a:gd name="T5" fmla="*/ 0 h 1026"/>
                    <a:gd name="T6" fmla="*/ 0 w 178"/>
                    <a:gd name="T7" fmla="*/ 839 h 1026"/>
                    <a:gd name="T8" fmla="*/ 41 w 178"/>
                    <a:gd name="T9" fmla="*/ 1026 h 1026"/>
                  </a:gdLst>
                  <a:ahLst/>
                  <a:cxnLst>
                    <a:cxn ang="0">
                      <a:pos x="T0" y="T1"/>
                    </a:cxn>
                    <a:cxn ang="0">
                      <a:pos x="T2" y="T3"/>
                    </a:cxn>
                    <a:cxn ang="0">
                      <a:pos x="T4" y="T5"/>
                    </a:cxn>
                    <a:cxn ang="0">
                      <a:pos x="T6" y="T7"/>
                    </a:cxn>
                    <a:cxn ang="0">
                      <a:pos x="T8" y="T9"/>
                    </a:cxn>
                  </a:cxnLst>
                  <a:rect l="0" t="0" r="r" b="b"/>
                  <a:pathLst>
                    <a:path w="178" h="1026">
                      <a:moveTo>
                        <a:pt x="41" y="1026"/>
                      </a:moveTo>
                      <a:lnTo>
                        <a:pt x="178" y="191"/>
                      </a:lnTo>
                      <a:lnTo>
                        <a:pt x="133" y="0"/>
                      </a:lnTo>
                      <a:lnTo>
                        <a:pt x="0" y="839"/>
                      </a:lnTo>
                      <a:lnTo>
                        <a:pt x="41" y="1026"/>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p>
                  <a:endParaRPr lang="en-US" sz="1836"/>
                </a:p>
              </p:txBody>
            </p:sp>
            <p:sp>
              <p:nvSpPr>
                <p:cNvPr id="559" name="Freeform 96"/>
                <p:cNvSpPr>
                  <a:spLocks/>
                </p:cNvSpPr>
                <p:nvPr/>
              </p:nvSpPr>
              <p:spPr bwMode="auto">
                <a:xfrm>
                  <a:off x="2844" y="4126"/>
                  <a:ext cx="178" cy="1026"/>
                </a:xfrm>
                <a:custGeom>
                  <a:avLst/>
                  <a:gdLst>
                    <a:gd name="T0" fmla="*/ 41 w 178"/>
                    <a:gd name="T1" fmla="*/ 1026 h 1026"/>
                    <a:gd name="T2" fmla="*/ 178 w 178"/>
                    <a:gd name="T3" fmla="*/ 187 h 1026"/>
                    <a:gd name="T4" fmla="*/ 132 w 178"/>
                    <a:gd name="T5" fmla="*/ 0 h 1026"/>
                    <a:gd name="T6" fmla="*/ 0 w 178"/>
                    <a:gd name="T7" fmla="*/ 835 h 1026"/>
                    <a:gd name="T8" fmla="*/ 41 w 178"/>
                    <a:gd name="T9" fmla="*/ 1026 h 1026"/>
                  </a:gdLst>
                  <a:ahLst/>
                  <a:cxnLst>
                    <a:cxn ang="0">
                      <a:pos x="T0" y="T1"/>
                    </a:cxn>
                    <a:cxn ang="0">
                      <a:pos x="T2" y="T3"/>
                    </a:cxn>
                    <a:cxn ang="0">
                      <a:pos x="T4" y="T5"/>
                    </a:cxn>
                    <a:cxn ang="0">
                      <a:pos x="T6" y="T7"/>
                    </a:cxn>
                    <a:cxn ang="0">
                      <a:pos x="T8" y="T9"/>
                    </a:cxn>
                  </a:cxnLst>
                  <a:rect l="0" t="0" r="r" b="b"/>
                  <a:pathLst>
                    <a:path w="178" h="1026">
                      <a:moveTo>
                        <a:pt x="41" y="1026"/>
                      </a:moveTo>
                      <a:lnTo>
                        <a:pt x="178" y="187"/>
                      </a:lnTo>
                      <a:lnTo>
                        <a:pt x="132" y="0"/>
                      </a:lnTo>
                      <a:lnTo>
                        <a:pt x="0" y="835"/>
                      </a:lnTo>
                      <a:lnTo>
                        <a:pt x="41" y="102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p>
                  <a:endParaRPr lang="en-US" sz="1836"/>
                </a:p>
              </p:txBody>
            </p:sp>
            <p:sp>
              <p:nvSpPr>
                <p:cNvPr id="560" name="Freeform 97"/>
                <p:cNvSpPr>
                  <a:spLocks/>
                </p:cNvSpPr>
                <p:nvPr/>
              </p:nvSpPr>
              <p:spPr bwMode="auto">
                <a:xfrm>
                  <a:off x="2844" y="4126"/>
                  <a:ext cx="178" cy="1026"/>
                </a:xfrm>
                <a:custGeom>
                  <a:avLst/>
                  <a:gdLst>
                    <a:gd name="T0" fmla="*/ 41 w 178"/>
                    <a:gd name="T1" fmla="*/ 1026 h 1026"/>
                    <a:gd name="T2" fmla="*/ 178 w 178"/>
                    <a:gd name="T3" fmla="*/ 187 h 1026"/>
                    <a:gd name="T4" fmla="*/ 132 w 178"/>
                    <a:gd name="T5" fmla="*/ 0 h 1026"/>
                    <a:gd name="T6" fmla="*/ 0 w 178"/>
                    <a:gd name="T7" fmla="*/ 835 h 1026"/>
                    <a:gd name="T8" fmla="*/ 41 w 178"/>
                    <a:gd name="T9" fmla="*/ 1026 h 1026"/>
                  </a:gdLst>
                  <a:ahLst/>
                  <a:cxnLst>
                    <a:cxn ang="0">
                      <a:pos x="T0" y="T1"/>
                    </a:cxn>
                    <a:cxn ang="0">
                      <a:pos x="T2" y="T3"/>
                    </a:cxn>
                    <a:cxn ang="0">
                      <a:pos x="T4" y="T5"/>
                    </a:cxn>
                    <a:cxn ang="0">
                      <a:pos x="T6" y="T7"/>
                    </a:cxn>
                    <a:cxn ang="0">
                      <a:pos x="T8" y="T9"/>
                    </a:cxn>
                  </a:cxnLst>
                  <a:rect l="0" t="0" r="r" b="b"/>
                  <a:pathLst>
                    <a:path w="178" h="1026">
                      <a:moveTo>
                        <a:pt x="41" y="1026"/>
                      </a:moveTo>
                      <a:lnTo>
                        <a:pt x="178" y="187"/>
                      </a:lnTo>
                      <a:lnTo>
                        <a:pt x="132" y="0"/>
                      </a:lnTo>
                      <a:lnTo>
                        <a:pt x="0" y="835"/>
                      </a:lnTo>
                      <a:lnTo>
                        <a:pt x="41" y="1026"/>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p>
                  <a:endParaRPr lang="en-US" sz="1836"/>
                </a:p>
              </p:txBody>
            </p:sp>
            <p:sp>
              <p:nvSpPr>
                <p:cNvPr id="561" name="Freeform 98"/>
                <p:cNvSpPr>
                  <a:spLocks/>
                </p:cNvSpPr>
                <p:nvPr/>
              </p:nvSpPr>
              <p:spPr bwMode="auto">
                <a:xfrm>
                  <a:off x="2893" y="4333"/>
                  <a:ext cx="178" cy="1026"/>
                </a:xfrm>
                <a:custGeom>
                  <a:avLst/>
                  <a:gdLst>
                    <a:gd name="T0" fmla="*/ 46 w 178"/>
                    <a:gd name="T1" fmla="*/ 1026 h 1026"/>
                    <a:gd name="T2" fmla="*/ 178 w 178"/>
                    <a:gd name="T3" fmla="*/ 191 h 1026"/>
                    <a:gd name="T4" fmla="*/ 133 w 178"/>
                    <a:gd name="T5" fmla="*/ 0 h 1026"/>
                    <a:gd name="T6" fmla="*/ 0 w 178"/>
                    <a:gd name="T7" fmla="*/ 839 h 1026"/>
                    <a:gd name="T8" fmla="*/ 46 w 178"/>
                    <a:gd name="T9" fmla="*/ 1026 h 1026"/>
                  </a:gdLst>
                  <a:ahLst/>
                  <a:cxnLst>
                    <a:cxn ang="0">
                      <a:pos x="T0" y="T1"/>
                    </a:cxn>
                    <a:cxn ang="0">
                      <a:pos x="T2" y="T3"/>
                    </a:cxn>
                    <a:cxn ang="0">
                      <a:pos x="T4" y="T5"/>
                    </a:cxn>
                    <a:cxn ang="0">
                      <a:pos x="T6" y="T7"/>
                    </a:cxn>
                    <a:cxn ang="0">
                      <a:pos x="T8" y="T9"/>
                    </a:cxn>
                  </a:cxnLst>
                  <a:rect l="0" t="0" r="r" b="b"/>
                  <a:pathLst>
                    <a:path w="178" h="1026">
                      <a:moveTo>
                        <a:pt x="46" y="1026"/>
                      </a:moveTo>
                      <a:lnTo>
                        <a:pt x="178" y="191"/>
                      </a:lnTo>
                      <a:lnTo>
                        <a:pt x="133" y="0"/>
                      </a:lnTo>
                      <a:lnTo>
                        <a:pt x="0" y="839"/>
                      </a:lnTo>
                      <a:lnTo>
                        <a:pt x="46" y="102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p>
                  <a:endParaRPr lang="en-US" sz="1836"/>
                </a:p>
              </p:txBody>
            </p:sp>
            <p:sp>
              <p:nvSpPr>
                <p:cNvPr id="562" name="Freeform 99"/>
                <p:cNvSpPr>
                  <a:spLocks/>
                </p:cNvSpPr>
                <p:nvPr/>
              </p:nvSpPr>
              <p:spPr bwMode="auto">
                <a:xfrm>
                  <a:off x="2893" y="4333"/>
                  <a:ext cx="178" cy="1026"/>
                </a:xfrm>
                <a:custGeom>
                  <a:avLst/>
                  <a:gdLst>
                    <a:gd name="T0" fmla="*/ 46 w 178"/>
                    <a:gd name="T1" fmla="*/ 1026 h 1026"/>
                    <a:gd name="T2" fmla="*/ 178 w 178"/>
                    <a:gd name="T3" fmla="*/ 191 h 1026"/>
                    <a:gd name="T4" fmla="*/ 133 w 178"/>
                    <a:gd name="T5" fmla="*/ 0 h 1026"/>
                    <a:gd name="T6" fmla="*/ 0 w 178"/>
                    <a:gd name="T7" fmla="*/ 839 h 1026"/>
                    <a:gd name="T8" fmla="*/ 46 w 178"/>
                    <a:gd name="T9" fmla="*/ 1026 h 1026"/>
                  </a:gdLst>
                  <a:ahLst/>
                  <a:cxnLst>
                    <a:cxn ang="0">
                      <a:pos x="T0" y="T1"/>
                    </a:cxn>
                    <a:cxn ang="0">
                      <a:pos x="T2" y="T3"/>
                    </a:cxn>
                    <a:cxn ang="0">
                      <a:pos x="T4" y="T5"/>
                    </a:cxn>
                    <a:cxn ang="0">
                      <a:pos x="T6" y="T7"/>
                    </a:cxn>
                    <a:cxn ang="0">
                      <a:pos x="T8" y="T9"/>
                    </a:cxn>
                  </a:cxnLst>
                  <a:rect l="0" t="0" r="r" b="b"/>
                  <a:pathLst>
                    <a:path w="178" h="1026">
                      <a:moveTo>
                        <a:pt x="46" y="1026"/>
                      </a:moveTo>
                      <a:lnTo>
                        <a:pt x="178" y="191"/>
                      </a:lnTo>
                      <a:lnTo>
                        <a:pt x="133" y="0"/>
                      </a:lnTo>
                      <a:lnTo>
                        <a:pt x="0" y="839"/>
                      </a:lnTo>
                      <a:lnTo>
                        <a:pt x="46" y="1026"/>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p>
                  <a:endParaRPr lang="en-US" sz="1836"/>
                </a:p>
              </p:txBody>
            </p:sp>
            <p:sp>
              <p:nvSpPr>
                <p:cNvPr id="563" name="Freeform 100"/>
                <p:cNvSpPr>
                  <a:spLocks/>
                </p:cNvSpPr>
                <p:nvPr/>
              </p:nvSpPr>
              <p:spPr bwMode="auto">
                <a:xfrm>
                  <a:off x="2943" y="4545"/>
                  <a:ext cx="178" cy="1026"/>
                </a:xfrm>
                <a:custGeom>
                  <a:avLst/>
                  <a:gdLst>
                    <a:gd name="T0" fmla="*/ 46 w 178"/>
                    <a:gd name="T1" fmla="*/ 1026 h 1026"/>
                    <a:gd name="T2" fmla="*/ 178 w 178"/>
                    <a:gd name="T3" fmla="*/ 187 h 1026"/>
                    <a:gd name="T4" fmla="*/ 133 w 178"/>
                    <a:gd name="T5" fmla="*/ 0 h 1026"/>
                    <a:gd name="T6" fmla="*/ 0 w 178"/>
                    <a:gd name="T7" fmla="*/ 835 h 1026"/>
                    <a:gd name="T8" fmla="*/ 46 w 178"/>
                    <a:gd name="T9" fmla="*/ 1026 h 1026"/>
                  </a:gdLst>
                  <a:ahLst/>
                  <a:cxnLst>
                    <a:cxn ang="0">
                      <a:pos x="T0" y="T1"/>
                    </a:cxn>
                    <a:cxn ang="0">
                      <a:pos x="T2" y="T3"/>
                    </a:cxn>
                    <a:cxn ang="0">
                      <a:pos x="T4" y="T5"/>
                    </a:cxn>
                    <a:cxn ang="0">
                      <a:pos x="T6" y="T7"/>
                    </a:cxn>
                    <a:cxn ang="0">
                      <a:pos x="T8" y="T9"/>
                    </a:cxn>
                  </a:cxnLst>
                  <a:rect l="0" t="0" r="r" b="b"/>
                  <a:pathLst>
                    <a:path w="178" h="1026">
                      <a:moveTo>
                        <a:pt x="46" y="1026"/>
                      </a:moveTo>
                      <a:lnTo>
                        <a:pt x="178" y="187"/>
                      </a:lnTo>
                      <a:lnTo>
                        <a:pt x="133" y="0"/>
                      </a:lnTo>
                      <a:lnTo>
                        <a:pt x="0" y="835"/>
                      </a:lnTo>
                      <a:lnTo>
                        <a:pt x="46" y="102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p>
                  <a:endParaRPr lang="en-US" sz="1836"/>
                </a:p>
              </p:txBody>
            </p:sp>
            <p:sp>
              <p:nvSpPr>
                <p:cNvPr id="564" name="Freeform 101"/>
                <p:cNvSpPr>
                  <a:spLocks/>
                </p:cNvSpPr>
                <p:nvPr/>
              </p:nvSpPr>
              <p:spPr bwMode="auto">
                <a:xfrm>
                  <a:off x="2943" y="4545"/>
                  <a:ext cx="178" cy="1026"/>
                </a:xfrm>
                <a:custGeom>
                  <a:avLst/>
                  <a:gdLst>
                    <a:gd name="T0" fmla="*/ 46 w 178"/>
                    <a:gd name="T1" fmla="*/ 1026 h 1026"/>
                    <a:gd name="T2" fmla="*/ 178 w 178"/>
                    <a:gd name="T3" fmla="*/ 187 h 1026"/>
                    <a:gd name="T4" fmla="*/ 133 w 178"/>
                    <a:gd name="T5" fmla="*/ 0 h 1026"/>
                    <a:gd name="T6" fmla="*/ 0 w 178"/>
                    <a:gd name="T7" fmla="*/ 835 h 1026"/>
                    <a:gd name="T8" fmla="*/ 46 w 178"/>
                    <a:gd name="T9" fmla="*/ 1026 h 1026"/>
                  </a:gdLst>
                  <a:ahLst/>
                  <a:cxnLst>
                    <a:cxn ang="0">
                      <a:pos x="T0" y="T1"/>
                    </a:cxn>
                    <a:cxn ang="0">
                      <a:pos x="T2" y="T3"/>
                    </a:cxn>
                    <a:cxn ang="0">
                      <a:pos x="T4" y="T5"/>
                    </a:cxn>
                    <a:cxn ang="0">
                      <a:pos x="T6" y="T7"/>
                    </a:cxn>
                    <a:cxn ang="0">
                      <a:pos x="T8" y="T9"/>
                    </a:cxn>
                  </a:cxnLst>
                  <a:rect l="0" t="0" r="r" b="b"/>
                  <a:pathLst>
                    <a:path w="178" h="1026">
                      <a:moveTo>
                        <a:pt x="46" y="1026"/>
                      </a:moveTo>
                      <a:lnTo>
                        <a:pt x="178" y="187"/>
                      </a:lnTo>
                      <a:lnTo>
                        <a:pt x="133" y="0"/>
                      </a:lnTo>
                      <a:lnTo>
                        <a:pt x="0" y="835"/>
                      </a:lnTo>
                      <a:lnTo>
                        <a:pt x="46" y="1026"/>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p>
                  <a:endParaRPr lang="en-US" sz="1836"/>
                </a:p>
              </p:txBody>
            </p:sp>
            <p:sp>
              <p:nvSpPr>
                <p:cNvPr id="565" name="Freeform 102"/>
                <p:cNvSpPr>
                  <a:spLocks noEditPoints="1"/>
                </p:cNvSpPr>
                <p:nvPr/>
              </p:nvSpPr>
              <p:spPr bwMode="auto">
                <a:xfrm>
                  <a:off x="2529" y="2805"/>
                  <a:ext cx="600" cy="2812"/>
                </a:xfrm>
                <a:custGeom>
                  <a:avLst/>
                  <a:gdLst>
                    <a:gd name="T0" fmla="*/ 460 w 600"/>
                    <a:gd name="T1" fmla="*/ 2766 h 2812"/>
                    <a:gd name="T2" fmla="*/ 414 w 600"/>
                    <a:gd name="T3" fmla="*/ 2575 h 2812"/>
                    <a:gd name="T4" fmla="*/ 547 w 600"/>
                    <a:gd name="T5" fmla="*/ 1740 h 2812"/>
                    <a:gd name="T6" fmla="*/ 592 w 600"/>
                    <a:gd name="T7" fmla="*/ 1927 h 2812"/>
                    <a:gd name="T8" fmla="*/ 460 w 600"/>
                    <a:gd name="T9" fmla="*/ 2766 h 2812"/>
                    <a:gd name="T10" fmla="*/ 410 w 600"/>
                    <a:gd name="T11" fmla="*/ 2554 h 2812"/>
                    <a:gd name="T12" fmla="*/ 364 w 600"/>
                    <a:gd name="T13" fmla="*/ 2367 h 2812"/>
                    <a:gd name="T14" fmla="*/ 497 w 600"/>
                    <a:gd name="T15" fmla="*/ 1528 h 2812"/>
                    <a:gd name="T16" fmla="*/ 542 w 600"/>
                    <a:gd name="T17" fmla="*/ 1719 h 2812"/>
                    <a:gd name="T18" fmla="*/ 410 w 600"/>
                    <a:gd name="T19" fmla="*/ 2554 h 2812"/>
                    <a:gd name="T20" fmla="*/ 356 w 600"/>
                    <a:gd name="T21" fmla="*/ 2347 h 2812"/>
                    <a:gd name="T22" fmla="*/ 315 w 600"/>
                    <a:gd name="T23" fmla="*/ 2156 h 2812"/>
                    <a:gd name="T24" fmla="*/ 447 w 600"/>
                    <a:gd name="T25" fmla="*/ 1321 h 2812"/>
                    <a:gd name="T26" fmla="*/ 493 w 600"/>
                    <a:gd name="T27" fmla="*/ 1508 h 2812"/>
                    <a:gd name="T28" fmla="*/ 356 w 600"/>
                    <a:gd name="T29" fmla="*/ 2347 h 2812"/>
                    <a:gd name="T30" fmla="*/ 306 w 600"/>
                    <a:gd name="T31" fmla="*/ 2135 h 2812"/>
                    <a:gd name="T32" fmla="*/ 265 w 600"/>
                    <a:gd name="T33" fmla="*/ 1948 h 2812"/>
                    <a:gd name="T34" fmla="*/ 398 w 600"/>
                    <a:gd name="T35" fmla="*/ 1109 h 2812"/>
                    <a:gd name="T36" fmla="*/ 443 w 600"/>
                    <a:gd name="T37" fmla="*/ 1300 h 2812"/>
                    <a:gd name="T38" fmla="*/ 306 w 600"/>
                    <a:gd name="T39" fmla="*/ 2135 h 2812"/>
                    <a:gd name="T40" fmla="*/ 257 w 600"/>
                    <a:gd name="T41" fmla="*/ 1927 h 2812"/>
                    <a:gd name="T42" fmla="*/ 215 w 600"/>
                    <a:gd name="T43" fmla="*/ 1736 h 2812"/>
                    <a:gd name="T44" fmla="*/ 348 w 600"/>
                    <a:gd name="T45" fmla="*/ 901 h 2812"/>
                    <a:gd name="T46" fmla="*/ 393 w 600"/>
                    <a:gd name="T47" fmla="*/ 1088 h 2812"/>
                    <a:gd name="T48" fmla="*/ 257 w 600"/>
                    <a:gd name="T49" fmla="*/ 1927 h 2812"/>
                    <a:gd name="T50" fmla="*/ 207 w 600"/>
                    <a:gd name="T51" fmla="*/ 1715 h 2812"/>
                    <a:gd name="T52" fmla="*/ 166 w 600"/>
                    <a:gd name="T53" fmla="*/ 1528 h 2812"/>
                    <a:gd name="T54" fmla="*/ 298 w 600"/>
                    <a:gd name="T55" fmla="*/ 689 h 2812"/>
                    <a:gd name="T56" fmla="*/ 344 w 600"/>
                    <a:gd name="T57" fmla="*/ 880 h 2812"/>
                    <a:gd name="T58" fmla="*/ 207 w 600"/>
                    <a:gd name="T59" fmla="*/ 1715 h 2812"/>
                    <a:gd name="T60" fmla="*/ 157 w 600"/>
                    <a:gd name="T61" fmla="*/ 1508 h 2812"/>
                    <a:gd name="T62" fmla="*/ 116 w 600"/>
                    <a:gd name="T63" fmla="*/ 1317 h 2812"/>
                    <a:gd name="T64" fmla="*/ 248 w 600"/>
                    <a:gd name="T65" fmla="*/ 482 h 2812"/>
                    <a:gd name="T66" fmla="*/ 294 w 600"/>
                    <a:gd name="T67" fmla="*/ 669 h 2812"/>
                    <a:gd name="T68" fmla="*/ 157 w 600"/>
                    <a:gd name="T69" fmla="*/ 1508 h 2812"/>
                    <a:gd name="T70" fmla="*/ 108 w 600"/>
                    <a:gd name="T71" fmla="*/ 1296 h 2812"/>
                    <a:gd name="T72" fmla="*/ 62 w 600"/>
                    <a:gd name="T73" fmla="*/ 1109 h 2812"/>
                    <a:gd name="T74" fmla="*/ 199 w 600"/>
                    <a:gd name="T75" fmla="*/ 270 h 2812"/>
                    <a:gd name="T76" fmla="*/ 244 w 600"/>
                    <a:gd name="T77" fmla="*/ 461 h 2812"/>
                    <a:gd name="T78" fmla="*/ 108 w 600"/>
                    <a:gd name="T79" fmla="*/ 1296 h 2812"/>
                    <a:gd name="T80" fmla="*/ 58 w 600"/>
                    <a:gd name="T81" fmla="*/ 1088 h 2812"/>
                    <a:gd name="T82" fmla="*/ 12 w 600"/>
                    <a:gd name="T83" fmla="*/ 897 h 2812"/>
                    <a:gd name="T84" fmla="*/ 149 w 600"/>
                    <a:gd name="T85" fmla="*/ 62 h 2812"/>
                    <a:gd name="T86" fmla="*/ 195 w 600"/>
                    <a:gd name="T87" fmla="*/ 249 h 2812"/>
                    <a:gd name="T88" fmla="*/ 58 w 600"/>
                    <a:gd name="T89" fmla="*/ 1088 h 2812"/>
                    <a:gd name="T90" fmla="*/ 145 w 600"/>
                    <a:gd name="T91" fmla="*/ 0 h 2812"/>
                    <a:gd name="T92" fmla="*/ 58 w 600"/>
                    <a:gd name="T93" fmla="*/ 527 h 2812"/>
                    <a:gd name="T94" fmla="*/ 25 w 600"/>
                    <a:gd name="T95" fmla="*/ 731 h 2812"/>
                    <a:gd name="T96" fmla="*/ 0 w 600"/>
                    <a:gd name="T97" fmla="*/ 885 h 2812"/>
                    <a:gd name="T98" fmla="*/ 460 w 600"/>
                    <a:gd name="T99" fmla="*/ 2812 h 2812"/>
                    <a:gd name="T100" fmla="*/ 600 w 600"/>
                    <a:gd name="T101" fmla="*/ 1927 h 2812"/>
                    <a:gd name="T102" fmla="*/ 600 w 600"/>
                    <a:gd name="T103" fmla="*/ 1915 h 2812"/>
                    <a:gd name="T104" fmla="*/ 592 w 600"/>
                    <a:gd name="T105" fmla="*/ 1927 h 2812"/>
                    <a:gd name="T106" fmla="*/ 145 w 600"/>
                    <a:gd name="T107" fmla="*/ 0 h 28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600" h="2812">
                      <a:moveTo>
                        <a:pt x="460" y="2766"/>
                      </a:moveTo>
                      <a:lnTo>
                        <a:pt x="414" y="2575"/>
                      </a:lnTo>
                      <a:lnTo>
                        <a:pt x="547" y="1740"/>
                      </a:lnTo>
                      <a:lnTo>
                        <a:pt x="592" y="1927"/>
                      </a:lnTo>
                      <a:lnTo>
                        <a:pt x="460" y="2766"/>
                      </a:lnTo>
                      <a:close/>
                      <a:moveTo>
                        <a:pt x="410" y="2554"/>
                      </a:moveTo>
                      <a:lnTo>
                        <a:pt x="364" y="2367"/>
                      </a:lnTo>
                      <a:lnTo>
                        <a:pt x="497" y="1528"/>
                      </a:lnTo>
                      <a:lnTo>
                        <a:pt x="542" y="1719"/>
                      </a:lnTo>
                      <a:lnTo>
                        <a:pt x="410" y="2554"/>
                      </a:lnTo>
                      <a:close/>
                      <a:moveTo>
                        <a:pt x="356" y="2347"/>
                      </a:moveTo>
                      <a:lnTo>
                        <a:pt x="315" y="2156"/>
                      </a:lnTo>
                      <a:lnTo>
                        <a:pt x="447" y="1321"/>
                      </a:lnTo>
                      <a:lnTo>
                        <a:pt x="493" y="1508"/>
                      </a:lnTo>
                      <a:lnTo>
                        <a:pt x="356" y="2347"/>
                      </a:lnTo>
                      <a:close/>
                      <a:moveTo>
                        <a:pt x="306" y="2135"/>
                      </a:moveTo>
                      <a:lnTo>
                        <a:pt x="265" y="1948"/>
                      </a:lnTo>
                      <a:lnTo>
                        <a:pt x="398" y="1109"/>
                      </a:lnTo>
                      <a:lnTo>
                        <a:pt x="443" y="1300"/>
                      </a:lnTo>
                      <a:lnTo>
                        <a:pt x="306" y="2135"/>
                      </a:lnTo>
                      <a:close/>
                      <a:moveTo>
                        <a:pt x="257" y="1927"/>
                      </a:moveTo>
                      <a:lnTo>
                        <a:pt x="215" y="1736"/>
                      </a:lnTo>
                      <a:lnTo>
                        <a:pt x="348" y="901"/>
                      </a:lnTo>
                      <a:lnTo>
                        <a:pt x="393" y="1088"/>
                      </a:lnTo>
                      <a:lnTo>
                        <a:pt x="257" y="1927"/>
                      </a:lnTo>
                      <a:close/>
                      <a:moveTo>
                        <a:pt x="207" y="1715"/>
                      </a:moveTo>
                      <a:lnTo>
                        <a:pt x="166" y="1528"/>
                      </a:lnTo>
                      <a:lnTo>
                        <a:pt x="298" y="689"/>
                      </a:lnTo>
                      <a:lnTo>
                        <a:pt x="344" y="880"/>
                      </a:lnTo>
                      <a:lnTo>
                        <a:pt x="207" y="1715"/>
                      </a:lnTo>
                      <a:close/>
                      <a:moveTo>
                        <a:pt x="157" y="1508"/>
                      </a:moveTo>
                      <a:lnTo>
                        <a:pt x="116" y="1317"/>
                      </a:lnTo>
                      <a:lnTo>
                        <a:pt x="248" y="482"/>
                      </a:lnTo>
                      <a:lnTo>
                        <a:pt x="294" y="669"/>
                      </a:lnTo>
                      <a:lnTo>
                        <a:pt x="157" y="1508"/>
                      </a:lnTo>
                      <a:close/>
                      <a:moveTo>
                        <a:pt x="108" y="1296"/>
                      </a:moveTo>
                      <a:lnTo>
                        <a:pt x="62" y="1109"/>
                      </a:lnTo>
                      <a:lnTo>
                        <a:pt x="199" y="270"/>
                      </a:lnTo>
                      <a:lnTo>
                        <a:pt x="244" y="461"/>
                      </a:lnTo>
                      <a:lnTo>
                        <a:pt x="108" y="1296"/>
                      </a:lnTo>
                      <a:close/>
                      <a:moveTo>
                        <a:pt x="58" y="1088"/>
                      </a:moveTo>
                      <a:lnTo>
                        <a:pt x="12" y="897"/>
                      </a:lnTo>
                      <a:lnTo>
                        <a:pt x="149" y="62"/>
                      </a:lnTo>
                      <a:lnTo>
                        <a:pt x="195" y="249"/>
                      </a:lnTo>
                      <a:lnTo>
                        <a:pt x="58" y="1088"/>
                      </a:lnTo>
                      <a:close/>
                      <a:moveTo>
                        <a:pt x="145" y="0"/>
                      </a:moveTo>
                      <a:lnTo>
                        <a:pt x="58" y="527"/>
                      </a:lnTo>
                      <a:lnTo>
                        <a:pt x="25" y="731"/>
                      </a:lnTo>
                      <a:lnTo>
                        <a:pt x="0" y="885"/>
                      </a:lnTo>
                      <a:lnTo>
                        <a:pt x="460" y="2812"/>
                      </a:lnTo>
                      <a:lnTo>
                        <a:pt x="600" y="1927"/>
                      </a:lnTo>
                      <a:lnTo>
                        <a:pt x="600" y="1915"/>
                      </a:lnTo>
                      <a:lnTo>
                        <a:pt x="592" y="1927"/>
                      </a:lnTo>
                      <a:lnTo>
                        <a:pt x="145" y="0"/>
                      </a:lnTo>
                      <a:close/>
                    </a:path>
                  </a:pathLst>
                </a:custGeom>
                <a:solidFill>
                  <a:srgbClr val="BEBEB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p>
                  <a:endParaRPr lang="en-US" sz="1836"/>
                </a:p>
              </p:txBody>
            </p:sp>
            <p:sp>
              <p:nvSpPr>
                <p:cNvPr id="566" name="Freeform 103"/>
                <p:cNvSpPr>
                  <a:spLocks noEditPoints="1"/>
                </p:cNvSpPr>
                <p:nvPr/>
              </p:nvSpPr>
              <p:spPr bwMode="auto">
                <a:xfrm>
                  <a:off x="2529" y="2805"/>
                  <a:ext cx="600" cy="2812"/>
                </a:xfrm>
                <a:custGeom>
                  <a:avLst/>
                  <a:gdLst>
                    <a:gd name="T0" fmla="*/ 460 w 600"/>
                    <a:gd name="T1" fmla="*/ 2766 h 2812"/>
                    <a:gd name="T2" fmla="*/ 414 w 600"/>
                    <a:gd name="T3" fmla="*/ 2575 h 2812"/>
                    <a:gd name="T4" fmla="*/ 547 w 600"/>
                    <a:gd name="T5" fmla="*/ 1740 h 2812"/>
                    <a:gd name="T6" fmla="*/ 592 w 600"/>
                    <a:gd name="T7" fmla="*/ 1927 h 2812"/>
                    <a:gd name="T8" fmla="*/ 460 w 600"/>
                    <a:gd name="T9" fmla="*/ 2766 h 2812"/>
                    <a:gd name="T10" fmla="*/ 410 w 600"/>
                    <a:gd name="T11" fmla="*/ 2554 h 2812"/>
                    <a:gd name="T12" fmla="*/ 364 w 600"/>
                    <a:gd name="T13" fmla="*/ 2367 h 2812"/>
                    <a:gd name="T14" fmla="*/ 497 w 600"/>
                    <a:gd name="T15" fmla="*/ 1528 h 2812"/>
                    <a:gd name="T16" fmla="*/ 542 w 600"/>
                    <a:gd name="T17" fmla="*/ 1719 h 2812"/>
                    <a:gd name="T18" fmla="*/ 410 w 600"/>
                    <a:gd name="T19" fmla="*/ 2554 h 2812"/>
                    <a:gd name="T20" fmla="*/ 356 w 600"/>
                    <a:gd name="T21" fmla="*/ 2347 h 2812"/>
                    <a:gd name="T22" fmla="*/ 315 w 600"/>
                    <a:gd name="T23" fmla="*/ 2156 h 2812"/>
                    <a:gd name="T24" fmla="*/ 447 w 600"/>
                    <a:gd name="T25" fmla="*/ 1321 h 2812"/>
                    <a:gd name="T26" fmla="*/ 493 w 600"/>
                    <a:gd name="T27" fmla="*/ 1508 h 2812"/>
                    <a:gd name="T28" fmla="*/ 356 w 600"/>
                    <a:gd name="T29" fmla="*/ 2347 h 2812"/>
                    <a:gd name="T30" fmla="*/ 306 w 600"/>
                    <a:gd name="T31" fmla="*/ 2135 h 2812"/>
                    <a:gd name="T32" fmla="*/ 265 w 600"/>
                    <a:gd name="T33" fmla="*/ 1948 h 2812"/>
                    <a:gd name="T34" fmla="*/ 398 w 600"/>
                    <a:gd name="T35" fmla="*/ 1109 h 2812"/>
                    <a:gd name="T36" fmla="*/ 443 w 600"/>
                    <a:gd name="T37" fmla="*/ 1300 h 2812"/>
                    <a:gd name="T38" fmla="*/ 306 w 600"/>
                    <a:gd name="T39" fmla="*/ 2135 h 2812"/>
                    <a:gd name="T40" fmla="*/ 257 w 600"/>
                    <a:gd name="T41" fmla="*/ 1927 h 2812"/>
                    <a:gd name="T42" fmla="*/ 215 w 600"/>
                    <a:gd name="T43" fmla="*/ 1736 h 2812"/>
                    <a:gd name="T44" fmla="*/ 348 w 600"/>
                    <a:gd name="T45" fmla="*/ 901 h 2812"/>
                    <a:gd name="T46" fmla="*/ 393 w 600"/>
                    <a:gd name="T47" fmla="*/ 1088 h 2812"/>
                    <a:gd name="T48" fmla="*/ 257 w 600"/>
                    <a:gd name="T49" fmla="*/ 1927 h 2812"/>
                    <a:gd name="T50" fmla="*/ 207 w 600"/>
                    <a:gd name="T51" fmla="*/ 1715 h 2812"/>
                    <a:gd name="T52" fmla="*/ 166 w 600"/>
                    <a:gd name="T53" fmla="*/ 1528 h 2812"/>
                    <a:gd name="T54" fmla="*/ 298 w 600"/>
                    <a:gd name="T55" fmla="*/ 689 h 2812"/>
                    <a:gd name="T56" fmla="*/ 344 w 600"/>
                    <a:gd name="T57" fmla="*/ 880 h 2812"/>
                    <a:gd name="T58" fmla="*/ 207 w 600"/>
                    <a:gd name="T59" fmla="*/ 1715 h 2812"/>
                    <a:gd name="T60" fmla="*/ 157 w 600"/>
                    <a:gd name="T61" fmla="*/ 1508 h 2812"/>
                    <a:gd name="T62" fmla="*/ 116 w 600"/>
                    <a:gd name="T63" fmla="*/ 1317 h 2812"/>
                    <a:gd name="T64" fmla="*/ 248 w 600"/>
                    <a:gd name="T65" fmla="*/ 482 h 2812"/>
                    <a:gd name="T66" fmla="*/ 294 w 600"/>
                    <a:gd name="T67" fmla="*/ 669 h 2812"/>
                    <a:gd name="T68" fmla="*/ 157 w 600"/>
                    <a:gd name="T69" fmla="*/ 1508 h 2812"/>
                    <a:gd name="T70" fmla="*/ 108 w 600"/>
                    <a:gd name="T71" fmla="*/ 1296 h 2812"/>
                    <a:gd name="T72" fmla="*/ 62 w 600"/>
                    <a:gd name="T73" fmla="*/ 1109 h 2812"/>
                    <a:gd name="T74" fmla="*/ 199 w 600"/>
                    <a:gd name="T75" fmla="*/ 270 h 2812"/>
                    <a:gd name="T76" fmla="*/ 244 w 600"/>
                    <a:gd name="T77" fmla="*/ 461 h 2812"/>
                    <a:gd name="T78" fmla="*/ 108 w 600"/>
                    <a:gd name="T79" fmla="*/ 1296 h 2812"/>
                    <a:gd name="T80" fmla="*/ 58 w 600"/>
                    <a:gd name="T81" fmla="*/ 1088 h 2812"/>
                    <a:gd name="T82" fmla="*/ 12 w 600"/>
                    <a:gd name="T83" fmla="*/ 897 h 2812"/>
                    <a:gd name="T84" fmla="*/ 149 w 600"/>
                    <a:gd name="T85" fmla="*/ 62 h 2812"/>
                    <a:gd name="T86" fmla="*/ 195 w 600"/>
                    <a:gd name="T87" fmla="*/ 249 h 2812"/>
                    <a:gd name="T88" fmla="*/ 58 w 600"/>
                    <a:gd name="T89" fmla="*/ 1088 h 2812"/>
                    <a:gd name="T90" fmla="*/ 145 w 600"/>
                    <a:gd name="T91" fmla="*/ 0 h 2812"/>
                    <a:gd name="T92" fmla="*/ 58 w 600"/>
                    <a:gd name="T93" fmla="*/ 527 h 2812"/>
                    <a:gd name="T94" fmla="*/ 25 w 600"/>
                    <a:gd name="T95" fmla="*/ 731 h 2812"/>
                    <a:gd name="T96" fmla="*/ 0 w 600"/>
                    <a:gd name="T97" fmla="*/ 885 h 2812"/>
                    <a:gd name="T98" fmla="*/ 460 w 600"/>
                    <a:gd name="T99" fmla="*/ 2812 h 2812"/>
                    <a:gd name="T100" fmla="*/ 600 w 600"/>
                    <a:gd name="T101" fmla="*/ 1927 h 2812"/>
                    <a:gd name="T102" fmla="*/ 600 w 600"/>
                    <a:gd name="T103" fmla="*/ 1915 h 2812"/>
                    <a:gd name="T104" fmla="*/ 592 w 600"/>
                    <a:gd name="T105" fmla="*/ 1927 h 2812"/>
                    <a:gd name="T106" fmla="*/ 145 w 600"/>
                    <a:gd name="T107" fmla="*/ 0 h 28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600" h="2812">
                      <a:moveTo>
                        <a:pt x="460" y="2766"/>
                      </a:moveTo>
                      <a:lnTo>
                        <a:pt x="414" y="2575"/>
                      </a:lnTo>
                      <a:lnTo>
                        <a:pt x="547" y="1740"/>
                      </a:lnTo>
                      <a:lnTo>
                        <a:pt x="592" y="1927"/>
                      </a:lnTo>
                      <a:lnTo>
                        <a:pt x="460" y="2766"/>
                      </a:lnTo>
                      <a:moveTo>
                        <a:pt x="410" y="2554"/>
                      </a:moveTo>
                      <a:lnTo>
                        <a:pt x="364" y="2367"/>
                      </a:lnTo>
                      <a:lnTo>
                        <a:pt x="497" y="1528"/>
                      </a:lnTo>
                      <a:lnTo>
                        <a:pt x="542" y="1719"/>
                      </a:lnTo>
                      <a:lnTo>
                        <a:pt x="410" y="2554"/>
                      </a:lnTo>
                      <a:moveTo>
                        <a:pt x="356" y="2347"/>
                      </a:moveTo>
                      <a:lnTo>
                        <a:pt x="315" y="2156"/>
                      </a:lnTo>
                      <a:lnTo>
                        <a:pt x="447" y="1321"/>
                      </a:lnTo>
                      <a:lnTo>
                        <a:pt x="493" y="1508"/>
                      </a:lnTo>
                      <a:lnTo>
                        <a:pt x="356" y="2347"/>
                      </a:lnTo>
                      <a:moveTo>
                        <a:pt x="306" y="2135"/>
                      </a:moveTo>
                      <a:lnTo>
                        <a:pt x="265" y="1948"/>
                      </a:lnTo>
                      <a:lnTo>
                        <a:pt x="398" y="1109"/>
                      </a:lnTo>
                      <a:lnTo>
                        <a:pt x="443" y="1300"/>
                      </a:lnTo>
                      <a:lnTo>
                        <a:pt x="306" y="2135"/>
                      </a:lnTo>
                      <a:moveTo>
                        <a:pt x="257" y="1927"/>
                      </a:moveTo>
                      <a:lnTo>
                        <a:pt x="215" y="1736"/>
                      </a:lnTo>
                      <a:lnTo>
                        <a:pt x="348" y="901"/>
                      </a:lnTo>
                      <a:lnTo>
                        <a:pt x="393" y="1088"/>
                      </a:lnTo>
                      <a:lnTo>
                        <a:pt x="257" y="1927"/>
                      </a:lnTo>
                      <a:moveTo>
                        <a:pt x="207" y="1715"/>
                      </a:moveTo>
                      <a:lnTo>
                        <a:pt x="166" y="1528"/>
                      </a:lnTo>
                      <a:lnTo>
                        <a:pt x="298" y="689"/>
                      </a:lnTo>
                      <a:lnTo>
                        <a:pt x="344" y="880"/>
                      </a:lnTo>
                      <a:lnTo>
                        <a:pt x="207" y="1715"/>
                      </a:lnTo>
                      <a:moveTo>
                        <a:pt x="157" y="1508"/>
                      </a:moveTo>
                      <a:lnTo>
                        <a:pt x="116" y="1317"/>
                      </a:lnTo>
                      <a:lnTo>
                        <a:pt x="248" y="482"/>
                      </a:lnTo>
                      <a:lnTo>
                        <a:pt x="294" y="669"/>
                      </a:lnTo>
                      <a:lnTo>
                        <a:pt x="157" y="1508"/>
                      </a:lnTo>
                      <a:moveTo>
                        <a:pt x="108" y="1296"/>
                      </a:moveTo>
                      <a:lnTo>
                        <a:pt x="62" y="1109"/>
                      </a:lnTo>
                      <a:lnTo>
                        <a:pt x="199" y="270"/>
                      </a:lnTo>
                      <a:lnTo>
                        <a:pt x="244" y="461"/>
                      </a:lnTo>
                      <a:lnTo>
                        <a:pt x="108" y="1296"/>
                      </a:lnTo>
                      <a:moveTo>
                        <a:pt x="58" y="1088"/>
                      </a:moveTo>
                      <a:lnTo>
                        <a:pt x="12" y="897"/>
                      </a:lnTo>
                      <a:lnTo>
                        <a:pt x="149" y="62"/>
                      </a:lnTo>
                      <a:lnTo>
                        <a:pt x="195" y="249"/>
                      </a:lnTo>
                      <a:lnTo>
                        <a:pt x="58" y="1088"/>
                      </a:lnTo>
                      <a:moveTo>
                        <a:pt x="145" y="0"/>
                      </a:moveTo>
                      <a:lnTo>
                        <a:pt x="58" y="527"/>
                      </a:lnTo>
                      <a:lnTo>
                        <a:pt x="25" y="731"/>
                      </a:lnTo>
                      <a:lnTo>
                        <a:pt x="0" y="885"/>
                      </a:lnTo>
                      <a:lnTo>
                        <a:pt x="460" y="2812"/>
                      </a:lnTo>
                      <a:lnTo>
                        <a:pt x="600" y="1927"/>
                      </a:lnTo>
                      <a:lnTo>
                        <a:pt x="600" y="1915"/>
                      </a:lnTo>
                      <a:lnTo>
                        <a:pt x="592" y="1927"/>
                      </a:lnTo>
                      <a:lnTo>
                        <a:pt x="145"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p>
                  <a:endParaRPr lang="en-US" sz="1836"/>
                </a:p>
              </p:txBody>
            </p:sp>
            <p:sp>
              <p:nvSpPr>
                <p:cNvPr id="567" name="Freeform 104"/>
                <p:cNvSpPr>
                  <a:spLocks/>
                </p:cNvSpPr>
                <p:nvPr/>
              </p:nvSpPr>
              <p:spPr bwMode="auto">
                <a:xfrm>
                  <a:off x="2541" y="2867"/>
                  <a:ext cx="183" cy="1026"/>
                </a:xfrm>
                <a:custGeom>
                  <a:avLst/>
                  <a:gdLst>
                    <a:gd name="T0" fmla="*/ 137 w 183"/>
                    <a:gd name="T1" fmla="*/ 0 h 1026"/>
                    <a:gd name="T2" fmla="*/ 0 w 183"/>
                    <a:gd name="T3" fmla="*/ 835 h 1026"/>
                    <a:gd name="T4" fmla="*/ 46 w 183"/>
                    <a:gd name="T5" fmla="*/ 1026 h 1026"/>
                    <a:gd name="T6" fmla="*/ 183 w 183"/>
                    <a:gd name="T7" fmla="*/ 187 h 1026"/>
                    <a:gd name="T8" fmla="*/ 137 w 183"/>
                    <a:gd name="T9" fmla="*/ 0 h 1026"/>
                  </a:gdLst>
                  <a:ahLst/>
                  <a:cxnLst>
                    <a:cxn ang="0">
                      <a:pos x="T0" y="T1"/>
                    </a:cxn>
                    <a:cxn ang="0">
                      <a:pos x="T2" y="T3"/>
                    </a:cxn>
                    <a:cxn ang="0">
                      <a:pos x="T4" y="T5"/>
                    </a:cxn>
                    <a:cxn ang="0">
                      <a:pos x="T6" y="T7"/>
                    </a:cxn>
                    <a:cxn ang="0">
                      <a:pos x="T8" y="T9"/>
                    </a:cxn>
                  </a:cxnLst>
                  <a:rect l="0" t="0" r="r" b="b"/>
                  <a:pathLst>
                    <a:path w="183" h="1026">
                      <a:moveTo>
                        <a:pt x="137" y="0"/>
                      </a:moveTo>
                      <a:lnTo>
                        <a:pt x="0" y="835"/>
                      </a:lnTo>
                      <a:lnTo>
                        <a:pt x="46" y="1026"/>
                      </a:lnTo>
                      <a:lnTo>
                        <a:pt x="183" y="187"/>
                      </a:lnTo>
                      <a:lnTo>
                        <a:pt x="137" y="0"/>
                      </a:lnTo>
                      <a:close/>
                    </a:path>
                  </a:pathLst>
                </a:custGeom>
                <a:solidFill>
                  <a:srgbClr val="ADADA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p>
                  <a:endParaRPr lang="en-US" sz="1836"/>
                </a:p>
              </p:txBody>
            </p:sp>
            <p:sp>
              <p:nvSpPr>
                <p:cNvPr id="568" name="Freeform 105"/>
                <p:cNvSpPr>
                  <a:spLocks/>
                </p:cNvSpPr>
                <p:nvPr/>
              </p:nvSpPr>
              <p:spPr bwMode="auto">
                <a:xfrm>
                  <a:off x="2541" y="2867"/>
                  <a:ext cx="183" cy="1026"/>
                </a:xfrm>
                <a:custGeom>
                  <a:avLst/>
                  <a:gdLst>
                    <a:gd name="T0" fmla="*/ 137 w 183"/>
                    <a:gd name="T1" fmla="*/ 0 h 1026"/>
                    <a:gd name="T2" fmla="*/ 0 w 183"/>
                    <a:gd name="T3" fmla="*/ 835 h 1026"/>
                    <a:gd name="T4" fmla="*/ 46 w 183"/>
                    <a:gd name="T5" fmla="*/ 1026 h 1026"/>
                    <a:gd name="T6" fmla="*/ 183 w 183"/>
                    <a:gd name="T7" fmla="*/ 187 h 1026"/>
                    <a:gd name="T8" fmla="*/ 137 w 183"/>
                    <a:gd name="T9" fmla="*/ 0 h 1026"/>
                  </a:gdLst>
                  <a:ahLst/>
                  <a:cxnLst>
                    <a:cxn ang="0">
                      <a:pos x="T0" y="T1"/>
                    </a:cxn>
                    <a:cxn ang="0">
                      <a:pos x="T2" y="T3"/>
                    </a:cxn>
                    <a:cxn ang="0">
                      <a:pos x="T4" y="T5"/>
                    </a:cxn>
                    <a:cxn ang="0">
                      <a:pos x="T6" y="T7"/>
                    </a:cxn>
                    <a:cxn ang="0">
                      <a:pos x="T8" y="T9"/>
                    </a:cxn>
                  </a:cxnLst>
                  <a:rect l="0" t="0" r="r" b="b"/>
                  <a:pathLst>
                    <a:path w="183" h="1026">
                      <a:moveTo>
                        <a:pt x="137" y="0"/>
                      </a:moveTo>
                      <a:lnTo>
                        <a:pt x="0" y="835"/>
                      </a:lnTo>
                      <a:lnTo>
                        <a:pt x="46" y="1026"/>
                      </a:lnTo>
                      <a:lnTo>
                        <a:pt x="183" y="187"/>
                      </a:lnTo>
                      <a:lnTo>
                        <a:pt x="137"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p>
                  <a:endParaRPr lang="en-US" sz="1836"/>
                </a:p>
              </p:txBody>
            </p:sp>
            <p:sp>
              <p:nvSpPr>
                <p:cNvPr id="569" name="Freeform 106"/>
                <p:cNvSpPr>
                  <a:spLocks/>
                </p:cNvSpPr>
                <p:nvPr/>
              </p:nvSpPr>
              <p:spPr bwMode="auto">
                <a:xfrm>
                  <a:off x="2591" y="3075"/>
                  <a:ext cx="182" cy="1026"/>
                </a:xfrm>
                <a:custGeom>
                  <a:avLst/>
                  <a:gdLst>
                    <a:gd name="T0" fmla="*/ 137 w 182"/>
                    <a:gd name="T1" fmla="*/ 0 h 1026"/>
                    <a:gd name="T2" fmla="*/ 0 w 182"/>
                    <a:gd name="T3" fmla="*/ 839 h 1026"/>
                    <a:gd name="T4" fmla="*/ 46 w 182"/>
                    <a:gd name="T5" fmla="*/ 1026 h 1026"/>
                    <a:gd name="T6" fmla="*/ 182 w 182"/>
                    <a:gd name="T7" fmla="*/ 191 h 1026"/>
                    <a:gd name="T8" fmla="*/ 137 w 182"/>
                    <a:gd name="T9" fmla="*/ 0 h 1026"/>
                  </a:gdLst>
                  <a:ahLst/>
                  <a:cxnLst>
                    <a:cxn ang="0">
                      <a:pos x="T0" y="T1"/>
                    </a:cxn>
                    <a:cxn ang="0">
                      <a:pos x="T2" y="T3"/>
                    </a:cxn>
                    <a:cxn ang="0">
                      <a:pos x="T4" y="T5"/>
                    </a:cxn>
                    <a:cxn ang="0">
                      <a:pos x="T6" y="T7"/>
                    </a:cxn>
                    <a:cxn ang="0">
                      <a:pos x="T8" y="T9"/>
                    </a:cxn>
                  </a:cxnLst>
                  <a:rect l="0" t="0" r="r" b="b"/>
                  <a:pathLst>
                    <a:path w="182" h="1026">
                      <a:moveTo>
                        <a:pt x="137" y="0"/>
                      </a:moveTo>
                      <a:lnTo>
                        <a:pt x="0" y="839"/>
                      </a:lnTo>
                      <a:lnTo>
                        <a:pt x="46" y="1026"/>
                      </a:lnTo>
                      <a:lnTo>
                        <a:pt x="182" y="191"/>
                      </a:lnTo>
                      <a:lnTo>
                        <a:pt x="137" y="0"/>
                      </a:lnTo>
                      <a:close/>
                    </a:path>
                  </a:pathLst>
                </a:custGeom>
                <a:solidFill>
                  <a:srgbClr val="ADADA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p>
                  <a:endParaRPr lang="en-US" sz="1836"/>
                </a:p>
              </p:txBody>
            </p:sp>
            <p:sp>
              <p:nvSpPr>
                <p:cNvPr id="570" name="Freeform 107"/>
                <p:cNvSpPr>
                  <a:spLocks/>
                </p:cNvSpPr>
                <p:nvPr/>
              </p:nvSpPr>
              <p:spPr bwMode="auto">
                <a:xfrm>
                  <a:off x="2591" y="3075"/>
                  <a:ext cx="182" cy="1026"/>
                </a:xfrm>
                <a:custGeom>
                  <a:avLst/>
                  <a:gdLst>
                    <a:gd name="T0" fmla="*/ 137 w 182"/>
                    <a:gd name="T1" fmla="*/ 0 h 1026"/>
                    <a:gd name="T2" fmla="*/ 0 w 182"/>
                    <a:gd name="T3" fmla="*/ 839 h 1026"/>
                    <a:gd name="T4" fmla="*/ 46 w 182"/>
                    <a:gd name="T5" fmla="*/ 1026 h 1026"/>
                    <a:gd name="T6" fmla="*/ 182 w 182"/>
                    <a:gd name="T7" fmla="*/ 191 h 1026"/>
                    <a:gd name="T8" fmla="*/ 137 w 182"/>
                    <a:gd name="T9" fmla="*/ 0 h 1026"/>
                  </a:gdLst>
                  <a:ahLst/>
                  <a:cxnLst>
                    <a:cxn ang="0">
                      <a:pos x="T0" y="T1"/>
                    </a:cxn>
                    <a:cxn ang="0">
                      <a:pos x="T2" y="T3"/>
                    </a:cxn>
                    <a:cxn ang="0">
                      <a:pos x="T4" y="T5"/>
                    </a:cxn>
                    <a:cxn ang="0">
                      <a:pos x="T6" y="T7"/>
                    </a:cxn>
                    <a:cxn ang="0">
                      <a:pos x="T8" y="T9"/>
                    </a:cxn>
                  </a:cxnLst>
                  <a:rect l="0" t="0" r="r" b="b"/>
                  <a:pathLst>
                    <a:path w="182" h="1026">
                      <a:moveTo>
                        <a:pt x="137" y="0"/>
                      </a:moveTo>
                      <a:lnTo>
                        <a:pt x="0" y="839"/>
                      </a:lnTo>
                      <a:lnTo>
                        <a:pt x="46" y="1026"/>
                      </a:lnTo>
                      <a:lnTo>
                        <a:pt x="182" y="191"/>
                      </a:lnTo>
                      <a:lnTo>
                        <a:pt x="137"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p>
                  <a:endParaRPr lang="en-US" sz="1836"/>
                </a:p>
              </p:txBody>
            </p:sp>
            <p:sp>
              <p:nvSpPr>
                <p:cNvPr id="571" name="Freeform 108"/>
                <p:cNvSpPr>
                  <a:spLocks/>
                </p:cNvSpPr>
                <p:nvPr/>
              </p:nvSpPr>
              <p:spPr bwMode="auto">
                <a:xfrm>
                  <a:off x="2645" y="3287"/>
                  <a:ext cx="178" cy="1026"/>
                </a:xfrm>
                <a:custGeom>
                  <a:avLst/>
                  <a:gdLst>
                    <a:gd name="T0" fmla="*/ 132 w 178"/>
                    <a:gd name="T1" fmla="*/ 0 h 1026"/>
                    <a:gd name="T2" fmla="*/ 0 w 178"/>
                    <a:gd name="T3" fmla="*/ 835 h 1026"/>
                    <a:gd name="T4" fmla="*/ 41 w 178"/>
                    <a:gd name="T5" fmla="*/ 1026 h 1026"/>
                    <a:gd name="T6" fmla="*/ 178 w 178"/>
                    <a:gd name="T7" fmla="*/ 187 h 1026"/>
                    <a:gd name="T8" fmla="*/ 132 w 178"/>
                    <a:gd name="T9" fmla="*/ 0 h 1026"/>
                  </a:gdLst>
                  <a:ahLst/>
                  <a:cxnLst>
                    <a:cxn ang="0">
                      <a:pos x="T0" y="T1"/>
                    </a:cxn>
                    <a:cxn ang="0">
                      <a:pos x="T2" y="T3"/>
                    </a:cxn>
                    <a:cxn ang="0">
                      <a:pos x="T4" y="T5"/>
                    </a:cxn>
                    <a:cxn ang="0">
                      <a:pos x="T6" y="T7"/>
                    </a:cxn>
                    <a:cxn ang="0">
                      <a:pos x="T8" y="T9"/>
                    </a:cxn>
                  </a:cxnLst>
                  <a:rect l="0" t="0" r="r" b="b"/>
                  <a:pathLst>
                    <a:path w="178" h="1026">
                      <a:moveTo>
                        <a:pt x="132" y="0"/>
                      </a:moveTo>
                      <a:lnTo>
                        <a:pt x="0" y="835"/>
                      </a:lnTo>
                      <a:lnTo>
                        <a:pt x="41" y="1026"/>
                      </a:lnTo>
                      <a:lnTo>
                        <a:pt x="178" y="187"/>
                      </a:lnTo>
                      <a:lnTo>
                        <a:pt x="132" y="0"/>
                      </a:lnTo>
                      <a:close/>
                    </a:path>
                  </a:pathLst>
                </a:custGeom>
                <a:solidFill>
                  <a:srgbClr val="ADADA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p>
                  <a:endParaRPr lang="en-US" sz="1836"/>
                </a:p>
              </p:txBody>
            </p:sp>
            <p:sp>
              <p:nvSpPr>
                <p:cNvPr id="572" name="Freeform 109"/>
                <p:cNvSpPr>
                  <a:spLocks/>
                </p:cNvSpPr>
                <p:nvPr/>
              </p:nvSpPr>
              <p:spPr bwMode="auto">
                <a:xfrm>
                  <a:off x="2645" y="3287"/>
                  <a:ext cx="178" cy="1026"/>
                </a:xfrm>
                <a:custGeom>
                  <a:avLst/>
                  <a:gdLst>
                    <a:gd name="T0" fmla="*/ 132 w 178"/>
                    <a:gd name="T1" fmla="*/ 0 h 1026"/>
                    <a:gd name="T2" fmla="*/ 0 w 178"/>
                    <a:gd name="T3" fmla="*/ 835 h 1026"/>
                    <a:gd name="T4" fmla="*/ 41 w 178"/>
                    <a:gd name="T5" fmla="*/ 1026 h 1026"/>
                    <a:gd name="T6" fmla="*/ 178 w 178"/>
                    <a:gd name="T7" fmla="*/ 187 h 1026"/>
                    <a:gd name="T8" fmla="*/ 132 w 178"/>
                    <a:gd name="T9" fmla="*/ 0 h 1026"/>
                  </a:gdLst>
                  <a:ahLst/>
                  <a:cxnLst>
                    <a:cxn ang="0">
                      <a:pos x="T0" y="T1"/>
                    </a:cxn>
                    <a:cxn ang="0">
                      <a:pos x="T2" y="T3"/>
                    </a:cxn>
                    <a:cxn ang="0">
                      <a:pos x="T4" y="T5"/>
                    </a:cxn>
                    <a:cxn ang="0">
                      <a:pos x="T6" y="T7"/>
                    </a:cxn>
                    <a:cxn ang="0">
                      <a:pos x="T8" y="T9"/>
                    </a:cxn>
                  </a:cxnLst>
                  <a:rect l="0" t="0" r="r" b="b"/>
                  <a:pathLst>
                    <a:path w="178" h="1026">
                      <a:moveTo>
                        <a:pt x="132" y="0"/>
                      </a:moveTo>
                      <a:lnTo>
                        <a:pt x="0" y="835"/>
                      </a:lnTo>
                      <a:lnTo>
                        <a:pt x="41" y="1026"/>
                      </a:lnTo>
                      <a:lnTo>
                        <a:pt x="178" y="187"/>
                      </a:lnTo>
                      <a:lnTo>
                        <a:pt x="132"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p>
                  <a:endParaRPr lang="en-US" sz="1836"/>
                </a:p>
              </p:txBody>
            </p:sp>
            <p:sp>
              <p:nvSpPr>
                <p:cNvPr id="573" name="Freeform 110"/>
                <p:cNvSpPr>
                  <a:spLocks/>
                </p:cNvSpPr>
                <p:nvPr/>
              </p:nvSpPr>
              <p:spPr bwMode="auto">
                <a:xfrm>
                  <a:off x="2695" y="3494"/>
                  <a:ext cx="178" cy="1026"/>
                </a:xfrm>
                <a:custGeom>
                  <a:avLst/>
                  <a:gdLst>
                    <a:gd name="T0" fmla="*/ 132 w 178"/>
                    <a:gd name="T1" fmla="*/ 0 h 1026"/>
                    <a:gd name="T2" fmla="*/ 0 w 178"/>
                    <a:gd name="T3" fmla="*/ 839 h 1026"/>
                    <a:gd name="T4" fmla="*/ 41 w 178"/>
                    <a:gd name="T5" fmla="*/ 1026 h 1026"/>
                    <a:gd name="T6" fmla="*/ 178 w 178"/>
                    <a:gd name="T7" fmla="*/ 191 h 1026"/>
                    <a:gd name="T8" fmla="*/ 132 w 178"/>
                    <a:gd name="T9" fmla="*/ 0 h 1026"/>
                  </a:gdLst>
                  <a:ahLst/>
                  <a:cxnLst>
                    <a:cxn ang="0">
                      <a:pos x="T0" y="T1"/>
                    </a:cxn>
                    <a:cxn ang="0">
                      <a:pos x="T2" y="T3"/>
                    </a:cxn>
                    <a:cxn ang="0">
                      <a:pos x="T4" y="T5"/>
                    </a:cxn>
                    <a:cxn ang="0">
                      <a:pos x="T6" y="T7"/>
                    </a:cxn>
                    <a:cxn ang="0">
                      <a:pos x="T8" y="T9"/>
                    </a:cxn>
                  </a:cxnLst>
                  <a:rect l="0" t="0" r="r" b="b"/>
                  <a:pathLst>
                    <a:path w="178" h="1026">
                      <a:moveTo>
                        <a:pt x="132" y="0"/>
                      </a:moveTo>
                      <a:lnTo>
                        <a:pt x="0" y="839"/>
                      </a:lnTo>
                      <a:lnTo>
                        <a:pt x="41" y="1026"/>
                      </a:lnTo>
                      <a:lnTo>
                        <a:pt x="178" y="191"/>
                      </a:lnTo>
                      <a:lnTo>
                        <a:pt x="132" y="0"/>
                      </a:lnTo>
                      <a:close/>
                    </a:path>
                  </a:pathLst>
                </a:custGeom>
                <a:solidFill>
                  <a:srgbClr val="ADADA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p>
                  <a:endParaRPr lang="en-US" sz="1836"/>
                </a:p>
              </p:txBody>
            </p:sp>
            <p:sp>
              <p:nvSpPr>
                <p:cNvPr id="574" name="Freeform 111"/>
                <p:cNvSpPr>
                  <a:spLocks/>
                </p:cNvSpPr>
                <p:nvPr/>
              </p:nvSpPr>
              <p:spPr bwMode="auto">
                <a:xfrm>
                  <a:off x="2695" y="3494"/>
                  <a:ext cx="178" cy="1026"/>
                </a:xfrm>
                <a:custGeom>
                  <a:avLst/>
                  <a:gdLst>
                    <a:gd name="T0" fmla="*/ 132 w 178"/>
                    <a:gd name="T1" fmla="*/ 0 h 1026"/>
                    <a:gd name="T2" fmla="*/ 0 w 178"/>
                    <a:gd name="T3" fmla="*/ 839 h 1026"/>
                    <a:gd name="T4" fmla="*/ 41 w 178"/>
                    <a:gd name="T5" fmla="*/ 1026 h 1026"/>
                    <a:gd name="T6" fmla="*/ 178 w 178"/>
                    <a:gd name="T7" fmla="*/ 191 h 1026"/>
                    <a:gd name="T8" fmla="*/ 132 w 178"/>
                    <a:gd name="T9" fmla="*/ 0 h 1026"/>
                  </a:gdLst>
                  <a:ahLst/>
                  <a:cxnLst>
                    <a:cxn ang="0">
                      <a:pos x="T0" y="T1"/>
                    </a:cxn>
                    <a:cxn ang="0">
                      <a:pos x="T2" y="T3"/>
                    </a:cxn>
                    <a:cxn ang="0">
                      <a:pos x="T4" y="T5"/>
                    </a:cxn>
                    <a:cxn ang="0">
                      <a:pos x="T6" y="T7"/>
                    </a:cxn>
                    <a:cxn ang="0">
                      <a:pos x="T8" y="T9"/>
                    </a:cxn>
                  </a:cxnLst>
                  <a:rect l="0" t="0" r="r" b="b"/>
                  <a:pathLst>
                    <a:path w="178" h="1026">
                      <a:moveTo>
                        <a:pt x="132" y="0"/>
                      </a:moveTo>
                      <a:lnTo>
                        <a:pt x="0" y="839"/>
                      </a:lnTo>
                      <a:lnTo>
                        <a:pt x="41" y="1026"/>
                      </a:lnTo>
                      <a:lnTo>
                        <a:pt x="178" y="191"/>
                      </a:lnTo>
                      <a:lnTo>
                        <a:pt x="132"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p>
                  <a:endParaRPr lang="en-US" sz="1836"/>
                </a:p>
              </p:txBody>
            </p:sp>
            <p:sp>
              <p:nvSpPr>
                <p:cNvPr id="575" name="Freeform 112"/>
                <p:cNvSpPr>
                  <a:spLocks/>
                </p:cNvSpPr>
                <p:nvPr/>
              </p:nvSpPr>
              <p:spPr bwMode="auto">
                <a:xfrm>
                  <a:off x="2744" y="3706"/>
                  <a:ext cx="178" cy="1026"/>
                </a:xfrm>
                <a:custGeom>
                  <a:avLst/>
                  <a:gdLst>
                    <a:gd name="T0" fmla="*/ 133 w 178"/>
                    <a:gd name="T1" fmla="*/ 0 h 1026"/>
                    <a:gd name="T2" fmla="*/ 0 w 178"/>
                    <a:gd name="T3" fmla="*/ 835 h 1026"/>
                    <a:gd name="T4" fmla="*/ 42 w 178"/>
                    <a:gd name="T5" fmla="*/ 1026 h 1026"/>
                    <a:gd name="T6" fmla="*/ 178 w 178"/>
                    <a:gd name="T7" fmla="*/ 187 h 1026"/>
                    <a:gd name="T8" fmla="*/ 133 w 178"/>
                    <a:gd name="T9" fmla="*/ 0 h 1026"/>
                  </a:gdLst>
                  <a:ahLst/>
                  <a:cxnLst>
                    <a:cxn ang="0">
                      <a:pos x="T0" y="T1"/>
                    </a:cxn>
                    <a:cxn ang="0">
                      <a:pos x="T2" y="T3"/>
                    </a:cxn>
                    <a:cxn ang="0">
                      <a:pos x="T4" y="T5"/>
                    </a:cxn>
                    <a:cxn ang="0">
                      <a:pos x="T6" y="T7"/>
                    </a:cxn>
                    <a:cxn ang="0">
                      <a:pos x="T8" y="T9"/>
                    </a:cxn>
                  </a:cxnLst>
                  <a:rect l="0" t="0" r="r" b="b"/>
                  <a:pathLst>
                    <a:path w="178" h="1026">
                      <a:moveTo>
                        <a:pt x="133" y="0"/>
                      </a:moveTo>
                      <a:lnTo>
                        <a:pt x="0" y="835"/>
                      </a:lnTo>
                      <a:lnTo>
                        <a:pt x="42" y="1026"/>
                      </a:lnTo>
                      <a:lnTo>
                        <a:pt x="178" y="187"/>
                      </a:lnTo>
                      <a:lnTo>
                        <a:pt x="133" y="0"/>
                      </a:lnTo>
                      <a:close/>
                    </a:path>
                  </a:pathLst>
                </a:custGeom>
                <a:solidFill>
                  <a:srgbClr val="ADADA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p>
                  <a:endParaRPr lang="en-US" sz="1836"/>
                </a:p>
              </p:txBody>
            </p:sp>
            <p:sp>
              <p:nvSpPr>
                <p:cNvPr id="576" name="Freeform 113"/>
                <p:cNvSpPr>
                  <a:spLocks/>
                </p:cNvSpPr>
                <p:nvPr/>
              </p:nvSpPr>
              <p:spPr bwMode="auto">
                <a:xfrm>
                  <a:off x="2744" y="3706"/>
                  <a:ext cx="178" cy="1026"/>
                </a:xfrm>
                <a:custGeom>
                  <a:avLst/>
                  <a:gdLst>
                    <a:gd name="T0" fmla="*/ 133 w 178"/>
                    <a:gd name="T1" fmla="*/ 0 h 1026"/>
                    <a:gd name="T2" fmla="*/ 0 w 178"/>
                    <a:gd name="T3" fmla="*/ 835 h 1026"/>
                    <a:gd name="T4" fmla="*/ 42 w 178"/>
                    <a:gd name="T5" fmla="*/ 1026 h 1026"/>
                    <a:gd name="T6" fmla="*/ 178 w 178"/>
                    <a:gd name="T7" fmla="*/ 187 h 1026"/>
                    <a:gd name="T8" fmla="*/ 133 w 178"/>
                    <a:gd name="T9" fmla="*/ 0 h 1026"/>
                  </a:gdLst>
                  <a:ahLst/>
                  <a:cxnLst>
                    <a:cxn ang="0">
                      <a:pos x="T0" y="T1"/>
                    </a:cxn>
                    <a:cxn ang="0">
                      <a:pos x="T2" y="T3"/>
                    </a:cxn>
                    <a:cxn ang="0">
                      <a:pos x="T4" y="T5"/>
                    </a:cxn>
                    <a:cxn ang="0">
                      <a:pos x="T6" y="T7"/>
                    </a:cxn>
                    <a:cxn ang="0">
                      <a:pos x="T8" y="T9"/>
                    </a:cxn>
                  </a:cxnLst>
                  <a:rect l="0" t="0" r="r" b="b"/>
                  <a:pathLst>
                    <a:path w="178" h="1026">
                      <a:moveTo>
                        <a:pt x="133" y="0"/>
                      </a:moveTo>
                      <a:lnTo>
                        <a:pt x="0" y="835"/>
                      </a:lnTo>
                      <a:lnTo>
                        <a:pt x="42" y="1026"/>
                      </a:lnTo>
                      <a:lnTo>
                        <a:pt x="178" y="187"/>
                      </a:lnTo>
                      <a:lnTo>
                        <a:pt x="133"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p>
                  <a:endParaRPr lang="en-US" sz="1836"/>
                </a:p>
              </p:txBody>
            </p:sp>
            <p:sp>
              <p:nvSpPr>
                <p:cNvPr id="577" name="Freeform 114"/>
                <p:cNvSpPr>
                  <a:spLocks/>
                </p:cNvSpPr>
                <p:nvPr/>
              </p:nvSpPr>
              <p:spPr bwMode="auto">
                <a:xfrm>
                  <a:off x="2794" y="3914"/>
                  <a:ext cx="178" cy="1026"/>
                </a:xfrm>
                <a:custGeom>
                  <a:avLst/>
                  <a:gdLst>
                    <a:gd name="T0" fmla="*/ 133 w 178"/>
                    <a:gd name="T1" fmla="*/ 0 h 1026"/>
                    <a:gd name="T2" fmla="*/ 0 w 178"/>
                    <a:gd name="T3" fmla="*/ 839 h 1026"/>
                    <a:gd name="T4" fmla="*/ 41 w 178"/>
                    <a:gd name="T5" fmla="*/ 1026 h 1026"/>
                    <a:gd name="T6" fmla="*/ 178 w 178"/>
                    <a:gd name="T7" fmla="*/ 191 h 1026"/>
                    <a:gd name="T8" fmla="*/ 133 w 178"/>
                    <a:gd name="T9" fmla="*/ 0 h 1026"/>
                  </a:gdLst>
                  <a:ahLst/>
                  <a:cxnLst>
                    <a:cxn ang="0">
                      <a:pos x="T0" y="T1"/>
                    </a:cxn>
                    <a:cxn ang="0">
                      <a:pos x="T2" y="T3"/>
                    </a:cxn>
                    <a:cxn ang="0">
                      <a:pos x="T4" y="T5"/>
                    </a:cxn>
                    <a:cxn ang="0">
                      <a:pos x="T6" y="T7"/>
                    </a:cxn>
                    <a:cxn ang="0">
                      <a:pos x="T8" y="T9"/>
                    </a:cxn>
                  </a:cxnLst>
                  <a:rect l="0" t="0" r="r" b="b"/>
                  <a:pathLst>
                    <a:path w="178" h="1026">
                      <a:moveTo>
                        <a:pt x="133" y="0"/>
                      </a:moveTo>
                      <a:lnTo>
                        <a:pt x="0" y="839"/>
                      </a:lnTo>
                      <a:lnTo>
                        <a:pt x="41" y="1026"/>
                      </a:lnTo>
                      <a:lnTo>
                        <a:pt x="178" y="191"/>
                      </a:lnTo>
                      <a:lnTo>
                        <a:pt x="133" y="0"/>
                      </a:lnTo>
                      <a:close/>
                    </a:path>
                  </a:pathLst>
                </a:custGeom>
                <a:solidFill>
                  <a:srgbClr val="ADADA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p>
                  <a:endParaRPr lang="en-US" sz="1836"/>
                </a:p>
              </p:txBody>
            </p:sp>
            <p:sp>
              <p:nvSpPr>
                <p:cNvPr id="578" name="Freeform 115"/>
                <p:cNvSpPr>
                  <a:spLocks/>
                </p:cNvSpPr>
                <p:nvPr/>
              </p:nvSpPr>
              <p:spPr bwMode="auto">
                <a:xfrm>
                  <a:off x="2794" y="3914"/>
                  <a:ext cx="178" cy="1026"/>
                </a:xfrm>
                <a:custGeom>
                  <a:avLst/>
                  <a:gdLst>
                    <a:gd name="T0" fmla="*/ 133 w 178"/>
                    <a:gd name="T1" fmla="*/ 0 h 1026"/>
                    <a:gd name="T2" fmla="*/ 0 w 178"/>
                    <a:gd name="T3" fmla="*/ 839 h 1026"/>
                    <a:gd name="T4" fmla="*/ 41 w 178"/>
                    <a:gd name="T5" fmla="*/ 1026 h 1026"/>
                    <a:gd name="T6" fmla="*/ 178 w 178"/>
                    <a:gd name="T7" fmla="*/ 191 h 1026"/>
                    <a:gd name="T8" fmla="*/ 133 w 178"/>
                    <a:gd name="T9" fmla="*/ 0 h 1026"/>
                  </a:gdLst>
                  <a:ahLst/>
                  <a:cxnLst>
                    <a:cxn ang="0">
                      <a:pos x="T0" y="T1"/>
                    </a:cxn>
                    <a:cxn ang="0">
                      <a:pos x="T2" y="T3"/>
                    </a:cxn>
                    <a:cxn ang="0">
                      <a:pos x="T4" y="T5"/>
                    </a:cxn>
                    <a:cxn ang="0">
                      <a:pos x="T6" y="T7"/>
                    </a:cxn>
                    <a:cxn ang="0">
                      <a:pos x="T8" y="T9"/>
                    </a:cxn>
                  </a:cxnLst>
                  <a:rect l="0" t="0" r="r" b="b"/>
                  <a:pathLst>
                    <a:path w="178" h="1026">
                      <a:moveTo>
                        <a:pt x="133" y="0"/>
                      </a:moveTo>
                      <a:lnTo>
                        <a:pt x="0" y="839"/>
                      </a:lnTo>
                      <a:lnTo>
                        <a:pt x="41" y="1026"/>
                      </a:lnTo>
                      <a:lnTo>
                        <a:pt x="178" y="191"/>
                      </a:lnTo>
                      <a:lnTo>
                        <a:pt x="133"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p>
                  <a:endParaRPr lang="en-US" sz="1836"/>
                </a:p>
              </p:txBody>
            </p:sp>
            <p:sp>
              <p:nvSpPr>
                <p:cNvPr id="579" name="Freeform 116"/>
                <p:cNvSpPr>
                  <a:spLocks/>
                </p:cNvSpPr>
                <p:nvPr/>
              </p:nvSpPr>
              <p:spPr bwMode="auto">
                <a:xfrm>
                  <a:off x="2844" y="4126"/>
                  <a:ext cx="178" cy="1026"/>
                </a:xfrm>
                <a:custGeom>
                  <a:avLst/>
                  <a:gdLst>
                    <a:gd name="T0" fmla="*/ 132 w 178"/>
                    <a:gd name="T1" fmla="*/ 0 h 1026"/>
                    <a:gd name="T2" fmla="*/ 0 w 178"/>
                    <a:gd name="T3" fmla="*/ 835 h 1026"/>
                    <a:gd name="T4" fmla="*/ 41 w 178"/>
                    <a:gd name="T5" fmla="*/ 1026 h 1026"/>
                    <a:gd name="T6" fmla="*/ 178 w 178"/>
                    <a:gd name="T7" fmla="*/ 187 h 1026"/>
                    <a:gd name="T8" fmla="*/ 132 w 178"/>
                    <a:gd name="T9" fmla="*/ 0 h 1026"/>
                  </a:gdLst>
                  <a:ahLst/>
                  <a:cxnLst>
                    <a:cxn ang="0">
                      <a:pos x="T0" y="T1"/>
                    </a:cxn>
                    <a:cxn ang="0">
                      <a:pos x="T2" y="T3"/>
                    </a:cxn>
                    <a:cxn ang="0">
                      <a:pos x="T4" y="T5"/>
                    </a:cxn>
                    <a:cxn ang="0">
                      <a:pos x="T6" y="T7"/>
                    </a:cxn>
                    <a:cxn ang="0">
                      <a:pos x="T8" y="T9"/>
                    </a:cxn>
                  </a:cxnLst>
                  <a:rect l="0" t="0" r="r" b="b"/>
                  <a:pathLst>
                    <a:path w="178" h="1026">
                      <a:moveTo>
                        <a:pt x="132" y="0"/>
                      </a:moveTo>
                      <a:lnTo>
                        <a:pt x="0" y="835"/>
                      </a:lnTo>
                      <a:lnTo>
                        <a:pt x="41" y="1026"/>
                      </a:lnTo>
                      <a:lnTo>
                        <a:pt x="178" y="187"/>
                      </a:lnTo>
                      <a:lnTo>
                        <a:pt x="132" y="0"/>
                      </a:lnTo>
                      <a:close/>
                    </a:path>
                  </a:pathLst>
                </a:custGeom>
                <a:solidFill>
                  <a:srgbClr val="ADADA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p>
                  <a:endParaRPr lang="en-US" sz="1836"/>
                </a:p>
              </p:txBody>
            </p:sp>
            <p:sp>
              <p:nvSpPr>
                <p:cNvPr id="580" name="Freeform 117"/>
                <p:cNvSpPr>
                  <a:spLocks/>
                </p:cNvSpPr>
                <p:nvPr/>
              </p:nvSpPr>
              <p:spPr bwMode="auto">
                <a:xfrm>
                  <a:off x="2844" y="4126"/>
                  <a:ext cx="178" cy="1026"/>
                </a:xfrm>
                <a:custGeom>
                  <a:avLst/>
                  <a:gdLst>
                    <a:gd name="T0" fmla="*/ 132 w 178"/>
                    <a:gd name="T1" fmla="*/ 0 h 1026"/>
                    <a:gd name="T2" fmla="*/ 0 w 178"/>
                    <a:gd name="T3" fmla="*/ 835 h 1026"/>
                    <a:gd name="T4" fmla="*/ 41 w 178"/>
                    <a:gd name="T5" fmla="*/ 1026 h 1026"/>
                    <a:gd name="T6" fmla="*/ 178 w 178"/>
                    <a:gd name="T7" fmla="*/ 187 h 1026"/>
                    <a:gd name="T8" fmla="*/ 132 w 178"/>
                    <a:gd name="T9" fmla="*/ 0 h 1026"/>
                  </a:gdLst>
                  <a:ahLst/>
                  <a:cxnLst>
                    <a:cxn ang="0">
                      <a:pos x="T0" y="T1"/>
                    </a:cxn>
                    <a:cxn ang="0">
                      <a:pos x="T2" y="T3"/>
                    </a:cxn>
                    <a:cxn ang="0">
                      <a:pos x="T4" y="T5"/>
                    </a:cxn>
                    <a:cxn ang="0">
                      <a:pos x="T6" y="T7"/>
                    </a:cxn>
                    <a:cxn ang="0">
                      <a:pos x="T8" y="T9"/>
                    </a:cxn>
                  </a:cxnLst>
                  <a:rect l="0" t="0" r="r" b="b"/>
                  <a:pathLst>
                    <a:path w="178" h="1026">
                      <a:moveTo>
                        <a:pt x="132" y="0"/>
                      </a:moveTo>
                      <a:lnTo>
                        <a:pt x="0" y="835"/>
                      </a:lnTo>
                      <a:lnTo>
                        <a:pt x="41" y="1026"/>
                      </a:lnTo>
                      <a:lnTo>
                        <a:pt x="178" y="187"/>
                      </a:lnTo>
                      <a:lnTo>
                        <a:pt x="132"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p>
                  <a:endParaRPr lang="en-US" sz="1836"/>
                </a:p>
              </p:txBody>
            </p:sp>
            <p:sp>
              <p:nvSpPr>
                <p:cNvPr id="581" name="Freeform 118"/>
                <p:cNvSpPr>
                  <a:spLocks/>
                </p:cNvSpPr>
                <p:nvPr/>
              </p:nvSpPr>
              <p:spPr bwMode="auto">
                <a:xfrm>
                  <a:off x="2893" y="4333"/>
                  <a:ext cx="178" cy="1026"/>
                </a:xfrm>
                <a:custGeom>
                  <a:avLst/>
                  <a:gdLst>
                    <a:gd name="T0" fmla="*/ 133 w 178"/>
                    <a:gd name="T1" fmla="*/ 0 h 1026"/>
                    <a:gd name="T2" fmla="*/ 0 w 178"/>
                    <a:gd name="T3" fmla="*/ 839 h 1026"/>
                    <a:gd name="T4" fmla="*/ 46 w 178"/>
                    <a:gd name="T5" fmla="*/ 1026 h 1026"/>
                    <a:gd name="T6" fmla="*/ 178 w 178"/>
                    <a:gd name="T7" fmla="*/ 191 h 1026"/>
                    <a:gd name="T8" fmla="*/ 133 w 178"/>
                    <a:gd name="T9" fmla="*/ 0 h 1026"/>
                  </a:gdLst>
                  <a:ahLst/>
                  <a:cxnLst>
                    <a:cxn ang="0">
                      <a:pos x="T0" y="T1"/>
                    </a:cxn>
                    <a:cxn ang="0">
                      <a:pos x="T2" y="T3"/>
                    </a:cxn>
                    <a:cxn ang="0">
                      <a:pos x="T4" y="T5"/>
                    </a:cxn>
                    <a:cxn ang="0">
                      <a:pos x="T6" y="T7"/>
                    </a:cxn>
                    <a:cxn ang="0">
                      <a:pos x="T8" y="T9"/>
                    </a:cxn>
                  </a:cxnLst>
                  <a:rect l="0" t="0" r="r" b="b"/>
                  <a:pathLst>
                    <a:path w="178" h="1026">
                      <a:moveTo>
                        <a:pt x="133" y="0"/>
                      </a:moveTo>
                      <a:lnTo>
                        <a:pt x="0" y="839"/>
                      </a:lnTo>
                      <a:lnTo>
                        <a:pt x="46" y="1026"/>
                      </a:lnTo>
                      <a:lnTo>
                        <a:pt x="178" y="191"/>
                      </a:lnTo>
                      <a:lnTo>
                        <a:pt x="133" y="0"/>
                      </a:lnTo>
                      <a:close/>
                    </a:path>
                  </a:pathLst>
                </a:custGeom>
                <a:solidFill>
                  <a:srgbClr val="ADADA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p>
                  <a:endParaRPr lang="en-US" sz="1836"/>
                </a:p>
              </p:txBody>
            </p:sp>
            <p:sp>
              <p:nvSpPr>
                <p:cNvPr id="582" name="Freeform 119"/>
                <p:cNvSpPr>
                  <a:spLocks/>
                </p:cNvSpPr>
                <p:nvPr/>
              </p:nvSpPr>
              <p:spPr bwMode="auto">
                <a:xfrm>
                  <a:off x="2893" y="4333"/>
                  <a:ext cx="178" cy="1026"/>
                </a:xfrm>
                <a:custGeom>
                  <a:avLst/>
                  <a:gdLst>
                    <a:gd name="T0" fmla="*/ 133 w 178"/>
                    <a:gd name="T1" fmla="*/ 0 h 1026"/>
                    <a:gd name="T2" fmla="*/ 0 w 178"/>
                    <a:gd name="T3" fmla="*/ 839 h 1026"/>
                    <a:gd name="T4" fmla="*/ 46 w 178"/>
                    <a:gd name="T5" fmla="*/ 1026 h 1026"/>
                    <a:gd name="T6" fmla="*/ 178 w 178"/>
                    <a:gd name="T7" fmla="*/ 191 h 1026"/>
                    <a:gd name="T8" fmla="*/ 133 w 178"/>
                    <a:gd name="T9" fmla="*/ 0 h 1026"/>
                  </a:gdLst>
                  <a:ahLst/>
                  <a:cxnLst>
                    <a:cxn ang="0">
                      <a:pos x="T0" y="T1"/>
                    </a:cxn>
                    <a:cxn ang="0">
                      <a:pos x="T2" y="T3"/>
                    </a:cxn>
                    <a:cxn ang="0">
                      <a:pos x="T4" y="T5"/>
                    </a:cxn>
                    <a:cxn ang="0">
                      <a:pos x="T6" y="T7"/>
                    </a:cxn>
                    <a:cxn ang="0">
                      <a:pos x="T8" y="T9"/>
                    </a:cxn>
                  </a:cxnLst>
                  <a:rect l="0" t="0" r="r" b="b"/>
                  <a:pathLst>
                    <a:path w="178" h="1026">
                      <a:moveTo>
                        <a:pt x="133" y="0"/>
                      </a:moveTo>
                      <a:lnTo>
                        <a:pt x="0" y="839"/>
                      </a:lnTo>
                      <a:lnTo>
                        <a:pt x="46" y="1026"/>
                      </a:lnTo>
                      <a:lnTo>
                        <a:pt x="178" y="191"/>
                      </a:lnTo>
                      <a:lnTo>
                        <a:pt x="133"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p>
                  <a:endParaRPr lang="en-US" sz="1836"/>
                </a:p>
              </p:txBody>
            </p:sp>
            <p:sp>
              <p:nvSpPr>
                <p:cNvPr id="583" name="Freeform 120"/>
                <p:cNvSpPr>
                  <a:spLocks/>
                </p:cNvSpPr>
                <p:nvPr/>
              </p:nvSpPr>
              <p:spPr bwMode="auto">
                <a:xfrm>
                  <a:off x="2943" y="4545"/>
                  <a:ext cx="178" cy="1026"/>
                </a:xfrm>
                <a:custGeom>
                  <a:avLst/>
                  <a:gdLst>
                    <a:gd name="T0" fmla="*/ 133 w 178"/>
                    <a:gd name="T1" fmla="*/ 0 h 1026"/>
                    <a:gd name="T2" fmla="*/ 0 w 178"/>
                    <a:gd name="T3" fmla="*/ 835 h 1026"/>
                    <a:gd name="T4" fmla="*/ 46 w 178"/>
                    <a:gd name="T5" fmla="*/ 1026 h 1026"/>
                    <a:gd name="T6" fmla="*/ 178 w 178"/>
                    <a:gd name="T7" fmla="*/ 187 h 1026"/>
                    <a:gd name="T8" fmla="*/ 133 w 178"/>
                    <a:gd name="T9" fmla="*/ 0 h 1026"/>
                  </a:gdLst>
                  <a:ahLst/>
                  <a:cxnLst>
                    <a:cxn ang="0">
                      <a:pos x="T0" y="T1"/>
                    </a:cxn>
                    <a:cxn ang="0">
                      <a:pos x="T2" y="T3"/>
                    </a:cxn>
                    <a:cxn ang="0">
                      <a:pos x="T4" y="T5"/>
                    </a:cxn>
                    <a:cxn ang="0">
                      <a:pos x="T6" y="T7"/>
                    </a:cxn>
                    <a:cxn ang="0">
                      <a:pos x="T8" y="T9"/>
                    </a:cxn>
                  </a:cxnLst>
                  <a:rect l="0" t="0" r="r" b="b"/>
                  <a:pathLst>
                    <a:path w="178" h="1026">
                      <a:moveTo>
                        <a:pt x="133" y="0"/>
                      </a:moveTo>
                      <a:lnTo>
                        <a:pt x="0" y="835"/>
                      </a:lnTo>
                      <a:lnTo>
                        <a:pt x="46" y="1026"/>
                      </a:lnTo>
                      <a:lnTo>
                        <a:pt x="178" y="187"/>
                      </a:lnTo>
                      <a:lnTo>
                        <a:pt x="133" y="0"/>
                      </a:lnTo>
                      <a:close/>
                    </a:path>
                  </a:pathLst>
                </a:custGeom>
                <a:solidFill>
                  <a:srgbClr val="ADADA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p>
                  <a:endParaRPr lang="en-US" sz="1836"/>
                </a:p>
              </p:txBody>
            </p:sp>
            <p:sp>
              <p:nvSpPr>
                <p:cNvPr id="584" name="Freeform 121"/>
                <p:cNvSpPr>
                  <a:spLocks/>
                </p:cNvSpPr>
                <p:nvPr/>
              </p:nvSpPr>
              <p:spPr bwMode="auto">
                <a:xfrm>
                  <a:off x="2943" y="4545"/>
                  <a:ext cx="178" cy="1026"/>
                </a:xfrm>
                <a:custGeom>
                  <a:avLst/>
                  <a:gdLst>
                    <a:gd name="T0" fmla="*/ 133 w 178"/>
                    <a:gd name="T1" fmla="*/ 0 h 1026"/>
                    <a:gd name="T2" fmla="*/ 0 w 178"/>
                    <a:gd name="T3" fmla="*/ 835 h 1026"/>
                    <a:gd name="T4" fmla="*/ 46 w 178"/>
                    <a:gd name="T5" fmla="*/ 1026 h 1026"/>
                    <a:gd name="T6" fmla="*/ 178 w 178"/>
                    <a:gd name="T7" fmla="*/ 187 h 1026"/>
                    <a:gd name="T8" fmla="*/ 133 w 178"/>
                    <a:gd name="T9" fmla="*/ 0 h 1026"/>
                  </a:gdLst>
                  <a:ahLst/>
                  <a:cxnLst>
                    <a:cxn ang="0">
                      <a:pos x="T0" y="T1"/>
                    </a:cxn>
                    <a:cxn ang="0">
                      <a:pos x="T2" y="T3"/>
                    </a:cxn>
                    <a:cxn ang="0">
                      <a:pos x="T4" y="T5"/>
                    </a:cxn>
                    <a:cxn ang="0">
                      <a:pos x="T6" y="T7"/>
                    </a:cxn>
                    <a:cxn ang="0">
                      <a:pos x="T8" y="T9"/>
                    </a:cxn>
                  </a:cxnLst>
                  <a:rect l="0" t="0" r="r" b="b"/>
                  <a:pathLst>
                    <a:path w="178" h="1026">
                      <a:moveTo>
                        <a:pt x="133" y="0"/>
                      </a:moveTo>
                      <a:lnTo>
                        <a:pt x="0" y="835"/>
                      </a:lnTo>
                      <a:lnTo>
                        <a:pt x="46" y="1026"/>
                      </a:lnTo>
                      <a:lnTo>
                        <a:pt x="178" y="187"/>
                      </a:lnTo>
                      <a:lnTo>
                        <a:pt x="133"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p>
                  <a:endParaRPr lang="en-US" sz="1836"/>
                </a:p>
              </p:txBody>
            </p:sp>
            <p:sp>
              <p:nvSpPr>
                <p:cNvPr id="585" name="Freeform 122"/>
                <p:cNvSpPr>
                  <a:spLocks/>
                </p:cNvSpPr>
                <p:nvPr/>
              </p:nvSpPr>
              <p:spPr bwMode="auto">
                <a:xfrm>
                  <a:off x="-614" y="2547"/>
                  <a:ext cx="1656" cy="1138"/>
                </a:xfrm>
                <a:custGeom>
                  <a:avLst/>
                  <a:gdLst>
                    <a:gd name="T0" fmla="*/ 1416 w 1656"/>
                    <a:gd name="T1" fmla="*/ 1138 h 1138"/>
                    <a:gd name="T2" fmla="*/ 0 w 1656"/>
                    <a:gd name="T3" fmla="*/ 1138 h 1138"/>
                    <a:gd name="T4" fmla="*/ 816 w 1656"/>
                    <a:gd name="T5" fmla="*/ 0 h 1138"/>
                    <a:gd name="T6" fmla="*/ 1656 w 1656"/>
                    <a:gd name="T7" fmla="*/ 0 h 1138"/>
                    <a:gd name="T8" fmla="*/ 1416 w 1656"/>
                    <a:gd name="T9" fmla="*/ 1138 h 1138"/>
                  </a:gdLst>
                  <a:ahLst/>
                  <a:cxnLst>
                    <a:cxn ang="0">
                      <a:pos x="T0" y="T1"/>
                    </a:cxn>
                    <a:cxn ang="0">
                      <a:pos x="T2" y="T3"/>
                    </a:cxn>
                    <a:cxn ang="0">
                      <a:pos x="T4" y="T5"/>
                    </a:cxn>
                    <a:cxn ang="0">
                      <a:pos x="T6" y="T7"/>
                    </a:cxn>
                    <a:cxn ang="0">
                      <a:pos x="T8" y="T9"/>
                    </a:cxn>
                  </a:cxnLst>
                  <a:rect l="0" t="0" r="r" b="b"/>
                  <a:pathLst>
                    <a:path w="1656" h="1138">
                      <a:moveTo>
                        <a:pt x="1416" y="1138"/>
                      </a:moveTo>
                      <a:lnTo>
                        <a:pt x="0" y="1138"/>
                      </a:lnTo>
                      <a:lnTo>
                        <a:pt x="816" y="0"/>
                      </a:lnTo>
                      <a:lnTo>
                        <a:pt x="1656" y="0"/>
                      </a:lnTo>
                      <a:lnTo>
                        <a:pt x="1416" y="113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p>
                  <a:endParaRPr lang="en-US" sz="1836"/>
                </a:p>
              </p:txBody>
            </p:sp>
            <p:sp>
              <p:nvSpPr>
                <p:cNvPr id="586" name="Freeform 123"/>
                <p:cNvSpPr>
                  <a:spLocks/>
                </p:cNvSpPr>
                <p:nvPr/>
              </p:nvSpPr>
              <p:spPr bwMode="auto">
                <a:xfrm>
                  <a:off x="-614" y="2547"/>
                  <a:ext cx="1656" cy="1138"/>
                </a:xfrm>
                <a:custGeom>
                  <a:avLst/>
                  <a:gdLst>
                    <a:gd name="T0" fmla="*/ 1416 w 1656"/>
                    <a:gd name="T1" fmla="*/ 1138 h 1138"/>
                    <a:gd name="T2" fmla="*/ 0 w 1656"/>
                    <a:gd name="T3" fmla="*/ 1138 h 1138"/>
                    <a:gd name="T4" fmla="*/ 816 w 1656"/>
                    <a:gd name="T5" fmla="*/ 0 h 1138"/>
                    <a:gd name="T6" fmla="*/ 1656 w 1656"/>
                    <a:gd name="T7" fmla="*/ 0 h 1138"/>
                    <a:gd name="T8" fmla="*/ 1416 w 1656"/>
                    <a:gd name="T9" fmla="*/ 1138 h 1138"/>
                  </a:gdLst>
                  <a:ahLst/>
                  <a:cxnLst>
                    <a:cxn ang="0">
                      <a:pos x="T0" y="T1"/>
                    </a:cxn>
                    <a:cxn ang="0">
                      <a:pos x="T2" y="T3"/>
                    </a:cxn>
                    <a:cxn ang="0">
                      <a:pos x="T4" y="T5"/>
                    </a:cxn>
                    <a:cxn ang="0">
                      <a:pos x="T6" y="T7"/>
                    </a:cxn>
                    <a:cxn ang="0">
                      <a:pos x="T8" y="T9"/>
                    </a:cxn>
                  </a:cxnLst>
                  <a:rect l="0" t="0" r="r" b="b"/>
                  <a:pathLst>
                    <a:path w="1656" h="1138">
                      <a:moveTo>
                        <a:pt x="1416" y="1138"/>
                      </a:moveTo>
                      <a:lnTo>
                        <a:pt x="0" y="1138"/>
                      </a:lnTo>
                      <a:lnTo>
                        <a:pt x="816" y="0"/>
                      </a:lnTo>
                      <a:lnTo>
                        <a:pt x="1656" y="0"/>
                      </a:lnTo>
                      <a:lnTo>
                        <a:pt x="1416" y="1138"/>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p>
                  <a:endParaRPr lang="en-US" sz="1836"/>
                </a:p>
              </p:txBody>
            </p:sp>
            <p:sp>
              <p:nvSpPr>
                <p:cNvPr id="587" name="Freeform 124"/>
                <p:cNvSpPr>
                  <a:spLocks/>
                </p:cNvSpPr>
                <p:nvPr/>
              </p:nvSpPr>
              <p:spPr bwMode="auto">
                <a:xfrm>
                  <a:off x="165" y="2556"/>
                  <a:ext cx="149" cy="62"/>
                </a:xfrm>
                <a:custGeom>
                  <a:avLst/>
                  <a:gdLst>
                    <a:gd name="T0" fmla="*/ 107 w 149"/>
                    <a:gd name="T1" fmla="*/ 62 h 62"/>
                    <a:gd name="T2" fmla="*/ 0 w 149"/>
                    <a:gd name="T3" fmla="*/ 62 h 62"/>
                    <a:gd name="T4" fmla="*/ 45 w 149"/>
                    <a:gd name="T5" fmla="*/ 0 h 62"/>
                    <a:gd name="T6" fmla="*/ 149 w 149"/>
                    <a:gd name="T7" fmla="*/ 0 h 62"/>
                    <a:gd name="T8" fmla="*/ 107 w 149"/>
                    <a:gd name="T9" fmla="*/ 62 h 62"/>
                  </a:gdLst>
                  <a:ahLst/>
                  <a:cxnLst>
                    <a:cxn ang="0">
                      <a:pos x="T0" y="T1"/>
                    </a:cxn>
                    <a:cxn ang="0">
                      <a:pos x="T2" y="T3"/>
                    </a:cxn>
                    <a:cxn ang="0">
                      <a:pos x="T4" y="T5"/>
                    </a:cxn>
                    <a:cxn ang="0">
                      <a:pos x="T6" y="T7"/>
                    </a:cxn>
                    <a:cxn ang="0">
                      <a:pos x="T8" y="T9"/>
                    </a:cxn>
                  </a:cxnLst>
                  <a:rect l="0" t="0" r="r" b="b"/>
                  <a:pathLst>
                    <a:path w="149" h="62">
                      <a:moveTo>
                        <a:pt x="107" y="62"/>
                      </a:moveTo>
                      <a:lnTo>
                        <a:pt x="0" y="62"/>
                      </a:lnTo>
                      <a:lnTo>
                        <a:pt x="45" y="0"/>
                      </a:lnTo>
                      <a:lnTo>
                        <a:pt x="149" y="0"/>
                      </a:lnTo>
                      <a:lnTo>
                        <a:pt x="107" y="62"/>
                      </a:lnTo>
                      <a:close/>
                    </a:path>
                  </a:pathLst>
                </a:custGeom>
                <a:solidFill>
                  <a:srgbClr val="1B75B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p>
                  <a:endParaRPr lang="en-US" sz="1836"/>
                </a:p>
              </p:txBody>
            </p:sp>
            <p:sp>
              <p:nvSpPr>
                <p:cNvPr id="588" name="Freeform 125"/>
                <p:cNvSpPr>
                  <a:spLocks/>
                </p:cNvSpPr>
                <p:nvPr/>
              </p:nvSpPr>
              <p:spPr bwMode="auto">
                <a:xfrm>
                  <a:off x="165" y="2556"/>
                  <a:ext cx="149" cy="62"/>
                </a:xfrm>
                <a:custGeom>
                  <a:avLst/>
                  <a:gdLst>
                    <a:gd name="T0" fmla="*/ 107 w 149"/>
                    <a:gd name="T1" fmla="*/ 62 h 62"/>
                    <a:gd name="T2" fmla="*/ 0 w 149"/>
                    <a:gd name="T3" fmla="*/ 62 h 62"/>
                    <a:gd name="T4" fmla="*/ 45 w 149"/>
                    <a:gd name="T5" fmla="*/ 0 h 62"/>
                    <a:gd name="T6" fmla="*/ 149 w 149"/>
                    <a:gd name="T7" fmla="*/ 0 h 62"/>
                    <a:gd name="T8" fmla="*/ 107 w 149"/>
                    <a:gd name="T9" fmla="*/ 62 h 62"/>
                  </a:gdLst>
                  <a:ahLst/>
                  <a:cxnLst>
                    <a:cxn ang="0">
                      <a:pos x="T0" y="T1"/>
                    </a:cxn>
                    <a:cxn ang="0">
                      <a:pos x="T2" y="T3"/>
                    </a:cxn>
                    <a:cxn ang="0">
                      <a:pos x="T4" y="T5"/>
                    </a:cxn>
                    <a:cxn ang="0">
                      <a:pos x="T6" y="T7"/>
                    </a:cxn>
                    <a:cxn ang="0">
                      <a:pos x="T8" y="T9"/>
                    </a:cxn>
                  </a:cxnLst>
                  <a:rect l="0" t="0" r="r" b="b"/>
                  <a:pathLst>
                    <a:path w="149" h="62">
                      <a:moveTo>
                        <a:pt x="107" y="62"/>
                      </a:moveTo>
                      <a:lnTo>
                        <a:pt x="0" y="62"/>
                      </a:lnTo>
                      <a:lnTo>
                        <a:pt x="45" y="0"/>
                      </a:lnTo>
                      <a:lnTo>
                        <a:pt x="149" y="0"/>
                      </a:lnTo>
                      <a:lnTo>
                        <a:pt x="107" y="6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p>
                  <a:endParaRPr lang="en-US" sz="1836"/>
                </a:p>
              </p:txBody>
            </p:sp>
            <p:sp>
              <p:nvSpPr>
                <p:cNvPr id="589" name="Freeform 126"/>
                <p:cNvSpPr>
                  <a:spLocks/>
                </p:cNvSpPr>
                <p:nvPr/>
              </p:nvSpPr>
              <p:spPr bwMode="auto">
                <a:xfrm>
                  <a:off x="289" y="2556"/>
                  <a:ext cx="141" cy="62"/>
                </a:xfrm>
                <a:custGeom>
                  <a:avLst/>
                  <a:gdLst>
                    <a:gd name="T0" fmla="*/ 107 w 141"/>
                    <a:gd name="T1" fmla="*/ 62 h 62"/>
                    <a:gd name="T2" fmla="*/ 0 w 141"/>
                    <a:gd name="T3" fmla="*/ 62 h 62"/>
                    <a:gd name="T4" fmla="*/ 37 w 141"/>
                    <a:gd name="T5" fmla="*/ 0 h 62"/>
                    <a:gd name="T6" fmla="*/ 141 w 141"/>
                    <a:gd name="T7" fmla="*/ 0 h 62"/>
                    <a:gd name="T8" fmla="*/ 107 w 141"/>
                    <a:gd name="T9" fmla="*/ 62 h 62"/>
                  </a:gdLst>
                  <a:ahLst/>
                  <a:cxnLst>
                    <a:cxn ang="0">
                      <a:pos x="T0" y="T1"/>
                    </a:cxn>
                    <a:cxn ang="0">
                      <a:pos x="T2" y="T3"/>
                    </a:cxn>
                    <a:cxn ang="0">
                      <a:pos x="T4" y="T5"/>
                    </a:cxn>
                    <a:cxn ang="0">
                      <a:pos x="T6" y="T7"/>
                    </a:cxn>
                    <a:cxn ang="0">
                      <a:pos x="T8" y="T9"/>
                    </a:cxn>
                  </a:cxnLst>
                  <a:rect l="0" t="0" r="r" b="b"/>
                  <a:pathLst>
                    <a:path w="141" h="62">
                      <a:moveTo>
                        <a:pt x="107" y="62"/>
                      </a:moveTo>
                      <a:lnTo>
                        <a:pt x="0" y="62"/>
                      </a:lnTo>
                      <a:lnTo>
                        <a:pt x="37" y="0"/>
                      </a:lnTo>
                      <a:lnTo>
                        <a:pt x="141" y="0"/>
                      </a:lnTo>
                      <a:lnTo>
                        <a:pt x="107" y="62"/>
                      </a:lnTo>
                      <a:close/>
                    </a:path>
                  </a:pathLst>
                </a:custGeom>
                <a:solidFill>
                  <a:srgbClr val="1B75B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p>
                  <a:endParaRPr lang="en-US" sz="1836"/>
                </a:p>
              </p:txBody>
            </p:sp>
            <p:sp>
              <p:nvSpPr>
                <p:cNvPr id="590" name="Freeform 127"/>
                <p:cNvSpPr>
                  <a:spLocks/>
                </p:cNvSpPr>
                <p:nvPr/>
              </p:nvSpPr>
              <p:spPr bwMode="auto">
                <a:xfrm>
                  <a:off x="289" y="2556"/>
                  <a:ext cx="141" cy="62"/>
                </a:xfrm>
                <a:custGeom>
                  <a:avLst/>
                  <a:gdLst>
                    <a:gd name="T0" fmla="*/ 107 w 141"/>
                    <a:gd name="T1" fmla="*/ 62 h 62"/>
                    <a:gd name="T2" fmla="*/ 0 w 141"/>
                    <a:gd name="T3" fmla="*/ 62 h 62"/>
                    <a:gd name="T4" fmla="*/ 37 w 141"/>
                    <a:gd name="T5" fmla="*/ 0 h 62"/>
                    <a:gd name="T6" fmla="*/ 141 w 141"/>
                    <a:gd name="T7" fmla="*/ 0 h 62"/>
                    <a:gd name="T8" fmla="*/ 107 w 141"/>
                    <a:gd name="T9" fmla="*/ 62 h 62"/>
                  </a:gdLst>
                  <a:ahLst/>
                  <a:cxnLst>
                    <a:cxn ang="0">
                      <a:pos x="T0" y="T1"/>
                    </a:cxn>
                    <a:cxn ang="0">
                      <a:pos x="T2" y="T3"/>
                    </a:cxn>
                    <a:cxn ang="0">
                      <a:pos x="T4" y="T5"/>
                    </a:cxn>
                    <a:cxn ang="0">
                      <a:pos x="T6" y="T7"/>
                    </a:cxn>
                    <a:cxn ang="0">
                      <a:pos x="T8" y="T9"/>
                    </a:cxn>
                  </a:cxnLst>
                  <a:rect l="0" t="0" r="r" b="b"/>
                  <a:pathLst>
                    <a:path w="141" h="62">
                      <a:moveTo>
                        <a:pt x="107" y="62"/>
                      </a:moveTo>
                      <a:lnTo>
                        <a:pt x="0" y="62"/>
                      </a:lnTo>
                      <a:lnTo>
                        <a:pt x="37" y="0"/>
                      </a:lnTo>
                      <a:lnTo>
                        <a:pt x="141" y="0"/>
                      </a:lnTo>
                      <a:lnTo>
                        <a:pt x="107" y="6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p>
                  <a:endParaRPr lang="en-US" sz="1836"/>
                </a:p>
              </p:txBody>
            </p:sp>
            <p:sp>
              <p:nvSpPr>
                <p:cNvPr id="591" name="Freeform 128"/>
                <p:cNvSpPr>
                  <a:spLocks/>
                </p:cNvSpPr>
                <p:nvPr/>
              </p:nvSpPr>
              <p:spPr bwMode="auto">
                <a:xfrm>
                  <a:off x="409" y="2556"/>
                  <a:ext cx="141" cy="62"/>
                </a:xfrm>
                <a:custGeom>
                  <a:avLst/>
                  <a:gdLst>
                    <a:gd name="T0" fmla="*/ 108 w 141"/>
                    <a:gd name="T1" fmla="*/ 62 h 62"/>
                    <a:gd name="T2" fmla="*/ 0 w 141"/>
                    <a:gd name="T3" fmla="*/ 62 h 62"/>
                    <a:gd name="T4" fmla="*/ 37 w 141"/>
                    <a:gd name="T5" fmla="*/ 0 h 62"/>
                    <a:gd name="T6" fmla="*/ 141 w 141"/>
                    <a:gd name="T7" fmla="*/ 0 h 62"/>
                    <a:gd name="T8" fmla="*/ 108 w 141"/>
                    <a:gd name="T9" fmla="*/ 62 h 62"/>
                  </a:gdLst>
                  <a:ahLst/>
                  <a:cxnLst>
                    <a:cxn ang="0">
                      <a:pos x="T0" y="T1"/>
                    </a:cxn>
                    <a:cxn ang="0">
                      <a:pos x="T2" y="T3"/>
                    </a:cxn>
                    <a:cxn ang="0">
                      <a:pos x="T4" y="T5"/>
                    </a:cxn>
                    <a:cxn ang="0">
                      <a:pos x="T6" y="T7"/>
                    </a:cxn>
                    <a:cxn ang="0">
                      <a:pos x="T8" y="T9"/>
                    </a:cxn>
                  </a:cxnLst>
                  <a:rect l="0" t="0" r="r" b="b"/>
                  <a:pathLst>
                    <a:path w="141" h="62">
                      <a:moveTo>
                        <a:pt x="108" y="62"/>
                      </a:moveTo>
                      <a:lnTo>
                        <a:pt x="0" y="62"/>
                      </a:lnTo>
                      <a:lnTo>
                        <a:pt x="37" y="0"/>
                      </a:lnTo>
                      <a:lnTo>
                        <a:pt x="141" y="0"/>
                      </a:lnTo>
                      <a:lnTo>
                        <a:pt x="108" y="62"/>
                      </a:lnTo>
                      <a:close/>
                    </a:path>
                  </a:pathLst>
                </a:custGeom>
                <a:solidFill>
                  <a:srgbClr val="1B75B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p>
                  <a:endParaRPr lang="en-US" sz="1836"/>
                </a:p>
              </p:txBody>
            </p:sp>
            <p:sp>
              <p:nvSpPr>
                <p:cNvPr id="592" name="Freeform 129"/>
                <p:cNvSpPr>
                  <a:spLocks/>
                </p:cNvSpPr>
                <p:nvPr/>
              </p:nvSpPr>
              <p:spPr bwMode="auto">
                <a:xfrm>
                  <a:off x="409" y="2556"/>
                  <a:ext cx="141" cy="62"/>
                </a:xfrm>
                <a:custGeom>
                  <a:avLst/>
                  <a:gdLst>
                    <a:gd name="T0" fmla="*/ 108 w 141"/>
                    <a:gd name="T1" fmla="*/ 62 h 62"/>
                    <a:gd name="T2" fmla="*/ 0 w 141"/>
                    <a:gd name="T3" fmla="*/ 62 h 62"/>
                    <a:gd name="T4" fmla="*/ 37 w 141"/>
                    <a:gd name="T5" fmla="*/ 0 h 62"/>
                    <a:gd name="T6" fmla="*/ 141 w 141"/>
                    <a:gd name="T7" fmla="*/ 0 h 62"/>
                    <a:gd name="T8" fmla="*/ 108 w 141"/>
                    <a:gd name="T9" fmla="*/ 62 h 62"/>
                  </a:gdLst>
                  <a:ahLst/>
                  <a:cxnLst>
                    <a:cxn ang="0">
                      <a:pos x="T0" y="T1"/>
                    </a:cxn>
                    <a:cxn ang="0">
                      <a:pos x="T2" y="T3"/>
                    </a:cxn>
                    <a:cxn ang="0">
                      <a:pos x="T4" y="T5"/>
                    </a:cxn>
                    <a:cxn ang="0">
                      <a:pos x="T6" y="T7"/>
                    </a:cxn>
                    <a:cxn ang="0">
                      <a:pos x="T8" y="T9"/>
                    </a:cxn>
                  </a:cxnLst>
                  <a:rect l="0" t="0" r="r" b="b"/>
                  <a:pathLst>
                    <a:path w="141" h="62">
                      <a:moveTo>
                        <a:pt x="108" y="62"/>
                      </a:moveTo>
                      <a:lnTo>
                        <a:pt x="0" y="62"/>
                      </a:lnTo>
                      <a:lnTo>
                        <a:pt x="37" y="0"/>
                      </a:lnTo>
                      <a:lnTo>
                        <a:pt x="141" y="0"/>
                      </a:lnTo>
                      <a:lnTo>
                        <a:pt x="108" y="6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p>
                  <a:endParaRPr lang="en-US" sz="1836"/>
                </a:p>
              </p:txBody>
            </p:sp>
            <p:sp>
              <p:nvSpPr>
                <p:cNvPr id="593" name="Freeform 130"/>
                <p:cNvSpPr>
                  <a:spLocks/>
                </p:cNvSpPr>
                <p:nvPr/>
              </p:nvSpPr>
              <p:spPr bwMode="auto">
                <a:xfrm>
                  <a:off x="533" y="2556"/>
                  <a:ext cx="133" cy="62"/>
                </a:xfrm>
                <a:custGeom>
                  <a:avLst/>
                  <a:gdLst>
                    <a:gd name="T0" fmla="*/ 108 w 133"/>
                    <a:gd name="T1" fmla="*/ 62 h 62"/>
                    <a:gd name="T2" fmla="*/ 0 w 133"/>
                    <a:gd name="T3" fmla="*/ 62 h 62"/>
                    <a:gd name="T4" fmla="*/ 29 w 133"/>
                    <a:gd name="T5" fmla="*/ 0 h 62"/>
                    <a:gd name="T6" fmla="*/ 133 w 133"/>
                    <a:gd name="T7" fmla="*/ 0 h 62"/>
                    <a:gd name="T8" fmla="*/ 108 w 133"/>
                    <a:gd name="T9" fmla="*/ 62 h 62"/>
                  </a:gdLst>
                  <a:ahLst/>
                  <a:cxnLst>
                    <a:cxn ang="0">
                      <a:pos x="T0" y="T1"/>
                    </a:cxn>
                    <a:cxn ang="0">
                      <a:pos x="T2" y="T3"/>
                    </a:cxn>
                    <a:cxn ang="0">
                      <a:pos x="T4" y="T5"/>
                    </a:cxn>
                    <a:cxn ang="0">
                      <a:pos x="T6" y="T7"/>
                    </a:cxn>
                    <a:cxn ang="0">
                      <a:pos x="T8" y="T9"/>
                    </a:cxn>
                  </a:cxnLst>
                  <a:rect l="0" t="0" r="r" b="b"/>
                  <a:pathLst>
                    <a:path w="133" h="62">
                      <a:moveTo>
                        <a:pt x="108" y="62"/>
                      </a:moveTo>
                      <a:lnTo>
                        <a:pt x="0" y="62"/>
                      </a:lnTo>
                      <a:lnTo>
                        <a:pt x="29" y="0"/>
                      </a:lnTo>
                      <a:lnTo>
                        <a:pt x="133" y="0"/>
                      </a:lnTo>
                      <a:lnTo>
                        <a:pt x="108" y="62"/>
                      </a:lnTo>
                      <a:close/>
                    </a:path>
                  </a:pathLst>
                </a:custGeom>
                <a:solidFill>
                  <a:srgbClr val="1B75B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p>
                  <a:endParaRPr lang="en-US" sz="1836"/>
                </a:p>
              </p:txBody>
            </p:sp>
            <p:sp>
              <p:nvSpPr>
                <p:cNvPr id="594" name="Freeform 131"/>
                <p:cNvSpPr>
                  <a:spLocks/>
                </p:cNvSpPr>
                <p:nvPr/>
              </p:nvSpPr>
              <p:spPr bwMode="auto">
                <a:xfrm>
                  <a:off x="533" y="2556"/>
                  <a:ext cx="133" cy="62"/>
                </a:xfrm>
                <a:custGeom>
                  <a:avLst/>
                  <a:gdLst>
                    <a:gd name="T0" fmla="*/ 108 w 133"/>
                    <a:gd name="T1" fmla="*/ 62 h 62"/>
                    <a:gd name="T2" fmla="*/ 0 w 133"/>
                    <a:gd name="T3" fmla="*/ 62 h 62"/>
                    <a:gd name="T4" fmla="*/ 29 w 133"/>
                    <a:gd name="T5" fmla="*/ 0 h 62"/>
                    <a:gd name="T6" fmla="*/ 133 w 133"/>
                    <a:gd name="T7" fmla="*/ 0 h 62"/>
                    <a:gd name="T8" fmla="*/ 108 w 133"/>
                    <a:gd name="T9" fmla="*/ 62 h 62"/>
                  </a:gdLst>
                  <a:ahLst/>
                  <a:cxnLst>
                    <a:cxn ang="0">
                      <a:pos x="T0" y="T1"/>
                    </a:cxn>
                    <a:cxn ang="0">
                      <a:pos x="T2" y="T3"/>
                    </a:cxn>
                    <a:cxn ang="0">
                      <a:pos x="T4" y="T5"/>
                    </a:cxn>
                    <a:cxn ang="0">
                      <a:pos x="T6" y="T7"/>
                    </a:cxn>
                    <a:cxn ang="0">
                      <a:pos x="T8" y="T9"/>
                    </a:cxn>
                  </a:cxnLst>
                  <a:rect l="0" t="0" r="r" b="b"/>
                  <a:pathLst>
                    <a:path w="133" h="62">
                      <a:moveTo>
                        <a:pt x="108" y="62"/>
                      </a:moveTo>
                      <a:lnTo>
                        <a:pt x="0" y="62"/>
                      </a:lnTo>
                      <a:lnTo>
                        <a:pt x="29" y="0"/>
                      </a:lnTo>
                      <a:lnTo>
                        <a:pt x="133" y="0"/>
                      </a:lnTo>
                      <a:lnTo>
                        <a:pt x="108" y="6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p>
                  <a:endParaRPr lang="en-US" sz="1836"/>
                </a:p>
              </p:txBody>
            </p:sp>
            <p:sp>
              <p:nvSpPr>
                <p:cNvPr id="595" name="Freeform 132"/>
                <p:cNvSpPr>
                  <a:spLocks/>
                </p:cNvSpPr>
                <p:nvPr/>
              </p:nvSpPr>
              <p:spPr bwMode="auto">
                <a:xfrm>
                  <a:off x="657" y="2556"/>
                  <a:ext cx="129" cy="62"/>
                </a:xfrm>
                <a:custGeom>
                  <a:avLst/>
                  <a:gdLst>
                    <a:gd name="T0" fmla="*/ 104 w 129"/>
                    <a:gd name="T1" fmla="*/ 62 h 62"/>
                    <a:gd name="T2" fmla="*/ 0 w 129"/>
                    <a:gd name="T3" fmla="*/ 62 h 62"/>
                    <a:gd name="T4" fmla="*/ 25 w 129"/>
                    <a:gd name="T5" fmla="*/ 0 h 62"/>
                    <a:gd name="T6" fmla="*/ 129 w 129"/>
                    <a:gd name="T7" fmla="*/ 0 h 62"/>
                    <a:gd name="T8" fmla="*/ 104 w 129"/>
                    <a:gd name="T9" fmla="*/ 62 h 62"/>
                  </a:gdLst>
                  <a:ahLst/>
                  <a:cxnLst>
                    <a:cxn ang="0">
                      <a:pos x="T0" y="T1"/>
                    </a:cxn>
                    <a:cxn ang="0">
                      <a:pos x="T2" y="T3"/>
                    </a:cxn>
                    <a:cxn ang="0">
                      <a:pos x="T4" y="T5"/>
                    </a:cxn>
                    <a:cxn ang="0">
                      <a:pos x="T6" y="T7"/>
                    </a:cxn>
                    <a:cxn ang="0">
                      <a:pos x="T8" y="T9"/>
                    </a:cxn>
                  </a:cxnLst>
                  <a:rect l="0" t="0" r="r" b="b"/>
                  <a:pathLst>
                    <a:path w="129" h="62">
                      <a:moveTo>
                        <a:pt x="104" y="62"/>
                      </a:moveTo>
                      <a:lnTo>
                        <a:pt x="0" y="62"/>
                      </a:lnTo>
                      <a:lnTo>
                        <a:pt x="25" y="0"/>
                      </a:lnTo>
                      <a:lnTo>
                        <a:pt x="129" y="0"/>
                      </a:lnTo>
                      <a:lnTo>
                        <a:pt x="104" y="62"/>
                      </a:lnTo>
                      <a:close/>
                    </a:path>
                  </a:pathLst>
                </a:custGeom>
                <a:solidFill>
                  <a:srgbClr val="1B75B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p>
                  <a:endParaRPr lang="en-US" sz="1836"/>
                </a:p>
              </p:txBody>
            </p:sp>
            <p:sp>
              <p:nvSpPr>
                <p:cNvPr id="596" name="Freeform 133"/>
                <p:cNvSpPr>
                  <a:spLocks/>
                </p:cNvSpPr>
                <p:nvPr/>
              </p:nvSpPr>
              <p:spPr bwMode="auto">
                <a:xfrm>
                  <a:off x="657" y="2556"/>
                  <a:ext cx="129" cy="62"/>
                </a:xfrm>
                <a:custGeom>
                  <a:avLst/>
                  <a:gdLst>
                    <a:gd name="T0" fmla="*/ 104 w 129"/>
                    <a:gd name="T1" fmla="*/ 62 h 62"/>
                    <a:gd name="T2" fmla="*/ 0 w 129"/>
                    <a:gd name="T3" fmla="*/ 62 h 62"/>
                    <a:gd name="T4" fmla="*/ 25 w 129"/>
                    <a:gd name="T5" fmla="*/ 0 h 62"/>
                    <a:gd name="T6" fmla="*/ 129 w 129"/>
                    <a:gd name="T7" fmla="*/ 0 h 62"/>
                    <a:gd name="T8" fmla="*/ 104 w 129"/>
                    <a:gd name="T9" fmla="*/ 62 h 62"/>
                  </a:gdLst>
                  <a:ahLst/>
                  <a:cxnLst>
                    <a:cxn ang="0">
                      <a:pos x="T0" y="T1"/>
                    </a:cxn>
                    <a:cxn ang="0">
                      <a:pos x="T2" y="T3"/>
                    </a:cxn>
                    <a:cxn ang="0">
                      <a:pos x="T4" y="T5"/>
                    </a:cxn>
                    <a:cxn ang="0">
                      <a:pos x="T6" y="T7"/>
                    </a:cxn>
                    <a:cxn ang="0">
                      <a:pos x="T8" y="T9"/>
                    </a:cxn>
                  </a:cxnLst>
                  <a:rect l="0" t="0" r="r" b="b"/>
                  <a:pathLst>
                    <a:path w="129" h="62">
                      <a:moveTo>
                        <a:pt x="104" y="62"/>
                      </a:moveTo>
                      <a:lnTo>
                        <a:pt x="0" y="62"/>
                      </a:lnTo>
                      <a:lnTo>
                        <a:pt x="25" y="0"/>
                      </a:lnTo>
                      <a:lnTo>
                        <a:pt x="129" y="0"/>
                      </a:lnTo>
                      <a:lnTo>
                        <a:pt x="104" y="6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p>
                  <a:endParaRPr lang="en-US" sz="1836"/>
                </a:p>
              </p:txBody>
            </p:sp>
            <p:sp>
              <p:nvSpPr>
                <p:cNvPr id="597" name="Freeform 134"/>
                <p:cNvSpPr>
                  <a:spLocks/>
                </p:cNvSpPr>
                <p:nvPr/>
              </p:nvSpPr>
              <p:spPr bwMode="auto">
                <a:xfrm>
                  <a:off x="777" y="2556"/>
                  <a:ext cx="125" cy="62"/>
                </a:xfrm>
                <a:custGeom>
                  <a:avLst/>
                  <a:gdLst>
                    <a:gd name="T0" fmla="*/ 108 w 125"/>
                    <a:gd name="T1" fmla="*/ 62 h 62"/>
                    <a:gd name="T2" fmla="*/ 0 w 125"/>
                    <a:gd name="T3" fmla="*/ 62 h 62"/>
                    <a:gd name="T4" fmla="*/ 25 w 125"/>
                    <a:gd name="T5" fmla="*/ 0 h 62"/>
                    <a:gd name="T6" fmla="*/ 125 w 125"/>
                    <a:gd name="T7" fmla="*/ 0 h 62"/>
                    <a:gd name="T8" fmla="*/ 108 w 125"/>
                    <a:gd name="T9" fmla="*/ 62 h 62"/>
                  </a:gdLst>
                  <a:ahLst/>
                  <a:cxnLst>
                    <a:cxn ang="0">
                      <a:pos x="T0" y="T1"/>
                    </a:cxn>
                    <a:cxn ang="0">
                      <a:pos x="T2" y="T3"/>
                    </a:cxn>
                    <a:cxn ang="0">
                      <a:pos x="T4" y="T5"/>
                    </a:cxn>
                    <a:cxn ang="0">
                      <a:pos x="T6" y="T7"/>
                    </a:cxn>
                    <a:cxn ang="0">
                      <a:pos x="T8" y="T9"/>
                    </a:cxn>
                  </a:cxnLst>
                  <a:rect l="0" t="0" r="r" b="b"/>
                  <a:pathLst>
                    <a:path w="125" h="62">
                      <a:moveTo>
                        <a:pt x="108" y="62"/>
                      </a:moveTo>
                      <a:lnTo>
                        <a:pt x="0" y="62"/>
                      </a:lnTo>
                      <a:lnTo>
                        <a:pt x="25" y="0"/>
                      </a:lnTo>
                      <a:lnTo>
                        <a:pt x="125" y="0"/>
                      </a:lnTo>
                      <a:lnTo>
                        <a:pt x="108" y="62"/>
                      </a:lnTo>
                      <a:close/>
                    </a:path>
                  </a:pathLst>
                </a:custGeom>
                <a:solidFill>
                  <a:srgbClr val="1B75B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p>
                  <a:endParaRPr lang="en-US" sz="1836"/>
                </a:p>
              </p:txBody>
            </p:sp>
            <p:sp>
              <p:nvSpPr>
                <p:cNvPr id="598" name="Freeform 135"/>
                <p:cNvSpPr>
                  <a:spLocks/>
                </p:cNvSpPr>
                <p:nvPr/>
              </p:nvSpPr>
              <p:spPr bwMode="auto">
                <a:xfrm>
                  <a:off x="777" y="2556"/>
                  <a:ext cx="125" cy="62"/>
                </a:xfrm>
                <a:custGeom>
                  <a:avLst/>
                  <a:gdLst>
                    <a:gd name="T0" fmla="*/ 108 w 125"/>
                    <a:gd name="T1" fmla="*/ 62 h 62"/>
                    <a:gd name="T2" fmla="*/ 0 w 125"/>
                    <a:gd name="T3" fmla="*/ 62 h 62"/>
                    <a:gd name="T4" fmla="*/ 25 w 125"/>
                    <a:gd name="T5" fmla="*/ 0 h 62"/>
                    <a:gd name="T6" fmla="*/ 125 w 125"/>
                    <a:gd name="T7" fmla="*/ 0 h 62"/>
                    <a:gd name="T8" fmla="*/ 108 w 125"/>
                    <a:gd name="T9" fmla="*/ 62 h 62"/>
                  </a:gdLst>
                  <a:ahLst/>
                  <a:cxnLst>
                    <a:cxn ang="0">
                      <a:pos x="T0" y="T1"/>
                    </a:cxn>
                    <a:cxn ang="0">
                      <a:pos x="T2" y="T3"/>
                    </a:cxn>
                    <a:cxn ang="0">
                      <a:pos x="T4" y="T5"/>
                    </a:cxn>
                    <a:cxn ang="0">
                      <a:pos x="T6" y="T7"/>
                    </a:cxn>
                    <a:cxn ang="0">
                      <a:pos x="T8" y="T9"/>
                    </a:cxn>
                  </a:cxnLst>
                  <a:rect l="0" t="0" r="r" b="b"/>
                  <a:pathLst>
                    <a:path w="125" h="62">
                      <a:moveTo>
                        <a:pt x="108" y="62"/>
                      </a:moveTo>
                      <a:lnTo>
                        <a:pt x="0" y="62"/>
                      </a:lnTo>
                      <a:lnTo>
                        <a:pt x="25" y="0"/>
                      </a:lnTo>
                      <a:lnTo>
                        <a:pt x="125" y="0"/>
                      </a:lnTo>
                      <a:lnTo>
                        <a:pt x="108" y="6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p>
                  <a:endParaRPr lang="en-US" sz="1836"/>
                </a:p>
              </p:txBody>
            </p:sp>
            <p:sp>
              <p:nvSpPr>
                <p:cNvPr id="599" name="Freeform 136"/>
                <p:cNvSpPr>
                  <a:spLocks/>
                </p:cNvSpPr>
                <p:nvPr/>
              </p:nvSpPr>
              <p:spPr bwMode="auto">
                <a:xfrm>
                  <a:off x="902" y="2556"/>
                  <a:ext cx="120" cy="62"/>
                </a:xfrm>
                <a:custGeom>
                  <a:avLst/>
                  <a:gdLst>
                    <a:gd name="T0" fmla="*/ 107 w 120"/>
                    <a:gd name="T1" fmla="*/ 62 h 62"/>
                    <a:gd name="T2" fmla="*/ 0 w 120"/>
                    <a:gd name="T3" fmla="*/ 62 h 62"/>
                    <a:gd name="T4" fmla="*/ 16 w 120"/>
                    <a:gd name="T5" fmla="*/ 0 h 62"/>
                    <a:gd name="T6" fmla="*/ 120 w 120"/>
                    <a:gd name="T7" fmla="*/ 0 h 62"/>
                    <a:gd name="T8" fmla="*/ 107 w 120"/>
                    <a:gd name="T9" fmla="*/ 62 h 62"/>
                  </a:gdLst>
                  <a:ahLst/>
                  <a:cxnLst>
                    <a:cxn ang="0">
                      <a:pos x="T0" y="T1"/>
                    </a:cxn>
                    <a:cxn ang="0">
                      <a:pos x="T2" y="T3"/>
                    </a:cxn>
                    <a:cxn ang="0">
                      <a:pos x="T4" y="T5"/>
                    </a:cxn>
                    <a:cxn ang="0">
                      <a:pos x="T6" y="T7"/>
                    </a:cxn>
                    <a:cxn ang="0">
                      <a:pos x="T8" y="T9"/>
                    </a:cxn>
                  </a:cxnLst>
                  <a:rect l="0" t="0" r="r" b="b"/>
                  <a:pathLst>
                    <a:path w="120" h="62">
                      <a:moveTo>
                        <a:pt x="107" y="62"/>
                      </a:moveTo>
                      <a:lnTo>
                        <a:pt x="0" y="62"/>
                      </a:lnTo>
                      <a:lnTo>
                        <a:pt x="16" y="0"/>
                      </a:lnTo>
                      <a:lnTo>
                        <a:pt x="120" y="0"/>
                      </a:lnTo>
                      <a:lnTo>
                        <a:pt x="107" y="62"/>
                      </a:lnTo>
                      <a:close/>
                    </a:path>
                  </a:pathLst>
                </a:custGeom>
                <a:solidFill>
                  <a:srgbClr val="1B75B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p>
                  <a:endParaRPr lang="en-US" sz="1836"/>
                </a:p>
              </p:txBody>
            </p:sp>
            <p:sp>
              <p:nvSpPr>
                <p:cNvPr id="600" name="Freeform 137"/>
                <p:cNvSpPr>
                  <a:spLocks/>
                </p:cNvSpPr>
                <p:nvPr/>
              </p:nvSpPr>
              <p:spPr bwMode="auto">
                <a:xfrm>
                  <a:off x="902" y="2556"/>
                  <a:ext cx="120" cy="62"/>
                </a:xfrm>
                <a:custGeom>
                  <a:avLst/>
                  <a:gdLst>
                    <a:gd name="T0" fmla="*/ 107 w 120"/>
                    <a:gd name="T1" fmla="*/ 62 h 62"/>
                    <a:gd name="T2" fmla="*/ 0 w 120"/>
                    <a:gd name="T3" fmla="*/ 62 h 62"/>
                    <a:gd name="T4" fmla="*/ 16 w 120"/>
                    <a:gd name="T5" fmla="*/ 0 h 62"/>
                    <a:gd name="T6" fmla="*/ 120 w 120"/>
                    <a:gd name="T7" fmla="*/ 0 h 62"/>
                    <a:gd name="T8" fmla="*/ 107 w 120"/>
                    <a:gd name="T9" fmla="*/ 62 h 62"/>
                  </a:gdLst>
                  <a:ahLst/>
                  <a:cxnLst>
                    <a:cxn ang="0">
                      <a:pos x="T0" y="T1"/>
                    </a:cxn>
                    <a:cxn ang="0">
                      <a:pos x="T2" y="T3"/>
                    </a:cxn>
                    <a:cxn ang="0">
                      <a:pos x="T4" y="T5"/>
                    </a:cxn>
                    <a:cxn ang="0">
                      <a:pos x="T6" y="T7"/>
                    </a:cxn>
                    <a:cxn ang="0">
                      <a:pos x="T8" y="T9"/>
                    </a:cxn>
                  </a:cxnLst>
                  <a:rect l="0" t="0" r="r" b="b"/>
                  <a:pathLst>
                    <a:path w="120" h="62">
                      <a:moveTo>
                        <a:pt x="107" y="62"/>
                      </a:moveTo>
                      <a:lnTo>
                        <a:pt x="0" y="62"/>
                      </a:lnTo>
                      <a:lnTo>
                        <a:pt x="16" y="0"/>
                      </a:lnTo>
                      <a:lnTo>
                        <a:pt x="120" y="0"/>
                      </a:lnTo>
                      <a:lnTo>
                        <a:pt x="107" y="6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p>
                  <a:endParaRPr lang="en-US" sz="1836"/>
                </a:p>
              </p:txBody>
            </p:sp>
            <p:sp>
              <p:nvSpPr>
                <p:cNvPr id="601" name="Freeform 138"/>
                <p:cNvSpPr>
                  <a:spLocks/>
                </p:cNvSpPr>
                <p:nvPr/>
              </p:nvSpPr>
              <p:spPr bwMode="auto">
                <a:xfrm>
                  <a:off x="107" y="2635"/>
                  <a:ext cx="153" cy="70"/>
                </a:xfrm>
                <a:custGeom>
                  <a:avLst/>
                  <a:gdLst>
                    <a:gd name="T0" fmla="*/ 111 w 153"/>
                    <a:gd name="T1" fmla="*/ 70 h 70"/>
                    <a:gd name="T2" fmla="*/ 0 w 153"/>
                    <a:gd name="T3" fmla="*/ 70 h 70"/>
                    <a:gd name="T4" fmla="*/ 45 w 153"/>
                    <a:gd name="T5" fmla="*/ 0 h 70"/>
                    <a:gd name="T6" fmla="*/ 153 w 153"/>
                    <a:gd name="T7" fmla="*/ 0 h 70"/>
                    <a:gd name="T8" fmla="*/ 111 w 153"/>
                    <a:gd name="T9" fmla="*/ 70 h 70"/>
                  </a:gdLst>
                  <a:ahLst/>
                  <a:cxnLst>
                    <a:cxn ang="0">
                      <a:pos x="T0" y="T1"/>
                    </a:cxn>
                    <a:cxn ang="0">
                      <a:pos x="T2" y="T3"/>
                    </a:cxn>
                    <a:cxn ang="0">
                      <a:pos x="T4" y="T5"/>
                    </a:cxn>
                    <a:cxn ang="0">
                      <a:pos x="T6" y="T7"/>
                    </a:cxn>
                    <a:cxn ang="0">
                      <a:pos x="T8" y="T9"/>
                    </a:cxn>
                  </a:cxnLst>
                  <a:rect l="0" t="0" r="r" b="b"/>
                  <a:pathLst>
                    <a:path w="153" h="70">
                      <a:moveTo>
                        <a:pt x="111" y="70"/>
                      </a:moveTo>
                      <a:lnTo>
                        <a:pt x="0" y="70"/>
                      </a:lnTo>
                      <a:lnTo>
                        <a:pt x="45" y="0"/>
                      </a:lnTo>
                      <a:lnTo>
                        <a:pt x="153" y="0"/>
                      </a:lnTo>
                      <a:lnTo>
                        <a:pt x="111" y="70"/>
                      </a:lnTo>
                      <a:close/>
                    </a:path>
                  </a:pathLst>
                </a:custGeom>
                <a:solidFill>
                  <a:srgbClr val="1B75B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p>
                  <a:endParaRPr lang="en-US" sz="1836"/>
                </a:p>
              </p:txBody>
            </p:sp>
            <p:sp>
              <p:nvSpPr>
                <p:cNvPr id="602" name="Freeform 139"/>
                <p:cNvSpPr>
                  <a:spLocks/>
                </p:cNvSpPr>
                <p:nvPr/>
              </p:nvSpPr>
              <p:spPr bwMode="auto">
                <a:xfrm>
                  <a:off x="107" y="2635"/>
                  <a:ext cx="153" cy="70"/>
                </a:xfrm>
                <a:custGeom>
                  <a:avLst/>
                  <a:gdLst>
                    <a:gd name="T0" fmla="*/ 111 w 153"/>
                    <a:gd name="T1" fmla="*/ 70 h 70"/>
                    <a:gd name="T2" fmla="*/ 0 w 153"/>
                    <a:gd name="T3" fmla="*/ 70 h 70"/>
                    <a:gd name="T4" fmla="*/ 45 w 153"/>
                    <a:gd name="T5" fmla="*/ 0 h 70"/>
                    <a:gd name="T6" fmla="*/ 153 w 153"/>
                    <a:gd name="T7" fmla="*/ 0 h 70"/>
                    <a:gd name="T8" fmla="*/ 111 w 153"/>
                    <a:gd name="T9" fmla="*/ 70 h 70"/>
                  </a:gdLst>
                  <a:ahLst/>
                  <a:cxnLst>
                    <a:cxn ang="0">
                      <a:pos x="T0" y="T1"/>
                    </a:cxn>
                    <a:cxn ang="0">
                      <a:pos x="T2" y="T3"/>
                    </a:cxn>
                    <a:cxn ang="0">
                      <a:pos x="T4" y="T5"/>
                    </a:cxn>
                    <a:cxn ang="0">
                      <a:pos x="T6" y="T7"/>
                    </a:cxn>
                    <a:cxn ang="0">
                      <a:pos x="T8" y="T9"/>
                    </a:cxn>
                  </a:cxnLst>
                  <a:rect l="0" t="0" r="r" b="b"/>
                  <a:pathLst>
                    <a:path w="153" h="70">
                      <a:moveTo>
                        <a:pt x="111" y="70"/>
                      </a:moveTo>
                      <a:lnTo>
                        <a:pt x="0" y="70"/>
                      </a:lnTo>
                      <a:lnTo>
                        <a:pt x="45" y="0"/>
                      </a:lnTo>
                      <a:lnTo>
                        <a:pt x="153" y="0"/>
                      </a:lnTo>
                      <a:lnTo>
                        <a:pt x="111" y="7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p>
                  <a:endParaRPr lang="en-US" sz="1836"/>
                </a:p>
              </p:txBody>
            </p:sp>
            <p:sp>
              <p:nvSpPr>
                <p:cNvPr id="603" name="Freeform 140"/>
                <p:cNvSpPr>
                  <a:spLocks/>
                </p:cNvSpPr>
                <p:nvPr/>
              </p:nvSpPr>
              <p:spPr bwMode="auto">
                <a:xfrm>
                  <a:off x="235" y="2635"/>
                  <a:ext cx="149" cy="70"/>
                </a:xfrm>
                <a:custGeom>
                  <a:avLst/>
                  <a:gdLst>
                    <a:gd name="T0" fmla="*/ 112 w 149"/>
                    <a:gd name="T1" fmla="*/ 70 h 70"/>
                    <a:gd name="T2" fmla="*/ 0 w 149"/>
                    <a:gd name="T3" fmla="*/ 70 h 70"/>
                    <a:gd name="T4" fmla="*/ 41 w 149"/>
                    <a:gd name="T5" fmla="*/ 0 h 70"/>
                    <a:gd name="T6" fmla="*/ 149 w 149"/>
                    <a:gd name="T7" fmla="*/ 0 h 70"/>
                    <a:gd name="T8" fmla="*/ 112 w 149"/>
                    <a:gd name="T9" fmla="*/ 70 h 70"/>
                  </a:gdLst>
                  <a:ahLst/>
                  <a:cxnLst>
                    <a:cxn ang="0">
                      <a:pos x="T0" y="T1"/>
                    </a:cxn>
                    <a:cxn ang="0">
                      <a:pos x="T2" y="T3"/>
                    </a:cxn>
                    <a:cxn ang="0">
                      <a:pos x="T4" y="T5"/>
                    </a:cxn>
                    <a:cxn ang="0">
                      <a:pos x="T6" y="T7"/>
                    </a:cxn>
                    <a:cxn ang="0">
                      <a:pos x="T8" y="T9"/>
                    </a:cxn>
                  </a:cxnLst>
                  <a:rect l="0" t="0" r="r" b="b"/>
                  <a:pathLst>
                    <a:path w="149" h="70">
                      <a:moveTo>
                        <a:pt x="112" y="70"/>
                      </a:moveTo>
                      <a:lnTo>
                        <a:pt x="0" y="70"/>
                      </a:lnTo>
                      <a:lnTo>
                        <a:pt x="41" y="0"/>
                      </a:lnTo>
                      <a:lnTo>
                        <a:pt x="149" y="0"/>
                      </a:lnTo>
                      <a:lnTo>
                        <a:pt x="112" y="70"/>
                      </a:lnTo>
                      <a:close/>
                    </a:path>
                  </a:pathLst>
                </a:custGeom>
                <a:solidFill>
                  <a:srgbClr val="1B75B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p>
                  <a:endParaRPr lang="en-US" sz="1836"/>
                </a:p>
              </p:txBody>
            </p:sp>
            <p:sp>
              <p:nvSpPr>
                <p:cNvPr id="604" name="Freeform 141"/>
                <p:cNvSpPr>
                  <a:spLocks/>
                </p:cNvSpPr>
                <p:nvPr/>
              </p:nvSpPr>
              <p:spPr bwMode="auto">
                <a:xfrm>
                  <a:off x="235" y="2635"/>
                  <a:ext cx="149" cy="70"/>
                </a:xfrm>
                <a:custGeom>
                  <a:avLst/>
                  <a:gdLst>
                    <a:gd name="T0" fmla="*/ 112 w 149"/>
                    <a:gd name="T1" fmla="*/ 70 h 70"/>
                    <a:gd name="T2" fmla="*/ 0 w 149"/>
                    <a:gd name="T3" fmla="*/ 70 h 70"/>
                    <a:gd name="T4" fmla="*/ 41 w 149"/>
                    <a:gd name="T5" fmla="*/ 0 h 70"/>
                    <a:gd name="T6" fmla="*/ 149 w 149"/>
                    <a:gd name="T7" fmla="*/ 0 h 70"/>
                    <a:gd name="T8" fmla="*/ 112 w 149"/>
                    <a:gd name="T9" fmla="*/ 70 h 70"/>
                  </a:gdLst>
                  <a:ahLst/>
                  <a:cxnLst>
                    <a:cxn ang="0">
                      <a:pos x="T0" y="T1"/>
                    </a:cxn>
                    <a:cxn ang="0">
                      <a:pos x="T2" y="T3"/>
                    </a:cxn>
                    <a:cxn ang="0">
                      <a:pos x="T4" y="T5"/>
                    </a:cxn>
                    <a:cxn ang="0">
                      <a:pos x="T6" y="T7"/>
                    </a:cxn>
                    <a:cxn ang="0">
                      <a:pos x="T8" y="T9"/>
                    </a:cxn>
                  </a:cxnLst>
                  <a:rect l="0" t="0" r="r" b="b"/>
                  <a:pathLst>
                    <a:path w="149" h="70">
                      <a:moveTo>
                        <a:pt x="112" y="70"/>
                      </a:moveTo>
                      <a:lnTo>
                        <a:pt x="0" y="70"/>
                      </a:lnTo>
                      <a:lnTo>
                        <a:pt x="41" y="0"/>
                      </a:lnTo>
                      <a:lnTo>
                        <a:pt x="149" y="0"/>
                      </a:lnTo>
                      <a:lnTo>
                        <a:pt x="112" y="7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p>
                  <a:endParaRPr lang="en-US" sz="1836"/>
                </a:p>
              </p:txBody>
            </p:sp>
            <p:sp>
              <p:nvSpPr>
                <p:cNvPr id="605" name="Freeform 142"/>
                <p:cNvSpPr>
                  <a:spLocks/>
                </p:cNvSpPr>
                <p:nvPr/>
              </p:nvSpPr>
              <p:spPr bwMode="auto">
                <a:xfrm>
                  <a:off x="363" y="2635"/>
                  <a:ext cx="145" cy="70"/>
                </a:xfrm>
                <a:custGeom>
                  <a:avLst/>
                  <a:gdLst>
                    <a:gd name="T0" fmla="*/ 112 w 145"/>
                    <a:gd name="T1" fmla="*/ 70 h 70"/>
                    <a:gd name="T2" fmla="*/ 0 w 145"/>
                    <a:gd name="T3" fmla="*/ 70 h 70"/>
                    <a:gd name="T4" fmla="*/ 38 w 145"/>
                    <a:gd name="T5" fmla="*/ 0 h 70"/>
                    <a:gd name="T6" fmla="*/ 145 w 145"/>
                    <a:gd name="T7" fmla="*/ 0 h 70"/>
                    <a:gd name="T8" fmla="*/ 112 w 145"/>
                    <a:gd name="T9" fmla="*/ 70 h 70"/>
                  </a:gdLst>
                  <a:ahLst/>
                  <a:cxnLst>
                    <a:cxn ang="0">
                      <a:pos x="T0" y="T1"/>
                    </a:cxn>
                    <a:cxn ang="0">
                      <a:pos x="T2" y="T3"/>
                    </a:cxn>
                    <a:cxn ang="0">
                      <a:pos x="T4" y="T5"/>
                    </a:cxn>
                    <a:cxn ang="0">
                      <a:pos x="T6" y="T7"/>
                    </a:cxn>
                    <a:cxn ang="0">
                      <a:pos x="T8" y="T9"/>
                    </a:cxn>
                  </a:cxnLst>
                  <a:rect l="0" t="0" r="r" b="b"/>
                  <a:pathLst>
                    <a:path w="145" h="70">
                      <a:moveTo>
                        <a:pt x="112" y="70"/>
                      </a:moveTo>
                      <a:lnTo>
                        <a:pt x="0" y="70"/>
                      </a:lnTo>
                      <a:lnTo>
                        <a:pt x="38" y="0"/>
                      </a:lnTo>
                      <a:lnTo>
                        <a:pt x="145" y="0"/>
                      </a:lnTo>
                      <a:lnTo>
                        <a:pt x="112" y="70"/>
                      </a:lnTo>
                      <a:close/>
                    </a:path>
                  </a:pathLst>
                </a:custGeom>
                <a:solidFill>
                  <a:srgbClr val="1B75B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p>
                  <a:endParaRPr lang="en-US" sz="1836"/>
                </a:p>
              </p:txBody>
            </p:sp>
            <p:sp>
              <p:nvSpPr>
                <p:cNvPr id="606" name="Freeform 143"/>
                <p:cNvSpPr>
                  <a:spLocks/>
                </p:cNvSpPr>
                <p:nvPr/>
              </p:nvSpPr>
              <p:spPr bwMode="auto">
                <a:xfrm>
                  <a:off x="363" y="2635"/>
                  <a:ext cx="145" cy="70"/>
                </a:xfrm>
                <a:custGeom>
                  <a:avLst/>
                  <a:gdLst>
                    <a:gd name="T0" fmla="*/ 112 w 145"/>
                    <a:gd name="T1" fmla="*/ 70 h 70"/>
                    <a:gd name="T2" fmla="*/ 0 w 145"/>
                    <a:gd name="T3" fmla="*/ 70 h 70"/>
                    <a:gd name="T4" fmla="*/ 38 w 145"/>
                    <a:gd name="T5" fmla="*/ 0 h 70"/>
                    <a:gd name="T6" fmla="*/ 145 w 145"/>
                    <a:gd name="T7" fmla="*/ 0 h 70"/>
                    <a:gd name="T8" fmla="*/ 112 w 145"/>
                    <a:gd name="T9" fmla="*/ 70 h 70"/>
                  </a:gdLst>
                  <a:ahLst/>
                  <a:cxnLst>
                    <a:cxn ang="0">
                      <a:pos x="T0" y="T1"/>
                    </a:cxn>
                    <a:cxn ang="0">
                      <a:pos x="T2" y="T3"/>
                    </a:cxn>
                    <a:cxn ang="0">
                      <a:pos x="T4" y="T5"/>
                    </a:cxn>
                    <a:cxn ang="0">
                      <a:pos x="T6" y="T7"/>
                    </a:cxn>
                    <a:cxn ang="0">
                      <a:pos x="T8" y="T9"/>
                    </a:cxn>
                  </a:cxnLst>
                  <a:rect l="0" t="0" r="r" b="b"/>
                  <a:pathLst>
                    <a:path w="145" h="70">
                      <a:moveTo>
                        <a:pt x="112" y="70"/>
                      </a:moveTo>
                      <a:lnTo>
                        <a:pt x="0" y="70"/>
                      </a:lnTo>
                      <a:lnTo>
                        <a:pt x="38" y="0"/>
                      </a:lnTo>
                      <a:lnTo>
                        <a:pt x="145" y="0"/>
                      </a:lnTo>
                      <a:lnTo>
                        <a:pt x="112" y="7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p>
                  <a:endParaRPr lang="en-US" sz="1836"/>
                </a:p>
              </p:txBody>
            </p:sp>
            <p:sp>
              <p:nvSpPr>
                <p:cNvPr id="607" name="Freeform 144"/>
                <p:cNvSpPr>
                  <a:spLocks/>
                </p:cNvSpPr>
                <p:nvPr/>
              </p:nvSpPr>
              <p:spPr bwMode="auto">
                <a:xfrm>
                  <a:off x="492" y="2635"/>
                  <a:ext cx="141" cy="70"/>
                </a:xfrm>
                <a:custGeom>
                  <a:avLst/>
                  <a:gdLst>
                    <a:gd name="T0" fmla="*/ 112 w 141"/>
                    <a:gd name="T1" fmla="*/ 70 h 70"/>
                    <a:gd name="T2" fmla="*/ 0 w 141"/>
                    <a:gd name="T3" fmla="*/ 70 h 70"/>
                    <a:gd name="T4" fmla="*/ 33 w 141"/>
                    <a:gd name="T5" fmla="*/ 0 h 70"/>
                    <a:gd name="T6" fmla="*/ 141 w 141"/>
                    <a:gd name="T7" fmla="*/ 0 h 70"/>
                    <a:gd name="T8" fmla="*/ 112 w 141"/>
                    <a:gd name="T9" fmla="*/ 70 h 70"/>
                  </a:gdLst>
                  <a:ahLst/>
                  <a:cxnLst>
                    <a:cxn ang="0">
                      <a:pos x="T0" y="T1"/>
                    </a:cxn>
                    <a:cxn ang="0">
                      <a:pos x="T2" y="T3"/>
                    </a:cxn>
                    <a:cxn ang="0">
                      <a:pos x="T4" y="T5"/>
                    </a:cxn>
                    <a:cxn ang="0">
                      <a:pos x="T6" y="T7"/>
                    </a:cxn>
                    <a:cxn ang="0">
                      <a:pos x="T8" y="T9"/>
                    </a:cxn>
                  </a:cxnLst>
                  <a:rect l="0" t="0" r="r" b="b"/>
                  <a:pathLst>
                    <a:path w="141" h="70">
                      <a:moveTo>
                        <a:pt x="112" y="70"/>
                      </a:moveTo>
                      <a:lnTo>
                        <a:pt x="0" y="70"/>
                      </a:lnTo>
                      <a:lnTo>
                        <a:pt x="33" y="0"/>
                      </a:lnTo>
                      <a:lnTo>
                        <a:pt x="141" y="0"/>
                      </a:lnTo>
                      <a:lnTo>
                        <a:pt x="112" y="70"/>
                      </a:lnTo>
                      <a:close/>
                    </a:path>
                  </a:pathLst>
                </a:custGeom>
                <a:solidFill>
                  <a:srgbClr val="1B75B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p>
                  <a:endParaRPr lang="en-US" sz="1836"/>
                </a:p>
              </p:txBody>
            </p:sp>
            <p:sp>
              <p:nvSpPr>
                <p:cNvPr id="608" name="Freeform 145"/>
                <p:cNvSpPr>
                  <a:spLocks/>
                </p:cNvSpPr>
                <p:nvPr/>
              </p:nvSpPr>
              <p:spPr bwMode="auto">
                <a:xfrm>
                  <a:off x="492" y="2635"/>
                  <a:ext cx="141" cy="70"/>
                </a:xfrm>
                <a:custGeom>
                  <a:avLst/>
                  <a:gdLst>
                    <a:gd name="T0" fmla="*/ 112 w 141"/>
                    <a:gd name="T1" fmla="*/ 70 h 70"/>
                    <a:gd name="T2" fmla="*/ 0 w 141"/>
                    <a:gd name="T3" fmla="*/ 70 h 70"/>
                    <a:gd name="T4" fmla="*/ 33 w 141"/>
                    <a:gd name="T5" fmla="*/ 0 h 70"/>
                    <a:gd name="T6" fmla="*/ 141 w 141"/>
                    <a:gd name="T7" fmla="*/ 0 h 70"/>
                    <a:gd name="T8" fmla="*/ 112 w 141"/>
                    <a:gd name="T9" fmla="*/ 70 h 70"/>
                  </a:gdLst>
                  <a:ahLst/>
                  <a:cxnLst>
                    <a:cxn ang="0">
                      <a:pos x="T0" y="T1"/>
                    </a:cxn>
                    <a:cxn ang="0">
                      <a:pos x="T2" y="T3"/>
                    </a:cxn>
                    <a:cxn ang="0">
                      <a:pos x="T4" y="T5"/>
                    </a:cxn>
                    <a:cxn ang="0">
                      <a:pos x="T6" y="T7"/>
                    </a:cxn>
                    <a:cxn ang="0">
                      <a:pos x="T8" y="T9"/>
                    </a:cxn>
                  </a:cxnLst>
                  <a:rect l="0" t="0" r="r" b="b"/>
                  <a:pathLst>
                    <a:path w="141" h="70">
                      <a:moveTo>
                        <a:pt x="112" y="70"/>
                      </a:moveTo>
                      <a:lnTo>
                        <a:pt x="0" y="70"/>
                      </a:lnTo>
                      <a:lnTo>
                        <a:pt x="33" y="0"/>
                      </a:lnTo>
                      <a:lnTo>
                        <a:pt x="141" y="0"/>
                      </a:lnTo>
                      <a:lnTo>
                        <a:pt x="112" y="7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p>
                  <a:endParaRPr lang="en-US" sz="1836"/>
                </a:p>
              </p:txBody>
            </p:sp>
            <p:sp>
              <p:nvSpPr>
                <p:cNvPr id="609" name="Freeform 146"/>
                <p:cNvSpPr>
                  <a:spLocks/>
                </p:cNvSpPr>
                <p:nvPr/>
              </p:nvSpPr>
              <p:spPr bwMode="auto">
                <a:xfrm>
                  <a:off x="620" y="2635"/>
                  <a:ext cx="137" cy="70"/>
                </a:xfrm>
                <a:custGeom>
                  <a:avLst/>
                  <a:gdLst>
                    <a:gd name="T0" fmla="*/ 112 w 137"/>
                    <a:gd name="T1" fmla="*/ 70 h 70"/>
                    <a:gd name="T2" fmla="*/ 0 w 137"/>
                    <a:gd name="T3" fmla="*/ 70 h 70"/>
                    <a:gd name="T4" fmla="*/ 29 w 137"/>
                    <a:gd name="T5" fmla="*/ 0 h 70"/>
                    <a:gd name="T6" fmla="*/ 137 w 137"/>
                    <a:gd name="T7" fmla="*/ 0 h 70"/>
                    <a:gd name="T8" fmla="*/ 112 w 137"/>
                    <a:gd name="T9" fmla="*/ 70 h 70"/>
                  </a:gdLst>
                  <a:ahLst/>
                  <a:cxnLst>
                    <a:cxn ang="0">
                      <a:pos x="T0" y="T1"/>
                    </a:cxn>
                    <a:cxn ang="0">
                      <a:pos x="T2" y="T3"/>
                    </a:cxn>
                    <a:cxn ang="0">
                      <a:pos x="T4" y="T5"/>
                    </a:cxn>
                    <a:cxn ang="0">
                      <a:pos x="T6" y="T7"/>
                    </a:cxn>
                    <a:cxn ang="0">
                      <a:pos x="T8" y="T9"/>
                    </a:cxn>
                  </a:cxnLst>
                  <a:rect l="0" t="0" r="r" b="b"/>
                  <a:pathLst>
                    <a:path w="137" h="70">
                      <a:moveTo>
                        <a:pt x="112" y="70"/>
                      </a:moveTo>
                      <a:lnTo>
                        <a:pt x="0" y="70"/>
                      </a:lnTo>
                      <a:lnTo>
                        <a:pt x="29" y="0"/>
                      </a:lnTo>
                      <a:lnTo>
                        <a:pt x="137" y="0"/>
                      </a:lnTo>
                      <a:lnTo>
                        <a:pt x="112" y="70"/>
                      </a:lnTo>
                      <a:close/>
                    </a:path>
                  </a:pathLst>
                </a:custGeom>
                <a:solidFill>
                  <a:srgbClr val="1B75B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p>
                  <a:endParaRPr lang="en-US" sz="1836"/>
                </a:p>
              </p:txBody>
            </p:sp>
            <p:sp>
              <p:nvSpPr>
                <p:cNvPr id="610" name="Freeform 147"/>
                <p:cNvSpPr>
                  <a:spLocks/>
                </p:cNvSpPr>
                <p:nvPr/>
              </p:nvSpPr>
              <p:spPr bwMode="auto">
                <a:xfrm>
                  <a:off x="620" y="2635"/>
                  <a:ext cx="137" cy="70"/>
                </a:xfrm>
                <a:custGeom>
                  <a:avLst/>
                  <a:gdLst>
                    <a:gd name="T0" fmla="*/ 112 w 137"/>
                    <a:gd name="T1" fmla="*/ 70 h 70"/>
                    <a:gd name="T2" fmla="*/ 0 w 137"/>
                    <a:gd name="T3" fmla="*/ 70 h 70"/>
                    <a:gd name="T4" fmla="*/ 29 w 137"/>
                    <a:gd name="T5" fmla="*/ 0 h 70"/>
                    <a:gd name="T6" fmla="*/ 137 w 137"/>
                    <a:gd name="T7" fmla="*/ 0 h 70"/>
                    <a:gd name="T8" fmla="*/ 112 w 137"/>
                    <a:gd name="T9" fmla="*/ 70 h 70"/>
                  </a:gdLst>
                  <a:ahLst/>
                  <a:cxnLst>
                    <a:cxn ang="0">
                      <a:pos x="T0" y="T1"/>
                    </a:cxn>
                    <a:cxn ang="0">
                      <a:pos x="T2" y="T3"/>
                    </a:cxn>
                    <a:cxn ang="0">
                      <a:pos x="T4" y="T5"/>
                    </a:cxn>
                    <a:cxn ang="0">
                      <a:pos x="T6" y="T7"/>
                    </a:cxn>
                    <a:cxn ang="0">
                      <a:pos x="T8" y="T9"/>
                    </a:cxn>
                  </a:cxnLst>
                  <a:rect l="0" t="0" r="r" b="b"/>
                  <a:pathLst>
                    <a:path w="137" h="70">
                      <a:moveTo>
                        <a:pt x="112" y="70"/>
                      </a:moveTo>
                      <a:lnTo>
                        <a:pt x="0" y="70"/>
                      </a:lnTo>
                      <a:lnTo>
                        <a:pt x="29" y="0"/>
                      </a:lnTo>
                      <a:lnTo>
                        <a:pt x="137" y="0"/>
                      </a:lnTo>
                      <a:lnTo>
                        <a:pt x="112" y="7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p>
                  <a:endParaRPr lang="en-US" sz="1836"/>
                </a:p>
              </p:txBody>
            </p:sp>
            <p:sp>
              <p:nvSpPr>
                <p:cNvPr id="611" name="Freeform 148"/>
                <p:cNvSpPr>
                  <a:spLocks/>
                </p:cNvSpPr>
                <p:nvPr/>
              </p:nvSpPr>
              <p:spPr bwMode="auto">
                <a:xfrm>
                  <a:off x="748" y="2635"/>
                  <a:ext cx="133" cy="70"/>
                </a:xfrm>
                <a:custGeom>
                  <a:avLst/>
                  <a:gdLst>
                    <a:gd name="T0" fmla="*/ 112 w 133"/>
                    <a:gd name="T1" fmla="*/ 70 h 70"/>
                    <a:gd name="T2" fmla="*/ 0 w 133"/>
                    <a:gd name="T3" fmla="*/ 70 h 70"/>
                    <a:gd name="T4" fmla="*/ 25 w 133"/>
                    <a:gd name="T5" fmla="*/ 0 h 70"/>
                    <a:gd name="T6" fmla="*/ 133 w 133"/>
                    <a:gd name="T7" fmla="*/ 0 h 70"/>
                    <a:gd name="T8" fmla="*/ 112 w 133"/>
                    <a:gd name="T9" fmla="*/ 70 h 70"/>
                  </a:gdLst>
                  <a:ahLst/>
                  <a:cxnLst>
                    <a:cxn ang="0">
                      <a:pos x="T0" y="T1"/>
                    </a:cxn>
                    <a:cxn ang="0">
                      <a:pos x="T2" y="T3"/>
                    </a:cxn>
                    <a:cxn ang="0">
                      <a:pos x="T4" y="T5"/>
                    </a:cxn>
                    <a:cxn ang="0">
                      <a:pos x="T6" y="T7"/>
                    </a:cxn>
                    <a:cxn ang="0">
                      <a:pos x="T8" y="T9"/>
                    </a:cxn>
                  </a:cxnLst>
                  <a:rect l="0" t="0" r="r" b="b"/>
                  <a:pathLst>
                    <a:path w="133" h="70">
                      <a:moveTo>
                        <a:pt x="112" y="70"/>
                      </a:moveTo>
                      <a:lnTo>
                        <a:pt x="0" y="70"/>
                      </a:lnTo>
                      <a:lnTo>
                        <a:pt x="25" y="0"/>
                      </a:lnTo>
                      <a:lnTo>
                        <a:pt x="133" y="0"/>
                      </a:lnTo>
                      <a:lnTo>
                        <a:pt x="112" y="70"/>
                      </a:lnTo>
                      <a:close/>
                    </a:path>
                  </a:pathLst>
                </a:custGeom>
                <a:solidFill>
                  <a:srgbClr val="1B75B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p>
                  <a:endParaRPr lang="en-US" sz="1836"/>
                </a:p>
              </p:txBody>
            </p:sp>
            <p:sp>
              <p:nvSpPr>
                <p:cNvPr id="612" name="Freeform 149"/>
                <p:cNvSpPr>
                  <a:spLocks/>
                </p:cNvSpPr>
                <p:nvPr/>
              </p:nvSpPr>
              <p:spPr bwMode="auto">
                <a:xfrm>
                  <a:off x="748" y="2635"/>
                  <a:ext cx="133" cy="70"/>
                </a:xfrm>
                <a:custGeom>
                  <a:avLst/>
                  <a:gdLst>
                    <a:gd name="T0" fmla="*/ 112 w 133"/>
                    <a:gd name="T1" fmla="*/ 70 h 70"/>
                    <a:gd name="T2" fmla="*/ 0 w 133"/>
                    <a:gd name="T3" fmla="*/ 70 h 70"/>
                    <a:gd name="T4" fmla="*/ 25 w 133"/>
                    <a:gd name="T5" fmla="*/ 0 h 70"/>
                    <a:gd name="T6" fmla="*/ 133 w 133"/>
                    <a:gd name="T7" fmla="*/ 0 h 70"/>
                    <a:gd name="T8" fmla="*/ 112 w 133"/>
                    <a:gd name="T9" fmla="*/ 70 h 70"/>
                  </a:gdLst>
                  <a:ahLst/>
                  <a:cxnLst>
                    <a:cxn ang="0">
                      <a:pos x="T0" y="T1"/>
                    </a:cxn>
                    <a:cxn ang="0">
                      <a:pos x="T2" y="T3"/>
                    </a:cxn>
                    <a:cxn ang="0">
                      <a:pos x="T4" y="T5"/>
                    </a:cxn>
                    <a:cxn ang="0">
                      <a:pos x="T6" y="T7"/>
                    </a:cxn>
                    <a:cxn ang="0">
                      <a:pos x="T8" y="T9"/>
                    </a:cxn>
                  </a:cxnLst>
                  <a:rect l="0" t="0" r="r" b="b"/>
                  <a:pathLst>
                    <a:path w="133" h="70">
                      <a:moveTo>
                        <a:pt x="112" y="70"/>
                      </a:moveTo>
                      <a:lnTo>
                        <a:pt x="0" y="70"/>
                      </a:lnTo>
                      <a:lnTo>
                        <a:pt x="25" y="0"/>
                      </a:lnTo>
                      <a:lnTo>
                        <a:pt x="133" y="0"/>
                      </a:lnTo>
                      <a:lnTo>
                        <a:pt x="112" y="7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p>
                  <a:endParaRPr lang="en-US" sz="1836"/>
                </a:p>
              </p:txBody>
            </p:sp>
            <p:sp>
              <p:nvSpPr>
                <p:cNvPr id="613" name="Freeform 150"/>
                <p:cNvSpPr>
                  <a:spLocks/>
                </p:cNvSpPr>
                <p:nvPr/>
              </p:nvSpPr>
              <p:spPr bwMode="auto">
                <a:xfrm>
                  <a:off x="877" y="2635"/>
                  <a:ext cx="128" cy="70"/>
                </a:xfrm>
                <a:custGeom>
                  <a:avLst/>
                  <a:gdLst>
                    <a:gd name="T0" fmla="*/ 112 w 128"/>
                    <a:gd name="T1" fmla="*/ 70 h 70"/>
                    <a:gd name="T2" fmla="*/ 0 w 128"/>
                    <a:gd name="T3" fmla="*/ 70 h 70"/>
                    <a:gd name="T4" fmla="*/ 21 w 128"/>
                    <a:gd name="T5" fmla="*/ 0 h 70"/>
                    <a:gd name="T6" fmla="*/ 128 w 128"/>
                    <a:gd name="T7" fmla="*/ 0 h 70"/>
                    <a:gd name="T8" fmla="*/ 112 w 128"/>
                    <a:gd name="T9" fmla="*/ 70 h 70"/>
                  </a:gdLst>
                  <a:ahLst/>
                  <a:cxnLst>
                    <a:cxn ang="0">
                      <a:pos x="T0" y="T1"/>
                    </a:cxn>
                    <a:cxn ang="0">
                      <a:pos x="T2" y="T3"/>
                    </a:cxn>
                    <a:cxn ang="0">
                      <a:pos x="T4" y="T5"/>
                    </a:cxn>
                    <a:cxn ang="0">
                      <a:pos x="T6" y="T7"/>
                    </a:cxn>
                    <a:cxn ang="0">
                      <a:pos x="T8" y="T9"/>
                    </a:cxn>
                  </a:cxnLst>
                  <a:rect l="0" t="0" r="r" b="b"/>
                  <a:pathLst>
                    <a:path w="128" h="70">
                      <a:moveTo>
                        <a:pt x="112" y="70"/>
                      </a:moveTo>
                      <a:lnTo>
                        <a:pt x="0" y="70"/>
                      </a:lnTo>
                      <a:lnTo>
                        <a:pt x="21" y="0"/>
                      </a:lnTo>
                      <a:lnTo>
                        <a:pt x="128" y="0"/>
                      </a:lnTo>
                      <a:lnTo>
                        <a:pt x="112" y="70"/>
                      </a:lnTo>
                      <a:close/>
                    </a:path>
                  </a:pathLst>
                </a:custGeom>
                <a:solidFill>
                  <a:srgbClr val="1B75B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p>
                  <a:endParaRPr lang="en-US" sz="1836"/>
                </a:p>
              </p:txBody>
            </p:sp>
            <p:sp>
              <p:nvSpPr>
                <p:cNvPr id="614" name="Freeform 151"/>
                <p:cNvSpPr>
                  <a:spLocks/>
                </p:cNvSpPr>
                <p:nvPr/>
              </p:nvSpPr>
              <p:spPr bwMode="auto">
                <a:xfrm>
                  <a:off x="877" y="2635"/>
                  <a:ext cx="128" cy="70"/>
                </a:xfrm>
                <a:custGeom>
                  <a:avLst/>
                  <a:gdLst>
                    <a:gd name="T0" fmla="*/ 112 w 128"/>
                    <a:gd name="T1" fmla="*/ 70 h 70"/>
                    <a:gd name="T2" fmla="*/ 0 w 128"/>
                    <a:gd name="T3" fmla="*/ 70 h 70"/>
                    <a:gd name="T4" fmla="*/ 21 w 128"/>
                    <a:gd name="T5" fmla="*/ 0 h 70"/>
                    <a:gd name="T6" fmla="*/ 128 w 128"/>
                    <a:gd name="T7" fmla="*/ 0 h 70"/>
                    <a:gd name="T8" fmla="*/ 112 w 128"/>
                    <a:gd name="T9" fmla="*/ 70 h 70"/>
                  </a:gdLst>
                  <a:ahLst/>
                  <a:cxnLst>
                    <a:cxn ang="0">
                      <a:pos x="T0" y="T1"/>
                    </a:cxn>
                    <a:cxn ang="0">
                      <a:pos x="T2" y="T3"/>
                    </a:cxn>
                    <a:cxn ang="0">
                      <a:pos x="T4" y="T5"/>
                    </a:cxn>
                    <a:cxn ang="0">
                      <a:pos x="T6" y="T7"/>
                    </a:cxn>
                    <a:cxn ang="0">
                      <a:pos x="T8" y="T9"/>
                    </a:cxn>
                  </a:cxnLst>
                  <a:rect l="0" t="0" r="r" b="b"/>
                  <a:pathLst>
                    <a:path w="128" h="70">
                      <a:moveTo>
                        <a:pt x="112" y="70"/>
                      </a:moveTo>
                      <a:lnTo>
                        <a:pt x="0" y="70"/>
                      </a:lnTo>
                      <a:lnTo>
                        <a:pt x="21" y="0"/>
                      </a:lnTo>
                      <a:lnTo>
                        <a:pt x="128" y="0"/>
                      </a:lnTo>
                      <a:lnTo>
                        <a:pt x="112" y="7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p>
                  <a:endParaRPr lang="en-US" sz="1836"/>
                </a:p>
              </p:txBody>
            </p:sp>
            <p:sp>
              <p:nvSpPr>
                <p:cNvPr id="615" name="Freeform 152"/>
                <p:cNvSpPr>
                  <a:spLocks/>
                </p:cNvSpPr>
                <p:nvPr/>
              </p:nvSpPr>
              <p:spPr bwMode="auto">
                <a:xfrm>
                  <a:off x="40" y="2722"/>
                  <a:ext cx="166" cy="75"/>
                </a:xfrm>
                <a:custGeom>
                  <a:avLst/>
                  <a:gdLst>
                    <a:gd name="T0" fmla="*/ 116 w 166"/>
                    <a:gd name="T1" fmla="*/ 75 h 75"/>
                    <a:gd name="T2" fmla="*/ 0 w 166"/>
                    <a:gd name="T3" fmla="*/ 75 h 75"/>
                    <a:gd name="T4" fmla="*/ 54 w 166"/>
                    <a:gd name="T5" fmla="*/ 0 h 75"/>
                    <a:gd name="T6" fmla="*/ 166 w 166"/>
                    <a:gd name="T7" fmla="*/ 0 h 75"/>
                    <a:gd name="T8" fmla="*/ 116 w 166"/>
                    <a:gd name="T9" fmla="*/ 75 h 75"/>
                  </a:gdLst>
                  <a:ahLst/>
                  <a:cxnLst>
                    <a:cxn ang="0">
                      <a:pos x="T0" y="T1"/>
                    </a:cxn>
                    <a:cxn ang="0">
                      <a:pos x="T2" y="T3"/>
                    </a:cxn>
                    <a:cxn ang="0">
                      <a:pos x="T4" y="T5"/>
                    </a:cxn>
                    <a:cxn ang="0">
                      <a:pos x="T6" y="T7"/>
                    </a:cxn>
                    <a:cxn ang="0">
                      <a:pos x="T8" y="T9"/>
                    </a:cxn>
                  </a:cxnLst>
                  <a:rect l="0" t="0" r="r" b="b"/>
                  <a:pathLst>
                    <a:path w="166" h="75">
                      <a:moveTo>
                        <a:pt x="116" y="75"/>
                      </a:moveTo>
                      <a:lnTo>
                        <a:pt x="0" y="75"/>
                      </a:lnTo>
                      <a:lnTo>
                        <a:pt x="54" y="0"/>
                      </a:lnTo>
                      <a:lnTo>
                        <a:pt x="166" y="0"/>
                      </a:lnTo>
                      <a:lnTo>
                        <a:pt x="116" y="75"/>
                      </a:lnTo>
                      <a:close/>
                    </a:path>
                  </a:pathLst>
                </a:custGeom>
                <a:solidFill>
                  <a:srgbClr val="1B75B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p>
                  <a:endParaRPr lang="en-US" sz="1836"/>
                </a:p>
              </p:txBody>
            </p:sp>
            <p:sp>
              <p:nvSpPr>
                <p:cNvPr id="616" name="Freeform 153"/>
                <p:cNvSpPr>
                  <a:spLocks/>
                </p:cNvSpPr>
                <p:nvPr/>
              </p:nvSpPr>
              <p:spPr bwMode="auto">
                <a:xfrm>
                  <a:off x="40" y="2722"/>
                  <a:ext cx="166" cy="75"/>
                </a:xfrm>
                <a:custGeom>
                  <a:avLst/>
                  <a:gdLst>
                    <a:gd name="T0" fmla="*/ 116 w 166"/>
                    <a:gd name="T1" fmla="*/ 75 h 75"/>
                    <a:gd name="T2" fmla="*/ 0 w 166"/>
                    <a:gd name="T3" fmla="*/ 75 h 75"/>
                    <a:gd name="T4" fmla="*/ 54 w 166"/>
                    <a:gd name="T5" fmla="*/ 0 h 75"/>
                    <a:gd name="T6" fmla="*/ 166 w 166"/>
                    <a:gd name="T7" fmla="*/ 0 h 75"/>
                    <a:gd name="T8" fmla="*/ 116 w 166"/>
                    <a:gd name="T9" fmla="*/ 75 h 75"/>
                  </a:gdLst>
                  <a:ahLst/>
                  <a:cxnLst>
                    <a:cxn ang="0">
                      <a:pos x="T0" y="T1"/>
                    </a:cxn>
                    <a:cxn ang="0">
                      <a:pos x="T2" y="T3"/>
                    </a:cxn>
                    <a:cxn ang="0">
                      <a:pos x="T4" y="T5"/>
                    </a:cxn>
                    <a:cxn ang="0">
                      <a:pos x="T6" y="T7"/>
                    </a:cxn>
                    <a:cxn ang="0">
                      <a:pos x="T8" y="T9"/>
                    </a:cxn>
                  </a:cxnLst>
                  <a:rect l="0" t="0" r="r" b="b"/>
                  <a:pathLst>
                    <a:path w="166" h="75">
                      <a:moveTo>
                        <a:pt x="116" y="75"/>
                      </a:moveTo>
                      <a:lnTo>
                        <a:pt x="0" y="75"/>
                      </a:lnTo>
                      <a:lnTo>
                        <a:pt x="54" y="0"/>
                      </a:lnTo>
                      <a:lnTo>
                        <a:pt x="166" y="0"/>
                      </a:lnTo>
                      <a:lnTo>
                        <a:pt x="116" y="75"/>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p>
                  <a:endParaRPr lang="en-US" sz="1836"/>
                </a:p>
              </p:txBody>
            </p:sp>
            <p:sp>
              <p:nvSpPr>
                <p:cNvPr id="617" name="Freeform 154"/>
                <p:cNvSpPr>
                  <a:spLocks/>
                </p:cNvSpPr>
                <p:nvPr/>
              </p:nvSpPr>
              <p:spPr bwMode="auto">
                <a:xfrm>
                  <a:off x="173" y="2722"/>
                  <a:ext cx="161" cy="75"/>
                </a:xfrm>
                <a:custGeom>
                  <a:avLst/>
                  <a:gdLst>
                    <a:gd name="T0" fmla="*/ 120 w 161"/>
                    <a:gd name="T1" fmla="*/ 75 h 75"/>
                    <a:gd name="T2" fmla="*/ 0 w 161"/>
                    <a:gd name="T3" fmla="*/ 75 h 75"/>
                    <a:gd name="T4" fmla="*/ 50 w 161"/>
                    <a:gd name="T5" fmla="*/ 0 h 75"/>
                    <a:gd name="T6" fmla="*/ 161 w 161"/>
                    <a:gd name="T7" fmla="*/ 0 h 75"/>
                    <a:gd name="T8" fmla="*/ 120 w 161"/>
                    <a:gd name="T9" fmla="*/ 75 h 75"/>
                  </a:gdLst>
                  <a:ahLst/>
                  <a:cxnLst>
                    <a:cxn ang="0">
                      <a:pos x="T0" y="T1"/>
                    </a:cxn>
                    <a:cxn ang="0">
                      <a:pos x="T2" y="T3"/>
                    </a:cxn>
                    <a:cxn ang="0">
                      <a:pos x="T4" y="T5"/>
                    </a:cxn>
                    <a:cxn ang="0">
                      <a:pos x="T6" y="T7"/>
                    </a:cxn>
                    <a:cxn ang="0">
                      <a:pos x="T8" y="T9"/>
                    </a:cxn>
                  </a:cxnLst>
                  <a:rect l="0" t="0" r="r" b="b"/>
                  <a:pathLst>
                    <a:path w="161" h="75">
                      <a:moveTo>
                        <a:pt x="120" y="75"/>
                      </a:moveTo>
                      <a:lnTo>
                        <a:pt x="0" y="75"/>
                      </a:lnTo>
                      <a:lnTo>
                        <a:pt x="50" y="0"/>
                      </a:lnTo>
                      <a:lnTo>
                        <a:pt x="161" y="0"/>
                      </a:lnTo>
                      <a:lnTo>
                        <a:pt x="120" y="75"/>
                      </a:lnTo>
                      <a:close/>
                    </a:path>
                  </a:pathLst>
                </a:custGeom>
                <a:solidFill>
                  <a:srgbClr val="1B75B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p>
                  <a:endParaRPr lang="en-US" sz="1836"/>
                </a:p>
              </p:txBody>
            </p:sp>
            <p:sp>
              <p:nvSpPr>
                <p:cNvPr id="618" name="Freeform 155"/>
                <p:cNvSpPr>
                  <a:spLocks/>
                </p:cNvSpPr>
                <p:nvPr/>
              </p:nvSpPr>
              <p:spPr bwMode="auto">
                <a:xfrm>
                  <a:off x="173" y="2722"/>
                  <a:ext cx="161" cy="75"/>
                </a:xfrm>
                <a:custGeom>
                  <a:avLst/>
                  <a:gdLst>
                    <a:gd name="T0" fmla="*/ 120 w 161"/>
                    <a:gd name="T1" fmla="*/ 75 h 75"/>
                    <a:gd name="T2" fmla="*/ 0 w 161"/>
                    <a:gd name="T3" fmla="*/ 75 h 75"/>
                    <a:gd name="T4" fmla="*/ 50 w 161"/>
                    <a:gd name="T5" fmla="*/ 0 h 75"/>
                    <a:gd name="T6" fmla="*/ 161 w 161"/>
                    <a:gd name="T7" fmla="*/ 0 h 75"/>
                    <a:gd name="T8" fmla="*/ 120 w 161"/>
                    <a:gd name="T9" fmla="*/ 75 h 75"/>
                  </a:gdLst>
                  <a:ahLst/>
                  <a:cxnLst>
                    <a:cxn ang="0">
                      <a:pos x="T0" y="T1"/>
                    </a:cxn>
                    <a:cxn ang="0">
                      <a:pos x="T2" y="T3"/>
                    </a:cxn>
                    <a:cxn ang="0">
                      <a:pos x="T4" y="T5"/>
                    </a:cxn>
                    <a:cxn ang="0">
                      <a:pos x="T6" y="T7"/>
                    </a:cxn>
                    <a:cxn ang="0">
                      <a:pos x="T8" y="T9"/>
                    </a:cxn>
                  </a:cxnLst>
                  <a:rect l="0" t="0" r="r" b="b"/>
                  <a:pathLst>
                    <a:path w="161" h="75">
                      <a:moveTo>
                        <a:pt x="120" y="75"/>
                      </a:moveTo>
                      <a:lnTo>
                        <a:pt x="0" y="75"/>
                      </a:lnTo>
                      <a:lnTo>
                        <a:pt x="50" y="0"/>
                      </a:lnTo>
                      <a:lnTo>
                        <a:pt x="161" y="0"/>
                      </a:lnTo>
                      <a:lnTo>
                        <a:pt x="120" y="75"/>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p>
                  <a:endParaRPr lang="en-US" sz="1836"/>
                </a:p>
              </p:txBody>
            </p:sp>
            <p:sp>
              <p:nvSpPr>
                <p:cNvPr id="619" name="Freeform 156"/>
                <p:cNvSpPr>
                  <a:spLocks/>
                </p:cNvSpPr>
                <p:nvPr/>
              </p:nvSpPr>
              <p:spPr bwMode="auto">
                <a:xfrm>
                  <a:off x="310" y="2722"/>
                  <a:ext cx="157" cy="75"/>
                </a:xfrm>
                <a:custGeom>
                  <a:avLst/>
                  <a:gdLst>
                    <a:gd name="T0" fmla="*/ 115 w 157"/>
                    <a:gd name="T1" fmla="*/ 75 h 75"/>
                    <a:gd name="T2" fmla="*/ 0 w 157"/>
                    <a:gd name="T3" fmla="*/ 75 h 75"/>
                    <a:gd name="T4" fmla="*/ 41 w 157"/>
                    <a:gd name="T5" fmla="*/ 0 h 75"/>
                    <a:gd name="T6" fmla="*/ 157 w 157"/>
                    <a:gd name="T7" fmla="*/ 0 h 75"/>
                    <a:gd name="T8" fmla="*/ 115 w 157"/>
                    <a:gd name="T9" fmla="*/ 75 h 75"/>
                  </a:gdLst>
                  <a:ahLst/>
                  <a:cxnLst>
                    <a:cxn ang="0">
                      <a:pos x="T0" y="T1"/>
                    </a:cxn>
                    <a:cxn ang="0">
                      <a:pos x="T2" y="T3"/>
                    </a:cxn>
                    <a:cxn ang="0">
                      <a:pos x="T4" y="T5"/>
                    </a:cxn>
                    <a:cxn ang="0">
                      <a:pos x="T6" y="T7"/>
                    </a:cxn>
                    <a:cxn ang="0">
                      <a:pos x="T8" y="T9"/>
                    </a:cxn>
                  </a:cxnLst>
                  <a:rect l="0" t="0" r="r" b="b"/>
                  <a:pathLst>
                    <a:path w="157" h="75">
                      <a:moveTo>
                        <a:pt x="115" y="75"/>
                      </a:moveTo>
                      <a:lnTo>
                        <a:pt x="0" y="75"/>
                      </a:lnTo>
                      <a:lnTo>
                        <a:pt x="41" y="0"/>
                      </a:lnTo>
                      <a:lnTo>
                        <a:pt x="157" y="0"/>
                      </a:lnTo>
                      <a:lnTo>
                        <a:pt x="115" y="75"/>
                      </a:lnTo>
                      <a:close/>
                    </a:path>
                  </a:pathLst>
                </a:custGeom>
                <a:solidFill>
                  <a:srgbClr val="1B75B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p>
                  <a:endParaRPr lang="en-US" sz="1836"/>
                </a:p>
              </p:txBody>
            </p:sp>
            <p:sp>
              <p:nvSpPr>
                <p:cNvPr id="620" name="Freeform 157"/>
                <p:cNvSpPr>
                  <a:spLocks/>
                </p:cNvSpPr>
                <p:nvPr/>
              </p:nvSpPr>
              <p:spPr bwMode="auto">
                <a:xfrm>
                  <a:off x="310" y="2722"/>
                  <a:ext cx="157" cy="75"/>
                </a:xfrm>
                <a:custGeom>
                  <a:avLst/>
                  <a:gdLst>
                    <a:gd name="T0" fmla="*/ 115 w 157"/>
                    <a:gd name="T1" fmla="*/ 75 h 75"/>
                    <a:gd name="T2" fmla="*/ 0 w 157"/>
                    <a:gd name="T3" fmla="*/ 75 h 75"/>
                    <a:gd name="T4" fmla="*/ 41 w 157"/>
                    <a:gd name="T5" fmla="*/ 0 h 75"/>
                    <a:gd name="T6" fmla="*/ 157 w 157"/>
                    <a:gd name="T7" fmla="*/ 0 h 75"/>
                    <a:gd name="T8" fmla="*/ 115 w 157"/>
                    <a:gd name="T9" fmla="*/ 75 h 75"/>
                  </a:gdLst>
                  <a:ahLst/>
                  <a:cxnLst>
                    <a:cxn ang="0">
                      <a:pos x="T0" y="T1"/>
                    </a:cxn>
                    <a:cxn ang="0">
                      <a:pos x="T2" y="T3"/>
                    </a:cxn>
                    <a:cxn ang="0">
                      <a:pos x="T4" y="T5"/>
                    </a:cxn>
                    <a:cxn ang="0">
                      <a:pos x="T6" y="T7"/>
                    </a:cxn>
                    <a:cxn ang="0">
                      <a:pos x="T8" y="T9"/>
                    </a:cxn>
                  </a:cxnLst>
                  <a:rect l="0" t="0" r="r" b="b"/>
                  <a:pathLst>
                    <a:path w="157" h="75">
                      <a:moveTo>
                        <a:pt x="115" y="75"/>
                      </a:moveTo>
                      <a:lnTo>
                        <a:pt x="0" y="75"/>
                      </a:lnTo>
                      <a:lnTo>
                        <a:pt x="41" y="0"/>
                      </a:lnTo>
                      <a:lnTo>
                        <a:pt x="157" y="0"/>
                      </a:lnTo>
                      <a:lnTo>
                        <a:pt x="115" y="75"/>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p>
                  <a:endParaRPr lang="en-US" sz="1836"/>
                </a:p>
              </p:txBody>
            </p:sp>
            <p:sp>
              <p:nvSpPr>
                <p:cNvPr id="621" name="Freeform 158"/>
                <p:cNvSpPr>
                  <a:spLocks/>
                </p:cNvSpPr>
                <p:nvPr/>
              </p:nvSpPr>
              <p:spPr bwMode="auto">
                <a:xfrm>
                  <a:off x="446" y="2722"/>
                  <a:ext cx="149" cy="75"/>
                </a:xfrm>
                <a:custGeom>
                  <a:avLst/>
                  <a:gdLst>
                    <a:gd name="T0" fmla="*/ 116 w 149"/>
                    <a:gd name="T1" fmla="*/ 75 h 75"/>
                    <a:gd name="T2" fmla="*/ 0 w 149"/>
                    <a:gd name="T3" fmla="*/ 75 h 75"/>
                    <a:gd name="T4" fmla="*/ 37 w 149"/>
                    <a:gd name="T5" fmla="*/ 0 h 75"/>
                    <a:gd name="T6" fmla="*/ 149 w 149"/>
                    <a:gd name="T7" fmla="*/ 0 h 75"/>
                    <a:gd name="T8" fmla="*/ 116 w 149"/>
                    <a:gd name="T9" fmla="*/ 75 h 75"/>
                  </a:gdLst>
                  <a:ahLst/>
                  <a:cxnLst>
                    <a:cxn ang="0">
                      <a:pos x="T0" y="T1"/>
                    </a:cxn>
                    <a:cxn ang="0">
                      <a:pos x="T2" y="T3"/>
                    </a:cxn>
                    <a:cxn ang="0">
                      <a:pos x="T4" y="T5"/>
                    </a:cxn>
                    <a:cxn ang="0">
                      <a:pos x="T6" y="T7"/>
                    </a:cxn>
                    <a:cxn ang="0">
                      <a:pos x="T8" y="T9"/>
                    </a:cxn>
                  </a:cxnLst>
                  <a:rect l="0" t="0" r="r" b="b"/>
                  <a:pathLst>
                    <a:path w="149" h="75">
                      <a:moveTo>
                        <a:pt x="116" y="75"/>
                      </a:moveTo>
                      <a:lnTo>
                        <a:pt x="0" y="75"/>
                      </a:lnTo>
                      <a:lnTo>
                        <a:pt x="37" y="0"/>
                      </a:lnTo>
                      <a:lnTo>
                        <a:pt x="149" y="0"/>
                      </a:lnTo>
                      <a:lnTo>
                        <a:pt x="116" y="75"/>
                      </a:lnTo>
                      <a:close/>
                    </a:path>
                  </a:pathLst>
                </a:custGeom>
                <a:solidFill>
                  <a:srgbClr val="1B75B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p>
                  <a:endParaRPr lang="en-US" sz="1836"/>
                </a:p>
              </p:txBody>
            </p:sp>
            <p:sp>
              <p:nvSpPr>
                <p:cNvPr id="622" name="Freeform 159"/>
                <p:cNvSpPr>
                  <a:spLocks/>
                </p:cNvSpPr>
                <p:nvPr/>
              </p:nvSpPr>
              <p:spPr bwMode="auto">
                <a:xfrm>
                  <a:off x="446" y="2722"/>
                  <a:ext cx="149" cy="75"/>
                </a:xfrm>
                <a:custGeom>
                  <a:avLst/>
                  <a:gdLst>
                    <a:gd name="T0" fmla="*/ 116 w 149"/>
                    <a:gd name="T1" fmla="*/ 75 h 75"/>
                    <a:gd name="T2" fmla="*/ 0 w 149"/>
                    <a:gd name="T3" fmla="*/ 75 h 75"/>
                    <a:gd name="T4" fmla="*/ 37 w 149"/>
                    <a:gd name="T5" fmla="*/ 0 h 75"/>
                    <a:gd name="T6" fmla="*/ 149 w 149"/>
                    <a:gd name="T7" fmla="*/ 0 h 75"/>
                    <a:gd name="T8" fmla="*/ 116 w 149"/>
                    <a:gd name="T9" fmla="*/ 75 h 75"/>
                  </a:gdLst>
                  <a:ahLst/>
                  <a:cxnLst>
                    <a:cxn ang="0">
                      <a:pos x="T0" y="T1"/>
                    </a:cxn>
                    <a:cxn ang="0">
                      <a:pos x="T2" y="T3"/>
                    </a:cxn>
                    <a:cxn ang="0">
                      <a:pos x="T4" y="T5"/>
                    </a:cxn>
                    <a:cxn ang="0">
                      <a:pos x="T6" y="T7"/>
                    </a:cxn>
                    <a:cxn ang="0">
                      <a:pos x="T8" y="T9"/>
                    </a:cxn>
                  </a:cxnLst>
                  <a:rect l="0" t="0" r="r" b="b"/>
                  <a:pathLst>
                    <a:path w="149" h="75">
                      <a:moveTo>
                        <a:pt x="116" y="75"/>
                      </a:moveTo>
                      <a:lnTo>
                        <a:pt x="0" y="75"/>
                      </a:lnTo>
                      <a:lnTo>
                        <a:pt x="37" y="0"/>
                      </a:lnTo>
                      <a:lnTo>
                        <a:pt x="149" y="0"/>
                      </a:lnTo>
                      <a:lnTo>
                        <a:pt x="116" y="75"/>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p>
                  <a:endParaRPr lang="en-US" sz="1836"/>
                </a:p>
              </p:txBody>
            </p:sp>
            <p:sp>
              <p:nvSpPr>
                <p:cNvPr id="623" name="Freeform 160"/>
                <p:cNvSpPr>
                  <a:spLocks/>
                </p:cNvSpPr>
                <p:nvPr/>
              </p:nvSpPr>
              <p:spPr bwMode="auto">
                <a:xfrm>
                  <a:off x="579" y="2722"/>
                  <a:ext cx="145" cy="75"/>
                </a:xfrm>
                <a:custGeom>
                  <a:avLst/>
                  <a:gdLst>
                    <a:gd name="T0" fmla="*/ 120 w 145"/>
                    <a:gd name="T1" fmla="*/ 75 h 75"/>
                    <a:gd name="T2" fmla="*/ 0 w 145"/>
                    <a:gd name="T3" fmla="*/ 75 h 75"/>
                    <a:gd name="T4" fmla="*/ 33 w 145"/>
                    <a:gd name="T5" fmla="*/ 0 h 75"/>
                    <a:gd name="T6" fmla="*/ 145 w 145"/>
                    <a:gd name="T7" fmla="*/ 0 h 75"/>
                    <a:gd name="T8" fmla="*/ 120 w 145"/>
                    <a:gd name="T9" fmla="*/ 75 h 75"/>
                  </a:gdLst>
                  <a:ahLst/>
                  <a:cxnLst>
                    <a:cxn ang="0">
                      <a:pos x="T0" y="T1"/>
                    </a:cxn>
                    <a:cxn ang="0">
                      <a:pos x="T2" y="T3"/>
                    </a:cxn>
                    <a:cxn ang="0">
                      <a:pos x="T4" y="T5"/>
                    </a:cxn>
                    <a:cxn ang="0">
                      <a:pos x="T6" y="T7"/>
                    </a:cxn>
                    <a:cxn ang="0">
                      <a:pos x="T8" y="T9"/>
                    </a:cxn>
                  </a:cxnLst>
                  <a:rect l="0" t="0" r="r" b="b"/>
                  <a:pathLst>
                    <a:path w="145" h="75">
                      <a:moveTo>
                        <a:pt x="120" y="75"/>
                      </a:moveTo>
                      <a:lnTo>
                        <a:pt x="0" y="75"/>
                      </a:lnTo>
                      <a:lnTo>
                        <a:pt x="33" y="0"/>
                      </a:lnTo>
                      <a:lnTo>
                        <a:pt x="145" y="0"/>
                      </a:lnTo>
                      <a:lnTo>
                        <a:pt x="120" y="75"/>
                      </a:lnTo>
                      <a:close/>
                    </a:path>
                  </a:pathLst>
                </a:custGeom>
                <a:solidFill>
                  <a:srgbClr val="1B75B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p>
                  <a:endParaRPr lang="en-US" sz="1836"/>
                </a:p>
              </p:txBody>
            </p:sp>
            <p:sp>
              <p:nvSpPr>
                <p:cNvPr id="624" name="Freeform 161"/>
                <p:cNvSpPr>
                  <a:spLocks/>
                </p:cNvSpPr>
                <p:nvPr/>
              </p:nvSpPr>
              <p:spPr bwMode="auto">
                <a:xfrm>
                  <a:off x="579" y="2722"/>
                  <a:ext cx="145" cy="75"/>
                </a:xfrm>
                <a:custGeom>
                  <a:avLst/>
                  <a:gdLst>
                    <a:gd name="T0" fmla="*/ 120 w 145"/>
                    <a:gd name="T1" fmla="*/ 75 h 75"/>
                    <a:gd name="T2" fmla="*/ 0 w 145"/>
                    <a:gd name="T3" fmla="*/ 75 h 75"/>
                    <a:gd name="T4" fmla="*/ 33 w 145"/>
                    <a:gd name="T5" fmla="*/ 0 h 75"/>
                    <a:gd name="T6" fmla="*/ 145 w 145"/>
                    <a:gd name="T7" fmla="*/ 0 h 75"/>
                    <a:gd name="T8" fmla="*/ 120 w 145"/>
                    <a:gd name="T9" fmla="*/ 75 h 75"/>
                  </a:gdLst>
                  <a:ahLst/>
                  <a:cxnLst>
                    <a:cxn ang="0">
                      <a:pos x="T0" y="T1"/>
                    </a:cxn>
                    <a:cxn ang="0">
                      <a:pos x="T2" y="T3"/>
                    </a:cxn>
                    <a:cxn ang="0">
                      <a:pos x="T4" y="T5"/>
                    </a:cxn>
                    <a:cxn ang="0">
                      <a:pos x="T6" y="T7"/>
                    </a:cxn>
                    <a:cxn ang="0">
                      <a:pos x="T8" y="T9"/>
                    </a:cxn>
                  </a:cxnLst>
                  <a:rect l="0" t="0" r="r" b="b"/>
                  <a:pathLst>
                    <a:path w="145" h="75">
                      <a:moveTo>
                        <a:pt x="120" y="75"/>
                      </a:moveTo>
                      <a:lnTo>
                        <a:pt x="0" y="75"/>
                      </a:lnTo>
                      <a:lnTo>
                        <a:pt x="33" y="0"/>
                      </a:lnTo>
                      <a:lnTo>
                        <a:pt x="145" y="0"/>
                      </a:lnTo>
                      <a:lnTo>
                        <a:pt x="120" y="75"/>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p>
                  <a:endParaRPr lang="en-US" sz="1836"/>
                </a:p>
              </p:txBody>
            </p:sp>
            <p:sp>
              <p:nvSpPr>
                <p:cNvPr id="625" name="Freeform 162"/>
                <p:cNvSpPr>
                  <a:spLocks/>
                </p:cNvSpPr>
                <p:nvPr/>
              </p:nvSpPr>
              <p:spPr bwMode="auto">
                <a:xfrm>
                  <a:off x="715" y="2722"/>
                  <a:ext cx="141" cy="75"/>
                </a:xfrm>
                <a:custGeom>
                  <a:avLst/>
                  <a:gdLst>
                    <a:gd name="T0" fmla="*/ 116 w 141"/>
                    <a:gd name="T1" fmla="*/ 75 h 75"/>
                    <a:gd name="T2" fmla="*/ 0 w 141"/>
                    <a:gd name="T3" fmla="*/ 75 h 75"/>
                    <a:gd name="T4" fmla="*/ 25 w 141"/>
                    <a:gd name="T5" fmla="*/ 0 h 75"/>
                    <a:gd name="T6" fmla="*/ 141 w 141"/>
                    <a:gd name="T7" fmla="*/ 0 h 75"/>
                    <a:gd name="T8" fmla="*/ 116 w 141"/>
                    <a:gd name="T9" fmla="*/ 75 h 75"/>
                  </a:gdLst>
                  <a:ahLst/>
                  <a:cxnLst>
                    <a:cxn ang="0">
                      <a:pos x="T0" y="T1"/>
                    </a:cxn>
                    <a:cxn ang="0">
                      <a:pos x="T2" y="T3"/>
                    </a:cxn>
                    <a:cxn ang="0">
                      <a:pos x="T4" y="T5"/>
                    </a:cxn>
                    <a:cxn ang="0">
                      <a:pos x="T6" y="T7"/>
                    </a:cxn>
                    <a:cxn ang="0">
                      <a:pos x="T8" y="T9"/>
                    </a:cxn>
                  </a:cxnLst>
                  <a:rect l="0" t="0" r="r" b="b"/>
                  <a:pathLst>
                    <a:path w="141" h="75">
                      <a:moveTo>
                        <a:pt x="116" y="75"/>
                      </a:moveTo>
                      <a:lnTo>
                        <a:pt x="0" y="75"/>
                      </a:lnTo>
                      <a:lnTo>
                        <a:pt x="25" y="0"/>
                      </a:lnTo>
                      <a:lnTo>
                        <a:pt x="141" y="0"/>
                      </a:lnTo>
                      <a:lnTo>
                        <a:pt x="116" y="75"/>
                      </a:lnTo>
                      <a:close/>
                    </a:path>
                  </a:pathLst>
                </a:custGeom>
                <a:solidFill>
                  <a:srgbClr val="1B75B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p>
                  <a:endParaRPr lang="en-US" sz="1836"/>
                </a:p>
              </p:txBody>
            </p:sp>
            <p:sp>
              <p:nvSpPr>
                <p:cNvPr id="626" name="Freeform 163"/>
                <p:cNvSpPr>
                  <a:spLocks/>
                </p:cNvSpPr>
                <p:nvPr/>
              </p:nvSpPr>
              <p:spPr bwMode="auto">
                <a:xfrm>
                  <a:off x="715" y="2722"/>
                  <a:ext cx="141" cy="75"/>
                </a:xfrm>
                <a:custGeom>
                  <a:avLst/>
                  <a:gdLst>
                    <a:gd name="T0" fmla="*/ 116 w 141"/>
                    <a:gd name="T1" fmla="*/ 75 h 75"/>
                    <a:gd name="T2" fmla="*/ 0 w 141"/>
                    <a:gd name="T3" fmla="*/ 75 h 75"/>
                    <a:gd name="T4" fmla="*/ 25 w 141"/>
                    <a:gd name="T5" fmla="*/ 0 h 75"/>
                    <a:gd name="T6" fmla="*/ 141 w 141"/>
                    <a:gd name="T7" fmla="*/ 0 h 75"/>
                    <a:gd name="T8" fmla="*/ 116 w 141"/>
                    <a:gd name="T9" fmla="*/ 75 h 75"/>
                  </a:gdLst>
                  <a:ahLst/>
                  <a:cxnLst>
                    <a:cxn ang="0">
                      <a:pos x="T0" y="T1"/>
                    </a:cxn>
                    <a:cxn ang="0">
                      <a:pos x="T2" y="T3"/>
                    </a:cxn>
                    <a:cxn ang="0">
                      <a:pos x="T4" y="T5"/>
                    </a:cxn>
                    <a:cxn ang="0">
                      <a:pos x="T6" y="T7"/>
                    </a:cxn>
                    <a:cxn ang="0">
                      <a:pos x="T8" y="T9"/>
                    </a:cxn>
                  </a:cxnLst>
                  <a:rect l="0" t="0" r="r" b="b"/>
                  <a:pathLst>
                    <a:path w="141" h="75">
                      <a:moveTo>
                        <a:pt x="116" y="75"/>
                      </a:moveTo>
                      <a:lnTo>
                        <a:pt x="0" y="75"/>
                      </a:lnTo>
                      <a:lnTo>
                        <a:pt x="25" y="0"/>
                      </a:lnTo>
                      <a:lnTo>
                        <a:pt x="141" y="0"/>
                      </a:lnTo>
                      <a:lnTo>
                        <a:pt x="116" y="75"/>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p>
                  <a:endParaRPr lang="en-US" sz="1836"/>
                </a:p>
              </p:txBody>
            </p:sp>
            <p:sp>
              <p:nvSpPr>
                <p:cNvPr id="627" name="Freeform 164"/>
                <p:cNvSpPr>
                  <a:spLocks/>
                </p:cNvSpPr>
                <p:nvPr/>
              </p:nvSpPr>
              <p:spPr bwMode="auto">
                <a:xfrm>
                  <a:off x="852" y="2722"/>
                  <a:ext cx="132" cy="75"/>
                </a:xfrm>
                <a:custGeom>
                  <a:avLst/>
                  <a:gdLst>
                    <a:gd name="T0" fmla="*/ 116 w 132"/>
                    <a:gd name="T1" fmla="*/ 75 h 75"/>
                    <a:gd name="T2" fmla="*/ 0 w 132"/>
                    <a:gd name="T3" fmla="*/ 75 h 75"/>
                    <a:gd name="T4" fmla="*/ 21 w 132"/>
                    <a:gd name="T5" fmla="*/ 0 h 75"/>
                    <a:gd name="T6" fmla="*/ 132 w 132"/>
                    <a:gd name="T7" fmla="*/ 0 h 75"/>
                    <a:gd name="T8" fmla="*/ 116 w 132"/>
                    <a:gd name="T9" fmla="*/ 75 h 75"/>
                  </a:gdLst>
                  <a:ahLst/>
                  <a:cxnLst>
                    <a:cxn ang="0">
                      <a:pos x="T0" y="T1"/>
                    </a:cxn>
                    <a:cxn ang="0">
                      <a:pos x="T2" y="T3"/>
                    </a:cxn>
                    <a:cxn ang="0">
                      <a:pos x="T4" y="T5"/>
                    </a:cxn>
                    <a:cxn ang="0">
                      <a:pos x="T6" y="T7"/>
                    </a:cxn>
                    <a:cxn ang="0">
                      <a:pos x="T8" y="T9"/>
                    </a:cxn>
                  </a:cxnLst>
                  <a:rect l="0" t="0" r="r" b="b"/>
                  <a:pathLst>
                    <a:path w="132" h="75">
                      <a:moveTo>
                        <a:pt x="116" y="75"/>
                      </a:moveTo>
                      <a:lnTo>
                        <a:pt x="0" y="75"/>
                      </a:lnTo>
                      <a:lnTo>
                        <a:pt x="21" y="0"/>
                      </a:lnTo>
                      <a:lnTo>
                        <a:pt x="132" y="0"/>
                      </a:lnTo>
                      <a:lnTo>
                        <a:pt x="116" y="75"/>
                      </a:lnTo>
                      <a:close/>
                    </a:path>
                  </a:pathLst>
                </a:custGeom>
                <a:solidFill>
                  <a:srgbClr val="1B75B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p>
                  <a:endParaRPr lang="en-US" sz="1836"/>
                </a:p>
              </p:txBody>
            </p:sp>
            <p:sp>
              <p:nvSpPr>
                <p:cNvPr id="628" name="Freeform 165"/>
                <p:cNvSpPr>
                  <a:spLocks/>
                </p:cNvSpPr>
                <p:nvPr/>
              </p:nvSpPr>
              <p:spPr bwMode="auto">
                <a:xfrm>
                  <a:off x="-34" y="2817"/>
                  <a:ext cx="178" cy="83"/>
                </a:xfrm>
                <a:custGeom>
                  <a:avLst/>
                  <a:gdLst>
                    <a:gd name="T0" fmla="*/ 124 w 178"/>
                    <a:gd name="T1" fmla="*/ 83 h 83"/>
                    <a:gd name="T2" fmla="*/ 0 w 178"/>
                    <a:gd name="T3" fmla="*/ 83 h 83"/>
                    <a:gd name="T4" fmla="*/ 58 w 178"/>
                    <a:gd name="T5" fmla="*/ 0 h 83"/>
                    <a:gd name="T6" fmla="*/ 178 w 178"/>
                    <a:gd name="T7" fmla="*/ 0 h 83"/>
                    <a:gd name="T8" fmla="*/ 124 w 178"/>
                    <a:gd name="T9" fmla="*/ 83 h 83"/>
                  </a:gdLst>
                  <a:ahLst/>
                  <a:cxnLst>
                    <a:cxn ang="0">
                      <a:pos x="T0" y="T1"/>
                    </a:cxn>
                    <a:cxn ang="0">
                      <a:pos x="T2" y="T3"/>
                    </a:cxn>
                    <a:cxn ang="0">
                      <a:pos x="T4" y="T5"/>
                    </a:cxn>
                    <a:cxn ang="0">
                      <a:pos x="T6" y="T7"/>
                    </a:cxn>
                    <a:cxn ang="0">
                      <a:pos x="T8" y="T9"/>
                    </a:cxn>
                  </a:cxnLst>
                  <a:rect l="0" t="0" r="r" b="b"/>
                  <a:pathLst>
                    <a:path w="178" h="83">
                      <a:moveTo>
                        <a:pt x="124" y="83"/>
                      </a:moveTo>
                      <a:lnTo>
                        <a:pt x="0" y="83"/>
                      </a:lnTo>
                      <a:lnTo>
                        <a:pt x="58" y="0"/>
                      </a:lnTo>
                      <a:lnTo>
                        <a:pt x="178" y="0"/>
                      </a:lnTo>
                      <a:lnTo>
                        <a:pt x="124" y="83"/>
                      </a:lnTo>
                      <a:close/>
                    </a:path>
                  </a:pathLst>
                </a:custGeom>
                <a:solidFill>
                  <a:srgbClr val="1B75B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p>
                  <a:endParaRPr lang="en-US" sz="1836"/>
                </a:p>
              </p:txBody>
            </p:sp>
            <p:sp>
              <p:nvSpPr>
                <p:cNvPr id="629" name="Freeform 166"/>
                <p:cNvSpPr>
                  <a:spLocks/>
                </p:cNvSpPr>
                <p:nvPr/>
              </p:nvSpPr>
              <p:spPr bwMode="auto">
                <a:xfrm>
                  <a:off x="-34" y="2817"/>
                  <a:ext cx="178" cy="83"/>
                </a:xfrm>
                <a:custGeom>
                  <a:avLst/>
                  <a:gdLst>
                    <a:gd name="T0" fmla="*/ 124 w 178"/>
                    <a:gd name="T1" fmla="*/ 83 h 83"/>
                    <a:gd name="T2" fmla="*/ 0 w 178"/>
                    <a:gd name="T3" fmla="*/ 83 h 83"/>
                    <a:gd name="T4" fmla="*/ 58 w 178"/>
                    <a:gd name="T5" fmla="*/ 0 h 83"/>
                    <a:gd name="T6" fmla="*/ 178 w 178"/>
                    <a:gd name="T7" fmla="*/ 0 h 83"/>
                    <a:gd name="T8" fmla="*/ 124 w 178"/>
                    <a:gd name="T9" fmla="*/ 83 h 83"/>
                  </a:gdLst>
                  <a:ahLst/>
                  <a:cxnLst>
                    <a:cxn ang="0">
                      <a:pos x="T0" y="T1"/>
                    </a:cxn>
                    <a:cxn ang="0">
                      <a:pos x="T2" y="T3"/>
                    </a:cxn>
                    <a:cxn ang="0">
                      <a:pos x="T4" y="T5"/>
                    </a:cxn>
                    <a:cxn ang="0">
                      <a:pos x="T6" y="T7"/>
                    </a:cxn>
                    <a:cxn ang="0">
                      <a:pos x="T8" y="T9"/>
                    </a:cxn>
                  </a:cxnLst>
                  <a:rect l="0" t="0" r="r" b="b"/>
                  <a:pathLst>
                    <a:path w="178" h="83">
                      <a:moveTo>
                        <a:pt x="124" y="83"/>
                      </a:moveTo>
                      <a:lnTo>
                        <a:pt x="0" y="83"/>
                      </a:lnTo>
                      <a:lnTo>
                        <a:pt x="58" y="0"/>
                      </a:lnTo>
                      <a:lnTo>
                        <a:pt x="178" y="0"/>
                      </a:lnTo>
                      <a:lnTo>
                        <a:pt x="124" y="83"/>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p>
                  <a:endParaRPr lang="en-US" sz="1836"/>
                </a:p>
              </p:txBody>
            </p:sp>
            <p:sp>
              <p:nvSpPr>
                <p:cNvPr id="630" name="Freeform 167"/>
                <p:cNvSpPr>
                  <a:spLocks/>
                </p:cNvSpPr>
                <p:nvPr/>
              </p:nvSpPr>
              <p:spPr bwMode="auto">
                <a:xfrm>
                  <a:off x="107" y="2817"/>
                  <a:ext cx="174" cy="83"/>
                </a:xfrm>
                <a:custGeom>
                  <a:avLst/>
                  <a:gdLst>
                    <a:gd name="T0" fmla="*/ 124 w 174"/>
                    <a:gd name="T1" fmla="*/ 83 h 83"/>
                    <a:gd name="T2" fmla="*/ 0 w 174"/>
                    <a:gd name="T3" fmla="*/ 83 h 83"/>
                    <a:gd name="T4" fmla="*/ 53 w 174"/>
                    <a:gd name="T5" fmla="*/ 0 h 83"/>
                    <a:gd name="T6" fmla="*/ 174 w 174"/>
                    <a:gd name="T7" fmla="*/ 0 h 83"/>
                    <a:gd name="T8" fmla="*/ 124 w 174"/>
                    <a:gd name="T9" fmla="*/ 83 h 83"/>
                  </a:gdLst>
                  <a:ahLst/>
                  <a:cxnLst>
                    <a:cxn ang="0">
                      <a:pos x="T0" y="T1"/>
                    </a:cxn>
                    <a:cxn ang="0">
                      <a:pos x="T2" y="T3"/>
                    </a:cxn>
                    <a:cxn ang="0">
                      <a:pos x="T4" y="T5"/>
                    </a:cxn>
                    <a:cxn ang="0">
                      <a:pos x="T6" y="T7"/>
                    </a:cxn>
                    <a:cxn ang="0">
                      <a:pos x="T8" y="T9"/>
                    </a:cxn>
                  </a:cxnLst>
                  <a:rect l="0" t="0" r="r" b="b"/>
                  <a:pathLst>
                    <a:path w="174" h="83">
                      <a:moveTo>
                        <a:pt x="124" y="83"/>
                      </a:moveTo>
                      <a:lnTo>
                        <a:pt x="0" y="83"/>
                      </a:lnTo>
                      <a:lnTo>
                        <a:pt x="53" y="0"/>
                      </a:lnTo>
                      <a:lnTo>
                        <a:pt x="174" y="0"/>
                      </a:lnTo>
                      <a:lnTo>
                        <a:pt x="124" y="83"/>
                      </a:lnTo>
                      <a:close/>
                    </a:path>
                  </a:pathLst>
                </a:custGeom>
                <a:solidFill>
                  <a:srgbClr val="1B75B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p>
                  <a:endParaRPr lang="en-US" sz="1836"/>
                </a:p>
              </p:txBody>
            </p:sp>
            <p:sp>
              <p:nvSpPr>
                <p:cNvPr id="631" name="Freeform 168"/>
                <p:cNvSpPr>
                  <a:spLocks/>
                </p:cNvSpPr>
                <p:nvPr/>
              </p:nvSpPr>
              <p:spPr bwMode="auto">
                <a:xfrm>
                  <a:off x="107" y="2817"/>
                  <a:ext cx="174" cy="83"/>
                </a:xfrm>
                <a:custGeom>
                  <a:avLst/>
                  <a:gdLst>
                    <a:gd name="T0" fmla="*/ 124 w 174"/>
                    <a:gd name="T1" fmla="*/ 83 h 83"/>
                    <a:gd name="T2" fmla="*/ 0 w 174"/>
                    <a:gd name="T3" fmla="*/ 83 h 83"/>
                    <a:gd name="T4" fmla="*/ 53 w 174"/>
                    <a:gd name="T5" fmla="*/ 0 h 83"/>
                    <a:gd name="T6" fmla="*/ 174 w 174"/>
                    <a:gd name="T7" fmla="*/ 0 h 83"/>
                    <a:gd name="T8" fmla="*/ 124 w 174"/>
                    <a:gd name="T9" fmla="*/ 83 h 83"/>
                  </a:gdLst>
                  <a:ahLst/>
                  <a:cxnLst>
                    <a:cxn ang="0">
                      <a:pos x="T0" y="T1"/>
                    </a:cxn>
                    <a:cxn ang="0">
                      <a:pos x="T2" y="T3"/>
                    </a:cxn>
                    <a:cxn ang="0">
                      <a:pos x="T4" y="T5"/>
                    </a:cxn>
                    <a:cxn ang="0">
                      <a:pos x="T6" y="T7"/>
                    </a:cxn>
                    <a:cxn ang="0">
                      <a:pos x="T8" y="T9"/>
                    </a:cxn>
                  </a:cxnLst>
                  <a:rect l="0" t="0" r="r" b="b"/>
                  <a:pathLst>
                    <a:path w="174" h="83">
                      <a:moveTo>
                        <a:pt x="124" y="83"/>
                      </a:moveTo>
                      <a:lnTo>
                        <a:pt x="0" y="83"/>
                      </a:lnTo>
                      <a:lnTo>
                        <a:pt x="53" y="0"/>
                      </a:lnTo>
                      <a:lnTo>
                        <a:pt x="174" y="0"/>
                      </a:lnTo>
                      <a:lnTo>
                        <a:pt x="124" y="83"/>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p>
                  <a:endParaRPr lang="en-US" sz="1836"/>
                </a:p>
              </p:txBody>
            </p:sp>
            <p:sp>
              <p:nvSpPr>
                <p:cNvPr id="632" name="Freeform 169"/>
                <p:cNvSpPr>
                  <a:spLocks/>
                </p:cNvSpPr>
                <p:nvPr/>
              </p:nvSpPr>
              <p:spPr bwMode="auto">
                <a:xfrm>
                  <a:off x="252" y="2817"/>
                  <a:ext cx="165" cy="83"/>
                </a:xfrm>
                <a:custGeom>
                  <a:avLst/>
                  <a:gdLst>
                    <a:gd name="T0" fmla="*/ 124 w 165"/>
                    <a:gd name="T1" fmla="*/ 83 h 83"/>
                    <a:gd name="T2" fmla="*/ 0 w 165"/>
                    <a:gd name="T3" fmla="*/ 83 h 83"/>
                    <a:gd name="T4" fmla="*/ 45 w 165"/>
                    <a:gd name="T5" fmla="*/ 0 h 83"/>
                    <a:gd name="T6" fmla="*/ 165 w 165"/>
                    <a:gd name="T7" fmla="*/ 0 h 83"/>
                    <a:gd name="T8" fmla="*/ 124 w 165"/>
                    <a:gd name="T9" fmla="*/ 83 h 83"/>
                  </a:gdLst>
                  <a:ahLst/>
                  <a:cxnLst>
                    <a:cxn ang="0">
                      <a:pos x="T0" y="T1"/>
                    </a:cxn>
                    <a:cxn ang="0">
                      <a:pos x="T2" y="T3"/>
                    </a:cxn>
                    <a:cxn ang="0">
                      <a:pos x="T4" y="T5"/>
                    </a:cxn>
                    <a:cxn ang="0">
                      <a:pos x="T6" y="T7"/>
                    </a:cxn>
                    <a:cxn ang="0">
                      <a:pos x="T8" y="T9"/>
                    </a:cxn>
                  </a:cxnLst>
                  <a:rect l="0" t="0" r="r" b="b"/>
                  <a:pathLst>
                    <a:path w="165" h="83">
                      <a:moveTo>
                        <a:pt x="124" y="83"/>
                      </a:moveTo>
                      <a:lnTo>
                        <a:pt x="0" y="83"/>
                      </a:lnTo>
                      <a:lnTo>
                        <a:pt x="45" y="0"/>
                      </a:lnTo>
                      <a:lnTo>
                        <a:pt x="165" y="0"/>
                      </a:lnTo>
                      <a:lnTo>
                        <a:pt x="124" y="83"/>
                      </a:lnTo>
                      <a:close/>
                    </a:path>
                  </a:pathLst>
                </a:custGeom>
                <a:solidFill>
                  <a:srgbClr val="1B75B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p>
                  <a:endParaRPr lang="en-US" sz="1836"/>
                </a:p>
              </p:txBody>
            </p:sp>
            <p:sp>
              <p:nvSpPr>
                <p:cNvPr id="633" name="Freeform 170"/>
                <p:cNvSpPr>
                  <a:spLocks/>
                </p:cNvSpPr>
                <p:nvPr/>
              </p:nvSpPr>
              <p:spPr bwMode="auto">
                <a:xfrm>
                  <a:off x="252" y="2817"/>
                  <a:ext cx="165" cy="83"/>
                </a:xfrm>
                <a:custGeom>
                  <a:avLst/>
                  <a:gdLst>
                    <a:gd name="T0" fmla="*/ 124 w 165"/>
                    <a:gd name="T1" fmla="*/ 83 h 83"/>
                    <a:gd name="T2" fmla="*/ 0 w 165"/>
                    <a:gd name="T3" fmla="*/ 83 h 83"/>
                    <a:gd name="T4" fmla="*/ 45 w 165"/>
                    <a:gd name="T5" fmla="*/ 0 h 83"/>
                    <a:gd name="T6" fmla="*/ 165 w 165"/>
                    <a:gd name="T7" fmla="*/ 0 h 83"/>
                    <a:gd name="T8" fmla="*/ 124 w 165"/>
                    <a:gd name="T9" fmla="*/ 83 h 83"/>
                  </a:gdLst>
                  <a:ahLst/>
                  <a:cxnLst>
                    <a:cxn ang="0">
                      <a:pos x="T0" y="T1"/>
                    </a:cxn>
                    <a:cxn ang="0">
                      <a:pos x="T2" y="T3"/>
                    </a:cxn>
                    <a:cxn ang="0">
                      <a:pos x="T4" y="T5"/>
                    </a:cxn>
                    <a:cxn ang="0">
                      <a:pos x="T6" y="T7"/>
                    </a:cxn>
                    <a:cxn ang="0">
                      <a:pos x="T8" y="T9"/>
                    </a:cxn>
                  </a:cxnLst>
                  <a:rect l="0" t="0" r="r" b="b"/>
                  <a:pathLst>
                    <a:path w="165" h="83">
                      <a:moveTo>
                        <a:pt x="124" y="83"/>
                      </a:moveTo>
                      <a:lnTo>
                        <a:pt x="0" y="83"/>
                      </a:lnTo>
                      <a:lnTo>
                        <a:pt x="45" y="0"/>
                      </a:lnTo>
                      <a:lnTo>
                        <a:pt x="165" y="0"/>
                      </a:lnTo>
                      <a:lnTo>
                        <a:pt x="124" y="83"/>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p>
                  <a:endParaRPr lang="en-US" sz="1836"/>
                </a:p>
              </p:txBody>
            </p:sp>
            <p:sp>
              <p:nvSpPr>
                <p:cNvPr id="634" name="Freeform 171"/>
                <p:cNvSpPr>
                  <a:spLocks/>
                </p:cNvSpPr>
                <p:nvPr/>
              </p:nvSpPr>
              <p:spPr bwMode="auto">
                <a:xfrm>
                  <a:off x="392" y="2817"/>
                  <a:ext cx="162" cy="83"/>
                </a:xfrm>
                <a:custGeom>
                  <a:avLst/>
                  <a:gdLst>
                    <a:gd name="T0" fmla="*/ 125 w 162"/>
                    <a:gd name="T1" fmla="*/ 83 h 83"/>
                    <a:gd name="T2" fmla="*/ 0 w 162"/>
                    <a:gd name="T3" fmla="*/ 83 h 83"/>
                    <a:gd name="T4" fmla="*/ 42 w 162"/>
                    <a:gd name="T5" fmla="*/ 0 h 83"/>
                    <a:gd name="T6" fmla="*/ 162 w 162"/>
                    <a:gd name="T7" fmla="*/ 0 h 83"/>
                    <a:gd name="T8" fmla="*/ 125 w 162"/>
                    <a:gd name="T9" fmla="*/ 83 h 83"/>
                  </a:gdLst>
                  <a:ahLst/>
                  <a:cxnLst>
                    <a:cxn ang="0">
                      <a:pos x="T0" y="T1"/>
                    </a:cxn>
                    <a:cxn ang="0">
                      <a:pos x="T2" y="T3"/>
                    </a:cxn>
                    <a:cxn ang="0">
                      <a:pos x="T4" y="T5"/>
                    </a:cxn>
                    <a:cxn ang="0">
                      <a:pos x="T6" y="T7"/>
                    </a:cxn>
                    <a:cxn ang="0">
                      <a:pos x="T8" y="T9"/>
                    </a:cxn>
                  </a:cxnLst>
                  <a:rect l="0" t="0" r="r" b="b"/>
                  <a:pathLst>
                    <a:path w="162" h="83">
                      <a:moveTo>
                        <a:pt x="125" y="83"/>
                      </a:moveTo>
                      <a:lnTo>
                        <a:pt x="0" y="83"/>
                      </a:lnTo>
                      <a:lnTo>
                        <a:pt x="42" y="0"/>
                      </a:lnTo>
                      <a:lnTo>
                        <a:pt x="162" y="0"/>
                      </a:lnTo>
                      <a:lnTo>
                        <a:pt x="125" y="83"/>
                      </a:lnTo>
                      <a:close/>
                    </a:path>
                  </a:pathLst>
                </a:custGeom>
                <a:solidFill>
                  <a:srgbClr val="1B75B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p>
                  <a:endParaRPr lang="en-US" sz="1836"/>
                </a:p>
              </p:txBody>
            </p:sp>
            <p:sp>
              <p:nvSpPr>
                <p:cNvPr id="635" name="Freeform 172"/>
                <p:cNvSpPr>
                  <a:spLocks/>
                </p:cNvSpPr>
                <p:nvPr/>
              </p:nvSpPr>
              <p:spPr bwMode="auto">
                <a:xfrm>
                  <a:off x="392" y="2817"/>
                  <a:ext cx="162" cy="83"/>
                </a:xfrm>
                <a:custGeom>
                  <a:avLst/>
                  <a:gdLst>
                    <a:gd name="T0" fmla="*/ 125 w 162"/>
                    <a:gd name="T1" fmla="*/ 83 h 83"/>
                    <a:gd name="T2" fmla="*/ 0 w 162"/>
                    <a:gd name="T3" fmla="*/ 83 h 83"/>
                    <a:gd name="T4" fmla="*/ 42 w 162"/>
                    <a:gd name="T5" fmla="*/ 0 h 83"/>
                    <a:gd name="T6" fmla="*/ 162 w 162"/>
                    <a:gd name="T7" fmla="*/ 0 h 83"/>
                    <a:gd name="T8" fmla="*/ 125 w 162"/>
                    <a:gd name="T9" fmla="*/ 83 h 83"/>
                  </a:gdLst>
                  <a:ahLst/>
                  <a:cxnLst>
                    <a:cxn ang="0">
                      <a:pos x="T0" y="T1"/>
                    </a:cxn>
                    <a:cxn ang="0">
                      <a:pos x="T2" y="T3"/>
                    </a:cxn>
                    <a:cxn ang="0">
                      <a:pos x="T4" y="T5"/>
                    </a:cxn>
                    <a:cxn ang="0">
                      <a:pos x="T6" y="T7"/>
                    </a:cxn>
                    <a:cxn ang="0">
                      <a:pos x="T8" y="T9"/>
                    </a:cxn>
                  </a:cxnLst>
                  <a:rect l="0" t="0" r="r" b="b"/>
                  <a:pathLst>
                    <a:path w="162" h="83">
                      <a:moveTo>
                        <a:pt x="125" y="83"/>
                      </a:moveTo>
                      <a:lnTo>
                        <a:pt x="0" y="83"/>
                      </a:lnTo>
                      <a:lnTo>
                        <a:pt x="42" y="0"/>
                      </a:lnTo>
                      <a:lnTo>
                        <a:pt x="162" y="0"/>
                      </a:lnTo>
                      <a:lnTo>
                        <a:pt x="125" y="83"/>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p>
                  <a:endParaRPr lang="en-US" sz="1836"/>
                </a:p>
              </p:txBody>
            </p:sp>
            <p:sp>
              <p:nvSpPr>
                <p:cNvPr id="636" name="Freeform 173"/>
                <p:cNvSpPr>
                  <a:spLocks/>
                </p:cNvSpPr>
                <p:nvPr/>
              </p:nvSpPr>
              <p:spPr bwMode="auto">
                <a:xfrm>
                  <a:off x="537" y="2817"/>
                  <a:ext cx="153" cy="83"/>
                </a:xfrm>
                <a:custGeom>
                  <a:avLst/>
                  <a:gdLst>
                    <a:gd name="T0" fmla="*/ 124 w 153"/>
                    <a:gd name="T1" fmla="*/ 83 h 83"/>
                    <a:gd name="T2" fmla="*/ 0 w 153"/>
                    <a:gd name="T3" fmla="*/ 83 h 83"/>
                    <a:gd name="T4" fmla="*/ 33 w 153"/>
                    <a:gd name="T5" fmla="*/ 0 h 83"/>
                    <a:gd name="T6" fmla="*/ 153 w 153"/>
                    <a:gd name="T7" fmla="*/ 0 h 83"/>
                    <a:gd name="T8" fmla="*/ 124 w 153"/>
                    <a:gd name="T9" fmla="*/ 83 h 83"/>
                  </a:gdLst>
                  <a:ahLst/>
                  <a:cxnLst>
                    <a:cxn ang="0">
                      <a:pos x="T0" y="T1"/>
                    </a:cxn>
                    <a:cxn ang="0">
                      <a:pos x="T2" y="T3"/>
                    </a:cxn>
                    <a:cxn ang="0">
                      <a:pos x="T4" y="T5"/>
                    </a:cxn>
                    <a:cxn ang="0">
                      <a:pos x="T6" y="T7"/>
                    </a:cxn>
                    <a:cxn ang="0">
                      <a:pos x="T8" y="T9"/>
                    </a:cxn>
                  </a:cxnLst>
                  <a:rect l="0" t="0" r="r" b="b"/>
                  <a:pathLst>
                    <a:path w="153" h="83">
                      <a:moveTo>
                        <a:pt x="124" y="83"/>
                      </a:moveTo>
                      <a:lnTo>
                        <a:pt x="0" y="83"/>
                      </a:lnTo>
                      <a:lnTo>
                        <a:pt x="33" y="0"/>
                      </a:lnTo>
                      <a:lnTo>
                        <a:pt x="153" y="0"/>
                      </a:lnTo>
                      <a:lnTo>
                        <a:pt x="124" y="83"/>
                      </a:lnTo>
                      <a:close/>
                    </a:path>
                  </a:pathLst>
                </a:custGeom>
                <a:solidFill>
                  <a:srgbClr val="1B75B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p>
                  <a:endParaRPr lang="en-US" sz="1836"/>
                </a:p>
              </p:txBody>
            </p:sp>
            <p:sp>
              <p:nvSpPr>
                <p:cNvPr id="637" name="Freeform 174"/>
                <p:cNvSpPr>
                  <a:spLocks/>
                </p:cNvSpPr>
                <p:nvPr/>
              </p:nvSpPr>
              <p:spPr bwMode="auto">
                <a:xfrm>
                  <a:off x="537" y="2817"/>
                  <a:ext cx="153" cy="83"/>
                </a:xfrm>
                <a:custGeom>
                  <a:avLst/>
                  <a:gdLst>
                    <a:gd name="T0" fmla="*/ 124 w 153"/>
                    <a:gd name="T1" fmla="*/ 83 h 83"/>
                    <a:gd name="T2" fmla="*/ 0 w 153"/>
                    <a:gd name="T3" fmla="*/ 83 h 83"/>
                    <a:gd name="T4" fmla="*/ 33 w 153"/>
                    <a:gd name="T5" fmla="*/ 0 h 83"/>
                    <a:gd name="T6" fmla="*/ 153 w 153"/>
                    <a:gd name="T7" fmla="*/ 0 h 83"/>
                    <a:gd name="T8" fmla="*/ 124 w 153"/>
                    <a:gd name="T9" fmla="*/ 83 h 83"/>
                  </a:gdLst>
                  <a:ahLst/>
                  <a:cxnLst>
                    <a:cxn ang="0">
                      <a:pos x="T0" y="T1"/>
                    </a:cxn>
                    <a:cxn ang="0">
                      <a:pos x="T2" y="T3"/>
                    </a:cxn>
                    <a:cxn ang="0">
                      <a:pos x="T4" y="T5"/>
                    </a:cxn>
                    <a:cxn ang="0">
                      <a:pos x="T6" y="T7"/>
                    </a:cxn>
                    <a:cxn ang="0">
                      <a:pos x="T8" y="T9"/>
                    </a:cxn>
                  </a:cxnLst>
                  <a:rect l="0" t="0" r="r" b="b"/>
                  <a:pathLst>
                    <a:path w="153" h="83">
                      <a:moveTo>
                        <a:pt x="124" y="83"/>
                      </a:moveTo>
                      <a:lnTo>
                        <a:pt x="0" y="83"/>
                      </a:lnTo>
                      <a:lnTo>
                        <a:pt x="33" y="0"/>
                      </a:lnTo>
                      <a:lnTo>
                        <a:pt x="153" y="0"/>
                      </a:lnTo>
                      <a:lnTo>
                        <a:pt x="124" y="83"/>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p>
                  <a:endParaRPr lang="en-US" sz="1836"/>
                </a:p>
              </p:txBody>
            </p:sp>
            <p:sp>
              <p:nvSpPr>
                <p:cNvPr id="638" name="Freeform 175"/>
                <p:cNvSpPr>
                  <a:spLocks/>
                </p:cNvSpPr>
                <p:nvPr/>
              </p:nvSpPr>
              <p:spPr bwMode="auto">
                <a:xfrm>
                  <a:off x="678" y="2817"/>
                  <a:ext cx="149" cy="83"/>
                </a:xfrm>
                <a:custGeom>
                  <a:avLst/>
                  <a:gdLst>
                    <a:gd name="T0" fmla="*/ 124 w 149"/>
                    <a:gd name="T1" fmla="*/ 83 h 83"/>
                    <a:gd name="T2" fmla="*/ 0 w 149"/>
                    <a:gd name="T3" fmla="*/ 83 h 83"/>
                    <a:gd name="T4" fmla="*/ 29 w 149"/>
                    <a:gd name="T5" fmla="*/ 0 h 83"/>
                    <a:gd name="T6" fmla="*/ 149 w 149"/>
                    <a:gd name="T7" fmla="*/ 0 h 83"/>
                    <a:gd name="T8" fmla="*/ 124 w 149"/>
                    <a:gd name="T9" fmla="*/ 83 h 83"/>
                  </a:gdLst>
                  <a:ahLst/>
                  <a:cxnLst>
                    <a:cxn ang="0">
                      <a:pos x="T0" y="T1"/>
                    </a:cxn>
                    <a:cxn ang="0">
                      <a:pos x="T2" y="T3"/>
                    </a:cxn>
                    <a:cxn ang="0">
                      <a:pos x="T4" y="T5"/>
                    </a:cxn>
                    <a:cxn ang="0">
                      <a:pos x="T6" y="T7"/>
                    </a:cxn>
                    <a:cxn ang="0">
                      <a:pos x="T8" y="T9"/>
                    </a:cxn>
                  </a:cxnLst>
                  <a:rect l="0" t="0" r="r" b="b"/>
                  <a:pathLst>
                    <a:path w="149" h="83">
                      <a:moveTo>
                        <a:pt x="124" y="83"/>
                      </a:moveTo>
                      <a:lnTo>
                        <a:pt x="0" y="83"/>
                      </a:lnTo>
                      <a:lnTo>
                        <a:pt x="29" y="0"/>
                      </a:lnTo>
                      <a:lnTo>
                        <a:pt x="149" y="0"/>
                      </a:lnTo>
                      <a:lnTo>
                        <a:pt x="124" y="83"/>
                      </a:lnTo>
                      <a:close/>
                    </a:path>
                  </a:pathLst>
                </a:custGeom>
                <a:solidFill>
                  <a:srgbClr val="1B75B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p>
                  <a:endParaRPr lang="en-US" sz="1836"/>
                </a:p>
              </p:txBody>
            </p:sp>
            <p:sp>
              <p:nvSpPr>
                <p:cNvPr id="639" name="Freeform 176"/>
                <p:cNvSpPr>
                  <a:spLocks/>
                </p:cNvSpPr>
                <p:nvPr/>
              </p:nvSpPr>
              <p:spPr bwMode="auto">
                <a:xfrm>
                  <a:off x="819" y="2817"/>
                  <a:ext cx="145" cy="83"/>
                </a:xfrm>
                <a:custGeom>
                  <a:avLst/>
                  <a:gdLst>
                    <a:gd name="T0" fmla="*/ 124 w 145"/>
                    <a:gd name="T1" fmla="*/ 83 h 83"/>
                    <a:gd name="T2" fmla="*/ 0 w 145"/>
                    <a:gd name="T3" fmla="*/ 83 h 83"/>
                    <a:gd name="T4" fmla="*/ 25 w 145"/>
                    <a:gd name="T5" fmla="*/ 0 h 83"/>
                    <a:gd name="T6" fmla="*/ 145 w 145"/>
                    <a:gd name="T7" fmla="*/ 0 h 83"/>
                    <a:gd name="T8" fmla="*/ 124 w 145"/>
                    <a:gd name="T9" fmla="*/ 83 h 83"/>
                  </a:gdLst>
                  <a:ahLst/>
                  <a:cxnLst>
                    <a:cxn ang="0">
                      <a:pos x="T0" y="T1"/>
                    </a:cxn>
                    <a:cxn ang="0">
                      <a:pos x="T2" y="T3"/>
                    </a:cxn>
                    <a:cxn ang="0">
                      <a:pos x="T4" y="T5"/>
                    </a:cxn>
                    <a:cxn ang="0">
                      <a:pos x="T6" y="T7"/>
                    </a:cxn>
                    <a:cxn ang="0">
                      <a:pos x="T8" y="T9"/>
                    </a:cxn>
                  </a:cxnLst>
                  <a:rect l="0" t="0" r="r" b="b"/>
                  <a:pathLst>
                    <a:path w="145" h="83">
                      <a:moveTo>
                        <a:pt x="124" y="83"/>
                      </a:moveTo>
                      <a:lnTo>
                        <a:pt x="0" y="83"/>
                      </a:lnTo>
                      <a:lnTo>
                        <a:pt x="25" y="0"/>
                      </a:lnTo>
                      <a:lnTo>
                        <a:pt x="145" y="0"/>
                      </a:lnTo>
                      <a:lnTo>
                        <a:pt x="124" y="83"/>
                      </a:lnTo>
                      <a:close/>
                    </a:path>
                  </a:pathLst>
                </a:custGeom>
                <a:solidFill>
                  <a:srgbClr val="1B75B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p>
                  <a:endParaRPr lang="en-US" sz="1836"/>
                </a:p>
              </p:txBody>
            </p:sp>
            <p:sp>
              <p:nvSpPr>
                <p:cNvPr id="640" name="Freeform 177"/>
                <p:cNvSpPr>
                  <a:spLocks/>
                </p:cNvSpPr>
                <p:nvPr/>
              </p:nvSpPr>
              <p:spPr bwMode="auto">
                <a:xfrm>
                  <a:off x="-117" y="2925"/>
                  <a:ext cx="190" cy="92"/>
                </a:xfrm>
                <a:custGeom>
                  <a:avLst/>
                  <a:gdLst>
                    <a:gd name="T0" fmla="*/ 133 w 190"/>
                    <a:gd name="T1" fmla="*/ 92 h 92"/>
                    <a:gd name="T2" fmla="*/ 0 w 190"/>
                    <a:gd name="T3" fmla="*/ 92 h 92"/>
                    <a:gd name="T4" fmla="*/ 66 w 190"/>
                    <a:gd name="T5" fmla="*/ 0 h 92"/>
                    <a:gd name="T6" fmla="*/ 190 w 190"/>
                    <a:gd name="T7" fmla="*/ 0 h 92"/>
                    <a:gd name="T8" fmla="*/ 133 w 190"/>
                    <a:gd name="T9" fmla="*/ 92 h 92"/>
                  </a:gdLst>
                  <a:ahLst/>
                  <a:cxnLst>
                    <a:cxn ang="0">
                      <a:pos x="T0" y="T1"/>
                    </a:cxn>
                    <a:cxn ang="0">
                      <a:pos x="T2" y="T3"/>
                    </a:cxn>
                    <a:cxn ang="0">
                      <a:pos x="T4" y="T5"/>
                    </a:cxn>
                    <a:cxn ang="0">
                      <a:pos x="T6" y="T7"/>
                    </a:cxn>
                    <a:cxn ang="0">
                      <a:pos x="T8" y="T9"/>
                    </a:cxn>
                  </a:cxnLst>
                  <a:rect l="0" t="0" r="r" b="b"/>
                  <a:pathLst>
                    <a:path w="190" h="92">
                      <a:moveTo>
                        <a:pt x="133" y="92"/>
                      </a:moveTo>
                      <a:lnTo>
                        <a:pt x="0" y="92"/>
                      </a:lnTo>
                      <a:lnTo>
                        <a:pt x="66" y="0"/>
                      </a:lnTo>
                      <a:lnTo>
                        <a:pt x="190" y="0"/>
                      </a:lnTo>
                      <a:lnTo>
                        <a:pt x="133" y="92"/>
                      </a:lnTo>
                      <a:close/>
                    </a:path>
                  </a:pathLst>
                </a:custGeom>
                <a:solidFill>
                  <a:srgbClr val="1B75B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p>
                  <a:endParaRPr lang="en-US" sz="1836"/>
                </a:p>
              </p:txBody>
            </p:sp>
            <p:sp>
              <p:nvSpPr>
                <p:cNvPr id="641" name="Freeform 178"/>
                <p:cNvSpPr>
                  <a:spLocks/>
                </p:cNvSpPr>
                <p:nvPr/>
              </p:nvSpPr>
              <p:spPr bwMode="auto">
                <a:xfrm>
                  <a:off x="-117" y="2925"/>
                  <a:ext cx="190" cy="92"/>
                </a:xfrm>
                <a:custGeom>
                  <a:avLst/>
                  <a:gdLst>
                    <a:gd name="T0" fmla="*/ 133 w 190"/>
                    <a:gd name="T1" fmla="*/ 92 h 92"/>
                    <a:gd name="T2" fmla="*/ 0 w 190"/>
                    <a:gd name="T3" fmla="*/ 92 h 92"/>
                    <a:gd name="T4" fmla="*/ 66 w 190"/>
                    <a:gd name="T5" fmla="*/ 0 h 92"/>
                    <a:gd name="T6" fmla="*/ 190 w 190"/>
                    <a:gd name="T7" fmla="*/ 0 h 92"/>
                    <a:gd name="T8" fmla="*/ 133 w 190"/>
                    <a:gd name="T9" fmla="*/ 92 h 92"/>
                  </a:gdLst>
                  <a:ahLst/>
                  <a:cxnLst>
                    <a:cxn ang="0">
                      <a:pos x="T0" y="T1"/>
                    </a:cxn>
                    <a:cxn ang="0">
                      <a:pos x="T2" y="T3"/>
                    </a:cxn>
                    <a:cxn ang="0">
                      <a:pos x="T4" y="T5"/>
                    </a:cxn>
                    <a:cxn ang="0">
                      <a:pos x="T6" y="T7"/>
                    </a:cxn>
                    <a:cxn ang="0">
                      <a:pos x="T8" y="T9"/>
                    </a:cxn>
                  </a:cxnLst>
                  <a:rect l="0" t="0" r="r" b="b"/>
                  <a:pathLst>
                    <a:path w="190" h="92">
                      <a:moveTo>
                        <a:pt x="133" y="92"/>
                      </a:moveTo>
                      <a:lnTo>
                        <a:pt x="0" y="92"/>
                      </a:lnTo>
                      <a:lnTo>
                        <a:pt x="66" y="0"/>
                      </a:lnTo>
                      <a:lnTo>
                        <a:pt x="190" y="0"/>
                      </a:lnTo>
                      <a:lnTo>
                        <a:pt x="133" y="9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p>
                  <a:endParaRPr lang="en-US" sz="1836"/>
                </a:p>
              </p:txBody>
            </p:sp>
            <p:sp>
              <p:nvSpPr>
                <p:cNvPr id="642" name="Freeform 179"/>
                <p:cNvSpPr>
                  <a:spLocks/>
                </p:cNvSpPr>
                <p:nvPr/>
              </p:nvSpPr>
              <p:spPr bwMode="auto">
                <a:xfrm>
                  <a:off x="32" y="2925"/>
                  <a:ext cx="186" cy="92"/>
                </a:xfrm>
                <a:custGeom>
                  <a:avLst/>
                  <a:gdLst>
                    <a:gd name="T0" fmla="*/ 133 w 186"/>
                    <a:gd name="T1" fmla="*/ 92 h 92"/>
                    <a:gd name="T2" fmla="*/ 0 w 186"/>
                    <a:gd name="T3" fmla="*/ 92 h 92"/>
                    <a:gd name="T4" fmla="*/ 62 w 186"/>
                    <a:gd name="T5" fmla="*/ 0 h 92"/>
                    <a:gd name="T6" fmla="*/ 186 w 186"/>
                    <a:gd name="T7" fmla="*/ 0 h 92"/>
                    <a:gd name="T8" fmla="*/ 133 w 186"/>
                    <a:gd name="T9" fmla="*/ 92 h 92"/>
                  </a:gdLst>
                  <a:ahLst/>
                  <a:cxnLst>
                    <a:cxn ang="0">
                      <a:pos x="T0" y="T1"/>
                    </a:cxn>
                    <a:cxn ang="0">
                      <a:pos x="T2" y="T3"/>
                    </a:cxn>
                    <a:cxn ang="0">
                      <a:pos x="T4" y="T5"/>
                    </a:cxn>
                    <a:cxn ang="0">
                      <a:pos x="T6" y="T7"/>
                    </a:cxn>
                    <a:cxn ang="0">
                      <a:pos x="T8" y="T9"/>
                    </a:cxn>
                  </a:cxnLst>
                  <a:rect l="0" t="0" r="r" b="b"/>
                  <a:pathLst>
                    <a:path w="186" h="92">
                      <a:moveTo>
                        <a:pt x="133" y="92"/>
                      </a:moveTo>
                      <a:lnTo>
                        <a:pt x="0" y="92"/>
                      </a:lnTo>
                      <a:lnTo>
                        <a:pt x="62" y="0"/>
                      </a:lnTo>
                      <a:lnTo>
                        <a:pt x="186" y="0"/>
                      </a:lnTo>
                      <a:lnTo>
                        <a:pt x="133" y="92"/>
                      </a:lnTo>
                      <a:close/>
                    </a:path>
                  </a:pathLst>
                </a:custGeom>
                <a:solidFill>
                  <a:srgbClr val="1B75B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p>
                  <a:endParaRPr lang="en-US" sz="1836"/>
                </a:p>
              </p:txBody>
            </p:sp>
            <p:sp>
              <p:nvSpPr>
                <p:cNvPr id="643" name="Freeform 180"/>
                <p:cNvSpPr>
                  <a:spLocks/>
                </p:cNvSpPr>
                <p:nvPr/>
              </p:nvSpPr>
              <p:spPr bwMode="auto">
                <a:xfrm>
                  <a:off x="32" y="2925"/>
                  <a:ext cx="186" cy="92"/>
                </a:xfrm>
                <a:custGeom>
                  <a:avLst/>
                  <a:gdLst>
                    <a:gd name="T0" fmla="*/ 133 w 186"/>
                    <a:gd name="T1" fmla="*/ 92 h 92"/>
                    <a:gd name="T2" fmla="*/ 0 w 186"/>
                    <a:gd name="T3" fmla="*/ 92 h 92"/>
                    <a:gd name="T4" fmla="*/ 62 w 186"/>
                    <a:gd name="T5" fmla="*/ 0 h 92"/>
                    <a:gd name="T6" fmla="*/ 186 w 186"/>
                    <a:gd name="T7" fmla="*/ 0 h 92"/>
                    <a:gd name="T8" fmla="*/ 133 w 186"/>
                    <a:gd name="T9" fmla="*/ 92 h 92"/>
                  </a:gdLst>
                  <a:ahLst/>
                  <a:cxnLst>
                    <a:cxn ang="0">
                      <a:pos x="T0" y="T1"/>
                    </a:cxn>
                    <a:cxn ang="0">
                      <a:pos x="T2" y="T3"/>
                    </a:cxn>
                    <a:cxn ang="0">
                      <a:pos x="T4" y="T5"/>
                    </a:cxn>
                    <a:cxn ang="0">
                      <a:pos x="T6" y="T7"/>
                    </a:cxn>
                    <a:cxn ang="0">
                      <a:pos x="T8" y="T9"/>
                    </a:cxn>
                  </a:cxnLst>
                  <a:rect l="0" t="0" r="r" b="b"/>
                  <a:pathLst>
                    <a:path w="186" h="92">
                      <a:moveTo>
                        <a:pt x="133" y="92"/>
                      </a:moveTo>
                      <a:lnTo>
                        <a:pt x="0" y="92"/>
                      </a:lnTo>
                      <a:lnTo>
                        <a:pt x="62" y="0"/>
                      </a:lnTo>
                      <a:lnTo>
                        <a:pt x="186" y="0"/>
                      </a:lnTo>
                      <a:lnTo>
                        <a:pt x="133" y="9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p>
                  <a:endParaRPr lang="en-US" sz="1836"/>
                </a:p>
              </p:txBody>
            </p:sp>
            <p:sp>
              <p:nvSpPr>
                <p:cNvPr id="644" name="Freeform 181"/>
                <p:cNvSpPr>
                  <a:spLocks/>
                </p:cNvSpPr>
                <p:nvPr/>
              </p:nvSpPr>
              <p:spPr bwMode="auto">
                <a:xfrm>
                  <a:off x="185" y="2925"/>
                  <a:ext cx="178" cy="92"/>
                </a:xfrm>
                <a:custGeom>
                  <a:avLst/>
                  <a:gdLst>
                    <a:gd name="T0" fmla="*/ 133 w 178"/>
                    <a:gd name="T1" fmla="*/ 92 h 92"/>
                    <a:gd name="T2" fmla="*/ 0 w 178"/>
                    <a:gd name="T3" fmla="*/ 92 h 92"/>
                    <a:gd name="T4" fmla="*/ 54 w 178"/>
                    <a:gd name="T5" fmla="*/ 0 h 92"/>
                    <a:gd name="T6" fmla="*/ 178 w 178"/>
                    <a:gd name="T7" fmla="*/ 0 h 92"/>
                    <a:gd name="T8" fmla="*/ 133 w 178"/>
                    <a:gd name="T9" fmla="*/ 92 h 92"/>
                  </a:gdLst>
                  <a:ahLst/>
                  <a:cxnLst>
                    <a:cxn ang="0">
                      <a:pos x="T0" y="T1"/>
                    </a:cxn>
                    <a:cxn ang="0">
                      <a:pos x="T2" y="T3"/>
                    </a:cxn>
                    <a:cxn ang="0">
                      <a:pos x="T4" y="T5"/>
                    </a:cxn>
                    <a:cxn ang="0">
                      <a:pos x="T6" y="T7"/>
                    </a:cxn>
                    <a:cxn ang="0">
                      <a:pos x="T8" y="T9"/>
                    </a:cxn>
                  </a:cxnLst>
                  <a:rect l="0" t="0" r="r" b="b"/>
                  <a:pathLst>
                    <a:path w="178" h="92">
                      <a:moveTo>
                        <a:pt x="133" y="92"/>
                      </a:moveTo>
                      <a:lnTo>
                        <a:pt x="0" y="92"/>
                      </a:lnTo>
                      <a:lnTo>
                        <a:pt x="54" y="0"/>
                      </a:lnTo>
                      <a:lnTo>
                        <a:pt x="178" y="0"/>
                      </a:lnTo>
                      <a:lnTo>
                        <a:pt x="133" y="92"/>
                      </a:lnTo>
                      <a:close/>
                    </a:path>
                  </a:pathLst>
                </a:custGeom>
                <a:solidFill>
                  <a:srgbClr val="1B75B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p>
                  <a:endParaRPr lang="en-US" sz="1836"/>
                </a:p>
              </p:txBody>
            </p:sp>
            <p:sp>
              <p:nvSpPr>
                <p:cNvPr id="645" name="Freeform 182"/>
                <p:cNvSpPr>
                  <a:spLocks/>
                </p:cNvSpPr>
                <p:nvPr/>
              </p:nvSpPr>
              <p:spPr bwMode="auto">
                <a:xfrm>
                  <a:off x="185" y="2925"/>
                  <a:ext cx="178" cy="92"/>
                </a:xfrm>
                <a:custGeom>
                  <a:avLst/>
                  <a:gdLst>
                    <a:gd name="T0" fmla="*/ 133 w 178"/>
                    <a:gd name="T1" fmla="*/ 92 h 92"/>
                    <a:gd name="T2" fmla="*/ 0 w 178"/>
                    <a:gd name="T3" fmla="*/ 92 h 92"/>
                    <a:gd name="T4" fmla="*/ 54 w 178"/>
                    <a:gd name="T5" fmla="*/ 0 h 92"/>
                    <a:gd name="T6" fmla="*/ 178 w 178"/>
                    <a:gd name="T7" fmla="*/ 0 h 92"/>
                    <a:gd name="T8" fmla="*/ 133 w 178"/>
                    <a:gd name="T9" fmla="*/ 92 h 92"/>
                  </a:gdLst>
                  <a:ahLst/>
                  <a:cxnLst>
                    <a:cxn ang="0">
                      <a:pos x="T0" y="T1"/>
                    </a:cxn>
                    <a:cxn ang="0">
                      <a:pos x="T2" y="T3"/>
                    </a:cxn>
                    <a:cxn ang="0">
                      <a:pos x="T4" y="T5"/>
                    </a:cxn>
                    <a:cxn ang="0">
                      <a:pos x="T6" y="T7"/>
                    </a:cxn>
                    <a:cxn ang="0">
                      <a:pos x="T8" y="T9"/>
                    </a:cxn>
                  </a:cxnLst>
                  <a:rect l="0" t="0" r="r" b="b"/>
                  <a:pathLst>
                    <a:path w="178" h="92">
                      <a:moveTo>
                        <a:pt x="133" y="92"/>
                      </a:moveTo>
                      <a:lnTo>
                        <a:pt x="0" y="92"/>
                      </a:lnTo>
                      <a:lnTo>
                        <a:pt x="54" y="0"/>
                      </a:lnTo>
                      <a:lnTo>
                        <a:pt x="178" y="0"/>
                      </a:lnTo>
                      <a:lnTo>
                        <a:pt x="133" y="9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p>
                  <a:endParaRPr lang="en-US" sz="1836"/>
                </a:p>
              </p:txBody>
            </p:sp>
            <p:sp>
              <p:nvSpPr>
                <p:cNvPr id="646" name="Freeform 183"/>
                <p:cNvSpPr>
                  <a:spLocks/>
                </p:cNvSpPr>
                <p:nvPr/>
              </p:nvSpPr>
              <p:spPr bwMode="auto">
                <a:xfrm>
                  <a:off x="334" y="2925"/>
                  <a:ext cx="174" cy="92"/>
                </a:xfrm>
                <a:custGeom>
                  <a:avLst/>
                  <a:gdLst>
                    <a:gd name="T0" fmla="*/ 133 w 174"/>
                    <a:gd name="T1" fmla="*/ 92 h 92"/>
                    <a:gd name="T2" fmla="*/ 0 w 174"/>
                    <a:gd name="T3" fmla="*/ 92 h 92"/>
                    <a:gd name="T4" fmla="*/ 50 w 174"/>
                    <a:gd name="T5" fmla="*/ 0 h 92"/>
                    <a:gd name="T6" fmla="*/ 174 w 174"/>
                    <a:gd name="T7" fmla="*/ 0 h 92"/>
                    <a:gd name="T8" fmla="*/ 133 w 174"/>
                    <a:gd name="T9" fmla="*/ 92 h 92"/>
                  </a:gdLst>
                  <a:ahLst/>
                  <a:cxnLst>
                    <a:cxn ang="0">
                      <a:pos x="T0" y="T1"/>
                    </a:cxn>
                    <a:cxn ang="0">
                      <a:pos x="T2" y="T3"/>
                    </a:cxn>
                    <a:cxn ang="0">
                      <a:pos x="T4" y="T5"/>
                    </a:cxn>
                    <a:cxn ang="0">
                      <a:pos x="T6" y="T7"/>
                    </a:cxn>
                    <a:cxn ang="0">
                      <a:pos x="T8" y="T9"/>
                    </a:cxn>
                  </a:cxnLst>
                  <a:rect l="0" t="0" r="r" b="b"/>
                  <a:pathLst>
                    <a:path w="174" h="92">
                      <a:moveTo>
                        <a:pt x="133" y="92"/>
                      </a:moveTo>
                      <a:lnTo>
                        <a:pt x="0" y="92"/>
                      </a:lnTo>
                      <a:lnTo>
                        <a:pt x="50" y="0"/>
                      </a:lnTo>
                      <a:lnTo>
                        <a:pt x="174" y="0"/>
                      </a:lnTo>
                      <a:lnTo>
                        <a:pt x="133" y="92"/>
                      </a:lnTo>
                      <a:close/>
                    </a:path>
                  </a:pathLst>
                </a:custGeom>
                <a:solidFill>
                  <a:srgbClr val="1B75B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p>
                  <a:endParaRPr lang="en-US" sz="1836"/>
                </a:p>
              </p:txBody>
            </p:sp>
            <p:sp>
              <p:nvSpPr>
                <p:cNvPr id="647" name="Freeform 184"/>
                <p:cNvSpPr>
                  <a:spLocks/>
                </p:cNvSpPr>
                <p:nvPr/>
              </p:nvSpPr>
              <p:spPr bwMode="auto">
                <a:xfrm>
                  <a:off x="334" y="2925"/>
                  <a:ext cx="174" cy="92"/>
                </a:xfrm>
                <a:custGeom>
                  <a:avLst/>
                  <a:gdLst>
                    <a:gd name="T0" fmla="*/ 133 w 174"/>
                    <a:gd name="T1" fmla="*/ 92 h 92"/>
                    <a:gd name="T2" fmla="*/ 0 w 174"/>
                    <a:gd name="T3" fmla="*/ 92 h 92"/>
                    <a:gd name="T4" fmla="*/ 50 w 174"/>
                    <a:gd name="T5" fmla="*/ 0 h 92"/>
                    <a:gd name="T6" fmla="*/ 174 w 174"/>
                    <a:gd name="T7" fmla="*/ 0 h 92"/>
                    <a:gd name="T8" fmla="*/ 133 w 174"/>
                    <a:gd name="T9" fmla="*/ 92 h 92"/>
                  </a:gdLst>
                  <a:ahLst/>
                  <a:cxnLst>
                    <a:cxn ang="0">
                      <a:pos x="T0" y="T1"/>
                    </a:cxn>
                    <a:cxn ang="0">
                      <a:pos x="T2" y="T3"/>
                    </a:cxn>
                    <a:cxn ang="0">
                      <a:pos x="T4" y="T5"/>
                    </a:cxn>
                    <a:cxn ang="0">
                      <a:pos x="T6" y="T7"/>
                    </a:cxn>
                    <a:cxn ang="0">
                      <a:pos x="T8" y="T9"/>
                    </a:cxn>
                  </a:cxnLst>
                  <a:rect l="0" t="0" r="r" b="b"/>
                  <a:pathLst>
                    <a:path w="174" h="92">
                      <a:moveTo>
                        <a:pt x="133" y="92"/>
                      </a:moveTo>
                      <a:lnTo>
                        <a:pt x="0" y="92"/>
                      </a:lnTo>
                      <a:lnTo>
                        <a:pt x="50" y="0"/>
                      </a:lnTo>
                      <a:lnTo>
                        <a:pt x="174" y="0"/>
                      </a:lnTo>
                      <a:lnTo>
                        <a:pt x="133" y="9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p>
                  <a:endParaRPr lang="en-US" sz="1836"/>
                </a:p>
              </p:txBody>
            </p:sp>
            <p:sp>
              <p:nvSpPr>
                <p:cNvPr id="648" name="Freeform 185"/>
                <p:cNvSpPr>
                  <a:spLocks/>
                </p:cNvSpPr>
                <p:nvPr/>
              </p:nvSpPr>
              <p:spPr bwMode="auto">
                <a:xfrm>
                  <a:off x="488" y="2925"/>
                  <a:ext cx="165" cy="92"/>
                </a:xfrm>
                <a:custGeom>
                  <a:avLst/>
                  <a:gdLst>
                    <a:gd name="T0" fmla="*/ 128 w 165"/>
                    <a:gd name="T1" fmla="*/ 92 h 92"/>
                    <a:gd name="T2" fmla="*/ 0 w 165"/>
                    <a:gd name="T3" fmla="*/ 92 h 92"/>
                    <a:gd name="T4" fmla="*/ 37 w 165"/>
                    <a:gd name="T5" fmla="*/ 0 h 92"/>
                    <a:gd name="T6" fmla="*/ 165 w 165"/>
                    <a:gd name="T7" fmla="*/ 0 h 92"/>
                    <a:gd name="T8" fmla="*/ 128 w 165"/>
                    <a:gd name="T9" fmla="*/ 92 h 92"/>
                  </a:gdLst>
                  <a:ahLst/>
                  <a:cxnLst>
                    <a:cxn ang="0">
                      <a:pos x="T0" y="T1"/>
                    </a:cxn>
                    <a:cxn ang="0">
                      <a:pos x="T2" y="T3"/>
                    </a:cxn>
                    <a:cxn ang="0">
                      <a:pos x="T4" y="T5"/>
                    </a:cxn>
                    <a:cxn ang="0">
                      <a:pos x="T6" y="T7"/>
                    </a:cxn>
                    <a:cxn ang="0">
                      <a:pos x="T8" y="T9"/>
                    </a:cxn>
                  </a:cxnLst>
                  <a:rect l="0" t="0" r="r" b="b"/>
                  <a:pathLst>
                    <a:path w="165" h="92">
                      <a:moveTo>
                        <a:pt x="128" y="92"/>
                      </a:moveTo>
                      <a:lnTo>
                        <a:pt x="0" y="92"/>
                      </a:lnTo>
                      <a:lnTo>
                        <a:pt x="37" y="0"/>
                      </a:lnTo>
                      <a:lnTo>
                        <a:pt x="165" y="0"/>
                      </a:lnTo>
                      <a:lnTo>
                        <a:pt x="128" y="92"/>
                      </a:lnTo>
                      <a:close/>
                    </a:path>
                  </a:pathLst>
                </a:custGeom>
                <a:solidFill>
                  <a:srgbClr val="1B75B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p>
                  <a:endParaRPr lang="en-US" sz="1836"/>
                </a:p>
              </p:txBody>
            </p:sp>
            <p:sp>
              <p:nvSpPr>
                <p:cNvPr id="649" name="Freeform 186"/>
                <p:cNvSpPr>
                  <a:spLocks/>
                </p:cNvSpPr>
                <p:nvPr/>
              </p:nvSpPr>
              <p:spPr bwMode="auto">
                <a:xfrm>
                  <a:off x="637" y="2925"/>
                  <a:ext cx="157" cy="92"/>
                </a:xfrm>
                <a:custGeom>
                  <a:avLst/>
                  <a:gdLst>
                    <a:gd name="T0" fmla="*/ 132 w 157"/>
                    <a:gd name="T1" fmla="*/ 92 h 92"/>
                    <a:gd name="T2" fmla="*/ 0 w 157"/>
                    <a:gd name="T3" fmla="*/ 92 h 92"/>
                    <a:gd name="T4" fmla="*/ 33 w 157"/>
                    <a:gd name="T5" fmla="*/ 0 h 92"/>
                    <a:gd name="T6" fmla="*/ 157 w 157"/>
                    <a:gd name="T7" fmla="*/ 0 h 92"/>
                    <a:gd name="T8" fmla="*/ 132 w 157"/>
                    <a:gd name="T9" fmla="*/ 92 h 92"/>
                  </a:gdLst>
                  <a:ahLst/>
                  <a:cxnLst>
                    <a:cxn ang="0">
                      <a:pos x="T0" y="T1"/>
                    </a:cxn>
                    <a:cxn ang="0">
                      <a:pos x="T2" y="T3"/>
                    </a:cxn>
                    <a:cxn ang="0">
                      <a:pos x="T4" y="T5"/>
                    </a:cxn>
                    <a:cxn ang="0">
                      <a:pos x="T6" y="T7"/>
                    </a:cxn>
                    <a:cxn ang="0">
                      <a:pos x="T8" y="T9"/>
                    </a:cxn>
                  </a:cxnLst>
                  <a:rect l="0" t="0" r="r" b="b"/>
                  <a:pathLst>
                    <a:path w="157" h="92">
                      <a:moveTo>
                        <a:pt x="132" y="92"/>
                      </a:moveTo>
                      <a:lnTo>
                        <a:pt x="0" y="92"/>
                      </a:lnTo>
                      <a:lnTo>
                        <a:pt x="33" y="0"/>
                      </a:lnTo>
                      <a:lnTo>
                        <a:pt x="157" y="0"/>
                      </a:lnTo>
                      <a:lnTo>
                        <a:pt x="132" y="92"/>
                      </a:lnTo>
                      <a:close/>
                    </a:path>
                  </a:pathLst>
                </a:custGeom>
                <a:solidFill>
                  <a:srgbClr val="1B75B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p>
                  <a:endParaRPr lang="en-US" sz="1836"/>
                </a:p>
              </p:txBody>
            </p:sp>
            <p:sp>
              <p:nvSpPr>
                <p:cNvPr id="650" name="Freeform 187"/>
                <p:cNvSpPr>
                  <a:spLocks/>
                </p:cNvSpPr>
                <p:nvPr/>
              </p:nvSpPr>
              <p:spPr bwMode="auto">
                <a:xfrm>
                  <a:off x="790" y="2925"/>
                  <a:ext cx="149" cy="92"/>
                </a:xfrm>
                <a:custGeom>
                  <a:avLst/>
                  <a:gdLst>
                    <a:gd name="T0" fmla="*/ 128 w 149"/>
                    <a:gd name="T1" fmla="*/ 92 h 92"/>
                    <a:gd name="T2" fmla="*/ 0 w 149"/>
                    <a:gd name="T3" fmla="*/ 92 h 92"/>
                    <a:gd name="T4" fmla="*/ 25 w 149"/>
                    <a:gd name="T5" fmla="*/ 0 h 92"/>
                    <a:gd name="T6" fmla="*/ 149 w 149"/>
                    <a:gd name="T7" fmla="*/ 0 h 92"/>
                    <a:gd name="T8" fmla="*/ 128 w 149"/>
                    <a:gd name="T9" fmla="*/ 92 h 92"/>
                  </a:gdLst>
                  <a:ahLst/>
                  <a:cxnLst>
                    <a:cxn ang="0">
                      <a:pos x="T0" y="T1"/>
                    </a:cxn>
                    <a:cxn ang="0">
                      <a:pos x="T2" y="T3"/>
                    </a:cxn>
                    <a:cxn ang="0">
                      <a:pos x="T4" y="T5"/>
                    </a:cxn>
                    <a:cxn ang="0">
                      <a:pos x="T6" y="T7"/>
                    </a:cxn>
                    <a:cxn ang="0">
                      <a:pos x="T8" y="T9"/>
                    </a:cxn>
                  </a:cxnLst>
                  <a:rect l="0" t="0" r="r" b="b"/>
                  <a:pathLst>
                    <a:path w="149" h="92">
                      <a:moveTo>
                        <a:pt x="128" y="92"/>
                      </a:moveTo>
                      <a:lnTo>
                        <a:pt x="0" y="92"/>
                      </a:lnTo>
                      <a:lnTo>
                        <a:pt x="25" y="0"/>
                      </a:lnTo>
                      <a:lnTo>
                        <a:pt x="149" y="0"/>
                      </a:lnTo>
                      <a:lnTo>
                        <a:pt x="128" y="92"/>
                      </a:lnTo>
                      <a:close/>
                    </a:path>
                  </a:pathLst>
                </a:custGeom>
                <a:solidFill>
                  <a:srgbClr val="1B75B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p>
                  <a:endParaRPr lang="en-US" sz="1836"/>
                </a:p>
              </p:txBody>
            </p:sp>
            <p:sp>
              <p:nvSpPr>
                <p:cNvPr id="651" name="Freeform 188"/>
                <p:cNvSpPr>
                  <a:spLocks/>
                </p:cNvSpPr>
                <p:nvPr/>
              </p:nvSpPr>
              <p:spPr bwMode="auto">
                <a:xfrm>
                  <a:off x="-208" y="3042"/>
                  <a:ext cx="207" cy="108"/>
                </a:xfrm>
                <a:custGeom>
                  <a:avLst/>
                  <a:gdLst>
                    <a:gd name="T0" fmla="*/ 137 w 207"/>
                    <a:gd name="T1" fmla="*/ 108 h 108"/>
                    <a:gd name="T2" fmla="*/ 0 w 207"/>
                    <a:gd name="T3" fmla="*/ 108 h 108"/>
                    <a:gd name="T4" fmla="*/ 74 w 207"/>
                    <a:gd name="T5" fmla="*/ 0 h 108"/>
                    <a:gd name="T6" fmla="*/ 207 w 207"/>
                    <a:gd name="T7" fmla="*/ 0 h 108"/>
                    <a:gd name="T8" fmla="*/ 137 w 207"/>
                    <a:gd name="T9" fmla="*/ 108 h 108"/>
                  </a:gdLst>
                  <a:ahLst/>
                  <a:cxnLst>
                    <a:cxn ang="0">
                      <a:pos x="T0" y="T1"/>
                    </a:cxn>
                    <a:cxn ang="0">
                      <a:pos x="T2" y="T3"/>
                    </a:cxn>
                    <a:cxn ang="0">
                      <a:pos x="T4" y="T5"/>
                    </a:cxn>
                    <a:cxn ang="0">
                      <a:pos x="T6" y="T7"/>
                    </a:cxn>
                    <a:cxn ang="0">
                      <a:pos x="T8" y="T9"/>
                    </a:cxn>
                  </a:cxnLst>
                  <a:rect l="0" t="0" r="r" b="b"/>
                  <a:pathLst>
                    <a:path w="207" h="108">
                      <a:moveTo>
                        <a:pt x="137" y="108"/>
                      </a:moveTo>
                      <a:lnTo>
                        <a:pt x="0" y="108"/>
                      </a:lnTo>
                      <a:lnTo>
                        <a:pt x="74" y="0"/>
                      </a:lnTo>
                      <a:lnTo>
                        <a:pt x="207" y="0"/>
                      </a:lnTo>
                      <a:lnTo>
                        <a:pt x="137" y="108"/>
                      </a:lnTo>
                      <a:close/>
                    </a:path>
                  </a:pathLst>
                </a:custGeom>
                <a:solidFill>
                  <a:srgbClr val="1B75B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p>
                  <a:endParaRPr lang="en-US" sz="1836"/>
                </a:p>
              </p:txBody>
            </p:sp>
            <p:sp>
              <p:nvSpPr>
                <p:cNvPr id="652" name="Freeform 189"/>
                <p:cNvSpPr>
                  <a:spLocks/>
                </p:cNvSpPr>
                <p:nvPr/>
              </p:nvSpPr>
              <p:spPr bwMode="auto">
                <a:xfrm>
                  <a:off x="-208" y="3042"/>
                  <a:ext cx="207" cy="108"/>
                </a:xfrm>
                <a:custGeom>
                  <a:avLst/>
                  <a:gdLst>
                    <a:gd name="T0" fmla="*/ 137 w 207"/>
                    <a:gd name="T1" fmla="*/ 108 h 108"/>
                    <a:gd name="T2" fmla="*/ 0 w 207"/>
                    <a:gd name="T3" fmla="*/ 108 h 108"/>
                    <a:gd name="T4" fmla="*/ 74 w 207"/>
                    <a:gd name="T5" fmla="*/ 0 h 108"/>
                    <a:gd name="T6" fmla="*/ 207 w 207"/>
                    <a:gd name="T7" fmla="*/ 0 h 108"/>
                    <a:gd name="T8" fmla="*/ 137 w 207"/>
                    <a:gd name="T9" fmla="*/ 108 h 108"/>
                  </a:gdLst>
                  <a:ahLst/>
                  <a:cxnLst>
                    <a:cxn ang="0">
                      <a:pos x="T0" y="T1"/>
                    </a:cxn>
                    <a:cxn ang="0">
                      <a:pos x="T2" y="T3"/>
                    </a:cxn>
                    <a:cxn ang="0">
                      <a:pos x="T4" y="T5"/>
                    </a:cxn>
                    <a:cxn ang="0">
                      <a:pos x="T6" y="T7"/>
                    </a:cxn>
                    <a:cxn ang="0">
                      <a:pos x="T8" y="T9"/>
                    </a:cxn>
                  </a:cxnLst>
                  <a:rect l="0" t="0" r="r" b="b"/>
                  <a:pathLst>
                    <a:path w="207" h="108">
                      <a:moveTo>
                        <a:pt x="137" y="108"/>
                      </a:moveTo>
                      <a:lnTo>
                        <a:pt x="0" y="108"/>
                      </a:lnTo>
                      <a:lnTo>
                        <a:pt x="74" y="0"/>
                      </a:lnTo>
                      <a:lnTo>
                        <a:pt x="207" y="0"/>
                      </a:lnTo>
                      <a:lnTo>
                        <a:pt x="137" y="108"/>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p>
                  <a:endParaRPr lang="en-US" sz="1836"/>
                </a:p>
              </p:txBody>
            </p:sp>
            <p:sp>
              <p:nvSpPr>
                <p:cNvPr id="653" name="Freeform 190"/>
                <p:cNvSpPr>
                  <a:spLocks/>
                </p:cNvSpPr>
                <p:nvPr/>
              </p:nvSpPr>
              <p:spPr bwMode="auto">
                <a:xfrm>
                  <a:off x="-51" y="3042"/>
                  <a:ext cx="203" cy="108"/>
                </a:xfrm>
                <a:custGeom>
                  <a:avLst/>
                  <a:gdLst>
                    <a:gd name="T0" fmla="*/ 141 w 203"/>
                    <a:gd name="T1" fmla="*/ 108 h 108"/>
                    <a:gd name="T2" fmla="*/ 0 w 203"/>
                    <a:gd name="T3" fmla="*/ 108 h 108"/>
                    <a:gd name="T4" fmla="*/ 71 w 203"/>
                    <a:gd name="T5" fmla="*/ 0 h 108"/>
                    <a:gd name="T6" fmla="*/ 203 w 203"/>
                    <a:gd name="T7" fmla="*/ 0 h 108"/>
                    <a:gd name="T8" fmla="*/ 141 w 203"/>
                    <a:gd name="T9" fmla="*/ 108 h 108"/>
                  </a:gdLst>
                  <a:ahLst/>
                  <a:cxnLst>
                    <a:cxn ang="0">
                      <a:pos x="T0" y="T1"/>
                    </a:cxn>
                    <a:cxn ang="0">
                      <a:pos x="T2" y="T3"/>
                    </a:cxn>
                    <a:cxn ang="0">
                      <a:pos x="T4" y="T5"/>
                    </a:cxn>
                    <a:cxn ang="0">
                      <a:pos x="T6" y="T7"/>
                    </a:cxn>
                    <a:cxn ang="0">
                      <a:pos x="T8" y="T9"/>
                    </a:cxn>
                  </a:cxnLst>
                  <a:rect l="0" t="0" r="r" b="b"/>
                  <a:pathLst>
                    <a:path w="203" h="108">
                      <a:moveTo>
                        <a:pt x="141" y="108"/>
                      </a:moveTo>
                      <a:lnTo>
                        <a:pt x="0" y="108"/>
                      </a:lnTo>
                      <a:lnTo>
                        <a:pt x="71" y="0"/>
                      </a:lnTo>
                      <a:lnTo>
                        <a:pt x="203" y="0"/>
                      </a:lnTo>
                      <a:lnTo>
                        <a:pt x="141" y="108"/>
                      </a:lnTo>
                      <a:close/>
                    </a:path>
                  </a:pathLst>
                </a:custGeom>
                <a:solidFill>
                  <a:srgbClr val="1B75B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p>
                  <a:endParaRPr lang="en-US" sz="1836"/>
                </a:p>
              </p:txBody>
            </p:sp>
            <p:sp>
              <p:nvSpPr>
                <p:cNvPr id="654" name="Freeform 191"/>
                <p:cNvSpPr>
                  <a:spLocks/>
                </p:cNvSpPr>
                <p:nvPr/>
              </p:nvSpPr>
              <p:spPr bwMode="auto">
                <a:xfrm>
                  <a:off x="-51" y="3042"/>
                  <a:ext cx="203" cy="108"/>
                </a:xfrm>
                <a:custGeom>
                  <a:avLst/>
                  <a:gdLst>
                    <a:gd name="T0" fmla="*/ 141 w 203"/>
                    <a:gd name="T1" fmla="*/ 108 h 108"/>
                    <a:gd name="T2" fmla="*/ 0 w 203"/>
                    <a:gd name="T3" fmla="*/ 108 h 108"/>
                    <a:gd name="T4" fmla="*/ 71 w 203"/>
                    <a:gd name="T5" fmla="*/ 0 h 108"/>
                    <a:gd name="T6" fmla="*/ 203 w 203"/>
                    <a:gd name="T7" fmla="*/ 0 h 108"/>
                    <a:gd name="T8" fmla="*/ 141 w 203"/>
                    <a:gd name="T9" fmla="*/ 108 h 108"/>
                  </a:gdLst>
                  <a:ahLst/>
                  <a:cxnLst>
                    <a:cxn ang="0">
                      <a:pos x="T0" y="T1"/>
                    </a:cxn>
                    <a:cxn ang="0">
                      <a:pos x="T2" y="T3"/>
                    </a:cxn>
                    <a:cxn ang="0">
                      <a:pos x="T4" y="T5"/>
                    </a:cxn>
                    <a:cxn ang="0">
                      <a:pos x="T6" y="T7"/>
                    </a:cxn>
                    <a:cxn ang="0">
                      <a:pos x="T8" y="T9"/>
                    </a:cxn>
                  </a:cxnLst>
                  <a:rect l="0" t="0" r="r" b="b"/>
                  <a:pathLst>
                    <a:path w="203" h="108">
                      <a:moveTo>
                        <a:pt x="141" y="108"/>
                      </a:moveTo>
                      <a:lnTo>
                        <a:pt x="0" y="108"/>
                      </a:lnTo>
                      <a:lnTo>
                        <a:pt x="71" y="0"/>
                      </a:lnTo>
                      <a:lnTo>
                        <a:pt x="203" y="0"/>
                      </a:lnTo>
                      <a:lnTo>
                        <a:pt x="141" y="108"/>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p>
                  <a:endParaRPr lang="en-US" sz="1836"/>
                </a:p>
              </p:txBody>
            </p:sp>
            <p:sp>
              <p:nvSpPr>
                <p:cNvPr id="655" name="Freeform 192"/>
                <p:cNvSpPr>
                  <a:spLocks/>
                </p:cNvSpPr>
                <p:nvPr/>
              </p:nvSpPr>
              <p:spPr bwMode="auto">
                <a:xfrm>
                  <a:off x="111" y="3042"/>
                  <a:ext cx="194" cy="108"/>
                </a:xfrm>
                <a:custGeom>
                  <a:avLst/>
                  <a:gdLst>
                    <a:gd name="T0" fmla="*/ 141 w 194"/>
                    <a:gd name="T1" fmla="*/ 108 h 108"/>
                    <a:gd name="T2" fmla="*/ 0 w 194"/>
                    <a:gd name="T3" fmla="*/ 108 h 108"/>
                    <a:gd name="T4" fmla="*/ 62 w 194"/>
                    <a:gd name="T5" fmla="*/ 0 h 108"/>
                    <a:gd name="T6" fmla="*/ 194 w 194"/>
                    <a:gd name="T7" fmla="*/ 0 h 108"/>
                    <a:gd name="T8" fmla="*/ 141 w 194"/>
                    <a:gd name="T9" fmla="*/ 108 h 108"/>
                  </a:gdLst>
                  <a:ahLst/>
                  <a:cxnLst>
                    <a:cxn ang="0">
                      <a:pos x="T0" y="T1"/>
                    </a:cxn>
                    <a:cxn ang="0">
                      <a:pos x="T2" y="T3"/>
                    </a:cxn>
                    <a:cxn ang="0">
                      <a:pos x="T4" y="T5"/>
                    </a:cxn>
                    <a:cxn ang="0">
                      <a:pos x="T6" y="T7"/>
                    </a:cxn>
                    <a:cxn ang="0">
                      <a:pos x="T8" y="T9"/>
                    </a:cxn>
                  </a:cxnLst>
                  <a:rect l="0" t="0" r="r" b="b"/>
                  <a:pathLst>
                    <a:path w="194" h="108">
                      <a:moveTo>
                        <a:pt x="141" y="108"/>
                      </a:moveTo>
                      <a:lnTo>
                        <a:pt x="0" y="108"/>
                      </a:lnTo>
                      <a:lnTo>
                        <a:pt x="62" y="0"/>
                      </a:lnTo>
                      <a:lnTo>
                        <a:pt x="194" y="0"/>
                      </a:lnTo>
                      <a:lnTo>
                        <a:pt x="141" y="108"/>
                      </a:lnTo>
                      <a:close/>
                    </a:path>
                  </a:pathLst>
                </a:custGeom>
                <a:solidFill>
                  <a:srgbClr val="1B75B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p>
                  <a:endParaRPr lang="en-US" sz="1836"/>
                </a:p>
              </p:txBody>
            </p:sp>
            <p:sp>
              <p:nvSpPr>
                <p:cNvPr id="656" name="Freeform 193"/>
                <p:cNvSpPr>
                  <a:spLocks/>
                </p:cNvSpPr>
                <p:nvPr/>
              </p:nvSpPr>
              <p:spPr bwMode="auto">
                <a:xfrm>
                  <a:off x="111" y="3042"/>
                  <a:ext cx="194" cy="108"/>
                </a:xfrm>
                <a:custGeom>
                  <a:avLst/>
                  <a:gdLst>
                    <a:gd name="T0" fmla="*/ 141 w 194"/>
                    <a:gd name="T1" fmla="*/ 108 h 108"/>
                    <a:gd name="T2" fmla="*/ 0 w 194"/>
                    <a:gd name="T3" fmla="*/ 108 h 108"/>
                    <a:gd name="T4" fmla="*/ 62 w 194"/>
                    <a:gd name="T5" fmla="*/ 0 h 108"/>
                    <a:gd name="T6" fmla="*/ 194 w 194"/>
                    <a:gd name="T7" fmla="*/ 0 h 108"/>
                    <a:gd name="T8" fmla="*/ 141 w 194"/>
                    <a:gd name="T9" fmla="*/ 108 h 108"/>
                  </a:gdLst>
                  <a:ahLst/>
                  <a:cxnLst>
                    <a:cxn ang="0">
                      <a:pos x="T0" y="T1"/>
                    </a:cxn>
                    <a:cxn ang="0">
                      <a:pos x="T2" y="T3"/>
                    </a:cxn>
                    <a:cxn ang="0">
                      <a:pos x="T4" y="T5"/>
                    </a:cxn>
                    <a:cxn ang="0">
                      <a:pos x="T6" y="T7"/>
                    </a:cxn>
                    <a:cxn ang="0">
                      <a:pos x="T8" y="T9"/>
                    </a:cxn>
                  </a:cxnLst>
                  <a:rect l="0" t="0" r="r" b="b"/>
                  <a:pathLst>
                    <a:path w="194" h="108">
                      <a:moveTo>
                        <a:pt x="141" y="108"/>
                      </a:moveTo>
                      <a:lnTo>
                        <a:pt x="0" y="108"/>
                      </a:lnTo>
                      <a:lnTo>
                        <a:pt x="62" y="0"/>
                      </a:lnTo>
                      <a:lnTo>
                        <a:pt x="194" y="0"/>
                      </a:lnTo>
                      <a:lnTo>
                        <a:pt x="141" y="108"/>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p>
                  <a:endParaRPr lang="en-US" sz="1836"/>
                </a:p>
              </p:txBody>
            </p:sp>
            <p:sp>
              <p:nvSpPr>
                <p:cNvPr id="657" name="Freeform 194"/>
                <p:cNvSpPr>
                  <a:spLocks/>
                </p:cNvSpPr>
                <p:nvPr/>
              </p:nvSpPr>
              <p:spPr bwMode="auto">
                <a:xfrm>
                  <a:off x="272" y="3042"/>
                  <a:ext cx="182" cy="108"/>
                </a:xfrm>
                <a:custGeom>
                  <a:avLst/>
                  <a:gdLst>
                    <a:gd name="T0" fmla="*/ 137 w 182"/>
                    <a:gd name="T1" fmla="*/ 108 h 108"/>
                    <a:gd name="T2" fmla="*/ 0 w 182"/>
                    <a:gd name="T3" fmla="*/ 108 h 108"/>
                    <a:gd name="T4" fmla="*/ 50 w 182"/>
                    <a:gd name="T5" fmla="*/ 0 h 108"/>
                    <a:gd name="T6" fmla="*/ 182 w 182"/>
                    <a:gd name="T7" fmla="*/ 0 h 108"/>
                    <a:gd name="T8" fmla="*/ 137 w 182"/>
                    <a:gd name="T9" fmla="*/ 108 h 108"/>
                  </a:gdLst>
                  <a:ahLst/>
                  <a:cxnLst>
                    <a:cxn ang="0">
                      <a:pos x="T0" y="T1"/>
                    </a:cxn>
                    <a:cxn ang="0">
                      <a:pos x="T2" y="T3"/>
                    </a:cxn>
                    <a:cxn ang="0">
                      <a:pos x="T4" y="T5"/>
                    </a:cxn>
                    <a:cxn ang="0">
                      <a:pos x="T6" y="T7"/>
                    </a:cxn>
                    <a:cxn ang="0">
                      <a:pos x="T8" y="T9"/>
                    </a:cxn>
                  </a:cxnLst>
                  <a:rect l="0" t="0" r="r" b="b"/>
                  <a:pathLst>
                    <a:path w="182" h="108">
                      <a:moveTo>
                        <a:pt x="137" y="108"/>
                      </a:moveTo>
                      <a:lnTo>
                        <a:pt x="0" y="108"/>
                      </a:lnTo>
                      <a:lnTo>
                        <a:pt x="50" y="0"/>
                      </a:lnTo>
                      <a:lnTo>
                        <a:pt x="182" y="0"/>
                      </a:lnTo>
                      <a:lnTo>
                        <a:pt x="137" y="108"/>
                      </a:lnTo>
                      <a:close/>
                    </a:path>
                  </a:pathLst>
                </a:custGeom>
                <a:solidFill>
                  <a:srgbClr val="1B75B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p>
                  <a:endParaRPr lang="en-US" sz="1836"/>
                </a:p>
              </p:txBody>
            </p:sp>
            <p:sp>
              <p:nvSpPr>
                <p:cNvPr id="658" name="Freeform 195"/>
                <p:cNvSpPr>
                  <a:spLocks/>
                </p:cNvSpPr>
                <p:nvPr/>
              </p:nvSpPr>
              <p:spPr bwMode="auto">
                <a:xfrm>
                  <a:off x="272" y="3042"/>
                  <a:ext cx="182" cy="108"/>
                </a:xfrm>
                <a:custGeom>
                  <a:avLst/>
                  <a:gdLst>
                    <a:gd name="T0" fmla="*/ 137 w 182"/>
                    <a:gd name="T1" fmla="*/ 108 h 108"/>
                    <a:gd name="T2" fmla="*/ 0 w 182"/>
                    <a:gd name="T3" fmla="*/ 108 h 108"/>
                    <a:gd name="T4" fmla="*/ 50 w 182"/>
                    <a:gd name="T5" fmla="*/ 0 h 108"/>
                    <a:gd name="T6" fmla="*/ 182 w 182"/>
                    <a:gd name="T7" fmla="*/ 0 h 108"/>
                    <a:gd name="T8" fmla="*/ 137 w 182"/>
                    <a:gd name="T9" fmla="*/ 108 h 108"/>
                  </a:gdLst>
                  <a:ahLst/>
                  <a:cxnLst>
                    <a:cxn ang="0">
                      <a:pos x="T0" y="T1"/>
                    </a:cxn>
                    <a:cxn ang="0">
                      <a:pos x="T2" y="T3"/>
                    </a:cxn>
                    <a:cxn ang="0">
                      <a:pos x="T4" y="T5"/>
                    </a:cxn>
                    <a:cxn ang="0">
                      <a:pos x="T6" y="T7"/>
                    </a:cxn>
                    <a:cxn ang="0">
                      <a:pos x="T8" y="T9"/>
                    </a:cxn>
                  </a:cxnLst>
                  <a:rect l="0" t="0" r="r" b="b"/>
                  <a:pathLst>
                    <a:path w="182" h="108">
                      <a:moveTo>
                        <a:pt x="137" y="108"/>
                      </a:moveTo>
                      <a:lnTo>
                        <a:pt x="0" y="108"/>
                      </a:lnTo>
                      <a:lnTo>
                        <a:pt x="50" y="0"/>
                      </a:lnTo>
                      <a:lnTo>
                        <a:pt x="182" y="0"/>
                      </a:lnTo>
                      <a:lnTo>
                        <a:pt x="137" y="108"/>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p>
                  <a:endParaRPr lang="en-US" sz="1836"/>
                </a:p>
              </p:txBody>
            </p:sp>
            <p:sp>
              <p:nvSpPr>
                <p:cNvPr id="659" name="Freeform 196"/>
                <p:cNvSpPr>
                  <a:spLocks/>
                </p:cNvSpPr>
                <p:nvPr/>
              </p:nvSpPr>
              <p:spPr bwMode="auto">
                <a:xfrm>
                  <a:off x="430" y="3042"/>
                  <a:ext cx="178" cy="108"/>
                </a:xfrm>
                <a:custGeom>
                  <a:avLst/>
                  <a:gdLst>
                    <a:gd name="T0" fmla="*/ 140 w 178"/>
                    <a:gd name="T1" fmla="*/ 108 h 108"/>
                    <a:gd name="T2" fmla="*/ 0 w 178"/>
                    <a:gd name="T3" fmla="*/ 108 h 108"/>
                    <a:gd name="T4" fmla="*/ 45 w 178"/>
                    <a:gd name="T5" fmla="*/ 0 h 108"/>
                    <a:gd name="T6" fmla="*/ 178 w 178"/>
                    <a:gd name="T7" fmla="*/ 0 h 108"/>
                    <a:gd name="T8" fmla="*/ 140 w 178"/>
                    <a:gd name="T9" fmla="*/ 108 h 108"/>
                  </a:gdLst>
                  <a:ahLst/>
                  <a:cxnLst>
                    <a:cxn ang="0">
                      <a:pos x="T0" y="T1"/>
                    </a:cxn>
                    <a:cxn ang="0">
                      <a:pos x="T2" y="T3"/>
                    </a:cxn>
                    <a:cxn ang="0">
                      <a:pos x="T4" y="T5"/>
                    </a:cxn>
                    <a:cxn ang="0">
                      <a:pos x="T6" y="T7"/>
                    </a:cxn>
                    <a:cxn ang="0">
                      <a:pos x="T8" y="T9"/>
                    </a:cxn>
                  </a:cxnLst>
                  <a:rect l="0" t="0" r="r" b="b"/>
                  <a:pathLst>
                    <a:path w="178" h="108">
                      <a:moveTo>
                        <a:pt x="140" y="108"/>
                      </a:moveTo>
                      <a:lnTo>
                        <a:pt x="0" y="108"/>
                      </a:lnTo>
                      <a:lnTo>
                        <a:pt x="45" y="0"/>
                      </a:lnTo>
                      <a:lnTo>
                        <a:pt x="178" y="0"/>
                      </a:lnTo>
                      <a:lnTo>
                        <a:pt x="140" y="108"/>
                      </a:lnTo>
                      <a:close/>
                    </a:path>
                  </a:pathLst>
                </a:custGeom>
                <a:solidFill>
                  <a:srgbClr val="1B75B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p>
                  <a:endParaRPr lang="en-US" sz="1836"/>
                </a:p>
              </p:txBody>
            </p:sp>
            <p:sp>
              <p:nvSpPr>
                <p:cNvPr id="660" name="Freeform 197"/>
                <p:cNvSpPr>
                  <a:spLocks/>
                </p:cNvSpPr>
                <p:nvPr/>
              </p:nvSpPr>
              <p:spPr bwMode="auto">
                <a:xfrm>
                  <a:off x="591" y="3042"/>
                  <a:ext cx="170" cy="108"/>
                </a:xfrm>
                <a:custGeom>
                  <a:avLst/>
                  <a:gdLst>
                    <a:gd name="T0" fmla="*/ 141 w 170"/>
                    <a:gd name="T1" fmla="*/ 108 h 108"/>
                    <a:gd name="T2" fmla="*/ 0 w 170"/>
                    <a:gd name="T3" fmla="*/ 108 h 108"/>
                    <a:gd name="T4" fmla="*/ 37 w 170"/>
                    <a:gd name="T5" fmla="*/ 0 h 108"/>
                    <a:gd name="T6" fmla="*/ 170 w 170"/>
                    <a:gd name="T7" fmla="*/ 0 h 108"/>
                    <a:gd name="T8" fmla="*/ 141 w 170"/>
                    <a:gd name="T9" fmla="*/ 108 h 108"/>
                  </a:gdLst>
                  <a:ahLst/>
                  <a:cxnLst>
                    <a:cxn ang="0">
                      <a:pos x="T0" y="T1"/>
                    </a:cxn>
                    <a:cxn ang="0">
                      <a:pos x="T2" y="T3"/>
                    </a:cxn>
                    <a:cxn ang="0">
                      <a:pos x="T4" y="T5"/>
                    </a:cxn>
                    <a:cxn ang="0">
                      <a:pos x="T6" y="T7"/>
                    </a:cxn>
                    <a:cxn ang="0">
                      <a:pos x="T8" y="T9"/>
                    </a:cxn>
                  </a:cxnLst>
                  <a:rect l="0" t="0" r="r" b="b"/>
                  <a:pathLst>
                    <a:path w="170" h="108">
                      <a:moveTo>
                        <a:pt x="141" y="108"/>
                      </a:moveTo>
                      <a:lnTo>
                        <a:pt x="0" y="108"/>
                      </a:lnTo>
                      <a:lnTo>
                        <a:pt x="37" y="0"/>
                      </a:lnTo>
                      <a:lnTo>
                        <a:pt x="170" y="0"/>
                      </a:lnTo>
                      <a:lnTo>
                        <a:pt x="141" y="108"/>
                      </a:lnTo>
                      <a:close/>
                    </a:path>
                  </a:pathLst>
                </a:custGeom>
                <a:solidFill>
                  <a:srgbClr val="1B75B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p>
                  <a:endParaRPr lang="en-US" sz="1836"/>
                </a:p>
              </p:txBody>
            </p:sp>
            <p:sp>
              <p:nvSpPr>
                <p:cNvPr id="661" name="Freeform 198"/>
                <p:cNvSpPr>
                  <a:spLocks/>
                </p:cNvSpPr>
                <p:nvPr/>
              </p:nvSpPr>
              <p:spPr bwMode="auto">
                <a:xfrm>
                  <a:off x="753" y="3042"/>
                  <a:ext cx="161" cy="108"/>
                </a:xfrm>
                <a:custGeom>
                  <a:avLst/>
                  <a:gdLst>
                    <a:gd name="T0" fmla="*/ 136 w 161"/>
                    <a:gd name="T1" fmla="*/ 108 h 108"/>
                    <a:gd name="T2" fmla="*/ 0 w 161"/>
                    <a:gd name="T3" fmla="*/ 108 h 108"/>
                    <a:gd name="T4" fmla="*/ 29 w 161"/>
                    <a:gd name="T5" fmla="*/ 0 h 108"/>
                    <a:gd name="T6" fmla="*/ 161 w 161"/>
                    <a:gd name="T7" fmla="*/ 0 h 108"/>
                    <a:gd name="T8" fmla="*/ 136 w 161"/>
                    <a:gd name="T9" fmla="*/ 108 h 108"/>
                  </a:gdLst>
                  <a:ahLst/>
                  <a:cxnLst>
                    <a:cxn ang="0">
                      <a:pos x="T0" y="T1"/>
                    </a:cxn>
                    <a:cxn ang="0">
                      <a:pos x="T2" y="T3"/>
                    </a:cxn>
                    <a:cxn ang="0">
                      <a:pos x="T4" y="T5"/>
                    </a:cxn>
                    <a:cxn ang="0">
                      <a:pos x="T6" y="T7"/>
                    </a:cxn>
                    <a:cxn ang="0">
                      <a:pos x="T8" y="T9"/>
                    </a:cxn>
                  </a:cxnLst>
                  <a:rect l="0" t="0" r="r" b="b"/>
                  <a:pathLst>
                    <a:path w="161" h="108">
                      <a:moveTo>
                        <a:pt x="136" y="108"/>
                      </a:moveTo>
                      <a:lnTo>
                        <a:pt x="0" y="108"/>
                      </a:lnTo>
                      <a:lnTo>
                        <a:pt x="29" y="0"/>
                      </a:lnTo>
                      <a:lnTo>
                        <a:pt x="161" y="0"/>
                      </a:lnTo>
                      <a:lnTo>
                        <a:pt x="136" y="108"/>
                      </a:lnTo>
                      <a:close/>
                    </a:path>
                  </a:pathLst>
                </a:custGeom>
                <a:solidFill>
                  <a:srgbClr val="1B75B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p>
                  <a:endParaRPr lang="en-US" sz="1836"/>
                </a:p>
              </p:txBody>
            </p:sp>
            <p:sp>
              <p:nvSpPr>
                <p:cNvPr id="662" name="Freeform 199"/>
                <p:cNvSpPr>
                  <a:spLocks/>
                </p:cNvSpPr>
                <p:nvPr/>
              </p:nvSpPr>
              <p:spPr bwMode="auto">
                <a:xfrm>
                  <a:off x="-312" y="3179"/>
                  <a:ext cx="224" cy="116"/>
                </a:xfrm>
                <a:custGeom>
                  <a:avLst/>
                  <a:gdLst>
                    <a:gd name="T0" fmla="*/ 145 w 224"/>
                    <a:gd name="T1" fmla="*/ 116 h 116"/>
                    <a:gd name="T2" fmla="*/ 0 w 224"/>
                    <a:gd name="T3" fmla="*/ 116 h 116"/>
                    <a:gd name="T4" fmla="*/ 83 w 224"/>
                    <a:gd name="T5" fmla="*/ 0 h 116"/>
                    <a:gd name="T6" fmla="*/ 224 w 224"/>
                    <a:gd name="T7" fmla="*/ 0 h 116"/>
                    <a:gd name="T8" fmla="*/ 145 w 224"/>
                    <a:gd name="T9" fmla="*/ 116 h 116"/>
                  </a:gdLst>
                  <a:ahLst/>
                  <a:cxnLst>
                    <a:cxn ang="0">
                      <a:pos x="T0" y="T1"/>
                    </a:cxn>
                    <a:cxn ang="0">
                      <a:pos x="T2" y="T3"/>
                    </a:cxn>
                    <a:cxn ang="0">
                      <a:pos x="T4" y="T5"/>
                    </a:cxn>
                    <a:cxn ang="0">
                      <a:pos x="T6" y="T7"/>
                    </a:cxn>
                    <a:cxn ang="0">
                      <a:pos x="T8" y="T9"/>
                    </a:cxn>
                  </a:cxnLst>
                  <a:rect l="0" t="0" r="r" b="b"/>
                  <a:pathLst>
                    <a:path w="224" h="116">
                      <a:moveTo>
                        <a:pt x="145" y="116"/>
                      </a:moveTo>
                      <a:lnTo>
                        <a:pt x="0" y="116"/>
                      </a:lnTo>
                      <a:lnTo>
                        <a:pt x="83" y="0"/>
                      </a:lnTo>
                      <a:lnTo>
                        <a:pt x="224" y="0"/>
                      </a:lnTo>
                      <a:lnTo>
                        <a:pt x="145" y="116"/>
                      </a:lnTo>
                      <a:close/>
                    </a:path>
                  </a:pathLst>
                </a:custGeom>
                <a:solidFill>
                  <a:srgbClr val="1B75B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p>
                  <a:endParaRPr lang="en-US" sz="1836"/>
                </a:p>
              </p:txBody>
            </p:sp>
            <p:sp>
              <p:nvSpPr>
                <p:cNvPr id="663" name="Freeform 200"/>
                <p:cNvSpPr>
                  <a:spLocks/>
                </p:cNvSpPr>
                <p:nvPr/>
              </p:nvSpPr>
              <p:spPr bwMode="auto">
                <a:xfrm>
                  <a:off x="-312" y="3179"/>
                  <a:ext cx="224" cy="116"/>
                </a:xfrm>
                <a:custGeom>
                  <a:avLst/>
                  <a:gdLst>
                    <a:gd name="T0" fmla="*/ 145 w 224"/>
                    <a:gd name="T1" fmla="*/ 116 h 116"/>
                    <a:gd name="T2" fmla="*/ 0 w 224"/>
                    <a:gd name="T3" fmla="*/ 116 h 116"/>
                    <a:gd name="T4" fmla="*/ 83 w 224"/>
                    <a:gd name="T5" fmla="*/ 0 h 116"/>
                    <a:gd name="T6" fmla="*/ 224 w 224"/>
                    <a:gd name="T7" fmla="*/ 0 h 116"/>
                    <a:gd name="T8" fmla="*/ 145 w 224"/>
                    <a:gd name="T9" fmla="*/ 116 h 116"/>
                  </a:gdLst>
                  <a:ahLst/>
                  <a:cxnLst>
                    <a:cxn ang="0">
                      <a:pos x="T0" y="T1"/>
                    </a:cxn>
                    <a:cxn ang="0">
                      <a:pos x="T2" y="T3"/>
                    </a:cxn>
                    <a:cxn ang="0">
                      <a:pos x="T4" y="T5"/>
                    </a:cxn>
                    <a:cxn ang="0">
                      <a:pos x="T6" y="T7"/>
                    </a:cxn>
                    <a:cxn ang="0">
                      <a:pos x="T8" y="T9"/>
                    </a:cxn>
                  </a:cxnLst>
                  <a:rect l="0" t="0" r="r" b="b"/>
                  <a:pathLst>
                    <a:path w="224" h="116">
                      <a:moveTo>
                        <a:pt x="145" y="116"/>
                      </a:moveTo>
                      <a:lnTo>
                        <a:pt x="0" y="116"/>
                      </a:lnTo>
                      <a:lnTo>
                        <a:pt x="83" y="0"/>
                      </a:lnTo>
                      <a:lnTo>
                        <a:pt x="224" y="0"/>
                      </a:lnTo>
                      <a:lnTo>
                        <a:pt x="145" y="116"/>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p>
                  <a:endParaRPr lang="en-US" sz="1836"/>
                </a:p>
              </p:txBody>
            </p:sp>
            <p:sp>
              <p:nvSpPr>
                <p:cNvPr id="664" name="Freeform 201"/>
                <p:cNvSpPr>
                  <a:spLocks/>
                </p:cNvSpPr>
                <p:nvPr/>
              </p:nvSpPr>
              <p:spPr bwMode="auto">
                <a:xfrm>
                  <a:off x="-142" y="3179"/>
                  <a:ext cx="215" cy="116"/>
                </a:xfrm>
                <a:custGeom>
                  <a:avLst/>
                  <a:gdLst>
                    <a:gd name="T0" fmla="*/ 149 w 215"/>
                    <a:gd name="T1" fmla="*/ 116 h 116"/>
                    <a:gd name="T2" fmla="*/ 0 w 215"/>
                    <a:gd name="T3" fmla="*/ 116 h 116"/>
                    <a:gd name="T4" fmla="*/ 75 w 215"/>
                    <a:gd name="T5" fmla="*/ 0 h 116"/>
                    <a:gd name="T6" fmla="*/ 215 w 215"/>
                    <a:gd name="T7" fmla="*/ 0 h 116"/>
                    <a:gd name="T8" fmla="*/ 149 w 215"/>
                    <a:gd name="T9" fmla="*/ 116 h 116"/>
                  </a:gdLst>
                  <a:ahLst/>
                  <a:cxnLst>
                    <a:cxn ang="0">
                      <a:pos x="T0" y="T1"/>
                    </a:cxn>
                    <a:cxn ang="0">
                      <a:pos x="T2" y="T3"/>
                    </a:cxn>
                    <a:cxn ang="0">
                      <a:pos x="T4" y="T5"/>
                    </a:cxn>
                    <a:cxn ang="0">
                      <a:pos x="T6" y="T7"/>
                    </a:cxn>
                    <a:cxn ang="0">
                      <a:pos x="T8" y="T9"/>
                    </a:cxn>
                  </a:cxnLst>
                  <a:rect l="0" t="0" r="r" b="b"/>
                  <a:pathLst>
                    <a:path w="215" h="116">
                      <a:moveTo>
                        <a:pt x="149" y="116"/>
                      </a:moveTo>
                      <a:lnTo>
                        <a:pt x="0" y="116"/>
                      </a:lnTo>
                      <a:lnTo>
                        <a:pt x="75" y="0"/>
                      </a:lnTo>
                      <a:lnTo>
                        <a:pt x="215" y="0"/>
                      </a:lnTo>
                      <a:lnTo>
                        <a:pt x="149" y="116"/>
                      </a:lnTo>
                      <a:close/>
                    </a:path>
                  </a:pathLst>
                </a:custGeom>
                <a:solidFill>
                  <a:srgbClr val="1B75B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p>
                  <a:endParaRPr lang="en-US" sz="1836"/>
                </a:p>
              </p:txBody>
            </p:sp>
            <p:sp>
              <p:nvSpPr>
                <p:cNvPr id="665" name="Freeform 202"/>
                <p:cNvSpPr>
                  <a:spLocks/>
                </p:cNvSpPr>
                <p:nvPr/>
              </p:nvSpPr>
              <p:spPr bwMode="auto">
                <a:xfrm>
                  <a:off x="-142" y="3179"/>
                  <a:ext cx="215" cy="116"/>
                </a:xfrm>
                <a:custGeom>
                  <a:avLst/>
                  <a:gdLst>
                    <a:gd name="T0" fmla="*/ 149 w 215"/>
                    <a:gd name="T1" fmla="*/ 116 h 116"/>
                    <a:gd name="T2" fmla="*/ 0 w 215"/>
                    <a:gd name="T3" fmla="*/ 116 h 116"/>
                    <a:gd name="T4" fmla="*/ 75 w 215"/>
                    <a:gd name="T5" fmla="*/ 0 h 116"/>
                    <a:gd name="T6" fmla="*/ 215 w 215"/>
                    <a:gd name="T7" fmla="*/ 0 h 116"/>
                    <a:gd name="T8" fmla="*/ 149 w 215"/>
                    <a:gd name="T9" fmla="*/ 116 h 116"/>
                  </a:gdLst>
                  <a:ahLst/>
                  <a:cxnLst>
                    <a:cxn ang="0">
                      <a:pos x="T0" y="T1"/>
                    </a:cxn>
                    <a:cxn ang="0">
                      <a:pos x="T2" y="T3"/>
                    </a:cxn>
                    <a:cxn ang="0">
                      <a:pos x="T4" y="T5"/>
                    </a:cxn>
                    <a:cxn ang="0">
                      <a:pos x="T6" y="T7"/>
                    </a:cxn>
                    <a:cxn ang="0">
                      <a:pos x="T8" y="T9"/>
                    </a:cxn>
                  </a:cxnLst>
                  <a:rect l="0" t="0" r="r" b="b"/>
                  <a:pathLst>
                    <a:path w="215" h="116">
                      <a:moveTo>
                        <a:pt x="149" y="116"/>
                      </a:moveTo>
                      <a:lnTo>
                        <a:pt x="0" y="116"/>
                      </a:lnTo>
                      <a:lnTo>
                        <a:pt x="75" y="0"/>
                      </a:lnTo>
                      <a:lnTo>
                        <a:pt x="215" y="0"/>
                      </a:lnTo>
                      <a:lnTo>
                        <a:pt x="149" y="116"/>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p>
                  <a:endParaRPr lang="en-US" sz="1836"/>
                </a:p>
              </p:txBody>
            </p:sp>
            <p:sp>
              <p:nvSpPr>
                <p:cNvPr id="666" name="Freeform 203"/>
                <p:cNvSpPr>
                  <a:spLocks/>
                </p:cNvSpPr>
                <p:nvPr/>
              </p:nvSpPr>
              <p:spPr bwMode="auto">
                <a:xfrm>
                  <a:off x="28" y="3179"/>
                  <a:ext cx="207" cy="116"/>
                </a:xfrm>
                <a:custGeom>
                  <a:avLst/>
                  <a:gdLst>
                    <a:gd name="T0" fmla="*/ 149 w 207"/>
                    <a:gd name="T1" fmla="*/ 116 h 116"/>
                    <a:gd name="T2" fmla="*/ 0 w 207"/>
                    <a:gd name="T3" fmla="*/ 116 h 116"/>
                    <a:gd name="T4" fmla="*/ 66 w 207"/>
                    <a:gd name="T5" fmla="*/ 0 h 116"/>
                    <a:gd name="T6" fmla="*/ 207 w 207"/>
                    <a:gd name="T7" fmla="*/ 0 h 116"/>
                    <a:gd name="T8" fmla="*/ 149 w 207"/>
                    <a:gd name="T9" fmla="*/ 116 h 116"/>
                  </a:gdLst>
                  <a:ahLst/>
                  <a:cxnLst>
                    <a:cxn ang="0">
                      <a:pos x="T0" y="T1"/>
                    </a:cxn>
                    <a:cxn ang="0">
                      <a:pos x="T2" y="T3"/>
                    </a:cxn>
                    <a:cxn ang="0">
                      <a:pos x="T4" y="T5"/>
                    </a:cxn>
                    <a:cxn ang="0">
                      <a:pos x="T6" y="T7"/>
                    </a:cxn>
                    <a:cxn ang="0">
                      <a:pos x="T8" y="T9"/>
                    </a:cxn>
                  </a:cxnLst>
                  <a:rect l="0" t="0" r="r" b="b"/>
                  <a:pathLst>
                    <a:path w="207" h="116">
                      <a:moveTo>
                        <a:pt x="149" y="116"/>
                      </a:moveTo>
                      <a:lnTo>
                        <a:pt x="0" y="116"/>
                      </a:lnTo>
                      <a:lnTo>
                        <a:pt x="66" y="0"/>
                      </a:lnTo>
                      <a:lnTo>
                        <a:pt x="207" y="0"/>
                      </a:lnTo>
                      <a:lnTo>
                        <a:pt x="149" y="116"/>
                      </a:lnTo>
                      <a:close/>
                    </a:path>
                  </a:pathLst>
                </a:custGeom>
                <a:solidFill>
                  <a:srgbClr val="1B75B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p>
                  <a:endParaRPr lang="en-US" sz="1836"/>
                </a:p>
              </p:txBody>
            </p:sp>
            <p:sp>
              <p:nvSpPr>
                <p:cNvPr id="667" name="Freeform 204"/>
                <p:cNvSpPr>
                  <a:spLocks/>
                </p:cNvSpPr>
                <p:nvPr/>
              </p:nvSpPr>
              <p:spPr bwMode="auto">
                <a:xfrm>
                  <a:off x="28" y="3179"/>
                  <a:ext cx="207" cy="116"/>
                </a:xfrm>
                <a:custGeom>
                  <a:avLst/>
                  <a:gdLst>
                    <a:gd name="T0" fmla="*/ 149 w 207"/>
                    <a:gd name="T1" fmla="*/ 116 h 116"/>
                    <a:gd name="T2" fmla="*/ 0 w 207"/>
                    <a:gd name="T3" fmla="*/ 116 h 116"/>
                    <a:gd name="T4" fmla="*/ 66 w 207"/>
                    <a:gd name="T5" fmla="*/ 0 h 116"/>
                    <a:gd name="T6" fmla="*/ 207 w 207"/>
                    <a:gd name="T7" fmla="*/ 0 h 116"/>
                    <a:gd name="T8" fmla="*/ 149 w 207"/>
                    <a:gd name="T9" fmla="*/ 116 h 116"/>
                  </a:gdLst>
                  <a:ahLst/>
                  <a:cxnLst>
                    <a:cxn ang="0">
                      <a:pos x="T0" y="T1"/>
                    </a:cxn>
                    <a:cxn ang="0">
                      <a:pos x="T2" y="T3"/>
                    </a:cxn>
                    <a:cxn ang="0">
                      <a:pos x="T4" y="T5"/>
                    </a:cxn>
                    <a:cxn ang="0">
                      <a:pos x="T6" y="T7"/>
                    </a:cxn>
                    <a:cxn ang="0">
                      <a:pos x="T8" y="T9"/>
                    </a:cxn>
                  </a:cxnLst>
                  <a:rect l="0" t="0" r="r" b="b"/>
                  <a:pathLst>
                    <a:path w="207" h="116">
                      <a:moveTo>
                        <a:pt x="149" y="116"/>
                      </a:moveTo>
                      <a:lnTo>
                        <a:pt x="0" y="116"/>
                      </a:lnTo>
                      <a:lnTo>
                        <a:pt x="66" y="0"/>
                      </a:lnTo>
                      <a:lnTo>
                        <a:pt x="207" y="0"/>
                      </a:lnTo>
                      <a:lnTo>
                        <a:pt x="149" y="116"/>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p>
                  <a:endParaRPr lang="en-US" sz="1836"/>
                </a:p>
              </p:txBody>
            </p:sp>
          </p:grpSp>
          <p:grpSp>
            <p:nvGrpSpPr>
              <p:cNvPr id="84" name="Group 406"/>
              <p:cNvGrpSpPr>
                <a:grpSpLocks/>
              </p:cNvGrpSpPr>
              <p:nvPr/>
            </p:nvGrpSpPr>
            <p:grpSpPr bwMode="auto">
              <a:xfrm>
                <a:off x="-614" y="2265"/>
                <a:ext cx="4584" cy="2251"/>
                <a:chOff x="-614" y="2265"/>
                <a:chExt cx="4584" cy="2251"/>
              </a:xfrm>
            </p:grpSpPr>
            <p:sp>
              <p:nvSpPr>
                <p:cNvPr id="268" name="Freeform 206"/>
                <p:cNvSpPr>
                  <a:spLocks/>
                </p:cNvSpPr>
                <p:nvPr/>
              </p:nvSpPr>
              <p:spPr bwMode="auto">
                <a:xfrm>
                  <a:off x="198" y="3179"/>
                  <a:ext cx="198" cy="116"/>
                </a:xfrm>
                <a:custGeom>
                  <a:avLst/>
                  <a:gdLst>
                    <a:gd name="T0" fmla="*/ 149 w 198"/>
                    <a:gd name="T1" fmla="*/ 116 h 116"/>
                    <a:gd name="T2" fmla="*/ 0 w 198"/>
                    <a:gd name="T3" fmla="*/ 116 h 116"/>
                    <a:gd name="T4" fmla="*/ 58 w 198"/>
                    <a:gd name="T5" fmla="*/ 0 h 116"/>
                    <a:gd name="T6" fmla="*/ 198 w 198"/>
                    <a:gd name="T7" fmla="*/ 0 h 116"/>
                    <a:gd name="T8" fmla="*/ 149 w 198"/>
                    <a:gd name="T9" fmla="*/ 116 h 116"/>
                  </a:gdLst>
                  <a:ahLst/>
                  <a:cxnLst>
                    <a:cxn ang="0">
                      <a:pos x="T0" y="T1"/>
                    </a:cxn>
                    <a:cxn ang="0">
                      <a:pos x="T2" y="T3"/>
                    </a:cxn>
                    <a:cxn ang="0">
                      <a:pos x="T4" y="T5"/>
                    </a:cxn>
                    <a:cxn ang="0">
                      <a:pos x="T6" y="T7"/>
                    </a:cxn>
                    <a:cxn ang="0">
                      <a:pos x="T8" y="T9"/>
                    </a:cxn>
                  </a:cxnLst>
                  <a:rect l="0" t="0" r="r" b="b"/>
                  <a:pathLst>
                    <a:path w="198" h="116">
                      <a:moveTo>
                        <a:pt x="149" y="116"/>
                      </a:moveTo>
                      <a:lnTo>
                        <a:pt x="0" y="116"/>
                      </a:lnTo>
                      <a:lnTo>
                        <a:pt x="58" y="0"/>
                      </a:lnTo>
                      <a:lnTo>
                        <a:pt x="198" y="0"/>
                      </a:lnTo>
                      <a:lnTo>
                        <a:pt x="149" y="116"/>
                      </a:lnTo>
                      <a:close/>
                    </a:path>
                  </a:pathLst>
                </a:custGeom>
                <a:solidFill>
                  <a:srgbClr val="1B75B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p>
                  <a:endParaRPr lang="en-US" sz="1836"/>
                </a:p>
              </p:txBody>
            </p:sp>
            <p:sp>
              <p:nvSpPr>
                <p:cNvPr id="269" name="Freeform 207"/>
                <p:cNvSpPr>
                  <a:spLocks/>
                </p:cNvSpPr>
                <p:nvPr/>
              </p:nvSpPr>
              <p:spPr bwMode="auto">
                <a:xfrm>
                  <a:off x="367" y="3179"/>
                  <a:ext cx="195" cy="116"/>
                </a:xfrm>
                <a:custGeom>
                  <a:avLst/>
                  <a:gdLst>
                    <a:gd name="T0" fmla="*/ 150 w 195"/>
                    <a:gd name="T1" fmla="*/ 116 h 116"/>
                    <a:gd name="T2" fmla="*/ 0 w 195"/>
                    <a:gd name="T3" fmla="*/ 116 h 116"/>
                    <a:gd name="T4" fmla="*/ 54 w 195"/>
                    <a:gd name="T5" fmla="*/ 0 h 116"/>
                    <a:gd name="T6" fmla="*/ 195 w 195"/>
                    <a:gd name="T7" fmla="*/ 0 h 116"/>
                    <a:gd name="T8" fmla="*/ 150 w 195"/>
                    <a:gd name="T9" fmla="*/ 116 h 116"/>
                  </a:gdLst>
                  <a:ahLst/>
                  <a:cxnLst>
                    <a:cxn ang="0">
                      <a:pos x="T0" y="T1"/>
                    </a:cxn>
                    <a:cxn ang="0">
                      <a:pos x="T2" y="T3"/>
                    </a:cxn>
                    <a:cxn ang="0">
                      <a:pos x="T4" y="T5"/>
                    </a:cxn>
                    <a:cxn ang="0">
                      <a:pos x="T6" y="T7"/>
                    </a:cxn>
                    <a:cxn ang="0">
                      <a:pos x="T8" y="T9"/>
                    </a:cxn>
                  </a:cxnLst>
                  <a:rect l="0" t="0" r="r" b="b"/>
                  <a:pathLst>
                    <a:path w="195" h="116">
                      <a:moveTo>
                        <a:pt x="150" y="116"/>
                      </a:moveTo>
                      <a:lnTo>
                        <a:pt x="0" y="116"/>
                      </a:lnTo>
                      <a:lnTo>
                        <a:pt x="54" y="0"/>
                      </a:lnTo>
                      <a:lnTo>
                        <a:pt x="195" y="0"/>
                      </a:lnTo>
                      <a:lnTo>
                        <a:pt x="150" y="116"/>
                      </a:lnTo>
                      <a:close/>
                    </a:path>
                  </a:pathLst>
                </a:custGeom>
                <a:solidFill>
                  <a:srgbClr val="1B75B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p>
                  <a:endParaRPr lang="en-US" sz="1836"/>
                </a:p>
              </p:txBody>
            </p:sp>
            <p:sp>
              <p:nvSpPr>
                <p:cNvPr id="270" name="Freeform 208"/>
                <p:cNvSpPr>
                  <a:spLocks/>
                </p:cNvSpPr>
                <p:nvPr/>
              </p:nvSpPr>
              <p:spPr bwMode="auto">
                <a:xfrm>
                  <a:off x="537" y="3179"/>
                  <a:ext cx="187" cy="116"/>
                </a:xfrm>
                <a:custGeom>
                  <a:avLst/>
                  <a:gdLst>
                    <a:gd name="T0" fmla="*/ 149 w 187"/>
                    <a:gd name="T1" fmla="*/ 116 h 116"/>
                    <a:gd name="T2" fmla="*/ 0 w 187"/>
                    <a:gd name="T3" fmla="*/ 116 h 116"/>
                    <a:gd name="T4" fmla="*/ 46 w 187"/>
                    <a:gd name="T5" fmla="*/ 0 h 116"/>
                    <a:gd name="T6" fmla="*/ 187 w 187"/>
                    <a:gd name="T7" fmla="*/ 0 h 116"/>
                    <a:gd name="T8" fmla="*/ 149 w 187"/>
                    <a:gd name="T9" fmla="*/ 116 h 116"/>
                  </a:gdLst>
                  <a:ahLst/>
                  <a:cxnLst>
                    <a:cxn ang="0">
                      <a:pos x="T0" y="T1"/>
                    </a:cxn>
                    <a:cxn ang="0">
                      <a:pos x="T2" y="T3"/>
                    </a:cxn>
                    <a:cxn ang="0">
                      <a:pos x="T4" y="T5"/>
                    </a:cxn>
                    <a:cxn ang="0">
                      <a:pos x="T6" y="T7"/>
                    </a:cxn>
                    <a:cxn ang="0">
                      <a:pos x="T8" y="T9"/>
                    </a:cxn>
                  </a:cxnLst>
                  <a:rect l="0" t="0" r="r" b="b"/>
                  <a:pathLst>
                    <a:path w="187" h="116">
                      <a:moveTo>
                        <a:pt x="149" y="116"/>
                      </a:moveTo>
                      <a:lnTo>
                        <a:pt x="0" y="116"/>
                      </a:lnTo>
                      <a:lnTo>
                        <a:pt x="46" y="0"/>
                      </a:lnTo>
                      <a:lnTo>
                        <a:pt x="187" y="0"/>
                      </a:lnTo>
                      <a:lnTo>
                        <a:pt x="149" y="116"/>
                      </a:lnTo>
                      <a:close/>
                    </a:path>
                  </a:pathLst>
                </a:custGeom>
                <a:solidFill>
                  <a:srgbClr val="1B75B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p>
                  <a:endParaRPr lang="en-US" sz="1836"/>
                </a:p>
              </p:txBody>
            </p:sp>
            <p:sp>
              <p:nvSpPr>
                <p:cNvPr id="271" name="Freeform 209"/>
                <p:cNvSpPr>
                  <a:spLocks/>
                </p:cNvSpPr>
                <p:nvPr/>
              </p:nvSpPr>
              <p:spPr bwMode="auto">
                <a:xfrm>
                  <a:off x="711" y="3179"/>
                  <a:ext cx="174" cy="116"/>
                </a:xfrm>
                <a:custGeom>
                  <a:avLst/>
                  <a:gdLst>
                    <a:gd name="T0" fmla="*/ 145 w 174"/>
                    <a:gd name="T1" fmla="*/ 116 h 116"/>
                    <a:gd name="T2" fmla="*/ 0 w 174"/>
                    <a:gd name="T3" fmla="*/ 116 h 116"/>
                    <a:gd name="T4" fmla="*/ 33 w 174"/>
                    <a:gd name="T5" fmla="*/ 0 h 116"/>
                    <a:gd name="T6" fmla="*/ 174 w 174"/>
                    <a:gd name="T7" fmla="*/ 0 h 116"/>
                    <a:gd name="T8" fmla="*/ 145 w 174"/>
                    <a:gd name="T9" fmla="*/ 116 h 116"/>
                  </a:gdLst>
                  <a:ahLst/>
                  <a:cxnLst>
                    <a:cxn ang="0">
                      <a:pos x="T0" y="T1"/>
                    </a:cxn>
                    <a:cxn ang="0">
                      <a:pos x="T2" y="T3"/>
                    </a:cxn>
                    <a:cxn ang="0">
                      <a:pos x="T4" y="T5"/>
                    </a:cxn>
                    <a:cxn ang="0">
                      <a:pos x="T6" y="T7"/>
                    </a:cxn>
                    <a:cxn ang="0">
                      <a:pos x="T8" y="T9"/>
                    </a:cxn>
                  </a:cxnLst>
                  <a:rect l="0" t="0" r="r" b="b"/>
                  <a:pathLst>
                    <a:path w="174" h="116">
                      <a:moveTo>
                        <a:pt x="145" y="116"/>
                      </a:moveTo>
                      <a:lnTo>
                        <a:pt x="0" y="116"/>
                      </a:lnTo>
                      <a:lnTo>
                        <a:pt x="33" y="0"/>
                      </a:lnTo>
                      <a:lnTo>
                        <a:pt x="174" y="0"/>
                      </a:lnTo>
                      <a:lnTo>
                        <a:pt x="145" y="116"/>
                      </a:lnTo>
                      <a:close/>
                    </a:path>
                  </a:pathLst>
                </a:custGeom>
                <a:solidFill>
                  <a:srgbClr val="1B75B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p>
                  <a:endParaRPr lang="en-US" sz="1836"/>
                </a:p>
              </p:txBody>
            </p:sp>
            <p:sp>
              <p:nvSpPr>
                <p:cNvPr id="272" name="Freeform 210"/>
                <p:cNvSpPr>
                  <a:spLocks/>
                </p:cNvSpPr>
                <p:nvPr/>
              </p:nvSpPr>
              <p:spPr bwMode="auto">
                <a:xfrm>
                  <a:off x="-432" y="3328"/>
                  <a:ext cx="249" cy="137"/>
                </a:xfrm>
                <a:custGeom>
                  <a:avLst/>
                  <a:gdLst>
                    <a:gd name="T0" fmla="*/ 158 w 249"/>
                    <a:gd name="T1" fmla="*/ 137 h 137"/>
                    <a:gd name="T2" fmla="*/ 0 w 249"/>
                    <a:gd name="T3" fmla="*/ 137 h 137"/>
                    <a:gd name="T4" fmla="*/ 96 w 249"/>
                    <a:gd name="T5" fmla="*/ 0 h 137"/>
                    <a:gd name="T6" fmla="*/ 249 w 249"/>
                    <a:gd name="T7" fmla="*/ 0 h 137"/>
                    <a:gd name="T8" fmla="*/ 158 w 249"/>
                    <a:gd name="T9" fmla="*/ 137 h 137"/>
                  </a:gdLst>
                  <a:ahLst/>
                  <a:cxnLst>
                    <a:cxn ang="0">
                      <a:pos x="T0" y="T1"/>
                    </a:cxn>
                    <a:cxn ang="0">
                      <a:pos x="T2" y="T3"/>
                    </a:cxn>
                    <a:cxn ang="0">
                      <a:pos x="T4" y="T5"/>
                    </a:cxn>
                    <a:cxn ang="0">
                      <a:pos x="T6" y="T7"/>
                    </a:cxn>
                    <a:cxn ang="0">
                      <a:pos x="T8" y="T9"/>
                    </a:cxn>
                  </a:cxnLst>
                  <a:rect l="0" t="0" r="r" b="b"/>
                  <a:pathLst>
                    <a:path w="249" h="137">
                      <a:moveTo>
                        <a:pt x="158" y="137"/>
                      </a:moveTo>
                      <a:lnTo>
                        <a:pt x="0" y="137"/>
                      </a:lnTo>
                      <a:lnTo>
                        <a:pt x="96" y="0"/>
                      </a:lnTo>
                      <a:lnTo>
                        <a:pt x="249" y="0"/>
                      </a:lnTo>
                      <a:lnTo>
                        <a:pt x="158" y="137"/>
                      </a:lnTo>
                      <a:close/>
                    </a:path>
                  </a:pathLst>
                </a:custGeom>
                <a:solidFill>
                  <a:srgbClr val="1B75B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p>
                  <a:endParaRPr lang="en-US" sz="1836"/>
                </a:p>
              </p:txBody>
            </p:sp>
            <p:sp>
              <p:nvSpPr>
                <p:cNvPr id="273" name="Freeform 211"/>
                <p:cNvSpPr>
                  <a:spLocks/>
                </p:cNvSpPr>
                <p:nvPr/>
              </p:nvSpPr>
              <p:spPr bwMode="auto">
                <a:xfrm>
                  <a:off x="-432" y="3328"/>
                  <a:ext cx="249" cy="137"/>
                </a:xfrm>
                <a:custGeom>
                  <a:avLst/>
                  <a:gdLst>
                    <a:gd name="T0" fmla="*/ 158 w 249"/>
                    <a:gd name="T1" fmla="*/ 137 h 137"/>
                    <a:gd name="T2" fmla="*/ 0 w 249"/>
                    <a:gd name="T3" fmla="*/ 137 h 137"/>
                    <a:gd name="T4" fmla="*/ 96 w 249"/>
                    <a:gd name="T5" fmla="*/ 0 h 137"/>
                    <a:gd name="T6" fmla="*/ 249 w 249"/>
                    <a:gd name="T7" fmla="*/ 0 h 137"/>
                    <a:gd name="T8" fmla="*/ 158 w 249"/>
                    <a:gd name="T9" fmla="*/ 137 h 137"/>
                  </a:gdLst>
                  <a:ahLst/>
                  <a:cxnLst>
                    <a:cxn ang="0">
                      <a:pos x="T0" y="T1"/>
                    </a:cxn>
                    <a:cxn ang="0">
                      <a:pos x="T2" y="T3"/>
                    </a:cxn>
                    <a:cxn ang="0">
                      <a:pos x="T4" y="T5"/>
                    </a:cxn>
                    <a:cxn ang="0">
                      <a:pos x="T6" y="T7"/>
                    </a:cxn>
                    <a:cxn ang="0">
                      <a:pos x="T8" y="T9"/>
                    </a:cxn>
                  </a:cxnLst>
                  <a:rect l="0" t="0" r="r" b="b"/>
                  <a:pathLst>
                    <a:path w="249" h="137">
                      <a:moveTo>
                        <a:pt x="158" y="137"/>
                      </a:moveTo>
                      <a:lnTo>
                        <a:pt x="0" y="137"/>
                      </a:lnTo>
                      <a:lnTo>
                        <a:pt x="96" y="0"/>
                      </a:lnTo>
                      <a:lnTo>
                        <a:pt x="249" y="0"/>
                      </a:lnTo>
                      <a:lnTo>
                        <a:pt x="158" y="137"/>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p>
                  <a:endParaRPr lang="en-US" sz="1836"/>
                </a:p>
              </p:txBody>
            </p:sp>
            <p:sp>
              <p:nvSpPr>
                <p:cNvPr id="274" name="Freeform 212"/>
                <p:cNvSpPr>
                  <a:spLocks/>
                </p:cNvSpPr>
                <p:nvPr/>
              </p:nvSpPr>
              <p:spPr bwMode="auto">
                <a:xfrm>
                  <a:off x="-250" y="3328"/>
                  <a:ext cx="237" cy="137"/>
                </a:xfrm>
                <a:custGeom>
                  <a:avLst/>
                  <a:gdLst>
                    <a:gd name="T0" fmla="*/ 158 w 237"/>
                    <a:gd name="T1" fmla="*/ 137 h 137"/>
                    <a:gd name="T2" fmla="*/ 0 w 237"/>
                    <a:gd name="T3" fmla="*/ 137 h 137"/>
                    <a:gd name="T4" fmla="*/ 87 w 237"/>
                    <a:gd name="T5" fmla="*/ 0 h 137"/>
                    <a:gd name="T6" fmla="*/ 237 w 237"/>
                    <a:gd name="T7" fmla="*/ 0 h 137"/>
                    <a:gd name="T8" fmla="*/ 158 w 237"/>
                    <a:gd name="T9" fmla="*/ 137 h 137"/>
                  </a:gdLst>
                  <a:ahLst/>
                  <a:cxnLst>
                    <a:cxn ang="0">
                      <a:pos x="T0" y="T1"/>
                    </a:cxn>
                    <a:cxn ang="0">
                      <a:pos x="T2" y="T3"/>
                    </a:cxn>
                    <a:cxn ang="0">
                      <a:pos x="T4" y="T5"/>
                    </a:cxn>
                    <a:cxn ang="0">
                      <a:pos x="T6" y="T7"/>
                    </a:cxn>
                    <a:cxn ang="0">
                      <a:pos x="T8" y="T9"/>
                    </a:cxn>
                  </a:cxnLst>
                  <a:rect l="0" t="0" r="r" b="b"/>
                  <a:pathLst>
                    <a:path w="237" h="137">
                      <a:moveTo>
                        <a:pt x="158" y="137"/>
                      </a:moveTo>
                      <a:lnTo>
                        <a:pt x="0" y="137"/>
                      </a:lnTo>
                      <a:lnTo>
                        <a:pt x="87" y="0"/>
                      </a:lnTo>
                      <a:lnTo>
                        <a:pt x="237" y="0"/>
                      </a:lnTo>
                      <a:lnTo>
                        <a:pt x="158" y="137"/>
                      </a:lnTo>
                      <a:close/>
                    </a:path>
                  </a:pathLst>
                </a:custGeom>
                <a:solidFill>
                  <a:srgbClr val="1B75B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p>
                  <a:endParaRPr lang="en-US" sz="1836"/>
                </a:p>
              </p:txBody>
            </p:sp>
            <p:sp>
              <p:nvSpPr>
                <p:cNvPr id="275" name="Freeform 213"/>
                <p:cNvSpPr>
                  <a:spLocks/>
                </p:cNvSpPr>
                <p:nvPr/>
              </p:nvSpPr>
              <p:spPr bwMode="auto">
                <a:xfrm>
                  <a:off x="-250" y="3328"/>
                  <a:ext cx="237" cy="137"/>
                </a:xfrm>
                <a:custGeom>
                  <a:avLst/>
                  <a:gdLst>
                    <a:gd name="T0" fmla="*/ 158 w 237"/>
                    <a:gd name="T1" fmla="*/ 137 h 137"/>
                    <a:gd name="T2" fmla="*/ 0 w 237"/>
                    <a:gd name="T3" fmla="*/ 137 h 137"/>
                    <a:gd name="T4" fmla="*/ 87 w 237"/>
                    <a:gd name="T5" fmla="*/ 0 h 137"/>
                    <a:gd name="T6" fmla="*/ 237 w 237"/>
                    <a:gd name="T7" fmla="*/ 0 h 137"/>
                    <a:gd name="T8" fmla="*/ 158 w 237"/>
                    <a:gd name="T9" fmla="*/ 137 h 137"/>
                  </a:gdLst>
                  <a:ahLst/>
                  <a:cxnLst>
                    <a:cxn ang="0">
                      <a:pos x="T0" y="T1"/>
                    </a:cxn>
                    <a:cxn ang="0">
                      <a:pos x="T2" y="T3"/>
                    </a:cxn>
                    <a:cxn ang="0">
                      <a:pos x="T4" y="T5"/>
                    </a:cxn>
                    <a:cxn ang="0">
                      <a:pos x="T6" y="T7"/>
                    </a:cxn>
                    <a:cxn ang="0">
                      <a:pos x="T8" y="T9"/>
                    </a:cxn>
                  </a:cxnLst>
                  <a:rect l="0" t="0" r="r" b="b"/>
                  <a:pathLst>
                    <a:path w="237" h="137">
                      <a:moveTo>
                        <a:pt x="158" y="137"/>
                      </a:moveTo>
                      <a:lnTo>
                        <a:pt x="0" y="137"/>
                      </a:lnTo>
                      <a:lnTo>
                        <a:pt x="87" y="0"/>
                      </a:lnTo>
                      <a:lnTo>
                        <a:pt x="237" y="0"/>
                      </a:lnTo>
                      <a:lnTo>
                        <a:pt x="158" y="137"/>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p>
                  <a:endParaRPr lang="en-US" sz="1836"/>
                </a:p>
              </p:txBody>
            </p:sp>
            <p:sp>
              <p:nvSpPr>
                <p:cNvPr id="276" name="Freeform 214"/>
                <p:cNvSpPr>
                  <a:spLocks/>
                </p:cNvSpPr>
                <p:nvPr/>
              </p:nvSpPr>
              <p:spPr bwMode="auto">
                <a:xfrm>
                  <a:off x="-67" y="3328"/>
                  <a:ext cx="227" cy="137"/>
                </a:xfrm>
                <a:custGeom>
                  <a:avLst/>
                  <a:gdLst>
                    <a:gd name="T0" fmla="*/ 157 w 227"/>
                    <a:gd name="T1" fmla="*/ 137 h 137"/>
                    <a:gd name="T2" fmla="*/ 0 w 227"/>
                    <a:gd name="T3" fmla="*/ 137 h 137"/>
                    <a:gd name="T4" fmla="*/ 78 w 227"/>
                    <a:gd name="T5" fmla="*/ 0 h 137"/>
                    <a:gd name="T6" fmla="*/ 227 w 227"/>
                    <a:gd name="T7" fmla="*/ 0 h 137"/>
                    <a:gd name="T8" fmla="*/ 157 w 227"/>
                    <a:gd name="T9" fmla="*/ 137 h 137"/>
                  </a:gdLst>
                  <a:ahLst/>
                  <a:cxnLst>
                    <a:cxn ang="0">
                      <a:pos x="T0" y="T1"/>
                    </a:cxn>
                    <a:cxn ang="0">
                      <a:pos x="T2" y="T3"/>
                    </a:cxn>
                    <a:cxn ang="0">
                      <a:pos x="T4" y="T5"/>
                    </a:cxn>
                    <a:cxn ang="0">
                      <a:pos x="T6" y="T7"/>
                    </a:cxn>
                    <a:cxn ang="0">
                      <a:pos x="T8" y="T9"/>
                    </a:cxn>
                  </a:cxnLst>
                  <a:rect l="0" t="0" r="r" b="b"/>
                  <a:pathLst>
                    <a:path w="227" h="137">
                      <a:moveTo>
                        <a:pt x="157" y="137"/>
                      </a:moveTo>
                      <a:lnTo>
                        <a:pt x="0" y="137"/>
                      </a:lnTo>
                      <a:lnTo>
                        <a:pt x="78" y="0"/>
                      </a:lnTo>
                      <a:lnTo>
                        <a:pt x="227" y="0"/>
                      </a:lnTo>
                      <a:lnTo>
                        <a:pt x="157" y="137"/>
                      </a:lnTo>
                      <a:close/>
                    </a:path>
                  </a:pathLst>
                </a:custGeom>
                <a:solidFill>
                  <a:srgbClr val="1B75B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p>
                  <a:endParaRPr lang="en-US" sz="1836"/>
                </a:p>
              </p:txBody>
            </p:sp>
            <p:sp>
              <p:nvSpPr>
                <p:cNvPr id="277" name="Freeform 215"/>
                <p:cNvSpPr>
                  <a:spLocks/>
                </p:cNvSpPr>
                <p:nvPr/>
              </p:nvSpPr>
              <p:spPr bwMode="auto">
                <a:xfrm>
                  <a:off x="115" y="3328"/>
                  <a:ext cx="219" cy="137"/>
                </a:xfrm>
                <a:custGeom>
                  <a:avLst/>
                  <a:gdLst>
                    <a:gd name="T0" fmla="*/ 157 w 219"/>
                    <a:gd name="T1" fmla="*/ 137 h 137"/>
                    <a:gd name="T2" fmla="*/ 0 w 219"/>
                    <a:gd name="T3" fmla="*/ 137 h 137"/>
                    <a:gd name="T4" fmla="*/ 66 w 219"/>
                    <a:gd name="T5" fmla="*/ 0 h 137"/>
                    <a:gd name="T6" fmla="*/ 219 w 219"/>
                    <a:gd name="T7" fmla="*/ 0 h 137"/>
                    <a:gd name="T8" fmla="*/ 157 w 219"/>
                    <a:gd name="T9" fmla="*/ 137 h 137"/>
                  </a:gdLst>
                  <a:ahLst/>
                  <a:cxnLst>
                    <a:cxn ang="0">
                      <a:pos x="T0" y="T1"/>
                    </a:cxn>
                    <a:cxn ang="0">
                      <a:pos x="T2" y="T3"/>
                    </a:cxn>
                    <a:cxn ang="0">
                      <a:pos x="T4" y="T5"/>
                    </a:cxn>
                    <a:cxn ang="0">
                      <a:pos x="T6" y="T7"/>
                    </a:cxn>
                    <a:cxn ang="0">
                      <a:pos x="T8" y="T9"/>
                    </a:cxn>
                  </a:cxnLst>
                  <a:rect l="0" t="0" r="r" b="b"/>
                  <a:pathLst>
                    <a:path w="219" h="137">
                      <a:moveTo>
                        <a:pt x="157" y="137"/>
                      </a:moveTo>
                      <a:lnTo>
                        <a:pt x="0" y="137"/>
                      </a:lnTo>
                      <a:lnTo>
                        <a:pt x="66" y="0"/>
                      </a:lnTo>
                      <a:lnTo>
                        <a:pt x="219" y="0"/>
                      </a:lnTo>
                      <a:lnTo>
                        <a:pt x="157" y="137"/>
                      </a:lnTo>
                      <a:close/>
                    </a:path>
                  </a:pathLst>
                </a:custGeom>
                <a:solidFill>
                  <a:srgbClr val="1B75B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p>
                  <a:endParaRPr lang="en-US" sz="1836"/>
                </a:p>
              </p:txBody>
            </p:sp>
            <p:sp>
              <p:nvSpPr>
                <p:cNvPr id="278" name="Freeform 216"/>
                <p:cNvSpPr>
                  <a:spLocks/>
                </p:cNvSpPr>
                <p:nvPr/>
              </p:nvSpPr>
              <p:spPr bwMode="auto">
                <a:xfrm>
                  <a:off x="297" y="3328"/>
                  <a:ext cx="207" cy="137"/>
                </a:xfrm>
                <a:custGeom>
                  <a:avLst/>
                  <a:gdLst>
                    <a:gd name="T0" fmla="*/ 157 w 207"/>
                    <a:gd name="T1" fmla="*/ 137 h 137"/>
                    <a:gd name="T2" fmla="*/ 0 w 207"/>
                    <a:gd name="T3" fmla="*/ 137 h 137"/>
                    <a:gd name="T4" fmla="*/ 58 w 207"/>
                    <a:gd name="T5" fmla="*/ 0 h 137"/>
                    <a:gd name="T6" fmla="*/ 207 w 207"/>
                    <a:gd name="T7" fmla="*/ 0 h 137"/>
                    <a:gd name="T8" fmla="*/ 157 w 207"/>
                    <a:gd name="T9" fmla="*/ 137 h 137"/>
                  </a:gdLst>
                  <a:ahLst/>
                  <a:cxnLst>
                    <a:cxn ang="0">
                      <a:pos x="T0" y="T1"/>
                    </a:cxn>
                    <a:cxn ang="0">
                      <a:pos x="T2" y="T3"/>
                    </a:cxn>
                    <a:cxn ang="0">
                      <a:pos x="T4" y="T5"/>
                    </a:cxn>
                    <a:cxn ang="0">
                      <a:pos x="T6" y="T7"/>
                    </a:cxn>
                    <a:cxn ang="0">
                      <a:pos x="T8" y="T9"/>
                    </a:cxn>
                  </a:cxnLst>
                  <a:rect l="0" t="0" r="r" b="b"/>
                  <a:pathLst>
                    <a:path w="207" h="137">
                      <a:moveTo>
                        <a:pt x="157" y="137"/>
                      </a:moveTo>
                      <a:lnTo>
                        <a:pt x="0" y="137"/>
                      </a:lnTo>
                      <a:lnTo>
                        <a:pt x="58" y="0"/>
                      </a:lnTo>
                      <a:lnTo>
                        <a:pt x="207" y="0"/>
                      </a:lnTo>
                      <a:lnTo>
                        <a:pt x="157" y="137"/>
                      </a:lnTo>
                      <a:close/>
                    </a:path>
                  </a:pathLst>
                </a:custGeom>
                <a:solidFill>
                  <a:srgbClr val="1B75B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p>
                  <a:endParaRPr lang="en-US" sz="1836"/>
                </a:p>
              </p:txBody>
            </p:sp>
            <p:sp>
              <p:nvSpPr>
                <p:cNvPr id="279" name="Freeform 217"/>
                <p:cNvSpPr>
                  <a:spLocks/>
                </p:cNvSpPr>
                <p:nvPr/>
              </p:nvSpPr>
              <p:spPr bwMode="auto">
                <a:xfrm>
                  <a:off x="479" y="3328"/>
                  <a:ext cx="199" cy="137"/>
                </a:xfrm>
                <a:custGeom>
                  <a:avLst/>
                  <a:gdLst>
                    <a:gd name="T0" fmla="*/ 158 w 199"/>
                    <a:gd name="T1" fmla="*/ 137 h 137"/>
                    <a:gd name="T2" fmla="*/ 0 w 199"/>
                    <a:gd name="T3" fmla="*/ 137 h 137"/>
                    <a:gd name="T4" fmla="*/ 50 w 199"/>
                    <a:gd name="T5" fmla="*/ 0 h 137"/>
                    <a:gd name="T6" fmla="*/ 199 w 199"/>
                    <a:gd name="T7" fmla="*/ 0 h 137"/>
                    <a:gd name="T8" fmla="*/ 158 w 199"/>
                    <a:gd name="T9" fmla="*/ 137 h 137"/>
                  </a:gdLst>
                  <a:ahLst/>
                  <a:cxnLst>
                    <a:cxn ang="0">
                      <a:pos x="T0" y="T1"/>
                    </a:cxn>
                    <a:cxn ang="0">
                      <a:pos x="T2" y="T3"/>
                    </a:cxn>
                    <a:cxn ang="0">
                      <a:pos x="T4" y="T5"/>
                    </a:cxn>
                    <a:cxn ang="0">
                      <a:pos x="T6" y="T7"/>
                    </a:cxn>
                    <a:cxn ang="0">
                      <a:pos x="T8" y="T9"/>
                    </a:cxn>
                  </a:cxnLst>
                  <a:rect l="0" t="0" r="r" b="b"/>
                  <a:pathLst>
                    <a:path w="199" h="137">
                      <a:moveTo>
                        <a:pt x="158" y="137"/>
                      </a:moveTo>
                      <a:lnTo>
                        <a:pt x="0" y="137"/>
                      </a:lnTo>
                      <a:lnTo>
                        <a:pt x="50" y="0"/>
                      </a:lnTo>
                      <a:lnTo>
                        <a:pt x="199" y="0"/>
                      </a:lnTo>
                      <a:lnTo>
                        <a:pt x="158" y="137"/>
                      </a:lnTo>
                      <a:close/>
                    </a:path>
                  </a:pathLst>
                </a:custGeom>
                <a:solidFill>
                  <a:srgbClr val="1B75B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p>
                  <a:endParaRPr lang="en-US" sz="1836"/>
                </a:p>
              </p:txBody>
            </p:sp>
            <p:sp>
              <p:nvSpPr>
                <p:cNvPr id="280" name="Freeform 218"/>
                <p:cNvSpPr>
                  <a:spLocks/>
                </p:cNvSpPr>
                <p:nvPr/>
              </p:nvSpPr>
              <p:spPr bwMode="auto">
                <a:xfrm>
                  <a:off x="661" y="3328"/>
                  <a:ext cx="191" cy="137"/>
                </a:xfrm>
                <a:custGeom>
                  <a:avLst/>
                  <a:gdLst>
                    <a:gd name="T0" fmla="*/ 158 w 191"/>
                    <a:gd name="T1" fmla="*/ 137 h 137"/>
                    <a:gd name="T2" fmla="*/ 0 w 191"/>
                    <a:gd name="T3" fmla="*/ 137 h 137"/>
                    <a:gd name="T4" fmla="*/ 42 w 191"/>
                    <a:gd name="T5" fmla="*/ 0 h 137"/>
                    <a:gd name="T6" fmla="*/ 191 w 191"/>
                    <a:gd name="T7" fmla="*/ 0 h 137"/>
                    <a:gd name="T8" fmla="*/ 158 w 191"/>
                    <a:gd name="T9" fmla="*/ 137 h 137"/>
                  </a:gdLst>
                  <a:ahLst/>
                  <a:cxnLst>
                    <a:cxn ang="0">
                      <a:pos x="T0" y="T1"/>
                    </a:cxn>
                    <a:cxn ang="0">
                      <a:pos x="T2" y="T3"/>
                    </a:cxn>
                    <a:cxn ang="0">
                      <a:pos x="T4" y="T5"/>
                    </a:cxn>
                    <a:cxn ang="0">
                      <a:pos x="T6" y="T7"/>
                    </a:cxn>
                    <a:cxn ang="0">
                      <a:pos x="T8" y="T9"/>
                    </a:cxn>
                  </a:cxnLst>
                  <a:rect l="0" t="0" r="r" b="b"/>
                  <a:pathLst>
                    <a:path w="191" h="137">
                      <a:moveTo>
                        <a:pt x="158" y="137"/>
                      </a:moveTo>
                      <a:lnTo>
                        <a:pt x="0" y="137"/>
                      </a:lnTo>
                      <a:lnTo>
                        <a:pt x="42" y="0"/>
                      </a:lnTo>
                      <a:lnTo>
                        <a:pt x="191" y="0"/>
                      </a:lnTo>
                      <a:lnTo>
                        <a:pt x="158" y="137"/>
                      </a:lnTo>
                      <a:close/>
                    </a:path>
                  </a:pathLst>
                </a:custGeom>
                <a:solidFill>
                  <a:srgbClr val="1B75B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p>
                  <a:endParaRPr lang="en-US" sz="1836"/>
                </a:p>
              </p:txBody>
            </p:sp>
            <p:sp>
              <p:nvSpPr>
                <p:cNvPr id="281" name="Freeform 219"/>
                <p:cNvSpPr>
                  <a:spLocks/>
                </p:cNvSpPr>
                <p:nvPr/>
              </p:nvSpPr>
              <p:spPr bwMode="auto">
                <a:xfrm>
                  <a:off x="-568" y="3503"/>
                  <a:ext cx="273" cy="153"/>
                </a:xfrm>
                <a:custGeom>
                  <a:avLst/>
                  <a:gdLst>
                    <a:gd name="T0" fmla="*/ 169 w 273"/>
                    <a:gd name="T1" fmla="*/ 153 h 153"/>
                    <a:gd name="T2" fmla="*/ 0 w 273"/>
                    <a:gd name="T3" fmla="*/ 153 h 153"/>
                    <a:gd name="T4" fmla="*/ 111 w 273"/>
                    <a:gd name="T5" fmla="*/ 0 h 153"/>
                    <a:gd name="T6" fmla="*/ 273 w 273"/>
                    <a:gd name="T7" fmla="*/ 0 h 153"/>
                    <a:gd name="T8" fmla="*/ 169 w 273"/>
                    <a:gd name="T9" fmla="*/ 153 h 153"/>
                  </a:gdLst>
                  <a:ahLst/>
                  <a:cxnLst>
                    <a:cxn ang="0">
                      <a:pos x="T0" y="T1"/>
                    </a:cxn>
                    <a:cxn ang="0">
                      <a:pos x="T2" y="T3"/>
                    </a:cxn>
                    <a:cxn ang="0">
                      <a:pos x="T4" y="T5"/>
                    </a:cxn>
                    <a:cxn ang="0">
                      <a:pos x="T6" y="T7"/>
                    </a:cxn>
                    <a:cxn ang="0">
                      <a:pos x="T8" y="T9"/>
                    </a:cxn>
                  </a:cxnLst>
                  <a:rect l="0" t="0" r="r" b="b"/>
                  <a:pathLst>
                    <a:path w="273" h="153">
                      <a:moveTo>
                        <a:pt x="169" y="153"/>
                      </a:moveTo>
                      <a:lnTo>
                        <a:pt x="0" y="153"/>
                      </a:lnTo>
                      <a:lnTo>
                        <a:pt x="111" y="0"/>
                      </a:lnTo>
                      <a:lnTo>
                        <a:pt x="273" y="0"/>
                      </a:lnTo>
                      <a:lnTo>
                        <a:pt x="169" y="153"/>
                      </a:lnTo>
                      <a:close/>
                    </a:path>
                  </a:pathLst>
                </a:custGeom>
                <a:solidFill>
                  <a:srgbClr val="1B75B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p>
                  <a:endParaRPr lang="en-US" sz="1836"/>
                </a:p>
              </p:txBody>
            </p:sp>
            <p:sp>
              <p:nvSpPr>
                <p:cNvPr id="282" name="Freeform 220"/>
                <p:cNvSpPr>
                  <a:spLocks/>
                </p:cNvSpPr>
                <p:nvPr/>
              </p:nvSpPr>
              <p:spPr bwMode="auto">
                <a:xfrm>
                  <a:off x="-568" y="3503"/>
                  <a:ext cx="273" cy="153"/>
                </a:xfrm>
                <a:custGeom>
                  <a:avLst/>
                  <a:gdLst>
                    <a:gd name="T0" fmla="*/ 169 w 273"/>
                    <a:gd name="T1" fmla="*/ 153 h 153"/>
                    <a:gd name="T2" fmla="*/ 0 w 273"/>
                    <a:gd name="T3" fmla="*/ 153 h 153"/>
                    <a:gd name="T4" fmla="*/ 111 w 273"/>
                    <a:gd name="T5" fmla="*/ 0 h 153"/>
                    <a:gd name="T6" fmla="*/ 273 w 273"/>
                    <a:gd name="T7" fmla="*/ 0 h 153"/>
                    <a:gd name="T8" fmla="*/ 169 w 273"/>
                    <a:gd name="T9" fmla="*/ 153 h 153"/>
                  </a:gdLst>
                  <a:ahLst/>
                  <a:cxnLst>
                    <a:cxn ang="0">
                      <a:pos x="T0" y="T1"/>
                    </a:cxn>
                    <a:cxn ang="0">
                      <a:pos x="T2" y="T3"/>
                    </a:cxn>
                    <a:cxn ang="0">
                      <a:pos x="T4" y="T5"/>
                    </a:cxn>
                    <a:cxn ang="0">
                      <a:pos x="T6" y="T7"/>
                    </a:cxn>
                    <a:cxn ang="0">
                      <a:pos x="T8" y="T9"/>
                    </a:cxn>
                  </a:cxnLst>
                  <a:rect l="0" t="0" r="r" b="b"/>
                  <a:pathLst>
                    <a:path w="273" h="153">
                      <a:moveTo>
                        <a:pt x="169" y="153"/>
                      </a:moveTo>
                      <a:lnTo>
                        <a:pt x="0" y="153"/>
                      </a:lnTo>
                      <a:lnTo>
                        <a:pt x="111" y="0"/>
                      </a:lnTo>
                      <a:lnTo>
                        <a:pt x="273" y="0"/>
                      </a:lnTo>
                      <a:lnTo>
                        <a:pt x="169" y="153"/>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p>
                  <a:endParaRPr lang="en-US" sz="1836"/>
                </a:p>
              </p:txBody>
            </p:sp>
            <p:sp>
              <p:nvSpPr>
                <p:cNvPr id="283" name="Freeform 221"/>
                <p:cNvSpPr>
                  <a:spLocks/>
                </p:cNvSpPr>
                <p:nvPr/>
              </p:nvSpPr>
              <p:spPr bwMode="auto">
                <a:xfrm>
                  <a:off x="-370" y="3503"/>
                  <a:ext cx="257" cy="153"/>
                </a:xfrm>
                <a:custGeom>
                  <a:avLst/>
                  <a:gdLst>
                    <a:gd name="T0" fmla="*/ 170 w 257"/>
                    <a:gd name="T1" fmla="*/ 153 h 153"/>
                    <a:gd name="T2" fmla="*/ 0 w 257"/>
                    <a:gd name="T3" fmla="*/ 153 h 153"/>
                    <a:gd name="T4" fmla="*/ 100 w 257"/>
                    <a:gd name="T5" fmla="*/ 0 h 153"/>
                    <a:gd name="T6" fmla="*/ 257 w 257"/>
                    <a:gd name="T7" fmla="*/ 0 h 153"/>
                    <a:gd name="T8" fmla="*/ 170 w 257"/>
                    <a:gd name="T9" fmla="*/ 153 h 153"/>
                  </a:gdLst>
                  <a:ahLst/>
                  <a:cxnLst>
                    <a:cxn ang="0">
                      <a:pos x="T0" y="T1"/>
                    </a:cxn>
                    <a:cxn ang="0">
                      <a:pos x="T2" y="T3"/>
                    </a:cxn>
                    <a:cxn ang="0">
                      <a:pos x="T4" y="T5"/>
                    </a:cxn>
                    <a:cxn ang="0">
                      <a:pos x="T6" y="T7"/>
                    </a:cxn>
                    <a:cxn ang="0">
                      <a:pos x="T8" y="T9"/>
                    </a:cxn>
                  </a:cxnLst>
                  <a:rect l="0" t="0" r="r" b="b"/>
                  <a:pathLst>
                    <a:path w="257" h="153">
                      <a:moveTo>
                        <a:pt x="170" y="153"/>
                      </a:moveTo>
                      <a:lnTo>
                        <a:pt x="0" y="153"/>
                      </a:lnTo>
                      <a:lnTo>
                        <a:pt x="100" y="0"/>
                      </a:lnTo>
                      <a:lnTo>
                        <a:pt x="257" y="0"/>
                      </a:lnTo>
                      <a:lnTo>
                        <a:pt x="170" y="153"/>
                      </a:lnTo>
                      <a:close/>
                    </a:path>
                  </a:pathLst>
                </a:custGeom>
                <a:solidFill>
                  <a:srgbClr val="1B75B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p>
                  <a:endParaRPr lang="en-US" sz="1836"/>
                </a:p>
              </p:txBody>
            </p:sp>
            <p:sp>
              <p:nvSpPr>
                <p:cNvPr id="284" name="Freeform 222"/>
                <p:cNvSpPr>
                  <a:spLocks/>
                </p:cNvSpPr>
                <p:nvPr/>
              </p:nvSpPr>
              <p:spPr bwMode="auto">
                <a:xfrm>
                  <a:off x="-175" y="3503"/>
                  <a:ext cx="248" cy="153"/>
                </a:xfrm>
                <a:custGeom>
                  <a:avLst/>
                  <a:gdLst>
                    <a:gd name="T0" fmla="*/ 170 w 248"/>
                    <a:gd name="T1" fmla="*/ 153 h 153"/>
                    <a:gd name="T2" fmla="*/ 0 w 248"/>
                    <a:gd name="T3" fmla="*/ 153 h 153"/>
                    <a:gd name="T4" fmla="*/ 87 w 248"/>
                    <a:gd name="T5" fmla="*/ 0 h 153"/>
                    <a:gd name="T6" fmla="*/ 248 w 248"/>
                    <a:gd name="T7" fmla="*/ 0 h 153"/>
                    <a:gd name="T8" fmla="*/ 170 w 248"/>
                    <a:gd name="T9" fmla="*/ 153 h 153"/>
                  </a:gdLst>
                  <a:ahLst/>
                  <a:cxnLst>
                    <a:cxn ang="0">
                      <a:pos x="T0" y="T1"/>
                    </a:cxn>
                    <a:cxn ang="0">
                      <a:pos x="T2" y="T3"/>
                    </a:cxn>
                    <a:cxn ang="0">
                      <a:pos x="T4" y="T5"/>
                    </a:cxn>
                    <a:cxn ang="0">
                      <a:pos x="T6" y="T7"/>
                    </a:cxn>
                    <a:cxn ang="0">
                      <a:pos x="T8" y="T9"/>
                    </a:cxn>
                  </a:cxnLst>
                  <a:rect l="0" t="0" r="r" b="b"/>
                  <a:pathLst>
                    <a:path w="248" h="153">
                      <a:moveTo>
                        <a:pt x="170" y="153"/>
                      </a:moveTo>
                      <a:lnTo>
                        <a:pt x="0" y="153"/>
                      </a:lnTo>
                      <a:lnTo>
                        <a:pt x="87" y="0"/>
                      </a:lnTo>
                      <a:lnTo>
                        <a:pt x="248" y="0"/>
                      </a:lnTo>
                      <a:lnTo>
                        <a:pt x="170" y="153"/>
                      </a:lnTo>
                      <a:close/>
                    </a:path>
                  </a:pathLst>
                </a:custGeom>
                <a:solidFill>
                  <a:srgbClr val="1B75B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p>
                  <a:endParaRPr lang="en-US" sz="1836"/>
                </a:p>
              </p:txBody>
            </p:sp>
            <p:sp>
              <p:nvSpPr>
                <p:cNvPr id="285" name="Freeform 223"/>
                <p:cNvSpPr>
                  <a:spLocks/>
                </p:cNvSpPr>
                <p:nvPr/>
              </p:nvSpPr>
              <p:spPr bwMode="auto">
                <a:xfrm>
                  <a:off x="20" y="3503"/>
                  <a:ext cx="240" cy="153"/>
                </a:xfrm>
                <a:custGeom>
                  <a:avLst/>
                  <a:gdLst>
                    <a:gd name="T0" fmla="*/ 169 w 240"/>
                    <a:gd name="T1" fmla="*/ 153 h 153"/>
                    <a:gd name="T2" fmla="*/ 0 w 240"/>
                    <a:gd name="T3" fmla="*/ 153 h 153"/>
                    <a:gd name="T4" fmla="*/ 78 w 240"/>
                    <a:gd name="T5" fmla="*/ 0 h 153"/>
                    <a:gd name="T6" fmla="*/ 240 w 240"/>
                    <a:gd name="T7" fmla="*/ 0 h 153"/>
                    <a:gd name="T8" fmla="*/ 169 w 240"/>
                    <a:gd name="T9" fmla="*/ 153 h 153"/>
                  </a:gdLst>
                  <a:ahLst/>
                  <a:cxnLst>
                    <a:cxn ang="0">
                      <a:pos x="T0" y="T1"/>
                    </a:cxn>
                    <a:cxn ang="0">
                      <a:pos x="T2" y="T3"/>
                    </a:cxn>
                    <a:cxn ang="0">
                      <a:pos x="T4" y="T5"/>
                    </a:cxn>
                    <a:cxn ang="0">
                      <a:pos x="T6" y="T7"/>
                    </a:cxn>
                    <a:cxn ang="0">
                      <a:pos x="T8" y="T9"/>
                    </a:cxn>
                  </a:cxnLst>
                  <a:rect l="0" t="0" r="r" b="b"/>
                  <a:pathLst>
                    <a:path w="240" h="153">
                      <a:moveTo>
                        <a:pt x="169" y="153"/>
                      </a:moveTo>
                      <a:lnTo>
                        <a:pt x="0" y="153"/>
                      </a:lnTo>
                      <a:lnTo>
                        <a:pt x="78" y="0"/>
                      </a:lnTo>
                      <a:lnTo>
                        <a:pt x="240" y="0"/>
                      </a:lnTo>
                      <a:lnTo>
                        <a:pt x="169" y="153"/>
                      </a:lnTo>
                      <a:close/>
                    </a:path>
                  </a:pathLst>
                </a:custGeom>
                <a:solidFill>
                  <a:srgbClr val="1B75B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p>
                  <a:endParaRPr lang="en-US" sz="1836"/>
                </a:p>
              </p:txBody>
            </p:sp>
            <p:sp>
              <p:nvSpPr>
                <p:cNvPr id="286" name="Freeform 224"/>
                <p:cNvSpPr>
                  <a:spLocks/>
                </p:cNvSpPr>
                <p:nvPr/>
              </p:nvSpPr>
              <p:spPr bwMode="auto">
                <a:xfrm>
                  <a:off x="214" y="3503"/>
                  <a:ext cx="228" cy="153"/>
                </a:xfrm>
                <a:custGeom>
                  <a:avLst/>
                  <a:gdLst>
                    <a:gd name="T0" fmla="*/ 174 w 228"/>
                    <a:gd name="T1" fmla="*/ 153 h 153"/>
                    <a:gd name="T2" fmla="*/ 0 w 228"/>
                    <a:gd name="T3" fmla="*/ 153 h 153"/>
                    <a:gd name="T4" fmla="*/ 71 w 228"/>
                    <a:gd name="T5" fmla="*/ 0 h 153"/>
                    <a:gd name="T6" fmla="*/ 228 w 228"/>
                    <a:gd name="T7" fmla="*/ 0 h 153"/>
                    <a:gd name="T8" fmla="*/ 174 w 228"/>
                    <a:gd name="T9" fmla="*/ 153 h 153"/>
                  </a:gdLst>
                  <a:ahLst/>
                  <a:cxnLst>
                    <a:cxn ang="0">
                      <a:pos x="T0" y="T1"/>
                    </a:cxn>
                    <a:cxn ang="0">
                      <a:pos x="T2" y="T3"/>
                    </a:cxn>
                    <a:cxn ang="0">
                      <a:pos x="T4" y="T5"/>
                    </a:cxn>
                    <a:cxn ang="0">
                      <a:pos x="T6" y="T7"/>
                    </a:cxn>
                    <a:cxn ang="0">
                      <a:pos x="T8" y="T9"/>
                    </a:cxn>
                  </a:cxnLst>
                  <a:rect l="0" t="0" r="r" b="b"/>
                  <a:pathLst>
                    <a:path w="228" h="153">
                      <a:moveTo>
                        <a:pt x="174" y="153"/>
                      </a:moveTo>
                      <a:lnTo>
                        <a:pt x="0" y="153"/>
                      </a:lnTo>
                      <a:lnTo>
                        <a:pt x="71" y="0"/>
                      </a:lnTo>
                      <a:lnTo>
                        <a:pt x="228" y="0"/>
                      </a:lnTo>
                      <a:lnTo>
                        <a:pt x="174" y="153"/>
                      </a:lnTo>
                      <a:close/>
                    </a:path>
                  </a:pathLst>
                </a:custGeom>
                <a:solidFill>
                  <a:srgbClr val="1B75B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p>
                  <a:endParaRPr lang="en-US" sz="1836"/>
                </a:p>
              </p:txBody>
            </p:sp>
            <p:sp>
              <p:nvSpPr>
                <p:cNvPr id="287" name="Freeform 225"/>
                <p:cNvSpPr>
                  <a:spLocks/>
                </p:cNvSpPr>
                <p:nvPr/>
              </p:nvSpPr>
              <p:spPr bwMode="auto">
                <a:xfrm>
                  <a:off x="413" y="3503"/>
                  <a:ext cx="215" cy="153"/>
                </a:xfrm>
                <a:custGeom>
                  <a:avLst/>
                  <a:gdLst>
                    <a:gd name="T0" fmla="*/ 170 w 215"/>
                    <a:gd name="T1" fmla="*/ 153 h 153"/>
                    <a:gd name="T2" fmla="*/ 0 w 215"/>
                    <a:gd name="T3" fmla="*/ 153 h 153"/>
                    <a:gd name="T4" fmla="*/ 54 w 215"/>
                    <a:gd name="T5" fmla="*/ 0 h 153"/>
                    <a:gd name="T6" fmla="*/ 215 w 215"/>
                    <a:gd name="T7" fmla="*/ 0 h 153"/>
                    <a:gd name="T8" fmla="*/ 170 w 215"/>
                    <a:gd name="T9" fmla="*/ 153 h 153"/>
                  </a:gdLst>
                  <a:ahLst/>
                  <a:cxnLst>
                    <a:cxn ang="0">
                      <a:pos x="T0" y="T1"/>
                    </a:cxn>
                    <a:cxn ang="0">
                      <a:pos x="T2" y="T3"/>
                    </a:cxn>
                    <a:cxn ang="0">
                      <a:pos x="T4" y="T5"/>
                    </a:cxn>
                    <a:cxn ang="0">
                      <a:pos x="T6" y="T7"/>
                    </a:cxn>
                    <a:cxn ang="0">
                      <a:pos x="T8" y="T9"/>
                    </a:cxn>
                  </a:cxnLst>
                  <a:rect l="0" t="0" r="r" b="b"/>
                  <a:pathLst>
                    <a:path w="215" h="153">
                      <a:moveTo>
                        <a:pt x="170" y="153"/>
                      </a:moveTo>
                      <a:lnTo>
                        <a:pt x="0" y="153"/>
                      </a:lnTo>
                      <a:lnTo>
                        <a:pt x="54" y="0"/>
                      </a:lnTo>
                      <a:lnTo>
                        <a:pt x="215" y="0"/>
                      </a:lnTo>
                      <a:lnTo>
                        <a:pt x="170" y="153"/>
                      </a:lnTo>
                      <a:close/>
                    </a:path>
                  </a:pathLst>
                </a:custGeom>
                <a:solidFill>
                  <a:srgbClr val="1B75B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p>
                  <a:endParaRPr lang="en-US" sz="1836"/>
                </a:p>
              </p:txBody>
            </p:sp>
            <p:sp>
              <p:nvSpPr>
                <p:cNvPr id="288" name="Freeform 226"/>
                <p:cNvSpPr>
                  <a:spLocks/>
                </p:cNvSpPr>
                <p:nvPr/>
              </p:nvSpPr>
              <p:spPr bwMode="auto">
                <a:xfrm>
                  <a:off x="608" y="3503"/>
                  <a:ext cx="207" cy="153"/>
                </a:xfrm>
                <a:custGeom>
                  <a:avLst/>
                  <a:gdLst>
                    <a:gd name="T0" fmla="*/ 169 w 207"/>
                    <a:gd name="T1" fmla="*/ 153 h 153"/>
                    <a:gd name="T2" fmla="*/ 0 w 207"/>
                    <a:gd name="T3" fmla="*/ 153 h 153"/>
                    <a:gd name="T4" fmla="*/ 45 w 207"/>
                    <a:gd name="T5" fmla="*/ 0 h 153"/>
                    <a:gd name="T6" fmla="*/ 207 w 207"/>
                    <a:gd name="T7" fmla="*/ 0 h 153"/>
                    <a:gd name="T8" fmla="*/ 169 w 207"/>
                    <a:gd name="T9" fmla="*/ 153 h 153"/>
                  </a:gdLst>
                  <a:ahLst/>
                  <a:cxnLst>
                    <a:cxn ang="0">
                      <a:pos x="T0" y="T1"/>
                    </a:cxn>
                    <a:cxn ang="0">
                      <a:pos x="T2" y="T3"/>
                    </a:cxn>
                    <a:cxn ang="0">
                      <a:pos x="T4" y="T5"/>
                    </a:cxn>
                    <a:cxn ang="0">
                      <a:pos x="T6" y="T7"/>
                    </a:cxn>
                    <a:cxn ang="0">
                      <a:pos x="T8" y="T9"/>
                    </a:cxn>
                  </a:cxnLst>
                  <a:rect l="0" t="0" r="r" b="b"/>
                  <a:pathLst>
                    <a:path w="207" h="153">
                      <a:moveTo>
                        <a:pt x="169" y="153"/>
                      </a:moveTo>
                      <a:lnTo>
                        <a:pt x="0" y="153"/>
                      </a:lnTo>
                      <a:lnTo>
                        <a:pt x="45" y="0"/>
                      </a:lnTo>
                      <a:lnTo>
                        <a:pt x="207" y="0"/>
                      </a:lnTo>
                      <a:lnTo>
                        <a:pt x="169" y="153"/>
                      </a:lnTo>
                      <a:close/>
                    </a:path>
                  </a:pathLst>
                </a:custGeom>
                <a:solidFill>
                  <a:srgbClr val="1B75B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p>
                  <a:endParaRPr lang="en-US" sz="1836"/>
                </a:p>
              </p:txBody>
            </p:sp>
            <p:sp>
              <p:nvSpPr>
                <p:cNvPr id="289" name="Freeform 227"/>
                <p:cNvSpPr>
                  <a:spLocks/>
                </p:cNvSpPr>
                <p:nvPr/>
              </p:nvSpPr>
              <p:spPr bwMode="auto">
                <a:xfrm>
                  <a:off x="802" y="2547"/>
                  <a:ext cx="485" cy="1562"/>
                </a:xfrm>
                <a:custGeom>
                  <a:avLst/>
                  <a:gdLst>
                    <a:gd name="T0" fmla="*/ 0 w 485"/>
                    <a:gd name="T1" fmla="*/ 1176 h 1562"/>
                    <a:gd name="T2" fmla="*/ 472 w 485"/>
                    <a:gd name="T3" fmla="*/ 1562 h 1562"/>
                    <a:gd name="T4" fmla="*/ 485 w 485"/>
                    <a:gd name="T5" fmla="*/ 349 h 1562"/>
                    <a:gd name="T6" fmla="*/ 240 w 485"/>
                    <a:gd name="T7" fmla="*/ 0 h 1562"/>
                    <a:gd name="T8" fmla="*/ 0 w 485"/>
                    <a:gd name="T9" fmla="*/ 1176 h 1562"/>
                  </a:gdLst>
                  <a:ahLst/>
                  <a:cxnLst>
                    <a:cxn ang="0">
                      <a:pos x="T0" y="T1"/>
                    </a:cxn>
                    <a:cxn ang="0">
                      <a:pos x="T2" y="T3"/>
                    </a:cxn>
                    <a:cxn ang="0">
                      <a:pos x="T4" y="T5"/>
                    </a:cxn>
                    <a:cxn ang="0">
                      <a:pos x="T6" y="T7"/>
                    </a:cxn>
                    <a:cxn ang="0">
                      <a:pos x="T8" y="T9"/>
                    </a:cxn>
                  </a:cxnLst>
                  <a:rect l="0" t="0" r="r" b="b"/>
                  <a:pathLst>
                    <a:path w="485" h="1562">
                      <a:moveTo>
                        <a:pt x="0" y="1176"/>
                      </a:moveTo>
                      <a:lnTo>
                        <a:pt x="472" y="1562"/>
                      </a:lnTo>
                      <a:lnTo>
                        <a:pt x="485" y="349"/>
                      </a:lnTo>
                      <a:lnTo>
                        <a:pt x="240" y="0"/>
                      </a:lnTo>
                      <a:lnTo>
                        <a:pt x="0" y="117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p>
                  <a:endParaRPr lang="en-US" sz="1836"/>
                </a:p>
              </p:txBody>
            </p:sp>
            <p:sp>
              <p:nvSpPr>
                <p:cNvPr id="290" name="Freeform 228"/>
                <p:cNvSpPr>
                  <a:spLocks/>
                </p:cNvSpPr>
                <p:nvPr/>
              </p:nvSpPr>
              <p:spPr bwMode="auto">
                <a:xfrm>
                  <a:off x="802" y="2547"/>
                  <a:ext cx="485" cy="1562"/>
                </a:xfrm>
                <a:custGeom>
                  <a:avLst/>
                  <a:gdLst>
                    <a:gd name="T0" fmla="*/ 0 w 485"/>
                    <a:gd name="T1" fmla="*/ 1176 h 1562"/>
                    <a:gd name="T2" fmla="*/ 472 w 485"/>
                    <a:gd name="T3" fmla="*/ 1562 h 1562"/>
                    <a:gd name="T4" fmla="*/ 485 w 485"/>
                    <a:gd name="T5" fmla="*/ 349 h 1562"/>
                    <a:gd name="T6" fmla="*/ 240 w 485"/>
                    <a:gd name="T7" fmla="*/ 0 h 1562"/>
                    <a:gd name="T8" fmla="*/ 0 w 485"/>
                    <a:gd name="T9" fmla="*/ 1176 h 1562"/>
                  </a:gdLst>
                  <a:ahLst/>
                  <a:cxnLst>
                    <a:cxn ang="0">
                      <a:pos x="T0" y="T1"/>
                    </a:cxn>
                    <a:cxn ang="0">
                      <a:pos x="T2" y="T3"/>
                    </a:cxn>
                    <a:cxn ang="0">
                      <a:pos x="T4" y="T5"/>
                    </a:cxn>
                    <a:cxn ang="0">
                      <a:pos x="T6" y="T7"/>
                    </a:cxn>
                    <a:cxn ang="0">
                      <a:pos x="T8" y="T9"/>
                    </a:cxn>
                  </a:cxnLst>
                  <a:rect l="0" t="0" r="r" b="b"/>
                  <a:pathLst>
                    <a:path w="485" h="1562">
                      <a:moveTo>
                        <a:pt x="0" y="1176"/>
                      </a:moveTo>
                      <a:lnTo>
                        <a:pt x="472" y="1562"/>
                      </a:lnTo>
                      <a:lnTo>
                        <a:pt x="485" y="349"/>
                      </a:lnTo>
                      <a:lnTo>
                        <a:pt x="240" y="0"/>
                      </a:lnTo>
                      <a:lnTo>
                        <a:pt x="0" y="1176"/>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p>
                  <a:endParaRPr lang="en-US" sz="1836"/>
                </a:p>
              </p:txBody>
            </p:sp>
            <p:sp>
              <p:nvSpPr>
                <p:cNvPr id="291" name="Freeform 229"/>
                <p:cNvSpPr>
                  <a:spLocks/>
                </p:cNvSpPr>
                <p:nvPr/>
              </p:nvSpPr>
              <p:spPr bwMode="auto">
                <a:xfrm>
                  <a:off x="1254" y="2859"/>
                  <a:ext cx="29" cy="104"/>
                </a:xfrm>
                <a:custGeom>
                  <a:avLst/>
                  <a:gdLst>
                    <a:gd name="T0" fmla="*/ 0 w 29"/>
                    <a:gd name="T1" fmla="*/ 66 h 104"/>
                    <a:gd name="T2" fmla="*/ 29 w 29"/>
                    <a:gd name="T3" fmla="*/ 104 h 104"/>
                    <a:gd name="T4" fmla="*/ 29 w 29"/>
                    <a:gd name="T5" fmla="*/ 37 h 104"/>
                    <a:gd name="T6" fmla="*/ 4 w 29"/>
                    <a:gd name="T7" fmla="*/ 0 h 104"/>
                    <a:gd name="T8" fmla="*/ 0 w 29"/>
                    <a:gd name="T9" fmla="*/ 66 h 104"/>
                  </a:gdLst>
                  <a:ahLst/>
                  <a:cxnLst>
                    <a:cxn ang="0">
                      <a:pos x="T0" y="T1"/>
                    </a:cxn>
                    <a:cxn ang="0">
                      <a:pos x="T2" y="T3"/>
                    </a:cxn>
                    <a:cxn ang="0">
                      <a:pos x="T4" y="T5"/>
                    </a:cxn>
                    <a:cxn ang="0">
                      <a:pos x="T6" y="T7"/>
                    </a:cxn>
                    <a:cxn ang="0">
                      <a:pos x="T8" y="T9"/>
                    </a:cxn>
                  </a:cxnLst>
                  <a:rect l="0" t="0" r="r" b="b"/>
                  <a:pathLst>
                    <a:path w="29" h="104">
                      <a:moveTo>
                        <a:pt x="0" y="66"/>
                      </a:moveTo>
                      <a:lnTo>
                        <a:pt x="29" y="104"/>
                      </a:lnTo>
                      <a:lnTo>
                        <a:pt x="29" y="37"/>
                      </a:lnTo>
                      <a:lnTo>
                        <a:pt x="4" y="0"/>
                      </a:lnTo>
                      <a:lnTo>
                        <a:pt x="0" y="66"/>
                      </a:lnTo>
                      <a:close/>
                    </a:path>
                  </a:pathLst>
                </a:custGeom>
                <a:solidFill>
                  <a:srgbClr val="1B75B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p>
                  <a:endParaRPr lang="en-US" sz="1836"/>
                </a:p>
              </p:txBody>
            </p:sp>
            <p:sp>
              <p:nvSpPr>
                <p:cNvPr id="292" name="Freeform 230"/>
                <p:cNvSpPr>
                  <a:spLocks/>
                </p:cNvSpPr>
                <p:nvPr/>
              </p:nvSpPr>
              <p:spPr bwMode="auto">
                <a:xfrm>
                  <a:off x="1221" y="2813"/>
                  <a:ext cx="33" cy="104"/>
                </a:xfrm>
                <a:custGeom>
                  <a:avLst/>
                  <a:gdLst>
                    <a:gd name="T0" fmla="*/ 0 w 33"/>
                    <a:gd name="T1" fmla="*/ 62 h 104"/>
                    <a:gd name="T2" fmla="*/ 28 w 33"/>
                    <a:gd name="T3" fmla="*/ 104 h 104"/>
                    <a:gd name="T4" fmla="*/ 33 w 33"/>
                    <a:gd name="T5" fmla="*/ 42 h 104"/>
                    <a:gd name="T6" fmla="*/ 4 w 33"/>
                    <a:gd name="T7" fmla="*/ 0 h 104"/>
                    <a:gd name="T8" fmla="*/ 0 w 33"/>
                    <a:gd name="T9" fmla="*/ 62 h 104"/>
                  </a:gdLst>
                  <a:ahLst/>
                  <a:cxnLst>
                    <a:cxn ang="0">
                      <a:pos x="T0" y="T1"/>
                    </a:cxn>
                    <a:cxn ang="0">
                      <a:pos x="T2" y="T3"/>
                    </a:cxn>
                    <a:cxn ang="0">
                      <a:pos x="T4" y="T5"/>
                    </a:cxn>
                    <a:cxn ang="0">
                      <a:pos x="T6" y="T7"/>
                    </a:cxn>
                    <a:cxn ang="0">
                      <a:pos x="T8" y="T9"/>
                    </a:cxn>
                  </a:cxnLst>
                  <a:rect l="0" t="0" r="r" b="b"/>
                  <a:pathLst>
                    <a:path w="33" h="104">
                      <a:moveTo>
                        <a:pt x="0" y="62"/>
                      </a:moveTo>
                      <a:lnTo>
                        <a:pt x="28" y="104"/>
                      </a:lnTo>
                      <a:lnTo>
                        <a:pt x="33" y="42"/>
                      </a:lnTo>
                      <a:lnTo>
                        <a:pt x="4" y="0"/>
                      </a:lnTo>
                      <a:lnTo>
                        <a:pt x="0" y="62"/>
                      </a:lnTo>
                      <a:close/>
                    </a:path>
                  </a:pathLst>
                </a:custGeom>
                <a:solidFill>
                  <a:srgbClr val="1B75B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p>
                  <a:endParaRPr lang="en-US" sz="1836"/>
                </a:p>
              </p:txBody>
            </p:sp>
            <p:sp>
              <p:nvSpPr>
                <p:cNvPr id="293" name="Freeform 231"/>
                <p:cNvSpPr>
                  <a:spLocks/>
                </p:cNvSpPr>
                <p:nvPr/>
              </p:nvSpPr>
              <p:spPr bwMode="auto">
                <a:xfrm>
                  <a:off x="1187" y="2767"/>
                  <a:ext cx="34" cy="104"/>
                </a:xfrm>
                <a:custGeom>
                  <a:avLst/>
                  <a:gdLst>
                    <a:gd name="T0" fmla="*/ 0 w 34"/>
                    <a:gd name="T1" fmla="*/ 63 h 104"/>
                    <a:gd name="T2" fmla="*/ 29 w 34"/>
                    <a:gd name="T3" fmla="*/ 104 h 104"/>
                    <a:gd name="T4" fmla="*/ 34 w 34"/>
                    <a:gd name="T5" fmla="*/ 42 h 104"/>
                    <a:gd name="T6" fmla="*/ 5 w 34"/>
                    <a:gd name="T7" fmla="*/ 0 h 104"/>
                    <a:gd name="T8" fmla="*/ 0 w 34"/>
                    <a:gd name="T9" fmla="*/ 63 h 104"/>
                  </a:gdLst>
                  <a:ahLst/>
                  <a:cxnLst>
                    <a:cxn ang="0">
                      <a:pos x="T0" y="T1"/>
                    </a:cxn>
                    <a:cxn ang="0">
                      <a:pos x="T2" y="T3"/>
                    </a:cxn>
                    <a:cxn ang="0">
                      <a:pos x="T4" y="T5"/>
                    </a:cxn>
                    <a:cxn ang="0">
                      <a:pos x="T6" y="T7"/>
                    </a:cxn>
                    <a:cxn ang="0">
                      <a:pos x="T8" y="T9"/>
                    </a:cxn>
                  </a:cxnLst>
                  <a:rect l="0" t="0" r="r" b="b"/>
                  <a:pathLst>
                    <a:path w="34" h="104">
                      <a:moveTo>
                        <a:pt x="0" y="63"/>
                      </a:moveTo>
                      <a:lnTo>
                        <a:pt x="29" y="104"/>
                      </a:lnTo>
                      <a:lnTo>
                        <a:pt x="34" y="42"/>
                      </a:lnTo>
                      <a:lnTo>
                        <a:pt x="5" y="0"/>
                      </a:lnTo>
                      <a:lnTo>
                        <a:pt x="0" y="63"/>
                      </a:lnTo>
                      <a:close/>
                    </a:path>
                  </a:pathLst>
                </a:custGeom>
                <a:solidFill>
                  <a:srgbClr val="1B75B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p>
                  <a:endParaRPr lang="en-US" sz="1836"/>
                </a:p>
              </p:txBody>
            </p:sp>
            <p:sp>
              <p:nvSpPr>
                <p:cNvPr id="294" name="Freeform 232"/>
                <p:cNvSpPr>
                  <a:spLocks/>
                </p:cNvSpPr>
                <p:nvPr/>
              </p:nvSpPr>
              <p:spPr bwMode="auto">
                <a:xfrm>
                  <a:off x="1150" y="2718"/>
                  <a:ext cx="37" cy="103"/>
                </a:xfrm>
                <a:custGeom>
                  <a:avLst/>
                  <a:gdLst>
                    <a:gd name="T0" fmla="*/ 0 w 37"/>
                    <a:gd name="T1" fmla="*/ 62 h 103"/>
                    <a:gd name="T2" fmla="*/ 29 w 37"/>
                    <a:gd name="T3" fmla="*/ 103 h 103"/>
                    <a:gd name="T4" fmla="*/ 37 w 37"/>
                    <a:gd name="T5" fmla="*/ 41 h 103"/>
                    <a:gd name="T6" fmla="*/ 4 w 37"/>
                    <a:gd name="T7" fmla="*/ 0 h 103"/>
                    <a:gd name="T8" fmla="*/ 0 w 37"/>
                    <a:gd name="T9" fmla="*/ 62 h 103"/>
                  </a:gdLst>
                  <a:ahLst/>
                  <a:cxnLst>
                    <a:cxn ang="0">
                      <a:pos x="T0" y="T1"/>
                    </a:cxn>
                    <a:cxn ang="0">
                      <a:pos x="T2" y="T3"/>
                    </a:cxn>
                    <a:cxn ang="0">
                      <a:pos x="T4" y="T5"/>
                    </a:cxn>
                    <a:cxn ang="0">
                      <a:pos x="T6" y="T7"/>
                    </a:cxn>
                    <a:cxn ang="0">
                      <a:pos x="T8" y="T9"/>
                    </a:cxn>
                  </a:cxnLst>
                  <a:rect l="0" t="0" r="r" b="b"/>
                  <a:pathLst>
                    <a:path w="37" h="103">
                      <a:moveTo>
                        <a:pt x="0" y="62"/>
                      </a:moveTo>
                      <a:lnTo>
                        <a:pt x="29" y="103"/>
                      </a:lnTo>
                      <a:lnTo>
                        <a:pt x="37" y="41"/>
                      </a:lnTo>
                      <a:lnTo>
                        <a:pt x="4" y="0"/>
                      </a:lnTo>
                      <a:lnTo>
                        <a:pt x="0" y="62"/>
                      </a:lnTo>
                      <a:close/>
                    </a:path>
                  </a:pathLst>
                </a:custGeom>
                <a:solidFill>
                  <a:srgbClr val="1B75B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p>
                  <a:endParaRPr lang="en-US" sz="1836"/>
                </a:p>
              </p:txBody>
            </p:sp>
            <p:sp>
              <p:nvSpPr>
                <p:cNvPr id="295" name="Freeform 233"/>
                <p:cNvSpPr>
                  <a:spLocks/>
                </p:cNvSpPr>
                <p:nvPr/>
              </p:nvSpPr>
              <p:spPr bwMode="auto">
                <a:xfrm>
                  <a:off x="1113" y="2668"/>
                  <a:ext cx="37" cy="104"/>
                </a:xfrm>
                <a:custGeom>
                  <a:avLst/>
                  <a:gdLst>
                    <a:gd name="T0" fmla="*/ 0 w 37"/>
                    <a:gd name="T1" fmla="*/ 62 h 104"/>
                    <a:gd name="T2" fmla="*/ 33 w 37"/>
                    <a:gd name="T3" fmla="*/ 104 h 104"/>
                    <a:gd name="T4" fmla="*/ 37 w 37"/>
                    <a:gd name="T5" fmla="*/ 45 h 104"/>
                    <a:gd name="T6" fmla="*/ 8 w 37"/>
                    <a:gd name="T7" fmla="*/ 0 h 104"/>
                    <a:gd name="T8" fmla="*/ 0 w 37"/>
                    <a:gd name="T9" fmla="*/ 62 h 104"/>
                  </a:gdLst>
                  <a:ahLst/>
                  <a:cxnLst>
                    <a:cxn ang="0">
                      <a:pos x="T0" y="T1"/>
                    </a:cxn>
                    <a:cxn ang="0">
                      <a:pos x="T2" y="T3"/>
                    </a:cxn>
                    <a:cxn ang="0">
                      <a:pos x="T4" y="T5"/>
                    </a:cxn>
                    <a:cxn ang="0">
                      <a:pos x="T6" y="T7"/>
                    </a:cxn>
                    <a:cxn ang="0">
                      <a:pos x="T8" y="T9"/>
                    </a:cxn>
                  </a:cxnLst>
                  <a:rect l="0" t="0" r="r" b="b"/>
                  <a:pathLst>
                    <a:path w="37" h="104">
                      <a:moveTo>
                        <a:pt x="0" y="62"/>
                      </a:moveTo>
                      <a:lnTo>
                        <a:pt x="33" y="104"/>
                      </a:lnTo>
                      <a:lnTo>
                        <a:pt x="37" y="45"/>
                      </a:lnTo>
                      <a:lnTo>
                        <a:pt x="8" y="0"/>
                      </a:lnTo>
                      <a:lnTo>
                        <a:pt x="0" y="62"/>
                      </a:lnTo>
                      <a:close/>
                    </a:path>
                  </a:pathLst>
                </a:custGeom>
                <a:solidFill>
                  <a:srgbClr val="1B75B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p>
                  <a:endParaRPr lang="en-US" sz="1836"/>
                </a:p>
              </p:txBody>
            </p:sp>
            <p:sp>
              <p:nvSpPr>
                <p:cNvPr id="296" name="Freeform 234"/>
                <p:cNvSpPr>
                  <a:spLocks/>
                </p:cNvSpPr>
                <p:nvPr/>
              </p:nvSpPr>
              <p:spPr bwMode="auto">
                <a:xfrm>
                  <a:off x="1076" y="2618"/>
                  <a:ext cx="41" cy="104"/>
                </a:xfrm>
                <a:custGeom>
                  <a:avLst/>
                  <a:gdLst>
                    <a:gd name="T0" fmla="*/ 0 w 41"/>
                    <a:gd name="T1" fmla="*/ 58 h 104"/>
                    <a:gd name="T2" fmla="*/ 33 w 41"/>
                    <a:gd name="T3" fmla="*/ 104 h 104"/>
                    <a:gd name="T4" fmla="*/ 41 w 41"/>
                    <a:gd name="T5" fmla="*/ 41 h 104"/>
                    <a:gd name="T6" fmla="*/ 8 w 41"/>
                    <a:gd name="T7" fmla="*/ 0 h 104"/>
                    <a:gd name="T8" fmla="*/ 0 w 41"/>
                    <a:gd name="T9" fmla="*/ 58 h 104"/>
                  </a:gdLst>
                  <a:ahLst/>
                  <a:cxnLst>
                    <a:cxn ang="0">
                      <a:pos x="T0" y="T1"/>
                    </a:cxn>
                    <a:cxn ang="0">
                      <a:pos x="T2" y="T3"/>
                    </a:cxn>
                    <a:cxn ang="0">
                      <a:pos x="T4" y="T5"/>
                    </a:cxn>
                    <a:cxn ang="0">
                      <a:pos x="T6" y="T7"/>
                    </a:cxn>
                    <a:cxn ang="0">
                      <a:pos x="T8" y="T9"/>
                    </a:cxn>
                  </a:cxnLst>
                  <a:rect l="0" t="0" r="r" b="b"/>
                  <a:pathLst>
                    <a:path w="41" h="104">
                      <a:moveTo>
                        <a:pt x="0" y="58"/>
                      </a:moveTo>
                      <a:lnTo>
                        <a:pt x="33" y="104"/>
                      </a:lnTo>
                      <a:lnTo>
                        <a:pt x="41" y="41"/>
                      </a:lnTo>
                      <a:lnTo>
                        <a:pt x="8" y="0"/>
                      </a:lnTo>
                      <a:lnTo>
                        <a:pt x="0" y="58"/>
                      </a:lnTo>
                      <a:close/>
                    </a:path>
                  </a:pathLst>
                </a:custGeom>
                <a:solidFill>
                  <a:srgbClr val="1B75B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p>
                  <a:endParaRPr lang="en-US" sz="1836"/>
                </a:p>
              </p:txBody>
            </p:sp>
            <p:sp>
              <p:nvSpPr>
                <p:cNvPr id="297" name="Freeform 235"/>
                <p:cNvSpPr>
                  <a:spLocks/>
                </p:cNvSpPr>
                <p:nvPr/>
              </p:nvSpPr>
              <p:spPr bwMode="auto">
                <a:xfrm>
                  <a:off x="1034" y="2564"/>
                  <a:ext cx="46" cy="104"/>
                </a:xfrm>
                <a:custGeom>
                  <a:avLst/>
                  <a:gdLst>
                    <a:gd name="T0" fmla="*/ 0 w 46"/>
                    <a:gd name="T1" fmla="*/ 58 h 104"/>
                    <a:gd name="T2" fmla="*/ 33 w 46"/>
                    <a:gd name="T3" fmla="*/ 104 h 104"/>
                    <a:gd name="T4" fmla="*/ 46 w 46"/>
                    <a:gd name="T5" fmla="*/ 46 h 104"/>
                    <a:gd name="T6" fmla="*/ 13 w 46"/>
                    <a:gd name="T7" fmla="*/ 0 h 104"/>
                    <a:gd name="T8" fmla="*/ 0 w 46"/>
                    <a:gd name="T9" fmla="*/ 58 h 104"/>
                  </a:gdLst>
                  <a:ahLst/>
                  <a:cxnLst>
                    <a:cxn ang="0">
                      <a:pos x="T0" y="T1"/>
                    </a:cxn>
                    <a:cxn ang="0">
                      <a:pos x="T2" y="T3"/>
                    </a:cxn>
                    <a:cxn ang="0">
                      <a:pos x="T4" y="T5"/>
                    </a:cxn>
                    <a:cxn ang="0">
                      <a:pos x="T6" y="T7"/>
                    </a:cxn>
                    <a:cxn ang="0">
                      <a:pos x="T8" y="T9"/>
                    </a:cxn>
                  </a:cxnLst>
                  <a:rect l="0" t="0" r="r" b="b"/>
                  <a:pathLst>
                    <a:path w="46" h="104">
                      <a:moveTo>
                        <a:pt x="0" y="58"/>
                      </a:moveTo>
                      <a:lnTo>
                        <a:pt x="33" y="104"/>
                      </a:lnTo>
                      <a:lnTo>
                        <a:pt x="46" y="46"/>
                      </a:lnTo>
                      <a:lnTo>
                        <a:pt x="13" y="0"/>
                      </a:lnTo>
                      <a:lnTo>
                        <a:pt x="0" y="58"/>
                      </a:lnTo>
                      <a:close/>
                    </a:path>
                  </a:pathLst>
                </a:custGeom>
                <a:solidFill>
                  <a:srgbClr val="1B75B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p>
                  <a:endParaRPr lang="en-US" sz="1836"/>
                </a:p>
              </p:txBody>
            </p:sp>
            <p:sp>
              <p:nvSpPr>
                <p:cNvPr id="298" name="Freeform 236"/>
                <p:cNvSpPr>
                  <a:spLocks/>
                </p:cNvSpPr>
                <p:nvPr/>
              </p:nvSpPr>
              <p:spPr bwMode="auto">
                <a:xfrm>
                  <a:off x="1254" y="2942"/>
                  <a:ext cx="29" cy="108"/>
                </a:xfrm>
                <a:custGeom>
                  <a:avLst/>
                  <a:gdLst>
                    <a:gd name="T0" fmla="*/ 0 w 29"/>
                    <a:gd name="T1" fmla="*/ 71 h 108"/>
                    <a:gd name="T2" fmla="*/ 29 w 29"/>
                    <a:gd name="T3" fmla="*/ 108 h 108"/>
                    <a:gd name="T4" fmla="*/ 29 w 29"/>
                    <a:gd name="T5" fmla="*/ 37 h 108"/>
                    <a:gd name="T6" fmla="*/ 0 w 29"/>
                    <a:gd name="T7" fmla="*/ 0 h 108"/>
                    <a:gd name="T8" fmla="*/ 0 w 29"/>
                    <a:gd name="T9" fmla="*/ 71 h 108"/>
                  </a:gdLst>
                  <a:ahLst/>
                  <a:cxnLst>
                    <a:cxn ang="0">
                      <a:pos x="T0" y="T1"/>
                    </a:cxn>
                    <a:cxn ang="0">
                      <a:pos x="T2" y="T3"/>
                    </a:cxn>
                    <a:cxn ang="0">
                      <a:pos x="T4" y="T5"/>
                    </a:cxn>
                    <a:cxn ang="0">
                      <a:pos x="T6" y="T7"/>
                    </a:cxn>
                    <a:cxn ang="0">
                      <a:pos x="T8" y="T9"/>
                    </a:cxn>
                  </a:cxnLst>
                  <a:rect l="0" t="0" r="r" b="b"/>
                  <a:pathLst>
                    <a:path w="29" h="108">
                      <a:moveTo>
                        <a:pt x="0" y="71"/>
                      </a:moveTo>
                      <a:lnTo>
                        <a:pt x="29" y="108"/>
                      </a:lnTo>
                      <a:lnTo>
                        <a:pt x="29" y="37"/>
                      </a:lnTo>
                      <a:lnTo>
                        <a:pt x="0" y="0"/>
                      </a:lnTo>
                      <a:lnTo>
                        <a:pt x="0" y="71"/>
                      </a:lnTo>
                      <a:close/>
                    </a:path>
                  </a:pathLst>
                </a:custGeom>
                <a:solidFill>
                  <a:srgbClr val="1B75B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p>
                  <a:endParaRPr lang="en-US" sz="1836"/>
                </a:p>
              </p:txBody>
            </p:sp>
            <p:sp>
              <p:nvSpPr>
                <p:cNvPr id="299" name="Freeform 237"/>
                <p:cNvSpPr>
                  <a:spLocks/>
                </p:cNvSpPr>
                <p:nvPr/>
              </p:nvSpPr>
              <p:spPr bwMode="auto">
                <a:xfrm>
                  <a:off x="1216" y="2892"/>
                  <a:ext cx="33" cy="112"/>
                </a:xfrm>
                <a:custGeom>
                  <a:avLst/>
                  <a:gdLst>
                    <a:gd name="T0" fmla="*/ 0 w 33"/>
                    <a:gd name="T1" fmla="*/ 71 h 112"/>
                    <a:gd name="T2" fmla="*/ 29 w 33"/>
                    <a:gd name="T3" fmla="*/ 112 h 112"/>
                    <a:gd name="T4" fmla="*/ 33 w 33"/>
                    <a:gd name="T5" fmla="*/ 42 h 112"/>
                    <a:gd name="T6" fmla="*/ 5 w 33"/>
                    <a:gd name="T7" fmla="*/ 0 h 112"/>
                    <a:gd name="T8" fmla="*/ 0 w 33"/>
                    <a:gd name="T9" fmla="*/ 71 h 112"/>
                  </a:gdLst>
                  <a:ahLst/>
                  <a:cxnLst>
                    <a:cxn ang="0">
                      <a:pos x="T0" y="T1"/>
                    </a:cxn>
                    <a:cxn ang="0">
                      <a:pos x="T2" y="T3"/>
                    </a:cxn>
                    <a:cxn ang="0">
                      <a:pos x="T4" y="T5"/>
                    </a:cxn>
                    <a:cxn ang="0">
                      <a:pos x="T6" y="T7"/>
                    </a:cxn>
                    <a:cxn ang="0">
                      <a:pos x="T8" y="T9"/>
                    </a:cxn>
                  </a:cxnLst>
                  <a:rect l="0" t="0" r="r" b="b"/>
                  <a:pathLst>
                    <a:path w="33" h="112">
                      <a:moveTo>
                        <a:pt x="0" y="71"/>
                      </a:moveTo>
                      <a:lnTo>
                        <a:pt x="29" y="112"/>
                      </a:lnTo>
                      <a:lnTo>
                        <a:pt x="33" y="42"/>
                      </a:lnTo>
                      <a:lnTo>
                        <a:pt x="5" y="0"/>
                      </a:lnTo>
                      <a:lnTo>
                        <a:pt x="0" y="71"/>
                      </a:lnTo>
                      <a:close/>
                    </a:path>
                  </a:pathLst>
                </a:custGeom>
                <a:solidFill>
                  <a:srgbClr val="1B75B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p>
                  <a:endParaRPr lang="en-US" sz="1836"/>
                </a:p>
              </p:txBody>
            </p:sp>
            <p:sp>
              <p:nvSpPr>
                <p:cNvPr id="300" name="Freeform 238"/>
                <p:cNvSpPr>
                  <a:spLocks/>
                </p:cNvSpPr>
                <p:nvPr/>
              </p:nvSpPr>
              <p:spPr bwMode="auto">
                <a:xfrm>
                  <a:off x="1179" y="2846"/>
                  <a:ext cx="37" cy="113"/>
                </a:xfrm>
                <a:custGeom>
                  <a:avLst/>
                  <a:gdLst>
                    <a:gd name="T0" fmla="*/ 0 w 37"/>
                    <a:gd name="T1" fmla="*/ 71 h 113"/>
                    <a:gd name="T2" fmla="*/ 33 w 37"/>
                    <a:gd name="T3" fmla="*/ 113 h 113"/>
                    <a:gd name="T4" fmla="*/ 37 w 37"/>
                    <a:gd name="T5" fmla="*/ 42 h 113"/>
                    <a:gd name="T6" fmla="*/ 4 w 37"/>
                    <a:gd name="T7" fmla="*/ 0 h 113"/>
                    <a:gd name="T8" fmla="*/ 0 w 37"/>
                    <a:gd name="T9" fmla="*/ 71 h 113"/>
                  </a:gdLst>
                  <a:ahLst/>
                  <a:cxnLst>
                    <a:cxn ang="0">
                      <a:pos x="T0" y="T1"/>
                    </a:cxn>
                    <a:cxn ang="0">
                      <a:pos x="T2" y="T3"/>
                    </a:cxn>
                    <a:cxn ang="0">
                      <a:pos x="T4" y="T5"/>
                    </a:cxn>
                    <a:cxn ang="0">
                      <a:pos x="T6" y="T7"/>
                    </a:cxn>
                    <a:cxn ang="0">
                      <a:pos x="T8" y="T9"/>
                    </a:cxn>
                  </a:cxnLst>
                  <a:rect l="0" t="0" r="r" b="b"/>
                  <a:pathLst>
                    <a:path w="37" h="113">
                      <a:moveTo>
                        <a:pt x="0" y="71"/>
                      </a:moveTo>
                      <a:lnTo>
                        <a:pt x="33" y="113"/>
                      </a:lnTo>
                      <a:lnTo>
                        <a:pt x="37" y="42"/>
                      </a:lnTo>
                      <a:lnTo>
                        <a:pt x="4" y="0"/>
                      </a:lnTo>
                      <a:lnTo>
                        <a:pt x="0" y="71"/>
                      </a:lnTo>
                      <a:close/>
                    </a:path>
                  </a:pathLst>
                </a:custGeom>
                <a:solidFill>
                  <a:srgbClr val="1B75B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p>
                  <a:endParaRPr lang="en-US" sz="1836"/>
                </a:p>
              </p:txBody>
            </p:sp>
            <p:sp>
              <p:nvSpPr>
                <p:cNvPr id="301" name="Freeform 239"/>
                <p:cNvSpPr>
                  <a:spLocks/>
                </p:cNvSpPr>
                <p:nvPr/>
              </p:nvSpPr>
              <p:spPr bwMode="auto">
                <a:xfrm>
                  <a:off x="1142" y="2797"/>
                  <a:ext cx="37" cy="112"/>
                </a:xfrm>
                <a:custGeom>
                  <a:avLst/>
                  <a:gdLst>
                    <a:gd name="T0" fmla="*/ 0 w 37"/>
                    <a:gd name="T1" fmla="*/ 66 h 112"/>
                    <a:gd name="T2" fmla="*/ 33 w 37"/>
                    <a:gd name="T3" fmla="*/ 112 h 112"/>
                    <a:gd name="T4" fmla="*/ 37 w 37"/>
                    <a:gd name="T5" fmla="*/ 41 h 112"/>
                    <a:gd name="T6" fmla="*/ 4 w 37"/>
                    <a:gd name="T7" fmla="*/ 0 h 112"/>
                    <a:gd name="T8" fmla="*/ 0 w 37"/>
                    <a:gd name="T9" fmla="*/ 66 h 112"/>
                  </a:gdLst>
                  <a:ahLst/>
                  <a:cxnLst>
                    <a:cxn ang="0">
                      <a:pos x="T0" y="T1"/>
                    </a:cxn>
                    <a:cxn ang="0">
                      <a:pos x="T2" y="T3"/>
                    </a:cxn>
                    <a:cxn ang="0">
                      <a:pos x="T4" y="T5"/>
                    </a:cxn>
                    <a:cxn ang="0">
                      <a:pos x="T6" y="T7"/>
                    </a:cxn>
                    <a:cxn ang="0">
                      <a:pos x="T8" y="T9"/>
                    </a:cxn>
                  </a:cxnLst>
                  <a:rect l="0" t="0" r="r" b="b"/>
                  <a:pathLst>
                    <a:path w="37" h="112">
                      <a:moveTo>
                        <a:pt x="0" y="66"/>
                      </a:moveTo>
                      <a:lnTo>
                        <a:pt x="33" y="112"/>
                      </a:lnTo>
                      <a:lnTo>
                        <a:pt x="37" y="41"/>
                      </a:lnTo>
                      <a:lnTo>
                        <a:pt x="4" y="0"/>
                      </a:lnTo>
                      <a:lnTo>
                        <a:pt x="0" y="66"/>
                      </a:lnTo>
                      <a:close/>
                    </a:path>
                  </a:pathLst>
                </a:custGeom>
                <a:solidFill>
                  <a:srgbClr val="1B75B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p>
                  <a:endParaRPr lang="en-US" sz="1836"/>
                </a:p>
              </p:txBody>
            </p:sp>
            <p:sp>
              <p:nvSpPr>
                <p:cNvPr id="302" name="Freeform 240"/>
                <p:cNvSpPr>
                  <a:spLocks/>
                </p:cNvSpPr>
                <p:nvPr/>
              </p:nvSpPr>
              <p:spPr bwMode="auto">
                <a:xfrm>
                  <a:off x="1100" y="2743"/>
                  <a:ext cx="42" cy="116"/>
                </a:xfrm>
                <a:custGeom>
                  <a:avLst/>
                  <a:gdLst>
                    <a:gd name="T0" fmla="*/ 0 w 42"/>
                    <a:gd name="T1" fmla="*/ 70 h 116"/>
                    <a:gd name="T2" fmla="*/ 38 w 42"/>
                    <a:gd name="T3" fmla="*/ 116 h 116"/>
                    <a:gd name="T4" fmla="*/ 42 w 42"/>
                    <a:gd name="T5" fmla="*/ 45 h 116"/>
                    <a:gd name="T6" fmla="*/ 9 w 42"/>
                    <a:gd name="T7" fmla="*/ 0 h 116"/>
                    <a:gd name="T8" fmla="*/ 0 w 42"/>
                    <a:gd name="T9" fmla="*/ 70 h 116"/>
                  </a:gdLst>
                  <a:ahLst/>
                  <a:cxnLst>
                    <a:cxn ang="0">
                      <a:pos x="T0" y="T1"/>
                    </a:cxn>
                    <a:cxn ang="0">
                      <a:pos x="T2" y="T3"/>
                    </a:cxn>
                    <a:cxn ang="0">
                      <a:pos x="T4" y="T5"/>
                    </a:cxn>
                    <a:cxn ang="0">
                      <a:pos x="T6" y="T7"/>
                    </a:cxn>
                    <a:cxn ang="0">
                      <a:pos x="T8" y="T9"/>
                    </a:cxn>
                  </a:cxnLst>
                  <a:rect l="0" t="0" r="r" b="b"/>
                  <a:pathLst>
                    <a:path w="42" h="116">
                      <a:moveTo>
                        <a:pt x="0" y="70"/>
                      </a:moveTo>
                      <a:lnTo>
                        <a:pt x="38" y="116"/>
                      </a:lnTo>
                      <a:lnTo>
                        <a:pt x="42" y="45"/>
                      </a:lnTo>
                      <a:lnTo>
                        <a:pt x="9" y="0"/>
                      </a:lnTo>
                      <a:lnTo>
                        <a:pt x="0" y="70"/>
                      </a:lnTo>
                      <a:close/>
                    </a:path>
                  </a:pathLst>
                </a:custGeom>
                <a:solidFill>
                  <a:srgbClr val="1B75B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p>
                  <a:endParaRPr lang="en-US" sz="1836"/>
                </a:p>
              </p:txBody>
            </p:sp>
            <p:sp>
              <p:nvSpPr>
                <p:cNvPr id="303" name="Freeform 241"/>
                <p:cNvSpPr>
                  <a:spLocks/>
                </p:cNvSpPr>
                <p:nvPr/>
              </p:nvSpPr>
              <p:spPr bwMode="auto">
                <a:xfrm>
                  <a:off x="1059" y="2693"/>
                  <a:ext cx="46" cy="112"/>
                </a:xfrm>
                <a:custGeom>
                  <a:avLst/>
                  <a:gdLst>
                    <a:gd name="T0" fmla="*/ 0 w 46"/>
                    <a:gd name="T1" fmla="*/ 66 h 112"/>
                    <a:gd name="T2" fmla="*/ 37 w 46"/>
                    <a:gd name="T3" fmla="*/ 112 h 112"/>
                    <a:gd name="T4" fmla="*/ 46 w 46"/>
                    <a:gd name="T5" fmla="*/ 45 h 112"/>
                    <a:gd name="T6" fmla="*/ 12 w 46"/>
                    <a:gd name="T7" fmla="*/ 0 h 112"/>
                    <a:gd name="T8" fmla="*/ 0 w 46"/>
                    <a:gd name="T9" fmla="*/ 66 h 112"/>
                  </a:gdLst>
                  <a:ahLst/>
                  <a:cxnLst>
                    <a:cxn ang="0">
                      <a:pos x="T0" y="T1"/>
                    </a:cxn>
                    <a:cxn ang="0">
                      <a:pos x="T2" y="T3"/>
                    </a:cxn>
                    <a:cxn ang="0">
                      <a:pos x="T4" y="T5"/>
                    </a:cxn>
                    <a:cxn ang="0">
                      <a:pos x="T6" y="T7"/>
                    </a:cxn>
                    <a:cxn ang="0">
                      <a:pos x="T8" y="T9"/>
                    </a:cxn>
                  </a:cxnLst>
                  <a:rect l="0" t="0" r="r" b="b"/>
                  <a:pathLst>
                    <a:path w="46" h="112">
                      <a:moveTo>
                        <a:pt x="0" y="66"/>
                      </a:moveTo>
                      <a:lnTo>
                        <a:pt x="37" y="112"/>
                      </a:lnTo>
                      <a:lnTo>
                        <a:pt x="46" y="45"/>
                      </a:lnTo>
                      <a:lnTo>
                        <a:pt x="12" y="0"/>
                      </a:lnTo>
                      <a:lnTo>
                        <a:pt x="0" y="66"/>
                      </a:lnTo>
                      <a:close/>
                    </a:path>
                  </a:pathLst>
                </a:custGeom>
                <a:solidFill>
                  <a:srgbClr val="1B75B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p>
                  <a:endParaRPr lang="en-US" sz="1836"/>
                </a:p>
              </p:txBody>
            </p:sp>
            <p:sp>
              <p:nvSpPr>
                <p:cNvPr id="304" name="Freeform 242"/>
                <p:cNvSpPr>
                  <a:spLocks/>
                </p:cNvSpPr>
                <p:nvPr/>
              </p:nvSpPr>
              <p:spPr bwMode="auto">
                <a:xfrm>
                  <a:off x="1018" y="2635"/>
                  <a:ext cx="49" cy="116"/>
                </a:xfrm>
                <a:custGeom>
                  <a:avLst/>
                  <a:gdLst>
                    <a:gd name="T0" fmla="*/ 0 w 49"/>
                    <a:gd name="T1" fmla="*/ 66 h 116"/>
                    <a:gd name="T2" fmla="*/ 37 w 49"/>
                    <a:gd name="T3" fmla="*/ 116 h 116"/>
                    <a:gd name="T4" fmla="*/ 49 w 49"/>
                    <a:gd name="T5" fmla="*/ 49 h 116"/>
                    <a:gd name="T6" fmla="*/ 12 w 49"/>
                    <a:gd name="T7" fmla="*/ 0 h 116"/>
                    <a:gd name="T8" fmla="*/ 0 w 49"/>
                    <a:gd name="T9" fmla="*/ 66 h 116"/>
                  </a:gdLst>
                  <a:ahLst/>
                  <a:cxnLst>
                    <a:cxn ang="0">
                      <a:pos x="T0" y="T1"/>
                    </a:cxn>
                    <a:cxn ang="0">
                      <a:pos x="T2" y="T3"/>
                    </a:cxn>
                    <a:cxn ang="0">
                      <a:pos x="T4" y="T5"/>
                    </a:cxn>
                    <a:cxn ang="0">
                      <a:pos x="T6" y="T7"/>
                    </a:cxn>
                    <a:cxn ang="0">
                      <a:pos x="T8" y="T9"/>
                    </a:cxn>
                  </a:cxnLst>
                  <a:rect l="0" t="0" r="r" b="b"/>
                  <a:pathLst>
                    <a:path w="49" h="116">
                      <a:moveTo>
                        <a:pt x="0" y="66"/>
                      </a:moveTo>
                      <a:lnTo>
                        <a:pt x="37" y="116"/>
                      </a:lnTo>
                      <a:lnTo>
                        <a:pt x="49" y="49"/>
                      </a:lnTo>
                      <a:lnTo>
                        <a:pt x="12" y="0"/>
                      </a:lnTo>
                      <a:lnTo>
                        <a:pt x="0" y="66"/>
                      </a:lnTo>
                      <a:close/>
                    </a:path>
                  </a:pathLst>
                </a:custGeom>
                <a:solidFill>
                  <a:srgbClr val="1B75B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p>
                  <a:endParaRPr lang="en-US" sz="1836"/>
                </a:p>
              </p:txBody>
            </p:sp>
            <p:sp>
              <p:nvSpPr>
                <p:cNvPr id="305" name="Freeform 243"/>
                <p:cNvSpPr>
                  <a:spLocks/>
                </p:cNvSpPr>
                <p:nvPr/>
              </p:nvSpPr>
              <p:spPr bwMode="auto">
                <a:xfrm>
                  <a:off x="1249" y="3029"/>
                  <a:ext cx="34" cy="121"/>
                </a:xfrm>
                <a:custGeom>
                  <a:avLst/>
                  <a:gdLst>
                    <a:gd name="T0" fmla="*/ 0 w 34"/>
                    <a:gd name="T1" fmla="*/ 79 h 121"/>
                    <a:gd name="T2" fmla="*/ 29 w 34"/>
                    <a:gd name="T3" fmla="*/ 121 h 121"/>
                    <a:gd name="T4" fmla="*/ 34 w 34"/>
                    <a:gd name="T5" fmla="*/ 42 h 121"/>
                    <a:gd name="T6" fmla="*/ 0 w 34"/>
                    <a:gd name="T7" fmla="*/ 0 h 121"/>
                    <a:gd name="T8" fmla="*/ 0 w 34"/>
                    <a:gd name="T9" fmla="*/ 79 h 121"/>
                  </a:gdLst>
                  <a:ahLst/>
                  <a:cxnLst>
                    <a:cxn ang="0">
                      <a:pos x="T0" y="T1"/>
                    </a:cxn>
                    <a:cxn ang="0">
                      <a:pos x="T2" y="T3"/>
                    </a:cxn>
                    <a:cxn ang="0">
                      <a:pos x="T4" y="T5"/>
                    </a:cxn>
                    <a:cxn ang="0">
                      <a:pos x="T6" y="T7"/>
                    </a:cxn>
                    <a:cxn ang="0">
                      <a:pos x="T8" y="T9"/>
                    </a:cxn>
                  </a:cxnLst>
                  <a:rect l="0" t="0" r="r" b="b"/>
                  <a:pathLst>
                    <a:path w="34" h="121">
                      <a:moveTo>
                        <a:pt x="0" y="79"/>
                      </a:moveTo>
                      <a:lnTo>
                        <a:pt x="29" y="121"/>
                      </a:lnTo>
                      <a:lnTo>
                        <a:pt x="34" y="42"/>
                      </a:lnTo>
                      <a:lnTo>
                        <a:pt x="0" y="0"/>
                      </a:lnTo>
                      <a:lnTo>
                        <a:pt x="0" y="79"/>
                      </a:lnTo>
                      <a:close/>
                    </a:path>
                  </a:pathLst>
                </a:custGeom>
                <a:solidFill>
                  <a:srgbClr val="1B75B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p>
                  <a:endParaRPr lang="en-US" sz="1836"/>
                </a:p>
              </p:txBody>
            </p:sp>
            <p:sp>
              <p:nvSpPr>
                <p:cNvPr id="306" name="Freeform 244"/>
                <p:cNvSpPr>
                  <a:spLocks/>
                </p:cNvSpPr>
                <p:nvPr/>
              </p:nvSpPr>
              <p:spPr bwMode="auto">
                <a:xfrm>
                  <a:off x="1212" y="2983"/>
                  <a:ext cx="33" cy="121"/>
                </a:xfrm>
                <a:custGeom>
                  <a:avLst/>
                  <a:gdLst>
                    <a:gd name="T0" fmla="*/ 0 w 33"/>
                    <a:gd name="T1" fmla="*/ 79 h 121"/>
                    <a:gd name="T2" fmla="*/ 33 w 33"/>
                    <a:gd name="T3" fmla="*/ 121 h 121"/>
                    <a:gd name="T4" fmla="*/ 33 w 33"/>
                    <a:gd name="T5" fmla="*/ 42 h 121"/>
                    <a:gd name="T6" fmla="*/ 4 w 33"/>
                    <a:gd name="T7" fmla="*/ 0 h 121"/>
                    <a:gd name="T8" fmla="*/ 0 w 33"/>
                    <a:gd name="T9" fmla="*/ 79 h 121"/>
                  </a:gdLst>
                  <a:ahLst/>
                  <a:cxnLst>
                    <a:cxn ang="0">
                      <a:pos x="T0" y="T1"/>
                    </a:cxn>
                    <a:cxn ang="0">
                      <a:pos x="T2" y="T3"/>
                    </a:cxn>
                    <a:cxn ang="0">
                      <a:pos x="T4" y="T5"/>
                    </a:cxn>
                    <a:cxn ang="0">
                      <a:pos x="T6" y="T7"/>
                    </a:cxn>
                    <a:cxn ang="0">
                      <a:pos x="T8" y="T9"/>
                    </a:cxn>
                  </a:cxnLst>
                  <a:rect l="0" t="0" r="r" b="b"/>
                  <a:pathLst>
                    <a:path w="33" h="121">
                      <a:moveTo>
                        <a:pt x="0" y="79"/>
                      </a:moveTo>
                      <a:lnTo>
                        <a:pt x="33" y="121"/>
                      </a:lnTo>
                      <a:lnTo>
                        <a:pt x="33" y="42"/>
                      </a:lnTo>
                      <a:lnTo>
                        <a:pt x="4" y="0"/>
                      </a:lnTo>
                      <a:lnTo>
                        <a:pt x="0" y="79"/>
                      </a:lnTo>
                      <a:close/>
                    </a:path>
                  </a:pathLst>
                </a:custGeom>
                <a:solidFill>
                  <a:srgbClr val="1B75B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p>
                  <a:endParaRPr lang="en-US" sz="1836"/>
                </a:p>
              </p:txBody>
            </p:sp>
            <p:sp>
              <p:nvSpPr>
                <p:cNvPr id="307" name="Freeform 245"/>
                <p:cNvSpPr>
                  <a:spLocks/>
                </p:cNvSpPr>
                <p:nvPr/>
              </p:nvSpPr>
              <p:spPr bwMode="auto">
                <a:xfrm>
                  <a:off x="1171" y="2934"/>
                  <a:ext cx="41" cy="120"/>
                </a:xfrm>
                <a:custGeom>
                  <a:avLst/>
                  <a:gdLst>
                    <a:gd name="T0" fmla="*/ 0 w 41"/>
                    <a:gd name="T1" fmla="*/ 79 h 120"/>
                    <a:gd name="T2" fmla="*/ 33 w 41"/>
                    <a:gd name="T3" fmla="*/ 120 h 120"/>
                    <a:gd name="T4" fmla="*/ 41 w 41"/>
                    <a:gd name="T5" fmla="*/ 41 h 120"/>
                    <a:gd name="T6" fmla="*/ 8 w 41"/>
                    <a:gd name="T7" fmla="*/ 0 h 120"/>
                    <a:gd name="T8" fmla="*/ 0 w 41"/>
                    <a:gd name="T9" fmla="*/ 79 h 120"/>
                  </a:gdLst>
                  <a:ahLst/>
                  <a:cxnLst>
                    <a:cxn ang="0">
                      <a:pos x="T0" y="T1"/>
                    </a:cxn>
                    <a:cxn ang="0">
                      <a:pos x="T2" y="T3"/>
                    </a:cxn>
                    <a:cxn ang="0">
                      <a:pos x="T4" y="T5"/>
                    </a:cxn>
                    <a:cxn ang="0">
                      <a:pos x="T6" y="T7"/>
                    </a:cxn>
                    <a:cxn ang="0">
                      <a:pos x="T8" y="T9"/>
                    </a:cxn>
                  </a:cxnLst>
                  <a:rect l="0" t="0" r="r" b="b"/>
                  <a:pathLst>
                    <a:path w="41" h="120">
                      <a:moveTo>
                        <a:pt x="0" y="79"/>
                      </a:moveTo>
                      <a:lnTo>
                        <a:pt x="33" y="120"/>
                      </a:lnTo>
                      <a:lnTo>
                        <a:pt x="41" y="41"/>
                      </a:lnTo>
                      <a:lnTo>
                        <a:pt x="8" y="0"/>
                      </a:lnTo>
                      <a:lnTo>
                        <a:pt x="0" y="79"/>
                      </a:lnTo>
                      <a:close/>
                    </a:path>
                  </a:pathLst>
                </a:custGeom>
                <a:solidFill>
                  <a:srgbClr val="1B75B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p>
                  <a:endParaRPr lang="en-US" sz="1836"/>
                </a:p>
              </p:txBody>
            </p:sp>
            <p:sp>
              <p:nvSpPr>
                <p:cNvPr id="308" name="Freeform 246"/>
                <p:cNvSpPr>
                  <a:spLocks/>
                </p:cNvSpPr>
                <p:nvPr/>
              </p:nvSpPr>
              <p:spPr bwMode="auto">
                <a:xfrm>
                  <a:off x="1129" y="2884"/>
                  <a:ext cx="42" cy="120"/>
                </a:xfrm>
                <a:custGeom>
                  <a:avLst/>
                  <a:gdLst>
                    <a:gd name="T0" fmla="*/ 0 w 42"/>
                    <a:gd name="T1" fmla="*/ 75 h 120"/>
                    <a:gd name="T2" fmla="*/ 38 w 42"/>
                    <a:gd name="T3" fmla="*/ 120 h 120"/>
                    <a:gd name="T4" fmla="*/ 42 w 42"/>
                    <a:gd name="T5" fmla="*/ 41 h 120"/>
                    <a:gd name="T6" fmla="*/ 9 w 42"/>
                    <a:gd name="T7" fmla="*/ 0 h 120"/>
                    <a:gd name="T8" fmla="*/ 0 w 42"/>
                    <a:gd name="T9" fmla="*/ 75 h 120"/>
                  </a:gdLst>
                  <a:ahLst/>
                  <a:cxnLst>
                    <a:cxn ang="0">
                      <a:pos x="T0" y="T1"/>
                    </a:cxn>
                    <a:cxn ang="0">
                      <a:pos x="T2" y="T3"/>
                    </a:cxn>
                    <a:cxn ang="0">
                      <a:pos x="T4" y="T5"/>
                    </a:cxn>
                    <a:cxn ang="0">
                      <a:pos x="T6" y="T7"/>
                    </a:cxn>
                    <a:cxn ang="0">
                      <a:pos x="T8" y="T9"/>
                    </a:cxn>
                  </a:cxnLst>
                  <a:rect l="0" t="0" r="r" b="b"/>
                  <a:pathLst>
                    <a:path w="42" h="120">
                      <a:moveTo>
                        <a:pt x="0" y="75"/>
                      </a:moveTo>
                      <a:lnTo>
                        <a:pt x="38" y="120"/>
                      </a:lnTo>
                      <a:lnTo>
                        <a:pt x="42" y="41"/>
                      </a:lnTo>
                      <a:lnTo>
                        <a:pt x="9" y="0"/>
                      </a:lnTo>
                      <a:lnTo>
                        <a:pt x="0" y="75"/>
                      </a:lnTo>
                      <a:close/>
                    </a:path>
                  </a:pathLst>
                </a:custGeom>
                <a:solidFill>
                  <a:srgbClr val="1B75B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p>
                  <a:endParaRPr lang="en-US" sz="1836"/>
                </a:p>
              </p:txBody>
            </p:sp>
            <p:sp>
              <p:nvSpPr>
                <p:cNvPr id="309" name="Freeform 247"/>
                <p:cNvSpPr>
                  <a:spLocks/>
                </p:cNvSpPr>
                <p:nvPr/>
              </p:nvSpPr>
              <p:spPr bwMode="auto">
                <a:xfrm>
                  <a:off x="1088" y="2830"/>
                  <a:ext cx="46" cy="120"/>
                </a:xfrm>
                <a:custGeom>
                  <a:avLst/>
                  <a:gdLst>
                    <a:gd name="T0" fmla="*/ 0 w 46"/>
                    <a:gd name="T1" fmla="*/ 75 h 120"/>
                    <a:gd name="T2" fmla="*/ 37 w 46"/>
                    <a:gd name="T3" fmla="*/ 120 h 120"/>
                    <a:gd name="T4" fmla="*/ 46 w 46"/>
                    <a:gd name="T5" fmla="*/ 45 h 120"/>
                    <a:gd name="T6" fmla="*/ 12 w 46"/>
                    <a:gd name="T7" fmla="*/ 0 h 120"/>
                    <a:gd name="T8" fmla="*/ 0 w 46"/>
                    <a:gd name="T9" fmla="*/ 75 h 120"/>
                  </a:gdLst>
                  <a:ahLst/>
                  <a:cxnLst>
                    <a:cxn ang="0">
                      <a:pos x="T0" y="T1"/>
                    </a:cxn>
                    <a:cxn ang="0">
                      <a:pos x="T2" y="T3"/>
                    </a:cxn>
                    <a:cxn ang="0">
                      <a:pos x="T4" y="T5"/>
                    </a:cxn>
                    <a:cxn ang="0">
                      <a:pos x="T6" y="T7"/>
                    </a:cxn>
                    <a:cxn ang="0">
                      <a:pos x="T8" y="T9"/>
                    </a:cxn>
                  </a:cxnLst>
                  <a:rect l="0" t="0" r="r" b="b"/>
                  <a:pathLst>
                    <a:path w="46" h="120">
                      <a:moveTo>
                        <a:pt x="0" y="75"/>
                      </a:moveTo>
                      <a:lnTo>
                        <a:pt x="37" y="120"/>
                      </a:lnTo>
                      <a:lnTo>
                        <a:pt x="46" y="45"/>
                      </a:lnTo>
                      <a:lnTo>
                        <a:pt x="12" y="0"/>
                      </a:lnTo>
                      <a:lnTo>
                        <a:pt x="0" y="75"/>
                      </a:lnTo>
                      <a:close/>
                    </a:path>
                  </a:pathLst>
                </a:custGeom>
                <a:solidFill>
                  <a:srgbClr val="1B75B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p>
                  <a:endParaRPr lang="en-US" sz="1836"/>
                </a:p>
              </p:txBody>
            </p:sp>
            <p:sp>
              <p:nvSpPr>
                <p:cNvPr id="310" name="Freeform 248"/>
                <p:cNvSpPr>
                  <a:spLocks/>
                </p:cNvSpPr>
                <p:nvPr/>
              </p:nvSpPr>
              <p:spPr bwMode="auto">
                <a:xfrm>
                  <a:off x="1047" y="2776"/>
                  <a:ext cx="45" cy="120"/>
                </a:xfrm>
                <a:custGeom>
                  <a:avLst/>
                  <a:gdLst>
                    <a:gd name="T0" fmla="*/ 0 w 45"/>
                    <a:gd name="T1" fmla="*/ 75 h 120"/>
                    <a:gd name="T2" fmla="*/ 37 w 45"/>
                    <a:gd name="T3" fmla="*/ 120 h 120"/>
                    <a:gd name="T4" fmla="*/ 45 w 45"/>
                    <a:gd name="T5" fmla="*/ 45 h 120"/>
                    <a:gd name="T6" fmla="*/ 12 w 45"/>
                    <a:gd name="T7" fmla="*/ 0 h 120"/>
                    <a:gd name="T8" fmla="*/ 0 w 45"/>
                    <a:gd name="T9" fmla="*/ 75 h 120"/>
                  </a:gdLst>
                  <a:ahLst/>
                  <a:cxnLst>
                    <a:cxn ang="0">
                      <a:pos x="T0" y="T1"/>
                    </a:cxn>
                    <a:cxn ang="0">
                      <a:pos x="T2" y="T3"/>
                    </a:cxn>
                    <a:cxn ang="0">
                      <a:pos x="T4" y="T5"/>
                    </a:cxn>
                    <a:cxn ang="0">
                      <a:pos x="T6" y="T7"/>
                    </a:cxn>
                    <a:cxn ang="0">
                      <a:pos x="T8" y="T9"/>
                    </a:cxn>
                  </a:cxnLst>
                  <a:rect l="0" t="0" r="r" b="b"/>
                  <a:pathLst>
                    <a:path w="45" h="120">
                      <a:moveTo>
                        <a:pt x="0" y="75"/>
                      </a:moveTo>
                      <a:lnTo>
                        <a:pt x="37" y="120"/>
                      </a:lnTo>
                      <a:lnTo>
                        <a:pt x="45" y="45"/>
                      </a:lnTo>
                      <a:lnTo>
                        <a:pt x="12" y="0"/>
                      </a:lnTo>
                      <a:lnTo>
                        <a:pt x="0" y="75"/>
                      </a:lnTo>
                      <a:close/>
                    </a:path>
                  </a:pathLst>
                </a:custGeom>
                <a:solidFill>
                  <a:srgbClr val="1B75B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p>
                  <a:endParaRPr lang="en-US" sz="1836"/>
                </a:p>
              </p:txBody>
            </p:sp>
            <p:sp>
              <p:nvSpPr>
                <p:cNvPr id="311" name="Freeform 249"/>
                <p:cNvSpPr>
                  <a:spLocks/>
                </p:cNvSpPr>
                <p:nvPr/>
              </p:nvSpPr>
              <p:spPr bwMode="auto">
                <a:xfrm>
                  <a:off x="1001" y="2718"/>
                  <a:ext cx="50" cy="124"/>
                </a:xfrm>
                <a:custGeom>
                  <a:avLst/>
                  <a:gdLst>
                    <a:gd name="T0" fmla="*/ 0 w 50"/>
                    <a:gd name="T1" fmla="*/ 74 h 124"/>
                    <a:gd name="T2" fmla="*/ 37 w 50"/>
                    <a:gd name="T3" fmla="*/ 124 h 124"/>
                    <a:gd name="T4" fmla="*/ 50 w 50"/>
                    <a:gd name="T5" fmla="*/ 49 h 124"/>
                    <a:gd name="T6" fmla="*/ 12 w 50"/>
                    <a:gd name="T7" fmla="*/ 0 h 124"/>
                    <a:gd name="T8" fmla="*/ 0 w 50"/>
                    <a:gd name="T9" fmla="*/ 74 h 124"/>
                  </a:gdLst>
                  <a:ahLst/>
                  <a:cxnLst>
                    <a:cxn ang="0">
                      <a:pos x="T0" y="T1"/>
                    </a:cxn>
                    <a:cxn ang="0">
                      <a:pos x="T2" y="T3"/>
                    </a:cxn>
                    <a:cxn ang="0">
                      <a:pos x="T4" y="T5"/>
                    </a:cxn>
                    <a:cxn ang="0">
                      <a:pos x="T6" y="T7"/>
                    </a:cxn>
                    <a:cxn ang="0">
                      <a:pos x="T8" y="T9"/>
                    </a:cxn>
                  </a:cxnLst>
                  <a:rect l="0" t="0" r="r" b="b"/>
                  <a:pathLst>
                    <a:path w="50" h="124">
                      <a:moveTo>
                        <a:pt x="0" y="74"/>
                      </a:moveTo>
                      <a:lnTo>
                        <a:pt x="37" y="124"/>
                      </a:lnTo>
                      <a:lnTo>
                        <a:pt x="50" y="49"/>
                      </a:lnTo>
                      <a:lnTo>
                        <a:pt x="12" y="0"/>
                      </a:lnTo>
                      <a:lnTo>
                        <a:pt x="0" y="74"/>
                      </a:lnTo>
                      <a:close/>
                    </a:path>
                  </a:pathLst>
                </a:custGeom>
                <a:solidFill>
                  <a:srgbClr val="1B75B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p>
                  <a:endParaRPr lang="en-US" sz="1836"/>
                </a:p>
              </p:txBody>
            </p:sp>
            <p:sp>
              <p:nvSpPr>
                <p:cNvPr id="312" name="Freeform 250"/>
                <p:cNvSpPr>
                  <a:spLocks/>
                </p:cNvSpPr>
                <p:nvPr/>
              </p:nvSpPr>
              <p:spPr bwMode="auto">
                <a:xfrm>
                  <a:off x="1245" y="3129"/>
                  <a:ext cx="33" cy="129"/>
                </a:xfrm>
                <a:custGeom>
                  <a:avLst/>
                  <a:gdLst>
                    <a:gd name="T0" fmla="*/ 0 w 33"/>
                    <a:gd name="T1" fmla="*/ 87 h 129"/>
                    <a:gd name="T2" fmla="*/ 33 w 33"/>
                    <a:gd name="T3" fmla="*/ 129 h 129"/>
                    <a:gd name="T4" fmla="*/ 33 w 33"/>
                    <a:gd name="T5" fmla="*/ 41 h 129"/>
                    <a:gd name="T6" fmla="*/ 4 w 33"/>
                    <a:gd name="T7" fmla="*/ 0 h 129"/>
                    <a:gd name="T8" fmla="*/ 0 w 33"/>
                    <a:gd name="T9" fmla="*/ 87 h 129"/>
                  </a:gdLst>
                  <a:ahLst/>
                  <a:cxnLst>
                    <a:cxn ang="0">
                      <a:pos x="T0" y="T1"/>
                    </a:cxn>
                    <a:cxn ang="0">
                      <a:pos x="T2" y="T3"/>
                    </a:cxn>
                    <a:cxn ang="0">
                      <a:pos x="T4" y="T5"/>
                    </a:cxn>
                    <a:cxn ang="0">
                      <a:pos x="T6" y="T7"/>
                    </a:cxn>
                    <a:cxn ang="0">
                      <a:pos x="T8" y="T9"/>
                    </a:cxn>
                  </a:cxnLst>
                  <a:rect l="0" t="0" r="r" b="b"/>
                  <a:pathLst>
                    <a:path w="33" h="129">
                      <a:moveTo>
                        <a:pt x="0" y="87"/>
                      </a:moveTo>
                      <a:lnTo>
                        <a:pt x="33" y="129"/>
                      </a:lnTo>
                      <a:lnTo>
                        <a:pt x="33" y="41"/>
                      </a:lnTo>
                      <a:lnTo>
                        <a:pt x="4" y="0"/>
                      </a:lnTo>
                      <a:lnTo>
                        <a:pt x="0" y="87"/>
                      </a:lnTo>
                      <a:close/>
                    </a:path>
                  </a:pathLst>
                </a:custGeom>
                <a:solidFill>
                  <a:srgbClr val="1B75B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p>
                  <a:endParaRPr lang="en-US" sz="1836"/>
                </a:p>
              </p:txBody>
            </p:sp>
            <p:sp>
              <p:nvSpPr>
                <p:cNvPr id="313" name="Freeform 251"/>
                <p:cNvSpPr>
                  <a:spLocks/>
                </p:cNvSpPr>
                <p:nvPr/>
              </p:nvSpPr>
              <p:spPr bwMode="auto">
                <a:xfrm>
                  <a:off x="1204" y="3083"/>
                  <a:ext cx="37" cy="129"/>
                </a:xfrm>
                <a:custGeom>
                  <a:avLst/>
                  <a:gdLst>
                    <a:gd name="T0" fmla="*/ 0 w 37"/>
                    <a:gd name="T1" fmla="*/ 87 h 129"/>
                    <a:gd name="T2" fmla="*/ 37 w 37"/>
                    <a:gd name="T3" fmla="*/ 129 h 129"/>
                    <a:gd name="T4" fmla="*/ 37 w 37"/>
                    <a:gd name="T5" fmla="*/ 42 h 129"/>
                    <a:gd name="T6" fmla="*/ 4 w 37"/>
                    <a:gd name="T7" fmla="*/ 0 h 129"/>
                    <a:gd name="T8" fmla="*/ 0 w 37"/>
                    <a:gd name="T9" fmla="*/ 87 h 129"/>
                  </a:gdLst>
                  <a:ahLst/>
                  <a:cxnLst>
                    <a:cxn ang="0">
                      <a:pos x="T0" y="T1"/>
                    </a:cxn>
                    <a:cxn ang="0">
                      <a:pos x="T2" y="T3"/>
                    </a:cxn>
                    <a:cxn ang="0">
                      <a:pos x="T4" y="T5"/>
                    </a:cxn>
                    <a:cxn ang="0">
                      <a:pos x="T6" y="T7"/>
                    </a:cxn>
                    <a:cxn ang="0">
                      <a:pos x="T8" y="T9"/>
                    </a:cxn>
                  </a:cxnLst>
                  <a:rect l="0" t="0" r="r" b="b"/>
                  <a:pathLst>
                    <a:path w="37" h="129">
                      <a:moveTo>
                        <a:pt x="0" y="87"/>
                      </a:moveTo>
                      <a:lnTo>
                        <a:pt x="37" y="129"/>
                      </a:lnTo>
                      <a:lnTo>
                        <a:pt x="37" y="42"/>
                      </a:lnTo>
                      <a:lnTo>
                        <a:pt x="4" y="0"/>
                      </a:lnTo>
                      <a:lnTo>
                        <a:pt x="0" y="87"/>
                      </a:lnTo>
                      <a:close/>
                    </a:path>
                  </a:pathLst>
                </a:custGeom>
                <a:solidFill>
                  <a:srgbClr val="1B75B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p>
                  <a:endParaRPr lang="en-US" sz="1836"/>
                </a:p>
              </p:txBody>
            </p:sp>
            <p:sp>
              <p:nvSpPr>
                <p:cNvPr id="314" name="Freeform 252"/>
                <p:cNvSpPr>
                  <a:spLocks/>
                </p:cNvSpPr>
                <p:nvPr/>
              </p:nvSpPr>
              <p:spPr bwMode="auto">
                <a:xfrm>
                  <a:off x="1163" y="3029"/>
                  <a:ext cx="41" cy="133"/>
                </a:xfrm>
                <a:custGeom>
                  <a:avLst/>
                  <a:gdLst>
                    <a:gd name="T0" fmla="*/ 0 w 41"/>
                    <a:gd name="T1" fmla="*/ 87 h 133"/>
                    <a:gd name="T2" fmla="*/ 37 w 41"/>
                    <a:gd name="T3" fmla="*/ 133 h 133"/>
                    <a:gd name="T4" fmla="*/ 41 w 41"/>
                    <a:gd name="T5" fmla="*/ 46 h 133"/>
                    <a:gd name="T6" fmla="*/ 8 w 41"/>
                    <a:gd name="T7" fmla="*/ 0 h 133"/>
                    <a:gd name="T8" fmla="*/ 0 w 41"/>
                    <a:gd name="T9" fmla="*/ 87 h 133"/>
                  </a:gdLst>
                  <a:ahLst/>
                  <a:cxnLst>
                    <a:cxn ang="0">
                      <a:pos x="T0" y="T1"/>
                    </a:cxn>
                    <a:cxn ang="0">
                      <a:pos x="T2" y="T3"/>
                    </a:cxn>
                    <a:cxn ang="0">
                      <a:pos x="T4" y="T5"/>
                    </a:cxn>
                    <a:cxn ang="0">
                      <a:pos x="T6" y="T7"/>
                    </a:cxn>
                    <a:cxn ang="0">
                      <a:pos x="T8" y="T9"/>
                    </a:cxn>
                  </a:cxnLst>
                  <a:rect l="0" t="0" r="r" b="b"/>
                  <a:pathLst>
                    <a:path w="41" h="133">
                      <a:moveTo>
                        <a:pt x="0" y="87"/>
                      </a:moveTo>
                      <a:lnTo>
                        <a:pt x="37" y="133"/>
                      </a:lnTo>
                      <a:lnTo>
                        <a:pt x="41" y="46"/>
                      </a:lnTo>
                      <a:lnTo>
                        <a:pt x="8" y="0"/>
                      </a:lnTo>
                      <a:lnTo>
                        <a:pt x="0" y="87"/>
                      </a:lnTo>
                      <a:close/>
                    </a:path>
                  </a:pathLst>
                </a:custGeom>
                <a:solidFill>
                  <a:srgbClr val="1B75B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p>
                  <a:endParaRPr lang="en-US" sz="1836"/>
                </a:p>
              </p:txBody>
            </p:sp>
            <p:sp>
              <p:nvSpPr>
                <p:cNvPr id="315" name="Freeform 253"/>
                <p:cNvSpPr>
                  <a:spLocks/>
                </p:cNvSpPr>
                <p:nvPr/>
              </p:nvSpPr>
              <p:spPr bwMode="auto">
                <a:xfrm>
                  <a:off x="1121" y="2979"/>
                  <a:ext cx="46" cy="133"/>
                </a:xfrm>
                <a:custGeom>
                  <a:avLst/>
                  <a:gdLst>
                    <a:gd name="T0" fmla="*/ 0 w 46"/>
                    <a:gd name="T1" fmla="*/ 88 h 133"/>
                    <a:gd name="T2" fmla="*/ 37 w 46"/>
                    <a:gd name="T3" fmla="*/ 133 h 133"/>
                    <a:gd name="T4" fmla="*/ 46 w 46"/>
                    <a:gd name="T5" fmla="*/ 46 h 133"/>
                    <a:gd name="T6" fmla="*/ 8 w 46"/>
                    <a:gd name="T7" fmla="*/ 0 h 133"/>
                    <a:gd name="T8" fmla="*/ 0 w 46"/>
                    <a:gd name="T9" fmla="*/ 88 h 133"/>
                  </a:gdLst>
                  <a:ahLst/>
                  <a:cxnLst>
                    <a:cxn ang="0">
                      <a:pos x="T0" y="T1"/>
                    </a:cxn>
                    <a:cxn ang="0">
                      <a:pos x="T2" y="T3"/>
                    </a:cxn>
                    <a:cxn ang="0">
                      <a:pos x="T4" y="T5"/>
                    </a:cxn>
                    <a:cxn ang="0">
                      <a:pos x="T6" y="T7"/>
                    </a:cxn>
                    <a:cxn ang="0">
                      <a:pos x="T8" y="T9"/>
                    </a:cxn>
                  </a:cxnLst>
                  <a:rect l="0" t="0" r="r" b="b"/>
                  <a:pathLst>
                    <a:path w="46" h="133">
                      <a:moveTo>
                        <a:pt x="0" y="88"/>
                      </a:moveTo>
                      <a:lnTo>
                        <a:pt x="37" y="133"/>
                      </a:lnTo>
                      <a:lnTo>
                        <a:pt x="46" y="46"/>
                      </a:lnTo>
                      <a:lnTo>
                        <a:pt x="8" y="0"/>
                      </a:lnTo>
                      <a:lnTo>
                        <a:pt x="0" y="88"/>
                      </a:lnTo>
                      <a:close/>
                    </a:path>
                  </a:pathLst>
                </a:custGeom>
                <a:solidFill>
                  <a:srgbClr val="1B75B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p>
                  <a:endParaRPr lang="en-US" sz="1836"/>
                </a:p>
              </p:txBody>
            </p:sp>
            <p:sp>
              <p:nvSpPr>
                <p:cNvPr id="316" name="Freeform 254"/>
                <p:cNvSpPr>
                  <a:spLocks/>
                </p:cNvSpPr>
                <p:nvPr/>
              </p:nvSpPr>
              <p:spPr bwMode="auto">
                <a:xfrm>
                  <a:off x="1076" y="2925"/>
                  <a:ext cx="49" cy="133"/>
                </a:xfrm>
                <a:custGeom>
                  <a:avLst/>
                  <a:gdLst>
                    <a:gd name="T0" fmla="*/ 0 w 49"/>
                    <a:gd name="T1" fmla="*/ 83 h 133"/>
                    <a:gd name="T2" fmla="*/ 37 w 49"/>
                    <a:gd name="T3" fmla="*/ 133 h 133"/>
                    <a:gd name="T4" fmla="*/ 49 w 49"/>
                    <a:gd name="T5" fmla="*/ 46 h 133"/>
                    <a:gd name="T6" fmla="*/ 12 w 49"/>
                    <a:gd name="T7" fmla="*/ 0 h 133"/>
                    <a:gd name="T8" fmla="*/ 0 w 49"/>
                    <a:gd name="T9" fmla="*/ 83 h 133"/>
                  </a:gdLst>
                  <a:ahLst/>
                  <a:cxnLst>
                    <a:cxn ang="0">
                      <a:pos x="T0" y="T1"/>
                    </a:cxn>
                    <a:cxn ang="0">
                      <a:pos x="T2" y="T3"/>
                    </a:cxn>
                    <a:cxn ang="0">
                      <a:pos x="T4" y="T5"/>
                    </a:cxn>
                    <a:cxn ang="0">
                      <a:pos x="T6" y="T7"/>
                    </a:cxn>
                    <a:cxn ang="0">
                      <a:pos x="T8" y="T9"/>
                    </a:cxn>
                  </a:cxnLst>
                  <a:rect l="0" t="0" r="r" b="b"/>
                  <a:pathLst>
                    <a:path w="49" h="133">
                      <a:moveTo>
                        <a:pt x="0" y="83"/>
                      </a:moveTo>
                      <a:lnTo>
                        <a:pt x="37" y="133"/>
                      </a:lnTo>
                      <a:lnTo>
                        <a:pt x="49" y="46"/>
                      </a:lnTo>
                      <a:lnTo>
                        <a:pt x="12" y="0"/>
                      </a:lnTo>
                      <a:lnTo>
                        <a:pt x="0" y="83"/>
                      </a:lnTo>
                      <a:close/>
                    </a:path>
                  </a:pathLst>
                </a:custGeom>
                <a:solidFill>
                  <a:srgbClr val="1B75B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p>
                  <a:endParaRPr lang="en-US" sz="1836"/>
                </a:p>
              </p:txBody>
            </p:sp>
            <p:sp>
              <p:nvSpPr>
                <p:cNvPr id="317" name="Freeform 255"/>
                <p:cNvSpPr>
                  <a:spLocks/>
                </p:cNvSpPr>
                <p:nvPr/>
              </p:nvSpPr>
              <p:spPr bwMode="auto">
                <a:xfrm>
                  <a:off x="1030" y="2867"/>
                  <a:ext cx="50" cy="137"/>
                </a:xfrm>
                <a:custGeom>
                  <a:avLst/>
                  <a:gdLst>
                    <a:gd name="T0" fmla="*/ 0 w 50"/>
                    <a:gd name="T1" fmla="*/ 83 h 137"/>
                    <a:gd name="T2" fmla="*/ 41 w 50"/>
                    <a:gd name="T3" fmla="*/ 137 h 137"/>
                    <a:gd name="T4" fmla="*/ 50 w 50"/>
                    <a:gd name="T5" fmla="*/ 50 h 137"/>
                    <a:gd name="T6" fmla="*/ 12 w 50"/>
                    <a:gd name="T7" fmla="*/ 0 h 137"/>
                    <a:gd name="T8" fmla="*/ 0 w 50"/>
                    <a:gd name="T9" fmla="*/ 83 h 137"/>
                  </a:gdLst>
                  <a:ahLst/>
                  <a:cxnLst>
                    <a:cxn ang="0">
                      <a:pos x="T0" y="T1"/>
                    </a:cxn>
                    <a:cxn ang="0">
                      <a:pos x="T2" y="T3"/>
                    </a:cxn>
                    <a:cxn ang="0">
                      <a:pos x="T4" y="T5"/>
                    </a:cxn>
                    <a:cxn ang="0">
                      <a:pos x="T6" y="T7"/>
                    </a:cxn>
                    <a:cxn ang="0">
                      <a:pos x="T8" y="T9"/>
                    </a:cxn>
                  </a:cxnLst>
                  <a:rect l="0" t="0" r="r" b="b"/>
                  <a:pathLst>
                    <a:path w="50" h="137">
                      <a:moveTo>
                        <a:pt x="0" y="83"/>
                      </a:moveTo>
                      <a:lnTo>
                        <a:pt x="41" y="137"/>
                      </a:lnTo>
                      <a:lnTo>
                        <a:pt x="50" y="50"/>
                      </a:lnTo>
                      <a:lnTo>
                        <a:pt x="12" y="0"/>
                      </a:lnTo>
                      <a:lnTo>
                        <a:pt x="0" y="83"/>
                      </a:lnTo>
                      <a:close/>
                    </a:path>
                  </a:pathLst>
                </a:custGeom>
                <a:solidFill>
                  <a:srgbClr val="1B75B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p>
                  <a:endParaRPr lang="en-US" sz="1836"/>
                </a:p>
              </p:txBody>
            </p:sp>
            <p:sp>
              <p:nvSpPr>
                <p:cNvPr id="318" name="Freeform 256"/>
                <p:cNvSpPr>
                  <a:spLocks/>
                </p:cNvSpPr>
                <p:nvPr/>
              </p:nvSpPr>
              <p:spPr bwMode="auto">
                <a:xfrm>
                  <a:off x="980" y="2809"/>
                  <a:ext cx="58" cy="137"/>
                </a:xfrm>
                <a:custGeom>
                  <a:avLst/>
                  <a:gdLst>
                    <a:gd name="T0" fmla="*/ 0 w 58"/>
                    <a:gd name="T1" fmla="*/ 83 h 137"/>
                    <a:gd name="T2" fmla="*/ 42 w 58"/>
                    <a:gd name="T3" fmla="*/ 137 h 137"/>
                    <a:gd name="T4" fmla="*/ 58 w 58"/>
                    <a:gd name="T5" fmla="*/ 50 h 137"/>
                    <a:gd name="T6" fmla="*/ 17 w 58"/>
                    <a:gd name="T7" fmla="*/ 0 h 137"/>
                    <a:gd name="T8" fmla="*/ 0 w 58"/>
                    <a:gd name="T9" fmla="*/ 83 h 137"/>
                  </a:gdLst>
                  <a:ahLst/>
                  <a:cxnLst>
                    <a:cxn ang="0">
                      <a:pos x="T0" y="T1"/>
                    </a:cxn>
                    <a:cxn ang="0">
                      <a:pos x="T2" y="T3"/>
                    </a:cxn>
                    <a:cxn ang="0">
                      <a:pos x="T4" y="T5"/>
                    </a:cxn>
                    <a:cxn ang="0">
                      <a:pos x="T6" y="T7"/>
                    </a:cxn>
                    <a:cxn ang="0">
                      <a:pos x="T8" y="T9"/>
                    </a:cxn>
                  </a:cxnLst>
                  <a:rect l="0" t="0" r="r" b="b"/>
                  <a:pathLst>
                    <a:path w="58" h="137">
                      <a:moveTo>
                        <a:pt x="0" y="83"/>
                      </a:moveTo>
                      <a:lnTo>
                        <a:pt x="42" y="137"/>
                      </a:lnTo>
                      <a:lnTo>
                        <a:pt x="58" y="50"/>
                      </a:lnTo>
                      <a:lnTo>
                        <a:pt x="17" y="0"/>
                      </a:lnTo>
                      <a:lnTo>
                        <a:pt x="0" y="83"/>
                      </a:lnTo>
                      <a:close/>
                    </a:path>
                  </a:pathLst>
                </a:custGeom>
                <a:solidFill>
                  <a:srgbClr val="1B75B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p>
                  <a:endParaRPr lang="en-US" sz="1836"/>
                </a:p>
              </p:txBody>
            </p:sp>
            <p:sp>
              <p:nvSpPr>
                <p:cNvPr id="319" name="Freeform 257"/>
                <p:cNvSpPr>
                  <a:spLocks/>
                </p:cNvSpPr>
                <p:nvPr/>
              </p:nvSpPr>
              <p:spPr bwMode="auto">
                <a:xfrm>
                  <a:off x="1241" y="3241"/>
                  <a:ext cx="37" cy="141"/>
                </a:xfrm>
                <a:custGeom>
                  <a:avLst/>
                  <a:gdLst>
                    <a:gd name="T0" fmla="*/ 0 w 37"/>
                    <a:gd name="T1" fmla="*/ 100 h 141"/>
                    <a:gd name="T2" fmla="*/ 37 w 37"/>
                    <a:gd name="T3" fmla="*/ 141 h 141"/>
                    <a:gd name="T4" fmla="*/ 37 w 37"/>
                    <a:gd name="T5" fmla="*/ 42 h 141"/>
                    <a:gd name="T6" fmla="*/ 4 w 37"/>
                    <a:gd name="T7" fmla="*/ 0 h 141"/>
                    <a:gd name="T8" fmla="*/ 0 w 37"/>
                    <a:gd name="T9" fmla="*/ 100 h 141"/>
                  </a:gdLst>
                  <a:ahLst/>
                  <a:cxnLst>
                    <a:cxn ang="0">
                      <a:pos x="T0" y="T1"/>
                    </a:cxn>
                    <a:cxn ang="0">
                      <a:pos x="T2" y="T3"/>
                    </a:cxn>
                    <a:cxn ang="0">
                      <a:pos x="T4" y="T5"/>
                    </a:cxn>
                    <a:cxn ang="0">
                      <a:pos x="T6" y="T7"/>
                    </a:cxn>
                    <a:cxn ang="0">
                      <a:pos x="T8" y="T9"/>
                    </a:cxn>
                  </a:cxnLst>
                  <a:rect l="0" t="0" r="r" b="b"/>
                  <a:pathLst>
                    <a:path w="37" h="141">
                      <a:moveTo>
                        <a:pt x="0" y="100"/>
                      </a:moveTo>
                      <a:lnTo>
                        <a:pt x="37" y="141"/>
                      </a:lnTo>
                      <a:lnTo>
                        <a:pt x="37" y="42"/>
                      </a:lnTo>
                      <a:lnTo>
                        <a:pt x="4" y="0"/>
                      </a:lnTo>
                      <a:lnTo>
                        <a:pt x="0" y="100"/>
                      </a:lnTo>
                      <a:close/>
                    </a:path>
                  </a:pathLst>
                </a:custGeom>
                <a:solidFill>
                  <a:srgbClr val="1B75B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p>
                  <a:endParaRPr lang="en-US" sz="1836"/>
                </a:p>
              </p:txBody>
            </p:sp>
            <p:sp>
              <p:nvSpPr>
                <p:cNvPr id="320" name="Freeform 258"/>
                <p:cNvSpPr>
                  <a:spLocks/>
                </p:cNvSpPr>
                <p:nvPr/>
              </p:nvSpPr>
              <p:spPr bwMode="auto">
                <a:xfrm>
                  <a:off x="1200" y="3191"/>
                  <a:ext cx="41" cy="141"/>
                </a:xfrm>
                <a:custGeom>
                  <a:avLst/>
                  <a:gdLst>
                    <a:gd name="T0" fmla="*/ 0 w 41"/>
                    <a:gd name="T1" fmla="*/ 100 h 141"/>
                    <a:gd name="T2" fmla="*/ 37 w 41"/>
                    <a:gd name="T3" fmla="*/ 141 h 141"/>
                    <a:gd name="T4" fmla="*/ 41 w 41"/>
                    <a:gd name="T5" fmla="*/ 46 h 141"/>
                    <a:gd name="T6" fmla="*/ 4 w 41"/>
                    <a:gd name="T7" fmla="*/ 0 h 141"/>
                    <a:gd name="T8" fmla="*/ 0 w 41"/>
                    <a:gd name="T9" fmla="*/ 100 h 141"/>
                  </a:gdLst>
                  <a:ahLst/>
                  <a:cxnLst>
                    <a:cxn ang="0">
                      <a:pos x="T0" y="T1"/>
                    </a:cxn>
                    <a:cxn ang="0">
                      <a:pos x="T2" y="T3"/>
                    </a:cxn>
                    <a:cxn ang="0">
                      <a:pos x="T4" y="T5"/>
                    </a:cxn>
                    <a:cxn ang="0">
                      <a:pos x="T6" y="T7"/>
                    </a:cxn>
                    <a:cxn ang="0">
                      <a:pos x="T8" y="T9"/>
                    </a:cxn>
                  </a:cxnLst>
                  <a:rect l="0" t="0" r="r" b="b"/>
                  <a:pathLst>
                    <a:path w="41" h="141">
                      <a:moveTo>
                        <a:pt x="0" y="100"/>
                      </a:moveTo>
                      <a:lnTo>
                        <a:pt x="37" y="141"/>
                      </a:lnTo>
                      <a:lnTo>
                        <a:pt x="41" y="46"/>
                      </a:lnTo>
                      <a:lnTo>
                        <a:pt x="4" y="0"/>
                      </a:lnTo>
                      <a:lnTo>
                        <a:pt x="0" y="100"/>
                      </a:lnTo>
                      <a:close/>
                    </a:path>
                  </a:pathLst>
                </a:custGeom>
                <a:solidFill>
                  <a:srgbClr val="1B75B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p>
                  <a:endParaRPr lang="en-US" sz="1836"/>
                </a:p>
              </p:txBody>
            </p:sp>
            <p:sp>
              <p:nvSpPr>
                <p:cNvPr id="321" name="Freeform 259"/>
                <p:cNvSpPr>
                  <a:spLocks/>
                </p:cNvSpPr>
                <p:nvPr/>
              </p:nvSpPr>
              <p:spPr bwMode="auto">
                <a:xfrm>
                  <a:off x="1154" y="3141"/>
                  <a:ext cx="46" cy="142"/>
                </a:xfrm>
                <a:custGeom>
                  <a:avLst/>
                  <a:gdLst>
                    <a:gd name="T0" fmla="*/ 0 w 46"/>
                    <a:gd name="T1" fmla="*/ 96 h 142"/>
                    <a:gd name="T2" fmla="*/ 38 w 46"/>
                    <a:gd name="T3" fmla="*/ 142 h 142"/>
                    <a:gd name="T4" fmla="*/ 46 w 46"/>
                    <a:gd name="T5" fmla="*/ 46 h 142"/>
                    <a:gd name="T6" fmla="*/ 9 w 46"/>
                    <a:gd name="T7" fmla="*/ 0 h 142"/>
                    <a:gd name="T8" fmla="*/ 0 w 46"/>
                    <a:gd name="T9" fmla="*/ 96 h 142"/>
                  </a:gdLst>
                  <a:ahLst/>
                  <a:cxnLst>
                    <a:cxn ang="0">
                      <a:pos x="T0" y="T1"/>
                    </a:cxn>
                    <a:cxn ang="0">
                      <a:pos x="T2" y="T3"/>
                    </a:cxn>
                    <a:cxn ang="0">
                      <a:pos x="T4" y="T5"/>
                    </a:cxn>
                    <a:cxn ang="0">
                      <a:pos x="T6" y="T7"/>
                    </a:cxn>
                    <a:cxn ang="0">
                      <a:pos x="T8" y="T9"/>
                    </a:cxn>
                  </a:cxnLst>
                  <a:rect l="0" t="0" r="r" b="b"/>
                  <a:pathLst>
                    <a:path w="46" h="142">
                      <a:moveTo>
                        <a:pt x="0" y="96"/>
                      </a:moveTo>
                      <a:lnTo>
                        <a:pt x="38" y="142"/>
                      </a:lnTo>
                      <a:lnTo>
                        <a:pt x="46" y="46"/>
                      </a:lnTo>
                      <a:lnTo>
                        <a:pt x="9" y="0"/>
                      </a:lnTo>
                      <a:lnTo>
                        <a:pt x="0" y="96"/>
                      </a:lnTo>
                      <a:close/>
                    </a:path>
                  </a:pathLst>
                </a:custGeom>
                <a:solidFill>
                  <a:srgbClr val="1B75B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p>
                  <a:endParaRPr lang="en-US" sz="1836"/>
                </a:p>
              </p:txBody>
            </p:sp>
            <p:sp>
              <p:nvSpPr>
                <p:cNvPr id="322" name="Freeform 260"/>
                <p:cNvSpPr>
                  <a:spLocks/>
                </p:cNvSpPr>
                <p:nvPr/>
              </p:nvSpPr>
              <p:spPr bwMode="auto">
                <a:xfrm>
                  <a:off x="1109" y="3087"/>
                  <a:ext cx="45" cy="146"/>
                </a:xfrm>
                <a:custGeom>
                  <a:avLst/>
                  <a:gdLst>
                    <a:gd name="T0" fmla="*/ 0 w 45"/>
                    <a:gd name="T1" fmla="*/ 96 h 146"/>
                    <a:gd name="T2" fmla="*/ 41 w 45"/>
                    <a:gd name="T3" fmla="*/ 146 h 146"/>
                    <a:gd name="T4" fmla="*/ 45 w 45"/>
                    <a:gd name="T5" fmla="*/ 46 h 146"/>
                    <a:gd name="T6" fmla="*/ 8 w 45"/>
                    <a:gd name="T7" fmla="*/ 0 h 146"/>
                    <a:gd name="T8" fmla="*/ 0 w 45"/>
                    <a:gd name="T9" fmla="*/ 96 h 146"/>
                  </a:gdLst>
                  <a:ahLst/>
                  <a:cxnLst>
                    <a:cxn ang="0">
                      <a:pos x="T0" y="T1"/>
                    </a:cxn>
                    <a:cxn ang="0">
                      <a:pos x="T2" y="T3"/>
                    </a:cxn>
                    <a:cxn ang="0">
                      <a:pos x="T4" y="T5"/>
                    </a:cxn>
                    <a:cxn ang="0">
                      <a:pos x="T6" y="T7"/>
                    </a:cxn>
                    <a:cxn ang="0">
                      <a:pos x="T8" y="T9"/>
                    </a:cxn>
                  </a:cxnLst>
                  <a:rect l="0" t="0" r="r" b="b"/>
                  <a:pathLst>
                    <a:path w="45" h="146">
                      <a:moveTo>
                        <a:pt x="0" y="96"/>
                      </a:moveTo>
                      <a:lnTo>
                        <a:pt x="41" y="146"/>
                      </a:lnTo>
                      <a:lnTo>
                        <a:pt x="45" y="46"/>
                      </a:lnTo>
                      <a:lnTo>
                        <a:pt x="8" y="0"/>
                      </a:lnTo>
                      <a:lnTo>
                        <a:pt x="0" y="96"/>
                      </a:lnTo>
                      <a:close/>
                    </a:path>
                  </a:pathLst>
                </a:custGeom>
                <a:solidFill>
                  <a:srgbClr val="1B75B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p>
                  <a:endParaRPr lang="en-US" sz="1836"/>
                </a:p>
              </p:txBody>
            </p:sp>
            <p:sp>
              <p:nvSpPr>
                <p:cNvPr id="323" name="Freeform 261"/>
                <p:cNvSpPr>
                  <a:spLocks/>
                </p:cNvSpPr>
                <p:nvPr/>
              </p:nvSpPr>
              <p:spPr bwMode="auto">
                <a:xfrm>
                  <a:off x="1059" y="3033"/>
                  <a:ext cx="54" cy="146"/>
                </a:xfrm>
                <a:custGeom>
                  <a:avLst/>
                  <a:gdLst>
                    <a:gd name="T0" fmla="*/ 0 w 54"/>
                    <a:gd name="T1" fmla="*/ 96 h 146"/>
                    <a:gd name="T2" fmla="*/ 41 w 54"/>
                    <a:gd name="T3" fmla="*/ 146 h 146"/>
                    <a:gd name="T4" fmla="*/ 54 w 54"/>
                    <a:gd name="T5" fmla="*/ 46 h 146"/>
                    <a:gd name="T6" fmla="*/ 12 w 54"/>
                    <a:gd name="T7" fmla="*/ 0 h 146"/>
                    <a:gd name="T8" fmla="*/ 0 w 54"/>
                    <a:gd name="T9" fmla="*/ 96 h 146"/>
                  </a:gdLst>
                  <a:ahLst/>
                  <a:cxnLst>
                    <a:cxn ang="0">
                      <a:pos x="T0" y="T1"/>
                    </a:cxn>
                    <a:cxn ang="0">
                      <a:pos x="T2" y="T3"/>
                    </a:cxn>
                    <a:cxn ang="0">
                      <a:pos x="T4" y="T5"/>
                    </a:cxn>
                    <a:cxn ang="0">
                      <a:pos x="T6" y="T7"/>
                    </a:cxn>
                    <a:cxn ang="0">
                      <a:pos x="T8" y="T9"/>
                    </a:cxn>
                  </a:cxnLst>
                  <a:rect l="0" t="0" r="r" b="b"/>
                  <a:pathLst>
                    <a:path w="54" h="146">
                      <a:moveTo>
                        <a:pt x="0" y="96"/>
                      </a:moveTo>
                      <a:lnTo>
                        <a:pt x="41" y="146"/>
                      </a:lnTo>
                      <a:lnTo>
                        <a:pt x="54" y="46"/>
                      </a:lnTo>
                      <a:lnTo>
                        <a:pt x="12" y="0"/>
                      </a:lnTo>
                      <a:lnTo>
                        <a:pt x="0" y="96"/>
                      </a:lnTo>
                      <a:close/>
                    </a:path>
                  </a:pathLst>
                </a:custGeom>
                <a:solidFill>
                  <a:srgbClr val="1B75B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p>
                  <a:endParaRPr lang="en-US" sz="1836"/>
                </a:p>
              </p:txBody>
            </p:sp>
            <p:sp>
              <p:nvSpPr>
                <p:cNvPr id="324" name="Freeform 262"/>
                <p:cNvSpPr>
                  <a:spLocks/>
                </p:cNvSpPr>
                <p:nvPr/>
              </p:nvSpPr>
              <p:spPr bwMode="auto">
                <a:xfrm>
                  <a:off x="1009" y="2975"/>
                  <a:ext cx="58" cy="146"/>
                </a:xfrm>
                <a:custGeom>
                  <a:avLst/>
                  <a:gdLst>
                    <a:gd name="T0" fmla="*/ 0 w 58"/>
                    <a:gd name="T1" fmla="*/ 96 h 146"/>
                    <a:gd name="T2" fmla="*/ 46 w 58"/>
                    <a:gd name="T3" fmla="*/ 146 h 146"/>
                    <a:gd name="T4" fmla="*/ 58 w 58"/>
                    <a:gd name="T5" fmla="*/ 50 h 146"/>
                    <a:gd name="T6" fmla="*/ 17 w 58"/>
                    <a:gd name="T7" fmla="*/ 0 h 146"/>
                    <a:gd name="T8" fmla="*/ 0 w 58"/>
                    <a:gd name="T9" fmla="*/ 96 h 146"/>
                  </a:gdLst>
                  <a:ahLst/>
                  <a:cxnLst>
                    <a:cxn ang="0">
                      <a:pos x="T0" y="T1"/>
                    </a:cxn>
                    <a:cxn ang="0">
                      <a:pos x="T2" y="T3"/>
                    </a:cxn>
                    <a:cxn ang="0">
                      <a:pos x="T4" y="T5"/>
                    </a:cxn>
                    <a:cxn ang="0">
                      <a:pos x="T6" y="T7"/>
                    </a:cxn>
                    <a:cxn ang="0">
                      <a:pos x="T8" y="T9"/>
                    </a:cxn>
                  </a:cxnLst>
                  <a:rect l="0" t="0" r="r" b="b"/>
                  <a:pathLst>
                    <a:path w="58" h="146">
                      <a:moveTo>
                        <a:pt x="0" y="96"/>
                      </a:moveTo>
                      <a:lnTo>
                        <a:pt x="46" y="146"/>
                      </a:lnTo>
                      <a:lnTo>
                        <a:pt x="58" y="50"/>
                      </a:lnTo>
                      <a:lnTo>
                        <a:pt x="17" y="0"/>
                      </a:lnTo>
                      <a:lnTo>
                        <a:pt x="0" y="96"/>
                      </a:lnTo>
                      <a:close/>
                    </a:path>
                  </a:pathLst>
                </a:custGeom>
                <a:solidFill>
                  <a:srgbClr val="1B75B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p>
                  <a:endParaRPr lang="en-US" sz="1836"/>
                </a:p>
              </p:txBody>
            </p:sp>
            <p:sp>
              <p:nvSpPr>
                <p:cNvPr id="325" name="Freeform 263"/>
                <p:cNvSpPr>
                  <a:spLocks/>
                </p:cNvSpPr>
                <p:nvPr/>
              </p:nvSpPr>
              <p:spPr bwMode="auto">
                <a:xfrm>
                  <a:off x="955" y="2913"/>
                  <a:ext cx="63" cy="149"/>
                </a:xfrm>
                <a:custGeom>
                  <a:avLst/>
                  <a:gdLst>
                    <a:gd name="T0" fmla="*/ 0 w 63"/>
                    <a:gd name="T1" fmla="*/ 95 h 149"/>
                    <a:gd name="T2" fmla="*/ 46 w 63"/>
                    <a:gd name="T3" fmla="*/ 149 h 149"/>
                    <a:gd name="T4" fmla="*/ 63 w 63"/>
                    <a:gd name="T5" fmla="*/ 54 h 149"/>
                    <a:gd name="T6" fmla="*/ 21 w 63"/>
                    <a:gd name="T7" fmla="*/ 0 h 149"/>
                    <a:gd name="T8" fmla="*/ 0 w 63"/>
                    <a:gd name="T9" fmla="*/ 95 h 149"/>
                  </a:gdLst>
                  <a:ahLst/>
                  <a:cxnLst>
                    <a:cxn ang="0">
                      <a:pos x="T0" y="T1"/>
                    </a:cxn>
                    <a:cxn ang="0">
                      <a:pos x="T2" y="T3"/>
                    </a:cxn>
                    <a:cxn ang="0">
                      <a:pos x="T4" y="T5"/>
                    </a:cxn>
                    <a:cxn ang="0">
                      <a:pos x="T6" y="T7"/>
                    </a:cxn>
                    <a:cxn ang="0">
                      <a:pos x="T8" y="T9"/>
                    </a:cxn>
                  </a:cxnLst>
                  <a:rect l="0" t="0" r="r" b="b"/>
                  <a:pathLst>
                    <a:path w="63" h="149">
                      <a:moveTo>
                        <a:pt x="0" y="95"/>
                      </a:moveTo>
                      <a:lnTo>
                        <a:pt x="46" y="149"/>
                      </a:lnTo>
                      <a:lnTo>
                        <a:pt x="63" y="54"/>
                      </a:lnTo>
                      <a:lnTo>
                        <a:pt x="21" y="0"/>
                      </a:lnTo>
                      <a:lnTo>
                        <a:pt x="0" y="95"/>
                      </a:lnTo>
                      <a:close/>
                    </a:path>
                  </a:pathLst>
                </a:custGeom>
                <a:solidFill>
                  <a:srgbClr val="1B75B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p>
                  <a:endParaRPr lang="en-US" sz="1836"/>
                </a:p>
              </p:txBody>
            </p:sp>
            <p:sp>
              <p:nvSpPr>
                <p:cNvPr id="326" name="Freeform 264"/>
                <p:cNvSpPr>
                  <a:spLocks/>
                </p:cNvSpPr>
                <p:nvPr/>
              </p:nvSpPr>
              <p:spPr bwMode="auto">
                <a:xfrm>
                  <a:off x="1237" y="3366"/>
                  <a:ext cx="41" cy="153"/>
                </a:xfrm>
                <a:custGeom>
                  <a:avLst/>
                  <a:gdLst>
                    <a:gd name="T0" fmla="*/ 0 w 41"/>
                    <a:gd name="T1" fmla="*/ 112 h 153"/>
                    <a:gd name="T2" fmla="*/ 37 w 41"/>
                    <a:gd name="T3" fmla="*/ 153 h 153"/>
                    <a:gd name="T4" fmla="*/ 41 w 41"/>
                    <a:gd name="T5" fmla="*/ 41 h 153"/>
                    <a:gd name="T6" fmla="*/ 4 w 41"/>
                    <a:gd name="T7" fmla="*/ 0 h 153"/>
                    <a:gd name="T8" fmla="*/ 0 w 41"/>
                    <a:gd name="T9" fmla="*/ 112 h 153"/>
                  </a:gdLst>
                  <a:ahLst/>
                  <a:cxnLst>
                    <a:cxn ang="0">
                      <a:pos x="T0" y="T1"/>
                    </a:cxn>
                    <a:cxn ang="0">
                      <a:pos x="T2" y="T3"/>
                    </a:cxn>
                    <a:cxn ang="0">
                      <a:pos x="T4" y="T5"/>
                    </a:cxn>
                    <a:cxn ang="0">
                      <a:pos x="T6" y="T7"/>
                    </a:cxn>
                    <a:cxn ang="0">
                      <a:pos x="T8" y="T9"/>
                    </a:cxn>
                  </a:cxnLst>
                  <a:rect l="0" t="0" r="r" b="b"/>
                  <a:pathLst>
                    <a:path w="41" h="153">
                      <a:moveTo>
                        <a:pt x="0" y="112"/>
                      </a:moveTo>
                      <a:lnTo>
                        <a:pt x="37" y="153"/>
                      </a:lnTo>
                      <a:lnTo>
                        <a:pt x="41" y="41"/>
                      </a:lnTo>
                      <a:lnTo>
                        <a:pt x="4" y="0"/>
                      </a:lnTo>
                      <a:lnTo>
                        <a:pt x="0" y="112"/>
                      </a:lnTo>
                      <a:close/>
                    </a:path>
                  </a:pathLst>
                </a:custGeom>
                <a:solidFill>
                  <a:srgbClr val="1B75B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p>
                  <a:endParaRPr lang="en-US" sz="1836"/>
                </a:p>
              </p:txBody>
            </p:sp>
            <p:sp>
              <p:nvSpPr>
                <p:cNvPr id="327" name="Freeform 265"/>
                <p:cNvSpPr>
                  <a:spLocks/>
                </p:cNvSpPr>
                <p:nvPr/>
              </p:nvSpPr>
              <p:spPr bwMode="auto">
                <a:xfrm>
                  <a:off x="1192" y="3316"/>
                  <a:ext cx="41" cy="158"/>
                </a:xfrm>
                <a:custGeom>
                  <a:avLst/>
                  <a:gdLst>
                    <a:gd name="T0" fmla="*/ 0 w 41"/>
                    <a:gd name="T1" fmla="*/ 112 h 158"/>
                    <a:gd name="T2" fmla="*/ 41 w 41"/>
                    <a:gd name="T3" fmla="*/ 158 h 158"/>
                    <a:gd name="T4" fmla="*/ 41 w 41"/>
                    <a:gd name="T5" fmla="*/ 45 h 158"/>
                    <a:gd name="T6" fmla="*/ 4 w 41"/>
                    <a:gd name="T7" fmla="*/ 0 h 158"/>
                    <a:gd name="T8" fmla="*/ 0 w 41"/>
                    <a:gd name="T9" fmla="*/ 112 h 158"/>
                  </a:gdLst>
                  <a:ahLst/>
                  <a:cxnLst>
                    <a:cxn ang="0">
                      <a:pos x="T0" y="T1"/>
                    </a:cxn>
                    <a:cxn ang="0">
                      <a:pos x="T2" y="T3"/>
                    </a:cxn>
                    <a:cxn ang="0">
                      <a:pos x="T4" y="T5"/>
                    </a:cxn>
                    <a:cxn ang="0">
                      <a:pos x="T6" y="T7"/>
                    </a:cxn>
                    <a:cxn ang="0">
                      <a:pos x="T8" y="T9"/>
                    </a:cxn>
                  </a:cxnLst>
                  <a:rect l="0" t="0" r="r" b="b"/>
                  <a:pathLst>
                    <a:path w="41" h="158">
                      <a:moveTo>
                        <a:pt x="0" y="112"/>
                      </a:moveTo>
                      <a:lnTo>
                        <a:pt x="41" y="158"/>
                      </a:lnTo>
                      <a:lnTo>
                        <a:pt x="41" y="45"/>
                      </a:lnTo>
                      <a:lnTo>
                        <a:pt x="4" y="0"/>
                      </a:lnTo>
                      <a:lnTo>
                        <a:pt x="0" y="112"/>
                      </a:lnTo>
                      <a:close/>
                    </a:path>
                  </a:pathLst>
                </a:custGeom>
                <a:solidFill>
                  <a:srgbClr val="1B75B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p>
                  <a:endParaRPr lang="en-US" sz="1836"/>
                </a:p>
              </p:txBody>
            </p:sp>
            <p:sp>
              <p:nvSpPr>
                <p:cNvPr id="328" name="Freeform 266"/>
                <p:cNvSpPr>
                  <a:spLocks/>
                </p:cNvSpPr>
                <p:nvPr/>
              </p:nvSpPr>
              <p:spPr bwMode="auto">
                <a:xfrm>
                  <a:off x="1146" y="3266"/>
                  <a:ext cx="46" cy="158"/>
                </a:xfrm>
                <a:custGeom>
                  <a:avLst/>
                  <a:gdLst>
                    <a:gd name="T0" fmla="*/ 0 w 46"/>
                    <a:gd name="T1" fmla="*/ 112 h 158"/>
                    <a:gd name="T2" fmla="*/ 41 w 46"/>
                    <a:gd name="T3" fmla="*/ 158 h 158"/>
                    <a:gd name="T4" fmla="*/ 46 w 46"/>
                    <a:gd name="T5" fmla="*/ 46 h 158"/>
                    <a:gd name="T6" fmla="*/ 8 w 46"/>
                    <a:gd name="T7" fmla="*/ 0 h 158"/>
                    <a:gd name="T8" fmla="*/ 0 w 46"/>
                    <a:gd name="T9" fmla="*/ 112 h 158"/>
                  </a:gdLst>
                  <a:ahLst/>
                  <a:cxnLst>
                    <a:cxn ang="0">
                      <a:pos x="T0" y="T1"/>
                    </a:cxn>
                    <a:cxn ang="0">
                      <a:pos x="T2" y="T3"/>
                    </a:cxn>
                    <a:cxn ang="0">
                      <a:pos x="T4" y="T5"/>
                    </a:cxn>
                    <a:cxn ang="0">
                      <a:pos x="T6" y="T7"/>
                    </a:cxn>
                    <a:cxn ang="0">
                      <a:pos x="T8" y="T9"/>
                    </a:cxn>
                  </a:cxnLst>
                  <a:rect l="0" t="0" r="r" b="b"/>
                  <a:pathLst>
                    <a:path w="46" h="158">
                      <a:moveTo>
                        <a:pt x="0" y="112"/>
                      </a:moveTo>
                      <a:lnTo>
                        <a:pt x="41" y="158"/>
                      </a:lnTo>
                      <a:lnTo>
                        <a:pt x="46" y="46"/>
                      </a:lnTo>
                      <a:lnTo>
                        <a:pt x="8" y="0"/>
                      </a:lnTo>
                      <a:lnTo>
                        <a:pt x="0" y="112"/>
                      </a:lnTo>
                      <a:close/>
                    </a:path>
                  </a:pathLst>
                </a:custGeom>
                <a:solidFill>
                  <a:srgbClr val="1B75B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p>
                  <a:endParaRPr lang="en-US" sz="1836"/>
                </a:p>
              </p:txBody>
            </p:sp>
            <p:sp>
              <p:nvSpPr>
                <p:cNvPr id="329" name="Freeform 267"/>
                <p:cNvSpPr>
                  <a:spLocks/>
                </p:cNvSpPr>
                <p:nvPr/>
              </p:nvSpPr>
              <p:spPr bwMode="auto">
                <a:xfrm>
                  <a:off x="1096" y="3212"/>
                  <a:ext cx="50" cy="158"/>
                </a:xfrm>
                <a:custGeom>
                  <a:avLst/>
                  <a:gdLst>
                    <a:gd name="T0" fmla="*/ 0 w 50"/>
                    <a:gd name="T1" fmla="*/ 108 h 158"/>
                    <a:gd name="T2" fmla="*/ 42 w 50"/>
                    <a:gd name="T3" fmla="*/ 158 h 158"/>
                    <a:gd name="T4" fmla="*/ 50 w 50"/>
                    <a:gd name="T5" fmla="*/ 46 h 158"/>
                    <a:gd name="T6" fmla="*/ 9 w 50"/>
                    <a:gd name="T7" fmla="*/ 0 h 158"/>
                    <a:gd name="T8" fmla="*/ 0 w 50"/>
                    <a:gd name="T9" fmla="*/ 108 h 158"/>
                  </a:gdLst>
                  <a:ahLst/>
                  <a:cxnLst>
                    <a:cxn ang="0">
                      <a:pos x="T0" y="T1"/>
                    </a:cxn>
                    <a:cxn ang="0">
                      <a:pos x="T2" y="T3"/>
                    </a:cxn>
                    <a:cxn ang="0">
                      <a:pos x="T4" y="T5"/>
                    </a:cxn>
                    <a:cxn ang="0">
                      <a:pos x="T6" y="T7"/>
                    </a:cxn>
                    <a:cxn ang="0">
                      <a:pos x="T8" y="T9"/>
                    </a:cxn>
                  </a:cxnLst>
                  <a:rect l="0" t="0" r="r" b="b"/>
                  <a:pathLst>
                    <a:path w="50" h="158">
                      <a:moveTo>
                        <a:pt x="0" y="108"/>
                      </a:moveTo>
                      <a:lnTo>
                        <a:pt x="42" y="158"/>
                      </a:lnTo>
                      <a:lnTo>
                        <a:pt x="50" y="46"/>
                      </a:lnTo>
                      <a:lnTo>
                        <a:pt x="9" y="0"/>
                      </a:lnTo>
                      <a:lnTo>
                        <a:pt x="0" y="108"/>
                      </a:lnTo>
                      <a:close/>
                    </a:path>
                  </a:pathLst>
                </a:custGeom>
                <a:solidFill>
                  <a:srgbClr val="1B75B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p>
                  <a:endParaRPr lang="en-US" sz="1836"/>
                </a:p>
              </p:txBody>
            </p:sp>
            <p:sp>
              <p:nvSpPr>
                <p:cNvPr id="330" name="Freeform 268"/>
                <p:cNvSpPr>
                  <a:spLocks/>
                </p:cNvSpPr>
                <p:nvPr/>
              </p:nvSpPr>
              <p:spPr bwMode="auto">
                <a:xfrm>
                  <a:off x="1042" y="3154"/>
                  <a:ext cx="58" cy="162"/>
                </a:xfrm>
                <a:custGeom>
                  <a:avLst/>
                  <a:gdLst>
                    <a:gd name="T0" fmla="*/ 0 w 58"/>
                    <a:gd name="T1" fmla="*/ 112 h 162"/>
                    <a:gd name="T2" fmla="*/ 46 w 58"/>
                    <a:gd name="T3" fmla="*/ 162 h 162"/>
                    <a:gd name="T4" fmla="*/ 58 w 58"/>
                    <a:gd name="T5" fmla="*/ 50 h 162"/>
                    <a:gd name="T6" fmla="*/ 13 w 58"/>
                    <a:gd name="T7" fmla="*/ 0 h 162"/>
                    <a:gd name="T8" fmla="*/ 0 w 58"/>
                    <a:gd name="T9" fmla="*/ 112 h 162"/>
                  </a:gdLst>
                  <a:ahLst/>
                  <a:cxnLst>
                    <a:cxn ang="0">
                      <a:pos x="T0" y="T1"/>
                    </a:cxn>
                    <a:cxn ang="0">
                      <a:pos x="T2" y="T3"/>
                    </a:cxn>
                    <a:cxn ang="0">
                      <a:pos x="T4" y="T5"/>
                    </a:cxn>
                    <a:cxn ang="0">
                      <a:pos x="T6" y="T7"/>
                    </a:cxn>
                    <a:cxn ang="0">
                      <a:pos x="T8" y="T9"/>
                    </a:cxn>
                  </a:cxnLst>
                  <a:rect l="0" t="0" r="r" b="b"/>
                  <a:pathLst>
                    <a:path w="58" h="162">
                      <a:moveTo>
                        <a:pt x="0" y="112"/>
                      </a:moveTo>
                      <a:lnTo>
                        <a:pt x="46" y="162"/>
                      </a:lnTo>
                      <a:lnTo>
                        <a:pt x="58" y="50"/>
                      </a:lnTo>
                      <a:lnTo>
                        <a:pt x="13" y="0"/>
                      </a:lnTo>
                      <a:lnTo>
                        <a:pt x="0" y="112"/>
                      </a:lnTo>
                      <a:close/>
                    </a:path>
                  </a:pathLst>
                </a:custGeom>
                <a:solidFill>
                  <a:srgbClr val="1B75B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p>
                  <a:endParaRPr lang="en-US" sz="1836"/>
                </a:p>
              </p:txBody>
            </p:sp>
            <p:sp>
              <p:nvSpPr>
                <p:cNvPr id="331" name="Freeform 269"/>
                <p:cNvSpPr>
                  <a:spLocks/>
                </p:cNvSpPr>
                <p:nvPr/>
              </p:nvSpPr>
              <p:spPr bwMode="auto">
                <a:xfrm>
                  <a:off x="989" y="3096"/>
                  <a:ext cx="62" cy="162"/>
                </a:xfrm>
                <a:custGeom>
                  <a:avLst/>
                  <a:gdLst>
                    <a:gd name="T0" fmla="*/ 0 w 62"/>
                    <a:gd name="T1" fmla="*/ 108 h 162"/>
                    <a:gd name="T2" fmla="*/ 45 w 62"/>
                    <a:gd name="T3" fmla="*/ 162 h 162"/>
                    <a:gd name="T4" fmla="*/ 62 w 62"/>
                    <a:gd name="T5" fmla="*/ 49 h 162"/>
                    <a:gd name="T6" fmla="*/ 16 w 62"/>
                    <a:gd name="T7" fmla="*/ 0 h 162"/>
                    <a:gd name="T8" fmla="*/ 0 w 62"/>
                    <a:gd name="T9" fmla="*/ 108 h 162"/>
                  </a:gdLst>
                  <a:ahLst/>
                  <a:cxnLst>
                    <a:cxn ang="0">
                      <a:pos x="T0" y="T1"/>
                    </a:cxn>
                    <a:cxn ang="0">
                      <a:pos x="T2" y="T3"/>
                    </a:cxn>
                    <a:cxn ang="0">
                      <a:pos x="T4" y="T5"/>
                    </a:cxn>
                    <a:cxn ang="0">
                      <a:pos x="T6" y="T7"/>
                    </a:cxn>
                    <a:cxn ang="0">
                      <a:pos x="T8" y="T9"/>
                    </a:cxn>
                  </a:cxnLst>
                  <a:rect l="0" t="0" r="r" b="b"/>
                  <a:pathLst>
                    <a:path w="62" h="162">
                      <a:moveTo>
                        <a:pt x="0" y="108"/>
                      </a:moveTo>
                      <a:lnTo>
                        <a:pt x="45" y="162"/>
                      </a:lnTo>
                      <a:lnTo>
                        <a:pt x="62" y="49"/>
                      </a:lnTo>
                      <a:lnTo>
                        <a:pt x="16" y="0"/>
                      </a:lnTo>
                      <a:lnTo>
                        <a:pt x="0" y="108"/>
                      </a:lnTo>
                      <a:close/>
                    </a:path>
                  </a:pathLst>
                </a:custGeom>
                <a:solidFill>
                  <a:srgbClr val="1B75B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p>
                  <a:endParaRPr lang="en-US" sz="1836"/>
                </a:p>
              </p:txBody>
            </p:sp>
            <p:sp>
              <p:nvSpPr>
                <p:cNvPr id="332" name="Freeform 270"/>
                <p:cNvSpPr>
                  <a:spLocks/>
                </p:cNvSpPr>
                <p:nvPr/>
              </p:nvSpPr>
              <p:spPr bwMode="auto">
                <a:xfrm>
                  <a:off x="931" y="3033"/>
                  <a:ext cx="66" cy="162"/>
                </a:xfrm>
                <a:custGeom>
                  <a:avLst/>
                  <a:gdLst>
                    <a:gd name="T0" fmla="*/ 0 w 66"/>
                    <a:gd name="T1" fmla="*/ 108 h 162"/>
                    <a:gd name="T2" fmla="*/ 49 w 66"/>
                    <a:gd name="T3" fmla="*/ 162 h 162"/>
                    <a:gd name="T4" fmla="*/ 66 w 66"/>
                    <a:gd name="T5" fmla="*/ 54 h 162"/>
                    <a:gd name="T6" fmla="*/ 20 w 66"/>
                    <a:gd name="T7" fmla="*/ 0 h 162"/>
                    <a:gd name="T8" fmla="*/ 0 w 66"/>
                    <a:gd name="T9" fmla="*/ 108 h 162"/>
                  </a:gdLst>
                  <a:ahLst/>
                  <a:cxnLst>
                    <a:cxn ang="0">
                      <a:pos x="T0" y="T1"/>
                    </a:cxn>
                    <a:cxn ang="0">
                      <a:pos x="T2" y="T3"/>
                    </a:cxn>
                    <a:cxn ang="0">
                      <a:pos x="T4" y="T5"/>
                    </a:cxn>
                    <a:cxn ang="0">
                      <a:pos x="T6" y="T7"/>
                    </a:cxn>
                    <a:cxn ang="0">
                      <a:pos x="T8" y="T9"/>
                    </a:cxn>
                  </a:cxnLst>
                  <a:rect l="0" t="0" r="r" b="b"/>
                  <a:pathLst>
                    <a:path w="66" h="162">
                      <a:moveTo>
                        <a:pt x="0" y="108"/>
                      </a:moveTo>
                      <a:lnTo>
                        <a:pt x="49" y="162"/>
                      </a:lnTo>
                      <a:lnTo>
                        <a:pt x="66" y="54"/>
                      </a:lnTo>
                      <a:lnTo>
                        <a:pt x="20" y="0"/>
                      </a:lnTo>
                      <a:lnTo>
                        <a:pt x="0" y="108"/>
                      </a:lnTo>
                      <a:close/>
                    </a:path>
                  </a:pathLst>
                </a:custGeom>
                <a:solidFill>
                  <a:srgbClr val="1B75B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p>
                  <a:endParaRPr lang="en-US" sz="1836"/>
                </a:p>
              </p:txBody>
            </p:sp>
            <p:sp>
              <p:nvSpPr>
                <p:cNvPr id="333" name="Freeform 271"/>
                <p:cNvSpPr>
                  <a:spLocks/>
                </p:cNvSpPr>
                <p:nvPr/>
              </p:nvSpPr>
              <p:spPr bwMode="auto">
                <a:xfrm>
                  <a:off x="1233" y="3511"/>
                  <a:ext cx="41" cy="170"/>
                </a:xfrm>
                <a:custGeom>
                  <a:avLst/>
                  <a:gdLst>
                    <a:gd name="T0" fmla="*/ 0 w 41"/>
                    <a:gd name="T1" fmla="*/ 125 h 170"/>
                    <a:gd name="T2" fmla="*/ 41 w 41"/>
                    <a:gd name="T3" fmla="*/ 170 h 170"/>
                    <a:gd name="T4" fmla="*/ 41 w 41"/>
                    <a:gd name="T5" fmla="*/ 42 h 170"/>
                    <a:gd name="T6" fmla="*/ 4 w 41"/>
                    <a:gd name="T7" fmla="*/ 0 h 170"/>
                    <a:gd name="T8" fmla="*/ 0 w 41"/>
                    <a:gd name="T9" fmla="*/ 125 h 170"/>
                  </a:gdLst>
                  <a:ahLst/>
                  <a:cxnLst>
                    <a:cxn ang="0">
                      <a:pos x="T0" y="T1"/>
                    </a:cxn>
                    <a:cxn ang="0">
                      <a:pos x="T2" y="T3"/>
                    </a:cxn>
                    <a:cxn ang="0">
                      <a:pos x="T4" y="T5"/>
                    </a:cxn>
                    <a:cxn ang="0">
                      <a:pos x="T6" y="T7"/>
                    </a:cxn>
                    <a:cxn ang="0">
                      <a:pos x="T8" y="T9"/>
                    </a:cxn>
                  </a:cxnLst>
                  <a:rect l="0" t="0" r="r" b="b"/>
                  <a:pathLst>
                    <a:path w="41" h="170">
                      <a:moveTo>
                        <a:pt x="0" y="125"/>
                      </a:moveTo>
                      <a:lnTo>
                        <a:pt x="41" y="170"/>
                      </a:lnTo>
                      <a:lnTo>
                        <a:pt x="41" y="42"/>
                      </a:lnTo>
                      <a:lnTo>
                        <a:pt x="4" y="0"/>
                      </a:lnTo>
                      <a:lnTo>
                        <a:pt x="0" y="125"/>
                      </a:lnTo>
                      <a:close/>
                    </a:path>
                  </a:pathLst>
                </a:custGeom>
                <a:solidFill>
                  <a:srgbClr val="1B75B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p>
                  <a:endParaRPr lang="en-US" sz="1836"/>
                </a:p>
              </p:txBody>
            </p:sp>
            <p:sp>
              <p:nvSpPr>
                <p:cNvPr id="334" name="Freeform 272"/>
                <p:cNvSpPr>
                  <a:spLocks/>
                </p:cNvSpPr>
                <p:nvPr/>
              </p:nvSpPr>
              <p:spPr bwMode="auto">
                <a:xfrm>
                  <a:off x="1183" y="3457"/>
                  <a:ext cx="46" cy="174"/>
                </a:xfrm>
                <a:custGeom>
                  <a:avLst/>
                  <a:gdLst>
                    <a:gd name="T0" fmla="*/ 0 w 46"/>
                    <a:gd name="T1" fmla="*/ 129 h 174"/>
                    <a:gd name="T2" fmla="*/ 42 w 46"/>
                    <a:gd name="T3" fmla="*/ 174 h 174"/>
                    <a:gd name="T4" fmla="*/ 46 w 46"/>
                    <a:gd name="T5" fmla="*/ 46 h 174"/>
                    <a:gd name="T6" fmla="*/ 9 w 46"/>
                    <a:gd name="T7" fmla="*/ 0 h 174"/>
                    <a:gd name="T8" fmla="*/ 0 w 46"/>
                    <a:gd name="T9" fmla="*/ 129 h 174"/>
                  </a:gdLst>
                  <a:ahLst/>
                  <a:cxnLst>
                    <a:cxn ang="0">
                      <a:pos x="T0" y="T1"/>
                    </a:cxn>
                    <a:cxn ang="0">
                      <a:pos x="T2" y="T3"/>
                    </a:cxn>
                    <a:cxn ang="0">
                      <a:pos x="T4" y="T5"/>
                    </a:cxn>
                    <a:cxn ang="0">
                      <a:pos x="T6" y="T7"/>
                    </a:cxn>
                    <a:cxn ang="0">
                      <a:pos x="T8" y="T9"/>
                    </a:cxn>
                  </a:cxnLst>
                  <a:rect l="0" t="0" r="r" b="b"/>
                  <a:pathLst>
                    <a:path w="46" h="174">
                      <a:moveTo>
                        <a:pt x="0" y="129"/>
                      </a:moveTo>
                      <a:lnTo>
                        <a:pt x="42" y="174"/>
                      </a:lnTo>
                      <a:lnTo>
                        <a:pt x="46" y="46"/>
                      </a:lnTo>
                      <a:lnTo>
                        <a:pt x="9" y="0"/>
                      </a:lnTo>
                      <a:lnTo>
                        <a:pt x="0" y="129"/>
                      </a:lnTo>
                      <a:close/>
                    </a:path>
                  </a:pathLst>
                </a:custGeom>
                <a:solidFill>
                  <a:srgbClr val="1B75B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p>
                  <a:endParaRPr lang="en-US" sz="1836"/>
                </a:p>
              </p:txBody>
            </p:sp>
            <p:sp>
              <p:nvSpPr>
                <p:cNvPr id="335" name="Freeform 273"/>
                <p:cNvSpPr>
                  <a:spLocks/>
                </p:cNvSpPr>
                <p:nvPr/>
              </p:nvSpPr>
              <p:spPr bwMode="auto">
                <a:xfrm>
                  <a:off x="1134" y="3407"/>
                  <a:ext cx="49" cy="175"/>
                </a:xfrm>
                <a:custGeom>
                  <a:avLst/>
                  <a:gdLst>
                    <a:gd name="T0" fmla="*/ 0 w 49"/>
                    <a:gd name="T1" fmla="*/ 129 h 175"/>
                    <a:gd name="T2" fmla="*/ 41 w 49"/>
                    <a:gd name="T3" fmla="*/ 175 h 175"/>
                    <a:gd name="T4" fmla="*/ 49 w 49"/>
                    <a:gd name="T5" fmla="*/ 46 h 175"/>
                    <a:gd name="T6" fmla="*/ 8 w 49"/>
                    <a:gd name="T7" fmla="*/ 0 h 175"/>
                    <a:gd name="T8" fmla="*/ 0 w 49"/>
                    <a:gd name="T9" fmla="*/ 129 h 175"/>
                  </a:gdLst>
                  <a:ahLst/>
                  <a:cxnLst>
                    <a:cxn ang="0">
                      <a:pos x="T0" y="T1"/>
                    </a:cxn>
                    <a:cxn ang="0">
                      <a:pos x="T2" y="T3"/>
                    </a:cxn>
                    <a:cxn ang="0">
                      <a:pos x="T4" y="T5"/>
                    </a:cxn>
                    <a:cxn ang="0">
                      <a:pos x="T6" y="T7"/>
                    </a:cxn>
                    <a:cxn ang="0">
                      <a:pos x="T8" y="T9"/>
                    </a:cxn>
                  </a:cxnLst>
                  <a:rect l="0" t="0" r="r" b="b"/>
                  <a:pathLst>
                    <a:path w="49" h="175">
                      <a:moveTo>
                        <a:pt x="0" y="129"/>
                      </a:moveTo>
                      <a:lnTo>
                        <a:pt x="41" y="175"/>
                      </a:lnTo>
                      <a:lnTo>
                        <a:pt x="49" y="46"/>
                      </a:lnTo>
                      <a:lnTo>
                        <a:pt x="8" y="0"/>
                      </a:lnTo>
                      <a:lnTo>
                        <a:pt x="0" y="129"/>
                      </a:lnTo>
                      <a:close/>
                    </a:path>
                  </a:pathLst>
                </a:custGeom>
                <a:solidFill>
                  <a:srgbClr val="1B75B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p>
                  <a:endParaRPr lang="en-US" sz="1836"/>
                </a:p>
              </p:txBody>
            </p:sp>
            <p:sp>
              <p:nvSpPr>
                <p:cNvPr id="336" name="Freeform 274"/>
                <p:cNvSpPr>
                  <a:spLocks/>
                </p:cNvSpPr>
                <p:nvPr/>
              </p:nvSpPr>
              <p:spPr bwMode="auto">
                <a:xfrm>
                  <a:off x="1080" y="3353"/>
                  <a:ext cx="54" cy="175"/>
                </a:xfrm>
                <a:custGeom>
                  <a:avLst/>
                  <a:gdLst>
                    <a:gd name="T0" fmla="*/ 0 w 54"/>
                    <a:gd name="T1" fmla="*/ 125 h 175"/>
                    <a:gd name="T2" fmla="*/ 45 w 54"/>
                    <a:gd name="T3" fmla="*/ 175 h 175"/>
                    <a:gd name="T4" fmla="*/ 54 w 54"/>
                    <a:gd name="T5" fmla="*/ 46 h 175"/>
                    <a:gd name="T6" fmla="*/ 12 w 54"/>
                    <a:gd name="T7" fmla="*/ 0 h 175"/>
                    <a:gd name="T8" fmla="*/ 0 w 54"/>
                    <a:gd name="T9" fmla="*/ 125 h 175"/>
                  </a:gdLst>
                  <a:ahLst/>
                  <a:cxnLst>
                    <a:cxn ang="0">
                      <a:pos x="T0" y="T1"/>
                    </a:cxn>
                    <a:cxn ang="0">
                      <a:pos x="T2" y="T3"/>
                    </a:cxn>
                    <a:cxn ang="0">
                      <a:pos x="T4" y="T5"/>
                    </a:cxn>
                    <a:cxn ang="0">
                      <a:pos x="T6" y="T7"/>
                    </a:cxn>
                    <a:cxn ang="0">
                      <a:pos x="T8" y="T9"/>
                    </a:cxn>
                  </a:cxnLst>
                  <a:rect l="0" t="0" r="r" b="b"/>
                  <a:pathLst>
                    <a:path w="54" h="175">
                      <a:moveTo>
                        <a:pt x="0" y="125"/>
                      </a:moveTo>
                      <a:lnTo>
                        <a:pt x="45" y="175"/>
                      </a:lnTo>
                      <a:lnTo>
                        <a:pt x="54" y="46"/>
                      </a:lnTo>
                      <a:lnTo>
                        <a:pt x="12" y="0"/>
                      </a:lnTo>
                      <a:lnTo>
                        <a:pt x="0" y="125"/>
                      </a:lnTo>
                      <a:close/>
                    </a:path>
                  </a:pathLst>
                </a:custGeom>
                <a:solidFill>
                  <a:srgbClr val="1B75B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p>
                  <a:endParaRPr lang="en-US" sz="1836"/>
                </a:p>
              </p:txBody>
            </p:sp>
            <p:sp>
              <p:nvSpPr>
                <p:cNvPr id="337" name="Freeform 275"/>
                <p:cNvSpPr>
                  <a:spLocks/>
                </p:cNvSpPr>
                <p:nvPr/>
              </p:nvSpPr>
              <p:spPr bwMode="auto">
                <a:xfrm>
                  <a:off x="1022" y="3295"/>
                  <a:ext cx="62" cy="179"/>
                </a:xfrm>
                <a:custGeom>
                  <a:avLst/>
                  <a:gdLst>
                    <a:gd name="T0" fmla="*/ 0 w 62"/>
                    <a:gd name="T1" fmla="*/ 129 h 179"/>
                    <a:gd name="T2" fmla="*/ 49 w 62"/>
                    <a:gd name="T3" fmla="*/ 179 h 179"/>
                    <a:gd name="T4" fmla="*/ 62 w 62"/>
                    <a:gd name="T5" fmla="*/ 50 h 179"/>
                    <a:gd name="T6" fmla="*/ 16 w 62"/>
                    <a:gd name="T7" fmla="*/ 0 h 179"/>
                    <a:gd name="T8" fmla="*/ 0 w 62"/>
                    <a:gd name="T9" fmla="*/ 129 h 179"/>
                  </a:gdLst>
                  <a:ahLst/>
                  <a:cxnLst>
                    <a:cxn ang="0">
                      <a:pos x="T0" y="T1"/>
                    </a:cxn>
                    <a:cxn ang="0">
                      <a:pos x="T2" y="T3"/>
                    </a:cxn>
                    <a:cxn ang="0">
                      <a:pos x="T4" y="T5"/>
                    </a:cxn>
                    <a:cxn ang="0">
                      <a:pos x="T6" y="T7"/>
                    </a:cxn>
                    <a:cxn ang="0">
                      <a:pos x="T8" y="T9"/>
                    </a:cxn>
                  </a:cxnLst>
                  <a:rect l="0" t="0" r="r" b="b"/>
                  <a:pathLst>
                    <a:path w="62" h="179">
                      <a:moveTo>
                        <a:pt x="0" y="129"/>
                      </a:moveTo>
                      <a:lnTo>
                        <a:pt x="49" y="179"/>
                      </a:lnTo>
                      <a:lnTo>
                        <a:pt x="62" y="50"/>
                      </a:lnTo>
                      <a:lnTo>
                        <a:pt x="16" y="0"/>
                      </a:lnTo>
                      <a:lnTo>
                        <a:pt x="0" y="129"/>
                      </a:lnTo>
                      <a:close/>
                    </a:path>
                  </a:pathLst>
                </a:custGeom>
                <a:solidFill>
                  <a:srgbClr val="1B75B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p>
                  <a:endParaRPr lang="en-US" sz="1836"/>
                </a:p>
              </p:txBody>
            </p:sp>
            <p:sp>
              <p:nvSpPr>
                <p:cNvPr id="338" name="Freeform 276"/>
                <p:cNvSpPr>
                  <a:spLocks/>
                </p:cNvSpPr>
                <p:nvPr/>
              </p:nvSpPr>
              <p:spPr bwMode="auto">
                <a:xfrm>
                  <a:off x="964" y="3233"/>
                  <a:ext cx="66" cy="182"/>
                </a:xfrm>
                <a:custGeom>
                  <a:avLst/>
                  <a:gdLst>
                    <a:gd name="T0" fmla="*/ 0 w 66"/>
                    <a:gd name="T1" fmla="*/ 128 h 182"/>
                    <a:gd name="T2" fmla="*/ 49 w 66"/>
                    <a:gd name="T3" fmla="*/ 182 h 182"/>
                    <a:gd name="T4" fmla="*/ 66 w 66"/>
                    <a:gd name="T5" fmla="*/ 54 h 182"/>
                    <a:gd name="T6" fmla="*/ 20 w 66"/>
                    <a:gd name="T7" fmla="*/ 0 h 182"/>
                    <a:gd name="T8" fmla="*/ 0 w 66"/>
                    <a:gd name="T9" fmla="*/ 128 h 182"/>
                  </a:gdLst>
                  <a:ahLst/>
                  <a:cxnLst>
                    <a:cxn ang="0">
                      <a:pos x="T0" y="T1"/>
                    </a:cxn>
                    <a:cxn ang="0">
                      <a:pos x="T2" y="T3"/>
                    </a:cxn>
                    <a:cxn ang="0">
                      <a:pos x="T4" y="T5"/>
                    </a:cxn>
                    <a:cxn ang="0">
                      <a:pos x="T6" y="T7"/>
                    </a:cxn>
                    <a:cxn ang="0">
                      <a:pos x="T8" y="T9"/>
                    </a:cxn>
                  </a:cxnLst>
                  <a:rect l="0" t="0" r="r" b="b"/>
                  <a:pathLst>
                    <a:path w="66" h="182">
                      <a:moveTo>
                        <a:pt x="0" y="128"/>
                      </a:moveTo>
                      <a:lnTo>
                        <a:pt x="49" y="182"/>
                      </a:lnTo>
                      <a:lnTo>
                        <a:pt x="66" y="54"/>
                      </a:lnTo>
                      <a:lnTo>
                        <a:pt x="20" y="0"/>
                      </a:lnTo>
                      <a:lnTo>
                        <a:pt x="0" y="128"/>
                      </a:lnTo>
                      <a:close/>
                    </a:path>
                  </a:pathLst>
                </a:custGeom>
                <a:solidFill>
                  <a:srgbClr val="1B75B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p>
                  <a:endParaRPr lang="en-US" sz="1836"/>
                </a:p>
              </p:txBody>
            </p:sp>
            <p:sp>
              <p:nvSpPr>
                <p:cNvPr id="339" name="Freeform 277"/>
                <p:cNvSpPr>
                  <a:spLocks/>
                </p:cNvSpPr>
                <p:nvPr/>
              </p:nvSpPr>
              <p:spPr bwMode="auto">
                <a:xfrm>
                  <a:off x="902" y="3170"/>
                  <a:ext cx="74" cy="183"/>
                </a:xfrm>
                <a:custGeom>
                  <a:avLst/>
                  <a:gdLst>
                    <a:gd name="T0" fmla="*/ 0 w 74"/>
                    <a:gd name="T1" fmla="*/ 129 h 183"/>
                    <a:gd name="T2" fmla="*/ 53 w 74"/>
                    <a:gd name="T3" fmla="*/ 183 h 183"/>
                    <a:gd name="T4" fmla="*/ 74 w 74"/>
                    <a:gd name="T5" fmla="*/ 54 h 183"/>
                    <a:gd name="T6" fmla="*/ 25 w 74"/>
                    <a:gd name="T7" fmla="*/ 0 h 183"/>
                    <a:gd name="T8" fmla="*/ 0 w 74"/>
                    <a:gd name="T9" fmla="*/ 129 h 183"/>
                  </a:gdLst>
                  <a:ahLst/>
                  <a:cxnLst>
                    <a:cxn ang="0">
                      <a:pos x="T0" y="T1"/>
                    </a:cxn>
                    <a:cxn ang="0">
                      <a:pos x="T2" y="T3"/>
                    </a:cxn>
                    <a:cxn ang="0">
                      <a:pos x="T4" y="T5"/>
                    </a:cxn>
                    <a:cxn ang="0">
                      <a:pos x="T6" y="T7"/>
                    </a:cxn>
                    <a:cxn ang="0">
                      <a:pos x="T8" y="T9"/>
                    </a:cxn>
                  </a:cxnLst>
                  <a:rect l="0" t="0" r="r" b="b"/>
                  <a:pathLst>
                    <a:path w="74" h="183">
                      <a:moveTo>
                        <a:pt x="0" y="129"/>
                      </a:moveTo>
                      <a:lnTo>
                        <a:pt x="53" y="183"/>
                      </a:lnTo>
                      <a:lnTo>
                        <a:pt x="74" y="54"/>
                      </a:lnTo>
                      <a:lnTo>
                        <a:pt x="25" y="0"/>
                      </a:lnTo>
                      <a:lnTo>
                        <a:pt x="0" y="129"/>
                      </a:lnTo>
                      <a:close/>
                    </a:path>
                  </a:pathLst>
                </a:custGeom>
                <a:solidFill>
                  <a:srgbClr val="1B75B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p>
                  <a:endParaRPr lang="en-US" sz="1836"/>
                </a:p>
              </p:txBody>
            </p:sp>
            <p:sp>
              <p:nvSpPr>
                <p:cNvPr id="340" name="Freeform 278"/>
                <p:cNvSpPr>
                  <a:spLocks/>
                </p:cNvSpPr>
                <p:nvPr/>
              </p:nvSpPr>
              <p:spPr bwMode="auto">
                <a:xfrm>
                  <a:off x="1225" y="3673"/>
                  <a:ext cx="49" cy="187"/>
                </a:xfrm>
                <a:custGeom>
                  <a:avLst/>
                  <a:gdLst>
                    <a:gd name="T0" fmla="*/ 0 w 49"/>
                    <a:gd name="T1" fmla="*/ 145 h 187"/>
                    <a:gd name="T2" fmla="*/ 45 w 49"/>
                    <a:gd name="T3" fmla="*/ 187 h 187"/>
                    <a:gd name="T4" fmla="*/ 49 w 49"/>
                    <a:gd name="T5" fmla="*/ 42 h 187"/>
                    <a:gd name="T6" fmla="*/ 8 w 49"/>
                    <a:gd name="T7" fmla="*/ 0 h 187"/>
                    <a:gd name="T8" fmla="*/ 0 w 49"/>
                    <a:gd name="T9" fmla="*/ 145 h 187"/>
                  </a:gdLst>
                  <a:ahLst/>
                  <a:cxnLst>
                    <a:cxn ang="0">
                      <a:pos x="T0" y="T1"/>
                    </a:cxn>
                    <a:cxn ang="0">
                      <a:pos x="T2" y="T3"/>
                    </a:cxn>
                    <a:cxn ang="0">
                      <a:pos x="T4" y="T5"/>
                    </a:cxn>
                    <a:cxn ang="0">
                      <a:pos x="T6" y="T7"/>
                    </a:cxn>
                    <a:cxn ang="0">
                      <a:pos x="T8" y="T9"/>
                    </a:cxn>
                  </a:cxnLst>
                  <a:rect l="0" t="0" r="r" b="b"/>
                  <a:pathLst>
                    <a:path w="49" h="187">
                      <a:moveTo>
                        <a:pt x="0" y="145"/>
                      </a:moveTo>
                      <a:lnTo>
                        <a:pt x="45" y="187"/>
                      </a:lnTo>
                      <a:lnTo>
                        <a:pt x="49" y="42"/>
                      </a:lnTo>
                      <a:lnTo>
                        <a:pt x="8" y="0"/>
                      </a:lnTo>
                      <a:lnTo>
                        <a:pt x="0" y="145"/>
                      </a:lnTo>
                      <a:close/>
                    </a:path>
                  </a:pathLst>
                </a:custGeom>
                <a:solidFill>
                  <a:srgbClr val="1B75B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p>
                  <a:endParaRPr lang="en-US" sz="1836"/>
                </a:p>
              </p:txBody>
            </p:sp>
            <p:sp>
              <p:nvSpPr>
                <p:cNvPr id="341" name="Freeform 279"/>
                <p:cNvSpPr>
                  <a:spLocks/>
                </p:cNvSpPr>
                <p:nvPr/>
              </p:nvSpPr>
              <p:spPr bwMode="auto">
                <a:xfrm>
                  <a:off x="1175" y="3623"/>
                  <a:ext cx="50" cy="191"/>
                </a:xfrm>
                <a:custGeom>
                  <a:avLst/>
                  <a:gdLst>
                    <a:gd name="T0" fmla="*/ 0 w 50"/>
                    <a:gd name="T1" fmla="*/ 146 h 191"/>
                    <a:gd name="T2" fmla="*/ 46 w 50"/>
                    <a:gd name="T3" fmla="*/ 191 h 191"/>
                    <a:gd name="T4" fmla="*/ 50 w 50"/>
                    <a:gd name="T5" fmla="*/ 42 h 191"/>
                    <a:gd name="T6" fmla="*/ 8 w 50"/>
                    <a:gd name="T7" fmla="*/ 0 h 191"/>
                    <a:gd name="T8" fmla="*/ 0 w 50"/>
                    <a:gd name="T9" fmla="*/ 146 h 191"/>
                  </a:gdLst>
                  <a:ahLst/>
                  <a:cxnLst>
                    <a:cxn ang="0">
                      <a:pos x="T0" y="T1"/>
                    </a:cxn>
                    <a:cxn ang="0">
                      <a:pos x="T2" y="T3"/>
                    </a:cxn>
                    <a:cxn ang="0">
                      <a:pos x="T4" y="T5"/>
                    </a:cxn>
                    <a:cxn ang="0">
                      <a:pos x="T6" y="T7"/>
                    </a:cxn>
                    <a:cxn ang="0">
                      <a:pos x="T8" y="T9"/>
                    </a:cxn>
                  </a:cxnLst>
                  <a:rect l="0" t="0" r="r" b="b"/>
                  <a:pathLst>
                    <a:path w="50" h="191">
                      <a:moveTo>
                        <a:pt x="0" y="146"/>
                      </a:moveTo>
                      <a:lnTo>
                        <a:pt x="46" y="191"/>
                      </a:lnTo>
                      <a:lnTo>
                        <a:pt x="50" y="42"/>
                      </a:lnTo>
                      <a:lnTo>
                        <a:pt x="8" y="0"/>
                      </a:lnTo>
                      <a:lnTo>
                        <a:pt x="0" y="146"/>
                      </a:lnTo>
                      <a:close/>
                    </a:path>
                  </a:pathLst>
                </a:custGeom>
                <a:solidFill>
                  <a:srgbClr val="1B75B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p>
                  <a:endParaRPr lang="en-US" sz="1836"/>
                </a:p>
              </p:txBody>
            </p:sp>
            <p:sp>
              <p:nvSpPr>
                <p:cNvPr id="342" name="Freeform 280"/>
                <p:cNvSpPr>
                  <a:spLocks/>
                </p:cNvSpPr>
                <p:nvPr/>
              </p:nvSpPr>
              <p:spPr bwMode="auto">
                <a:xfrm>
                  <a:off x="1117" y="3569"/>
                  <a:ext cx="58" cy="195"/>
                </a:xfrm>
                <a:custGeom>
                  <a:avLst/>
                  <a:gdLst>
                    <a:gd name="T0" fmla="*/ 0 w 58"/>
                    <a:gd name="T1" fmla="*/ 150 h 195"/>
                    <a:gd name="T2" fmla="*/ 50 w 58"/>
                    <a:gd name="T3" fmla="*/ 195 h 195"/>
                    <a:gd name="T4" fmla="*/ 58 w 58"/>
                    <a:gd name="T5" fmla="*/ 46 h 195"/>
                    <a:gd name="T6" fmla="*/ 12 w 58"/>
                    <a:gd name="T7" fmla="*/ 0 h 195"/>
                    <a:gd name="T8" fmla="*/ 0 w 58"/>
                    <a:gd name="T9" fmla="*/ 150 h 195"/>
                  </a:gdLst>
                  <a:ahLst/>
                  <a:cxnLst>
                    <a:cxn ang="0">
                      <a:pos x="T0" y="T1"/>
                    </a:cxn>
                    <a:cxn ang="0">
                      <a:pos x="T2" y="T3"/>
                    </a:cxn>
                    <a:cxn ang="0">
                      <a:pos x="T4" y="T5"/>
                    </a:cxn>
                    <a:cxn ang="0">
                      <a:pos x="T6" y="T7"/>
                    </a:cxn>
                    <a:cxn ang="0">
                      <a:pos x="T8" y="T9"/>
                    </a:cxn>
                  </a:cxnLst>
                  <a:rect l="0" t="0" r="r" b="b"/>
                  <a:pathLst>
                    <a:path w="58" h="195">
                      <a:moveTo>
                        <a:pt x="0" y="150"/>
                      </a:moveTo>
                      <a:lnTo>
                        <a:pt x="50" y="195"/>
                      </a:lnTo>
                      <a:lnTo>
                        <a:pt x="58" y="46"/>
                      </a:lnTo>
                      <a:lnTo>
                        <a:pt x="12" y="0"/>
                      </a:lnTo>
                      <a:lnTo>
                        <a:pt x="0" y="150"/>
                      </a:lnTo>
                      <a:close/>
                    </a:path>
                  </a:pathLst>
                </a:custGeom>
                <a:solidFill>
                  <a:srgbClr val="1B75B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p>
                  <a:endParaRPr lang="en-US" sz="1836"/>
                </a:p>
              </p:txBody>
            </p:sp>
            <p:sp>
              <p:nvSpPr>
                <p:cNvPr id="343" name="Freeform 281"/>
                <p:cNvSpPr>
                  <a:spLocks/>
                </p:cNvSpPr>
                <p:nvPr/>
              </p:nvSpPr>
              <p:spPr bwMode="auto">
                <a:xfrm>
                  <a:off x="1059" y="3515"/>
                  <a:ext cx="62" cy="195"/>
                </a:xfrm>
                <a:custGeom>
                  <a:avLst/>
                  <a:gdLst>
                    <a:gd name="T0" fmla="*/ 0 w 62"/>
                    <a:gd name="T1" fmla="*/ 150 h 195"/>
                    <a:gd name="T2" fmla="*/ 50 w 62"/>
                    <a:gd name="T3" fmla="*/ 195 h 195"/>
                    <a:gd name="T4" fmla="*/ 62 w 62"/>
                    <a:gd name="T5" fmla="*/ 46 h 195"/>
                    <a:gd name="T6" fmla="*/ 17 w 62"/>
                    <a:gd name="T7" fmla="*/ 0 h 195"/>
                    <a:gd name="T8" fmla="*/ 0 w 62"/>
                    <a:gd name="T9" fmla="*/ 150 h 195"/>
                  </a:gdLst>
                  <a:ahLst/>
                  <a:cxnLst>
                    <a:cxn ang="0">
                      <a:pos x="T0" y="T1"/>
                    </a:cxn>
                    <a:cxn ang="0">
                      <a:pos x="T2" y="T3"/>
                    </a:cxn>
                    <a:cxn ang="0">
                      <a:pos x="T4" y="T5"/>
                    </a:cxn>
                    <a:cxn ang="0">
                      <a:pos x="T6" y="T7"/>
                    </a:cxn>
                    <a:cxn ang="0">
                      <a:pos x="T8" y="T9"/>
                    </a:cxn>
                  </a:cxnLst>
                  <a:rect l="0" t="0" r="r" b="b"/>
                  <a:pathLst>
                    <a:path w="62" h="195">
                      <a:moveTo>
                        <a:pt x="0" y="150"/>
                      </a:moveTo>
                      <a:lnTo>
                        <a:pt x="50" y="195"/>
                      </a:lnTo>
                      <a:lnTo>
                        <a:pt x="62" y="46"/>
                      </a:lnTo>
                      <a:lnTo>
                        <a:pt x="17" y="0"/>
                      </a:lnTo>
                      <a:lnTo>
                        <a:pt x="0" y="150"/>
                      </a:lnTo>
                      <a:close/>
                    </a:path>
                  </a:pathLst>
                </a:custGeom>
                <a:solidFill>
                  <a:srgbClr val="1B75B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p>
                  <a:endParaRPr lang="en-US" sz="1836"/>
                </a:p>
              </p:txBody>
            </p:sp>
            <p:sp>
              <p:nvSpPr>
                <p:cNvPr id="344" name="Freeform 282"/>
                <p:cNvSpPr>
                  <a:spLocks/>
                </p:cNvSpPr>
                <p:nvPr/>
              </p:nvSpPr>
              <p:spPr bwMode="auto">
                <a:xfrm>
                  <a:off x="997" y="3457"/>
                  <a:ext cx="70" cy="199"/>
                </a:xfrm>
                <a:custGeom>
                  <a:avLst/>
                  <a:gdLst>
                    <a:gd name="T0" fmla="*/ 0 w 70"/>
                    <a:gd name="T1" fmla="*/ 150 h 199"/>
                    <a:gd name="T2" fmla="*/ 54 w 70"/>
                    <a:gd name="T3" fmla="*/ 199 h 199"/>
                    <a:gd name="T4" fmla="*/ 70 w 70"/>
                    <a:gd name="T5" fmla="*/ 50 h 199"/>
                    <a:gd name="T6" fmla="*/ 21 w 70"/>
                    <a:gd name="T7" fmla="*/ 0 h 199"/>
                    <a:gd name="T8" fmla="*/ 0 w 70"/>
                    <a:gd name="T9" fmla="*/ 150 h 199"/>
                  </a:gdLst>
                  <a:ahLst/>
                  <a:cxnLst>
                    <a:cxn ang="0">
                      <a:pos x="T0" y="T1"/>
                    </a:cxn>
                    <a:cxn ang="0">
                      <a:pos x="T2" y="T3"/>
                    </a:cxn>
                    <a:cxn ang="0">
                      <a:pos x="T4" y="T5"/>
                    </a:cxn>
                    <a:cxn ang="0">
                      <a:pos x="T6" y="T7"/>
                    </a:cxn>
                    <a:cxn ang="0">
                      <a:pos x="T8" y="T9"/>
                    </a:cxn>
                  </a:cxnLst>
                  <a:rect l="0" t="0" r="r" b="b"/>
                  <a:pathLst>
                    <a:path w="70" h="199">
                      <a:moveTo>
                        <a:pt x="0" y="150"/>
                      </a:moveTo>
                      <a:lnTo>
                        <a:pt x="54" y="199"/>
                      </a:lnTo>
                      <a:lnTo>
                        <a:pt x="70" y="50"/>
                      </a:lnTo>
                      <a:lnTo>
                        <a:pt x="21" y="0"/>
                      </a:lnTo>
                      <a:lnTo>
                        <a:pt x="0" y="150"/>
                      </a:lnTo>
                      <a:close/>
                    </a:path>
                  </a:pathLst>
                </a:custGeom>
                <a:solidFill>
                  <a:srgbClr val="1B75B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p>
                  <a:endParaRPr lang="en-US" sz="1836"/>
                </a:p>
              </p:txBody>
            </p:sp>
            <p:sp>
              <p:nvSpPr>
                <p:cNvPr id="345" name="Freeform 283"/>
                <p:cNvSpPr>
                  <a:spLocks/>
                </p:cNvSpPr>
                <p:nvPr/>
              </p:nvSpPr>
              <p:spPr bwMode="auto">
                <a:xfrm>
                  <a:off x="931" y="3395"/>
                  <a:ext cx="78" cy="203"/>
                </a:xfrm>
                <a:custGeom>
                  <a:avLst/>
                  <a:gdLst>
                    <a:gd name="T0" fmla="*/ 0 w 78"/>
                    <a:gd name="T1" fmla="*/ 149 h 203"/>
                    <a:gd name="T2" fmla="*/ 58 w 78"/>
                    <a:gd name="T3" fmla="*/ 203 h 203"/>
                    <a:gd name="T4" fmla="*/ 78 w 78"/>
                    <a:gd name="T5" fmla="*/ 54 h 203"/>
                    <a:gd name="T6" fmla="*/ 24 w 78"/>
                    <a:gd name="T7" fmla="*/ 0 h 203"/>
                    <a:gd name="T8" fmla="*/ 0 w 78"/>
                    <a:gd name="T9" fmla="*/ 149 h 203"/>
                  </a:gdLst>
                  <a:ahLst/>
                  <a:cxnLst>
                    <a:cxn ang="0">
                      <a:pos x="T0" y="T1"/>
                    </a:cxn>
                    <a:cxn ang="0">
                      <a:pos x="T2" y="T3"/>
                    </a:cxn>
                    <a:cxn ang="0">
                      <a:pos x="T4" y="T5"/>
                    </a:cxn>
                    <a:cxn ang="0">
                      <a:pos x="T6" y="T7"/>
                    </a:cxn>
                    <a:cxn ang="0">
                      <a:pos x="T8" y="T9"/>
                    </a:cxn>
                  </a:cxnLst>
                  <a:rect l="0" t="0" r="r" b="b"/>
                  <a:pathLst>
                    <a:path w="78" h="203">
                      <a:moveTo>
                        <a:pt x="0" y="149"/>
                      </a:moveTo>
                      <a:lnTo>
                        <a:pt x="58" y="203"/>
                      </a:lnTo>
                      <a:lnTo>
                        <a:pt x="78" y="54"/>
                      </a:lnTo>
                      <a:lnTo>
                        <a:pt x="24" y="0"/>
                      </a:lnTo>
                      <a:lnTo>
                        <a:pt x="0" y="149"/>
                      </a:lnTo>
                      <a:close/>
                    </a:path>
                  </a:pathLst>
                </a:custGeom>
                <a:solidFill>
                  <a:srgbClr val="1B75B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p>
                  <a:endParaRPr lang="en-US" sz="1836"/>
                </a:p>
              </p:txBody>
            </p:sp>
            <p:sp>
              <p:nvSpPr>
                <p:cNvPr id="346" name="Freeform 284"/>
                <p:cNvSpPr>
                  <a:spLocks/>
                </p:cNvSpPr>
                <p:nvPr/>
              </p:nvSpPr>
              <p:spPr bwMode="auto">
                <a:xfrm>
                  <a:off x="864" y="3332"/>
                  <a:ext cx="83" cy="204"/>
                </a:xfrm>
                <a:custGeom>
                  <a:avLst/>
                  <a:gdLst>
                    <a:gd name="T0" fmla="*/ 0 w 83"/>
                    <a:gd name="T1" fmla="*/ 150 h 204"/>
                    <a:gd name="T2" fmla="*/ 58 w 83"/>
                    <a:gd name="T3" fmla="*/ 204 h 204"/>
                    <a:gd name="T4" fmla="*/ 83 w 83"/>
                    <a:gd name="T5" fmla="*/ 54 h 204"/>
                    <a:gd name="T6" fmla="*/ 29 w 83"/>
                    <a:gd name="T7" fmla="*/ 0 h 204"/>
                    <a:gd name="T8" fmla="*/ 0 w 83"/>
                    <a:gd name="T9" fmla="*/ 150 h 204"/>
                  </a:gdLst>
                  <a:ahLst/>
                  <a:cxnLst>
                    <a:cxn ang="0">
                      <a:pos x="T0" y="T1"/>
                    </a:cxn>
                    <a:cxn ang="0">
                      <a:pos x="T2" y="T3"/>
                    </a:cxn>
                    <a:cxn ang="0">
                      <a:pos x="T4" y="T5"/>
                    </a:cxn>
                    <a:cxn ang="0">
                      <a:pos x="T6" y="T7"/>
                    </a:cxn>
                    <a:cxn ang="0">
                      <a:pos x="T8" y="T9"/>
                    </a:cxn>
                  </a:cxnLst>
                  <a:rect l="0" t="0" r="r" b="b"/>
                  <a:pathLst>
                    <a:path w="83" h="204">
                      <a:moveTo>
                        <a:pt x="0" y="150"/>
                      </a:moveTo>
                      <a:lnTo>
                        <a:pt x="58" y="204"/>
                      </a:lnTo>
                      <a:lnTo>
                        <a:pt x="83" y="54"/>
                      </a:lnTo>
                      <a:lnTo>
                        <a:pt x="29" y="0"/>
                      </a:lnTo>
                      <a:lnTo>
                        <a:pt x="0" y="150"/>
                      </a:lnTo>
                      <a:close/>
                    </a:path>
                  </a:pathLst>
                </a:custGeom>
                <a:solidFill>
                  <a:srgbClr val="1B75B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p>
                  <a:endParaRPr lang="en-US" sz="1836"/>
                </a:p>
              </p:txBody>
            </p:sp>
            <p:sp>
              <p:nvSpPr>
                <p:cNvPr id="347" name="Freeform 285"/>
                <p:cNvSpPr>
                  <a:spLocks/>
                </p:cNvSpPr>
                <p:nvPr/>
              </p:nvSpPr>
              <p:spPr bwMode="auto">
                <a:xfrm>
                  <a:off x="1221" y="3860"/>
                  <a:ext cx="49" cy="212"/>
                </a:xfrm>
                <a:custGeom>
                  <a:avLst/>
                  <a:gdLst>
                    <a:gd name="T0" fmla="*/ 0 w 49"/>
                    <a:gd name="T1" fmla="*/ 174 h 212"/>
                    <a:gd name="T2" fmla="*/ 45 w 49"/>
                    <a:gd name="T3" fmla="*/ 212 h 212"/>
                    <a:gd name="T4" fmla="*/ 49 w 49"/>
                    <a:gd name="T5" fmla="*/ 41 h 212"/>
                    <a:gd name="T6" fmla="*/ 4 w 49"/>
                    <a:gd name="T7" fmla="*/ 0 h 212"/>
                    <a:gd name="T8" fmla="*/ 0 w 49"/>
                    <a:gd name="T9" fmla="*/ 174 h 212"/>
                  </a:gdLst>
                  <a:ahLst/>
                  <a:cxnLst>
                    <a:cxn ang="0">
                      <a:pos x="T0" y="T1"/>
                    </a:cxn>
                    <a:cxn ang="0">
                      <a:pos x="T2" y="T3"/>
                    </a:cxn>
                    <a:cxn ang="0">
                      <a:pos x="T4" y="T5"/>
                    </a:cxn>
                    <a:cxn ang="0">
                      <a:pos x="T6" y="T7"/>
                    </a:cxn>
                    <a:cxn ang="0">
                      <a:pos x="T8" y="T9"/>
                    </a:cxn>
                  </a:cxnLst>
                  <a:rect l="0" t="0" r="r" b="b"/>
                  <a:pathLst>
                    <a:path w="49" h="212">
                      <a:moveTo>
                        <a:pt x="0" y="174"/>
                      </a:moveTo>
                      <a:lnTo>
                        <a:pt x="45" y="212"/>
                      </a:lnTo>
                      <a:lnTo>
                        <a:pt x="49" y="41"/>
                      </a:lnTo>
                      <a:lnTo>
                        <a:pt x="4" y="0"/>
                      </a:lnTo>
                      <a:lnTo>
                        <a:pt x="0" y="174"/>
                      </a:lnTo>
                      <a:close/>
                    </a:path>
                  </a:pathLst>
                </a:custGeom>
                <a:solidFill>
                  <a:srgbClr val="1B75B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p>
                  <a:endParaRPr lang="en-US" sz="1836"/>
                </a:p>
              </p:txBody>
            </p:sp>
            <p:sp>
              <p:nvSpPr>
                <p:cNvPr id="348" name="Freeform 286"/>
                <p:cNvSpPr>
                  <a:spLocks/>
                </p:cNvSpPr>
                <p:nvPr/>
              </p:nvSpPr>
              <p:spPr bwMode="auto">
                <a:xfrm>
                  <a:off x="1163" y="3810"/>
                  <a:ext cx="53" cy="216"/>
                </a:xfrm>
                <a:custGeom>
                  <a:avLst/>
                  <a:gdLst>
                    <a:gd name="T0" fmla="*/ 0 w 53"/>
                    <a:gd name="T1" fmla="*/ 175 h 216"/>
                    <a:gd name="T2" fmla="*/ 49 w 53"/>
                    <a:gd name="T3" fmla="*/ 216 h 216"/>
                    <a:gd name="T4" fmla="*/ 53 w 53"/>
                    <a:gd name="T5" fmla="*/ 42 h 216"/>
                    <a:gd name="T6" fmla="*/ 8 w 53"/>
                    <a:gd name="T7" fmla="*/ 0 h 216"/>
                    <a:gd name="T8" fmla="*/ 0 w 53"/>
                    <a:gd name="T9" fmla="*/ 175 h 216"/>
                  </a:gdLst>
                  <a:ahLst/>
                  <a:cxnLst>
                    <a:cxn ang="0">
                      <a:pos x="T0" y="T1"/>
                    </a:cxn>
                    <a:cxn ang="0">
                      <a:pos x="T2" y="T3"/>
                    </a:cxn>
                    <a:cxn ang="0">
                      <a:pos x="T4" y="T5"/>
                    </a:cxn>
                    <a:cxn ang="0">
                      <a:pos x="T6" y="T7"/>
                    </a:cxn>
                    <a:cxn ang="0">
                      <a:pos x="T8" y="T9"/>
                    </a:cxn>
                  </a:cxnLst>
                  <a:rect l="0" t="0" r="r" b="b"/>
                  <a:pathLst>
                    <a:path w="53" h="216">
                      <a:moveTo>
                        <a:pt x="0" y="175"/>
                      </a:moveTo>
                      <a:lnTo>
                        <a:pt x="49" y="216"/>
                      </a:lnTo>
                      <a:lnTo>
                        <a:pt x="53" y="42"/>
                      </a:lnTo>
                      <a:lnTo>
                        <a:pt x="8" y="0"/>
                      </a:lnTo>
                      <a:lnTo>
                        <a:pt x="0" y="175"/>
                      </a:lnTo>
                      <a:close/>
                    </a:path>
                  </a:pathLst>
                </a:custGeom>
                <a:solidFill>
                  <a:srgbClr val="1B75B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p>
                  <a:endParaRPr lang="en-US" sz="1836"/>
                </a:p>
              </p:txBody>
            </p:sp>
            <p:sp>
              <p:nvSpPr>
                <p:cNvPr id="349" name="Freeform 287"/>
                <p:cNvSpPr>
                  <a:spLocks/>
                </p:cNvSpPr>
                <p:nvPr/>
              </p:nvSpPr>
              <p:spPr bwMode="auto">
                <a:xfrm>
                  <a:off x="1100" y="3760"/>
                  <a:ext cx="63" cy="220"/>
                </a:xfrm>
                <a:custGeom>
                  <a:avLst/>
                  <a:gdLst>
                    <a:gd name="T0" fmla="*/ 0 w 63"/>
                    <a:gd name="T1" fmla="*/ 175 h 220"/>
                    <a:gd name="T2" fmla="*/ 54 w 63"/>
                    <a:gd name="T3" fmla="*/ 220 h 220"/>
                    <a:gd name="T4" fmla="*/ 63 w 63"/>
                    <a:gd name="T5" fmla="*/ 42 h 220"/>
                    <a:gd name="T6" fmla="*/ 13 w 63"/>
                    <a:gd name="T7" fmla="*/ 0 h 220"/>
                    <a:gd name="T8" fmla="*/ 0 w 63"/>
                    <a:gd name="T9" fmla="*/ 175 h 220"/>
                  </a:gdLst>
                  <a:ahLst/>
                  <a:cxnLst>
                    <a:cxn ang="0">
                      <a:pos x="T0" y="T1"/>
                    </a:cxn>
                    <a:cxn ang="0">
                      <a:pos x="T2" y="T3"/>
                    </a:cxn>
                    <a:cxn ang="0">
                      <a:pos x="T4" y="T5"/>
                    </a:cxn>
                    <a:cxn ang="0">
                      <a:pos x="T6" y="T7"/>
                    </a:cxn>
                    <a:cxn ang="0">
                      <a:pos x="T8" y="T9"/>
                    </a:cxn>
                  </a:cxnLst>
                  <a:rect l="0" t="0" r="r" b="b"/>
                  <a:pathLst>
                    <a:path w="63" h="220">
                      <a:moveTo>
                        <a:pt x="0" y="175"/>
                      </a:moveTo>
                      <a:lnTo>
                        <a:pt x="54" y="220"/>
                      </a:lnTo>
                      <a:lnTo>
                        <a:pt x="63" y="42"/>
                      </a:lnTo>
                      <a:lnTo>
                        <a:pt x="13" y="0"/>
                      </a:lnTo>
                      <a:lnTo>
                        <a:pt x="0" y="175"/>
                      </a:lnTo>
                      <a:close/>
                    </a:path>
                  </a:pathLst>
                </a:custGeom>
                <a:solidFill>
                  <a:srgbClr val="1B75B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p>
                  <a:endParaRPr lang="en-US" sz="1836"/>
                </a:p>
              </p:txBody>
            </p:sp>
            <p:sp>
              <p:nvSpPr>
                <p:cNvPr id="350" name="Freeform 288"/>
                <p:cNvSpPr>
                  <a:spLocks/>
                </p:cNvSpPr>
                <p:nvPr/>
              </p:nvSpPr>
              <p:spPr bwMode="auto">
                <a:xfrm>
                  <a:off x="1038" y="3702"/>
                  <a:ext cx="71" cy="224"/>
                </a:xfrm>
                <a:custGeom>
                  <a:avLst/>
                  <a:gdLst>
                    <a:gd name="T0" fmla="*/ 0 w 71"/>
                    <a:gd name="T1" fmla="*/ 179 h 224"/>
                    <a:gd name="T2" fmla="*/ 54 w 71"/>
                    <a:gd name="T3" fmla="*/ 224 h 224"/>
                    <a:gd name="T4" fmla="*/ 71 w 71"/>
                    <a:gd name="T5" fmla="*/ 50 h 224"/>
                    <a:gd name="T6" fmla="*/ 17 w 71"/>
                    <a:gd name="T7" fmla="*/ 0 h 224"/>
                    <a:gd name="T8" fmla="*/ 0 w 71"/>
                    <a:gd name="T9" fmla="*/ 179 h 224"/>
                  </a:gdLst>
                  <a:ahLst/>
                  <a:cxnLst>
                    <a:cxn ang="0">
                      <a:pos x="T0" y="T1"/>
                    </a:cxn>
                    <a:cxn ang="0">
                      <a:pos x="T2" y="T3"/>
                    </a:cxn>
                    <a:cxn ang="0">
                      <a:pos x="T4" y="T5"/>
                    </a:cxn>
                    <a:cxn ang="0">
                      <a:pos x="T6" y="T7"/>
                    </a:cxn>
                    <a:cxn ang="0">
                      <a:pos x="T8" y="T9"/>
                    </a:cxn>
                  </a:cxnLst>
                  <a:rect l="0" t="0" r="r" b="b"/>
                  <a:pathLst>
                    <a:path w="71" h="224">
                      <a:moveTo>
                        <a:pt x="0" y="179"/>
                      </a:moveTo>
                      <a:lnTo>
                        <a:pt x="54" y="224"/>
                      </a:lnTo>
                      <a:lnTo>
                        <a:pt x="71" y="50"/>
                      </a:lnTo>
                      <a:lnTo>
                        <a:pt x="17" y="0"/>
                      </a:lnTo>
                      <a:lnTo>
                        <a:pt x="0" y="179"/>
                      </a:lnTo>
                      <a:close/>
                    </a:path>
                  </a:pathLst>
                </a:custGeom>
                <a:solidFill>
                  <a:srgbClr val="1B75B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p>
                  <a:endParaRPr lang="en-US" sz="1836"/>
                </a:p>
              </p:txBody>
            </p:sp>
            <p:sp>
              <p:nvSpPr>
                <p:cNvPr id="351" name="Freeform 289"/>
                <p:cNvSpPr>
                  <a:spLocks/>
                </p:cNvSpPr>
                <p:nvPr/>
              </p:nvSpPr>
              <p:spPr bwMode="auto">
                <a:xfrm>
                  <a:off x="968" y="3644"/>
                  <a:ext cx="79" cy="228"/>
                </a:xfrm>
                <a:custGeom>
                  <a:avLst/>
                  <a:gdLst>
                    <a:gd name="T0" fmla="*/ 0 w 79"/>
                    <a:gd name="T1" fmla="*/ 179 h 228"/>
                    <a:gd name="T2" fmla="*/ 62 w 79"/>
                    <a:gd name="T3" fmla="*/ 228 h 228"/>
                    <a:gd name="T4" fmla="*/ 79 w 79"/>
                    <a:gd name="T5" fmla="*/ 54 h 228"/>
                    <a:gd name="T6" fmla="*/ 25 w 79"/>
                    <a:gd name="T7" fmla="*/ 0 h 228"/>
                    <a:gd name="T8" fmla="*/ 0 w 79"/>
                    <a:gd name="T9" fmla="*/ 179 h 228"/>
                  </a:gdLst>
                  <a:ahLst/>
                  <a:cxnLst>
                    <a:cxn ang="0">
                      <a:pos x="T0" y="T1"/>
                    </a:cxn>
                    <a:cxn ang="0">
                      <a:pos x="T2" y="T3"/>
                    </a:cxn>
                    <a:cxn ang="0">
                      <a:pos x="T4" y="T5"/>
                    </a:cxn>
                    <a:cxn ang="0">
                      <a:pos x="T6" y="T7"/>
                    </a:cxn>
                    <a:cxn ang="0">
                      <a:pos x="T8" y="T9"/>
                    </a:cxn>
                  </a:cxnLst>
                  <a:rect l="0" t="0" r="r" b="b"/>
                  <a:pathLst>
                    <a:path w="79" h="228">
                      <a:moveTo>
                        <a:pt x="0" y="179"/>
                      </a:moveTo>
                      <a:lnTo>
                        <a:pt x="62" y="228"/>
                      </a:lnTo>
                      <a:lnTo>
                        <a:pt x="79" y="54"/>
                      </a:lnTo>
                      <a:lnTo>
                        <a:pt x="25" y="0"/>
                      </a:lnTo>
                      <a:lnTo>
                        <a:pt x="0" y="179"/>
                      </a:lnTo>
                      <a:close/>
                    </a:path>
                  </a:pathLst>
                </a:custGeom>
                <a:solidFill>
                  <a:srgbClr val="1B75B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p>
                  <a:endParaRPr lang="en-US" sz="1836"/>
                </a:p>
              </p:txBody>
            </p:sp>
            <p:sp>
              <p:nvSpPr>
                <p:cNvPr id="352" name="Freeform 290"/>
                <p:cNvSpPr>
                  <a:spLocks/>
                </p:cNvSpPr>
                <p:nvPr/>
              </p:nvSpPr>
              <p:spPr bwMode="auto">
                <a:xfrm>
                  <a:off x="898" y="3586"/>
                  <a:ext cx="86" cy="228"/>
                </a:xfrm>
                <a:custGeom>
                  <a:avLst/>
                  <a:gdLst>
                    <a:gd name="T0" fmla="*/ 0 w 86"/>
                    <a:gd name="T1" fmla="*/ 178 h 228"/>
                    <a:gd name="T2" fmla="*/ 62 w 86"/>
                    <a:gd name="T3" fmla="*/ 228 h 228"/>
                    <a:gd name="T4" fmla="*/ 86 w 86"/>
                    <a:gd name="T5" fmla="*/ 54 h 228"/>
                    <a:gd name="T6" fmla="*/ 29 w 86"/>
                    <a:gd name="T7" fmla="*/ 0 h 228"/>
                    <a:gd name="T8" fmla="*/ 0 w 86"/>
                    <a:gd name="T9" fmla="*/ 178 h 228"/>
                  </a:gdLst>
                  <a:ahLst/>
                  <a:cxnLst>
                    <a:cxn ang="0">
                      <a:pos x="T0" y="T1"/>
                    </a:cxn>
                    <a:cxn ang="0">
                      <a:pos x="T2" y="T3"/>
                    </a:cxn>
                    <a:cxn ang="0">
                      <a:pos x="T4" y="T5"/>
                    </a:cxn>
                    <a:cxn ang="0">
                      <a:pos x="T6" y="T7"/>
                    </a:cxn>
                    <a:cxn ang="0">
                      <a:pos x="T8" y="T9"/>
                    </a:cxn>
                  </a:cxnLst>
                  <a:rect l="0" t="0" r="r" b="b"/>
                  <a:pathLst>
                    <a:path w="86" h="228">
                      <a:moveTo>
                        <a:pt x="0" y="178"/>
                      </a:moveTo>
                      <a:lnTo>
                        <a:pt x="62" y="228"/>
                      </a:lnTo>
                      <a:lnTo>
                        <a:pt x="86" y="54"/>
                      </a:lnTo>
                      <a:lnTo>
                        <a:pt x="29" y="0"/>
                      </a:lnTo>
                      <a:lnTo>
                        <a:pt x="0" y="178"/>
                      </a:lnTo>
                      <a:close/>
                    </a:path>
                  </a:pathLst>
                </a:custGeom>
                <a:solidFill>
                  <a:srgbClr val="1B75B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p>
                  <a:endParaRPr lang="en-US" sz="1836"/>
                </a:p>
              </p:txBody>
            </p:sp>
            <p:sp>
              <p:nvSpPr>
                <p:cNvPr id="353" name="Freeform 291"/>
                <p:cNvSpPr>
                  <a:spLocks/>
                </p:cNvSpPr>
                <p:nvPr/>
              </p:nvSpPr>
              <p:spPr bwMode="auto">
                <a:xfrm>
                  <a:off x="819" y="3519"/>
                  <a:ext cx="99" cy="237"/>
                </a:xfrm>
                <a:custGeom>
                  <a:avLst/>
                  <a:gdLst>
                    <a:gd name="T0" fmla="*/ 0 w 99"/>
                    <a:gd name="T1" fmla="*/ 179 h 237"/>
                    <a:gd name="T2" fmla="*/ 70 w 99"/>
                    <a:gd name="T3" fmla="*/ 237 h 237"/>
                    <a:gd name="T4" fmla="*/ 99 w 99"/>
                    <a:gd name="T5" fmla="*/ 58 h 237"/>
                    <a:gd name="T6" fmla="*/ 37 w 99"/>
                    <a:gd name="T7" fmla="*/ 0 h 237"/>
                    <a:gd name="T8" fmla="*/ 0 w 99"/>
                    <a:gd name="T9" fmla="*/ 179 h 237"/>
                  </a:gdLst>
                  <a:ahLst/>
                  <a:cxnLst>
                    <a:cxn ang="0">
                      <a:pos x="T0" y="T1"/>
                    </a:cxn>
                    <a:cxn ang="0">
                      <a:pos x="T2" y="T3"/>
                    </a:cxn>
                    <a:cxn ang="0">
                      <a:pos x="T4" y="T5"/>
                    </a:cxn>
                    <a:cxn ang="0">
                      <a:pos x="T6" y="T7"/>
                    </a:cxn>
                    <a:cxn ang="0">
                      <a:pos x="T8" y="T9"/>
                    </a:cxn>
                  </a:cxnLst>
                  <a:rect l="0" t="0" r="r" b="b"/>
                  <a:pathLst>
                    <a:path w="99" h="237">
                      <a:moveTo>
                        <a:pt x="0" y="179"/>
                      </a:moveTo>
                      <a:lnTo>
                        <a:pt x="70" y="237"/>
                      </a:lnTo>
                      <a:lnTo>
                        <a:pt x="99" y="58"/>
                      </a:lnTo>
                      <a:lnTo>
                        <a:pt x="37" y="0"/>
                      </a:lnTo>
                      <a:lnTo>
                        <a:pt x="0" y="179"/>
                      </a:lnTo>
                      <a:close/>
                    </a:path>
                  </a:pathLst>
                </a:custGeom>
                <a:solidFill>
                  <a:srgbClr val="1B75B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p>
                  <a:endParaRPr lang="en-US" sz="1836"/>
                </a:p>
              </p:txBody>
            </p:sp>
            <p:sp>
              <p:nvSpPr>
                <p:cNvPr id="354" name="Freeform 292"/>
                <p:cNvSpPr>
                  <a:spLocks/>
                </p:cNvSpPr>
                <p:nvPr/>
              </p:nvSpPr>
              <p:spPr bwMode="auto">
                <a:xfrm>
                  <a:off x="276" y="3154"/>
                  <a:ext cx="1619" cy="70"/>
                </a:xfrm>
                <a:custGeom>
                  <a:avLst/>
                  <a:gdLst>
                    <a:gd name="T0" fmla="*/ 1619 w 1619"/>
                    <a:gd name="T1" fmla="*/ 62 h 70"/>
                    <a:gd name="T2" fmla="*/ 0 w 1619"/>
                    <a:gd name="T3" fmla="*/ 70 h 70"/>
                    <a:gd name="T4" fmla="*/ 29 w 1619"/>
                    <a:gd name="T5" fmla="*/ 8 h 70"/>
                    <a:gd name="T6" fmla="*/ 1615 w 1619"/>
                    <a:gd name="T7" fmla="*/ 0 h 70"/>
                    <a:gd name="T8" fmla="*/ 1619 w 1619"/>
                    <a:gd name="T9" fmla="*/ 62 h 70"/>
                  </a:gdLst>
                  <a:ahLst/>
                  <a:cxnLst>
                    <a:cxn ang="0">
                      <a:pos x="T0" y="T1"/>
                    </a:cxn>
                    <a:cxn ang="0">
                      <a:pos x="T2" y="T3"/>
                    </a:cxn>
                    <a:cxn ang="0">
                      <a:pos x="T4" y="T5"/>
                    </a:cxn>
                    <a:cxn ang="0">
                      <a:pos x="T6" y="T7"/>
                    </a:cxn>
                    <a:cxn ang="0">
                      <a:pos x="T8" y="T9"/>
                    </a:cxn>
                  </a:cxnLst>
                  <a:rect l="0" t="0" r="r" b="b"/>
                  <a:pathLst>
                    <a:path w="1619" h="70">
                      <a:moveTo>
                        <a:pt x="1619" y="62"/>
                      </a:moveTo>
                      <a:lnTo>
                        <a:pt x="0" y="70"/>
                      </a:lnTo>
                      <a:lnTo>
                        <a:pt x="29" y="8"/>
                      </a:lnTo>
                      <a:lnTo>
                        <a:pt x="1615" y="0"/>
                      </a:lnTo>
                      <a:lnTo>
                        <a:pt x="1619" y="6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p>
                  <a:endParaRPr lang="en-US" sz="1836"/>
                </a:p>
              </p:txBody>
            </p:sp>
            <p:sp>
              <p:nvSpPr>
                <p:cNvPr id="355" name="Freeform 293"/>
                <p:cNvSpPr>
                  <a:spLocks/>
                </p:cNvSpPr>
                <p:nvPr/>
              </p:nvSpPr>
              <p:spPr bwMode="auto">
                <a:xfrm>
                  <a:off x="268" y="3212"/>
                  <a:ext cx="1627" cy="33"/>
                </a:xfrm>
                <a:custGeom>
                  <a:avLst/>
                  <a:gdLst>
                    <a:gd name="T0" fmla="*/ 1627 w 1627"/>
                    <a:gd name="T1" fmla="*/ 29 h 33"/>
                    <a:gd name="T2" fmla="*/ 0 w 1627"/>
                    <a:gd name="T3" fmla="*/ 33 h 33"/>
                    <a:gd name="T4" fmla="*/ 13 w 1627"/>
                    <a:gd name="T5" fmla="*/ 8 h 33"/>
                    <a:gd name="T6" fmla="*/ 1627 w 1627"/>
                    <a:gd name="T7" fmla="*/ 0 h 33"/>
                    <a:gd name="T8" fmla="*/ 1627 w 1627"/>
                    <a:gd name="T9" fmla="*/ 29 h 33"/>
                  </a:gdLst>
                  <a:ahLst/>
                  <a:cxnLst>
                    <a:cxn ang="0">
                      <a:pos x="T0" y="T1"/>
                    </a:cxn>
                    <a:cxn ang="0">
                      <a:pos x="T2" y="T3"/>
                    </a:cxn>
                    <a:cxn ang="0">
                      <a:pos x="T4" y="T5"/>
                    </a:cxn>
                    <a:cxn ang="0">
                      <a:pos x="T6" y="T7"/>
                    </a:cxn>
                    <a:cxn ang="0">
                      <a:pos x="T8" y="T9"/>
                    </a:cxn>
                  </a:cxnLst>
                  <a:rect l="0" t="0" r="r" b="b"/>
                  <a:pathLst>
                    <a:path w="1627" h="33">
                      <a:moveTo>
                        <a:pt x="1627" y="29"/>
                      </a:moveTo>
                      <a:lnTo>
                        <a:pt x="0" y="33"/>
                      </a:lnTo>
                      <a:lnTo>
                        <a:pt x="13" y="8"/>
                      </a:lnTo>
                      <a:lnTo>
                        <a:pt x="1627" y="0"/>
                      </a:lnTo>
                      <a:lnTo>
                        <a:pt x="1627" y="29"/>
                      </a:lnTo>
                      <a:close/>
                    </a:path>
                  </a:pathLst>
                </a:custGeom>
                <a:solidFill>
                  <a:srgbClr val="D2D2D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p>
                  <a:endParaRPr lang="en-US" sz="1836"/>
                </a:p>
              </p:txBody>
            </p:sp>
            <p:sp>
              <p:nvSpPr>
                <p:cNvPr id="356" name="Freeform 294"/>
                <p:cNvSpPr>
                  <a:spLocks/>
                </p:cNvSpPr>
                <p:nvPr/>
              </p:nvSpPr>
              <p:spPr bwMode="auto">
                <a:xfrm>
                  <a:off x="243" y="3233"/>
                  <a:ext cx="1661" cy="74"/>
                </a:xfrm>
                <a:custGeom>
                  <a:avLst/>
                  <a:gdLst>
                    <a:gd name="T0" fmla="*/ 1661 w 1661"/>
                    <a:gd name="T1" fmla="*/ 66 h 74"/>
                    <a:gd name="T2" fmla="*/ 0 w 1661"/>
                    <a:gd name="T3" fmla="*/ 74 h 74"/>
                    <a:gd name="T4" fmla="*/ 29 w 1661"/>
                    <a:gd name="T5" fmla="*/ 8 h 74"/>
                    <a:gd name="T6" fmla="*/ 1652 w 1661"/>
                    <a:gd name="T7" fmla="*/ 0 h 74"/>
                    <a:gd name="T8" fmla="*/ 1661 w 1661"/>
                    <a:gd name="T9" fmla="*/ 66 h 74"/>
                  </a:gdLst>
                  <a:ahLst/>
                  <a:cxnLst>
                    <a:cxn ang="0">
                      <a:pos x="T0" y="T1"/>
                    </a:cxn>
                    <a:cxn ang="0">
                      <a:pos x="T2" y="T3"/>
                    </a:cxn>
                    <a:cxn ang="0">
                      <a:pos x="T4" y="T5"/>
                    </a:cxn>
                    <a:cxn ang="0">
                      <a:pos x="T6" y="T7"/>
                    </a:cxn>
                    <a:cxn ang="0">
                      <a:pos x="T8" y="T9"/>
                    </a:cxn>
                  </a:cxnLst>
                  <a:rect l="0" t="0" r="r" b="b"/>
                  <a:pathLst>
                    <a:path w="1661" h="74">
                      <a:moveTo>
                        <a:pt x="1661" y="66"/>
                      </a:moveTo>
                      <a:lnTo>
                        <a:pt x="0" y="74"/>
                      </a:lnTo>
                      <a:lnTo>
                        <a:pt x="29" y="8"/>
                      </a:lnTo>
                      <a:lnTo>
                        <a:pt x="1652" y="0"/>
                      </a:lnTo>
                      <a:lnTo>
                        <a:pt x="1661" y="6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p>
                  <a:endParaRPr lang="en-US" sz="1836"/>
                </a:p>
              </p:txBody>
            </p:sp>
            <p:sp>
              <p:nvSpPr>
                <p:cNvPr id="357" name="Freeform 295"/>
                <p:cNvSpPr>
                  <a:spLocks/>
                </p:cNvSpPr>
                <p:nvPr/>
              </p:nvSpPr>
              <p:spPr bwMode="auto">
                <a:xfrm>
                  <a:off x="231" y="3295"/>
                  <a:ext cx="1673" cy="37"/>
                </a:xfrm>
                <a:custGeom>
                  <a:avLst/>
                  <a:gdLst>
                    <a:gd name="T0" fmla="*/ 1673 w 1673"/>
                    <a:gd name="T1" fmla="*/ 29 h 37"/>
                    <a:gd name="T2" fmla="*/ 0 w 1673"/>
                    <a:gd name="T3" fmla="*/ 37 h 37"/>
                    <a:gd name="T4" fmla="*/ 12 w 1673"/>
                    <a:gd name="T5" fmla="*/ 8 h 37"/>
                    <a:gd name="T6" fmla="*/ 1669 w 1673"/>
                    <a:gd name="T7" fmla="*/ 0 h 37"/>
                    <a:gd name="T8" fmla="*/ 1673 w 1673"/>
                    <a:gd name="T9" fmla="*/ 29 h 37"/>
                  </a:gdLst>
                  <a:ahLst/>
                  <a:cxnLst>
                    <a:cxn ang="0">
                      <a:pos x="T0" y="T1"/>
                    </a:cxn>
                    <a:cxn ang="0">
                      <a:pos x="T2" y="T3"/>
                    </a:cxn>
                    <a:cxn ang="0">
                      <a:pos x="T4" y="T5"/>
                    </a:cxn>
                    <a:cxn ang="0">
                      <a:pos x="T6" y="T7"/>
                    </a:cxn>
                    <a:cxn ang="0">
                      <a:pos x="T8" y="T9"/>
                    </a:cxn>
                  </a:cxnLst>
                  <a:rect l="0" t="0" r="r" b="b"/>
                  <a:pathLst>
                    <a:path w="1673" h="37">
                      <a:moveTo>
                        <a:pt x="1673" y="29"/>
                      </a:moveTo>
                      <a:lnTo>
                        <a:pt x="0" y="37"/>
                      </a:lnTo>
                      <a:lnTo>
                        <a:pt x="12" y="8"/>
                      </a:lnTo>
                      <a:lnTo>
                        <a:pt x="1669" y="0"/>
                      </a:lnTo>
                      <a:lnTo>
                        <a:pt x="1673" y="29"/>
                      </a:lnTo>
                      <a:close/>
                    </a:path>
                  </a:pathLst>
                </a:custGeom>
                <a:solidFill>
                  <a:srgbClr val="D2D2D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p>
                  <a:endParaRPr lang="en-US" sz="1836"/>
                </a:p>
              </p:txBody>
            </p:sp>
            <p:sp>
              <p:nvSpPr>
                <p:cNvPr id="358" name="Freeform 296"/>
                <p:cNvSpPr>
                  <a:spLocks/>
                </p:cNvSpPr>
                <p:nvPr/>
              </p:nvSpPr>
              <p:spPr bwMode="auto">
                <a:xfrm>
                  <a:off x="202" y="3316"/>
                  <a:ext cx="1706" cy="79"/>
                </a:xfrm>
                <a:custGeom>
                  <a:avLst/>
                  <a:gdLst>
                    <a:gd name="T0" fmla="*/ 1706 w 1706"/>
                    <a:gd name="T1" fmla="*/ 70 h 79"/>
                    <a:gd name="T2" fmla="*/ 0 w 1706"/>
                    <a:gd name="T3" fmla="*/ 79 h 79"/>
                    <a:gd name="T4" fmla="*/ 33 w 1706"/>
                    <a:gd name="T5" fmla="*/ 8 h 79"/>
                    <a:gd name="T6" fmla="*/ 1702 w 1706"/>
                    <a:gd name="T7" fmla="*/ 0 h 79"/>
                    <a:gd name="T8" fmla="*/ 1706 w 1706"/>
                    <a:gd name="T9" fmla="*/ 70 h 79"/>
                  </a:gdLst>
                  <a:ahLst/>
                  <a:cxnLst>
                    <a:cxn ang="0">
                      <a:pos x="T0" y="T1"/>
                    </a:cxn>
                    <a:cxn ang="0">
                      <a:pos x="T2" y="T3"/>
                    </a:cxn>
                    <a:cxn ang="0">
                      <a:pos x="T4" y="T5"/>
                    </a:cxn>
                    <a:cxn ang="0">
                      <a:pos x="T6" y="T7"/>
                    </a:cxn>
                    <a:cxn ang="0">
                      <a:pos x="T8" y="T9"/>
                    </a:cxn>
                  </a:cxnLst>
                  <a:rect l="0" t="0" r="r" b="b"/>
                  <a:pathLst>
                    <a:path w="1706" h="79">
                      <a:moveTo>
                        <a:pt x="1706" y="70"/>
                      </a:moveTo>
                      <a:lnTo>
                        <a:pt x="0" y="79"/>
                      </a:lnTo>
                      <a:lnTo>
                        <a:pt x="33" y="8"/>
                      </a:lnTo>
                      <a:lnTo>
                        <a:pt x="1702" y="0"/>
                      </a:lnTo>
                      <a:lnTo>
                        <a:pt x="1706" y="7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p>
                  <a:endParaRPr lang="en-US" sz="1836"/>
                </a:p>
              </p:txBody>
            </p:sp>
            <p:sp>
              <p:nvSpPr>
                <p:cNvPr id="359" name="Freeform 297"/>
                <p:cNvSpPr>
                  <a:spLocks/>
                </p:cNvSpPr>
                <p:nvPr/>
              </p:nvSpPr>
              <p:spPr bwMode="auto">
                <a:xfrm>
                  <a:off x="194" y="3382"/>
                  <a:ext cx="1718" cy="38"/>
                </a:xfrm>
                <a:custGeom>
                  <a:avLst/>
                  <a:gdLst>
                    <a:gd name="T0" fmla="*/ 1718 w 1718"/>
                    <a:gd name="T1" fmla="*/ 29 h 38"/>
                    <a:gd name="T2" fmla="*/ 0 w 1718"/>
                    <a:gd name="T3" fmla="*/ 38 h 38"/>
                    <a:gd name="T4" fmla="*/ 12 w 1718"/>
                    <a:gd name="T5" fmla="*/ 9 h 38"/>
                    <a:gd name="T6" fmla="*/ 1714 w 1718"/>
                    <a:gd name="T7" fmla="*/ 0 h 38"/>
                    <a:gd name="T8" fmla="*/ 1718 w 1718"/>
                    <a:gd name="T9" fmla="*/ 29 h 38"/>
                  </a:gdLst>
                  <a:ahLst/>
                  <a:cxnLst>
                    <a:cxn ang="0">
                      <a:pos x="T0" y="T1"/>
                    </a:cxn>
                    <a:cxn ang="0">
                      <a:pos x="T2" y="T3"/>
                    </a:cxn>
                    <a:cxn ang="0">
                      <a:pos x="T4" y="T5"/>
                    </a:cxn>
                    <a:cxn ang="0">
                      <a:pos x="T6" y="T7"/>
                    </a:cxn>
                    <a:cxn ang="0">
                      <a:pos x="T8" y="T9"/>
                    </a:cxn>
                  </a:cxnLst>
                  <a:rect l="0" t="0" r="r" b="b"/>
                  <a:pathLst>
                    <a:path w="1718" h="38">
                      <a:moveTo>
                        <a:pt x="1718" y="29"/>
                      </a:moveTo>
                      <a:lnTo>
                        <a:pt x="0" y="38"/>
                      </a:lnTo>
                      <a:lnTo>
                        <a:pt x="12" y="9"/>
                      </a:lnTo>
                      <a:lnTo>
                        <a:pt x="1714" y="0"/>
                      </a:lnTo>
                      <a:lnTo>
                        <a:pt x="1718" y="29"/>
                      </a:lnTo>
                      <a:close/>
                    </a:path>
                  </a:pathLst>
                </a:custGeom>
                <a:solidFill>
                  <a:srgbClr val="D2D2D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p>
                  <a:endParaRPr lang="en-US" sz="1836"/>
                </a:p>
              </p:txBody>
            </p:sp>
            <p:sp>
              <p:nvSpPr>
                <p:cNvPr id="360" name="Freeform 298"/>
                <p:cNvSpPr>
                  <a:spLocks/>
                </p:cNvSpPr>
                <p:nvPr/>
              </p:nvSpPr>
              <p:spPr bwMode="auto">
                <a:xfrm>
                  <a:off x="165" y="3407"/>
                  <a:ext cx="1751" cy="83"/>
                </a:xfrm>
                <a:custGeom>
                  <a:avLst/>
                  <a:gdLst>
                    <a:gd name="T0" fmla="*/ 1751 w 1751"/>
                    <a:gd name="T1" fmla="*/ 75 h 83"/>
                    <a:gd name="T2" fmla="*/ 0 w 1751"/>
                    <a:gd name="T3" fmla="*/ 83 h 83"/>
                    <a:gd name="T4" fmla="*/ 33 w 1751"/>
                    <a:gd name="T5" fmla="*/ 8 h 83"/>
                    <a:gd name="T6" fmla="*/ 1743 w 1751"/>
                    <a:gd name="T7" fmla="*/ 0 h 83"/>
                    <a:gd name="T8" fmla="*/ 1751 w 1751"/>
                    <a:gd name="T9" fmla="*/ 75 h 83"/>
                  </a:gdLst>
                  <a:ahLst/>
                  <a:cxnLst>
                    <a:cxn ang="0">
                      <a:pos x="T0" y="T1"/>
                    </a:cxn>
                    <a:cxn ang="0">
                      <a:pos x="T2" y="T3"/>
                    </a:cxn>
                    <a:cxn ang="0">
                      <a:pos x="T4" y="T5"/>
                    </a:cxn>
                    <a:cxn ang="0">
                      <a:pos x="T6" y="T7"/>
                    </a:cxn>
                    <a:cxn ang="0">
                      <a:pos x="T8" y="T9"/>
                    </a:cxn>
                  </a:cxnLst>
                  <a:rect l="0" t="0" r="r" b="b"/>
                  <a:pathLst>
                    <a:path w="1751" h="83">
                      <a:moveTo>
                        <a:pt x="1751" y="75"/>
                      </a:moveTo>
                      <a:lnTo>
                        <a:pt x="0" y="83"/>
                      </a:lnTo>
                      <a:lnTo>
                        <a:pt x="33" y="8"/>
                      </a:lnTo>
                      <a:lnTo>
                        <a:pt x="1743" y="0"/>
                      </a:lnTo>
                      <a:lnTo>
                        <a:pt x="1751" y="7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p>
                  <a:endParaRPr lang="en-US" sz="1836"/>
                </a:p>
              </p:txBody>
            </p:sp>
            <p:sp>
              <p:nvSpPr>
                <p:cNvPr id="361" name="Freeform 299"/>
                <p:cNvSpPr>
                  <a:spLocks/>
                </p:cNvSpPr>
                <p:nvPr/>
              </p:nvSpPr>
              <p:spPr bwMode="auto">
                <a:xfrm>
                  <a:off x="152" y="3474"/>
                  <a:ext cx="1764" cy="41"/>
                </a:xfrm>
                <a:custGeom>
                  <a:avLst/>
                  <a:gdLst>
                    <a:gd name="T0" fmla="*/ 1764 w 1764"/>
                    <a:gd name="T1" fmla="*/ 33 h 41"/>
                    <a:gd name="T2" fmla="*/ 0 w 1764"/>
                    <a:gd name="T3" fmla="*/ 41 h 41"/>
                    <a:gd name="T4" fmla="*/ 17 w 1764"/>
                    <a:gd name="T5" fmla="*/ 8 h 41"/>
                    <a:gd name="T6" fmla="*/ 1764 w 1764"/>
                    <a:gd name="T7" fmla="*/ 0 h 41"/>
                    <a:gd name="T8" fmla="*/ 1764 w 1764"/>
                    <a:gd name="T9" fmla="*/ 33 h 41"/>
                  </a:gdLst>
                  <a:ahLst/>
                  <a:cxnLst>
                    <a:cxn ang="0">
                      <a:pos x="T0" y="T1"/>
                    </a:cxn>
                    <a:cxn ang="0">
                      <a:pos x="T2" y="T3"/>
                    </a:cxn>
                    <a:cxn ang="0">
                      <a:pos x="T4" y="T5"/>
                    </a:cxn>
                    <a:cxn ang="0">
                      <a:pos x="T6" y="T7"/>
                    </a:cxn>
                    <a:cxn ang="0">
                      <a:pos x="T8" y="T9"/>
                    </a:cxn>
                  </a:cxnLst>
                  <a:rect l="0" t="0" r="r" b="b"/>
                  <a:pathLst>
                    <a:path w="1764" h="41">
                      <a:moveTo>
                        <a:pt x="1764" y="33"/>
                      </a:moveTo>
                      <a:lnTo>
                        <a:pt x="0" y="41"/>
                      </a:lnTo>
                      <a:lnTo>
                        <a:pt x="17" y="8"/>
                      </a:lnTo>
                      <a:lnTo>
                        <a:pt x="1764" y="0"/>
                      </a:lnTo>
                      <a:lnTo>
                        <a:pt x="1764" y="33"/>
                      </a:lnTo>
                      <a:close/>
                    </a:path>
                  </a:pathLst>
                </a:custGeom>
                <a:solidFill>
                  <a:srgbClr val="D2D2D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p>
                  <a:endParaRPr lang="en-US" sz="1836"/>
                </a:p>
              </p:txBody>
            </p:sp>
            <p:sp>
              <p:nvSpPr>
                <p:cNvPr id="362" name="Freeform 300"/>
                <p:cNvSpPr>
                  <a:spLocks/>
                </p:cNvSpPr>
                <p:nvPr/>
              </p:nvSpPr>
              <p:spPr bwMode="auto">
                <a:xfrm>
                  <a:off x="123" y="3499"/>
                  <a:ext cx="1801" cy="87"/>
                </a:xfrm>
                <a:custGeom>
                  <a:avLst/>
                  <a:gdLst>
                    <a:gd name="T0" fmla="*/ 1801 w 1801"/>
                    <a:gd name="T1" fmla="*/ 78 h 87"/>
                    <a:gd name="T2" fmla="*/ 0 w 1801"/>
                    <a:gd name="T3" fmla="*/ 87 h 87"/>
                    <a:gd name="T4" fmla="*/ 33 w 1801"/>
                    <a:gd name="T5" fmla="*/ 8 h 87"/>
                    <a:gd name="T6" fmla="*/ 1793 w 1801"/>
                    <a:gd name="T7" fmla="*/ 0 h 87"/>
                    <a:gd name="T8" fmla="*/ 1801 w 1801"/>
                    <a:gd name="T9" fmla="*/ 78 h 87"/>
                  </a:gdLst>
                  <a:ahLst/>
                  <a:cxnLst>
                    <a:cxn ang="0">
                      <a:pos x="T0" y="T1"/>
                    </a:cxn>
                    <a:cxn ang="0">
                      <a:pos x="T2" y="T3"/>
                    </a:cxn>
                    <a:cxn ang="0">
                      <a:pos x="T4" y="T5"/>
                    </a:cxn>
                    <a:cxn ang="0">
                      <a:pos x="T6" y="T7"/>
                    </a:cxn>
                    <a:cxn ang="0">
                      <a:pos x="T8" y="T9"/>
                    </a:cxn>
                  </a:cxnLst>
                  <a:rect l="0" t="0" r="r" b="b"/>
                  <a:pathLst>
                    <a:path w="1801" h="87">
                      <a:moveTo>
                        <a:pt x="1801" y="78"/>
                      </a:moveTo>
                      <a:lnTo>
                        <a:pt x="0" y="87"/>
                      </a:lnTo>
                      <a:lnTo>
                        <a:pt x="33" y="8"/>
                      </a:lnTo>
                      <a:lnTo>
                        <a:pt x="1793" y="0"/>
                      </a:lnTo>
                      <a:lnTo>
                        <a:pt x="1801" y="7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p>
                  <a:endParaRPr lang="en-US" sz="1836"/>
                </a:p>
              </p:txBody>
            </p:sp>
            <p:sp>
              <p:nvSpPr>
                <p:cNvPr id="363" name="Freeform 301"/>
                <p:cNvSpPr>
                  <a:spLocks/>
                </p:cNvSpPr>
                <p:nvPr/>
              </p:nvSpPr>
              <p:spPr bwMode="auto">
                <a:xfrm>
                  <a:off x="111" y="3569"/>
                  <a:ext cx="1813" cy="46"/>
                </a:xfrm>
                <a:custGeom>
                  <a:avLst/>
                  <a:gdLst>
                    <a:gd name="T0" fmla="*/ 1813 w 1813"/>
                    <a:gd name="T1" fmla="*/ 33 h 46"/>
                    <a:gd name="T2" fmla="*/ 0 w 1813"/>
                    <a:gd name="T3" fmla="*/ 46 h 46"/>
                    <a:gd name="T4" fmla="*/ 16 w 1813"/>
                    <a:gd name="T5" fmla="*/ 13 h 46"/>
                    <a:gd name="T6" fmla="*/ 1813 w 1813"/>
                    <a:gd name="T7" fmla="*/ 0 h 46"/>
                    <a:gd name="T8" fmla="*/ 1813 w 1813"/>
                    <a:gd name="T9" fmla="*/ 33 h 46"/>
                  </a:gdLst>
                  <a:ahLst/>
                  <a:cxnLst>
                    <a:cxn ang="0">
                      <a:pos x="T0" y="T1"/>
                    </a:cxn>
                    <a:cxn ang="0">
                      <a:pos x="T2" y="T3"/>
                    </a:cxn>
                    <a:cxn ang="0">
                      <a:pos x="T4" y="T5"/>
                    </a:cxn>
                    <a:cxn ang="0">
                      <a:pos x="T6" y="T7"/>
                    </a:cxn>
                    <a:cxn ang="0">
                      <a:pos x="T8" y="T9"/>
                    </a:cxn>
                  </a:cxnLst>
                  <a:rect l="0" t="0" r="r" b="b"/>
                  <a:pathLst>
                    <a:path w="1813" h="46">
                      <a:moveTo>
                        <a:pt x="1813" y="33"/>
                      </a:moveTo>
                      <a:lnTo>
                        <a:pt x="0" y="46"/>
                      </a:lnTo>
                      <a:lnTo>
                        <a:pt x="16" y="13"/>
                      </a:lnTo>
                      <a:lnTo>
                        <a:pt x="1813" y="0"/>
                      </a:lnTo>
                      <a:lnTo>
                        <a:pt x="1813" y="33"/>
                      </a:lnTo>
                      <a:close/>
                    </a:path>
                  </a:pathLst>
                </a:custGeom>
                <a:solidFill>
                  <a:srgbClr val="D2D2D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p>
                  <a:endParaRPr lang="en-US" sz="1836"/>
                </a:p>
              </p:txBody>
            </p:sp>
            <p:sp>
              <p:nvSpPr>
                <p:cNvPr id="364" name="Freeform 302"/>
                <p:cNvSpPr>
                  <a:spLocks/>
                </p:cNvSpPr>
                <p:nvPr/>
              </p:nvSpPr>
              <p:spPr bwMode="auto">
                <a:xfrm>
                  <a:off x="78" y="3598"/>
                  <a:ext cx="1855" cy="92"/>
                </a:xfrm>
                <a:custGeom>
                  <a:avLst/>
                  <a:gdLst>
                    <a:gd name="T0" fmla="*/ 1855 w 1855"/>
                    <a:gd name="T1" fmla="*/ 83 h 92"/>
                    <a:gd name="T2" fmla="*/ 0 w 1855"/>
                    <a:gd name="T3" fmla="*/ 92 h 92"/>
                    <a:gd name="T4" fmla="*/ 37 w 1855"/>
                    <a:gd name="T5" fmla="*/ 9 h 92"/>
                    <a:gd name="T6" fmla="*/ 1846 w 1855"/>
                    <a:gd name="T7" fmla="*/ 0 h 92"/>
                    <a:gd name="T8" fmla="*/ 1855 w 1855"/>
                    <a:gd name="T9" fmla="*/ 83 h 92"/>
                  </a:gdLst>
                  <a:ahLst/>
                  <a:cxnLst>
                    <a:cxn ang="0">
                      <a:pos x="T0" y="T1"/>
                    </a:cxn>
                    <a:cxn ang="0">
                      <a:pos x="T2" y="T3"/>
                    </a:cxn>
                    <a:cxn ang="0">
                      <a:pos x="T4" y="T5"/>
                    </a:cxn>
                    <a:cxn ang="0">
                      <a:pos x="T6" y="T7"/>
                    </a:cxn>
                    <a:cxn ang="0">
                      <a:pos x="T8" y="T9"/>
                    </a:cxn>
                  </a:cxnLst>
                  <a:rect l="0" t="0" r="r" b="b"/>
                  <a:pathLst>
                    <a:path w="1855" h="92">
                      <a:moveTo>
                        <a:pt x="1855" y="83"/>
                      </a:moveTo>
                      <a:lnTo>
                        <a:pt x="0" y="92"/>
                      </a:lnTo>
                      <a:lnTo>
                        <a:pt x="37" y="9"/>
                      </a:lnTo>
                      <a:lnTo>
                        <a:pt x="1846" y="0"/>
                      </a:lnTo>
                      <a:lnTo>
                        <a:pt x="1855" y="8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p>
                  <a:endParaRPr lang="en-US" sz="1836"/>
                </a:p>
              </p:txBody>
            </p:sp>
            <p:sp>
              <p:nvSpPr>
                <p:cNvPr id="365" name="Freeform 303"/>
                <p:cNvSpPr>
                  <a:spLocks/>
                </p:cNvSpPr>
                <p:nvPr/>
              </p:nvSpPr>
              <p:spPr bwMode="auto">
                <a:xfrm>
                  <a:off x="65" y="3673"/>
                  <a:ext cx="1868" cy="46"/>
                </a:xfrm>
                <a:custGeom>
                  <a:avLst/>
                  <a:gdLst>
                    <a:gd name="T0" fmla="*/ 1868 w 1868"/>
                    <a:gd name="T1" fmla="*/ 37 h 46"/>
                    <a:gd name="T2" fmla="*/ 0 w 1868"/>
                    <a:gd name="T3" fmla="*/ 46 h 46"/>
                    <a:gd name="T4" fmla="*/ 17 w 1868"/>
                    <a:gd name="T5" fmla="*/ 12 h 46"/>
                    <a:gd name="T6" fmla="*/ 1864 w 1868"/>
                    <a:gd name="T7" fmla="*/ 0 h 46"/>
                    <a:gd name="T8" fmla="*/ 1868 w 1868"/>
                    <a:gd name="T9" fmla="*/ 37 h 46"/>
                  </a:gdLst>
                  <a:ahLst/>
                  <a:cxnLst>
                    <a:cxn ang="0">
                      <a:pos x="T0" y="T1"/>
                    </a:cxn>
                    <a:cxn ang="0">
                      <a:pos x="T2" y="T3"/>
                    </a:cxn>
                    <a:cxn ang="0">
                      <a:pos x="T4" y="T5"/>
                    </a:cxn>
                    <a:cxn ang="0">
                      <a:pos x="T6" y="T7"/>
                    </a:cxn>
                    <a:cxn ang="0">
                      <a:pos x="T8" y="T9"/>
                    </a:cxn>
                  </a:cxnLst>
                  <a:rect l="0" t="0" r="r" b="b"/>
                  <a:pathLst>
                    <a:path w="1868" h="46">
                      <a:moveTo>
                        <a:pt x="1868" y="37"/>
                      </a:moveTo>
                      <a:lnTo>
                        <a:pt x="0" y="46"/>
                      </a:lnTo>
                      <a:lnTo>
                        <a:pt x="17" y="12"/>
                      </a:lnTo>
                      <a:lnTo>
                        <a:pt x="1864" y="0"/>
                      </a:lnTo>
                      <a:lnTo>
                        <a:pt x="1868" y="37"/>
                      </a:lnTo>
                      <a:close/>
                    </a:path>
                  </a:pathLst>
                </a:custGeom>
                <a:solidFill>
                  <a:srgbClr val="D2D2D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p>
                  <a:endParaRPr lang="en-US" sz="1836"/>
                </a:p>
              </p:txBody>
            </p:sp>
            <p:sp>
              <p:nvSpPr>
                <p:cNvPr id="366" name="Freeform 304"/>
                <p:cNvSpPr>
                  <a:spLocks/>
                </p:cNvSpPr>
                <p:nvPr/>
              </p:nvSpPr>
              <p:spPr bwMode="auto">
                <a:xfrm>
                  <a:off x="32" y="3702"/>
                  <a:ext cx="1909" cy="100"/>
                </a:xfrm>
                <a:custGeom>
                  <a:avLst/>
                  <a:gdLst>
                    <a:gd name="T0" fmla="*/ 1909 w 1909"/>
                    <a:gd name="T1" fmla="*/ 87 h 100"/>
                    <a:gd name="T2" fmla="*/ 0 w 1909"/>
                    <a:gd name="T3" fmla="*/ 100 h 100"/>
                    <a:gd name="T4" fmla="*/ 37 w 1909"/>
                    <a:gd name="T5" fmla="*/ 8 h 100"/>
                    <a:gd name="T6" fmla="*/ 1901 w 1909"/>
                    <a:gd name="T7" fmla="*/ 0 h 100"/>
                    <a:gd name="T8" fmla="*/ 1909 w 1909"/>
                    <a:gd name="T9" fmla="*/ 87 h 100"/>
                  </a:gdLst>
                  <a:ahLst/>
                  <a:cxnLst>
                    <a:cxn ang="0">
                      <a:pos x="T0" y="T1"/>
                    </a:cxn>
                    <a:cxn ang="0">
                      <a:pos x="T2" y="T3"/>
                    </a:cxn>
                    <a:cxn ang="0">
                      <a:pos x="T4" y="T5"/>
                    </a:cxn>
                    <a:cxn ang="0">
                      <a:pos x="T6" y="T7"/>
                    </a:cxn>
                    <a:cxn ang="0">
                      <a:pos x="T8" y="T9"/>
                    </a:cxn>
                  </a:cxnLst>
                  <a:rect l="0" t="0" r="r" b="b"/>
                  <a:pathLst>
                    <a:path w="1909" h="100">
                      <a:moveTo>
                        <a:pt x="1909" y="87"/>
                      </a:moveTo>
                      <a:lnTo>
                        <a:pt x="0" y="100"/>
                      </a:lnTo>
                      <a:lnTo>
                        <a:pt x="37" y="8"/>
                      </a:lnTo>
                      <a:lnTo>
                        <a:pt x="1901" y="0"/>
                      </a:lnTo>
                      <a:lnTo>
                        <a:pt x="1909" y="8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p>
                  <a:endParaRPr lang="en-US" sz="1836"/>
                </a:p>
              </p:txBody>
            </p:sp>
            <p:sp>
              <p:nvSpPr>
                <p:cNvPr id="367" name="Freeform 305"/>
                <p:cNvSpPr>
                  <a:spLocks/>
                </p:cNvSpPr>
                <p:nvPr/>
              </p:nvSpPr>
              <p:spPr bwMode="auto">
                <a:xfrm>
                  <a:off x="20" y="3781"/>
                  <a:ext cx="1921" cy="50"/>
                </a:xfrm>
                <a:custGeom>
                  <a:avLst/>
                  <a:gdLst>
                    <a:gd name="T0" fmla="*/ 1921 w 1921"/>
                    <a:gd name="T1" fmla="*/ 37 h 50"/>
                    <a:gd name="T2" fmla="*/ 0 w 1921"/>
                    <a:gd name="T3" fmla="*/ 50 h 50"/>
                    <a:gd name="T4" fmla="*/ 16 w 1921"/>
                    <a:gd name="T5" fmla="*/ 12 h 50"/>
                    <a:gd name="T6" fmla="*/ 1917 w 1921"/>
                    <a:gd name="T7" fmla="*/ 0 h 50"/>
                    <a:gd name="T8" fmla="*/ 1921 w 1921"/>
                    <a:gd name="T9" fmla="*/ 37 h 50"/>
                  </a:gdLst>
                  <a:ahLst/>
                  <a:cxnLst>
                    <a:cxn ang="0">
                      <a:pos x="T0" y="T1"/>
                    </a:cxn>
                    <a:cxn ang="0">
                      <a:pos x="T2" y="T3"/>
                    </a:cxn>
                    <a:cxn ang="0">
                      <a:pos x="T4" y="T5"/>
                    </a:cxn>
                    <a:cxn ang="0">
                      <a:pos x="T6" y="T7"/>
                    </a:cxn>
                    <a:cxn ang="0">
                      <a:pos x="T8" y="T9"/>
                    </a:cxn>
                  </a:cxnLst>
                  <a:rect l="0" t="0" r="r" b="b"/>
                  <a:pathLst>
                    <a:path w="1921" h="50">
                      <a:moveTo>
                        <a:pt x="1921" y="37"/>
                      </a:moveTo>
                      <a:lnTo>
                        <a:pt x="0" y="50"/>
                      </a:lnTo>
                      <a:lnTo>
                        <a:pt x="16" y="12"/>
                      </a:lnTo>
                      <a:lnTo>
                        <a:pt x="1917" y="0"/>
                      </a:lnTo>
                      <a:lnTo>
                        <a:pt x="1921" y="37"/>
                      </a:lnTo>
                      <a:close/>
                    </a:path>
                  </a:pathLst>
                </a:custGeom>
                <a:solidFill>
                  <a:srgbClr val="D2D2D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p>
                  <a:endParaRPr lang="en-US" sz="1836"/>
                </a:p>
              </p:txBody>
            </p:sp>
            <p:sp>
              <p:nvSpPr>
                <p:cNvPr id="368" name="Freeform 306"/>
                <p:cNvSpPr>
                  <a:spLocks/>
                </p:cNvSpPr>
                <p:nvPr/>
              </p:nvSpPr>
              <p:spPr bwMode="auto">
                <a:xfrm>
                  <a:off x="-18" y="3810"/>
                  <a:ext cx="1967" cy="108"/>
                </a:xfrm>
                <a:custGeom>
                  <a:avLst/>
                  <a:gdLst>
                    <a:gd name="T0" fmla="*/ 1967 w 1967"/>
                    <a:gd name="T1" fmla="*/ 96 h 108"/>
                    <a:gd name="T2" fmla="*/ 0 w 1967"/>
                    <a:gd name="T3" fmla="*/ 108 h 108"/>
                    <a:gd name="T4" fmla="*/ 38 w 1967"/>
                    <a:gd name="T5" fmla="*/ 13 h 108"/>
                    <a:gd name="T6" fmla="*/ 1959 w 1967"/>
                    <a:gd name="T7" fmla="*/ 0 h 108"/>
                    <a:gd name="T8" fmla="*/ 1967 w 1967"/>
                    <a:gd name="T9" fmla="*/ 96 h 108"/>
                  </a:gdLst>
                  <a:ahLst/>
                  <a:cxnLst>
                    <a:cxn ang="0">
                      <a:pos x="T0" y="T1"/>
                    </a:cxn>
                    <a:cxn ang="0">
                      <a:pos x="T2" y="T3"/>
                    </a:cxn>
                    <a:cxn ang="0">
                      <a:pos x="T4" y="T5"/>
                    </a:cxn>
                    <a:cxn ang="0">
                      <a:pos x="T6" y="T7"/>
                    </a:cxn>
                    <a:cxn ang="0">
                      <a:pos x="T8" y="T9"/>
                    </a:cxn>
                  </a:cxnLst>
                  <a:rect l="0" t="0" r="r" b="b"/>
                  <a:pathLst>
                    <a:path w="1967" h="108">
                      <a:moveTo>
                        <a:pt x="1967" y="96"/>
                      </a:moveTo>
                      <a:lnTo>
                        <a:pt x="0" y="108"/>
                      </a:lnTo>
                      <a:lnTo>
                        <a:pt x="38" y="13"/>
                      </a:lnTo>
                      <a:lnTo>
                        <a:pt x="1959" y="0"/>
                      </a:lnTo>
                      <a:lnTo>
                        <a:pt x="1967" y="9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p>
                  <a:endParaRPr lang="en-US" sz="1836"/>
                </a:p>
              </p:txBody>
            </p:sp>
            <p:sp>
              <p:nvSpPr>
                <p:cNvPr id="369" name="Freeform 307"/>
                <p:cNvSpPr>
                  <a:spLocks/>
                </p:cNvSpPr>
                <p:nvPr/>
              </p:nvSpPr>
              <p:spPr bwMode="auto">
                <a:xfrm>
                  <a:off x="-34" y="3897"/>
                  <a:ext cx="1983" cy="54"/>
                </a:xfrm>
                <a:custGeom>
                  <a:avLst/>
                  <a:gdLst>
                    <a:gd name="T0" fmla="*/ 1983 w 1983"/>
                    <a:gd name="T1" fmla="*/ 42 h 54"/>
                    <a:gd name="T2" fmla="*/ 0 w 1983"/>
                    <a:gd name="T3" fmla="*/ 54 h 54"/>
                    <a:gd name="T4" fmla="*/ 16 w 1983"/>
                    <a:gd name="T5" fmla="*/ 13 h 54"/>
                    <a:gd name="T6" fmla="*/ 1983 w 1983"/>
                    <a:gd name="T7" fmla="*/ 0 h 54"/>
                    <a:gd name="T8" fmla="*/ 1983 w 1983"/>
                    <a:gd name="T9" fmla="*/ 42 h 54"/>
                  </a:gdLst>
                  <a:ahLst/>
                  <a:cxnLst>
                    <a:cxn ang="0">
                      <a:pos x="T0" y="T1"/>
                    </a:cxn>
                    <a:cxn ang="0">
                      <a:pos x="T2" y="T3"/>
                    </a:cxn>
                    <a:cxn ang="0">
                      <a:pos x="T4" y="T5"/>
                    </a:cxn>
                    <a:cxn ang="0">
                      <a:pos x="T6" y="T7"/>
                    </a:cxn>
                    <a:cxn ang="0">
                      <a:pos x="T8" y="T9"/>
                    </a:cxn>
                  </a:cxnLst>
                  <a:rect l="0" t="0" r="r" b="b"/>
                  <a:pathLst>
                    <a:path w="1983" h="54">
                      <a:moveTo>
                        <a:pt x="1983" y="42"/>
                      </a:moveTo>
                      <a:lnTo>
                        <a:pt x="0" y="54"/>
                      </a:lnTo>
                      <a:lnTo>
                        <a:pt x="16" y="13"/>
                      </a:lnTo>
                      <a:lnTo>
                        <a:pt x="1983" y="0"/>
                      </a:lnTo>
                      <a:lnTo>
                        <a:pt x="1983" y="42"/>
                      </a:lnTo>
                      <a:close/>
                    </a:path>
                  </a:pathLst>
                </a:custGeom>
                <a:solidFill>
                  <a:srgbClr val="D2D2D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p>
                  <a:endParaRPr lang="en-US" sz="1836"/>
                </a:p>
              </p:txBody>
            </p:sp>
            <p:sp>
              <p:nvSpPr>
                <p:cNvPr id="370" name="Freeform 308"/>
                <p:cNvSpPr>
                  <a:spLocks/>
                </p:cNvSpPr>
                <p:nvPr/>
              </p:nvSpPr>
              <p:spPr bwMode="auto">
                <a:xfrm>
                  <a:off x="-71" y="3931"/>
                  <a:ext cx="2029" cy="112"/>
                </a:xfrm>
                <a:custGeom>
                  <a:avLst/>
                  <a:gdLst>
                    <a:gd name="T0" fmla="*/ 2029 w 2029"/>
                    <a:gd name="T1" fmla="*/ 99 h 112"/>
                    <a:gd name="T2" fmla="*/ 0 w 2029"/>
                    <a:gd name="T3" fmla="*/ 112 h 112"/>
                    <a:gd name="T4" fmla="*/ 41 w 2029"/>
                    <a:gd name="T5" fmla="*/ 12 h 112"/>
                    <a:gd name="T6" fmla="*/ 2020 w 2029"/>
                    <a:gd name="T7" fmla="*/ 0 h 112"/>
                    <a:gd name="T8" fmla="*/ 2029 w 2029"/>
                    <a:gd name="T9" fmla="*/ 99 h 112"/>
                  </a:gdLst>
                  <a:ahLst/>
                  <a:cxnLst>
                    <a:cxn ang="0">
                      <a:pos x="T0" y="T1"/>
                    </a:cxn>
                    <a:cxn ang="0">
                      <a:pos x="T2" y="T3"/>
                    </a:cxn>
                    <a:cxn ang="0">
                      <a:pos x="T4" y="T5"/>
                    </a:cxn>
                    <a:cxn ang="0">
                      <a:pos x="T6" y="T7"/>
                    </a:cxn>
                    <a:cxn ang="0">
                      <a:pos x="T8" y="T9"/>
                    </a:cxn>
                  </a:cxnLst>
                  <a:rect l="0" t="0" r="r" b="b"/>
                  <a:pathLst>
                    <a:path w="2029" h="112">
                      <a:moveTo>
                        <a:pt x="2029" y="99"/>
                      </a:moveTo>
                      <a:lnTo>
                        <a:pt x="0" y="112"/>
                      </a:lnTo>
                      <a:lnTo>
                        <a:pt x="41" y="12"/>
                      </a:lnTo>
                      <a:lnTo>
                        <a:pt x="2020" y="0"/>
                      </a:lnTo>
                      <a:lnTo>
                        <a:pt x="2029" y="9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p>
                  <a:endParaRPr lang="en-US" sz="1836"/>
                </a:p>
              </p:txBody>
            </p:sp>
            <p:sp>
              <p:nvSpPr>
                <p:cNvPr id="371" name="Freeform 309"/>
                <p:cNvSpPr>
                  <a:spLocks/>
                </p:cNvSpPr>
                <p:nvPr/>
              </p:nvSpPr>
              <p:spPr bwMode="auto">
                <a:xfrm>
                  <a:off x="-88" y="4018"/>
                  <a:ext cx="2050" cy="58"/>
                </a:xfrm>
                <a:custGeom>
                  <a:avLst/>
                  <a:gdLst>
                    <a:gd name="T0" fmla="*/ 2050 w 2050"/>
                    <a:gd name="T1" fmla="*/ 45 h 58"/>
                    <a:gd name="T2" fmla="*/ 0 w 2050"/>
                    <a:gd name="T3" fmla="*/ 58 h 58"/>
                    <a:gd name="T4" fmla="*/ 21 w 2050"/>
                    <a:gd name="T5" fmla="*/ 16 h 58"/>
                    <a:gd name="T6" fmla="*/ 2046 w 2050"/>
                    <a:gd name="T7" fmla="*/ 0 h 58"/>
                    <a:gd name="T8" fmla="*/ 2050 w 2050"/>
                    <a:gd name="T9" fmla="*/ 45 h 58"/>
                  </a:gdLst>
                  <a:ahLst/>
                  <a:cxnLst>
                    <a:cxn ang="0">
                      <a:pos x="T0" y="T1"/>
                    </a:cxn>
                    <a:cxn ang="0">
                      <a:pos x="T2" y="T3"/>
                    </a:cxn>
                    <a:cxn ang="0">
                      <a:pos x="T4" y="T5"/>
                    </a:cxn>
                    <a:cxn ang="0">
                      <a:pos x="T6" y="T7"/>
                    </a:cxn>
                    <a:cxn ang="0">
                      <a:pos x="T8" y="T9"/>
                    </a:cxn>
                  </a:cxnLst>
                  <a:rect l="0" t="0" r="r" b="b"/>
                  <a:pathLst>
                    <a:path w="2050" h="58">
                      <a:moveTo>
                        <a:pt x="2050" y="45"/>
                      </a:moveTo>
                      <a:lnTo>
                        <a:pt x="0" y="58"/>
                      </a:lnTo>
                      <a:lnTo>
                        <a:pt x="21" y="16"/>
                      </a:lnTo>
                      <a:lnTo>
                        <a:pt x="2046" y="0"/>
                      </a:lnTo>
                      <a:lnTo>
                        <a:pt x="2050" y="45"/>
                      </a:lnTo>
                      <a:close/>
                    </a:path>
                  </a:pathLst>
                </a:custGeom>
                <a:solidFill>
                  <a:srgbClr val="D2D2D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p>
                  <a:endParaRPr lang="en-US" sz="1836"/>
                </a:p>
              </p:txBody>
            </p:sp>
            <p:sp>
              <p:nvSpPr>
                <p:cNvPr id="372" name="Freeform 310"/>
                <p:cNvSpPr>
                  <a:spLocks/>
                </p:cNvSpPr>
                <p:nvPr/>
              </p:nvSpPr>
              <p:spPr bwMode="auto">
                <a:xfrm>
                  <a:off x="-129" y="4055"/>
                  <a:ext cx="2099" cy="121"/>
                </a:xfrm>
                <a:custGeom>
                  <a:avLst/>
                  <a:gdLst>
                    <a:gd name="T0" fmla="*/ 2099 w 2099"/>
                    <a:gd name="T1" fmla="*/ 104 h 121"/>
                    <a:gd name="T2" fmla="*/ 0 w 2099"/>
                    <a:gd name="T3" fmla="*/ 121 h 121"/>
                    <a:gd name="T4" fmla="*/ 45 w 2099"/>
                    <a:gd name="T5" fmla="*/ 13 h 121"/>
                    <a:gd name="T6" fmla="*/ 2091 w 2099"/>
                    <a:gd name="T7" fmla="*/ 0 h 121"/>
                    <a:gd name="T8" fmla="*/ 2099 w 2099"/>
                    <a:gd name="T9" fmla="*/ 104 h 121"/>
                  </a:gdLst>
                  <a:ahLst/>
                  <a:cxnLst>
                    <a:cxn ang="0">
                      <a:pos x="T0" y="T1"/>
                    </a:cxn>
                    <a:cxn ang="0">
                      <a:pos x="T2" y="T3"/>
                    </a:cxn>
                    <a:cxn ang="0">
                      <a:pos x="T4" y="T5"/>
                    </a:cxn>
                    <a:cxn ang="0">
                      <a:pos x="T6" y="T7"/>
                    </a:cxn>
                    <a:cxn ang="0">
                      <a:pos x="T8" y="T9"/>
                    </a:cxn>
                  </a:cxnLst>
                  <a:rect l="0" t="0" r="r" b="b"/>
                  <a:pathLst>
                    <a:path w="2099" h="121">
                      <a:moveTo>
                        <a:pt x="2099" y="104"/>
                      </a:moveTo>
                      <a:lnTo>
                        <a:pt x="0" y="121"/>
                      </a:lnTo>
                      <a:lnTo>
                        <a:pt x="45" y="13"/>
                      </a:lnTo>
                      <a:lnTo>
                        <a:pt x="2091" y="0"/>
                      </a:lnTo>
                      <a:lnTo>
                        <a:pt x="2099" y="10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p>
                  <a:endParaRPr lang="en-US" sz="1836"/>
                </a:p>
              </p:txBody>
            </p:sp>
            <p:sp>
              <p:nvSpPr>
                <p:cNvPr id="373" name="Freeform 311"/>
                <p:cNvSpPr>
                  <a:spLocks/>
                </p:cNvSpPr>
                <p:nvPr/>
              </p:nvSpPr>
              <p:spPr bwMode="auto">
                <a:xfrm>
                  <a:off x="-146" y="4151"/>
                  <a:ext cx="2116" cy="62"/>
                </a:xfrm>
                <a:custGeom>
                  <a:avLst/>
                  <a:gdLst>
                    <a:gd name="T0" fmla="*/ 2116 w 2116"/>
                    <a:gd name="T1" fmla="*/ 45 h 62"/>
                    <a:gd name="T2" fmla="*/ 0 w 2116"/>
                    <a:gd name="T3" fmla="*/ 62 h 62"/>
                    <a:gd name="T4" fmla="*/ 21 w 2116"/>
                    <a:gd name="T5" fmla="*/ 16 h 62"/>
                    <a:gd name="T6" fmla="*/ 2112 w 2116"/>
                    <a:gd name="T7" fmla="*/ 0 h 62"/>
                    <a:gd name="T8" fmla="*/ 2116 w 2116"/>
                    <a:gd name="T9" fmla="*/ 45 h 62"/>
                  </a:gdLst>
                  <a:ahLst/>
                  <a:cxnLst>
                    <a:cxn ang="0">
                      <a:pos x="T0" y="T1"/>
                    </a:cxn>
                    <a:cxn ang="0">
                      <a:pos x="T2" y="T3"/>
                    </a:cxn>
                    <a:cxn ang="0">
                      <a:pos x="T4" y="T5"/>
                    </a:cxn>
                    <a:cxn ang="0">
                      <a:pos x="T6" y="T7"/>
                    </a:cxn>
                    <a:cxn ang="0">
                      <a:pos x="T8" y="T9"/>
                    </a:cxn>
                  </a:cxnLst>
                  <a:rect l="0" t="0" r="r" b="b"/>
                  <a:pathLst>
                    <a:path w="2116" h="62">
                      <a:moveTo>
                        <a:pt x="2116" y="45"/>
                      </a:moveTo>
                      <a:lnTo>
                        <a:pt x="0" y="62"/>
                      </a:lnTo>
                      <a:lnTo>
                        <a:pt x="21" y="16"/>
                      </a:lnTo>
                      <a:lnTo>
                        <a:pt x="2112" y="0"/>
                      </a:lnTo>
                      <a:lnTo>
                        <a:pt x="2116" y="45"/>
                      </a:lnTo>
                      <a:close/>
                    </a:path>
                  </a:pathLst>
                </a:custGeom>
                <a:solidFill>
                  <a:srgbClr val="D2D2D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p>
                  <a:endParaRPr lang="en-US" sz="1836"/>
                </a:p>
              </p:txBody>
            </p:sp>
            <p:sp>
              <p:nvSpPr>
                <p:cNvPr id="374" name="Freeform 312"/>
                <p:cNvSpPr>
                  <a:spLocks/>
                </p:cNvSpPr>
                <p:nvPr/>
              </p:nvSpPr>
              <p:spPr bwMode="auto">
                <a:xfrm>
                  <a:off x="-192" y="4188"/>
                  <a:ext cx="2170" cy="129"/>
                </a:xfrm>
                <a:custGeom>
                  <a:avLst/>
                  <a:gdLst>
                    <a:gd name="T0" fmla="*/ 2170 w 2170"/>
                    <a:gd name="T1" fmla="*/ 112 h 129"/>
                    <a:gd name="T2" fmla="*/ 0 w 2170"/>
                    <a:gd name="T3" fmla="*/ 129 h 129"/>
                    <a:gd name="T4" fmla="*/ 50 w 2170"/>
                    <a:gd name="T5" fmla="*/ 12 h 129"/>
                    <a:gd name="T6" fmla="*/ 2162 w 2170"/>
                    <a:gd name="T7" fmla="*/ 0 h 129"/>
                    <a:gd name="T8" fmla="*/ 2170 w 2170"/>
                    <a:gd name="T9" fmla="*/ 112 h 129"/>
                  </a:gdLst>
                  <a:ahLst/>
                  <a:cxnLst>
                    <a:cxn ang="0">
                      <a:pos x="T0" y="T1"/>
                    </a:cxn>
                    <a:cxn ang="0">
                      <a:pos x="T2" y="T3"/>
                    </a:cxn>
                    <a:cxn ang="0">
                      <a:pos x="T4" y="T5"/>
                    </a:cxn>
                    <a:cxn ang="0">
                      <a:pos x="T6" y="T7"/>
                    </a:cxn>
                    <a:cxn ang="0">
                      <a:pos x="T8" y="T9"/>
                    </a:cxn>
                  </a:cxnLst>
                  <a:rect l="0" t="0" r="r" b="b"/>
                  <a:pathLst>
                    <a:path w="2170" h="129">
                      <a:moveTo>
                        <a:pt x="2170" y="112"/>
                      </a:moveTo>
                      <a:lnTo>
                        <a:pt x="0" y="129"/>
                      </a:lnTo>
                      <a:lnTo>
                        <a:pt x="50" y="12"/>
                      </a:lnTo>
                      <a:lnTo>
                        <a:pt x="2162" y="0"/>
                      </a:lnTo>
                      <a:lnTo>
                        <a:pt x="2170" y="11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p>
                  <a:endParaRPr lang="en-US" sz="1836"/>
                </a:p>
              </p:txBody>
            </p:sp>
            <p:sp>
              <p:nvSpPr>
                <p:cNvPr id="375" name="Freeform 313"/>
                <p:cNvSpPr>
                  <a:spLocks/>
                </p:cNvSpPr>
                <p:nvPr/>
              </p:nvSpPr>
              <p:spPr bwMode="auto">
                <a:xfrm>
                  <a:off x="-208" y="4288"/>
                  <a:ext cx="2190" cy="66"/>
                </a:xfrm>
                <a:custGeom>
                  <a:avLst/>
                  <a:gdLst>
                    <a:gd name="T0" fmla="*/ 2190 w 2190"/>
                    <a:gd name="T1" fmla="*/ 50 h 66"/>
                    <a:gd name="T2" fmla="*/ 0 w 2190"/>
                    <a:gd name="T3" fmla="*/ 66 h 66"/>
                    <a:gd name="T4" fmla="*/ 25 w 2190"/>
                    <a:gd name="T5" fmla="*/ 20 h 66"/>
                    <a:gd name="T6" fmla="*/ 2186 w 2190"/>
                    <a:gd name="T7" fmla="*/ 0 h 66"/>
                    <a:gd name="T8" fmla="*/ 2190 w 2190"/>
                    <a:gd name="T9" fmla="*/ 50 h 66"/>
                  </a:gdLst>
                  <a:ahLst/>
                  <a:cxnLst>
                    <a:cxn ang="0">
                      <a:pos x="T0" y="T1"/>
                    </a:cxn>
                    <a:cxn ang="0">
                      <a:pos x="T2" y="T3"/>
                    </a:cxn>
                    <a:cxn ang="0">
                      <a:pos x="T4" y="T5"/>
                    </a:cxn>
                    <a:cxn ang="0">
                      <a:pos x="T6" y="T7"/>
                    </a:cxn>
                    <a:cxn ang="0">
                      <a:pos x="T8" y="T9"/>
                    </a:cxn>
                  </a:cxnLst>
                  <a:rect l="0" t="0" r="r" b="b"/>
                  <a:pathLst>
                    <a:path w="2190" h="66">
                      <a:moveTo>
                        <a:pt x="2190" y="50"/>
                      </a:moveTo>
                      <a:lnTo>
                        <a:pt x="0" y="66"/>
                      </a:lnTo>
                      <a:lnTo>
                        <a:pt x="25" y="20"/>
                      </a:lnTo>
                      <a:lnTo>
                        <a:pt x="2186" y="0"/>
                      </a:lnTo>
                      <a:lnTo>
                        <a:pt x="2190" y="50"/>
                      </a:lnTo>
                      <a:close/>
                    </a:path>
                  </a:pathLst>
                </a:custGeom>
                <a:solidFill>
                  <a:srgbClr val="D2D2D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p>
                  <a:endParaRPr lang="en-US" sz="1836"/>
                </a:p>
              </p:txBody>
            </p:sp>
            <p:sp>
              <p:nvSpPr>
                <p:cNvPr id="376" name="Freeform 314"/>
                <p:cNvSpPr>
                  <a:spLocks/>
                </p:cNvSpPr>
                <p:nvPr/>
              </p:nvSpPr>
              <p:spPr bwMode="auto">
                <a:xfrm>
                  <a:off x="-254" y="4329"/>
                  <a:ext cx="2245" cy="141"/>
                </a:xfrm>
                <a:custGeom>
                  <a:avLst/>
                  <a:gdLst>
                    <a:gd name="T0" fmla="*/ 2245 w 2245"/>
                    <a:gd name="T1" fmla="*/ 121 h 141"/>
                    <a:gd name="T2" fmla="*/ 0 w 2245"/>
                    <a:gd name="T3" fmla="*/ 141 h 141"/>
                    <a:gd name="T4" fmla="*/ 50 w 2245"/>
                    <a:gd name="T5" fmla="*/ 17 h 141"/>
                    <a:gd name="T6" fmla="*/ 2236 w 2245"/>
                    <a:gd name="T7" fmla="*/ 0 h 141"/>
                    <a:gd name="T8" fmla="*/ 2245 w 2245"/>
                    <a:gd name="T9" fmla="*/ 121 h 141"/>
                  </a:gdLst>
                  <a:ahLst/>
                  <a:cxnLst>
                    <a:cxn ang="0">
                      <a:pos x="T0" y="T1"/>
                    </a:cxn>
                    <a:cxn ang="0">
                      <a:pos x="T2" y="T3"/>
                    </a:cxn>
                    <a:cxn ang="0">
                      <a:pos x="T4" y="T5"/>
                    </a:cxn>
                    <a:cxn ang="0">
                      <a:pos x="T6" y="T7"/>
                    </a:cxn>
                    <a:cxn ang="0">
                      <a:pos x="T8" y="T9"/>
                    </a:cxn>
                  </a:cxnLst>
                  <a:rect l="0" t="0" r="r" b="b"/>
                  <a:pathLst>
                    <a:path w="2245" h="141">
                      <a:moveTo>
                        <a:pt x="2245" y="121"/>
                      </a:moveTo>
                      <a:lnTo>
                        <a:pt x="0" y="141"/>
                      </a:lnTo>
                      <a:lnTo>
                        <a:pt x="50" y="17"/>
                      </a:lnTo>
                      <a:lnTo>
                        <a:pt x="2236" y="0"/>
                      </a:lnTo>
                      <a:lnTo>
                        <a:pt x="2245" y="12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p>
                  <a:endParaRPr lang="en-US" sz="1836"/>
                </a:p>
              </p:txBody>
            </p:sp>
            <p:sp>
              <p:nvSpPr>
                <p:cNvPr id="377" name="Freeform 315"/>
                <p:cNvSpPr>
                  <a:spLocks/>
                </p:cNvSpPr>
                <p:nvPr/>
              </p:nvSpPr>
              <p:spPr bwMode="auto">
                <a:xfrm>
                  <a:off x="-270" y="4437"/>
                  <a:ext cx="2265" cy="75"/>
                </a:xfrm>
                <a:custGeom>
                  <a:avLst/>
                  <a:gdLst>
                    <a:gd name="T0" fmla="*/ 2265 w 2265"/>
                    <a:gd name="T1" fmla="*/ 54 h 75"/>
                    <a:gd name="T2" fmla="*/ 0 w 2265"/>
                    <a:gd name="T3" fmla="*/ 75 h 75"/>
                    <a:gd name="T4" fmla="*/ 20 w 2265"/>
                    <a:gd name="T5" fmla="*/ 21 h 75"/>
                    <a:gd name="T6" fmla="*/ 2261 w 2265"/>
                    <a:gd name="T7" fmla="*/ 0 h 75"/>
                    <a:gd name="T8" fmla="*/ 2265 w 2265"/>
                    <a:gd name="T9" fmla="*/ 54 h 75"/>
                  </a:gdLst>
                  <a:ahLst/>
                  <a:cxnLst>
                    <a:cxn ang="0">
                      <a:pos x="T0" y="T1"/>
                    </a:cxn>
                    <a:cxn ang="0">
                      <a:pos x="T2" y="T3"/>
                    </a:cxn>
                    <a:cxn ang="0">
                      <a:pos x="T4" y="T5"/>
                    </a:cxn>
                    <a:cxn ang="0">
                      <a:pos x="T6" y="T7"/>
                    </a:cxn>
                    <a:cxn ang="0">
                      <a:pos x="T8" y="T9"/>
                    </a:cxn>
                  </a:cxnLst>
                  <a:rect l="0" t="0" r="r" b="b"/>
                  <a:pathLst>
                    <a:path w="2265" h="75">
                      <a:moveTo>
                        <a:pt x="2265" y="54"/>
                      </a:moveTo>
                      <a:lnTo>
                        <a:pt x="0" y="75"/>
                      </a:lnTo>
                      <a:lnTo>
                        <a:pt x="20" y="21"/>
                      </a:lnTo>
                      <a:lnTo>
                        <a:pt x="2261" y="0"/>
                      </a:lnTo>
                      <a:lnTo>
                        <a:pt x="2265" y="54"/>
                      </a:lnTo>
                      <a:close/>
                    </a:path>
                  </a:pathLst>
                </a:custGeom>
                <a:solidFill>
                  <a:srgbClr val="D2D2D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p>
                  <a:endParaRPr lang="en-US" sz="1836"/>
                </a:p>
              </p:txBody>
            </p:sp>
            <p:sp>
              <p:nvSpPr>
                <p:cNvPr id="378" name="Freeform 316"/>
                <p:cNvSpPr>
                  <a:spLocks/>
                </p:cNvSpPr>
                <p:nvPr/>
              </p:nvSpPr>
              <p:spPr bwMode="auto">
                <a:xfrm>
                  <a:off x="1879" y="3150"/>
                  <a:ext cx="203" cy="1366"/>
                </a:xfrm>
                <a:custGeom>
                  <a:avLst/>
                  <a:gdLst>
                    <a:gd name="T0" fmla="*/ 0 w 203"/>
                    <a:gd name="T1" fmla="*/ 4 h 1366"/>
                    <a:gd name="T2" fmla="*/ 103 w 203"/>
                    <a:gd name="T3" fmla="*/ 0 h 1366"/>
                    <a:gd name="T4" fmla="*/ 203 w 203"/>
                    <a:gd name="T5" fmla="*/ 1354 h 1366"/>
                    <a:gd name="T6" fmla="*/ 108 w 203"/>
                    <a:gd name="T7" fmla="*/ 1366 h 1366"/>
                    <a:gd name="T8" fmla="*/ 0 w 203"/>
                    <a:gd name="T9" fmla="*/ 4 h 1366"/>
                  </a:gdLst>
                  <a:ahLst/>
                  <a:cxnLst>
                    <a:cxn ang="0">
                      <a:pos x="T0" y="T1"/>
                    </a:cxn>
                    <a:cxn ang="0">
                      <a:pos x="T2" y="T3"/>
                    </a:cxn>
                    <a:cxn ang="0">
                      <a:pos x="T4" y="T5"/>
                    </a:cxn>
                    <a:cxn ang="0">
                      <a:pos x="T6" y="T7"/>
                    </a:cxn>
                    <a:cxn ang="0">
                      <a:pos x="T8" y="T9"/>
                    </a:cxn>
                  </a:cxnLst>
                  <a:rect l="0" t="0" r="r" b="b"/>
                  <a:pathLst>
                    <a:path w="203" h="1366">
                      <a:moveTo>
                        <a:pt x="0" y="4"/>
                      </a:moveTo>
                      <a:lnTo>
                        <a:pt x="103" y="0"/>
                      </a:lnTo>
                      <a:lnTo>
                        <a:pt x="203" y="1354"/>
                      </a:lnTo>
                      <a:lnTo>
                        <a:pt x="108" y="1366"/>
                      </a:lnTo>
                      <a:lnTo>
                        <a:pt x="0" y="4"/>
                      </a:lnTo>
                      <a:close/>
                    </a:path>
                  </a:pathLst>
                </a:custGeom>
                <a:solidFill>
                  <a:srgbClr val="D2D2D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p>
                  <a:endParaRPr lang="en-US" sz="1836"/>
                </a:p>
              </p:txBody>
            </p:sp>
            <p:sp>
              <p:nvSpPr>
                <p:cNvPr id="379" name="Freeform 317"/>
                <p:cNvSpPr>
                  <a:spLocks/>
                </p:cNvSpPr>
                <p:nvPr/>
              </p:nvSpPr>
              <p:spPr bwMode="auto">
                <a:xfrm>
                  <a:off x="-411" y="3166"/>
                  <a:ext cx="725" cy="1350"/>
                </a:xfrm>
                <a:custGeom>
                  <a:avLst/>
                  <a:gdLst>
                    <a:gd name="T0" fmla="*/ 629 w 725"/>
                    <a:gd name="T1" fmla="*/ 0 h 1350"/>
                    <a:gd name="T2" fmla="*/ 725 w 725"/>
                    <a:gd name="T3" fmla="*/ 0 h 1350"/>
                    <a:gd name="T4" fmla="*/ 145 w 725"/>
                    <a:gd name="T5" fmla="*/ 1342 h 1350"/>
                    <a:gd name="T6" fmla="*/ 0 w 725"/>
                    <a:gd name="T7" fmla="*/ 1350 h 1350"/>
                    <a:gd name="T8" fmla="*/ 629 w 725"/>
                    <a:gd name="T9" fmla="*/ 0 h 1350"/>
                  </a:gdLst>
                  <a:ahLst/>
                  <a:cxnLst>
                    <a:cxn ang="0">
                      <a:pos x="T0" y="T1"/>
                    </a:cxn>
                    <a:cxn ang="0">
                      <a:pos x="T2" y="T3"/>
                    </a:cxn>
                    <a:cxn ang="0">
                      <a:pos x="T4" y="T5"/>
                    </a:cxn>
                    <a:cxn ang="0">
                      <a:pos x="T6" y="T7"/>
                    </a:cxn>
                    <a:cxn ang="0">
                      <a:pos x="T8" y="T9"/>
                    </a:cxn>
                  </a:cxnLst>
                  <a:rect l="0" t="0" r="r" b="b"/>
                  <a:pathLst>
                    <a:path w="725" h="1350">
                      <a:moveTo>
                        <a:pt x="629" y="0"/>
                      </a:moveTo>
                      <a:lnTo>
                        <a:pt x="725" y="0"/>
                      </a:lnTo>
                      <a:lnTo>
                        <a:pt x="145" y="1342"/>
                      </a:lnTo>
                      <a:lnTo>
                        <a:pt x="0" y="1350"/>
                      </a:lnTo>
                      <a:lnTo>
                        <a:pt x="629" y="0"/>
                      </a:lnTo>
                      <a:close/>
                    </a:path>
                  </a:pathLst>
                </a:custGeom>
                <a:solidFill>
                  <a:srgbClr val="D2D2D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p>
                  <a:endParaRPr lang="en-US" sz="1836"/>
                </a:p>
              </p:txBody>
            </p:sp>
            <p:sp>
              <p:nvSpPr>
                <p:cNvPr id="380" name="Freeform 318"/>
                <p:cNvSpPr>
                  <a:spLocks/>
                </p:cNvSpPr>
                <p:nvPr/>
              </p:nvSpPr>
              <p:spPr bwMode="auto">
                <a:xfrm>
                  <a:off x="3303" y="2265"/>
                  <a:ext cx="365" cy="212"/>
                </a:xfrm>
                <a:custGeom>
                  <a:avLst/>
                  <a:gdLst>
                    <a:gd name="T0" fmla="*/ 58 w 88"/>
                    <a:gd name="T1" fmla="*/ 0 h 51"/>
                    <a:gd name="T2" fmla="*/ 27 w 88"/>
                    <a:gd name="T3" fmla="*/ 30 h 51"/>
                    <a:gd name="T4" fmla="*/ 30 w 88"/>
                    <a:gd name="T5" fmla="*/ 42 h 51"/>
                    <a:gd name="T6" fmla="*/ 27 w 88"/>
                    <a:gd name="T7" fmla="*/ 41 h 51"/>
                    <a:gd name="T8" fmla="*/ 24 w 88"/>
                    <a:gd name="T9" fmla="*/ 42 h 51"/>
                    <a:gd name="T10" fmla="*/ 12 w 88"/>
                    <a:gd name="T11" fmla="*/ 32 h 51"/>
                    <a:gd name="T12" fmla="*/ 0 w 88"/>
                    <a:gd name="T13" fmla="*/ 44 h 51"/>
                    <a:gd name="T14" fmla="*/ 3 w 88"/>
                    <a:gd name="T15" fmla="*/ 51 h 51"/>
                    <a:gd name="T16" fmla="*/ 21 w 88"/>
                    <a:gd name="T17" fmla="*/ 51 h 51"/>
                    <a:gd name="T18" fmla="*/ 22 w 88"/>
                    <a:gd name="T19" fmla="*/ 51 h 51"/>
                    <a:gd name="T20" fmla="*/ 32 w 88"/>
                    <a:gd name="T21" fmla="*/ 51 h 51"/>
                    <a:gd name="T22" fmla="*/ 36 w 88"/>
                    <a:gd name="T23" fmla="*/ 51 h 51"/>
                    <a:gd name="T24" fmla="*/ 79 w 88"/>
                    <a:gd name="T25" fmla="*/ 51 h 51"/>
                    <a:gd name="T26" fmla="*/ 88 w 88"/>
                    <a:gd name="T27" fmla="*/ 30 h 51"/>
                    <a:gd name="T28" fmla="*/ 58 w 88"/>
                    <a:gd name="T29" fmla="*/ 0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88" h="51">
                      <a:moveTo>
                        <a:pt x="58" y="0"/>
                      </a:moveTo>
                      <a:cubicBezTo>
                        <a:pt x="41" y="0"/>
                        <a:pt x="27" y="13"/>
                        <a:pt x="27" y="30"/>
                      </a:cubicBezTo>
                      <a:cubicBezTo>
                        <a:pt x="27" y="34"/>
                        <a:pt x="29" y="39"/>
                        <a:pt x="30" y="42"/>
                      </a:cubicBezTo>
                      <a:cubicBezTo>
                        <a:pt x="29" y="42"/>
                        <a:pt x="28" y="41"/>
                        <a:pt x="27" y="41"/>
                      </a:cubicBezTo>
                      <a:cubicBezTo>
                        <a:pt x="26" y="41"/>
                        <a:pt x="25" y="42"/>
                        <a:pt x="24" y="42"/>
                      </a:cubicBezTo>
                      <a:cubicBezTo>
                        <a:pt x="23" y="36"/>
                        <a:pt x="18" y="32"/>
                        <a:pt x="12" y="32"/>
                      </a:cubicBezTo>
                      <a:cubicBezTo>
                        <a:pt x="5" y="32"/>
                        <a:pt x="0" y="37"/>
                        <a:pt x="0" y="44"/>
                      </a:cubicBezTo>
                      <a:cubicBezTo>
                        <a:pt x="0" y="47"/>
                        <a:pt x="1" y="49"/>
                        <a:pt x="3" y="51"/>
                      </a:cubicBezTo>
                      <a:cubicBezTo>
                        <a:pt x="21" y="51"/>
                        <a:pt x="21" y="51"/>
                        <a:pt x="21" y="51"/>
                      </a:cubicBezTo>
                      <a:cubicBezTo>
                        <a:pt x="22" y="51"/>
                        <a:pt x="22" y="51"/>
                        <a:pt x="22" y="51"/>
                      </a:cubicBezTo>
                      <a:cubicBezTo>
                        <a:pt x="32" y="51"/>
                        <a:pt x="32" y="51"/>
                        <a:pt x="32" y="51"/>
                      </a:cubicBezTo>
                      <a:cubicBezTo>
                        <a:pt x="36" y="51"/>
                        <a:pt x="36" y="51"/>
                        <a:pt x="36" y="51"/>
                      </a:cubicBezTo>
                      <a:cubicBezTo>
                        <a:pt x="79" y="51"/>
                        <a:pt x="79" y="51"/>
                        <a:pt x="79" y="51"/>
                      </a:cubicBezTo>
                      <a:cubicBezTo>
                        <a:pt x="85" y="46"/>
                        <a:pt x="88" y="38"/>
                        <a:pt x="88" y="30"/>
                      </a:cubicBezTo>
                      <a:cubicBezTo>
                        <a:pt x="88" y="13"/>
                        <a:pt x="74" y="0"/>
                        <a:pt x="58" y="0"/>
                      </a:cubicBezTo>
                      <a:close/>
                    </a:path>
                  </a:pathLst>
                </a:custGeom>
                <a:solidFill>
                  <a:srgbClr val="00BCF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p>
                  <a:endParaRPr lang="en-US" sz="1836"/>
                </a:p>
              </p:txBody>
            </p:sp>
            <p:sp>
              <p:nvSpPr>
                <p:cNvPr id="381" name="Freeform 319"/>
                <p:cNvSpPr>
                  <a:spLocks/>
                </p:cNvSpPr>
                <p:nvPr/>
              </p:nvSpPr>
              <p:spPr bwMode="auto">
                <a:xfrm>
                  <a:off x="3225" y="2456"/>
                  <a:ext cx="49" cy="21"/>
                </a:xfrm>
                <a:custGeom>
                  <a:avLst/>
                  <a:gdLst>
                    <a:gd name="T0" fmla="*/ 6 w 12"/>
                    <a:gd name="T1" fmla="*/ 0 h 5"/>
                    <a:gd name="T2" fmla="*/ 0 w 12"/>
                    <a:gd name="T3" fmla="*/ 5 h 5"/>
                    <a:gd name="T4" fmla="*/ 12 w 12"/>
                    <a:gd name="T5" fmla="*/ 5 h 5"/>
                    <a:gd name="T6" fmla="*/ 6 w 12"/>
                    <a:gd name="T7" fmla="*/ 0 h 5"/>
                  </a:gdLst>
                  <a:ahLst/>
                  <a:cxnLst>
                    <a:cxn ang="0">
                      <a:pos x="T0" y="T1"/>
                    </a:cxn>
                    <a:cxn ang="0">
                      <a:pos x="T2" y="T3"/>
                    </a:cxn>
                    <a:cxn ang="0">
                      <a:pos x="T4" y="T5"/>
                    </a:cxn>
                    <a:cxn ang="0">
                      <a:pos x="T6" y="T7"/>
                    </a:cxn>
                  </a:cxnLst>
                  <a:rect l="0" t="0" r="r" b="b"/>
                  <a:pathLst>
                    <a:path w="12" h="5">
                      <a:moveTo>
                        <a:pt x="6" y="0"/>
                      </a:moveTo>
                      <a:cubicBezTo>
                        <a:pt x="3" y="0"/>
                        <a:pt x="0" y="2"/>
                        <a:pt x="0" y="5"/>
                      </a:cubicBezTo>
                      <a:cubicBezTo>
                        <a:pt x="12" y="5"/>
                        <a:pt x="12" y="5"/>
                        <a:pt x="12" y="5"/>
                      </a:cubicBezTo>
                      <a:cubicBezTo>
                        <a:pt x="11" y="2"/>
                        <a:pt x="9" y="0"/>
                        <a:pt x="6" y="0"/>
                      </a:cubicBezTo>
                      <a:close/>
                    </a:path>
                  </a:pathLst>
                </a:custGeom>
                <a:solidFill>
                  <a:schemeClr val="accent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p>
                  <a:endParaRPr lang="en-US" sz="1836" dirty="0"/>
                </a:p>
              </p:txBody>
            </p:sp>
            <p:sp>
              <p:nvSpPr>
                <p:cNvPr id="382" name="Rectangle 320"/>
                <p:cNvSpPr>
                  <a:spLocks noChangeArrowheads="1"/>
                </p:cNvSpPr>
                <p:nvPr/>
              </p:nvSpPr>
              <p:spPr bwMode="auto">
                <a:xfrm>
                  <a:off x="1042" y="2547"/>
                  <a:ext cx="1" cy="1"/>
                </a:xfrm>
                <a:prstGeom prst="rect">
                  <a:avLst/>
                </a:prstGeom>
                <a:solidFill>
                  <a:srgbClr val="6D6F7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3260" tIns="46630" rIns="93260" bIns="46630" numCol="1" anchor="t" anchorCtr="0" compatLnSpc="1">
                  <a:prstTxWarp prst="textNoShape">
                    <a:avLst/>
                  </a:prstTxWarp>
                </a:bodyPr>
                <a:lstStyle/>
                <a:p>
                  <a:endParaRPr lang="en-US" sz="1836"/>
                </a:p>
              </p:txBody>
            </p:sp>
            <p:sp>
              <p:nvSpPr>
                <p:cNvPr id="383" name="Freeform 321"/>
                <p:cNvSpPr>
                  <a:spLocks/>
                </p:cNvSpPr>
                <p:nvPr/>
              </p:nvSpPr>
              <p:spPr bwMode="auto">
                <a:xfrm>
                  <a:off x="1042" y="2547"/>
                  <a:ext cx="0" cy="0"/>
                </a:xfrm>
                <a:custGeom>
                  <a:avLst/>
                  <a:gdLst/>
                  <a:ahLst/>
                  <a:cxnLst>
                    <a:cxn ang="0">
                      <a:pos x="0" y="0"/>
                    </a:cxn>
                    <a:cxn ang="0">
                      <a:pos x="0" y="0"/>
                    </a:cxn>
                    <a:cxn ang="0">
                      <a:pos x="0" y="0"/>
                    </a:cxn>
                    <a:cxn ang="0">
                      <a:pos x="0" y="0"/>
                    </a:cxn>
                  </a:cxnLst>
                  <a:rect l="0" t="0" r="r" b="b"/>
                  <a:pathLst>
                    <a:path>
                      <a:moveTo>
                        <a:pt x="0" y="0"/>
                      </a:moveTo>
                      <a:lnTo>
                        <a:pt x="0" y="0"/>
                      </a:lnTo>
                      <a:lnTo>
                        <a:pt x="0" y="0"/>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p>
                  <a:endParaRPr lang="en-US" sz="1836"/>
                </a:p>
              </p:txBody>
            </p:sp>
            <p:sp>
              <p:nvSpPr>
                <p:cNvPr id="384" name="Freeform 322"/>
                <p:cNvSpPr>
                  <a:spLocks noEditPoints="1"/>
                </p:cNvSpPr>
                <p:nvPr/>
              </p:nvSpPr>
              <p:spPr bwMode="auto">
                <a:xfrm>
                  <a:off x="-614" y="2547"/>
                  <a:ext cx="1656" cy="1138"/>
                </a:xfrm>
                <a:custGeom>
                  <a:avLst/>
                  <a:gdLst>
                    <a:gd name="T0" fmla="*/ 526 w 1656"/>
                    <a:gd name="T1" fmla="*/ 632 h 1138"/>
                    <a:gd name="T2" fmla="*/ 406 w 1656"/>
                    <a:gd name="T3" fmla="*/ 603 h 1138"/>
                    <a:gd name="T4" fmla="*/ 543 w 1656"/>
                    <a:gd name="T5" fmla="*/ 603 h 1138"/>
                    <a:gd name="T6" fmla="*/ 634 w 1656"/>
                    <a:gd name="T7" fmla="*/ 495 h 1138"/>
                    <a:gd name="T8" fmla="*/ 563 w 1656"/>
                    <a:gd name="T9" fmla="*/ 603 h 1138"/>
                    <a:gd name="T10" fmla="*/ 687 w 1656"/>
                    <a:gd name="T11" fmla="*/ 378 h 1138"/>
                    <a:gd name="T12" fmla="*/ 646 w 1656"/>
                    <a:gd name="T13" fmla="*/ 470 h 1138"/>
                    <a:gd name="T14" fmla="*/ 779 w 1656"/>
                    <a:gd name="T15" fmla="*/ 470 h 1138"/>
                    <a:gd name="T16" fmla="*/ 853 w 1656"/>
                    <a:gd name="T17" fmla="*/ 378 h 1138"/>
                    <a:gd name="T18" fmla="*/ 799 w 1656"/>
                    <a:gd name="T19" fmla="*/ 470 h 1138"/>
                    <a:gd name="T20" fmla="*/ 758 w 1656"/>
                    <a:gd name="T21" fmla="*/ 270 h 1138"/>
                    <a:gd name="T22" fmla="*/ 721 w 1656"/>
                    <a:gd name="T23" fmla="*/ 353 h 1138"/>
                    <a:gd name="T24" fmla="*/ 845 w 1656"/>
                    <a:gd name="T25" fmla="*/ 353 h 1138"/>
                    <a:gd name="T26" fmla="*/ 911 w 1656"/>
                    <a:gd name="T27" fmla="*/ 270 h 1138"/>
                    <a:gd name="T28" fmla="*/ 866 w 1656"/>
                    <a:gd name="T29" fmla="*/ 353 h 1138"/>
                    <a:gd name="T30" fmla="*/ 1168 w 1656"/>
                    <a:gd name="T31" fmla="*/ 270 h 1138"/>
                    <a:gd name="T32" fmla="*/ 654 w 1656"/>
                    <a:gd name="T33" fmla="*/ 250 h 1138"/>
                    <a:gd name="T34" fmla="*/ 770 w 1656"/>
                    <a:gd name="T35" fmla="*/ 250 h 1138"/>
                    <a:gd name="T36" fmla="*/ 837 w 1656"/>
                    <a:gd name="T37" fmla="*/ 175 h 1138"/>
                    <a:gd name="T38" fmla="*/ 787 w 1656"/>
                    <a:gd name="T39" fmla="*/ 250 h 1138"/>
                    <a:gd name="T40" fmla="*/ 1081 w 1656"/>
                    <a:gd name="T41" fmla="*/ 175 h 1138"/>
                    <a:gd name="T42" fmla="*/ 1060 w 1656"/>
                    <a:gd name="T43" fmla="*/ 250 h 1138"/>
                    <a:gd name="T44" fmla="*/ 1176 w 1656"/>
                    <a:gd name="T45" fmla="*/ 250 h 1138"/>
                    <a:gd name="T46" fmla="*/ 766 w 1656"/>
                    <a:gd name="T47" fmla="*/ 88 h 1138"/>
                    <a:gd name="T48" fmla="*/ 721 w 1656"/>
                    <a:gd name="T49" fmla="*/ 158 h 1138"/>
                    <a:gd name="T50" fmla="*/ 998 w 1656"/>
                    <a:gd name="T51" fmla="*/ 88 h 1138"/>
                    <a:gd name="T52" fmla="*/ 977 w 1656"/>
                    <a:gd name="T53" fmla="*/ 158 h 1138"/>
                    <a:gd name="T54" fmla="*/ 1089 w 1656"/>
                    <a:gd name="T55" fmla="*/ 158 h 1138"/>
                    <a:gd name="T56" fmla="*/ 1139 w 1656"/>
                    <a:gd name="T57" fmla="*/ 88 h 1138"/>
                    <a:gd name="T58" fmla="*/ 1106 w 1656"/>
                    <a:gd name="T59" fmla="*/ 158 h 1138"/>
                    <a:gd name="T60" fmla="*/ 1371 w 1656"/>
                    <a:gd name="T61" fmla="*/ 88 h 1138"/>
                    <a:gd name="T62" fmla="*/ 779 w 1656"/>
                    <a:gd name="T63" fmla="*/ 71 h 1138"/>
                    <a:gd name="T64" fmla="*/ 886 w 1656"/>
                    <a:gd name="T65" fmla="*/ 71 h 1138"/>
                    <a:gd name="T66" fmla="*/ 940 w 1656"/>
                    <a:gd name="T67" fmla="*/ 9 h 1138"/>
                    <a:gd name="T68" fmla="*/ 903 w 1656"/>
                    <a:gd name="T69" fmla="*/ 71 h 1138"/>
                    <a:gd name="T70" fmla="*/ 1164 w 1656"/>
                    <a:gd name="T71" fmla="*/ 9 h 1138"/>
                    <a:gd name="T72" fmla="*/ 1147 w 1656"/>
                    <a:gd name="T73" fmla="*/ 71 h 1138"/>
                    <a:gd name="T74" fmla="*/ 1255 w 1656"/>
                    <a:gd name="T75" fmla="*/ 71 h 1138"/>
                    <a:gd name="T76" fmla="*/ 1296 w 1656"/>
                    <a:gd name="T77" fmla="*/ 9 h 1138"/>
                    <a:gd name="T78" fmla="*/ 1271 w 1656"/>
                    <a:gd name="T79" fmla="*/ 71 h 1138"/>
                    <a:gd name="T80" fmla="*/ 1516 w 1656"/>
                    <a:gd name="T81" fmla="*/ 9 h 1138"/>
                    <a:gd name="T82" fmla="*/ 1656 w 1656"/>
                    <a:gd name="T83" fmla="*/ 0 h 1138"/>
                    <a:gd name="T84" fmla="*/ 50 w 1656"/>
                    <a:gd name="T85" fmla="*/ 1105 h 1138"/>
                    <a:gd name="T86" fmla="*/ 323 w 1656"/>
                    <a:gd name="T87" fmla="*/ 918 h 1138"/>
                    <a:gd name="T88" fmla="*/ 431 w 1656"/>
                    <a:gd name="T89" fmla="*/ 781 h 1138"/>
                    <a:gd name="T90" fmla="*/ 451 w 1656"/>
                    <a:gd name="T91" fmla="*/ 781 h 1138"/>
                    <a:gd name="T92" fmla="*/ 472 w 1656"/>
                    <a:gd name="T93" fmla="*/ 748 h 1138"/>
                    <a:gd name="T94" fmla="*/ 654 w 1656"/>
                    <a:gd name="T95" fmla="*/ 690 h 1138"/>
                    <a:gd name="T96" fmla="*/ 741 w 1656"/>
                    <a:gd name="T97" fmla="*/ 632 h 1138"/>
                    <a:gd name="T98" fmla="*/ 787 w 1656"/>
                    <a:gd name="T99" fmla="*/ 495 h 1138"/>
                    <a:gd name="T100" fmla="*/ 969 w 1656"/>
                    <a:gd name="T101" fmla="*/ 470 h 1138"/>
                    <a:gd name="T102" fmla="*/ 1106 w 1656"/>
                    <a:gd name="T103" fmla="*/ 378 h 1138"/>
                    <a:gd name="T104" fmla="*/ 1263 w 1656"/>
                    <a:gd name="T105" fmla="*/ 270 h 1138"/>
                    <a:gd name="T106" fmla="*/ 1226 w 1656"/>
                    <a:gd name="T107" fmla="*/ 175 h 1138"/>
                    <a:gd name="T108" fmla="*/ 1342 w 1656"/>
                    <a:gd name="T109" fmla="*/ 216 h 1138"/>
                    <a:gd name="T110" fmla="*/ 1429 w 1656"/>
                    <a:gd name="T111" fmla="*/ 158 h 1138"/>
                    <a:gd name="T112" fmla="*/ 1495 w 1656"/>
                    <a:gd name="T113" fmla="*/ 88 h 1138"/>
                    <a:gd name="T114" fmla="*/ 1512 w 1656"/>
                    <a:gd name="T115" fmla="*/ 88 h 1138"/>
                    <a:gd name="T116" fmla="*/ 1516 w 1656"/>
                    <a:gd name="T117" fmla="*/ 71 h 1138"/>
                    <a:gd name="T118" fmla="*/ 1636 w 1656"/>
                    <a:gd name="T119" fmla="*/ 13 h 1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656" h="1138">
                      <a:moveTo>
                        <a:pt x="302" y="748"/>
                      </a:moveTo>
                      <a:lnTo>
                        <a:pt x="385" y="632"/>
                      </a:lnTo>
                      <a:lnTo>
                        <a:pt x="526" y="632"/>
                      </a:lnTo>
                      <a:lnTo>
                        <a:pt x="447" y="748"/>
                      </a:lnTo>
                      <a:lnTo>
                        <a:pt x="302" y="748"/>
                      </a:lnTo>
                      <a:close/>
                      <a:moveTo>
                        <a:pt x="406" y="603"/>
                      </a:moveTo>
                      <a:lnTo>
                        <a:pt x="480" y="495"/>
                      </a:lnTo>
                      <a:lnTo>
                        <a:pt x="613" y="495"/>
                      </a:lnTo>
                      <a:lnTo>
                        <a:pt x="543" y="603"/>
                      </a:lnTo>
                      <a:lnTo>
                        <a:pt x="406" y="603"/>
                      </a:lnTo>
                      <a:close/>
                      <a:moveTo>
                        <a:pt x="563" y="603"/>
                      </a:moveTo>
                      <a:lnTo>
                        <a:pt x="634" y="495"/>
                      </a:lnTo>
                      <a:lnTo>
                        <a:pt x="766" y="495"/>
                      </a:lnTo>
                      <a:lnTo>
                        <a:pt x="704" y="603"/>
                      </a:lnTo>
                      <a:lnTo>
                        <a:pt x="563" y="603"/>
                      </a:lnTo>
                      <a:close/>
                      <a:moveTo>
                        <a:pt x="497" y="470"/>
                      </a:moveTo>
                      <a:lnTo>
                        <a:pt x="563" y="378"/>
                      </a:lnTo>
                      <a:lnTo>
                        <a:pt x="687" y="378"/>
                      </a:lnTo>
                      <a:lnTo>
                        <a:pt x="630" y="470"/>
                      </a:lnTo>
                      <a:lnTo>
                        <a:pt x="497" y="470"/>
                      </a:lnTo>
                      <a:close/>
                      <a:moveTo>
                        <a:pt x="646" y="470"/>
                      </a:moveTo>
                      <a:lnTo>
                        <a:pt x="708" y="378"/>
                      </a:lnTo>
                      <a:lnTo>
                        <a:pt x="832" y="378"/>
                      </a:lnTo>
                      <a:lnTo>
                        <a:pt x="779" y="470"/>
                      </a:lnTo>
                      <a:lnTo>
                        <a:pt x="646" y="470"/>
                      </a:lnTo>
                      <a:close/>
                      <a:moveTo>
                        <a:pt x="799" y="470"/>
                      </a:moveTo>
                      <a:lnTo>
                        <a:pt x="853" y="378"/>
                      </a:lnTo>
                      <a:lnTo>
                        <a:pt x="977" y="378"/>
                      </a:lnTo>
                      <a:lnTo>
                        <a:pt x="932" y="470"/>
                      </a:lnTo>
                      <a:lnTo>
                        <a:pt x="799" y="470"/>
                      </a:lnTo>
                      <a:close/>
                      <a:moveTo>
                        <a:pt x="580" y="353"/>
                      </a:moveTo>
                      <a:lnTo>
                        <a:pt x="638" y="270"/>
                      </a:lnTo>
                      <a:lnTo>
                        <a:pt x="758" y="270"/>
                      </a:lnTo>
                      <a:lnTo>
                        <a:pt x="704" y="353"/>
                      </a:lnTo>
                      <a:lnTo>
                        <a:pt x="580" y="353"/>
                      </a:lnTo>
                      <a:close/>
                      <a:moveTo>
                        <a:pt x="721" y="353"/>
                      </a:moveTo>
                      <a:lnTo>
                        <a:pt x="774" y="270"/>
                      </a:lnTo>
                      <a:lnTo>
                        <a:pt x="895" y="270"/>
                      </a:lnTo>
                      <a:lnTo>
                        <a:pt x="845" y="353"/>
                      </a:lnTo>
                      <a:lnTo>
                        <a:pt x="721" y="353"/>
                      </a:lnTo>
                      <a:close/>
                      <a:moveTo>
                        <a:pt x="866" y="353"/>
                      </a:moveTo>
                      <a:lnTo>
                        <a:pt x="911" y="270"/>
                      </a:lnTo>
                      <a:lnTo>
                        <a:pt x="1031" y="270"/>
                      </a:lnTo>
                      <a:lnTo>
                        <a:pt x="990" y="353"/>
                      </a:lnTo>
                      <a:lnTo>
                        <a:pt x="866" y="353"/>
                      </a:lnTo>
                      <a:close/>
                      <a:moveTo>
                        <a:pt x="1006" y="353"/>
                      </a:moveTo>
                      <a:lnTo>
                        <a:pt x="1048" y="270"/>
                      </a:lnTo>
                      <a:lnTo>
                        <a:pt x="1168" y="270"/>
                      </a:lnTo>
                      <a:lnTo>
                        <a:pt x="1131" y="353"/>
                      </a:lnTo>
                      <a:lnTo>
                        <a:pt x="1006" y="353"/>
                      </a:lnTo>
                      <a:close/>
                      <a:moveTo>
                        <a:pt x="654" y="250"/>
                      </a:moveTo>
                      <a:lnTo>
                        <a:pt x="708" y="175"/>
                      </a:lnTo>
                      <a:lnTo>
                        <a:pt x="820" y="175"/>
                      </a:lnTo>
                      <a:lnTo>
                        <a:pt x="770" y="250"/>
                      </a:lnTo>
                      <a:lnTo>
                        <a:pt x="654" y="250"/>
                      </a:lnTo>
                      <a:close/>
                      <a:moveTo>
                        <a:pt x="787" y="250"/>
                      </a:moveTo>
                      <a:lnTo>
                        <a:pt x="837" y="175"/>
                      </a:lnTo>
                      <a:lnTo>
                        <a:pt x="948" y="175"/>
                      </a:lnTo>
                      <a:lnTo>
                        <a:pt x="907" y="250"/>
                      </a:lnTo>
                      <a:lnTo>
                        <a:pt x="787" y="250"/>
                      </a:lnTo>
                      <a:close/>
                      <a:moveTo>
                        <a:pt x="924" y="250"/>
                      </a:moveTo>
                      <a:lnTo>
                        <a:pt x="965" y="175"/>
                      </a:lnTo>
                      <a:lnTo>
                        <a:pt x="1081" y="175"/>
                      </a:lnTo>
                      <a:lnTo>
                        <a:pt x="1039" y="250"/>
                      </a:lnTo>
                      <a:lnTo>
                        <a:pt x="924" y="250"/>
                      </a:lnTo>
                      <a:close/>
                      <a:moveTo>
                        <a:pt x="1060" y="250"/>
                      </a:moveTo>
                      <a:lnTo>
                        <a:pt x="1097" y="175"/>
                      </a:lnTo>
                      <a:lnTo>
                        <a:pt x="1209" y="175"/>
                      </a:lnTo>
                      <a:lnTo>
                        <a:pt x="1176" y="250"/>
                      </a:lnTo>
                      <a:lnTo>
                        <a:pt x="1060" y="250"/>
                      </a:lnTo>
                      <a:close/>
                      <a:moveTo>
                        <a:pt x="721" y="158"/>
                      </a:moveTo>
                      <a:lnTo>
                        <a:pt x="766" y="88"/>
                      </a:lnTo>
                      <a:lnTo>
                        <a:pt x="874" y="88"/>
                      </a:lnTo>
                      <a:lnTo>
                        <a:pt x="832" y="158"/>
                      </a:lnTo>
                      <a:lnTo>
                        <a:pt x="721" y="158"/>
                      </a:lnTo>
                      <a:close/>
                      <a:moveTo>
                        <a:pt x="849" y="158"/>
                      </a:moveTo>
                      <a:lnTo>
                        <a:pt x="890" y="88"/>
                      </a:lnTo>
                      <a:lnTo>
                        <a:pt x="998" y="88"/>
                      </a:lnTo>
                      <a:lnTo>
                        <a:pt x="961" y="158"/>
                      </a:lnTo>
                      <a:lnTo>
                        <a:pt x="849" y="158"/>
                      </a:lnTo>
                      <a:close/>
                      <a:moveTo>
                        <a:pt x="977" y="158"/>
                      </a:moveTo>
                      <a:lnTo>
                        <a:pt x="1015" y="88"/>
                      </a:lnTo>
                      <a:lnTo>
                        <a:pt x="1122" y="88"/>
                      </a:lnTo>
                      <a:lnTo>
                        <a:pt x="1089" y="158"/>
                      </a:lnTo>
                      <a:lnTo>
                        <a:pt x="977" y="158"/>
                      </a:lnTo>
                      <a:close/>
                      <a:moveTo>
                        <a:pt x="1106" y="158"/>
                      </a:moveTo>
                      <a:lnTo>
                        <a:pt x="1139" y="88"/>
                      </a:lnTo>
                      <a:lnTo>
                        <a:pt x="1247" y="88"/>
                      </a:lnTo>
                      <a:lnTo>
                        <a:pt x="1218" y="158"/>
                      </a:lnTo>
                      <a:lnTo>
                        <a:pt x="1106" y="158"/>
                      </a:lnTo>
                      <a:close/>
                      <a:moveTo>
                        <a:pt x="1234" y="158"/>
                      </a:moveTo>
                      <a:lnTo>
                        <a:pt x="1263" y="88"/>
                      </a:lnTo>
                      <a:lnTo>
                        <a:pt x="1371" y="88"/>
                      </a:lnTo>
                      <a:lnTo>
                        <a:pt x="1346" y="158"/>
                      </a:lnTo>
                      <a:lnTo>
                        <a:pt x="1234" y="158"/>
                      </a:lnTo>
                      <a:close/>
                      <a:moveTo>
                        <a:pt x="779" y="71"/>
                      </a:moveTo>
                      <a:lnTo>
                        <a:pt x="824" y="9"/>
                      </a:lnTo>
                      <a:lnTo>
                        <a:pt x="928" y="9"/>
                      </a:lnTo>
                      <a:lnTo>
                        <a:pt x="886" y="71"/>
                      </a:lnTo>
                      <a:lnTo>
                        <a:pt x="779" y="71"/>
                      </a:lnTo>
                      <a:close/>
                      <a:moveTo>
                        <a:pt x="903" y="71"/>
                      </a:moveTo>
                      <a:lnTo>
                        <a:pt x="940" y="9"/>
                      </a:lnTo>
                      <a:lnTo>
                        <a:pt x="1044" y="9"/>
                      </a:lnTo>
                      <a:lnTo>
                        <a:pt x="1010" y="71"/>
                      </a:lnTo>
                      <a:lnTo>
                        <a:pt x="903" y="71"/>
                      </a:lnTo>
                      <a:close/>
                      <a:moveTo>
                        <a:pt x="1023" y="71"/>
                      </a:moveTo>
                      <a:lnTo>
                        <a:pt x="1060" y="9"/>
                      </a:lnTo>
                      <a:lnTo>
                        <a:pt x="1164" y="9"/>
                      </a:lnTo>
                      <a:lnTo>
                        <a:pt x="1131" y="71"/>
                      </a:lnTo>
                      <a:lnTo>
                        <a:pt x="1023" y="71"/>
                      </a:lnTo>
                      <a:close/>
                      <a:moveTo>
                        <a:pt x="1147" y="71"/>
                      </a:moveTo>
                      <a:lnTo>
                        <a:pt x="1176" y="9"/>
                      </a:lnTo>
                      <a:lnTo>
                        <a:pt x="1280" y="9"/>
                      </a:lnTo>
                      <a:lnTo>
                        <a:pt x="1255" y="71"/>
                      </a:lnTo>
                      <a:lnTo>
                        <a:pt x="1147" y="71"/>
                      </a:lnTo>
                      <a:close/>
                      <a:moveTo>
                        <a:pt x="1271" y="71"/>
                      </a:moveTo>
                      <a:lnTo>
                        <a:pt x="1296" y="9"/>
                      </a:lnTo>
                      <a:lnTo>
                        <a:pt x="1400" y="9"/>
                      </a:lnTo>
                      <a:lnTo>
                        <a:pt x="1375" y="71"/>
                      </a:lnTo>
                      <a:lnTo>
                        <a:pt x="1271" y="71"/>
                      </a:lnTo>
                      <a:close/>
                      <a:moveTo>
                        <a:pt x="1391" y="71"/>
                      </a:moveTo>
                      <a:lnTo>
                        <a:pt x="1416" y="9"/>
                      </a:lnTo>
                      <a:lnTo>
                        <a:pt x="1516" y="9"/>
                      </a:lnTo>
                      <a:lnTo>
                        <a:pt x="1499" y="71"/>
                      </a:lnTo>
                      <a:lnTo>
                        <a:pt x="1391" y="71"/>
                      </a:lnTo>
                      <a:close/>
                      <a:moveTo>
                        <a:pt x="1656" y="0"/>
                      </a:moveTo>
                      <a:lnTo>
                        <a:pt x="824" y="9"/>
                      </a:lnTo>
                      <a:lnTo>
                        <a:pt x="0" y="1138"/>
                      </a:lnTo>
                      <a:lnTo>
                        <a:pt x="50" y="1105"/>
                      </a:lnTo>
                      <a:lnTo>
                        <a:pt x="157" y="956"/>
                      </a:lnTo>
                      <a:lnTo>
                        <a:pt x="269" y="956"/>
                      </a:lnTo>
                      <a:lnTo>
                        <a:pt x="323" y="918"/>
                      </a:lnTo>
                      <a:lnTo>
                        <a:pt x="182" y="918"/>
                      </a:lnTo>
                      <a:lnTo>
                        <a:pt x="278" y="781"/>
                      </a:lnTo>
                      <a:lnTo>
                        <a:pt x="431" y="781"/>
                      </a:lnTo>
                      <a:lnTo>
                        <a:pt x="356" y="893"/>
                      </a:lnTo>
                      <a:lnTo>
                        <a:pt x="398" y="864"/>
                      </a:lnTo>
                      <a:lnTo>
                        <a:pt x="451" y="781"/>
                      </a:lnTo>
                      <a:lnTo>
                        <a:pt x="522" y="781"/>
                      </a:lnTo>
                      <a:lnTo>
                        <a:pt x="567" y="748"/>
                      </a:lnTo>
                      <a:lnTo>
                        <a:pt x="472" y="748"/>
                      </a:lnTo>
                      <a:lnTo>
                        <a:pt x="547" y="632"/>
                      </a:lnTo>
                      <a:lnTo>
                        <a:pt x="687" y="632"/>
                      </a:lnTo>
                      <a:lnTo>
                        <a:pt x="654" y="690"/>
                      </a:lnTo>
                      <a:lnTo>
                        <a:pt x="692" y="665"/>
                      </a:lnTo>
                      <a:lnTo>
                        <a:pt x="708" y="632"/>
                      </a:lnTo>
                      <a:lnTo>
                        <a:pt x="741" y="632"/>
                      </a:lnTo>
                      <a:lnTo>
                        <a:pt x="779" y="603"/>
                      </a:lnTo>
                      <a:lnTo>
                        <a:pt x="725" y="603"/>
                      </a:lnTo>
                      <a:lnTo>
                        <a:pt x="787" y="495"/>
                      </a:lnTo>
                      <a:lnTo>
                        <a:pt x="919" y="495"/>
                      </a:lnTo>
                      <a:lnTo>
                        <a:pt x="907" y="515"/>
                      </a:lnTo>
                      <a:lnTo>
                        <a:pt x="969" y="470"/>
                      </a:lnTo>
                      <a:lnTo>
                        <a:pt x="948" y="470"/>
                      </a:lnTo>
                      <a:lnTo>
                        <a:pt x="998" y="378"/>
                      </a:lnTo>
                      <a:lnTo>
                        <a:pt x="1106" y="378"/>
                      </a:lnTo>
                      <a:lnTo>
                        <a:pt x="1155" y="345"/>
                      </a:lnTo>
                      <a:lnTo>
                        <a:pt x="1184" y="270"/>
                      </a:lnTo>
                      <a:lnTo>
                        <a:pt x="1263" y="270"/>
                      </a:lnTo>
                      <a:lnTo>
                        <a:pt x="1292" y="250"/>
                      </a:lnTo>
                      <a:lnTo>
                        <a:pt x="1193" y="250"/>
                      </a:lnTo>
                      <a:lnTo>
                        <a:pt x="1226" y="175"/>
                      </a:lnTo>
                      <a:lnTo>
                        <a:pt x="1338" y="175"/>
                      </a:lnTo>
                      <a:lnTo>
                        <a:pt x="1317" y="233"/>
                      </a:lnTo>
                      <a:lnTo>
                        <a:pt x="1342" y="216"/>
                      </a:lnTo>
                      <a:lnTo>
                        <a:pt x="1354" y="175"/>
                      </a:lnTo>
                      <a:lnTo>
                        <a:pt x="1400" y="175"/>
                      </a:lnTo>
                      <a:lnTo>
                        <a:pt x="1429" y="158"/>
                      </a:lnTo>
                      <a:lnTo>
                        <a:pt x="1362" y="158"/>
                      </a:lnTo>
                      <a:lnTo>
                        <a:pt x="1387" y="88"/>
                      </a:lnTo>
                      <a:lnTo>
                        <a:pt x="1495" y="88"/>
                      </a:lnTo>
                      <a:lnTo>
                        <a:pt x="1487" y="117"/>
                      </a:lnTo>
                      <a:lnTo>
                        <a:pt x="1507" y="100"/>
                      </a:lnTo>
                      <a:lnTo>
                        <a:pt x="1512" y="88"/>
                      </a:lnTo>
                      <a:lnTo>
                        <a:pt x="1528" y="88"/>
                      </a:lnTo>
                      <a:lnTo>
                        <a:pt x="1553" y="71"/>
                      </a:lnTo>
                      <a:lnTo>
                        <a:pt x="1516" y="71"/>
                      </a:lnTo>
                      <a:lnTo>
                        <a:pt x="1532" y="9"/>
                      </a:lnTo>
                      <a:lnTo>
                        <a:pt x="1636" y="9"/>
                      </a:lnTo>
                      <a:lnTo>
                        <a:pt x="1636" y="13"/>
                      </a:lnTo>
                      <a:lnTo>
                        <a:pt x="1656" y="0"/>
                      </a:lnTo>
                      <a:lnTo>
                        <a:pt x="1656" y="0"/>
                      </a:lnTo>
                      <a:close/>
                    </a:path>
                  </a:pathLst>
                </a:custGeom>
                <a:solidFill>
                  <a:srgbClr val="63646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p>
                  <a:endParaRPr lang="en-US" sz="1836"/>
                </a:p>
              </p:txBody>
            </p:sp>
            <p:sp>
              <p:nvSpPr>
                <p:cNvPr id="385" name="Freeform 323"/>
                <p:cNvSpPr>
                  <a:spLocks noEditPoints="1"/>
                </p:cNvSpPr>
                <p:nvPr/>
              </p:nvSpPr>
              <p:spPr bwMode="auto">
                <a:xfrm>
                  <a:off x="-614" y="2547"/>
                  <a:ext cx="1656" cy="1138"/>
                </a:xfrm>
                <a:custGeom>
                  <a:avLst/>
                  <a:gdLst>
                    <a:gd name="T0" fmla="*/ 526 w 1656"/>
                    <a:gd name="T1" fmla="*/ 632 h 1138"/>
                    <a:gd name="T2" fmla="*/ 406 w 1656"/>
                    <a:gd name="T3" fmla="*/ 603 h 1138"/>
                    <a:gd name="T4" fmla="*/ 543 w 1656"/>
                    <a:gd name="T5" fmla="*/ 603 h 1138"/>
                    <a:gd name="T6" fmla="*/ 634 w 1656"/>
                    <a:gd name="T7" fmla="*/ 495 h 1138"/>
                    <a:gd name="T8" fmla="*/ 563 w 1656"/>
                    <a:gd name="T9" fmla="*/ 603 h 1138"/>
                    <a:gd name="T10" fmla="*/ 687 w 1656"/>
                    <a:gd name="T11" fmla="*/ 378 h 1138"/>
                    <a:gd name="T12" fmla="*/ 646 w 1656"/>
                    <a:gd name="T13" fmla="*/ 470 h 1138"/>
                    <a:gd name="T14" fmla="*/ 779 w 1656"/>
                    <a:gd name="T15" fmla="*/ 470 h 1138"/>
                    <a:gd name="T16" fmla="*/ 853 w 1656"/>
                    <a:gd name="T17" fmla="*/ 378 h 1138"/>
                    <a:gd name="T18" fmla="*/ 799 w 1656"/>
                    <a:gd name="T19" fmla="*/ 470 h 1138"/>
                    <a:gd name="T20" fmla="*/ 758 w 1656"/>
                    <a:gd name="T21" fmla="*/ 270 h 1138"/>
                    <a:gd name="T22" fmla="*/ 721 w 1656"/>
                    <a:gd name="T23" fmla="*/ 353 h 1138"/>
                    <a:gd name="T24" fmla="*/ 845 w 1656"/>
                    <a:gd name="T25" fmla="*/ 353 h 1138"/>
                    <a:gd name="T26" fmla="*/ 911 w 1656"/>
                    <a:gd name="T27" fmla="*/ 270 h 1138"/>
                    <a:gd name="T28" fmla="*/ 866 w 1656"/>
                    <a:gd name="T29" fmla="*/ 353 h 1138"/>
                    <a:gd name="T30" fmla="*/ 1168 w 1656"/>
                    <a:gd name="T31" fmla="*/ 270 h 1138"/>
                    <a:gd name="T32" fmla="*/ 654 w 1656"/>
                    <a:gd name="T33" fmla="*/ 250 h 1138"/>
                    <a:gd name="T34" fmla="*/ 770 w 1656"/>
                    <a:gd name="T35" fmla="*/ 250 h 1138"/>
                    <a:gd name="T36" fmla="*/ 837 w 1656"/>
                    <a:gd name="T37" fmla="*/ 175 h 1138"/>
                    <a:gd name="T38" fmla="*/ 787 w 1656"/>
                    <a:gd name="T39" fmla="*/ 250 h 1138"/>
                    <a:gd name="T40" fmla="*/ 1081 w 1656"/>
                    <a:gd name="T41" fmla="*/ 175 h 1138"/>
                    <a:gd name="T42" fmla="*/ 1060 w 1656"/>
                    <a:gd name="T43" fmla="*/ 250 h 1138"/>
                    <a:gd name="T44" fmla="*/ 1176 w 1656"/>
                    <a:gd name="T45" fmla="*/ 250 h 1138"/>
                    <a:gd name="T46" fmla="*/ 766 w 1656"/>
                    <a:gd name="T47" fmla="*/ 88 h 1138"/>
                    <a:gd name="T48" fmla="*/ 721 w 1656"/>
                    <a:gd name="T49" fmla="*/ 158 h 1138"/>
                    <a:gd name="T50" fmla="*/ 998 w 1656"/>
                    <a:gd name="T51" fmla="*/ 88 h 1138"/>
                    <a:gd name="T52" fmla="*/ 977 w 1656"/>
                    <a:gd name="T53" fmla="*/ 158 h 1138"/>
                    <a:gd name="T54" fmla="*/ 1089 w 1656"/>
                    <a:gd name="T55" fmla="*/ 158 h 1138"/>
                    <a:gd name="T56" fmla="*/ 1139 w 1656"/>
                    <a:gd name="T57" fmla="*/ 88 h 1138"/>
                    <a:gd name="T58" fmla="*/ 1106 w 1656"/>
                    <a:gd name="T59" fmla="*/ 158 h 1138"/>
                    <a:gd name="T60" fmla="*/ 1371 w 1656"/>
                    <a:gd name="T61" fmla="*/ 88 h 1138"/>
                    <a:gd name="T62" fmla="*/ 779 w 1656"/>
                    <a:gd name="T63" fmla="*/ 71 h 1138"/>
                    <a:gd name="T64" fmla="*/ 886 w 1656"/>
                    <a:gd name="T65" fmla="*/ 71 h 1138"/>
                    <a:gd name="T66" fmla="*/ 940 w 1656"/>
                    <a:gd name="T67" fmla="*/ 9 h 1138"/>
                    <a:gd name="T68" fmla="*/ 903 w 1656"/>
                    <a:gd name="T69" fmla="*/ 71 h 1138"/>
                    <a:gd name="T70" fmla="*/ 1164 w 1656"/>
                    <a:gd name="T71" fmla="*/ 9 h 1138"/>
                    <a:gd name="T72" fmla="*/ 1147 w 1656"/>
                    <a:gd name="T73" fmla="*/ 71 h 1138"/>
                    <a:gd name="T74" fmla="*/ 1255 w 1656"/>
                    <a:gd name="T75" fmla="*/ 71 h 1138"/>
                    <a:gd name="T76" fmla="*/ 1296 w 1656"/>
                    <a:gd name="T77" fmla="*/ 9 h 1138"/>
                    <a:gd name="T78" fmla="*/ 1271 w 1656"/>
                    <a:gd name="T79" fmla="*/ 71 h 1138"/>
                    <a:gd name="T80" fmla="*/ 1516 w 1656"/>
                    <a:gd name="T81" fmla="*/ 9 h 1138"/>
                    <a:gd name="T82" fmla="*/ 1656 w 1656"/>
                    <a:gd name="T83" fmla="*/ 0 h 1138"/>
                    <a:gd name="T84" fmla="*/ 50 w 1656"/>
                    <a:gd name="T85" fmla="*/ 1105 h 1138"/>
                    <a:gd name="T86" fmla="*/ 323 w 1656"/>
                    <a:gd name="T87" fmla="*/ 918 h 1138"/>
                    <a:gd name="T88" fmla="*/ 431 w 1656"/>
                    <a:gd name="T89" fmla="*/ 781 h 1138"/>
                    <a:gd name="T90" fmla="*/ 451 w 1656"/>
                    <a:gd name="T91" fmla="*/ 781 h 1138"/>
                    <a:gd name="T92" fmla="*/ 472 w 1656"/>
                    <a:gd name="T93" fmla="*/ 748 h 1138"/>
                    <a:gd name="T94" fmla="*/ 654 w 1656"/>
                    <a:gd name="T95" fmla="*/ 690 h 1138"/>
                    <a:gd name="T96" fmla="*/ 741 w 1656"/>
                    <a:gd name="T97" fmla="*/ 632 h 1138"/>
                    <a:gd name="T98" fmla="*/ 787 w 1656"/>
                    <a:gd name="T99" fmla="*/ 495 h 1138"/>
                    <a:gd name="T100" fmla="*/ 969 w 1656"/>
                    <a:gd name="T101" fmla="*/ 470 h 1138"/>
                    <a:gd name="T102" fmla="*/ 1106 w 1656"/>
                    <a:gd name="T103" fmla="*/ 378 h 1138"/>
                    <a:gd name="T104" fmla="*/ 1263 w 1656"/>
                    <a:gd name="T105" fmla="*/ 270 h 1138"/>
                    <a:gd name="T106" fmla="*/ 1226 w 1656"/>
                    <a:gd name="T107" fmla="*/ 175 h 1138"/>
                    <a:gd name="T108" fmla="*/ 1342 w 1656"/>
                    <a:gd name="T109" fmla="*/ 216 h 1138"/>
                    <a:gd name="T110" fmla="*/ 1429 w 1656"/>
                    <a:gd name="T111" fmla="*/ 158 h 1138"/>
                    <a:gd name="T112" fmla="*/ 1495 w 1656"/>
                    <a:gd name="T113" fmla="*/ 88 h 1138"/>
                    <a:gd name="T114" fmla="*/ 1512 w 1656"/>
                    <a:gd name="T115" fmla="*/ 88 h 1138"/>
                    <a:gd name="T116" fmla="*/ 1516 w 1656"/>
                    <a:gd name="T117" fmla="*/ 71 h 1138"/>
                    <a:gd name="T118" fmla="*/ 1636 w 1656"/>
                    <a:gd name="T119" fmla="*/ 13 h 1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656" h="1138">
                      <a:moveTo>
                        <a:pt x="302" y="748"/>
                      </a:moveTo>
                      <a:lnTo>
                        <a:pt x="385" y="632"/>
                      </a:lnTo>
                      <a:lnTo>
                        <a:pt x="526" y="632"/>
                      </a:lnTo>
                      <a:lnTo>
                        <a:pt x="447" y="748"/>
                      </a:lnTo>
                      <a:lnTo>
                        <a:pt x="302" y="748"/>
                      </a:lnTo>
                      <a:moveTo>
                        <a:pt x="406" y="603"/>
                      </a:moveTo>
                      <a:lnTo>
                        <a:pt x="480" y="495"/>
                      </a:lnTo>
                      <a:lnTo>
                        <a:pt x="613" y="495"/>
                      </a:lnTo>
                      <a:lnTo>
                        <a:pt x="543" y="603"/>
                      </a:lnTo>
                      <a:lnTo>
                        <a:pt x="406" y="603"/>
                      </a:lnTo>
                      <a:moveTo>
                        <a:pt x="563" y="603"/>
                      </a:moveTo>
                      <a:lnTo>
                        <a:pt x="634" y="495"/>
                      </a:lnTo>
                      <a:lnTo>
                        <a:pt x="766" y="495"/>
                      </a:lnTo>
                      <a:lnTo>
                        <a:pt x="704" y="603"/>
                      </a:lnTo>
                      <a:lnTo>
                        <a:pt x="563" y="603"/>
                      </a:lnTo>
                      <a:moveTo>
                        <a:pt x="497" y="470"/>
                      </a:moveTo>
                      <a:lnTo>
                        <a:pt x="563" y="378"/>
                      </a:lnTo>
                      <a:lnTo>
                        <a:pt x="687" y="378"/>
                      </a:lnTo>
                      <a:lnTo>
                        <a:pt x="630" y="470"/>
                      </a:lnTo>
                      <a:lnTo>
                        <a:pt x="497" y="470"/>
                      </a:lnTo>
                      <a:moveTo>
                        <a:pt x="646" y="470"/>
                      </a:moveTo>
                      <a:lnTo>
                        <a:pt x="708" y="378"/>
                      </a:lnTo>
                      <a:lnTo>
                        <a:pt x="832" y="378"/>
                      </a:lnTo>
                      <a:lnTo>
                        <a:pt x="779" y="470"/>
                      </a:lnTo>
                      <a:lnTo>
                        <a:pt x="646" y="470"/>
                      </a:lnTo>
                      <a:moveTo>
                        <a:pt x="799" y="470"/>
                      </a:moveTo>
                      <a:lnTo>
                        <a:pt x="853" y="378"/>
                      </a:lnTo>
                      <a:lnTo>
                        <a:pt x="977" y="378"/>
                      </a:lnTo>
                      <a:lnTo>
                        <a:pt x="932" y="470"/>
                      </a:lnTo>
                      <a:lnTo>
                        <a:pt x="799" y="470"/>
                      </a:lnTo>
                      <a:moveTo>
                        <a:pt x="580" y="353"/>
                      </a:moveTo>
                      <a:lnTo>
                        <a:pt x="638" y="270"/>
                      </a:lnTo>
                      <a:lnTo>
                        <a:pt x="758" y="270"/>
                      </a:lnTo>
                      <a:lnTo>
                        <a:pt x="704" y="353"/>
                      </a:lnTo>
                      <a:lnTo>
                        <a:pt x="580" y="353"/>
                      </a:lnTo>
                      <a:moveTo>
                        <a:pt x="721" y="353"/>
                      </a:moveTo>
                      <a:lnTo>
                        <a:pt x="774" y="270"/>
                      </a:lnTo>
                      <a:lnTo>
                        <a:pt x="895" y="270"/>
                      </a:lnTo>
                      <a:lnTo>
                        <a:pt x="845" y="353"/>
                      </a:lnTo>
                      <a:lnTo>
                        <a:pt x="721" y="353"/>
                      </a:lnTo>
                      <a:moveTo>
                        <a:pt x="866" y="353"/>
                      </a:moveTo>
                      <a:lnTo>
                        <a:pt x="911" y="270"/>
                      </a:lnTo>
                      <a:lnTo>
                        <a:pt x="1031" y="270"/>
                      </a:lnTo>
                      <a:lnTo>
                        <a:pt x="990" y="353"/>
                      </a:lnTo>
                      <a:lnTo>
                        <a:pt x="866" y="353"/>
                      </a:lnTo>
                      <a:moveTo>
                        <a:pt x="1006" y="353"/>
                      </a:moveTo>
                      <a:lnTo>
                        <a:pt x="1048" y="270"/>
                      </a:lnTo>
                      <a:lnTo>
                        <a:pt x="1168" y="270"/>
                      </a:lnTo>
                      <a:lnTo>
                        <a:pt x="1131" y="353"/>
                      </a:lnTo>
                      <a:lnTo>
                        <a:pt x="1006" y="353"/>
                      </a:lnTo>
                      <a:moveTo>
                        <a:pt x="654" y="250"/>
                      </a:moveTo>
                      <a:lnTo>
                        <a:pt x="708" y="175"/>
                      </a:lnTo>
                      <a:lnTo>
                        <a:pt x="820" y="175"/>
                      </a:lnTo>
                      <a:lnTo>
                        <a:pt x="770" y="250"/>
                      </a:lnTo>
                      <a:lnTo>
                        <a:pt x="654" y="250"/>
                      </a:lnTo>
                      <a:moveTo>
                        <a:pt x="787" y="250"/>
                      </a:moveTo>
                      <a:lnTo>
                        <a:pt x="837" y="175"/>
                      </a:lnTo>
                      <a:lnTo>
                        <a:pt x="948" y="175"/>
                      </a:lnTo>
                      <a:lnTo>
                        <a:pt x="907" y="250"/>
                      </a:lnTo>
                      <a:lnTo>
                        <a:pt x="787" y="250"/>
                      </a:lnTo>
                      <a:moveTo>
                        <a:pt x="924" y="250"/>
                      </a:moveTo>
                      <a:lnTo>
                        <a:pt x="965" y="175"/>
                      </a:lnTo>
                      <a:lnTo>
                        <a:pt x="1081" y="175"/>
                      </a:lnTo>
                      <a:lnTo>
                        <a:pt x="1039" y="250"/>
                      </a:lnTo>
                      <a:lnTo>
                        <a:pt x="924" y="250"/>
                      </a:lnTo>
                      <a:moveTo>
                        <a:pt x="1060" y="250"/>
                      </a:moveTo>
                      <a:lnTo>
                        <a:pt x="1097" y="175"/>
                      </a:lnTo>
                      <a:lnTo>
                        <a:pt x="1209" y="175"/>
                      </a:lnTo>
                      <a:lnTo>
                        <a:pt x="1176" y="250"/>
                      </a:lnTo>
                      <a:lnTo>
                        <a:pt x="1060" y="250"/>
                      </a:lnTo>
                      <a:moveTo>
                        <a:pt x="721" y="158"/>
                      </a:moveTo>
                      <a:lnTo>
                        <a:pt x="766" y="88"/>
                      </a:lnTo>
                      <a:lnTo>
                        <a:pt x="874" y="88"/>
                      </a:lnTo>
                      <a:lnTo>
                        <a:pt x="832" y="158"/>
                      </a:lnTo>
                      <a:lnTo>
                        <a:pt x="721" y="158"/>
                      </a:lnTo>
                      <a:moveTo>
                        <a:pt x="849" y="158"/>
                      </a:moveTo>
                      <a:lnTo>
                        <a:pt x="890" y="88"/>
                      </a:lnTo>
                      <a:lnTo>
                        <a:pt x="998" y="88"/>
                      </a:lnTo>
                      <a:lnTo>
                        <a:pt x="961" y="158"/>
                      </a:lnTo>
                      <a:lnTo>
                        <a:pt x="849" y="158"/>
                      </a:lnTo>
                      <a:moveTo>
                        <a:pt x="977" y="158"/>
                      </a:moveTo>
                      <a:lnTo>
                        <a:pt x="1015" y="88"/>
                      </a:lnTo>
                      <a:lnTo>
                        <a:pt x="1122" y="88"/>
                      </a:lnTo>
                      <a:lnTo>
                        <a:pt x="1089" y="158"/>
                      </a:lnTo>
                      <a:lnTo>
                        <a:pt x="977" y="158"/>
                      </a:lnTo>
                      <a:moveTo>
                        <a:pt x="1106" y="158"/>
                      </a:moveTo>
                      <a:lnTo>
                        <a:pt x="1139" y="88"/>
                      </a:lnTo>
                      <a:lnTo>
                        <a:pt x="1247" y="88"/>
                      </a:lnTo>
                      <a:lnTo>
                        <a:pt x="1218" y="158"/>
                      </a:lnTo>
                      <a:lnTo>
                        <a:pt x="1106" y="158"/>
                      </a:lnTo>
                      <a:moveTo>
                        <a:pt x="1234" y="158"/>
                      </a:moveTo>
                      <a:lnTo>
                        <a:pt x="1263" y="88"/>
                      </a:lnTo>
                      <a:lnTo>
                        <a:pt x="1371" y="88"/>
                      </a:lnTo>
                      <a:lnTo>
                        <a:pt x="1346" y="158"/>
                      </a:lnTo>
                      <a:lnTo>
                        <a:pt x="1234" y="158"/>
                      </a:lnTo>
                      <a:moveTo>
                        <a:pt x="779" y="71"/>
                      </a:moveTo>
                      <a:lnTo>
                        <a:pt x="824" y="9"/>
                      </a:lnTo>
                      <a:lnTo>
                        <a:pt x="928" y="9"/>
                      </a:lnTo>
                      <a:lnTo>
                        <a:pt x="886" y="71"/>
                      </a:lnTo>
                      <a:lnTo>
                        <a:pt x="779" y="71"/>
                      </a:lnTo>
                      <a:moveTo>
                        <a:pt x="903" y="71"/>
                      </a:moveTo>
                      <a:lnTo>
                        <a:pt x="940" y="9"/>
                      </a:lnTo>
                      <a:lnTo>
                        <a:pt x="1044" y="9"/>
                      </a:lnTo>
                      <a:lnTo>
                        <a:pt x="1010" y="71"/>
                      </a:lnTo>
                      <a:lnTo>
                        <a:pt x="903" y="71"/>
                      </a:lnTo>
                      <a:moveTo>
                        <a:pt x="1023" y="71"/>
                      </a:moveTo>
                      <a:lnTo>
                        <a:pt x="1060" y="9"/>
                      </a:lnTo>
                      <a:lnTo>
                        <a:pt x="1164" y="9"/>
                      </a:lnTo>
                      <a:lnTo>
                        <a:pt x="1131" y="71"/>
                      </a:lnTo>
                      <a:lnTo>
                        <a:pt x="1023" y="71"/>
                      </a:lnTo>
                      <a:moveTo>
                        <a:pt x="1147" y="71"/>
                      </a:moveTo>
                      <a:lnTo>
                        <a:pt x="1176" y="9"/>
                      </a:lnTo>
                      <a:lnTo>
                        <a:pt x="1280" y="9"/>
                      </a:lnTo>
                      <a:lnTo>
                        <a:pt x="1255" y="71"/>
                      </a:lnTo>
                      <a:lnTo>
                        <a:pt x="1147" y="71"/>
                      </a:lnTo>
                      <a:moveTo>
                        <a:pt x="1271" y="71"/>
                      </a:moveTo>
                      <a:lnTo>
                        <a:pt x="1296" y="9"/>
                      </a:lnTo>
                      <a:lnTo>
                        <a:pt x="1400" y="9"/>
                      </a:lnTo>
                      <a:lnTo>
                        <a:pt x="1375" y="71"/>
                      </a:lnTo>
                      <a:lnTo>
                        <a:pt x="1271" y="71"/>
                      </a:lnTo>
                      <a:moveTo>
                        <a:pt x="1391" y="71"/>
                      </a:moveTo>
                      <a:lnTo>
                        <a:pt x="1416" y="9"/>
                      </a:lnTo>
                      <a:lnTo>
                        <a:pt x="1516" y="9"/>
                      </a:lnTo>
                      <a:lnTo>
                        <a:pt x="1499" y="71"/>
                      </a:lnTo>
                      <a:lnTo>
                        <a:pt x="1391" y="71"/>
                      </a:lnTo>
                      <a:moveTo>
                        <a:pt x="1656" y="0"/>
                      </a:moveTo>
                      <a:lnTo>
                        <a:pt x="824" y="9"/>
                      </a:lnTo>
                      <a:lnTo>
                        <a:pt x="0" y="1138"/>
                      </a:lnTo>
                      <a:lnTo>
                        <a:pt x="50" y="1105"/>
                      </a:lnTo>
                      <a:lnTo>
                        <a:pt x="157" y="956"/>
                      </a:lnTo>
                      <a:lnTo>
                        <a:pt x="269" y="956"/>
                      </a:lnTo>
                      <a:lnTo>
                        <a:pt x="323" y="918"/>
                      </a:lnTo>
                      <a:lnTo>
                        <a:pt x="182" y="918"/>
                      </a:lnTo>
                      <a:lnTo>
                        <a:pt x="278" y="781"/>
                      </a:lnTo>
                      <a:lnTo>
                        <a:pt x="431" y="781"/>
                      </a:lnTo>
                      <a:lnTo>
                        <a:pt x="356" y="893"/>
                      </a:lnTo>
                      <a:lnTo>
                        <a:pt x="398" y="864"/>
                      </a:lnTo>
                      <a:lnTo>
                        <a:pt x="451" y="781"/>
                      </a:lnTo>
                      <a:lnTo>
                        <a:pt x="522" y="781"/>
                      </a:lnTo>
                      <a:lnTo>
                        <a:pt x="567" y="748"/>
                      </a:lnTo>
                      <a:lnTo>
                        <a:pt x="472" y="748"/>
                      </a:lnTo>
                      <a:lnTo>
                        <a:pt x="547" y="632"/>
                      </a:lnTo>
                      <a:lnTo>
                        <a:pt x="687" y="632"/>
                      </a:lnTo>
                      <a:lnTo>
                        <a:pt x="654" y="690"/>
                      </a:lnTo>
                      <a:lnTo>
                        <a:pt x="692" y="665"/>
                      </a:lnTo>
                      <a:lnTo>
                        <a:pt x="708" y="632"/>
                      </a:lnTo>
                      <a:lnTo>
                        <a:pt x="741" y="632"/>
                      </a:lnTo>
                      <a:lnTo>
                        <a:pt x="779" y="603"/>
                      </a:lnTo>
                      <a:lnTo>
                        <a:pt x="725" y="603"/>
                      </a:lnTo>
                      <a:lnTo>
                        <a:pt x="787" y="495"/>
                      </a:lnTo>
                      <a:lnTo>
                        <a:pt x="919" y="495"/>
                      </a:lnTo>
                      <a:lnTo>
                        <a:pt x="907" y="515"/>
                      </a:lnTo>
                      <a:lnTo>
                        <a:pt x="969" y="470"/>
                      </a:lnTo>
                      <a:lnTo>
                        <a:pt x="948" y="470"/>
                      </a:lnTo>
                      <a:lnTo>
                        <a:pt x="998" y="378"/>
                      </a:lnTo>
                      <a:lnTo>
                        <a:pt x="1106" y="378"/>
                      </a:lnTo>
                      <a:lnTo>
                        <a:pt x="1155" y="345"/>
                      </a:lnTo>
                      <a:lnTo>
                        <a:pt x="1184" y="270"/>
                      </a:lnTo>
                      <a:lnTo>
                        <a:pt x="1263" y="270"/>
                      </a:lnTo>
                      <a:lnTo>
                        <a:pt x="1292" y="250"/>
                      </a:lnTo>
                      <a:lnTo>
                        <a:pt x="1193" y="250"/>
                      </a:lnTo>
                      <a:lnTo>
                        <a:pt x="1226" y="175"/>
                      </a:lnTo>
                      <a:lnTo>
                        <a:pt x="1338" y="175"/>
                      </a:lnTo>
                      <a:lnTo>
                        <a:pt x="1317" y="233"/>
                      </a:lnTo>
                      <a:lnTo>
                        <a:pt x="1342" y="216"/>
                      </a:lnTo>
                      <a:lnTo>
                        <a:pt x="1354" y="175"/>
                      </a:lnTo>
                      <a:lnTo>
                        <a:pt x="1400" y="175"/>
                      </a:lnTo>
                      <a:lnTo>
                        <a:pt x="1429" y="158"/>
                      </a:lnTo>
                      <a:lnTo>
                        <a:pt x="1362" y="158"/>
                      </a:lnTo>
                      <a:lnTo>
                        <a:pt x="1387" y="88"/>
                      </a:lnTo>
                      <a:lnTo>
                        <a:pt x="1495" y="88"/>
                      </a:lnTo>
                      <a:lnTo>
                        <a:pt x="1487" y="117"/>
                      </a:lnTo>
                      <a:lnTo>
                        <a:pt x="1507" y="100"/>
                      </a:lnTo>
                      <a:lnTo>
                        <a:pt x="1512" y="88"/>
                      </a:lnTo>
                      <a:lnTo>
                        <a:pt x="1528" y="88"/>
                      </a:lnTo>
                      <a:lnTo>
                        <a:pt x="1553" y="71"/>
                      </a:lnTo>
                      <a:lnTo>
                        <a:pt x="1516" y="71"/>
                      </a:lnTo>
                      <a:lnTo>
                        <a:pt x="1532" y="9"/>
                      </a:lnTo>
                      <a:lnTo>
                        <a:pt x="1636" y="9"/>
                      </a:lnTo>
                      <a:lnTo>
                        <a:pt x="1636" y="13"/>
                      </a:lnTo>
                      <a:lnTo>
                        <a:pt x="1656" y="0"/>
                      </a:lnTo>
                      <a:lnTo>
                        <a:pt x="1656"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p>
                  <a:endParaRPr lang="en-US" sz="1836"/>
                </a:p>
              </p:txBody>
            </p:sp>
            <p:sp>
              <p:nvSpPr>
                <p:cNvPr id="386" name="Freeform 324"/>
                <p:cNvSpPr>
                  <a:spLocks/>
                </p:cNvSpPr>
                <p:nvPr/>
              </p:nvSpPr>
              <p:spPr bwMode="auto">
                <a:xfrm>
                  <a:off x="165" y="2556"/>
                  <a:ext cx="149" cy="62"/>
                </a:xfrm>
                <a:custGeom>
                  <a:avLst/>
                  <a:gdLst>
                    <a:gd name="T0" fmla="*/ 149 w 149"/>
                    <a:gd name="T1" fmla="*/ 0 h 62"/>
                    <a:gd name="T2" fmla="*/ 45 w 149"/>
                    <a:gd name="T3" fmla="*/ 0 h 62"/>
                    <a:gd name="T4" fmla="*/ 0 w 149"/>
                    <a:gd name="T5" fmla="*/ 62 h 62"/>
                    <a:gd name="T6" fmla="*/ 107 w 149"/>
                    <a:gd name="T7" fmla="*/ 62 h 62"/>
                    <a:gd name="T8" fmla="*/ 149 w 149"/>
                    <a:gd name="T9" fmla="*/ 0 h 62"/>
                  </a:gdLst>
                  <a:ahLst/>
                  <a:cxnLst>
                    <a:cxn ang="0">
                      <a:pos x="T0" y="T1"/>
                    </a:cxn>
                    <a:cxn ang="0">
                      <a:pos x="T2" y="T3"/>
                    </a:cxn>
                    <a:cxn ang="0">
                      <a:pos x="T4" y="T5"/>
                    </a:cxn>
                    <a:cxn ang="0">
                      <a:pos x="T6" y="T7"/>
                    </a:cxn>
                    <a:cxn ang="0">
                      <a:pos x="T8" y="T9"/>
                    </a:cxn>
                  </a:cxnLst>
                  <a:rect l="0" t="0" r="r" b="b"/>
                  <a:pathLst>
                    <a:path w="149" h="62">
                      <a:moveTo>
                        <a:pt x="149" y="0"/>
                      </a:moveTo>
                      <a:lnTo>
                        <a:pt x="45" y="0"/>
                      </a:lnTo>
                      <a:lnTo>
                        <a:pt x="0" y="62"/>
                      </a:lnTo>
                      <a:lnTo>
                        <a:pt x="107" y="62"/>
                      </a:lnTo>
                      <a:lnTo>
                        <a:pt x="149" y="0"/>
                      </a:lnTo>
                      <a:close/>
                    </a:path>
                  </a:pathLst>
                </a:custGeom>
                <a:solidFill>
                  <a:srgbClr val="6B93C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p>
                  <a:endParaRPr lang="en-US" sz="1836"/>
                </a:p>
              </p:txBody>
            </p:sp>
            <p:sp>
              <p:nvSpPr>
                <p:cNvPr id="387" name="Freeform 325"/>
                <p:cNvSpPr>
                  <a:spLocks/>
                </p:cNvSpPr>
                <p:nvPr/>
              </p:nvSpPr>
              <p:spPr bwMode="auto">
                <a:xfrm>
                  <a:off x="165" y="2556"/>
                  <a:ext cx="149" cy="62"/>
                </a:xfrm>
                <a:custGeom>
                  <a:avLst/>
                  <a:gdLst>
                    <a:gd name="T0" fmla="*/ 149 w 149"/>
                    <a:gd name="T1" fmla="*/ 0 h 62"/>
                    <a:gd name="T2" fmla="*/ 45 w 149"/>
                    <a:gd name="T3" fmla="*/ 0 h 62"/>
                    <a:gd name="T4" fmla="*/ 0 w 149"/>
                    <a:gd name="T5" fmla="*/ 62 h 62"/>
                    <a:gd name="T6" fmla="*/ 107 w 149"/>
                    <a:gd name="T7" fmla="*/ 62 h 62"/>
                    <a:gd name="T8" fmla="*/ 149 w 149"/>
                    <a:gd name="T9" fmla="*/ 0 h 62"/>
                  </a:gdLst>
                  <a:ahLst/>
                  <a:cxnLst>
                    <a:cxn ang="0">
                      <a:pos x="T0" y="T1"/>
                    </a:cxn>
                    <a:cxn ang="0">
                      <a:pos x="T2" y="T3"/>
                    </a:cxn>
                    <a:cxn ang="0">
                      <a:pos x="T4" y="T5"/>
                    </a:cxn>
                    <a:cxn ang="0">
                      <a:pos x="T6" y="T7"/>
                    </a:cxn>
                    <a:cxn ang="0">
                      <a:pos x="T8" y="T9"/>
                    </a:cxn>
                  </a:cxnLst>
                  <a:rect l="0" t="0" r="r" b="b"/>
                  <a:pathLst>
                    <a:path w="149" h="62">
                      <a:moveTo>
                        <a:pt x="149" y="0"/>
                      </a:moveTo>
                      <a:lnTo>
                        <a:pt x="45" y="0"/>
                      </a:lnTo>
                      <a:lnTo>
                        <a:pt x="0" y="62"/>
                      </a:lnTo>
                      <a:lnTo>
                        <a:pt x="107" y="62"/>
                      </a:lnTo>
                      <a:lnTo>
                        <a:pt x="149"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p>
                  <a:endParaRPr lang="en-US" sz="1836"/>
                </a:p>
              </p:txBody>
            </p:sp>
            <p:sp>
              <p:nvSpPr>
                <p:cNvPr id="388" name="Freeform 326"/>
                <p:cNvSpPr>
                  <a:spLocks/>
                </p:cNvSpPr>
                <p:nvPr/>
              </p:nvSpPr>
              <p:spPr bwMode="auto">
                <a:xfrm>
                  <a:off x="289" y="2556"/>
                  <a:ext cx="141" cy="62"/>
                </a:xfrm>
                <a:custGeom>
                  <a:avLst/>
                  <a:gdLst>
                    <a:gd name="T0" fmla="*/ 141 w 141"/>
                    <a:gd name="T1" fmla="*/ 0 h 62"/>
                    <a:gd name="T2" fmla="*/ 37 w 141"/>
                    <a:gd name="T3" fmla="*/ 0 h 62"/>
                    <a:gd name="T4" fmla="*/ 0 w 141"/>
                    <a:gd name="T5" fmla="*/ 62 h 62"/>
                    <a:gd name="T6" fmla="*/ 107 w 141"/>
                    <a:gd name="T7" fmla="*/ 62 h 62"/>
                    <a:gd name="T8" fmla="*/ 141 w 141"/>
                    <a:gd name="T9" fmla="*/ 0 h 62"/>
                  </a:gdLst>
                  <a:ahLst/>
                  <a:cxnLst>
                    <a:cxn ang="0">
                      <a:pos x="T0" y="T1"/>
                    </a:cxn>
                    <a:cxn ang="0">
                      <a:pos x="T2" y="T3"/>
                    </a:cxn>
                    <a:cxn ang="0">
                      <a:pos x="T4" y="T5"/>
                    </a:cxn>
                    <a:cxn ang="0">
                      <a:pos x="T6" y="T7"/>
                    </a:cxn>
                    <a:cxn ang="0">
                      <a:pos x="T8" y="T9"/>
                    </a:cxn>
                  </a:cxnLst>
                  <a:rect l="0" t="0" r="r" b="b"/>
                  <a:pathLst>
                    <a:path w="141" h="62">
                      <a:moveTo>
                        <a:pt x="141" y="0"/>
                      </a:moveTo>
                      <a:lnTo>
                        <a:pt x="37" y="0"/>
                      </a:lnTo>
                      <a:lnTo>
                        <a:pt x="0" y="62"/>
                      </a:lnTo>
                      <a:lnTo>
                        <a:pt x="107" y="62"/>
                      </a:lnTo>
                      <a:lnTo>
                        <a:pt x="141" y="0"/>
                      </a:lnTo>
                      <a:close/>
                    </a:path>
                  </a:pathLst>
                </a:custGeom>
                <a:solidFill>
                  <a:srgbClr val="6B93C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p>
                  <a:endParaRPr lang="en-US" sz="1836"/>
                </a:p>
              </p:txBody>
            </p:sp>
            <p:sp>
              <p:nvSpPr>
                <p:cNvPr id="389" name="Freeform 327"/>
                <p:cNvSpPr>
                  <a:spLocks/>
                </p:cNvSpPr>
                <p:nvPr/>
              </p:nvSpPr>
              <p:spPr bwMode="auto">
                <a:xfrm>
                  <a:off x="289" y="2556"/>
                  <a:ext cx="141" cy="62"/>
                </a:xfrm>
                <a:custGeom>
                  <a:avLst/>
                  <a:gdLst>
                    <a:gd name="T0" fmla="*/ 141 w 141"/>
                    <a:gd name="T1" fmla="*/ 0 h 62"/>
                    <a:gd name="T2" fmla="*/ 37 w 141"/>
                    <a:gd name="T3" fmla="*/ 0 h 62"/>
                    <a:gd name="T4" fmla="*/ 0 w 141"/>
                    <a:gd name="T5" fmla="*/ 62 h 62"/>
                    <a:gd name="T6" fmla="*/ 107 w 141"/>
                    <a:gd name="T7" fmla="*/ 62 h 62"/>
                    <a:gd name="T8" fmla="*/ 141 w 141"/>
                    <a:gd name="T9" fmla="*/ 0 h 62"/>
                  </a:gdLst>
                  <a:ahLst/>
                  <a:cxnLst>
                    <a:cxn ang="0">
                      <a:pos x="T0" y="T1"/>
                    </a:cxn>
                    <a:cxn ang="0">
                      <a:pos x="T2" y="T3"/>
                    </a:cxn>
                    <a:cxn ang="0">
                      <a:pos x="T4" y="T5"/>
                    </a:cxn>
                    <a:cxn ang="0">
                      <a:pos x="T6" y="T7"/>
                    </a:cxn>
                    <a:cxn ang="0">
                      <a:pos x="T8" y="T9"/>
                    </a:cxn>
                  </a:cxnLst>
                  <a:rect l="0" t="0" r="r" b="b"/>
                  <a:pathLst>
                    <a:path w="141" h="62">
                      <a:moveTo>
                        <a:pt x="141" y="0"/>
                      </a:moveTo>
                      <a:lnTo>
                        <a:pt x="37" y="0"/>
                      </a:lnTo>
                      <a:lnTo>
                        <a:pt x="0" y="62"/>
                      </a:lnTo>
                      <a:lnTo>
                        <a:pt x="107" y="62"/>
                      </a:lnTo>
                      <a:lnTo>
                        <a:pt x="141"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p>
                  <a:endParaRPr lang="en-US" sz="1836"/>
                </a:p>
              </p:txBody>
            </p:sp>
            <p:sp>
              <p:nvSpPr>
                <p:cNvPr id="390" name="Freeform 328"/>
                <p:cNvSpPr>
                  <a:spLocks/>
                </p:cNvSpPr>
                <p:nvPr/>
              </p:nvSpPr>
              <p:spPr bwMode="auto">
                <a:xfrm>
                  <a:off x="409" y="2556"/>
                  <a:ext cx="141" cy="62"/>
                </a:xfrm>
                <a:custGeom>
                  <a:avLst/>
                  <a:gdLst>
                    <a:gd name="T0" fmla="*/ 141 w 141"/>
                    <a:gd name="T1" fmla="*/ 0 h 62"/>
                    <a:gd name="T2" fmla="*/ 37 w 141"/>
                    <a:gd name="T3" fmla="*/ 0 h 62"/>
                    <a:gd name="T4" fmla="*/ 0 w 141"/>
                    <a:gd name="T5" fmla="*/ 62 h 62"/>
                    <a:gd name="T6" fmla="*/ 108 w 141"/>
                    <a:gd name="T7" fmla="*/ 62 h 62"/>
                    <a:gd name="T8" fmla="*/ 141 w 141"/>
                    <a:gd name="T9" fmla="*/ 0 h 62"/>
                  </a:gdLst>
                  <a:ahLst/>
                  <a:cxnLst>
                    <a:cxn ang="0">
                      <a:pos x="T0" y="T1"/>
                    </a:cxn>
                    <a:cxn ang="0">
                      <a:pos x="T2" y="T3"/>
                    </a:cxn>
                    <a:cxn ang="0">
                      <a:pos x="T4" y="T5"/>
                    </a:cxn>
                    <a:cxn ang="0">
                      <a:pos x="T6" y="T7"/>
                    </a:cxn>
                    <a:cxn ang="0">
                      <a:pos x="T8" y="T9"/>
                    </a:cxn>
                  </a:cxnLst>
                  <a:rect l="0" t="0" r="r" b="b"/>
                  <a:pathLst>
                    <a:path w="141" h="62">
                      <a:moveTo>
                        <a:pt x="141" y="0"/>
                      </a:moveTo>
                      <a:lnTo>
                        <a:pt x="37" y="0"/>
                      </a:lnTo>
                      <a:lnTo>
                        <a:pt x="0" y="62"/>
                      </a:lnTo>
                      <a:lnTo>
                        <a:pt x="108" y="62"/>
                      </a:lnTo>
                      <a:lnTo>
                        <a:pt x="141" y="0"/>
                      </a:lnTo>
                      <a:close/>
                    </a:path>
                  </a:pathLst>
                </a:custGeom>
                <a:solidFill>
                  <a:srgbClr val="6B93C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p>
                  <a:endParaRPr lang="en-US" sz="1836"/>
                </a:p>
              </p:txBody>
            </p:sp>
            <p:sp>
              <p:nvSpPr>
                <p:cNvPr id="391" name="Freeform 329"/>
                <p:cNvSpPr>
                  <a:spLocks/>
                </p:cNvSpPr>
                <p:nvPr/>
              </p:nvSpPr>
              <p:spPr bwMode="auto">
                <a:xfrm>
                  <a:off x="409" y="2556"/>
                  <a:ext cx="141" cy="62"/>
                </a:xfrm>
                <a:custGeom>
                  <a:avLst/>
                  <a:gdLst>
                    <a:gd name="T0" fmla="*/ 141 w 141"/>
                    <a:gd name="T1" fmla="*/ 0 h 62"/>
                    <a:gd name="T2" fmla="*/ 37 w 141"/>
                    <a:gd name="T3" fmla="*/ 0 h 62"/>
                    <a:gd name="T4" fmla="*/ 0 w 141"/>
                    <a:gd name="T5" fmla="*/ 62 h 62"/>
                    <a:gd name="T6" fmla="*/ 108 w 141"/>
                    <a:gd name="T7" fmla="*/ 62 h 62"/>
                    <a:gd name="T8" fmla="*/ 141 w 141"/>
                    <a:gd name="T9" fmla="*/ 0 h 62"/>
                  </a:gdLst>
                  <a:ahLst/>
                  <a:cxnLst>
                    <a:cxn ang="0">
                      <a:pos x="T0" y="T1"/>
                    </a:cxn>
                    <a:cxn ang="0">
                      <a:pos x="T2" y="T3"/>
                    </a:cxn>
                    <a:cxn ang="0">
                      <a:pos x="T4" y="T5"/>
                    </a:cxn>
                    <a:cxn ang="0">
                      <a:pos x="T6" y="T7"/>
                    </a:cxn>
                    <a:cxn ang="0">
                      <a:pos x="T8" y="T9"/>
                    </a:cxn>
                  </a:cxnLst>
                  <a:rect l="0" t="0" r="r" b="b"/>
                  <a:pathLst>
                    <a:path w="141" h="62">
                      <a:moveTo>
                        <a:pt x="141" y="0"/>
                      </a:moveTo>
                      <a:lnTo>
                        <a:pt x="37" y="0"/>
                      </a:lnTo>
                      <a:lnTo>
                        <a:pt x="0" y="62"/>
                      </a:lnTo>
                      <a:lnTo>
                        <a:pt x="108" y="62"/>
                      </a:lnTo>
                      <a:lnTo>
                        <a:pt x="141"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p>
                  <a:endParaRPr lang="en-US" sz="1836"/>
                </a:p>
              </p:txBody>
            </p:sp>
            <p:sp>
              <p:nvSpPr>
                <p:cNvPr id="392" name="Freeform 330"/>
                <p:cNvSpPr>
                  <a:spLocks/>
                </p:cNvSpPr>
                <p:nvPr/>
              </p:nvSpPr>
              <p:spPr bwMode="auto">
                <a:xfrm>
                  <a:off x="533" y="2556"/>
                  <a:ext cx="133" cy="62"/>
                </a:xfrm>
                <a:custGeom>
                  <a:avLst/>
                  <a:gdLst>
                    <a:gd name="T0" fmla="*/ 133 w 133"/>
                    <a:gd name="T1" fmla="*/ 0 h 62"/>
                    <a:gd name="T2" fmla="*/ 29 w 133"/>
                    <a:gd name="T3" fmla="*/ 0 h 62"/>
                    <a:gd name="T4" fmla="*/ 0 w 133"/>
                    <a:gd name="T5" fmla="*/ 62 h 62"/>
                    <a:gd name="T6" fmla="*/ 108 w 133"/>
                    <a:gd name="T7" fmla="*/ 62 h 62"/>
                    <a:gd name="T8" fmla="*/ 133 w 133"/>
                    <a:gd name="T9" fmla="*/ 0 h 62"/>
                  </a:gdLst>
                  <a:ahLst/>
                  <a:cxnLst>
                    <a:cxn ang="0">
                      <a:pos x="T0" y="T1"/>
                    </a:cxn>
                    <a:cxn ang="0">
                      <a:pos x="T2" y="T3"/>
                    </a:cxn>
                    <a:cxn ang="0">
                      <a:pos x="T4" y="T5"/>
                    </a:cxn>
                    <a:cxn ang="0">
                      <a:pos x="T6" y="T7"/>
                    </a:cxn>
                    <a:cxn ang="0">
                      <a:pos x="T8" y="T9"/>
                    </a:cxn>
                  </a:cxnLst>
                  <a:rect l="0" t="0" r="r" b="b"/>
                  <a:pathLst>
                    <a:path w="133" h="62">
                      <a:moveTo>
                        <a:pt x="133" y="0"/>
                      </a:moveTo>
                      <a:lnTo>
                        <a:pt x="29" y="0"/>
                      </a:lnTo>
                      <a:lnTo>
                        <a:pt x="0" y="62"/>
                      </a:lnTo>
                      <a:lnTo>
                        <a:pt x="108" y="62"/>
                      </a:lnTo>
                      <a:lnTo>
                        <a:pt x="133" y="0"/>
                      </a:lnTo>
                      <a:close/>
                    </a:path>
                  </a:pathLst>
                </a:custGeom>
                <a:solidFill>
                  <a:srgbClr val="6B93C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p>
                  <a:endParaRPr lang="en-US" sz="1836"/>
                </a:p>
              </p:txBody>
            </p:sp>
            <p:sp>
              <p:nvSpPr>
                <p:cNvPr id="393" name="Freeform 331"/>
                <p:cNvSpPr>
                  <a:spLocks/>
                </p:cNvSpPr>
                <p:nvPr/>
              </p:nvSpPr>
              <p:spPr bwMode="auto">
                <a:xfrm>
                  <a:off x="533" y="2556"/>
                  <a:ext cx="133" cy="62"/>
                </a:xfrm>
                <a:custGeom>
                  <a:avLst/>
                  <a:gdLst>
                    <a:gd name="T0" fmla="*/ 133 w 133"/>
                    <a:gd name="T1" fmla="*/ 0 h 62"/>
                    <a:gd name="T2" fmla="*/ 29 w 133"/>
                    <a:gd name="T3" fmla="*/ 0 h 62"/>
                    <a:gd name="T4" fmla="*/ 0 w 133"/>
                    <a:gd name="T5" fmla="*/ 62 h 62"/>
                    <a:gd name="T6" fmla="*/ 108 w 133"/>
                    <a:gd name="T7" fmla="*/ 62 h 62"/>
                    <a:gd name="T8" fmla="*/ 133 w 133"/>
                    <a:gd name="T9" fmla="*/ 0 h 62"/>
                  </a:gdLst>
                  <a:ahLst/>
                  <a:cxnLst>
                    <a:cxn ang="0">
                      <a:pos x="T0" y="T1"/>
                    </a:cxn>
                    <a:cxn ang="0">
                      <a:pos x="T2" y="T3"/>
                    </a:cxn>
                    <a:cxn ang="0">
                      <a:pos x="T4" y="T5"/>
                    </a:cxn>
                    <a:cxn ang="0">
                      <a:pos x="T6" y="T7"/>
                    </a:cxn>
                    <a:cxn ang="0">
                      <a:pos x="T8" y="T9"/>
                    </a:cxn>
                  </a:cxnLst>
                  <a:rect l="0" t="0" r="r" b="b"/>
                  <a:pathLst>
                    <a:path w="133" h="62">
                      <a:moveTo>
                        <a:pt x="133" y="0"/>
                      </a:moveTo>
                      <a:lnTo>
                        <a:pt x="29" y="0"/>
                      </a:lnTo>
                      <a:lnTo>
                        <a:pt x="0" y="62"/>
                      </a:lnTo>
                      <a:lnTo>
                        <a:pt x="108" y="62"/>
                      </a:lnTo>
                      <a:lnTo>
                        <a:pt x="133"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p>
                  <a:endParaRPr lang="en-US" sz="1836"/>
                </a:p>
              </p:txBody>
            </p:sp>
            <p:sp>
              <p:nvSpPr>
                <p:cNvPr id="394" name="Freeform 332"/>
                <p:cNvSpPr>
                  <a:spLocks/>
                </p:cNvSpPr>
                <p:nvPr/>
              </p:nvSpPr>
              <p:spPr bwMode="auto">
                <a:xfrm>
                  <a:off x="657" y="2556"/>
                  <a:ext cx="129" cy="62"/>
                </a:xfrm>
                <a:custGeom>
                  <a:avLst/>
                  <a:gdLst>
                    <a:gd name="T0" fmla="*/ 129 w 129"/>
                    <a:gd name="T1" fmla="*/ 0 h 62"/>
                    <a:gd name="T2" fmla="*/ 25 w 129"/>
                    <a:gd name="T3" fmla="*/ 0 h 62"/>
                    <a:gd name="T4" fmla="*/ 0 w 129"/>
                    <a:gd name="T5" fmla="*/ 62 h 62"/>
                    <a:gd name="T6" fmla="*/ 104 w 129"/>
                    <a:gd name="T7" fmla="*/ 62 h 62"/>
                    <a:gd name="T8" fmla="*/ 129 w 129"/>
                    <a:gd name="T9" fmla="*/ 0 h 62"/>
                  </a:gdLst>
                  <a:ahLst/>
                  <a:cxnLst>
                    <a:cxn ang="0">
                      <a:pos x="T0" y="T1"/>
                    </a:cxn>
                    <a:cxn ang="0">
                      <a:pos x="T2" y="T3"/>
                    </a:cxn>
                    <a:cxn ang="0">
                      <a:pos x="T4" y="T5"/>
                    </a:cxn>
                    <a:cxn ang="0">
                      <a:pos x="T6" y="T7"/>
                    </a:cxn>
                    <a:cxn ang="0">
                      <a:pos x="T8" y="T9"/>
                    </a:cxn>
                  </a:cxnLst>
                  <a:rect l="0" t="0" r="r" b="b"/>
                  <a:pathLst>
                    <a:path w="129" h="62">
                      <a:moveTo>
                        <a:pt x="129" y="0"/>
                      </a:moveTo>
                      <a:lnTo>
                        <a:pt x="25" y="0"/>
                      </a:lnTo>
                      <a:lnTo>
                        <a:pt x="0" y="62"/>
                      </a:lnTo>
                      <a:lnTo>
                        <a:pt x="104" y="62"/>
                      </a:lnTo>
                      <a:lnTo>
                        <a:pt x="129" y="0"/>
                      </a:lnTo>
                      <a:close/>
                    </a:path>
                  </a:pathLst>
                </a:custGeom>
                <a:solidFill>
                  <a:srgbClr val="6B93C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p>
                  <a:endParaRPr lang="en-US" sz="1836"/>
                </a:p>
              </p:txBody>
            </p:sp>
            <p:sp>
              <p:nvSpPr>
                <p:cNvPr id="395" name="Freeform 333"/>
                <p:cNvSpPr>
                  <a:spLocks/>
                </p:cNvSpPr>
                <p:nvPr/>
              </p:nvSpPr>
              <p:spPr bwMode="auto">
                <a:xfrm>
                  <a:off x="657" y="2556"/>
                  <a:ext cx="129" cy="62"/>
                </a:xfrm>
                <a:custGeom>
                  <a:avLst/>
                  <a:gdLst>
                    <a:gd name="T0" fmla="*/ 129 w 129"/>
                    <a:gd name="T1" fmla="*/ 0 h 62"/>
                    <a:gd name="T2" fmla="*/ 25 w 129"/>
                    <a:gd name="T3" fmla="*/ 0 h 62"/>
                    <a:gd name="T4" fmla="*/ 0 w 129"/>
                    <a:gd name="T5" fmla="*/ 62 h 62"/>
                    <a:gd name="T6" fmla="*/ 104 w 129"/>
                    <a:gd name="T7" fmla="*/ 62 h 62"/>
                    <a:gd name="T8" fmla="*/ 129 w 129"/>
                    <a:gd name="T9" fmla="*/ 0 h 62"/>
                  </a:gdLst>
                  <a:ahLst/>
                  <a:cxnLst>
                    <a:cxn ang="0">
                      <a:pos x="T0" y="T1"/>
                    </a:cxn>
                    <a:cxn ang="0">
                      <a:pos x="T2" y="T3"/>
                    </a:cxn>
                    <a:cxn ang="0">
                      <a:pos x="T4" y="T5"/>
                    </a:cxn>
                    <a:cxn ang="0">
                      <a:pos x="T6" y="T7"/>
                    </a:cxn>
                    <a:cxn ang="0">
                      <a:pos x="T8" y="T9"/>
                    </a:cxn>
                  </a:cxnLst>
                  <a:rect l="0" t="0" r="r" b="b"/>
                  <a:pathLst>
                    <a:path w="129" h="62">
                      <a:moveTo>
                        <a:pt x="129" y="0"/>
                      </a:moveTo>
                      <a:lnTo>
                        <a:pt x="25" y="0"/>
                      </a:lnTo>
                      <a:lnTo>
                        <a:pt x="0" y="62"/>
                      </a:lnTo>
                      <a:lnTo>
                        <a:pt x="104" y="62"/>
                      </a:lnTo>
                      <a:lnTo>
                        <a:pt x="129"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p>
                  <a:endParaRPr lang="en-US" sz="1836"/>
                </a:p>
              </p:txBody>
            </p:sp>
            <p:sp>
              <p:nvSpPr>
                <p:cNvPr id="396" name="Freeform 334"/>
                <p:cNvSpPr>
                  <a:spLocks/>
                </p:cNvSpPr>
                <p:nvPr/>
              </p:nvSpPr>
              <p:spPr bwMode="auto">
                <a:xfrm>
                  <a:off x="777" y="2556"/>
                  <a:ext cx="125" cy="62"/>
                </a:xfrm>
                <a:custGeom>
                  <a:avLst/>
                  <a:gdLst>
                    <a:gd name="T0" fmla="*/ 125 w 125"/>
                    <a:gd name="T1" fmla="*/ 0 h 62"/>
                    <a:gd name="T2" fmla="*/ 25 w 125"/>
                    <a:gd name="T3" fmla="*/ 0 h 62"/>
                    <a:gd name="T4" fmla="*/ 0 w 125"/>
                    <a:gd name="T5" fmla="*/ 62 h 62"/>
                    <a:gd name="T6" fmla="*/ 108 w 125"/>
                    <a:gd name="T7" fmla="*/ 62 h 62"/>
                    <a:gd name="T8" fmla="*/ 125 w 125"/>
                    <a:gd name="T9" fmla="*/ 0 h 62"/>
                  </a:gdLst>
                  <a:ahLst/>
                  <a:cxnLst>
                    <a:cxn ang="0">
                      <a:pos x="T0" y="T1"/>
                    </a:cxn>
                    <a:cxn ang="0">
                      <a:pos x="T2" y="T3"/>
                    </a:cxn>
                    <a:cxn ang="0">
                      <a:pos x="T4" y="T5"/>
                    </a:cxn>
                    <a:cxn ang="0">
                      <a:pos x="T6" y="T7"/>
                    </a:cxn>
                    <a:cxn ang="0">
                      <a:pos x="T8" y="T9"/>
                    </a:cxn>
                  </a:cxnLst>
                  <a:rect l="0" t="0" r="r" b="b"/>
                  <a:pathLst>
                    <a:path w="125" h="62">
                      <a:moveTo>
                        <a:pt x="125" y="0"/>
                      </a:moveTo>
                      <a:lnTo>
                        <a:pt x="25" y="0"/>
                      </a:lnTo>
                      <a:lnTo>
                        <a:pt x="0" y="62"/>
                      </a:lnTo>
                      <a:lnTo>
                        <a:pt x="108" y="62"/>
                      </a:lnTo>
                      <a:lnTo>
                        <a:pt x="125" y="0"/>
                      </a:lnTo>
                      <a:close/>
                    </a:path>
                  </a:pathLst>
                </a:custGeom>
                <a:solidFill>
                  <a:srgbClr val="6B93C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p>
                  <a:endParaRPr lang="en-US" sz="1836"/>
                </a:p>
              </p:txBody>
            </p:sp>
            <p:sp>
              <p:nvSpPr>
                <p:cNvPr id="397" name="Freeform 335"/>
                <p:cNvSpPr>
                  <a:spLocks/>
                </p:cNvSpPr>
                <p:nvPr/>
              </p:nvSpPr>
              <p:spPr bwMode="auto">
                <a:xfrm>
                  <a:off x="777" y="2556"/>
                  <a:ext cx="125" cy="62"/>
                </a:xfrm>
                <a:custGeom>
                  <a:avLst/>
                  <a:gdLst>
                    <a:gd name="T0" fmla="*/ 125 w 125"/>
                    <a:gd name="T1" fmla="*/ 0 h 62"/>
                    <a:gd name="T2" fmla="*/ 25 w 125"/>
                    <a:gd name="T3" fmla="*/ 0 h 62"/>
                    <a:gd name="T4" fmla="*/ 0 w 125"/>
                    <a:gd name="T5" fmla="*/ 62 h 62"/>
                    <a:gd name="T6" fmla="*/ 108 w 125"/>
                    <a:gd name="T7" fmla="*/ 62 h 62"/>
                    <a:gd name="T8" fmla="*/ 125 w 125"/>
                    <a:gd name="T9" fmla="*/ 0 h 62"/>
                  </a:gdLst>
                  <a:ahLst/>
                  <a:cxnLst>
                    <a:cxn ang="0">
                      <a:pos x="T0" y="T1"/>
                    </a:cxn>
                    <a:cxn ang="0">
                      <a:pos x="T2" y="T3"/>
                    </a:cxn>
                    <a:cxn ang="0">
                      <a:pos x="T4" y="T5"/>
                    </a:cxn>
                    <a:cxn ang="0">
                      <a:pos x="T6" y="T7"/>
                    </a:cxn>
                    <a:cxn ang="0">
                      <a:pos x="T8" y="T9"/>
                    </a:cxn>
                  </a:cxnLst>
                  <a:rect l="0" t="0" r="r" b="b"/>
                  <a:pathLst>
                    <a:path w="125" h="62">
                      <a:moveTo>
                        <a:pt x="125" y="0"/>
                      </a:moveTo>
                      <a:lnTo>
                        <a:pt x="25" y="0"/>
                      </a:lnTo>
                      <a:lnTo>
                        <a:pt x="0" y="62"/>
                      </a:lnTo>
                      <a:lnTo>
                        <a:pt x="108" y="62"/>
                      </a:lnTo>
                      <a:lnTo>
                        <a:pt x="125"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p>
                  <a:endParaRPr lang="en-US" sz="1836"/>
                </a:p>
              </p:txBody>
            </p:sp>
            <p:sp>
              <p:nvSpPr>
                <p:cNvPr id="398" name="Freeform 336"/>
                <p:cNvSpPr>
                  <a:spLocks/>
                </p:cNvSpPr>
                <p:nvPr/>
              </p:nvSpPr>
              <p:spPr bwMode="auto">
                <a:xfrm>
                  <a:off x="902" y="2556"/>
                  <a:ext cx="120" cy="62"/>
                </a:xfrm>
                <a:custGeom>
                  <a:avLst/>
                  <a:gdLst>
                    <a:gd name="T0" fmla="*/ 120 w 120"/>
                    <a:gd name="T1" fmla="*/ 0 h 62"/>
                    <a:gd name="T2" fmla="*/ 16 w 120"/>
                    <a:gd name="T3" fmla="*/ 0 h 62"/>
                    <a:gd name="T4" fmla="*/ 0 w 120"/>
                    <a:gd name="T5" fmla="*/ 62 h 62"/>
                    <a:gd name="T6" fmla="*/ 37 w 120"/>
                    <a:gd name="T7" fmla="*/ 62 h 62"/>
                    <a:gd name="T8" fmla="*/ 120 w 120"/>
                    <a:gd name="T9" fmla="*/ 4 h 62"/>
                    <a:gd name="T10" fmla="*/ 120 w 120"/>
                    <a:gd name="T11" fmla="*/ 0 h 62"/>
                  </a:gdLst>
                  <a:ahLst/>
                  <a:cxnLst>
                    <a:cxn ang="0">
                      <a:pos x="T0" y="T1"/>
                    </a:cxn>
                    <a:cxn ang="0">
                      <a:pos x="T2" y="T3"/>
                    </a:cxn>
                    <a:cxn ang="0">
                      <a:pos x="T4" y="T5"/>
                    </a:cxn>
                    <a:cxn ang="0">
                      <a:pos x="T6" y="T7"/>
                    </a:cxn>
                    <a:cxn ang="0">
                      <a:pos x="T8" y="T9"/>
                    </a:cxn>
                    <a:cxn ang="0">
                      <a:pos x="T10" y="T11"/>
                    </a:cxn>
                  </a:cxnLst>
                  <a:rect l="0" t="0" r="r" b="b"/>
                  <a:pathLst>
                    <a:path w="120" h="62">
                      <a:moveTo>
                        <a:pt x="120" y="0"/>
                      </a:moveTo>
                      <a:lnTo>
                        <a:pt x="16" y="0"/>
                      </a:lnTo>
                      <a:lnTo>
                        <a:pt x="0" y="62"/>
                      </a:lnTo>
                      <a:lnTo>
                        <a:pt x="37" y="62"/>
                      </a:lnTo>
                      <a:lnTo>
                        <a:pt x="120" y="4"/>
                      </a:lnTo>
                      <a:lnTo>
                        <a:pt x="120" y="0"/>
                      </a:lnTo>
                      <a:close/>
                    </a:path>
                  </a:pathLst>
                </a:custGeom>
                <a:solidFill>
                  <a:srgbClr val="6B93C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p>
                  <a:endParaRPr lang="en-US" sz="1836"/>
                </a:p>
              </p:txBody>
            </p:sp>
            <p:sp>
              <p:nvSpPr>
                <p:cNvPr id="399" name="Freeform 337"/>
                <p:cNvSpPr>
                  <a:spLocks/>
                </p:cNvSpPr>
                <p:nvPr/>
              </p:nvSpPr>
              <p:spPr bwMode="auto">
                <a:xfrm>
                  <a:off x="902" y="2556"/>
                  <a:ext cx="120" cy="62"/>
                </a:xfrm>
                <a:custGeom>
                  <a:avLst/>
                  <a:gdLst>
                    <a:gd name="T0" fmla="*/ 120 w 120"/>
                    <a:gd name="T1" fmla="*/ 0 h 62"/>
                    <a:gd name="T2" fmla="*/ 16 w 120"/>
                    <a:gd name="T3" fmla="*/ 0 h 62"/>
                    <a:gd name="T4" fmla="*/ 0 w 120"/>
                    <a:gd name="T5" fmla="*/ 62 h 62"/>
                    <a:gd name="T6" fmla="*/ 37 w 120"/>
                    <a:gd name="T7" fmla="*/ 62 h 62"/>
                    <a:gd name="T8" fmla="*/ 120 w 120"/>
                    <a:gd name="T9" fmla="*/ 4 h 62"/>
                    <a:gd name="T10" fmla="*/ 120 w 120"/>
                    <a:gd name="T11" fmla="*/ 0 h 62"/>
                  </a:gdLst>
                  <a:ahLst/>
                  <a:cxnLst>
                    <a:cxn ang="0">
                      <a:pos x="T0" y="T1"/>
                    </a:cxn>
                    <a:cxn ang="0">
                      <a:pos x="T2" y="T3"/>
                    </a:cxn>
                    <a:cxn ang="0">
                      <a:pos x="T4" y="T5"/>
                    </a:cxn>
                    <a:cxn ang="0">
                      <a:pos x="T6" y="T7"/>
                    </a:cxn>
                    <a:cxn ang="0">
                      <a:pos x="T8" y="T9"/>
                    </a:cxn>
                    <a:cxn ang="0">
                      <a:pos x="T10" y="T11"/>
                    </a:cxn>
                  </a:cxnLst>
                  <a:rect l="0" t="0" r="r" b="b"/>
                  <a:pathLst>
                    <a:path w="120" h="62">
                      <a:moveTo>
                        <a:pt x="120" y="0"/>
                      </a:moveTo>
                      <a:lnTo>
                        <a:pt x="16" y="0"/>
                      </a:lnTo>
                      <a:lnTo>
                        <a:pt x="0" y="62"/>
                      </a:lnTo>
                      <a:lnTo>
                        <a:pt x="37" y="62"/>
                      </a:lnTo>
                      <a:lnTo>
                        <a:pt x="120" y="4"/>
                      </a:lnTo>
                      <a:lnTo>
                        <a:pt x="12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p>
                  <a:endParaRPr lang="en-US" sz="1836"/>
                </a:p>
              </p:txBody>
            </p:sp>
            <p:sp>
              <p:nvSpPr>
                <p:cNvPr id="400" name="Freeform 338"/>
                <p:cNvSpPr>
                  <a:spLocks/>
                </p:cNvSpPr>
                <p:nvPr/>
              </p:nvSpPr>
              <p:spPr bwMode="auto">
                <a:xfrm>
                  <a:off x="107" y="2635"/>
                  <a:ext cx="153" cy="70"/>
                </a:xfrm>
                <a:custGeom>
                  <a:avLst/>
                  <a:gdLst>
                    <a:gd name="T0" fmla="*/ 153 w 153"/>
                    <a:gd name="T1" fmla="*/ 0 h 70"/>
                    <a:gd name="T2" fmla="*/ 45 w 153"/>
                    <a:gd name="T3" fmla="*/ 0 h 70"/>
                    <a:gd name="T4" fmla="*/ 0 w 153"/>
                    <a:gd name="T5" fmla="*/ 70 h 70"/>
                    <a:gd name="T6" fmla="*/ 111 w 153"/>
                    <a:gd name="T7" fmla="*/ 70 h 70"/>
                    <a:gd name="T8" fmla="*/ 153 w 153"/>
                    <a:gd name="T9" fmla="*/ 0 h 70"/>
                  </a:gdLst>
                  <a:ahLst/>
                  <a:cxnLst>
                    <a:cxn ang="0">
                      <a:pos x="T0" y="T1"/>
                    </a:cxn>
                    <a:cxn ang="0">
                      <a:pos x="T2" y="T3"/>
                    </a:cxn>
                    <a:cxn ang="0">
                      <a:pos x="T4" y="T5"/>
                    </a:cxn>
                    <a:cxn ang="0">
                      <a:pos x="T6" y="T7"/>
                    </a:cxn>
                    <a:cxn ang="0">
                      <a:pos x="T8" y="T9"/>
                    </a:cxn>
                  </a:cxnLst>
                  <a:rect l="0" t="0" r="r" b="b"/>
                  <a:pathLst>
                    <a:path w="153" h="70">
                      <a:moveTo>
                        <a:pt x="153" y="0"/>
                      </a:moveTo>
                      <a:lnTo>
                        <a:pt x="45" y="0"/>
                      </a:lnTo>
                      <a:lnTo>
                        <a:pt x="0" y="70"/>
                      </a:lnTo>
                      <a:lnTo>
                        <a:pt x="111" y="70"/>
                      </a:lnTo>
                      <a:lnTo>
                        <a:pt x="153" y="0"/>
                      </a:lnTo>
                      <a:close/>
                    </a:path>
                  </a:pathLst>
                </a:custGeom>
                <a:solidFill>
                  <a:srgbClr val="6B93C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p>
                  <a:endParaRPr lang="en-US" sz="1836"/>
                </a:p>
              </p:txBody>
            </p:sp>
            <p:sp>
              <p:nvSpPr>
                <p:cNvPr id="401" name="Freeform 339"/>
                <p:cNvSpPr>
                  <a:spLocks/>
                </p:cNvSpPr>
                <p:nvPr/>
              </p:nvSpPr>
              <p:spPr bwMode="auto">
                <a:xfrm>
                  <a:off x="107" y="2635"/>
                  <a:ext cx="153" cy="70"/>
                </a:xfrm>
                <a:custGeom>
                  <a:avLst/>
                  <a:gdLst>
                    <a:gd name="T0" fmla="*/ 153 w 153"/>
                    <a:gd name="T1" fmla="*/ 0 h 70"/>
                    <a:gd name="T2" fmla="*/ 45 w 153"/>
                    <a:gd name="T3" fmla="*/ 0 h 70"/>
                    <a:gd name="T4" fmla="*/ 0 w 153"/>
                    <a:gd name="T5" fmla="*/ 70 h 70"/>
                    <a:gd name="T6" fmla="*/ 111 w 153"/>
                    <a:gd name="T7" fmla="*/ 70 h 70"/>
                    <a:gd name="T8" fmla="*/ 153 w 153"/>
                    <a:gd name="T9" fmla="*/ 0 h 70"/>
                  </a:gdLst>
                  <a:ahLst/>
                  <a:cxnLst>
                    <a:cxn ang="0">
                      <a:pos x="T0" y="T1"/>
                    </a:cxn>
                    <a:cxn ang="0">
                      <a:pos x="T2" y="T3"/>
                    </a:cxn>
                    <a:cxn ang="0">
                      <a:pos x="T4" y="T5"/>
                    </a:cxn>
                    <a:cxn ang="0">
                      <a:pos x="T6" y="T7"/>
                    </a:cxn>
                    <a:cxn ang="0">
                      <a:pos x="T8" y="T9"/>
                    </a:cxn>
                  </a:cxnLst>
                  <a:rect l="0" t="0" r="r" b="b"/>
                  <a:pathLst>
                    <a:path w="153" h="70">
                      <a:moveTo>
                        <a:pt x="153" y="0"/>
                      </a:moveTo>
                      <a:lnTo>
                        <a:pt x="45" y="0"/>
                      </a:lnTo>
                      <a:lnTo>
                        <a:pt x="0" y="70"/>
                      </a:lnTo>
                      <a:lnTo>
                        <a:pt x="111" y="70"/>
                      </a:lnTo>
                      <a:lnTo>
                        <a:pt x="153"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p>
                  <a:endParaRPr lang="en-US" sz="1836"/>
                </a:p>
              </p:txBody>
            </p:sp>
            <p:sp>
              <p:nvSpPr>
                <p:cNvPr id="402" name="Freeform 340"/>
                <p:cNvSpPr>
                  <a:spLocks/>
                </p:cNvSpPr>
                <p:nvPr/>
              </p:nvSpPr>
              <p:spPr bwMode="auto">
                <a:xfrm>
                  <a:off x="235" y="2635"/>
                  <a:ext cx="149" cy="70"/>
                </a:xfrm>
                <a:custGeom>
                  <a:avLst/>
                  <a:gdLst>
                    <a:gd name="T0" fmla="*/ 149 w 149"/>
                    <a:gd name="T1" fmla="*/ 0 h 70"/>
                    <a:gd name="T2" fmla="*/ 41 w 149"/>
                    <a:gd name="T3" fmla="*/ 0 h 70"/>
                    <a:gd name="T4" fmla="*/ 0 w 149"/>
                    <a:gd name="T5" fmla="*/ 70 h 70"/>
                    <a:gd name="T6" fmla="*/ 112 w 149"/>
                    <a:gd name="T7" fmla="*/ 70 h 70"/>
                    <a:gd name="T8" fmla="*/ 149 w 149"/>
                    <a:gd name="T9" fmla="*/ 0 h 70"/>
                  </a:gdLst>
                  <a:ahLst/>
                  <a:cxnLst>
                    <a:cxn ang="0">
                      <a:pos x="T0" y="T1"/>
                    </a:cxn>
                    <a:cxn ang="0">
                      <a:pos x="T2" y="T3"/>
                    </a:cxn>
                    <a:cxn ang="0">
                      <a:pos x="T4" y="T5"/>
                    </a:cxn>
                    <a:cxn ang="0">
                      <a:pos x="T6" y="T7"/>
                    </a:cxn>
                    <a:cxn ang="0">
                      <a:pos x="T8" y="T9"/>
                    </a:cxn>
                  </a:cxnLst>
                  <a:rect l="0" t="0" r="r" b="b"/>
                  <a:pathLst>
                    <a:path w="149" h="70">
                      <a:moveTo>
                        <a:pt x="149" y="0"/>
                      </a:moveTo>
                      <a:lnTo>
                        <a:pt x="41" y="0"/>
                      </a:lnTo>
                      <a:lnTo>
                        <a:pt x="0" y="70"/>
                      </a:lnTo>
                      <a:lnTo>
                        <a:pt x="112" y="70"/>
                      </a:lnTo>
                      <a:lnTo>
                        <a:pt x="149" y="0"/>
                      </a:lnTo>
                      <a:close/>
                    </a:path>
                  </a:pathLst>
                </a:custGeom>
                <a:solidFill>
                  <a:srgbClr val="6B93C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p>
                  <a:endParaRPr lang="en-US" sz="1836"/>
                </a:p>
              </p:txBody>
            </p:sp>
            <p:sp>
              <p:nvSpPr>
                <p:cNvPr id="403" name="Freeform 341"/>
                <p:cNvSpPr>
                  <a:spLocks/>
                </p:cNvSpPr>
                <p:nvPr/>
              </p:nvSpPr>
              <p:spPr bwMode="auto">
                <a:xfrm>
                  <a:off x="235" y="2635"/>
                  <a:ext cx="149" cy="70"/>
                </a:xfrm>
                <a:custGeom>
                  <a:avLst/>
                  <a:gdLst>
                    <a:gd name="T0" fmla="*/ 149 w 149"/>
                    <a:gd name="T1" fmla="*/ 0 h 70"/>
                    <a:gd name="T2" fmla="*/ 41 w 149"/>
                    <a:gd name="T3" fmla="*/ 0 h 70"/>
                    <a:gd name="T4" fmla="*/ 0 w 149"/>
                    <a:gd name="T5" fmla="*/ 70 h 70"/>
                    <a:gd name="T6" fmla="*/ 112 w 149"/>
                    <a:gd name="T7" fmla="*/ 70 h 70"/>
                    <a:gd name="T8" fmla="*/ 149 w 149"/>
                    <a:gd name="T9" fmla="*/ 0 h 70"/>
                  </a:gdLst>
                  <a:ahLst/>
                  <a:cxnLst>
                    <a:cxn ang="0">
                      <a:pos x="T0" y="T1"/>
                    </a:cxn>
                    <a:cxn ang="0">
                      <a:pos x="T2" y="T3"/>
                    </a:cxn>
                    <a:cxn ang="0">
                      <a:pos x="T4" y="T5"/>
                    </a:cxn>
                    <a:cxn ang="0">
                      <a:pos x="T6" y="T7"/>
                    </a:cxn>
                    <a:cxn ang="0">
                      <a:pos x="T8" y="T9"/>
                    </a:cxn>
                  </a:cxnLst>
                  <a:rect l="0" t="0" r="r" b="b"/>
                  <a:pathLst>
                    <a:path w="149" h="70">
                      <a:moveTo>
                        <a:pt x="149" y="0"/>
                      </a:moveTo>
                      <a:lnTo>
                        <a:pt x="41" y="0"/>
                      </a:lnTo>
                      <a:lnTo>
                        <a:pt x="0" y="70"/>
                      </a:lnTo>
                      <a:lnTo>
                        <a:pt x="112" y="70"/>
                      </a:lnTo>
                      <a:lnTo>
                        <a:pt x="149"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p>
                  <a:endParaRPr lang="en-US" sz="1836"/>
                </a:p>
              </p:txBody>
            </p:sp>
            <p:sp>
              <p:nvSpPr>
                <p:cNvPr id="404" name="Freeform 342"/>
                <p:cNvSpPr>
                  <a:spLocks/>
                </p:cNvSpPr>
                <p:nvPr/>
              </p:nvSpPr>
              <p:spPr bwMode="auto">
                <a:xfrm>
                  <a:off x="363" y="2635"/>
                  <a:ext cx="145" cy="70"/>
                </a:xfrm>
                <a:custGeom>
                  <a:avLst/>
                  <a:gdLst>
                    <a:gd name="T0" fmla="*/ 145 w 145"/>
                    <a:gd name="T1" fmla="*/ 0 h 70"/>
                    <a:gd name="T2" fmla="*/ 38 w 145"/>
                    <a:gd name="T3" fmla="*/ 0 h 70"/>
                    <a:gd name="T4" fmla="*/ 0 w 145"/>
                    <a:gd name="T5" fmla="*/ 70 h 70"/>
                    <a:gd name="T6" fmla="*/ 112 w 145"/>
                    <a:gd name="T7" fmla="*/ 70 h 70"/>
                    <a:gd name="T8" fmla="*/ 145 w 145"/>
                    <a:gd name="T9" fmla="*/ 0 h 70"/>
                  </a:gdLst>
                  <a:ahLst/>
                  <a:cxnLst>
                    <a:cxn ang="0">
                      <a:pos x="T0" y="T1"/>
                    </a:cxn>
                    <a:cxn ang="0">
                      <a:pos x="T2" y="T3"/>
                    </a:cxn>
                    <a:cxn ang="0">
                      <a:pos x="T4" y="T5"/>
                    </a:cxn>
                    <a:cxn ang="0">
                      <a:pos x="T6" y="T7"/>
                    </a:cxn>
                    <a:cxn ang="0">
                      <a:pos x="T8" y="T9"/>
                    </a:cxn>
                  </a:cxnLst>
                  <a:rect l="0" t="0" r="r" b="b"/>
                  <a:pathLst>
                    <a:path w="145" h="70">
                      <a:moveTo>
                        <a:pt x="145" y="0"/>
                      </a:moveTo>
                      <a:lnTo>
                        <a:pt x="38" y="0"/>
                      </a:lnTo>
                      <a:lnTo>
                        <a:pt x="0" y="70"/>
                      </a:lnTo>
                      <a:lnTo>
                        <a:pt x="112" y="70"/>
                      </a:lnTo>
                      <a:lnTo>
                        <a:pt x="145" y="0"/>
                      </a:lnTo>
                      <a:close/>
                    </a:path>
                  </a:pathLst>
                </a:custGeom>
                <a:solidFill>
                  <a:srgbClr val="6B93C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p>
                  <a:endParaRPr lang="en-US" sz="1836"/>
                </a:p>
              </p:txBody>
            </p:sp>
            <p:sp>
              <p:nvSpPr>
                <p:cNvPr id="405" name="Freeform 343"/>
                <p:cNvSpPr>
                  <a:spLocks/>
                </p:cNvSpPr>
                <p:nvPr/>
              </p:nvSpPr>
              <p:spPr bwMode="auto">
                <a:xfrm>
                  <a:off x="363" y="2635"/>
                  <a:ext cx="145" cy="70"/>
                </a:xfrm>
                <a:custGeom>
                  <a:avLst/>
                  <a:gdLst>
                    <a:gd name="T0" fmla="*/ 145 w 145"/>
                    <a:gd name="T1" fmla="*/ 0 h 70"/>
                    <a:gd name="T2" fmla="*/ 38 w 145"/>
                    <a:gd name="T3" fmla="*/ 0 h 70"/>
                    <a:gd name="T4" fmla="*/ 0 w 145"/>
                    <a:gd name="T5" fmla="*/ 70 h 70"/>
                    <a:gd name="T6" fmla="*/ 112 w 145"/>
                    <a:gd name="T7" fmla="*/ 70 h 70"/>
                    <a:gd name="T8" fmla="*/ 145 w 145"/>
                    <a:gd name="T9" fmla="*/ 0 h 70"/>
                  </a:gdLst>
                  <a:ahLst/>
                  <a:cxnLst>
                    <a:cxn ang="0">
                      <a:pos x="T0" y="T1"/>
                    </a:cxn>
                    <a:cxn ang="0">
                      <a:pos x="T2" y="T3"/>
                    </a:cxn>
                    <a:cxn ang="0">
                      <a:pos x="T4" y="T5"/>
                    </a:cxn>
                    <a:cxn ang="0">
                      <a:pos x="T6" y="T7"/>
                    </a:cxn>
                    <a:cxn ang="0">
                      <a:pos x="T8" y="T9"/>
                    </a:cxn>
                  </a:cxnLst>
                  <a:rect l="0" t="0" r="r" b="b"/>
                  <a:pathLst>
                    <a:path w="145" h="70">
                      <a:moveTo>
                        <a:pt x="145" y="0"/>
                      </a:moveTo>
                      <a:lnTo>
                        <a:pt x="38" y="0"/>
                      </a:lnTo>
                      <a:lnTo>
                        <a:pt x="0" y="70"/>
                      </a:lnTo>
                      <a:lnTo>
                        <a:pt x="112" y="70"/>
                      </a:lnTo>
                      <a:lnTo>
                        <a:pt x="145"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p>
                  <a:endParaRPr lang="en-US" sz="1836"/>
                </a:p>
              </p:txBody>
            </p:sp>
            <p:sp>
              <p:nvSpPr>
                <p:cNvPr id="406" name="Freeform 344"/>
                <p:cNvSpPr>
                  <a:spLocks/>
                </p:cNvSpPr>
                <p:nvPr/>
              </p:nvSpPr>
              <p:spPr bwMode="auto">
                <a:xfrm>
                  <a:off x="492" y="2635"/>
                  <a:ext cx="141" cy="70"/>
                </a:xfrm>
                <a:custGeom>
                  <a:avLst/>
                  <a:gdLst>
                    <a:gd name="T0" fmla="*/ 141 w 141"/>
                    <a:gd name="T1" fmla="*/ 0 h 70"/>
                    <a:gd name="T2" fmla="*/ 33 w 141"/>
                    <a:gd name="T3" fmla="*/ 0 h 70"/>
                    <a:gd name="T4" fmla="*/ 0 w 141"/>
                    <a:gd name="T5" fmla="*/ 70 h 70"/>
                    <a:gd name="T6" fmla="*/ 112 w 141"/>
                    <a:gd name="T7" fmla="*/ 70 h 70"/>
                    <a:gd name="T8" fmla="*/ 141 w 141"/>
                    <a:gd name="T9" fmla="*/ 0 h 70"/>
                  </a:gdLst>
                  <a:ahLst/>
                  <a:cxnLst>
                    <a:cxn ang="0">
                      <a:pos x="T0" y="T1"/>
                    </a:cxn>
                    <a:cxn ang="0">
                      <a:pos x="T2" y="T3"/>
                    </a:cxn>
                    <a:cxn ang="0">
                      <a:pos x="T4" y="T5"/>
                    </a:cxn>
                    <a:cxn ang="0">
                      <a:pos x="T6" y="T7"/>
                    </a:cxn>
                    <a:cxn ang="0">
                      <a:pos x="T8" y="T9"/>
                    </a:cxn>
                  </a:cxnLst>
                  <a:rect l="0" t="0" r="r" b="b"/>
                  <a:pathLst>
                    <a:path w="141" h="70">
                      <a:moveTo>
                        <a:pt x="141" y="0"/>
                      </a:moveTo>
                      <a:lnTo>
                        <a:pt x="33" y="0"/>
                      </a:lnTo>
                      <a:lnTo>
                        <a:pt x="0" y="70"/>
                      </a:lnTo>
                      <a:lnTo>
                        <a:pt x="112" y="70"/>
                      </a:lnTo>
                      <a:lnTo>
                        <a:pt x="141" y="0"/>
                      </a:lnTo>
                      <a:close/>
                    </a:path>
                  </a:pathLst>
                </a:custGeom>
                <a:solidFill>
                  <a:srgbClr val="6B93C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p>
                  <a:endParaRPr lang="en-US" sz="1836"/>
                </a:p>
              </p:txBody>
            </p:sp>
            <p:sp>
              <p:nvSpPr>
                <p:cNvPr id="407" name="Freeform 345"/>
                <p:cNvSpPr>
                  <a:spLocks/>
                </p:cNvSpPr>
                <p:nvPr/>
              </p:nvSpPr>
              <p:spPr bwMode="auto">
                <a:xfrm>
                  <a:off x="492" y="2635"/>
                  <a:ext cx="141" cy="70"/>
                </a:xfrm>
                <a:custGeom>
                  <a:avLst/>
                  <a:gdLst>
                    <a:gd name="T0" fmla="*/ 141 w 141"/>
                    <a:gd name="T1" fmla="*/ 0 h 70"/>
                    <a:gd name="T2" fmla="*/ 33 w 141"/>
                    <a:gd name="T3" fmla="*/ 0 h 70"/>
                    <a:gd name="T4" fmla="*/ 0 w 141"/>
                    <a:gd name="T5" fmla="*/ 70 h 70"/>
                    <a:gd name="T6" fmla="*/ 112 w 141"/>
                    <a:gd name="T7" fmla="*/ 70 h 70"/>
                    <a:gd name="T8" fmla="*/ 141 w 141"/>
                    <a:gd name="T9" fmla="*/ 0 h 70"/>
                  </a:gdLst>
                  <a:ahLst/>
                  <a:cxnLst>
                    <a:cxn ang="0">
                      <a:pos x="T0" y="T1"/>
                    </a:cxn>
                    <a:cxn ang="0">
                      <a:pos x="T2" y="T3"/>
                    </a:cxn>
                    <a:cxn ang="0">
                      <a:pos x="T4" y="T5"/>
                    </a:cxn>
                    <a:cxn ang="0">
                      <a:pos x="T6" y="T7"/>
                    </a:cxn>
                    <a:cxn ang="0">
                      <a:pos x="T8" y="T9"/>
                    </a:cxn>
                  </a:cxnLst>
                  <a:rect l="0" t="0" r="r" b="b"/>
                  <a:pathLst>
                    <a:path w="141" h="70">
                      <a:moveTo>
                        <a:pt x="141" y="0"/>
                      </a:moveTo>
                      <a:lnTo>
                        <a:pt x="33" y="0"/>
                      </a:lnTo>
                      <a:lnTo>
                        <a:pt x="0" y="70"/>
                      </a:lnTo>
                      <a:lnTo>
                        <a:pt x="112" y="70"/>
                      </a:lnTo>
                      <a:lnTo>
                        <a:pt x="141"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p>
                  <a:endParaRPr lang="en-US" sz="1836"/>
                </a:p>
              </p:txBody>
            </p:sp>
            <p:sp>
              <p:nvSpPr>
                <p:cNvPr id="408" name="Freeform 346"/>
                <p:cNvSpPr>
                  <a:spLocks/>
                </p:cNvSpPr>
                <p:nvPr/>
              </p:nvSpPr>
              <p:spPr bwMode="auto">
                <a:xfrm>
                  <a:off x="620" y="2635"/>
                  <a:ext cx="137" cy="70"/>
                </a:xfrm>
                <a:custGeom>
                  <a:avLst/>
                  <a:gdLst>
                    <a:gd name="T0" fmla="*/ 137 w 137"/>
                    <a:gd name="T1" fmla="*/ 0 h 70"/>
                    <a:gd name="T2" fmla="*/ 29 w 137"/>
                    <a:gd name="T3" fmla="*/ 0 h 70"/>
                    <a:gd name="T4" fmla="*/ 0 w 137"/>
                    <a:gd name="T5" fmla="*/ 70 h 70"/>
                    <a:gd name="T6" fmla="*/ 112 w 137"/>
                    <a:gd name="T7" fmla="*/ 70 h 70"/>
                    <a:gd name="T8" fmla="*/ 137 w 137"/>
                    <a:gd name="T9" fmla="*/ 0 h 70"/>
                  </a:gdLst>
                  <a:ahLst/>
                  <a:cxnLst>
                    <a:cxn ang="0">
                      <a:pos x="T0" y="T1"/>
                    </a:cxn>
                    <a:cxn ang="0">
                      <a:pos x="T2" y="T3"/>
                    </a:cxn>
                    <a:cxn ang="0">
                      <a:pos x="T4" y="T5"/>
                    </a:cxn>
                    <a:cxn ang="0">
                      <a:pos x="T6" y="T7"/>
                    </a:cxn>
                    <a:cxn ang="0">
                      <a:pos x="T8" y="T9"/>
                    </a:cxn>
                  </a:cxnLst>
                  <a:rect l="0" t="0" r="r" b="b"/>
                  <a:pathLst>
                    <a:path w="137" h="70">
                      <a:moveTo>
                        <a:pt x="137" y="0"/>
                      </a:moveTo>
                      <a:lnTo>
                        <a:pt x="29" y="0"/>
                      </a:lnTo>
                      <a:lnTo>
                        <a:pt x="0" y="70"/>
                      </a:lnTo>
                      <a:lnTo>
                        <a:pt x="112" y="70"/>
                      </a:lnTo>
                      <a:lnTo>
                        <a:pt x="137" y="0"/>
                      </a:lnTo>
                      <a:close/>
                    </a:path>
                  </a:pathLst>
                </a:custGeom>
                <a:solidFill>
                  <a:srgbClr val="6B93C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p>
                  <a:endParaRPr lang="en-US" sz="1836"/>
                </a:p>
              </p:txBody>
            </p:sp>
            <p:sp>
              <p:nvSpPr>
                <p:cNvPr id="409" name="Freeform 347"/>
                <p:cNvSpPr>
                  <a:spLocks/>
                </p:cNvSpPr>
                <p:nvPr/>
              </p:nvSpPr>
              <p:spPr bwMode="auto">
                <a:xfrm>
                  <a:off x="620" y="2635"/>
                  <a:ext cx="137" cy="70"/>
                </a:xfrm>
                <a:custGeom>
                  <a:avLst/>
                  <a:gdLst>
                    <a:gd name="T0" fmla="*/ 137 w 137"/>
                    <a:gd name="T1" fmla="*/ 0 h 70"/>
                    <a:gd name="T2" fmla="*/ 29 w 137"/>
                    <a:gd name="T3" fmla="*/ 0 h 70"/>
                    <a:gd name="T4" fmla="*/ 0 w 137"/>
                    <a:gd name="T5" fmla="*/ 70 h 70"/>
                    <a:gd name="T6" fmla="*/ 112 w 137"/>
                    <a:gd name="T7" fmla="*/ 70 h 70"/>
                    <a:gd name="T8" fmla="*/ 137 w 137"/>
                    <a:gd name="T9" fmla="*/ 0 h 70"/>
                  </a:gdLst>
                  <a:ahLst/>
                  <a:cxnLst>
                    <a:cxn ang="0">
                      <a:pos x="T0" y="T1"/>
                    </a:cxn>
                    <a:cxn ang="0">
                      <a:pos x="T2" y="T3"/>
                    </a:cxn>
                    <a:cxn ang="0">
                      <a:pos x="T4" y="T5"/>
                    </a:cxn>
                    <a:cxn ang="0">
                      <a:pos x="T6" y="T7"/>
                    </a:cxn>
                    <a:cxn ang="0">
                      <a:pos x="T8" y="T9"/>
                    </a:cxn>
                  </a:cxnLst>
                  <a:rect l="0" t="0" r="r" b="b"/>
                  <a:pathLst>
                    <a:path w="137" h="70">
                      <a:moveTo>
                        <a:pt x="137" y="0"/>
                      </a:moveTo>
                      <a:lnTo>
                        <a:pt x="29" y="0"/>
                      </a:lnTo>
                      <a:lnTo>
                        <a:pt x="0" y="70"/>
                      </a:lnTo>
                      <a:lnTo>
                        <a:pt x="112" y="70"/>
                      </a:lnTo>
                      <a:lnTo>
                        <a:pt x="137"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p>
                  <a:endParaRPr lang="en-US" sz="1836"/>
                </a:p>
              </p:txBody>
            </p:sp>
            <p:sp>
              <p:nvSpPr>
                <p:cNvPr id="410" name="Freeform 348"/>
                <p:cNvSpPr>
                  <a:spLocks/>
                </p:cNvSpPr>
                <p:nvPr/>
              </p:nvSpPr>
              <p:spPr bwMode="auto">
                <a:xfrm>
                  <a:off x="748" y="2635"/>
                  <a:ext cx="133" cy="70"/>
                </a:xfrm>
                <a:custGeom>
                  <a:avLst/>
                  <a:gdLst>
                    <a:gd name="T0" fmla="*/ 133 w 133"/>
                    <a:gd name="T1" fmla="*/ 0 h 70"/>
                    <a:gd name="T2" fmla="*/ 25 w 133"/>
                    <a:gd name="T3" fmla="*/ 0 h 70"/>
                    <a:gd name="T4" fmla="*/ 0 w 133"/>
                    <a:gd name="T5" fmla="*/ 70 h 70"/>
                    <a:gd name="T6" fmla="*/ 67 w 133"/>
                    <a:gd name="T7" fmla="*/ 70 h 70"/>
                    <a:gd name="T8" fmla="*/ 125 w 133"/>
                    <a:gd name="T9" fmla="*/ 29 h 70"/>
                    <a:gd name="T10" fmla="*/ 133 w 133"/>
                    <a:gd name="T11" fmla="*/ 0 h 70"/>
                  </a:gdLst>
                  <a:ahLst/>
                  <a:cxnLst>
                    <a:cxn ang="0">
                      <a:pos x="T0" y="T1"/>
                    </a:cxn>
                    <a:cxn ang="0">
                      <a:pos x="T2" y="T3"/>
                    </a:cxn>
                    <a:cxn ang="0">
                      <a:pos x="T4" y="T5"/>
                    </a:cxn>
                    <a:cxn ang="0">
                      <a:pos x="T6" y="T7"/>
                    </a:cxn>
                    <a:cxn ang="0">
                      <a:pos x="T8" y="T9"/>
                    </a:cxn>
                    <a:cxn ang="0">
                      <a:pos x="T10" y="T11"/>
                    </a:cxn>
                  </a:cxnLst>
                  <a:rect l="0" t="0" r="r" b="b"/>
                  <a:pathLst>
                    <a:path w="133" h="70">
                      <a:moveTo>
                        <a:pt x="133" y="0"/>
                      </a:moveTo>
                      <a:lnTo>
                        <a:pt x="25" y="0"/>
                      </a:lnTo>
                      <a:lnTo>
                        <a:pt x="0" y="70"/>
                      </a:lnTo>
                      <a:lnTo>
                        <a:pt x="67" y="70"/>
                      </a:lnTo>
                      <a:lnTo>
                        <a:pt x="125" y="29"/>
                      </a:lnTo>
                      <a:lnTo>
                        <a:pt x="133" y="0"/>
                      </a:lnTo>
                      <a:close/>
                    </a:path>
                  </a:pathLst>
                </a:custGeom>
                <a:solidFill>
                  <a:srgbClr val="6B93C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p>
                  <a:endParaRPr lang="en-US" sz="1836"/>
                </a:p>
              </p:txBody>
            </p:sp>
            <p:sp>
              <p:nvSpPr>
                <p:cNvPr id="411" name="Freeform 349"/>
                <p:cNvSpPr>
                  <a:spLocks/>
                </p:cNvSpPr>
                <p:nvPr/>
              </p:nvSpPr>
              <p:spPr bwMode="auto">
                <a:xfrm>
                  <a:off x="748" y="2635"/>
                  <a:ext cx="133" cy="70"/>
                </a:xfrm>
                <a:custGeom>
                  <a:avLst/>
                  <a:gdLst>
                    <a:gd name="T0" fmla="*/ 133 w 133"/>
                    <a:gd name="T1" fmla="*/ 0 h 70"/>
                    <a:gd name="T2" fmla="*/ 25 w 133"/>
                    <a:gd name="T3" fmla="*/ 0 h 70"/>
                    <a:gd name="T4" fmla="*/ 0 w 133"/>
                    <a:gd name="T5" fmla="*/ 70 h 70"/>
                    <a:gd name="T6" fmla="*/ 67 w 133"/>
                    <a:gd name="T7" fmla="*/ 70 h 70"/>
                    <a:gd name="T8" fmla="*/ 125 w 133"/>
                    <a:gd name="T9" fmla="*/ 29 h 70"/>
                    <a:gd name="T10" fmla="*/ 133 w 133"/>
                    <a:gd name="T11" fmla="*/ 0 h 70"/>
                  </a:gdLst>
                  <a:ahLst/>
                  <a:cxnLst>
                    <a:cxn ang="0">
                      <a:pos x="T0" y="T1"/>
                    </a:cxn>
                    <a:cxn ang="0">
                      <a:pos x="T2" y="T3"/>
                    </a:cxn>
                    <a:cxn ang="0">
                      <a:pos x="T4" y="T5"/>
                    </a:cxn>
                    <a:cxn ang="0">
                      <a:pos x="T6" y="T7"/>
                    </a:cxn>
                    <a:cxn ang="0">
                      <a:pos x="T8" y="T9"/>
                    </a:cxn>
                    <a:cxn ang="0">
                      <a:pos x="T10" y="T11"/>
                    </a:cxn>
                  </a:cxnLst>
                  <a:rect l="0" t="0" r="r" b="b"/>
                  <a:pathLst>
                    <a:path w="133" h="70">
                      <a:moveTo>
                        <a:pt x="133" y="0"/>
                      </a:moveTo>
                      <a:lnTo>
                        <a:pt x="25" y="0"/>
                      </a:lnTo>
                      <a:lnTo>
                        <a:pt x="0" y="70"/>
                      </a:lnTo>
                      <a:lnTo>
                        <a:pt x="67" y="70"/>
                      </a:lnTo>
                      <a:lnTo>
                        <a:pt x="125" y="29"/>
                      </a:lnTo>
                      <a:lnTo>
                        <a:pt x="133"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p>
                  <a:endParaRPr lang="en-US" sz="1836"/>
                </a:p>
              </p:txBody>
            </p:sp>
            <p:sp>
              <p:nvSpPr>
                <p:cNvPr id="412" name="Freeform 350"/>
                <p:cNvSpPr>
                  <a:spLocks/>
                </p:cNvSpPr>
                <p:nvPr/>
              </p:nvSpPr>
              <p:spPr bwMode="auto">
                <a:xfrm>
                  <a:off x="893" y="2635"/>
                  <a:ext cx="21" cy="12"/>
                </a:xfrm>
                <a:custGeom>
                  <a:avLst/>
                  <a:gdLst>
                    <a:gd name="T0" fmla="*/ 21 w 21"/>
                    <a:gd name="T1" fmla="*/ 0 h 12"/>
                    <a:gd name="T2" fmla="*/ 5 w 21"/>
                    <a:gd name="T3" fmla="*/ 0 h 12"/>
                    <a:gd name="T4" fmla="*/ 0 w 21"/>
                    <a:gd name="T5" fmla="*/ 12 h 12"/>
                    <a:gd name="T6" fmla="*/ 21 w 21"/>
                    <a:gd name="T7" fmla="*/ 0 h 12"/>
                  </a:gdLst>
                  <a:ahLst/>
                  <a:cxnLst>
                    <a:cxn ang="0">
                      <a:pos x="T0" y="T1"/>
                    </a:cxn>
                    <a:cxn ang="0">
                      <a:pos x="T2" y="T3"/>
                    </a:cxn>
                    <a:cxn ang="0">
                      <a:pos x="T4" y="T5"/>
                    </a:cxn>
                    <a:cxn ang="0">
                      <a:pos x="T6" y="T7"/>
                    </a:cxn>
                  </a:cxnLst>
                  <a:rect l="0" t="0" r="r" b="b"/>
                  <a:pathLst>
                    <a:path w="21" h="12">
                      <a:moveTo>
                        <a:pt x="21" y="0"/>
                      </a:moveTo>
                      <a:lnTo>
                        <a:pt x="5" y="0"/>
                      </a:lnTo>
                      <a:lnTo>
                        <a:pt x="0" y="12"/>
                      </a:lnTo>
                      <a:lnTo>
                        <a:pt x="21" y="0"/>
                      </a:lnTo>
                      <a:close/>
                    </a:path>
                  </a:pathLst>
                </a:custGeom>
                <a:solidFill>
                  <a:srgbClr val="6B93C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p>
                  <a:endParaRPr lang="en-US" sz="1836"/>
                </a:p>
              </p:txBody>
            </p:sp>
            <p:sp>
              <p:nvSpPr>
                <p:cNvPr id="413" name="Freeform 351"/>
                <p:cNvSpPr>
                  <a:spLocks/>
                </p:cNvSpPr>
                <p:nvPr/>
              </p:nvSpPr>
              <p:spPr bwMode="auto">
                <a:xfrm>
                  <a:off x="893" y="2635"/>
                  <a:ext cx="21" cy="12"/>
                </a:xfrm>
                <a:custGeom>
                  <a:avLst/>
                  <a:gdLst>
                    <a:gd name="T0" fmla="*/ 21 w 21"/>
                    <a:gd name="T1" fmla="*/ 0 h 12"/>
                    <a:gd name="T2" fmla="*/ 5 w 21"/>
                    <a:gd name="T3" fmla="*/ 0 h 12"/>
                    <a:gd name="T4" fmla="*/ 0 w 21"/>
                    <a:gd name="T5" fmla="*/ 12 h 12"/>
                    <a:gd name="T6" fmla="*/ 21 w 21"/>
                    <a:gd name="T7" fmla="*/ 0 h 12"/>
                  </a:gdLst>
                  <a:ahLst/>
                  <a:cxnLst>
                    <a:cxn ang="0">
                      <a:pos x="T0" y="T1"/>
                    </a:cxn>
                    <a:cxn ang="0">
                      <a:pos x="T2" y="T3"/>
                    </a:cxn>
                    <a:cxn ang="0">
                      <a:pos x="T4" y="T5"/>
                    </a:cxn>
                    <a:cxn ang="0">
                      <a:pos x="T6" y="T7"/>
                    </a:cxn>
                  </a:cxnLst>
                  <a:rect l="0" t="0" r="r" b="b"/>
                  <a:pathLst>
                    <a:path w="21" h="12">
                      <a:moveTo>
                        <a:pt x="21" y="0"/>
                      </a:moveTo>
                      <a:lnTo>
                        <a:pt x="5" y="0"/>
                      </a:lnTo>
                      <a:lnTo>
                        <a:pt x="0" y="12"/>
                      </a:lnTo>
                      <a:lnTo>
                        <a:pt x="21"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p>
                  <a:endParaRPr lang="en-US" sz="1836"/>
                </a:p>
              </p:txBody>
            </p:sp>
            <p:sp>
              <p:nvSpPr>
                <p:cNvPr id="414" name="Freeform 352"/>
                <p:cNvSpPr>
                  <a:spLocks/>
                </p:cNvSpPr>
                <p:nvPr/>
              </p:nvSpPr>
              <p:spPr bwMode="auto">
                <a:xfrm>
                  <a:off x="40" y="2722"/>
                  <a:ext cx="166" cy="75"/>
                </a:xfrm>
                <a:custGeom>
                  <a:avLst/>
                  <a:gdLst>
                    <a:gd name="T0" fmla="*/ 166 w 166"/>
                    <a:gd name="T1" fmla="*/ 0 h 75"/>
                    <a:gd name="T2" fmla="*/ 54 w 166"/>
                    <a:gd name="T3" fmla="*/ 0 h 75"/>
                    <a:gd name="T4" fmla="*/ 0 w 166"/>
                    <a:gd name="T5" fmla="*/ 75 h 75"/>
                    <a:gd name="T6" fmla="*/ 116 w 166"/>
                    <a:gd name="T7" fmla="*/ 75 h 75"/>
                    <a:gd name="T8" fmla="*/ 166 w 166"/>
                    <a:gd name="T9" fmla="*/ 0 h 75"/>
                  </a:gdLst>
                  <a:ahLst/>
                  <a:cxnLst>
                    <a:cxn ang="0">
                      <a:pos x="T0" y="T1"/>
                    </a:cxn>
                    <a:cxn ang="0">
                      <a:pos x="T2" y="T3"/>
                    </a:cxn>
                    <a:cxn ang="0">
                      <a:pos x="T4" y="T5"/>
                    </a:cxn>
                    <a:cxn ang="0">
                      <a:pos x="T6" y="T7"/>
                    </a:cxn>
                    <a:cxn ang="0">
                      <a:pos x="T8" y="T9"/>
                    </a:cxn>
                  </a:cxnLst>
                  <a:rect l="0" t="0" r="r" b="b"/>
                  <a:pathLst>
                    <a:path w="166" h="75">
                      <a:moveTo>
                        <a:pt x="166" y="0"/>
                      </a:moveTo>
                      <a:lnTo>
                        <a:pt x="54" y="0"/>
                      </a:lnTo>
                      <a:lnTo>
                        <a:pt x="0" y="75"/>
                      </a:lnTo>
                      <a:lnTo>
                        <a:pt x="116" y="75"/>
                      </a:lnTo>
                      <a:lnTo>
                        <a:pt x="166" y="0"/>
                      </a:lnTo>
                      <a:close/>
                    </a:path>
                  </a:pathLst>
                </a:custGeom>
                <a:solidFill>
                  <a:srgbClr val="6B93C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p>
                  <a:endParaRPr lang="en-US" sz="1836"/>
                </a:p>
              </p:txBody>
            </p:sp>
            <p:sp>
              <p:nvSpPr>
                <p:cNvPr id="415" name="Freeform 353"/>
                <p:cNvSpPr>
                  <a:spLocks/>
                </p:cNvSpPr>
                <p:nvPr/>
              </p:nvSpPr>
              <p:spPr bwMode="auto">
                <a:xfrm>
                  <a:off x="40" y="2722"/>
                  <a:ext cx="166" cy="75"/>
                </a:xfrm>
                <a:custGeom>
                  <a:avLst/>
                  <a:gdLst>
                    <a:gd name="T0" fmla="*/ 166 w 166"/>
                    <a:gd name="T1" fmla="*/ 0 h 75"/>
                    <a:gd name="T2" fmla="*/ 54 w 166"/>
                    <a:gd name="T3" fmla="*/ 0 h 75"/>
                    <a:gd name="T4" fmla="*/ 0 w 166"/>
                    <a:gd name="T5" fmla="*/ 75 h 75"/>
                    <a:gd name="T6" fmla="*/ 116 w 166"/>
                    <a:gd name="T7" fmla="*/ 75 h 75"/>
                    <a:gd name="T8" fmla="*/ 166 w 166"/>
                    <a:gd name="T9" fmla="*/ 0 h 75"/>
                  </a:gdLst>
                  <a:ahLst/>
                  <a:cxnLst>
                    <a:cxn ang="0">
                      <a:pos x="T0" y="T1"/>
                    </a:cxn>
                    <a:cxn ang="0">
                      <a:pos x="T2" y="T3"/>
                    </a:cxn>
                    <a:cxn ang="0">
                      <a:pos x="T4" y="T5"/>
                    </a:cxn>
                    <a:cxn ang="0">
                      <a:pos x="T6" y="T7"/>
                    </a:cxn>
                    <a:cxn ang="0">
                      <a:pos x="T8" y="T9"/>
                    </a:cxn>
                  </a:cxnLst>
                  <a:rect l="0" t="0" r="r" b="b"/>
                  <a:pathLst>
                    <a:path w="166" h="75">
                      <a:moveTo>
                        <a:pt x="166" y="0"/>
                      </a:moveTo>
                      <a:lnTo>
                        <a:pt x="54" y="0"/>
                      </a:lnTo>
                      <a:lnTo>
                        <a:pt x="0" y="75"/>
                      </a:lnTo>
                      <a:lnTo>
                        <a:pt x="116" y="75"/>
                      </a:lnTo>
                      <a:lnTo>
                        <a:pt x="166"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p>
                  <a:endParaRPr lang="en-US" sz="1836"/>
                </a:p>
              </p:txBody>
            </p:sp>
            <p:sp>
              <p:nvSpPr>
                <p:cNvPr id="416" name="Freeform 354"/>
                <p:cNvSpPr>
                  <a:spLocks/>
                </p:cNvSpPr>
                <p:nvPr/>
              </p:nvSpPr>
              <p:spPr bwMode="auto">
                <a:xfrm>
                  <a:off x="173" y="2722"/>
                  <a:ext cx="161" cy="75"/>
                </a:xfrm>
                <a:custGeom>
                  <a:avLst/>
                  <a:gdLst>
                    <a:gd name="T0" fmla="*/ 161 w 161"/>
                    <a:gd name="T1" fmla="*/ 0 h 75"/>
                    <a:gd name="T2" fmla="*/ 50 w 161"/>
                    <a:gd name="T3" fmla="*/ 0 h 75"/>
                    <a:gd name="T4" fmla="*/ 0 w 161"/>
                    <a:gd name="T5" fmla="*/ 75 h 75"/>
                    <a:gd name="T6" fmla="*/ 120 w 161"/>
                    <a:gd name="T7" fmla="*/ 75 h 75"/>
                    <a:gd name="T8" fmla="*/ 161 w 161"/>
                    <a:gd name="T9" fmla="*/ 0 h 75"/>
                  </a:gdLst>
                  <a:ahLst/>
                  <a:cxnLst>
                    <a:cxn ang="0">
                      <a:pos x="T0" y="T1"/>
                    </a:cxn>
                    <a:cxn ang="0">
                      <a:pos x="T2" y="T3"/>
                    </a:cxn>
                    <a:cxn ang="0">
                      <a:pos x="T4" y="T5"/>
                    </a:cxn>
                    <a:cxn ang="0">
                      <a:pos x="T6" y="T7"/>
                    </a:cxn>
                    <a:cxn ang="0">
                      <a:pos x="T8" y="T9"/>
                    </a:cxn>
                  </a:cxnLst>
                  <a:rect l="0" t="0" r="r" b="b"/>
                  <a:pathLst>
                    <a:path w="161" h="75">
                      <a:moveTo>
                        <a:pt x="161" y="0"/>
                      </a:moveTo>
                      <a:lnTo>
                        <a:pt x="50" y="0"/>
                      </a:lnTo>
                      <a:lnTo>
                        <a:pt x="0" y="75"/>
                      </a:lnTo>
                      <a:lnTo>
                        <a:pt x="120" y="75"/>
                      </a:lnTo>
                      <a:lnTo>
                        <a:pt x="161" y="0"/>
                      </a:lnTo>
                      <a:close/>
                    </a:path>
                  </a:pathLst>
                </a:custGeom>
                <a:solidFill>
                  <a:srgbClr val="6B93C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p>
                  <a:endParaRPr lang="en-US" sz="1836"/>
                </a:p>
              </p:txBody>
            </p:sp>
            <p:sp>
              <p:nvSpPr>
                <p:cNvPr id="417" name="Freeform 355"/>
                <p:cNvSpPr>
                  <a:spLocks/>
                </p:cNvSpPr>
                <p:nvPr/>
              </p:nvSpPr>
              <p:spPr bwMode="auto">
                <a:xfrm>
                  <a:off x="173" y="2722"/>
                  <a:ext cx="161" cy="75"/>
                </a:xfrm>
                <a:custGeom>
                  <a:avLst/>
                  <a:gdLst>
                    <a:gd name="T0" fmla="*/ 161 w 161"/>
                    <a:gd name="T1" fmla="*/ 0 h 75"/>
                    <a:gd name="T2" fmla="*/ 50 w 161"/>
                    <a:gd name="T3" fmla="*/ 0 h 75"/>
                    <a:gd name="T4" fmla="*/ 0 w 161"/>
                    <a:gd name="T5" fmla="*/ 75 h 75"/>
                    <a:gd name="T6" fmla="*/ 120 w 161"/>
                    <a:gd name="T7" fmla="*/ 75 h 75"/>
                    <a:gd name="T8" fmla="*/ 161 w 161"/>
                    <a:gd name="T9" fmla="*/ 0 h 75"/>
                  </a:gdLst>
                  <a:ahLst/>
                  <a:cxnLst>
                    <a:cxn ang="0">
                      <a:pos x="T0" y="T1"/>
                    </a:cxn>
                    <a:cxn ang="0">
                      <a:pos x="T2" y="T3"/>
                    </a:cxn>
                    <a:cxn ang="0">
                      <a:pos x="T4" y="T5"/>
                    </a:cxn>
                    <a:cxn ang="0">
                      <a:pos x="T6" y="T7"/>
                    </a:cxn>
                    <a:cxn ang="0">
                      <a:pos x="T8" y="T9"/>
                    </a:cxn>
                  </a:cxnLst>
                  <a:rect l="0" t="0" r="r" b="b"/>
                  <a:pathLst>
                    <a:path w="161" h="75">
                      <a:moveTo>
                        <a:pt x="161" y="0"/>
                      </a:moveTo>
                      <a:lnTo>
                        <a:pt x="50" y="0"/>
                      </a:lnTo>
                      <a:lnTo>
                        <a:pt x="0" y="75"/>
                      </a:lnTo>
                      <a:lnTo>
                        <a:pt x="120" y="75"/>
                      </a:lnTo>
                      <a:lnTo>
                        <a:pt x="161"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p>
                  <a:endParaRPr lang="en-US" sz="1836"/>
                </a:p>
              </p:txBody>
            </p:sp>
            <p:sp>
              <p:nvSpPr>
                <p:cNvPr id="418" name="Freeform 356"/>
                <p:cNvSpPr>
                  <a:spLocks/>
                </p:cNvSpPr>
                <p:nvPr/>
              </p:nvSpPr>
              <p:spPr bwMode="auto">
                <a:xfrm>
                  <a:off x="310" y="2722"/>
                  <a:ext cx="157" cy="75"/>
                </a:xfrm>
                <a:custGeom>
                  <a:avLst/>
                  <a:gdLst>
                    <a:gd name="T0" fmla="*/ 157 w 157"/>
                    <a:gd name="T1" fmla="*/ 0 h 75"/>
                    <a:gd name="T2" fmla="*/ 41 w 157"/>
                    <a:gd name="T3" fmla="*/ 0 h 75"/>
                    <a:gd name="T4" fmla="*/ 0 w 157"/>
                    <a:gd name="T5" fmla="*/ 75 h 75"/>
                    <a:gd name="T6" fmla="*/ 115 w 157"/>
                    <a:gd name="T7" fmla="*/ 75 h 75"/>
                    <a:gd name="T8" fmla="*/ 157 w 157"/>
                    <a:gd name="T9" fmla="*/ 0 h 75"/>
                  </a:gdLst>
                  <a:ahLst/>
                  <a:cxnLst>
                    <a:cxn ang="0">
                      <a:pos x="T0" y="T1"/>
                    </a:cxn>
                    <a:cxn ang="0">
                      <a:pos x="T2" y="T3"/>
                    </a:cxn>
                    <a:cxn ang="0">
                      <a:pos x="T4" y="T5"/>
                    </a:cxn>
                    <a:cxn ang="0">
                      <a:pos x="T6" y="T7"/>
                    </a:cxn>
                    <a:cxn ang="0">
                      <a:pos x="T8" y="T9"/>
                    </a:cxn>
                  </a:cxnLst>
                  <a:rect l="0" t="0" r="r" b="b"/>
                  <a:pathLst>
                    <a:path w="157" h="75">
                      <a:moveTo>
                        <a:pt x="157" y="0"/>
                      </a:moveTo>
                      <a:lnTo>
                        <a:pt x="41" y="0"/>
                      </a:lnTo>
                      <a:lnTo>
                        <a:pt x="0" y="75"/>
                      </a:lnTo>
                      <a:lnTo>
                        <a:pt x="115" y="75"/>
                      </a:lnTo>
                      <a:lnTo>
                        <a:pt x="157" y="0"/>
                      </a:lnTo>
                      <a:close/>
                    </a:path>
                  </a:pathLst>
                </a:custGeom>
                <a:solidFill>
                  <a:srgbClr val="6B93C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p>
                  <a:endParaRPr lang="en-US" sz="1836"/>
                </a:p>
              </p:txBody>
            </p:sp>
            <p:sp>
              <p:nvSpPr>
                <p:cNvPr id="419" name="Freeform 357"/>
                <p:cNvSpPr>
                  <a:spLocks/>
                </p:cNvSpPr>
                <p:nvPr/>
              </p:nvSpPr>
              <p:spPr bwMode="auto">
                <a:xfrm>
                  <a:off x="310" y="2722"/>
                  <a:ext cx="157" cy="75"/>
                </a:xfrm>
                <a:custGeom>
                  <a:avLst/>
                  <a:gdLst>
                    <a:gd name="T0" fmla="*/ 157 w 157"/>
                    <a:gd name="T1" fmla="*/ 0 h 75"/>
                    <a:gd name="T2" fmla="*/ 41 w 157"/>
                    <a:gd name="T3" fmla="*/ 0 h 75"/>
                    <a:gd name="T4" fmla="*/ 0 w 157"/>
                    <a:gd name="T5" fmla="*/ 75 h 75"/>
                    <a:gd name="T6" fmla="*/ 115 w 157"/>
                    <a:gd name="T7" fmla="*/ 75 h 75"/>
                    <a:gd name="T8" fmla="*/ 157 w 157"/>
                    <a:gd name="T9" fmla="*/ 0 h 75"/>
                  </a:gdLst>
                  <a:ahLst/>
                  <a:cxnLst>
                    <a:cxn ang="0">
                      <a:pos x="T0" y="T1"/>
                    </a:cxn>
                    <a:cxn ang="0">
                      <a:pos x="T2" y="T3"/>
                    </a:cxn>
                    <a:cxn ang="0">
                      <a:pos x="T4" y="T5"/>
                    </a:cxn>
                    <a:cxn ang="0">
                      <a:pos x="T6" y="T7"/>
                    </a:cxn>
                    <a:cxn ang="0">
                      <a:pos x="T8" y="T9"/>
                    </a:cxn>
                  </a:cxnLst>
                  <a:rect l="0" t="0" r="r" b="b"/>
                  <a:pathLst>
                    <a:path w="157" h="75">
                      <a:moveTo>
                        <a:pt x="157" y="0"/>
                      </a:moveTo>
                      <a:lnTo>
                        <a:pt x="41" y="0"/>
                      </a:lnTo>
                      <a:lnTo>
                        <a:pt x="0" y="75"/>
                      </a:lnTo>
                      <a:lnTo>
                        <a:pt x="115" y="75"/>
                      </a:lnTo>
                      <a:lnTo>
                        <a:pt x="157"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p>
                  <a:endParaRPr lang="en-US" sz="1836"/>
                </a:p>
              </p:txBody>
            </p:sp>
            <p:sp>
              <p:nvSpPr>
                <p:cNvPr id="420" name="Freeform 358"/>
                <p:cNvSpPr>
                  <a:spLocks/>
                </p:cNvSpPr>
                <p:nvPr/>
              </p:nvSpPr>
              <p:spPr bwMode="auto">
                <a:xfrm>
                  <a:off x="446" y="2722"/>
                  <a:ext cx="149" cy="75"/>
                </a:xfrm>
                <a:custGeom>
                  <a:avLst/>
                  <a:gdLst>
                    <a:gd name="T0" fmla="*/ 149 w 149"/>
                    <a:gd name="T1" fmla="*/ 0 h 75"/>
                    <a:gd name="T2" fmla="*/ 37 w 149"/>
                    <a:gd name="T3" fmla="*/ 0 h 75"/>
                    <a:gd name="T4" fmla="*/ 0 w 149"/>
                    <a:gd name="T5" fmla="*/ 75 h 75"/>
                    <a:gd name="T6" fmla="*/ 116 w 149"/>
                    <a:gd name="T7" fmla="*/ 75 h 75"/>
                    <a:gd name="T8" fmla="*/ 149 w 149"/>
                    <a:gd name="T9" fmla="*/ 0 h 75"/>
                  </a:gdLst>
                  <a:ahLst/>
                  <a:cxnLst>
                    <a:cxn ang="0">
                      <a:pos x="T0" y="T1"/>
                    </a:cxn>
                    <a:cxn ang="0">
                      <a:pos x="T2" y="T3"/>
                    </a:cxn>
                    <a:cxn ang="0">
                      <a:pos x="T4" y="T5"/>
                    </a:cxn>
                    <a:cxn ang="0">
                      <a:pos x="T6" y="T7"/>
                    </a:cxn>
                    <a:cxn ang="0">
                      <a:pos x="T8" y="T9"/>
                    </a:cxn>
                  </a:cxnLst>
                  <a:rect l="0" t="0" r="r" b="b"/>
                  <a:pathLst>
                    <a:path w="149" h="75">
                      <a:moveTo>
                        <a:pt x="149" y="0"/>
                      </a:moveTo>
                      <a:lnTo>
                        <a:pt x="37" y="0"/>
                      </a:lnTo>
                      <a:lnTo>
                        <a:pt x="0" y="75"/>
                      </a:lnTo>
                      <a:lnTo>
                        <a:pt x="116" y="75"/>
                      </a:lnTo>
                      <a:lnTo>
                        <a:pt x="149" y="0"/>
                      </a:lnTo>
                      <a:close/>
                    </a:path>
                  </a:pathLst>
                </a:custGeom>
                <a:solidFill>
                  <a:srgbClr val="6B93C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p>
                  <a:endParaRPr lang="en-US" sz="1836"/>
                </a:p>
              </p:txBody>
            </p:sp>
            <p:sp>
              <p:nvSpPr>
                <p:cNvPr id="421" name="Freeform 359"/>
                <p:cNvSpPr>
                  <a:spLocks/>
                </p:cNvSpPr>
                <p:nvPr/>
              </p:nvSpPr>
              <p:spPr bwMode="auto">
                <a:xfrm>
                  <a:off x="446" y="2722"/>
                  <a:ext cx="149" cy="75"/>
                </a:xfrm>
                <a:custGeom>
                  <a:avLst/>
                  <a:gdLst>
                    <a:gd name="T0" fmla="*/ 149 w 149"/>
                    <a:gd name="T1" fmla="*/ 0 h 75"/>
                    <a:gd name="T2" fmla="*/ 37 w 149"/>
                    <a:gd name="T3" fmla="*/ 0 h 75"/>
                    <a:gd name="T4" fmla="*/ 0 w 149"/>
                    <a:gd name="T5" fmla="*/ 75 h 75"/>
                    <a:gd name="T6" fmla="*/ 116 w 149"/>
                    <a:gd name="T7" fmla="*/ 75 h 75"/>
                    <a:gd name="T8" fmla="*/ 149 w 149"/>
                    <a:gd name="T9" fmla="*/ 0 h 75"/>
                  </a:gdLst>
                  <a:ahLst/>
                  <a:cxnLst>
                    <a:cxn ang="0">
                      <a:pos x="T0" y="T1"/>
                    </a:cxn>
                    <a:cxn ang="0">
                      <a:pos x="T2" y="T3"/>
                    </a:cxn>
                    <a:cxn ang="0">
                      <a:pos x="T4" y="T5"/>
                    </a:cxn>
                    <a:cxn ang="0">
                      <a:pos x="T6" y="T7"/>
                    </a:cxn>
                    <a:cxn ang="0">
                      <a:pos x="T8" y="T9"/>
                    </a:cxn>
                  </a:cxnLst>
                  <a:rect l="0" t="0" r="r" b="b"/>
                  <a:pathLst>
                    <a:path w="149" h="75">
                      <a:moveTo>
                        <a:pt x="149" y="0"/>
                      </a:moveTo>
                      <a:lnTo>
                        <a:pt x="37" y="0"/>
                      </a:lnTo>
                      <a:lnTo>
                        <a:pt x="0" y="75"/>
                      </a:lnTo>
                      <a:lnTo>
                        <a:pt x="116" y="75"/>
                      </a:lnTo>
                      <a:lnTo>
                        <a:pt x="149"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p>
                  <a:endParaRPr lang="en-US" sz="1836"/>
                </a:p>
              </p:txBody>
            </p:sp>
            <p:sp>
              <p:nvSpPr>
                <p:cNvPr id="422" name="Freeform 360"/>
                <p:cNvSpPr>
                  <a:spLocks/>
                </p:cNvSpPr>
                <p:nvPr/>
              </p:nvSpPr>
              <p:spPr bwMode="auto">
                <a:xfrm>
                  <a:off x="579" y="2722"/>
                  <a:ext cx="145" cy="75"/>
                </a:xfrm>
                <a:custGeom>
                  <a:avLst/>
                  <a:gdLst>
                    <a:gd name="T0" fmla="*/ 145 w 145"/>
                    <a:gd name="T1" fmla="*/ 0 h 75"/>
                    <a:gd name="T2" fmla="*/ 33 w 145"/>
                    <a:gd name="T3" fmla="*/ 0 h 75"/>
                    <a:gd name="T4" fmla="*/ 0 w 145"/>
                    <a:gd name="T5" fmla="*/ 75 h 75"/>
                    <a:gd name="T6" fmla="*/ 99 w 145"/>
                    <a:gd name="T7" fmla="*/ 75 h 75"/>
                    <a:gd name="T8" fmla="*/ 124 w 145"/>
                    <a:gd name="T9" fmla="*/ 58 h 75"/>
                    <a:gd name="T10" fmla="*/ 145 w 145"/>
                    <a:gd name="T11" fmla="*/ 0 h 75"/>
                  </a:gdLst>
                  <a:ahLst/>
                  <a:cxnLst>
                    <a:cxn ang="0">
                      <a:pos x="T0" y="T1"/>
                    </a:cxn>
                    <a:cxn ang="0">
                      <a:pos x="T2" y="T3"/>
                    </a:cxn>
                    <a:cxn ang="0">
                      <a:pos x="T4" y="T5"/>
                    </a:cxn>
                    <a:cxn ang="0">
                      <a:pos x="T6" y="T7"/>
                    </a:cxn>
                    <a:cxn ang="0">
                      <a:pos x="T8" y="T9"/>
                    </a:cxn>
                    <a:cxn ang="0">
                      <a:pos x="T10" y="T11"/>
                    </a:cxn>
                  </a:cxnLst>
                  <a:rect l="0" t="0" r="r" b="b"/>
                  <a:pathLst>
                    <a:path w="145" h="75">
                      <a:moveTo>
                        <a:pt x="145" y="0"/>
                      </a:moveTo>
                      <a:lnTo>
                        <a:pt x="33" y="0"/>
                      </a:lnTo>
                      <a:lnTo>
                        <a:pt x="0" y="75"/>
                      </a:lnTo>
                      <a:lnTo>
                        <a:pt x="99" y="75"/>
                      </a:lnTo>
                      <a:lnTo>
                        <a:pt x="124" y="58"/>
                      </a:lnTo>
                      <a:lnTo>
                        <a:pt x="145" y="0"/>
                      </a:lnTo>
                      <a:close/>
                    </a:path>
                  </a:pathLst>
                </a:custGeom>
                <a:solidFill>
                  <a:srgbClr val="6B93C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p>
                  <a:endParaRPr lang="en-US" sz="1836"/>
                </a:p>
              </p:txBody>
            </p:sp>
            <p:sp>
              <p:nvSpPr>
                <p:cNvPr id="423" name="Freeform 361"/>
                <p:cNvSpPr>
                  <a:spLocks/>
                </p:cNvSpPr>
                <p:nvPr/>
              </p:nvSpPr>
              <p:spPr bwMode="auto">
                <a:xfrm>
                  <a:off x="579" y="2722"/>
                  <a:ext cx="145" cy="75"/>
                </a:xfrm>
                <a:custGeom>
                  <a:avLst/>
                  <a:gdLst>
                    <a:gd name="T0" fmla="*/ 145 w 145"/>
                    <a:gd name="T1" fmla="*/ 0 h 75"/>
                    <a:gd name="T2" fmla="*/ 33 w 145"/>
                    <a:gd name="T3" fmla="*/ 0 h 75"/>
                    <a:gd name="T4" fmla="*/ 0 w 145"/>
                    <a:gd name="T5" fmla="*/ 75 h 75"/>
                    <a:gd name="T6" fmla="*/ 99 w 145"/>
                    <a:gd name="T7" fmla="*/ 75 h 75"/>
                    <a:gd name="T8" fmla="*/ 124 w 145"/>
                    <a:gd name="T9" fmla="*/ 58 h 75"/>
                    <a:gd name="T10" fmla="*/ 145 w 145"/>
                    <a:gd name="T11" fmla="*/ 0 h 75"/>
                  </a:gdLst>
                  <a:ahLst/>
                  <a:cxnLst>
                    <a:cxn ang="0">
                      <a:pos x="T0" y="T1"/>
                    </a:cxn>
                    <a:cxn ang="0">
                      <a:pos x="T2" y="T3"/>
                    </a:cxn>
                    <a:cxn ang="0">
                      <a:pos x="T4" y="T5"/>
                    </a:cxn>
                    <a:cxn ang="0">
                      <a:pos x="T6" y="T7"/>
                    </a:cxn>
                    <a:cxn ang="0">
                      <a:pos x="T8" y="T9"/>
                    </a:cxn>
                    <a:cxn ang="0">
                      <a:pos x="T10" y="T11"/>
                    </a:cxn>
                  </a:cxnLst>
                  <a:rect l="0" t="0" r="r" b="b"/>
                  <a:pathLst>
                    <a:path w="145" h="75">
                      <a:moveTo>
                        <a:pt x="145" y="0"/>
                      </a:moveTo>
                      <a:lnTo>
                        <a:pt x="33" y="0"/>
                      </a:lnTo>
                      <a:lnTo>
                        <a:pt x="0" y="75"/>
                      </a:lnTo>
                      <a:lnTo>
                        <a:pt x="99" y="75"/>
                      </a:lnTo>
                      <a:lnTo>
                        <a:pt x="124" y="58"/>
                      </a:lnTo>
                      <a:lnTo>
                        <a:pt x="145"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p>
                  <a:endParaRPr lang="en-US" sz="1836"/>
                </a:p>
              </p:txBody>
            </p:sp>
            <p:sp>
              <p:nvSpPr>
                <p:cNvPr id="424" name="Freeform 362"/>
                <p:cNvSpPr>
                  <a:spLocks/>
                </p:cNvSpPr>
                <p:nvPr/>
              </p:nvSpPr>
              <p:spPr bwMode="auto">
                <a:xfrm>
                  <a:off x="728" y="2722"/>
                  <a:ext cx="58" cy="41"/>
                </a:xfrm>
                <a:custGeom>
                  <a:avLst/>
                  <a:gdLst>
                    <a:gd name="T0" fmla="*/ 58 w 58"/>
                    <a:gd name="T1" fmla="*/ 0 h 41"/>
                    <a:gd name="T2" fmla="*/ 12 w 58"/>
                    <a:gd name="T3" fmla="*/ 0 h 41"/>
                    <a:gd name="T4" fmla="*/ 0 w 58"/>
                    <a:gd name="T5" fmla="*/ 41 h 41"/>
                    <a:gd name="T6" fmla="*/ 58 w 58"/>
                    <a:gd name="T7" fmla="*/ 0 h 41"/>
                  </a:gdLst>
                  <a:ahLst/>
                  <a:cxnLst>
                    <a:cxn ang="0">
                      <a:pos x="T0" y="T1"/>
                    </a:cxn>
                    <a:cxn ang="0">
                      <a:pos x="T2" y="T3"/>
                    </a:cxn>
                    <a:cxn ang="0">
                      <a:pos x="T4" y="T5"/>
                    </a:cxn>
                    <a:cxn ang="0">
                      <a:pos x="T6" y="T7"/>
                    </a:cxn>
                  </a:cxnLst>
                  <a:rect l="0" t="0" r="r" b="b"/>
                  <a:pathLst>
                    <a:path w="58" h="41">
                      <a:moveTo>
                        <a:pt x="58" y="0"/>
                      </a:moveTo>
                      <a:lnTo>
                        <a:pt x="12" y="0"/>
                      </a:lnTo>
                      <a:lnTo>
                        <a:pt x="0" y="41"/>
                      </a:lnTo>
                      <a:lnTo>
                        <a:pt x="58" y="0"/>
                      </a:lnTo>
                      <a:close/>
                    </a:path>
                  </a:pathLst>
                </a:custGeom>
                <a:solidFill>
                  <a:srgbClr val="6B93C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p>
                  <a:endParaRPr lang="en-US" sz="1836"/>
                </a:p>
              </p:txBody>
            </p:sp>
            <p:sp>
              <p:nvSpPr>
                <p:cNvPr id="425" name="Freeform 363"/>
                <p:cNvSpPr>
                  <a:spLocks/>
                </p:cNvSpPr>
                <p:nvPr/>
              </p:nvSpPr>
              <p:spPr bwMode="auto">
                <a:xfrm>
                  <a:off x="728" y="2722"/>
                  <a:ext cx="58" cy="41"/>
                </a:xfrm>
                <a:custGeom>
                  <a:avLst/>
                  <a:gdLst>
                    <a:gd name="T0" fmla="*/ 58 w 58"/>
                    <a:gd name="T1" fmla="*/ 0 h 41"/>
                    <a:gd name="T2" fmla="*/ 12 w 58"/>
                    <a:gd name="T3" fmla="*/ 0 h 41"/>
                    <a:gd name="T4" fmla="*/ 0 w 58"/>
                    <a:gd name="T5" fmla="*/ 41 h 41"/>
                    <a:gd name="T6" fmla="*/ 58 w 58"/>
                    <a:gd name="T7" fmla="*/ 0 h 41"/>
                  </a:gdLst>
                  <a:ahLst/>
                  <a:cxnLst>
                    <a:cxn ang="0">
                      <a:pos x="T0" y="T1"/>
                    </a:cxn>
                    <a:cxn ang="0">
                      <a:pos x="T2" y="T3"/>
                    </a:cxn>
                    <a:cxn ang="0">
                      <a:pos x="T4" y="T5"/>
                    </a:cxn>
                    <a:cxn ang="0">
                      <a:pos x="T6" y="T7"/>
                    </a:cxn>
                  </a:cxnLst>
                  <a:rect l="0" t="0" r="r" b="b"/>
                  <a:pathLst>
                    <a:path w="58" h="41">
                      <a:moveTo>
                        <a:pt x="58" y="0"/>
                      </a:moveTo>
                      <a:lnTo>
                        <a:pt x="12" y="0"/>
                      </a:lnTo>
                      <a:lnTo>
                        <a:pt x="0" y="41"/>
                      </a:lnTo>
                      <a:lnTo>
                        <a:pt x="58"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p>
                  <a:endParaRPr lang="en-US" sz="1836"/>
                </a:p>
              </p:txBody>
            </p:sp>
            <p:sp>
              <p:nvSpPr>
                <p:cNvPr id="426" name="Freeform 364"/>
                <p:cNvSpPr>
                  <a:spLocks/>
                </p:cNvSpPr>
                <p:nvPr/>
              </p:nvSpPr>
              <p:spPr bwMode="auto">
                <a:xfrm>
                  <a:off x="-34" y="2817"/>
                  <a:ext cx="178" cy="83"/>
                </a:xfrm>
                <a:custGeom>
                  <a:avLst/>
                  <a:gdLst>
                    <a:gd name="T0" fmla="*/ 178 w 178"/>
                    <a:gd name="T1" fmla="*/ 0 h 83"/>
                    <a:gd name="T2" fmla="*/ 58 w 178"/>
                    <a:gd name="T3" fmla="*/ 0 h 83"/>
                    <a:gd name="T4" fmla="*/ 0 w 178"/>
                    <a:gd name="T5" fmla="*/ 83 h 83"/>
                    <a:gd name="T6" fmla="*/ 124 w 178"/>
                    <a:gd name="T7" fmla="*/ 83 h 83"/>
                    <a:gd name="T8" fmla="*/ 178 w 178"/>
                    <a:gd name="T9" fmla="*/ 0 h 83"/>
                  </a:gdLst>
                  <a:ahLst/>
                  <a:cxnLst>
                    <a:cxn ang="0">
                      <a:pos x="T0" y="T1"/>
                    </a:cxn>
                    <a:cxn ang="0">
                      <a:pos x="T2" y="T3"/>
                    </a:cxn>
                    <a:cxn ang="0">
                      <a:pos x="T4" y="T5"/>
                    </a:cxn>
                    <a:cxn ang="0">
                      <a:pos x="T6" y="T7"/>
                    </a:cxn>
                    <a:cxn ang="0">
                      <a:pos x="T8" y="T9"/>
                    </a:cxn>
                  </a:cxnLst>
                  <a:rect l="0" t="0" r="r" b="b"/>
                  <a:pathLst>
                    <a:path w="178" h="83">
                      <a:moveTo>
                        <a:pt x="178" y="0"/>
                      </a:moveTo>
                      <a:lnTo>
                        <a:pt x="58" y="0"/>
                      </a:lnTo>
                      <a:lnTo>
                        <a:pt x="0" y="83"/>
                      </a:lnTo>
                      <a:lnTo>
                        <a:pt x="124" y="83"/>
                      </a:lnTo>
                      <a:lnTo>
                        <a:pt x="178" y="0"/>
                      </a:lnTo>
                      <a:close/>
                    </a:path>
                  </a:pathLst>
                </a:custGeom>
                <a:solidFill>
                  <a:srgbClr val="6B93C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p>
                  <a:endParaRPr lang="en-US" sz="1836"/>
                </a:p>
              </p:txBody>
            </p:sp>
            <p:sp>
              <p:nvSpPr>
                <p:cNvPr id="427" name="Freeform 365"/>
                <p:cNvSpPr>
                  <a:spLocks/>
                </p:cNvSpPr>
                <p:nvPr/>
              </p:nvSpPr>
              <p:spPr bwMode="auto">
                <a:xfrm>
                  <a:off x="-34" y="2817"/>
                  <a:ext cx="178" cy="83"/>
                </a:xfrm>
                <a:custGeom>
                  <a:avLst/>
                  <a:gdLst>
                    <a:gd name="T0" fmla="*/ 178 w 178"/>
                    <a:gd name="T1" fmla="*/ 0 h 83"/>
                    <a:gd name="T2" fmla="*/ 58 w 178"/>
                    <a:gd name="T3" fmla="*/ 0 h 83"/>
                    <a:gd name="T4" fmla="*/ 0 w 178"/>
                    <a:gd name="T5" fmla="*/ 83 h 83"/>
                    <a:gd name="T6" fmla="*/ 124 w 178"/>
                    <a:gd name="T7" fmla="*/ 83 h 83"/>
                    <a:gd name="T8" fmla="*/ 178 w 178"/>
                    <a:gd name="T9" fmla="*/ 0 h 83"/>
                  </a:gdLst>
                  <a:ahLst/>
                  <a:cxnLst>
                    <a:cxn ang="0">
                      <a:pos x="T0" y="T1"/>
                    </a:cxn>
                    <a:cxn ang="0">
                      <a:pos x="T2" y="T3"/>
                    </a:cxn>
                    <a:cxn ang="0">
                      <a:pos x="T4" y="T5"/>
                    </a:cxn>
                    <a:cxn ang="0">
                      <a:pos x="T6" y="T7"/>
                    </a:cxn>
                    <a:cxn ang="0">
                      <a:pos x="T8" y="T9"/>
                    </a:cxn>
                  </a:cxnLst>
                  <a:rect l="0" t="0" r="r" b="b"/>
                  <a:pathLst>
                    <a:path w="178" h="83">
                      <a:moveTo>
                        <a:pt x="178" y="0"/>
                      </a:moveTo>
                      <a:lnTo>
                        <a:pt x="58" y="0"/>
                      </a:lnTo>
                      <a:lnTo>
                        <a:pt x="0" y="83"/>
                      </a:lnTo>
                      <a:lnTo>
                        <a:pt x="124" y="83"/>
                      </a:lnTo>
                      <a:lnTo>
                        <a:pt x="178"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p>
                  <a:endParaRPr lang="en-US" sz="1836"/>
                </a:p>
              </p:txBody>
            </p:sp>
            <p:sp>
              <p:nvSpPr>
                <p:cNvPr id="428" name="Freeform 366"/>
                <p:cNvSpPr>
                  <a:spLocks/>
                </p:cNvSpPr>
                <p:nvPr/>
              </p:nvSpPr>
              <p:spPr bwMode="auto">
                <a:xfrm>
                  <a:off x="107" y="2817"/>
                  <a:ext cx="174" cy="83"/>
                </a:xfrm>
                <a:custGeom>
                  <a:avLst/>
                  <a:gdLst>
                    <a:gd name="T0" fmla="*/ 174 w 174"/>
                    <a:gd name="T1" fmla="*/ 0 h 83"/>
                    <a:gd name="T2" fmla="*/ 53 w 174"/>
                    <a:gd name="T3" fmla="*/ 0 h 83"/>
                    <a:gd name="T4" fmla="*/ 0 w 174"/>
                    <a:gd name="T5" fmla="*/ 83 h 83"/>
                    <a:gd name="T6" fmla="*/ 124 w 174"/>
                    <a:gd name="T7" fmla="*/ 83 h 83"/>
                    <a:gd name="T8" fmla="*/ 174 w 174"/>
                    <a:gd name="T9" fmla="*/ 0 h 83"/>
                  </a:gdLst>
                  <a:ahLst/>
                  <a:cxnLst>
                    <a:cxn ang="0">
                      <a:pos x="T0" y="T1"/>
                    </a:cxn>
                    <a:cxn ang="0">
                      <a:pos x="T2" y="T3"/>
                    </a:cxn>
                    <a:cxn ang="0">
                      <a:pos x="T4" y="T5"/>
                    </a:cxn>
                    <a:cxn ang="0">
                      <a:pos x="T6" y="T7"/>
                    </a:cxn>
                    <a:cxn ang="0">
                      <a:pos x="T8" y="T9"/>
                    </a:cxn>
                  </a:cxnLst>
                  <a:rect l="0" t="0" r="r" b="b"/>
                  <a:pathLst>
                    <a:path w="174" h="83">
                      <a:moveTo>
                        <a:pt x="174" y="0"/>
                      </a:moveTo>
                      <a:lnTo>
                        <a:pt x="53" y="0"/>
                      </a:lnTo>
                      <a:lnTo>
                        <a:pt x="0" y="83"/>
                      </a:lnTo>
                      <a:lnTo>
                        <a:pt x="124" y="83"/>
                      </a:lnTo>
                      <a:lnTo>
                        <a:pt x="174" y="0"/>
                      </a:lnTo>
                      <a:close/>
                    </a:path>
                  </a:pathLst>
                </a:custGeom>
                <a:solidFill>
                  <a:srgbClr val="6B93C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p>
                  <a:endParaRPr lang="en-US" sz="1836"/>
                </a:p>
              </p:txBody>
            </p:sp>
            <p:sp>
              <p:nvSpPr>
                <p:cNvPr id="429" name="Freeform 367"/>
                <p:cNvSpPr>
                  <a:spLocks/>
                </p:cNvSpPr>
                <p:nvPr/>
              </p:nvSpPr>
              <p:spPr bwMode="auto">
                <a:xfrm>
                  <a:off x="107" y="2817"/>
                  <a:ext cx="174" cy="83"/>
                </a:xfrm>
                <a:custGeom>
                  <a:avLst/>
                  <a:gdLst>
                    <a:gd name="T0" fmla="*/ 174 w 174"/>
                    <a:gd name="T1" fmla="*/ 0 h 83"/>
                    <a:gd name="T2" fmla="*/ 53 w 174"/>
                    <a:gd name="T3" fmla="*/ 0 h 83"/>
                    <a:gd name="T4" fmla="*/ 0 w 174"/>
                    <a:gd name="T5" fmla="*/ 83 h 83"/>
                    <a:gd name="T6" fmla="*/ 124 w 174"/>
                    <a:gd name="T7" fmla="*/ 83 h 83"/>
                    <a:gd name="T8" fmla="*/ 174 w 174"/>
                    <a:gd name="T9" fmla="*/ 0 h 83"/>
                  </a:gdLst>
                  <a:ahLst/>
                  <a:cxnLst>
                    <a:cxn ang="0">
                      <a:pos x="T0" y="T1"/>
                    </a:cxn>
                    <a:cxn ang="0">
                      <a:pos x="T2" y="T3"/>
                    </a:cxn>
                    <a:cxn ang="0">
                      <a:pos x="T4" y="T5"/>
                    </a:cxn>
                    <a:cxn ang="0">
                      <a:pos x="T6" y="T7"/>
                    </a:cxn>
                    <a:cxn ang="0">
                      <a:pos x="T8" y="T9"/>
                    </a:cxn>
                  </a:cxnLst>
                  <a:rect l="0" t="0" r="r" b="b"/>
                  <a:pathLst>
                    <a:path w="174" h="83">
                      <a:moveTo>
                        <a:pt x="174" y="0"/>
                      </a:moveTo>
                      <a:lnTo>
                        <a:pt x="53" y="0"/>
                      </a:lnTo>
                      <a:lnTo>
                        <a:pt x="0" y="83"/>
                      </a:lnTo>
                      <a:lnTo>
                        <a:pt x="124" y="83"/>
                      </a:lnTo>
                      <a:lnTo>
                        <a:pt x="174"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p>
                  <a:endParaRPr lang="en-US" sz="1836"/>
                </a:p>
              </p:txBody>
            </p:sp>
            <p:sp>
              <p:nvSpPr>
                <p:cNvPr id="430" name="Freeform 368"/>
                <p:cNvSpPr>
                  <a:spLocks/>
                </p:cNvSpPr>
                <p:nvPr/>
              </p:nvSpPr>
              <p:spPr bwMode="auto">
                <a:xfrm>
                  <a:off x="252" y="2817"/>
                  <a:ext cx="165" cy="83"/>
                </a:xfrm>
                <a:custGeom>
                  <a:avLst/>
                  <a:gdLst>
                    <a:gd name="T0" fmla="*/ 165 w 165"/>
                    <a:gd name="T1" fmla="*/ 0 h 83"/>
                    <a:gd name="T2" fmla="*/ 45 w 165"/>
                    <a:gd name="T3" fmla="*/ 0 h 83"/>
                    <a:gd name="T4" fmla="*/ 0 w 165"/>
                    <a:gd name="T5" fmla="*/ 83 h 83"/>
                    <a:gd name="T6" fmla="*/ 124 w 165"/>
                    <a:gd name="T7" fmla="*/ 83 h 83"/>
                    <a:gd name="T8" fmla="*/ 165 w 165"/>
                    <a:gd name="T9" fmla="*/ 0 h 83"/>
                  </a:gdLst>
                  <a:ahLst/>
                  <a:cxnLst>
                    <a:cxn ang="0">
                      <a:pos x="T0" y="T1"/>
                    </a:cxn>
                    <a:cxn ang="0">
                      <a:pos x="T2" y="T3"/>
                    </a:cxn>
                    <a:cxn ang="0">
                      <a:pos x="T4" y="T5"/>
                    </a:cxn>
                    <a:cxn ang="0">
                      <a:pos x="T6" y="T7"/>
                    </a:cxn>
                    <a:cxn ang="0">
                      <a:pos x="T8" y="T9"/>
                    </a:cxn>
                  </a:cxnLst>
                  <a:rect l="0" t="0" r="r" b="b"/>
                  <a:pathLst>
                    <a:path w="165" h="83">
                      <a:moveTo>
                        <a:pt x="165" y="0"/>
                      </a:moveTo>
                      <a:lnTo>
                        <a:pt x="45" y="0"/>
                      </a:lnTo>
                      <a:lnTo>
                        <a:pt x="0" y="83"/>
                      </a:lnTo>
                      <a:lnTo>
                        <a:pt x="124" y="83"/>
                      </a:lnTo>
                      <a:lnTo>
                        <a:pt x="165" y="0"/>
                      </a:lnTo>
                      <a:close/>
                    </a:path>
                  </a:pathLst>
                </a:custGeom>
                <a:solidFill>
                  <a:srgbClr val="6B93C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p>
                  <a:endParaRPr lang="en-US" sz="1836"/>
                </a:p>
              </p:txBody>
            </p:sp>
            <p:sp>
              <p:nvSpPr>
                <p:cNvPr id="431" name="Freeform 369"/>
                <p:cNvSpPr>
                  <a:spLocks/>
                </p:cNvSpPr>
                <p:nvPr/>
              </p:nvSpPr>
              <p:spPr bwMode="auto">
                <a:xfrm>
                  <a:off x="252" y="2817"/>
                  <a:ext cx="165" cy="83"/>
                </a:xfrm>
                <a:custGeom>
                  <a:avLst/>
                  <a:gdLst>
                    <a:gd name="T0" fmla="*/ 165 w 165"/>
                    <a:gd name="T1" fmla="*/ 0 h 83"/>
                    <a:gd name="T2" fmla="*/ 45 w 165"/>
                    <a:gd name="T3" fmla="*/ 0 h 83"/>
                    <a:gd name="T4" fmla="*/ 0 w 165"/>
                    <a:gd name="T5" fmla="*/ 83 h 83"/>
                    <a:gd name="T6" fmla="*/ 124 w 165"/>
                    <a:gd name="T7" fmla="*/ 83 h 83"/>
                    <a:gd name="T8" fmla="*/ 165 w 165"/>
                    <a:gd name="T9" fmla="*/ 0 h 83"/>
                  </a:gdLst>
                  <a:ahLst/>
                  <a:cxnLst>
                    <a:cxn ang="0">
                      <a:pos x="T0" y="T1"/>
                    </a:cxn>
                    <a:cxn ang="0">
                      <a:pos x="T2" y="T3"/>
                    </a:cxn>
                    <a:cxn ang="0">
                      <a:pos x="T4" y="T5"/>
                    </a:cxn>
                    <a:cxn ang="0">
                      <a:pos x="T6" y="T7"/>
                    </a:cxn>
                    <a:cxn ang="0">
                      <a:pos x="T8" y="T9"/>
                    </a:cxn>
                  </a:cxnLst>
                  <a:rect l="0" t="0" r="r" b="b"/>
                  <a:pathLst>
                    <a:path w="165" h="83">
                      <a:moveTo>
                        <a:pt x="165" y="0"/>
                      </a:moveTo>
                      <a:lnTo>
                        <a:pt x="45" y="0"/>
                      </a:lnTo>
                      <a:lnTo>
                        <a:pt x="0" y="83"/>
                      </a:lnTo>
                      <a:lnTo>
                        <a:pt x="124" y="83"/>
                      </a:lnTo>
                      <a:lnTo>
                        <a:pt x="165"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p>
                  <a:endParaRPr lang="en-US" sz="1836"/>
                </a:p>
              </p:txBody>
            </p:sp>
            <p:sp>
              <p:nvSpPr>
                <p:cNvPr id="432" name="Freeform 370"/>
                <p:cNvSpPr>
                  <a:spLocks/>
                </p:cNvSpPr>
                <p:nvPr/>
              </p:nvSpPr>
              <p:spPr bwMode="auto">
                <a:xfrm>
                  <a:off x="392" y="2817"/>
                  <a:ext cx="162" cy="83"/>
                </a:xfrm>
                <a:custGeom>
                  <a:avLst/>
                  <a:gdLst>
                    <a:gd name="T0" fmla="*/ 162 w 162"/>
                    <a:gd name="T1" fmla="*/ 0 h 83"/>
                    <a:gd name="T2" fmla="*/ 42 w 162"/>
                    <a:gd name="T3" fmla="*/ 0 h 83"/>
                    <a:gd name="T4" fmla="*/ 0 w 162"/>
                    <a:gd name="T5" fmla="*/ 83 h 83"/>
                    <a:gd name="T6" fmla="*/ 125 w 162"/>
                    <a:gd name="T7" fmla="*/ 83 h 83"/>
                    <a:gd name="T8" fmla="*/ 162 w 162"/>
                    <a:gd name="T9" fmla="*/ 0 h 83"/>
                  </a:gdLst>
                  <a:ahLst/>
                  <a:cxnLst>
                    <a:cxn ang="0">
                      <a:pos x="T0" y="T1"/>
                    </a:cxn>
                    <a:cxn ang="0">
                      <a:pos x="T2" y="T3"/>
                    </a:cxn>
                    <a:cxn ang="0">
                      <a:pos x="T4" y="T5"/>
                    </a:cxn>
                    <a:cxn ang="0">
                      <a:pos x="T6" y="T7"/>
                    </a:cxn>
                    <a:cxn ang="0">
                      <a:pos x="T8" y="T9"/>
                    </a:cxn>
                  </a:cxnLst>
                  <a:rect l="0" t="0" r="r" b="b"/>
                  <a:pathLst>
                    <a:path w="162" h="83">
                      <a:moveTo>
                        <a:pt x="162" y="0"/>
                      </a:moveTo>
                      <a:lnTo>
                        <a:pt x="42" y="0"/>
                      </a:lnTo>
                      <a:lnTo>
                        <a:pt x="0" y="83"/>
                      </a:lnTo>
                      <a:lnTo>
                        <a:pt x="125" y="83"/>
                      </a:lnTo>
                      <a:lnTo>
                        <a:pt x="162" y="0"/>
                      </a:lnTo>
                      <a:close/>
                    </a:path>
                  </a:pathLst>
                </a:custGeom>
                <a:solidFill>
                  <a:srgbClr val="6B93C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p>
                  <a:endParaRPr lang="en-US" sz="1836"/>
                </a:p>
              </p:txBody>
            </p:sp>
            <p:sp>
              <p:nvSpPr>
                <p:cNvPr id="433" name="Freeform 371"/>
                <p:cNvSpPr>
                  <a:spLocks/>
                </p:cNvSpPr>
                <p:nvPr/>
              </p:nvSpPr>
              <p:spPr bwMode="auto">
                <a:xfrm>
                  <a:off x="392" y="2817"/>
                  <a:ext cx="162" cy="83"/>
                </a:xfrm>
                <a:custGeom>
                  <a:avLst/>
                  <a:gdLst>
                    <a:gd name="T0" fmla="*/ 162 w 162"/>
                    <a:gd name="T1" fmla="*/ 0 h 83"/>
                    <a:gd name="T2" fmla="*/ 42 w 162"/>
                    <a:gd name="T3" fmla="*/ 0 h 83"/>
                    <a:gd name="T4" fmla="*/ 0 w 162"/>
                    <a:gd name="T5" fmla="*/ 83 h 83"/>
                    <a:gd name="T6" fmla="*/ 125 w 162"/>
                    <a:gd name="T7" fmla="*/ 83 h 83"/>
                    <a:gd name="T8" fmla="*/ 162 w 162"/>
                    <a:gd name="T9" fmla="*/ 0 h 83"/>
                  </a:gdLst>
                  <a:ahLst/>
                  <a:cxnLst>
                    <a:cxn ang="0">
                      <a:pos x="T0" y="T1"/>
                    </a:cxn>
                    <a:cxn ang="0">
                      <a:pos x="T2" y="T3"/>
                    </a:cxn>
                    <a:cxn ang="0">
                      <a:pos x="T4" y="T5"/>
                    </a:cxn>
                    <a:cxn ang="0">
                      <a:pos x="T6" y="T7"/>
                    </a:cxn>
                    <a:cxn ang="0">
                      <a:pos x="T8" y="T9"/>
                    </a:cxn>
                  </a:cxnLst>
                  <a:rect l="0" t="0" r="r" b="b"/>
                  <a:pathLst>
                    <a:path w="162" h="83">
                      <a:moveTo>
                        <a:pt x="162" y="0"/>
                      </a:moveTo>
                      <a:lnTo>
                        <a:pt x="42" y="0"/>
                      </a:lnTo>
                      <a:lnTo>
                        <a:pt x="0" y="83"/>
                      </a:lnTo>
                      <a:lnTo>
                        <a:pt x="125" y="83"/>
                      </a:lnTo>
                      <a:lnTo>
                        <a:pt x="162"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p>
                  <a:endParaRPr lang="en-US" sz="1836"/>
                </a:p>
              </p:txBody>
            </p:sp>
            <p:sp>
              <p:nvSpPr>
                <p:cNvPr id="434" name="Freeform 372"/>
                <p:cNvSpPr>
                  <a:spLocks/>
                </p:cNvSpPr>
                <p:nvPr/>
              </p:nvSpPr>
              <p:spPr bwMode="auto">
                <a:xfrm>
                  <a:off x="541" y="2817"/>
                  <a:ext cx="108" cy="75"/>
                </a:xfrm>
                <a:custGeom>
                  <a:avLst/>
                  <a:gdLst>
                    <a:gd name="T0" fmla="*/ 108 w 108"/>
                    <a:gd name="T1" fmla="*/ 0 h 75"/>
                    <a:gd name="T2" fmla="*/ 29 w 108"/>
                    <a:gd name="T3" fmla="*/ 0 h 75"/>
                    <a:gd name="T4" fmla="*/ 0 w 108"/>
                    <a:gd name="T5" fmla="*/ 75 h 75"/>
                    <a:gd name="T6" fmla="*/ 108 w 108"/>
                    <a:gd name="T7" fmla="*/ 0 h 75"/>
                  </a:gdLst>
                  <a:ahLst/>
                  <a:cxnLst>
                    <a:cxn ang="0">
                      <a:pos x="T0" y="T1"/>
                    </a:cxn>
                    <a:cxn ang="0">
                      <a:pos x="T2" y="T3"/>
                    </a:cxn>
                    <a:cxn ang="0">
                      <a:pos x="T4" y="T5"/>
                    </a:cxn>
                    <a:cxn ang="0">
                      <a:pos x="T6" y="T7"/>
                    </a:cxn>
                  </a:cxnLst>
                  <a:rect l="0" t="0" r="r" b="b"/>
                  <a:pathLst>
                    <a:path w="108" h="75">
                      <a:moveTo>
                        <a:pt x="108" y="0"/>
                      </a:moveTo>
                      <a:lnTo>
                        <a:pt x="29" y="0"/>
                      </a:lnTo>
                      <a:lnTo>
                        <a:pt x="0" y="75"/>
                      </a:lnTo>
                      <a:lnTo>
                        <a:pt x="108" y="0"/>
                      </a:lnTo>
                      <a:close/>
                    </a:path>
                  </a:pathLst>
                </a:custGeom>
                <a:solidFill>
                  <a:srgbClr val="6B93C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p>
                  <a:endParaRPr lang="en-US" sz="1836"/>
                </a:p>
              </p:txBody>
            </p:sp>
            <p:sp>
              <p:nvSpPr>
                <p:cNvPr id="435" name="Freeform 373"/>
                <p:cNvSpPr>
                  <a:spLocks/>
                </p:cNvSpPr>
                <p:nvPr/>
              </p:nvSpPr>
              <p:spPr bwMode="auto">
                <a:xfrm>
                  <a:off x="541" y="2817"/>
                  <a:ext cx="108" cy="75"/>
                </a:xfrm>
                <a:custGeom>
                  <a:avLst/>
                  <a:gdLst>
                    <a:gd name="T0" fmla="*/ 108 w 108"/>
                    <a:gd name="T1" fmla="*/ 0 h 75"/>
                    <a:gd name="T2" fmla="*/ 29 w 108"/>
                    <a:gd name="T3" fmla="*/ 0 h 75"/>
                    <a:gd name="T4" fmla="*/ 0 w 108"/>
                    <a:gd name="T5" fmla="*/ 75 h 75"/>
                    <a:gd name="T6" fmla="*/ 108 w 108"/>
                    <a:gd name="T7" fmla="*/ 0 h 75"/>
                  </a:gdLst>
                  <a:ahLst/>
                  <a:cxnLst>
                    <a:cxn ang="0">
                      <a:pos x="T0" y="T1"/>
                    </a:cxn>
                    <a:cxn ang="0">
                      <a:pos x="T2" y="T3"/>
                    </a:cxn>
                    <a:cxn ang="0">
                      <a:pos x="T4" y="T5"/>
                    </a:cxn>
                    <a:cxn ang="0">
                      <a:pos x="T6" y="T7"/>
                    </a:cxn>
                  </a:cxnLst>
                  <a:rect l="0" t="0" r="r" b="b"/>
                  <a:pathLst>
                    <a:path w="108" h="75">
                      <a:moveTo>
                        <a:pt x="108" y="0"/>
                      </a:moveTo>
                      <a:lnTo>
                        <a:pt x="29" y="0"/>
                      </a:lnTo>
                      <a:lnTo>
                        <a:pt x="0" y="75"/>
                      </a:lnTo>
                      <a:lnTo>
                        <a:pt x="108"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p>
                  <a:endParaRPr lang="en-US" sz="1836"/>
                </a:p>
              </p:txBody>
            </p:sp>
            <p:sp>
              <p:nvSpPr>
                <p:cNvPr id="436" name="Freeform 374"/>
                <p:cNvSpPr>
                  <a:spLocks/>
                </p:cNvSpPr>
                <p:nvPr/>
              </p:nvSpPr>
              <p:spPr bwMode="auto">
                <a:xfrm>
                  <a:off x="-117" y="2925"/>
                  <a:ext cx="190" cy="92"/>
                </a:xfrm>
                <a:custGeom>
                  <a:avLst/>
                  <a:gdLst>
                    <a:gd name="T0" fmla="*/ 190 w 190"/>
                    <a:gd name="T1" fmla="*/ 0 h 92"/>
                    <a:gd name="T2" fmla="*/ 66 w 190"/>
                    <a:gd name="T3" fmla="*/ 0 h 92"/>
                    <a:gd name="T4" fmla="*/ 0 w 190"/>
                    <a:gd name="T5" fmla="*/ 92 h 92"/>
                    <a:gd name="T6" fmla="*/ 133 w 190"/>
                    <a:gd name="T7" fmla="*/ 92 h 92"/>
                    <a:gd name="T8" fmla="*/ 190 w 190"/>
                    <a:gd name="T9" fmla="*/ 0 h 92"/>
                  </a:gdLst>
                  <a:ahLst/>
                  <a:cxnLst>
                    <a:cxn ang="0">
                      <a:pos x="T0" y="T1"/>
                    </a:cxn>
                    <a:cxn ang="0">
                      <a:pos x="T2" y="T3"/>
                    </a:cxn>
                    <a:cxn ang="0">
                      <a:pos x="T4" y="T5"/>
                    </a:cxn>
                    <a:cxn ang="0">
                      <a:pos x="T6" y="T7"/>
                    </a:cxn>
                    <a:cxn ang="0">
                      <a:pos x="T8" y="T9"/>
                    </a:cxn>
                  </a:cxnLst>
                  <a:rect l="0" t="0" r="r" b="b"/>
                  <a:pathLst>
                    <a:path w="190" h="92">
                      <a:moveTo>
                        <a:pt x="190" y="0"/>
                      </a:moveTo>
                      <a:lnTo>
                        <a:pt x="66" y="0"/>
                      </a:lnTo>
                      <a:lnTo>
                        <a:pt x="0" y="92"/>
                      </a:lnTo>
                      <a:lnTo>
                        <a:pt x="133" y="92"/>
                      </a:lnTo>
                      <a:lnTo>
                        <a:pt x="190" y="0"/>
                      </a:lnTo>
                      <a:close/>
                    </a:path>
                  </a:pathLst>
                </a:custGeom>
                <a:solidFill>
                  <a:srgbClr val="6B93C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p>
                  <a:endParaRPr lang="en-US" sz="1836"/>
                </a:p>
              </p:txBody>
            </p:sp>
            <p:sp>
              <p:nvSpPr>
                <p:cNvPr id="437" name="Freeform 375"/>
                <p:cNvSpPr>
                  <a:spLocks/>
                </p:cNvSpPr>
                <p:nvPr/>
              </p:nvSpPr>
              <p:spPr bwMode="auto">
                <a:xfrm>
                  <a:off x="-117" y="2925"/>
                  <a:ext cx="190" cy="92"/>
                </a:xfrm>
                <a:custGeom>
                  <a:avLst/>
                  <a:gdLst>
                    <a:gd name="T0" fmla="*/ 190 w 190"/>
                    <a:gd name="T1" fmla="*/ 0 h 92"/>
                    <a:gd name="T2" fmla="*/ 66 w 190"/>
                    <a:gd name="T3" fmla="*/ 0 h 92"/>
                    <a:gd name="T4" fmla="*/ 0 w 190"/>
                    <a:gd name="T5" fmla="*/ 92 h 92"/>
                    <a:gd name="T6" fmla="*/ 133 w 190"/>
                    <a:gd name="T7" fmla="*/ 92 h 92"/>
                    <a:gd name="T8" fmla="*/ 190 w 190"/>
                    <a:gd name="T9" fmla="*/ 0 h 92"/>
                  </a:gdLst>
                  <a:ahLst/>
                  <a:cxnLst>
                    <a:cxn ang="0">
                      <a:pos x="T0" y="T1"/>
                    </a:cxn>
                    <a:cxn ang="0">
                      <a:pos x="T2" y="T3"/>
                    </a:cxn>
                    <a:cxn ang="0">
                      <a:pos x="T4" y="T5"/>
                    </a:cxn>
                    <a:cxn ang="0">
                      <a:pos x="T6" y="T7"/>
                    </a:cxn>
                    <a:cxn ang="0">
                      <a:pos x="T8" y="T9"/>
                    </a:cxn>
                  </a:cxnLst>
                  <a:rect l="0" t="0" r="r" b="b"/>
                  <a:pathLst>
                    <a:path w="190" h="92">
                      <a:moveTo>
                        <a:pt x="190" y="0"/>
                      </a:moveTo>
                      <a:lnTo>
                        <a:pt x="66" y="0"/>
                      </a:lnTo>
                      <a:lnTo>
                        <a:pt x="0" y="92"/>
                      </a:lnTo>
                      <a:lnTo>
                        <a:pt x="133" y="92"/>
                      </a:lnTo>
                      <a:lnTo>
                        <a:pt x="19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p>
                  <a:endParaRPr lang="en-US" sz="1836"/>
                </a:p>
              </p:txBody>
            </p:sp>
            <p:sp>
              <p:nvSpPr>
                <p:cNvPr id="438" name="Freeform 376"/>
                <p:cNvSpPr>
                  <a:spLocks/>
                </p:cNvSpPr>
                <p:nvPr/>
              </p:nvSpPr>
              <p:spPr bwMode="auto">
                <a:xfrm>
                  <a:off x="32" y="2925"/>
                  <a:ext cx="186" cy="92"/>
                </a:xfrm>
                <a:custGeom>
                  <a:avLst/>
                  <a:gdLst>
                    <a:gd name="T0" fmla="*/ 186 w 186"/>
                    <a:gd name="T1" fmla="*/ 0 h 92"/>
                    <a:gd name="T2" fmla="*/ 62 w 186"/>
                    <a:gd name="T3" fmla="*/ 0 h 92"/>
                    <a:gd name="T4" fmla="*/ 0 w 186"/>
                    <a:gd name="T5" fmla="*/ 92 h 92"/>
                    <a:gd name="T6" fmla="*/ 133 w 186"/>
                    <a:gd name="T7" fmla="*/ 92 h 92"/>
                    <a:gd name="T8" fmla="*/ 186 w 186"/>
                    <a:gd name="T9" fmla="*/ 0 h 92"/>
                  </a:gdLst>
                  <a:ahLst/>
                  <a:cxnLst>
                    <a:cxn ang="0">
                      <a:pos x="T0" y="T1"/>
                    </a:cxn>
                    <a:cxn ang="0">
                      <a:pos x="T2" y="T3"/>
                    </a:cxn>
                    <a:cxn ang="0">
                      <a:pos x="T4" y="T5"/>
                    </a:cxn>
                    <a:cxn ang="0">
                      <a:pos x="T6" y="T7"/>
                    </a:cxn>
                    <a:cxn ang="0">
                      <a:pos x="T8" y="T9"/>
                    </a:cxn>
                  </a:cxnLst>
                  <a:rect l="0" t="0" r="r" b="b"/>
                  <a:pathLst>
                    <a:path w="186" h="92">
                      <a:moveTo>
                        <a:pt x="186" y="0"/>
                      </a:moveTo>
                      <a:lnTo>
                        <a:pt x="62" y="0"/>
                      </a:lnTo>
                      <a:lnTo>
                        <a:pt x="0" y="92"/>
                      </a:lnTo>
                      <a:lnTo>
                        <a:pt x="133" y="92"/>
                      </a:lnTo>
                      <a:lnTo>
                        <a:pt x="186" y="0"/>
                      </a:lnTo>
                      <a:close/>
                    </a:path>
                  </a:pathLst>
                </a:custGeom>
                <a:solidFill>
                  <a:srgbClr val="6B93C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p>
                  <a:endParaRPr lang="en-US" sz="1836"/>
                </a:p>
              </p:txBody>
            </p:sp>
            <p:sp>
              <p:nvSpPr>
                <p:cNvPr id="439" name="Freeform 377"/>
                <p:cNvSpPr>
                  <a:spLocks/>
                </p:cNvSpPr>
                <p:nvPr/>
              </p:nvSpPr>
              <p:spPr bwMode="auto">
                <a:xfrm>
                  <a:off x="32" y="2925"/>
                  <a:ext cx="186" cy="92"/>
                </a:xfrm>
                <a:custGeom>
                  <a:avLst/>
                  <a:gdLst>
                    <a:gd name="T0" fmla="*/ 186 w 186"/>
                    <a:gd name="T1" fmla="*/ 0 h 92"/>
                    <a:gd name="T2" fmla="*/ 62 w 186"/>
                    <a:gd name="T3" fmla="*/ 0 h 92"/>
                    <a:gd name="T4" fmla="*/ 0 w 186"/>
                    <a:gd name="T5" fmla="*/ 92 h 92"/>
                    <a:gd name="T6" fmla="*/ 133 w 186"/>
                    <a:gd name="T7" fmla="*/ 92 h 92"/>
                    <a:gd name="T8" fmla="*/ 186 w 186"/>
                    <a:gd name="T9" fmla="*/ 0 h 92"/>
                  </a:gdLst>
                  <a:ahLst/>
                  <a:cxnLst>
                    <a:cxn ang="0">
                      <a:pos x="T0" y="T1"/>
                    </a:cxn>
                    <a:cxn ang="0">
                      <a:pos x="T2" y="T3"/>
                    </a:cxn>
                    <a:cxn ang="0">
                      <a:pos x="T4" y="T5"/>
                    </a:cxn>
                    <a:cxn ang="0">
                      <a:pos x="T6" y="T7"/>
                    </a:cxn>
                    <a:cxn ang="0">
                      <a:pos x="T8" y="T9"/>
                    </a:cxn>
                  </a:cxnLst>
                  <a:rect l="0" t="0" r="r" b="b"/>
                  <a:pathLst>
                    <a:path w="186" h="92">
                      <a:moveTo>
                        <a:pt x="186" y="0"/>
                      </a:moveTo>
                      <a:lnTo>
                        <a:pt x="62" y="0"/>
                      </a:lnTo>
                      <a:lnTo>
                        <a:pt x="0" y="92"/>
                      </a:lnTo>
                      <a:lnTo>
                        <a:pt x="133" y="92"/>
                      </a:lnTo>
                      <a:lnTo>
                        <a:pt x="186"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p>
                  <a:endParaRPr lang="en-US" sz="1836"/>
                </a:p>
              </p:txBody>
            </p:sp>
            <p:sp>
              <p:nvSpPr>
                <p:cNvPr id="440" name="Freeform 378"/>
                <p:cNvSpPr>
                  <a:spLocks/>
                </p:cNvSpPr>
                <p:nvPr/>
              </p:nvSpPr>
              <p:spPr bwMode="auto">
                <a:xfrm>
                  <a:off x="185" y="2925"/>
                  <a:ext cx="178" cy="92"/>
                </a:xfrm>
                <a:custGeom>
                  <a:avLst/>
                  <a:gdLst>
                    <a:gd name="T0" fmla="*/ 178 w 178"/>
                    <a:gd name="T1" fmla="*/ 0 h 92"/>
                    <a:gd name="T2" fmla="*/ 54 w 178"/>
                    <a:gd name="T3" fmla="*/ 0 h 92"/>
                    <a:gd name="T4" fmla="*/ 0 w 178"/>
                    <a:gd name="T5" fmla="*/ 92 h 92"/>
                    <a:gd name="T6" fmla="*/ 133 w 178"/>
                    <a:gd name="T7" fmla="*/ 92 h 92"/>
                    <a:gd name="T8" fmla="*/ 178 w 178"/>
                    <a:gd name="T9" fmla="*/ 0 h 92"/>
                  </a:gdLst>
                  <a:ahLst/>
                  <a:cxnLst>
                    <a:cxn ang="0">
                      <a:pos x="T0" y="T1"/>
                    </a:cxn>
                    <a:cxn ang="0">
                      <a:pos x="T2" y="T3"/>
                    </a:cxn>
                    <a:cxn ang="0">
                      <a:pos x="T4" y="T5"/>
                    </a:cxn>
                    <a:cxn ang="0">
                      <a:pos x="T6" y="T7"/>
                    </a:cxn>
                    <a:cxn ang="0">
                      <a:pos x="T8" y="T9"/>
                    </a:cxn>
                  </a:cxnLst>
                  <a:rect l="0" t="0" r="r" b="b"/>
                  <a:pathLst>
                    <a:path w="178" h="92">
                      <a:moveTo>
                        <a:pt x="178" y="0"/>
                      </a:moveTo>
                      <a:lnTo>
                        <a:pt x="54" y="0"/>
                      </a:lnTo>
                      <a:lnTo>
                        <a:pt x="0" y="92"/>
                      </a:lnTo>
                      <a:lnTo>
                        <a:pt x="133" y="92"/>
                      </a:lnTo>
                      <a:lnTo>
                        <a:pt x="178" y="0"/>
                      </a:lnTo>
                      <a:close/>
                    </a:path>
                  </a:pathLst>
                </a:custGeom>
                <a:solidFill>
                  <a:srgbClr val="6B93C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p>
                  <a:endParaRPr lang="en-US" sz="1836"/>
                </a:p>
              </p:txBody>
            </p:sp>
            <p:sp>
              <p:nvSpPr>
                <p:cNvPr id="441" name="Freeform 379"/>
                <p:cNvSpPr>
                  <a:spLocks/>
                </p:cNvSpPr>
                <p:nvPr/>
              </p:nvSpPr>
              <p:spPr bwMode="auto">
                <a:xfrm>
                  <a:off x="185" y="2925"/>
                  <a:ext cx="178" cy="92"/>
                </a:xfrm>
                <a:custGeom>
                  <a:avLst/>
                  <a:gdLst>
                    <a:gd name="T0" fmla="*/ 178 w 178"/>
                    <a:gd name="T1" fmla="*/ 0 h 92"/>
                    <a:gd name="T2" fmla="*/ 54 w 178"/>
                    <a:gd name="T3" fmla="*/ 0 h 92"/>
                    <a:gd name="T4" fmla="*/ 0 w 178"/>
                    <a:gd name="T5" fmla="*/ 92 h 92"/>
                    <a:gd name="T6" fmla="*/ 133 w 178"/>
                    <a:gd name="T7" fmla="*/ 92 h 92"/>
                    <a:gd name="T8" fmla="*/ 178 w 178"/>
                    <a:gd name="T9" fmla="*/ 0 h 92"/>
                  </a:gdLst>
                  <a:ahLst/>
                  <a:cxnLst>
                    <a:cxn ang="0">
                      <a:pos x="T0" y="T1"/>
                    </a:cxn>
                    <a:cxn ang="0">
                      <a:pos x="T2" y="T3"/>
                    </a:cxn>
                    <a:cxn ang="0">
                      <a:pos x="T4" y="T5"/>
                    </a:cxn>
                    <a:cxn ang="0">
                      <a:pos x="T6" y="T7"/>
                    </a:cxn>
                    <a:cxn ang="0">
                      <a:pos x="T8" y="T9"/>
                    </a:cxn>
                  </a:cxnLst>
                  <a:rect l="0" t="0" r="r" b="b"/>
                  <a:pathLst>
                    <a:path w="178" h="92">
                      <a:moveTo>
                        <a:pt x="178" y="0"/>
                      </a:moveTo>
                      <a:lnTo>
                        <a:pt x="54" y="0"/>
                      </a:lnTo>
                      <a:lnTo>
                        <a:pt x="0" y="92"/>
                      </a:lnTo>
                      <a:lnTo>
                        <a:pt x="133" y="92"/>
                      </a:lnTo>
                      <a:lnTo>
                        <a:pt x="178"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p>
                  <a:endParaRPr lang="en-US" sz="1836"/>
                </a:p>
              </p:txBody>
            </p:sp>
            <p:sp>
              <p:nvSpPr>
                <p:cNvPr id="442" name="Freeform 380"/>
                <p:cNvSpPr>
                  <a:spLocks/>
                </p:cNvSpPr>
                <p:nvPr/>
              </p:nvSpPr>
              <p:spPr bwMode="auto">
                <a:xfrm>
                  <a:off x="334" y="2925"/>
                  <a:ext cx="158" cy="92"/>
                </a:xfrm>
                <a:custGeom>
                  <a:avLst/>
                  <a:gdLst>
                    <a:gd name="T0" fmla="*/ 158 w 158"/>
                    <a:gd name="T1" fmla="*/ 0 h 92"/>
                    <a:gd name="T2" fmla="*/ 50 w 158"/>
                    <a:gd name="T3" fmla="*/ 0 h 92"/>
                    <a:gd name="T4" fmla="*/ 0 w 158"/>
                    <a:gd name="T5" fmla="*/ 92 h 92"/>
                    <a:gd name="T6" fmla="*/ 21 w 158"/>
                    <a:gd name="T7" fmla="*/ 92 h 92"/>
                    <a:gd name="T8" fmla="*/ 158 w 158"/>
                    <a:gd name="T9" fmla="*/ 0 h 92"/>
                  </a:gdLst>
                  <a:ahLst/>
                  <a:cxnLst>
                    <a:cxn ang="0">
                      <a:pos x="T0" y="T1"/>
                    </a:cxn>
                    <a:cxn ang="0">
                      <a:pos x="T2" y="T3"/>
                    </a:cxn>
                    <a:cxn ang="0">
                      <a:pos x="T4" y="T5"/>
                    </a:cxn>
                    <a:cxn ang="0">
                      <a:pos x="T6" y="T7"/>
                    </a:cxn>
                    <a:cxn ang="0">
                      <a:pos x="T8" y="T9"/>
                    </a:cxn>
                  </a:cxnLst>
                  <a:rect l="0" t="0" r="r" b="b"/>
                  <a:pathLst>
                    <a:path w="158" h="92">
                      <a:moveTo>
                        <a:pt x="158" y="0"/>
                      </a:moveTo>
                      <a:lnTo>
                        <a:pt x="50" y="0"/>
                      </a:lnTo>
                      <a:lnTo>
                        <a:pt x="0" y="92"/>
                      </a:lnTo>
                      <a:lnTo>
                        <a:pt x="21" y="92"/>
                      </a:lnTo>
                      <a:lnTo>
                        <a:pt x="158" y="0"/>
                      </a:lnTo>
                      <a:close/>
                    </a:path>
                  </a:pathLst>
                </a:custGeom>
                <a:solidFill>
                  <a:srgbClr val="6B93C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p>
                  <a:endParaRPr lang="en-US" sz="1836"/>
                </a:p>
              </p:txBody>
            </p:sp>
            <p:sp>
              <p:nvSpPr>
                <p:cNvPr id="443" name="Freeform 381"/>
                <p:cNvSpPr>
                  <a:spLocks/>
                </p:cNvSpPr>
                <p:nvPr/>
              </p:nvSpPr>
              <p:spPr bwMode="auto">
                <a:xfrm>
                  <a:off x="334" y="2925"/>
                  <a:ext cx="158" cy="92"/>
                </a:xfrm>
                <a:custGeom>
                  <a:avLst/>
                  <a:gdLst>
                    <a:gd name="T0" fmla="*/ 158 w 158"/>
                    <a:gd name="T1" fmla="*/ 0 h 92"/>
                    <a:gd name="T2" fmla="*/ 50 w 158"/>
                    <a:gd name="T3" fmla="*/ 0 h 92"/>
                    <a:gd name="T4" fmla="*/ 0 w 158"/>
                    <a:gd name="T5" fmla="*/ 92 h 92"/>
                    <a:gd name="T6" fmla="*/ 21 w 158"/>
                    <a:gd name="T7" fmla="*/ 92 h 92"/>
                    <a:gd name="T8" fmla="*/ 158 w 158"/>
                    <a:gd name="T9" fmla="*/ 0 h 92"/>
                  </a:gdLst>
                  <a:ahLst/>
                  <a:cxnLst>
                    <a:cxn ang="0">
                      <a:pos x="T0" y="T1"/>
                    </a:cxn>
                    <a:cxn ang="0">
                      <a:pos x="T2" y="T3"/>
                    </a:cxn>
                    <a:cxn ang="0">
                      <a:pos x="T4" y="T5"/>
                    </a:cxn>
                    <a:cxn ang="0">
                      <a:pos x="T6" y="T7"/>
                    </a:cxn>
                    <a:cxn ang="0">
                      <a:pos x="T8" y="T9"/>
                    </a:cxn>
                  </a:cxnLst>
                  <a:rect l="0" t="0" r="r" b="b"/>
                  <a:pathLst>
                    <a:path w="158" h="92">
                      <a:moveTo>
                        <a:pt x="158" y="0"/>
                      </a:moveTo>
                      <a:lnTo>
                        <a:pt x="50" y="0"/>
                      </a:lnTo>
                      <a:lnTo>
                        <a:pt x="0" y="92"/>
                      </a:lnTo>
                      <a:lnTo>
                        <a:pt x="21" y="92"/>
                      </a:lnTo>
                      <a:lnTo>
                        <a:pt x="158"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p>
                  <a:endParaRPr lang="en-US" sz="1836"/>
                </a:p>
              </p:txBody>
            </p:sp>
            <p:sp>
              <p:nvSpPr>
                <p:cNvPr id="444" name="Freeform 382"/>
                <p:cNvSpPr>
                  <a:spLocks/>
                </p:cNvSpPr>
                <p:nvPr/>
              </p:nvSpPr>
              <p:spPr bwMode="auto">
                <a:xfrm>
                  <a:off x="-208" y="3042"/>
                  <a:ext cx="207" cy="108"/>
                </a:xfrm>
                <a:custGeom>
                  <a:avLst/>
                  <a:gdLst>
                    <a:gd name="T0" fmla="*/ 207 w 207"/>
                    <a:gd name="T1" fmla="*/ 0 h 108"/>
                    <a:gd name="T2" fmla="*/ 74 w 207"/>
                    <a:gd name="T3" fmla="*/ 0 h 108"/>
                    <a:gd name="T4" fmla="*/ 0 w 207"/>
                    <a:gd name="T5" fmla="*/ 108 h 108"/>
                    <a:gd name="T6" fmla="*/ 137 w 207"/>
                    <a:gd name="T7" fmla="*/ 108 h 108"/>
                    <a:gd name="T8" fmla="*/ 207 w 207"/>
                    <a:gd name="T9" fmla="*/ 0 h 108"/>
                  </a:gdLst>
                  <a:ahLst/>
                  <a:cxnLst>
                    <a:cxn ang="0">
                      <a:pos x="T0" y="T1"/>
                    </a:cxn>
                    <a:cxn ang="0">
                      <a:pos x="T2" y="T3"/>
                    </a:cxn>
                    <a:cxn ang="0">
                      <a:pos x="T4" y="T5"/>
                    </a:cxn>
                    <a:cxn ang="0">
                      <a:pos x="T6" y="T7"/>
                    </a:cxn>
                    <a:cxn ang="0">
                      <a:pos x="T8" y="T9"/>
                    </a:cxn>
                  </a:cxnLst>
                  <a:rect l="0" t="0" r="r" b="b"/>
                  <a:pathLst>
                    <a:path w="207" h="108">
                      <a:moveTo>
                        <a:pt x="207" y="0"/>
                      </a:moveTo>
                      <a:lnTo>
                        <a:pt x="74" y="0"/>
                      </a:lnTo>
                      <a:lnTo>
                        <a:pt x="0" y="108"/>
                      </a:lnTo>
                      <a:lnTo>
                        <a:pt x="137" y="108"/>
                      </a:lnTo>
                      <a:lnTo>
                        <a:pt x="207" y="0"/>
                      </a:lnTo>
                      <a:close/>
                    </a:path>
                  </a:pathLst>
                </a:custGeom>
                <a:solidFill>
                  <a:srgbClr val="6B93C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p>
                  <a:endParaRPr lang="en-US" sz="1836"/>
                </a:p>
              </p:txBody>
            </p:sp>
            <p:sp>
              <p:nvSpPr>
                <p:cNvPr id="445" name="Freeform 383"/>
                <p:cNvSpPr>
                  <a:spLocks/>
                </p:cNvSpPr>
                <p:nvPr/>
              </p:nvSpPr>
              <p:spPr bwMode="auto">
                <a:xfrm>
                  <a:off x="-208" y="3042"/>
                  <a:ext cx="207" cy="108"/>
                </a:xfrm>
                <a:custGeom>
                  <a:avLst/>
                  <a:gdLst>
                    <a:gd name="T0" fmla="*/ 207 w 207"/>
                    <a:gd name="T1" fmla="*/ 0 h 108"/>
                    <a:gd name="T2" fmla="*/ 74 w 207"/>
                    <a:gd name="T3" fmla="*/ 0 h 108"/>
                    <a:gd name="T4" fmla="*/ 0 w 207"/>
                    <a:gd name="T5" fmla="*/ 108 h 108"/>
                    <a:gd name="T6" fmla="*/ 137 w 207"/>
                    <a:gd name="T7" fmla="*/ 108 h 108"/>
                    <a:gd name="T8" fmla="*/ 207 w 207"/>
                    <a:gd name="T9" fmla="*/ 0 h 108"/>
                  </a:gdLst>
                  <a:ahLst/>
                  <a:cxnLst>
                    <a:cxn ang="0">
                      <a:pos x="T0" y="T1"/>
                    </a:cxn>
                    <a:cxn ang="0">
                      <a:pos x="T2" y="T3"/>
                    </a:cxn>
                    <a:cxn ang="0">
                      <a:pos x="T4" y="T5"/>
                    </a:cxn>
                    <a:cxn ang="0">
                      <a:pos x="T6" y="T7"/>
                    </a:cxn>
                    <a:cxn ang="0">
                      <a:pos x="T8" y="T9"/>
                    </a:cxn>
                  </a:cxnLst>
                  <a:rect l="0" t="0" r="r" b="b"/>
                  <a:pathLst>
                    <a:path w="207" h="108">
                      <a:moveTo>
                        <a:pt x="207" y="0"/>
                      </a:moveTo>
                      <a:lnTo>
                        <a:pt x="74" y="0"/>
                      </a:lnTo>
                      <a:lnTo>
                        <a:pt x="0" y="108"/>
                      </a:lnTo>
                      <a:lnTo>
                        <a:pt x="137" y="108"/>
                      </a:lnTo>
                      <a:lnTo>
                        <a:pt x="207"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p>
                  <a:endParaRPr lang="en-US" sz="1836"/>
                </a:p>
              </p:txBody>
            </p:sp>
            <p:sp>
              <p:nvSpPr>
                <p:cNvPr id="446" name="Freeform 384"/>
                <p:cNvSpPr>
                  <a:spLocks/>
                </p:cNvSpPr>
                <p:nvPr/>
              </p:nvSpPr>
              <p:spPr bwMode="auto">
                <a:xfrm>
                  <a:off x="-51" y="3042"/>
                  <a:ext cx="203" cy="108"/>
                </a:xfrm>
                <a:custGeom>
                  <a:avLst/>
                  <a:gdLst>
                    <a:gd name="T0" fmla="*/ 203 w 203"/>
                    <a:gd name="T1" fmla="*/ 0 h 108"/>
                    <a:gd name="T2" fmla="*/ 71 w 203"/>
                    <a:gd name="T3" fmla="*/ 0 h 108"/>
                    <a:gd name="T4" fmla="*/ 0 w 203"/>
                    <a:gd name="T5" fmla="*/ 108 h 108"/>
                    <a:gd name="T6" fmla="*/ 141 w 203"/>
                    <a:gd name="T7" fmla="*/ 108 h 108"/>
                    <a:gd name="T8" fmla="*/ 203 w 203"/>
                    <a:gd name="T9" fmla="*/ 0 h 108"/>
                  </a:gdLst>
                  <a:ahLst/>
                  <a:cxnLst>
                    <a:cxn ang="0">
                      <a:pos x="T0" y="T1"/>
                    </a:cxn>
                    <a:cxn ang="0">
                      <a:pos x="T2" y="T3"/>
                    </a:cxn>
                    <a:cxn ang="0">
                      <a:pos x="T4" y="T5"/>
                    </a:cxn>
                    <a:cxn ang="0">
                      <a:pos x="T6" y="T7"/>
                    </a:cxn>
                    <a:cxn ang="0">
                      <a:pos x="T8" y="T9"/>
                    </a:cxn>
                  </a:cxnLst>
                  <a:rect l="0" t="0" r="r" b="b"/>
                  <a:pathLst>
                    <a:path w="203" h="108">
                      <a:moveTo>
                        <a:pt x="203" y="0"/>
                      </a:moveTo>
                      <a:lnTo>
                        <a:pt x="71" y="0"/>
                      </a:lnTo>
                      <a:lnTo>
                        <a:pt x="0" y="108"/>
                      </a:lnTo>
                      <a:lnTo>
                        <a:pt x="141" y="108"/>
                      </a:lnTo>
                      <a:lnTo>
                        <a:pt x="203" y="0"/>
                      </a:lnTo>
                      <a:close/>
                    </a:path>
                  </a:pathLst>
                </a:custGeom>
                <a:solidFill>
                  <a:srgbClr val="6B93C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p>
                  <a:endParaRPr lang="en-US" sz="1836"/>
                </a:p>
              </p:txBody>
            </p:sp>
            <p:sp>
              <p:nvSpPr>
                <p:cNvPr id="447" name="Freeform 385"/>
                <p:cNvSpPr>
                  <a:spLocks/>
                </p:cNvSpPr>
                <p:nvPr/>
              </p:nvSpPr>
              <p:spPr bwMode="auto">
                <a:xfrm>
                  <a:off x="-51" y="3042"/>
                  <a:ext cx="203" cy="108"/>
                </a:xfrm>
                <a:custGeom>
                  <a:avLst/>
                  <a:gdLst>
                    <a:gd name="T0" fmla="*/ 203 w 203"/>
                    <a:gd name="T1" fmla="*/ 0 h 108"/>
                    <a:gd name="T2" fmla="*/ 71 w 203"/>
                    <a:gd name="T3" fmla="*/ 0 h 108"/>
                    <a:gd name="T4" fmla="*/ 0 w 203"/>
                    <a:gd name="T5" fmla="*/ 108 h 108"/>
                    <a:gd name="T6" fmla="*/ 141 w 203"/>
                    <a:gd name="T7" fmla="*/ 108 h 108"/>
                    <a:gd name="T8" fmla="*/ 203 w 203"/>
                    <a:gd name="T9" fmla="*/ 0 h 108"/>
                  </a:gdLst>
                  <a:ahLst/>
                  <a:cxnLst>
                    <a:cxn ang="0">
                      <a:pos x="T0" y="T1"/>
                    </a:cxn>
                    <a:cxn ang="0">
                      <a:pos x="T2" y="T3"/>
                    </a:cxn>
                    <a:cxn ang="0">
                      <a:pos x="T4" y="T5"/>
                    </a:cxn>
                    <a:cxn ang="0">
                      <a:pos x="T6" y="T7"/>
                    </a:cxn>
                    <a:cxn ang="0">
                      <a:pos x="T8" y="T9"/>
                    </a:cxn>
                  </a:cxnLst>
                  <a:rect l="0" t="0" r="r" b="b"/>
                  <a:pathLst>
                    <a:path w="203" h="108">
                      <a:moveTo>
                        <a:pt x="203" y="0"/>
                      </a:moveTo>
                      <a:lnTo>
                        <a:pt x="71" y="0"/>
                      </a:lnTo>
                      <a:lnTo>
                        <a:pt x="0" y="108"/>
                      </a:lnTo>
                      <a:lnTo>
                        <a:pt x="141" y="108"/>
                      </a:lnTo>
                      <a:lnTo>
                        <a:pt x="203"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p>
                  <a:endParaRPr lang="en-US" sz="1836"/>
                </a:p>
              </p:txBody>
            </p:sp>
            <p:sp>
              <p:nvSpPr>
                <p:cNvPr id="448" name="Freeform 386"/>
                <p:cNvSpPr>
                  <a:spLocks/>
                </p:cNvSpPr>
                <p:nvPr/>
              </p:nvSpPr>
              <p:spPr bwMode="auto">
                <a:xfrm>
                  <a:off x="111" y="3042"/>
                  <a:ext cx="194" cy="108"/>
                </a:xfrm>
                <a:custGeom>
                  <a:avLst/>
                  <a:gdLst>
                    <a:gd name="T0" fmla="*/ 194 w 194"/>
                    <a:gd name="T1" fmla="*/ 0 h 108"/>
                    <a:gd name="T2" fmla="*/ 62 w 194"/>
                    <a:gd name="T3" fmla="*/ 0 h 108"/>
                    <a:gd name="T4" fmla="*/ 0 w 194"/>
                    <a:gd name="T5" fmla="*/ 108 h 108"/>
                    <a:gd name="T6" fmla="*/ 54 w 194"/>
                    <a:gd name="T7" fmla="*/ 108 h 108"/>
                    <a:gd name="T8" fmla="*/ 182 w 194"/>
                    <a:gd name="T9" fmla="*/ 20 h 108"/>
                    <a:gd name="T10" fmla="*/ 194 w 194"/>
                    <a:gd name="T11" fmla="*/ 0 h 108"/>
                  </a:gdLst>
                  <a:ahLst/>
                  <a:cxnLst>
                    <a:cxn ang="0">
                      <a:pos x="T0" y="T1"/>
                    </a:cxn>
                    <a:cxn ang="0">
                      <a:pos x="T2" y="T3"/>
                    </a:cxn>
                    <a:cxn ang="0">
                      <a:pos x="T4" y="T5"/>
                    </a:cxn>
                    <a:cxn ang="0">
                      <a:pos x="T6" y="T7"/>
                    </a:cxn>
                    <a:cxn ang="0">
                      <a:pos x="T8" y="T9"/>
                    </a:cxn>
                    <a:cxn ang="0">
                      <a:pos x="T10" y="T11"/>
                    </a:cxn>
                  </a:cxnLst>
                  <a:rect l="0" t="0" r="r" b="b"/>
                  <a:pathLst>
                    <a:path w="194" h="108">
                      <a:moveTo>
                        <a:pt x="194" y="0"/>
                      </a:moveTo>
                      <a:lnTo>
                        <a:pt x="62" y="0"/>
                      </a:lnTo>
                      <a:lnTo>
                        <a:pt x="0" y="108"/>
                      </a:lnTo>
                      <a:lnTo>
                        <a:pt x="54" y="108"/>
                      </a:lnTo>
                      <a:lnTo>
                        <a:pt x="182" y="20"/>
                      </a:lnTo>
                      <a:lnTo>
                        <a:pt x="194" y="0"/>
                      </a:lnTo>
                      <a:close/>
                    </a:path>
                  </a:pathLst>
                </a:custGeom>
                <a:solidFill>
                  <a:srgbClr val="6B93C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p>
                  <a:endParaRPr lang="en-US" sz="1836"/>
                </a:p>
              </p:txBody>
            </p:sp>
            <p:sp>
              <p:nvSpPr>
                <p:cNvPr id="449" name="Freeform 387"/>
                <p:cNvSpPr>
                  <a:spLocks/>
                </p:cNvSpPr>
                <p:nvPr/>
              </p:nvSpPr>
              <p:spPr bwMode="auto">
                <a:xfrm>
                  <a:off x="111" y="3042"/>
                  <a:ext cx="194" cy="108"/>
                </a:xfrm>
                <a:custGeom>
                  <a:avLst/>
                  <a:gdLst>
                    <a:gd name="T0" fmla="*/ 194 w 194"/>
                    <a:gd name="T1" fmla="*/ 0 h 108"/>
                    <a:gd name="T2" fmla="*/ 62 w 194"/>
                    <a:gd name="T3" fmla="*/ 0 h 108"/>
                    <a:gd name="T4" fmla="*/ 0 w 194"/>
                    <a:gd name="T5" fmla="*/ 108 h 108"/>
                    <a:gd name="T6" fmla="*/ 54 w 194"/>
                    <a:gd name="T7" fmla="*/ 108 h 108"/>
                    <a:gd name="T8" fmla="*/ 182 w 194"/>
                    <a:gd name="T9" fmla="*/ 20 h 108"/>
                    <a:gd name="T10" fmla="*/ 194 w 194"/>
                    <a:gd name="T11" fmla="*/ 0 h 108"/>
                  </a:gdLst>
                  <a:ahLst/>
                  <a:cxnLst>
                    <a:cxn ang="0">
                      <a:pos x="T0" y="T1"/>
                    </a:cxn>
                    <a:cxn ang="0">
                      <a:pos x="T2" y="T3"/>
                    </a:cxn>
                    <a:cxn ang="0">
                      <a:pos x="T4" y="T5"/>
                    </a:cxn>
                    <a:cxn ang="0">
                      <a:pos x="T6" y="T7"/>
                    </a:cxn>
                    <a:cxn ang="0">
                      <a:pos x="T8" y="T9"/>
                    </a:cxn>
                    <a:cxn ang="0">
                      <a:pos x="T10" y="T11"/>
                    </a:cxn>
                  </a:cxnLst>
                  <a:rect l="0" t="0" r="r" b="b"/>
                  <a:pathLst>
                    <a:path w="194" h="108">
                      <a:moveTo>
                        <a:pt x="194" y="0"/>
                      </a:moveTo>
                      <a:lnTo>
                        <a:pt x="62" y="0"/>
                      </a:lnTo>
                      <a:lnTo>
                        <a:pt x="0" y="108"/>
                      </a:lnTo>
                      <a:lnTo>
                        <a:pt x="54" y="108"/>
                      </a:lnTo>
                      <a:lnTo>
                        <a:pt x="182" y="20"/>
                      </a:lnTo>
                      <a:lnTo>
                        <a:pt x="194"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p>
                  <a:endParaRPr lang="en-US" sz="1836"/>
                </a:p>
              </p:txBody>
            </p:sp>
            <p:sp>
              <p:nvSpPr>
                <p:cNvPr id="450" name="Freeform 388"/>
                <p:cNvSpPr>
                  <a:spLocks/>
                </p:cNvSpPr>
                <p:nvPr/>
              </p:nvSpPr>
              <p:spPr bwMode="auto">
                <a:xfrm>
                  <a:off x="-312" y="3179"/>
                  <a:ext cx="224" cy="116"/>
                </a:xfrm>
                <a:custGeom>
                  <a:avLst/>
                  <a:gdLst>
                    <a:gd name="T0" fmla="*/ 224 w 224"/>
                    <a:gd name="T1" fmla="*/ 0 h 116"/>
                    <a:gd name="T2" fmla="*/ 83 w 224"/>
                    <a:gd name="T3" fmla="*/ 0 h 116"/>
                    <a:gd name="T4" fmla="*/ 0 w 224"/>
                    <a:gd name="T5" fmla="*/ 116 h 116"/>
                    <a:gd name="T6" fmla="*/ 145 w 224"/>
                    <a:gd name="T7" fmla="*/ 116 h 116"/>
                    <a:gd name="T8" fmla="*/ 224 w 224"/>
                    <a:gd name="T9" fmla="*/ 0 h 116"/>
                  </a:gdLst>
                  <a:ahLst/>
                  <a:cxnLst>
                    <a:cxn ang="0">
                      <a:pos x="T0" y="T1"/>
                    </a:cxn>
                    <a:cxn ang="0">
                      <a:pos x="T2" y="T3"/>
                    </a:cxn>
                    <a:cxn ang="0">
                      <a:pos x="T4" y="T5"/>
                    </a:cxn>
                    <a:cxn ang="0">
                      <a:pos x="T6" y="T7"/>
                    </a:cxn>
                    <a:cxn ang="0">
                      <a:pos x="T8" y="T9"/>
                    </a:cxn>
                  </a:cxnLst>
                  <a:rect l="0" t="0" r="r" b="b"/>
                  <a:pathLst>
                    <a:path w="224" h="116">
                      <a:moveTo>
                        <a:pt x="224" y="0"/>
                      </a:moveTo>
                      <a:lnTo>
                        <a:pt x="83" y="0"/>
                      </a:lnTo>
                      <a:lnTo>
                        <a:pt x="0" y="116"/>
                      </a:lnTo>
                      <a:lnTo>
                        <a:pt x="145" y="116"/>
                      </a:lnTo>
                      <a:lnTo>
                        <a:pt x="224" y="0"/>
                      </a:lnTo>
                      <a:close/>
                    </a:path>
                  </a:pathLst>
                </a:custGeom>
                <a:solidFill>
                  <a:srgbClr val="6B93C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p>
                  <a:endParaRPr lang="en-US" sz="1836"/>
                </a:p>
              </p:txBody>
            </p:sp>
            <p:sp>
              <p:nvSpPr>
                <p:cNvPr id="451" name="Freeform 389"/>
                <p:cNvSpPr>
                  <a:spLocks/>
                </p:cNvSpPr>
                <p:nvPr/>
              </p:nvSpPr>
              <p:spPr bwMode="auto">
                <a:xfrm>
                  <a:off x="-312" y="3179"/>
                  <a:ext cx="224" cy="116"/>
                </a:xfrm>
                <a:custGeom>
                  <a:avLst/>
                  <a:gdLst>
                    <a:gd name="T0" fmla="*/ 224 w 224"/>
                    <a:gd name="T1" fmla="*/ 0 h 116"/>
                    <a:gd name="T2" fmla="*/ 83 w 224"/>
                    <a:gd name="T3" fmla="*/ 0 h 116"/>
                    <a:gd name="T4" fmla="*/ 0 w 224"/>
                    <a:gd name="T5" fmla="*/ 116 h 116"/>
                    <a:gd name="T6" fmla="*/ 145 w 224"/>
                    <a:gd name="T7" fmla="*/ 116 h 116"/>
                    <a:gd name="T8" fmla="*/ 224 w 224"/>
                    <a:gd name="T9" fmla="*/ 0 h 116"/>
                  </a:gdLst>
                  <a:ahLst/>
                  <a:cxnLst>
                    <a:cxn ang="0">
                      <a:pos x="T0" y="T1"/>
                    </a:cxn>
                    <a:cxn ang="0">
                      <a:pos x="T2" y="T3"/>
                    </a:cxn>
                    <a:cxn ang="0">
                      <a:pos x="T4" y="T5"/>
                    </a:cxn>
                    <a:cxn ang="0">
                      <a:pos x="T6" y="T7"/>
                    </a:cxn>
                    <a:cxn ang="0">
                      <a:pos x="T8" y="T9"/>
                    </a:cxn>
                  </a:cxnLst>
                  <a:rect l="0" t="0" r="r" b="b"/>
                  <a:pathLst>
                    <a:path w="224" h="116">
                      <a:moveTo>
                        <a:pt x="224" y="0"/>
                      </a:moveTo>
                      <a:lnTo>
                        <a:pt x="83" y="0"/>
                      </a:lnTo>
                      <a:lnTo>
                        <a:pt x="0" y="116"/>
                      </a:lnTo>
                      <a:lnTo>
                        <a:pt x="145" y="116"/>
                      </a:lnTo>
                      <a:lnTo>
                        <a:pt x="224"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p>
                  <a:endParaRPr lang="en-US" sz="1836"/>
                </a:p>
              </p:txBody>
            </p:sp>
            <p:sp>
              <p:nvSpPr>
                <p:cNvPr id="452" name="Freeform 390"/>
                <p:cNvSpPr>
                  <a:spLocks/>
                </p:cNvSpPr>
                <p:nvPr/>
              </p:nvSpPr>
              <p:spPr bwMode="auto">
                <a:xfrm>
                  <a:off x="-142" y="3179"/>
                  <a:ext cx="215" cy="116"/>
                </a:xfrm>
                <a:custGeom>
                  <a:avLst/>
                  <a:gdLst>
                    <a:gd name="T0" fmla="*/ 215 w 215"/>
                    <a:gd name="T1" fmla="*/ 0 h 116"/>
                    <a:gd name="T2" fmla="*/ 75 w 215"/>
                    <a:gd name="T3" fmla="*/ 0 h 116"/>
                    <a:gd name="T4" fmla="*/ 0 w 215"/>
                    <a:gd name="T5" fmla="*/ 116 h 116"/>
                    <a:gd name="T6" fmla="*/ 95 w 215"/>
                    <a:gd name="T7" fmla="*/ 116 h 116"/>
                    <a:gd name="T8" fmla="*/ 182 w 215"/>
                    <a:gd name="T9" fmla="*/ 58 h 116"/>
                    <a:gd name="T10" fmla="*/ 215 w 215"/>
                    <a:gd name="T11" fmla="*/ 0 h 116"/>
                  </a:gdLst>
                  <a:ahLst/>
                  <a:cxnLst>
                    <a:cxn ang="0">
                      <a:pos x="T0" y="T1"/>
                    </a:cxn>
                    <a:cxn ang="0">
                      <a:pos x="T2" y="T3"/>
                    </a:cxn>
                    <a:cxn ang="0">
                      <a:pos x="T4" y="T5"/>
                    </a:cxn>
                    <a:cxn ang="0">
                      <a:pos x="T6" y="T7"/>
                    </a:cxn>
                    <a:cxn ang="0">
                      <a:pos x="T8" y="T9"/>
                    </a:cxn>
                    <a:cxn ang="0">
                      <a:pos x="T10" y="T11"/>
                    </a:cxn>
                  </a:cxnLst>
                  <a:rect l="0" t="0" r="r" b="b"/>
                  <a:pathLst>
                    <a:path w="215" h="116">
                      <a:moveTo>
                        <a:pt x="215" y="0"/>
                      </a:moveTo>
                      <a:lnTo>
                        <a:pt x="75" y="0"/>
                      </a:lnTo>
                      <a:lnTo>
                        <a:pt x="0" y="116"/>
                      </a:lnTo>
                      <a:lnTo>
                        <a:pt x="95" y="116"/>
                      </a:lnTo>
                      <a:lnTo>
                        <a:pt x="182" y="58"/>
                      </a:lnTo>
                      <a:lnTo>
                        <a:pt x="215" y="0"/>
                      </a:lnTo>
                      <a:close/>
                    </a:path>
                  </a:pathLst>
                </a:custGeom>
                <a:solidFill>
                  <a:srgbClr val="6B93C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p>
                  <a:endParaRPr lang="en-US" sz="1836"/>
                </a:p>
              </p:txBody>
            </p:sp>
            <p:sp>
              <p:nvSpPr>
                <p:cNvPr id="453" name="Freeform 391"/>
                <p:cNvSpPr>
                  <a:spLocks/>
                </p:cNvSpPr>
                <p:nvPr/>
              </p:nvSpPr>
              <p:spPr bwMode="auto">
                <a:xfrm>
                  <a:off x="-142" y="3179"/>
                  <a:ext cx="215" cy="116"/>
                </a:xfrm>
                <a:custGeom>
                  <a:avLst/>
                  <a:gdLst>
                    <a:gd name="T0" fmla="*/ 215 w 215"/>
                    <a:gd name="T1" fmla="*/ 0 h 116"/>
                    <a:gd name="T2" fmla="*/ 75 w 215"/>
                    <a:gd name="T3" fmla="*/ 0 h 116"/>
                    <a:gd name="T4" fmla="*/ 0 w 215"/>
                    <a:gd name="T5" fmla="*/ 116 h 116"/>
                    <a:gd name="T6" fmla="*/ 95 w 215"/>
                    <a:gd name="T7" fmla="*/ 116 h 116"/>
                    <a:gd name="T8" fmla="*/ 182 w 215"/>
                    <a:gd name="T9" fmla="*/ 58 h 116"/>
                    <a:gd name="T10" fmla="*/ 215 w 215"/>
                    <a:gd name="T11" fmla="*/ 0 h 116"/>
                  </a:gdLst>
                  <a:ahLst/>
                  <a:cxnLst>
                    <a:cxn ang="0">
                      <a:pos x="T0" y="T1"/>
                    </a:cxn>
                    <a:cxn ang="0">
                      <a:pos x="T2" y="T3"/>
                    </a:cxn>
                    <a:cxn ang="0">
                      <a:pos x="T4" y="T5"/>
                    </a:cxn>
                    <a:cxn ang="0">
                      <a:pos x="T6" y="T7"/>
                    </a:cxn>
                    <a:cxn ang="0">
                      <a:pos x="T8" y="T9"/>
                    </a:cxn>
                    <a:cxn ang="0">
                      <a:pos x="T10" y="T11"/>
                    </a:cxn>
                  </a:cxnLst>
                  <a:rect l="0" t="0" r="r" b="b"/>
                  <a:pathLst>
                    <a:path w="215" h="116">
                      <a:moveTo>
                        <a:pt x="215" y="0"/>
                      </a:moveTo>
                      <a:lnTo>
                        <a:pt x="75" y="0"/>
                      </a:lnTo>
                      <a:lnTo>
                        <a:pt x="0" y="116"/>
                      </a:lnTo>
                      <a:lnTo>
                        <a:pt x="95" y="116"/>
                      </a:lnTo>
                      <a:lnTo>
                        <a:pt x="182" y="58"/>
                      </a:lnTo>
                      <a:lnTo>
                        <a:pt x="215"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p>
                  <a:endParaRPr lang="en-US" sz="1836"/>
                </a:p>
              </p:txBody>
            </p:sp>
            <p:sp>
              <p:nvSpPr>
                <p:cNvPr id="454" name="Freeform 392"/>
                <p:cNvSpPr>
                  <a:spLocks/>
                </p:cNvSpPr>
                <p:nvPr/>
              </p:nvSpPr>
              <p:spPr bwMode="auto">
                <a:xfrm>
                  <a:off x="78" y="3179"/>
                  <a:ext cx="49" cy="33"/>
                </a:xfrm>
                <a:custGeom>
                  <a:avLst/>
                  <a:gdLst>
                    <a:gd name="T0" fmla="*/ 49 w 49"/>
                    <a:gd name="T1" fmla="*/ 0 h 33"/>
                    <a:gd name="T2" fmla="*/ 16 w 49"/>
                    <a:gd name="T3" fmla="*/ 0 h 33"/>
                    <a:gd name="T4" fmla="*/ 0 w 49"/>
                    <a:gd name="T5" fmla="*/ 33 h 33"/>
                    <a:gd name="T6" fmla="*/ 49 w 49"/>
                    <a:gd name="T7" fmla="*/ 0 h 33"/>
                  </a:gdLst>
                  <a:ahLst/>
                  <a:cxnLst>
                    <a:cxn ang="0">
                      <a:pos x="T0" y="T1"/>
                    </a:cxn>
                    <a:cxn ang="0">
                      <a:pos x="T2" y="T3"/>
                    </a:cxn>
                    <a:cxn ang="0">
                      <a:pos x="T4" y="T5"/>
                    </a:cxn>
                    <a:cxn ang="0">
                      <a:pos x="T6" y="T7"/>
                    </a:cxn>
                  </a:cxnLst>
                  <a:rect l="0" t="0" r="r" b="b"/>
                  <a:pathLst>
                    <a:path w="49" h="33">
                      <a:moveTo>
                        <a:pt x="49" y="0"/>
                      </a:moveTo>
                      <a:lnTo>
                        <a:pt x="16" y="0"/>
                      </a:lnTo>
                      <a:lnTo>
                        <a:pt x="0" y="33"/>
                      </a:lnTo>
                      <a:lnTo>
                        <a:pt x="49" y="0"/>
                      </a:lnTo>
                      <a:close/>
                    </a:path>
                  </a:pathLst>
                </a:custGeom>
                <a:solidFill>
                  <a:srgbClr val="6B93C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p>
                  <a:endParaRPr lang="en-US" sz="1836"/>
                </a:p>
              </p:txBody>
            </p:sp>
            <p:sp>
              <p:nvSpPr>
                <p:cNvPr id="455" name="Freeform 393"/>
                <p:cNvSpPr>
                  <a:spLocks/>
                </p:cNvSpPr>
                <p:nvPr/>
              </p:nvSpPr>
              <p:spPr bwMode="auto">
                <a:xfrm>
                  <a:off x="78" y="3179"/>
                  <a:ext cx="49" cy="33"/>
                </a:xfrm>
                <a:custGeom>
                  <a:avLst/>
                  <a:gdLst>
                    <a:gd name="T0" fmla="*/ 49 w 49"/>
                    <a:gd name="T1" fmla="*/ 0 h 33"/>
                    <a:gd name="T2" fmla="*/ 16 w 49"/>
                    <a:gd name="T3" fmla="*/ 0 h 33"/>
                    <a:gd name="T4" fmla="*/ 0 w 49"/>
                    <a:gd name="T5" fmla="*/ 33 h 33"/>
                    <a:gd name="T6" fmla="*/ 49 w 49"/>
                    <a:gd name="T7" fmla="*/ 0 h 33"/>
                  </a:gdLst>
                  <a:ahLst/>
                  <a:cxnLst>
                    <a:cxn ang="0">
                      <a:pos x="T0" y="T1"/>
                    </a:cxn>
                    <a:cxn ang="0">
                      <a:pos x="T2" y="T3"/>
                    </a:cxn>
                    <a:cxn ang="0">
                      <a:pos x="T4" y="T5"/>
                    </a:cxn>
                    <a:cxn ang="0">
                      <a:pos x="T6" y="T7"/>
                    </a:cxn>
                  </a:cxnLst>
                  <a:rect l="0" t="0" r="r" b="b"/>
                  <a:pathLst>
                    <a:path w="49" h="33">
                      <a:moveTo>
                        <a:pt x="49" y="0"/>
                      </a:moveTo>
                      <a:lnTo>
                        <a:pt x="16" y="0"/>
                      </a:lnTo>
                      <a:lnTo>
                        <a:pt x="0" y="33"/>
                      </a:lnTo>
                      <a:lnTo>
                        <a:pt x="49"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p>
                  <a:endParaRPr lang="en-US" sz="1836"/>
                </a:p>
              </p:txBody>
            </p:sp>
            <p:sp>
              <p:nvSpPr>
                <p:cNvPr id="456" name="Freeform 394"/>
                <p:cNvSpPr>
                  <a:spLocks/>
                </p:cNvSpPr>
                <p:nvPr/>
              </p:nvSpPr>
              <p:spPr bwMode="auto">
                <a:xfrm>
                  <a:off x="-432" y="3328"/>
                  <a:ext cx="249" cy="137"/>
                </a:xfrm>
                <a:custGeom>
                  <a:avLst/>
                  <a:gdLst>
                    <a:gd name="T0" fmla="*/ 249 w 249"/>
                    <a:gd name="T1" fmla="*/ 0 h 137"/>
                    <a:gd name="T2" fmla="*/ 96 w 249"/>
                    <a:gd name="T3" fmla="*/ 0 h 137"/>
                    <a:gd name="T4" fmla="*/ 0 w 249"/>
                    <a:gd name="T5" fmla="*/ 137 h 137"/>
                    <a:gd name="T6" fmla="*/ 141 w 249"/>
                    <a:gd name="T7" fmla="*/ 137 h 137"/>
                    <a:gd name="T8" fmla="*/ 174 w 249"/>
                    <a:gd name="T9" fmla="*/ 112 h 137"/>
                    <a:gd name="T10" fmla="*/ 249 w 249"/>
                    <a:gd name="T11" fmla="*/ 0 h 137"/>
                  </a:gdLst>
                  <a:ahLst/>
                  <a:cxnLst>
                    <a:cxn ang="0">
                      <a:pos x="T0" y="T1"/>
                    </a:cxn>
                    <a:cxn ang="0">
                      <a:pos x="T2" y="T3"/>
                    </a:cxn>
                    <a:cxn ang="0">
                      <a:pos x="T4" y="T5"/>
                    </a:cxn>
                    <a:cxn ang="0">
                      <a:pos x="T6" y="T7"/>
                    </a:cxn>
                    <a:cxn ang="0">
                      <a:pos x="T8" y="T9"/>
                    </a:cxn>
                    <a:cxn ang="0">
                      <a:pos x="T10" y="T11"/>
                    </a:cxn>
                  </a:cxnLst>
                  <a:rect l="0" t="0" r="r" b="b"/>
                  <a:pathLst>
                    <a:path w="249" h="137">
                      <a:moveTo>
                        <a:pt x="249" y="0"/>
                      </a:moveTo>
                      <a:lnTo>
                        <a:pt x="96" y="0"/>
                      </a:lnTo>
                      <a:lnTo>
                        <a:pt x="0" y="137"/>
                      </a:lnTo>
                      <a:lnTo>
                        <a:pt x="141" y="137"/>
                      </a:lnTo>
                      <a:lnTo>
                        <a:pt x="174" y="112"/>
                      </a:lnTo>
                      <a:lnTo>
                        <a:pt x="249" y="0"/>
                      </a:lnTo>
                      <a:close/>
                    </a:path>
                  </a:pathLst>
                </a:custGeom>
                <a:solidFill>
                  <a:srgbClr val="6B93C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p>
                  <a:endParaRPr lang="en-US" sz="1836"/>
                </a:p>
              </p:txBody>
            </p:sp>
            <p:sp>
              <p:nvSpPr>
                <p:cNvPr id="457" name="Freeform 395"/>
                <p:cNvSpPr>
                  <a:spLocks/>
                </p:cNvSpPr>
                <p:nvPr/>
              </p:nvSpPr>
              <p:spPr bwMode="auto">
                <a:xfrm>
                  <a:off x="-432" y="3328"/>
                  <a:ext cx="249" cy="137"/>
                </a:xfrm>
                <a:custGeom>
                  <a:avLst/>
                  <a:gdLst>
                    <a:gd name="T0" fmla="*/ 249 w 249"/>
                    <a:gd name="T1" fmla="*/ 0 h 137"/>
                    <a:gd name="T2" fmla="*/ 96 w 249"/>
                    <a:gd name="T3" fmla="*/ 0 h 137"/>
                    <a:gd name="T4" fmla="*/ 0 w 249"/>
                    <a:gd name="T5" fmla="*/ 137 h 137"/>
                    <a:gd name="T6" fmla="*/ 141 w 249"/>
                    <a:gd name="T7" fmla="*/ 137 h 137"/>
                    <a:gd name="T8" fmla="*/ 174 w 249"/>
                    <a:gd name="T9" fmla="*/ 112 h 137"/>
                    <a:gd name="T10" fmla="*/ 249 w 249"/>
                    <a:gd name="T11" fmla="*/ 0 h 137"/>
                  </a:gdLst>
                  <a:ahLst/>
                  <a:cxnLst>
                    <a:cxn ang="0">
                      <a:pos x="T0" y="T1"/>
                    </a:cxn>
                    <a:cxn ang="0">
                      <a:pos x="T2" y="T3"/>
                    </a:cxn>
                    <a:cxn ang="0">
                      <a:pos x="T4" y="T5"/>
                    </a:cxn>
                    <a:cxn ang="0">
                      <a:pos x="T6" y="T7"/>
                    </a:cxn>
                    <a:cxn ang="0">
                      <a:pos x="T8" y="T9"/>
                    </a:cxn>
                    <a:cxn ang="0">
                      <a:pos x="T10" y="T11"/>
                    </a:cxn>
                  </a:cxnLst>
                  <a:rect l="0" t="0" r="r" b="b"/>
                  <a:pathLst>
                    <a:path w="249" h="137">
                      <a:moveTo>
                        <a:pt x="249" y="0"/>
                      </a:moveTo>
                      <a:lnTo>
                        <a:pt x="96" y="0"/>
                      </a:lnTo>
                      <a:lnTo>
                        <a:pt x="0" y="137"/>
                      </a:lnTo>
                      <a:lnTo>
                        <a:pt x="141" y="137"/>
                      </a:lnTo>
                      <a:lnTo>
                        <a:pt x="174" y="112"/>
                      </a:lnTo>
                      <a:lnTo>
                        <a:pt x="249"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p>
                  <a:endParaRPr lang="en-US" sz="1836"/>
                </a:p>
              </p:txBody>
            </p:sp>
            <p:sp>
              <p:nvSpPr>
                <p:cNvPr id="458" name="Freeform 396"/>
                <p:cNvSpPr>
                  <a:spLocks/>
                </p:cNvSpPr>
                <p:nvPr/>
              </p:nvSpPr>
              <p:spPr bwMode="auto">
                <a:xfrm>
                  <a:off x="-216" y="3328"/>
                  <a:ext cx="124" cy="83"/>
                </a:xfrm>
                <a:custGeom>
                  <a:avLst/>
                  <a:gdLst>
                    <a:gd name="T0" fmla="*/ 124 w 124"/>
                    <a:gd name="T1" fmla="*/ 0 h 83"/>
                    <a:gd name="T2" fmla="*/ 53 w 124"/>
                    <a:gd name="T3" fmla="*/ 0 h 83"/>
                    <a:gd name="T4" fmla="*/ 0 w 124"/>
                    <a:gd name="T5" fmla="*/ 83 h 83"/>
                    <a:gd name="T6" fmla="*/ 124 w 124"/>
                    <a:gd name="T7" fmla="*/ 0 h 83"/>
                  </a:gdLst>
                  <a:ahLst/>
                  <a:cxnLst>
                    <a:cxn ang="0">
                      <a:pos x="T0" y="T1"/>
                    </a:cxn>
                    <a:cxn ang="0">
                      <a:pos x="T2" y="T3"/>
                    </a:cxn>
                    <a:cxn ang="0">
                      <a:pos x="T4" y="T5"/>
                    </a:cxn>
                    <a:cxn ang="0">
                      <a:pos x="T6" y="T7"/>
                    </a:cxn>
                  </a:cxnLst>
                  <a:rect l="0" t="0" r="r" b="b"/>
                  <a:pathLst>
                    <a:path w="124" h="83">
                      <a:moveTo>
                        <a:pt x="124" y="0"/>
                      </a:moveTo>
                      <a:lnTo>
                        <a:pt x="53" y="0"/>
                      </a:lnTo>
                      <a:lnTo>
                        <a:pt x="0" y="83"/>
                      </a:lnTo>
                      <a:lnTo>
                        <a:pt x="124" y="0"/>
                      </a:lnTo>
                      <a:close/>
                    </a:path>
                  </a:pathLst>
                </a:custGeom>
                <a:solidFill>
                  <a:srgbClr val="6B93C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p>
                  <a:endParaRPr lang="en-US" sz="1836"/>
                </a:p>
              </p:txBody>
            </p:sp>
            <p:sp>
              <p:nvSpPr>
                <p:cNvPr id="459" name="Freeform 397"/>
                <p:cNvSpPr>
                  <a:spLocks/>
                </p:cNvSpPr>
                <p:nvPr/>
              </p:nvSpPr>
              <p:spPr bwMode="auto">
                <a:xfrm>
                  <a:off x="-216" y="3328"/>
                  <a:ext cx="124" cy="83"/>
                </a:xfrm>
                <a:custGeom>
                  <a:avLst/>
                  <a:gdLst>
                    <a:gd name="T0" fmla="*/ 124 w 124"/>
                    <a:gd name="T1" fmla="*/ 0 h 83"/>
                    <a:gd name="T2" fmla="*/ 53 w 124"/>
                    <a:gd name="T3" fmla="*/ 0 h 83"/>
                    <a:gd name="T4" fmla="*/ 0 w 124"/>
                    <a:gd name="T5" fmla="*/ 83 h 83"/>
                    <a:gd name="T6" fmla="*/ 124 w 124"/>
                    <a:gd name="T7" fmla="*/ 0 h 83"/>
                  </a:gdLst>
                  <a:ahLst/>
                  <a:cxnLst>
                    <a:cxn ang="0">
                      <a:pos x="T0" y="T1"/>
                    </a:cxn>
                    <a:cxn ang="0">
                      <a:pos x="T2" y="T3"/>
                    </a:cxn>
                    <a:cxn ang="0">
                      <a:pos x="T4" y="T5"/>
                    </a:cxn>
                    <a:cxn ang="0">
                      <a:pos x="T6" y="T7"/>
                    </a:cxn>
                  </a:cxnLst>
                  <a:rect l="0" t="0" r="r" b="b"/>
                  <a:pathLst>
                    <a:path w="124" h="83">
                      <a:moveTo>
                        <a:pt x="124" y="0"/>
                      </a:moveTo>
                      <a:lnTo>
                        <a:pt x="53" y="0"/>
                      </a:lnTo>
                      <a:lnTo>
                        <a:pt x="0" y="83"/>
                      </a:lnTo>
                      <a:lnTo>
                        <a:pt x="124"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p>
                  <a:endParaRPr lang="en-US" sz="1836"/>
                </a:p>
              </p:txBody>
            </p:sp>
            <p:sp>
              <p:nvSpPr>
                <p:cNvPr id="460" name="Freeform 398"/>
                <p:cNvSpPr>
                  <a:spLocks/>
                </p:cNvSpPr>
                <p:nvPr/>
              </p:nvSpPr>
              <p:spPr bwMode="auto">
                <a:xfrm>
                  <a:off x="-564" y="3503"/>
                  <a:ext cx="219" cy="149"/>
                </a:xfrm>
                <a:custGeom>
                  <a:avLst/>
                  <a:gdLst>
                    <a:gd name="T0" fmla="*/ 219 w 219"/>
                    <a:gd name="T1" fmla="*/ 0 h 149"/>
                    <a:gd name="T2" fmla="*/ 107 w 219"/>
                    <a:gd name="T3" fmla="*/ 0 h 149"/>
                    <a:gd name="T4" fmla="*/ 0 w 219"/>
                    <a:gd name="T5" fmla="*/ 149 h 149"/>
                    <a:gd name="T6" fmla="*/ 219 w 219"/>
                    <a:gd name="T7" fmla="*/ 0 h 149"/>
                  </a:gdLst>
                  <a:ahLst/>
                  <a:cxnLst>
                    <a:cxn ang="0">
                      <a:pos x="T0" y="T1"/>
                    </a:cxn>
                    <a:cxn ang="0">
                      <a:pos x="T2" y="T3"/>
                    </a:cxn>
                    <a:cxn ang="0">
                      <a:pos x="T4" y="T5"/>
                    </a:cxn>
                    <a:cxn ang="0">
                      <a:pos x="T6" y="T7"/>
                    </a:cxn>
                  </a:cxnLst>
                  <a:rect l="0" t="0" r="r" b="b"/>
                  <a:pathLst>
                    <a:path w="219" h="149">
                      <a:moveTo>
                        <a:pt x="219" y="0"/>
                      </a:moveTo>
                      <a:lnTo>
                        <a:pt x="107" y="0"/>
                      </a:lnTo>
                      <a:lnTo>
                        <a:pt x="0" y="149"/>
                      </a:lnTo>
                      <a:lnTo>
                        <a:pt x="219" y="0"/>
                      </a:lnTo>
                      <a:close/>
                    </a:path>
                  </a:pathLst>
                </a:custGeom>
                <a:solidFill>
                  <a:srgbClr val="6B93C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p>
                  <a:endParaRPr lang="en-US" sz="1836"/>
                </a:p>
              </p:txBody>
            </p:sp>
            <p:sp>
              <p:nvSpPr>
                <p:cNvPr id="461" name="Freeform 399"/>
                <p:cNvSpPr>
                  <a:spLocks/>
                </p:cNvSpPr>
                <p:nvPr/>
              </p:nvSpPr>
              <p:spPr bwMode="auto">
                <a:xfrm>
                  <a:off x="-564" y="3503"/>
                  <a:ext cx="219" cy="149"/>
                </a:xfrm>
                <a:custGeom>
                  <a:avLst/>
                  <a:gdLst>
                    <a:gd name="T0" fmla="*/ 219 w 219"/>
                    <a:gd name="T1" fmla="*/ 0 h 149"/>
                    <a:gd name="T2" fmla="*/ 107 w 219"/>
                    <a:gd name="T3" fmla="*/ 0 h 149"/>
                    <a:gd name="T4" fmla="*/ 0 w 219"/>
                    <a:gd name="T5" fmla="*/ 149 h 149"/>
                    <a:gd name="T6" fmla="*/ 219 w 219"/>
                    <a:gd name="T7" fmla="*/ 0 h 149"/>
                  </a:gdLst>
                  <a:ahLst/>
                  <a:cxnLst>
                    <a:cxn ang="0">
                      <a:pos x="T0" y="T1"/>
                    </a:cxn>
                    <a:cxn ang="0">
                      <a:pos x="T2" y="T3"/>
                    </a:cxn>
                    <a:cxn ang="0">
                      <a:pos x="T4" y="T5"/>
                    </a:cxn>
                    <a:cxn ang="0">
                      <a:pos x="T6" y="T7"/>
                    </a:cxn>
                  </a:cxnLst>
                  <a:rect l="0" t="0" r="r" b="b"/>
                  <a:pathLst>
                    <a:path w="219" h="149">
                      <a:moveTo>
                        <a:pt x="219" y="0"/>
                      </a:moveTo>
                      <a:lnTo>
                        <a:pt x="107" y="0"/>
                      </a:lnTo>
                      <a:lnTo>
                        <a:pt x="0" y="149"/>
                      </a:lnTo>
                      <a:lnTo>
                        <a:pt x="219"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p>
                  <a:endParaRPr lang="en-US" sz="1836"/>
                </a:p>
              </p:txBody>
            </p:sp>
            <p:sp>
              <p:nvSpPr>
                <p:cNvPr id="462" name="Rectangle 400"/>
                <p:cNvSpPr>
                  <a:spLocks noChangeArrowheads="1"/>
                </p:cNvSpPr>
                <p:nvPr/>
              </p:nvSpPr>
              <p:spPr bwMode="auto">
                <a:xfrm>
                  <a:off x="3639" y="2805"/>
                  <a:ext cx="331" cy="1"/>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3260" tIns="46630" rIns="93260" bIns="46630" numCol="1" anchor="t" anchorCtr="0" compatLnSpc="1">
                  <a:prstTxWarp prst="textNoShape">
                    <a:avLst/>
                  </a:prstTxWarp>
                </a:bodyPr>
                <a:lstStyle/>
                <a:p>
                  <a:endParaRPr lang="en-US" sz="1836"/>
                </a:p>
              </p:txBody>
            </p:sp>
            <p:sp>
              <p:nvSpPr>
                <p:cNvPr id="463" name="Freeform 401"/>
                <p:cNvSpPr>
                  <a:spLocks/>
                </p:cNvSpPr>
                <p:nvPr/>
              </p:nvSpPr>
              <p:spPr bwMode="auto">
                <a:xfrm>
                  <a:off x="3639" y="2805"/>
                  <a:ext cx="331" cy="0"/>
                </a:xfrm>
                <a:custGeom>
                  <a:avLst/>
                  <a:gdLst>
                    <a:gd name="T0" fmla="*/ 331 w 331"/>
                    <a:gd name="T1" fmla="*/ 0 w 331"/>
                    <a:gd name="T2" fmla="*/ 0 w 331"/>
                    <a:gd name="T3" fmla="*/ 331 w 331"/>
                  </a:gdLst>
                  <a:ahLst/>
                  <a:cxnLst>
                    <a:cxn ang="0">
                      <a:pos x="T0" y="0"/>
                    </a:cxn>
                    <a:cxn ang="0">
                      <a:pos x="T1" y="0"/>
                    </a:cxn>
                    <a:cxn ang="0">
                      <a:pos x="T2" y="0"/>
                    </a:cxn>
                    <a:cxn ang="0">
                      <a:pos x="T3" y="0"/>
                    </a:cxn>
                  </a:cxnLst>
                  <a:rect l="0" t="0" r="r" b="b"/>
                  <a:pathLst>
                    <a:path w="331">
                      <a:moveTo>
                        <a:pt x="331" y="0"/>
                      </a:moveTo>
                      <a:lnTo>
                        <a:pt x="0" y="0"/>
                      </a:lnTo>
                      <a:lnTo>
                        <a:pt x="0" y="0"/>
                      </a:lnTo>
                      <a:lnTo>
                        <a:pt x="331"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p>
                  <a:endParaRPr lang="en-US" sz="1836"/>
                </a:p>
              </p:txBody>
            </p:sp>
            <p:sp>
              <p:nvSpPr>
                <p:cNvPr id="464" name="Freeform 402"/>
                <p:cNvSpPr>
                  <a:spLocks noEditPoints="1"/>
                </p:cNvSpPr>
                <p:nvPr/>
              </p:nvSpPr>
              <p:spPr bwMode="auto">
                <a:xfrm>
                  <a:off x="2674" y="2805"/>
                  <a:ext cx="965" cy="108"/>
                </a:xfrm>
                <a:custGeom>
                  <a:avLst/>
                  <a:gdLst>
                    <a:gd name="T0" fmla="*/ 435 w 965"/>
                    <a:gd name="T1" fmla="*/ 0 h 108"/>
                    <a:gd name="T2" fmla="*/ 0 w 965"/>
                    <a:gd name="T3" fmla="*/ 0 h 108"/>
                    <a:gd name="T4" fmla="*/ 25 w 965"/>
                    <a:gd name="T5" fmla="*/ 108 h 108"/>
                    <a:gd name="T6" fmla="*/ 0 w 965"/>
                    <a:gd name="T7" fmla="*/ 0 h 108"/>
                    <a:gd name="T8" fmla="*/ 435 w 965"/>
                    <a:gd name="T9" fmla="*/ 0 h 108"/>
                    <a:gd name="T10" fmla="*/ 435 w 965"/>
                    <a:gd name="T11" fmla="*/ 0 h 108"/>
                    <a:gd name="T12" fmla="*/ 708 w 965"/>
                    <a:gd name="T13" fmla="*/ 0 h 108"/>
                    <a:gd name="T14" fmla="*/ 476 w 965"/>
                    <a:gd name="T15" fmla="*/ 0 h 108"/>
                    <a:gd name="T16" fmla="*/ 480 w 965"/>
                    <a:gd name="T17" fmla="*/ 0 h 108"/>
                    <a:gd name="T18" fmla="*/ 708 w 965"/>
                    <a:gd name="T19" fmla="*/ 0 h 108"/>
                    <a:gd name="T20" fmla="*/ 708 w 965"/>
                    <a:gd name="T21" fmla="*/ 0 h 108"/>
                    <a:gd name="T22" fmla="*/ 965 w 965"/>
                    <a:gd name="T23" fmla="*/ 0 h 108"/>
                    <a:gd name="T24" fmla="*/ 733 w 965"/>
                    <a:gd name="T25" fmla="*/ 0 h 108"/>
                    <a:gd name="T26" fmla="*/ 733 w 965"/>
                    <a:gd name="T27" fmla="*/ 0 h 108"/>
                    <a:gd name="T28" fmla="*/ 965 w 965"/>
                    <a:gd name="T29" fmla="*/ 0 h 108"/>
                    <a:gd name="T30" fmla="*/ 965 w 965"/>
                    <a:gd name="T31" fmla="*/ 0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965" h="108">
                      <a:moveTo>
                        <a:pt x="435" y="0"/>
                      </a:moveTo>
                      <a:lnTo>
                        <a:pt x="0" y="0"/>
                      </a:lnTo>
                      <a:lnTo>
                        <a:pt x="25" y="108"/>
                      </a:lnTo>
                      <a:lnTo>
                        <a:pt x="0" y="0"/>
                      </a:lnTo>
                      <a:lnTo>
                        <a:pt x="435" y="0"/>
                      </a:lnTo>
                      <a:lnTo>
                        <a:pt x="435" y="0"/>
                      </a:lnTo>
                      <a:close/>
                      <a:moveTo>
                        <a:pt x="708" y="0"/>
                      </a:moveTo>
                      <a:lnTo>
                        <a:pt x="476" y="0"/>
                      </a:lnTo>
                      <a:lnTo>
                        <a:pt x="480" y="0"/>
                      </a:lnTo>
                      <a:lnTo>
                        <a:pt x="708" y="0"/>
                      </a:lnTo>
                      <a:lnTo>
                        <a:pt x="708" y="0"/>
                      </a:lnTo>
                      <a:close/>
                      <a:moveTo>
                        <a:pt x="965" y="0"/>
                      </a:moveTo>
                      <a:lnTo>
                        <a:pt x="733" y="0"/>
                      </a:lnTo>
                      <a:lnTo>
                        <a:pt x="733" y="0"/>
                      </a:lnTo>
                      <a:lnTo>
                        <a:pt x="965" y="0"/>
                      </a:lnTo>
                      <a:lnTo>
                        <a:pt x="965" y="0"/>
                      </a:lnTo>
                      <a:close/>
                    </a:path>
                  </a:pathLst>
                </a:custGeom>
                <a:solidFill>
                  <a:srgbClr val="67C5F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p>
                  <a:endParaRPr lang="en-US" sz="1836"/>
                </a:p>
              </p:txBody>
            </p:sp>
            <p:sp>
              <p:nvSpPr>
                <p:cNvPr id="465" name="Freeform 403"/>
                <p:cNvSpPr>
                  <a:spLocks noEditPoints="1"/>
                </p:cNvSpPr>
                <p:nvPr/>
              </p:nvSpPr>
              <p:spPr bwMode="auto">
                <a:xfrm>
                  <a:off x="2674" y="2805"/>
                  <a:ext cx="965" cy="108"/>
                </a:xfrm>
                <a:custGeom>
                  <a:avLst/>
                  <a:gdLst>
                    <a:gd name="T0" fmla="*/ 435 w 965"/>
                    <a:gd name="T1" fmla="*/ 0 h 108"/>
                    <a:gd name="T2" fmla="*/ 0 w 965"/>
                    <a:gd name="T3" fmla="*/ 0 h 108"/>
                    <a:gd name="T4" fmla="*/ 25 w 965"/>
                    <a:gd name="T5" fmla="*/ 108 h 108"/>
                    <a:gd name="T6" fmla="*/ 0 w 965"/>
                    <a:gd name="T7" fmla="*/ 0 h 108"/>
                    <a:gd name="T8" fmla="*/ 435 w 965"/>
                    <a:gd name="T9" fmla="*/ 0 h 108"/>
                    <a:gd name="T10" fmla="*/ 435 w 965"/>
                    <a:gd name="T11" fmla="*/ 0 h 108"/>
                    <a:gd name="T12" fmla="*/ 708 w 965"/>
                    <a:gd name="T13" fmla="*/ 0 h 108"/>
                    <a:gd name="T14" fmla="*/ 476 w 965"/>
                    <a:gd name="T15" fmla="*/ 0 h 108"/>
                    <a:gd name="T16" fmla="*/ 480 w 965"/>
                    <a:gd name="T17" fmla="*/ 0 h 108"/>
                    <a:gd name="T18" fmla="*/ 708 w 965"/>
                    <a:gd name="T19" fmla="*/ 0 h 108"/>
                    <a:gd name="T20" fmla="*/ 708 w 965"/>
                    <a:gd name="T21" fmla="*/ 0 h 108"/>
                    <a:gd name="T22" fmla="*/ 965 w 965"/>
                    <a:gd name="T23" fmla="*/ 0 h 108"/>
                    <a:gd name="T24" fmla="*/ 733 w 965"/>
                    <a:gd name="T25" fmla="*/ 0 h 108"/>
                    <a:gd name="T26" fmla="*/ 733 w 965"/>
                    <a:gd name="T27" fmla="*/ 0 h 108"/>
                    <a:gd name="T28" fmla="*/ 965 w 965"/>
                    <a:gd name="T29" fmla="*/ 0 h 108"/>
                    <a:gd name="T30" fmla="*/ 965 w 965"/>
                    <a:gd name="T31" fmla="*/ 0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965" h="108">
                      <a:moveTo>
                        <a:pt x="435" y="0"/>
                      </a:moveTo>
                      <a:lnTo>
                        <a:pt x="0" y="0"/>
                      </a:lnTo>
                      <a:lnTo>
                        <a:pt x="25" y="108"/>
                      </a:lnTo>
                      <a:lnTo>
                        <a:pt x="0" y="0"/>
                      </a:lnTo>
                      <a:lnTo>
                        <a:pt x="435" y="0"/>
                      </a:lnTo>
                      <a:lnTo>
                        <a:pt x="435" y="0"/>
                      </a:lnTo>
                      <a:moveTo>
                        <a:pt x="708" y="0"/>
                      </a:moveTo>
                      <a:lnTo>
                        <a:pt x="476" y="0"/>
                      </a:lnTo>
                      <a:lnTo>
                        <a:pt x="480" y="0"/>
                      </a:lnTo>
                      <a:lnTo>
                        <a:pt x="708" y="0"/>
                      </a:lnTo>
                      <a:lnTo>
                        <a:pt x="708" y="0"/>
                      </a:lnTo>
                      <a:moveTo>
                        <a:pt x="965" y="0"/>
                      </a:moveTo>
                      <a:lnTo>
                        <a:pt x="733" y="0"/>
                      </a:lnTo>
                      <a:lnTo>
                        <a:pt x="733" y="0"/>
                      </a:lnTo>
                      <a:lnTo>
                        <a:pt x="965" y="0"/>
                      </a:lnTo>
                      <a:lnTo>
                        <a:pt x="965"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p>
                  <a:endParaRPr lang="en-US" sz="1836"/>
                </a:p>
              </p:txBody>
            </p:sp>
            <p:sp>
              <p:nvSpPr>
                <p:cNvPr id="466" name="Freeform 404"/>
                <p:cNvSpPr>
                  <a:spLocks/>
                </p:cNvSpPr>
                <p:nvPr/>
              </p:nvSpPr>
              <p:spPr bwMode="auto">
                <a:xfrm>
                  <a:off x="3109" y="2805"/>
                  <a:ext cx="45" cy="0"/>
                </a:xfrm>
                <a:custGeom>
                  <a:avLst/>
                  <a:gdLst>
                    <a:gd name="T0" fmla="*/ 41 w 45"/>
                    <a:gd name="T1" fmla="*/ 0 w 45"/>
                    <a:gd name="T2" fmla="*/ 0 w 45"/>
                    <a:gd name="T3" fmla="*/ 45 w 45"/>
                    <a:gd name="T4" fmla="*/ 41 w 45"/>
                  </a:gdLst>
                  <a:ahLst/>
                  <a:cxnLst>
                    <a:cxn ang="0">
                      <a:pos x="T0" y="0"/>
                    </a:cxn>
                    <a:cxn ang="0">
                      <a:pos x="T1" y="0"/>
                    </a:cxn>
                    <a:cxn ang="0">
                      <a:pos x="T2" y="0"/>
                    </a:cxn>
                    <a:cxn ang="0">
                      <a:pos x="T3" y="0"/>
                    </a:cxn>
                    <a:cxn ang="0">
                      <a:pos x="T4" y="0"/>
                    </a:cxn>
                  </a:cxnLst>
                  <a:rect l="0" t="0" r="r" b="b"/>
                  <a:pathLst>
                    <a:path w="45">
                      <a:moveTo>
                        <a:pt x="41" y="0"/>
                      </a:moveTo>
                      <a:lnTo>
                        <a:pt x="0" y="0"/>
                      </a:lnTo>
                      <a:lnTo>
                        <a:pt x="0" y="0"/>
                      </a:lnTo>
                      <a:lnTo>
                        <a:pt x="45" y="0"/>
                      </a:lnTo>
                      <a:lnTo>
                        <a:pt x="41" y="0"/>
                      </a:lnTo>
                      <a:close/>
                    </a:path>
                  </a:pathLst>
                </a:custGeom>
                <a:solidFill>
                  <a:srgbClr val="63646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p>
                  <a:endParaRPr lang="en-US" sz="1836"/>
                </a:p>
              </p:txBody>
            </p:sp>
            <p:sp>
              <p:nvSpPr>
                <p:cNvPr id="467" name="Freeform 405"/>
                <p:cNvSpPr>
                  <a:spLocks/>
                </p:cNvSpPr>
                <p:nvPr/>
              </p:nvSpPr>
              <p:spPr bwMode="auto">
                <a:xfrm>
                  <a:off x="3109" y="2805"/>
                  <a:ext cx="45" cy="0"/>
                </a:xfrm>
                <a:custGeom>
                  <a:avLst/>
                  <a:gdLst>
                    <a:gd name="T0" fmla="*/ 41 w 45"/>
                    <a:gd name="T1" fmla="*/ 0 w 45"/>
                    <a:gd name="T2" fmla="*/ 0 w 45"/>
                    <a:gd name="T3" fmla="*/ 45 w 45"/>
                    <a:gd name="T4" fmla="*/ 41 w 45"/>
                  </a:gdLst>
                  <a:ahLst/>
                  <a:cxnLst>
                    <a:cxn ang="0">
                      <a:pos x="T0" y="0"/>
                    </a:cxn>
                    <a:cxn ang="0">
                      <a:pos x="T1" y="0"/>
                    </a:cxn>
                    <a:cxn ang="0">
                      <a:pos x="T2" y="0"/>
                    </a:cxn>
                    <a:cxn ang="0">
                      <a:pos x="T3" y="0"/>
                    </a:cxn>
                    <a:cxn ang="0">
                      <a:pos x="T4" y="0"/>
                    </a:cxn>
                  </a:cxnLst>
                  <a:rect l="0" t="0" r="r" b="b"/>
                  <a:pathLst>
                    <a:path w="45">
                      <a:moveTo>
                        <a:pt x="41" y="0"/>
                      </a:moveTo>
                      <a:lnTo>
                        <a:pt x="0" y="0"/>
                      </a:lnTo>
                      <a:lnTo>
                        <a:pt x="0" y="0"/>
                      </a:lnTo>
                      <a:lnTo>
                        <a:pt x="45" y="0"/>
                      </a:lnTo>
                      <a:lnTo>
                        <a:pt x="41"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p>
                  <a:endParaRPr lang="en-US" sz="1836"/>
                </a:p>
              </p:txBody>
            </p:sp>
          </p:grpSp>
          <p:sp>
            <p:nvSpPr>
              <p:cNvPr id="86" name="Rectangle 407"/>
              <p:cNvSpPr>
                <a:spLocks noChangeArrowheads="1"/>
              </p:cNvSpPr>
              <p:nvPr/>
            </p:nvSpPr>
            <p:spPr bwMode="auto">
              <a:xfrm>
                <a:off x="3382" y="2805"/>
                <a:ext cx="25" cy="1"/>
              </a:xfrm>
              <a:prstGeom prst="rect">
                <a:avLst/>
              </a:prstGeom>
              <a:solidFill>
                <a:srgbClr val="63646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3260" tIns="46630" rIns="93260" bIns="46630" numCol="1" anchor="t" anchorCtr="0" compatLnSpc="1">
                <a:prstTxWarp prst="textNoShape">
                  <a:avLst/>
                </a:prstTxWarp>
              </a:bodyPr>
              <a:lstStyle/>
              <a:p>
                <a:endParaRPr lang="en-US" sz="1836"/>
              </a:p>
            </p:txBody>
          </p:sp>
          <p:sp>
            <p:nvSpPr>
              <p:cNvPr id="245" name="Rectangle 408"/>
              <p:cNvSpPr>
                <a:spLocks noChangeArrowheads="1"/>
              </p:cNvSpPr>
              <p:nvPr/>
            </p:nvSpPr>
            <p:spPr bwMode="auto">
              <a:xfrm>
                <a:off x="3382" y="2805"/>
                <a:ext cx="25" cy="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3260" tIns="46630" rIns="93260" bIns="46630" numCol="1" anchor="t" anchorCtr="0" compatLnSpc="1">
                <a:prstTxWarp prst="textNoShape">
                  <a:avLst/>
                </a:prstTxWarp>
              </a:bodyPr>
              <a:lstStyle/>
              <a:p>
                <a:endParaRPr lang="en-US" sz="1836"/>
              </a:p>
            </p:txBody>
          </p:sp>
          <p:sp>
            <p:nvSpPr>
              <p:cNvPr id="246" name="Freeform 409"/>
              <p:cNvSpPr>
                <a:spLocks/>
              </p:cNvSpPr>
              <p:nvPr/>
            </p:nvSpPr>
            <p:spPr bwMode="auto">
              <a:xfrm>
                <a:off x="2674" y="2805"/>
                <a:ext cx="1296" cy="1915"/>
              </a:xfrm>
              <a:custGeom>
                <a:avLst/>
                <a:gdLst>
                  <a:gd name="T0" fmla="*/ 1296 w 1296"/>
                  <a:gd name="T1" fmla="*/ 0 h 1915"/>
                  <a:gd name="T2" fmla="*/ 965 w 1296"/>
                  <a:gd name="T3" fmla="*/ 0 h 1915"/>
                  <a:gd name="T4" fmla="*/ 733 w 1296"/>
                  <a:gd name="T5" fmla="*/ 0 h 1915"/>
                  <a:gd name="T6" fmla="*/ 708 w 1296"/>
                  <a:gd name="T7" fmla="*/ 0 h 1915"/>
                  <a:gd name="T8" fmla="*/ 480 w 1296"/>
                  <a:gd name="T9" fmla="*/ 0 h 1915"/>
                  <a:gd name="T10" fmla="*/ 435 w 1296"/>
                  <a:gd name="T11" fmla="*/ 0 h 1915"/>
                  <a:gd name="T12" fmla="*/ 0 w 1296"/>
                  <a:gd name="T13" fmla="*/ 0 h 1915"/>
                  <a:gd name="T14" fmla="*/ 25 w 1296"/>
                  <a:gd name="T15" fmla="*/ 108 h 1915"/>
                  <a:gd name="T16" fmla="*/ 455 w 1296"/>
                  <a:gd name="T17" fmla="*/ 1915 h 1915"/>
                  <a:gd name="T18" fmla="*/ 484 w 1296"/>
                  <a:gd name="T19" fmla="*/ 1848 h 1915"/>
                  <a:gd name="T20" fmla="*/ 435 w 1296"/>
                  <a:gd name="T21" fmla="*/ 1645 h 1915"/>
                  <a:gd name="T22" fmla="*/ 571 w 1296"/>
                  <a:gd name="T23" fmla="*/ 1645 h 1915"/>
                  <a:gd name="T24" fmla="*/ 584 w 1296"/>
                  <a:gd name="T25" fmla="*/ 1616 h 1915"/>
                  <a:gd name="T26" fmla="*/ 426 w 1296"/>
                  <a:gd name="T27" fmla="*/ 1616 h 1915"/>
                  <a:gd name="T28" fmla="*/ 373 w 1296"/>
                  <a:gd name="T29" fmla="*/ 1387 h 1915"/>
                  <a:gd name="T30" fmla="*/ 687 w 1296"/>
                  <a:gd name="T31" fmla="*/ 1387 h 1915"/>
                  <a:gd name="T32" fmla="*/ 696 w 1296"/>
                  <a:gd name="T33" fmla="*/ 1362 h 1915"/>
                  <a:gd name="T34" fmla="*/ 364 w 1296"/>
                  <a:gd name="T35" fmla="*/ 1362 h 1915"/>
                  <a:gd name="T36" fmla="*/ 315 w 1296"/>
                  <a:gd name="T37" fmla="*/ 1150 h 1915"/>
                  <a:gd name="T38" fmla="*/ 791 w 1296"/>
                  <a:gd name="T39" fmla="*/ 1150 h 1915"/>
                  <a:gd name="T40" fmla="*/ 799 w 1296"/>
                  <a:gd name="T41" fmla="*/ 1130 h 1915"/>
                  <a:gd name="T42" fmla="*/ 311 w 1296"/>
                  <a:gd name="T43" fmla="*/ 1130 h 1915"/>
                  <a:gd name="T44" fmla="*/ 261 w 1296"/>
                  <a:gd name="T45" fmla="*/ 930 h 1915"/>
                  <a:gd name="T46" fmla="*/ 886 w 1296"/>
                  <a:gd name="T47" fmla="*/ 930 h 1915"/>
                  <a:gd name="T48" fmla="*/ 894 w 1296"/>
                  <a:gd name="T49" fmla="*/ 910 h 1915"/>
                  <a:gd name="T50" fmla="*/ 257 w 1296"/>
                  <a:gd name="T51" fmla="*/ 910 h 1915"/>
                  <a:gd name="T52" fmla="*/ 211 w 1296"/>
                  <a:gd name="T53" fmla="*/ 727 h 1915"/>
                  <a:gd name="T54" fmla="*/ 977 w 1296"/>
                  <a:gd name="T55" fmla="*/ 727 h 1915"/>
                  <a:gd name="T56" fmla="*/ 985 w 1296"/>
                  <a:gd name="T57" fmla="*/ 706 h 1915"/>
                  <a:gd name="T58" fmla="*/ 207 w 1296"/>
                  <a:gd name="T59" fmla="*/ 706 h 1915"/>
                  <a:gd name="T60" fmla="*/ 166 w 1296"/>
                  <a:gd name="T61" fmla="*/ 536 h 1915"/>
                  <a:gd name="T62" fmla="*/ 1060 w 1296"/>
                  <a:gd name="T63" fmla="*/ 532 h 1915"/>
                  <a:gd name="T64" fmla="*/ 1068 w 1296"/>
                  <a:gd name="T65" fmla="*/ 515 h 1915"/>
                  <a:gd name="T66" fmla="*/ 161 w 1296"/>
                  <a:gd name="T67" fmla="*/ 515 h 1915"/>
                  <a:gd name="T68" fmla="*/ 120 w 1296"/>
                  <a:gd name="T69" fmla="*/ 353 h 1915"/>
                  <a:gd name="T70" fmla="*/ 1139 w 1296"/>
                  <a:gd name="T71" fmla="*/ 353 h 1915"/>
                  <a:gd name="T72" fmla="*/ 1147 w 1296"/>
                  <a:gd name="T73" fmla="*/ 336 h 1915"/>
                  <a:gd name="T74" fmla="*/ 116 w 1296"/>
                  <a:gd name="T75" fmla="*/ 336 h 1915"/>
                  <a:gd name="T76" fmla="*/ 79 w 1296"/>
                  <a:gd name="T77" fmla="*/ 187 h 1915"/>
                  <a:gd name="T78" fmla="*/ 1213 w 1296"/>
                  <a:gd name="T79" fmla="*/ 187 h 1915"/>
                  <a:gd name="T80" fmla="*/ 1222 w 1296"/>
                  <a:gd name="T81" fmla="*/ 170 h 1915"/>
                  <a:gd name="T82" fmla="*/ 75 w 1296"/>
                  <a:gd name="T83" fmla="*/ 170 h 1915"/>
                  <a:gd name="T84" fmla="*/ 41 w 1296"/>
                  <a:gd name="T85" fmla="*/ 29 h 1915"/>
                  <a:gd name="T86" fmla="*/ 1275 w 1296"/>
                  <a:gd name="T87" fmla="*/ 25 h 1915"/>
                  <a:gd name="T88" fmla="*/ 1280 w 1296"/>
                  <a:gd name="T89" fmla="*/ 37 h 1915"/>
                  <a:gd name="T90" fmla="*/ 1296 w 1296"/>
                  <a:gd name="T91" fmla="*/ 0 h 19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296" h="1915">
                    <a:moveTo>
                      <a:pt x="1296" y="0"/>
                    </a:moveTo>
                    <a:lnTo>
                      <a:pt x="965" y="0"/>
                    </a:lnTo>
                    <a:lnTo>
                      <a:pt x="733" y="0"/>
                    </a:lnTo>
                    <a:lnTo>
                      <a:pt x="708" y="0"/>
                    </a:lnTo>
                    <a:lnTo>
                      <a:pt x="480" y="0"/>
                    </a:lnTo>
                    <a:lnTo>
                      <a:pt x="435" y="0"/>
                    </a:lnTo>
                    <a:lnTo>
                      <a:pt x="0" y="0"/>
                    </a:lnTo>
                    <a:lnTo>
                      <a:pt x="25" y="108"/>
                    </a:lnTo>
                    <a:lnTo>
                      <a:pt x="455" y="1915"/>
                    </a:lnTo>
                    <a:lnTo>
                      <a:pt x="484" y="1848"/>
                    </a:lnTo>
                    <a:lnTo>
                      <a:pt x="435" y="1645"/>
                    </a:lnTo>
                    <a:lnTo>
                      <a:pt x="571" y="1645"/>
                    </a:lnTo>
                    <a:lnTo>
                      <a:pt x="584" y="1616"/>
                    </a:lnTo>
                    <a:lnTo>
                      <a:pt x="426" y="1616"/>
                    </a:lnTo>
                    <a:lnTo>
                      <a:pt x="373" y="1387"/>
                    </a:lnTo>
                    <a:lnTo>
                      <a:pt x="687" y="1387"/>
                    </a:lnTo>
                    <a:lnTo>
                      <a:pt x="696" y="1362"/>
                    </a:lnTo>
                    <a:lnTo>
                      <a:pt x="364" y="1362"/>
                    </a:lnTo>
                    <a:lnTo>
                      <a:pt x="315" y="1150"/>
                    </a:lnTo>
                    <a:lnTo>
                      <a:pt x="791" y="1150"/>
                    </a:lnTo>
                    <a:lnTo>
                      <a:pt x="799" y="1130"/>
                    </a:lnTo>
                    <a:lnTo>
                      <a:pt x="311" y="1130"/>
                    </a:lnTo>
                    <a:lnTo>
                      <a:pt x="261" y="930"/>
                    </a:lnTo>
                    <a:lnTo>
                      <a:pt x="886" y="930"/>
                    </a:lnTo>
                    <a:lnTo>
                      <a:pt x="894" y="910"/>
                    </a:lnTo>
                    <a:lnTo>
                      <a:pt x="257" y="910"/>
                    </a:lnTo>
                    <a:lnTo>
                      <a:pt x="211" y="727"/>
                    </a:lnTo>
                    <a:lnTo>
                      <a:pt x="977" y="727"/>
                    </a:lnTo>
                    <a:lnTo>
                      <a:pt x="985" y="706"/>
                    </a:lnTo>
                    <a:lnTo>
                      <a:pt x="207" y="706"/>
                    </a:lnTo>
                    <a:lnTo>
                      <a:pt x="166" y="536"/>
                    </a:lnTo>
                    <a:lnTo>
                      <a:pt x="1060" y="532"/>
                    </a:lnTo>
                    <a:lnTo>
                      <a:pt x="1068" y="515"/>
                    </a:lnTo>
                    <a:lnTo>
                      <a:pt x="161" y="515"/>
                    </a:lnTo>
                    <a:lnTo>
                      <a:pt x="120" y="353"/>
                    </a:lnTo>
                    <a:lnTo>
                      <a:pt x="1139" y="353"/>
                    </a:lnTo>
                    <a:lnTo>
                      <a:pt x="1147" y="336"/>
                    </a:lnTo>
                    <a:lnTo>
                      <a:pt x="116" y="336"/>
                    </a:lnTo>
                    <a:lnTo>
                      <a:pt x="79" y="187"/>
                    </a:lnTo>
                    <a:lnTo>
                      <a:pt x="1213" y="187"/>
                    </a:lnTo>
                    <a:lnTo>
                      <a:pt x="1222" y="170"/>
                    </a:lnTo>
                    <a:lnTo>
                      <a:pt x="75" y="170"/>
                    </a:lnTo>
                    <a:lnTo>
                      <a:pt x="41" y="29"/>
                    </a:lnTo>
                    <a:lnTo>
                      <a:pt x="1275" y="25"/>
                    </a:lnTo>
                    <a:lnTo>
                      <a:pt x="1280" y="37"/>
                    </a:lnTo>
                    <a:lnTo>
                      <a:pt x="1296" y="0"/>
                    </a:lnTo>
                    <a:close/>
                  </a:path>
                </a:pathLst>
              </a:custGeom>
              <a:solidFill>
                <a:srgbClr val="8F8F8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p>
                <a:endParaRPr lang="en-US" sz="1836"/>
              </a:p>
            </p:txBody>
          </p:sp>
          <p:sp>
            <p:nvSpPr>
              <p:cNvPr id="247" name="Freeform 410"/>
              <p:cNvSpPr>
                <a:spLocks/>
              </p:cNvSpPr>
              <p:nvPr/>
            </p:nvSpPr>
            <p:spPr bwMode="auto">
              <a:xfrm>
                <a:off x="2674" y="2805"/>
                <a:ext cx="1296" cy="1915"/>
              </a:xfrm>
              <a:custGeom>
                <a:avLst/>
                <a:gdLst>
                  <a:gd name="T0" fmla="*/ 1296 w 1296"/>
                  <a:gd name="T1" fmla="*/ 0 h 1915"/>
                  <a:gd name="T2" fmla="*/ 965 w 1296"/>
                  <a:gd name="T3" fmla="*/ 0 h 1915"/>
                  <a:gd name="T4" fmla="*/ 733 w 1296"/>
                  <a:gd name="T5" fmla="*/ 0 h 1915"/>
                  <a:gd name="T6" fmla="*/ 708 w 1296"/>
                  <a:gd name="T7" fmla="*/ 0 h 1915"/>
                  <a:gd name="T8" fmla="*/ 480 w 1296"/>
                  <a:gd name="T9" fmla="*/ 0 h 1915"/>
                  <a:gd name="T10" fmla="*/ 435 w 1296"/>
                  <a:gd name="T11" fmla="*/ 0 h 1915"/>
                  <a:gd name="T12" fmla="*/ 0 w 1296"/>
                  <a:gd name="T13" fmla="*/ 0 h 1915"/>
                  <a:gd name="T14" fmla="*/ 25 w 1296"/>
                  <a:gd name="T15" fmla="*/ 108 h 1915"/>
                  <a:gd name="T16" fmla="*/ 455 w 1296"/>
                  <a:gd name="T17" fmla="*/ 1915 h 1915"/>
                  <a:gd name="T18" fmla="*/ 484 w 1296"/>
                  <a:gd name="T19" fmla="*/ 1848 h 1915"/>
                  <a:gd name="T20" fmla="*/ 435 w 1296"/>
                  <a:gd name="T21" fmla="*/ 1645 h 1915"/>
                  <a:gd name="T22" fmla="*/ 571 w 1296"/>
                  <a:gd name="T23" fmla="*/ 1645 h 1915"/>
                  <a:gd name="T24" fmla="*/ 584 w 1296"/>
                  <a:gd name="T25" fmla="*/ 1616 h 1915"/>
                  <a:gd name="T26" fmla="*/ 426 w 1296"/>
                  <a:gd name="T27" fmla="*/ 1616 h 1915"/>
                  <a:gd name="T28" fmla="*/ 373 w 1296"/>
                  <a:gd name="T29" fmla="*/ 1387 h 1915"/>
                  <a:gd name="T30" fmla="*/ 687 w 1296"/>
                  <a:gd name="T31" fmla="*/ 1387 h 1915"/>
                  <a:gd name="T32" fmla="*/ 696 w 1296"/>
                  <a:gd name="T33" fmla="*/ 1362 h 1915"/>
                  <a:gd name="T34" fmla="*/ 364 w 1296"/>
                  <a:gd name="T35" fmla="*/ 1362 h 1915"/>
                  <a:gd name="T36" fmla="*/ 315 w 1296"/>
                  <a:gd name="T37" fmla="*/ 1150 h 1915"/>
                  <a:gd name="T38" fmla="*/ 791 w 1296"/>
                  <a:gd name="T39" fmla="*/ 1150 h 1915"/>
                  <a:gd name="T40" fmla="*/ 799 w 1296"/>
                  <a:gd name="T41" fmla="*/ 1130 h 1915"/>
                  <a:gd name="T42" fmla="*/ 311 w 1296"/>
                  <a:gd name="T43" fmla="*/ 1130 h 1915"/>
                  <a:gd name="T44" fmla="*/ 261 w 1296"/>
                  <a:gd name="T45" fmla="*/ 930 h 1915"/>
                  <a:gd name="T46" fmla="*/ 886 w 1296"/>
                  <a:gd name="T47" fmla="*/ 930 h 1915"/>
                  <a:gd name="T48" fmla="*/ 894 w 1296"/>
                  <a:gd name="T49" fmla="*/ 910 h 1915"/>
                  <a:gd name="T50" fmla="*/ 257 w 1296"/>
                  <a:gd name="T51" fmla="*/ 910 h 1915"/>
                  <a:gd name="T52" fmla="*/ 211 w 1296"/>
                  <a:gd name="T53" fmla="*/ 727 h 1915"/>
                  <a:gd name="T54" fmla="*/ 977 w 1296"/>
                  <a:gd name="T55" fmla="*/ 727 h 1915"/>
                  <a:gd name="T56" fmla="*/ 985 w 1296"/>
                  <a:gd name="T57" fmla="*/ 706 h 1915"/>
                  <a:gd name="T58" fmla="*/ 207 w 1296"/>
                  <a:gd name="T59" fmla="*/ 706 h 1915"/>
                  <a:gd name="T60" fmla="*/ 166 w 1296"/>
                  <a:gd name="T61" fmla="*/ 536 h 1915"/>
                  <a:gd name="T62" fmla="*/ 1060 w 1296"/>
                  <a:gd name="T63" fmla="*/ 532 h 1915"/>
                  <a:gd name="T64" fmla="*/ 1068 w 1296"/>
                  <a:gd name="T65" fmla="*/ 515 h 1915"/>
                  <a:gd name="T66" fmla="*/ 161 w 1296"/>
                  <a:gd name="T67" fmla="*/ 515 h 1915"/>
                  <a:gd name="T68" fmla="*/ 120 w 1296"/>
                  <a:gd name="T69" fmla="*/ 353 h 1915"/>
                  <a:gd name="T70" fmla="*/ 1139 w 1296"/>
                  <a:gd name="T71" fmla="*/ 353 h 1915"/>
                  <a:gd name="T72" fmla="*/ 1147 w 1296"/>
                  <a:gd name="T73" fmla="*/ 336 h 1915"/>
                  <a:gd name="T74" fmla="*/ 116 w 1296"/>
                  <a:gd name="T75" fmla="*/ 336 h 1915"/>
                  <a:gd name="T76" fmla="*/ 79 w 1296"/>
                  <a:gd name="T77" fmla="*/ 187 h 1915"/>
                  <a:gd name="T78" fmla="*/ 1213 w 1296"/>
                  <a:gd name="T79" fmla="*/ 187 h 1915"/>
                  <a:gd name="T80" fmla="*/ 1222 w 1296"/>
                  <a:gd name="T81" fmla="*/ 170 h 1915"/>
                  <a:gd name="T82" fmla="*/ 75 w 1296"/>
                  <a:gd name="T83" fmla="*/ 170 h 1915"/>
                  <a:gd name="T84" fmla="*/ 41 w 1296"/>
                  <a:gd name="T85" fmla="*/ 29 h 1915"/>
                  <a:gd name="T86" fmla="*/ 1275 w 1296"/>
                  <a:gd name="T87" fmla="*/ 25 h 1915"/>
                  <a:gd name="T88" fmla="*/ 1280 w 1296"/>
                  <a:gd name="T89" fmla="*/ 37 h 1915"/>
                  <a:gd name="T90" fmla="*/ 1296 w 1296"/>
                  <a:gd name="T91" fmla="*/ 0 h 19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296" h="1915">
                    <a:moveTo>
                      <a:pt x="1296" y="0"/>
                    </a:moveTo>
                    <a:lnTo>
                      <a:pt x="965" y="0"/>
                    </a:lnTo>
                    <a:lnTo>
                      <a:pt x="733" y="0"/>
                    </a:lnTo>
                    <a:lnTo>
                      <a:pt x="708" y="0"/>
                    </a:lnTo>
                    <a:lnTo>
                      <a:pt x="480" y="0"/>
                    </a:lnTo>
                    <a:lnTo>
                      <a:pt x="435" y="0"/>
                    </a:lnTo>
                    <a:lnTo>
                      <a:pt x="0" y="0"/>
                    </a:lnTo>
                    <a:lnTo>
                      <a:pt x="25" y="108"/>
                    </a:lnTo>
                    <a:lnTo>
                      <a:pt x="455" y="1915"/>
                    </a:lnTo>
                    <a:lnTo>
                      <a:pt x="484" y="1848"/>
                    </a:lnTo>
                    <a:lnTo>
                      <a:pt x="435" y="1645"/>
                    </a:lnTo>
                    <a:lnTo>
                      <a:pt x="571" y="1645"/>
                    </a:lnTo>
                    <a:lnTo>
                      <a:pt x="584" y="1616"/>
                    </a:lnTo>
                    <a:lnTo>
                      <a:pt x="426" y="1616"/>
                    </a:lnTo>
                    <a:lnTo>
                      <a:pt x="373" y="1387"/>
                    </a:lnTo>
                    <a:lnTo>
                      <a:pt x="687" y="1387"/>
                    </a:lnTo>
                    <a:lnTo>
                      <a:pt x="696" y="1362"/>
                    </a:lnTo>
                    <a:lnTo>
                      <a:pt x="364" y="1362"/>
                    </a:lnTo>
                    <a:lnTo>
                      <a:pt x="315" y="1150"/>
                    </a:lnTo>
                    <a:lnTo>
                      <a:pt x="791" y="1150"/>
                    </a:lnTo>
                    <a:lnTo>
                      <a:pt x="799" y="1130"/>
                    </a:lnTo>
                    <a:lnTo>
                      <a:pt x="311" y="1130"/>
                    </a:lnTo>
                    <a:lnTo>
                      <a:pt x="261" y="930"/>
                    </a:lnTo>
                    <a:lnTo>
                      <a:pt x="886" y="930"/>
                    </a:lnTo>
                    <a:lnTo>
                      <a:pt x="894" y="910"/>
                    </a:lnTo>
                    <a:lnTo>
                      <a:pt x="257" y="910"/>
                    </a:lnTo>
                    <a:lnTo>
                      <a:pt x="211" y="727"/>
                    </a:lnTo>
                    <a:lnTo>
                      <a:pt x="977" y="727"/>
                    </a:lnTo>
                    <a:lnTo>
                      <a:pt x="985" y="706"/>
                    </a:lnTo>
                    <a:lnTo>
                      <a:pt x="207" y="706"/>
                    </a:lnTo>
                    <a:lnTo>
                      <a:pt x="166" y="536"/>
                    </a:lnTo>
                    <a:lnTo>
                      <a:pt x="1060" y="532"/>
                    </a:lnTo>
                    <a:lnTo>
                      <a:pt x="1068" y="515"/>
                    </a:lnTo>
                    <a:lnTo>
                      <a:pt x="161" y="515"/>
                    </a:lnTo>
                    <a:lnTo>
                      <a:pt x="120" y="353"/>
                    </a:lnTo>
                    <a:lnTo>
                      <a:pt x="1139" y="353"/>
                    </a:lnTo>
                    <a:lnTo>
                      <a:pt x="1147" y="336"/>
                    </a:lnTo>
                    <a:lnTo>
                      <a:pt x="116" y="336"/>
                    </a:lnTo>
                    <a:lnTo>
                      <a:pt x="79" y="187"/>
                    </a:lnTo>
                    <a:lnTo>
                      <a:pt x="1213" y="187"/>
                    </a:lnTo>
                    <a:lnTo>
                      <a:pt x="1222" y="170"/>
                    </a:lnTo>
                    <a:lnTo>
                      <a:pt x="75" y="170"/>
                    </a:lnTo>
                    <a:lnTo>
                      <a:pt x="41" y="29"/>
                    </a:lnTo>
                    <a:lnTo>
                      <a:pt x="1275" y="25"/>
                    </a:lnTo>
                    <a:lnTo>
                      <a:pt x="1280" y="37"/>
                    </a:lnTo>
                    <a:lnTo>
                      <a:pt x="1296"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p>
                <a:endParaRPr lang="en-US" sz="1836"/>
              </a:p>
            </p:txBody>
          </p:sp>
          <p:sp>
            <p:nvSpPr>
              <p:cNvPr id="248" name="Freeform 411"/>
              <p:cNvSpPr>
                <a:spLocks/>
              </p:cNvSpPr>
              <p:nvPr/>
            </p:nvSpPr>
            <p:spPr bwMode="auto">
              <a:xfrm>
                <a:off x="2715" y="2830"/>
                <a:ext cx="1239" cy="145"/>
              </a:xfrm>
              <a:custGeom>
                <a:avLst/>
                <a:gdLst>
                  <a:gd name="T0" fmla="*/ 1234 w 1239"/>
                  <a:gd name="T1" fmla="*/ 0 h 145"/>
                  <a:gd name="T2" fmla="*/ 0 w 1239"/>
                  <a:gd name="T3" fmla="*/ 4 h 145"/>
                  <a:gd name="T4" fmla="*/ 34 w 1239"/>
                  <a:gd name="T5" fmla="*/ 145 h 145"/>
                  <a:gd name="T6" fmla="*/ 1181 w 1239"/>
                  <a:gd name="T7" fmla="*/ 145 h 145"/>
                  <a:gd name="T8" fmla="*/ 1239 w 1239"/>
                  <a:gd name="T9" fmla="*/ 12 h 145"/>
                  <a:gd name="T10" fmla="*/ 1234 w 1239"/>
                  <a:gd name="T11" fmla="*/ 0 h 145"/>
                </a:gdLst>
                <a:ahLst/>
                <a:cxnLst>
                  <a:cxn ang="0">
                    <a:pos x="T0" y="T1"/>
                  </a:cxn>
                  <a:cxn ang="0">
                    <a:pos x="T2" y="T3"/>
                  </a:cxn>
                  <a:cxn ang="0">
                    <a:pos x="T4" y="T5"/>
                  </a:cxn>
                  <a:cxn ang="0">
                    <a:pos x="T6" y="T7"/>
                  </a:cxn>
                  <a:cxn ang="0">
                    <a:pos x="T8" y="T9"/>
                  </a:cxn>
                  <a:cxn ang="0">
                    <a:pos x="T10" y="T11"/>
                  </a:cxn>
                </a:cxnLst>
                <a:rect l="0" t="0" r="r" b="b"/>
                <a:pathLst>
                  <a:path w="1239" h="145">
                    <a:moveTo>
                      <a:pt x="1234" y="0"/>
                    </a:moveTo>
                    <a:lnTo>
                      <a:pt x="0" y="4"/>
                    </a:lnTo>
                    <a:lnTo>
                      <a:pt x="34" y="145"/>
                    </a:lnTo>
                    <a:lnTo>
                      <a:pt x="1181" y="145"/>
                    </a:lnTo>
                    <a:lnTo>
                      <a:pt x="1239" y="12"/>
                    </a:lnTo>
                    <a:lnTo>
                      <a:pt x="1234" y="0"/>
                    </a:lnTo>
                    <a:close/>
                  </a:path>
                </a:pathLst>
              </a:custGeom>
              <a:solidFill>
                <a:srgbClr val="63646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p>
                <a:endParaRPr lang="en-US" sz="1836"/>
              </a:p>
            </p:txBody>
          </p:sp>
          <p:sp>
            <p:nvSpPr>
              <p:cNvPr id="249" name="Freeform 412"/>
              <p:cNvSpPr>
                <a:spLocks/>
              </p:cNvSpPr>
              <p:nvPr/>
            </p:nvSpPr>
            <p:spPr bwMode="auto">
              <a:xfrm>
                <a:off x="2715" y="2830"/>
                <a:ext cx="1239" cy="145"/>
              </a:xfrm>
              <a:custGeom>
                <a:avLst/>
                <a:gdLst>
                  <a:gd name="T0" fmla="*/ 1234 w 1239"/>
                  <a:gd name="T1" fmla="*/ 0 h 145"/>
                  <a:gd name="T2" fmla="*/ 0 w 1239"/>
                  <a:gd name="T3" fmla="*/ 4 h 145"/>
                  <a:gd name="T4" fmla="*/ 34 w 1239"/>
                  <a:gd name="T5" fmla="*/ 145 h 145"/>
                  <a:gd name="T6" fmla="*/ 1181 w 1239"/>
                  <a:gd name="T7" fmla="*/ 145 h 145"/>
                  <a:gd name="T8" fmla="*/ 1239 w 1239"/>
                  <a:gd name="T9" fmla="*/ 12 h 145"/>
                  <a:gd name="T10" fmla="*/ 1234 w 1239"/>
                  <a:gd name="T11" fmla="*/ 0 h 145"/>
                </a:gdLst>
                <a:ahLst/>
                <a:cxnLst>
                  <a:cxn ang="0">
                    <a:pos x="T0" y="T1"/>
                  </a:cxn>
                  <a:cxn ang="0">
                    <a:pos x="T2" y="T3"/>
                  </a:cxn>
                  <a:cxn ang="0">
                    <a:pos x="T4" y="T5"/>
                  </a:cxn>
                  <a:cxn ang="0">
                    <a:pos x="T6" y="T7"/>
                  </a:cxn>
                  <a:cxn ang="0">
                    <a:pos x="T8" y="T9"/>
                  </a:cxn>
                  <a:cxn ang="0">
                    <a:pos x="T10" y="T11"/>
                  </a:cxn>
                </a:cxnLst>
                <a:rect l="0" t="0" r="r" b="b"/>
                <a:pathLst>
                  <a:path w="1239" h="145">
                    <a:moveTo>
                      <a:pt x="1234" y="0"/>
                    </a:moveTo>
                    <a:lnTo>
                      <a:pt x="0" y="4"/>
                    </a:lnTo>
                    <a:lnTo>
                      <a:pt x="34" y="145"/>
                    </a:lnTo>
                    <a:lnTo>
                      <a:pt x="1181" y="145"/>
                    </a:lnTo>
                    <a:lnTo>
                      <a:pt x="1239" y="12"/>
                    </a:lnTo>
                    <a:lnTo>
                      <a:pt x="1234"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p>
                <a:endParaRPr lang="en-US" sz="1836"/>
              </a:p>
            </p:txBody>
          </p:sp>
          <p:sp>
            <p:nvSpPr>
              <p:cNvPr id="250" name="Freeform 413"/>
              <p:cNvSpPr>
                <a:spLocks/>
              </p:cNvSpPr>
              <p:nvPr/>
            </p:nvSpPr>
            <p:spPr bwMode="auto">
              <a:xfrm>
                <a:off x="2753" y="2992"/>
                <a:ext cx="1134" cy="149"/>
              </a:xfrm>
              <a:custGeom>
                <a:avLst/>
                <a:gdLst>
                  <a:gd name="T0" fmla="*/ 1134 w 1134"/>
                  <a:gd name="T1" fmla="*/ 0 h 149"/>
                  <a:gd name="T2" fmla="*/ 0 w 1134"/>
                  <a:gd name="T3" fmla="*/ 0 h 149"/>
                  <a:gd name="T4" fmla="*/ 37 w 1134"/>
                  <a:gd name="T5" fmla="*/ 149 h 149"/>
                  <a:gd name="T6" fmla="*/ 1068 w 1134"/>
                  <a:gd name="T7" fmla="*/ 149 h 149"/>
                  <a:gd name="T8" fmla="*/ 1134 w 1134"/>
                  <a:gd name="T9" fmla="*/ 0 h 149"/>
                </a:gdLst>
                <a:ahLst/>
                <a:cxnLst>
                  <a:cxn ang="0">
                    <a:pos x="T0" y="T1"/>
                  </a:cxn>
                  <a:cxn ang="0">
                    <a:pos x="T2" y="T3"/>
                  </a:cxn>
                  <a:cxn ang="0">
                    <a:pos x="T4" y="T5"/>
                  </a:cxn>
                  <a:cxn ang="0">
                    <a:pos x="T6" y="T7"/>
                  </a:cxn>
                  <a:cxn ang="0">
                    <a:pos x="T8" y="T9"/>
                  </a:cxn>
                </a:cxnLst>
                <a:rect l="0" t="0" r="r" b="b"/>
                <a:pathLst>
                  <a:path w="1134" h="149">
                    <a:moveTo>
                      <a:pt x="1134" y="0"/>
                    </a:moveTo>
                    <a:lnTo>
                      <a:pt x="0" y="0"/>
                    </a:lnTo>
                    <a:lnTo>
                      <a:pt x="37" y="149"/>
                    </a:lnTo>
                    <a:lnTo>
                      <a:pt x="1068" y="149"/>
                    </a:lnTo>
                    <a:lnTo>
                      <a:pt x="1134" y="0"/>
                    </a:lnTo>
                    <a:close/>
                  </a:path>
                </a:pathLst>
              </a:custGeom>
              <a:solidFill>
                <a:srgbClr val="63646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p>
                <a:endParaRPr lang="en-US" sz="1836"/>
              </a:p>
            </p:txBody>
          </p:sp>
          <p:sp>
            <p:nvSpPr>
              <p:cNvPr id="251" name="Freeform 414"/>
              <p:cNvSpPr>
                <a:spLocks/>
              </p:cNvSpPr>
              <p:nvPr/>
            </p:nvSpPr>
            <p:spPr bwMode="auto">
              <a:xfrm>
                <a:off x="2753" y="2992"/>
                <a:ext cx="1134" cy="149"/>
              </a:xfrm>
              <a:custGeom>
                <a:avLst/>
                <a:gdLst>
                  <a:gd name="T0" fmla="*/ 1134 w 1134"/>
                  <a:gd name="T1" fmla="*/ 0 h 149"/>
                  <a:gd name="T2" fmla="*/ 0 w 1134"/>
                  <a:gd name="T3" fmla="*/ 0 h 149"/>
                  <a:gd name="T4" fmla="*/ 37 w 1134"/>
                  <a:gd name="T5" fmla="*/ 149 h 149"/>
                  <a:gd name="T6" fmla="*/ 1068 w 1134"/>
                  <a:gd name="T7" fmla="*/ 149 h 149"/>
                  <a:gd name="T8" fmla="*/ 1134 w 1134"/>
                  <a:gd name="T9" fmla="*/ 0 h 149"/>
                </a:gdLst>
                <a:ahLst/>
                <a:cxnLst>
                  <a:cxn ang="0">
                    <a:pos x="T0" y="T1"/>
                  </a:cxn>
                  <a:cxn ang="0">
                    <a:pos x="T2" y="T3"/>
                  </a:cxn>
                  <a:cxn ang="0">
                    <a:pos x="T4" y="T5"/>
                  </a:cxn>
                  <a:cxn ang="0">
                    <a:pos x="T6" y="T7"/>
                  </a:cxn>
                  <a:cxn ang="0">
                    <a:pos x="T8" y="T9"/>
                  </a:cxn>
                </a:cxnLst>
                <a:rect l="0" t="0" r="r" b="b"/>
                <a:pathLst>
                  <a:path w="1134" h="149">
                    <a:moveTo>
                      <a:pt x="1134" y="0"/>
                    </a:moveTo>
                    <a:lnTo>
                      <a:pt x="0" y="0"/>
                    </a:lnTo>
                    <a:lnTo>
                      <a:pt x="37" y="149"/>
                    </a:lnTo>
                    <a:lnTo>
                      <a:pt x="1068" y="149"/>
                    </a:lnTo>
                    <a:lnTo>
                      <a:pt x="1134"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p>
                <a:endParaRPr lang="en-US" sz="1836"/>
              </a:p>
            </p:txBody>
          </p:sp>
          <p:sp>
            <p:nvSpPr>
              <p:cNvPr id="252" name="Freeform 415"/>
              <p:cNvSpPr>
                <a:spLocks/>
              </p:cNvSpPr>
              <p:nvPr/>
            </p:nvSpPr>
            <p:spPr bwMode="auto">
              <a:xfrm>
                <a:off x="2794" y="3158"/>
                <a:ext cx="1019" cy="162"/>
              </a:xfrm>
              <a:custGeom>
                <a:avLst/>
                <a:gdLst>
                  <a:gd name="T0" fmla="*/ 1019 w 1019"/>
                  <a:gd name="T1" fmla="*/ 0 h 162"/>
                  <a:gd name="T2" fmla="*/ 0 w 1019"/>
                  <a:gd name="T3" fmla="*/ 0 h 162"/>
                  <a:gd name="T4" fmla="*/ 41 w 1019"/>
                  <a:gd name="T5" fmla="*/ 162 h 162"/>
                  <a:gd name="T6" fmla="*/ 948 w 1019"/>
                  <a:gd name="T7" fmla="*/ 162 h 162"/>
                  <a:gd name="T8" fmla="*/ 1019 w 1019"/>
                  <a:gd name="T9" fmla="*/ 0 h 162"/>
                </a:gdLst>
                <a:ahLst/>
                <a:cxnLst>
                  <a:cxn ang="0">
                    <a:pos x="T0" y="T1"/>
                  </a:cxn>
                  <a:cxn ang="0">
                    <a:pos x="T2" y="T3"/>
                  </a:cxn>
                  <a:cxn ang="0">
                    <a:pos x="T4" y="T5"/>
                  </a:cxn>
                  <a:cxn ang="0">
                    <a:pos x="T6" y="T7"/>
                  </a:cxn>
                  <a:cxn ang="0">
                    <a:pos x="T8" y="T9"/>
                  </a:cxn>
                </a:cxnLst>
                <a:rect l="0" t="0" r="r" b="b"/>
                <a:pathLst>
                  <a:path w="1019" h="162">
                    <a:moveTo>
                      <a:pt x="1019" y="0"/>
                    </a:moveTo>
                    <a:lnTo>
                      <a:pt x="0" y="0"/>
                    </a:lnTo>
                    <a:lnTo>
                      <a:pt x="41" y="162"/>
                    </a:lnTo>
                    <a:lnTo>
                      <a:pt x="948" y="162"/>
                    </a:lnTo>
                    <a:lnTo>
                      <a:pt x="1019" y="0"/>
                    </a:lnTo>
                    <a:close/>
                  </a:path>
                </a:pathLst>
              </a:custGeom>
              <a:solidFill>
                <a:srgbClr val="63646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p>
                <a:endParaRPr lang="en-US" sz="1836"/>
              </a:p>
            </p:txBody>
          </p:sp>
          <p:sp>
            <p:nvSpPr>
              <p:cNvPr id="253" name="Freeform 416"/>
              <p:cNvSpPr>
                <a:spLocks/>
              </p:cNvSpPr>
              <p:nvPr/>
            </p:nvSpPr>
            <p:spPr bwMode="auto">
              <a:xfrm>
                <a:off x="2794" y="3158"/>
                <a:ext cx="1019" cy="162"/>
              </a:xfrm>
              <a:custGeom>
                <a:avLst/>
                <a:gdLst>
                  <a:gd name="T0" fmla="*/ 1019 w 1019"/>
                  <a:gd name="T1" fmla="*/ 0 h 162"/>
                  <a:gd name="T2" fmla="*/ 0 w 1019"/>
                  <a:gd name="T3" fmla="*/ 0 h 162"/>
                  <a:gd name="T4" fmla="*/ 41 w 1019"/>
                  <a:gd name="T5" fmla="*/ 162 h 162"/>
                  <a:gd name="T6" fmla="*/ 948 w 1019"/>
                  <a:gd name="T7" fmla="*/ 162 h 162"/>
                  <a:gd name="T8" fmla="*/ 1019 w 1019"/>
                  <a:gd name="T9" fmla="*/ 0 h 162"/>
                </a:gdLst>
                <a:ahLst/>
                <a:cxnLst>
                  <a:cxn ang="0">
                    <a:pos x="T0" y="T1"/>
                  </a:cxn>
                  <a:cxn ang="0">
                    <a:pos x="T2" y="T3"/>
                  </a:cxn>
                  <a:cxn ang="0">
                    <a:pos x="T4" y="T5"/>
                  </a:cxn>
                  <a:cxn ang="0">
                    <a:pos x="T6" y="T7"/>
                  </a:cxn>
                  <a:cxn ang="0">
                    <a:pos x="T8" y="T9"/>
                  </a:cxn>
                </a:cxnLst>
                <a:rect l="0" t="0" r="r" b="b"/>
                <a:pathLst>
                  <a:path w="1019" h="162">
                    <a:moveTo>
                      <a:pt x="1019" y="0"/>
                    </a:moveTo>
                    <a:lnTo>
                      <a:pt x="0" y="0"/>
                    </a:lnTo>
                    <a:lnTo>
                      <a:pt x="41" y="162"/>
                    </a:lnTo>
                    <a:lnTo>
                      <a:pt x="948" y="162"/>
                    </a:lnTo>
                    <a:lnTo>
                      <a:pt x="1019"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p>
                <a:endParaRPr lang="en-US" sz="1836"/>
              </a:p>
            </p:txBody>
          </p:sp>
          <p:sp>
            <p:nvSpPr>
              <p:cNvPr id="254" name="Freeform 417"/>
              <p:cNvSpPr>
                <a:spLocks/>
              </p:cNvSpPr>
              <p:nvPr/>
            </p:nvSpPr>
            <p:spPr bwMode="auto">
              <a:xfrm>
                <a:off x="2840" y="3337"/>
                <a:ext cx="894" cy="174"/>
              </a:xfrm>
              <a:custGeom>
                <a:avLst/>
                <a:gdLst>
                  <a:gd name="T0" fmla="*/ 894 w 894"/>
                  <a:gd name="T1" fmla="*/ 0 h 174"/>
                  <a:gd name="T2" fmla="*/ 0 w 894"/>
                  <a:gd name="T3" fmla="*/ 4 h 174"/>
                  <a:gd name="T4" fmla="*/ 41 w 894"/>
                  <a:gd name="T5" fmla="*/ 174 h 174"/>
                  <a:gd name="T6" fmla="*/ 819 w 894"/>
                  <a:gd name="T7" fmla="*/ 174 h 174"/>
                  <a:gd name="T8" fmla="*/ 894 w 894"/>
                  <a:gd name="T9" fmla="*/ 0 h 174"/>
                </a:gdLst>
                <a:ahLst/>
                <a:cxnLst>
                  <a:cxn ang="0">
                    <a:pos x="T0" y="T1"/>
                  </a:cxn>
                  <a:cxn ang="0">
                    <a:pos x="T2" y="T3"/>
                  </a:cxn>
                  <a:cxn ang="0">
                    <a:pos x="T4" y="T5"/>
                  </a:cxn>
                  <a:cxn ang="0">
                    <a:pos x="T6" y="T7"/>
                  </a:cxn>
                  <a:cxn ang="0">
                    <a:pos x="T8" y="T9"/>
                  </a:cxn>
                </a:cxnLst>
                <a:rect l="0" t="0" r="r" b="b"/>
                <a:pathLst>
                  <a:path w="894" h="174">
                    <a:moveTo>
                      <a:pt x="894" y="0"/>
                    </a:moveTo>
                    <a:lnTo>
                      <a:pt x="0" y="4"/>
                    </a:lnTo>
                    <a:lnTo>
                      <a:pt x="41" y="174"/>
                    </a:lnTo>
                    <a:lnTo>
                      <a:pt x="819" y="174"/>
                    </a:lnTo>
                    <a:lnTo>
                      <a:pt x="894" y="0"/>
                    </a:lnTo>
                    <a:close/>
                  </a:path>
                </a:pathLst>
              </a:custGeom>
              <a:solidFill>
                <a:srgbClr val="63646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p>
                <a:endParaRPr lang="en-US" sz="1836"/>
              </a:p>
            </p:txBody>
          </p:sp>
          <p:sp>
            <p:nvSpPr>
              <p:cNvPr id="255" name="Freeform 418"/>
              <p:cNvSpPr>
                <a:spLocks/>
              </p:cNvSpPr>
              <p:nvPr/>
            </p:nvSpPr>
            <p:spPr bwMode="auto">
              <a:xfrm>
                <a:off x="2840" y="3337"/>
                <a:ext cx="894" cy="174"/>
              </a:xfrm>
              <a:custGeom>
                <a:avLst/>
                <a:gdLst>
                  <a:gd name="T0" fmla="*/ 894 w 894"/>
                  <a:gd name="T1" fmla="*/ 0 h 174"/>
                  <a:gd name="T2" fmla="*/ 0 w 894"/>
                  <a:gd name="T3" fmla="*/ 4 h 174"/>
                  <a:gd name="T4" fmla="*/ 41 w 894"/>
                  <a:gd name="T5" fmla="*/ 174 h 174"/>
                  <a:gd name="T6" fmla="*/ 819 w 894"/>
                  <a:gd name="T7" fmla="*/ 174 h 174"/>
                  <a:gd name="T8" fmla="*/ 894 w 894"/>
                  <a:gd name="T9" fmla="*/ 0 h 174"/>
                </a:gdLst>
                <a:ahLst/>
                <a:cxnLst>
                  <a:cxn ang="0">
                    <a:pos x="T0" y="T1"/>
                  </a:cxn>
                  <a:cxn ang="0">
                    <a:pos x="T2" y="T3"/>
                  </a:cxn>
                  <a:cxn ang="0">
                    <a:pos x="T4" y="T5"/>
                  </a:cxn>
                  <a:cxn ang="0">
                    <a:pos x="T6" y="T7"/>
                  </a:cxn>
                  <a:cxn ang="0">
                    <a:pos x="T8" y="T9"/>
                  </a:cxn>
                </a:cxnLst>
                <a:rect l="0" t="0" r="r" b="b"/>
                <a:pathLst>
                  <a:path w="894" h="174">
                    <a:moveTo>
                      <a:pt x="894" y="0"/>
                    </a:moveTo>
                    <a:lnTo>
                      <a:pt x="0" y="4"/>
                    </a:lnTo>
                    <a:lnTo>
                      <a:pt x="41" y="174"/>
                    </a:lnTo>
                    <a:lnTo>
                      <a:pt x="819" y="174"/>
                    </a:lnTo>
                    <a:lnTo>
                      <a:pt x="894"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p>
                <a:endParaRPr lang="en-US" sz="1836"/>
              </a:p>
            </p:txBody>
          </p:sp>
          <p:sp>
            <p:nvSpPr>
              <p:cNvPr id="256" name="Freeform 419"/>
              <p:cNvSpPr>
                <a:spLocks/>
              </p:cNvSpPr>
              <p:nvPr/>
            </p:nvSpPr>
            <p:spPr bwMode="auto">
              <a:xfrm>
                <a:off x="2885" y="3532"/>
                <a:ext cx="766" cy="183"/>
              </a:xfrm>
              <a:custGeom>
                <a:avLst/>
                <a:gdLst>
                  <a:gd name="T0" fmla="*/ 766 w 766"/>
                  <a:gd name="T1" fmla="*/ 0 h 183"/>
                  <a:gd name="T2" fmla="*/ 0 w 766"/>
                  <a:gd name="T3" fmla="*/ 0 h 183"/>
                  <a:gd name="T4" fmla="*/ 46 w 766"/>
                  <a:gd name="T5" fmla="*/ 183 h 183"/>
                  <a:gd name="T6" fmla="*/ 683 w 766"/>
                  <a:gd name="T7" fmla="*/ 183 h 183"/>
                  <a:gd name="T8" fmla="*/ 766 w 766"/>
                  <a:gd name="T9" fmla="*/ 0 h 183"/>
                </a:gdLst>
                <a:ahLst/>
                <a:cxnLst>
                  <a:cxn ang="0">
                    <a:pos x="T0" y="T1"/>
                  </a:cxn>
                  <a:cxn ang="0">
                    <a:pos x="T2" y="T3"/>
                  </a:cxn>
                  <a:cxn ang="0">
                    <a:pos x="T4" y="T5"/>
                  </a:cxn>
                  <a:cxn ang="0">
                    <a:pos x="T6" y="T7"/>
                  </a:cxn>
                  <a:cxn ang="0">
                    <a:pos x="T8" y="T9"/>
                  </a:cxn>
                </a:cxnLst>
                <a:rect l="0" t="0" r="r" b="b"/>
                <a:pathLst>
                  <a:path w="766" h="183">
                    <a:moveTo>
                      <a:pt x="766" y="0"/>
                    </a:moveTo>
                    <a:lnTo>
                      <a:pt x="0" y="0"/>
                    </a:lnTo>
                    <a:lnTo>
                      <a:pt x="46" y="183"/>
                    </a:lnTo>
                    <a:lnTo>
                      <a:pt x="683" y="183"/>
                    </a:lnTo>
                    <a:lnTo>
                      <a:pt x="766" y="0"/>
                    </a:lnTo>
                    <a:close/>
                  </a:path>
                </a:pathLst>
              </a:custGeom>
              <a:solidFill>
                <a:srgbClr val="63646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p>
                <a:endParaRPr lang="en-US" sz="1836"/>
              </a:p>
            </p:txBody>
          </p:sp>
          <p:sp>
            <p:nvSpPr>
              <p:cNvPr id="257" name="Freeform 420"/>
              <p:cNvSpPr>
                <a:spLocks/>
              </p:cNvSpPr>
              <p:nvPr/>
            </p:nvSpPr>
            <p:spPr bwMode="auto">
              <a:xfrm>
                <a:off x="2885" y="3532"/>
                <a:ext cx="766" cy="183"/>
              </a:xfrm>
              <a:custGeom>
                <a:avLst/>
                <a:gdLst>
                  <a:gd name="T0" fmla="*/ 766 w 766"/>
                  <a:gd name="T1" fmla="*/ 0 h 183"/>
                  <a:gd name="T2" fmla="*/ 0 w 766"/>
                  <a:gd name="T3" fmla="*/ 0 h 183"/>
                  <a:gd name="T4" fmla="*/ 46 w 766"/>
                  <a:gd name="T5" fmla="*/ 183 h 183"/>
                  <a:gd name="T6" fmla="*/ 683 w 766"/>
                  <a:gd name="T7" fmla="*/ 183 h 183"/>
                  <a:gd name="T8" fmla="*/ 766 w 766"/>
                  <a:gd name="T9" fmla="*/ 0 h 183"/>
                </a:gdLst>
                <a:ahLst/>
                <a:cxnLst>
                  <a:cxn ang="0">
                    <a:pos x="T0" y="T1"/>
                  </a:cxn>
                  <a:cxn ang="0">
                    <a:pos x="T2" y="T3"/>
                  </a:cxn>
                  <a:cxn ang="0">
                    <a:pos x="T4" y="T5"/>
                  </a:cxn>
                  <a:cxn ang="0">
                    <a:pos x="T6" y="T7"/>
                  </a:cxn>
                  <a:cxn ang="0">
                    <a:pos x="T8" y="T9"/>
                  </a:cxn>
                </a:cxnLst>
                <a:rect l="0" t="0" r="r" b="b"/>
                <a:pathLst>
                  <a:path w="766" h="183">
                    <a:moveTo>
                      <a:pt x="766" y="0"/>
                    </a:moveTo>
                    <a:lnTo>
                      <a:pt x="0" y="0"/>
                    </a:lnTo>
                    <a:lnTo>
                      <a:pt x="46" y="183"/>
                    </a:lnTo>
                    <a:lnTo>
                      <a:pt x="683" y="183"/>
                    </a:lnTo>
                    <a:lnTo>
                      <a:pt x="766"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p>
                <a:endParaRPr lang="en-US" sz="1836"/>
              </a:p>
            </p:txBody>
          </p:sp>
          <p:sp>
            <p:nvSpPr>
              <p:cNvPr id="258" name="Freeform 421"/>
              <p:cNvSpPr>
                <a:spLocks/>
              </p:cNvSpPr>
              <p:nvPr/>
            </p:nvSpPr>
            <p:spPr bwMode="auto">
              <a:xfrm>
                <a:off x="2935" y="3735"/>
                <a:ext cx="625" cy="200"/>
              </a:xfrm>
              <a:custGeom>
                <a:avLst/>
                <a:gdLst>
                  <a:gd name="T0" fmla="*/ 625 w 625"/>
                  <a:gd name="T1" fmla="*/ 0 h 200"/>
                  <a:gd name="T2" fmla="*/ 0 w 625"/>
                  <a:gd name="T3" fmla="*/ 0 h 200"/>
                  <a:gd name="T4" fmla="*/ 50 w 625"/>
                  <a:gd name="T5" fmla="*/ 200 h 200"/>
                  <a:gd name="T6" fmla="*/ 538 w 625"/>
                  <a:gd name="T7" fmla="*/ 200 h 200"/>
                  <a:gd name="T8" fmla="*/ 625 w 625"/>
                  <a:gd name="T9" fmla="*/ 0 h 200"/>
                </a:gdLst>
                <a:ahLst/>
                <a:cxnLst>
                  <a:cxn ang="0">
                    <a:pos x="T0" y="T1"/>
                  </a:cxn>
                  <a:cxn ang="0">
                    <a:pos x="T2" y="T3"/>
                  </a:cxn>
                  <a:cxn ang="0">
                    <a:pos x="T4" y="T5"/>
                  </a:cxn>
                  <a:cxn ang="0">
                    <a:pos x="T6" y="T7"/>
                  </a:cxn>
                  <a:cxn ang="0">
                    <a:pos x="T8" y="T9"/>
                  </a:cxn>
                </a:cxnLst>
                <a:rect l="0" t="0" r="r" b="b"/>
                <a:pathLst>
                  <a:path w="625" h="200">
                    <a:moveTo>
                      <a:pt x="625" y="0"/>
                    </a:moveTo>
                    <a:lnTo>
                      <a:pt x="0" y="0"/>
                    </a:lnTo>
                    <a:lnTo>
                      <a:pt x="50" y="200"/>
                    </a:lnTo>
                    <a:lnTo>
                      <a:pt x="538" y="200"/>
                    </a:lnTo>
                    <a:lnTo>
                      <a:pt x="625" y="0"/>
                    </a:lnTo>
                    <a:close/>
                  </a:path>
                </a:pathLst>
              </a:custGeom>
              <a:solidFill>
                <a:srgbClr val="63646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p>
                <a:endParaRPr lang="en-US" sz="1836"/>
              </a:p>
            </p:txBody>
          </p:sp>
          <p:sp>
            <p:nvSpPr>
              <p:cNvPr id="259" name="Freeform 422"/>
              <p:cNvSpPr>
                <a:spLocks/>
              </p:cNvSpPr>
              <p:nvPr/>
            </p:nvSpPr>
            <p:spPr bwMode="auto">
              <a:xfrm>
                <a:off x="2935" y="3735"/>
                <a:ext cx="625" cy="200"/>
              </a:xfrm>
              <a:custGeom>
                <a:avLst/>
                <a:gdLst>
                  <a:gd name="T0" fmla="*/ 625 w 625"/>
                  <a:gd name="T1" fmla="*/ 0 h 200"/>
                  <a:gd name="T2" fmla="*/ 0 w 625"/>
                  <a:gd name="T3" fmla="*/ 0 h 200"/>
                  <a:gd name="T4" fmla="*/ 50 w 625"/>
                  <a:gd name="T5" fmla="*/ 200 h 200"/>
                  <a:gd name="T6" fmla="*/ 538 w 625"/>
                  <a:gd name="T7" fmla="*/ 200 h 200"/>
                  <a:gd name="T8" fmla="*/ 625 w 625"/>
                  <a:gd name="T9" fmla="*/ 0 h 200"/>
                </a:gdLst>
                <a:ahLst/>
                <a:cxnLst>
                  <a:cxn ang="0">
                    <a:pos x="T0" y="T1"/>
                  </a:cxn>
                  <a:cxn ang="0">
                    <a:pos x="T2" y="T3"/>
                  </a:cxn>
                  <a:cxn ang="0">
                    <a:pos x="T4" y="T5"/>
                  </a:cxn>
                  <a:cxn ang="0">
                    <a:pos x="T6" y="T7"/>
                  </a:cxn>
                  <a:cxn ang="0">
                    <a:pos x="T8" y="T9"/>
                  </a:cxn>
                </a:cxnLst>
                <a:rect l="0" t="0" r="r" b="b"/>
                <a:pathLst>
                  <a:path w="625" h="200">
                    <a:moveTo>
                      <a:pt x="625" y="0"/>
                    </a:moveTo>
                    <a:lnTo>
                      <a:pt x="0" y="0"/>
                    </a:lnTo>
                    <a:lnTo>
                      <a:pt x="50" y="200"/>
                    </a:lnTo>
                    <a:lnTo>
                      <a:pt x="538" y="200"/>
                    </a:lnTo>
                    <a:lnTo>
                      <a:pt x="625"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p>
                <a:endParaRPr lang="en-US" sz="1836"/>
              </a:p>
            </p:txBody>
          </p:sp>
          <p:sp>
            <p:nvSpPr>
              <p:cNvPr id="260" name="Freeform 423"/>
              <p:cNvSpPr>
                <a:spLocks/>
              </p:cNvSpPr>
              <p:nvPr/>
            </p:nvSpPr>
            <p:spPr bwMode="auto">
              <a:xfrm>
                <a:off x="2989" y="3955"/>
                <a:ext cx="476" cy="212"/>
              </a:xfrm>
              <a:custGeom>
                <a:avLst/>
                <a:gdLst>
                  <a:gd name="T0" fmla="*/ 476 w 476"/>
                  <a:gd name="T1" fmla="*/ 0 h 212"/>
                  <a:gd name="T2" fmla="*/ 0 w 476"/>
                  <a:gd name="T3" fmla="*/ 0 h 212"/>
                  <a:gd name="T4" fmla="*/ 49 w 476"/>
                  <a:gd name="T5" fmla="*/ 212 h 212"/>
                  <a:gd name="T6" fmla="*/ 381 w 476"/>
                  <a:gd name="T7" fmla="*/ 212 h 212"/>
                  <a:gd name="T8" fmla="*/ 476 w 476"/>
                  <a:gd name="T9" fmla="*/ 0 h 212"/>
                </a:gdLst>
                <a:ahLst/>
                <a:cxnLst>
                  <a:cxn ang="0">
                    <a:pos x="T0" y="T1"/>
                  </a:cxn>
                  <a:cxn ang="0">
                    <a:pos x="T2" y="T3"/>
                  </a:cxn>
                  <a:cxn ang="0">
                    <a:pos x="T4" y="T5"/>
                  </a:cxn>
                  <a:cxn ang="0">
                    <a:pos x="T6" y="T7"/>
                  </a:cxn>
                  <a:cxn ang="0">
                    <a:pos x="T8" y="T9"/>
                  </a:cxn>
                </a:cxnLst>
                <a:rect l="0" t="0" r="r" b="b"/>
                <a:pathLst>
                  <a:path w="476" h="212">
                    <a:moveTo>
                      <a:pt x="476" y="0"/>
                    </a:moveTo>
                    <a:lnTo>
                      <a:pt x="0" y="0"/>
                    </a:lnTo>
                    <a:lnTo>
                      <a:pt x="49" y="212"/>
                    </a:lnTo>
                    <a:lnTo>
                      <a:pt x="381" y="212"/>
                    </a:lnTo>
                    <a:lnTo>
                      <a:pt x="476" y="0"/>
                    </a:lnTo>
                    <a:close/>
                  </a:path>
                </a:pathLst>
              </a:custGeom>
              <a:solidFill>
                <a:srgbClr val="63646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p>
                <a:endParaRPr lang="en-US" sz="1836"/>
              </a:p>
            </p:txBody>
          </p:sp>
          <p:sp>
            <p:nvSpPr>
              <p:cNvPr id="261" name="Freeform 424"/>
              <p:cNvSpPr>
                <a:spLocks/>
              </p:cNvSpPr>
              <p:nvPr/>
            </p:nvSpPr>
            <p:spPr bwMode="auto">
              <a:xfrm>
                <a:off x="2989" y="3955"/>
                <a:ext cx="476" cy="212"/>
              </a:xfrm>
              <a:custGeom>
                <a:avLst/>
                <a:gdLst>
                  <a:gd name="T0" fmla="*/ 476 w 476"/>
                  <a:gd name="T1" fmla="*/ 0 h 212"/>
                  <a:gd name="T2" fmla="*/ 0 w 476"/>
                  <a:gd name="T3" fmla="*/ 0 h 212"/>
                  <a:gd name="T4" fmla="*/ 49 w 476"/>
                  <a:gd name="T5" fmla="*/ 212 h 212"/>
                  <a:gd name="T6" fmla="*/ 381 w 476"/>
                  <a:gd name="T7" fmla="*/ 212 h 212"/>
                  <a:gd name="T8" fmla="*/ 476 w 476"/>
                  <a:gd name="T9" fmla="*/ 0 h 212"/>
                </a:gdLst>
                <a:ahLst/>
                <a:cxnLst>
                  <a:cxn ang="0">
                    <a:pos x="T0" y="T1"/>
                  </a:cxn>
                  <a:cxn ang="0">
                    <a:pos x="T2" y="T3"/>
                  </a:cxn>
                  <a:cxn ang="0">
                    <a:pos x="T4" y="T5"/>
                  </a:cxn>
                  <a:cxn ang="0">
                    <a:pos x="T6" y="T7"/>
                  </a:cxn>
                  <a:cxn ang="0">
                    <a:pos x="T8" y="T9"/>
                  </a:cxn>
                </a:cxnLst>
                <a:rect l="0" t="0" r="r" b="b"/>
                <a:pathLst>
                  <a:path w="476" h="212">
                    <a:moveTo>
                      <a:pt x="476" y="0"/>
                    </a:moveTo>
                    <a:lnTo>
                      <a:pt x="0" y="0"/>
                    </a:lnTo>
                    <a:lnTo>
                      <a:pt x="49" y="212"/>
                    </a:lnTo>
                    <a:lnTo>
                      <a:pt x="381" y="212"/>
                    </a:lnTo>
                    <a:lnTo>
                      <a:pt x="476"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p>
                <a:endParaRPr lang="en-US" sz="1836"/>
              </a:p>
            </p:txBody>
          </p:sp>
          <p:sp>
            <p:nvSpPr>
              <p:cNvPr id="262" name="Freeform 425"/>
              <p:cNvSpPr>
                <a:spLocks/>
              </p:cNvSpPr>
              <p:nvPr/>
            </p:nvSpPr>
            <p:spPr bwMode="auto">
              <a:xfrm>
                <a:off x="3047" y="4192"/>
                <a:ext cx="314" cy="229"/>
              </a:xfrm>
              <a:custGeom>
                <a:avLst/>
                <a:gdLst>
                  <a:gd name="T0" fmla="*/ 314 w 314"/>
                  <a:gd name="T1" fmla="*/ 0 h 229"/>
                  <a:gd name="T2" fmla="*/ 0 w 314"/>
                  <a:gd name="T3" fmla="*/ 0 h 229"/>
                  <a:gd name="T4" fmla="*/ 53 w 314"/>
                  <a:gd name="T5" fmla="*/ 229 h 229"/>
                  <a:gd name="T6" fmla="*/ 211 w 314"/>
                  <a:gd name="T7" fmla="*/ 229 h 229"/>
                  <a:gd name="T8" fmla="*/ 314 w 314"/>
                  <a:gd name="T9" fmla="*/ 0 h 229"/>
                </a:gdLst>
                <a:ahLst/>
                <a:cxnLst>
                  <a:cxn ang="0">
                    <a:pos x="T0" y="T1"/>
                  </a:cxn>
                  <a:cxn ang="0">
                    <a:pos x="T2" y="T3"/>
                  </a:cxn>
                  <a:cxn ang="0">
                    <a:pos x="T4" y="T5"/>
                  </a:cxn>
                  <a:cxn ang="0">
                    <a:pos x="T6" y="T7"/>
                  </a:cxn>
                  <a:cxn ang="0">
                    <a:pos x="T8" y="T9"/>
                  </a:cxn>
                </a:cxnLst>
                <a:rect l="0" t="0" r="r" b="b"/>
                <a:pathLst>
                  <a:path w="314" h="229">
                    <a:moveTo>
                      <a:pt x="314" y="0"/>
                    </a:moveTo>
                    <a:lnTo>
                      <a:pt x="0" y="0"/>
                    </a:lnTo>
                    <a:lnTo>
                      <a:pt x="53" y="229"/>
                    </a:lnTo>
                    <a:lnTo>
                      <a:pt x="211" y="229"/>
                    </a:lnTo>
                    <a:lnTo>
                      <a:pt x="314" y="0"/>
                    </a:lnTo>
                    <a:close/>
                  </a:path>
                </a:pathLst>
              </a:custGeom>
              <a:solidFill>
                <a:srgbClr val="63646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p>
                <a:endParaRPr lang="en-US" sz="1836"/>
              </a:p>
            </p:txBody>
          </p:sp>
          <p:sp>
            <p:nvSpPr>
              <p:cNvPr id="263" name="Freeform 426"/>
              <p:cNvSpPr>
                <a:spLocks/>
              </p:cNvSpPr>
              <p:nvPr/>
            </p:nvSpPr>
            <p:spPr bwMode="auto">
              <a:xfrm>
                <a:off x="3047" y="4192"/>
                <a:ext cx="314" cy="229"/>
              </a:xfrm>
              <a:custGeom>
                <a:avLst/>
                <a:gdLst>
                  <a:gd name="T0" fmla="*/ 314 w 314"/>
                  <a:gd name="T1" fmla="*/ 0 h 229"/>
                  <a:gd name="T2" fmla="*/ 0 w 314"/>
                  <a:gd name="T3" fmla="*/ 0 h 229"/>
                  <a:gd name="T4" fmla="*/ 53 w 314"/>
                  <a:gd name="T5" fmla="*/ 229 h 229"/>
                  <a:gd name="T6" fmla="*/ 211 w 314"/>
                  <a:gd name="T7" fmla="*/ 229 h 229"/>
                  <a:gd name="T8" fmla="*/ 314 w 314"/>
                  <a:gd name="T9" fmla="*/ 0 h 229"/>
                </a:gdLst>
                <a:ahLst/>
                <a:cxnLst>
                  <a:cxn ang="0">
                    <a:pos x="T0" y="T1"/>
                  </a:cxn>
                  <a:cxn ang="0">
                    <a:pos x="T2" y="T3"/>
                  </a:cxn>
                  <a:cxn ang="0">
                    <a:pos x="T4" y="T5"/>
                  </a:cxn>
                  <a:cxn ang="0">
                    <a:pos x="T6" y="T7"/>
                  </a:cxn>
                  <a:cxn ang="0">
                    <a:pos x="T8" y="T9"/>
                  </a:cxn>
                </a:cxnLst>
                <a:rect l="0" t="0" r="r" b="b"/>
                <a:pathLst>
                  <a:path w="314" h="229">
                    <a:moveTo>
                      <a:pt x="314" y="0"/>
                    </a:moveTo>
                    <a:lnTo>
                      <a:pt x="0" y="0"/>
                    </a:lnTo>
                    <a:lnTo>
                      <a:pt x="53" y="229"/>
                    </a:lnTo>
                    <a:lnTo>
                      <a:pt x="211" y="229"/>
                    </a:lnTo>
                    <a:lnTo>
                      <a:pt x="314"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p>
                <a:endParaRPr lang="en-US" sz="1836"/>
              </a:p>
            </p:txBody>
          </p:sp>
          <p:sp>
            <p:nvSpPr>
              <p:cNvPr id="264" name="Freeform 427"/>
              <p:cNvSpPr>
                <a:spLocks/>
              </p:cNvSpPr>
              <p:nvPr/>
            </p:nvSpPr>
            <p:spPr bwMode="auto">
              <a:xfrm>
                <a:off x="3109" y="4450"/>
                <a:ext cx="136" cy="203"/>
              </a:xfrm>
              <a:custGeom>
                <a:avLst/>
                <a:gdLst>
                  <a:gd name="T0" fmla="*/ 136 w 136"/>
                  <a:gd name="T1" fmla="*/ 0 h 203"/>
                  <a:gd name="T2" fmla="*/ 0 w 136"/>
                  <a:gd name="T3" fmla="*/ 0 h 203"/>
                  <a:gd name="T4" fmla="*/ 49 w 136"/>
                  <a:gd name="T5" fmla="*/ 203 h 203"/>
                  <a:gd name="T6" fmla="*/ 136 w 136"/>
                  <a:gd name="T7" fmla="*/ 0 h 203"/>
                </a:gdLst>
                <a:ahLst/>
                <a:cxnLst>
                  <a:cxn ang="0">
                    <a:pos x="T0" y="T1"/>
                  </a:cxn>
                  <a:cxn ang="0">
                    <a:pos x="T2" y="T3"/>
                  </a:cxn>
                  <a:cxn ang="0">
                    <a:pos x="T4" y="T5"/>
                  </a:cxn>
                  <a:cxn ang="0">
                    <a:pos x="T6" y="T7"/>
                  </a:cxn>
                </a:cxnLst>
                <a:rect l="0" t="0" r="r" b="b"/>
                <a:pathLst>
                  <a:path w="136" h="203">
                    <a:moveTo>
                      <a:pt x="136" y="0"/>
                    </a:moveTo>
                    <a:lnTo>
                      <a:pt x="0" y="0"/>
                    </a:lnTo>
                    <a:lnTo>
                      <a:pt x="49" y="203"/>
                    </a:lnTo>
                    <a:lnTo>
                      <a:pt x="136" y="0"/>
                    </a:lnTo>
                    <a:close/>
                  </a:path>
                </a:pathLst>
              </a:custGeom>
              <a:solidFill>
                <a:srgbClr val="63646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p>
                <a:endParaRPr lang="en-US" sz="1836"/>
              </a:p>
            </p:txBody>
          </p:sp>
          <p:sp>
            <p:nvSpPr>
              <p:cNvPr id="265" name="Freeform 428"/>
              <p:cNvSpPr>
                <a:spLocks/>
              </p:cNvSpPr>
              <p:nvPr/>
            </p:nvSpPr>
            <p:spPr bwMode="auto">
              <a:xfrm>
                <a:off x="3109" y="4450"/>
                <a:ext cx="136" cy="203"/>
              </a:xfrm>
              <a:custGeom>
                <a:avLst/>
                <a:gdLst>
                  <a:gd name="T0" fmla="*/ 136 w 136"/>
                  <a:gd name="T1" fmla="*/ 0 h 203"/>
                  <a:gd name="T2" fmla="*/ 0 w 136"/>
                  <a:gd name="T3" fmla="*/ 0 h 203"/>
                  <a:gd name="T4" fmla="*/ 49 w 136"/>
                  <a:gd name="T5" fmla="*/ 203 h 203"/>
                  <a:gd name="T6" fmla="*/ 136 w 136"/>
                  <a:gd name="T7" fmla="*/ 0 h 203"/>
                </a:gdLst>
                <a:ahLst/>
                <a:cxnLst>
                  <a:cxn ang="0">
                    <a:pos x="T0" y="T1"/>
                  </a:cxn>
                  <a:cxn ang="0">
                    <a:pos x="T2" y="T3"/>
                  </a:cxn>
                  <a:cxn ang="0">
                    <a:pos x="T4" y="T5"/>
                  </a:cxn>
                  <a:cxn ang="0">
                    <a:pos x="T6" y="T7"/>
                  </a:cxn>
                </a:cxnLst>
                <a:rect l="0" t="0" r="r" b="b"/>
                <a:pathLst>
                  <a:path w="136" h="203">
                    <a:moveTo>
                      <a:pt x="136" y="0"/>
                    </a:moveTo>
                    <a:lnTo>
                      <a:pt x="0" y="0"/>
                    </a:lnTo>
                    <a:lnTo>
                      <a:pt x="49" y="203"/>
                    </a:lnTo>
                    <a:lnTo>
                      <a:pt x="136"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p>
                <a:endParaRPr lang="en-US" sz="1836"/>
              </a:p>
            </p:txBody>
          </p:sp>
          <p:sp>
            <p:nvSpPr>
              <p:cNvPr id="266" name="Freeform 429"/>
              <p:cNvSpPr>
                <a:spLocks/>
              </p:cNvSpPr>
              <p:nvPr/>
            </p:nvSpPr>
            <p:spPr bwMode="auto">
              <a:xfrm>
                <a:off x="2674" y="2805"/>
                <a:ext cx="455" cy="1927"/>
              </a:xfrm>
              <a:custGeom>
                <a:avLst/>
                <a:gdLst>
                  <a:gd name="T0" fmla="*/ 0 w 455"/>
                  <a:gd name="T1" fmla="*/ 0 h 1927"/>
                  <a:gd name="T2" fmla="*/ 447 w 455"/>
                  <a:gd name="T3" fmla="*/ 1927 h 1927"/>
                  <a:gd name="T4" fmla="*/ 455 w 455"/>
                  <a:gd name="T5" fmla="*/ 1915 h 1927"/>
                  <a:gd name="T6" fmla="*/ 25 w 455"/>
                  <a:gd name="T7" fmla="*/ 108 h 1927"/>
                  <a:gd name="T8" fmla="*/ 0 w 455"/>
                  <a:gd name="T9" fmla="*/ 0 h 1927"/>
                </a:gdLst>
                <a:ahLst/>
                <a:cxnLst>
                  <a:cxn ang="0">
                    <a:pos x="T0" y="T1"/>
                  </a:cxn>
                  <a:cxn ang="0">
                    <a:pos x="T2" y="T3"/>
                  </a:cxn>
                  <a:cxn ang="0">
                    <a:pos x="T4" y="T5"/>
                  </a:cxn>
                  <a:cxn ang="0">
                    <a:pos x="T6" y="T7"/>
                  </a:cxn>
                  <a:cxn ang="0">
                    <a:pos x="T8" y="T9"/>
                  </a:cxn>
                </a:cxnLst>
                <a:rect l="0" t="0" r="r" b="b"/>
                <a:pathLst>
                  <a:path w="455" h="1927">
                    <a:moveTo>
                      <a:pt x="0" y="0"/>
                    </a:moveTo>
                    <a:lnTo>
                      <a:pt x="447" y="1927"/>
                    </a:lnTo>
                    <a:lnTo>
                      <a:pt x="455" y="1915"/>
                    </a:lnTo>
                    <a:lnTo>
                      <a:pt x="25" y="108"/>
                    </a:lnTo>
                    <a:lnTo>
                      <a:pt x="0" y="0"/>
                    </a:lnTo>
                    <a:close/>
                  </a:path>
                </a:pathLst>
              </a:custGeom>
              <a:solidFill>
                <a:srgbClr val="D2D2D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p>
                <a:endParaRPr lang="en-US" sz="1836"/>
              </a:p>
            </p:txBody>
          </p:sp>
          <p:sp>
            <p:nvSpPr>
              <p:cNvPr id="267" name="Freeform 430"/>
              <p:cNvSpPr>
                <a:spLocks/>
              </p:cNvSpPr>
              <p:nvPr/>
            </p:nvSpPr>
            <p:spPr bwMode="auto">
              <a:xfrm>
                <a:off x="2674" y="2805"/>
                <a:ext cx="455" cy="1927"/>
              </a:xfrm>
              <a:custGeom>
                <a:avLst/>
                <a:gdLst>
                  <a:gd name="T0" fmla="*/ 0 w 455"/>
                  <a:gd name="T1" fmla="*/ 0 h 1927"/>
                  <a:gd name="T2" fmla="*/ 447 w 455"/>
                  <a:gd name="T3" fmla="*/ 1927 h 1927"/>
                  <a:gd name="T4" fmla="*/ 455 w 455"/>
                  <a:gd name="T5" fmla="*/ 1915 h 1927"/>
                  <a:gd name="T6" fmla="*/ 25 w 455"/>
                  <a:gd name="T7" fmla="*/ 108 h 1927"/>
                  <a:gd name="T8" fmla="*/ 0 w 455"/>
                  <a:gd name="T9" fmla="*/ 0 h 1927"/>
                </a:gdLst>
                <a:ahLst/>
                <a:cxnLst>
                  <a:cxn ang="0">
                    <a:pos x="T0" y="T1"/>
                  </a:cxn>
                  <a:cxn ang="0">
                    <a:pos x="T2" y="T3"/>
                  </a:cxn>
                  <a:cxn ang="0">
                    <a:pos x="T4" y="T5"/>
                  </a:cxn>
                  <a:cxn ang="0">
                    <a:pos x="T6" y="T7"/>
                  </a:cxn>
                  <a:cxn ang="0">
                    <a:pos x="T8" y="T9"/>
                  </a:cxn>
                </a:cxnLst>
                <a:rect l="0" t="0" r="r" b="b"/>
                <a:pathLst>
                  <a:path w="455" h="1927">
                    <a:moveTo>
                      <a:pt x="0" y="0"/>
                    </a:moveTo>
                    <a:lnTo>
                      <a:pt x="447" y="1927"/>
                    </a:lnTo>
                    <a:lnTo>
                      <a:pt x="455" y="1915"/>
                    </a:lnTo>
                    <a:lnTo>
                      <a:pt x="25" y="108"/>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p>
                <a:endParaRPr lang="en-US" sz="1836"/>
              </a:p>
            </p:txBody>
          </p:sp>
        </p:grpSp>
        <p:sp>
          <p:nvSpPr>
            <p:cNvPr id="79" name="Rectangle 78"/>
            <p:cNvSpPr/>
            <p:nvPr/>
          </p:nvSpPr>
          <p:spPr bwMode="auto">
            <a:xfrm>
              <a:off x="882" y="463543"/>
              <a:ext cx="272641" cy="6254367"/>
            </a:xfrm>
            <a:prstGeom prst="rect">
              <a:avLst/>
            </a:prstGeom>
            <a:solidFill>
              <a:srgbClr val="FFFFF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54" tIns="146283" rIns="182854" bIns="146283" numCol="1" spcCol="0" rtlCol="0" fromWordArt="0" anchor="t" anchorCtr="0" forceAA="0" compatLnSpc="1">
              <a:prstTxWarp prst="textNoShape">
                <a:avLst/>
              </a:prstTxWarp>
              <a:noAutofit/>
            </a:bodyPr>
            <a:lstStyle/>
            <a:p>
              <a:pPr algn="ctr" defTabSz="932293" fontAlgn="base">
                <a:lnSpc>
                  <a:spcPct val="90000"/>
                </a:lnSpc>
                <a:spcBef>
                  <a:spcPct val="0"/>
                </a:spcBef>
                <a:spcAft>
                  <a:spcPct val="0"/>
                </a:spcAft>
              </a:pPr>
              <a:endParaRPr lang="en-US" sz="2400" kern="0" dirty="0" err="1">
                <a:gradFill>
                  <a:gsLst>
                    <a:gs pos="0">
                      <a:srgbClr val="FFFFFF"/>
                    </a:gs>
                    <a:gs pos="100000">
                      <a:srgbClr val="FFFFFF"/>
                    </a:gs>
                  </a:gsLst>
                  <a:lin ang="5400000" scaled="0"/>
                </a:gradFill>
                <a:ea typeface="Segoe UI" pitchFamily="34" charset="0"/>
                <a:cs typeface="Segoe UI" pitchFamily="34" charset="0"/>
              </a:endParaRPr>
            </a:p>
          </p:txBody>
        </p:sp>
        <p:sp>
          <p:nvSpPr>
            <p:cNvPr id="8" name="TextBox 7"/>
            <p:cNvSpPr txBox="1"/>
            <p:nvPr/>
          </p:nvSpPr>
          <p:spPr>
            <a:xfrm>
              <a:off x="267544" y="5750621"/>
              <a:ext cx="5645936" cy="843509"/>
            </a:xfrm>
            <a:prstGeom prst="rect">
              <a:avLst/>
            </a:prstGeom>
            <a:solidFill>
              <a:schemeClr val="accent2"/>
            </a:solidFill>
          </p:spPr>
          <p:txBody>
            <a:bodyPr wrap="square" lIns="0" tIns="149196" rIns="0" bIns="149196" rtlCol="0" anchor="ctr">
              <a:noAutofit/>
            </a:bodyPr>
            <a:lstStyle/>
            <a:p>
              <a:pPr algn="ctr" defTabSz="932129">
                <a:lnSpc>
                  <a:spcPct val="90000"/>
                </a:lnSpc>
                <a:spcBef>
                  <a:spcPct val="20000"/>
                </a:spcBef>
                <a:buClr>
                  <a:srgbClr val="FFFFFF"/>
                </a:buClr>
                <a:buSzPct val="90000"/>
                <a:defRPr/>
              </a:pPr>
              <a:r>
                <a:rPr lang="en-US" sz="2400" kern="0" dirty="0">
                  <a:solidFill>
                    <a:srgbClr val="FFFFFF"/>
                  </a:solidFill>
                  <a:latin typeface="Segoe UI Semibold" panose="020B0702040204020203" pitchFamily="34" charset="0"/>
                  <a:cs typeface="Segoe UI Semibold" panose="020B0702040204020203" pitchFamily="34" charset="0"/>
                </a:rPr>
                <a:t>Before: </a:t>
              </a:r>
              <a:r>
                <a:rPr lang="en-US" sz="2400" kern="0" dirty="0">
                  <a:solidFill>
                    <a:srgbClr val="FFFFFF"/>
                  </a:solidFill>
                  <a:latin typeface="Segoe UI" panose="020B0502040204020203" pitchFamily="34" charset="0"/>
                  <a:cs typeface="Segoe UI" panose="020B0502040204020203" pitchFamily="34" charset="0"/>
                </a:rPr>
                <a:t>Confident</a:t>
              </a:r>
              <a:r>
                <a:rPr lang="en-US" sz="2400" kern="0" dirty="0">
                  <a:solidFill>
                    <a:srgbClr val="FFFFFF"/>
                  </a:solidFill>
                  <a:latin typeface="Segoe UI Semibold" panose="020B0702040204020203" pitchFamily="34" charset="0"/>
                  <a:cs typeface="Segoe UI Semibold" panose="020B0702040204020203" pitchFamily="34" charset="0"/>
                </a:rPr>
                <a:t> </a:t>
              </a:r>
              <a:endParaRPr lang="en-US" sz="2400" b="1" kern="0" dirty="0">
                <a:solidFill>
                  <a:srgbClr val="FFFFFF"/>
                </a:solidFill>
              </a:endParaRPr>
            </a:p>
          </p:txBody>
        </p:sp>
        <p:sp>
          <p:nvSpPr>
            <p:cNvPr id="668" name="Rectangle 667"/>
            <p:cNvSpPr/>
            <p:nvPr/>
          </p:nvSpPr>
          <p:spPr bwMode="auto">
            <a:xfrm>
              <a:off x="5909055" y="1492619"/>
              <a:ext cx="2028668" cy="5501906"/>
            </a:xfrm>
            <a:prstGeom prst="rect">
              <a:avLst/>
            </a:prstGeom>
            <a:solidFill>
              <a:srgbClr val="FFFFF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54" tIns="146283" rIns="182854" bIns="146283" numCol="1" spcCol="0" rtlCol="0" fromWordArt="0" anchor="t" anchorCtr="0" forceAA="0" compatLnSpc="1">
              <a:prstTxWarp prst="textNoShape">
                <a:avLst/>
              </a:prstTxWarp>
              <a:noAutofit/>
            </a:bodyPr>
            <a:lstStyle/>
            <a:p>
              <a:pPr algn="ctr" defTabSz="932293" fontAlgn="base">
                <a:lnSpc>
                  <a:spcPct val="90000"/>
                </a:lnSpc>
                <a:spcBef>
                  <a:spcPct val="0"/>
                </a:spcBef>
                <a:spcAft>
                  <a:spcPct val="0"/>
                </a:spcAft>
              </a:pPr>
              <a:endParaRPr lang="en-US" sz="2400" kern="0" dirty="0" err="1">
                <a:gradFill>
                  <a:gsLst>
                    <a:gs pos="0">
                      <a:srgbClr val="FFFFFF"/>
                    </a:gs>
                    <a:gs pos="100000">
                      <a:srgbClr val="FFFFFF"/>
                    </a:gs>
                  </a:gsLst>
                  <a:lin ang="5400000" scaled="0"/>
                </a:gradFill>
                <a:ea typeface="Segoe UI" pitchFamily="34" charset="0"/>
                <a:cs typeface="Segoe UI" pitchFamily="34" charset="0"/>
              </a:endParaRPr>
            </a:p>
          </p:txBody>
        </p:sp>
        <p:sp>
          <p:nvSpPr>
            <p:cNvPr id="1018" name="Rectangle 1017"/>
            <p:cNvSpPr/>
            <p:nvPr/>
          </p:nvSpPr>
          <p:spPr bwMode="auto">
            <a:xfrm>
              <a:off x="-131670" y="6518509"/>
              <a:ext cx="12567263" cy="476016"/>
            </a:xfrm>
            <a:prstGeom prst="rect">
              <a:avLst/>
            </a:prstGeom>
            <a:solidFill>
              <a:srgbClr val="FFFFF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54" tIns="146283" rIns="182854" bIns="146283" numCol="1" spcCol="0" rtlCol="0" fromWordArt="0" anchor="t" anchorCtr="0" forceAA="0" compatLnSpc="1">
              <a:prstTxWarp prst="textNoShape">
                <a:avLst/>
              </a:prstTxWarp>
              <a:noAutofit/>
            </a:bodyPr>
            <a:lstStyle/>
            <a:p>
              <a:pPr algn="ctr" defTabSz="932293" fontAlgn="base">
                <a:lnSpc>
                  <a:spcPct val="90000"/>
                </a:lnSpc>
                <a:spcBef>
                  <a:spcPct val="0"/>
                </a:spcBef>
                <a:spcAft>
                  <a:spcPct val="0"/>
                </a:spcAft>
              </a:pPr>
              <a:endParaRPr lang="en-US" sz="2400" kern="0" dirty="0" err="1">
                <a:gradFill>
                  <a:gsLst>
                    <a:gs pos="0">
                      <a:srgbClr val="FFFFFF"/>
                    </a:gs>
                    <a:gs pos="100000">
                      <a:srgbClr val="FFFFFF"/>
                    </a:gs>
                  </a:gsLst>
                  <a:lin ang="5400000" scaled="0"/>
                </a:gradFill>
                <a:ea typeface="Segoe UI" pitchFamily="34" charset="0"/>
                <a:cs typeface="Segoe UI" pitchFamily="34" charset="0"/>
              </a:endParaRPr>
            </a:p>
          </p:txBody>
        </p:sp>
      </p:grpSp>
      <p:sp>
        <p:nvSpPr>
          <p:cNvPr id="1019" name="Rectangle 1018"/>
          <p:cNvSpPr/>
          <p:nvPr/>
        </p:nvSpPr>
        <p:spPr bwMode="auto">
          <a:xfrm>
            <a:off x="-1091865" y="6971857"/>
            <a:ext cx="13527458" cy="2318556"/>
          </a:xfrm>
          <a:prstGeom prst="rect">
            <a:avLst/>
          </a:prstGeom>
          <a:solidFill>
            <a:srgbClr val="E6E6E6"/>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54" tIns="146283" rIns="182854" bIns="146283" numCol="1" spcCol="0" rtlCol="0" fromWordArt="0" anchor="t" anchorCtr="0" forceAA="0" compatLnSpc="1">
            <a:prstTxWarp prst="textNoShape">
              <a:avLst/>
            </a:prstTxWarp>
            <a:noAutofit/>
          </a:bodyPr>
          <a:lstStyle/>
          <a:p>
            <a:pPr algn="ctr" defTabSz="932293" fontAlgn="base">
              <a:lnSpc>
                <a:spcPct val="90000"/>
              </a:lnSpc>
              <a:spcBef>
                <a:spcPct val="0"/>
              </a:spcBef>
              <a:spcAft>
                <a:spcPct val="0"/>
              </a:spcAft>
            </a:pPr>
            <a:endParaRPr lang="en-US" sz="2400" kern="0" dirty="0" err="1">
              <a:gradFill>
                <a:gsLst>
                  <a:gs pos="0">
                    <a:srgbClr val="FFFFFF"/>
                  </a:gs>
                  <a:gs pos="100000">
                    <a:srgbClr val="FFFFFF"/>
                  </a:gs>
                </a:gsLst>
                <a:lin ang="5400000" scaled="0"/>
              </a:gradFill>
              <a:ea typeface="Segoe UI" pitchFamily="34" charset="0"/>
              <a:cs typeface="Segoe UI" pitchFamily="34" charset="0"/>
            </a:endParaRPr>
          </a:p>
        </p:txBody>
      </p:sp>
      <p:grpSp>
        <p:nvGrpSpPr>
          <p:cNvPr id="5" name="Group 4"/>
          <p:cNvGrpSpPr/>
          <p:nvPr/>
        </p:nvGrpSpPr>
        <p:grpSpPr>
          <a:xfrm>
            <a:off x="6498343" y="1635294"/>
            <a:ext cx="5665240" cy="4958836"/>
            <a:chOff x="6498343" y="1635294"/>
            <a:chExt cx="5665240" cy="4958836"/>
          </a:xfrm>
        </p:grpSpPr>
        <p:sp>
          <p:nvSpPr>
            <p:cNvPr id="818" name="Rectangle 434"/>
            <p:cNvSpPr>
              <a:spLocks noChangeArrowheads="1"/>
            </p:cNvSpPr>
            <p:nvPr/>
          </p:nvSpPr>
          <p:spPr bwMode="auto">
            <a:xfrm>
              <a:off x="6498343" y="1735679"/>
              <a:ext cx="5056459" cy="4012137"/>
            </a:xfrm>
            <a:prstGeom prst="rect">
              <a:avLst/>
            </a:prstGeom>
            <a:solidFill>
              <a:srgbClr val="EEEEEE"/>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3260" tIns="46630" rIns="93260" bIns="46630" numCol="1" anchor="t" anchorCtr="0" compatLnSpc="1">
              <a:prstTxWarp prst="textNoShape">
                <a:avLst/>
              </a:prstTxWarp>
            </a:bodyPr>
            <a:lstStyle/>
            <a:p>
              <a:endParaRPr lang="en-US" sz="1836"/>
            </a:p>
          </p:txBody>
        </p:sp>
        <p:sp>
          <p:nvSpPr>
            <p:cNvPr id="819" name="Rectangle 435"/>
            <p:cNvSpPr>
              <a:spLocks noChangeArrowheads="1"/>
            </p:cNvSpPr>
            <p:nvPr/>
          </p:nvSpPr>
          <p:spPr bwMode="auto">
            <a:xfrm>
              <a:off x="6498343" y="1735679"/>
              <a:ext cx="5056459" cy="4012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3260" tIns="46630" rIns="93260" bIns="46630" numCol="1" anchor="t" anchorCtr="0" compatLnSpc="1">
              <a:prstTxWarp prst="textNoShape">
                <a:avLst/>
              </a:prstTxWarp>
            </a:bodyPr>
            <a:lstStyle/>
            <a:p>
              <a:endParaRPr lang="en-US" sz="1836"/>
            </a:p>
          </p:txBody>
        </p:sp>
        <p:sp>
          <p:nvSpPr>
            <p:cNvPr id="822" name="Freeform 438"/>
            <p:cNvSpPr>
              <a:spLocks/>
            </p:cNvSpPr>
            <p:nvPr/>
          </p:nvSpPr>
          <p:spPr bwMode="auto">
            <a:xfrm>
              <a:off x="6498343" y="4199953"/>
              <a:ext cx="1181945" cy="1054037"/>
            </a:xfrm>
            <a:custGeom>
              <a:avLst/>
              <a:gdLst>
                <a:gd name="T0" fmla="*/ 0 w 730"/>
                <a:gd name="T1" fmla="*/ 0 h 651"/>
                <a:gd name="T2" fmla="*/ 0 w 730"/>
                <a:gd name="T3" fmla="*/ 651 h 651"/>
                <a:gd name="T4" fmla="*/ 730 w 730"/>
                <a:gd name="T5" fmla="*/ 272 h 651"/>
                <a:gd name="T6" fmla="*/ 686 w 730"/>
                <a:gd name="T7" fmla="*/ 290 h 651"/>
                <a:gd name="T8" fmla="*/ 686 w 730"/>
                <a:gd name="T9" fmla="*/ 147 h 651"/>
                <a:gd name="T10" fmla="*/ 686 w 730"/>
                <a:gd name="T11" fmla="*/ 290 h 651"/>
                <a:gd name="T12" fmla="*/ 381 w 730"/>
                <a:gd name="T13" fmla="*/ 220 h 651"/>
                <a:gd name="T14" fmla="*/ 381 w 730"/>
                <a:gd name="T15" fmla="*/ 224 h 651"/>
                <a:gd name="T16" fmla="*/ 271 w 730"/>
                <a:gd name="T17" fmla="*/ 198 h 651"/>
                <a:gd name="T18" fmla="*/ 271 w 730"/>
                <a:gd name="T19" fmla="*/ 198 h 651"/>
                <a:gd name="T20" fmla="*/ 11 w 730"/>
                <a:gd name="T21" fmla="*/ 140 h 651"/>
                <a:gd name="T22" fmla="*/ 11 w 730"/>
                <a:gd name="T23" fmla="*/ 4 h 651"/>
                <a:gd name="T24" fmla="*/ 0 w 730"/>
                <a:gd name="T25" fmla="*/ 0 h 6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30" h="651">
                  <a:moveTo>
                    <a:pt x="0" y="0"/>
                  </a:moveTo>
                  <a:lnTo>
                    <a:pt x="0" y="651"/>
                  </a:lnTo>
                  <a:lnTo>
                    <a:pt x="730" y="272"/>
                  </a:lnTo>
                  <a:lnTo>
                    <a:pt x="686" y="290"/>
                  </a:lnTo>
                  <a:lnTo>
                    <a:pt x="686" y="147"/>
                  </a:lnTo>
                  <a:lnTo>
                    <a:pt x="686" y="290"/>
                  </a:lnTo>
                  <a:lnTo>
                    <a:pt x="381" y="220"/>
                  </a:lnTo>
                  <a:lnTo>
                    <a:pt x="381" y="224"/>
                  </a:lnTo>
                  <a:lnTo>
                    <a:pt x="271" y="198"/>
                  </a:lnTo>
                  <a:lnTo>
                    <a:pt x="271" y="198"/>
                  </a:lnTo>
                  <a:lnTo>
                    <a:pt x="11" y="140"/>
                  </a:lnTo>
                  <a:lnTo>
                    <a:pt x="11" y="4"/>
                  </a:lnTo>
                  <a:lnTo>
                    <a:pt x="0" y="0"/>
                  </a:lnTo>
                  <a:close/>
                </a:path>
              </a:pathLst>
            </a:custGeom>
            <a:solidFill>
              <a:srgbClr val="D2D2D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p>
              <a:endParaRPr lang="en-US" sz="1836"/>
            </a:p>
          </p:txBody>
        </p:sp>
        <p:sp>
          <p:nvSpPr>
            <p:cNvPr id="823" name="Freeform 439"/>
            <p:cNvSpPr>
              <a:spLocks/>
            </p:cNvSpPr>
            <p:nvPr/>
          </p:nvSpPr>
          <p:spPr bwMode="auto">
            <a:xfrm>
              <a:off x="6498343" y="4199953"/>
              <a:ext cx="1181945" cy="1054037"/>
            </a:xfrm>
            <a:custGeom>
              <a:avLst/>
              <a:gdLst>
                <a:gd name="T0" fmla="*/ 0 w 730"/>
                <a:gd name="T1" fmla="*/ 0 h 651"/>
                <a:gd name="T2" fmla="*/ 0 w 730"/>
                <a:gd name="T3" fmla="*/ 651 h 651"/>
                <a:gd name="T4" fmla="*/ 730 w 730"/>
                <a:gd name="T5" fmla="*/ 272 h 651"/>
                <a:gd name="T6" fmla="*/ 686 w 730"/>
                <a:gd name="T7" fmla="*/ 290 h 651"/>
                <a:gd name="T8" fmla="*/ 686 w 730"/>
                <a:gd name="T9" fmla="*/ 147 h 651"/>
                <a:gd name="T10" fmla="*/ 686 w 730"/>
                <a:gd name="T11" fmla="*/ 290 h 651"/>
                <a:gd name="T12" fmla="*/ 381 w 730"/>
                <a:gd name="T13" fmla="*/ 220 h 651"/>
                <a:gd name="T14" fmla="*/ 381 w 730"/>
                <a:gd name="T15" fmla="*/ 224 h 651"/>
                <a:gd name="T16" fmla="*/ 271 w 730"/>
                <a:gd name="T17" fmla="*/ 198 h 651"/>
                <a:gd name="T18" fmla="*/ 271 w 730"/>
                <a:gd name="T19" fmla="*/ 198 h 651"/>
                <a:gd name="T20" fmla="*/ 11 w 730"/>
                <a:gd name="T21" fmla="*/ 140 h 651"/>
                <a:gd name="T22" fmla="*/ 11 w 730"/>
                <a:gd name="T23" fmla="*/ 4 h 651"/>
                <a:gd name="T24" fmla="*/ 0 w 730"/>
                <a:gd name="T25" fmla="*/ 0 h 6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30" h="651">
                  <a:moveTo>
                    <a:pt x="0" y="0"/>
                  </a:moveTo>
                  <a:lnTo>
                    <a:pt x="0" y="651"/>
                  </a:lnTo>
                  <a:lnTo>
                    <a:pt x="730" y="272"/>
                  </a:lnTo>
                  <a:lnTo>
                    <a:pt x="686" y="290"/>
                  </a:lnTo>
                  <a:lnTo>
                    <a:pt x="686" y="147"/>
                  </a:lnTo>
                  <a:lnTo>
                    <a:pt x="686" y="290"/>
                  </a:lnTo>
                  <a:lnTo>
                    <a:pt x="381" y="220"/>
                  </a:lnTo>
                  <a:lnTo>
                    <a:pt x="381" y="224"/>
                  </a:lnTo>
                  <a:lnTo>
                    <a:pt x="271" y="198"/>
                  </a:lnTo>
                  <a:lnTo>
                    <a:pt x="271" y="198"/>
                  </a:lnTo>
                  <a:lnTo>
                    <a:pt x="11" y="140"/>
                  </a:lnTo>
                  <a:lnTo>
                    <a:pt x="11" y="4"/>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p>
              <a:endParaRPr lang="en-US" sz="1836"/>
            </a:p>
          </p:txBody>
        </p:sp>
        <p:sp>
          <p:nvSpPr>
            <p:cNvPr id="824" name="Freeform 440"/>
            <p:cNvSpPr>
              <a:spLocks/>
            </p:cNvSpPr>
            <p:nvPr/>
          </p:nvSpPr>
          <p:spPr bwMode="auto">
            <a:xfrm>
              <a:off x="6564725" y="5747816"/>
              <a:ext cx="2253791" cy="238009"/>
            </a:xfrm>
            <a:custGeom>
              <a:avLst/>
              <a:gdLst>
                <a:gd name="T0" fmla="*/ 1392 w 1392"/>
                <a:gd name="T1" fmla="*/ 0 h 147"/>
                <a:gd name="T2" fmla="*/ 33 w 1392"/>
                <a:gd name="T3" fmla="*/ 0 h 147"/>
                <a:gd name="T4" fmla="*/ 0 w 1392"/>
                <a:gd name="T5" fmla="*/ 22 h 147"/>
                <a:gd name="T6" fmla="*/ 1271 w 1392"/>
                <a:gd name="T7" fmla="*/ 147 h 147"/>
                <a:gd name="T8" fmla="*/ 1392 w 1392"/>
                <a:gd name="T9" fmla="*/ 0 h 147"/>
              </a:gdLst>
              <a:ahLst/>
              <a:cxnLst>
                <a:cxn ang="0">
                  <a:pos x="T0" y="T1"/>
                </a:cxn>
                <a:cxn ang="0">
                  <a:pos x="T2" y="T3"/>
                </a:cxn>
                <a:cxn ang="0">
                  <a:pos x="T4" y="T5"/>
                </a:cxn>
                <a:cxn ang="0">
                  <a:pos x="T6" y="T7"/>
                </a:cxn>
                <a:cxn ang="0">
                  <a:pos x="T8" y="T9"/>
                </a:cxn>
              </a:cxnLst>
              <a:rect l="0" t="0" r="r" b="b"/>
              <a:pathLst>
                <a:path w="1392" h="147">
                  <a:moveTo>
                    <a:pt x="1392" y="0"/>
                  </a:moveTo>
                  <a:lnTo>
                    <a:pt x="33" y="0"/>
                  </a:lnTo>
                  <a:lnTo>
                    <a:pt x="0" y="22"/>
                  </a:lnTo>
                  <a:lnTo>
                    <a:pt x="1271" y="147"/>
                  </a:lnTo>
                  <a:lnTo>
                    <a:pt x="1392" y="0"/>
                  </a:lnTo>
                  <a:close/>
                </a:path>
              </a:pathLst>
            </a:custGeom>
            <a:solidFill>
              <a:srgbClr val="D5D7D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p>
              <a:endParaRPr lang="en-US" sz="1836"/>
            </a:p>
          </p:txBody>
        </p:sp>
        <p:sp>
          <p:nvSpPr>
            <p:cNvPr id="825" name="Freeform 441"/>
            <p:cNvSpPr>
              <a:spLocks/>
            </p:cNvSpPr>
            <p:nvPr/>
          </p:nvSpPr>
          <p:spPr bwMode="auto">
            <a:xfrm>
              <a:off x="6564725" y="5747816"/>
              <a:ext cx="2253791" cy="238009"/>
            </a:xfrm>
            <a:custGeom>
              <a:avLst/>
              <a:gdLst>
                <a:gd name="T0" fmla="*/ 1392 w 1392"/>
                <a:gd name="T1" fmla="*/ 0 h 147"/>
                <a:gd name="T2" fmla="*/ 33 w 1392"/>
                <a:gd name="T3" fmla="*/ 0 h 147"/>
                <a:gd name="T4" fmla="*/ 0 w 1392"/>
                <a:gd name="T5" fmla="*/ 22 h 147"/>
                <a:gd name="T6" fmla="*/ 1271 w 1392"/>
                <a:gd name="T7" fmla="*/ 147 h 147"/>
                <a:gd name="T8" fmla="*/ 1392 w 1392"/>
                <a:gd name="T9" fmla="*/ 0 h 147"/>
              </a:gdLst>
              <a:ahLst/>
              <a:cxnLst>
                <a:cxn ang="0">
                  <a:pos x="T0" y="T1"/>
                </a:cxn>
                <a:cxn ang="0">
                  <a:pos x="T2" y="T3"/>
                </a:cxn>
                <a:cxn ang="0">
                  <a:pos x="T4" y="T5"/>
                </a:cxn>
                <a:cxn ang="0">
                  <a:pos x="T6" y="T7"/>
                </a:cxn>
                <a:cxn ang="0">
                  <a:pos x="T8" y="T9"/>
                </a:cxn>
              </a:cxnLst>
              <a:rect l="0" t="0" r="r" b="b"/>
              <a:pathLst>
                <a:path w="1392" h="147">
                  <a:moveTo>
                    <a:pt x="1392" y="0"/>
                  </a:moveTo>
                  <a:lnTo>
                    <a:pt x="33" y="0"/>
                  </a:lnTo>
                  <a:lnTo>
                    <a:pt x="0" y="22"/>
                  </a:lnTo>
                  <a:lnTo>
                    <a:pt x="1271" y="147"/>
                  </a:lnTo>
                  <a:lnTo>
                    <a:pt x="1392"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p>
              <a:endParaRPr lang="en-US" sz="1836"/>
            </a:p>
          </p:txBody>
        </p:sp>
        <p:sp>
          <p:nvSpPr>
            <p:cNvPr id="826" name="Freeform 442"/>
            <p:cNvSpPr>
              <a:spLocks noEditPoints="1"/>
            </p:cNvSpPr>
            <p:nvPr/>
          </p:nvSpPr>
          <p:spPr bwMode="auto">
            <a:xfrm>
              <a:off x="6618156" y="4740734"/>
              <a:ext cx="2770286" cy="1007082"/>
            </a:xfrm>
            <a:custGeom>
              <a:avLst/>
              <a:gdLst>
                <a:gd name="T0" fmla="*/ 268 w 467"/>
                <a:gd name="T1" fmla="*/ 123 h 169"/>
                <a:gd name="T2" fmla="*/ 251 w 467"/>
                <a:gd name="T3" fmla="*/ 120 h 169"/>
                <a:gd name="T4" fmla="*/ 235 w 467"/>
                <a:gd name="T5" fmla="*/ 84 h 169"/>
                <a:gd name="T6" fmla="*/ 299 w 467"/>
                <a:gd name="T7" fmla="*/ 32 h 169"/>
                <a:gd name="T8" fmla="*/ 357 w 467"/>
                <a:gd name="T9" fmla="*/ 46 h 169"/>
                <a:gd name="T10" fmla="*/ 314 w 467"/>
                <a:gd name="T11" fmla="*/ 102 h 169"/>
                <a:gd name="T12" fmla="*/ 268 w 467"/>
                <a:gd name="T13" fmla="*/ 123 h 169"/>
                <a:gd name="T14" fmla="*/ 223 w 467"/>
                <a:gd name="T15" fmla="*/ 0 h 169"/>
                <a:gd name="T16" fmla="*/ 0 w 467"/>
                <a:gd name="T17" fmla="*/ 169 h 169"/>
                <a:gd name="T18" fmla="*/ 371 w 467"/>
                <a:gd name="T19" fmla="*/ 169 h 169"/>
                <a:gd name="T20" fmla="*/ 467 w 467"/>
                <a:gd name="T21" fmla="*/ 51 h 169"/>
                <a:gd name="T22" fmla="*/ 461 w 467"/>
                <a:gd name="T23" fmla="*/ 56 h 169"/>
                <a:gd name="T24" fmla="*/ 461 w 467"/>
                <a:gd name="T25" fmla="*/ 38 h 169"/>
                <a:gd name="T26" fmla="*/ 461 w 467"/>
                <a:gd name="T27" fmla="*/ 38 h 169"/>
                <a:gd name="T28" fmla="*/ 461 w 467"/>
                <a:gd name="T29" fmla="*/ 57 h 169"/>
                <a:gd name="T30" fmla="*/ 460 w 467"/>
                <a:gd name="T31" fmla="*/ 57 h 169"/>
                <a:gd name="T32" fmla="*/ 460 w 467"/>
                <a:gd name="T33" fmla="*/ 57 h 169"/>
                <a:gd name="T34" fmla="*/ 223 w 467"/>
                <a:gd name="T35" fmla="*/ 5 h 169"/>
                <a:gd name="T36" fmla="*/ 223 w 467"/>
                <a:gd name="T37" fmla="*/ 5 h 169"/>
                <a:gd name="T38" fmla="*/ 223 w 467"/>
                <a:gd name="T39" fmla="*/ 0 h 1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67" h="169">
                  <a:moveTo>
                    <a:pt x="268" y="123"/>
                  </a:moveTo>
                  <a:cubicBezTo>
                    <a:pt x="263" y="123"/>
                    <a:pt x="257" y="122"/>
                    <a:pt x="251" y="120"/>
                  </a:cubicBezTo>
                  <a:cubicBezTo>
                    <a:pt x="222" y="112"/>
                    <a:pt x="226" y="92"/>
                    <a:pt x="235" y="84"/>
                  </a:cubicBezTo>
                  <a:cubicBezTo>
                    <a:pt x="246" y="74"/>
                    <a:pt x="299" y="32"/>
                    <a:pt x="299" y="32"/>
                  </a:cubicBezTo>
                  <a:cubicBezTo>
                    <a:pt x="357" y="46"/>
                    <a:pt x="357" y="46"/>
                    <a:pt x="357" y="46"/>
                  </a:cubicBezTo>
                  <a:cubicBezTo>
                    <a:pt x="357" y="46"/>
                    <a:pt x="323" y="89"/>
                    <a:pt x="314" y="102"/>
                  </a:cubicBezTo>
                  <a:cubicBezTo>
                    <a:pt x="308" y="110"/>
                    <a:pt x="290" y="123"/>
                    <a:pt x="268" y="123"/>
                  </a:cubicBezTo>
                  <a:moveTo>
                    <a:pt x="223" y="0"/>
                  </a:moveTo>
                  <a:cubicBezTo>
                    <a:pt x="0" y="169"/>
                    <a:pt x="0" y="169"/>
                    <a:pt x="0" y="169"/>
                  </a:cubicBezTo>
                  <a:cubicBezTo>
                    <a:pt x="371" y="169"/>
                    <a:pt x="371" y="169"/>
                    <a:pt x="371" y="169"/>
                  </a:cubicBezTo>
                  <a:cubicBezTo>
                    <a:pt x="467" y="51"/>
                    <a:pt x="467" y="51"/>
                    <a:pt x="467" y="51"/>
                  </a:cubicBezTo>
                  <a:cubicBezTo>
                    <a:pt x="461" y="56"/>
                    <a:pt x="461" y="56"/>
                    <a:pt x="461" y="56"/>
                  </a:cubicBezTo>
                  <a:cubicBezTo>
                    <a:pt x="461" y="38"/>
                    <a:pt x="461" y="38"/>
                    <a:pt x="461" y="38"/>
                  </a:cubicBezTo>
                  <a:cubicBezTo>
                    <a:pt x="461" y="38"/>
                    <a:pt x="461" y="38"/>
                    <a:pt x="461" y="38"/>
                  </a:cubicBezTo>
                  <a:cubicBezTo>
                    <a:pt x="461" y="57"/>
                    <a:pt x="461" y="57"/>
                    <a:pt x="461" y="57"/>
                  </a:cubicBezTo>
                  <a:cubicBezTo>
                    <a:pt x="460" y="57"/>
                    <a:pt x="460" y="57"/>
                    <a:pt x="460" y="57"/>
                  </a:cubicBezTo>
                  <a:cubicBezTo>
                    <a:pt x="460" y="57"/>
                    <a:pt x="460" y="57"/>
                    <a:pt x="460" y="57"/>
                  </a:cubicBezTo>
                  <a:cubicBezTo>
                    <a:pt x="223" y="5"/>
                    <a:pt x="223" y="5"/>
                    <a:pt x="223" y="5"/>
                  </a:cubicBezTo>
                  <a:cubicBezTo>
                    <a:pt x="223" y="5"/>
                    <a:pt x="223" y="5"/>
                    <a:pt x="223" y="5"/>
                  </a:cubicBezTo>
                  <a:cubicBezTo>
                    <a:pt x="223" y="0"/>
                    <a:pt x="223" y="0"/>
                    <a:pt x="223" y="0"/>
                  </a:cubicBezTo>
                </a:path>
              </a:pathLst>
            </a:custGeom>
            <a:solidFill>
              <a:srgbClr val="D2D2D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p>
              <a:endParaRPr lang="en-US" sz="1836"/>
            </a:p>
          </p:txBody>
        </p:sp>
        <p:sp>
          <p:nvSpPr>
            <p:cNvPr id="829" name="Freeform 445"/>
            <p:cNvSpPr>
              <a:spLocks/>
            </p:cNvSpPr>
            <p:nvPr/>
          </p:nvSpPr>
          <p:spPr bwMode="auto">
            <a:xfrm>
              <a:off x="9477492" y="5116366"/>
              <a:ext cx="2077310" cy="631450"/>
            </a:xfrm>
            <a:custGeom>
              <a:avLst/>
              <a:gdLst>
                <a:gd name="T0" fmla="*/ 202 w 1283"/>
                <a:gd name="T1" fmla="*/ 0 h 390"/>
                <a:gd name="T2" fmla="*/ 0 w 1283"/>
                <a:gd name="T3" fmla="*/ 390 h 390"/>
                <a:gd name="T4" fmla="*/ 1283 w 1283"/>
                <a:gd name="T5" fmla="*/ 390 h 390"/>
                <a:gd name="T6" fmla="*/ 1283 w 1283"/>
                <a:gd name="T7" fmla="*/ 268 h 390"/>
                <a:gd name="T8" fmla="*/ 1250 w 1283"/>
                <a:gd name="T9" fmla="*/ 261 h 390"/>
                <a:gd name="T10" fmla="*/ 1239 w 1283"/>
                <a:gd name="T11" fmla="*/ 257 h 390"/>
                <a:gd name="T12" fmla="*/ 1239 w 1283"/>
                <a:gd name="T13" fmla="*/ 257 h 390"/>
                <a:gd name="T14" fmla="*/ 1063 w 1283"/>
                <a:gd name="T15" fmla="*/ 213 h 390"/>
                <a:gd name="T16" fmla="*/ 1052 w 1283"/>
                <a:gd name="T17" fmla="*/ 210 h 390"/>
                <a:gd name="T18" fmla="*/ 1015 w 1283"/>
                <a:gd name="T19" fmla="*/ 202 h 390"/>
                <a:gd name="T20" fmla="*/ 1015 w 1283"/>
                <a:gd name="T21" fmla="*/ 224 h 390"/>
                <a:gd name="T22" fmla="*/ 938 w 1283"/>
                <a:gd name="T23" fmla="*/ 298 h 390"/>
                <a:gd name="T24" fmla="*/ 938 w 1283"/>
                <a:gd name="T25" fmla="*/ 206 h 390"/>
                <a:gd name="T26" fmla="*/ 740 w 1283"/>
                <a:gd name="T27" fmla="*/ 162 h 390"/>
                <a:gd name="T28" fmla="*/ 649 w 1283"/>
                <a:gd name="T29" fmla="*/ 235 h 390"/>
                <a:gd name="T30" fmla="*/ 649 w 1283"/>
                <a:gd name="T31" fmla="*/ 110 h 390"/>
                <a:gd name="T32" fmla="*/ 539 w 1283"/>
                <a:gd name="T33" fmla="*/ 85 h 390"/>
                <a:gd name="T34" fmla="*/ 260 w 1283"/>
                <a:gd name="T35" fmla="*/ 15 h 390"/>
                <a:gd name="T36" fmla="*/ 216 w 1283"/>
                <a:gd name="T37" fmla="*/ 4 h 390"/>
                <a:gd name="T38" fmla="*/ 202 w 1283"/>
                <a:gd name="T39" fmla="*/ 0 h 3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283" h="390">
                  <a:moveTo>
                    <a:pt x="202" y="0"/>
                  </a:moveTo>
                  <a:lnTo>
                    <a:pt x="0" y="390"/>
                  </a:lnTo>
                  <a:lnTo>
                    <a:pt x="1283" y="390"/>
                  </a:lnTo>
                  <a:lnTo>
                    <a:pt x="1283" y="268"/>
                  </a:lnTo>
                  <a:lnTo>
                    <a:pt x="1250" y="261"/>
                  </a:lnTo>
                  <a:lnTo>
                    <a:pt x="1239" y="257"/>
                  </a:lnTo>
                  <a:lnTo>
                    <a:pt x="1239" y="257"/>
                  </a:lnTo>
                  <a:lnTo>
                    <a:pt x="1063" y="213"/>
                  </a:lnTo>
                  <a:lnTo>
                    <a:pt x="1052" y="210"/>
                  </a:lnTo>
                  <a:lnTo>
                    <a:pt x="1015" y="202"/>
                  </a:lnTo>
                  <a:lnTo>
                    <a:pt x="1015" y="224"/>
                  </a:lnTo>
                  <a:lnTo>
                    <a:pt x="938" y="298"/>
                  </a:lnTo>
                  <a:lnTo>
                    <a:pt x="938" y="206"/>
                  </a:lnTo>
                  <a:lnTo>
                    <a:pt x="740" y="162"/>
                  </a:lnTo>
                  <a:lnTo>
                    <a:pt x="649" y="235"/>
                  </a:lnTo>
                  <a:lnTo>
                    <a:pt x="649" y="110"/>
                  </a:lnTo>
                  <a:lnTo>
                    <a:pt x="539" y="85"/>
                  </a:lnTo>
                  <a:lnTo>
                    <a:pt x="260" y="15"/>
                  </a:lnTo>
                  <a:lnTo>
                    <a:pt x="216" y="4"/>
                  </a:lnTo>
                  <a:lnTo>
                    <a:pt x="202" y="0"/>
                  </a:lnTo>
                  <a:close/>
                </a:path>
              </a:pathLst>
            </a:custGeom>
            <a:solidFill>
              <a:srgbClr val="D2D2D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p>
              <a:endParaRPr lang="en-US" sz="1836"/>
            </a:p>
          </p:txBody>
        </p:sp>
        <p:sp>
          <p:nvSpPr>
            <p:cNvPr id="830" name="Freeform 446"/>
            <p:cNvSpPr>
              <a:spLocks/>
            </p:cNvSpPr>
            <p:nvPr/>
          </p:nvSpPr>
          <p:spPr bwMode="auto">
            <a:xfrm>
              <a:off x="9477492" y="5116366"/>
              <a:ext cx="2077310" cy="631450"/>
            </a:xfrm>
            <a:custGeom>
              <a:avLst/>
              <a:gdLst>
                <a:gd name="T0" fmla="*/ 202 w 1283"/>
                <a:gd name="T1" fmla="*/ 0 h 390"/>
                <a:gd name="T2" fmla="*/ 0 w 1283"/>
                <a:gd name="T3" fmla="*/ 390 h 390"/>
                <a:gd name="T4" fmla="*/ 1283 w 1283"/>
                <a:gd name="T5" fmla="*/ 390 h 390"/>
                <a:gd name="T6" fmla="*/ 1283 w 1283"/>
                <a:gd name="T7" fmla="*/ 268 h 390"/>
                <a:gd name="T8" fmla="*/ 1250 w 1283"/>
                <a:gd name="T9" fmla="*/ 261 h 390"/>
                <a:gd name="T10" fmla="*/ 1239 w 1283"/>
                <a:gd name="T11" fmla="*/ 257 h 390"/>
                <a:gd name="T12" fmla="*/ 1239 w 1283"/>
                <a:gd name="T13" fmla="*/ 257 h 390"/>
                <a:gd name="T14" fmla="*/ 1063 w 1283"/>
                <a:gd name="T15" fmla="*/ 213 h 390"/>
                <a:gd name="T16" fmla="*/ 1052 w 1283"/>
                <a:gd name="T17" fmla="*/ 210 h 390"/>
                <a:gd name="T18" fmla="*/ 1015 w 1283"/>
                <a:gd name="T19" fmla="*/ 202 h 390"/>
                <a:gd name="T20" fmla="*/ 1015 w 1283"/>
                <a:gd name="T21" fmla="*/ 224 h 390"/>
                <a:gd name="T22" fmla="*/ 938 w 1283"/>
                <a:gd name="T23" fmla="*/ 298 h 390"/>
                <a:gd name="T24" fmla="*/ 938 w 1283"/>
                <a:gd name="T25" fmla="*/ 206 h 390"/>
                <a:gd name="T26" fmla="*/ 740 w 1283"/>
                <a:gd name="T27" fmla="*/ 162 h 390"/>
                <a:gd name="T28" fmla="*/ 649 w 1283"/>
                <a:gd name="T29" fmla="*/ 235 h 390"/>
                <a:gd name="T30" fmla="*/ 649 w 1283"/>
                <a:gd name="T31" fmla="*/ 110 h 390"/>
                <a:gd name="T32" fmla="*/ 539 w 1283"/>
                <a:gd name="T33" fmla="*/ 85 h 390"/>
                <a:gd name="T34" fmla="*/ 260 w 1283"/>
                <a:gd name="T35" fmla="*/ 15 h 390"/>
                <a:gd name="T36" fmla="*/ 216 w 1283"/>
                <a:gd name="T37" fmla="*/ 4 h 390"/>
                <a:gd name="T38" fmla="*/ 202 w 1283"/>
                <a:gd name="T39" fmla="*/ 0 h 3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283" h="390">
                  <a:moveTo>
                    <a:pt x="202" y="0"/>
                  </a:moveTo>
                  <a:lnTo>
                    <a:pt x="0" y="390"/>
                  </a:lnTo>
                  <a:lnTo>
                    <a:pt x="1283" y="390"/>
                  </a:lnTo>
                  <a:lnTo>
                    <a:pt x="1283" y="268"/>
                  </a:lnTo>
                  <a:lnTo>
                    <a:pt x="1250" y="261"/>
                  </a:lnTo>
                  <a:lnTo>
                    <a:pt x="1239" y="257"/>
                  </a:lnTo>
                  <a:lnTo>
                    <a:pt x="1239" y="257"/>
                  </a:lnTo>
                  <a:lnTo>
                    <a:pt x="1063" y="213"/>
                  </a:lnTo>
                  <a:lnTo>
                    <a:pt x="1052" y="210"/>
                  </a:lnTo>
                  <a:lnTo>
                    <a:pt x="1015" y="202"/>
                  </a:lnTo>
                  <a:lnTo>
                    <a:pt x="1015" y="224"/>
                  </a:lnTo>
                  <a:lnTo>
                    <a:pt x="938" y="298"/>
                  </a:lnTo>
                  <a:lnTo>
                    <a:pt x="938" y="206"/>
                  </a:lnTo>
                  <a:lnTo>
                    <a:pt x="740" y="162"/>
                  </a:lnTo>
                  <a:lnTo>
                    <a:pt x="649" y="235"/>
                  </a:lnTo>
                  <a:lnTo>
                    <a:pt x="649" y="110"/>
                  </a:lnTo>
                  <a:lnTo>
                    <a:pt x="539" y="85"/>
                  </a:lnTo>
                  <a:lnTo>
                    <a:pt x="260" y="15"/>
                  </a:lnTo>
                  <a:lnTo>
                    <a:pt x="216" y="4"/>
                  </a:lnTo>
                  <a:lnTo>
                    <a:pt x="202"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p>
              <a:endParaRPr lang="en-US" sz="1836"/>
            </a:p>
          </p:txBody>
        </p:sp>
        <p:sp>
          <p:nvSpPr>
            <p:cNvPr id="706" name="Freeform 667"/>
            <p:cNvSpPr>
              <a:spLocks/>
            </p:cNvSpPr>
            <p:nvPr/>
          </p:nvSpPr>
          <p:spPr bwMode="auto">
            <a:xfrm>
              <a:off x="6516152" y="1717869"/>
              <a:ext cx="1092895" cy="2951625"/>
            </a:xfrm>
            <a:custGeom>
              <a:avLst/>
              <a:gdLst>
                <a:gd name="T0" fmla="*/ 675 w 675"/>
                <a:gd name="T1" fmla="*/ 0 h 1823"/>
                <a:gd name="T2" fmla="*/ 0 w 675"/>
                <a:gd name="T3" fmla="*/ 0 h 1823"/>
                <a:gd name="T4" fmla="*/ 0 w 675"/>
                <a:gd name="T5" fmla="*/ 1673 h 1823"/>
                <a:gd name="T6" fmla="*/ 675 w 675"/>
                <a:gd name="T7" fmla="*/ 1823 h 1823"/>
                <a:gd name="T8" fmla="*/ 675 w 675"/>
                <a:gd name="T9" fmla="*/ 0 h 1823"/>
              </a:gdLst>
              <a:ahLst/>
              <a:cxnLst>
                <a:cxn ang="0">
                  <a:pos x="T0" y="T1"/>
                </a:cxn>
                <a:cxn ang="0">
                  <a:pos x="T2" y="T3"/>
                </a:cxn>
                <a:cxn ang="0">
                  <a:pos x="T4" y="T5"/>
                </a:cxn>
                <a:cxn ang="0">
                  <a:pos x="T6" y="T7"/>
                </a:cxn>
                <a:cxn ang="0">
                  <a:pos x="T8" y="T9"/>
                </a:cxn>
              </a:cxnLst>
              <a:rect l="0" t="0" r="r" b="b"/>
              <a:pathLst>
                <a:path w="675" h="1823">
                  <a:moveTo>
                    <a:pt x="675" y="0"/>
                  </a:moveTo>
                  <a:lnTo>
                    <a:pt x="0" y="0"/>
                  </a:lnTo>
                  <a:lnTo>
                    <a:pt x="0" y="1673"/>
                  </a:lnTo>
                  <a:lnTo>
                    <a:pt x="675" y="1823"/>
                  </a:lnTo>
                  <a:lnTo>
                    <a:pt x="675" y="0"/>
                  </a:lnTo>
                  <a:close/>
                </a:path>
              </a:pathLst>
            </a:custGeom>
            <a:solidFill>
              <a:srgbClr val="A7A9A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p>
              <a:endParaRPr lang="en-US" sz="1836"/>
            </a:p>
          </p:txBody>
        </p:sp>
        <p:sp>
          <p:nvSpPr>
            <p:cNvPr id="707" name="Freeform 668"/>
            <p:cNvSpPr>
              <a:spLocks/>
            </p:cNvSpPr>
            <p:nvPr/>
          </p:nvSpPr>
          <p:spPr bwMode="auto">
            <a:xfrm>
              <a:off x="6516152" y="1717869"/>
              <a:ext cx="1092895" cy="2951625"/>
            </a:xfrm>
            <a:custGeom>
              <a:avLst/>
              <a:gdLst>
                <a:gd name="T0" fmla="*/ 675 w 675"/>
                <a:gd name="T1" fmla="*/ 0 h 1823"/>
                <a:gd name="T2" fmla="*/ 0 w 675"/>
                <a:gd name="T3" fmla="*/ 0 h 1823"/>
                <a:gd name="T4" fmla="*/ 0 w 675"/>
                <a:gd name="T5" fmla="*/ 1673 h 1823"/>
                <a:gd name="T6" fmla="*/ 675 w 675"/>
                <a:gd name="T7" fmla="*/ 1823 h 1823"/>
                <a:gd name="T8" fmla="*/ 675 w 675"/>
                <a:gd name="T9" fmla="*/ 0 h 1823"/>
              </a:gdLst>
              <a:ahLst/>
              <a:cxnLst>
                <a:cxn ang="0">
                  <a:pos x="T0" y="T1"/>
                </a:cxn>
                <a:cxn ang="0">
                  <a:pos x="T2" y="T3"/>
                </a:cxn>
                <a:cxn ang="0">
                  <a:pos x="T4" y="T5"/>
                </a:cxn>
                <a:cxn ang="0">
                  <a:pos x="T6" y="T7"/>
                </a:cxn>
                <a:cxn ang="0">
                  <a:pos x="T8" y="T9"/>
                </a:cxn>
              </a:cxnLst>
              <a:rect l="0" t="0" r="r" b="b"/>
              <a:pathLst>
                <a:path w="675" h="1823">
                  <a:moveTo>
                    <a:pt x="675" y="0"/>
                  </a:moveTo>
                  <a:lnTo>
                    <a:pt x="0" y="0"/>
                  </a:lnTo>
                  <a:lnTo>
                    <a:pt x="0" y="1673"/>
                  </a:lnTo>
                  <a:lnTo>
                    <a:pt x="675" y="1823"/>
                  </a:lnTo>
                  <a:lnTo>
                    <a:pt x="675"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p>
              <a:endParaRPr lang="en-US" sz="1836"/>
            </a:p>
          </p:txBody>
        </p:sp>
        <p:sp>
          <p:nvSpPr>
            <p:cNvPr id="708" name="Freeform 669"/>
            <p:cNvSpPr>
              <a:spLocks/>
            </p:cNvSpPr>
            <p:nvPr/>
          </p:nvSpPr>
          <p:spPr bwMode="auto">
            <a:xfrm>
              <a:off x="6516152" y="4044519"/>
              <a:ext cx="1068608" cy="382108"/>
            </a:xfrm>
            <a:custGeom>
              <a:avLst/>
              <a:gdLst>
                <a:gd name="T0" fmla="*/ 0 w 660"/>
                <a:gd name="T1" fmla="*/ 0 h 236"/>
                <a:gd name="T2" fmla="*/ 0 w 660"/>
                <a:gd name="T3" fmla="*/ 103 h 236"/>
                <a:gd name="T4" fmla="*/ 660 w 660"/>
                <a:gd name="T5" fmla="*/ 236 h 236"/>
                <a:gd name="T6" fmla="*/ 660 w 660"/>
                <a:gd name="T7" fmla="*/ 125 h 236"/>
                <a:gd name="T8" fmla="*/ 0 w 660"/>
                <a:gd name="T9" fmla="*/ 0 h 236"/>
              </a:gdLst>
              <a:ahLst/>
              <a:cxnLst>
                <a:cxn ang="0">
                  <a:pos x="T0" y="T1"/>
                </a:cxn>
                <a:cxn ang="0">
                  <a:pos x="T2" y="T3"/>
                </a:cxn>
                <a:cxn ang="0">
                  <a:pos x="T4" y="T5"/>
                </a:cxn>
                <a:cxn ang="0">
                  <a:pos x="T6" y="T7"/>
                </a:cxn>
                <a:cxn ang="0">
                  <a:pos x="T8" y="T9"/>
                </a:cxn>
              </a:cxnLst>
              <a:rect l="0" t="0" r="r" b="b"/>
              <a:pathLst>
                <a:path w="660" h="236">
                  <a:moveTo>
                    <a:pt x="0" y="0"/>
                  </a:moveTo>
                  <a:lnTo>
                    <a:pt x="0" y="103"/>
                  </a:lnTo>
                  <a:lnTo>
                    <a:pt x="660" y="236"/>
                  </a:lnTo>
                  <a:lnTo>
                    <a:pt x="660" y="125"/>
                  </a:lnTo>
                  <a:lnTo>
                    <a:pt x="0" y="0"/>
                  </a:lnTo>
                  <a:close/>
                </a:path>
              </a:pathLst>
            </a:custGeom>
            <a:solidFill>
              <a:srgbClr val="55B0D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p>
              <a:endParaRPr lang="en-US" sz="1836"/>
            </a:p>
          </p:txBody>
        </p:sp>
        <p:sp>
          <p:nvSpPr>
            <p:cNvPr id="709" name="Freeform 670"/>
            <p:cNvSpPr>
              <a:spLocks/>
            </p:cNvSpPr>
            <p:nvPr/>
          </p:nvSpPr>
          <p:spPr bwMode="auto">
            <a:xfrm>
              <a:off x="6516152" y="4044519"/>
              <a:ext cx="1068608" cy="382108"/>
            </a:xfrm>
            <a:custGeom>
              <a:avLst/>
              <a:gdLst>
                <a:gd name="T0" fmla="*/ 0 w 660"/>
                <a:gd name="T1" fmla="*/ 0 h 236"/>
                <a:gd name="T2" fmla="*/ 0 w 660"/>
                <a:gd name="T3" fmla="*/ 103 h 236"/>
                <a:gd name="T4" fmla="*/ 660 w 660"/>
                <a:gd name="T5" fmla="*/ 236 h 236"/>
                <a:gd name="T6" fmla="*/ 660 w 660"/>
                <a:gd name="T7" fmla="*/ 125 h 236"/>
                <a:gd name="T8" fmla="*/ 0 w 660"/>
                <a:gd name="T9" fmla="*/ 0 h 236"/>
              </a:gdLst>
              <a:ahLst/>
              <a:cxnLst>
                <a:cxn ang="0">
                  <a:pos x="T0" y="T1"/>
                </a:cxn>
                <a:cxn ang="0">
                  <a:pos x="T2" y="T3"/>
                </a:cxn>
                <a:cxn ang="0">
                  <a:pos x="T4" y="T5"/>
                </a:cxn>
                <a:cxn ang="0">
                  <a:pos x="T6" y="T7"/>
                </a:cxn>
                <a:cxn ang="0">
                  <a:pos x="T8" y="T9"/>
                </a:cxn>
              </a:cxnLst>
              <a:rect l="0" t="0" r="r" b="b"/>
              <a:pathLst>
                <a:path w="660" h="236">
                  <a:moveTo>
                    <a:pt x="0" y="0"/>
                  </a:moveTo>
                  <a:lnTo>
                    <a:pt x="0" y="103"/>
                  </a:lnTo>
                  <a:lnTo>
                    <a:pt x="660" y="236"/>
                  </a:lnTo>
                  <a:lnTo>
                    <a:pt x="660" y="125"/>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p>
              <a:endParaRPr lang="en-US" sz="1836"/>
            </a:p>
          </p:txBody>
        </p:sp>
        <p:sp>
          <p:nvSpPr>
            <p:cNvPr id="710" name="Freeform 671"/>
            <p:cNvSpPr>
              <a:spLocks/>
            </p:cNvSpPr>
            <p:nvPr/>
          </p:nvSpPr>
          <p:spPr bwMode="auto">
            <a:xfrm>
              <a:off x="6516152" y="3866418"/>
              <a:ext cx="1068608" cy="362679"/>
            </a:xfrm>
            <a:custGeom>
              <a:avLst/>
              <a:gdLst>
                <a:gd name="T0" fmla="*/ 0 w 660"/>
                <a:gd name="T1" fmla="*/ 0 h 224"/>
                <a:gd name="T2" fmla="*/ 0 w 660"/>
                <a:gd name="T3" fmla="*/ 103 h 224"/>
                <a:gd name="T4" fmla="*/ 660 w 660"/>
                <a:gd name="T5" fmla="*/ 224 h 224"/>
                <a:gd name="T6" fmla="*/ 660 w 660"/>
                <a:gd name="T7" fmla="*/ 114 h 224"/>
                <a:gd name="T8" fmla="*/ 0 w 660"/>
                <a:gd name="T9" fmla="*/ 0 h 224"/>
              </a:gdLst>
              <a:ahLst/>
              <a:cxnLst>
                <a:cxn ang="0">
                  <a:pos x="T0" y="T1"/>
                </a:cxn>
                <a:cxn ang="0">
                  <a:pos x="T2" y="T3"/>
                </a:cxn>
                <a:cxn ang="0">
                  <a:pos x="T4" y="T5"/>
                </a:cxn>
                <a:cxn ang="0">
                  <a:pos x="T6" y="T7"/>
                </a:cxn>
                <a:cxn ang="0">
                  <a:pos x="T8" y="T9"/>
                </a:cxn>
              </a:cxnLst>
              <a:rect l="0" t="0" r="r" b="b"/>
              <a:pathLst>
                <a:path w="660" h="224">
                  <a:moveTo>
                    <a:pt x="0" y="0"/>
                  </a:moveTo>
                  <a:lnTo>
                    <a:pt x="0" y="103"/>
                  </a:lnTo>
                  <a:lnTo>
                    <a:pt x="660" y="224"/>
                  </a:lnTo>
                  <a:lnTo>
                    <a:pt x="660" y="114"/>
                  </a:lnTo>
                  <a:lnTo>
                    <a:pt x="0" y="0"/>
                  </a:lnTo>
                  <a:close/>
                </a:path>
              </a:pathLst>
            </a:custGeom>
            <a:solidFill>
              <a:srgbClr val="55B0D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p>
              <a:endParaRPr lang="en-US" sz="1836"/>
            </a:p>
          </p:txBody>
        </p:sp>
        <p:sp>
          <p:nvSpPr>
            <p:cNvPr id="711" name="Freeform 672"/>
            <p:cNvSpPr>
              <a:spLocks/>
            </p:cNvSpPr>
            <p:nvPr/>
          </p:nvSpPr>
          <p:spPr bwMode="auto">
            <a:xfrm>
              <a:off x="6516152" y="3866418"/>
              <a:ext cx="1068608" cy="362679"/>
            </a:xfrm>
            <a:custGeom>
              <a:avLst/>
              <a:gdLst>
                <a:gd name="T0" fmla="*/ 0 w 660"/>
                <a:gd name="T1" fmla="*/ 0 h 224"/>
                <a:gd name="T2" fmla="*/ 0 w 660"/>
                <a:gd name="T3" fmla="*/ 103 h 224"/>
                <a:gd name="T4" fmla="*/ 660 w 660"/>
                <a:gd name="T5" fmla="*/ 224 h 224"/>
                <a:gd name="T6" fmla="*/ 660 w 660"/>
                <a:gd name="T7" fmla="*/ 114 h 224"/>
                <a:gd name="T8" fmla="*/ 0 w 660"/>
                <a:gd name="T9" fmla="*/ 0 h 224"/>
              </a:gdLst>
              <a:ahLst/>
              <a:cxnLst>
                <a:cxn ang="0">
                  <a:pos x="T0" y="T1"/>
                </a:cxn>
                <a:cxn ang="0">
                  <a:pos x="T2" y="T3"/>
                </a:cxn>
                <a:cxn ang="0">
                  <a:pos x="T4" y="T5"/>
                </a:cxn>
                <a:cxn ang="0">
                  <a:pos x="T6" y="T7"/>
                </a:cxn>
                <a:cxn ang="0">
                  <a:pos x="T8" y="T9"/>
                </a:cxn>
              </a:cxnLst>
              <a:rect l="0" t="0" r="r" b="b"/>
              <a:pathLst>
                <a:path w="660" h="224">
                  <a:moveTo>
                    <a:pt x="0" y="0"/>
                  </a:moveTo>
                  <a:lnTo>
                    <a:pt x="0" y="103"/>
                  </a:lnTo>
                  <a:lnTo>
                    <a:pt x="660" y="224"/>
                  </a:lnTo>
                  <a:lnTo>
                    <a:pt x="660" y="114"/>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p>
              <a:endParaRPr lang="en-US" sz="1836"/>
            </a:p>
          </p:txBody>
        </p:sp>
        <p:sp>
          <p:nvSpPr>
            <p:cNvPr id="712" name="Freeform 673"/>
            <p:cNvSpPr>
              <a:spLocks/>
            </p:cNvSpPr>
            <p:nvPr/>
          </p:nvSpPr>
          <p:spPr bwMode="auto">
            <a:xfrm>
              <a:off x="6516152" y="3688316"/>
              <a:ext cx="1068608" cy="344869"/>
            </a:xfrm>
            <a:custGeom>
              <a:avLst/>
              <a:gdLst>
                <a:gd name="T0" fmla="*/ 0 w 660"/>
                <a:gd name="T1" fmla="*/ 0 h 213"/>
                <a:gd name="T2" fmla="*/ 0 w 660"/>
                <a:gd name="T3" fmla="*/ 99 h 213"/>
                <a:gd name="T4" fmla="*/ 660 w 660"/>
                <a:gd name="T5" fmla="*/ 213 h 213"/>
                <a:gd name="T6" fmla="*/ 660 w 660"/>
                <a:gd name="T7" fmla="*/ 103 h 213"/>
                <a:gd name="T8" fmla="*/ 0 w 660"/>
                <a:gd name="T9" fmla="*/ 0 h 213"/>
              </a:gdLst>
              <a:ahLst/>
              <a:cxnLst>
                <a:cxn ang="0">
                  <a:pos x="T0" y="T1"/>
                </a:cxn>
                <a:cxn ang="0">
                  <a:pos x="T2" y="T3"/>
                </a:cxn>
                <a:cxn ang="0">
                  <a:pos x="T4" y="T5"/>
                </a:cxn>
                <a:cxn ang="0">
                  <a:pos x="T6" y="T7"/>
                </a:cxn>
                <a:cxn ang="0">
                  <a:pos x="T8" y="T9"/>
                </a:cxn>
              </a:cxnLst>
              <a:rect l="0" t="0" r="r" b="b"/>
              <a:pathLst>
                <a:path w="660" h="213">
                  <a:moveTo>
                    <a:pt x="0" y="0"/>
                  </a:moveTo>
                  <a:lnTo>
                    <a:pt x="0" y="99"/>
                  </a:lnTo>
                  <a:lnTo>
                    <a:pt x="660" y="213"/>
                  </a:lnTo>
                  <a:lnTo>
                    <a:pt x="660" y="103"/>
                  </a:lnTo>
                  <a:lnTo>
                    <a:pt x="0" y="0"/>
                  </a:lnTo>
                  <a:close/>
                </a:path>
              </a:pathLst>
            </a:custGeom>
            <a:solidFill>
              <a:srgbClr val="55B0D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p>
              <a:endParaRPr lang="en-US" sz="1836"/>
            </a:p>
          </p:txBody>
        </p:sp>
        <p:sp>
          <p:nvSpPr>
            <p:cNvPr id="713" name="Freeform 674"/>
            <p:cNvSpPr>
              <a:spLocks/>
            </p:cNvSpPr>
            <p:nvPr/>
          </p:nvSpPr>
          <p:spPr bwMode="auto">
            <a:xfrm>
              <a:off x="6516152" y="3688316"/>
              <a:ext cx="1068608" cy="344869"/>
            </a:xfrm>
            <a:custGeom>
              <a:avLst/>
              <a:gdLst>
                <a:gd name="T0" fmla="*/ 0 w 660"/>
                <a:gd name="T1" fmla="*/ 0 h 213"/>
                <a:gd name="T2" fmla="*/ 0 w 660"/>
                <a:gd name="T3" fmla="*/ 99 h 213"/>
                <a:gd name="T4" fmla="*/ 660 w 660"/>
                <a:gd name="T5" fmla="*/ 213 h 213"/>
                <a:gd name="T6" fmla="*/ 660 w 660"/>
                <a:gd name="T7" fmla="*/ 103 h 213"/>
                <a:gd name="T8" fmla="*/ 0 w 660"/>
                <a:gd name="T9" fmla="*/ 0 h 213"/>
              </a:gdLst>
              <a:ahLst/>
              <a:cxnLst>
                <a:cxn ang="0">
                  <a:pos x="T0" y="T1"/>
                </a:cxn>
                <a:cxn ang="0">
                  <a:pos x="T2" y="T3"/>
                </a:cxn>
                <a:cxn ang="0">
                  <a:pos x="T4" y="T5"/>
                </a:cxn>
                <a:cxn ang="0">
                  <a:pos x="T6" y="T7"/>
                </a:cxn>
                <a:cxn ang="0">
                  <a:pos x="T8" y="T9"/>
                </a:cxn>
              </a:cxnLst>
              <a:rect l="0" t="0" r="r" b="b"/>
              <a:pathLst>
                <a:path w="660" h="213">
                  <a:moveTo>
                    <a:pt x="0" y="0"/>
                  </a:moveTo>
                  <a:lnTo>
                    <a:pt x="0" y="99"/>
                  </a:lnTo>
                  <a:lnTo>
                    <a:pt x="660" y="213"/>
                  </a:lnTo>
                  <a:lnTo>
                    <a:pt x="660" y="103"/>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p>
              <a:endParaRPr lang="en-US" sz="1836"/>
            </a:p>
          </p:txBody>
        </p:sp>
        <p:sp>
          <p:nvSpPr>
            <p:cNvPr id="714" name="Freeform 675"/>
            <p:cNvSpPr>
              <a:spLocks/>
            </p:cNvSpPr>
            <p:nvPr/>
          </p:nvSpPr>
          <p:spPr bwMode="auto">
            <a:xfrm>
              <a:off x="6516152" y="3510215"/>
              <a:ext cx="1068608" cy="327059"/>
            </a:xfrm>
            <a:custGeom>
              <a:avLst/>
              <a:gdLst>
                <a:gd name="T0" fmla="*/ 0 w 660"/>
                <a:gd name="T1" fmla="*/ 0 h 202"/>
                <a:gd name="T2" fmla="*/ 0 w 660"/>
                <a:gd name="T3" fmla="*/ 99 h 202"/>
                <a:gd name="T4" fmla="*/ 660 w 660"/>
                <a:gd name="T5" fmla="*/ 202 h 202"/>
                <a:gd name="T6" fmla="*/ 660 w 660"/>
                <a:gd name="T7" fmla="*/ 95 h 202"/>
                <a:gd name="T8" fmla="*/ 0 w 660"/>
                <a:gd name="T9" fmla="*/ 0 h 202"/>
              </a:gdLst>
              <a:ahLst/>
              <a:cxnLst>
                <a:cxn ang="0">
                  <a:pos x="T0" y="T1"/>
                </a:cxn>
                <a:cxn ang="0">
                  <a:pos x="T2" y="T3"/>
                </a:cxn>
                <a:cxn ang="0">
                  <a:pos x="T4" y="T5"/>
                </a:cxn>
                <a:cxn ang="0">
                  <a:pos x="T6" y="T7"/>
                </a:cxn>
                <a:cxn ang="0">
                  <a:pos x="T8" y="T9"/>
                </a:cxn>
              </a:cxnLst>
              <a:rect l="0" t="0" r="r" b="b"/>
              <a:pathLst>
                <a:path w="660" h="202">
                  <a:moveTo>
                    <a:pt x="0" y="0"/>
                  </a:moveTo>
                  <a:lnTo>
                    <a:pt x="0" y="99"/>
                  </a:lnTo>
                  <a:lnTo>
                    <a:pt x="660" y="202"/>
                  </a:lnTo>
                  <a:lnTo>
                    <a:pt x="660" y="95"/>
                  </a:lnTo>
                  <a:lnTo>
                    <a:pt x="0" y="0"/>
                  </a:lnTo>
                  <a:close/>
                </a:path>
              </a:pathLst>
            </a:custGeom>
            <a:solidFill>
              <a:srgbClr val="55B0D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p>
              <a:endParaRPr lang="en-US" sz="1836"/>
            </a:p>
          </p:txBody>
        </p:sp>
        <p:sp>
          <p:nvSpPr>
            <p:cNvPr id="715" name="Freeform 676"/>
            <p:cNvSpPr>
              <a:spLocks/>
            </p:cNvSpPr>
            <p:nvPr/>
          </p:nvSpPr>
          <p:spPr bwMode="auto">
            <a:xfrm>
              <a:off x="6516152" y="3510215"/>
              <a:ext cx="1068608" cy="327059"/>
            </a:xfrm>
            <a:custGeom>
              <a:avLst/>
              <a:gdLst>
                <a:gd name="T0" fmla="*/ 0 w 660"/>
                <a:gd name="T1" fmla="*/ 0 h 202"/>
                <a:gd name="T2" fmla="*/ 0 w 660"/>
                <a:gd name="T3" fmla="*/ 99 h 202"/>
                <a:gd name="T4" fmla="*/ 660 w 660"/>
                <a:gd name="T5" fmla="*/ 202 h 202"/>
                <a:gd name="T6" fmla="*/ 660 w 660"/>
                <a:gd name="T7" fmla="*/ 95 h 202"/>
                <a:gd name="T8" fmla="*/ 0 w 660"/>
                <a:gd name="T9" fmla="*/ 0 h 202"/>
              </a:gdLst>
              <a:ahLst/>
              <a:cxnLst>
                <a:cxn ang="0">
                  <a:pos x="T0" y="T1"/>
                </a:cxn>
                <a:cxn ang="0">
                  <a:pos x="T2" y="T3"/>
                </a:cxn>
                <a:cxn ang="0">
                  <a:pos x="T4" y="T5"/>
                </a:cxn>
                <a:cxn ang="0">
                  <a:pos x="T6" y="T7"/>
                </a:cxn>
                <a:cxn ang="0">
                  <a:pos x="T8" y="T9"/>
                </a:cxn>
              </a:cxnLst>
              <a:rect l="0" t="0" r="r" b="b"/>
              <a:pathLst>
                <a:path w="660" h="202">
                  <a:moveTo>
                    <a:pt x="0" y="0"/>
                  </a:moveTo>
                  <a:lnTo>
                    <a:pt x="0" y="99"/>
                  </a:lnTo>
                  <a:lnTo>
                    <a:pt x="660" y="202"/>
                  </a:lnTo>
                  <a:lnTo>
                    <a:pt x="660" y="95"/>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p>
              <a:endParaRPr lang="en-US" sz="1836"/>
            </a:p>
          </p:txBody>
        </p:sp>
        <p:sp>
          <p:nvSpPr>
            <p:cNvPr id="716" name="Freeform 677"/>
            <p:cNvSpPr>
              <a:spLocks/>
            </p:cNvSpPr>
            <p:nvPr/>
          </p:nvSpPr>
          <p:spPr bwMode="auto">
            <a:xfrm>
              <a:off x="6516152" y="3330495"/>
              <a:ext cx="1068608" cy="315726"/>
            </a:xfrm>
            <a:custGeom>
              <a:avLst/>
              <a:gdLst>
                <a:gd name="T0" fmla="*/ 0 w 660"/>
                <a:gd name="T1" fmla="*/ 0 h 195"/>
                <a:gd name="T2" fmla="*/ 0 w 660"/>
                <a:gd name="T3" fmla="*/ 100 h 195"/>
                <a:gd name="T4" fmla="*/ 660 w 660"/>
                <a:gd name="T5" fmla="*/ 195 h 195"/>
                <a:gd name="T6" fmla="*/ 660 w 660"/>
                <a:gd name="T7" fmla="*/ 85 h 195"/>
                <a:gd name="T8" fmla="*/ 0 w 660"/>
                <a:gd name="T9" fmla="*/ 0 h 195"/>
              </a:gdLst>
              <a:ahLst/>
              <a:cxnLst>
                <a:cxn ang="0">
                  <a:pos x="T0" y="T1"/>
                </a:cxn>
                <a:cxn ang="0">
                  <a:pos x="T2" y="T3"/>
                </a:cxn>
                <a:cxn ang="0">
                  <a:pos x="T4" y="T5"/>
                </a:cxn>
                <a:cxn ang="0">
                  <a:pos x="T6" y="T7"/>
                </a:cxn>
                <a:cxn ang="0">
                  <a:pos x="T8" y="T9"/>
                </a:cxn>
              </a:cxnLst>
              <a:rect l="0" t="0" r="r" b="b"/>
              <a:pathLst>
                <a:path w="660" h="195">
                  <a:moveTo>
                    <a:pt x="0" y="0"/>
                  </a:moveTo>
                  <a:lnTo>
                    <a:pt x="0" y="100"/>
                  </a:lnTo>
                  <a:lnTo>
                    <a:pt x="660" y="195"/>
                  </a:lnTo>
                  <a:lnTo>
                    <a:pt x="660" y="85"/>
                  </a:lnTo>
                  <a:lnTo>
                    <a:pt x="0" y="0"/>
                  </a:lnTo>
                  <a:close/>
                </a:path>
              </a:pathLst>
            </a:custGeom>
            <a:solidFill>
              <a:srgbClr val="55B0D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p>
              <a:endParaRPr lang="en-US" sz="1836"/>
            </a:p>
          </p:txBody>
        </p:sp>
        <p:sp>
          <p:nvSpPr>
            <p:cNvPr id="717" name="Freeform 678"/>
            <p:cNvSpPr>
              <a:spLocks/>
            </p:cNvSpPr>
            <p:nvPr/>
          </p:nvSpPr>
          <p:spPr bwMode="auto">
            <a:xfrm>
              <a:off x="6516152" y="3330495"/>
              <a:ext cx="1068608" cy="315726"/>
            </a:xfrm>
            <a:custGeom>
              <a:avLst/>
              <a:gdLst>
                <a:gd name="T0" fmla="*/ 0 w 660"/>
                <a:gd name="T1" fmla="*/ 0 h 195"/>
                <a:gd name="T2" fmla="*/ 0 w 660"/>
                <a:gd name="T3" fmla="*/ 100 h 195"/>
                <a:gd name="T4" fmla="*/ 660 w 660"/>
                <a:gd name="T5" fmla="*/ 195 h 195"/>
                <a:gd name="T6" fmla="*/ 660 w 660"/>
                <a:gd name="T7" fmla="*/ 85 h 195"/>
                <a:gd name="T8" fmla="*/ 0 w 660"/>
                <a:gd name="T9" fmla="*/ 0 h 195"/>
              </a:gdLst>
              <a:ahLst/>
              <a:cxnLst>
                <a:cxn ang="0">
                  <a:pos x="T0" y="T1"/>
                </a:cxn>
                <a:cxn ang="0">
                  <a:pos x="T2" y="T3"/>
                </a:cxn>
                <a:cxn ang="0">
                  <a:pos x="T4" y="T5"/>
                </a:cxn>
                <a:cxn ang="0">
                  <a:pos x="T6" y="T7"/>
                </a:cxn>
                <a:cxn ang="0">
                  <a:pos x="T8" y="T9"/>
                </a:cxn>
              </a:cxnLst>
              <a:rect l="0" t="0" r="r" b="b"/>
              <a:pathLst>
                <a:path w="660" h="195">
                  <a:moveTo>
                    <a:pt x="0" y="0"/>
                  </a:moveTo>
                  <a:lnTo>
                    <a:pt x="0" y="100"/>
                  </a:lnTo>
                  <a:lnTo>
                    <a:pt x="660" y="195"/>
                  </a:lnTo>
                  <a:lnTo>
                    <a:pt x="660" y="85"/>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p>
              <a:endParaRPr lang="en-US" sz="1836"/>
            </a:p>
          </p:txBody>
        </p:sp>
        <p:sp>
          <p:nvSpPr>
            <p:cNvPr id="718" name="Freeform 679"/>
            <p:cNvSpPr>
              <a:spLocks/>
            </p:cNvSpPr>
            <p:nvPr/>
          </p:nvSpPr>
          <p:spPr bwMode="auto">
            <a:xfrm>
              <a:off x="6516152" y="3152394"/>
              <a:ext cx="1068608" cy="297915"/>
            </a:xfrm>
            <a:custGeom>
              <a:avLst/>
              <a:gdLst>
                <a:gd name="T0" fmla="*/ 0 w 660"/>
                <a:gd name="T1" fmla="*/ 0 h 184"/>
                <a:gd name="T2" fmla="*/ 0 w 660"/>
                <a:gd name="T3" fmla="*/ 99 h 184"/>
                <a:gd name="T4" fmla="*/ 660 w 660"/>
                <a:gd name="T5" fmla="*/ 184 h 184"/>
                <a:gd name="T6" fmla="*/ 660 w 660"/>
                <a:gd name="T7" fmla="*/ 74 h 184"/>
                <a:gd name="T8" fmla="*/ 0 w 660"/>
                <a:gd name="T9" fmla="*/ 0 h 184"/>
              </a:gdLst>
              <a:ahLst/>
              <a:cxnLst>
                <a:cxn ang="0">
                  <a:pos x="T0" y="T1"/>
                </a:cxn>
                <a:cxn ang="0">
                  <a:pos x="T2" y="T3"/>
                </a:cxn>
                <a:cxn ang="0">
                  <a:pos x="T4" y="T5"/>
                </a:cxn>
                <a:cxn ang="0">
                  <a:pos x="T6" y="T7"/>
                </a:cxn>
                <a:cxn ang="0">
                  <a:pos x="T8" y="T9"/>
                </a:cxn>
              </a:cxnLst>
              <a:rect l="0" t="0" r="r" b="b"/>
              <a:pathLst>
                <a:path w="660" h="184">
                  <a:moveTo>
                    <a:pt x="0" y="0"/>
                  </a:moveTo>
                  <a:lnTo>
                    <a:pt x="0" y="99"/>
                  </a:lnTo>
                  <a:lnTo>
                    <a:pt x="660" y="184"/>
                  </a:lnTo>
                  <a:lnTo>
                    <a:pt x="660" y="74"/>
                  </a:lnTo>
                  <a:lnTo>
                    <a:pt x="0" y="0"/>
                  </a:lnTo>
                  <a:close/>
                </a:path>
              </a:pathLst>
            </a:custGeom>
            <a:solidFill>
              <a:srgbClr val="55B0D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p>
              <a:endParaRPr lang="en-US" sz="1836"/>
            </a:p>
          </p:txBody>
        </p:sp>
        <p:sp>
          <p:nvSpPr>
            <p:cNvPr id="719" name="Freeform 680"/>
            <p:cNvSpPr>
              <a:spLocks/>
            </p:cNvSpPr>
            <p:nvPr/>
          </p:nvSpPr>
          <p:spPr bwMode="auto">
            <a:xfrm>
              <a:off x="6516152" y="3152394"/>
              <a:ext cx="1068608" cy="297915"/>
            </a:xfrm>
            <a:custGeom>
              <a:avLst/>
              <a:gdLst>
                <a:gd name="T0" fmla="*/ 0 w 660"/>
                <a:gd name="T1" fmla="*/ 0 h 184"/>
                <a:gd name="T2" fmla="*/ 0 w 660"/>
                <a:gd name="T3" fmla="*/ 99 h 184"/>
                <a:gd name="T4" fmla="*/ 660 w 660"/>
                <a:gd name="T5" fmla="*/ 184 h 184"/>
                <a:gd name="T6" fmla="*/ 660 w 660"/>
                <a:gd name="T7" fmla="*/ 74 h 184"/>
                <a:gd name="T8" fmla="*/ 0 w 660"/>
                <a:gd name="T9" fmla="*/ 0 h 184"/>
              </a:gdLst>
              <a:ahLst/>
              <a:cxnLst>
                <a:cxn ang="0">
                  <a:pos x="T0" y="T1"/>
                </a:cxn>
                <a:cxn ang="0">
                  <a:pos x="T2" y="T3"/>
                </a:cxn>
                <a:cxn ang="0">
                  <a:pos x="T4" y="T5"/>
                </a:cxn>
                <a:cxn ang="0">
                  <a:pos x="T6" y="T7"/>
                </a:cxn>
                <a:cxn ang="0">
                  <a:pos x="T8" y="T9"/>
                </a:cxn>
              </a:cxnLst>
              <a:rect l="0" t="0" r="r" b="b"/>
              <a:pathLst>
                <a:path w="660" h="184">
                  <a:moveTo>
                    <a:pt x="0" y="0"/>
                  </a:moveTo>
                  <a:lnTo>
                    <a:pt x="0" y="99"/>
                  </a:lnTo>
                  <a:lnTo>
                    <a:pt x="660" y="184"/>
                  </a:lnTo>
                  <a:lnTo>
                    <a:pt x="660" y="74"/>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p>
              <a:endParaRPr lang="en-US" sz="1836"/>
            </a:p>
          </p:txBody>
        </p:sp>
        <p:sp>
          <p:nvSpPr>
            <p:cNvPr id="720" name="Freeform 681"/>
            <p:cNvSpPr>
              <a:spLocks/>
            </p:cNvSpPr>
            <p:nvPr/>
          </p:nvSpPr>
          <p:spPr bwMode="auto">
            <a:xfrm>
              <a:off x="6516152" y="2967816"/>
              <a:ext cx="1068608" cy="286582"/>
            </a:xfrm>
            <a:custGeom>
              <a:avLst/>
              <a:gdLst>
                <a:gd name="T0" fmla="*/ 0 w 660"/>
                <a:gd name="T1" fmla="*/ 0 h 177"/>
                <a:gd name="T2" fmla="*/ 0 w 660"/>
                <a:gd name="T3" fmla="*/ 103 h 177"/>
                <a:gd name="T4" fmla="*/ 660 w 660"/>
                <a:gd name="T5" fmla="*/ 177 h 177"/>
                <a:gd name="T6" fmla="*/ 660 w 660"/>
                <a:gd name="T7" fmla="*/ 70 h 177"/>
                <a:gd name="T8" fmla="*/ 0 w 660"/>
                <a:gd name="T9" fmla="*/ 0 h 177"/>
              </a:gdLst>
              <a:ahLst/>
              <a:cxnLst>
                <a:cxn ang="0">
                  <a:pos x="T0" y="T1"/>
                </a:cxn>
                <a:cxn ang="0">
                  <a:pos x="T2" y="T3"/>
                </a:cxn>
                <a:cxn ang="0">
                  <a:pos x="T4" y="T5"/>
                </a:cxn>
                <a:cxn ang="0">
                  <a:pos x="T6" y="T7"/>
                </a:cxn>
                <a:cxn ang="0">
                  <a:pos x="T8" y="T9"/>
                </a:cxn>
              </a:cxnLst>
              <a:rect l="0" t="0" r="r" b="b"/>
              <a:pathLst>
                <a:path w="660" h="177">
                  <a:moveTo>
                    <a:pt x="0" y="0"/>
                  </a:moveTo>
                  <a:lnTo>
                    <a:pt x="0" y="103"/>
                  </a:lnTo>
                  <a:lnTo>
                    <a:pt x="660" y="177"/>
                  </a:lnTo>
                  <a:lnTo>
                    <a:pt x="660" y="70"/>
                  </a:lnTo>
                  <a:lnTo>
                    <a:pt x="0" y="0"/>
                  </a:lnTo>
                  <a:close/>
                </a:path>
              </a:pathLst>
            </a:custGeom>
            <a:solidFill>
              <a:srgbClr val="55B0D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p>
              <a:endParaRPr lang="en-US" sz="1836"/>
            </a:p>
          </p:txBody>
        </p:sp>
        <p:sp>
          <p:nvSpPr>
            <p:cNvPr id="721" name="Freeform 682"/>
            <p:cNvSpPr>
              <a:spLocks/>
            </p:cNvSpPr>
            <p:nvPr/>
          </p:nvSpPr>
          <p:spPr bwMode="auto">
            <a:xfrm>
              <a:off x="6516152" y="2967816"/>
              <a:ext cx="1068608" cy="286582"/>
            </a:xfrm>
            <a:custGeom>
              <a:avLst/>
              <a:gdLst>
                <a:gd name="T0" fmla="*/ 0 w 660"/>
                <a:gd name="T1" fmla="*/ 0 h 177"/>
                <a:gd name="T2" fmla="*/ 0 w 660"/>
                <a:gd name="T3" fmla="*/ 103 h 177"/>
                <a:gd name="T4" fmla="*/ 660 w 660"/>
                <a:gd name="T5" fmla="*/ 177 h 177"/>
                <a:gd name="T6" fmla="*/ 660 w 660"/>
                <a:gd name="T7" fmla="*/ 70 h 177"/>
                <a:gd name="T8" fmla="*/ 0 w 660"/>
                <a:gd name="T9" fmla="*/ 0 h 177"/>
              </a:gdLst>
              <a:ahLst/>
              <a:cxnLst>
                <a:cxn ang="0">
                  <a:pos x="T0" y="T1"/>
                </a:cxn>
                <a:cxn ang="0">
                  <a:pos x="T2" y="T3"/>
                </a:cxn>
                <a:cxn ang="0">
                  <a:pos x="T4" y="T5"/>
                </a:cxn>
                <a:cxn ang="0">
                  <a:pos x="T6" y="T7"/>
                </a:cxn>
                <a:cxn ang="0">
                  <a:pos x="T8" y="T9"/>
                </a:cxn>
              </a:cxnLst>
              <a:rect l="0" t="0" r="r" b="b"/>
              <a:pathLst>
                <a:path w="660" h="177">
                  <a:moveTo>
                    <a:pt x="0" y="0"/>
                  </a:moveTo>
                  <a:lnTo>
                    <a:pt x="0" y="103"/>
                  </a:lnTo>
                  <a:lnTo>
                    <a:pt x="660" y="177"/>
                  </a:lnTo>
                  <a:lnTo>
                    <a:pt x="660" y="70"/>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p>
              <a:endParaRPr lang="en-US" sz="1836"/>
            </a:p>
          </p:txBody>
        </p:sp>
        <p:sp>
          <p:nvSpPr>
            <p:cNvPr id="722" name="Freeform 683"/>
            <p:cNvSpPr>
              <a:spLocks/>
            </p:cNvSpPr>
            <p:nvPr/>
          </p:nvSpPr>
          <p:spPr bwMode="auto">
            <a:xfrm>
              <a:off x="6516152" y="2789714"/>
              <a:ext cx="1068608" cy="273629"/>
            </a:xfrm>
            <a:custGeom>
              <a:avLst/>
              <a:gdLst>
                <a:gd name="T0" fmla="*/ 0 w 660"/>
                <a:gd name="T1" fmla="*/ 0 h 169"/>
                <a:gd name="T2" fmla="*/ 0 w 660"/>
                <a:gd name="T3" fmla="*/ 103 h 169"/>
                <a:gd name="T4" fmla="*/ 660 w 660"/>
                <a:gd name="T5" fmla="*/ 169 h 169"/>
                <a:gd name="T6" fmla="*/ 660 w 660"/>
                <a:gd name="T7" fmla="*/ 59 h 169"/>
                <a:gd name="T8" fmla="*/ 0 w 660"/>
                <a:gd name="T9" fmla="*/ 0 h 169"/>
              </a:gdLst>
              <a:ahLst/>
              <a:cxnLst>
                <a:cxn ang="0">
                  <a:pos x="T0" y="T1"/>
                </a:cxn>
                <a:cxn ang="0">
                  <a:pos x="T2" y="T3"/>
                </a:cxn>
                <a:cxn ang="0">
                  <a:pos x="T4" y="T5"/>
                </a:cxn>
                <a:cxn ang="0">
                  <a:pos x="T6" y="T7"/>
                </a:cxn>
                <a:cxn ang="0">
                  <a:pos x="T8" y="T9"/>
                </a:cxn>
              </a:cxnLst>
              <a:rect l="0" t="0" r="r" b="b"/>
              <a:pathLst>
                <a:path w="660" h="169">
                  <a:moveTo>
                    <a:pt x="0" y="0"/>
                  </a:moveTo>
                  <a:lnTo>
                    <a:pt x="0" y="103"/>
                  </a:lnTo>
                  <a:lnTo>
                    <a:pt x="660" y="169"/>
                  </a:lnTo>
                  <a:lnTo>
                    <a:pt x="660" y="59"/>
                  </a:lnTo>
                  <a:lnTo>
                    <a:pt x="0" y="0"/>
                  </a:lnTo>
                  <a:close/>
                </a:path>
              </a:pathLst>
            </a:custGeom>
            <a:solidFill>
              <a:srgbClr val="55B0D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p>
              <a:endParaRPr lang="en-US" sz="1836"/>
            </a:p>
          </p:txBody>
        </p:sp>
        <p:sp>
          <p:nvSpPr>
            <p:cNvPr id="723" name="Freeform 684"/>
            <p:cNvSpPr>
              <a:spLocks/>
            </p:cNvSpPr>
            <p:nvPr/>
          </p:nvSpPr>
          <p:spPr bwMode="auto">
            <a:xfrm>
              <a:off x="6516152" y="2789714"/>
              <a:ext cx="1068608" cy="273629"/>
            </a:xfrm>
            <a:custGeom>
              <a:avLst/>
              <a:gdLst>
                <a:gd name="T0" fmla="*/ 0 w 660"/>
                <a:gd name="T1" fmla="*/ 0 h 169"/>
                <a:gd name="T2" fmla="*/ 0 w 660"/>
                <a:gd name="T3" fmla="*/ 103 h 169"/>
                <a:gd name="T4" fmla="*/ 660 w 660"/>
                <a:gd name="T5" fmla="*/ 169 h 169"/>
                <a:gd name="T6" fmla="*/ 660 w 660"/>
                <a:gd name="T7" fmla="*/ 59 h 169"/>
                <a:gd name="T8" fmla="*/ 0 w 660"/>
                <a:gd name="T9" fmla="*/ 0 h 169"/>
              </a:gdLst>
              <a:ahLst/>
              <a:cxnLst>
                <a:cxn ang="0">
                  <a:pos x="T0" y="T1"/>
                </a:cxn>
                <a:cxn ang="0">
                  <a:pos x="T2" y="T3"/>
                </a:cxn>
                <a:cxn ang="0">
                  <a:pos x="T4" y="T5"/>
                </a:cxn>
                <a:cxn ang="0">
                  <a:pos x="T6" y="T7"/>
                </a:cxn>
                <a:cxn ang="0">
                  <a:pos x="T8" y="T9"/>
                </a:cxn>
              </a:cxnLst>
              <a:rect l="0" t="0" r="r" b="b"/>
              <a:pathLst>
                <a:path w="660" h="169">
                  <a:moveTo>
                    <a:pt x="0" y="0"/>
                  </a:moveTo>
                  <a:lnTo>
                    <a:pt x="0" y="103"/>
                  </a:lnTo>
                  <a:lnTo>
                    <a:pt x="660" y="169"/>
                  </a:lnTo>
                  <a:lnTo>
                    <a:pt x="660" y="59"/>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p>
              <a:endParaRPr lang="en-US" sz="1836"/>
            </a:p>
          </p:txBody>
        </p:sp>
        <p:sp>
          <p:nvSpPr>
            <p:cNvPr id="724" name="Freeform 685"/>
            <p:cNvSpPr>
              <a:spLocks/>
            </p:cNvSpPr>
            <p:nvPr/>
          </p:nvSpPr>
          <p:spPr bwMode="auto">
            <a:xfrm>
              <a:off x="6516152" y="2611614"/>
              <a:ext cx="1068608" cy="255818"/>
            </a:xfrm>
            <a:custGeom>
              <a:avLst/>
              <a:gdLst>
                <a:gd name="T0" fmla="*/ 0 w 660"/>
                <a:gd name="T1" fmla="*/ 0 h 158"/>
                <a:gd name="T2" fmla="*/ 0 w 660"/>
                <a:gd name="T3" fmla="*/ 102 h 158"/>
                <a:gd name="T4" fmla="*/ 660 w 660"/>
                <a:gd name="T5" fmla="*/ 158 h 158"/>
                <a:gd name="T6" fmla="*/ 660 w 660"/>
                <a:gd name="T7" fmla="*/ 47 h 158"/>
                <a:gd name="T8" fmla="*/ 0 w 660"/>
                <a:gd name="T9" fmla="*/ 0 h 158"/>
              </a:gdLst>
              <a:ahLst/>
              <a:cxnLst>
                <a:cxn ang="0">
                  <a:pos x="T0" y="T1"/>
                </a:cxn>
                <a:cxn ang="0">
                  <a:pos x="T2" y="T3"/>
                </a:cxn>
                <a:cxn ang="0">
                  <a:pos x="T4" y="T5"/>
                </a:cxn>
                <a:cxn ang="0">
                  <a:pos x="T6" y="T7"/>
                </a:cxn>
                <a:cxn ang="0">
                  <a:pos x="T8" y="T9"/>
                </a:cxn>
              </a:cxnLst>
              <a:rect l="0" t="0" r="r" b="b"/>
              <a:pathLst>
                <a:path w="660" h="158">
                  <a:moveTo>
                    <a:pt x="0" y="0"/>
                  </a:moveTo>
                  <a:lnTo>
                    <a:pt x="0" y="102"/>
                  </a:lnTo>
                  <a:lnTo>
                    <a:pt x="660" y="158"/>
                  </a:lnTo>
                  <a:lnTo>
                    <a:pt x="660" y="47"/>
                  </a:lnTo>
                  <a:lnTo>
                    <a:pt x="0" y="0"/>
                  </a:lnTo>
                  <a:close/>
                </a:path>
              </a:pathLst>
            </a:custGeom>
            <a:solidFill>
              <a:srgbClr val="55B0D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p>
              <a:endParaRPr lang="en-US" sz="1836"/>
            </a:p>
          </p:txBody>
        </p:sp>
        <p:sp>
          <p:nvSpPr>
            <p:cNvPr id="725" name="Freeform 686"/>
            <p:cNvSpPr>
              <a:spLocks/>
            </p:cNvSpPr>
            <p:nvPr/>
          </p:nvSpPr>
          <p:spPr bwMode="auto">
            <a:xfrm>
              <a:off x="6516152" y="2611614"/>
              <a:ext cx="1068608" cy="255818"/>
            </a:xfrm>
            <a:custGeom>
              <a:avLst/>
              <a:gdLst>
                <a:gd name="T0" fmla="*/ 0 w 660"/>
                <a:gd name="T1" fmla="*/ 0 h 158"/>
                <a:gd name="T2" fmla="*/ 0 w 660"/>
                <a:gd name="T3" fmla="*/ 102 h 158"/>
                <a:gd name="T4" fmla="*/ 660 w 660"/>
                <a:gd name="T5" fmla="*/ 158 h 158"/>
                <a:gd name="T6" fmla="*/ 660 w 660"/>
                <a:gd name="T7" fmla="*/ 47 h 158"/>
                <a:gd name="T8" fmla="*/ 0 w 660"/>
                <a:gd name="T9" fmla="*/ 0 h 158"/>
              </a:gdLst>
              <a:ahLst/>
              <a:cxnLst>
                <a:cxn ang="0">
                  <a:pos x="T0" y="T1"/>
                </a:cxn>
                <a:cxn ang="0">
                  <a:pos x="T2" y="T3"/>
                </a:cxn>
                <a:cxn ang="0">
                  <a:pos x="T4" y="T5"/>
                </a:cxn>
                <a:cxn ang="0">
                  <a:pos x="T6" y="T7"/>
                </a:cxn>
                <a:cxn ang="0">
                  <a:pos x="T8" y="T9"/>
                </a:cxn>
              </a:cxnLst>
              <a:rect l="0" t="0" r="r" b="b"/>
              <a:pathLst>
                <a:path w="660" h="158">
                  <a:moveTo>
                    <a:pt x="0" y="0"/>
                  </a:moveTo>
                  <a:lnTo>
                    <a:pt x="0" y="102"/>
                  </a:lnTo>
                  <a:lnTo>
                    <a:pt x="660" y="158"/>
                  </a:lnTo>
                  <a:lnTo>
                    <a:pt x="660" y="47"/>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p>
              <a:endParaRPr lang="en-US" sz="1836"/>
            </a:p>
          </p:txBody>
        </p:sp>
        <p:sp>
          <p:nvSpPr>
            <p:cNvPr id="726" name="Freeform 687"/>
            <p:cNvSpPr>
              <a:spLocks/>
            </p:cNvSpPr>
            <p:nvPr/>
          </p:nvSpPr>
          <p:spPr bwMode="auto">
            <a:xfrm>
              <a:off x="6516152" y="2431893"/>
              <a:ext cx="1068608" cy="238009"/>
            </a:xfrm>
            <a:custGeom>
              <a:avLst/>
              <a:gdLst>
                <a:gd name="T0" fmla="*/ 0 w 660"/>
                <a:gd name="T1" fmla="*/ 0 h 147"/>
                <a:gd name="T2" fmla="*/ 0 w 660"/>
                <a:gd name="T3" fmla="*/ 100 h 147"/>
                <a:gd name="T4" fmla="*/ 660 w 660"/>
                <a:gd name="T5" fmla="*/ 147 h 147"/>
                <a:gd name="T6" fmla="*/ 660 w 660"/>
                <a:gd name="T7" fmla="*/ 37 h 147"/>
                <a:gd name="T8" fmla="*/ 0 w 660"/>
                <a:gd name="T9" fmla="*/ 0 h 147"/>
              </a:gdLst>
              <a:ahLst/>
              <a:cxnLst>
                <a:cxn ang="0">
                  <a:pos x="T0" y="T1"/>
                </a:cxn>
                <a:cxn ang="0">
                  <a:pos x="T2" y="T3"/>
                </a:cxn>
                <a:cxn ang="0">
                  <a:pos x="T4" y="T5"/>
                </a:cxn>
                <a:cxn ang="0">
                  <a:pos x="T6" y="T7"/>
                </a:cxn>
                <a:cxn ang="0">
                  <a:pos x="T8" y="T9"/>
                </a:cxn>
              </a:cxnLst>
              <a:rect l="0" t="0" r="r" b="b"/>
              <a:pathLst>
                <a:path w="660" h="147">
                  <a:moveTo>
                    <a:pt x="0" y="0"/>
                  </a:moveTo>
                  <a:lnTo>
                    <a:pt x="0" y="100"/>
                  </a:lnTo>
                  <a:lnTo>
                    <a:pt x="660" y="147"/>
                  </a:lnTo>
                  <a:lnTo>
                    <a:pt x="660" y="37"/>
                  </a:lnTo>
                  <a:lnTo>
                    <a:pt x="0" y="0"/>
                  </a:lnTo>
                  <a:close/>
                </a:path>
              </a:pathLst>
            </a:custGeom>
            <a:solidFill>
              <a:srgbClr val="55B0D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p>
              <a:endParaRPr lang="en-US" sz="1836"/>
            </a:p>
          </p:txBody>
        </p:sp>
        <p:sp>
          <p:nvSpPr>
            <p:cNvPr id="727" name="Freeform 688"/>
            <p:cNvSpPr>
              <a:spLocks/>
            </p:cNvSpPr>
            <p:nvPr/>
          </p:nvSpPr>
          <p:spPr bwMode="auto">
            <a:xfrm>
              <a:off x="6516152" y="2431893"/>
              <a:ext cx="1068608" cy="238009"/>
            </a:xfrm>
            <a:custGeom>
              <a:avLst/>
              <a:gdLst>
                <a:gd name="T0" fmla="*/ 0 w 660"/>
                <a:gd name="T1" fmla="*/ 0 h 147"/>
                <a:gd name="T2" fmla="*/ 0 w 660"/>
                <a:gd name="T3" fmla="*/ 100 h 147"/>
                <a:gd name="T4" fmla="*/ 660 w 660"/>
                <a:gd name="T5" fmla="*/ 147 h 147"/>
                <a:gd name="T6" fmla="*/ 660 w 660"/>
                <a:gd name="T7" fmla="*/ 37 h 147"/>
                <a:gd name="T8" fmla="*/ 0 w 660"/>
                <a:gd name="T9" fmla="*/ 0 h 147"/>
              </a:gdLst>
              <a:ahLst/>
              <a:cxnLst>
                <a:cxn ang="0">
                  <a:pos x="T0" y="T1"/>
                </a:cxn>
                <a:cxn ang="0">
                  <a:pos x="T2" y="T3"/>
                </a:cxn>
                <a:cxn ang="0">
                  <a:pos x="T4" y="T5"/>
                </a:cxn>
                <a:cxn ang="0">
                  <a:pos x="T6" y="T7"/>
                </a:cxn>
                <a:cxn ang="0">
                  <a:pos x="T8" y="T9"/>
                </a:cxn>
              </a:cxnLst>
              <a:rect l="0" t="0" r="r" b="b"/>
              <a:pathLst>
                <a:path w="660" h="147">
                  <a:moveTo>
                    <a:pt x="0" y="0"/>
                  </a:moveTo>
                  <a:lnTo>
                    <a:pt x="0" y="100"/>
                  </a:lnTo>
                  <a:lnTo>
                    <a:pt x="660" y="147"/>
                  </a:lnTo>
                  <a:lnTo>
                    <a:pt x="660" y="37"/>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p>
              <a:endParaRPr lang="en-US" sz="1836"/>
            </a:p>
          </p:txBody>
        </p:sp>
        <p:sp>
          <p:nvSpPr>
            <p:cNvPr id="728" name="Freeform 689"/>
            <p:cNvSpPr>
              <a:spLocks/>
            </p:cNvSpPr>
            <p:nvPr/>
          </p:nvSpPr>
          <p:spPr bwMode="auto">
            <a:xfrm>
              <a:off x="6516152" y="2253791"/>
              <a:ext cx="1068608" cy="220198"/>
            </a:xfrm>
            <a:custGeom>
              <a:avLst/>
              <a:gdLst>
                <a:gd name="T0" fmla="*/ 0 w 660"/>
                <a:gd name="T1" fmla="*/ 0 h 136"/>
                <a:gd name="T2" fmla="*/ 0 w 660"/>
                <a:gd name="T3" fmla="*/ 99 h 136"/>
                <a:gd name="T4" fmla="*/ 660 w 660"/>
                <a:gd name="T5" fmla="*/ 136 h 136"/>
                <a:gd name="T6" fmla="*/ 660 w 660"/>
                <a:gd name="T7" fmla="*/ 29 h 136"/>
                <a:gd name="T8" fmla="*/ 0 w 660"/>
                <a:gd name="T9" fmla="*/ 0 h 136"/>
              </a:gdLst>
              <a:ahLst/>
              <a:cxnLst>
                <a:cxn ang="0">
                  <a:pos x="T0" y="T1"/>
                </a:cxn>
                <a:cxn ang="0">
                  <a:pos x="T2" y="T3"/>
                </a:cxn>
                <a:cxn ang="0">
                  <a:pos x="T4" y="T5"/>
                </a:cxn>
                <a:cxn ang="0">
                  <a:pos x="T6" y="T7"/>
                </a:cxn>
                <a:cxn ang="0">
                  <a:pos x="T8" y="T9"/>
                </a:cxn>
              </a:cxnLst>
              <a:rect l="0" t="0" r="r" b="b"/>
              <a:pathLst>
                <a:path w="660" h="136">
                  <a:moveTo>
                    <a:pt x="0" y="0"/>
                  </a:moveTo>
                  <a:lnTo>
                    <a:pt x="0" y="99"/>
                  </a:lnTo>
                  <a:lnTo>
                    <a:pt x="660" y="136"/>
                  </a:lnTo>
                  <a:lnTo>
                    <a:pt x="660" y="29"/>
                  </a:lnTo>
                  <a:lnTo>
                    <a:pt x="0" y="0"/>
                  </a:lnTo>
                  <a:close/>
                </a:path>
              </a:pathLst>
            </a:custGeom>
            <a:solidFill>
              <a:srgbClr val="55B0D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p>
              <a:endParaRPr lang="en-US" sz="1836"/>
            </a:p>
          </p:txBody>
        </p:sp>
        <p:sp>
          <p:nvSpPr>
            <p:cNvPr id="729" name="Freeform 690"/>
            <p:cNvSpPr>
              <a:spLocks/>
            </p:cNvSpPr>
            <p:nvPr/>
          </p:nvSpPr>
          <p:spPr bwMode="auto">
            <a:xfrm>
              <a:off x="6516152" y="2253791"/>
              <a:ext cx="1068608" cy="220198"/>
            </a:xfrm>
            <a:custGeom>
              <a:avLst/>
              <a:gdLst>
                <a:gd name="T0" fmla="*/ 0 w 660"/>
                <a:gd name="T1" fmla="*/ 0 h 136"/>
                <a:gd name="T2" fmla="*/ 0 w 660"/>
                <a:gd name="T3" fmla="*/ 99 h 136"/>
                <a:gd name="T4" fmla="*/ 660 w 660"/>
                <a:gd name="T5" fmla="*/ 136 h 136"/>
                <a:gd name="T6" fmla="*/ 660 w 660"/>
                <a:gd name="T7" fmla="*/ 29 h 136"/>
                <a:gd name="T8" fmla="*/ 0 w 660"/>
                <a:gd name="T9" fmla="*/ 0 h 136"/>
              </a:gdLst>
              <a:ahLst/>
              <a:cxnLst>
                <a:cxn ang="0">
                  <a:pos x="T0" y="T1"/>
                </a:cxn>
                <a:cxn ang="0">
                  <a:pos x="T2" y="T3"/>
                </a:cxn>
                <a:cxn ang="0">
                  <a:pos x="T4" y="T5"/>
                </a:cxn>
                <a:cxn ang="0">
                  <a:pos x="T6" y="T7"/>
                </a:cxn>
                <a:cxn ang="0">
                  <a:pos x="T8" y="T9"/>
                </a:cxn>
              </a:cxnLst>
              <a:rect l="0" t="0" r="r" b="b"/>
              <a:pathLst>
                <a:path w="660" h="136">
                  <a:moveTo>
                    <a:pt x="0" y="0"/>
                  </a:moveTo>
                  <a:lnTo>
                    <a:pt x="0" y="99"/>
                  </a:lnTo>
                  <a:lnTo>
                    <a:pt x="660" y="136"/>
                  </a:lnTo>
                  <a:lnTo>
                    <a:pt x="660" y="29"/>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p>
              <a:endParaRPr lang="en-US" sz="1836"/>
            </a:p>
          </p:txBody>
        </p:sp>
        <p:sp>
          <p:nvSpPr>
            <p:cNvPr id="730" name="Freeform 691"/>
            <p:cNvSpPr>
              <a:spLocks/>
            </p:cNvSpPr>
            <p:nvPr/>
          </p:nvSpPr>
          <p:spPr bwMode="auto">
            <a:xfrm>
              <a:off x="6516152" y="2075690"/>
              <a:ext cx="1068608" cy="207245"/>
            </a:xfrm>
            <a:custGeom>
              <a:avLst/>
              <a:gdLst>
                <a:gd name="T0" fmla="*/ 0 w 660"/>
                <a:gd name="T1" fmla="*/ 0 h 128"/>
                <a:gd name="T2" fmla="*/ 0 w 660"/>
                <a:gd name="T3" fmla="*/ 99 h 128"/>
                <a:gd name="T4" fmla="*/ 660 w 660"/>
                <a:gd name="T5" fmla="*/ 128 h 128"/>
                <a:gd name="T6" fmla="*/ 660 w 660"/>
                <a:gd name="T7" fmla="*/ 18 h 128"/>
                <a:gd name="T8" fmla="*/ 0 w 660"/>
                <a:gd name="T9" fmla="*/ 0 h 128"/>
              </a:gdLst>
              <a:ahLst/>
              <a:cxnLst>
                <a:cxn ang="0">
                  <a:pos x="T0" y="T1"/>
                </a:cxn>
                <a:cxn ang="0">
                  <a:pos x="T2" y="T3"/>
                </a:cxn>
                <a:cxn ang="0">
                  <a:pos x="T4" y="T5"/>
                </a:cxn>
                <a:cxn ang="0">
                  <a:pos x="T6" y="T7"/>
                </a:cxn>
                <a:cxn ang="0">
                  <a:pos x="T8" y="T9"/>
                </a:cxn>
              </a:cxnLst>
              <a:rect l="0" t="0" r="r" b="b"/>
              <a:pathLst>
                <a:path w="660" h="128">
                  <a:moveTo>
                    <a:pt x="0" y="0"/>
                  </a:moveTo>
                  <a:lnTo>
                    <a:pt x="0" y="99"/>
                  </a:lnTo>
                  <a:lnTo>
                    <a:pt x="660" y="128"/>
                  </a:lnTo>
                  <a:lnTo>
                    <a:pt x="660" y="18"/>
                  </a:lnTo>
                  <a:lnTo>
                    <a:pt x="0" y="0"/>
                  </a:lnTo>
                  <a:close/>
                </a:path>
              </a:pathLst>
            </a:custGeom>
            <a:solidFill>
              <a:srgbClr val="55B0D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p>
              <a:endParaRPr lang="en-US" sz="1836"/>
            </a:p>
          </p:txBody>
        </p:sp>
        <p:sp>
          <p:nvSpPr>
            <p:cNvPr id="731" name="Freeform 692"/>
            <p:cNvSpPr>
              <a:spLocks/>
            </p:cNvSpPr>
            <p:nvPr/>
          </p:nvSpPr>
          <p:spPr bwMode="auto">
            <a:xfrm>
              <a:off x="6516152" y="2075690"/>
              <a:ext cx="1068608" cy="207245"/>
            </a:xfrm>
            <a:custGeom>
              <a:avLst/>
              <a:gdLst>
                <a:gd name="T0" fmla="*/ 0 w 660"/>
                <a:gd name="T1" fmla="*/ 0 h 128"/>
                <a:gd name="T2" fmla="*/ 0 w 660"/>
                <a:gd name="T3" fmla="*/ 99 h 128"/>
                <a:gd name="T4" fmla="*/ 660 w 660"/>
                <a:gd name="T5" fmla="*/ 128 h 128"/>
                <a:gd name="T6" fmla="*/ 660 w 660"/>
                <a:gd name="T7" fmla="*/ 18 h 128"/>
                <a:gd name="T8" fmla="*/ 0 w 660"/>
                <a:gd name="T9" fmla="*/ 0 h 128"/>
              </a:gdLst>
              <a:ahLst/>
              <a:cxnLst>
                <a:cxn ang="0">
                  <a:pos x="T0" y="T1"/>
                </a:cxn>
                <a:cxn ang="0">
                  <a:pos x="T2" y="T3"/>
                </a:cxn>
                <a:cxn ang="0">
                  <a:pos x="T4" y="T5"/>
                </a:cxn>
                <a:cxn ang="0">
                  <a:pos x="T6" y="T7"/>
                </a:cxn>
                <a:cxn ang="0">
                  <a:pos x="T8" y="T9"/>
                </a:cxn>
              </a:cxnLst>
              <a:rect l="0" t="0" r="r" b="b"/>
              <a:pathLst>
                <a:path w="660" h="128">
                  <a:moveTo>
                    <a:pt x="0" y="0"/>
                  </a:moveTo>
                  <a:lnTo>
                    <a:pt x="0" y="99"/>
                  </a:lnTo>
                  <a:lnTo>
                    <a:pt x="660" y="128"/>
                  </a:lnTo>
                  <a:lnTo>
                    <a:pt x="660" y="18"/>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p>
              <a:endParaRPr lang="en-US" sz="1836"/>
            </a:p>
          </p:txBody>
        </p:sp>
        <p:sp>
          <p:nvSpPr>
            <p:cNvPr id="732" name="Freeform 693"/>
            <p:cNvSpPr>
              <a:spLocks/>
            </p:cNvSpPr>
            <p:nvPr/>
          </p:nvSpPr>
          <p:spPr bwMode="auto">
            <a:xfrm>
              <a:off x="6516152" y="1897588"/>
              <a:ext cx="1068608" cy="189436"/>
            </a:xfrm>
            <a:custGeom>
              <a:avLst/>
              <a:gdLst>
                <a:gd name="T0" fmla="*/ 0 w 660"/>
                <a:gd name="T1" fmla="*/ 0 h 117"/>
                <a:gd name="T2" fmla="*/ 0 w 660"/>
                <a:gd name="T3" fmla="*/ 99 h 117"/>
                <a:gd name="T4" fmla="*/ 660 w 660"/>
                <a:gd name="T5" fmla="*/ 117 h 117"/>
                <a:gd name="T6" fmla="*/ 660 w 660"/>
                <a:gd name="T7" fmla="*/ 7 h 117"/>
                <a:gd name="T8" fmla="*/ 0 w 660"/>
                <a:gd name="T9" fmla="*/ 0 h 117"/>
              </a:gdLst>
              <a:ahLst/>
              <a:cxnLst>
                <a:cxn ang="0">
                  <a:pos x="T0" y="T1"/>
                </a:cxn>
                <a:cxn ang="0">
                  <a:pos x="T2" y="T3"/>
                </a:cxn>
                <a:cxn ang="0">
                  <a:pos x="T4" y="T5"/>
                </a:cxn>
                <a:cxn ang="0">
                  <a:pos x="T6" y="T7"/>
                </a:cxn>
                <a:cxn ang="0">
                  <a:pos x="T8" y="T9"/>
                </a:cxn>
              </a:cxnLst>
              <a:rect l="0" t="0" r="r" b="b"/>
              <a:pathLst>
                <a:path w="660" h="117">
                  <a:moveTo>
                    <a:pt x="0" y="0"/>
                  </a:moveTo>
                  <a:lnTo>
                    <a:pt x="0" y="99"/>
                  </a:lnTo>
                  <a:lnTo>
                    <a:pt x="660" y="117"/>
                  </a:lnTo>
                  <a:lnTo>
                    <a:pt x="660" y="7"/>
                  </a:lnTo>
                  <a:lnTo>
                    <a:pt x="0" y="0"/>
                  </a:lnTo>
                  <a:close/>
                </a:path>
              </a:pathLst>
            </a:custGeom>
            <a:solidFill>
              <a:srgbClr val="55B0D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p>
              <a:endParaRPr lang="en-US" sz="1836"/>
            </a:p>
          </p:txBody>
        </p:sp>
        <p:sp>
          <p:nvSpPr>
            <p:cNvPr id="733" name="Freeform 694"/>
            <p:cNvSpPr>
              <a:spLocks/>
            </p:cNvSpPr>
            <p:nvPr/>
          </p:nvSpPr>
          <p:spPr bwMode="auto">
            <a:xfrm>
              <a:off x="6516152" y="1897588"/>
              <a:ext cx="1068608" cy="189436"/>
            </a:xfrm>
            <a:custGeom>
              <a:avLst/>
              <a:gdLst>
                <a:gd name="T0" fmla="*/ 0 w 660"/>
                <a:gd name="T1" fmla="*/ 0 h 117"/>
                <a:gd name="T2" fmla="*/ 0 w 660"/>
                <a:gd name="T3" fmla="*/ 99 h 117"/>
                <a:gd name="T4" fmla="*/ 660 w 660"/>
                <a:gd name="T5" fmla="*/ 117 h 117"/>
                <a:gd name="T6" fmla="*/ 660 w 660"/>
                <a:gd name="T7" fmla="*/ 7 h 117"/>
                <a:gd name="T8" fmla="*/ 0 w 660"/>
                <a:gd name="T9" fmla="*/ 0 h 117"/>
              </a:gdLst>
              <a:ahLst/>
              <a:cxnLst>
                <a:cxn ang="0">
                  <a:pos x="T0" y="T1"/>
                </a:cxn>
                <a:cxn ang="0">
                  <a:pos x="T2" y="T3"/>
                </a:cxn>
                <a:cxn ang="0">
                  <a:pos x="T4" y="T5"/>
                </a:cxn>
                <a:cxn ang="0">
                  <a:pos x="T6" y="T7"/>
                </a:cxn>
                <a:cxn ang="0">
                  <a:pos x="T8" y="T9"/>
                </a:cxn>
              </a:cxnLst>
              <a:rect l="0" t="0" r="r" b="b"/>
              <a:pathLst>
                <a:path w="660" h="117">
                  <a:moveTo>
                    <a:pt x="0" y="0"/>
                  </a:moveTo>
                  <a:lnTo>
                    <a:pt x="0" y="99"/>
                  </a:lnTo>
                  <a:lnTo>
                    <a:pt x="660" y="117"/>
                  </a:lnTo>
                  <a:lnTo>
                    <a:pt x="660" y="7"/>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p>
              <a:endParaRPr lang="en-US" sz="1836"/>
            </a:p>
          </p:txBody>
        </p:sp>
        <p:sp>
          <p:nvSpPr>
            <p:cNvPr id="734" name="Freeform 695"/>
            <p:cNvSpPr>
              <a:spLocks/>
            </p:cNvSpPr>
            <p:nvPr/>
          </p:nvSpPr>
          <p:spPr bwMode="auto">
            <a:xfrm>
              <a:off x="6516152" y="1717869"/>
              <a:ext cx="1068608" cy="173245"/>
            </a:xfrm>
            <a:custGeom>
              <a:avLst/>
              <a:gdLst>
                <a:gd name="T0" fmla="*/ 660 w 660"/>
                <a:gd name="T1" fmla="*/ 0 h 107"/>
                <a:gd name="T2" fmla="*/ 0 w 660"/>
                <a:gd name="T3" fmla="*/ 0 h 107"/>
                <a:gd name="T4" fmla="*/ 0 w 660"/>
                <a:gd name="T5" fmla="*/ 99 h 107"/>
                <a:gd name="T6" fmla="*/ 660 w 660"/>
                <a:gd name="T7" fmla="*/ 107 h 107"/>
                <a:gd name="T8" fmla="*/ 660 w 660"/>
                <a:gd name="T9" fmla="*/ 0 h 107"/>
              </a:gdLst>
              <a:ahLst/>
              <a:cxnLst>
                <a:cxn ang="0">
                  <a:pos x="T0" y="T1"/>
                </a:cxn>
                <a:cxn ang="0">
                  <a:pos x="T2" y="T3"/>
                </a:cxn>
                <a:cxn ang="0">
                  <a:pos x="T4" y="T5"/>
                </a:cxn>
                <a:cxn ang="0">
                  <a:pos x="T6" y="T7"/>
                </a:cxn>
                <a:cxn ang="0">
                  <a:pos x="T8" y="T9"/>
                </a:cxn>
              </a:cxnLst>
              <a:rect l="0" t="0" r="r" b="b"/>
              <a:pathLst>
                <a:path w="660" h="107">
                  <a:moveTo>
                    <a:pt x="660" y="0"/>
                  </a:moveTo>
                  <a:lnTo>
                    <a:pt x="0" y="0"/>
                  </a:lnTo>
                  <a:lnTo>
                    <a:pt x="0" y="99"/>
                  </a:lnTo>
                  <a:lnTo>
                    <a:pt x="660" y="107"/>
                  </a:lnTo>
                  <a:lnTo>
                    <a:pt x="660" y="0"/>
                  </a:lnTo>
                  <a:close/>
                </a:path>
              </a:pathLst>
            </a:custGeom>
            <a:solidFill>
              <a:srgbClr val="55B0D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p>
              <a:endParaRPr lang="en-US" sz="1836"/>
            </a:p>
          </p:txBody>
        </p:sp>
        <p:sp>
          <p:nvSpPr>
            <p:cNvPr id="735" name="Freeform 696"/>
            <p:cNvSpPr>
              <a:spLocks/>
            </p:cNvSpPr>
            <p:nvPr/>
          </p:nvSpPr>
          <p:spPr bwMode="auto">
            <a:xfrm>
              <a:off x="6516152" y="1717869"/>
              <a:ext cx="1068608" cy="173245"/>
            </a:xfrm>
            <a:custGeom>
              <a:avLst/>
              <a:gdLst>
                <a:gd name="T0" fmla="*/ 660 w 660"/>
                <a:gd name="T1" fmla="*/ 0 h 107"/>
                <a:gd name="T2" fmla="*/ 0 w 660"/>
                <a:gd name="T3" fmla="*/ 0 h 107"/>
                <a:gd name="T4" fmla="*/ 0 w 660"/>
                <a:gd name="T5" fmla="*/ 99 h 107"/>
                <a:gd name="T6" fmla="*/ 660 w 660"/>
                <a:gd name="T7" fmla="*/ 107 h 107"/>
                <a:gd name="T8" fmla="*/ 660 w 660"/>
                <a:gd name="T9" fmla="*/ 0 h 107"/>
              </a:gdLst>
              <a:ahLst/>
              <a:cxnLst>
                <a:cxn ang="0">
                  <a:pos x="T0" y="T1"/>
                </a:cxn>
                <a:cxn ang="0">
                  <a:pos x="T2" y="T3"/>
                </a:cxn>
                <a:cxn ang="0">
                  <a:pos x="T4" y="T5"/>
                </a:cxn>
                <a:cxn ang="0">
                  <a:pos x="T6" y="T7"/>
                </a:cxn>
                <a:cxn ang="0">
                  <a:pos x="T8" y="T9"/>
                </a:cxn>
              </a:cxnLst>
              <a:rect l="0" t="0" r="r" b="b"/>
              <a:pathLst>
                <a:path w="660" h="107">
                  <a:moveTo>
                    <a:pt x="660" y="0"/>
                  </a:moveTo>
                  <a:lnTo>
                    <a:pt x="0" y="0"/>
                  </a:lnTo>
                  <a:lnTo>
                    <a:pt x="0" y="99"/>
                  </a:lnTo>
                  <a:lnTo>
                    <a:pt x="660" y="107"/>
                  </a:lnTo>
                  <a:lnTo>
                    <a:pt x="66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p>
              <a:endParaRPr lang="en-US" sz="1836"/>
            </a:p>
          </p:txBody>
        </p:sp>
        <p:sp>
          <p:nvSpPr>
            <p:cNvPr id="736" name="Freeform 697"/>
            <p:cNvSpPr>
              <a:spLocks/>
            </p:cNvSpPr>
            <p:nvPr/>
          </p:nvSpPr>
          <p:spPr bwMode="auto">
            <a:xfrm>
              <a:off x="6937119" y="4520535"/>
              <a:ext cx="178101" cy="42097"/>
            </a:xfrm>
            <a:custGeom>
              <a:avLst/>
              <a:gdLst>
                <a:gd name="T0" fmla="*/ 0 w 110"/>
                <a:gd name="T1" fmla="*/ 0 h 26"/>
                <a:gd name="T2" fmla="*/ 0 w 110"/>
                <a:gd name="T3" fmla="*/ 0 h 26"/>
                <a:gd name="T4" fmla="*/ 110 w 110"/>
                <a:gd name="T5" fmla="*/ 26 h 26"/>
                <a:gd name="T6" fmla="*/ 110 w 110"/>
                <a:gd name="T7" fmla="*/ 22 h 26"/>
                <a:gd name="T8" fmla="*/ 0 w 110"/>
                <a:gd name="T9" fmla="*/ 0 h 26"/>
              </a:gdLst>
              <a:ahLst/>
              <a:cxnLst>
                <a:cxn ang="0">
                  <a:pos x="T0" y="T1"/>
                </a:cxn>
                <a:cxn ang="0">
                  <a:pos x="T2" y="T3"/>
                </a:cxn>
                <a:cxn ang="0">
                  <a:pos x="T4" y="T5"/>
                </a:cxn>
                <a:cxn ang="0">
                  <a:pos x="T6" y="T7"/>
                </a:cxn>
                <a:cxn ang="0">
                  <a:pos x="T8" y="T9"/>
                </a:cxn>
              </a:cxnLst>
              <a:rect l="0" t="0" r="r" b="b"/>
              <a:pathLst>
                <a:path w="110" h="26">
                  <a:moveTo>
                    <a:pt x="0" y="0"/>
                  </a:moveTo>
                  <a:lnTo>
                    <a:pt x="0" y="0"/>
                  </a:lnTo>
                  <a:lnTo>
                    <a:pt x="110" y="26"/>
                  </a:lnTo>
                  <a:lnTo>
                    <a:pt x="110" y="22"/>
                  </a:lnTo>
                  <a:lnTo>
                    <a:pt x="0" y="0"/>
                  </a:lnTo>
                  <a:close/>
                </a:path>
              </a:pathLst>
            </a:custGeom>
            <a:solidFill>
              <a:srgbClr val="6EB7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p>
              <a:endParaRPr lang="en-US" sz="1836"/>
            </a:p>
          </p:txBody>
        </p:sp>
        <p:sp>
          <p:nvSpPr>
            <p:cNvPr id="737" name="Freeform 698"/>
            <p:cNvSpPr>
              <a:spLocks/>
            </p:cNvSpPr>
            <p:nvPr/>
          </p:nvSpPr>
          <p:spPr bwMode="auto">
            <a:xfrm>
              <a:off x="6937119" y="4520535"/>
              <a:ext cx="178101" cy="42097"/>
            </a:xfrm>
            <a:custGeom>
              <a:avLst/>
              <a:gdLst>
                <a:gd name="T0" fmla="*/ 0 w 110"/>
                <a:gd name="T1" fmla="*/ 0 h 26"/>
                <a:gd name="T2" fmla="*/ 0 w 110"/>
                <a:gd name="T3" fmla="*/ 0 h 26"/>
                <a:gd name="T4" fmla="*/ 110 w 110"/>
                <a:gd name="T5" fmla="*/ 26 h 26"/>
                <a:gd name="T6" fmla="*/ 110 w 110"/>
                <a:gd name="T7" fmla="*/ 22 h 26"/>
                <a:gd name="T8" fmla="*/ 0 w 110"/>
                <a:gd name="T9" fmla="*/ 0 h 26"/>
              </a:gdLst>
              <a:ahLst/>
              <a:cxnLst>
                <a:cxn ang="0">
                  <a:pos x="T0" y="T1"/>
                </a:cxn>
                <a:cxn ang="0">
                  <a:pos x="T2" y="T3"/>
                </a:cxn>
                <a:cxn ang="0">
                  <a:pos x="T4" y="T5"/>
                </a:cxn>
                <a:cxn ang="0">
                  <a:pos x="T6" y="T7"/>
                </a:cxn>
                <a:cxn ang="0">
                  <a:pos x="T8" y="T9"/>
                </a:cxn>
              </a:cxnLst>
              <a:rect l="0" t="0" r="r" b="b"/>
              <a:pathLst>
                <a:path w="110" h="26">
                  <a:moveTo>
                    <a:pt x="0" y="0"/>
                  </a:moveTo>
                  <a:lnTo>
                    <a:pt x="0" y="0"/>
                  </a:lnTo>
                  <a:lnTo>
                    <a:pt x="110" y="26"/>
                  </a:lnTo>
                  <a:lnTo>
                    <a:pt x="110" y="22"/>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p>
              <a:endParaRPr lang="en-US" sz="1836"/>
            </a:p>
          </p:txBody>
        </p:sp>
        <p:sp>
          <p:nvSpPr>
            <p:cNvPr id="738" name="Freeform 699"/>
            <p:cNvSpPr>
              <a:spLocks/>
            </p:cNvSpPr>
            <p:nvPr/>
          </p:nvSpPr>
          <p:spPr bwMode="auto">
            <a:xfrm>
              <a:off x="6937119" y="4324625"/>
              <a:ext cx="178101" cy="231532"/>
            </a:xfrm>
            <a:custGeom>
              <a:avLst/>
              <a:gdLst>
                <a:gd name="T0" fmla="*/ 0 w 110"/>
                <a:gd name="T1" fmla="*/ 0 h 143"/>
                <a:gd name="T2" fmla="*/ 0 w 110"/>
                <a:gd name="T3" fmla="*/ 121 h 143"/>
                <a:gd name="T4" fmla="*/ 110 w 110"/>
                <a:gd name="T5" fmla="*/ 143 h 143"/>
                <a:gd name="T6" fmla="*/ 110 w 110"/>
                <a:gd name="T7" fmla="*/ 22 h 143"/>
                <a:gd name="T8" fmla="*/ 0 w 110"/>
                <a:gd name="T9" fmla="*/ 0 h 143"/>
              </a:gdLst>
              <a:ahLst/>
              <a:cxnLst>
                <a:cxn ang="0">
                  <a:pos x="T0" y="T1"/>
                </a:cxn>
                <a:cxn ang="0">
                  <a:pos x="T2" y="T3"/>
                </a:cxn>
                <a:cxn ang="0">
                  <a:pos x="T4" y="T5"/>
                </a:cxn>
                <a:cxn ang="0">
                  <a:pos x="T6" y="T7"/>
                </a:cxn>
                <a:cxn ang="0">
                  <a:pos x="T8" y="T9"/>
                </a:cxn>
              </a:cxnLst>
              <a:rect l="0" t="0" r="r" b="b"/>
              <a:pathLst>
                <a:path w="110" h="143">
                  <a:moveTo>
                    <a:pt x="0" y="0"/>
                  </a:moveTo>
                  <a:lnTo>
                    <a:pt x="0" y="121"/>
                  </a:lnTo>
                  <a:lnTo>
                    <a:pt x="110" y="143"/>
                  </a:lnTo>
                  <a:lnTo>
                    <a:pt x="110" y="22"/>
                  </a:lnTo>
                  <a:lnTo>
                    <a:pt x="0" y="0"/>
                  </a:lnTo>
                  <a:close/>
                </a:path>
              </a:pathLst>
            </a:custGeom>
            <a:solidFill>
              <a:srgbClr val="55B0D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p>
              <a:endParaRPr lang="en-US" sz="1836"/>
            </a:p>
          </p:txBody>
        </p:sp>
        <p:sp>
          <p:nvSpPr>
            <p:cNvPr id="739" name="Freeform 700"/>
            <p:cNvSpPr>
              <a:spLocks/>
            </p:cNvSpPr>
            <p:nvPr/>
          </p:nvSpPr>
          <p:spPr bwMode="auto">
            <a:xfrm>
              <a:off x="6937119" y="4324625"/>
              <a:ext cx="178101" cy="231532"/>
            </a:xfrm>
            <a:custGeom>
              <a:avLst/>
              <a:gdLst>
                <a:gd name="T0" fmla="*/ 0 w 110"/>
                <a:gd name="T1" fmla="*/ 0 h 143"/>
                <a:gd name="T2" fmla="*/ 0 w 110"/>
                <a:gd name="T3" fmla="*/ 121 h 143"/>
                <a:gd name="T4" fmla="*/ 110 w 110"/>
                <a:gd name="T5" fmla="*/ 143 h 143"/>
                <a:gd name="T6" fmla="*/ 110 w 110"/>
                <a:gd name="T7" fmla="*/ 22 h 143"/>
                <a:gd name="T8" fmla="*/ 0 w 110"/>
                <a:gd name="T9" fmla="*/ 0 h 143"/>
              </a:gdLst>
              <a:ahLst/>
              <a:cxnLst>
                <a:cxn ang="0">
                  <a:pos x="T0" y="T1"/>
                </a:cxn>
                <a:cxn ang="0">
                  <a:pos x="T2" y="T3"/>
                </a:cxn>
                <a:cxn ang="0">
                  <a:pos x="T4" y="T5"/>
                </a:cxn>
                <a:cxn ang="0">
                  <a:pos x="T6" y="T7"/>
                </a:cxn>
                <a:cxn ang="0">
                  <a:pos x="T8" y="T9"/>
                </a:cxn>
              </a:cxnLst>
              <a:rect l="0" t="0" r="r" b="b"/>
              <a:pathLst>
                <a:path w="110" h="143">
                  <a:moveTo>
                    <a:pt x="0" y="0"/>
                  </a:moveTo>
                  <a:lnTo>
                    <a:pt x="0" y="121"/>
                  </a:lnTo>
                  <a:lnTo>
                    <a:pt x="110" y="143"/>
                  </a:lnTo>
                  <a:lnTo>
                    <a:pt x="110" y="22"/>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p>
              <a:endParaRPr lang="en-US" sz="1836"/>
            </a:p>
          </p:txBody>
        </p:sp>
        <p:sp>
          <p:nvSpPr>
            <p:cNvPr id="740" name="Freeform 701"/>
            <p:cNvSpPr>
              <a:spLocks/>
            </p:cNvSpPr>
            <p:nvPr/>
          </p:nvSpPr>
          <p:spPr bwMode="auto">
            <a:xfrm>
              <a:off x="7021313" y="4342434"/>
              <a:ext cx="11334" cy="202388"/>
            </a:xfrm>
            <a:custGeom>
              <a:avLst/>
              <a:gdLst>
                <a:gd name="T0" fmla="*/ 7 w 7"/>
                <a:gd name="T1" fmla="*/ 125 h 125"/>
                <a:gd name="T2" fmla="*/ 0 w 7"/>
                <a:gd name="T3" fmla="*/ 121 h 125"/>
                <a:gd name="T4" fmla="*/ 0 w 7"/>
                <a:gd name="T5" fmla="*/ 0 h 125"/>
                <a:gd name="T6" fmla="*/ 7 w 7"/>
                <a:gd name="T7" fmla="*/ 0 h 125"/>
                <a:gd name="T8" fmla="*/ 7 w 7"/>
                <a:gd name="T9" fmla="*/ 125 h 125"/>
              </a:gdLst>
              <a:ahLst/>
              <a:cxnLst>
                <a:cxn ang="0">
                  <a:pos x="T0" y="T1"/>
                </a:cxn>
                <a:cxn ang="0">
                  <a:pos x="T2" y="T3"/>
                </a:cxn>
                <a:cxn ang="0">
                  <a:pos x="T4" y="T5"/>
                </a:cxn>
                <a:cxn ang="0">
                  <a:pos x="T6" y="T7"/>
                </a:cxn>
                <a:cxn ang="0">
                  <a:pos x="T8" y="T9"/>
                </a:cxn>
              </a:cxnLst>
              <a:rect l="0" t="0" r="r" b="b"/>
              <a:pathLst>
                <a:path w="7" h="125">
                  <a:moveTo>
                    <a:pt x="7" y="125"/>
                  </a:moveTo>
                  <a:lnTo>
                    <a:pt x="0" y="121"/>
                  </a:lnTo>
                  <a:lnTo>
                    <a:pt x="0" y="0"/>
                  </a:lnTo>
                  <a:lnTo>
                    <a:pt x="7" y="0"/>
                  </a:lnTo>
                  <a:lnTo>
                    <a:pt x="7" y="125"/>
                  </a:lnTo>
                  <a:close/>
                </a:path>
              </a:pathLst>
            </a:custGeom>
            <a:solidFill>
              <a:srgbClr val="93959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p>
              <a:endParaRPr lang="en-US" sz="1836"/>
            </a:p>
          </p:txBody>
        </p:sp>
        <p:sp>
          <p:nvSpPr>
            <p:cNvPr id="741" name="Freeform 702"/>
            <p:cNvSpPr>
              <a:spLocks/>
            </p:cNvSpPr>
            <p:nvPr/>
          </p:nvSpPr>
          <p:spPr bwMode="auto">
            <a:xfrm>
              <a:off x="7609048" y="1717869"/>
              <a:ext cx="1719487" cy="2951625"/>
            </a:xfrm>
            <a:custGeom>
              <a:avLst/>
              <a:gdLst>
                <a:gd name="T0" fmla="*/ 1062 w 1062"/>
                <a:gd name="T1" fmla="*/ 0 h 1823"/>
                <a:gd name="T2" fmla="*/ 0 w 1062"/>
                <a:gd name="T3" fmla="*/ 0 h 1823"/>
                <a:gd name="T4" fmla="*/ 0 w 1062"/>
                <a:gd name="T5" fmla="*/ 1823 h 1823"/>
                <a:gd name="T6" fmla="*/ 1062 w 1062"/>
                <a:gd name="T7" fmla="*/ 1463 h 1823"/>
                <a:gd name="T8" fmla="*/ 1062 w 1062"/>
                <a:gd name="T9" fmla="*/ 0 h 1823"/>
              </a:gdLst>
              <a:ahLst/>
              <a:cxnLst>
                <a:cxn ang="0">
                  <a:pos x="T0" y="T1"/>
                </a:cxn>
                <a:cxn ang="0">
                  <a:pos x="T2" y="T3"/>
                </a:cxn>
                <a:cxn ang="0">
                  <a:pos x="T4" y="T5"/>
                </a:cxn>
                <a:cxn ang="0">
                  <a:pos x="T6" y="T7"/>
                </a:cxn>
                <a:cxn ang="0">
                  <a:pos x="T8" y="T9"/>
                </a:cxn>
              </a:cxnLst>
              <a:rect l="0" t="0" r="r" b="b"/>
              <a:pathLst>
                <a:path w="1062" h="1823">
                  <a:moveTo>
                    <a:pt x="1062" y="0"/>
                  </a:moveTo>
                  <a:lnTo>
                    <a:pt x="0" y="0"/>
                  </a:lnTo>
                  <a:lnTo>
                    <a:pt x="0" y="1823"/>
                  </a:lnTo>
                  <a:lnTo>
                    <a:pt x="1062" y="1463"/>
                  </a:lnTo>
                  <a:lnTo>
                    <a:pt x="1062" y="0"/>
                  </a:lnTo>
                  <a:close/>
                </a:path>
              </a:pathLst>
            </a:custGeom>
            <a:solidFill>
              <a:srgbClr val="D2D2D2"/>
            </a:solidFill>
            <a:ln>
              <a:noFill/>
            </a:ln>
          </p:spPr>
          <p:txBody>
            <a:bodyPr vert="horz" wrap="square" lIns="93260" tIns="46630" rIns="93260" bIns="46630" numCol="1" anchor="t" anchorCtr="0" compatLnSpc="1">
              <a:prstTxWarp prst="textNoShape">
                <a:avLst/>
              </a:prstTxWarp>
            </a:bodyPr>
            <a:lstStyle/>
            <a:p>
              <a:endParaRPr lang="en-US" sz="1836"/>
            </a:p>
          </p:txBody>
        </p:sp>
        <p:sp>
          <p:nvSpPr>
            <p:cNvPr id="742" name="Freeform 703"/>
            <p:cNvSpPr>
              <a:spLocks/>
            </p:cNvSpPr>
            <p:nvPr/>
          </p:nvSpPr>
          <p:spPr bwMode="auto">
            <a:xfrm>
              <a:off x="7609048" y="1717869"/>
              <a:ext cx="1719487" cy="2951625"/>
            </a:xfrm>
            <a:custGeom>
              <a:avLst/>
              <a:gdLst>
                <a:gd name="T0" fmla="*/ 1062 w 1062"/>
                <a:gd name="T1" fmla="*/ 0 h 1823"/>
                <a:gd name="T2" fmla="*/ 0 w 1062"/>
                <a:gd name="T3" fmla="*/ 0 h 1823"/>
                <a:gd name="T4" fmla="*/ 0 w 1062"/>
                <a:gd name="T5" fmla="*/ 1823 h 1823"/>
                <a:gd name="T6" fmla="*/ 1062 w 1062"/>
                <a:gd name="T7" fmla="*/ 1463 h 1823"/>
                <a:gd name="T8" fmla="*/ 1062 w 1062"/>
                <a:gd name="T9" fmla="*/ 0 h 1823"/>
              </a:gdLst>
              <a:ahLst/>
              <a:cxnLst>
                <a:cxn ang="0">
                  <a:pos x="T0" y="T1"/>
                </a:cxn>
                <a:cxn ang="0">
                  <a:pos x="T2" y="T3"/>
                </a:cxn>
                <a:cxn ang="0">
                  <a:pos x="T4" y="T5"/>
                </a:cxn>
                <a:cxn ang="0">
                  <a:pos x="T6" y="T7"/>
                </a:cxn>
                <a:cxn ang="0">
                  <a:pos x="T8" y="T9"/>
                </a:cxn>
              </a:cxnLst>
              <a:rect l="0" t="0" r="r" b="b"/>
              <a:pathLst>
                <a:path w="1062" h="1823">
                  <a:moveTo>
                    <a:pt x="1062" y="0"/>
                  </a:moveTo>
                  <a:lnTo>
                    <a:pt x="0" y="0"/>
                  </a:lnTo>
                  <a:lnTo>
                    <a:pt x="0" y="1823"/>
                  </a:lnTo>
                  <a:lnTo>
                    <a:pt x="1062" y="1463"/>
                  </a:lnTo>
                  <a:lnTo>
                    <a:pt x="1062"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p>
              <a:endParaRPr lang="en-US" sz="1836"/>
            </a:p>
          </p:txBody>
        </p:sp>
        <p:sp>
          <p:nvSpPr>
            <p:cNvPr id="743" name="Freeform 704"/>
            <p:cNvSpPr>
              <a:spLocks/>
            </p:cNvSpPr>
            <p:nvPr/>
          </p:nvSpPr>
          <p:spPr bwMode="auto">
            <a:xfrm>
              <a:off x="8172495" y="4324625"/>
              <a:ext cx="616879" cy="464683"/>
            </a:xfrm>
            <a:custGeom>
              <a:avLst/>
              <a:gdLst>
                <a:gd name="T0" fmla="*/ 337 w 381"/>
                <a:gd name="T1" fmla="*/ 0 h 287"/>
                <a:gd name="T2" fmla="*/ 14 w 381"/>
                <a:gd name="T3" fmla="*/ 180 h 287"/>
                <a:gd name="T4" fmla="*/ 0 w 381"/>
                <a:gd name="T5" fmla="*/ 287 h 287"/>
                <a:gd name="T6" fmla="*/ 377 w 381"/>
                <a:gd name="T7" fmla="*/ 52 h 287"/>
                <a:gd name="T8" fmla="*/ 381 w 381"/>
                <a:gd name="T9" fmla="*/ 4 h 287"/>
                <a:gd name="T10" fmla="*/ 337 w 381"/>
                <a:gd name="T11" fmla="*/ 0 h 287"/>
              </a:gdLst>
              <a:ahLst/>
              <a:cxnLst>
                <a:cxn ang="0">
                  <a:pos x="T0" y="T1"/>
                </a:cxn>
                <a:cxn ang="0">
                  <a:pos x="T2" y="T3"/>
                </a:cxn>
                <a:cxn ang="0">
                  <a:pos x="T4" y="T5"/>
                </a:cxn>
                <a:cxn ang="0">
                  <a:pos x="T6" y="T7"/>
                </a:cxn>
                <a:cxn ang="0">
                  <a:pos x="T8" y="T9"/>
                </a:cxn>
                <a:cxn ang="0">
                  <a:pos x="T10" y="T11"/>
                </a:cxn>
              </a:cxnLst>
              <a:rect l="0" t="0" r="r" b="b"/>
              <a:pathLst>
                <a:path w="381" h="287">
                  <a:moveTo>
                    <a:pt x="337" y="0"/>
                  </a:moveTo>
                  <a:lnTo>
                    <a:pt x="14" y="180"/>
                  </a:lnTo>
                  <a:lnTo>
                    <a:pt x="0" y="287"/>
                  </a:lnTo>
                  <a:lnTo>
                    <a:pt x="377" y="52"/>
                  </a:lnTo>
                  <a:lnTo>
                    <a:pt x="381" y="4"/>
                  </a:lnTo>
                  <a:lnTo>
                    <a:pt x="337" y="0"/>
                  </a:lnTo>
                  <a:close/>
                </a:path>
              </a:pathLst>
            </a:custGeom>
            <a:solidFill>
              <a:srgbClr val="A97C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p>
              <a:endParaRPr lang="en-US" sz="1836"/>
            </a:p>
          </p:txBody>
        </p:sp>
        <p:sp>
          <p:nvSpPr>
            <p:cNvPr id="744" name="Freeform 705"/>
            <p:cNvSpPr>
              <a:spLocks/>
            </p:cNvSpPr>
            <p:nvPr/>
          </p:nvSpPr>
          <p:spPr bwMode="auto">
            <a:xfrm>
              <a:off x="8172495" y="4324625"/>
              <a:ext cx="616879" cy="464683"/>
            </a:xfrm>
            <a:custGeom>
              <a:avLst/>
              <a:gdLst>
                <a:gd name="T0" fmla="*/ 337 w 381"/>
                <a:gd name="T1" fmla="*/ 0 h 287"/>
                <a:gd name="T2" fmla="*/ 14 w 381"/>
                <a:gd name="T3" fmla="*/ 180 h 287"/>
                <a:gd name="T4" fmla="*/ 0 w 381"/>
                <a:gd name="T5" fmla="*/ 287 h 287"/>
                <a:gd name="T6" fmla="*/ 377 w 381"/>
                <a:gd name="T7" fmla="*/ 52 h 287"/>
                <a:gd name="T8" fmla="*/ 381 w 381"/>
                <a:gd name="T9" fmla="*/ 4 h 287"/>
                <a:gd name="T10" fmla="*/ 337 w 381"/>
                <a:gd name="T11" fmla="*/ 0 h 287"/>
              </a:gdLst>
              <a:ahLst/>
              <a:cxnLst>
                <a:cxn ang="0">
                  <a:pos x="T0" y="T1"/>
                </a:cxn>
                <a:cxn ang="0">
                  <a:pos x="T2" y="T3"/>
                </a:cxn>
                <a:cxn ang="0">
                  <a:pos x="T4" y="T5"/>
                </a:cxn>
                <a:cxn ang="0">
                  <a:pos x="T6" y="T7"/>
                </a:cxn>
                <a:cxn ang="0">
                  <a:pos x="T8" y="T9"/>
                </a:cxn>
                <a:cxn ang="0">
                  <a:pos x="T10" y="T11"/>
                </a:cxn>
              </a:cxnLst>
              <a:rect l="0" t="0" r="r" b="b"/>
              <a:pathLst>
                <a:path w="381" h="287">
                  <a:moveTo>
                    <a:pt x="337" y="0"/>
                  </a:moveTo>
                  <a:lnTo>
                    <a:pt x="14" y="180"/>
                  </a:lnTo>
                  <a:lnTo>
                    <a:pt x="0" y="287"/>
                  </a:lnTo>
                  <a:lnTo>
                    <a:pt x="377" y="52"/>
                  </a:lnTo>
                  <a:lnTo>
                    <a:pt x="381" y="4"/>
                  </a:lnTo>
                  <a:lnTo>
                    <a:pt x="337"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p>
              <a:endParaRPr lang="en-US" sz="1836"/>
            </a:p>
          </p:txBody>
        </p:sp>
        <p:sp>
          <p:nvSpPr>
            <p:cNvPr id="745" name="Freeform 706"/>
            <p:cNvSpPr>
              <a:spLocks/>
            </p:cNvSpPr>
            <p:nvPr/>
          </p:nvSpPr>
          <p:spPr bwMode="auto">
            <a:xfrm>
              <a:off x="8261545" y="3859941"/>
              <a:ext cx="391823" cy="602306"/>
            </a:xfrm>
            <a:custGeom>
              <a:avLst/>
              <a:gdLst>
                <a:gd name="T0" fmla="*/ 0 w 242"/>
                <a:gd name="T1" fmla="*/ 89 h 372"/>
                <a:gd name="T2" fmla="*/ 198 w 242"/>
                <a:gd name="T3" fmla="*/ 372 h 372"/>
                <a:gd name="T4" fmla="*/ 242 w 242"/>
                <a:gd name="T5" fmla="*/ 342 h 372"/>
                <a:gd name="T6" fmla="*/ 7 w 242"/>
                <a:gd name="T7" fmla="*/ 0 h 372"/>
                <a:gd name="T8" fmla="*/ 0 w 242"/>
                <a:gd name="T9" fmla="*/ 89 h 372"/>
              </a:gdLst>
              <a:ahLst/>
              <a:cxnLst>
                <a:cxn ang="0">
                  <a:pos x="T0" y="T1"/>
                </a:cxn>
                <a:cxn ang="0">
                  <a:pos x="T2" y="T3"/>
                </a:cxn>
                <a:cxn ang="0">
                  <a:pos x="T4" y="T5"/>
                </a:cxn>
                <a:cxn ang="0">
                  <a:pos x="T6" y="T7"/>
                </a:cxn>
                <a:cxn ang="0">
                  <a:pos x="T8" y="T9"/>
                </a:cxn>
              </a:cxnLst>
              <a:rect l="0" t="0" r="r" b="b"/>
              <a:pathLst>
                <a:path w="242" h="372">
                  <a:moveTo>
                    <a:pt x="0" y="89"/>
                  </a:moveTo>
                  <a:lnTo>
                    <a:pt x="198" y="372"/>
                  </a:lnTo>
                  <a:lnTo>
                    <a:pt x="242" y="342"/>
                  </a:lnTo>
                  <a:lnTo>
                    <a:pt x="7" y="0"/>
                  </a:lnTo>
                  <a:lnTo>
                    <a:pt x="0" y="89"/>
                  </a:lnTo>
                  <a:close/>
                </a:path>
              </a:pathLst>
            </a:custGeom>
            <a:solidFill>
              <a:srgbClr val="916A4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p>
              <a:endParaRPr lang="en-US" sz="1836"/>
            </a:p>
          </p:txBody>
        </p:sp>
        <p:sp>
          <p:nvSpPr>
            <p:cNvPr id="746" name="Freeform 707"/>
            <p:cNvSpPr>
              <a:spLocks/>
            </p:cNvSpPr>
            <p:nvPr/>
          </p:nvSpPr>
          <p:spPr bwMode="auto">
            <a:xfrm>
              <a:off x="8261545" y="3859941"/>
              <a:ext cx="391823" cy="602306"/>
            </a:xfrm>
            <a:custGeom>
              <a:avLst/>
              <a:gdLst>
                <a:gd name="T0" fmla="*/ 0 w 242"/>
                <a:gd name="T1" fmla="*/ 89 h 372"/>
                <a:gd name="T2" fmla="*/ 198 w 242"/>
                <a:gd name="T3" fmla="*/ 372 h 372"/>
                <a:gd name="T4" fmla="*/ 242 w 242"/>
                <a:gd name="T5" fmla="*/ 342 h 372"/>
                <a:gd name="T6" fmla="*/ 7 w 242"/>
                <a:gd name="T7" fmla="*/ 0 h 372"/>
                <a:gd name="T8" fmla="*/ 0 w 242"/>
                <a:gd name="T9" fmla="*/ 89 h 372"/>
              </a:gdLst>
              <a:ahLst/>
              <a:cxnLst>
                <a:cxn ang="0">
                  <a:pos x="T0" y="T1"/>
                </a:cxn>
                <a:cxn ang="0">
                  <a:pos x="T2" y="T3"/>
                </a:cxn>
                <a:cxn ang="0">
                  <a:pos x="T4" y="T5"/>
                </a:cxn>
                <a:cxn ang="0">
                  <a:pos x="T6" y="T7"/>
                </a:cxn>
                <a:cxn ang="0">
                  <a:pos x="T8" y="T9"/>
                </a:cxn>
              </a:cxnLst>
              <a:rect l="0" t="0" r="r" b="b"/>
              <a:pathLst>
                <a:path w="242" h="372">
                  <a:moveTo>
                    <a:pt x="0" y="89"/>
                  </a:moveTo>
                  <a:lnTo>
                    <a:pt x="198" y="372"/>
                  </a:lnTo>
                  <a:lnTo>
                    <a:pt x="242" y="342"/>
                  </a:lnTo>
                  <a:lnTo>
                    <a:pt x="7" y="0"/>
                  </a:lnTo>
                  <a:lnTo>
                    <a:pt x="0" y="89"/>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p>
              <a:endParaRPr lang="en-US" sz="1836"/>
            </a:p>
          </p:txBody>
        </p:sp>
        <p:sp>
          <p:nvSpPr>
            <p:cNvPr id="747" name="Freeform 708"/>
            <p:cNvSpPr>
              <a:spLocks/>
            </p:cNvSpPr>
            <p:nvPr/>
          </p:nvSpPr>
          <p:spPr bwMode="auto">
            <a:xfrm>
              <a:off x="8255069" y="3986232"/>
              <a:ext cx="327059" cy="476016"/>
            </a:xfrm>
            <a:custGeom>
              <a:avLst/>
              <a:gdLst>
                <a:gd name="T0" fmla="*/ 0 w 202"/>
                <a:gd name="T1" fmla="*/ 40 h 294"/>
                <a:gd name="T2" fmla="*/ 161 w 202"/>
                <a:gd name="T3" fmla="*/ 283 h 294"/>
                <a:gd name="T4" fmla="*/ 202 w 202"/>
                <a:gd name="T5" fmla="*/ 294 h 294"/>
                <a:gd name="T6" fmla="*/ 4 w 202"/>
                <a:gd name="T7" fmla="*/ 0 h 294"/>
                <a:gd name="T8" fmla="*/ 0 w 202"/>
                <a:gd name="T9" fmla="*/ 40 h 294"/>
              </a:gdLst>
              <a:ahLst/>
              <a:cxnLst>
                <a:cxn ang="0">
                  <a:pos x="T0" y="T1"/>
                </a:cxn>
                <a:cxn ang="0">
                  <a:pos x="T2" y="T3"/>
                </a:cxn>
                <a:cxn ang="0">
                  <a:pos x="T4" y="T5"/>
                </a:cxn>
                <a:cxn ang="0">
                  <a:pos x="T6" y="T7"/>
                </a:cxn>
                <a:cxn ang="0">
                  <a:pos x="T8" y="T9"/>
                </a:cxn>
              </a:cxnLst>
              <a:rect l="0" t="0" r="r" b="b"/>
              <a:pathLst>
                <a:path w="202" h="294">
                  <a:moveTo>
                    <a:pt x="0" y="40"/>
                  </a:moveTo>
                  <a:lnTo>
                    <a:pt x="161" y="283"/>
                  </a:lnTo>
                  <a:lnTo>
                    <a:pt x="202" y="294"/>
                  </a:lnTo>
                  <a:lnTo>
                    <a:pt x="4" y="0"/>
                  </a:lnTo>
                  <a:lnTo>
                    <a:pt x="0" y="40"/>
                  </a:lnTo>
                  <a:close/>
                </a:path>
              </a:pathLst>
            </a:custGeom>
            <a:solidFill>
              <a:srgbClr val="694C2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p>
              <a:endParaRPr lang="en-US" sz="1836"/>
            </a:p>
          </p:txBody>
        </p:sp>
        <p:sp>
          <p:nvSpPr>
            <p:cNvPr id="748" name="Freeform 709"/>
            <p:cNvSpPr>
              <a:spLocks/>
            </p:cNvSpPr>
            <p:nvPr/>
          </p:nvSpPr>
          <p:spPr bwMode="auto">
            <a:xfrm>
              <a:off x="8255069" y="3986232"/>
              <a:ext cx="327059" cy="476016"/>
            </a:xfrm>
            <a:custGeom>
              <a:avLst/>
              <a:gdLst>
                <a:gd name="T0" fmla="*/ 0 w 202"/>
                <a:gd name="T1" fmla="*/ 40 h 294"/>
                <a:gd name="T2" fmla="*/ 161 w 202"/>
                <a:gd name="T3" fmla="*/ 283 h 294"/>
                <a:gd name="T4" fmla="*/ 202 w 202"/>
                <a:gd name="T5" fmla="*/ 294 h 294"/>
                <a:gd name="T6" fmla="*/ 4 w 202"/>
                <a:gd name="T7" fmla="*/ 0 h 294"/>
                <a:gd name="T8" fmla="*/ 0 w 202"/>
                <a:gd name="T9" fmla="*/ 40 h 294"/>
              </a:gdLst>
              <a:ahLst/>
              <a:cxnLst>
                <a:cxn ang="0">
                  <a:pos x="T0" y="T1"/>
                </a:cxn>
                <a:cxn ang="0">
                  <a:pos x="T2" y="T3"/>
                </a:cxn>
                <a:cxn ang="0">
                  <a:pos x="T4" y="T5"/>
                </a:cxn>
                <a:cxn ang="0">
                  <a:pos x="T6" y="T7"/>
                </a:cxn>
                <a:cxn ang="0">
                  <a:pos x="T8" y="T9"/>
                </a:cxn>
              </a:cxnLst>
              <a:rect l="0" t="0" r="r" b="b"/>
              <a:pathLst>
                <a:path w="202" h="294">
                  <a:moveTo>
                    <a:pt x="0" y="40"/>
                  </a:moveTo>
                  <a:lnTo>
                    <a:pt x="161" y="283"/>
                  </a:lnTo>
                  <a:lnTo>
                    <a:pt x="202" y="294"/>
                  </a:lnTo>
                  <a:lnTo>
                    <a:pt x="4" y="0"/>
                  </a:lnTo>
                  <a:lnTo>
                    <a:pt x="0" y="4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p>
              <a:endParaRPr lang="en-US" sz="1836"/>
            </a:p>
          </p:txBody>
        </p:sp>
        <p:sp>
          <p:nvSpPr>
            <p:cNvPr id="749" name="Freeform 710"/>
            <p:cNvSpPr>
              <a:spLocks/>
            </p:cNvSpPr>
            <p:nvPr/>
          </p:nvSpPr>
          <p:spPr bwMode="auto">
            <a:xfrm>
              <a:off x="8504411" y="4331101"/>
              <a:ext cx="284962" cy="249342"/>
            </a:xfrm>
            <a:custGeom>
              <a:avLst/>
              <a:gdLst>
                <a:gd name="T0" fmla="*/ 176 w 176"/>
                <a:gd name="T1" fmla="*/ 0 h 154"/>
                <a:gd name="T2" fmla="*/ 92 w 176"/>
                <a:gd name="T3" fmla="*/ 51 h 154"/>
                <a:gd name="T4" fmla="*/ 92 w 176"/>
                <a:gd name="T5" fmla="*/ 51 h 154"/>
                <a:gd name="T6" fmla="*/ 48 w 176"/>
                <a:gd name="T7" fmla="*/ 81 h 154"/>
                <a:gd name="T8" fmla="*/ 44 w 176"/>
                <a:gd name="T9" fmla="*/ 81 h 154"/>
                <a:gd name="T10" fmla="*/ 0 w 176"/>
                <a:gd name="T11" fmla="*/ 103 h 154"/>
                <a:gd name="T12" fmla="*/ 0 w 176"/>
                <a:gd name="T13" fmla="*/ 154 h 154"/>
                <a:gd name="T14" fmla="*/ 172 w 176"/>
                <a:gd name="T15" fmla="*/ 48 h 154"/>
                <a:gd name="T16" fmla="*/ 176 w 176"/>
                <a:gd name="T17" fmla="*/ 0 h 1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6" h="154">
                  <a:moveTo>
                    <a:pt x="176" y="0"/>
                  </a:moveTo>
                  <a:lnTo>
                    <a:pt x="92" y="51"/>
                  </a:lnTo>
                  <a:lnTo>
                    <a:pt x="92" y="51"/>
                  </a:lnTo>
                  <a:lnTo>
                    <a:pt x="48" y="81"/>
                  </a:lnTo>
                  <a:lnTo>
                    <a:pt x="44" y="81"/>
                  </a:lnTo>
                  <a:lnTo>
                    <a:pt x="0" y="103"/>
                  </a:lnTo>
                  <a:lnTo>
                    <a:pt x="0" y="154"/>
                  </a:lnTo>
                  <a:lnTo>
                    <a:pt x="172" y="48"/>
                  </a:lnTo>
                  <a:lnTo>
                    <a:pt x="176" y="0"/>
                  </a:lnTo>
                  <a:close/>
                </a:path>
              </a:pathLst>
            </a:custGeom>
            <a:solidFill>
              <a:srgbClr val="99785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p>
              <a:endParaRPr lang="en-US" sz="1836"/>
            </a:p>
          </p:txBody>
        </p:sp>
        <p:sp>
          <p:nvSpPr>
            <p:cNvPr id="750" name="Freeform 711"/>
            <p:cNvSpPr>
              <a:spLocks/>
            </p:cNvSpPr>
            <p:nvPr/>
          </p:nvSpPr>
          <p:spPr bwMode="auto">
            <a:xfrm>
              <a:off x="8504411" y="4331101"/>
              <a:ext cx="284962" cy="249342"/>
            </a:xfrm>
            <a:custGeom>
              <a:avLst/>
              <a:gdLst>
                <a:gd name="T0" fmla="*/ 176 w 176"/>
                <a:gd name="T1" fmla="*/ 0 h 154"/>
                <a:gd name="T2" fmla="*/ 92 w 176"/>
                <a:gd name="T3" fmla="*/ 51 h 154"/>
                <a:gd name="T4" fmla="*/ 92 w 176"/>
                <a:gd name="T5" fmla="*/ 51 h 154"/>
                <a:gd name="T6" fmla="*/ 48 w 176"/>
                <a:gd name="T7" fmla="*/ 81 h 154"/>
                <a:gd name="T8" fmla="*/ 44 w 176"/>
                <a:gd name="T9" fmla="*/ 81 h 154"/>
                <a:gd name="T10" fmla="*/ 0 w 176"/>
                <a:gd name="T11" fmla="*/ 103 h 154"/>
                <a:gd name="T12" fmla="*/ 0 w 176"/>
                <a:gd name="T13" fmla="*/ 154 h 154"/>
                <a:gd name="T14" fmla="*/ 172 w 176"/>
                <a:gd name="T15" fmla="*/ 48 h 154"/>
                <a:gd name="T16" fmla="*/ 176 w 176"/>
                <a:gd name="T17" fmla="*/ 0 h 1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6" h="154">
                  <a:moveTo>
                    <a:pt x="176" y="0"/>
                  </a:moveTo>
                  <a:lnTo>
                    <a:pt x="92" y="51"/>
                  </a:lnTo>
                  <a:lnTo>
                    <a:pt x="92" y="51"/>
                  </a:lnTo>
                  <a:lnTo>
                    <a:pt x="48" y="81"/>
                  </a:lnTo>
                  <a:lnTo>
                    <a:pt x="44" y="81"/>
                  </a:lnTo>
                  <a:lnTo>
                    <a:pt x="0" y="103"/>
                  </a:lnTo>
                  <a:lnTo>
                    <a:pt x="0" y="154"/>
                  </a:lnTo>
                  <a:lnTo>
                    <a:pt x="172" y="48"/>
                  </a:lnTo>
                  <a:lnTo>
                    <a:pt x="176"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p>
              <a:endParaRPr lang="en-US" sz="1836"/>
            </a:p>
          </p:txBody>
        </p:sp>
        <p:sp>
          <p:nvSpPr>
            <p:cNvPr id="751" name="Freeform 712"/>
            <p:cNvSpPr>
              <a:spLocks/>
            </p:cNvSpPr>
            <p:nvPr/>
          </p:nvSpPr>
          <p:spPr bwMode="auto">
            <a:xfrm>
              <a:off x="8575651" y="4413675"/>
              <a:ext cx="77717" cy="48573"/>
            </a:xfrm>
            <a:custGeom>
              <a:avLst/>
              <a:gdLst>
                <a:gd name="T0" fmla="*/ 48 w 48"/>
                <a:gd name="T1" fmla="*/ 0 h 30"/>
                <a:gd name="T2" fmla="*/ 0 w 48"/>
                <a:gd name="T3" fmla="*/ 26 h 30"/>
                <a:gd name="T4" fmla="*/ 4 w 48"/>
                <a:gd name="T5" fmla="*/ 30 h 30"/>
                <a:gd name="T6" fmla="*/ 48 w 48"/>
                <a:gd name="T7" fmla="*/ 0 h 30"/>
                <a:gd name="T8" fmla="*/ 48 w 48"/>
                <a:gd name="T9" fmla="*/ 0 h 30"/>
              </a:gdLst>
              <a:ahLst/>
              <a:cxnLst>
                <a:cxn ang="0">
                  <a:pos x="T0" y="T1"/>
                </a:cxn>
                <a:cxn ang="0">
                  <a:pos x="T2" y="T3"/>
                </a:cxn>
                <a:cxn ang="0">
                  <a:pos x="T4" y="T5"/>
                </a:cxn>
                <a:cxn ang="0">
                  <a:pos x="T6" y="T7"/>
                </a:cxn>
                <a:cxn ang="0">
                  <a:pos x="T8" y="T9"/>
                </a:cxn>
              </a:cxnLst>
              <a:rect l="0" t="0" r="r" b="b"/>
              <a:pathLst>
                <a:path w="48" h="30">
                  <a:moveTo>
                    <a:pt x="48" y="0"/>
                  </a:moveTo>
                  <a:lnTo>
                    <a:pt x="0" y="26"/>
                  </a:lnTo>
                  <a:lnTo>
                    <a:pt x="4" y="30"/>
                  </a:lnTo>
                  <a:lnTo>
                    <a:pt x="48" y="0"/>
                  </a:lnTo>
                  <a:lnTo>
                    <a:pt x="48" y="0"/>
                  </a:lnTo>
                  <a:close/>
                </a:path>
              </a:pathLst>
            </a:custGeom>
            <a:solidFill>
              <a:srgbClr val="876B4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p>
              <a:endParaRPr lang="en-US" sz="1836"/>
            </a:p>
          </p:txBody>
        </p:sp>
        <p:sp>
          <p:nvSpPr>
            <p:cNvPr id="752" name="Freeform 713"/>
            <p:cNvSpPr>
              <a:spLocks/>
            </p:cNvSpPr>
            <p:nvPr/>
          </p:nvSpPr>
          <p:spPr bwMode="auto">
            <a:xfrm>
              <a:off x="8575651" y="4413675"/>
              <a:ext cx="77717" cy="48573"/>
            </a:xfrm>
            <a:custGeom>
              <a:avLst/>
              <a:gdLst>
                <a:gd name="T0" fmla="*/ 48 w 48"/>
                <a:gd name="T1" fmla="*/ 0 h 30"/>
                <a:gd name="T2" fmla="*/ 0 w 48"/>
                <a:gd name="T3" fmla="*/ 26 h 30"/>
                <a:gd name="T4" fmla="*/ 4 w 48"/>
                <a:gd name="T5" fmla="*/ 30 h 30"/>
                <a:gd name="T6" fmla="*/ 48 w 48"/>
                <a:gd name="T7" fmla="*/ 0 h 30"/>
                <a:gd name="T8" fmla="*/ 48 w 48"/>
                <a:gd name="T9" fmla="*/ 0 h 30"/>
              </a:gdLst>
              <a:ahLst/>
              <a:cxnLst>
                <a:cxn ang="0">
                  <a:pos x="T0" y="T1"/>
                </a:cxn>
                <a:cxn ang="0">
                  <a:pos x="T2" y="T3"/>
                </a:cxn>
                <a:cxn ang="0">
                  <a:pos x="T4" y="T5"/>
                </a:cxn>
                <a:cxn ang="0">
                  <a:pos x="T6" y="T7"/>
                </a:cxn>
                <a:cxn ang="0">
                  <a:pos x="T8" y="T9"/>
                </a:cxn>
              </a:cxnLst>
              <a:rect l="0" t="0" r="r" b="b"/>
              <a:pathLst>
                <a:path w="48" h="30">
                  <a:moveTo>
                    <a:pt x="48" y="0"/>
                  </a:moveTo>
                  <a:lnTo>
                    <a:pt x="0" y="26"/>
                  </a:lnTo>
                  <a:lnTo>
                    <a:pt x="4" y="30"/>
                  </a:lnTo>
                  <a:lnTo>
                    <a:pt x="48" y="0"/>
                  </a:lnTo>
                  <a:lnTo>
                    <a:pt x="48"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p>
              <a:endParaRPr lang="en-US" sz="1836"/>
            </a:p>
          </p:txBody>
        </p:sp>
        <p:sp>
          <p:nvSpPr>
            <p:cNvPr id="753" name="Freeform 714"/>
            <p:cNvSpPr>
              <a:spLocks/>
            </p:cNvSpPr>
            <p:nvPr/>
          </p:nvSpPr>
          <p:spPr bwMode="auto">
            <a:xfrm>
              <a:off x="8575651" y="4455771"/>
              <a:ext cx="6476" cy="6476"/>
            </a:xfrm>
            <a:custGeom>
              <a:avLst/>
              <a:gdLst>
                <a:gd name="T0" fmla="*/ 0 w 4"/>
                <a:gd name="T1" fmla="*/ 0 h 4"/>
                <a:gd name="T2" fmla="*/ 0 w 4"/>
                <a:gd name="T3" fmla="*/ 4 h 4"/>
                <a:gd name="T4" fmla="*/ 4 w 4"/>
                <a:gd name="T5" fmla="*/ 4 h 4"/>
                <a:gd name="T6" fmla="*/ 0 w 4"/>
                <a:gd name="T7" fmla="*/ 0 h 4"/>
              </a:gdLst>
              <a:ahLst/>
              <a:cxnLst>
                <a:cxn ang="0">
                  <a:pos x="T0" y="T1"/>
                </a:cxn>
                <a:cxn ang="0">
                  <a:pos x="T2" y="T3"/>
                </a:cxn>
                <a:cxn ang="0">
                  <a:pos x="T4" y="T5"/>
                </a:cxn>
                <a:cxn ang="0">
                  <a:pos x="T6" y="T7"/>
                </a:cxn>
              </a:cxnLst>
              <a:rect l="0" t="0" r="r" b="b"/>
              <a:pathLst>
                <a:path w="4" h="4">
                  <a:moveTo>
                    <a:pt x="0" y="0"/>
                  </a:moveTo>
                  <a:lnTo>
                    <a:pt x="0" y="4"/>
                  </a:lnTo>
                  <a:lnTo>
                    <a:pt x="4" y="4"/>
                  </a:lnTo>
                  <a:lnTo>
                    <a:pt x="0" y="0"/>
                  </a:lnTo>
                  <a:close/>
                </a:path>
              </a:pathLst>
            </a:custGeom>
            <a:solidFill>
              <a:srgbClr val="6B55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p>
              <a:endParaRPr lang="en-US" sz="1836"/>
            </a:p>
          </p:txBody>
        </p:sp>
        <p:sp>
          <p:nvSpPr>
            <p:cNvPr id="754" name="Freeform 715"/>
            <p:cNvSpPr>
              <a:spLocks/>
            </p:cNvSpPr>
            <p:nvPr/>
          </p:nvSpPr>
          <p:spPr bwMode="auto">
            <a:xfrm>
              <a:off x="8575651" y="4455771"/>
              <a:ext cx="6476" cy="6476"/>
            </a:xfrm>
            <a:custGeom>
              <a:avLst/>
              <a:gdLst>
                <a:gd name="T0" fmla="*/ 0 w 4"/>
                <a:gd name="T1" fmla="*/ 0 h 4"/>
                <a:gd name="T2" fmla="*/ 0 w 4"/>
                <a:gd name="T3" fmla="*/ 4 h 4"/>
                <a:gd name="T4" fmla="*/ 4 w 4"/>
                <a:gd name="T5" fmla="*/ 4 h 4"/>
                <a:gd name="T6" fmla="*/ 0 w 4"/>
                <a:gd name="T7" fmla="*/ 0 h 4"/>
              </a:gdLst>
              <a:ahLst/>
              <a:cxnLst>
                <a:cxn ang="0">
                  <a:pos x="T0" y="T1"/>
                </a:cxn>
                <a:cxn ang="0">
                  <a:pos x="T2" y="T3"/>
                </a:cxn>
                <a:cxn ang="0">
                  <a:pos x="T4" y="T5"/>
                </a:cxn>
                <a:cxn ang="0">
                  <a:pos x="T6" y="T7"/>
                </a:cxn>
              </a:cxnLst>
              <a:rect l="0" t="0" r="r" b="b"/>
              <a:pathLst>
                <a:path w="4" h="4">
                  <a:moveTo>
                    <a:pt x="0" y="0"/>
                  </a:moveTo>
                  <a:lnTo>
                    <a:pt x="0" y="4"/>
                  </a:lnTo>
                  <a:lnTo>
                    <a:pt x="4" y="4"/>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p>
              <a:endParaRPr lang="en-US" sz="1836"/>
            </a:p>
          </p:txBody>
        </p:sp>
        <p:sp>
          <p:nvSpPr>
            <p:cNvPr id="755" name="Freeform 716"/>
            <p:cNvSpPr>
              <a:spLocks noEditPoints="1"/>
            </p:cNvSpPr>
            <p:nvPr/>
          </p:nvSpPr>
          <p:spPr bwMode="auto">
            <a:xfrm>
              <a:off x="7940963" y="2533896"/>
              <a:ext cx="1411858" cy="2546850"/>
            </a:xfrm>
            <a:custGeom>
              <a:avLst/>
              <a:gdLst>
                <a:gd name="T0" fmla="*/ 114 w 238"/>
                <a:gd name="T1" fmla="*/ 0 h 428"/>
                <a:gd name="T2" fmla="*/ 0 w 238"/>
                <a:gd name="T3" fmla="*/ 42 h 428"/>
                <a:gd name="T4" fmla="*/ 0 w 238"/>
                <a:gd name="T5" fmla="*/ 376 h 428"/>
                <a:gd name="T6" fmla="*/ 238 w 238"/>
                <a:gd name="T7" fmla="*/ 428 h 428"/>
                <a:gd name="T8" fmla="*/ 238 w 238"/>
                <a:gd name="T9" fmla="*/ 65 h 428"/>
                <a:gd name="T10" fmla="*/ 114 w 238"/>
                <a:gd name="T11" fmla="*/ 0 h 428"/>
                <a:gd name="T12" fmla="*/ 147 w 238"/>
                <a:gd name="T13" fmla="*/ 390 h 428"/>
                <a:gd name="T14" fmla="*/ 81 w 238"/>
                <a:gd name="T15" fmla="*/ 376 h 428"/>
                <a:gd name="T16" fmla="*/ 81 w 238"/>
                <a:gd name="T17" fmla="*/ 300 h 428"/>
                <a:gd name="T18" fmla="*/ 114 w 238"/>
                <a:gd name="T19" fmla="*/ 272 h 428"/>
                <a:gd name="T20" fmla="*/ 147 w 238"/>
                <a:gd name="T21" fmla="*/ 312 h 428"/>
                <a:gd name="T22" fmla="*/ 147 w 238"/>
                <a:gd name="T23" fmla="*/ 390 h 4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38" h="428">
                  <a:moveTo>
                    <a:pt x="114" y="0"/>
                  </a:moveTo>
                  <a:cubicBezTo>
                    <a:pt x="0" y="42"/>
                    <a:pt x="0" y="42"/>
                    <a:pt x="0" y="42"/>
                  </a:cubicBezTo>
                  <a:cubicBezTo>
                    <a:pt x="0" y="376"/>
                    <a:pt x="0" y="376"/>
                    <a:pt x="0" y="376"/>
                  </a:cubicBezTo>
                  <a:cubicBezTo>
                    <a:pt x="238" y="428"/>
                    <a:pt x="238" y="428"/>
                    <a:pt x="238" y="428"/>
                  </a:cubicBezTo>
                  <a:cubicBezTo>
                    <a:pt x="238" y="65"/>
                    <a:pt x="238" y="65"/>
                    <a:pt x="238" y="65"/>
                  </a:cubicBezTo>
                  <a:cubicBezTo>
                    <a:pt x="114" y="0"/>
                    <a:pt x="114" y="0"/>
                    <a:pt x="114" y="0"/>
                  </a:cubicBezTo>
                  <a:moveTo>
                    <a:pt x="147" y="390"/>
                  </a:moveTo>
                  <a:cubicBezTo>
                    <a:pt x="81" y="376"/>
                    <a:pt x="81" y="376"/>
                    <a:pt x="81" y="376"/>
                  </a:cubicBezTo>
                  <a:cubicBezTo>
                    <a:pt x="81" y="300"/>
                    <a:pt x="81" y="300"/>
                    <a:pt x="81" y="300"/>
                  </a:cubicBezTo>
                  <a:cubicBezTo>
                    <a:pt x="81" y="281"/>
                    <a:pt x="96" y="268"/>
                    <a:pt x="114" y="272"/>
                  </a:cubicBezTo>
                  <a:cubicBezTo>
                    <a:pt x="132" y="275"/>
                    <a:pt x="147" y="293"/>
                    <a:pt x="147" y="312"/>
                  </a:cubicBezTo>
                  <a:cubicBezTo>
                    <a:pt x="147" y="390"/>
                    <a:pt x="147" y="390"/>
                    <a:pt x="147" y="390"/>
                  </a:cubicBezTo>
                </a:path>
              </a:pathLst>
            </a:custGeom>
            <a:solidFill>
              <a:srgbClr val="F1F2F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p>
              <a:endParaRPr lang="en-US" sz="1836"/>
            </a:p>
          </p:txBody>
        </p:sp>
        <p:sp>
          <p:nvSpPr>
            <p:cNvPr id="756" name="Freeform 717"/>
            <p:cNvSpPr>
              <a:spLocks/>
            </p:cNvSpPr>
            <p:nvPr/>
          </p:nvSpPr>
          <p:spPr bwMode="auto">
            <a:xfrm>
              <a:off x="7940963" y="4722924"/>
              <a:ext cx="1405381" cy="357822"/>
            </a:xfrm>
            <a:custGeom>
              <a:avLst/>
              <a:gdLst>
                <a:gd name="T0" fmla="*/ 868 w 868"/>
                <a:gd name="T1" fmla="*/ 184 h 221"/>
                <a:gd name="T2" fmla="*/ 0 w 868"/>
                <a:gd name="T3" fmla="*/ 0 h 221"/>
                <a:gd name="T4" fmla="*/ 0 w 868"/>
                <a:gd name="T5" fmla="*/ 30 h 221"/>
                <a:gd name="T6" fmla="*/ 868 w 868"/>
                <a:gd name="T7" fmla="*/ 221 h 221"/>
                <a:gd name="T8" fmla="*/ 868 w 868"/>
                <a:gd name="T9" fmla="*/ 184 h 221"/>
              </a:gdLst>
              <a:ahLst/>
              <a:cxnLst>
                <a:cxn ang="0">
                  <a:pos x="T0" y="T1"/>
                </a:cxn>
                <a:cxn ang="0">
                  <a:pos x="T2" y="T3"/>
                </a:cxn>
                <a:cxn ang="0">
                  <a:pos x="T4" y="T5"/>
                </a:cxn>
                <a:cxn ang="0">
                  <a:pos x="T6" y="T7"/>
                </a:cxn>
                <a:cxn ang="0">
                  <a:pos x="T8" y="T9"/>
                </a:cxn>
              </a:cxnLst>
              <a:rect l="0" t="0" r="r" b="b"/>
              <a:pathLst>
                <a:path w="868" h="221">
                  <a:moveTo>
                    <a:pt x="868" y="184"/>
                  </a:moveTo>
                  <a:lnTo>
                    <a:pt x="0" y="0"/>
                  </a:lnTo>
                  <a:lnTo>
                    <a:pt x="0" y="30"/>
                  </a:lnTo>
                  <a:lnTo>
                    <a:pt x="868" y="221"/>
                  </a:lnTo>
                  <a:lnTo>
                    <a:pt x="868" y="184"/>
                  </a:lnTo>
                  <a:close/>
                </a:path>
              </a:pathLst>
            </a:custGeom>
            <a:solidFill>
              <a:srgbClr val="E6E7E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p>
              <a:endParaRPr lang="en-US" sz="1836"/>
            </a:p>
          </p:txBody>
        </p:sp>
        <p:sp>
          <p:nvSpPr>
            <p:cNvPr id="757" name="Freeform 718"/>
            <p:cNvSpPr>
              <a:spLocks/>
            </p:cNvSpPr>
            <p:nvPr/>
          </p:nvSpPr>
          <p:spPr bwMode="auto">
            <a:xfrm>
              <a:off x="7940963" y="4722924"/>
              <a:ext cx="1405381" cy="357822"/>
            </a:xfrm>
            <a:custGeom>
              <a:avLst/>
              <a:gdLst>
                <a:gd name="T0" fmla="*/ 868 w 868"/>
                <a:gd name="T1" fmla="*/ 184 h 221"/>
                <a:gd name="T2" fmla="*/ 0 w 868"/>
                <a:gd name="T3" fmla="*/ 0 h 221"/>
                <a:gd name="T4" fmla="*/ 0 w 868"/>
                <a:gd name="T5" fmla="*/ 30 h 221"/>
                <a:gd name="T6" fmla="*/ 868 w 868"/>
                <a:gd name="T7" fmla="*/ 221 h 221"/>
                <a:gd name="T8" fmla="*/ 868 w 868"/>
                <a:gd name="T9" fmla="*/ 184 h 221"/>
              </a:gdLst>
              <a:ahLst/>
              <a:cxnLst>
                <a:cxn ang="0">
                  <a:pos x="T0" y="T1"/>
                </a:cxn>
                <a:cxn ang="0">
                  <a:pos x="T2" y="T3"/>
                </a:cxn>
                <a:cxn ang="0">
                  <a:pos x="T4" y="T5"/>
                </a:cxn>
                <a:cxn ang="0">
                  <a:pos x="T6" y="T7"/>
                </a:cxn>
                <a:cxn ang="0">
                  <a:pos x="T8" y="T9"/>
                </a:cxn>
              </a:cxnLst>
              <a:rect l="0" t="0" r="r" b="b"/>
              <a:pathLst>
                <a:path w="868" h="221">
                  <a:moveTo>
                    <a:pt x="868" y="184"/>
                  </a:moveTo>
                  <a:lnTo>
                    <a:pt x="0" y="0"/>
                  </a:lnTo>
                  <a:lnTo>
                    <a:pt x="0" y="30"/>
                  </a:lnTo>
                  <a:lnTo>
                    <a:pt x="868" y="221"/>
                  </a:lnTo>
                  <a:lnTo>
                    <a:pt x="868" y="184"/>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p>
              <a:endParaRPr lang="en-US" sz="1836"/>
            </a:p>
          </p:txBody>
        </p:sp>
        <p:sp>
          <p:nvSpPr>
            <p:cNvPr id="758" name="Freeform 719"/>
            <p:cNvSpPr>
              <a:spLocks/>
            </p:cNvSpPr>
            <p:nvPr/>
          </p:nvSpPr>
          <p:spPr bwMode="auto">
            <a:xfrm>
              <a:off x="8302023" y="4747210"/>
              <a:ext cx="641165" cy="191054"/>
            </a:xfrm>
            <a:custGeom>
              <a:avLst/>
              <a:gdLst>
                <a:gd name="T0" fmla="*/ 396 w 396"/>
                <a:gd name="T1" fmla="*/ 81 h 118"/>
                <a:gd name="T2" fmla="*/ 0 w 396"/>
                <a:gd name="T3" fmla="*/ 0 h 118"/>
                <a:gd name="T4" fmla="*/ 0 w 396"/>
                <a:gd name="T5" fmla="*/ 30 h 118"/>
                <a:gd name="T6" fmla="*/ 396 w 396"/>
                <a:gd name="T7" fmla="*/ 118 h 118"/>
                <a:gd name="T8" fmla="*/ 396 w 396"/>
                <a:gd name="T9" fmla="*/ 81 h 118"/>
              </a:gdLst>
              <a:ahLst/>
              <a:cxnLst>
                <a:cxn ang="0">
                  <a:pos x="T0" y="T1"/>
                </a:cxn>
                <a:cxn ang="0">
                  <a:pos x="T2" y="T3"/>
                </a:cxn>
                <a:cxn ang="0">
                  <a:pos x="T4" y="T5"/>
                </a:cxn>
                <a:cxn ang="0">
                  <a:pos x="T6" y="T7"/>
                </a:cxn>
                <a:cxn ang="0">
                  <a:pos x="T8" y="T9"/>
                </a:cxn>
              </a:cxnLst>
              <a:rect l="0" t="0" r="r" b="b"/>
              <a:pathLst>
                <a:path w="396" h="118">
                  <a:moveTo>
                    <a:pt x="396" y="81"/>
                  </a:moveTo>
                  <a:lnTo>
                    <a:pt x="0" y="0"/>
                  </a:lnTo>
                  <a:lnTo>
                    <a:pt x="0" y="30"/>
                  </a:lnTo>
                  <a:lnTo>
                    <a:pt x="396" y="118"/>
                  </a:lnTo>
                  <a:lnTo>
                    <a:pt x="396" y="81"/>
                  </a:lnTo>
                  <a:close/>
                </a:path>
              </a:pathLst>
            </a:custGeom>
            <a:solidFill>
              <a:srgbClr val="A7A9A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p>
              <a:endParaRPr lang="en-US" sz="1836"/>
            </a:p>
          </p:txBody>
        </p:sp>
        <p:sp>
          <p:nvSpPr>
            <p:cNvPr id="759" name="Freeform 720"/>
            <p:cNvSpPr>
              <a:spLocks/>
            </p:cNvSpPr>
            <p:nvPr/>
          </p:nvSpPr>
          <p:spPr bwMode="auto">
            <a:xfrm>
              <a:off x="8302023" y="4747210"/>
              <a:ext cx="641165" cy="191054"/>
            </a:xfrm>
            <a:custGeom>
              <a:avLst/>
              <a:gdLst>
                <a:gd name="T0" fmla="*/ 396 w 396"/>
                <a:gd name="T1" fmla="*/ 81 h 118"/>
                <a:gd name="T2" fmla="*/ 0 w 396"/>
                <a:gd name="T3" fmla="*/ 0 h 118"/>
                <a:gd name="T4" fmla="*/ 0 w 396"/>
                <a:gd name="T5" fmla="*/ 30 h 118"/>
                <a:gd name="T6" fmla="*/ 396 w 396"/>
                <a:gd name="T7" fmla="*/ 118 h 118"/>
                <a:gd name="T8" fmla="*/ 396 w 396"/>
                <a:gd name="T9" fmla="*/ 81 h 118"/>
              </a:gdLst>
              <a:ahLst/>
              <a:cxnLst>
                <a:cxn ang="0">
                  <a:pos x="T0" y="T1"/>
                </a:cxn>
                <a:cxn ang="0">
                  <a:pos x="T2" y="T3"/>
                </a:cxn>
                <a:cxn ang="0">
                  <a:pos x="T4" y="T5"/>
                </a:cxn>
                <a:cxn ang="0">
                  <a:pos x="T6" y="T7"/>
                </a:cxn>
                <a:cxn ang="0">
                  <a:pos x="T8" y="T9"/>
                </a:cxn>
              </a:cxnLst>
              <a:rect l="0" t="0" r="r" b="b"/>
              <a:pathLst>
                <a:path w="396" h="118">
                  <a:moveTo>
                    <a:pt x="396" y="81"/>
                  </a:moveTo>
                  <a:lnTo>
                    <a:pt x="0" y="0"/>
                  </a:lnTo>
                  <a:lnTo>
                    <a:pt x="0" y="30"/>
                  </a:lnTo>
                  <a:lnTo>
                    <a:pt x="396" y="118"/>
                  </a:lnTo>
                  <a:lnTo>
                    <a:pt x="396" y="81"/>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p>
              <a:endParaRPr lang="en-US" sz="1836"/>
            </a:p>
          </p:txBody>
        </p:sp>
        <p:sp>
          <p:nvSpPr>
            <p:cNvPr id="760" name="Freeform 721"/>
            <p:cNvSpPr>
              <a:spLocks/>
            </p:cNvSpPr>
            <p:nvPr/>
          </p:nvSpPr>
          <p:spPr bwMode="auto">
            <a:xfrm>
              <a:off x="8230783" y="2907909"/>
              <a:ext cx="137624" cy="1868445"/>
            </a:xfrm>
            <a:custGeom>
              <a:avLst/>
              <a:gdLst>
                <a:gd name="T0" fmla="*/ 74 w 85"/>
                <a:gd name="T1" fmla="*/ 8 h 1154"/>
                <a:gd name="T2" fmla="*/ 11 w 85"/>
                <a:gd name="T3" fmla="*/ 0 h 1154"/>
                <a:gd name="T4" fmla="*/ 0 w 85"/>
                <a:gd name="T5" fmla="*/ 1136 h 1154"/>
                <a:gd name="T6" fmla="*/ 85 w 85"/>
                <a:gd name="T7" fmla="*/ 1154 h 1154"/>
                <a:gd name="T8" fmla="*/ 74 w 85"/>
                <a:gd name="T9" fmla="*/ 8 h 1154"/>
              </a:gdLst>
              <a:ahLst/>
              <a:cxnLst>
                <a:cxn ang="0">
                  <a:pos x="T0" y="T1"/>
                </a:cxn>
                <a:cxn ang="0">
                  <a:pos x="T2" y="T3"/>
                </a:cxn>
                <a:cxn ang="0">
                  <a:pos x="T4" y="T5"/>
                </a:cxn>
                <a:cxn ang="0">
                  <a:pos x="T6" y="T7"/>
                </a:cxn>
                <a:cxn ang="0">
                  <a:pos x="T8" y="T9"/>
                </a:cxn>
              </a:cxnLst>
              <a:rect l="0" t="0" r="r" b="b"/>
              <a:pathLst>
                <a:path w="85" h="1154">
                  <a:moveTo>
                    <a:pt x="74" y="8"/>
                  </a:moveTo>
                  <a:lnTo>
                    <a:pt x="11" y="0"/>
                  </a:lnTo>
                  <a:lnTo>
                    <a:pt x="0" y="1136"/>
                  </a:lnTo>
                  <a:lnTo>
                    <a:pt x="85" y="1154"/>
                  </a:lnTo>
                  <a:lnTo>
                    <a:pt x="74" y="8"/>
                  </a:lnTo>
                  <a:close/>
                </a:path>
              </a:pathLst>
            </a:custGeom>
            <a:solidFill>
              <a:srgbClr val="BCBE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p>
              <a:endParaRPr lang="en-US" sz="1836"/>
            </a:p>
          </p:txBody>
        </p:sp>
        <p:sp>
          <p:nvSpPr>
            <p:cNvPr id="761" name="Freeform 722"/>
            <p:cNvSpPr>
              <a:spLocks/>
            </p:cNvSpPr>
            <p:nvPr/>
          </p:nvSpPr>
          <p:spPr bwMode="auto">
            <a:xfrm>
              <a:off x="8302023" y="2914386"/>
              <a:ext cx="66384" cy="1861968"/>
            </a:xfrm>
            <a:custGeom>
              <a:avLst/>
              <a:gdLst>
                <a:gd name="T0" fmla="*/ 30 w 41"/>
                <a:gd name="T1" fmla="*/ 4 h 1150"/>
                <a:gd name="T2" fmla="*/ 0 w 41"/>
                <a:gd name="T3" fmla="*/ 0 h 1150"/>
                <a:gd name="T4" fmla="*/ 0 w 41"/>
                <a:gd name="T5" fmla="*/ 1139 h 1150"/>
                <a:gd name="T6" fmla="*/ 41 w 41"/>
                <a:gd name="T7" fmla="*/ 1150 h 1150"/>
                <a:gd name="T8" fmla="*/ 30 w 41"/>
                <a:gd name="T9" fmla="*/ 4 h 1150"/>
              </a:gdLst>
              <a:ahLst/>
              <a:cxnLst>
                <a:cxn ang="0">
                  <a:pos x="T0" y="T1"/>
                </a:cxn>
                <a:cxn ang="0">
                  <a:pos x="T2" y="T3"/>
                </a:cxn>
                <a:cxn ang="0">
                  <a:pos x="T4" y="T5"/>
                </a:cxn>
                <a:cxn ang="0">
                  <a:pos x="T6" y="T7"/>
                </a:cxn>
                <a:cxn ang="0">
                  <a:pos x="T8" y="T9"/>
                </a:cxn>
              </a:cxnLst>
              <a:rect l="0" t="0" r="r" b="b"/>
              <a:pathLst>
                <a:path w="41" h="1150">
                  <a:moveTo>
                    <a:pt x="30" y="4"/>
                  </a:moveTo>
                  <a:lnTo>
                    <a:pt x="0" y="0"/>
                  </a:lnTo>
                  <a:lnTo>
                    <a:pt x="0" y="1139"/>
                  </a:lnTo>
                  <a:lnTo>
                    <a:pt x="41" y="1150"/>
                  </a:lnTo>
                  <a:lnTo>
                    <a:pt x="30" y="4"/>
                  </a:lnTo>
                  <a:close/>
                </a:path>
              </a:pathLst>
            </a:custGeom>
            <a:solidFill>
              <a:srgbClr val="93959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p>
              <a:endParaRPr lang="en-US" sz="1836"/>
            </a:p>
          </p:txBody>
        </p:sp>
        <p:sp>
          <p:nvSpPr>
            <p:cNvPr id="762" name="Freeform 723"/>
            <p:cNvSpPr>
              <a:spLocks/>
            </p:cNvSpPr>
            <p:nvPr/>
          </p:nvSpPr>
          <p:spPr bwMode="auto">
            <a:xfrm>
              <a:off x="8219449" y="2867431"/>
              <a:ext cx="166768" cy="71241"/>
            </a:xfrm>
            <a:custGeom>
              <a:avLst/>
              <a:gdLst>
                <a:gd name="T0" fmla="*/ 23 w 28"/>
                <a:gd name="T1" fmla="*/ 12 h 12"/>
                <a:gd name="T2" fmla="*/ 4 w 28"/>
                <a:gd name="T3" fmla="*/ 10 h 12"/>
                <a:gd name="T4" fmla="*/ 0 w 28"/>
                <a:gd name="T5" fmla="*/ 5 h 12"/>
                <a:gd name="T6" fmla="*/ 4 w 28"/>
                <a:gd name="T7" fmla="*/ 1 h 12"/>
                <a:gd name="T8" fmla="*/ 23 w 28"/>
                <a:gd name="T9" fmla="*/ 3 h 12"/>
                <a:gd name="T10" fmla="*/ 28 w 28"/>
                <a:gd name="T11" fmla="*/ 8 h 12"/>
                <a:gd name="T12" fmla="*/ 23 w 28"/>
                <a:gd name="T13" fmla="*/ 12 h 12"/>
              </a:gdLst>
              <a:ahLst/>
              <a:cxnLst>
                <a:cxn ang="0">
                  <a:pos x="T0" y="T1"/>
                </a:cxn>
                <a:cxn ang="0">
                  <a:pos x="T2" y="T3"/>
                </a:cxn>
                <a:cxn ang="0">
                  <a:pos x="T4" y="T5"/>
                </a:cxn>
                <a:cxn ang="0">
                  <a:pos x="T6" y="T7"/>
                </a:cxn>
                <a:cxn ang="0">
                  <a:pos x="T8" y="T9"/>
                </a:cxn>
                <a:cxn ang="0">
                  <a:pos x="T10" y="T11"/>
                </a:cxn>
                <a:cxn ang="0">
                  <a:pos x="T12" y="T13"/>
                </a:cxn>
              </a:cxnLst>
              <a:rect l="0" t="0" r="r" b="b"/>
              <a:pathLst>
                <a:path w="28" h="12">
                  <a:moveTo>
                    <a:pt x="23" y="12"/>
                  </a:moveTo>
                  <a:cubicBezTo>
                    <a:pt x="4" y="10"/>
                    <a:pt x="4" y="10"/>
                    <a:pt x="4" y="10"/>
                  </a:cubicBezTo>
                  <a:cubicBezTo>
                    <a:pt x="2" y="10"/>
                    <a:pt x="0" y="7"/>
                    <a:pt x="0" y="5"/>
                  </a:cubicBezTo>
                  <a:cubicBezTo>
                    <a:pt x="0" y="2"/>
                    <a:pt x="2" y="0"/>
                    <a:pt x="4" y="1"/>
                  </a:cubicBezTo>
                  <a:cubicBezTo>
                    <a:pt x="23" y="3"/>
                    <a:pt x="23" y="3"/>
                    <a:pt x="23" y="3"/>
                  </a:cubicBezTo>
                  <a:cubicBezTo>
                    <a:pt x="26" y="3"/>
                    <a:pt x="28" y="5"/>
                    <a:pt x="28" y="8"/>
                  </a:cubicBezTo>
                  <a:cubicBezTo>
                    <a:pt x="28" y="10"/>
                    <a:pt x="26" y="12"/>
                    <a:pt x="23" y="12"/>
                  </a:cubicBezTo>
                  <a:close/>
                </a:path>
              </a:pathLst>
            </a:custGeom>
            <a:solidFill>
              <a:srgbClr val="BCBE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p>
              <a:endParaRPr lang="en-US" sz="1836"/>
            </a:p>
          </p:txBody>
        </p:sp>
        <p:sp>
          <p:nvSpPr>
            <p:cNvPr id="763" name="Freeform 724"/>
            <p:cNvSpPr>
              <a:spLocks/>
            </p:cNvSpPr>
            <p:nvPr/>
          </p:nvSpPr>
          <p:spPr bwMode="auto">
            <a:xfrm>
              <a:off x="8195162" y="4705113"/>
              <a:ext cx="213722" cy="113337"/>
            </a:xfrm>
            <a:custGeom>
              <a:avLst/>
              <a:gdLst>
                <a:gd name="T0" fmla="*/ 30 w 36"/>
                <a:gd name="T1" fmla="*/ 18 h 19"/>
                <a:gd name="T2" fmla="*/ 6 w 36"/>
                <a:gd name="T3" fmla="*/ 13 h 19"/>
                <a:gd name="T4" fmla="*/ 0 w 36"/>
                <a:gd name="T5" fmla="*/ 6 h 19"/>
                <a:gd name="T6" fmla="*/ 6 w 36"/>
                <a:gd name="T7" fmla="*/ 1 h 19"/>
                <a:gd name="T8" fmla="*/ 30 w 36"/>
                <a:gd name="T9" fmla="*/ 6 h 19"/>
                <a:gd name="T10" fmla="*/ 36 w 36"/>
                <a:gd name="T11" fmla="*/ 13 h 19"/>
                <a:gd name="T12" fmla="*/ 30 w 36"/>
                <a:gd name="T13" fmla="*/ 18 h 19"/>
              </a:gdLst>
              <a:ahLst/>
              <a:cxnLst>
                <a:cxn ang="0">
                  <a:pos x="T0" y="T1"/>
                </a:cxn>
                <a:cxn ang="0">
                  <a:pos x="T2" y="T3"/>
                </a:cxn>
                <a:cxn ang="0">
                  <a:pos x="T4" y="T5"/>
                </a:cxn>
                <a:cxn ang="0">
                  <a:pos x="T6" y="T7"/>
                </a:cxn>
                <a:cxn ang="0">
                  <a:pos x="T8" y="T9"/>
                </a:cxn>
                <a:cxn ang="0">
                  <a:pos x="T10" y="T11"/>
                </a:cxn>
                <a:cxn ang="0">
                  <a:pos x="T12" y="T13"/>
                </a:cxn>
              </a:cxnLst>
              <a:rect l="0" t="0" r="r" b="b"/>
              <a:pathLst>
                <a:path w="36" h="19">
                  <a:moveTo>
                    <a:pt x="30" y="18"/>
                  </a:moveTo>
                  <a:cubicBezTo>
                    <a:pt x="6" y="13"/>
                    <a:pt x="6" y="13"/>
                    <a:pt x="6" y="13"/>
                  </a:cubicBezTo>
                  <a:cubicBezTo>
                    <a:pt x="3" y="12"/>
                    <a:pt x="0" y="9"/>
                    <a:pt x="0" y="6"/>
                  </a:cubicBezTo>
                  <a:cubicBezTo>
                    <a:pt x="0" y="2"/>
                    <a:pt x="3" y="0"/>
                    <a:pt x="6" y="1"/>
                  </a:cubicBezTo>
                  <a:cubicBezTo>
                    <a:pt x="30" y="6"/>
                    <a:pt x="30" y="6"/>
                    <a:pt x="30" y="6"/>
                  </a:cubicBezTo>
                  <a:cubicBezTo>
                    <a:pt x="33" y="7"/>
                    <a:pt x="36" y="10"/>
                    <a:pt x="36" y="13"/>
                  </a:cubicBezTo>
                  <a:cubicBezTo>
                    <a:pt x="36" y="17"/>
                    <a:pt x="33" y="19"/>
                    <a:pt x="30" y="18"/>
                  </a:cubicBezTo>
                  <a:close/>
                </a:path>
              </a:pathLst>
            </a:custGeom>
            <a:solidFill>
              <a:srgbClr val="BCBE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p>
              <a:endParaRPr lang="en-US" sz="1836"/>
            </a:p>
          </p:txBody>
        </p:sp>
        <p:sp>
          <p:nvSpPr>
            <p:cNvPr id="764" name="Freeform 725"/>
            <p:cNvSpPr>
              <a:spLocks/>
            </p:cNvSpPr>
            <p:nvPr/>
          </p:nvSpPr>
          <p:spPr bwMode="auto">
            <a:xfrm>
              <a:off x="8219449" y="2896576"/>
              <a:ext cx="166768" cy="42097"/>
            </a:xfrm>
            <a:custGeom>
              <a:avLst/>
              <a:gdLst>
                <a:gd name="T0" fmla="*/ 28 w 28"/>
                <a:gd name="T1" fmla="*/ 3 h 7"/>
                <a:gd name="T2" fmla="*/ 28 w 28"/>
                <a:gd name="T3" fmla="*/ 3 h 7"/>
                <a:gd name="T4" fmla="*/ 23 w 28"/>
                <a:gd name="T5" fmla="*/ 7 h 7"/>
                <a:gd name="T6" fmla="*/ 4 w 28"/>
                <a:gd name="T7" fmla="*/ 5 h 7"/>
                <a:gd name="T8" fmla="*/ 0 w 28"/>
                <a:gd name="T9" fmla="*/ 0 h 7"/>
                <a:gd name="T10" fmla="*/ 28 w 28"/>
                <a:gd name="T11" fmla="*/ 3 h 7"/>
              </a:gdLst>
              <a:ahLst/>
              <a:cxnLst>
                <a:cxn ang="0">
                  <a:pos x="T0" y="T1"/>
                </a:cxn>
                <a:cxn ang="0">
                  <a:pos x="T2" y="T3"/>
                </a:cxn>
                <a:cxn ang="0">
                  <a:pos x="T4" y="T5"/>
                </a:cxn>
                <a:cxn ang="0">
                  <a:pos x="T6" y="T7"/>
                </a:cxn>
                <a:cxn ang="0">
                  <a:pos x="T8" y="T9"/>
                </a:cxn>
                <a:cxn ang="0">
                  <a:pos x="T10" y="T11"/>
                </a:cxn>
              </a:cxnLst>
              <a:rect l="0" t="0" r="r" b="b"/>
              <a:pathLst>
                <a:path w="28" h="7">
                  <a:moveTo>
                    <a:pt x="28" y="3"/>
                  </a:moveTo>
                  <a:cubicBezTo>
                    <a:pt x="28" y="3"/>
                    <a:pt x="28" y="3"/>
                    <a:pt x="28" y="3"/>
                  </a:cubicBezTo>
                  <a:cubicBezTo>
                    <a:pt x="28" y="5"/>
                    <a:pt x="26" y="7"/>
                    <a:pt x="23" y="7"/>
                  </a:cubicBezTo>
                  <a:cubicBezTo>
                    <a:pt x="4" y="5"/>
                    <a:pt x="4" y="5"/>
                    <a:pt x="4" y="5"/>
                  </a:cubicBezTo>
                  <a:cubicBezTo>
                    <a:pt x="2" y="5"/>
                    <a:pt x="0" y="2"/>
                    <a:pt x="0" y="0"/>
                  </a:cubicBezTo>
                  <a:lnTo>
                    <a:pt x="28" y="3"/>
                  </a:lnTo>
                  <a:close/>
                </a:path>
              </a:pathLst>
            </a:custGeom>
            <a:solidFill>
              <a:srgbClr val="93959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p>
              <a:endParaRPr lang="en-US" sz="1836"/>
            </a:p>
          </p:txBody>
        </p:sp>
        <p:sp>
          <p:nvSpPr>
            <p:cNvPr id="765" name="Freeform 726"/>
            <p:cNvSpPr>
              <a:spLocks/>
            </p:cNvSpPr>
            <p:nvPr/>
          </p:nvSpPr>
          <p:spPr bwMode="auto">
            <a:xfrm>
              <a:off x="8195162" y="4747209"/>
              <a:ext cx="213722" cy="71241"/>
            </a:xfrm>
            <a:custGeom>
              <a:avLst/>
              <a:gdLst>
                <a:gd name="T0" fmla="*/ 36 w 36"/>
                <a:gd name="T1" fmla="*/ 8 h 12"/>
                <a:gd name="T2" fmla="*/ 31 w 36"/>
                <a:gd name="T3" fmla="*/ 11 h 12"/>
                <a:gd name="T4" fmla="*/ 5 w 36"/>
                <a:gd name="T5" fmla="*/ 6 h 12"/>
                <a:gd name="T6" fmla="*/ 0 w 36"/>
                <a:gd name="T7" fmla="*/ 0 h 12"/>
                <a:gd name="T8" fmla="*/ 36 w 36"/>
                <a:gd name="T9" fmla="*/ 8 h 12"/>
              </a:gdLst>
              <a:ahLst/>
              <a:cxnLst>
                <a:cxn ang="0">
                  <a:pos x="T0" y="T1"/>
                </a:cxn>
                <a:cxn ang="0">
                  <a:pos x="T2" y="T3"/>
                </a:cxn>
                <a:cxn ang="0">
                  <a:pos x="T4" y="T5"/>
                </a:cxn>
                <a:cxn ang="0">
                  <a:pos x="T6" y="T7"/>
                </a:cxn>
                <a:cxn ang="0">
                  <a:pos x="T8" y="T9"/>
                </a:cxn>
              </a:cxnLst>
              <a:rect l="0" t="0" r="r" b="b"/>
              <a:pathLst>
                <a:path w="36" h="12">
                  <a:moveTo>
                    <a:pt x="36" y="8"/>
                  </a:moveTo>
                  <a:cubicBezTo>
                    <a:pt x="36" y="10"/>
                    <a:pt x="34" y="12"/>
                    <a:pt x="31" y="11"/>
                  </a:cubicBezTo>
                  <a:cubicBezTo>
                    <a:pt x="5" y="6"/>
                    <a:pt x="5" y="6"/>
                    <a:pt x="5" y="6"/>
                  </a:cubicBezTo>
                  <a:cubicBezTo>
                    <a:pt x="2" y="5"/>
                    <a:pt x="0" y="3"/>
                    <a:pt x="0" y="0"/>
                  </a:cubicBezTo>
                  <a:lnTo>
                    <a:pt x="36" y="8"/>
                  </a:lnTo>
                  <a:close/>
                </a:path>
              </a:pathLst>
            </a:custGeom>
            <a:solidFill>
              <a:srgbClr val="93959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p>
              <a:endParaRPr lang="en-US" sz="1836"/>
            </a:p>
          </p:txBody>
        </p:sp>
        <p:sp>
          <p:nvSpPr>
            <p:cNvPr id="766" name="Freeform 727"/>
            <p:cNvSpPr>
              <a:spLocks/>
            </p:cNvSpPr>
            <p:nvPr/>
          </p:nvSpPr>
          <p:spPr bwMode="auto">
            <a:xfrm>
              <a:off x="8012203" y="2885241"/>
              <a:ext cx="124671" cy="1844159"/>
            </a:xfrm>
            <a:custGeom>
              <a:avLst/>
              <a:gdLst>
                <a:gd name="T0" fmla="*/ 69 w 77"/>
                <a:gd name="T1" fmla="*/ 7 h 1139"/>
                <a:gd name="T2" fmla="*/ 7 w 77"/>
                <a:gd name="T3" fmla="*/ 0 h 1139"/>
                <a:gd name="T4" fmla="*/ 0 w 77"/>
                <a:gd name="T5" fmla="*/ 1121 h 1139"/>
                <a:gd name="T6" fmla="*/ 77 w 77"/>
                <a:gd name="T7" fmla="*/ 1139 h 1139"/>
                <a:gd name="T8" fmla="*/ 69 w 77"/>
                <a:gd name="T9" fmla="*/ 7 h 1139"/>
              </a:gdLst>
              <a:ahLst/>
              <a:cxnLst>
                <a:cxn ang="0">
                  <a:pos x="T0" y="T1"/>
                </a:cxn>
                <a:cxn ang="0">
                  <a:pos x="T2" y="T3"/>
                </a:cxn>
                <a:cxn ang="0">
                  <a:pos x="T4" y="T5"/>
                </a:cxn>
                <a:cxn ang="0">
                  <a:pos x="T6" y="T7"/>
                </a:cxn>
                <a:cxn ang="0">
                  <a:pos x="T8" y="T9"/>
                </a:cxn>
              </a:cxnLst>
              <a:rect l="0" t="0" r="r" b="b"/>
              <a:pathLst>
                <a:path w="77" h="1139">
                  <a:moveTo>
                    <a:pt x="69" y="7"/>
                  </a:moveTo>
                  <a:lnTo>
                    <a:pt x="7" y="0"/>
                  </a:lnTo>
                  <a:lnTo>
                    <a:pt x="0" y="1121"/>
                  </a:lnTo>
                  <a:lnTo>
                    <a:pt x="77" y="1139"/>
                  </a:lnTo>
                  <a:lnTo>
                    <a:pt x="69" y="7"/>
                  </a:lnTo>
                  <a:close/>
                </a:path>
              </a:pathLst>
            </a:custGeom>
            <a:solidFill>
              <a:srgbClr val="BCBE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p>
              <a:endParaRPr lang="en-US" sz="1836"/>
            </a:p>
          </p:txBody>
        </p:sp>
        <p:sp>
          <p:nvSpPr>
            <p:cNvPr id="767" name="Freeform 728"/>
            <p:cNvSpPr>
              <a:spLocks/>
            </p:cNvSpPr>
            <p:nvPr/>
          </p:nvSpPr>
          <p:spPr bwMode="auto">
            <a:xfrm>
              <a:off x="8076967" y="2890099"/>
              <a:ext cx="59907" cy="1839301"/>
            </a:xfrm>
            <a:custGeom>
              <a:avLst/>
              <a:gdLst>
                <a:gd name="T0" fmla="*/ 29 w 37"/>
                <a:gd name="T1" fmla="*/ 4 h 1136"/>
                <a:gd name="T2" fmla="*/ 0 w 37"/>
                <a:gd name="T3" fmla="*/ 0 h 1136"/>
                <a:gd name="T4" fmla="*/ 0 w 37"/>
                <a:gd name="T5" fmla="*/ 1125 h 1136"/>
                <a:gd name="T6" fmla="*/ 37 w 37"/>
                <a:gd name="T7" fmla="*/ 1136 h 1136"/>
                <a:gd name="T8" fmla="*/ 29 w 37"/>
                <a:gd name="T9" fmla="*/ 4 h 1136"/>
              </a:gdLst>
              <a:ahLst/>
              <a:cxnLst>
                <a:cxn ang="0">
                  <a:pos x="T0" y="T1"/>
                </a:cxn>
                <a:cxn ang="0">
                  <a:pos x="T2" y="T3"/>
                </a:cxn>
                <a:cxn ang="0">
                  <a:pos x="T4" y="T5"/>
                </a:cxn>
                <a:cxn ang="0">
                  <a:pos x="T6" y="T7"/>
                </a:cxn>
                <a:cxn ang="0">
                  <a:pos x="T8" y="T9"/>
                </a:cxn>
              </a:cxnLst>
              <a:rect l="0" t="0" r="r" b="b"/>
              <a:pathLst>
                <a:path w="37" h="1136">
                  <a:moveTo>
                    <a:pt x="29" y="4"/>
                  </a:moveTo>
                  <a:lnTo>
                    <a:pt x="0" y="0"/>
                  </a:lnTo>
                  <a:lnTo>
                    <a:pt x="0" y="1125"/>
                  </a:lnTo>
                  <a:lnTo>
                    <a:pt x="37" y="1136"/>
                  </a:lnTo>
                  <a:lnTo>
                    <a:pt x="29" y="4"/>
                  </a:lnTo>
                  <a:close/>
                </a:path>
              </a:pathLst>
            </a:custGeom>
            <a:solidFill>
              <a:srgbClr val="93959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p>
              <a:endParaRPr lang="en-US" sz="1836"/>
            </a:p>
          </p:txBody>
        </p:sp>
        <p:sp>
          <p:nvSpPr>
            <p:cNvPr id="768" name="Freeform 729"/>
            <p:cNvSpPr>
              <a:spLocks/>
            </p:cNvSpPr>
            <p:nvPr/>
          </p:nvSpPr>
          <p:spPr bwMode="auto">
            <a:xfrm>
              <a:off x="7994394" y="2849621"/>
              <a:ext cx="160292" cy="64764"/>
            </a:xfrm>
            <a:custGeom>
              <a:avLst/>
              <a:gdLst>
                <a:gd name="T0" fmla="*/ 23 w 27"/>
                <a:gd name="T1" fmla="*/ 11 h 11"/>
                <a:gd name="T2" fmla="*/ 5 w 27"/>
                <a:gd name="T3" fmla="*/ 9 h 11"/>
                <a:gd name="T4" fmla="*/ 0 w 27"/>
                <a:gd name="T5" fmla="*/ 4 h 11"/>
                <a:gd name="T6" fmla="*/ 5 w 27"/>
                <a:gd name="T7" fmla="*/ 0 h 11"/>
                <a:gd name="T8" fmla="*/ 23 w 27"/>
                <a:gd name="T9" fmla="*/ 2 h 11"/>
                <a:gd name="T10" fmla="*/ 27 w 27"/>
                <a:gd name="T11" fmla="*/ 7 h 11"/>
                <a:gd name="T12" fmla="*/ 23 w 27"/>
                <a:gd name="T13" fmla="*/ 11 h 11"/>
              </a:gdLst>
              <a:ahLst/>
              <a:cxnLst>
                <a:cxn ang="0">
                  <a:pos x="T0" y="T1"/>
                </a:cxn>
                <a:cxn ang="0">
                  <a:pos x="T2" y="T3"/>
                </a:cxn>
                <a:cxn ang="0">
                  <a:pos x="T4" y="T5"/>
                </a:cxn>
                <a:cxn ang="0">
                  <a:pos x="T6" y="T7"/>
                </a:cxn>
                <a:cxn ang="0">
                  <a:pos x="T8" y="T9"/>
                </a:cxn>
                <a:cxn ang="0">
                  <a:pos x="T10" y="T11"/>
                </a:cxn>
                <a:cxn ang="0">
                  <a:pos x="T12" y="T13"/>
                </a:cxn>
              </a:cxnLst>
              <a:rect l="0" t="0" r="r" b="b"/>
              <a:pathLst>
                <a:path w="27" h="11">
                  <a:moveTo>
                    <a:pt x="23" y="11"/>
                  </a:moveTo>
                  <a:cubicBezTo>
                    <a:pt x="5" y="9"/>
                    <a:pt x="5" y="9"/>
                    <a:pt x="5" y="9"/>
                  </a:cubicBezTo>
                  <a:cubicBezTo>
                    <a:pt x="2" y="9"/>
                    <a:pt x="0" y="7"/>
                    <a:pt x="0" y="4"/>
                  </a:cubicBezTo>
                  <a:cubicBezTo>
                    <a:pt x="0" y="1"/>
                    <a:pt x="2" y="0"/>
                    <a:pt x="5" y="0"/>
                  </a:cubicBezTo>
                  <a:cubicBezTo>
                    <a:pt x="23" y="2"/>
                    <a:pt x="23" y="2"/>
                    <a:pt x="23" y="2"/>
                  </a:cubicBezTo>
                  <a:cubicBezTo>
                    <a:pt x="25" y="2"/>
                    <a:pt x="27" y="4"/>
                    <a:pt x="27" y="7"/>
                  </a:cubicBezTo>
                  <a:cubicBezTo>
                    <a:pt x="27" y="9"/>
                    <a:pt x="25" y="11"/>
                    <a:pt x="23" y="11"/>
                  </a:cubicBezTo>
                  <a:close/>
                </a:path>
              </a:pathLst>
            </a:custGeom>
            <a:solidFill>
              <a:srgbClr val="BCBE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p>
              <a:endParaRPr lang="en-US" sz="1836"/>
            </a:p>
          </p:txBody>
        </p:sp>
        <p:sp>
          <p:nvSpPr>
            <p:cNvPr id="769" name="Freeform 730"/>
            <p:cNvSpPr>
              <a:spLocks/>
            </p:cNvSpPr>
            <p:nvPr/>
          </p:nvSpPr>
          <p:spPr bwMode="auto">
            <a:xfrm>
              <a:off x="7976583" y="4658160"/>
              <a:ext cx="200769" cy="113337"/>
            </a:xfrm>
            <a:custGeom>
              <a:avLst/>
              <a:gdLst>
                <a:gd name="T0" fmla="*/ 29 w 34"/>
                <a:gd name="T1" fmla="*/ 18 h 19"/>
                <a:gd name="T2" fmla="*/ 5 w 34"/>
                <a:gd name="T3" fmla="*/ 13 h 19"/>
                <a:gd name="T4" fmla="*/ 0 w 34"/>
                <a:gd name="T5" fmla="*/ 6 h 19"/>
                <a:gd name="T6" fmla="*/ 5 w 34"/>
                <a:gd name="T7" fmla="*/ 1 h 19"/>
                <a:gd name="T8" fmla="*/ 29 w 34"/>
                <a:gd name="T9" fmla="*/ 6 h 19"/>
                <a:gd name="T10" fmla="*/ 34 w 34"/>
                <a:gd name="T11" fmla="*/ 13 h 19"/>
                <a:gd name="T12" fmla="*/ 29 w 34"/>
                <a:gd name="T13" fmla="*/ 18 h 19"/>
              </a:gdLst>
              <a:ahLst/>
              <a:cxnLst>
                <a:cxn ang="0">
                  <a:pos x="T0" y="T1"/>
                </a:cxn>
                <a:cxn ang="0">
                  <a:pos x="T2" y="T3"/>
                </a:cxn>
                <a:cxn ang="0">
                  <a:pos x="T4" y="T5"/>
                </a:cxn>
                <a:cxn ang="0">
                  <a:pos x="T6" y="T7"/>
                </a:cxn>
                <a:cxn ang="0">
                  <a:pos x="T8" y="T9"/>
                </a:cxn>
                <a:cxn ang="0">
                  <a:pos x="T10" y="T11"/>
                </a:cxn>
                <a:cxn ang="0">
                  <a:pos x="T12" y="T13"/>
                </a:cxn>
              </a:cxnLst>
              <a:rect l="0" t="0" r="r" b="b"/>
              <a:pathLst>
                <a:path w="34" h="19">
                  <a:moveTo>
                    <a:pt x="29" y="18"/>
                  </a:moveTo>
                  <a:cubicBezTo>
                    <a:pt x="5" y="13"/>
                    <a:pt x="5" y="13"/>
                    <a:pt x="5" y="13"/>
                  </a:cubicBezTo>
                  <a:cubicBezTo>
                    <a:pt x="2" y="12"/>
                    <a:pt x="0" y="9"/>
                    <a:pt x="0" y="6"/>
                  </a:cubicBezTo>
                  <a:cubicBezTo>
                    <a:pt x="0" y="3"/>
                    <a:pt x="2" y="0"/>
                    <a:pt x="5" y="1"/>
                  </a:cubicBezTo>
                  <a:cubicBezTo>
                    <a:pt x="29" y="6"/>
                    <a:pt x="29" y="6"/>
                    <a:pt x="29" y="6"/>
                  </a:cubicBezTo>
                  <a:cubicBezTo>
                    <a:pt x="32" y="7"/>
                    <a:pt x="34" y="10"/>
                    <a:pt x="34" y="13"/>
                  </a:cubicBezTo>
                  <a:cubicBezTo>
                    <a:pt x="34" y="16"/>
                    <a:pt x="32" y="19"/>
                    <a:pt x="29" y="18"/>
                  </a:cubicBezTo>
                  <a:close/>
                </a:path>
              </a:pathLst>
            </a:custGeom>
            <a:solidFill>
              <a:srgbClr val="BCBE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p>
              <a:endParaRPr lang="en-US" sz="1836"/>
            </a:p>
          </p:txBody>
        </p:sp>
        <p:sp>
          <p:nvSpPr>
            <p:cNvPr id="770" name="Freeform 731"/>
            <p:cNvSpPr>
              <a:spLocks/>
            </p:cNvSpPr>
            <p:nvPr/>
          </p:nvSpPr>
          <p:spPr bwMode="auto">
            <a:xfrm>
              <a:off x="7994394" y="2872289"/>
              <a:ext cx="160292" cy="42097"/>
            </a:xfrm>
            <a:custGeom>
              <a:avLst/>
              <a:gdLst>
                <a:gd name="T0" fmla="*/ 27 w 27"/>
                <a:gd name="T1" fmla="*/ 3 h 7"/>
                <a:gd name="T2" fmla="*/ 27 w 27"/>
                <a:gd name="T3" fmla="*/ 3 h 7"/>
                <a:gd name="T4" fmla="*/ 23 w 27"/>
                <a:gd name="T5" fmla="*/ 7 h 7"/>
                <a:gd name="T6" fmla="*/ 5 w 27"/>
                <a:gd name="T7" fmla="*/ 5 h 7"/>
                <a:gd name="T8" fmla="*/ 0 w 27"/>
                <a:gd name="T9" fmla="*/ 0 h 7"/>
                <a:gd name="T10" fmla="*/ 27 w 27"/>
                <a:gd name="T11" fmla="*/ 3 h 7"/>
              </a:gdLst>
              <a:ahLst/>
              <a:cxnLst>
                <a:cxn ang="0">
                  <a:pos x="T0" y="T1"/>
                </a:cxn>
                <a:cxn ang="0">
                  <a:pos x="T2" y="T3"/>
                </a:cxn>
                <a:cxn ang="0">
                  <a:pos x="T4" y="T5"/>
                </a:cxn>
                <a:cxn ang="0">
                  <a:pos x="T6" y="T7"/>
                </a:cxn>
                <a:cxn ang="0">
                  <a:pos x="T8" y="T9"/>
                </a:cxn>
                <a:cxn ang="0">
                  <a:pos x="T10" y="T11"/>
                </a:cxn>
              </a:cxnLst>
              <a:rect l="0" t="0" r="r" b="b"/>
              <a:pathLst>
                <a:path w="27" h="7">
                  <a:moveTo>
                    <a:pt x="27" y="3"/>
                  </a:moveTo>
                  <a:cubicBezTo>
                    <a:pt x="27" y="3"/>
                    <a:pt x="27" y="3"/>
                    <a:pt x="27" y="3"/>
                  </a:cubicBezTo>
                  <a:cubicBezTo>
                    <a:pt x="27" y="5"/>
                    <a:pt x="25" y="7"/>
                    <a:pt x="23" y="7"/>
                  </a:cubicBezTo>
                  <a:cubicBezTo>
                    <a:pt x="5" y="5"/>
                    <a:pt x="5" y="5"/>
                    <a:pt x="5" y="5"/>
                  </a:cubicBezTo>
                  <a:cubicBezTo>
                    <a:pt x="2" y="5"/>
                    <a:pt x="0" y="3"/>
                    <a:pt x="0" y="0"/>
                  </a:cubicBezTo>
                  <a:lnTo>
                    <a:pt x="27" y="3"/>
                  </a:lnTo>
                  <a:close/>
                </a:path>
              </a:pathLst>
            </a:custGeom>
            <a:solidFill>
              <a:srgbClr val="93959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p>
              <a:endParaRPr lang="en-US" sz="1836"/>
            </a:p>
          </p:txBody>
        </p:sp>
        <p:sp>
          <p:nvSpPr>
            <p:cNvPr id="771" name="Freeform 732"/>
            <p:cNvSpPr>
              <a:spLocks/>
            </p:cNvSpPr>
            <p:nvPr/>
          </p:nvSpPr>
          <p:spPr bwMode="auto">
            <a:xfrm>
              <a:off x="7976583" y="4700256"/>
              <a:ext cx="200769" cy="71241"/>
            </a:xfrm>
            <a:custGeom>
              <a:avLst/>
              <a:gdLst>
                <a:gd name="T0" fmla="*/ 34 w 34"/>
                <a:gd name="T1" fmla="*/ 7 h 12"/>
                <a:gd name="T2" fmla="*/ 30 w 34"/>
                <a:gd name="T3" fmla="*/ 11 h 12"/>
                <a:gd name="T4" fmla="*/ 4 w 34"/>
                <a:gd name="T5" fmla="*/ 6 h 12"/>
                <a:gd name="T6" fmla="*/ 0 w 34"/>
                <a:gd name="T7" fmla="*/ 0 h 12"/>
                <a:gd name="T8" fmla="*/ 34 w 34"/>
                <a:gd name="T9" fmla="*/ 7 h 12"/>
              </a:gdLst>
              <a:ahLst/>
              <a:cxnLst>
                <a:cxn ang="0">
                  <a:pos x="T0" y="T1"/>
                </a:cxn>
                <a:cxn ang="0">
                  <a:pos x="T2" y="T3"/>
                </a:cxn>
                <a:cxn ang="0">
                  <a:pos x="T4" y="T5"/>
                </a:cxn>
                <a:cxn ang="0">
                  <a:pos x="T6" y="T7"/>
                </a:cxn>
                <a:cxn ang="0">
                  <a:pos x="T8" y="T9"/>
                </a:cxn>
              </a:cxnLst>
              <a:rect l="0" t="0" r="r" b="b"/>
              <a:pathLst>
                <a:path w="34" h="12">
                  <a:moveTo>
                    <a:pt x="34" y="7"/>
                  </a:moveTo>
                  <a:cubicBezTo>
                    <a:pt x="34" y="10"/>
                    <a:pt x="32" y="12"/>
                    <a:pt x="30" y="11"/>
                  </a:cubicBezTo>
                  <a:cubicBezTo>
                    <a:pt x="4" y="6"/>
                    <a:pt x="4" y="6"/>
                    <a:pt x="4" y="6"/>
                  </a:cubicBezTo>
                  <a:cubicBezTo>
                    <a:pt x="2" y="5"/>
                    <a:pt x="0" y="3"/>
                    <a:pt x="0" y="0"/>
                  </a:cubicBezTo>
                  <a:lnTo>
                    <a:pt x="34" y="7"/>
                  </a:lnTo>
                  <a:close/>
                </a:path>
              </a:pathLst>
            </a:custGeom>
            <a:solidFill>
              <a:srgbClr val="93959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p>
              <a:endParaRPr lang="en-US" sz="1836"/>
            </a:p>
          </p:txBody>
        </p:sp>
        <p:sp>
          <p:nvSpPr>
            <p:cNvPr id="772" name="Freeform 733"/>
            <p:cNvSpPr>
              <a:spLocks/>
            </p:cNvSpPr>
            <p:nvPr/>
          </p:nvSpPr>
          <p:spPr bwMode="auto">
            <a:xfrm>
              <a:off x="9114813" y="3003436"/>
              <a:ext cx="148957" cy="1963972"/>
            </a:xfrm>
            <a:custGeom>
              <a:avLst/>
              <a:gdLst>
                <a:gd name="T0" fmla="*/ 85 w 92"/>
                <a:gd name="T1" fmla="*/ 8 h 1213"/>
                <a:gd name="T2" fmla="*/ 11 w 92"/>
                <a:gd name="T3" fmla="*/ 0 h 1213"/>
                <a:gd name="T4" fmla="*/ 0 w 92"/>
                <a:gd name="T5" fmla="*/ 1195 h 1213"/>
                <a:gd name="T6" fmla="*/ 92 w 92"/>
                <a:gd name="T7" fmla="*/ 1213 h 1213"/>
                <a:gd name="T8" fmla="*/ 85 w 92"/>
                <a:gd name="T9" fmla="*/ 8 h 1213"/>
              </a:gdLst>
              <a:ahLst/>
              <a:cxnLst>
                <a:cxn ang="0">
                  <a:pos x="T0" y="T1"/>
                </a:cxn>
                <a:cxn ang="0">
                  <a:pos x="T2" y="T3"/>
                </a:cxn>
                <a:cxn ang="0">
                  <a:pos x="T4" y="T5"/>
                </a:cxn>
                <a:cxn ang="0">
                  <a:pos x="T6" y="T7"/>
                </a:cxn>
                <a:cxn ang="0">
                  <a:pos x="T8" y="T9"/>
                </a:cxn>
              </a:cxnLst>
              <a:rect l="0" t="0" r="r" b="b"/>
              <a:pathLst>
                <a:path w="92" h="1213">
                  <a:moveTo>
                    <a:pt x="85" y="8"/>
                  </a:moveTo>
                  <a:lnTo>
                    <a:pt x="11" y="0"/>
                  </a:lnTo>
                  <a:lnTo>
                    <a:pt x="0" y="1195"/>
                  </a:lnTo>
                  <a:lnTo>
                    <a:pt x="92" y="1213"/>
                  </a:lnTo>
                  <a:lnTo>
                    <a:pt x="85" y="8"/>
                  </a:lnTo>
                  <a:close/>
                </a:path>
              </a:pathLst>
            </a:custGeom>
            <a:solidFill>
              <a:srgbClr val="BCBE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p>
              <a:endParaRPr lang="en-US" sz="1836"/>
            </a:p>
          </p:txBody>
        </p:sp>
        <p:sp>
          <p:nvSpPr>
            <p:cNvPr id="773" name="Freeform 734"/>
            <p:cNvSpPr>
              <a:spLocks/>
            </p:cNvSpPr>
            <p:nvPr/>
          </p:nvSpPr>
          <p:spPr bwMode="auto">
            <a:xfrm>
              <a:off x="9192530" y="3009913"/>
              <a:ext cx="71241" cy="1957496"/>
            </a:xfrm>
            <a:custGeom>
              <a:avLst/>
              <a:gdLst>
                <a:gd name="T0" fmla="*/ 37 w 44"/>
                <a:gd name="T1" fmla="*/ 4 h 1209"/>
                <a:gd name="T2" fmla="*/ 0 w 44"/>
                <a:gd name="T3" fmla="*/ 0 h 1209"/>
                <a:gd name="T4" fmla="*/ 0 w 44"/>
                <a:gd name="T5" fmla="*/ 1198 h 1209"/>
                <a:gd name="T6" fmla="*/ 44 w 44"/>
                <a:gd name="T7" fmla="*/ 1209 h 1209"/>
                <a:gd name="T8" fmla="*/ 37 w 44"/>
                <a:gd name="T9" fmla="*/ 4 h 1209"/>
              </a:gdLst>
              <a:ahLst/>
              <a:cxnLst>
                <a:cxn ang="0">
                  <a:pos x="T0" y="T1"/>
                </a:cxn>
                <a:cxn ang="0">
                  <a:pos x="T2" y="T3"/>
                </a:cxn>
                <a:cxn ang="0">
                  <a:pos x="T4" y="T5"/>
                </a:cxn>
                <a:cxn ang="0">
                  <a:pos x="T6" y="T7"/>
                </a:cxn>
                <a:cxn ang="0">
                  <a:pos x="T8" y="T9"/>
                </a:cxn>
              </a:cxnLst>
              <a:rect l="0" t="0" r="r" b="b"/>
              <a:pathLst>
                <a:path w="44" h="1209">
                  <a:moveTo>
                    <a:pt x="37" y="4"/>
                  </a:moveTo>
                  <a:lnTo>
                    <a:pt x="0" y="0"/>
                  </a:lnTo>
                  <a:lnTo>
                    <a:pt x="0" y="1198"/>
                  </a:lnTo>
                  <a:lnTo>
                    <a:pt x="44" y="1209"/>
                  </a:lnTo>
                  <a:lnTo>
                    <a:pt x="37" y="4"/>
                  </a:lnTo>
                  <a:close/>
                </a:path>
              </a:pathLst>
            </a:custGeom>
            <a:solidFill>
              <a:srgbClr val="93959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p>
              <a:endParaRPr lang="en-US" sz="1836"/>
            </a:p>
          </p:txBody>
        </p:sp>
        <p:sp>
          <p:nvSpPr>
            <p:cNvPr id="774" name="Freeform 735"/>
            <p:cNvSpPr>
              <a:spLocks/>
            </p:cNvSpPr>
            <p:nvPr/>
          </p:nvSpPr>
          <p:spPr bwMode="auto">
            <a:xfrm>
              <a:off x="9103479" y="2956482"/>
              <a:ext cx="178101" cy="77717"/>
            </a:xfrm>
            <a:custGeom>
              <a:avLst/>
              <a:gdLst>
                <a:gd name="T0" fmla="*/ 26 w 30"/>
                <a:gd name="T1" fmla="*/ 13 h 13"/>
                <a:gd name="T2" fmla="*/ 5 w 30"/>
                <a:gd name="T3" fmla="*/ 11 h 13"/>
                <a:gd name="T4" fmla="*/ 0 w 30"/>
                <a:gd name="T5" fmla="*/ 5 h 13"/>
                <a:gd name="T6" fmla="*/ 5 w 30"/>
                <a:gd name="T7" fmla="*/ 1 h 13"/>
                <a:gd name="T8" fmla="*/ 26 w 30"/>
                <a:gd name="T9" fmla="*/ 3 h 13"/>
                <a:gd name="T10" fmla="*/ 30 w 30"/>
                <a:gd name="T11" fmla="*/ 8 h 13"/>
                <a:gd name="T12" fmla="*/ 26 w 30"/>
                <a:gd name="T13" fmla="*/ 13 h 13"/>
              </a:gdLst>
              <a:ahLst/>
              <a:cxnLst>
                <a:cxn ang="0">
                  <a:pos x="T0" y="T1"/>
                </a:cxn>
                <a:cxn ang="0">
                  <a:pos x="T2" y="T3"/>
                </a:cxn>
                <a:cxn ang="0">
                  <a:pos x="T4" y="T5"/>
                </a:cxn>
                <a:cxn ang="0">
                  <a:pos x="T6" y="T7"/>
                </a:cxn>
                <a:cxn ang="0">
                  <a:pos x="T8" y="T9"/>
                </a:cxn>
                <a:cxn ang="0">
                  <a:pos x="T10" y="T11"/>
                </a:cxn>
                <a:cxn ang="0">
                  <a:pos x="T12" y="T13"/>
                </a:cxn>
              </a:cxnLst>
              <a:rect l="0" t="0" r="r" b="b"/>
              <a:pathLst>
                <a:path w="30" h="13">
                  <a:moveTo>
                    <a:pt x="26" y="13"/>
                  </a:moveTo>
                  <a:cubicBezTo>
                    <a:pt x="5" y="11"/>
                    <a:pt x="5" y="11"/>
                    <a:pt x="5" y="11"/>
                  </a:cubicBezTo>
                  <a:cubicBezTo>
                    <a:pt x="2" y="10"/>
                    <a:pt x="0" y="8"/>
                    <a:pt x="0" y="5"/>
                  </a:cubicBezTo>
                  <a:cubicBezTo>
                    <a:pt x="0" y="2"/>
                    <a:pt x="2" y="0"/>
                    <a:pt x="5" y="1"/>
                  </a:cubicBezTo>
                  <a:cubicBezTo>
                    <a:pt x="26" y="3"/>
                    <a:pt x="26" y="3"/>
                    <a:pt x="26" y="3"/>
                  </a:cubicBezTo>
                  <a:cubicBezTo>
                    <a:pt x="28" y="3"/>
                    <a:pt x="30" y="6"/>
                    <a:pt x="30" y="8"/>
                  </a:cubicBezTo>
                  <a:cubicBezTo>
                    <a:pt x="30" y="11"/>
                    <a:pt x="28" y="13"/>
                    <a:pt x="26" y="13"/>
                  </a:cubicBezTo>
                  <a:close/>
                </a:path>
              </a:pathLst>
            </a:custGeom>
            <a:solidFill>
              <a:srgbClr val="BCBE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p>
              <a:endParaRPr lang="en-US" sz="1836"/>
            </a:p>
          </p:txBody>
        </p:sp>
        <p:sp>
          <p:nvSpPr>
            <p:cNvPr id="775" name="Freeform 736"/>
            <p:cNvSpPr>
              <a:spLocks/>
            </p:cNvSpPr>
            <p:nvPr/>
          </p:nvSpPr>
          <p:spPr bwMode="auto">
            <a:xfrm>
              <a:off x="9079193" y="4889691"/>
              <a:ext cx="231532" cy="119814"/>
            </a:xfrm>
            <a:custGeom>
              <a:avLst/>
              <a:gdLst>
                <a:gd name="T0" fmla="*/ 32 w 39"/>
                <a:gd name="T1" fmla="*/ 19 h 20"/>
                <a:gd name="T2" fmla="*/ 6 w 39"/>
                <a:gd name="T3" fmla="*/ 14 h 20"/>
                <a:gd name="T4" fmla="*/ 0 w 39"/>
                <a:gd name="T5" fmla="*/ 6 h 20"/>
                <a:gd name="T6" fmla="*/ 6 w 39"/>
                <a:gd name="T7" fmla="*/ 1 h 20"/>
                <a:gd name="T8" fmla="*/ 32 w 39"/>
                <a:gd name="T9" fmla="*/ 7 h 20"/>
                <a:gd name="T10" fmla="*/ 39 w 39"/>
                <a:gd name="T11" fmla="*/ 14 h 20"/>
                <a:gd name="T12" fmla="*/ 32 w 39"/>
                <a:gd name="T13" fmla="*/ 19 h 20"/>
              </a:gdLst>
              <a:ahLst/>
              <a:cxnLst>
                <a:cxn ang="0">
                  <a:pos x="T0" y="T1"/>
                </a:cxn>
                <a:cxn ang="0">
                  <a:pos x="T2" y="T3"/>
                </a:cxn>
                <a:cxn ang="0">
                  <a:pos x="T4" y="T5"/>
                </a:cxn>
                <a:cxn ang="0">
                  <a:pos x="T6" y="T7"/>
                </a:cxn>
                <a:cxn ang="0">
                  <a:pos x="T8" y="T9"/>
                </a:cxn>
                <a:cxn ang="0">
                  <a:pos x="T10" y="T11"/>
                </a:cxn>
                <a:cxn ang="0">
                  <a:pos x="T12" y="T13"/>
                </a:cxn>
              </a:cxnLst>
              <a:rect l="0" t="0" r="r" b="b"/>
              <a:pathLst>
                <a:path w="39" h="20">
                  <a:moveTo>
                    <a:pt x="32" y="19"/>
                  </a:moveTo>
                  <a:cubicBezTo>
                    <a:pt x="6" y="14"/>
                    <a:pt x="6" y="14"/>
                    <a:pt x="6" y="14"/>
                  </a:cubicBezTo>
                  <a:cubicBezTo>
                    <a:pt x="2" y="13"/>
                    <a:pt x="0" y="10"/>
                    <a:pt x="0" y="6"/>
                  </a:cubicBezTo>
                  <a:cubicBezTo>
                    <a:pt x="0" y="3"/>
                    <a:pt x="2" y="0"/>
                    <a:pt x="6" y="1"/>
                  </a:cubicBezTo>
                  <a:cubicBezTo>
                    <a:pt x="32" y="7"/>
                    <a:pt x="32" y="7"/>
                    <a:pt x="32" y="7"/>
                  </a:cubicBezTo>
                  <a:cubicBezTo>
                    <a:pt x="36" y="7"/>
                    <a:pt x="39" y="11"/>
                    <a:pt x="39" y="14"/>
                  </a:cubicBezTo>
                  <a:cubicBezTo>
                    <a:pt x="39" y="18"/>
                    <a:pt x="36" y="20"/>
                    <a:pt x="32" y="19"/>
                  </a:cubicBezTo>
                  <a:close/>
                </a:path>
              </a:pathLst>
            </a:custGeom>
            <a:solidFill>
              <a:srgbClr val="BCBE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p>
              <a:endParaRPr lang="en-US" sz="1836"/>
            </a:p>
          </p:txBody>
        </p:sp>
        <p:sp>
          <p:nvSpPr>
            <p:cNvPr id="776" name="Freeform 737"/>
            <p:cNvSpPr>
              <a:spLocks/>
            </p:cNvSpPr>
            <p:nvPr/>
          </p:nvSpPr>
          <p:spPr bwMode="auto">
            <a:xfrm>
              <a:off x="9103479" y="2985626"/>
              <a:ext cx="178101" cy="48573"/>
            </a:xfrm>
            <a:custGeom>
              <a:avLst/>
              <a:gdLst>
                <a:gd name="T0" fmla="*/ 30 w 30"/>
                <a:gd name="T1" fmla="*/ 3 h 8"/>
                <a:gd name="T2" fmla="*/ 30 w 30"/>
                <a:gd name="T3" fmla="*/ 3 h 8"/>
                <a:gd name="T4" fmla="*/ 26 w 30"/>
                <a:gd name="T5" fmla="*/ 8 h 8"/>
                <a:gd name="T6" fmla="*/ 5 w 30"/>
                <a:gd name="T7" fmla="*/ 6 h 8"/>
                <a:gd name="T8" fmla="*/ 0 w 30"/>
                <a:gd name="T9" fmla="*/ 0 h 8"/>
                <a:gd name="T10" fmla="*/ 30 w 30"/>
                <a:gd name="T11" fmla="*/ 3 h 8"/>
              </a:gdLst>
              <a:ahLst/>
              <a:cxnLst>
                <a:cxn ang="0">
                  <a:pos x="T0" y="T1"/>
                </a:cxn>
                <a:cxn ang="0">
                  <a:pos x="T2" y="T3"/>
                </a:cxn>
                <a:cxn ang="0">
                  <a:pos x="T4" y="T5"/>
                </a:cxn>
                <a:cxn ang="0">
                  <a:pos x="T6" y="T7"/>
                </a:cxn>
                <a:cxn ang="0">
                  <a:pos x="T8" y="T9"/>
                </a:cxn>
                <a:cxn ang="0">
                  <a:pos x="T10" y="T11"/>
                </a:cxn>
              </a:cxnLst>
              <a:rect l="0" t="0" r="r" b="b"/>
              <a:pathLst>
                <a:path w="30" h="8">
                  <a:moveTo>
                    <a:pt x="30" y="3"/>
                  </a:moveTo>
                  <a:cubicBezTo>
                    <a:pt x="30" y="3"/>
                    <a:pt x="30" y="3"/>
                    <a:pt x="30" y="3"/>
                  </a:cubicBezTo>
                  <a:cubicBezTo>
                    <a:pt x="30" y="6"/>
                    <a:pt x="28" y="8"/>
                    <a:pt x="26" y="8"/>
                  </a:cubicBezTo>
                  <a:cubicBezTo>
                    <a:pt x="5" y="6"/>
                    <a:pt x="5" y="6"/>
                    <a:pt x="5" y="6"/>
                  </a:cubicBezTo>
                  <a:cubicBezTo>
                    <a:pt x="2" y="5"/>
                    <a:pt x="0" y="3"/>
                    <a:pt x="0" y="0"/>
                  </a:cubicBezTo>
                  <a:lnTo>
                    <a:pt x="30" y="3"/>
                  </a:lnTo>
                  <a:close/>
                </a:path>
              </a:pathLst>
            </a:custGeom>
            <a:solidFill>
              <a:srgbClr val="93959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p>
              <a:endParaRPr lang="en-US" sz="1836"/>
            </a:p>
          </p:txBody>
        </p:sp>
        <p:sp>
          <p:nvSpPr>
            <p:cNvPr id="777" name="Freeform 738"/>
            <p:cNvSpPr>
              <a:spLocks/>
            </p:cNvSpPr>
            <p:nvPr/>
          </p:nvSpPr>
          <p:spPr bwMode="auto">
            <a:xfrm>
              <a:off x="9079193" y="4931787"/>
              <a:ext cx="231532" cy="77717"/>
            </a:xfrm>
            <a:custGeom>
              <a:avLst/>
              <a:gdLst>
                <a:gd name="T0" fmla="*/ 39 w 39"/>
                <a:gd name="T1" fmla="*/ 9 h 13"/>
                <a:gd name="T2" fmla="*/ 34 w 39"/>
                <a:gd name="T3" fmla="*/ 13 h 13"/>
                <a:gd name="T4" fmla="*/ 4 w 39"/>
                <a:gd name="T5" fmla="*/ 6 h 13"/>
                <a:gd name="T6" fmla="*/ 0 w 39"/>
                <a:gd name="T7" fmla="*/ 0 h 13"/>
                <a:gd name="T8" fmla="*/ 39 w 39"/>
                <a:gd name="T9" fmla="*/ 9 h 13"/>
              </a:gdLst>
              <a:ahLst/>
              <a:cxnLst>
                <a:cxn ang="0">
                  <a:pos x="T0" y="T1"/>
                </a:cxn>
                <a:cxn ang="0">
                  <a:pos x="T2" y="T3"/>
                </a:cxn>
                <a:cxn ang="0">
                  <a:pos x="T4" y="T5"/>
                </a:cxn>
                <a:cxn ang="0">
                  <a:pos x="T6" y="T7"/>
                </a:cxn>
                <a:cxn ang="0">
                  <a:pos x="T8" y="T9"/>
                </a:cxn>
              </a:cxnLst>
              <a:rect l="0" t="0" r="r" b="b"/>
              <a:pathLst>
                <a:path w="39" h="13">
                  <a:moveTo>
                    <a:pt x="39" y="9"/>
                  </a:moveTo>
                  <a:cubicBezTo>
                    <a:pt x="39" y="11"/>
                    <a:pt x="37" y="13"/>
                    <a:pt x="34" y="13"/>
                  </a:cubicBezTo>
                  <a:cubicBezTo>
                    <a:pt x="4" y="6"/>
                    <a:pt x="4" y="6"/>
                    <a:pt x="4" y="6"/>
                  </a:cubicBezTo>
                  <a:cubicBezTo>
                    <a:pt x="2" y="6"/>
                    <a:pt x="0" y="3"/>
                    <a:pt x="0" y="0"/>
                  </a:cubicBezTo>
                  <a:lnTo>
                    <a:pt x="39" y="9"/>
                  </a:lnTo>
                  <a:close/>
                </a:path>
              </a:pathLst>
            </a:custGeom>
            <a:solidFill>
              <a:srgbClr val="93959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p>
              <a:endParaRPr lang="en-US" sz="1836"/>
            </a:p>
          </p:txBody>
        </p:sp>
        <p:sp>
          <p:nvSpPr>
            <p:cNvPr id="778" name="Freeform 739"/>
            <p:cNvSpPr>
              <a:spLocks/>
            </p:cNvSpPr>
            <p:nvPr/>
          </p:nvSpPr>
          <p:spPr bwMode="auto">
            <a:xfrm>
              <a:off x="8871947" y="2974293"/>
              <a:ext cx="142481" cy="1939685"/>
            </a:xfrm>
            <a:custGeom>
              <a:avLst/>
              <a:gdLst>
                <a:gd name="T0" fmla="*/ 77 w 88"/>
                <a:gd name="T1" fmla="*/ 7 h 1198"/>
                <a:gd name="T2" fmla="*/ 7 w 88"/>
                <a:gd name="T3" fmla="*/ 0 h 1198"/>
                <a:gd name="T4" fmla="*/ 0 w 88"/>
                <a:gd name="T5" fmla="*/ 1180 h 1198"/>
                <a:gd name="T6" fmla="*/ 88 w 88"/>
                <a:gd name="T7" fmla="*/ 1198 h 1198"/>
                <a:gd name="T8" fmla="*/ 77 w 88"/>
                <a:gd name="T9" fmla="*/ 7 h 1198"/>
              </a:gdLst>
              <a:ahLst/>
              <a:cxnLst>
                <a:cxn ang="0">
                  <a:pos x="T0" y="T1"/>
                </a:cxn>
                <a:cxn ang="0">
                  <a:pos x="T2" y="T3"/>
                </a:cxn>
                <a:cxn ang="0">
                  <a:pos x="T4" y="T5"/>
                </a:cxn>
                <a:cxn ang="0">
                  <a:pos x="T6" y="T7"/>
                </a:cxn>
                <a:cxn ang="0">
                  <a:pos x="T8" y="T9"/>
                </a:cxn>
              </a:cxnLst>
              <a:rect l="0" t="0" r="r" b="b"/>
              <a:pathLst>
                <a:path w="88" h="1198">
                  <a:moveTo>
                    <a:pt x="77" y="7"/>
                  </a:moveTo>
                  <a:lnTo>
                    <a:pt x="7" y="0"/>
                  </a:lnTo>
                  <a:lnTo>
                    <a:pt x="0" y="1180"/>
                  </a:lnTo>
                  <a:lnTo>
                    <a:pt x="88" y="1198"/>
                  </a:lnTo>
                  <a:lnTo>
                    <a:pt x="77" y="7"/>
                  </a:lnTo>
                  <a:close/>
                </a:path>
              </a:pathLst>
            </a:custGeom>
            <a:solidFill>
              <a:srgbClr val="BCBE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p>
              <a:endParaRPr lang="en-US" sz="1836"/>
            </a:p>
          </p:txBody>
        </p:sp>
        <p:sp>
          <p:nvSpPr>
            <p:cNvPr id="779" name="Freeform 740"/>
            <p:cNvSpPr>
              <a:spLocks/>
            </p:cNvSpPr>
            <p:nvPr/>
          </p:nvSpPr>
          <p:spPr bwMode="auto">
            <a:xfrm>
              <a:off x="8943188" y="2979149"/>
              <a:ext cx="71241" cy="1934829"/>
            </a:xfrm>
            <a:custGeom>
              <a:avLst/>
              <a:gdLst>
                <a:gd name="T0" fmla="*/ 33 w 44"/>
                <a:gd name="T1" fmla="*/ 4 h 1195"/>
                <a:gd name="T2" fmla="*/ 0 w 44"/>
                <a:gd name="T3" fmla="*/ 0 h 1195"/>
                <a:gd name="T4" fmla="*/ 0 w 44"/>
                <a:gd name="T5" fmla="*/ 1184 h 1195"/>
                <a:gd name="T6" fmla="*/ 44 w 44"/>
                <a:gd name="T7" fmla="*/ 1195 h 1195"/>
                <a:gd name="T8" fmla="*/ 33 w 44"/>
                <a:gd name="T9" fmla="*/ 4 h 1195"/>
              </a:gdLst>
              <a:ahLst/>
              <a:cxnLst>
                <a:cxn ang="0">
                  <a:pos x="T0" y="T1"/>
                </a:cxn>
                <a:cxn ang="0">
                  <a:pos x="T2" y="T3"/>
                </a:cxn>
                <a:cxn ang="0">
                  <a:pos x="T4" y="T5"/>
                </a:cxn>
                <a:cxn ang="0">
                  <a:pos x="T6" y="T7"/>
                </a:cxn>
                <a:cxn ang="0">
                  <a:pos x="T8" y="T9"/>
                </a:cxn>
              </a:cxnLst>
              <a:rect l="0" t="0" r="r" b="b"/>
              <a:pathLst>
                <a:path w="44" h="1195">
                  <a:moveTo>
                    <a:pt x="33" y="4"/>
                  </a:moveTo>
                  <a:lnTo>
                    <a:pt x="0" y="0"/>
                  </a:lnTo>
                  <a:lnTo>
                    <a:pt x="0" y="1184"/>
                  </a:lnTo>
                  <a:lnTo>
                    <a:pt x="44" y="1195"/>
                  </a:lnTo>
                  <a:lnTo>
                    <a:pt x="33" y="4"/>
                  </a:lnTo>
                  <a:close/>
                </a:path>
              </a:pathLst>
            </a:custGeom>
            <a:solidFill>
              <a:srgbClr val="93959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p>
              <a:endParaRPr lang="en-US" sz="1836"/>
            </a:p>
          </p:txBody>
        </p:sp>
        <p:sp>
          <p:nvSpPr>
            <p:cNvPr id="780" name="Freeform 741"/>
            <p:cNvSpPr>
              <a:spLocks/>
            </p:cNvSpPr>
            <p:nvPr/>
          </p:nvSpPr>
          <p:spPr bwMode="auto">
            <a:xfrm>
              <a:off x="8854137" y="2932196"/>
              <a:ext cx="178101" cy="77717"/>
            </a:xfrm>
            <a:custGeom>
              <a:avLst/>
              <a:gdLst>
                <a:gd name="T0" fmla="*/ 25 w 30"/>
                <a:gd name="T1" fmla="*/ 12 h 13"/>
                <a:gd name="T2" fmla="*/ 5 w 30"/>
                <a:gd name="T3" fmla="*/ 10 h 13"/>
                <a:gd name="T4" fmla="*/ 0 w 30"/>
                <a:gd name="T5" fmla="*/ 5 h 13"/>
                <a:gd name="T6" fmla="*/ 5 w 30"/>
                <a:gd name="T7" fmla="*/ 1 h 13"/>
                <a:gd name="T8" fmla="*/ 25 w 30"/>
                <a:gd name="T9" fmla="*/ 3 h 13"/>
                <a:gd name="T10" fmla="*/ 30 w 30"/>
                <a:gd name="T11" fmla="*/ 8 h 13"/>
                <a:gd name="T12" fmla="*/ 25 w 30"/>
                <a:gd name="T13" fmla="*/ 12 h 13"/>
              </a:gdLst>
              <a:ahLst/>
              <a:cxnLst>
                <a:cxn ang="0">
                  <a:pos x="T0" y="T1"/>
                </a:cxn>
                <a:cxn ang="0">
                  <a:pos x="T2" y="T3"/>
                </a:cxn>
                <a:cxn ang="0">
                  <a:pos x="T4" y="T5"/>
                </a:cxn>
                <a:cxn ang="0">
                  <a:pos x="T6" y="T7"/>
                </a:cxn>
                <a:cxn ang="0">
                  <a:pos x="T8" y="T9"/>
                </a:cxn>
                <a:cxn ang="0">
                  <a:pos x="T10" y="T11"/>
                </a:cxn>
                <a:cxn ang="0">
                  <a:pos x="T12" y="T13"/>
                </a:cxn>
              </a:cxnLst>
              <a:rect l="0" t="0" r="r" b="b"/>
              <a:pathLst>
                <a:path w="30" h="13">
                  <a:moveTo>
                    <a:pt x="25" y="12"/>
                  </a:moveTo>
                  <a:cubicBezTo>
                    <a:pt x="5" y="10"/>
                    <a:pt x="5" y="10"/>
                    <a:pt x="5" y="10"/>
                  </a:cubicBezTo>
                  <a:cubicBezTo>
                    <a:pt x="2" y="10"/>
                    <a:pt x="0" y="8"/>
                    <a:pt x="0" y="5"/>
                  </a:cubicBezTo>
                  <a:cubicBezTo>
                    <a:pt x="0" y="2"/>
                    <a:pt x="2" y="0"/>
                    <a:pt x="5" y="1"/>
                  </a:cubicBezTo>
                  <a:cubicBezTo>
                    <a:pt x="25" y="3"/>
                    <a:pt x="25" y="3"/>
                    <a:pt x="25" y="3"/>
                  </a:cubicBezTo>
                  <a:cubicBezTo>
                    <a:pt x="28" y="3"/>
                    <a:pt x="30" y="5"/>
                    <a:pt x="30" y="8"/>
                  </a:cubicBezTo>
                  <a:cubicBezTo>
                    <a:pt x="30" y="11"/>
                    <a:pt x="28" y="13"/>
                    <a:pt x="25" y="12"/>
                  </a:cubicBezTo>
                  <a:close/>
                </a:path>
              </a:pathLst>
            </a:custGeom>
            <a:solidFill>
              <a:srgbClr val="BCBE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p>
              <a:endParaRPr lang="en-US" sz="1836"/>
            </a:p>
          </p:txBody>
        </p:sp>
        <p:sp>
          <p:nvSpPr>
            <p:cNvPr id="781" name="Freeform 742"/>
            <p:cNvSpPr>
              <a:spLocks/>
            </p:cNvSpPr>
            <p:nvPr/>
          </p:nvSpPr>
          <p:spPr bwMode="auto">
            <a:xfrm>
              <a:off x="8831470" y="4842738"/>
              <a:ext cx="225056" cy="113337"/>
            </a:xfrm>
            <a:custGeom>
              <a:avLst/>
              <a:gdLst>
                <a:gd name="T0" fmla="*/ 32 w 38"/>
                <a:gd name="T1" fmla="*/ 18 h 19"/>
                <a:gd name="T2" fmla="*/ 6 w 38"/>
                <a:gd name="T3" fmla="*/ 13 h 19"/>
                <a:gd name="T4" fmla="*/ 0 w 38"/>
                <a:gd name="T5" fmla="*/ 5 h 19"/>
                <a:gd name="T6" fmla="*/ 6 w 38"/>
                <a:gd name="T7" fmla="*/ 0 h 19"/>
                <a:gd name="T8" fmla="*/ 32 w 38"/>
                <a:gd name="T9" fmla="*/ 6 h 19"/>
                <a:gd name="T10" fmla="*/ 38 w 38"/>
                <a:gd name="T11" fmla="*/ 13 h 19"/>
                <a:gd name="T12" fmla="*/ 32 w 38"/>
                <a:gd name="T13" fmla="*/ 18 h 19"/>
              </a:gdLst>
              <a:ahLst/>
              <a:cxnLst>
                <a:cxn ang="0">
                  <a:pos x="T0" y="T1"/>
                </a:cxn>
                <a:cxn ang="0">
                  <a:pos x="T2" y="T3"/>
                </a:cxn>
                <a:cxn ang="0">
                  <a:pos x="T4" y="T5"/>
                </a:cxn>
                <a:cxn ang="0">
                  <a:pos x="T6" y="T7"/>
                </a:cxn>
                <a:cxn ang="0">
                  <a:pos x="T8" y="T9"/>
                </a:cxn>
                <a:cxn ang="0">
                  <a:pos x="T10" y="T11"/>
                </a:cxn>
                <a:cxn ang="0">
                  <a:pos x="T12" y="T13"/>
                </a:cxn>
              </a:cxnLst>
              <a:rect l="0" t="0" r="r" b="b"/>
              <a:pathLst>
                <a:path w="38" h="19">
                  <a:moveTo>
                    <a:pt x="32" y="18"/>
                  </a:moveTo>
                  <a:cubicBezTo>
                    <a:pt x="6" y="13"/>
                    <a:pt x="6" y="13"/>
                    <a:pt x="6" y="13"/>
                  </a:cubicBezTo>
                  <a:cubicBezTo>
                    <a:pt x="3" y="12"/>
                    <a:pt x="0" y="9"/>
                    <a:pt x="0" y="5"/>
                  </a:cubicBezTo>
                  <a:cubicBezTo>
                    <a:pt x="0" y="2"/>
                    <a:pt x="3" y="0"/>
                    <a:pt x="6" y="0"/>
                  </a:cubicBezTo>
                  <a:cubicBezTo>
                    <a:pt x="32" y="6"/>
                    <a:pt x="32" y="6"/>
                    <a:pt x="32" y="6"/>
                  </a:cubicBezTo>
                  <a:cubicBezTo>
                    <a:pt x="35" y="7"/>
                    <a:pt x="38" y="10"/>
                    <a:pt x="38" y="13"/>
                  </a:cubicBezTo>
                  <a:cubicBezTo>
                    <a:pt x="38" y="17"/>
                    <a:pt x="35" y="19"/>
                    <a:pt x="32" y="18"/>
                  </a:cubicBezTo>
                  <a:close/>
                </a:path>
              </a:pathLst>
            </a:custGeom>
            <a:solidFill>
              <a:srgbClr val="BCBE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p>
              <a:endParaRPr lang="en-US" sz="1836"/>
            </a:p>
          </p:txBody>
        </p:sp>
        <p:sp>
          <p:nvSpPr>
            <p:cNvPr id="782" name="Freeform 743"/>
            <p:cNvSpPr>
              <a:spLocks/>
            </p:cNvSpPr>
            <p:nvPr/>
          </p:nvSpPr>
          <p:spPr bwMode="auto">
            <a:xfrm>
              <a:off x="8854137" y="2961340"/>
              <a:ext cx="178101" cy="48573"/>
            </a:xfrm>
            <a:custGeom>
              <a:avLst/>
              <a:gdLst>
                <a:gd name="T0" fmla="*/ 30 w 30"/>
                <a:gd name="T1" fmla="*/ 3 h 8"/>
                <a:gd name="T2" fmla="*/ 30 w 30"/>
                <a:gd name="T3" fmla="*/ 3 h 8"/>
                <a:gd name="T4" fmla="*/ 25 w 30"/>
                <a:gd name="T5" fmla="*/ 7 h 8"/>
                <a:gd name="T6" fmla="*/ 5 w 30"/>
                <a:gd name="T7" fmla="*/ 5 h 8"/>
                <a:gd name="T8" fmla="*/ 0 w 30"/>
                <a:gd name="T9" fmla="*/ 0 h 8"/>
                <a:gd name="T10" fmla="*/ 30 w 30"/>
                <a:gd name="T11" fmla="*/ 3 h 8"/>
              </a:gdLst>
              <a:ahLst/>
              <a:cxnLst>
                <a:cxn ang="0">
                  <a:pos x="T0" y="T1"/>
                </a:cxn>
                <a:cxn ang="0">
                  <a:pos x="T2" y="T3"/>
                </a:cxn>
                <a:cxn ang="0">
                  <a:pos x="T4" y="T5"/>
                </a:cxn>
                <a:cxn ang="0">
                  <a:pos x="T6" y="T7"/>
                </a:cxn>
                <a:cxn ang="0">
                  <a:pos x="T8" y="T9"/>
                </a:cxn>
                <a:cxn ang="0">
                  <a:pos x="T10" y="T11"/>
                </a:cxn>
              </a:cxnLst>
              <a:rect l="0" t="0" r="r" b="b"/>
              <a:pathLst>
                <a:path w="30" h="8">
                  <a:moveTo>
                    <a:pt x="30" y="3"/>
                  </a:moveTo>
                  <a:cubicBezTo>
                    <a:pt x="30" y="3"/>
                    <a:pt x="30" y="3"/>
                    <a:pt x="30" y="3"/>
                  </a:cubicBezTo>
                  <a:cubicBezTo>
                    <a:pt x="30" y="6"/>
                    <a:pt x="28" y="8"/>
                    <a:pt x="25" y="7"/>
                  </a:cubicBezTo>
                  <a:cubicBezTo>
                    <a:pt x="5" y="5"/>
                    <a:pt x="5" y="5"/>
                    <a:pt x="5" y="5"/>
                  </a:cubicBezTo>
                  <a:cubicBezTo>
                    <a:pt x="2" y="5"/>
                    <a:pt x="0" y="3"/>
                    <a:pt x="0" y="0"/>
                  </a:cubicBezTo>
                  <a:lnTo>
                    <a:pt x="30" y="3"/>
                  </a:lnTo>
                  <a:close/>
                </a:path>
              </a:pathLst>
            </a:custGeom>
            <a:solidFill>
              <a:srgbClr val="93959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p>
              <a:endParaRPr lang="en-US" sz="1836"/>
            </a:p>
          </p:txBody>
        </p:sp>
        <p:sp>
          <p:nvSpPr>
            <p:cNvPr id="783" name="Freeform 744"/>
            <p:cNvSpPr>
              <a:spLocks/>
            </p:cNvSpPr>
            <p:nvPr/>
          </p:nvSpPr>
          <p:spPr bwMode="auto">
            <a:xfrm>
              <a:off x="8831470" y="4884834"/>
              <a:ext cx="225056" cy="71241"/>
            </a:xfrm>
            <a:custGeom>
              <a:avLst/>
              <a:gdLst>
                <a:gd name="T0" fmla="*/ 38 w 38"/>
                <a:gd name="T1" fmla="*/ 8 h 12"/>
                <a:gd name="T2" fmla="*/ 33 w 38"/>
                <a:gd name="T3" fmla="*/ 12 h 12"/>
                <a:gd name="T4" fmla="*/ 5 w 38"/>
                <a:gd name="T5" fmla="*/ 6 h 12"/>
                <a:gd name="T6" fmla="*/ 0 w 38"/>
                <a:gd name="T7" fmla="*/ 0 h 12"/>
                <a:gd name="T8" fmla="*/ 38 w 38"/>
                <a:gd name="T9" fmla="*/ 8 h 12"/>
              </a:gdLst>
              <a:ahLst/>
              <a:cxnLst>
                <a:cxn ang="0">
                  <a:pos x="T0" y="T1"/>
                </a:cxn>
                <a:cxn ang="0">
                  <a:pos x="T2" y="T3"/>
                </a:cxn>
                <a:cxn ang="0">
                  <a:pos x="T4" y="T5"/>
                </a:cxn>
                <a:cxn ang="0">
                  <a:pos x="T6" y="T7"/>
                </a:cxn>
                <a:cxn ang="0">
                  <a:pos x="T8" y="T9"/>
                </a:cxn>
              </a:cxnLst>
              <a:rect l="0" t="0" r="r" b="b"/>
              <a:pathLst>
                <a:path w="38" h="12">
                  <a:moveTo>
                    <a:pt x="38" y="8"/>
                  </a:moveTo>
                  <a:cubicBezTo>
                    <a:pt x="38" y="10"/>
                    <a:pt x="36" y="12"/>
                    <a:pt x="33" y="12"/>
                  </a:cubicBezTo>
                  <a:cubicBezTo>
                    <a:pt x="5" y="6"/>
                    <a:pt x="5" y="6"/>
                    <a:pt x="5" y="6"/>
                  </a:cubicBezTo>
                  <a:cubicBezTo>
                    <a:pt x="2" y="5"/>
                    <a:pt x="0" y="2"/>
                    <a:pt x="0" y="0"/>
                  </a:cubicBezTo>
                  <a:lnTo>
                    <a:pt x="38" y="8"/>
                  </a:lnTo>
                  <a:close/>
                </a:path>
              </a:pathLst>
            </a:custGeom>
            <a:solidFill>
              <a:srgbClr val="93959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p>
              <a:endParaRPr lang="en-US" sz="1836"/>
            </a:p>
          </p:txBody>
        </p:sp>
        <p:sp>
          <p:nvSpPr>
            <p:cNvPr id="784" name="Freeform 745"/>
            <p:cNvSpPr>
              <a:spLocks/>
            </p:cNvSpPr>
            <p:nvPr/>
          </p:nvSpPr>
          <p:spPr bwMode="auto">
            <a:xfrm>
              <a:off x="8462314" y="3181538"/>
              <a:ext cx="302773" cy="667070"/>
            </a:xfrm>
            <a:custGeom>
              <a:avLst/>
              <a:gdLst>
                <a:gd name="T0" fmla="*/ 41 w 51"/>
                <a:gd name="T1" fmla="*/ 33 h 112"/>
                <a:gd name="T2" fmla="*/ 28 w 51"/>
                <a:gd name="T3" fmla="*/ 24 h 112"/>
                <a:gd name="T4" fmla="*/ 19 w 51"/>
                <a:gd name="T5" fmla="*/ 31 h 112"/>
                <a:gd name="T6" fmla="*/ 32 w 51"/>
                <a:gd name="T7" fmla="*/ 47 h 112"/>
                <a:gd name="T8" fmla="*/ 51 w 51"/>
                <a:gd name="T9" fmla="*/ 77 h 112"/>
                <a:gd name="T10" fmla="*/ 51 w 51"/>
                <a:gd name="T11" fmla="*/ 77 h 112"/>
                <a:gd name="T12" fmla="*/ 32 w 51"/>
                <a:gd name="T13" fmla="*/ 99 h 112"/>
                <a:gd name="T14" fmla="*/ 32 w 51"/>
                <a:gd name="T15" fmla="*/ 112 h 112"/>
                <a:gd name="T16" fmla="*/ 21 w 51"/>
                <a:gd name="T17" fmla="*/ 110 h 112"/>
                <a:gd name="T18" fmla="*/ 21 w 51"/>
                <a:gd name="T19" fmla="*/ 98 h 112"/>
                <a:gd name="T20" fmla="*/ 0 w 51"/>
                <a:gd name="T21" fmla="*/ 82 h 112"/>
                <a:gd name="T22" fmla="*/ 9 w 51"/>
                <a:gd name="T23" fmla="*/ 71 h 112"/>
                <a:gd name="T24" fmla="*/ 26 w 51"/>
                <a:gd name="T25" fmla="*/ 83 h 112"/>
                <a:gd name="T26" fmla="*/ 34 w 51"/>
                <a:gd name="T27" fmla="*/ 76 h 112"/>
                <a:gd name="T28" fmla="*/ 34 w 51"/>
                <a:gd name="T29" fmla="*/ 76 h 112"/>
                <a:gd name="T30" fmla="*/ 24 w 51"/>
                <a:gd name="T31" fmla="*/ 61 h 112"/>
                <a:gd name="T32" fmla="*/ 3 w 51"/>
                <a:gd name="T33" fmla="*/ 30 h 112"/>
                <a:gd name="T34" fmla="*/ 3 w 51"/>
                <a:gd name="T35" fmla="*/ 30 h 112"/>
                <a:gd name="T36" fmla="*/ 21 w 51"/>
                <a:gd name="T37" fmla="*/ 9 h 112"/>
                <a:gd name="T38" fmla="*/ 21 w 51"/>
                <a:gd name="T39" fmla="*/ 0 h 112"/>
                <a:gd name="T40" fmla="*/ 32 w 51"/>
                <a:gd name="T41" fmla="*/ 1 h 112"/>
                <a:gd name="T42" fmla="*/ 32 w 51"/>
                <a:gd name="T43" fmla="*/ 9 h 112"/>
                <a:gd name="T44" fmla="*/ 51 w 51"/>
                <a:gd name="T45" fmla="*/ 22 h 112"/>
                <a:gd name="T46" fmla="*/ 41 w 51"/>
                <a:gd name="T47" fmla="*/ 33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51" h="112">
                  <a:moveTo>
                    <a:pt x="41" y="33"/>
                  </a:moveTo>
                  <a:cubicBezTo>
                    <a:pt x="38" y="29"/>
                    <a:pt x="34" y="25"/>
                    <a:pt x="28" y="24"/>
                  </a:cubicBezTo>
                  <a:cubicBezTo>
                    <a:pt x="22" y="23"/>
                    <a:pt x="19" y="27"/>
                    <a:pt x="19" y="31"/>
                  </a:cubicBezTo>
                  <a:cubicBezTo>
                    <a:pt x="19" y="36"/>
                    <a:pt x="22" y="38"/>
                    <a:pt x="32" y="47"/>
                  </a:cubicBezTo>
                  <a:cubicBezTo>
                    <a:pt x="45" y="58"/>
                    <a:pt x="51" y="66"/>
                    <a:pt x="51" y="77"/>
                  </a:cubicBezTo>
                  <a:cubicBezTo>
                    <a:pt x="51" y="77"/>
                    <a:pt x="51" y="77"/>
                    <a:pt x="51" y="77"/>
                  </a:cubicBezTo>
                  <a:cubicBezTo>
                    <a:pt x="51" y="90"/>
                    <a:pt x="43" y="98"/>
                    <a:pt x="32" y="99"/>
                  </a:cubicBezTo>
                  <a:cubicBezTo>
                    <a:pt x="32" y="112"/>
                    <a:pt x="32" y="112"/>
                    <a:pt x="32" y="112"/>
                  </a:cubicBezTo>
                  <a:cubicBezTo>
                    <a:pt x="21" y="110"/>
                    <a:pt x="21" y="110"/>
                    <a:pt x="21" y="110"/>
                  </a:cubicBezTo>
                  <a:cubicBezTo>
                    <a:pt x="21" y="98"/>
                    <a:pt x="21" y="98"/>
                    <a:pt x="21" y="98"/>
                  </a:cubicBezTo>
                  <a:cubicBezTo>
                    <a:pt x="14" y="96"/>
                    <a:pt x="6" y="91"/>
                    <a:pt x="0" y="82"/>
                  </a:cubicBezTo>
                  <a:cubicBezTo>
                    <a:pt x="9" y="71"/>
                    <a:pt x="9" y="71"/>
                    <a:pt x="9" y="71"/>
                  </a:cubicBezTo>
                  <a:cubicBezTo>
                    <a:pt x="13" y="77"/>
                    <a:pt x="19" y="82"/>
                    <a:pt x="26" y="83"/>
                  </a:cubicBezTo>
                  <a:cubicBezTo>
                    <a:pt x="31" y="84"/>
                    <a:pt x="34" y="81"/>
                    <a:pt x="34" y="76"/>
                  </a:cubicBezTo>
                  <a:cubicBezTo>
                    <a:pt x="34" y="76"/>
                    <a:pt x="34" y="76"/>
                    <a:pt x="34" y="76"/>
                  </a:cubicBezTo>
                  <a:cubicBezTo>
                    <a:pt x="34" y="72"/>
                    <a:pt x="33" y="68"/>
                    <a:pt x="24" y="61"/>
                  </a:cubicBezTo>
                  <a:cubicBezTo>
                    <a:pt x="8" y="49"/>
                    <a:pt x="3" y="42"/>
                    <a:pt x="3" y="30"/>
                  </a:cubicBezTo>
                  <a:cubicBezTo>
                    <a:pt x="3" y="30"/>
                    <a:pt x="3" y="30"/>
                    <a:pt x="3" y="30"/>
                  </a:cubicBezTo>
                  <a:cubicBezTo>
                    <a:pt x="3" y="18"/>
                    <a:pt x="10" y="10"/>
                    <a:pt x="21" y="9"/>
                  </a:cubicBezTo>
                  <a:cubicBezTo>
                    <a:pt x="21" y="0"/>
                    <a:pt x="21" y="0"/>
                    <a:pt x="21" y="0"/>
                  </a:cubicBezTo>
                  <a:cubicBezTo>
                    <a:pt x="32" y="1"/>
                    <a:pt x="32" y="1"/>
                    <a:pt x="32" y="1"/>
                  </a:cubicBezTo>
                  <a:cubicBezTo>
                    <a:pt x="32" y="9"/>
                    <a:pt x="32" y="9"/>
                    <a:pt x="32" y="9"/>
                  </a:cubicBezTo>
                  <a:cubicBezTo>
                    <a:pt x="39" y="11"/>
                    <a:pt x="46" y="15"/>
                    <a:pt x="51" y="22"/>
                  </a:cubicBezTo>
                  <a:lnTo>
                    <a:pt x="41" y="33"/>
                  </a:lnTo>
                  <a:close/>
                </a:path>
              </a:pathLst>
            </a:custGeom>
            <a:solidFill>
              <a:srgbClr val="80828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p>
              <a:endParaRPr lang="en-US" sz="1836"/>
            </a:p>
          </p:txBody>
        </p:sp>
        <p:sp>
          <p:nvSpPr>
            <p:cNvPr id="785" name="Freeform 746"/>
            <p:cNvSpPr>
              <a:spLocks/>
            </p:cNvSpPr>
            <p:nvPr/>
          </p:nvSpPr>
          <p:spPr bwMode="auto">
            <a:xfrm>
              <a:off x="7940963" y="2414083"/>
              <a:ext cx="676785" cy="411252"/>
            </a:xfrm>
            <a:custGeom>
              <a:avLst/>
              <a:gdLst>
                <a:gd name="T0" fmla="*/ 0 w 418"/>
                <a:gd name="T1" fmla="*/ 191 h 254"/>
                <a:gd name="T2" fmla="*/ 25 w 418"/>
                <a:gd name="T3" fmla="*/ 254 h 254"/>
                <a:gd name="T4" fmla="*/ 418 w 418"/>
                <a:gd name="T5" fmla="*/ 74 h 254"/>
                <a:gd name="T6" fmla="*/ 418 w 418"/>
                <a:gd name="T7" fmla="*/ 0 h 254"/>
                <a:gd name="T8" fmla="*/ 0 w 418"/>
                <a:gd name="T9" fmla="*/ 191 h 254"/>
              </a:gdLst>
              <a:ahLst/>
              <a:cxnLst>
                <a:cxn ang="0">
                  <a:pos x="T0" y="T1"/>
                </a:cxn>
                <a:cxn ang="0">
                  <a:pos x="T2" y="T3"/>
                </a:cxn>
                <a:cxn ang="0">
                  <a:pos x="T4" y="T5"/>
                </a:cxn>
                <a:cxn ang="0">
                  <a:pos x="T6" y="T7"/>
                </a:cxn>
                <a:cxn ang="0">
                  <a:pos x="T8" y="T9"/>
                </a:cxn>
              </a:cxnLst>
              <a:rect l="0" t="0" r="r" b="b"/>
              <a:pathLst>
                <a:path w="418" h="254">
                  <a:moveTo>
                    <a:pt x="0" y="191"/>
                  </a:moveTo>
                  <a:lnTo>
                    <a:pt x="25" y="254"/>
                  </a:lnTo>
                  <a:lnTo>
                    <a:pt x="418" y="74"/>
                  </a:lnTo>
                  <a:lnTo>
                    <a:pt x="418" y="0"/>
                  </a:lnTo>
                  <a:lnTo>
                    <a:pt x="0" y="191"/>
                  </a:lnTo>
                  <a:close/>
                </a:path>
              </a:pathLst>
            </a:custGeom>
            <a:solidFill>
              <a:srgbClr val="BCBE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p>
              <a:endParaRPr lang="en-US" sz="1836"/>
            </a:p>
          </p:txBody>
        </p:sp>
        <p:sp>
          <p:nvSpPr>
            <p:cNvPr id="786" name="Freeform 747"/>
            <p:cNvSpPr>
              <a:spLocks/>
            </p:cNvSpPr>
            <p:nvPr/>
          </p:nvSpPr>
          <p:spPr bwMode="auto">
            <a:xfrm>
              <a:off x="7940963" y="2414083"/>
              <a:ext cx="676785" cy="411252"/>
            </a:xfrm>
            <a:custGeom>
              <a:avLst/>
              <a:gdLst>
                <a:gd name="T0" fmla="*/ 0 w 418"/>
                <a:gd name="T1" fmla="*/ 191 h 254"/>
                <a:gd name="T2" fmla="*/ 25 w 418"/>
                <a:gd name="T3" fmla="*/ 254 h 254"/>
                <a:gd name="T4" fmla="*/ 418 w 418"/>
                <a:gd name="T5" fmla="*/ 74 h 254"/>
                <a:gd name="T6" fmla="*/ 418 w 418"/>
                <a:gd name="T7" fmla="*/ 0 h 254"/>
                <a:gd name="T8" fmla="*/ 0 w 418"/>
                <a:gd name="T9" fmla="*/ 191 h 254"/>
              </a:gdLst>
              <a:ahLst/>
              <a:cxnLst>
                <a:cxn ang="0">
                  <a:pos x="T0" y="T1"/>
                </a:cxn>
                <a:cxn ang="0">
                  <a:pos x="T2" y="T3"/>
                </a:cxn>
                <a:cxn ang="0">
                  <a:pos x="T4" y="T5"/>
                </a:cxn>
                <a:cxn ang="0">
                  <a:pos x="T6" y="T7"/>
                </a:cxn>
                <a:cxn ang="0">
                  <a:pos x="T8" y="T9"/>
                </a:cxn>
              </a:cxnLst>
              <a:rect l="0" t="0" r="r" b="b"/>
              <a:pathLst>
                <a:path w="418" h="254">
                  <a:moveTo>
                    <a:pt x="0" y="191"/>
                  </a:moveTo>
                  <a:lnTo>
                    <a:pt x="25" y="254"/>
                  </a:lnTo>
                  <a:lnTo>
                    <a:pt x="418" y="74"/>
                  </a:lnTo>
                  <a:lnTo>
                    <a:pt x="418" y="0"/>
                  </a:lnTo>
                  <a:lnTo>
                    <a:pt x="0" y="191"/>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p>
              <a:endParaRPr lang="en-US" sz="1836"/>
            </a:p>
          </p:txBody>
        </p:sp>
        <p:sp>
          <p:nvSpPr>
            <p:cNvPr id="787" name="Freeform 748"/>
            <p:cNvSpPr>
              <a:spLocks/>
            </p:cNvSpPr>
            <p:nvPr/>
          </p:nvSpPr>
          <p:spPr bwMode="auto">
            <a:xfrm>
              <a:off x="8617748" y="2414083"/>
              <a:ext cx="735073" cy="542400"/>
            </a:xfrm>
            <a:custGeom>
              <a:avLst/>
              <a:gdLst>
                <a:gd name="T0" fmla="*/ 0 w 454"/>
                <a:gd name="T1" fmla="*/ 0 h 335"/>
                <a:gd name="T2" fmla="*/ 0 w 454"/>
                <a:gd name="T3" fmla="*/ 74 h 335"/>
                <a:gd name="T4" fmla="*/ 421 w 454"/>
                <a:gd name="T5" fmla="*/ 335 h 335"/>
                <a:gd name="T6" fmla="*/ 454 w 454"/>
                <a:gd name="T7" fmla="*/ 276 h 335"/>
                <a:gd name="T8" fmla="*/ 0 w 454"/>
                <a:gd name="T9" fmla="*/ 0 h 335"/>
              </a:gdLst>
              <a:ahLst/>
              <a:cxnLst>
                <a:cxn ang="0">
                  <a:pos x="T0" y="T1"/>
                </a:cxn>
                <a:cxn ang="0">
                  <a:pos x="T2" y="T3"/>
                </a:cxn>
                <a:cxn ang="0">
                  <a:pos x="T4" y="T5"/>
                </a:cxn>
                <a:cxn ang="0">
                  <a:pos x="T6" y="T7"/>
                </a:cxn>
                <a:cxn ang="0">
                  <a:pos x="T8" y="T9"/>
                </a:cxn>
              </a:cxnLst>
              <a:rect l="0" t="0" r="r" b="b"/>
              <a:pathLst>
                <a:path w="454" h="335">
                  <a:moveTo>
                    <a:pt x="0" y="0"/>
                  </a:moveTo>
                  <a:lnTo>
                    <a:pt x="0" y="74"/>
                  </a:lnTo>
                  <a:lnTo>
                    <a:pt x="421" y="335"/>
                  </a:lnTo>
                  <a:lnTo>
                    <a:pt x="454" y="276"/>
                  </a:lnTo>
                  <a:lnTo>
                    <a:pt x="0" y="0"/>
                  </a:lnTo>
                  <a:close/>
                </a:path>
              </a:pathLst>
            </a:custGeom>
            <a:solidFill>
              <a:srgbClr val="93959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p>
              <a:endParaRPr lang="en-US" sz="1836"/>
            </a:p>
          </p:txBody>
        </p:sp>
        <p:sp>
          <p:nvSpPr>
            <p:cNvPr id="788" name="Freeform 749"/>
            <p:cNvSpPr>
              <a:spLocks/>
            </p:cNvSpPr>
            <p:nvPr/>
          </p:nvSpPr>
          <p:spPr bwMode="auto">
            <a:xfrm>
              <a:off x="8617748" y="2414083"/>
              <a:ext cx="735073" cy="542400"/>
            </a:xfrm>
            <a:custGeom>
              <a:avLst/>
              <a:gdLst>
                <a:gd name="T0" fmla="*/ 0 w 454"/>
                <a:gd name="T1" fmla="*/ 0 h 335"/>
                <a:gd name="T2" fmla="*/ 0 w 454"/>
                <a:gd name="T3" fmla="*/ 74 h 335"/>
                <a:gd name="T4" fmla="*/ 421 w 454"/>
                <a:gd name="T5" fmla="*/ 335 h 335"/>
                <a:gd name="T6" fmla="*/ 454 w 454"/>
                <a:gd name="T7" fmla="*/ 276 h 335"/>
                <a:gd name="T8" fmla="*/ 0 w 454"/>
                <a:gd name="T9" fmla="*/ 0 h 335"/>
              </a:gdLst>
              <a:ahLst/>
              <a:cxnLst>
                <a:cxn ang="0">
                  <a:pos x="T0" y="T1"/>
                </a:cxn>
                <a:cxn ang="0">
                  <a:pos x="T2" y="T3"/>
                </a:cxn>
                <a:cxn ang="0">
                  <a:pos x="T4" y="T5"/>
                </a:cxn>
                <a:cxn ang="0">
                  <a:pos x="T6" y="T7"/>
                </a:cxn>
                <a:cxn ang="0">
                  <a:pos x="T8" y="T9"/>
                </a:cxn>
              </a:cxnLst>
              <a:rect l="0" t="0" r="r" b="b"/>
              <a:pathLst>
                <a:path w="454" h="335">
                  <a:moveTo>
                    <a:pt x="0" y="0"/>
                  </a:moveTo>
                  <a:lnTo>
                    <a:pt x="0" y="74"/>
                  </a:lnTo>
                  <a:lnTo>
                    <a:pt x="421" y="335"/>
                  </a:lnTo>
                  <a:lnTo>
                    <a:pt x="454" y="276"/>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p>
              <a:endParaRPr lang="en-US" sz="1836"/>
            </a:p>
          </p:txBody>
        </p:sp>
        <p:sp>
          <p:nvSpPr>
            <p:cNvPr id="789" name="Freeform 750"/>
            <p:cNvSpPr>
              <a:spLocks/>
            </p:cNvSpPr>
            <p:nvPr/>
          </p:nvSpPr>
          <p:spPr bwMode="auto">
            <a:xfrm>
              <a:off x="7940963" y="2729808"/>
              <a:ext cx="1411858" cy="255818"/>
            </a:xfrm>
            <a:custGeom>
              <a:avLst/>
              <a:gdLst>
                <a:gd name="T0" fmla="*/ 872 w 872"/>
                <a:gd name="T1" fmla="*/ 81 h 158"/>
                <a:gd name="T2" fmla="*/ 0 w 872"/>
                <a:gd name="T3" fmla="*/ 0 h 158"/>
                <a:gd name="T4" fmla="*/ 0 w 872"/>
                <a:gd name="T5" fmla="*/ 70 h 158"/>
                <a:gd name="T6" fmla="*/ 872 w 872"/>
                <a:gd name="T7" fmla="*/ 158 h 158"/>
                <a:gd name="T8" fmla="*/ 872 w 872"/>
                <a:gd name="T9" fmla="*/ 81 h 158"/>
              </a:gdLst>
              <a:ahLst/>
              <a:cxnLst>
                <a:cxn ang="0">
                  <a:pos x="T0" y="T1"/>
                </a:cxn>
                <a:cxn ang="0">
                  <a:pos x="T2" y="T3"/>
                </a:cxn>
                <a:cxn ang="0">
                  <a:pos x="T4" y="T5"/>
                </a:cxn>
                <a:cxn ang="0">
                  <a:pos x="T6" y="T7"/>
                </a:cxn>
                <a:cxn ang="0">
                  <a:pos x="T8" y="T9"/>
                </a:cxn>
              </a:cxnLst>
              <a:rect l="0" t="0" r="r" b="b"/>
              <a:pathLst>
                <a:path w="872" h="158">
                  <a:moveTo>
                    <a:pt x="872" y="81"/>
                  </a:moveTo>
                  <a:lnTo>
                    <a:pt x="0" y="0"/>
                  </a:lnTo>
                  <a:lnTo>
                    <a:pt x="0" y="70"/>
                  </a:lnTo>
                  <a:lnTo>
                    <a:pt x="872" y="158"/>
                  </a:lnTo>
                  <a:lnTo>
                    <a:pt x="872" y="81"/>
                  </a:lnTo>
                  <a:close/>
                </a:path>
              </a:pathLst>
            </a:custGeom>
            <a:solidFill>
              <a:srgbClr val="BCBE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p>
              <a:endParaRPr lang="en-US" sz="1836"/>
            </a:p>
          </p:txBody>
        </p:sp>
        <p:sp>
          <p:nvSpPr>
            <p:cNvPr id="790" name="Freeform 751"/>
            <p:cNvSpPr>
              <a:spLocks/>
            </p:cNvSpPr>
            <p:nvPr/>
          </p:nvSpPr>
          <p:spPr bwMode="auto">
            <a:xfrm>
              <a:off x="7940963" y="2729808"/>
              <a:ext cx="1411858" cy="255818"/>
            </a:xfrm>
            <a:custGeom>
              <a:avLst/>
              <a:gdLst>
                <a:gd name="T0" fmla="*/ 872 w 872"/>
                <a:gd name="T1" fmla="*/ 81 h 158"/>
                <a:gd name="T2" fmla="*/ 0 w 872"/>
                <a:gd name="T3" fmla="*/ 0 h 158"/>
                <a:gd name="T4" fmla="*/ 0 w 872"/>
                <a:gd name="T5" fmla="*/ 70 h 158"/>
                <a:gd name="T6" fmla="*/ 872 w 872"/>
                <a:gd name="T7" fmla="*/ 158 h 158"/>
                <a:gd name="T8" fmla="*/ 872 w 872"/>
                <a:gd name="T9" fmla="*/ 81 h 158"/>
              </a:gdLst>
              <a:ahLst/>
              <a:cxnLst>
                <a:cxn ang="0">
                  <a:pos x="T0" y="T1"/>
                </a:cxn>
                <a:cxn ang="0">
                  <a:pos x="T2" y="T3"/>
                </a:cxn>
                <a:cxn ang="0">
                  <a:pos x="T4" y="T5"/>
                </a:cxn>
                <a:cxn ang="0">
                  <a:pos x="T6" y="T7"/>
                </a:cxn>
                <a:cxn ang="0">
                  <a:pos x="T8" y="T9"/>
                </a:cxn>
              </a:cxnLst>
              <a:rect l="0" t="0" r="r" b="b"/>
              <a:pathLst>
                <a:path w="872" h="158">
                  <a:moveTo>
                    <a:pt x="872" y="81"/>
                  </a:moveTo>
                  <a:lnTo>
                    <a:pt x="0" y="0"/>
                  </a:lnTo>
                  <a:lnTo>
                    <a:pt x="0" y="70"/>
                  </a:lnTo>
                  <a:lnTo>
                    <a:pt x="872" y="158"/>
                  </a:lnTo>
                  <a:lnTo>
                    <a:pt x="872" y="81"/>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p>
              <a:endParaRPr lang="en-US" sz="1836"/>
            </a:p>
          </p:txBody>
        </p:sp>
        <p:sp>
          <p:nvSpPr>
            <p:cNvPr id="791" name="Freeform 752"/>
            <p:cNvSpPr>
              <a:spLocks/>
            </p:cNvSpPr>
            <p:nvPr/>
          </p:nvSpPr>
          <p:spPr bwMode="auto">
            <a:xfrm>
              <a:off x="8546507" y="2598660"/>
              <a:ext cx="142481" cy="155434"/>
            </a:xfrm>
            <a:custGeom>
              <a:avLst/>
              <a:gdLst>
                <a:gd name="T0" fmla="*/ 24 w 24"/>
                <a:gd name="T1" fmla="*/ 14 h 26"/>
                <a:gd name="T2" fmla="*/ 12 w 24"/>
                <a:gd name="T3" fmla="*/ 26 h 26"/>
                <a:gd name="T4" fmla="*/ 0 w 24"/>
                <a:gd name="T5" fmla="*/ 12 h 26"/>
                <a:gd name="T6" fmla="*/ 12 w 24"/>
                <a:gd name="T7" fmla="*/ 1 h 26"/>
                <a:gd name="T8" fmla="*/ 24 w 24"/>
                <a:gd name="T9" fmla="*/ 14 h 26"/>
              </a:gdLst>
              <a:ahLst/>
              <a:cxnLst>
                <a:cxn ang="0">
                  <a:pos x="T0" y="T1"/>
                </a:cxn>
                <a:cxn ang="0">
                  <a:pos x="T2" y="T3"/>
                </a:cxn>
                <a:cxn ang="0">
                  <a:pos x="T4" y="T5"/>
                </a:cxn>
                <a:cxn ang="0">
                  <a:pos x="T6" y="T7"/>
                </a:cxn>
                <a:cxn ang="0">
                  <a:pos x="T8" y="T9"/>
                </a:cxn>
              </a:cxnLst>
              <a:rect l="0" t="0" r="r" b="b"/>
              <a:pathLst>
                <a:path w="24" h="26">
                  <a:moveTo>
                    <a:pt x="24" y="14"/>
                  </a:moveTo>
                  <a:cubicBezTo>
                    <a:pt x="24" y="21"/>
                    <a:pt x="19" y="26"/>
                    <a:pt x="12" y="26"/>
                  </a:cubicBezTo>
                  <a:cubicBezTo>
                    <a:pt x="5" y="25"/>
                    <a:pt x="0" y="19"/>
                    <a:pt x="0" y="12"/>
                  </a:cubicBezTo>
                  <a:cubicBezTo>
                    <a:pt x="0" y="6"/>
                    <a:pt x="5" y="0"/>
                    <a:pt x="12" y="1"/>
                  </a:cubicBezTo>
                  <a:cubicBezTo>
                    <a:pt x="19" y="2"/>
                    <a:pt x="24" y="8"/>
                    <a:pt x="24" y="14"/>
                  </a:cubicBezTo>
                  <a:close/>
                </a:path>
              </a:pathLst>
            </a:custGeom>
            <a:solidFill>
              <a:srgbClr val="93959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p>
              <a:endParaRPr lang="en-US" sz="1836"/>
            </a:p>
          </p:txBody>
        </p:sp>
        <p:sp>
          <p:nvSpPr>
            <p:cNvPr id="792" name="Freeform 753"/>
            <p:cNvSpPr>
              <a:spLocks/>
            </p:cNvSpPr>
            <p:nvPr/>
          </p:nvSpPr>
          <p:spPr bwMode="auto">
            <a:xfrm>
              <a:off x="8421837" y="4157857"/>
              <a:ext cx="391823" cy="696214"/>
            </a:xfrm>
            <a:custGeom>
              <a:avLst/>
              <a:gdLst>
                <a:gd name="T0" fmla="*/ 66 w 66"/>
                <a:gd name="T1" fmla="*/ 104 h 117"/>
                <a:gd name="T2" fmla="*/ 14 w 66"/>
                <a:gd name="T3" fmla="*/ 96 h 117"/>
                <a:gd name="T4" fmla="*/ 14 w 66"/>
                <a:gd name="T5" fmla="*/ 20 h 117"/>
                <a:gd name="T6" fmla="*/ 19 w 66"/>
                <a:gd name="T7" fmla="*/ 0 h 117"/>
                <a:gd name="T8" fmla="*/ 0 w 66"/>
                <a:gd name="T9" fmla="*/ 27 h 117"/>
                <a:gd name="T10" fmla="*/ 0 w 66"/>
                <a:gd name="T11" fmla="*/ 103 h 117"/>
                <a:gd name="T12" fmla="*/ 66 w 66"/>
                <a:gd name="T13" fmla="*/ 117 h 117"/>
                <a:gd name="T14" fmla="*/ 66 w 66"/>
                <a:gd name="T15" fmla="*/ 104 h 11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6" h="117">
                  <a:moveTo>
                    <a:pt x="66" y="104"/>
                  </a:moveTo>
                  <a:cubicBezTo>
                    <a:pt x="14" y="96"/>
                    <a:pt x="14" y="96"/>
                    <a:pt x="14" y="96"/>
                  </a:cubicBezTo>
                  <a:cubicBezTo>
                    <a:pt x="14" y="20"/>
                    <a:pt x="14" y="20"/>
                    <a:pt x="14" y="20"/>
                  </a:cubicBezTo>
                  <a:cubicBezTo>
                    <a:pt x="14" y="9"/>
                    <a:pt x="14" y="1"/>
                    <a:pt x="19" y="0"/>
                  </a:cubicBezTo>
                  <a:cubicBezTo>
                    <a:pt x="8" y="3"/>
                    <a:pt x="0" y="14"/>
                    <a:pt x="0" y="27"/>
                  </a:cubicBezTo>
                  <a:cubicBezTo>
                    <a:pt x="0" y="103"/>
                    <a:pt x="0" y="103"/>
                    <a:pt x="0" y="103"/>
                  </a:cubicBezTo>
                  <a:cubicBezTo>
                    <a:pt x="66" y="117"/>
                    <a:pt x="66" y="117"/>
                    <a:pt x="66" y="117"/>
                  </a:cubicBezTo>
                  <a:cubicBezTo>
                    <a:pt x="66" y="104"/>
                    <a:pt x="66" y="104"/>
                    <a:pt x="66" y="104"/>
                  </a:cubicBezTo>
                </a:path>
              </a:pathLst>
            </a:custGeom>
            <a:solidFill>
              <a:srgbClr val="C48C5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p>
              <a:endParaRPr lang="en-US" sz="1836"/>
            </a:p>
          </p:txBody>
        </p:sp>
        <p:sp>
          <p:nvSpPr>
            <p:cNvPr id="793" name="Freeform 754"/>
            <p:cNvSpPr>
              <a:spLocks/>
            </p:cNvSpPr>
            <p:nvPr/>
          </p:nvSpPr>
          <p:spPr bwMode="auto">
            <a:xfrm>
              <a:off x="8617747" y="2384939"/>
              <a:ext cx="841934" cy="2689331"/>
            </a:xfrm>
            <a:custGeom>
              <a:avLst/>
              <a:gdLst>
                <a:gd name="T0" fmla="*/ 520 w 520"/>
                <a:gd name="T1" fmla="*/ 254 h 1661"/>
                <a:gd name="T2" fmla="*/ 77 w 520"/>
                <a:gd name="T3" fmla="*/ 0 h 1661"/>
                <a:gd name="T4" fmla="*/ 0 w 520"/>
                <a:gd name="T5" fmla="*/ 18 h 1661"/>
                <a:gd name="T6" fmla="*/ 454 w 520"/>
                <a:gd name="T7" fmla="*/ 294 h 1661"/>
                <a:gd name="T8" fmla="*/ 454 w 520"/>
                <a:gd name="T9" fmla="*/ 371 h 1661"/>
                <a:gd name="T10" fmla="*/ 454 w 520"/>
                <a:gd name="T11" fmla="*/ 371 h 1661"/>
                <a:gd name="T12" fmla="*/ 454 w 520"/>
                <a:gd name="T13" fmla="*/ 1661 h 1661"/>
                <a:gd name="T14" fmla="*/ 520 w 520"/>
                <a:gd name="T15" fmla="*/ 1606 h 1661"/>
                <a:gd name="T16" fmla="*/ 520 w 520"/>
                <a:gd name="T17" fmla="*/ 331 h 1661"/>
                <a:gd name="T18" fmla="*/ 520 w 520"/>
                <a:gd name="T19" fmla="*/ 331 h 1661"/>
                <a:gd name="T20" fmla="*/ 520 w 520"/>
                <a:gd name="T21" fmla="*/ 254 h 1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20" h="1661">
                  <a:moveTo>
                    <a:pt x="520" y="254"/>
                  </a:moveTo>
                  <a:lnTo>
                    <a:pt x="77" y="0"/>
                  </a:lnTo>
                  <a:lnTo>
                    <a:pt x="0" y="18"/>
                  </a:lnTo>
                  <a:lnTo>
                    <a:pt x="454" y="294"/>
                  </a:lnTo>
                  <a:lnTo>
                    <a:pt x="454" y="371"/>
                  </a:lnTo>
                  <a:lnTo>
                    <a:pt x="454" y="371"/>
                  </a:lnTo>
                  <a:lnTo>
                    <a:pt x="454" y="1661"/>
                  </a:lnTo>
                  <a:lnTo>
                    <a:pt x="520" y="1606"/>
                  </a:lnTo>
                  <a:lnTo>
                    <a:pt x="520" y="331"/>
                  </a:lnTo>
                  <a:lnTo>
                    <a:pt x="520" y="331"/>
                  </a:lnTo>
                  <a:lnTo>
                    <a:pt x="520" y="254"/>
                  </a:lnTo>
                  <a:close/>
                </a:path>
              </a:pathLst>
            </a:custGeom>
            <a:solidFill>
              <a:srgbClr val="C48C5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p>
              <a:endParaRPr lang="en-US" sz="1836"/>
            </a:p>
          </p:txBody>
        </p:sp>
        <p:sp>
          <p:nvSpPr>
            <p:cNvPr id="794" name="Freeform 755"/>
            <p:cNvSpPr>
              <a:spLocks/>
            </p:cNvSpPr>
            <p:nvPr/>
          </p:nvSpPr>
          <p:spPr bwMode="auto">
            <a:xfrm>
              <a:off x="8617747" y="2384939"/>
              <a:ext cx="841934" cy="2689331"/>
            </a:xfrm>
            <a:custGeom>
              <a:avLst/>
              <a:gdLst>
                <a:gd name="T0" fmla="*/ 520 w 520"/>
                <a:gd name="T1" fmla="*/ 254 h 1661"/>
                <a:gd name="T2" fmla="*/ 77 w 520"/>
                <a:gd name="T3" fmla="*/ 0 h 1661"/>
                <a:gd name="T4" fmla="*/ 0 w 520"/>
                <a:gd name="T5" fmla="*/ 18 h 1661"/>
                <a:gd name="T6" fmla="*/ 454 w 520"/>
                <a:gd name="T7" fmla="*/ 294 h 1661"/>
                <a:gd name="T8" fmla="*/ 454 w 520"/>
                <a:gd name="T9" fmla="*/ 371 h 1661"/>
                <a:gd name="T10" fmla="*/ 454 w 520"/>
                <a:gd name="T11" fmla="*/ 371 h 1661"/>
                <a:gd name="T12" fmla="*/ 454 w 520"/>
                <a:gd name="T13" fmla="*/ 1661 h 1661"/>
                <a:gd name="T14" fmla="*/ 520 w 520"/>
                <a:gd name="T15" fmla="*/ 1606 h 1661"/>
                <a:gd name="T16" fmla="*/ 520 w 520"/>
                <a:gd name="T17" fmla="*/ 331 h 1661"/>
                <a:gd name="T18" fmla="*/ 520 w 520"/>
                <a:gd name="T19" fmla="*/ 331 h 1661"/>
                <a:gd name="T20" fmla="*/ 520 w 520"/>
                <a:gd name="T21" fmla="*/ 254 h 1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20" h="1661">
                  <a:moveTo>
                    <a:pt x="520" y="254"/>
                  </a:moveTo>
                  <a:lnTo>
                    <a:pt x="77" y="0"/>
                  </a:lnTo>
                  <a:lnTo>
                    <a:pt x="0" y="18"/>
                  </a:lnTo>
                  <a:lnTo>
                    <a:pt x="454" y="294"/>
                  </a:lnTo>
                  <a:lnTo>
                    <a:pt x="454" y="371"/>
                  </a:lnTo>
                  <a:lnTo>
                    <a:pt x="454" y="371"/>
                  </a:lnTo>
                  <a:lnTo>
                    <a:pt x="454" y="1661"/>
                  </a:lnTo>
                  <a:lnTo>
                    <a:pt x="520" y="1606"/>
                  </a:lnTo>
                  <a:lnTo>
                    <a:pt x="520" y="331"/>
                  </a:lnTo>
                  <a:lnTo>
                    <a:pt x="520" y="331"/>
                  </a:lnTo>
                  <a:lnTo>
                    <a:pt x="520" y="254"/>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p>
              <a:endParaRPr lang="en-US" sz="1836"/>
            </a:p>
          </p:txBody>
        </p:sp>
        <p:sp>
          <p:nvSpPr>
            <p:cNvPr id="795" name="Freeform 756"/>
            <p:cNvSpPr>
              <a:spLocks/>
            </p:cNvSpPr>
            <p:nvPr/>
          </p:nvSpPr>
          <p:spPr bwMode="auto">
            <a:xfrm>
              <a:off x="8617747" y="2384939"/>
              <a:ext cx="841934" cy="476016"/>
            </a:xfrm>
            <a:custGeom>
              <a:avLst/>
              <a:gdLst>
                <a:gd name="T0" fmla="*/ 77 w 520"/>
                <a:gd name="T1" fmla="*/ 0 h 294"/>
                <a:gd name="T2" fmla="*/ 0 w 520"/>
                <a:gd name="T3" fmla="*/ 18 h 294"/>
                <a:gd name="T4" fmla="*/ 454 w 520"/>
                <a:gd name="T5" fmla="*/ 294 h 294"/>
                <a:gd name="T6" fmla="*/ 520 w 520"/>
                <a:gd name="T7" fmla="*/ 254 h 294"/>
                <a:gd name="T8" fmla="*/ 77 w 520"/>
                <a:gd name="T9" fmla="*/ 0 h 294"/>
              </a:gdLst>
              <a:ahLst/>
              <a:cxnLst>
                <a:cxn ang="0">
                  <a:pos x="T0" y="T1"/>
                </a:cxn>
                <a:cxn ang="0">
                  <a:pos x="T2" y="T3"/>
                </a:cxn>
                <a:cxn ang="0">
                  <a:pos x="T4" y="T5"/>
                </a:cxn>
                <a:cxn ang="0">
                  <a:pos x="T6" y="T7"/>
                </a:cxn>
                <a:cxn ang="0">
                  <a:pos x="T8" y="T9"/>
                </a:cxn>
              </a:cxnLst>
              <a:rect l="0" t="0" r="r" b="b"/>
              <a:pathLst>
                <a:path w="520" h="294">
                  <a:moveTo>
                    <a:pt x="77" y="0"/>
                  </a:moveTo>
                  <a:lnTo>
                    <a:pt x="0" y="18"/>
                  </a:lnTo>
                  <a:lnTo>
                    <a:pt x="454" y="294"/>
                  </a:lnTo>
                  <a:lnTo>
                    <a:pt x="520" y="254"/>
                  </a:lnTo>
                  <a:lnTo>
                    <a:pt x="77" y="0"/>
                  </a:lnTo>
                  <a:close/>
                </a:path>
              </a:pathLst>
            </a:custGeom>
            <a:solidFill>
              <a:srgbClr val="CA996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p>
              <a:endParaRPr lang="en-US" sz="1836"/>
            </a:p>
          </p:txBody>
        </p:sp>
        <p:sp>
          <p:nvSpPr>
            <p:cNvPr id="796" name="Freeform 757"/>
            <p:cNvSpPr>
              <a:spLocks/>
            </p:cNvSpPr>
            <p:nvPr/>
          </p:nvSpPr>
          <p:spPr bwMode="auto">
            <a:xfrm>
              <a:off x="8617747" y="2384939"/>
              <a:ext cx="841934" cy="476016"/>
            </a:xfrm>
            <a:custGeom>
              <a:avLst/>
              <a:gdLst>
                <a:gd name="T0" fmla="*/ 77 w 520"/>
                <a:gd name="T1" fmla="*/ 0 h 294"/>
                <a:gd name="T2" fmla="*/ 0 w 520"/>
                <a:gd name="T3" fmla="*/ 18 h 294"/>
                <a:gd name="T4" fmla="*/ 454 w 520"/>
                <a:gd name="T5" fmla="*/ 294 h 294"/>
                <a:gd name="T6" fmla="*/ 520 w 520"/>
                <a:gd name="T7" fmla="*/ 254 h 294"/>
                <a:gd name="T8" fmla="*/ 77 w 520"/>
                <a:gd name="T9" fmla="*/ 0 h 294"/>
              </a:gdLst>
              <a:ahLst/>
              <a:cxnLst>
                <a:cxn ang="0">
                  <a:pos x="T0" y="T1"/>
                </a:cxn>
                <a:cxn ang="0">
                  <a:pos x="T2" y="T3"/>
                </a:cxn>
                <a:cxn ang="0">
                  <a:pos x="T4" y="T5"/>
                </a:cxn>
                <a:cxn ang="0">
                  <a:pos x="T6" y="T7"/>
                </a:cxn>
                <a:cxn ang="0">
                  <a:pos x="T8" y="T9"/>
                </a:cxn>
              </a:cxnLst>
              <a:rect l="0" t="0" r="r" b="b"/>
              <a:pathLst>
                <a:path w="520" h="294">
                  <a:moveTo>
                    <a:pt x="77" y="0"/>
                  </a:moveTo>
                  <a:lnTo>
                    <a:pt x="0" y="18"/>
                  </a:lnTo>
                  <a:lnTo>
                    <a:pt x="454" y="294"/>
                  </a:lnTo>
                  <a:lnTo>
                    <a:pt x="520" y="254"/>
                  </a:lnTo>
                  <a:lnTo>
                    <a:pt x="77"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p>
              <a:endParaRPr lang="en-US" sz="1836"/>
            </a:p>
          </p:txBody>
        </p:sp>
        <p:sp>
          <p:nvSpPr>
            <p:cNvPr id="797" name="Freeform 758"/>
            <p:cNvSpPr>
              <a:spLocks/>
            </p:cNvSpPr>
            <p:nvPr/>
          </p:nvSpPr>
          <p:spPr bwMode="auto">
            <a:xfrm>
              <a:off x="9352820" y="2979149"/>
              <a:ext cx="0" cy="1988258"/>
            </a:xfrm>
            <a:custGeom>
              <a:avLst/>
              <a:gdLst>
                <a:gd name="T0" fmla="*/ 0 h 1228"/>
                <a:gd name="T1" fmla="*/ 4 h 1228"/>
                <a:gd name="T2" fmla="*/ 1228 h 1228"/>
                <a:gd name="T3" fmla="*/ 4 h 1228"/>
                <a:gd name="T4" fmla="*/ 4 h 1228"/>
                <a:gd name="T5" fmla="*/ 0 h 1228"/>
              </a:gdLst>
              <a:ahLst/>
              <a:cxnLst>
                <a:cxn ang="0">
                  <a:pos x="0" y="T0"/>
                </a:cxn>
                <a:cxn ang="0">
                  <a:pos x="0" y="T1"/>
                </a:cxn>
                <a:cxn ang="0">
                  <a:pos x="0" y="T2"/>
                </a:cxn>
                <a:cxn ang="0">
                  <a:pos x="0" y="T3"/>
                </a:cxn>
                <a:cxn ang="0">
                  <a:pos x="0" y="T4"/>
                </a:cxn>
                <a:cxn ang="0">
                  <a:pos x="0" y="T5"/>
                </a:cxn>
              </a:cxnLst>
              <a:rect l="0" t="0" r="r" b="b"/>
              <a:pathLst>
                <a:path h="1228">
                  <a:moveTo>
                    <a:pt x="0" y="0"/>
                  </a:moveTo>
                  <a:lnTo>
                    <a:pt x="0" y="4"/>
                  </a:lnTo>
                  <a:lnTo>
                    <a:pt x="0" y="1228"/>
                  </a:lnTo>
                  <a:lnTo>
                    <a:pt x="0" y="4"/>
                  </a:lnTo>
                  <a:lnTo>
                    <a:pt x="0" y="4"/>
                  </a:lnTo>
                  <a:lnTo>
                    <a:pt x="0" y="0"/>
                  </a:lnTo>
                  <a:close/>
                </a:path>
              </a:pathLst>
            </a:custGeom>
            <a:solidFill>
              <a:srgbClr val="D7CB3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p>
              <a:endParaRPr lang="en-US" sz="1836"/>
            </a:p>
          </p:txBody>
        </p:sp>
        <p:sp>
          <p:nvSpPr>
            <p:cNvPr id="798" name="Freeform 759"/>
            <p:cNvSpPr>
              <a:spLocks/>
            </p:cNvSpPr>
            <p:nvPr/>
          </p:nvSpPr>
          <p:spPr bwMode="auto">
            <a:xfrm>
              <a:off x="9352820" y="2979149"/>
              <a:ext cx="0" cy="1988258"/>
            </a:xfrm>
            <a:custGeom>
              <a:avLst/>
              <a:gdLst>
                <a:gd name="T0" fmla="*/ 0 h 1228"/>
                <a:gd name="T1" fmla="*/ 4 h 1228"/>
                <a:gd name="T2" fmla="*/ 1228 h 1228"/>
                <a:gd name="T3" fmla="*/ 4 h 1228"/>
                <a:gd name="T4" fmla="*/ 4 h 1228"/>
                <a:gd name="T5" fmla="*/ 0 h 1228"/>
              </a:gdLst>
              <a:ahLst/>
              <a:cxnLst>
                <a:cxn ang="0">
                  <a:pos x="0" y="T0"/>
                </a:cxn>
                <a:cxn ang="0">
                  <a:pos x="0" y="T1"/>
                </a:cxn>
                <a:cxn ang="0">
                  <a:pos x="0" y="T2"/>
                </a:cxn>
                <a:cxn ang="0">
                  <a:pos x="0" y="T3"/>
                </a:cxn>
                <a:cxn ang="0">
                  <a:pos x="0" y="T4"/>
                </a:cxn>
                <a:cxn ang="0">
                  <a:pos x="0" y="T5"/>
                </a:cxn>
              </a:cxnLst>
              <a:rect l="0" t="0" r="r" b="b"/>
              <a:pathLst>
                <a:path h="1228">
                  <a:moveTo>
                    <a:pt x="0" y="0"/>
                  </a:moveTo>
                  <a:lnTo>
                    <a:pt x="0" y="4"/>
                  </a:lnTo>
                  <a:lnTo>
                    <a:pt x="0" y="1228"/>
                  </a:lnTo>
                  <a:lnTo>
                    <a:pt x="0" y="4"/>
                  </a:lnTo>
                  <a:lnTo>
                    <a:pt x="0" y="4"/>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p>
              <a:endParaRPr lang="en-US" sz="1836"/>
            </a:p>
          </p:txBody>
        </p:sp>
        <p:sp>
          <p:nvSpPr>
            <p:cNvPr id="800" name="Freeform 761"/>
            <p:cNvSpPr>
              <a:spLocks/>
            </p:cNvSpPr>
            <p:nvPr/>
          </p:nvSpPr>
          <p:spPr bwMode="auto">
            <a:xfrm>
              <a:off x="9352821" y="2920862"/>
              <a:ext cx="106861" cy="2153407"/>
            </a:xfrm>
            <a:custGeom>
              <a:avLst/>
              <a:gdLst>
                <a:gd name="T0" fmla="*/ 66 w 66"/>
                <a:gd name="T1" fmla="*/ 0 h 1330"/>
                <a:gd name="T2" fmla="*/ 0 w 66"/>
                <a:gd name="T3" fmla="*/ 36 h 1330"/>
                <a:gd name="T4" fmla="*/ 0 w 66"/>
                <a:gd name="T5" fmla="*/ 40 h 1330"/>
                <a:gd name="T6" fmla="*/ 0 w 66"/>
                <a:gd name="T7" fmla="*/ 40 h 1330"/>
                <a:gd name="T8" fmla="*/ 0 w 66"/>
                <a:gd name="T9" fmla="*/ 1264 h 1330"/>
                <a:gd name="T10" fmla="*/ 0 w 66"/>
                <a:gd name="T11" fmla="*/ 1330 h 1330"/>
                <a:gd name="T12" fmla="*/ 66 w 66"/>
                <a:gd name="T13" fmla="*/ 1275 h 1330"/>
                <a:gd name="T14" fmla="*/ 66 w 66"/>
                <a:gd name="T15" fmla="*/ 0 h 133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6" h="1330">
                  <a:moveTo>
                    <a:pt x="66" y="0"/>
                  </a:moveTo>
                  <a:lnTo>
                    <a:pt x="0" y="36"/>
                  </a:lnTo>
                  <a:lnTo>
                    <a:pt x="0" y="40"/>
                  </a:lnTo>
                  <a:lnTo>
                    <a:pt x="0" y="40"/>
                  </a:lnTo>
                  <a:lnTo>
                    <a:pt x="0" y="1264"/>
                  </a:lnTo>
                  <a:lnTo>
                    <a:pt x="0" y="1330"/>
                  </a:lnTo>
                  <a:lnTo>
                    <a:pt x="66" y="1275"/>
                  </a:lnTo>
                  <a:lnTo>
                    <a:pt x="66"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p>
              <a:endParaRPr lang="en-US" sz="1836"/>
            </a:p>
          </p:txBody>
        </p:sp>
        <p:sp>
          <p:nvSpPr>
            <p:cNvPr id="801" name="Freeform 762"/>
            <p:cNvSpPr>
              <a:spLocks/>
            </p:cNvSpPr>
            <p:nvPr/>
          </p:nvSpPr>
          <p:spPr bwMode="auto">
            <a:xfrm>
              <a:off x="8611271" y="2533897"/>
              <a:ext cx="6476" cy="4858"/>
            </a:xfrm>
            <a:custGeom>
              <a:avLst/>
              <a:gdLst>
                <a:gd name="T0" fmla="*/ 4 w 4"/>
                <a:gd name="T1" fmla="*/ 0 h 3"/>
                <a:gd name="T2" fmla="*/ 0 w 4"/>
                <a:gd name="T3" fmla="*/ 3 h 3"/>
                <a:gd name="T4" fmla="*/ 4 w 4"/>
                <a:gd name="T5" fmla="*/ 0 h 3"/>
                <a:gd name="T6" fmla="*/ 4 w 4"/>
                <a:gd name="T7" fmla="*/ 0 h 3"/>
              </a:gdLst>
              <a:ahLst/>
              <a:cxnLst>
                <a:cxn ang="0">
                  <a:pos x="T0" y="T1"/>
                </a:cxn>
                <a:cxn ang="0">
                  <a:pos x="T2" y="T3"/>
                </a:cxn>
                <a:cxn ang="0">
                  <a:pos x="T4" y="T5"/>
                </a:cxn>
                <a:cxn ang="0">
                  <a:pos x="T6" y="T7"/>
                </a:cxn>
              </a:cxnLst>
              <a:rect l="0" t="0" r="r" b="b"/>
              <a:pathLst>
                <a:path w="4" h="3">
                  <a:moveTo>
                    <a:pt x="4" y="0"/>
                  </a:moveTo>
                  <a:lnTo>
                    <a:pt x="0" y="3"/>
                  </a:lnTo>
                  <a:lnTo>
                    <a:pt x="4" y="0"/>
                  </a:lnTo>
                  <a:lnTo>
                    <a:pt x="4" y="0"/>
                  </a:lnTo>
                  <a:close/>
                </a:path>
              </a:pathLst>
            </a:custGeom>
            <a:solidFill>
              <a:srgbClr val="A97C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p>
              <a:endParaRPr lang="en-US" sz="1836"/>
            </a:p>
          </p:txBody>
        </p:sp>
        <p:sp>
          <p:nvSpPr>
            <p:cNvPr id="802" name="Freeform 763"/>
            <p:cNvSpPr>
              <a:spLocks/>
            </p:cNvSpPr>
            <p:nvPr/>
          </p:nvSpPr>
          <p:spPr bwMode="auto">
            <a:xfrm>
              <a:off x="8504411" y="4729400"/>
              <a:ext cx="309249" cy="124671"/>
            </a:xfrm>
            <a:custGeom>
              <a:avLst/>
              <a:gdLst>
                <a:gd name="T0" fmla="*/ 0 w 191"/>
                <a:gd name="T1" fmla="*/ 0 h 77"/>
                <a:gd name="T2" fmla="*/ 0 w 191"/>
                <a:gd name="T3" fmla="*/ 0 h 77"/>
                <a:gd name="T4" fmla="*/ 191 w 191"/>
                <a:gd name="T5" fmla="*/ 29 h 77"/>
                <a:gd name="T6" fmla="*/ 191 w 191"/>
                <a:gd name="T7" fmla="*/ 77 h 77"/>
                <a:gd name="T8" fmla="*/ 191 w 191"/>
                <a:gd name="T9" fmla="*/ 77 h 77"/>
                <a:gd name="T10" fmla="*/ 191 w 191"/>
                <a:gd name="T11" fmla="*/ 29 h 77"/>
                <a:gd name="T12" fmla="*/ 0 w 191"/>
                <a:gd name="T13" fmla="*/ 0 h 77"/>
              </a:gdLst>
              <a:ahLst/>
              <a:cxnLst>
                <a:cxn ang="0">
                  <a:pos x="T0" y="T1"/>
                </a:cxn>
                <a:cxn ang="0">
                  <a:pos x="T2" y="T3"/>
                </a:cxn>
                <a:cxn ang="0">
                  <a:pos x="T4" y="T5"/>
                </a:cxn>
                <a:cxn ang="0">
                  <a:pos x="T6" y="T7"/>
                </a:cxn>
                <a:cxn ang="0">
                  <a:pos x="T8" y="T9"/>
                </a:cxn>
                <a:cxn ang="0">
                  <a:pos x="T10" y="T11"/>
                </a:cxn>
                <a:cxn ang="0">
                  <a:pos x="T12" y="T13"/>
                </a:cxn>
              </a:cxnLst>
              <a:rect l="0" t="0" r="r" b="b"/>
              <a:pathLst>
                <a:path w="191" h="77">
                  <a:moveTo>
                    <a:pt x="0" y="0"/>
                  </a:moveTo>
                  <a:lnTo>
                    <a:pt x="0" y="0"/>
                  </a:lnTo>
                  <a:lnTo>
                    <a:pt x="191" y="29"/>
                  </a:lnTo>
                  <a:lnTo>
                    <a:pt x="191" y="77"/>
                  </a:lnTo>
                  <a:lnTo>
                    <a:pt x="191" y="77"/>
                  </a:lnTo>
                  <a:lnTo>
                    <a:pt x="191" y="29"/>
                  </a:lnTo>
                  <a:lnTo>
                    <a:pt x="0" y="0"/>
                  </a:lnTo>
                  <a:close/>
                </a:path>
              </a:pathLst>
            </a:custGeom>
            <a:solidFill>
              <a:srgbClr val="D7CB3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p>
              <a:endParaRPr lang="en-US" sz="1836"/>
            </a:p>
          </p:txBody>
        </p:sp>
        <p:sp>
          <p:nvSpPr>
            <p:cNvPr id="803" name="Freeform 764"/>
            <p:cNvSpPr>
              <a:spLocks/>
            </p:cNvSpPr>
            <p:nvPr/>
          </p:nvSpPr>
          <p:spPr bwMode="auto">
            <a:xfrm>
              <a:off x="8504411" y="4729400"/>
              <a:ext cx="309249" cy="124671"/>
            </a:xfrm>
            <a:custGeom>
              <a:avLst/>
              <a:gdLst>
                <a:gd name="T0" fmla="*/ 0 w 191"/>
                <a:gd name="T1" fmla="*/ 0 h 77"/>
                <a:gd name="T2" fmla="*/ 0 w 191"/>
                <a:gd name="T3" fmla="*/ 0 h 77"/>
                <a:gd name="T4" fmla="*/ 191 w 191"/>
                <a:gd name="T5" fmla="*/ 29 h 77"/>
                <a:gd name="T6" fmla="*/ 191 w 191"/>
                <a:gd name="T7" fmla="*/ 77 h 77"/>
                <a:gd name="T8" fmla="*/ 191 w 191"/>
                <a:gd name="T9" fmla="*/ 77 h 77"/>
                <a:gd name="T10" fmla="*/ 191 w 191"/>
                <a:gd name="T11" fmla="*/ 29 h 77"/>
                <a:gd name="T12" fmla="*/ 0 w 191"/>
                <a:gd name="T13" fmla="*/ 0 h 77"/>
              </a:gdLst>
              <a:ahLst/>
              <a:cxnLst>
                <a:cxn ang="0">
                  <a:pos x="T0" y="T1"/>
                </a:cxn>
                <a:cxn ang="0">
                  <a:pos x="T2" y="T3"/>
                </a:cxn>
                <a:cxn ang="0">
                  <a:pos x="T4" y="T5"/>
                </a:cxn>
                <a:cxn ang="0">
                  <a:pos x="T6" y="T7"/>
                </a:cxn>
                <a:cxn ang="0">
                  <a:pos x="T8" y="T9"/>
                </a:cxn>
                <a:cxn ang="0">
                  <a:pos x="T10" y="T11"/>
                </a:cxn>
                <a:cxn ang="0">
                  <a:pos x="T12" y="T13"/>
                </a:cxn>
              </a:cxnLst>
              <a:rect l="0" t="0" r="r" b="b"/>
              <a:pathLst>
                <a:path w="191" h="77">
                  <a:moveTo>
                    <a:pt x="0" y="0"/>
                  </a:moveTo>
                  <a:lnTo>
                    <a:pt x="0" y="0"/>
                  </a:lnTo>
                  <a:lnTo>
                    <a:pt x="191" y="29"/>
                  </a:lnTo>
                  <a:lnTo>
                    <a:pt x="191" y="77"/>
                  </a:lnTo>
                  <a:lnTo>
                    <a:pt x="191" y="77"/>
                  </a:lnTo>
                  <a:lnTo>
                    <a:pt x="191" y="29"/>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p>
              <a:endParaRPr lang="en-US" sz="1836"/>
            </a:p>
          </p:txBody>
        </p:sp>
        <p:sp>
          <p:nvSpPr>
            <p:cNvPr id="804" name="Freeform 765"/>
            <p:cNvSpPr>
              <a:spLocks/>
            </p:cNvSpPr>
            <p:nvPr/>
          </p:nvSpPr>
          <p:spPr bwMode="auto">
            <a:xfrm>
              <a:off x="8421837" y="4729400"/>
              <a:ext cx="391823" cy="124671"/>
            </a:xfrm>
            <a:custGeom>
              <a:avLst/>
              <a:gdLst>
                <a:gd name="T0" fmla="*/ 51 w 242"/>
                <a:gd name="T1" fmla="*/ 0 h 77"/>
                <a:gd name="T2" fmla="*/ 0 w 242"/>
                <a:gd name="T3" fmla="*/ 26 h 77"/>
                <a:gd name="T4" fmla="*/ 242 w 242"/>
                <a:gd name="T5" fmla="*/ 77 h 77"/>
                <a:gd name="T6" fmla="*/ 242 w 242"/>
                <a:gd name="T7" fmla="*/ 29 h 77"/>
                <a:gd name="T8" fmla="*/ 51 w 242"/>
                <a:gd name="T9" fmla="*/ 0 h 77"/>
              </a:gdLst>
              <a:ahLst/>
              <a:cxnLst>
                <a:cxn ang="0">
                  <a:pos x="T0" y="T1"/>
                </a:cxn>
                <a:cxn ang="0">
                  <a:pos x="T2" y="T3"/>
                </a:cxn>
                <a:cxn ang="0">
                  <a:pos x="T4" y="T5"/>
                </a:cxn>
                <a:cxn ang="0">
                  <a:pos x="T6" y="T7"/>
                </a:cxn>
                <a:cxn ang="0">
                  <a:pos x="T8" y="T9"/>
                </a:cxn>
              </a:cxnLst>
              <a:rect l="0" t="0" r="r" b="b"/>
              <a:pathLst>
                <a:path w="242" h="77">
                  <a:moveTo>
                    <a:pt x="51" y="0"/>
                  </a:moveTo>
                  <a:lnTo>
                    <a:pt x="0" y="26"/>
                  </a:lnTo>
                  <a:lnTo>
                    <a:pt x="242" y="77"/>
                  </a:lnTo>
                  <a:lnTo>
                    <a:pt x="242" y="29"/>
                  </a:lnTo>
                  <a:lnTo>
                    <a:pt x="51" y="0"/>
                  </a:lnTo>
                  <a:close/>
                </a:path>
              </a:pathLst>
            </a:custGeom>
            <a:solidFill>
              <a:srgbClr val="AC855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p>
              <a:endParaRPr lang="en-US" sz="1836"/>
            </a:p>
          </p:txBody>
        </p:sp>
        <p:sp>
          <p:nvSpPr>
            <p:cNvPr id="805" name="Freeform 766"/>
            <p:cNvSpPr>
              <a:spLocks/>
            </p:cNvSpPr>
            <p:nvPr/>
          </p:nvSpPr>
          <p:spPr bwMode="auto">
            <a:xfrm>
              <a:off x="8421837" y="4729400"/>
              <a:ext cx="391823" cy="124671"/>
            </a:xfrm>
            <a:custGeom>
              <a:avLst/>
              <a:gdLst>
                <a:gd name="T0" fmla="*/ 51 w 242"/>
                <a:gd name="T1" fmla="*/ 0 h 77"/>
                <a:gd name="T2" fmla="*/ 0 w 242"/>
                <a:gd name="T3" fmla="*/ 26 h 77"/>
                <a:gd name="T4" fmla="*/ 242 w 242"/>
                <a:gd name="T5" fmla="*/ 77 h 77"/>
                <a:gd name="T6" fmla="*/ 242 w 242"/>
                <a:gd name="T7" fmla="*/ 29 h 77"/>
                <a:gd name="T8" fmla="*/ 51 w 242"/>
                <a:gd name="T9" fmla="*/ 0 h 77"/>
              </a:gdLst>
              <a:ahLst/>
              <a:cxnLst>
                <a:cxn ang="0">
                  <a:pos x="T0" y="T1"/>
                </a:cxn>
                <a:cxn ang="0">
                  <a:pos x="T2" y="T3"/>
                </a:cxn>
                <a:cxn ang="0">
                  <a:pos x="T4" y="T5"/>
                </a:cxn>
                <a:cxn ang="0">
                  <a:pos x="T6" y="T7"/>
                </a:cxn>
                <a:cxn ang="0">
                  <a:pos x="T8" y="T9"/>
                </a:cxn>
              </a:cxnLst>
              <a:rect l="0" t="0" r="r" b="b"/>
              <a:pathLst>
                <a:path w="242" h="77">
                  <a:moveTo>
                    <a:pt x="51" y="0"/>
                  </a:moveTo>
                  <a:lnTo>
                    <a:pt x="0" y="26"/>
                  </a:lnTo>
                  <a:lnTo>
                    <a:pt x="242" y="77"/>
                  </a:lnTo>
                  <a:lnTo>
                    <a:pt x="242" y="29"/>
                  </a:lnTo>
                  <a:lnTo>
                    <a:pt x="51"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p>
              <a:endParaRPr lang="en-US" sz="1836"/>
            </a:p>
          </p:txBody>
        </p:sp>
        <p:sp>
          <p:nvSpPr>
            <p:cNvPr id="806" name="Freeform 767"/>
            <p:cNvSpPr>
              <a:spLocks/>
            </p:cNvSpPr>
            <p:nvPr/>
          </p:nvSpPr>
          <p:spPr bwMode="auto">
            <a:xfrm>
              <a:off x="9369012" y="4527012"/>
              <a:ext cx="553733" cy="532685"/>
            </a:xfrm>
            <a:custGeom>
              <a:avLst/>
              <a:gdLst>
                <a:gd name="T0" fmla="*/ 341 w 389"/>
                <a:gd name="T1" fmla="*/ 0 h 364"/>
                <a:gd name="T2" fmla="*/ 0 w 389"/>
                <a:gd name="T3" fmla="*/ 243 h 364"/>
                <a:gd name="T4" fmla="*/ 0 w 389"/>
                <a:gd name="T5" fmla="*/ 364 h 364"/>
                <a:gd name="T6" fmla="*/ 389 w 389"/>
                <a:gd name="T7" fmla="*/ 55 h 364"/>
                <a:gd name="T8" fmla="*/ 389 w 389"/>
                <a:gd name="T9" fmla="*/ 0 h 364"/>
                <a:gd name="T10" fmla="*/ 341 w 389"/>
                <a:gd name="T11" fmla="*/ 0 h 364"/>
                <a:gd name="connsiteX0" fmla="*/ 8766 w 10000"/>
                <a:gd name="connsiteY0" fmla="*/ 0 h 10000"/>
                <a:gd name="connsiteX1" fmla="*/ 1481 w 10000"/>
                <a:gd name="connsiteY1" fmla="*/ 5517 h 10000"/>
                <a:gd name="connsiteX2" fmla="*/ 0 w 10000"/>
                <a:gd name="connsiteY2" fmla="*/ 10000 h 10000"/>
                <a:gd name="connsiteX3" fmla="*/ 10000 w 10000"/>
                <a:gd name="connsiteY3" fmla="*/ 1511 h 10000"/>
                <a:gd name="connsiteX4" fmla="*/ 10000 w 10000"/>
                <a:gd name="connsiteY4" fmla="*/ 0 h 10000"/>
                <a:gd name="connsiteX5" fmla="*/ 8766 w 10000"/>
                <a:gd name="connsiteY5" fmla="*/ 0 h 10000"/>
                <a:gd name="connsiteX0" fmla="*/ 7814 w 9048"/>
                <a:gd name="connsiteY0" fmla="*/ 0 h 9039"/>
                <a:gd name="connsiteX1" fmla="*/ 529 w 9048"/>
                <a:gd name="connsiteY1" fmla="*/ 5517 h 9039"/>
                <a:gd name="connsiteX2" fmla="*/ 0 w 9048"/>
                <a:gd name="connsiteY2" fmla="*/ 9039 h 9039"/>
                <a:gd name="connsiteX3" fmla="*/ 9048 w 9048"/>
                <a:gd name="connsiteY3" fmla="*/ 1511 h 9039"/>
                <a:gd name="connsiteX4" fmla="*/ 9048 w 9048"/>
                <a:gd name="connsiteY4" fmla="*/ 0 h 9039"/>
                <a:gd name="connsiteX5" fmla="*/ 7814 w 9048"/>
                <a:gd name="connsiteY5" fmla="*/ 0 h 9039"/>
                <a:gd name="connsiteX0" fmla="*/ 8344 w 9708"/>
                <a:gd name="connsiteY0" fmla="*/ 0 h 10000"/>
                <a:gd name="connsiteX1" fmla="*/ 293 w 9708"/>
                <a:gd name="connsiteY1" fmla="*/ 6104 h 10000"/>
                <a:gd name="connsiteX2" fmla="*/ 0 w 9708"/>
                <a:gd name="connsiteY2" fmla="*/ 10000 h 10000"/>
                <a:gd name="connsiteX3" fmla="*/ 9708 w 9708"/>
                <a:gd name="connsiteY3" fmla="*/ 1672 h 10000"/>
                <a:gd name="connsiteX4" fmla="*/ 9708 w 9708"/>
                <a:gd name="connsiteY4" fmla="*/ 0 h 10000"/>
                <a:gd name="connsiteX5" fmla="*/ 8344 w 9708"/>
                <a:gd name="connsiteY5" fmla="*/ 0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708" h="10000">
                  <a:moveTo>
                    <a:pt x="8344" y="0"/>
                  </a:moveTo>
                  <a:lnTo>
                    <a:pt x="293" y="6104"/>
                  </a:lnTo>
                  <a:cubicBezTo>
                    <a:pt x="98" y="7402"/>
                    <a:pt x="195" y="8701"/>
                    <a:pt x="0" y="10000"/>
                  </a:cubicBezTo>
                  <a:lnTo>
                    <a:pt x="9708" y="1672"/>
                  </a:lnTo>
                  <a:lnTo>
                    <a:pt x="9708" y="0"/>
                  </a:lnTo>
                  <a:lnTo>
                    <a:pt x="8344" y="0"/>
                  </a:lnTo>
                  <a:close/>
                </a:path>
              </a:pathLst>
            </a:custGeom>
            <a:solidFill>
              <a:srgbClr val="C48C5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p>
              <a:endParaRPr lang="en-US" sz="1836"/>
            </a:p>
          </p:txBody>
        </p:sp>
        <p:sp>
          <p:nvSpPr>
            <p:cNvPr id="807" name="Freeform 768"/>
            <p:cNvSpPr>
              <a:spLocks/>
            </p:cNvSpPr>
            <p:nvPr/>
          </p:nvSpPr>
          <p:spPr bwMode="auto">
            <a:xfrm>
              <a:off x="9292914" y="4527012"/>
              <a:ext cx="629832" cy="589353"/>
            </a:xfrm>
            <a:custGeom>
              <a:avLst/>
              <a:gdLst>
                <a:gd name="T0" fmla="*/ 341 w 389"/>
                <a:gd name="T1" fmla="*/ 0 h 364"/>
                <a:gd name="T2" fmla="*/ 0 w 389"/>
                <a:gd name="T3" fmla="*/ 243 h 364"/>
                <a:gd name="T4" fmla="*/ 0 w 389"/>
                <a:gd name="T5" fmla="*/ 364 h 364"/>
                <a:gd name="T6" fmla="*/ 389 w 389"/>
                <a:gd name="T7" fmla="*/ 55 h 364"/>
                <a:gd name="T8" fmla="*/ 389 w 389"/>
                <a:gd name="T9" fmla="*/ 0 h 364"/>
                <a:gd name="T10" fmla="*/ 341 w 389"/>
                <a:gd name="T11" fmla="*/ 0 h 364"/>
              </a:gdLst>
              <a:ahLst/>
              <a:cxnLst>
                <a:cxn ang="0">
                  <a:pos x="T0" y="T1"/>
                </a:cxn>
                <a:cxn ang="0">
                  <a:pos x="T2" y="T3"/>
                </a:cxn>
                <a:cxn ang="0">
                  <a:pos x="T4" y="T5"/>
                </a:cxn>
                <a:cxn ang="0">
                  <a:pos x="T6" y="T7"/>
                </a:cxn>
                <a:cxn ang="0">
                  <a:pos x="T8" y="T9"/>
                </a:cxn>
                <a:cxn ang="0">
                  <a:pos x="T10" y="T11"/>
                </a:cxn>
              </a:cxnLst>
              <a:rect l="0" t="0" r="r" b="b"/>
              <a:pathLst>
                <a:path w="389" h="364">
                  <a:moveTo>
                    <a:pt x="341" y="0"/>
                  </a:moveTo>
                  <a:lnTo>
                    <a:pt x="0" y="243"/>
                  </a:lnTo>
                  <a:lnTo>
                    <a:pt x="0" y="364"/>
                  </a:lnTo>
                  <a:lnTo>
                    <a:pt x="389" y="55"/>
                  </a:lnTo>
                  <a:lnTo>
                    <a:pt x="389" y="0"/>
                  </a:lnTo>
                  <a:lnTo>
                    <a:pt x="341"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p>
              <a:endParaRPr lang="en-US" sz="1836"/>
            </a:p>
          </p:txBody>
        </p:sp>
        <p:sp>
          <p:nvSpPr>
            <p:cNvPr id="808" name="Freeform 769"/>
            <p:cNvSpPr>
              <a:spLocks/>
            </p:cNvSpPr>
            <p:nvPr/>
          </p:nvSpPr>
          <p:spPr bwMode="auto">
            <a:xfrm>
              <a:off x="9373870" y="4161094"/>
              <a:ext cx="406395" cy="539162"/>
            </a:xfrm>
            <a:custGeom>
              <a:avLst/>
              <a:gdLst>
                <a:gd name="T0" fmla="*/ 0 w 301"/>
                <a:gd name="T1" fmla="*/ 99 h 390"/>
                <a:gd name="T2" fmla="*/ 257 w 301"/>
                <a:gd name="T3" fmla="*/ 390 h 390"/>
                <a:gd name="T4" fmla="*/ 301 w 301"/>
                <a:gd name="T5" fmla="*/ 353 h 390"/>
                <a:gd name="T6" fmla="*/ 0 w 301"/>
                <a:gd name="T7" fmla="*/ 0 h 390"/>
                <a:gd name="T8" fmla="*/ 0 w 301"/>
                <a:gd name="T9" fmla="*/ 99 h 390"/>
                <a:gd name="connsiteX0" fmla="*/ 0 w 10000"/>
                <a:gd name="connsiteY0" fmla="*/ 1087 h 8549"/>
                <a:gd name="connsiteX1" fmla="*/ 8538 w 10000"/>
                <a:gd name="connsiteY1" fmla="*/ 8549 h 8549"/>
                <a:gd name="connsiteX2" fmla="*/ 10000 w 10000"/>
                <a:gd name="connsiteY2" fmla="*/ 7600 h 8549"/>
                <a:gd name="connsiteX3" fmla="*/ 1674 w 10000"/>
                <a:gd name="connsiteY3" fmla="*/ 0 h 8549"/>
                <a:gd name="connsiteX4" fmla="*/ 0 w 10000"/>
                <a:gd name="connsiteY4" fmla="*/ 1087 h 8549"/>
                <a:gd name="connsiteX0" fmla="*/ 0 w 10000"/>
                <a:gd name="connsiteY0" fmla="*/ 1271 h 10000"/>
                <a:gd name="connsiteX1" fmla="*/ 8538 w 10000"/>
                <a:gd name="connsiteY1" fmla="*/ 10000 h 10000"/>
                <a:gd name="connsiteX2" fmla="*/ 10000 w 10000"/>
                <a:gd name="connsiteY2" fmla="*/ 8890 h 10000"/>
                <a:gd name="connsiteX3" fmla="*/ 1674 w 10000"/>
                <a:gd name="connsiteY3" fmla="*/ 0 h 10000"/>
                <a:gd name="connsiteX4" fmla="*/ 0 w 10000"/>
                <a:gd name="connsiteY4" fmla="*/ 1271 h 10000"/>
                <a:gd name="connsiteX0" fmla="*/ 69 w 8326"/>
                <a:gd name="connsiteY0" fmla="*/ 3310 h 10000"/>
                <a:gd name="connsiteX1" fmla="*/ 6864 w 8326"/>
                <a:gd name="connsiteY1" fmla="*/ 10000 h 10000"/>
                <a:gd name="connsiteX2" fmla="*/ 8326 w 8326"/>
                <a:gd name="connsiteY2" fmla="*/ 8890 h 10000"/>
                <a:gd name="connsiteX3" fmla="*/ 0 w 8326"/>
                <a:gd name="connsiteY3" fmla="*/ 0 h 10000"/>
                <a:gd name="connsiteX4" fmla="*/ 69 w 8326"/>
                <a:gd name="connsiteY4" fmla="*/ 331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326" h="10000">
                  <a:moveTo>
                    <a:pt x="69" y="3310"/>
                  </a:moveTo>
                  <a:lnTo>
                    <a:pt x="6864" y="10000"/>
                  </a:lnTo>
                  <a:lnTo>
                    <a:pt x="8326" y="8890"/>
                  </a:lnTo>
                  <a:lnTo>
                    <a:pt x="0" y="0"/>
                  </a:lnTo>
                  <a:cubicBezTo>
                    <a:pt x="23" y="1103"/>
                    <a:pt x="46" y="2207"/>
                    <a:pt x="69" y="3310"/>
                  </a:cubicBezTo>
                  <a:close/>
                </a:path>
              </a:pathLst>
            </a:custGeom>
            <a:solidFill>
              <a:srgbClr val="916A4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p>
              <a:endParaRPr lang="en-US" sz="1836"/>
            </a:p>
          </p:txBody>
        </p:sp>
        <p:sp>
          <p:nvSpPr>
            <p:cNvPr id="809" name="Freeform 770"/>
            <p:cNvSpPr>
              <a:spLocks/>
            </p:cNvSpPr>
            <p:nvPr/>
          </p:nvSpPr>
          <p:spPr bwMode="auto">
            <a:xfrm>
              <a:off x="9292914" y="4068806"/>
              <a:ext cx="487351" cy="631450"/>
            </a:xfrm>
            <a:custGeom>
              <a:avLst/>
              <a:gdLst>
                <a:gd name="T0" fmla="*/ 0 w 301"/>
                <a:gd name="T1" fmla="*/ 99 h 390"/>
                <a:gd name="T2" fmla="*/ 257 w 301"/>
                <a:gd name="T3" fmla="*/ 390 h 390"/>
                <a:gd name="T4" fmla="*/ 301 w 301"/>
                <a:gd name="T5" fmla="*/ 353 h 390"/>
                <a:gd name="T6" fmla="*/ 0 w 301"/>
                <a:gd name="T7" fmla="*/ 0 h 390"/>
                <a:gd name="T8" fmla="*/ 0 w 301"/>
                <a:gd name="T9" fmla="*/ 99 h 390"/>
              </a:gdLst>
              <a:ahLst/>
              <a:cxnLst>
                <a:cxn ang="0">
                  <a:pos x="T0" y="T1"/>
                </a:cxn>
                <a:cxn ang="0">
                  <a:pos x="T2" y="T3"/>
                </a:cxn>
                <a:cxn ang="0">
                  <a:pos x="T4" y="T5"/>
                </a:cxn>
                <a:cxn ang="0">
                  <a:pos x="T6" y="T7"/>
                </a:cxn>
                <a:cxn ang="0">
                  <a:pos x="T8" y="T9"/>
                </a:cxn>
              </a:cxnLst>
              <a:rect l="0" t="0" r="r" b="b"/>
              <a:pathLst>
                <a:path w="301" h="390">
                  <a:moveTo>
                    <a:pt x="0" y="99"/>
                  </a:moveTo>
                  <a:lnTo>
                    <a:pt x="257" y="390"/>
                  </a:lnTo>
                  <a:lnTo>
                    <a:pt x="301" y="353"/>
                  </a:lnTo>
                  <a:lnTo>
                    <a:pt x="0" y="0"/>
                  </a:lnTo>
                  <a:lnTo>
                    <a:pt x="0" y="99"/>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p>
              <a:endParaRPr lang="en-US" sz="1836"/>
            </a:p>
          </p:txBody>
        </p:sp>
        <p:sp>
          <p:nvSpPr>
            <p:cNvPr id="810" name="Freeform 771"/>
            <p:cNvSpPr>
              <a:spLocks/>
            </p:cNvSpPr>
            <p:nvPr/>
          </p:nvSpPr>
          <p:spPr bwMode="auto">
            <a:xfrm>
              <a:off x="9381965" y="4308434"/>
              <a:ext cx="327059" cy="391823"/>
            </a:xfrm>
            <a:custGeom>
              <a:avLst/>
              <a:gdLst>
                <a:gd name="T0" fmla="*/ 0 w 257"/>
                <a:gd name="T1" fmla="*/ 44 h 302"/>
                <a:gd name="T2" fmla="*/ 209 w 257"/>
                <a:gd name="T3" fmla="*/ 294 h 302"/>
                <a:gd name="T4" fmla="*/ 257 w 257"/>
                <a:gd name="T5" fmla="*/ 302 h 302"/>
                <a:gd name="T6" fmla="*/ 0 w 257"/>
                <a:gd name="T7" fmla="*/ 0 h 302"/>
                <a:gd name="T8" fmla="*/ 0 w 257"/>
                <a:gd name="T9" fmla="*/ 44 h 302"/>
                <a:gd name="connsiteX0" fmla="*/ 0 w 10000"/>
                <a:gd name="connsiteY0" fmla="*/ 0 h 8543"/>
                <a:gd name="connsiteX1" fmla="*/ 8132 w 10000"/>
                <a:gd name="connsiteY1" fmla="*/ 8278 h 8543"/>
                <a:gd name="connsiteX2" fmla="*/ 10000 w 10000"/>
                <a:gd name="connsiteY2" fmla="*/ 8543 h 8543"/>
                <a:gd name="connsiteX3" fmla="*/ 2121 w 10000"/>
                <a:gd name="connsiteY3" fmla="*/ 518 h 8543"/>
                <a:gd name="connsiteX4" fmla="*/ 0 w 10000"/>
                <a:gd name="connsiteY4" fmla="*/ 0 h 8543"/>
                <a:gd name="connsiteX0" fmla="*/ 40 w 7879"/>
                <a:gd name="connsiteY0" fmla="*/ 1866 h 9394"/>
                <a:gd name="connsiteX1" fmla="*/ 6011 w 7879"/>
                <a:gd name="connsiteY1" fmla="*/ 9084 h 9394"/>
                <a:gd name="connsiteX2" fmla="*/ 7879 w 7879"/>
                <a:gd name="connsiteY2" fmla="*/ 9394 h 9394"/>
                <a:gd name="connsiteX3" fmla="*/ 0 w 7879"/>
                <a:gd name="connsiteY3" fmla="*/ 0 h 9394"/>
                <a:gd name="connsiteX4" fmla="*/ 40 w 7879"/>
                <a:gd name="connsiteY4" fmla="*/ 1866 h 93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879" h="9394">
                  <a:moveTo>
                    <a:pt x="40" y="1866"/>
                  </a:moveTo>
                  <a:lnTo>
                    <a:pt x="6011" y="9084"/>
                  </a:lnTo>
                  <a:lnTo>
                    <a:pt x="7879" y="9394"/>
                  </a:lnTo>
                  <a:lnTo>
                    <a:pt x="0" y="0"/>
                  </a:lnTo>
                  <a:cubicBezTo>
                    <a:pt x="13" y="622"/>
                    <a:pt x="27" y="1244"/>
                    <a:pt x="40" y="1866"/>
                  </a:cubicBezTo>
                  <a:close/>
                </a:path>
              </a:pathLst>
            </a:custGeom>
            <a:solidFill>
              <a:srgbClr val="694C2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p>
              <a:endParaRPr lang="en-US" sz="1836"/>
            </a:p>
          </p:txBody>
        </p:sp>
        <p:sp>
          <p:nvSpPr>
            <p:cNvPr id="811" name="Freeform 772"/>
            <p:cNvSpPr>
              <a:spLocks/>
            </p:cNvSpPr>
            <p:nvPr/>
          </p:nvSpPr>
          <p:spPr bwMode="auto">
            <a:xfrm>
              <a:off x="9292914" y="4211288"/>
              <a:ext cx="416110" cy="488969"/>
            </a:xfrm>
            <a:custGeom>
              <a:avLst/>
              <a:gdLst>
                <a:gd name="T0" fmla="*/ 0 w 257"/>
                <a:gd name="T1" fmla="*/ 44 h 302"/>
                <a:gd name="T2" fmla="*/ 209 w 257"/>
                <a:gd name="T3" fmla="*/ 294 h 302"/>
                <a:gd name="T4" fmla="*/ 257 w 257"/>
                <a:gd name="T5" fmla="*/ 302 h 302"/>
                <a:gd name="T6" fmla="*/ 0 w 257"/>
                <a:gd name="T7" fmla="*/ 0 h 302"/>
                <a:gd name="T8" fmla="*/ 0 w 257"/>
                <a:gd name="T9" fmla="*/ 44 h 302"/>
              </a:gdLst>
              <a:ahLst/>
              <a:cxnLst>
                <a:cxn ang="0">
                  <a:pos x="T0" y="T1"/>
                </a:cxn>
                <a:cxn ang="0">
                  <a:pos x="T2" y="T3"/>
                </a:cxn>
                <a:cxn ang="0">
                  <a:pos x="T4" y="T5"/>
                </a:cxn>
                <a:cxn ang="0">
                  <a:pos x="T6" y="T7"/>
                </a:cxn>
                <a:cxn ang="0">
                  <a:pos x="T8" y="T9"/>
                </a:cxn>
              </a:cxnLst>
              <a:rect l="0" t="0" r="r" b="b"/>
              <a:pathLst>
                <a:path w="257" h="302">
                  <a:moveTo>
                    <a:pt x="0" y="44"/>
                  </a:moveTo>
                  <a:lnTo>
                    <a:pt x="209" y="294"/>
                  </a:lnTo>
                  <a:lnTo>
                    <a:pt x="257" y="302"/>
                  </a:lnTo>
                  <a:lnTo>
                    <a:pt x="0" y="0"/>
                  </a:lnTo>
                  <a:lnTo>
                    <a:pt x="0" y="44"/>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p>
              <a:endParaRPr lang="en-US" sz="1836"/>
            </a:p>
          </p:txBody>
        </p:sp>
        <p:sp>
          <p:nvSpPr>
            <p:cNvPr id="812" name="Freeform 773"/>
            <p:cNvSpPr>
              <a:spLocks/>
            </p:cNvSpPr>
            <p:nvPr/>
          </p:nvSpPr>
          <p:spPr bwMode="auto">
            <a:xfrm>
              <a:off x="9459681" y="4616063"/>
              <a:ext cx="344869" cy="369155"/>
            </a:xfrm>
            <a:custGeom>
              <a:avLst/>
              <a:gdLst>
                <a:gd name="T0" fmla="*/ 213 w 213"/>
                <a:gd name="T1" fmla="*/ 0 h 228"/>
                <a:gd name="T2" fmla="*/ 198 w 213"/>
                <a:gd name="T3" fmla="*/ 11 h 228"/>
                <a:gd name="T4" fmla="*/ 198 w 213"/>
                <a:gd name="T5" fmla="*/ 15 h 228"/>
                <a:gd name="T6" fmla="*/ 154 w 213"/>
                <a:gd name="T7" fmla="*/ 52 h 228"/>
                <a:gd name="T8" fmla="*/ 147 w 213"/>
                <a:gd name="T9" fmla="*/ 52 h 228"/>
                <a:gd name="T10" fmla="*/ 0 w 213"/>
                <a:gd name="T11" fmla="*/ 158 h 228"/>
                <a:gd name="T12" fmla="*/ 0 w 213"/>
                <a:gd name="T13" fmla="*/ 228 h 228"/>
                <a:gd name="T14" fmla="*/ 213 w 213"/>
                <a:gd name="T15" fmla="*/ 59 h 228"/>
                <a:gd name="T16" fmla="*/ 213 w 213"/>
                <a:gd name="T17" fmla="*/ 0 h 2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3" h="228">
                  <a:moveTo>
                    <a:pt x="213" y="0"/>
                  </a:moveTo>
                  <a:lnTo>
                    <a:pt x="198" y="11"/>
                  </a:lnTo>
                  <a:lnTo>
                    <a:pt x="198" y="15"/>
                  </a:lnTo>
                  <a:lnTo>
                    <a:pt x="154" y="52"/>
                  </a:lnTo>
                  <a:lnTo>
                    <a:pt x="147" y="52"/>
                  </a:lnTo>
                  <a:lnTo>
                    <a:pt x="0" y="158"/>
                  </a:lnTo>
                  <a:lnTo>
                    <a:pt x="0" y="228"/>
                  </a:lnTo>
                  <a:lnTo>
                    <a:pt x="213" y="59"/>
                  </a:lnTo>
                  <a:lnTo>
                    <a:pt x="213" y="0"/>
                  </a:lnTo>
                  <a:close/>
                </a:path>
              </a:pathLst>
            </a:custGeom>
            <a:solidFill>
              <a:srgbClr val="AC855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p>
              <a:endParaRPr lang="en-US" sz="1836"/>
            </a:p>
          </p:txBody>
        </p:sp>
        <p:sp>
          <p:nvSpPr>
            <p:cNvPr id="813" name="Freeform 774"/>
            <p:cNvSpPr>
              <a:spLocks/>
            </p:cNvSpPr>
            <p:nvPr/>
          </p:nvSpPr>
          <p:spPr bwMode="auto">
            <a:xfrm>
              <a:off x="9459681" y="4616063"/>
              <a:ext cx="344869" cy="369155"/>
            </a:xfrm>
            <a:custGeom>
              <a:avLst/>
              <a:gdLst>
                <a:gd name="T0" fmla="*/ 213 w 213"/>
                <a:gd name="T1" fmla="*/ 0 h 228"/>
                <a:gd name="T2" fmla="*/ 198 w 213"/>
                <a:gd name="T3" fmla="*/ 11 h 228"/>
                <a:gd name="T4" fmla="*/ 198 w 213"/>
                <a:gd name="T5" fmla="*/ 15 h 228"/>
                <a:gd name="T6" fmla="*/ 154 w 213"/>
                <a:gd name="T7" fmla="*/ 52 h 228"/>
                <a:gd name="T8" fmla="*/ 147 w 213"/>
                <a:gd name="T9" fmla="*/ 52 h 228"/>
                <a:gd name="T10" fmla="*/ 0 w 213"/>
                <a:gd name="T11" fmla="*/ 158 h 228"/>
                <a:gd name="T12" fmla="*/ 0 w 213"/>
                <a:gd name="T13" fmla="*/ 228 h 228"/>
                <a:gd name="T14" fmla="*/ 213 w 213"/>
                <a:gd name="T15" fmla="*/ 59 h 228"/>
                <a:gd name="T16" fmla="*/ 213 w 213"/>
                <a:gd name="T17" fmla="*/ 0 h 2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3" h="228">
                  <a:moveTo>
                    <a:pt x="213" y="0"/>
                  </a:moveTo>
                  <a:lnTo>
                    <a:pt x="198" y="11"/>
                  </a:lnTo>
                  <a:lnTo>
                    <a:pt x="198" y="15"/>
                  </a:lnTo>
                  <a:lnTo>
                    <a:pt x="154" y="52"/>
                  </a:lnTo>
                  <a:lnTo>
                    <a:pt x="147" y="52"/>
                  </a:lnTo>
                  <a:lnTo>
                    <a:pt x="0" y="158"/>
                  </a:lnTo>
                  <a:lnTo>
                    <a:pt x="0" y="228"/>
                  </a:lnTo>
                  <a:lnTo>
                    <a:pt x="213" y="59"/>
                  </a:lnTo>
                  <a:lnTo>
                    <a:pt x="213"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p>
              <a:endParaRPr lang="en-US" sz="1836"/>
            </a:p>
          </p:txBody>
        </p:sp>
        <p:sp>
          <p:nvSpPr>
            <p:cNvPr id="799" name="Freeform 760"/>
            <p:cNvSpPr>
              <a:spLocks/>
            </p:cNvSpPr>
            <p:nvPr/>
          </p:nvSpPr>
          <p:spPr bwMode="auto">
            <a:xfrm>
              <a:off x="9352821" y="2920862"/>
              <a:ext cx="106861" cy="2153407"/>
            </a:xfrm>
            <a:custGeom>
              <a:avLst/>
              <a:gdLst>
                <a:gd name="T0" fmla="*/ 66 w 66"/>
                <a:gd name="T1" fmla="*/ 0 h 1330"/>
                <a:gd name="T2" fmla="*/ 0 w 66"/>
                <a:gd name="T3" fmla="*/ 36 h 1330"/>
                <a:gd name="T4" fmla="*/ 0 w 66"/>
                <a:gd name="T5" fmla="*/ 40 h 1330"/>
                <a:gd name="T6" fmla="*/ 0 w 66"/>
                <a:gd name="T7" fmla="*/ 40 h 1330"/>
                <a:gd name="T8" fmla="*/ 0 w 66"/>
                <a:gd name="T9" fmla="*/ 1264 h 1330"/>
                <a:gd name="T10" fmla="*/ 0 w 66"/>
                <a:gd name="T11" fmla="*/ 1330 h 1330"/>
                <a:gd name="T12" fmla="*/ 66 w 66"/>
                <a:gd name="T13" fmla="*/ 1275 h 1330"/>
                <a:gd name="T14" fmla="*/ 66 w 66"/>
                <a:gd name="T15" fmla="*/ 0 h 133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6" h="1330">
                  <a:moveTo>
                    <a:pt x="66" y="0"/>
                  </a:moveTo>
                  <a:lnTo>
                    <a:pt x="0" y="36"/>
                  </a:lnTo>
                  <a:lnTo>
                    <a:pt x="0" y="40"/>
                  </a:lnTo>
                  <a:lnTo>
                    <a:pt x="0" y="40"/>
                  </a:lnTo>
                  <a:lnTo>
                    <a:pt x="0" y="1264"/>
                  </a:lnTo>
                  <a:lnTo>
                    <a:pt x="0" y="1330"/>
                  </a:lnTo>
                  <a:lnTo>
                    <a:pt x="66" y="1275"/>
                  </a:lnTo>
                  <a:lnTo>
                    <a:pt x="66" y="0"/>
                  </a:lnTo>
                  <a:close/>
                </a:path>
              </a:pathLst>
            </a:custGeom>
            <a:solidFill>
              <a:srgbClr val="AC855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p>
              <a:endParaRPr lang="en-US" sz="1836"/>
            </a:p>
          </p:txBody>
        </p:sp>
        <p:sp>
          <p:nvSpPr>
            <p:cNvPr id="10" name="TextBox 9"/>
            <p:cNvSpPr txBox="1"/>
            <p:nvPr/>
          </p:nvSpPr>
          <p:spPr>
            <a:xfrm>
              <a:off x="6517647" y="5750621"/>
              <a:ext cx="5645936" cy="843509"/>
            </a:xfrm>
            <a:prstGeom prst="rect">
              <a:avLst/>
            </a:prstGeom>
            <a:solidFill>
              <a:srgbClr val="333333"/>
            </a:solidFill>
          </p:spPr>
          <p:txBody>
            <a:bodyPr wrap="square" lIns="0" tIns="149196" rIns="0" bIns="149196" rtlCol="0" anchor="ctr">
              <a:noAutofit/>
            </a:bodyPr>
            <a:lstStyle/>
            <a:p>
              <a:pPr algn="ctr" defTabSz="932479">
                <a:lnSpc>
                  <a:spcPct val="90000"/>
                </a:lnSpc>
                <a:spcAft>
                  <a:spcPts val="612"/>
                </a:spcAft>
              </a:pPr>
              <a:r>
                <a:rPr lang="en-US" sz="2400" kern="0" dirty="0">
                  <a:solidFill>
                    <a:srgbClr val="FFFFFF"/>
                  </a:solidFill>
                  <a:latin typeface="Segoe UI Semibold" panose="020B0702040204020203" pitchFamily="34" charset="0"/>
                  <a:cs typeface="Segoe UI Semibold" panose="020B0702040204020203" pitchFamily="34" charset="0"/>
                </a:rPr>
                <a:t>After: </a:t>
              </a:r>
              <a:r>
                <a:rPr lang="en-US" sz="2400" kern="0" dirty="0">
                  <a:solidFill>
                    <a:srgbClr val="FFFFFF"/>
                  </a:solidFill>
                </a:rPr>
                <a:t>Vulnerable</a:t>
              </a:r>
            </a:p>
          </p:txBody>
        </p:sp>
        <p:sp>
          <p:nvSpPr>
            <p:cNvPr id="831" name="Freeform 447"/>
            <p:cNvSpPr>
              <a:spLocks/>
            </p:cNvSpPr>
            <p:nvPr/>
          </p:nvSpPr>
          <p:spPr bwMode="auto">
            <a:xfrm>
              <a:off x="9804551" y="1635294"/>
              <a:ext cx="2349319" cy="4063949"/>
            </a:xfrm>
            <a:custGeom>
              <a:avLst/>
              <a:gdLst>
                <a:gd name="T0" fmla="*/ 1451 w 1451"/>
                <a:gd name="T1" fmla="*/ 26 h 2510"/>
                <a:gd name="T2" fmla="*/ 0 w 1451"/>
                <a:gd name="T3" fmla="*/ 0 h 2510"/>
                <a:gd name="T4" fmla="*/ 0 w 1451"/>
                <a:gd name="T5" fmla="*/ 2150 h 2510"/>
                <a:gd name="T6" fmla="*/ 1451 w 1451"/>
                <a:gd name="T7" fmla="*/ 2510 h 2510"/>
                <a:gd name="T8" fmla="*/ 1451 w 1451"/>
                <a:gd name="T9" fmla="*/ 26 h 2510"/>
              </a:gdLst>
              <a:ahLst/>
              <a:cxnLst>
                <a:cxn ang="0">
                  <a:pos x="T0" y="T1"/>
                </a:cxn>
                <a:cxn ang="0">
                  <a:pos x="T2" y="T3"/>
                </a:cxn>
                <a:cxn ang="0">
                  <a:pos x="T4" y="T5"/>
                </a:cxn>
                <a:cxn ang="0">
                  <a:pos x="T6" y="T7"/>
                </a:cxn>
                <a:cxn ang="0">
                  <a:pos x="T8" y="T9"/>
                </a:cxn>
              </a:cxnLst>
              <a:rect l="0" t="0" r="r" b="b"/>
              <a:pathLst>
                <a:path w="1451" h="2510">
                  <a:moveTo>
                    <a:pt x="1451" y="26"/>
                  </a:moveTo>
                  <a:lnTo>
                    <a:pt x="0" y="0"/>
                  </a:lnTo>
                  <a:lnTo>
                    <a:pt x="0" y="2150"/>
                  </a:lnTo>
                  <a:lnTo>
                    <a:pt x="1451" y="2510"/>
                  </a:lnTo>
                  <a:lnTo>
                    <a:pt x="1451" y="26"/>
                  </a:lnTo>
                  <a:close/>
                </a:path>
              </a:pathLst>
            </a:custGeom>
            <a:solidFill>
              <a:srgbClr val="00BCF2"/>
            </a:solidFill>
            <a:ln>
              <a:noFill/>
            </a:ln>
          </p:spPr>
          <p:txBody>
            <a:bodyPr vert="horz" wrap="square" lIns="93260" tIns="46630" rIns="93260" bIns="46630" numCol="1" anchor="t" anchorCtr="0" compatLnSpc="1">
              <a:prstTxWarp prst="textNoShape">
                <a:avLst/>
              </a:prstTxWarp>
            </a:bodyPr>
            <a:lstStyle/>
            <a:p>
              <a:endParaRPr lang="en-US" sz="1836"/>
            </a:p>
          </p:txBody>
        </p:sp>
        <p:sp>
          <p:nvSpPr>
            <p:cNvPr id="832" name="Freeform 448"/>
            <p:cNvSpPr>
              <a:spLocks/>
            </p:cNvSpPr>
            <p:nvPr/>
          </p:nvSpPr>
          <p:spPr bwMode="auto">
            <a:xfrm>
              <a:off x="9804551" y="1635294"/>
              <a:ext cx="2349319" cy="4063949"/>
            </a:xfrm>
            <a:custGeom>
              <a:avLst/>
              <a:gdLst>
                <a:gd name="T0" fmla="*/ 1451 w 1451"/>
                <a:gd name="T1" fmla="*/ 26 h 2510"/>
                <a:gd name="T2" fmla="*/ 0 w 1451"/>
                <a:gd name="T3" fmla="*/ 0 h 2510"/>
                <a:gd name="T4" fmla="*/ 0 w 1451"/>
                <a:gd name="T5" fmla="*/ 2150 h 2510"/>
                <a:gd name="T6" fmla="*/ 1451 w 1451"/>
                <a:gd name="T7" fmla="*/ 2510 h 2510"/>
                <a:gd name="T8" fmla="*/ 1451 w 1451"/>
                <a:gd name="T9" fmla="*/ 26 h 2510"/>
              </a:gdLst>
              <a:ahLst/>
              <a:cxnLst>
                <a:cxn ang="0">
                  <a:pos x="T0" y="T1"/>
                </a:cxn>
                <a:cxn ang="0">
                  <a:pos x="T2" y="T3"/>
                </a:cxn>
                <a:cxn ang="0">
                  <a:pos x="T4" y="T5"/>
                </a:cxn>
                <a:cxn ang="0">
                  <a:pos x="T6" y="T7"/>
                </a:cxn>
                <a:cxn ang="0">
                  <a:pos x="T8" y="T9"/>
                </a:cxn>
              </a:cxnLst>
              <a:rect l="0" t="0" r="r" b="b"/>
              <a:pathLst>
                <a:path w="1451" h="2510">
                  <a:moveTo>
                    <a:pt x="1451" y="26"/>
                  </a:moveTo>
                  <a:lnTo>
                    <a:pt x="0" y="0"/>
                  </a:lnTo>
                  <a:lnTo>
                    <a:pt x="0" y="2150"/>
                  </a:lnTo>
                  <a:lnTo>
                    <a:pt x="1451" y="2510"/>
                  </a:lnTo>
                  <a:lnTo>
                    <a:pt x="1451" y="26"/>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p>
              <a:endParaRPr lang="en-US" sz="1836"/>
            </a:p>
          </p:txBody>
        </p:sp>
        <p:sp>
          <p:nvSpPr>
            <p:cNvPr id="833" name="Freeform 449"/>
            <p:cNvSpPr>
              <a:spLocks/>
            </p:cNvSpPr>
            <p:nvPr/>
          </p:nvSpPr>
          <p:spPr bwMode="auto">
            <a:xfrm>
              <a:off x="9827218" y="5122842"/>
              <a:ext cx="71241" cy="17811"/>
            </a:xfrm>
            <a:custGeom>
              <a:avLst/>
              <a:gdLst>
                <a:gd name="T0" fmla="*/ 0 w 44"/>
                <a:gd name="T1" fmla="*/ 0 h 11"/>
                <a:gd name="T2" fmla="*/ 0 w 44"/>
                <a:gd name="T3" fmla="*/ 0 h 11"/>
                <a:gd name="T4" fmla="*/ 44 w 44"/>
                <a:gd name="T5" fmla="*/ 11 h 11"/>
                <a:gd name="T6" fmla="*/ 0 w 44"/>
                <a:gd name="T7" fmla="*/ 0 h 11"/>
              </a:gdLst>
              <a:ahLst/>
              <a:cxnLst>
                <a:cxn ang="0">
                  <a:pos x="T0" y="T1"/>
                </a:cxn>
                <a:cxn ang="0">
                  <a:pos x="T2" y="T3"/>
                </a:cxn>
                <a:cxn ang="0">
                  <a:pos x="T4" y="T5"/>
                </a:cxn>
                <a:cxn ang="0">
                  <a:pos x="T6" y="T7"/>
                </a:cxn>
              </a:cxnLst>
              <a:rect l="0" t="0" r="r" b="b"/>
              <a:pathLst>
                <a:path w="44" h="11">
                  <a:moveTo>
                    <a:pt x="0" y="0"/>
                  </a:moveTo>
                  <a:lnTo>
                    <a:pt x="0" y="0"/>
                  </a:lnTo>
                  <a:lnTo>
                    <a:pt x="44" y="11"/>
                  </a:lnTo>
                  <a:lnTo>
                    <a:pt x="0" y="0"/>
                  </a:lnTo>
                  <a:close/>
                </a:path>
              </a:pathLst>
            </a:custGeom>
            <a:solidFill>
              <a:srgbClr val="62615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p>
              <a:endParaRPr lang="en-US" sz="1836"/>
            </a:p>
          </p:txBody>
        </p:sp>
        <p:sp>
          <p:nvSpPr>
            <p:cNvPr id="834" name="Freeform 450"/>
            <p:cNvSpPr>
              <a:spLocks/>
            </p:cNvSpPr>
            <p:nvPr/>
          </p:nvSpPr>
          <p:spPr bwMode="auto">
            <a:xfrm>
              <a:off x="9827218" y="5122842"/>
              <a:ext cx="71241" cy="17811"/>
            </a:xfrm>
            <a:custGeom>
              <a:avLst/>
              <a:gdLst>
                <a:gd name="T0" fmla="*/ 0 w 44"/>
                <a:gd name="T1" fmla="*/ 0 h 11"/>
                <a:gd name="T2" fmla="*/ 0 w 44"/>
                <a:gd name="T3" fmla="*/ 0 h 11"/>
                <a:gd name="T4" fmla="*/ 44 w 44"/>
                <a:gd name="T5" fmla="*/ 11 h 11"/>
                <a:gd name="T6" fmla="*/ 0 w 44"/>
                <a:gd name="T7" fmla="*/ 0 h 11"/>
              </a:gdLst>
              <a:ahLst/>
              <a:cxnLst>
                <a:cxn ang="0">
                  <a:pos x="T0" y="T1"/>
                </a:cxn>
                <a:cxn ang="0">
                  <a:pos x="T2" y="T3"/>
                </a:cxn>
                <a:cxn ang="0">
                  <a:pos x="T4" y="T5"/>
                </a:cxn>
                <a:cxn ang="0">
                  <a:pos x="T6" y="T7"/>
                </a:cxn>
              </a:cxnLst>
              <a:rect l="0" t="0" r="r" b="b"/>
              <a:pathLst>
                <a:path w="44" h="11">
                  <a:moveTo>
                    <a:pt x="0" y="0"/>
                  </a:moveTo>
                  <a:lnTo>
                    <a:pt x="0" y="0"/>
                  </a:lnTo>
                  <a:lnTo>
                    <a:pt x="44" y="11"/>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p>
              <a:endParaRPr lang="en-US" sz="1836"/>
            </a:p>
          </p:txBody>
        </p:sp>
        <p:sp>
          <p:nvSpPr>
            <p:cNvPr id="835" name="Freeform 451"/>
            <p:cNvSpPr>
              <a:spLocks/>
            </p:cNvSpPr>
            <p:nvPr/>
          </p:nvSpPr>
          <p:spPr bwMode="auto">
            <a:xfrm>
              <a:off x="9827218" y="4818450"/>
              <a:ext cx="238009" cy="362679"/>
            </a:xfrm>
            <a:custGeom>
              <a:avLst/>
              <a:gdLst>
                <a:gd name="T0" fmla="*/ 0 w 147"/>
                <a:gd name="T1" fmla="*/ 0 h 224"/>
                <a:gd name="T2" fmla="*/ 0 w 147"/>
                <a:gd name="T3" fmla="*/ 188 h 224"/>
                <a:gd name="T4" fmla="*/ 44 w 147"/>
                <a:gd name="T5" fmla="*/ 199 h 224"/>
                <a:gd name="T6" fmla="*/ 147 w 147"/>
                <a:gd name="T7" fmla="*/ 224 h 224"/>
                <a:gd name="T8" fmla="*/ 147 w 147"/>
                <a:gd name="T9" fmla="*/ 33 h 224"/>
                <a:gd name="T10" fmla="*/ 0 w 147"/>
                <a:gd name="T11" fmla="*/ 0 h 224"/>
              </a:gdLst>
              <a:ahLst/>
              <a:cxnLst>
                <a:cxn ang="0">
                  <a:pos x="T0" y="T1"/>
                </a:cxn>
                <a:cxn ang="0">
                  <a:pos x="T2" y="T3"/>
                </a:cxn>
                <a:cxn ang="0">
                  <a:pos x="T4" y="T5"/>
                </a:cxn>
                <a:cxn ang="0">
                  <a:pos x="T6" y="T7"/>
                </a:cxn>
                <a:cxn ang="0">
                  <a:pos x="T8" y="T9"/>
                </a:cxn>
                <a:cxn ang="0">
                  <a:pos x="T10" y="T11"/>
                </a:cxn>
              </a:cxnLst>
              <a:rect l="0" t="0" r="r" b="b"/>
              <a:pathLst>
                <a:path w="147" h="224">
                  <a:moveTo>
                    <a:pt x="0" y="0"/>
                  </a:moveTo>
                  <a:lnTo>
                    <a:pt x="0" y="188"/>
                  </a:lnTo>
                  <a:lnTo>
                    <a:pt x="44" y="199"/>
                  </a:lnTo>
                  <a:lnTo>
                    <a:pt x="147" y="224"/>
                  </a:lnTo>
                  <a:lnTo>
                    <a:pt x="147" y="33"/>
                  </a:lnTo>
                  <a:lnTo>
                    <a:pt x="0" y="0"/>
                  </a:lnTo>
                  <a:close/>
                </a:path>
              </a:pathLst>
            </a:custGeom>
            <a:solidFill>
              <a:srgbClr val="51596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p>
              <a:endParaRPr lang="en-US" sz="1836"/>
            </a:p>
          </p:txBody>
        </p:sp>
        <p:sp>
          <p:nvSpPr>
            <p:cNvPr id="836" name="Freeform 452"/>
            <p:cNvSpPr>
              <a:spLocks/>
            </p:cNvSpPr>
            <p:nvPr/>
          </p:nvSpPr>
          <p:spPr bwMode="auto">
            <a:xfrm>
              <a:off x="9827218" y="4818450"/>
              <a:ext cx="238009" cy="362679"/>
            </a:xfrm>
            <a:custGeom>
              <a:avLst/>
              <a:gdLst>
                <a:gd name="T0" fmla="*/ 0 w 147"/>
                <a:gd name="T1" fmla="*/ 0 h 224"/>
                <a:gd name="T2" fmla="*/ 0 w 147"/>
                <a:gd name="T3" fmla="*/ 188 h 224"/>
                <a:gd name="T4" fmla="*/ 44 w 147"/>
                <a:gd name="T5" fmla="*/ 199 h 224"/>
                <a:gd name="T6" fmla="*/ 147 w 147"/>
                <a:gd name="T7" fmla="*/ 224 h 224"/>
                <a:gd name="T8" fmla="*/ 147 w 147"/>
                <a:gd name="T9" fmla="*/ 33 h 224"/>
                <a:gd name="T10" fmla="*/ 0 w 147"/>
                <a:gd name="T11" fmla="*/ 0 h 224"/>
              </a:gdLst>
              <a:ahLst/>
              <a:cxnLst>
                <a:cxn ang="0">
                  <a:pos x="T0" y="T1"/>
                </a:cxn>
                <a:cxn ang="0">
                  <a:pos x="T2" y="T3"/>
                </a:cxn>
                <a:cxn ang="0">
                  <a:pos x="T4" y="T5"/>
                </a:cxn>
                <a:cxn ang="0">
                  <a:pos x="T6" y="T7"/>
                </a:cxn>
                <a:cxn ang="0">
                  <a:pos x="T8" y="T9"/>
                </a:cxn>
                <a:cxn ang="0">
                  <a:pos x="T10" y="T11"/>
                </a:cxn>
              </a:cxnLst>
              <a:rect l="0" t="0" r="r" b="b"/>
              <a:pathLst>
                <a:path w="147" h="224">
                  <a:moveTo>
                    <a:pt x="0" y="0"/>
                  </a:moveTo>
                  <a:lnTo>
                    <a:pt x="0" y="188"/>
                  </a:lnTo>
                  <a:lnTo>
                    <a:pt x="44" y="199"/>
                  </a:lnTo>
                  <a:lnTo>
                    <a:pt x="147" y="224"/>
                  </a:lnTo>
                  <a:lnTo>
                    <a:pt x="147" y="33"/>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p>
              <a:endParaRPr lang="en-US" sz="1836"/>
            </a:p>
          </p:txBody>
        </p:sp>
        <p:sp>
          <p:nvSpPr>
            <p:cNvPr id="837" name="Freeform 453"/>
            <p:cNvSpPr>
              <a:spLocks/>
            </p:cNvSpPr>
            <p:nvPr/>
          </p:nvSpPr>
          <p:spPr bwMode="auto">
            <a:xfrm>
              <a:off x="10083037" y="4878358"/>
              <a:ext cx="249342" cy="369155"/>
            </a:xfrm>
            <a:custGeom>
              <a:avLst/>
              <a:gdLst>
                <a:gd name="T0" fmla="*/ 0 w 154"/>
                <a:gd name="T1" fmla="*/ 0 h 228"/>
                <a:gd name="T2" fmla="*/ 0 w 154"/>
                <a:gd name="T3" fmla="*/ 191 h 228"/>
                <a:gd name="T4" fmla="*/ 154 w 154"/>
                <a:gd name="T5" fmla="*/ 228 h 228"/>
                <a:gd name="T6" fmla="*/ 154 w 154"/>
                <a:gd name="T7" fmla="*/ 33 h 228"/>
                <a:gd name="T8" fmla="*/ 0 w 154"/>
                <a:gd name="T9" fmla="*/ 0 h 228"/>
              </a:gdLst>
              <a:ahLst/>
              <a:cxnLst>
                <a:cxn ang="0">
                  <a:pos x="T0" y="T1"/>
                </a:cxn>
                <a:cxn ang="0">
                  <a:pos x="T2" y="T3"/>
                </a:cxn>
                <a:cxn ang="0">
                  <a:pos x="T4" y="T5"/>
                </a:cxn>
                <a:cxn ang="0">
                  <a:pos x="T6" y="T7"/>
                </a:cxn>
                <a:cxn ang="0">
                  <a:pos x="T8" y="T9"/>
                </a:cxn>
              </a:cxnLst>
              <a:rect l="0" t="0" r="r" b="b"/>
              <a:pathLst>
                <a:path w="154" h="228">
                  <a:moveTo>
                    <a:pt x="0" y="0"/>
                  </a:moveTo>
                  <a:lnTo>
                    <a:pt x="0" y="191"/>
                  </a:lnTo>
                  <a:lnTo>
                    <a:pt x="154" y="228"/>
                  </a:lnTo>
                  <a:lnTo>
                    <a:pt x="154" y="33"/>
                  </a:lnTo>
                  <a:lnTo>
                    <a:pt x="0" y="0"/>
                  </a:lnTo>
                  <a:close/>
                </a:path>
              </a:pathLst>
            </a:custGeom>
            <a:solidFill>
              <a:srgbClr val="51596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p>
              <a:endParaRPr lang="en-US" sz="1836"/>
            </a:p>
          </p:txBody>
        </p:sp>
        <p:sp>
          <p:nvSpPr>
            <p:cNvPr id="838" name="Freeform 454"/>
            <p:cNvSpPr>
              <a:spLocks/>
            </p:cNvSpPr>
            <p:nvPr/>
          </p:nvSpPr>
          <p:spPr bwMode="auto">
            <a:xfrm>
              <a:off x="10083037" y="4878358"/>
              <a:ext cx="249342" cy="369155"/>
            </a:xfrm>
            <a:custGeom>
              <a:avLst/>
              <a:gdLst>
                <a:gd name="T0" fmla="*/ 0 w 154"/>
                <a:gd name="T1" fmla="*/ 0 h 228"/>
                <a:gd name="T2" fmla="*/ 0 w 154"/>
                <a:gd name="T3" fmla="*/ 191 h 228"/>
                <a:gd name="T4" fmla="*/ 154 w 154"/>
                <a:gd name="T5" fmla="*/ 228 h 228"/>
                <a:gd name="T6" fmla="*/ 154 w 154"/>
                <a:gd name="T7" fmla="*/ 33 h 228"/>
                <a:gd name="T8" fmla="*/ 0 w 154"/>
                <a:gd name="T9" fmla="*/ 0 h 228"/>
              </a:gdLst>
              <a:ahLst/>
              <a:cxnLst>
                <a:cxn ang="0">
                  <a:pos x="T0" y="T1"/>
                </a:cxn>
                <a:cxn ang="0">
                  <a:pos x="T2" y="T3"/>
                </a:cxn>
                <a:cxn ang="0">
                  <a:pos x="T4" y="T5"/>
                </a:cxn>
                <a:cxn ang="0">
                  <a:pos x="T6" y="T7"/>
                </a:cxn>
                <a:cxn ang="0">
                  <a:pos x="T8" y="T9"/>
                </a:cxn>
              </a:cxnLst>
              <a:rect l="0" t="0" r="r" b="b"/>
              <a:pathLst>
                <a:path w="154" h="228">
                  <a:moveTo>
                    <a:pt x="0" y="0"/>
                  </a:moveTo>
                  <a:lnTo>
                    <a:pt x="0" y="191"/>
                  </a:lnTo>
                  <a:lnTo>
                    <a:pt x="154" y="228"/>
                  </a:lnTo>
                  <a:lnTo>
                    <a:pt x="154" y="33"/>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p>
              <a:endParaRPr lang="en-US" sz="1836"/>
            </a:p>
          </p:txBody>
        </p:sp>
        <p:sp>
          <p:nvSpPr>
            <p:cNvPr id="839" name="Freeform 455"/>
            <p:cNvSpPr>
              <a:spLocks/>
            </p:cNvSpPr>
            <p:nvPr/>
          </p:nvSpPr>
          <p:spPr bwMode="auto">
            <a:xfrm>
              <a:off x="10350189" y="5253989"/>
              <a:ext cx="178101" cy="40478"/>
            </a:xfrm>
            <a:custGeom>
              <a:avLst/>
              <a:gdLst>
                <a:gd name="T0" fmla="*/ 0 w 110"/>
                <a:gd name="T1" fmla="*/ 0 h 25"/>
                <a:gd name="T2" fmla="*/ 0 w 110"/>
                <a:gd name="T3" fmla="*/ 0 h 25"/>
                <a:gd name="T4" fmla="*/ 110 w 110"/>
                <a:gd name="T5" fmla="*/ 25 h 25"/>
                <a:gd name="T6" fmla="*/ 110 w 110"/>
                <a:gd name="T7" fmla="*/ 25 h 25"/>
                <a:gd name="T8" fmla="*/ 0 w 110"/>
                <a:gd name="T9" fmla="*/ 0 h 25"/>
              </a:gdLst>
              <a:ahLst/>
              <a:cxnLst>
                <a:cxn ang="0">
                  <a:pos x="T0" y="T1"/>
                </a:cxn>
                <a:cxn ang="0">
                  <a:pos x="T2" y="T3"/>
                </a:cxn>
                <a:cxn ang="0">
                  <a:pos x="T4" y="T5"/>
                </a:cxn>
                <a:cxn ang="0">
                  <a:pos x="T6" y="T7"/>
                </a:cxn>
                <a:cxn ang="0">
                  <a:pos x="T8" y="T9"/>
                </a:cxn>
              </a:cxnLst>
              <a:rect l="0" t="0" r="r" b="b"/>
              <a:pathLst>
                <a:path w="110" h="25">
                  <a:moveTo>
                    <a:pt x="0" y="0"/>
                  </a:moveTo>
                  <a:lnTo>
                    <a:pt x="0" y="0"/>
                  </a:lnTo>
                  <a:lnTo>
                    <a:pt x="110" y="25"/>
                  </a:lnTo>
                  <a:lnTo>
                    <a:pt x="110" y="25"/>
                  </a:lnTo>
                  <a:lnTo>
                    <a:pt x="0" y="0"/>
                  </a:lnTo>
                  <a:close/>
                </a:path>
              </a:pathLst>
            </a:custGeom>
            <a:solidFill>
              <a:srgbClr val="62615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p>
              <a:endParaRPr lang="en-US" sz="1836"/>
            </a:p>
          </p:txBody>
        </p:sp>
        <p:sp>
          <p:nvSpPr>
            <p:cNvPr id="840" name="Freeform 456"/>
            <p:cNvSpPr>
              <a:spLocks/>
            </p:cNvSpPr>
            <p:nvPr/>
          </p:nvSpPr>
          <p:spPr bwMode="auto">
            <a:xfrm>
              <a:off x="10350189" y="5253989"/>
              <a:ext cx="178101" cy="40478"/>
            </a:xfrm>
            <a:custGeom>
              <a:avLst/>
              <a:gdLst>
                <a:gd name="T0" fmla="*/ 0 w 110"/>
                <a:gd name="T1" fmla="*/ 0 h 25"/>
                <a:gd name="T2" fmla="*/ 0 w 110"/>
                <a:gd name="T3" fmla="*/ 0 h 25"/>
                <a:gd name="T4" fmla="*/ 110 w 110"/>
                <a:gd name="T5" fmla="*/ 25 h 25"/>
                <a:gd name="T6" fmla="*/ 110 w 110"/>
                <a:gd name="T7" fmla="*/ 25 h 25"/>
                <a:gd name="T8" fmla="*/ 0 w 110"/>
                <a:gd name="T9" fmla="*/ 0 h 25"/>
              </a:gdLst>
              <a:ahLst/>
              <a:cxnLst>
                <a:cxn ang="0">
                  <a:pos x="T0" y="T1"/>
                </a:cxn>
                <a:cxn ang="0">
                  <a:pos x="T2" y="T3"/>
                </a:cxn>
                <a:cxn ang="0">
                  <a:pos x="T4" y="T5"/>
                </a:cxn>
                <a:cxn ang="0">
                  <a:pos x="T6" y="T7"/>
                </a:cxn>
                <a:cxn ang="0">
                  <a:pos x="T8" y="T9"/>
                </a:cxn>
              </a:cxnLst>
              <a:rect l="0" t="0" r="r" b="b"/>
              <a:pathLst>
                <a:path w="110" h="25">
                  <a:moveTo>
                    <a:pt x="0" y="0"/>
                  </a:moveTo>
                  <a:lnTo>
                    <a:pt x="0" y="0"/>
                  </a:lnTo>
                  <a:lnTo>
                    <a:pt x="110" y="25"/>
                  </a:lnTo>
                  <a:lnTo>
                    <a:pt x="110" y="25"/>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p>
              <a:endParaRPr lang="en-US" sz="1836"/>
            </a:p>
          </p:txBody>
        </p:sp>
        <p:sp>
          <p:nvSpPr>
            <p:cNvPr id="841" name="Freeform 457"/>
            <p:cNvSpPr>
              <a:spLocks noEditPoints="1"/>
            </p:cNvSpPr>
            <p:nvPr/>
          </p:nvSpPr>
          <p:spPr bwMode="auto">
            <a:xfrm>
              <a:off x="10350188" y="4938264"/>
              <a:ext cx="254200" cy="356203"/>
            </a:xfrm>
            <a:custGeom>
              <a:avLst/>
              <a:gdLst>
                <a:gd name="T0" fmla="*/ 40 w 43"/>
                <a:gd name="T1" fmla="*/ 21 h 60"/>
                <a:gd name="T2" fmla="*/ 40 w 43"/>
                <a:gd name="T3" fmla="*/ 21 h 60"/>
                <a:gd name="T4" fmla="*/ 40 w 43"/>
                <a:gd name="T5" fmla="*/ 21 h 60"/>
                <a:gd name="T6" fmla="*/ 40 w 43"/>
                <a:gd name="T7" fmla="*/ 21 h 60"/>
                <a:gd name="T8" fmla="*/ 40 w 43"/>
                <a:gd name="T9" fmla="*/ 21 h 60"/>
                <a:gd name="T10" fmla="*/ 40 w 43"/>
                <a:gd name="T11" fmla="*/ 21 h 60"/>
                <a:gd name="T12" fmla="*/ 40 w 43"/>
                <a:gd name="T13" fmla="*/ 20 h 60"/>
                <a:gd name="T14" fmla="*/ 40 w 43"/>
                <a:gd name="T15" fmla="*/ 20 h 60"/>
                <a:gd name="T16" fmla="*/ 40 w 43"/>
                <a:gd name="T17" fmla="*/ 20 h 60"/>
                <a:gd name="T18" fmla="*/ 40 w 43"/>
                <a:gd name="T19" fmla="*/ 20 h 60"/>
                <a:gd name="T20" fmla="*/ 40 w 43"/>
                <a:gd name="T21" fmla="*/ 20 h 60"/>
                <a:gd name="T22" fmla="*/ 40 w 43"/>
                <a:gd name="T23" fmla="*/ 20 h 60"/>
                <a:gd name="T24" fmla="*/ 41 w 43"/>
                <a:gd name="T25" fmla="*/ 20 h 60"/>
                <a:gd name="T26" fmla="*/ 41 w 43"/>
                <a:gd name="T27" fmla="*/ 20 h 60"/>
                <a:gd name="T28" fmla="*/ 41 w 43"/>
                <a:gd name="T29" fmla="*/ 20 h 60"/>
                <a:gd name="T30" fmla="*/ 41 w 43"/>
                <a:gd name="T31" fmla="*/ 20 h 60"/>
                <a:gd name="T32" fmla="*/ 41 w 43"/>
                <a:gd name="T33" fmla="*/ 20 h 60"/>
                <a:gd name="T34" fmla="*/ 41 w 43"/>
                <a:gd name="T35" fmla="*/ 20 h 60"/>
                <a:gd name="T36" fmla="*/ 41 w 43"/>
                <a:gd name="T37" fmla="*/ 20 h 60"/>
                <a:gd name="T38" fmla="*/ 41 w 43"/>
                <a:gd name="T39" fmla="*/ 20 h 60"/>
                <a:gd name="T40" fmla="*/ 41 w 43"/>
                <a:gd name="T41" fmla="*/ 20 h 60"/>
                <a:gd name="T42" fmla="*/ 41 w 43"/>
                <a:gd name="T43" fmla="*/ 19 h 60"/>
                <a:gd name="T44" fmla="*/ 41 w 43"/>
                <a:gd name="T45" fmla="*/ 19 h 60"/>
                <a:gd name="T46" fmla="*/ 41 w 43"/>
                <a:gd name="T47" fmla="*/ 19 h 60"/>
                <a:gd name="T48" fmla="*/ 41 w 43"/>
                <a:gd name="T49" fmla="*/ 19 h 60"/>
                <a:gd name="T50" fmla="*/ 41 w 43"/>
                <a:gd name="T51" fmla="*/ 19 h 60"/>
                <a:gd name="T52" fmla="*/ 42 w 43"/>
                <a:gd name="T53" fmla="*/ 19 h 60"/>
                <a:gd name="T54" fmla="*/ 42 w 43"/>
                <a:gd name="T55" fmla="*/ 19 h 60"/>
                <a:gd name="T56" fmla="*/ 42 w 43"/>
                <a:gd name="T57" fmla="*/ 19 h 60"/>
                <a:gd name="T58" fmla="*/ 42 w 43"/>
                <a:gd name="T59" fmla="*/ 19 h 60"/>
                <a:gd name="T60" fmla="*/ 42 w 43"/>
                <a:gd name="T61" fmla="*/ 19 h 60"/>
                <a:gd name="T62" fmla="*/ 42 w 43"/>
                <a:gd name="T63" fmla="*/ 19 h 60"/>
                <a:gd name="T64" fmla="*/ 42 w 43"/>
                <a:gd name="T65" fmla="*/ 19 h 60"/>
                <a:gd name="T66" fmla="*/ 42 w 43"/>
                <a:gd name="T67" fmla="*/ 19 h 60"/>
                <a:gd name="T68" fmla="*/ 42 w 43"/>
                <a:gd name="T69" fmla="*/ 19 h 60"/>
                <a:gd name="T70" fmla="*/ 42 w 43"/>
                <a:gd name="T71" fmla="*/ 19 h 60"/>
                <a:gd name="T72" fmla="*/ 42 w 43"/>
                <a:gd name="T73" fmla="*/ 19 h 60"/>
                <a:gd name="T74" fmla="*/ 42 w 43"/>
                <a:gd name="T75" fmla="*/ 18 h 60"/>
                <a:gd name="T76" fmla="*/ 42 w 43"/>
                <a:gd name="T77" fmla="*/ 18 h 60"/>
                <a:gd name="T78" fmla="*/ 43 w 43"/>
                <a:gd name="T79" fmla="*/ 18 h 60"/>
                <a:gd name="T80" fmla="*/ 43 w 43"/>
                <a:gd name="T81" fmla="*/ 18 h 60"/>
                <a:gd name="T82" fmla="*/ 43 w 43"/>
                <a:gd name="T83" fmla="*/ 18 h 60"/>
                <a:gd name="T84" fmla="*/ 30 w 43"/>
                <a:gd name="T85" fmla="*/ 60 h 60"/>
                <a:gd name="T86" fmla="*/ 38 w 43"/>
                <a:gd name="T87" fmla="*/ 23 h 60"/>
                <a:gd name="T88" fmla="*/ 43 w 43"/>
                <a:gd name="T89" fmla="*/ 18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43" h="60">
                  <a:moveTo>
                    <a:pt x="40" y="21"/>
                  </a:moveTo>
                  <a:cubicBezTo>
                    <a:pt x="40" y="21"/>
                    <a:pt x="40" y="21"/>
                    <a:pt x="40" y="21"/>
                  </a:cubicBezTo>
                  <a:cubicBezTo>
                    <a:pt x="40" y="21"/>
                    <a:pt x="40" y="21"/>
                    <a:pt x="40" y="21"/>
                  </a:cubicBezTo>
                  <a:moveTo>
                    <a:pt x="40" y="21"/>
                  </a:moveTo>
                  <a:cubicBezTo>
                    <a:pt x="40" y="21"/>
                    <a:pt x="40" y="21"/>
                    <a:pt x="40" y="21"/>
                  </a:cubicBezTo>
                  <a:cubicBezTo>
                    <a:pt x="40" y="21"/>
                    <a:pt x="40" y="21"/>
                    <a:pt x="40" y="21"/>
                  </a:cubicBezTo>
                  <a:moveTo>
                    <a:pt x="40" y="21"/>
                  </a:moveTo>
                  <a:cubicBezTo>
                    <a:pt x="40" y="21"/>
                    <a:pt x="40" y="21"/>
                    <a:pt x="40" y="21"/>
                  </a:cubicBezTo>
                  <a:cubicBezTo>
                    <a:pt x="40" y="21"/>
                    <a:pt x="40" y="21"/>
                    <a:pt x="40" y="21"/>
                  </a:cubicBezTo>
                  <a:moveTo>
                    <a:pt x="40" y="21"/>
                  </a:moveTo>
                  <a:cubicBezTo>
                    <a:pt x="40" y="21"/>
                    <a:pt x="40" y="21"/>
                    <a:pt x="40" y="21"/>
                  </a:cubicBezTo>
                  <a:cubicBezTo>
                    <a:pt x="40" y="21"/>
                    <a:pt x="40" y="21"/>
                    <a:pt x="40" y="21"/>
                  </a:cubicBezTo>
                  <a:moveTo>
                    <a:pt x="40" y="21"/>
                  </a:moveTo>
                  <a:cubicBezTo>
                    <a:pt x="40" y="21"/>
                    <a:pt x="40" y="21"/>
                    <a:pt x="40" y="21"/>
                  </a:cubicBezTo>
                  <a:cubicBezTo>
                    <a:pt x="40" y="21"/>
                    <a:pt x="40" y="21"/>
                    <a:pt x="40" y="21"/>
                  </a:cubicBezTo>
                  <a:moveTo>
                    <a:pt x="40" y="21"/>
                  </a:moveTo>
                  <a:cubicBezTo>
                    <a:pt x="40" y="21"/>
                    <a:pt x="40" y="21"/>
                    <a:pt x="40" y="21"/>
                  </a:cubicBezTo>
                  <a:cubicBezTo>
                    <a:pt x="40" y="21"/>
                    <a:pt x="40" y="21"/>
                    <a:pt x="40" y="21"/>
                  </a:cubicBezTo>
                  <a:moveTo>
                    <a:pt x="40" y="20"/>
                  </a:moveTo>
                  <a:cubicBezTo>
                    <a:pt x="40" y="20"/>
                    <a:pt x="40" y="21"/>
                    <a:pt x="40" y="21"/>
                  </a:cubicBezTo>
                  <a:cubicBezTo>
                    <a:pt x="40" y="21"/>
                    <a:pt x="40" y="20"/>
                    <a:pt x="40" y="20"/>
                  </a:cubicBezTo>
                  <a:moveTo>
                    <a:pt x="40" y="20"/>
                  </a:moveTo>
                  <a:cubicBezTo>
                    <a:pt x="40" y="20"/>
                    <a:pt x="40" y="20"/>
                    <a:pt x="40" y="20"/>
                  </a:cubicBezTo>
                  <a:cubicBezTo>
                    <a:pt x="40" y="20"/>
                    <a:pt x="40" y="20"/>
                    <a:pt x="40" y="20"/>
                  </a:cubicBezTo>
                  <a:moveTo>
                    <a:pt x="40" y="20"/>
                  </a:moveTo>
                  <a:cubicBezTo>
                    <a:pt x="40" y="20"/>
                    <a:pt x="40" y="20"/>
                    <a:pt x="40" y="20"/>
                  </a:cubicBezTo>
                  <a:cubicBezTo>
                    <a:pt x="40" y="20"/>
                    <a:pt x="40" y="20"/>
                    <a:pt x="40" y="20"/>
                  </a:cubicBezTo>
                  <a:moveTo>
                    <a:pt x="40" y="20"/>
                  </a:moveTo>
                  <a:cubicBezTo>
                    <a:pt x="40" y="20"/>
                    <a:pt x="40" y="20"/>
                    <a:pt x="40" y="20"/>
                  </a:cubicBezTo>
                  <a:cubicBezTo>
                    <a:pt x="40" y="20"/>
                    <a:pt x="40" y="20"/>
                    <a:pt x="40" y="20"/>
                  </a:cubicBezTo>
                  <a:moveTo>
                    <a:pt x="40" y="20"/>
                  </a:moveTo>
                  <a:cubicBezTo>
                    <a:pt x="40" y="20"/>
                    <a:pt x="40" y="20"/>
                    <a:pt x="40" y="20"/>
                  </a:cubicBezTo>
                  <a:cubicBezTo>
                    <a:pt x="40" y="20"/>
                    <a:pt x="40" y="20"/>
                    <a:pt x="40" y="20"/>
                  </a:cubicBezTo>
                  <a:moveTo>
                    <a:pt x="40" y="20"/>
                  </a:moveTo>
                  <a:cubicBezTo>
                    <a:pt x="40" y="20"/>
                    <a:pt x="40" y="20"/>
                    <a:pt x="40" y="20"/>
                  </a:cubicBezTo>
                  <a:cubicBezTo>
                    <a:pt x="40" y="20"/>
                    <a:pt x="40" y="20"/>
                    <a:pt x="40" y="20"/>
                  </a:cubicBezTo>
                  <a:moveTo>
                    <a:pt x="41" y="20"/>
                  </a:moveTo>
                  <a:cubicBezTo>
                    <a:pt x="40" y="20"/>
                    <a:pt x="40" y="20"/>
                    <a:pt x="40" y="20"/>
                  </a:cubicBezTo>
                  <a:cubicBezTo>
                    <a:pt x="40" y="20"/>
                    <a:pt x="40" y="20"/>
                    <a:pt x="41" y="20"/>
                  </a:cubicBezTo>
                  <a:moveTo>
                    <a:pt x="41" y="20"/>
                  </a:moveTo>
                  <a:cubicBezTo>
                    <a:pt x="41" y="20"/>
                    <a:pt x="41" y="20"/>
                    <a:pt x="41" y="20"/>
                  </a:cubicBezTo>
                  <a:cubicBezTo>
                    <a:pt x="41" y="20"/>
                    <a:pt x="41" y="20"/>
                    <a:pt x="41" y="20"/>
                  </a:cubicBezTo>
                  <a:moveTo>
                    <a:pt x="41" y="20"/>
                  </a:moveTo>
                  <a:cubicBezTo>
                    <a:pt x="41" y="20"/>
                    <a:pt x="41" y="20"/>
                    <a:pt x="41" y="20"/>
                  </a:cubicBezTo>
                  <a:cubicBezTo>
                    <a:pt x="41" y="20"/>
                    <a:pt x="41" y="20"/>
                    <a:pt x="41" y="20"/>
                  </a:cubicBezTo>
                  <a:moveTo>
                    <a:pt x="41" y="20"/>
                  </a:moveTo>
                  <a:cubicBezTo>
                    <a:pt x="41" y="20"/>
                    <a:pt x="41" y="20"/>
                    <a:pt x="41" y="20"/>
                  </a:cubicBezTo>
                  <a:cubicBezTo>
                    <a:pt x="41" y="20"/>
                    <a:pt x="41" y="20"/>
                    <a:pt x="41" y="20"/>
                  </a:cubicBezTo>
                  <a:moveTo>
                    <a:pt x="41" y="20"/>
                  </a:moveTo>
                  <a:cubicBezTo>
                    <a:pt x="41" y="20"/>
                    <a:pt x="41" y="20"/>
                    <a:pt x="41" y="20"/>
                  </a:cubicBezTo>
                  <a:cubicBezTo>
                    <a:pt x="41" y="20"/>
                    <a:pt x="41" y="20"/>
                    <a:pt x="41" y="20"/>
                  </a:cubicBezTo>
                  <a:moveTo>
                    <a:pt x="41" y="20"/>
                  </a:moveTo>
                  <a:cubicBezTo>
                    <a:pt x="41" y="20"/>
                    <a:pt x="41" y="20"/>
                    <a:pt x="41" y="20"/>
                  </a:cubicBezTo>
                  <a:cubicBezTo>
                    <a:pt x="41" y="20"/>
                    <a:pt x="41" y="20"/>
                    <a:pt x="41" y="20"/>
                  </a:cubicBezTo>
                  <a:moveTo>
                    <a:pt x="41" y="20"/>
                  </a:moveTo>
                  <a:cubicBezTo>
                    <a:pt x="41" y="20"/>
                    <a:pt x="41" y="20"/>
                    <a:pt x="41" y="20"/>
                  </a:cubicBezTo>
                  <a:cubicBezTo>
                    <a:pt x="41" y="20"/>
                    <a:pt x="41" y="20"/>
                    <a:pt x="41" y="20"/>
                  </a:cubicBezTo>
                  <a:moveTo>
                    <a:pt x="41" y="20"/>
                  </a:moveTo>
                  <a:cubicBezTo>
                    <a:pt x="41" y="20"/>
                    <a:pt x="41" y="20"/>
                    <a:pt x="41" y="20"/>
                  </a:cubicBezTo>
                  <a:cubicBezTo>
                    <a:pt x="41" y="20"/>
                    <a:pt x="41" y="20"/>
                    <a:pt x="41" y="20"/>
                  </a:cubicBezTo>
                  <a:moveTo>
                    <a:pt x="41" y="20"/>
                  </a:moveTo>
                  <a:cubicBezTo>
                    <a:pt x="41" y="20"/>
                    <a:pt x="41" y="20"/>
                    <a:pt x="41" y="20"/>
                  </a:cubicBezTo>
                  <a:cubicBezTo>
                    <a:pt x="41" y="20"/>
                    <a:pt x="41" y="20"/>
                    <a:pt x="41" y="20"/>
                  </a:cubicBezTo>
                  <a:moveTo>
                    <a:pt x="41" y="19"/>
                  </a:moveTo>
                  <a:cubicBezTo>
                    <a:pt x="41" y="20"/>
                    <a:pt x="41" y="20"/>
                    <a:pt x="41" y="20"/>
                  </a:cubicBezTo>
                  <a:cubicBezTo>
                    <a:pt x="41" y="20"/>
                    <a:pt x="41" y="20"/>
                    <a:pt x="41" y="19"/>
                  </a:cubicBezTo>
                  <a:moveTo>
                    <a:pt x="41" y="19"/>
                  </a:moveTo>
                  <a:cubicBezTo>
                    <a:pt x="41" y="19"/>
                    <a:pt x="41" y="19"/>
                    <a:pt x="41" y="19"/>
                  </a:cubicBezTo>
                  <a:cubicBezTo>
                    <a:pt x="41" y="19"/>
                    <a:pt x="41" y="19"/>
                    <a:pt x="41" y="19"/>
                  </a:cubicBezTo>
                  <a:moveTo>
                    <a:pt x="41" y="19"/>
                  </a:moveTo>
                  <a:cubicBezTo>
                    <a:pt x="41" y="19"/>
                    <a:pt x="41" y="19"/>
                    <a:pt x="41" y="19"/>
                  </a:cubicBezTo>
                  <a:cubicBezTo>
                    <a:pt x="41" y="19"/>
                    <a:pt x="41" y="19"/>
                    <a:pt x="41" y="19"/>
                  </a:cubicBezTo>
                  <a:moveTo>
                    <a:pt x="41" y="19"/>
                  </a:moveTo>
                  <a:cubicBezTo>
                    <a:pt x="41" y="19"/>
                    <a:pt x="41" y="19"/>
                    <a:pt x="41" y="19"/>
                  </a:cubicBezTo>
                  <a:cubicBezTo>
                    <a:pt x="41" y="19"/>
                    <a:pt x="41" y="19"/>
                    <a:pt x="41" y="19"/>
                  </a:cubicBezTo>
                  <a:moveTo>
                    <a:pt x="41" y="19"/>
                  </a:moveTo>
                  <a:cubicBezTo>
                    <a:pt x="41" y="19"/>
                    <a:pt x="41" y="19"/>
                    <a:pt x="41" y="19"/>
                  </a:cubicBezTo>
                  <a:cubicBezTo>
                    <a:pt x="41" y="19"/>
                    <a:pt x="41" y="19"/>
                    <a:pt x="41" y="19"/>
                  </a:cubicBezTo>
                  <a:moveTo>
                    <a:pt x="42" y="19"/>
                  </a:moveTo>
                  <a:cubicBezTo>
                    <a:pt x="42" y="19"/>
                    <a:pt x="41" y="19"/>
                    <a:pt x="41" y="19"/>
                  </a:cubicBezTo>
                  <a:cubicBezTo>
                    <a:pt x="41" y="19"/>
                    <a:pt x="42" y="19"/>
                    <a:pt x="42" y="19"/>
                  </a:cubicBezTo>
                  <a:moveTo>
                    <a:pt x="42" y="19"/>
                  </a:moveTo>
                  <a:cubicBezTo>
                    <a:pt x="42" y="19"/>
                    <a:pt x="42" y="19"/>
                    <a:pt x="42" y="19"/>
                  </a:cubicBezTo>
                  <a:cubicBezTo>
                    <a:pt x="42" y="19"/>
                    <a:pt x="42" y="19"/>
                    <a:pt x="42" y="19"/>
                  </a:cubicBezTo>
                  <a:moveTo>
                    <a:pt x="42" y="19"/>
                  </a:moveTo>
                  <a:cubicBezTo>
                    <a:pt x="42" y="19"/>
                    <a:pt x="42" y="19"/>
                    <a:pt x="42" y="19"/>
                  </a:cubicBezTo>
                  <a:cubicBezTo>
                    <a:pt x="42" y="19"/>
                    <a:pt x="42" y="19"/>
                    <a:pt x="42" y="19"/>
                  </a:cubicBezTo>
                  <a:moveTo>
                    <a:pt x="42" y="19"/>
                  </a:moveTo>
                  <a:cubicBezTo>
                    <a:pt x="42" y="19"/>
                    <a:pt x="42" y="19"/>
                    <a:pt x="42" y="19"/>
                  </a:cubicBezTo>
                  <a:cubicBezTo>
                    <a:pt x="42" y="19"/>
                    <a:pt x="42" y="19"/>
                    <a:pt x="42" y="19"/>
                  </a:cubicBezTo>
                  <a:moveTo>
                    <a:pt x="42" y="19"/>
                  </a:moveTo>
                  <a:cubicBezTo>
                    <a:pt x="42" y="19"/>
                    <a:pt x="42" y="19"/>
                    <a:pt x="42" y="19"/>
                  </a:cubicBezTo>
                  <a:cubicBezTo>
                    <a:pt x="42" y="19"/>
                    <a:pt x="42" y="19"/>
                    <a:pt x="42" y="19"/>
                  </a:cubicBezTo>
                  <a:moveTo>
                    <a:pt x="42" y="19"/>
                  </a:moveTo>
                  <a:cubicBezTo>
                    <a:pt x="42" y="19"/>
                    <a:pt x="42" y="19"/>
                    <a:pt x="42" y="19"/>
                  </a:cubicBezTo>
                  <a:cubicBezTo>
                    <a:pt x="42" y="19"/>
                    <a:pt x="42" y="19"/>
                    <a:pt x="42" y="19"/>
                  </a:cubicBezTo>
                  <a:moveTo>
                    <a:pt x="42" y="19"/>
                  </a:moveTo>
                  <a:cubicBezTo>
                    <a:pt x="42" y="19"/>
                    <a:pt x="42" y="19"/>
                    <a:pt x="42" y="19"/>
                  </a:cubicBezTo>
                  <a:cubicBezTo>
                    <a:pt x="42" y="19"/>
                    <a:pt x="42" y="19"/>
                    <a:pt x="42" y="19"/>
                  </a:cubicBezTo>
                  <a:moveTo>
                    <a:pt x="42" y="19"/>
                  </a:moveTo>
                  <a:cubicBezTo>
                    <a:pt x="42" y="19"/>
                    <a:pt x="42" y="19"/>
                    <a:pt x="42" y="19"/>
                  </a:cubicBezTo>
                  <a:cubicBezTo>
                    <a:pt x="42" y="19"/>
                    <a:pt x="42" y="19"/>
                    <a:pt x="42" y="19"/>
                  </a:cubicBezTo>
                  <a:moveTo>
                    <a:pt x="42" y="19"/>
                  </a:moveTo>
                  <a:cubicBezTo>
                    <a:pt x="42" y="19"/>
                    <a:pt x="42" y="19"/>
                    <a:pt x="42" y="19"/>
                  </a:cubicBezTo>
                  <a:cubicBezTo>
                    <a:pt x="42" y="19"/>
                    <a:pt x="42" y="19"/>
                    <a:pt x="42" y="19"/>
                  </a:cubicBezTo>
                  <a:moveTo>
                    <a:pt x="42" y="19"/>
                  </a:moveTo>
                  <a:cubicBezTo>
                    <a:pt x="42" y="19"/>
                    <a:pt x="42" y="19"/>
                    <a:pt x="42" y="19"/>
                  </a:cubicBezTo>
                  <a:cubicBezTo>
                    <a:pt x="42" y="19"/>
                    <a:pt x="42" y="19"/>
                    <a:pt x="42" y="19"/>
                  </a:cubicBezTo>
                  <a:moveTo>
                    <a:pt x="42" y="19"/>
                  </a:moveTo>
                  <a:cubicBezTo>
                    <a:pt x="42" y="19"/>
                    <a:pt x="42" y="19"/>
                    <a:pt x="42" y="19"/>
                  </a:cubicBezTo>
                  <a:cubicBezTo>
                    <a:pt x="42" y="19"/>
                    <a:pt x="42" y="19"/>
                    <a:pt x="42" y="19"/>
                  </a:cubicBezTo>
                  <a:moveTo>
                    <a:pt x="42" y="18"/>
                  </a:moveTo>
                  <a:cubicBezTo>
                    <a:pt x="42" y="18"/>
                    <a:pt x="42" y="18"/>
                    <a:pt x="42" y="19"/>
                  </a:cubicBezTo>
                  <a:cubicBezTo>
                    <a:pt x="42" y="18"/>
                    <a:pt x="42" y="18"/>
                    <a:pt x="42" y="18"/>
                  </a:cubicBezTo>
                  <a:moveTo>
                    <a:pt x="42" y="18"/>
                  </a:moveTo>
                  <a:cubicBezTo>
                    <a:pt x="42" y="18"/>
                    <a:pt x="42" y="18"/>
                    <a:pt x="42" y="18"/>
                  </a:cubicBezTo>
                  <a:cubicBezTo>
                    <a:pt x="42" y="18"/>
                    <a:pt x="42" y="18"/>
                    <a:pt x="42" y="18"/>
                  </a:cubicBezTo>
                  <a:moveTo>
                    <a:pt x="43" y="18"/>
                  </a:moveTo>
                  <a:cubicBezTo>
                    <a:pt x="43" y="18"/>
                    <a:pt x="43" y="18"/>
                    <a:pt x="43" y="18"/>
                  </a:cubicBezTo>
                  <a:cubicBezTo>
                    <a:pt x="43" y="18"/>
                    <a:pt x="43" y="18"/>
                    <a:pt x="43" y="18"/>
                  </a:cubicBezTo>
                  <a:moveTo>
                    <a:pt x="43" y="18"/>
                  </a:moveTo>
                  <a:cubicBezTo>
                    <a:pt x="43" y="18"/>
                    <a:pt x="43" y="18"/>
                    <a:pt x="43" y="18"/>
                  </a:cubicBezTo>
                  <a:cubicBezTo>
                    <a:pt x="43" y="18"/>
                    <a:pt x="43" y="18"/>
                    <a:pt x="43" y="18"/>
                  </a:cubicBezTo>
                  <a:moveTo>
                    <a:pt x="43" y="18"/>
                  </a:moveTo>
                  <a:cubicBezTo>
                    <a:pt x="43" y="18"/>
                    <a:pt x="43" y="18"/>
                    <a:pt x="43" y="18"/>
                  </a:cubicBezTo>
                  <a:cubicBezTo>
                    <a:pt x="43" y="18"/>
                    <a:pt x="43" y="18"/>
                    <a:pt x="43" y="18"/>
                  </a:cubicBezTo>
                  <a:moveTo>
                    <a:pt x="0" y="0"/>
                  </a:moveTo>
                  <a:cubicBezTo>
                    <a:pt x="0" y="53"/>
                    <a:pt x="0" y="53"/>
                    <a:pt x="0" y="53"/>
                  </a:cubicBezTo>
                  <a:cubicBezTo>
                    <a:pt x="30" y="60"/>
                    <a:pt x="30" y="60"/>
                    <a:pt x="30" y="60"/>
                  </a:cubicBezTo>
                  <a:cubicBezTo>
                    <a:pt x="30" y="47"/>
                    <a:pt x="30" y="47"/>
                    <a:pt x="30" y="47"/>
                  </a:cubicBezTo>
                  <a:cubicBezTo>
                    <a:pt x="30" y="38"/>
                    <a:pt x="33" y="29"/>
                    <a:pt x="38" y="23"/>
                  </a:cubicBezTo>
                  <a:cubicBezTo>
                    <a:pt x="38" y="23"/>
                    <a:pt x="38" y="23"/>
                    <a:pt x="38" y="23"/>
                  </a:cubicBezTo>
                  <a:cubicBezTo>
                    <a:pt x="38" y="22"/>
                    <a:pt x="39" y="22"/>
                    <a:pt x="40" y="21"/>
                  </a:cubicBezTo>
                  <a:cubicBezTo>
                    <a:pt x="40" y="21"/>
                    <a:pt x="40" y="21"/>
                    <a:pt x="40" y="21"/>
                  </a:cubicBezTo>
                  <a:cubicBezTo>
                    <a:pt x="40" y="20"/>
                    <a:pt x="42" y="19"/>
                    <a:pt x="43" y="18"/>
                  </a:cubicBezTo>
                  <a:cubicBezTo>
                    <a:pt x="43" y="9"/>
                    <a:pt x="43" y="9"/>
                    <a:pt x="43" y="9"/>
                  </a:cubicBezTo>
                  <a:cubicBezTo>
                    <a:pt x="0" y="0"/>
                    <a:pt x="0" y="0"/>
                    <a:pt x="0" y="0"/>
                  </a:cubicBezTo>
                </a:path>
              </a:pathLst>
            </a:custGeom>
            <a:solidFill>
              <a:srgbClr val="51596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p>
              <a:endParaRPr lang="en-US" sz="1836"/>
            </a:p>
          </p:txBody>
        </p:sp>
        <p:sp>
          <p:nvSpPr>
            <p:cNvPr id="842" name="Freeform 458"/>
            <p:cNvSpPr>
              <a:spLocks noEditPoints="1"/>
            </p:cNvSpPr>
            <p:nvPr/>
          </p:nvSpPr>
          <p:spPr bwMode="auto">
            <a:xfrm>
              <a:off x="10622197" y="4996552"/>
              <a:ext cx="59907" cy="37240"/>
            </a:xfrm>
            <a:custGeom>
              <a:avLst/>
              <a:gdLst>
                <a:gd name="T0" fmla="*/ 8 w 10"/>
                <a:gd name="T1" fmla="*/ 3 h 6"/>
                <a:gd name="T2" fmla="*/ 0 w 10"/>
                <a:gd name="T3" fmla="*/ 6 h 6"/>
                <a:gd name="T4" fmla="*/ 0 w 10"/>
                <a:gd name="T5" fmla="*/ 6 h 6"/>
                <a:gd name="T6" fmla="*/ 8 w 10"/>
                <a:gd name="T7" fmla="*/ 3 h 6"/>
                <a:gd name="T8" fmla="*/ 8 w 10"/>
                <a:gd name="T9" fmla="*/ 3 h 6"/>
                <a:gd name="T10" fmla="*/ 8 w 10"/>
                <a:gd name="T11" fmla="*/ 3 h 6"/>
                <a:gd name="T12" fmla="*/ 8 w 10"/>
                <a:gd name="T13" fmla="*/ 3 h 6"/>
                <a:gd name="T14" fmla="*/ 8 w 10"/>
                <a:gd name="T15" fmla="*/ 3 h 6"/>
                <a:gd name="T16" fmla="*/ 8 w 10"/>
                <a:gd name="T17" fmla="*/ 3 h 6"/>
                <a:gd name="T18" fmla="*/ 8 w 10"/>
                <a:gd name="T19" fmla="*/ 3 h 6"/>
                <a:gd name="T20" fmla="*/ 8 w 10"/>
                <a:gd name="T21" fmla="*/ 3 h 6"/>
                <a:gd name="T22" fmla="*/ 8 w 10"/>
                <a:gd name="T23" fmla="*/ 3 h 6"/>
                <a:gd name="T24" fmla="*/ 8 w 10"/>
                <a:gd name="T25" fmla="*/ 3 h 6"/>
                <a:gd name="T26" fmla="*/ 9 w 10"/>
                <a:gd name="T27" fmla="*/ 2 h 6"/>
                <a:gd name="T28" fmla="*/ 8 w 10"/>
                <a:gd name="T29" fmla="*/ 3 h 6"/>
                <a:gd name="T30" fmla="*/ 9 w 10"/>
                <a:gd name="T31" fmla="*/ 2 h 6"/>
                <a:gd name="T32" fmla="*/ 9 w 10"/>
                <a:gd name="T33" fmla="*/ 2 h 6"/>
                <a:gd name="T34" fmla="*/ 9 w 10"/>
                <a:gd name="T35" fmla="*/ 2 h 6"/>
                <a:gd name="T36" fmla="*/ 9 w 10"/>
                <a:gd name="T37" fmla="*/ 2 h 6"/>
                <a:gd name="T38" fmla="*/ 9 w 10"/>
                <a:gd name="T39" fmla="*/ 2 h 6"/>
                <a:gd name="T40" fmla="*/ 9 w 10"/>
                <a:gd name="T41" fmla="*/ 2 h 6"/>
                <a:gd name="T42" fmla="*/ 9 w 10"/>
                <a:gd name="T43" fmla="*/ 2 h 6"/>
                <a:gd name="T44" fmla="*/ 9 w 10"/>
                <a:gd name="T45" fmla="*/ 2 h 6"/>
                <a:gd name="T46" fmla="*/ 9 w 10"/>
                <a:gd name="T47" fmla="*/ 2 h 6"/>
                <a:gd name="T48" fmla="*/ 9 w 10"/>
                <a:gd name="T49" fmla="*/ 2 h 6"/>
                <a:gd name="T50" fmla="*/ 9 w 10"/>
                <a:gd name="T51" fmla="*/ 2 h 6"/>
                <a:gd name="T52" fmla="*/ 9 w 10"/>
                <a:gd name="T53" fmla="*/ 2 h 6"/>
                <a:gd name="T54" fmla="*/ 9 w 10"/>
                <a:gd name="T55" fmla="*/ 2 h 6"/>
                <a:gd name="T56" fmla="*/ 9 w 10"/>
                <a:gd name="T57" fmla="*/ 2 h 6"/>
                <a:gd name="T58" fmla="*/ 9 w 10"/>
                <a:gd name="T59" fmla="*/ 2 h 6"/>
                <a:gd name="T60" fmla="*/ 9 w 10"/>
                <a:gd name="T61" fmla="*/ 2 h 6"/>
                <a:gd name="T62" fmla="*/ 9 w 10"/>
                <a:gd name="T63" fmla="*/ 2 h 6"/>
                <a:gd name="T64" fmla="*/ 9 w 10"/>
                <a:gd name="T65" fmla="*/ 2 h 6"/>
                <a:gd name="T66" fmla="*/ 9 w 10"/>
                <a:gd name="T67" fmla="*/ 2 h 6"/>
                <a:gd name="T68" fmla="*/ 9 w 10"/>
                <a:gd name="T69" fmla="*/ 2 h 6"/>
                <a:gd name="T70" fmla="*/ 9 w 10"/>
                <a:gd name="T71" fmla="*/ 2 h 6"/>
                <a:gd name="T72" fmla="*/ 9 w 10"/>
                <a:gd name="T73" fmla="*/ 2 h 6"/>
                <a:gd name="T74" fmla="*/ 9 w 10"/>
                <a:gd name="T75" fmla="*/ 2 h 6"/>
                <a:gd name="T76" fmla="*/ 9 w 10"/>
                <a:gd name="T77" fmla="*/ 2 h 6"/>
                <a:gd name="T78" fmla="*/ 9 w 10"/>
                <a:gd name="T79" fmla="*/ 2 h 6"/>
                <a:gd name="T80" fmla="*/ 9 w 10"/>
                <a:gd name="T81" fmla="*/ 2 h 6"/>
                <a:gd name="T82" fmla="*/ 9 w 10"/>
                <a:gd name="T83" fmla="*/ 2 h 6"/>
                <a:gd name="T84" fmla="*/ 9 w 10"/>
                <a:gd name="T85" fmla="*/ 2 h 6"/>
                <a:gd name="T86" fmla="*/ 10 w 10"/>
                <a:gd name="T87" fmla="*/ 2 h 6"/>
                <a:gd name="T88" fmla="*/ 10 w 10"/>
                <a:gd name="T89" fmla="*/ 2 h 6"/>
                <a:gd name="T90" fmla="*/ 10 w 10"/>
                <a:gd name="T91" fmla="*/ 2 h 6"/>
                <a:gd name="T92" fmla="*/ 10 w 10"/>
                <a:gd name="T93" fmla="*/ 2 h 6"/>
                <a:gd name="T94" fmla="*/ 10 w 10"/>
                <a:gd name="T95" fmla="*/ 2 h 6"/>
                <a:gd name="T96" fmla="*/ 10 w 10"/>
                <a:gd name="T97" fmla="*/ 2 h 6"/>
                <a:gd name="T98" fmla="*/ 0 w 10"/>
                <a:gd name="T99" fmla="*/ 0 h 6"/>
                <a:gd name="T100" fmla="*/ 0 w 10"/>
                <a:gd name="T101" fmla="*/ 4 h 6"/>
                <a:gd name="T102" fmla="*/ 3 w 10"/>
                <a:gd name="T103" fmla="*/ 1 h 6"/>
                <a:gd name="T104" fmla="*/ 0 w 10"/>
                <a:gd name="T105" fmla="*/ 0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 h="6">
                  <a:moveTo>
                    <a:pt x="8" y="3"/>
                  </a:moveTo>
                  <a:cubicBezTo>
                    <a:pt x="5" y="3"/>
                    <a:pt x="2" y="5"/>
                    <a:pt x="0" y="6"/>
                  </a:cubicBezTo>
                  <a:cubicBezTo>
                    <a:pt x="0" y="6"/>
                    <a:pt x="0" y="6"/>
                    <a:pt x="0" y="6"/>
                  </a:cubicBezTo>
                  <a:cubicBezTo>
                    <a:pt x="2" y="5"/>
                    <a:pt x="5" y="3"/>
                    <a:pt x="8" y="3"/>
                  </a:cubicBezTo>
                  <a:moveTo>
                    <a:pt x="8" y="3"/>
                  </a:moveTo>
                  <a:cubicBezTo>
                    <a:pt x="8" y="3"/>
                    <a:pt x="8" y="3"/>
                    <a:pt x="8" y="3"/>
                  </a:cubicBezTo>
                  <a:cubicBezTo>
                    <a:pt x="8" y="3"/>
                    <a:pt x="8" y="3"/>
                    <a:pt x="8" y="3"/>
                  </a:cubicBezTo>
                  <a:moveTo>
                    <a:pt x="8" y="3"/>
                  </a:moveTo>
                  <a:cubicBezTo>
                    <a:pt x="8" y="3"/>
                    <a:pt x="8" y="3"/>
                    <a:pt x="8" y="3"/>
                  </a:cubicBezTo>
                  <a:cubicBezTo>
                    <a:pt x="8" y="3"/>
                    <a:pt x="8" y="3"/>
                    <a:pt x="8" y="3"/>
                  </a:cubicBezTo>
                  <a:moveTo>
                    <a:pt x="8" y="3"/>
                  </a:moveTo>
                  <a:cubicBezTo>
                    <a:pt x="8" y="3"/>
                    <a:pt x="8" y="3"/>
                    <a:pt x="8" y="3"/>
                  </a:cubicBezTo>
                  <a:cubicBezTo>
                    <a:pt x="8" y="3"/>
                    <a:pt x="8" y="3"/>
                    <a:pt x="8" y="3"/>
                  </a:cubicBezTo>
                  <a:moveTo>
                    <a:pt x="9" y="2"/>
                  </a:moveTo>
                  <a:cubicBezTo>
                    <a:pt x="8" y="2"/>
                    <a:pt x="8" y="3"/>
                    <a:pt x="8" y="3"/>
                  </a:cubicBezTo>
                  <a:cubicBezTo>
                    <a:pt x="8" y="3"/>
                    <a:pt x="8" y="2"/>
                    <a:pt x="9" y="2"/>
                  </a:cubicBezTo>
                  <a:moveTo>
                    <a:pt x="9" y="2"/>
                  </a:moveTo>
                  <a:cubicBezTo>
                    <a:pt x="9" y="2"/>
                    <a:pt x="9" y="2"/>
                    <a:pt x="9" y="2"/>
                  </a:cubicBezTo>
                  <a:cubicBezTo>
                    <a:pt x="9" y="2"/>
                    <a:pt x="9" y="2"/>
                    <a:pt x="9" y="2"/>
                  </a:cubicBezTo>
                  <a:moveTo>
                    <a:pt x="9" y="2"/>
                  </a:moveTo>
                  <a:cubicBezTo>
                    <a:pt x="9" y="2"/>
                    <a:pt x="9" y="2"/>
                    <a:pt x="9" y="2"/>
                  </a:cubicBezTo>
                  <a:cubicBezTo>
                    <a:pt x="9" y="2"/>
                    <a:pt x="9" y="2"/>
                    <a:pt x="9" y="2"/>
                  </a:cubicBezTo>
                  <a:moveTo>
                    <a:pt x="9" y="2"/>
                  </a:moveTo>
                  <a:cubicBezTo>
                    <a:pt x="9" y="2"/>
                    <a:pt x="9" y="2"/>
                    <a:pt x="9" y="2"/>
                  </a:cubicBezTo>
                  <a:cubicBezTo>
                    <a:pt x="9" y="2"/>
                    <a:pt x="9" y="2"/>
                    <a:pt x="9" y="2"/>
                  </a:cubicBezTo>
                  <a:moveTo>
                    <a:pt x="9" y="2"/>
                  </a:moveTo>
                  <a:cubicBezTo>
                    <a:pt x="9" y="2"/>
                    <a:pt x="9" y="2"/>
                    <a:pt x="9" y="2"/>
                  </a:cubicBezTo>
                  <a:cubicBezTo>
                    <a:pt x="9" y="2"/>
                    <a:pt x="9" y="2"/>
                    <a:pt x="9" y="2"/>
                  </a:cubicBezTo>
                  <a:moveTo>
                    <a:pt x="9" y="2"/>
                  </a:moveTo>
                  <a:cubicBezTo>
                    <a:pt x="9" y="2"/>
                    <a:pt x="9" y="2"/>
                    <a:pt x="9" y="2"/>
                  </a:cubicBezTo>
                  <a:cubicBezTo>
                    <a:pt x="9" y="2"/>
                    <a:pt x="9" y="2"/>
                    <a:pt x="9" y="2"/>
                  </a:cubicBezTo>
                  <a:moveTo>
                    <a:pt x="9" y="2"/>
                  </a:moveTo>
                  <a:cubicBezTo>
                    <a:pt x="9" y="2"/>
                    <a:pt x="9" y="2"/>
                    <a:pt x="9" y="2"/>
                  </a:cubicBezTo>
                  <a:cubicBezTo>
                    <a:pt x="9" y="2"/>
                    <a:pt x="9" y="2"/>
                    <a:pt x="9" y="2"/>
                  </a:cubicBezTo>
                  <a:moveTo>
                    <a:pt x="9" y="2"/>
                  </a:moveTo>
                  <a:cubicBezTo>
                    <a:pt x="9" y="2"/>
                    <a:pt x="9" y="2"/>
                    <a:pt x="9" y="2"/>
                  </a:cubicBezTo>
                  <a:cubicBezTo>
                    <a:pt x="9" y="2"/>
                    <a:pt x="9" y="2"/>
                    <a:pt x="9" y="2"/>
                  </a:cubicBezTo>
                  <a:moveTo>
                    <a:pt x="9" y="2"/>
                  </a:moveTo>
                  <a:cubicBezTo>
                    <a:pt x="9" y="2"/>
                    <a:pt x="9" y="2"/>
                    <a:pt x="9" y="2"/>
                  </a:cubicBezTo>
                  <a:cubicBezTo>
                    <a:pt x="9" y="2"/>
                    <a:pt x="9" y="2"/>
                    <a:pt x="9" y="2"/>
                  </a:cubicBezTo>
                  <a:moveTo>
                    <a:pt x="9" y="2"/>
                  </a:moveTo>
                  <a:cubicBezTo>
                    <a:pt x="9" y="2"/>
                    <a:pt x="9" y="2"/>
                    <a:pt x="9" y="2"/>
                  </a:cubicBezTo>
                  <a:cubicBezTo>
                    <a:pt x="9" y="2"/>
                    <a:pt x="9" y="2"/>
                    <a:pt x="9" y="2"/>
                  </a:cubicBezTo>
                  <a:moveTo>
                    <a:pt x="10" y="2"/>
                  </a:moveTo>
                  <a:cubicBezTo>
                    <a:pt x="10" y="2"/>
                    <a:pt x="10" y="2"/>
                    <a:pt x="10" y="2"/>
                  </a:cubicBezTo>
                  <a:cubicBezTo>
                    <a:pt x="10" y="2"/>
                    <a:pt x="10" y="2"/>
                    <a:pt x="10" y="2"/>
                  </a:cubicBezTo>
                  <a:moveTo>
                    <a:pt x="10" y="2"/>
                  </a:moveTo>
                  <a:cubicBezTo>
                    <a:pt x="10" y="2"/>
                    <a:pt x="10" y="2"/>
                    <a:pt x="10" y="2"/>
                  </a:cubicBezTo>
                  <a:cubicBezTo>
                    <a:pt x="10" y="2"/>
                    <a:pt x="10" y="2"/>
                    <a:pt x="10" y="2"/>
                  </a:cubicBezTo>
                  <a:moveTo>
                    <a:pt x="0" y="0"/>
                  </a:moveTo>
                  <a:cubicBezTo>
                    <a:pt x="0" y="4"/>
                    <a:pt x="0" y="4"/>
                    <a:pt x="0" y="4"/>
                  </a:cubicBezTo>
                  <a:cubicBezTo>
                    <a:pt x="1" y="3"/>
                    <a:pt x="2" y="2"/>
                    <a:pt x="3" y="1"/>
                  </a:cubicBezTo>
                  <a:cubicBezTo>
                    <a:pt x="0" y="0"/>
                    <a:pt x="0" y="0"/>
                    <a:pt x="0" y="0"/>
                  </a:cubicBezTo>
                </a:path>
              </a:pathLst>
            </a:custGeom>
            <a:solidFill>
              <a:srgbClr val="51596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p>
              <a:endParaRPr lang="en-US" sz="1836"/>
            </a:p>
          </p:txBody>
        </p:sp>
        <p:sp>
          <p:nvSpPr>
            <p:cNvPr id="843" name="Freeform 459"/>
            <p:cNvSpPr>
              <a:spLocks/>
            </p:cNvSpPr>
            <p:nvPr/>
          </p:nvSpPr>
          <p:spPr bwMode="auto">
            <a:xfrm>
              <a:off x="11120881" y="5443424"/>
              <a:ext cx="59907" cy="12953"/>
            </a:xfrm>
            <a:custGeom>
              <a:avLst/>
              <a:gdLst>
                <a:gd name="T0" fmla="*/ 0 w 37"/>
                <a:gd name="T1" fmla="*/ 0 h 8"/>
                <a:gd name="T2" fmla="*/ 0 w 37"/>
                <a:gd name="T3" fmla="*/ 0 h 8"/>
                <a:gd name="T4" fmla="*/ 37 w 37"/>
                <a:gd name="T5" fmla="*/ 8 h 8"/>
                <a:gd name="T6" fmla="*/ 0 w 37"/>
                <a:gd name="T7" fmla="*/ 0 h 8"/>
              </a:gdLst>
              <a:ahLst/>
              <a:cxnLst>
                <a:cxn ang="0">
                  <a:pos x="T0" y="T1"/>
                </a:cxn>
                <a:cxn ang="0">
                  <a:pos x="T2" y="T3"/>
                </a:cxn>
                <a:cxn ang="0">
                  <a:pos x="T4" y="T5"/>
                </a:cxn>
                <a:cxn ang="0">
                  <a:pos x="T6" y="T7"/>
                </a:cxn>
              </a:cxnLst>
              <a:rect l="0" t="0" r="r" b="b"/>
              <a:pathLst>
                <a:path w="37" h="8">
                  <a:moveTo>
                    <a:pt x="0" y="0"/>
                  </a:moveTo>
                  <a:lnTo>
                    <a:pt x="0" y="0"/>
                  </a:lnTo>
                  <a:lnTo>
                    <a:pt x="37" y="8"/>
                  </a:lnTo>
                  <a:lnTo>
                    <a:pt x="0" y="0"/>
                  </a:lnTo>
                  <a:close/>
                </a:path>
              </a:pathLst>
            </a:custGeom>
            <a:solidFill>
              <a:srgbClr val="62615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p>
              <a:endParaRPr lang="en-US" sz="1836"/>
            </a:p>
          </p:txBody>
        </p:sp>
        <p:sp>
          <p:nvSpPr>
            <p:cNvPr id="844" name="Freeform 460"/>
            <p:cNvSpPr>
              <a:spLocks/>
            </p:cNvSpPr>
            <p:nvPr/>
          </p:nvSpPr>
          <p:spPr bwMode="auto">
            <a:xfrm>
              <a:off x="11120881" y="5443424"/>
              <a:ext cx="59907" cy="12953"/>
            </a:xfrm>
            <a:custGeom>
              <a:avLst/>
              <a:gdLst>
                <a:gd name="T0" fmla="*/ 0 w 37"/>
                <a:gd name="T1" fmla="*/ 0 h 8"/>
                <a:gd name="T2" fmla="*/ 0 w 37"/>
                <a:gd name="T3" fmla="*/ 0 h 8"/>
                <a:gd name="T4" fmla="*/ 37 w 37"/>
                <a:gd name="T5" fmla="*/ 8 h 8"/>
                <a:gd name="T6" fmla="*/ 0 w 37"/>
                <a:gd name="T7" fmla="*/ 0 h 8"/>
              </a:gdLst>
              <a:ahLst/>
              <a:cxnLst>
                <a:cxn ang="0">
                  <a:pos x="T0" y="T1"/>
                </a:cxn>
                <a:cxn ang="0">
                  <a:pos x="T2" y="T3"/>
                </a:cxn>
                <a:cxn ang="0">
                  <a:pos x="T4" y="T5"/>
                </a:cxn>
                <a:cxn ang="0">
                  <a:pos x="T6" y="T7"/>
                </a:cxn>
              </a:cxnLst>
              <a:rect l="0" t="0" r="r" b="b"/>
              <a:pathLst>
                <a:path w="37" h="8">
                  <a:moveTo>
                    <a:pt x="0" y="0"/>
                  </a:moveTo>
                  <a:lnTo>
                    <a:pt x="0" y="0"/>
                  </a:lnTo>
                  <a:lnTo>
                    <a:pt x="37" y="8"/>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p>
              <a:endParaRPr lang="en-US" sz="1836"/>
            </a:p>
          </p:txBody>
        </p:sp>
        <p:sp>
          <p:nvSpPr>
            <p:cNvPr id="845" name="Freeform 461"/>
            <p:cNvSpPr>
              <a:spLocks/>
            </p:cNvSpPr>
            <p:nvPr/>
          </p:nvSpPr>
          <p:spPr bwMode="auto">
            <a:xfrm>
              <a:off x="11103071" y="5105032"/>
              <a:ext cx="77717" cy="351346"/>
            </a:xfrm>
            <a:custGeom>
              <a:avLst/>
              <a:gdLst>
                <a:gd name="T0" fmla="*/ 0 w 13"/>
                <a:gd name="T1" fmla="*/ 0 h 59"/>
                <a:gd name="T2" fmla="*/ 3 w 13"/>
                <a:gd name="T3" fmla="*/ 15 h 59"/>
                <a:gd name="T4" fmla="*/ 3 w 13"/>
                <a:gd name="T5" fmla="*/ 57 h 59"/>
                <a:gd name="T6" fmla="*/ 13 w 13"/>
                <a:gd name="T7" fmla="*/ 59 h 59"/>
                <a:gd name="T8" fmla="*/ 13 w 13"/>
                <a:gd name="T9" fmla="*/ 3 h 59"/>
                <a:gd name="T10" fmla="*/ 0 w 13"/>
                <a:gd name="T11" fmla="*/ 0 h 59"/>
              </a:gdLst>
              <a:ahLst/>
              <a:cxnLst>
                <a:cxn ang="0">
                  <a:pos x="T0" y="T1"/>
                </a:cxn>
                <a:cxn ang="0">
                  <a:pos x="T2" y="T3"/>
                </a:cxn>
                <a:cxn ang="0">
                  <a:pos x="T4" y="T5"/>
                </a:cxn>
                <a:cxn ang="0">
                  <a:pos x="T6" y="T7"/>
                </a:cxn>
                <a:cxn ang="0">
                  <a:pos x="T8" y="T9"/>
                </a:cxn>
                <a:cxn ang="0">
                  <a:pos x="T10" y="T11"/>
                </a:cxn>
              </a:cxnLst>
              <a:rect l="0" t="0" r="r" b="b"/>
              <a:pathLst>
                <a:path w="13" h="59">
                  <a:moveTo>
                    <a:pt x="0" y="0"/>
                  </a:moveTo>
                  <a:cubicBezTo>
                    <a:pt x="2" y="5"/>
                    <a:pt x="3" y="10"/>
                    <a:pt x="3" y="15"/>
                  </a:cubicBezTo>
                  <a:cubicBezTo>
                    <a:pt x="3" y="57"/>
                    <a:pt x="3" y="57"/>
                    <a:pt x="3" y="57"/>
                  </a:cubicBezTo>
                  <a:cubicBezTo>
                    <a:pt x="13" y="59"/>
                    <a:pt x="13" y="59"/>
                    <a:pt x="13" y="59"/>
                  </a:cubicBezTo>
                  <a:cubicBezTo>
                    <a:pt x="13" y="3"/>
                    <a:pt x="13" y="3"/>
                    <a:pt x="13" y="3"/>
                  </a:cubicBezTo>
                  <a:cubicBezTo>
                    <a:pt x="0" y="0"/>
                    <a:pt x="0" y="0"/>
                    <a:pt x="0" y="0"/>
                  </a:cubicBezTo>
                </a:path>
              </a:pathLst>
            </a:custGeom>
            <a:solidFill>
              <a:srgbClr val="51596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p>
              <a:endParaRPr lang="en-US" sz="1836"/>
            </a:p>
          </p:txBody>
        </p:sp>
        <p:sp>
          <p:nvSpPr>
            <p:cNvPr id="846" name="Freeform 462"/>
            <p:cNvSpPr>
              <a:spLocks/>
            </p:cNvSpPr>
            <p:nvPr/>
          </p:nvSpPr>
          <p:spPr bwMode="auto">
            <a:xfrm>
              <a:off x="11198598" y="5461234"/>
              <a:ext cx="284962" cy="71241"/>
            </a:xfrm>
            <a:custGeom>
              <a:avLst/>
              <a:gdLst>
                <a:gd name="T0" fmla="*/ 0 w 176"/>
                <a:gd name="T1" fmla="*/ 0 h 44"/>
                <a:gd name="T2" fmla="*/ 0 w 176"/>
                <a:gd name="T3" fmla="*/ 0 h 44"/>
                <a:gd name="T4" fmla="*/ 176 w 176"/>
                <a:gd name="T5" fmla="*/ 44 h 44"/>
                <a:gd name="T6" fmla="*/ 0 w 176"/>
                <a:gd name="T7" fmla="*/ 0 h 44"/>
              </a:gdLst>
              <a:ahLst/>
              <a:cxnLst>
                <a:cxn ang="0">
                  <a:pos x="T0" y="T1"/>
                </a:cxn>
                <a:cxn ang="0">
                  <a:pos x="T2" y="T3"/>
                </a:cxn>
                <a:cxn ang="0">
                  <a:pos x="T4" y="T5"/>
                </a:cxn>
                <a:cxn ang="0">
                  <a:pos x="T6" y="T7"/>
                </a:cxn>
              </a:cxnLst>
              <a:rect l="0" t="0" r="r" b="b"/>
              <a:pathLst>
                <a:path w="176" h="44">
                  <a:moveTo>
                    <a:pt x="0" y="0"/>
                  </a:moveTo>
                  <a:lnTo>
                    <a:pt x="0" y="0"/>
                  </a:lnTo>
                  <a:lnTo>
                    <a:pt x="176" y="44"/>
                  </a:lnTo>
                  <a:lnTo>
                    <a:pt x="0" y="0"/>
                  </a:lnTo>
                  <a:close/>
                </a:path>
              </a:pathLst>
            </a:custGeom>
            <a:solidFill>
              <a:srgbClr val="62615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p>
              <a:endParaRPr lang="en-US" sz="1836"/>
            </a:p>
          </p:txBody>
        </p:sp>
        <p:sp>
          <p:nvSpPr>
            <p:cNvPr id="847" name="Freeform 463"/>
            <p:cNvSpPr>
              <a:spLocks/>
            </p:cNvSpPr>
            <p:nvPr/>
          </p:nvSpPr>
          <p:spPr bwMode="auto">
            <a:xfrm>
              <a:off x="11198598" y="5461234"/>
              <a:ext cx="284962" cy="71241"/>
            </a:xfrm>
            <a:custGeom>
              <a:avLst/>
              <a:gdLst>
                <a:gd name="T0" fmla="*/ 0 w 176"/>
                <a:gd name="T1" fmla="*/ 0 h 44"/>
                <a:gd name="T2" fmla="*/ 0 w 176"/>
                <a:gd name="T3" fmla="*/ 0 h 44"/>
                <a:gd name="T4" fmla="*/ 176 w 176"/>
                <a:gd name="T5" fmla="*/ 44 h 44"/>
                <a:gd name="T6" fmla="*/ 0 w 176"/>
                <a:gd name="T7" fmla="*/ 0 h 44"/>
              </a:gdLst>
              <a:ahLst/>
              <a:cxnLst>
                <a:cxn ang="0">
                  <a:pos x="T0" y="T1"/>
                </a:cxn>
                <a:cxn ang="0">
                  <a:pos x="T2" y="T3"/>
                </a:cxn>
                <a:cxn ang="0">
                  <a:pos x="T4" y="T5"/>
                </a:cxn>
                <a:cxn ang="0">
                  <a:pos x="T6" y="T7"/>
                </a:cxn>
              </a:cxnLst>
              <a:rect l="0" t="0" r="r" b="b"/>
              <a:pathLst>
                <a:path w="176" h="44">
                  <a:moveTo>
                    <a:pt x="0" y="0"/>
                  </a:moveTo>
                  <a:lnTo>
                    <a:pt x="0" y="0"/>
                  </a:lnTo>
                  <a:lnTo>
                    <a:pt x="176" y="44"/>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p>
              <a:endParaRPr lang="en-US" sz="1836"/>
            </a:p>
          </p:txBody>
        </p:sp>
        <p:sp>
          <p:nvSpPr>
            <p:cNvPr id="848" name="Freeform 464"/>
            <p:cNvSpPr>
              <a:spLocks/>
            </p:cNvSpPr>
            <p:nvPr/>
          </p:nvSpPr>
          <p:spPr bwMode="auto">
            <a:xfrm>
              <a:off x="11198598" y="5127700"/>
              <a:ext cx="284962" cy="404776"/>
            </a:xfrm>
            <a:custGeom>
              <a:avLst/>
              <a:gdLst>
                <a:gd name="T0" fmla="*/ 0 w 176"/>
                <a:gd name="T1" fmla="*/ 0 h 250"/>
                <a:gd name="T2" fmla="*/ 0 w 176"/>
                <a:gd name="T3" fmla="*/ 206 h 250"/>
                <a:gd name="T4" fmla="*/ 176 w 176"/>
                <a:gd name="T5" fmla="*/ 250 h 250"/>
                <a:gd name="T6" fmla="*/ 176 w 176"/>
                <a:gd name="T7" fmla="*/ 41 h 250"/>
                <a:gd name="T8" fmla="*/ 0 w 176"/>
                <a:gd name="T9" fmla="*/ 0 h 250"/>
              </a:gdLst>
              <a:ahLst/>
              <a:cxnLst>
                <a:cxn ang="0">
                  <a:pos x="T0" y="T1"/>
                </a:cxn>
                <a:cxn ang="0">
                  <a:pos x="T2" y="T3"/>
                </a:cxn>
                <a:cxn ang="0">
                  <a:pos x="T4" y="T5"/>
                </a:cxn>
                <a:cxn ang="0">
                  <a:pos x="T6" y="T7"/>
                </a:cxn>
                <a:cxn ang="0">
                  <a:pos x="T8" y="T9"/>
                </a:cxn>
              </a:cxnLst>
              <a:rect l="0" t="0" r="r" b="b"/>
              <a:pathLst>
                <a:path w="176" h="250">
                  <a:moveTo>
                    <a:pt x="0" y="0"/>
                  </a:moveTo>
                  <a:lnTo>
                    <a:pt x="0" y="206"/>
                  </a:lnTo>
                  <a:lnTo>
                    <a:pt x="176" y="250"/>
                  </a:lnTo>
                  <a:lnTo>
                    <a:pt x="176" y="41"/>
                  </a:lnTo>
                  <a:lnTo>
                    <a:pt x="0" y="0"/>
                  </a:lnTo>
                  <a:close/>
                </a:path>
              </a:pathLst>
            </a:custGeom>
            <a:solidFill>
              <a:srgbClr val="51596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p>
              <a:endParaRPr lang="en-US" sz="1836"/>
            </a:p>
          </p:txBody>
        </p:sp>
        <p:sp>
          <p:nvSpPr>
            <p:cNvPr id="849" name="Freeform 465"/>
            <p:cNvSpPr>
              <a:spLocks/>
            </p:cNvSpPr>
            <p:nvPr/>
          </p:nvSpPr>
          <p:spPr bwMode="auto">
            <a:xfrm>
              <a:off x="11198598" y="5127700"/>
              <a:ext cx="284962" cy="404776"/>
            </a:xfrm>
            <a:custGeom>
              <a:avLst/>
              <a:gdLst>
                <a:gd name="T0" fmla="*/ 0 w 176"/>
                <a:gd name="T1" fmla="*/ 0 h 250"/>
                <a:gd name="T2" fmla="*/ 0 w 176"/>
                <a:gd name="T3" fmla="*/ 206 h 250"/>
                <a:gd name="T4" fmla="*/ 176 w 176"/>
                <a:gd name="T5" fmla="*/ 250 h 250"/>
                <a:gd name="T6" fmla="*/ 176 w 176"/>
                <a:gd name="T7" fmla="*/ 41 h 250"/>
                <a:gd name="T8" fmla="*/ 0 w 176"/>
                <a:gd name="T9" fmla="*/ 0 h 250"/>
              </a:gdLst>
              <a:ahLst/>
              <a:cxnLst>
                <a:cxn ang="0">
                  <a:pos x="T0" y="T1"/>
                </a:cxn>
                <a:cxn ang="0">
                  <a:pos x="T2" y="T3"/>
                </a:cxn>
                <a:cxn ang="0">
                  <a:pos x="T4" y="T5"/>
                </a:cxn>
                <a:cxn ang="0">
                  <a:pos x="T6" y="T7"/>
                </a:cxn>
                <a:cxn ang="0">
                  <a:pos x="T8" y="T9"/>
                </a:cxn>
              </a:cxnLst>
              <a:rect l="0" t="0" r="r" b="b"/>
              <a:pathLst>
                <a:path w="176" h="250">
                  <a:moveTo>
                    <a:pt x="0" y="0"/>
                  </a:moveTo>
                  <a:lnTo>
                    <a:pt x="0" y="206"/>
                  </a:lnTo>
                  <a:lnTo>
                    <a:pt x="176" y="250"/>
                  </a:lnTo>
                  <a:lnTo>
                    <a:pt x="176" y="41"/>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p>
              <a:endParaRPr lang="en-US" sz="1836"/>
            </a:p>
          </p:txBody>
        </p:sp>
        <p:sp>
          <p:nvSpPr>
            <p:cNvPr id="850" name="Freeform 466"/>
            <p:cNvSpPr>
              <a:spLocks/>
            </p:cNvSpPr>
            <p:nvPr/>
          </p:nvSpPr>
          <p:spPr bwMode="auto">
            <a:xfrm>
              <a:off x="11554801" y="5550285"/>
              <a:ext cx="236389" cy="59907"/>
            </a:xfrm>
            <a:custGeom>
              <a:avLst/>
              <a:gdLst>
                <a:gd name="T0" fmla="*/ 0 w 146"/>
                <a:gd name="T1" fmla="*/ 0 h 37"/>
                <a:gd name="T2" fmla="*/ 0 w 146"/>
                <a:gd name="T3" fmla="*/ 0 h 37"/>
                <a:gd name="T4" fmla="*/ 146 w 146"/>
                <a:gd name="T5" fmla="*/ 37 h 37"/>
                <a:gd name="T6" fmla="*/ 0 w 146"/>
                <a:gd name="T7" fmla="*/ 0 h 37"/>
              </a:gdLst>
              <a:ahLst/>
              <a:cxnLst>
                <a:cxn ang="0">
                  <a:pos x="T0" y="T1"/>
                </a:cxn>
                <a:cxn ang="0">
                  <a:pos x="T2" y="T3"/>
                </a:cxn>
                <a:cxn ang="0">
                  <a:pos x="T4" y="T5"/>
                </a:cxn>
                <a:cxn ang="0">
                  <a:pos x="T6" y="T7"/>
                </a:cxn>
              </a:cxnLst>
              <a:rect l="0" t="0" r="r" b="b"/>
              <a:pathLst>
                <a:path w="146" h="37">
                  <a:moveTo>
                    <a:pt x="0" y="0"/>
                  </a:moveTo>
                  <a:lnTo>
                    <a:pt x="0" y="0"/>
                  </a:lnTo>
                  <a:lnTo>
                    <a:pt x="146" y="37"/>
                  </a:lnTo>
                  <a:lnTo>
                    <a:pt x="0" y="0"/>
                  </a:lnTo>
                  <a:close/>
                </a:path>
              </a:pathLst>
            </a:custGeom>
            <a:solidFill>
              <a:srgbClr val="62636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p>
              <a:endParaRPr lang="en-US" sz="1836"/>
            </a:p>
          </p:txBody>
        </p:sp>
        <p:sp>
          <p:nvSpPr>
            <p:cNvPr id="851" name="Freeform 467"/>
            <p:cNvSpPr>
              <a:spLocks/>
            </p:cNvSpPr>
            <p:nvPr/>
          </p:nvSpPr>
          <p:spPr bwMode="auto">
            <a:xfrm>
              <a:off x="11554801" y="5550285"/>
              <a:ext cx="236389" cy="59907"/>
            </a:xfrm>
            <a:custGeom>
              <a:avLst/>
              <a:gdLst>
                <a:gd name="T0" fmla="*/ 0 w 146"/>
                <a:gd name="T1" fmla="*/ 0 h 37"/>
                <a:gd name="T2" fmla="*/ 0 w 146"/>
                <a:gd name="T3" fmla="*/ 0 h 37"/>
                <a:gd name="T4" fmla="*/ 146 w 146"/>
                <a:gd name="T5" fmla="*/ 37 h 37"/>
                <a:gd name="T6" fmla="*/ 0 w 146"/>
                <a:gd name="T7" fmla="*/ 0 h 37"/>
              </a:gdLst>
              <a:ahLst/>
              <a:cxnLst>
                <a:cxn ang="0">
                  <a:pos x="T0" y="T1"/>
                </a:cxn>
                <a:cxn ang="0">
                  <a:pos x="T2" y="T3"/>
                </a:cxn>
                <a:cxn ang="0">
                  <a:pos x="T4" y="T5"/>
                </a:cxn>
                <a:cxn ang="0">
                  <a:pos x="T6" y="T7"/>
                </a:cxn>
              </a:cxnLst>
              <a:rect l="0" t="0" r="r" b="b"/>
              <a:pathLst>
                <a:path w="146" h="37">
                  <a:moveTo>
                    <a:pt x="0" y="0"/>
                  </a:moveTo>
                  <a:lnTo>
                    <a:pt x="0" y="0"/>
                  </a:lnTo>
                  <a:lnTo>
                    <a:pt x="146" y="37"/>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p>
              <a:endParaRPr lang="en-US" sz="1836"/>
            </a:p>
          </p:txBody>
        </p:sp>
        <p:sp>
          <p:nvSpPr>
            <p:cNvPr id="852" name="Freeform 468"/>
            <p:cNvSpPr>
              <a:spLocks/>
            </p:cNvSpPr>
            <p:nvPr/>
          </p:nvSpPr>
          <p:spPr bwMode="auto">
            <a:xfrm>
              <a:off x="11501371" y="5538952"/>
              <a:ext cx="53431" cy="11334"/>
            </a:xfrm>
            <a:custGeom>
              <a:avLst/>
              <a:gdLst>
                <a:gd name="T0" fmla="*/ 0 w 33"/>
                <a:gd name="T1" fmla="*/ 0 h 7"/>
                <a:gd name="T2" fmla="*/ 0 w 33"/>
                <a:gd name="T3" fmla="*/ 0 h 7"/>
                <a:gd name="T4" fmla="*/ 33 w 33"/>
                <a:gd name="T5" fmla="*/ 7 h 7"/>
                <a:gd name="T6" fmla="*/ 33 w 33"/>
                <a:gd name="T7" fmla="*/ 7 h 7"/>
                <a:gd name="T8" fmla="*/ 0 w 33"/>
                <a:gd name="T9" fmla="*/ 0 h 7"/>
              </a:gdLst>
              <a:ahLst/>
              <a:cxnLst>
                <a:cxn ang="0">
                  <a:pos x="T0" y="T1"/>
                </a:cxn>
                <a:cxn ang="0">
                  <a:pos x="T2" y="T3"/>
                </a:cxn>
                <a:cxn ang="0">
                  <a:pos x="T4" y="T5"/>
                </a:cxn>
                <a:cxn ang="0">
                  <a:pos x="T6" y="T7"/>
                </a:cxn>
                <a:cxn ang="0">
                  <a:pos x="T8" y="T9"/>
                </a:cxn>
              </a:cxnLst>
              <a:rect l="0" t="0" r="r" b="b"/>
              <a:pathLst>
                <a:path w="33" h="7">
                  <a:moveTo>
                    <a:pt x="0" y="0"/>
                  </a:moveTo>
                  <a:lnTo>
                    <a:pt x="0" y="0"/>
                  </a:lnTo>
                  <a:lnTo>
                    <a:pt x="33" y="7"/>
                  </a:lnTo>
                  <a:lnTo>
                    <a:pt x="33" y="7"/>
                  </a:lnTo>
                  <a:lnTo>
                    <a:pt x="0" y="0"/>
                  </a:lnTo>
                  <a:close/>
                </a:path>
              </a:pathLst>
            </a:custGeom>
            <a:solidFill>
              <a:srgbClr val="62615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p>
              <a:endParaRPr lang="en-US" sz="1836"/>
            </a:p>
          </p:txBody>
        </p:sp>
        <p:sp>
          <p:nvSpPr>
            <p:cNvPr id="853" name="Freeform 469"/>
            <p:cNvSpPr>
              <a:spLocks/>
            </p:cNvSpPr>
            <p:nvPr/>
          </p:nvSpPr>
          <p:spPr bwMode="auto">
            <a:xfrm>
              <a:off x="11501371" y="5538952"/>
              <a:ext cx="53431" cy="11334"/>
            </a:xfrm>
            <a:custGeom>
              <a:avLst/>
              <a:gdLst>
                <a:gd name="T0" fmla="*/ 0 w 33"/>
                <a:gd name="T1" fmla="*/ 0 h 7"/>
                <a:gd name="T2" fmla="*/ 0 w 33"/>
                <a:gd name="T3" fmla="*/ 0 h 7"/>
                <a:gd name="T4" fmla="*/ 33 w 33"/>
                <a:gd name="T5" fmla="*/ 7 h 7"/>
                <a:gd name="T6" fmla="*/ 33 w 33"/>
                <a:gd name="T7" fmla="*/ 7 h 7"/>
                <a:gd name="T8" fmla="*/ 0 w 33"/>
                <a:gd name="T9" fmla="*/ 0 h 7"/>
              </a:gdLst>
              <a:ahLst/>
              <a:cxnLst>
                <a:cxn ang="0">
                  <a:pos x="T0" y="T1"/>
                </a:cxn>
                <a:cxn ang="0">
                  <a:pos x="T2" y="T3"/>
                </a:cxn>
                <a:cxn ang="0">
                  <a:pos x="T4" y="T5"/>
                </a:cxn>
                <a:cxn ang="0">
                  <a:pos x="T6" y="T7"/>
                </a:cxn>
                <a:cxn ang="0">
                  <a:pos x="T8" y="T9"/>
                </a:cxn>
              </a:cxnLst>
              <a:rect l="0" t="0" r="r" b="b"/>
              <a:pathLst>
                <a:path w="33" h="7">
                  <a:moveTo>
                    <a:pt x="0" y="0"/>
                  </a:moveTo>
                  <a:lnTo>
                    <a:pt x="0" y="0"/>
                  </a:lnTo>
                  <a:lnTo>
                    <a:pt x="33" y="7"/>
                  </a:lnTo>
                  <a:lnTo>
                    <a:pt x="33" y="7"/>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p>
              <a:endParaRPr lang="en-US" sz="1836"/>
            </a:p>
          </p:txBody>
        </p:sp>
        <p:sp>
          <p:nvSpPr>
            <p:cNvPr id="854" name="Freeform 470"/>
            <p:cNvSpPr>
              <a:spLocks/>
            </p:cNvSpPr>
            <p:nvPr/>
          </p:nvSpPr>
          <p:spPr bwMode="auto">
            <a:xfrm>
              <a:off x="11501371" y="5198940"/>
              <a:ext cx="289820" cy="411252"/>
            </a:xfrm>
            <a:custGeom>
              <a:avLst/>
              <a:gdLst>
                <a:gd name="T0" fmla="*/ 0 w 179"/>
                <a:gd name="T1" fmla="*/ 0 h 254"/>
                <a:gd name="T2" fmla="*/ 0 w 179"/>
                <a:gd name="T3" fmla="*/ 210 h 254"/>
                <a:gd name="T4" fmla="*/ 33 w 179"/>
                <a:gd name="T5" fmla="*/ 217 h 254"/>
                <a:gd name="T6" fmla="*/ 179 w 179"/>
                <a:gd name="T7" fmla="*/ 254 h 254"/>
                <a:gd name="T8" fmla="*/ 179 w 179"/>
                <a:gd name="T9" fmla="*/ 41 h 254"/>
                <a:gd name="T10" fmla="*/ 0 w 179"/>
                <a:gd name="T11" fmla="*/ 0 h 254"/>
              </a:gdLst>
              <a:ahLst/>
              <a:cxnLst>
                <a:cxn ang="0">
                  <a:pos x="T0" y="T1"/>
                </a:cxn>
                <a:cxn ang="0">
                  <a:pos x="T2" y="T3"/>
                </a:cxn>
                <a:cxn ang="0">
                  <a:pos x="T4" y="T5"/>
                </a:cxn>
                <a:cxn ang="0">
                  <a:pos x="T6" y="T7"/>
                </a:cxn>
                <a:cxn ang="0">
                  <a:pos x="T8" y="T9"/>
                </a:cxn>
                <a:cxn ang="0">
                  <a:pos x="T10" y="T11"/>
                </a:cxn>
              </a:cxnLst>
              <a:rect l="0" t="0" r="r" b="b"/>
              <a:pathLst>
                <a:path w="179" h="254">
                  <a:moveTo>
                    <a:pt x="0" y="0"/>
                  </a:moveTo>
                  <a:lnTo>
                    <a:pt x="0" y="210"/>
                  </a:lnTo>
                  <a:lnTo>
                    <a:pt x="33" y="217"/>
                  </a:lnTo>
                  <a:lnTo>
                    <a:pt x="179" y="254"/>
                  </a:lnTo>
                  <a:lnTo>
                    <a:pt x="179" y="41"/>
                  </a:lnTo>
                  <a:lnTo>
                    <a:pt x="0" y="0"/>
                  </a:lnTo>
                  <a:close/>
                </a:path>
              </a:pathLst>
            </a:custGeom>
            <a:solidFill>
              <a:srgbClr val="51596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p>
              <a:endParaRPr lang="en-US" sz="1836"/>
            </a:p>
          </p:txBody>
        </p:sp>
        <p:sp>
          <p:nvSpPr>
            <p:cNvPr id="855" name="Freeform 471"/>
            <p:cNvSpPr>
              <a:spLocks/>
            </p:cNvSpPr>
            <p:nvPr/>
          </p:nvSpPr>
          <p:spPr bwMode="auto">
            <a:xfrm>
              <a:off x="11501371" y="5198940"/>
              <a:ext cx="289820" cy="411252"/>
            </a:xfrm>
            <a:custGeom>
              <a:avLst/>
              <a:gdLst>
                <a:gd name="T0" fmla="*/ 0 w 179"/>
                <a:gd name="T1" fmla="*/ 0 h 254"/>
                <a:gd name="T2" fmla="*/ 0 w 179"/>
                <a:gd name="T3" fmla="*/ 210 h 254"/>
                <a:gd name="T4" fmla="*/ 33 w 179"/>
                <a:gd name="T5" fmla="*/ 217 h 254"/>
                <a:gd name="T6" fmla="*/ 179 w 179"/>
                <a:gd name="T7" fmla="*/ 254 h 254"/>
                <a:gd name="T8" fmla="*/ 179 w 179"/>
                <a:gd name="T9" fmla="*/ 41 h 254"/>
                <a:gd name="T10" fmla="*/ 0 w 179"/>
                <a:gd name="T11" fmla="*/ 0 h 254"/>
              </a:gdLst>
              <a:ahLst/>
              <a:cxnLst>
                <a:cxn ang="0">
                  <a:pos x="T0" y="T1"/>
                </a:cxn>
                <a:cxn ang="0">
                  <a:pos x="T2" y="T3"/>
                </a:cxn>
                <a:cxn ang="0">
                  <a:pos x="T4" y="T5"/>
                </a:cxn>
                <a:cxn ang="0">
                  <a:pos x="T6" y="T7"/>
                </a:cxn>
                <a:cxn ang="0">
                  <a:pos x="T8" y="T9"/>
                </a:cxn>
                <a:cxn ang="0">
                  <a:pos x="T10" y="T11"/>
                </a:cxn>
              </a:cxnLst>
              <a:rect l="0" t="0" r="r" b="b"/>
              <a:pathLst>
                <a:path w="179" h="254">
                  <a:moveTo>
                    <a:pt x="0" y="0"/>
                  </a:moveTo>
                  <a:lnTo>
                    <a:pt x="0" y="210"/>
                  </a:lnTo>
                  <a:lnTo>
                    <a:pt x="33" y="217"/>
                  </a:lnTo>
                  <a:lnTo>
                    <a:pt x="179" y="254"/>
                  </a:lnTo>
                  <a:lnTo>
                    <a:pt x="179" y="41"/>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p>
              <a:endParaRPr lang="en-US" sz="1836"/>
            </a:p>
          </p:txBody>
        </p:sp>
        <p:sp>
          <p:nvSpPr>
            <p:cNvPr id="856" name="Freeform 472"/>
            <p:cNvSpPr>
              <a:spLocks/>
            </p:cNvSpPr>
            <p:nvPr/>
          </p:nvSpPr>
          <p:spPr bwMode="auto">
            <a:xfrm>
              <a:off x="11815477" y="5271799"/>
              <a:ext cx="302773" cy="416110"/>
            </a:xfrm>
            <a:custGeom>
              <a:avLst/>
              <a:gdLst>
                <a:gd name="T0" fmla="*/ 0 w 187"/>
                <a:gd name="T1" fmla="*/ 0 h 257"/>
                <a:gd name="T2" fmla="*/ 0 w 187"/>
                <a:gd name="T3" fmla="*/ 213 h 257"/>
                <a:gd name="T4" fmla="*/ 187 w 187"/>
                <a:gd name="T5" fmla="*/ 257 h 257"/>
                <a:gd name="T6" fmla="*/ 187 w 187"/>
                <a:gd name="T7" fmla="*/ 40 h 257"/>
                <a:gd name="T8" fmla="*/ 0 w 187"/>
                <a:gd name="T9" fmla="*/ 0 h 257"/>
              </a:gdLst>
              <a:ahLst/>
              <a:cxnLst>
                <a:cxn ang="0">
                  <a:pos x="T0" y="T1"/>
                </a:cxn>
                <a:cxn ang="0">
                  <a:pos x="T2" y="T3"/>
                </a:cxn>
                <a:cxn ang="0">
                  <a:pos x="T4" y="T5"/>
                </a:cxn>
                <a:cxn ang="0">
                  <a:pos x="T6" y="T7"/>
                </a:cxn>
                <a:cxn ang="0">
                  <a:pos x="T8" y="T9"/>
                </a:cxn>
              </a:cxnLst>
              <a:rect l="0" t="0" r="r" b="b"/>
              <a:pathLst>
                <a:path w="187" h="257">
                  <a:moveTo>
                    <a:pt x="0" y="0"/>
                  </a:moveTo>
                  <a:lnTo>
                    <a:pt x="0" y="213"/>
                  </a:lnTo>
                  <a:lnTo>
                    <a:pt x="187" y="257"/>
                  </a:lnTo>
                  <a:lnTo>
                    <a:pt x="187" y="40"/>
                  </a:lnTo>
                  <a:lnTo>
                    <a:pt x="0" y="0"/>
                  </a:lnTo>
                  <a:close/>
                </a:path>
              </a:pathLst>
            </a:custGeom>
            <a:solidFill>
              <a:srgbClr val="51596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p>
              <a:endParaRPr lang="en-US" sz="1836"/>
            </a:p>
          </p:txBody>
        </p:sp>
        <p:sp>
          <p:nvSpPr>
            <p:cNvPr id="857" name="Freeform 473"/>
            <p:cNvSpPr>
              <a:spLocks/>
            </p:cNvSpPr>
            <p:nvPr/>
          </p:nvSpPr>
          <p:spPr bwMode="auto">
            <a:xfrm>
              <a:off x="11815477" y="5271799"/>
              <a:ext cx="302773" cy="416110"/>
            </a:xfrm>
            <a:custGeom>
              <a:avLst/>
              <a:gdLst>
                <a:gd name="T0" fmla="*/ 0 w 187"/>
                <a:gd name="T1" fmla="*/ 0 h 257"/>
                <a:gd name="T2" fmla="*/ 0 w 187"/>
                <a:gd name="T3" fmla="*/ 213 h 257"/>
                <a:gd name="T4" fmla="*/ 187 w 187"/>
                <a:gd name="T5" fmla="*/ 257 h 257"/>
                <a:gd name="T6" fmla="*/ 187 w 187"/>
                <a:gd name="T7" fmla="*/ 40 h 257"/>
                <a:gd name="T8" fmla="*/ 0 w 187"/>
                <a:gd name="T9" fmla="*/ 0 h 257"/>
              </a:gdLst>
              <a:ahLst/>
              <a:cxnLst>
                <a:cxn ang="0">
                  <a:pos x="T0" y="T1"/>
                </a:cxn>
                <a:cxn ang="0">
                  <a:pos x="T2" y="T3"/>
                </a:cxn>
                <a:cxn ang="0">
                  <a:pos x="T4" y="T5"/>
                </a:cxn>
                <a:cxn ang="0">
                  <a:pos x="T6" y="T7"/>
                </a:cxn>
                <a:cxn ang="0">
                  <a:pos x="T8" y="T9"/>
                </a:cxn>
              </a:cxnLst>
              <a:rect l="0" t="0" r="r" b="b"/>
              <a:pathLst>
                <a:path w="187" h="257">
                  <a:moveTo>
                    <a:pt x="0" y="0"/>
                  </a:moveTo>
                  <a:lnTo>
                    <a:pt x="0" y="213"/>
                  </a:lnTo>
                  <a:lnTo>
                    <a:pt x="187" y="257"/>
                  </a:lnTo>
                  <a:lnTo>
                    <a:pt x="187" y="40"/>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p>
              <a:endParaRPr lang="en-US" sz="1836"/>
            </a:p>
          </p:txBody>
        </p:sp>
        <p:sp>
          <p:nvSpPr>
            <p:cNvPr id="858" name="Freeform 474"/>
            <p:cNvSpPr>
              <a:spLocks/>
            </p:cNvSpPr>
            <p:nvPr/>
          </p:nvSpPr>
          <p:spPr bwMode="auto">
            <a:xfrm>
              <a:off x="9827218" y="4502725"/>
              <a:ext cx="238009" cy="364299"/>
            </a:xfrm>
            <a:custGeom>
              <a:avLst/>
              <a:gdLst>
                <a:gd name="T0" fmla="*/ 0 w 147"/>
                <a:gd name="T1" fmla="*/ 0 h 225"/>
                <a:gd name="T2" fmla="*/ 0 w 147"/>
                <a:gd name="T3" fmla="*/ 192 h 225"/>
                <a:gd name="T4" fmla="*/ 147 w 147"/>
                <a:gd name="T5" fmla="*/ 225 h 225"/>
                <a:gd name="T6" fmla="*/ 147 w 147"/>
                <a:gd name="T7" fmla="*/ 30 h 225"/>
                <a:gd name="T8" fmla="*/ 0 w 147"/>
                <a:gd name="T9" fmla="*/ 0 h 225"/>
              </a:gdLst>
              <a:ahLst/>
              <a:cxnLst>
                <a:cxn ang="0">
                  <a:pos x="T0" y="T1"/>
                </a:cxn>
                <a:cxn ang="0">
                  <a:pos x="T2" y="T3"/>
                </a:cxn>
                <a:cxn ang="0">
                  <a:pos x="T4" y="T5"/>
                </a:cxn>
                <a:cxn ang="0">
                  <a:pos x="T6" y="T7"/>
                </a:cxn>
                <a:cxn ang="0">
                  <a:pos x="T8" y="T9"/>
                </a:cxn>
              </a:cxnLst>
              <a:rect l="0" t="0" r="r" b="b"/>
              <a:pathLst>
                <a:path w="147" h="225">
                  <a:moveTo>
                    <a:pt x="0" y="0"/>
                  </a:moveTo>
                  <a:lnTo>
                    <a:pt x="0" y="192"/>
                  </a:lnTo>
                  <a:lnTo>
                    <a:pt x="147" y="225"/>
                  </a:lnTo>
                  <a:lnTo>
                    <a:pt x="147" y="30"/>
                  </a:lnTo>
                  <a:lnTo>
                    <a:pt x="0" y="0"/>
                  </a:lnTo>
                  <a:close/>
                </a:path>
              </a:pathLst>
            </a:custGeom>
            <a:solidFill>
              <a:srgbClr val="51596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p>
              <a:endParaRPr lang="en-US" sz="1836"/>
            </a:p>
          </p:txBody>
        </p:sp>
        <p:sp>
          <p:nvSpPr>
            <p:cNvPr id="859" name="Freeform 475"/>
            <p:cNvSpPr>
              <a:spLocks/>
            </p:cNvSpPr>
            <p:nvPr/>
          </p:nvSpPr>
          <p:spPr bwMode="auto">
            <a:xfrm>
              <a:off x="9827218" y="4502725"/>
              <a:ext cx="238009" cy="364299"/>
            </a:xfrm>
            <a:custGeom>
              <a:avLst/>
              <a:gdLst>
                <a:gd name="T0" fmla="*/ 0 w 147"/>
                <a:gd name="T1" fmla="*/ 0 h 225"/>
                <a:gd name="T2" fmla="*/ 0 w 147"/>
                <a:gd name="T3" fmla="*/ 192 h 225"/>
                <a:gd name="T4" fmla="*/ 147 w 147"/>
                <a:gd name="T5" fmla="*/ 225 h 225"/>
                <a:gd name="T6" fmla="*/ 147 w 147"/>
                <a:gd name="T7" fmla="*/ 30 h 225"/>
                <a:gd name="T8" fmla="*/ 0 w 147"/>
                <a:gd name="T9" fmla="*/ 0 h 225"/>
              </a:gdLst>
              <a:ahLst/>
              <a:cxnLst>
                <a:cxn ang="0">
                  <a:pos x="T0" y="T1"/>
                </a:cxn>
                <a:cxn ang="0">
                  <a:pos x="T2" y="T3"/>
                </a:cxn>
                <a:cxn ang="0">
                  <a:pos x="T4" y="T5"/>
                </a:cxn>
                <a:cxn ang="0">
                  <a:pos x="T6" y="T7"/>
                </a:cxn>
                <a:cxn ang="0">
                  <a:pos x="T8" y="T9"/>
                </a:cxn>
              </a:cxnLst>
              <a:rect l="0" t="0" r="r" b="b"/>
              <a:pathLst>
                <a:path w="147" h="225">
                  <a:moveTo>
                    <a:pt x="0" y="0"/>
                  </a:moveTo>
                  <a:lnTo>
                    <a:pt x="0" y="192"/>
                  </a:lnTo>
                  <a:lnTo>
                    <a:pt x="147" y="225"/>
                  </a:lnTo>
                  <a:lnTo>
                    <a:pt x="147" y="30"/>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p>
              <a:endParaRPr lang="en-US" sz="1836"/>
            </a:p>
          </p:txBody>
        </p:sp>
        <p:sp>
          <p:nvSpPr>
            <p:cNvPr id="860" name="Freeform 476"/>
            <p:cNvSpPr>
              <a:spLocks/>
            </p:cNvSpPr>
            <p:nvPr/>
          </p:nvSpPr>
          <p:spPr bwMode="auto">
            <a:xfrm>
              <a:off x="10083037" y="4556156"/>
              <a:ext cx="249342" cy="369155"/>
            </a:xfrm>
            <a:custGeom>
              <a:avLst/>
              <a:gdLst>
                <a:gd name="T0" fmla="*/ 0 w 154"/>
                <a:gd name="T1" fmla="*/ 0 h 228"/>
                <a:gd name="T2" fmla="*/ 0 w 154"/>
                <a:gd name="T3" fmla="*/ 192 h 228"/>
                <a:gd name="T4" fmla="*/ 154 w 154"/>
                <a:gd name="T5" fmla="*/ 228 h 228"/>
                <a:gd name="T6" fmla="*/ 154 w 154"/>
                <a:gd name="T7" fmla="*/ 34 h 228"/>
                <a:gd name="T8" fmla="*/ 0 w 154"/>
                <a:gd name="T9" fmla="*/ 0 h 228"/>
              </a:gdLst>
              <a:ahLst/>
              <a:cxnLst>
                <a:cxn ang="0">
                  <a:pos x="T0" y="T1"/>
                </a:cxn>
                <a:cxn ang="0">
                  <a:pos x="T2" y="T3"/>
                </a:cxn>
                <a:cxn ang="0">
                  <a:pos x="T4" y="T5"/>
                </a:cxn>
                <a:cxn ang="0">
                  <a:pos x="T6" y="T7"/>
                </a:cxn>
                <a:cxn ang="0">
                  <a:pos x="T8" y="T9"/>
                </a:cxn>
              </a:cxnLst>
              <a:rect l="0" t="0" r="r" b="b"/>
              <a:pathLst>
                <a:path w="154" h="228">
                  <a:moveTo>
                    <a:pt x="0" y="0"/>
                  </a:moveTo>
                  <a:lnTo>
                    <a:pt x="0" y="192"/>
                  </a:lnTo>
                  <a:lnTo>
                    <a:pt x="154" y="228"/>
                  </a:lnTo>
                  <a:lnTo>
                    <a:pt x="154" y="34"/>
                  </a:lnTo>
                  <a:lnTo>
                    <a:pt x="0" y="0"/>
                  </a:lnTo>
                  <a:close/>
                </a:path>
              </a:pathLst>
            </a:custGeom>
            <a:solidFill>
              <a:srgbClr val="51596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p>
              <a:endParaRPr lang="en-US" sz="1836"/>
            </a:p>
          </p:txBody>
        </p:sp>
        <p:sp>
          <p:nvSpPr>
            <p:cNvPr id="861" name="Freeform 477"/>
            <p:cNvSpPr>
              <a:spLocks/>
            </p:cNvSpPr>
            <p:nvPr/>
          </p:nvSpPr>
          <p:spPr bwMode="auto">
            <a:xfrm>
              <a:off x="10083037" y="4556156"/>
              <a:ext cx="249342" cy="369155"/>
            </a:xfrm>
            <a:custGeom>
              <a:avLst/>
              <a:gdLst>
                <a:gd name="T0" fmla="*/ 0 w 154"/>
                <a:gd name="T1" fmla="*/ 0 h 228"/>
                <a:gd name="T2" fmla="*/ 0 w 154"/>
                <a:gd name="T3" fmla="*/ 192 h 228"/>
                <a:gd name="T4" fmla="*/ 154 w 154"/>
                <a:gd name="T5" fmla="*/ 228 h 228"/>
                <a:gd name="T6" fmla="*/ 154 w 154"/>
                <a:gd name="T7" fmla="*/ 34 h 228"/>
                <a:gd name="T8" fmla="*/ 0 w 154"/>
                <a:gd name="T9" fmla="*/ 0 h 228"/>
              </a:gdLst>
              <a:ahLst/>
              <a:cxnLst>
                <a:cxn ang="0">
                  <a:pos x="T0" y="T1"/>
                </a:cxn>
                <a:cxn ang="0">
                  <a:pos x="T2" y="T3"/>
                </a:cxn>
                <a:cxn ang="0">
                  <a:pos x="T4" y="T5"/>
                </a:cxn>
                <a:cxn ang="0">
                  <a:pos x="T6" y="T7"/>
                </a:cxn>
                <a:cxn ang="0">
                  <a:pos x="T8" y="T9"/>
                </a:cxn>
              </a:cxnLst>
              <a:rect l="0" t="0" r="r" b="b"/>
              <a:pathLst>
                <a:path w="154" h="228">
                  <a:moveTo>
                    <a:pt x="0" y="0"/>
                  </a:moveTo>
                  <a:lnTo>
                    <a:pt x="0" y="192"/>
                  </a:lnTo>
                  <a:lnTo>
                    <a:pt x="154" y="228"/>
                  </a:lnTo>
                  <a:lnTo>
                    <a:pt x="154" y="34"/>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p>
              <a:endParaRPr lang="en-US" sz="1836"/>
            </a:p>
          </p:txBody>
        </p:sp>
        <p:sp>
          <p:nvSpPr>
            <p:cNvPr id="862" name="Freeform 478"/>
            <p:cNvSpPr>
              <a:spLocks/>
            </p:cNvSpPr>
            <p:nvPr/>
          </p:nvSpPr>
          <p:spPr bwMode="auto">
            <a:xfrm>
              <a:off x="10350188" y="4611206"/>
              <a:ext cx="254200" cy="374013"/>
            </a:xfrm>
            <a:custGeom>
              <a:avLst/>
              <a:gdLst>
                <a:gd name="T0" fmla="*/ 0 w 157"/>
                <a:gd name="T1" fmla="*/ 0 h 231"/>
                <a:gd name="T2" fmla="*/ 0 w 157"/>
                <a:gd name="T3" fmla="*/ 194 h 231"/>
                <a:gd name="T4" fmla="*/ 157 w 157"/>
                <a:gd name="T5" fmla="*/ 231 h 231"/>
                <a:gd name="T6" fmla="*/ 157 w 157"/>
                <a:gd name="T7" fmla="*/ 33 h 231"/>
                <a:gd name="T8" fmla="*/ 0 w 157"/>
                <a:gd name="T9" fmla="*/ 0 h 231"/>
              </a:gdLst>
              <a:ahLst/>
              <a:cxnLst>
                <a:cxn ang="0">
                  <a:pos x="T0" y="T1"/>
                </a:cxn>
                <a:cxn ang="0">
                  <a:pos x="T2" y="T3"/>
                </a:cxn>
                <a:cxn ang="0">
                  <a:pos x="T4" y="T5"/>
                </a:cxn>
                <a:cxn ang="0">
                  <a:pos x="T6" y="T7"/>
                </a:cxn>
                <a:cxn ang="0">
                  <a:pos x="T8" y="T9"/>
                </a:cxn>
              </a:cxnLst>
              <a:rect l="0" t="0" r="r" b="b"/>
              <a:pathLst>
                <a:path w="157" h="231">
                  <a:moveTo>
                    <a:pt x="0" y="0"/>
                  </a:moveTo>
                  <a:lnTo>
                    <a:pt x="0" y="194"/>
                  </a:lnTo>
                  <a:lnTo>
                    <a:pt x="157" y="231"/>
                  </a:lnTo>
                  <a:lnTo>
                    <a:pt x="157" y="33"/>
                  </a:lnTo>
                  <a:lnTo>
                    <a:pt x="0" y="0"/>
                  </a:lnTo>
                  <a:close/>
                </a:path>
              </a:pathLst>
            </a:custGeom>
            <a:solidFill>
              <a:srgbClr val="51596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p>
              <a:endParaRPr lang="en-US" sz="1836"/>
            </a:p>
          </p:txBody>
        </p:sp>
        <p:sp>
          <p:nvSpPr>
            <p:cNvPr id="863" name="Freeform 479"/>
            <p:cNvSpPr>
              <a:spLocks/>
            </p:cNvSpPr>
            <p:nvPr/>
          </p:nvSpPr>
          <p:spPr bwMode="auto">
            <a:xfrm>
              <a:off x="10350188" y="4611206"/>
              <a:ext cx="254200" cy="374013"/>
            </a:xfrm>
            <a:custGeom>
              <a:avLst/>
              <a:gdLst>
                <a:gd name="T0" fmla="*/ 0 w 157"/>
                <a:gd name="T1" fmla="*/ 0 h 231"/>
                <a:gd name="T2" fmla="*/ 0 w 157"/>
                <a:gd name="T3" fmla="*/ 194 h 231"/>
                <a:gd name="T4" fmla="*/ 157 w 157"/>
                <a:gd name="T5" fmla="*/ 231 h 231"/>
                <a:gd name="T6" fmla="*/ 157 w 157"/>
                <a:gd name="T7" fmla="*/ 33 h 231"/>
                <a:gd name="T8" fmla="*/ 0 w 157"/>
                <a:gd name="T9" fmla="*/ 0 h 231"/>
              </a:gdLst>
              <a:ahLst/>
              <a:cxnLst>
                <a:cxn ang="0">
                  <a:pos x="T0" y="T1"/>
                </a:cxn>
                <a:cxn ang="0">
                  <a:pos x="T2" y="T3"/>
                </a:cxn>
                <a:cxn ang="0">
                  <a:pos x="T4" y="T5"/>
                </a:cxn>
                <a:cxn ang="0">
                  <a:pos x="T6" y="T7"/>
                </a:cxn>
                <a:cxn ang="0">
                  <a:pos x="T8" y="T9"/>
                </a:cxn>
              </a:cxnLst>
              <a:rect l="0" t="0" r="r" b="b"/>
              <a:pathLst>
                <a:path w="157" h="231">
                  <a:moveTo>
                    <a:pt x="0" y="0"/>
                  </a:moveTo>
                  <a:lnTo>
                    <a:pt x="0" y="194"/>
                  </a:lnTo>
                  <a:lnTo>
                    <a:pt x="157" y="231"/>
                  </a:lnTo>
                  <a:lnTo>
                    <a:pt x="157" y="33"/>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p>
              <a:endParaRPr lang="en-US" sz="1836"/>
            </a:p>
          </p:txBody>
        </p:sp>
        <p:sp>
          <p:nvSpPr>
            <p:cNvPr id="864" name="Freeform 480"/>
            <p:cNvSpPr>
              <a:spLocks/>
            </p:cNvSpPr>
            <p:nvPr/>
          </p:nvSpPr>
          <p:spPr bwMode="auto">
            <a:xfrm>
              <a:off x="10622198" y="4669493"/>
              <a:ext cx="262295" cy="327059"/>
            </a:xfrm>
            <a:custGeom>
              <a:avLst/>
              <a:gdLst>
                <a:gd name="T0" fmla="*/ 0 w 44"/>
                <a:gd name="T1" fmla="*/ 0 h 55"/>
                <a:gd name="T2" fmla="*/ 0 w 44"/>
                <a:gd name="T3" fmla="*/ 54 h 55"/>
                <a:gd name="T4" fmla="*/ 4 w 44"/>
                <a:gd name="T5" fmla="*/ 55 h 55"/>
                <a:gd name="T6" fmla="*/ 14 w 44"/>
                <a:gd name="T7" fmla="*/ 45 h 55"/>
                <a:gd name="T8" fmla="*/ 38 w 44"/>
                <a:gd name="T9" fmla="*/ 37 h 55"/>
                <a:gd name="T10" fmla="*/ 43 w 44"/>
                <a:gd name="T11" fmla="*/ 37 h 55"/>
                <a:gd name="T12" fmla="*/ 44 w 44"/>
                <a:gd name="T13" fmla="*/ 37 h 55"/>
                <a:gd name="T14" fmla="*/ 44 w 44"/>
                <a:gd name="T15" fmla="*/ 9 h 55"/>
                <a:gd name="T16" fmla="*/ 0 w 44"/>
                <a:gd name="T17" fmla="*/ 0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4" h="55">
                  <a:moveTo>
                    <a:pt x="0" y="0"/>
                  </a:moveTo>
                  <a:cubicBezTo>
                    <a:pt x="0" y="54"/>
                    <a:pt x="0" y="54"/>
                    <a:pt x="0" y="54"/>
                  </a:cubicBezTo>
                  <a:cubicBezTo>
                    <a:pt x="4" y="55"/>
                    <a:pt x="4" y="55"/>
                    <a:pt x="4" y="55"/>
                  </a:cubicBezTo>
                  <a:cubicBezTo>
                    <a:pt x="8" y="51"/>
                    <a:pt x="12" y="47"/>
                    <a:pt x="14" y="45"/>
                  </a:cubicBezTo>
                  <a:cubicBezTo>
                    <a:pt x="20" y="41"/>
                    <a:pt x="29" y="37"/>
                    <a:pt x="38" y="37"/>
                  </a:cubicBezTo>
                  <a:cubicBezTo>
                    <a:pt x="40" y="37"/>
                    <a:pt x="42" y="37"/>
                    <a:pt x="43" y="37"/>
                  </a:cubicBezTo>
                  <a:cubicBezTo>
                    <a:pt x="43" y="37"/>
                    <a:pt x="44" y="37"/>
                    <a:pt x="44" y="37"/>
                  </a:cubicBezTo>
                  <a:cubicBezTo>
                    <a:pt x="44" y="9"/>
                    <a:pt x="44" y="9"/>
                    <a:pt x="44" y="9"/>
                  </a:cubicBezTo>
                  <a:cubicBezTo>
                    <a:pt x="0" y="0"/>
                    <a:pt x="0" y="0"/>
                    <a:pt x="0" y="0"/>
                  </a:cubicBezTo>
                </a:path>
              </a:pathLst>
            </a:custGeom>
            <a:solidFill>
              <a:srgbClr val="51596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p>
              <a:endParaRPr lang="en-US" sz="1836"/>
            </a:p>
          </p:txBody>
        </p:sp>
        <p:sp>
          <p:nvSpPr>
            <p:cNvPr id="865" name="Freeform 481"/>
            <p:cNvSpPr>
              <a:spLocks/>
            </p:cNvSpPr>
            <p:nvPr/>
          </p:nvSpPr>
          <p:spPr bwMode="auto">
            <a:xfrm>
              <a:off x="10907159" y="4729400"/>
              <a:ext cx="273629" cy="386966"/>
            </a:xfrm>
            <a:custGeom>
              <a:avLst/>
              <a:gdLst>
                <a:gd name="T0" fmla="*/ 0 w 46"/>
                <a:gd name="T1" fmla="*/ 0 h 65"/>
                <a:gd name="T2" fmla="*/ 0 w 46"/>
                <a:gd name="T3" fmla="*/ 28 h 65"/>
                <a:gd name="T4" fmla="*/ 33 w 46"/>
                <a:gd name="T5" fmla="*/ 62 h 65"/>
                <a:gd name="T6" fmla="*/ 46 w 46"/>
                <a:gd name="T7" fmla="*/ 65 h 65"/>
                <a:gd name="T8" fmla="*/ 46 w 46"/>
                <a:gd name="T9" fmla="*/ 9 h 65"/>
                <a:gd name="T10" fmla="*/ 0 w 46"/>
                <a:gd name="T11" fmla="*/ 0 h 65"/>
              </a:gdLst>
              <a:ahLst/>
              <a:cxnLst>
                <a:cxn ang="0">
                  <a:pos x="T0" y="T1"/>
                </a:cxn>
                <a:cxn ang="0">
                  <a:pos x="T2" y="T3"/>
                </a:cxn>
                <a:cxn ang="0">
                  <a:pos x="T4" y="T5"/>
                </a:cxn>
                <a:cxn ang="0">
                  <a:pos x="T6" y="T7"/>
                </a:cxn>
                <a:cxn ang="0">
                  <a:pos x="T8" y="T9"/>
                </a:cxn>
                <a:cxn ang="0">
                  <a:pos x="T10" y="T11"/>
                </a:cxn>
              </a:cxnLst>
              <a:rect l="0" t="0" r="r" b="b"/>
              <a:pathLst>
                <a:path w="46" h="65">
                  <a:moveTo>
                    <a:pt x="0" y="0"/>
                  </a:moveTo>
                  <a:cubicBezTo>
                    <a:pt x="0" y="28"/>
                    <a:pt x="0" y="28"/>
                    <a:pt x="0" y="28"/>
                  </a:cubicBezTo>
                  <a:cubicBezTo>
                    <a:pt x="15" y="33"/>
                    <a:pt x="28" y="46"/>
                    <a:pt x="33" y="62"/>
                  </a:cubicBezTo>
                  <a:cubicBezTo>
                    <a:pt x="46" y="65"/>
                    <a:pt x="46" y="65"/>
                    <a:pt x="46" y="65"/>
                  </a:cubicBezTo>
                  <a:cubicBezTo>
                    <a:pt x="46" y="9"/>
                    <a:pt x="46" y="9"/>
                    <a:pt x="46" y="9"/>
                  </a:cubicBezTo>
                  <a:cubicBezTo>
                    <a:pt x="0" y="0"/>
                    <a:pt x="0" y="0"/>
                    <a:pt x="0" y="0"/>
                  </a:cubicBezTo>
                </a:path>
              </a:pathLst>
            </a:custGeom>
            <a:solidFill>
              <a:srgbClr val="51596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p>
              <a:endParaRPr lang="en-US" sz="1836"/>
            </a:p>
          </p:txBody>
        </p:sp>
        <p:sp>
          <p:nvSpPr>
            <p:cNvPr id="866" name="Freeform 482"/>
            <p:cNvSpPr>
              <a:spLocks/>
            </p:cNvSpPr>
            <p:nvPr/>
          </p:nvSpPr>
          <p:spPr bwMode="auto">
            <a:xfrm>
              <a:off x="11198598" y="4789307"/>
              <a:ext cx="284962" cy="398299"/>
            </a:xfrm>
            <a:custGeom>
              <a:avLst/>
              <a:gdLst>
                <a:gd name="T0" fmla="*/ 0 w 176"/>
                <a:gd name="T1" fmla="*/ 0 h 246"/>
                <a:gd name="T2" fmla="*/ 0 w 176"/>
                <a:gd name="T3" fmla="*/ 206 h 246"/>
                <a:gd name="T4" fmla="*/ 176 w 176"/>
                <a:gd name="T5" fmla="*/ 246 h 246"/>
                <a:gd name="T6" fmla="*/ 176 w 176"/>
                <a:gd name="T7" fmla="*/ 37 h 246"/>
                <a:gd name="T8" fmla="*/ 0 w 176"/>
                <a:gd name="T9" fmla="*/ 0 h 246"/>
              </a:gdLst>
              <a:ahLst/>
              <a:cxnLst>
                <a:cxn ang="0">
                  <a:pos x="T0" y="T1"/>
                </a:cxn>
                <a:cxn ang="0">
                  <a:pos x="T2" y="T3"/>
                </a:cxn>
                <a:cxn ang="0">
                  <a:pos x="T4" y="T5"/>
                </a:cxn>
                <a:cxn ang="0">
                  <a:pos x="T6" y="T7"/>
                </a:cxn>
                <a:cxn ang="0">
                  <a:pos x="T8" y="T9"/>
                </a:cxn>
              </a:cxnLst>
              <a:rect l="0" t="0" r="r" b="b"/>
              <a:pathLst>
                <a:path w="176" h="246">
                  <a:moveTo>
                    <a:pt x="0" y="0"/>
                  </a:moveTo>
                  <a:lnTo>
                    <a:pt x="0" y="206"/>
                  </a:lnTo>
                  <a:lnTo>
                    <a:pt x="176" y="246"/>
                  </a:lnTo>
                  <a:lnTo>
                    <a:pt x="176" y="37"/>
                  </a:lnTo>
                  <a:lnTo>
                    <a:pt x="0" y="0"/>
                  </a:lnTo>
                  <a:close/>
                </a:path>
              </a:pathLst>
            </a:custGeom>
            <a:solidFill>
              <a:srgbClr val="51596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p>
              <a:endParaRPr lang="en-US" sz="1836"/>
            </a:p>
          </p:txBody>
        </p:sp>
        <p:sp>
          <p:nvSpPr>
            <p:cNvPr id="867" name="Freeform 483"/>
            <p:cNvSpPr>
              <a:spLocks/>
            </p:cNvSpPr>
            <p:nvPr/>
          </p:nvSpPr>
          <p:spPr bwMode="auto">
            <a:xfrm>
              <a:off x="11198598" y="4789307"/>
              <a:ext cx="284962" cy="398299"/>
            </a:xfrm>
            <a:custGeom>
              <a:avLst/>
              <a:gdLst>
                <a:gd name="T0" fmla="*/ 0 w 176"/>
                <a:gd name="T1" fmla="*/ 0 h 246"/>
                <a:gd name="T2" fmla="*/ 0 w 176"/>
                <a:gd name="T3" fmla="*/ 206 h 246"/>
                <a:gd name="T4" fmla="*/ 176 w 176"/>
                <a:gd name="T5" fmla="*/ 246 h 246"/>
                <a:gd name="T6" fmla="*/ 176 w 176"/>
                <a:gd name="T7" fmla="*/ 37 h 246"/>
                <a:gd name="T8" fmla="*/ 0 w 176"/>
                <a:gd name="T9" fmla="*/ 0 h 246"/>
              </a:gdLst>
              <a:ahLst/>
              <a:cxnLst>
                <a:cxn ang="0">
                  <a:pos x="T0" y="T1"/>
                </a:cxn>
                <a:cxn ang="0">
                  <a:pos x="T2" y="T3"/>
                </a:cxn>
                <a:cxn ang="0">
                  <a:pos x="T4" y="T5"/>
                </a:cxn>
                <a:cxn ang="0">
                  <a:pos x="T6" y="T7"/>
                </a:cxn>
                <a:cxn ang="0">
                  <a:pos x="T8" y="T9"/>
                </a:cxn>
              </a:cxnLst>
              <a:rect l="0" t="0" r="r" b="b"/>
              <a:pathLst>
                <a:path w="176" h="246">
                  <a:moveTo>
                    <a:pt x="0" y="0"/>
                  </a:moveTo>
                  <a:lnTo>
                    <a:pt x="0" y="206"/>
                  </a:lnTo>
                  <a:lnTo>
                    <a:pt x="176" y="246"/>
                  </a:lnTo>
                  <a:lnTo>
                    <a:pt x="176" y="37"/>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p>
              <a:endParaRPr lang="en-US" sz="1836"/>
            </a:p>
          </p:txBody>
        </p:sp>
        <p:sp>
          <p:nvSpPr>
            <p:cNvPr id="868" name="Freeform 484"/>
            <p:cNvSpPr>
              <a:spLocks/>
            </p:cNvSpPr>
            <p:nvPr/>
          </p:nvSpPr>
          <p:spPr bwMode="auto">
            <a:xfrm>
              <a:off x="11501371" y="4849213"/>
              <a:ext cx="289820" cy="409634"/>
            </a:xfrm>
            <a:custGeom>
              <a:avLst/>
              <a:gdLst>
                <a:gd name="T0" fmla="*/ 0 w 179"/>
                <a:gd name="T1" fmla="*/ 0 h 253"/>
                <a:gd name="T2" fmla="*/ 0 w 179"/>
                <a:gd name="T3" fmla="*/ 209 h 253"/>
                <a:gd name="T4" fmla="*/ 179 w 179"/>
                <a:gd name="T5" fmla="*/ 253 h 253"/>
                <a:gd name="T6" fmla="*/ 179 w 179"/>
                <a:gd name="T7" fmla="*/ 36 h 253"/>
                <a:gd name="T8" fmla="*/ 0 w 179"/>
                <a:gd name="T9" fmla="*/ 0 h 253"/>
              </a:gdLst>
              <a:ahLst/>
              <a:cxnLst>
                <a:cxn ang="0">
                  <a:pos x="T0" y="T1"/>
                </a:cxn>
                <a:cxn ang="0">
                  <a:pos x="T2" y="T3"/>
                </a:cxn>
                <a:cxn ang="0">
                  <a:pos x="T4" y="T5"/>
                </a:cxn>
                <a:cxn ang="0">
                  <a:pos x="T6" y="T7"/>
                </a:cxn>
                <a:cxn ang="0">
                  <a:pos x="T8" y="T9"/>
                </a:cxn>
              </a:cxnLst>
              <a:rect l="0" t="0" r="r" b="b"/>
              <a:pathLst>
                <a:path w="179" h="253">
                  <a:moveTo>
                    <a:pt x="0" y="0"/>
                  </a:moveTo>
                  <a:lnTo>
                    <a:pt x="0" y="209"/>
                  </a:lnTo>
                  <a:lnTo>
                    <a:pt x="179" y="253"/>
                  </a:lnTo>
                  <a:lnTo>
                    <a:pt x="179" y="36"/>
                  </a:lnTo>
                  <a:lnTo>
                    <a:pt x="0" y="0"/>
                  </a:lnTo>
                  <a:close/>
                </a:path>
              </a:pathLst>
            </a:custGeom>
            <a:solidFill>
              <a:srgbClr val="51596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p>
              <a:endParaRPr lang="en-US" sz="1836"/>
            </a:p>
          </p:txBody>
        </p:sp>
        <p:sp>
          <p:nvSpPr>
            <p:cNvPr id="869" name="Freeform 485"/>
            <p:cNvSpPr>
              <a:spLocks/>
            </p:cNvSpPr>
            <p:nvPr/>
          </p:nvSpPr>
          <p:spPr bwMode="auto">
            <a:xfrm>
              <a:off x="11501371" y="4849213"/>
              <a:ext cx="289820" cy="409634"/>
            </a:xfrm>
            <a:custGeom>
              <a:avLst/>
              <a:gdLst>
                <a:gd name="T0" fmla="*/ 0 w 179"/>
                <a:gd name="T1" fmla="*/ 0 h 253"/>
                <a:gd name="T2" fmla="*/ 0 w 179"/>
                <a:gd name="T3" fmla="*/ 209 h 253"/>
                <a:gd name="T4" fmla="*/ 179 w 179"/>
                <a:gd name="T5" fmla="*/ 253 h 253"/>
                <a:gd name="T6" fmla="*/ 179 w 179"/>
                <a:gd name="T7" fmla="*/ 36 h 253"/>
                <a:gd name="T8" fmla="*/ 0 w 179"/>
                <a:gd name="T9" fmla="*/ 0 h 253"/>
              </a:gdLst>
              <a:ahLst/>
              <a:cxnLst>
                <a:cxn ang="0">
                  <a:pos x="T0" y="T1"/>
                </a:cxn>
                <a:cxn ang="0">
                  <a:pos x="T2" y="T3"/>
                </a:cxn>
                <a:cxn ang="0">
                  <a:pos x="T4" y="T5"/>
                </a:cxn>
                <a:cxn ang="0">
                  <a:pos x="T6" y="T7"/>
                </a:cxn>
                <a:cxn ang="0">
                  <a:pos x="T8" y="T9"/>
                </a:cxn>
              </a:cxnLst>
              <a:rect l="0" t="0" r="r" b="b"/>
              <a:pathLst>
                <a:path w="179" h="253">
                  <a:moveTo>
                    <a:pt x="0" y="0"/>
                  </a:moveTo>
                  <a:lnTo>
                    <a:pt x="0" y="209"/>
                  </a:lnTo>
                  <a:lnTo>
                    <a:pt x="179" y="253"/>
                  </a:lnTo>
                  <a:lnTo>
                    <a:pt x="179" y="36"/>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p>
              <a:endParaRPr lang="en-US" sz="1836"/>
            </a:p>
          </p:txBody>
        </p:sp>
        <p:sp>
          <p:nvSpPr>
            <p:cNvPr id="870" name="Freeform 486"/>
            <p:cNvSpPr>
              <a:spLocks/>
            </p:cNvSpPr>
            <p:nvPr/>
          </p:nvSpPr>
          <p:spPr bwMode="auto">
            <a:xfrm>
              <a:off x="11815477" y="4913978"/>
              <a:ext cx="302773" cy="416110"/>
            </a:xfrm>
            <a:custGeom>
              <a:avLst/>
              <a:gdLst>
                <a:gd name="T0" fmla="*/ 0 w 187"/>
                <a:gd name="T1" fmla="*/ 0 h 257"/>
                <a:gd name="T2" fmla="*/ 0 w 187"/>
                <a:gd name="T3" fmla="*/ 213 h 257"/>
                <a:gd name="T4" fmla="*/ 187 w 187"/>
                <a:gd name="T5" fmla="*/ 257 h 257"/>
                <a:gd name="T6" fmla="*/ 187 w 187"/>
                <a:gd name="T7" fmla="*/ 40 h 257"/>
                <a:gd name="T8" fmla="*/ 0 w 187"/>
                <a:gd name="T9" fmla="*/ 0 h 257"/>
              </a:gdLst>
              <a:ahLst/>
              <a:cxnLst>
                <a:cxn ang="0">
                  <a:pos x="T0" y="T1"/>
                </a:cxn>
                <a:cxn ang="0">
                  <a:pos x="T2" y="T3"/>
                </a:cxn>
                <a:cxn ang="0">
                  <a:pos x="T4" y="T5"/>
                </a:cxn>
                <a:cxn ang="0">
                  <a:pos x="T6" y="T7"/>
                </a:cxn>
                <a:cxn ang="0">
                  <a:pos x="T8" y="T9"/>
                </a:cxn>
              </a:cxnLst>
              <a:rect l="0" t="0" r="r" b="b"/>
              <a:pathLst>
                <a:path w="187" h="257">
                  <a:moveTo>
                    <a:pt x="0" y="0"/>
                  </a:moveTo>
                  <a:lnTo>
                    <a:pt x="0" y="213"/>
                  </a:lnTo>
                  <a:lnTo>
                    <a:pt x="187" y="257"/>
                  </a:lnTo>
                  <a:lnTo>
                    <a:pt x="187" y="40"/>
                  </a:lnTo>
                  <a:lnTo>
                    <a:pt x="0" y="0"/>
                  </a:lnTo>
                  <a:close/>
                </a:path>
              </a:pathLst>
            </a:custGeom>
            <a:solidFill>
              <a:srgbClr val="51596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p>
              <a:endParaRPr lang="en-US" sz="1836"/>
            </a:p>
          </p:txBody>
        </p:sp>
        <p:sp>
          <p:nvSpPr>
            <p:cNvPr id="871" name="Freeform 487"/>
            <p:cNvSpPr>
              <a:spLocks/>
            </p:cNvSpPr>
            <p:nvPr/>
          </p:nvSpPr>
          <p:spPr bwMode="auto">
            <a:xfrm>
              <a:off x="11815477" y="4913978"/>
              <a:ext cx="302773" cy="416110"/>
            </a:xfrm>
            <a:custGeom>
              <a:avLst/>
              <a:gdLst>
                <a:gd name="T0" fmla="*/ 0 w 187"/>
                <a:gd name="T1" fmla="*/ 0 h 257"/>
                <a:gd name="T2" fmla="*/ 0 w 187"/>
                <a:gd name="T3" fmla="*/ 213 h 257"/>
                <a:gd name="T4" fmla="*/ 187 w 187"/>
                <a:gd name="T5" fmla="*/ 257 h 257"/>
                <a:gd name="T6" fmla="*/ 187 w 187"/>
                <a:gd name="T7" fmla="*/ 40 h 257"/>
                <a:gd name="T8" fmla="*/ 0 w 187"/>
                <a:gd name="T9" fmla="*/ 0 h 257"/>
              </a:gdLst>
              <a:ahLst/>
              <a:cxnLst>
                <a:cxn ang="0">
                  <a:pos x="T0" y="T1"/>
                </a:cxn>
                <a:cxn ang="0">
                  <a:pos x="T2" y="T3"/>
                </a:cxn>
                <a:cxn ang="0">
                  <a:pos x="T4" y="T5"/>
                </a:cxn>
                <a:cxn ang="0">
                  <a:pos x="T6" y="T7"/>
                </a:cxn>
                <a:cxn ang="0">
                  <a:pos x="T8" y="T9"/>
                </a:cxn>
              </a:cxnLst>
              <a:rect l="0" t="0" r="r" b="b"/>
              <a:pathLst>
                <a:path w="187" h="257">
                  <a:moveTo>
                    <a:pt x="0" y="0"/>
                  </a:moveTo>
                  <a:lnTo>
                    <a:pt x="0" y="213"/>
                  </a:lnTo>
                  <a:lnTo>
                    <a:pt x="187" y="257"/>
                  </a:lnTo>
                  <a:lnTo>
                    <a:pt x="187" y="40"/>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p>
              <a:endParaRPr lang="en-US" sz="1836"/>
            </a:p>
          </p:txBody>
        </p:sp>
        <p:sp>
          <p:nvSpPr>
            <p:cNvPr id="872" name="Freeform 488"/>
            <p:cNvSpPr>
              <a:spLocks/>
            </p:cNvSpPr>
            <p:nvPr/>
          </p:nvSpPr>
          <p:spPr bwMode="auto">
            <a:xfrm>
              <a:off x="9827218" y="4193476"/>
              <a:ext cx="238009" cy="351346"/>
            </a:xfrm>
            <a:custGeom>
              <a:avLst/>
              <a:gdLst>
                <a:gd name="T0" fmla="*/ 0 w 147"/>
                <a:gd name="T1" fmla="*/ 0 h 217"/>
                <a:gd name="T2" fmla="*/ 0 w 147"/>
                <a:gd name="T3" fmla="*/ 188 h 217"/>
                <a:gd name="T4" fmla="*/ 147 w 147"/>
                <a:gd name="T5" fmla="*/ 217 h 217"/>
                <a:gd name="T6" fmla="*/ 147 w 147"/>
                <a:gd name="T7" fmla="*/ 26 h 217"/>
                <a:gd name="T8" fmla="*/ 0 w 147"/>
                <a:gd name="T9" fmla="*/ 0 h 217"/>
              </a:gdLst>
              <a:ahLst/>
              <a:cxnLst>
                <a:cxn ang="0">
                  <a:pos x="T0" y="T1"/>
                </a:cxn>
                <a:cxn ang="0">
                  <a:pos x="T2" y="T3"/>
                </a:cxn>
                <a:cxn ang="0">
                  <a:pos x="T4" y="T5"/>
                </a:cxn>
                <a:cxn ang="0">
                  <a:pos x="T6" y="T7"/>
                </a:cxn>
                <a:cxn ang="0">
                  <a:pos x="T8" y="T9"/>
                </a:cxn>
              </a:cxnLst>
              <a:rect l="0" t="0" r="r" b="b"/>
              <a:pathLst>
                <a:path w="147" h="217">
                  <a:moveTo>
                    <a:pt x="0" y="0"/>
                  </a:moveTo>
                  <a:lnTo>
                    <a:pt x="0" y="188"/>
                  </a:lnTo>
                  <a:lnTo>
                    <a:pt x="147" y="217"/>
                  </a:lnTo>
                  <a:lnTo>
                    <a:pt x="147" y="26"/>
                  </a:lnTo>
                  <a:lnTo>
                    <a:pt x="0" y="0"/>
                  </a:lnTo>
                  <a:close/>
                </a:path>
              </a:pathLst>
            </a:custGeom>
            <a:solidFill>
              <a:srgbClr val="51596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p>
              <a:endParaRPr lang="en-US" sz="1836"/>
            </a:p>
          </p:txBody>
        </p:sp>
        <p:sp>
          <p:nvSpPr>
            <p:cNvPr id="873" name="Freeform 489"/>
            <p:cNvSpPr>
              <a:spLocks/>
            </p:cNvSpPr>
            <p:nvPr/>
          </p:nvSpPr>
          <p:spPr bwMode="auto">
            <a:xfrm>
              <a:off x="9827218" y="4193476"/>
              <a:ext cx="238009" cy="351346"/>
            </a:xfrm>
            <a:custGeom>
              <a:avLst/>
              <a:gdLst>
                <a:gd name="T0" fmla="*/ 0 w 147"/>
                <a:gd name="T1" fmla="*/ 0 h 217"/>
                <a:gd name="T2" fmla="*/ 0 w 147"/>
                <a:gd name="T3" fmla="*/ 188 h 217"/>
                <a:gd name="T4" fmla="*/ 147 w 147"/>
                <a:gd name="T5" fmla="*/ 217 h 217"/>
                <a:gd name="T6" fmla="*/ 147 w 147"/>
                <a:gd name="T7" fmla="*/ 26 h 217"/>
                <a:gd name="T8" fmla="*/ 0 w 147"/>
                <a:gd name="T9" fmla="*/ 0 h 217"/>
              </a:gdLst>
              <a:ahLst/>
              <a:cxnLst>
                <a:cxn ang="0">
                  <a:pos x="T0" y="T1"/>
                </a:cxn>
                <a:cxn ang="0">
                  <a:pos x="T2" y="T3"/>
                </a:cxn>
                <a:cxn ang="0">
                  <a:pos x="T4" y="T5"/>
                </a:cxn>
                <a:cxn ang="0">
                  <a:pos x="T6" y="T7"/>
                </a:cxn>
                <a:cxn ang="0">
                  <a:pos x="T8" y="T9"/>
                </a:cxn>
              </a:cxnLst>
              <a:rect l="0" t="0" r="r" b="b"/>
              <a:pathLst>
                <a:path w="147" h="217">
                  <a:moveTo>
                    <a:pt x="0" y="0"/>
                  </a:moveTo>
                  <a:lnTo>
                    <a:pt x="0" y="188"/>
                  </a:lnTo>
                  <a:lnTo>
                    <a:pt x="147" y="217"/>
                  </a:lnTo>
                  <a:lnTo>
                    <a:pt x="147" y="26"/>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p>
              <a:endParaRPr lang="en-US" sz="1836"/>
            </a:p>
          </p:txBody>
        </p:sp>
        <p:sp>
          <p:nvSpPr>
            <p:cNvPr id="874" name="Freeform 490"/>
            <p:cNvSpPr>
              <a:spLocks/>
            </p:cNvSpPr>
            <p:nvPr/>
          </p:nvSpPr>
          <p:spPr bwMode="auto">
            <a:xfrm>
              <a:off x="10083037" y="4242049"/>
              <a:ext cx="249342" cy="362679"/>
            </a:xfrm>
            <a:custGeom>
              <a:avLst/>
              <a:gdLst>
                <a:gd name="T0" fmla="*/ 0 w 154"/>
                <a:gd name="T1" fmla="*/ 0 h 224"/>
                <a:gd name="T2" fmla="*/ 0 w 154"/>
                <a:gd name="T3" fmla="*/ 191 h 224"/>
                <a:gd name="T4" fmla="*/ 154 w 154"/>
                <a:gd name="T5" fmla="*/ 224 h 224"/>
                <a:gd name="T6" fmla="*/ 154 w 154"/>
                <a:gd name="T7" fmla="*/ 25 h 224"/>
                <a:gd name="T8" fmla="*/ 0 w 154"/>
                <a:gd name="T9" fmla="*/ 0 h 224"/>
              </a:gdLst>
              <a:ahLst/>
              <a:cxnLst>
                <a:cxn ang="0">
                  <a:pos x="T0" y="T1"/>
                </a:cxn>
                <a:cxn ang="0">
                  <a:pos x="T2" y="T3"/>
                </a:cxn>
                <a:cxn ang="0">
                  <a:pos x="T4" y="T5"/>
                </a:cxn>
                <a:cxn ang="0">
                  <a:pos x="T6" y="T7"/>
                </a:cxn>
                <a:cxn ang="0">
                  <a:pos x="T8" y="T9"/>
                </a:cxn>
              </a:cxnLst>
              <a:rect l="0" t="0" r="r" b="b"/>
              <a:pathLst>
                <a:path w="154" h="224">
                  <a:moveTo>
                    <a:pt x="0" y="0"/>
                  </a:moveTo>
                  <a:lnTo>
                    <a:pt x="0" y="191"/>
                  </a:lnTo>
                  <a:lnTo>
                    <a:pt x="154" y="224"/>
                  </a:lnTo>
                  <a:lnTo>
                    <a:pt x="154" y="25"/>
                  </a:lnTo>
                  <a:lnTo>
                    <a:pt x="0" y="0"/>
                  </a:lnTo>
                  <a:close/>
                </a:path>
              </a:pathLst>
            </a:custGeom>
            <a:solidFill>
              <a:srgbClr val="51596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p>
              <a:endParaRPr lang="en-US" sz="1836"/>
            </a:p>
          </p:txBody>
        </p:sp>
        <p:sp>
          <p:nvSpPr>
            <p:cNvPr id="875" name="Freeform 491"/>
            <p:cNvSpPr>
              <a:spLocks/>
            </p:cNvSpPr>
            <p:nvPr/>
          </p:nvSpPr>
          <p:spPr bwMode="auto">
            <a:xfrm>
              <a:off x="10083037" y="4242049"/>
              <a:ext cx="249342" cy="362679"/>
            </a:xfrm>
            <a:custGeom>
              <a:avLst/>
              <a:gdLst>
                <a:gd name="T0" fmla="*/ 0 w 154"/>
                <a:gd name="T1" fmla="*/ 0 h 224"/>
                <a:gd name="T2" fmla="*/ 0 w 154"/>
                <a:gd name="T3" fmla="*/ 191 h 224"/>
                <a:gd name="T4" fmla="*/ 154 w 154"/>
                <a:gd name="T5" fmla="*/ 224 h 224"/>
                <a:gd name="T6" fmla="*/ 154 w 154"/>
                <a:gd name="T7" fmla="*/ 25 h 224"/>
                <a:gd name="T8" fmla="*/ 0 w 154"/>
                <a:gd name="T9" fmla="*/ 0 h 224"/>
              </a:gdLst>
              <a:ahLst/>
              <a:cxnLst>
                <a:cxn ang="0">
                  <a:pos x="T0" y="T1"/>
                </a:cxn>
                <a:cxn ang="0">
                  <a:pos x="T2" y="T3"/>
                </a:cxn>
                <a:cxn ang="0">
                  <a:pos x="T4" y="T5"/>
                </a:cxn>
                <a:cxn ang="0">
                  <a:pos x="T6" y="T7"/>
                </a:cxn>
                <a:cxn ang="0">
                  <a:pos x="T8" y="T9"/>
                </a:cxn>
              </a:cxnLst>
              <a:rect l="0" t="0" r="r" b="b"/>
              <a:pathLst>
                <a:path w="154" h="224">
                  <a:moveTo>
                    <a:pt x="0" y="0"/>
                  </a:moveTo>
                  <a:lnTo>
                    <a:pt x="0" y="191"/>
                  </a:lnTo>
                  <a:lnTo>
                    <a:pt x="154" y="224"/>
                  </a:lnTo>
                  <a:lnTo>
                    <a:pt x="154" y="25"/>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p>
              <a:endParaRPr lang="en-US" sz="1836"/>
            </a:p>
          </p:txBody>
        </p:sp>
        <p:sp>
          <p:nvSpPr>
            <p:cNvPr id="876" name="Freeform 492"/>
            <p:cNvSpPr>
              <a:spLocks/>
            </p:cNvSpPr>
            <p:nvPr/>
          </p:nvSpPr>
          <p:spPr bwMode="auto">
            <a:xfrm>
              <a:off x="10350188" y="4289004"/>
              <a:ext cx="254200" cy="369155"/>
            </a:xfrm>
            <a:custGeom>
              <a:avLst/>
              <a:gdLst>
                <a:gd name="T0" fmla="*/ 0 w 157"/>
                <a:gd name="T1" fmla="*/ 0 h 228"/>
                <a:gd name="T2" fmla="*/ 0 w 157"/>
                <a:gd name="T3" fmla="*/ 195 h 228"/>
                <a:gd name="T4" fmla="*/ 157 w 157"/>
                <a:gd name="T5" fmla="*/ 228 h 228"/>
                <a:gd name="T6" fmla="*/ 157 w 157"/>
                <a:gd name="T7" fmla="*/ 30 h 228"/>
                <a:gd name="T8" fmla="*/ 0 w 157"/>
                <a:gd name="T9" fmla="*/ 0 h 228"/>
              </a:gdLst>
              <a:ahLst/>
              <a:cxnLst>
                <a:cxn ang="0">
                  <a:pos x="T0" y="T1"/>
                </a:cxn>
                <a:cxn ang="0">
                  <a:pos x="T2" y="T3"/>
                </a:cxn>
                <a:cxn ang="0">
                  <a:pos x="T4" y="T5"/>
                </a:cxn>
                <a:cxn ang="0">
                  <a:pos x="T6" y="T7"/>
                </a:cxn>
                <a:cxn ang="0">
                  <a:pos x="T8" y="T9"/>
                </a:cxn>
              </a:cxnLst>
              <a:rect l="0" t="0" r="r" b="b"/>
              <a:pathLst>
                <a:path w="157" h="228">
                  <a:moveTo>
                    <a:pt x="0" y="0"/>
                  </a:moveTo>
                  <a:lnTo>
                    <a:pt x="0" y="195"/>
                  </a:lnTo>
                  <a:lnTo>
                    <a:pt x="157" y="228"/>
                  </a:lnTo>
                  <a:lnTo>
                    <a:pt x="157" y="30"/>
                  </a:lnTo>
                  <a:lnTo>
                    <a:pt x="0" y="0"/>
                  </a:lnTo>
                  <a:close/>
                </a:path>
              </a:pathLst>
            </a:custGeom>
            <a:solidFill>
              <a:srgbClr val="51596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p>
              <a:endParaRPr lang="en-US" sz="1836"/>
            </a:p>
          </p:txBody>
        </p:sp>
        <p:sp>
          <p:nvSpPr>
            <p:cNvPr id="877" name="Freeform 493"/>
            <p:cNvSpPr>
              <a:spLocks/>
            </p:cNvSpPr>
            <p:nvPr/>
          </p:nvSpPr>
          <p:spPr bwMode="auto">
            <a:xfrm>
              <a:off x="10350188" y="4289004"/>
              <a:ext cx="254200" cy="369155"/>
            </a:xfrm>
            <a:custGeom>
              <a:avLst/>
              <a:gdLst>
                <a:gd name="T0" fmla="*/ 0 w 157"/>
                <a:gd name="T1" fmla="*/ 0 h 228"/>
                <a:gd name="T2" fmla="*/ 0 w 157"/>
                <a:gd name="T3" fmla="*/ 195 h 228"/>
                <a:gd name="T4" fmla="*/ 157 w 157"/>
                <a:gd name="T5" fmla="*/ 228 h 228"/>
                <a:gd name="T6" fmla="*/ 157 w 157"/>
                <a:gd name="T7" fmla="*/ 30 h 228"/>
                <a:gd name="T8" fmla="*/ 0 w 157"/>
                <a:gd name="T9" fmla="*/ 0 h 228"/>
              </a:gdLst>
              <a:ahLst/>
              <a:cxnLst>
                <a:cxn ang="0">
                  <a:pos x="T0" y="T1"/>
                </a:cxn>
                <a:cxn ang="0">
                  <a:pos x="T2" y="T3"/>
                </a:cxn>
                <a:cxn ang="0">
                  <a:pos x="T4" y="T5"/>
                </a:cxn>
                <a:cxn ang="0">
                  <a:pos x="T6" y="T7"/>
                </a:cxn>
                <a:cxn ang="0">
                  <a:pos x="T8" y="T9"/>
                </a:cxn>
              </a:cxnLst>
              <a:rect l="0" t="0" r="r" b="b"/>
              <a:pathLst>
                <a:path w="157" h="228">
                  <a:moveTo>
                    <a:pt x="0" y="0"/>
                  </a:moveTo>
                  <a:lnTo>
                    <a:pt x="0" y="195"/>
                  </a:lnTo>
                  <a:lnTo>
                    <a:pt x="157" y="228"/>
                  </a:lnTo>
                  <a:lnTo>
                    <a:pt x="157" y="30"/>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p>
              <a:endParaRPr lang="en-US" sz="1836"/>
            </a:p>
          </p:txBody>
        </p:sp>
        <p:sp>
          <p:nvSpPr>
            <p:cNvPr id="878" name="Freeform 494"/>
            <p:cNvSpPr>
              <a:spLocks/>
            </p:cNvSpPr>
            <p:nvPr/>
          </p:nvSpPr>
          <p:spPr bwMode="auto">
            <a:xfrm>
              <a:off x="10622198" y="4342434"/>
              <a:ext cx="262295" cy="375632"/>
            </a:xfrm>
            <a:custGeom>
              <a:avLst/>
              <a:gdLst>
                <a:gd name="T0" fmla="*/ 0 w 162"/>
                <a:gd name="T1" fmla="*/ 0 h 232"/>
                <a:gd name="T2" fmla="*/ 0 w 162"/>
                <a:gd name="T3" fmla="*/ 199 h 232"/>
                <a:gd name="T4" fmla="*/ 162 w 162"/>
                <a:gd name="T5" fmla="*/ 232 h 232"/>
                <a:gd name="T6" fmla="*/ 162 w 162"/>
                <a:gd name="T7" fmla="*/ 30 h 232"/>
                <a:gd name="T8" fmla="*/ 0 w 162"/>
                <a:gd name="T9" fmla="*/ 0 h 232"/>
              </a:gdLst>
              <a:ahLst/>
              <a:cxnLst>
                <a:cxn ang="0">
                  <a:pos x="T0" y="T1"/>
                </a:cxn>
                <a:cxn ang="0">
                  <a:pos x="T2" y="T3"/>
                </a:cxn>
                <a:cxn ang="0">
                  <a:pos x="T4" y="T5"/>
                </a:cxn>
                <a:cxn ang="0">
                  <a:pos x="T6" y="T7"/>
                </a:cxn>
                <a:cxn ang="0">
                  <a:pos x="T8" y="T9"/>
                </a:cxn>
              </a:cxnLst>
              <a:rect l="0" t="0" r="r" b="b"/>
              <a:pathLst>
                <a:path w="162" h="232">
                  <a:moveTo>
                    <a:pt x="0" y="0"/>
                  </a:moveTo>
                  <a:lnTo>
                    <a:pt x="0" y="199"/>
                  </a:lnTo>
                  <a:lnTo>
                    <a:pt x="162" y="232"/>
                  </a:lnTo>
                  <a:lnTo>
                    <a:pt x="162" y="30"/>
                  </a:lnTo>
                  <a:lnTo>
                    <a:pt x="0" y="0"/>
                  </a:lnTo>
                  <a:close/>
                </a:path>
              </a:pathLst>
            </a:custGeom>
            <a:solidFill>
              <a:srgbClr val="51596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p>
              <a:endParaRPr lang="en-US" sz="1836"/>
            </a:p>
          </p:txBody>
        </p:sp>
        <p:sp>
          <p:nvSpPr>
            <p:cNvPr id="879" name="Freeform 495"/>
            <p:cNvSpPr>
              <a:spLocks/>
            </p:cNvSpPr>
            <p:nvPr/>
          </p:nvSpPr>
          <p:spPr bwMode="auto">
            <a:xfrm>
              <a:off x="10622198" y="4342434"/>
              <a:ext cx="262295" cy="375632"/>
            </a:xfrm>
            <a:custGeom>
              <a:avLst/>
              <a:gdLst>
                <a:gd name="T0" fmla="*/ 0 w 162"/>
                <a:gd name="T1" fmla="*/ 0 h 232"/>
                <a:gd name="T2" fmla="*/ 0 w 162"/>
                <a:gd name="T3" fmla="*/ 199 h 232"/>
                <a:gd name="T4" fmla="*/ 162 w 162"/>
                <a:gd name="T5" fmla="*/ 232 h 232"/>
                <a:gd name="T6" fmla="*/ 162 w 162"/>
                <a:gd name="T7" fmla="*/ 30 h 232"/>
                <a:gd name="T8" fmla="*/ 0 w 162"/>
                <a:gd name="T9" fmla="*/ 0 h 232"/>
              </a:gdLst>
              <a:ahLst/>
              <a:cxnLst>
                <a:cxn ang="0">
                  <a:pos x="T0" y="T1"/>
                </a:cxn>
                <a:cxn ang="0">
                  <a:pos x="T2" y="T3"/>
                </a:cxn>
                <a:cxn ang="0">
                  <a:pos x="T4" y="T5"/>
                </a:cxn>
                <a:cxn ang="0">
                  <a:pos x="T6" y="T7"/>
                </a:cxn>
                <a:cxn ang="0">
                  <a:pos x="T8" y="T9"/>
                </a:cxn>
              </a:cxnLst>
              <a:rect l="0" t="0" r="r" b="b"/>
              <a:pathLst>
                <a:path w="162" h="232">
                  <a:moveTo>
                    <a:pt x="0" y="0"/>
                  </a:moveTo>
                  <a:lnTo>
                    <a:pt x="0" y="199"/>
                  </a:lnTo>
                  <a:lnTo>
                    <a:pt x="162" y="232"/>
                  </a:lnTo>
                  <a:lnTo>
                    <a:pt x="162" y="30"/>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p>
              <a:endParaRPr lang="en-US" sz="1836"/>
            </a:p>
          </p:txBody>
        </p:sp>
        <p:sp>
          <p:nvSpPr>
            <p:cNvPr id="880" name="Freeform 496"/>
            <p:cNvSpPr>
              <a:spLocks/>
            </p:cNvSpPr>
            <p:nvPr/>
          </p:nvSpPr>
          <p:spPr bwMode="auto">
            <a:xfrm>
              <a:off x="10907159" y="4391007"/>
              <a:ext cx="273629" cy="385347"/>
            </a:xfrm>
            <a:custGeom>
              <a:avLst/>
              <a:gdLst>
                <a:gd name="T0" fmla="*/ 0 w 169"/>
                <a:gd name="T1" fmla="*/ 0 h 238"/>
                <a:gd name="T2" fmla="*/ 0 w 169"/>
                <a:gd name="T3" fmla="*/ 202 h 238"/>
                <a:gd name="T4" fmla="*/ 169 w 169"/>
                <a:gd name="T5" fmla="*/ 238 h 238"/>
                <a:gd name="T6" fmla="*/ 169 w 169"/>
                <a:gd name="T7" fmla="*/ 33 h 238"/>
                <a:gd name="T8" fmla="*/ 0 w 169"/>
                <a:gd name="T9" fmla="*/ 0 h 238"/>
              </a:gdLst>
              <a:ahLst/>
              <a:cxnLst>
                <a:cxn ang="0">
                  <a:pos x="T0" y="T1"/>
                </a:cxn>
                <a:cxn ang="0">
                  <a:pos x="T2" y="T3"/>
                </a:cxn>
                <a:cxn ang="0">
                  <a:pos x="T4" y="T5"/>
                </a:cxn>
                <a:cxn ang="0">
                  <a:pos x="T6" y="T7"/>
                </a:cxn>
                <a:cxn ang="0">
                  <a:pos x="T8" y="T9"/>
                </a:cxn>
              </a:cxnLst>
              <a:rect l="0" t="0" r="r" b="b"/>
              <a:pathLst>
                <a:path w="169" h="238">
                  <a:moveTo>
                    <a:pt x="0" y="0"/>
                  </a:moveTo>
                  <a:lnTo>
                    <a:pt x="0" y="202"/>
                  </a:lnTo>
                  <a:lnTo>
                    <a:pt x="169" y="238"/>
                  </a:lnTo>
                  <a:lnTo>
                    <a:pt x="169" y="33"/>
                  </a:lnTo>
                  <a:lnTo>
                    <a:pt x="0" y="0"/>
                  </a:lnTo>
                  <a:close/>
                </a:path>
              </a:pathLst>
            </a:custGeom>
            <a:solidFill>
              <a:srgbClr val="51596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p>
              <a:endParaRPr lang="en-US" sz="1836"/>
            </a:p>
          </p:txBody>
        </p:sp>
        <p:sp>
          <p:nvSpPr>
            <p:cNvPr id="881" name="Freeform 497"/>
            <p:cNvSpPr>
              <a:spLocks/>
            </p:cNvSpPr>
            <p:nvPr/>
          </p:nvSpPr>
          <p:spPr bwMode="auto">
            <a:xfrm>
              <a:off x="10907159" y="4391007"/>
              <a:ext cx="273629" cy="385347"/>
            </a:xfrm>
            <a:custGeom>
              <a:avLst/>
              <a:gdLst>
                <a:gd name="T0" fmla="*/ 0 w 169"/>
                <a:gd name="T1" fmla="*/ 0 h 238"/>
                <a:gd name="T2" fmla="*/ 0 w 169"/>
                <a:gd name="T3" fmla="*/ 202 h 238"/>
                <a:gd name="T4" fmla="*/ 169 w 169"/>
                <a:gd name="T5" fmla="*/ 238 h 238"/>
                <a:gd name="T6" fmla="*/ 169 w 169"/>
                <a:gd name="T7" fmla="*/ 33 h 238"/>
                <a:gd name="T8" fmla="*/ 0 w 169"/>
                <a:gd name="T9" fmla="*/ 0 h 238"/>
              </a:gdLst>
              <a:ahLst/>
              <a:cxnLst>
                <a:cxn ang="0">
                  <a:pos x="T0" y="T1"/>
                </a:cxn>
                <a:cxn ang="0">
                  <a:pos x="T2" y="T3"/>
                </a:cxn>
                <a:cxn ang="0">
                  <a:pos x="T4" y="T5"/>
                </a:cxn>
                <a:cxn ang="0">
                  <a:pos x="T6" y="T7"/>
                </a:cxn>
                <a:cxn ang="0">
                  <a:pos x="T8" y="T9"/>
                </a:cxn>
              </a:cxnLst>
              <a:rect l="0" t="0" r="r" b="b"/>
              <a:pathLst>
                <a:path w="169" h="238">
                  <a:moveTo>
                    <a:pt x="0" y="0"/>
                  </a:moveTo>
                  <a:lnTo>
                    <a:pt x="0" y="202"/>
                  </a:lnTo>
                  <a:lnTo>
                    <a:pt x="169" y="238"/>
                  </a:lnTo>
                  <a:lnTo>
                    <a:pt x="169" y="33"/>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p>
              <a:endParaRPr lang="en-US" sz="1836"/>
            </a:p>
          </p:txBody>
        </p:sp>
        <p:sp>
          <p:nvSpPr>
            <p:cNvPr id="882" name="Freeform 498"/>
            <p:cNvSpPr>
              <a:spLocks/>
            </p:cNvSpPr>
            <p:nvPr/>
          </p:nvSpPr>
          <p:spPr bwMode="auto">
            <a:xfrm>
              <a:off x="11198598" y="4449295"/>
              <a:ext cx="284962" cy="386966"/>
            </a:xfrm>
            <a:custGeom>
              <a:avLst/>
              <a:gdLst>
                <a:gd name="T0" fmla="*/ 0 w 176"/>
                <a:gd name="T1" fmla="*/ 0 h 239"/>
                <a:gd name="T2" fmla="*/ 0 w 176"/>
                <a:gd name="T3" fmla="*/ 206 h 239"/>
                <a:gd name="T4" fmla="*/ 176 w 176"/>
                <a:gd name="T5" fmla="*/ 239 h 239"/>
                <a:gd name="T6" fmla="*/ 176 w 176"/>
                <a:gd name="T7" fmla="*/ 30 h 239"/>
                <a:gd name="T8" fmla="*/ 0 w 176"/>
                <a:gd name="T9" fmla="*/ 0 h 239"/>
              </a:gdLst>
              <a:ahLst/>
              <a:cxnLst>
                <a:cxn ang="0">
                  <a:pos x="T0" y="T1"/>
                </a:cxn>
                <a:cxn ang="0">
                  <a:pos x="T2" y="T3"/>
                </a:cxn>
                <a:cxn ang="0">
                  <a:pos x="T4" y="T5"/>
                </a:cxn>
                <a:cxn ang="0">
                  <a:pos x="T6" y="T7"/>
                </a:cxn>
                <a:cxn ang="0">
                  <a:pos x="T8" y="T9"/>
                </a:cxn>
              </a:cxnLst>
              <a:rect l="0" t="0" r="r" b="b"/>
              <a:pathLst>
                <a:path w="176" h="239">
                  <a:moveTo>
                    <a:pt x="0" y="0"/>
                  </a:moveTo>
                  <a:lnTo>
                    <a:pt x="0" y="206"/>
                  </a:lnTo>
                  <a:lnTo>
                    <a:pt x="176" y="239"/>
                  </a:lnTo>
                  <a:lnTo>
                    <a:pt x="176" y="30"/>
                  </a:lnTo>
                  <a:lnTo>
                    <a:pt x="0" y="0"/>
                  </a:lnTo>
                  <a:close/>
                </a:path>
              </a:pathLst>
            </a:custGeom>
            <a:solidFill>
              <a:srgbClr val="51596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p>
              <a:endParaRPr lang="en-US" sz="1836"/>
            </a:p>
          </p:txBody>
        </p:sp>
        <p:sp>
          <p:nvSpPr>
            <p:cNvPr id="883" name="Freeform 499"/>
            <p:cNvSpPr>
              <a:spLocks/>
            </p:cNvSpPr>
            <p:nvPr/>
          </p:nvSpPr>
          <p:spPr bwMode="auto">
            <a:xfrm>
              <a:off x="11198598" y="4449295"/>
              <a:ext cx="284962" cy="386966"/>
            </a:xfrm>
            <a:custGeom>
              <a:avLst/>
              <a:gdLst>
                <a:gd name="T0" fmla="*/ 0 w 176"/>
                <a:gd name="T1" fmla="*/ 0 h 239"/>
                <a:gd name="T2" fmla="*/ 0 w 176"/>
                <a:gd name="T3" fmla="*/ 206 h 239"/>
                <a:gd name="T4" fmla="*/ 176 w 176"/>
                <a:gd name="T5" fmla="*/ 239 h 239"/>
                <a:gd name="T6" fmla="*/ 176 w 176"/>
                <a:gd name="T7" fmla="*/ 30 h 239"/>
                <a:gd name="T8" fmla="*/ 0 w 176"/>
                <a:gd name="T9" fmla="*/ 0 h 239"/>
              </a:gdLst>
              <a:ahLst/>
              <a:cxnLst>
                <a:cxn ang="0">
                  <a:pos x="T0" y="T1"/>
                </a:cxn>
                <a:cxn ang="0">
                  <a:pos x="T2" y="T3"/>
                </a:cxn>
                <a:cxn ang="0">
                  <a:pos x="T4" y="T5"/>
                </a:cxn>
                <a:cxn ang="0">
                  <a:pos x="T6" y="T7"/>
                </a:cxn>
                <a:cxn ang="0">
                  <a:pos x="T8" y="T9"/>
                </a:cxn>
              </a:cxnLst>
              <a:rect l="0" t="0" r="r" b="b"/>
              <a:pathLst>
                <a:path w="176" h="239">
                  <a:moveTo>
                    <a:pt x="0" y="0"/>
                  </a:moveTo>
                  <a:lnTo>
                    <a:pt x="0" y="206"/>
                  </a:lnTo>
                  <a:lnTo>
                    <a:pt x="176" y="239"/>
                  </a:lnTo>
                  <a:lnTo>
                    <a:pt x="176" y="30"/>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p>
              <a:endParaRPr lang="en-US" sz="1836"/>
            </a:p>
          </p:txBody>
        </p:sp>
        <p:sp>
          <p:nvSpPr>
            <p:cNvPr id="884" name="Freeform 500"/>
            <p:cNvSpPr>
              <a:spLocks/>
            </p:cNvSpPr>
            <p:nvPr/>
          </p:nvSpPr>
          <p:spPr bwMode="auto">
            <a:xfrm>
              <a:off x="11501371" y="4502726"/>
              <a:ext cx="289820" cy="399919"/>
            </a:xfrm>
            <a:custGeom>
              <a:avLst/>
              <a:gdLst>
                <a:gd name="T0" fmla="*/ 0 w 179"/>
                <a:gd name="T1" fmla="*/ 0 h 247"/>
                <a:gd name="T2" fmla="*/ 0 w 179"/>
                <a:gd name="T3" fmla="*/ 210 h 247"/>
                <a:gd name="T4" fmla="*/ 179 w 179"/>
                <a:gd name="T5" fmla="*/ 247 h 247"/>
                <a:gd name="T6" fmla="*/ 179 w 179"/>
                <a:gd name="T7" fmla="*/ 33 h 247"/>
                <a:gd name="T8" fmla="*/ 0 w 179"/>
                <a:gd name="T9" fmla="*/ 0 h 247"/>
              </a:gdLst>
              <a:ahLst/>
              <a:cxnLst>
                <a:cxn ang="0">
                  <a:pos x="T0" y="T1"/>
                </a:cxn>
                <a:cxn ang="0">
                  <a:pos x="T2" y="T3"/>
                </a:cxn>
                <a:cxn ang="0">
                  <a:pos x="T4" y="T5"/>
                </a:cxn>
                <a:cxn ang="0">
                  <a:pos x="T6" y="T7"/>
                </a:cxn>
                <a:cxn ang="0">
                  <a:pos x="T8" y="T9"/>
                </a:cxn>
              </a:cxnLst>
              <a:rect l="0" t="0" r="r" b="b"/>
              <a:pathLst>
                <a:path w="179" h="247">
                  <a:moveTo>
                    <a:pt x="0" y="0"/>
                  </a:moveTo>
                  <a:lnTo>
                    <a:pt x="0" y="210"/>
                  </a:lnTo>
                  <a:lnTo>
                    <a:pt x="179" y="247"/>
                  </a:lnTo>
                  <a:lnTo>
                    <a:pt x="179" y="33"/>
                  </a:lnTo>
                  <a:lnTo>
                    <a:pt x="0" y="0"/>
                  </a:lnTo>
                  <a:close/>
                </a:path>
              </a:pathLst>
            </a:custGeom>
            <a:solidFill>
              <a:srgbClr val="51596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p>
              <a:endParaRPr lang="en-US" sz="1836"/>
            </a:p>
          </p:txBody>
        </p:sp>
        <p:sp>
          <p:nvSpPr>
            <p:cNvPr id="885" name="Freeform 501"/>
            <p:cNvSpPr>
              <a:spLocks/>
            </p:cNvSpPr>
            <p:nvPr/>
          </p:nvSpPr>
          <p:spPr bwMode="auto">
            <a:xfrm>
              <a:off x="11501371" y="4502726"/>
              <a:ext cx="289820" cy="399919"/>
            </a:xfrm>
            <a:custGeom>
              <a:avLst/>
              <a:gdLst>
                <a:gd name="T0" fmla="*/ 0 w 179"/>
                <a:gd name="T1" fmla="*/ 0 h 247"/>
                <a:gd name="T2" fmla="*/ 0 w 179"/>
                <a:gd name="T3" fmla="*/ 210 h 247"/>
                <a:gd name="T4" fmla="*/ 179 w 179"/>
                <a:gd name="T5" fmla="*/ 247 h 247"/>
                <a:gd name="T6" fmla="*/ 179 w 179"/>
                <a:gd name="T7" fmla="*/ 33 h 247"/>
                <a:gd name="T8" fmla="*/ 0 w 179"/>
                <a:gd name="T9" fmla="*/ 0 h 247"/>
              </a:gdLst>
              <a:ahLst/>
              <a:cxnLst>
                <a:cxn ang="0">
                  <a:pos x="T0" y="T1"/>
                </a:cxn>
                <a:cxn ang="0">
                  <a:pos x="T2" y="T3"/>
                </a:cxn>
                <a:cxn ang="0">
                  <a:pos x="T4" y="T5"/>
                </a:cxn>
                <a:cxn ang="0">
                  <a:pos x="T6" y="T7"/>
                </a:cxn>
                <a:cxn ang="0">
                  <a:pos x="T8" y="T9"/>
                </a:cxn>
              </a:cxnLst>
              <a:rect l="0" t="0" r="r" b="b"/>
              <a:pathLst>
                <a:path w="179" h="247">
                  <a:moveTo>
                    <a:pt x="0" y="0"/>
                  </a:moveTo>
                  <a:lnTo>
                    <a:pt x="0" y="210"/>
                  </a:lnTo>
                  <a:lnTo>
                    <a:pt x="179" y="247"/>
                  </a:lnTo>
                  <a:lnTo>
                    <a:pt x="179" y="33"/>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p>
              <a:endParaRPr lang="en-US" sz="1836"/>
            </a:p>
          </p:txBody>
        </p:sp>
        <p:sp>
          <p:nvSpPr>
            <p:cNvPr id="886" name="Freeform 502"/>
            <p:cNvSpPr>
              <a:spLocks/>
            </p:cNvSpPr>
            <p:nvPr/>
          </p:nvSpPr>
          <p:spPr bwMode="auto">
            <a:xfrm>
              <a:off x="11815477" y="4562632"/>
              <a:ext cx="302773" cy="411252"/>
            </a:xfrm>
            <a:custGeom>
              <a:avLst/>
              <a:gdLst>
                <a:gd name="T0" fmla="*/ 0 w 187"/>
                <a:gd name="T1" fmla="*/ 0 h 254"/>
                <a:gd name="T2" fmla="*/ 0 w 187"/>
                <a:gd name="T3" fmla="*/ 213 h 254"/>
                <a:gd name="T4" fmla="*/ 187 w 187"/>
                <a:gd name="T5" fmla="*/ 254 h 254"/>
                <a:gd name="T6" fmla="*/ 187 w 187"/>
                <a:gd name="T7" fmla="*/ 33 h 254"/>
                <a:gd name="T8" fmla="*/ 0 w 187"/>
                <a:gd name="T9" fmla="*/ 0 h 254"/>
              </a:gdLst>
              <a:ahLst/>
              <a:cxnLst>
                <a:cxn ang="0">
                  <a:pos x="T0" y="T1"/>
                </a:cxn>
                <a:cxn ang="0">
                  <a:pos x="T2" y="T3"/>
                </a:cxn>
                <a:cxn ang="0">
                  <a:pos x="T4" y="T5"/>
                </a:cxn>
                <a:cxn ang="0">
                  <a:pos x="T6" y="T7"/>
                </a:cxn>
                <a:cxn ang="0">
                  <a:pos x="T8" y="T9"/>
                </a:cxn>
              </a:cxnLst>
              <a:rect l="0" t="0" r="r" b="b"/>
              <a:pathLst>
                <a:path w="187" h="254">
                  <a:moveTo>
                    <a:pt x="0" y="0"/>
                  </a:moveTo>
                  <a:lnTo>
                    <a:pt x="0" y="213"/>
                  </a:lnTo>
                  <a:lnTo>
                    <a:pt x="187" y="254"/>
                  </a:lnTo>
                  <a:lnTo>
                    <a:pt x="187" y="33"/>
                  </a:lnTo>
                  <a:lnTo>
                    <a:pt x="0" y="0"/>
                  </a:lnTo>
                  <a:close/>
                </a:path>
              </a:pathLst>
            </a:custGeom>
            <a:solidFill>
              <a:srgbClr val="51596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p>
              <a:endParaRPr lang="en-US" sz="1836"/>
            </a:p>
          </p:txBody>
        </p:sp>
        <p:sp>
          <p:nvSpPr>
            <p:cNvPr id="887" name="Freeform 503"/>
            <p:cNvSpPr>
              <a:spLocks/>
            </p:cNvSpPr>
            <p:nvPr/>
          </p:nvSpPr>
          <p:spPr bwMode="auto">
            <a:xfrm>
              <a:off x="11815477" y="4562632"/>
              <a:ext cx="302773" cy="411252"/>
            </a:xfrm>
            <a:custGeom>
              <a:avLst/>
              <a:gdLst>
                <a:gd name="T0" fmla="*/ 0 w 187"/>
                <a:gd name="T1" fmla="*/ 0 h 254"/>
                <a:gd name="T2" fmla="*/ 0 w 187"/>
                <a:gd name="T3" fmla="*/ 213 h 254"/>
                <a:gd name="T4" fmla="*/ 187 w 187"/>
                <a:gd name="T5" fmla="*/ 254 h 254"/>
                <a:gd name="T6" fmla="*/ 187 w 187"/>
                <a:gd name="T7" fmla="*/ 33 h 254"/>
                <a:gd name="T8" fmla="*/ 0 w 187"/>
                <a:gd name="T9" fmla="*/ 0 h 254"/>
              </a:gdLst>
              <a:ahLst/>
              <a:cxnLst>
                <a:cxn ang="0">
                  <a:pos x="T0" y="T1"/>
                </a:cxn>
                <a:cxn ang="0">
                  <a:pos x="T2" y="T3"/>
                </a:cxn>
                <a:cxn ang="0">
                  <a:pos x="T4" y="T5"/>
                </a:cxn>
                <a:cxn ang="0">
                  <a:pos x="T6" y="T7"/>
                </a:cxn>
                <a:cxn ang="0">
                  <a:pos x="T8" y="T9"/>
                </a:cxn>
              </a:cxnLst>
              <a:rect l="0" t="0" r="r" b="b"/>
              <a:pathLst>
                <a:path w="187" h="254">
                  <a:moveTo>
                    <a:pt x="0" y="0"/>
                  </a:moveTo>
                  <a:lnTo>
                    <a:pt x="0" y="213"/>
                  </a:lnTo>
                  <a:lnTo>
                    <a:pt x="187" y="254"/>
                  </a:lnTo>
                  <a:lnTo>
                    <a:pt x="187" y="33"/>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p>
              <a:endParaRPr lang="en-US" sz="1836"/>
            </a:p>
          </p:txBody>
        </p:sp>
        <p:sp>
          <p:nvSpPr>
            <p:cNvPr id="888" name="Freeform 504"/>
            <p:cNvSpPr>
              <a:spLocks/>
            </p:cNvSpPr>
            <p:nvPr/>
          </p:nvSpPr>
          <p:spPr bwMode="auto">
            <a:xfrm>
              <a:off x="9827218" y="3877752"/>
              <a:ext cx="238009" cy="351346"/>
            </a:xfrm>
            <a:custGeom>
              <a:avLst/>
              <a:gdLst>
                <a:gd name="T0" fmla="*/ 0 w 147"/>
                <a:gd name="T1" fmla="*/ 0 h 217"/>
                <a:gd name="T2" fmla="*/ 0 w 147"/>
                <a:gd name="T3" fmla="*/ 192 h 217"/>
                <a:gd name="T4" fmla="*/ 147 w 147"/>
                <a:gd name="T5" fmla="*/ 217 h 217"/>
                <a:gd name="T6" fmla="*/ 147 w 147"/>
                <a:gd name="T7" fmla="*/ 26 h 217"/>
                <a:gd name="T8" fmla="*/ 0 w 147"/>
                <a:gd name="T9" fmla="*/ 0 h 217"/>
              </a:gdLst>
              <a:ahLst/>
              <a:cxnLst>
                <a:cxn ang="0">
                  <a:pos x="T0" y="T1"/>
                </a:cxn>
                <a:cxn ang="0">
                  <a:pos x="T2" y="T3"/>
                </a:cxn>
                <a:cxn ang="0">
                  <a:pos x="T4" y="T5"/>
                </a:cxn>
                <a:cxn ang="0">
                  <a:pos x="T6" y="T7"/>
                </a:cxn>
                <a:cxn ang="0">
                  <a:pos x="T8" y="T9"/>
                </a:cxn>
              </a:cxnLst>
              <a:rect l="0" t="0" r="r" b="b"/>
              <a:pathLst>
                <a:path w="147" h="217">
                  <a:moveTo>
                    <a:pt x="0" y="0"/>
                  </a:moveTo>
                  <a:lnTo>
                    <a:pt x="0" y="192"/>
                  </a:lnTo>
                  <a:lnTo>
                    <a:pt x="147" y="217"/>
                  </a:lnTo>
                  <a:lnTo>
                    <a:pt x="147" y="26"/>
                  </a:lnTo>
                  <a:lnTo>
                    <a:pt x="0" y="0"/>
                  </a:lnTo>
                  <a:close/>
                </a:path>
              </a:pathLst>
            </a:custGeom>
            <a:solidFill>
              <a:srgbClr val="51596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p>
              <a:endParaRPr lang="en-US" sz="1836"/>
            </a:p>
          </p:txBody>
        </p:sp>
        <p:sp>
          <p:nvSpPr>
            <p:cNvPr id="889" name="Freeform 505"/>
            <p:cNvSpPr>
              <a:spLocks/>
            </p:cNvSpPr>
            <p:nvPr/>
          </p:nvSpPr>
          <p:spPr bwMode="auto">
            <a:xfrm>
              <a:off x="9827218" y="3877752"/>
              <a:ext cx="238009" cy="351346"/>
            </a:xfrm>
            <a:custGeom>
              <a:avLst/>
              <a:gdLst>
                <a:gd name="T0" fmla="*/ 0 w 147"/>
                <a:gd name="T1" fmla="*/ 0 h 217"/>
                <a:gd name="T2" fmla="*/ 0 w 147"/>
                <a:gd name="T3" fmla="*/ 192 h 217"/>
                <a:gd name="T4" fmla="*/ 147 w 147"/>
                <a:gd name="T5" fmla="*/ 217 h 217"/>
                <a:gd name="T6" fmla="*/ 147 w 147"/>
                <a:gd name="T7" fmla="*/ 26 h 217"/>
                <a:gd name="T8" fmla="*/ 0 w 147"/>
                <a:gd name="T9" fmla="*/ 0 h 217"/>
              </a:gdLst>
              <a:ahLst/>
              <a:cxnLst>
                <a:cxn ang="0">
                  <a:pos x="T0" y="T1"/>
                </a:cxn>
                <a:cxn ang="0">
                  <a:pos x="T2" y="T3"/>
                </a:cxn>
                <a:cxn ang="0">
                  <a:pos x="T4" y="T5"/>
                </a:cxn>
                <a:cxn ang="0">
                  <a:pos x="T6" y="T7"/>
                </a:cxn>
                <a:cxn ang="0">
                  <a:pos x="T8" y="T9"/>
                </a:cxn>
              </a:cxnLst>
              <a:rect l="0" t="0" r="r" b="b"/>
              <a:pathLst>
                <a:path w="147" h="217">
                  <a:moveTo>
                    <a:pt x="0" y="0"/>
                  </a:moveTo>
                  <a:lnTo>
                    <a:pt x="0" y="192"/>
                  </a:lnTo>
                  <a:lnTo>
                    <a:pt x="147" y="217"/>
                  </a:lnTo>
                  <a:lnTo>
                    <a:pt x="147" y="26"/>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p>
              <a:endParaRPr lang="en-US" sz="1836"/>
            </a:p>
          </p:txBody>
        </p:sp>
        <p:sp>
          <p:nvSpPr>
            <p:cNvPr id="890" name="Freeform 506"/>
            <p:cNvSpPr>
              <a:spLocks/>
            </p:cNvSpPr>
            <p:nvPr/>
          </p:nvSpPr>
          <p:spPr bwMode="auto">
            <a:xfrm>
              <a:off x="10083037" y="3919849"/>
              <a:ext cx="249342" cy="357822"/>
            </a:xfrm>
            <a:custGeom>
              <a:avLst/>
              <a:gdLst>
                <a:gd name="T0" fmla="*/ 0 w 154"/>
                <a:gd name="T1" fmla="*/ 0 h 221"/>
                <a:gd name="T2" fmla="*/ 0 w 154"/>
                <a:gd name="T3" fmla="*/ 195 h 221"/>
                <a:gd name="T4" fmla="*/ 154 w 154"/>
                <a:gd name="T5" fmla="*/ 221 h 221"/>
                <a:gd name="T6" fmla="*/ 154 w 154"/>
                <a:gd name="T7" fmla="*/ 26 h 221"/>
                <a:gd name="T8" fmla="*/ 0 w 154"/>
                <a:gd name="T9" fmla="*/ 0 h 221"/>
              </a:gdLst>
              <a:ahLst/>
              <a:cxnLst>
                <a:cxn ang="0">
                  <a:pos x="T0" y="T1"/>
                </a:cxn>
                <a:cxn ang="0">
                  <a:pos x="T2" y="T3"/>
                </a:cxn>
                <a:cxn ang="0">
                  <a:pos x="T4" y="T5"/>
                </a:cxn>
                <a:cxn ang="0">
                  <a:pos x="T6" y="T7"/>
                </a:cxn>
                <a:cxn ang="0">
                  <a:pos x="T8" y="T9"/>
                </a:cxn>
              </a:cxnLst>
              <a:rect l="0" t="0" r="r" b="b"/>
              <a:pathLst>
                <a:path w="154" h="221">
                  <a:moveTo>
                    <a:pt x="0" y="0"/>
                  </a:moveTo>
                  <a:lnTo>
                    <a:pt x="0" y="195"/>
                  </a:lnTo>
                  <a:lnTo>
                    <a:pt x="154" y="221"/>
                  </a:lnTo>
                  <a:lnTo>
                    <a:pt x="154" y="26"/>
                  </a:lnTo>
                  <a:lnTo>
                    <a:pt x="0" y="0"/>
                  </a:lnTo>
                  <a:close/>
                </a:path>
              </a:pathLst>
            </a:custGeom>
            <a:solidFill>
              <a:srgbClr val="51596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p>
              <a:endParaRPr lang="en-US" sz="1836"/>
            </a:p>
          </p:txBody>
        </p:sp>
        <p:sp>
          <p:nvSpPr>
            <p:cNvPr id="891" name="Freeform 507"/>
            <p:cNvSpPr>
              <a:spLocks/>
            </p:cNvSpPr>
            <p:nvPr/>
          </p:nvSpPr>
          <p:spPr bwMode="auto">
            <a:xfrm>
              <a:off x="10083037" y="3919849"/>
              <a:ext cx="249342" cy="357822"/>
            </a:xfrm>
            <a:custGeom>
              <a:avLst/>
              <a:gdLst>
                <a:gd name="T0" fmla="*/ 0 w 154"/>
                <a:gd name="T1" fmla="*/ 0 h 221"/>
                <a:gd name="T2" fmla="*/ 0 w 154"/>
                <a:gd name="T3" fmla="*/ 195 h 221"/>
                <a:gd name="T4" fmla="*/ 154 w 154"/>
                <a:gd name="T5" fmla="*/ 221 h 221"/>
                <a:gd name="T6" fmla="*/ 154 w 154"/>
                <a:gd name="T7" fmla="*/ 26 h 221"/>
                <a:gd name="T8" fmla="*/ 0 w 154"/>
                <a:gd name="T9" fmla="*/ 0 h 221"/>
              </a:gdLst>
              <a:ahLst/>
              <a:cxnLst>
                <a:cxn ang="0">
                  <a:pos x="T0" y="T1"/>
                </a:cxn>
                <a:cxn ang="0">
                  <a:pos x="T2" y="T3"/>
                </a:cxn>
                <a:cxn ang="0">
                  <a:pos x="T4" y="T5"/>
                </a:cxn>
                <a:cxn ang="0">
                  <a:pos x="T6" y="T7"/>
                </a:cxn>
                <a:cxn ang="0">
                  <a:pos x="T8" y="T9"/>
                </a:cxn>
              </a:cxnLst>
              <a:rect l="0" t="0" r="r" b="b"/>
              <a:pathLst>
                <a:path w="154" h="221">
                  <a:moveTo>
                    <a:pt x="0" y="0"/>
                  </a:moveTo>
                  <a:lnTo>
                    <a:pt x="0" y="195"/>
                  </a:lnTo>
                  <a:lnTo>
                    <a:pt x="154" y="221"/>
                  </a:lnTo>
                  <a:lnTo>
                    <a:pt x="154" y="26"/>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p>
              <a:endParaRPr lang="en-US" sz="1836"/>
            </a:p>
          </p:txBody>
        </p:sp>
        <p:sp>
          <p:nvSpPr>
            <p:cNvPr id="892" name="Freeform 508"/>
            <p:cNvSpPr>
              <a:spLocks/>
            </p:cNvSpPr>
            <p:nvPr/>
          </p:nvSpPr>
          <p:spPr bwMode="auto">
            <a:xfrm>
              <a:off x="10350188" y="3968422"/>
              <a:ext cx="254200" cy="362679"/>
            </a:xfrm>
            <a:custGeom>
              <a:avLst/>
              <a:gdLst>
                <a:gd name="T0" fmla="*/ 0 w 157"/>
                <a:gd name="T1" fmla="*/ 0 h 224"/>
                <a:gd name="T2" fmla="*/ 0 w 157"/>
                <a:gd name="T3" fmla="*/ 194 h 224"/>
                <a:gd name="T4" fmla="*/ 157 w 157"/>
                <a:gd name="T5" fmla="*/ 224 h 224"/>
                <a:gd name="T6" fmla="*/ 157 w 157"/>
                <a:gd name="T7" fmla="*/ 25 h 224"/>
                <a:gd name="T8" fmla="*/ 0 w 157"/>
                <a:gd name="T9" fmla="*/ 0 h 224"/>
              </a:gdLst>
              <a:ahLst/>
              <a:cxnLst>
                <a:cxn ang="0">
                  <a:pos x="T0" y="T1"/>
                </a:cxn>
                <a:cxn ang="0">
                  <a:pos x="T2" y="T3"/>
                </a:cxn>
                <a:cxn ang="0">
                  <a:pos x="T4" y="T5"/>
                </a:cxn>
                <a:cxn ang="0">
                  <a:pos x="T6" y="T7"/>
                </a:cxn>
                <a:cxn ang="0">
                  <a:pos x="T8" y="T9"/>
                </a:cxn>
              </a:cxnLst>
              <a:rect l="0" t="0" r="r" b="b"/>
              <a:pathLst>
                <a:path w="157" h="224">
                  <a:moveTo>
                    <a:pt x="0" y="0"/>
                  </a:moveTo>
                  <a:lnTo>
                    <a:pt x="0" y="194"/>
                  </a:lnTo>
                  <a:lnTo>
                    <a:pt x="157" y="224"/>
                  </a:lnTo>
                  <a:lnTo>
                    <a:pt x="157" y="25"/>
                  </a:lnTo>
                  <a:lnTo>
                    <a:pt x="0" y="0"/>
                  </a:lnTo>
                  <a:close/>
                </a:path>
              </a:pathLst>
            </a:custGeom>
            <a:solidFill>
              <a:srgbClr val="51596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p>
              <a:endParaRPr lang="en-US" sz="1836"/>
            </a:p>
          </p:txBody>
        </p:sp>
        <p:sp>
          <p:nvSpPr>
            <p:cNvPr id="893" name="Freeform 509"/>
            <p:cNvSpPr>
              <a:spLocks/>
            </p:cNvSpPr>
            <p:nvPr/>
          </p:nvSpPr>
          <p:spPr bwMode="auto">
            <a:xfrm>
              <a:off x="10350188" y="3968422"/>
              <a:ext cx="254200" cy="362679"/>
            </a:xfrm>
            <a:custGeom>
              <a:avLst/>
              <a:gdLst>
                <a:gd name="T0" fmla="*/ 0 w 157"/>
                <a:gd name="T1" fmla="*/ 0 h 224"/>
                <a:gd name="T2" fmla="*/ 0 w 157"/>
                <a:gd name="T3" fmla="*/ 194 h 224"/>
                <a:gd name="T4" fmla="*/ 157 w 157"/>
                <a:gd name="T5" fmla="*/ 224 h 224"/>
                <a:gd name="T6" fmla="*/ 157 w 157"/>
                <a:gd name="T7" fmla="*/ 25 h 224"/>
                <a:gd name="T8" fmla="*/ 0 w 157"/>
                <a:gd name="T9" fmla="*/ 0 h 224"/>
              </a:gdLst>
              <a:ahLst/>
              <a:cxnLst>
                <a:cxn ang="0">
                  <a:pos x="T0" y="T1"/>
                </a:cxn>
                <a:cxn ang="0">
                  <a:pos x="T2" y="T3"/>
                </a:cxn>
                <a:cxn ang="0">
                  <a:pos x="T4" y="T5"/>
                </a:cxn>
                <a:cxn ang="0">
                  <a:pos x="T6" y="T7"/>
                </a:cxn>
                <a:cxn ang="0">
                  <a:pos x="T8" y="T9"/>
                </a:cxn>
              </a:cxnLst>
              <a:rect l="0" t="0" r="r" b="b"/>
              <a:pathLst>
                <a:path w="157" h="224">
                  <a:moveTo>
                    <a:pt x="0" y="0"/>
                  </a:moveTo>
                  <a:lnTo>
                    <a:pt x="0" y="194"/>
                  </a:lnTo>
                  <a:lnTo>
                    <a:pt x="157" y="224"/>
                  </a:lnTo>
                  <a:lnTo>
                    <a:pt x="157" y="25"/>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p>
              <a:endParaRPr lang="en-US" sz="1836"/>
            </a:p>
          </p:txBody>
        </p:sp>
        <p:sp>
          <p:nvSpPr>
            <p:cNvPr id="894" name="Freeform 510"/>
            <p:cNvSpPr>
              <a:spLocks/>
            </p:cNvSpPr>
            <p:nvPr/>
          </p:nvSpPr>
          <p:spPr bwMode="auto">
            <a:xfrm>
              <a:off x="10622198" y="4008899"/>
              <a:ext cx="262295" cy="375632"/>
            </a:xfrm>
            <a:custGeom>
              <a:avLst/>
              <a:gdLst>
                <a:gd name="T0" fmla="*/ 0 w 162"/>
                <a:gd name="T1" fmla="*/ 0 h 232"/>
                <a:gd name="T2" fmla="*/ 0 w 162"/>
                <a:gd name="T3" fmla="*/ 199 h 232"/>
                <a:gd name="T4" fmla="*/ 162 w 162"/>
                <a:gd name="T5" fmla="*/ 232 h 232"/>
                <a:gd name="T6" fmla="*/ 162 w 162"/>
                <a:gd name="T7" fmla="*/ 30 h 232"/>
                <a:gd name="T8" fmla="*/ 0 w 162"/>
                <a:gd name="T9" fmla="*/ 0 h 232"/>
              </a:gdLst>
              <a:ahLst/>
              <a:cxnLst>
                <a:cxn ang="0">
                  <a:pos x="T0" y="T1"/>
                </a:cxn>
                <a:cxn ang="0">
                  <a:pos x="T2" y="T3"/>
                </a:cxn>
                <a:cxn ang="0">
                  <a:pos x="T4" y="T5"/>
                </a:cxn>
                <a:cxn ang="0">
                  <a:pos x="T6" y="T7"/>
                </a:cxn>
                <a:cxn ang="0">
                  <a:pos x="T8" y="T9"/>
                </a:cxn>
              </a:cxnLst>
              <a:rect l="0" t="0" r="r" b="b"/>
              <a:pathLst>
                <a:path w="162" h="232">
                  <a:moveTo>
                    <a:pt x="0" y="0"/>
                  </a:moveTo>
                  <a:lnTo>
                    <a:pt x="0" y="199"/>
                  </a:lnTo>
                  <a:lnTo>
                    <a:pt x="162" y="232"/>
                  </a:lnTo>
                  <a:lnTo>
                    <a:pt x="162" y="30"/>
                  </a:lnTo>
                  <a:lnTo>
                    <a:pt x="0" y="0"/>
                  </a:lnTo>
                  <a:close/>
                </a:path>
              </a:pathLst>
            </a:custGeom>
            <a:solidFill>
              <a:srgbClr val="51596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p>
              <a:endParaRPr lang="en-US" sz="1836"/>
            </a:p>
          </p:txBody>
        </p:sp>
        <p:sp>
          <p:nvSpPr>
            <p:cNvPr id="895" name="Freeform 511"/>
            <p:cNvSpPr>
              <a:spLocks/>
            </p:cNvSpPr>
            <p:nvPr/>
          </p:nvSpPr>
          <p:spPr bwMode="auto">
            <a:xfrm>
              <a:off x="10622198" y="4008899"/>
              <a:ext cx="262295" cy="375632"/>
            </a:xfrm>
            <a:custGeom>
              <a:avLst/>
              <a:gdLst>
                <a:gd name="T0" fmla="*/ 0 w 162"/>
                <a:gd name="T1" fmla="*/ 0 h 232"/>
                <a:gd name="T2" fmla="*/ 0 w 162"/>
                <a:gd name="T3" fmla="*/ 199 h 232"/>
                <a:gd name="T4" fmla="*/ 162 w 162"/>
                <a:gd name="T5" fmla="*/ 232 h 232"/>
                <a:gd name="T6" fmla="*/ 162 w 162"/>
                <a:gd name="T7" fmla="*/ 30 h 232"/>
                <a:gd name="T8" fmla="*/ 0 w 162"/>
                <a:gd name="T9" fmla="*/ 0 h 232"/>
              </a:gdLst>
              <a:ahLst/>
              <a:cxnLst>
                <a:cxn ang="0">
                  <a:pos x="T0" y="T1"/>
                </a:cxn>
                <a:cxn ang="0">
                  <a:pos x="T2" y="T3"/>
                </a:cxn>
                <a:cxn ang="0">
                  <a:pos x="T4" y="T5"/>
                </a:cxn>
                <a:cxn ang="0">
                  <a:pos x="T6" y="T7"/>
                </a:cxn>
                <a:cxn ang="0">
                  <a:pos x="T8" y="T9"/>
                </a:cxn>
              </a:cxnLst>
              <a:rect l="0" t="0" r="r" b="b"/>
              <a:pathLst>
                <a:path w="162" h="232">
                  <a:moveTo>
                    <a:pt x="0" y="0"/>
                  </a:moveTo>
                  <a:lnTo>
                    <a:pt x="0" y="199"/>
                  </a:lnTo>
                  <a:lnTo>
                    <a:pt x="162" y="232"/>
                  </a:lnTo>
                  <a:lnTo>
                    <a:pt x="162" y="30"/>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p>
              <a:endParaRPr lang="en-US" sz="1836"/>
            </a:p>
          </p:txBody>
        </p:sp>
        <p:sp>
          <p:nvSpPr>
            <p:cNvPr id="896" name="Freeform 512"/>
            <p:cNvSpPr>
              <a:spLocks/>
            </p:cNvSpPr>
            <p:nvPr/>
          </p:nvSpPr>
          <p:spPr bwMode="auto">
            <a:xfrm>
              <a:off x="10907159" y="4057472"/>
              <a:ext cx="273629" cy="380490"/>
            </a:xfrm>
            <a:custGeom>
              <a:avLst/>
              <a:gdLst>
                <a:gd name="T0" fmla="*/ 0 w 169"/>
                <a:gd name="T1" fmla="*/ 0 h 235"/>
                <a:gd name="T2" fmla="*/ 0 w 169"/>
                <a:gd name="T3" fmla="*/ 202 h 235"/>
                <a:gd name="T4" fmla="*/ 169 w 169"/>
                <a:gd name="T5" fmla="*/ 235 h 235"/>
                <a:gd name="T6" fmla="*/ 169 w 169"/>
                <a:gd name="T7" fmla="*/ 29 h 235"/>
                <a:gd name="T8" fmla="*/ 0 w 169"/>
                <a:gd name="T9" fmla="*/ 0 h 235"/>
              </a:gdLst>
              <a:ahLst/>
              <a:cxnLst>
                <a:cxn ang="0">
                  <a:pos x="T0" y="T1"/>
                </a:cxn>
                <a:cxn ang="0">
                  <a:pos x="T2" y="T3"/>
                </a:cxn>
                <a:cxn ang="0">
                  <a:pos x="T4" y="T5"/>
                </a:cxn>
                <a:cxn ang="0">
                  <a:pos x="T6" y="T7"/>
                </a:cxn>
                <a:cxn ang="0">
                  <a:pos x="T8" y="T9"/>
                </a:cxn>
              </a:cxnLst>
              <a:rect l="0" t="0" r="r" b="b"/>
              <a:pathLst>
                <a:path w="169" h="235">
                  <a:moveTo>
                    <a:pt x="0" y="0"/>
                  </a:moveTo>
                  <a:lnTo>
                    <a:pt x="0" y="202"/>
                  </a:lnTo>
                  <a:lnTo>
                    <a:pt x="169" y="235"/>
                  </a:lnTo>
                  <a:lnTo>
                    <a:pt x="169" y="29"/>
                  </a:lnTo>
                  <a:lnTo>
                    <a:pt x="0" y="0"/>
                  </a:lnTo>
                  <a:close/>
                </a:path>
              </a:pathLst>
            </a:custGeom>
            <a:solidFill>
              <a:srgbClr val="51596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p>
              <a:endParaRPr lang="en-US" sz="1836"/>
            </a:p>
          </p:txBody>
        </p:sp>
        <p:sp>
          <p:nvSpPr>
            <p:cNvPr id="897" name="Freeform 513"/>
            <p:cNvSpPr>
              <a:spLocks/>
            </p:cNvSpPr>
            <p:nvPr/>
          </p:nvSpPr>
          <p:spPr bwMode="auto">
            <a:xfrm>
              <a:off x="10907159" y="4057472"/>
              <a:ext cx="273629" cy="380490"/>
            </a:xfrm>
            <a:custGeom>
              <a:avLst/>
              <a:gdLst>
                <a:gd name="T0" fmla="*/ 0 w 169"/>
                <a:gd name="T1" fmla="*/ 0 h 235"/>
                <a:gd name="T2" fmla="*/ 0 w 169"/>
                <a:gd name="T3" fmla="*/ 202 h 235"/>
                <a:gd name="T4" fmla="*/ 169 w 169"/>
                <a:gd name="T5" fmla="*/ 235 h 235"/>
                <a:gd name="T6" fmla="*/ 169 w 169"/>
                <a:gd name="T7" fmla="*/ 29 h 235"/>
                <a:gd name="T8" fmla="*/ 0 w 169"/>
                <a:gd name="T9" fmla="*/ 0 h 235"/>
              </a:gdLst>
              <a:ahLst/>
              <a:cxnLst>
                <a:cxn ang="0">
                  <a:pos x="T0" y="T1"/>
                </a:cxn>
                <a:cxn ang="0">
                  <a:pos x="T2" y="T3"/>
                </a:cxn>
                <a:cxn ang="0">
                  <a:pos x="T4" y="T5"/>
                </a:cxn>
                <a:cxn ang="0">
                  <a:pos x="T6" y="T7"/>
                </a:cxn>
                <a:cxn ang="0">
                  <a:pos x="T8" y="T9"/>
                </a:cxn>
              </a:cxnLst>
              <a:rect l="0" t="0" r="r" b="b"/>
              <a:pathLst>
                <a:path w="169" h="235">
                  <a:moveTo>
                    <a:pt x="0" y="0"/>
                  </a:moveTo>
                  <a:lnTo>
                    <a:pt x="0" y="202"/>
                  </a:lnTo>
                  <a:lnTo>
                    <a:pt x="169" y="235"/>
                  </a:lnTo>
                  <a:lnTo>
                    <a:pt x="169" y="29"/>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p>
              <a:endParaRPr lang="en-US" sz="1836"/>
            </a:p>
          </p:txBody>
        </p:sp>
        <p:sp>
          <p:nvSpPr>
            <p:cNvPr id="898" name="Freeform 514"/>
            <p:cNvSpPr>
              <a:spLocks/>
            </p:cNvSpPr>
            <p:nvPr/>
          </p:nvSpPr>
          <p:spPr bwMode="auto">
            <a:xfrm>
              <a:off x="11198598" y="4104427"/>
              <a:ext cx="284962" cy="386966"/>
            </a:xfrm>
            <a:custGeom>
              <a:avLst/>
              <a:gdLst>
                <a:gd name="T0" fmla="*/ 0 w 176"/>
                <a:gd name="T1" fmla="*/ 0 h 239"/>
                <a:gd name="T2" fmla="*/ 0 w 176"/>
                <a:gd name="T3" fmla="*/ 206 h 239"/>
                <a:gd name="T4" fmla="*/ 176 w 176"/>
                <a:gd name="T5" fmla="*/ 239 h 239"/>
                <a:gd name="T6" fmla="*/ 176 w 176"/>
                <a:gd name="T7" fmla="*/ 30 h 239"/>
                <a:gd name="T8" fmla="*/ 0 w 176"/>
                <a:gd name="T9" fmla="*/ 0 h 239"/>
              </a:gdLst>
              <a:ahLst/>
              <a:cxnLst>
                <a:cxn ang="0">
                  <a:pos x="T0" y="T1"/>
                </a:cxn>
                <a:cxn ang="0">
                  <a:pos x="T2" y="T3"/>
                </a:cxn>
                <a:cxn ang="0">
                  <a:pos x="T4" y="T5"/>
                </a:cxn>
                <a:cxn ang="0">
                  <a:pos x="T6" y="T7"/>
                </a:cxn>
                <a:cxn ang="0">
                  <a:pos x="T8" y="T9"/>
                </a:cxn>
              </a:cxnLst>
              <a:rect l="0" t="0" r="r" b="b"/>
              <a:pathLst>
                <a:path w="176" h="239">
                  <a:moveTo>
                    <a:pt x="0" y="0"/>
                  </a:moveTo>
                  <a:lnTo>
                    <a:pt x="0" y="206"/>
                  </a:lnTo>
                  <a:lnTo>
                    <a:pt x="176" y="239"/>
                  </a:lnTo>
                  <a:lnTo>
                    <a:pt x="176" y="30"/>
                  </a:lnTo>
                  <a:lnTo>
                    <a:pt x="0" y="0"/>
                  </a:lnTo>
                  <a:close/>
                </a:path>
              </a:pathLst>
            </a:custGeom>
            <a:solidFill>
              <a:srgbClr val="51596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p>
              <a:endParaRPr lang="en-US" sz="1836"/>
            </a:p>
          </p:txBody>
        </p:sp>
        <p:sp>
          <p:nvSpPr>
            <p:cNvPr id="899" name="Freeform 515"/>
            <p:cNvSpPr>
              <a:spLocks/>
            </p:cNvSpPr>
            <p:nvPr/>
          </p:nvSpPr>
          <p:spPr bwMode="auto">
            <a:xfrm>
              <a:off x="11198598" y="4104427"/>
              <a:ext cx="284962" cy="386966"/>
            </a:xfrm>
            <a:custGeom>
              <a:avLst/>
              <a:gdLst>
                <a:gd name="T0" fmla="*/ 0 w 176"/>
                <a:gd name="T1" fmla="*/ 0 h 239"/>
                <a:gd name="T2" fmla="*/ 0 w 176"/>
                <a:gd name="T3" fmla="*/ 206 h 239"/>
                <a:gd name="T4" fmla="*/ 176 w 176"/>
                <a:gd name="T5" fmla="*/ 239 h 239"/>
                <a:gd name="T6" fmla="*/ 176 w 176"/>
                <a:gd name="T7" fmla="*/ 30 h 239"/>
                <a:gd name="T8" fmla="*/ 0 w 176"/>
                <a:gd name="T9" fmla="*/ 0 h 239"/>
              </a:gdLst>
              <a:ahLst/>
              <a:cxnLst>
                <a:cxn ang="0">
                  <a:pos x="T0" y="T1"/>
                </a:cxn>
                <a:cxn ang="0">
                  <a:pos x="T2" y="T3"/>
                </a:cxn>
                <a:cxn ang="0">
                  <a:pos x="T4" y="T5"/>
                </a:cxn>
                <a:cxn ang="0">
                  <a:pos x="T6" y="T7"/>
                </a:cxn>
                <a:cxn ang="0">
                  <a:pos x="T8" y="T9"/>
                </a:cxn>
              </a:cxnLst>
              <a:rect l="0" t="0" r="r" b="b"/>
              <a:pathLst>
                <a:path w="176" h="239">
                  <a:moveTo>
                    <a:pt x="0" y="0"/>
                  </a:moveTo>
                  <a:lnTo>
                    <a:pt x="0" y="206"/>
                  </a:lnTo>
                  <a:lnTo>
                    <a:pt x="176" y="239"/>
                  </a:lnTo>
                  <a:lnTo>
                    <a:pt x="176" y="30"/>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p>
              <a:endParaRPr lang="en-US" sz="1836"/>
            </a:p>
          </p:txBody>
        </p:sp>
        <p:sp>
          <p:nvSpPr>
            <p:cNvPr id="900" name="Freeform 516"/>
            <p:cNvSpPr>
              <a:spLocks/>
            </p:cNvSpPr>
            <p:nvPr/>
          </p:nvSpPr>
          <p:spPr bwMode="auto">
            <a:xfrm>
              <a:off x="11501371" y="4157856"/>
              <a:ext cx="289820" cy="393443"/>
            </a:xfrm>
            <a:custGeom>
              <a:avLst/>
              <a:gdLst>
                <a:gd name="T0" fmla="*/ 0 w 179"/>
                <a:gd name="T1" fmla="*/ 0 h 243"/>
                <a:gd name="T2" fmla="*/ 0 w 179"/>
                <a:gd name="T3" fmla="*/ 210 h 243"/>
                <a:gd name="T4" fmla="*/ 179 w 179"/>
                <a:gd name="T5" fmla="*/ 243 h 243"/>
                <a:gd name="T6" fmla="*/ 179 w 179"/>
                <a:gd name="T7" fmla="*/ 30 h 243"/>
                <a:gd name="T8" fmla="*/ 0 w 179"/>
                <a:gd name="T9" fmla="*/ 0 h 243"/>
              </a:gdLst>
              <a:ahLst/>
              <a:cxnLst>
                <a:cxn ang="0">
                  <a:pos x="T0" y="T1"/>
                </a:cxn>
                <a:cxn ang="0">
                  <a:pos x="T2" y="T3"/>
                </a:cxn>
                <a:cxn ang="0">
                  <a:pos x="T4" y="T5"/>
                </a:cxn>
                <a:cxn ang="0">
                  <a:pos x="T6" y="T7"/>
                </a:cxn>
                <a:cxn ang="0">
                  <a:pos x="T8" y="T9"/>
                </a:cxn>
              </a:cxnLst>
              <a:rect l="0" t="0" r="r" b="b"/>
              <a:pathLst>
                <a:path w="179" h="243">
                  <a:moveTo>
                    <a:pt x="0" y="0"/>
                  </a:moveTo>
                  <a:lnTo>
                    <a:pt x="0" y="210"/>
                  </a:lnTo>
                  <a:lnTo>
                    <a:pt x="179" y="243"/>
                  </a:lnTo>
                  <a:lnTo>
                    <a:pt x="179" y="30"/>
                  </a:lnTo>
                  <a:lnTo>
                    <a:pt x="0" y="0"/>
                  </a:lnTo>
                  <a:close/>
                </a:path>
              </a:pathLst>
            </a:custGeom>
            <a:solidFill>
              <a:srgbClr val="51596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p>
              <a:endParaRPr lang="en-US" sz="1836"/>
            </a:p>
          </p:txBody>
        </p:sp>
        <p:sp>
          <p:nvSpPr>
            <p:cNvPr id="901" name="Freeform 517"/>
            <p:cNvSpPr>
              <a:spLocks/>
            </p:cNvSpPr>
            <p:nvPr/>
          </p:nvSpPr>
          <p:spPr bwMode="auto">
            <a:xfrm>
              <a:off x="11501371" y="4157856"/>
              <a:ext cx="289820" cy="393443"/>
            </a:xfrm>
            <a:custGeom>
              <a:avLst/>
              <a:gdLst>
                <a:gd name="T0" fmla="*/ 0 w 179"/>
                <a:gd name="T1" fmla="*/ 0 h 243"/>
                <a:gd name="T2" fmla="*/ 0 w 179"/>
                <a:gd name="T3" fmla="*/ 210 h 243"/>
                <a:gd name="T4" fmla="*/ 179 w 179"/>
                <a:gd name="T5" fmla="*/ 243 h 243"/>
                <a:gd name="T6" fmla="*/ 179 w 179"/>
                <a:gd name="T7" fmla="*/ 30 h 243"/>
                <a:gd name="T8" fmla="*/ 0 w 179"/>
                <a:gd name="T9" fmla="*/ 0 h 243"/>
              </a:gdLst>
              <a:ahLst/>
              <a:cxnLst>
                <a:cxn ang="0">
                  <a:pos x="T0" y="T1"/>
                </a:cxn>
                <a:cxn ang="0">
                  <a:pos x="T2" y="T3"/>
                </a:cxn>
                <a:cxn ang="0">
                  <a:pos x="T4" y="T5"/>
                </a:cxn>
                <a:cxn ang="0">
                  <a:pos x="T6" y="T7"/>
                </a:cxn>
                <a:cxn ang="0">
                  <a:pos x="T8" y="T9"/>
                </a:cxn>
              </a:cxnLst>
              <a:rect l="0" t="0" r="r" b="b"/>
              <a:pathLst>
                <a:path w="179" h="243">
                  <a:moveTo>
                    <a:pt x="0" y="0"/>
                  </a:moveTo>
                  <a:lnTo>
                    <a:pt x="0" y="210"/>
                  </a:lnTo>
                  <a:lnTo>
                    <a:pt x="179" y="243"/>
                  </a:lnTo>
                  <a:lnTo>
                    <a:pt x="179" y="30"/>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p>
              <a:endParaRPr lang="en-US" sz="1836"/>
            </a:p>
          </p:txBody>
        </p:sp>
        <p:sp>
          <p:nvSpPr>
            <p:cNvPr id="902" name="Freeform 518"/>
            <p:cNvSpPr>
              <a:spLocks/>
            </p:cNvSpPr>
            <p:nvPr/>
          </p:nvSpPr>
          <p:spPr bwMode="auto">
            <a:xfrm>
              <a:off x="11815477" y="4211287"/>
              <a:ext cx="302773" cy="399919"/>
            </a:xfrm>
            <a:custGeom>
              <a:avLst/>
              <a:gdLst>
                <a:gd name="T0" fmla="*/ 0 w 187"/>
                <a:gd name="T1" fmla="*/ 0 h 247"/>
                <a:gd name="T2" fmla="*/ 0 w 187"/>
                <a:gd name="T3" fmla="*/ 213 h 247"/>
                <a:gd name="T4" fmla="*/ 187 w 187"/>
                <a:gd name="T5" fmla="*/ 247 h 247"/>
                <a:gd name="T6" fmla="*/ 187 w 187"/>
                <a:gd name="T7" fmla="*/ 30 h 247"/>
                <a:gd name="T8" fmla="*/ 0 w 187"/>
                <a:gd name="T9" fmla="*/ 0 h 247"/>
              </a:gdLst>
              <a:ahLst/>
              <a:cxnLst>
                <a:cxn ang="0">
                  <a:pos x="T0" y="T1"/>
                </a:cxn>
                <a:cxn ang="0">
                  <a:pos x="T2" y="T3"/>
                </a:cxn>
                <a:cxn ang="0">
                  <a:pos x="T4" y="T5"/>
                </a:cxn>
                <a:cxn ang="0">
                  <a:pos x="T6" y="T7"/>
                </a:cxn>
                <a:cxn ang="0">
                  <a:pos x="T8" y="T9"/>
                </a:cxn>
              </a:cxnLst>
              <a:rect l="0" t="0" r="r" b="b"/>
              <a:pathLst>
                <a:path w="187" h="247">
                  <a:moveTo>
                    <a:pt x="0" y="0"/>
                  </a:moveTo>
                  <a:lnTo>
                    <a:pt x="0" y="213"/>
                  </a:lnTo>
                  <a:lnTo>
                    <a:pt x="187" y="247"/>
                  </a:lnTo>
                  <a:lnTo>
                    <a:pt x="187" y="30"/>
                  </a:lnTo>
                  <a:lnTo>
                    <a:pt x="0" y="0"/>
                  </a:lnTo>
                  <a:close/>
                </a:path>
              </a:pathLst>
            </a:custGeom>
            <a:solidFill>
              <a:srgbClr val="51596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p>
              <a:endParaRPr lang="en-US" sz="1836"/>
            </a:p>
          </p:txBody>
        </p:sp>
        <p:sp>
          <p:nvSpPr>
            <p:cNvPr id="903" name="Freeform 519"/>
            <p:cNvSpPr>
              <a:spLocks/>
            </p:cNvSpPr>
            <p:nvPr/>
          </p:nvSpPr>
          <p:spPr bwMode="auto">
            <a:xfrm>
              <a:off x="11815477" y="4211287"/>
              <a:ext cx="302773" cy="399919"/>
            </a:xfrm>
            <a:custGeom>
              <a:avLst/>
              <a:gdLst>
                <a:gd name="T0" fmla="*/ 0 w 187"/>
                <a:gd name="T1" fmla="*/ 0 h 247"/>
                <a:gd name="T2" fmla="*/ 0 w 187"/>
                <a:gd name="T3" fmla="*/ 213 h 247"/>
                <a:gd name="T4" fmla="*/ 187 w 187"/>
                <a:gd name="T5" fmla="*/ 247 h 247"/>
                <a:gd name="T6" fmla="*/ 187 w 187"/>
                <a:gd name="T7" fmla="*/ 30 h 247"/>
                <a:gd name="T8" fmla="*/ 0 w 187"/>
                <a:gd name="T9" fmla="*/ 0 h 247"/>
              </a:gdLst>
              <a:ahLst/>
              <a:cxnLst>
                <a:cxn ang="0">
                  <a:pos x="T0" y="T1"/>
                </a:cxn>
                <a:cxn ang="0">
                  <a:pos x="T2" y="T3"/>
                </a:cxn>
                <a:cxn ang="0">
                  <a:pos x="T4" y="T5"/>
                </a:cxn>
                <a:cxn ang="0">
                  <a:pos x="T6" y="T7"/>
                </a:cxn>
                <a:cxn ang="0">
                  <a:pos x="T8" y="T9"/>
                </a:cxn>
              </a:cxnLst>
              <a:rect l="0" t="0" r="r" b="b"/>
              <a:pathLst>
                <a:path w="187" h="247">
                  <a:moveTo>
                    <a:pt x="0" y="0"/>
                  </a:moveTo>
                  <a:lnTo>
                    <a:pt x="0" y="213"/>
                  </a:lnTo>
                  <a:lnTo>
                    <a:pt x="187" y="247"/>
                  </a:lnTo>
                  <a:lnTo>
                    <a:pt x="187" y="30"/>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p>
              <a:endParaRPr lang="en-US" sz="1836"/>
            </a:p>
          </p:txBody>
        </p:sp>
        <p:sp>
          <p:nvSpPr>
            <p:cNvPr id="904" name="Freeform 520"/>
            <p:cNvSpPr>
              <a:spLocks/>
            </p:cNvSpPr>
            <p:nvPr/>
          </p:nvSpPr>
          <p:spPr bwMode="auto">
            <a:xfrm>
              <a:off x="9827218" y="3568503"/>
              <a:ext cx="238009" cy="346488"/>
            </a:xfrm>
            <a:custGeom>
              <a:avLst/>
              <a:gdLst>
                <a:gd name="T0" fmla="*/ 0 w 147"/>
                <a:gd name="T1" fmla="*/ 0 h 214"/>
                <a:gd name="T2" fmla="*/ 0 w 147"/>
                <a:gd name="T3" fmla="*/ 188 h 214"/>
                <a:gd name="T4" fmla="*/ 147 w 147"/>
                <a:gd name="T5" fmla="*/ 214 h 214"/>
                <a:gd name="T6" fmla="*/ 147 w 147"/>
                <a:gd name="T7" fmla="*/ 22 h 214"/>
                <a:gd name="T8" fmla="*/ 0 w 147"/>
                <a:gd name="T9" fmla="*/ 0 h 214"/>
              </a:gdLst>
              <a:ahLst/>
              <a:cxnLst>
                <a:cxn ang="0">
                  <a:pos x="T0" y="T1"/>
                </a:cxn>
                <a:cxn ang="0">
                  <a:pos x="T2" y="T3"/>
                </a:cxn>
                <a:cxn ang="0">
                  <a:pos x="T4" y="T5"/>
                </a:cxn>
                <a:cxn ang="0">
                  <a:pos x="T6" y="T7"/>
                </a:cxn>
                <a:cxn ang="0">
                  <a:pos x="T8" y="T9"/>
                </a:cxn>
              </a:cxnLst>
              <a:rect l="0" t="0" r="r" b="b"/>
              <a:pathLst>
                <a:path w="147" h="214">
                  <a:moveTo>
                    <a:pt x="0" y="0"/>
                  </a:moveTo>
                  <a:lnTo>
                    <a:pt x="0" y="188"/>
                  </a:lnTo>
                  <a:lnTo>
                    <a:pt x="147" y="214"/>
                  </a:lnTo>
                  <a:lnTo>
                    <a:pt x="147" y="22"/>
                  </a:lnTo>
                  <a:lnTo>
                    <a:pt x="0" y="0"/>
                  </a:lnTo>
                  <a:close/>
                </a:path>
              </a:pathLst>
            </a:custGeom>
            <a:solidFill>
              <a:srgbClr val="51596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p>
              <a:endParaRPr lang="en-US" sz="1836"/>
            </a:p>
          </p:txBody>
        </p:sp>
        <p:sp>
          <p:nvSpPr>
            <p:cNvPr id="905" name="Freeform 521"/>
            <p:cNvSpPr>
              <a:spLocks/>
            </p:cNvSpPr>
            <p:nvPr/>
          </p:nvSpPr>
          <p:spPr bwMode="auto">
            <a:xfrm>
              <a:off x="9827218" y="3568503"/>
              <a:ext cx="238009" cy="346488"/>
            </a:xfrm>
            <a:custGeom>
              <a:avLst/>
              <a:gdLst>
                <a:gd name="T0" fmla="*/ 0 w 147"/>
                <a:gd name="T1" fmla="*/ 0 h 214"/>
                <a:gd name="T2" fmla="*/ 0 w 147"/>
                <a:gd name="T3" fmla="*/ 188 h 214"/>
                <a:gd name="T4" fmla="*/ 147 w 147"/>
                <a:gd name="T5" fmla="*/ 214 h 214"/>
                <a:gd name="T6" fmla="*/ 147 w 147"/>
                <a:gd name="T7" fmla="*/ 22 h 214"/>
                <a:gd name="T8" fmla="*/ 0 w 147"/>
                <a:gd name="T9" fmla="*/ 0 h 214"/>
              </a:gdLst>
              <a:ahLst/>
              <a:cxnLst>
                <a:cxn ang="0">
                  <a:pos x="T0" y="T1"/>
                </a:cxn>
                <a:cxn ang="0">
                  <a:pos x="T2" y="T3"/>
                </a:cxn>
                <a:cxn ang="0">
                  <a:pos x="T4" y="T5"/>
                </a:cxn>
                <a:cxn ang="0">
                  <a:pos x="T6" y="T7"/>
                </a:cxn>
                <a:cxn ang="0">
                  <a:pos x="T8" y="T9"/>
                </a:cxn>
              </a:cxnLst>
              <a:rect l="0" t="0" r="r" b="b"/>
              <a:pathLst>
                <a:path w="147" h="214">
                  <a:moveTo>
                    <a:pt x="0" y="0"/>
                  </a:moveTo>
                  <a:lnTo>
                    <a:pt x="0" y="188"/>
                  </a:lnTo>
                  <a:lnTo>
                    <a:pt x="147" y="214"/>
                  </a:lnTo>
                  <a:lnTo>
                    <a:pt x="147" y="22"/>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p>
              <a:endParaRPr lang="en-US" sz="1836"/>
            </a:p>
          </p:txBody>
        </p:sp>
        <p:sp>
          <p:nvSpPr>
            <p:cNvPr id="906" name="Freeform 522"/>
            <p:cNvSpPr>
              <a:spLocks/>
            </p:cNvSpPr>
            <p:nvPr/>
          </p:nvSpPr>
          <p:spPr bwMode="auto">
            <a:xfrm>
              <a:off x="10083037" y="3604123"/>
              <a:ext cx="249342" cy="351346"/>
            </a:xfrm>
            <a:custGeom>
              <a:avLst/>
              <a:gdLst>
                <a:gd name="T0" fmla="*/ 0 w 154"/>
                <a:gd name="T1" fmla="*/ 0 h 217"/>
                <a:gd name="T2" fmla="*/ 0 w 154"/>
                <a:gd name="T3" fmla="*/ 192 h 217"/>
                <a:gd name="T4" fmla="*/ 154 w 154"/>
                <a:gd name="T5" fmla="*/ 217 h 217"/>
                <a:gd name="T6" fmla="*/ 154 w 154"/>
                <a:gd name="T7" fmla="*/ 22 h 217"/>
                <a:gd name="T8" fmla="*/ 0 w 154"/>
                <a:gd name="T9" fmla="*/ 0 h 217"/>
              </a:gdLst>
              <a:ahLst/>
              <a:cxnLst>
                <a:cxn ang="0">
                  <a:pos x="T0" y="T1"/>
                </a:cxn>
                <a:cxn ang="0">
                  <a:pos x="T2" y="T3"/>
                </a:cxn>
                <a:cxn ang="0">
                  <a:pos x="T4" y="T5"/>
                </a:cxn>
                <a:cxn ang="0">
                  <a:pos x="T6" y="T7"/>
                </a:cxn>
                <a:cxn ang="0">
                  <a:pos x="T8" y="T9"/>
                </a:cxn>
              </a:cxnLst>
              <a:rect l="0" t="0" r="r" b="b"/>
              <a:pathLst>
                <a:path w="154" h="217">
                  <a:moveTo>
                    <a:pt x="0" y="0"/>
                  </a:moveTo>
                  <a:lnTo>
                    <a:pt x="0" y="192"/>
                  </a:lnTo>
                  <a:lnTo>
                    <a:pt x="154" y="217"/>
                  </a:lnTo>
                  <a:lnTo>
                    <a:pt x="154" y="22"/>
                  </a:lnTo>
                  <a:lnTo>
                    <a:pt x="0" y="0"/>
                  </a:lnTo>
                  <a:close/>
                </a:path>
              </a:pathLst>
            </a:custGeom>
            <a:solidFill>
              <a:srgbClr val="51596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p>
              <a:endParaRPr lang="en-US" sz="1836"/>
            </a:p>
          </p:txBody>
        </p:sp>
        <p:sp>
          <p:nvSpPr>
            <p:cNvPr id="907" name="Freeform 523"/>
            <p:cNvSpPr>
              <a:spLocks/>
            </p:cNvSpPr>
            <p:nvPr/>
          </p:nvSpPr>
          <p:spPr bwMode="auto">
            <a:xfrm>
              <a:off x="10083037" y="3604123"/>
              <a:ext cx="249342" cy="351346"/>
            </a:xfrm>
            <a:custGeom>
              <a:avLst/>
              <a:gdLst>
                <a:gd name="T0" fmla="*/ 0 w 154"/>
                <a:gd name="T1" fmla="*/ 0 h 217"/>
                <a:gd name="T2" fmla="*/ 0 w 154"/>
                <a:gd name="T3" fmla="*/ 192 h 217"/>
                <a:gd name="T4" fmla="*/ 154 w 154"/>
                <a:gd name="T5" fmla="*/ 217 h 217"/>
                <a:gd name="T6" fmla="*/ 154 w 154"/>
                <a:gd name="T7" fmla="*/ 22 h 217"/>
                <a:gd name="T8" fmla="*/ 0 w 154"/>
                <a:gd name="T9" fmla="*/ 0 h 217"/>
              </a:gdLst>
              <a:ahLst/>
              <a:cxnLst>
                <a:cxn ang="0">
                  <a:pos x="T0" y="T1"/>
                </a:cxn>
                <a:cxn ang="0">
                  <a:pos x="T2" y="T3"/>
                </a:cxn>
                <a:cxn ang="0">
                  <a:pos x="T4" y="T5"/>
                </a:cxn>
                <a:cxn ang="0">
                  <a:pos x="T6" y="T7"/>
                </a:cxn>
                <a:cxn ang="0">
                  <a:pos x="T8" y="T9"/>
                </a:cxn>
              </a:cxnLst>
              <a:rect l="0" t="0" r="r" b="b"/>
              <a:pathLst>
                <a:path w="154" h="217">
                  <a:moveTo>
                    <a:pt x="0" y="0"/>
                  </a:moveTo>
                  <a:lnTo>
                    <a:pt x="0" y="192"/>
                  </a:lnTo>
                  <a:lnTo>
                    <a:pt x="154" y="217"/>
                  </a:lnTo>
                  <a:lnTo>
                    <a:pt x="154" y="22"/>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p>
              <a:endParaRPr lang="en-US" sz="1836"/>
            </a:p>
          </p:txBody>
        </p:sp>
        <p:sp>
          <p:nvSpPr>
            <p:cNvPr id="908" name="Freeform 524"/>
            <p:cNvSpPr>
              <a:spLocks/>
            </p:cNvSpPr>
            <p:nvPr/>
          </p:nvSpPr>
          <p:spPr bwMode="auto">
            <a:xfrm>
              <a:off x="10350188" y="3639743"/>
              <a:ext cx="254200" cy="364299"/>
            </a:xfrm>
            <a:custGeom>
              <a:avLst/>
              <a:gdLst>
                <a:gd name="T0" fmla="*/ 0 w 157"/>
                <a:gd name="T1" fmla="*/ 0 h 225"/>
                <a:gd name="T2" fmla="*/ 0 w 157"/>
                <a:gd name="T3" fmla="*/ 199 h 225"/>
                <a:gd name="T4" fmla="*/ 157 w 157"/>
                <a:gd name="T5" fmla="*/ 225 h 225"/>
                <a:gd name="T6" fmla="*/ 157 w 157"/>
                <a:gd name="T7" fmla="*/ 26 h 225"/>
                <a:gd name="T8" fmla="*/ 0 w 157"/>
                <a:gd name="T9" fmla="*/ 0 h 225"/>
              </a:gdLst>
              <a:ahLst/>
              <a:cxnLst>
                <a:cxn ang="0">
                  <a:pos x="T0" y="T1"/>
                </a:cxn>
                <a:cxn ang="0">
                  <a:pos x="T2" y="T3"/>
                </a:cxn>
                <a:cxn ang="0">
                  <a:pos x="T4" y="T5"/>
                </a:cxn>
                <a:cxn ang="0">
                  <a:pos x="T6" y="T7"/>
                </a:cxn>
                <a:cxn ang="0">
                  <a:pos x="T8" y="T9"/>
                </a:cxn>
              </a:cxnLst>
              <a:rect l="0" t="0" r="r" b="b"/>
              <a:pathLst>
                <a:path w="157" h="225">
                  <a:moveTo>
                    <a:pt x="0" y="0"/>
                  </a:moveTo>
                  <a:lnTo>
                    <a:pt x="0" y="199"/>
                  </a:lnTo>
                  <a:lnTo>
                    <a:pt x="157" y="225"/>
                  </a:lnTo>
                  <a:lnTo>
                    <a:pt x="157" y="26"/>
                  </a:lnTo>
                  <a:lnTo>
                    <a:pt x="0" y="0"/>
                  </a:lnTo>
                  <a:close/>
                </a:path>
              </a:pathLst>
            </a:custGeom>
            <a:solidFill>
              <a:srgbClr val="51596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p>
              <a:endParaRPr lang="en-US" sz="1836"/>
            </a:p>
          </p:txBody>
        </p:sp>
        <p:sp>
          <p:nvSpPr>
            <p:cNvPr id="909" name="Freeform 525"/>
            <p:cNvSpPr>
              <a:spLocks/>
            </p:cNvSpPr>
            <p:nvPr/>
          </p:nvSpPr>
          <p:spPr bwMode="auto">
            <a:xfrm>
              <a:off x="10350188" y="3639743"/>
              <a:ext cx="254200" cy="364299"/>
            </a:xfrm>
            <a:custGeom>
              <a:avLst/>
              <a:gdLst>
                <a:gd name="T0" fmla="*/ 0 w 157"/>
                <a:gd name="T1" fmla="*/ 0 h 225"/>
                <a:gd name="T2" fmla="*/ 0 w 157"/>
                <a:gd name="T3" fmla="*/ 199 h 225"/>
                <a:gd name="T4" fmla="*/ 157 w 157"/>
                <a:gd name="T5" fmla="*/ 225 h 225"/>
                <a:gd name="T6" fmla="*/ 157 w 157"/>
                <a:gd name="T7" fmla="*/ 26 h 225"/>
                <a:gd name="T8" fmla="*/ 0 w 157"/>
                <a:gd name="T9" fmla="*/ 0 h 225"/>
              </a:gdLst>
              <a:ahLst/>
              <a:cxnLst>
                <a:cxn ang="0">
                  <a:pos x="T0" y="T1"/>
                </a:cxn>
                <a:cxn ang="0">
                  <a:pos x="T2" y="T3"/>
                </a:cxn>
                <a:cxn ang="0">
                  <a:pos x="T4" y="T5"/>
                </a:cxn>
                <a:cxn ang="0">
                  <a:pos x="T6" y="T7"/>
                </a:cxn>
                <a:cxn ang="0">
                  <a:pos x="T8" y="T9"/>
                </a:cxn>
              </a:cxnLst>
              <a:rect l="0" t="0" r="r" b="b"/>
              <a:pathLst>
                <a:path w="157" h="225">
                  <a:moveTo>
                    <a:pt x="0" y="0"/>
                  </a:moveTo>
                  <a:lnTo>
                    <a:pt x="0" y="199"/>
                  </a:lnTo>
                  <a:lnTo>
                    <a:pt x="157" y="225"/>
                  </a:lnTo>
                  <a:lnTo>
                    <a:pt x="157" y="26"/>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p>
              <a:endParaRPr lang="en-US" sz="1836"/>
            </a:p>
          </p:txBody>
        </p:sp>
        <p:sp>
          <p:nvSpPr>
            <p:cNvPr id="910" name="Freeform 526"/>
            <p:cNvSpPr>
              <a:spLocks/>
            </p:cNvSpPr>
            <p:nvPr/>
          </p:nvSpPr>
          <p:spPr bwMode="auto">
            <a:xfrm>
              <a:off x="10622198" y="3681840"/>
              <a:ext cx="262295" cy="369155"/>
            </a:xfrm>
            <a:custGeom>
              <a:avLst/>
              <a:gdLst>
                <a:gd name="T0" fmla="*/ 0 w 162"/>
                <a:gd name="T1" fmla="*/ 0 h 228"/>
                <a:gd name="T2" fmla="*/ 0 w 162"/>
                <a:gd name="T3" fmla="*/ 199 h 228"/>
                <a:gd name="T4" fmla="*/ 162 w 162"/>
                <a:gd name="T5" fmla="*/ 228 h 228"/>
                <a:gd name="T6" fmla="*/ 162 w 162"/>
                <a:gd name="T7" fmla="*/ 22 h 228"/>
                <a:gd name="T8" fmla="*/ 0 w 162"/>
                <a:gd name="T9" fmla="*/ 0 h 228"/>
              </a:gdLst>
              <a:ahLst/>
              <a:cxnLst>
                <a:cxn ang="0">
                  <a:pos x="T0" y="T1"/>
                </a:cxn>
                <a:cxn ang="0">
                  <a:pos x="T2" y="T3"/>
                </a:cxn>
                <a:cxn ang="0">
                  <a:pos x="T4" y="T5"/>
                </a:cxn>
                <a:cxn ang="0">
                  <a:pos x="T6" y="T7"/>
                </a:cxn>
                <a:cxn ang="0">
                  <a:pos x="T8" y="T9"/>
                </a:cxn>
              </a:cxnLst>
              <a:rect l="0" t="0" r="r" b="b"/>
              <a:pathLst>
                <a:path w="162" h="228">
                  <a:moveTo>
                    <a:pt x="0" y="0"/>
                  </a:moveTo>
                  <a:lnTo>
                    <a:pt x="0" y="199"/>
                  </a:lnTo>
                  <a:lnTo>
                    <a:pt x="162" y="228"/>
                  </a:lnTo>
                  <a:lnTo>
                    <a:pt x="162" y="22"/>
                  </a:lnTo>
                  <a:lnTo>
                    <a:pt x="0" y="0"/>
                  </a:lnTo>
                  <a:close/>
                </a:path>
              </a:pathLst>
            </a:custGeom>
            <a:solidFill>
              <a:srgbClr val="51596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p>
              <a:endParaRPr lang="en-US" sz="1836"/>
            </a:p>
          </p:txBody>
        </p:sp>
        <p:sp>
          <p:nvSpPr>
            <p:cNvPr id="911" name="Freeform 527"/>
            <p:cNvSpPr>
              <a:spLocks/>
            </p:cNvSpPr>
            <p:nvPr/>
          </p:nvSpPr>
          <p:spPr bwMode="auto">
            <a:xfrm>
              <a:off x="10622198" y="3681840"/>
              <a:ext cx="262295" cy="369155"/>
            </a:xfrm>
            <a:custGeom>
              <a:avLst/>
              <a:gdLst>
                <a:gd name="T0" fmla="*/ 0 w 162"/>
                <a:gd name="T1" fmla="*/ 0 h 228"/>
                <a:gd name="T2" fmla="*/ 0 w 162"/>
                <a:gd name="T3" fmla="*/ 199 h 228"/>
                <a:gd name="T4" fmla="*/ 162 w 162"/>
                <a:gd name="T5" fmla="*/ 228 h 228"/>
                <a:gd name="T6" fmla="*/ 162 w 162"/>
                <a:gd name="T7" fmla="*/ 22 h 228"/>
                <a:gd name="T8" fmla="*/ 0 w 162"/>
                <a:gd name="T9" fmla="*/ 0 h 228"/>
              </a:gdLst>
              <a:ahLst/>
              <a:cxnLst>
                <a:cxn ang="0">
                  <a:pos x="T0" y="T1"/>
                </a:cxn>
                <a:cxn ang="0">
                  <a:pos x="T2" y="T3"/>
                </a:cxn>
                <a:cxn ang="0">
                  <a:pos x="T4" y="T5"/>
                </a:cxn>
                <a:cxn ang="0">
                  <a:pos x="T6" y="T7"/>
                </a:cxn>
                <a:cxn ang="0">
                  <a:pos x="T8" y="T9"/>
                </a:cxn>
              </a:cxnLst>
              <a:rect l="0" t="0" r="r" b="b"/>
              <a:pathLst>
                <a:path w="162" h="228">
                  <a:moveTo>
                    <a:pt x="0" y="0"/>
                  </a:moveTo>
                  <a:lnTo>
                    <a:pt x="0" y="199"/>
                  </a:lnTo>
                  <a:lnTo>
                    <a:pt x="162" y="228"/>
                  </a:lnTo>
                  <a:lnTo>
                    <a:pt x="162" y="22"/>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p>
              <a:endParaRPr lang="en-US" sz="1836"/>
            </a:p>
          </p:txBody>
        </p:sp>
        <p:sp>
          <p:nvSpPr>
            <p:cNvPr id="912" name="Freeform 528"/>
            <p:cNvSpPr>
              <a:spLocks/>
            </p:cNvSpPr>
            <p:nvPr/>
          </p:nvSpPr>
          <p:spPr bwMode="auto">
            <a:xfrm>
              <a:off x="10907159" y="3723937"/>
              <a:ext cx="273629" cy="374013"/>
            </a:xfrm>
            <a:custGeom>
              <a:avLst/>
              <a:gdLst>
                <a:gd name="T0" fmla="*/ 0 w 169"/>
                <a:gd name="T1" fmla="*/ 0 h 231"/>
                <a:gd name="T2" fmla="*/ 0 w 169"/>
                <a:gd name="T3" fmla="*/ 202 h 231"/>
                <a:gd name="T4" fmla="*/ 169 w 169"/>
                <a:gd name="T5" fmla="*/ 231 h 231"/>
                <a:gd name="T6" fmla="*/ 169 w 169"/>
                <a:gd name="T7" fmla="*/ 26 h 231"/>
                <a:gd name="T8" fmla="*/ 0 w 169"/>
                <a:gd name="T9" fmla="*/ 0 h 231"/>
              </a:gdLst>
              <a:ahLst/>
              <a:cxnLst>
                <a:cxn ang="0">
                  <a:pos x="T0" y="T1"/>
                </a:cxn>
                <a:cxn ang="0">
                  <a:pos x="T2" y="T3"/>
                </a:cxn>
                <a:cxn ang="0">
                  <a:pos x="T4" y="T5"/>
                </a:cxn>
                <a:cxn ang="0">
                  <a:pos x="T6" y="T7"/>
                </a:cxn>
                <a:cxn ang="0">
                  <a:pos x="T8" y="T9"/>
                </a:cxn>
              </a:cxnLst>
              <a:rect l="0" t="0" r="r" b="b"/>
              <a:pathLst>
                <a:path w="169" h="231">
                  <a:moveTo>
                    <a:pt x="0" y="0"/>
                  </a:moveTo>
                  <a:lnTo>
                    <a:pt x="0" y="202"/>
                  </a:lnTo>
                  <a:lnTo>
                    <a:pt x="169" y="231"/>
                  </a:lnTo>
                  <a:lnTo>
                    <a:pt x="169" y="26"/>
                  </a:lnTo>
                  <a:lnTo>
                    <a:pt x="0" y="0"/>
                  </a:lnTo>
                  <a:close/>
                </a:path>
              </a:pathLst>
            </a:custGeom>
            <a:solidFill>
              <a:srgbClr val="51596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p>
              <a:endParaRPr lang="en-US" sz="1836"/>
            </a:p>
          </p:txBody>
        </p:sp>
        <p:sp>
          <p:nvSpPr>
            <p:cNvPr id="913" name="Freeform 529"/>
            <p:cNvSpPr>
              <a:spLocks/>
            </p:cNvSpPr>
            <p:nvPr/>
          </p:nvSpPr>
          <p:spPr bwMode="auto">
            <a:xfrm>
              <a:off x="10907159" y="3723937"/>
              <a:ext cx="273629" cy="374013"/>
            </a:xfrm>
            <a:custGeom>
              <a:avLst/>
              <a:gdLst>
                <a:gd name="T0" fmla="*/ 0 w 169"/>
                <a:gd name="T1" fmla="*/ 0 h 231"/>
                <a:gd name="T2" fmla="*/ 0 w 169"/>
                <a:gd name="T3" fmla="*/ 202 h 231"/>
                <a:gd name="T4" fmla="*/ 169 w 169"/>
                <a:gd name="T5" fmla="*/ 231 h 231"/>
                <a:gd name="T6" fmla="*/ 169 w 169"/>
                <a:gd name="T7" fmla="*/ 26 h 231"/>
                <a:gd name="T8" fmla="*/ 0 w 169"/>
                <a:gd name="T9" fmla="*/ 0 h 231"/>
              </a:gdLst>
              <a:ahLst/>
              <a:cxnLst>
                <a:cxn ang="0">
                  <a:pos x="T0" y="T1"/>
                </a:cxn>
                <a:cxn ang="0">
                  <a:pos x="T2" y="T3"/>
                </a:cxn>
                <a:cxn ang="0">
                  <a:pos x="T4" y="T5"/>
                </a:cxn>
                <a:cxn ang="0">
                  <a:pos x="T6" y="T7"/>
                </a:cxn>
                <a:cxn ang="0">
                  <a:pos x="T8" y="T9"/>
                </a:cxn>
              </a:cxnLst>
              <a:rect l="0" t="0" r="r" b="b"/>
              <a:pathLst>
                <a:path w="169" h="231">
                  <a:moveTo>
                    <a:pt x="0" y="0"/>
                  </a:moveTo>
                  <a:lnTo>
                    <a:pt x="0" y="202"/>
                  </a:lnTo>
                  <a:lnTo>
                    <a:pt x="169" y="231"/>
                  </a:lnTo>
                  <a:lnTo>
                    <a:pt x="169" y="26"/>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p>
              <a:endParaRPr lang="en-US" sz="1836"/>
            </a:p>
          </p:txBody>
        </p:sp>
        <p:sp>
          <p:nvSpPr>
            <p:cNvPr id="914" name="Freeform 530"/>
            <p:cNvSpPr>
              <a:spLocks/>
            </p:cNvSpPr>
            <p:nvPr/>
          </p:nvSpPr>
          <p:spPr bwMode="auto">
            <a:xfrm>
              <a:off x="11198598" y="3766033"/>
              <a:ext cx="284962" cy="380490"/>
            </a:xfrm>
            <a:custGeom>
              <a:avLst/>
              <a:gdLst>
                <a:gd name="T0" fmla="*/ 0 w 176"/>
                <a:gd name="T1" fmla="*/ 0 h 235"/>
                <a:gd name="T2" fmla="*/ 0 w 176"/>
                <a:gd name="T3" fmla="*/ 205 h 235"/>
                <a:gd name="T4" fmla="*/ 176 w 176"/>
                <a:gd name="T5" fmla="*/ 235 h 235"/>
                <a:gd name="T6" fmla="*/ 176 w 176"/>
                <a:gd name="T7" fmla="*/ 25 h 235"/>
                <a:gd name="T8" fmla="*/ 0 w 176"/>
                <a:gd name="T9" fmla="*/ 0 h 235"/>
              </a:gdLst>
              <a:ahLst/>
              <a:cxnLst>
                <a:cxn ang="0">
                  <a:pos x="T0" y="T1"/>
                </a:cxn>
                <a:cxn ang="0">
                  <a:pos x="T2" y="T3"/>
                </a:cxn>
                <a:cxn ang="0">
                  <a:pos x="T4" y="T5"/>
                </a:cxn>
                <a:cxn ang="0">
                  <a:pos x="T6" y="T7"/>
                </a:cxn>
                <a:cxn ang="0">
                  <a:pos x="T8" y="T9"/>
                </a:cxn>
              </a:cxnLst>
              <a:rect l="0" t="0" r="r" b="b"/>
              <a:pathLst>
                <a:path w="176" h="235">
                  <a:moveTo>
                    <a:pt x="0" y="0"/>
                  </a:moveTo>
                  <a:lnTo>
                    <a:pt x="0" y="205"/>
                  </a:lnTo>
                  <a:lnTo>
                    <a:pt x="176" y="235"/>
                  </a:lnTo>
                  <a:lnTo>
                    <a:pt x="176" y="25"/>
                  </a:lnTo>
                  <a:lnTo>
                    <a:pt x="0" y="0"/>
                  </a:lnTo>
                  <a:close/>
                </a:path>
              </a:pathLst>
            </a:custGeom>
            <a:solidFill>
              <a:srgbClr val="51596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p>
              <a:endParaRPr lang="en-US" sz="1836"/>
            </a:p>
          </p:txBody>
        </p:sp>
        <p:sp>
          <p:nvSpPr>
            <p:cNvPr id="915" name="Freeform 531"/>
            <p:cNvSpPr>
              <a:spLocks/>
            </p:cNvSpPr>
            <p:nvPr/>
          </p:nvSpPr>
          <p:spPr bwMode="auto">
            <a:xfrm>
              <a:off x="11198598" y="3766033"/>
              <a:ext cx="284962" cy="380490"/>
            </a:xfrm>
            <a:custGeom>
              <a:avLst/>
              <a:gdLst>
                <a:gd name="T0" fmla="*/ 0 w 176"/>
                <a:gd name="T1" fmla="*/ 0 h 235"/>
                <a:gd name="T2" fmla="*/ 0 w 176"/>
                <a:gd name="T3" fmla="*/ 205 h 235"/>
                <a:gd name="T4" fmla="*/ 176 w 176"/>
                <a:gd name="T5" fmla="*/ 235 h 235"/>
                <a:gd name="T6" fmla="*/ 176 w 176"/>
                <a:gd name="T7" fmla="*/ 25 h 235"/>
                <a:gd name="T8" fmla="*/ 0 w 176"/>
                <a:gd name="T9" fmla="*/ 0 h 235"/>
              </a:gdLst>
              <a:ahLst/>
              <a:cxnLst>
                <a:cxn ang="0">
                  <a:pos x="T0" y="T1"/>
                </a:cxn>
                <a:cxn ang="0">
                  <a:pos x="T2" y="T3"/>
                </a:cxn>
                <a:cxn ang="0">
                  <a:pos x="T4" y="T5"/>
                </a:cxn>
                <a:cxn ang="0">
                  <a:pos x="T6" y="T7"/>
                </a:cxn>
                <a:cxn ang="0">
                  <a:pos x="T8" y="T9"/>
                </a:cxn>
              </a:cxnLst>
              <a:rect l="0" t="0" r="r" b="b"/>
              <a:pathLst>
                <a:path w="176" h="235">
                  <a:moveTo>
                    <a:pt x="0" y="0"/>
                  </a:moveTo>
                  <a:lnTo>
                    <a:pt x="0" y="205"/>
                  </a:lnTo>
                  <a:lnTo>
                    <a:pt x="176" y="235"/>
                  </a:lnTo>
                  <a:lnTo>
                    <a:pt x="176" y="25"/>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p>
              <a:endParaRPr lang="en-US" sz="1836"/>
            </a:p>
          </p:txBody>
        </p:sp>
        <p:sp>
          <p:nvSpPr>
            <p:cNvPr id="916" name="Freeform 532"/>
            <p:cNvSpPr>
              <a:spLocks/>
            </p:cNvSpPr>
            <p:nvPr/>
          </p:nvSpPr>
          <p:spPr bwMode="auto">
            <a:xfrm>
              <a:off x="11501371" y="3812988"/>
              <a:ext cx="289820" cy="386966"/>
            </a:xfrm>
            <a:custGeom>
              <a:avLst/>
              <a:gdLst>
                <a:gd name="T0" fmla="*/ 0 w 179"/>
                <a:gd name="T1" fmla="*/ 0 h 239"/>
                <a:gd name="T2" fmla="*/ 0 w 179"/>
                <a:gd name="T3" fmla="*/ 210 h 239"/>
                <a:gd name="T4" fmla="*/ 179 w 179"/>
                <a:gd name="T5" fmla="*/ 239 h 239"/>
                <a:gd name="T6" fmla="*/ 179 w 179"/>
                <a:gd name="T7" fmla="*/ 26 h 239"/>
                <a:gd name="T8" fmla="*/ 0 w 179"/>
                <a:gd name="T9" fmla="*/ 0 h 239"/>
              </a:gdLst>
              <a:ahLst/>
              <a:cxnLst>
                <a:cxn ang="0">
                  <a:pos x="T0" y="T1"/>
                </a:cxn>
                <a:cxn ang="0">
                  <a:pos x="T2" y="T3"/>
                </a:cxn>
                <a:cxn ang="0">
                  <a:pos x="T4" y="T5"/>
                </a:cxn>
                <a:cxn ang="0">
                  <a:pos x="T6" y="T7"/>
                </a:cxn>
                <a:cxn ang="0">
                  <a:pos x="T8" y="T9"/>
                </a:cxn>
              </a:cxnLst>
              <a:rect l="0" t="0" r="r" b="b"/>
              <a:pathLst>
                <a:path w="179" h="239">
                  <a:moveTo>
                    <a:pt x="0" y="0"/>
                  </a:moveTo>
                  <a:lnTo>
                    <a:pt x="0" y="210"/>
                  </a:lnTo>
                  <a:lnTo>
                    <a:pt x="179" y="239"/>
                  </a:lnTo>
                  <a:lnTo>
                    <a:pt x="179" y="26"/>
                  </a:lnTo>
                  <a:lnTo>
                    <a:pt x="0" y="0"/>
                  </a:lnTo>
                  <a:close/>
                </a:path>
              </a:pathLst>
            </a:custGeom>
            <a:solidFill>
              <a:srgbClr val="51596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p>
              <a:endParaRPr lang="en-US" sz="1836"/>
            </a:p>
          </p:txBody>
        </p:sp>
        <p:sp>
          <p:nvSpPr>
            <p:cNvPr id="917" name="Freeform 533"/>
            <p:cNvSpPr>
              <a:spLocks/>
            </p:cNvSpPr>
            <p:nvPr/>
          </p:nvSpPr>
          <p:spPr bwMode="auto">
            <a:xfrm>
              <a:off x="11501371" y="3812988"/>
              <a:ext cx="289820" cy="386966"/>
            </a:xfrm>
            <a:custGeom>
              <a:avLst/>
              <a:gdLst>
                <a:gd name="T0" fmla="*/ 0 w 179"/>
                <a:gd name="T1" fmla="*/ 0 h 239"/>
                <a:gd name="T2" fmla="*/ 0 w 179"/>
                <a:gd name="T3" fmla="*/ 210 h 239"/>
                <a:gd name="T4" fmla="*/ 179 w 179"/>
                <a:gd name="T5" fmla="*/ 239 h 239"/>
                <a:gd name="T6" fmla="*/ 179 w 179"/>
                <a:gd name="T7" fmla="*/ 26 h 239"/>
                <a:gd name="T8" fmla="*/ 0 w 179"/>
                <a:gd name="T9" fmla="*/ 0 h 239"/>
              </a:gdLst>
              <a:ahLst/>
              <a:cxnLst>
                <a:cxn ang="0">
                  <a:pos x="T0" y="T1"/>
                </a:cxn>
                <a:cxn ang="0">
                  <a:pos x="T2" y="T3"/>
                </a:cxn>
                <a:cxn ang="0">
                  <a:pos x="T4" y="T5"/>
                </a:cxn>
                <a:cxn ang="0">
                  <a:pos x="T6" y="T7"/>
                </a:cxn>
                <a:cxn ang="0">
                  <a:pos x="T8" y="T9"/>
                </a:cxn>
              </a:cxnLst>
              <a:rect l="0" t="0" r="r" b="b"/>
              <a:pathLst>
                <a:path w="179" h="239">
                  <a:moveTo>
                    <a:pt x="0" y="0"/>
                  </a:moveTo>
                  <a:lnTo>
                    <a:pt x="0" y="210"/>
                  </a:lnTo>
                  <a:lnTo>
                    <a:pt x="179" y="239"/>
                  </a:lnTo>
                  <a:lnTo>
                    <a:pt x="179" y="26"/>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p>
              <a:endParaRPr lang="en-US" sz="1836"/>
            </a:p>
          </p:txBody>
        </p:sp>
        <p:sp>
          <p:nvSpPr>
            <p:cNvPr id="918" name="Freeform 534"/>
            <p:cNvSpPr>
              <a:spLocks/>
            </p:cNvSpPr>
            <p:nvPr/>
          </p:nvSpPr>
          <p:spPr bwMode="auto">
            <a:xfrm>
              <a:off x="11815477" y="3855085"/>
              <a:ext cx="302773" cy="398299"/>
            </a:xfrm>
            <a:custGeom>
              <a:avLst/>
              <a:gdLst>
                <a:gd name="T0" fmla="*/ 0 w 187"/>
                <a:gd name="T1" fmla="*/ 0 h 246"/>
                <a:gd name="T2" fmla="*/ 0 w 187"/>
                <a:gd name="T3" fmla="*/ 213 h 246"/>
                <a:gd name="T4" fmla="*/ 187 w 187"/>
                <a:gd name="T5" fmla="*/ 246 h 246"/>
                <a:gd name="T6" fmla="*/ 187 w 187"/>
                <a:gd name="T7" fmla="*/ 29 h 246"/>
                <a:gd name="T8" fmla="*/ 0 w 187"/>
                <a:gd name="T9" fmla="*/ 0 h 246"/>
              </a:gdLst>
              <a:ahLst/>
              <a:cxnLst>
                <a:cxn ang="0">
                  <a:pos x="T0" y="T1"/>
                </a:cxn>
                <a:cxn ang="0">
                  <a:pos x="T2" y="T3"/>
                </a:cxn>
                <a:cxn ang="0">
                  <a:pos x="T4" y="T5"/>
                </a:cxn>
                <a:cxn ang="0">
                  <a:pos x="T6" y="T7"/>
                </a:cxn>
                <a:cxn ang="0">
                  <a:pos x="T8" y="T9"/>
                </a:cxn>
              </a:cxnLst>
              <a:rect l="0" t="0" r="r" b="b"/>
              <a:pathLst>
                <a:path w="187" h="246">
                  <a:moveTo>
                    <a:pt x="0" y="0"/>
                  </a:moveTo>
                  <a:lnTo>
                    <a:pt x="0" y="213"/>
                  </a:lnTo>
                  <a:lnTo>
                    <a:pt x="187" y="246"/>
                  </a:lnTo>
                  <a:lnTo>
                    <a:pt x="187" y="29"/>
                  </a:lnTo>
                  <a:lnTo>
                    <a:pt x="0" y="0"/>
                  </a:lnTo>
                  <a:close/>
                </a:path>
              </a:pathLst>
            </a:custGeom>
            <a:solidFill>
              <a:srgbClr val="51596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p>
              <a:endParaRPr lang="en-US" sz="1836"/>
            </a:p>
          </p:txBody>
        </p:sp>
        <p:sp>
          <p:nvSpPr>
            <p:cNvPr id="919" name="Freeform 535"/>
            <p:cNvSpPr>
              <a:spLocks/>
            </p:cNvSpPr>
            <p:nvPr/>
          </p:nvSpPr>
          <p:spPr bwMode="auto">
            <a:xfrm>
              <a:off x="11815477" y="3855085"/>
              <a:ext cx="302773" cy="398299"/>
            </a:xfrm>
            <a:custGeom>
              <a:avLst/>
              <a:gdLst>
                <a:gd name="T0" fmla="*/ 0 w 187"/>
                <a:gd name="T1" fmla="*/ 0 h 246"/>
                <a:gd name="T2" fmla="*/ 0 w 187"/>
                <a:gd name="T3" fmla="*/ 213 h 246"/>
                <a:gd name="T4" fmla="*/ 187 w 187"/>
                <a:gd name="T5" fmla="*/ 246 h 246"/>
                <a:gd name="T6" fmla="*/ 187 w 187"/>
                <a:gd name="T7" fmla="*/ 29 h 246"/>
                <a:gd name="T8" fmla="*/ 0 w 187"/>
                <a:gd name="T9" fmla="*/ 0 h 246"/>
              </a:gdLst>
              <a:ahLst/>
              <a:cxnLst>
                <a:cxn ang="0">
                  <a:pos x="T0" y="T1"/>
                </a:cxn>
                <a:cxn ang="0">
                  <a:pos x="T2" y="T3"/>
                </a:cxn>
                <a:cxn ang="0">
                  <a:pos x="T4" y="T5"/>
                </a:cxn>
                <a:cxn ang="0">
                  <a:pos x="T6" y="T7"/>
                </a:cxn>
                <a:cxn ang="0">
                  <a:pos x="T8" y="T9"/>
                </a:cxn>
              </a:cxnLst>
              <a:rect l="0" t="0" r="r" b="b"/>
              <a:pathLst>
                <a:path w="187" h="246">
                  <a:moveTo>
                    <a:pt x="0" y="0"/>
                  </a:moveTo>
                  <a:lnTo>
                    <a:pt x="0" y="213"/>
                  </a:lnTo>
                  <a:lnTo>
                    <a:pt x="187" y="246"/>
                  </a:lnTo>
                  <a:lnTo>
                    <a:pt x="187" y="29"/>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p>
              <a:endParaRPr lang="en-US" sz="1836"/>
            </a:p>
          </p:txBody>
        </p:sp>
        <p:sp>
          <p:nvSpPr>
            <p:cNvPr id="920" name="Freeform 536"/>
            <p:cNvSpPr>
              <a:spLocks/>
            </p:cNvSpPr>
            <p:nvPr/>
          </p:nvSpPr>
          <p:spPr bwMode="auto">
            <a:xfrm>
              <a:off x="9827218" y="3254397"/>
              <a:ext cx="238009" cy="338393"/>
            </a:xfrm>
            <a:custGeom>
              <a:avLst/>
              <a:gdLst>
                <a:gd name="T0" fmla="*/ 0 w 147"/>
                <a:gd name="T1" fmla="*/ 0 h 209"/>
                <a:gd name="T2" fmla="*/ 0 w 147"/>
                <a:gd name="T3" fmla="*/ 191 h 209"/>
                <a:gd name="T4" fmla="*/ 147 w 147"/>
                <a:gd name="T5" fmla="*/ 209 h 209"/>
                <a:gd name="T6" fmla="*/ 147 w 147"/>
                <a:gd name="T7" fmla="*/ 18 h 209"/>
                <a:gd name="T8" fmla="*/ 0 w 147"/>
                <a:gd name="T9" fmla="*/ 0 h 209"/>
              </a:gdLst>
              <a:ahLst/>
              <a:cxnLst>
                <a:cxn ang="0">
                  <a:pos x="T0" y="T1"/>
                </a:cxn>
                <a:cxn ang="0">
                  <a:pos x="T2" y="T3"/>
                </a:cxn>
                <a:cxn ang="0">
                  <a:pos x="T4" y="T5"/>
                </a:cxn>
                <a:cxn ang="0">
                  <a:pos x="T6" y="T7"/>
                </a:cxn>
                <a:cxn ang="0">
                  <a:pos x="T8" y="T9"/>
                </a:cxn>
              </a:cxnLst>
              <a:rect l="0" t="0" r="r" b="b"/>
              <a:pathLst>
                <a:path w="147" h="209">
                  <a:moveTo>
                    <a:pt x="0" y="0"/>
                  </a:moveTo>
                  <a:lnTo>
                    <a:pt x="0" y="191"/>
                  </a:lnTo>
                  <a:lnTo>
                    <a:pt x="147" y="209"/>
                  </a:lnTo>
                  <a:lnTo>
                    <a:pt x="147" y="18"/>
                  </a:lnTo>
                  <a:lnTo>
                    <a:pt x="0" y="0"/>
                  </a:lnTo>
                  <a:close/>
                </a:path>
              </a:pathLst>
            </a:custGeom>
            <a:solidFill>
              <a:srgbClr val="51596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p>
              <a:endParaRPr lang="en-US" sz="1836"/>
            </a:p>
          </p:txBody>
        </p:sp>
        <p:sp>
          <p:nvSpPr>
            <p:cNvPr id="921" name="Freeform 537"/>
            <p:cNvSpPr>
              <a:spLocks/>
            </p:cNvSpPr>
            <p:nvPr/>
          </p:nvSpPr>
          <p:spPr bwMode="auto">
            <a:xfrm>
              <a:off x="9827218" y="3254397"/>
              <a:ext cx="238009" cy="338393"/>
            </a:xfrm>
            <a:custGeom>
              <a:avLst/>
              <a:gdLst>
                <a:gd name="T0" fmla="*/ 0 w 147"/>
                <a:gd name="T1" fmla="*/ 0 h 209"/>
                <a:gd name="T2" fmla="*/ 0 w 147"/>
                <a:gd name="T3" fmla="*/ 191 h 209"/>
                <a:gd name="T4" fmla="*/ 147 w 147"/>
                <a:gd name="T5" fmla="*/ 209 h 209"/>
                <a:gd name="T6" fmla="*/ 147 w 147"/>
                <a:gd name="T7" fmla="*/ 18 h 209"/>
                <a:gd name="T8" fmla="*/ 0 w 147"/>
                <a:gd name="T9" fmla="*/ 0 h 209"/>
              </a:gdLst>
              <a:ahLst/>
              <a:cxnLst>
                <a:cxn ang="0">
                  <a:pos x="T0" y="T1"/>
                </a:cxn>
                <a:cxn ang="0">
                  <a:pos x="T2" y="T3"/>
                </a:cxn>
                <a:cxn ang="0">
                  <a:pos x="T4" y="T5"/>
                </a:cxn>
                <a:cxn ang="0">
                  <a:pos x="T6" y="T7"/>
                </a:cxn>
                <a:cxn ang="0">
                  <a:pos x="T8" y="T9"/>
                </a:cxn>
              </a:cxnLst>
              <a:rect l="0" t="0" r="r" b="b"/>
              <a:pathLst>
                <a:path w="147" h="209">
                  <a:moveTo>
                    <a:pt x="0" y="0"/>
                  </a:moveTo>
                  <a:lnTo>
                    <a:pt x="0" y="191"/>
                  </a:lnTo>
                  <a:lnTo>
                    <a:pt x="147" y="209"/>
                  </a:lnTo>
                  <a:lnTo>
                    <a:pt x="147" y="18"/>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p>
              <a:endParaRPr lang="en-US" sz="1836"/>
            </a:p>
          </p:txBody>
        </p:sp>
        <p:sp>
          <p:nvSpPr>
            <p:cNvPr id="922" name="Freeform 538"/>
            <p:cNvSpPr>
              <a:spLocks/>
            </p:cNvSpPr>
            <p:nvPr/>
          </p:nvSpPr>
          <p:spPr bwMode="auto">
            <a:xfrm>
              <a:off x="10083037" y="3290017"/>
              <a:ext cx="249342" cy="344869"/>
            </a:xfrm>
            <a:custGeom>
              <a:avLst/>
              <a:gdLst>
                <a:gd name="T0" fmla="*/ 0 w 154"/>
                <a:gd name="T1" fmla="*/ 0 h 213"/>
                <a:gd name="T2" fmla="*/ 0 w 154"/>
                <a:gd name="T3" fmla="*/ 191 h 213"/>
                <a:gd name="T4" fmla="*/ 154 w 154"/>
                <a:gd name="T5" fmla="*/ 213 h 213"/>
                <a:gd name="T6" fmla="*/ 154 w 154"/>
                <a:gd name="T7" fmla="*/ 18 h 213"/>
                <a:gd name="T8" fmla="*/ 0 w 154"/>
                <a:gd name="T9" fmla="*/ 0 h 213"/>
              </a:gdLst>
              <a:ahLst/>
              <a:cxnLst>
                <a:cxn ang="0">
                  <a:pos x="T0" y="T1"/>
                </a:cxn>
                <a:cxn ang="0">
                  <a:pos x="T2" y="T3"/>
                </a:cxn>
                <a:cxn ang="0">
                  <a:pos x="T4" y="T5"/>
                </a:cxn>
                <a:cxn ang="0">
                  <a:pos x="T6" y="T7"/>
                </a:cxn>
                <a:cxn ang="0">
                  <a:pos x="T8" y="T9"/>
                </a:cxn>
              </a:cxnLst>
              <a:rect l="0" t="0" r="r" b="b"/>
              <a:pathLst>
                <a:path w="154" h="213">
                  <a:moveTo>
                    <a:pt x="0" y="0"/>
                  </a:moveTo>
                  <a:lnTo>
                    <a:pt x="0" y="191"/>
                  </a:lnTo>
                  <a:lnTo>
                    <a:pt x="154" y="213"/>
                  </a:lnTo>
                  <a:lnTo>
                    <a:pt x="154" y="18"/>
                  </a:lnTo>
                  <a:lnTo>
                    <a:pt x="0" y="0"/>
                  </a:lnTo>
                  <a:close/>
                </a:path>
              </a:pathLst>
            </a:custGeom>
            <a:solidFill>
              <a:srgbClr val="51596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p>
              <a:endParaRPr lang="en-US" sz="1836"/>
            </a:p>
          </p:txBody>
        </p:sp>
        <p:sp>
          <p:nvSpPr>
            <p:cNvPr id="923" name="Freeform 539"/>
            <p:cNvSpPr>
              <a:spLocks/>
            </p:cNvSpPr>
            <p:nvPr/>
          </p:nvSpPr>
          <p:spPr bwMode="auto">
            <a:xfrm>
              <a:off x="10083037" y="3290017"/>
              <a:ext cx="249342" cy="344869"/>
            </a:xfrm>
            <a:custGeom>
              <a:avLst/>
              <a:gdLst>
                <a:gd name="T0" fmla="*/ 0 w 154"/>
                <a:gd name="T1" fmla="*/ 0 h 213"/>
                <a:gd name="T2" fmla="*/ 0 w 154"/>
                <a:gd name="T3" fmla="*/ 191 h 213"/>
                <a:gd name="T4" fmla="*/ 154 w 154"/>
                <a:gd name="T5" fmla="*/ 213 h 213"/>
                <a:gd name="T6" fmla="*/ 154 w 154"/>
                <a:gd name="T7" fmla="*/ 18 h 213"/>
                <a:gd name="T8" fmla="*/ 0 w 154"/>
                <a:gd name="T9" fmla="*/ 0 h 213"/>
              </a:gdLst>
              <a:ahLst/>
              <a:cxnLst>
                <a:cxn ang="0">
                  <a:pos x="T0" y="T1"/>
                </a:cxn>
                <a:cxn ang="0">
                  <a:pos x="T2" y="T3"/>
                </a:cxn>
                <a:cxn ang="0">
                  <a:pos x="T4" y="T5"/>
                </a:cxn>
                <a:cxn ang="0">
                  <a:pos x="T6" y="T7"/>
                </a:cxn>
                <a:cxn ang="0">
                  <a:pos x="T8" y="T9"/>
                </a:cxn>
              </a:cxnLst>
              <a:rect l="0" t="0" r="r" b="b"/>
              <a:pathLst>
                <a:path w="154" h="213">
                  <a:moveTo>
                    <a:pt x="0" y="0"/>
                  </a:moveTo>
                  <a:lnTo>
                    <a:pt x="0" y="191"/>
                  </a:lnTo>
                  <a:lnTo>
                    <a:pt x="154" y="213"/>
                  </a:lnTo>
                  <a:lnTo>
                    <a:pt x="154" y="18"/>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p>
              <a:endParaRPr lang="en-US" sz="1836"/>
            </a:p>
          </p:txBody>
        </p:sp>
        <p:sp>
          <p:nvSpPr>
            <p:cNvPr id="924" name="Freeform 540"/>
            <p:cNvSpPr>
              <a:spLocks/>
            </p:cNvSpPr>
            <p:nvPr/>
          </p:nvSpPr>
          <p:spPr bwMode="auto">
            <a:xfrm>
              <a:off x="10350188" y="3319161"/>
              <a:ext cx="254200" cy="357822"/>
            </a:xfrm>
            <a:custGeom>
              <a:avLst/>
              <a:gdLst>
                <a:gd name="T0" fmla="*/ 0 w 157"/>
                <a:gd name="T1" fmla="*/ 0 h 221"/>
                <a:gd name="T2" fmla="*/ 0 w 157"/>
                <a:gd name="T3" fmla="*/ 195 h 221"/>
                <a:gd name="T4" fmla="*/ 157 w 157"/>
                <a:gd name="T5" fmla="*/ 221 h 221"/>
                <a:gd name="T6" fmla="*/ 157 w 157"/>
                <a:gd name="T7" fmla="*/ 18 h 221"/>
                <a:gd name="T8" fmla="*/ 0 w 157"/>
                <a:gd name="T9" fmla="*/ 0 h 221"/>
              </a:gdLst>
              <a:ahLst/>
              <a:cxnLst>
                <a:cxn ang="0">
                  <a:pos x="T0" y="T1"/>
                </a:cxn>
                <a:cxn ang="0">
                  <a:pos x="T2" y="T3"/>
                </a:cxn>
                <a:cxn ang="0">
                  <a:pos x="T4" y="T5"/>
                </a:cxn>
                <a:cxn ang="0">
                  <a:pos x="T6" y="T7"/>
                </a:cxn>
                <a:cxn ang="0">
                  <a:pos x="T8" y="T9"/>
                </a:cxn>
              </a:cxnLst>
              <a:rect l="0" t="0" r="r" b="b"/>
              <a:pathLst>
                <a:path w="157" h="221">
                  <a:moveTo>
                    <a:pt x="0" y="0"/>
                  </a:moveTo>
                  <a:lnTo>
                    <a:pt x="0" y="195"/>
                  </a:lnTo>
                  <a:lnTo>
                    <a:pt x="157" y="221"/>
                  </a:lnTo>
                  <a:lnTo>
                    <a:pt x="157" y="18"/>
                  </a:lnTo>
                  <a:lnTo>
                    <a:pt x="0" y="0"/>
                  </a:lnTo>
                  <a:close/>
                </a:path>
              </a:pathLst>
            </a:custGeom>
            <a:solidFill>
              <a:srgbClr val="51596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p>
              <a:endParaRPr lang="en-US" sz="1836"/>
            </a:p>
          </p:txBody>
        </p:sp>
        <p:sp>
          <p:nvSpPr>
            <p:cNvPr id="925" name="Freeform 541"/>
            <p:cNvSpPr>
              <a:spLocks/>
            </p:cNvSpPr>
            <p:nvPr/>
          </p:nvSpPr>
          <p:spPr bwMode="auto">
            <a:xfrm>
              <a:off x="10350188" y="3319161"/>
              <a:ext cx="254200" cy="357822"/>
            </a:xfrm>
            <a:custGeom>
              <a:avLst/>
              <a:gdLst>
                <a:gd name="T0" fmla="*/ 0 w 157"/>
                <a:gd name="T1" fmla="*/ 0 h 221"/>
                <a:gd name="T2" fmla="*/ 0 w 157"/>
                <a:gd name="T3" fmla="*/ 195 h 221"/>
                <a:gd name="T4" fmla="*/ 157 w 157"/>
                <a:gd name="T5" fmla="*/ 221 h 221"/>
                <a:gd name="T6" fmla="*/ 157 w 157"/>
                <a:gd name="T7" fmla="*/ 18 h 221"/>
                <a:gd name="T8" fmla="*/ 0 w 157"/>
                <a:gd name="T9" fmla="*/ 0 h 221"/>
              </a:gdLst>
              <a:ahLst/>
              <a:cxnLst>
                <a:cxn ang="0">
                  <a:pos x="T0" y="T1"/>
                </a:cxn>
                <a:cxn ang="0">
                  <a:pos x="T2" y="T3"/>
                </a:cxn>
                <a:cxn ang="0">
                  <a:pos x="T4" y="T5"/>
                </a:cxn>
                <a:cxn ang="0">
                  <a:pos x="T6" y="T7"/>
                </a:cxn>
                <a:cxn ang="0">
                  <a:pos x="T8" y="T9"/>
                </a:cxn>
              </a:cxnLst>
              <a:rect l="0" t="0" r="r" b="b"/>
              <a:pathLst>
                <a:path w="157" h="221">
                  <a:moveTo>
                    <a:pt x="0" y="0"/>
                  </a:moveTo>
                  <a:lnTo>
                    <a:pt x="0" y="195"/>
                  </a:lnTo>
                  <a:lnTo>
                    <a:pt x="157" y="221"/>
                  </a:lnTo>
                  <a:lnTo>
                    <a:pt x="157" y="18"/>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p>
              <a:endParaRPr lang="en-US" sz="1836"/>
            </a:p>
          </p:txBody>
        </p:sp>
        <p:sp>
          <p:nvSpPr>
            <p:cNvPr id="926" name="Freeform 542"/>
            <p:cNvSpPr>
              <a:spLocks/>
            </p:cNvSpPr>
            <p:nvPr/>
          </p:nvSpPr>
          <p:spPr bwMode="auto">
            <a:xfrm>
              <a:off x="10622198" y="3354781"/>
              <a:ext cx="262295" cy="357822"/>
            </a:xfrm>
            <a:custGeom>
              <a:avLst/>
              <a:gdLst>
                <a:gd name="T0" fmla="*/ 0 w 162"/>
                <a:gd name="T1" fmla="*/ 0 h 221"/>
                <a:gd name="T2" fmla="*/ 0 w 162"/>
                <a:gd name="T3" fmla="*/ 199 h 221"/>
                <a:gd name="T4" fmla="*/ 162 w 162"/>
                <a:gd name="T5" fmla="*/ 221 h 221"/>
                <a:gd name="T6" fmla="*/ 162 w 162"/>
                <a:gd name="T7" fmla="*/ 18 h 221"/>
                <a:gd name="T8" fmla="*/ 0 w 162"/>
                <a:gd name="T9" fmla="*/ 0 h 221"/>
              </a:gdLst>
              <a:ahLst/>
              <a:cxnLst>
                <a:cxn ang="0">
                  <a:pos x="T0" y="T1"/>
                </a:cxn>
                <a:cxn ang="0">
                  <a:pos x="T2" y="T3"/>
                </a:cxn>
                <a:cxn ang="0">
                  <a:pos x="T4" y="T5"/>
                </a:cxn>
                <a:cxn ang="0">
                  <a:pos x="T6" y="T7"/>
                </a:cxn>
                <a:cxn ang="0">
                  <a:pos x="T8" y="T9"/>
                </a:cxn>
              </a:cxnLst>
              <a:rect l="0" t="0" r="r" b="b"/>
              <a:pathLst>
                <a:path w="162" h="221">
                  <a:moveTo>
                    <a:pt x="0" y="0"/>
                  </a:moveTo>
                  <a:lnTo>
                    <a:pt x="0" y="199"/>
                  </a:lnTo>
                  <a:lnTo>
                    <a:pt x="162" y="221"/>
                  </a:lnTo>
                  <a:lnTo>
                    <a:pt x="162" y="18"/>
                  </a:lnTo>
                  <a:lnTo>
                    <a:pt x="0" y="0"/>
                  </a:lnTo>
                  <a:close/>
                </a:path>
              </a:pathLst>
            </a:custGeom>
            <a:solidFill>
              <a:srgbClr val="51596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p>
              <a:endParaRPr lang="en-US" sz="1836"/>
            </a:p>
          </p:txBody>
        </p:sp>
        <p:sp>
          <p:nvSpPr>
            <p:cNvPr id="927" name="Freeform 543"/>
            <p:cNvSpPr>
              <a:spLocks/>
            </p:cNvSpPr>
            <p:nvPr/>
          </p:nvSpPr>
          <p:spPr bwMode="auto">
            <a:xfrm>
              <a:off x="10622198" y="3354781"/>
              <a:ext cx="262295" cy="357822"/>
            </a:xfrm>
            <a:custGeom>
              <a:avLst/>
              <a:gdLst>
                <a:gd name="T0" fmla="*/ 0 w 162"/>
                <a:gd name="T1" fmla="*/ 0 h 221"/>
                <a:gd name="T2" fmla="*/ 0 w 162"/>
                <a:gd name="T3" fmla="*/ 199 h 221"/>
                <a:gd name="T4" fmla="*/ 162 w 162"/>
                <a:gd name="T5" fmla="*/ 221 h 221"/>
                <a:gd name="T6" fmla="*/ 162 w 162"/>
                <a:gd name="T7" fmla="*/ 18 h 221"/>
                <a:gd name="T8" fmla="*/ 0 w 162"/>
                <a:gd name="T9" fmla="*/ 0 h 221"/>
              </a:gdLst>
              <a:ahLst/>
              <a:cxnLst>
                <a:cxn ang="0">
                  <a:pos x="T0" y="T1"/>
                </a:cxn>
                <a:cxn ang="0">
                  <a:pos x="T2" y="T3"/>
                </a:cxn>
                <a:cxn ang="0">
                  <a:pos x="T4" y="T5"/>
                </a:cxn>
                <a:cxn ang="0">
                  <a:pos x="T6" y="T7"/>
                </a:cxn>
                <a:cxn ang="0">
                  <a:pos x="T8" y="T9"/>
                </a:cxn>
              </a:cxnLst>
              <a:rect l="0" t="0" r="r" b="b"/>
              <a:pathLst>
                <a:path w="162" h="221">
                  <a:moveTo>
                    <a:pt x="0" y="0"/>
                  </a:moveTo>
                  <a:lnTo>
                    <a:pt x="0" y="199"/>
                  </a:lnTo>
                  <a:lnTo>
                    <a:pt x="162" y="221"/>
                  </a:lnTo>
                  <a:lnTo>
                    <a:pt x="162" y="18"/>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p>
              <a:endParaRPr lang="en-US" sz="1836"/>
            </a:p>
          </p:txBody>
        </p:sp>
        <p:sp>
          <p:nvSpPr>
            <p:cNvPr id="928" name="Freeform 544"/>
            <p:cNvSpPr>
              <a:spLocks/>
            </p:cNvSpPr>
            <p:nvPr/>
          </p:nvSpPr>
          <p:spPr bwMode="auto">
            <a:xfrm>
              <a:off x="10907159" y="3390401"/>
              <a:ext cx="273629" cy="362679"/>
            </a:xfrm>
            <a:custGeom>
              <a:avLst/>
              <a:gdLst>
                <a:gd name="T0" fmla="*/ 0 w 169"/>
                <a:gd name="T1" fmla="*/ 0 h 224"/>
                <a:gd name="T2" fmla="*/ 0 w 169"/>
                <a:gd name="T3" fmla="*/ 202 h 224"/>
                <a:gd name="T4" fmla="*/ 169 w 169"/>
                <a:gd name="T5" fmla="*/ 224 h 224"/>
                <a:gd name="T6" fmla="*/ 169 w 169"/>
                <a:gd name="T7" fmla="*/ 18 h 224"/>
                <a:gd name="T8" fmla="*/ 0 w 169"/>
                <a:gd name="T9" fmla="*/ 0 h 224"/>
              </a:gdLst>
              <a:ahLst/>
              <a:cxnLst>
                <a:cxn ang="0">
                  <a:pos x="T0" y="T1"/>
                </a:cxn>
                <a:cxn ang="0">
                  <a:pos x="T2" y="T3"/>
                </a:cxn>
                <a:cxn ang="0">
                  <a:pos x="T4" y="T5"/>
                </a:cxn>
                <a:cxn ang="0">
                  <a:pos x="T6" y="T7"/>
                </a:cxn>
                <a:cxn ang="0">
                  <a:pos x="T8" y="T9"/>
                </a:cxn>
              </a:cxnLst>
              <a:rect l="0" t="0" r="r" b="b"/>
              <a:pathLst>
                <a:path w="169" h="224">
                  <a:moveTo>
                    <a:pt x="0" y="0"/>
                  </a:moveTo>
                  <a:lnTo>
                    <a:pt x="0" y="202"/>
                  </a:lnTo>
                  <a:lnTo>
                    <a:pt x="169" y="224"/>
                  </a:lnTo>
                  <a:lnTo>
                    <a:pt x="169" y="18"/>
                  </a:lnTo>
                  <a:lnTo>
                    <a:pt x="0" y="0"/>
                  </a:lnTo>
                  <a:close/>
                </a:path>
              </a:pathLst>
            </a:custGeom>
            <a:solidFill>
              <a:srgbClr val="51596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p>
              <a:endParaRPr lang="en-US" sz="1836"/>
            </a:p>
          </p:txBody>
        </p:sp>
        <p:sp>
          <p:nvSpPr>
            <p:cNvPr id="929" name="Freeform 545"/>
            <p:cNvSpPr>
              <a:spLocks/>
            </p:cNvSpPr>
            <p:nvPr/>
          </p:nvSpPr>
          <p:spPr bwMode="auto">
            <a:xfrm>
              <a:off x="10907159" y="3390401"/>
              <a:ext cx="273629" cy="362679"/>
            </a:xfrm>
            <a:custGeom>
              <a:avLst/>
              <a:gdLst>
                <a:gd name="T0" fmla="*/ 0 w 169"/>
                <a:gd name="T1" fmla="*/ 0 h 224"/>
                <a:gd name="T2" fmla="*/ 0 w 169"/>
                <a:gd name="T3" fmla="*/ 202 h 224"/>
                <a:gd name="T4" fmla="*/ 169 w 169"/>
                <a:gd name="T5" fmla="*/ 224 h 224"/>
                <a:gd name="T6" fmla="*/ 169 w 169"/>
                <a:gd name="T7" fmla="*/ 18 h 224"/>
                <a:gd name="T8" fmla="*/ 0 w 169"/>
                <a:gd name="T9" fmla="*/ 0 h 224"/>
              </a:gdLst>
              <a:ahLst/>
              <a:cxnLst>
                <a:cxn ang="0">
                  <a:pos x="T0" y="T1"/>
                </a:cxn>
                <a:cxn ang="0">
                  <a:pos x="T2" y="T3"/>
                </a:cxn>
                <a:cxn ang="0">
                  <a:pos x="T4" y="T5"/>
                </a:cxn>
                <a:cxn ang="0">
                  <a:pos x="T6" y="T7"/>
                </a:cxn>
                <a:cxn ang="0">
                  <a:pos x="T8" y="T9"/>
                </a:cxn>
              </a:cxnLst>
              <a:rect l="0" t="0" r="r" b="b"/>
              <a:pathLst>
                <a:path w="169" h="224">
                  <a:moveTo>
                    <a:pt x="0" y="0"/>
                  </a:moveTo>
                  <a:lnTo>
                    <a:pt x="0" y="202"/>
                  </a:lnTo>
                  <a:lnTo>
                    <a:pt x="169" y="224"/>
                  </a:lnTo>
                  <a:lnTo>
                    <a:pt x="169" y="18"/>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p>
              <a:endParaRPr lang="en-US" sz="1836"/>
            </a:p>
          </p:txBody>
        </p:sp>
        <p:sp>
          <p:nvSpPr>
            <p:cNvPr id="930" name="Freeform 546"/>
            <p:cNvSpPr>
              <a:spLocks/>
            </p:cNvSpPr>
            <p:nvPr/>
          </p:nvSpPr>
          <p:spPr bwMode="auto">
            <a:xfrm>
              <a:off x="11198598" y="3426021"/>
              <a:ext cx="284962" cy="375632"/>
            </a:xfrm>
            <a:custGeom>
              <a:avLst/>
              <a:gdLst>
                <a:gd name="T0" fmla="*/ 0 w 176"/>
                <a:gd name="T1" fmla="*/ 0 h 232"/>
                <a:gd name="T2" fmla="*/ 0 w 176"/>
                <a:gd name="T3" fmla="*/ 206 h 232"/>
                <a:gd name="T4" fmla="*/ 176 w 176"/>
                <a:gd name="T5" fmla="*/ 232 h 232"/>
                <a:gd name="T6" fmla="*/ 176 w 176"/>
                <a:gd name="T7" fmla="*/ 22 h 232"/>
                <a:gd name="T8" fmla="*/ 0 w 176"/>
                <a:gd name="T9" fmla="*/ 0 h 232"/>
              </a:gdLst>
              <a:ahLst/>
              <a:cxnLst>
                <a:cxn ang="0">
                  <a:pos x="T0" y="T1"/>
                </a:cxn>
                <a:cxn ang="0">
                  <a:pos x="T2" y="T3"/>
                </a:cxn>
                <a:cxn ang="0">
                  <a:pos x="T4" y="T5"/>
                </a:cxn>
                <a:cxn ang="0">
                  <a:pos x="T6" y="T7"/>
                </a:cxn>
                <a:cxn ang="0">
                  <a:pos x="T8" y="T9"/>
                </a:cxn>
              </a:cxnLst>
              <a:rect l="0" t="0" r="r" b="b"/>
              <a:pathLst>
                <a:path w="176" h="232">
                  <a:moveTo>
                    <a:pt x="0" y="0"/>
                  </a:moveTo>
                  <a:lnTo>
                    <a:pt x="0" y="206"/>
                  </a:lnTo>
                  <a:lnTo>
                    <a:pt x="176" y="232"/>
                  </a:lnTo>
                  <a:lnTo>
                    <a:pt x="176" y="22"/>
                  </a:lnTo>
                  <a:lnTo>
                    <a:pt x="0" y="0"/>
                  </a:lnTo>
                  <a:close/>
                </a:path>
              </a:pathLst>
            </a:custGeom>
            <a:solidFill>
              <a:srgbClr val="51596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p>
              <a:endParaRPr lang="en-US" sz="1836"/>
            </a:p>
          </p:txBody>
        </p:sp>
        <p:sp>
          <p:nvSpPr>
            <p:cNvPr id="931" name="Freeform 547"/>
            <p:cNvSpPr>
              <a:spLocks/>
            </p:cNvSpPr>
            <p:nvPr/>
          </p:nvSpPr>
          <p:spPr bwMode="auto">
            <a:xfrm>
              <a:off x="11198598" y="3426021"/>
              <a:ext cx="284962" cy="375632"/>
            </a:xfrm>
            <a:custGeom>
              <a:avLst/>
              <a:gdLst>
                <a:gd name="T0" fmla="*/ 0 w 176"/>
                <a:gd name="T1" fmla="*/ 0 h 232"/>
                <a:gd name="T2" fmla="*/ 0 w 176"/>
                <a:gd name="T3" fmla="*/ 206 h 232"/>
                <a:gd name="T4" fmla="*/ 176 w 176"/>
                <a:gd name="T5" fmla="*/ 232 h 232"/>
                <a:gd name="T6" fmla="*/ 176 w 176"/>
                <a:gd name="T7" fmla="*/ 22 h 232"/>
                <a:gd name="T8" fmla="*/ 0 w 176"/>
                <a:gd name="T9" fmla="*/ 0 h 232"/>
              </a:gdLst>
              <a:ahLst/>
              <a:cxnLst>
                <a:cxn ang="0">
                  <a:pos x="T0" y="T1"/>
                </a:cxn>
                <a:cxn ang="0">
                  <a:pos x="T2" y="T3"/>
                </a:cxn>
                <a:cxn ang="0">
                  <a:pos x="T4" y="T5"/>
                </a:cxn>
                <a:cxn ang="0">
                  <a:pos x="T6" y="T7"/>
                </a:cxn>
                <a:cxn ang="0">
                  <a:pos x="T8" y="T9"/>
                </a:cxn>
              </a:cxnLst>
              <a:rect l="0" t="0" r="r" b="b"/>
              <a:pathLst>
                <a:path w="176" h="232">
                  <a:moveTo>
                    <a:pt x="0" y="0"/>
                  </a:moveTo>
                  <a:lnTo>
                    <a:pt x="0" y="206"/>
                  </a:lnTo>
                  <a:lnTo>
                    <a:pt x="176" y="232"/>
                  </a:lnTo>
                  <a:lnTo>
                    <a:pt x="176" y="22"/>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p>
              <a:endParaRPr lang="en-US" sz="1836"/>
            </a:p>
          </p:txBody>
        </p:sp>
        <p:sp>
          <p:nvSpPr>
            <p:cNvPr id="932" name="Freeform 548"/>
            <p:cNvSpPr>
              <a:spLocks/>
            </p:cNvSpPr>
            <p:nvPr/>
          </p:nvSpPr>
          <p:spPr bwMode="auto">
            <a:xfrm>
              <a:off x="11501371" y="3461642"/>
              <a:ext cx="289820" cy="380490"/>
            </a:xfrm>
            <a:custGeom>
              <a:avLst/>
              <a:gdLst>
                <a:gd name="T0" fmla="*/ 0 w 179"/>
                <a:gd name="T1" fmla="*/ 0 h 235"/>
                <a:gd name="T2" fmla="*/ 0 w 179"/>
                <a:gd name="T3" fmla="*/ 210 h 235"/>
                <a:gd name="T4" fmla="*/ 179 w 179"/>
                <a:gd name="T5" fmla="*/ 235 h 235"/>
                <a:gd name="T6" fmla="*/ 179 w 179"/>
                <a:gd name="T7" fmla="*/ 22 h 235"/>
                <a:gd name="T8" fmla="*/ 0 w 179"/>
                <a:gd name="T9" fmla="*/ 0 h 235"/>
              </a:gdLst>
              <a:ahLst/>
              <a:cxnLst>
                <a:cxn ang="0">
                  <a:pos x="T0" y="T1"/>
                </a:cxn>
                <a:cxn ang="0">
                  <a:pos x="T2" y="T3"/>
                </a:cxn>
                <a:cxn ang="0">
                  <a:pos x="T4" y="T5"/>
                </a:cxn>
                <a:cxn ang="0">
                  <a:pos x="T6" y="T7"/>
                </a:cxn>
                <a:cxn ang="0">
                  <a:pos x="T8" y="T9"/>
                </a:cxn>
              </a:cxnLst>
              <a:rect l="0" t="0" r="r" b="b"/>
              <a:pathLst>
                <a:path w="179" h="235">
                  <a:moveTo>
                    <a:pt x="0" y="0"/>
                  </a:moveTo>
                  <a:lnTo>
                    <a:pt x="0" y="210"/>
                  </a:lnTo>
                  <a:lnTo>
                    <a:pt x="179" y="235"/>
                  </a:lnTo>
                  <a:lnTo>
                    <a:pt x="179" y="22"/>
                  </a:lnTo>
                  <a:lnTo>
                    <a:pt x="0" y="0"/>
                  </a:lnTo>
                  <a:close/>
                </a:path>
              </a:pathLst>
            </a:custGeom>
            <a:solidFill>
              <a:srgbClr val="51596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p>
              <a:endParaRPr lang="en-US" sz="1836"/>
            </a:p>
          </p:txBody>
        </p:sp>
        <p:sp>
          <p:nvSpPr>
            <p:cNvPr id="933" name="Freeform 549"/>
            <p:cNvSpPr>
              <a:spLocks/>
            </p:cNvSpPr>
            <p:nvPr/>
          </p:nvSpPr>
          <p:spPr bwMode="auto">
            <a:xfrm>
              <a:off x="11501371" y="3461642"/>
              <a:ext cx="289820" cy="380490"/>
            </a:xfrm>
            <a:custGeom>
              <a:avLst/>
              <a:gdLst>
                <a:gd name="T0" fmla="*/ 0 w 179"/>
                <a:gd name="T1" fmla="*/ 0 h 235"/>
                <a:gd name="T2" fmla="*/ 0 w 179"/>
                <a:gd name="T3" fmla="*/ 210 h 235"/>
                <a:gd name="T4" fmla="*/ 179 w 179"/>
                <a:gd name="T5" fmla="*/ 235 h 235"/>
                <a:gd name="T6" fmla="*/ 179 w 179"/>
                <a:gd name="T7" fmla="*/ 22 h 235"/>
                <a:gd name="T8" fmla="*/ 0 w 179"/>
                <a:gd name="T9" fmla="*/ 0 h 235"/>
              </a:gdLst>
              <a:ahLst/>
              <a:cxnLst>
                <a:cxn ang="0">
                  <a:pos x="T0" y="T1"/>
                </a:cxn>
                <a:cxn ang="0">
                  <a:pos x="T2" y="T3"/>
                </a:cxn>
                <a:cxn ang="0">
                  <a:pos x="T4" y="T5"/>
                </a:cxn>
                <a:cxn ang="0">
                  <a:pos x="T6" y="T7"/>
                </a:cxn>
                <a:cxn ang="0">
                  <a:pos x="T8" y="T9"/>
                </a:cxn>
              </a:cxnLst>
              <a:rect l="0" t="0" r="r" b="b"/>
              <a:pathLst>
                <a:path w="179" h="235">
                  <a:moveTo>
                    <a:pt x="0" y="0"/>
                  </a:moveTo>
                  <a:lnTo>
                    <a:pt x="0" y="210"/>
                  </a:lnTo>
                  <a:lnTo>
                    <a:pt x="179" y="235"/>
                  </a:lnTo>
                  <a:lnTo>
                    <a:pt x="179" y="22"/>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p>
              <a:endParaRPr lang="en-US" sz="1836"/>
            </a:p>
          </p:txBody>
        </p:sp>
        <p:sp>
          <p:nvSpPr>
            <p:cNvPr id="934" name="Freeform 550"/>
            <p:cNvSpPr>
              <a:spLocks/>
            </p:cNvSpPr>
            <p:nvPr/>
          </p:nvSpPr>
          <p:spPr bwMode="auto">
            <a:xfrm>
              <a:off x="11815477" y="3503739"/>
              <a:ext cx="302773" cy="386966"/>
            </a:xfrm>
            <a:custGeom>
              <a:avLst/>
              <a:gdLst>
                <a:gd name="T0" fmla="*/ 0 w 187"/>
                <a:gd name="T1" fmla="*/ 0 h 239"/>
                <a:gd name="T2" fmla="*/ 0 w 187"/>
                <a:gd name="T3" fmla="*/ 213 h 239"/>
                <a:gd name="T4" fmla="*/ 187 w 187"/>
                <a:gd name="T5" fmla="*/ 239 h 239"/>
                <a:gd name="T6" fmla="*/ 187 w 187"/>
                <a:gd name="T7" fmla="*/ 22 h 239"/>
                <a:gd name="T8" fmla="*/ 0 w 187"/>
                <a:gd name="T9" fmla="*/ 0 h 239"/>
              </a:gdLst>
              <a:ahLst/>
              <a:cxnLst>
                <a:cxn ang="0">
                  <a:pos x="T0" y="T1"/>
                </a:cxn>
                <a:cxn ang="0">
                  <a:pos x="T2" y="T3"/>
                </a:cxn>
                <a:cxn ang="0">
                  <a:pos x="T4" y="T5"/>
                </a:cxn>
                <a:cxn ang="0">
                  <a:pos x="T6" y="T7"/>
                </a:cxn>
                <a:cxn ang="0">
                  <a:pos x="T8" y="T9"/>
                </a:cxn>
              </a:cxnLst>
              <a:rect l="0" t="0" r="r" b="b"/>
              <a:pathLst>
                <a:path w="187" h="239">
                  <a:moveTo>
                    <a:pt x="0" y="0"/>
                  </a:moveTo>
                  <a:lnTo>
                    <a:pt x="0" y="213"/>
                  </a:lnTo>
                  <a:lnTo>
                    <a:pt x="187" y="239"/>
                  </a:lnTo>
                  <a:lnTo>
                    <a:pt x="187" y="22"/>
                  </a:lnTo>
                  <a:lnTo>
                    <a:pt x="0" y="0"/>
                  </a:lnTo>
                  <a:close/>
                </a:path>
              </a:pathLst>
            </a:custGeom>
            <a:solidFill>
              <a:srgbClr val="51596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p>
              <a:endParaRPr lang="en-US" sz="1836"/>
            </a:p>
          </p:txBody>
        </p:sp>
        <p:sp>
          <p:nvSpPr>
            <p:cNvPr id="935" name="Freeform 551"/>
            <p:cNvSpPr>
              <a:spLocks/>
            </p:cNvSpPr>
            <p:nvPr/>
          </p:nvSpPr>
          <p:spPr bwMode="auto">
            <a:xfrm>
              <a:off x="11815477" y="3503739"/>
              <a:ext cx="302773" cy="386966"/>
            </a:xfrm>
            <a:custGeom>
              <a:avLst/>
              <a:gdLst>
                <a:gd name="T0" fmla="*/ 0 w 187"/>
                <a:gd name="T1" fmla="*/ 0 h 239"/>
                <a:gd name="T2" fmla="*/ 0 w 187"/>
                <a:gd name="T3" fmla="*/ 213 h 239"/>
                <a:gd name="T4" fmla="*/ 187 w 187"/>
                <a:gd name="T5" fmla="*/ 239 h 239"/>
                <a:gd name="T6" fmla="*/ 187 w 187"/>
                <a:gd name="T7" fmla="*/ 22 h 239"/>
                <a:gd name="T8" fmla="*/ 0 w 187"/>
                <a:gd name="T9" fmla="*/ 0 h 239"/>
              </a:gdLst>
              <a:ahLst/>
              <a:cxnLst>
                <a:cxn ang="0">
                  <a:pos x="T0" y="T1"/>
                </a:cxn>
                <a:cxn ang="0">
                  <a:pos x="T2" y="T3"/>
                </a:cxn>
                <a:cxn ang="0">
                  <a:pos x="T4" y="T5"/>
                </a:cxn>
                <a:cxn ang="0">
                  <a:pos x="T6" y="T7"/>
                </a:cxn>
                <a:cxn ang="0">
                  <a:pos x="T8" y="T9"/>
                </a:cxn>
              </a:cxnLst>
              <a:rect l="0" t="0" r="r" b="b"/>
              <a:pathLst>
                <a:path w="187" h="239">
                  <a:moveTo>
                    <a:pt x="0" y="0"/>
                  </a:moveTo>
                  <a:lnTo>
                    <a:pt x="0" y="213"/>
                  </a:lnTo>
                  <a:lnTo>
                    <a:pt x="187" y="239"/>
                  </a:lnTo>
                  <a:lnTo>
                    <a:pt x="187" y="22"/>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p>
              <a:endParaRPr lang="en-US" sz="1836"/>
            </a:p>
          </p:txBody>
        </p:sp>
        <p:sp>
          <p:nvSpPr>
            <p:cNvPr id="936" name="Freeform 552"/>
            <p:cNvSpPr>
              <a:spLocks/>
            </p:cNvSpPr>
            <p:nvPr/>
          </p:nvSpPr>
          <p:spPr bwMode="auto">
            <a:xfrm>
              <a:off x="9827218" y="2943529"/>
              <a:ext cx="238009" cy="333535"/>
            </a:xfrm>
            <a:custGeom>
              <a:avLst/>
              <a:gdLst>
                <a:gd name="T0" fmla="*/ 0 w 147"/>
                <a:gd name="T1" fmla="*/ 0 h 206"/>
                <a:gd name="T2" fmla="*/ 0 w 147"/>
                <a:gd name="T3" fmla="*/ 188 h 206"/>
                <a:gd name="T4" fmla="*/ 147 w 147"/>
                <a:gd name="T5" fmla="*/ 206 h 206"/>
                <a:gd name="T6" fmla="*/ 147 w 147"/>
                <a:gd name="T7" fmla="*/ 15 h 206"/>
                <a:gd name="T8" fmla="*/ 0 w 147"/>
                <a:gd name="T9" fmla="*/ 0 h 206"/>
              </a:gdLst>
              <a:ahLst/>
              <a:cxnLst>
                <a:cxn ang="0">
                  <a:pos x="T0" y="T1"/>
                </a:cxn>
                <a:cxn ang="0">
                  <a:pos x="T2" y="T3"/>
                </a:cxn>
                <a:cxn ang="0">
                  <a:pos x="T4" y="T5"/>
                </a:cxn>
                <a:cxn ang="0">
                  <a:pos x="T6" y="T7"/>
                </a:cxn>
                <a:cxn ang="0">
                  <a:pos x="T8" y="T9"/>
                </a:cxn>
              </a:cxnLst>
              <a:rect l="0" t="0" r="r" b="b"/>
              <a:pathLst>
                <a:path w="147" h="206">
                  <a:moveTo>
                    <a:pt x="0" y="0"/>
                  </a:moveTo>
                  <a:lnTo>
                    <a:pt x="0" y="188"/>
                  </a:lnTo>
                  <a:lnTo>
                    <a:pt x="147" y="206"/>
                  </a:lnTo>
                  <a:lnTo>
                    <a:pt x="147" y="15"/>
                  </a:lnTo>
                  <a:lnTo>
                    <a:pt x="0" y="0"/>
                  </a:lnTo>
                  <a:close/>
                </a:path>
              </a:pathLst>
            </a:custGeom>
            <a:solidFill>
              <a:srgbClr val="51596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p>
              <a:endParaRPr lang="en-US" sz="1836"/>
            </a:p>
          </p:txBody>
        </p:sp>
        <p:sp>
          <p:nvSpPr>
            <p:cNvPr id="937" name="Freeform 553"/>
            <p:cNvSpPr>
              <a:spLocks/>
            </p:cNvSpPr>
            <p:nvPr/>
          </p:nvSpPr>
          <p:spPr bwMode="auto">
            <a:xfrm>
              <a:off x="9827218" y="2943529"/>
              <a:ext cx="238009" cy="333535"/>
            </a:xfrm>
            <a:custGeom>
              <a:avLst/>
              <a:gdLst>
                <a:gd name="T0" fmla="*/ 0 w 147"/>
                <a:gd name="T1" fmla="*/ 0 h 206"/>
                <a:gd name="T2" fmla="*/ 0 w 147"/>
                <a:gd name="T3" fmla="*/ 188 h 206"/>
                <a:gd name="T4" fmla="*/ 147 w 147"/>
                <a:gd name="T5" fmla="*/ 206 h 206"/>
                <a:gd name="T6" fmla="*/ 147 w 147"/>
                <a:gd name="T7" fmla="*/ 15 h 206"/>
                <a:gd name="T8" fmla="*/ 0 w 147"/>
                <a:gd name="T9" fmla="*/ 0 h 206"/>
              </a:gdLst>
              <a:ahLst/>
              <a:cxnLst>
                <a:cxn ang="0">
                  <a:pos x="T0" y="T1"/>
                </a:cxn>
                <a:cxn ang="0">
                  <a:pos x="T2" y="T3"/>
                </a:cxn>
                <a:cxn ang="0">
                  <a:pos x="T4" y="T5"/>
                </a:cxn>
                <a:cxn ang="0">
                  <a:pos x="T6" y="T7"/>
                </a:cxn>
                <a:cxn ang="0">
                  <a:pos x="T8" y="T9"/>
                </a:cxn>
              </a:cxnLst>
              <a:rect l="0" t="0" r="r" b="b"/>
              <a:pathLst>
                <a:path w="147" h="206">
                  <a:moveTo>
                    <a:pt x="0" y="0"/>
                  </a:moveTo>
                  <a:lnTo>
                    <a:pt x="0" y="188"/>
                  </a:lnTo>
                  <a:lnTo>
                    <a:pt x="147" y="206"/>
                  </a:lnTo>
                  <a:lnTo>
                    <a:pt x="147" y="15"/>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p>
              <a:endParaRPr lang="en-US" sz="1836"/>
            </a:p>
          </p:txBody>
        </p:sp>
        <p:sp>
          <p:nvSpPr>
            <p:cNvPr id="938" name="Freeform 554"/>
            <p:cNvSpPr>
              <a:spLocks/>
            </p:cNvSpPr>
            <p:nvPr/>
          </p:nvSpPr>
          <p:spPr bwMode="auto">
            <a:xfrm>
              <a:off x="10083037" y="2967816"/>
              <a:ext cx="249342" cy="344869"/>
            </a:xfrm>
            <a:custGeom>
              <a:avLst/>
              <a:gdLst>
                <a:gd name="T0" fmla="*/ 0 w 154"/>
                <a:gd name="T1" fmla="*/ 0 h 213"/>
                <a:gd name="T2" fmla="*/ 0 w 154"/>
                <a:gd name="T3" fmla="*/ 195 h 213"/>
                <a:gd name="T4" fmla="*/ 154 w 154"/>
                <a:gd name="T5" fmla="*/ 213 h 213"/>
                <a:gd name="T6" fmla="*/ 154 w 154"/>
                <a:gd name="T7" fmla="*/ 15 h 213"/>
                <a:gd name="T8" fmla="*/ 0 w 154"/>
                <a:gd name="T9" fmla="*/ 0 h 213"/>
              </a:gdLst>
              <a:ahLst/>
              <a:cxnLst>
                <a:cxn ang="0">
                  <a:pos x="T0" y="T1"/>
                </a:cxn>
                <a:cxn ang="0">
                  <a:pos x="T2" y="T3"/>
                </a:cxn>
                <a:cxn ang="0">
                  <a:pos x="T4" y="T5"/>
                </a:cxn>
                <a:cxn ang="0">
                  <a:pos x="T6" y="T7"/>
                </a:cxn>
                <a:cxn ang="0">
                  <a:pos x="T8" y="T9"/>
                </a:cxn>
              </a:cxnLst>
              <a:rect l="0" t="0" r="r" b="b"/>
              <a:pathLst>
                <a:path w="154" h="213">
                  <a:moveTo>
                    <a:pt x="0" y="0"/>
                  </a:moveTo>
                  <a:lnTo>
                    <a:pt x="0" y="195"/>
                  </a:lnTo>
                  <a:lnTo>
                    <a:pt x="154" y="213"/>
                  </a:lnTo>
                  <a:lnTo>
                    <a:pt x="154" y="15"/>
                  </a:lnTo>
                  <a:lnTo>
                    <a:pt x="0" y="0"/>
                  </a:lnTo>
                  <a:close/>
                </a:path>
              </a:pathLst>
            </a:custGeom>
            <a:solidFill>
              <a:srgbClr val="51596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p>
              <a:endParaRPr lang="en-US" sz="1836"/>
            </a:p>
          </p:txBody>
        </p:sp>
        <p:sp>
          <p:nvSpPr>
            <p:cNvPr id="939" name="Freeform 555"/>
            <p:cNvSpPr>
              <a:spLocks/>
            </p:cNvSpPr>
            <p:nvPr/>
          </p:nvSpPr>
          <p:spPr bwMode="auto">
            <a:xfrm>
              <a:off x="10083037" y="2967816"/>
              <a:ext cx="249342" cy="344869"/>
            </a:xfrm>
            <a:custGeom>
              <a:avLst/>
              <a:gdLst>
                <a:gd name="T0" fmla="*/ 0 w 154"/>
                <a:gd name="T1" fmla="*/ 0 h 213"/>
                <a:gd name="T2" fmla="*/ 0 w 154"/>
                <a:gd name="T3" fmla="*/ 195 h 213"/>
                <a:gd name="T4" fmla="*/ 154 w 154"/>
                <a:gd name="T5" fmla="*/ 213 h 213"/>
                <a:gd name="T6" fmla="*/ 154 w 154"/>
                <a:gd name="T7" fmla="*/ 15 h 213"/>
                <a:gd name="T8" fmla="*/ 0 w 154"/>
                <a:gd name="T9" fmla="*/ 0 h 213"/>
              </a:gdLst>
              <a:ahLst/>
              <a:cxnLst>
                <a:cxn ang="0">
                  <a:pos x="T0" y="T1"/>
                </a:cxn>
                <a:cxn ang="0">
                  <a:pos x="T2" y="T3"/>
                </a:cxn>
                <a:cxn ang="0">
                  <a:pos x="T4" y="T5"/>
                </a:cxn>
                <a:cxn ang="0">
                  <a:pos x="T6" y="T7"/>
                </a:cxn>
                <a:cxn ang="0">
                  <a:pos x="T8" y="T9"/>
                </a:cxn>
              </a:cxnLst>
              <a:rect l="0" t="0" r="r" b="b"/>
              <a:pathLst>
                <a:path w="154" h="213">
                  <a:moveTo>
                    <a:pt x="0" y="0"/>
                  </a:moveTo>
                  <a:lnTo>
                    <a:pt x="0" y="195"/>
                  </a:lnTo>
                  <a:lnTo>
                    <a:pt x="154" y="213"/>
                  </a:lnTo>
                  <a:lnTo>
                    <a:pt x="154" y="15"/>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p>
              <a:endParaRPr lang="en-US" sz="1836"/>
            </a:p>
          </p:txBody>
        </p:sp>
        <p:sp>
          <p:nvSpPr>
            <p:cNvPr id="940" name="Freeform 556"/>
            <p:cNvSpPr>
              <a:spLocks/>
            </p:cNvSpPr>
            <p:nvPr/>
          </p:nvSpPr>
          <p:spPr bwMode="auto">
            <a:xfrm>
              <a:off x="10350188" y="2996960"/>
              <a:ext cx="254200" cy="346488"/>
            </a:xfrm>
            <a:custGeom>
              <a:avLst/>
              <a:gdLst>
                <a:gd name="T0" fmla="*/ 0 w 157"/>
                <a:gd name="T1" fmla="*/ 0 h 214"/>
                <a:gd name="T2" fmla="*/ 0 w 157"/>
                <a:gd name="T3" fmla="*/ 195 h 214"/>
                <a:gd name="T4" fmla="*/ 157 w 157"/>
                <a:gd name="T5" fmla="*/ 214 h 214"/>
                <a:gd name="T6" fmla="*/ 157 w 157"/>
                <a:gd name="T7" fmla="*/ 15 h 214"/>
                <a:gd name="T8" fmla="*/ 0 w 157"/>
                <a:gd name="T9" fmla="*/ 0 h 214"/>
              </a:gdLst>
              <a:ahLst/>
              <a:cxnLst>
                <a:cxn ang="0">
                  <a:pos x="T0" y="T1"/>
                </a:cxn>
                <a:cxn ang="0">
                  <a:pos x="T2" y="T3"/>
                </a:cxn>
                <a:cxn ang="0">
                  <a:pos x="T4" y="T5"/>
                </a:cxn>
                <a:cxn ang="0">
                  <a:pos x="T6" y="T7"/>
                </a:cxn>
                <a:cxn ang="0">
                  <a:pos x="T8" y="T9"/>
                </a:cxn>
              </a:cxnLst>
              <a:rect l="0" t="0" r="r" b="b"/>
              <a:pathLst>
                <a:path w="157" h="214">
                  <a:moveTo>
                    <a:pt x="0" y="0"/>
                  </a:moveTo>
                  <a:lnTo>
                    <a:pt x="0" y="195"/>
                  </a:lnTo>
                  <a:lnTo>
                    <a:pt x="157" y="214"/>
                  </a:lnTo>
                  <a:lnTo>
                    <a:pt x="157" y="15"/>
                  </a:lnTo>
                  <a:lnTo>
                    <a:pt x="0" y="0"/>
                  </a:lnTo>
                  <a:close/>
                </a:path>
              </a:pathLst>
            </a:custGeom>
            <a:solidFill>
              <a:srgbClr val="51596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p>
              <a:endParaRPr lang="en-US" sz="1836"/>
            </a:p>
          </p:txBody>
        </p:sp>
        <p:sp>
          <p:nvSpPr>
            <p:cNvPr id="941" name="Freeform 557"/>
            <p:cNvSpPr>
              <a:spLocks/>
            </p:cNvSpPr>
            <p:nvPr/>
          </p:nvSpPr>
          <p:spPr bwMode="auto">
            <a:xfrm>
              <a:off x="10350188" y="2996960"/>
              <a:ext cx="254200" cy="346488"/>
            </a:xfrm>
            <a:custGeom>
              <a:avLst/>
              <a:gdLst>
                <a:gd name="T0" fmla="*/ 0 w 157"/>
                <a:gd name="T1" fmla="*/ 0 h 214"/>
                <a:gd name="T2" fmla="*/ 0 w 157"/>
                <a:gd name="T3" fmla="*/ 195 h 214"/>
                <a:gd name="T4" fmla="*/ 157 w 157"/>
                <a:gd name="T5" fmla="*/ 214 h 214"/>
                <a:gd name="T6" fmla="*/ 157 w 157"/>
                <a:gd name="T7" fmla="*/ 15 h 214"/>
                <a:gd name="T8" fmla="*/ 0 w 157"/>
                <a:gd name="T9" fmla="*/ 0 h 214"/>
              </a:gdLst>
              <a:ahLst/>
              <a:cxnLst>
                <a:cxn ang="0">
                  <a:pos x="T0" y="T1"/>
                </a:cxn>
                <a:cxn ang="0">
                  <a:pos x="T2" y="T3"/>
                </a:cxn>
                <a:cxn ang="0">
                  <a:pos x="T4" y="T5"/>
                </a:cxn>
                <a:cxn ang="0">
                  <a:pos x="T6" y="T7"/>
                </a:cxn>
                <a:cxn ang="0">
                  <a:pos x="T8" y="T9"/>
                </a:cxn>
              </a:cxnLst>
              <a:rect l="0" t="0" r="r" b="b"/>
              <a:pathLst>
                <a:path w="157" h="214">
                  <a:moveTo>
                    <a:pt x="0" y="0"/>
                  </a:moveTo>
                  <a:lnTo>
                    <a:pt x="0" y="195"/>
                  </a:lnTo>
                  <a:lnTo>
                    <a:pt x="157" y="214"/>
                  </a:lnTo>
                  <a:lnTo>
                    <a:pt x="157" y="15"/>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p>
              <a:endParaRPr lang="en-US" sz="1836"/>
            </a:p>
          </p:txBody>
        </p:sp>
        <p:sp>
          <p:nvSpPr>
            <p:cNvPr id="942" name="Freeform 558"/>
            <p:cNvSpPr>
              <a:spLocks/>
            </p:cNvSpPr>
            <p:nvPr/>
          </p:nvSpPr>
          <p:spPr bwMode="auto">
            <a:xfrm>
              <a:off x="10622198" y="3027722"/>
              <a:ext cx="262295" cy="351346"/>
            </a:xfrm>
            <a:custGeom>
              <a:avLst/>
              <a:gdLst>
                <a:gd name="T0" fmla="*/ 0 w 162"/>
                <a:gd name="T1" fmla="*/ 0 h 217"/>
                <a:gd name="T2" fmla="*/ 0 w 162"/>
                <a:gd name="T3" fmla="*/ 198 h 217"/>
                <a:gd name="T4" fmla="*/ 162 w 162"/>
                <a:gd name="T5" fmla="*/ 217 h 217"/>
                <a:gd name="T6" fmla="*/ 162 w 162"/>
                <a:gd name="T7" fmla="*/ 15 h 217"/>
                <a:gd name="T8" fmla="*/ 0 w 162"/>
                <a:gd name="T9" fmla="*/ 0 h 217"/>
              </a:gdLst>
              <a:ahLst/>
              <a:cxnLst>
                <a:cxn ang="0">
                  <a:pos x="T0" y="T1"/>
                </a:cxn>
                <a:cxn ang="0">
                  <a:pos x="T2" y="T3"/>
                </a:cxn>
                <a:cxn ang="0">
                  <a:pos x="T4" y="T5"/>
                </a:cxn>
                <a:cxn ang="0">
                  <a:pos x="T6" y="T7"/>
                </a:cxn>
                <a:cxn ang="0">
                  <a:pos x="T8" y="T9"/>
                </a:cxn>
              </a:cxnLst>
              <a:rect l="0" t="0" r="r" b="b"/>
              <a:pathLst>
                <a:path w="162" h="217">
                  <a:moveTo>
                    <a:pt x="0" y="0"/>
                  </a:moveTo>
                  <a:lnTo>
                    <a:pt x="0" y="198"/>
                  </a:lnTo>
                  <a:lnTo>
                    <a:pt x="162" y="217"/>
                  </a:lnTo>
                  <a:lnTo>
                    <a:pt x="162" y="15"/>
                  </a:lnTo>
                  <a:lnTo>
                    <a:pt x="0" y="0"/>
                  </a:lnTo>
                  <a:close/>
                </a:path>
              </a:pathLst>
            </a:custGeom>
            <a:solidFill>
              <a:srgbClr val="51596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p>
              <a:endParaRPr lang="en-US" sz="1836"/>
            </a:p>
          </p:txBody>
        </p:sp>
        <p:sp>
          <p:nvSpPr>
            <p:cNvPr id="943" name="Freeform 559"/>
            <p:cNvSpPr>
              <a:spLocks/>
            </p:cNvSpPr>
            <p:nvPr/>
          </p:nvSpPr>
          <p:spPr bwMode="auto">
            <a:xfrm>
              <a:off x="10622198" y="3027722"/>
              <a:ext cx="262295" cy="351346"/>
            </a:xfrm>
            <a:custGeom>
              <a:avLst/>
              <a:gdLst>
                <a:gd name="T0" fmla="*/ 0 w 162"/>
                <a:gd name="T1" fmla="*/ 0 h 217"/>
                <a:gd name="T2" fmla="*/ 0 w 162"/>
                <a:gd name="T3" fmla="*/ 198 h 217"/>
                <a:gd name="T4" fmla="*/ 162 w 162"/>
                <a:gd name="T5" fmla="*/ 217 h 217"/>
                <a:gd name="T6" fmla="*/ 162 w 162"/>
                <a:gd name="T7" fmla="*/ 15 h 217"/>
                <a:gd name="T8" fmla="*/ 0 w 162"/>
                <a:gd name="T9" fmla="*/ 0 h 217"/>
              </a:gdLst>
              <a:ahLst/>
              <a:cxnLst>
                <a:cxn ang="0">
                  <a:pos x="T0" y="T1"/>
                </a:cxn>
                <a:cxn ang="0">
                  <a:pos x="T2" y="T3"/>
                </a:cxn>
                <a:cxn ang="0">
                  <a:pos x="T4" y="T5"/>
                </a:cxn>
                <a:cxn ang="0">
                  <a:pos x="T6" y="T7"/>
                </a:cxn>
                <a:cxn ang="0">
                  <a:pos x="T8" y="T9"/>
                </a:cxn>
              </a:cxnLst>
              <a:rect l="0" t="0" r="r" b="b"/>
              <a:pathLst>
                <a:path w="162" h="217">
                  <a:moveTo>
                    <a:pt x="0" y="0"/>
                  </a:moveTo>
                  <a:lnTo>
                    <a:pt x="0" y="198"/>
                  </a:lnTo>
                  <a:lnTo>
                    <a:pt x="162" y="217"/>
                  </a:lnTo>
                  <a:lnTo>
                    <a:pt x="162" y="15"/>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p>
              <a:endParaRPr lang="en-US" sz="1836"/>
            </a:p>
          </p:txBody>
        </p:sp>
        <p:sp>
          <p:nvSpPr>
            <p:cNvPr id="944" name="Freeform 560"/>
            <p:cNvSpPr>
              <a:spLocks/>
            </p:cNvSpPr>
            <p:nvPr/>
          </p:nvSpPr>
          <p:spPr bwMode="auto">
            <a:xfrm>
              <a:off x="10907159" y="3056866"/>
              <a:ext cx="273629" cy="357822"/>
            </a:xfrm>
            <a:custGeom>
              <a:avLst/>
              <a:gdLst>
                <a:gd name="T0" fmla="*/ 0 w 169"/>
                <a:gd name="T1" fmla="*/ 0 h 221"/>
                <a:gd name="T2" fmla="*/ 0 w 169"/>
                <a:gd name="T3" fmla="*/ 202 h 221"/>
                <a:gd name="T4" fmla="*/ 169 w 169"/>
                <a:gd name="T5" fmla="*/ 221 h 221"/>
                <a:gd name="T6" fmla="*/ 169 w 169"/>
                <a:gd name="T7" fmla="*/ 15 h 221"/>
                <a:gd name="T8" fmla="*/ 0 w 169"/>
                <a:gd name="T9" fmla="*/ 0 h 221"/>
              </a:gdLst>
              <a:ahLst/>
              <a:cxnLst>
                <a:cxn ang="0">
                  <a:pos x="T0" y="T1"/>
                </a:cxn>
                <a:cxn ang="0">
                  <a:pos x="T2" y="T3"/>
                </a:cxn>
                <a:cxn ang="0">
                  <a:pos x="T4" y="T5"/>
                </a:cxn>
                <a:cxn ang="0">
                  <a:pos x="T6" y="T7"/>
                </a:cxn>
                <a:cxn ang="0">
                  <a:pos x="T8" y="T9"/>
                </a:cxn>
              </a:cxnLst>
              <a:rect l="0" t="0" r="r" b="b"/>
              <a:pathLst>
                <a:path w="169" h="221">
                  <a:moveTo>
                    <a:pt x="0" y="0"/>
                  </a:moveTo>
                  <a:lnTo>
                    <a:pt x="0" y="202"/>
                  </a:lnTo>
                  <a:lnTo>
                    <a:pt x="169" y="221"/>
                  </a:lnTo>
                  <a:lnTo>
                    <a:pt x="169" y="15"/>
                  </a:lnTo>
                  <a:lnTo>
                    <a:pt x="0" y="0"/>
                  </a:lnTo>
                  <a:close/>
                </a:path>
              </a:pathLst>
            </a:custGeom>
            <a:solidFill>
              <a:srgbClr val="51596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p>
              <a:endParaRPr lang="en-US" sz="1836"/>
            </a:p>
          </p:txBody>
        </p:sp>
        <p:sp>
          <p:nvSpPr>
            <p:cNvPr id="945" name="Freeform 561"/>
            <p:cNvSpPr>
              <a:spLocks/>
            </p:cNvSpPr>
            <p:nvPr/>
          </p:nvSpPr>
          <p:spPr bwMode="auto">
            <a:xfrm>
              <a:off x="10907159" y="3056866"/>
              <a:ext cx="273629" cy="357822"/>
            </a:xfrm>
            <a:custGeom>
              <a:avLst/>
              <a:gdLst>
                <a:gd name="T0" fmla="*/ 0 w 169"/>
                <a:gd name="T1" fmla="*/ 0 h 221"/>
                <a:gd name="T2" fmla="*/ 0 w 169"/>
                <a:gd name="T3" fmla="*/ 202 h 221"/>
                <a:gd name="T4" fmla="*/ 169 w 169"/>
                <a:gd name="T5" fmla="*/ 221 h 221"/>
                <a:gd name="T6" fmla="*/ 169 w 169"/>
                <a:gd name="T7" fmla="*/ 15 h 221"/>
                <a:gd name="T8" fmla="*/ 0 w 169"/>
                <a:gd name="T9" fmla="*/ 0 h 221"/>
              </a:gdLst>
              <a:ahLst/>
              <a:cxnLst>
                <a:cxn ang="0">
                  <a:pos x="T0" y="T1"/>
                </a:cxn>
                <a:cxn ang="0">
                  <a:pos x="T2" y="T3"/>
                </a:cxn>
                <a:cxn ang="0">
                  <a:pos x="T4" y="T5"/>
                </a:cxn>
                <a:cxn ang="0">
                  <a:pos x="T6" y="T7"/>
                </a:cxn>
                <a:cxn ang="0">
                  <a:pos x="T8" y="T9"/>
                </a:cxn>
              </a:cxnLst>
              <a:rect l="0" t="0" r="r" b="b"/>
              <a:pathLst>
                <a:path w="169" h="221">
                  <a:moveTo>
                    <a:pt x="0" y="0"/>
                  </a:moveTo>
                  <a:lnTo>
                    <a:pt x="0" y="202"/>
                  </a:lnTo>
                  <a:lnTo>
                    <a:pt x="169" y="221"/>
                  </a:lnTo>
                  <a:lnTo>
                    <a:pt x="169" y="15"/>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p>
              <a:endParaRPr lang="en-US" sz="1836"/>
            </a:p>
          </p:txBody>
        </p:sp>
        <p:sp>
          <p:nvSpPr>
            <p:cNvPr id="946" name="Freeform 562"/>
            <p:cNvSpPr>
              <a:spLocks/>
            </p:cNvSpPr>
            <p:nvPr/>
          </p:nvSpPr>
          <p:spPr bwMode="auto">
            <a:xfrm>
              <a:off x="11198598" y="3087630"/>
              <a:ext cx="284962" cy="369155"/>
            </a:xfrm>
            <a:custGeom>
              <a:avLst/>
              <a:gdLst>
                <a:gd name="T0" fmla="*/ 0 w 176"/>
                <a:gd name="T1" fmla="*/ 0 h 228"/>
                <a:gd name="T2" fmla="*/ 0 w 176"/>
                <a:gd name="T3" fmla="*/ 205 h 228"/>
                <a:gd name="T4" fmla="*/ 176 w 176"/>
                <a:gd name="T5" fmla="*/ 228 h 228"/>
                <a:gd name="T6" fmla="*/ 176 w 176"/>
                <a:gd name="T7" fmla="*/ 18 h 228"/>
                <a:gd name="T8" fmla="*/ 0 w 176"/>
                <a:gd name="T9" fmla="*/ 0 h 228"/>
              </a:gdLst>
              <a:ahLst/>
              <a:cxnLst>
                <a:cxn ang="0">
                  <a:pos x="T0" y="T1"/>
                </a:cxn>
                <a:cxn ang="0">
                  <a:pos x="T2" y="T3"/>
                </a:cxn>
                <a:cxn ang="0">
                  <a:pos x="T4" y="T5"/>
                </a:cxn>
                <a:cxn ang="0">
                  <a:pos x="T6" y="T7"/>
                </a:cxn>
                <a:cxn ang="0">
                  <a:pos x="T8" y="T9"/>
                </a:cxn>
              </a:cxnLst>
              <a:rect l="0" t="0" r="r" b="b"/>
              <a:pathLst>
                <a:path w="176" h="228">
                  <a:moveTo>
                    <a:pt x="0" y="0"/>
                  </a:moveTo>
                  <a:lnTo>
                    <a:pt x="0" y="205"/>
                  </a:lnTo>
                  <a:lnTo>
                    <a:pt x="176" y="228"/>
                  </a:lnTo>
                  <a:lnTo>
                    <a:pt x="176" y="18"/>
                  </a:lnTo>
                  <a:lnTo>
                    <a:pt x="0" y="0"/>
                  </a:lnTo>
                  <a:close/>
                </a:path>
              </a:pathLst>
            </a:custGeom>
            <a:solidFill>
              <a:srgbClr val="51596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p>
              <a:endParaRPr lang="en-US" sz="1836"/>
            </a:p>
          </p:txBody>
        </p:sp>
        <p:sp>
          <p:nvSpPr>
            <p:cNvPr id="947" name="Freeform 563"/>
            <p:cNvSpPr>
              <a:spLocks/>
            </p:cNvSpPr>
            <p:nvPr/>
          </p:nvSpPr>
          <p:spPr bwMode="auto">
            <a:xfrm>
              <a:off x="11198598" y="3087630"/>
              <a:ext cx="284962" cy="369155"/>
            </a:xfrm>
            <a:custGeom>
              <a:avLst/>
              <a:gdLst>
                <a:gd name="T0" fmla="*/ 0 w 176"/>
                <a:gd name="T1" fmla="*/ 0 h 228"/>
                <a:gd name="T2" fmla="*/ 0 w 176"/>
                <a:gd name="T3" fmla="*/ 205 h 228"/>
                <a:gd name="T4" fmla="*/ 176 w 176"/>
                <a:gd name="T5" fmla="*/ 228 h 228"/>
                <a:gd name="T6" fmla="*/ 176 w 176"/>
                <a:gd name="T7" fmla="*/ 18 h 228"/>
                <a:gd name="T8" fmla="*/ 0 w 176"/>
                <a:gd name="T9" fmla="*/ 0 h 228"/>
              </a:gdLst>
              <a:ahLst/>
              <a:cxnLst>
                <a:cxn ang="0">
                  <a:pos x="T0" y="T1"/>
                </a:cxn>
                <a:cxn ang="0">
                  <a:pos x="T2" y="T3"/>
                </a:cxn>
                <a:cxn ang="0">
                  <a:pos x="T4" y="T5"/>
                </a:cxn>
                <a:cxn ang="0">
                  <a:pos x="T6" y="T7"/>
                </a:cxn>
                <a:cxn ang="0">
                  <a:pos x="T8" y="T9"/>
                </a:cxn>
              </a:cxnLst>
              <a:rect l="0" t="0" r="r" b="b"/>
              <a:pathLst>
                <a:path w="176" h="228">
                  <a:moveTo>
                    <a:pt x="0" y="0"/>
                  </a:moveTo>
                  <a:lnTo>
                    <a:pt x="0" y="205"/>
                  </a:lnTo>
                  <a:lnTo>
                    <a:pt x="176" y="228"/>
                  </a:lnTo>
                  <a:lnTo>
                    <a:pt x="176" y="18"/>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p>
              <a:endParaRPr lang="en-US" sz="1836"/>
            </a:p>
          </p:txBody>
        </p:sp>
        <p:sp>
          <p:nvSpPr>
            <p:cNvPr id="948" name="Freeform 564"/>
            <p:cNvSpPr>
              <a:spLocks/>
            </p:cNvSpPr>
            <p:nvPr/>
          </p:nvSpPr>
          <p:spPr bwMode="auto">
            <a:xfrm>
              <a:off x="11501371" y="3116773"/>
              <a:ext cx="289820" cy="375632"/>
            </a:xfrm>
            <a:custGeom>
              <a:avLst/>
              <a:gdLst>
                <a:gd name="T0" fmla="*/ 0 w 179"/>
                <a:gd name="T1" fmla="*/ 0 h 232"/>
                <a:gd name="T2" fmla="*/ 0 w 179"/>
                <a:gd name="T3" fmla="*/ 210 h 232"/>
                <a:gd name="T4" fmla="*/ 179 w 179"/>
                <a:gd name="T5" fmla="*/ 232 h 232"/>
                <a:gd name="T6" fmla="*/ 179 w 179"/>
                <a:gd name="T7" fmla="*/ 18 h 232"/>
                <a:gd name="T8" fmla="*/ 0 w 179"/>
                <a:gd name="T9" fmla="*/ 0 h 232"/>
              </a:gdLst>
              <a:ahLst/>
              <a:cxnLst>
                <a:cxn ang="0">
                  <a:pos x="T0" y="T1"/>
                </a:cxn>
                <a:cxn ang="0">
                  <a:pos x="T2" y="T3"/>
                </a:cxn>
                <a:cxn ang="0">
                  <a:pos x="T4" y="T5"/>
                </a:cxn>
                <a:cxn ang="0">
                  <a:pos x="T6" y="T7"/>
                </a:cxn>
                <a:cxn ang="0">
                  <a:pos x="T8" y="T9"/>
                </a:cxn>
              </a:cxnLst>
              <a:rect l="0" t="0" r="r" b="b"/>
              <a:pathLst>
                <a:path w="179" h="232">
                  <a:moveTo>
                    <a:pt x="0" y="0"/>
                  </a:moveTo>
                  <a:lnTo>
                    <a:pt x="0" y="210"/>
                  </a:lnTo>
                  <a:lnTo>
                    <a:pt x="179" y="232"/>
                  </a:lnTo>
                  <a:lnTo>
                    <a:pt x="179" y="18"/>
                  </a:lnTo>
                  <a:lnTo>
                    <a:pt x="0" y="0"/>
                  </a:lnTo>
                  <a:close/>
                </a:path>
              </a:pathLst>
            </a:custGeom>
            <a:solidFill>
              <a:srgbClr val="51596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p>
              <a:endParaRPr lang="en-US" sz="1836"/>
            </a:p>
          </p:txBody>
        </p:sp>
        <p:sp>
          <p:nvSpPr>
            <p:cNvPr id="949" name="Freeform 565"/>
            <p:cNvSpPr>
              <a:spLocks/>
            </p:cNvSpPr>
            <p:nvPr/>
          </p:nvSpPr>
          <p:spPr bwMode="auto">
            <a:xfrm>
              <a:off x="11501371" y="3116773"/>
              <a:ext cx="289820" cy="375632"/>
            </a:xfrm>
            <a:custGeom>
              <a:avLst/>
              <a:gdLst>
                <a:gd name="T0" fmla="*/ 0 w 179"/>
                <a:gd name="T1" fmla="*/ 0 h 232"/>
                <a:gd name="T2" fmla="*/ 0 w 179"/>
                <a:gd name="T3" fmla="*/ 210 h 232"/>
                <a:gd name="T4" fmla="*/ 179 w 179"/>
                <a:gd name="T5" fmla="*/ 232 h 232"/>
                <a:gd name="T6" fmla="*/ 179 w 179"/>
                <a:gd name="T7" fmla="*/ 18 h 232"/>
                <a:gd name="T8" fmla="*/ 0 w 179"/>
                <a:gd name="T9" fmla="*/ 0 h 232"/>
              </a:gdLst>
              <a:ahLst/>
              <a:cxnLst>
                <a:cxn ang="0">
                  <a:pos x="T0" y="T1"/>
                </a:cxn>
                <a:cxn ang="0">
                  <a:pos x="T2" y="T3"/>
                </a:cxn>
                <a:cxn ang="0">
                  <a:pos x="T4" y="T5"/>
                </a:cxn>
                <a:cxn ang="0">
                  <a:pos x="T6" y="T7"/>
                </a:cxn>
                <a:cxn ang="0">
                  <a:pos x="T8" y="T9"/>
                </a:cxn>
              </a:cxnLst>
              <a:rect l="0" t="0" r="r" b="b"/>
              <a:pathLst>
                <a:path w="179" h="232">
                  <a:moveTo>
                    <a:pt x="0" y="0"/>
                  </a:moveTo>
                  <a:lnTo>
                    <a:pt x="0" y="210"/>
                  </a:lnTo>
                  <a:lnTo>
                    <a:pt x="179" y="232"/>
                  </a:lnTo>
                  <a:lnTo>
                    <a:pt x="179" y="18"/>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p>
              <a:endParaRPr lang="en-US" sz="1836"/>
            </a:p>
          </p:txBody>
        </p:sp>
        <p:sp>
          <p:nvSpPr>
            <p:cNvPr id="950" name="Freeform 566"/>
            <p:cNvSpPr>
              <a:spLocks/>
            </p:cNvSpPr>
            <p:nvPr/>
          </p:nvSpPr>
          <p:spPr bwMode="auto">
            <a:xfrm>
              <a:off x="11815477" y="3152394"/>
              <a:ext cx="302773" cy="380490"/>
            </a:xfrm>
            <a:custGeom>
              <a:avLst/>
              <a:gdLst>
                <a:gd name="T0" fmla="*/ 0 w 187"/>
                <a:gd name="T1" fmla="*/ 0 h 235"/>
                <a:gd name="T2" fmla="*/ 0 w 187"/>
                <a:gd name="T3" fmla="*/ 213 h 235"/>
                <a:gd name="T4" fmla="*/ 187 w 187"/>
                <a:gd name="T5" fmla="*/ 235 h 235"/>
                <a:gd name="T6" fmla="*/ 187 w 187"/>
                <a:gd name="T7" fmla="*/ 18 h 235"/>
                <a:gd name="T8" fmla="*/ 0 w 187"/>
                <a:gd name="T9" fmla="*/ 0 h 235"/>
              </a:gdLst>
              <a:ahLst/>
              <a:cxnLst>
                <a:cxn ang="0">
                  <a:pos x="T0" y="T1"/>
                </a:cxn>
                <a:cxn ang="0">
                  <a:pos x="T2" y="T3"/>
                </a:cxn>
                <a:cxn ang="0">
                  <a:pos x="T4" y="T5"/>
                </a:cxn>
                <a:cxn ang="0">
                  <a:pos x="T6" y="T7"/>
                </a:cxn>
                <a:cxn ang="0">
                  <a:pos x="T8" y="T9"/>
                </a:cxn>
              </a:cxnLst>
              <a:rect l="0" t="0" r="r" b="b"/>
              <a:pathLst>
                <a:path w="187" h="235">
                  <a:moveTo>
                    <a:pt x="0" y="0"/>
                  </a:moveTo>
                  <a:lnTo>
                    <a:pt x="0" y="213"/>
                  </a:lnTo>
                  <a:lnTo>
                    <a:pt x="187" y="235"/>
                  </a:lnTo>
                  <a:lnTo>
                    <a:pt x="187" y="18"/>
                  </a:lnTo>
                  <a:lnTo>
                    <a:pt x="0" y="0"/>
                  </a:lnTo>
                  <a:close/>
                </a:path>
              </a:pathLst>
            </a:custGeom>
            <a:solidFill>
              <a:srgbClr val="51596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p>
              <a:endParaRPr lang="en-US" sz="1836"/>
            </a:p>
          </p:txBody>
        </p:sp>
        <p:sp>
          <p:nvSpPr>
            <p:cNvPr id="951" name="Freeform 567"/>
            <p:cNvSpPr>
              <a:spLocks/>
            </p:cNvSpPr>
            <p:nvPr/>
          </p:nvSpPr>
          <p:spPr bwMode="auto">
            <a:xfrm>
              <a:off x="11815477" y="3152394"/>
              <a:ext cx="302773" cy="380490"/>
            </a:xfrm>
            <a:custGeom>
              <a:avLst/>
              <a:gdLst>
                <a:gd name="T0" fmla="*/ 0 w 187"/>
                <a:gd name="T1" fmla="*/ 0 h 235"/>
                <a:gd name="T2" fmla="*/ 0 w 187"/>
                <a:gd name="T3" fmla="*/ 213 h 235"/>
                <a:gd name="T4" fmla="*/ 187 w 187"/>
                <a:gd name="T5" fmla="*/ 235 h 235"/>
                <a:gd name="T6" fmla="*/ 187 w 187"/>
                <a:gd name="T7" fmla="*/ 18 h 235"/>
                <a:gd name="T8" fmla="*/ 0 w 187"/>
                <a:gd name="T9" fmla="*/ 0 h 235"/>
              </a:gdLst>
              <a:ahLst/>
              <a:cxnLst>
                <a:cxn ang="0">
                  <a:pos x="T0" y="T1"/>
                </a:cxn>
                <a:cxn ang="0">
                  <a:pos x="T2" y="T3"/>
                </a:cxn>
                <a:cxn ang="0">
                  <a:pos x="T4" y="T5"/>
                </a:cxn>
                <a:cxn ang="0">
                  <a:pos x="T6" y="T7"/>
                </a:cxn>
                <a:cxn ang="0">
                  <a:pos x="T8" y="T9"/>
                </a:cxn>
              </a:cxnLst>
              <a:rect l="0" t="0" r="r" b="b"/>
              <a:pathLst>
                <a:path w="187" h="235">
                  <a:moveTo>
                    <a:pt x="0" y="0"/>
                  </a:moveTo>
                  <a:lnTo>
                    <a:pt x="0" y="213"/>
                  </a:lnTo>
                  <a:lnTo>
                    <a:pt x="187" y="235"/>
                  </a:lnTo>
                  <a:lnTo>
                    <a:pt x="187" y="18"/>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p>
              <a:endParaRPr lang="en-US" sz="1836"/>
            </a:p>
          </p:txBody>
        </p:sp>
        <p:sp>
          <p:nvSpPr>
            <p:cNvPr id="952" name="Freeform 568"/>
            <p:cNvSpPr>
              <a:spLocks/>
            </p:cNvSpPr>
            <p:nvPr/>
          </p:nvSpPr>
          <p:spPr bwMode="auto">
            <a:xfrm>
              <a:off x="9827218" y="2629423"/>
              <a:ext cx="238009" cy="331917"/>
            </a:xfrm>
            <a:custGeom>
              <a:avLst/>
              <a:gdLst>
                <a:gd name="T0" fmla="*/ 0 w 147"/>
                <a:gd name="T1" fmla="*/ 0 h 205"/>
                <a:gd name="T2" fmla="*/ 0 w 147"/>
                <a:gd name="T3" fmla="*/ 191 h 205"/>
                <a:gd name="T4" fmla="*/ 147 w 147"/>
                <a:gd name="T5" fmla="*/ 205 h 205"/>
                <a:gd name="T6" fmla="*/ 147 w 147"/>
                <a:gd name="T7" fmla="*/ 14 h 205"/>
                <a:gd name="T8" fmla="*/ 0 w 147"/>
                <a:gd name="T9" fmla="*/ 0 h 205"/>
              </a:gdLst>
              <a:ahLst/>
              <a:cxnLst>
                <a:cxn ang="0">
                  <a:pos x="T0" y="T1"/>
                </a:cxn>
                <a:cxn ang="0">
                  <a:pos x="T2" y="T3"/>
                </a:cxn>
                <a:cxn ang="0">
                  <a:pos x="T4" y="T5"/>
                </a:cxn>
                <a:cxn ang="0">
                  <a:pos x="T6" y="T7"/>
                </a:cxn>
                <a:cxn ang="0">
                  <a:pos x="T8" y="T9"/>
                </a:cxn>
              </a:cxnLst>
              <a:rect l="0" t="0" r="r" b="b"/>
              <a:pathLst>
                <a:path w="147" h="205">
                  <a:moveTo>
                    <a:pt x="0" y="0"/>
                  </a:moveTo>
                  <a:lnTo>
                    <a:pt x="0" y="191"/>
                  </a:lnTo>
                  <a:lnTo>
                    <a:pt x="147" y="205"/>
                  </a:lnTo>
                  <a:lnTo>
                    <a:pt x="147" y="14"/>
                  </a:lnTo>
                  <a:lnTo>
                    <a:pt x="0" y="0"/>
                  </a:lnTo>
                  <a:close/>
                </a:path>
              </a:pathLst>
            </a:custGeom>
            <a:solidFill>
              <a:srgbClr val="51596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p>
              <a:endParaRPr lang="en-US" sz="1836"/>
            </a:p>
          </p:txBody>
        </p:sp>
        <p:sp>
          <p:nvSpPr>
            <p:cNvPr id="953" name="Freeform 569"/>
            <p:cNvSpPr>
              <a:spLocks/>
            </p:cNvSpPr>
            <p:nvPr/>
          </p:nvSpPr>
          <p:spPr bwMode="auto">
            <a:xfrm>
              <a:off x="9827218" y="2629423"/>
              <a:ext cx="238009" cy="331917"/>
            </a:xfrm>
            <a:custGeom>
              <a:avLst/>
              <a:gdLst>
                <a:gd name="T0" fmla="*/ 0 w 147"/>
                <a:gd name="T1" fmla="*/ 0 h 205"/>
                <a:gd name="T2" fmla="*/ 0 w 147"/>
                <a:gd name="T3" fmla="*/ 191 h 205"/>
                <a:gd name="T4" fmla="*/ 147 w 147"/>
                <a:gd name="T5" fmla="*/ 205 h 205"/>
                <a:gd name="T6" fmla="*/ 147 w 147"/>
                <a:gd name="T7" fmla="*/ 14 h 205"/>
                <a:gd name="T8" fmla="*/ 0 w 147"/>
                <a:gd name="T9" fmla="*/ 0 h 205"/>
              </a:gdLst>
              <a:ahLst/>
              <a:cxnLst>
                <a:cxn ang="0">
                  <a:pos x="T0" y="T1"/>
                </a:cxn>
                <a:cxn ang="0">
                  <a:pos x="T2" y="T3"/>
                </a:cxn>
                <a:cxn ang="0">
                  <a:pos x="T4" y="T5"/>
                </a:cxn>
                <a:cxn ang="0">
                  <a:pos x="T6" y="T7"/>
                </a:cxn>
                <a:cxn ang="0">
                  <a:pos x="T8" y="T9"/>
                </a:cxn>
              </a:cxnLst>
              <a:rect l="0" t="0" r="r" b="b"/>
              <a:pathLst>
                <a:path w="147" h="205">
                  <a:moveTo>
                    <a:pt x="0" y="0"/>
                  </a:moveTo>
                  <a:lnTo>
                    <a:pt x="0" y="191"/>
                  </a:lnTo>
                  <a:lnTo>
                    <a:pt x="147" y="205"/>
                  </a:lnTo>
                  <a:lnTo>
                    <a:pt x="147" y="14"/>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p>
              <a:endParaRPr lang="en-US" sz="1836"/>
            </a:p>
          </p:txBody>
        </p:sp>
        <p:sp>
          <p:nvSpPr>
            <p:cNvPr id="954" name="Freeform 570"/>
            <p:cNvSpPr>
              <a:spLocks/>
            </p:cNvSpPr>
            <p:nvPr/>
          </p:nvSpPr>
          <p:spPr bwMode="auto">
            <a:xfrm>
              <a:off x="10083037" y="2652091"/>
              <a:ext cx="249342" cy="333535"/>
            </a:xfrm>
            <a:custGeom>
              <a:avLst/>
              <a:gdLst>
                <a:gd name="T0" fmla="*/ 0 w 154"/>
                <a:gd name="T1" fmla="*/ 0 h 206"/>
                <a:gd name="T2" fmla="*/ 0 w 154"/>
                <a:gd name="T3" fmla="*/ 191 h 206"/>
                <a:gd name="T4" fmla="*/ 154 w 154"/>
                <a:gd name="T5" fmla="*/ 206 h 206"/>
                <a:gd name="T6" fmla="*/ 154 w 154"/>
                <a:gd name="T7" fmla="*/ 11 h 206"/>
                <a:gd name="T8" fmla="*/ 0 w 154"/>
                <a:gd name="T9" fmla="*/ 0 h 206"/>
              </a:gdLst>
              <a:ahLst/>
              <a:cxnLst>
                <a:cxn ang="0">
                  <a:pos x="T0" y="T1"/>
                </a:cxn>
                <a:cxn ang="0">
                  <a:pos x="T2" y="T3"/>
                </a:cxn>
                <a:cxn ang="0">
                  <a:pos x="T4" y="T5"/>
                </a:cxn>
                <a:cxn ang="0">
                  <a:pos x="T6" y="T7"/>
                </a:cxn>
                <a:cxn ang="0">
                  <a:pos x="T8" y="T9"/>
                </a:cxn>
              </a:cxnLst>
              <a:rect l="0" t="0" r="r" b="b"/>
              <a:pathLst>
                <a:path w="154" h="206">
                  <a:moveTo>
                    <a:pt x="0" y="0"/>
                  </a:moveTo>
                  <a:lnTo>
                    <a:pt x="0" y="191"/>
                  </a:lnTo>
                  <a:lnTo>
                    <a:pt x="154" y="206"/>
                  </a:lnTo>
                  <a:lnTo>
                    <a:pt x="154" y="11"/>
                  </a:lnTo>
                  <a:lnTo>
                    <a:pt x="0" y="0"/>
                  </a:lnTo>
                  <a:close/>
                </a:path>
              </a:pathLst>
            </a:custGeom>
            <a:solidFill>
              <a:srgbClr val="51596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p>
              <a:endParaRPr lang="en-US" sz="1836"/>
            </a:p>
          </p:txBody>
        </p:sp>
        <p:sp>
          <p:nvSpPr>
            <p:cNvPr id="955" name="Freeform 571"/>
            <p:cNvSpPr>
              <a:spLocks/>
            </p:cNvSpPr>
            <p:nvPr/>
          </p:nvSpPr>
          <p:spPr bwMode="auto">
            <a:xfrm>
              <a:off x="10083037" y="2652091"/>
              <a:ext cx="249342" cy="333535"/>
            </a:xfrm>
            <a:custGeom>
              <a:avLst/>
              <a:gdLst>
                <a:gd name="T0" fmla="*/ 0 w 154"/>
                <a:gd name="T1" fmla="*/ 0 h 206"/>
                <a:gd name="T2" fmla="*/ 0 w 154"/>
                <a:gd name="T3" fmla="*/ 191 h 206"/>
                <a:gd name="T4" fmla="*/ 154 w 154"/>
                <a:gd name="T5" fmla="*/ 206 h 206"/>
                <a:gd name="T6" fmla="*/ 154 w 154"/>
                <a:gd name="T7" fmla="*/ 11 h 206"/>
                <a:gd name="T8" fmla="*/ 0 w 154"/>
                <a:gd name="T9" fmla="*/ 0 h 206"/>
              </a:gdLst>
              <a:ahLst/>
              <a:cxnLst>
                <a:cxn ang="0">
                  <a:pos x="T0" y="T1"/>
                </a:cxn>
                <a:cxn ang="0">
                  <a:pos x="T2" y="T3"/>
                </a:cxn>
                <a:cxn ang="0">
                  <a:pos x="T4" y="T5"/>
                </a:cxn>
                <a:cxn ang="0">
                  <a:pos x="T6" y="T7"/>
                </a:cxn>
                <a:cxn ang="0">
                  <a:pos x="T8" y="T9"/>
                </a:cxn>
              </a:cxnLst>
              <a:rect l="0" t="0" r="r" b="b"/>
              <a:pathLst>
                <a:path w="154" h="206">
                  <a:moveTo>
                    <a:pt x="0" y="0"/>
                  </a:moveTo>
                  <a:lnTo>
                    <a:pt x="0" y="191"/>
                  </a:lnTo>
                  <a:lnTo>
                    <a:pt x="154" y="206"/>
                  </a:lnTo>
                  <a:lnTo>
                    <a:pt x="154" y="11"/>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p>
              <a:endParaRPr lang="en-US" sz="1836"/>
            </a:p>
          </p:txBody>
        </p:sp>
        <p:sp>
          <p:nvSpPr>
            <p:cNvPr id="956" name="Freeform 572"/>
            <p:cNvSpPr>
              <a:spLocks/>
            </p:cNvSpPr>
            <p:nvPr/>
          </p:nvSpPr>
          <p:spPr bwMode="auto">
            <a:xfrm>
              <a:off x="10350188" y="2676378"/>
              <a:ext cx="254200" cy="340012"/>
            </a:xfrm>
            <a:custGeom>
              <a:avLst/>
              <a:gdLst>
                <a:gd name="T0" fmla="*/ 0 w 157"/>
                <a:gd name="T1" fmla="*/ 0 h 210"/>
                <a:gd name="T2" fmla="*/ 0 w 157"/>
                <a:gd name="T3" fmla="*/ 195 h 210"/>
                <a:gd name="T4" fmla="*/ 157 w 157"/>
                <a:gd name="T5" fmla="*/ 210 h 210"/>
                <a:gd name="T6" fmla="*/ 157 w 157"/>
                <a:gd name="T7" fmla="*/ 11 h 210"/>
                <a:gd name="T8" fmla="*/ 0 w 157"/>
                <a:gd name="T9" fmla="*/ 0 h 210"/>
              </a:gdLst>
              <a:ahLst/>
              <a:cxnLst>
                <a:cxn ang="0">
                  <a:pos x="T0" y="T1"/>
                </a:cxn>
                <a:cxn ang="0">
                  <a:pos x="T2" y="T3"/>
                </a:cxn>
                <a:cxn ang="0">
                  <a:pos x="T4" y="T5"/>
                </a:cxn>
                <a:cxn ang="0">
                  <a:pos x="T6" y="T7"/>
                </a:cxn>
                <a:cxn ang="0">
                  <a:pos x="T8" y="T9"/>
                </a:cxn>
              </a:cxnLst>
              <a:rect l="0" t="0" r="r" b="b"/>
              <a:pathLst>
                <a:path w="157" h="210">
                  <a:moveTo>
                    <a:pt x="0" y="0"/>
                  </a:moveTo>
                  <a:lnTo>
                    <a:pt x="0" y="195"/>
                  </a:lnTo>
                  <a:lnTo>
                    <a:pt x="157" y="210"/>
                  </a:lnTo>
                  <a:lnTo>
                    <a:pt x="157" y="11"/>
                  </a:lnTo>
                  <a:lnTo>
                    <a:pt x="0" y="0"/>
                  </a:lnTo>
                  <a:close/>
                </a:path>
              </a:pathLst>
            </a:custGeom>
            <a:solidFill>
              <a:srgbClr val="51596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p>
              <a:endParaRPr lang="en-US" sz="1836"/>
            </a:p>
          </p:txBody>
        </p:sp>
        <p:sp>
          <p:nvSpPr>
            <p:cNvPr id="957" name="Freeform 573"/>
            <p:cNvSpPr>
              <a:spLocks/>
            </p:cNvSpPr>
            <p:nvPr/>
          </p:nvSpPr>
          <p:spPr bwMode="auto">
            <a:xfrm>
              <a:off x="10350188" y="2676378"/>
              <a:ext cx="254200" cy="340012"/>
            </a:xfrm>
            <a:custGeom>
              <a:avLst/>
              <a:gdLst>
                <a:gd name="T0" fmla="*/ 0 w 157"/>
                <a:gd name="T1" fmla="*/ 0 h 210"/>
                <a:gd name="T2" fmla="*/ 0 w 157"/>
                <a:gd name="T3" fmla="*/ 195 h 210"/>
                <a:gd name="T4" fmla="*/ 157 w 157"/>
                <a:gd name="T5" fmla="*/ 210 h 210"/>
                <a:gd name="T6" fmla="*/ 157 w 157"/>
                <a:gd name="T7" fmla="*/ 11 h 210"/>
                <a:gd name="T8" fmla="*/ 0 w 157"/>
                <a:gd name="T9" fmla="*/ 0 h 210"/>
              </a:gdLst>
              <a:ahLst/>
              <a:cxnLst>
                <a:cxn ang="0">
                  <a:pos x="T0" y="T1"/>
                </a:cxn>
                <a:cxn ang="0">
                  <a:pos x="T2" y="T3"/>
                </a:cxn>
                <a:cxn ang="0">
                  <a:pos x="T4" y="T5"/>
                </a:cxn>
                <a:cxn ang="0">
                  <a:pos x="T6" y="T7"/>
                </a:cxn>
                <a:cxn ang="0">
                  <a:pos x="T8" y="T9"/>
                </a:cxn>
              </a:cxnLst>
              <a:rect l="0" t="0" r="r" b="b"/>
              <a:pathLst>
                <a:path w="157" h="210">
                  <a:moveTo>
                    <a:pt x="0" y="0"/>
                  </a:moveTo>
                  <a:lnTo>
                    <a:pt x="0" y="195"/>
                  </a:lnTo>
                  <a:lnTo>
                    <a:pt x="157" y="210"/>
                  </a:lnTo>
                  <a:lnTo>
                    <a:pt x="157" y="11"/>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p>
              <a:endParaRPr lang="en-US" sz="1836"/>
            </a:p>
          </p:txBody>
        </p:sp>
        <p:sp>
          <p:nvSpPr>
            <p:cNvPr id="958" name="Freeform 574"/>
            <p:cNvSpPr>
              <a:spLocks/>
            </p:cNvSpPr>
            <p:nvPr/>
          </p:nvSpPr>
          <p:spPr bwMode="auto">
            <a:xfrm>
              <a:off x="10622198" y="2694187"/>
              <a:ext cx="262295" cy="351346"/>
            </a:xfrm>
            <a:custGeom>
              <a:avLst/>
              <a:gdLst>
                <a:gd name="T0" fmla="*/ 0 w 162"/>
                <a:gd name="T1" fmla="*/ 0 h 217"/>
                <a:gd name="T2" fmla="*/ 0 w 162"/>
                <a:gd name="T3" fmla="*/ 202 h 217"/>
                <a:gd name="T4" fmla="*/ 162 w 162"/>
                <a:gd name="T5" fmla="*/ 217 h 217"/>
                <a:gd name="T6" fmla="*/ 162 w 162"/>
                <a:gd name="T7" fmla="*/ 15 h 217"/>
                <a:gd name="T8" fmla="*/ 0 w 162"/>
                <a:gd name="T9" fmla="*/ 0 h 217"/>
              </a:gdLst>
              <a:ahLst/>
              <a:cxnLst>
                <a:cxn ang="0">
                  <a:pos x="T0" y="T1"/>
                </a:cxn>
                <a:cxn ang="0">
                  <a:pos x="T2" y="T3"/>
                </a:cxn>
                <a:cxn ang="0">
                  <a:pos x="T4" y="T5"/>
                </a:cxn>
                <a:cxn ang="0">
                  <a:pos x="T6" y="T7"/>
                </a:cxn>
                <a:cxn ang="0">
                  <a:pos x="T8" y="T9"/>
                </a:cxn>
              </a:cxnLst>
              <a:rect l="0" t="0" r="r" b="b"/>
              <a:pathLst>
                <a:path w="162" h="217">
                  <a:moveTo>
                    <a:pt x="0" y="0"/>
                  </a:moveTo>
                  <a:lnTo>
                    <a:pt x="0" y="202"/>
                  </a:lnTo>
                  <a:lnTo>
                    <a:pt x="162" y="217"/>
                  </a:lnTo>
                  <a:lnTo>
                    <a:pt x="162" y="15"/>
                  </a:lnTo>
                  <a:lnTo>
                    <a:pt x="0" y="0"/>
                  </a:lnTo>
                  <a:close/>
                </a:path>
              </a:pathLst>
            </a:custGeom>
            <a:solidFill>
              <a:srgbClr val="51596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p>
              <a:endParaRPr lang="en-US" sz="1836"/>
            </a:p>
          </p:txBody>
        </p:sp>
        <p:sp>
          <p:nvSpPr>
            <p:cNvPr id="959" name="Freeform 575"/>
            <p:cNvSpPr>
              <a:spLocks/>
            </p:cNvSpPr>
            <p:nvPr/>
          </p:nvSpPr>
          <p:spPr bwMode="auto">
            <a:xfrm>
              <a:off x="10622198" y="2694187"/>
              <a:ext cx="262295" cy="351346"/>
            </a:xfrm>
            <a:custGeom>
              <a:avLst/>
              <a:gdLst>
                <a:gd name="T0" fmla="*/ 0 w 162"/>
                <a:gd name="T1" fmla="*/ 0 h 217"/>
                <a:gd name="T2" fmla="*/ 0 w 162"/>
                <a:gd name="T3" fmla="*/ 202 h 217"/>
                <a:gd name="T4" fmla="*/ 162 w 162"/>
                <a:gd name="T5" fmla="*/ 217 h 217"/>
                <a:gd name="T6" fmla="*/ 162 w 162"/>
                <a:gd name="T7" fmla="*/ 15 h 217"/>
                <a:gd name="T8" fmla="*/ 0 w 162"/>
                <a:gd name="T9" fmla="*/ 0 h 217"/>
              </a:gdLst>
              <a:ahLst/>
              <a:cxnLst>
                <a:cxn ang="0">
                  <a:pos x="T0" y="T1"/>
                </a:cxn>
                <a:cxn ang="0">
                  <a:pos x="T2" y="T3"/>
                </a:cxn>
                <a:cxn ang="0">
                  <a:pos x="T4" y="T5"/>
                </a:cxn>
                <a:cxn ang="0">
                  <a:pos x="T6" y="T7"/>
                </a:cxn>
                <a:cxn ang="0">
                  <a:pos x="T8" y="T9"/>
                </a:cxn>
              </a:cxnLst>
              <a:rect l="0" t="0" r="r" b="b"/>
              <a:pathLst>
                <a:path w="162" h="217">
                  <a:moveTo>
                    <a:pt x="0" y="0"/>
                  </a:moveTo>
                  <a:lnTo>
                    <a:pt x="0" y="202"/>
                  </a:lnTo>
                  <a:lnTo>
                    <a:pt x="162" y="217"/>
                  </a:lnTo>
                  <a:lnTo>
                    <a:pt x="162" y="15"/>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p>
              <a:endParaRPr lang="en-US" sz="1836"/>
            </a:p>
          </p:txBody>
        </p:sp>
        <p:sp>
          <p:nvSpPr>
            <p:cNvPr id="960" name="Freeform 576"/>
            <p:cNvSpPr>
              <a:spLocks/>
            </p:cNvSpPr>
            <p:nvPr/>
          </p:nvSpPr>
          <p:spPr bwMode="auto">
            <a:xfrm>
              <a:off x="10907159" y="2718474"/>
              <a:ext cx="273629" cy="356203"/>
            </a:xfrm>
            <a:custGeom>
              <a:avLst/>
              <a:gdLst>
                <a:gd name="T0" fmla="*/ 0 w 169"/>
                <a:gd name="T1" fmla="*/ 0 h 220"/>
                <a:gd name="T2" fmla="*/ 0 w 169"/>
                <a:gd name="T3" fmla="*/ 202 h 220"/>
                <a:gd name="T4" fmla="*/ 169 w 169"/>
                <a:gd name="T5" fmla="*/ 220 h 220"/>
                <a:gd name="T6" fmla="*/ 169 w 169"/>
                <a:gd name="T7" fmla="*/ 14 h 220"/>
                <a:gd name="T8" fmla="*/ 0 w 169"/>
                <a:gd name="T9" fmla="*/ 0 h 220"/>
              </a:gdLst>
              <a:ahLst/>
              <a:cxnLst>
                <a:cxn ang="0">
                  <a:pos x="T0" y="T1"/>
                </a:cxn>
                <a:cxn ang="0">
                  <a:pos x="T2" y="T3"/>
                </a:cxn>
                <a:cxn ang="0">
                  <a:pos x="T4" y="T5"/>
                </a:cxn>
                <a:cxn ang="0">
                  <a:pos x="T6" y="T7"/>
                </a:cxn>
                <a:cxn ang="0">
                  <a:pos x="T8" y="T9"/>
                </a:cxn>
              </a:cxnLst>
              <a:rect l="0" t="0" r="r" b="b"/>
              <a:pathLst>
                <a:path w="169" h="220">
                  <a:moveTo>
                    <a:pt x="0" y="0"/>
                  </a:moveTo>
                  <a:lnTo>
                    <a:pt x="0" y="202"/>
                  </a:lnTo>
                  <a:lnTo>
                    <a:pt x="169" y="220"/>
                  </a:lnTo>
                  <a:lnTo>
                    <a:pt x="169" y="14"/>
                  </a:lnTo>
                  <a:lnTo>
                    <a:pt x="0" y="0"/>
                  </a:lnTo>
                  <a:close/>
                </a:path>
              </a:pathLst>
            </a:custGeom>
            <a:solidFill>
              <a:srgbClr val="51596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p>
              <a:endParaRPr lang="en-US" sz="1836"/>
            </a:p>
          </p:txBody>
        </p:sp>
        <p:sp>
          <p:nvSpPr>
            <p:cNvPr id="961" name="Freeform 577"/>
            <p:cNvSpPr>
              <a:spLocks/>
            </p:cNvSpPr>
            <p:nvPr/>
          </p:nvSpPr>
          <p:spPr bwMode="auto">
            <a:xfrm>
              <a:off x="10907159" y="2718474"/>
              <a:ext cx="273629" cy="356203"/>
            </a:xfrm>
            <a:custGeom>
              <a:avLst/>
              <a:gdLst>
                <a:gd name="T0" fmla="*/ 0 w 169"/>
                <a:gd name="T1" fmla="*/ 0 h 220"/>
                <a:gd name="T2" fmla="*/ 0 w 169"/>
                <a:gd name="T3" fmla="*/ 202 h 220"/>
                <a:gd name="T4" fmla="*/ 169 w 169"/>
                <a:gd name="T5" fmla="*/ 220 h 220"/>
                <a:gd name="T6" fmla="*/ 169 w 169"/>
                <a:gd name="T7" fmla="*/ 14 h 220"/>
                <a:gd name="T8" fmla="*/ 0 w 169"/>
                <a:gd name="T9" fmla="*/ 0 h 220"/>
              </a:gdLst>
              <a:ahLst/>
              <a:cxnLst>
                <a:cxn ang="0">
                  <a:pos x="T0" y="T1"/>
                </a:cxn>
                <a:cxn ang="0">
                  <a:pos x="T2" y="T3"/>
                </a:cxn>
                <a:cxn ang="0">
                  <a:pos x="T4" y="T5"/>
                </a:cxn>
                <a:cxn ang="0">
                  <a:pos x="T6" y="T7"/>
                </a:cxn>
                <a:cxn ang="0">
                  <a:pos x="T8" y="T9"/>
                </a:cxn>
              </a:cxnLst>
              <a:rect l="0" t="0" r="r" b="b"/>
              <a:pathLst>
                <a:path w="169" h="220">
                  <a:moveTo>
                    <a:pt x="0" y="0"/>
                  </a:moveTo>
                  <a:lnTo>
                    <a:pt x="0" y="202"/>
                  </a:lnTo>
                  <a:lnTo>
                    <a:pt x="169" y="220"/>
                  </a:lnTo>
                  <a:lnTo>
                    <a:pt x="169" y="14"/>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p>
              <a:endParaRPr lang="en-US" sz="1836"/>
            </a:p>
          </p:txBody>
        </p:sp>
        <p:sp>
          <p:nvSpPr>
            <p:cNvPr id="962" name="Freeform 578"/>
            <p:cNvSpPr>
              <a:spLocks/>
            </p:cNvSpPr>
            <p:nvPr/>
          </p:nvSpPr>
          <p:spPr bwMode="auto">
            <a:xfrm>
              <a:off x="11198598" y="2741142"/>
              <a:ext cx="284962" cy="369155"/>
            </a:xfrm>
            <a:custGeom>
              <a:avLst/>
              <a:gdLst>
                <a:gd name="T0" fmla="*/ 0 w 176"/>
                <a:gd name="T1" fmla="*/ 0 h 228"/>
                <a:gd name="T2" fmla="*/ 0 w 176"/>
                <a:gd name="T3" fmla="*/ 210 h 228"/>
                <a:gd name="T4" fmla="*/ 176 w 176"/>
                <a:gd name="T5" fmla="*/ 228 h 228"/>
                <a:gd name="T6" fmla="*/ 176 w 176"/>
                <a:gd name="T7" fmla="*/ 15 h 228"/>
                <a:gd name="T8" fmla="*/ 0 w 176"/>
                <a:gd name="T9" fmla="*/ 0 h 228"/>
              </a:gdLst>
              <a:ahLst/>
              <a:cxnLst>
                <a:cxn ang="0">
                  <a:pos x="T0" y="T1"/>
                </a:cxn>
                <a:cxn ang="0">
                  <a:pos x="T2" y="T3"/>
                </a:cxn>
                <a:cxn ang="0">
                  <a:pos x="T4" y="T5"/>
                </a:cxn>
                <a:cxn ang="0">
                  <a:pos x="T6" y="T7"/>
                </a:cxn>
                <a:cxn ang="0">
                  <a:pos x="T8" y="T9"/>
                </a:cxn>
              </a:cxnLst>
              <a:rect l="0" t="0" r="r" b="b"/>
              <a:pathLst>
                <a:path w="176" h="228">
                  <a:moveTo>
                    <a:pt x="0" y="0"/>
                  </a:moveTo>
                  <a:lnTo>
                    <a:pt x="0" y="210"/>
                  </a:lnTo>
                  <a:lnTo>
                    <a:pt x="176" y="228"/>
                  </a:lnTo>
                  <a:lnTo>
                    <a:pt x="176" y="15"/>
                  </a:lnTo>
                  <a:lnTo>
                    <a:pt x="0" y="0"/>
                  </a:lnTo>
                  <a:close/>
                </a:path>
              </a:pathLst>
            </a:custGeom>
            <a:solidFill>
              <a:srgbClr val="51596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p>
              <a:endParaRPr lang="en-US" sz="1836"/>
            </a:p>
          </p:txBody>
        </p:sp>
        <p:sp>
          <p:nvSpPr>
            <p:cNvPr id="963" name="Freeform 579"/>
            <p:cNvSpPr>
              <a:spLocks/>
            </p:cNvSpPr>
            <p:nvPr/>
          </p:nvSpPr>
          <p:spPr bwMode="auto">
            <a:xfrm>
              <a:off x="11198598" y="2741142"/>
              <a:ext cx="284962" cy="369155"/>
            </a:xfrm>
            <a:custGeom>
              <a:avLst/>
              <a:gdLst>
                <a:gd name="T0" fmla="*/ 0 w 176"/>
                <a:gd name="T1" fmla="*/ 0 h 228"/>
                <a:gd name="T2" fmla="*/ 0 w 176"/>
                <a:gd name="T3" fmla="*/ 210 h 228"/>
                <a:gd name="T4" fmla="*/ 176 w 176"/>
                <a:gd name="T5" fmla="*/ 228 h 228"/>
                <a:gd name="T6" fmla="*/ 176 w 176"/>
                <a:gd name="T7" fmla="*/ 15 h 228"/>
                <a:gd name="T8" fmla="*/ 0 w 176"/>
                <a:gd name="T9" fmla="*/ 0 h 228"/>
              </a:gdLst>
              <a:ahLst/>
              <a:cxnLst>
                <a:cxn ang="0">
                  <a:pos x="T0" y="T1"/>
                </a:cxn>
                <a:cxn ang="0">
                  <a:pos x="T2" y="T3"/>
                </a:cxn>
                <a:cxn ang="0">
                  <a:pos x="T4" y="T5"/>
                </a:cxn>
                <a:cxn ang="0">
                  <a:pos x="T6" y="T7"/>
                </a:cxn>
                <a:cxn ang="0">
                  <a:pos x="T8" y="T9"/>
                </a:cxn>
              </a:cxnLst>
              <a:rect l="0" t="0" r="r" b="b"/>
              <a:pathLst>
                <a:path w="176" h="228">
                  <a:moveTo>
                    <a:pt x="0" y="0"/>
                  </a:moveTo>
                  <a:lnTo>
                    <a:pt x="0" y="210"/>
                  </a:lnTo>
                  <a:lnTo>
                    <a:pt x="176" y="228"/>
                  </a:lnTo>
                  <a:lnTo>
                    <a:pt x="176" y="15"/>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p>
              <a:endParaRPr lang="en-US" sz="1836"/>
            </a:p>
          </p:txBody>
        </p:sp>
        <p:sp>
          <p:nvSpPr>
            <p:cNvPr id="964" name="Freeform 580"/>
            <p:cNvSpPr>
              <a:spLocks/>
            </p:cNvSpPr>
            <p:nvPr/>
          </p:nvSpPr>
          <p:spPr bwMode="auto">
            <a:xfrm>
              <a:off x="11501371" y="2771904"/>
              <a:ext cx="289820" cy="369155"/>
            </a:xfrm>
            <a:custGeom>
              <a:avLst/>
              <a:gdLst>
                <a:gd name="T0" fmla="*/ 0 w 179"/>
                <a:gd name="T1" fmla="*/ 0 h 228"/>
                <a:gd name="T2" fmla="*/ 0 w 179"/>
                <a:gd name="T3" fmla="*/ 209 h 228"/>
                <a:gd name="T4" fmla="*/ 179 w 179"/>
                <a:gd name="T5" fmla="*/ 228 h 228"/>
                <a:gd name="T6" fmla="*/ 179 w 179"/>
                <a:gd name="T7" fmla="*/ 15 h 228"/>
                <a:gd name="T8" fmla="*/ 0 w 179"/>
                <a:gd name="T9" fmla="*/ 0 h 228"/>
              </a:gdLst>
              <a:ahLst/>
              <a:cxnLst>
                <a:cxn ang="0">
                  <a:pos x="T0" y="T1"/>
                </a:cxn>
                <a:cxn ang="0">
                  <a:pos x="T2" y="T3"/>
                </a:cxn>
                <a:cxn ang="0">
                  <a:pos x="T4" y="T5"/>
                </a:cxn>
                <a:cxn ang="0">
                  <a:pos x="T6" y="T7"/>
                </a:cxn>
                <a:cxn ang="0">
                  <a:pos x="T8" y="T9"/>
                </a:cxn>
              </a:cxnLst>
              <a:rect l="0" t="0" r="r" b="b"/>
              <a:pathLst>
                <a:path w="179" h="228">
                  <a:moveTo>
                    <a:pt x="0" y="0"/>
                  </a:moveTo>
                  <a:lnTo>
                    <a:pt x="0" y="209"/>
                  </a:lnTo>
                  <a:lnTo>
                    <a:pt x="179" y="228"/>
                  </a:lnTo>
                  <a:lnTo>
                    <a:pt x="179" y="15"/>
                  </a:lnTo>
                  <a:lnTo>
                    <a:pt x="0" y="0"/>
                  </a:lnTo>
                  <a:close/>
                </a:path>
              </a:pathLst>
            </a:custGeom>
            <a:solidFill>
              <a:srgbClr val="51596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p>
              <a:endParaRPr lang="en-US" sz="1836"/>
            </a:p>
          </p:txBody>
        </p:sp>
        <p:sp>
          <p:nvSpPr>
            <p:cNvPr id="965" name="Freeform 581"/>
            <p:cNvSpPr>
              <a:spLocks/>
            </p:cNvSpPr>
            <p:nvPr/>
          </p:nvSpPr>
          <p:spPr bwMode="auto">
            <a:xfrm>
              <a:off x="11501371" y="2771904"/>
              <a:ext cx="289820" cy="369155"/>
            </a:xfrm>
            <a:custGeom>
              <a:avLst/>
              <a:gdLst>
                <a:gd name="T0" fmla="*/ 0 w 179"/>
                <a:gd name="T1" fmla="*/ 0 h 228"/>
                <a:gd name="T2" fmla="*/ 0 w 179"/>
                <a:gd name="T3" fmla="*/ 209 h 228"/>
                <a:gd name="T4" fmla="*/ 179 w 179"/>
                <a:gd name="T5" fmla="*/ 228 h 228"/>
                <a:gd name="T6" fmla="*/ 179 w 179"/>
                <a:gd name="T7" fmla="*/ 15 h 228"/>
                <a:gd name="T8" fmla="*/ 0 w 179"/>
                <a:gd name="T9" fmla="*/ 0 h 228"/>
              </a:gdLst>
              <a:ahLst/>
              <a:cxnLst>
                <a:cxn ang="0">
                  <a:pos x="T0" y="T1"/>
                </a:cxn>
                <a:cxn ang="0">
                  <a:pos x="T2" y="T3"/>
                </a:cxn>
                <a:cxn ang="0">
                  <a:pos x="T4" y="T5"/>
                </a:cxn>
                <a:cxn ang="0">
                  <a:pos x="T6" y="T7"/>
                </a:cxn>
                <a:cxn ang="0">
                  <a:pos x="T8" y="T9"/>
                </a:cxn>
              </a:cxnLst>
              <a:rect l="0" t="0" r="r" b="b"/>
              <a:pathLst>
                <a:path w="179" h="228">
                  <a:moveTo>
                    <a:pt x="0" y="0"/>
                  </a:moveTo>
                  <a:lnTo>
                    <a:pt x="0" y="209"/>
                  </a:lnTo>
                  <a:lnTo>
                    <a:pt x="179" y="228"/>
                  </a:lnTo>
                  <a:lnTo>
                    <a:pt x="179" y="15"/>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p>
              <a:endParaRPr lang="en-US" sz="1836"/>
            </a:p>
          </p:txBody>
        </p:sp>
        <p:sp>
          <p:nvSpPr>
            <p:cNvPr id="966" name="Freeform 582"/>
            <p:cNvSpPr>
              <a:spLocks/>
            </p:cNvSpPr>
            <p:nvPr/>
          </p:nvSpPr>
          <p:spPr bwMode="auto">
            <a:xfrm>
              <a:off x="11815477" y="2796191"/>
              <a:ext cx="302773" cy="380490"/>
            </a:xfrm>
            <a:custGeom>
              <a:avLst/>
              <a:gdLst>
                <a:gd name="T0" fmla="*/ 0 w 187"/>
                <a:gd name="T1" fmla="*/ 0 h 235"/>
                <a:gd name="T2" fmla="*/ 0 w 187"/>
                <a:gd name="T3" fmla="*/ 213 h 235"/>
                <a:gd name="T4" fmla="*/ 187 w 187"/>
                <a:gd name="T5" fmla="*/ 235 h 235"/>
                <a:gd name="T6" fmla="*/ 187 w 187"/>
                <a:gd name="T7" fmla="*/ 18 h 235"/>
                <a:gd name="T8" fmla="*/ 0 w 187"/>
                <a:gd name="T9" fmla="*/ 0 h 235"/>
              </a:gdLst>
              <a:ahLst/>
              <a:cxnLst>
                <a:cxn ang="0">
                  <a:pos x="T0" y="T1"/>
                </a:cxn>
                <a:cxn ang="0">
                  <a:pos x="T2" y="T3"/>
                </a:cxn>
                <a:cxn ang="0">
                  <a:pos x="T4" y="T5"/>
                </a:cxn>
                <a:cxn ang="0">
                  <a:pos x="T6" y="T7"/>
                </a:cxn>
                <a:cxn ang="0">
                  <a:pos x="T8" y="T9"/>
                </a:cxn>
              </a:cxnLst>
              <a:rect l="0" t="0" r="r" b="b"/>
              <a:pathLst>
                <a:path w="187" h="235">
                  <a:moveTo>
                    <a:pt x="0" y="0"/>
                  </a:moveTo>
                  <a:lnTo>
                    <a:pt x="0" y="213"/>
                  </a:lnTo>
                  <a:lnTo>
                    <a:pt x="187" y="235"/>
                  </a:lnTo>
                  <a:lnTo>
                    <a:pt x="187" y="18"/>
                  </a:lnTo>
                  <a:lnTo>
                    <a:pt x="0" y="0"/>
                  </a:lnTo>
                  <a:close/>
                </a:path>
              </a:pathLst>
            </a:custGeom>
            <a:solidFill>
              <a:srgbClr val="51596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p>
              <a:endParaRPr lang="en-US" sz="1836"/>
            </a:p>
          </p:txBody>
        </p:sp>
        <p:sp>
          <p:nvSpPr>
            <p:cNvPr id="967" name="Freeform 583"/>
            <p:cNvSpPr>
              <a:spLocks/>
            </p:cNvSpPr>
            <p:nvPr/>
          </p:nvSpPr>
          <p:spPr bwMode="auto">
            <a:xfrm>
              <a:off x="11815477" y="2796191"/>
              <a:ext cx="302773" cy="380490"/>
            </a:xfrm>
            <a:custGeom>
              <a:avLst/>
              <a:gdLst>
                <a:gd name="T0" fmla="*/ 0 w 187"/>
                <a:gd name="T1" fmla="*/ 0 h 235"/>
                <a:gd name="T2" fmla="*/ 0 w 187"/>
                <a:gd name="T3" fmla="*/ 213 h 235"/>
                <a:gd name="T4" fmla="*/ 187 w 187"/>
                <a:gd name="T5" fmla="*/ 235 h 235"/>
                <a:gd name="T6" fmla="*/ 187 w 187"/>
                <a:gd name="T7" fmla="*/ 18 h 235"/>
                <a:gd name="T8" fmla="*/ 0 w 187"/>
                <a:gd name="T9" fmla="*/ 0 h 235"/>
              </a:gdLst>
              <a:ahLst/>
              <a:cxnLst>
                <a:cxn ang="0">
                  <a:pos x="T0" y="T1"/>
                </a:cxn>
                <a:cxn ang="0">
                  <a:pos x="T2" y="T3"/>
                </a:cxn>
                <a:cxn ang="0">
                  <a:pos x="T4" y="T5"/>
                </a:cxn>
                <a:cxn ang="0">
                  <a:pos x="T6" y="T7"/>
                </a:cxn>
                <a:cxn ang="0">
                  <a:pos x="T8" y="T9"/>
                </a:cxn>
              </a:cxnLst>
              <a:rect l="0" t="0" r="r" b="b"/>
              <a:pathLst>
                <a:path w="187" h="235">
                  <a:moveTo>
                    <a:pt x="0" y="0"/>
                  </a:moveTo>
                  <a:lnTo>
                    <a:pt x="0" y="213"/>
                  </a:lnTo>
                  <a:lnTo>
                    <a:pt x="187" y="235"/>
                  </a:lnTo>
                  <a:lnTo>
                    <a:pt x="187" y="18"/>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p>
              <a:endParaRPr lang="en-US" sz="1836"/>
            </a:p>
          </p:txBody>
        </p:sp>
        <p:sp>
          <p:nvSpPr>
            <p:cNvPr id="968" name="Freeform 584"/>
            <p:cNvSpPr>
              <a:spLocks/>
            </p:cNvSpPr>
            <p:nvPr/>
          </p:nvSpPr>
          <p:spPr bwMode="auto">
            <a:xfrm>
              <a:off x="9827218" y="2318556"/>
              <a:ext cx="238009" cy="322202"/>
            </a:xfrm>
            <a:custGeom>
              <a:avLst/>
              <a:gdLst>
                <a:gd name="T0" fmla="*/ 0 w 147"/>
                <a:gd name="T1" fmla="*/ 0 h 199"/>
                <a:gd name="T2" fmla="*/ 0 w 147"/>
                <a:gd name="T3" fmla="*/ 188 h 199"/>
                <a:gd name="T4" fmla="*/ 147 w 147"/>
                <a:gd name="T5" fmla="*/ 199 h 199"/>
                <a:gd name="T6" fmla="*/ 147 w 147"/>
                <a:gd name="T7" fmla="*/ 8 h 199"/>
                <a:gd name="T8" fmla="*/ 0 w 147"/>
                <a:gd name="T9" fmla="*/ 0 h 199"/>
              </a:gdLst>
              <a:ahLst/>
              <a:cxnLst>
                <a:cxn ang="0">
                  <a:pos x="T0" y="T1"/>
                </a:cxn>
                <a:cxn ang="0">
                  <a:pos x="T2" y="T3"/>
                </a:cxn>
                <a:cxn ang="0">
                  <a:pos x="T4" y="T5"/>
                </a:cxn>
                <a:cxn ang="0">
                  <a:pos x="T6" y="T7"/>
                </a:cxn>
                <a:cxn ang="0">
                  <a:pos x="T8" y="T9"/>
                </a:cxn>
              </a:cxnLst>
              <a:rect l="0" t="0" r="r" b="b"/>
              <a:pathLst>
                <a:path w="147" h="199">
                  <a:moveTo>
                    <a:pt x="0" y="0"/>
                  </a:moveTo>
                  <a:lnTo>
                    <a:pt x="0" y="188"/>
                  </a:lnTo>
                  <a:lnTo>
                    <a:pt x="147" y="199"/>
                  </a:lnTo>
                  <a:lnTo>
                    <a:pt x="147" y="8"/>
                  </a:lnTo>
                  <a:lnTo>
                    <a:pt x="0" y="0"/>
                  </a:lnTo>
                  <a:close/>
                </a:path>
              </a:pathLst>
            </a:custGeom>
            <a:solidFill>
              <a:srgbClr val="51596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p>
              <a:endParaRPr lang="en-US" sz="1836"/>
            </a:p>
          </p:txBody>
        </p:sp>
        <p:sp>
          <p:nvSpPr>
            <p:cNvPr id="969" name="Freeform 585"/>
            <p:cNvSpPr>
              <a:spLocks/>
            </p:cNvSpPr>
            <p:nvPr/>
          </p:nvSpPr>
          <p:spPr bwMode="auto">
            <a:xfrm>
              <a:off x="9827218" y="2318556"/>
              <a:ext cx="238009" cy="322202"/>
            </a:xfrm>
            <a:custGeom>
              <a:avLst/>
              <a:gdLst>
                <a:gd name="T0" fmla="*/ 0 w 147"/>
                <a:gd name="T1" fmla="*/ 0 h 199"/>
                <a:gd name="T2" fmla="*/ 0 w 147"/>
                <a:gd name="T3" fmla="*/ 188 h 199"/>
                <a:gd name="T4" fmla="*/ 147 w 147"/>
                <a:gd name="T5" fmla="*/ 199 h 199"/>
                <a:gd name="T6" fmla="*/ 147 w 147"/>
                <a:gd name="T7" fmla="*/ 8 h 199"/>
                <a:gd name="T8" fmla="*/ 0 w 147"/>
                <a:gd name="T9" fmla="*/ 0 h 199"/>
              </a:gdLst>
              <a:ahLst/>
              <a:cxnLst>
                <a:cxn ang="0">
                  <a:pos x="T0" y="T1"/>
                </a:cxn>
                <a:cxn ang="0">
                  <a:pos x="T2" y="T3"/>
                </a:cxn>
                <a:cxn ang="0">
                  <a:pos x="T4" y="T5"/>
                </a:cxn>
                <a:cxn ang="0">
                  <a:pos x="T6" y="T7"/>
                </a:cxn>
                <a:cxn ang="0">
                  <a:pos x="T8" y="T9"/>
                </a:cxn>
              </a:cxnLst>
              <a:rect l="0" t="0" r="r" b="b"/>
              <a:pathLst>
                <a:path w="147" h="199">
                  <a:moveTo>
                    <a:pt x="0" y="0"/>
                  </a:moveTo>
                  <a:lnTo>
                    <a:pt x="0" y="188"/>
                  </a:lnTo>
                  <a:lnTo>
                    <a:pt x="147" y="199"/>
                  </a:lnTo>
                  <a:lnTo>
                    <a:pt x="147" y="8"/>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p>
              <a:endParaRPr lang="en-US" sz="1836"/>
            </a:p>
          </p:txBody>
        </p:sp>
        <p:sp>
          <p:nvSpPr>
            <p:cNvPr id="970" name="Freeform 586"/>
            <p:cNvSpPr>
              <a:spLocks/>
            </p:cNvSpPr>
            <p:nvPr/>
          </p:nvSpPr>
          <p:spPr bwMode="auto">
            <a:xfrm>
              <a:off x="10083037" y="2331508"/>
              <a:ext cx="249342" cy="333535"/>
            </a:xfrm>
            <a:custGeom>
              <a:avLst/>
              <a:gdLst>
                <a:gd name="T0" fmla="*/ 0 w 154"/>
                <a:gd name="T1" fmla="*/ 0 h 206"/>
                <a:gd name="T2" fmla="*/ 0 w 154"/>
                <a:gd name="T3" fmla="*/ 195 h 206"/>
                <a:gd name="T4" fmla="*/ 154 w 154"/>
                <a:gd name="T5" fmla="*/ 206 h 206"/>
                <a:gd name="T6" fmla="*/ 154 w 154"/>
                <a:gd name="T7" fmla="*/ 11 h 206"/>
                <a:gd name="T8" fmla="*/ 0 w 154"/>
                <a:gd name="T9" fmla="*/ 0 h 206"/>
              </a:gdLst>
              <a:ahLst/>
              <a:cxnLst>
                <a:cxn ang="0">
                  <a:pos x="T0" y="T1"/>
                </a:cxn>
                <a:cxn ang="0">
                  <a:pos x="T2" y="T3"/>
                </a:cxn>
                <a:cxn ang="0">
                  <a:pos x="T4" y="T5"/>
                </a:cxn>
                <a:cxn ang="0">
                  <a:pos x="T6" y="T7"/>
                </a:cxn>
                <a:cxn ang="0">
                  <a:pos x="T8" y="T9"/>
                </a:cxn>
              </a:cxnLst>
              <a:rect l="0" t="0" r="r" b="b"/>
              <a:pathLst>
                <a:path w="154" h="206">
                  <a:moveTo>
                    <a:pt x="0" y="0"/>
                  </a:moveTo>
                  <a:lnTo>
                    <a:pt x="0" y="195"/>
                  </a:lnTo>
                  <a:lnTo>
                    <a:pt x="154" y="206"/>
                  </a:lnTo>
                  <a:lnTo>
                    <a:pt x="154" y="11"/>
                  </a:lnTo>
                  <a:lnTo>
                    <a:pt x="0" y="0"/>
                  </a:lnTo>
                  <a:close/>
                </a:path>
              </a:pathLst>
            </a:custGeom>
            <a:solidFill>
              <a:srgbClr val="51596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p>
              <a:endParaRPr lang="en-US" sz="1836"/>
            </a:p>
          </p:txBody>
        </p:sp>
        <p:sp>
          <p:nvSpPr>
            <p:cNvPr id="971" name="Freeform 587"/>
            <p:cNvSpPr>
              <a:spLocks/>
            </p:cNvSpPr>
            <p:nvPr/>
          </p:nvSpPr>
          <p:spPr bwMode="auto">
            <a:xfrm>
              <a:off x="10083037" y="2331508"/>
              <a:ext cx="249342" cy="333535"/>
            </a:xfrm>
            <a:custGeom>
              <a:avLst/>
              <a:gdLst>
                <a:gd name="T0" fmla="*/ 0 w 154"/>
                <a:gd name="T1" fmla="*/ 0 h 206"/>
                <a:gd name="T2" fmla="*/ 0 w 154"/>
                <a:gd name="T3" fmla="*/ 195 h 206"/>
                <a:gd name="T4" fmla="*/ 154 w 154"/>
                <a:gd name="T5" fmla="*/ 206 h 206"/>
                <a:gd name="T6" fmla="*/ 154 w 154"/>
                <a:gd name="T7" fmla="*/ 11 h 206"/>
                <a:gd name="T8" fmla="*/ 0 w 154"/>
                <a:gd name="T9" fmla="*/ 0 h 206"/>
              </a:gdLst>
              <a:ahLst/>
              <a:cxnLst>
                <a:cxn ang="0">
                  <a:pos x="T0" y="T1"/>
                </a:cxn>
                <a:cxn ang="0">
                  <a:pos x="T2" y="T3"/>
                </a:cxn>
                <a:cxn ang="0">
                  <a:pos x="T4" y="T5"/>
                </a:cxn>
                <a:cxn ang="0">
                  <a:pos x="T6" y="T7"/>
                </a:cxn>
                <a:cxn ang="0">
                  <a:pos x="T8" y="T9"/>
                </a:cxn>
              </a:cxnLst>
              <a:rect l="0" t="0" r="r" b="b"/>
              <a:pathLst>
                <a:path w="154" h="206">
                  <a:moveTo>
                    <a:pt x="0" y="0"/>
                  </a:moveTo>
                  <a:lnTo>
                    <a:pt x="0" y="195"/>
                  </a:lnTo>
                  <a:lnTo>
                    <a:pt x="154" y="206"/>
                  </a:lnTo>
                  <a:lnTo>
                    <a:pt x="154" y="11"/>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p>
              <a:endParaRPr lang="en-US" sz="1836"/>
            </a:p>
          </p:txBody>
        </p:sp>
        <p:sp>
          <p:nvSpPr>
            <p:cNvPr id="972" name="Freeform 588"/>
            <p:cNvSpPr>
              <a:spLocks/>
            </p:cNvSpPr>
            <p:nvPr/>
          </p:nvSpPr>
          <p:spPr bwMode="auto">
            <a:xfrm>
              <a:off x="10350188" y="2349318"/>
              <a:ext cx="254200" cy="338393"/>
            </a:xfrm>
            <a:custGeom>
              <a:avLst/>
              <a:gdLst>
                <a:gd name="T0" fmla="*/ 0 w 157"/>
                <a:gd name="T1" fmla="*/ 0 h 209"/>
                <a:gd name="T2" fmla="*/ 0 w 157"/>
                <a:gd name="T3" fmla="*/ 195 h 209"/>
                <a:gd name="T4" fmla="*/ 157 w 157"/>
                <a:gd name="T5" fmla="*/ 209 h 209"/>
                <a:gd name="T6" fmla="*/ 157 w 157"/>
                <a:gd name="T7" fmla="*/ 11 h 209"/>
                <a:gd name="T8" fmla="*/ 0 w 157"/>
                <a:gd name="T9" fmla="*/ 0 h 209"/>
              </a:gdLst>
              <a:ahLst/>
              <a:cxnLst>
                <a:cxn ang="0">
                  <a:pos x="T0" y="T1"/>
                </a:cxn>
                <a:cxn ang="0">
                  <a:pos x="T2" y="T3"/>
                </a:cxn>
                <a:cxn ang="0">
                  <a:pos x="T4" y="T5"/>
                </a:cxn>
                <a:cxn ang="0">
                  <a:pos x="T6" y="T7"/>
                </a:cxn>
                <a:cxn ang="0">
                  <a:pos x="T8" y="T9"/>
                </a:cxn>
              </a:cxnLst>
              <a:rect l="0" t="0" r="r" b="b"/>
              <a:pathLst>
                <a:path w="157" h="209">
                  <a:moveTo>
                    <a:pt x="0" y="0"/>
                  </a:moveTo>
                  <a:lnTo>
                    <a:pt x="0" y="195"/>
                  </a:lnTo>
                  <a:lnTo>
                    <a:pt x="157" y="209"/>
                  </a:lnTo>
                  <a:lnTo>
                    <a:pt x="157" y="11"/>
                  </a:lnTo>
                  <a:lnTo>
                    <a:pt x="0" y="0"/>
                  </a:lnTo>
                  <a:close/>
                </a:path>
              </a:pathLst>
            </a:custGeom>
            <a:solidFill>
              <a:srgbClr val="51596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p>
              <a:endParaRPr lang="en-US" sz="1836"/>
            </a:p>
          </p:txBody>
        </p:sp>
        <p:sp>
          <p:nvSpPr>
            <p:cNvPr id="973" name="Freeform 589"/>
            <p:cNvSpPr>
              <a:spLocks/>
            </p:cNvSpPr>
            <p:nvPr/>
          </p:nvSpPr>
          <p:spPr bwMode="auto">
            <a:xfrm>
              <a:off x="10350188" y="2349318"/>
              <a:ext cx="254200" cy="338393"/>
            </a:xfrm>
            <a:custGeom>
              <a:avLst/>
              <a:gdLst>
                <a:gd name="T0" fmla="*/ 0 w 157"/>
                <a:gd name="T1" fmla="*/ 0 h 209"/>
                <a:gd name="T2" fmla="*/ 0 w 157"/>
                <a:gd name="T3" fmla="*/ 195 h 209"/>
                <a:gd name="T4" fmla="*/ 157 w 157"/>
                <a:gd name="T5" fmla="*/ 209 h 209"/>
                <a:gd name="T6" fmla="*/ 157 w 157"/>
                <a:gd name="T7" fmla="*/ 11 h 209"/>
                <a:gd name="T8" fmla="*/ 0 w 157"/>
                <a:gd name="T9" fmla="*/ 0 h 209"/>
              </a:gdLst>
              <a:ahLst/>
              <a:cxnLst>
                <a:cxn ang="0">
                  <a:pos x="T0" y="T1"/>
                </a:cxn>
                <a:cxn ang="0">
                  <a:pos x="T2" y="T3"/>
                </a:cxn>
                <a:cxn ang="0">
                  <a:pos x="T4" y="T5"/>
                </a:cxn>
                <a:cxn ang="0">
                  <a:pos x="T6" y="T7"/>
                </a:cxn>
                <a:cxn ang="0">
                  <a:pos x="T8" y="T9"/>
                </a:cxn>
              </a:cxnLst>
              <a:rect l="0" t="0" r="r" b="b"/>
              <a:pathLst>
                <a:path w="157" h="209">
                  <a:moveTo>
                    <a:pt x="0" y="0"/>
                  </a:moveTo>
                  <a:lnTo>
                    <a:pt x="0" y="195"/>
                  </a:lnTo>
                  <a:lnTo>
                    <a:pt x="157" y="209"/>
                  </a:lnTo>
                  <a:lnTo>
                    <a:pt x="157" y="11"/>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p>
              <a:endParaRPr lang="en-US" sz="1836"/>
            </a:p>
          </p:txBody>
        </p:sp>
        <p:sp>
          <p:nvSpPr>
            <p:cNvPr id="974" name="Freeform 590"/>
            <p:cNvSpPr>
              <a:spLocks/>
            </p:cNvSpPr>
            <p:nvPr/>
          </p:nvSpPr>
          <p:spPr bwMode="auto">
            <a:xfrm>
              <a:off x="10622198" y="2367128"/>
              <a:ext cx="262295" cy="344869"/>
            </a:xfrm>
            <a:custGeom>
              <a:avLst/>
              <a:gdLst>
                <a:gd name="T0" fmla="*/ 0 w 162"/>
                <a:gd name="T1" fmla="*/ 0 h 213"/>
                <a:gd name="T2" fmla="*/ 0 w 162"/>
                <a:gd name="T3" fmla="*/ 198 h 213"/>
                <a:gd name="T4" fmla="*/ 162 w 162"/>
                <a:gd name="T5" fmla="*/ 213 h 213"/>
                <a:gd name="T6" fmla="*/ 162 w 162"/>
                <a:gd name="T7" fmla="*/ 11 h 213"/>
                <a:gd name="T8" fmla="*/ 0 w 162"/>
                <a:gd name="T9" fmla="*/ 0 h 213"/>
              </a:gdLst>
              <a:ahLst/>
              <a:cxnLst>
                <a:cxn ang="0">
                  <a:pos x="T0" y="T1"/>
                </a:cxn>
                <a:cxn ang="0">
                  <a:pos x="T2" y="T3"/>
                </a:cxn>
                <a:cxn ang="0">
                  <a:pos x="T4" y="T5"/>
                </a:cxn>
                <a:cxn ang="0">
                  <a:pos x="T6" y="T7"/>
                </a:cxn>
                <a:cxn ang="0">
                  <a:pos x="T8" y="T9"/>
                </a:cxn>
              </a:cxnLst>
              <a:rect l="0" t="0" r="r" b="b"/>
              <a:pathLst>
                <a:path w="162" h="213">
                  <a:moveTo>
                    <a:pt x="0" y="0"/>
                  </a:moveTo>
                  <a:lnTo>
                    <a:pt x="0" y="198"/>
                  </a:lnTo>
                  <a:lnTo>
                    <a:pt x="162" y="213"/>
                  </a:lnTo>
                  <a:lnTo>
                    <a:pt x="162" y="11"/>
                  </a:lnTo>
                  <a:lnTo>
                    <a:pt x="0" y="0"/>
                  </a:lnTo>
                  <a:close/>
                </a:path>
              </a:pathLst>
            </a:custGeom>
            <a:solidFill>
              <a:srgbClr val="51596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p>
              <a:endParaRPr lang="en-US" sz="1836"/>
            </a:p>
          </p:txBody>
        </p:sp>
        <p:sp>
          <p:nvSpPr>
            <p:cNvPr id="975" name="Freeform 591"/>
            <p:cNvSpPr>
              <a:spLocks/>
            </p:cNvSpPr>
            <p:nvPr/>
          </p:nvSpPr>
          <p:spPr bwMode="auto">
            <a:xfrm>
              <a:off x="10622198" y="2367128"/>
              <a:ext cx="262295" cy="344869"/>
            </a:xfrm>
            <a:custGeom>
              <a:avLst/>
              <a:gdLst>
                <a:gd name="T0" fmla="*/ 0 w 162"/>
                <a:gd name="T1" fmla="*/ 0 h 213"/>
                <a:gd name="T2" fmla="*/ 0 w 162"/>
                <a:gd name="T3" fmla="*/ 198 h 213"/>
                <a:gd name="T4" fmla="*/ 162 w 162"/>
                <a:gd name="T5" fmla="*/ 213 h 213"/>
                <a:gd name="T6" fmla="*/ 162 w 162"/>
                <a:gd name="T7" fmla="*/ 11 h 213"/>
                <a:gd name="T8" fmla="*/ 0 w 162"/>
                <a:gd name="T9" fmla="*/ 0 h 213"/>
              </a:gdLst>
              <a:ahLst/>
              <a:cxnLst>
                <a:cxn ang="0">
                  <a:pos x="T0" y="T1"/>
                </a:cxn>
                <a:cxn ang="0">
                  <a:pos x="T2" y="T3"/>
                </a:cxn>
                <a:cxn ang="0">
                  <a:pos x="T4" y="T5"/>
                </a:cxn>
                <a:cxn ang="0">
                  <a:pos x="T6" y="T7"/>
                </a:cxn>
                <a:cxn ang="0">
                  <a:pos x="T8" y="T9"/>
                </a:cxn>
              </a:cxnLst>
              <a:rect l="0" t="0" r="r" b="b"/>
              <a:pathLst>
                <a:path w="162" h="213">
                  <a:moveTo>
                    <a:pt x="0" y="0"/>
                  </a:moveTo>
                  <a:lnTo>
                    <a:pt x="0" y="198"/>
                  </a:lnTo>
                  <a:lnTo>
                    <a:pt x="162" y="213"/>
                  </a:lnTo>
                  <a:lnTo>
                    <a:pt x="162" y="11"/>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p>
              <a:endParaRPr lang="en-US" sz="1836"/>
            </a:p>
          </p:txBody>
        </p:sp>
        <p:sp>
          <p:nvSpPr>
            <p:cNvPr id="976" name="Freeform 592"/>
            <p:cNvSpPr>
              <a:spLocks/>
            </p:cNvSpPr>
            <p:nvPr/>
          </p:nvSpPr>
          <p:spPr bwMode="auto">
            <a:xfrm>
              <a:off x="10907159" y="2384939"/>
              <a:ext cx="273629" cy="351346"/>
            </a:xfrm>
            <a:custGeom>
              <a:avLst/>
              <a:gdLst>
                <a:gd name="T0" fmla="*/ 0 w 169"/>
                <a:gd name="T1" fmla="*/ 0 h 217"/>
                <a:gd name="T2" fmla="*/ 0 w 169"/>
                <a:gd name="T3" fmla="*/ 202 h 217"/>
                <a:gd name="T4" fmla="*/ 169 w 169"/>
                <a:gd name="T5" fmla="*/ 217 h 217"/>
                <a:gd name="T6" fmla="*/ 169 w 169"/>
                <a:gd name="T7" fmla="*/ 11 h 217"/>
                <a:gd name="T8" fmla="*/ 0 w 169"/>
                <a:gd name="T9" fmla="*/ 0 h 217"/>
              </a:gdLst>
              <a:ahLst/>
              <a:cxnLst>
                <a:cxn ang="0">
                  <a:pos x="T0" y="T1"/>
                </a:cxn>
                <a:cxn ang="0">
                  <a:pos x="T2" y="T3"/>
                </a:cxn>
                <a:cxn ang="0">
                  <a:pos x="T4" y="T5"/>
                </a:cxn>
                <a:cxn ang="0">
                  <a:pos x="T6" y="T7"/>
                </a:cxn>
                <a:cxn ang="0">
                  <a:pos x="T8" y="T9"/>
                </a:cxn>
              </a:cxnLst>
              <a:rect l="0" t="0" r="r" b="b"/>
              <a:pathLst>
                <a:path w="169" h="217">
                  <a:moveTo>
                    <a:pt x="0" y="0"/>
                  </a:moveTo>
                  <a:lnTo>
                    <a:pt x="0" y="202"/>
                  </a:lnTo>
                  <a:lnTo>
                    <a:pt x="169" y="217"/>
                  </a:lnTo>
                  <a:lnTo>
                    <a:pt x="169" y="11"/>
                  </a:lnTo>
                  <a:lnTo>
                    <a:pt x="0" y="0"/>
                  </a:lnTo>
                  <a:close/>
                </a:path>
              </a:pathLst>
            </a:custGeom>
            <a:solidFill>
              <a:srgbClr val="51596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p>
              <a:endParaRPr lang="en-US" sz="1836"/>
            </a:p>
          </p:txBody>
        </p:sp>
        <p:sp>
          <p:nvSpPr>
            <p:cNvPr id="977" name="Freeform 593"/>
            <p:cNvSpPr>
              <a:spLocks/>
            </p:cNvSpPr>
            <p:nvPr/>
          </p:nvSpPr>
          <p:spPr bwMode="auto">
            <a:xfrm>
              <a:off x="10907159" y="2384939"/>
              <a:ext cx="273629" cy="351346"/>
            </a:xfrm>
            <a:custGeom>
              <a:avLst/>
              <a:gdLst>
                <a:gd name="T0" fmla="*/ 0 w 169"/>
                <a:gd name="T1" fmla="*/ 0 h 217"/>
                <a:gd name="T2" fmla="*/ 0 w 169"/>
                <a:gd name="T3" fmla="*/ 202 h 217"/>
                <a:gd name="T4" fmla="*/ 169 w 169"/>
                <a:gd name="T5" fmla="*/ 217 h 217"/>
                <a:gd name="T6" fmla="*/ 169 w 169"/>
                <a:gd name="T7" fmla="*/ 11 h 217"/>
                <a:gd name="T8" fmla="*/ 0 w 169"/>
                <a:gd name="T9" fmla="*/ 0 h 217"/>
              </a:gdLst>
              <a:ahLst/>
              <a:cxnLst>
                <a:cxn ang="0">
                  <a:pos x="T0" y="T1"/>
                </a:cxn>
                <a:cxn ang="0">
                  <a:pos x="T2" y="T3"/>
                </a:cxn>
                <a:cxn ang="0">
                  <a:pos x="T4" y="T5"/>
                </a:cxn>
                <a:cxn ang="0">
                  <a:pos x="T6" y="T7"/>
                </a:cxn>
                <a:cxn ang="0">
                  <a:pos x="T8" y="T9"/>
                </a:cxn>
              </a:cxnLst>
              <a:rect l="0" t="0" r="r" b="b"/>
              <a:pathLst>
                <a:path w="169" h="217">
                  <a:moveTo>
                    <a:pt x="0" y="0"/>
                  </a:moveTo>
                  <a:lnTo>
                    <a:pt x="0" y="202"/>
                  </a:lnTo>
                  <a:lnTo>
                    <a:pt x="169" y="217"/>
                  </a:lnTo>
                  <a:lnTo>
                    <a:pt x="169" y="11"/>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p>
              <a:endParaRPr lang="en-US" sz="1836"/>
            </a:p>
          </p:txBody>
        </p:sp>
        <p:sp>
          <p:nvSpPr>
            <p:cNvPr id="978" name="Freeform 594"/>
            <p:cNvSpPr>
              <a:spLocks/>
            </p:cNvSpPr>
            <p:nvPr/>
          </p:nvSpPr>
          <p:spPr bwMode="auto">
            <a:xfrm>
              <a:off x="11198598" y="2402748"/>
              <a:ext cx="284962" cy="356203"/>
            </a:xfrm>
            <a:custGeom>
              <a:avLst/>
              <a:gdLst>
                <a:gd name="T0" fmla="*/ 0 w 176"/>
                <a:gd name="T1" fmla="*/ 0 h 220"/>
                <a:gd name="T2" fmla="*/ 0 w 176"/>
                <a:gd name="T3" fmla="*/ 206 h 220"/>
                <a:gd name="T4" fmla="*/ 176 w 176"/>
                <a:gd name="T5" fmla="*/ 220 h 220"/>
                <a:gd name="T6" fmla="*/ 176 w 176"/>
                <a:gd name="T7" fmla="*/ 11 h 220"/>
                <a:gd name="T8" fmla="*/ 0 w 176"/>
                <a:gd name="T9" fmla="*/ 0 h 220"/>
              </a:gdLst>
              <a:ahLst/>
              <a:cxnLst>
                <a:cxn ang="0">
                  <a:pos x="T0" y="T1"/>
                </a:cxn>
                <a:cxn ang="0">
                  <a:pos x="T2" y="T3"/>
                </a:cxn>
                <a:cxn ang="0">
                  <a:pos x="T4" y="T5"/>
                </a:cxn>
                <a:cxn ang="0">
                  <a:pos x="T6" y="T7"/>
                </a:cxn>
                <a:cxn ang="0">
                  <a:pos x="T8" y="T9"/>
                </a:cxn>
              </a:cxnLst>
              <a:rect l="0" t="0" r="r" b="b"/>
              <a:pathLst>
                <a:path w="176" h="220">
                  <a:moveTo>
                    <a:pt x="0" y="0"/>
                  </a:moveTo>
                  <a:lnTo>
                    <a:pt x="0" y="206"/>
                  </a:lnTo>
                  <a:lnTo>
                    <a:pt x="176" y="220"/>
                  </a:lnTo>
                  <a:lnTo>
                    <a:pt x="176" y="11"/>
                  </a:lnTo>
                  <a:lnTo>
                    <a:pt x="0" y="0"/>
                  </a:lnTo>
                  <a:close/>
                </a:path>
              </a:pathLst>
            </a:custGeom>
            <a:solidFill>
              <a:srgbClr val="51596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p>
              <a:endParaRPr lang="en-US" sz="1836"/>
            </a:p>
          </p:txBody>
        </p:sp>
        <p:sp>
          <p:nvSpPr>
            <p:cNvPr id="979" name="Freeform 595"/>
            <p:cNvSpPr>
              <a:spLocks/>
            </p:cNvSpPr>
            <p:nvPr/>
          </p:nvSpPr>
          <p:spPr bwMode="auto">
            <a:xfrm>
              <a:off x="11198598" y="2402748"/>
              <a:ext cx="284962" cy="356203"/>
            </a:xfrm>
            <a:custGeom>
              <a:avLst/>
              <a:gdLst>
                <a:gd name="T0" fmla="*/ 0 w 176"/>
                <a:gd name="T1" fmla="*/ 0 h 220"/>
                <a:gd name="T2" fmla="*/ 0 w 176"/>
                <a:gd name="T3" fmla="*/ 206 h 220"/>
                <a:gd name="T4" fmla="*/ 176 w 176"/>
                <a:gd name="T5" fmla="*/ 220 h 220"/>
                <a:gd name="T6" fmla="*/ 176 w 176"/>
                <a:gd name="T7" fmla="*/ 11 h 220"/>
                <a:gd name="T8" fmla="*/ 0 w 176"/>
                <a:gd name="T9" fmla="*/ 0 h 220"/>
              </a:gdLst>
              <a:ahLst/>
              <a:cxnLst>
                <a:cxn ang="0">
                  <a:pos x="T0" y="T1"/>
                </a:cxn>
                <a:cxn ang="0">
                  <a:pos x="T2" y="T3"/>
                </a:cxn>
                <a:cxn ang="0">
                  <a:pos x="T4" y="T5"/>
                </a:cxn>
                <a:cxn ang="0">
                  <a:pos x="T6" y="T7"/>
                </a:cxn>
                <a:cxn ang="0">
                  <a:pos x="T8" y="T9"/>
                </a:cxn>
              </a:cxnLst>
              <a:rect l="0" t="0" r="r" b="b"/>
              <a:pathLst>
                <a:path w="176" h="220">
                  <a:moveTo>
                    <a:pt x="0" y="0"/>
                  </a:moveTo>
                  <a:lnTo>
                    <a:pt x="0" y="206"/>
                  </a:lnTo>
                  <a:lnTo>
                    <a:pt x="176" y="220"/>
                  </a:lnTo>
                  <a:lnTo>
                    <a:pt x="176" y="11"/>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p>
              <a:endParaRPr lang="en-US" sz="1836"/>
            </a:p>
          </p:txBody>
        </p:sp>
        <p:sp>
          <p:nvSpPr>
            <p:cNvPr id="980" name="Freeform 596"/>
            <p:cNvSpPr>
              <a:spLocks/>
            </p:cNvSpPr>
            <p:nvPr/>
          </p:nvSpPr>
          <p:spPr bwMode="auto">
            <a:xfrm>
              <a:off x="11501371" y="2427035"/>
              <a:ext cx="289820" cy="362679"/>
            </a:xfrm>
            <a:custGeom>
              <a:avLst/>
              <a:gdLst>
                <a:gd name="T0" fmla="*/ 0 w 179"/>
                <a:gd name="T1" fmla="*/ 0 h 224"/>
                <a:gd name="T2" fmla="*/ 0 w 179"/>
                <a:gd name="T3" fmla="*/ 209 h 224"/>
                <a:gd name="T4" fmla="*/ 179 w 179"/>
                <a:gd name="T5" fmla="*/ 224 h 224"/>
                <a:gd name="T6" fmla="*/ 179 w 179"/>
                <a:gd name="T7" fmla="*/ 11 h 224"/>
                <a:gd name="T8" fmla="*/ 0 w 179"/>
                <a:gd name="T9" fmla="*/ 0 h 224"/>
              </a:gdLst>
              <a:ahLst/>
              <a:cxnLst>
                <a:cxn ang="0">
                  <a:pos x="T0" y="T1"/>
                </a:cxn>
                <a:cxn ang="0">
                  <a:pos x="T2" y="T3"/>
                </a:cxn>
                <a:cxn ang="0">
                  <a:pos x="T4" y="T5"/>
                </a:cxn>
                <a:cxn ang="0">
                  <a:pos x="T6" y="T7"/>
                </a:cxn>
                <a:cxn ang="0">
                  <a:pos x="T8" y="T9"/>
                </a:cxn>
              </a:cxnLst>
              <a:rect l="0" t="0" r="r" b="b"/>
              <a:pathLst>
                <a:path w="179" h="224">
                  <a:moveTo>
                    <a:pt x="0" y="0"/>
                  </a:moveTo>
                  <a:lnTo>
                    <a:pt x="0" y="209"/>
                  </a:lnTo>
                  <a:lnTo>
                    <a:pt x="179" y="224"/>
                  </a:lnTo>
                  <a:lnTo>
                    <a:pt x="179" y="11"/>
                  </a:lnTo>
                  <a:lnTo>
                    <a:pt x="0" y="0"/>
                  </a:lnTo>
                  <a:close/>
                </a:path>
              </a:pathLst>
            </a:custGeom>
            <a:solidFill>
              <a:srgbClr val="51596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p>
              <a:endParaRPr lang="en-US" sz="1836"/>
            </a:p>
          </p:txBody>
        </p:sp>
        <p:sp>
          <p:nvSpPr>
            <p:cNvPr id="981" name="Freeform 597"/>
            <p:cNvSpPr>
              <a:spLocks/>
            </p:cNvSpPr>
            <p:nvPr/>
          </p:nvSpPr>
          <p:spPr bwMode="auto">
            <a:xfrm>
              <a:off x="11501371" y="2427035"/>
              <a:ext cx="289820" cy="362679"/>
            </a:xfrm>
            <a:custGeom>
              <a:avLst/>
              <a:gdLst>
                <a:gd name="T0" fmla="*/ 0 w 179"/>
                <a:gd name="T1" fmla="*/ 0 h 224"/>
                <a:gd name="T2" fmla="*/ 0 w 179"/>
                <a:gd name="T3" fmla="*/ 209 h 224"/>
                <a:gd name="T4" fmla="*/ 179 w 179"/>
                <a:gd name="T5" fmla="*/ 224 h 224"/>
                <a:gd name="T6" fmla="*/ 179 w 179"/>
                <a:gd name="T7" fmla="*/ 11 h 224"/>
                <a:gd name="T8" fmla="*/ 0 w 179"/>
                <a:gd name="T9" fmla="*/ 0 h 224"/>
              </a:gdLst>
              <a:ahLst/>
              <a:cxnLst>
                <a:cxn ang="0">
                  <a:pos x="T0" y="T1"/>
                </a:cxn>
                <a:cxn ang="0">
                  <a:pos x="T2" y="T3"/>
                </a:cxn>
                <a:cxn ang="0">
                  <a:pos x="T4" y="T5"/>
                </a:cxn>
                <a:cxn ang="0">
                  <a:pos x="T6" y="T7"/>
                </a:cxn>
                <a:cxn ang="0">
                  <a:pos x="T8" y="T9"/>
                </a:cxn>
              </a:cxnLst>
              <a:rect l="0" t="0" r="r" b="b"/>
              <a:pathLst>
                <a:path w="179" h="224">
                  <a:moveTo>
                    <a:pt x="0" y="0"/>
                  </a:moveTo>
                  <a:lnTo>
                    <a:pt x="0" y="209"/>
                  </a:lnTo>
                  <a:lnTo>
                    <a:pt x="179" y="224"/>
                  </a:lnTo>
                  <a:lnTo>
                    <a:pt x="179" y="11"/>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p>
              <a:endParaRPr lang="en-US" sz="1836"/>
            </a:p>
          </p:txBody>
        </p:sp>
        <p:sp>
          <p:nvSpPr>
            <p:cNvPr id="982" name="Freeform 598"/>
            <p:cNvSpPr>
              <a:spLocks/>
            </p:cNvSpPr>
            <p:nvPr/>
          </p:nvSpPr>
          <p:spPr bwMode="auto">
            <a:xfrm>
              <a:off x="11815477" y="2444845"/>
              <a:ext cx="302773" cy="369155"/>
            </a:xfrm>
            <a:custGeom>
              <a:avLst/>
              <a:gdLst>
                <a:gd name="T0" fmla="*/ 0 w 187"/>
                <a:gd name="T1" fmla="*/ 0 h 228"/>
                <a:gd name="T2" fmla="*/ 0 w 187"/>
                <a:gd name="T3" fmla="*/ 213 h 228"/>
                <a:gd name="T4" fmla="*/ 187 w 187"/>
                <a:gd name="T5" fmla="*/ 228 h 228"/>
                <a:gd name="T6" fmla="*/ 187 w 187"/>
                <a:gd name="T7" fmla="*/ 11 h 228"/>
                <a:gd name="T8" fmla="*/ 0 w 187"/>
                <a:gd name="T9" fmla="*/ 0 h 228"/>
              </a:gdLst>
              <a:ahLst/>
              <a:cxnLst>
                <a:cxn ang="0">
                  <a:pos x="T0" y="T1"/>
                </a:cxn>
                <a:cxn ang="0">
                  <a:pos x="T2" y="T3"/>
                </a:cxn>
                <a:cxn ang="0">
                  <a:pos x="T4" y="T5"/>
                </a:cxn>
                <a:cxn ang="0">
                  <a:pos x="T6" y="T7"/>
                </a:cxn>
                <a:cxn ang="0">
                  <a:pos x="T8" y="T9"/>
                </a:cxn>
              </a:cxnLst>
              <a:rect l="0" t="0" r="r" b="b"/>
              <a:pathLst>
                <a:path w="187" h="228">
                  <a:moveTo>
                    <a:pt x="0" y="0"/>
                  </a:moveTo>
                  <a:lnTo>
                    <a:pt x="0" y="213"/>
                  </a:lnTo>
                  <a:lnTo>
                    <a:pt x="187" y="228"/>
                  </a:lnTo>
                  <a:lnTo>
                    <a:pt x="187" y="11"/>
                  </a:lnTo>
                  <a:lnTo>
                    <a:pt x="0" y="0"/>
                  </a:lnTo>
                  <a:close/>
                </a:path>
              </a:pathLst>
            </a:custGeom>
            <a:solidFill>
              <a:srgbClr val="51596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p>
              <a:endParaRPr lang="en-US" sz="1836"/>
            </a:p>
          </p:txBody>
        </p:sp>
        <p:sp>
          <p:nvSpPr>
            <p:cNvPr id="983" name="Freeform 599"/>
            <p:cNvSpPr>
              <a:spLocks/>
            </p:cNvSpPr>
            <p:nvPr/>
          </p:nvSpPr>
          <p:spPr bwMode="auto">
            <a:xfrm>
              <a:off x="11815477" y="2444845"/>
              <a:ext cx="302773" cy="369155"/>
            </a:xfrm>
            <a:custGeom>
              <a:avLst/>
              <a:gdLst>
                <a:gd name="T0" fmla="*/ 0 w 187"/>
                <a:gd name="T1" fmla="*/ 0 h 228"/>
                <a:gd name="T2" fmla="*/ 0 w 187"/>
                <a:gd name="T3" fmla="*/ 213 h 228"/>
                <a:gd name="T4" fmla="*/ 187 w 187"/>
                <a:gd name="T5" fmla="*/ 228 h 228"/>
                <a:gd name="T6" fmla="*/ 187 w 187"/>
                <a:gd name="T7" fmla="*/ 11 h 228"/>
                <a:gd name="T8" fmla="*/ 0 w 187"/>
                <a:gd name="T9" fmla="*/ 0 h 228"/>
              </a:gdLst>
              <a:ahLst/>
              <a:cxnLst>
                <a:cxn ang="0">
                  <a:pos x="T0" y="T1"/>
                </a:cxn>
                <a:cxn ang="0">
                  <a:pos x="T2" y="T3"/>
                </a:cxn>
                <a:cxn ang="0">
                  <a:pos x="T4" y="T5"/>
                </a:cxn>
                <a:cxn ang="0">
                  <a:pos x="T6" y="T7"/>
                </a:cxn>
                <a:cxn ang="0">
                  <a:pos x="T8" y="T9"/>
                </a:cxn>
              </a:cxnLst>
              <a:rect l="0" t="0" r="r" b="b"/>
              <a:pathLst>
                <a:path w="187" h="228">
                  <a:moveTo>
                    <a:pt x="0" y="0"/>
                  </a:moveTo>
                  <a:lnTo>
                    <a:pt x="0" y="213"/>
                  </a:lnTo>
                  <a:lnTo>
                    <a:pt x="187" y="228"/>
                  </a:lnTo>
                  <a:lnTo>
                    <a:pt x="187" y="11"/>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p>
              <a:endParaRPr lang="en-US" sz="1836"/>
            </a:p>
          </p:txBody>
        </p:sp>
        <p:sp>
          <p:nvSpPr>
            <p:cNvPr id="984" name="Freeform 600"/>
            <p:cNvSpPr>
              <a:spLocks/>
            </p:cNvSpPr>
            <p:nvPr/>
          </p:nvSpPr>
          <p:spPr bwMode="auto">
            <a:xfrm>
              <a:off x="9827218" y="2004450"/>
              <a:ext cx="238009" cy="320582"/>
            </a:xfrm>
            <a:custGeom>
              <a:avLst/>
              <a:gdLst>
                <a:gd name="T0" fmla="*/ 0 w 147"/>
                <a:gd name="T1" fmla="*/ 0 h 198"/>
                <a:gd name="T2" fmla="*/ 0 w 147"/>
                <a:gd name="T3" fmla="*/ 191 h 198"/>
                <a:gd name="T4" fmla="*/ 147 w 147"/>
                <a:gd name="T5" fmla="*/ 198 h 198"/>
                <a:gd name="T6" fmla="*/ 147 w 147"/>
                <a:gd name="T7" fmla="*/ 7 h 198"/>
                <a:gd name="T8" fmla="*/ 0 w 147"/>
                <a:gd name="T9" fmla="*/ 0 h 198"/>
              </a:gdLst>
              <a:ahLst/>
              <a:cxnLst>
                <a:cxn ang="0">
                  <a:pos x="T0" y="T1"/>
                </a:cxn>
                <a:cxn ang="0">
                  <a:pos x="T2" y="T3"/>
                </a:cxn>
                <a:cxn ang="0">
                  <a:pos x="T4" y="T5"/>
                </a:cxn>
                <a:cxn ang="0">
                  <a:pos x="T6" y="T7"/>
                </a:cxn>
                <a:cxn ang="0">
                  <a:pos x="T8" y="T9"/>
                </a:cxn>
              </a:cxnLst>
              <a:rect l="0" t="0" r="r" b="b"/>
              <a:pathLst>
                <a:path w="147" h="198">
                  <a:moveTo>
                    <a:pt x="0" y="0"/>
                  </a:moveTo>
                  <a:lnTo>
                    <a:pt x="0" y="191"/>
                  </a:lnTo>
                  <a:lnTo>
                    <a:pt x="147" y="198"/>
                  </a:lnTo>
                  <a:lnTo>
                    <a:pt x="147" y="7"/>
                  </a:lnTo>
                  <a:lnTo>
                    <a:pt x="0" y="0"/>
                  </a:lnTo>
                  <a:close/>
                </a:path>
              </a:pathLst>
            </a:custGeom>
            <a:solidFill>
              <a:srgbClr val="51596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p>
              <a:endParaRPr lang="en-US" sz="1836"/>
            </a:p>
          </p:txBody>
        </p:sp>
        <p:sp>
          <p:nvSpPr>
            <p:cNvPr id="985" name="Freeform 601"/>
            <p:cNvSpPr>
              <a:spLocks/>
            </p:cNvSpPr>
            <p:nvPr/>
          </p:nvSpPr>
          <p:spPr bwMode="auto">
            <a:xfrm>
              <a:off x="9827218" y="2004450"/>
              <a:ext cx="238009" cy="320582"/>
            </a:xfrm>
            <a:custGeom>
              <a:avLst/>
              <a:gdLst>
                <a:gd name="T0" fmla="*/ 0 w 147"/>
                <a:gd name="T1" fmla="*/ 0 h 198"/>
                <a:gd name="T2" fmla="*/ 0 w 147"/>
                <a:gd name="T3" fmla="*/ 191 h 198"/>
                <a:gd name="T4" fmla="*/ 147 w 147"/>
                <a:gd name="T5" fmla="*/ 198 h 198"/>
                <a:gd name="T6" fmla="*/ 147 w 147"/>
                <a:gd name="T7" fmla="*/ 7 h 198"/>
                <a:gd name="T8" fmla="*/ 0 w 147"/>
                <a:gd name="T9" fmla="*/ 0 h 198"/>
              </a:gdLst>
              <a:ahLst/>
              <a:cxnLst>
                <a:cxn ang="0">
                  <a:pos x="T0" y="T1"/>
                </a:cxn>
                <a:cxn ang="0">
                  <a:pos x="T2" y="T3"/>
                </a:cxn>
                <a:cxn ang="0">
                  <a:pos x="T4" y="T5"/>
                </a:cxn>
                <a:cxn ang="0">
                  <a:pos x="T6" y="T7"/>
                </a:cxn>
                <a:cxn ang="0">
                  <a:pos x="T8" y="T9"/>
                </a:cxn>
              </a:cxnLst>
              <a:rect l="0" t="0" r="r" b="b"/>
              <a:pathLst>
                <a:path w="147" h="198">
                  <a:moveTo>
                    <a:pt x="0" y="0"/>
                  </a:moveTo>
                  <a:lnTo>
                    <a:pt x="0" y="191"/>
                  </a:lnTo>
                  <a:lnTo>
                    <a:pt x="147" y="198"/>
                  </a:lnTo>
                  <a:lnTo>
                    <a:pt x="147" y="7"/>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p>
              <a:endParaRPr lang="en-US" sz="1836"/>
            </a:p>
          </p:txBody>
        </p:sp>
        <p:sp>
          <p:nvSpPr>
            <p:cNvPr id="986" name="Freeform 602"/>
            <p:cNvSpPr>
              <a:spLocks/>
            </p:cNvSpPr>
            <p:nvPr/>
          </p:nvSpPr>
          <p:spPr bwMode="auto">
            <a:xfrm>
              <a:off x="10083037" y="2015784"/>
              <a:ext cx="249342" cy="327059"/>
            </a:xfrm>
            <a:custGeom>
              <a:avLst/>
              <a:gdLst>
                <a:gd name="T0" fmla="*/ 0 w 154"/>
                <a:gd name="T1" fmla="*/ 0 h 202"/>
                <a:gd name="T2" fmla="*/ 0 w 154"/>
                <a:gd name="T3" fmla="*/ 191 h 202"/>
                <a:gd name="T4" fmla="*/ 154 w 154"/>
                <a:gd name="T5" fmla="*/ 202 h 202"/>
                <a:gd name="T6" fmla="*/ 154 w 154"/>
                <a:gd name="T7" fmla="*/ 7 h 202"/>
                <a:gd name="T8" fmla="*/ 0 w 154"/>
                <a:gd name="T9" fmla="*/ 0 h 202"/>
              </a:gdLst>
              <a:ahLst/>
              <a:cxnLst>
                <a:cxn ang="0">
                  <a:pos x="T0" y="T1"/>
                </a:cxn>
                <a:cxn ang="0">
                  <a:pos x="T2" y="T3"/>
                </a:cxn>
                <a:cxn ang="0">
                  <a:pos x="T4" y="T5"/>
                </a:cxn>
                <a:cxn ang="0">
                  <a:pos x="T6" y="T7"/>
                </a:cxn>
                <a:cxn ang="0">
                  <a:pos x="T8" y="T9"/>
                </a:cxn>
              </a:cxnLst>
              <a:rect l="0" t="0" r="r" b="b"/>
              <a:pathLst>
                <a:path w="154" h="202">
                  <a:moveTo>
                    <a:pt x="0" y="0"/>
                  </a:moveTo>
                  <a:lnTo>
                    <a:pt x="0" y="191"/>
                  </a:lnTo>
                  <a:lnTo>
                    <a:pt x="154" y="202"/>
                  </a:lnTo>
                  <a:lnTo>
                    <a:pt x="154" y="7"/>
                  </a:lnTo>
                  <a:lnTo>
                    <a:pt x="0" y="0"/>
                  </a:lnTo>
                  <a:close/>
                </a:path>
              </a:pathLst>
            </a:custGeom>
            <a:solidFill>
              <a:srgbClr val="51596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p>
              <a:endParaRPr lang="en-US" sz="1836"/>
            </a:p>
          </p:txBody>
        </p:sp>
        <p:sp>
          <p:nvSpPr>
            <p:cNvPr id="987" name="Freeform 603"/>
            <p:cNvSpPr>
              <a:spLocks/>
            </p:cNvSpPr>
            <p:nvPr/>
          </p:nvSpPr>
          <p:spPr bwMode="auto">
            <a:xfrm>
              <a:off x="10083037" y="2015784"/>
              <a:ext cx="249342" cy="327059"/>
            </a:xfrm>
            <a:custGeom>
              <a:avLst/>
              <a:gdLst>
                <a:gd name="T0" fmla="*/ 0 w 154"/>
                <a:gd name="T1" fmla="*/ 0 h 202"/>
                <a:gd name="T2" fmla="*/ 0 w 154"/>
                <a:gd name="T3" fmla="*/ 191 h 202"/>
                <a:gd name="T4" fmla="*/ 154 w 154"/>
                <a:gd name="T5" fmla="*/ 202 h 202"/>
                <a:gd name="T6" fmla="*/ 154 w 154"/>
                <a:gd name="T7" fmla="*/ 7 h 202"/>
                <a:gd name="T8" fmla="*/ 0 w 154"/>
                <a:gd name="T9" fmla="*/ 0 h 202"/>
              </a:gdLst>
              <a:ahLst/>
              <a:cxnLst>
                <a:cxn ang="0">
                  <a:pos x="T0" y="T1"/>
                </a:cxn>
                <a:cxn ang="0">
                  <a:pos x="T2" y="T3"/>
                </a:cxn>
                <a:cxn ang="0">
                  <a:pos x="T4" y="T5"/>
                </a:cxn>
                <a:cxn ang="0">
                  <a:pos x="T6" y="T7"/>
                </a:cxn>
                <a:cxn ang="0">
                  <a:pos x="T8" y="T9"/>
                </a:cxn>
              </a:cxnLst>
              <a:rect l="0" t="0" r="r" b="b"/>
              <a:pathLst>
                <a:path w="154" h="202">
                  <a:moveTo>
                    <a:pt x="0" y="0"/>
                  </a:moveTo>
                  <a:lnTo>
                    <a:pt x="0" y="191"/>
                  </a:lnTo>
                  <a:lnTo>
                    <a:pt x="154" y="202"/>
                  </a:lnTo>
                  <a:lnTo>
                    <a:pt x="154" y="7"/>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p>
              <a:endParaRPr lang="en-US" sz="1836"/>
            </a:p>
          </p:txBody>
        </p:sp>
        <p:sp>
          <p:nvSpPr>
            <p:cNvPr id="988" name="Freeform 604"/>
            <p:cNvSpPr>
              <a:spLocks/>
            </p:cNvSpPr>
            <p:nvPr/>
          </p:nvSpPr>
          <p:spPr bwMode="auto">
            <a:xfrm>
              <a:off x="10350188" y="2027117"/>
              <a:ext cx="254200" cy="333535"/>
            </a:xfrm>
            <a:custGeom>
              <a:avLst/>
              <a:gdLst>
                <a:gd name="T0" fmla="*/ 0 w 157"/>
                <a:gd name="T1" fmla="*/ 0 h 206"/>
                <a:gd name="T2" fmla="*/ 0 w 157"/>
                <a:gd name="T3" fmla="*/ 195 h 206"/>
                <a:gd name="T4" fmla="*/ 157 w 157"/>
                <a:gd name="T5" fmla="*/ 206 h 206"/>
                <a:gd name="T6" fmla="*/ 157 w 157"/>
                <a:gd name="T7" fmla="*/ 8 h 206"/>
                <a:gd name="T8" fmla="*/ 0 w 157"/>
                <a:gd name="T9" fmla="*/ 0 h 206"/>
              </a:gdLst>
              <a:ahLst/>
              <a:cxnLst>
                <a:cxn ang="0">
                  <a:pos x="T0" y="T1"/>
                </a:cxn>
                <a:cxn ang="0">
                  <a:pos x="T2" y="T3"/>
                </a:cxn>
                <a:cxn ang="0">
                  <a:pos x="T4" y="T5"/>
                </a:cxn>
                <a:cxn ang="0">
                  <a:pos x="T6" y="T7"/>
                </a:cxn>
                <a:cxn ang="0">
                  <a:pos x="T8" y="T9"/>
                </a:cxn>
              </a:cxnLst>
              <a:rect l="0" t="0" r="r" b="b"/>
              <a:pathLst>
                <a:path w="157" h="206">
                  <a:moveTo>
                    <a:pt x="0" y="0"/>
                  </a:moveTo>
                  <a:lnTo>
                    <a:pt x="0" y="195"/>
                  </a:lnTo>
                  <a:lnTo>
                    <a:pt x="157" y="206"/>
                  </a:lnTo>
                  <a:lnTo>
                    <a:pt x="157" y="8"/>
                  </a:lnTo>
                  <a:lnTo>
                    <a:pt x="0" y="0"/>
                  </a:lnTo>
                  <a:close/>
                </a:path>
              </a:pathLst>
            </a:custGeom>
            <a:solidFill>
              <a:srgbClr val="51596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p>
              <a:endParaRPr lang="en-US" sz="1836"/>
            </a:p>
          </p:txBody>
        </p:sp>
        <p:sp>
          <p:nvSpPr>
            <p:cNvPr id="989" name="Freeform 605"/>
            <p:cNvSpPr>
              <a:spLocks/>
            </p:cNvSpPr>
            <p:nvPr/>
          </p:nvSpPr>
          <p:spPr bwMode="auto">
            <a:xfrm>
              <a:off x="10350188" y="2027117"/>
              <a:ext cx="254200" cy="333535"/>
            </a:xfrm>
            <a:custGeom>
              <a:avLst/>
              <a:gdLst>
                <a:gd name="T0" fmla="*/ 0 w 157"/>
                <a:gd name="T1" fmla="*/ 0 h 206"/>
                <a:gd name="T2" fmla="*/ 0 w 157"/>
                <a:gd name="T3" fmla="*/ 195 h 206"/>
                <a:gd name="T4" fmla="*/ 157 w 157"/>
                <a:gd name="T5" fmla="*/ 206 h 206"/>
                <a:gd name="T6" fmla="*/ 157 w 157"/>
                <a:gd name="T7" fmla="*/ 8 h 206"/>
                <a:gd name="T8" fmla="*/ 0 w 157"/>
                <a:gd name="T9" fmla="*/ 0 h 206"/>
              </a:gdLst>
              <a:ahLst/>
              <a:cxnLst>
                <a:cxn ang="0">
                  <a:pos x="T0" y="T1"/>
                </a:cxn>
                <a:cxn ang="0">
                  <a:pos x="T2" y="T3"/>
                </a:cxn>
                <a:cxn ang="0">
                  <a:pos x="T4" y="T5"/>
                </a:cxn>
                <a:cxn ang="0">
                  <a:pos x="T6" y="T7"/>
                </a:cxn>
                <a:cxn ang="0">
                  <a:pos x="T8" y="T9"/>
                </a:cxn>
              </a:cxnLst>
              <a:rect l="0" t="0" r="r" b="b"/>
              <a:pathLst>
                <a:path w="157" h="206">
                  <a:moveTo>
                    <a:pt x="0" y="0"/>
                  </a:moveTo>
                  <a:lnTo>
                    <a:pt x="0" y="195"/>
                  </a:lnTo>
                  <a:lnTo>
                    <a:pt x="157" y="206"/>
                  </a:lnTo>
                  <a:lnTo>
                    <a:pt x="157" y="8"/>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p>
              <a:endParaRPr lang="en-US" sz="1836"/>
            </a:p>
          </p:txBody>
        </p:sp>
        <p:sp>
          <p:nvSpPr>
            <p:cNvPr id="990" name="Freeform 606"/>
            <p:cNvSpPr>
              <a:spLocks/>
            </p:cNvSpPr>
            <p:nvPr/>
          </p:nvSpPr>
          <p:spPr bwMode="auto">
            <a:xfrm>
              <a:off x="10622198" y="2040069"/>
              <a:ext cx="262295" cy="338393"/>
            </a:xfrm>
            <a:custGeom>
              <a:avLst/>
              <a:gdLst>
                <a:gd name="T0" fmla="*/ 0 w 162"/>
                <a:gd name="T1" fmla="*/ 0 h 209"/>
                <a:gd name="T2" fmla="*/ 0 w 162"/>
                <a:gd name="T3" fmla="*/ 198 h 209"/>
                <a:gd name="T4" fmla="*/ 162 w 162"/>
                <a:gd name="T5" fmla="*/ 209 h 209"/>
                <a:gd name="T6" fmla="*/ 162 w 162"/>
                <a:gd name="T7" fmla="*/ 7 h 209"/>
                <a:gd name="T8" fmla="*/ 0 w 162"/>
                <a:gd name="T9" fmla="*/ 0 h 209"/>
              </a:gdLst>
              <a:ahLst/>
              <a:cxnLst>
                <a:cxn ang="0">
                  <a:pos x="T0" y="T1"/>
                </a:cxn>
                <a:cxn ang="0">
                  <a:pos x="T2" y="T3"/>
                </a:cxn>
                <a:cxn ang="0">
                  <a:pos x="T4" y="T5"/>
                </a:cxn>
                <a:cxn ang="0">
                  <a:pos x="T6" y="T7"/>
                </a:cxn>
                <a:cxn ang="0">
                  <a:pos x="T8" y="T9"/>
                </a:cxn>
              </a:cxnLst>
              <a:rect l="0" t="0" r="r" b="b"/>
              <a:pathLst>
                <a:path w="162" h="209">
                  <a:moveTo>
                    <a:pt x="0" y="0"/>
                  </a:moveTo>
                  <a:lnTo>
                    <a:pt x="0" y="198"/>
                  </a:lnTo>
                  <a:lnTo>
                    <a:pt x="162" y="209"/>
                  </a:lnTo>
                  <a:lnTo>
                    <a:pt x="162" y="7"/>
                  </a:lnTo>
                  <a:lnTo>
                    <a:pt x="0" y="0"/>
                  </a:lnTo>
                  <a:close/>
                </a:path>
              </a:pathLst>
            </a:custGeom>
            <a:solidFill>
              <a:srgbClr val="51596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p>
              <a:endParaRPr lang="en-US" sz="1836"/>
            </a:p>
          </p:txBody>
        </p:sp>
        <p:sp>
          <p:nvSpPr>
            <p:cNvPr id="991" name="Freeform 607"/>
            <p:cNvSpPr>
              <a:spLocks/>
            </p:cNvSpPr>
            <p:nvPr/>
          </p:nvSpPr>
          <p:spPr bwMode="auto">
            <a:xfrm>
              <a:off x="10622198" y="2040069"/>
              <a:ext cx="262295" cy="338393"/>
            </a:xfrm>
            <a:custGeom>
              <a:avLst/>
              <a:gdLst>
                <a:gd name="T0" fmla="*/ 0 w 162"/>
                <a:gd name="T1" fmla="*/ 0 h 209"/>
                <a:gd name="T2" fmla="*/ 0 w 162"/>
                <a:gd name="T3" fmla="*/ 198 h 209"/>
                <a:gd name="T4" fmla="*/ 162 w 162"/>
                <a:gd name="T5" fmla="*/ 209 h 209"/>
                <a:gd name="T6" fmla="*/ 162 w 162"/>
                <a:gd name="T7" fmla="*/ 7 h 209"/>
                <a:gd name="T8" fmla="*/ 0 w 162"/>
                <a:gd name="T9" fmla="*/ 0 h 209"/>
              </a:gdLst>
              <a:ahLst/>
              <a:cxnLst>
                <a:cxn ang="0">
                  <a:pos x="T0" y="T1"/>
                </a:cxn>
                <a:cxn ang="0">
                  <a:pos x="T2" y="T3"/>
                </a:cxn>
                <a:cxn ang="0">
                  <a:pos x="T4" y="T5"/>
                </a:cxn>
                <a:cxn ang="0">
                  <a:pos x="T6" y="T7"/>
                </a:cxn>
                <a:cxn ang="0">
                  <a:pos x="T8" y="T9"/>
                </a:cxn>
              </a:cxnLst>
              <a:rect l="0" t="0" r="r" b="b"/>
              <a:pathLst>
                <a:path w="162" h="209">
                  <a:moveTo>
                    <a:pt x="0" y="0"/>
                  </a:moveTo>
                  <a:lnTo>
                    <a:pt x="0" y="198"/>
                  </a:lnTo>
                  <a:lnTo>
                    <a:pt x="162" y="209"/>
                  </a:lnTo>
                  <a:lnTo>
                    <a:pt x="162" y="7"/>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p>
              <a:endParaRPr lang="en-US" sz="1836"/>
            </a:p>
          </p:txBody>
        </p:sp>
        <p:sp>
          <p:nvSpPr>
            <p:cNvPr id="992" name="Freeform 608"/>
            <p:cNvSpPr>
              <a:spLocks/>
            </p:cNvSpPr>
            <p:nvPr/>
          </p:nvSpPr>
          <p:spPr bwMode="auto">
            <a:xfrm>
              <a:off x="10907159" y="2051404"/>
              <a:ext cx="273629" cy="344869"/>
            </a:xfrm>
            <a:custGeom>
              <a:avLst/>
              <a:gdLst>
                <a:gd name="T0" fmla="*/ 0 w 169"/>
                <a:gd name="T1" fmla="*/ 0 h 213"/>
                <a:gd name="T2" fmla="*/ 0 w 169"/>
                <a:gd name="T3" fmla="*/ 202 h 213"/>
                <a:gd name="T4" fmla="*/ 169 w 169"/>
                <a:gd name="T5" fmla="*/ 213 h 213"/>
                <a:gd name="T6" fmla="*/ 169 w 169"/>
                <a:gd name="T7" fmla="*/ 7 h 213"/>
                <a:gd name="T8" fmla="*/ 0 w 169"/>
                <a:gd name="T9" fmla="*/ 0 h 213"/>
              </a:gdLst>
              <a:ahLst/>
              <a:cxnLst>
                <a:cxn ang="0">
                  <a:pos x="T0" y="T1"/>
                </a:cxn>
                <a:cxn ang="0">
                  <a:pos x="T2" y="T3"/>
                </a:cxn>
                <a:cxn ang="0">
                  <a:pos x="T4" y="T5"/>
                </a:cxn>
                <a:cxn ang="0">
                  <a:pos x="T6" y="T7"/>
                </a:cxn>
                <a:cxn ang="0">
                  <a:pos x="T8" y="T9"/>
                </a:cxn>
              </a:cxnLst>
              <a:rect l="0" t="0" r="r" b="b"/>
              <a:pathLst>
                <a:path w="169" h="213">
                  <a:moveTo>
                    <a:pt x="0" y="0"/>
                  </a:moveTo>
                  <a:lnTo>
                    <a:pt x="0" y="202"/>
                  </a:lnTo>
                  <a:lnTo>
                    <a:pt x="169" y="213"/>
                  </a:lnTo>
                  <a:lnTo>
                    <a:pt x="169" y="7"/>
                  </a:lnTo>
                  <a:lnTo>
                    <a:pt x="0" y="0"/>
                  </a:lnTo>
                  <a:close/>
                </a:path>
              </a:pathLst>
            </a:custGeom>
            <a:solidFill>
              <a:srgbClr val="51596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p>
              <a:endParaRPr lang="en-US" sz="1836"/>
            </a:p>
          </p:txBody>
        </p:sp>
        <p:sp>
          <p:nvSpPr>
            <p:cNvPr id="993" name="Freeform 609"/>
            <p:cNvSpPr>
              <a:spLocks/>
            </p:cNvSpPr>
            <p:nvPr/>
          </p:nvSpPr>
          <p:spPr bwMode="auto">
            <a:xfrm>
              <a:off x="10907159" y="2051404"/>
              <a:ext cx="273629" cy="344869"/>
            </a:xfrm>
            <a:custGeom>
              <a:avLst/>
              <a:gdLst>
                <a:gd name="T0" fmla="*/ 0 w 169"/>
                <a:gd name="T1" fmla="*/ 0 h 213"/>
                <a:gd name="T2" fmla="*/ 0 w 169"/>
                <a:gd name="T3" fmla="*/ 202 h 213"/>
                <a:gd name="T4" fmla="*/ 169 w 169"/>
                <a:gd name="T5" fmla="*/ 213 h 213"/>
                <a:gd name="T6" fmla="*/ 169 w 169"/>
                <a:gd name="T7" fmla="*/ 7 h 213"/>
                <a:gd name="T8" fmla="*/ 0 w 169"/>
                <a:gd name="T9" fmla="*/ 0 h 213"/>
              </a:gdLst>
              <a:ahLst/>
              <a:cxnLst>
                <a:cxn ang="0">
                  <a:pos x="T0" y="T1"/>
                </a:cxn>
                <a:cxn ang="0">
                  <a:pos x="T2" y="T3"/>
                </a:cxn>
                <a:cxn ang="0">
                  <a:pos x="T4" y="T5"/>
                </a:cxn>
                <a:cxn ang="0">
                  <a:pos x="T6" y="T7"/>
                </a:cxn>
                <a:cxn ang="0">
                  <a:pos x="T8" y="T9"/>
                </a:cxn>
              </a:cxnLst>
              <a:rect l="0" t="0" r="r" b="b"/>
              <a:pathLst>
                <a:path w="169" h="213">
                  <a:moveTo>
                    <a:pt x="0" y="0"/>
                  </a:moveTo>
                  <a:lnTo>
                    <a:pt x="0" y="202"/>
                  </a:lnTo>
                  <a:lnTo>
                    <a:pt x="169" y="213"/>
                  </a:lnTo>
                  <a:lnTo>
                    <a:pt x="169" y="7"/>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p>
              <a:endParaRPr lang="en-US" sz="1836"/>
            </a:p>
          </p:txBody>
        </p:sp>
        <p:sp>
          <p:nvSpPr>
            <p:cNvPr id="994" name="Freeform 610"/>
            <p:cNvSpPr>
              <a:spLocks/>
            </p:cNvSpPr>
            <p:nvPr/>
          </p:nvSpPr>
          <p:spPr bwMode="auto">
            <a:xfrm>
              <a:off x="11198598" y="2062737"/>
              <a:ext cx="284962" cy="351346"/>
            </a:xfrm>
            <a:custGeom>
              <a:avLst/>
              <a:gdLst>
                <a:gd name="T0" fmla="*/ 0 w 176"/>
                <a:gd name="T1" fmla="*/ 0 h 217"/>
                <a:gd name="T2" fmla="*/ 0 w 176"/>
                <a:gd name="T3" fmla="*/ 206 h 217"/>
                <a:gd name="T4" fmla="*/ 176 w 176"/>
                <a:gd name="T5" fmla="*/ 217 h 217"/>
                <a:gd name="T6" fmla="*/ 176 w 176"/>
                <a:gd name="T7" fmla="*/ 8 h 217"/>
                <a:gd name="T8" fmla="*/ 0 w 176"/>
                <a:gd name="T9" fmla="*/ 0 h 217"/>
              </a:gdLst>
              <a:ahLst/>
              <a:cxnLst>
                <a:cxn ang="0">
                  <a:pos x="T0" y="T1"/>
                </a:cxn>
                <a:cxn ang="0">
                  <a:pos x="T2" y="T3"/>
                </a:cxn>
                <a:cxn ang="0">
                  <a:pos x="T4" y="T5"/>
                </a:cxn>
                <a:cxn ang="0">
                  <a:pos x="T6" y="T7"/>
                </a:cxn>
                <a:cxn ang="0">
                  <a:pos x="T8" y="T9"/>
                </a:cxn>
              </a:cxnLst>
              <a:rect l="0" t="0" r="r" b="b"/>
              <a:pathLst>
                <a:path w="176" h="217">
                  <a:moveTo>
                    <a:pt x="0" y="0"/>
                  </a:moveTo>
                  <a:lnTo>
                    <a:pt x="0" y="206"/>
                  </a:lnTo>
                  <a:lnTo>
                    <a:pt x="176" y="217"/>
                  </a:lnTo>
                  <a:lnTo>
                    <a:pt x="176" y="8"/>
                  </a:lnTo>
                  <a:lnTo>
                    <a:pt x="0" y="0"/>
                  </a:lnTo>
                  <a:close/>
                </a:path>
              </a:pathLst>
            </a:custGeom>
            <a:solidFill>
              <a:srgbClr val="51596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p>
              <a:endParaRPr lang="en-US" sz="1836"/>
            </a:p>
          </p:txBody>
        </p:sp>
        <p:sp>
          <p:nvSpPr>
            <p:cNvPr id="995" name="Freeform 611"/>
            <p:cNvSpPr>
              <a:spLocks/>
            </p:cNvSpPr>
            <p:nvPr/>
          </p:nvSpPr>
          <p:spPr bwMode="auto">
            <a:xfrm>
              <a:off x="11198598" y="2062737"/>
              <a:ext cx="284962" cy="351346"/>
            </a:xfrm>
            <a:custGeom>
              <a:avLst/>
              <a:gdLst>
                <a:gd name="T0" fmla="*/ 0 w 176"/>
                <a:gd name="T1" fmla="*/ 0 h 217"/>
                <a:gd name="T2" fmla="*/ 0 w 176"/>
                <a:gd name="T3" fmla="*/ 206 h 217"/>
                <a:gd name="T4" fmla="*/ 176 w 176"/>
                <a:gd name="T5" fmla="*/ 217 h 217"/>
                <a:gd name="T6" fmla="*/ 176 w 176"/>
                <a:gd name="T7" fmla="*/ 8 h 217"/>
                <a:gd name="T8" fmla="*/ 0 w 176"/>
                <a:gd name="T9" fmla="*/ 0 h 217"/>
              </a:gdLst>
              <a:ahLst/>
              <a:cxnLst>
                <a:cxn ang="0">
                  <a:pos x="T0" y="T1"/>
                </a:cxn>
                <a:cxn ang="0">
                  <a:pos x="T2" y="T3"/>
                </a:cxn>
                <a:cxn ang="0">
                  <a:pos x="T4" y="T5"/>
                </a:cxn>
                <a:cxn ang="0">
                  <a:pos x="T6" y="T7"/>
                </a:cxn>
                <a:cxn ang="0">
                  <a:pos x="T8" y="T9"/>
                </a:cxn>
              </a:cxnLst>
              <a:rect l="0" t="0" r="r" b="b"/>
              <a:pathLst>
                <a:path w="176" h="217">
                  <a:moveTo>
                    <a:pt x="0" y="0"/>
                  </a:moveTo>
                  <a:lnTo>
                    <a:pt x="0" y="206"/>
                  </a:lnTo>
                  <a:lnTo>
                    <a:pt x="176" y="217"/>
                  </a:lnTo>
                  <a:lnTo>
                    <a:pt x="176" y="8"/>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p>
              <a:endParaRPr lang="en-US" sz="1836"/>
            </a:p>
          </p:txBody>
        </p:sp>
        <p:sp>
          <p:nvSpPr>
            <p:cNvPr id="996" name="Freeform 612"/>
            <p:cNvSpPr>
              <a:spLocks/>
            </p:cNvSpPr>
            <p:nvPr/>
          </p:nvSpPr>
          <p:spPr bwMode="auto">
            <a:xfrm>
              <a:off x="11501371" y="2075689"/>
              <a:ext cx="289820" cy="356203"/>
            </a:xfrm>
            <a:custGeom>
              <a:avLst/>
              <a:gdLst>
                <a:gd name="T0" fmla="*/ 0 w 179"/>
                <a:gd name="T1" fmla="*/ 0 h 220"/>
                <a:gd name="T2" fmla="*/ 0 w 179"/>
                <a:gd name="T3" fmla="*/ 209 h 220"/>
                <a:gd name="T4" fmla="*/ 179 w 179"/>
                <a:gd name="T5" fmla="*/ 220 h 220"/>
                <a:gd name="T6" fmla="*/ 179 w 179"/>
                <a:gd name="T7" fmla="*/ 7 h 220"/>
                <a:gd name="T8" fmla="*/ 0 w 179"/>
                <a:gd name="T9" fmla="*/ 0 h 220"/>
              </a:gdLst>
              <a:ahLst/>
              <a:cxnLst>
                <a:cxn ang="0">
                  <a:pos x="T0" y="T1"/>
                </a:cxn>
                <a:cxn ang="0">
                  <a:pos x="T2" y="T3"/>
                </a:cxn>
                <a:cxn ang="0">
                  <a:pos x="T4" y="T5"/>
                </a:cxn>
                <a:cxn ang="0">
                  <a:pos x="T6" y="T7"/>
                </a:cxn>
                <a:cxn ang="0">
                  <a:pos x="T8" y="T9"/>
                </a:cxn>
              </a:cxnLst>
              <a:rect l="0" t="0" r="r" b="b"/>
              <a:pathLst>
                <a:path w="179" h="220">
                  <a:moveTo>
                    <a:pt x="0" y="0"/>
                  </a:moveTo>
                  <a:lnTo>
                    <a:pt x="0" y="209"/>
                  </a:lnTo>
                  <a:lnTo>
                    <a:pt x="179" y="220"/>
                  </a:lnTo>
                  <a:lnTo>
                    <a:pt x="179" y="7"/>
                  </a:lnTo>
                  <a:lnTo>
                    <a:pt x="0" y="0"/>
                  </a:lnTo>
                  <a:close/>
                </a:path>
              </a:pathLst>
            </a:custGeom>
            <a:solidFill>
              <a:srgbClr val="51596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p>
              <a:endParaRPr lang="en-US" sz="1836"/>
            </a:p>
          </p:txBody>
        </p:sp>
        <p:sp>
          <p:nvSpPr>
            <p:cNvPr id="997" name="Freeform 613"/>
            <p:cNvSpPr>
              <a:spLocks/>
            </p:cNvSpPr>
            <p:nvPr/>
          </p:nvSpPr>
          <p:spPr bwMode="auto">
            <a:xfrm>
              <a:off x="11501371" y="2075689"/>
              <a:ext cx="289820" cy="356203"/>
            </a:xfrm>
            <a:custGeom>
              <a:avLst/>
              <a:gdLst>
                <a:gd name="T0" fmla="*/ 0 w 179"/>
                <a:gd name="T1" fmla="*/ 0 h 220"/>
                <a:gd name="T2" fmla="*/ 0 w 179"/>
                <a:gd name="T3" fmla="*/ 209 h 220"/>
                <a:gd name="T4" fmla="*/ 179 w 179"/>
                <a:gd name="T5" fmla="*/ 220 h 220"/>
                <a:gd name="T6" fmla="*/ 179 w 179"/>
                <a:gd name="T7" fmla="*/ 7 h 220"/>
                <a:gd name="T8" fmla="*/ 0 w 179"/>
                <a:gd name="T9" fmla="*/ 0 h 220"/>
              </a:gdLst>
              <a:ahLst/>
              <a:cxnLst>
                <a:cxn ang="0">
                  <a:pos x="T0" y="T1"/>
                </a:cxn>
                <a:cxn ang="0">
                  <a:pos x="T2" y="T3"/>
                </a:cxn>
                <a:cxn ang="0">
                  <a:pos x="T4" y="T5"/>
                </a:cxn>
                <a:cxn ang="0">
                  <a:pos x="T6" y="T7"/>
                </a:cxn>
                <a:cxn ang="0">
                  <a:pos x="T8" y="T9"/>
                </a:cxn>
              </a:cxnLst>
              <a:rect l="0" t="0" r="r" b="b"/>
              <a:pathLst>
                <a:path w="179" h="220">
                  <a:moveTo>
                    <a:pt x="0" y="0"/>
                  </a:moveTo>
                  <a:lnTo>
                    <a:pt x="0" y="209"/>
                  </a:lnTo>
                  <a:lnTo>
                    <a:pt x="179" y="220"/>
                  </a:lnTo>
                  <a:lnTo>
                    <a:pt x="179" y="7"/>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p>
              <a:endParaRPr lang="en-US" sz="1836"/>
            </a:p>
          </p:txBody>
        </p:sp>
        <p:sp>
          <p:nvSpPr>
            <p:cNvPr id="998" name="Freeform 614"/>
            <p:cNvSpPr>
              <a:spLocks/>
            </p:cNvSpPr>
            <p:nvPr/>
          </p:nvSpPr>
          <p:spPr bwMode="auto">
            <a:xfrm>
              <a:off x="11815477" y="2093500"/>
              <a:ext cx="302773" cy="362679"/>
            </a:xfrm>
            <a:custGeom>
              <a:avLst/>
              <a:gdLst>
                <a:gd name="T0" fmla="*/ 0 w 187"/>
                <a:gd name="T1" fmla="*/ 0 h 224"/>
                <a:gd name="T2" fmla="*/ 0 w 187"/>
                <a:gd name="T3" fmla="*/ 213 h 224"/>
                <a:gd name="T4" fmla="*/ 187 w 187"/>
                <a:gd name="T5" fmla="*/ 224 h 224"/>
                <a:gd name="T6" fmla="*/ 187 w 187"/>
                <a:gd name="T7" fmla="*/ 7 h 224"/>
                <a:gd name="T8" fmla="*/ 0 w 187"/>
                <a:gd name="T9" fmla="*/ 0 h 224"/>
              </a:gdLst>
              <a:ahLst/>
              <a:cxnLst>
                <a:cxn ang="0">
                  <a:pos x="T0" y="T1"/>
                </a:cxn>
                <a:cxn ang="0">
                  <a:pos x="T2" y="T3"/>
                </a:cxn>
                <a:cxn ang="0">
                  <a:pos x="T4" y="T5"/>
                </a:cxn>
                <a:cxn ang="0">
                  <a:pos x="T6" y="T7"/>
                </a:cxn>
                <a:cxn ang="0">
                  <a:pos x="T8" y="T9"/>
                </a:cxn>
              </a:cxnLst>
              <a:rect l="0" t="0" r="r" b="b"/>
              <a:pathLst>
                <a:path w="187" h="224">
                  <a:moveTo>
                    <a:pt x="0" y="0"/>
                  </a:moveTo>
                  <a:lnTo>
                    <a:pt x="0" y="213"/>
                  </a:lnTo>
                  <a:lnTo>
                    <a:pt x="187" y="224"/>
                  </a:lnTo>
                  <a:lnTo>
                    <a:pt x="187" y="7"/>
                  </a:lnTo>
                  <a:lnTo>
                    <a:pt x="0" y="0"/>
                  </a:lnTo>
                  <a:close/>
                </a:path>
              </a:pathLst>
            </a:custGeom>
            <a:solidFill>
              <a:srgbClr val="51596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p>
              <a:endParaRPr lang="en-US" sz="1836"/>
            </a:p>
          </p:txBody>
        </p:sp>
        <p:sp>
          <p:nvSpPr>
            <p:cNvPr id="999" name="Freeform 615"/>
            <p:cNvSpPr>
              <a:spLocks/>
            </p:cNvSpPr>
            <p:nvPr/>
          </p:nvSpPr>
          <p:spPr bwMode="auto">
            <a:xfrm>
              <a:off x="11815477" y="2093500"/>
              <a:ext cx="302773" cy="362679"/>
            </a:xfrm>
            <a:custGeom>
              <a:avLst/>
              <a:gdLst>
                <a:gd name="T0" fmla="*/ 0 w 187"/>
                <a:gd name="T1" fmla="*/ 0 h 224"/>
                <a:gd name="T2" fmla="*/ 0 w 187"/>
                <a:gd name="T3" fmla="*/ 213 h 224"/>
                <a:gd name="T4" fmla="*/ 187 w 187"/>
                <a:gd name="T5" fmla="*/ 224 h 224"/>
                <a:gd name="T6" fmla="*/ 187 w 187"/>
                <a:gd name="T7" fmla="*/ 7 h 224"/>
                <a:gd name="T8" fmla="*/ 0 w 187"/>
                <a:gd name="T9" fmla="*/ 0 h 224"/>
              </a:gdLst>
              <a:ahLst/>
              <a:cxnLst>
                <a:cxn ang="0">
                  <a:pos x="T0" y="T1"/>
                </a:cxn>
                <a:cxn ang="0">
                  <a:pos x="T2" y="T3"/>
                </a:cxn>
                <a:cxn ang="0">
                  <a:pos x="T4" y="T5"/>
                </a:cxn>
                <a:cxn ang="0">
                  <a:pos x="T6" y="T7"/>
                </a:cxn>
                <a:cxn ang="0">
                  <a:pos x="T8" y="T9"/>
                </a:cxn>
              </a:cxnLst>
              <a:rect l="0" t="0" r="r" b="b"/>
              <a:pathLst>
                <a:path w="187" h="224">
                  <a:moveTo>
                    <a:pt x="0" y="0"/>
                  </a:moveTo>
                  <a:lnTo>
                    <a:pt x="0" y="213"/>
                  </a:lnTo>
                  <a:lnTo>
                    <a:pt x="187" y="224"/>
                  </a:lnTo>
                  <a:lnTo>
                    <a:pt x="187" y="7"/>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p>
              <a:endParaRPr lang="en-US" sz="1836"/>
            </a:p>
          </p:txBody>
        </p:sp>
        <p:sp>
          <p:nvSpPr>
            <p:cNvPr id="1000" name="Freeform 616"/>
            <p:cNvSpPr>
              <a:spLocks/>
            </p:cNvSpPr>
            <p:nvPr/>
          </p:nvSpPr>
          <p:spPr bwMode="auto">
            <a:xfrm>
              <a:off x="9827218" y="1695201"/>
              <a:ext cx="238009" cy="314106"/>
            </a:xfrm>
            <a:custGeom>
              <a:avLst/>
              <a:gdLst>
                <a:gd name="T0" fmla="*/ 0 w 147"/>
                <a:gd name="T1" fmla="*/ 0 h 194"/>
                <a:gd name="T2" fmla="*/ 0 w 147"/>
                <a:gd name="T3" fmla="*/ 187 h 194"/>
                <a:gd name="T4" fmla="*/ 147 w 147"/>
                <a:gd name="T5" fmla="*/ 194 h 194"/>
                <a:gd name="T6" fmla="*/ 147 w 147"/>
                <a:gd name="T7" fmla="*/ 3 h 194"/>
                <a:gd name="T8" fmla="*/ 0 w 147"/>
                <a:gd name="T9" fmla="*/ 0 h 194"/>
              </a:gdLst>
              <a:ahLst/>
              <a:cxnLst>
                <a:cxn ang="0">
                  <a:pos x="T0" y="T1"/>
                </a:cxn>
                <a:cxn ang="0">
                  <a:pos x="T2" y="T3"/>
                </a:cxn>
                <a:cxn ang="0">
                  <a:pos x="T4" y="T5"/>
                </a:cxn>
                <a:cxn ang="0">
                  <a:pos x="T6" y="T7"/>
                </a:cxn>
                <a:cxn ang="0">
                  <a:pos x="T8" y="T9"/>
                </a:cxn>
              </a:cxnLst>
              <a:rect l="0" t="0" r="r" b="b"/>
              <a:pathLst>
                <a:path w="147" h="194">
                  <a:moveTo>
                    <a:pt x="0" y="0"/>
                  </a:moveTo>
                  <a:lnTo>
                    <a:pt x="0" y="187"/>
                  </a:lnTo>
                  <a:lnTo>
                    <a:pt x="147" y="194"/>
                  </a:lnTo>
                  <a:lnTo>
                    <a:pt x="147" y="3"/>
                  </a:lnTo>
                  <a:lnTo>
                    <a:pt x="0" y="0"/>
                  </a:lnTo>
                  <a:close/>
                </a:path>
              </a:pathLst>
            </a:custGeom>
            <a:solidFill>
              <a:srgbClr val="51596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p>
              <a:endParaRPr lang="en-US" sz="1836"/>
            </a:p>
          </p:txBody>
        </p:sp>
        <p:sp>
          <p:nvSpPr>
            <p:cNvPr id="1001" name="Freeform 617"/>
            <p:cNvSpPr>
              <a:spLocks/>
            </p:cNvSpPr>
            <p:nvPr/>
          </p:nvSpPr>
          <p:spPr bwMode="auto">
            <a:xfrm>
              <a:off x="9827218" y="1695201"/>
              <a:ext cx="238009" cy="314106"/>
            </a:xfrm>
            <a:custGeom>
              <a:avLst/>
              <a:gdLst>
                <a:gd name="T0" fmla="*/ 0 w 147"/>
                <a:gd name="T1" fmla="*/ 0 h 194"/>
                <a:gd name="T2" fmla="*/ 0 w 147"/>
                <a:gd name="T3" fmla="*/ 187 h 194"/>
                <a:gd name="T4" fmla="*/ 147 w 147"/>
                <a:gd name="T5" fmla="*/ 194 h 194"/>
                <a:gd name="T6" fmla="*/ 147 w 147"/>
                <a:gd name="T7" fmla="*/ 3 h 194"/>
                <a:gd name="T8" fmla="*/ 0 w 147"/>
                <a:gd name="T9" fmla="*/ 0 h 194"/>
              </a:gdLst>
              <a:ahLst/>
              <a:cxnLst>
                <a:cxn ang="0">
                  <a:pos x="T0" y="T1"/>
                </a:cxn>
                <a:cxn ang="0">
                  <a:pos x="T2" y="T3"/>
                </a:cxn>
                <a:cxn ang="0">
                  <a:pos x="T4" y="T5"/>
                </a:cxn>
                <a:cxn ang="0">
                  <a:pos x="T6" y="T7"/>
                </a:cxn>
                <a:cxn ang="0">
                  <a:pos x="T8" y="T9"/>
                </a:cxn>
              </a:cxnLst>
              <a:rect l="0" t="0" r="r" b="b"/>
              <a:pathLst>
                <a:path w="147" h="194">
                  <a:moveTo>
                    <a:pt x="0" y="0"/>
                  </a:moveTo>
                  <a:lnTo>
                    <a:pt x="0" y="187"/>
                  </a:lnTo>
                  <a:lnTo>
                    <a:pt x="147" y="194"/>
                  </a:lnTo>
                  <a:lnTo>
                    <a:pt x="147" y="3"/>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p>
              <a:endParaRPr lang="en-US" sz="1836"/>
            </a:p>
          </p:txBody>
        </p:sp>
        <p:sp>
          <p:nvSpPr>
            <p:cNvPr id="1002" name="Freeform 618"/>
            <p:cNvSpPr>
              <a:spLocks/>
            </p:cNvSpPr>
            <p:nvPr/>
          </p:nvSpPr>
          <p:spPr bwMode="auto">
            <a:xfrm>
              <a:off x="10083037" y="1700058"/>
              <a:ext cx="249342" cy="322202"/>
            </a:xfrm>
            <a:custGeom>
              <a:avLst/>
              <a:gdLst>
                <a:gd name="T0" fmla="*/ 0 w 154"/>
                <a:gd name="T1" fmla="*/ 0 h 199"/>
                <a:gd name="T2" fmla="*/ 0 w 154"/>
                <a:gd name="T3" fmla="*/ 191 h 199"/>
                <a:gd name="T4" fmla="*/ 154 w 154"/>
                <a:gd name="T5" fmla="*/ 199 h 199"/>
                <a:gd name="T6" fmla="*/ 154 w 154"/>
                <a:gd name="T7" fmla="*/ 4 h 199"/>
                <a:gd name="T8" fmla="*/ 0 w 154"/>
                <a:gd name="T9" fmla="*/ 0 h 199"/>
              </a:gdLst>
              <a:ahLst/>
              <a:cxnLst>
                <a:cxn ang="0">
                  <a:pos x="T0" y="T1"/>
                </a:cxn>
                <a:cxn ang="0">
                  <a:pos x="T2" y="T3"/>
                </a:cxn>
                <a:cxn ang="0">
                  <a:pos x="T4" y="T5"/>
                </a:cxn>
                <a:cxn ang="0">
                  <a:pos x="T6" y="T7"/>
                </a:cxn>
                <a:cxn ang="0">
                  <a:pos x="T8" y="T9"/>
                </a:cxn>
              </a:cxnLst>
              <a:rect l="0" t="0" r="r" b="b"/>
              <a:pathLst>
                <a:path w="154" h="199">
                  <a:moveTo>
                    <a:pt x="0" y="0"/>
                  </a:moveTo>
                  <a:lnTo>
                    <a:pt x="0" y="191"/>
                  </a:lnTo>
                  <a:lnTo>
                    <a:pt x="154" y="199"/>
                  </a:lnTo>
                  <a:lnTo>
                    <a:pt x="154" y="4"/>
                  </a:lnTo>
                  <a:lnTo>
                    <a:pt x="0" y="0"/>
                  </a:lnTo>
                  <a:close/>
                </a:path>
              </a:pathLst>
            </a:custGeom>
            <a:solidFill>
              <a:srgbClr val="51596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p>
              <a:endParaRPr lang="en-US" sz="1836"/>
            </a:p>
          </p:txBody>
        </p:sp>
        <p:sp>
          <p:nvSpPr>
            <p:cNvPr id="1003" name="Freeform 619"/>
            <p:cNvSpPr>
              <a:spLocks/>
            </p:cNvSpPr>
            <p:nvPr/>
          </p:nvSpPr>
          <p:spPr bwMode="auto">
            <a:xfrm>
              <a:off x="10083037" y="1700058"/>
              <a:ext cx="249342" cy="322202"/>
            </a:xfrm>
            <a:custGeom>
              <a:avLst/>
              <a:gdLst>
                <a:gd name="T0" fmla="*/ 0 w 154"/>
                <a:gd name="T1" fmla="*/ 0 h 199"/>
                <a:gd name="T2" fmla="*/ 0 w 154"/>
                <a:gd name="T3" fmla="*/ 191 h 199"/>
                <a:gd name="T4" fmla="*/ 154 w 154"/>
                <a:gd name="T5" fmla="*/ 199 h 199"/>
                <a:gd name="T6" fmla="*/ 154 w 154"/>
                <a:gd name="T7" fmla="*/ 4 h 199"/>
                <a:gd name="T8" fmla="*/ 0 w 154"/>
                <a:gd name="T9" fmla="*/ 0 h 199"/>
              </a:gdLst>
              <a:ahLst/>
              <a:cxnLst>
                <a:cxn ang="0">
                  <a:pos x="T0" y="T1"/>
                </a:cxn>
                <a:cxn ang="0">
                  <a:pos x="T2" y="T3"/>
                </a:cxn>
                <a:cxn ang="0">
                  <a:pos x="T4" y="T5"/>
                </a:cxn>
                <a:cxn ang="0">
                  <a:pos x="T6" y="T7"/>
                </a:cxn>
                <a:cxn ang="0">
                  <a:pos x="T8" y="T9"/>
                </a:cxn>
              </a:cxnLst>
              <a:rect l="0" t="0" r="r" b="b"/>
              <a:pathLst>
                <a:path w="154" h="199">
                  <a:moveTo>
                    <a:pt x="0" y="0"/>
                  </a:moveTo>
                  <a:lnTo>
                    <a:pt x="0" y="191"/>
                  </a:lnTo>
                  <a:lnTo>
                    <a:pt x="154" y="199"/>
                  </a:lnTo>
                  <a:lnTo>
                    <a:pt x="154" y="4"/>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p>
              <a:endParaRPr lang="en-US" sz="1836"/>
            </a:p>
          </p:txBody>
        </p:sp>
        <p:sp>
          <p:nvSpPr>
            <p:cNvPr id="1004" name="Freeform 620"/>
            <p:cNvSpPr>
              <a:spLocks/>
            </p:cNvSpPr>
            <p:nvPr/>
          </p:nvSpPr>
          <p:spPr bwMode="auto">
            <a:xfrm>
              <a:off x="10350188" y="1706534"/>
              <a:ext cx="254200" cy="327059"/>
            </a:xfrm>
            <a:custGeom>
              <a:avLst/>
              <a:gdLst>
                <a:gd name="T0" fmla="*/ 0 w 157"/>
                <a:gd name="T1" fmla="*/ 0 h 202"/>
                <a:gd name="T2" fmla="*/ 0 w 157"/>
                <a:gd name="T3" fmla="*/ 195 h 202"/>
                <a:gd name="T4" fmla="*/ 157 w 157"/>
                <a:gd name="T5" fmla="*/ 202 h 202"/>
                <a:gd name="T6" fmla="*/ 157 w 157"/>
                <a:gd name="T7" fmla="*/ 4 h 202"/>
                <a:gd name="T8" fmla="*/ 0 w 157"/>
                <a:gd name="T9" fmla="*/ 0 h 202"/>
              </a:gdLst>
              <a:ahLst/>
              <a:cxnLst>
                <a:cxn ang="0">
                  <a:pos x="T0" y="T1"/>
                </a:cxn>
                <a:cxn ang="0">
                  <a:pos x="T2" y="T3"/>
                </a:cxn>
                <a:cxn ang="0">
                  <a:pos x="T4" y="T5"/>
                </a:cxn>
                <a:cxn ang="0">
                  <a:pos x="T6" y="T7"/>
                </a:cxn>
                <a:cxn ang="0">
                  <a:pos x="T8" y="T9"/>
                </a:cxn>
              </a:cxnLst>
              <a:rect l="0" t="0" r="r" b="b"/>
              <a:pathLst>
                <a:path w="157" h="202">
                  <a:moveTo>
                    <a:pt x="0" y="0"/>
                  </a:moveTo>
                  <a:lnTo>
                    <a:pt x="0" y="195"/>
                  </a:lnTo>
                  <a:lnTo>
                    <a:pt x="157" y="202"/>
                  </a:lnTo>
                  <a:lnTo>
                    <a:pt x="157" y="4"/>
                  </a:lnTo>
                  <a:lnTo>
                    <a:pt x="0" y="0"/>
                  </a:lnTo>
                  <a:close/>
                </a:path>
              </a:pathLst>
            </a:custGeom>
            <a:solidFill>
              <a:srgbClr val="51596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p>
              <a:endParaRPr lang="en-US" sz="1836"/>
            </a:p>
          </p:txBody>
        </p:sp>
        <p:sp>
          <p:nvSpPr>
            <p:cNvPr id="1005" name="Freeform 621"/>
            <p:cNvSpPr>
              <a:spLocks/>
            </p:cNvSpPr>
            <p:nvPr/>
          </p:nvSpPr>
          <p:spPr bwMode="auto">
            <a:xfrm>
              <a:off x="10350188" y="1706534"/>
              <a:ext cx="254200" cy="327059"/>
            </a:xfrm>
            <a:custGeom>
              <a:avLst/>
              <a:gdLst>
                <a:gd name="T0" fmla="*/ 0 w 157"/>
                <a:gd name="T1" fmla="*/ 0 h 202"/>
                <a:gd name="T2" fmla="*/ 0 w 157"/>
                <a:gd name="T3" fmla="*/ 195 h 202"/>
                <a:gd name="T4" fmla="*/ 157 w 157"/>
                <a:gd name="T5" fmla="*/ 202 h 202"/>
                <a:gd name="T6" fmla="*/ 157 w 157"/>
                <a:gd name="T7" fmla="*/ 4 h 202"/>
                <a:gd name="T8" fmla="*/ 0 w 157"/>
                <a:gd name="T9" fmla="*/ 0 h 202"/>
              </a:gdLst>
              <a:ahLst/>
              <a:cxnLst>
                <a:cxn ang="0">
                  <a:pos x="T0" y="T1"/>
                </a:cxn>
                <a:cxn ang="0">
                  <a:pos x="T2" y="T3"/>
                </a:cxn>
                <a:cxn ang="0">
                  <a:pos x="T4" y="T5"/>
                </a:cxn>
                <a:cxn ang="0">
                  <a:pos x="T6" y="T7"/>
                </a:cxn>
                <a:cxn ang="0">
                  <a:pos x="T8" y="T9"/>
                </a:cxn>
              </a:cxnLst>
              <a:rect l="0" t="0" r="r" b="b"/>
              <a:pathLst>
                <a:path w="157" h="202">
                  <a:moveTo>
                    <a:pt x="0" y="0"/>
                  </a:moveTo>
                  <a:lnTo>
                    <a:pt x="0" y="195"/>
                  </a:lnTo>
                  <a:lnTo>
                    <a:pt x="157" y="202"/>
                  </a:lnTo>
                  <a:lnTo>
                    <a:pt x="157" y="4"/>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p>
              <a:endParaRPr lang="en-US" sz="1836"/>
            </a:p>
          </p:txBody>
        </p:sp>
        <p:sp>
          <p:nvSpPr>
            <p:cNvPr id="1006" name="Freeform 622"/>
            <p:cNvSpPr>
              <a:spLocks/>
            </p:cNvSpPr>
            <p:nvPr/>
          </p:nvSpPr>
          <p:spPr bwMode="auto">
            <a:xfrm>
              <a:off x="10622198" y="1713010"/>
              <a:ext cx="262295" cy="331917"/>
            </a:xfrm>
            <a:custGeom>
              <a:avLst/>
              <a:gdLst>
                <a:gd name="T0" fmla="*/ 0 w 162"/>
                <a:gd name="T1" fmla="*/ 0 h 205"/>
                <a:gd name="T2" fmla="*/ 0 w 162"/>
                <a:gd name="T3" fmla="*/ 198 h 205"/>
                <a:gd name="T4" fmla="*/ 162 w 162"/>
                <a:gd name="T5" fmla="*/ 205 h 205"/>
                <a:gd name="T6" fmla="*/ 162 w 162"/>
                <a:gd name="T7" fmla="*/ 3 h 205"/>
                <a:gd name="T8" fmla="*/ 0 w 162"/>
                <a:gd name="T9" fmla="*/ 0 h 205"/>
              </a:gdLst>
              <a:ahLst/>
              <a:cxnLst>
                <a:cxn ang="0">
                  <a:pos x="T0" y="T1"/>
                </a:cxn>
                <a:cxn ang="0">
                  <a:pos x="T2" y="T3"/>
                </a:cxn>
                <a:cxn ang="0">
                  <a:pos x="T4" y="T5"/>
                </a:cxn>
                <a:cxn ang="0">
                  <a:pos x="T6" y="T7"/>
                </a:cxn>
                <a:cxn ang="0">
                  <a:pos x="T8" y="T9"/>
                </a:cxn>
              </a:cxnLst>
              <a:rect l="0" t="0" r="r" b="b"/>
              <a:pathLst>
                <a:path w="162" h="205">
                  <a:moveTo>
                    <a:pt x="0" y="0"/>
                  </a:moveTo>
                  <a:lnTo>
                    <a:pt x="0" y="198"/>
                  </a:lnTo>
                  <a:lnTo>
                    <a:pt x="162" y="205"/>
                  </a:lnTo>
                  <a:lnTo>
                    <a:pt x="162" y="3"/>
                  </a:lnTo>
                  <a:lnTo>
                    <a:pt x="0" y="0"/>
                  </a:lnTo>
                  <a:close/>
                </a:path>
              </a:pathLst>
            </a:custGeom>
            <a:solidFill>
              <a:srgbClr val="51596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p>
              <a:endParaRPr lang="en-US" sz="1836"/>
            </a:p>
          </p:txBody>
        </p:sp>
        <p:sp>
          <p:nvSpPr>
            <p:cNvPr id="1007" name="Freeform 623"/>
            <p:cNvSpPr>
              <a:spLocks/>
            </p:cNvSpPr>
            <p:nvPr/>
          </p:nvSpPr>
          <p:spPr bwMode="auto">
            <a:xfrm>
              <a:off x="10622198" y="1713010"/>
              <a:ext cx="262295" cy="331917"/>
            </a:xfrm>
            <a:custGeom>
              <a:avLst/>
              <a:gdLst>
                <a:gd name="T0" fmla="*/ 0 w 162"/>
                <a:gd name="T1" fmla="*/ 0 h 205"/>
                <a:gd name="T2" fmla="*/ 0 w 162"/>
                <a:gd name="T3" fmla="*/ 198 h 205"/>
                <a:gd name="T4" fmla="*/ 162 w 162"/>
                <a:gd name="T5" fmla="*/ 205 h 205"/>
                <a:gd name="T6" fmla="*/ 162 w 162"/>
                <a:gd name="T7" fmla="*/ 3 h 205"/>
                <a:gd name="T8" fmla="*/ 0 w 162"/>
                <a:gd name="T9" fmla="*/ 0 h 205"/>
              </a:gdLst>
              <a:ahLst/>
              <a:cxnLst>
                <a:cxn ang="0">
                  <a:pos x="T0" y="T1"/>
                </a:cxn>
                <a:cxn ang="0">
                  <a:pos x="T2" y="T3"/>
                </a:cxn>
                <a:cxn ang="0">
                  <a:pos x="T4" y="T5"/>
                </a:cxn>
                <a:cxn ang="0">
                  <a:pos x="T6" y="T7"/>
                </a:cxn>
                <a:cxn ang="0">
                  <a:pos x="T8" y="T9"/>
                </a:cxn>
              </a:cxnLst>
              <a:rect l="0" t="0" r="r" b="b"/>
              <a:pathLst>
                <a:path w="162" h="205">
                  <a:moveTo>
                    <a:pt x="0" y="0"/>
                  </a:moveTo>
                  <a:lnTo>
                    <a:pt x="0" y="198"/>
                  </a:lnTo>
                  <a:lnTo>
                    <a:pt x="162" y="205"/>
                  </a:lnTo>
                  <a:lnTo>
                    <a:pt x="162" y="3"/>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p>
              <a:endParaRPr lang="en-US" sz="1836"/>
            </a:p>
          </p:txBody>
        </p:sp>
        <p:sp>
          <p:nvSpPr>
            <p:cNvPr id="1008" name="Freeform 624"/>
            <p:cNvSpPr>
              <a:spLocks/>
            </p:cNvSpPr>
            <p:nvPr/>
          </p:nvSpPr>
          <p:spPr bwMode="auto">
            <a:xfrm>
              <a:off x="10907159" y="1717869"/>
              <a:ext cx="273629" cy="340012"/>
            </a:xfrm>
            <a:custGeom>
              <a:avLst/>
              <a:gdLst>
                <a:gd name="T0" fmla="*/ 0 w 169"/>
                <a:gd name="T1" fmla="*/ 0 h 210"/>
                <a:gd name="T2" fmla="*/ 0 w 169"/>
                <a:gd name="T3" fmla="*/ 202 h 210"/>
                <a:gd name="T4" fmla="*/ 169 w 169"/>
                <a:gd name="T5" fmla="*/ 210 h 210"/>
                <a:gd name="T6" fmla="*/ 169 w 169"/>
                <a:gd name="T7" fmla="*/ 4 h 210"/>
                <a:gd name="T8" fmla="*/ 0 w 169"/>
                <a:gd name="T9" fmla="*/ 0 h 210"/>
              </a:gdLst>
              <a:ahLst/>
              <a:cxnLst>
                <a:cxn ang="0">
                  <a:pos x="T0" y="T1"/>
                </a:cxn>
                <a:cxn ang="0">
                  <a:pos x="T2" y="T3"/>
                </a:cxn>
                <a:cxn ang="0">
                  <a:pos x="T4" y="T5"/>
                </a:cxn>
                <a:cxn ang="0">
                  <a:pos x="T6" y="T7"/>
                </a:cxn>
                <a:cxn ang="0">
                  <a:pos x="T8" y="T9"/>
                </a:cxn>
              </a:cxnLst>
              <a:rect l="0" t="0" r="r" b="b"/>
              <a:pathLst>
                <a:path w="169" h="210">
                  <a:moveTo>
                    <a:pt x="0" y="0"/>
                  </a:moveTo>
                  <a:lnTo>
                    <a:pt x="0" y="202"/>
                  </a:lnTo>
                  <a:lnTo>
                    <a:pt x="169" y="210"/>
                  </a:lnTo>
                  <a:lnTo>
                    <a:pt x="169" y="4"/>
                  </a:lnTo>
                  <a:lnTo>
                    <a:pt x="0" y="0"/>
                  </a:lnTo>
                  <a:close/>
                </a:path>
              </a:pathLst>
            </a:custGeom>
            <a:solidFill>
              <a:srgbClr val="51596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p>
              <a:endParaRPr lang="en-US" sz="1836"/>
            </a:p>
          </p:txBody>
        </p:sp>
        <p:sp>
          <p:nvSpPr>
            <p:cNvPr id="1009" name="Freeform 625"/>
            <p:cNvSpPr>
              <a:spLocks/>
            </p:cNvSpPr>
            <p:nvPr/>
          </p:nvSpPr>
          <p:spPr bwMode="auto">
            <a:xfrm>
              <a:off x="10907159" y="1717869"/>
              <a:ext cx="273629" cy="340012"/>
            </a:xfrm>
            <a:custGeom>
              <a:avLst/>
              <a:gdLst>
                <a:gd name="T0" fmla="*/ 0 w 169"/>
                <a:gd name="T1" fmla="*/ 0 h 210"/>
                <a:gd name="T2" fmla="*/ 0 w 169"/>
                <a:gd name="T3" fmla="*/ 202 h 210"/>
                <a:gd name="T4" fmla="*/ 169 w 169"/>
                <a:gd name="T5" fmla="*/ 210 h 210"/>
                <a:gd name="T6" fmla="*/ 169 w 169"/>
                <a:gd name="T7" fmla="*/ 4 h 210"/>
                <a:gd name="T8" fmla="*/ 0 w 169"/>
                <a:gd name="T9" fmla="*/ 0 h 210"/>
              </a:gdLst>
              <a:ahLst/>
              <a:cxnLst>
                <a:cxn ang="0">
                  <a:pos x="T0" y="T1"/>
                </a:cxn>
                <a:cxn ang="0">
                  <a:pos x="T2" y="T3"/>
                </a:cxn>
                <a:cxn ang="0">
                  <a:pos x="T4" y="T5"/>
                </a:cxn>
                <a:cxn ang="0">
                  <a:pos x="T6" y="T7"/>
                </a:cxn>
                <a:cxn ang="0">
                  <a:pos x="T8" y="T9"/>
                </a:cxn>
              </a:cxnLst>
              <a:rect l="0" t="0" r="r" b="b"/>
              <a:pathLst>
                <a:path w="169" h="210">
                  <a:moveTo>
                    <a:pt x="0" y="0"/>
                  </a:moveTo>
                  <a:lnTo>
                    <a:pt x="0" y="202"/>
                  </a:lnTo>
                  <a:lnTo>
                    <a:pt x="169" y="210"/>
                  </a:lnTo>
                  <a:lnTo>
                    <a:pt x="169" y="4"/>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p>
              <a:endParaRPr lang="en-US" sz="1836"/>
            </a:p>
          </p:txBody>
        </p:sp>
        <p:sp>
          <p:nvSpPr>
            <p:cNvPr id="1010" name="Freeform 626"/>
            <p:cNvSpPr>
              <a:spLocks/>
            </p:cNvSpPr>
            <p:nvPr/>
          </p:nvSpPr>
          <p:spPr bwMode="auto">
            <a:xfrm>
              <a:off x="11198598" y="1724345"/>
              <a:ext cx="284962" cy="344869"/>
            </a:xfrm>
            <a:custGeom>
              <a:avLst/>
              <a:gdLst>
                <a:gd name="T0" fmla="*/ 0 w 176"/>
                <a:gd name="T1" fmla="*/ 0 h 213"/>
                <a:gd name="T2" fmla="*/ 0 w 176"/>
                <a:gd name="T3" fmla="*/ 206 h 213"/>
                <a:gd name="T4" fmla="*/ 176 w 176"/>
                <a:gd name="T5" fmla="*/ 213 h 213"/>
                <a:gd name="T6" fmla="*/ 176 w 176"/>
                <a:gd name="T7" fmla="*/ 4 h 213"/>
                <a:gd name="T8" fmla="*/ 0 w 176"/>
                <a:gd name="T9" fmla="*/ 0 h 213"/>
              </a:gdLst>
              <a:ahLst/>
              <a:cxnLst>
                <a:cxn ang="0">
                  <a:pos x="T0" y="T1"/>
                </a:cxn>
                <a:cxn ang="0">
                  <a:pos x="T2" y="T3"/>
                </a:cxn>
                <a:cxn ang="0">
                  <a:pos x="T4" y="T5"/>
                </a:cxn>
                <a:cxn ang="0">
                  <a:pos x="T6" y="T7"/>
                </a:cxn>
                <a:cxn ang="0">
                  <a:pos x="T8" y="T9"/>
                </a:cxn>
              </a:cxnLst>
              <a:rect l="0" t="0" r="r" b="b"/>
              <a:pathLst>
                <a:path w="176" h="213">
                  <a:moveTo>
                    <a:pt x="0" y="0"/>
                  </a:moveTo>
                  <a:lnTo>
                    <a:pt x="0" y="206"/>
                  </a:lnTo>
                  <a:lnTo>
                    <a:pt x="176" y="213"/>
                  </a:lnTo>
                  <a:lnTo>
                    <a:pt x="176" y="4"/>
                  </a:lnTo>
                  <a:lnTo>
                    <a:pt x="0" y="0"/>
                  </a:lnTo>
                  <a:close/>
                </a:path>
              </a:pathLst>
            </a:custGeom>
            <a:solidFill>
              <a:srgbClr val="51596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p>
              <a:endParaRPr lang="en-US" sz="1836"/>
            </a:p>
          </p:txBody>
        </p:sp>
        <p:sp>
          <p:nvSpPr>
            <p:cNvPr id="1011" name="Freeform 627"/>
            <p:cNvSpPr>
              <a:spLocks/>
            </p:cNvSpPr>
            <p:nvPr/>
          </p:nvSpPr>
          <p:spPr bwMode="auto">
            <a:xfrm>
              <a:off x="11198598" y="1724345"/>
              <a:ext cx="284962" cy="344869"/>
            </a:xfrm>
            <a:custGeom>
              <a:avLst/>
              <a:gdLst>
                <a:gd name="T0" fmla="*/ 0 w 176"/>
                <a:gd name="T1" fmla="*/ 0 h 213"/>
                <a:gd name="T2" fmla="*/ 0 w 176"/>
                <a:gd name="T3" fmla="*/ 206 h 213"/>
                <a:gd name="T4" fmla="*/ 176 w 176"/>
                <a:gd name="T5" fmla="*/ 213 h 213"/>
                <a:gd name="T6" fmla="*/ 176 w 176"/>
                <a:gd name="T7" fmla="*/ 4 h 213"/>
                <a:gd name="T8" fmla="*/ 0 w 176"/>
                <a:gd name="T9" fmla="*/ 0 h 213"/>
              </a:gdLst>
              <a:ahLst/>
              <a:cxnLst>
                <a:cxn ang="0">
                  <a:pos x="T0" y="T1"/>
                </a:cxn>
                <a:cxn ang="0">
                  <a:pos x="T2" y="T3"/>
                </a:cxn>
                <a:cxn ang="0">
                  <a:pos x="T4" y="T5"/>
                </a:cxn>
                <a:cxn ang="0">
                  <a:pos x="T6" y="T7"/>
                </a:cxn>
                <a:cxn ang="0">
                  <a:pos x="T8" y="T9"/>
                </a:cxn>
              </a:cxnLst>
              <a:rect l="0" t="0" r="r" b="b"/>
              <a:pathLst>
                <a:path w="176" h="213">
                  <a:moveTo>
                    <a:pt x="0" y="0"/>
                  </a:moveTo>
                  <a:lnTo>
                    <a:pt x="0" y="206"/>
                  </a:lnTo>
                  <a:lnTo>
                    <a:pt x="176" y="213"/>
                  </a:lnTo>
                  <a:lnTo>
                    <a:pt x="176" y="4"/>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p>
              <a:endParaRPr lang="en-US" sz="1836"/>
            </a:p>
          </p:txBody>
        </p:sp>
        <p:sp>
          <p:nvSpPr>
            <p:cNvPr id="1012" name="Freeform 628"/>
            <p:cNvSpPr>
              <a:spLocks/>
            </p:cNvSpPr>
            <p:nvPr/>
          </p:nvSpPr>
          <p:spPr bwMode="auto">
            <a:xfrm>
              <a:off x="11501371" y="1730821"/>
              <a:ext cx="289820" cy="349726"/>
            </a:xfrm>
            <a:custGeom>
              <a:avLst/>
              <a:gdLst>
                <a:gd name="T0" fmla="*/ 0 w 179"/>
                <a:gd name="T1" fmla="*/ 0 h 216"/>
                <a:gd name="T2" fmla="*/ 0 w 179"/>
                <a:gd name="T3" fmla="*/ 209 h 216"/>
                <a:gd name="T4" fmla="*/ 179 w 179"/>
                <a:gd name="T5" fmla="*/ 216 h 216"/>
                <a:gd name="T6" fmla="*/ 179 w 179"/>
                <a:gd name="T7" fmla="*/ 3 h 216"/>
                <a:gd name="T8" fmla="*/ 0 w 179"/>
                <a:gd name="T9" fmla="*/ 0 h 216"/>
              </a:gdLst>
              <a:ahLst/>
              <a:cxnLst>
                <a:cxn ang="0">
                  <a:pos x="T0" y="T1"/>
                </a:cxn>
                <a:cxn ang="0">
                  <a:pos x="T2" y="T3"/>
                </a:cxn>
                <a:cxn ang="0">
                  <a:pos x="T4" y="T5"/>
                </a:cxn>
                <a:cxn ang="0">
                  <a:pos x="T6" y="T7"/>
                </a:cxn>
                <a:cxn ang="0">
                  <a:pos x="T8" y="T9"/>
                </a:cxn>
              </a:cxnLst>
              <a:rect l="0" t="0" r="r" b="b"/>
              <a:pathLst>
                <a:path w="179" h="216">
                  <a:moveTo>
                    <a:pt x="0" y="0"/>
                  </a:moveTo>
                  <a:lnTo>
                    <a:pt x="0" y="209"/>
                  </a:lnTo>
                  <a:lnTo>
                    <a:pt x="179" y="216"/>
                  </a:lnTo>
                  <a:lnTo>
                    <a:pt x="179" y="3"/>
                  </a:lnTo>
                  <a:lnTo>
                    <a:pt x="0" y="0"/>
                  </a:lnTo>
                  <a:close/>
                </a:path>
              </a:pathLst>
            </a:custGeom>
            <a:solidFill>
              <a:srgbClr val="51596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p>
              <a:endParaRPr lang="en-US" sz="1836"/>
            </a:p>
          </p:txBody>
        </p:sp>
        <p:sp>
          <p:nvSpPr>
            <p:cNvPr id="1013" name="Freeform 629"/>
            <p:cNvSpPr>
              <a:spLocks/>
            </p:cNvSpPr>
            <p:nvPr/>
          </p:nvSpPr>
          <p:spPr bwMode="auto">
            <a:xfrm>
              <a:off x="11501371" y="1730821"/>
              <a:ext cx="289820" cy="349726"/>
            </a:xfrm>
            <a:custGeom>
              <a:avLst/>
              <a:gdLst>
                <a:gd name="T0" fmla="*/ 0 w 179"/>
                <a:gd name="T1" fmla="*/ 0 h 216"/>
                <a:gd name="T2" fmla="*/ 0 w 179"/>
                <a:gd name="T3" fmla="*/ 209 h 216"/>
                <a:gd name="T4" fmla="*/ 179 w 179"/>
                <a:gd name="T5" fmla="*/ 216 h 216"/>
                <a:gd name="T6" fmla="*/ 179 w 179"/>
                <a:gd name="T7" fmla="*/ 3 h 216"/>
                <a:gd name="T8" fmla="*/ 0 w 179"/>
                <a:gd name="T9" fmla="*/ 0 h 216"/>
              </a:gdLst>
              <a:ahLst/>
              <a:cxnLst>
                <a:cxn ang="0">
                  <a:pos x="T0" y="T1"/>
                </a:cxn>
                <a:cxn ang="0">
                  <a:pos x="T2" y="T3"/>
                </a:cxn>
                <a:cxn ang="0">
                  <a:pos x="T4" y="T5"/>
                </a:cxn>
                <a:cxn ang="0">
                  <a:pos x="T6" y="T7"/>
                </a:cxn>
                <a:cxn ang="0">
                  <a:pos x="T8" y="T9"/>
                </a:cxn>
              </a:cxnLst>
              <a:rect l="0" t="0" r="r" b="b"/>
              <a:pathLst>
                <a:path w="179" h="216">
                  <a:moveTo>
                    <a:pt x="0" y="0"/>
                  </a:moveTo>
                  <a:lnTo>
                    <a:pt x="0" y="209"/>
                  </a:lnTo>
                  <a:lnTo>
                    <a:pt x="179" y="216"/>
                  </a:lnTo>
                  <a:lnTo>
                    <a:pt x="179" y="3"/>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p>
              <a:endParaRPr lang="en-US" sz="1836"/>
            </a:p>
          </p:txBody>
        </p:sp>
        <p:sp>
          <p:nvSpPr>
            <p:cNvPr id="1014" name="Freeform 630"/>
            <p:cNvSpPr>
              <a:spLocks/>
            </p:cNvSpPr>
            <p:nvPr/>
          </p:nvSpPr>
          <p:spPr bwMode="auto">
            <a:xfrm>
              <a:off x="11815477" y="1735678"/>
              <a:ext cx="302773" cy="362679"/>
            </a:xfrm>
            <a:custGeom>
              <a:avLst/>
              <a:gdLst>
                <a:gd name="T0" fmla="*/ 0 w 187"/>
                <a:gd name="T1" fmla="*/ 0 h 224"/>
                <a:gd name="T2" fmla="*/ 0 w 187"/>
                <a:gd name="T3" fmla="*/ 213 h 224"/>
                <a:gd name="T4" fmla="*/ 187 w 187"/>
                <a:gd name="T5" fmla="*/ 224 h 224"/>
                <a:gd name="T6" fmla="*/ 187 w 187"/>
                <a:gd name="T7" fmla="*/ 4 h 224"/>
                <a:gd name="T8" fmla="*/ 0 w 187"/>
                <a:gd name="T9" fmla="*/ 0 h 224"/>
              </a:gdLst>
              <a:ahLst/>
              <a:cxnLst>
                <a:cxn ang="0">
                  <a:pos x="T0" y="T1"/>
                </a:cxn>
                <a:cxn ang="0">
                  <a:pos x="T2" y="T3"/>
                </a:cxn>
                <a:cxn ang="0">
                  <a:pos x="T4" y="T5"/>
                </a:cxn>
                <a:cxn ang="0">
                  <a:pos x="T6" y="T7"/>
                </a:cxn>
                <a:cxn ang="0">
                  <a:pos x="T8" y="T9"/>
                </a:cxn>
              </a:cxnLst>
              <a:rect l="0" t="0" r="r" b="b"/>
              <a:pathLst>
                <a:path w="187" h="224">
                  <a:moveTo>
                    <a:pt x="0" y="0"/>
                  </a:moveTo>
                  <a:lnTo>
                    <a:pt x="0" y="213"/>
                  </a:lnTo>
                  <a:lnTo>
                    <a:pt x="187" y="224"/>
                  </a:lnTo>
                  <a:lnTo>
                    <a:pt x="187" y="4"/>
                  </a:lnTo>
                  <a:lnTo>
                    <a:pt x="0" y="0"/>
                  </a:lnTo>
                  <a:close/>
                </a:path>
              </a:pathLst>
            </a:custGeom>
            <a:solidFill>
              <a:srgbClr val="51596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p>
              <a:endParaRPr lang="en-US" sz="1836"/>
            </a:p>
          </p:txBody>
        </p:sp>
        <p:sp>
          <p:nvSpPr>
            <p:cNvPr id="1015" name="Freeform 631"/>
            <p:cNvSpPr>
              <a:spLocks/>
            </p:cNvSpPr>
            <p:nvPr/>
          </p:nvSpPr>
          <p:spPr bwMode="auto">
            <a:xfrm>
              <a:off x="11815477" y="1735678"/>
              <a:ext cx="302773" cy="362679"/>
            </a:xfrm>
            <a:custGeom>
              <a:avLst/>
              <a:gdLst>
                <a:gd name="T0" fmla="*/ 0 w 187"/>
                <a:gd name="T1" fmla="*/ 0 h 224"/>
                <a:gd name="T2" fmla="*/ 0 w 187"/>
                <a:gd name="T3" fmla="*/ 213 h 224"/>
                <a:gd name="T4" fmla="*/ 187 w 187"/>
                <a:gd name="T5" fmla="*/ 224 h 224"/>
                <a:gd name="T6" fmla="*/ 187 w 187"/>
                <a:gd name="T7" fmla="*/ 4 h 224"/>
                <a:gd name="T8" fmla="*/ 0 w 187"/>
                <a:gd name="T9" fmla="*/ 0 h 224"/>
              </a:gdLst>
              <a:ahLst/>
              <a:cxnLst>
                <a:cxn ang="0">
                  <a:pos x="T0" y="T1"/>
                </a:cxn>
                <a:cxn ang="0">
                  <a:pos x="T2" y="T3"/>
                </a:cxn>
                <a:cxn ang="0">
                  <a:pos x="T4" y="T5"/>
                </a:cxn>
                <a:cxn ang="0">
                  <a:pos x="T6" y="T7"/>
                </a:cxn>
                <a:cxn ang="0">
                  <a:pos x="T8" y="T9"/>
                </a:cxn>
              </a:cxnLst>
              <a:rect l="0" t="0" r="r" b="b"/>
              <a:pathLst>
                <a:path w="187" h="224">
                  <a:moveTo>
                    <a:pt x="0" y="0"/>
                  </a:moveTo>
                  <a:lnTo>
                    <a:pt x="0" y="213"/>
                  </a:lnTo>
                  <a:lnTo>
                    <a:pt x="187" y="224"/>
                  </a:lnTo>
                  <a:lnTo>
                    <a:pt x="187" y="4"/>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p>
              <a:endParaRPr lang="en-US" sz="1836"/>
            </a:p>
          </p:txBody>
        </p:sp>
        <p:sp>
          <p:nvSpPr>
            <p:cNvPr id="1016" name="Freeform 632"/>
            <p:cNvSpPr>
              <a:spLocks/>
            </p:cNvSpPr>
            <p:nvPr/>
          </p:nvSpPr>
          <p:spPr bwMode="auto">
            <a:xfrm>
              <a:off x="10628674" y="4949598"/>
              <a:ext cx="445254" cy="511637"/>
            </a:xfrm>
            <a:custGeom>
              <a:avLst/>
              <a:gdLst>
                <a:gd name="T0" fmla="*/ 275 w 275"/>
                <a:gd name="T1" fmla="*/ 316 h 316"/>
                <a:gd name="T2" fmla="*/ 11 w 275"/>
                <a:gd name="T3" fmla="*/ 261 h 316"/>
                <a:gd name="T4" fmla="*/ 0 w 275"/>
                <a:gd name="T5" fmla="*/ 66 h 316"/>
                <a:gd name="T6" fmla="*/ 95 w 275"/>
                <a:gd name="T7" fmla="*/ 0 h 316"/>
                <a:gd name="T8" fmla="*/ 256 w 275"/>
                <a:gd name="T9" fmla="*/ 92 h 316"/>
                <a:gd name="T10" fmla="*/ 275 w 275"/>
                <a:gd name="T11" fmla="*/ 316 h 316"/>
              </a:gdLst>
              <a:ahLst/>
              <a:cxnLst>
                <a:cxn ang="0">
                  <a:pos x="T0" y="T1"/>
                </a:cxn>
                <a:cxn ang="0">
                  <a:pos x="T2" y="T3"/>
                </a:cxn>
                <a:cxn ang="0">
                  <a:pos x="T4" y="T5"/>
                </a:cxn>
                <a:cxn ang="0">
                  <a:pos x="T6" y="T7"/>
                </a:cxn>
                <a:cxn ang="0">
                  <a:pos x="T8" y="T9"/>
                </a:cxn>
                <a:cxn ang="0">
                  <a:pos x="T10" y="T11"/>
                </a:cxn>
              </a:cxnLst>
              <a:rect l="0" t="0" r="r" b="b"/>
              <a:pathLst>
                <a:path w="275" h="316">
                  <a:moveTo>
                    <a:pt x="275" y="316"/>
                  </a:moveTo>
                  <a:lnTo>
                    <a:pt x="11" y="261"/>
                  </a:lnTo>
                  <a:lnTo>
                    <a:pt x="0" y="66"/>
                  </a:lnTo>
                  <a:lnTo>
                    <a:pt x="95" y="0"/>
                  </a:lnTo>
                  <a:lnTo>
                    <a:pt x="256" y="92"/>
                  </a:lnTo>
                  <a:lnTo>
                    <a:pt x="275" y="316"/>
                  </a:lnTo>
                  <a:close/>
                </a:path>
              </a:pathLst>
            </a:custGeom>
            <a:solidFill>
              <a:srgbClr val="4140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p>
              <a:endParaRPr lang="en-US" sz="1836"/>
            </a:p>
          </p:txBody>
        </p:sp>
        <p:sp>
          <p:nvSpPr>
            <p:cNvPr id="1017" name="Freeform 633"/>
            <p:cNvSpPr>
              <a:spLocks/>
            </p:cNvSpPr>
            <p:nvPr/>
          </p:nvSpPr>
          <p:spPr bwMode="auto">
            <a:xfrm>
              <a:off x="10628674" y="4949598"/>
              <a:ext cx="445254" cy="511637"/>
            </a:xfrm>
            <a:custGeom>
              <a:avLst/>
              <a:gdLst>
                <a:gd name="T0" fmla="*/ 275 w 275"/>
                <a:gd name="T1" fmla="*/ 316 h 316"/>
                <a:gd name="T2" fmla="*/ 11 w 275"/>
                <a:gd name="T3" fmla="*/ 261 h 316"/>
                <a:gd name="T4" fmla="*/ 0 w 275"/>
                <a:gd name="T5" fmla="*/ 66 h 316"/>
                <a:gd name="T6" fmla="*/ 95 w 275"/>
                <a:gd name="T7" fmla="*/ 0 h 316"/>
                <a:gd name="T8" fmla="*/ 256 w 275"/>
                <a:gd name="T9" fmla="*/ 92 h 316"/>
                <a:gd name="T10" fmla="*/ 275 w 275"/>
                <a:gd name="T11" fmla="*/ 316 h 316"/>
              </a:gdLst>
              <a:ahLst/>
              <a:cxnLst>
                <a:cxn ang="0">
                  <a:pos x="T0" y="T1"/>
                </a:cxn>
                <a:cxn ang="0">
                  <a:pos x="T2" y="T3"/>
                </a:cxn>
                <a:cxn ang="0">
                  <a:pos x="T4" y="T5"/>
                </a:cxn>
                <a:cxn ang="0">
                  <a:pos x="T6" y="T7"/>
                </a:cxn>
                <a:cxn ang="0">
                  <a:pos x="T8" y="T9"/>
                </a:cxn>
                <a:cxn ang="0">
                  <a:pos x="T10" y="T11"/>
                </a:cxn>
              </a:cxnLst>
              <a:rect l="0" t="0" r="r" b="b"/>
              <a:pathLst>
                <a:path w="275" h="316">
                  <a:moveTo>
                    <a:pt x="275" y="316"/>
                  </a:moveTo>
                  <a:lnTo>
                    <a:pt x="11" y="261"/>
                  </a:lnTo>
                  <a:lnTo>
                    <a:pt x="0" y="66"/>
                  </a:lnTo>
                  <a:lnTo>
                    <a:pt x="95" y="0"/>
                  </a:lnTo>
                  <a:lnTo>
                    <a:pt x="256" y="92"/>
                  </a:lnTo>
                  <a:lnTo>
                    <a:pt x="275" y="316"/>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p>
              <a:endParaRPr lang="en-US" sz="1836"/>
            </a:p>
          </p:txBody>
        </p:sp>
        <p:sp>
          <p:nvSpPr>
            <p:cNvPr id="674" name="Freeform 635"/>
            <p:cNvSpPr>
              <a:spLocks/>
            </p:cNvSpPr>
            <p:nvPr/>
          </p:nvSpPr>
          <p:spPr bwMode="auto">
            <a:xfrm>
              <a:off x="10575244" y="5074268"/>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p>
              <a:endParaRPr lang="en-US" sz="1836"/>
            </a:p>
          </p:txBody>
        </p:sp>
        <p:sp>
          <p:nvSpPr>
            <p:cNvPr id="675" name="Freeform 636"/>
            <p:cNvSpPr>
              <a:spLocks/>
            </p:cNvSpPr>
            <p:nvPr/>
          </p:nvSpPr>
          <p:spPr bwMode="auto">
            <a:xfrm>
              <a:off x="10575244" y="5074268"/>
              <a:ext cx="0" cy="0"/>
            </a:xfrm>
            <a:custGeom>
              <a:avLst/>
              <a:gdLst/>
              <a:ahLst/>
              <a:cxnLst>
                <a:cxn ang="0">
                  <a:pos x="0" y="0"/>
                </a:cxn>
                <a:cxn ang="0">
                  <a:pos x="0" y="0"/>
                </a:cxn>
                <a:cxn ang="0">
                  <a:pos x="0" y="0"/>
                </a:cxn>
              </a:cxnLst>
              <a:rect l="0" t="0" r="r" b="b"/>
              <a:pathLst>
                <a:path>
                  <a:moveTo>
                    <a:pt x="0" y="0"/>
                  </a:moveTo>
                  <a:lnTo>
                    <a:pt x="0" y="0"/>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p>
              <a:endParaRPr lang="en-US" sz="1836"/>
            </a:p>
          </p:txBody>
        </p:sp>
        <p:sp>
          <p:nvSpPr>
            <p:cNvPr id="676" name="Freeform 637"/>
            <p:cNvSpPr>
              <a:spLocks/>
            </p:cNvSpPr>
            <p:nvPr/>
          </p:nvSpPr>
          <p:spPr bwMode="auto">
            <a:xfrm>
              <a:off x="10996211" y="5432091"/>
              <a:ext cx="124671" cy="166768"/>
            </a:xfrm>
            <a:custGeom>
              <a:avLst/>
              <a:gdLst>
                <a:gd name="T0" fmla="*/ 48 w 77"/>
                <a:gd name="T1" fmla="*/ 0 h 103"/>
                <a:gd name="T2" fmla="*/ 48 w 77"/>
                <a:gd name="T3" fmla="*/ 18 h 103"/>
                <a:gd name="T4" fmla="*/ 0 w 77"/>
                <a:gd name="T5" fmla="*/ 11 h 103"/>
                <a:gd name="T6" fmla="*/ 0 w 77"/>
                <a:gd name="T7" fmla="*/ 103 h 103"/>
                <a:gd name="T8" fmla="*/ 77 w 77"/>
                <a:gd name="T9" fmla="*/ 29 h 103"/>
                <a:gd name="T10" fmla="*/ 77 w 77"/>
                <a:gd name="T11" fmla="*/ 7 h 103"/>
                <a:gd name="T12" fmla="*/ 48 w 77"/>
                <a:gd name="T13" fmla="*/ 0 h 103"/>
              </a:gdLst>
              <a:ahLst/>
              <a:cxnLst>
                <a:cxn ang="0">
                  <a:pos x="T0" y="T1"/>
                </a:cxn>
                <a:cxn ang="0">
                  <a:pos x="T2" y="T3"/>
                </a:cxn>
                <a:cxn ang="0">
                  <a:pos x="T4" y="T5"/>
                </a:cxn>
                <a:cxn ang="0">
                  <a:pos x="T6" y="T7"/>
                </a:cxn>
                <a:cxn ang="0">
                  <a:pos x="T8" y="T9"/>
                </a:cxn>
                <a:cxn ang="0">
                  <a:pos x="T10" y="T11"/>
                </a:cxn>
                <a:cxn ang="0">
                  <a:pos x="T12" y="T13"/>
                </a:cxn>
              </a:cxnLst>
              <a:rect l="0" t="0" r="r" b="b"/>
              <a:pathLst>
                <a:path w="77" h="103">
                  <a:moveTo>
                    <a:pt x="48" y="0"/>
                  </a:moveTo>
                  <a:lnTo>
                    <a:pt x="48" y="18"/>
                  </a:lnTo>
                  <a:lnTo>
                    <a:pt x="0" y="11"/>
                  </a:lnTo>
                  <a:lnTo>
                    <a:pt x="0" y="103"/>
                  </a:lnTo>
                  <a:lnTo>
                    <a:pt x="77" y="29"/>
                  </a:lnTo>
                  <a:lnTo>
                    <a:pt x="77" y="7"/>
                  </a:lnTo>
                  <a:lnTo>
                    <a:pt x="48" y="0"/>
                  </a:lnTo>
                  <a:close/>
                </a:path>
              </a:pathLst>
            </a:custGeom>
            <a:solidFill>
              <a:srgbClr val="95BBA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p>
              <a:endParaRPr lang="en-US" sz="1836"/>
            </a:p>
          </p:txBody>
        </p:sp>
        <p:sp>
          <p:nvSpPr>
            <p:cNvPr id="677" name="Freeform 638"/>
            <p:cNvSpPr>
              <a:spLocks/>
            </p:cNvSpPr>
            <p:nvPr/>
          </p:nvSpPr>
          <p:spPr bwMode="auto">
            <a:xfrm>
              <a:off x="10996211" y="5432091"/>
              <a:ext cx="124671" cy="166768"/>
            </a:xfrm>
            <a:custGeom>
              <a:avLst/>
              <a:gdLst>
                <a:gd name="T0" fmla="*/ 48 w 77"/>
                <a:gd name="T1" fmla="*/ 0 h 103"/>
                <a:gd name="T2" fmla="*/ 48 w 77"/>
                <a:gd name="T3" fmla="*/ 18 h 103"/>
                <a:gd name="T4" fmla="*/ 0 w 77"/>
                <a:gd name="T5" fmla="*/ 11 h 103"/>
                <a:gd name="T6" fmla="*/ 0 w 77"/>
                <a:gd name="T7" fmla="*/ 103 h 103"/>
                <a:gd name="T8" fmla="*/ 77 w 77"/>
                <a:gd name="T9" fmla="*/ 29 h 103"/>
                <a:gd name="T10" fmla="*/ 77 w 77"/>
                <a:gd name="T11" fmla="*/ 7 h 103"/>
                <a:gd name="T12" fmla="*/ 48 w 77"/>
                <a:gd name="T13" fmla="*/ 0 h 103"/>
              </a:gdLst>
              <a:ahLst/>
              <a:cxnLst>
                <a:cxn ang="0">
                  <a:pos x="T0" y="T1"/>
                </a:cxn>
                <a:cxn ang="0">
                  <a:pos x="T2" y="T3"/>
                </a:cxn>
                <a:cxn ang="0">
                  <a:pos x="T4" y="T5"/>
                </a:cxn>
                <a:cxn ang="0">
                  <a:pos x="T6" y="T7"/>
                </a:cxn>
                <a:cxn ang="0">
                  <a:pos x="T8" y="T9"/>
                </a:cxn>
                <a:cxn ang="0">
                  <a:pos x="T10" y="T11"/>
                </a:cxn>
                <a:cxn ang="0">
                  <a:pos x="T12" y="T13"/>
                </a:cxn>
              </a:cxnLst>
              <a:rect l="0" t="0" r="r" b="b"/>
              <a:pathLst>
                <a:path w="77" h="103">
                  <a:moveTo>
                    <a:pt x="48" y="0"/>
                  </a:moveTo>
                  <a:lnTo>
                    <a:pt x="48" y="18"/>
                  </a:lnTo>
                  <a:lnTo>
                    <a:pt x="0" y="11"/>
                  </a:lnTo>
                  <a:lnTo>
                    <a:pt x="0" y="103"/>
                  </a:lnTo>
                  <a:lnTo>
                    <a:pt x="77" y="29"/>
                  </a:lnTo>
                  <a:lnTo>
                    <a:pt x="77" y="7"/>
                  </a:lnTo>
                  <a:lnTo>
                    <a:pt x="48"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p>
              <a:endParaRPr lang="en-US" sz="1836"/>
            </a:p>
          </p:txBody>
        </p:sp>
        <p:sp>
          <p:nvSpPr>
            <p:cNvPr id="678" name="Freeform 639"/>
            <p:cNvSpPr>
              <a:spLocks noEditPoints="1"/>
            </p:cNvSpPr>
            <p:nvPr/>
          </p:nvSpPr>
          <p:spPr bwMode="auto">
            <a:xfrm>
              <a:off x="10604387" y="4889691"/>
              <a:ext cx="498684" cy="215341"/>
            </a:xfrm>
            <a:custGeom>
              <a:avLst/>
              <a:gdLst>
                <a:gd name="T0" fmla="*/ 71 w 84"/>
                <a:gd name="T1" fmla="*/ 33 h 36"/>
                <a:gd name="T2" fmla="*/ 84 w 84"/>
                <a:gd name="T3" fmla="*/ 35 h 36"/>
                <a:gd name="T4" fmla="*/ 3 w 84"/>
                <a:gd name="T5" fmla="*/ 22 h 36"/>
                <a:gd name="T6" fmla="*/ 0 w 84"/>
                <a:gd name="T7" fmla="*/ 26 h 36"/>
                <a:gd name="T8" fmla="*/ 0 w 84"/>
                <a:gd name="T9" fmla="*/ 26 h 36"/>
                <a:gd name="T10" fmla="*/ 0 w 84"/>
                <a:gd name="T11" fmla="*/ 26 h 36"/>
                <a:gd name="T12" fmla="*/ 0 w 84"/>
                <a:gd name="T13" fmla="*/ 26 h 36"/>
                <a:gd name="T14" fmla="*/ 0 w 84"/>
                <a:gd name="T15" fmla="*/ 26 h 36"/>
                <a:gd name="T16" fmla="*/ 0 w 84"/>
                <a:gd name="T17" fmla="*/ 26 h 36"/>
                <a:gd name="T18" fmla="*/ 0 w 84"/>
                <a:gd name="T19" fmla="*/ 26 h 36"/>
                <a:gd name="T20" fmla="*/ 0 w 84"/>
                <a:gd name="T21" fmla="*/ 26 h 36"/>
                <a:gd name="T22" fmla="*/ 1 w 84"/>
                <a:gd name="T23" fmla="*/ 25 h 36"/>
                <a:gd name="T24" fmla="*/ 1 w 84"/>
                <a:gd name="T25" fmla="*/ 25 h 36"/>
                <a:gd name="T26" fmla="*/ 1 w 84"/>
                <a:gd name="T27" fmla="*/ 25 h 36"/>
                <a:gd name="T28" fmla="*/ 1 w 84"/>
                <a:gd name="T29" fmla="*/ 25 h 36"/>
                <a:gd name="T30" fmla="*/ 1 w 84"/>
                <a:gd name="T31" fmla="*/ 25 h 36"/>
                <a:gd name="T32" fmla="*/ 1 w 84"/>
                <a:gd name="T33" fmla="*/ 25 h 36"/>
                <a:gd name="T34" fmla="*/ 1 w 84"/>
                <a:gd name="T35" fmla="*/ 25 h 36"/>
                <a:gd name="T36" fmla="*/ 1 w 84"/>
                <a:gd name="T37" fmla="*/ 25 h 36"/>
                <a:gd name="T38" fmla="*/ 1 w 84"/>
                <a:gd name="T39" fmla="*/ 25 h 36"/>
                <a:gd name="T40" fmla="*/ 2 w 84"/>
                <a:gd name="T41" fmla="*/ 25 h 36"/>
                <a:gd name="T42" fmla="*/ 2 w 84"/>
                <a:gd name="T43" fmla="*/ 25 h 36"/>
                <a:gd name="T44" fmla="*/ 3 w 84"/>
                <a:gd name="T45" fmla="*/ 24 h 36"/>
                <a:gd name="T46" fmla="*/ 7 w 84"/>
                <a:gd name="T47" fmla="*/ 18 h 36"/>
                <a:gd name="T48" fmla="*/ 13 w 84"/>
                <a:gd name="T49" fmla="*/ 20 h 36"/>
                <a:gd name="T50" fmla="*/ 13 w 84"/>
                <a:gd name="T51" fmla="*/ 20 h 36"/>
                <a:gd name="T52" fmla="*/ 13 w 84"/>
                <a:gd name="T53" fmla="*/ 20 h 36"/>
                <a:gd name="T54" fmla="*/ 13 w 84"/>
                <a:gd name="T55" fmla="*/ 20 h 36"/>
                <a:gd name="T56" fmla="*/ 13 w 84"/>
                <a:gd name="T57" fmla="*/ 20 h 36"/>
                <a:gd name="T58" fmla="*/ 13 w 84"/>
                <a:gd name="T59" fmla="*/ 20 h 36"/>
                <a:gd name="T60" fmla="*/ 7 w 84"/>
                <a:gd name="T61" fmla="*/ 18 h 36"/>
                <a:gd name="T62" fmla="*/ 47 w 84"/>
                <a:gd name="T63" fmla="*/ 20 h 36"/>
                <a:gd name="T64" fmla="*/ 51 w 84"/>
                <a:gd name="T65" fmla="*/ 1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84" h="36">
                  <a:moveTo>
                    <a:pt x="68" y="32"/>
                  </a:moveTo>
                  <a:cubicBezTo>
                    <a:pt x="71" y="33"/>
                    <a:pt x="71" y="33"/>
                    <a:pt x="71" y="33"/>
                  </a:cubicBezTo>
                  <a:cubicBezTo>
                    <a:pt x="84" y="36"/>
                    <a:pt x="84" y="36"/>
                    <a:pt x="84" y="36"/>
                  </a:cubicBezTo>
                  <a:cubicBezTo>
                    <a:pt x="84" y="36"/>
                    <a:pt x="84" y="36"/>
                    <a:pt x="84" y="35"/>
                  </a:cubicBezTo>
                  <a:cubicBezTo>
                    <a:pt x="68" y="32"/>
                    <a:pt x="68" y="32"/>
                    <a:pt x="68" y="32"/>
                  </a:cubicBezTo>
                  <a:moveTo>
                    <a:pt x="3" y="22"/>
                  </a:moveTo>
                  <a:cubicBezTo>
                    <a:pt x="2" y="23"/>
                    <a:pt x="1" y="25"/>
                    <a:pt x="0" y="26"/>
                  </a:cubicBezTo>
                  <a:cubicBezTo>
                    <a:pt x="0" y="26"/>
                    <a:pt x="0" y="26"/>
                    <a:pt x="0" y="26"/>
                  </a:cubicBezTo>
                  <a:cubicBezTo>
                    <a:pt x="0" y="26"/>
                    <a:pt x="0" y="26"/>
                    <a:pt x="0" y="26"/>
                  </a:cubicBezTo>
                  <a:cubicBezTo>
                    <a:pt x="0" y="26"/>
                    <a:pt x="0" y="26"/>
                    <a:pt x="0" y="26"/>
                  </a:cubicBezTo>
                  <a:cubicBezTo>
                    <a:pt x="0" y="26"/>
                    <a:pt x="0" y="26"/>
                    <a:pt x="0" y="26"/>
                  </a:cubicBezTo>
                  <a:cubicBezTo>
                    <a:pt x="0" y="26"/>
                    <a:pt x="0" y="26"/>
                    <a:pt x="0" y="26"/>
                  </a:cubicBezTo>
                  <a:cubicBezTo>
                    <a:pt x="0" y="26"/>
                    <a:pt x="0" y="26"/>
                    <a:pt x="0" y="26"/>
                  </a:cubicBezTo>
                  <a:cubicBezTo>
                    <a:pt x="0" y="26"/>
                    <a:pt x="0" y="26"/>
                    <a:pt x="0" y="26"/>
                  </a:cubicBezTo>
                  <a:cubicBezTo>
                    <a:pt x="0" y="26"/>
                    <a:pt x="0" y="26"/>
                    <a:pt x="0" y="26"/>
                  </a:cubicBezTo>
                  <a:cubicBezTo>
                    <a:pt x="0" y="26"/>
                    <a:pt x="0" y="26"/>
                    <a:pt x="0" y="26"/>
                  </a:cubicBezTo>
                  <a:cubicBezTo>
                    <a:pt x="0" y="26"/>
                    <a:pt x="0" y="26"/>
                    <a:pt x="0" y="26"/>
                  </a:cubicBezTo>
                  <a:cubicBezTo>
                    <a:pt x="0" y="26"/>
                    <a:pt x="0" y="26"/>
                    <a:pt x="0" y="26"/>
                  </a:cubicBezTo>
                  <a:cubicBezTo>
                    <a:pt x="0" y="26"/>
                    <a:pt x="0" y="26"/>
                    <a:pt x="0" y="26"/>
                  </a:cubicBezTo>
                  <a:cubicBezTo>
                    <a:pt x="0" y="26"/>
                    <a:pt x="0" y="26"/>
                    <a:pt x="0" y="26"/>
                  </a:cubicBezTo>
                  <a:cubicBezTo>
                    <a:pt x="0" y="26"/>
                    <a:pt x="0" y="26"/>
                    <a:pt x="0" y="26"/>
                  </a:cubicBezTo>
                  <a:cubicBezTo>
                    <a:pt x="0" y="26"/>
                    <a:pt x="0" y="26"/>
                    <a:pt x="0" y="26"/>
                  </a:cubicBezTo>
                  <a:cubicBezTo>
                    <a:pt x="0" y="26"/>
                    <a:pt x="0" y="26"/>
                    <a:pt x="0" y="26"/>
                  </a:cubicBezTo>
                  <a:cubicBezTo>
                    <a:pt x="0" y="26"/>
                    <a:pt x="1" y="26"/>
                    <a:pt x="1" y="25"/>
                  </a:cubicBezTo>
                  <a:cubicBezTo>
                    <a:pt x="1" y="25"/>
                    <a:pt x="1" y="25"/>
                    <a:pt x="1" y="25"/>
                  </a:cubicBezTo>
                  <a:cubicBezTo>
                    <a:pt x="1" y="25"/>
                    <a:pt x="1" y="25"/>
                    <a:pt x="1" y="25"/>
                  </a:cubicBezTo>
                  <a:cubicBezTo>
                    <a:pt x="1" y="25"/>
                    <a:pt x="1" y="25"/>
                    <a:pt x="1" y="25"/>
                  </a:cubicBezTo>
                  <a:cubicBezTo>
                    <a:pt x="1" y="25"/>
                    <a:pt x="1" y="25"/>
                    <a:pt x="1" y="25"/>
                  </a:cubicBezTo>
                  <a:cubicBezTo>
                    <a:pt x="1" y="25"/>
                    <a:pt x="1" y="25"/>
                    <a:pt x="1" y="25"/>
                  </a:cubicBezTo>
                  <a:cubicBezTo>
                    <a:pt x="1" y="25"/>
                    <a:pt x="1" y="25"/>
                    <a:pt x="1" y="25"/>
                  </a:cubicBezTo>
                  <a:cubicBezTo>
                    <a:pt x="1" y="25"/>
                    <a:pt x="1" y="25"/>
                    <a:pt x="1" y="25"/>
                  </a:cubicBezTo>
                  <a:cubicBezTo>
                    <a:pt x="1" y="25"/>
                    <a:pt x="1" y="25"/>
                    <a:pt x="1" y="25"/>
                  </a:cubicBezTo>
                  <a:cubicBezTo>
                    <a:pt x="1" y="25"/>
                    <a:pt x="1" y="25"/>
                    <a:pt x="1" y="25"/>
                  </a:cubicBezTo>
                  <a:cubicBezTo>
                    <a:pt x="1" y="25"/>
                    <a:pt x="1" y="25"/>
                    <a:pt x="1" y="25"/>
                  </a:cubicBezTo>
                  <a:cubicBezTo>
                    <a:pt x="1" y="25"/>
                    <a:pt x="1" y="25"/>
                    <a:pt x="1" y="25"/>
                  </a:cubicBezTo>
                  <a:cubicBezTo>
                    <a:pt x="1" y="25"/>
                    <a:pt x="1" y="25"/>
                    <a:pt x="1" y="25"/>
                  </a:cubicBezTo>
                  <a:cubicBezTo>
                    <a:pt x="1" y="25"/>
                    <a:pt x="1" y="25"/>
                    <a:pt x="1" y="25"/>
                  </a:cubicBezTo>
                  <a:cubicBezTo>
                    <a:pt x="1" y="25"/>
                    <a:pt x="1" y="25"/>
                    <a:pt x="1" y="25"/>
                  </a:cubicBezTo>
                  <a:cubicBezTo>
                    <a:pt x="1" y="25"/>
                    <a:pt x="1" y="25"/>
                    <a:pt x="1" y="25"/>
                  </a:cubicBezTo>
                  <a:cubicBezTo>
                    <a:pt x="1" y="25"/>
                    <a:pt x="1" y="25"/>
                    <a:pt x="1" y="25"/>
                  </a:cubicBezTo>
                  <a:cubicBezTo>
                    <a:pt x="2" y="25"/>
                    <a:pt x="2" y="25"/>
                    <a:pt x="2" y="25"/>
                  </a:cubicBezTo>
                  <a:cubicBezTo>
                    <a:pt x="2" y="25"/>
                    <a:pt x="2" y="25"/>
                    <a:pt x="2" y="25"/>
                  </a:cubicBezTo>
                  <a:cubicBezTo>
                    <a:pt x="2" y="25"/>
                    <a:pt x="2" y="25"/>
                    <a:pt x="2" y="25"/>
                  </a:cubicBezTo>
                  <a:cubicBezTo>
                    <a:pt x="2" y="25"/>
                    <a:pt x="2" y="25"/>
                    <a:pt x="2" y="25"/>
                  </a:cubicBezTo>
                  <a:cubicBezTo>
                    <a:pt x="2" y="25"/>
                    <a:pt x="2" y="25"/>
                    <a:pt x="2" y="25"/>
                  </a:cubicBezTo>
                  <a:cubicBezTo>
                    <a:pt x="2" y="24"/>
                    <a:pt x="3" y="24"/>
                    <a:pt x="3" y="24"/>
                  </a:cubicBezTo>
                  <a:cubicBezTo>
                    <a:pt x="3" y="22"/>
                    <a:pt x="3" y="22"/>
                    <a:pt x="3" y="22"/>
                  </a:cubicBezTo>
                  <a:moveTo>
                    <a:pt x="7" y="18"/>
                  </a:moveTo>
                  <a:cubicBezTo>
                    <a:pt x="7" y="18"/>
                    <a:pt x="7" y="18"/>
                    <a:pt x="6" y="19"/>
                  </a:cubicBezTo>
                  <a:cubicBezTo>
                    <a:pt x="13" y="20"/>
                    <a:pt x="13" y="20"/>
                    <a:pt x="13" y="20"/>
                  </a:cubicBezTo>
                  <a:cubicBezTo>
                    <a:pt x="13" y="20"/>
                    <a:pt x="13" y="20"/>
                    <a:pt x="13" y="20"/>
                  </a:cubicBezTo>
                  <a:cubicBezTo>
                    <a:pt x="13" y="20"/>
                    <a:pt x="13" y="20"/>
                    <a:pt x="13" y="20"/>
                  </a:cubicBezTo>
                  <a:cubicBezTo>
                    <a:pt x="13" y="20"/>
                    <a:pt x="13" y="20"/>
                    <a:pt x="13" y="20"/>
                  </a:cubicBezTo>
                  <a:cubicBezTo>
                    <a:pt x="13" y="20"/>
                    <a:pt x="13" y="20"/>
                    <a:pt x="13" y="20"/>
                  </a:cubicBezTo>
                  <a:cubicBezTo>
                    <a:pt x="13" y="20"/>
                    <a:pt x="13" y="20"/>
                    <a:pt x="13" y="20"/>
                  </a:cubicBezTo>
                  <a:cubicBezTo>
                    <a:pt x="13" y="20"/>
                    <a:pt x="13" y="20"/>
                    <a:pt x="13" y="20"/>
                  </a:cubicBezTo>
                  <a:cubicBezTo>
                    <a:pt x="13" y="20"/>
                    <a:pt x="13" y="20"/>
                    <a:pt x="13" y="20"/>
                  </a:cubicBezTo>
                  <a:cubicBezTo>
                    <a:pt x="13" y="20"/>
                    <a:pt x="13" y="20"/>
                    <a:pt x="13" y="20"/>
                  </a:cubicBezTo>
                  <a:cubicBezTo>
                    <a:pt x="13" y="20"/>
                    <a:pt x="13" y="20"/>
                    <a:pt x="13" y="20"/>
                  </a:cubicBezTo>
                  <a:cubicBezTo>
                    <a:pt x="13" y="20"/>
                    <a:pt x="13" y="20"/>
                    <a:pt x="13" y="20"/>
                  </a:cubicBezTo>
                  <a:cubicBezTo>
                    <a:pt x="14" y="20"/>
                    <a:pt x="15" y="20"/>
                    <a:pt x="16" y="20"/>
                  </a:cubicBezTo>
                  <a:cubicBezTo>
                    <a:pt x="7" y="18"/>
                    <a:pt x="7" y="18"/>
                    <a:pt x="7" y="18"/>
                  </a:cubicBezTo>
                  <a:moveTo>
                    <a:pt x="47" y="0"/>
                  </a:moveTo>
                  <a:cubicBezTo>
                    <a:pt x="47" y="20"/>
                    <a:pt x="47" y="20"/>
                    <a:pt x="47" y="20"/>
                  </a:cubicBezTo>
                  <a:cubicBezTo>
                    <a:pt x="51" y="22"/>
                    <a:pt x="51" y="22"/>
                    <a:pt x="51" y="22"/>
                  </a:cubicBezTo>
                  <a:cubicBezTo>
                    <a:pt x="51" y="1"/>
                    <a:pt x="51" y="1"/>
                    <a:pt x="51" y="1"/>
                  </a:cubicBezTo>
                  <a:cubicBezTo>
                    <a:pt x="50" y="1"/>
                    <a:pt x="48" y="1"/>
                    <a:pt x="47" y="0"/>
                  </a:cubicBezTo>
                </a:path>
              </a:pathLst>
            </a:custGeom>
            <a:solidFill>
              <a:srgbClr val="3390C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p>
              <a:endParaRPr lang="en-US" sz="1836"/>
            </a:p>
          </p:txBody>
        </p:sp>
        <p:sp>
          <p:nvSpPr>
            <p:cNvPr id="679" name="Freeform 640"/>
            <p:cNvSpPr>
              <a:spLocks/>
            </p:cNvSpPr>
            <p:nvPr/>
          </p:nvSpPr>
          <p:spPr bwMode="auto">
            <a:xfrm>
              <a:off x="10586577" y="5045125"/>
              <a:ext cx="17811" cy="17811"/>
            </a:xfrm>
            <a:custGeom>
              <a:avLst/>
              <a:gdLst>
                <a:gd name="T0" fmla="*/ 0 w 3"/>
                <a:gd name="T1" fmla="*/ 3 h 3"/>
                <a:gd name="T2" fmla="*/ 0 w 3"/>
                <a:gd name="T3" fmla="*/ 3 h 3"/>
                <a:gd name="T4" fmla="*/ 0 w 3"/>
                <a:gd name="T5" fmla="*/ 3 h 3"/>
                <a:gd name="T6" fmla="*/ 0 w 3"/>
                <a:gd name="T7" fmla="*/ 3 h 3"/>
                <a:gd name="T8" fmla="*/ 0 w 3"/>
                <a:gd name="T9" fmla="*/ 3 h 3"/>
                <a:gd name="T10" fmla="*/ 0 w 3"/>
                <a:gd name="T11" fmla="*/ 3 h 3"/>
                <a:gd name="T12" fmla="*/ 0 w 3"/>
                <a:gd name="T13" fmla="*/ 3 h 3"/>
                <a:gd name="T14" fmla="*/ 0 w 3"/>
                <a:gd name="T15" fmla="*/ 2 h 3"/>
                <a:gd name="T16" fmla="*/ 0 w 3"/>
                <a:gd name="T17" fmla="*/ 2 h 3"/>
                <a:gd name="T18" fmla="*/ 0 w 3"/>
                <a:gd name="T19" fmla="*/ 2 h 3"/>
                <a:gd name="T20" fmla="*/ 0 w 3"/>
                <a:gd name="T21" fmla="*/ 2 h 3"/>
                <a:gd name="T22" fmla="*/ 0 w 3"/>
                <a:gd name="T23" fmla="*/ 2 h 3"/>
                <a:gd name="T24" fmla="*/ 0 w 3"/>
                <a:gd name="T25" fmla="*/ 2 h 3"/>
                <a:gd name="T26" fmla="*/ 1 w 3"/>
                <a:gd name="T27" fmla="*/ 2 h 3"/>
                <a:gd name="T28" fmla="*/ 1 w 3"/>
                <a:gd name="T29" fmla="*/ 2 h 3"/>
                <a:gd name="T30" fmla="*/ 1 w 3"/>
                <a:gd name="T31" fmla="*/ 2 h 3"/>
                <a:gd name="T32" fmla="*/ 1 w 3"/>
                <a:gd name="T33" fmla="*/ 2 h 3"/>
                <a:gd name="T34" fmla="*/ 1 w 3"/>
                <a:gd name="T35" fmla="*/ 2 h 3"/>
                <a:gd name="T36" fmla="*/ 1 w 3"/>
                <a:gd name="T37" fmla="*/ 2 h 3"/>
                <a:gd name="T38" fmla="*/ 1 w 3"/>
                <a:gd name="T39" fmla="*/ 2 h 3"/>
                <a:gd name="T40" fmla="*/ 1 w 3"/>
                <a:gd name="T41" fmla="*/ 2 h 3"/>
                <a:gd name="T42" fmla="*/ 1 w 3"/>
                <a:gd name="T43" fmla="*/ 2 h 3"/>
                <a:gd name="T44" fmla="*/ 1 w 3"/>
                <a:gd name="T45" fmla="*/ 1 h 3"/>
                <a:gd name="T46" fmla="*/ 1 w 3"/>
                <a:gd name="T47" fmla="*/ 1 h 3"/>
                <a:gd name="T48" fmla="*/ 1 w 3"/>
                <a:gd name="T49" fmla="*/ 1 h 3"/>
                <a:gd name="T50" fmla="*/ 1 w 3"/>
                <a:gd name="T51" fmla="*/ 1 h 3"/>
                <a:gd name="T52" fmla="*/ 1 w 3"/>
                <a:gd name="T53" fmla="*/ 1 h 3"/>
                <a:gd name="T54" fmla="*/ 2 w 3"/>
                <a:gd name="T55" fmla="*/ 1 h 3"/>
                <a:gd name="T56" fmla="*/ 2 w 3"/>
                <a:gd name="T57" fmla="*/ 1 h 3"/>
                <a:gd name="T58" fmla="*/ 2 w 3"/>
                <a:gd name="T59" fmla="*/ 1 h 3"/>
                <a:gd name="T60" fmla="*/ 2 w 3"/>
                <a:gd name="T61" fmla="*/ 1 h 3"/>
                <a:gd name="T62" fmla="*/ 2 w 3"/>
                <a:gd name="T63" fmla="*/ 1 h 3"/>
                <a:gd name="T64" fmla="*/ 2 w 3"/>
                <a:gd name="T65" fmla="*/ 1 h 3"/>
                <a:gd name="T66" fmla="*/ 2 w 3"/>
                <a:gd name="T67" fmla="*/ 1 h 3"/>
                <a:gd name="T68" fmla="*/ 2 w 3"/>
                <a:gd name="T69" fmla="*/ 1 h 3"/>
                <a:gd name="T70" fmla="*/ 2 w 3"/>
                <a:gd name="T71" fmla="*/ 1 h 3"/>
                <a:gd name="T72" fmla="*/ 2 w 3"/>
                <a:gd name="T73" fmla="*/ 1 h 3"/>
                <a:gd name="T74" fmla="*/ 2 w 3"/>
                <a:gd name="T75" fmla="*/ 1 h 3"/>
                <a:gd name="T76" fmla="*/ 2 w 3"/>
                <a:gd name="T77" fmla="*/ 0 h 3"/>
                <a:gd name="T78" fmla="*/ 2 w 3"/>
                <a:gd name="T79" fmla="*/ 0 h 3"/>
                <a:gd name="T80" fmla="*/ 3 w 3"/>
                <a:gd name="T81" fmla="*/ 0 h 3"/>
                <a:gd name="T82" fmla="*/ 3 w 3"/>
                <a:gd name="T83" fmla="*/ 0 h 3"/>
                <a:gd name="T84" fmla="*/ 3 w 3"/>
                <a:gd name="T85" fmla="*/ 0 h 3"/>
                <a:gd name="T86" fmla="*/ 3 w 3"/>
                <a:gd name="T87" fmla="*/ 0 h 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3" h="3">
                  <a:moveTo>
                    <a:pt x="3" y="0"/>
                  </a:moveTo>
                  <a:cubicBezTo>
                    <a:pt x="2" y="1"/>
                    <a:pt x="0" y="2"/>
                    <a:pt x="0" y="3"/>
                  </a:cubicBezTo>
                  <a:cubicBezTo>
                    <a:pt x="0" y="3"/>
                    <a:pt x="0" y="3"/>
                    <a:pt x="0" y="3"/>
                  </a:cubicBezTo>
                  <a:cubicBezTo>
                    <a:pt x="0" y="3"/>
                    <a:pt x="0" y="3"/>
                    <a:pt x="0" y="3"/>
                  </a:cubicBezTo>
                  <a:cubicBezTo>
                    <a:pt x="0" y="3"/>
                    <a:pt x="0" y="3"/>
                    <a:pt x="0" y="3"/>
                  </a:cubicBezTo>
                  <a:cubicBezTo>
                    <a:pt x="0" y="3"/>
                    <a:pt x="0" y="3"/>
                    <a:pt x="0" y="3"/>
                  </a:cubicBezTo>
                  <a:cubicBezTo>
                    <a:pt x="0" y="3"/>
                    <a:pt x="0" y="3"/>
                    <a:pt x="0" y="3"/>
                  </a:cubicBezTo>
                  <a:cubicBezTo>
                    <a:pt x="0" y="3"/>
                    <a:pt x="0" y="3"/>
                    <a:pt x="0" y="3"/>
                  </a:cubicBezTo>
                  <a:cubicBezTo>
                    <a:pt x="0" y="3"/>
                    <a:pt x="0" y="3"/>
                    <a:pt x="0" y="3"/>
                  </a:cubicBezTo>
                  <a:cubicBezTo>
                    <a:pt x="0" y="3"/>
                    <a:pt x="0" y="3"/>
                    <a:pt x="0" y="3"/>
                  </a:cubicBezTo>
                  <a:cubicBezTo>
                    <a:pt x="0" y="3"/>
                    <a:pt x="0" y="3"/>
                    <a:pt x="0" y="3"/>
                  </a:cubicBezTo>
                  <a:cubicBezTo>
                    <a:pt x="0" y="3"/>
                    <a:pt x="0" y="3"/>
                    <a:pt x="0" y="3"/>
                  </a:cubicBezTo>
                  <a:cubicBezTo>
                    <a:pt x="0" y="3"/>
                    <a:pt x="0" y="3"/>
                    <a:pt x="0" y="3"/>
                  </a:cubicBezTo>
                  <a:cubicBezTo>
                    <a:pt x="0" y="3"/>
                    <a:pt x="0" y="3"/>
                    <a:pt x="0" y="3"/>
                  </a:cubicBezTo>
                  <a:cubicBezTo>
                    <a:pt x="0" y="3"/>
                    <a:pt x="0" y="3"/>
                    <a:pt x="0" y="3"/>
                  </a:cubicBezTo>
                  <a:cubicBezTo>
                    <a:pt x="0" y="3"/>
                    <a:pt x="0" y="2"/>
                    <a:pt x="0" y="2"/>
                  </a:cubicBezTo>
                  <a:cubicBezTo>
                    <a:pt x="0" y="2"/>
                    <a:pt x="0" y="2"/>
                    <a:pt x="0" y="2"/>
                  </a:cubicBezTo>
                  <a:cubicBezTo>
                    <a:pt x="0" y="2"/>
                    <a:pt x="0" y="2"/>
                    <a:pt x="0" y="2"/>
                  </a:cubicBezTo>
                  <a:cubicBezTo>
                    <a:pt x="0" y="2"/>
                    <a:pt x="0" y="2"/>
                    <a:pt x="0" y="2"/>
                  </a:cubicBezTo>
                  <a:cubicBezTo>
                    <a:pt x="0" y="2"/>
                    <a:pt x="0" y="2"/>
                    <a:pt x="0" y="2"/>
                  </a:cubicBezTo>
                  <a:cubicBezTo>
                    <a:pt x="0" y="2"/>
                    <a:pt x="0" y="2"/>
                    <a:pt x="0" y="2"/>
                  </a:cubicBezTo>
                  <a:cubicBezTo>
                    <a:pt x="0" y="2"/>
                    <a:pt x="0" y="2"/>
                    <a:pt x="0" y="2"/>
                  </a:cubicBezTo>
                  <a:cubicBezTo>
                    <a:pt x="0" y="2"/>
                    <a:pt x="0" y="2"/>
                    <a:pt x="0" y="2"/>
                  </a:cubicBezTo>
                  <a:cubicBezTo>
                    <a:pt x="0" y="2"/>
                    <a:pt x="0" y="2"/>
                    <a:pt x="0" y="2"/>
                  </a:cubicBezTo>
                  <a:cubicBezTo>
                    <a:pt x="0" y="2"/>
                    <a:pt x="0" y="2"/>
                    <a:pt x="0" y="2"/>
                  </a:cubicBezTo>
                  <a:cubicBezTo>
                    <a:pt x="0" y="2"/>
                    <a:pt x="0" y="2"/>
                    <a:pt x="0" y="2"/>
                  </a:cubicBezTo>
                  <a:cubicBezTo>
                    <a:pt x="0" y="2"/>
                    <a:pt x="0" y="2"/>
                    <a:pt x="0" y="2"/>
                  </a:cubicBezTo>
                  <a:cubicBezTo>
                    <a:pt x="0" y="2"/>
                    <a:pt x="0" y="2"/>
                    <a:pt x="1" y="2"/>
                  </a:cubicBezTo>
                  <a:cubicBezTo>
                    <a:pt x="1" y="2"/>
                    <a:pt x="1" y="2"/>
                    <a:pt x="1" y="2"/>
                  </a:cubicBezTo>
                  <a:cubicBezTo>
                    <a:pt x="1" y="2"/>
                    <a:pt x="1" y="2"/>
                    <a:pt x="1" y="2"/>
                  </a:cubicBezTo>
                  <a:cubicBezTo>
                    <a:pt x="1" y="2"/>
                    <a:pt x="1" y="2"/>
                    <a:pt x="1" y="2"/>
                  </a:cubicBezTo>
                  <a:cubicBezTo>
                    <a:pt x="1" y="2"/>
                    <a:pt x="1" y="2"/>
                    <a:pt x="1" y="2"/>
                  </a:cubicBezTo>
                  <a:cubicBezTo>
                    <a:pt x="1" y="2"/>
                    <a:pt x="1" y="2"/>
                    <a:pt x="1" y="2"/>
                  </a:cubicBezTo>
                  <a:cubicBezTo>
                    <a:pt x="1" y="2"/>
                    <a:pt x="1" y="2"/>
                    <a:pt x="1" y="2"/>
                  </a:cubicBezTo>
                  <a:cubicBezTo>
                    <a:pt x="1" y="2"/>
                    <a:pt x="1" y="2"/>
                    <a:pt x="1" y="2"/>
                  </a:cubicBezTo>
                  <a:cubicBezTo>
                    <a:pt x="1" y="2"/>
                    <a:pt x="1" y="2"/>
                    <a:pt x="1" y="2"/>
                  </a:cubicBezTo>
                  <a:cubicBezTo>
                    <a:pt x="1" y="2"/>
                    <a:pt x="1" y="2"/>
                    <a:pt x="1" y="2"/>
                  </a:cubicBezTo>
                  <a:cubicBezTo>
                    <a:pt x="1" y="2"/>
                    <a:pt x="1" y="2"/>
                    <a:pt x="1" y="2"/>
                  </a:cubicBezTo>
                  <a:cubicBezTo>
                    <a:pt x="1" y="2"/>
                    <a:pt x="1" y="2"/>
                    <a:pt x="1" y="2"/>
                  </a:cubicBezTo>
                  <a:cubicBezTo>
                    <a:pt x="1" y="2"/>
                    <a:pt x="1" y="2"/>
                    <a:pt x="1" y="2"/>
                  </a:cubicBezTo>
                  <a:cubicBezTo>
                    <a:pt x="1" y="2"/>
                    <a:pt x="1" y="2"/>
                    <a:pt x="1" y="2"/>
                  </a:cubicBezTo>
                  <a:cubicBezTo>
                    <a:pt x="1" y="2"/>
                    <a:pt x="1" y="2"/>
                    <a:pt x="1" y="2"/>
                  </a:cubicBezTo>
                  <a:cubicBezTo>
                    <a:pt x="1" y="2"/>
                    <a:pt x="1" y="2"/>
                    <a:pt x="1" y="2"/>
                  </a:cubicBezTo>
                  <a:cubicBezTo>
                    <a:pt x="1" y="2"/>
                    <a:pt x="1" y="2"/>
                    <a:pt x="1" y="2"/>
                  </a:cubicBezTo>
                  <a:cubicBezTo>
                    <a:pt x="1" y="2"/>
                    <a:pt x="1" y="2"/>
                    <a:pt x="1" y="2"/>
                  </a:cubicBezTo>
                  <a:cubicBezTo>
                    <a:pt x="1" y="2"/>
                    <a:pt x="1" y="2"/>
                    <a:pt x="1" y="1"/>
                  </a:cubicBezTo>
                  <a:cubicBezTo>
                    <a:pt x="1" y="1"/>
                    <a:pt x="1" y="1"/>
                    <a:pt x="1" y="1"/>
                  </a:cubicBezTo>
                  <a:cubicBezTo>
                    <a:pt x="1" y="1"/>
                    <a:pt x="1" y="1"/>
                    <a:pt x="1" y="1"/>
                  </a:cubicBezTo>
                  <a:cubicBezTo>
                    <a:pt x="1" y="1"/>
                    <a:pt x="1" y="1"/>
                    <a:pt x="1" y="1"/>
                  </a:cubicBezTo>
                  <a:cubicBezTo>
                    <a:pt x="1" y="1"/>
                    <a:pt x="1" y="1"/>
                    <a:pt x="1" y="1"/>
                  </a:cubicBezTo>
                  <a:cubicBezTo>
                    <a:pt x="1" y="1"/>
                    <a:pt x="1" y="1"/>
                    <a:pt x="1" y="1"/>
                  </a:cubicBezTo>
                  <a:cubicBezTo>
                    <a:pt x="1" y="1"/>
                    <a:pt x="1" y="1"/>
                    <a:pt x="1" y="1"/>
                  </a:cubicBezTo>
                  <a:cubicBezTo>
                    <a:pt x="1" y="1"/>
                    <a:pt x="1" y="1"/>
                    <a:pt x="1" y="1"/>
                  </a:cubicBezTo>
                  <a:cubicBezTo>
                    <a:pt x="1" y="1"/>
                    <a:pt x="1" y="1"/>
                    <a:pt x="1" y="1"/>
                  </a:cubicBezTo>
                  <a:cubicBezTo>
                    <a:pt x="1" y="1"/>
                    <a:pt x="1" y="1"/>
                    <a:pt x="1" y="1"/>
                  </a:cubicBezTo>
                  <a:cubicBezTo>
                    <a:pt x="1" y="1"/>
                    <a:pt x="2" y="1"/>
                    <a:pt x="2" y="1"/>
                  </a:cubicBezTo>
                  <a:cubicBezTo>
                    <a:pt x="2" y="1"/>
                    <a:pt x="2" y="1"/>
                    <a:pt x="2" y="1"/>
                  </a:cubicBezTo>
                  <a:cubicBezTo>
                    <a:pt x="2" y="1"/>
                    <a:pt x="2" y="1"/>
                    <a:pt x="2" y="1"/>
                  </a:cubicBezTo>
                  <a:cubicBezTo>
                    <a:pt x="2" y="1"/>
                    <a:pt x="2" y="1"/>
                    <a:pt x="2" y="1"/>
                  </a:cubicBezTo>
                  <a:cubicBezTo>
                    <a:pt x="2" y="1"/>
                    <a:pt x="2" y="1"/>
                    <a:pt x="2" y="1"/>
                  </a:cubicBezTo>
                  <a:cubicBezTo>
                    <a:pt x="2" y="1"/>
                    <a:pt x="2" y="1"/>
                    <a:pt x="2" y="1"/>
                  </a:cubicBezTo>
                  <a:cubicBezTo>
                    <a:pt x="2" y="1"/>
                    <a:pt x="2" y="1"/>
                    <a:pt x="2" y="1"/>
                  </a:cubicBezTo>
                  <a:cubicBezTo>
                    <a:pt x="2" y="1"/>
                    <a:pt x="2" y="1"/>
                    <a:pt x="2" y="1"/>
                  </a:cubicBezTo>
                  <a:cubicBezTo>
                    <a:pt x="2" y="1"/>
                    <a:pt x="2" y="1"/>
                    <a:pt x="2" y="1"/>
                  </a:cubicBezTo>
                  <a:cubicBezTo>
                    <a:pt x="2" y="1"/>
                    <a:pt x="2" y="1"/>
                    <a:pt x="2" y="1"/>
                  </a:cubicBezTo>
                  <a:cubicBezTo>
                    <a:pt x="2" y="1"/>
                    <a:pt x="2" y="1"/>
                    <a:pt x="2" y="1"/>
                  </a:cubicBezTo>
                  <a:cubicBezTo>
                    <a:pt x="2" y="1"/>
                    <a:pt x="2" y="1"/>
                    <a:pt x="2" y="1"/>
                  </a:cubicBezTo>
                  <a:cubicBezTo>
                    <a:pt x="2" y="1"/>
                    <a:pt x="2" y="1"/>
                    <a:pt x="2" y="1"/>
                  </a:cubicBezTo>
                  <a:cubicBezTo>
                    <a:pt x="2" y="1"/>
                    <a:pt x="2" y="1"/>
                    <a:pt x="2" y="1"/>
                  </a:cubicBezTo>
                  <a:cubicBezTo>
                    <a:pt x="2" y="1"/>
                    <a:pt x="2" y="1"/>
                    <a:pt x="2" y="1"/>
                  </a:cubicBezTo>
                  <a:cubicBezTo>
                    <a:pt x="2" y="1"/>
                    <a:pt x="2" y="1"/>
                    <a:pt x="2" y="1"/>
                  </a:cubicBezTo>
                  <a:cubicBezTo>
                    <a:pt x="2" y="1"/>
                    <a:pt x="2" y="1"/>
                    <a:pt x="2" y="1"/>
                  </a:cubicBezTo>
                  <a:cubicBezTo>
                    <a:pt x="2" y="1"/>
                    <a:pt x="2" y="1"/>
                    <a:pt x="2" y="1"/>
                  </a:cubicBezTo>
                  <a:cubicBezTo>
                    <a:pt x="2" y="1"/>
                    <a:pt x="2" y="1"/>
                    <a:pt x="2" y="1"/>
                  </a:cubicBezTo>
                  <a:cubicBezTo>
                    <a:pt x="2" y="1"/>
                    <a:pt x="2" y="1"/>
                    <a:pt x="2" y="1"/>
                  </a:cubicBezTo>
                  <a:cubicBezTo>
                    <a:pt x="2" y="1"/>
                    <a:pt x="2" y="1"/>
                    <a:pt x="2" y="1"/>
                  </a:cubicBezTo>
                  <a:cubicBezTo>
                    <a:pt x="2" y="1"/>
                    <a:pt x="2" y="1"/>
                    <a:pt x="2" y="1"/>
                  </a:cubicBezTo>
                  <a:cubicBezTo>
                    <a:pt x="2" y="0"/>
                    <a:pt x="2" y="0"/>
                    <a:pt x="2" y="0"/>
                  </a:cubicBezTo>
                  <a:cubicBezTo>
                    <a:pt x="2" y="0"/>
                    <a:pt x="2" y="0"/>
                    <a:pt x="2" y="0"/>
                  </a:cubicBezTo>
                  <a:cubicBezTo>
                    <a:pt x="2" y="0"/>
                    <a:pt x="2" y="0"/>
                    <a:pt x="2" y="0"/>
                  </a:cubicBezTo>
                  <a:cubicBezTo>
                    <a:pt x="3" y="0"/>
                    <a:pt x="3" y="0"/>
                    <a:pt x="3" y="0"/>
                  </a:cubicBezTo>
                  <a:cubicBezTo>
                    <a:pt x="3" y="0"/>
                    <a:pt x="3" y="0"/>
                    <a:pt x="3" y="0"/>
                  </a:cubicBezTo>
                  <a:cubicBezTo>
                    <a:pt x="3" y="0"/>
                    <a:pt x="3" y="0"/>
                    <a:pt x="3" y="0"/>
                  </a:cubicBezTo>
                  <a:cubicBezTo>
                    <a:pt x="3" y="0"/>
                    <a:pt x="3" y="0"/>
                    <a:pt x="3" y="0"/>
                  </a:cubicBezTo>
                  <a:cubicBezTo>
                    <a:pt x="3" y="0"/>
                    <a:pt x="3" y="0"/>
                    <a:pt x="3" y="0"/>
                  </a:cubicBezTo>
                  <a:cubicBezTo>
                    <a:pt x="3" y="0"/>
                    <a:pt x="3" y="0"/>
                    <a:pt x="3" y="0"/>
                  </a:cubicBezTo>
                  <a:cubicBezTo>
                    <a:pt x="3" y="0"/>
                    <a:pt x="3" y="0"/>
                    <a:pt x="3" y="0"/>
                  </a:cubicBezTo>
                  <a:cubicBezTo>
                    <a:pt x="3" y="0"/>
                    <a:pt x="3" y="0"/>
                    <a:pt x="3" y="0"/>
                  </a:cubicBezTo>
                </a:path>
              </a:pathLst>
            </a:custGeom>
            <a:solidFill>
              <a:srgbClr val="5385A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p>
              <a:endParaRPr lang="en-US" sz="1836"/>
            </a:p>
          </p:txBody>
        </p:sp>
        <p:sp>
          <p:nvSpPr>
            <p:cNvPr id="680" name="Freeform 641"/>
            <p:cNvSpPr>
              <a:spLocks/>
            </p:cNvSpPr>
            <p:nvPr/>
          </p:nvSpPr>
          <p:spPr bwMode="auto">
            <a:xfrm>
              <a:off x="10622197" y="5003029"/>
              <a:ext cx="59907" cy="30763"/>
            </a:xfrm>
            <a:custGeom>
              <a:avLst/>
              <a:gdLst>
                <a:gd name="T0" fmla="*/ 3 w 10"/>
                <a:gd name="T1" fmla="*/ 0 h 5"/>
                <a:gd name="T2" fmla="*/ 0 w 10"/>
                <a:gd name="T3" fmla="*/ 3 h 5"/>
                <a:gd name="T4" fmla="*/ 0 w 10"/>
                <a:gd name="T5" fmla="*/ 5 h 5"/>
                <a:gd name="T6" fmla="*/ 8 w 10"/>
                <a:gd name="T7" fmla="*/ 2 h 5"/>
                <a:gd name="T8" fmla="*/ 8 w 10"/>
                <a:gd name="T9" fmla="*/ 2 h 5"/>
                <a:gd name="T10" fmla="*/ 8 w 10"/>
                <a:gd name="T11" fmla="*/ 2 h 5"/>
                <a:gd name="T12" fmla="*/ 8 w 10"/>
                <a:gd name="T13" fmla="*/ 2 h 5"/>
                <a:gd name="T14" fmla="*/ 8 w 10"/>
                <a:gd name="T15" fmla="*/ 2 h 5"/>
                <a:gd name="T16" fmla="*/ 8 w 10"/>
                <a:gd name="T17" fmla="*/ 2 h 5"/>
                <a:gd name="T18" fmla="*/ 8 w 10"/>
                <a:gd name="T19" fmla="*/ 2 h 5"/>
                <a:gd name="T20" fmla="*/ 8 w 10"/>
                <a:gd name="T21" fmla="*/ 2 h 5"/>
                <a:gd name="T22" fmla="*/ 9 w 10"/>
                <a:gd name="T23" fmla="*/ 1 h 5"/>
                <a:gd name="T24" fmla="*/ 9 w 10"/>
                <a:gd name="T25" fmla="*/ 1 h 5"/>
                <a:gd name="T26" fmla="*/ 9 w 10"/>
                <a:gd name="T27" fmla="*/ 1 h 5"/>
                <a:gd name="T28" fmla="*/ 9 w 10"/>
                <a:gd name="T29" fmla="*/ 1 h 5"/>
                <a:gd name="T30" fmla="*/ 9 w 10"/>
                <a:gd name="T31" fmla="*/ 1 h 5"/>
                <a:gd name="T32" fmla="*/ 9 w 10"/>
                <a:gd name="T33" fmla="*/ 1 h 5"/>
                <a:gd name="T34" fmla="*/ 9 w 10"/>
                <a:gd name="T35" fmla="*/ 1 h 5"/>
                <a:gd name="T36" fmla="*/ 9 w 10"/>
                <a:gd name="T37" fmla="*/ 1 h 5"/>
                <a:gd name="T38" fmla="*/ 9 w 10"/>
                <a:gd name="T39" fmla="*/ 1 h 5"/>
                <a:gd name="T40" fmla="*/ 9 w 10"/>
                <a:gd name="T41" fmla="*/ 1 h 5"/>
                <a:gd name="T42" fmla="*/ 9 w 10"/>
                <a:gd name="T43" fmla="*/ 1 h 5"/>
                <a:gd name="T44" fmla="*/ 9 w 10"/>
                <a:gd name="T45" fmla="*/ 1 h 5"/>
                <a:gd name="T46" fmla="*/ 9 w 10"/>
                <a:gd name="T47" fmla="*/ 1 h 5"/>
                <a:gd name="T48" fmla="*/ 9 w 10"/>
                <a:gd name="T49" fmla="*/ 1 h 5"/>
                <a:gd name="T50" fmla="*/ 9 w 10"/>
                <a:gd name="T51" fmla="*/ 1 h 5"/>
                <a:gd name="T52" fmla="*/ 9 w 10"/>
                <a:gd name="T53" fmla="*/ 1 h 5"/>
                <a:gd name="T54" fmla="*/ 9 w 10"/>
                <a:gd name="T55" fmla="*/ 1 h 5"/>
                <a:gd name="T56" fmla="*/ 9 w 10"/>
                <a:gd name="T57" fmla="*/ 1 h 5"/>
                <a:gd name="T58" fmla="*/ 9 w 10"/>
                <a:gd name="T59" fmla="*/ 1 h 5"/>
                <a:gd name="T60" fmla="*/ 10 w 10"/>
                <a:gd name="T61" fmla="*/ 1 h 5"/>
                <a:gd name="T62" fmla="*/ 10 w 10"/>
                <a:gd name="T63" fmla="*/ 1 h 5"/>
                <a:gd name="T64" fmla="*/ 10 w 10"/>
                <a:gd name="T65" fmla="*/ 1 h 5"/>
                <a:gd name="T66" fmla="*/ 10 w 10"/>
                <a:gd name="T67" fmla="*/ 1 h 5"/>
                <a:gd name="T68" fmla="*/ 10 w 10"/>
                <a:gd name="T69" fmla="*/ 1 h 5"/>
                <a:gd name="T70" fmla="*/ 3 w 10"/>
                <a:gd name="T71" fmla="*/ 0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0" h="5">
                  <a:moveTo>
                    <a:pt x="3" y="0"/>
                  </a:moveTo>
                  <a:cubicBezTo>
                    <a:pt x="2" y="1"/>
                    <a:pt x="1" y="2"/>
                    <a:pt x="0" y="3"/>
                  </a:cubicBezTo>
                  <a:cubicBezTo>
                    <a:pt x="0" y="5"/>
                    <a:pt x="0" y="5"/>
                    <a:pt x="0" y="5"/>
                  </a:cubicBezTo>
                  <a:cubicBezTo>
                    <a:pt x="2" y="4"/>
                    <a:pt x="5" y="2"/>
                    <a:pt x="8" y="2"/>
                  </a:cubicBezTo>
                  <a:cubicBezTo>
                    <a:pt x="8" y="2"/>
                    <a:pt x="8" y="2"/>
                    <a:pt x="8" y="2"/>
                  </a:cubicBezTo>
                  <a:cubicBezTo>
                    <a:pt x="8" y="2"/>
                    <a:pt x="8" y="2"/>
                    <a:pt x="8" y="2"/>
                  </a:cubicBezTo>
                  <a:cubicBezTo>
                    <a:pt x="8" y="2"/>
                    <a:pt x="8" y="2"/>
                    <a:pt x="8" y="2"/>
                  </a:cubicBezTo>
                  <a:cubicBezTo>
                    <a:pt x="8" y="2"/>
                    <a:pt x="8" y="2"/>
                    <a:pt x="8" y="2"/>
                  </a:cubicBezTo>
                  <a:cubicBezTo>
                    <a:pt x="8" y="2"/>
                    <a:pt x="8" y="2"/>
                    <a:pt x="8" y="2"/>
                  </a:cubicBezTo>
                  <a:cubicBezTo>
                    <a:pt x="8" y="2"/>
                    <a:pt x="8" y="2"/>
                    <a:pt x="8" y="2"/>
                  </a:cubicBezTo>
                  <a:cubicBezTo>
                    <a:pt x="8" y="2"/>
                    <a:pt x="8" y="2"/>
                    <a:pt x="8" y="2"/>
                  </a:cubicBezTo>
                  <a:cubicBezTo>
                    <a:pt x="8" y="2"/>
                    <a:pt x="8" y="1"/>
                    <a:pt x="9" y="1"/>
                  </a:cubicBezTo>
                  <a:cubicBezTo>
                    <a:pt x="9" y="1"/>
                    <a:pt x="9" y="1"/>
                    <a:pt x="9" y="1"/>
                  </a:cubicBezTo>
                  <a:cubicBezTo>
                    <a:pt x="9" y="1"/>
                    <a:pt x="9" y="1"/>
                    <a:pt x="9" y="1"/>
                  </a:cubicBezTo>
                  <a:cubicBezTo>
                    <a:pt x="9" y="1"/>
                    <a:pt x="9" y="1"/>
                    <a:pt x="9" y="1"/>
                  </a:cubicBezTo>
                  <a:cubicBezTo>
                    <a:pt x="9" y="1"/>
                    <a:pt x="9" y="1"/>
                    <a:pt x="9" y="1"/>
                  </a:cubicBezTo>
                  <a:cubicBezTo>
                    <a:pt x="9" y="1"/>
                    <a:pt x="9" y="1"/>
                    <a:pt x="9" y="1"/>
                  </a:cubicBezTo>
                  <a:cubicBezTo>
                    <a:pt x="9" y="1"/>
                    <a:pt x="9" y="1"/>
                    <a:pt x="9" y="1"/>
                  </a:cubicBezTo>
                  <a:cubicBezTo>
                    <a:pt x="9" y="1"/>
                    <a:pt x="9" y="1"/>
                    <a:pt x="9" y="1"/>
                  </a:cubicBezTo>
                  <a:cubicBezTo>
                    <a:pt x="9" y="1"/>
                    <a:pt x="9" y="1"/>
                    <a:pt x="9" y="1"/>
                  </a:cubicBezTo>
                  <a:cubicBezTo>
                    <a:pt x="9" y="1"/>
                    <a:pt x="9" y="1"/>
                    <a:pt x="9" y="1"/>
                  </a:cubicBezTo>
                  <a:cubicBezTo>
                    <a:pt x="9" y="1"/>
                    <a:pt x="9" y="1"/>
                    <a:pt x="9" y="1"/>
                  </a:cubicBezTo>
                  <a:cubicBezTo>
                    <a:pt x="9" y="1"/>
                    <a:pt x="9" y="1"/>
                    <a:pt x="9" y="1"/>
                  </a:cubicBezTo>
                  <a:cubicBezTo>
                    <a:pt x="9" y="1"/>
                    <a:pt x="9" y="1"/>
                    <a:pt x="9" y="1"/>
                  </a:cubicBezTo>
                  <a:cubicBezTo>
                    <a:pt x="9" y="1"/>
                    <a:pt x="9" y="1"/>
                    <a:pt x="9" y="1"/>
                  </a:cubicBezTo>
                  <a:cubicBezTo>
                    <a:pt x="9" y="1"/>
                    <a:pt x="9" y="1"/>
                    <a:pt x="9" y="1"/>
                  </a:cubicBezTo>
                  <a:cubicBezTo>
                    <a:pt x="9" y="1"/>
                    <a:pt x="9" y="1"/>
                    <a:pt x="9" y="1"/>
                  </a:cubicBezTo>
                  <a:cubicBezTo>
                    <a:pt x="9" y="1"/>
                    <a:pt x="9" y="1"/>
                    <a:pt x="9" y="1"/>
                  </a:cubicBezTo>
                  <a:cubicBezTo>
                    <a:pt x="9" y="1"/>
                    <a:pt x="9" y="1"/>
                    <a:pt x="9" y="1"/>
                  </a:cubicBezTo>
                  <a:cubicBezTo>
                    <a:pt x="9" y="1"/>
                    <a:pt x="9" y="1"/>
                    <a:pt x="9" y="1"/>
                  </a:cubicBezTo>
                  <a:cubicBezTo>
                    <a:pt x="9" y="1"/>
                    <a:pt x="9" y="1"/>
                    <a:pt x="10" y="1"/>
                  </a:cubicBezTo>
                  <a:cubicBezTo>
                    <a:pt x="10" y="1"/>
                    <a:pt x="10" y="1"/>
                    <a:pt x="10" y="1"/>
                  </a:cubicBezTo>
                  <a:cubicBezTo>
                    <a:pt x="10" y="1"/>
                    <a:pt x="10" y="1"/>
                    <a:pt x="10" y="1"/>
                  </a:cubicBezTo>
                  <a:cubicBezTo>
                    <a:pt x="10" y="1"/>
                    <a:pt x="10" y="1"/>
                    <a:pt x="10" y="1"/>
                  </a:cubicBezTo>
                  <a:cubicBezTo>
                    <a:pt x="10" y="1"/>
                    <a:pt x="10" y="1"/>
                    <a:pt x="10" y="1"/>
                  </a:cubicBezTo>
                  <a:cubicBezTo>
                    <a:pt x="3" y="0"/>
                    <a:pt x="3" y="0"/>
                    <a:pt x="3" y="0"/>
                  </a:cubicBezTo>
                </a:path>
              </a:pathLst>
            </a:custGeom>
            <a:solidFill>
              <a:srgbClr val="5385A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p>
              <a:endParaRPr lang="en-US" sz="1836"/>
            </a:p>
          </p:txBody>
        </p:sp>
        <p:sp>
          <p:nvSpPr>
            <p:cNvPr id="681" name="Freeform 642"/>
            <p:cNvSpPr>
              <a:spLocks/>
            </p:cNvSpPr>
            <p:nvPr/>
          </p:nvSpPr>
          <p:spPr bwMode="auto">
            <a:xfrm>
              <a:off x="11073928" y="5432091"/>
              <a:ext cx="46954" cy="11334"/>
            </a:xfrm>
            <a:custGeom>
              <a:avLst/>
              <a:gdLst>
                <a:gd name="T0" fmla="*/ 0 w 29"/>
                <a:gd name="T1" fmla="*/ 0 h 7"/>
                <a:gd name="T2" fmla="*/ 0 w 29"/>
                <a:gd name="T3" fmla="*/ 0 h 7"/>
                <a:gd name="T4" fmla="*/ 29 w 29"/>
                <a:gd name="T5" fmla="*/ 7 h 7"/>
                <a:gd name="T6" fmla="*/ 29 w 29"/>
                <a:gd name="T7" fmla="*/ 7 h 7"/>
                <a:gd name="T8" fmla="*/ 0 w 29"/>
                <a:gd name="T9" fmla="*/ 0 h 7"/>
              </a:gdLst>
              <a:ahLst/>
              <a:cxnLst>
                <a:cxn ang="0">
                  <a:pos x="T0" y="T1"/>
                </a:cxn>
                <a:cxn ang="0">
                  <a:pos x="T2" y="T3"/>
                </a:cxn>
                <a:cxn ang="0">
                  <a:pos x="T4" y="T5"/>
                </a:cxn>
                <a:cxn ang="0">
                  <a:pos x="T6" y="T7"/>
                </a:cxn>
                <a:cxn ang="0">
                  <a:pos x="T8" y="T9"/>
                </a:cxn>
              </a:cxnLst>
              <a:rect l="0" t="0" r="r" b="b"/>
              <a:pathLst>
                <a:path w="29" h="7">
                  <a:moveTo>
                    <a:pt x="0" y="0"/>
                  </a:moveTo>
                  <a:lnTo>
                    <a:pt x="0" y="0"/>
                  </a:lnTo>
                  <a:lnTo>
                    <a:pt x="29" y="7"/>
                  </a:lnTo>
                  <a:lnTo>
                    <a:pt x="29" y="7"/>
                  </a:lnTo>
                  <a:lnTo>
                    <a:pt x="0" y="0"/>
                  </a:lnTo>
                  <a:close/>
                </a:path>
              </a:pathLst>
            </a:custGeom>
            <a:solidFill>
              <a:srgbClr val="658E9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p>
              <a:endParaRPr lang="en-US" sz="1836"/>
            </a:p>
          </p:txBody>
        </p:sp>
        <p:sp>
          <p:nvSpPr>
            <p:cNvPr id="682" name="Freeform 643"/>
            <p:cNvSpPr>
              <a:spLocks/>
            </p:cNvSpPr>
            <p:nvPr/>
          </p:nvSpPr>
          <p:spPr bwMode="auto">
            <a:xfrm>
              <a:off x="11073928" y="5432091"/>
              <a:ext cx="46954" cy="11334"/>
            </a:xfrm>
            <a:custGeom>
              <a:avLst/>
              <a:gdLst>
                <a:gd name="T0" fmla="*/ 0 w 29"/>
                <a:gd name="T1" fmla="*/ 0 h 7"/>
                <a:gd name="T2" fmla="*/ 0 w 29"/>
                <a:gd name="T3" fmla="*/ 0 h 7"/>
                <a:gd name="T4" fmla="*/ 29 w 29"/>
                <a:gd name="T5" fmla="*/ 7 h 7"/>
                <a:gd name="T6" fmla="*/ 29 w 29"/>
                <a:gd name="T7" fmla="*/ 7 h 7"/>
                <a:gd name="T8" fmla="*/ 0 w 29"/>
                <a:gd name="T9" fmla="*/ 0 h 7"/>
              </a:gdLst>
              <a:ahLst/>
              <a:cxnLst>
                <a:cxn ang="0">
                  <a:pos x="T0" y="T1"/>
                </a:cxn>
                <a:cxn ang="0">
                  <a:pos x="T2" y="T3"/>
                </a:cxn>
                <a:cxn ang="0">
                  <a:pos x="T4" y="T5"/>
                </a:cxn>
                <a:cxn ang="0">
                  <a:pos x="T6" y="T7"/>
                </a:cxn>
                <a:cxn ang="0">
                  <a:pos x="T8" y="T9"/>
                </a:cxn>
              </a:cxnLst>
              <a:rect l="0" t="0" r="r" b="b"/>
              <a:pathLst>
                <a:path w="29" h="7">
                  <a:moveTo>
                    <a:pt x="0" y="0"/>
                  </a:moveTo>
                  <a:lnTo>
                    <a:pt x="0" y="0"/>
                  </a:lnTo>
                  <a:lnTo>
                    <a:pt x="29" y="7"/>
                  </a:lnTo>
                  <a:lnTo>
                    <a:pt x="29" y="7"/>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p>
              <a:endParaRPr lang="en-US" sz="1836"/>
            </a:p>
          </p:txBody>
        </p:sp>
        <p:sp>
          <p:nvSpPr>
            <p:cNvPr id="683" name="Freeform 644"/>
            <p:cNvSpPr>
              <a:spLocks/>
            </p:cNvSpPr>
            <p:nvPr/>
          </p:nvSpPr>
          <p:spPr bwMode="auto">
            <a:xfrm>
              <a:off x="11025355" y="5087221"/>
              <a:ext cx="95528" cy="356203"/>
            </a:xfrm>
            <a:custGeom>
              <a:avLst/>
              <a:gdLst>
                <a:gd name="T0" fmla="*/ 0 w 16"/>
                <a:gd name="T1" fmla="*/ 0 h 60"/>
                <a:gd name="T2" fmla="*/ 3 w 16"/>
                <a:gd name="T3" fmla="*/ 2 h 60"/>
                <a:gd name="T4" fmla="*/ 8 w 16"/>
                <a:gd name="T5" fmla="*/ 58 h 60"/>
                <a:gd name="T6" fmla="*/ 16 w 16"/>
                <a:gd name="T7" fmla="*/ 60 h 60"/>
                <a:gd name="T8" fmla="*/ 16 w 16"/>
                <a:gd name="T9" fmla="*/ 18 h 60"/>
                <a:gd name="T10" fmla="*/ 13 w 16"/>
                <a:gd name="T11" fmla="*/ 3 h 60"/>
                <a:gd name="T12" fmla="*/ 0 w 16"/>
                <a:gd name="T13" fmla="*/ 0 h 60"/>
              </a:gdLst>
              <a:ahLst/>
              <a:cxnLst>
                <a:cxn ang="0">
                  <a:pos x="T0" y="T1"/>
                </a:cxn>
                <a:cxn ang="0">
                  <a:pos x="T2" y="T3"/>
                </a:cxn>
                <a:cxn ang="0">
                  <a:pos x="T4" y="T5"/>
                </a:cxn>
                <a:cxn ang="0">
                  <a:pos x="T6" y="T7"/>
                </a:cxn>
                <a:cxn ang="0">
                  <a:pos x="T8" y="T9"/>
                </a:cxn>
                <a:cxn ang="0">
                  <a:pos x="T10" y="T11"/>
                </a:cxn>
                <a:cxn ang="0">
                  <a:pos x="T12" y="T13"/>
                </a:cxn>
              </a:cxnLst>
              <a:rect l="0" t="0" r="r" b="b"/>
              <a:pathLst>
                <a:path w="16" h="60">
                  <a:moveTo>
                    <a:pt x="0" y="0"/>
                  </a:moveTo>
                  <a:cubicBezTo>
                    <a:pt x="3" y="2"/>
                    <a:pt x="3" y="2"/>
                    <a:pt x="3" y="2"/>
                  </a:cubicBezTo>
                  <a:cubicBezTo>
                    <a:pt x="8" y="58"/>
                    <a:pt x="8" y="58"/>
                    <a:pt x="8" y="58"/>
                  </a:cubicBezTo>
                  <a:cubicBezTo>
                    <a:pt x="16" y="60"/>
                    <a:pt x="16" y="60"/>
                    <a:pt x="16" y="60"/>
                  </a:cubicBezTo>
                  <a:cubicBezTo>
                    <a:pt x="16" y="18"/>
                    <a:pt x="16" y="18"/>
                    <a:pt x="16" y="18"/>
                  </a:cubicBezTo>
                  <a:cubicBezTo>
                    <a:pt x="16" y="13"/>
                    <a:pt x="15" y="8"/>
                    <a:pt x="13" y="3"/>
                  </a:cubicBezTo>
                  <a:cubicBezTo>
                    <a:pt x="0" y="0"/>
                    <a:pt x="0" y="0"/>
                    <a:pt x="0" y="0"/>
                  </a:cubicBezTo>
                </a:path>
              </a:pathLst>
            </a:custGeom>
            <a:solidFill>
              <a:srgbClr val="5385A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p>
              <a:endParaRPr lang="en-US" sz="1836"/>
            </a:p>
          </p:txBody>
        </p:sp>
        <p:sp>
          <p:nvSpPr>
            <p:cNvPr id="684" name="Freeform 645"/>
            <p:cNvSpPr>
              <a:spLocks/>
            </p:cNvSpPr>
            <p:nvPr/>
          </p:nvSpPr>
          <p:spPr bwMode="auto">
            <a:xfrm>
              <a:off x="10646485" y="4889691"/>
              <a:ext cx="238009" cy="119814"/>
            </a:xfrm>
            <a:custGeom>
              <a:avLst/>
              <a:gdLst>
                <a:gd name="T0" fmla="*/ 34 w 40"/>
                <a:gd name="T1" fmla="*/ 0 h 20"/>
                <a:gd name="T2" fmla="*/ 10 w 40"/>
                <a:gd name="T3" fmla="*/ 8 h 20"/>
                <a:gd name="T4" fmla="*/ 0 w 40"/>
                <a:gd name="T5" fmla="*/ 18 h 20"/>
                <a:gd name="T6" fmla="*/ 9 w 40"/>
                <a:gd name="T7" fmla="*/ 20 h 20"/>
                <a:gd name="T8" fmla="*/ 9 w 40"/>
                <a:gd name="T9" fmla="*/ 20 h 20"/>
                <a:gd name="T10" fmla="*/ 9 w 40"/>
                <a:gd name="T11" fmla="*/ 20 h 20"/>
                <a:gd name="T12" fmla="*/ 23 w 40"/>
                <a:gd name="T13" fmla="*/ 10 h 20"/>
                <a:gd name="T14" fmla="*/ 40 w 40"/>
                <a:gd name="T15" fmla="*/ 20 h 20"/>
                <a:gd name="T16" fmla="*/ 40 w 40"/>
                <a:gd name="T17" fmla="*/ 0 h 20"/>
                <a:gd name="T18" fmla="*/ 39 w 40"/>
                <a:gd name="T19" fmla="*/ 0 h 20"/>
                <a:gd name="T20" fmla="*/ 34 w 40"/>
                <a:gd name="T21" fmla="*/ 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0" h="20">
                  <a:moveTo>
                    <a:pt x="34" y="0"/>
                  </a:moveTo>
                  <a:cubicBezTo>
                    <a:pt x="25" y="0"/>
                    <a:pt x="16" y="4"/>
                    <a:pt x="10" y="8"/>
                  </a:cubicBezTo>
                  <a:cubicBezTo>
                    <a:pt x="8" y="10"/>
                    <a:pt x="4" y="14"/>
                    <a:pt x="0" y="18"/>
                  </a:cubicBezTo>
                  <a:cubicBezTo>
                    <a:pt x="9" y="20"/>
                    <a:pt x="9" y="20"/>
                    <a:pt x="9" y="20"/>
                  </a:cubicBezTo>
                  <a:cubicBezTo>
                    <a:pt x="9" y="20"/>
                    <a:pt x="9" y="20"/>
                    <a:pt x="9" y="20"/>
                  </a:cubicBezTo>
                  <a:cubicBezTo>
                    <a:pt x="9" y="20"/>
                    <a:pt x="9" y="20"/>
                    <a:pt x="9" y="20"/>
                  </a:cubicBezTo>
                  <a:cubicBezTo>
                    <a:pt x="23" y="10"/>
                    <a:pt x="23" y="10"/>
                    <a:pt x="23" y="10"/>
                  </a:cubicBezTo>
                  <a:cubicBezTo>
                    <a:pt x="40" y="20"/>
                    <a:pt x="40" y="20"/>
                    <a:pt x="40" y="20"/>
                  </a:cubicBezTo>
                  <a:cubicBezTo>
                    <a:pt x="40" y="0"/>
                    <a:pt x="40" y="0"/>
                    <a:pt x="40" y="0"/>
                  </a:cubicBezTo>
                  <a:cubicBezTo>
                    <a:pt x="40" y="0"/>
                    <a:pt x="39" y="0"/>
                    <a:pt x="39" y="0"/>
                  </a:cubicBezTo>
                  <a:cubicBezTo>
                    <a:pt x="38" y="0"/>
                    <a:pt x="36" y="0"/>
                    <a:pt x="34" y="0"/>
                  </a:cubicBezTo>
                </a:path>
              </a:pathLst>
            </a:custGeom>
            <a:solidFill>
              <a:srgbClr val="5385A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p>
              <a:endParaRPr lang="en-US" sz="1836"/>
            </a:p>
          </p:txBody>
        </p:sp>
        <p:sp>
          <p:nvSpPr>
            <p:cNvPr id="685" name="Freeform 646"/>
            <p:cNvSpPr>
              <a:spLocks/>
            </p:cNvSpPr>
            <p:nvPr/>
          </p:nvSpPr>
          <p:spPr bwMode="auto">
            <a:xfrm>
              <a:off x="10907159" y="4896167"/>
              <a:ext cx="195912" cy="202388"/>
            </a:xfrm>
            <a:custGeom>
              <a:avLst/>
              <a:gdLst>
                <a:gd name="T0" fmla="*/ 0 w 33"/>
                <a:gd name="T1" fmla="*/ 0 h 34"/>
                <a:gd name="T2" fmla="*/ 0 w 33"/>
                <a:gd name="T3" fmla="*/ 21 h 34"/>
                <a:gd name="T4" fmla="*/ 17 w 33"/>
                <a:gd name="T5" fmla="*/ 31 h 34"/>
                <a:gd name="T6" fmla="*/ 33 w 33"/>
                <a:gd name="T7" fmla="*/ 34 h 34"/>
                <a:gd name="T8" fmla="*/ 0 w 33"/>
                <a:gd name="T9" fmla="*/ 0 h 34"/>
              </a:gdLst>
              <a:ahLst/>
              <a:cxnLst>
                <a:cxn ang="0">
                  <a:pos x="T0" y="T1"/>
                </a:cxn>
                <a:cxn ang="0">
                  <a:pos x="T2" y="T3"/>
                </a:cxn>
                <a:cxn ang="0">
                  <a:pos x="T4" y="T5"/>
                </a:cxn>
                <a:cxn ang="0">
                  <a:pos x="T6" y="T7"/>
                </a:cxn>
                <a:cxn ang="0">
                  <a:pos x="T8" y="T9"/>
                </a:cxn>
              </a:cxnLst>
              <a:rect l="0" t="0" r="r" b="b"/>
              <a:pathLst>
                <a:path w="33" h="34">
                  <a:moveTo>
                    <a:pt x="0" y="0"/>
                  </a:moveTo>
                  <a:cubicBezTo>
                    <a:pt x="0" y="21"/>
                    <a:pt x="0" y="21"/>
                    <a:pt x="0" y="21"/>
                  </a:cubicBezTo>
                  <a:cubicBezTo>
                    <a:pt x="17" y="31"/>
                    <a:pt x="17" y="31"/>
                    <a:pt x="17" y="31"/>
                  </a:cubicBezTo>
                  <a:cubicBezTo>
                    <a:pt x="33" y="34"/>
                    <a:pt x="33" y="34"/>
                    <a:pt x="33" y="34"/>
                  </a:cubicBezTo>
                  <a:cubicBezTo>
                    <a:pt x="28" y="18"/>
                    <a:pt x="15" y="5"/>
                    <a:pt x="0" y="0"/>
                  </a:cubicBezTo>
                </a:path>
              </a:pathLst>
            </a:custGeom>
            <a:solidFill>
              <a:srgbClr val="5385A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p>
              <a:endParaRPr lang="en-US" sz="1836"/>
            </a:p>
          </p:txBody>
        </p:sp>
        <p:sp>
          <p:nvSpPr>
            <p:cNvPr id="686" name="Freeform 647"/>
            <p:cNvSpPr>
              <a:spLocks/>
            </p:cNvSpPr>
            <p:nvPr/>
          </p:nvSpPr>
          <p:spPr bwMode="auto">
            <a:xfrm>
              <a:off x="10699915" y="4949598"/>
              <a:ext cx="374013" cy="511637"/>
            </a:xfrm>
            <a:custGeom>
              <a:avLst/>
              <a:gdLst>
                <a:gd name="T0" fmla="*/ 14 w 63"/>
                <a:gd name="T1" fmla="*/ 0 h 86"/>
                <a:gd name="T2" fmla="*/ 0 w 63"/>
                <a:gd name="T3" fmla="*/ 10 h 86"/>
                <a:gd name="T4" fmla="*/ 1 w 63"/>
                <a:gd name="T5" fmla="*/ 10 h 86"/>
                <a:gd name="T6" fmla="*/ 1 w 63"/>
                <a:gd name="T7" fmla="*/ 10 h 86"/>
                <a:gd name="T8" fmla="*/ 1 w 63"/>
                <a:gd name="T9" fmla="*/ 10 h 86"/>
                <a:gd name="T10" fmla="*/ 1 w 63"/>
                <a:gd name="T11" fmla="*/ 10 h 86"/>
                <a:gd name="T12" fmla="*/ 3 w 63"/>
                <a:gd name="T13" fmla="*/ 10 h 86"/>
                <a:gd name="T14" fmla="*/ 10 w 63"/>
                <a:gd name="T15" fmla="*/ 10 h 86"/>
                <a:gd name="T16" fmla="*/ 50 w 63"/>
                <a:gd name="T17" fmla="*/ 61 h 86"/>
                <a:gd name="T18" fmla="*/ 50 w 63"/>
                <a:gd name="T19" fmla="*/ 84 h 86"/>
                <a:gd name="T20" fmla="*/ 63 w 63"/>
                <a:gd name="T21" fmla="*/ 86 h 86"/>
                <a:gd name="T22" fmla="*/ 63 w 63"/>
                <a:gd name="T23" fmla="*/ 81 h 86"/>
                <a:gd name="T24" fmla="*/ 63 w 63"/>
                <a:gd name="T25" fmla="*/ 81 h 86"/>
                <a:gd name="T26" fmla="*/ 58 w 63"/>
                <a:gd name="T27" fmla="*/ 25 h 86"/>
                <a:gd name="T28" fmla="*/ 55 w 63"/>
                <a:gd name="T29" fmla="*/ 23 h 86"/>
                <a:gd name="T30" fmla="*/ 52 w 63"/>
                <a:gd name="T31" fmla="*/ 22 h 86"/>
                <a:gd name="T32" fmla="*/ 35 w 63"/>
                <a:gd name="T33" fmla="*/ 12 h 86"/>
                <a:gd name="T34" fmla="*/ 31 w 63"/>
                <a:gd name="T35" fmla="*/ 10 h 86"/>
                <a:gd name="T36" fmla="*/ 14 w 63"/>
                <a:gd name="T37" fmla="*/ 0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3" h="86">
                  <a:moveTo>
                    <a:pt x="14" y="0"/>
                  </a:moveTo>
                  <a:cubicBezTo>
                    <a:pt x="0" y="10"/>
                    <a:pt x="0" y="10"/>
                    <a:pt x="0" y="10"/>
                  </a:cubicBezTo>
                  <a:cubicBezTo>
                    <a:pt x="1" y="10"/>
                    <a:pt x="1" y="10"/>
                    <a:pt x="1" y="10"/>
                  </a:cubicBezTo>
                  <a:cubicBezTo>
                    <a:pt x="1" y="10"/>
                    <a:pt x="1" y="10"/>
                    <a:pt x="1" y="10"/>
                  </a:cubicBezTo>
                  <a:cubicBezTo>
                    <a:pt x="1" y="10"/>
                    <a:pt x="1" y="10"/>
                    <a:pt x="1" y="10"/>
                  </a:cubicBezTo>
                  <a:cubicBezTo>
                    <a:pt x="1" y="10"/>
                    <a:pt x="1" y="10"/>
                    <a:pt x="1" y="10"/>
                  </a:cubicBezTo>
                  <a:cubicBezTo>
                    <a:pt x="1" y="10"/>
                    <a:pt x="2" y="10"/>
                    <a:pt x="3" y="10"/>
                  </a:cubicBezTo>
                  <a:cubicBezTo>
                    <a:pt x="5" y="10"/>
                    <a:pt x="8" y="10"/>
                    <a:pt x="10" y="10"/>
                  </a:cubicBezTo>
                  <a:cubicBezTo>
                    <a:pt x="32" y="14"/>
                    <a:pt x="50" y="37"/>
                    <a:pt x="50" y="61"/>
                  </a:cubicBezTo>
                  <a:cubicBezTo>
                    <a:pt x="50" y="84"/>
                    <a:pt x="50" y="84"/>
                    <a:pt x="50" y="84"/>
                  </a:cubicBezTo>
                  <a:cubicBezTo>
                    <a:pt x="63" y="86"/>
                    <a:pt x="63" y="86"/>
                    <a:pt x="63" y="86"/>
                  </a:cubicBezTo>
                  <a:cubicBezTo>
                    <a:pt x="63" y="81"/>
                    <a:pt x="63" y="81"/>
                    <a:pt x="63" y="81"/>
                  </a:cubicBezTo>
                  <a:cubicBezTo>
                    <a:pt x="63" y="81"/>
                    <a:pt x="63" y="81"/>
                    <a:pt x="63" y="81"/>
                  </a:cubicBezTo>
                  <a:cubicBezTo>
                    <a:pt x="58" y="25"/>
                    <a:pt x="58" y="25"/>
                    <a:pt x="58" y="25"/>
                  </a:cubicBezTo>
                  <a:cubicBezTo>
                    <a:pt x="55" y="23"/>
                    <a:pt x="55" y="23"/>
                    <a:pt x="55" y="23"/>
                  </a:cubicBezTo>
                  <a:cubicBezTo>
                    <a:pt x="52" y="22"/>
                    <a:pt x="52" y="22"/>
                    <a:pt x="52" y="22"/>
                  </a:cubicBezTo>
                  <a:cubicBezTo>
                    <a:pt x="35" y="12"/>
                    <a:pt x="35" y="12"/>
                    <a:pt x="35" y="12"/>
                  </a:cubicBezTo>
                  <a:cubicBezTo>
                    <a:pt x="31" y="10"/>
                    <a:pt x="31" y="10"/>
                    <a:pt x="31" y="10"/>
                  </a:cubicBezTo>
                  <a:cubicBezTo>
                    <a:pt x="14" y="0"/>
                    <a:pt x="14" y="0"/>
                    <a:pt x="14" y="0"/>
                  </a:cubicBezTo>
                </a:path>
              </a:pathLst>
            </a:custGeom>
            <a:solidFill>
              <a:srgbClr val="57839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p>
              <a:endParaRPr lang="en-US" sz="1836"/>
            </a:p>
          </p:txBody>
        </p:sp>
        <p:sp>
          <p:nvSpPr>
            <p:cNvPr id="687" name="Freeform 648"/>
            <p:cNvSpPr>
              <a:spLocks/>
            </p:cNvSpPr>
            <p:nvPr/>
          </p:nvSpPr>
          <p:spPr bwMode="auto">
            <a:xfrm>
              <a:off x="10706391" y="5009504"/>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path>
              </a:pathLst>
            </a:custGeom>
            <a:solidFill>
              <a:srgbClr val="5481A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p>
              <a:endParaRPr lang="en-US" sz="1836"/>
            </a:p>
          </p:txBody>
        </p:sp>
        <p:sp>
          <p:nvSpPr>
            <p:cNvPr id="688" name="Freeform 649"/>
            <p:cNvSpPr>
              <a:spLocks/>
            </p:cNvSpPr>
            <p:nvPr/>
          </p:nvSpPr>
          <p:spPr bwMode="auto">
            <a:xfrm>
              <a:off x="10528290" y="5294467"/>
              <a:ext cx="147339" cy="202388"/>
            </a:xfrm>
            <a:custGeom>
              <a:avLst/>
              <a:gdLst>
                <a:gd name="T0" fmla="*/ 0 w 91"/>
                <a:gd name="T1" fmla="*/ 0 h 125"/>
                <a:gd name="T2" fmla="*/ 0 w 91"/>
                <a:gd name="T3" fmla="*/ 125 h 125"/>
                <a:gd name="T4" fmla="*/ 91 w 91"/>
                <a:gd name="T5" fmla="*/ 52 h 125"/>
                <a:gd name="T6" fmla="*/ 73 w 91"/>
                <a:gd name="T7" fmla="*/ 48 h 125"/>
                <a:gd name="T8" fmla="*/ 73 w 91"/>
                <a:gd name="T9" fmla="*/ 19 h 125"/>
                <a:gd name="T10" fmla="*/ 47 w 91"/>
                <a:gd name="T11" fmla="*/ 11 h 125"/>
                <a:gd name="T12" fmla="*/ 47 w 91"/>
                <a:gd name="T13" fmla="*/ 11 h 125"/>
                <a:gd name="T14" fmla="*/ 0 w 91"/>
                <a:gd name="T15" fmla="*/ 0 h 12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1" h="125">
                  <a:moveTo>
                    <a:pt x="0" y="0"/>
                  </a:moveTo>
                  <a:lnTo>
                    <a:pt x="0" y="125"/>
                  </a:lnTo>
                  <a:lnTo>
                    <a:pt x="91" y="52"/>
                  </a:lnTo>
                  <a:lnTo>
                    <a:pt x="73" y="48"/>
                  </a:lnTo>
                  <a:lnTo>
                    <a:pt x="73" y="19"/>
                  </a:lnTo>
                  <a:lnTo>
                    <a:pt x="47" y="11"/>
                  </a:lnTo>
                  <a:lnTo>
                    <a:pt x="47" y="11"/>
                  </a:lnTo>
                  <a:lnTo>
                    <a:pt x="0" y="0"/>
                  </a:lnTo>
                  <a:close/>
                </a:path>
              </a:pathLst>
            </a:custGeom>
            <a:solidFill>
              <a:srgbClr val="8E999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p>
              <a:endParaRPr lang="en-US" sz="1836"/>
            </a:p>
          </p:txBody>
        </p:sp>
        <p:sp>
          <p:nvSpPr>
            <p:cNvPr id="689" name="Freeform 650"/>
            <p:cNvSpPr>
              <a:spLocks/>
            </p:cNvSpPr>
            <p:nvPr/>
          </p:nvSpPr>
          <p:spPr bwMode="auto">
            <a:xfrm>
              <a:off x="10528290" y="5294467"/>
              <a:ext cx="147339" cy="202388"/>
            </a:xfrm>
            <a:custGeom>
              <a:avLst/>
              <a:gdLst>
                <a:gd name="T0" fmla="*/ 0 w 91"/>
                <a:gd name="T1" fmla="*/ 0 h 125"/>
                <a:gd name="T2" fmla="*/ 0 w 91"/>
                <a:gd name="T3" fmla="*/ 125 h 125"/>
                <a:gd name="T4" fmla="*/ 91 w 91"/>
                <a:gd name="T5" fmla="*/ 52 h 125"/>
                <a:gd name="T6" fmla="*/ 73 w 91"/>
                <a:gd name="T7" fmla="*/ 48 h 125"/>
                <a:gd name="T8" fmla="*/ 73 w 91"/>
                <a:gd name="T9" fmla="*/ 19 h 125"/>
                <a:gd name="T10" fmla="*/ 47 w 91"/>
                <a:gd name="T11" fmla="*/ 11 h 125"/>
                <a:gd name="T12" fmla="*/ 47 w 91"/>
                <a:gd name="T13" fmla="*/ 11 h 125"/>
                <a:gd name="T14" fmla="*/ 0 w 91"/>
                <a:gd name="T15" fmla="*/ 0 h 12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1" h="125">
                  <a:moveTo>
                    <a:pt x="0" y="0"/>
                  </a:moveTo>
                  <a:lnTo>
                    <a:pt x="0" y="125"/>
                  </a:lnTo>
                  <a:lnTo>
                    <a:pt x="91" y="52"/>
                  </a:lnTo>
                  <a:lnTo>
                    <a:pt x="73" y="48"/>
                  </a:lnTo>
                  <a:lnTo>
                    <a:pt x="73" y="19"/>
                  </a:lnTo>
                  <a:lnTo>
                    <a:pt x="47" y="11"/>
                  </a:lnTo>
                  <a:lnTo>
                    <a:pt x="47" y="11"/>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p>
              <a:endParaRPr lang="en-US" sz="1836"/>
            </a:p>
          </p:txBody>
        </p:sp>
        <p:sp>
          <p:nvSpPr>
            <p:cNvPr id="690" name="Freeform 651"/>
            <p:cNvSpPr>
              <a:spLocks noEditPoints="1"/>
            </p:cNvSpPr>
            <p:nvPr/>
          </p:nvSpPr>
          <p:spPr bwMode="auto">
            <a:xfrm>
              <a:off x="10604388" y="5009505"/>
              <a:ext cx="95528" cy="315726"/>
            </a:xfrm>
            <a:custGeom>
              <a:avLst/>
              <a:gdLst>
                <a:gd name="T0" fmla="*/ 3 w 16"/>
                <a:gd name="T1" fmla="*/ 4 h 53"/>
                <a:gd name="T2" fmla="*/ 2 w 16"/>
                <a:gd name="T3" fmla="*/ 5 h 53"/>
                <a:gd name="T4" fmla="*/ 2 w 16"/>
                <a:gd name="T5" fmla="*/ 5 h 53"/>
                <a:gd name="T6" fmla="*/ 2 w 16"/>
                <a:gd name="T7" fmla="*/ 5 h 53"/>
                <a:gd name="T8" fmla="*/ 2 w 16"/>
                <a:gd name="T9" fmla="*/ 5 h 53"/>
                <a:gd name="T10" fmla="*/ 2 w 16"/>
                <a:gd name="T11" fmla="*/ 5 h 53"/>
                <a:gd name="T12" fmla="*/ 1 w 16"/>
                <a:gd name="T13" fmla="*/ 5 h 53"/>
                <a:gd name="T14" fmla="*/ 1 w 16"/>
                <a:gd name="T15" fmla="*/ 5 h 53"/>
                <a:gd name="T16" fmla="*/ 1 w 16"/>
                <a:gd name="T17" fmla="*/ 5 h 53"/>
                <a:gd name="T18" fmla="*/ 1 w 16"/>
                <a:gd name="T19" fmla="*/ 5 h 53"/>
                <a:gd name="T20" fmla="*/ 1 w 16"/>
                <a:gd name="T21" fmla="*/ 5 h 53"/>
                <a:gd name="T22" fmla="*/ 1 w 16"/>
                <a:gd name="T23" fmla="*/ 5 h 53"/>
                <a:gd name="T24" fmla="*/ 1 w 16"/>
                <a:gd name="T25" fmla="*/ 5 h 53"/>
                <a:gd name="T26" fmla="*/ 1 w 16"/>
                <a:gd name="T27" fmla="*/ 5 h 53"/>
                <a:gd name="T28" fmla="*/ 1 w 16"/>
                <a:gd name="T29" fmla="*/ 5 h 53"/>
                <a:gd name="T30" fmla="*/ 1 w 16"/>
                <a:gd name="T31" fmla="*/ 5 h 53"/>
                <a:gd name="T32" fmla="*/ 1 w 16"/>
                <a:gd name="T33" fmla="*/ 5 h 53"/>
                <a:gd name="T34" fmla="*/ 1 w 16"/>
                <a:gd name="T35" fmla="*/ 5 h 53"/>
                <a:gd name="T36" fmla="*/ 1 w 16"/>
                <a:gd name="T37" fmla="*/ 5 h 53"/>
                <a:gd name="T38" fmla="*/ 1 w 16"/>
                <a:gd name="T39" fmla="*/ 5 h 53"/>
                <a:gd name="T40" fmla="*/ 1 w 16"/>
                <a:gd name="T41" fmla="*/ 5 h 53"/>
                <a:gd name="T42" fmla="*/ 1 w 16"/>
                <a:gd name="T43" fmla="*/ 5 h 53"/>
                <a:gd name="T44" fmla="*/ 1 w 16"/>
                <a:gd name="T45" fmla="*/ 5 h 53"/>
                <a:gd name="T46" fmla="*/ 0 w 16"/>
                <a:gd name="T47" fmla="*/ 6 h 53"/>
                <a:gd name="T48" fmla="*/ 0 w 16"/>
                <a:gd name="T49" fmla="*/ 6 h 53"/>
                <a:gd name="T50" fmla="*/ 0 w 16"/>
                <a:gd name="T51" fmla="*/ 6 h 53"/>
                <a:gd name="T52" fmla="*/ 0 w 16"/>
                <a:gd name="T53" fmla="*/ 6 h 53"/>
                <a:gd name="T54" fmla="*/ 0 w 16"/>
                <a:gd name="T55" fmla="*/ 6 h 53"/>
                <a:gd name="T56" fmla="*/ 0 w 16"/>
                <a:gd name="T57" fmla="*/ 6 h 53"/>
                <a:gd name="T58" fmla="*/ 0 w 16"/>
                <a:gd name="T59" fmla="*/ 6 h 53"/>
                <a:gd name="T60" fmla="*/ 0 w 16"/>
                <a:gd name="T61" fmla="*/ 6 h 53"/>
                <a:gd name="T62" fmla="*/ 0 w 16"/>
                <a:gd name="T63" fmla="*/ 6 h 53"/>
                <a:gd name="T64" fmla="*/ 0 w 16"/>
                <a:gd name="T65" fmla="*/ 6 h 53"/>
                <a:gd name="T66" fmla="*/ 0 w 16"/>
                <a:gd name="T67" fmla="*/ 6 h 53"/>
                <a:gd name="T68" fmla="*/ 0 w 16"/>
                <a:gd name="T69" fmla="*/ 6 h 53"/>
                <a:gd name="T70" fmla="*/ 0 w 16"/>
                <a:gd name="T71" fmla="*/ 6 h 53"/>
                <a:gd name="T72" fmla="*/ 0 w 16"/>
                <a:gd name="T73" fmla="*/ 6 h 53"/>
                <a:gd name="T74" fmla="*/ 0 w 16"/>
                <a:gd name="T75" fmla="*/ 6 h 53"/>
                <a:gd name="T76" fmla="*/ 0 w 16"/>
                <a:gd name="T77" fmla="*/ 6 h 53"/>
                <a:gd name="T78" fmla="*/ 0 w 16"/>
                <a:gd name="T79" fmla="*/ 51 h 53"/>
                <a:gd name="T80" fmla="*/ 7 w 16"/>
                <a:gd name="T81" fmla="*/ 53 h 53"/>
                <a:gd name="T82" fmla="*/ 7 w 16"/>
                <a:gd name="T83" fmla="*/ 53 h 53"/>
                <a:gd name="T84" fmla="*/ 3 w 16"/>
                <a:gd name="T85" fmla="*/ 52 h 53"/>
                <a:gd name="T86" fmla="*/ 3 w 16"/>
                <a:gd name="T87" fmla="*/ 4 h 53"/>
                <a:gd name="T88" fmla="*/ 16 w 16"/>
                <a:gd name="T89" fmla="*/ 0 h 53"/>
                <a:gd name="T90" fmla="*/ 13 w 16"/>
                <a:gd name="T91" fmla="*/ 0 h 53"/>
                <a:gd name="T92" fmla="*/ 13 w 16"/>
                <a:gd name="T93" fmla="*/ 0 h 53"/>
                <a:gd name="T94" fmla="*/ 13 w 16"/>
                <a:gd name="T95" fmla="*/ 0 h 53"/>
                <a:gd name="T96" fmla="*/ 13 w 16"/>
                <a:gd name="T97" fmla="*/ 0 h 53"/>
                <a:gd name="T98" fmla="*/ 13 w 16"/>
                <a:gd name="T99" fmla="*/ 0 h 53"/>
                <a:gd name="T100" fmla="*/ 13 w 16"/>
                <a:gd name="T101" fmla="*/ 0 h 53"/>
                <a:gd name="T102" fmla="*/ 13 w 16"/>
                <a:gd name="T103" fmla="*/ 0 h 53"/>
                <a:gd name="T104" fmla="*/ 13 w 16"/>
                <a:gd name="T105" fmla="*/ 0 h 53"/>
                <a:gd name="T106" fmla="*/ 13 w 16"/>
                <a:gd name="T107" fmla="*/ 0 h 53"/>
                <a:gd name="T108" fmla="*/ 13 w 16"/>
                <a:gd name="T109" fmla="*/ 0 h 53"/>
                <a:gd name="T110" fmla="*/ 13 w 16"/>
                <a:gd name="T111" fmla="*/ 0 h 53"/>
                <a:gd name="T112" fmla="*/ 15 w 16"/>
                <a:gd name="T113" fmla="*/ 1 h 53"/>
                <a:gd name="T114" fmla="*/ 16 w 16"/>
                <a:gd name="T115" fmla="*/ 0 h 53"/>
                <a:gd name="T116" fmla="*/ 16 w 16"/>
                <a:gd name="T117" fmla="*/ 0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6" h="53">
                  <a:moveTo>
                    <a:pt x="3" y="4"/>
                  </a:moveTo>
                  <a:cubicBezTo>
                    <a:pt x="3" y="4"/>
                    <a:pt x="2" y="4"/>
                    <a:pt x="2" y="5"/>
                  </a:cubicBezTo>
                  <a:cubicBezTo>
                    <a:pt x="2" y="5"/>
                    <a:pt x="2" y="5"/>
                    <a:pt x="2" y="5"/>
                  </a:cubicBezTo>
                  <a:cubicBezTo>
                    <a:pt x="2" y="5"/>
                    <a:pt x="2" y="5"/>
                    <a:pt x="2" y="5"/>
                  </a:cubicBezTo>
                  <a:cubicBezTo>
                    <a:pt x="2" y="5"/>
                    <a:pt x="2" y="5"/>
                    <a:pt x="2" y="5"/>
                  </a:cubicBezTo>
                  <a:cubicBezTo>
                    <a:pt x="2" y="5"/>
                    <a:pt x="2" y="5"/>
                    <a:pt x="2" y="5"/>
                  </a:cubicBezTo>
                  <a:cubicBezTo>
                    <a:pt x="2" y="5"/>
                    <a:pt x="1" y="5"/>
                    <a:pt x="1" y="5"/>
                  </a:cubicBezTo>
                  <a:cubicBezTo>
                    <a:pt x="1" y="5"/>
                    <a:pt x="1" y="5"/>
                    <a:pt x="1" y="5"/>
                  </a:cubicBezTo>
                  <a:cubicBezTo>
                    <a:pt x="1" y="5"/>
                    <a:pt x="1" y="5"/>
                    <a:pt x="1" y="5"/>
                  </a:cubicBezTo>
                  <a:cubicBezTo>
                    <a:pt x="1" y="5"/>
                    <a:pt x="1" y="5"/>
                    <a:pt x="1" y="5"/>
                  </a:cubicBezTo>
                  <a:cubicBezTo>
                    <a:pt x="1" y="5"/>
                    <a:pt x="1" y="5"/>
                    <a:pt x="1" y="5"/>
                  </a:cubicBezTo>
                  <a:cubicBezTo>
                    <a:pt x="1" y="5"/>
                    <a:pt x="1" y="5"/>
                    <a:pt x="1" y="5"/>
                  </a:cubicBezTo>
                  <a:cubicBezTo>
                    <a:pt x="1" y="5"/>
                    <a:pt x="1" y="5"/>
                    <a:pt x="1" y="5"/>
                  </a:cubicBezTo>
                  <a:cubicBezTo>
                    <a:pt x="1" y="5"/>
                    <a:pt x="1" y="5"/>
                    <a:pt x="1" y="5"/>
                  </a:cubicBezTo>
                  <a:cubicBezTo>
                    <a:pt x="1" y="5"/>
                    <a:pt x="1" y="5"/>
                    <a:pt x="1" y="5"/>
                  </a:cubicBezTo>
                  <a:cubicBezTo>
                    <a:pt x="1" y="5"/>
                    <a:pt x="1" y="5"/>
                    <a:pt x="1" y="5"/>
                  </a:cubicBezTo>
                  <a:cubicBezTo>
                    <a:pt x="1" y="5"/>
                    <a:pt x="1" y="5"/>
                    <a:pt x="1" y="5"/>
                  </a:cubicBezTo>
                  <a:cubicBezTo>
                    <a:pt x="1" y="5"/>
                    <a:pt x="1" y="5"/>
                    <a:pt x="1" y="5"/>
                  </a:cubicBezTo>
                  <a:cubicBezTo>
                    <a:pt x="1" y="5"/>
                    <a:pt x="1" y="5"/>
                    <a:pt x="1" y="5"/>
                  </a:cubicBezTo>
                  <a:cubicBezTo>
                    <a:pt x="1" y="5"/>
                    <a:pt x="1" y="5"/>
                    <a:pt x="1" y="5"/>
                  </a:cubicBezTo>
                  <a:cubicBezTo>
                    <a:pt x="1" y="5"/>
                    <a:pt x="1" y="5"/>
                    <a:pt x="1" y="5"/>
                  </a:cubicBezTo>
                  <a:cubicBezTo>
                    <a:pt x="1" y="5"/>
                    <a:pt x="1" y="5"/>
                    <a:pt x="1" y="5"/>
                  </a:cubicBezTo>
                  <a:cubicBezTo>
                    <a:pt x="1" y="5"/>
                    <a:pt x="1" y="5"/>
                    <a:pt x="1" y="5"/>
                  </a:cubicBezTo>
                  <a:cubicBezTo>
                    <a:pt x="1" y="6"/>
                    <a:pt x="0" y="6"/>
                    <a:pt x="0" y="6"/>
                  </a:cubicBezTo>
                  <a:cubicBezTo>
                    <a:pt x="0" y="6"/>
                    <a:pt x="0" y="6"/>
                    <a:pt x="0" y="6"/>
                  </a:cubicBezTo>
                  <a:cubicBezTo>
                    <a:pt x="0" y="6"/>
                    <a:pt x="0" y="6"/>
                    <a:pt x="0" y="6"/>
                  </a:cubicBezTo>
                  <a:cubicBezTo>
                    <a:pt x="0" y="6"/>
                    <a:pt x="0" y="6"/>
                    <a:pt x="0" y="6"/>
                  </a:cubicBezTo>
                  <a:cubicBezTo>
                    <a:pt x="0" y="6"/>
                    <a:pt x="0" y="6"/>
                    <a:pt x="0" y="6"/>
                  </a:cubicBezTo>
                  <a:cubicBezTo>
                    <a:pt x="0" y="6"/>
                    <a:pt x="0" y="6"/>
                    <a:pt x="0" y="6"/>
                  </a:cubicBezTo>
                  <a:cubicBezTo>
                    <a:pt x="0" y="6"/>
                    <a:pt x="0" y="6"/>
                    <a:pt x="0" y="6"/>
                  </a:cubicBezTo>
                  <a:cubicBezTo>
                    <a:pt x="0" y="6"/>
                    <a:pt x="0" y="6"/>
                    <a:pt x="0" y="6"/>
                  </a:cubicBezTo>
                  <a:cubicBezTo>
                    <a:pt x="0" y="6"/>
                    <a:pt x="0" y="6"/>
                    <a:pt x="0" y="6"/>
                  </a:cubicBezTo>
                  <a:cubicBezTo>
                    <a:pt x="0" y="6"/>
                    <a:pt x="0" y="6"/>
                    <a:pt x="0" y="6"/>
                  </a:cubicBezTo>
                  <a:cubicBezTo>
                    <a:pt x="0" y="6"/>
                    <a:pt x="0" y="6"/>
                    <a:pt x="0" y="6"/>
                  </a:cubicBezTo>
                  <a:cubicBezTo>
                    <a:pt x="0" y="6"/>
                    <a:pt x="0" y="6"/>
                    <a:pt x="0" y="6"/>
                  </a:cubicBezTo>
                  <a:cubicBezTo>
                    <a:pt x="0" y="6"/>
                    <a:pt x="0" y="6"/>
                    <a:pt x="0" y="6"/>
                  </a:cubicBezTo>
                  <a:cubicBezTo>
                    <a:pt x="0" y="6"/>
                    <a:pt x="0" y="6"/>
                    <a:pt x="0" y="6"/>
                  </a:cubicBezTo>
                  <a:cubicBezTo>
                    <a:pt x="0" y="6"/>
                    <a:pt x="0" y="6"/>
                    <a:pt x="0" y="6"/>
                  </a:cubicBezTo>
                  <a:cubicBezTo>
                    <a:pt x="0" y="6"/>
                    <a:pt x="0" y="6"/>
                    <a:pt x="0" y="6"/>
                  </a:cubicBezTo>
                  <a:cubicBezTo>
                    <a:pt x="0" y="51"/>
                    <a:pt x="0" y="51"/>
                    <a:pt x="0" y="51"/>
                  </a:cubicBezTo>
                  <a:cubicBezTo>
                    <a:pt x="7" y="53"/>
                    <a:pt x="7" y="53"/>
                    <a:pt x="7" y="53"/>
                  </a:cubicBezTo>
                  <a:cubicBezTo>
                    <a:pt x="7" y="53"/>
                    <a:pt x="7" y="53"/>
                    <a:pt x="7" y="53"/>
                  </a:cubicBezTo>
                  <a:cubicBezTo>
                    <a:pt x="3" y="52"/>
                    <a:pt x="3" y="52"/>
                    <a:pt x="3" y="52"/>
                  </a:cubicBezTo>
                  <a:cubicBezTo>
                    <a:pt x="3" y="4"/>
                    <a:pt x="3" y="4"/>
                    <a:pt x="3" y="4"/>
                  </a:cubicBezTo>
                  <a:moveTo>
                    <a:pt x="16" y="0"/>
                  </a:moveTo>
                  <a:cubicBezTo>
                    <a:pt x="15" y="0"/>
                    <a:pt x="14" y="0"/>
                    <a:pt x="13" y="0"/>
                  </a:cubicBezTo>
                  <a:cubicBezTo>
                    <a:pt x="13" y="0"/>
                    <a:pt x="13" y="0"/>
                    <a:pt x="13" y="0"/>
                  </a:cubicBezTo>
                  <a:cubicBezTo>
                    <a:pt x="13" y="0"/>
                    <a:pt x="13" y="0"/>
                    <a:pt x="13" y="0"/>
                  </a:cubicBezTo>
                  <a:cubicBezTo>
                    <a:pt x="13" y="0"/>
                    <a:pt x="13" y="0"/>
                    <a:pt x="13" y="0"/>
                  </a:cubicBezTo>
                  <a:cubicBezTo>
                    <a:pt x="13" y="0"/>
                    <a:pt x="13" y="0"/>
                    <a:pt x="13" y="0"/>
                  </a:cubicBezTo>
                  <a:cubicBezTo>
                    <a:pt x="13" y="0"/>
                    <a:pt x="13" y="0"/>
                    <a:pt x="13" y="0"/>
                  </a:cubicBezTo>
                  <a:cubicBezTo>
                    <a:pt x="13" y="0"/>
                    <a:pt x="13" y="0"/>
                    <a:pt x="13" y="0"/>
                  </a:cubicBezTo>
                  <a:cubicBezTo>
                    <a:pt x="13" y="0"/>
                    <a:pt x="13" y="0"/>
                    <a:pt x="13" y="0"/>
                  </a:cubicBezTo>
                  <a:cubicBezTo>
                    <a:pt x="13" y="0"/>
                    <a:pt x="13" y="0"/>
                    <a:pt x="13" y="0"/>
                  </a:cubicBezTo>
                  <a:cubicBezTo>
                    <a:pt x="13" y="0"/>
                    <a:pt x="13" y="0"/>
                    <a:pt x="13" y="0"/>
                  </a:cubicBezTo>
                  <a:cubicBezTo>
                    <a:pt x="13" y="0"/>
                    <a:pt x="13" y="0"/>
                    <a:pt x="13" y="0"/>
                  </a:cubicBezTo>
                  <a:cubicBezTo>
                    <a:pt x="15" y="1"/>
                    <a:pt x="15" y="1"/>
                    <a:pt x="15" y="1"/>
                  </a:cubicBezTo>
                  <a:cubicBezTo>
                    <a:pt x="16" y="0"/>
                    <a:pt x="16" y="0"/>
                    <a:pt x="16" y="0"/>
                  </a:cubicBezTo>
                  <a:cubicBezTo>
                    <a:pt x="16" y="0"/>
                    <a:pt x="16" y="0"/>
                    <a:pt x="16" y="0"/>
                  </a:cubicBezTo>
                </a:path>
              </a:pathLst>
            </a:custGeom>
            <a:solidFill>
              <a:srgbClr val="3A76B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p>
              <a:endParaRPr lang="en-US" sz="1836"/>
            </a:p>
          </p:txBody>
        </p:sp>
        <p:sp>
          <p:nvSpPr>
            <p:cNvPr id="691" name="Freeform 652"/>
            <p:cNvSpPr>
              <a:spLocks/>
            </p:cNvSpPr>
            <p:nvPr/>
          </p:nvSpPr>
          <p:spPr bwMode="auto">
            <a:xfrm>
              <a:off x="10528290" y="5294467"/>
              <a:ext cx="76098" cy="17811"/>
            </a:xfrm>
            <a:custGeom>
              <a:avLst/>
              <a:gdLst>
                <a:gd name="T0" fmla="*/ 0 w 47"/>
                <a:gd name="T1" fmla="*/ 0 h 11"/>
                <a:gd name="T2" fmla="*/ 0 w 47"/>
                <a:gd name="T3" fmla="*/ 0 h 11"/>
                <a:gd name="T4" fmla="*/ 47 w 47"/>
                <a:gd name="T5" fmla="*/ 11 h 11"/>
                <a:gd name="T6" fmla="*/ 0 w 47"/>
                <a:gd name="T7" fmla="*/ 0 h 11"/>
              </a:gdLst>
              <a:ahLst/>
              <a:cxnLst>
                <a:cxn ang="0">
                  <a:pos x="T0" y="T1"/>
                </a:cxn>
                <a:cxn ang="0">
                  <a:pos x="T2" y="T3"/>
                </a:cxn>
                <a:cxn ang="0">
                  <a:pos x="T4" y="T5"/>
                </a:cxn>
                <a:cxn ang="0">
                  <a:pos x="T6" y="T7"/>
                </a:cxn>
              </a:cxnLst>
              <a:rect l="0" t="0" r="r" b="b"/>
              <a:pathLst>
                <a:path w="47" h="11">
                  <a:moveTo>
                    <a:pt x="0" y="0"/>
                  </a:moveTo>
                  <a:lnTo>
                    <a:pt x="0" y="0"/>
                  </a:lnTo>
                  <a:lnTo>
                    <a:pt x="47" y="11"/>
                  </a:lnTo>
                  <a:lnTo>
                    <a:pt x="0" y="0"/>
                  </a:lnTo>
                  <a:close/>
                </a:path>
              </a:pathLst>
            </a:custGeom>
            <a:solidFill>
              <a:srgbClr val="67778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p>
              <a:endParaRPr lang="en-US" sz="1836"/>
            </a:p>
          </p:txBody>
        </p:sp>
        <p:sp>
          <p:nvSpPr>
            <p:cNvPr id="692" name="Freeform 653"/>
            <p:cNvSpPr>
              <a:spLocks/>
            </p:cNvSpPr>
            <p:nvPr/>
          </p:nvSpPr>
          <p:spPr bwMode="auto">
            <a:xfrm>
              <a:off x="10528290" y="5294467"/>
              <a:ext cx="76098" cy="17811"/>
            </a:xfrm>
            <a:custGeom>
              <a:avLst/>
              <a:gdLst>
                <a:gd name="T0" fmla="*/ 0 w 47"/>
                <a:gd name="T1" fmla="*/ 0 h 11"/>
                <a:gd name="T2" fmla="*/ 0 w 47"/>
                <a:gd name="T3" fmla="*/ 0 h 11"/>
                <a:gd name="T4" fmla="*/ 47 w 47"/>
                <a:gd name="T5" fmla="*/ 11 h 11"/>
                <a:gd name="T6" fmla="*/ 0 w 47"/>
                <a:gd name="T7" fmla="*/ 0 h 11"/>
              </a:gdLst>
              <a:ahLst/>
              <a:cxnLst>
                <a:cxn ang="0">
                  <a:pos x="T0" y="T1"/>
                </a:cxn>
                <a:cxn ang="0">
                  <a:pos x="T2" y="T3"/>
                </a:cxn>
                <a:cxn ang="0">
                  <a:pos x="T4" y="T5"/>
                </a:cxn>
                <a:cxn ang="0">
                  <a:pos x="T6" y="T7"/>
                </a:cxn>
              </a:cxnLst>
              <a:rect l="0" t="0" r="r" b="b"/>
              <a:pathLst>
                <a:path w="47" h="11">
                  <a:moveTo>
                    <a:pt x="0" y="0"/>
                  </a:moveTo>
                  <a:lnTo>
                    <a:pt x="0" y="0"/>
                  </a:lnTo>
                  <a:lnTo>
                    <a:pt x="47" y="11"/>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p>
              <a:endParaRPr lang="en-US" sz="1836"/>
            </a:p>
          </p:txBody>
        </p:sp>
        <p:sp>
          <p:nvSpPr>
            <p:cNvPr id="693" name="Freeform 654"/>
            <p:cNvSpPr>
              <a:spLocks noEditPoints="1"/>
            </p:cNvSpPr>
            <p:nvPr/>
          </p:nvSpPr>
          <p:spPr bwMode="auto">
            <a:xfrm>
              <a:off x="10528290" y="5045124"/>
              <a:ext cx="76098" cy="267153"/>
            </a:xfrm>
            <a:custGeom>
              <a:avLst/>
              <a:gdLst>
                <a:gd name="T0" fmla="*/ 8 w 13"/>
                <a:gd name="T1" fmla="*/ 5 h 45"/>
                <a:gd name="T2" fmla="*/ 13 w 13"/>
                <a:gd name="T3" fmla="*/ 0 h 45"/>
                <a:gd name="T4" fmla="*/ 13 w 13"/>
                <a:gd name="T5" fmla="*/ 0 h 45"/>
                <a:gd name="T6" fmla="*/ 13 w 13"/>
                <a:gd name="T7" fmla="*/ 0 h 45"/>
                <a:gd name="T8" fmla="*/ 13 w 13"/>
                <a:gd name="T9" fmla="*/ 0 h 45"/>
                <a:gd name="T10" fmla="*/ 12 w 13"/>
                <a:gd name="T11" fmla="*/ 0 h 45"/>
                <a:gd name="T12" fmla="*/ 12 w 13"/>
                <a:gd name="T13" fmla="*/ 1 h 45"/>
                <a:gd name="T14" fmla="*/ 12 w 13"/>
                <a:gd name="T15" fmla="*/ 1 h 45"/>
                <a:gd name="T16" fmla="*/ 12 w 13"/>
                <a:gd name="T17" fmla="*/ 1 h 45"/>
                <a:gd name="T18" fmla="*/ 12 w 13"/>
                <a:gd name="T19" fmla="*/ 1 h 45"/>
                <a:gd name="T20" fmla="*/ 12 w 13"/>
                <a:gd name="T21" fmla="*/ 1 h 45"/>
                <a:gd name="T22" fmla="*/ 12 w 13"/>
                <a:gd name="T23" fmla="*/ 1 h 45"/>
                <a:gd name="T24" fmla="*/ 12 w 13"/>
                <a:gd name="T25" fmla="*/ 1 h 45"/>
                <a:gd name="T26" fmla="*/ 12 w 13"/>
                <a:gd name="T27" fmla="*/ 1 h 45"/>
                <a:gd name="T28" fmla="*/ 12 w 13"/>
                <a:gd name="T29" fmla="*/ 1 h 45"/>
                <a:gd name="T30" fmla="*/ 12 w 13"/>
                <a:gd name="T31" fmla="*/ 1 h 45"/>
                <a:gd name="T32" fmla="*/ 12 w 13"/>
                <a:gd name="T33" fmla="*/ 1 h 45"/>
                <a:gd name="T34" fmla="*/ 11 w 13"/>
                <a:gd name="T35" fmla="*/ 1 h 45"/>
                <a:gd name="T36" fmla="*/ 11 w 13"/>
                <a:gd name="T37" fmla="*/ 1 h 45"/>
                <a:gd name="T38" fmla="*/ 11 w 13"/>
                <a:gd name="T39" fmla="*/ 1 h 45"/>
                <a:gd name="T40" fmla="*/ 11 w 13"/>
                <a:gd name="T41" fmla="*/ 1 h 45"/>
                <a:gd name="T42" fmla="*/ 11 w 13"/>
                <a:gd name="T43" fmla="*/ 1 h 45"/>
                <a:gd name="T44" fmla="*/ 11 w 13"/>
                <a:gd name="T45" fmla="*/ 2 h 45"/>
                <a:gd name="T46" fmla="*/ 11 w 13"/>
                <a:gd name="T47" fmla="*/ 2 h 45"/>
                <a:gd name="T48" fmla="*/ 11 w 13"/>
                <a:gd name="T49" fmla="*/ 2 h 45"/>
                <a:gd name="T50" fmla="*/ 11 w 13"/>
                <a:gd name="T51" fmla="*/ 2 h 45"/>
                <a:gd name="T52" fmla="*/ 11 w 13"/>
                <a:gd name="T53" fmla="*/ 2 h 45"/>
                <a:gd name="T54" fmla="*/ 11 w 13"/>
                <a:gd name="T55" fmla="*/ 2 h 45"/>
                <a:gd name="T56" fmla="*/ 11 w 13"/>
                <a:gd name="T57" fmla="*/ 2 h 45"/>
                <a:gd name="T58" fmla="*/ 11 w 13"/>
                <a:gd name="T59" fmla="*/ 2 h 45"/>
                <a:gd name="T60" fmla="*/ 11 w 13"/>
                <a:gd name="T61" fmla="*/ 2 h 45"/>
                <a:gd name="T62" fmla="*/ 10 w 13"/>
                <a:gd name="T63" fmla="*/ 2 h 45"/>
                <a:gd name="T64" fmla="*/ 10 w 13"/>
                <a:gd name="T65" fmla="*/ 2 h 45"/>
                <a:gd name="T66" fmla="*/ 10 w 13"/>
                <a:gd name="T67" fmla="*/ 2 h 45"/>
                <a:gd name="T68" fmla="*/ 10 w 13"/>
                <a:gd name="T69" fmla="*/ 2 h 45"/>
                <a:gd name="T70" fmla="*/ 10 w 13"/>
                <a:gd name="T71" fmla="*/ 2 h 45"/>
                <a:gd name="T72" fmla="*/ 10 w 13"/>
                <a:gd name="T73" fmla="*/ 2 h 45"/>
                <a:gd name="T74" fmla="*/ 10 w 13"/>
                <a:gd name="T75" fmla="*/ 3 h 45"/>
                <a:gd name="T76" fmla="*/ 10 w 13"/>
                <a:gd name="T77" fmla="*/ 3 h 45"/>
                <a:gd name="T78" fmla="*/ 10 w 13"/>
                <a:gd name="T79" fmla="*/ 3 h 45"/>
                <a:gd name="T80" fmla="*/ 10 w 13"/>
                <a:gd name="T81" fmla="*/ 3 h 45"/>
                <a:gd name="T82" fmla="*/ 10 w 13"/>
                <a:gd name="T83" fmla="*/ 3 h 45"/>
                <a:gd name="T84" fmla="*/ 10 w 13"/>
                <a:gd name="T85" fmla="*/ 3 h 45"/>
                <a:gd name="T86" fmla="*/ 10 w 13"/>
                <a:gd name="T87" fmla="*/ 3 h 45"/>
                <a:gd name="T88" fmla="*/ 10 w 13"/>
                <a:gd name="T89" fmla="*/ 3 h 45"/>
                <a:gd name="T90" fmla="*/ 8 w 13"/>
                <a:gd name="T91" fmla="*/ 5 h 45"/>
                <a:gd name="T92" fmla="*/ 0 w 13"/>
                <a:gd name="T93" fmla="*/ 29 h 45"/>
                <a:gd name="T94" fmla="*/ 13 w 13"/>
                <a:gd name="T95" fmla="*/ 45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3" h="45">
                  <a:moveTo>
                    <a:pt x="8" y="5"/>
                  </a:moveTo>
                  <a:cubicBezTo>
                    <a:pt x="8" y="5"/>
                    <a:pt x="8" y="5"/>
                    <a:pt x="8" y="5"/>
                  </a:cubicBezTo>
                  <a:cubicBezTo>
                    <a:pt x="8" y="5"/>
                    <a:pt x="8" y="5"/>
                    <a:pt x="8" y="5"/>
                  </a:cubicBezTo>
                  <a:moveTo>
                    <a:pt x="13" y="0"/>
                  </a:moveTo>
                  <a:cubicBezTo>
                    <a:pt x="13" y="0"/>
                    <a:pt x="13" y="0"/>
                    <a:pt x="13" y="0"/>
                  </a:cubicBezTo>
                  <a:cubicBezTo>
                    <a:pt x="13" y="0"/>
                    <a:pt x="13" y="0"/>
                    <a:pt x="13" y="0"/>
                  </a:cubicBezTo>
                  <a:cubicBezTo>
                    <a:pt x="13" y="0"/>
                    <a:pt x="13" y="0"/>
                    <a:pt x="13" y="0"/>
                  </a:cubicBezTo>
                  <a:cubicBezTo>
                    <a:pt x="13" y="0"/>
                    <a:pt x="13" y="0"/>
                    <a:pt x="13" y="0"/>
                  </a:cubicBezTo>
                  <a:cubicBezTo>
                    <a:pt x="13" y="0"/>
                    <a:pt x="13" y="0"/>
                    <a:pt x="13" y="0"/>
                  </a:cubicBezTo>
                  <a:cubicBezTo>
                    <a:pt x="13" y="0"/>
                    <a:pt x="13" y="0"/>
                    <a:pt x="13" y="0"/>
                  </a:cubicBezTo>
                  <a:cubicBezTo>
                    <a:pt x="13" y="0"/>
                    <a:pt x="13" y="0"/>
                    <a:pt x="12" y="0"/>
                  </a:cubicBezTo>
                  <a:cubicBezTo>
                    <a:pt x="12" y="0"/>
                    <a:pt x="12" y="0"/>
                    <a:pt x="12" y="0"/>
                  </a:cubicBezTo>
                  <a:cubicBezTo>
                    <a:pt x="12" y="0"/>
                    <a:pt x="12" y="0"/>
                    <a:pt x="12" y="0"/>
                  </a:cubicBezTo>
                  <a:cubicBezTo>
                    <a:pt x="12" y="0"/>
                    <a:pt x="12" y="0"/>
                    <a:pt x="12" y="1"/>
                  </a:cubicBezTo>
                  <a:cubicBezTo>
                    <a:pt x="12" y="1"/>
                    <a:pt x="12" y="1"/>
                    <a:pt x="12" y="1"/>
                  </a:cubicBezTo>
                  <a:cubicBezTo>
                    <a:pt x="12" y="1"/>
                    <a:pt x="12" y="1"/>
                    <a:pt x="12" y="1"/>
                  </a:cubicBezTo>
                  <a:cubicBezTo>
                    <a:pt x="12" y="1"/>
                    <a:pt x="12" y="1"/>
                    <a:pt x="12" y="1"/>
                  </a:cubicBezTo>
                  <a:cubicBezTo>
                    <a:pt x="12" y="1"/>
                    <a:pt x="12" y="1"/>
                    <a:pt x="12" y="1"/>
                  </a:cubicBezTo>
                  <a:cubicBezTo>
                    <a:pt x="12" y="1"/>
                    <a:pt x="12" y="1"/>
                    <a:pt x="12" y="1"/>
                  </a:cubicBezTo>
                  <a:cubicBezTo>
                    <a:pt x="12" y="1"/>
                    <a:pt x="12" y="1"/>
                    <a:pt x="12" y="1"/>
                  </a:cubicBezTo>
                  <a:cubicBezTo>
                    <a:pt x="12" y="1"/>
                    <a:pt x="12" y="1"/>
                    <a:pt x="12" y="1"/>
                  </a:cubicBezTo>
                  <a:cubicBezTo>
                    <a:pt x="12" y="1"/>
                    <a:pt x="12" y="1"/>
                    <a:pt x="12" y="1"/>
                  </a:cubicBezTo>
                  <a:cubicBezTo>
                    <a:pt x="12" y="1"/>
                    <a:pt x="12" y="1"/>
                    <a:pt x="12" y="1"/>
                  </a:cubicBezTo>
                  <a:cubicBezTo>
                    <a:pt x="12" y="1"/>
                    <a:pt x="12" y="1"/>
                    <a:pt x="12" y="1"/>
                  </a:cubicBezTo>
                  <a:cubicBezTo>
                    <a:pt x="12" y="1"/>
                    <a:pt x="12" y="1"/>
                    <a:pt x="12" y="1"/>
                  </a:cubicBezTo>
                  <a:cubicBezTo>
                    <a:pt x="12" y="1"/>
                    <a:pt x="12" y="1"/>
                    <a:pt x="12" y="1"/>
                  </a:cubicBezTo>
                  <a:cubicBezTo>
                    <a:pt x="12" y="1"/>
                    <a:pt x="12" y="1"/>
                    <a:pt x="12" y="1"/>
                  </a:cubicBezTo>
                  <a:cubicBezTo>
                    <a:pt x="12" y="1"/>
                    <a:pt x="12" y="1"/>
                    <a:pt x="12" y="1"/>
                  </a:cubicBezTo>
                  <a:cubicBezTo>
                    <a:pt x="12" y="1"/>
                    <a:pt x="12" y="1"/>
                    <a:pt x="12" y="1"/>
                  </a:cubicBezTo>
                  <a:cubicBezTo>
                    <a:pt x="12" y="1"/>
                    <a:pt x="12" y="1"/>
                    <a:pt x="12" y="1"/>
                  </a:cubicBezTo>
                  <a:cubicBezTo>
                    <a:pt x="12" y="1"/>
                    <a:pt x="12" y="1"/>
                    <a:pt x="12" y="1"/>
                  </a:cubicBezTo>
                  <a:cubicBezTo>
                    <a:pt x="12" y="1"/>
                    <a:pt x="12" y="1"/>
                    <a:pt x="12" y="1"/>
                  </a:cubicBezTo>
                  <a:cubicBezTo>
                    <a:pt x="12" y="1"/>
                    <a:pt x="12" y="1"/>
                    <a:pt x="12" y="1"/>
                  </a:cubicBezTo>
                  <a:cubicBezTo>
                    <a:pt x="12" y="1"/>
                    <a:pt x="12" y="1"/>
                    <a:pt x="12" y="1"/>
                  </a:cubicBezTo>
                  <a:cubicBezTo>
                    <a:pt x="12" y="1"/>
                    <a:pt x="12" y="1"/>
                    <a:pt x="12" y="1"/>
                  </a:cubicBezTo>
                  <a:cubicBezTo>
                    <a:pt x="12" y="1"/>
                    <a:pt x="11" y="1"/>
                    <a:pt x="11" y="1"/>
                  </a:cubicBezTo>
                  <a:cubicBezTo>
                    <a:pt x="11" y="1"/>
                    <a:pt x="11" y="1"/>
                    <a:pt x="11" y="1"/>
                  </a:cubicBezTo>
                  <a:cubicBezTo>
                    <a:pt x="11" y="1"/>
                    <a:pt x="11" y="1"/>
                    <a:pt x="11" y="1"/>
                  </a:cubicBezTo>
                  <a:cubicBezTo>
                    <a:pt x="11" y="1"/>
                    <a:pt x="11" y="1"/>
                    <a:pt x="11" y="1"/>
                  </a:cubicBezTo>
                  <a:cubicBezTo>
                    <a:pt x="11" y="1"/>
                    <a:pt x="11" y="1"/>
                    <a:pt x="11" y="1"/>
                  </a:cubicBezTo>
                  <a:cubicBezTo>
                    <a:pt x="11" y="1"/>
                    <a:pt x="11" y="1"/>
                    <a:pt x="11" y="1"/>
                  </a:cubicBezTo>
                  <a:cubicBezTo>
                    <a:pt x="11" y="1"/>
                    <a:pt x="11" y="1"/>
                    <a:pt x="11" y="1"/>
                  </a:cubicBezTo>
                  <a:cubicBezTo>
                    <a:pt x="11" y="1"/>
                    <a:pt x="11" y="1"/>
                    <a:pt x="11" y="1"/>
                  </a:cubicBezTo>
                  <a:cubicBezTo>
                    <a:pt x="11" y="1"/>
                    <a:pt x="11" y="1"/>
                    <a:pt x="11" y="1"/>
                  </a:cubicBezTo>
                  <a:cubicBezTo>
                    <a:pt x="11" y="1"/>
                    <a:pt x="11" y="1"/>
                    <a:pt x="11" y="1"/>
                  </a:cubicBezTo>
                  <a:cubicBezTo>
                    <a:pt x="11" y="2"/>
                    <a:pt x="11" y="2"/>
                    <a:pt x="11" y="2"/>
                  </a:cubicBezTo>
                  <a:cubicBezTo>
                    <a:pt x="11" y="2"/>
                    <a:pt x="11" y="2"/>
                    <a:pt x="11" y="2"/>
                  </a:cubicBezTo>
                  <a:cubicBezTo>
                    <a:pt x="11" y="2"/>
                    <a:pt x="11" y="2"/>
                    <a:pt x="11" y="2"/>
                  </a:cubicBezTo>
                  <a:cubicBezTo>
                    <a:pt x="11" y="2"/>
                    <a:pt x="11" y="2"/>
                    <a:pt x="11" y="2"/>
                  </a:cubicBezTo>
                  <a:cubicBezTo>
                    <a:pt x="11" y="2"/>
                    <a:pt x="11" y="2"/>
                    <a:pt x="11" y="2"/>
                  </a:cubicBezTo>
                  <a:cubicBezTo>
                    <a:pt x="11" y="2"/>
                    <a:pt x="11" y="2"/>
                    <a:pt x="11" y="2"/>
                  </a:cubicBezTo>
                  <a:cubicBezTo>
                    <a:pt x="11" y="2"/>
                    <a:pt x="11" y="2"/>
                    <a:pt x="11" y="2"/>
                  </a:cubicBezTo>
                  <a:cubicBezTo>
                    <a:pt x="11" y="2"/>
                    <a:pt x="11" y="2"/>
                    <a:pt x="11" y="2"/>
                  </a:cubicBezTo>
                  <a:cubicBezTo>
                    <a:pt x="11" y="2"/>
                    <a:pt x="11" y="2"/>
                    <a:pt x="11" y="2"/>
                  </a:cubicBezTo>
                  <a:cubicBezTo>
                    <a:pt x="11" y="2"/>
                    <a:pt x="11" y="2"/>
                    <a:pt x="11" y="2"/>
                  </a:cubicBezTo>
                  <a:cubicBezTo>
                    <a:pt x="11" y="2"/>
                    <a:pt x="11" y="2"/>
                    <a:pt x="11" y="2"/>
                  </a:cubicBezTo>
                  <a:cubicBezTo>
                    <a:pt x="11" y="2"/>
                    <a:pt x="11" y="2"/>
                    <a:pt x="11" y="2"/>
                  </a:cubicBezTo>
                  <a:cubicBezTo>
                    <a:pt x="11" y="2"/>
                    <a:pt x="11" y="2"/>
                    <a:pt x="11" y="2"/>
                  </a:cubicBezTo>
                  <a:cubicBezTo>
                    <a:pt x="11" y="2"/>
                    <a:pt x="11" y="2"/>
                    <a:pt x="11" y="2"/>
                  </a:cubicBezTo>
                  <a:cubicBezTo>
                    <a:pt x="11" y="2"/>
                    <a:pt x="11" y="2"/>
                    <a:pt x="11" y="2"/>
                  </a:cubicBezTo>
                  <a:cubicBezTo>
                    <a:pt x="11" y="2"/>
                    <a:pt x="11" y="2"/>
                    <a:pt x="11" y="2"/>
                  </a:cubicBezTo>
                  <a:cubicBezTo>
                    <a:pt x="11" y="2"/>
                    <a:pt x="11" y="2"/>
                    <a:pt x="11" y="2"/>
                  </a:cubicBezTo>
                  <a:cubicBezTo>
                    <a:pt x="11" y="2"/>
                    <a:pt x="11" y="2"/>
                    <a:pt x="11" y="2"/>
                  </a:cubicBezTo>
                  <a:cubicBezTo>
                    <a:pt x="10" y="2"/>
                    <a:pt x="10" y="2"/>
                    <a:pt x="10" y="2"/>
                  </a:cubicBezTo>
                  <a:cubicBezTo>
                    <a:pt x="10" y="2"/>
                    <a:pt x="10" y="2"/>
                    <a:pt x="10" y="2"/>
                  </a:cubicBezTo>
                  <a:cubicBezTo>
                    <a:pt x="10" y="2"/>
                    <a:pt x="10" y="2"/>
                    <a:pt x="10" y="2"/>
                  </a:cubicBezTo>
                  <a:cubicBezTo>
                    <a:pt x="10" y="2"/>
                    <a:pt x="10" y="2"/>
                    <a:pt x="10" y="2"/>
                  </a:cubicBezTo>
                  <a:cubicBezTo>
                    <a:pt x="10" y="2"/>
                    <a:pt x="10" y="2"/>
                    <a:pt x="10" y="2"/>
                  </a:cubicBezTo>
                  <a:cubicBezTo>
                    <a:pt x="10" y="2"/>
                    <a:pt x="10" y="2"/>
                    <a:pt x="10" y="2"/>
                  </a:cubicBezTo>
                  <a:cubicBezTo>
                    <a:pt x="10" y="2"/>
                    <a:pt x="10" y="2"/>
                    <a:pt x="10" y="2"/>
                  </a:cubicBezTo>
                  <a:cubicBezTo>
                    <a:pt x="10" y="2"/>
                    <a:pt x="10" y="2"/>
                    <a:pt x="10" y="2"/>
                  </a:cubicBezTo>
                  <a:cubicBezTo>
                    <a:pt x="10" y="2"/>
                    <a:pt x="10" y="2"/>
                    <a:pt x="10" y="2"/>
                  </a:cubicBezTo>
                  <a:cubicBezTo>
                    <a:pt x="10" y="2"/>
                    <a:pt x="10" y="2"/>
                    <a:pt x="10" y="2"/>
                  </a:cubicBezTo>
                  <a:cubicBezTo>
                    <a:pt x="10" y="2"/>
                    <a:pt x="10" y="2"/>
                    <a:pt x="10" y="2"/>
                  </a:cubicBezTo>
                  <a:cubicBezTo>
                    <a:pt x="10" y="2"/>
                    <a:pt x="10" y="2"/>
                    <a:pt x="10" y="2"/>
                  </a:cubicBezTo>
                  <a:cubicBezTo>
                    <a:pt x="10" y="2"/>
                    <a:pt x="10" y="3"/>
                    <a:pt x="10" y="3"/>
                  </a:cubicBezTo>
                  <a:cubicBezTo>
                    <a:pt x="10" y="3"/>
                    <a:pt x="10" y="3"/>
                    <a:pt x="10" y="3"/>
                  </a:cubicBezTo>
                  <a:cubicBezTo>
                    <a:pt x="10" y="3"/>
                    <a:pt x="10" y="3"/>
                    <a:pt x="10" y="3"/>
                  </a:cubicBezTo>
                  <a:cubicBezTo>
                    <a:pt x="10" y="3"/>
                    <a:pt x="10" y="3"/>
                    <a:pt x="10" y="3"/>
                  </a:cubicBezTo>
                  <a:cubicBezTo>
                    <a:pt x="10" y="3"/>
                    <a:pt x="10" y="3"/>
                    <a:pt x="10" y="3"/>
                  </a:cubicBezTo>
                  <a:cubicBezTo>
                    <a:pt x="10" y="3"/>
                    <a:pt x="10" y="3"/>
                    <a:pt x="10" y="3"/>
                  </a:cubicBezTo>
                  <a:cubicBezTo>
                    <a:pt x="10" y="3"/>
                    <a:pt x="10" y="3"/>
                    <a:pt x="10" y="3"/>
                  </a:cubicBezTo>
                  <a:cubicBezTo>
                    <a:pt x="10" y="3"/>
                    <a:pt x="10" y="3"/>
                    <a:pt x="10" y="3"/>
                  </a:cubicBezTo>
                  <a:cubicBezTo>
                    <a:pt x="10" y="3"/>
                    <a:pt x="10" y="3"/>
                    <a:pt x="10" y="3"/>
                  </a:cubicBezTo>
                  <a:cubicBezTo>
                    <a:pt x="10" y="3"/>
                    <a:pt x="10" y="3"/>
                    <a:pt x="10" y="3"/>
                  </a:cubicBezTo>
                  <a:cubicBezTo>
                    <a:pt x="10" y="3"/>
                    <a:pt x="10" y="3"/>
                    <a:pt x="10" y="3"/>
                  </a:cubicBezTo>
                  <a:cubicBezTo>
                    <a:pt x="10" y="3"/>
                    <a:pt x="10" y="3"/>
                    <a:pt x="10" y="3"/>
                  </a:cubicBezTo>
                  <a:cubicBezTo>
                    <a:pt x="10" y="3"/>
                    <a:pt x="10" y="3"/>
                    <a:pt x="10" y="3"/>
                  </a:cubicBezTo>
                  <a:cubicBezTo>
                    <a:pt x="10" y="3"/>
                    <a:pt x="10" y="3"/>
                    <a:pt x="10" y="3"/>
                  </a:cubicBezTo>
                  <a:cubicBezTo>
                    <a:pt x="10" y="3"/>
                    <a:pt x="10" y="3"/>
                    <a:pt x="10" y="3"/>
                  </a:cubicBezTo>
                  <a:cubicBezTo>
                    <a:pt x="10" y="3"/>
                    <a:pt x="10" y="3"/>
                    <a:pt x="10" y="3"/>
                  </a:cubicBezTo>
                  <a:cubicBezTo>
                    <a:pt x="9" y="4"/>
                    <a:pt x="8" y="4"/>
                    <a:pt x="8" y="5"/>
                  </a:cubicBezTo>
                  <a:cubicBezTo>
                    <a:pt x="8" y="5"/>
                    <a:pt x="8" y="5"/>
                    <a:pt x="8" y="5"/>
                  </a:cubicBezTo>
                  <a:cubicBezTo>
                    <a:pt x="3" y="11"/>
                    <a:pt x="0" y="20"/>
                    <a:pt x="0" y="29"/>
                  </a:cubicBezTo>
                  <a:cubicBezTo>
                    <a:pt x="0" y="42"/>
                    <a:pt x="0" y="42"/>
                    <a:pt x="0" y="42"/>
                  </a:cubicBezTo>
                  <a:cubicBezTo>
                    <a:pt x="13" y="45"/>
                    <a:pt x="13" y="45"/>
                    <a:pt x="13" y="45"/>
                  </a:cubicBezTo>
                  <a:cubicBezTo>
                    <a:pt x="13" y="0"/>
                    <a:pt x="13" y="0"/>
                    <a:pt x="13" y="0"/>
                  </a:cubicBezTo>
                </a:path>
              </a:pathLst>
            </a:custGeom>
            <a:solidFill>
              <a:srgbClr val="57709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p>
              <a:endParaRPr lang="en-US" sz="1836"/>
            </a:p>
          </p:txBody>
        </p:sp>
        <p:sp>
          <p:nvSpPr>
            <p:cNvPr id="694" name="Freeform 655"/>
            <p:cNvSpPr>
              <a:spLocks/>
            </p:cNvSpPr>
            <p:nvPr/>
          </p:nvSpPr>
          <p:spPr bwMode="auto">
            <a:xfrm>
              <a:off x="10622197" y="5009505"/>
              <a:ext cx="71241" cy="315726"/>
            </a:xfrm>
            <a:custGeom>
              <a:avLst/>
              <a:gdLst>
                <a:gd name="T0" fmla="*/ 10 w 12"/>
                <a:gd name="T1" fmla="*/ 0 h 53"/>
                <a:gd name="T2" fmla="*/ 10 w 12"/>
                <a:gd name="T3" fmla="*/ 0 h 53"/>
                <a:gd name="T4" fmla="*/ 10 w 12"/>
                <a:gd name="T5" fmla="*/ 0 h 53"/>
                <a:gd name="T6" fmla="*/ 10 w 12"/>
                <a:gd name="T7" fmla="*/ 0 h 53"/>
                <a:gd name="T8" fmla="*/ 10 w 12"/>
                <a:gd name="T9" fmla="*/ 0 h 53"/>
                <a:gd name="T10" fmla="*/ 9 w 12"/>
                <a:gd name="T11" fmla="*/ 0 h 53"/>
                <a:gd name="T12" fmla="*/ 9 w 12"/>
                <a:gd name="T13" fmla="*/ 0 h 53"/>
                <a:gd name="T14" fmla="*/ 9 w 12"/>
                <a:gd name="T15" fmla="*/ 0 h 53"/>
                <a:gd name="T16" fmla="*/ 9 w 12"/>
                <a:gd name="T17" fmla="*/ 0 h 53"/>
                <a:gd name="T18" fmla="*/ 9 w 12"/>
                <a:gd name="T19" fmla="*/ 0 h 53"/>
                <a:gd name="T20" fmla="*/ 9 w 12"/>
                <a:gd name="T21" fmla="*/ 0 h 53"/>
                <a:gd name="T22" fmla="*/ 9 w 12"/>
                <a:gd name="T23" fmla="*/ 0 h 53"/>
                <a:gd name="T24" fmla="*/ 9 w 12"/>
                <a:gd name="T25" fmla="*/ 0 h 53"/>
                <a:gd name="T26" fmla="*/ 9 w 12"/>
                <a:gd name="T27" fmla="*/ 0 h 53"/>
                <a:gd name="T28" fmla="*/ 9 w 12"/>
                <a:gd name="T29" fmla="*/ 0 h 53"/>
                <a:gd name="T30" fmla="*/ 9 w 12"/>
                <a:gd name="T31" fmla="*/ 0 h 53"/>
                <a:gd name="T32" fmla="*/ 9 w 12"/>
                <a:gd name="T33" fmla="*/ 0 h 53"/>
                <a:gd name="T34" fmla="*/ 9 w 12"/>
                <a:gd name="T35" fmla="*/ 0 h 53"/>
                <a:gd name="T36" fmla="*/ 9 w 12"/>
                <a:gd name="T37" fmla="*/ 0 h 53"/>
                <a:gd name="T38" fmla="*/ 9 w 12"/>
                <a:gd name="T39" fmla="*/ 0 h 53"/>
                <a:gd name="T40" fmla="*/ 9 w 12"/>
                <a:gd name="T41" fmla="*/ 0 h 53"/>
                <a:gd name="T42" fmla="*/ 9 w 12"/>
                <a:gd name="T43" fmla="*/ 0 h 53"/>
                <a:gd name="T44" fmla="*/ 9 w 12"/>
                <a:gd name="T45" fmla="*/ 0 h 53"/>
                <a:gd name="T46" fmla="*/ 9 w 12"/>
                <a:gd name="T47" fmla="*/ 0 h 53"/>
                <a:gd name="T48" fmla="*/ 8 w 12"/>
                <a:gd name="T49" fmla="*/ 1 h 53"/>
                <a:gd name="T50" fmla="*/ 8 w 12"/>
                <a:gd name="T51" fmla="*/ 1 h 53"/>
                <a:gd name="T52" fmla="*/ 8 w 12"/>
                <a:gd name="T53" fmla="*/ 1 h 53"/>
                <a:gd name="T54" fmla="*/ 8 w 12"/>
                <a:gd name="T55" fmla="*/ 1 h 53"/>
                <a:gd name="T56" fmla="*/ 8 w 12"/>
                <a:gd name="T57" fmla="*/ 1 h 53"/>
                <a:gd name="T58" fmla="*/ 8 w 12"/>
                <a:gd name="T59" fmla="*/ 1 h 53"/>
                <a:gd name="T60" fmla="*/ 8 w 12"/>
                <a:gd name="T61" fmla="*/ 1 h 53"/>
                <a:gd name="T62" fmla="*/ 8 w 12"/>
                <a:gd name="T63" fmla="*/ 1 h 53"/>
                <a:gd name="T64" fmla="*/ 0 w 12"/>
                <a:gd name="T65" fmla="*/ 4 h 53"/>
                <a:gd name="T66" fmla="*/ 0 w 12"/>
                <a:gd name="T67" fmla="*/ 52 h 53"/>
                <a:gd name="T68" fmla="*/ 4 w 12"/>
                <a:gd name="T69" fmla="*/ 53 h 53"/>
                <a:gd name="T70" fmla="*/ 1 w 12"/>
                <a:gd name="T71" fmla="*/ 8 h 53"/>
                <a:gd name="T72" fmla="*/ 12 w 12"/>
                <a:gd name="T73" fmla="*/ 1 h 53"/>
                <a:gd name="T74" fmla="*/ 10 w 12"/>
                <a:gd name="T75" fmla="*/ 0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2" h="53">
                  <a:moveTo>
                    <a:pt x="10" y="0"/>
                  </a:moveTo>
                  <a:cubicBezTo>
                    <a:pt x="10" y="0"/>
                    <a:pt x="10" y="0"/>
                    <a:pt x="10" y="0"/>
                  </a:cubicBezTo>
                  <a:cubicBezTo>
                    <a:pt x="10" y="0"/>
                    <a:pt x="10" y="0"/>
                    <a:pt x="10" y="0"/>
                  </a:cubicBezTo>
                  <a:cubicBezTo>
                    <a:pt x="10" y="0"/>
                    <a:pt x="10" y="0"/>
                    <a:pt x="10" y="0"/>
                  </a:cubicBezTo>
                  <a:cubicBezTo>
                    <a:pt x="10" y="0"/>
                    <a:pt x="10" y="0"/>
                    <a:pt x="10" y="0"/>
                  </a:cubicBezTo>
                  <a:cubicBezTo>
                    <a:pt x="9" y="0"/>
                    <a:pt x="9" y="0"/>
                    <a:pt x="9" y="0"/>
                  </a:cubicBezTo>
                  <a:cubicBezTo>
                    <a:pt x="9" y="0"/>
                    <a:pt x="9" y="0"/>
                    <a:pt x="9" y="0"/>
                  </a:cubicBezTo>
                  <a:cubicBezTo>
                    <a:pt x="9" y="0"/>
                    <a:pt x="9" y="0"/>
                    <a:pt x="9" y="0"/>
                  </a:cubicBezTo>
                  <a:cubicBezTo>
                    <a:pt x="9" y="0"/>
                    <a:pt x="9" y="0"/>
                    <a:pt x="9" y="0"/>
                  </a:cubicBezTo>
                  <a:cubicBezTo>
                    <a:pt x="9" y="0"/>
                    <a:pt x="9" y="0"/>
                    <a:pt x="9" y="0"/>
                  </a:cubicBezTo>
                  <a:cubicBezTo>
                    <a:pt x="9" y="0"/>
                    <a:pt x="9" y="0"/>
                    <a:pt x="9" y="0"/>
                  </a:cubicBezTo>
                  <a:cubicBezTo>
                    <a:pt x="9" y="0"/>
                    <a:pt x="9" y="0"/>
                    <a:pt x="9" y="0"/>
                  </a:cubicBezTo>
                  <a:cubicBezTo>
                    <a:pt x="9" y="0"/>
                    <a:pt x="9" y="0"/>
                    <a:pt x="9" y="0"/>
                  </a:cubicBezTo>
                  <a:cubicBezTo>
                    <a:pt x="9" y="0"/>
                    <a:pt x="9" y="0"/>
                    <a:pt x="9" y="0"/>
                  </a:cubicBezTo>
                  <a:cubicBezTo>
                    <a:pt x="9" y="0"/>
                    <a:pt x="9" y="0"/>
                    <a:pt x="9" y="0"/>
                  </a:cubicBezTo>
                  <a:cubicBezTo>
                    <a:pt x="9" y="0"/>
                    <a:pt x="9" y="0"/>
                    <a:pt x="9" y="0"/>
                  </a:cubicBezTo>
                  <a:cubicBezTo>
                    <a:pt x="9" y="0"/>
                    <a:pt x="9" y="0"/>
                    <a:pt x="9" y="0"/>
                  </a:cubicBezTo>
                  <a:cubicBezTo>
                    <a:pt x="9" y="0"/>
                    <a:pt x="9" y="0"/>
                    <a:pt x="9" y="0"/>
                  </a:cubicBezTo>
                  <a:cubicBezTo>
                    <a:pt x="9" y="0"/>
                    <a:pt x="9" y="0"/>
                    <a:pt x="9" y="0"/>
                  </a:cubicBezTo>
                  <a:cubicBezTo>
                    <a:pt x="9" y="0"/>
                    <a:pt x="9" y="0"/>
                    <a:pt x="9" y="0"/>
                  </a:cubicBezTo>
                  <a:cubicBezTo>
                    <a:pt x="9" y="0"/>
                    <a:pt x="9" y="0"/>
                    <a:pt x="9" y="0"/>
                  </a:cubicBezTo>
                  <a:cubicBezTo>
                    <a:pt x="9" y="0"/>
                    <a:pt x="9" y="0"/>
                    <a:pt x="9" y="0"/>
                  </a:cubicBezTo>
                  <a:cubicBezTo>
                    <a:pt x="9" y="0"/>
                    <a:pt x="9" y="0"/>
                    <a:pt x="9" y="0"/>
                  </a:cubicBezTo>
                  <a:cubicBezTo>
                    <a:pt x="9" y="0"/>
                    <a:pt x="9" y="0"/>
                    <a:pt x="9" y="0"/>
                  </a:cubicBezTo>
                  <a:cubicBezTo>
                    <a:pt x="8" y="0"/>
                    <a:pt x="8" y="1"/>
                    <a:pt x="8" y="1"/>
                  </a:cubicBezTo>
                  <a:cubicBezTo>
                    <a:pt x="8" y="1"/>
                    <a:pt x="8" y="1"/>
                    <a:pt x="8" y="1"/>
                  </a:cubicBezTo>
                  <a:cubicBezTo>
                    <a:pt x="8" y="1"/>
                    <a:pt x="8" y="1"/>
                    <a:pt x="8" y="1"/>
                  </a:cubicBezTo>
                  <a:cubicBezTo>
                    <a:pt x="8" y="1"/>
                    <a:pt x="8" y="1"/>
                    <a:pt x="8" y="1"/>
                  </a:cubicBezTo>
                  <a:cubicBezTo>
                    <a:pt x="8" y="1"/>
                    <a:pt x="8" y="1"/>
                    <a:pt x="8" y="1"/>
                  </a:cubicBezTo>
                  <a:cubicBezTo>
                    <a:pt x="8" y="1"/>
                    <a:pt x="8" y="1"/>
                    <a:pt x="8" y="1"/>
                  </a:cubicBezTo>
                  <a:cubicBezTo>
                    <a:pt x="8" y="1"/>
                    <a:pt x="8" y="1"/>
                    <a:pt x="8" y="1"/>
                  </a:cubicBezTo>
                  <a:cubicBezTo>
                    <a:pt x="8" y="1"/>
                    <a:pt x="8" y="1"/>
                    <a:pt x="8" y="1"/>
                  </a:cubicBezTo>
                  <a:cubicBezTo>
                    <a:pt x="5" y="1"/>
                    <a:pt x="2" y="3"/>
                    <a:pt x="0" y="4"/>
                  </a:cubicBezTo>
                  <a:cubicBezTo>
                    <a:pt x="0" y="52"/>
                    <a:pt x="0" y="52"/>
                    <a:pt x="0" y="52"/>
                  </a:cubicBezTo>
                  <a:cubicBezTo>
                    <a:pt x="4" y="53"/>
                    <a:pt x="4" y="53"/>
                    <a:pt x="4" y="53"/>
                  </a:cubicBezTo>
                  <a:cubicBezTo>
                    <a:pt x="1" y="8"/>
                    <a:pt x="1" y="8"/>
                    <a:pt x="1" y="8"/>
                  </a:cubicBezTo>
                  <a:cubicBezTo>
                    <a:pt x="12" y="1"/>
                    <a:pt x="12" y="1"/>
                    <a:pt x="12" y="1"/>
                  </a:cubicBezTo>
                  <a:cubicBezTo>
                    <a:pt x="10" y="0"/>
                    <a:pt x="10" y="0"/>
                    <a:pt x="10" y="0"/>
                  </a:cubicBezTo>
                </a:path>
              </a:pathLst>
            </a:custGeom>
            <a:solidFill>
              <a:srgbClr val="57709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p>
              <a:endParaRPr lang="en-US" sz="1836"/>
            </a:p>
          </p:txBody>
        </p:sp>
        <p:sp>
          <p:nvSpPr>
            <p:cNvPr id="695" name="Freeform 656"/>
            <p:cNvSpPr>
              <a:spLocks/>
            </p:cNvSpPr>
            <p:nvPr/>
          </p:nvSpPr>
          <p:spPr bwMode="auto">
            <a:xfrm>
              <a:off x="10699914" y="5009504"/>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path>
              </a:pathLst>
            </a:custGeom>
            <a:solidFill>
              <a:srgbClr val="57709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p>
              <a:endParaRPr lang="en-US" sz="1836"/>
            </a:p>
          </p:txBody>
        </p:sp>
        <p:sp>
          <p:nvSpPr>
            <p:cNvPr id="696" name="Freeform 657"/>
            <p:cNvSpPr>
              <a:spLocks/>
            </p:cNvSpPr>
            <p:nvPr/>
          </p:nvSpPr>
          <p:spPr bwMode="auto">
            <a:xfrm>
              <a:off x="10628674" y="5009504"/>
              <a:ext cx="77717" cy="369155"/>
            </a:xfrm>
            <a:custGeom>
              <a:avLst/>
              <a:gdLst>
                <a:gd name="T0" fmla="*/ 13 w 13"/>
                <a:gd name="T1" fmla="*/ 0 h 62"/>
                <a:gd name="T2" fmla="*/ 12 w 13"/>
                <a:gd name="T3" fmla="*/ 0 h 62"/>
                <a:gd name="T4" fmla="*/ 12 w 13"/>
                <a:gd name="T5" fmla="*/ 0 h 62"/>
                <a:gd name="T6" fmla="*/ 11 w 13"/>
                <a:gd name="T7" fmla="*/ 1 h 62"/>
                <a:gd name="T8" fmla="*/ 0 w 13"/>
                <a:gd name="T9" fmla="*/ 8 h 62"/>
                <a:gd name="T10" fmla="*/ 3 w 13"/>
                <a:gd name="T11" fmla="*/ 53 h 62"/>
                <a:gd name="T12" fmla="*/ 3 w 13"/>
                <a:gd name="T13" fmla="*/ 53 h 62"/>
                <a:gd name="T14" fmla="*/ 3 w 13"/>
                <a:gd name="T15" fmla="*/ 61 h 62"/>
                <a:gd name="T16" fmla="*/ 8 w 13"/>
                <a:gd name="T17" fmla="*/ 62 h 62"/>
                <a:gd name="T18" fmla="*/ 8 w 13"/>
                <a:gd name="T19" fmla="*/ 62 h 62"/>
                <a:gd name="T20" fmla="*/ 8 w 13"/>
                <a:gd name="T21" fmla="*/ 17 h 62"/>
                <a:gd name="T22" fmla="*/ 13 w 13"/>
                <a:gd name="T23" fmla="*/ 0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3" h="62">
                  <a:moveTo>
                    <a:pt x="13" y="0"/>
                  </a:moveTo>
                  <a:cubicBezTo>
                    <a:pt x="13" y="0"/>
                    <a:pt x="12" y="0"/>
                    <a:pt x="12" y="0"/>
                  </a:cubicBezTo>
                  <a:cubicBezTo>
                    <a:pt x="12" y="0"/>
                    <a:pt x="12" y="0"/>
                    <a:pt x="12" y="0"/>
                  </a:cubicBezTo>
                  <a:cubicBezTo>
                    <a:pt x="11" y="1"/>
                    <a:pt x="11" y="1"/>
                    <a:pt x="11" y="1"/>
                  </a:cubicBezTo>
                  <a:cubicBezTo>
                    <a:pt x="0" y="8"/>
                    <a:pt x="0" y="8"/>
                    <a:pt x="0" y="8"/>
                  </a:cubicBezTo>
                  <a:cubicBezTo>
                    <a:pt x="3" y="53"/>
                    <a:pt x="3" y="53"/>
                    <a:pt x="3" y="53"/>
                  </a:cubicBezTo>
                  <a:cubicBezTo>
                    <a:pt x="3" y="53"/>
                    <a:pt x="3" y="53"/>
                    <a:pt x="3" y="53"/>
                  </a:cubicBezTo>
                  <a:cubicBezTo>
                    <a:pt x="3" y="61"/>
                    <a:pt x="3" y="61"/>
                    <a:pt x="3" y="61"/>
                  </a:cubicBezTo>
                  <a:cubicBezTo>
                    <a:pt x="8" y="62"/>
                    <a:pt x="8" y="62"/>
                    <a:pt x="8" y="62"/>
                  </a:cubicBezTo>
                  <a:cubicBezTo>
                    <a:pt x="8" y="62"/>
                    <a:pt x="8" y="62"/>
                    <a:pt x="8" y="62"/>
                  </a:cubicBezTo>
                  <a:cubicBezTo>
                    <a:pt x="8" y="17"/>
                    <a:pt x="8" y="17"/>
                    <a:pt x="8" y="17"/>
                  </a:cubicBezTo>
                  <a:cubicBezTo>
                    <a:pt x="8" y="4"/>
                    <a:pt x="11" y="0"/>
                    <a:pt x="13" y="0"/>
                  </a:cubicBezTo>
                </a:path>
              </a:pathLst>
            </a:custGeom>
            <a:solidFill>
              <a:srgbClr val="5B6E8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p>
              <a:endParaRPr lang="en-US" sz="1836"/>
            </a:p>
          </p:txBody>
        </p:sp>
        <p:sp>
          <p:nvSpPr>
            <p:cNvPr id="697" name="Freeform 658"/>
            <p:cNvSpPr>
              <a:spLocks/>
            </p:cNvSpPr>
            <p:nvPr/>
          </p:nvSpPr>
          <p:spPr bwMode="auto">
            <a:xfrm>
              <a:off x="10575244" y="5074268"/>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solidFill>
              <a:srgbClr val="90ACD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p>
              <a:endParaRPr lang="en-US" sz="1836"/>
            </a:p>
          </p:txBody>
        </p:sp>
        <p:sp>
          <p:nvSpPr>
            <p:cNvPr id="698" name="Freeform 659"/>
            <p:cNvSpPr>
              <a:spLocks/>
            </p:cNvSpPr>
            <p:nvPr/>
          </p:nvSpPr>
          <p:spPr bwMode="auto">
            <a:xfrm>
              <a:off x="10575244" y="5074268"/>
              <a:ext cx="0" cy="0"/>
            </a:xfrm>
            <a:custGeom>
              <a:avLst/>
              <a:gdLst/>
              <a:ahLst/>
              <a:cxnLst>
                <a:cxn ang="0">
                  <a:pos x="0" y="0"/>
                </a:cxn>
                <a:cxn ang="0">
                  <a:pos x="0" y="0"/>
                </a:cxn>
                <a:cxn ang="0">
                  <a:pos x="0" y="0"/>
                </a:cxn>
              </a:cxnLst>
              <a:rect l="0" t="0" r="r" b="b"/>
              <a:pathLst>
                <a:path>
                  <a:moveTo>
                    <a:pt x="0" y="0"/>
                  </a:moveTo>
                  <a:lnTo>
                    <a:pt x="0" y="0"/>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p>
              <a:endParaRPr lang="en-US" sz="1836"/>
            </a:p>
          </p:txBody>
        </p:sp>
        <p:sp>
          <p:nvSpPr>
            <p:cNvPr id="699" name="Freeform 660"/>
            <p:cNvSpPr>
              <a:spLocks/>
            </p:cNvSpPr>
            <p:nvPr/>
          </p:nvSpPr>
          <p:spPr bwMode="auto">
            <a:xfrm>
              <a:off x="10682105" y="5009504"/>
              <a:ext cx="17811" cy="0"/>
            </a:xfrm>
            <a:custGeom>
              <a:avLst/>
              <a:gdLst>
                <a:gd name="T0" fmla="*/ 3 w 3"/>
                <a:gd name="T1" fmla="*/ 0 w 3"/>
                <a:gd name="T2" fmla="*/ 3 w 3"/>
                <a:gd name="T3" fmla="*/ 3 w 3"/>
              </a:gdLst>
              <a:ahLst/>
              <a:cxnLst>
                <a:cxn ang="0">
                  <a:pos x="T0" y="0"/>
                </a:cxn>
                <a:cxn ang="0">
                  <a:pos x="T1" y="0"/>
                </a:cxn>
                <a:cxn ang="0">
                  <a:pos x="T2" y="0"/>
                </a:cxn>
                <a:cxn ang="0">
                  <a:pos x="T3" y="0"/>
                </a:cxn>
              </a:cxnLst>
              <a:rect l="0" t="0" r="r" b="b"/>
              <a:pathLst>
                <a:path w="3">
                  <a:moveTo>
                    <a:pt x="3" y="0"/>
                  </a:moveTo>
                  <a:cubicBezTo>
                    <a:pt x="2" y="0"/>
                    <a:pt x="1" y="0"/>
                    <a:pt x="0" y="0"/>
                  </a:cubicBezTo>
                  <a:cubicBezTo>
                    <a:pt x="1" y="0"/>
                    <a:pt x="2" y="0"/>
                    <a:pt x="3" y="0"/>
                  </a:cubicBezTo>
                  <a:cubicBezTo>
                    <a:pt x="3" y="0"/>
                    <a:pt x="3" y="0"/>
                    <a:pt x="3" y="0"/>
                  </a:cubicBezTo>
                </a:path>
              </a:pathLst>
            </a:custGeom>
            <a:solidFill>
              <a:srgbClr val="3F83C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p>
              <a:endParaRPr lang="en-US" sz="1836"/>
            </a:p>
          </p:txBody>
        </p:sp>
        <p:sp>
          <p:nvSpPr>
            <p:cNvPr id="700" name="Freeform 661"/>
            <p:cNvSpPr>
              <a:spLocks/>
            </p:cNvSpPr>
            <p:nvPr/>
          </p:nvSpPr>
          <p:spPr bwMode="auto">
            <a:xfrm>
              <a:off x="10699914" y="5009504"/>
              <a:ext cx="0" cy="0"/>
            </a:xfrm>
            <a:custGeom>
              <a:avLst/>
              <a:gdLst/>
              <a:ahLst/>
              <a:cxnLst>
                <a:cxn ang="0">
                  <a:pos x="0" y="0"/>
                </a:cxn>
                <a:cxn ang="0">
                  <a:pos x="0" y="0"/>
                </a:cxn>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ubicBezTo>
                    <a:pt x="0" y="0"/>
                    <a:pt x="0" y="0"/>
                    <a:pt x="0" y="0"/>
                  </a:cubicBezTo>
                  <a:cubicBezTo>
                    <a:pt x="0" y="0"/>
                    <a:pt x="0" y="0"/>
                    <a:pt x="0" y="0"/>
                  </a:cubicBezTo>
                </a:path>
              </a:pathLst>
            </a:custGeom>
            <a:solidFill>
              <a:srgbClr val="4F80B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p>
              <a:endParaRPr lang="en-US" sz="1836"/>
            </a:p>
          </p:txBody>
        </p:sp>
        <p:sp>
          <p:nvSpPr>
            <p:cNvPr id="701" name="Freeform 662"/>
            <p:cNvSpPr>
              <a:spLocks noEditPoints="1"/>
            </p:cNvSpPr>
            <p:nvPr/>
          </p:nvSpPr>
          <p:spPr bwMode="auto">
            <a:xfrm>
              <a:off x="10682105" y="5009504"/>
              <a:ext cx="0" cy="0"/>
            </a:xfrm>
            <a:custGeom>
              <a:avLst/>
              <a:gdLst/>
              <a:ahLst/>
              <a:cxnLst>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moveTo>
                    <a:pt x="0" y="0"/>
                  </a:moveTo>
                  <a:cubicBezTo>
                    <a:pt x="0" y="0"/>
                    <a:pt x="0" y="0"/>
                    <a:pt x="0" y="0"/>
                  </a:cubicBezTo>
                  <a:cubicBezTo>
                    <a:pt x="0" y="0"/>
                    <a:pt x="0" y="0"/>
                    <a:pt x="0" y="0"/>
                  </a:cubicBezTo>
                  <a:moveTo>
                    <a:pt x="0" y="0"/>
                  </a:moveTo>
                  <a:cubicBezTo>
                    <a:pt x="0" y="0"/>
                    <a:pt x="0" y="0"/>
                    <a:pt x="0" y="0"/>
                  </a:cubicBezTo>
                  <a:cubicBezTo>
                    <a:pt x="0" y="0"/>
                    <a:pt x="0" y="0"/>
                    <a:pt x="0" y="0"/>
                  </a:cubicBezTo>
                  <a:moveTo>
                    <a:pt x="0" y="0"/>
                  </a:moveTo>
                  <a:cubicBezTo>
                    <a:pt x="0" y="0"/>
                    <a:pt x="0" y="0"/>
                    <a:pt x="0" y="0"/>
                  </a:cubicBezTo>
                  <a:cubicBezTo>
                    <a:pt x="0" y="0"/>
                    <a:pt x="0" y="0"/>
                    <a:pt x="0" y="0"/>
                  </a:cubicBezTo>
                  <a:moveTo>
                    <a:pt x="0" y="0"/>
                  </a:moveTo>
                  <a:cubicBezTo>
                    <a:pt x="0" y="0"/>
                    <a:pt x="0" y="0"/>
                    <a:pt x="0" y="0"/>
                  </a:cubicBezTo>
                  <a:cubicBezTo>
                    <a:pt x="0" y="0"/>
                    <a:pt x="0" y="0"/>
                    <a:pt x="0" y="0"/>
                  </a:cubicBezTo>
                </a:path>
              </a:pathLst>
            </a:custGeom>
            <a:solidFill>
              <a:srgbClr val="3F83C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p>
              <a:endParaRPr lang="en-US" sz="1836"/>
            </a:p>
          </p:txBody>
        </p:sp>
        <p:sp>
          <p:nvSpPr>
            <p:cNvPr id="702" name="Freeform 663"/>
            <p:cNvSpPr>
              <a:spLocks noEditPoints="1"/>
            </p:cNvSpPr>
            <p:nvPr/>
          </p:nvSpPr>
          <p:spPr bwMode="auto">
            <a:xfrm>
              <a:off x="10670771" y="5009504"/>
              <a:ext cx="11334" cy="6476"/>
            </a:xfrm>
            <a:custGeom>
              <a:avLst/>
              <a:gdLst>
                <a:gd name="T0" fmla="*/ 0 w 2"/>
                <a:gd name="T1" fmla="*/ 1 h 1"/>
                <a:gd name="T2" fmla="*/ 0 w 2"/>
                <a:gd name="T3" fmla="*/ 1 h 1"/>
                <a:gd name="T4" fmla="*/ 0 w 2"/>
                <a:gd name="T5" fmla="*/ 1 h 1"/>
                <a:gd name="T6" fmla="*/ 0 w 2"/>
                <a:gd name="T7" fmla="*/ 1 h 1"/>
                <a:gd name="T8" fmla="*/ 0 w 2"/>
                <a:gd name="T9" fmla="*/ 1 h 1"/>
                <a:gd name="T10" fmla="*/ 0 w 2"/>
                <a:gd name="T11" fmla="*/ 1 h 1"/>
                <a:gd name="T12" fmla="*/ 0 w 2"/>
                <a:gd name="T13" fmla="*/ 1 h 1"/>
                <a:gd name="T14" fmla="*/ 0 w 2"/>
                <a:gd name="T15" fmla="*/ 1 h 1"/>
                <a:gd name="T16" fmla="*/ 0 w 2"/>
                <a:gd name="T17" fmla="*/ 1 h 1"/>
                <a:gd name="T18" fmla="*/ 0 w 2"/>
                <a:gd name="T19" fmla="*/ 1 h 1"/>
                <a:gd name="T20" fmla="*/ 0 w 2"/>
                <a:gd name="T21" fmla="*/ 1 h 1"/>
                <a:gd name="T22" fmla="*/ 0 w 2"/>
                <a:gd name="T23" fmla="*/ 1 h 1"/>
                <a:gd name="T24" fmla="*/ 1 w 2"/>
                <a:gd name="T25" fmla="*/ 0 h 1"/>
                <a:gd name="T26" fmla="*/ 1 w 2"/>
                <a:gd name="T27" fmla="*/ 0 h 1"/>
                <a:gd name="T28" fmla="*/ 1 w 2"/>
                <a:gd name="T29" fmla="*/ 0 h 1"/>
                <a:gd name="T30" fmla="*/ 1 w 2"/>
                <a:gd name="T31" fmla="*/ 0 h 1"/>
                <a:gd name="T32" fmla="*/ 1 w 2"/>
                <a:gd name="T33" fmla="*/ 0 h 1"/>
                <a:gd name="T34" fmla="*/ 1 w 2"/>
                <a:gd name="T35" fmla="*/ 0 h 1"/>
                <a:gd name="T36" fmla="*/ 1 w 2"/>
                <a:gd name="T37" fmla="*/ 0 h 1"/>
                <a:gd name="T38" fmla="*/ 1 w 2"/>
                <a:gd name="T39" fmla="*/ 0 h 1"/>
                <a:gd name="T40" fmla="*/ 1 w 2"/>
                <a:gd name="T41" fmla="*/ 0 h 1"/>
                <a:gd name="T42" fmla="*/ 1 w 2"/>
                <a:gd name="T43" fmla="*/ 0 h 1"/>
                <a:gd name="T44" fmla="*/ 1 w 2"/>
                <a:gd name="T45" fmla="*/ 0 h 1"/>
                <a:gd name="T46" fmla="*/ 1 w 2"/>
                <a:gd name="T47" fmla="*/ 0 h 1"/>
                <a:gd name="T48" fmla="*/ 1 w 2"/>
                <a:gd name="T49" fmla="*/ 0 h 1"/>
                <a:gd name="T50" fmla="*/ 1 w 2"/>
                <a:gd name="T51" fmla="*/ 0 h 1"/>
                <a:gd name="T52" fmla="*/ 1 w 2"/>
                <a:gd name="T53" fmla="*/ 0 h 1"/>
                <a:gd name="T54" fmla="*/ 1 w 2"/>
                <a:gd name="T55" fmla="*/ 0 h 1"/>
                <a:gd name="T56" fmla="*/ 1 w 2"/>
                <a:gd name="T57" fmla="*/ 0 h 1"/>
                <a:gd name="T58" fmla="*/ 1 w 2"/>
                <a:gd name="T59" fmla="*/ 0 h 1"/>
                <a:gd name="T60" fmla="*/ 1 w 2"/>
                <a:gd name="T61" fmla="*/ 0 h 1"/>
                <a:gd name="T62" fmla="*/ 1 w 2"/>
                <a:gd name="T63" fmla="*/ 0 h 1"/>
                <a:gd name="T64" fmla="*/ 1 w 2"/>
                <a:gd name="T65" fmla="*/ 0 h 1"/>
                <a:gd name="T66" fmla="*/ 1 w 2"/>
                <a:gd name="T67" fmla="*/ 0 h 1"/>
                <a:gd name="T68" fmla="*/ 1 w 2"/>
                <a:gd name="T69" fmla="*/ 0 h 1"/>
                <a:gd name="T70" fmla="*/ 1 w 2"/>
                <a:gd name="T71" fmla="*/ 0 h 1"/>
                <a:gd name="T72" fmla="*/ 1 w 2"/>
                <a:gd name="T73" fmla="*/ 0 h 1"/>
                <a:gd name="T74" fmla="*/ 1 w 2"/>
                <a:gd name="T75" fmla="*/ 0 h 1"/>
                <a:gd name="T76" fmla="*/ 1 w 2"/>
                <a:gd name="T77" fmla="*/ 0 h 1"/>
                <a:gd name="T78" fmla="*/ 2 w 2"/>
                <a:gd name="T79" fmla="*/ 0 h 1"/>
                <a:gd name="T80" fmla="*/ 1 w 2"/>
                <a:gd name="T81" fmla="*/ 0 h 1"/>
                <a:gd name="T82" fmla="*/ 2 w 2"/>
                <a:gd name="T83" fmla="*/ 0 h 1"/>
                <a:gd name="T84" fmla="*/ 2 w 2"/>
                <a:gd name="T85" fmla="*/ 0 h 1"/>
                <a:gd name="T86" fmla="*/ 2 w 2"/>
                <a:gd name="T87" fmla="*/ 0 h 1"/>
                <a:gd name="T88" fmla="*/ 2 w 2"/>
                <a:gd name="T89" fmla="*/ 0 h 1"/>
                <a:gd name="T90" fmla="*/ 2 w 2"/>
                <a:gd name="T91" fmla="*/ 0 h 1"/>
                <a:gd name="T92" fmla="*/ 2 w 2"/>
                <a:gd name="T93" fmla="*/ 0 h 1"/>
                <a:gd name="T94" fmla="*/ 2 w 2"/>
                <a:gd name="T95" fmla="*/ 0 h 1"/>
                <a:gd name="T96" fmla="*/ 2 w 2"/>
                <a:gd name="T97" fmla="*/ 0 h 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2" h="1">
                  <a:moveTo>
                    <a:pt x="0" y="1"/>
                  </a:moveTo>
                  <a:cubicBezTo>
                    <a:pt x="0" y="1"/>
                    <a:pt x="0" y="1"/>
                    <a:pt x="0" y="1"/>
                  </a:cubicBezTo>
                  <a:cubicBezTo>
                    <a:pt x="0" y="1"/>
                    <a:pt x="0" y="1"/>
                    <a:pt x="0" y="1"/>
                  </a:cubicBezTo>
                  <a:moveTo>
                    <a:pt x="0" y="1"/>
                  </a:moveTo>
                  <a:cubicBezTo>
                    <a:pt x="0" y="1"/>
                    <a:pt x="0" y="1"/>
                    <a:pt x="0" y="1"/>
                  </a:cubicBezTo>
                  <a:cubicBezTo>
                    <a:pt x="0" y="1"/>
                    <a:pt x="0" y="1"/>
                    <a:pt x="0" y="1"/>
                  </a:cubicBezTo>
                  <a:moveTo>
                    <a:pt x="0" y="1"/>
                  </a:moveTo>
                  <a:cubicBezTo>
                    <a:pt x="0" y="1"/>
                    <a:pt x="0" y="1"/>
                    <a:pt x="0" y="1"/>
                  </a:cubicBezTo>
                  <a:cubicBezTo>
                    <a:pt x="0" y="1"/>
                    <a:pt x="0" y="1"/>
                    <a:pt x="0" y="1"/>
                  </a:cubicBezTo>
                  <a:moveTo>
                    <a:pt x="0" y="1"/>
                  </a:moveTo>
                  <a:cubicBezTo>
                    <a:pt x="0" y="1"/>
                    <a:pt x="0" y="1"/>
                    <a:pt x="0" y="1"/>
                  </a:cubicBezTo>
                  <a:cubicBezTo>
                    <a:pt x="0" y="1"/>
                    <a:pt x="0" y="1"/>
                    <a:pt x="0" y="1"/>
                  </a:cubicBezTo>
                  <a:moveTo>
                    <a:pt x="1" y="0"/>
                  </a:moveTo>
                  <a:cubicBezTo>
                    <a:pt x="1" y="0"/>
                    <a:pt x="1" y="0"/>
                    <a:pt x="1" y="0"/>
                  </a:cubicBezTo>
                  <a:cubicBezTo>
                    <a:pt x="1" y="0"/>
                    <a:pt x="1" y="0"/>
                    <a:pt x="1" y="0"/>
                  </a:cubicBezTo>
                  <a:moveTo>
                    <a:pt x="1" y="0"/>
                  </a:moveTo>
                  <a:cubicBezTo>
                    <a:pt x="1" y="0"/>
                    <a:pt x="1" y="0"/>
                    <a:pt x="1" y="0"/>
                  </a:cubicBezTo>
                  <a:cubicBezTo>
                    <a:pt x="1" y="0"/>
                    <a:pt x="1" y="0"/>
                    <a:pt x="1" y="0"/>
                  </a:cubicBezTo>
                  <a:moveTo>
                    <a:pt x="1" y="0"/>
                  </a:moveTo>
                  <a:cubicBezTo>
                    <a:pt x="1" y="0"/>
                    <a:pt x="1" y="0"/>
                    <a:pt x="1" y="0"/>
                  </a:cubicBezTo>
                  <a:cubicBezTo>
                    <a:pt x="1" y="0"/>
                    <a:pt x="1" y="0"/>
                    <a:pt x="1" y="0"/>
                  </a:cubicBezTo>
                  <a:moveTo>
                    <a:pt x="1" y="0"/>
                  </a:moveTo>
                  <a:cubicBezTo>
                    <a:pt x="1" y="0"/>
                    <a:pt x="1" y="0"/>
                    <a:pt x="1" y="0"/>
                  </a:cubicBezTo>
                  <a:cubicBezTo>
                    <a:pt x="1" y="0"/>
                    <a:pt x="1" y="0"/>
                    <a:pt x="1" y="0"/>
                  </a:cubicBezTo>
                  <a:moveTo>
                    <a:pt x="1" y="0"/>
                  </a:moveTo>
                  <a:cubicBezTo>
                    <a:pt x="1" y="0"/>
                    <a:pt x="1" y="0"/>
                    <a:pt x="1" y="0"/>
                  </a:cubicBezTo>
                  <a:cubicBezTo>
                    <a:pt x="1" y="0"/>
                    <a:pt x="1" y="0"/>
                    <a:pt x="1" y="0"/>
                  </a:cubicBezTo>
                  <a:moveTo>
                    <a:pt x="1" y="0"/>
                  </a:moveTo>
                  <a:cubicBezTo>
                    <a:pt x="1" y="0"/>
                    <a:pt x="1" y="0"/>
                    <a:pt x="1" y="0"/>
                  </a:cubicBezTo>
                  <a:cubicBezTo>
                    <a:pt x="1" y="0"/>
                    <a:pt x="1" y="0"/>
                    <a:pt x="1" y="0"/>
                  </a:cubicBezTo>
                  <a:moveTo>
                    <a:pt x="1" y="0"/>
                  </a:moveTo>
                  <a:cubicBezTo>
                    <a:pt x="1" y="0"/>
                    <a:pt x="1" y="0"/>
                    <a:pt x="1" y="0"/>
                  </a:cubicBezTo>
                  <a:cubicBezTo>
                    <a:pt x="1" y="0"/>
                    <a:pt x="1" y="0"/>
                    <a:pt x="1" y="0"/>
                  </a:cubicBezTo>
                  <a:moveTo>
                    <a:pt x="1" y="0"/>
                  </a:moveTo>
                  <a:cubicBezTo>
                    <a:pt x="1" y="0"/>
                    <a:pt x="1" y="0"/>
                    <a:pt x="1" y="0"/>
                  </a:cubicBezTo>
                  <a:cubicBezTo>
                    <a:pt x="1" y="0"/>
                    <a:pt x="1" y="0"/>
                    <a:pt x="1" y="0"/>
                  </a:cubicBezTo>
                  <a:moveTo>
                    <a:pt x="1" y="0"/>
                  </a:moveTo>
                  <a:cubicBezTo>
                    <a:pt x="1" y="0"/>
                    <a:pt x="1" y="0"/>
                    <a:pt x="1" y="0"/>
                  </a:cubicBezTo>
                  <a:cubicBezTo>
                    <a:pt x="1" y="0"/>
                    <a:pt x="1" y="0"/>
                    <a:pt x="1" y="0"/>
                  </a:cubicBezTo>
                  <a:moveTo>
                    <a:pt x="2" y="0"/>
                  </a:moveTo>
                  <a:cubicBezTo>
                    <a:pt x="1" y="0"/>
                    <a:pt x="1" y="0"/>
                    <a:pt x="1" y="0"/>
                  </a:cubicBezTo>
                  <a:cubicBezTo>
                    <a:pt x="1" y="0"/>
                    <a:pt x="1" y="0"/>
                    <a:pt x="2" y="0"/>
                  </a:cubicBezTo>
                  <a:moveTo>
                    <a:pt x="2" y="0"/>
                  </a:moveTo>
                  <a:cubicBezTo>
                    <a:pt x="2" y="0"/>
                    <a:pt x="2" y="0"/>
                    <a:pt x="2" y="0"/>
                  </a:cubicBezTo>
                  <a:cubicBezTo>
                    <a:pt x="2" y="0"/>
                    <a:pt x="2" y="0"/>
                    <a:pt x="2" y="0"/>
                  </a:cubicBezTo>
                  <a:moveTo>
                    <a:pt x="2" y="0"/>
                  </a:moveTo>
                  <a:cubicBezTo>
                    <a:pt x="2" y="0"/>
                    <a:pt x="2" y="0"/>
                    <a:pt x="2" y="0"/>
                  </a:cubicBezTo>
                  <a:cubicBezTo>
                    <a:pt x="2" y="0"/>
                    <a:pt x="2" y="0"/>
                    <a:pt x="2" y="0"/>
                  </a:cubicBezTo>
                  <a:cubicBezTo>
                    <a:pt x="2" y="0"/>
                    <a:pt x="2" y="0"/>
                    <a:pt x="2" y="0"/>
                  </a:cubicBezTo>
                </a:path>
              </a:pathLst>
            </a:custGeom>
            <a:solidFill>
              <a:srgbClr val="4F80B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p>
              <a:endParaRPr lang="en-US" sz="1836"/>
            </a:p>
          </p:txBody>
        </p:sp>
        <p:sp>
          <p:nvSpPr>
            <p:cNvPr id="703" name="Freeform 664"/>
            <p:cNvSpPr>
              <a:spLocks noEditPoints="1"/>
            </p:cNvSpPr>
            <p:nvPr/>
          </p:nvSpPr>
          <p:spPr bwMode="auto">
            <a:xfrm>
              <a:off x="10604387" y="5038648"/>
              <a:ext cx="12953" cy="6476"/>
            </a:xfrm>
            <a:custGeom>
              <a:avLst/>
              <a:gdLst>
                <a:gd name="T0" fmla="*/ 0 w 2"/>
                <a:gd name="T1" fmla="*/ 1 h 1"/>
                <a:gd name="T2" fmla="*/ 0 w 2"/>
                <a:gd name="T3" fmla="*/ 1 h 1"/>
                <a:gd name="T4" fmla="*/ 0 w 2"/>
                <a:gd name="T5" fmla="*/ 1 h 1"/>
                <a:gd name="T6" fmla="*/ 0 w 2"/>
                <a:gd name="T7" fmla="*/ 1 h 1"/>
                <a:gd name="T8" fmla="*/ 0 w 2"/>
                <a:gd name="T9" fmla="*/ 1 h 1"/>
                <a:gd name="T10" fmla="*/ 0 w 2"/>
                <a:gd name="T11" fmla="*/ 1 h 1"/>
                <a:gd name="T12" fmla="*/ 0 w 2"/>
                <a:gd name="T13" fmla="*/ 1 h 1"/>
                <a:gd name="T14" fmla="*/ 0 w 2"/>
                <a:gd name="T15" fmla="*/ 1 h 1"/>
                <a:gd name="T16" fmla="*/ 0 w 2"/>
                <a:gd name="T17" fmla="*/ 1 h 1"/>
                <a:gd name="T18" fmla="*/ 0 w 2"/>
                <a:gd name="T19" fmla="*/ 1 h 1"/>
                <a:gd name="T20" fmla="*/ 0 w 2"/>
                <a:gd name="T21" fmla="*/ 1 h 1"/>
                <a:gd name="T22" fmla="*/ 0 w 2"/>
                <a:gd name="T23" fmla="*/ 1 h 1"/>
                <a:gd name="T24" fmla="*/ 0 w 2"/>
                <a:gd name="T25" fmla="*/ 1 h 1"/>
                <a:gd name="T26" fmla="*/ 0 w 2"/>
                <a:gd name="T27" fmla="*/ 1 h 1"/>
                <a:gd name="T28" fmla="*/ 0 w 2"/>
                <a:gd name="T29" fmla="*/ 1 h 1"/>
                <a:gd name="T30" fmla="*/ 0 w 2"/>
                <a:gd name="T31" fmla="*/ 1 h 1"/>
                <a:gd name="T32" fmla="*/ 0 w 2"/>
                <a:gd name="T33" fmla="*/ 1 h 1"/>
                <a:gd name="T34" fmla="*/ 0 w 2"/>
                <a:gd name="T35" fmla="*/ 1 h 1"/>
                <a:gd name="T36" fmla="*/ 0 w 2"/>
                <a:gd name="T37" fmla="*/ 1 h 1"/>
                <a:gd name="T38" fmla="*/ 0 w 2"/>
                <a:gd name="T39" fmla="*/ 1 h 1"/>
                <a:gd name="T40" fmla="*/ 0 w 2"/>
                <a:gd name="T41" fmla="*/ 1 h 1"/>
                <a:gd name="T42" fmla="*/ 0 w 2"/>
                <a:gd name="T43" fmla="*/ 1 h 1"/>
                <a:gd name="T44" fmla="*/ 0 w 2"/>
                <a:gd name="T45" fmla="*/ 1 h 1"/>
                <a:gd name="T46" fmla="*/ 0 w 2"/>
                <a:gd name="T47" fmla="*/ 1 h 1"/>
                <a:gd name="T48" fmla="*/ 0 w 2"/>
                <a:gd name="T49" fmla="*/ 1 h 1"/>
                <a:gd name="T50" fmla="*/ 1 w 2"/>
                <a:gd name="T51" fmla="*/ 0 h 1"/>
                <a:gd name="T52" fmla="*/ 1 w 2"/>
                <a:gd name="T53" fmla="*/ 0 h 1"/>
                <a:gd name="T54" fmla="*/ 1 w 2"/>
                <a:gd name="T55" fmla="*/ 0 h 1"/>
                <a:gd name="T56" fmla="*/ 1 w 2"/>
                <a:gd name="T57" fmla="*/ 0 h 1"/>
                <a:gd name="T58" fmla="*/ 1 w 2"/>
                <a:gd name="T59" fmla="*/ 0 h 1"/>
                <a:gd name="T60" fmla="*/ 1 w 2"/>
                <a:gd name="T61" fmla="*/ 0 h 1"/>
                <a:gd name="T62" fmla="*/ 1 w 2"/>
                <a:gd name="T63" fmla="*/ 0 h 1"/>
                <a:gd name="T64" fmla="*/ 1 w 2"/>
                <a:gd name="T65" fmla="*/ 0 h 1"/>
                <a:gd name="T66" fmla="*/ 1 w 2"/>
                <a:gd name="T67" fmla="*/ 0 h 1"/>
                <a:gd name="T68" fmla="*/ 1 w 2"/>
                <a:gd name="T69" fmla="*/ 0 h 1"/>
                <a:gd name="T70" fmla="*/ 1 w 2"/>
                <a:gd name="T71" fmla="*/ 0 h 1"/>
                <a:gd name="T72" fmla="*/ 1 w 2"/>
                <a:gd name="T73" fmla="*/ 0 h 1"/>
                <a:gd name="T74" fmla="*/ 1 w 2"/>
                <a:gd name="T75" fmla="*/ 0 h 1"/>
                <a:gd name="T76" fmla="*/ 1 w 2"/>
                <a:gd name="T77" fmla="*/ 0 h 1"/>
                <a:gd name="T78" fmla="*/ 1 w 2"/>
                <a:gd name="T79" fmla="*/ 0 h 1"/>
                <a:gd name="T80" fmla="*/ 1 w 2"/>
                <a:gd name="T81" fmla="*/ 0 h 1"/>
                <a:gd name="T82" fmla="*/ 1 w 2"/>
                <a:gd name="T83" fmla="*/ 0 h 1"/>
                <a:gd name="T84" fmla="*/ 1 w 2"/>
                <a:gd name="T85" fmla="*/ 0 h 1"/>
                <a:gd name="T86" fmla="*/ 1 w 2"/>
                <a:gd name="T87" fmla="*/ 0 h 1"/>
                <a:gd name="T88" fmla="*/ 1 w 2"/>
                <a:gd name="T89" fmla="*/ 0 h 1"/>
                <a:gd name="T90" fmla="*/ 1 w 2"/>
                <a:gd name="T91" fmla="*/ 0 h 1"/>
                <a:gd name="T92" fmla="*/ 1 w 2"/>
                <a:gd name="T93" fmla="*/ 0 h 1"/>
                <a:gd name="T94" fmla="*/ 1 w 2"/>
                <a:gd name="T95" fmla="*/ 0 h 1"/>
                <a:gd name="T96" fmla="*/ 1 w 2"/>
                <a:gd name="T97" fmla="*/ 0 h 1"/>
                <a:gd name="T98" fmla="*/ 2 w 2"/>
                <a:gd name="T99" fmla="*/ 0 h 1"/>
                <a:gd name="T100" fmla="*/ 1 w 2"/>
                <a:gd name="T101" fmla="*/ 0 h 1"/>
                <a:gd name="T102" fmla="*/ 2 w 2"/>
                <a:gd name="T103" fmla="*/ 0 h 1"/>
                <a:gd name="T104" fmla="*/ 2 w 2"/>
                <a:gd name="T105" fmla="*/ 0 h 1"/>
                <a:gd name="T106" fmla="*/ 2 w 2"/>
                <a:gd name="T107" fmla="*/ 0 h 1"/>
                <a:gd name="T108" fmla="*/ 2 w 2"/>
                <a:gd name="T109" fmla="*/ 0 h 1"/>
                <a:gd name="T110" fmla="*/ 2 w 2"/>
                <a:gd name="T111" fmla="*/ 0 h 1"/>
                <a:gd name="T112" fmla="*/ 2 w 2"/>
                <a:gd name="T113" fmla="*/ 0 h 1"/>
                <a:gd name="T114" fmla="*/ 2 w 2"/>
                <a:gd name="T115" fmla="*/ 0 h 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 h="1">
                  <a:moveTo>
                    <a:pt x="0" y="1"/>
                  </a:moveTo>
                  <a:cubicBezTo>
                    <a:pt x="0" y="1"/>
                    <a:pt x="0" y="1"/>
                    <a:pt x="0" y="1"/>
                  </a:cubicBezTo>
                  <a:cubicBezTo>
                    <a:pt x="0" y="1"/>
                    <a:pt x="0" y="1"/>
                    <a:pt x="0" y="1"/>
                  </a:cubicBezTo>
                  <a:cubicBezTo>
                    <a:pt x="0" y="1"/>
                    <a:pt x="0" y="1"/>
                    <a:pt x="0" y="1"/>
                  </a:cubicBezTo>
                  <a:moveTo>
                    <a:pt x="0" y="1"/>
                  </a:moveTo>
                  <a:cubicBezTo>
                    <a:pt x="0" y="1"/>
                    <a:pt x="0" y="1"/>
                    <a:pt x="0" y="1"/>
                  </a:cubicBezTo>
                  <a:cubicBezTo>
                    <a:pt x="0" y="1"/>
                    <a:pt x="0" y="1"/>
                    <a:pt x="0" y="1"/>
                  </a:cubicBezTo>
                  <a:moveTo>
                    <a:pt x="0" y="1"/>
                  </a:moveTo>
                  <a:cubicBezTo>
                    <a:pt x="0" y="1"/>
                    <a:pt x="0" y="1"/>
                    <a:pt x="0" y="1"/>
                  </a:cubicBezTo>
                  <a:cubicBezTo>
                    <a:pt x="0" y="1"/>
                    <a:pt x="0" y="1"/>
                    <a:pt x="0" y="1"/>
                  </a:cubicBezTo>
                  <a:moveTo>
                    <a:pt x="0" y="1"/>
                  </a:moveTo>
                  <a:cubicBezTo>
                    <a:pt x="0" y="1"/>
                    <a:pt x="0" y="1"/>
                    <a:pt x="0" y="1"/>
                  </a:cubicBezTo>
                  <a:cubicBezTo>
                    <a:pt x="0" y="1"/>
                    <a:pt x="0" y="1"/>
                    <a:pt x="0" y="1"/>
                  </a:cubicBezTo>
                  <a:moveTo>
                    <a:pt x="0" y="1"/>
                  </a:moveTo>
                  <a:cubicBezTo>
                    <a:pt x="0" y="1"/>
                    <a:pt x="0" y="1"/>
                    <a:pt x="0" y="1"/>
                  </a:cubicBezTo>
                  <a:cubicBezTo>
                    <a:pt x="0" y="1"/>
                    <a:pt x="0" y="1"/>
                    <a:pt x="0" y="1"/>
                  </a:cubicBezTo>
                  <a:moveTo>
                    <a:pt x="0" y="1"/>
                  </a:moveTo>
                  <a:cubicBezTo>
                    <a:pt x="0" y="1"/>
                    <a:pt x="0" y="1"/>
                    <a:pt x="0" y="1"/>
                  </a:cubicBezTo>
                  <a:cubicBezTo>
                    <a:pt x="0" y="1"/>
                    <a:pt x="0" y="1"/>
                    <a:pt x="0" y="1"/>
                  </a:cubicBezTo>
                  <a:moveTo>
                    <a:pt x="0" y="1"/>
                  </a:moveTo>
                  <a:cubicBezTo>
                    <a:pt x="0" y="1"/>
                    <a:pt x="0" y="1"/>
                    <a:pt x="0" y="1"/>
                  </a:cubicBezTo>
                  <a:cubicBezTo>
                    <a:pt x="0" y="1"/>
                    <a:pt x="0" y="1"/>
                    <a:pt x="0" y="1"/>
                  </a:cubicBezTo>
                  <a:moveTo>
                    <a:pt x="0" y="1"/>
                  </a:moveTo>
                  <a:cubicBezTo>
                    <a:pt x="0" y="1"/>
                    <a:pt x="0" y="1"/>
                    <a:pt x="0" y="1"/>
                  </a:cubicBezTo>
                  <a:cubicBezTo>
                    <a:pt x="0" y="1"/>
                    <a:pt x="0" y="1"/>
                    <a:pt x="0" y="1"/>
                  </a:cubicBezTo>
                  <a:moveTo>
                    <a:pt x="1" y="0"/>
                  </a:moveTo>
                  <a:cubicBezTo>
                    <a:pt x="1" y="0"/>
                    <a:pt x="1" y="0"/>
                    <a:pt x="1" y="0"/>
                  </a:cubicBezTo>
                  <a:cubicBezTo>
                    <a:pt x="1" y="0"/>
                    <a:pt x="1" y="0"/>
                    <a:pt x="1" y="0"/>
                  </a:cubicBezTo>
                  <a:moveTo>
                    <a:pt x="1" y="0"/>
                  </a:moveTo>
                  <a:cubicBezTo>
                    <a:pt x="1" y="0"/>
                    <a:pt x="1" y="0"/>
                    <a:pt x="1" y="0"/>
                  </a:cubicBezTo>
                  <a:cubicBezTo>
                    <a:pt x="1" y="0"/>
                    <a:pt x="1" y="0"/>
                    <a:pt x="1" y="0"/>
                  </a:cubicBezTo>
                  <a:moveTo>
                    <a:pt x="1" y="0"/>
                  </a:moveTo>
                  <a:cubicBezTo>
                    <a:pt x="1" y="0"/>
                    <a:pt x="1" y="0"/>
                    <a:pt x="1" y="0"/>
                  </a:cubicBezTo>
                  <a:cubicBezTo>
                    <a:pt x="1" y="0"/>
                    <a:pt x="1" y="0"/>
                    <a:pt x="1" y="0"/>
                  </a:cubicBezTo>
                  <a:moveTo>
                    <a:pt x="1" y="0"/>
                  </a:moveTo>
                  <a:cubicBezTo>
                    <a:pt x="1" y="0"/>
                    <a:pt x="1" y="0"/>
                    <a:pt x="1" y="0"/>
                  </a:cubicBezTo>
                  <a:cubicBezTo>
                    <a:pt x="1" y="0"/>
                    <a:pt x="1" y="0"/>
                    <a:pt x="1" y="0"/>
                  </a:cubicBezTo>
                  <a:moveTo>
                    <a:pt x="1" y="0"/>
                  </a:moveTo>
                  <a:cubicBezTo>
                    <a:pt x="1" y="0"/>
                    <a:pt x="1" y="0"/>
                    <a:pt x="1" y="0"/>
                  </a:cubicBezTo>
                  <a:cubicBezTo>
                    <a:pt x="1" y="0"/>
                    <a:pt x="1" y="0"/>
                    <a:pt x="1" y="0"/>
                  </a:cubicBezTo>
                  <a:moveTo>
                    <a:pt x="1" y="0"/>
                  </a:moveTo>
                  <a:cubicBezTo>
                    <a:pt x="1" y="0"/>
                    <a:pt x="1" y="0"/>
                    <a:pt x="1" y="0"/>
                  </a:cubicBezTo>
                  <a:cubicBezTo>
                    <a:pt x="1" y="0"/>
                    <a:pt x="1" y="0"/>
                    <a:pt x="1" y="0"/>
                  </a:cubicBezTo>
                  <a:moveTo>
                    <a:pt x="1" y="0"/>
                  </a:moveTo>
                  <a:cubicBezTo>
                    <a:pt x="1" y="0"/>
                    <a:pt x="1" y="0"/>
                    <a:pt x="1" y="0"/>
                  </a:cubicBezTo>
                  <a:cubicBezTo>
                    <a:pt x="1" y="0"/>
                    <a:pt x="1" y="0"/>
                    <a:pt x="1" y="0"/>
                  </a:cubicBezTo>
                  <a:moveTo>
                    <a:pt x="1" y="0"/>
                  </a:moveTo>
                  <a:cubicBezTo>
                    <a:pt x="1" y="0"/>
                    <a:pt x="1" y="0"/>
                    <a:pt x="1" y="0"/>
                  </a:cubicBezTo>
                  <a:cubicBezTo>
                    <a:pt x="1" y="0"/>
                    <a:pt x="1" y="0"/>
                    <a:pt x="1" y="0"/>
                  </a:cubicBezTo>
                  <a:moveTo>
                    <a:pt x="2" y="0"/>
                  </a:moveTo>
                  <a:cubicBezTo>
                    <a:pt x="2" y="0"/>
                    <a:pt x="2" y="0"/>
                    <a:pt x="1" y="0"/>
                  </a:cubicBezTo>
                  <a:cubicBezTo>
                    <a:pt x="1" y="0"/>
                    <a:pt x="2" y="0"/>
                    <a:pt x="2" y="0"/>
                  </a:cubicBezTo>
                  <a:moveTo>
                    <a:pt x="2" y="0"/>
                  </a:moveTo>
                  <a:cubicBezTo>
                    <a:pt x="2" y="0"/>
                    <a:pt x="2" y="0"/>
                    <a:pt x="2" y="0"/>
                  </a:cubicBezTo>
                  <a:cubicBezTo>
                    <a:pt x="2" y="0"/>
                    <a:pt x="2" y="0"/>
                    <a:pt x="2" y="0"/>
                  </a:cubicBezTo>
                  <a:moveTo>
                    <a:pt x="2" y="0"/>
                  </a:moveTo>
                  <a:cubicBezTo>
                    <a:pt x="2" y="0"/>
                    <a:pt x="2" y="0"/>
                    <a:pt x="2" y="0"/>
                  </a:cubicBezTo>
                  <a:cubicBezTo>
                    <a:pt x="2" y="0"/>
                    <a:pt x="2" y="0"/>
                    <a:pt x="2" y="0"/>
                  </a:cubicBezTo>
                </a:path>
              </a:pathLst>
            </a:custGeom>
            <a:solidFill>
              <a:srgbClr val="3F83C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p>
              <a:endParaRPr lang="en-US" sz="1836"/>
            </a:p>
          </p:txBody>
        </p:sp>
        <p:sp>
          <p:nvSpPr>
            <p:cNvPr id="704" name="Freeform 665"/>
            <p:cNvSpPr>
              <a:spLocks noEditPoints="1"/>
            </p:cNvSpPr>
            <p:nvPr/>
          </p:nvSpPr>
          <p:spPr bwMode="auto">
            <a:xfrm>
              <a:off x="10586577" y="5045125"/>
              <a:ext cx="17811" cy="17811"/>
            </a:xfrm>
            <a:custGeom>
              <a:avLst/>
              <a:gdLst>
                <a:gd name="T0" fmla="*/ 0 w 3"/>
                <a:gd name="T1" fmla="*/ 3 h 3"/>
                <a:gd name="T2" fmla="*/ 0 w 3"/>
                <a:gd name="T3" fmla="*/ 3 h 3"/>
                <a:gd name="T4" fmla="*/ 0 w 3"/>
                <a:gd name="T5" fmla="*/ 3 h 3"/>
                <a:gd name="T6" fmla="*/ 0 w 3"/>
                <a:gd name="T7" fmla="*/ 3 h 3"/>
                <a:gd name="T8" fmla="*/ 0 w 3"/>
                <a:gd name="T9" fmla="*/ 3 h 3"/>
                <a:gd name="T10" fmla="*/ 0 w 3"/>
                <a:gd name="T11" fmla="*/ 3 h 3"/>
                <a:gd name="T12" fmla="*/ 0 w 3"/>
                <a:gd name="T13" fmla="*/ 3 h 3"/>
                <a:gd name="T14" fmla="*/ 0 w 3"/>
                <a:gd name="T15" fmla="*/ 2 h 3"/>
                <a:gd name="T16" fmla="*/ 0 w 3"/>
                <a:gd name="T17" fmla="*/ 2 h 3"/>
                <a:gd name="T18" fmla="*/ 0 w 3"/>
                <a:gd name="T19" fmla="*/ 2 h 3"/>
                <a:gd name="T20" fmla="*/ 0 w 3"/>
                <a:gd name="T21" fmla="*/ 2 h 3"/>
                <a:gd name="T22" fmla="*/ 0 w 3"/>
                <a:gd name="T23" fmla="*/ 2 h 3"/>
                <a:gd name="T24" fmla="*/ 0 w 3"/>
                <a:gd name="T25" fmla="*/ 2 h 3"/>
                <a:gd name="T26" fmla="*/ 1 w 3"/>
                <a:gd name="T27" fmla="*/ 2 h 3"/>
                <a:gd name="T28" fmla="*/ 1 w 3"/>
                <a:gd name="T29" fmla="*/ 2 h 3"/>
                <a:gd name="T30" fmla="*/ 1 w 3"/>
                <a:gd name="T31" fmla="*/ 2 h 3"/>
                <a:gd name="T32" fmla="*/ 1 w 3"/>
                <a:gd name="T33" fmla="*/ 2 h 3"/>
                <a:gd name="T34" fmla="*/ 1 w 3"/>
                <a:gd name="T35" fmla="*/ 2 h 3"/>
                <a:gd name="T36" fmla="*/ 1 w 3"/>
                <a:gd name="T37" fmla="*/ 2 h 3"/>
                <a:gd name="T38" fmla="*/ 1 w 3"/>
                <a:gd name="T39" fmla="*/ 2 h 3"/>
                <a:gd name="T40" fmla="*/ 1 w 3"/>
                <a:gd name="T41" fmla="*/ 2 h 3"/>
                <a:gd name="T42" fmla="*/ 1 w 3"/>
                <a:gd name="T43" fmla="*/ 2 h 3"/>
                <a:gd name="T44" fmla="*/ 1 w 3"/>
                <a:gd name="T45" fmla="*/ 1 h 3"/>
                <a:gd name="T46" fmla="*/ 1 w 3"/>
                <a:gd name="T47" fmla="*/ 1 h 3"/>
                <a:gd name="T48" fmla="*/ 1 w 3"/>
                <a:gd name="T49" fmla="*/ 1 h 3"/>
                <a:gd name="T50" fmla="*/ 1 w 3"/>
                <a:gd name="T51" fmla="*/ 1 h 3"/>
                <a:gd name="T52" fmla="*/ 1 w 3"/>
                <a:gd name="T53" fmla="*/ 1 h 3"/>
                <a:gd name="T54" fmla="*/ 2 w 3"/>
                <a:gd name="T55" fmla="*/ 1 h 3"/>
                <a:gd name="T56" fmla="*/ 2 w 3"/>
                <a:gd name="T57" fmla="*/ 1 h 3"/>
                <a:gd name="T58" fmla="*/ 2 w 3"/>
                <a:gd name="T59" fmla="*/ 1 h 3"/>
                <a:gd name="T60" fmla="*/ 2 w 3"/>
                <a:gd name="T61" fmla="*/ 1 h 3"/>
                <a:gd name="T62" fmla="*/ 2 w 3"/>
                <a:gd name="T63" fmla="*/ 1 h 3"/>
                <a:gd name="T64" fmla="*/ 2 w 3"/>
                <a:gd name="T65" fmla="*/ 1 h 3"/>
                <a:gd name="T66" fmla="*/ 2 w 3"/>
                <a:gd name="T67" fmla="*/ 1 h 3"/>
                <a:gd name="T68" fmla="*/ 2 w 3"/>
                <a:gd name="T69" fmla="*/ 1 h 3"/>
                <a:gd name="T70" fmla="*/ 2 w 3"/>
                <a:gd name="T71" fmla="*/ 1 h 3"/>
                <a:gd name="T72" fmla="*/ 2 w 3"/>
                <a:gd name="T73" fmla="*/ 1 h 3"/>
                <a:gd name="T74" fmla="*/ 2 w 3"/>
                <a:gd name="T75" fmla="*/ 1 h 3"/>
                <a:gd name="T76" fmla="*/ 2 w 3"/>
                <a:gd name="T77" fmla="*/ 0 h 3"/>
                <a:gd name="T78" fmla="*/ 2 w 3"/>
                <a:gd name="T79" fmla="*/ 0 h 3"/>
                <a:gd name="T80" fmla="*/ 3 w 3"/>
                <a:gd name="T81" fmla="*/ 0 h 3"/>
                <a:gd name="T82" fmla="*/ 3 w 3"/>
                <a:gd name="T83" fmla="*/ 0 h 3"/>
                <a:gd name="T84" fmla="*/ 3 w 3"/>
                <a:gd name="T85" fmla="*/ 0 h 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3" h="3">
                  <a:moveTo>
                    <a:pt x="0" y="3"/>
                  </a:moveTo>
                  <a:cubicBezTo>
                    <a:pt x="0" y="3"/>
                    <a:pt x="0" y="3"/>
                    <a:pt x="0" y="3"/>
                  </a:cubicBezTo>
                  <a:cubicBezTo>
                    <a:pt x="0" y="3"/>
                    <a:pt x="0" y="3"/>
                    <a:pt x="0" y="3"/>
                  </a:cubicBezTo>
                  <a:cubicBezTo>
                    <a:pt x="0" y="3"/>
                    <a:pt x="0" y="3"/>
                    <a:pt x="0" y="3"/>
                  </a:cubicBezTo>
                  <a:moveTo>
                    <a:pt x="0" y="3"/>
                  </a:moveTo>
                  <a:cubicBezTo>
                    <a:pt x="0" y="3"/>
                    <a:pt x="0" y="3"/>
                    <a:pt x="0" y="3"/>
                  </a:cubicBezTo>
                  <a:cubicBezTo>
                    <a:pt x="0" y="3"/>
                    <a:pt x="0" y="3"/>
                    <a:pt x="0" y="3"/>
                  </a:cubicBezTo>
                  <a:moveTo>
                    <a:pt x="0" y="3"/>
                  </a:moveTo>
                  <a:cubicBezTo>
                    <a:pt x="0" y="3"/>
                    <a:pt x="0" y="3"/>
                    <a:pt x="0" y="3"/>
                  </a:cubicBezTo>
                  <a:cubicBezTo>
                    <a:pt x="0" y="3"/>
                    <a:pt x="0" y="3"/>
                    <a:pt x="0" y="3"/>
                  </a:cubicBezTo>
                  <a:moveTo>
                    <a:pt x="0" y="3"/>
                  </a:moveTo>
                  <a:cubicBezTo>
                    <a:pt x="0" y="3"/>
                    <a:pt x="0" y="3"/>
                    <a:pt x="0" y="3"/>
                  </a:cubicBezTo>
                  <a:cubicBezTo>
                    <a:pt x="0" y="3"/>
                    <a:pt x="0" y="3"/>
                    <a:pt x="0" y="3"/>
                  </a:cubicBezTo>
                  <a:moveTo>
                    <a:pt x="0" y="3"/>
                  </a:moveTo>
                  <a:cubicBezTo>
                    <a:pt x="0" y="3"/>
                    <a:pt x="0" y="3"/>
                    <a:pt x="0" y="3"/>
                  </a:cubicBezTo>
                  <a:cubicBezTo>
                    <a:pt x="0" y="3"/>
                    <a:pt x="0" y="3"/>
                    <a:pt x="0" y="3"/>
                  </a:cubicBezTo>
                  <a:moveTo>
                    <a:pt x="0" y="3"/>
                  </a:moveTo>
                  <a:cubicBezTo>
                    <a:pt x="0" y="3"/>
                    <a:pt x="0" y="3"/>
                    <a:pt x="0" y="3"/>
                  </a:cubicBezTo>
                  <a:cubicBezTo>
                    <a:pt x="0" y="3"/>
                    <a:pt x="0" y="3"/>
                    <a:pt x="0" y="3"/>
                  </a:cubicBezTo>
                  <a:moveTo>
                    <a:pt x="0" y="3"/>
                  </a:moveTo>
                  <a:cubicBezTo>
                    <a:pt x="0" y="3"/>
                    <a:pt x="0" y="3"/>
                    <a:pt x="0" y="3"/>
                  </a:cubicBezTo>
                  <a:cubicBezTo>
                    <a:pt x="0" y="3"/>
                    <a:pt x="0" y="3"/>
                    <a:pt x="0" y="3"/>
                  </a:cubicBezTo>
                  <a:moveTo>
                    <a:pt x="0" y="2"/>
                  </a:moveTo>
                  <a:cubicBezTo>
                    <a:pt x="0" y="2"/>
                    <a:pt x="0" y="2"/>
                    <a:pt x="0" y="2"/>
                  </a:cubicBezTo>
                  <a:cubicBezTo>
                    <a:pt x="0" y="2"/>
                    <a:pt x="0" y="2"/>
                    <a:pt x="0" y="2"/>
                  </a:cubicBezTo>
                  <a:moveTo>
                    <a:pt x="0" y="2"/>
                  </a:moveTo>
                  <a:cubicBezTo>
                    <a:pt x="0" y="2"/>
                    <a:pt x="0" y="2"/>
                    <a:pt x="0" y="2"/>
                  </a:cubicBezTo>
                  <a:cubicBezTo>
                    <a:pt x="0" y="2"/>
                    <a:pt x="0" y="2"/>
                    <a:pt x="0" y="2"/>
                  </a:cubicBezTo>
                  <a:moveTo>
                    <a:pt x="0" y="2"/>
                  </a:moveTo>
                  <a:cubicBezTo>
                    <a:pt x="0" y="2"/>
                    <a:pt x="0" y="2"/>
                    <a:pt x="0" y="2"/>
                  </a:cubicBezTo>
                  <a:cubicBezTo>
                    <a:pt x="0" y="2"/>
                    <a:pt x="0" y="2"/>
                    <a:pt x="0" y="2"/>
                  </a:cubicBezTo>
                  <a:moveTo>
                    <a:pt x="0" y="2"/>
                  </a:moveTo>
                  <a:cubicBezTo>
                    <a:pt x="0" y="2"/>
                    <a:pt x="0" y="2"/>
                    <a:pt x="0" y="2"/>
                  </a:cubicBezTo>
                  <a:cubicBezTo>
                    <a:pt x="0" y="2"/>
                    <a:pt x="0" y="2"/>
                    <a:pt x="0" y="2"/>
                  </a:cubicBezTo>
                  <a:moveTo>
                    <a:pt x="0" y="2"/>
                  </a:moveTo>
                  <a:cubicBezTo>
                    <a:pt x="0" y="2"/>
                    <a:pt x="0" y="2"/>
                    <a:pt x="0" y="2"/>
                  </a:cubicBezTo>
                  <a:cubicBezTo>
                    <a:pt x="0" y="2"/>
                    <a:pt x="0" y="2"/>
                    <a:pt x="0" y="2"/>
                  </a:cubicBezTo>
                  <a:moveTo>
                    <a:pt x="0" y="2"/>
                  </a:moveTo>
                  <a:cubicBezTo>
                    <a:pt x="0" y="2"/>
                    <a:pt x="0" y="2"/>
                    <a:pt x="0" y="2"/>
                  </a:cubicBezTo>
                  <a:cubicBezTo>
                    <a:pt x="0" y="2"/>
                    <a:pt x="0" y="2"/>
                    <a:pt x="0" y="2"/>
                  </a:cubicBezTo>
                  <a:moveTo>
                    <a:pt x="1" y="2"/>
                  </a:moveTo>
                  <a:cubicBezTo>
                    <a:pt x="1" y="2"/>
                    <a:pt x="1" y="2"/>
                    <a:pt x="1" y="2"/>
                  </a:cubicBezTo>
                  <a:cubicBezTo>
                    <a:pt x="1" y="2"/>
                    <a:pt x="1" y="2"/>
                    <a:pt x="1" y="2"/>
                  </a:cubicBezTo>
                  <a:moveTo>
                    <a:pt x="1" y="2"/>
                  </a:moveTo>
                  <a:cubicBezTo>
                    <a:pt x="1" y="2"/>
                    <a:pt x="1" y="2"/>
                    <a:pt x="1" y="2"/>
                  </a:cubicBezTo>
                  <a:cubicBezTo>
                    <a:pt x="1" y="2"/>
                    <a:pt x="1" y="2"/>
                    <a:pt x="1" y="2"/>
                  </a:cubicBezTo>
                  <a:moveTo>
                    <a:pt x="1" y="2"/>
                  </a:moveTo>
                  <a:cubicBezTo>
                    <a:pt x="1" y="2"/>
                    <a:pt x="1" y="2"/>
                    <a:pt x="1" y="2"/>
                  </a:cubicBezTo>
                  <a:cubicBezTo>
                    <a:pt x="1" y="2"/>
                    <a:pt x="1" y="2"/>
                    <a:pt x="1" y="2"/>
                  </a:cubicBezTo>
                  <a:moveTo>
                    <a:pt x="1" y="2"/>
                  </a:moveTo>
                  <a:cubicBezTo>
                    <a:pt x="1" y="2"/>
                    <a:pt x="1" y="2"/>
                    <a:pt x="1" y="2"/>
                  </a:cubicBezTo>
                  <a:cubicBezTo>
                    <a:pt x="1" y="2"/>
                    <a:pt x="1" y="2"/>
                    <a:pt x="1" y="2"/>
                  </a:cubicBezTo>
                  <a:moveTo>
                    <a:pt x="1" y="2"/>
                  </a:moveTo>
                  <a:cubicBezTo>
                    <a:pt x="1" y="2"/>
                    <a:pt x="1" y="2"/>
                    <a:pt x="1" y="2"/>
                  </a:cubicBezTo>
                  <a:cubicBezTo>
                    <a:pt x="1" y="2"/>
                    <a:pt x="1" y="2"/>
                    <a:pt x="1" y="2"/>
                  </a:cubicBezTo>
                  <a:moveTo>
                    <a:pt x="1" y="2"/>
                  </a:moveTo>
                  <a:cubicBezTo>
                    <a:pt x="1" y="2"/>
                    <a:pt x="1" y="2"/>
                    <a:pt x="1" y="2"/>
                  </a:cubicBezTo>
                  <a:cubicBezTo>
                    <a:pt x="1" y="2"/>
                    <a:pt x="1" y="2"/>
                    <a:pt x="1" y="2"/>
                  </a:cubicBezTo>
                  <a:moveTo>
                    <a:pt x="1" y="2"/>
                  </a:moveTo>
                  <a:cubicBezTo>
                    <a:pt x="1" y="2"/>
                    <a:pt x="1" y="2"/>
                    <a:pt x="1" y="2"/>
                  </a:cubicBezTo>
                  <a:cubicBezTo>
                    <a:pt x="1" y="2"/>
                    <a:pt x="1" y="2"/>
                    <a:pt x="1" y="2"/>
                  </a:cubicBezTo>
                  <a:moveTo>
                    <a:pt x="1" y="2"/>
                  </a:moveTo>
                  <a:cubicBezTo>
                    <a:pt x="1" y="2"/>
                    <a:pt x="1" y="2"/>
                    <a:pt x="1" y="2"/>
                  </a:cubicBezTo>
                  <a:cubicBezTo>
                    <a:pt x="1" y="2"/>
                    <a:pt x="1" y="2"/>
                    <a:pt x="1" y="2"/>
                  </a:cubicBezTo>
                  <a:moveTo>
                    <a:pt x="1" y="2"/>
                  </a:moveTo>
                  <a:cubicBezTo>
                    <a:pt x="1" y="2"/>
                    <a:pt x="1" y="2"/>
                    <a:pt x="1" y="2"/>
                  </a:cubicBezTo>
                  <a:cubicBezTo>
                    <a:pt x="1" y="2"/>
                    <a:pt x="1" y="2"/>
                    <a:pt x="1" y="2"/>
                  </a:cubicBezTo>
                  <a:moveTo>
                    <a:pt x="1" y="1"/>
                  </a:moveTo>
                  <a:cubicBezTo>
                    <a:pt x="1" y="1"/>
                    <a:pt x="1" y="1"/>
                    <a:pt x="1" y="1"/>
                  </a:cubicBezTo>
                  <a:cubicBezTo>
                    <a:pt x="1" y="1"/>
                    <a:pt x="1" y="1"/>
                    <a:pt x="1" y="1"/>
                  </a:cubicBezTo>
                  <a:moveTo>
                    <a:pt x="1" y="1"/>
                  </a:moveTo>
                  <a:cubicBezTo>
                    <a:pt x="1" y="1"/>
                    <a:pt x="1" y="1"/>
                    <a:pt x="1" y="1"/>
                  </a:cubicBezTo>
                  <a:cubicBezTo>
                    <a:pt x="1" y="1"/>
                    <a:pt x="1" y="1"/>
                    <a:pt x="1" y="1"/>
                  </a:cubicBezTo>
                  <a:moveTo>
                    <a:pt x="1" y="1"/>
                  </a:moveTo>
                  <a:cubicBezTo>
                    <a:pt x="1" y="1"/>
                    <a:pt x="1" y="1"/>
                    <a:pt x="1" y="1"/>
                  </a:cubicBezTo>
                  <a:cubicBezTo>
                    <a:pt x="1" y="1"/>
                    <a:pt x="1" y="1"/>
                    <a:pt x="1" y="1"/>
                  </a:cubicBezTo>
                  <a:moveTo>
                    <a:pt x="1" y="1"/>
                  </a:moveTo>
                  <a:cubicBezTo>
                    <a:pt x="1" y="1"/>
                    <a:pt x="1" y="1"/>
                    <a:pt x="1" y="1"/>
                  </a:cubicBezTo>
                  <a:cubicBezTo>
                    <a:pt x="1" y="1"/>
                    <a:pt x="1" y="1"/>
                    <a:pt x="1" y="1"/>
                  </a:cubicBezTo>
                  <a:moveTo>
                    <a:pt x="1" y="1"/>
                  </a:moveTo>
                  <a:cubicBezTo>
                    <a:pt x="1" y="1"/>
                    <a:pt x="1" y="1"/>
                    <a:pt x="1" y="1"/>
                  </a:cubicBezTo>
                  <a:cubicBezTo>
                    <a:pt x="1" y="1"/>
                    <a:pt x="1" y="1"/>
                    <a:pt x="1" y="1"/>
                  </a:cubicBezTo>
                  <a:moveTo>
                    <a:pt x="2" y="1"/>
                  </a:moveTo>
                  <a:cubicBezTo>
                    <a:pt x="2" y="1"/>
                    <a:pt x="2" y="1"/>
                    <a:pt x="2" y="1"/>
                  </a:cubicBezTo>
                  <a:cubicBezTo>
                    <a:pt x="2" y="1"/>
                    <a:pt x="2" y="1"/>
                    <a:pt x="2" y="1"/>
                  </a:cubicBezTo>
                  <a:moveTo>
                    <a:pt x="2" y="1"/>
                  </a:moveTo>
                  <a:cubicBezTo>
                    <a:pt x="2" y="1"/>
                    <a:pt x="2" y="1"/>
                    <a:pt x="2" y="1"/>
                  </a:cubicBezTo>
                  <a:cubicBezTo>
                    <a:pt x="2" y="1"/>
                    <a:pt x="2" y="1"/>
                    <a:pt x="2" y="1"/>
                  </a:cubicBezTo>
                  <a:moveTo>
                    <a:pt x="2" y="1"/>
                  </a:moveTo>
                  <a:cubicBezTo>
                    <a:pt x="2" y="1"/>
                    <a:pt x="2" y="1"/>
                    <a:pt x="2" y="1"/>
                  </a:cubicBezTo>
                  <a:cubicBezTo>
                    <a:pt x="2" y="1"/>
                    <a:pt x="2" y="1"/>
                    <a:pt x="2" y="1"/>
                  </a:cubicBezTo>
                  <a:moveTo>
                    <a:pt x="2" y="1"/>
                  </a:moveTo>
                  <a:cubicBezTo>
                    <a:pt x="2" y="1"/>
                    <a:pt x="2" y="1"/>
                    <a:pt x="2" y="1"/>
                  </a:cubicBezTo>
                  <a:cubicBezTo>
                    <a:pt x="2" y="1"/>
                    <a:pt x="2" y="1"/>
                    <a:pt x="2" y="1"/>
                  </a:cubicBezTo>
                  <a:moveTo>
                    <a:pt x="2" y="1"/>
                  </a:moveTo>
                  <a:cubicBezTo>
                    <a:pt x="2" y="1"/>
                    <a:pt x="2" y="1"/>
                    <a:pt x="2" y="1"/>
                  </a:cubicBezTo>
                  <a:cubicBezTo>
                    <a:pt x="2" y="1"/>
                    <a:pt x="2" y="1"/>
                    <a:pt x="2" y="1"/>
                  </a:cubicBezTo>
                  <a:moveTo>
                    <a:pt x="2" y="1"/>
                  </a:moveTo>
                  <a:cubicBezTo>
                    <a:pt x="2" y="1"/>
                    <a:pt x="2" y="1"/>
                    <a:pt x="2" y="1"/>
                  </a:cubicBezTo>
                  <a:cubicBezTo>
                    <a:pt x="2" y="1"/>
                    <a:pt x="2" y="1"/>
                    <a:pt x="2" y="1"/>
                  </a:cubicBezTo>
                  <a:moveTo>
                    <a:pt x="2" y="1"/>
                  </a:moveTo>
                  <a:cubicBezTo>
                    <a:pt x="2" y="1"/>
                    <a:pt x="2" y="1"/>
                    <a:pt x="2" y="1"/>
                  </a:cubicBezTo>
                  <a:cubicBezTo>
                    <a:pt x="2" y="1"/>
                    <a:pt x="2" y="1"/>
                    <a:pt x="2" y="1"/>
                  </a:cubicBezTo>
                  <a:moveTo>
                    <a:pt x="2" y="1"/>
                  </a:moveTo>
                  <a:cubicBezTo>
                    <a:pt x="2" y="1"/>
                    <a:pt x="2" y="1"/>
                    <a:pt x="2" y="1"/>
                  </a:cubicBezTo>
                  <a:cubicBezTo>
                    <a:pt x="2" y="1"/>
                    <a:pt x="2" y="1"/>
                    <a:pt x="2" y="1"/>
                  </a:cubicBezTo>
                  <a:moveTo>
                    <a:pt x="2" y="1"/>
                  </a:moveTo>
                  <a:cubicBezTo>
                    <a:pt x="2" y="1"/>
                    <a:pt x="2" y="1"/>
                    <a:pt x="2" y="1"/>
                  </a:cubicBezTo>
                  <a:cubicBezTo>
                    <a:pt x="2" y="1"/>
                    <a:pt x="2" y="1"/>
                    <a:pt x="2" y="1"/>
                  </a:cubicBezTo>
                  <a:moveTo>
                    <a:pt x="2" y="1"/>
                  </a:moveTo>
                  <a:cubicBezTo>
                    <a:pt x="2" y="1"/>
                    <a:pt x="2" y="1"/>
                    <a:pt x="2" y="1"/>
                  </a:cubicBezTo>
                  <a:cubicBezTo>
                    <a:pt x="2" y="1"/>
                    <a:pt x="2" y="1"/>
                    <a:pt x="2" y="1"/>
                  </a:cubicBezTo>
                  <a:moveTo>
                    <a:pt x="2" y="1"/>
                  </a:moveTo>
                  <a:cubicBezTo>
                    <a:pt x="2" y="1"/>
                    <a:pt x="2" y="1"/>
                    <a:pt x="2" y="1"/>
                  </a:cubicBezTo>
                  <a:cubicBezTo>
                    <a:pt x="2" y="1"/>
                    <a:pt x="2" y="1"/>
                    <a:pt x="2" y="1"/>
                  </a:cubicBezTo>
                  <a:moveTo>
                    <a:pt x="2" y="0"/>
                  </a:moveTo>
                  <a:cubicBezTo>
                    <a:pt x="2" y="0"/>
                    <a:pt x="2" y="0"/>
                    <a:pt x="2" y="0"/>
                  </a:cubicBezTo>
                  <a:cubicBezTo>
                    <a:pt x="2" y="0"/>
                    <a:pt x="2" y="0"/>
                    <a:pt x="2" y="0"/>
                  </a:cubicBezTo>
                  <a:moveTo>
                    <a:pt x="3" y="0"/>
                  </a:moveTo>
                  <a:cubicBezTo>
                    <a:pt x="3" y="0"/>
                    <a:pt x="3" y="0"/>
                    <a:pt x="2" y="0"/>
                  </a:cubicBezTo>
                  <a:cubicBezTo>
                    <a:pt x="3" y="0"/>
                    <a:pt x="3" y="0"/>
                    <a:pt x="3" y="0"/>
                  </a:cubicBezTo>
                  <a:moveTo>
                    <a:pt x="3" y="0"/>
                  </a:moveTo>
                  <a:cubicBezTo>
                    <a:pt x="3" y="0"/>
                    <a:pt x="3" y="0"/>
                    <a:pt x="3" y="0"/>
                  </a:cubicBezTo>
                  <a:cubicBezTo>
                    <a:pt x="3" y="0"/>
                    <a:pt x="3" y="0"/>
                    <a:pt x="3" y="0"/>
                  </a:cubicBezTo>
                  <a:moveTo>
                    <a:pt x="3" y="0"/>
                  </a:moveTo>
                  <a:cubicBezTo>
                    <a:pt x="3" y="0"/>
                    <a:pt x="3" y="0"/>
                    <a:pt x="3" y="0"/>
                  </a:cubicBezTo>
                  <a:cubicBezTo>
                    <a:pt x="3" y="0"/>
                    <a:pt x="3" y="0"/>
                    <a:pt x="3" y="0"/>
                  </a:cubicBezTo>
                  <a:moveTo>
                    <a:pt x="3" y="0"/>
                  </a:moveTo>
                  <a:cubicBezTo>
                    <a:pt x="3" y="0"/>
                    <a:pt x="3" y="0"/>
                    <a:pt x="3" y="0"/>
                  </a:cubicBezTo>
                  <a:cubicBezTo>
                    <a:pt x="3" y="0"/>
                    <a:pt x="3" y="0"/>
                    <a:pt x="3" y="0"/>
                  </a:cubicBezTo>
                  <a:cubicBezTo>
                    <a:pt x="3" y="0"/>
                    <a:pt x="3" y="0"/>
                    <a:pt x="3" y="0"/>
                  </a:cubicBezTo>
                </a:path>
              </a:pathLst>
            </a:custGeom>
            <a:solidFill>
              <a:srgbClr val="4F80B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p>
              <a:endParaRPr lang="en-US" sz="1836"/>
            </a:p>
          </p:txBody>
        </p:sp>
        <p:sp>
          <p:nvSpPr>
            <p:cNvPr id="705" name="Freeform 666"/>
            <p:cNvSpPr>
              <a:spLocks/>
            </p:cNvSpPr>
            <p:nvPr/>
          </p:nvSpPr>
          <p:spPr bwMode="auto">
            <a:xfrm>
              <a:off x="10699914" y="5009504"/>
              <a:ext cx="6476" cy="0"/>
            </a:xfrm>
            <a:custGeom>
              <a:avLst/>
              <a:gdLst>
                <a:gd name="T0" fmla="*/ 1 w 1"/>
                <a:gd name="T1" fmla="*/ 0 w 1"/>
                <a:gd name="T2" fmla="*/ 0 w 1"/>
                <a:gd name="T3" fmla="*/ 1 w 1"/>
                <a:gd name="T4" fmla="*/ 1 w 1"/>
              </a:gdLst>
              <a:ahLst/>
              <a:cxnLst>
                <a:cxn ang="0">
                  <a:pos x="T0" y="0"/>
                </a:cxn>
                <a:cxn ang="0">
                  <a:pos x="T1" y="0"/>
                </a:cxn>
                <a:cxn ang="0">
                  <a:pos x="T2" y="0"/>
                </a:cxn>
                <a:cxn ang="0">
                  <a:pos x="T3" y="0"/>
                </a:cxn>
                <a:cxn ang="0">
                  <a:pos x="T4" y="0"/>
                </a:cxn>
              </a:cxnLst>
              <a:rect l="0" t="0" r="r" b="b"/>
              <a:pathLst>
                <a:path w="1">
                  <a:moveTo>
                    <a:pt x="1" y="0"/>
                  </a:moveTo>
                  <a:cubicBezTo>
                    <a:pt x="1" y="0"/>
                    <a:pt x="1" y="0"/>
                    <a:pt x="0" y="0"/>
                  </a:cubicBezTo>
                  <a:cubicBezTo>
                    <a:pt x="0" y="0"/>
                    <a:pt x="0" y="0"/>
                    <a:pt x="0" y="0"/>
                  </a:cubicBezTo>
                  <a:cubicBezTo>
                    <a:pt x="0" y="0"/>
                    <a:pt x="1" y="0"/>
                    <a:pt x="1" y="0"/>
                  </a:cubicBezTo>
                  <a:cubicBezTo>
                    <a:pt x="1" y="0"/>
                    <a:pt x="1" y="0"/>
                    <a:pt x="1" y="0"/>
                  </a:cubicBezTo>
                </a:path>
              </a:pathLst>
            </a:custGeom>
            <a:solidFill>
              <a:srgbClr val="5481A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p>
              <a:endParaRPr lang="en-US" sz="1836"/>
            </a:p>
          </p:txBody>
        </p:sp>
        <p:sp>
          <p:nvSpPr>
            <p:cNvPr id="814" name="Freeform 775"/>
            <p:cNvSpPr>
              <a:spLocks/>
            </p:cNvSpPr>
            <p:nvPr/>
          </p:nvSpPr>
          <p:spPr bwMode="auto">
            <a:xfrm>
              <a:off x="9702547" y="4633872"/>
              <a:ext cx="77717" cy="66384"/>
            </a:xfrm>
            <a:custGeom>
              <a:avLst/>
              <a:gdLst>
                <a:gd name="T0" fmla="*/ 48 w 48"/>
                <a:gd name="T1" fmla="*/ 0 h 41"/>
                <a:gd name="T2" fmla="*/ 0 w 48"/>
                <a:gd name="T3" fmla="*/ 37 h 41"/>
                <a:gd name="T4" fmla="*/ 4 w 48"/>
                <a:gd name="T5" fmla="*/ 41 h 41"/>
                <a:gd name="T6" fmla="*/ 48 w 48"/>
                <a:gd name="T7" fmla="*/ 4 h 41"/>
                <a:gd name="T8" fmla="*/ 48 w 48"/>
                <a:gd name="T9" fmla="*/ 0 h 41"/>
              </a:gdLst>
              <a:ahLst/>
              <a:cxnLst>
                <a:cxn ang="0">
                  <a:pos x="T0" y="T1"/>
                </a:cxn>
                <a:cxn ang="0">
                  <a:pos x="T2" y="T3"/>
                </a:cxn>
                <a:cxn ang="0">
                  <a:pos x="T4" y="T5"/>
                </a:cxn>
                <a:cxn ang="0">
                  <a:pos x="T6" y="T7"/>
                </a:cxn>
                <a:cxn ang="0">
                  <a:pos x="T8" y="T9"/>
                </a:cxn>
              </a:cxnLst>
              <a:rect l="0" t="0" r="r" b="b"/>
              <a:pathLst>
                <a:path w="48" h="41">
                  <a:moveTo>
                    <a:pt x="48" y="0"/>
                  </a:moveTo>
                  <a:lnTo>
                    <a:pt x="0" y="37"/>
                  </a:lnTo>
                  <a:lnTo>
                    <a:pt x="4" y="41"/>
                  </a:lnTo>
                  <a:lnTo>
                    <a:pt x="48" y="4"/>
                  </a:lnTo>
                  <a:lnTo>
                    <a:pt x="48" y="0"/>
                  </a:lnTo>
                  <a:close/>
                </a:path>
              </a:pathLst>
            </a:custGeom>
            <a:solidFill>
              <a:srgbClr val="876B4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p>
              <a:endParaRPr lang="en-US" sz="1836"/>
            </a:p>
          </p:txBody>
        </p:sp>
        <p:sp>
          <p:nvSpPr>
            <p:cNvPr id="815" name="Freeform 776"/>
            <p:cNvSpPr>
              <a:spLocks/>
            </p:cNvSpPr>
            <p:nvPr/>
          </p:nvSpPr>
          <p:spPr bwMode="auto">
            <a:xfrm>
              <a:off x="9702547" y="4633872"/>
              <a:ext cx="77717" cy="66384"/>
            </a:xfrm>
            <a:custGeom>
              <a:avLst/>
              <a:gdLst>
                <a:gd name="T0" fmla="*/ 48 w 48"/>
                <a:gd name="T1" fmla="*/ 0 h 41"/>
                <a:gd name="T2" fmla="*/ 0 w 48"/>
                <a:gd name="T3" fmla="*/ 37 h 41"/>
                <a:gd name="T4" fmla="*/ 4 w 48"/>
                <a:gd name="T5" fmla="*/ 41 h 41"/>
                <a:gd name="T6" fmla="*/ 48 w 48"/>
                <a:gd name="T7" fmla="*/ 4 h 41"/>
                <a:gd name="T8" fmla="*/ 48 w 48"/>
                <a:gd name="T9" fmla="*/ 0 h 41"/>
              </a:gdLst>
              <a:ahLst/>
              <a:cxnLst>
                <a:cxn ang="0">
                  <a:pos x="T0" y="T1"/>
                </a:cxn>
                <a:cxn ang="0">
                  <a:pos x="T2" y="T3"/>
                </a:cxn>
                <a:cxn ang="0">
                  <a:pos x="T4" y="T5"/>
                </a:cxn>
                <a:cxn ang="0">
                  <a:pos x="T6" y="T7"/>
                </a:cxn>
                <a:cxn ang="0">
                  <a:pos x="T8" y="T9"/>
                </a:cxn>
              </a:cxnLst>
              <a:rect l="0" t="0" r="r" b="b"/>
              <a:pathLst>
                <a:path w="48" h="41">
                  <a:moveTo>
                    <a:pt x="48" y="0"/>
                  </a:moveTo>
                  <a:lnTo>
                    <a:pt x="0" y="37"/>
                  </a:lnTo>
                  <a:lnTo>
                    <a:pt x="4" y="41"/>
                  </a:lnTo>
                  <a:lnTo>
                    <a:pt x="48" y="4"/>
                  </a:lnTo>
                  <a:lnTo>
                    <a:pt x="48"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p>
              <a:endParaRPr lang="en-US" sz="1836"/>
            </a:p>
          </p:txBody>
        </p:sp>
        <p:sp>
          <p:nvSpPr>
            <p:cNvPr id="816" name="Freeform 777"/>
            <p:cNvSpPr>
              <a:spLocks/>
            </p:cNvSpPr>
            <p:nvPr/>
          </p:nvSpPr>
          <p:spPr bwMode="auto">
            <a:xfrm>
              <a:off x="9697691" y="4693780"/>
              <a:ext cx="11334" cy="6476"/>
            </a:xfrm>
            <a:custGeom>
              <a:avLst/>
              <a:gdLst>
                <a:gd name="T0" fmla="*/ 3 w 7"/>
                <a:gd name="T1" fmla="*/ 0 h 4"/>
                <a:gd name="T2" fmla="*/ 0 w 7"/>
                <a:gd name="T3" fmla="*/ 4 h 4"/>
                <a:gd name="T4" fmla="*/ 7 w 7"/>
                <a:gd name="T5" fmla="*/ 4 h 4"/>
                <a:gd name="T6" fmla="*/ 3 w 7"/>
                <a:gd name="T7" fmla="*/ 0 h 4"/>
              </a:gdLst>
              <a:ahLst/>
              <a:cxnLst>
                <a:cxn ang="0">
                  <a:pos x="T0" y="T1"/>
                </a:cxn>
                <a:cxn ang="0">
                  <a:pos x="T2" y="T3"/>
                </a:cxn>
                <a:cxn ang="0">
                  <a:pos x="T4" y="T5"/>
                </a:cxn>
                <a:cxn ang="0">
                  <a:pos x="T6" y="T7"/>
                </a:cxn>
              </a:cxnLst>
              <a:rect l="0" t="0" r="r" b="b"/>
              <a:pathLst>
                <a:path w="7" h="4">
                  <a:moveTo>
                    <a:pt x="3" y="0"/>
                  </a:moveTo>
                  <a:lnTo>
                    <a:pt x="0" y="4"/>
                  </a:lnTo>
                  <a:lnTo>
                    <a:pt x="7" y="4"/>
                  </a:lnTo>
                  <a:lnTo>
                    <a:pt x="3" y="0"/>
                  </a:lnTo>
                  <a:close/>
                </a:path>
              </a:pathLst>
            </a:custGeom>
            <a:solidFill>
              <a:srgbClr val="6B55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p>
              <a:endParaRPr lang="en-US" sz="1836"/>
            </a:p>
          </p:txBody>
        </p:sp>
        <p:sp>
          <p:nvSpPr>
            <p:cNvPr id="817" name="Freeform 778"/>
            <p:cNvSpPr>
              <a:spLocks/>
            </p:cNvSpPr>
            <p:nvPr/>
          </p:nvSpPr>
          <p:spPr bwMode="auto">
            <a:xfrm>
              <a:off x="9697691" y="4693780"/>
              <a:ext cx="11334" cy="6476"/>
            </a:xfrm>
            <a:custGeom>
              <a:avLst/>
              <a:gdLst>
                <a:gd name="T0" fmla="*/ 3 w 7"/>
                <a:gd name="T1" fmla="*/ 0 h 4"/>
                <a:gd name="T2" fmla="*/ 0 w 7"/>
                <a:gd name="T3" fmla="*/ 4 h 4"/>
                <a:gd name="T4" fmla="*/ 7 w 7"/>
                <a:gd name="T5" fmla="*/ 4 h 4"/>
                <a:gd name="T6" fmla="*/ 3 w 7"/>
                <a:gd name="T7" fmla="*/ 0 h 4"/>
              </a:gdLst>
              <a:ahLst/>
              <a:cxnLst>
                <a:cxn ang="0">
                  <a:pos x="T0" y="T1"/>
                </a:cxn>
                <a:cxn ang="0">
                  <a:pos x="T2" y="T3"/>
                </a:cxn>
                <a:cxn ang="0">
                  <a:pos x="T4" y="T5"/>
                </a:cxn>
                <a:cxn ang="0">
                  <a:pos x="T6" y="T7"/>
                </a:cxn>
              </a:cxnLst>
              <a:rect l="0" t="0" r="r" b="b"/>
              <a:pathLst>
                <a:path w="7" h="4">
                  <a:moveTo>
                    <a:pt x="3" y="0"/>
                  </a:moveTo>
                  <a:lnTo>
                    <a:pt x="0" y="4"/>
                  </a:lnTo>
                  <a:lnTo>
                    <a:pt x="7" y="4"/>
                  </a:lnTo>
                  <a:lnTo>
                    <a:pt x="3"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p>
              <a:endParaRPr lang="en-US" sz="1836"/>
            </a:p>
          </p:txBody>
        </p:sp>
        <p:pic>
          <p:nvPicPr>
            <p:cNvPr id="1022" name="Picture 1021"/>
            <p:cNvPicPr>
              <a:picLocks noChangeAspect="1"/>
            </p:cNvPicPr>
            <p:nvPr/>
          </p:nvPicPr>
          <p:blipFill rotWithShape="1">
            <a:blip r:embed="rId3"/>
            <a:srcRect t="40613"/>
            <a:stretch/>
          </p:blipFill>
          <p:spPr>
            <a:xfrm>
              <a:off x="6624633" y="1726004"/>
              <a:ext cx="3047893" cy="2025043"/>
            </a:xfrm>
            <a:prstGeom prst="rect">
              <a:avLst/>
            </a:prstGeom>
          </p:spPr>
        </p:pic>
      </p:grpSp>
      <p:sp>
        <p:nvSpPr>
          <p:cNvPr id="1021" name="Rectangle 1020"/>
          <p:cNvSpPr/>
          <p:nvPr/>
        </p:nvSpPr>
        <p:spPr bwMode="auto">
          <a:xfrm>
            <a:off x="-11814" y="1234999"/>
            <a:ext cx="12447407" cy="476016"/>
          </a:xfrm>
          <a:prstGeom prst="rect">
            <a:avLst/>
          </a:prstGeom>
          <a:solidFill>
            <a:srgbClr val="FFFFF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54" tIns="146283" rIns="182854" bIns="146283" numCol="1" spcCol="0" rtlCol="0" fromWordArt="0" anchor="t" anchorCtr="0" forceAA="0" compatLnSpc="1">
            <a:prstTxWarp prst="textNoShape">
              <a:avLst/>
            </a:prstTxWarp>
            <a:noAutofit/>
          </a:bodyPr>
          <a:lstStyle/>
          <a:p>
            <a:pPr algn="ctr" defTabSz="932293" fontAlgn="base">
              <a:lnSpc>
                <a:spcPct val="90000"/>
              </a:lnSpc>
              <a:spcBef>
                <a:spcPct val="0"/>
              </a:spcBef>
              <a:spcAft>
                <a:spcPct val="0"/>
              </a:spcAft>
            </a:pPr>
            <a:endParaRPr lang="en-US" sz="2400" kern="0" dirty="0" err="1">
              <a:gradFill>
                <a:gsLst>
                  <a:gs pos="0">
                    <a:srgbClr val="FFFFFF"/>
                  </a:gs>
                  <a:gs pos="100000">
                    <a:srgbClr val="FFFFFF"/>
                  </a:gs>
                </a:gsLst>
                <a:lin ang="5400000" scaled="0"/>
              </a:gradFill>
              <a:ea typeface="Segoe UI" pitchFamily="34" charset="0"/>
              <a:cs typeface="Segoe UI" pitchFamily="34" charset="0"/>
            </a:endParaRPr>
          </a:p>
        </p:txBody>
      </p:sp>
    </p:spTree>
    <p:extLst>
      <p:ext uri="{BB962C8B-B14F-4D97-AF65-F5344CB8AC3E}">
        <p14:creationId xmlns:p14="http://schemas.microsoft.com/office/powerpoint/2010/main" val="3296802300"/>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250"/>
                                        <p:tgtEl>
                                          <p:spTgt spid="11"/>
                                        </p:tgtEl>
                                      </p:cBhvr>
                                    </p:animEffect>
                                  </p:childTnLst>
                                </p:cTn>
                              </p:par>
                            </p:childTnLst>
                          </p:cTn>
                        </p:par>
                        <p:par>
                          <p:cTn id="8" fill="hold">
                            <p:stCondLst>
                              <p:cond delay="250"/>
                            </p:stCondLst>
                            <p:childTnLst>
                              <p:par>
                                <p:cTn id="9" presetID="10" presetClass="entr" presetSubtype="0" fill="hold" nodeType="afterEffect">
                                  <p:stCondLst>
                                    <p:cond delay="50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25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bwMode="auto">
          <a:xfrm>
            <a:off x="1" y="1371599"/>
            <a:ext cx="12436474" cy="5622925"/>
          </a:xfrm>
          <a:prstGeom prst="rect">
            <a:avLst/>
          </a:prstGeom>
          <a:solidFill>
            <a:srgbClr val="EEEEEE"/>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a:gradFill>
                <a:gsLst>
                  <a:gs pos="0">
                    <a:srgbClr val="FFFFFF"/>
                  </a:gs>
                  <a:gs pos="100000">
                    <a:srgbClr val="FFFFFF"/>
                  </a:gs>
                </a:gsLst>
                <a:lin ang="5400000" scaled="0"/>
              </a:gradFill>
              <a:ea typeface="Segoe UI" pitchFamily="34" charset="0"/>
              <a:cs typeface="Segoe UI" pitchFamily="34" charset="0"/>
            </a:endParaRPr>
          </a:p>
        </p:txBody>
      </p:sp>
      <p:sp>
        <p:nvSpPr>
          <p:cNvPr id="4" name="Title 3"/>
          <p:cNvSpPr>
            <a:spLocks noGrp="1"/>
          </p:cNvSpPr>
          <p:nvPr>
            <p:ph type="title"/>
          </p:nvPr>
        </p:nvSpPr>
        <p:spPr/>
        <p:txBody>
          <a:bodyPr/>
          <a:lstStyle/>
          <a:p>
            <a:r>
              <a:rPr lang="en-US" dirty="0"/>
              <a:t>Attack timeline</a:t>
            </a:r>
          </a:p>
        </p:txBody>
      </p:sp>
      <p:sp>
        <p:nvSpPr>
          <p:cNvPr id="120" name="Rectangle 119"/>
          <p:cNvSpPr/>
          <p:nvPr/>
        </p:nvSpPr>
        <p:spPr bwMode="auto">
          <a:xfrm>
            <a:off x="3607240" y="4777019"/>
            <a:ext cx="1395131" cy="340658"/>
          </a:xfrm>
          <a:prstGeom prst="rect">
            <a:avLst/>
          </a:prstGeom>
          <a:noFill/>
          <a:ln w="63500">
            <a:noFill/>
            <a:miter lim="800000"/>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lvl="1" algn="ctr" defTabSz="932472" fontAlgn="base">
              <a:lnSpc>
                <a:spcPct val="90000"/>
              </a:lnSpc>
              <a:spcBef>
                <a:spcPct val="0"/>
              </a:spcBef>
              <a:spcAft>
                <a:spcPct val="0"/>
              </a:spcAft>
            </a:pPr>
            <a:r>
              <a:rPr lang="en-US" sz="1500" dirty="0">
                <a:solidFill>
                  <a:srgbClr val="333333"/>
                </a:solidFill>
                <a:ea typeface="Segoe UI" pitchFamily="34" charset="0"/>
                <a:cs typeface="Segoe UI Semilight" panose="020B0402040204020203" pitchFamily="34" charset="0"/>
              </a:rPr>
              <a:t>24–48 hours</a:t>
            </a:r>
          </a:p>
        </p:txBody>
      </p:sp>
      <p:sp>
        <p:nvSpPr>
          <p:cNvPr id="36" name="Rectangle 35"/>
          <p:cNvSpPr/>
          <p:nvPr/>
        </p:nvSpPr>
        <p:spPr bwMode="auto">
          <a:xfrm>
            <a:off x="7501555" y="4758663"/>
            <a:ext cx="1897714" cy="377371"/>
          </a:xfrm>
          <a:prstGeom prst="rect">
            <a:avLst/>
          </a:prstGeom>
          <a:noFill/>
          <a:ln w="63500">
            <a:noFill/>
            <a:miter lim="800000"/>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lvl="1" algn="ctr" defTabSz="932472" fontAlgn="base">
              <a:lnSpc>
                <a:spcPct val="90000"/>
              </a:lnSpc>
              <a:spcBef>
                <a:spcPct val="0"/>
              </a:spcBef>
              <a:spcAft>
                <a:spcPct val="0"/>
              </a:spcAft>
            </a:pPr>
            <a:r>
              <a:rPr lang="en-US" sz="1500" dirty="0">
                <a:solidFill>
                  <a:srgbClr val="333333"/>
                </a:solidFill>
                <a:ea typeface="Segoe UI" pitchFamily="34" charset="0"/>
                <a:cs typeface="Segoe UI Semilight" panose="020B0402040204020203" pitchFamily="34" charset="0"/>
              </a:rPr>
              <a:t>More than 200 days (varies by industry)</a:t>
            </a:r>
          </a:p>
        </p:txBody>
      </p:sp>
      <p:sp>
        <p:nvSpPr>
          <p:cNvPr id="47" name="Rectangle 46"/>
          <p:cNvSpPr/>
          <p:nvPr/>
        </p:nvSpPr>
        <p:spPr bwMode="auto">
          <a:xfrm>
            <a:off x="2873374" y="2058413"/>
            <a:ext cx="1321944" cy="425661"/>
          </a:xfrm>
          <a:prstGeom prst="rect">
            <a:avLst/>
          </a:prstGeom>
          <a:noFill/>
          <a:ln w="63500">
            <a:noFill/>
            <a:miter lim="800000"/>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lvl="1" algn="ctr" defTabSz="932472" fontAlgn="base">
              <a:lnSpc>
                <a:spcPct val="90000"/>
              </a:lnSpc>
              <a:spcBef>
                <a:spcPct val="0"/>
              </a:spcBef>
              <a:spcAft>
                <a:spcPct val="0"/>
              </a:spcAft>
              <a:defRPr/>
            </a:pPr>
            <a:r>
              <a:rPr lang="en-US" sz="1500" dirty="0">
                <a:solidFill>
                  <a:srgbClr val="333333"/>
                </a:solidFill>
                <a:ea typeface="Segoe UI" pitchFamily="34" charset="0"/>
                <a:cs typeface="Segoe UI Semilight" panose="020B0402040204020203" pitchFamily="34" charset="0"/>
              </a:rPr>
              <a:t>First host compromised</a:t>
            </a:r>
          </a:p>
        </p:txBody>
      </p:sp>
      <p:sp>
        <p:nvSpPr>
          <p:cNvPr id="48" name="Rectangle 47"/>
          <p:cNvSpPr/>
          <p:nvPr/>
        </p:nvSpPr>
        <p:spPr bwMode="auto">
          <a:xfrm>
            <a:off x="4331297" y="2026098"/>
            <a:ext cx="1457879" cy="490290"/>
          </a:xfrm>
          <a:prstGeom prst="rect">
            <a:avLst/>
          </a:prstGeom>
          <a:noFill/>
          <a:ln w="63500">
            <a:noFill/>
            <a:miter lim="800000"/>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lvl="1" algn="ctr" defTabSz="932472" fontAlgn="base">
              <a:lnSpc>
                <a:spcPct val="90000"/>
              </a:lnSpc>
              <a:spcBef>
                <a:spcPct val="0"/>
              </a:spcBef>
              <a:spcAft>
                <a:spcPct val="0"/>
              </a:spcAft>
            </a:pPr>
            <a:r>
              <a:rPr lang="en-US" sz="1500" dirty="0">
                <a:solidFill>
                  <a:srgbClr val="333333"/>
                </a:solidFill>
                <a:ea typeface="Segoe UI" pitchFamily="34" charset="0"/>
                <a:cs typeface="Segoe UI Semilight" panose="020B0402040204020203" pitchFamily="34" charset="0"/>
              </a:rPr>
              <a:t>Domain admin compromised</a:t>
            </a:r>
          </a:p>
        </p:txBody>
      </p:sp>
      <p:sp>
        <p:nvSpPr>
          <p:cNvPr id="49" name="Rectangle 48"/>
          <p:cNvSpPr/>
          <p:nvPr/>
        </p:nvSpPr>
        <p:spPr bwMode="auto">
          <a:xfrm>
            <a:off x="10926299" y="2063196"/>
            <a:ext cx="1115350" cy="416095"/>
          </a:xfrm>
          <a:prstGeom prst="rect">
            <a:avLst/>
          </a:prstGeom>
          <a:noFill/>
          <a:ln w="63500">
            <a:noFill/>
            <a:miter lim="800000"/>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lvl="1" algn="ctr" defTabSz="932472" fontAlgn="base">
              <a:lnSpc>
                <a:spcPct val="90000"/>
              </a:lnSpc>
              <a:spcBef>
                <a:spcPct val="0"/>
              </a:spcBef>
              <a:spcAft>
                <a:spcPct val="0"/>
              </a:spcAft>
            </a:pPr>
            <a:r>
              <a:rPr lang="en-US" sz="1500" dirty="0">
                <a:solidFill>
                  <a:srgbClr val="333333"/>
                </a:solidFill>
                <a:ea typeface="Segoe UI" pitchFamily="34" charset="0"/>
                <a:cs typeface="Segoe UI Semilight" panose="020B0402040204020203" pitchFamily="34" charset="0"/>
              </a:rPr>
              <a:t>Attack discovered</a:t>
            </a:r>
          </a:p>
        </p:txBody>
      </p:sp>
      <p:grpSp>
        <p:nvGrpSpPr>
          <p:cNvPr id="14" name="Group 13"/>
          <p:cNvGrpSpPr/>
          <p:nvPr/>
        </p:nvGrpSpPr>
        <p:grpSpPr>
          <a:xfrm>
            <a:off x="3652204" y="2544205"/>
            <a:ext cx="402657" cy="707223"/>
            <a:chOff x="3758180" y="1782205"/>
            <a:chExt cx="402657" cy="707223"/>
          </a:xfrm>
        </p:grpSpPr>
        <p:sp>
          <p:nvSpPr>
            <p:cNvPr id="8" name="Oval 7"/>
            <p:cNvSpPr/>
            <p:nvPr/>
          </p:nvSpPr>
          <p:spPr bwMode="auto">
            <a:xfrm>
              <a:off x="3758180" y="1782205"/>
              <a:ext cx="402657" cy="402657"/>
            </a:xfrm>
            <a:prstGeom prst="ellipse">
              <a:avLst/>
            </a:prstGeom>
            <a:solidFill>
              <a:srgbClr val="333333"/>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a:gradFill>
                  <a:gsLst>
                    <a:gs pos="0">
                      <a:srgbClr val="FFFFFF"/>
                    </a:gs>
                    <a:gs pos="100000">
                      <a:srgbClr val="FFFFFF"/>
                    </a:gs>
                  </a:gsLst>
                  <a:lin ang="5400000" scaled="0"/>
                </a:gradFill>
                <a:ea typeface="Segoe UI" pitchFamily="34" charset="0"/>
                <a:cs typeface="Segoe UI" pitchFamily="34" charset="0"/>
              </a:endParaRPr>
            </a:p>
          </p:txBody>
        </p:sp>
        <p:cxnSp>
          <p:nvCxnSpPr>
            <p:cNvPr id="10" name="Straight Connector 9"/>
            <p:cNvCxnSpPr/>
            <p:nvPr/>
          </p:nvCxnSpPr>
          <p:spPr>
            <a:xfrm>
              <a:off x="3959508" y="2163909"/>
              <a:ext cx="0" cy="325519"/>
            </a:xfrm>
            <a:prstGeom prst="line">
              <a:avLst/>
            </a:prstGeom>
            <a:ln w="19050">
              <a:solidFill>
                <a:srgbClr val="333333"/>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95" name="Freeform 62"/>
            <p:cNvSpPr>
              <a:spLocks noEditPoints="1"/>
            </p:cNvSpPr>
            <p:nvPr/>
          </p:nvSpPr>
          <p:spPr bwMode="black">
            <a:xfrm>
              <a:off x="3822283" y="1856125"/>
              <a:ext cx="274450" cy="227203"/>
            </a:xfrm>
            <a:custGeom>
              <a:avLst/>
              <a:gdLst>
                <a:gd name="T0" fmla="*/ 372 w 378"/>
                <a:gd name="T1" fmla="*/ 269 h 314"/>
                <a:gd name="T2" fmla="*/ 215 w 378"/>
                <a:gd name="T3" fmla="*/ 15 h 314"/>
                <a:gd name="T4" fmla="*/ 189 w 378"/>
                <a:gd name="T5" fmla="*/ 0 h 314"/>
                <a:gd name="T6" fmla="*/ 162 w 378"/>
                <a:gd name="T7" fmla="*/ 15 h 314"/>
                <a:gd name="T8" fmla="*/ 5 w 378"/>
                <a:gd name="T9" fmla="*/ 269 h 314"/>
                <a:gd name="T10" fmla="*/ 5 w 378"/>
                <a:gd name="T11" fmla="*/ 299 h 314"/>
                <a:gd name="T12" fmla="*/ 32 w 378"/>
                <a:gd name="T13" fmla="*/ 314 h 314"/>
                <a:gd name="T14" fmla="*/ 345 w 378"/>
                <a:gd name="T15" fmla="*/ 314 h 314"/>
                <a:gd name="T16" fmla="*/ 372 w 378"/>
                <a:gd name="T17" fmla="*/ 299 h 314"/>
                <a:gd name="T18" fmla="*/ 372 w 378"/>
                <a:gd name="T19" fmla="*/ 269 h 314"/>
                <a:gd name="T20" fmla="*/ 209 w 378"/>
                <a:gd name="T21" fmla="*/ 276 h 314"/>
                <a:gd name="T22" fmla="*/ 168 w 378"/>
                <a:gd name="T23" fmla="*/ 276 h 314"/>
                <a:gd name="T24" fmla="*/ 168 w 378"/>
                <a:gd name="T25" fmla="*/ 236 h 314"/>
                <a:gd name="T26" fmla="*/ 209 w 378"/>
                <a:gd name="T27" fmla="*/ 236 h 314"/>
                <a:gd name="T28" fmla="*/ 209 w 378"/>
                <a:gd name="T29" fmla="*/ 276 h 314"/>
                <a:gd name="T30" fmla="*/ 210 w 378"/>
                <a:gd name="T31" fmla="*/ 135 h 314"/>
                <a:gd name="T32" fmla="*/ 199 w 378"/>
                <a:gd name="T33" fmla="*/ 209 h 314"/>
                <a:gd name="T34" fmla="*/ 178 w 378"/>
                <a:gd name="T35" fmla="*/ 209 h 314"/>
                <a:gd name="T36" fmla="*/ 167 w 378"/>
                <a:gd name="T37" fmla="*/ 135 h 314"/>
                <a:gd name="T38" fmla="*/ 167 w 378"/>
                <a:gd name="T39" fmla="*/ 92 h 314"/>
                <a:gd name="T40" fmla="*/ 210 w 378"/>
                <a:gd name="T41" fmla="*/ 92 h 314"/>
                <a:gd name="T42" fmla="*/ 210 w 378"/>
                <a:gd name="T43" fmla="*/ 135 h 3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78" h="314">
                  <a:moveTo>
                    <a:pt x="372" y="269"/>
                  </a:moveTo>
                  <a:cubicBezTo>
                    <a:pt x="215" y="15"/>
                    <a:pt x="215" y="15"/>
                    <a:pt x="215" y="15"/>
                  </a:cubicBezTo>
                  <a:cubicBezTo>
                    <a:pt x="210" y="5"/>
                    <a:pt x="200" y="0"/>
                    <a:pt x="189" y="0"/>
                  </a:cubicBezTo>
                  <a:cubicBezTo>
                    <a:pt x="178" y="0"/>
                    <a:pt x="168" y="5"/>
                    <a:pt x="162" y="15"/>
                  </a:cubicBezTo>
                  <a:cubicBezTo>
                    <a:pt x="5" y="269"/>
                    <a:pt x="5" y="269"/>
                    <a:pt x="5" y="269"/>
                  </a:cubicBezTo>
                  <a:cubicBezTo>
                    <a:pt x="0" y="279"/>
                    <a:pt x="0" y="290"/>
                    <a:pt x="5" y="299"/>
                  </a:cubicBezTo>
                  <a:cubicBezTo>
                    <a:pt x="11" y="309"/>
                    <a:pt x="21" y="314"/>
                    <a:pt x="32" y="314"/>
                  </a:cubicBezTo>
                  <a:cubicBezTo>
                    <a:pt x="345" y="314"/>
                    <a:pt x="345" y="314"/>
                    <a:pt x="345" y="314"/>
                  </a:cubicBezTo>
                  <a:cubicBezTo>
                    <a:pt x="356" y="314"/>
                    <a:pt x="367" y="309"/>
                    <a:pt x="372" y="299"/>
                  </a:cubicBezTo>
                  <a:cubicBezTo>
                    <a:pt x="378" y="290"/>
                    <a:pt x="377" y="279"/>
                    <a:pt x="372" y="269"/>
                  </a:cubicBezTo>
                  <a:close/>
                  <a:moveTo>
                    <a:pt x="209" y="276"/>
                  </a:moveTo>
                  <a:cubicBezTo>
                    <a:pt x="168" y="276"/>
                    <a:pt x="168" y="276"/>
                    <a:pt x="168" y="276"/>
                  </a:cubicBezTo>
                  <a:cubicBezTo>
                    <a:pt x="168" y="236"/>
                    <a:pt x="168" y="236"/>
                    <a:pt x="168" y="236"/>
                  </a:cubicBezTo>
                  <a:cubicBezTo>
                    <a:pt x="209" y="236"/>
                    <a:pt x="209" y="236"/>
                    <a:pt x="209" y="236"/>
                  </a:cubicBezTo>
                  <a:lnTo>
                    <a:pt x="209" y="276"/>
                  </a:lnTo>
                  <a:close/>
                  <a:moveTo>
                    <a:pt x="210" y="135"/>
                  </a:moveTo>
                  <a:cubicBezTo>
                    <a:pt x="199" y="209"/>
                    <a:pt x="199" y="209"/>
                    <a:pt x="199" y="209"/>
                  </a:cubicBezTo>
                  <a:cubicBezTo>
                    <a:pt x="178" y="209"/>
                    <a:pt x="178" y="209"/>
                    <a:pt x="178" y="209"/>
                  </a:cubicBezTo>
                  <a:cubicBezTo>
                    <a:pt x="167" y="135"/>
                    <a:pt x="167" y="135"/>
                    <a:pt x="167" y="135"/>
                  </a:cubicBezTo>
                  <a:cubicBezTo>
                    <a:pt x="167" y="92"/>
                    <a:pt x="167" y="92"/>
                    <a:pt x="167" y="92"/>
                  </a:cubicBezTo>
                  <a:cubicBezTo>
                    <a:pt x="210" y="92"/>
                    <a:pt x="210" y="92"/>
                    <a:pt x="210" y="92"/>
                  </a:cubicBezTo>
                  <a:lnTo>
                    <a:pt x="210" y="135"/>
                  </a:lnTo>
                  <a:close/>
                </a:path>
              </a:pathLst>
            </a:custGeom>
            <a:solidFill>
              <a:srgbClr val="FFFFFF"/>
            </a:solidFill>
            <a:ln>
              <a:noFill/>
            </a:ln>
          </p:spPr>
          <p:txBody>
            <a:bodyPr vert="horz" wrap="square" lIns="91440" tIns="45720" rIns="91440" bIns="45720" numCol="1" anchor="t" anchorCtr="0" compatLnSpc="1">
              <a:prstTxWarp prst="textNoShape">
                <a:avLst/>
              </a:prstTxWarp>
            </a:bodyPr>
            <a:lstStyle/>
            <a:p>
              <a:endParaRPr lang="en-US"/>
            </a:p>
          </p:txBody>
        </p:sp>
      </p:grpSp>
      <p:grpSp>
        <p:nvGrpSpPr>
          <p:cNvPr id="15" name="Group 14"/>
          <p:cNvGrpSpPr/>
          <p:nvPr/>
        </p:nvGrpSpPr>
        <p:grpSpPr>
          <a:xfrm>
            <a:off x="4555384" y="2544205"/>
            <a:ext cx="402657" cy="707223"/>
            <a:chOff x="4646087" y="1782205"/>
            <a:chExt cx="402657" cy="707223"/>
          </a:xfrm>
        </p:grpSpPr>
        <p:sp>
          <p:nvSpPr>
            <p:cNvPr id="96" name="Oval 95"/>
            <p:cNvSpPr/>
            <p:nvPr/>
          </p:nvSpPr>
          <p:spPr bwMode="auto">
            <a:xfrm>
              <a:off x="4646087" y="1782205"/>
              <a:ext cx="402657" cy="402657"/>
            </a:xfrm>
            <a:prstGeom prst="ellipse">
              <a:avLst/>
            </a:prstGeom>
            <a:solidFill>
              <a:srgbClr val="333333"/>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a:gradFill>
                  <a:gsLst>
                    <a:gs pos="0">
                      <a:srgbClr val="FFFFFF"/>
                    </a:gs>
                    <a:gs pos="100000">
                      <a:srgbClr val="FFFFFF"/>
                    </a:gs>
                  </a:gsLst>
                  <a:lin ang="5400000" scaled="0"/>
                </a:gradFill>
                <a:ea typeface="Segoe UI" pitchFamily="34" charset="0"/>
                <a:cs typeface="Segoe UI" pitchFamily="34" charset="0"/>
              </a:endParaRPr>
            </a:p>
          </p:txBody>
        </p:sp>
        <p:cxnSp>
          <p:nvCxnSpPr>
            <p:cNvPr id="97" name="Straight Connector 96"/>
            <p:cNvCxnSpPr/>
            <p:nvPr/>
          </p:nvCxnSpPr>
          <p:spPr>
            <a:xfrm>
              <a:off x="4849275" y="2163909"/>
              <a:ext cx="0" cy="325519"/>
            </a:xfrm>
            <a:prstGeom prst="line">
              <a:avLst/>
            </a:prstGeom>
            <a:ln w="19050">
              <a:solidFill>
                <a:srgbClr val="333333"/>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98" name="Freeform 62"/>
            <p:cNvSpPr>
              <a:spLocks noEditPoints="1"/>
            </p:cNvSpPr>
            <p:nvPr/>
          </p:nvSpPr>
          <p:spPr bwMode="black">
            <a:xfrm>
              <a:off x="4710190" y="1856125"/>
              <a:ext cx="274450" cy="227203"/>
            </a:xfrm>
            <a:custGeom>
              <a:avLst/>
              <a:gdLst>
                <a:gd name="T0" fmla="*/ 372 w 378"/>
                <a:gd name="T1" fmla="*/ 269 h 314"/>
                <a:gd name="T2" fmla="*/ 215 w 378"/>
                <a:gd name="T3" fmla="*/ 15 h 314"/>
                <a:gd name="T4" fmla="*/ 189 w 378"/>
                <a:gd name="T5" fmla="*/ 0 h 314"/>
                <a:gd name="T6" fmla="*/ 162 w 378"/>
                <a:gd name="T7" fmla="*/ 15 h 314"/>
                <a:gd name="T8" fmla="*/ 5 w 378"/>
                <a:gd name="T9" fmla="*/ 269 h 314"/>
                <a:gd name="T10" fmla="*/ 5 w 378"/>
                <a:gd name="T11" fmla="*/ 299 h 314"/>
                <a:gd name="T12" fmla="*/ 32 w 378"/>
                <a:gd name="T13" fmla="*/ 314 h 314"/>
                <a:gd name="T14" fmla="*/ 345 w 378"/>
                <a:gd name="T15" fmla="*/ 314 h 314"/>
                <a:gd name="T16" fmla="*/ 372 w 378"/>
                <a:gd name="T17" fmla="*/ 299 h 314"/>
                <a:gd name="T18" fmla="*/ 372 w 378"/>
                <a:gd name="T19" fmla="*/ 269 h 314"/>
                <a:gd name="T20" fmla="*/ 209 w 378"/>
                <a:gd name="T21" fmla="*/ 276 h 314"/>
                <a:gd name="T22" fmla="*/ 168 w 378"/>
                <a:gd name="T23" fmla="*/ 276 h 314"/>
                <a:gd name="T24" fmla="*/ 168 w 378"/>
                <a:gd name="T25" fmla="*/ 236 h 314"/>
                <a:gd name="T26" fmla="*/ 209 w 378"/>
                <a:gd name="T27" fmla="*/ 236 h 314"/>
                <a:gd name="T28" fmla="*/ 209 w 378"/>
                <a:gd name="T29" fmla="*/ 276 h 314"/>
                <a:gd name="T30" fmla="*/ 210 w 378"/>
                <a:gd name="T31" fmla="*/ 135 h 314"/>
                <a:gd name="T32" fmla="*/ 199 w 378"/>
                <a:gd name="T33" fmla="*/ 209 h 314"/>
                <a:gd name="T34" fmla="*/ 178 w 378"/>
                <a:gd name="T35" fmla="*/ 209 h 314"/>
                <a:gd name="T36" fmla="*/ 167 w 378"/>
                <a:gd name="T37" fmla="*/ 135 h 314"/>
                <a:gd name="T38" fmla="*/ 167 w 378"/>
                <a:gd name="T39" fmla="*/ 92 h 314"/>
                <a:gd name="T40" fmla="*/ 210 w 378"/>
                <a:gd name="T41" fmla="*/ 92 h 314"/>
                <a:gd name="T42" fmla="*/ 210 w 378"/>
                <a:gd name="T43" fmla="*/ 135 h 3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78" h="314">
                  <a:moveTo>
                    <a:pt x="372" y="269"/>
                  </a:moveTo>
                  <a:cubicBezTo>
                    <a:pt x="215" y="15"/>
                    <a:pt x="215" y="15"/>
                    <a:pt x="215" y="15"/>
                  </a:cubicBezTo>
                  <a:cubicBezTo>
                    <a:pt x="210" y="5"/>
                    <a:pt x="200" y="0"/>
                    <a:pt x="189" y="0"/>
                  </a:cubicBezTo>
                  <a:cubicBezTo>
                    <a:pt x="178" y="0"/>
                    <a:pt x="168" y="5"/>
                    <a:pt x="162" y="15"/>
                  </a:cubicBezTo>
                  <a:cubicBezTo>
                    <a:pt x="5" y="269"/>
                    <a:pt x="5" y="269"/>
                    <a:pt x="5" y="269"/>
                  </a:cubicBezTo>
                  <a:cubicBezTo>
                    <a:pt x="0" y="279"/>
                    <a:pt x="0" y="290"/>
                    <a:pt x="5" y="299"/>
                  </a:cubicBezTo>
                  <a:cubicBezTo>
                    <a:pt x="11" y="309"/>
                    <a:pt x="21" y="314"/>
                    <a:pt x="32" y="314"/>
                  </a:cubicBezTo>
                  <a:cubicBezTo>
                    <a:pt x="345" y="314"/>
                    <a:pt x="345" y="314"/>
                    <a:pt x="345" y="314"/>
                  </a:cubicBezTo>
                  <a:cubicBezTo>
                    <a:pt x="356" y="314"/>
                    <a:pt x="367" y="309"/>
                    <a:pt x="372" y="299"/>
                  </a:cubicBezTo>
                  <a:cubicBezTo>
                    <a:pt x="378" y="290"/>
                    <a:pt x="377" y="279"/>
                    <a:pt x="372" y="269"/>
                  </a:cubicBezTo>
                  <a:close/>
                  <a:moveTo>
                    <a:pt x="209" y="276"/>
                  </a:moveTo>
                  <a:cubicBezTo>
                    <a:pt x="168" y="276"/>
                    <a:pt x="168" y="276"/>
                    <a:pt x="168" y="276"/>
                  </a:cubicBezTo>
                  <a:cubicBezTo>
                    <a:pt x="168" y="236"/>
                    <a:pt x="168" y="236"/>
                    <a:pt x="168" y="236"/>
                  </a:cubicBezTo>
                  <a:cubicBezTo>
                    <a:pt x="209" y="236"/>
                    <a:pt x="209" y="236"/>
                    <a:pt x="209" y="236"/>
                  </a:cubicBezTo>
                  <a:lnTo>
                    <a:pt x="209" y="276"/>
                  </a:lnTo>
                  <a:close/>
                  <a:moveTo>
                    <a:pt x="210" y="135"/>
                  </a:moveTo>
                  <a:cubicBezTo>
                    <a:pt x="199" y="209"/>
                    <a:pt x="199" y="209"/>
                    <a:pt x="199" y="209"/>
                  </a:cubicBezTo>
                  <a:cubicBezTo>
                    <a:pt x="178" y="209"/>
                    <a:pt x="178" y="209"/>
                    <a:pt x="178" y="209"/>
                  </a:cubicBezTo>
                  <a:cubicBezTo>
                    <a:pt x="167" y="135"/>
                    <a:pt x="167" y="135"/>
                    <a:pt x="167" y="135"/>
                  </a:cubicBezTo>
                  <a:cubicBezTo>
                    <a:pt x="167" y="92"/>
                    <a:pt x="167" y="92"/>
                    <a:pt x="167" y="92"/>
                  </a:cubicBezTo>
                  <a:cubicBezTo>
                    <a:pt x="210" y="92"/>
                    <a:pt x="210" y="92"/>
                    <a:pt x="210" y="92"/>
                  </a:cubicBezTo>
                  <a:lnTo>
                    <a:pt x="210" y="135"/>
                  </a:lnTo>
                  <a:close/>
                </a:path>
              </a:pathLst>
            </a:custGeom>
            <a:solidFill>
              <a:srgbClr val="FFFFFF"/>
            </a:solidFill>
            <a:ln>
              <a:noFill/>
            </a:ln>
          </p:spPr>
          <p:txBody>
            <a:bodyPr vert="horz" wrap="square" lIns="91440" tIns="45720" rIns="91440" bIns="45720" numCol="1" anchor="t" anchorCtr="0" compatLnSpc="1">
              <a:prstTxWarp prst="textNoShape">
                <a:avLst/>
              </a:prstTxWarp>
            </a:bodyPr>
            <a:lstStyle/>
            <a:p>
              <a:endParaRPr lang="en-US"/>
            </a:p>
          </p:txBody>
        </p:sp>
      </p:grpSp>
      <p:grpSp>
        <p:nvGrpSpPr>
          <p:cNvPr id="7" name="Group 6"/>
          <p:cNvGrpSpPr/>
          <p:nvPr/>
        </p:nvGrpSpPr>
        <p:grpSpPr>
          <a:xfrm>
            <a:off x="11483974" y="2560071"/>
            <a:ext cx="402657" cy="707223"/>
            <a:chOff x="11483974" y="2560071"/>
            <a:chExt cx="402657" cy="707223"/>
          </a:xfrm>
        </p:grpSpPr>
        <p:sp>
          <p:nvSpPr>
            <p:cNvPr id="99" name="Oval 98"/>
            <p:cNvSpPr/>
            <p:nvPr/>
          </p:nvSpPr>
          <p:spPr bwMode="auto">
            <a:xfrm>
              <a:off x="11483974" y="2560071"/>
              <a:ext cx="402657" cy="402657"/>
            </a:xfrm>
            <a:prstGeom prst="ellipse">
              <a:avLst/>
            </a:prstGeom>
            <a:solidFill>
              <a:srgbClr val="333333"/>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a:gradFill>
                  <a:gsLst>
                    <a:gs pos="0">
                      <a:srgbClr val="FFFFFF"/>
                    </a:gs>
                    <a:gs pos="100000">
                      <a:srgbClr val="FFFFFF"/>
                    </a:gs>
                  </a:gsLst>
                  <a:lin ang="5400000" scaled="0"/>
                </a:gradFill>
                <a:ea typeface="Segoe UI" pitchFamily="34" charset="0"/>
                <a:cs typeface="Segoe UI" pitchFamily="34" charset="0"/>
              </a:endParaRPr>
            </a:p>
          </p:txBody>
        </p:sp>
        <p:cxnSp>
          <p:nvCxnSpPr>
            <p:cNvPr id="100" name="Straight Connector 99"/>
            <p:cNvCxnSpPr/>
            <p:nvPr/>
          </p:nvCxnSpPr>
          <p:spPr>
            <a:xfrm>
              <a:off x="11687162" y="2941775"/>
              <a:ext cx="0" cy="325519"/>
            </a:xfrm>
            <a:prstGeom prst="line">
              <a:avLst/>
            </a:prstGeom>
            <a:ln w="19050">
              <a:solidFill>
                <a:srgbClr val="333333"/>
              </a:solidFill>
              <a:headEnd type="none"/>
              <a:tailEnd type="none"/>
            </a:ln>
          </p:spPr>
          <p:style>
            <a:lnRef idx="1">
              <a:schemeClr val="accent1"/>
            </a:lnRef>
            <a:fillRef idx="0">
              <a:schemeClr val="accent1"/>
            </a:fillRef>
            <a:effectRef idx="0">
              <a:schemeClr val="accent1"/>
            </a:effectRef>
            <a:fontRef idx="minor">
              <a:schemeClr val="tx1"/>
            </a:fontRef>
          </p:style>
        </p:cxnSp>
        <p:grpSp>
          <p:nvGrpSpPr>
            <p:cNvPr id="16" name="Group 15"/>
            <p:cNvGrpSpPr/>
            <p:nvPr/>
          </p:nvGrpSpPr>
          <p:grpSpPr>
            <a:xfrm>
              <a:off x="11548321" y="2623955"/>
              <a:ext cx="273963" cy="274888"/>
              <a:chOff x="10348670" y="1359274"/>
              <a:chExt cx="371820" cy="373076"/>
            </a:xfrm>
            <a:solidFill>
              <a:srgbClr val="FFFFFF"/>
            </a:solidFill>
          </p:grpSpPr>
          <p:grpSp>
            <p:nvGrpSpPr>
              <p:cNvPr id="142" name="Group 34"/>
              <p:cNvGrpSpPr>
                <a:grpSpLocks noChangeAspect="1"/>
              </p:cNvGrpSpPr>
              <p:nvPr/>
            </p:nvGrpSpPr>
            <p:grpSpPr bwMode="auto">
              <a:xfrm>
                <a:off x="10348670" y="1359274"/>
                <a:ext cx="371820" cy="373076"/>
                <a:chOff x="6405" y="1529"/>
                <a:chExt cx="296" cy="297"/>
              </a:xfrm>
              <a:grpFill/>
            </p:grpSpPr>
            <p:sp>
              <p:nvSpPr>
                <p:cNvPr id="143" name="Freeform 35"/>
                <p:cNvSpPr>
                  <a:spLocks/>
                </p:cNvSpPr>
                <p:nvPr/>
              </p:nvSpPr>
              <p:spPr bwMode="auto">
                <a:xfrm>
                  <a:off x="6405" y="1529"/>
                  <a:ext cx="296" cy="297"/>
                </a:xfrm>
                <a:custGeom>
                  <a:avLst/>
                  <a:gdLst>
                    <a:gd name="T0" fmla="*/ 2375 w 2441"/>
                    <a:gd name="T1" fmla="*/ 2051 h 2446"/>
                    <a:gd name="T2" fmla="*/ 1690 w 2441"/>
                    <a:gd name="T3" fmla="*/ 1450 h 2446"/>
                    <a:gd name="T4" fmla="*/ 1682 w 2441"/>
                    <a:gd name="T5" fmla="*/ 1441 h 2446"/>
                    <a:gd name="T6" fmla="*/ 1847 w 2441"/>
                    <a:gd name="T7" fmla="*/ 923 h 2446"/>
                    <a:gd name="T8" fmla="*/ 1715 w 2441"/>
                    <a:gd name="T9" fmla="*/ 453 h 2446"/>
                    <a:gd name="T10" fmla="*/ 1575 w 2441"/>
                    <a:gd name="T11" fmla="*/ 651 h 2446"/>
                    <a:gd name="T12" fmla="*/ 1426 w 2441"/>
                    <a:gd name="T13" fmla="*/ 1425 h 2446"/>
                    <a:gd name="T14" fmla="*/ 923 w 2441"/>
                    <a:gd name="T15" fmla="*/ 1631 h 2446"/>
                    <a:gd name="T16" fmla="*/ 420 w 2441"/>
                    <a:gd name="T17" fmla="*/ 1425 h 2446"/>
                    <a:gd name="T18" fmla="*/ 214 w 2441"/>
                    <a:gd name="T19" fmla="*/ 923 h 2446"/>
                    <a:gd name="T20" fmla="*/ 420 w 2441"/>
                    <a:gd name="T21" fmla="*/ 429 h 2446"/>
                    <a:gd name="T22" fmla="*/ 923 w 2441"/>
                    <a:gd name="T23" fmla="*/ 223 h 2446"/>
                    <a:gd name="T24" fmla="*/ 1245 w 2441"/>
                    <a:gd name="T25" fmla="*/ 297 h 2446"/>
                    <a:gd name="T26" fmla="*/ 1369 w 2441"/>
                    <a:gd name="T27" fmla="*/ 116 h 2446"/>
                    <a:gd name="T28" fmla="*/ 923 w 2441"/>
                    <a:gd name="T29" fmla="*/ 0 h 2446"/>
                    <a:gd name="T30" fmla="*/ 272 w 2441"/>
                    <a:gd name="T31" fmla="*/ 272 h 2446"/>
                    <a:gd name="T32" fmla="*/ 0 w 2441"/>
                    <a:gd name="T33" fmla="*/ 923 h 2446"/>
                    <a:gd name="T34" fmla="*/ 272 w 2441"/>
                    <a:gd name="T35" fmla="*/ 1573 h 2446"/>
                    <a:gd name="T36" fmla="*/ 923 w 2441"/>
                    <a:gd name="T37" fmla="*/ 1845 h 2446"/>
                    <a:gd name="T38" fmla="*/ 1443 w 2441"/>
                    <a:gd name="T39" fmla="*/ 1689 h 2446"/>
                    <a:gd name="T40" fmla="*/ 1451 w 2441"/>
                    <a:gd name="T41" fmla="*/ 1697 h 2446"/>
                    <a:gd name="T42" fmla="*/ 2053 w 2441"/>
                    <a:gd name="T43" fmla="*/ 2372 h 2446"/>
                    <a:gd name="T44" fmla="*/ 2193 w 2441"/>
                    <a:gd name="T45" fmla="*/ 2446 h 2446"/>
                    <a:gd name="T46" fmla="*/ 2334 w 2441"/>
                    <a:gd name="T47" fmla="*/ 2388 h 2446"/>
                    <a:gd name="T48" fmla="*/ 2383 w 2441"/>
                    <a:gd name="T49" fmla="*/ 2331 h 2446"/>
                    <a:gd name="T50" fmla="*/ 2441 w 2441"/>
                    <a:gd name="T51" fmla="*/ 2191 h 2446"/>
                    <a:gd name="T52" fmla="*/ 2375 w 2441"/>
                    <a:gd name="T53" fmla="*/ 2051 h 2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2441" h="2446">
                      <a:moveTo>
                        <a:pt x="2375" y="2051"/>
                      </a:moveTo>
                      <a:cubicBezTo>
                        <a:pt x="1690" y="1450"/>
                        <a:pt x="1690" y="1450"/>
                        <a:pt x="1690" y="1450"/>
                      </a:cubicBezTo>
                      <a:cubicBezTo>
                        <a:pt x="1690" y="1450"/>
                        <a:pt x="1690" y="1450"/>
                        <a:pt x="1682" y="1441"/>
                      </a:cubicBezTo>
                      <a:cubicBezTo>
                        <a:pt x="1789" y="1293"/>
                        <a:pt x="1847" y="1112"/>
                        <a:pt x="1847" y="923"/>
                      </a:cubicBezTo>
                      <a:cubicBezTo>
                        <a:pt x="1847" y="750"/>
                        <a:pt x="1806" y="593"/>
                        <a:pt x="1715" y="453"/>
                      </a:cubicBezTo>
                      <a:cubicBezTo>
                        <a:pt x="1575" y="651"/>
                        <a:pt x="1575" y="651"/>
                        <a:pt x="1575" y="651"/>
                      </a:cubicBezTo>
                      <a:cubicBezTo>
                        <a:pt x="1682" y="906"/>
                        <a:pt x="1633" y="1211"/>
                        <a:pt x="1426" y="1425"/>
                      </a:cubicBezTo>
                      <a:cubicBezTo>
                        <a:pt x="1286" y="1557"/>
                        <a:pt x="1105" y="1631"/>
                        <a:pt x="923" y="1631"/>
                      </a:cubicBezTo>
                      <a:cubicBezTo>
                        <a:pt x="742" y="1631"/>
                        <a:pt x="560" y="1557"/>
                        <a:pt x="420" y="1425"/>
                      </a:cubicBezTo>
                      <a:cubicBezTo>
                        <a:pt x="288" y="1293"/>
                        <a:pt x="214" y="1112"/>
                        <a:pt x="214" y="923"/>
                      </a:cubicBezTo>
                      <a:cubicBezTo>
                        <a:pt x="214" y="733"/>
                        <a:pt x="288" y="560"/>
                        <a:pt x="420" y="429"/>
                      </a:cubicBezTo>
                      <a:cubicBezTo>
                        <a:pt x="560" y="289"/>
                        <a:pt x="734" y="223"/>
                        <a:pt x="923" y="223"/>
                      </a:cubicBezTo>
                      <a:cubicBezTo>
                        <a:pt x="1039" y="223"/>
                        <a:pt x="1146" y="247"/>
                        <a:pt x="1245" y="297"/>
                      </a:cubicBezTo>
                      <a:cubicBezTo>
                        <a:pt x="1369" y="116"/>
                        <a:pt x="1369" y="116"/>
                        <a:pt x="1369" y="116"/>
                      </a:cubicBezTo>
                      <a:cubicBezTo>
                        <a:pt x="1228" y="42"/>
                        <a:pt x="1080" y="0"/>
                        <a:pt x="923" y="0"/>
                      </a:cubicBezTo>
                      <a:cubicBezTo>
                        <a:pt x="676" y="0"/>
                        <a:pt x="437" y="99"/>
                        <a:pt x="272" y="272"/>
                      </a:cubicBezTo>
                      <a:cubicBezTo>
                        <a:pt x="99" y="445"/>
                        <a:pt x="0" y="676"/>
                        <a:pt x="0" y="923"/>
                      </a:cubicBezTo>
                      <a:cubicBezTo>
                        <a:pt x="0" y="1170"/>
                        <a:pt x="99" y="1400"/>
                        <a:pt x="272" y="1573"/>
                      </a:cubicBezTo>
                      <a:cubicBezTo>
                        <a:pt x="437" y="1746"/>
                        <a:pt x="676" y="1845"/>
                        <a:pt x="923" y="1845"/>
                      </a:cubicBezTo>
                      <a:cubicBezTo>
                        <a:pt x="1105" y="1845"/>
                        <a:pt x="1286" y="1787"/>
                        <a:pt x="1443" y="1689"/>
                      </a:cubicBezTo>
                      <a:cubicBezTo>
                        <a:pt x="1443" y="1689"/>
                        <a:pt x="1443" y="1689"/>
                        <a:pt x="1451" y="1697"/>
                      </a:cubicBezTo>
                      <a:cubicBezTo>
                        <a:pt x="2053" y="2372"/>
                        <a:pt x="2053" y="2372"/>
                        <a:pt x="2053" y="2372"/>
                      </a:cubicBezTo>
                      <a:cubicBezTo>
                        <a:pt x="2086" y="2421"/>
                        <a:pt x="2136" y="2446"/>
                        <a:pt x="2193" y="2446"/>
                      </a:cubicBezTo>
                      <a:cubicBezTo>
                        <a:pt x="2243" y="2446"/>
                        <a:pt x="2292" y="2421"/>
                        <a:pt x="2334" y="2388"/>
                      </a:cubicBezTo>
                      <a:cubicBezTo>
                        <a:pt x="2383" y="2331"/>
                        <a:pt x="2383" y="2331"/>
                        <a:pt x="2383" y="2331"/>
                      </a:cubicBezTo>
                      <a:cubicBezTo>
                        <a:pt x="2424" y="2290"/>
                        <a:pt x="2441" y="2240"/>
                        <a:pt x="2441" y="2191"/>
                      </a:cubicBezTo>
                      <a:cubicBezTo>
                        <a:pt x="2441" y="2133"/>
                        <a:pt x="2416" y="2084"/>
                        <a:pt x="2375" y="205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4" name="Freeform 36"/>
                <p:cNvSpPr>
                  <a:spLocks/>
                </p:cNvSpPr>
                <p:nvPr/>
              </p:nvSpPr>
              <p:spPr bwMode="auto">
                <a:xfrm>
                  <a:off x="6456" y="1541"/>
                  <a:ext cx="172" cy="137"/>
                </a:xfrm>
                <a:custGeom>
                  <a:avLst/>
                  <a:gdLst>
                    <a:gd name="T0" fmla="*/ 329 w 1422"/>
                    <a:gd name="T1" fmla="*/ 618 h 1129"/>
                    <a:gd name="T2" fmla="*/ 0 w 1422"/>
                    <a:gd name="T3" fmla="*/ 618 h 1129"/>
                    <a:gd name="T4" fmla="*/ 321 w 1422"/>
                    <a:gd name="T5" fmla="*/ 1129 h 1129"/>
                    <a:gd name="T6" fmla="*/ 649 w 1422"/>
                    <a:gd name="T7" fmla="*/ 1129 h 1129"/>
                    <a:gd name="T8" fmla="*/ 1422 w 1422"/>
                    <a:gd name="T9" fmla="*/ 0 h 1129"/>
                    <a:gd name="T10" fmla="*/ 1085 w 1422"/>
                    <a:gd name="T11" fmla="*/ 0 h 1129"/>
                    <a:gd name="T12" fmla="*/ 493 w 1422"/>
                    <a:gd name="T13" fmla="*/ 874 h 1129"/>
                    <a:gd name="T14" fmla="*/ 329 w 1422"/>
                    <a:gd name="T15" fmla="*/ 618 h 112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422" h="1129">
                      <a:moveTo>
                        <a:pt x="329" y="618"/>
                      </a:moveTo>
                      <a:cubicBezTo>
                        <a:pt x="329" y="618"/>
                        <a:pt x="329" y="618"/>
                        <a:pt x="0" y="618"/>
                      </a:cubicBezTo>
                      <a:cubicBezTo>
                        <a:pt x="0" y="618"/>
                        <a:pt x="0" y="618"/>
                        <a:pt x="321" y="1129"/>
                      </a:cubicBezTo>
                      <a:cubicBezTo>
                        <a:pt x="321" y="1129"/>
                        <a:pt x="321" y="1129"/>
                        <a:pt x="649" y="1129"/>
                      </a:cubicBezTo>
                      <a:cubicBezTo>
                        <a:pt x="649" y="1129"/>
                        <a:pt x="649" y="1129"/>
                        <a:pt x="1422" y="0"/>
                      </a:cubicBezTo>
                      <a:cubicBezTo>
                        <a:pt x="1085" y="0"/>
                        <a:pt x="1085" y="0"/>
                        <a:pt x="1085" y="0"/>
                      </a:cubicBezTo>
                      <a:cubicBezTo>
                        <a:pt x="1085" y="0"/>
                        <a:pt x="1085" y="0"/>
                        <a:pt x="493" y="874"/>
                      </a:cubicBezTo>
                      <a:cubicBezTo>
                        <a:pt x="493" y="874"/>
                        <a:pt x="493" y="874"/>
                        <a:pt x="329" y="61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72" name="Freeform 36"/>
              <p:cNvSpPr>
                <a:spLocks/>
              </p:cNvSpPr>
              <p:nvPr/>
            </p:nvSpPr>
            <p:spPr bwMode="auto">
              <a:xfrm>
                <a:off x="10412749" y="1374344"/>
                <a:ext cx="216058" cy="172092"/>
              </a:xfrm>
              <a:custGeom>
                <a:avLst/>
                <a:gdLst>
                  <a:gd name="T0" fmla="*/ 329 w 1422"/>
                  <a:gd name="T1" fmla="*/ 618 h 1129"/>
                  <a:gd name="T2" fmla="*/ 0 w 1422"/>
                  <a:gd name="T3" fmla="*/ 618 h 1129"/>
                  <a:gd name="T4" fmla="*/ 321 w 1422"/>
                  <a:gd name="T5" fmla="*/ 1129 h 1129"/>
                  <a:gd name="T6" fmla="*/ 649 w 1422"/>
                  <a:gd name="T7" fmla="*/ 1129 h 1129"/>
                  <a:gd name="T8" fmla="*/ 1422 w 1422"/>
                  <a:gd name="T9" fmla="*/ 0 h 1129"/>
                  <a:gd name="T10" fmla="*/ 1085 w 1422"/>
                  <a:gd name="T11" fmla="*/ 0 h 1129"/>
                  <a:gd name="T12" fmla="*/ 493 w 1422"/>
                  <a:gd name="T13" fmla="*/ 874 h 1129"/>
                  <a:gd name="T14" fmla="*/ 329 w 1422"/>
                  <a:gd name="T15" fmla="*/ 618 h 112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422" h="1129">
                    <a:moveTo>
                      <a:pt x="329" y="618"/>
                    </a:moveTo>
                    <a:cubicBezTo>
                      <a:pt x="329" y="618"/>
                      <a:pt x="329" y="618"/>
                      <a:pt x="0" y="618"/>
                    </a:cubicBezTo>
                    <a:cubicBezTo>
                      <a:pt x="0" y="618"/>
                      <a:pt x="0" y="618"/>
                      <a:pt x="321" y="1129"/>
                    </a:cubicBezTo>
                    <a:cubicBezTo>
                      <a:pt x="321" y="1129"/>
                      <a:pt x="321" y="1129"/>
                      <a:pt x="649" y="1129"/>
                    </a:cubicBezTo>
                    <a:cubicBezTo>
                      <a:pt x="649" y="1129"/>
                      <a:pt x="649" y="1129"/>
                      <a:pt x="1422" y="0"/>
                    </a:cubicBezTo>
                    <a:cubicBezTo>
                      <a:pt x="1085" y="0"/>
                      <a:pt x="1085" y="0"/>
                      <a:pt x="1085" y="0"/>
                    </a:cubicBezTo>
                    <a:cubicBezTo>
                      <a:pt x="1085" y="0"/>
                      <a:pt x="1085" y="0"/>
                      <a:pt x="493" y="874"/>
                    </a:cubicBezTo>
                    <a:cubicBezTo>
                      <a:pt x="493" y="874"/>
                      <a:pt x="493" y="874"/>
                      <a:pt x="329" y="61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grpSp>
        <p:nvGrpSpPr>
          <p:cNvPr id="9" name="Group 8"/>
          <p:cNvGrpSpPr/>
          <p:nvPr/>
        </p:nvGrpSpPr>
        <p:grpSpPr>
          <a:xfrm>
            <a:off x="4107775" y="3947045"/>
            <a:ext cx="402657" cy="728176"/>
            <a:chOff x="4107775" y="3947045"/>
            <a:chExt cx="402657" cy="728176"/>
          </a:xfrm>
        </p:grpSpPr>
        <p:grpSp>
          <p:nvGrpSpPr>
            <p:cNvPr id="108" name="Group 107"/>
            <p:cNvGrpSpPr/>
            <p:nvPr/>
          </p:nvGrpSpPr>
          <p:grpSpPr>
            <a:xfrm>
              <a:off x="4107775" y="3947045"/>
              <a:ext cx="402657" cy="728176"/>
              <a:chOff x="4646087" y="1456686"/>
              <a:chExt cx="402657" cy="728176"/>
            </a:xfrm>
          </p:grpSpPr>
          <p:sp>
            <p:nvSpPr>
              <p:cNvPr id="109" name="Oval 108"/>
              <p:cNvSpPr/>
              <p:nvPr/>
            </p:nvSpPr>
            <p:spPr bwMode="auto">
              <a:xfrm>
                <a:off x="4646087" y="1782205"/>
                <a:ext cx="402657" cy="402657"/>
              </a:xfrm>
              <a:prstGeom prst="ellipse">
                <a:avLst/>
              </a:prstGeom>
              <a:solidFill>
                <a:srgbClr val="333333"/>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a:gradFill>
                    <a:gsLst>
                      <a:gs pos="0">
                        <a:srgbClr val="FFFFFF"/>
                      </a:gs>
                      <a:gs pos="100000">
                        <a:srgbClr val="FFFFFF"/>
                      </a:gs>
                    </a:gsLst>
                    <a:lin ang="5400000" scaled="0"/>
                  </a:gradFill>
                  <a:ea typeface="Segoe UI" pitchFamily="34" charset="0"/>
                  <a:cs typeface="Segoe UI" pitchFamily="34" charset="0"/>
                </a:endParaRPr>
              </a:p>
            </p:txBody>
          </p:sp>
          <p:cxnSp>
            <p:nvCxnSpPr>
              <p:cNvPr id="110" name="Straight Connector 109"/>
              <p:cNvCxnSpPr/>
              <p:nvPr/>
            </p:nvCxnSpPr>
            <p:spPr>
              <a:xfrm>
                <a:off x="4847415" y="1456686"/>
                <a:ext cx="0" cy="325519"/>
              </a:xfrm>
              <a:prstGeom prst="line">
                <a:avLst/>
              </a:prstGeom>
              <a:ln w="19050">
                <a:solidFill>
                  <a:srgbClr val="333333"/>
                </a:solidFill>
                <a:headEnd type="none"/>
                <a:tailEnd type="none"/>
              </a:ln>
            </p:spPr>
            <p:style>
              <a:lnRef idx="1">
                <a:schemeClr val="accent1"/>
              </a:lnRef>
              <a:fillRef idx="0">
                <a:schemeClr val="accent1"/>
              </a:fillRef>
              <a:effectRef idx="0">
                <a:schemeClr val="accent1"/>
              </a:effectRef>
              <a:fontRef idx="minor">
                <a:schemeClr val="tx1"/>
              </a:fontRef>
            </p:style>
          </p:cxnSp>
        </p:grpSp>
        <p:sp>
          <p:nvSpPr>
            <p:cNvPr id="147" name="Freeform 113"/>
            <p:cNvSpPr>
              <a:spLocks noEditPoints="1"/>
            </p:cNvSpPr>
            <p:nvPr/>
          </p:nvSpPr>
          <p:spPr bwMode="black">
            <a:xfrm>
              <a:off x="4156341" y="4318651"/>
              <a:ext cx="303377" cy="303377"/>
            </a:xfrm>
            <a:custGeom>
              <a:avLst/>
              <a:gdLst>
                <a:gd name="T0" fmla="*/ 47 w 66"/>
                <a:gd name="T1" fmla="*/ 37 h 66"/>
                <a:gd name="T2" fmla="*/ 51 w 66"/>
                <a:gd name="T3" fmla="*/ 33 h 66"/>
                <a:gd name="T4" fmla="*/ 47 w 66"/>
                <a:gd name="T5" fmla="*/ 29 h 66"/>
                <a:gd name="T6" fmla="*/ 37 w 66"/>
                <a:gd name="T7" fmla="*/ 29 h 66"/>
                <a:gd name="T8" fmla="*/ 37 w 66"/>
                <a:gd name="T9" fmla="*/ 16 h 66"/>
                <a:gd name="T10" fmla="*/ 33 w 66"/>
                <a:gd name="T11" fmla="*/ 13 h 66"/>
                <a:gd name="T12" fmla="*/ 29 w 66"/>
                <a:gd name="T13" fmla="*/ 16 h 66"/>
                <a:gd name="T14" fmla="*/ 29 w 66"/>
                <a:gd name="T15" fmla="*/ 33 h 66"/>
                <a:gd name="T16" fmla="*/ 33 w 66"/>
                <a:gd name="T17" fmla="*/ 37 h 66"/>
                <a:gd name="T18" fmla="*/ 47 w 66"/>
                <a:gd name="T19" fmla="*/ 37 h 66"/>
                <a:gd name="T20" fmla="*/ 33 w 66"/>
                <a:gd name="T21" fmla="*/ 8 h 66"/>
                <a:gd name="T22" fmla="*/ 58 w 66"/>
                <a:gd name="T23" fmla="*/ 33 h 66"/>
                <a:gd name="T24" fmla="*/ 33 w 66"/>
                <a:gd name="T25" fmla="*/ 58 h 66"/>
                <a:gd name="T26" fmla="*/ 8 w 66"/>
                <a:gd name="T27" fmla="*/ 33 h 66"/>
                <a:gd name="T28" fmla="*/ 33 w 66"/>
                <a:gd name="T29" fmla="*/ 8 h 66"/>
                <a:gd name="T30" fmla="*/ 33 w 66"/>
                <a:gd name="T31" fmla="*/ 66 h 66"/>
                <a:gd name="T32" fmla="*/ 66 w 66"/>
                <a:gd name="T33" fmla="*/ 33 h 66"/>
                <a:gd name="T34" fmla="*/ 33 w 66"/>
                <a:gd name="T35" fmla="*/ 0 h 66"/>
                <a:gd name="T36" fmla="*/ 0 w 66"/>
                <a:gd name="T37" fmla="*/ 33 h 66"/>
                <a:gd name="T38" fmla="*/ 33 w 66"/>
                <a:gd name="T39" fmla="*/ 66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66" h="66">
                  <a:moveTo>
                    <a:pt x="47" y="37"/>
                  </a:moveTo>
                  <a:cubicBezTo>
                    <a:pt x="49" y="37"/>
                    <a:pt x="51" y="35"/>
                    <a:pt x="51" y="33"/>
                  </a:cubicBezTo>
                  <a:cubicBezTo>
                    <a:pt x="51" y="31"/>
                    <a:pt x="49" y="29"/>
                    <a:pt x="47" y="29"/>
                  </a:cubicBezTo>
                  <a:cubicBezTo>
                    <a:pt x="37" y="29"/>
                    <a:pt x="37" y="29"/>
                    <a:pt x="37" y="29"/>
                  </a:cubicBezTo>
                  <a:cubicBezTo>
                    <a:pt x="37" y="16"/>
                    <a:pt x="37" y="16"/>
                    <a:pt x="37" y="16"/>
                  </a:cubicBezTo>
                  <a:cubicBezTo>
                    <a:pt x="37" y="14"/>
                    <a:pt x="35" y="13"/>
                    <a:pt x="33" y="13"/>
                  </a:cubicBezTo>
                  <a:cubicBezTo>
                    <a:pt x="31" y="13"/>
                    <a:pt x="29" y="14"/>
                    <a:pt x="29" y="16"/>
                  </a:cubicBezTo>
                  <a:cubicBezTo>
                    <a:pt x="29" y="33"/>
                    <a:pt x="29" y="33"/>
                    <a:pt x="29" y="33"/>
                  </a:cubicBezTo>
                  <a:cubicBezTo>
                    <a:pt x="29" y="35"/>
                    <a:pt x="31" y="37"/>
                    <a:pt x="33" y="37"/>
                  </a:cubicBezTo>
                  <a:lnTo>
                    <a:pt x="47" y="37"/>
                  </a:lnTo>
                  <a:close/>
                  <a:moveTo>
                    <a:pt x="33" y="8"/>
                  </a:moveTo>
                  <a:cubicBezTo>
                    <a:pt x="47" y="8"/>
                    <a:pt x="58" y="19"/>
                    <a:pt x="58" y="33"/>
                  </a:cubicBezTo>
                  <a:cubicBezTo>
                    <a:pt x="58" y="47"/>
                    <a:pt x="47" y="58"/>
                    <a:pt x="33" y="58"/>
                  </a:cubicBezTo>
                  <a:cubicBezTo>
                    <a:pt x="19" y="58"/>
                    <a:pt x="8" y="47"/>
                    <a:pt x="8" y="33"/>
                  </a:cubicBezTo>
                  <a:cubicBezTo>
                    <a:pt x="8" y="19"/>
                    <a:pt x="19" y="8"/>
                    <a:pt x="33" y="8"/>
                  </a:cubicBezTo>
                  <a:moveTo>
                    <a:pt x="33" y="66"/>
                  </a:moveTo>
                  <a:cubicBezTo>
                    <a:pt x="51" y="66"/>
                    <a:pt x="66" y="51"/>
                    <a:pt x="66" y="33"/>
                  </a:cubicBezTo>
                  <a:cubicBezTo>
                    <a:pt x="66" y="15"/>
                    <a:pt x="51" y="0"/>
                    <a:pt x="33" y="0"/>
                  </a:cubicBezTo>
                  <a:cubicBezTo>
                    <a:pt x="15" y="0"/>
                    <a:pt x="0" y="15"/>
                    <a:pt x="0" y="33"/>
                  </a:cubicBezTo>
                  <a:cubicBezTo>
                    <a:pt x="0" y="51"/>
                    <a:pt x="15" y="66"/>
                    <a:pt x="33" y="66"/>
                  </a:cubicBezTo>
                </a:path>
              </a:pathLst>
            </a:custGeom>
            <a:solidFill>
              <a:srgbClr val="FFFFFF"/>
            </a:solidFill>
            <a:ln>
              <a:noFill/>
            </a:ln>
            <a:extLst/>
          </p:spPr>
          <p:txBody>
            <a:bodyPr vert="horz" wrap="square" lIns="91440" tIns="45720" rIns="91440" bIns="45720" numCol="1" anchor="t" anchorCtr="0" compatLnSpc="1">
              <a:prstTxWarp prst="textNoShape">
                <a:avLst/>
              </a:prstTxWarp>
            </a:bodyPr>
            <a:lstStyle/>
            <a:p>
              <a:endParaRPr lang="en-US"/>
            </a:p>
          </p:txBody>
        </p:sp>
      </p:grpSp>
      <p:grpSp>
        <p:nvGrpSpPr>
          <p:cNvPr id="11" name="Group 10"/>
          <p:cNvGrpSpPr/>
          <p:nvPr/>
        </p:nvGrpSpPr>
        <p:grpSpPr>
          <a:xfrm>
            <a:off x="8249084" y="3947045"/>
            <a:ext cx="402657" cy="728176"/>
            <a:chOff x="8249084" y="3947045"/>
            <a:chExt cx="402657" cy="728176"/>
          </a:xfrm>
        </p:grpSpPr>
        <p:grpSp>
          <p:nvGrpSpPr>
            <p:cNvPr id="148" name="Group 147"/>
            <p:cNvGrpSpPr/>
            <p:nvPr/>
          </p:nvGrpSpPr>
          <p:grpSpPr>
            <a:xfrm>
              <a:off x="8249084" y="3947045"/>
              <a:ext cx="402657" cy="728176"/>
              <a:chOff x="4646087" y="1456686"/>
              <a:chExt cx="402657" cy="728176"/>
            </a:xfrm>
          </p:grpSpPr>
          <p:sp>
            <p:nvSpPr>
              <p:cNvPr id="149" name="Oval 148"/>
              <p:cNvSpPr/>
              <p:nvPr/>
            </p:nvSpPr>
            <p:spPr bwMode="auto">
              <a:xfrm>
                <a:off x="4646087" y="1782205"/>
                <a:ext cx="402657" cy="402657"/>
              </a:xfrm>
              <a:prstGeom prst="ellipse">
                <a:avLst/>
              </a:prstGeom>
              <a:solidFill>
                <a:srgbClr val="333333"/>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a:gradFill>
                    <a:gsLst>
                      <a:gs pos="0">
                        <a:srgbClr val="FFFFFF"/>
                      </a:gs>
                      <a:gs pos="100000">
                        <a:srgbClr val="FFFFFF"/>
                      </a:gs>
                    </a:gsLst>
                    <a:lin ang="5400000" scaled="0"/>
                  </a:gradFill>
                  <a:ea typeface="Segoe UI" pitchFamily="34" charset="0"/>
                  <a:cs typeface="Segoe UI" pitchFamily="34" charset="0"/>
                </a:endParaRPr>
              </a:p>
            </p:txBody>
          </p:sp>
          <p:cxnSp>
            <p:nvCxnSpPr>
              <p:cNvPr id="150" name="Straight Connector 149"/>
              <p:cNvCxnSpPr/>
              <p:nvPr/>
            </p:nvCxnSpPr>
            <p:spPr>
              <a:xfrm>
                <a:off x="4847415" y="1456686"/>
                <a:ext cx="0" cy="325519"/>
              </a:xfrm>
              <a:prstGeom prst="line">
                <a:avLst/>
              </a:prstGeom>
              <a:ln w="19050">
                <a:solidFill>
                  <a:srgbClr val="333333"/>
                </a:solidFill>
                <a:headEnd type="none"/>
                <a:tailEnd type="none"/>
              </a:ln>
            </p:spPr>
            <p:style>
              <a:lnRef idx="1">
                <a:schemeClr val="accent1"/>
              </a:lnRef>
              <a:fillRef idx="0">
                <a:schemeClr val="accent1"/>
              </a:fillRef>
              <a:effectRef idx="0">
                <a:schemeClr val="accent1"/>
              </a:effectRef>
              <a:fontRef idx="minor">
                <a:schemeClr val="tx1"/>
              </a:fontRef>
            </p:style>
          </p:cxnSp>
        </p:grpSp>
        <p:sp>
          <p:nvSpPr>
            <p:cNvPr id="34" name="Freeform 14"/>
            <p:cNvSpPr>
              <a:spLocks noEditPoints="1"/>
            </p:cNvSpPr>
            <p:nvPr/>
          </p:nvSpPr>
          <p:spPr bwMode="auto">
            <a:xfrm>
              <a:off x="8353255" y="4354048"/>
              <a:ext cx="194315" cy="234880"/>
            </a:xfrm>
            <a:custGeom>
              <a:avLst/>
              <a:gdLst>
                <a:gd name="T0" fmla="*/ 985 w 1204"/>
                <a:gd name="T1" fmla="*/ 263 h 1452"/>
                <a:gd name="T2" fmla="*/ 909 w 1204"/>
                <a:gd name="T3" fmla="*/ 442 h 1452"/>
                <a:gd name="T4" fmla="*/ 836 w 1204"/>
                <a:gd name="T5" fmla="*/ 263 h 1452"/>
                <a:gd name="T6" fmla="*/ 369 w 1204"/>
                <a:gd name="T7" fmla="*/ 187 h 1452"/>
                <a:gd name="T8" fmla="*/ 398 w 1204"/>
                <a:gd name="T9" fmla="*/ 336 h 1452"/>
                <a:gd name="T10" fmla="*/ 190 w 1204"/>
                <a:gd name="T11" fmla="*/ 336 h 1452"/>
                <a:gd name="T12" fmla="*/ 219 w 1204"/>
                <a:gd name="T13" fmla="*/ 187 h 1452"/>
                <a:gd name="T14" fmla="*/ 0 w 1204"/>
                <a:gd name="T15" fmla="*/ 1452 h 1452"/>
                <a:gd name="T16" fmla="*/ 1204 w 1204"/>
                <a:gd name="T17" fmla="*/ 187 h 1452"/>
                <a:gd name="T18" fmla="*/ 985 w 1204"/>
                <a:gd name="T19" fmla="*/ 187 h 1452"/>
                <a:gd name="T20" fmla="*/ 95 w 1204"/>
                <a:gd name="T21" fmla="*/ 1350 h 1452"/>
                <a:gd name="T22" fmla="*/ 1109 w 1204"/>
                <a:gd name="T23" fmla="*/ 497 h 1452"/>
                <a:gd name="T24" fmla="*/ 1109 w 1204"/>
                <a:gd name="T25" fmla="*/ 1350 h 1452"/>
                <a:gd name="T26" fmla="*/ 900 w 1204"/>
                <a:gd name="T27" fmla="*/ 750 h 1452"/>
                <a:gd name="T28" fmla="*/ 1021 w 1204"/>
                <a:gd name="T29" fmla="*/ 626 h 1452"/>
                <a:gd name="T30" fmla="*/ 721 w 1204"/>
                <a:gd name="T31" fmla="*/ 626 h 1452"/>
                <a:gd name="T32" fmla="*/ 842 w 1204"/>
                <a:gd name="T33" fmla="*/ 750 h 1452"/>
                <a:gd name="T34" fmla="*/ 721 w 1204"/>
                <a:gd name="T35" fmla="*/ 626 h 1452"/>
                <a:gd name="T36" fmla="*/ 546 w 1204"/>
                <a:gd name="T37" fmla="*/ 750 h 1452"/>
                <a:gd name="T38" fmla="*/ 666 w 1204"/>
                <a:gd name="T39" fmla="*/ 626 h 1452"/>
                <a:gd name="T40" fmla="*/ 900 w 1204"/>
                <a:gd name="T41" fmla="*/ 801 h 1452"/>
                <a:gd name="T42" fmla="*/ 1021 w 1204"/>
                <a:gd name="T43" fmla="*/ 922 h 1452"/>
                <a:gd name="T44" fmla="*/ 900 w 1204"/>
                <a:gd name="T45" fmla="*/ 801 h 1452"/>
                <a:gd name="T46" fmla="*/ 721 w 1204"/>
                <a:gd name="T47" fmla="*/ 922 h 1452"/>
                <a:gd name="T48" fmla="*/ 842 w 1204"/>
                <a:gd name="T49" fmla="*/ 801 h 1452"/>
                <a:gd name="T50" fmla="*/ 546 w 1204"/>
                <a:gd name="T51" fmla="*/ 801 h 1452"/>
                <a:gd name="T52" fmla="*/ 666 w 1204"/>
                <a:gd name="T53" fmla="*/ 922 h 1452"/>
                <a:gd name="T54" fmla="*/ 546 w 1204"/>
                <a:gd name="T55" fmla="*/ 801 h 1452"/>
                <a:gd name="T56" fmla="*/ 370 w 1204"/>
                <a:gd name="T57" fmla="*/ 922 h 1452"/>
                <a:gd name="T58" fmla="*/ 491 w 1204"/>
                <a:gd name="T59" fmla="*/ 801 h 1452"/>
                <a:gd name="T60" fmla="*/ 194 w 1204"/>
                <a:gd name="T61" fmla="*/ 801 h 1452"/>
                <a:gd name="T62" fmla="*/ 315 w 1204"/>
                <a:gd name="T63" fmla="*/ 922 h 1452"/>
                <a:gd name="T64" fmla="*/ 194 w 1204"/>
                <a:gd name="T65" fmla="*/ 801 h 1452"/>
                <a:gd name="T66" fmla="*/ 900 w 1204"/>
                <a:gd name="T67" fmla="*/ 1101 h 1452"/>
                <a:gd name="T68" fmla="*/ 1021 w 1204"/>
                <a:gd name="T69" fmla="*/ 977 h 1452"/>
                <a:gd name="T70" fmla="*/ 721 w 1204"/>
                <a:gd name="T71" fmla="*/ 977 h 1452"/>
                <a:gd name="T72" fmla="*/ 842 w 1204"/>
                <a:gd name="T73" fmla="*/ 1101 h 1452"/>
                <a:gd name="T74" fmla="*/ 721 w 1204"/>
                <a:gd name="T75" fmla="*/ 977 h 1452"/>
                <a:gd name="T76" fmla="*/ 546 w 1204"/>
                <a:gd name="T77" fmla="*/ 1101 h 1452"/>
                <a:gd name="T78" fmla="*/ 666 w 1204"/>
                <a:gd name="T79" fmla="*/ 977 h 1452"/>
                <a:gd name="T80" fmla="*/ 370 w 1204"/>
                <a:gd name="T81" fmla="*/ 977 h 1452"/>
                <a:gd name="T82" fmla="*/ 491 w 1204"/>
                <a:gd name="T83" fmla="*/ 1101 h 1452"/>
                <a:gd name="T84" fmla="*/ 370 w 1204"/>
                <a:gd name="T85" fmla="*/ 977 h 1452"/>
                <a:gd name="T86" fmla="*/ 194 w 1204"/>
                <a:gd name="T87" fmla="*/ 1101 h 1452"/>
                <a:gd name="T88" fmla="*/ 315 w 1204"/>
                <a:gd name="T89" fmla="*/ 977 h 1452"/>
                <a:gd name="T90" fmla="*/ 721 w 1204"/>
                <a:gd name="T91" fmla="*/ 1149 h 1452"/>
                <a:gd name="T92" fmla="*/ 842 w 1204"/>
                <a:gd name="T93" fmla="*/ 1273 h 1452"/>
                <a:gd name="T94" fmla="*/ 721 w 1204"/>
                <a:gd name="T95" fmla="*/ 1149 h 1452"/>
                <a:gd name="T96" fmla="*/ 546 w 1204"/>
                <a:gd name="T97" fmla="*/ 1273 h 1452"/>
                <a:gd name="T98" fmla="*/ 666 w 1204"/>
                <a:gd name="T99" fmla="*/ 1149 h 1452"/>
                <a:gd name="T100" fmla="*/ 370 w 1204"/>
                <a:gd name="T101" fmla="*/ 1149 h 1452"/>
                <a:gd name="T102" fmla="*/ 491 w 1204"/>
                <a:gd name="T103" fmla="*/ 1273 h 1452"/>
                <a:gd name="T104" fmla="*/ 370 w 1204"/>
                <a:gd name="T105" fmla="*/ 1149 h 1452"/>
                <a:gd name="T106" fmla="*/ 194 w 1204"/>
                <a:gd name="T107" fmla="*/ 1273 h 1452"/>
                <a:gd name="T108" fmla="*/ 315 w 1204"/>
                <a:gd name="T109" fmla="*/ 1149 h 1452"/>
                <a:gd name="T110" fmla="*/ 911 w 1204"/>
                <a:gd name="T111" fmla="*/ 381 h 1452"/>
                <a:gd name="T112" fmla="*/ 948 w 1204"/>
                <a:gd name="T113" fmla="*/ 37 h 1452"/>
                <a:gd name="T114" fmla="*/ 875 w 1204"/>
                <a:gd name="T115" fmla="*/ 37 h 1452"/>
                <a:gd name="T116" fmla="*/ 911 w 1204"/>
                <a:gd name="T117" fmla="*/ 381 h 1452"/>
                <a:gd name="T118" fmla="*/ 330 w 1204"/>
                <a:gd name="T119" fmla="*/ 344 h 1452"/>
                <a:gd name="T120" fmla="*/ 297 w 1204"/>
                <a:gd name="T121" fmla="*/ 0 h 1452"/>
                <a:gd name="T122" fmla="*/ 260 w 1204"/>
                <a:gd name="T123" fmla="*/ 344 h 14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204" h="1452">
                  <a:moveTo>
                    <a:pt x="985" y="187"/>
                  </a:moveTo>
                  <a:cubicBezTo>
                    <a:pt x="985" y="263"/>
                    <a:pt x="985" y="263"/>
                    <a:pt x="985" y="263"/>
                  </a:cubicBezTo>
                  <a:cubicBezTo>
                    <a:pt x="1003" y="285"/>
                    <a:pt x="1014" y="311"/>
                    <a:pt x="1014" y="336"/>
                  </a:cubicBezTo>
                  <a:cubicBezTo>
                    <a:pt x="1014" y="395"/>
                    <a:pt x="967" y="442"/>
                    <a:pt x="909" y="442"/>
                  </a:cubicBezTo>
                  <a:cubicBezTo>
                    <a:pt x="850" y="442"/>
                    <a:pt x="806" y="395"/>
                    <a:pt x="806" y="336"/>
                  </a:cubicBezTo>
                  <a:cubicBezTo>
                    <a:pt x="806" y="311"/>
                    <a:pt x="817" y="285"/>
                    <a:pt x="836" y="263"/>
                  </a:cubicBezTo>
                  <a:cubicBezTo>
                    <a:pt x="836" y="187"/>
                    <a:pt x="836" y="187"/>
                    <a:pt x="836" y="187"/>
                  </a:cubicBezTo>
                  <a:cubicBezTo>
                    <a:pt x="369" y="187"/>
                    <a:pt x="369" y="187"/>
                    <a:pt x="369" y="187"/>
                  </a:cubicBezTo>
                  <a:cubicBezTo>
                    <a:pt x="369" y="263"/>
                    <a:pt x="369" y="263"/>
                    <a:pt x="369" y="263"/>
                  </a:cubicBezTo>
                  <a:cubicBezTo>
                    <a:pt x="387" y="285"/>
                    <a:pt x="398" y="311"/>
                    <a:pt x="398" y="336"/>
                  </a:cubicBezTo>
                  <a:cubicBezTo>
                    <a:pt x="398" y="395"/>
                    <a:pt x="354" y="442"/>
                    <a:pt x="296" y="442"/>
                  </a:cubicBezTo>
                  <a:cubicBezTo>
                    <a:pt x="238" y="442"/>
                    <a:pt x="190" y="395"/>
                    <a:pt x="190" y="336"/>
                  </a:cubicBezTo>
                  <a:cubicBezTo>
                    <a:pt x="190" y="311"/>
                    <a:pt x="201" y="285"/>
                    <a:pt x="219" y="263"/>
                  </a:cubicBezTo>
                  <a:cubicBezTo>
                    <a:pt x="219" y="187"/>
                    <a:pt x="219" y="187"/>
                    <a:pt x="219" y="187"/>
                  </a:cubicBezTo>
                  <a:cubicBezTo>
                    <a:pt x="0" y="187"/>
                    <a:pt x="0" y="187"/>
                    <a:pt x="0" y="187"/>
                  </a:cubicBezTo>
                  <a:cubicBezTo>
                    <a:pt x="0" y="1452"/>
                    <a:pt x="0" y="1452"/>
                    <a:pt x="0" y="1452"/>
                  </a:cubicBezTo>
                  <a:cubicBezTo>
                    <a:pt x="1204" y="1452"/>
                    <a:pt x="1204" y="1452"/>
                    <a:pt x="1204" y="1452"/>
                  </a:cubicBezTo>
                  <a:cubicBezTo>
                    <a:pt x="1204" y="187"/>
                    <a:pt x="1204" y="187"/>
                    <a:pt x="1204" y="187"/>
                  </a:cubicBezTo>
                  <a:cubicBezTo>
                    <a:pt x="985" y="187"/>
                    <a:pt x="985" y="187"/>
                    <a:pt x="985" y="187"/>
                  </a:cubicBezTo>
                  <a:cubicBezTo>
                    <a:pt x="985" y="187"/>
                    <a:pt x="985" y="187"/>
                    <a:pt x="985" y="187"/>
                  </a:cubicBezTo>
                  <a:close/>
                  <a:moveTo>
                    <a:pt x="1109" y="1350"/>
                  </a:moveTo>
                  <a:cubicBezTo>
                    <a:pt x="95" y="1350"/>
                    <a:pt x="95" y="1350"/>
                    <a:pt x="95" y="1350"/>
                  </a:cubicBezTo>
                  <a:cubicBezTo>
                    <a:pt x="95" y="497"/>
                    <a:pt x="95" y="497"/>
                    <a:pt x="95" y="497"/>
                  </a:cubicBezTo>
                  <a:cubicBezTo>
                    <a:pt x="1109" y="497"/>
                    <a:pt x="1109" y="497"/>
                    <a:pt x="1109" y="497"/>
                  </a:cubicBezTo>
                  <a:cubicBezTo>
                    <a:pt x="1109" y="1350"/>
                    <a:pt x="1109" y="1350"/>
                    <a:pt x="1109" y="1350"/>
                  </a:cubicBezTo>
                  <a:cubicBezTo>
                    <a:pt x="1109" y="1350"/>
                    <a:pt x="1109" y="1350"/>
                    <a:pt x="1109" y="1350"/>
                  </a:cubicBezTo>
                  <a:close/>
                  <a:moveTo>
                    <a:pt x="900" y="626"/>
                  </a:moveTo>
                  <a:cubicBezTo>
                    <a:pt x="900" y="750"/>
                    <a:pt x="900" y="750"/>
                    <a:pt x="900" y="750"/>
                  </a:cubicBezTo>
                  <a:cubicBezTo>
                    <a:pt x="1021" y="750"/>
                    <a:pt x="1021" y="750"/>
                    <a:pt x="1021" y="750"/>
                  </a:cubicBezTo>
                  <a:cubicBezTo>
                    <a:pt x="1021" y="626"/>
                    <a:pt x="1021" y="626"/>
                    <a:pt x="1021" y="626"/>
                  </a:cubicBezTo>
                  <a:cubicBezTo>
                    <a:pt x="900" y="626"/>
                    <a:pt x="900" y="626"/>
                    <a:pt x="900" y="626"/>
                  </a:cubicBezTo>
                  <a:close/>
                  <a:moveTo>
                    <a:pt x="721" y="626"/>
                  </a:moveTo>
                  <a:cubicBezTo>
                    <a:pt x="721" y="750"/>
                    <a:pt x="721" y="750"/>
                    <a:pt x="721" y="750"/>
                  </a:cubicBezTo>
                  <a:cubicBezTo>
                    <a:pt x="842" y="750"/>
                    <a:pt x="842" y="750"/>
                    <a:pt x="842" y="750"/>
                  </a:cubicBezTo>
                  <a:cubicBezTo>
                    <a:pt x="842" y="626"/>
                    <a:pt x="842" y="626"/>
                    <a:pt x="842" y="626"/>
                  </a:cubicBezTo>
                  <a:cubicBezTo>
                    <a:pt x="721" y="626"/>
                    <a:pt x="721" y="626"/>
                    <a:pt x="721" y="626"/>
                  </a:cubicBezTo>
                  <a:close/>
                  <a:moveTo>
                    <a:pt x="546" y="626"/>
                  </a:moveTo>
                  <a:cubicBezTo>
                    <a:pt x="546" y="750"/>
                    <a:pt x="546" y="750"/>
                    <a:pt x="546" y="750"/>
                  </a:cubicBezTo>
                  <a:cubicBezTo>
                    <a:pt x="666" y="750"/>
                    <a:pt x="666" y="750"/>
                    <a:pt x="666" y="750"/>
                  </a:cubicBezTo>
                  <a:cubicBezTo>
                    <a:pt x="666" y="626"/>
                    <a:pt x="666" y="626"/>
                    <a:pt x="666" y="626"/>
                  </a:cubicBezTo>
                  <a:cubicBezTo>
                    <a:pt x="546" y="626"/>
                    <a:pt x="546" y="626"/>
                    <a:pt x="546" y="626"/>
                  </a:cubicBezTo>
                  <a:close/>
                  <a:moveTo>
                    <a:pt x="900" y="801"/>
                  </a:moveTo>
                  <a:cubicBezTo>
                    <a:pt x="900" y="922"/>
                    <a:pt x="900" y="922"/>
                    <a:pt x="900" y="922"/>
                  </a:cubicBezTo>
                  <a:cubicBezTo>
                    <a:pt x="1021" y="922"/>
                    <a:pt x="1021" y="922"/>
                    <a:pt x="1021" y="922"/>
                  </a:cubicBezTo>
                  <a:cubicBezTo>
                    <a:pt x="1021" y="801"/>
                    <a:pt x="1021" y="801"/>
                    <a:pt x="1021" y="801"/>
                  </a:cubicBezTo>
                  <a:cubicBezTo>
                    <a:pt x="900" y="801"/>
                    <a:pt x="900" y="801"/>
                    <a:pt x="900" y="801"/>
                  </a:cubicBezTo>
                  <a:close/>
                  <a:moveTo>
                    <a:pt x="721" y="801"/>
                  </a:moveTo>
                  <a:cubicBezTo>
                    <a:pt x="721" y="922"/>
                    <a:pt x="721" y="922"/>
                    <a:pt x="721" y="922"/>
                  </a:cubicBezTo>
                  <a:cubicBezTo>
                    <a:pt x="842" y="922"/>
                    <a:pt x="842" y="922"/>
                    <a:pt x="842" y="922"/>
                  </a:cubicBezTo>
                  <a:cubicBezTo>
                    <a:pt x="842" y="801"/>
                    <a:pt x="842" y="801"/>
                    <a:pt x="842" y="801"/>
                  </a:cubicBezTo>
                  <a:cubicBezTo>
                    <a:pt x="721" y="801"/>
                    <a:pt x="721" y="801"/>
                    <a:pt x="721" y="801"/>
                  </a:cubicBezTo>
                  <a:close/>
                  <a:moveTo>
                    <a:pt x="546" y="801"/>
                  </a:moveTo>
                  <a:cubicBezTo>
                    <a:pt x="546" y="922"/>
                    <a:pt x="546" y="922"/>
                    <a:pt x="546" y="922"/>
                  </a:cubicBezTo>
                  <a:cubicBezTo>
                    <a:pt x="666" y="922"/>
                    <a:pt x="666" y="922"/>
                    <a:pt x="666" y="922"/>
                  </a:cubicBezTo>
                  <a:cubicBezTo>
                    <a:pt x="666" y="801"/>
                    <a:pt x="666" y="801"/>
                    <a:pt x="666" y="801"/>
                  </a:cubicBezTo>
                  <a:cubicBezTo>
                    <a:pt x="546" y="801"/>
                    <a:pt x="546" y="801"/>
                    <a:pt x="546" y="801"/>
                  </a:cubicBezTo>
                  <a:close/>
                  <a:moveTo>
                    <a:pt x="370" y="801"/>
                  </a:moveTo>
                  <a:cubicBezTo>
                    <a:pt x="370" y="922"/>
                    <a:pt x="370" y="922"/>
                    <a:pt x="370" y="922"/>
                  </a:cubicBezTo>
                  <a:cubicBezTo>
                    <a:pt x="491" y="922"/>
                    <a:pt x="491" y="922"/>
                    <a:pt x="491" y="922"/>
                  </a:cubicBezTo>
                  <a:cubicBezTo>
                    <a:pt x="491" y="801"/>
                    <a:pt x="491" y="801"/>
                    <a:pt x="491" y="801"/>
                  </a:cubicBezTo>
                  <a:cubicBezTo>
                    <a:pt x="370" y="801"/>
                    <a:pt x="370" y="801"/>
                    <a:pt x="370" y="801"/>
                  </a:cubicBezTo>
                  <a:close/>
                  <a:moveTo>
                    <a:pt x="194" y="801"/>
                  </a:moveTo>
                  <a:cubicBezTo>
                    <a:pt x="194" y="922"/>
                    <a:pt x="194" y="922"/>
                    <a:pt x="194" y="922"/>
                  </a:cubicBezTo>
                  <a:cubicBezTo>
                    <a:pt x="315" y="922"/>
                    <a:pt x="315" y="922"/>
                    <a:pt x="315" y="922"/>
                  </a:cubicBezTo>
                  <a:cubicBezTo>
                    <a:pt x="315" y="801"/>
                    <a:pt x="315" y="801"/>
                    <a:pt x="315" y="801"/>
                  </a:cubicBezTo>
                  <a:cubicBezTo>
                    <a:pt x="194" y="801"/>
                    <a:pt x="194" y="801"/>
                    <a:pt x="194" y="801"/>
                  </a:cubicBezTo>
                  <a:close/>
                  <a:moveTo>
                    <a:pt x="900" y="977"/>
                  </a:moveTo>
                  <a:cubicBezTo>
                    <a:pt x="900" y="1101"/>
                    <a:pt x="900" y="1101"/>
                    <a:pt x="900" y="1101"/>
                  </a:cubicBezTo>
                  <a:cubicBezTo>
                    <a:pt x="1021" y="1101"/>
                    <a:pt x="1021" y="1101"/>
                    <a:pt x="1021" y="1101"/>
                  </a:cubicBezTo>
                  <a:cubicBezTo>
                    <a:pt x="1021" y="977"/>
                    <a:pt x="1021" y="977"/>
                    <a:pt x="1021" y="977"/>
                  </a:cubicBezTo>
                  <a:cubicBezTo>
                    <a:pt x="900" y="977"/>
                    <a:pt x="900" y="977"/>
                    <a:pt x="900" y="977"/>
                  </a:cubicBezTo>
                  <a:close/>
                  <a:moveTo>
                    <a:pt x="721" y="977"/>
                  </a:moveTo>
                  <a:cubicBezTo>
                    <a:pt x="721" y="1101"/>
                    <a:pt x="721" y="1101"/>
                    <a:pt x="721" y="1101"/>
                  </a:cubicBezTo>
                  <a:cubicBezTo>
                    <a:pt x="842" y="1101"/>
                    <a:pt x="842" y="1101"/>
                    <a:pt x="842" y="1101"/>
                  </a:cubicBezTo>
                  <a:cubicBezTo>
                    <a:pt x="842" y="977"/>
                    <a:pt x="842" y="977"/>
                    <a:pt x="842" y="977"/>
                  </a:cubicBezTo>
                  <a:cubicBezTo>
                    <a:pt x="721" y="977"/>
                    <a:pt x="721" y="977"/>
                    <a:pt x="721" y="977"/>
                  </a:cubicBezTo>
                  <a:close/>
                  <a:moveTo>
                    <a:pt x="546" y="977"/>
                  </a:moveTo>
                  <a:cubicBezTo>
                    <a:pt x="546" y="1101"/>
                    <a:pt x="546" y="1101"/>
                    <a:pt x="546" y="1101"/>
                  </a:cubicBezTo>
                  <a:cubicBezTo>
                    <a:pt x="666" y="1101"/>
                    <a:pt x="666" y="1101"/>
                    <a:pt x="666" y="1101"/>
                  </a:cubicBezTo>
                  <a:cubicBezTo>
                    <a:pt x="666" y="977"/>
                    <a:pt x="666" y="977"/>
                    <a:pt x="666" y="977"/>
                  </a:cubicBezTo>
                  <a:cubicBezTo>
                    <a:pt x="546" y="977"/>
                    <a:pt x="546" y="977"/>
                    <a:pt x="546" y="977"/>
                  </a:cubicBezTo>
                  <a:close/>
                  <a:moveTo>
                    <a:pt x="370" y="977"/>
                  </a:moveTo>
                  <a:cubicBezTo>
                    <a:pt x="370" y="1101"/>
                    <a:pt x="370" y="1101"/>
                    <a:pt x="370" y="1101"/>
                  </a:cubicBezTo>
                  <a:cubicBezTo>
                    <a:pt x="491" y="1101"/>
                    <a:pt x="491" y="1101"/>
                    <a:pt x="491" y="1101"/>
                  </a:cubicBezTo>
                  <a:cubicBezTo>
                    <a:pt x="491" y="977"/>
                    <a:pt x="491" y="977"/>
                    <a:pt x="491" y="977"/>
                  </a:cubicBezTo>
                  <a:cubicBezTo>
                    <a:pt x="370" y="977"/>
                    <a:pt x="370" y="977"/>
                    <a:pt x="370" y="977"/>
                  </a:cubicBezTo>
                  <a:close/>
                  <a:moveTo>
                    <a:pt x="194" y="977"/>
                  </a:moveTo>
                  <a:cubicBezTo>
                    <a:pt x="194" y="1101"/>
                    <a:pt x="194" y="1101"/>
                    <a:pt x="194" y="1101"/>
                  </a:cubicBezTo>
                  <a:cubicBezTo>
                    <a:pt x="315" y="1101"/>
                    <a:pt x="315" y="1101"/>
                    <a:pt x="315" y="1101"/>
                  </a:cubicBezTo>
                  <a:cubicBezTo>
                    <a:pt x="315" y="977"/>
                    <a:pt x="315" y="977"/>
                    <a:pt x="315" y="977"/>
                  </a:cubicBezTo>
                  <a:cubicBezTo>
                    <a:pt x="194" y="977"/>
                    <a:pt x="194" y="977"/>
                    <a:pt x="194" y="977"/>
                  </a:cubicBezTo>
                  <a:close/>
                  <a:moveTo>
                    <a:pt x="721" y="1149"/>
                  </a:moveTo>
                  <a:cubicBezTo>
                    <a:pt x="721" y="1273"/>
                    <a:pt x="721" y="1273"/>
                    <a:pt x="721" y="1273"/>
                  </a:cubicBezTo>
                  <a:cubicBezTo>
                    <a:pt x="842" y="1273"/>
                    <a:pt x="842" y="1273"/>
                    <a:pt x="842" y="1273"/>
                  </a:cubicBezTo>
                  <a:cubicBezTo>
                    <a:pt x="842" y="1149"/>
                    <a:pt x="842" y="1149"/>
                    <a:pt x="842" y="1149"/>
                  </a:cubicBezTo>
                  <a:cubicBezTo>
                    <a:pt x="721" y="1149"/>
                    <a:pt x="721" y="1149"/>
                    <a:pt x="721" y="1149"/>
                  </a:cubicBezTo>
                  <a:close/>
                  <a:moveTo>
                    <a:pt x="546" y="1149"/>
                  </a:moveTo>
                  <a:cubicBezTo>
                    <a:pt x="546" y="1273"/>
                    <a:pt x="546" y="1273"/>
                    <a:pt x="546" y="1273"/>
                  </a:cubicBezTo>
                  <a:cubicBezTo>
                    <a:pt x="666" y="1273"/>
                    <a:pt x="666" y="1273"/>
                    <a:pt x="666" y="1273"/>
                  </a:cubicBezTo>
                  <a:cubicBezTo>
                    <a:pt x="666" y="1149"/>
                    <a:pt x="666" y="1149"/>
                    <a:pt x="666" y="1149"/>
                  </a:cubicBezTo>
                  <a:cubicBezTo>
                    <a:pt x="546" y="1149"/>
                    <a:pt x="546" y="1149"/>
                    <a:pt x="546" y="1149"/>
                  </a:cubicBezTo>
                  <a:close/>
                  <a:moveTo>
                    <a:pt x="370" y="1149"/>
                  </a:moveTo>
                  <a:cubicBezTo>
                    <a:pt x="370" y="1273"/>
                    <a:pt x="370" y="1273"/>
                    <a:pt x="370" y="1273"/>
                  </a:cubicBezTo>
                  <a:cubicBezTo>
                    <a:pt x="491" y="1273"/>
                    <a:pt x="491" y="1273"/>
                    <a:pt x="491" y="1273"/>
                  </a:cubicBezTo>
                  <a:cubicBezTo>
                    <a:pt x="491" y="1149"/>
                    <a:pt x="491" y="1149"/>
                    <a:pt x="491" y="1149"/>
                  </a:cubicBezTo>
                  <a:cubicBezTo>
                    <a:pt x="370" y="1149"/>
                    <a:pt x="370" y="1149"/>
                    <a:pt x="370" y="1149"/>
                  </a:cubicBezTo>
                  <a:close/>
                  <a:moveTo>
                    <a:pt x="194" y="1149"/>
                  </a:moveTo>
                  <a:cubicBezTo>
                    <a:pt x="194" y="1273"/>
                    <a:pt x="194" y="1273"/>
                    <a:pt x="194" y="1273"/>
                  </a:cubicBezTo>
                  <a:cubicBezTo>
                    <a:pt x="315" y="1273"/>
                    <a:pt x="315" y="1273"/>
                    <a:pt x="315" y="1273"/>
                  </a:cubicBezTo>
                  <a:cubicBezTo>
                    <a:pt x="315" y="1149"/>
                    <a:pt x="315" y="1149"/>
                    <a:pt x="315" y="1149"/>
                  </a:cubicBezTo>
                  <a:cubicBezTo>
                    <a:pt x="194" y="1149"/>
                    <a:pt x="194" y="1149"/>
                    <a:pt x="194" y="1149"/>
                  </a:cubicBezTo>
                  <a:close/>
                  <a:moveTo>
                    <a:pt x="911" y="381"/>
                  </a:moveTo>
                  <a:cubicBezTo>
                    <a:pt x="930" y="381"/>
                    <a:pt x="948" y="366"/>
                    <a:pt x="948" y="344"/>
                  </a:cubicBezTo>
                  <a:cubicBezTo>
                    <a:pt x="948" y="37"/>
                    <a:pt x="948" y="37"/>
                    <a:pt x="948" y="37"/>
                  </a:cubicBezTo>
                  <a:cubicBezTo>
                    <a:pt x="948" y="18"/>
                    <a:pt x="930" y="0"/>
                    <a:pt x="911" y="0"/>
                  </a:cubicBezTo>
                  <a:cubicBezTo>
                    <a:pt x="893" y="0"/>
                    <a:pt x="875" y="18"/>
                    <a:pt x="875" y="37"/>
                  </a:cubicBezTo>
                  <a:cubicBezTo>
                    <a:pt x="875" y="344"/>
                    <a:pt x="875" y="344"/>
                    <a:pt x="875" y="344"/>
                  </a:cubicBezTo>
                  <a:cubicBezTo>
                    <a:pt x="875" y="366"/>
                    <a:pt x="893" y="381"/>
                    <a:pt x="911" y="381"/>
                  </a:cubicBezTo>
                  <a:close/>
                  <a:moveTo>
                    <a:pt x="297" y="381"/>
                  </a:moveTo>
                  <a:cubicBezTo>
                    <a:pt x="315" y="381"/>
                    <a:pt x="330" y="366"/>
                    <a:pt x="330" y="344"/>
                  </a:cubicBezTo>
                  <a:cubicBezTo>
                    <a:pt x="330" y="37"/>
                    <a:pt x="330" y="37"/>
                    <a:pt x="330" y="37"/>
                  </a:cubicBezTo>
                  <a:cubicBezTo>
                    <a:pt x="330" y="18"/>
                    <a:pt x="315" y="0"/>
                    <a:pt x="297" y="0"/>
                  </a:cubicBezTo>
                  <a:cubicBezTo>
                    <a:pt x="275" y="0"/>
                    <a:pt x="260" y="18"/>
                    <a:pt x="260" y="37"/>
                  </a:cubicBezTo>
                  <a:cubicBezTo>
                    <a:pt x="260" y="344"/>
                    <a:pt x="260" y="344"/>
                    <a:pt x="260" y="344"/>
                  </a:cubicBezTo>
                  <a:cubicBezTo>
                    <a:pt x="260" y="366"/>
                    <a:pt x="275" y="381"/>
                    <a:pt x="297" y="381"/>
                  </a:cubicBezTo>
                  <a:close/>
                </a:path>
              </a:pathLst>
            </a:custGeom>
            <a:solidFill>
              <a:srgbClr val="FFFFFF"/>
            </a:solidFill>
            <a:ln>
              <a:noFill/>
            </a:ln>
          </p:spPr>
          <p:txBody>
            <a:bodyPr vert="horz" wrap="square" lIns="91440" tIns="45720" rIns="91440" bIns="45720" numCol="1" anchor="t" anchorCtr="0" compatLnSpc="1">
              <a:prstTxWarp prst="textNoShape">
                <a:avLst/>
              </a:prstTxWarp>
            </a:bodyPr>
            <a:lstStyle/>
            <a:p>
              <a:endParaRPr lang="en-US"/>
            </a:p>
          </p:txBody>
        </p:sp>
      </p:grpSp>
      <p:grpSp>
        <p:nvGrpSpPr>
          <p:cNvPr id="2" name="Group 1"/>
          <p:cNvGrpSpPr/>
          <p:nvPr/>
        </p:nvGrpSpPr>
        <p:grpSpPr>
          <a:xfrm>
            <a:off x="274637" y="4028876"/>
            <a:ext cx="1989137" cy="1373386"/>
            <a:chOff x="274637" y="4028876"/>
            <a:chExt cx="1989137" cy="1373386"/>
          </a:xfrm>
        </p:grpSpPr>
        <p:sp>
          <p:nvSpPr>
            <p:cNvPr id="85" name="Text Placeholder 22"/>
            <p:cNvSpPr txBox="1">
              <a:spLocks/>
            </p:cNvSpPr>
            <p:nvPr/>
          </p:nvSpPr>
          <p:spPr>
            <a:xfrm>
              <a:off x="274637" y="4331200"/>
              <a:ext cx="1989137" cy="1071062"/>
            </a:xfrm>
            <a:prstGeom prst="rect">
              <a:avLst/>
            </a:prstGeom>
            <a:solidFill>
              <a:srgbClr val="FFFFFF"/>
            </a:solidFill>
          </p:spPr>
          <p:txBody>
            <a:bodyPr wrap="square" lIns="91440" tIns="91440" rIns="91440" bIns="91440">
              <a:spAutoFit/>
            </a:bodyPr>
            <a:lstStyle>
              <a:lvl1pPr marL="342900" marR="0" indent="-342900" algn="l" defTabSz="932742" rtl="0" eaLnBrk="1" fontAlgn="auto" latinLnBrk="0" hangingPunct="1">
                <a:lnSpc>
                  <a:spcPct val="90000"/>
                </a:lnSpc>
                <a:spcBef>
                  <a:spcPct val="20000"/>
                </a:spcBef>
                <a:spcAft>
                  <a:spcPts val="0"/>
                </a:spcAft>
                <a:buClrTx/>
                <a:buSzPct val="90000"/>
                <a:buFont typeface="Arial" pitchFamily="34" charset="0"/>
                <a:buChar char="•"/>
                <a:tabLst/>
                <a:defRPr sz="4000" kern="1200" spc="0" baseline="0">
                  <a:gradFill>
                    <a:gsLst>
                      <a:gs pos="1250">
                        <a:schemeClr val="tx1"/>
                      </a:gs>
                      <a:gs pos="100000">
                        <a:schemeClr val="tx1"/>
                      </a:gs>
                    </a:gsLst>
                    <a:lin ang="5400000" scaled="0"/>
                  </a:gradFill>
                  <a:latin typeface="+mj-lt"/>
                  <a:ea typeface="+mn-ea"/>
                  <a:cs typeface="+mn-cs"/>
                </a:defRPr>
              </a:lvl1pPr>
              <a:lvl2pPr marL="584200" marR="0" indent="-241300" algn="l" defTabSz="932742" rtl="0" eaLnBrk="1" fontAlgn="auto" latinLnBrk="0" hangingPunct="1">
                <a:lnSpc>
                  <a:spcPct val="90000"/>
                </a:lnSpc>
                <a:spcBef>
                  <a:spcPct val="20000"/>
                </a:spcBef>
                <a:spcAft>
                  <a:spcPts val="0"/>
                </a:spcAft>
                <a:buClrTx/>
                <a:buSzPct val="90000"/>
                <a:buFont typeface="Arial" pitchFamily="34" charset="0"/>
                <a:buChar char="•"/>
                <a:tabLst/>
                <a:defRPr sz="2400" kern="1200" spc="0" baseline="0">
                  <a:gradFill>
                    <a:gsLst>
                      <a:gs pos="1250">
                        <a:schemeClr val="tx1"/>
                      </a:gs>
                      <a:gs pos="100000">
                        <a:schemeClr val="tx1"/>
                      </a:gs>
                    </a:gsLst>
                    <a:lin ang="5400000" scaled="0"/>
                  </a:gradFill>
                  <a:latin typeface="+mn-lt"/>
                  <a:ea typeface="+mn-ea"/>
                  <a:cs typeface="+mn-cs"/>
                </a:defRPr>
              </a:lvl2pPr>
              <a:lvl3pPr marL="800100" marR="0" indent="-228600" algn="l" defTabSz="932742" rtl="0" eaLnBrk="1" fontAlgn="auto" latinLnBrk="0" hangingPunct="1">
                <a:lnSpc>
                  <a:spcPct val="90000"/>
                </a:lnSpc>
                <a:spcBef>
                  <a:spcPct val="20000"/>
                </a:spcBef>
                <a:spcAft>
                  <a:spcPts val="0"/>
                </a:spcAft>
                <a:buClrTx/>
                <a:buSzPct val="90000"/>
                <a:buFont typeface="Arial" pitchFamily="34" charset="0"/>
                <a:buChar char="•"/>
                <a:tabLst/>
                <a:defRPr sz="2000" kern="1200" spc="0" baseline="0">
                  <a:gradFill>
                    <a:gsLst>
                      <a:gs pos="1250">
                        <a:schemeClr val="tx1"/>
                      </a:gs>
                      <a:gs pos="100000">
                        <a:schemeClr val="tx1"/>
                      </a:gs>
                    </a:gsLst>
                    <a:lin ang="5400000" scaled="0"/>
                  </a:gradFill>
                  <a:latin typeface="+mn-lt"/>
                  <a:ea typeface="+mn-ea"/>
                  <a:cs typeface="+mn-cs"/>
                </a:defRPr>
              </a:lvl3pPr>
              <a:lvl4pPr marL="1028700" marR="0" indent="-228600" algn="l" defTabSz="932742" rtl="0" eaLnBrk="1" fontAlgn="auto" latinLnBrk="0" hangingPunct="1">
                <a:lnSpc>
                  <a:spcPct val="90000"/>
                </a:lnSpc>
                <a:spcBef>
                  <a:spcPct val="20000"/>
                </a:spcBef>
                <a:spcAft>
                  <a:spcPts val="0"/>
                </a:spcAft>
                <a:buClrTx/>
                <a:buSzPct val="90000"/>
                <a:buFont typeface="Arial" pitchFamily="34" charset="0"/>
                <a:buChar char="•"/>
                <a:tabLst/>
                <a:defRPr sz="1800" kern="1200" spc="0" baseline="0">
                  <a:gradFill>
                    <a:gsLst>
                      <a:gs pos="1250">
                        <a:schemeClr val="tx1"/>
                      </a:gs>
                      <a:gs pos="100000">
                        <a:schemeClr val="tx1"/>
                      </a:gs>
                    </a:gsLst>
                    <a:lin ang="5400000" scaled="0"/>
                  </a:gradFill>
                  <a:latin typeface="+mn-lt"/>
                  <a:ea typeface="+mn-ea"/>
                  <a:cs typeface="+mn-cs"/>
                </a:defRPr>
              </a:lvl4pPr>
              <a:lvl5pPr marL="1257300" marR="0" indent="-228600" algn="l" defTabSz="932742" rtl="0" eaLnBrk="1" fontAlgn="auto" latinLnBrk="0" hangingPunct="1">
                <a:lnSpc>
                  <a:spcPct val="90000"/>
                </a:lnSpc>
                <a:spcBef>
                  <a:spcPct val="20000"/>
                </a:spcBef>
                <a:spcAft>
                  <a:spcPts val="0"/>
                </a:spcAft>
                <a:buClrTx/>
                <a:buSzPct val="90000"/>
                <a:buFont typeface="Arial" pitchFamily="34" charset="0"/>
                <a:buChar char="•"/>
                <a:tabLst/>
                <a:defRPr sz="1800" kern="1200" spc="0" baseline="0">
                  <a:gradFill>
                    <a:gsLst>
                      <a:gs pos="1250">
                        <a:schemeClr val="tx1"/>
                      </a:gs>
                      <a:gs pos="100000">
                        <a:schemeClr val="tx1"/>
                      </a:gs>
                    </a:gsLst>
                    <a:lin ang="5400000" scaled="0"/>
                  </a:gra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spcAft>
                  <a:spcPts val="600"/>
                </a:spcAft>
                <a:buNone/>
                <a:defRPr/>
              </a:pPr>
              <a:r>
                <a:rPr lang="en-US" sz="1600" dirty="0">
                  <a:gradFill>
                    <a:gsLst>
                      <a:gs pos="0">
                        <a:schemeClr val="tx1"/>
                      </a:gs>
                      <a:gs pos="55000">
                        <a:schemeClr val="tx1"/>
                      </a:gs>
                    </a:gsLst>
                    <a:lin ang="5400000" scaled="0"/>
                  </a:gradFill>
                  <a:latin typeface="+mn-lt"/>
                </a:rPr>
                <a:t>Attackers find any weakness, target information on any device or service</a:t>
              </a:r>
            </a:p>
          </p:txBody>
        </p:sp>
        <p:sp>
          <p:nvSpPr>
            <p:cNvPr id="151" name="Text Placeholder 22"/>
            <p:cNvSpPr txBox="1">
              <a:spLocks/>
            </p:cNvSpPr>
            <p:nvPr/>
          </p:nvSpPr>
          <p:spPr>
            <a:xfrm>
              <a:off x="882627" y="4028876"/>
              <a:ext cx="773156" cy="317024"/>
            </a:xfrm>
            <a:prstGeom prst="triangle">
              <a:avLst/>
            </a:prstGeom>
            <a:solidFill>
              <a:srgbClr val="FFFFFF"/>
            </a:solidFill>
          </p:spPr>
          <p:txBody>
            <a:bodyPr wrap="square" lIns="91440" tIns="91440" rIns="91440" bIns="91440">
              <a:noAutofit/>
            </a:bodyPr>
            <a:lstStyle>
              <a:lvl1pPr marL="342900" marR="0" indent="-342900" algn="l" defTabSz="932742" rtl="0" eaLnBrk="1" fontAlgn="auto" latinLnBrk="0" hangingPunct="1">
                <a:lnSpc>
                  <a:spcPct val="90000"/>
                </a:lnSpc>
                <a:spcBef>
                  <a:spcPct val="20000"/>
                </a:spcBef>
                <a:spcAft>
                  <a:spcPts val="0"/>
                </a:spcAft>
                <a:buClrTx/>
                <a:buSzPct val="90000"/>
                <a:buFont typeface="Arial" pitchFamily="34" charset="0"/>
                <a:buChar char="•"/>
                <a:tabLst/>
                <a:defRPr sz="4000" kern="1200" spc="0" baseline="0">
                  <a:gradFill>
                    <a:gsLst>
                      <a:gs pos="1250">
                        <a:schemeClr val="tx1"/>
                      </a:gs>
                      <a:gs pos="100000">
                        <a:schemeClr val="tx1"/>
                      </a:gs>
                    </a:gsLst>
                    <a:lin ang="5400000" scaled="0"/>
                  </a:gradFill>
                  <a:latin typeface="+mj-lt"/>
                  <a:ea typeface="+mn-ea"/>
                  <a:cs typeface="+mn-cs"/>
                </a:defRPr>
              </a:lvl1pPr>
              <a:lvl2pPr marL="584200" marR="0" indent="-241300" algn="l" defTabSz="932742" rtl="0" eaLnBrk="1" fontAlgn="auto" latinLnBrk="0" hangingPunct="1">
                <a:lnSpc>
                  <a:spcPct val="90000"/>
                </a:lnSpc>
                <a:spcBef>
                  <a:spcPct val="20000"/>
                </a:spcBef>
                <a:spcAft>
                  <a:spcPts val="0"/>
                </a:spcAft>
                <a:buClrTx/>
                <a:buSzPct val="90000"/>
                <a:buFont typeface="Arial" pitchFamily="34" charset="0"/>
                <a:buChar char="•"/>
                <a:tabLst/>
                <a:defRPr sz="2400" kern="1200" spc="0" baseline="0">
                  <a:gradFill>
                    <a:gsLst>
                      <a:gs pos="1250">
                        <a:schemeClr val="tx1"/>
                      </a:gs>
                      <a:gs pos="100000">
                        <a:schemeClr val="tx1"/>
                      </a:gs>
                    </a:gsLst>
                    <a:lin ang="5400000" scaled="0"/>
                  </a:gradFill>
                  <a:latin typeface="+mn-lt"/>
                  <a:ea typeface="+mn-ea"/>
                  <a:cs typeface="+mn-cs"/>
                </a:defRPr>
              </a:lvl2pPr>
              <a:lvl3pPr marL="800100" marR="0" indent="-228600" algn="l" defTabSz="932742" rtl="0" eaLnBrk="1" fontAlgn="auto" latinLnBrk="0" hangingPunct="1">
                <a:lnSpc>
                  <a:spcPct val="90000"/>
                </a:lnSpc>
                <a:spcBef>
                  <a:spcPct val="20000"/>
                </a:spcBef>
                <a:spcAft>
                  <a:spcPts val="0"/>
                </a:spcAft>
                <a:buClrTx/>
                <a:buSzPct val="90000"/>
                <a:buFont typeface="Arial" pitchFamily="34" charset="0"/>
                <a:buChar char="•"/>
                <a:tabLst/>
                <a:defRPr sz="2000" kern="1200" spc="0" baseline="0">
                  <a:gradFill>
                    <a:gsLst>
                      <a:gs pos="1250">
                        <a:schemeClr val="tx1"/>
                      </a:gs>
                      <a:gs pos="100000">
                        <a:schemeClr val="tx1"/>
                      </a:gs>
                    </a:gsLst>
                    <a:lin ang="5400000" scaled="0"/>
                  </a:gradFill>
                  <a:latin typeface="+mn-lt"/>
                  <a:ea typeface="+mn-ea"/>
                  <a:cs typeface="+mn-cs"/>
                </a:defRPr>
              </a:lvl3pPr>
              <a:lvl4pPr marL="1028700" marR="0" indent="-228600" algn="l" defTabSz="932742" rtl="0" eaLnBrk="1" fontAlgn="auto" latinLnBrk="0" hangingPunct="1">
                <a:lnSpc>
                  <a:spcPct val="90000"/>
                </a:lnSpc>
                <a:spcBef>
                  <a:spcPct val="20000"/>
                </a:spcBef>
                <a:spcAft>
                  <a:spcPts val="0"/>
                </a:spcAft>
                <a:buClrTx/>
                <a:buSzPct val="90000"/>
                <a:buFont typeface="Arial" pitchFamily="34" charset="0"/>
                <a:buChar char="•"/>
                <a:tabLst/>
                <a:defRPr sz="1800" kern="1200" spc="0" baseline="0">
                  <a:gradFill>
                    <a:gsLst>
                      <a:gs pos="1250">
                        <a:schemeClr val="tx1"/>
                      </a:gs>
                      <a:gs pos="100000">
                        <a:schemeClr val="tx1"/>
                      </a:gs>
                    </a:gsLst>
                    <a:lin ang="5400000" scaled="0"/>
                  </a:gradFill>
                  <a:latin typeface="+mn-lt"/>
                  <a:ea typeface="+mn-ea"/>
                  <a:cs typeface="+mn-cs"/>
                </a:defRPr>
              </a:lvl4pPr>
              <a:lvl5pPr marL="1257300" marR="0" indent="-228600" algn="l" defTabSz="932742" rtl="0" eaLnBrk="1" fontAlgn="auto" latinLnBrk="0" hangingPunct="1">
                <a:lnSpc>
                  <a:spcPct val="90000"/>
                </a:lnSpc>
                <a:spcBef>
                  <a:spcPct val="20000"/>
                </a:spcBef>
                <a:spcAft>
                  <a:spcPts val="0"/>
                </a:spcAft>
                <a:buClrTx/>
                <a:buSzPct val="90000"/>
                <a:buFont typeface="Arial" pitchFamily="34" charset="0"/>
                <a:buChar char="•"/>
                <a:tabLst/>
                <a:defRPr sz="1800" kern="1200" spc="0" baseline="0">
                  <a:gradFill>
                    <a:gsLst>
                      <a:gs pos="1250">
                        <a:schemeClr val="tx1"/>
                      </a:gs>
                      <a:gs pos="100000">
                        <a:schemeClr val="tx1"/>
                      </a:gs>
                    </a:gsLst>
                    <a:lin ang="5400000" scaled="0"/>
                  </a:gra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spcAft>
                  <a:spcPts val="600"/>
                </a:spcAft>
                <a:buNone/>
                <a:defRPr/>
              </a:pPr>
              <a:endParaRPr lang="en-US" sz="1600" dirty="0">
                <a:gradFill>
                  <a:gsLst>
                    <a:gs pos="0">
                      <a:schemeClr val="tx1"/>
                    </a:gs>
                    <a:gs pos="55000">
                      <a:schemeClr val="tx1"/>
                    </a:gs>
                  </a:gsLst>
                  <a:lin ang="5400000" scaled="0"/>
                </a:gradFill>
                <a:latin typeface="+mn-lt"/>
              </a:endParaRPr>
            </a:p>
          </p:txBody>
        </p:sp>
      </p:grpSp>
      <p:grpSp>
        <p:nvGrpSpPr>
          <p:cNvPr id="5" name="Group 4"/>
          <p:cNvGrpSpPr/>
          <p:nvPr/>
        </p:nvGrpSpPr>
        <p:grpSpPr>
          <a:xfrm>
            <a:off x="7729347" y="1820862"/>
            <a:ext cx="2165929" cy="1385712"/>
            <a:chOff x="7729347" y="1820862"/>
            <a:chExt cx="2165929" cy="1385712"/>
          </a:xfrm>
        </p:grpSpPr>
        <p:sp>
          <p:nvSpPr>
            <p:cNvPr id="87" name="Text Placeholder 24"/>
            <p:cNvSpPr txBox="1">
              <a:spLocks/>
            </p:cNvSpPr>
            <p:nvPr/>
          </p:nvSpPr>
          <p:spPr>
            <a:xfrm>
              <a:off x="7729347" y="1820862"/>
              <a:ext cx="2165929" cy="1071062"/>
            </a:xfrm>
            <a:prstGeom prst="rect">
              <a:avLst/>
            </a:prstGeom>
            <a:solidFill>
              <a:srgbClr val="FFFFFF"/>
            </a:solidFill>
          </p:spPr>
          <p:txBody>
            <a:bodyPr wrap="square" lIns="91440" tIns="91440" rIns="91440" bIns="91440">
              <a:spAutoFit/>
            </a:bodyPr>
            <a:lstStyle>
              <a:lvl1pPr marL="342900" marR="0" indent="-342900" algn="l" defTabSz="932742" rtl="0" eaLnBrk="1" fontAlgn="auto" latinLnBrk="0" hangingPunct="1">
                <a:lnSpc>
                  <a:spcPct val="90000"/>
                </a:lnSpc>
                <a:spcBef>
                  <a:spcPct val="20000"/>
                </a:spcBef>
                <a:spcAft>
                  <a:spcPts val="0"/>
                </a:spcAft>
                <a:buClrTx/>
                <a:buSzPct val="90000"/>
                <a:buFont typeface="Arial" pitchFamily="34" charset="0"/>
                <a:buChar char="•"/>
                <a:tabLst/>
                <a:defRPr sz="4000" kern="1200" spc="0" baseline="0">
                  <a:gradFill>
                    <a:gsLst>
                      <a:gs pos="1250">
                        <a:schemeClr val="tx1"/>
                      </a:gs>
                      <a:gs pos="100000">
                        <a:schemeClr val="tx1"/>
                      </a:gs>
                    </a:gsLst>
                    <a:lin ang="5400000" scaled="0"/>
                  </a:gradFill>
                  <a:latin typeface="+mj-lt"/>
                  <a:ea typeface="+mn-ea"/>
                  <a:cs typeface="+mn-cs"/>
                </a:defRPr>
              </a:lvl1pPr>
              <a:lvl2pPr marL="584200" marR="0" indent="-241300" algn="l" defTabSz="932742" rtl="0" eaLnBrk="1" fontAlgn="auto" latinLnBrk="0" hangingPunct="1">
                <a:lnSpc>
                  <a:spcPct val="90000"/>
                </a:lnSpc>
                <a:spcBef>
                  <a:spcPct val="20000"/>
                </a:spcBef>
                <a:spcAft>
                  <a:spcPts val="0"/>
                </a:spcAft>
                <a:buClrTx/>
                <a:buSzPct val="90000"/>
                <a:buFont typeface="Arial" pitchFamily="34" charset="0"/>
                <a:buChar char="•"/>
                <a:tabLst/>
                <a:defRPr sz="2400" kern="1200" spc="0" baseline="0">
                  <a:gradFill>
                    <a:gsLst>
                      <a:gs pos="1250">
                        <a:schemeClr val="tx1"/>
                      </a:gs>
                      <a:gs pos="100000">
                        <a:schemeClr val="tx1"/>
                      </a:gs>
                    </a:gsLst>
                    <a:lin ang="5400000" scaled="0"/>
                  </a:gradFill>
                  <a:latin typeface="+mn-lt"/>
                  <a:ea typeface="+mn-ea"/>
                  <a:cs typeface="+mn-cs"/>
                </a:defRPr>
              </a:lvl2pPr>
              <a:lvl3pPr marL="800100" marR="0" indent="-228600" algn="l" defTabSz="932742" rtl="0" eaLnBrk="1" fontAlgn="auto" latinLnBrk="0" hangingPunct="1">
                <a:lnSpc>
                  <a:spcPct val="90000"/>
                </a:lnSpc>
                <a:spcBef>
                  <a:spcPct val="20000"/>
                </a:spcBef>
                <a:spcAft>
                  <a:spcPts val="0"/>
                </a:spcAft>
                <a:buClrTx/>
                <a:buSzPct val="90000"/>
                <a:buFont typeface="Arial" pitchFamily="34" charset="0"/>
                <a:buChar char="•"/>
                <a:tabLst/>
                <a:defRPr sz="2000" kern="1200" spc="0" baseline="0">
                  <a:gradFill>
                    <a:gsLst>
                      <a:gs pos="1250">
                        <a:schemeClr val="tx1"/>
                      </a:gs>
                      <a:gs pos="100000">
                        <a:schemeClr val="tx1"/>
                      </a:gs>
                    </a:gsLst>
                    <a:lin ang="5400000" scaled="0"/>
                  </a:gradFill>
                  <a:latin typeface="+mn-lt"/>
                  <a:ea typeface="+mn-ea"/>
                  <a:cs typeface="+mn-cs"/>
                </a:defRPr>
              </a:lvl3pPr>
              <a:lvl4pPr marL="1028700" marR="0" indent="-228600" algn="l" defTabSz="932742" rtl="0" eaLnBrk="1" fontAlgn="auto" latinLnBrk="0" hangingPunct="1">
                <a:lnSpc>
                  <a:spcPct val="90000"/>
                </a:lnSpc>
                <a:spcBef>
                  <a:spcPct val="20000"/>
                </a:spcBef>
                <a:spcAft>
                  <a:spcPts val="0"/>
                </a:spcAft>
                <a:buClrTx/>
                <a:buSzPct val="90000"/>
                <a:buFont typeface="Arial" pitchFamily="34" charset="0"/>
                <a:buChar char="•"/>
                <a:tabLst/>
                <a:defRPr sz="1800" kern="1200" spc="0" baseline="0">
                  <a:gradFill>
                    <a:gsLst>
                      <a:gs pos="1250">
                        <a:schemeClr val="tx1"/>
                      </a:gs>
                      <a:gs pos="100000">
                        <a:schemeClr val="tx1"/>
                      </a:gs>
                    </a:gsLst>
                    <a:lin ang="5400000" scaled="0"/>
                  </a:gradFill>
                  <a:latin typeface="+mn-lt"/>
                  <a:ea typeface="+mn-ea"/>
                  <a:cs typeface="+mn-cs"/>
                </a:defRPr>
              </a:lvl4pPr>
              <a:lvl5pPr marL="1257300" marR="0" indent="-228600" algn="l" defTabSz="932742" rtl="0" eaLnBrk="1" fontAlgn="auto" latinLnBrk="0" hangingPunct="1">
                <a:lnSpc>
                  <a:spcPct val="90000"/>
                </a:lnSpc>
                <a:spcBef>
                  <a:spcPct val="20000"/>
                </a:spcBef>
                <a:spcAft>
                  <a:spcPts val="0"/>
                </a:spcAft>
                <a:buClrTx/>
                <a:buSzPct val="90000"/>
                <a:buFont typeface="Arial" pitchFamily="34" charset="0"/>
                <a:buChar char="•"/>
                <a:tabLst/>
                <a:defRPr sz="1800" kern="1200" spc="0" baseline="0">
                  <a:gradFill>
                    <a:gsLst>
                      <a:gs pos="1250">
                        <a:schemeClr val="tx1"/>
                      </a:gs>
                      <a:gs pos="100000">
                        <a:schemeClr val="tx1"/>
                      </a:gs>
                    </a:gsLst>
                    <a:lin ang="5400000" scaled="0"/>
                  </a:gra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defRPr/>
              </a:pPr>
              <a:r>
                <a:rPr lang="en-US" sz="1600" dirty="0">
                  <a:gradFill>
                    <a:gsLst>
                      <a:gs pos="0">
                        <a:schemeClr val="tx1"/>
                      </a:gs>
                      <a:gs pos="55000">
                        <a:schemeClr val="tx1"/>
                      </a:gs>
                    </a:gsLst>
                    <a:lin ang="5400000" scaled="0"/>
                  </a:gradFill>
                  <a:latin typeface="+mn-lt"/>
                </a:rPr>
                <a:t>Attackers often target AD and IT Admins </a:t>
              </a:r>
              <a:br>
                <a:rPr lang="en-US" sz="1600" dirty="0">
                  <a:gradFill>
                    <a:gsLst>
                      <a:gs pos="0">
                        <a:schemeClr val="tx1"/>
                      </a:gs>
                      <a:gs pos="55000">
                        <a:schemeClr val="tx1"/>
                      </a:gs>
                    </a:gsLst>
                    <a:lin ang="5400000" scaled="0"/>
                  </a:gradFill>
                  <a:latin typeface="+mn-lt"/>
                </a:rPr>
              </a:br>
              <a:r>
                <a:rPr lang="en-US" sz="1600" dirty="0">
                  <a:gradFill>
                    <a:gsLst>
                      <a:gs pos="0">
                        <a:schemeClr val="tx1"/>
                      </a:gs>
                      <a:gs pos="55000">
                        <a:schemeClr val="tx1"/>
                      </a:gs>
                    </a:gsLst>
                    <a:lin ang="5400000" scaled="0"/>
                  </a:gradFill>
                  <a:latin typeface="+mn-lt"/>
                </a:rPr>
                <a:t>to gain access to business assets</a:t>
              </a:r>
            </a:p>
          </p:txBody>
        </p:sp>
        <p:sp>
          <p:nvSpPr>
            <p:cNvPr id="152" name="Text Placeholder 22"/>
            <p:cNvSpPr txBox="1">
              <a:spLocks/>
            </p:cNvSpPr>
            <p:nvPr/>
          </p:nvSpPr>
          <p:spPr>
            <a:xfrm rot="10800000">
              <a:off x="8425733" y="2889550"/>
              <a:ext cx="773156" cy="317024"/>
            </a:xfrm>
            <a:prstGeom prst="triangle">
              <a:avLst/>
            </a:prstGeom>
            <a:solidFill>
              <a:srgbClr val="FFFFFF"/>
            </a:solidFill>
          </p:spPr>
          <p:txBody>
            <a:bodyPr wrap="square" lIns="91440" tIns="91440" rIns="91440" bIns="91440">
              <a:noAutofit/>
            </a:bodyPr>
            <a:lstStyle>
              <a:lvl1pPr marL="342900" marR="0" indent="-342900" algn="l" defTabSz="932742" rtl="0" eaLnBrk="1" fontAlgn="auto" latinLnBrk="0" hangingPunct="1">
                <a:lnSpc>
                  <a:spcPct val="90000"/>
                </a:lnSpc>
                <a:spcBef>
                  <a:spcPct val="20000"/>
                </a:spcBef>
                <a:spcAft>
                  <a:spcPts val="0"/>
                </a:spcAft>
                <a:buClrTx/>
                <a:buSzPct val="90000"/>
                <a:buFont typeface="Arial" pitchFamily="34" charset="0"/>
                <a:buChar char="•"/>
                <a:tabLst/>
                <a:defRPr sz="4000" kern="1200" spc="0" baseline="0">
                  <a:gradFill>
                    <a:gsLst>
                      <a:gs pos="1250">
                        <a:schemeClr val="tx1"/>
                      </a:gs>
                      <a:gs pos="100000">
                        <a:schemeClr val="tx1"/>
                      </a:gs>
                    </a:gsLst>
                    <a:lin ang="5400000" scaled="0"/>
                  </a:gradFill>
                  <a:latin typeface="+mj-lt"/>
                  <a:ea typeface="+mn-ea"/>
                  <a:cs typeface="+mn-cs"/>
                </a:defRPr>
              </a:lvl1pPr>
              <a:lvl2pPr marL="584200" marR="0" indent="-241300" algn="l" defTabSz="932742" rtl="0" eaLnBrk="1" fontAlgn="auto" latinLnBrk="0" hangingPunct="1">
                <a:lnSpc>
                  <a:spcPct val="90000"/>
                </a:lnSpc>
                <a:spcBef>
                  <a:spcPct val="20000"/>
                </a:spcBef>
                <a:spcAft>
                  <a:spcPts val="0"/>
                </a:spcAft>
                <a:buClrTx/>
                <a:buSzPct val="90000"/>
                <a:buFont typeface="Arial" pitchFamily="34" charset="0"/>
                <a:buChar char="•"/>
                <a:tabLst/>
                <a:defRPr sz="2400" kern="1200" spc="0" baseline="0">
                  <a:gradFill>
                    <a:gsLst>
                      <a:gs pos="1250">
                        <a:schemeClr val="tx1"/>
                      </a:gs>
                      <a:gs pos="100000">
                        <a:schemeClr val="tx1"/>
                      </a:gs>
                    </a:gsLst>
                    <a:lin ang="5400000" scaled="0"/>
                  </a:gradFill>
                  <a:latin typeface="+mn-lt"/>
                  <a:ea typeface="+mn-ea"/>
                  <a:cs typeface="+mn-cs"/>
                </a:defRPr>
              </a:lvl2pPr>
              <a:lvl3pPr marL="800100" marR="0" indent="-228600" algn="l" defTabSz="932742" rtl="0" eaLnBrk="1" fontAlgn="auto" latinLnBrk="0" hangingPunct="1">
                <a:lnSpc>
                  <a:spcPct val="90000"/>
                </a:lnSpc>
                <a:spcBef>
                  <a:spcPct val="20000"/>
                </a:spcBef>
                <a:spcAft>
                  <a:spcPts val="0"/>
                </a:spcAft>
                <a:buClrTx/>
                <a:buSzPct val="90000"/>
                <a:buFont typeface="Arial" pitchFamily="34" charset="0"/>
                <a:buChar char="•"/>
                <a:tabLst/>
                <a:defRPr sz="2000" kern="1200" spc="0" baseline="0">
                  <a:gradFill>
                    <a:gsLst>
                      <a:gs pos="1250">
                        <a:schemeClr val="tx1"/>
                      </a:gs>
                      <a:gs pos="100000">
                        <a:schemeClr val="tx1"/>
                      </a:gs>
                    </a:gsLst>
                    <a:lin ang="5400000" scaled="0"/>
                  </a:gradFill>
                  <a:latin typeface="+mn-lt"/>
                  <a:ea typeface="+mn-ea"/>
                  <a:cs typeface="+mn-cs"/>
                </a:defRPr>
              </a:lvl3pPr>
              <a:lvl4pPr marL="1028700" marR="0" indent="-228600" algn="l" defTabSz="932742" rtl="0" eaLnBrk="1" fontAlgn="auto" latinLnBrk="0" hangingPunct="1">
                <a:lnSpc>
                  <a:spcPct val="90000"/>
                </a:lnSpc>
                <a:spcBef>
                  <a:spcPct val="20000"/>
                </a:spcBef>
                <a:spcAft>
                  <a:spcPts val="0"/>
                </a:spcAft>
                <a:buClrTx/>
                <a:buSzPct val="90000"/>
                <a:buFont typeface="Arial" pitchFamily="34" charset="0"/>
                <a:buChar char="•"/>
                <a:tabLst/>
                <a:defRPr sz="1800" kern="1200" spc="0" baseline="0">
                  <a:gradFill>
                    <a:gsLst>
                      <a:gs pos="1250">
                        <a:schemeClr val="tx1"/>
                      </a:gs>
                      <a:gs pos="100000">
                        <a:schemeClr val="tx1"/>
                      </a:gs>
                    </a:gsLst>
                    <a:lin ang="5400000" scaled="0"/>
                  </a:gradFill>
                  <a:latin typeface="+mn-lt"/>
                  <a:ea typeface="+mn-ea"/>
                  <a:cs typeface="+mn-cs"/>
                </a:defRPr>
              </a:lvl4pPr>
              <a:lvl5pPr marL="1257300" marR="0" indent="-228600" algn="l" defTabSz="932742" rtl="0" eaLnBrk="1" fontAlgn="auto" latinLnBrk="0" hangingPunct="1">
                <a:lnSpc>
                  <a:spcPct val="90000"/>
                </a:lnSpc>
                <a:spcBef>
                  <a:spcPct val="20000"/>
                </a:spcBef>
                <a:spcAft>
                  <a:spcPts val="0"/>
                </a:spcAft>
                <a:buClrTx/>
                <a:buSzPct val="90000"/>
                <a:buFont typeface="Arial" pitchFamily="34" charset="0"/>
                <a:buChar char="•"/>
                <a:tabLst/>
                <a:defRPr sz="1800" kern="1200" spc="0" baseline="0">
                  <a:gradFill>
                    <a:gsLst>
                      <a:gs pos="1250">
                        <a:schemeClr val="tx1"/>
                      </a:gs>
                      <a:gs pos="100000">
                        <a:schemeClr val="tx1"/>
                      </a:gs>
                    </a:gsLst>
                    <a:lin ang="5400000" scaled="0"/>
                  </a:gra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spcAft>
                  <a:spcPts val="600"/>
                </a:spcAft>
                <a:buNone/>
                <a:defRPr/>
              </a:pPr>
              <a:endParaRPr lang="en-US" sz="1600" dirty="0">
                <a:gradFill>
                  <a:gsLst>
                    <a:gs pos="0">
                      <a:schemeClr val="tx1"/>
                    </a:gs>
                    <a:gs pos="55000">
                      <a:schemeClr val="tx1"/>
                    </a:gs>
                  </a:gsLst>
                  <a:lin ang="5400000" scaled="0"/>
                </a:gradFill>
                <a:latin typeface="+mn-lt"/>
              </a:endParaRPr>
            </a:p>
          </p:txBody>
        </p:sp>
      </p:grpSp>
      <p:grpSp>
        <p:nvGrpSpPr>
          <p:cNvPr id="6" name="Group 5"/>
          <p:cNvGrpSpPr/>
          <p:nvPr/>
        </p:nvGrpSpPr>
        <p:grpSpPr>
          <a:xfrm>
            <a:off x="10065400" y="4014176"/>
            <a:ext cx="1861422" cy="1388086"/>
            <a:chOff x="10065400" y="4014176"/>
            <a:chExt cx="1861422" cy="1388086"/>
          </a:xfrm>
        </p:grpSpPr>
        <p:sp>
          <p:nvSpPr>
            <p:cNvPr id="89" name="Text Placeholder 30"/>
            <p:cNvSpPr txBox="1">
              <a:spLocks/>
            </p:cNvSpPr>
            <p:nvPr/>
          </p:nvSpPr>
          <p:spPr>
            <a:xfrm>
              <a:off x="10065400" y="4331200"/>
              <a:ext cx="1861422" cy="1071062"/>
            </a:xfrm>
            <a:prstGeom prst="rect">
              <a:avLst/>
            </a:prstGeom>
            <a:solidFill>
              <a:srgbClr val="FFFFFF"/>
            </a:solidFill>
          </p:spPr>
          <p:txBody>
            <a:bodyPr wrap="square" lIns="91440" tIns="91440" rIns="91440" bIns="91440">
              <a:spAutoFit/>
            </a:bodyPr>
            <a:lstStyle>
              <a:lvl1pPr marL="342900" marR="0" indent="-342900" algn="l" defTabSz="932742" rtl="0" eaLnBrk="1" fontAlgn="auto" latinLnBrk="0" hangingPunct="1">
                <a:lnSpc>
                  <a:spcPct val="90000"/>
                </a:lnSpc>
                <a:spcBef>
                  <a:spcPct val="20000"/>
                </a:spcBef>
                <a:spcAft>
                  <a:spcPts val="0"/>
                </a:spcAft>
                <a:buClrTx/>
                <a:buSzPct val="90000"/>
                <a:buFont typeface="Arial" pitchFamily="34" charset="0"/>
                <a:buChar char="•"/>
                <a:tabLst/>
                <a:defRPr sz="4000" kern="1200" spc="0" baseline="0">
                  <a:gradFill>
                    <a:gsLst>
                      <a:gs pos="1250">
                        <a:schemeClr val="tx1"/>
                      </a:gs>
                      <a:gs pos="100000">
                        <a:schemeClr val="tx1"/>
                      </a:gs>
                    </a:gsLst>
                    <a:lin ang="5400000" scaled="0"/>
                  </a:gradFill>
                  <a:latin typeface="+mj-lt"/>
                  <a:ea typeface="+mn-ea"/>
                  <a:cs typeface="+mn-cs"/>
                </a:defRPr>
              </a:lvl1pPr>
              <a:lvl2pPr marL="584200" marR="0" indent="-241300" algn="l" defTabSz="932742" rtl="0" eaLnBrk="1" fontAlgn="auto" latinLnBrk="0" hangingPunct="1">
                <a:lnSpc>
                  <a:spcPct val="90000"/>
                </a:lnSpc>
                <a:spcBef>
                  <a:spcPct val="20000"/>
                </a:spcBef>
                <a:spcAft>
                  <a:spcPts val="0"/>
                </a:spcAft>
                <a:buClrTx/>
                <a:buSzPct val="90000"/>
                <a:buFont typeface="Arial" pitchFamily="34" charset="0"/>
                <a:buChar char="•"/>
                <a:tabLst/>
                <a:defRPr sz="2400" kern="1200" spc="0" baseline="0">
                  <a:gradFill>
                    <a:gsLst>
                      <a:gs pos="1250">
                        <a:schemeClr val="tx1"/>
                      </a:gs>
                      <a:gs pos="100000">
                        <a:schemeClr val="tx1"/>
                      </a:gs>
                    </a:gsLst>
                    <a:lin ang="5400000" scaled="0"/>
                  </a:gradFill>
                  <a:latin typeface="+mn-lt"/>
                  <a:ea typeface="+mn-ea"/>
                  <a:cs typeface="+mn-cs"/>
                </a:defRPr>
              </a:lvl2pPr>
              <a:lvl3pPr marL="800100" marR="0" indent="-228600" algn="l" defTabSz="932742" rtl="0" eaLnBrk="1" fontAlgn="auto" latinLnBrk="0" hangingPunct="1">
                <a:lnSpc>
                  <a:spcPct val="90000"/>
                </a:lnSpc>
                <a:spcBef>
                  <a:spcPct val="20000"/>
                </a:spcBef>
                <a:spcAft>
                  <a:spcPts val="0"/>
                </a:spcAft>
                <a:buClrTx/>
                <a:buSzPct val="90000"/>
                <a:buFont typeface="Arial" pitchFamily="34" charset="0"/>
                <a:buChar char="•"/>
                <a:tabLst/>
                <a:defRPr sz="2000" kern="1200" spc="0" baseline="0">
                  <a:gradFill>
                    <a:gsLst>
                      <a:gs pos="1250">
                        <a:schemeClr val="tx1"/>
                      </a:gs>
                      <a:gs pos="100000">
                        <a:schemeClr val="tx1"/>
                      </a:gs>
                    </a:gsLst>
                    <a:lin ang="5400000" scaled="0"/>
                  </a:gradFill>
                  <a:latin typeface="+mn-lt"/>
                  <a:ea typeface="+mn-ea"/>
                  <a:cs typeface="+mn-cs"/>
                </a:defRPr>
              </a:lvl3pPr>
              <a:lvl4pPr marL="1028700" marR="0" indent="-228600" algn="l" defTabSz="932742" rtl="0" eaLnBrk="1" fontAlgn="auto" latinLnBrk="0" hangingPunct="1">
                <a:lnSpc>
                  <a:spcPct val="90000"/>
                </a:lnSpc>
                <a:spcBef>
                  <a:spcPct val="20000"/>
                </a:spcBef>
                <a:spcAft>
                  <a:spcPts val="0"/>
                </a:spcAft>
                <a:buClrTx/>
                <a:buSzPct val="90000"/>
                <a:buFont typeface="Arial" pitchFamily="34" charset="0"/>
                <a:buChar char="•"/>
                <a:tabLst/>
                <a:defRPr sz="1800" kern="1200" spc="0" baseline="0">
                  <a:gradFill>
                    <a:gsLst>
                      <a:gs pos="1250">
                        <a:schemeClr val="tx1"/>
                      </a:gs>
                      <a:gs pos="100000">
                        <a:schemeClr val="tx1"/>
                      </a:gs>
                    </a:gsLst>
                    <a:lin ang="5400000" scaled="0"/>
                  </a:gradFill>
                  <a:latin typeface="+mn-lt"/>
                  <a:ea typeface="+mn-ea"/>
                  <a:cs typeface="+mn-cs"/>
                </a:defRPr>
              </a:lvl4pPr>
              <a:lvl5pPr marL="1257300" marR="0" indent="-228600" algn="l" defTabSz="932742" rtl="0" eaLnBrk="1" fontAlgn="auto" latinLnBrk="0" hangingPunct="1">
                <a:lnSpc>
                  <a:spcPct val="90000"/>
                </a:lnSpc>
                <a:spcBef>
                  <a:spcPct val="20000"/>
                </a:spcBef>
                <a:spcAft>
                  <a:spcPts val="0"/>
                </a:spcAft>
                <a:buClrTx/>
                <a:buSzPct val="90000"/>
                <a:buFont typeface="Arial" pitchFamily="34" charset="0"/>
                <a:buChar char="•"/>
                <a:tabLst/>
                <a:defRPr sz="1800" kern="1200" spc="0" baseline="0">
                  <a:gradFill>
                    <a:gsLst>
                      <a:gs pos="1250">
                        <a:schemeClr val="tx1"/>
                      </a:gs>
                      <a:gs pos="100000">
                        <a:schemeClr val="tx1"/>
                      </a:gs>
                    </a:gsLst>
                    <a:lin ang="5400000" scaled="0"/>
                  </a:gra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defRPr/>
              </a:pPr>
              <a:r>
                <a:rPr lang="en-US" sz="1600" dirty="0">
                  <a:gradFill>
                    <a:gsLst>
                      <a:gs pos="0">
                        <a:schemeClr val="tx1"/>
                      </a:gs>
                      <a:gs pos="55000">
                        <a:schemeClr val="tx1"/>
                      </a:gs>
                    </a:gsLst>
                    <a:lin ang="5400000" scaled="0"/>
                  </a:gradFill>
                  <a:latin typeface="+mn-lt"/>
                </a:rPr>
                <a:t>You may be under attack (or compromised) and unaware</a:t>
              </a:r>
            </a:p>
          </p:txBody>
        </p:sp>
        <p:sp>
          <p:nvSpPr>
            <p:cNvPr id="153" name="Text Placeholder 22"/>
            <p:cNvSpPr txBox="1">
              <a:spLocks/>
            </p:cNvSpPr>
            <p:nvPr/>
          </p:nvSpPr>
          <p:spPr>
            <a:xfrm>
              <a:off x="10609533" y="4014176"/>
              <a:ext cx="773156" cy="317024"/>
            </a:xfrm>
            <a:prstGeom prst="triangle">
              <a:avLst/>
            </a:prstGeom>
            <a:solidFill>
              <a:srgbClr val="FFFFFF"/>
            </a:solidFill>
          </p:spPr>
          <p:txBody>
            <a:bodyPr wrap="square" lIns="91440" tIns="91440" rIns="91440" bIns="91440">
              <a:noAutofit/>
            </a:bodyPr>
            <a:lstStyle>
              <a:lvl1pPr marL="342900" marR="0" indent="-342900" algn="l" defTabSz="932742" rtl="0" eaLnBrk="1" fontAlgn="auto" latinLnBrk="0" hangingPunct="1">
                <a:lnSpc>
                  <a:spcPct val="90000"/>
                </a:lnSpc>
                <a:spcBef>
                  <a:spcPct val="20000"/>
                </a:spcBef>
                <a:spcAft>
                  <a:spcPts val="0"/>
                </a:spcAft>
                <a:buClrTx/>
                <a:buSzPct val="90000"/>
                <a:buFont typeface="Arial" pitchFamily="34" charset="0"/>
                <a:buChar char="•"/>
                <a:tabLst/>
                <a:defRPr sz="4000" kern="1200" spc="0" baseline="0">
                  <a:gradFill>
                    <a:gsLst>
                      <a:gs pos="1250">
                        <a:schemeClr val="tx1"/>
                      </a:gs>
                      <a:gs pos="100000">
                        <a:schemeClr val="tx1"/>
                      </a:gs>
                    </a:gsLst>
                    <a:lin ang="5400000" scaled="0"/>
                  </a:gradFill>
                  <a:latin typeface="+mj-lt"/>
                  <a:ea typeface="+mn-ea"/>
                  <a:cs typeface="+mn-cs"/>
                </a:defRPr>
              </a:lvl1pPr>
              <a:lvl2pPr marL="584200" marR="0" indent="-241300" algn="l" defTabSz="932742" rtl="0" eaLnBrk="1" fontAlgn="auto" latinLnBrk="0" hangingPunct="1">
                <a:lnSpc>
                  <a:spcPct val="90000"/>
                </a:lnSpc>
                <a:spcBef>
                  <a:spcPct val="20000"/>
                </a:spcBef>
                <a:spcAft>
                  <a:spcPts val="0"/>
                </a:spcAft>
                <a:buClrTx/>
                <a:buSzPct val="90000"/>
                <a:buFont typeface="Arial" pitchFamily="34" charset="0"/>
                <a:buChar char="•"/>
                <a:tabLst/>
                <a:defRPr sz="2400" kern="1200" spc="0" baseline="0">
                  <a:gradFill>
                    <a:gsLst>
                      <a:gs pos="1250">
                        <a:schemeClr val="tx1"/>
                      </a:gs>
                      <a:gs pos="100000">
                        <a:schemeClr val="tx1"/>
                      </a:gs>
                    </a:gsLst>
                    <a:lin ang="5400000" scaled="0"/>
                  </a:gradFill>
                  <a:latin typeface="+mn-lt"/>
                  <a:ea typeface="+mn-ea"/>
                  <a:cs typeface="+mn-cs"/>
                </a:defRPr>
              </a:lvl2pPr>
              <a:lvl3pPr marL="800100" marR="0" indent="-228600" algn="l" defTabSz="932742" rtl="0" eaLnBrk="1" fontAlgn="auto" latinLnBrk="0" hangingPunct="1">
                <a:lnSpc>
                  <a:spcPct val="90000"/>
                </a:lnSpc>
                <a:spcBef>
                  <a:spcPct val="20000"/>
                </a:spcBef>
                <a:spcAft>
                  <a:spcPts val="0"/>
                </a:spcAft>
                <a:buClrTx/>
                <a:buSzPct val="90000"/>
                <a:buFont typeface="Arial" pitchFamily="34" charset="0"/>
                <a:buChar char="•"/>
                <a:tabLst/>
                <a:defRPr sz="2000" kern="1200" spc="0" baseline="0">
                  <a:gradFill>
                    <a:gsLst>
                      <a:gs pos="1250">
                        <a:schemeClr val="tx1"/>
                      </a:gs>
                      <a:gs pos="100000">
                        <a:schemeClr val="tx1"/>
                      </a:gs>
                    </a:gsLst>
                    <a:lin ang="5400000" scaled="0"/>
                  </a:gradFill>
                  <a:latin typeface="+mn-lt"/>
                  <a:ea typeface="+mn-ea"/>
                  <a:cs typeface="+mn-cs"/>
                </a:defRPr>
              </a:lvl3pPr>
              <a:lvl4pPr marL="1028700" marR="0" indent="-228600" algn="l" defTabSz="932742" rtl="0" eaLnBrk="1" fontAlgn="auto" latinLnBrk="0" hangingPunct="1">
                <a:lnSpc>
                  <a:spcPct val="90000"/>
                </a:lnSpc>
                <a:spcBef>
                  <a:spcPct val="20000"/>
                </a:spcBef>
                <a:spcAft>
                  <a:spcPts val="0"/>
                </a:spcAft>
                <a:buClrTx/>
                <a:buSzPct val="90000"/>
                <a:buFont typeface="Arial" pitchFamily="34" charset="0"/>
                <a:buChar char="•"/>
                <a:tabLst/>
                <a:defRPr sz="1800" kern="1200" spc="0" baseline="0">
                  <a:gradFill>
                    <a:gsLst>
                      <a:gs pos="1250">
                        <a:schemeClr val="tx1"/>
                      </a:gs>
                      <a:gs pos="100000">
                        <a:schemeClr val="tx1"/>
                      </a:gs>
                    </a:gsLst>
                    <a:lin ang="5400000" scaled="0"/>
                  </a:gradFill>
                  <a:latin typeface="+mn-lt"/>
                  <a:ea typeface="+mn-ea"/>
                  <a:cs typeface="+mn-cs"/>
                </a:defRPr>
              </a:lvl4pPr>
              <a:lvl5pPr marL="1257300" marR="0" indent="-228600" algn="l" defTabSz="932742" rtl="0" eaLnBrk="1" fontAlgn="auto" latinLnBrk="0" hangingPunct="1">
                <a:lnSpc>
                  <a:spcPct val="90000"/>
                </a:lnSpc>
                <a:spcBef>
                  <a:spcPct val="20000"/>
                </a:spcBef>
                <a:spcAft>
                  <a:spcPts val="0"/>
                </a:spcAft>
                <a:buClrTx/>
                <a:buSzPct val="90000"/>
                <a:buFont typeface="Arial" pitchFamily="34" charset="0"/>
                <a:buChar char="•"/>
                <a:tabLst/>
                <a:defRPr sz="1800" kern="1200" spc="0" baseline="0">
                  <a:gradFill>
                    <a:gsLst>
                      <a:gs pos="1250">
                        <a:schemeClr val="tx1"/>
                      </a:gs>
                      <a:gs pos="100000">
                        <a:schemeClr val="tx1"/>
                      </a:gs>
                    </a:gsLst>
                    <a:lin ang="5400000" scaled="0"/>
                  </a:gra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spcAft>
                  <a:spcPts val="600"/>
                </a:spcAft>
                <a:buNone/>
                <a:defRPr/>
              </a:pPr>
              <a:endParaRPr lang="en-US" sz="1600" dirty="0">
                <a:gradFill>
                  <a:gsLst>
                    <a:gs pos="0">
                      <a:schemeClr val="tx1"/>
                    </a:gs>
                    <a:gs pos="55000">
                      <a:schemeClr val="tx1"/>
                    </a:gs>
                  </a:gsLst>
                  <a:lin ang="5400000" scaled="0"/>
                </a:gradFill>
                <a:latin typeface="+mn-lt"/>
              </a:endParaRPr>
            </a:p>
          </p:txBody>
        </p:sp>
      </p:grpSp>
      <p:sp>
        <p:nvSpPr>
          <p:cNvPr id="111" name="Rectangle 110"/>
          <p:cNvSpPr/>
          <p:nvPr/>
        </p:nvSpPr>
        <p:spPr bwMode="auto">
          <a:xfrm>
            <a:off x="4747138" y="3251428"/>
            <a:ext cx="7186099" cy="695617"/>
          </a:xfrm>
          <a:prstGeom prst="rect">
            <a:avLst/>
          </a:prstGeom>
          <a:solidFill>
            <a:srgbClr val="E81123"/>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40" tIns="146304" rIns="91440" bIns="146304" numCol="1" spcCol="0" rtlCol="0" fromWordArt="0" anchor="ctr" anchorCtr="0" forceAA="0" compatLnSpc="1">
            <a:prstTxWarp prst="textNoShape">
              <a:avLst/>
            </a:prstTxWarp>
            <a:noAutofit/>
          </a:bodyPr>
          <a:lstStyle/>
          <a:p>
            <a:pPr algn="ctr" defTabSz="951363" fontAlgn="base">
              <a:lnSpc>
                <a:spcPct val="90000"/>
              </a:lnSpc>
              <a:spcBef>
                <a:spcPct val="0"/>
              </a:spcBef>
              <a:spcAft>
                <a:spcPct val="35000"/>
              </a:spcAft>
              <a:defRPr/>
            </a:pPr>
            <a:r>
              <a:rPr lang="en-US" sz="2000" dirty="0">
                <a:gradFill>
                  <a:gsLst>
                    <a:gs pos="0">
                      <a:schemeClr val="bg1"/>
                    </a:gs>
                    <a:gs pos="54000">
                      <a:schemeClr val="bg1"/>
                    </a:gs>
                  </a:gsLst>
                  <a:lin ang="0" scaled="0"/>
                </a:gradFill>
                <a:ea typeface="Segoe UI" pitchFamily="34" charset="0"/>
                <a:cs typeface="Segoe UI Semibold" panose="020B0702040204020203" pitchFamily="34" charset="0"/>
              </a:rPr>
              <a:t>Attacker undetected</a:t>
            </a:r>
            <a:r>
              <a:rPr lang="en-US" sz="2000" kern="0" dirty="0">
                <a:gradFill>
                  <a:gsLst>
                    <a:gs pos="0">
                      <a:schemeClr val="bg1"/>
                    </a:gs>
                    <a:gs pos="54000">
                      <a:schemeClr val="bg1"/>
                    </a:gs>
                  </a:gsLst>
                  <a:lin ang="0" scaled="0"/>
                </a:gradFill>
                <a:cs typeface="Segoe UI Semibold" panose="020B0702040204020203" pitchFamily="34" charset="0"/>
              </a:rPr>
              <a:t> (</a:t>
            </a:r>
            <a:r>
              <a:rPr lang="en-US" sz="2000" dirty="0">
                <a:gradFill>
                  <a:gsLst>
                    <a:gs pos="0">
                      <a:schemeClr val="bg1"/>
                    </a:gs>
                    <a:gs pos="54000">
                      <a:schemeClr val="bg1"/>
                    </a:gs>
                  </a:gsLst>
                  <a:lin ang="0" scaled="0"/>
                </a:gradFill>
                <a:ea typeface="Segoe UI" pitchFamily="34" charset="0"/>
                <a:cs typeface="Segoe UI Semibold" panose="020B0702040204020203" pitchFamily="34" charset="0"/>
              </a:rPr>
              <a:t>data exfiltration)</a:t>
            </a:r>
            <a:endParaRPr lang="en-US" sz="2000" kern="0" dirty="0">
              <a:gradFill>
                <a:gsLst>
                  <a:gs pos="0">
                    <a:schemeClr val="bg1"/>
                  </a:gs>
                  <a:gs pos="54000">
                    <a:schemeClr val="bg1"/>
                  </a:gs>
                </a:gsLst>
                <a:lin ang="0" scaled="0"/>
              </a:gradFill>
              <a:cs typeface="Segoe UI Semibold" panose="020B0702040204020203" pitchFamily="34" charset="0"/>
            </a:endParaRPr>
          </a:p>
        </p:txBody>
      </p:sp>
      <p:sp>
        <p:nvSpPr>
          <p:cNvPr id="112" name="Rectangle 111"/>
          <p:cNvSpPr/>
          <p:nvPr/>
        </p:nvSpPr>
        <p:spPr bwMode="auto">
          <a:xfrm>
            <a:off x="3873718" y="3251428"/>
            <a:ext cx="881063" cy="695617"/>
          </a:xfrm>
          <a:prstGeom prst="rect">
            <a:avLst/>
          </a:prstGeom>
          <a:solidFill>
            <a:srgbClr val="FF8C0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40" tIns="146304" rIns="91440" bIns="146304" numCol="1" spcCol="0" rtlCol="0" fromWordArt="0" anchor="ctr" anchorCtr="0" forceAA="0" compatLnSpc="1">
            <a:prstTxWarp prst="textNoShape">
              <a:avLst/>
            </a:prstTxWarp>
            <a:noAutofit/>
          </a:bodyPr>
          <a:lstStyle/>
          <a:p>
            <a:pPr algn="ctr" defTabSz="932472" fontAlgn="base">
              <a:lnSpc>
                <a:spcPct val="90000"/>
              </a:lnSpc>
              <a:spcBef>
                <a:spcPct val="0"/>
              </a:spcBef>
              <a:spcAft>
                <a:spcPct val="0"/>
              </a:spcAft>
              <a:defRPr/>
            </a:pPr>
            <a:endParaRPr lang="en-US" sz="1200" dirty="0">
              <a:solidFill>
                <a:srgbClr val="505050"/>
              </a:solidFill>
              <a:ea typeface="Segoe UI" pitchFamily="34" charset="0"/>
              <a:cs typeface="Segoe UI" pitchFamily="34" charset="0"/>
            </a:endParaRPr>
          </a:p>
        </p:txBody>
      </p:sp>
      <p:sp>
        <p:nvSpPr>
          <p:cNvPr id="113" name="Rectangle 112"/>
          <p:cNvSpPr/>
          <p:nvPr/>
        </p:nvSpPr>
        <p:spPr bwMode="auto">
          <a:xfrm>
            <a:off x="282575" y="3251428"/>
            <a:ext cx="3591142" cy="695617"/>
          </a:xfrm>
          <a:prstGeom prst="rect">
            <a:avLst/>
          </a:prstGeom>
          <a:solidFill>
            <a:srgbClr val="0078D7"/>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40" tIns="146304" rIns="91440" bIns="146304" numCol="1" spcCol="0" rtlCol="0" fromWordArt="0" anchor="ctr" anchorCtr="0" forceAA="0" compatLnSpc="1">
            <a:prstTxWarp prst="textNoShape">
              <a:avLst/>
            </a:prstTxWarp>
            <a:noAutofit/>
          </a:bodyPr>
          <a:lstStyle/>
          <a:p>
            <a:pPr algn="ctr" defTabSz="950652" fontAlgn="base">
              <a:lnSpc>
                <a:spcPct val="90000"/>
              </a:lnSpc>
              <a:spcBef>
                <a:spcPct val="0"/>
              </a:spcBef>
              <a:spcAft>
                <a:spcPct val="0"/>
              </a:spcAft>
              <a:defRPr/>
            </a:pPr>
            <a:r>
              <a:rPr lang="en-US" sz="2000" dirty="0">
                <a:gradFill>
                  <a:gsLst>
                    <a:gs pos="0">
                      <a:schemeClr val="bg1"/>
                    </a:gs>
                    <a:gs pos="54000">
                      <a:schemeClr val="bg1"/>
                    </a:gs>
                  </a:gsLst>
                  <a:lin ang="0" scaled="0"/>
                </a:gradFill>
                <a:ea typeface="Segoe UI" pitchFamily="34" charset="0"/>
                <a:cs typeface="Segoe UI Semibold" panose="020B0702040204020203" pitchFamily="34" charset="0"/>
              </a:rPr>
              <a:t>Research and preparation</a:t>
            </a:r>
          </a:p>
        </p:txBody>
      </p:sp>
    </p:spTree>
    <p:extLst>
      <p:ext uri="{BB962C8B-B14F-4D97-AF65-F5344CB8AC3E}">
        <p14:creationId xmlns:p14="http://schemas.microsoft.com/office/powerpoint/2010/main" val="494404033"/>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3"/>
                                        </p:tgtEl>
                                        <p:attrNameLst>
                                          <p:attrName>style.visibility</p:attrName>
                                        </p:attrNameLst>
                                      </p:cBhvr>
                                      <p:to>
                                        <p:strVal val="visible"/>
                                      </p:to>
                                    </p:set>
                                    <p:animEffect transition="in" filter="wipe(left)">
                                      <p:cBhvr>
                                        <p:cTn id="7" dur="500"/>
                                        <p:tgtEl>
                                          <p:spTgt spid="113"/>
                                        </p:tgtEl>
                                      </p:cBhvr>
                                    </p:animEffect>
                                  </p:childTnLst>
                                </p:cTn>
                              </p:par>
                            </p:childTnLst>
                          </p:cTn>
                        </p:par>
                        <p:par>
                          <p:cTn id="8" fill="hold">
                            <p:stCondLst>
                              <p:cond delay="500"/>
                            </p:stCondLst>
                            <p:childTnLst>
                              <p:par>
                                <p:cTn id="9" presetID="47" presetClass="entr" presetSubtype="0"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500"/>
                                        <p:tgtEl>
                                          <p:spTgt spid="2"/>
                                        </p:tgtEl>
                                      </p:cBhvr>
                                    </p:animEffect>
                                    <p:anim calcmode="lin" valueType="num">
                                      <p:cBhvr>
                                        <p:cTn id="12" dur="500" fill="hold"/>
                                        <p:tgtEl>
                                          <p:spTgt spid="2"/>
                                        </p:tgtEl>
                                        <p:attrNameLst>
                                          <p:attrName>ppt_x</p:attrName>
                                        </p:attrNameLst>
                                      </p:cBhvr>
                                      <p:tavLst>
                                        <p:tav tm="0">
                                          <p:val>
                                            <p:strVal val="#ppt_x"/>
                                          </p:val>
                                        </p:tav>
                                        <p:tav tm="100000">
                                          <p:val>
                                            <p:strVal val="#ppt_x"/>
                                          </p:val>
                                        </p:tav>
                                      </p:tavLst>
                                    </p:anim>
                                    <p:anim calcmode="lin" valueType="num">
                                      <p:cBhvr>
                                        <p:cTn id="13" dur="500" fill="hold"/>
                                        <p:tgtEl>
                                          <p:spTgt spid="2"/>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nodeType="after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fade">
                                      <p:cBhvr>
                                        <p:cTn id="17" dur="500"/>
                                        <p:tgtEl>
                                          <p:spTgt spid="14"/>
                                        </p:tgtEl>
                                      </p:cBhvr>
                                    </p:animEffect>
                                    <p:anim calcmode="lin" valueType="num">
                                      <p:cBhvr>
                                        <p:cTn id="18" dur="500" fill="hold"/>
                                        <p:tgtEl>
                                          <p:spTgt spid="14"/>
                                        </p:tgtEl>
                                        <p:attrNameLst>
                                          <p:attrName>ppt_x</p:attrName>
                                        </p:attrNameLst>
                                      </p:cBhvr>
                                      <p:tavLst>
                                        <p:tav tm="0">
                                          <p:val>
                                            <p:strVal val="#ppt_x"/>
                                          </p:val>
                                        </p:tav>
                                        <p:tav tm="100000">
                                          <p:val>
                                            <p:strVal val="#ppt_x"/>
                                          </p:val>
                                        </p:tav>
                                      </p:tavLst>
                                    </p:anim>
                                    <p:anim calcmode="lin" valueType="num">
                                      <p:cBhvr>
                                        <p:cTn id="19" dur="500" fill="hold"/>
                                        <p:tgtEl>
                                          <p:spTgt spid="14"/>
                                        </p:tgtEl>
                                        <p:attrNameLst>
                                          <p:attrName>ppt_y</p:attrName>
                                        </p:attrNameLst>
                                      </p:cBhvr>
                                      <p:tavLst>
                                        <p:tav tm="0">
                                          <p:val>
                                            <p:strVal val="#ppt_y+.1"/>
                                          </p:val>
                                        </p:tav>
                                        <p:tav tm="100000">
                                          <p:val>
                                            <p:strVal val="#ppt_y"/>
                                          </p:val>
                                        </p:tav>
                                      </p:tavLst>
                                    </p:anim>
                                  </p:childTnLst>
                                </p:cTn>
                              </p:par>
                              <p:par>
                                <p:cTn id="20" presetID="10" presetClass="entr" presetSubtype="0" fill="hold" grpId="0" nodeType="withEffect">
                                  <p:stCondLst>
                                    <p:cond delay="0"/>
                                  </p:stCondLst>
                                  <p:childTnLst>
                                    <p:set>
                                      <p:cBhvr>
                                        <p:cTn id="21" dur="1" fill="hold">
                                          <p:stCondLst>
                                            <p:cond delay="0"/>
                                          </p:stCondLst>
                                        </p:cTn>
                                        <p:tgtEl>
                                          <p:spTgt spid="47"/>
                                        </p:tgtEl>
                                        <p:attrNameLst>
                                          <p:attrName>style.visibility</p:attrName>
                                        </p:attrNameLst>
                                      </p:cBhvr>
                                      <p:to>
                                        <p:strVal val="visible"/>
                                      </p:to>
                                    </p:set>
                                    <p:animEffect transition="in" filter="fade">
                                      <p:cBhvr>
                                        <p:cTn id="22" dur="500"/>
                                        <p:tgtEl>
                                          <p:spTgt spid="47"/>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112"/>
                                        </p:tgtEl>
                                        <p:attrNameLst>
                                          <p:attrName>style.visibility</p:attrName>
                                        </p:attrNameLst>
                                      </p:cBhvr>
                                      <p:to>
                                        <p:strVal val="visible"/>
                                      </p:to>
                                    </p:set>
                                    <p:animEffect transition="in" filter="wipe(left)">
                                      <p:cBhvr>
                                        <p:cTn id="27" dur="500"/>
                                        <p:tgtEl>
                                          <p:spTgt spid="112"/>
                                        </p:tgtEl>
                                      </p:cBhvr>
                                    </p:animEffect>
                                  </p:childTnLst>
                                </p:cTn>
                              </p:par>
                            </p:childTnLst>
                          </p:cTn>
                        </p:par>
                        <p:par>
                          <p:cTn id="28" fill="hold">
                            <p:stCondLst>
                              <p:cond delay="500"/>
                            </p:stCondLst>
                            <p:childTnLst>
                              <p:par>
                                <p:cTn id="29" presetID="47" presetClass="entr" presetSubtype="0" fill="hold" nodeType="afterEffect">
                                  <p:stCondLst>
                                    <p:cond delay="0"/>
                                  </p:stCondLst>
                                  <p:childTnLst>
                                    <p:set>
                                      <p:cBhvr>
                                        <p:cTn id="30" dur="1" fill="hold">
                                          <p:stCondLst>
                                            <p:cond delay="0"/>
                                          </p:stCondLst>
                                        </p:cTn>
                                        <p:tgtEl>
                                          <p:spTgt spid="9"/>
                                        </p:tgtEl>
                                        <p:attrNameLst>
                                          <p:attrName>style.visibility</p:attrName>
                                        </p:attrNameLst>
                                      </p:cBhvr>
                                      <p:to>
                                        <p:strVal val="visible"/>
                                      </p:to>
                                    </p:set>
                                    <p:animEffect transition="in" filter="fade">
                                      <p:cBhvr>
                                        <p:cTn id="31" dur="500"/>
                                        <p:tgtEl>
                                          <p:spTgt spid="9"/>
                                        </p:tgtEl>
                                      </p:cBhvr>
                                    </p:animEffect>
                                    <p:anim calcmode="lin" valueType="num">
                                      <p:cBhvr>
                                        <p:cTn id="32" dur="500" fill="hold"/>
                                        <p:tgtEl>
                                          <p:spTgt spid="9"/>
                                        </p:tgtEl>
                                        <p:attrNameLst>
                                          <p:attrName>ppt_x</p:attrName>
                                        </p:attrNameLst>
                                      </p:cBhvr>
                                      <p:tavLst>
                                        <p:tav tm="0">
                                          <p:val>
                                            <p:strVal val="#ppt_x"/>
                                          </p:val>
                                        </p:tav>
                                        <p:tav tm="100000">
                                          <p:val>
                                            <p:strVal val="#ppt_x"/>
                                          </p:val>
                                        </p:tav>
                                      </p:tavLst>
                                    </p:anim>
                                    <p:anim calcmode="lin" valueType="num">
                                      <p:cBhvr>
                                        <p:cTn id="33" dur="500" fill="hold"/>
                                        <p:tgtEl>
                                          <p:spTgt spid="9"/>
                                        </p:tgtEl>
                                        <p:attrNameLst>
                                          <p:attrName>ppt_y</p:attrName>
                                        </p:attrNameLst>
                                      </p:cBhvr>
                                      <p:tavLst>
                                        <p:tav tm="0">
                                          <p:val>
                                            <p:strVal val="#ppt_y-.1"/>
                                          </p:val>
                                        </p:tav>
                                        <p:tav tm="100000">
                                          <p:val>
                                            <p:strVal val="#ppt_y"/>
                                          </p:val>
                                        </p:tav>
                                      </p:tavLst>
                                    </p:anim>
                                  </p:childTnLst>
                                </p:cTn>
                              </p:par>
                              <p:par>
                                <p:cTn id="34" presetID="10" presetClass="entr" presetSubtype="0" fill="hold" grpId="0" nodeType="withEffect">
                                  <p:stCondLst>
                                    <p:cond delay="0"/>
                                  </p:stCondLst>
                                  <p:childTnLst>
                                    <p:set>
                                      <p:cBhvr>
                                        <p:cTn id="35" dur="1" fill="hold">
                                          <p:stCondLst>
                                            <p:cond delay="0"/>
                                          </p:stCondLst>
                                        </p:cTn>
                                        <p:tgtEl>
                                          <p:spTgt spid="120"/>
                                        </p:tgtEl>
                                        <p:attrNameLst>
                                          <p:attrName>style.visibility</p:attrName>
                                        </p:attrNameLst>
                                      </p:cBhvr>
                                      <p:to>
                                        <p:strVal val="visible"/>
                                      </p:to>
                                    </p:set>
                                    <p:animEffect transition="in" filter="fade">
                                      <p:cBhvr>
                                        <p:cTn id="36" dur="500"/>
                                        <p:tgtEl>
                                          <p:spTgt spid="120"/>
                                        </p:tgtEl>
                                      </p:cBhvr>
                                    </p:animEffect>
                                  </p:childTnLst>
                                </p:cTn>
                              </p:par>
                            </p:childTnLst>
                          </p:cTn>
                        </p:par>
                        <p:par>
                          <p:cTn id="37" fill="hold">
                            <p:stCondLst>
                              <p:cond delay="1000"/>
                            </p:stCondLst>
                            <p:childTnLst>
                              <p:par>
                                <p:cTn id="38" presetID="42" presetClass="entr" presetSubtype="0" fill="hold" nodeType="afterEffect">
                                  <p:stCondLst>
                                    <p:cond delay="0"/>
                                  </p:stCondLst>
                                  <p:childTnLst>
                                    <p:set>
                                      <p:cBhvr>
                                        <p:cTn id="39" dur="1" fill="hold">
                                          <p:stCondLst>
                                            <p:cond delay="0"/>
                                          </p:stCondLst>
                                        </p:cTn>
                                        <p:tgtEl>
                                          <p:spTgt spid="15"/>
                                        </p:tgtEl>
                                        <p:attrNameLst>
                                          <p:attrName>style.visibility</p:attrName>
                                        </p:attrNameLst>
                                      </p:cBhvr>
                                      <p:to>
                                        <p:strVal val="visible"/>
                                      </p:to>
                                    </p:set>
                                    <p:animEffect transition="in" filter="fade">
                                      <p:cBhvr>
                                        <p:cTn id="40" dur="500"/>
                                        <p:tgtEl>
                                          <p:spTgt spid="15"/>
                                        </p:tgtEl>
                                      </p:cBhvr>
                                    </p:animEffect>
                                    <p:anim calcmode="lin" valueType="num">
                                      <p:cBhvr>
                                        <p:cTn id="41" dur="500" fill="hold"/>
                                        <p:tgtEl>
                                          <p:spTgt spid="15"/>
                                        </p:tgtEl>
                                        <p:attrNameLst>
                                          <p:attrName>ppt_x</p:attrName>
                                        </p:attrNameLst>
                                      </p:cBhvr>
                                      <p:tavLst>
                                        <p:tav tm="0">
                                          <p:val>
                                            <p:strVal val="#ppt_x"/>
                                          </p:val>
                                        </p:tav>
                                        <p:tav tm="100000">
                                          <p:val>
                                            <p:strVal val="#ppt_x"/>
                                          </p:val>
                                        </p:tav>
                                      </p:tavLst>
                                    </p:anim>
                                    <p:anim calcmode="lin" valueType="num">
                                      <p:cBhvr>
                                        <p:cTn id="42" dur="500" fill="hold"/>
                                        <p:tgtEl>
                                          <p:spTgt spid="15"/>
                                        </p:tgtEl>
                                        <p:attrNameLst>
                                          <p:attrName>ppt_y</p:attrName>
                                        </p:attrNameLst>
                                      </p:cBhvr>
                                      <p:tavLst>
                                        <p:tav tm="0">
                                          <p:val>
                                            <p:strVal val="#ppt_y+.1"/>
                                          </p:val>
                                        </p:tav>
                                        <p:tav tm="100000">
                                          <p:val>
                                            <p:strVal val="#ppt_y"/>
                                          </p:val>
                                        </p:tav>
                                      </p:tavLst>
                                    </p:anim>
                                  </p:childTnLst>
                                </p:cTn>
                              </p:par>
                              <p:par>
                                <p:cTn id="43" presetID="10" presetClass="entr" presetSubtype="0" fill="hold" grpId="0" nodeType="withEffect">
                                  <p:stCondLst>
                                    <p:cond delay="0"/>
                                  </p:stCondLst>
                                  <p:childTnLst>
                                    <p:set>
                                      <p:cBhvr>
                                        <p:cTn id="44" dur="1" fill="hold">
                                          <p:stCondLst>
                                            <p:cond delay="0"/>
                                          </p:stCondLst>
                                        </p:cTn>
                                        <p:tgtEl>
                                          <p:spTgt spid="48"/>
                                        </p:tgtEl>
                                        <p:attrNameLst>
                                          <p:attrName>style.visibility</p:attrName>
                                        </p:attrNameLst>
                                      </p:cBhvr>
                                      <p:to>
                                        <p:strVal val="visible"/>
                                      </p:to>
                                    </p:set>
                                    <p:animEffect transition="in" filter="fade">
                                      <p:cBhvr>
                                        <p:cTn id="45" dur="500"/>
                                        <p:tgtEl>
                                          <p:spTgt spid="48"/>
                                        </p:tgtEl>
                                      </p:cBhvr>
                                    </p:animEffect>
                                  </p:childTnLst>
                                </p:cTn>
                              </p:par>
                            </p:childTnLst>
                          </p:cTn>
                        </p:par>
                      </p:childTnLst>
                    </p:cTn>
                  </p:par>
                  <p:par>
                    <p:cTn id="46" fill="hold">
                      <p:stCondLst>
                        <p:cond delay="indefinite"/>
                      </p:stCondLst>
                      <p:childTnLst>
                        <p:par>
                          <p:cTn id="47" fill="hold">
                            <p:stCondLst>
                              <p:cond delay="0"/>
                            </p:stCondLst>
                            <p:childTnLst>
                              <p:par>
                                <p:cTn id="48" presetID="22" presetClass="entr" presetSubtype="8" fill="hold" grpId="0" nodeType="clickEffect">
                                  <p:stCondLst>
                                    <p:cond delay="0"/>
                                  </p:stCondLst>
                                  <p:childTnLst>
                                    <p:set>
                                      <p:cBhvr>
                                        <p:cTn id="49" dur="1" fill="hold">
                                          <p:stCondLst>
                                            <p:cond delay="0"/>
                                          </p:stCondLst>
                                        </p:cTn>
                                        <p:tgtEl>
                                          <p:spTgt spid="111"/>
                                        </p:tgtEl>
                                        <p:attrNameLst>
                                          <p:attrName>style.visibility</p:attrName>
                                        </p:attrNameLst>
                                      </p:cBhvr>
                                      <p:to>
                                        <p:strVal val="visible"/>
                                      </p:to>
                                    </p:set>
                                    <p:animEffect transition="in" filter="wipe(left)">
                                      <p:cBhvr>
                                        <p:cTn id="50" dur="500"/>
                                        <p:tgtEl>
                                          <p:spTgt spid="111"/>
                                        </p:tgtEl>
                                      </p:cBhvr>
                                    </p:animEffect>
                                  </p:childTnLst>
                                </p:cTn>
                              </p:par>
                            </p:childTnLst>
                          </p:cTn>
                        </p:par>
                        <p:par>
                          <p:cTn id="51" fill="hold">
                            <p:stCondLst>
                              <p:cond delay="500"/>
                            </p:stCondLst>
                            <p:childTnLst>
                              <p:par>
                                <p:cTn id="52" presetID="47" presetClass="entr" presetSubtype="0" fill="hold" nodeType="afterEffect">
                                  <p:stCondLst>
                                    <p:cond delay="0"/>
                                  </p:stCondLst>
                                  <p:childTnLst>
                                    <p:set>
                                      <p:cBhvr>
                                        <p:cTn id="53" dur="1" fill="hold">
                                          <p:stCondLst>
                                            <p:cond delay="0"/>
                                          </p:stCondLst>
                                        </p:cTn>
                                        <p:tgtEl>
                                          <p:spTgt spid="11"/>
                                        </p:tgtEl>
                                        <p:attrNameLst>
                                          <p:attrName>style.visibility</p:attrName>
                                        </p:attrNameLst>
                                      </p:cBhvr>
                                      <p:to>
                                        <p:strVal val="visible"/>
                                      </p:to>
                                    </p:set>
                                    <p:animEffect transition="in" filter="fade">
                                      <p:cBhvr>
                                        <p:cTn id="54" dur="500"/>
                                        <p:tgtEl>
                                          <p:spTgt spid="11"/>
                                        </p:tgtEl>
                                      </p:cBhvr>
                                    </p:animEffect>
                                    <p:anim calcmode="lin" valueType="num">
                                      <p:cBhvr>
                                        <p:cTn id="55" dur="500" fill="hold"/>
                                        <p:tgtEl>
                                          <p:spTgt spid="11"/>
                                        </p:tgtEl>
                                        <p:attrNameLst>
                                          <p:attrName>ppt_x</p:attrName>
                                        </p:attrNameLst>
                                      </p:cBhvr>
                                      <p:tavLst>
                                        <p:tav tm="0">
                                          <p:val>
                                            <p:strVal val="#ppt_x"/>
                                          </p:val>
                                        </p:tav>
                                        <p:tav tm="100000">
                                          <p:val>
                                            <p:strVal val="#ppt_x"/>
                                          </p:val>
                                        </p:tav>
                                      </p:tavLst>
                                    </p:anim>
                                    <p:anim calcmode="lin" valueType="num">
                                      <p:cBhvr>
                                        <p:cTn id="56" dur="500" fill="hold"/>
                                        <p:tgtEl>
                                          <p:spTgt spid="11"/>
                                        </p:tgtEl>
                                        <p:attrNameLst>
                                          <p:attrName>ppt_y</p:attrName>
                                        </p:attrNameLst>
                                      </p:cBhvr>
                                      <p:tavLst>
                                        <p:tav tm="0">
                                          <p:val>
                                            <p:strVal val="#ppt_y-.1"/>
                                          </p:val>
                                        </p:tav>
                                        <p:tav tm="100000">
                                          <p:val>
                                            <p:strVal val="#ppt_y"/>
                                          </p:val>
                                        </p:tav>
                                      </p:tavLst>
                                    </p:anim>
                                  </p:childTnLst>
                                </p:cTn>
                              </p:par>
                              <p:par>
                                <p:cTn id="57" presetID="10" presetClass="entr" presetSubtype="0" fill="hold" grpId="0" nodeType="withEffect">
                                  <p:stCondLst>
                                    <p:cond delay="0"/>
                                  </p:stCondLst>
                                  <p:childTnLst>
                                    <p:set>
                                      <p:cBhvr>
                                        <p:cTn id="58" dur="1" fill="hold">
                                          <p:stCondLst>
                                            <p:cond delay="0"/>
                                          </p:stCondLst>
                                        </p:cTn>
                                        <p:tgtEl>
                                          <p:spTgt spid="36"/>
                                        </p:tgtEl>
                                        <p:attrNameLst>
                                          <p:attrName>style.visibility</p:attrName>
                                        </p:attrNameLst>
                                      </p:cBhvr>
                                      <p:to>
                                        <p:strVal val="visible"/>
                                      </p:to>
                                    </p:set>
                                    <p:animEffect transition="in" filter="fade">
                                      <p:cBhvr>
                                        <p:cTn id="59" dur="500"/>
                                        <p:tgtEl>
                                          <p:spTgt spid="36"/>
                                        </p:tgtEl>
                                      </p:cBhvr>
                                    </p:animEffect>
                                  </p:childTnLst>
                                </p:cTn>
                              </p:par>
                            </p:childTnLst>
                          </p:cTn>
                        </p:par>
                        <p:par>
                          <p:cTn id="60" fill="hold">
                            <p:stCondLst>
                              <p:cond delay="1000"/>
                            </p:stCondLst>
                            <p:childTnLst>
                              <p:par>
                                <p:cTn id="61" presetID="42" presetClass="entr" presetSubtype="0" fill="hold" nodeType="afterEffect">
                                  <p:stCondLst>
                                    <p:cond delay="0"/>
                                  </p:stCondLst>
                                  <p:childTnLst>
                                    <p:set>
                                      <p:cBhvr>
                                        <p:cTn id="62" dur="1" fill="hold">
                                          <p:stCondLst>
                                            <p:cond delay="0"/>
                                          </p:stCondLst>
                                        </p:cTn>
                                        <p:tgtEl>
                                          <p:spTgt spid="5"/>
                                        </p:tgtEl>
                                        <p:attrNameLst>
                                          <p:attrName>style.visibility</p:attrName>
                                        </p:attrNameLst>
                                      </p:cBhvr>
                                      <p:to>
                                        <p:strVal val="visible"/>
                                      </p:to>
                                    </p:set>
                                    <p:animEffect transition="in" filter="fade">
                                      <p:cBhvr>
                                        <p:cTn id="63" dur="500"/>
                                        <p:tgtEl>
                                          <p:spTgt spid="5"/>
                                        </p:tgtEl>
                                      </p:cBhvr>
                                    </p:animEffect>
                                    <p:anim calcmode="lin" valueType="num">
                                      <p:cBhvr>
                                        <p:cTn id="64" dur="500" fill="hold"/>
                                        <p:tgtEl>
                                          <p:spTgt spid="5"/>
                                        </p:tgtEl>
                                        <p:attrNameLst>
                                          <p:attrName>ppt_x</p:attrName>
                                        </p:attrNameLst>
                                      </p:cBhvr>
                                      <p:tavLst>
                                        <p:tav tm="0">
                                          <p:val>
                                            <p:strVal val="#ppt_x"/>
                                          </p:val>
                                        </p:tav>
                                        <p:tav tm="100000">
                                          <p:val>
                                            <p:strVal val="#ppt_x"/>
                                          </p:val>
                                        </p:tav>
                                      </p:tavLst>
                                    </p:anim>
                                    <p:anim calcmode="lin" valueType="num">
                                      <p:cBhvr>
                                        <p:cTn id="65" dur="500" fill="hold"/>
                                        <p:tgtEl>
                                          <p:spTgt spid="5"/>
                                        </p:tgtEl>
                                        <p:attrNameLst>
                                          <p:attrName>ppt_y</p:attrName>
                                        </p:attrNameLst>
                                      </p:cBhvr>
                                      <p:tavLst>
                                        <p:tav tm="0">
                                          <p:val>
                                            <p:strVal val="#ppt_y+.1"/>
                                          </p:val>
                                        </p:tav>
                                        <p:tav tm="100000">
                                          <p:val>
                                            <p:strVal val="#ppt_y"/>
                                          </p:val>
                                        </p:tav>
                                      </p:tavLst>
                                    </p:anim>
                                  </p:childTnLst>
                                </p:cTn>
                              </p:par>
                            </p:childTnLst>
                          </p:cTn>
                        </p:par>
                        <p:par>
                          <p:cTn id="66" fill="hold">
                            <p:stCondLst>
                              <p:cond delay="1500"/>
                            </p:stCondLst>
                            <p:childTnLst>
                              <p:par>
                                <p:cTn id="67" presetID="47" presetClass="entr" presetSubtype="0" fill="hold" nodeType="afterEffect">
                                  <p:stCondLst>
                                    <p:cond delay="0"/>
                                  </p:stCondLst>
                                  <p:childTnLst>
                                    <p:set>
                                      <p:cBhvr>
                                        <p:cTn id="68" dur="1" fill="hold">
                                          <p:stCondLst>
                                            <p:cond delay="0"/>
                                          </p:stCondLst>
                                        </p:cTn>
                                        <p:tgtEl>
                                          <p:spTgt spid="6"/>
                                        </p:tgtEl>
                                        <p:attrNameLst>
                                          <p:attrName>style.visibility</p:attrName>
                                        </p:attrNameLst>
                                      </p:cBhvr>
                                      <p:to>
                                        <p:strVal val="visible"/>
                                      </p:to>
                                    </p:set>
                                    <p:animEffect transition="in" filter="fade">
                                      <p:cBhvr>
                                        <p:cTn id="69" dur="500"/>
                                        <p:tgtEl>
                                          <p:spTgt spid="6"/>
                                        </p:tgtEl>
                                      </p:cBhvr>
                                    </p:animEffect>
                                    <p:anim calcmode="lin" valueType="num">
                                      <p:cBhvr>
                                        <p:cTn id="70" dur="500" fill="hold"/>
                                        <p:tgtEl>
                                          <p:spTgt spid="6"/>
                                        </p:tgtEl>
                                        <p:attrNameLst>
                                          <p:attrName>ppt_x</p:attrName>
                                        </p:attrNameLst>
                                      </p:cBhvr>
                                      <p:tavLst>
                                        <p:tav tm="0">
                                          <p:val>
                                            <p:strVal val="#ppt_x"/>
                                          </p:val>
                                        </p:tav>
                                        <p:tav tm="100000">
                                          <p:val>
                                            <p:strVal val="#ppt_x"/>
                                          </p:val>
                                        </p:tav>
                                      </p:tavLst>
                                    </p:anim>
                                    <p:anim calcmode="lin" valueType="num">
                                      <p:cBhvr>
                                        <p:cTn id="71" dur="500" fill="hold"/>
                                        <p:tgtEl>
                                          <p:spTgt spid="6"/>
                                        </p:tgtEl>
                                        <p:attrNameLst>
                                          <p:attrName>ppt_y</p:attrName>
                                        </p:attrNameLst>
                                      </p:cBhvr>
                                      <p:tavLst>
                                        <p:tav tm="0">
                                          <p:val>
                                            <p:strVal val="#ppt_y-.1"/>
                                          </p:val>
                                        </p:tav>
                                        <p:tav tm="100000">
                                          <p:val>
                                            <p:strVal val="#ppt_y"/>
                                          </p:val>
                                        </p:tav>
                                      </p:tavLst>
                                    </p:anim>
                                  </p:childTnLst>
                                </p:cTn>
                              </p:par>
                            </p:childTnLst>
                          </p:cTn>
                        </p:par>
                        <p:par>
                          <p:cTn id="72" fill="hold">
                            <p:stCondLst>
                              <p:cond delay="2000"/>
                            </p:stCondLst>
                            <p:childTnLst>
                              <p:par>
                                <p:cTn id="73" presetID="42" presetClass="entr" presetSubtype="0" fill="hold" nodeType="afterEffect">
                                  <p:stCondLst>
                                    <p:cond delay="0"/>
                                  </p:stCondLst>
                                  <p:childTnLst>
                                    <p:set>
                                      <p:cBhvr>
                                        <p:cTn id="74" dur="1" fill="hold">
                                          <p:stCondLst>
                                            <p:cond delay="0"/>
                                          </p:stCondLst>
                                        </p:cTn>
                                        <p:tgtEl>
                                          <p:spTgt spid="7"/>
                                        </p:tgtEl>
                                        <p:attrNameLst>
                                          <p:attrName>style.visibility</p:attrName>
                                        </p:attrNameLst>
                                      </p:cBhvr>
                                      <p:to>
                                        <p:strVal val="visible"/>
                                      </p:to>
                                    </p:set>
                                    <p:animEffect transition="in" filter="fade">
                                      <p:cBhvr>
                                        <p:cTn id="75" dur="500"/>
                                        <p:tgtEl>
                                          <p:spTgt spid="7"/>
                                        </p:tgtEl>
                                      </p:cBhvr>
                                    </p:animEffect>
                                    <p:anim calcmode="lin" valueType="num">
                                      <p:cBhvr>
                                        <p:cTn id="76" dur="500" fill="hold"/>
                                        <p:tgtEl>
                                          <p:spTgt spid="7"/>
                                        </p:tgtEl>
                                        <p:attrNameLst>
                                          <p:attrName>ppt_x</p:attrName>
                                        </p:attrNameLst>
                                      </p:cBhvr>
                                      <p:tavLst>
                                        <p:tav tm="0">
                                          <p:val>
                                            <p:strVal val="#ppt_x"/>
                                          </p:val>
                                        </p:tav>
                                        <p:tav tm="100000">
                                          <p:val>
                                            <p:strVal val="#ppt_x"/>
                                          </p:val>
                                        </p:tav>
                                      </p:tavLst>
                                    </p:anim>
                                    <p:anim calcmode="lin" valueType="num">
                                      <p:cBhvr>
                                        <p:cTn id="77" dur="500" fill="hold"/>
                                        <p:tgtEl>
                                          <p:spTgt spid="7"/>
                                        </p:tgtEl>
                                        <p:attrNameLst>
                                          <p:attrName>ppt_y</p:attrName>
                                        </p:attrNameLst>
                                      </p:cBhvr>
                                      <p:tavLst>
                                        <p:tav tm="0">
                                          <p:val>
                                            <p:strVal val="#ppt_y+.1"/>
                                          </p:val>
                                        </p:tav>
                                        <p:tav tm="100000">
                                          <p:val>
                                            <p:strVal val="#ppt_y"/>
                                          </p:val>
                                        </p:tav>
                                      </p:tavLst>
                                    </p:anim>
                                  </p:childTnLst>
                                </p:cTn>
                              </p:par>
                              <p:par>
                                <p:cTn id="78" presetID="10" presetClass="entr" presetSubtype="0" fill="hold" grpId="0" nodeType="withEffect">
                                  <p:stCondLst>
                                    <p:cond delay="0"/>
                                  </p:stCondLst>
                                  <p:childTnLst>
                                    <p:set>
                                      <p:cBhvr>
                                        <p:cTn id="79" dur="1" fill="hold">
                                          <p:stCondLst>
                                            <p:cond delay="0"/>
                                          </p:stCondLst>
                                        </p:cTn>
                                        <p:tgtEl>
                                          <p:spTgt spid="49"/>
                                        </p:tgtEl>
                                        <p:attrNameLst>
                                          <p:attrName>style.visibility</p:attrName>
                                        </p:attrNameLst>
                                      </p:cBhvr>
                                      <p:to>
                                        <p:strVal val="visible"/>
                                      </p:to>
                                    </p:set>
                                    <p:animEffect transition="in" filter="fade">
                                      <p:cBhvr>
                                        <p:cTn id="80" dur="500"/>
                                        <p:tgtEl>
                                          <p:spTgt spid="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0" grpId="0"/>
      <p:bldP spid="36" grpId="0"/>
      <p:bldP spid="47" grpId="0"/>
      <p:bldP spid="48" grpId="0"/>
      <p:bldP spid="49" grpId="0"/>
      <p:bldP spid="111" grpId="0" animBg="1"/>
      <p:bldP spid="112" grpId="0" animBg="1"/>
      <p:bldP spid="113"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bwMode="auto">
          <a:xfrm>
            <a:off x="1" y="5867481"/>
            <a:ext cx="12436474" cy="1127044"/>
          </a:xfrm>
          <a:prstGeom prst="rect">
            <a:avLst/>
          </a:prstGeom>
          <a:solidFill>
            <a:srgbClr val="00BCF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a:gradFill>
                <a:gsLst>
                  <a:gs pos="0">
                    <a:srgbClr val="FFFFFF"/>
                  </a:gs>
                  <a:gs pos="100000">
                    <a:srgbClr val="FFFFFF"/>
                  </a:gs>
                </a:gsLst>
                <a:lin ang="5400000" scaled="0"/>
              </a:gradFill>
              <a:ea typeface="Segoe UI" pitchFamily="34" charset="0"/>
              <a:cs typeface="Segoe UI" pitchFamily="34" charset="0"/>
            </a:endParaRPr>
          </a:p>
        </p:txBody>
      </p:sp>
      <p:sp>
        <p:nvSpPr>
          <p:cNvPr id="4" name="Rounded Rectangle 3"/>
          <p:cNvSpPr/>
          <p:nvPr/>
        </p:nvSpPr>
        <p:spPr bwMode="auto">
          <a:xfrm>
            <a:off x="6236616" y="5628684"/>
            <a:ext cx="1924404" cy="535896"/>
          </a:xfrm>
          <a:prstGeom prst="roundRect">
            <a:avLst>
              <a:gd name="adj" fmla="val 50000"/>
            </a:avLst>
          </a:prstGeom>
          <a:solidFill>
            <a:srgbClr val="F2F2F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a:gradFill>
                <a:gsLst>
                  <a:gs pos="0">
                    <a:srgbClr val="FFFFFF"/>
                  </a:gs>
                  <a:gs pos="100000">
                    <a:srgbClr val="FFFFFF"/>
                  </a:gs>
                </a:gsLst>
                <a:lin ang="5400000" scaled="0"/>
              </a:gradFill>
              <a:ea typeface="Segoe UI" pitchFamily="34" charset="0"/>
              <a:cs typeface="Segoe UI" pitchFamily="34" charset="0"/>
            </a:endParaRPr>
          </a:p>
        </p:txBody>
      </p:sp>
      <p:sp>
        <p:nvSpPr>
          <p:cNvPr id="6" name="Rectangle 5"/>
          <p:cNvSpPr/>
          <p:nvPr/>
        </p:nvSpPr>
        <p:spPr>
          <a:xfrm>
            <a:off x="9559438" y="3355388"/>
            <a:ext cx="2846779" cy="271464"/>
          </a:xfrm>
          <a:prstGeom prst="rect">
            <a:avLst/>
          </a:prstGeom>
          <a:noFill/>
        </p:spPr>
        <p:txBody>
          <a:bodyPr wrap="square" lIns="89642" tIns="44821" rIns="89642" bIns="44821">
            <a:spAutoFit/>
          </a:bodyPr>
          <a:lstStyle/>
          <a:p>
            <a:pPr defTabSz="914367"/>
            <a:r>
              <a:rPr lang="en-US" sz="1176" dirty="0">
                <a:ln w="0"/>
                <a:solidFill>
                  <a:srgbClr val="505050"/>
                </a:solidFill>
                <a:cs typeface="Segoe UI Semilight" panose="020B0402040204020203" pitchFamily="34" charset="0"/>
              </a:rPr>
              <a:t>Malicious Attachment Execution</a:t>
            </a:r>
          </a:p>
        </p:txBody>
      </p:sp>
      <p:sp>
        <p:nvSpPr>
          <p:cNvPr id="7" name="Rectangle 6"/>
          <p:cNvSpPr/>
          <p:nvPr/>
        </p:nvSpPr>
        <p:spPr>
          <a:xfrm>
            <a:off x="9559438" y="3112996"/>
            <a:ext cx="3356541" cy="271464"/>
          </a:xfrm>
          <a:prstGeom prst="rect">
            <a:avLst/>
          </a:prstGeom>
          <a:noFill/>
        </p:spPr>
        <p:txBody>
          <a:bodyPr wrap="square" lIns="89642" tIns="44821" rIns="89642" bIns="44821">
            <a:spAutoFit/>
          </a:bodyPr>
          <a:lstStyle/>
          <a:p>
            <a:pPr defTabSz="914367"/>
            <a:r>
              <a:rPr lang="en-US" sz="1176" dirty="0">
                <a:ln w="0"/>
                <a:solidFill>
                  <a:srgbClr val="505050"/>
                </a:solidFill>
                <a:latin typeface="Segoe UI Semilight" panose="020B0402040204020203" pitchFamily="34" charset="0"/>
                <a:cs typeface="Segoe UI Semilight" panose="020B0402040204020203" pitchFamily="34" charset="0"/>
              </a:rPr>
              <a:t>Browser or Doc Exploit Execution</a:t>
            </a:r>
          </a:p>
        </p:txBody>
      </p:sp>
      <p:sp>
        <p:nvSpPr>
          <p:cNvPr id="8" name="Rectangle 7"/>
          <p:cNvSpPr/>
          <p:nvPr/>
        </p:nvSpPr>
        <p:spPr>
          <a:xfrm>
            <a:off x="9392875" y="3597779"/>
            <a:ext cx="2846779" cy="271464"/>
          </a:xfrm>
          <a:prstGeom prst="rect">
            <a:avLst/>
          </a:prstGeom>
          <a:noFill/>
        </p:spPr>
        <p:txBody>
          <a:bodyPr wrap="square" lIns="89642" tIns="44821" rIns="89642" bIns="44821">
            <a:spAutoFit/>
          </a:bodyPr>
          <a:lstStyle/>
          <a:p>
            <a:pPr defTabSz="914367"/>
            <a:r>
              <a:rPr lang="en-US" sz="1176" dirty="0">
                <a:ln w="0"/>
                <a:solidFill>
                  <a:srgbClr val="505050"/>
                </a:solidFill>
                <a:cs typeface="Segoe UI Semilight" panose="020B0402040204020203" pitchFamily="34" charset="0"/>
              </a:rPr>
              <a:t>Stolen Credential Use</a:t>
            </a:r>
          </a:p>
        </p:txBody>
      </p:sp>
      <p:sp>
        <p:nvSpPr>
          <p:cNvPr id="9" name="Rectangle 8"/>
          <p:cNvSpPr/>
          <p:nvPr/>
        </p:nvSpPr>
        <p:spPr>
          <a:xfrm>
            <a:off x="9392875" y="2870604"/>
            <a:ext cx="2846779" cy="271464"/>
          </a:xfrm>
          <a:prstGeom prst="rect">
            <a:avLst/>
          </a:prstGeom>
          <a:noFill/>
        </p:spPr>
        <p:txBody>
          <a:bodyPr wrap="square" lIns="89642" tIns="44821" rIns="89642" bIns="44821">
            <a:spAutoFit/>
          </a:bodyPr>
          <a:lstStyle/>
          <a:p>
            <a:pPr defTabSz="914367"/>
            <a:r>
              <a:rPr lang="en-US" sz="1176" dirty="0">
                <a:ln w="0"/>
                <a:solidFill>
                  <a:srgbClr val="505050"/>
                </a:solidFill>
                <a:cs typeface="Segoe UI Semilight" panose="020B0402040204020203" pitchFamily="34" charset="0"/>
              </a:rPr>
              <a:t>Internet Service Compromise</a:t>
            </a:r>
          </a:p>
        </p:txBody>
      </p:sp>
      <p:sp>
        <p:nvSpPr>
          <p:cNvPr id="10" name="Rectangle 9"/>
          <p:cNvSpPr/>
          <p:nvPr/>
        </p:nvSpPr>
        <p:spPr>
          <a:xfrm>
            <a:off x="293687" y="4555174"/>
            <a:ext cx="2266995" cy="271464"/>
          </a:xfrm>
          <a:prstGeom prst="rect">
            <a:avLst/>
          </a:prstGeom>
          <a:noFill/>
        </p:spPr>
        <p:txBody>
          <a:bodyPr wrap="square" lIns="89642" tIns="44821" rIns="89642" bIns="44821">
            <a:spAutoFit/>
          </a:bodyPr>
          <a:lstStyle/>
          <a:p>
            <a:pPr algn="r" defTabSz="914367"/>
            <a:r>
              <a:rPr lang="en-US" sz="1176" dirty="0">
                <a:ln w="0"/>
                <a:solidFill>
                  <a:srgbClr val="505050"/>
                </a:solidFill>
                <a:cs typeface="Segoe UI Semilight" panose="020B0402040204020203" pitchFamily="34" charset="0"/>
              </a:rPr>
              <a:t>Kernel-mode Malware</a:t>
            </a:r>
          </a:p>
        </p:txBody>
      </p:sp>
      <p:sp>
        <p:nvSpPr>
          <p:cNvPr id="11" name="Rectangle 10"/>
          <p:cNvSpPr/>
          <p:nvPr/>
        </p:nvSpPr>
        <p:spPr>
          <a:xfrm>
            <a:off x="350837" y="4330494"/>
            <a:ext cx="2266995" cy="271464"/>
          </a:xfrm>
          <a:prstGeom prst="rect">
            <a:avLst/>
          </a:prstGeom>
          <a:noFill/>
        </p:spPr>
        <p:txBody>
          <a:bodyPr wrap="square" lIns="89642" tIns="44821" rIns="89642" bIns="44821">
            <a:spAutoFit/>
          </a:bodyPr>
          <a:lstStyle/>
          <a:p>
            <a:pPr algn="r" defTabSz="914367"/>
            <a:r>
              <a:rPr lang="en-US" sz="1176" dirty="0">
                <a:ln w="0"/>
                <a:solidFill>
                  <a:srgbClr val="505050"/>
                </a:solidFill>
                <a:cs typeface="Segoe UI Semilight" panose="020B0402040204020203" pitchFamily="34" charset="0"/>
              </a:rPr>
              <a:t>Kernel</a:t>
            </a:r>
            <a:r>
              <a:rPr lang="fr-FR" sz="1176" dirty="0">
                <a:ln w="0"/>
                <a:solidFill>
                  <a:srgbClr val="505050"/>
                </a:solidFill>
                <a:cs typeface="Segoe UI Semilight" panose="020B0402040204020203" pitchFamily="34" charset="0"/>
              </a:rPr>
              <a:t> Exploits</a:t>
            </a:r>
          </a:p>
        </p:txBody>
      </p:sp>
      <p:sp>
        <p:nvSpPr>
          <p:cNvPr id="12" name="Rectangle 11"/>
          <p:cNvSpPr/>
          <p:nvPr/>
        </p:nvSpPr>
        <p:spPr>
          <a:xfrm>
            <a:off x="350837" y="4779855"/>
            <a:ext cx="2266995" cy="271464"/>
          </a:xfrm>
          <a:prstGeom prst="rect">
            <a:avLst/>
          </a:prstGeom>
          <a:noFill/>
        </p:spPr>
        <p:txBody>
          <a:bodyPr wrap="square" lIns="89642" tIns="44821" rIns="89642" bIns="44821">
            <a:spAutoFit/>
          </a:bodyPr>
          <a:lstStyle/>
          <a:p>
            <a:pPr algn="r" defTabSz="914367"/>
            <a:r>
              <a:rPr lang="en-US" sz="1176" dirty="0">
                <a:ln w="0"/>
                <a:solidFill>
                  <a:srgbClr val="505050"/>
                </a:solidFill>
                <a:cs typeface="Segoe UI Semilight" panose="020B0402040204020203" pitchFamily="34" charset="0"/>
              </a:rPr>
              <a:t>Pass-the-Hash</a:t>
            </a:r>
          </a:p>
        </p:txBody>
      </p:sp>
      <p:sp>
        <p:nvSpPr>
          <p:cNvPr id="13" name="Rectangle 12"/>
          <p:cNvSpPr/>
          <p:nvPr/>
        </p:nvSpPr>
        <p:spPr>
          <a:xfrm>
            <a:off x="455725" y="1906484"/>
            <a:ext cx="2485912" cy="271464"/>
          </a:xfrm>
          <a:prstGeom prst="rect">
            <a:avLst/>
          </a:prstGeom>
          <a:noFill/>
        </p:spPr>
        <p:txBody>
          <a:bodyPr wrap="square" lIns="89642" tIns="44821" rIns="89642" bIns="44821">
            <a:spAutoFit/>
          </a:bodyPr>
          <a:lstStyle/>
          <a:p>
            <a:pPr algn="r" defTabSz="914367"/>
            <a:r>
              <a:rPr lang="en-US" sz="1176" dirty="0">
                <a:ln w="0"/>
                <a:solidFill>
                  <a:srgbClr val="505050"/>
                </a:solidFill>
                <a:cs typeface="Segoe UI Semilight" panose="020B0402040204020203" pitchFamily="34" charset="0"/>
              </a:rPr>
              <a:t>Malicious Attachment Delivery</a:t>
            </a:r>
          </a:p>
        </p:txBody>
      </p:sp>
      <p:sp>
        <p:nvSpPr>
          <p:cNvPr id="14" name="Rectangle 13"/>
          <p:cNvSpPr/>
          <p:nvPr/>
        </p:nvSpPr>
        <p:spPr>
          <a:xfrm>
            <a:off x="531925" y="1658859"/>
            <a:ext cx="2485912" cy="271464"/>
          </a:xfrm>
          <a:prstGeom prst="rect">
            <a:avLst/>
          </a:prstGeom>
          <a:noFill/>
        </p:spPr>
        <p:txBody>
          <a:bodyPr wrap="square" lIns="89642" tIns="44821" rIns="89642" bIns="44821">
            <a:spAutoFit/>
          </a:bodyPr>
          <a:lstStyle/>
          <a:p>
            <a:pPr algn="r" defTabSz="914367"/>
            <a:r>
              <a:rPr lang="fr-FR" sz="1176" dirty="0">
                <a:ln w="0"/>
                <a:solidFill>
                  <a:srgbClr val="505050"/>
                </a:solidFill>
                <a:cs typeface="Segoe UI Semilight" panose="020B0402040204020203" pitchFamily="34" charset="0"/>
              </a:rPr>
              <a:t>Browser or Doc Exploit Delivery</a:t>
            </a:r>
          </a:p>
        </p:txBody>
      </p:sp>
      <p:sp>
        <p:nvSpPr>
          <p:cNvPr id="15" name="Rectangle 14"/>
          <p:cNvSpPr/>
          <p:nvPr/>
        </p:nvSpPr>
        <p:spPr>
          <a:xfrm>
            <a:off x="531925" y="2154110"/>
            <a:ext cx="2485912" cy="271464"/>
          </a:xfrm>
          <a:prstGeom prst="rect">
            <a:avLst/>
          </a:prstGeom>
          <a:noFill/>
        </p:spPr>
        <p:txBody>
          <a:bodyPr wrap="square" lIns="89642" tIns="44821" rIns="89642" bIns="44821">
            <a:spAutoFit/>
          </a:bodyPr>
          <a:lstStyle/>
          <a:p>
            <a:pPr algn="r" defTabSz="914367"/>
            <a:r>
              <a:rPr lang="en-US" sz="1176" dirty="0">
                <a:ln w="0"/>
                <a:solidFill>
                  <a:srgbClr val="505050"/>
                </a:solidFill>
                <a:cs typeface="Segoe UI Semilight" panose="020B0402040204020203" pitchFamily="34" charset="0"/>
              </a:rPr>
              <a:t>Phishing Attacks</a:t>
            </a:r>
          </a:p>
        </p:txBody>
      </p:sp>
      <p:grpSp>
        <p:nvGrpSpPr>
          <p:cNvPr id="16" name="Group 15"/>
          <p:cNvGrpSpPr/>
          <p:nvPr/>
        </p:nvGrpSpPr>
        <p:grpSpPr>
          <a:xfrm>
            <a:off x="4198275" y="2060017"/>
            <a:ext cx="3608721" cy="1309906"/>
            <a:chOff x="4198275" y="2060017"/>
            <a:chExt cx="3608721" cy="1309906"/>
          </a:xfrm>
        </p:grpSpPr>
        <p:sp>
          <p:nvSpPr>
            <p:cNvPr id="17" name="Freeform 16"/>
            <p:cNvSpPr/>
            <p:nvPr/>
          </p:nvSpPr>
          <p:spPr bwMode="auto">
            <a:xfrm flipH="1" flipV="1">
              <a:off x="4198275" y="2060017"/>
              <a:ext cx="653792" cy="654771"/>
            </a:xfrm>
            <a:custGeom>
              <a:avLst/>
              <a:gdLst>
                <a:gd name="connsiteX0" fmla="*/ 0 w 842388"/>
                <a:gd name="connsiteY0" fmla="*/ 0 h 1687298"/>
                <a:gd name="connsiteX1" fmla="*/ 0 w 842388"/>
                <a:gd name="connsiteY1" fmla="*/ 1687298 h 1687298"/>
                <a:gd name="connsiteX2" fmla="*/ 84937 w 842388"/>
                <a:gd name="connsiteY2" fmla="*/ 1683009 h 1687298"/>
                <a:gd name="connsiteX3" fmla="*/ 842388 w 842388"/>
                <a:gd name="connsiteY3" fmla="*/ 843649 h 1687298"/>
                <a:gd name="connsiteX4" fmla="*/ 84937 w 842388"/>
                <a:gd name="connsiteY4" fmla="*/ 4289 h 1687298"/>
                <a:gd name="connsiteX0" fmla="*/ 0 w 842388"/>
                <a:gd name="connsiteY0" fmla="*/ 0 h 1687298"/>
                <a:gd name="connsiteX1" fmla="*/ 4412 w 842388"/>
                <a:gd name="connsiteY1" fmla="*/ 730337 h 1687298"/>
                <a:gd name="connsiteX2" fmla="*/ 0 w 842388"/>
                <a:gd name="connsiteY2" fmla="*/ 1687298 h 1687298"/>
                <a:gd name="connsiteX3" fmla="*/ 84937 w 842388"/>
                <a:gd name="connsiteY3" fmla="*/ 1683009 h 1687298"/>
                <a:gd name="connsiteX4" fmla="*/ 842388 w 842388"/>
                <a:gd name="connsiteY4" fmla="*/ 843649 h 1687298"/>
                <a:gd name="connsiteX5" fmla="*/ 84937 w 842388"/>
                <a:gd name="connsiteY5" fmla="*/ 4289 h 1687298"/>
                <a:gd name="connsiteX6" fmla="*/ 0 w 842388"/>
                <a:gd name="connsiteY6" fmla="*/ 0 h 1687298"/>
                <a:gd name="connsiteX0" fmla="*/ 4412 w 842388"/>
                <a:gd name="connsiteY0" fmla="*/ 730337 h 1687298"/>
                <a:gd name="connsiteX1" fmla="*/ 0 w 842388"/>
                <a:gd name="connsiteY1" fmla="*/ 1687298 h 1687298"/>
                <a:gd name="connsiteX2" fmla="*/ 84937 w 842388"/>
                <a:gd name="connsiteY2" fmla="*/ 1683009 h 1687298"/>
                <a:gd name="connsiteX3" fmla="*/ 842388 w 842388"/>
                <a:gd name="connsiteY3" fmla="*/ 843649 h 1687298"/>
                <a:gd name="connsiteX4" fmla="*/ 84937 w 842388"/>
                <a:gd name="connsiteY4" fmla="*/ 4289 h 1687298"/>
                <a:gd name="connsiteX5" fmla="*/ 0 w 842388"/>
                <a:gd name="connsiteY5" fmla="*/ 0 h 1687298"/>
                <a:gd name="connsiteX6" fmla="*/ 95852 w 842388"/>
                <a:gd name="connsiteY6" fmla="*/ 821777 h 1687298"/>
                <a:gd name="connsiteX0" fmla="*/ 4412 w 842388"/>
                <a:gd name="connsiteY0" fmla="*/ 730337 h 1687298"/>
                <a:gd name="connsiteX1" fmla="*/ 0 w 842388"/>
                <a:gd name="connsiteY1" fmla="*/ 1687298 h 1687298"/>
                <a:gd name="connsiteX2" fmla="*/ 84937 w 842388"/>
                <a:gd name="connsiteY2" fmla="*/ 1683009 h 1687298"/>
                <a:gd name="connsiteX3" fmla="*/ 842388 w 842388"/>
                <a:gd name="connsiteY3" fmla="*/ 843649 h 1687298"/>
                <a:gd name="connsiteX4" fmla="*/ 84937 w 842388"/>
                <a:gd name="connsiteY4" fmla="*/ 4289 h 1687298"/>
                <a:gd name="connsiteX5" fmla="*/ 0 w 842388"/>
                <a:gd name="connsiteY5" fmla="*/ 0 h 1687298"/>
                <a:gd name="connsiteX0" fmla="*/ 0 w 842388"/>
                <a:gd name="connsiteY0" fmla="*/ 1687298 h 1687298"/>
                <a:gd name="connsiteX1" fmla="*/ 84937 w 842388"/>
                <a:gd name="connsiteY1" fmla="*/ 1683009 h 1687298"/>
                <a:gd name="connsiteX2" fmla="*/ 842388 w 842388"/>
                <a:gd name="connsiteY2" fmla="*/ 843649 h 1687298"/>
                <a:gd name="connsiteX3" fmla="*/ 84937 w 842388"/>
                <a:gd name="connsiteY3" fmla="*/ 4289 h 1687298"/>
                <a:gd name="connsiteX4" fmla="*/ 0 w 842388"/>
                <a:gd name="connsiteY4" fmla="*/ 0 h 1687298"/>
                <a:gd name="connsiteX0" fmla="*/ 0 w 842388"/>
                <a:gd name="connsiteY0" fmla="*/ 1687298 h 1687298"/>
                <a:gd name="connsiteX1" fmla="*/ 842388 w 842388"/>
                <a:gd name="connsiteY1" fmla="*/ 843649 h 1687298"/>
                <a:gd name="connsiteX2" fmla="*/ 84937 w 842388"/>
                <a:gd name="connsiteY2" fmla="*/ 4289 h 1687298"/>
                <a:gd name="connsiteX3" fmla="*/ 0 w 842388"/>
                <a:gd name="connsiteY3" fmla="*/ 0 h 1687298"/>
                <a:gd name="connsiteX0" fmla="*/ 842388 w 842388"/>
                <a:gd name="connsiteY0" fmla="*/ 843649 h 843649"/>
                <a:gd name="connsiteX1" fmla="*/ 84937 w 842388"/>
                <a:gd name="connsiteY1" fmla="*/ 4289 h 843649"/>
                <a:gd name="connsiteX2" fmla="*/ 0 w 842388"/>
                <a:gd name="connsiteY2" fmla="*/ 0 h 843649"/>
              </a:gdLst>
              <a:ahLst/>
              <a:cxnLst>
                <a:cxn ang="0">
                  <a:pos x="connsiteX0" y="connsiteY0"/>
                </a:cxn>
                <a:cxn ang="0">
                  <a:pos x="connsiteX1" y="connsiteY1"/>
                </a:cxn>
                <a:cxn ang="0">
                  <a:pos x="connsiteX2" y="connsiteY2"/>
                </a:cxn>
              </a:cxnLst>
              <a:rect l="l" t="t" r="r" b="b"/>
              <a:pathLst>
                <a:path w="842388" h="843649">
                  <a:moveTo>
                    <a:pt x="842388" y="843649"/>
                  </a:moveTo>
                  <a:cubicBezTo>
                    <a:pt x="842388" y="406801"/>
                    <a:pt x="510386" y="47496"/>
                    <a:pt x="84937" y="4289"/>
                  </a:cubicBezTo>
                  <a:lnTo>
                    <a:pt x="0" y="0"/>
                  </a:lnTo>
                </a:path>
              </a:pathLst>
            </a:custGeom>
            <a:noFill/>
            <a:ln w="76200">
              <a:solidFill>
                <a:srgbClr val="333333"/>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000" dirty="0" err="1">
                <a:solidFill>
                  <a:srgbClr val="E81123"/>
                </a:solidFill>
                <a:ea typeface="Segoe UI" pitchFamily="34" charset="0"/>
                <a:cs typeface="Segoe UI" pitchFamily="34" charset="0"/>
              </a:endParaRPr>
            </a:p>
          </p:txBody>
        </p:sp>
        <p:sp>
          <p:nvSpPr>
            <p:cNvPr id="18" name="Freeform 17"/>
            <p:cNvSpPr/>
            <p:nvPr/>
          </p:nvSpPr>
          <p:spPr bwMode="auto">
            <a:xfrm rot="10800000" flipH="1">
              <a:off x="7153204" y="2715152"/>
              <a:ext cx="653792" cy="654771"/>
            </a:xfrm>
            <a:custGeom>
              <a:avLst/>
              <a:gdLst>
                <a:gd name="connsiteX0" fmla="*/ 0 w 842388"/>
                <a:gd name="connsiteY0" fmla="*/ 0 h 1687298"/>
                <a:gd name="connsiteX1" fmla="*/ 0 w 842388"/>
                <a:gd name="connsiteY1" fmla="*/ 1687298 h 1687298"/>
                <a:gd name="connsiteX2" fmla="*/ 84937 w 842388"/>
                <a:gd name="connsiteY2" fmla="*/ 1683009 h 1687298"/>
                <a:gd name="connsiteX3" fmla="*/ 842388 w 842388"/>
                <a:gd name="connsiteY3" fmla="*/ 843649 h 1687298"/>
                <a:gd name="connsiteX4" fmla="*/ 84937 w 842388"/>
                <a:gd name="connsiteY4" fmla="*/ 4289 h 1687298"/>
                <a:gd name="connsiteX0" fmla="*/ 0 w 842388"/>
                <a:gd name="connsiteY0" fmla="*/ 0 h 1687298"/>
                <a:gd name="connsiteX1" fmla="*/ 4412 w 842388"/>
                <a:gd name="connsiteY1" fmla="*/ 730337 h 1687298"/>
                <a:gd name="connsiteX2" fmla="*/ 0 w 842388"/>
                <a:gd name="connsiteY2" fmla="*/ 1687298 h 1687298"/>
                <a:gd name="connsiteX3" fmla="*/ 84937 w 842388"/>
                <a:gd name="connsiteY3" fmla="*/ 1683009 h 1687298"/>
                <a:gd name="connsiteX4" fmla="*/ 842388 w 842388"/>
                <a:gd name="connsiteY4" fmla="*/ 843649 h 1687298"/>
                <a:gd name="connsiteX5" fmla="*/ 84937 w 842388"/>
                <a:gd name="connsiteY5" fmla="*/ 4289 h 1687298"/>
                <a:gd name="connsiteX6" fmla="*/ 0 w 842388"/>
                <a:gd name="connsiteY6" fmla="*/ 0 h 1687298"/>
                <a:gd name="connsiteX0" fmla="*/ 4412 w 842388"/>
                <a:gd name="connsiteY0" fmla="*/ 730337 h 1687298"/>
                <a:gd name="connsiteX1" fmla="*/ 0 w 842388"/>
                <a:gd name="connsiteY1" fmla="*/ 1687298 h 1687298"/>
                <a:gd name="connsiteX2" fmla="*/ 84937 w 842388"/>
                <a:gd name="connsiteY2" fmla="*/ 1683009 h 1687298"/>
                <a:gd name="connsiteX3" fmla="*/ 842388 w 842388"/>
                <a:gd name="connsiteY3" fmla="*/ 843649 h 1687298"/>
                <a:gd name="connsiteX4" fmla="*/ 84937 w 842388"/>
                <a:gd name="connsiteY4" fmla="*/ 4289 h 1687298"/>
                <a:gd name="connsiteX5" fmla="*/ 0 w 842388"/>
                <a:gd name="connsiteY5" fmla="*/ 0 h 1687298"/>
                <a:gd name="connsiteX6" fmla="*/ 95852 w 842388"/>
                <a:gd name="connsiteY6" fmla="*/ 821777 h 1687298"/>
                <a:gd name="connsiteX0" fmla="*/ 4412 w 842388"/>
                <a:gd name="connsiteY0" fmla="*/ 730337 h 1687298"/>
                <a:gd name="connsiteX1" fmla="*/ 0 w 842388"/>
                <a:gd name="connsiteY1" fmla="*/ 1687298 h 1687298"/>
                <a:gd name="connsiteX2" fmla="*/ 84937 w 842388"/>
                <a:gd name="connsiteY2" fmla="*/ 1683009 h 1687298"/>
                <a:gd name="connsiteX3" fmla="*/ 842388 w 842388"/>
                <a:gd name="connsiteY3" fmla="*/ 843649 h 1687298"/>
                <a:gd name="connsiteX4" fmla="*/ 84937 w 842388"/>
                <a:gd name="connsiteY4" fmla="*/ 4289 h 1687298"/>
                <a:gd name="connsiteX5" fmla="*/ 0 w 842388"/>
                <a:gd name="connsiteY5" fmla="*/ 0 h 1687298"/>
                <a:gd name="connsiteX0" fmla="*/ 0 w 842388"/>
                <a:gd name="connsiteY0" fmla="*/ 1687298 h 1687298"/>
                <a:gd name="connsiteX1" fmla="*/ 84937 w 842388"/>
                <a:gd name="connsiteY1" fmla="*/ 1683009 h 1687298"/>
                <a:gd name="connsiteX2" fmla="*/ 842388 w 842388"/>
                <a:gd name="connsiteY2" fmla="*/ 843649 h 1687298"/>
                <a:gd name="connsiteX3" fmla="*/ 84937 w 842388"/>
                <a:gd name="connsiteY3" fmla="*/ 4289 h 1687298"/>
                <a:gd name="connsiteX4" fmla="*/ 0 w 842388"/>
                <a:gd name="connsiteY4" fmla="*/ 0 h 1687298"/>
                <a:gd name="connsiteX0" fmla="*/ 0 w 842388"/>
                <a:gd name="connsiteY0" fmla="*/ 1683009 h 1683009"/>
                <a:gd name="connsiteX1" fmla="*/ 84937 w 842388"/>
                <a:gd name="connsiteY1" fmla="*/ 1678720 h 1683009"/>
                <a:gd name="connsiteX2" fmla="*/ 842388 w 842388"/>
                <a:gd name="connsiteY2" fmla="*/ 839360 h 1683009"/>
                <a:gd name="connsiteX3" fmla="*/ 84937 w 842388"/>
                <a:gd name="connsiteY3" fmla="*/ 0 h 1683009"/>
                <a:gd name="connsiteX0" fmla="*/ 0 w 842388"/>
                <a:gd name="connsiteY0" fmla="*/ 843649 h 843649"/>
                <a:gd name="connsiteX1" fmla="*/ 84937 w 842388"/>
                <a:gd name="connsiteY1" fmla="*/ 839360 h 843649"/>
                <a:gd name="connsiteX2" fmla="*/ 842388 w 842388"/>
                <a:gd name="connsiteY2" fmla="*/ 0 h 843649"/>
              </a:gdLst>
              <a:ahLst/>
              <a:cxnLst>
                <a:cxn ang="0">
                  <a:pos x="connsiteX0" y="connsiteY0"/>
                </a:cxn>
                <a:cxn ang="0">
                  <a:pos x="connsiteX1" y="connsiteY1"/>
                </a:cxn>
                <a:cxn ang="0">
                  <a:pos x="connsiteX2" y="connsiteY2"/>
                </a:cxn>
              </a:cxnLst>
              <a:rect l="l" t="t" r="r" b="b"/>
              <a:pathLst>
                <a:path w="842388" h="843649">
                  <a:moveTo>
                    <a:pt x="0" y="843649"/>
                  </a:moveTo>
                  <a:lnTo>
                    <a:pt x="84937" y="839360"/>
                  </a:lnTo>
                  <a:cubicBezTo>
                    <a:pt x="510386" y="796153"/>
                    <a:pt x="842388" y="436848"/>
                    <a:pt x="842388" y="0"/>
                  </a:cubicBezTo>
                </a:path>
              </a:pathLst>
            </a:custGeom>
            <a:noFill/>
            <a:ln w="76200">
              <a:solidFill>
                <a:srgbClr val="333333"/>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000" dirty="0" err="1">
                <a:solidFill>
                  <a:srgbClr val="E81123"/>
                </a:solidFill>
                <a:ea typeface="Segoe UI" pitchFamily="34" charset="0"/>
                <a:cs typeface="Segoe UI" pitchFamily="34" charset="0"/>
              </a:endParaRPr>
            </a:p>
          </p:txBody>
        </p:sp>
        <p:cxnSp>
          <p:nvCxnSpPr>
            <p:cNvPr id="19" name="Straight Connector 18"/>
            <p:cNvCxnSpPr/>
            <p:nvPr/>
          </p:nvCxnSpPr>
          <p:spPr>
            <a:xfrm>
              <a:off x="4851250" y="2715152"/>
              <a:ext cx="2306467" cy="1"/>
            </a:xfrm>
            <a:prstGeom prst="line">
              <a:avLst/>
            </a:prstGeom>
            <a:noFill/>
            <a:ln w="76200">
              <a:solidFill>
                <a:srgbClr val="333333"/>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cxnSp>
      </p:grpSp>
      <p:grpSp>
        <p:nvGrpSpPr>
          <p:cNvPr id="20" name="Group 19"/>
          <p:cNvGrpSpPr/>
          <p:nvPr/>
        </p:nvGrpSpPr>
        <p:grpSpPr>
          <a:xfrm>
            <a:off x="4201970" y="3368606"/>
            <a:ext cx="3605026" cy="1310369"/>
            <a:chOff x="4201970" y="3368606"/>
            <a:chExt cx="3605026" cy="1310369"/>
          </a:xfrm>
        </p:grpSpPr>
        <p:sp>
          <p:nvSpPr>
            <p:cNvPr id="21" name="Freeform 20"/>
            <p:cNvSpPr/>
            <p:nvPr/>
          </p:nvSpPr>
          <p:spPr bwMode="auto">
            <a:xfrm rot="10800000" flipH="1" flipV="1">
              <a:off x="7153204" y="3368606"/>
              <a:ext cx="653792" cy="654771"/>
            </a:xfrm>
            <a:custGeom>
              <a:avLst/>
              <a:gdLst>
                <a:gd name="connsiteX0" fmla="*/ 0 w 842388"/>
                <a:gd name="connsiteY0" fmla="*/ 0 h 1687298"/>
                <a:gd name="connsiteX1" fmla="*/ 0 w 842388"/>
                <a:gd name="connsiteY1" fmla="*/ 1687298 h 1687298"/>
                <a:gd name="connsiteX2" fmla="*/ 84937 w 842388"/>
                <a:gd name="connsiteY2" fmla="*/ 1683009 h 1687298"/>
                <a:gd name="connsiteX3" fmla="*/ 842388 w 842388"/>
                <a:gd name="connsiteY3" fmla="*/ 843649 h 1687298"/>
                <a:gd name="connsiteX4" fmla="*/ 84937 w 842388"/>
                <a:gd name="connsiteY4" fmla="*/ 4289 h 1687298"/>
                <a:gd name="connsiteX0" fmla="*/ 0 w 842388"/>
                <a:gd name="connsiteY0" fmla="*/ 0 h 1687298"/>
                <a:gd name="connsiteX1" fmla="*/ 4412 w 842388"/>
                <a:gd name="connsiteY1" fmla="*/ 730337 h 1687298"/>
                <a:gd name="connsiteX2" fmla="*/ 0 w 842388"/>
                <a:gd name="connsiteY2" fmla="*/ 1687298 h 1687298"/>
                <a:gd name="connsiteX3" fmla="*/ 84937 w 842388"/>
                <a:gd name="connsiteY3" fmla="*/ 1683009 h 1687298"/>
                <a:gd name="connsiteX4" fmla="*/ 842388 w 842388"/>
                <a:gd name="connsiteY4" fmla="*/ 843649 h 1687298"/>
                <a:gd name="connsiteX5" fmla="*/ 84937 w 842388"/>
                <a:gd name="connsiteY5" fmla="*/ 4289 h 1687298"/>
                <a:gd name="connsiteX6" fmla="*/ 0 w 842388"/>
                <a:gd name="connsiteY6" fmla="*/ 0 h 1687298"/>
                <a:gd name="connsiteX0" fmla="*/ 4412 w 842388"/>
                <a:gd name="connsiteY0" fmla="*/ 730337 h 1687298"/>
                <a:gd name="connsiteX1" fmla="*/ 0 w 842388"/>
                <a:gd name="connsiteY1" fmla="*/ 1687298 h 1687298"/>
                <a:gd name="connsiteX2" fmla="*/ 84937 w 842388"/>
                <a:gd name="connsiteY2" fmla="*/ 1683009 h 1687298"/>
                <a:gd name="connsiteX3" fmla="*/ 842388 w 842388"/>
                <a:gd name="connsiteY3" fmla="*/ 843649 h 1687298"/>
                <a:gd name="connsiteX4" fmla="*/ 84937 w 842388"/>
                <a:gd name="connsiteY4" fmla="*/ 4289 h 1687298"/>
                <a:gd name="connsiteX5" fmla="*/ 0 w 842388"/>
                <a:gd name="connsiteY5" fmla="*/ 0 h 1687298"/>
                <a:gd name="connsiteX6" fmla="*/ 95852 w 842388"/>
                <a:gd name="connsiteY6" fmla="*/ 821777 h 1687298"/>
                <a:gd name="connsiteX0" fmla="*/ 4412 w 842388"/>
                <a:gd name="connsiteY0" fmla="*/ 730337 h 1687298"/>
                <a:gd name="connsiteX1" fmla="*/ 0 w 842388"/>
                <a:gd name="connsiteY1" fmla="*/ 1687298 h 1687298"/>
                <a:gd name="connsiteX2" fmla="*/ 84937 w 842388"/>
                <a:gd name="connsiteY2" fmla="*/ 1683009 h 1687298"/>
                <a:gd name="connsiteX3" fmla="*/ 842388 w 842388"/>
                <a:gd name="connsiteY3" fmla="*/ 843649 h 1687298"/>
                <a:gd name="connsiteX4" fmla="*/ 84937 w 842388"/>
                <a:gd name="connsiteY4" fmla="*/ 4289 h 1687298"/>
                <a:gd name="connsiteX5" fmla="*/ 0 w 842388"/>
                <a:gd name="connsiteY5" fmla="*/ 0 h 1687298"/>
                <a:gd name="connsiteX0" fmla="*/ 0 w 842388"/>
                <a:gd name="connsiteY0" fmla="*/ 1687298 h 1687298"/>
                <a:gd name="connsiteX1" fmla="*/ 84937 w 842388"/>
                <a:gd name="connsiteY1" fmla="*/ 1683009 h 1687298"/>
                <a:gd name="connsiteX2" fmla="*/ 842388 w 842388"/>
                <a:gd name="connsiteY2" fmla="*/ 843649 h 1687298"/>
                <a:gd name="connsiteX3" fmla="*/ 84937 w 842388"/>
                <a:gd name="connsiteY3" fmla="*/ 4289 h 1687298"/>
                <a:gd name="connsiteX4" fmla="*/ 0 w 842388"/>
                <a:gd name="connsiteY4" fmla="*/ 0 h 1687298"/>
                <a:gd name="connsiteX0" fmla="*/ 0 w 842388"/>
                <a:gd name="connsiteY0" fmla="*/ 1683009 h 1683009"/>
                <a:gd name="connsiteX1" fmla="*/ 84937 w 842388"/>
                <a:gd name="connsiteY1" fmla="*/ 1678720 h 1683009"/>
                <a:gd name="connsiteX2" fmla="*/ 842388 w 842388"/>
                <a:gd name="connsiteY2" fmla="*/ 839360 h 1683009"/>
                <a:gd name="connsiteX3" fmla="*/ 84937 w 842388"/>
                <a:gd name="connsiteY3" fmla="*/ 0 h 1683009"/>
                <a:gd name="connsiteX0" fmla="*/ 0 w 842388"/>
                <a:gd name="connsiteY0" fmla="*/ 843649 h 843649"/>
                <a:gd name="connsiteX1" fmla="*/ 84937 w 842388"/>
                <a:gd name="connsiteY1" fmla="*/ 839360 h 843649"/>
                <a:gd name="connsiteX2" fmla="*/ 842388 w 842388"/>
                <a:gd name="connsiteY2" fmla="*/ 0 h 843649"/>
              </a:gdLst>
              <a:ahLst/>
              <a:cxnLst>
                <a:cxn ang="0">
                  <a:pos x="connsiteX0" y="connsiteY0"/>
                </a:cxn>
                <a:cxn ang="0">
                  <a:pos x="connsiteX1" y="connsiteY1"/>
                </a:cxn>
                <a:cxn ang="0">
                  <a:pos x="connsiteX2" y="connsiteY2"/>
                </a:cxn>
              </a:cxnLst>
              <a:rect l="l" t="t" r="r" b="b"/>
              <a:pathLst>
                <a:path w="842388" h="843649">
                  <a:moveTo>
                    <a:pt x="0" y="843649"/>
                  </a:moveTo>
                  <a:lnTo>
                    <a:pt x="84937" y="839360"/>
                  </a:lnTo>
                  <a:cubicBezTo>
                    <a:pt x="510386" y="796153"/>
                    <a:pt x="842388" y="436848"/>
                    <a:pt x="842388" y="0"/>
                  </a:cubicBezTo>
                </a:path>
              </a:pathLst>
            </a:custGeom>
            <a:noFill/>
            <a:ln w="76200">
              <a:solidFill>
                <a:srgbClr val="333333"/>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000" dirty="0" err="1">
                <a:solidFill>
                  <a:srgbClr val="E81123"/>
                </a:solidFill>
                <a:ea typeface="Segoe UI" pitchFamily="34" charset="0"/>
                <a:cs typeface="Segoe UI" pitchFamily="34" charset="0"/>
              </a:endParaRPr>
            </a:p>
          </p:txBody>
        </p:sp>
        <p:cxnSp>
          <p:nvCxnSpPr>
            <p:cNvPr id="22" name="Straight Connector 21"/>
            <p:cNvCxnSpPr/>
            <p:nvPr/>
          </p:nvCxnSpPr>
          <p:spPr>
            <a:xfrm flipH="1">
              <a:off x="4853098" y="4024101"/>
              <a:ext cx="2306467" cy="0"/>
            </a:xfrm>
            <a:prstGeom prst="line">
              <a:avLst/>
            </a:prstGeom>
            <a:noFill/>
            <a:ln w="76200">
              <a:solidFill>
                <a:srgbClr val="333333"/>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cxnSp>
        <p:sp>
          <p:nvSpPr>
            <p:cNvPr id="23" name="Freeform 22"/>
            <p:cNvSpPr/>
            <p:nvPr/>
          </p:nvSpPr>
          <p:spPr bwMode="auto">
            <a:xfrm flipH="1">
              <a:off x="4201970" y="4024204"/>
              <a:ext cx="653792" cy="654771"/>
            </a:xfrm>
            <a:custGeom>
              <a:avLst/>
              <a:gdLst>
                <a:gd name="connsiteX0" fmla="*/ 0 w 842388"/>
                <a:gd name="connsiteY0" fmla="*/ 0 h 1687298"/>
                <a:gd name="connsiteX1" fmla="*/ 0 w 842388"/>
                <a:gd name="connsiteY1" fmla="*/ 1687298 h 1687298"/>
                <a:gd name="connsiteX2" fmla="*/ 84937 w 842388"/>
                <a:gd name="connsiteY2" fmla="*/ 1683009 h 1687298"/>
                <a:gd name="connsiteX3" fmla="*/ 842388 w 842388"/>
                <a:gd name="connsiteY3" fmla="*/ 843649 h 1687298"/>
                <a:gd name="connsiteX4" fmla="*/ 84937 w 842388"/>
                <a:gd name="connsiteY4" fmla="*/ 4289 h 1687298"/>
                <a:gd name="connsiteX0" fmla="*/ 0 w 842388"/>
                <a:gd name="connsiteY0" fmla="*/ 0 h 1687298"/>
                <a:gd name="connsiteX1" fmla="*/ 4412 w 842388"/>
                <a:gd name="connsiteY1" fmla="*/ 730337 h 1687298"/>
                <a:gd name="connsiteX2" fmla="*/ 0 w 842388"/>
                <a:gd name="connsiteY2" fmla="*/ 1687298 h 1687298"/>
                <a:gd name="connsiteX3" fmla="*/ 84937 w 842388"/>
                <a:gd name="connsiteY3" fmla="*/ 1683009 h 1687298"/>
                <a:gd name="connsiteX4" fmla="*/ 842388 w 842388"/>
                <a:gd name="connsiteY4" fmla="*/ 843649 h 1687298"/>
                <a:gd name="connsiteX5" fmla="*/ 84937 w 842388"/>
                <a:gd name="connsiteY5" fmla="*/ 4289 h 1687298"/>
                <a:gd name="connsiteX6" fmla="*/ 0 w 842388"/>
                <a:gd name="connsiteY6" fmla="*/ 0 h 1687298"/>
                <a:gd name="connsiteX0" fmla="*/ 4412 w 842388"/>
                <a:gd name="connsiteY0" fmla="*/ 730337 h 1687298"/>
                <a:gd name="connsiteX1" fmla="*/ 0 w 842388"/>
                <a:gd name="connsiteY1" fmla="*/ 1687298 h 1687298"/>
                <a:gd name="connsiteX2" fmla="*/ 84937 w 842388"/>
                <a:gd name="connsiteY2" fmla="*/ 1683009 h 1687298"/>
                <a:gd name="connsiteX3" fmla="*/ 842388 w 842388"/>
                <a:gd name="connsiteY3" fmla="*/ 843649 h 1687298"/>
                <a:gd name="connsiteX4" fmla="*/ 84937 w 842388"/>
                <a:gd name="connsiteY4" fmla="*/ 4289 h 1687298"/>
                <a:gd name="connsiteX5" fmla="*/ 0 w 842388"/>
                <a:gd name="connsiteY5" fmla="*/ 0 h 1687298"/>
                <a:gd name="connsiteX6" fmla="*/ 95852 w 842388"/>
                <a:gd name="connsiteY6" fmla="*/ 821777 h 1687298"/>
                <a:gd name="connsiteX0" fmla="*/ 4412 w 842388"/>
                <a:gd name="connsiteY0" fmla="*/ 730337 h 1687298"/>
                <a:gd name="connsiteX1" fmla="*/ 0 w 842388"/>
                <a:gd name="connsiteY1" fmla="*/ 1687298 h 1687298"/>
                <a:gd name="connsiteX2" fmla="*/ 84937 w 842388"/>
                <a:gd name="connsiteY2" fmla="*/ 1683009 h 1687298"/>
                <a:gd name="connsiteX3" fmla="*/ 842388 w 842388"/>
                <a:gd name="connsiteY3" fmla="*/ 843649 h 1687298"/>
                <a:gd name="connsiteX4" fmla="*/ 84937 w 842388"/>
                <a:gd name="connsiteY4" fmla="*/ 4289 h 1687298"/>
                <a:gd name="connsiteX5" fmla="*/ 0 w 842388"/>
                <a:gd name="connsiteY5" fmla="*/ 0 h 1687298"/>
                <a:gd name="connsiteX0" fmla="*/ 0 w 842388"/>
                <a:gd name="connsiteY0" fmla="*/ 1687298 h 1687298"/>
                <a:gd name="connsiteX1" fmla="*/ 84937 w 842388"/>
                <a:gd name="connsiteY1" fmla="*/ 1683009 h 1687298"/>
                <a:gd name="connsiteX2" fmla="*/ 842388 w 842388"/>
                <a:gd name="connsiteY2" fmla="*/ 843649 h 1687298"/>
                <a:gd name="connsiteX3" fmla="*/ 84937 w 842388"/>
                <a:gd name="connsiteY3" fmla="*/ 4289 h 1687298"/>
                <a:gd name="connsiteX4" fmla="*/ 0 w 842388"/>
                <a:gd name="connsiteY4" fmla="*/ 0 h 1687298"/>
                <a:gd name="connsiteX0" fmla="*/ 84937 w 842388"/>
                <a:gd name="connsiteY0" fmla="*/ 1683009 h 1683009"/>
                <a:gd name="connsiteX1" fmla="*/ 842388 w 842388"/>
                <a:gd name="connsiteY1" fmla="*/ 843649 h 1683009"/>
                <a:gd name="connsiteX2" fmla="*/ 84937 w 842388"/>
                <a:gd name="connsiteY2" fmla="*/ 4289 h 1683009"/>
                <a:gd name="connsiteX3" fmla="*/ 0 w 842388"/>
                <a:gd name="connsiteY3" fmla="*/ 0 h 1683009"/>
                <a:gd name="connsiteX0" fmla="*/ 842388 w 842388"/>
                <a:gd name="connsiteY0" fmla="*/ 843649 h 843649"/>
                <a:gd name="connsiteX1" fmla="*/ 84937 w 842388"/>
                <a:gd name="connsiteY1" fmla="*/ 4289 h 843649"/>
                <a:gd name="connsiteX2" fmla="*/ 0 w 842388"/>
                <a:gd name="connsiteY2" fmla="*/ 0 h 843649"/>
              </a:gdLst>
              <a:ahLst/>
              <a:cxnLst>
                <a:cxn ang="0">
                  <a:pos x="connsiteX0" y="connsiteY0"/>
                </a:cxn>
                <a:cxn ang="0">
                  <a:pos x="connsiteX1" y="connsiteY1"/>
                </a:cxn>
                <a:cxn ang="0">
                  <a:pos x="connsiteX2" y="connsiteY2"/>
                </a:cxn>
              </a:cxnLst>
              <a:rect l="l" t="t" r="r" b="b"/>
              <a:pathLst>
                <a:path w="842388" h="843649">
                  <a:moveTo>
                    <a:pt x="842388" y="843649"/>
                  </a:moveTo>
                  <a:cubicBezTo>
                    <a:pt x="842388" y="406801"/>
                    <a:pt x="510386" y="47496"/>
                    <a:pt x="84937" y="4289"/>
                  </a:cubicBezTo>
                  <a:lnTo>
                    <a:pt x="0" y="0"/>
                  </a:lnTo>
                </a:path>
              </a:pathLst>
            </a:custGeom>
            <a:noFill/>
            <a:ln w="76200">
              <a:solidFill>
                <a:srgbClr val="333333"/>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000" dirty="0" err="1">
                <a:solidFill>
                  <a:srgbClr val="E81123"/>
                </a:solidFill>
                <a:ea typeface="Segoe UI" pitchFamily="34" charset="0"/>
                <a:cs typeface="Segoe UI" pitchFamily="34" charset="0"/>
              </a:endParaRPr>
            </a:p>
          </p:txBody>
        </p:sp>
      </p:grpSp>
      <p:grpSp>
        <p:nvGrpSpPr>
          <p:cNvPr id="24" name="Group 23"/>
          <p:cNvGrpSpPr/>
          <p:nvPr/>
        </p:nvGrpSpPr>
        <p:grpSpPr>
          <a:xfrm>
            <a:off x="4198275" y="1290598"/>
            <a:ext cx="2313996" cy="769732"/>
            <a:chOff x="4198275" y="1290598"/>
            <a:chExt cx="2313996" cy="769732"/>
          </a:xfrm>
        </p:grpSpPr>
        <p:sp>
          <p:nvSpPr>
            <p:cNvPr id="25" name="Freeform 24"/>
            <p:cNvSpPr/>
            <p:nvPr/>
          </p:nvSpPr>
          <p:spPr bwMode="auto">
            <a:xfrm flipH="1">
              <a:off x="4198275" y="1405559"/>
              <a:ext cx="653792" cy="654771"/>
            </a:xfrm>
            <a:custGeom>
              <a:avLst/>
              <a:gdLst>
                <a:gd name="connsiteX0" fmla="*/ 0 w 842388"/>
                <a:gd name="connsiteY0" fmla="*/ 0 h 1687298"/>
                <a:gd name="connsiteX1" fmla="*/ 0 w 842388"/>
                <a:gd name="connsiteY1" fmla="*/ 1687298 h 1687298"/>
                <a:gd name="connsiteX2" fmla="*/ 84937 w 842388"/>
                <a:gd name="connsiteY2" fmla="*/ 1683009 h 1687298"/>
                <a:gd name="connsiteX3" fmla="*/ 842388 w 842388"/>
                <a:gd name="connsiteY3" fmla="*/ 843649 h 1687298"/>
                <a:gd name="connsiteX4" fmla="*/ 84937 w 842388"/>
                <a:gd name="connsiteY4" fmla="*/ 4289 h 1687298"/>
                <a:gd name="connsiteX0" fmla="*/ 0 w 842388"/>
                <a:gd name="connsiteY0" fmla="*/ 0 h 1687298"/>
                <a:gd name="connsiteX1" fmla="*/ 4412 w 842388"/>
                <a:gd name="connsiteY1" fmla="*/ 730337 h 1687298"/>
                <a:gd name="connsiteX2" fmla="*/ 0 w 842388"/>
                <a:gd name="connsiteY2" fmla="*/ 1687298 h 1687298"/>
                <a:gd name="connsiteX3" fmla="*/ 84937 w 842388"/>
                <a:gd name="connsiteY3" fmla="*/ 1683009 h 1687298"/>
                <a:gd name="connsiteX4" fmla="*/ 842388 w 842388"/>
                <a:gd name="connsiteY4" fmla="*/ 843649 h 1687298"/>
                <a:gd name="connsiteX5" fmla="*/ 84937 w 842388"/>
                <a:gd name="connsiteY5" fmla="*/ 4289 h 1687298"/>
                <a:gd name="connsiteX6" fmla="*/ 0 w 842388"/>
                <a:gd name="connsiteY6" fmla="*/ 0 h 1687298"/>
                <a:gd name="connsiteX0" fmla="*/ 4412 w 842388"/>
                <a:gd name="connsiteY0" fmla="*/ 730337 h 1687298"/>
                <a:gd name="connsiteX1" fmla="*/ 0 w 842388"/>
                <a:gd name="connsiteY1" fmla="*/ 1687298 h 1687298"/>
                <a:gd name="connsiteX2" fmla="*/ 84937 w 842388"/>
                <a:gd name="connsiteY2" fmla="*/ 1683009 h 1687298"/>
                <a:gd name="connsiteX3" fmla="*/ 842388 w 842388"/>
                <a:gd name="connsiteY3" fmla="*/ 843649 h 1687298"/>
                <a:gd name="connsiteX4" fmla="*/ 84937 w 842388"/>
                <a:gd name="connsiteY4" fmla="*/ 4289 h 1687298"/>
                <a:gd name="connsiteX5" fmla="*/ 0 w 842388"/>
                <a:gd name="connsiteY5" fmla="*/ 0 h 1687298"/>
                <a:gd name="connsiteX6" fmla="*/ 95852 w 842388"/>
                <a:gd name="connsiteY6" fmla="*/ 821777 h 1687298"/>
                <a:gd name="connsiteX0" fmla="*/ 4412 w 842388"/>
                <a:gd name="connsiteY0" fmla="*/ 730337 h 1687298"/>
                <a:gd name="connsiteX1" fmla="*/ 0 w 842388"/>
                <a:gd name="connsiteY1" fmla="*/ 1687298 h 1687298"/>
                <a:gd name="connsiteX2" fmla="*/ 84937 w 842388"/>
                <a:gd name="connsiteY2" fmla="*/ 1683009 h 1687298"/>
                <a:gd name="connsiteX3" fmla="*/ 842388 w 842388"/>
                <a:gd name="connsiteY3" fmla="*/ 843649 h 1687298"/>
                <a:gd name="connsiteX4" fmla="*/ 84937 w 842388"/>
                <a:gd name="connsiteY4" fmla="*/ 4289 h 1687298"/>
                <a:gd name="connsiteX5" fmla="*/ 0 w 842388"/>
                <a:gd name="connsiteY5" fmla="*/ 0 h 1687298"/>
                <a:gd name="connsiteX0" fmla="*/ 0 w 842388"/>
                <a:gd name="connsiteY0" fmla="*/ 1687298 h 1687298"/>
                <a:gd name="connsiteX1" fmla="*/ 84937 w 842388"/>
                <a:gd name="connsiteY1" fmla="*/ 1683009 h 1687298"/>
                <a:gd name="connsiteX2" fmla="*/ 842388 w 842388"/>
                <a:gd name="connsiteY2" fmla="*/ 843649 h 1687298"/>
                <a:gd name="connsiteX3" fmla="*/ 84937 w 842388"/>
                <a:gd name="connsiteY3" fmla="*/ 4289 h 1687298"/>
                <a:gd name="connsiteX4" fmla="*/ 0 w 842388"/>
                <a:gd name="connsiteY4" fmla="*/ 0 h 1687298"/>
                <a:gd name="connsiteX0" fmla="*/ 0 w 842388"/>
                <a:gd name="connsiteY0" fmla="*/ 1687298 h 1687298"/>
                <a:gd name="connsiteX1" fmla="*/ 842388 w 842388"/>
                <a:gd name="connsiteY1" fmla="*/ 843649 h 1687298"/>
                <a:gd name="connsiteX2" fmla="*/ 84937 w 842388"/>
                <a:gd name="connsiteY2" fmla="*/ 4289 h 1687298"/>
                <a:gd name="connsiteX3" fmla="*/ 0 w 842388"/>
                <a:gd name="connsiteY3" fmla="*/ 0 h 1687298"/>
                <a:gd name="connsiteX0" fmla="*/ 842388 w 842388"/>
                <a:gd name="connsiteY0" fmla="*/ 843649 h 843649"/>
                <a:gd name="connsiteX1" fmla="*/ 84937 w 842388"/>
                <a:gd name="connsiteY1" fmla="*/ 4289 h 843649"/>
                <a:gd name="connsiteX2" fmla="*/ 0 w 842388"/>
                <a:gd name="connsiteY2" fmla="*/ 0 h 843649"/>
              </a:gdLst>
              <a:ahLst/>
              <a:cxnLst>
                <a:cxn ang="0">
                  <a:pos x="connsiteX0" y="connsiteY0"/>
                </a:cxn>
                <a:cxn ang="0">
                  <a:pos x="connsiteX1" y="connsiteY1"/>
                </a:cxn>
                <a:cxn ang="0">
                  <a:pos x="connsiteX2" y="connsiteY2"/>
                </a:cxn>
              </a:cxnLst>
              <a:rect l="l" t="t" r="r" b="b"/>
              <a:pathLst>
                <a:path w="842388" h="843649">
                  <a:moveTo>
                    <a:pt x="842388" y="843649"/>
                  </a:moveTo>
                  <a:cubicBezTo>
                    <a:pt x="842388" y="406801"/>
                    <a:pt x="510386" y="47496"/>
                    <a:pt x="84937" y="4289"/>
                  </a:cubicBezTo>
                  <a:lnTo>
                    <a:pt x="0" y="0"/>
                  </a:lnTo>
                </a:path>
              </a:pathLst>
            </a:custGeom>
            <a:noFill/>
            <a:ln w="76200">
              <a:solidFill>
                <a:srgbClr val="333333"/>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000" dirty="0" err="1">
                <a:solidFill>
                  <a:srgbClr val="E81123"/>
                </a:solidFill>
                <a:ea typeface="Segoe UI" pitchFamily="34" charset="0"/>
                <a:cs typeface="Segoe UI" pitchFamily="34" charset="0"/>
              </a:endParaRPr>
            </a:p>
          </p:txBody>
        </p:sp>
        <p:cxnSp>
          <p:nvCxnSpPr>
            <p:cNvPr id="26" name="Straight Connector 25"/>
            <p:cNvCxnSpPr/>
            <p:nvPr/>
          </p:nvCxnSpPr>
          <p:spPr>
            <a:xfrm>
              <a:off x="4847554" y="1404546"/>
              <a:ext cx="1561812" cy="0"/>
            </a:xfrm>
            <a:prstGeom prst="line">
              <a:avLst/>
            </a:prstGeom>
            <a:noFill/>
            <a:ln w="76200">
              <a:solidFill>
                <a:srgbClr val="333333"/>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cxnSp>
        <p:sp>
          <p:nvSpPr>
            <p:cNvPr id="27" name="Isosceles Triangle 26"/>
            <p:cNvSpPr/>
            <p:nvPr/>
          </p:nvSpPr>
          <p:spPr bwMode="auto">
            <a:xfrm rot="16200000" flipH="1">
              <a:off x="6295803" y="1301258"/>
              <a:ext cx="227127" cy="205808"/>
            </a:xfrm>
            <a:prstGeom prst="triangle">
              <a:avLst/>
            </a:prstGeom>
            <a:solidFill>
              <a:srgbClr val="0078D7"/>
            </a:solidFill>
            <a:ln>
              <a:solidFill>
                <a:srgbClr val="333333"/>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000" dirty="0" err="1">
                <a:gradFill>
                  <a:gsLst>
                    <a:gs pos="0">
                      <a:srgbClr val="FFFFFF"/>
                    </a:gs>
                    <a:gs pos="100000">
                      <a:srgbClr val="FFFFFF"/>
                    </a:gs>
                  </a:gsLst>
                  <a:lin ang="5400000" scaled="0"/>
                </a:gradFill>
                <a:ea typeface="Segoe UI" pitchFamily="34" charset="0"/>
                <a:cs typeface="Segoe UI" pitchFamily="34" charset="0"/>
              </a:endParaRPr>
            </a:p>
          </p:txBody>
        </p:sp>
      </p:grpSp>
      <p:grpSp>
        <p:nvGrpSpPr>
          <p:cNvPr id="28" name="Group 27"/>
          <p:cNvGrpSpPr/>
          <p:nvPr/>
        </p:nvGrpSpPr>
        <p:grpSpPr>
          <a:xfrm>
            <a:off x="6374309" y="1142823"/>
            <a:ext cx="1158687" cy="541425"/>
            <a:chOff x="6374309" y="1142823"/>
            <a:chExt cx="1158687" cy="541425"/>
          </a:xfrm>
        </p:grpSpPr>
        <p:sp>
          <p:nvSpPr>
            <p:cNvPr id="29" name="Rounded Rectangle 28"/>
            <p:cNvSpPr/>
            <p:nvPr/>
          </p:nvSpPr>
          <p:spPr bwMode="auto">
            <a:xfrm>
              <a:off x="6508005" y="1290598"/>
              <a:ext cx="577414" cy="227127"/>
            </a:xfrm>
            <a:prstGeom prst="roundRect">
              <a:avLst>
                <a:gd name="adj" fmla="val 0"/>
              </a:avLst>
            </a:prstGeom>
            <a:solidFill>
              <a:srgbClr val="D2D2D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000" dirty="0" err="1">
                <a:gradFill>
                  <a:gsLst>
                    <a:gs pos="0">
                      <a:srgbClr val="FFFFFF"/>
                    </a:gs>
                    <a:gs pos="100000">
                      <a:srgbClr val="FFFFFF"/>
                    </a:gs>
                  </a:gsLst>
                  <a:lin ang="5400000" scaled="0"/>
                </a:gradFill>
                <a:ea typeface="Segoe UI" pitchFamily="34" charset="0"/>
                <a:cs typeface="Segoe UI" pitchFamily="34" charset="0"/>
              </a:endParaRPr>
            </a:p>
          </p:txBody>
        </p:sp>
        <p:sp>
          <p:nvSpPr>
            <p:cNvPr id="30" name="Rounded Rectangle 29"/>
            <p:cNvSpPr/>
            <p:nvPr/>
          </p:nvSpPr>
          <p:spPr bwMode="auto">
            <a:xfrm>
              <a:off x="6590245" y="1290598"/>
              <a:ext cx="721253" cy="227127"/>
            </a:xfrm>
            <a:prstGeom prst="roundRect">
              <a:avLst>
                <a:gd name="adj" fmla="val 50000"/>
              </a:avLst>
            </a:prstGeom>
            <a:solidFill>
              <a:srgbClr val="D2D2D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000" dirty="0" err="1">
                <a:gradFill>
                  <a:gsLst>
                    <a:gs pos="0">
                      <a:srgbClr val="FFFFFF"/>
                    </a:gs>
                    <a:gs pos="100000">
                      <a:srgbClr val="FFFFFF"/>
                    </a:gs>
                  </a:gsLst>
                  <a:lin ang="5400000" scaled="0"/>
                </a:gradFill>
                <a:ea typeface="Segoe UI" pitchFamily="34" charset="0"/>
                <a:cs typeface="Segoe UI" pitchFamily="34" charset="0"/>
              </a:endParaRPr>
            </a:p>
          </p:txBody>
        </p:sp>
        <p:sp>
          <p:nvSpPr>
            <p:cNvPr id="31" name="TextBox 30"/>
            <p:cNvSpPr txBox="1"/>
            <p:nvPr/>
          </p:nvSpPr>
          <p:spPr>
            <a:xfrm>
              <a:off x="6374309" y="1142823"/>
              <a:ext cx="1158687" cy="541425"/>
            </a:xfrm>
            <a:prstGeom prst="roundRect">
              <a:avLst/>
            </a:prstGeom>
            <a:noFill/>
          </p:spPr>
          <p:txBody>
            <a:bodyPr wrap="square" lIns="182880" tIns="146304" rIns="182880" bIns="146304" rtlCol="0">
              <a:spAutoFit/>
            </a:bodyPr>
            <a:lstStyle/>
            <a:p>
              <a:pPr>
                <a:lnSpc>
                  <a:spcPct val="90000"/>
                </a:lnSpc>
                <a:spcAft>
                  <a:spcPts val="600"/>
                </a:spcAft>
              </a:pPr>
              <a:r>
                <a:rPr lang="en-US" sz="1400" dirty="0">
                  <a:gradFill>
                    <a:gsLst>
                      <a:gs pos="2917">
                        <a:srgbClr val="505050"/>
                      </a:gs>
                      <a:gs pos="30000">
                        <a:srgbClr val="505050"/>
                      </a:gs>
                    </a:gsLst>
                    <a:lin ang="5400000" scaled="0"/>
                  </a:gradFill>
                  <a:cs typeface="Segoe UI Semibold" panose="020B0702040204020203" pitchFamily="34" charset="0"/>
                </a:rPr>
                <a:t>Attack</a:t>
              </a:r>
            </a:p>
          </p:txBody>
        </p:sp>
      </p:grpSp>
      <p:sp>
        <p:nvSpPr>
          <p:cNvPr id="32" name="Rectangle 31"/>
          <p:cNvSpPr/>
          <p:nvPr/>
        </p:nvSpPr>
        <p:spPr>
          <a:xfrm>
            <a:off x="7348644" y="6263578"/>
            <a:ext cx="2767018" cy="336739"/>
          </a:xfrm>
          <a:prstGeom prst="rect">
            <a:avLst/>
          </a:prstGeom>
          <a:noFill/>
        </p:spPr>
        <p:txBody>
          <a:bodyPr wrap="square" lIns="89642" tIns="44821" rIns="89642" bIns="44821" anchor="ctr">
            <a:spAutoFit/>
          </a:bodyPr>
          <a:lstStyle/>
          <a:p>
            <a:pPr algn="ctr" defTabSz="914367"/>
            <a:r>
              <a:rPr lang="en-US" sz="1600" dirty="0">
                <a:ln w="0"/>
                <a:solidFill>
                  <a:srgbClr val="FFFFFF"/>
                </a:solidFill>
                <a:cs typeface="Segoe UI Semibold" panose="020B0702040204020203" pitchFamily="34" charset="0"/>
              </a:rPr>
              <a:t>ESPIONAGE, LOSS OF IP</a:t>
            </a:r>
          </a:p>
        </p:txBody>
      </p:sp>
      <p:sp>
        <p:nvSpPr>
          <p:cNvPr id="33" name="Rectangle 32"/>
          <p:cNvSpPr/>
          <p:nvPr/>
        </p:nvSpPr>
        <p:spPr>
          <a:xfrm>
            <a:off x="5782180" y="6263578"/>
            <a:ext cx="1467656" cy="336739"/>
          </a:xfrm>
          <a:prstGeom prst="rect">
            <a:avLst/>
          </a:prstGeom>
          <a:noFill/>
        </p:spPr>
        <p:txBody>
          <a:bodyPr wrap="square" lIns="89642" tIns="44821" rIns="89642" bIns="44821" anchor="ctr">
            <a:spAutoFit/>
          </a:bodyPr>
          <a:lstStyle/>
          <a:p>
            <a:pPr algn="ctr" defTabSz="914367"/>
            <a:r>
              <a:rPr lang="en-US" sz="1600" dirty="0">
                <a:ln w="0"/>
                <a:solidFill>
                  <a:srgbClr val="FFFFFF"/>
                </a:solidFill>
                <a:cs typeface="Segoe UI Semibold" panose="020B0702040204020203" pitchFamily="34" charset="0"/>
              </a:rPr>
              <a:t>DATA THEFT</a:t>
            </a:r>
          </a:p>
        </p:txBody>
      </p:sp>
      <p:sp>
        <p:nvSpPr>
          <p:cNvPr id="34" name="Rectangle 33"/>
          <p:cNvSpPr/>
          <p:nvPr/>
        </p:nvSpPr>
        <p:spPr>
          <a:xfrm>
            <a:off x="10178609" y="6263579"/>
            <a:ext cx="1299358" cy="336739"/>
          </a:xfrm>
          <a:prstGeom prst="rect">
            <a:avLst/>
          </a:prstGeom>
          <a:noFill/>
        </p:spPr>
        <p:txBody>
          <a:bodyPr wrap="square" lIns="89642" tIns="44821" rIns="89642" bIns="44821" anchor="ctr">
            <a:spAutoFit/>
          </a:bodyPr>
          <a:lstStyle/>
          <a:p>
            <a:pPr algn="ctr" defTabSz="914367"/>
            <a:r>
              <a:rPr lang="en-US" sz="1600" dirty="0">
                <a:ln w="0"/>
                <a:solidFill>
                  <a:srgbClr val="FFFFFF"/>
                </a:solidFill>
                <a:cs typeface="Segoe UI Semibold" panose="020B0702040204020203" pitchFamily="34" charset="0"/>
              </a:rPr>
              <a:t>RANSOM</a:t>
            </a:r>
          </a:p>
        </p:txBody>
      </p:sp>
      <p:sp>
        <p:nvSpPr>
          <p:cNvPr id="35" name="Rectangle 34"/>
          <p:cNvSpPr/>
          <p:nvPr/>
        </p:nvSpPr>
        <p:spPr>
          <a:xfrm>
            <a:off x="3360274" y="6263578"/>
            <a:ext cx="2323098" cy="336739"/>
          </a:xfrm>
          <a:prstGeom prst="rect">
            <a:avLst/>
          </a:prstGeom>
          <a:noFill/>
        </p:spPr>
        <p:txBody>
          <a:bodyPr wrap="square" lIns="89642" tIns="44821" rIns="89642" bIns="44821" anchor="ctr">
            <a:spAutoFit/>
          </a:bodyPr>
          <a:lstStyle/>
          <a:p>
            <a:pPr algn="ctr" defTabSz="914367"/>
            <a:r>
              <a:rPr lang="en-US" sz="1600" dirty="0">
                <a:ln w="0"/>
                <a:solidFill>
                  <a:srgbClr val="FFFFFF"/>
                </a:solidFill>
                <a:cs typeface="Segoe UI Semibold" panose="020B0702040204020203" pitchFamily="34" charset="0"/>
              </a:rPr>
              <a:t>LOST PRODUCTIVITY</a:t>
            </a:r>
          </a:p>
        </p:txBody>
      </p:sp>
      <p:sp>
        <p:nvSpPr>
          <p:cNvPr id="36" name="Rectangle 35"/>
          <p:cNvSpPr/>
          <p:nvPr/>
        </p:nvSpPr>
        <p:spPr>
          <a:xfrm>
            <a:off x="679108" y="6263578"/>
            <a:ext cx="2600288" cy="336739"/>
          </a:xfrm>
          <a:prstGeom prst="rect">
            <a:avLst/>
          </a:prstGeom>
          <a:noFill/>
        </p:spPr>
        <p:txBody>
          <a:bodyPr wrap="square" lIns="89642" tIns="44821" rIns="89642" bIns="44821" anchor="ctr">
            <a:spAutoFit/>
          </a:bodyPr>
          <a:lstStyle/>
          <a:p>
            <a:pPr algn="ctr" defTabSz="914367"/>
            <a:r>
              <a:rPr lang="en-US" sz="1600" dirty="0">
                <a:ln w="0"/>
                <a:solidFill>
                  <a:srgbClr val="FFFFFF"/>
                </a:solidFill>
                <a:cs typeface="Segoe UI Semibold" panose="020B0702040204020203" pitchFamily="34" charset="0"/>
              </a:rPr>
              <a:t>BUSINESS DISRUPTION</a:t>
            </a:r>
          </a:p>
        </p:txBody>
      </p:sp>
      <p:grpSp>
        <p:nvGrpSpPr>
          <p:cNvPr id="37" name="Group 36"/>
          <p:cNvGrpSpPr/>
          <p:nvPr/>
        </p:nvGrpSpPr>
        <p:grpSpPr>
          <a:xfrm>
            <a:off x="4201970" y="4678122"/>
            <a:ext cx="2359128" cy="1273045"/>
            <a:chOff x="4201970" y="4678122"/>
            <a:chExt cx="2359128" cy="1273045"/>
          </a:xfrm>
        </p:grpSpPr>
        <p:sp>
          <p:nvSpPr>
            <p:cNvPr id="38" name="Freeform 37"/>
            <p:cNvSpPr/>
            <p:nvPr/>
          </p:nvSpPr>
          <p:spPr bwMode="auto">
            <a:xfrm flipH="1" flipV="1">
              <a:off x="4201970" y="4678122"/>
              <a:ext cx="653792" cy="654771"/>
            </a:xfrm>
            <a:custGeom>
              <a:avLst/>
              <a:gdLst>
                <a:gd name="connsiteX0" fmla="*/ 0 w 842388"/>
                <a:gd name="connsiteY0" fmla="*/ 0 h 1687298"/>
                <a:gd name="connsiteX1" fmla="*/ 0 w 842388"/>
                <a:gd name="connsiteY1" fmla="*/ 1687298 h 1687298"/>
                <a:gd name="connsiteX2" fmla="*/ 84937 w 842388"/>
                <a:gd name="connsiteY2" fmla="*/ 1683009 h 1687298"/>
                <a:gd name="connsiteX3" fmla="*/ 842388 w 842388"/>
                <a:gd name="connsiteY3" fmla="*/ 843649 h 1687298"/>
                <a:gd name="connsiteX4" fmla="*/ 84937 w 842388"/>
                <a:gd name="connsiteY4" fmla="*/ 4289 h 1687298"/>
                <a:gd name="connsiteX0" fmla="*/ 0 w 842388"/>
                <a:gd name="connsiteY0" fmla="*/ 0 h 1687298"/>
                <a:gd name="connsiteX1" fmla="*/ 4412 w 842388"/>
                <a:gd name="connsiteY1" fmla="*/ 730337 h 1687298"/>
                <a:gd name="connsiteX2" fmla="*/ 0 w 842388"/>
                <a:gd name="connsiteY2" fmla="*/ 1687298 h 1687298"/>
                <a:gd name="connsiteX3" fmla="*/ 84937 w 842388"/>
                <a:gd name="connsiteY3" fmla="*/ 1683009 h 1687298"/>
                <a:gd name="connsiteX4" fmla="*/ 842388 w 842388"/>
                <a:gd name="connsiteY4" fmla="*/ 843649 h 1687298"/>
                <a:gd name="connsiteX5" fmla="*/ 84937 w 842388"/>
                <a:gd name="connsiteY5" fmla="*/ 4289 h 1687298"/>
                <a:gd name="connsiteX6" fmla="*/ 0 w 842388"/>
                <a:gd name="connsiteY6" fmla="*/ 0 h 1687298"/>
                <a:gd name="connsiteX0" fmla="*/ 4412 w 842388"/>
                <a:gd name="connsiteY0" fmla="*/ 730337 h 1687298"/>
                <a:gd name="connsiteX1" fmla="*/ 0 w 842388"/>
                <a:gd name="connsiteY1" fmla="*/ 1687298 h 1687298"/>
                <a:gd name="connsiteX2" fmla="*/ 84937 w 842388"/>
                <a:gd name="connsiteY2" fmla="*/ 1683009 h 1687298"/>
                <a:gd name="connsiteX3" fmla="*/ 842388 w 842388"/>
                <a:gd name="connsiteY3" fmla="*/ 843649 h 1687298"/>
                <a:gd name="connsiteX4" fmla="*/ 84937 w 842388"/>
                <a:gd name="connsiteY4" fmla="*/ 4289 h 1687298"/>
                <a:gd name="connsiteX5" fmla="*/ 0 w 842388"/>
                <a:gd name="connsiteY5" fmla="*/ 0 h 1687298"/>
                <a:gd name="connsiteX6" fmla="*/ 95852 w 842388"/>
                <a:gd name="connsiteY6" fmla="*/ 821777 h 1687298"/>
                <a:gd name="connsiteX0" fmla="*/ 4412 w 842388"/>
                <a:gd name="connsiteY0" fmla="*/ 730337 h 1687298"/>
                <a:gd name="connsiteX1" fmla="*/ 0 w 842388"/>
                <a:gd name="connsiteY1" fmla="*/ 1687298 h 1687298"/>
                <a:gd name="connsiteX2" fmla="*/ 84937 w 842388"/>
                <a:gd name="connsiteY2" fmla="*/ 1683009 h 1687298"/>
                <a:gd name="connsiteX3" fmla="*/ 842388 w 842388"/>
                <a:gd name="connsiteY3" fmla="*/ 843649 h 1687298"/>
                <a:gd name="connsiteX4" fmla="*/ 84937 w 842388"/>
                <a:gd name="connsiteY4" fmla="*/ 4289 h 1687298"/>
                <a:gd name="connsiteX5" fmla="*/ 0 w 842388"/>
                <a:gd name="connsiteY5" fmla="*/ 0 h 1687298"/>
                <a:gd name="connsiteX0" fmla="*/ 0 w 842388"/>
                <a:gd name="connsiteY0" fmla="*/ 1687298 h 1687298"/>
                <a:gd name="connsiteX1" fmla="*/ 84937 w 842388"/>
                <a:gd name="connsiteY1" fmla="*/ 1683009 h 1687298"/>
                <a:gd name="connsiteX2" fmla="*/ 842388 w 842388"/>
                <a:gd name="connsiteY2" fmla="*/ 843649 h 1687298"/>
                <a:gd name="connsiteX3" fmla="*/ 84937 w 842388"/>
                <a:gd name="connsiteY3" fmla="*/ 4289 h 1687298"/>
                <a:gd name="connsiteX4" fmla="*/ 0 w 842388"/>
                <a:gd name="connsiteY4" fmla="*/ 0 h 1687298"/>
                <a:gd name="connsiteX0" fmla="*/ 84937 w 842388"/>
                <a:gd name="connsiteY0" fmla="*/ 1683009 h 1683009"/>
                <a:gd name="connsiteX1" fmla="*/ 842388 w 842388"/>
                <a:gd name="connsiteY1" fmla="*/ 843649 h 1683009"/>
                <a:gd name="connsiteX2" fmla="*/ 84937 w 842388"/>
                <a:gd name="connsiteY2" fmla="*/ 4289 h 1683009"/>
                <a:gd name="connsiteX3" fmla="*/ 0 w 842388"/>
                <a:gd name="connsiteY3" fmla="*/ 0 h 1683009"/>
                <a:gd name="connsiteX0" fmla="*/ 842388 w 842388"/>
                <a:gd name="connsiteY0" fmla="*/ 843649 h 843649"/>
                <a:gd name="connsiteX1" fmla="*/ 84937 w 842388"/>
                <a:gd name="connsiteY1" fmla="*/ 4289 h 843649"/>
                <a:gd name="connsiteX2" fmla="*/ 0 w 842388"/>
                <a:gd name="connsiteY2" fmla="*/ 0 h 843649"/>
              </a:gdLst>
              <a:ahLst/>
              <a:cxnLst>
                <a:cxn ang="0">
                  <a:pos x="connsiteX0" y="connsiteY0"/>
                </a:cxn>
                <a:cxn ang="0">
                  <a:pos x="connsiteX1" y="connsiteY1"/>
                </a:cxn>
                <a:cxn ang="0">
                  <a:pos x="connsiteX2" y="connsiteY2"/>
                </a:cxn>
              </a:cxnLst>
              <a:rect l="l" t="t" r="r" b="b"/>
              <a:pathLst>
                <a:path w="842388" h="843649">
                  <a:moveTo>
                    <a:pt x="842388" y="843649"/>
                  </a:moveTo>
                  <a:cubicBezTo>
                    <a:pt x="842388" y="406801"/>
                    <a:pt x="510386" y="47496"/>
                    <a:pt x="84937" y="4289"/>
                  </a:cubicBezTo>
                  <a:lnTo>
                    <a:pt x="0" y="0"/>
                  </a:lnTo>
                </a:path>
              </a:pathLst>
            </a:custGeom>
            <a:noFill/>
            <a:ln w="76200">
              <a:solidFill>
                <a:srgbClr val="333333"/>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000" dirty="0" err="1">
                <a:solidFill>
                  <a:srgbClr val="E81123"/>
                </a:solidFill>
                <a:ea typeface="Segoe UI" pitchFamily="34" charset="0"/>
                <a:cs typeface="Segoe UI" pitchFamily="34" charset="0"/>
              </a:endParaRPr>
            </a:p>
          </p:txBody>
        </p:sp>
        <p:cxnSp>
          <p:nvCxnSpPr>
            <p:cNvPr id="39" name="Straight Connector 38"/>
            <p:cNvCxnSpPr/>
            <p:nvPr/>
          </p:nvCxnSpPr>
          <p:spPr>
            <a:xfrm>
              <a:off x="4853098" y="5331366"/>
              <a:ext cx="1064704" cy="0"/>
            </a:xfrm>
            <a:prstGeom prst="line">
              <a:avLst/>
            </a:prstGeom>
            <a:noFill/>
            <a:ln w="76200">
              <a:solidFill>
                <a:srgbClr val="333333"/>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cxnSp>
        <p:sp>
          <p:nvSpPr>
            <p:cNvPr id="40" name="Freeform 39"/>
            <p:cNvSpPr/>
            <p:nvPr/>
          </p:nvSpPr>
          <p:spPr bwMode="auto">
            <a:xfrm rot="10800000" flipH="1">
              <a:off x="5912136" y="5331918"/>
              <a:ext cx="648962" cy="619249"/>
            </a:xfrm>
            <a:custGeom>
              <a:avLst/>
              <a:gdLst>
                <a:gd name="connsiteX0" fmla="*/ 0 w 653586"/>
                <a:gd name="connsiteY0" fmla="*/ 652587 h 652587"/>
                <a:gd name="connsiteX1" fmla="*/ 65921 w 653586"/>
                <a:gd name="connsiteY1" fmla="*/ 649258 h 652587"/>
                <a:gd name="connsiteX2" fmla="*/ 642075 w 653586"/>
                <a:gd name="connsiteY2" fmla="*/ 121776 h 652587"/>
                <a:gd name="connsiteX3" fmla="*/ 653586 w 653586"/>
                <a:gd name="connsiteY3" fmla="*/ 0 h 652587"/>
                <a:gd name="connsiteX4" fmla="*/ 0 w 653586"/>
                <a:gd name="connsiteY4" fmla="*/ 0 h 652587"/>
                <a:gd name="connsiteX0" fmla="*/ 0 w 653586"/>
                <a:gd name="connsiteY0" fmla="*/ 652706 h 652706"/>
                <a:gd name="connsiteX1" fmla="*/ 65921 w 653586"/>
                <a:gd name="connsiteY1" fmla="*/ 649377 h 652706"/>
                <a:gd name="connsiteX2" fmla="*/ 642075 w 653586"/>
                <a:gd name="connsiteY2" fmla="*/ 121895 h 652706"/>
                <a:gd name="connsiteX3" fmla="*/ 653586 w 653586"/>
                <a:gd name="connsiteY3" fmla="*/ 119 h 652706"/>
                <a:gd name="connsiteX4" fmla="*/ 346362 w 653586"/>
                <a:gd name="connsiteY4" fmla="*/ 0 h 652706"/>
                <a:gd name="connsiteX5" fmla="*/ 0 w 653586"/>
                <a:gd name="connsiteY5" fmla="*/ 119 h 652706"/>
                <a:gd name="connsiteX6" fmla="*/ 0 w 653586"/>
                <a:gd name="connsiteY6" fmla="*/ 652706 h 652706"/>
                <a:gd name="connsiteX0" fmla="*/ 346362 w 653586"/>
                <a:gd name="connsiteY0" fmla="*/ 0 h 652706"/>
                <a:gd name="connsiteX1" fmla="*/ 0 w 653586"/>
                <a:gd name="connsiteY1" fmla="*/ 119 h 652706"/>
                <a:gd name="connsiteX2" fmla="*/ 0 w 653586"/>
                <a:gd name="connsiteY2" fmla="*/ 652706 h 652706"/>
                <a:gd name="connsiteX3" fmla="*/ 65921 w 653586"/>
                <a:gd name="connsiteY3" fmla="*/ 649377 h 652706"/>
                <a:gd name="connsiteX4" fmla="*/ 642075 w 653586"/>
                <a:gd name="connsiteY4" fmla="*/ 121895 h 652706"/>
                <a:gd name="connsiteX5" fmla="*/ 653586 w 653586"/>
                <a:gd name="connsiteY5" fmla="*/ 119 h 652706"/>
                <a:gd name="connsiteX6" fmla="*/ 437802 w 653586"/>
                <a:gd name="connsiteY6" fmla="*/ 91440 h 652706"/>
                <a:gd name="connsiteX0" fmla="*/ 346362 w 653586"/>
                <a:gd name="connsiteY0" fmla="*/ 0 h 652706"/>
                <a:gd name="connsiteX1" fmla="*/ 0 w 653586"/>
                <a:gd name="connsiteY1" fmla="*/ 119 h 652706"/>
                <a:gd name="connsiteX2" fmla="*/ 0 w 653586"/>
                <a:gd name="connsiteY2" fmla="*/ 652706 h 652706"/>
                <a:gd name="connsiteX3" fmla="*/ 65921 w 653586"/>
                <a:gd name="connsiteY3" fmla="*/ 649377 h 652706"/>
                <a:gd name="connsiteX4" fmla="*/ 642075 w 653586"/>
                <a:gd name="connsiteY4" fmla="*/ 121895 h 652706"/>
                <a:gd name="connsiteX5" fmla="*/ 653586 w 653586"/>
                <a:gd name="connsiteY5" fmla="*/ 119 h 652706"/>
                <a:gd name="connsiteX0" fmla="*/ 0 w 653586"/>
                <a:gd name="connsiteY0" fmla="*/ 0 h 652587"/>
                <a:gd name="connsiteX1" fmla="*/ 0 w 653586"/>
                <a:gd name="connsiteY1" fmla="*/ 652587 h 652587"/>
                <a:gd name="connsiteX2" fmla="*/ 65921 w 653586"/>
                <a:gd name="connsiteY2" fmla="*/ 649258 h 652587"/>
                <a:gd name="connsiteX3" fmla="*/ 642075 w 653586"/>
                <a:gd name="connsiteY3" fmla="*/ 121776 h 652587"/>
                <a:gd name="connsiteX4" fmla="*/ 653586 w 653586"/>
                <a:gd name="connsiteY4" fmla="*/ 0 h 652587"/>
                <a:gd name="connsiteX0" fmla="*/ 0 w 653586"/>
                <a:gd name="connsiteY0" fmla="*/ 652587 h 652587"/>
                <a:gd name="connsiteX1" fmla="*/ 65921 w 653586"/>
                <a:gd name="connsiteY1" fmla="*/ 649258 h 652587"/>
                <a:gd name="connsiteX2" fmla="*/ 642075 w 653586"/>
                <a:gd name="connsiteY2" fmla="*/ 121776 h 652587"/>
                <a:gd name="connsiteX3" fmla="*/ 653586 w 653586"/>
                <a:gd name="connsiteY3" fmla="*/ 0 h 652587"/>
                <a:gd name="connsiteX0" fmla="*/ 0 w 653655"/>
                <a:gd name="connsiteY0" fmla="*/ 652587 h 652587"/>
                <a:gd name="connsiteX1" fmla="*/ 65921 w 653655"/>
                <a:gd name="connsiteY1" fmla="*/ 649258 h 652587"/>
                <a:gd name="connsiteX2" fmla="*/ 642075 w 653655"/>
                <a:gd name="connsiteY2" fmla="*/ 121776 h 652587"/>
                <a:gd name="connsiteX3" fmla="*/ 653586 w 653655"/>
                <a:gd name="connsiteY3" fmla="*/ 0 h 652587"/>
                <a:gd name="connsiteX0" fmla="*/ 0 w 648962"/>
                <a:gd name="connsiteY0" fmla="*/ 619249 h 619249"/>
                <a:gd name="connsiteX1" fmla="*/ 65921 w 648962"/>
                <a:gd name="connsiteY1" fmla="*/ 615920 h 619249"/>
                <a:gd name="connsiteX2" fmla="*/ 642075 w 648962"/>
                <a:gd name="connsiteY2" fmla="*/ 88438 h 619249"/>
                <a:gd name="connsiteX3" fmla="*/ 648823 w 648962"/>
                <a:gd name="connsiteY3" fmla="*/ 0 h 619249"/>
              </a:gdLst>
              <a:ahLst/>
              <a:cxnLst>
                <a:cxn ang="0">
                  <a:pos x="connsiteX0" y="connsiteY0"/>
                </a:cxn>
                <a:cxn ang="0">
                  <a:pos x="connsiteX1" y="connsiteY1"/>
                </a:cxn>
                <a:cxn ang="0">
                  <a:pos x="connsiteX2" y="connsiteY2"/>
                </a:cxn>
                <a:cxn ang="0">
                  <a:pos x="connsiteX3" y="connsiteY3"/>
                </a:cxn>
              </a:cxnLst>
              <a:rect l="l" t="t" r="r" b="b"/>
              <a:pathLst>
                <a:path w="648962" h="619249">
                  <a:moveTo>
                    <a:pt x="0" y="619249"/>
                  </a:moveTo>
                  <a:lnTo>
                    <a:pt x="65921" y="615920"/>
                  </a:lnTo>
                  <a:cubicBezTo>
                    <a:pt x="354844" y="586578"/>
                    <a:pt x="588241" y="369406"/>
                    <a:pt x="642075" y="88438"/>
                  </a:cubicBezTo>
                  <a:cubicBezTo>
                    <a:pt x="645912" y="47846"/>
                    <a:pt x="649748" y="40592"/>
                    <a:pt x="648823" y="0"/>
                  </a:cubicBezTo>
                </a:path>
              </a:pathLst>
            </a:custGeom>
            <a:noFill/>
            <a:ln w="76200">
              <a:solidFill>
                <a:srgbClr val="333333"/>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000" dirty="0" err="1">
                <a:solidFill>
                  <a:srgbClr val="E81123"/>
                </a:solidFill>
                <a:ea typeface="Segoe UI" pitchFamily="34" charset="0"/>
                <a:cs typeface="Segoe UI" pitchFamily="34" charset="0"/>
              </a:endParaRPr>
            </a:p>
          </p:txBody>
        </p:sp>
      </p:grpSp>
      <p:sp>
        <p:nvSpPr>
          <p:cNvPr id="41" name="Grey dot 1"/>
          <p:cNvSpPr/>
          <p:nvPr/>
        </p:nvSpPr>
        <p:spPr bwMode="auto">
          <a:xfrm>
            <a:off x="4026342" y="1893088"/>
            <a:ext cx="365760" cy="365760"/>
          </a:xfrm>
          <a:prstGeom prst="roundRect">
            <a:avLst>
              <a:gd name="adj" fmla="val 50000"/>
            </a:avLst>
          </a:prstGeom>
          <a:solidFill>
            <a:srgbClr val="D2D2D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ctr"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a:gradFill>
                <a:gsLst>
                  <a:gs pos="0">
                    <a:srgbClr val="FFFFFF"/>
                  </a:gs>
                  <a:gs pos="100000">
                    <a:srgbClr val="FFFFFF"/>
                  </a:gs>
                </a:gsLst>
                <a:lin ang="5400000" scaled="0"/>
              </a:gradFill>
              <a:ea typeface="Segoe UI" pitchFamily="34" charset="0"/>
              <a:cs typeface="Segoe UI" pitchFamily="34" charset="0"/>
            </a:endParaRPr>
          </a:p>
        </p:txBody>
      </p:sp>
      <p:sp>
        <p:nvSpPr>
          <p:cNvPr id="42" name="Wide grey bar"/>
          <p:cNvSpPr/>
          <p:nvPr/>
        </p:nvSpPr>
        <p:spPr bwMode="auto">
          <a:xfrm>
            <a:off x="4026342" y="1893088"/>
            <a:ext cx="182880" cy="365760"/>
          </a:xfrm>
          <a:prstGeom prst="roundRect">
            <a:avLst>
              <a:gd name="adj" fmla="val 0"/>
            </a:avLst>
          </a:prstGeom>
          <a:solidFill>
            <a:srgbClr val="D2D2D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ctr"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a:gradFill>
                <a:gsLst>
                  <a:gs pos="0">
                    <a:srgbClr val="FFFFFF"/>
                  </a:gs>
                  <a:gs pos="100000">
                    <a:srgbClr val="FFFFFF"/>
                  </a:gs>
                </a:gsLst>
                <a:lin ang="5400000" scaled="0"/>
              </a:gradFill>
              <a:ea typeface="Segoe UI" pitchFamily="34" charset="0"/>
              <a:cs typeface="Segoe UI" pitchFamily="34" charset="0"/>
            </a:endParaRPr>
          </a:p>
        </p:txBody>
      </p:sp>
      <p:sp>
        <p:nvSpPr>
          <p:cNvPr id="43" name="ENTER"/>
          <p:cNvSpPr/>
          <p:nvPr/>
        </p:nvSpPr>
        <p:spPr>
          <a:xfrm>
            <a:off x="2812024" y="1860414"/>
            <a:ext cx="1067488" cy="367516"/>
          </a:xfrm>
          <a:prstGeom prst="rect">
            <a:avLst/>
          </a:prstGeom>
          <a:noFill/>
        </p:spPr>
        <p:txBody>
          <a:bodyPr wrap="square" lIns="89642" tIns="44821" rIns="89642" bIns="44821">
            <a:spAutoFit/>
          </a:bodyPr>
          <a:lstStyle/>
          <a:p>
            <a:pPr algn="r" defTabSz="914367"/>
            <a:r>
              <a:rPr lang="fr-FR" sz="1800" dirty="0">
                <a:ln w="0"/>
                <a:solidFill>
                  <a:srgbClr val="505050"/>
                </a:solidFill>
                <a:cs typeface="Segoe UI Semibold" panose="020B0702040204020203" pitchFamily="34" charset="0"/>
              </a:rPr>
              <a:t>Enter</a:t>
            </a:r>
          </a:p>
        </p:txBody>
      </p:sp>
      <p:sp>
        <p:nvSpPr>
          <p:cNvPr id="44" name="Grey dot 2"/>
          <p:cNvSpPr/>
          <p:nvPr/>
        </p:nvSpPr>
        <p:spPr bwMode="auto">
          <a:xfrm>
            <a:off x="7604270" y="3205797"/>
            <a:ext cx="365760" cy="365760"/>
          </a:xfrm>
          <a:prstGeom prst="roundRect">
            <a:avLst>
              <a:gd name="adj" fmla="val 50000"/>
            </a:avLst>
          </a:prstGeom>
          <a:solidFill>
            <a:srgbClr val="D2D2D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ctr"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a:gradFill>
                <a:gsLst>
                  <a:gs pos="0">
                    <a:srgbClr val="FFFFFF"/>
                  </a:gs>
                  <a:gs pos="100000">
                    <a:srgbClr val="FFFFFF"/>
                  </a:gs>
                </a:gsLst>
                <a:lin ang="5400000" scaled="0"/>
              </a:gradFill>
              <a:ea typeface="Segoe UI" pitchFamily="34" charset="0"/>
              <a:cs typeface="Segoe UI" pitchFamily="34" charset="0"/>
            </a:endParaRPr>
          </a:p>
        </p:txBody>
      </p:sp>
      <p:sp>
        <p:nvSpPr>
          <p:cNvPr id="45" name="Grey bar 2"/>
          <p:cNvSpPr/>
          <p:nvPr/>
        </p:nvSpPr>
        <p:spPr bwMode="auto">
          <a:xfrm>
            <a:off x="7790585" y="3205797"/>
            <a:ext cx="187959" cy="365760"/>
          </a:xfrm>
          <a:prstGeom prst="roundRect">
            <a:avLst>
              <a:gd name="adj" fmla="val 0"/>
            </a:avLst>
          </a:prstGeom>
          <a:solidFill>
            <a:srgbClr val="D2D2D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ctr"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a:gradFill>
                <a:gsLst>
                  <a:gs pos="0">
                    <a:srgbClr val="FFFFFF"/>
                  </a:gs>
                  <a:gs pos="100000">
                    <a:srgbClr val="FFFFFF"/>
                  </a:gs>
                </a:gsLst>
                <a:lin ang="5400000" scaled="0"/>
              </a:gradFill>
              <a:ea typeface="Segoe UI" pitchFamily="34" charset="0"/>
              <a:cs typeface="Segoe UI" pitchFamily="34" charset="0"/>
            </a:endParaRPr>
          </a:p>
        </p:txBody>
      </p:sp>
      <p:sp>
        <p:nvSpPr>
          <p:cNvPr id="46" name="Grey dot 3"/>
          <p:cNvSpPr/>
          <p:nvPr/>
        </p:nvSpPr>
        <p:spPr bwMode="auto">
          <a:xfrm>
            <a:off x="4054783" y="4501421"/>
            <a:ext cx="365760" cy="365760"/>
          </a:xfrm>
          <a:prstGeom prst="ellipse">
            <a:avLst/>
          </a:prstGeom>
          <a:solidFill>
            <a:srgbClr val="D2D2D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000" dirty="0" err="1">
              <a:gradFill>
                <a:gsLst>
                  <a:gs pos="0">
                    <a:srgbClr val="FFFFFF"/>
                  </a:gs>
                  <a:gs pos="100000">
                    <a:srgbClr val="FFFFFF"/>
                  </a:gs>
                </a:gsLst>
                <a:lin ang="5400000" scaled="0"/>
              </a:gradFill>
              <a:ea typeface="Segoe UI" pitchFamily="34" charset="0"/>
              <a:cs typeface="Segoe UI" pitchFamily="34" charset="0"/>
            </a:endParaRPr>
          </a:p>
        </p:txBody>
      </p:sp>
      <p:sp>
        <p:nvSpPr>
          <p:cNvPr id="47" name="Grey bar 3"/>
          <p:cNvSpPr/>
          <p:nvPr/>
        </p:nvSpPr>
        <p:spPr bwMode="auto">
          <a:xfrm>
            <a:off x="4054783" y="4501421"/>
            <a:ext cx="187959" cy="365760"/>
          </a:xfrm>
          <a:prstGeom prst="roundRect">
            <a:avLst>
              <a:gd name="adj" fmla="val 0"/>
            </a:avLst>
          </a:prstGeom>
          <a:solidFill>
            <a:srgbClr val="D2D2D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ctr"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a:gradFill>
                <a:gsLst>
                  <a:gs pos="0">
                    <a:srgbClr val="FFFFFF"/>
                  </a:gs>
                  <a:gs pos="100000">
                    <a:srgbClr val="FFFFFF"/>
                  </a:gs>
                </a:gsLst>
                <a:lin ang="5400000" scaled="0"/>
              </a:gradFill>
              <a:ea typeface="Segoe UI" pitchFamily="34" charset="0"/>
              <a:cs typeface="Segoe UI" pitchFamily="34" charset="0"/>
            </a:endParaRPr>
          </a:p>
        </p:txBody>
      </p:sp>
      <p:sp>
        <p:nvSpPr>
          <p:cNvPr id="48" name="Red dot 3"/>
          <p:cNvSpPr/>
          <p:nvPr/>
        </p:nvSpPr>
        <p:spPr bwMode="auto">
          <a:xfrm>
            <a:off x="4054783" y="4501421"/>
            <a:ext cx="365760" cy="365760"/>
          </a:xfrm>
          <a:prstGeom prst="ellipse">
            <a:avLst/>
          </a:prstGeom>
          <a:solidFill>
            <a:srgbClr val="0078D7"/>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000" dirty="0" err="1">
              <a:gradFill>
                <a:gsLst>
                  <a:gs pos="0">
                    <a:srgbClr val="FFFFFF"/>
                  </a:gs>
                  <a:gs pos="100000">
                    <a:srgbClr val="FFFFFF"/>
                  </a:gs>
                </a:gsLst>
                <a:lin ang="5400000" scaled="0"/>
              </a:gradFill>
              <a:ea typeface="Segoe UI" pitchFamily="34" charset="0"/>
              <a:cs typeface="Segoe UI" pitchFamily="34" charset="0"/>
            </a:endParaRPr>
          </a:p>
        </p:txBody>
      </p:sp>
      <p:sp>
        <p:nvSpPr>
          <p:cNvPr id="49" name="Red dot 2"/>
          <p:cNvSpPr/>
          <p:nvPr/>
        </p:nvSpPr>
        <p:spPr bwMode="auto">
          <a:xfrm>
            <a:off x="7604270" y="3205797"/>
            <a:ext cx="365760" cy="365760"/>
          </a:xfrm>
          <a:prstGeom prst="ellipse">
            <a:avLst/>
          </a:prstGeom>
          <a:solidFill>
            <a:srgbClr val="0078D7"/>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000" dirty="0" err="1">
              <a:gradFill>
                <a:gsLst>
                  <a:gs pos="0">
                    <a:srgbClr val="FFFFFF"/>
                  </a:gs>
                  <a:gs pos="100000">
                    <a:srgbClr val="FFFFFF"/>
                  </a:gs>
                </a:gsLst>
                <a:lin ang="5400000" scaled="0"/>
              </a:gradFill>
              <a:ea typeface="Segoe UI" pitchFamily="34" charset="0"/>
              <a:cs typeface="Segoe UI" pitchFamily="34" charset="0"/>
            </a:endParaRPr>
          </a:p>
        </p:txBody>
      </p:sp>
      <p:sp>
        <p:nvSpPr>
          <p:cNvPr id="50" name="Red dot 1"/>
          <p:cNvSpPr/>
          <p:nvPr/>
        </p:nvSpPr>
        <p:spPr bwMode="auto">
          <a:xfrm>
            <a:off x="4026342" y="1893088"/>
            <a:ext cx="365760" cy="365760"/>
          </a:xfrm>
          <a:prstGeom prst="ellipse">
            <a:avLst/>
          </a:prstGeom>
          <a:solidFill>
            <a:srgbClr val="0078D7"/>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000" dirty="0" err="1">
              <a:gradFill>
                <a:gsLst>
                  <a:gs pos="0">
                    <a:srgbClr val="FFFFFF"/>
                  </a:gs>
                  <a:gs pos="100000">
                    <a:srgbClr val="FFFFFF"/>
                  </a:gs>
                </a:gsLst>
                <a:lin ang="5400000" scaled="0"/>
              </a:gradFill>
              <a:ea typeface="Segoe UI" pitchFamily="34" charset="0"/>
              <a:cs typeface="Segoe UI" pitchFamily="34" charset="0"/>
            </a:endParaRPr>
          </a:p>
        </p:txBody>
      </p:sp>
      <p:sp>
        <p:nvSpPr>
          <p:cNvPr id="51" name="Grey dot 2"/>
          <p:cNvSpPr/>
          <p:nvPr/>
        </p:nvSpPr>
        <p:spPr bwMode="auto">
          <a:xfrm>
            <a:off x="6322440" y="5713272"/>
            <a:ext cx="365760" cy="365760"/>
          </a:xfrm>
          <a:prstGeom prst="roundRect">
            <a:avLst>
              <a:gd name="adj" fmla="val 50000"/>
            </a:avLst>
          </a:prstGeom>
          <a:solidFill>
            <a:srgbClr val="D2D2D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ctr"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a:gradFill>
                <a:gsLst>
                  <a:gs pos="0">
                    <a:srgbClr val="FFFFFF"/>
                  </a:gs>
                  <a:gs pos="100000">
                    <a:srgbClr val="FFFFFF"/>
                  </a:gs>
                </a:gsLst>
                <a:lin ang="5400000" scaled="0"/>
              </a:gradFill>
              <a:ea typeface="Segoe UI" pitchFamily="34" charset="0"/>
              <a:cs typeface="Segoe UI" pitchFamily="34" charset="0"/>
            </a:endParaRPr>
          </a:p>
        </p:txBody>
      </p:sp>
      <p:sp>
        <p:nvSpPr>
          <p:cNvPr id="52" name="Grey bar 4"/>
          <p:cNvSpPr/>
          <p:nvPr/>
        </p:nvSpPr>
        <p:spPr bwMode="auto">
          <a:xfrm>
            <a:off x="6508755" y="5713272"/>
            <a:ext cx="187959" cy="365760"/>
          </a:xfrm>
          <a:prstGeom prst="roundRect">
            <a:avLst>
              <a:gd name="adj" fmla="val 0"/>
            </a:avLst>
          </a:prstGeom>
          <a:solidFill>
            <a:srgbClr val="D2D2D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ctr"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a:gradFill>
                <a:gsLst>
                  <a:gs pos="0">
                    <a:srgbClr val="FFFFFF"/>
                  </a:gs>
                  <a:gs pos="100000">
                    <a:srgbClr val="FFFFFF"/>
                  </a:gs>
                </a:gsLst>
                <a:lin ang="5400000" scaled="0"/>
              </a:gradFill>
              <a:ea typeface="Segoe UI" pitchFamily="34" charset="0"/>
              <a:cs typeface="Segoe UI" pitchFamily="34" charset="0"/>
            </a:endParaRPr>
          </a:p>
        </p:txBody>
      </p:sp>
      <p:sp>
        <p:nvSpPr>
          <p:cNvPr id="53" name="Red dot 4"/>
          <p:cNvSpPr/>
          <p:nvPr/>
        </p:nvSpPr>
        <p:spPr bwMode="auto">
          <a:xfrm>
            <a:off x="6322440" y="5713272"/>
            <a:ext cx="365760" cy="365760"/>
          </a:xfrm>
          <a:prstGeom prst="ellipse">
            <a:avLst/>
          </a:prstGeom>
          <a:solidFill>
            <a:srgbClr val="0078D7"/>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000" dirty="0" err="1">
              <a:gradFill>
                <a:gsLst>
                  <a:gs pos="0">
                    <a:srgbClr val="FFFFFF"/>
                  </a:gs>
                  <a:gs pos="100000">
                    <a:srgbClr val="FFFFFF"/>
                  </a:gs>
                </a:gsLst>
                <a:lin ang="5400000" scaled="0"/>
              </a:gradFill>
              <a:ea typeface="Segoe UI" pitchFamily="34" charset="0"/>
              <a:cs typeface="Segoe UI" pitchFamily="34" charset="0"/>
            </a:endParaRPr>
          </a:p>
        </p:txBody>
      </p:sp>
      <p:sp>
        <p:nvSpPr>
          <p:cNvPr id="54" name="ESTABLISH"/>
          <p:cNvSpPr/>
          <p:nvPr/>
        </p:nvSpPr>
        <p:spPr>
          <a:xfrm>
            <a:off x="7973863" y="3181861"/>
            <a:ext cx="1501372" cy="376741"/>
          </a:xfrm>
          <a:prstGeom prst="rect">
            <a:avLst/>
          </a:prstGeom>
          <a:noFill/>
        </p:spPr>
        <p:txBody>
          <a:bodyPr wrap="square" lIns="89642" tIns="44821" rIns="89642" bIns="44821" anchor="ctr">
            <a:spAutoFit/>
          </a:bodyPr>
          <a:lstStyle/>
          <a:p>
            <a:pPr defTabSz="914367"/>
            <a:r>
              <a:rPr lang="fr-FR" sz="1800" dirty="0" err="1">
                <a:ln w="0"/>
                <a:solidFill>
                  <a:srgbClr val="505050"/>
                </a:solidFill>
                <a:cs typeface="Segoe UI Semibold" panose="020B0702040204020203" pitchFamily="34" charset="0"/>
              </a:rPr>
              <a:t>Establish</a:t>
            </a:r>
            <a:endParaRPr lang="fr-FR" sz="1800" dirty="0">
              <a:ln w="0"/>
              <a:solidFill>
                <a:srgbClr val="505050"/>
              </a:solidFill>
              <a:cs typeface="Segoe UI Semibold" panose="020B0702040204020203" pitchFamily="34" charset="0"/>
            </a:endParaRPr>
          </a:p>
        </p:txBody>
      </p:sp>
      <p:sp>
        <p:nvSpPr>
          <p:cNvPr id="55" name="EXPAND"/>
          <p:cNvSpPr/>
          <p:nvPr/>
        </p:nvSpPr>
        <p:spPr>
          <a:xfrm>
            <a:off x="2839823" y="4464967"/>
            <a:ext cx="1501372" cy="376741"/>
          </a:xfrm>
          <a:prstGeom prst="rect">
            <a:avLst/>
          </a:prstGeom>
          <a:noFill/>
        </p:spPr>
        <p:txBody>
          <a:bodyPr wrap="square" lIns="89642" tIns="44821" rIns="89642" bIns="44821" anchor="ctr">
            <a:spAutoFit/>
          </a:bodyPr>
          <a:lstStyle/>
          <a:p>
            <a:pPr defTabSz="914367"/>
            <a:r>
              <a:rPr lang="fr-FR" sz="1800" dirty="0" err="1">
                <a:ln w="0"/>
                <a:solidFill>
                  <a:srgbClr val="505050"/>
                </a:solidFill>
                <a:cs typeface="Segoe UI Semibold" panose="020B0702040204020203" pitchFamily="34" charset="0"/>
              </a:rPr>
              <a:t>Expand</a:t>
            </a:r>
            <a:endParaRPr lang="fr-FR" sz="1800" dirty="0">
              <a:ln w="0"/>
              <a:solidFill>
                <a:srgbClr val="505050"/>
              </a:solidFill>
              <a:cs typeface="Segoe UI Semibold" panose="020B0702040204020203" pitchFamily="34" charset="0"/>
            </a:endParaRPr>
          </a:p>
        </p:txBody>
      </p:sp>
      <p:sp>
        <p:nvSpPr>
          <p:cNvPr id="56" name="ENDGAME"/>
          <p:cNvSpPr/>
          <p:nvPr/>
        </p:nvSpPr>
        <p:spPr>
          <a:xfrm>
            <a:off x="6658001" y="5711563"/>
            <a:ext cx="1501372" cy="376741"/>
          </a:xfrm>
          <a:prstGeom prst="rect">
            <a:avLst/>
          </a:prstGeom>
          <a:noFill/>
        </p:spPr>
        <p:txBody>
          <a:bodyPr wrap="square" lIns="89642" tIns="44821" rIns="89642" bIns="44821" anchor="ctr">
            <a:spAutoFit/>
          </a:bodyPr>
          <a:lstStyle/>
          <a:p>
            <a:pPr defTabSz="914367"/>
            <a:r>
              <a:rPr lang="fr-FR" sz="1800" dirty="0" err="1">
                <a:ln w="0"/>
                <a:solidFill>
                  <a:srgbClr val="505050"/>
                </a:solidFill>
                <a:cs typeface="Segoe UI Semibold" panose="020B0702040204020203" pitchFamily="34" charset="0"/>
              </a:rPr>
              <a:t>Endgame</a:t>
            </a:r>
            <a:endParaRPr lang="fr-FR" sz="1800" dirty="0">
              <a:ln w="0"/>
              <a:solidFill>
                <a:srgbClr val="505050"/>
              </a:solidFill>
              <a:cs typeface="Segoe UI Semibold" panose="020B0702040204020203" pitchFamily="34" charset="0"/>
            </a:endParaRPr>
          </a:p>
        </p:txBody>
      </p:sp>
      <p:grpSp>
        <p:nvGrpSpPr>
          <p:cNvPr id="57" name="Network"/>
          <p:cNvGrpSpPr/>
          <p:nvPr/>
        </p:nvGrpSpPr>
        <p:grpSpPr>
          <a:xfrm>
            <a:off x="4641715" y="4308553"/>
            <a:ext cx="2120768" cy="803305"/>
            <a:chOff x="4641715" y="4308553"/>
            <a:chExt cx="2120768" cy="803305"/>
          </a:xfrm>
        </p:grpSpPr>
        <p:cxnSp>
          <p:nvCxnSpPr>
            <p:cNvPr id="58" name="Straight Connector 57"/>
            <p:cNvCxnSpPr/>
            <p:nvPr/>
          </p:nvCxnSpPr>
          <p:spPr>
            <a:xfrm rot="4500000">
              <a:off x="4641716" y="4710206"/>
              <a:ext cx="803305" cy="0"/>
            </a:xfrm>
            <a:prstGeom prst="line">
              <a:avLst/>
            </a:prstGeom>
            <a:solidFill>
              <a:srgbClr val="969696"/>
            </a:solidFill>
            <a:ln w="6350">
              <a:solidFill>
                <a:srgbClr val="00BCF2"/>
              </a:solidFill>
              <a:prstDash val="sysDot"/>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59" name="Straight Connector 58"/>
            <p:cNvCxnSpPr/>
            <p:nvPr/>
          </p:nvCxnSpPr>
          <p:spPr>
            <a:xfrm rot="17100000" flipH="1">
              <a:off x="4641716" y="4710206"/>
              <a:ext cx="803305" cy="0"/>
            </a:xfrm>
            <a:prstGeom prst="line">
              <a:avLst/>
            </a:prstGeom>
            <a:solidFill>
              <a:srgbClr val="969696"/>
            </a:solidFill>
            <a:ln w="6350">
              <a:solidFill>
                <a:srgbClr val="00BCF2"/>
              </a:solidFill>
              <a:prstDash val="sysDot"/>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60" name="Straight Connector 59"/>
            <p:cNvCxnSpPr/>
            <p:nvPr/>
          </p:nvCxnSpPr>
          <p:spPr>
            <a:xfrm rot="9900000">
              <a:off x="4641715" y="4710206"/>
              <a:ext cx="803307" cy="0"/>
            </a:xfrm>
            <a:prstGeom prst="line">
              <a:avLst/>
            </a:prstGeom>
            <a:solidFill>
              <a:srgbClr val="969696"/>
            </a:solidFill>
            <a:ln w="6350">
              <a:solidFill>
                <a:srgbClr val="00BCF2"/>
              </a:solidFill>
              <a:prstDash val="sysDot"/>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61" name="Straight Connector 60"/>
            <p:cNvCxnSpPr/>
            <p:nvPr/>
          </p:nvCxnSpPr>
          <p:spPr>
            <a:xfrm rot="900000" flipH="1">
              <a:off x="4641715" y="4710206"/>
              <a:ext cx="803307" cy="0"/>
            </a:xfrm>
            <a:prstGeom prst="line">
              <a:avLst/>
            </a:prstGeom>
            <a:solidFill>
              <a:srgbClr val="969696"/>
            </a:solidFill>
            <a:ln w="6350">
              <a:solidFill>
                <a:srgbClr val="00BCF2"/>
              </a:solidFill>
              <a:prstDash val="sysDot"/>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62" name="Straight Connector 61"/>
            <p:cNvCxnSpPr/>
            <p:nvPr/>
          </p:nvCxnSpPr>
          <p:spPr>
            <a:xfrm rot="18900000" flipH="1">
              <a:off x="4641716" y="4710206"/>
              <a:ext cx="803305" cy="0"/>
            </a:xfrm>
            <a:prstGeom prst="line">
              <a:avLst/>
            </a:prstGeom>
            <a:solidFill>
              <a:srgbClr val="969696"/>
            </a:solidFill>
            <a:ln w="6350">
              <a:solidFill>
                <a:srgbClr val="00BCF2"/>
              </a:solidFill>
              <a:prstDash val="sysDot"/>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63" name="Straight Connector 62"/>
            <p:cNvCxnSpPr/>
            <p:nvPr/>
          </p:nvCxnSpPr>
          <p:spPr>
            <a:xfrm rot="2700000">
              <a:off x="4641716" y="4710206"/>
              <a:ext cx="803305" cy="0"/>
            </a:xfrm>
            <a:prstGeom prst="line">
              <a:avLst/>
            </a:prstGeom>
            <a:solidFill>
              <a:srgbClr val="969696"/>
            </a:solidFill>
            <a:ln w="6350">
              <a:solidFill>
                <a:srgbClr val="00BCF2"/>
              </a:solidFill>
              <a:prstDash val="sysDot"/>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64" name="Oval 63"/>
            <p:cNvSpPr/>
            <p:nvPr/>
          </p:nvSpPr>
          <p:spPr bwMode="auto">
            <a:xfrm>
              <a:off x="4930607" y="4597445"/>
              <a:ext cx="225523" cy="225522"/>
            </a:xfrm>
            <a:prstGeom prst="ellipse">
              <a:avLst/>
            </a:prstGeom>
            <a:solidFill>
              <a:srgbClr val="00BCF2"/>
            </a:solidFill>
            <a:ln>
              <a:solidFill>
                <a:srgbClr val="969696"/>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000" dirty="0" err="1">
                <a:gradFill>
                  <a:gsLst>
                    <a:gs pos="0">
                      <a:srgbClr val="FFFFFF"/>
                    </a:gs>
                    <a:gs pos="100000">
                      <a:srgbClr val="FFFFFF"/>
                    </a:gs>
                  </a:gsLst>
                  <a:lin ang="5400000" scaled="0"/>
                </a:gradFill>
                <a:ea typeface="Segoe UI" pitchFamily="34" charset="0"/>
                <a:cs typeface="Segoe UI" pitchFamily="34" charset="0"/>
              </a:endParaRPr>
            </a:p>
          </p:txBody>
        </p:sp>
        <p:sp>
          <p:nvSpPr>
            <p:cNvPr id="65" name="Rectangle 64"/>
            <p:cNvSpPr/>
            <p:nvPr/>
          </p:nvSpPr>
          <p:spPr>
            <a:xfrm>
              <a:off x="5640537" y="4527762"/>
              <a:ext cx="1121946" cy="271464"/>
            </a:xfrm>
            <a:prstGeom prst="rect">
              <a:avLst/>
            </a:prstGeom>
            <a:noFill/>
          </p:spPr>
          <p:txBody>
            <a:bodyPr wrap="square" lIns="89642" tIns="44821" rIns="89642" bIns="44821">
              <a:spAutoFit/>
            </a:bodyPr>
            <a:lstStyle/>
            <a:p>
              <a:pPr defTabSz="914367"/>
              <a:r>
                <a:rPr lang="en-US" sz="1176" dirty="0">
                  <a:ln w="0"/>
                  <a:solidFill>
                    <a:srgbClr val="505050"/>
                  </a:solidFill>
                  <a:cs typeface="Segoe UI Semilight" panose="020B0402040204020203" pitchFamily="34" charset="0"/>
                </a:rPr>
                <a:t>Network</a:t>
              </a:r>
            </a:p>
          </p:txBody>
        </p:sp>
      </p:grpSp>
      <p:sp>
        <p:nvSpPr>
          <p:cNvPr id="77" name="Title 76"/>
          <p:cNvSpPr>
            <a:spLocks noGrp="1"/>
          </p:cNvSpPr>
          <p:nvPr>
            <p:ph type="title"/>
          </p:nvPr>
        </p:nvSpPr>
        <p:spPr/>
        <p:txBody>
          <a:bodyPr/>
          <a:lstStyle/>
          <a:p>
            <a:r>
              <a:rPr lang="en-US" dirty="0"/>
              <a:t>Anatomy of an attack</a:t>
            </a:r>
          </a:p>
        </p:txBody>
      </p:sp>
      <p:grpSp>
        <p:nvGrpSpPr>
          <p:cNvPr id="80" name="Group 79"/>
          <p:cNvGrpSpPr/>
          <p:nvPr/>
        </p:nvGrpSpPr>
        <p:grpSpPr>
          <a:xfrm>
            <a:off x="4685763" y="1791162"/>
            <a:ext cx="1879693" cy="569612"/>
            <a:chOff x="4685763" y="1791162"/>
            <a:chExt cx="1879693" cy="569612"/>
          </a:xfrm>
        </p:grpSpPr>
        <p:sp>
          <p:nvSpPr>
            <p:cNvPr id="75" name="Rectangle 74"/>
            <p:cNvSpPr/>
            <p:nvPr/>
          </p:nvSpPr>
          <p:spPr>
            <a:xfrm>
              <a:off x="5443510" y="1954621"/>
              <a:ext cx="1121946" cy="271464"/>
            </a:xfrm>
            <a:prstGeom prst="rect">
              <a:avLst/>
            </a:prstGeom>
            <a:noFill/>
          </p:spPr>
          <p:txBody>
            <a:bodyPr wrap="square" lIns="89642" tIns="44821" rIns="89642" bIns="44821">
              <a:spAutoFit/>
            </a:bodyPr>
            <a:lstStyle/>
            <a:p>
              <a:pPr defTabSz="914367"/>
              <a:r>
                <a:rPr lang="en-US" sz="1176" dirty="0">
                  <a:ln w="0"/>
                  <a:solidFill>
                    <a:srgbClr val="505050"/>
                  </a:solidFill>
                  <a:cs typeface="Segoe UI Semilight" panose="020B0402040204020203" pitchFamily="34" charset="0"/>
                </a:rPr>
                <a:t>User</a:t>
              </a:r>
            </a:p>
          </p:txBody>
        </p:sp>
        <p:sp>
          <p:nvSpPr>
            <p:cNvPr id="79" name="Freeform 625"/>
            <p:cNvSpPr>
              <a:spLocks noChangeAspect="1"/>
            </p:cNvSpPr>
            <p:nvPr/>
          </p:nvSpPr>
          <p:spPr bwMode="auto">
            <a:xfrm>
              <a:off x="4685763" y="1791162"/>
              <a:ext cx="745573" cy="569612"/>
            </a:xfrm>
            <a:custGeom>
              <a:avLst/>
              <a:gdLst>
                <a:gd name="T0" fmla="*/ 276 w 280"/>
                <a:gd name="T1" fmla="*/ 190 h 214"/>
                <a:gd name="T2" fmla="*/ 169 w 280"/>
                <a:gd name="T3" fmla="*/ 139 h 214"/>
                <a:gd name="T4" fmla="*/ 168 w 280"/>
                <a:gd name="T5" fmla="*/ 115 h 214"/>
                <a:gd name="T6" fmla="*/ 183 w 280"/>
                <a:gd name="T7" fmla="*/ 65 h 214"/>
                <a:gd name="T8" fmla="*/ 140 w 280"/>
                <a:gd name="T9" fmla="*/ 0 h 214"/>
                <a:gd name="T10" fmla="*/ 97 w 280"/>
                <a:gd name="T11" fmla="*/ 65 h 214"/>
                <a:gd name="T12" fmla="*/ 112 w 280"/>
                <a:gd name="T13" fmla="*/ 115 h 214"/>
                <a:gd name="T14" fmla="*/ 111 w 280"/>
                <a:gd name="T15" fmla="*/ 139 h 214"/>
                <a:gd name="T16" fmla="*/ 4 w 280"/>
                <a:gd name="T17" fmla="*/ 190 h 214"/>
                <a:gd name="T18" fmla="*/ 0 w 280"/>
                <a:gd name="T19" fmla="*/ 214 h 214"/>
                <a:gd name="T20" fmla="*/ 280 w 280"/>
                <a:gd name="T21" fmla="*/ 214 h 214"/>
                <a:gd name="T22" fmla="*/ 276 w 280"/>
                <a:gd name="T23" fmla="*/ 190 h 2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80" h="214">
                  <a:moveTo>
                    <a:pt x="276" y="190"/>
                  </a:moveTo>
                  <a:cubicBezTo>
                    <a:pt x="270" y="160"/>
                    <a:pt x="189" y="163"/>
                    <a:pt x="169" y="139"/>
                  </a:cubicBezTo>
                  <a:cubicBezTo>
                    <a:pt x="165" y="134"/>
                    <a:pt x="165" y="134"/>
                    <a:pt x="168" y="115"/>
                  </a:cubicBezTo>
                  <a:cubicBezTo>
                    <a:pt x="172" y="94"/>
                    <a:pt x="177" y="107"/>
                    <a:pt x="183" y="65"/>
                  </a:cubicBezTo>
                  <a:cubicBezTo>
                    <a:pt x="189" y="30"/>
                    <a:pt x="177" y="0"/>
                    <a:pt x="140" y="0"/>
                  </a:cubicBezTo>
                  <a:cubicBezTo>
                    <a:pt x="103" y="0"/>
                    <a:pt x="91" y="30"/>
                    <a:pt x="97" y="65"/>
                  </a:cubicBezTo>
                  <a:cubicBezTo>
                    <a:pt x="103" y="107"/>
                    <a:pt x="108" y="94"/>
                    <a:pt x="112" y="115"/>
                  </a:cubicBezTo>
                  <a:cubicBezTo>
                    <a:pt x="115" y="134"/>
                    <a:pt x="115" y="134"/>
                    <a:pt x="111" y="139"/>
                  </a:cubicBezTo>
                  <a:cubicBezTo>
                    <a:pt x="91" y="163"/>
                    <a:pt x="10" y="160"/>
                    <a:pt x="4" y="190"/>
                  </a:cubicBezTo>
                  <a:cubicBezTo>
                    <a:pt x="3" y="194"/>
                    <a:pt x="0" y="214"/>
                    <a:pt x="0" y="214"/>
                  </a:cubicBezTo>
                  <a:cubicBezTo>
                    <a:pt x="280" y="214"/>
                    <a:pt x="280" y="214"/>
                    <a:pt x="280" y="214"/>
                  </a:cubicBezTo>
                  <a:cubicBezTo>
                    <a:pt x="280" y="214"/>
                    <a:pt x="277" y="194"/>
                    <a:pt x="276" y="190"/>
                  </a:cubicBezTo>
                  <a:close/>
                </a:path>
              </a:pathLst>
            </a:custGeom>
            <a:solidFill>
              <a:srgbClr val="00BCF2"/>
            </a:solidFill>
            <a:ln>
              <a:noFill/>
            </a:ln>
            <a:extLst/>
          </p:spPr>
          <p:txBody>
            <a:bodyPr vert="horz" wrap="square" lIns="89619" tIns="44810" rIns="89619" bIns="44810" numCol="1" anchor="t" anchorCtr="0" compatLnSpc="1">
              <a:prstTxWarp prst="textNoShape">
                <a:avLst/>
              </a:prstTxWarp>
            </a:bodyPr>
            <a:lstStyle/>
            <a:p>
              <a:endParaRPr lang="en-US" sz="1764"/>
            </a:p>
          </p:txBody>
        </p:sp>
      </p:grpSp>
      <p:grpSp>
        <p:nvGrpSpPr>
          <p:cNvPr id="83" name="Group 82"/>
          <p:cNvGrpSpPr/>
          <p:nvPr/>
        </p:nvGrpSpPr>
        <p:grpSpPr>
          <a:xfrm>
            <a:off x="5764490" y="3205797"/>
            <a:ext cx="1676487" cy="441492"/>
            <a:chOff x="1207246" y="3213684"/>
            <a:chExt cx="1676487" cy="441492"/>
          </a:xfrm>
        </p:grpSpPr>
        <p:sp>
          <p:nvSpPr>
            <p:cNvPr id="81" name="Freeform 40"/>
            <p:cNvSpPr>
              <a:spLocks noChangeAspect="1"/>
            </p:cNvSpPr>
            <p:nvPr/>
          </p:nvSpPr>
          <p:spPr bwMode="auto">
            <a:xfrm flipH="1">
              <a:off x="2195820" y="3213684"/>
              <a:ext cx="687913" cy="441492"/>
            </a:xfrm>
            <a:custGeom>
              <a:avLst/>
              <a:gdLst>
                <a:gd name="connsiteX0" fmla="*/ 4635324 w 4635324"/>
                <a:gd name="connsiteY0" fmla="*/ 2786728 h 2974887"/>
                <a:gd name="connsiteX1" fmla="*/ 0 w 4635324"/>
                <a:gd name="connsiteY1" fmla="*/ 2786728 h 2974887"/>
                <a:gd name="connsiteX2" fmla="*/ 0 w 4635324"/>
                <a:gd name="connsiteY2" fmla="*/ 2813608 h 2974887"/>
                <a:gd name="connsiteX3" fmla="*/ 185413 w 4635324"/>
                <a:gd name="connsiteY3" fmla="*/ 2974887 h 2974887"/>
                <a:gd name="connsiteX4" fmla="*/ 4449911 w 4635324"/>
                <a:gd name="connsiteY4" fmla="*/ 2974887 h 2974887"/>
                <a:gd name="connsiteX5" fmla="*/ 4635324 w 4635324"/>
                <a:gd name="connsiteY5" fmla="*/ 2813608 h 2974887"/>
                <a:gd name="connsiteX6" fmla="*/ 4635324 w 4635324"/>
                <a:gd name="connsiteY6" fmla="*/ 2786728 h 2974887"/>
                <a:gd name="connsiteX7" fmla="*/ 4005331 w 4635324"/>
                <a:gd name="connsiteY7" fmla="*/ 205988 h 2974887"/>
                <a:gd name="connsiteX8" fmla="*/ 4005331 w 4635324"/>
                <a:gd name="connsiteY8" fmla="*/ 2473188 h 2974887"/>
                <a:gd name="connsiteX9" fmla="*/ 630009 w 4635324"/>
                <a:gd name="connsiteY9" fmla="*/ 2473188 h 2974887"/>
                <a:gd name="connsiteX10" fmla="*/ 630009 w 4635324"/>
                <a:gd name="connsiteY10" fmla="*/ 205988 h 2974887"/>
                <a:gd name="connsiteX11" fmla="*/ 4115213 w 4635324"/>
                <a:gd name="connsiteY11" fmla="*/ 0 h 2974887"/>
                <a:gd name="connsiteX12" fmla="*/ 520123 w 4635324"/>
                <a:gd name="connsiteY12" fmla="*/ 0 h 2974887"/>
                <a:gd name="connsiteX13" fmla="*/ 391787 w 4635324"/>
                <a:gd name="connsiteY13" fmla="*/ 128336 h 2974887"/>
                <a:gd name="connsiteX14" fmla="*/ 391787 w 4635324"/>
                <a:gd name="connsiteY14" fmla="*/ 2548645 h 2974887"/>
                <a:gd name="connsiteX15" fmla="*/ 520123 w 4635324"/>
                <a:gd name="connsiteY15" fmla="*/ 2676981 h 2974887"/>
                <a:gd name="connsiteX16" fmla="*/ 4115213 w 4635324"/>
                <a:gd name="connsiteY16" fmla="*/ 2676981 h 2974887"/>
                <a:gd name="connsiteX17" fmla="*/ 4243549 w 4635324"/>
                <a:gd name="connsiteY17" fmla="*/ 2548645 h 2974887"/>
                <a:gd name="connsiteX18" fmla="*/ 4243549 w 4635324"/>
                <a:gd name="connsiteY18" fmla="*/ 128336 h 2974887"/>
                <a:gd name="connsiteX19" fmla="*/ 4115213 w 4635324"/>
                <a:gd name="connsiteY19" fmla="*/ 0 h 29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635324" h="2974887">
                  <a:moveTo>
                    <a:pt x="4635324" y="2786728"/>
                  </a:moveTo>
                  <a:lnTo>
                    <a:pt x="0" y="2786728"/>
                  </a:lnTo>
                  <a:cubicBezTo>
                    <a:pt x="0" y="2813608"/>
                    <a:pt x="0" y="2813608"/>
                    <a:pt x="0" y="2813608"/>
                  </a:cubicBezTo>
                  <a:cubicBezTo>
                    <a:pt x="0" y="2894248"/>
                    <a:pt x="79463" y="2974887"/>
                    <a:pt x="185413" y="2974887"/>
                  </a:cubicBezTo>
                  <a:cubicBezTo>
                    <a:pt x="4449911" y="2974887"/>
                    <a:pt x="4449911" y="2974887"/>
                    <a:pt x="4449911" y="2974887"/>
                  </a:cubicBezTo>
                  <a:cubicBezTo>
                    <a:pt x="4555862" y="2974887"/>
                    <a:pt x="4635324" y="2894248"/>
                    <a:pt x="4635324" y="2813608"/>
                  </a:cubicBezTo>
                  <a:cubicBezTo>
                    <a:pt x="4635324" y="2786728"/>
                    <a:pt x="4635324" y="2786728"/>
                    <a:pt x="4635324" y="2786728"/>
                  </a:cubicBezTo>
                  <a:close/>
                  <a:moveTo>
                    <a:pt x="4005331" y="205988"/>
                  </a:moveTo>
                  <a:lnTo>
                    <a:pt x="4005331" y="2473188"/>
                  </a:lnTo>
                  <a:lnTo>
                    <a:pt x="630009" y="2473188"/>
                  </a:lnTo>
                  <a:lnTo>
                    <a:pt x="630009" y="205988"/>
                  </a:lnTo>
                  <a:close/>
                  <a:moveTo>
                    <a:pt x="4115213" y="0"/>
                  </a:moveTo>
                  <a:lnTo>
                    <a:pt x="520123" y="0"/>
                  </a:lnTo>
                  <a:cubicBezTo>
                    <a:pt x="449244" y="0"/>
                    <a:pt x="391787" y="57457"/>
                    <a:pt x="391787" y="128336"/>
                  </a:cubicBezTo>
                  <a:lnTo>
                    <a:pt x="391787" y="2548645"/>
                  </a:lnTo>
                  <a:cubicBezTo>
                    <a:pt x="391787" y="2619524"/>
                    <a:pt x="449244" y="2676981"/>
                    <a:pt x="520123" y="2676981"/>
                  </a:cubicBezTo>
                  <a:lnTo>
                    <a:pt x="4115213" y="2676981"/>
                  </a:lnTo>
                  <a:cubicBezTo>
                    <a:pt x="4186092" y="2676981"/>
                    <a:pt x="4243549" y="2619524"/>
                    <a:pt x="4243549" y="2548645"/>
                  </a:cubicBezTo>
                  <a:lnTo>
                    <a:pt x="4243549" y="128336"/>
                  </a:lnTo>
                  <a:cubicBezTo>
                    <a:pt x="4243549" y="57457"/>
                    <a:pt x="4186092" y="0"/>
                    <a:pt x="4115213" y="0"/>
                  </a:cubicBezTo>
                  <a:close/>
                </a:path>
              </a:pathLst>
            </a:custGeom>
            <a:solidFill>
              <a:srgbClr val="00BCF2"/>
            </a:solidFill>
            <a:ln>
              <a:noFill/>
            </a:ln>
          </p:spPr>
          <p:txBody>
            <a:bodyPr vert="horz" wrap="square" lIns="89619" tIns="44810" rIns="89619" bIns="44810" numCol="1" anchor="t" anchorCtr="0" compatLnSpc="1">
              <a:prstTxWarp prst="textNoShape">
                <a:avLst/>
              </a:prstTxWarp>
              <a:noAutofit/>
            </a:bodyPr>
            <a:lstStyle/>
            <a:p>
              <a:endParaRPr lang="en-US" sz="1764" dirty="0"/>
            </a:p>
          </p:txBody>
        </p:sp>
        <p:sp>
          <p:nvSpPr>
            <p:cNvPr id="82" name="Rectangle 81"/>
            <p:cNvSpPr/>
            <p:nvPr/>
          </p:nvSpPr>
          <p:spPr>
            <a:xfrm>
              <a:off x="1207246" y="3298698"/>
              <a:ext cx="889804" cy="271464"/>
            </a:xfrm>
            <a:prstGeom prst="rect">
              <a:avLst/>
            </a:prstGeom>
            <a:noFill/>
          </p:spPr>
          <p:txBody>
            <a:bodyPr wrap="square" lIns="89642" tIns="44821" rIns="89642" bIns="44821">
              <a:spAutoFit/>
            </a:bodyPr>
            <a:lstStyle/>
            <a:p>
              <a:pPr algn="r" defTabSz="914367"/>
              <a:r>
                <a:rPr lang="en-US" sz="1176" dirty="0">
                  <a:ln w="0"/>
                  <a:solidFill>
                    <a:srgbClr val="505050"/>
                  </a:solidFill>
                  <a:cs typeface="Segoe UI Semilight" panose="020B0402040204020203" pitchFamily="34" charset="0"/>
                </a:rPr>
                <a:t>Device</a:t>
              </a:r>
            </a:p>
          </p:txBody>
        </p:sp>
      </p:grpSp>
    </p:spTree>
    <p:extLst>
      <p:ext uri="{BB962C8B-B14F-4D97-AF65-F5344CB8AC3E}">
        <p14:creationId xmlns:p14="http://schemas.microsoft.com/office/powerpoint/2010/main" val="32035869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right)">
                                      <p:cBhvr>
                                        <p:cTn id="7" dur="500"/>
                                        <p:tgtEl>
                                          <p:spTgt spid="24"/>
                                        </p:tgtEl>
                                      </p:cBhvr>
                                    </p:animEffect>
                                  </p:childTnLst>
                                </p:cTn>
                              </p:par>
                              <p:par>
                                <p:cTn id="8" presetID="10" presetClass="entr" presetSubtype="0" fill="hold" nodeType="withEffect">
                                  <p:stCondLst>
                                    <p:cond delay="0"/>
                                  </p:stCondLst>
                                  <p:childTnLst>
                                    <p:set>
                                      <p:cBhvr>
                                        <p:cTn id="9" dur="1" fill="hold">
                                          <p:stCondLst>
                                            <p:cond delay="0"/>
                                          </p:stCondLst>
                                        </p:cTn>
                                        <p:tgtEl>
                                          <p:spTgt spid="28"/>
                                        </p:tgtEl>
                                        <p:attrNameLst>
                                          <p:attrName>style.visibility</p:attrName>
                                        </p:attrNameLst>
                                      </p:cBhvr>
                                      <p:to>
                                        <p:strVal val="visible"/>
                                      </p:to>
                                    </p:set>
                                    <p:animEffect transition="in" filter="fade">
                                      <p:cBhvr>
                                        <p:cTn id="10" dur="500"/>
                                        <p:tgtEl>
                                          <p:spTgt spid="28"/>
                                        </p:tgtEl>
                                      </p:cBhvr>
                                    </p:animEffect>
                                  </p:childTnLst>
                                </p:cTn>
                              </p:par>
                              <p:par>
                                <p:cTn id="11" presetID="10" presetClass="entr" presetSubtype="0" fill="hold" grpId="0" nodeType="withEffect">
                                  <p:stCondLst>
                                    <p:cond delay="400"/>
                                  </p:stCondLst>
                                  <p:childTnLst>
                                    <p:set>
                                      <p:cBhvr>
                                        <p:cTn id="12" dur="1" fill="hold">
                                          <p:stCondLst>
                                            <p:cond delay="0"/>
                                          </p:stCondLst>
                                        </p:cTn>
                                        <p:tgtEl>
                                          <p:spTgt spid="50"/>
                                        </p:tgtEl>
                                        <p:attrNameLst>
                                          <p:attrName>style.visibility</p:attrName>
                                        </p:attrNameLst>
                                      </p:cBhvr>
                                      <p:to>
                                        <p:strVal val="visible"/>
                                      </p:to>
                                    </p:set>
                                    <p:animEffect transition="in" filter="fade">
                                      <p:cBhvr>
                                        <p:cTn id="13" dur="250"/>
                                        <p:tgtEl>
                                          <p:spTgt spid="50"/>
                                        </p:tgtEl>
                                      </p:cBhvr>
                                    </p:animEffect>
                                  </p:childTnLst>
                                </p:cTn>
                              </p:par>
                            </p:childTnLst>
                          </p:cTn>
                        </p:par>
                        <p:par>
                          <p:cTn id="14" fill="hold">
                            <p:stCondLst>
                              <p:cond delay="650"/>
                            </p:stCondLst>
                            <p:childTnLst>
                              <p:par>
                                <p:cTn id="15" presetID="10" presetClass="entr" presetSubtype="0" fill="hold" nodeType="afterEffect">
                                  <p:stCondLst>
                                    <p:cond delay="0"/>
                                  </p:stCondLst>
                                  <p:childTnLst>
                                    <p:set>
                                      <p:cBhvr>
                                        <p:cTn id="16" dur="1" fill="hold">
                                          <p:stCondLst>
                                            <p:cond delay="0"/>
                                          </p:stCondLst>
                                        </p:cTn>
                                        <p:tgtEl>
                                          <p:spTgt spid="80"/>
                                        </p:tgtEl>
                                        <p:attrNameLst>
                                          <p:attrName>style.visibility</p:attrName>
                                        </p:attrNameLst>
                                      </p:cBhvr>
                                      <p:to>
                                        <p:strVal val="visible"/>
                                      </p:to>
                                    </p:set>
                                    <p:animEffect transition="in" filter="fade">
                                      <p:cBhvr>
                                        <p:cTn id="17" dur="500"/>
                                        <p:tgtEl>
                                          <p:spTgt spid="80"/>
                                        </p:tgtEl>
                                      </p:cBhvr>
                                    </p:animEffect>
                                  </p:childTnLst>
                                </p:cTn>
                              </p:par>
                            </p:childTnLst>
                          </p:cTn>
                        </p:par>
                        <p:par>
                          <p:cTn id="18" fill="hold">
                            <p:stCondLst>
                              <p:cond delay="1150"/>
                            </p:stCondLst>
                            <p:childTnLst>
                              <p:par>
                                <p:cTn id="19" presetID="10" presetClass="entr" presetSubtype="0" fill="hold" grpId="1" nodeType="afterEffect">
                                  <p:stCondLst>
                                    <p:cond delay="0"/>
                                  </p:stCondLst>
                                  <p:childTnLst>
                                    <p:set>
                                      <p:cBhvr>
                                        <p:cTn id="20" dur="1" fill="hold">
                                          <p:stCondLst>
                                            <p:cond delay="0"/>
                                          </p:stCondLst>
                                        </p:cTn>
                                        <p:tgtEl>
                                          <p:spTgt spid="41"/>
                                        </p:tgtEl>
                                        <p:attrNameLst>
                                          <p:attrName>style.visibility</p:attrName>
                                        </p:attrNameLst>
                                      </p:cBhvr>
                                      <p:to>
                                        <p:strVal val="visible"/>
                                      </p:to>
                                    </p:set>
                                    <p:animEffect transition="in" filter="fade">
                                      <p:cBhvr>
                                        <p:cTn id="21" dur="250"/>
                                        <p:tgtEl>
                                          <p:spTgt spid="41"/>
                                        </p:tgtEl>
                                      </p:cBhvr>
                                    </p:animEffect>
                                  </p:childTnLst>
                                </p:cTn>
                              </p:par>
                              <p:par>
                                <p:cTn id="22" presetID="10" presetClass="entr" presetSubtype="0" fill="hold" grpId="1" nodeType="withEffect">
                                  <p:stCondLst>
                                    <p:cond delay="0"/>
                                  </p:stCondLst>
                                  <p:childTnLst>
                                    <p:set>
                                      <p:cBhvr>
                                        <p:cTn id="23" dur="1" fill="hold">
                                          <p:stCondLst>
                                            <p:cond delay="0"/>
                                          </p:stCondLst>
                                        </p:cTn>
                                        <p:tgtEl>
                                          <p:spTgt spid="42"/>
                                        </p:tgtEl>
                                        <p:attrNameLst>
                                          <p:attrName>style.visibility</p:attrName>
                                        </p:attrNameLst>
                                      </p:cBhvr>
                                      <p:to>
                                        <p:strVal val="visible"/>
                                      </p:to>
                                    </p:set>
                                    <p:animEffect transition="in" filter="fade">
                                      <p:cBhvr>
                                        <p:cTn id="24" dur="250"/>
                                        <p:tgtEl>
                                          <p:spTgt spid="42"/>
                                        </p:tgtEl>
                                      </p:cBhvr>
                                    </p:animEffect>
                                  </p:childTnLst>
                                </p:cTn>
                              </p:par>
                              <p:par>
                                <p:cTn id="25" presetID="54" presetClass="path" presetSubtype="0" decel="100000" fill="hold" grpId="0" nodeType="withEffect">
                                  <p:stCondLst>
                                    <p:cond delay="0"/>
                                  </p:stCondLst>
                                  <p:childTnLst>
                                    <p:animMotion origin="layout" path="M 3.26781E-6 -9.44167E-7 L -0.04238 -9.44167E-7 L -0.08463 -9.44167E-7 " pathEditMode="relative" rAng="0" ptsTypes="AAA">
                                      <p:cBhvr>
                                        <p:cTn id="26" dur="750" fill="hold"/>
                                        <p:tgtEl>
                                          <p:spTgt spid="41"/>
                                        </p:tgtEl>
                                        <p:attrNameLst>
                                          <p:attrName>ppt_x</p:attrName>
                                          <p:attrName>ppt_y</p:attrName>
                                        </p:attrNameLst>
                                      </p:cBhvr>
                                      <p:rCtr x="-4238" y="0"/>
                                    </p:animMotion>
                                    <p:animScale>
                                      <p:cBhvr>
                                        <p:cTn id="27" dur="750" fill="hold">
                                          <p:stCondLst>
                                            <p:cond delay="0"/>
                                          </p:stCondLst>
                                        </p:cTn>
                                        <p:tgtEl>
                                          <p:spTgt spid="41"/>
                                        </p:tgtEl>
                                      </p:cBhvr>
                                      <p:from x="100000" y="100000"/>
                                      <p:to x="100000" y="100000"/>
                                    </p:animScale>
                                    <p:animRot by="0">
                                      <p:cBhvr>
                                        <p:cTn id="28" dur="750" fill="hold">
                                          <p:stCondLst>
                                            <p:cond delay="0"/>
                                          </p:stCondLst>
                                        </p:cTn>
                                        <p:tgtEl>
                                          <p:spTgt spid="41"/>
                                        </p:tgtEl>
                                        <p:attrNameLst>
                                          <p:attrName>r</p:attrName>
                                        </p:attrNameLst>
                                      </p:cBhvr>
                                    </p:animRot>
                                  </p:childTnLst>
                                </p:cTn>
                              </p:par>
                              <p:par>
                                <p:cTn id="29" presetID="54" presetClass="path" presetSubtype="0" decel="100000" fill="hold" grpId="0" nodeType="withEffect">
                                  <p:stCondLst>
                                    <p:cond delay="0"/>
                                  </p:stCondLst>
                                  <p:childTnLst>
                                    <p:animMotion origin="layout" path="M -3.10697E-6 -9.44167E-7 L -0.01736 -9.44167E-7 L -0.03472 -9.44167E-7 " pathEditMode="relative" rAng="0" ptsTypes="AAA">
                                      <p:cBhvr>
                                        <p:cTn id="30" dur="750" fill="hold"/>
                                        <p:tgtEl>
                                          <p:spTgt spid="42"/>
                                        </p:tgtEl>
                                        <p:attrNameLst>
                                          <p:attrName>ppt_x</p:attrName>
                                          <p:attrName>ppt_y</p:attrName>
                                        </p:attrNameLst>
                                      </p:cBhvr>
                                      <p:rCtr x="-1736" y="0"/>
                                    </p:animMotion>
                                    <p:animScale>
                                      <p:cBhvr>
                                        <p:cTn id="31" dur="750" fill="hold">
                                          <p:stCondLst>
                                            <p:cond delay="0"/>
                                          </p:stCondLst>
                                        </p:cTn>
                                        <p:tgtEl>
                                          <p:spTgt spid="42"/>
                                        </p:tgtEl>
                                      </p:cBhvr>
                                      <p:from x="100000" y="100000"/>
                                      <p:to x="572954" y="100000"/>
                                    </p:animScale>
                                    <p:animRot by="0">
                                      <p:cBhvr>
                                        <p:cTn id="32" dur="750" fill="hold">
                                          <p:stCondLst>
                                            <p:cond delay="0"/>
                                          </p:stCondLst>
                                        </p:cTn>
                                        <p:tgtEl>
                                          <p:spTgt spid="42"/>
                                        </p:tgtEl>
                                        <p:attrNameLst>
                                          <p:attrName>r</p:attrName>
                                        </p:attrNameLst>
                                      </p:cBhvr>
                                    </p:animRot>
                                  </p:childTnLst>
                                </p:cTn>
                              </p:par>
                            </p:childTnLst>
                          </p:cTn>
                        </p:par>
                        <p:par>
                          <p:cTn id="33" fill="hold">
                            <p:stCondLst>
                              <p:cond delay="1900"/>
                            </p:stCondLst>
                            <p:childTnLst>
                              <p:par>
                                <p:cTn id="34" presetID="10" presetClass="entr" presetSubtype="0" fill="hold" grpId="0" nodeType="afterEffect">
                                  <p:stCondLst>
                                    <p:cond delay="0"/>
                                  </p:stCondLst>
                                  <p:childTnLst>
                                    <p:set>
                                      <p:cBhvr>
                                        <p:cTn id="35" dur="1" fill="hold">
                                          <p:stCondLst>
                                            <p:cond delay="0"/>
                                          </p:stCondLst>
                                        </p:cTn>
                                        <p:tgtEl>
                                          <p:spTgt spid="43"/>
                                        </p:tgtEl>
                                        <p:attrNameLst>
                                          <p:attrName>style.visibility</p:attrName>
                                        </p:attrNameLst>
                                      </p:cBhvr>
                                      <p:to>
                                        <p:strVal val="visible"/>
                                      </p:to>
                                    </p:set>
                                    <p:animEffect transition="in" filter="fade">
                                      <p:cBhvr>
                                        <p:cTn id="36" dur="500"/>
                                        <p:tgtEl>
                                          <p:spTgt spid="43"/>
                                        </p:tgtEl>
                                      </p:cBhvr>
                                    </p:animEffect>
                                  </p:childTnLst>
                                </p:cTn>
                              </p:par>
                            </p:childTnLst>
                          </p:cTn>
                        </p:par>
                        <p:par>
                          <p:cTn id="37" fill="hold">
                            <p:stCondLst>
                              <p:cond delay="2400"/>
                            </p:stCondLst>
                            <p:childTnLst>
                              <p:par>
                                <p:cTn id="38" presetID="22" presetClass="entr" presetSubtype="8" fill="hold" grpId="0" nodeType="afterEffect">
                                  <p:stCondLst>
                                    <p:cond delay="0"/>
                                  </p:stCondLst>
                                  <p:childTnLst>
                                    <p:set>
                                      <p:cBhvr>
                                        <p:cTn id="39" dur="1" fill="hold">
                                          <p:stCondLst>
                                            <p:cond delay="0"/>
                                          </p:stCondLst>
                                        </p:cTn>
                                        <p:tgtEl>
                                          <p:spTgt spid="14"/>
                                        </p:tgtEl>
                                        <p:attrNameLst>
                                          <p:attrName>style.visibility</p:attrName>
                                        </p:attrNameLst>
                                      </p:cBhvr>
                                      <p:to>
                                        <p:strVal val="visible"/>
                                      </p:to>
                                    </p:set>
                                    <p:animEffect transition="in" filter="wipe(left)">
                                      <p:cBhvr>
                                        <p:cTn id="40" dur="500"/>
                                        <p:tgtEl>
                                          <p:spTgt spid="14"/>
                                        </p:tgtEl>
                                      </p:cBhvr>
                                    </p:animEffect>
                                  </p:childTnLst>
                                </p:cTn>
                              </p:par>
                              <p:par>
                                <p:cTn id="41" presetID="22" presetClass="entr" presetSubtype="8" fill="hold" grpId="0" nodeType="withEffect">
                                  <p:stCondLst>
                                    <p:cond delay="0"/>
                                  </p:stCondLst>
                                  <p:childTnLst>
                                    <p:set>
                                      <p:cBhvr>
                                        <p:cTn id="42" dur="1" fill="hold">
                                          <p:stCondLst>
                                            <p:cond delay="0"/>
                                          </p:stCondLst>
                                        </p:cTn>
                                        <p:tgtEl>
                                          <p:spTgt spid="13"/>
                                        </p:tgtEl>
                                        <p:attrNameLst>
                                          <p:attrName>style.visibility</p:attrName>
                                        </p:attrNameLst>
                                      </p:cBhvr>
                                      <p:to>
                                        <p:strVal val="visible"/>
                                      </p:to>
                                    </p:set>
                                    <p:animEffect transition="in" filter="wipe(left)">
                                      <p:cBhvr>
                                        <p:cTn id="43" dur="500"/>
                                        <p:tgtEl>
                                          <p:spTgt spid="13"/>
                                        </p:tgtEl>
                                      </p:cBhvr>
                                    </p:animEffect>
                                  </p:childTnLst>
                                </p:cTn>
                              </p:par>
                              <p:par>
                                <p:cTn id="44" presetID="22" presetClass="entr" presetSubtype="8" fill="hold" grpId="0" nodeType="withEffect">
                                  <p:stCondLst>
                                    <p:cond delay="0"/>
                                  </p:stCondLst>
                                  <p:childTnLst>
                                    <p:set>
                                      <p:cBhvr>
                                        <p:cTn id="45" dur="1" fill="hold">
                                          <p:stCondLst>
                                            <p:cond delay="0"/>
                                          </p:stCondLst>
                                        </p:cTn>
                                        <p:tgtEl>
                                          <p:spTgt spid="15"/>
                                        </p:tgtEl>
                                        <p:attrNameLst>
                                          <p:attrName>style.visibility</p:attrName>
                                        </p:attrNameLst>
                                      </p:cBhvr>
                                      <p:to>
                                        <p:strVal val="visible"/>
                                      </p:to>
                                    </p:set>
                                    <p:animEffect transition="in" filter="wipe(left)">
                                      <p:cBhvr>
                                        <p:cTn id="46" dur="500"/>
                                        <p:tgtEl>
                                          <p:spTgt spid="15"/>
                                        </p:tgtEl>
                                      </p:cBhvr>
                                    </p:animEffect>
                                  </p:childTnLst>
                                </p:cTn>
                              </p:par>
                            </p:childTnLst>
                          </p:cTn>
                        </p:par>
                      </p:childTnLst>
                    </p:cTn>
                  </p:par>
                  <p:par>
                    <p:cTn id="47" fill="hold">
                      <p:stCondLst>
                        <p:cond delay="indefinite"/>
                      </p:stCondLst>
                      <p:childTnLst>
                        <p:par>
                          <p:cTn id="48" fill="hold">
                            <p:stCondLst>
                              <p:cond delay="0"/>
                            </p:stCondLst>
                            <p:childTnLst>
                              <p:par>
                                <p:cTn id="49" presetID="22" presetClass="entr" presetSubtype="8" fill="hold" nodeType="clickEffect">
                                  <p:stCondLst>
                                    <p:cond delay="0"/>
                                  </p:stCondLst>
                                  <p:childTnLst>
                                    <p:set>
                                      <p:cBhvr>
                                        <p:cTn id="50" dur="1" fill="hold">
                                          <p:stCondLst>
                                            <p:cond delay="0"/>
                                          </p:stCondLst>
                                        </p:cTn>
                                        <p:tgtEl>
                                          <p:spTgt spid="16"/>
                                        </p:tgtEl>
                                        <p:attrNameLst>
                                          <p:attrName>style.visibility</p:attrName>
                                        </p:attrNameLst>
                                      </p:cBhvr>
                                      <p:to>
                                        <p:strVal val="visible"/>
                                      </p:to>
                                    </p:set>
                                    <p:animEffect transition="in" filter="wipe(left)">
                                      <p:cBhvr>
                                        <p:cTn id="51" dur="500"/>
                                        <p:tgtEl>
                                          <p:spTgt spid="16"/>
                                        </p:tgtEl>
                                      </p:cBhvr>
                                    </p:animEffect>
                                  </p:childTnLst>
                                </p:cTn>
                              </p:par>
                              <p:par>
                                <p:cTn id="52" presetID="10" presetClass="entr" presetSubtype="0" fill="hold" nodeType="withEffect">
                                  <p:stCondLst>
                                    <p:cond delay="0"/>
                                  </p:stCondLst>
                                  <p:childTnLst>
                                    <p:set>
                                      <p:cBhvr>
                                        <p:cTn id="53" dur="1" fill="hold">
                                          <p:stCondLst>
                                            <p:cond delay="0"/>
                                          </p:stCondLst>
                                        </p:cTn>
                                        <p:tgtEl>
                                          <p:spTgt spid="83"/>
                                        </p:tgtEl>
                                        <p:attrNameLst>
                                          <p:attrName>style.visibility</p:attrName>
                                        </p:attrNameLst>
                                      </p:cBhvr>
                                      <p:to>
                                        <p:strVal val="visible"/>
                                      </p:to>
                                    </p:set>
                                    <p:animEffect transition="in" filter="fade">
                                      <p:cBhvr>
                                        <p:cTn id="54" dur="500"/>
                                        <p:tgtEl>
                                          <p:spTgt spid="83"/>
                                        </p:tgtEl>
                                      </p:cBhvr>
                                    </p:animEffect>
                                  </p:childTnLst>
                                </p:cTn>
                              </p:par>
                              <p:par>
                                <p:cTn id="55" presetID="10" presetClass="entr" presetSubtype="0" fill="hold" grpId="0" nodeType="withEffect">
                                  <p:stCondLst>
                                    <p:cond delay="400"/>
                                  </p:stCondLst>
                                  <p:childTnLst>
                                    <p:set>
                                      <p:cBhvr>
                                        <p:cTn id="56" dur="1" fill="hold">
                                          <p:stCondLst>
                                            <p:cond delay="0"/>
                                          </p:stCondLst>
                                        </p:cTn>
                                        <p:tgtEl>
                                          <p:spTgt spid="49"/>
                                        </p:tgtEl>
                                        <p:attrNameLst>
                                          <p:attrName>style.visibility</p:attrName>
                                        </p:attrNameLst>
                                      </p:cBhvr>
                                      <p:to>
                                        <p:strVal val="visible"/>
                                      </p:to>
                                    </p:set>
                                    <p:animEffect transition="in" filter="fade">
                                      <p:cBhvr>
                                        <p:cTn id="57" dur="250"/>
                                        <p:tgtEl>
                                          <p:spTgt spid="49"/>
                                        </p:tgtEl>
                                      </p:cBhvr>
                                    </p:animEffect>
                                  </p:childTnLst>
                                </p:cTn>
                              </p:par>
                              <p:par>
                                <p:cTn id="58" presetID="10" presetClass="entr" presetSubtype="0" fill="hold" grpId="1" nodeType="withEffect">
                                  <p:stCondLst>
                                    <p:cond delay="500"/>
                                  </p:stCondLst>
                                  <p:childTnLst>
                                    <p:set>
                                      <p:cBhvr>
                                        <p:cTn id="59" dur="1" fill="hold">
                                          <p:stCondLst>
                                            <p:cond delay="0"/>
                                          </p:stCondLst>
                                        </p:cTn>
                                        <p:tgtEl>
                                          <p:spTgt spid="45"/>
                                        </p:tgtEl>
                                        <p:attrNameLst>
                                          <p:attrName>style.visibility</p:attrName>
                                        </p:attrNameLst>
                                      </p:cBhvr>
                                      <p:to>
                                        <p:strVal val="visible"/>
                                      </p:to>
                                    </p:set>
                                    <p:animEffect transition="in" filter="fade">
                                      <p:cBhvr>
                                        <p:cTn id="60" dur="250"/>
                                        <p:tgtEl>
                                          <p:spTgt spid="45"/>
                                        </p:tgtEl>
                                      </p:cBhvr>
                                    </p:animEffect>
                                  </p:childTnLst>
                                </p:cTn>
                              </p:par>
                              <p:par>
                                <p:cTn id="61" presetID="10" presetClass="entr" presetSubtype="0" fill="hold" grpId="1" nodeType="withEffect">
                                  <p:stCondLst>
                                    <p:cond delay="500"/>
                                  </p:stCondLst>
                                  <p:childTnLst>
                                    <p:set>
                                      <p:cBhvr>
                                        <p:cTn id="62" dur="1" fill="hold">
                                          <p:stCondLst>
                                            <p:cond delay="0"/>
                                          </p:stCondLst>
                                        </p:cTn>
                                        <p:tgtEl>
                                          <p:spTgt spid="44"/>
                                        </p:tgtEl>
                                        <p:attrNameLst>
                                          <p:attrName>style.visibility</p:attrName>
                                        </p:attrNameLst>
                                      </p:cBhvr>
                                      <p:to>
                                        <p:strVal val="visible"/>
                                      </p:to>
                                    </p:set>
                                    <p:animEffect transition="in" filter="fade">
                                      <p:cBhvr>
                                        <p:cTn id="63" dur="250"/>
                                        <p:tgtEl>
                                          <p:spTgt spid="44"/>
                                        </p:tgtEl>
                                      </p:cBhvr>
                                    </p:animEffect>
                                  </p:childTnLst>
                                </p:cTn>
                              </p:par>
                            </p:childTnLst>
                          </p:cTn>
                        </p:par>
                        <p:par>
                          <p:cTn id="64" fill="hold">
                            <p:stCondLst>
                              <p:cond delay="750"/>
                            </p:stCondLst>
                            <p:childTnLst>
                              <p:par>
                                <p:cTn id="65" presetID="54" presetClass="path" presetSubtype="0" decel="100000" fill="hold" grpId="0" nodeType="afterEffect">
                                  <p:stCondLst>
                                    <p:cond delay="0"/>
                                  </p:stCondLst>
                                  <p:childTnLst>
                                    <p:animMotion origin="layout" path="M -3.49757E-6 4.63005E-7 L 0.02362 4.63005E-7 L 0.04711 4.63005E-7 " pathEditMode="relative" rAng="0" ptsTypes="AAA">
                                      <p:cBhvr>
                                        <p:cTn id="66" dur="750" fill="hold"/>
                                        <p:tgtEl>
                                          <p:spTgt spid="45"/>
                                        </p:tgtEl>
                                        <p:attrNameLst>
                                          <p:attrName>ppt_x</p:attrName>
                                          <p:attrName>ppt_y</p:attrName>
                                        </p:attrNameLst>
                                      </p:cBhvr>
                                      <p:rCtr x="2349" y="0"/>
                                    </p:animMotion>
                                    <p:animScale>
                                      <p:cBhvr>
                                        <p:cTn id="67" dur="750" fill="hold">
                                          <p:stCondLst>
                                            <p:cond delay="0"/>
                                          </p:stCondLst>
                                        </p:cTn>
                                        <p:tgtEl>
                                          <p:spTgt spid="45"/>
                                        </p:tgtEl>
                                      </p:cBhvr>
                                      <p:from x="100000" y="100000"/>
                                      <p:to x="723482" y="100000"/>
                                    </p:animScale>
                                    <p:animRot by="0">
                                      <p:cBhvr>
                                        <p:cTn id="68" dur="750" fill="hold">
                                          <p:stCondLst>
                                            <p:cond delay="0"/>
                                          </p:stCondLst>
                                        </p:cTn>
                                        <p:tgtEl>
                                          <p:spTgt spid="45"/>
                                        </p:tgtEl>
                                        <p:attrNameLst>
                                          <p:attrName>r</p:attrName>
                                        </p:attrNameLst>
                                      </p:cBhvr>
                                    </p:animRot>
                                  </p:childTnLst>
                                </p:cTn>
                              </p:par>
                              <p:par>
                                <p:cTn id="69" presetID="41" presetClass="path" presetSubtype="0" decel="100000" fill="hold" grpId="0" nodeType="withEffect">
                                  <p:stCondLst>
                                    <p:cond delay="0"/>
                                  </p:stCondLst>
                                  <p:childTnLst>
                                    <p:animMotion origin="layout" path="M 3.07378E-6 4.63005E-7 L 0.05476 -0.00023 L 0.10965 -0.00023 " pathEditMode="relative" rAng="0" ptsTypes="AAA">
                                      <p:cBhvr>
                                        <p:cTn id="70" dur="750" fill="hold"/>
                                        <p:tgtEl>
                                          <p:spTgt spid="44"/>
                                        </p:tgtEl>
                                        <p:attrNameLst>
                                          <p:attrName>ppt_x</p:attrName>
                                          <p:attrName>ppt_y</p:attrName>
                                        </p:attrNameLst>
                                      </p:cBhvr>
                                      <p:rCtr x="5476" y="-23"/>
                                    </p:animMotion>
                                    <p:animScale>
                                      <p:cBhvr>
                                        <p:cTn id="71" dur="750" fill="hold">
                                          <p:stCondLst>
                                            <p:cond delay="0"/>
                                          </p:stCondLst>
                                        </p:cTn>
                                        <p:tgtEl>
                                          <p:spTgt spid="44"/>
                                        </p:tgtEl>
                                      </p:cBhvr>
                                      <p:from x="100000" y="100000"/>
                                      <p:to x="100000" y="100000"/>
                                    </p:animScale>
                                    <p:animRot by="0">
                                      <p:cBhvr>
                                        <p:cTn id="72" dur="750" fill="hold">
                                          <p:stCondLst>
                                            <p:cond delay="0"/>
                                          </p:stCondLst>
                                        </p:cTn>
                                        <p:tgtEl>
                                          <p:spTgt spid="44"/>
                                        </p:tgtEl>
                                        <p:attrNameLst>
                                          <p:attrName>r</p:attrName>
                                        </p:attrNameLst>
                                      </p:cBhvr>
                                    </p:animRot>
                                  </p:childTnLst>
                                </p:cTn>
                              </p:par>
                            </p:childTnLst>
                          </p:cTn>
                        </p:par>
                        <p:par>
                          <p:cTn id="73" fill="hold">
                            <p:stCondLst>
                              <p:cond delay="1500"/>
                            </p:stCondLst>
                            <p:childTnLst>
                              <p:par>
                                <p:cTn id="74" presetID="10" presetClass="entr" presetSubtype="0" fill="hold" grpId="0" nodeType="afterEffect">
                                  <p:stCondLst>
                                    <p:cond delay="0"/>
                                  </p:stCondLst>
                                  <p:childTnLst>
                                    <p:set>
                                      <p:cBhvr>
                                        <p:cTn id="75" dur="1" fill="hold">
                                          <p:stCondLst>
                                            <p:cond delay="0"/>
                                          </p:stCondLst>
                                        </p:cTn>
                                        <p:tgtEl>
                                          <p:spTgt spid="54"/>
                                        </p:tgtEl>
                                        <p:attrNameLst>
                                          <p:attrName>style.visibility</p:attrName>
                                        </p:attrNameLst>
                                      </p:cBhvr>
                                      <p:to>
                                        <p:strVal val="visible"/>
                                      </p:to>
                                    </p:set>
                                    <p:animEffect transition="in" filter="fade">
                                      <p:cBhvr>
                                        <p:cTn id="76" dur="500"/>
                                        <p:tgtEl>
                                          <p:spTgt spid="54"/>
                                        </p:tgtEl>
                                      </p:cBhvr>
                                    </p:animEffect>
                                  </p:childTnLst>
                                </p:cTn>
                              </p:par>
                            </p:childTnLst>
                          </p:cTn>
                        </p:par>
                        <p:par>
                          <p:cTn id="77" fill="hold">
                            <p:stCondLst>
                              <p:cond delay="2000"/>
                            </p:stCondLst>
                            <p:childTnLst>
                              <p:par>
                                <p:cTn id="78" presetID="22" presetClass="entr" presetSubtype="8" fill="hold" grpId="0" nodeType="afterEffect">
                                  <p:stCondLst>
                                    <p:cond delay="0"/>
                                  </p:stCondLst>
                                  <p:childTnLst>
                                    <p:set>
                                      <p:cBhvr>
                                        <p:cTn id="79" dur="1" fill="hold">
                                          <p:stCondLst>
                                            <p:cond delay="0"/>
                                          </p:stCondLst>
                                        </p:cTn>
                                        <p:tgtEl>
                                          <p:spTgt spid="9"/>
                                        </p:tgtEl>
                                        <p:attrNameLst>
                                          <p:attrName>style.visibility</p:attrName>
                                        </p:attrNameLst>
                                      </p:cBhvr>
                                      <p:to>
                                        <p:strVal val="visible"/>
                                      </p:to>
                                    </p:set>
                                    <p:animEffect transition="in" filter="wipe(left)">
                                      <p:cBhvr>
                                        <p:cTn id="80" dur="500"/>
                                        <p:tgtEl>
                                          <p:spTgt spid="9"/>
                                        </p:tgtEl>
                                      </p:cBhvr>
                                    </p:animEffect>
                                  </p:childTnLst>
                                </p:cTn>
                              </p:par>
                              <p:par>
                                <p:cTn id="81" presetID="22" presetClass="entr" presetSubtype="8" fill="hold" grpId="0" nodeType="withEffect">
                                  <p:stCondLst>
                                    <p:cond delay="0"/>
                                  </p:stCondLst>
                                  <p:childTnLst>
                                    <p:set>
                                      <p:cBhvr>
                                        <p:cTn id="82" dur="1" fill="hold">
                                          <p:stCondLst>
                                            <p:cond delay="0"/>
                                          </p:stCondLst>
                                        </p:cTn>
                                        <p:tgtEl>
                                          <p:spTgt spid="7"/>
                                        </p:tgtEl>
                                        <p:attrNameLst>
                                          <p:attrName>style.visibility</p:attrName>
                                        </p:attrNameLst>
                                      </p:cBhvr>
                                      <p:to>
                                        <p:strVal val="visible"/>
                                      </p:to>
                                    </p:set>
                                    <p:animEffect transition="in" filter="wipe(left)">
                                      <p:cBhvr>
                                        <p:cTn id="83" dur="500"/>
                                        <p:tgtEl>
                                          <p:spTgt spid="7"/>
                                        </p:tgtEl>
                                      </p:cBhvr>
                                    </p:animEffect>
                                  </p:childTnLst>
                                </p:cTn>
                              </p:par>
                              <p:par>
                                <p:cTn id="84" presetID="22" presetClass="entr" presetSubtype="8" fill="hold" grpId="0" nodeType="withEffect">
                                  <p:stCondLst>
                                    <p:cond delay="0"/>
                                  </p:stCondLst>
                                  <p:childTnLst>
                                    <p:set>
                                      <p:cBhvr>
                                        <p:cTn id="85" dur="1" fill="hold">
                                          <p:stCondLst>
                                            <p:cond delay="0"/>
                                          </p:stCondLst>
                                        </p:cTn>
                                        <p:tgtEl>
                                          <p:spTgt spid="6"/>
                                        </p:tgtEl>
                                        <p:attrNameLst>
                                          <p:attrName>style.visibility</p:attrName>
                                        </p:attrNameLst>
                                      </p:cBhvr>
                                      <p:to>
                                        <p:strVal val="visible"/>
                                      </p:to>
                                    </p:set>
                                    <p:animEffect transition="in" filter="wipe(left)">
                                      <p:cBhvr>
                                        <p:cTn id="86" dur="500"/>
                                        <p:tgtEl>
                                          <p:spTgt spid="6"/>
                                        </p:tgtEl>
                                      </p:cBhvr>
                                    </p:animEffect>
                                  </p:childTnLst>
                                </p:cTn>
                              </p:par>
                              <p:par>
                                <p:cTn id="87" presetID="22" presetClass="entr" presetSubtype="8" fill="hold" grpId="0" nodeType="withEffect">
                                  <p:stCondLst>
                                    <p:cond delay="0"/>
                                  </p:stCondLst>
                                  <p:childTnLst>
                                    <p:set>
                                      <p:cBhvr>
                                        <p:cTn id="88" dur="1" fill="hold">
                                          <p:stCondLst>
                                            <p:cond delay="0"/>
                                          </p:stCondLst>
                                        </p:cTn>
                                        <p:tgtEl>
                                          <p:spTgt spid="8"/>
                                        </p:tgtEl>
                                        <p:attrNameLst>
                                          <p:attrName>style.visibility</p:attrName>
                                        </p:attrNameLst>
                                      </p:cBhvr>
                                      <p:to>
                                        <p:strVal val="visible"/>
                                      </p:to>
                                    </p:set>
                                    <p:animEffect transition="in" filter="wipe(left)">
                                      <p:cBhvr>
                                        <p:cTn id="89" dur="500"/>
                                        <p:tgtEl>
                                          <p:spTgt spid="8"/>
                                        </p:tgtEl>
                                      </p:cBhvr>
                                    </p:animEffect>
                                  </p:childTnLst>
                                </p:cTn>
                              </p:par>
                            </p:childTnLst>
                          </p:cTn>
                        </p:par>
                      </p:childTnLst>
                    </p:cTn>
                  </p:par>
                  <p:par>
                    <p:cTn id="90" fill="hold">
                      <p:stCondLst>
                        <p:cond delay="indefinite"/>
                      </p:stCondLst>
                      <p:childTnLst>
                        <p:par>
                          <p:cTn id="91" fill="hold">
                            <p:stCondLst>
                              <p:cond delay="0"/>
                            </p:stCondLst>
                            <p:childTnLst>
                              <p:par>
                                <p:cTn id="92" presetID="10" presetClass="entr" presetSubtype="0" fill="hold" nodeType="clickEffect">
                                  <p:stCondLst>
                                    <p:cond delay="0"/>
                                  </p:stCondLst>
                                  <p:childTnLst>
                                    <p:set>
                                      <p:cBhvr>
                                        <p:cTn id="93" dur="1" fill="hold">
                                          <p:stCondLst>
                                            <p:cond delay="0"/>
                                          </p:stCondLst>
                                        </p:cTn>
                                        <p:tgtEl>
                                          <p:spTgt spid="57"/>
                                        </p:tgtEl>
                                        <p:attrNameLst>
                                          <p:attrName>style.visibility</p:attrName>
                                        </p:attrNameLst>
                                      </p:cBhvr>
                                      <p:to>
                                        <p:strVal val="visible"/>
                                      </p:to>
                                    </p:set>
                                    <p:animEffect transition="in" filter="fade">
                                      <p:cBhvr>
                                        <p:cTn id="94" dur="500"/>
                                        <p:tgtEl>
                                          <p:spTgt spid="57"/>
                                        </p:tgtEl>
                                      </p:cBhvr>
                                    </p:animEffect>
                                  </p:childTnLst>
                                </p:cTn>
                              </p:par>
                              <p:par>
                                <p:cTn id="95" presetID="22" presetClass="entr" presetSubtype="2" fill="hold" nodeType="withEffect">
                                  <p:stCondLst>
                                    <p:cond delay="0"/>
                                  </p:stCondLst>
                                  <p:childTnLst>
                                    <p:set>
                                      <p:cBhvr>
                                        <p:cTn id="96" dur="1" fill="hold">
                                          <p:stCondLst>
                                            <p:cond delay="0"/>
                                          </p:stCondLst>
                                        </p:cTn>
                                        <p:tgtEl>
                                          <p:spTgt spid="20"/>
                                        </p:tgtEl>
                                        <p:attrNameLst>
                                          <p:attrName>style.visibility</p:attrName>
                                        </p:attrNameLst>
                                      </p:cBhvr>
                                      <p:to>
                                        <p:strVal val="visible"/>
                                      </p:to>
                                    </p:set>
                                    <p:animEffect transition="in" filter="wipe(right)">
                                      <p:cBhvr>
                                        <p:cTn id="97" dur="500"/>
                                        <p:tgtEl>
                                          <p:spTgt spid="20"/>
                                        </p:tgtEl>
                                      </p:cBhvr>
                                    </p:animEffect>
                                  </p:childTnLst>
                                </p:cTn>
                              </p:par>
                              <p:par>
                                <p:cTn id="98" presetID="10" presetClass="entr" presetSubtype="0" fill="hold" grpId="0" nodeType="withEffect">
                                  <p:stCondLst>
                                    <p:cond delay="400"/>
                                  </p:stCondLst>
                                  <p:childTnLst>
                                    <p:set>
                                      <p:cBhvr>
                                        <p:cTn id="99" dur="1" fill="hold">
                                          <p:stCondLst>
                                            <p:cond delay="0"/>
                                          </p:stCondLst>
                                        </p:cTn>
                                        <p:tgtEl>
                                          <p:spTgt spid="48"/>
                                        </p:tgtEl>
                                        <p:attrNameLst>
                                          <p:attrName>style.visibility</p:attrName>
                                        </p:attrNameLst>
                                      </p:cBhvr>
                                      <p:to>
                                        <p:strVal val="visible"/>
                                      </p:to>
                                    </p:set>
                                    <p:animEffect transition="in" filter="fade">
                                      <p:cBhvr>
                                        <p:cTn id="100" dur="250"/>
                                        <p:tgtEl>
                                          <p:spTgt spid="48"/>
                                        </p:tgtEl>
                                      </p:cBhvr>
                                    </p:animEffect>
                                  </p:childTnLst>
                                </p:cTn>
                              </p:par>
                            </p:childTnLst>
                          </p:cTn>
                        </p:par>
                        <p:par>
                          <p:cTn id="101" fill="hold">
                            <p:stCondLst>
                              <p:cond delay="650"/>
                            </p:stCondLst>
                            <p:childTnLst>
                              <p:par>
                                <p:cTn id="102" presetID="10" presetClass="entr" presetSubtype="0" fill="hold" grpId="1" nodeType="afterEffect">
                                  <p:stCondLst>
                                    <p:cond delay="0"/>
                                  </p:stCondLst>
                                  <p:childTnLst>
                                    <p:set>
                                      <p:cBhvr>
                                        <p:cTn id="103" dur="1" fill="hold">
                                          <p:stCondLst>
                                            <p:cond delay="0"/>
                                          </p:stCondLst>
                                        </p:cTn>
                                        <p:tgtEl>
                                          <p:spTgt spid="47"/>
                                        </p:tgtEl>
                                        <p:attrNameLst>
                                          <p:attrName>style.visibility</p:attrName>
                                        </p:attrNameLst>
                                      </p:cBhvr>
                                      <p:to>
                                        <p:strVal val="visible"/>
                                      </p:to>
                                    </p:set>
                                    <p:animEffect transition="in" filter="fade">
                                      <p:cBhvr>
                                        <p:cTn id="104" dur="250"/>
                                        <p:tgtEl>
                                          <p:spTgt spid="47"/>
                                        </p:tgtEl>
                                      </p:cBhvr>
                                    </p:animEffect>
                                  </p:childTnLst>
                                </p:cTn>
                              </p:par>
                              <p:par>
                                <p:cTn id="105" presetID="10" presetClass="entr" presetSubtype="0" fill="hold" grpId="1" nodeType="withEffect">
                                  <p:stCondLst>
                                    <p:cond delay="0"/>
                                  </p:stCondLst>
                                  <p:childTnLst>
                                    <p:set>
                                      <p:cBhvr>
                                        <p:cTn id="106" dur="1" fill="hold">
                                          <p:stCondLst>
                                            <p:cond delay="0"/>
                                          </p:stCondLst>
                                        </p:cTn>
                                        <p:tgtEl>
                                          <p:spTgt spid="46"/>
                                        </p:tgtEl>
                                        <p:attrNameLst>
                                          <p:attrName>style.visibility</p:attrName>
                                        </p:attrNameLst>
                                      </p:cBhvr>
                                      <p:to>
                                        <p:strVal val="visible"/>
                                      </p:to>
                                    </p:set>
                                    <p:animEffect transition="in" filter="fade">
                                      <p:cBhvr>
                                        <p:cTn id="107" dur="250"/>
                                        <p:tgtEl>
                                          <p:spTgt spid="46"/>
                                        </p:tgtEl>
                                      </p:cBhvr>
                                    </p:animEffect>
                                  </p:childTnLst>
                                </p:cTn>
                              </p:par>
                            </p:childTnLst>
                          </p:cTn>
                        </p:par>
                        <p:par>
                          <p:cTn id="108" fill="hold">
                            <p:stCondLst>
                              <p:cond delay="900"/>
                            </p:stCondLst>
                            <p:childTnLst>
                              <p:par>
                                <p:cTn id="109" presetID="54" presetClass="path" presetSubtype="0" decel="100000" fill="hold" grpId="0" nodeType="afterEffect">
                                  <p:stCondLst>
                                    <p:cond delay="0"/>
                                  </p:stCondLst>
                                  <p:childTnLst>
                                    <p:animMotion origin="layout" path="M 3.91882E-6 1.5025E-6 L -0.02349 1.5025E-6 L -0.04698 1.5025E-6 " pathEditMode="relative" rAng="0" ptsTypes="AAA">
                                      <p:cBhvr>
                                        <p:cTn id="110" dur="750" fill="hold"/>
                                        <p:tgtEl>
                                          <p:spTgt spid="47"/>
                                        </p:tgtEl>
                                        <p:attrNameLst>
                                          <p:attrName>ppt_x</p:attrName>
                                          <p:attrName>ppt_y</p:attrName>
                                        </p:attrNameLst>
                                      </p:cBhvr>
                                      <p:rCtr x="-2349" y="0"/>
                                    </p:animMotion>
                                    <p:animScale>
                                      <p:cBhvr>
                                        <p:cTn id="111" dur="750" fill="hold">
                                          <p:stCondLst>
                                            <p:cond delay="0"/>
                                          </p:stCondLst>
                                        </p:cTn>
                                        <p:tgtEl>
                                          <p:spTgt spid="47"/>
                                        </p:tgtEl>
                                      </p:cBhvr>
                                      <p:from x="100000" y="100000"/>
                                      <p:to x="721902" y="100000"/>
                                    </p:animScale>
                                    <p:animRot by="0">
                                      <p:cBhvr>
                                        <p:cTn id="112" dur="750" fill="hold">
                                          <p:stCondLst>
                                            <p:cond delay="0"/>
                                          </p:stCondLst>
                                        </p:cTn>
                                        <p:tgtEl>
                                          <p:spTgt spid="47"/>
                                        </p:tgtEl>
                                        <p:attrNameLst>
                                          <p:attrName>r</p:attrName>
                                        </p:attrNameLst>
                                      </p:cBhvr>
                                    </p:animRot>
                                  </p:childTnLst>
                                </p:cTn>
                              </p:par>
                              <p:par>
                                <p:cTn id="113" presetID="41" presetClass="path" presetSubtype="0" decel="100000" fill="hold" grpId="0" nodeType="withEffect">
                                  <p:stCondLst>
                                    <p:cond delay="0"/>
                                  </p:stCondLst>
                                  <p:childTnLst>
                                    <p:animMotion origin="layout" path="M -4.40899E-6 1.5025E-6 L -0.05437 1.5025E-6 L -0.10875 1.5025E-6 " pathEditMode="relative" rAng="0" ptsTypes="AAA">
                                      <p:cBhvr>
                                        <p:cTn id="114" dur="750" fill="hold"/>
                                        <p:tgtEl>
                                          <p:spTgt spid="46"/>
                                        </p:tgtEl>
                                        <p:attrNameLst>
                                          <p:attrName>ppt_x</p:attrName>
                                          <p:attrName>ppt_y</p:attrName>
                                        </p:attrNameLst>
                                      </p:cBhvr>
                                      <p:rCtr x="-5438" y="0"/>
                                    </p:animMotion>
                                    <p:animScale>
                                      <p:cBhvr>
                                        <p:cTn id="115" dur="750" fill="hold">
                                          <p:stCondLst>
                                            <p:cond delay="0"/>
                                          </p:stCondLst>
                                        </p:cTn>
                                        <p:tgtEl>
                                          <p:spTgt spid="46"/>
                                        </p:tgtEl>
                                      </p:cBhvr>
                                      <p:from x="100000" y="100000"/>
                                      <p:to x="100000" y="100000"/>
                                    </p:animScale>
                                    <p:animRot by="0">
                                      <p:cBhvr>
                                        <p:cTn id="116" dur="750" fill="hold">
                                          <p:stCondLst>
                                            <p:cond delay="0"/>
                                          </p:stCondLst>
                                        </p:cTn>
                                        <p:tgtEl>
                                          <p:spTgt spid="46"/>
                                        </p:tgtEl>
                                        <p:attrNameLst>
                                          <p:attrName>r</p:attrName>
                                        </p:attrNameLst>
                                      </p:cBhvr>
                                    </p:animRot>
                                  </p:childTnLst>
                                </p:cTn>
                              </p:par>
                            </p:childTnLst>
                          </p:cTn>
                        </p:par>
                        <p:par>
                          <p:cTn id="117" fill="hold">
                            <p:stCondLst>
                              <p:cond delay="1650"/>
                            </p:stCondLst>
                            <p:childTnLst>
                              <p:par>
                                <p:cTn id="118" presetID="10" presetClass="entr" presetSubtype="0" fill="hold" grpId="0" nodeType="afterEffect">
                                  <p:stCondLst>
                                    <p:cond delay="0"/>
                                  </p:stCondLst>
                                  <p:childTnLst>
                                    <p:set>
                                      <p:cBhvr>
                                        <p:cTn id="119" dur="1" fill="hold">
                                          <p:stCondLst>
                                            <p:cond delay="0"/>
                                          </p:stCondLst>
                                        </p:cTn>
                                        <p:tgtEl>
                                          <p:spTgt spid="55"/>
                                        </p:tgtEl>
                                        <p:attrNameLst>
                                          <p:attrName>style.visibility</p:attrName>
                                        </p:attrNameLst>
                                      </p:cBhvr>
                                      <p:to>
                                        <p:strVal val="visible"/>
                                      </p:to>
                                    </p:set>
                                    <p:animEffect transition="in" filter="fade">
                                      <p:cBhvr>
                                        <p:cTn id="120" dur="500"/>
                                        <p:tgtEl>
                                          <p:spTgt spid="55"/>
                                        </p:tgtEl>
                                      </p:cBhvr>
                                    </p:animEffect>
                                  </p:childTnLst>
                                </p:cTn>
                              </p:par>
                            </p:childTnLst>
                          </p:cTn>
                        </p:par>
                        <p:par>
                          <p:cTn id="121" fill="hold">
                            <p:stCondLst>
                              <p:cond delay="2150"/>
                            </p:stCondLst>
                            <p:childTnLst>
                              <p:par>
                                <p:cTn id="122" presetID="22" presetClass="entr" presetSubtype="8" fill="hold" grpId="0" nodeType="afterEffect">
                                  <p:stCondLst>
                                    <p:cond delay="0"/>
                                  </p:stCondLst>
                                  <p:childTnLst>
                                    <p:set>
                                      <p:cBhvr>
                                        <p:cTn id="123" dur="1" fill="hold">
                                          <p:stCondLst>
                                            <p:cond delay="0"/>
                                          </p:stCondLst>
                                        </p:cTn>
                                        <p:tgtEl>
                                          <p:spTgt spid="11"/>
                                        </p:tgtEl>
                                        <p:attrNameLst>
                                          <p:attrName>style.visibility</p:attrName>
                                        </p:attrNameLst>
                                      </p:cBhvr>
                                      <p:to>
                                        <p:strVal val="visible"/>
                                      </p:to>
                                    </p:set>
                                    <p:animEffect transition="in" filter="wipe(left)">
                                      <p:cBhvr>
                                        <p:cTn id="124" dur="500"/>
                                        <p:tgtEl>
                                          <p:spTgt spid="11"/>
                                        </p:tgtEl>
                                      </p:cBhvr>
                                    </p:animEffect>
                                  </p:childTnLst>
                                </p:cTn>
                              </p:par>
                              <p:par>
                                <p:cTn id="125" presetID="22" presetClass="entr" presetSubtype="8" fill="hold" grpId="0" nodeType="withEffect">
                                  <p:stCondLst>
                                    <p:cond delay="0"/>
                                  </p:stCondLst>
                                  <p:childTnLst>
                                    <p:set>
                                      <p:cBhvr>
                                        <p:cTn id="126" dur="1" fill="hold">
                                          <p:stCondLst>
                                            <p:cond delay="0"/>
                                          </p:stCondLst>
                                        </p:cTn>
                                        <p:tgtEl>
                                          <p:spTgt spid="10"/>
                                        </p:tgtEl>
                                        <p:attrNameLst>
                                          <p:attrName>style.visibility</p:attrName>
                                        </p:attrNameLst>
                                      </p:cBhvr>
                                      <p:to>
                                        <p:strVal val="visible"/>
                                      </p:to>
                                    </p:set>
                                    <p:animEffect transition="in" filter="wipe(left)">
                                      <p:cBhvr>
                                        <p:cTn id="127" dur="500"/>
                                        <p:tgtEl>
                                          <p:spTgt spid="10"/>
                                        </p:tgtEl>
                                      </p:cBhvr>
                                    </p:animEffect>
                                  </p:childTnLst>
                                </p:cTn>
                              </p:par>
                              <p:par>
                                <p:cTn id="128" presetID="22" presetClass="entr" presetSubtype="8" fill="hold" grpId="0" nodeType="withEffect">
                                  <p:stCondLst>
                                    <p:cond delay="0"/>
                                  </p:stCondLst>
                                  <p:childTnLst>
                                    <p:set>
                                      <p:cBhvr>
                                        <p:cTn id="129" dur="1" fill="hold">
                                          <p:stCondLst>
                                            <p:cond delay="0"/>
                                          </p:stCondLst>
                                        </p:cTn>
                                        <p:tgtEl>
                                          <p:spTgt spid="12"/>
                                        </p:tgtEl>
                                        <p:attrNameLst>
                                          <p:attrName>style.visibility</p:attrName>
                                        </p:attrNameLst>
                                      </p:cBhvr>
                                      <p:to>
                                        <p:strVal val="visible"/>
                                      </p:to>
                                    </p:set>
                                    <p:animEffect transition="in" filter="wipe(left)">
                                      <p:cBhvr>
                                        <p:cTn id="130" dur="500"/>
                                        <p:tgtEl>
                                          <p:spTgt spid="12"/>
                                        </p:tgtEl>
                                      </p:cBhvr>
                                    </p:animEffect>
                                  </p:childTnLst>
                                </p:cTn>
                              </p:par>
                            </p:childTnLst>
                          </p:cTn>
                        </p:par>
                      </p:childTnLst>
                    </p:cTn>
                  </p:par>
                  <p:par>
                    <p:cTn id="131" fill="hold">
                      <p:stCondLst>
                        <p:cond delay="indefinite"/>
                      </p:stCondLst>
                      <p:childTnLst>
                        <p:par>
                          <p:cTn id="132" fill="hold">
                            <p:stCondLst>
                              <p:cond delay="0"/>
                            </p:stCondLst>
                            <p:childTnLst>
                              <p:par>
                                <p:cTn id="133" presetID="22" presetClass="entr" presetSubtype="8" fill="hold" nodeType="clickEffect">
                                  <p:stCondLst>
                                    <p:cond delay="0"/>
                                  </p:stCondLst>
                                  <p:childTnLst>
                                    <p:set>
                                      <p:cBhvr>
                                        <p:cTn id="134" dur="1" fill="hold">
                                          <p:stCondLst>
                                            <p:cond delay="0"/>
                                          </p:stCondLst>
                                        </p:cTn>
                                        <p:tgtEl>
                                          <p:spTgt spid="37"/>
                                        </p:tgtEl>
                                        <p:attrNameLst>
                                          <p:attrName>style.visibility</p:attrName>
                                        </p:attrNameLst>
                                      </p:cBhvr>
                                      <p:to>
                                        <p:strVal val="visible"/>
                                      </p:to>
                                    </p:set>
                                    <p:animEffect transition="in" filter="wipe(left)">
                                      <p:cBhvr>
                                        <p:cTn id="135" dur="500"/>
                                        <p:tgtEl>
                                          <p:spTgt spid="37"/>
                                        </p:tgtEl>
                                      </p:cBhvr>
                                    </p:animEffect>
                                  </p:childTnLst>
                                </p:cTn>
                              </p:par>
                              <p:par>
                                <p:cTn id="136" presetID="10" presetClass="entr" presetSubtype="0" fill="hold" grpId="0" nodeType="withEffect">
                                  <p:stCondLst>
                                    <p:cond delay="0"/>
                                  </p:stCondLst>
                                  <p:childTnLst>
                                    <p:set>
                                      <p:cBhvr>
                                        <p:cTn id="137" dur="1" fill="hold">
                                          <p:stCondLst>
                                            <p:cond delay="0"/>
                                          </p:stCondLst>
                                        </p:cTn>
                                        <p:tgtEl>
                                          <p:spTgt spid="4"/>
                                        </p:tgtEl>
                                        <p:attrNameLst>
                                          <p:attrName>style.visibility</p:attrName>
                                        </p:attrNameLst>
                                      </p:cBhvr>
                                      <p:to>
                                        <p:strVal val="visible"/>
                                      </p:to>
                                    </p:set>
                                    <p:animEffect transition="in" filter="fade">
                                      <p:cBhvr>
                                        <p:cTn id="138" dur="500"/>
                                        <p:tgtEl>
                                          <p:spTgt spid="4"/>
                                        </p:tgtEl>
                                      </p:cBhvr>
                                    </p:animEffect>
                                  </p:childTnLst>
                                </p:cTn>
                              </p:par>
                            </p:childTnLst>
                          </p:cTn>
                        </p:par>
                        <p:par>
                          <p:cTn id="139" fill="hold">
                            <p:stCondLst>
                              <p:cond delay="500"/>
                            </p:stCondLst>
                            <p:childTnLst>
                              <p:par>
                                <p:cTn id="140" presetID="10" presetClass="entr" presetSubtype="0" fill="hold" grpId="0" nodeType="afterEffect">
                                  <p:stCondLst>
                                    <p:cond delay="0"/>
                                  </p:stCondLst>
                                  <p:childTnLst>
                                    <p:set>
                                      <p:cBhvr>
                                        <p:cTn id="141" dur="1" fill="hold">
                                          <p:stCondLst>
                                            <p:cond delay="0"/>
                                          </p:stCondLst>
                                        </p:cTn>
                                        <p:tgtEl>
                                          <p:spTgt spid="53"/>
                                        </p:tgtEl>
                                        <p:attrNameLst>
                                          <p:attrName>style.visibility</p:attrName>
                                        </p:attrNameLst>
                                      </p:cBhvr>
                                      <p:to>
                                        <p:strVal val="visible"/>
                                      </p:to>
                                    </p:set>
                                    <p:animEffect transition="in" filter="fade">
                                      <p:cBhvr>
                                        <p:cTn id="142" dur="250"/>
                                        <p:tgtEl>
                                          <p:spTgt spid="53"/>
                                        </p:tgtEl>
                                      </p:cBhvr>
                                    </p:animEffect>
                                  </p:childTnLst>
                                </p:cTn>
                              </p:par>
                              <p:par>
                                <p:cTn id="143" presetID="10" presetClass="entr" presetSubtype="0" fill="hold" grpId="1" nodeType="withEffect">
                                  <p:stCondLst>
                                    <p:cond delay="0"/>
                                  </p:stCondLst>
                                  <p:childTnLst>
                                    <p:set>
                                      <p:cBhvr>
                                        <p:cTn id="144" dur="1" fill="hold">
                                          <p:stCondLst>
                                            <p:cond delay="0"/>
                                          </p:stCondLst>
                                        </p:cTn>
                                        <p:tgtEl>
                                          <p:spTgt spid="52"/>
                                        </p:tgtEl>
                                        <p:attrNameLst>
                                          <p:attrName>style.visibility</p:attrName>
                                        </p:attrNameLst>
                                      </p:cBhvr>
                                      <p:to>
                                        <p:strVal val="visible"/>
                                      </p:to>
                                    </p:set>
                                    <p:animEffect transition="in" filter="fade">
                                      <p:cBhvr>
                                        <p:cTn id="145" dur="250"/>
                                        <p:tgtEl>
                                          <p:spTgt spid="52"/>
                                        </p:tgtEl>
                                      </p:cBhvr>
                                    </p:animEffect>
                                  </p:childTnLst>
                                </p:cTn>
                              </p:par>
                              <p:par>
                                <p:cTn id="146" presetID="10" presetClass="entr" presetSubtype="0" fill="hold" grpId="1" nodeType="withEffect">
                                  <p:stCondLst>
                                    <p:cond delay="0"/>
                                  </p:stCondLst>
                                  <p:childTnLst>
                                    <p:set>
                                      <p:cBhvr>
                                        <p:cTn id="147" dur="1" fill="hold">
                                          <p:stCondLst>
                                            <p:cond delay="0"/>
                                          </p:stCondLst>
                                        </p:cTn>
                                        <p:tgtEl>
                                          <p:spTgt spid="51"/>
                                        </p:tgtEl>
                                        <p:attrNameLst>
                                          <p:attrName>style.visibility</p:attrName>
                                        </p:attrNameLst>
                                      </p:cBhvr>
                                      <p:to>
                                        <p:strVal val="visible"/>
                                      </p:to>
                                    </p:set>
                                    <p:animEffect transition="in" filter="fade">
                                      <p:cBhvr>
                                        <p:cTn id="148" dur="250"/>
                                        <p:tgtEl>
                                          <p:spTgt spid="51"/>
                                        </p:tgtEl>
                                      </p:cBhvr>
                                    </p:animEffect>
                                  </p:childTnLst>
                                </p:cTn>
                              </p:par>
                            </p:childTnLst>
                          </p:cTn>
                        </p:par>
                        <p:par>
                          <p:cTn id="149" fill="hold">
                            <p:stCondLst>
                              <p:cond delay="750"/>
                            </p:stCondLst>
                            <p:childTnLst>
                              <p:par>
                                <p:cTn id="150" presetID="54" presetClass="path" presetSubtype="0" decel="100000" fill="hold" grpId="0" nodeType="afterEffect">
                                  <p:stCondLst>
                                    <p:cond delay="0"/>
                                  </p:stCondLst>
                                  <p:childTnLst>
                                    <p:animMotion origin="layout" path="M -9.88001E-7 -1.44349E-6 L 0.02362 -1.44349E-6 L 0.0471 -1.44349E-6 " pathEditMode="relative" rAng="0" ptsTypes="AAA">
                                      <p:cBhvr>
                                        <p:cTn id="151" dur="750" fill="hold"/>
                                        <p:tgtEl>
                                          <p:spTgt spid="52"/>
                                        </p:tgtEl>
                                        <p:attrNameLst>
                                          <p:attrName>ppt_x</p:attrName>
                                          <p:attrName>ppt_y</p:attrName>
                                        </p:attrNameLst>
                                      </p:cBhvr>
                                      <p:rCtr x="2349" y="0"/>
                                    </p:animMotion>
                                    <p:animScale>
                                      <p:cBhvr>
                                        <p:cTn id="152" dur="750" fill="hold">
                                          <p:stCondLst>
                                            <p:cond delay="0"/>
                                          </p:stCondLst>
                                        </p:cTn>
                                        <p:tgtEl>
                                          <p:spTgt spid="52"/>
                                        </p:tgtEl>
                                      </p:cBhvr>
                                      <p:from x="100000" y="100000"/>
                                      <p:to x="723482" y="100000"/>
                                    </p:animScale>
                                    <p:animRot by="0">
                                      <p:cBhvr>
                                        <p:cTn id="153" dur="750" fill="hold">
                                          <p:stCondLst>
                                            <p:cond delay="0"/>
                                          </p:stCondLst>
                                        </p:cTn>
                                        <p:tgtEl>
                                          <p:spTgt spid="52"/>
                                        </p:tgtEl>
                                        <p:attrNameLst>
                                          <p:attrName>r</p:attrName>
                                        </p:attrNameLst>
                                      </p:cBhvr>
                                    </p:animRot>
                                  </p:childTnLst>
                                </p:cTn>
                              </p:par>
                              <p:par>
                                <p:cTn id="154" presetID="41" presetClass="path" presetSubtype="0" decel="100000" fill="hold" grpId="0" nodeType="withEffect">
                                  <p:stCondLst>
                                    <p:cond delay="0"/>
                                  </p:stCondLst>
                                  <p:childTnLst>
                                    <p:animMotion origin="layout" path="M -4.41665E-6 -1.44349E-6 L 0.05477 -0.00023 L 0.10965 -0.00023 " pathEditMode="relative" rAng="0" ptsTypes="AAA">
                                      <p:cBhvr>
                                        <p:cTn id="155" dur="750" fill="hold"/>
                                        <p:tgtEl>
                                          <p:spTgt spid="51"/>
                                        </p:tgtEl>
                                        <p:attrNameLst>
                                          <p:attrName>ppt_x</p:attrName>
                                          <p:attrName>ppt_y</p:attrName>
                                        </p:attrNameLst>
                                      </p:cBhvr>
                                      <p:rCtr x="5476" y="-23"/>
                                    </p:animMotion>
                                    <p:animScale>
                                      <p:cBhvr>
                                        <p:cTn id="156" dur="750" fill="hold">
                                          <p:stCondLst>
                                            <p:cond delay="0"/>
                                          </p:stCondLst>
                                        </p:cTn>
                                        <p:tgtEl>
                                          <p:spTgt spid="51"/>
                                        </p:tgtEl>
                                      </p:cBhvr>
                                      <p:from x="100000" y="100000"/>
                                      <p:to x="100000" y="100000"/>
                                    </p:animScale>
                                    <p:animRot by="0">
                                      <p:cBhvr>
                                        <p:cTn id="157" dur="750" fill="hold">
                                          <p:stCondLst>
                                            <p:cond delay="0"/>
                                          </p:stCondLst>
                                        </p:cTn>
                                        <p:tgtEl>
                                          <p:spTgt spid="51"/>
                                        </p:tgtEl>
                                        <p:attrNameLst>
                                          <p:attrName>r</p:attrName>
                                        </p:attrNameLst>
                                      </p:cBhvr>
                                    </p:animRot>
                                  </p:childTnLst>
                                </p:cTn>
                              </p:par>
                            </p:childTnLst>
                          </p:cTn>
                        </p:par>
                        <p:par>
                          <p:cTn id="158" fill="hold">
                            <p:stCondLst>
                              <p:cond delay="1500"/>
                            </p:stCondLst>
                            <p:childTnLst>
                              <p:par>
                                <p:cTn id="159" presetID="10" presetClass="entr" presetSubtype="0" fill="hold" grpId="0" nodeType="afterEffect">
                                  <p:stCondLst>
                                    <p:cond delay="0"/>
                                  </p:stCondLst>
                                  <p:childTnLst>
                                    <p:set>
                                      <p:cBhvr>
                                        <p:cTn id="160" dur="1" fill="hold">
                                          <p:stCondLst>
                                            <p:cond delay="0"/>
                                          </p:stCondLst>
                                        </p:cTn>
                                        <p:tgtEl>
                                          <p:spTgt spid="56"/>
                                        </p:tgtEl>
                                        <p:attrNameLst>
                                          <p:attrName>style.visibility</p:attrName>
                                        </p:attrNameLst>
                                      </p:cBhvr>
                                      <p:to>
                                        <p:strVal val="visible"/>
                                      </p:to>
                                    </p:set>
                                    <p:animEffect transition="in" filter="fade">
                                      <p:cBhvr>
                                        <p:cTn id="161" dur="500"/>
                                        <p:tgtEl>
                                          <p:spTgt spid="56"/>
                                        </p:tgtEl>
                                      </p:cBhvr>
                                    </p:animEffect>
                                  </p:childTnLst>
                                </p:cTn>
                              </p:par>
                              <p:par>
                                <p:cTn id="162" presetID="2" presetClass="entr" presetSubtype="4" decel="100000" fill="hold" grpId="0" nodeType="withEffect">
                                  <p:stCondLst>
                                    <p:cond delay="0"/>
                                  </p:stCondLst>
                                  <p:childTnLst>
                                    <p:set>
                                      <p:cBhvr>
                                        <p:cTn id="163" dur="1" fill="hold">
                                          <p:stCondLst>
                                            <p:cond delay="0"/>
                                          </p:stCondLst>
                                        </p:cTn>
                                        <p:tgtEl>
                                          <p:spTgt spid="3"/>
                                        </p:tgtEl>
                                        <p:attrNameLst>
                                          <p:attrName>style.visibility</p:attrName>
                                        </p:attrNameLst>
                                      </p:cBhvr>
                                      <p:to>
                                        <p:strVal val="visible"/>
                                      </p:to>
                                    </p:set>
                                    <p:anim calcmode="lin" valueType="num">
                                      <p:cBhvr additive="base">
                                        <p:cTn id="164" dur="500" fill="hold"/>
                                        <p:tgtEl>
                                          <p:spTgt spid="3"/>
                                        </p:tgtEl>
                                        <p:attrNameLst>
                                          <p:attrName>ppt_x</p:attrName>
                                        </p:attrNameLst>
                                      </p:cBhvr>
                                      <p:tavLst>
                                        <p:tav tm="0">
                                          <p:val>
                                            <p:strVal val="#ppt_x"/>
                                          </p:val>
                                        </p:tav>
                                        <p:tav tm="100000">
                                          <p:val>
                                            <p:strVal val="#ppt_x"/>
                                          </p:val>
                                        </p:tav>
                                      </p:tavLst>
                                    </p:anim>
                                    <p:anim calcmode="lin" valueType="num">
                                      <p:cBhvr additive="base">
                                        <p:cTn id="165" dur="500" fill="hold"/>
                                        <p:tgtEl>
                                          <p:spTgt spid="3"/>
                                        </p:tgtEl>
                                        <p:attrNameLst>
                                          <p:attrName>ppt_y</p:attrName>
                                        </p:attrNameLst>
                                      </p:cBhvr>
                                      <p:tavLst>
                                        <p:tav tm="0">
                                          <p:val>
                                            <p:strVal val="1+#ppt_h/2"/>
                                          </p:val>
                                        </p:tav>
                                        <p:tav tm="100000">
                                          <p:val>
                                            <p:strVal val="#ppt_y"/>
                                          </p:val>
                                        </p:tav>
                                      </p:tavLst>
                                    </p:anim>
                                  </p:childTnLst>
                                </p:cTn>
                              </p:par>
                              <p:par>
                                <p:cTn id="166" presetID="2" presetClass="entr" presetSubtype="4" decel="100000" fill="hold" grpId="0" nodeType="withEffect">
                                  <p:stCondLst>
                                    <p:cond delay="100"/>
                                  </p:stCondLst>
                                  <p:childTnLst>
                                    <p:set>
                                      <p:cBhvr>
                                        <p:cTn id="167" dur="1" fill="hold">
                                          <p:stCondLst>
                                            <p:cond delay="0"/>
                                          </p:stCondLst>
                                        </p:cTn>
                                        <p:tgtEl>
                                          <p:spTgt spid="36"/>
                                        </p:tgtEl>
                                        <p:attrNameLst>
                                          <p:attrName>style.visibility</p:attrName>
                                        </p:attrNameLst>
                                      </p:cBhvr>
                                      <p:to>
                                        <p:strVal val="visible"/>
                                      </p:to>
                                    </p:set>
                                    <p:anim calcmode="lin" valueType="num">
                                      <p:cBhvr additive="base">
                                        <p:cTn id="168" dur="1000" fill="hold"/>
                                        <p:tgtEl>
                                          <p:spTgt spid="36"/>
                                        </p:tgtEl>
                                        <p:attrNameLst>
                                          <p:attrName>ppt_x</p:attrName>
                                        </p:attrNameLst>
                                      </p:cBhvr>
                                      <p:tavLst>
                                        <p:tav tm="0">
                                          <p:val>
                                            <p:strVal val="#ppt_x"/>
                                          </p:val>
                                        </p:tav>
                                        <p:tav tm="100000">
                                          <p:val>
                                            <p:strVal val="#ppt_x"/>
                                          </p:val>
                                        </p:tav>
                                      </p:tavLst>
                                    </p:anim>
                                    <p:anim calcmode="lin" valueType="num">
                                      <p:cBhvr additive="base">
                                        <p:cTn id="169" dur="1000" fill="hold"/>
                                        <p:tgtEl>
                                          <p:spTgt spid="36"/>
                                        </p:tgtEl>
                                        <p:attrNameLst>
                                          <p:attrName>ppt_y</p:attrName>
                                        </p:attrNameLst>
                                      </p:cBhvr>
                                      <p:tavLst>
                                        <p:tav tm="0">
                                          <p:val>
                                            <p:strVal val="1+#ppt_h/2"/>
                                          </p:val>
                                        </p:tav>
                                        <p:tav tm="100000">
                                          <p:val>
                                            <p:strVal val="#ppt_y"/>
                                          </p:val>
                                        </p:tav>
                                      </p:tavLst>
                                    </p:anim>
                                  </p:childTnLst>
                                </p:cTn>
                              </p:par>
                              <p:par>
                                <p:cTn id="170" presetID="2" presetClass="entr" presetSubtype="4" decel="100000" fill="hold" grpId="0" nodeType="withEffect">
                                  <p:stCondLst>
                                    <p:cond delay="200"/>
                                  </p:stCondLst>
                                  <p:childTnLst>
                                    <p:set>
                                      <p:cBhvr>
                                        <p:cTn id="171" dur="1" fill="hold">
                                          <p:stCondLst>
                                            <p:cond delay="0"/>
                                          </p:stCondLst>
                                        </p:cTn>
                                        <p:tgtEl>
                                          <p:spTgt spid="35"/>
                                        </p:tgtEl>
                                        <p:attrNameLst>
                                          <p:attrName>style.visibility</p:attrName>
                                        </p:attrNameLst>
                                      </p:cBhvr>
                                      <p:to>
                                        <p:strVal val="visible"/>
                                      </p:to>
                                    </p:set>
                                    <p:anim calcmode="lin" valueType="num">
                                      <p:cBhvr additive="base">
                                        <p:cTn id="172" dur="1000" fill="hold"/>
                                        <p:tgtEl>
                                          <p:spTgt spid="35"/>
                                        </p:tgtEl>
                                        <p:attrNameLst>
                                          <p:attrName>ppt_x</p:attrName>
                                        </p:attrNameLst>
                                      </p:cBhvr>
                                      <p:tavLst>
                                        <p:tav tm="0">
                                          <p:val>
                                            <p:strVal val="#ppt_x"/>
                                          </p:val>
                                        </p:tav>
                                        <p:tav tm="100000">
                                          <p:val>
                                            <p:strVal val="#ppt_x"/>
                                          </p:val>
                                        </p:tav>
                                      </p:tavLst>
                                    </p:anim>
                                    <p:anim calcmode="lin" valueType="num">
                                      <p:cBhvr additive="base">
                                        <p:cTn id="173" dur="1000" fill="hold"/>
                                        <p:tgtEl>
                                          <p:spTgt spid="35"/>
                                        </p:tgtEl>
                                        <p:attrNameLst>
                                          <p:attrName>ppt_y</p:attrName>
                                        </p:attrNameLst>
                                      </p:cBhvr>
                                      <p:tavLst>
                                        <p:tav tm="0">
                                          <p:val>
                                            <p:strVal val="1+#ppt_h/2"/>
                                          </p:val>
                                        </p:tav>
                                        <p:tav tm="100000">
                                          <p:val>
                                            <p:strVal val="#ppt_y"/>
                                          </p:val>
                                        </p:tav>
                                      </p:tavLst>
                                    </p:anim>
                                  </p:childTnLst>
                                </p:cTn>
                              </p:par>
                              <p:par>
                                <p:cTn id="174" presetID="2" presetClass="entr" presetSubtype="4" decel="100000" fill="hold" grpId="0" nodeType="withEffect">
                                  <p:stCondLst>
                                    <p:cond delay="300"/>
                                  </p:stCondLst>
                                  <p:childTnLst>
                                    <p:set>
                                      <p:cBhvr>
                                        <p:cTn id="175" dur="1" fill="hold">
                                          <p:stCondLst>
                                            <p:cond delay="0"/>
                                          </p:stCondLst>
                                        </p:cTn>
                                        <p:tgtEl>
                                          <p:spTgt spid="33"/>
                                        </p:tgtEl>
                                        <p:attrNameLst>
                                          <p:attrName>style.visibility</p:attrName>
                                        </p:attrNameLst>
                                      </p:cBhvr>
                                      <p:to>
                                        <p:strVal val="visible"/>
                                      </p:to>
                                    </p:set>
                                    <p:anim calcmode="lin" valueType="num">
                                      <p:cBhvr additive="base">
                                        <p:cTn id="176" dur="1000" fill="hold"/>
                                        <p:tgtEl>
                                          <p:spTgt spid="33"/>
                                        </p:tgtEl>
                                        <p:attrNameLst>
                                          <p:attrName>ppt_x</p:attrName>
                                        </p:attrNameLst>
                                      </p:cBhvr>
                                      <p:tavLst>
                                        <p:tav tm="0">
                                          <p:val>
                                            <p:strVal val="#ppt_x"/>
                                          </p:val>
                                        </p:tav>
                                        <p:tav tm="100000">
                                          <p:val>
                                            <p:strVal val="#ppt_x"/>
                                          </p:val>
                                        </p:tav>
                                      </p:tavLst>
                                    </p:anim>
                                    <p:anim calcmode="lin" valueType="num">
                                      <p:cBhvr additive="base">
                                        <p:cTn id="177" dur="1000" fill="hold"/>
                                        <p:tgtEl>
                                          <p:spTgt spid="33"/>
                                        </p:tgtEl>
                                        <p:attrNameLst>
                                          <p:attrName>ppt_y</p:attrName>
                                        </p:attrNameLst>
                                      </p:cBhvr>
                                      <p:tavLst>
                                        <p:tav tm="0">
                                          <p:val>
                                            <p:strVal val="1+#ppt_h/2"/>
                                          </p:val>
                                        </p:tav>
                                        <p:tav tm="100000">
                                          <p:val>
                                            <p:strVal val="#ppt_y"/>
                                          </p:val>
                                        </p:tav>
                                      </p:tavLst>
                                    </p:anim>
                                  </p:childTnLst>
                                </p:cTn>
                              </p:par>
                              <p:par>
                                <p:cTn id="178" presetID="2" presetClass="entr" presetSubtype="4" decel="100000" fill="hold" grpId="0" nodeType="withEffect">
                                  <p:stCondLst>
                                    <p:cond delay="400"/>
                                  </p:stCondLst>
                                  <p:childTnLst>
                                    <p:set>
                                      <p:cBhvr>
                                        <p:cTn id="179" dur="1" fill="hold">
                                          <p:stCondLst>
                                            <p:cond delay="0"/>
                                          </p:stCondLst>
                                        </p:cTn>
                                        <p:tgtEl>
                                          <p:spTgt spid="32"/>
                                        </p:tgtEl>
                                        <p:attrNameLst>
                                          <p:attrName>style.visibility</p:attrName>
                                        </p:attrNameLst>
                                      </p:cBhvr>
                                      <p:to>
                                        <p:strVal val="visible"/>
                                      </p:to>
                                    </p:set>
                                    <p:anim calcmode="lin" valueType="num">
                                      <p:cBhvr additive="base">
                                        <p:cTn id="180" dur="1000" fill="hold"/>
                                        <p:tgtEl>
                                          <p:spTgt spid="32"/>
                                        </p:tgtEl>
                                        <p:attrNameLst>
                                          <p:attrName>ppt_x</p:attrName>
                                        </p:attrNameLst>
                                      </p:cBhvr>
                                      <p:tavLst>
                                        <p:tav tm="0">
                                          <p:val>
                                            <p:strVal val="#ppt_x"/>
                                          </p:val>
                                        </p:tav>
                                        <p:tav tm="100000">
                                          <p:val>
                                            <p:strVal val="#ppt_x"/>
                                          </p:val>
                                        </p:tav>
                                      </p:tavLst>
                                    </p:anim>
                                    <p:anim calcmode="lin" valueType="num">
                                      <p:cBhvr additive="base">
                                        <p:cTn id="181" dur="1000" fill="hold"/>
                                        <p:tgtEl>
                                          <p:spTgt spid="32"/>
                                        </p:tgtEl>
                                        <p:attrNameLst>
                                          <p:attrName>ppt_y</p:attrName>
                                        </p:attrNameLst>
                                      </p:cBhvr>
                                      <p:tavLst>
                                        <p:tav tm="0">
                                          <p:val>
                                            <p:strVal val="1+#ppt_h/2"/>
                                          </p:val>
                                        </p:tav>
                                        <p:tav tm="100000">
                                          <p:val>
                                            <p:strVal val="#ppt_y"/>
                                          </p:val>
                                        </p:tav>
                                      </p:tavLst>
                                    </p:anim>
                                  </p:childTnLst>
                                </p:cTn>
                              </p:par>
                              <p:par>
                                <p:cTn id="182" presetID="2" presetClass="entr" presetSubtype="4" decel="100000" fill="hold" grpId="0" nodeType="withEffect">
                                  <p:stCondLst>
                                    <p:cond delay="500"/>
                                  </p:stCondLst>
                                  <p:childTnLst>
                                    <p:set>
                                      <p:cBhvr>
                                        <p:cTn id="183" dur="1" fill="hold">
                                          <p:stCondLst>
                                            <p:cond delay="0"/>
                                          </p:stCondLst>
                                        </p:cTn>
                                        <p:tgtEl>
                                          <p:spTgt spid="34"/>
                                        </p:tgtEl>
                                        <p:attrNameLst>
                                          <p:attrName>style.visibility</p:attrName>
                                        </p:attrNameLst>
                                      </p:cBhvr>
                                      <p:to>
                                        <p:strVal val="visible"/>
                                      </p:to>
                                    </p:set>
                                    <p:anim calcmode="lin" valueType="num">
                                      <p:cBhvr additive="base">
                                        <p:cTn id="184" dur="1000" fill="hold"/>
                                        <p:tgtEl>
                                          <p:spTgt spid="34"/>
                                        </p:tgtEl>
                                        <p:attrNameLst>
                                          <p:attrName>ppt_x</p:attrName>
                                        </p:attrNameLst>
                                      </p:cBhvr>
                                      <p:tavLst>
                                        <p:tav tm="0">
                                          <p:val>
                                            <p:strVal val="#ppt_x"/>
                                          </p:val>
                                        </p:tav>
                                        <p:tav tm="100000">
                                          <p:val>
                                            <p:strVal val="#ppt_x"/>
                                          </p:val>
                                        </p:tav>
                                      </p:tavLst>
                                    </p:anim>
                                    <p:anim calcmode="lin" valueType="num">
                                      <p:cBhvr additive="base">
                                        <p:cTn id="185" dur="1000" fill="hold"/>
                                        <p:tgtEl>
                                          <p:spTgt spid="3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6" grpId="0"/>
      <p:bldP spid="7" grpId="0"/>
      <p:bldP spid="8" grpId="0"/>
      <p:bldP spid="9" grpId="0"/>
      <p:bldP spid="10" grpId="0"/>
      <p:bldP spid="11" grpId="0"/>
      <p:bldP spid="12" grpId="0"/>
      <p:bldP spid="13" grpId="0"/>
      <p:bldP spid="14" grpId="0"/>
      <p:bldP spid="15" grpId="0"/>
      <p:bldP spid="32" grpId="0"/>
      <p:bldP spid="33" grpId="0"/>
      <p:bldP spid="34" grpId="0"/>
      <p:bldP spid="35" grpId="0"/>
      <p:bldP spid="36" grpId="0"/>
      <p:bldP spid="41" grpId="0" animBg="1"/>
      <p:bldP spid="41" grpId="1" animBg="1"/>
      <p:bldP spid="42" grpId="0" animBg="1"/>
      <p:bldP spid="42" grpId="1" animBg="1"/>
      <p:bldP spid="43" grpId="0"/>
      <p:bldP spid="44" grpId="0" animBg="1"/>
      <p:bldP spid="44" grpId="1" animBg="1"/>
      <p:bldP spid="45" grpId="0" animBg="1"/>
      <p:bldP spid="45" grpId="1" animBg="1"/>
      <p:bldP spid="46" grpId="0" animBg="1"/>
      <p:bldP spid="46" grpId="1" animBg="1"/>
      <p:bldP spid="47" grpId="0" animBg="1"/>
      <p:bldP spid="47" grpId="1" animBg="1"/>
      <p:bldP spid="48" grpId="0" animBg="1"/>
      <p:bldP spid="49" grpId="0" animBg="1"/>
      <p:bldP spid="50" grpId="0" animBg="1"/>
      <p:bldP spid="51" grpId="0" animBg="1"/>
      <p:bldP spid="51" grpId="1" animBg="1"/>
      <p:bldP spid="52" grpId="0" animBg="1"/>
      <p:bldP spid="52" grpId="1" animBg="1"/>
      <p:bldP spid="53" grpId="0" animBg="1"/>
      <p:bldP spid="54" grpId="0"/>
      <p:bldP spid="55" grpId="0"/>
      <p:bldP spid="56"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a:t>Different attack vectors</a:t>
            </a:r>
            <a:endParaRPr lang="en-US" dirty="0"/>
          </a:p>
        </p:txBody>
      </p:sp>
      <p:grpSp>
        <p:nvGrpSpPr>
          <p:cNvPr id="5" name="Group 4"/>
          <p:cNvGrpSpPr/>
          <p:nvPr/>
        </p:nvGrpSpPr>
        <p:grpSpPr>
          <a:xfrm>
            <a:off x="265113" y="1676400"/>
            <a:ext cx="5638797" cy="4914900"/>
            <a:chOff x="265113" y="1676400"/>
            <a:chExt cx="5638797" cy="4914900"/>
          </a:xfrm>
        </p:grpSpPr>
        <p:sp>
          <p:nvSpPr>
            <p:cNvPr id="14" name="Rectangle 13"/>
            <p:cNvSpPr/>
            <p:nvPr/>
          </p:nvSpPr>
          <p:spPr bwMode="auto">
            <a:xfrm>
              <a:off x="265113" y="1676400"/>
              <a:ext cx="5638797" cy="4914900"/>
            </a:xfrm>
            <a:prstGeom prst="rect">
              <a:avLst/>
            </a:prstGeom>
            <a:solidFill>
              <a:srgbClr val="EEEEEE"/>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a:gradFill>
                  <a:gsLst>
                    <a:gs pos="0">
                      <a:srgbClr val="FFFFFF"/>
                    </a:gs>
                    <a:gs pos="100000">
                      <a:srgbClr val="FFFFFF"/>
                    </a:gs>
                  </a:gsLst>
                  <a:lin ang="5400000" scaled="0"/>
                </a:gradFill>
                <a:ea typeface="Segoe UI" pitchFamily="34" charset="0"/>
                <a:cs typeface="Segoe UI" pitchFamily="34" charset="0"/>
              </a:endParaRPr>
            </a:p>
          </p:txBody>
        </p:sp>
        <p:sp>
          <p:nvSpPr>
            <p:cNvPr id="12" name="Content Placeholder 9"/>
            <p:cNvSpPr txBox="1">
              <a:spLocks/>
            </p:cNvSpPr>
            <p:nvPr/>
          </p:nvSpPr>
          <p:spPr>
            <a:xfrm>
              <a:off x="451670" y="3390432"/>
              <a:ext cx="5233167" cy="3154829"/>
            </a:xfrm>
            <a:prstGeom prst="rect">
              <a:avLst/>
            </a:prstGeom>
            <a:noFill/>
          </p:spPr>
          <p:txBody>
            <a:bodyPr vert="horz" wrap="square" lIns="0" tIns="0" rIns="0" bIns="0" rtlCol="0">
              <a:noAutofit/>
            </a:bodyPr>
            <a:lstStyle>
              <a:defPPr>
                <a:defRPr lang="en-US"/>
              </a:defPPr>
              <a:lvl1pPr marR="0" indent="0" fontAlgn="auto">
                <a:lnSpc>
                  <a:spcPct val="90000"/>
                </a:lnSpc>
                <a:spcBef>
                  <a:spcPct val="20000"/>
                </a:spcBef>
                <a:spcAft>
                  <a:spcPts val="0"/>
                </a:spcAft>
                <a:buClrTx/>
                <a:buSzPct val="90000"/>
                <a:buFont typeface="Arial" pitchFamily="34" charset="0"/>
                <a:buNone/>
                <a:tabLst/>
                <a:defRPr sz="2000" spc="0" baseline="0">
                  <a:gradFill>
                    <a:gsLst>
                      <a:gs pos="10619">
                        <a:schemeClr val="bg1"/>
                      </a:gs>
                      <a:gs pos="33000">
                        <a:schemeClr val="bg1"/>
                      </a:gs>
                    </a:gsLst>
                    <a:lin ang="5400000" scaled="0"/>
                  </a:gradFill>
                  <a:latin typeface="+mj-lt"/>
                </a:defRPr>
              </a:lvl1pPr>
              <a:lvl2pPr marL="584200" marR="0" indent="-241300" fontAlgn="auto">
                <a:lnSpc>
                  <a:spcPct val="90000"/>
                </a:lnSpc>
                <a:spcBef>
                  <a:spcPct val="20000"/>
                </a:spcBef>
                <a:spcAft>
                  <a:spcPts val="0"/>
                </a:spcAft>
                <a:buClrTx/>
                <a:buSzPct val="90000"/>
                <a:buFont typeface="Arial" pitchFamily="34" charset="0"/>
                <a:buChar char="•"/>
                <a:tabLst/>
                <a:defRPr sz="2000" spc="0" baseline="0">
                  <a:gradFill>
                    <a:gsLst>
                      <a:gs pos="1250">
                        <a:schemeClr val="tx1"/>
                      </a:gs>
                      <a:gs pos="100000">
                        <a:schemeClr val="tx1"/>
                      </a:gs>
                    </a:gsLst>
                    <a:lin ang="5400000" scaled="0"/>
                  </a:gradFill>
                </a:defRPr>
              </a:lvl2pPr>
              <a:lvl3pPr marL="800100" marR="0" indent="-228600" fontAlgn="auto">
                <a:lnSpc>
                  <a:spcPct val="90000"/>
                </a:lnSpc>
                <a:spcBef>
                  <a:spcPct val="20000"/>
                </a:spcBef>
                <a:spcAft>
                  <a:spcPts val="0"/>
                </a:spcAft>
                <a:buClrTx/>
                <a:buSzPct val="90000"/>
                <a:buFont typeface="Arial" pitchFamily="34" charset="0"/>
                <a:buChar char="•"/>
                <a:tabLst/>
                <a:defRPr sz="2000" spc="0" baseline="0">
                  <a:gradFill>
                    <a:gsLst>
                      <a:gs pos="1250">
                        <a:schemeClr val="tx1"/>
                      </a:gs>
                      <a:gs pos="100000">
                        <a:schemeClr val="tx1"/>
                      </a:gs>
                    </a:gsLst>
                    <a:lin ang="5400000" scaled="0"/>
                  </a:gradFill>
                </a:defRPr>
              </a:lvl3pPr>
              <a:lvl4pPr marL="1028700" marR="0" indent="-228600" fontAlgn="auto">
                <a:lnSpc>
                  <a:spcPct val="90000"/>
                </a:lnSpc>
                <a:spcBef>
                  <a:spcPct val="20000"/>
                </a:spcBef>
                <a:spcAft>
                  <a:spcPts val="0"/>
                </a:spcAft>
                <a:buClrTx/>
                <a:buSzPct val="90000"/>
                <a:buFont typeface="Arial" pitchFamily="34" charset="0"/>
                <a:buChar char="•"/>
                <a:tabLst/>
                <a:defRPr spc="0" baseline="0">
                  <a:gradFill>
                    <a:gsLst>
                      <a:gs pos="1250">
                        <a:schemeClr val="tx1"/>
                      </a:gs>
                      <a:gs pos="100000">
                        <a:schemeClr val="tx1"/>
                      </a:gs>
                    </a:gsLst>
                    <a:lin ang="5400000" scaled="0"/>
                  </a:gradFill>
                </a:defRPr>
              </a:lvl4pPr>
              <a:lvl5pPr marL="1257300" marR="0" indent="-228600" fontAlgn="auto">
                <a:lnSpc>
                  <a:spcPct val="90000"/>
                </a:lnSpc>
                <a:spcBef>
                  <a:spcPct val="20000"/>
                </a:spcBef>
                <a:spcAft>
                  <a:spcPts val="0"/>
                </a:spcAft>
                <a:buClrTx/>
                <a:buSzPct val="90000"/>
                <a:buFont typeface="Arial" pitchFamily="34" charset="0"/>
                <a:buChar char="•"/>
                <a:tabLst/>
                <a:defRPr spc="0" baseline="0">
                  <a:gradFill>
                    <a:gsLst>
                      <a:gs pos="1250">
                        <a:schemeClr val="tx1"/>
                      </a:gs>
                      <a:gs pos="100000">
                        <a:schemeClr val="tx1"/>
                      </a:gs>
                    </a:gsLst>
                    <a:lin ang="5400000" scaled="0"/>
                  </a:gradFill>
                </a:defRPr>
              </a:lvl5pPr>
              <a:lvl6pPr marL="2565040" indent="-233186">
                <a:spcBef>
                  <a:spcPct val="20000"/>
                </a:spcBef>
                <a:buFont typeface="Arial" pitchFamily="34" charset="0"/>
                <a:buChar char="•"/>
                <a:defRPr sz="2000"/>
              </a:lvl6pPr>
              <a:lvl7pPr marL="3031412" indent="-233186">
                <a:spcBef>
                  <a:spcPct val="20000"/>
                </a:spcBef>
                <a:buFont typeface="Arial" pitchFamily="34" charset="0"/>
                <a:buChar char="•"/>
                <a:defRPr sz="2000"/>
              </a:lvl7pPr>
              <a:lvl8pPr marL="3497783" indent="-233186">
                <a:spcBef>
                  <a:spcPct val="20000"/>
                </a:spcBef>
                <a:buFont typeface="Arial" pitchFamily="34" charset="0"/>
                <a:buChar char="•"/>
                <a:defRPr sz="2000"/>
              </a:lvl8pPr>
              <a:lvl9pPr marL="3964155" indent="-233186">
                <a:spcBef>
                  <a:spcPct val="20000"/>
                </a:spcBef>
                <a:buFont typeface="Arial" pitchFamily="34" charset="0"/>
                <a:buChar char="•"/>
                <a:defRPr sz="2000"/>
              </a:lvl9pPr>
            </a:lstStyle>
            <a:p>
              <a:pPr defTabSz="914400">
                <a:spcBef>
                  <a:spcPts val="1200"/>
                </a:spcBef>
                <a:spcAft>
                  <a:spcPts val="1200"/>
                </a:spcAft>
                <a:defRPr/>
              </a:pPr>
              <a:r>
                <a:rPr lang="en-US" sz="2200" kern="0" dirty="0">
                  <a:solidFill>
                    <a:srgbClr val="333333"/>
                  </a:solidFill>
                  <a:latin typeface="+mn-lt"/>
                  <a:cs typeface="Segoe UI Semilight" panose="020B0402040204020203" pitchFamily="34" charset="0"/>
                </a:rPr>
                <a:t>Compromised privileged accounts</a:t>
              </a:r>
            </a:p>
            <a:p>
              <a:pPr defTabSz="914400">
                <a:spcBef>
                  <a:spcPts val="1200"/>
                </a:spcBef>
                <a:spcAft>
                  <a:spcPts val="1200"/>
                </a:spcAft>
                <a:defRPr/>
              </a:pPr>
              <a:r>
                <a:rPr lang="en-US" sz="2200" kern="0" dirty="0">
                  <a:solidFill>
                    <a:srgbClr val="333333"/>
                  </a:solidFill>
                  <a:latin typeface="+mn-lt"/>
                  <a:cs typeface="Segoe UI Semilight" panose="020B0402040204020203" pitchFamily="34" charset="0"/>
                </a:rPr>
                <a:t>Unpatched vulnerabilities</a:t>
              </a:r>
            </a:p>
            <a:p>
              <a:pPr defTabSz="914400">
                <a:spcBef>
                  <a:spcPts val="1200"/>
                </a:spcBef>
                <a:spcAft>
                  <a:spcPts val="1200"/>
                </a:spcAft>
                <a:defRPr/>
              </a:pPr>
              <a:r>
                <a:rPr lang="en-US" sz="2200" kern="0" dirty="0">
                  <a:solidFill>
                    <a:srgbClr val="333333"/>
                  </a:solidFill>
                  <a:latin typeface="+mn-lt"/>
                  <a:cs typeface="Segoe UI Semilight" panose="020B0402040204020203" pitchFamily="34" charset="0"/>
                </a:rPr>
                <a:t>Phishing attacks</a:t>
              </a:r>
            </a:p>
            <a:p>
              <a:pPr defTabSz="914400">
                <a:spcBef>
                  <a:spcPts val="1200"/>
                </a:spcBef>
                <a:spcAft>
                  <a:spcPts val="1200"/>
                </a:spcAft>
                <a:defRPr/>
              </a:pPr>
              <a:r>
                <a:rPr lang="en-US" sz="2200" kern="0" dirty="0">
                  <a:solidFill>
                    <a:srgbClr val="333333"/>
                  </a:solidFill>
                  <a:latin typeface="+mn-lt"/>
                  <a:cs typeface="Segoe UI Semilight" panose="020B0402040204020203" pitchFamily="34" charset="0"/>
                </a:rPr>
                <a:t>Malware infections</a:t>
              </a:r>
            </a:p>
          </p:txBody>
        </p:sp>
        <p:sp>
          <p:nvSpPr>
            <p:cNvPr id="10" name="Content Placeholder 9"/>
            <p:cNvSpPr txBox="1">
              <a:spLocks/>
            </p:cNvSpPr>
            <p:nvPr/>
          </p:nvSpPr>
          <p:spPr>
            <a:xfrm>
              <a:off x="1642000" y="2163674"/>
              <a:ext cx="4171925" cy="585601"/>
            </a:xfrm>
            <a:prstGeom prst="rect">
              <a:avLst/>
            </a:prstGeom>
          </p:spPr>
          <p:txBody>
            <a:bodyPr vert="horz" wrap="square" lIns="0" tIns="0" rIns="0" bIns="0" rtlCol="0" anchor="ctr" anchorCtr="0">
              <a:noAutofit/>
            </a:bodyPr>
            <a:lstStyle>
              <a:lvl1pPr marL="0" marR="0" indent="0" algn="l" defTabSz="932742" rtl="0" eaLnBrk="1" fontAlgn="auto" latinLnBrk="0" hangingPunct="1">
                <a:lnSpc>
                  <a:spcPct val="90000"/>
                </a:lnSpc>
                <a:spcBef>
                  <a:spcPct val="20000"/>
                </a:spcBef>
                <a:spcAft>
                  <a:spcPts val="0"/>
                </a:spcAft>
                <a:buClrTx/>
                <a:buSzPct val="90000"/>
                <a:buFont typeface="Arial" pitchFamily="34" charset="0"/>
                <a:buNone/>
                <a:tabLst/>
                <a:defRPr sz="2400" kern="1200" spc="0" baseline="0">
                  <a:gradFill>
                    <a:gsLst>
                      <a:gs pos="10619">
                        <a:schemeClr val="bg1"/>
                      </a:gs>
                      <a:gs pos="33000">
                        <a:schemeClr val="bg1"/>
                      </a:gs>
                    </a:gsLst>
                    <a:lin ang="5400000" scaled="0"/>
                  </a:gradFill>
                  <a:latin typeface="+mj-lt"/>
                  <a:ea typeface="+mn-ea"/>
                  <a:cs typeface="+mn-cs"/>
                </a:defRPr>
              </a:lvl1pPr>
              <a:lvl2pPr marL="584200" marR="0" indent="-241300" algn="l" defTabSz="932742" rtl="0" eaLnBrk="1" fontAlgn="auto" latinLnBrk="0" hangingPunct="1">
                <a:lnSpc>
                  <a:spcPct val="90000"/>
                </a:lnSpc>
                <a:spcBef>
                  <a:spcPct val="20000"/>
                </a:spcBef>
                <a:spcAft>
                  <a:spcPts val="0"/>
                </a:spcAft>
                <a:buClrTx/>
                <a:buSzPct val="90000"/>
                <a:buFont typeface="Arial" pitchFamily="34" charset="0"/>
                <a:buChar char="•"/>
                <a:tabLst/>
                <a:defRPr sz="2000" kern="1200" spc="0" baseline="0">
                  <a:gradFill>
                    <a:gsLst>
                      <a:gs pos="1250">
                        <a:schemeClr val="tx1"/>
                      </a:gs>
                      <a:gs pos="100000">
                        <a:schemeClr val="tx1"/>
                      </a:gs>
                    </a:gsLst>
                    <a:lin ang="5400000" scaled="0"/>
                  </a:gradFill>
                  <a:latin typeface="+mn-lt"/>
                  <a:ea typeface="+mn-ea"/>
                  <a:cs typeface="+mn-cs"/>
                </a:defRPr>
              </a:lvl2pPr>
              <a:lvl3pPr marL="800100" marR="0" indent="-228600" algn="l" defTabSz="932742" rtl="0" eaLnBrk="1" fontAlgn="auto" latinLnBrk="0" hangingPunct="1">
                <a:lnSpc>
                  <a:spcPct val="90000"/>
                </a:lnSpc>
                <a:spcBef>
                  <a:spcPct val="20000"/>
                </a:spcBef>
                <a:spcAft>
                  <a:spcPts val="0"/>
                </a:spcAft>
                <a:buClrTx/>
                <a:buSzPct val="90000"/>
                <a:buFont typeface="Arial" pitchFamily="34" charset="0"/>
                <a:buChar char="•"/>
                <a:tabLst/>
                <a:defRPr sz="2000" kern="1200" spc="0" baseline="0">
                  <a:gradFill>
                    <a:gsLst>
                      <a:gs pos="1250">
                        <a:schemeClr val="tx1"/>
                      </a:gs>
                      <a:gs pos="100000">
                        <a:schemeClr val="tx1"/>
                      </a:gs>
                    </a:gsLst>
                    <a:lin ang="5400000" scaled="0"/>
                  </a:gradFill>
                  <a:latin typeface="+mn-lt"/>
                  <a:ea typeface="+mn-ea"/>
                  <a:cs typeface="+mn-cs"/>
                </a:defRPr>
              </a:lvl3pPr>
              <a:lvl4pPr marL="1028700" marR="0" indent="-228600" algn="l" defTabSz="932742" rtl="0" eaLnBrk="1" fontAlgn="auto" latinLnBrk="0" hangingPunct="1">
                <a:lnSpc>
                  <a:spcPct val="90000"/>
                </a:lnSpc>
                <a:spcBef>
                  <a:spcPct val="20000"/>
                </a:spcBef>
                <a:spcAft>
                  <a:spcPts val="0"/>
                </a:spcAft>
                <a:buClrTx/>
                <a:buSzPct val="90000"/>
                <a:buFont typeface="Arial" pitchFamily="34" charset="0"/>
                <a:buChar char="•"/>
                <a:tabLst/>
                <a:defRPr sz="1800" kern="1200" spc="0" baseline="0">
                  <a:gradFill>
                    <a:gsLst>
                      <a:gs pos="1250">
                        <a:schemeClr val="tx1"/>
                      </a:gs>
                      <a:gs pos="100000">
                        <a:schemeClr val="tx1"/>
                      </a:gs>
                    </a:gsLst>
                    <a:lin ang="5400000" scaled="0"/>
                  </a:gradFill>
                  <a:latin typeface="+mn-lt"/>
                  <a:ea typeface="+mn-ea"/>
                  <a:cs typeface="+mn-cs"/>
                </a:defRPr>
              </a:lvl4pPr>
              <a:lvl5pPr marL="1257300" marR="0" indent="-228600" algn="l" defTabSz="932742" rtl="0" eaLnBrk="1" fontAlgn="auto" latinLnBrk="0" hangingPunct="1">
                <a:lnSpc>
                  <a:spcPct val="90000"/>
                </a:lnSpc>
                <a:spcBef>
                  <a:spcPct val="20000"/>
                </a:spcBef>
                <a:spcAft>
                  <a:spcPts val="0"/>
                </a:spcAft>
                <a:buClrTx/>
                <a:buSzPct val="90000"/>
                <a:buFont typeface="Arial" pitchFamily="34" charset="0"/>
                <a:buChar char="•"/>
                <a:tabLst/>
                <a:defRPr sz="1800" kern="1200" spc="0" baseline="0">
                  <a:gradFill>
                    <a:gsLst>
                      <a:gs pos="1250">
                        <a:schemeClr val="tx1"/>
                      </a:gs>
                      <a:gs pos="100000">
                        <a:schemeClr val="tx1"/>
                      </a:gs>
                    </a:gsLst>
                    <a:lin ang="5400000" scaled="0"/>
                  </a:gra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defTabSz="914400">
                <a:spcBef>
                  <a:spcPts val="0"/>
                </a:spcBef>
                <a:defRPr/>
              </a:pPr>
              <a:r>
                <a:rPr lang="en-US" sz="3200" kern="0" dirty="0">
                  <a:solidFill>
                    <a:srgbClr val="00BCF2"/>
                  </a:solidFill>
                  <a:latin typeface="Segoe UI Light"/>
                  <a:cs typeface="Segoe UI Semibold" panose="020B0702040204020203" pitchFamily="34" charset="0"/>
                </a:rPr>
                <a:t>Attack the applications </a:t>
              </a:r>
            </a:p>
            <a:p>
              <a:pPr defTabSz="914400">
                <a:spcBef>
                  <a:spcPts val="0"/>
                </a:spcBef>
                <a:defRPr/>
              </a:pPr>
              <a:r>
                <a:rPr lang="en-US" sz="3200" kern="0" dirty="0">
                  <a:solidFill>
                    <a:srgbClr val="00BCF2"/>
                  </a:solidFill>
                  <a:latin typeface="Segoe UI Light"/>
                  <a:cs typeface="Segoe UI Semibold" panose="020B0702040204020203" pitchFamily="34" charset="0"/>
                </a:rPr>
                <a:t>and infrastructure</a:t>
              </a:r>
            </a:p>
          </p:txBody>
        </p:sp>
        <p:grpSp>
          <p:nvGrpSpPr>
            <p:cNvPr id="3" name="Group 2"/>
            <p:cNvGrpSpPr/>
            <p:nvPr/>
          </p:nvGrpSpPr>
          <p:grpSpPr>
            <a:xfrm>
              <a:off x="451670" y="2064472"/>
              <a:ext cx="995047" cy="784005"/>
              <a:chOff x="10866437" y="359436"/>
              <a:chExt cx="1979460" cy="1559631"/>
            </a:xfrm>
            <a:solidFill>
              <a:schemeClr val="tx2"/>
            </a:solidFill>
          </p:grpSpPr>
          <p:grpSp>
            <p:nvGrpSpPr>
              <p:cNvPr id="25" name="Group 24"/>
              <p:cNvGrpSpPr/>
              <p:nvPr/>
            </p:nvGrpSpPr>
            <p:grpSpPr>
              <a:xfrm>
                <a:off x="11623625" y="694757"/>
                <a:ext cx="465084" cy="516505"/>
                <a:chOff x="7434263" y="-2105025"/>
                <a:chExt cx="947737" cy="1052512"/>
              </a:xfrm>
              <a:grpFill/>
            </p:grpSpPr>
            <p:sp>
              <p:nvSpPr>
                <p:cNvPr id="33" name="Freeform 5"/>
                <p:cNvSpPr>
                  <a:spLocks/>
                </p:cNvSpPr>
                <p:nvPr/>
              </p:nvSpPr>
              <p:spPr bwMode="auto">
                <a:xfrm>
                  <a:off x="7434263" y="-1779588"/>
                  <a:ext cx="423862" cy="727075"/>
                </a:xfrm>
                <a:custGeom>
                  <a:avLst/>
                  <a:gdLst>
                    <a:gd name="T0" fmla="*/ 267 w 267"/>
                    <a:gd name="T1" fmla="*/ 153 h 458"/>
                    <a:gd name="T2" fmla="*/ 267 w 267"/>
                    <a:gd name="T3" fmla="*/ 458 h 458"/>
                    <a:gd name="T4" fmla="*/ 0 w 267"/>
                    <a:gd name="T5" fmla="*/ 305 h 458"/>
                    <a:gd name="T6" fmla="*/ 2 w 267"/>
                    <a:gd name="T7" fmla="*/ 0 h 458"/>
                    <a:gd name="T8" fmla="*/ 267 w 267"/>
                    <a:gd name="T9" fmla="*/ 153 h 458"/>
                  </a:gdLst>
                  <a:ahLst/>
                  <a:cxnLst>
                    <a:cxn ang="0">
                      <a:pos x="T0" y="T1"/>
                    </a:cxn>
                    <a:cxn ang="0">
                      <a:pos x="T2" y="T3"/>
                    </a:cxn>
                    <a:cxn ang="0">
                      <a:pos x="T4" y="T5"/>
                    </a:cxn>
                    <a:cxn ang="0">
                      <a:pos x="T6" y="T7"/>
                    </a:cxn>
                    <a:cxn ang="0">
                      <a:pos x="T8" y="T9"/>
                    </a:cxn>
                  </a:cxnLst>
                  <a:rect l="0" t="0" r="r" b="b"/>
                  <a:pathLst>
                    <a:path w="267" h="458">
                      <a:moveTo>
                        <a:pt x="267" y="153"/>
                      </a:moveTo>
                      <a:lnTo>
                        <a:pt x="267" y="458"/>
                      </a:lnTo>
                      <a:lnTo>
                        <a:pt x="0" y="305"/>
                      </a:lnTo>
                      <a:lnTo>
                        <a:pt x="2" y="0"/>
                      </a:lnTo>
                      <a:lnTo>
                        <a:pt x="267" y="153"/>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p>
                  <a:pPr marL="0" marR="0" lvl="0" indent="0" defTabSz="932597" eaLnBrk="1" fontAlgn="auto" latinLnBrk="0" hangingPunct="1">
                    <a:lnSpc>
                      <a:spcPct val="100000"/>
                    </a:lnSpc>
                    <a:spcBef>
                      <a:spcPts val="0"/>
                    </a:spcBef>
                    <a:spcAft>
                      <a:spcPts val="0"/>
                    </a:spcAft>
                    <a:buClrTx/>
                    <a:buSzTx/>
                    <a:buFontTx/>
                    <a:buNone/>
                    <a:tabLst/>
                    <a:defRPr/>
                  </a:pPr>
                  <a:endParaRPr kumimoji="0" lang="en-US" sz="1428" b="1" i="0" u="none" strike="noStrike" kern="0" cap="none" spc="0" normalizeH="0" baseline="0" noProof="0">
                    <a:ln>
                      <a:noFill/>
                    </a:ln>
                    <a:solidFill>
                      <a:srgbClr val="FFFFFF"/>
                    </a:solidFill>
                    <a:effectLst/>
                    <a:uLnTx/>
                    <a:uFillTx/>
                  </a:endParaRPr>
                </a:p>
              </p:txBody>
            </p:sp>
            <p:sp>
              <p:nvSpPr>
                <p:cNvPr id="34" name="Freeform 6"/>
                <p:cNvSpPr>
                  <a:spLocks/>
                </p:cNvSpPr>
                <p:nvPr/>
              </p:nvSpPr>
              <p:spPr bwMode="auto">
                <a:xfrm>
                  <a:off x="7961311" y="-1779587"/>
                  <a:ext cx="420689" cy="727074"/>
                </a:xfrm>
                <a:custGeom>
                  <a:avLst/>
                  <a:gdLst>
                    <a:gd name="T0" fmla="*/ 0 w 265"/>
                    <a:gd name="T1" fmla="*/ 153 h 458"/>
                    <a:gd name="T2" fmla="*/ 0 w 265"/>
                    <a:gd name="T3" fmla="*/ 458 h 458"/>
                    <a:gd name="T4" fmla="*/ 265 w 265"/>
                    <a:gd name="T5" fmla="*/ 305 h 458"/>
                    <a:gd name="T6" fmla="*/ 265 w 265"/>
                    <a:gd name="T7" fmla="*/ 0 h 458"/>
                    <a:gd name="T8" fmla="*/ 0 w 265"/>
                    <a:gd name="T9" fmla="*/ 153 h 458"/>
                  </a:gdLst>
                  <a:ahLst/>
                  <a:cxnLst>
                    <a:cxn ang="0">
                      <a:pos x="T0" y="T1"/>
                    </a:cxn>
                    <a:cxn ang="0">
                      <a:pos x="T2" y="T3"/>
                    </a:cxn>
                    <a:cxn ang="0">
                      <a:pos x="T4" y="T5"/>
                    </a:cxn>
                    <a:cxn ang="0">
                      <a:pos x="T6" y="T7"/>
                    </a:cxn>
                    <a:cxn ang="0">
                      <a:pos x="T8" y="T9"/>
                    </a:cxn>
                  </a:cxnLst>
                  <a:rect l="0" t="0" r="r" b="b"/>
                  <a:pathLst>
                    <a:path w="265" h="458">
                      <a:moveTo>
                        <a:pt x="0" y="153"/>
                      </a:moveTo>
                      <a:lnTo>
                        <a:pt x="0" y="458"/>
                      </a:lnTo>
                      <a:lnTo>
                        <a:pt x="265" y="305"/>
                      </a:lnTo>
                      <a:lnTo>
                        <a:pt x="265" y="0"/>
                      </a:lnTo>
                      <a:lnTo>
                        <a:pt x="0" y="153"/>
                      </a:lnTo>
                      <a:close/>
                    </a:path>
                  </a:pathLst>
                </a:custGeom>
                <a:solidFill>
                  <a:srgbClr val="00BCF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p>
                  <a:pPr marL="0" marR="0" lvl="0" indent="0" defTabSz="932597" eaLnBrk="1" fontAlgn="auto" latinLnBrk="0" hangingPunct="1">
                    <a:lnSpc>
                      <a:spcPct val="100000"/>
                    </a:lnSpc>
                    <a:spcBef>
                      <a:spcPts val="0"/>
                    </a:spcBef>
                    <a:spcAft>
                      <a:spcPts val="0"/>
                    </a:spcAft>
                    <a:buClrTx/>
                    <a:buSzTx/>
                    <a:buFontTx/>
                    <a:buNone/>
                    <a:tabLst/>
                    <a:defRPr/>
                  </a:pPr>
                  <a:endParaRPr kumimoji="0" lang="en-US" sz="1428" b="1" i="0" u="none" strike="noStrike" kern="0" cap="none" spc="0" normalizeH="0" baseline="0" noProof="0">
                    <a:ln>
                      <a:noFill/>
                    </a:ln>
                    <a:solidFill>
                      <a:srgbClr val="FFFFFF"/>
                    </a:solidFill>
                    <a:effectLst/>
                    <a:uLnTx/>
                    <a:uFillTx/>
                  </a:endParaRPr>
                </a:p>
              </p:txBody>
            </p:sp>
            <p:sp>
              <p:nvSpPr>
                <p:cNvPr id="35" name="Freeform 7"/>
                <p:cNvSpPr>
                  <a:spLocks/>
                </p:cNvSpPr>
                <p:nvPr/>
              </p:nvSpPr>
              <p:spPr bwMode="auto">
                <a:xfrm>
                  <a:off x="7489824" y="-2105025"/>
                  <a:ext cx="838199" cy="476249"/>
                </a:xfrm>
                <a:custGeom>
                  <a:avLst/>
                  <a:gdLst>
                    <a:gd name="T0" fmla="*/ 266 w 528"/>
                    <a:gd name="T1" fmla="*/ 300 h 300"/>
                    <a:gd name="T2" fmla="*/ 0 w 528"/>
                    <a:gd name="T3" fmla="*/ 148 h 300"/>
                    <a:gd name="T4" fmla="*/ 263 w 528"/>
                    <a:gd name="T5" fmla="*/ 0 h 300"/>
                    <a:gd name="T6" fmla="*/ 528 w 528"/>
                    <a:gd name="T7" fmla="*/ 148 h 300"/>
                    <a:gd name="T8" fmla="*/ 266 w 528"/>
                    <a:gd name="T9" fmla="*/ 300 h 300"/>
                  </a:gdLst>
                  <a:ahLst/>
                  <a:cxnLst>
                    <a:cxn ang="0">
                      <a:pos x="T0" y="T1"/>
                    </a:cxn>
                    <a:cxn ang="0">
                      <a:pos x="T2" y="T3"/>
                    </a:cxn>
                    <a:cxn ang="0">
                      <a:pos x="T4" y="T5"/>
                    </a:cxn>
                    <a:cxn ang="0">
                      <a:pos x="T6" y="T7"/>
                    </a:cxn>
                    <a:cxn ang="0">
                      <a:pos x="T8" y="T9"/>
                    </a:cxn>
                  </a:cxnLst>
                  <a:rect l="0" t="0" r="r" b="b"/>
                  <a:pathLst>
                    <a:path w="528" h="300">
                      <a:moveTo>
                        <a:pt x="266" y="300"/>
                      </a:moveTo>
                      <a:lnTo>
                        <a:pt x="0" y="148"/>
                      </a:lnTo>
                      <a:lnTo>
                        <a:pt x="263" y="0"/>
                      </a:lnTo>
                      <a:lnTo>
                        <a:pt x="528" y="148"/>
                      </a:lnTo>
                      <a:lnTo>
                        <a:pt x="266" y="300"/>
                      </a:lnTo>
                      <a:close/>
                    </a:path>
                  </a:pathLst>
                </a:custGeom>
                <a:solidFill>
                  <a:srgbClr val="00BCF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p>
                  <a:pPr marL="0" marR="0" lvl="0" indent="0" defTabSz="932597" eaLnBrk="1" fontAlgn="auto" latinLnBrk="0" hangingPunct="1">
                    <a:lnSpc>
                      <a:spcPct val="100000"/>
                    </a:lnSpc>
                    <a:spcBef>
                      <a:spcPts val="0"/>
                    </a:spcBef>
                    <a:spcAft>
                      <a:spcPts val="0"/>
                    </a:spcAft>
                    <a:buClrTx/>
                    <a:buSzTx/>
                    <a:buFontTx/>
                    <a:buNone/>
                    <a:tabLst/>
                    <a:defRPr/>
                  </a:pPr>
                  <a:endParaRPr kumimoji="0" lang="en-US" sz="1428" b="1" i="0" u="none" strike="noStrike" kern="0" cap="none" spc="0" normalizeH="0" baseline="0" noProof="0">
                    <a:ln>
                      <a:noFill/>
                    </a:ln>
                    <a:solidFill>
                      <a:srgbClr val="FFFFFF"/>
                    </a:solidFill>
                    <a:effectLst/>
                    <a:uLnTx/>
                    <a:uFillTx/>
                  </a:endParaRPr>
                </a:p>
              </p:txBody>
            </p:sp>
          </p:grpSp>
          <p:sp>
            <p:nvSpPr>
              <p:cNvPr id="31" name="Freeform 11"/>
              <p:cNvSpPr>
                <a:spLocks noEditPoints="1"/>
              </p:cNvSpPr>
              <p:nvPr/>
            </p:nvSpPr>
            <p:spPr bwMode="auto">
              <a:xfrm>
                <a:off x="10866437" y="359436"/>
                <a:ext cx="1979460" cy="1559631"/>
              </a:xfrm>
              <a:custGeom>
                <a:avLst/>
                <a:gdLst>
                  <a:gd name="T0" fmla="*/ 130 w 600"/>
                  <a:gd name="T1" fmla="*/ 461 h 472"/>
                  <a:gd name="T2" fmla="*/ 470 w 600"/>
                  <a:gd name="T3" fmla="*/ 461 h 472"/>
                  <a:gd name="T4" fmla="*/ 470 w 600"/>
                  <a:gd name="T5" fmla="*/ 472 h 472"/>
                  <a:gd name="T6" fmla="*/ 130 w 600"/>
                  <a:gd name="T7" fmla="*/ 472 h 472"/>
                  <a:gd name="T8" fmla="*/ 130 w 600"/>
                  <a:gd name="T9" fmla="*/ 461 h 472"/>
                  <a:gd name="T10" fmla="*/ 32 w 600"/>
                  <a:gd name="T11" fmla="*/ 35 h 472"/>
                  <a:gd name="T12" fmla="*/ 32 w 600"/>
                  <a:gd name="T13" fmla="*/ 345 h 472"/>
                  <a:gd name="T14" fmla="*/ 232 w 600"/>
                  <a:gd name="T15" fmla="*/ 345 h 472"/>
                  <a:gd name="T16" fmla="*/ 365 w 600"/>
                  <a:gd name="T17" fmla="*/ 345 h 472"/>
                  <a:gd name="T18" fmla="*/ 572 w 600"/>
                  <a:gd name="T19" fmla="*/ 345 h 472"/>
                  <a:gd name="T20" fmla="*/ 572 w 600"/>
                  <a:gd name="T21" fmla="*/ 35 h 472"/>
                  <a:gd name="T22" fmla="*/ 32 w 600"/>
                  <a:gd name="T23" fmla="*/ 35 h 472"/>
                  <a:gd name="T24" fmla="*/ 300 w 600"/>
                  <a:gd name="T25" fmla="*/ 8 h 472"/>
                  <a:gd name="T26" fmla="*/ 292 w 600"/>
                  <a:gd name="T27" fmla="*/ 16 h 472"/>
                  <a:gd name="T28" fmla="*/ 300 w 600"/>
                  <a:gd name="T29" fmla="*/ 24 h 472"/>
                  <a:gd name="T30" fmla="*/ 309 w 600"/>
                  <a:gd name="T31" fmla="*/ 16 h 472"/>
                  <a:gd name="T32" fmla="*/ 300 w 600"/>
                  <a:gd name="T33" fmla="*/ 8 h 472"/>
                  <a:gd name="T34" fmla="*/ 32 w 600"/>
                  <a:gd name="T35" fmla="*/ 0 h 472"/>
                  <a:gd name="T36" fmla="*/ 565 w 600"/>
                  <a:gd name="T37" fmla="*/ 0 h 472"/>
                  <a:gd name="T38" fmla="*/ 600 w 600"/>
                  <a:gd name="T39" fmla="*/ 35 h 472"/>
                  <a:gd name="T40" fmla="*/ 600 w 600"/>
                  <a:gd name="T41" fmla="*/ 344 h 472"/>
                  <a:gd name="T42" fmla="*/ 565 w 600"/>
                  <a:gd name="T43" fmla="*/ 383 h 472"/>
                  <a:gd name="T44" fmla="*/ 389 w 600"/>
                  <a:gd name="T45" fmla="*/ 383 h 472"/>
                  <a:gd name="T46" fmla="*/ 365 w 600"/>
                  <a:gd name="T47" fmla="*/ 383 h 472"/>
                  <a:gd name="T48" fmla="*/ 365 w 600"/>
                  <a:gd name="T49" fmla="*/ 406 h 472"/>
                  <a:gd name="T50" fmla="*/ 365 w 600"/>
                  <a:gd name="T51" fmla="*/ 422 h 472"/>
                  <a:gd name="T52" fmla="*/ 442 w 600"/>
                  <a:gd name="T53" fmla="*/ 422 h 472"/>
                  <a:gd name="T54" fmla="*/ 470 w 600"/>
                  <a:gd name="T55" fmla="*/ 461 h 472"/>
                  <a:gd name="T56" fmla="*/ 130 w 600"/>
                  <a:gd name="T57" fmla="*/ 461 h 472"/>
                  <a:gd name="T58" fmla="*/ 158 w 600"/>
                  <a:gd name="T59" fmla="*/ 422 h 472"/>
                  <a:gd name="T60" fmla="*/ 232 w 600"/>
                  <a:gd name="T61" fmla="*/ 422 h 472"/>
                  <a:gd name="T62" fmla="*/ 232 w 600"/>
                  <a:gd name="T63" fmla="*/ 406 h 472"/>
                  <a:gd name="T64" fmla="*/ 232 w 600"/>
                  <a:gd name="T65" fmla="*/ 383 h 472"/>
                  <a:gd name="T66" fmla="*/ 205 w 600"/>
                  <a:gd name="T67" fmla="*/ 383 h 472"/>
                  <a:gd name="T68" fmla="*/ 32 w 600"/>
                  <a:gd name="T69" fmla="*/ 383 h 472"/>
                  <a:gd name="T70" fmla="*/ 0 w 600"/>
                  <a:gd name="T71" fmla="*/ 344 h 472"/>
                  <a:gd name="T72" fmla="*/ 0 w 600"/>
                  <a:gd name="T73" fmla="*/ 35 h 472"/>
                  <a:gd name="T74" fmla="*/ 32 w 600"/>
                  <a:gd name="T75" fmla="*/ 0 h 4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600" h="472">
                    <a:moveTo>
                      <a:pt x="130" y="461"/>
                    </a:moveTo>
                    <a:cubicBezTo>
                      <a:pt x="470" y="461"/>
                      <a:pt x="470" y="461"/>
                      <a:pt x="470" y="461"/>
                    </a:cubicBezTo>
                    <a:cubicBezTo>
                      <a:pt x="470" y="472"/>
                      <a:pt x="470" y="472"/>
                      <a:pt x="470" y="472"/>
                    </a:cubicBezTo>
                    <a:cubicBezTo>
                      <a:pt x="130" y="472"/>
                      <a:pt x="130" y="472"/>
                      <a:pt x="130" y="472"/>
                    </a:cubicBezTo>
                    <a:cubicBezTo>
                      <a:pt x="130" y="461"/>
                      <a:pt x="130" y="461"/>
                      <a:pt x="130" y="461"/>
                    </a:cubicBezTo>
                    <a:close/>
                    <a:moveTo>
                      <a:pt x="32" y="35"/>
                    </a:moveTo>
                    <a:cubicBezTo>
                      <a:pt x="32" y="345"/>
                      <a:pt x="32" y="345"/>
                      <a:pt x="32" y="345"/>
                    </a:cubicBezTo>
                    <a:cubicBezTo>
                      <a:pt x="232" y="345"/>
                      <a:pt x="232" y="345"/>
                      <a:pt x="232" y="345"/>
                    </a:cubicBezTo>
                    <a:cubicBezTo>
                      <a:pt x="365" y="345"/>
                      <a:pt x="365" y="345"/>
                      <a:pt x="365" y="345"/>
                    </a:cubicBezTo>
                    <a:cubicBezTo>
                      <a:pt x="572" y="345"/>
                      <a:pt x="572" y="345"/>
                      <a:pt x="572" y="345"/>
                    </a:cubicBezTo>
                    <a:cubicBezTo>
                      <a:pt x="572" y="35"/>
                      <a:pt x="572" y="35"/>
                      <a:pt x="572" y="35"/>
                    </a:cubicBezTo>
                    <a:cubicBezTo>
                      <a:pt x="32" y="35"/>
                      <a:pt x="32" y="35"/>
                      <a:pt x="32" y="35"/>
                    </a:cubicBezTo>
                    <a:close/>
                    <a:moveTo>
                      <a:pt x="300" y="8"/>
                    </a:moveTo>
                    <a:cubicBezTo>
                      <a:pt x="295" y="8"/>
                      <a:pt x="292" y="12"/>
                      <a:pt x="292" y="16"/>
                    </a:cubicBezTo>
                    <a:cubicBezTo>
                      <a:pt x="292" y="20"/>
                      <a:pt x="295" y="24"/>
                      <a:pt x="300" y="24"/>
                    </a:cubicBezTo>
                    <a:cubicBezTo>
                      <a:pt x="305" y="24"/>
                      <a:pt x="309" y="20"/>
                      <a:pt x="309" y="16"/>
                    </a:cubicBezTo>
                    <a:cubicBezTo>
                      <a:pt x="309" y="12"/>
                      <a:pt x="305" y="8"/>
                      <a:pt x="300" y="8"/>
                    </a:cubicBezTo>
                    <a:close/>
                    <a:moveTo>
                      <a:pt x="32" y="0"/>
                    </a:moveTo>
                    <a:cubicBezTo>
                      <a:pt x="565" y="0"/>
                      <a:pt x="565" y="0"/>
                      <a:pt x="565" y="0"/>
                    </a:cubicBezTo>
                    <a:cubicBezTo>
                      <a:pt x="586" y="0"/>
                      <a:pt x="600" y="16"/>
                      <a:pt x="600" y="35"/>
                    </a:cubicBezTo>
                    <a:cubicBezTo>
                      <a:pt x="600" y="344"/>
                      <a:pt x="600" y="344"/>
                      <a:pt x="600" y="344"/>
                    </a:cubicBezTo>
                    <a:cubicBezTo>
                      <a:pt x="600" y="364"/>
                      <a:pt x="586" y="383"/>
                      <a:pt x="565" y="383"/>
                    </a:cubicBezTo>
                    <a:cubicBezTo>
                      <a:pt x="498" y="383"/>
                      <a:pt x="440" y="383"/>
                      <a:pt x="389" y="383"/>
                    </a:cubicBezTo>
                    <a:cubicBezTo>
                      <a:pt x="365" y="383"/>
                      <a:pt x="365" y="383"/>
                      <a:pt x="365" y="383"/>
                    </a:cubicBezTo>
                    <a:cubicBezTo>
                      <a:pt x="365" y="406"/>
                      <a:pt x="365" y="406"/>
                      <a:pt x="365" y="406"/>
                    </a:cubicBezTo>
                    <a:cubicBezTo>
                      <a:pt x="365" y="422"/>
                      <a:pt x="365" y="422"/>
                      <a:pt x="365" y="422"/>
                    </a:cubicBezTo>
                    <a:cubicBezTo>
                      <a:pt x="442" y="422"/>
                      <a:pt x="442" y="422"/>
                      <a:pt x="442" y="422"/>
                    </a:cubicBezTo>
                    <a:cubicBezTo>
                      <a:pt x="470" y="461"/>
                      <a:pt x="470" y="461"/>
                      <a:pt x="470" y="461"/>
                    </a:cubicBezTo>
                    <a:cubicBezTo>
                      <a:pt x="130" y="461"/>
                      <a:pt x="130" y="461"/>
                      <a:pt x="130" y="461"/>
                    </a:cubicBezTo>
                    <a:cubicBezTo>
                      <a:pt x="158" y="422"/>
                      <a:pt x="158" y="422"/>
                      <a:pt x="158" y="422"/>
                    </a:cubicBezTo>
                    <a:cubicBezTo>
                      <a:pt x="232" y="422"/>
                      <a:pt x="232" y="422"/>
                      <a:pt x="232" y="422"/>
                    </a:cubicBezTo>
                    <a:cubicBezTo>
                      <a:pt x="232" y="406"/>
                      <a:pt x="232" y="406"/>
                      <a:pt x="232" y="406"/>
                    </a:cubicBezTo>
                    <a:cubicBezTo>
                      <a:pt x="232" y="383"/>
                      <a:pt x="232" y="383"/>
                      <a:pt x="232" y="383"/>
                    </a:cubicBezTo>
                    <a:cubicBezTo>
                      <a:pt x="205" y="383"/>
                      <a:pt x="205" y="383"/>
                      <a:pt x="205" y="383"/>
                    </a:cubicBezTo>
                    <a:cubicBezTo>
                      <a:pt x="32" y="383"/>
                      <a:pt x="32" y="383"/>
                      <a:pt x="32" y="383"/>
                    </a:cubicBezTo>
                    <a:cubicBezTo>
                      <a:pt x="14" y="383"/>
                      <a:pt x="0" y="364"/>
                      <a:pt x="0" y="344"/>
                    </a:cubicBezTo>
                    <a:cubicBezTo>
                      <a:pt x="0" y="35"/>
                      <a:pt x="0" y="35"/>
                      <a:pt x="0" y="35"/>
                    </a:cubicBezTo>
                    <a:cubicBezTo>
                      <a:pt x="0" y="16"/>
                      <a:pt x="14" y="0"/>
                      <a:pt x="32" y="0"/>
                    </a:cubicBezTo>
                    <a:close/>
                  </a:path>
                </a:pathLst>
              </a:custGeom>
              <a:solidFill>
                <a:schemeClr val="tx2"/>
              </a:solidFill>
              <a:ln>
                <a:noFill/>
              </a:ln>
            </p:spPr>
            <p:txBody>
              <a:bodyPr vert="horz" wrap="square" lIns="93260" tIns="46630" rIns="93260" bIns="46630" numCol="1" anchor="t" anchorCtr="0" compatLnSpc="1">
                <a:prstTxWarp prst="textNoShape">
                  <a:avLst/>
                </a:prstTxWarp>
              </a:bodyPr>
              <a:lstStyle/>
              <a:p>
                <a:pPr marL="0" marR="0" lvl="0" indent="0" defTabSz="932597" eaLnBrk="1" fontAlgn="auto" latinLnBrk="0" hangingPunct="1">
                  <a:lnSpc>
                    <a:spcPct val="100000"/>
                  </a:lnSpc>
                  <a:spcBef>
                    <a:spcPts val="0"/>
                  </a:spcBef>
                  <a:spcAft>
                    <a:spcPts val="0"/>
                  </a:spcAft>
                  <a:buClrTx/>
                  <a:buSzTx/>
                  <a:buFontTx/>
                  <a:buNone/>
                  <a:tabLst/>
                  <a:defRPr/>
                </a:pPr>
                <a:endParaRPr kumimoji="0" lang="en-US" sz="1428" b="1" i="0" u="none" strike="noStrike" kern="0" cap="none" spc="0" normalizeH="0" baseline="0" noProof="0">
                  <a:ln>
                    <a:noFill/>
                  </a:ln>
                  <a:solidFill>
                    <a:srgbClr val="FFFFFF"/>
                  </a:solidFill>
                  <a:effectLst/>
                  <a:uLnTx/>
                  <a:uFillTx/>
                </a:endParaRPr>
              </a:p>
            </p:txBody>
          </p:sp>
        </p:grpSp>
      </p:grpSp>
      <p:grpSp>
        <p:nvGrpSpPr>
          <p:cNvPr id="6" name="Group 5"/>
          <p:cNvGrpSpPr/>
          <p:nvPr/>
        </p:nvGrpSpPr>
        <p:grpSpPr>
          <a:xfrm>
            <a:off x="6279786" y="1676400"/>
            <a:ext cx="5638797" cy="4914900"/>
            <a:chOff x="6279786" y="1676400"/>
            <a:chExt cx="5638797" cy="4914900"/>
          </a:xfrm>
        </p:grpSpPr>
        <p:sp>
          <p:nvSpPr>
            <p:cNvPr id="24" name="Rectangle 23"/>
            <p:cNvSpPr/>
            <p:nvPr/>
          </p:nvSpPr>
          <p:spPr bwMode="auto">
            <a:xfrm>
              <a:off x="6279786" y="1676400"/>
              <a:ext cx="5638797" cy="4914900"/>
            </a:xfrm>
            <a:prstGeom prst="rect">
              <a:avLst/>
            </a:prstGeom>
            <a:solidFill>
              <a:srgbClr val="EEEEEE"/>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a:gradFill>
                  <a:gsLst>
                    <a:gs pos="0">
                      <a:srgbClr val="FFFFFF"/>
                    </a:gs>
                    <a:gs pos="100000">
                      <a:srgbClr val="FFFFFF"/>
                    </a:gs>
                  </a:gsLst>
                  <a:lin ang="5400000" scaled="0"/>
                </a:gradFill>
                <a:ea typeface="Segoe UI" pitchFamily="34" charset="0"/>
                <a:cs typeface="Segoe UI" pitchFamily="34" charset="0"/>
              </a:endParaRPr>
            </a:p>
          </p:txBody>
        </p:sp>
        <p:sp>
          <p:nvSpPr>
            <p:cNvPr id="13" name="Content Placeholder 9"/>
            <p:cNvSpPr txBox="1">
              <a:spLocks/>
            </p:cNvSpPr>
            <p:nvPr/>
          </p:nvSpPr>
          <p:spPr>
            <a:xfrm>
              <a:off x="6447098" y="3390432"/>
              <a:ext cx="5257539" cy="2598468"/>
            </a:xfrm>
            <a:prstGeom prst="rect">
              <a:avLst/>
            </a:prstGeom>
            <a:noFill/>
          </p:spPr>
          <p:txBody>
            <a:bodyPr vert="horz" wrap="square" lIns="0" tIns="0" rIns="0" bIns="0" rtlCol="0">
              <a:noAutofit/>
            </a:bodyPr>
            <a:lstStyle>
              <a:defPPr>
                <a:defRPr lang="en-US"/>
              </a:defPPr>
              <a:lvl1pPr marR="0" indent="0" fontAlgn="auto">
                <a:lnSpc>
                  <a:spcPct val="90000"/>
                </a:lnSpc>
                <a:spcBef>
                  <a:spcPct val="20000"/>
                </a:spcBef>
                <a:spcAft>
                  <a:spcPts val="0"/>
                </a:spcAft>
                <a:buClrTx/>
                <a:buSzPct val="90000"/>
                <a:buFont typeface="Arial" pitchFamily="34" charset="0"/>
                <a:buNone/>
                <a:tabLst/>
                <a:defRPr sz="2000" spc="0" baseline="0">
                  <a:gradFill>
                    <a:gsLst>
                      <a:gs pos="10619">
                        <a:schemeClr val="bg1"/>
                      </a:gs>
                      <a:gs pos="33000">
                        <a:schemeClr val="bg1"/>
                      </a:gs>
                    </a:gsLst>
                    <a:lin ang="5400000" scaled="0"/>
                  </a:gradFill>
                  <a:latin typeface="+mj-lt"/>
                </a:defRPr>
              </a:lvl1pPr>
              <a:lvl2pPr marL="584200" marR="0" indent="-241300" fontAlgn="auto">
                <a:lnSpc>
                  <a:spcPct val="90000"/>
                </a:lnSpc>
                <a:spcBef>
                  <a:spcPct val="20000"/>
                </a:spcBef>
                <a:spcAft>
                  <a:spcPts val="0"/>
                </a:spcAft>
                <a:buClrTx/>
                <a:buSzPct val="90000"/>
                <a:buFont typeface="Arial" pitchFamily="34" charset="0"/>
                <a:buChar char="•"/>
                <a:tabLst/>
                <a:defRPr sz="2000" spc="0" baseline="0">
                  <a:gradFill>
                    <a:gsLst>
                      <a:gs pos="1250">
                        <a:schemeClr val="tx1"/>
                      </a:gs>
                      <a:gs pos="100000">
                        <a:schemeClr val="tx1"/>
                      </a:gs>
                    </a:gsLst>
                    <a:lin ang="5400000" scaled="0"/>
                  </a:gradFill>
                </a:defRPr>
              </a:lvl2pPr>
              <a:lvl3pPr marL="800100" marR="0" indent="-228600" fontAlgn="auto">
                <a:lnSpc>
                  <a:spcPct val="90000"/>
                </a:lnSpc>
                <a:spcBef>
                  <a:spcPct val="20000"/>
                </a:spcBef>
                <a:spcAft>
                  <a:spcPts val="0"/>
                </a:spcAft>
                <a:buClrTx/>
                <a:buSzPct val="90000"/>
                <a:buFont typeface="Arial" pitchFamily="34" charset="0"/>
                <a:buChar char="•"/>
                <a:tabLst/>
                <a:defRPr sz="2000" spc="0" baseline="0">
                  <a:gradFill>
                    <a:gsLst>
                      <a:gs pos="1250">
                        <a:schemeClr val="tx1"/>
                      </a:gs>
                      <a:gs pos="100000">
                        <a:schemeClr val="tx1"/>
                      </a:gs>
                    </a:gsLst>
                    <a:lin ang="5400000" scaled="0"/>
                  </a:gradFill>
                </a:defRPr>
              </a:lvl3pPr>
              <a:lvl4pPr marL="1028700" marR="0" indent="-228600" fontAlgn="auto">
                <a:lnSpc>
                  <a:spcPct val="90000"/>
                </a:lnSpc>
                <a:spcBef>
                  <a:spcPct val="20000"/>
                </a:spcBef>
                <a:spcAft>
                  <a:spcPts val="0"/>
                </a:spcAft>
                <a:buClrTx/>
                <a:buSzPct val="90000"/>
                <a:buFont typeface="Arial" pitchFamily="34" charset="0"/>
                <a:buChar char="•"/>
                <a:tabLst/>
                <a:defRPr spc="0" baseline="0">
                  <a:gradFill>
                    <a:gsLst>
                      <a:gs pos="1250">
                        <a:schemeClr val="tx1"/>
                      </a:gs>
                      <a:gs pos="100000">
                        <a:schemeClr val="tx1"/>
                      </a:gs>
                    </a:gsLst>
                    <a:lin ang="5400000" scaled="0"/>
                  </a:gradFill>
                </a:defRPr>
              </a:lvl4pPr>
              <a:lvl5pPr marL="1257300" marR="0" indent="-228600" fontAlgn="auto">
                <a:lnSpc>
                  <a:spcPct val="90000"/>
                </a:lnSpc>
                <a:spcBef>
                  <a:spcPct val="20000"/>
                </a:spcBef>
                <a:spcAft>
                  <a:spcPts val="0"/>
                </a:spcAft>
                <a:buClrTx/>
                <a:buSzPct val="90000"/>
                <a:buFont typeface="Arial" pitchFamily="34" charset="0"/>
                <a:buChar char="•"/>
                <a:tabLst/>
                <a:defRPr spc="0" baseline="0">
                  <a:gradFill>
                    <a:gsLst>
                      <a:gs pos="1250">
                        <a:schemeClr val="tx1"/>
                      </a:gs>
                      <a:gs pos="100000">
                        <a:schemeClr val="tx1"/>
                      </a:gs>
                    </a:gsLst>
                    <a:lin ang="5400000" scaled="0"/>
                  </a:gradFill>
                </a:defRPr>
              </a:lvl5pPr>
              <a:lvl6pPr marL="2565040" indent="-233186">
                <a:spcBef>
                  <a:spcPct val="20000"/>
                </a:spcBef>
                <a:buFont typeface="Arial" pitchFamily="34" charset="0"/>
                <a:buChar char="•"/>
                <a:defRPr sz="2000"/>
              </a:lvl6pPr>
              <a:lvl7pPr marL="3031412" indent="-233186">
                <a:spcBef>
                  <a:spcPct val="20000"/>
                </a:spcBef>
                <a:buFont typeface="Arial" pitchFamily="34" charset="0"/>
                <a:buChar char="•"/>
                <a:defRPr sz="2000"/>
              </a:lvl7pPr>
              <a:lvl8pPr marL="3497783" indent="-233186">
                <a:spcBef>
                  <a:spcPct val="20000"/>
                </a:spcBef>
                <a:buFont typeface="Arial" pitchFamily="34" charset="0"/>
                <a:buChar char="•"/>
                <a:defRPr sz="2000"/>
              </a:lvl8pPr>
              <a:lvl9pPr marL="3964155" indent="-233186">
                <a:spcBef>
                  <a:spcPct val="20000"/>
                </a:spcBef>
                <a:buFont typeface="Arial" pitchFamily="34" charset="0"/>
                <a:buChar char="•"/>
                <a:defRPr sz="2000"/>
              </a:lvl9pPr>
            </a:lstStyle>
            <a:p>
              <a:pPr lvl="0" defTabSz="914400">
                <a:spcBef>
                  <a:spcPts val="1200"/>
                </a:spcBef>
                <a:spcAft>
                  <a:spcPts val="1200"/>
                </a:spcAft>
                <a:defRPr/>
              </a:pPr>
              <a:r>
                <a:rPr lang="en-US" sz="2200" kern="0" dirty="0">
                  <a:solidFill>
                    <a:srgbClr val="333333"/>
                  </a:solidFill>
                  <a:latin typeface="+mn-lt"/>
                  <a:cs typeface="Segoe UI Semilight" panose="020B0402040204020203" pitchFamily="34" charset="0"/>
                </a:rPr>
                <a:t>Compromised fabric exposes guest VMs</a:t>
              </a:r>
            </a:p>
            <a:p>
              <a:pPr lvl="0" defTabSz="914400">
                <a:spcBef>
                  <a:spcPts val="1200"/>
                </a:spcBef>
                <a:spcAft>
                  <a:spcPts val="1200"/>
                </a:spcAft>
                <a:defRPr/>
              </a:pPr>
              <a:r>
                <a:rPr lang="en-US" sz="2200" kern="0" dirty="0">
                  <a:solidFill>
                    <a:srgbClr val="333333"/>
                  </a:solidFill>
                  <a:latin typeface="+mn-lt"/>
                  <a:cs typeface="Segoe UI Semilight" panose="020B0402040204020203" pitchFamily="34" charset="0"/>
                </a:rPr>
                <a:t>Easy to modify or copy VM without notice</a:t>
              </a:r>
            </a:p>
            <a:p>
              <a:pPr lvl="0" defTabSz="914400">
                <a:spcBef>
                  <a:spcPts val="1200"/>
                </a:spcBef>
                <a:spcAft>
                  <a:spcPts val="1200"/>
                </a:spcAft>
                <a:defRPr/>
              </a:pPr>
              <a:r>
                <a:rPr lang="en-US" sz="2200" kern="0" dirty="0">
                  <a:solidFill>
                    <a:srgbClr val="333333"/>
                  </a:solidFill>
                  <a:latin typeface="+mn-lt"/>
                  <a:cs typeface="Segoe UI Semilight" panose="020B0402040204020203" pitchFamily="34" charset="0"/>
                </a:rPr>
                <a:t>Can’t protect a VM with gates, walls, </a:t>
              </a:r>
              <a:br>
                <a:rPr lang="en-US" sz="2200" kern="0" dirty="0">
                  <a:solidFill>
                    <a:srgbClr val="333333"/>
                  </a:solidFill>
                  <a:latin typeface="+mn-lt"/>
                  <a:cs typeface="Segoe UI Semilight" panose="020B0402040204020203" pitchFamily="34" charset="0"/>
                </a:rPr>
              </a:br>
              <a:r>
                <a:rPr lang="en-US" sz="2200" kern="0" dirty="0">
                  <a:solidFill>
                    <a:srgbClr val="333333"/>
                  </a:solidFill>
                  <a:latin typeface="+mn-lt"/>
                  <a:cs typeface="Segoe UI Semilight" panose="020B0402040204020203" pitchFamily="34" charset="0"/>
                </a:rPr>
                <a:t>locks, etc.</a:t>
              </a:r>
            </a:p>
            <a:p>
              <a:pPr marL="0" marR="0" lvl="0" indent="0" defTabSz="914400" eaLnBrk="1" fontAlgn="auto" latinLnBrk="0" hangingPunct="1">
                <a:lnSpc>
                  <a:spcPct val="90000"/>
                </a:lnSpc>
                <a:spcBef>
                  <a:spcPts val="1200"/>
                </a:spcBef>
                <a:spcAft>
                  <a:spcPts val="1200"/>
                </a:spcAft>
                <a:buClrTx/>
                <a:buSzPct val="90000"/>
                <a:buFont typeface="Arial" pitchFamily="34" charset="0"/>
                <a:buNone/>
                <a:tabLst/>
                <a:defRPr/>
              </a:pPr>
              <a:r>
                <a:rPr kumimoji="0" lang="en-US" sz="2200" b="0" i="0" u="none" strike="noStrike" kern="0" cap="none" spc="0" normalizeH="0" baseline="0" noProof="0" dirty="0">
                  <a:ln>
                    <a:noFill/>
                  </a:ln>
                  <a:solidFill>
                    <a:srgbClr val="333333"/>
                  </a:solidFill>
                  <a:effectLst/>
                  <a:uLnTx/>
                  <a:uFillTx/>
                  <a:latin typeface="+mn-lt"/>
                  <a:cs typeface="Segoe UI Semilight" panose="020B0402040204020203" pitchFamily="34" charset="0"/>
                </a:rPr>
                <a:t>VMs can’t leverage hardware security </a:t>
              </a:r>
              <a:br>
                <a:rPr kumimoji="0" lang="en-US" sz="2200" b="0" i="0" u="none" strike="noStrike" kern="0" cap="none" spc="0" normalizeH="0" baseline="0" noProof="0" dirty="0">
                  <a:ln>
                    <a:noFill/>
                  </a:ln>
                  <a:solidFill>
                    <a:srgbClr val="333333"/>
                  </a:solidFill>
                  <a:effectLst/>
                  <a:uLnTx/>
                  <a:uFillTx/>
                  <a:latin typeface="+mn-lt"/>
                  <a:cs typeface="Segoe UI Semilight" panose="020B0402040204020203" pitchFamily="34" charset="0"/>
                </a:rPr>
              </a:br>
              <a:r>
                <a:rPr kumimoji="0" lang="en-US" sz="2200" b="0" i="0" u="none" strike="noStrike" kern="0" cap="none" spc="0" normalizeH="0" baseline="0" noProof="0" dirty="0">
                  <a:ln>
                    <a:noFill/>
                  </a:ln>
                  <a:solidFill>
                    <a:srgbClr val="333333"/>
                  </a:solidFill>
                  <a:effectLst/>
                  <a:uLnTx/>
                  <a:uFillTx/>
                  <a:latin typeface="+mn-lt"/>
                  <a:cs typeface="Segoe UI Semilight" panose="020B0402040204020203" pitchFamily="34" charset="0"/>
                </a:rPr>
                <a:t>(e.g., TPM)</a:t>
              </a:r>
            </a:p>
          </p:txBody>
        </p:sp>
        <p:sp>
          <p:nvSpPr>
            <p:cNvPr id="11" name="Content Placeholder 9"/>
            <p:cNvSpPr txBox="1">
              <a:spLocks/>
            </p:cNvSpPr>
            <p:nvPr/>
          </p:nvSpPr>
          <p:spPr>
            <a:xfrm>
              <a:off x="7500824" y="2077406"/>
              <a:ext cx="3822813" cy="758137"/>
            </a:xfrm>
            <a:prstGeom prst="rect">
              <a:avLst/>
            </a:prstGeom>
            <a:noFill/>
          </p:spPr>
          <p:txBody>
            <a:bodyPr vert="horz" wrap="square" lIns="182880" tIns="146304" rIns="182880" bIns="146304" rtlCol="0" anchor="ctr" anchorCtr="0">
              <a:noAutofit/>
            </a:bodyPr>
            <a:lstStyle>
              <a:defPPr>
                <a:defRPr lang="en-US"/>
              </a:defPPr>
              <a:lvl1pPr marR="0" indent="0" fontAlgn="auto">
                <a:lnSpc>
                  <a:spcPct val="90000"/>
                </a:lnSpc>
                <a:spcBef>
                  <a:spcPct val="20000"/>
                </a:spcBef>
                <a:spcAft>
                  <a:spcPts val="0"/>
                </a:spcAft>
                <a:buClrTx/>
                <a:buSzPct val="90000"/>
                <a:buFont typeface="Arial" pitchFamily="34" charset="0"/>
                <a:buNone/>
                <a:tabLst/>
                <a:defRPr sz="3200" spc="0" baseline="0">
                  <a:gradFill>
                    <a:gsLst>
                      <a:gs pos="10619">
                        <a:schemeClr val="bg1"/>
                      </a:gs>
                      <a:gs pos="59000">
                        <a:schemeClr val="bg1"/>
                      </a:gs>
                    </a:gsLst>
                    <a:lin ang="5400000" scaled="0"/>
                  </a:gradFill>
                  <a:latin typeface="+mj-lt"/>
                  <a:cs typeface="Segoe UI Semibold" panose="020B0702040204020203" pitchFamily="34" charset="0"/>
                </a:defRPr>
              </a:lvl1pPr>
              <a:lvl2pPr marL="584200" marR="0" indent="-241300" fontAlgn="auto">
                <a:lnSpc>
                  <a:spcPct val="90000"/>
                </a:lnSpc>
                <a:spcBef>
                  <a:spcPct val="20000"/>
                </a:spcBef>
                <a:spcAft>
                  <a:spcPts val="0"/>
                </a:spcAft>
                <a:buClrTx/>
                <a:buSzPct val="90000"/>
                <a:buFont typeface="Arial" pitchFamily="34" charset="0"/>
                <a:buChar char="•"/>
                <a:tabLst/>
                <a:defRPr sz="2000" spc="0" baseline="0">
                  <a:gradFill>
                    <a:gsLst>
                      <a:gs pos="1250">
                        <a:schemeClr val="tx1"/>
                      </a:gs>
                      <a:gs pos="100000">
                        <a:schemeClr val="tx1"/>
                      </a:gs>
                    </a:gsLst>
                    <a:lin ang="5400000" scaled="0"/>
                  </a:gradFill>
                </a:defRPr>
              </a:lvl2pPr>
              <a:lvl3pPr marL="800100" marR="0" indent="-228600" fontAlgn="auto">
                <a:lnSpc>
                  <a:spcPct val="90000"/>
                </a:lnSpc>
                <a:spcBef>
                  <a:spcPct val="20000"/>
                </a:spcBef>
                <a:spcAft>
                  <a:spcPts val="0"/>
                </a:spcAft>
                <a:buClrTx/>
                <a:buSzPct val="90000"/>
                <a:buFont typeface="Arial" pitchFamily="34" charset="0"/>
                <a:buChar char="•"/>
                <a:tabLst/>
                <a:defRPr sz="2000" spc="0" baseline="0">
                  <a:gradFill>
                    <a:gsLst>
                      <a:gs pos="1250">
                        <a:schemeClr val="tx1"/>
                      </a:gs>
                      <a:gs pos="100000">
                        <a:schemeClr val="tx1"/>
                      </a:gs>
                    </a:gsLst>
                    <a:lin ang="5400000" scaled="0"/>
                  </a:gradFill>
                </a:defRPr>
              </a:lvl3pPr>
              <a:lvl4pPr marL="1028700" marR="0" indent="-228600" fontAlgn="auto">
                <a:lnSpc>
                  <a:spcPct val="90000"/>
                </a:lnSpc>
                <a:spcBef>
                  <a:spcPct val="20000"/>
                </a:spcBef>
                <a:spcAft>
                  <a:spcPts val="0"/>
                </a:spcAft>
                <a:buClrTx/>
                <a:buSzPct val="90000"/>
                <a:buFont typeface="Arial" pitchFamily="34" charset="0"/>
                <a:buChar char="•"/>
                <a:tabLst/>
                <a:defRPr spc="0" baseline="0">
                  <a:gradFill>
                    <a:gsLst>
                      <a:gs pos="1250">
                        <a:schemeClr val="tx1"/>
                      </a:gs>
                      <a:gs pos="100000">
                        <a:schemeClr val="tx1"/>
                      </a:gs>
                    </a:gsLst>
                    <a:lin ang="5400000" scaled="0"/>
                  </a:gradFill>
                </a:defRPr>
              </a:lvl4pPr>
              <a:lvl5pPr marL="1257300" marR="0" indent="-228600" fontAlgn="auto">
                <a:lnSpc>
                  <a:spcPct val="90000"/>
                </a:lnSpc>
                <a:spcBef>
                  <a:spcPct val="20000"/>
                </a:spcBef>
                <a:spcAft>
                  <a:spcPts val="0"/>
                </a:spcAft>
                <a:buClrTx/>
                <a:buSzPct val="90000"/>
                <a:buFont typeface="Arial" pitchFamily="34" charset="0"/>
                <a:buChar char="•"/>
                <a:tabLst/>
                <a:defRPr spc="0" baseline="0">
                  <a:gradFill>
                    <a:gsLst>
                      <a:gs pos="1250">
                        <a:schemeClr val="tx1"/>
                      </a:gs>
                      <a:gs pos="100000">
                        <a:schemeClr val="tx1"/>
                      </a:gs>
                    </a:gsLst>
                    <a:lin ang="5400000" scaled="0"/>
                  </a:gradFill>
                </a:defRPr>
              </a:lvl5pPr>
              <a:lvl6pPr marL="2565040" indent="-233186">
                <a:spcBef>
                  <a:spcPct val="20000"/>
                </a:spcBef>
                <a:buFont typeface="Arial" pitchFamily="34" charset="0"/>
                <a:buChar char="•"/>
                <a:defRPr sz="2000"/>
              </a:lvl6pPr>
              <a:lvl7pPr marL="3031412" indent="-233186">
                <a:spcBef>
                  <a:spcPct val="20000"/>
                </a:spcBef>
                <a:buFont typeface="Arial" pitchFamily="34" charset="0"/>
                <a:buChar char="•"/>
                <a:defRPr sz="2000"/>
              </a:lvl7pPr>
              <a:lvl8pPr marL="3497783" indent="-233186">
                <a:spcBef>
                  <a:spcPct val="20000"/>
                </a:spcBef>
                <a:buFont typeface="Arial" pitchFamily="34" charset="0"/>
                <a:buChar char="•"/>
                <a:defRPr sz="2000"/>
              </a:lvl8pPr>
              <a:lvl9pPr marL="3964155" indent="-233186">
                <a:spcBef>
                  <a:spcPct val="20000"/>
                </a:spcBef>
                <a:buFont typeface="Arial" pitchFamily="34" charset="0"/>
                <a:buChar char="•"/>
                <a:defRPr sz="2000"/>
              </a:lvl9pPr>
            </a:lstStyle>
            <a:p>
              <a:pPr lvl="0" defTabSz="914400">
                <a:spcBef>
                  <a:spcPts val="0"/>
                </a:spcBef>
                <a:defRPr/>
              </a:pPr>
              <a:r>
                <a:rPr lang="en-US" kern="0" dirty="0">
                  <a:solidFill>
                    <a:srgbClr val="00BCF2"/>
                  </a:solidFill>
                  <a:latin typeface="Segoe UI Light"/>
                </a:rPr>
                <a:t>Attack the </a:t>
              </a:r>
              <a:br>
                <a:rPr lang="en-US" kern="0" dirty="0">
                  <a:solidFill>
                    <a:srgbClr val="00BCF2"/>
                  </a:solidFill>
                  <a:latin typeface="Segoe UI Light"/>
                </a:rPr>
              </a:br>
              <a:r>
                <a:rPr lang="en-US" kern="0" dirty="0">
                  <a:solidFill>
                    <a:srgbClr val="00BCF2"/>
                  </a:solidFill>
                  <a:latin typeface="Segoe UI Light"/>
                </a:rPr>
                <a:t>virtualization fabric</a:t>
              </a:r>
            </a:p>
          </p:txBody>
        </p:sp>
        <p:grpSp>
          <p:nvGrpSpPr>
            <p:cNvPr id="4" name="Group 3"/>
            <p:cNvGrpSpPr/>
            <p:nvPr/>
          </p:nvGrpSpPr>
          <p:grpSpPr>
            <a:xfrm>
              <a:off x="6447098" y="2051190"/>
              <a:ext cx="890164" cy="810569"/>
              <a:chOff x="6095645" y="1699949"/>
              <a:chExt cx="890164" cy="810569"/>
            </a:xfrm>
            <a:solidFill>
              <a:srgbClr val="333333"/>
            </a:solidFill>
          </p:grpSpPr>
          <p:sp>
            <p:nvSpPr>
              <p:cNvPr id="8" name="Freeform 5"/>
              <p:cNvSpPr>
                <a:spLocks noEditPoints="1"/>
              </p:cNvSpPr>
              <p:nvPr/>
            </p:nvSpPr>
            <p:spPr bwMode="auto">
              <a:xfrm>
                <a:off x="6101421" y="1700777"/>
                <a:ext cx="874862" cy="809741"/>
              </a:xfrm>
              <a:custGeom>
                <a:avLst/>
                <a:gdLst>
                  <a:gd name="T0" fmla="*/ 1446 w 2030"/>
                  <a:gd name="T1" fmla="*/ 1047 h 1877"/>
                  <a:gd name="T2" fmla="*/ 1218 w 2030"/>
                  <a:gd name="T3" fmla="*/ 583 h 1877"/>
                  <a:gd name="T4" fmla="*/ 901 w 2030"/>
                  <a:gd name="T5" fmla="*/ 375 h 1877"/>
                  <a:gd name="T6" fmla="*/ 773 w 2030"/>
                  <a:gd name="T7" fmla="*/ 109 h 1877"/>
                  <a:gd name="T8" fmla="*/ 555 w 2030"/>
                  <a:gd name="T9" fmla="*/ 109 h 1877"/>
                  <a:gd name="T10" fmla="*/ 317 w 2030"/>
                  <a:gd name="T11" fmla="*/ 593 h 1877"/>
                  <a:gd name="T12" fmla="*/ 0 w 2030"/>
                  <a:gd name="T13" fmla="*/ 810 h 1877"/>
                  <a:gd name="T14" fmla="*/ 317 w 2030"/>
                  <a:gd name="T15" fmla="*/ 1027 h 1877"/>
                  <a:gd name="T16" fmla="*/ 327 w 2030"/>
                  <a:gd name="T17" fmla="*/ 1531 h 1877"/>
                  <a:gd name="T18" fmla="*/ 1010 w 2030"/>
                  <a:gd name="T19" fmla="*/ 1531 h 1877"/>
                  <a:gd name="T20" fmla="*/ 1297 w 2030"/>
                  <a:gd name="T21" fmla="*/ 1462 h 1877"/>
                  <a:gd name="T22" fmla="*/ 2030 w 2030"/>
                  <a:gd name="T23" fmla="*/ 1353 h 1877"/>
                  <a:gd name="T24" fmla="*/ 703 w 2030"/>
                  <a:gd name="T25" fmla="*/ 1195 h 1877"/>
                  <a:gd name="T26" fmla="*/ 783 w 2030"/>
                  <a:gd name="T27" fmla="*/ 1067 h 1877"/>
                  <a:gd name="T28" fmla="*/ 703 w 2030"/>
                  <a:gd name="T29" fmla="*/ 1195 h 1877"/>
                  <a:gd name="T30" fmla="*/ 703 w 2030"/>
                  <a:gd name="T31" fmla="*/ 711 h 1877"/>
                  <a:gd name="T32" fmla="*/ 882 w 2030"/>
                  <a:gd name="T33" fmla="*/ 770 h 1877"/>
                  <a:gd name="T34" fmla="*/ 703 w 2030"/>
                  <a:gd name="T35" fmla="*/ 948 h 1877"/>
                  <a:gd name="T36" fmla="*/ 466 w 2030"/>
                  <a:gd name="T37" fmla="*/ 780 h 1877"/>
                  <a:gd name="T38" fmla="*/ 624 w 2030"/>
                  <a:gd name="T39" fmla="*/ 919 h 1877"/>
                  <a:gd name="T40" fmla="*/ 466 w 2030"/>
                  <a:gd name="T41" fmla="*/ 810 h 1877"/>
                  <a:gd name="T42" fmla="*/ 703 w 2030"/>
                  <a:gd name="T43" fmla="*/ 227 h 1877"/>
                  <a:gd name="T44" fmla="*/ 773 w 2030"/>
                  <a:gd name="T45" fmla="*/ 583 h 1877"/>
                  <a:gd name="T46" fmla="*/ 703 w 2030"/>
                  <a:gd name="T47" fmla="*/ 632 h 1877"/>
                  <a:gd name="T48" fmla="*/ 703 w 2030"/>
                  <a:gd name="T49" fmla="*/ 227 h 1877"/>
                  <a:gd name="T50" fmla="*/ 1000 w 2030"/>
                  <a:gd name="T51" fmla="*/ 800 h 1877"/>
                  <a:gd name="T52" fmla="*/ 1387 w 2030"/>
                  <a:gd name="T53" fmla="*/ 1096 h 1877"/>
                  <a:gd name="T54" fmla="*/ 882 w 2030"/>
                  <a:gd name="T55" fmla="*/ 1017 h 1877"/>
                  <a:gd name="T56" fmla="*/ 961 w 2030"/>
                  <a:gd name="T57" fmla="*/ 800 h 1877"/>
                  <a:gd name="T58" fmla="*/ 624 w 2030"/>
                  <a:gd name="T59" fmla="*/ 652 h 1877"/>
                  <a:gd name="T60" fmla="*/ 387 w 2030"/>
                  <a:gd name="T61" fmla="*/ 642 h 1877"/>
                  <a:gd name="T62" fmla="*/ 624 w 2030"/>
                  <a:gd name="T63" fmla="*/ 247 h 1877"/>
                  <a:gd name="T64" fmla="*/ 436 w 2030"/>
                  <a:gd name="T65" fmla="*/ 928 h 1877"/>
                  <a:gd name="T66" fmla="*/ 624 w 2030"/>
                  <a:gd name="T67" fmla="*/ 1195 h 1877"/>
                  <a:gd name="T68" fmla="*/ 387 w 2030"/>
                  <a:gd name="T69" fmla="*/ 988 h 1877"/>
                  <a:gd name="T70" fmla="*/ 990 w 2030"/>
                  <a:gd name="T71" fmla="*/ 1432 h 1877"/>
                  <a:gd name="T72" fmla="*/ 862 w 2030"/>
                  <a:gd name="T73" fmla="*/ 1096 h 1877"/>
                  <a:gd name="T74" fmla="*/ 1278 w 2030"/>
                  <a:gd name="T75" fmla="*/ 1353 h 1877"/>
                  <a:gd name="T76" fmla="*/ 990 w 2030"/>
                  <a:gd name="T77" fmla="*/ 1432 h 18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2030" h="1877">
                    <a:moveTo>
                      <a:pt x="1654" y="978"/>
                    </a:moveTo>
                    <a:cubicBezTo>
                      <a:pt x="1575" y="978"/>
                      <a:pt x="1505" y="1007"/>
                      <a:pt x="1446" y="1047"/>
                    </a:cubicBezTo>
                    <a:cubicBezTo>
                      <a:pt x="1169" y="721"/>
                      <a:pt x="1169" y="721"/>
                      <a:pt x="1169" y="721"/>
                    </a:cubicBezTo>
                    <a:cubicBezTo>
                      <a:pt x="1198" y="681"/>
                      <a:pt x="1218" y="632"/>
                      <a:pt x="1218" y="583"/>
                    </a:cubicBezTo>
                    <a:cubicBezTo>
                      <a:pt x="1218" y="454"/>
                      <a:pt x="1119" y="355"/>
                      <a:pt x="1000" y="355"/>
                    </a:cubicBezTo>
                    <a:cubicBezTo>
                      <a:pt x="961" y="355"/>
                      <a:pt x="931" y="365"/>
                      <a:pt x="901" y="375"/>
                    </a:cubicBezTo>
                    <a:cubicBezTo>
                      <a:pt x="753" y="168"/>
                      <a:pt x="753" y="168"/>
                      <a:pt x="753" y="168"/>
                    </a:cubicBezTo>
                    <a:cubicBezTo>
                      <a:pt x="763" y="148"/>
                      <a:pt x="773" y="128"/>
                      <a:pt x="773" y="109"/>
                    </a:cubicBezTo>
                    <a:cubicBezTo>
                      <a:pt x="773" y="49"/>
                      <a:pt x="723" y="0"/>
                      <a:pt x="664" y="0"/>
                    </a:cubicBezTo>
                    <a:cubicBezTo>
                      <a:pt x="604" y="0"/>
                      <a:pt x="555" y="49"/>
                      <a:pt x="555" y="109"/>
                    </a:cubicBezTo>
                    <a:cubicBezTo>
                      <a:pt x="555" y="128"/>
                      <a:pt x="565" y="158"/>
                      <a:pt x="575" y="168"/>
                    </a:cubicBezTo>
                    <a:cubicBezTo>
                      <a:pt x="317" y="593"/>
                      <a:pt x="317" y="593"/>
                      <a:pt x="317" y="593"/>
                    </a:cubicBezTo>
                    <a:cubicBezTo>
                      <a:pt x="287" y="583"/>
                      <a:pt x="268" y="583"/>
                      <a:pt x="238" y="583"/>
                    </a:cubicBezTo>
                    <a:cubicBezTo>
                      <a:pt x="109" y="583"/>
                      <a:pt x="0" y="681"/>
                      <a:pt x="0" y="810"/>
                    </a:cubicBezTo>
                    <a:cubicBezTo>
                      <a:pt x="0" y="938"/>
                      <a:pt x="109" y="1047"/>
                      <a:pt x="238" y="1047"/>
                    </a:cubicBezTo>
                    <a:cubicBezTo>
                      <a:pt x="258" y="1047"/>
                      <a:pt x="287" y="1037"/>
                      <a:pt x="317" y="1027"/>
                    </a:cubicBezTo>
                    <a:cubicBezTo>
                      <a:pt x="456" y="1264"/>
                      <a:pt x="456" y="1264"/>
                      <a:pt x="456" y="1264"/>
                    </a:cubicBezTo>
                    <a:cubicBezTo>
                      <a:pt x="377" y="1323"/>
                      <a:pt x="327" y="1422"/>
                      <a:pt x="327" y="1531"/>
                    </a:cubicBezTo>
                    <a:cubicBezTo>
                      <a:pt x="327" y="1719"/>
                      <a:pt x="476" y="1877"/>
                      <a:pt x="664" y="1877"/>
                    </a:cubicBezTo>
                    <a:cubicBezTo>
                      <a:pt x="852" y="1877"/>
                      <a:pt x="1010" y="1719"/>
                      <a:pt x="1010" y="1531"/>
                    </a:cubicBezTo>
                    <a:cubicBezTo>
                      <a:pt x="1010" y="1531"/>
                      <a:pt x="1000" y="1521"/>
                      <a:pt x="1000" y="1511"/>
                    </a:cubicBezTo>
                    <a:cubicBezTo>
                      <a:pt x="1297" y="1462"/>
                      <a:pt x="1297" y="1462"/>
                      <a:pt x="1297" y="1462"/>
                    </a:cubicBezTo>
                    <a:cubicBezTo>
                      <a:pt x="1337" y="1620"/>
                      <a:pt x="1486" y="1728"/>
                      <a:pt x="1654" y="1728"/>
                    </a:cubicBezTo>
                    <a:cubicBezTo>
                      <a:pt x="1862" y="1728"/>
                      <a:pt x="2030" y="1561"/>
                      <a:pt x="2030" y="1353"/>
                    </a:cubicBezTo>
                    <a:cubicBezTo>
                      <a:pt x="2030" y="1146"/>
                      <a:pt x="1862" y="978"/>
                      <a:pt x="1654" y="978"/>
                    </a:cubicBezTo>
                    <a:close/>
                    <a:moveTo>
                      <a:pt x="703" y="1195"/>
                    </a:moveTo>
                    <a:cubicBezTo>
                      <a:pt x="703" y="1037"/>
                      <a:pt x="703" y="1037"/>
                      <a:pt x="703" y="1037"/>
                    </a:cubicBezTo>
                    <a:cubicBezTo>
                      <a:pt x="783" y="1067"/>
                      <a:pt x="783" y="1067"/>
                      <a:pt x="783" y="1067"/>
                    </a:cubicBezTo>
                    <a:cubicBezTo>
                      <a:pt x="733" y="1205"/>
                      <a:pt x="733" y="1205"/>
                      <a:pt x="733" y="1205"/>
                    </a:cubicBezTo>
                    <a:cubicBezTo>
                      <a:pt x="723" y="1195"/>
                      <a:pt x="713" y="1195"/>
                      <a:pt x="703" y="1195"/>
                    </a:cubicBezTo>
                    <a:close/>
                    <a:moveTo>
                      <a:pt x="703" y="948"/>
                    </a:moveTo>
                    <a:cubicBezTo>
                      <a:pt x="703" y="711"/>
                      <a:pt x="703" y="711"/>
                      <a:pt x="703" y="711"/>
                    </a:cubicBezTo>
                    <a:cubicBezTo>
                      <a:pt x="802" y="681"/>
                      <a:pt x="802" y="681"/>
                      <a:pt x="802" y="681"/>
                    </a:cubicBezTo>
                    <a:cubicBezTo>
                      <a:pt x="822" y="721"/>
                      <a:pt x="852" y="751"/>
                      <a:pt x="882" y="770"/>
                    </a:cubicBezTo>
                    <a:cubicBezTo>
                      <a:pt x="812" y="988"/>
                      <a:pt x="812" y="988"/>
                      <a:pt x="812" y="988"/>
                    </a:cubicBezTo>
                    <a:cubicBezTo>
                      <a:pt x="703" y="948"/>
                      <a:pt x="703" y="948"/>
                      <a:pt x="703" y="948"/>
                    </a:cubicBezTo>
                    <a:cubicBezTo>
                      <a:pt x="703" y="948"/>
                      <a:pt x="703" y="948"/>
                      <a:pt x="703" y="948"/>
                    </a:cubicBezTo>
                    <a:close/>
                    <a:moveTo>
                      <a:pt x="466" y="780"/>
                    </a:moveTo>
                    <a:cubicBezTo>
                      <a:pt x="624" y="731"/>
                      <a:pt x="624" y="731"/>
                      <a:pt x="624" y="731"/>
                    </a:cubicBezTo>
                    <a:cubicBezTo>
                      <a:pt x="624" y="919"/>
                      <a:pt x="624" y="919"/>
                      <a:pt x="624" y="919"/>
                    </a:cubicBezTo>
                    <a:cubicBezTo>
                      <a:pt x="466" y="859"/>
                      <a:pt x="466" y="859"/>
                      <a:pt x="466" y="859"/>
                    </a:cubicBezTo>
                    <a:cubicBezTo>
                      <a:pt x="466" y="839"/>
                      <a:pt x="466" y="830"/>
                      <a:pt x="466" y="810"/>
                    </a:cubicBezTo>
                    <a:cubicBezTo>
                      <a:pt x="466" y="800"/>
                      <a:pt x="466" y="790"/>
                      <a:pt x="466" y="780"/>
                    </a:cubicBezTo>
                    <a:close/>
                    <a:moveTo>
                      <a:pt x="703" y="227"/>
                    </a:moveTo>
                    <a:cubicBezTo>
                      <a:pt x="842" y="425"/>
                      <a:pt x="842" y="425"/>
                      <a:pt x="842" y="425"/>
                    </a:cubicBezTo>
                    <a:cubicBezTo>
                      <a:pt x="802" y="464"/>
                      <a:pt x="773" y="523"/>
                      <a:pt x="773" y="583"/>
                    </a:cubicBezTo>
                    <a:cubicBezTo>
                      <a:pt x="773" y="593"/>
                      <a:pt x="773" y="602"/>
                      <a:pt x="773" y="602"/>
                    </a:cubicBezTo>
                    <a:cubicBezTo>
                      <a:pt x="703" y="632"/>
                      <a:pt x="703" y="632"/>
                      <a:pt x="703" y="632"/>
                    </a:cubicBezTo>
                    <a:cubicBezTo>
                      <a:pt x="703" y="227"/>
                      <a:pt x="703" y="227"/>
                      <a:pt x="703" y="227"/>
                    </a:cubicBezTo>
                    <a:cubicBezTo>
                      <a:pt x="703" y="227"/>
                      <a:pt x="703" y="227"/>
                      <a:pt x="703" y="227"/>
                    </a:cubicBezTo>
                    <a:close/>
                    <a:moveTo>
                      <a:pt x="961" y="800"/>
                    </a:moveTo>
                    <a:cubicBezTo>
                      <a:pt x="971" y="800"/>
                      <a:pt x="981" y="800"/>
                      <a:pt x="1000" y="800"/>
                    </a:cubicBezTo>
                    <a:cubicBezTo>
                      <a:pt x="1040" y="800"/>
                      <a:pt x="1070" y="790"/>
                      <a:pt x="1109" y="770"/>
                    </a:cubicBezTo>
                    <a:cubicBezTo>
                      <a:pt x="1387" y="1096"/>
                      <a:pt x="1387" y="1096"/>
                      <a:pt x="1387" y="1096"/>
                    </a:cubicBezTo>
                    <a:cubicBezTo>
                      <a:pt x="1357" y="1126"/>
                      <a:pt x="1337" y="1156"/>
                      <a:pt x="1317" y="1185"/>
                    </a:cubicBezTo>
                    <a:cubicBezTo>
                      <a:pt x="882" y="1017"/>
                      <a:pt x="882" y="1017"/>
                      <a:pt x="882" y="1017"/>
                    </a:cubicBezTo>
                    <a:cubicBezTo>
                      <a:pt x="961" y="800"/>
                      <a:pt x="961" y="800"/>
                      <a:pt x="961" y="800"/>
                    </a:cubicBezTo>
                    <a:cubicBezTo>
                      <a:pt x="961" y="800"/>
                      <a:pt x="961" y="800"/>
                      <a:pt x="961" y="800"/>
                    </a:cubicBezTo>
                    <a:close/>
                    <a:moveTo>
                      <a:pt x="624" y="247"/>
                    </a:moveTo>
                    <a:cubicBezTo>
                      <a:pt x="624" y="652"/>
                      <a:pt x="624" y="652"/>
                      <a:pt x="624" y="652"/>
                    </a:cubicBezTo>
                    <a:cubicBezTo>
                      <a:pt x="436" y="711"/>
                      <a:pt x="436" y="711"/>
                      <a:pt x="436" y="711"/>
                    </a:cubicBezTo>
                    <a:cubicBezTo>
                      <a:pt x="426" y="681"/>
                      <a:pt x="406" y="662"/>
                      <a:pt x="387" y="642"/>
                    </a:cubicBezTo>
                    <a:cubicBezTo>
                      <a:pt x="624" y="247"/>
                      <a:pt x="624" y="247"/>
                      <a:pt x="624" y="247"/>
                    </a:cubicBezTo>
                    <a:cubicBezTo>
                      <a:pt x="624" y="247"/>
                      <a:pt x="624" y="247"/>
                      <a:pt x="624" y="247"/>
                    </a:cubicBezTo>
                    <a:close/>
                    <a:moveTo>
                      <a:pt x="387" y="988"/>
                    </a:moveTo>
                    <a:cubicBezTo>
                      <a:pt x="406" y="968"/>
                      <a:pt x="416" y="948"/>
                      <a:pt x="436" y="928"/>
                    </a:cubicBezTo>
                    <a:cubicBezTo>
                      <a:pt x="624" y="1007"/>
                      <a:pt x="624" y="1007"/>
                      <a:pt x="624" y="1007"/>
                    </a:cubicBezTo>
                    <a:cubicBezTo>
                      <a:pt x="624" y="1195"/>
                      <a:pt x="624" y="1195"/>
                      <a:pt x="624" y="1195"/>
                    </a:cubicBezTo>
                    <a:cubicBezTo>
                      <a:pt x="585" y="1195"/>
                      <a:pt x="555" y="1205"/>
                      <a:pt x="525" y="1225"/>
                    </a:cubicBezTo>
                    <a:cubicBezTo>
                      <a:pt x="387" y="988"/>
                      <a:pt x="387" y="988"/>
                      <a:pt x="387" y="988"/>
                    </a:cubicBezTo>
                    <a:cubicBezTo>
                      <a:pt x="387" y="988"/>
                      <a:pt x="387" y="988"/>
                      <a:pt x="387" y="988"/>
                    </a:cubicBezTo>
                    <a:close/>
                    <a:moveTo>
                      <a:pt x="990" y="1432"/>
                    </a:moveTo>
                    <a:cubicBezTo>
                      <a:pt x="961" y="1343"/>
                      <a:pt x="901" y="1264"/>
                      <a:pt x="812" y="1225"/>
                    </a:cubicBezTo>
                    <a:cubicBezTo>
                      <a:pt x="862" y="1096"/>
                      <a:pt x="862" y="1096"/>
                      <a:pt x="862" y="1096"/>
                    </a:cubicBezTo>
                    <a:cubicBezTo>
                      <a:pt x="1288" y="1254"/>
                      <a:pt x="1288" y="1254"/>
                      <a:pt x="1288" y="1254"/>
                    </a:cubicBezTo>
                    <a:cubicBezTo>
                      <a:pt x="1278" y="1294"/>
                      <a:pt x="1278" y="1323"/>
                      <a:pt x="1278" y="1353"/>
                    </a:cubicBezTo>
                    <a:cubicBezTo>
                      <a:pt x="1278" y="1363"/>
                      <a:pt x="1278" y="1373"/>
                      <a:pt x="1278" y="1383"/>
                    </a:cubicBezTo>
                    <a:cubicBezTo>
                      <a:pt x="990" y="1432"/>
                      <a:pt x="990" y="1432"/>
                      <a:pt x="990" y="1432"/>
                    </a:cubicBezTo>
                    <a:cubicBezTo>
                      <a:pt x="990" y="1432"/>
                      <a:pt x="990" y="1432"/>
                      <a:pt x="990" y="1432"/>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b="1"/>
              </a:p>
            </p:txBody>
          </p:sp>
          <p:sp>
            <p:nvSpPr>
              <p:cNvPr id="2" name="Oval 1"/>
              <p:cNvSpPr/>
              <p:nvPr/>
            </p:nvSpPr>
            <p:spPr bwMode="auto">
              <a:xfrm>
                <a:off x="6648449" y="2100301"/>
                <a:ext cx="337360" cy="352166"/>
              </a:xfrm>
              <a:prstGeom prst="ellipse">
                <a:avLst/>
              </a:prstGeom>
              <a:solidFill>
                <a:srgbClr val="00BCF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b="1" dirty="0" err="1">
                  <a:gradFill>
                    <a:gsLst>
                      <a:gs pos="0">
                        <a:srgbClr val="FFFFFF"/>
                      </a:gs>
                      <a:gs pos="100000">
                        <a:srgbClr val="FFFFFF"/>
                      </a:gs>
                    </a:gsLst>
                    <a:lin ang="5400000" scaled="0"/>
                  </a:gradFill>
                  <a:ea typeface="Segoe UI" pitchFamily="34" charset="0"/>
                  <a:cs typeface="Segoe UI" pitchFamily="34" charset="0"/>
                </a:endParaRPr>
              </a:p>
            </p:txBody>
          </p:sp>
          <p:sp>
            <p:nvSpPr>
              <p:cNvPr id="16" name="Oval 15"/>
              <p:cNvSpPr/>
              <p:nvPr/>
            </p:nvSpPr>
            <p:spPr bwMode="auto">
              <a:xfrm flipV="1">
                <a:off x="6338483" y="1699949"/>
                <a:ext cx="100418" cy="104824"/>
              </a:xfrm>
              <a:prstGeom prst="ellipse">
                <a:avLst/>
              </a:prstGeom>
              <a:solidFill>
                <a:srgbClr val="00BCF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b="1" dirty="0" err="1">
                  <a:gradFill>
                    <a:gsLst>
                      <a:gs pos="0">
                        <a:srgbClr val="FFFFFF"/>
                      </a:gs>
                      <a:gs pos="100000">
                        <a:srgbClr val="FFFFFF"/>
                      </a:gs>
                    </a:gsLst>
                    <a:lin ang="5400000" scaled="0"/>
                  </a:gradFill>
                  <a:ea typeface="Segoe UI" pitchFamily="34" charset="0"/>
                  <a:cs typeface="Segoe UI" pitchFamily="34" charset="0"/>
                </a:endParaRPr>
              </a:p>
            </p:txBody>
          </p:sp>
          <p:sp>
            <p:nvSpPr>
              <p:cNvPr id="18" name="Oval 17"/>
              <p:cNvSpPr/>
              <p:nvPr/>
            </p:nvSpPr>
            <p:spPr bwMode="auto">
              <a:xfrm flipV="1">
                <a:off x="6095645" y="1939266"/>
                <a:ext cx="219494" cy="229125"/>
              </a:xfrm>
              <a:prstGeom prst="ellipse">
                <a:avLst/>
              </a:prstGeom>
              <a:solidFill>
                <a:srgbClr val="00BCF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b="1" dirty="0" err="1">
                  <a:gradFill>
                    <a:gsLst>
                      <a:gs pos="0">
                        <a:srgbClr val="FFFFFF"/>
                      </a:gs>
                      <a:gs pos="100000">
                        <a:srgbClr val="FFFFFF"/>
                      </a:gs>
                    </a:gsLst>
                    <a:lin ang="5400000" scaled="0"/>
                  </a:gradFill>
                  <a:ea typeface="Segoe UI" pitchFamily="34" charset="0"/>
                  <a:cs typeface="Segoe UI" pitchFamily="34" charset="0"/>
                </a:endParaRPr>
              </a:p>
            </p:txBody>
          </p:sp>
        </p:grpSp>
      </p:grpSp>
    </p:spTree>
    <p:extLst>
      <p:ext uri="{BB962C8B-B14F-4D97-AF65-F5344CB8AC3E}">
        <p14:creationId xmlns:p14="http://schemas.microsoft.com/office/powerpoint/2010/main" val="2126790294"/>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61" name="Picture 460"/>
          <p:cNvPicPr>
            <a:picLocks noChangeAspect="1"/>
          </p:cNvPicPr>
          <p:nvPr/>
        </p:nvPicPr>
        <p:blipFill>
          <a:blip r:embed="rId3"/>
          <a:stretch>
            <a:fillRect/>
          </a:stretch>
        </p:blipFill>
        <p:spPr>
          <a:xfrm>
            <a:off x="184930" y="1363663"/>
            <a:ext cx="11804732" cy="5243850"/>
          </a:xfrm>
          <a:prstGeom prst="rect">
            <a:avLst/>
          </a:prstGeom>
        </p:spPr>
      </p:pic>
      <p:sp>
        <p:nvSpPr>
          <p:cNvPr id="462" name="Rectangle 461"/>
          <p:cNvSpPr/>
          <p:nvPr/>
        </p:nvSpPr>
        <p:spPr bwMode="auto">
          <a:xfrm>
            <a:off x="122237" y="1115368"/>
            <a:ext cx="12041966" cy="5879158"/>
          </a:xfrm>
          <a:prstGeom prst="rect">
            <a:avLst/>
          </a:prstGeom>
          <a:solidFill>
            <a:srgbClr val="FFFFFF">
              <a:alpha val="88000"/>
            </a:srgb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a:gradFill>
                <a:gsLst>
                  <a:gs pos="0">
                    <a:srgbClr val="FFFFFF"/>
                  </a:gs>
                  <a:gs pos="100000">
                    <a:srgbClr val="FFFFFF"/>
                  </a:gs>
                </a:gsLst>
                <a:lin ang="5400000" scaled="0"/>
              </a:gradFill>
              <a:ea typeface="Segoe UI" pitchFamily="34" charset="0"/>
              <a:cs typeface="Segoe UI" pitchFamily="34" charset="0"/>
            </a:endParaRPr>
          </a:p>
        </p:txBody>
      </p:sp>
      <p:sp>
        <p:nvSpPr>
          <p:cNvPr id="183" name="Rectangle 182"/>
          <p:cNvSpPr/>
          <p:nvPr/>
        </p:nvSpPr>
        <p:spPr bwMode="auto">
          <a:xfrm>
            <a:off x="3433719" y="2242416"/>
            <a:ext cx="5241704" cy="4365096"/>
          </a:xfrm>
          <a:prstGeom prst="rect">
            <a:avLst/>
          </a:prstGeom>
          <a:solidFill>
            <a:srgbClr val="EEEEEE"/>
          </a:solidFill>
          <a:ln w="19050">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6521" tIns="149217" rIns="186521" bIns="149217" numCol="1" spcCol="0" rtlCol="0" fromWordArt="0" anchor="t" anchorCtr="0" forceAA="0" compatLnSpc="1">
            <a:prstTxWarp prst="textNoShape">
              <a:avLst/>
            </a:prstTxWarp>
            <a:noAutofit/>
          </a:bodyPr>
          <a:lstStyle/>
          <a:p>
            <a:pPr algn="ctr" defTabSz="951028" fontAlgn="base">
              <a:lnSpc>
                <a:spcPct val="90000"/>
              </a:lnSpc>
              <a:spcBef>
                <a:spcPct val="0"/>
              </a:spcBef>
              <a:spcAft>
                <a:spcPct val="0"/>
              </a:spcAft>
            </a:pPr>
            <a:endParaRPr lang="en-US" sz="2448" kern="0" dirty="0" err="1">
              <a:gradFill>
                <a:gsLst>
                  <a:gs pos="0">
                    <a:srgbClr val="FFFFFF"/>
                  </a:gs>
                  <a:gs pos="100000">
                    <a:srgbClr val="FFFFFF"/>
                  </a:gs>
                </a:gsLst>
                <a:lin ang="5400000" scaled="0"/>
              </a:gradFill>
              <a:ea typeface="Segoe UI" pitchFamily="34" charset="0"/>
              <a:cs typeface="Segoe UI" pitchFamily="34" charset="0"/>
            </a:endParaRPr>
          </a:p>
        </p:txBody>
      </p:sp>
      <p:sp>
        <p:nvSpPr>
          <p:cNvPr id="131" name="Rectangle 130"/>
          <p:cNvSpPr/>
          <p:nvPr/>
        </p:nvSpPr>
        <p:spPr bwMode="auto">
          <a:xfrm>
            <a:off x="245950" y="2242416"/>
            <a:ext cx="3108960" cy="4365096"/>
          </a:xfrm>
          <a:prstGeom prst="rect">
            <a:avLst/>
          </a:prstGeom>
          <a:solidFill>
            <a:srgbClr val="EEEEEE"/>
          </a:solidFill>
          <a:ln w="19050">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6521" tIns="149217" rIns="186521" bIns="149217" numCol="1" spcCol="0" rtlCol="0" fromWordArt="0" anchor="t" anchorCtr="0" forceAA="0" compatLnSpc="1">
            <a:prstTxWarp prst="textNoShape">
              <a:avLst/>
            </a:prstTxWarp>
            <a:noAutofit/>
          </a:bodyPr>
          <a:lstStyle/>
          <a:p>
            <a:pPr algn="ctr" defTabSz="951028" fontAlgn="base">
              <a:lnSpc>
                <a:spcPct val="90000"/>
              </a:lnSpc>
              <a:spcBef>
                <a:spcPct val="0"/>
              </a:spcBef>
              <a:spcAft>
                <a:spcPct val="0"/>
              </a:spcAft>
            </a:pPr>
            <a:endParaRPr lang="en-US" sz="2448" kern="0" dirty="0" err="1">
              <a:gradFill>
                <a:gsLst>
                  <a:gs pos="0">
                    <a:srgbClr val="FFFFFF"/>
                  </a:gs>
                  <a:gs pos="100000">
                    <a:srgbClr val="FFFFFF"/>
                  </a:gs>
                </a:gsLst>
                <a:lin ang="5400000" scaled="0"/>
              </a:gradFill>
              <a:ea typeface="Segoe UI" pitchFamily="34" charset="0"/>
              <a:cs typeface="Segoe UI" pitchFamily="34" charset="0"/>
            </a:endParaRPr>
          </a:p>
        </p:txBody>
      </p:sp>
      <p:sp>
        <p:nvSpPr>
          <p:cNvPr id="2" name="Title 1"/>
          <p:cNvSpPr>
            <a:spLocks noGrp="1"/>
          </p:cNvSpPr>
          <p:nvPr>
            <p:ph type="title"/>
          </p:nvPr>
        </p:nvSpPr>
        <p:spPr/>
        <p:txBody>
          <a:bodyPr/>
          <a:lstStyle/>
          <a:p>
            <a:r>
              <a:rPr lang="en-US" dirty="0"/>
              <a:t>Windows Server 2016: Layers of security</a:t>
            </a:r>
          </a:p>
        </p:txBody>
      </p:sp>
      <p:grpSp>
        <p:nvGrpSpPr>
          <p:cNvPr id="3" name="Group 2"/>
          <p:cNvGrpSpPr>
            <a:grpSpLocks noChangeAspect="1"/>
          </p:cNvGrpSpPr>
          <p:nvPr/>
        </p:nvGrpSpPr>
        <p:grpSpPr bwMode="auto">
          <a:xfrm>
            <a:off x="456212" y="3659144"/>
            <a:ext cx="397451" cy="1280809"/>
            <a:chOff x="5699" y="3125"/>
            <a:chExt cx="328" cy="1057"/>
          </a:xfrm>
        </p:grpSpPr>
        <p:sp>
          <p:nvSpPr>
            <p:cNvPr id="4" name="AutoShape 3"/>
            <p:cNvSpPr>
              <a:spLocks noChangeAspect="1" noChangeArrowheads="1" noTextEdit="1"/>
            </p:cNvSpPr>
            <p:nvPr/>
          </p:nvSpPr>
          <p:spPr bwMode="auto">
            <a:xfrm>
              <a:off x="5699" y="3125"/>
              <a:ext cx="328" cy="10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5117" tIns="47558" rIns="95117" bIns="47558" numCol="1" anchor="t" anchorCtr="0" compatLnSpc="1">
              <a:prstTxWarp prst="textNoShape">
                <a:avLst/>
              </a:prstTxWarp>
            </a:bodyPr>
            <a:lstStyle/>
            <a:p>
              <a:pPr defTabSz="932597"/>
              <a:endParaRPr lang="en-US" sz="1873" kern="0">
                <a:solidFill>
                  <a:sysClr val="windowText" lastClr="000000"/>
                </a:solidFill>
              </a:endParaRPr>
            </a:p>
          </p:txBody>
        </p:sp>
        <p:sp>
          <p:nvSpPr>
            <p:cNvPr id="5" name="Freeform 4"/>
            <p:cNvSpPr>
              <a:spLocks/>
            </p:cNvSpPr>
            <p:nvPr/>
          </p:nvSpPr>
          <p:spPr bwMode="auto">
            <a:xfrm>
              <a:off x="5708" y="3519"/>
              <a:ext cx="50" cy="295"/>
            </a:xfrm>
            <a:custGeom>
              <a:avLst/>
              <a:gdLst>
                <a:gd name="T0" fmla="*/ 50 w 50"/>
                <a:gd name="T1" fmla="*/ 0 h 295"/>
                <a:gd name="T2" fmla="*/ 0 w 50"/>
                <a:gd name="T3" fmla="*/ 0 h 295"/>
                <a:gd name="T4" fmla="*/ 0 w 50"/>
                <a:gd name="T5" fmla="*/ 295 h 295"/>
                <a:gd name="T6" fmla="*/ 50 w 50"/>
                <a:gd name="T7" fmla="*/ 295 h 295"/>
                <a:gd name="T8" fmla="*/ 50 w 50"/>
                <a:gd name="T9" fmla="*/ 0 h 295"/>
                <a:gd name="T10" fmla="*/ 50 w 50"/>
                <a:gd name="T11" fmla="*/ 0 h 295"/>
              </a:gdLst>
              <a:ahLst/>
              <a:cxnLst>
                <a:cxn ang="0">
                  <a:pos x="T0" y="T1"/>
                </a:cxn>
                <a:cxn ang="0">
                  <a:pos x="T2" y="T3"/>
                </a:cxn>
                <a:cxn ang="0">
                  <a:pos x="T4" y="T5"/>
                </a:cxn>
                <a:cxn ang="0">
                  <a:pos x="T6" y="T7"/>
                </a:cxn>
                <a:cxn ang="0">
                  <a:pos x="T8" y="T9"/>
                </a:cxn>
                <a:cxn ang="0">
                  <a:pos x="T10" y="T11"/>
                </a:cxn>
              </a:cxnLst>
              <a:rect l="0" t="0" r="r" b="b"/>
              <a:pathLst>
                <a:path w="50" h="295">
                  <a:moveTo>
                    <a:pt x="50" y="0"/>
                  </a:moveTo>
                  <a:lnTo>
                    <a:pt x="0" y="0"/>
                  </a:lnTo>
                  <a:lnTo>
                    <a:pt x="0" y="295"/>
                  </a:lnTo>
                  <a:lnTo>
                    <a:pt x="50" y="295"/>
                  </a:lnTo>
                  <a:lnTo>
                    <a:pt x="50" y="0"/>
                  </a:lnTo>
                  <a:lnTo>
                    <a:pt x="50" y="0"/>
                  </a:lnTo>
                  <a:close/>
                </a:path>
              </a:pathLst>
            </a:custGeom>
            <a:solidFill>
              <a:srgbClr val="3535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5117" tIns="47558" rIns="95117" bIns="47558" numCol="1" anchor="t" anchorCtr="0" compatLnSpc="1">
              <a:prstTxWarp prst="textNoShape">
                <a:avLst/>
              </a:prstTxWarp>
            </a:bodyPr>
            <a:lstStyle/>
            <a:p>
              <a:pPr defTabSz="932597"/>
              <a:endParaRPr lang="en-US" sz="1873" kern="0">
                <a:solidFill>
                  <a:sysClr val="windowText" lastClr="000000"/>
                </a:solidFill>
              </a:endParaRPr>
            </a:p>
          </p:txBody>
        </p:sp>
        <p:sp>
          <p:nvSpPr>
            <p:cNvPr id="6" name="Freeform 5"/>
            <p:cNvSpPr>
              <a:spLocks/>
            </p:cNvSpPr>
            <p:nvPr/>
          </p:nvSpPr>
          <p:spPr bwMode="auto">
            <a:xfrm>
              <a:off x="5708" y="3765"/>
              <a:ext cx="50" cy="97"/>
            </a:xfrm>
            <a:custGeom>
              <a:avLst/>
              <a:gdLst>
                <a:gd name="T0" fmla="*/ 29 w 29"/>
                <a:gd name="T1" fmla="*/ 0 h 57"/>
                <a:gd name="T2" fmla="*/ 29 w 29"/>
                <a:gd name="T3" fmla="*/ 57 h 57"/>
                <a:gd name="T4" fmla="*/ 0 w 29"/>
                <a:gd name="T5" fmla="*/ 29 h 57"/>
                <a:gd name="T6" fmla="*/ 29 w 29"/>
                <a:gd name="T7" fmla="*/ 0 h 57"/>
              </a:gdLst>
              <a:ahLst/>
              <a:cxnLst>
                <a:cxn ang="0">
                  <a:pos x="T0" y="T1"/>
                </a:cxn>
                <a:cxn ang="0">
                  <a:pos x="T2" y="T3"/>
                </a:cxn>
                <a:cxn ang="0">
                  <a:pos x="T4" y="T5"/>
                </a:cxn>
                <a:cxn ang="0">
                  <a:pos x="T6" y="T7"/>
                </a:cxn>
              </a:cxnLst>
              <a:rect l="0" t="0" r="r" b="b"/>
              <a:pathLst>
                <a:path w="29" h="57">
                  <a:moveTo>
                    <a:pt x="29" y="0"/>
                  </a:moveTo>
                  <a:cubicBezTo>
                    <a:pt x="29" y="57"/>
                    <a:pt x="29" y="57"/>
                    <a:pt x="29" y="57"/>
                  </a:cubicBezTo>
                  <a:cubicBezTo>
                    <a:pt x="13" y="57"/>
                    <a:pt x="0" y="45"/>
                    <a:pt x="0" y="29"/>
                  </a:cubicBezTo>
                  <a:cubicBezTo>
                    <a:pt x="0" y="13"/>
                    <a:pt x="13" y="0"/>
                    <a:pt x="29" y="0"/>
                  </a:cubicBezTo>
                  <a:close/>
                </a:path>
              </a:pathLst>
            </a:custGeom>
            <a:solidFill>
              <a:srgbClr val="3535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5117" tIns="47558" rIns="95117" bIns="47558" numCol="1" anchor="t" anchorCtr="0" compatLnSpc="1">
              <a:prstTxWarp prst="textNoShape">
                <a:avLst/>
              </a:prstTxWarp>
            </a:bodyPr>
            <a:lstStyle/>
            <a:p>
              <a:pPr defTabSz="932597"/>
              <a:endParaRPr lang="en-US" sz="1873" kern="0">
                <a:solidFill>
                  <a:sysClr val="windowText" lastClr="000000"/>
                </a:solidFill>
              </a:endParaRPr>
            </a:p>
          </p:txBody>
        </p:sp>
        <p:sp>
          <p:nvSpPr>
            <p:cNvPr id="7" name="Freeform 6"/>
            <p:cNvSpPr>
              <a:spLocks/>
            </p:cNvSpPr>
            <p:nvPr/>
          </p:nvSpPr>
          <p:spPr bwMode="auto">
            <a:xfrm>
              <a:off x="5708" y="3748"/>
              <a:ext cx="50" cy="32"/>
            </a:xfrm>
            <a:custGeom>
              <a:avLst/>
              <a:gdLst>
                <a:gd name="T0" fmla="*/ 50 w 50"/>
                <a:gd name="T1" fmla="*/ 0 h 32"/>
                <a:gd name="T2" fmla="*/ 0 w 50"/>
                <a:gd name="T3" fmla="*/ 0 h 32"/>
                <a:gd name="T4" fmla="*/ 0 w 50"/>
                <a:gd name="T5" fmla="*/ 32 h 32"/>
                <a:gd name="T6" fmla="*/ 50 w 50"/>
                <a:gd name="T7" fmla="*/ 32 h 32"/>
                <a:gd name="T8" fmla="*/ 50 w 50"/>
                <a:gd name="T9" fmla="*/ 0 h 32"/>
                <a:gd name="T10" fmla="*/ 50 w 50"/>
                <a:gd name="T11" fmla="*/ 0 h 32"/>
              </a:gdLst>
              <a:ahLst/>
              <a:cxnLst>
                <a:cxn ang="0">
                  <a:pos x="T0" y="T1"/>
                </a:cxn>
                <a:cxn ang="0">
                  <a:pos x="T2" y="T3"/>
                </a:cxn>
                <a:cxn ang="0">
                  <a:pos x="T4" y="T5"/>
                </a:cxn>
                <a:cxn ang="0">
                  <a:pos x="T6" y="T7"/>
                </a:cxn>
                <a:cxn ang="0">
                  <a:pos x="T8" y="T9"/>
                </a:cxn>
                <a:cxn ang="0">
                  <a:pos x="T10" y="T11"/>
                </a:cxn>
              </a:cxnLst>
              <a:rect l="0" t="0" r="r" b="b"/>
              <a:pathLst>
                <a:path w="50" h="32">
                  <a:moveTo>
                    <a:pt x="50" y="0"/>
                  </a:moveTo>
                  <a:lnTo>
                    <a:pt x="0" y="0"/>
                  </a:lnTo>
                  <a:lnTo>
                    <a:pt x="0" y="32"/>
                  </a:lnTo>
                  <a:lnTo>
                    <a:pt x="50" y="32"/>
                  </a:lnTo>
                  <a:lnTo>
                    <a:pt x="50" y="0"/>
                  </a:lnTo>
                  <a:lnTo>
                    <a:pt x="50" y="0"/>
                  </a:lnTo>
                  <a:close/>
                </a:path>
              </a:pathLst>
            </a:custGeom>
            <a:solidFill>
              <a:srgbClr val="3535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5117" tIns="47558" rIns="95117" bIns="47558" numCol="1" anchor="t" anchorCtr="0" compatLnSpc="1">
              <a:prstTxWarp prst="textNoShape">
                <a:avLst/>
              </a:prstTxWarp>
            </a:bodyPr>
            <a:lstStyle/>
            <a:p>
              <a:pPr defTabSz="932597"/>
              <a:endParaRPr lang="en-US" sz="1873" kern="0">
                <a:solidFill>
                  <a:sysClr val="windowText" lastClr="000000"/>
                </a:solidFill>
              </a:endParaRPr>
            </a:p>
          </p:txBody>
        </p:sp>
        <p:sp>
          <p:nvSpPr>
            <p:cNvPr id="8" name="Freeform 7"/>
            <p:cNvSpPr>
              <a:spLocks/>
            </p:cNvSpPr>
            <p:nvPr/>
          </p:nvSpPr>
          <p:spPr bwMode="auto">
            <a:xfrm>
              <a:off x="5774" y="3265"/>
              <a:ext cx="166" cy="33"/>
            </a:xfrm>
            <a:custGeom>
              <a:avLst/>
              <a:gdLst>
                <a:gd name="T0" fmla="*/ 96 w 96"/>
                <a:gd name="T1" fmla="*/ 14 h 19"/>
                <a:gd name="T2" fmla="*/ 92 w 96"/>
                <a:gd name="T3" fmla="*/ 19 h 19"/>
                <a:gd name="T4" fmla="*/ 5 w 96"/>
                <a:gd name="T5" fmla="*/ 19 h 19"/>
                <a:gd name="T6" fmla="*/ 0 w 96"/>
                <a:gd name="T7" fmla="*/ 14 h 19"/>
                <a:gd name="T8" fmla="*/ 0 w 96"/>
                <a:gd name="T9" fmla="*/ 4 h 19"/>
                <a:gd name="T10" fmla="*/ 5 w 96"/>
                <a:gd name="T11" fmla="*/ 0 h 19"/>
                <a:gd name="T12" fmla="*/ 92 w 96"/>
                <a:gd name="T13" fmla="*/ 0 h 19"/>
                <a:gd name="T14" fmla="*/ 96 w 96"/>
                <a:gd name="T15" fmla="*/ 4 h 19"/>
                <a:gd name="T16" fmla="*/ 96 w 96"/>
                <a:gd name="T17" fmla="*/ 14 h 19"/>
                <a:gd name="T18" fmla="*/ 96 w 96"/>
                <a:gd name="T19" fmla="*/ 14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6" h="19">
                  <a:moveTo>
                    <a:pt x="96" y="14"/>
                  </a:moveTo>
                  <a:cubicBezTo>
                    <a:pt x="96" y="17"/>
                    <a:pt x="94" y="19"/>
                    <a:pt x="92" y="19"/>
                  </a:cubicBezTo>
                  <a:cubicBezTo>
                    <a:pt x="5" y="19"/>
                    <a:pt x="5" y="19"/>
                    <a:pt x="5" y="19"/>
                  </a:cubicBezTo>
                  <a:cubicBezTo>
                    <a:pt x="2" y="19"/>
                    <a:pt x="0" y="17"/>
                    <a:pt x="0" y="14"/>
                  </a:cubicBezTo>
                  <a:cubicBezTo>
                    <a:pt x="0" y="4"/>
                    <a:pt x="0" y="4"/>
                    <a:pt x="0" y="4"/>
                  </a:cubicBezTo>
                  <a:cubicBezTo>
                    <a:pt x="0" y="2"/>
                    <a:pt x="2" y="0"/>
                    <a:pt x="5" y="0"/>
                  </a:cubicBezTo>
                  <a:cubicBezTo>
                    <a:pt x="92" y="0"/>
                    <a:pt x="92" y="0"/>
                    <a:pt x="92" y="0"/>
                  </a:cubicBezTo>
                  <a:cubicBezTo>
                    <a:pt x="94" y="0"/>
                    <a:pt x="96" y="2"/>
                    <a:pt x="96" y="4"/>
                  </a:cubicBezTo>
                  <a:cubicBezTo>
                    <a:pt x="96" y="14"/>
                    <a:pt x="96" y="14"/>
                    <a:pt x="96" y="14"/>
                  </a:cubicBezTo>
                  <a:cubicBezTo>
                    <a:pt x="96" y="14"/>
                    <a:pt x="96" y="14"/>
                    <a:pt x="96" y="14"/>
                  </a:cubicBezTo>
                  <a:close/>
                </a:path>
              </a:pathLst>
            </a:custGeom>
            <a:solidFill>
              <a:srgbClr val="3535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5117" tIns="47558" rIns="95117" bIns="47558" numCol="1" anchor="t" anchorCtr="0" compatLnSpc="1">
              <a:prstTxWarp prst="textNoShape">
                <a:avLst/>
              </a:prstTxWarp>
            </a:bodyPr>
            <a:lstStyle/>
            <a:p>
              <a:pPr defTabSz="932597"/>
              <a:endParaRPr lang="en-US" sz="1873" kern="0">
                <a:solidFill>
                  <a:sysClr val="windowText" lastClr="000000"/>
                </a:solidFill>
              </a:endParaRPr>
            </a:p>
          </p:txBody>
        </p:sp>
        <p:sp>
          <p:nvSpPr>
            <p:cNvPr id="9" name="Freeform 8"/>
            <p:cNvSpPr>
              <a:spLocks/>
            </p:cNvSpPr>
            <p:nvPr/>
          </p:nvSpPr>
          <p:spPr bwMode="auto">
            <a:xfrm>
              <a:off x="5771" y="3724"/>
              <a:ext cx="184" cy="65"/>
            </a:xfrm>
            <a:custGeom>
              <a:avLst/>
              <a:gdLst>
                <a:gd name="T0" fmla="*/ 0 w 184"/>
                <a:gd name="T1" fmla="*/ 0 h 65"/>
                <a:gd name="T2" fmla="*/ 184 w 184"/>
                <a:gd name="T3" fmla="*/ 0 h 65"/>
                <a:gd name="T4" fmla="*/ 184 w 184"/>
                <a:gd name="T5" fmla="*/ 65 h 65"/>
                <a:gd name="T6" fmla="*/ 0 w 184"/>
                <a:gd name="T7" fmla="*/ 65 h 65"/>
                <a:gd name="T8" fmla="*/ 0 w 184"/>
                <a:gd name="T9" fmla="*/ 0 h 65"/>
                <a:gd name="T10" fmla="*/ 0 w 184"/>
                <a:gd name="T11" fmla="*/ 0 h 65"/>
              </a:gdLst>
              <a:ahLst/>
              <a:cxnLst>
                <a:cxn ang="0">
                  <a:pos x="T0" y="T1"/>
                </a:cxn>
                <a:cxn ang="0">
                  <a:pos x="T2" y="T3"/>
                </a:cxn>
                <a:cxn ang="0">
                  <a:pos x="T4" y="T5"/>
                </a:cxn>
                <a:cxn ang="0">
                  <a:pos x="T6" y="T7"/>
                </a:cxn>
                <a:cxn ang="0">
                  <a:pos x="T8" y="T9"/>
                </a:cxn>
                <a:cxn ang="0">
                  <a:pos x="T10" y="T11"/>
                </a:cxn>
              </a:cxnLst>
              <a:rect l="0" t="0" r="r" b="b"/>
              <a:pathLst>
                <a:path w="184" h="65">
                  <a:moveTo>
                    <a:pt x="0" y="0"/>
                  </a:moveTo>
                  <a:lnTo>
                    <a:pt x="184" y="0"/>
                  </a:lnTo>
                  <a:lnTo>
                    <a:pt x="184" y="65"/>
                  </a:lnTo>
                  <a:lnTo>
                    <a:pt x="0" y="65"/>
                  </a:lnTo>
                  <a:lnTo>
                    <a:pt x="0" y="0"/>
                  </a:lnTo>
                  <a:lnTo>
                    <a:pt x="0" y="0"/>
                  </a:lnTo>
                  <a:close/>
                </a:path>
              </a:pathLst>
            </a:custGeom>
            <a:solidFill>
              <a:srgbClr val="3535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5117" tIns="47558" rIns="95117" bIns="47558" numCol="1" anchor="t" anchorCtr="0" compatLnSpc="1">
              <a:prstTxWarp prst="textNoShape">
                <a:avLst/>
              </a:prstTxWarp>
            </a:bodyPr>
            <a:lstStyle/>
            <a:p>
              <a:pPr defTabSz="932597"/>
              <a:endParaRPr lang="en-US" sz="1873" kern="0">
                <a:solidFill>
                  <a:sysClr val="windowText" lastClr="000000"/>
                </a:solidFill>
              </a:endParaRPr>
            </a:p>
          </p:txBody>
        </p:sp>
        <p:sp>
          <p:nvSpPr>
            <p:cNvPr id="10" name="Freeform 9"/>
            <p:cNvSpPr>
              <a:spLocks/>
            </p:cNvSpPr>
            <p:nvPr/>
          </p:nvSpPr>
          <p:spPr bwMode="auto">
            <a:xfrm>
              <a:off x="5771" y="3724"/>
              <a:ext cx="50" cy="400"/>
            </a:xfrm>
            <a:custGeom>
              <a:avLst/>
              <a:gdLst>
                <a:gd name="T0" fmla="*/ 0 w 50"/>
                <a:gd name="T1" fmla="*/ 0 h 400"/>
                <a:gd name="T2" fmla="*/ 50 w 50"/>
                <a:gd name="T3" fmla="*/ 0 h 400"/>
                <a:gd name="T4" fmla="*/ 50 w 50"/>
                <a:gd name="T5" fmla="*/ 400 h 400"/>
                <a:gd name="T6" fmla="*/ 0 w 50"/>
                <a:gd name="T7" fmla="*/ 400 h 400"/>
                <a:gd name="T8" fmla="*/ 0 w 50"/>
                <a:gd name="T9" fmla="*/ 0 h 400"/>
                <a:gd name="T10" fmla="*/ 0 w 50"/>
                <a:gd name="T11" fmla="*/ 0 h 400"/>
              </a:gdLst>
              <a:ahLst/>
              <a:cxnLst>
                <a:cxn ang="0">
                  <a:pos x="T0" y="T1"/>
                </a:cxn>
                <a:cxn ang="0">
                  <a:pos x="T2" y="T3"/>
                </a:cxn>
                <a:cxn ang="0">
                  <a:pos x="T4" y="T5"/>
                </a:cxn>
                <a:cxn ang="0">
                  <a:pos x="T6" y="T7"/>
                </a:cxn>
                <a:cxn ang="0">
                  <a:pos x="T8" y="T9"/>
                </a:cxn>
                <a:cxn ang="0">
                  <a:pos x="T10" y="T11"/>
                </a:cxn>
              </a:cxnLst>
              <a:rect l="0" t="0" r="r" b="b"/>
              <a:pathLst>
                <a:path w="50" h="400">
                  <a:moveTo>
                    <a:pt x="0" y="0"/>
                  </a:moveTo>
                  <a:lnTo>
                    <a:pt x="50" y="0"/>
                  </a:lnTo>
                  <a:lnTo>
                    <a:pt x="50" y="400"/>
                  </a:lnTo>
                  <a:lnTo>
                    <a:pt x="0" y="400"/>
                  </a:lnTo>
                  <a:lnTo>
                    <a:pt x="0" y="0"/>
                  </a:lnTo>
                  <a:lnTo>
                    <a:pt x="0" y="0"/>
                  </a:lnTo>
                  <a:close/>
                </a:path>
              </a:pathLst>
            </a:custGeom>
            <a:solidFill>
              <a:srgbClr val="3535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5117" tIns="47558" rIns="95117" bIns="47558" numCol="1" anchor="t" anchorCtr="0" compatLnSpc="1">
              <a:prstTxWarp prst="textNoShape">
                <a:avLst/>
              </a:prstTxWarp>
            </a:bodyPr>
            <a:lstStyle/>
            <a:p>
              <a:pPr defTabSz="932597"/>
              <a:endParaRPr lang="en-US" sz="1873" kern="0">
                <a:solidFill>
                  <a:sysClr val="windowText" lastClr="000000"/>
                </a:solidFill>
              </a:endParaRPr>
            </a:p>
          </p:txBody>
        </p:sp>
        <p:sp>
          <p:nvSpPr>
            <p:cNvPr id="11" name="Freeform 10"/>
            <p:cNvSpPr>
              <a:spLocks/>
            </p:cNvSpPr>
            <p:nvPr/>
          </p:nvSpPr>
          <p:spPr bwMode="auto">
            <a:xfrm>
              <a:off x="5705" y="4124"/>
              <a:ext cx="116" cy="58"/>
            </a:xfrm>
            <a:custGeom>
              <a:avLst/>
              <a:gdLst>
                <a:gd name="T0" fmla="*/ 38 w 67"/>
                <a:gd name="T1" fmla="*/ 0 h 34"/>
                <a:gd name="T2" fmla="*/ 0 w 67"/>
                <a:gd name="T3" fmla="*/ 34 h 34"/>
                <a:gd name="T4" fmla="*/ 38 w 67"/>
                <a:gd name="T5" fmla="*/ 34 h 34"/>
                <a:gd name="T6" fmla="*/ 67 w 67"/>
                <a:gd name="T7" fmla="*/ 34 h 34"/>
                <a:gd name="T8" fmla="*/ 67 w 67"/>
                <a:gd name="T9" fmla="*/ 0 h 34"/>
                <a:gd name="T10" fmla="*/ 38 w 67"/>
                <a:gd name="T11" fmla="*/ 0 h 34"/>
                <a:gd name="T12" fmla="*/ 38 w 67"/>
                <a:gd name="T13" fmla="*/ 0 h 34"/>
              </a:gdLst>
              <a:ahLst/>
              <a:cxnLst>
                <a:cxn ang="0">
                  <a:pos x="T0" y="T1"/>
                </a:cxn>
                <a:cxn ang="0">
                  <a:pos x="T2" y="T3"/>
                </a:cxn>
                <a:cxn ang="0">
                  <a:pos x="T4" y="T5"/>
                </a:cxn>
                <a:cxn ang="0">
                  <a:pos x="T6" y="T7"/>
                </a:cxn>
                <a:cxn ang="0">
                  <a:pos x="T8" y="T9"/>
                </a:cxn>
                <a:cxn ang="0">
                  <a:pos x="T10" y="T11"/>
                </a:cxn>
                <a:cxn ang="0">
                  <a:pos x="T12" y="T13"/>
                </a:cxn>
              </a:cxnLst>
              <a:rect l="0" t="0" r="r" b="b"/>
              <a:pathLst>
                <a:path w="67" h="34">
                  <a:moveTo>
                    <a:pt x="38" y="0"/>
                  </a:moveTo>
                  <a:cubicBezTo>
                    <a:pt x="19" y="0"/>
                    <a:pt x="2" y="15"/>
                    <a:pt x="0" y="34"/>
                  </a:cubicBezTo>
                  <a:cubicBezTo>
                    <a:pt x="38" y="34"/>
                    <a:pt x="38" y="34"/>
                    <a:pt x="38" y="34"/>
                  </a:cubicBezTo>
                  <a:cubicBezTo>
                    <a:pt x="67" y="34"/>
                    <a:pt x="67" y="34"/>
                    <a:pt x="67" y="34"/>
                  </a:cubicBezTo>
                  <a:cubicBezTo>
                    <a:pt x="67" y="0"/>
                    <a:pt x="67" y="0"/>
                    <a:pt x="67" y="0"/>
                  </a:cubicBezTo>
                  <a:cubicBezTo>
                    <a:pt x="38" y="0"/>
                    <a:pt x="38" y="0"/>
                    <a:pt x="38" y="0"/>
                  </a:cubicBezTo>
                  <a:cubicBezTo>
                    <a:pt x="38" y="0"/>
                    <a:pt x="38" y="0"/>
                    <a:pt x="38" y="0"/>
                  </a:cubicBezTo>
                  <a:close/>
                </a:path>
              </a:pathLst>
            </a:custGeom>
            <a:solidFill>
              <a:srgbClr val="3535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5117" tIns="47558" rIns="95117" bIns="47558" numCol="1" anchor="t" anchorCtr="0" compatLnSpc="1">
              <a:prstTxWarp prst="textNoShape">
                <a:avLst/>
              </a:prstTxWarp>
            </a:bodyPr>
            <a:lstStyle/>
            <a:p>
              <a:pPr defTabSz="932597"/>
              <a:endParaRPr lang="en-US" sz="1873" kern="0">
                <a:solidFill>
                  <a:sysClr val="windowText" lastClr="000000"/>
                </a:solidFill>
              </a:endParaRPr>
            </a:p>
          </p:txBody>
        </p:sp>
        <p:sp>
          <p:nvSpPr>
            <p:cNvPr id="12" name="Freeform 11"/>
            <p:cNvSpPr>
              <a:spLocks/>
            </p:cNvSpPr>
            <p:nvPr/>
          </p:nvSpPr>
          <p:spPr bwMode="auto">
            <a:xfrm>
              <a:off x="5913" y="3724"/>
              <a:ext cx="42" cy="400"/>
            </a:xfrm>
            <a:custGeom>
              <a:avLst/>
              <a:gdLst>
                <a:gd name="T0" fmla="*/ 0 w 42"/>
                <a:gd name="T1" fmla="*/ 0 h 400"/>
                <a:gd name="T2" fmla="*/ 42 w 42"/>
                <a:gd name="T3" fmla="*/ 0 h 400"/>
                <a:gd name="T4" fmla="*/ 42 w 42"/>
                <a:gd name="T5" fmla="*/ 400 h 400"/>
                <a:gd name="T6" fmla="*/ 0 w 42"/>
                <a:gd name="T7" fmla="*/ 400 h 400"/>
                <a:gd name="T8" fmla="*/ 0 w 42"/>
                <a:gd name="T9" fmla="*/ 0 h 400"/>
                <a:gd name="T10" fmla="*/ 0 w 42"/>
                <a:gd name="T11" fmla="*/ 0 h 400"/>
              </a:gdLst>
              <a:ahLst/>
              <a:cxnLst>
                <a:cxn ang="0">
                  <a:pos x="T0" y="T1"/>
                </a:cxn>
                <a:cxn ang="0">
                  <a:pos x="T2" y="T3"/>
                </a:cxn>
                <a:cxn ang="0">
                  <a:pos x="T4" y="T5"/>
                </a:cxn>
                <a:cxn ang="0">
                  <a:pos x="T6" y="T7"/>
                </a:cxn>
                <a:cxn ang="0">
                  <a:pos x="T8" y="T9"/>
                </a:cxn>
                <a:cxn ang="0">
                  <a:pos x="T10" y="T11"/>
                </a:cxn>
              </a:cxnLst>
              <a:rect l="0" t="0" r="r" b="b"/>
              <a:pathLst>
                <a:path w="42" h="400">
                  <a:moveTo>
                    <a:pt x="0" y="0"/>
                  </a:moveTo>
                  <a:lnTo>
                    <a:pt x="42" y="0"/>
                  </a:lnTo>
                  <a:lnTo>
                    <a:pt x="42" y="400"/>
                  </a:lnTo>
                  <a:lnTo>
                    <a:pt x="0" y="400"/>
                  </a:lnTo>
                  <a:lnTo>
                    <a:pt x="0" y="0"/>
                  </a:lnTo>
                  <a:lnTo>
                    <a:pt x="0" y="0"/>
                  </a:lnTo>
                  <a:close/>
                </a:path>
              </a:pathLst>
            </a:custGeom>
            <a:solidFill>
              <a:srgbClr val="3535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5117" tIns="47558" rIns="95117" bIns="47558" numCol="1" anchor="t" anchorCtr="0" compatLnSpc="1">
              <a:prstTxWarp prst="textNoShape">
                <a:avLst/>
              </a:prstTxWarp>
            </a:bodyPr>
            <a:lstStyle/>
            <a:p>
              <a:pPr defTabSz="932597"/>
              <a:endParaRPr lang="en-US" sz="1873" kern="0">
                <a:solidFill>
                  <a:sysClr val="windowText" lastClr="000000"/>
                </a:solidFill>
              </a:endParaRPr>
            </a:p>
          </p:txBody>
        </p:sp>
        <p:sp>
          <p:nvSpPr>
            <p:cNvPr id="13" name="Freeform 12"/>
            <p:cNvSpPr>
              <a:spLocks/>
            </p:cNvSpPr>
            <p:nvPr/>
          </p:nvSpPr>
          <p:spPr bwMode="auto">
            <a:xfrm>
              <a:off x="5847" y="4124"/>
              <a:ext cx="108" cy="58"/>
            </a:xfrm>
            <a:custGeom>
              <a:avLst/>
              <a:gdLst>
                <a:gd name="T0" fmla="*/ 35 w 62"/>
                <a:gd name="T1" fmla="*/ 0 h 34"/>
                <a:gd name="T2" fmla="*/ 0 w 62"/>
                <a:gd name="T3" fmla="*/ 34 h 34"/>
                <a:gd name="T4" fmla="*/ 35 w 62"/>
                <a:gd name="T5" fmla="*/ 34 h 34"/>
                <a:gd name="T6" fmla="*/ 62 w 62"/>
                <a:gd name="T7" fmla="*/ 34 h 34"/>
                <a:gd name="T8" fmla="*/ 62 w 62"/>
                <a:gd name="T9" fmla="*/ 0 h 34"/>
                <a:gd name="T10" fmla="*/ 35 w 62"/>
                <a:gd name="T11" fmla="*/ 0 h 34"/>
                <a:gd name="T12" fmla="*/ 35 w 62"/>
                <a:gd name="T13" fmla="*/ 0 h 34"/>
              </a:gdLst>
              <a:ahLst/>
              <a:cxnLst>
                <a:cxn ang="0">
                  <a:pos x="T0" y="T1"/>
                </a:cxn>
                <a:cxn ang="0">
                  <a:pos x="T2" y="T3"/>
                </a:cxn>
                <a:cxn ang="0">
                  <a:pos x="T4" y="T5"/>
                </a:cxn>
                <a:cxn ang="0">
                  <a:pos x="T6" y="T7"/>
                </a:cxn>
                <a:cxn ang="0">
                  <a:pos x="T8" y="T9"/>
                </a:cxn>
                <a:cxn ang="0">
                  <a:pos x="T10" y="T11"/>
                </a:cxn>
                <a:cxn ang="0">
                  <a:pos x="T12" y="T13"/>
                </a:cxn>
              </a:cxnLst>
              <a:rect l="0" t="0" r="r" b="b"/>
              <a:pathLst>
                <a:path w="62" h="34">
                  <a:moveTo>
                    <a:pt x="35" y="0"/>
                  </a:moveTo>
                  <a:cubicBezTo>
                    <a:pt x="17" y="0"/>
                    <a:pt x="1" y="15"/>
                    <a:pt x="0" y="34"/>
                  </a:cubicBezTo>
                  <a:cubicBezTo>
                    <a:pt x="35" y="34"/>
                    <a:pt x="35" y="34"/>
                    <a:pt x="35" y="34"/>
                  </a:cubicBezTo>
                  <a:cubicBezTo>
                    <a:pt x="62" y="34"/>
                    <a:pt x="62" y="34"/>
                    <a:pt x="62" y="34"/>
                  </a:cubicBezTo>
                  <a:cubicBezTo>
                    <a:pt x="62" y="0"/>
                    <a:pt x="62" y="0"/>
                    <a:pt x="62" y="0"/>
                  </a:cubicBezTo>
                  <a:cubicBezTo>
                    <a:pt x="35" y="0"/>
                    <a:pt x="35" y="0"/>
                    <a:pt x="35" y="0"/>
                  </a:cubicBezTo>
                  <a:cubicBezTo>
                    <a:pt x="35" y="0"/>
                    <a:pt x="35" y="0"/>
                    <a:pt x="35" y="0"/>
                  </a:cubicBezTo>
                  <a:close/>
                </a:path>
              </a:pathLst>
            </a:custGeom>
            <a:solidFill>
              <a:srgbClr val="3535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5117" tIns="47558" rIns="95117" bIns="47558" numCol="1" anchor="t" anchorCtr="0" compatLnSpc="1">
              <a:prstTxWarp prst="textNoShape">
                <a:avLst/>
              </a:prstTxWarp>
            </a:bodyPr>
            <a:lstStyle/>
            <a:p>
              <a:pPr defTabSz="932597"/>
              <a:endParaRPr lang="en-US" sz="1873" kern="0">
                <a:solidFill>
                  <a:sysClr val="windowText" lastClr="000000"/>
                </a:solidFill>
              </a:endParaRPr>
            </a:p>
          </p:txBody>
        </p:sp>
        <p:sp>
          <p:nvSpPr>
            <p:cNvPr id="14" name="Freeform 13"/>
            <p:cNvSpPr>
              <a:spLocks/>
            </p:cNvSpPr>
            <p:nvPr/>
          </p:nvSpPr>
          <p:spPr bwMode="auto">
            <a:xfrm>
              <a:off x="5699" y="3395"/>
              <a:ext cx="326" cy="329"/>
            </a:xfrm>
            <a:custGeom>
              <a:avLst/>
              <a:gdLst>
                <a:gd name="T0" fmla="*/ 148 w 188"/>
                <a:gd name="T1" fmla="*/ 0 h 192"/>
                <a:gd name="T2" fmla="*/ 40 w 188"/>
                <a:gd name="T3" fmla="*/ 0 h 192"/>
                <a:gd name="T4" fmla="*/ 0 w 188"/>
                <a:gd name="T5" fmla="*/ 40 h 192"/>
                <a:gd name="T6" fmla="*/ 0 w 188"/>
                <a:gd name="T7" fmla="*/ 72 h 192"/>
                <a:gd name="T8" fmla="*/ 40 w 188"/>
                <a:gd name="T9" fmla="*/ 72 h 192"/>
                <a:gd name="T10" fmla="*/ 40 w 188"/>
                <a:gd name="T11" fmla="*/ 192 h 192"/>
                <a:gd name="T12" fmla="*/ 148 w 188"/>
                <a:gd name="T13" fmla="*/ 192 h 192"/>
                <a:gd name="T14" fmla="*/ 148 w 188"/>
                <a:gd name="T15" fmla="*/ 72 h 192"/>
                <a:gd name="T16" fmla="*/ 188 w 188"/>
                <a:gd name="T17" fmla="*/ 72 h 192"/>
                <a:gd name="T18" fmla="*/ 188 w 188"/>
                <a:gd name="T19" fmla="*/ 40 h 192"/>
                <a:gd name="T20" fmla="*/ 148 w 188"/>
                <a:gd name="T21" fmla="*/ 0 h 1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88" h="192">
                  <a:moveTo>
                    <a:pt x="148" y="0"/>
                  </a:moveTo>
                  <a:cubicBezTo>
                    <a:pt x="40" y="0"/>
                    <a:pt x="40" y="0"/>
                    <a:pt x="40" y="0"/>
                  </a:cubicBezTo>
                  <a:cubicBezTo>
                    <a:pt x="18" y="0"/>
                    <a:pt x="0" y="18"/>
                    <a:pt x="0" y="40"/>
                  </a:cubicBezTo>
                  <a:cubicBezTo>
                    <a:pt x="0" y="72"/>
                    <a:pt x="0" y="72"/>
                    <a:pt x="0" y="72"/>
                  </a:cubicBezTo>
                  <a:cubicBezTo>
                    <a:pt x="40" y="72"/>
                    <a:pt x="40" y="72"/>
                    <a:pt x="40" y="72"/>
                  </a:cubicBezTo>
                  <a:cubicBezTo>
                    <a:pt x="40" y="192"/>
                    <a:pt x="40" y="192"/>
                    <a:pt x="40" y="192"/>
                  </a:cubicBezTo>
                  <a:cubicBezTo>
                    <a:pt x="148" y="192"/>
                    <a:pt x="148" y="192"/>
                    <a:pt x="148" y="192"/>
                  </a:cubicBezTo>
                  <a:cubicBezTo>
                    <a:pt x="148" y="72"/>
                    <a:pt x="148" y="72"/>
                    <a:pt x="148" y="72"/>
                  </a:cubicBezTo>
                  <a:cubicBezTo>
                    <a:pt x="188" y="72"/>
                    <a:pt x="188" y="72"/>
                    <a:pt x="188" y="72"/>
                  </a:cubicBezTo>
                  <a:cubicBezTo>
                    <a:pt x="188" y="40"/>
                    <a:pt x="188" y="40"/>
                    <a:pt x="188" y="40"/>
                  </a:cubicBezTo>
                  <a:cubicBezTo>
                    <a:pt x="188" y="18"/>
                    <a:pt x="170" y="0"/>
                    <a:pt x="148" y="0"/>
                  </a:cubicBezTo>
                  <a:close/>
                </a:path>
              </a:pathLst>
            </a:custGeom>
            <a:solidFill>
              <a:srgbClr val="3535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5117" tIns="47558" rIns="95117" bIns="47558" numCol="1" anchor="t" anchorCtr="0" compatLnSpc="1">
              <a:prstTxWarp prst="textNoShape">
                <a:avLst/>
              </a:prstTxWarp>
            </a:bodyPr>
            <a:lstStyle/>
            <a:p>
              <a:pPr defTabSz="932597"/>
              <a:endParaRPr lang="en-US" sz="1873" kern="0">
                <a:solidFill>
                  <a:sysClr val="windowText" lastClr="000000"/>
                </a:solidFill>
              </a:endParaRPr>
            </a:p>
          </p:txBody>
        </p:sp>
        <p:sp>
          <p:nvSpPr>
            <p:cNvPr id="15" name="Freeform 14"/>
            <p:cNvSpPr>
              <a:spLocks/>
            </p:cNvSpPr>
            <p:nvPr/>
          </p:nvSpPr>
          <p:spPr bwMode="auto">
            <a:xfrm>
              <a:off x="5966" y="3519"/>
              <a:ext cx="51" cy="295"/>
            </a:xfrm>
            <a:custGeom>
              <a:avLst/>
              <a:gdLst>
                <a:gd name="T0" fmla="*/ 0 w 51"/>
                <a:gd name="T1" fmla="*/ 0 h 295"/>
                <a:gd name="T2" fmla="*/ 51 w 51"/>
                <a:gd name="T3" fmla="*/ 0 h 295"/>
                <a:gd name="T4" fmla="*/ 51 w 51"/>
                <a:gd name="T5" fmla="*/ 295 h 295"/>
                <a:gd name="T6" fmla="*/ 0 w 51"/>
                <a:gd name="T7" fmla="*/ 295 h 295"/>
                <a:gd name="T8" fmla="*/ 0 w 51"/>
                <a:gd name="T9" fmla="*/ 0 h 295"/>
                <a:gd name="T10" fmla="*/ 0 w 51"/>
                <a:gd name="T11" fmla="*/ 0 h 295"/>
              </a:gdLst>
              <a:ahLst/>
              <a:cxnLst>
                <a:cxn ang="0">
                  <a:pos x="T0" y="T1"/>
                </a:cxn>
                <a:cxn ang="0">
                  <a:pos x="T2" y="T3"/>
                </a:cxn>
                <a:cxn ang="0">
                  <a:pos x="T4" y="T5"/>
                </a:cxn>
                <a:cxn ang="0">
                  <a:pos x="T6" y="T7"/>
                </a:cxn>
                <a:cxn ang="0">
                  <a:pos x="T8" y="T9"/>
                </a:cxn>
                <a:cxn ang="0">
                  <a:pos x="T10" y="T11"/>
                </a:cxn>
              </a:cxnLst>
              <a:rect l="0" t="0" r="r" b="b"/>
              <a:pathLst>
                <a:path w="51" h="295">
                  <a:moveTo>
                    <a:pt x="0" y="0"/>
                  </a:moveTo>
                  <a:lnTo>
                    <a:pt x="51" y="0"/>
                  </a:lnTo>
                  <a:lnTo>
                    <a:pt x="51" y="295"/>
                  </a:lnTo>
                  <a:lnTo>
                    <a:pt x="0" y="295"/>
                  </a:lnTo>
                  <a:lnTo>
                    <a:pt x="0" y="0"/>
                  </a:lnTo>
                  <a:lnTo>
                    <a:pt x="0" y="0"/>
                  </a:lnTo>
                  <a:close/>
                </a:path>
              </a:pathLst>
            </a:custGeom>
            <a:solidFill>
              <a:srgbClr val="3535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5117" tIns="47558" rIns="95117" bIns="47558" numCol="1" anchor="t" anchorCtr="0" compatLnSpc="1">
              <a:prstTxWarp prst="textNoShape">
                <a:avLst/>
              </a:prstTxWarp>
            </a:bodyPr>
            <a:lstStyle/>
            <a:p>
              <a:pPr defTabSz="932597"/>
              <a:endParaRPr lang="en-US" sz="1873" kern="0">
                <a:solidFill>
                  <a:sysClr val="windowText" lastClr="000000"/>
                </a:solidFill>
              </a:endParaRPr>
            </a:p>
          </p:txBody>
        </p:sp>
        <p:sp>
          <p:nvSpPr>
            <p:cNvPr id="16" name="Freeform 15"/>
            <p:cNvSpPr>
              <a:spLocks/>
            </p:cNvSpPr>
            <p:nvPr/>
          </p:nvSpPr>
          <p:spPr bwMode="auto">
            <a:xfrm>
              <a:off x="5966" y="3765"/>
              <a:ext cx="51" cy="97"/>
            </a:xfrm>
            <a:custGeom>
              <a:avLst/>
              <a:gdLst>
                <a:gd name="T0" fmla="*/ 0 w 29"/>
                <a:gd name="T1" fmla="*/ 0 h 57"/>
                <a:gd name="T2" fmla="*/ 0 w 29"/>
                <a:gd name="T3" fmla="*/ 57 h 57"/>
                <a:gd name="T4" fmla="*/ 29 w 29"/>
                <a:gd name="T5" fmla="*/ 29 h 57"/>
                <a:gd name="T6" fmla="*/ 0 w 29"/>
                <a:gd name="T7" fmla="*/ 0 h 57"/>
              </a:gdLst>
              <a:ahLst/>
              <a:cxnLst>
                <a:cxn ang="0">
                  <a:pos x="T0" y="T1"/>
                </a:cxn>
                <a:cxn ang="0">
                  <a:pos x="T2" y="T3"/>
                </a:cxn>
                <a:cxn ang="0">
                  <a:pos x="T4" y="T5"/>
                </a:cxn>
                <a:cxn ang="0">
                  <a:pos x="T6" y="T7"/>
                </a:cxn>
              </a:cxnLst>
              <a:rect l="0" t="0" r="r" b="b"/>
              <a:pathLst>
                <a:path w="29" h="57">
                  <a:moveTo>
                    <a:pt x="0" y="0"/>
                  </a:moveTo>
                  <a:cubicBezTo>
                    <a:pt x="0" y="57"/>
                    <a:pt x="0" y="57"/>
                    <a:pt x="0" y="57"/>
                  </a:cubicBezTo>
                  <a:cubicBezTo>
                    <a:pt x="16" y="57"/>
                    <a:pt x="29" y="45"/>
                    <a:pt x="29" y="29"/>
                  </a:cubicBezTo>
                  <a:cubicBezTo>
                    <a:pt x="29" y="13"/>
                    <a:pt x="16" y="0"/>
                    <a:pt x="0" y="0"/>
                  </a:cubicBezTo>
                  <a:close/>
                </a:path>
              </a:pathLst>
            </a:custGeom>
            <a:solidFill>
              <a:srgbClr val="3535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5117" tIns="47558" rIns="95117" bIns="47558" numCol="1" anchor="t" anchorCtr="0" compatLnSpc="1">
              <a:prstTxWarp prst="textNoShape">
                <a:avLst/>
              </a:prstTxWarp>
            </a:bodyPr>
            <a:lstStyle/>
            <a:p>
              <a:pPr defTabSz="932597"/>
              <a:endParaRPr lang="en-US" sz="1873" kern="0">
                <a:solidFill>
                  <a:sysClr val="windowText" lastClr="000000"/>
                </a:solidFill>
              </a:endParaRPr>
            </a:p>
          </p:txBody>
        </p:sp>
        <p:sp>
          <p:nvSpPr>
            <p:cNvPr id="17" name="Freeform 16"/>
            <p:cNvSpPr>
              <a:spLocks/>
            </p:cNvSpPr>
            <p:nvPr/>
          </p:nvSpPr>
          <p:spPr bwMode="auto">
            <a:xfrm>
              <a:off x="5966" y="3756"/>
              <a:ext cx="51" cy="24"/>
            </a:xfrm>
            <a:custGeom>
              <a:avLst/>
              <a:gdLst>
                <a:gd name="T0" fmla="*/ 0 w 51"/>
                <a:gd name="T1" fmla="*/ 0 h 24"/>
                <a:gd name="T2" fmla="*/ 51 w 51"/>
                <a:gd name="T3" fmla="*/ 0 h 24"/>
                <a:gd name="T4" fmla="*/ 51 w 51"/>
                <a:gd name="T5" fmla="*/ 24 h 24"/>
                <a:gd name="T6" fmla="*/ 0 w 51"/>
                <a:gd name="T7" fmla="*/ 24 h 24"/>
                <a:gd name="T8" fmla="*/ 0 w 51"/>
                <a:gd name="T9" fmla="*/ 0 h 24"/>
                <a:gd name="T10" fmla="*/ 0 w 51"/>
                <a:gd name="T11" fmla="*/ 0 h 24"/>
              </a:gdLst>
              <a:ahLst/>
              <a:cxnLst>
                <a:cxn ang="0">
                  <a:pos x="T0" y="T1"/>
                </a:cxn>
                <a:cxn ang="0">
                  <a:pos x="T2" y="T3"/>
                </a:cxn>
                <a:cxn ang="0">
                  <a:pos x="T4" y="T5"/>
                </a:cxn>
                <a:cxn ang="0">
                  <a:pos x="T6" y="T7"/>
                </a:cxn>
                <a:cxn ang="0">
                  <a:pos x="T8" y="T9"/>
                </a:cxn>
                <a:cxn ang="0">
                  <a:pos x="T10" y="T11"/>
                </a:cxn>
              </a:cxnLst>
              <a:rect l="0" t="0" r="r" b="b"/>
              <a:pathLst>
                <a:path w="51" h="24">
                  <a:moveTo>
                    <a:pt x="0" y="0"/>
                  </a:moveTo>
                  <a:lnTo>
                    <a:pt x="51" y="0"/>
                  </a:lnTo>
                  <a:lnTo>
                    <a:pt x="51" y="24"/>
                  </a:lnTo>
                  <a:lnTo>
                    <a:pt x="0" y="24"/>
                  </a:lnTo>
                  <a:lnTo>
                    <a:pt x="0" y="0"/>
                  </a:lnTo>
                  <a:lnTo>
                    <a:pt x="0" y="0"/>
                  </a:lnTo>
                  <a:close/>
                </a:path>
              </a:pathLst>
            </a:custGeom>
            <a:solidFill>
              <a:srgbClr val="3535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5117" tIns="47558" rIns="95117" bIns="47558" numCol="1" anchor="t" anchorCtr="0" compatLnSpc="1">
              <a:prstTxWarp prst="textNoShape">
                <a:avLst/>
              </a:prstTxWarp>
            </a:bodyPr>
            <a:lstStyle/>
            <a:p>
              <a:pPr defTabSz="932597"/>
              <a:endParaRPr lang="en-US" sz="1873" kern="0">
                <a:solidFill>
                  <a:sysClr val="windowText" lastClr="000000"/>
                </a:solidFill>
              </a:endParaRPr>
            </a:p>
          </p:txBody>
        </p:sp>
        <p:sp>
          <p:nvSpPr>
            <p:cNvPr id="18" name="Freeform 17"/>
            <p:cNvSpPr>
              <a:spLocks/>
            </p:cNvSpPr>
            <p:nvPr/>
          </p:nvSpPr>
          <p:spPr bwMode="auto">
            <a:xfrm>
              <a:off x="5833" y="3322"/>
              <a:ext cx="59" cy="99"/>
            </a:xfrm>
            <a:custGeom>
              <a:avLst/>
              <a:gdLst>
                <a:gd name="T0" fmla="*/ 29 w 59"/>
                <a:gd name="T1" fmla="*/ 99 h 99"/>
                <a:gd name="T2" fmla="*/ 0 w 59"/>
                <a:gd name="T3" fmla="*/ 70 h 99"/>
                <a:gd name="T4" fmla="*/ 0 w 59"/>
                <a:gd name="T5" fmla="*/ 0 h 99"/>
                <a:gd name="T6" fmla="*/ 59 w 59"/>
                <a:gd name="T7" fmla="*/ 0 h 99"/>
                <a:gd name="T8" fmla="*/ 59 w 59"/>
                <a:gd name="T9" fmla="*/ 70 h 99"/>
                <a:gd name="T10" fmla="*/ 29 w 59"/>
                <a:gd name="T11" fmla="*/ 99 h 99"/>
                <a:gd name="T12" fmla="*/ 29 w 59"/>
                <a:gd name="T13" fmla="*/ 99 h 99"/>
                <a:gd name="T14" fmla="*/ 29 w 59"/>
                <a:gd name="T15" fmla="*/ 99 h 9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9" h="99">
                  <a:moveTo>
                    <a:pt x="29" y="99"/>
                  </a:moveTo>
                  <a:lnTo>
                    <a:pt x="0" y="70"/>
                  </a:lnTo>
                  <a:lnTo>
                    <a:pt x="0" y="0"/>
                  </a:lnTo>
                  <a:lnTo>
                    <a:pt x="59" y="0"/>
                  </a:lnTo>
                  <a:lnTo>
                    <a:pt x="59" y="70"/>
                  </a:lnTo>
                  <a:lnTo>
                    <a:pt x="29" y="99"/>
                  </a:lnTo>
                  <a:lnTo>
                    <a:pt x="29" y="99"/>
                  </a:lnTo>
                  <a:lnTo>
                    <a:pt x="29" y="99"/>
                  </a:lnTo>
                  <a:close/>
                </a:path>
              </a:pathLst>
            </a:custGeom>
            <a:solidFill>
              <a:srgbClr val="3535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5117" tIns="47558" rIns="95117" bIns="47558" numCol="1" anchor="t" anchorCtr="0" compatLnSpc="1">
              <a:prstTxWarp prst="textNoShape">
                <a:avLst/>
              </a:prstTxWarp>
            </a:bodyPr>
            <a:lstStyle/>
            <a:p>
              <a:pPr defTabSz="932597"/>
              <a:endParaRPr lang="en-US" sz="1873" kern="0">
                <a:solidFill>
                  <a:sysClr val="windowText" lastClr="000000"/>
                </a:solidFill>
              </a:endParaRPr>
            </a:p>
          </p:txBody>
        </p:sp>
        <p:sp>
          <p:nvSpPr>
            <p:cNvPr id="19" name="Freeform 18"/>
            <p:cNvSpPr>
              <a:spLocks/>
            </p:cNvSpPr>
            <p:nvPr/>
          </p:nvSpPr>
          <p:spPr bwMode="auto">
            <a:xfrm>
              <a:off x="5833" y="3322"/>
              <a:ext cx="59" cy="58"/>
            </a:xfrm>
            <a:custGeom>
              <a:avLst/>
              <a:gdLst>
                <a:gd name="T0" fmla="*/ 0 w 34"/>
                <a:gd name="T1" fmla="*/ 31 h 34"/>
                <a:gd name="T2" fmla="*/ 16 w 34"/>
                <a:gd name="T3" fmla="*/ 34 h 34"/>
                <a:gd name="T4" fmla="*/ 34 w 34"/>
                <a:gd name="T5" fmla="*/ 31 h 34"/>
                <a:gd name="T6" fmla="*/ 34 w 34"/>
                <a:gd name="T7" fmla="*/ 0 h 34"/>
                <a:gd name="T8" fmla="*/ 0 w 34"/>
                <a:gd name="T9" fmla="*/ 0 h 34"/>
                <a:gd name="T10" fmla="*/ 0 w 34"/>
                <a:gd name="T11" fmla="*/ 31 h 34"/>
                <a:gd name="T12" fmla="*/ 0 w 34"/>
                <a:gd name="T13" fmla="*/ 31 h 34"/>
              </a:gdLst>
              <a:ahLst/>
              <a:cxnLst>
                <a:cxn ang="0">
                  <a:pos x="T0" y="T1"/>
                </a:cxn>
                <a:cxn ang="0">
                  <a:pos x="T2" y="T3"/>
                </a:cxn>
                <a:cxn ang="0">
                  <a:pos x="T4" y="T5"/>
                </a:cxn>
                <a:cxn ang="0">
                  <a:pos x="T6" y="T7"/>
                </a:cxn>
                <a:cxn ang="0">
                  <a:pos x="T8" y="T9"/>
                </a:cxn>
                <a:cxn ang="0">
                  <a:pos x="T10" y="T11"/>
                </a:cxn>
                <a:cxn ang="0">
                  <a:pos x="T12" y="T13"/>
                </a:cxn>
              </a:cxnLst>
              <a:rect l="0" t="0" r="r" b="b"/>
              <a:pathLst>
                <a:path w="34" h="34">
                  <a:moveTo>
                    <a:pt x="0" y="31"/>
                  </a:moveTo>
                  <a:cubicBezTo>
                    <a:pt x="5" y="33"/>
                    <a:pt x="11" y="34"/>
                    <a:pt x="16" y="34"/>
                  </a:cubicBezTo>
                  <a:cubicBezTo>
                    <a:pt x="22" y="34"/>
                    <a:pt x="28" y="33"/>
                    <a:pt x="34" y="31"/>
                  </a:cubicBezTo>
                  <a:cubicBezTo>
                    <a:pt x="34" y="0"/>
                    <a:pt x="34" y="0"/>
                    <a:pt x="34" y="0"/>
                  </a:cubicBezTo>
                  <a:cubicBezTo>
                    <a:pt x="0" y="0"/>
                    <a:pt x="0" y="0"/>
                    <a:pt x="0" y="0"/>
                  </a:cubicBezTo>
                  <a:cubicBezTo>
                    <a:pt x="0" y="31"/>
                    <a:pt x="0" y="31"/>
                    <a:pt x="0" y="31"/>
                  </a:cubicBezTo>
                  <a:cubicBezTo>
                    <a:pt x="0" y="31"/>
                    <a:pt x="0" y="31"/>
                    <a:pt x="0" y="31"/>
                  </a:cubicBezTo>
                  <a:close/>
                </a:path>
              </a:pathLst>
            </a:custGeom>
            <a:solidFill>
              <a:srgbClr val="3535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5117" tIns="47558" rIns="95117" bIns="47558" numCol="1" anchor="t" anchorCtr="0" compatLnSpc="1">
              <a:prstTxWarp prst="textNoShape">
                <a:avLst/>
              </a:prstTxWarp>
            </a:bodyPr>
            <a:lstStyle/>
            <a:p>
              <a:pPr defTabSz="932597"/>
              <a:endParaRPr lang="en-US" sz="1873" kern="0">
                <a:solidFill>
                  <a:sysClr val="windowText" lastClr="000000"/>
                </a:solidFill>
              </a:endParaRPr>
            </a:p>
          </p:txBody>
        </p:sp>
        <p:sp>
          <p:nvSpPr>
            <p:cNvPr id="20" name="Freeform 19"/>
            <p:cNvSpPr>
              <a:spLocks/>
            </p:cNvSpPr>
            <p:nvPr/>
          </p:nvSpPr>
          <p:spPr bwMode="auto">
            <a:xfrm>
              <a:off x="5765" y="3216"/>
              <a:ext cx="184" cy="17"/>
            </a:xfrm>
            <a:custGeom>
              <a:avLst/>
              <a:gdLst>
                <a:gd name="T0" fmla="*/ 106 w 106"/>
                <a:gd name="T1" fmla="*/ 5 h 10"/>
                <a:gd name="T2" fmla="*/ 101 w 106"/>
                <a:gd name="T3" fmla="*/ 10 h 10"/>
                <a:gd name="T4" fmla="*/ 6 w 106"/>
                <a:gd name="T5" fmla="*/ 10 h 10"/>
                <a:gd name="T6" fmla="*/ 0 w 106"/>
                <a:gd name="T7" fmla="*/ 5 h 10"/>
                <a:gd name="T8" fmla="*/ 0 w 106"/>
                <a:gd name="T9" fmla="*/ 5 h 10"/>
                <a:gd name="T10" fmla="*/ 6 w 106"/>
                <a:gd name="T11" fmla="*/ 0 h 10"/>
                <a:gd name="T12" fmla="*/ 101 w 106"/>
                <a:gd name="T13" fmla="*/ 0 h 10"/>
                <a:gd name="T14" fmla="*/ 106 w 106"/>
                <a:gd name="T15" fmla="*/ 5 h 1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6" h="10">
                  <a:moveTo>
                    <a:pt x="106" y="5"/>
                  </a:moveTo>
                  <a:cubicBezTo>
                    <a:pt x="106" y="7"/>
                    <a:pt x="104" y="10"/>
                    <a:pt x="101" y="10"/>
                  </a:cubicBezTo>
                  <a:cubicBezTo>
                    <a:pt x="6" y="10"/>
                    <a:pt x="6" y="10"/>
                    <a:pt x="6" y="10"/>
                  </a:cubicBezTo>
                  <a:cubicBezTo>
                    <a:pt x="3" y="10"/>
                    <a:pt x="0" y="7"/>
                    <a:pt x="0" y="5"/>
                  </a:cubicBezTo>
                  <a:cubicBezTo>
                    <a:pt x="0" y="5"/>
                    <a:pt x="0" y="5"/>
                    <a:pt x="0" y="5"/>
                  </a:cubicBezTo>
                  <a:cubicBezTo>
                    <a:pt x="0" y="3"/>
                    <a:pt x="3" y="0"/>
                    <a:pt x="6" y="0"/>
                  </a:cubicBezTo>
                  <a:cubicBezTo>
                    <a:pt x="101" y="0"/>
                    <a:pt x="101" y="0"/>
                    <a:pt x="101" y="0"/>
                  </a:cubicBezTo>
                  <a:cubicBezTo>
                    <a:pt x="104" y="0"/>
                    <a:pt x="106" y="3"/>
                    <a:pt x="106" y="5"/>
                  </a:cubicBezTo>
                  <a:close/>
                </a:path>
              </a:pathLst>
            </a:custGeom>
            <a:solidFill>
              <a:srgbClr val="3535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5117" tIns="47558" rIns="95117" bIns="47558" numCol="1" anchor="t" anchorCtr="0" compatLnSpc="1">
              <a:prstTxWarp prst="textNoShape">
                <a:avLst/>
              </a:prstTxWarp>
            </a:bodyPr>
            <a:lstStyle/>
            <a:p>
              <a:pPr defTabSz="932597"/>
              <a:endParaRPr lang="en-US" sz="1873" kern="0">
                <a:solidFill>
                  <a:sysClr val="windowText" lastClr="000000"/>
                </a:solidFill>
              </a:endParaRPr>
            </a:p>
          </p:txBody>
        </p:sp>
        <p:sp>
          <p:nvSpPr>
            <p:cNvPr id="21" name="Freeform 20"/>
            <p:cNvSpPr>
              <a:spLocks/>
            </p:cNvSpPr>
            <p:nvPr/>
          </p:nvSpPr>
          <p:spPr bwMode="auto">
            <a:xfrm>
              <a:off x="5791" y="3125"/>
              <a:ext cx="142" cy="91"/>
            </a:xfrm>
            <a:custGeom>
              <a:avLst/>
              <a:gdLst>
                <a:gd name="T0" fmla="*/ 41 w 82"/>
                <a:gd name="T1" fmla="*/ 0 h 53"/>
                <a:gd name="T2" fmla="*/ 0 w 82"/>
                <a:gd name="T3" fmla="*/ 39 h 53"/>
                <a:gd name="T4" fmla="*/ 0 w 82"/>
                <a:gd name="T5" fmla="*/ 53 h 53"/>
                <a:gd name="T6" fmla="*/ 82 w 82"/>
                <a:gd name="T7" fmla="*/ 53 h 53"/>
                <a:gd name="T8" fmla="*/ 82 w 82"/>
                <a:gd name="T9" fmla="*/ 39 h 53"/>
                <a:gd name="T10" fmla="*/ 41 w 82"/>
                <a:gd name="T11" fmla="*/ 0 h 53"/>
              </a:gdLst>
              <a:ahLst/>
              <a:cxnLst>
                <a:cxn ang="0">
                  <a:pos x="T0" y="T1"/>
                </a:cxn>
                <a:cxn ang="0">
                  <a:pos x="T2" y="T3"/>
                </a:cxn>
                <a:cxn ang="0">
                  <a:pos x="T4" y="T5"/>
                </a:cxn>
                <a:cxn ang="0">
                  <a:pos x="T6" y="T7"/>
                </a:cxn>
                <a:cxn ang="0">
                  <a:pos x="T8" y="T9"/>
                </a:cxn>
                <a:cxn ang="0">
                  <a:pos x="T10" y="T11"/>
                </a:cxn>
              </a:cxnLst>
              <a:rect l="0" t="0" r="r" b="b"/>
              <a:pathLst>
                <a:path w="82" h="53">
                  <a:moveTo>
                    <a:pt x="41" y="0"/>
                  </a:moveTo>
                  <a:cubicBezTo>
                    <a:pt x="18" y="0"/>
                    <a:pt x="0" y="18"/>
                    <a:pt x="0" y="39"/>
                  </a:cubicBezTo>
                  <a:cubicBezTo>
                    <a:pt x="0" y="53"/>
                    <a:pt x="0" y="53"/>
                    <a:pt x="0" y="53"/>
                  </a:cubicBezTo>
                  <a:cubicBezTo>
                    <a:pt x="82" y="53"/>
                    <a:pt x="82" y="53"/>
                    <a:pt x="82" y="53"/>
                  </a:cubicBezTo>
                  <a:cubicBezTo>
                    <a:pt x="82" y="39"/>
                    <a:pt x="82" y="39"/>
                    <a:pt x="82" y="39"/>
                  </a:cubicBezTo>
                  <a:cubicBezTo>
                    <a:pt x="82" y="18"/>
                    <a:pt x="64" y="0"/>
                    <a:pt x="41" y="0"/>
                  </a:cubicBezTo>
                  <a:close/>
                </a:path>
              </a:pathLst>
            </a:custGeom>
            <a:solidFill>
              <a:srgbClr val="3535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5117" tIns="47558" rIns="95117" bIns="47558" numCol="1" anchor="t" anchorCtr="0" compatLnSpc="1">
              <a:prstTxWarp prst="textNoShape">
                <a:avLst/>
              </a:prstTxWarp>
            </a:bodyPr>
            <a:lstStyle/>
            <a:p>
              <a:pPr defTabSz="932597"/>
              <a:endParaRPr lang="en-US" sz="1873" kern="0">
                <a:solidFill>
                  <a:sysClr val="windowText" lastClr="000000"/>
                </a:solidFill>
              </a:endParaRPr>
            </a:p>
          </p:txBody>
        </p:sp>
        <p:sp>
          <p:nvSpPr>
            <p:cNvPr id="22" name="Freeform 21"/>
            <p:cNvSpPr>
              <a:spLocks/>
            </p:cNvSpPr>
            <p:nvPr/>
          </p:nvSpPr>
          <p:spPr bwMode="auto">
            <a:xfrm>
              <a:off x="5791" y="3192"/>
              <a:ext cx="142" cy="24"/>
            </a:xfrm>
            <a:custGeom>
              <a:avLst/>
              <a:gdLst>
                <a:gd name="T0" fmla="*/ 0 w 142"/>
                <a:gd name="T1" fmla="*/ 0 h 24"/>
                <a:gd name="T2" fmla="*/ 142 w 142"/>
                <a:gd name="T3" fmla="*/ 0 h 24"/>
                <a:gd name="T4" fmla="*/ 142 w 142"/>
                <a:gd name="T5" fmla="*/ 24 h 24"/>
                <a:gd name="T6" fmla="*/ 0 w 142"/>
                <a:gd name="T7" fmla="*/ 24 h 24"/>
                <a:gd name="T8" fmla="*/ 0 w 142"/>
                <a:gd name="T9" fmla="*/ 0 h 24"/>
                <a:gd name="T10" fmla="*/ 0 w 142"/>
                <a:gd name="T11" fmla="*/ 0 h 24"/>
              </a:gdLst>
              <a:ahLst/>
              <a:cxnLst>
                <a:cxn ang="0">
                  <a:pos x="T0" y="T1"/>
                </a:cxn>
                <a:cxn ang="0">
                  <a:pos x="T2" y="T3"/>
                </a:cxn>
                <a:cxn ang="0">
                  <a:pos x="T4" y="T5"/>
                </a:cxn>
                <a:cxn ang="0">
                  <a:pos x="T6" y="T7"/>
                </a:cxn>
                <a:cxn ang="0">
                  <a:pos x="T8" y="T9"/>
                </a:cxn>
                <a:cxn ang="0">
                  <a:pos x="T10" y="T11"/>
                </a:cxn>
              </a:cxnLst>
              <a:rect l="0" t="0" r="r" b="b"/>
              <a:pathLst>
                <a:path w="142" h="24">
                  <a:moveTo>
                    <a:pt x="0" y="0"/>
                  </a:moveTo>
                  <a:lnTo>
                    <a:pt x="142" y="0"/>
                  </a:lnTo>
                  <a:lnTo>
                    <a:pt x="142" y="24"/>
                  </a:lnTo>
                  <a:lnTo>
                    <a:pt x="0" y="24"/>
                  </a:lnTo>
                  <a:lnTo>
                    <a:pt x="0" y="0"/>
                  </a:lnTo>
                  <a:lnTo>
                    <a:pt x="0" y="0"/>
                  </a:lnTo>
                  <a:close/>
                </a:path>
              </a:pathLst>
            </a:custGeom>
            <a:solidFill>
              <a:srgbClr val="3535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5117" tIns="47558" rIns="95117" bIns="47558" numCol="1" anchor="t" anchorCtr="0" compatLnSpc="1">
              <a:prstTxWarp prst="textNoShape">
                <a:avLst/>
              </a:prstTxWarp>
            </a:bodyPr>
            <a:lstStyle/>
            <a:p>
              <a:pPr defTabSz="932597"/>
              <a:endParaRPr lang="en-US" sz="1873" kern="0">
                <a:solidFill>
                  <a:sysClr val="windowText" lastClr="000000"/>
                </a:solidFill>
              </a:endParaRPr>
            </a:p>
          </p:txBody>
        </p:sp>
        <p:sp>
          <p:nvSpPr>
            <p:cNvPr id="23" name="Freeform 22"/>
            <p:cNvSpPr>
              <a:spLocks/>
            </p:cNvSpPr>
            <p:nvPr/>
          </p:nvSpPr>
          <p:spPr bwMode="auto">
            <a:xfrm>
              <a:off x="5791" y="3233"/>
              <a:ext cx="142" cy="130"/>
            </a:xfrm>
            <a:custGeom>
              <a:avLst/>
              <a:gdLst>
                <a:gd name="T0" fmla="*/ 0 w 82"/>
                <a:gd name="T1" fmla="*/ 0 h 76"/>
                <a:gd name="T2" fmla="*/ 0 w 82"/>
                <a:gd name="T3" fmla="*/ 63 h 76"/>
                <a:gd name="T4" fmla="*/ 0 w 82"/>
                <a:gd name="T5" fmla="*/ 63 h 76"/>
                <a:gd name="T6" fmla="*/ 40 w 82"/>
                <a:gd name="T7" fmla="*/ 76 h 76"/>
                <a:gd name="T8" fmla="*/ 82 w 82"/>
                <a:gd name="T9" fmla="*/ 63 h 76"/>
                <a:gd name="T10" fmla="*/ 82 w 82"/>
                <a:gd name="T11" fmla="*/ 0 h 76"/>
                <a:gd name="T12" fmla="*/ 0 w 82"/>
                <a:gd name="T13" fmla="*/ 0 h 76"/>
                <a:gd name="T14" fmla="*/ 0 w 82"/>
                <a:gd name="T15" fmla="*/ 0 h 7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2" h="76">
                  <a:moveTo>
                    <a:pt x="0" y="0"/>
                  </a:moveTo>
                  <a:cubicBezTo>
                    <a:pt x="0" y="63"/>
                    <a:pt x="0" y="63"/>
                    <a:pt x="0" y="63"/>
                  </a:cubicBezTo>
                  <a:cubicBezTo>
                    <a:pt x="0" y="63"/>
                    <a:pt x="0" y="63"/>
                    <a:pt x="0" y="63"/>
                  </a:cubicBezTo>
                  <a:cubicBezTo>
                    <a:pt x="11" y="71"/>
                    <a:pt x="26" y="76"/>
                    <a:pt x="40" y="76"/>
                  </a:cubicBezTo>
                  <a:cubicBezTo>
                    <a:pt x="64" y="76"/>
                    <a:pt x="82" y="63"/>
                    <a:pt x="82" y="63"/>
                  </a:cubicBezTo>
                  <a:cubicBezTo>
                    <a:pt x="82" y="0"/>
                    <a:pt x="82" y="0"/>
                    <a:pt x="82" y="0"/>
                  </a:cubicBezTo>
                  <a:cubicBezTo>
                    <a:pt x="0" y="0"/>
                    <a:pt x="0" y="0"/>
                    <a:pt x="0" y="0"/>
                  </a:cubicBezTo>
                  <a:cubicBezTo>
                    <a:pt x="0" y="0"/>
                    <a:pt x="0" y="0"/>
                    <a:pt x="0" y="0"/>
                  </a:cubicBezTo>
                  <a:close/>
                </a:path>
              </a:pathLst>
            </a:custGeom>
            <a:solidFill>
              <a:srgbClr val="3535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5117" tIns="47558" rIns="95117" bIns="47558" numCol="1" anchor="t" anchorCtr="0" compatLnSpc="1">
              <a:prstTxWarp prst="textNoShape">
                <a:avLst/>
              </a:prstTxWarp>
            </a:bodyPr>
            <a:lstStyle/>
            <a:p>
              <a:pPr defTabSz="932597"/>
              <a:endParaRPr lang="en-US" sz="1873" kern="0">
                <a:solidFill>
                  <a:sysClr val="windowText" lastClr="000000"/>
                </a:solidFill>
              </a:endParaRPr>
            </a:p>
          </p:txBody>
        </p:sp>
        <p:sp>
          <p:nvSpPr>
            <p:cNvPr id="24" name="Freeform 23"/>
            <p:cNvSpPr>
              <a:spLocks/>
            </p:cNvSpPr>
            <p:nvPr/>
          </p:nvSpPr>
          <p:spPr bwMode="auto">
            <a:xfrm>
              <a:off x="5966" y="3519"/>
              <a:ext cx="51" cy="17"/>
            </a:xfrm>
            <a:custGeom>
              <a:avLst/>
              <a:gdLst>
                <a:gd name="T0" fmla="*/ 0 w 51"/>
                <a:gd name="T1" fmla="*/ 0 h 17"/>
                <a:gd name="T2" fmla="*/ 51 w 51"/>
                <a:gd name="T3" fmla="*/ 0 h 17"/>
                <a:gd name="T4" fmla="*/ 51 w 51"/>
                <a:gd name="T5" fmla="*/ 17 h 17"/>
                <a:gd name="T6" fmla="*/ 0 w 51"/>
                <a:gd name="T7" fmla="*/ 17 h 17"/>
                <a:gd name="T8" fmla="*/ 0 w 51"/>
                <a:gd name="T9" fmla="*/ 0 h 17"/>
                <a:gd name="T10" fmla="*/ 0 w 51"/>
                <a:gd name="T11" fmla="*/ 0 h 17"/>
              </a:gdLst>
              <a:ahLst/>
              <a:cxnLst>
                <a:cxn ang="0">
                  <a:pos x="T0" y="T1"/>
                </a:cxn>
                <a:cxn ang="0">
                  <a:pos x="T2" y="T3"/>
                </a:cxn>
                <a:cxn ang="0">
                  <a:pos x="T4" y="T5"/>
                </a:cxn>
                <a:cxn ang="0">
                  <a:pos x="T6" y="T7"/>
                </a:cxn>
                <a:cxn ang="0">
                  <a:pos x="T8" y="T9"/>
                </a:cxn>
                <a:cxn ang="0">
                  <a:pos x="T10" y="T11"/>
                </a:cxn>
              </a:cxnLst>
              <a:rect l="0" t="0" r="r" b="b"/>
              <a:pathLst>
                <a:path w="51" h="17">
                  <a:moveTo>
                    <a:pt x="0" y="0"/>
                  </a:moveTo>
                  <a:lnTo>
                    <a:pt x="51" y="0"/>
                  </a:lnTo>
                  <a:lnTo>
                    <a:pt x="51" y="17"/>
                  </a:lnTo>
                  <a:lnTo>
                    <a:pt x="0" y="17"/>
                  </a:lnTo>
                  <a:lnTo>
                    <a:pt x="0" y="0"/>
                  </a:lnTo>
                  <a:lnTo>
                    <a:pt x="0" y="0"/>
                  </a:lnTo>
                  <a:close/>
                </a:path>
              </a:pathLst>
            </a:custGeom>
            <a:solidFill>
              <a:srgbClr val="3535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5117" tIns="47558" rIns="95117" bIns="47558" numCol="1" anchor="t" anchorCtr="0" compatLnSpc="1">
              <a:prstTxWarp prst="textNoShape">
                <a:avLst/>
              </a:prstTxWarp>
            </a:bodyPr>
            <a:lstStyle/>
            <a:p>
              <a:pPr defTabSz="932597"/>
              <a:endParaRPr lang="en-US" sz="1873" kern="0">
                <a:solidFill>
                  <a:sysClr val="windowText" lastClr="000000"/>
                </a:solidFill>
              </a:endParaRPr>
            </a:p>
          </p:txBody>
        </p:sp>
        <p:sp>
          <p:nvSpPr>
            <p:cNvPr id="25" name="Freeform 24"/>
            <p:cNvSpPr>
              <a:spLocks/>
            </p:cNvSpPr>
            <p:nvPr/>
          </p:nvSpPr>
          <p:spPr bwMode="auto">
            <a:xfrm>
              <a:off x="5708" y="3519"/>
              <a:ext cx="50" cy="17"/>
            </a:xfrm>
            <a:custGeom>
              <a:avLst/>
              <a:gdLst>
                <a:gd name="T0" fmla="*/ 0 w 50"/>
                <a:gd name="T1" fmla="*/ 0 h 17"/>
                <a:gd name="T2" fmla="*/ 50 w 50"/>
                <a:gd name="T3" fmla="*/ 0 h 17"/>
                <a:gd name="T4" fmla="*/ 50 w 50"/>
                <a:gd name="T5" fmla="*/ 17 h 17"/>
                <a:gd name="T6" fmla="*/ 0 w 50"/>
                <a:gd name="T7" fmla="*/ 17 h 17"/>
                <a:gd name="T8" fmla="*/ 0 w 50"/>
                <a:gd name="T9" fmla="*/ 0 h 17"/>
                <a:gd name="T10" fmla="*/ 0 w 50"/>
                <a:gd name="T11" fmla="*/ 0 h 17"/>
              </a:gdLst>
              <a:ahLst/>
              <a:cxnLst>
                <a:cxn ang="0">
                  <a:pos x="T0" y="T1"/>
                </a:cxn>
                <a:cxn ang="0">
                  <a:pos x="T2" y="T3"/>
                </a:cxn>
                <a:cxn ang="0">
                  <a:pos x="T4" y="T5"/>
                </a:cxn>
                <a:cxn ang="0">
                  <a:pos x="T6" y="T7"/>
                </a:cxn>
                <a:cxn ang="0">
                  <a:pos x="T8" y="T9"/>
                </a:cxn>
                <a:cxn ang="0">
                  <a:pos x="T10" y="T11"/>
                </a:cxn>
              </a:cxnLst>
              <a:rect l="0" t="0" r="r" b="b"/>
              <a:pathLst>
                <a:path w="50" h="17">
                  <a:moveTo>
                    <a:pt x="0" y="0"/>
                  </a:moveTo>
                  <a:lnTo>
                    <a:pt x="50" y="0"/>
                  </a:lnTo>
                  <a:lnTo>
                    <a:pt x="50" y="17"/>
                  </a:lnTo>
                  <a:lnTo>
                    <a:pt x="0" y="17"/>
                  </a:lnTo>
                  <a:lnTo>
                    <a:pt x="0" y="0"/>
                  </a:lnTo>
                  <a:lnTo>
                    <a:pt x="0" y="0"/>
                  </a:lnTo>
                  <a:close/>
                </a:path>
              </a:pathLst>
            </a:custGeom>
            <a:solidFill>
              <a:srgbClr val="3535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5117" tIns="47558" rIns="95117" bIns="47558" numCol="1" anchor="t" anchorCtr="0" compatLnSpc="1">
              <a:prstTxWarp prst="textNoShape">
                <a:avLst/>
              </a:prstTxWarp>
            </a:bodyPr>
            <a:lstStyle/>
            <a:p>
              <a:pPr defTabSz="932597"/>
              <a:endParaRPr lang="en-US" sz="1873" kern="0">
                <a:solidFill>
                  <a:sysClr val="windowText" lastClr="000000"/>
                </a:solidFill>
              </a:endParaRPr>
            </a:p>
          </p:txBody>
        </p:sp>
        <p:sp>
          <p:nvSpPr>
            <p:cNvPr id="26" name="Freeform 25"/>
            <p:cNvSpPr>
              <a:spLocks/>
            </p:cNvSpPr>
            <p:nvPr/>
          </p:nvSpPr>
          <p:spPr bwMode="auto">
            <a:xfrm>
              <a:off x="5808" y="3298"/>
              <a:ext cx="99" cy="24"/>
            </a:xfrm>
            <a:custGeom>
              <a:avLst/>
              <a:gdLst>
                <a:gd name="T0" fmla="*/ 52 w 57"/>
                <a:gd name="T1" fmla="*/ 14 h 14"/>
                <a:gd name="T2" fmla="*/ 51 w 57"/>
                <a:gd name="T3" fmla="*/ 14 h 14"/>
                <a:gd name="T4" fmla="*/ 55 w 57"/>
                <a:gd name="T5" fmla="*/ 9 h 14"/>
                <a:gd name="T6" fmla="*/ 52 w 57"/>
                <a:gd name="T7" fmla="*/ 4 h 14"/>
                <a:gd name="T8" fmla="*/ 37 w 57"/>
                <a:gd name="T9" fmla="*/ 10 h 14"/>
                <a:gd name="T10" fmla="*/ 29 w 57"/>
                <a:gd name="T11" fmla="*/ 4 h 14"/>
                <a:gd name="T12" fmla="*/ 20 w 57"/>
                <a:gd name="T13" fmla="*/ 10 h 14"/>
                <a:gd name="T14" fmla="*/ 5 w 57"/>
                <a:gd name="T15" fmla="*/ 4 h 14"/>
                <a:gd name="T16" fmla="*/ 2 w 57"/>
                <a:gd name="T17" fmla="*/ 9 h 14"/>
                <a:gd name="T18" fmla="*/ 6 w 57"/>
                <a:gd name="T19" fmla="*/ 14 h 14"/>
                <a:gd name="T20" fmla="*/ 5 w 57"/>
                <a:gd name="T21" fmla="*/ 14 h 14"/>
                <a:gd name="T22" fmla="*/ 0 w 57"/>
                <a:gd name="T23" fmla="*/ 7 h 14"/>
                <a:gd name="T24" fmla="*/ 5 w 57"/>
                <a:gd name="T25" fmla="*/ 0 h 14"/>
                <a:gd name="T26" fmla="*/ 28 w 57"/>
                <a:gd name="T27" fmla="*/ 0 h 14"/>
                <a:gd name="T28" fmla="*/ 30 w 57"/>
                <a:gd name="T29" fmla="*/ 0 h 14"/>
                <a:gd name="T30" fmla="*/ 52 w 57"/>
                <a:gd name="T31" fmla="*/ 0 h 14"/>
                <a:gd name="T32" fmla="*/ 57 w 57"/>
                <a:gd name="T33" fmla="*/ 7 h 14"/>
                <a:gd name="T34" fmla="*/ 52 w 57"/>
                <a:gd name="T35" fmla="*/ 14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7" h="14">
                  <a:moveTo>
                    <a:pt x="52" y="14"/>
                  </a:moveTo>
                  <a:cubicBezTo>
                    <a:pt x="51" y="14"/>
                    <a:pt x="51" y="14"/>
                    <a:pt x="51" y="14"/>
                  </a:cubicBezTo>
                  <a:cubicBezTo>
                    <a:pt x="53" y="14"/>
                    <a:pt x="55" y="12"/>
                    <a:pt x="55" y="9"/>
                  </a:cubicBezTo>
                  <a:cubicBezTo>
                    <a:pt x="55" y="6"/>
                    <a:pt x="54" y="4"/>
                    <a:pt x="52" y="4"/>
                  </a:cubicBezTo>
                  <a:cubicBezTo>
                    <a:pt x="44" y="4"/>
                    <a:pt x="43" y="10"/>
                    <a:pt x="37" y="10"/>
                  </a:cubicBezTo>
                  <a:cubicBezTo>
                    <a:pt x="32" y="10"/>
                    <a:pt x="30" y="7"/>
                    <a:pt x="29" y="4"/>
                  </a:cubicBezTo>
                  <a:cubicBezTo>
                    <a:pt x="27" y="7"/>
                    <a:pt x="25" y="10"/>
                    <a:pt x="20" y="10"/>
                  </a:cubicBezTo>
                  <a:cubicBezTo>
                    <a:pt x="14" y="10"/>
                    <a:pt x="12" y="4"/>
                    <a:pt x="5" y="4"/>
                  </a:cubicBezTo>
                  <a:cubicBezTo>
                    <a:pt x="3" y="4"/>
                    <a:pt x="2" y="6"/>
                    <a:pt x="2" y="9"/>
                  </a:cubicBezTo>
                  <a:cubicBezTo>
                    <a:pt x="2" y="12"/>
                    <a:pt x="4" y="14"/>
                    <a:pt x="6" y="14"/>
                  </a:cubicBezTo>
                  <a:cubicBezTo>
                    <a:pt x="6" y="14"/>
                    <a:pt x="6" y="14"/>
                    <a:pt x="5" y="14"/>
                  </a:cubicBezTo>
                  <a:cubicBezTo>
                    <a:pt x="2" y="14"/>
                    <a:pt x="0" y="11"/>
                    <a:pt x="0" y="7"/>
                  </a:cubicBezTo>
                  <a:cubicBezTo>
                    <a:pt x="0" y="3"/>
                    <a:pt x="2" y="0"/>
                    <a:pt x="5" y="0"/>
                  </a:cubicBezTo>
                  <a:cubicBezTo>
                    <a:pt x="8" y="0"/>
                    <a:pt x="22" y="0"/>
                    <a:pt x="28" y="0"/>
                  </a:cubicBezTo>
                  <a:cubicBezTo>
                    <a:pt x="29" y="0"/>
                    <a:pt x="30" y="0"/>
                    <a:pt x="30" y="0"/>
                  </a:cubicBezTo>
                  <a:cubicBezTo>
                    <a:pt x="35" y="0"/>
                    <a:pt x="48" y="0"/>
                    <a:pt x="52" y="0"/>
                  </a:cubicBezTo>
                  <a:cubicBezTo>
                    <a:pt x="55" y="0"/>
                    <a:pt x="57" y="3"/>
                    <a:pt x="57" y="7"/>
                  </a:cubicBezTo>
                  <a:cubicBezTo>
                    <a:pt x="57" y="11"/>
                    <a:pt x="55" y="14"/>
                    <a:pt x="52" y="14"/>
                  </a:cubicBezTo>
                  <a:close/>
                </a:path>
              </a:pathLst>
            </a:custGeom>
            <a:solidFill>
              <a:srgbClr val="3535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5117" tIns="47558" rIns="95117" bIns="47558" numCol="1" anchor="t" anchorCtr="0" compatLnSpc="1">
              <a:prstTxWarp prst="textNoShape">
                <a:avLst/>
              </a:prstTxWarp>
            </a:bodyPr>
            <a:lstStyle/>
            <a:p>
              <a:pPr defTabSz="932597"/>
              <a:endParaRPr lang="en-US" sz="1873" kern="0">
                <a:solidFill>
                  <a:sysClr val="windowText" lastClr="000000"/>
                </a:solidFill>
              </a:endParaRPr>
            </a:p>
          </p:txBody>
        </p:sp>
        <p:sp>
          <p:nvSpPr>
            <p:cNvPr id="27" name="Freeform 26"/>
            <p:cNvSpPr>
              <a:spLocks/>
            </p:cNvSpPr>
            <p:nvPr/>
          </p:nvSpPr>
          <p:spPr bwMode="auto">
            <a:xfrm>
              <a:off x="5791" y="3233"/>
              <a:ext cx="142" cy="7"/>
            </a:xfrm>
            <a:custGeom>
              <a:avLst/>
              <a:gdLst>
                <a:gd name="T0" fmla="*/ 0 w 142"/>
                <a:gd name="T1" fmla="*/ 0 h 7"/>
                <a:gd name="T2" fmla="*/ 142 w 142"/>
                <a:gd name="T3" fmla="*/ 0 h 7"/>
                <a:gd name="T4" fmla="*/ 142 w 142"/>
                <a:gd name="T5" fmla="*/ 7 h 7"/>
                <a:gd name="T6" fmla="*/ 0 w 142"/>
                <a:gd name="T7" fmla="*/ 7 h 7"/>
                <a:gd name="T8" fmla="*/ 0 w 142"/>
                <a:gd name="T9" fmla="*/ 0 h 7"/>
                <a:gd name="T10" fmla="*/ 0 w 142"/>
                <a:gd name="T11" fmla="*/ 0 h 7"/>
              </a:gdLst>
              <a:ahLst/>
              <a:cxnLst>
                <a:cxn ang="0">
                  <a:pos x="T0" y="T1"/>
                </a:cxn>
                <a:cxn ang="0">
                  <a:pos x="T2" y="T3"/>
                </a:cxn>
                <a:cxn ang="0">
                  <a:pos x="T4" y="T5"/>
                </a:cxn>
                <a:cxn ang="0">
                  <a:pos x="T6" y="T7"/>
                </a:cxn>
                <a:cxn ang="0">
                  <a:pos x="T8" y="T9"/>
                </a:cxn>
                <a:cxn ang="0">
                  <a:pos x="T10" y="T11"/>
                </a:cxn>
              </a:cxnLst>
              <a:rect l="0" t="0" r="r" b="b"/>
              <a:pathLst>
                <a:path w="142" h="7">
                  <a:moveTo>
                    <a:pt x="0" y="0"/>
                  </a:moveTo>
                  <a:lnTo>
                    <a:pt x="142" y="0"/>
                  </a:lnTo>
                  <a:lnTo>
                    <a:pt x="142" y="7"/>
                  </a:lnTo>
                  <a:lnTo>
                    <a:pt x="0" y="7"/>
                  </a:lnTo>
                  <a:lnTo>
                    <a:pt x="0" y="0"/>
                  </a:lnTo>
                  <a:lnTo>
                    <a:pt x="0" y="0"/>
                  </a:lnTo>
                  <a:close/>
                </a:path>
              </a:pathLst>
            </a:custGeom>
            <a:solidFill>
              <a:srgbClr val="3535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5117" tIns="47558" rIns="95117" bIns="47558" numCol="1" anchor="t" anchorCtr="0" compatLnSpc="1">
              <a:prstTxWarp prst="textNoShape">
                <a:avLst/>
              </a:prstTxWarp>
            </a:bodyPr>
            <a:lstStyle/>
            <a:p>
              <a:pPr defTabSz="932597"/>
              <a:endParaRPr lang="en-US" sz="1873" kern="0">
                <a:solidFill>
                  <a:sysClr val="windowText" lastClr="000000"/>
                </a:solidFill>
              </a:endParaRPr>
            </a:p>
          </p:txBody>
        </p:sp>
        <p:sp>
          <p:nvSpPr>
            <p:cNvPr id="28" name="Freeform 27"/>
            <p:cNvSpPr>
              <a:spLocks/>
            </p:cNvSpPr>
            <p:nvPr/>
          </p:nvSpPr>
          <p:spPr bwMode="auto">
            <a:xfrm>
              <a:off x="5833" y="3322"/>
              <a:ext cx="50" cy="17"/>
            </a:xfrm>
            <a:custGeom>
              <a:avLst/>
              <a:gdLst>
                <a:gd name="T0" fmla="*/ 0 w 29"/>
                <a:gd name="T1" fmla="*/ 0 h 10"/>
                <a:gd name="T2" fmla="*/ 15 w 29"/>
                <a:gd name="T3" fmla="*/ 10 h 10"/>
                <a:gd name="T4" fmla="*/ 29 w 29"/>
                <a:gd name="T5" fmla="*/ 0 h 10"/>
                <a:gd name="T6" fmla="*/ 0 w 29"/>
                <a:gd name="T7" fmla="*/ 0 h 10"/>
                <a:gd name="T8" fmla="*/ 0 w 29"/>
                <a:gd name="T9" fmla="*/ 0 h 10"/>
              </a:gdLst>
              <a:ahLst/>
              <a:cxnLst>
                <a:cxn ang="0">
                  <a:pos x="T0" y="T1"/>
                </a:cxn>
                <a:cxn ang="0">
                  <a:pos x="T2" y="T3"/>
                </a:cxn>
                <a:cxn ang="0">
                  <a:pos x="T4" y="T5"/>
                </a:cxn>
                <a:cxn ang="0">
                  <a:pos x="T6" y="T7"/>
                </a:cxn>
                <a:cxn ang="0">
                  <a:pos x="T8" y="T9"/>
                </a:cxn>
              </a:cxnLst>
              <a:rect l="0" t="0" r="r" b="b"/>
              <a:pathLst>
                <a:path w="29" h="10">
                  <a:moveTo>
                    <a:pt x="0" y="0"/>
                  </a:moveTo>
                  <a:cubicBezTo>
                    <a:pt x="2" y="6"/>
                    <a:pt x="8" y="10"/>
                    <a:pt x="15" y="10"/>
                  </a:cubicBezTo>
                  <a:cubicBezTo>
                    <a:pt x="21" y="10"/>
                    <a:pt x="27" y="6"/>
                    <a:pt x="29" y="0"/>
                  </a:cubicBezTo>
                  <a:cubicBezTo>
                    <a:pt x="0" y="0"/>
                    <a:pt x="0" y="0"/>
                    <a:pt x="0" y="0"/>
                  </a:cubicBezTo>
                  <a:cubicBezTo>
                    <a:pt x="0" y="0"/>
                    <a:pt x="0" y="0"/>
                    <a:pt x="0" y="0"/>
                  </a:cubicBezTo>
                  <a:close/>
                </a:path>
              </a:pathLst>
            </a:custGeom>
            <a:solidFill>
              <a:srgbClr val="3535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5117" tIns="47558" rIns="95117" bIns="47558" numCol="1" anchor="t" anchorCtr="0" compatLnSpc="1">
              <a:prstTxWarp prst="textNoShape">
                <a:avLst/>
              </a:prstTxWarp>
            </a:bodyPr>
            <a:lstStyle/>
            <a:p>
              <a:pPr defTabSz="932597"/>
              <a:endParaRPr lang="en-US" sz="1873" kern="0">
                <a:solidFill>
                  <a:sysClr val="windowText" lastClr="000000"/>
                </a:solidFill>
              </a:endParaRPr>
            </a:p>
          </p:txBody>
        </p:sp>
        <p:sp>
          <p:nvSpPr>
            <p:cNvPr id="29" name="Freeform 28"/>
            <p:cNvSpPr>
              <a:spLocks/>
            </p:cNvSpPr>
            <p:nvPr/>
          </p:nvSpPr>
          <p:spPr bwMode="auto">
            <a:xfrm>
              <a:off x="5791" y="3233"/>
              <a:ext cx="24" cy="130"/>
            </a:xfrm>
            <a:custGeom>
              <a:avLst/>
              <a:gdLst>
                <a:gd name="T0" fmla="*/ 14 w 24"/>
                <a:gd name="T1" fmla="*/ 104 h 130"/>
                <a:gd name="T2" fmla="*/ 14 w 24"/>
                <a:gd name="T3" fmla="*/ 0 h 130"/>
                <a:gd name="T4" fmla="*/ 0 w 24"/>
                <a:gd name="T5" fmla="*/ 0 h 130"/>
                <a:gd name="T6" fmla="*/ 0 w 24"/>
                <a:gd name="T7" fmla="*/ 116 h 130"/>
                <a:gd name="T8" fmla="*/ 24 w 24"/>
                <a:gd name="T9" fmla="*/ 130 h 130"/>
                <a:gd name="T10" fmla="*/ 24 w 24"/>
                <a:gd name="T11" fmla="*/ 111 h 130"/>
                <a:gd name="T12" fmla="*/ 14 w 24"/>
                <a:gd name="T13" fmla="*/ 104 h 130"/>
                <a:gd name="T14" fmla="*/ 14 w 24"/>
                <a:gd name="T15" fmla="*/ 104 h 130"/>
                <a:gd name="T16" fmla="*/ 14 w 24"/>
                <a:gd name="T17" fmla="*/ 104 h 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4" h="130">
                  <a:moveTo>
                    <a:pt x="14" y="104"/>
                  </a:moveTo>
                  <a:lnTo>
                    <a:pt x="14" y="0"/>
                  </a:lnTo>
                  <a:lnTo>
                    <a:pt x="0" y="0"/>
                  </a:lnTo>
                  <a:lnTo>
                    <a:pt x="0" y="116"/>
                  </a:lnTo>
                  <a:lnTo>
                    <a:pt x="24" y="130"/>
                  </a:lnTo>
                  <a:lnTo>
                    <a:pt x="24" y="111"/>
                  </a:lnTo>
                  <a:lnTo>
                    <a:pt x="14" y="104"/>
                  </a:lnTo>
                  <a:lnTo>
                    <a:pt x="14" y="104"/>
                  </a:lnTo>
                  <a:lnTo>
                    <a:pt x="14" y="104"/>
                  </a:lnTo>
                  <a:close/>
                </a:path>
              </a:pathLst>
            </a:custGeom>
            <a:solidFill>
              <a:srgbClr val="3535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5117" tIns="47558" rIns="95117" bIns="47558" numCol="1" anchor="t" anchorCtr="0" compatLnSpc="1">
              <a:prstTxWarp prst="textNoShape">
                <a:avLst/>
              </a:prstTxWarp>
            </a:bodyPr>
            <a:lstStyle/>
            <a:p>
              <a:pPr defTabSz="932597"/>
              <a:endParaRPr lang="en-US" sz="1873" kern="0">
                <a:solidFill>
                  <a:sysClr val="windowText" lastClr="000000"/>
                </a:solidFill>
              </a:endParaRPr>
            </a:p>
          </p:txBody>
        </p:sp>
        <p:sp>
          <p:nvSpPr>
            <p:cNvPr id="30" name="Freeform 29"/>
            <p:cNvSpPr>
              <a:spLocks/>
            </p:cNvSpPr>
            <p:nvPr/>
          </p:nvSpPr>
          <p:spPr bwMode="auto">
            <a:xfrm>
              <a:off x="5899" y="3233"/>
              <a:ext cx="34" cy="130"/>
            </a:xfrm>
            <a:custGeom>
              <a:avLst/>
              <a:gdLst>
                <a:gd name="T0" fmla="*/ 15 w 34"/>
                <a:gd name="T1" fmla="*/ 104 h 130"/>
                <a:gd name="T2" fmla="*/ 15 w 34"/>
                <a:gd name="T3" fmla="*/ 0 h 130"/>
                <a:gd name="T4" fmla="*/ 34 w 34"/>
                <a:gd name="T5" fmla="*/ 0 h 130"/>
                <a:gd name="T6" fmla="*/ 34 w 34"/>
                <a:gd name="T7" fmla="*/ 116 h 130"/>
                <a:gd name="T8" fmla="*/ 0 w 34"/>
                <a:gd name="T9" fmla="*/ 130 h 130"/>
                <a:gd name="T10" fmla="*/ 0 w 34"/>
                <a:gd name="T11" fmla="*/ 111 h 130"/>
                <a:gd name="T12" fmla="*/ 15 w 34"/>
                <a:gd name="T13" fmla="*/ 104 h 130"/>
                <a:gd name="T14" fmla="*/ 15 w 34"/>
                <a:gd name="T15" fmla="*/ 104 h 130"/>
                <a:gd name="T16" fmla="*/ 15 w 34"/>
                <a:gd name="T17" fmla="*/ 104 h 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4" h="130">
                  <a:moveTo>
                    <a:pt x="15" y="104"/>
                  </a:moveTo>
                  <a:lnTo>
                    <a:pt x="15" y="0"/>
                  </a:lnTo>
                  <a:lnTo>
                    <a:pt x="34" y="0"/>
                  </a:lnTo>
                  <a:lnTo>
                    <a:pt x="34" y="116"/>
                  </a:lnTo>
                  <a:lnTo>
                    <a:pt x="0" y="130"/>
                  </a:lnTo>
                  <a:lnTo>
                    <a:pt x="0" y="111"/>
                  </a:lnTo>
                  <a:lnTo>
                    <a:pt x="15" y="104"/>
                  </a:lnTo>
                  <a:lnTo>
                    <a:pt x="15" y="104"/>
                  </a:lnTo>
                  <a:lnTo>
                    <a:pt x="15" y="104"/>
                  </a:lnTo>
                  <a:close/>
                </a:path>
              </a:pathLst>
            </a:custGeom>
            <a:solidFill>
              <a:srgbClr val="3535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5117" tIns="47558" rIns="95117" bIns="47558" numCol="1" anchor="t" anchorCtr="0" compatLnSpc="1">
              <a:prstTxWarp prst="textNoShape">
                <a:avLst/>
              </a:prstTxWarp>
            </a:bodyPr>
            <a:lstStyle/>
            <a:p>
              <a:pPr defTabSz="932597"/>
              <a:endParaRPr lang="en-US" sz="1873" kern="0">
                <a:solidFill>
                  <a:sysClr val="windowText" lastClr="000000"/>
                </a:solidFill>
              </a:endParaRPr>
            </a:p>
          </p:txBody>
        </p:sp>
        <p:sp>
          <p:nvSpPr>
            <p:cNvPr id="31" name="Freeform 31"/>
            <p:cNvSpPr>
              <a:spLocks/>
            </p:cNvSpPr>
            <p:nvPr/>
          </p:nvSpPr>
          <p:spPr bwMode="auto">
            <a:xfrm>
              <a:off x="5800" y="3462"/>
              <a:ext cx="24" cy="33"/>
            </a:xfrm>
            <a:custGeom>
              <a:avLst/>
              <a:gdLst>
                <a:gd name="T0" fmla="*/ 14 w 14"/>
                <a:gd name="T1" fmla="*/ 17 h 19"/>
                <a:gd name="T2" fmla="*/ 8 w 14"/>
                <a:gd name="T3" fmla="*/ 19 h 19"/>
                <a:gd name="T4" fmla="*/ 2 w 14"/>
                <a:gd name="T5" fmla="*/ 16 h 19"/>
                <a:gd name="T6" fmla="*/ 0 w 14"/>
                <a:gd name="T7" fmla="*/ 9 h 19"/>
                <a:gd name="T8" fmla="*/ 2 w 14"/>
                <a:gd name="T9" fmla="*/ 2 h 19"/>
                <a:gd name="T10" fmla="*/ 9 w 14"/>
                <a:gd name="T11" fmla="*/ 0 h 19"/>
                <a:gd name="T12" fmla="*/ 14 w 14"/>
                <a:gd name="T13" fmla="*/ 1 h 19"/>
                <a:gd name="T14" fmla="*/ 14 w 14"/>
                <a:gd name="T15" fmla="*/ 3 h 19"/>
                <a:gd name="T16" fmla="*/ 8 w 14"/>
                <a:gd name="T17" fmla="*/ 2 h 19"/>
                <a:gd name="T18" fmla="*/ 4 w 14"/>
                <a:gd name="T19" fmla="*/ 4 h 19"/>
                <a:gd name="T20" fmla="*/ 2 w 14"/>
                <a:gd name="T21" fmla="*/ 9 h 19"/>
                <a:gd name="T22" fmla="*/ 4 w 14"/>
                <a:gd name="T23" fmla="*/ 15 h 19"/>
                <a:gd name="T24" fmla="*/ 8 w 14"/>
                <a:gd name="T25" fmla="*/ 17 h 19"/>
                <a:gd name="T26" fmla="*/ 12 w 14"/>
                <a:gd name="T27" fmla="*/ 16 h 19"/>
                <a:gd name="T28" fmla="*/ 12 w 14"/>
                <a:gd name="T29" fmla="*/ 11 h 19"/>
                <a:gd name="T30" fmla="*/ 8 w 14"/>
                <a:gd name="T31" fmla="*/ 11 h 19"/>
                <a:gd name="T32" fmla="*/ 8 w 14"/>
                <a:gd name="T33" fmla="*/ 9 h 19"/>
                <a:gd name="T34" fmla="*/ 14 w 14"/>
                <a:gd name="T35" fmla="*/ 9 h 19"/>
                <a:gd name="T36" fmla="*/ 14 w 14"/>
                <a:gd name="T37" fmla="*/ 17 h 19"/>
                <a:gd name="T38" fmla="*/ 14 w 14"/>
                <a:gd name="T39" fmla="*/ 17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4" h="19">
                  <a:moveTo>
                    <a:pt x="14" y="17"/>
                  </a:moveTo>
                  <a:cubicBezTo>
                    <a:pt x="12" y="18"/>
                    <a:pt x="10" y="19"/>
                    <a:pt x="8" y="19"/>
                  </a:cubicBezTo>
                  <a:cubicBezTo>
                    <a:pt x="5" y="19"/>
                    <a:pt x="4" y="18"/>
                    <a:pt x="2" y="16"/>
                  </a:cubicBezTo>
                  <a:cubicBezTo>
                    <a:pt x="0" y="14"/>
                    <a:pt x="0" y="12"/>
                    <a:pt x="0" y="9"/>
                  </a:cubicBezTo>
                  <a:cubicBezTo>
                    <a:pt x="0" y="7"/>
                    <a:pt x="0" y="4"/>
                    <a:pt x="2" y="2"/>
                  </a:cubicBezTo>
                  <a:cubicBezTo>
                    <a:pt x="4" y="0"/>
                    <a:pt x="6" y="0"/>
                    <a:pt x="9" y="0"/>
                  </a:cubicBezTo>
                  <a:cubicBezTo>
                    <a:pt x="11" y="0"/>
                    <a:pt x="12" y="0"/>
                    <a:pt x="14" y="1"/>
                  </a:cubicBezTo>
                  <a:cubicBezTo>
                    <a:pt x="14" y="3"/>
                    <a:pt x="14" y="3"/>
                    <a:pt x="14" y="3"/>
                  </a:cubicBezTo>
                  <a:cubicBezTo>
                    <a:pt x="12" y="2"/>
                    <a:pt x="10" y="2"/>
                    <a:pt x="8" y="2"/>
                  </a:cubicBezTo>
                  <a:cubicBezTo>
                    <a:pt x="6" y="2"/>
                    <a:pt x="5" y="2"/>
                    <a:pt x="4" y="4"/>
                  </a:cubicBezTo>
                  <a:cubicBezTo>
                    <a:pt x="2" y="5"/>
                    <a:pt x="2" y="7"/>
                    <a:pt x="2" y="9"/>
                  </a:cubicBezTo>
                  <a:cubicBezTo>
                    <a:pt x="2" y="12"/>
                    <a:pt x="2" y="13"/>
                    <a:pt x="4" y="15"/>
                  </a:cubicBezTo>
                  <a:cubicBezTo>
                    <a:pt x="5" y="16"/>
                    <a:pt x="6" y="17"/>
                    <a:pt x="8" y="17"/>
                  </a:cubicBezTo>
                  <a:cubicBezTo>
                    <a:pt x="10" y="17"/>
                    <a:pt x="11" y="16"/>
                    <a:pt x="12" y="16"/>
                  </a:cubicBezTo>
                  <a:cubicBezTo>
                    <a:pt x="12" y="11"/>
                    <a:pt x="12" y="11"/>
                    <a:pt x="12" y="11"/>
                  </a:cubicBezTo>
                  <a:cubicBezTo>
                    <a:pt x="8" y="11"/>
                    <a:pt x="8" y="11"/>
                    <a:pt x="8" y="11"/>
                  </a:cubicBezTo>
                  <a:cubicBezTo>
                    <a:pt x="8" y="9"/>
                    <a:pt x="8" y="9"/>
                    <a:pt x="8" y="9"/>
                  </a:cubicBezTo>
                  <a:cubicBezTo>
                    <a:pt x="14" y="9"/>
                    <a:pt x="14" y="9"/>
                    <a:pt x="14" y="9"/>
                  </a:cubicBezTo>
                  <a:cubicBezTo>
                    <a:pt x="14" y="17"/>
                    <a:pt x="14" y="17"/>
                    <a:pt x="14" y="17"/>
                  </a:cubicBezTo>
                  <a:cubicBezTo>
                    <a:pt x="14" y="17"/>
                    <a:pt x="14" y="17"/>
                    <a:pt x="14" y="17"/>
                  </a:cubicBezTo>
                  <a:close/>
                </a:path>
              </a:pathLst>
            </a:custGeom>
            <a:solidFill>
              <a:srgbClr val="3535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5117" tIns="47558" rIns="95117" bIns="47558" numCol="1" anchor="t" anchorCtr="0" compatLnSpc="1">
              <a:prstTxWarp prst="textNoShape">
                <a:avLst/>
              </a:prstTxWarp>
            </a:bodyPr>
            <a:lstStyle/>
            <a:p>
              <a:pPr defTabSz="932597"/>
              <a:endParaRPr lang="en-US" sz="1873" kern="0">
                <a:solidFill>
                  <a:sysClr val="windowText" lastClr="000000"/>
                </a:solidFill>
              </a:endParaRPr>
            </a:p>
          </p:txBody>
        </p:sp>
        <p:sp>
          <p:nvSpPr>
            <p:cNvPr id="32" name="Freeform 32"/>
            <p:cNvSpPr>
              <a:spLocks/>
            </p:cNvSpPr>
            <p:nvPr/>
          </p:nvSpPr>
          <p:spPr bwMode="auto">
            <a:xfrm>
              <a:off x="5841" y="3462"/>
              <a:ext cx="16" cy="33"/>
            </a:xfrm>
            <a:custGeom>
              <a:avLst/>
              <a:gdLst>
                <a:gd name="T0" fmla="*/ 16 w 16"/>
                <a:gd name="T1" fmla="*/ 33 h 33"/>
                <a:gd name="T2" fmla="*/ 0 w 16"/>
                <a:gd name="T3" fmla="*/ 33 h 33"/>
                <a:gd name="T4" fmla="*/ 0 w 16"/>
                <a:gd name="T5" fmla="*/ 0 h 33"/>
                <a:gd name="T6" fmla="*/ 16 w 16"/>
                <a:gd name="T7" fmla="*/ 0 h 33"/>
                <a:gd name="T8" fmla="*/ 16 w 16"/>
                <a:gd name="T9" fmla="*/ 3 h 33"/>
                <a:gd name="T10" fmla="*/ 4 w 16"/>
                <a:gd name="T11" fmla="*/ 3 h 33"/>
                <a:gd name="T12" fmla="*/ 4 w 16"/>
                <a:gd name="T13" fmla="*/ 15 h 33"/>
                <a:gd name="T14" fmla="*/ 14 w 16"/>
                <a:gd name="T15" fmla="*/ 15 h 33"/>
                <a:gd name="T16" fmla="*/ 14 w 16"/>
                <a:gd name="T17" fmla="*/ 17 h 33"/>
                <a:gd name="T18" fmla="*/ 4 w 16"/>
                <a:gd name="T19" fmla="*/ 17 h 33"/>
                <a:gd name="T20" fmla="*/ 4 w 16"/>
                <a:gd name="T21" fmla="*/ 29 h 33"/>
                <a:gd name="T22" fmla="*/ 16 w 16"/>
                <a:gd name="T23" fmla="*/ 29 h 33"/>
                <a:gd name="T24" fmla="*/ 16 w 16"/>
                <a:gd name="T25" fmla="*/ 33 h 33"/>
                <a:gd name="T26" fmla="*/ 16 w 16"/>
                <a:gd name="T27" fmla="*/ 33 h 33"/>
                <a:gd name="T28" fmla="*/ 16 w 16"/>
                <a:gd name="T29" fmla="*/ 33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6" h="33">
                  <a:moveTo>
                    <a:pt x="16" y="33"/>
                  </a:moveTo>
                  <a:lnTo>
                    <a:pt x="0" y="33"/>
                  </a:lnTo>
                  <a:lnTo>
                    <a:pt x="0" y="0"/>
                  </a:lnTo>
                  <a:lnTo>
                    <a:pt x="16" y="0"/>
                  </a:lnTo>
                  <a:lnTo>
                    <a:pt x="16" y="3"/>
                  </a:lnTo>
                  <a:lnTo>
                    <a:pt x="4" y="3"/>
                  </a:lnTo>
                  <a:lnTo>
                    <a:pt x="4" y="15"/>
                  </a:lnTo>
                  <a:lnTo>
                    <a:pt x="14" y="15"/>
                  </a:lnTo>
                  <a:lnTo>
                    <a:pt x="14" y="17"/>
                  </a:lnTo>
                  <a:lnTo>
                    <a:pt x="4" y="17"/>
                  </a:lnTo>
                  <a:lnTo>
                    <a:pt x="4" y="29"/>
                  </a:lnTo>
                  <a:lnTo>
                    <a:pt x="16" y="29"/>
                  </a:lnTo>
                  <a:lnTo>
                    <a:pt x="16" y="33"/>
                  </a:lnTo>
                  <a:lnTo>
                    <a:pt x="16" y="33"/>
                  </a:lnTo>
                  <a:lnTo>
                    <a:pt x="16" y="33"/>
                  </a:lnTo>
                  <a:close/>
                </a:path>
              </a:pathLst>
            </a:custGeom>
            <a:solidFill>
              <a:srgbClr val="3535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5117" tIns="47558" rIns="95117" bIns="47558" numCol="1" anchor="t" anchorCtr="0" compatLnSpc="1">
              <a:prstTxWarp prst="textNoShape">
                <a:avLst/>
              </a:prstTxWarp>
            </a:bodyPr>
            <a:lstStyle/>
            <a:p>
              <a:pPr defTabSz="932597"/>
              <a:endParaRPr lang="en-US" sz="1873" kern="0">
                <a:solidFill>
                  <a:sysClr val="windowText" lastClr="000000"/>
                </a:solidFill>
              </a:endParaRPr>
            </a:p>
          </p:txBody>
        </p:sp>
        <p:sp>
          <p:nvSpPr>
            <p:cNvPr id="33" name="Freeform 33"/>
            <p:cNvSpPr>
              <a:spLocks/>
            </p:cNvSpPr>
            <p:nvPr/>
          </p:nvSpPr>
          <p:spPr bwMode="auto">
            <a:xfrm>
              <a:off x="5762" y="3250"/>
              <a:ext cx="201" cy="51"/>
            </a:xfrm>
            <a:custGeom>
              <a:avLst/>
              <a:gdLst>
                <a:gd name="T0" fmla="*/ 53 w 116"/>
                <a:gd name="T1" fmla="*/ 0 h 30"/>
                <a:gd name="T2" fmla="*/ 0 w 116"/>
                <a:gd name="T3" fmla="*/ 0 h 30"/>
                <a:gd name="T4" fmla="*/ 0 w 116"/>
                <a:gd name="T5" fmla="*/ 3 h 30"/>
                <a:gd name="T6" fmla="*/ 26 w 116"/>
                <a:gd name="T7" fmla="*/ 24 h 30"/>
                <a:gd name="T8" fmla="*/ 43 w 116"/>
                <a:gd name="T9" fmla="*/ 24 h 30"/>
                <a:gd name="T10" fmla="*/ 47 w 116"/>
                <a:gd name="T11" fmla="*/ 21 h 30"/>
                <a:gd name="T12" fmla="*/ 55 w 116"/>
                <a:gd name="T13" fmla="*/ 16 h 30"/>
                <a:gd name="T14" fmla="*/ 61 w 116"/>
                <a:gd name="T15" fmla="*/ 16 h 30"/>
                <a:gd name="T16" fmla="*/ 66 w 116"/>
                <a:gd name="T17" fmla="*/ 19 h 30"/>
                <a:gd name="T18" fmla="*/ 74 w 116"/>
                <a:gd name="T19" fmla="*/ 24 h 30"/>
                <a:gd name="T20" fmla="*/ 90 w 116"/>
                <a:gd name="T21" fmla="*/ 24 h 30"/>
                <a:gd name="T22" fmla="*/ 116 w 116"/>
                <a:gd name="T23" fmla="*/ 3 h 30"/>
                <a:gd name="T24" fmla="*/ 116 w 116"/>
                <a:gd name="T25" fmla="*/ 0 h 30"/>
                <a:gd name="T26" fmla="*/ 53 w 116"/>
                <a:gd name="T27" fmla="*/ 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16" h="30">
                  <a:moveTo>
                    <a:pt x="53" y="0"/>
                  </a:moveTo>
                  <a:cubicBezTo>
                    <a:pt x="0" y="0"/>
                    <a:pt x="0" y="0"/>
                    <a:pt x="0" y="0"/>
                  </a:cubicBezTo>
                  <a:cubicBezTo>
                    <a:pt x="0" y="3"/>
                    <a:pt x="0" y="3"/>
                    <a:pt x="0" y="3"/>
                  </a:cubicBezTo>
                  <a:cubicBezTo>
                    <a:pt x="26" y="24"/>
                    <a:pt x="26" y="24"/>
                    <a:pt x="26" y="24"/>
                  </a:cubicBezTo>
                  <a:cubicBezTo>
                    <a:pt x="26" y="24"/>
                    <a:pt x="33" y="30"/>
                    <a:pt x="43" y="24"/>
                  </a:cubicBezTo>
                  <a:cubicBezTo>
                    <a:pt x="44" y="23"/>
                    <a:pt x="45" y="22"/>
                    <a:pt x="47" y="21"/>
                  </a:cubicBezTo>
                  <a:cubicBezTo>
                    <a:pt x="55" y="16"/>
                    <a:pt x="55" y="16"/>
                    <a:pt x="55" y="16"/>
                  </a:cubicBezTo>
                  <a:cubicBezTo>
                    <a:pt x="55" y="16"/>
                    <a:pt x="58" y="14"/>
                    <a:pt x="61" y="16"/>
                  </a:cubicBezTo>
                  <a:cubicBezTo>
                    <a:pt x="66" y="19"/>
                    <a:pt x="66" y="19"/>
                    <a:pt x="66" y="19"/>
                  </a:cubicBezTo>
                  <a:cubicBezTo>
                    <a:pt x="68" y="20"/>
                    <a:pt x="70" y="21"/>
                    <a:pt x="74" y="24"/>
                  </a:cubicBezTo>
                  <a:cubicBezTo>
                    <a:pt x="84" y="30"/>
                    <a:pt x="90" y="24"/>
                    <a:pt x="90" y="24"/>
                  </a:cubicBezTo>
                  <a:cubicBezTo>
                    <a:pt x="116" y="3"/>
                    <a:pt x="116" y="3"/>
                    <a:pt x="116" y="3"/>
                  </a:cubicBezTo>
                  <a:cubicBezTo>
                    <a:pt x="116" y="0"/>
                    <a:pt x="116" y="0"/>
                    <a:pt x="116" y="0"/>
                  </a:cubicBezTo>
                  <a:cubicBezTo>
                    <a:pt x="53" y="0"/>
                    <a:pt x="53" y="0"/>
                    <a:pt x="53" y="0"/>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5117" tIns="47558" rIns="95117" bIns="47558" numCol="1" anchor="t" anchorCtr="0" compatLnSpc="1">
              <a:prstTxWarp prst="textNoShape">
                <a:avLst/>
              </a:prstTxWarp>
            </a:bodyPr>
            <a:lstStyle/>
            <a:p>
              <a:pPr defTabSz="932597"/>
              <a:endParaRPr lang="en-US" sz="1873" kern="0">
                <a:solidFill>
                  <a:sysClr val="windowText" lastClr="000000"/>
                </a:solidFill>
              </a:endParaRPr>
            </a:p>
          </p:txBody>
        </p:sp>
        <p:sp>
          <p:nvSpPr>
            <p:cNvPr id="34" name="Freeform 34"/>
            <p:cNvSpPr>
              <a:spLocks/>
            </p:cNvSpPr>
            <p:nvPr/>
          </p:nvSpPr>
          <p:spPr bwMode="auto">
            <a:xfrm>
              <a:off x="5794" y="3264"/>
              <a:ext cx="46" cy="18"/>
            </a:xfrm>
            <a:custGeom>
              <a:avLst/>
              <a:gdLst>
                <a:gd name="T0" fmla="*/ 0 w 26"/>
                <a:gd name="T1" fmla="*/ 5 h 11"/>
                <a:gd name="T2" fmla="*/ 11 w 26"/>
                <a:gd name="T3" fmla="*/ 0 h 11"/>
                <a:gd name="T4" fmla="*/ 26 w 26"/>
                <a:gd name="T5" fmla="*/ 6 h 11"/>
                <a:gd name="T6" fmla="*/ 15 w 26"/>
                <a:gd name="T7" fmla="*/ 11 h 11"/>
                <a:gd name="T8" fmla="*/ 0 w 26"/>
                <a:gd name="T9" fmla="*/ 5 h 11"/>
              </a:gdLst>
              <a:ahLst/>
              <a:cxnLst>
                <a:cxn ang="0">
                  <a:pos x="T0" y="T1"/>
                </a:cxn>
                <a:cxn ang="0">
                  <a:pos x="T2" y="T3"/>
                </a:cxn>
                <a:cxn ang="0">
                  <a:pos x="T4" y="T5"/>
                </a:cxn>
                <a:cxn ang="0">
                  <a:pos x="T6" y="T7"/>
                </a:cxn>
                <a:cxn ang="0">
                  <a:pos x="T8" y="T9"/>
                </a:cxn>
              </a:cxnLst>
              <a:rect l="0" t="0" r="r" b="b"/>
              <a:pathLst>
                <a:path w="26" h="11">
                  <a:moveTo>
                    <a:pt x="0" y="5"/>
                  </a:moveTo>
                  <a:cubicBezTo>
                    <a:pt x="0" y="5"/>
                    <a:pt x="5" y="0"/>
                    <a:pt x="11" y="0"/>
                  </a:cubicBezTo>
                  <a:cubicBezTo>
                    <a:pt x="18" y="1"/>
                    <a:pt x="25" y="6"/>
                    <a:pt x="26" y="6"/>
                  </a:cubicBezTo>
                  <a:cubicBezTo>
                    <a:pt x="26" y="6"/>
                    <a:pt x="21" y="11"/>
                    <a:pt x="15" y="11"/>
                  </a:cubicBezTo>
                  <a:cubicBezTo>
                    <a:pt x="9" y="11"/>
                    <a:pt x="0" y="5"/>
                    <a:pt x="0" y="5"/>
                  </a:cubicBezTo>
                </a:path>
              </a:pathLst>
            </a:custGeom>
            <a:solidFill>
              <a:srgbClr val="3535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5117" tIns="47558" rIns="95117" bIns="47558" numCol="1" anchor="t" anchorCtr="0" compatLnSpc="1">
              <a:prstTxWarp prst="textNoShape">
                <a:avLst/>
              </a:prstTxWarp>
            </a:bodyPr>
            <a:lstStyle/>
            <a:p>
              <a:pPr defTabSz="932597"/>
              <a:endParaRPr lang="en-US" sz="1873" kern="0">
                <a:solidFill>
                  <a:sysClr val="windowText" lastClr="000000"/>
                </a:solidFill>
              </a:endParaRPr>
            </a:p>
          </p:txBody>
        </p:sp>
        <p:sp>
          <p:nvSpPr>
            <p:cNvPr id="35" name="Freeform 35"/>
            <p:cNvSpPr>
              <a:spLocks/>
            </p:cNvSpPr>
            <p:nvPr/>
          </p:nvSpPr>
          <p:spPr bwMode="auto">
            <a:xfrm>
              <a:off x="5881" y="3264"/>
              <a:ext cx="44" cy="18"/>
            </a:xfrm>
            <a:custGeom>
              <a:avLst/>
              <a:gdLst>
                <a:gd name="T0" fmla="*/ 25 w 25"/>
                <a:gd name="T1" fmla="*/ 5 h 11"/>
                <a:gd name="T2" fmla="*/ 14 w 25"/>
                <a:gd name="T3" fmla="*/ 0 h 11"/>
                <a:gd name="T4" fmla="*/ 0 w 25"/>
                <a:gd name="T5" fmla="*/ 6 h 11"/>
                <a:gd name="T6" fmla="*/ 11 w 25"/>
                <a:gd name="T7" fmla="*/ 11 h 11"/>
                <a:gd name="T8" fmla="*/ 25 w 25"/>
                <a:gd name="T9" fmla="*/ 5 h 11"/>
              </a:gdLst>
              <a:ahLst/>
              <a:cxnLst>
                <a:cxn ang="0">
                  <a:pos x="T0" y="T1"/>
                </a:cxn>
                <a:cxn ang="0">
                  <a:pos x="T2" y="T3"/>
                </a:cxn>
                <a:cxn ang="0">
                  <a:pos x="T4" y="T5"/>
                </a:cxn>
                <a:cxn ang="0">
                  <a:pos x="T6" y="T7"/>
                </a:cxn>
                <a:cxn ang="0">
                  <a:pos x="T8" y="T9"/>
                </a:cxn>
              </a:cxnLst>
              <a:rect l="0" t="0" r="r" b="b"/>
              <a:pathLst>
                <a:path w="25" h="11">
                  <a:moveTo>
                    <a:pt x="25" y="5"/>
                  </a:moveTo>
                  <a:cubicBezTo>
                    <a:pt x="25" y="5"/>
                    <a:pt x="21" y="0"/>
                    <a:pt x="14" y="0"/>
                  </a:cubicBezTo>
                  <a:cubicBezTo>
                    <a:pt x="8" y="1"/>
                    <a:pt x="1" y="6"/>
                    <a:pt x="0" y="6"/>
                  </a:cubicBezTo>
                  <a:cubicBezTo>
                    <a:pt x="0" y="6"/>
                    <a:pt x="5" y="11"/>
                    <a:pt x="11" y="11"/>
                  </a:cubicBezTo>
                  <a:cubicBezTo>
                    <a:pt x="17" y="11"/>
                    <a:pt x="25" y="5"/>
                    <a:pt x="25" y="5"/>
                  </a:cubicBezTo>
                </a:path>
              </a:pathLst>
            </a:custGeom>
            <a:solidFill>
              <a:srgbClr val="3535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5117" tIns="47558" rIns="95117" bIns="47558" numCol="1" anchor="t" anchorCtr="0" compatLnSpc="1">
              <a:prstTxWarp prst="textNoShape">
                <a:avLst/>
              </a:prstTxWarp>
            </a:bodyPr>
            <a:lstStyle/>
            <a:p>
              <a:pPr defTabSz="932597"/>
              <a:endParaRPr lang="en-US" sz="1873" kern="0">
                <a:solidFill>
                  <a:sysClr val="windowText" lastClr="000000"/>
                </a:solidFill>
              </a:endParaRPr>
            </a:p>
          </p:txBody>
        </p:sp>
      </p:grpSp>
      <p:cxnSp>
        <p:nvCxnSpPr>
          <p:cNvPr id="37" name="Straight Arrow Connector 36"/>
          <p:cNvCxnSpPr/>
          <p:nvPr/>
        </p:nvCxnSpPr>
        <p:spPr>
          <a:xfrm>
            <a:off x="1103282" y="4317592"/>
            <a:ext cx="920462" cy="7579"/>
          </a:xfrm>
          <a:prstGeom prst="straightConnector1">
            <a:avLst/>
          </a:prstGeom>
          <a:ln w="111125">
            <a:solidFill>
              <a:srgbClr val="A80000"/>
            </a:solidFill>
            <a:tailEnd type="triangle"/>
          </a:ln>
        </p:spPr>
        <p:style>
          <a:lnRef idx="1">
            <a:schemeClr val="accent2"/>
          </a:lnRef>
          <a:fillRef idx="0">
            <a:schemeClr val="accent2"/>
          </a:fillRef>
          <a:effectRef idx="0">
            <a:schemeClr val="accent2"/>
          </a:effectRef>
          <a:fontRef idx="minor">
            <a:schemeClr val="tx1"/>
          </a:fontRef>
        </p:style>
      </p:cxnSp>
      <p:grpSp>
        <p:nvGrpSpPr>
          <p:cNvPr id="39" name="Group 52"/>
          <p:cNvGrpSpPr>
            <a:grpSpLocks noChangeAspect="1"/>
          </p:cNvGrpSpPr>
          <p:nvPr/>
        </p:nvGrpSpPr>
        <p:grpSpPr bwMode="auto">
          <a:xfrm>
            <a:off x="2744137" y="3968137"/>
            <a:ext cx="533777" cy="364975"/>
            <a:chOff x="3800" y="2120"/>
            <a:chExt cx="234" cy="160"/>
          </a:xfrm>
        </p:grpSpPr>
        <p:sp>
          <p:nvSpPr>
            <p:cNvPr id="40" name="Line 53"/>
            <p:cNvSpPr>
              <a:spLocks noChangeShapeType="1"/>
            </p:cNvSpPr>
            <p:nvPr/>
          </p:nvSpPr>
          <p:spPr bwMode="auto">
            <a:xfrm>
              <a:off x="4024" y="2120"/>
              <a:ext cx="0" cy="0"/>
            </a:xfrm>
            <a:prstGeom prst="line">
              <a:avLst/>
            </a:prstGeom>
            <a:noFill/>
            <a:ln w="12700" cap="flat">
              <a:solidFill>
                <a:srgbClr val="A80000"/>
              </a:solidFill>
              <a:prstDash val="solid"/>
              <a:miter lim="800000"/>
              <a:headEnd/>
              <a:tailEnd/>
            </a:ln>
            <a:extLst>
              <a:ext uri="{909E8E84-426E-40DD-AFC4-6F175D3DCCD1}">
                <a14:hiddenFill xmlns:a14="http://schemas.microsoft.com/office/drawing/2010/main">
                  <a:noFill/>
                </a14:hiddenFill>
              </a:ext>
            </a:extLst>
          </p:spPr>
          <p:txBody>
            <a:bodyPr vert="horz" wrap="square" lIns="93260" tIns="46630" rIns="93260" bIns="46630" numCol="1" anchor="t" anchorCtr="0" compatLnSpc="1">
              <a:prstTxWarp prst="textNoShape">
                <a:avLst/>
              </a:prstTxWarp>
            </a:bodyPr>
            <a:lstStyle/>
            <a:p>
              <a:pPr defTabSz="951304">
                <a:defRPr/>
              </a:pPr>
              <a:endParaRPr lang="en-US" sz="1836" kern="0">
                <a:solidFill>
                  <a:srgbClr val="505050"/>
                </a:solidFill>
                <a:latin typeface="Segoe UI"/>
              </a:endParaRPr>
            </a:p>
          </p:txBody>
        </p:sp>
        <p:sp>
          <p:nvSpPr>
            <p:cNvPr id="41" name="Freeform 54"/>
            <p:cNvSpPr>
              <a:spLocks/>
            </p:cNvSpPr>
            <p:nvPr/>
          </p:nvSpPr>
          <p:spPr bwMode="auto">
            <a:xfrm>
              <a:off x="3800" y="2150"/>
              <a:ext cx="234" cy="130"/>
            </a:xfrm>
            <a:custGeom>
              <a:avLst/>
              <a:gdLst>
                <a:gd name="T0" fmla="*/ 112 w 120"/>
                <a:gd name="T1" fmla="*/ 66 h 66"/>
                <a:gd name="T2" fmla="*/ 8 w 120"/>
                <a:gd name="T3" fmla="*/ 66 h 66"/>
                <a:gd name="T4" fmla="*/ 0 w 120"/>
                <a:gd name="T5" fmla="*/ 58 h 66"/>
                <a:gd name="T6" fmla="*/ 0 w 120"/>
                <a:gd name="T7" fmla="*/ 8 h 66"/>
                <a:gd name="T8" fmla="*/ 8 w 120"/>
                <a:gd name="T9" fmla="*/ 0 h 66"/>
                <a:gd name="T10" fmla="*/ 112 w 120"/>
                <a:gd name="T11" fmla="*/ 0 h 66"/>
                <a:gd name="T12" fmla="*/ 120 w 120"/>
                <a:gd name="T13" fmla="*/ 8 h 66"/>
                <a:gd name="T14" fmla="*/ 120 w 120"/>
                <a:gd name="T15" fmla="*/ 58 h 66"/>
                <a:gd name="T16" fmla="*/ 112 w 120"/>
                <a:gd name="T17" fmla="*/ 66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0" h="66">
                  <a:moveTo>
                    <a:pt x="112" y="66"/>
                  </a:moveTo>
                  <a:cubicBezTo>
                    <a:pt x="8" y="66"/>
                    <a:pt x="8" y="66"/>
                    <a:pt x="8" y="66"/>
                  </a:cubicBezTo>
                  <a:cubicBezTo>
                    <a:pt x="3" y="66"/>
                    <a:pt x="0" y="63"/>
                    <a:pt x="0" y="58"/>
                  </a:cubicBezTo>
                  <a:cubicBezTo>
                    <a:pt x="0" y="8"/>
                    <a:pt x="0" y="8"/>
                    <a:pt x="0" y="8"/>
                  </a:cubicBezTo>
                  <a:cubicBezTo>
                    <a:pt x="0" y="3"/>
                    <a:pt x="3" y="0"/>
                    <a:pt x="8" y="0"/>
                  </a:cubicBezTo>
                  <a:cubicBezTo>
                    <a:pt x="112" y="0"/>
                    <a:pt x="112" y="0"/>
                    <a:pt x="112" y="0"/>
                  </a:cubicBezTo>
                  <a:cubicBezTo>
                    <a:pt x="117" y="0"/>
                    <a:pt x="120" y="3"/>
                    <a:pt x="120" y="8"/>
                  </a:cubicBezTo>
                  <a:cubicBezTo>
                    <a:pt x="120" y="58"/>
                    <a:pt x="120" y="58"/>
                    <a:pt x="120" y="58"/>
                  </a:cubicBezTo>
                  <a:cubicBezTo>
                    <a:pt x="120" y="63"/>
                    <a:pt x="117" y="66"/>
                    <a:pt x="112" y="66"/>
                  </a:cubicBezTo>
                  <a:close/>
                </a:path>
              </a:pathLst>
            </a:custGeom>
            <a:solidFill>
              <a:srgbClr val="0078D7"/>
            </a:solidFill>
            <a:ln w="12700" cap="flat">
              <a:solidFill>
                <a:srgbClr val="0078D7">
                  <a:lumMod val="50000"/>
                </a:srgbClr>
              </a:solidFill>
              <a:prstDash val="solid"/>
              <a:miter lim="800000"/>
              <a:headEnd/>
              <a:tailEnd/>
            </a:ln>
          </p:spPr>
          <p:txBody>
            <a:bodyPr vert="horz" wrap="square" lIns="93260" tIns="46630" rIns="93260" bIns="46630" numCol="1" anchor="t" anchorCtr="0" compatLnSpc="1">
              <a:prstTxWarp prst="textNoShape">
                <a:avLst/>
              </a:prstTxWarp>
            </a:bodyPr>
            <a:lstStyle/>
            <a:p>
              <a:pPr defTabSz="951304">
                <a:defRPr/>
              </a:pPr>
              <a:endParaRPr lang="en-US" sz="1836" kern="0">
                <a:solidFill>
                  <a:srgbClr val="505050"/>
                </a:solidFill>
                <a:latin typeface="Segoe UI"/>
              </a:endParaRPr>
            </a:p>
          </p:txBody>
        </p:sp>
        <p:sp>
          <p:nvSpPr>
            <p:cNvPr id="42" name="Line 57"/>
            <p:cNvSpPr>
              <a:spLocks noChangeShapeType="1"/>
            </p:cNvSpPr>
            <p:nvPr/>
          </p:nvSpPr>
          <p:spPr bwMode="auto">
            <a:xfrm>
              <a:off x="3903" y="2179"/>
              <a:ext cx="104" cy="0"/>
            </a:xfrm>
            <a:prstGeom prst="line">
              <a:avLst/>
            </a:prstGeom>
            <a:noFill/>
            <a:ln w="12700"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93260" tIns="46630" rIns="93260" bIns="46630" numCol="1" anchor="t" anchorCtr="0" compatLnSpc="1">
              <a:prstTxWarp prst="textNoShape">
                <a:avLst/>
              </a:prstTxWarp>
            </a:bodyPr>
            <a:lstStyle/>
            <a:p>
              <a:pPr defTabSz="951304">
                <a:defRPr/>
              </a:pPr>
              <a:endParaRPr lang="en-US" sz="1836" kern="0">
                <a:solidFill>
                  <a:srgbClr val="505050"/>
                </a:solidFill>
                <a:latin typeface="Segoe UI"/>
              </a:endParaRPr>
            </a:p>
          </p:txBody>
        </p:sp>
        <p:sp>
          <p:nvSpPr>
            <p:cNvPr id="43" name="Line 58"/>
            <p:cNvSpPr>
              <a:spLocks noChangeShapeType="1"/>
            </p:cNvSpPr>
            <p:nvPr/>
          </p:nvSpPr>
          <p:spPr bwMode="auto">
            <a:xfrm>
              <a:off x="3903" y="2201"/>
              <a:ext cx="104" cy="0"/>
            </a:xfrm>
            <a:prstGeom prst="line">
              <a:avLst/>
            </a:prstGeom>
            <a:noFill/>
            <a:ln w="12700"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93260" tIns="46630" rIns="93260" bIns="46630" numCol="1" anchor="t" anchorCtr="0" compatLnSpc="1">
              <a:prstTxWarp prst="textNoShape">
                <a:avLst/>
              </a:prstTxWarp>
            </a:bodyPr>
            <a:lstStyle/>
            <a:p>
              <a:pPr defTabSz="951304">
                <a:defRPr/>
              </a:pPr>
              <a:endParaRPr lang="en-US" sz="1836" kern="0">
                <a:solidFill>
                  <a:srgbClr val="505050"/>
                </a:solidFill>
                <a:latin typeface="Segoe UI"/>
              </a:endParaRPr>
            </a:p>
          </p:txBody>
        </p:sp>
        <p:sp>
          <p:nvSpPr>
            <p:cNvPr id="44" name="Line 59"/>
            <p:cNvSpPr>
              <a:spLocks noChangeShapeType="1"/>
            </p:cNvSpPr>
            <p:nvPr/>
          </p:nvSpPr>
          <p:spPr bwMode="auto">
            <a:xfrm>
              <a:off x="3940" y="2223"/>
              <a:ext cx="67" cy="0"/>
            </a:xfrm>
            <a:prstGeom prst="line">
              <a:avLst/>
            </a:prstGeom>
            <a:noFill/>
            <a:ln w="12700"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93260" tIns="46630" rIns="93260" bIns="46630" numCol="1" anchor="t" anchorCtr="0" compatLnSpc="1">
              <a:prstTxWarp prst="textNoShape">
                <a:avLst/>
              </a:prstTxWarp>
            </a:bodyPr>
            <a:lstStyle/>
            <a:p>
              <a:pPr defTabSz="951304">
                <a:defRPr/>
              </a:pPr>
              <a:endParaRPr lang="en-US" sz="1836" kern="0">
                <a:solidFill>
                  <a:srgbClr val="505050"/>
                </a:solidFill>
                <a:latin typeface="Segoe UI"/>
              </a:endParaRPr>
            </a:p>
          </p:txBody>
        </p:sp>
        <p:sp>
          <p:nvSpPr>
            <p:cNvPr id="45" name="Line 60"/>
            <p:cNvSpPr>
              <a:spLocks noChangeShapeType="1"/>
            </p:cNvSpPr>
            <p:nvPr/>
          </p:nvSpPr>
          <p:spPr bwMode="auto">
            <a:xfrm>
              <a:off x="3940" y="2248"/>
              <a:ext cx="67" cy="0"/>
            </a:xfrm>
            <a:prstGeom prst="line">
              <a:avLst/>
            </a:prstGeom>
            <a:noFill/>
            <a:ln w="12700"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93260" tIns="46630" rIns="93260" bIns="46630" numCol="1" anchor="t" anchorCtr="0" compatLnSpc="1">
              <a:prstTxWarp prst="textNoShape">
                <a:avLst/>
              </a:prstTxWarp>
            </a:bodyPr>
            <a:lstStyle/>
            <a:p>
              <a:pPr defTabSz="951304">
                <a:defRPr/>
              </a:pPr>
              <a:endParaRPr lang="en-US" sz="1836" kern="0">
                <a:solidFill>
                  <a:srgbClr val="505050"/>
                </a:solidFill>
                <a:latin typeface="Segoe UI"/>
              </a:endParaRPr>
            </a:p>
          </p:txBody>
        </p:sp>
        <p:sp>
          <p:nvSpPr>
            <p:cNvPr id="46" name="Rectangle 61"/>
            <p:cNvSpPr>
              <a:spLocks noChangeArrowheads="1"/>
            </p:cNvSpPr>
            <p:nvPr/>
          </p:nvSpPr>
          <p:spPr bwMode="auto">
            <a:xfrm>
              <a:off x="3817" y="2173"/>
              <a:ext cx="69" cy="85"/>
            </a:xfrm>
            <a:prstGeom prst="rect">
              <a:avLst/>
            </a:prstGeom>
            <a:solidFill>
              <a:srgbClr val="FFFFFF"/>
            </a:solidFill>
            <a:ln w="12700" cap="flat">
              <a:solidFill>
                <a:srgbClr val="0078D7">
                  <a:lumMod val="50000"/>
                </a:srgbClr>
              </a:solidFill>
              <a:prstDash val="solid"/>
              <a:miter lim="800000"/>
              <a:headEnd/>
              <a:tailEnd/>
            </a:ln>
          </p:spPr>
          <p:txBody>
            <a:bodyPr vert="horz" wrap="square" lIns="93260" tIns="46630" rIns="93260" bIns="46630" numCol="1" anchor="t" anchorCtr="0" compatLnSpc="1">
              <a:prstTxWarp prst="textNoShape">
                <a:avLst/>
              </a:prstTxWarp>
            </a:bodyPr>
            <a:lstStyle/>
            <a:p>
              <a:pPr defTabSz="951304">
                <a:defRPr/>
              </a:pPr>
              <a:endParaRPr lang="en-US" sz="1836" kern="0">
                <a:solidFill>
                  <a:srgbClr val="505050"/>
                </a:solidFill>
                <a:latin typeface="Segoe UI"/>
              </a:endParaRPr>
            </a:p>
          </p:txBody>
        </p:sp>
        <p:sp>
          <p:nvSpPr>
            <p:cNvPr id="47" name="Freeform 56"/>
            <p:cNvSpPr>
              <a:spLocks/>
            </p:cNvSpPr>
            <p:nvPr/>
          </p:nvSpPr>
          <p:spPr bwMode="auto">
            <a:xfrm>
              <a:off x="3837" y="2209"/>
              <a:ext cx="29" cy="34"/>
            </a:xfrm>
            <a:custGeom>
              <a:avLst/>
              <a:gdLst>
                <a:gd name="T0" fmla="*/ 15 w 15"/>
                <a:gd name="T1" fmla="*/ 17 h 17"/>
                <a:gd name="T2" fmla="*/ 15 w 15"/>
                <a:gd name="T3" fmla="*/ 9 h 17"/>
                <a:gd name="T4" fmla="*/ 13 w 15"/>
                <a:gd name="T5" fmla="*/ 5 h 17"/>
                <a:gd name="T6" fmla="*/ 0 w 15"/>
                <a:gd name="T7" fmla="*/ 10 h 17"/>
                <a:gd name="T8" fmla="*/ 0 w 15"/>
                <a:gd name="T9" fmla="*/ 17 h 17"/>
              </a:gdLst>
              <a:ahLst/>
              <a:cxnLst>
                <a:cxn ang="0">
                  <a:pos x="T0" y="T1"/>
                </a:cxn>
                <a:cxn ang="0">
                  <a:pos x="T2" y="T3"/>
                </a:cxn>
                <a:cxn ang="0">
                  <a:pos x="T4" y="T5"/>
                </a:cxn>
                <a:cxn ang="0">
                  <a:pos x="T6" y="T7"/>
                </a:cxn>
                <a:cxn ang="0">
                  <a:pos x="T8" y="T9"/>
                </a:cxn>
              </a:cxnLst>
              <a:rect l="0" t="0" r="r" b="b"/>
              <a:pathLst>
                <a:path w="15" h="17">
                  <a:moveTo>
                    <a:pt x="15" y="17"/>
                  </a:moveTo>
                  <a:cubicBezTo>
                    <a:pt x="15" y="9"/>
                    <a:pt x="15" y="9"/>
                    <a:pt x="15" y="9"/>
                  </a:cubicBezTo>
                  <a:cubicBezTo>
                    <a:pt x="15" y="7"/>
                    <a:pt x="15" y="6"/>
                    <a:pt x="13" y="5"/>
                  </a:cubicBezTo>
                  <a:cubicBezTo>
                    <a:pt x="7" y="0"/>
                    <a:pt x="0" y="4"/>
                    <a:pt x="0" y="10"/>
                  </a:cubicBezTo>
                  <a:cubicBezTo>
                    <a:pt x="0" y="17"/>
                    <a:pt x="0" y="17"/>
                    <a:pt x="0" y="17"/>
                  </a:cubicBezTo>
                </a:path>
              </a:pathLst>
            </a:custGeom>
            <a:solidFill>
              <a:srgbClr val="505050"/>
            </a:solidFill>
            <a:ln w="12700" cap="flat">
              <a:solidFill>
                <a:srgbClr val="505050">
                  <a:lumMod val="50000"/>
                </a:srgbClr>
              </a:solidFill>
              <a:prstDash val="solid"/>
              <a:miter lim="800000"/>
              <a:headEnd/>
              <a:tailEnd/>
            </a:ln>
          </p:spPr>
          <p:txBody>
            <a:bodyPr vert="horz" wrap="square" lIns="93260" tIns="46630" rIns="93260" bIns="46630" numCol="1" anchor="t" anchorCtr="0" compatLnSpc="1">
              <a:prstTxWarp prst="textNoShape">
                <a:avLst/>
              </a:prstTxWarp>
            </a:bodyPr>
            <a:lstStyle/>
            <a:p>
              <a:pPr defTabSz="951304">
                <a:defRPr/>
              </a:pPr>
              <a:endParaRPr lang="en-US" sz="1836" kern="0">
                <a:solidFill>
                  <a:srgbClr val="505050"/>
                </a:solidFill>
                <a:latin typeface="Segoe UI"/>
              </a:endParaRPr>
            </a:p>
          </p:txBody>
        </p:sp>
        <p:sp>
          <p:nvSpPr>
            <p:cNvPr id="48" name="Oval 55"/>
            <p:cNvSpPr>
              <a:spLocks noChangeArrowheads="1"/>
            </p:cNvSpPr>
            <p:nvPr/>
          </p:nvSpPr>
          <p:spPr bwMode="auto">
            <a:xfrm>
              <a:off x="3841" y="2193"/>
              <a:ext cx="21" cy="22"/>
            </a:xfrm>
            <a:prstGeom prst="ellipse">
              <a:avLst/>
            </a:prstGeom>
            <a:solidFill>
              <a:srgbClr val="505050"/>
            </a:solidFill>
            <a:ln w="12700" cap="flat">
              <a:solidFill>
                <a:srgbClr val="505050">
                  <a:lumMod val="50000"/>
                </a:srgbClr>
              </a:solidFill>
              <a:prstDash val="solid"/>
              <a:miter lim="800000"/>
              <a:headEnd/>
              <a:tailEnd/>
            </a:ln>
          </p:spPr>
          <p:txBody>
            <a:bodyPr vert="horz" wrap="square" lIns="93260" tIns="46630" rIns="93260" bIns="46630" numCol="1" anchor="t" anchorCtr="0" compatLnSpc="1">
              <a:prstTxWarp prst="textNoShape">
                <a:avLst/>
              </a:prstTxWarp>
            </a:bodyPr>
            <a:lstStyle/>
            <a:p>
              <a:pPr defTabSz="951304">
                <a:defRPr/>
              </a:pPr>
              <a:endParaRPr lang="en-US" sz="1836" kern="0">
                <a:solidFill>
                  <a:srgbClr val="505050"/>
                </a:solidFill>
                <a:latin typeface="Segoe UI"/>
              </a:endParaRPr>
            </a:p>
          </p:txBody>
        </p:sp>
      </p:grpSp>
      <p:grpSp>
        <p:nvGrpSpPr>
          <p:cNvPr id="49" name="Group 52"/>
          <p:cNvGrpSpPr>
            <a:grpSpLocks noChangeAspect="1"/>
          </p:cNvGrpSpPr>
          <p:nvPr/>
        </p:nvGrpSpPr>
        <p:grpSpPr bwMode="auto">
          <a:xfrm>
            <a:off x="2111480" y="3968137"/>
            <a:ext cx="533777" cy="364975"/>
            <a:chOff x="3800" y="2120"/>
            <a:chExt cx="234" cy="160"/>
          </a:xfrm>
        </p:grpSpPr>
        <p:sp>
          <p:nvSpPr>
            <p:cNvPr id="50" name="Line 53"/>
            <p:cNvSpPr>
              <a:spLocks noChangeShapeType="1"/>
            </p:cNvSpPr>
            <p:nvPr/>
          </p:nvSpPr>
          <p:spPr bwMode="auto">
            <a:xfrm>
              <a:off x="4024" y="2120"/>
              <a:ext cx="0" cy="0"/>
            </a:xfrm>
            <a:prstGeom prst="line">
              <a:avLst/>
            </a:prstGeom>
            <a:noFill/>
            <a:ln w="12700" cap="flat">
              <a:solidFill>
                <a:srgbClr val="A80000"/>
              </a:solidFill>
              <a:prstDash val="solid"/>
              <a:miter lim="800000"/>
              <a:headEnd/>
              <a:tailEnd/>
            </a:ln>
            <a:extLst>
              <a:ext uri="{909E8E84-426E-40DD-AFC4-6F175D3DCCD1}">
                <a14:hiddenFill xmlns:a14="http://schemas.microsoft.com/office/drawing/2010/main">
                  <a:noFill/>
                </a14:hiddenFill>
              </a:ext>
            </a:extLst>
          </p:spPr>
          <p:txBody>
            <a:bodyPr vert="horz" wrap="square" lIns="93260" tIns="46630" rIns="93260" bIns="46630" numCol="1" anchor="t" anchorCtr="0" compatLnSpc="1">
              <a:prstTxWarp prst="textNoShape">
                <a:avLst/>
              </a:prstTxWarp>
            </a:bodyPr>
            <a:lstStyle/>
            <a:p>
              <a:pPr defTabSz="951304">
                <a:defRPr/>
              </a:pPr>
              <a:endParaRPr lang="en-US" sz="1836" kern="0">
                <a:solidFill>
                  <a:srgbClr val="505050"/>
                </a:solidFill>
                <a:latin typeface="Segoe UI"/>
              </a:endParaRPr>
            </a:p>
          </p:txBody>
        </p:sp>
        <p:sp>
          <p:nvSpPr>
            <p:cNvPr id="51" name="Freeform 54"/>
            <p:cNvSpPr>
              <a:spLocks/>
            </p:cNvSpPr>
            <p:nvPr/>
          </p:nvSpPr>
          <p:spPr bwMode="auto">
            <a:xfrm>
              <a:off x="3800" y="2150"/>
              <a:ext cx="234" cy="130"/>
            </a:xfrm>
            <a:custGeom>
              <a:avLst/>
              <a:gdLst>
                <a:gd name="T0" fmla="*/ 112 w 120"/>
                <a:gd name="T1" fmla="*/ 66 h 66"/>
                <a:gd name="T2" fmla="*/ 8 w 120"/>
                <a:gd name="T3" fmla="*/ 66 h 66"/>
                <a:gd name="T4" fmla="*/ 0 w 120"/>
                <a:gd name="T5" fmla="*/ 58 h 66"/>
                <a:gd name="T6" fmla="*/ 0 w 120"/>
                <a:gd name="T7" fmla="*/ 8 h 66"/>
                <a:gd name="T8" fmla="*/ 8 w 120"/>
                <a:gd name="T9" fmla="*/ 0 h 66"/>
                <a:gd name="T10" fmla="*/ 112 w 120"/>
                <a:gd name="T11" fmla="*/ 0 h 66"/>
                <a:gd name="T12" fmla="*/ 120 w 120"/>
                <a:gd name="T13" fmla="*/ 8 h 66"/>
                <a:gd name="T14" fmla="*/ 120 w 120"/>
                <a:gd name="T15" fmla="*/ 58 h 66"/>
                <a:gd name="T16" fmla="*/ 112 w 120"/>
                <a:gd name="T17" fmla="*/ 66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0" h="66">
                  <a:moveTo>
                    <a:pt x="112" y="66"/>
                  </a:moveTo>
                  <a:cubicBezTo>
                    <a:pt x="8" y="66"/>
                    <a:pt x="8" y="66"/>
                    <a:pt x="8" y="66"/>
                  </a:cubicBezTo>
                  <a:cubicBezTo>
                    <a:pt x="3" y="66"/>
                    <a:pt x="0" y="63"/>
                    <a:pt x="0" y="58"/>
                  </a:cubicBezTo>
                  <a:cubicBezTo>
                    <a:pt x="0" y="8"/>
                    <a:pt x="0" y="8"/>
                    <a:pt x="0" y="8"/>
                  </a:cubicBezTo>
                  <a:cubicBezTo>
                    <a:pt x="0" y="3"/>
                    <a:pt x="3" y="0"/>
                    <a:pt x="8" y="0"/>
                  </a:cubicBezTo>
                  <a:cubicBezTo>
                    <a:pt x="112" y="0"/>
                    <a:pt x="112" y="0"/>
                    <a:pt x="112" y="0"/>
                  </a:cubicBezTo>
                  <a:cubicBezTo>
                    <a:pt x="117" y="0"/>
                    <a:pt x="120" y="3"/>
                    <a:pt x="120" y="8"/>
                  </a:cubicBezTo>
                  <a:cubicBezTo>
                    <a:pt x="120" y="58"/>
                    <a:pt x="120" y="58"/>
                    <a:pt x="120" y="58"/>
                  </a:cubicBezTo>
                  <a:cubicBezTo>
                    <a:pt x="120" y="63"/>
                    <a:pt x="117" y="66"/>
                    <a:pt x="112" y="66"/>
                  </a:cubicBezTo>
                  <a:close/>
                </a:path>
              </a:pathLst>
            </a:custGeom>
            <a:solidFill>
              <a:srgbClr val="0078D7"/>
            </a:solidFill>
            <a:ln w="12700" cap="flat">
              <a:solidFill>
                <a:srgbClr val="0078D7">
                  <a:lumMod val="50000"/>
                </a:srgbClr>
              </a:solidFill>
              <a:prstDash val="solid"/>
              <a:miter lim="800000"/>
              <a:headEnd/>
              <a:tailEnd/>
            </a:ln>
          </p:spPr>
          <p:txBody>
            <a:bodyPr vert="horz" wrap="square" lIns="93260" tIns="46630" rIns="93260" bIns="46630" numCol="1" anchor="t" anchorCtr="0" compatLnSpc="1">
              <a:prstTxWarp prst="textNoShape">
                <a:avLst/>
              </a:prstTxWarp>
            </a:bodyPr>
            <a:lstStyle/>
            <a:p>
              <a:pPr defTabSz="951304">
                <a:defRPr/>
              </a:pPr>
              <a:endParaRPr lang="en-US" sz="1836" kern="0">
                <a:solidFill>
                  <a:srgbClr val="505050"/>
                </a:solidFill>
                <a:latin typeface="Segoe UI"/>
              </a:endParaRPr>
            </a:p>
          </p:txBody>
        </p:sp>
        <p:sp>
          <p:nvSpPr>
            <p:cNvPr id="52" name="Line 57"/>
            <p:cNvSpPr>
              <a:spLocks noChangeShapeType="1"/>
            </p:cNvSpPr>
            <p:nvPr/>
          </p:nvSpPr>
          <p:spPr bwMode="auto">
            <a:xfrm>
              <a:off x="3903" y="2179"/>
              <a:ext cx="104" cy="0"/>
            </a:xfrm>
            <a:prstGeom prst="line">
              <a:avLst/>
            </a:prstGeom>
            <a:noFill/>
            <a:ln w="12700"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93260" tIns="46630" rIns="93260" bIns="46630" numCol="1" anchor="t" anchorCtr="0" compatLnSpc="1">
              <a:prstTxWarp prst="textNoShape">
                <a:avLst/>
              </a:prstTxWarp>
            </a:bodyPr>
            <a:lstStyle/>
            <a:p>
              <a:pPr defTabSz="951304">
                <a:defRPr/>
              </a:pPr>
              <a:endParaRPr lang="en-US" sz="1836" kern="0">
                <a:solidFill>
                  <a:srgbClr val="505050"/>
                </a:solidFill>
                <a:latin typeface="Segoe UI"/>
              </a:endParaRPr>
            </a:p>
          </p:txBody>
        </p:sp>
        <p:sp>
          <p:nvSpPr>
            <p:cNvPr id="53" name="Line 58"/>
            <p:cNvSpPr>
              <a:spLocks noChangeShapeType="1"/>
            </p:cNvSpPr>
            <p:nvPr/>
          </p:nvSpPr>
          <p:spPr bwMode="auto">
            <a:xfrm>
              <a:off x="3903" y="2201"/>
              <a:ext cx="104" cy="0"/>
            </a:xfrm>
            <a:prstGeom prst="line">
              <a:avLst/>
            </a:prstGeom>
            <a:noFill/>
            <a:ln w="12700"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93260" tIns="46630" rIns="93260" bIns="46630" numCol="1" anchor="t" anchorCtr="0" compatLnSpc="1">
              <a:prstTxWarp prst="textNoShape">
                <a:avLst/>
              </a:prstTxWarp>
            </a:bodyPr>
            <a:lstStyle/>
            <a:p>
              <a:pPr defTabSz="951304">
                <a:defRPr/>
              </a:pPr>
              <a:endParaRPr lang="en-US" sz="1836" kern="0">
                <a:solidFill>
                  <a:srgbClr val="505050"/>
                </a:solidFill>
                <a:latin typeface="Segoe UI"/>
              </a:endParaRPr>
            </a:p>
          </p:txBody>
        </p:sp>
        <p:sp>
          <p:nvSpPr>
            <p:cNvPr id="54" name="Line 59"/>
            <p:cNvSpPr>
              <a:spLocks noChangeShapeType="1"/>
            </p:cNvSpPr>
            <p:nvPr/>
          </p:nvSpPr>
          <p:spPr bwMode="auto">
            <a:xfrm>
              <a:off x="3940" y="2223"/>
              <a:ext cx="67" cy="0"/>
            </a:xfrm>
            <a:prstGeom prst="line">
              <a:avLst/>
            </a:prstGeom>
            <a:noFill/>
            <a:ln w="12700"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93260" tIns="46630" rIns="93260" bIns="46630" numCol="1" anchor="t" anchorCtr="0" compatLnSpc="1">
              <a:prstTxWarp prst="textNoShape">
                <a:avLst/>
              </a:prstTxWarp>
            </a:bodyPr>
            <a:lstStyle/>
            <a:p>
              <a:pPr defTabSz="951304">
                <a:defRPr/>
              </a:pPr>
              <a:endParaRPr lang="en-US" sz="1836" kern="0">
                <a:solidFill>
                  <a:srgbClr val="505050"/>
                </a:solidFill>
                <a:latin typeface="Segoe UI"/>
              </a:endParaRPr>
            </a:p>
          </p:txBody>
        </p:sp>
        <p:sp>
          <p:nvSpPr>
            <p:cNvPr id="55" name="Line 60"/>
            <p:cNvSpPr>
              <a:spLocks noChangeShapeType="1"/>
            </p:cNvSpPr>
            <p:nvPr/>
          </p:nvSpPr>
          <p:spPr bwMode="auto">
            <a:xfrm>
              <a:off x="3940" y="2248"/>
              <a:ext cx="67" cy="0"/>
            </a:xfrm>
            <a:prstGeom prst="line">
              <a:avLst/>
            </a:prstGeom>
            <a:noFill/>
            <a:ln w="12700"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93260" tIns="46630" rIns="93260" bIns="46630" numCol="1" anchor="t" anchorCtr="0" compatLnSpc="1">
              <a:prstTxWarp prst="textNoShape">
                <a:avLst/>
              </a:prstTxWarp>
            </a:bodyPr>
            <a:lstStyle/>
            <a:p>
              <a:pPr defTabSz="951304">
                <a:defRPr/>
              </a:pPr>
              <a:endParaRPr lang="en-US" sz="1836" kern="0">
                <a:solidFill>
                  <a:srgbClr val="505050"/>
                </a:solidFill>
                <a:latin typeface="Segoe UI"/>
              </a:endParaRPr>
            </a:p>
          </p:txBody>
        </p:sp>
        <p:sp>
          <p:nvSpPr>
            <p:cNvPr id="56" name="Rectangle 61"/>
            <p:cNvSpPr>
              <a:spLocks noChangeArrowheads="1"/>
            </p:cNvSpPr>
            <p:nvPr/>
          </p:nvSpPr>
          <p:spPr bwMode="auto">
            <a:xfrm>
              <a:off x="3817" y="2173"/>
              <a:ext cx="69" cy="85"/>
            </a:xfrm>
            <a:prstGeom prst="rect">
              <a:avLst/>
            </a:prstGeom>
            <a:solidFill>
              <a:srgbClr val="FFFFFF"/>
            </a:solidFill>
            <a:ln w="12700" cap="flat">
              <a:solidFill>
                <a:srgbClr val="0078D7">
                  <a:lumMod val="50000"/>
                </a:srgbClr>
              </a:solidFill>
              <a:prstDash val="solid"/>
              <a:miter lim="800000"/>
              <a:headEnd/>
              <a:tailEnd/>
            </a:ln>
          </p:spPr>
          <p:txBody>
            <a:bodyPr vert="horz" wrap="square" lIns="93260" tIns="46630" rIns="93260" bIns="46630" numCol="1" anchor="t" anchorCtr="0" compatLnSpc="1">
              <a:prstTxWarp prst="textNoShape">
                <a:avLst/>
              </a:prstTxWarp>
            </a:bodyPr>
            <a:lstStyle/>
            <a:p>
              <a:pPr defTabSz="951304">
                <a:defRPr/>
              </a:pPr>
              <a:endParaRPr lang="en-US" sz="1836" kern="0">
                <a:solidFill>
                  <a:srgbClr val="505050"/>
                </a:solidFill>
                <a:latin typeface="Segoe UI"/>
              </a:endParaRPr>
            </a:p>
          </p:txBody>
        </p:sp>
        <p:sp>
          <p:nvSpPr>
            <p:cNvPr id="57" name="Freeform 56"/>
            <p:cNvSpPr>
              <a:spLocks/>
            </p:cNvSpPr>
            <p:nvPr/>
          </p:nvSpPr>
          <p:spPr bwMode="auto">
            <a:xfrm>
              <a:off x="3837" y="2209"/>
              <a:ext cx="29" cy="34"/>
            </a:xfrm>
            <a:custGeom>
              <a:avLst/>
              <a:gdLst>
                <a:gd name="T0" fmla="*/ 15 w 15"/>
                <a:gd name="T1" fmla="*/ 17 h 17"/>
                <a:gd name="T2" fmla="*/ 15 w 15"/>
                <a:gd name="T3" fmla="*/ 9 h 17"/>
                <a:gd name="T4" fmla="*/ 13 w 15"/>
                <a:gd name="T5" fmla="*/ 5 h 17"/>
                <a:gd name="T6" fmla="*/ 0 w 15"/>
                <a:gd name="T7" fmla="*/ 10 h 17"/>
                <a:gd name="T8" fmla="*/ 0 w 15"/>
                <a:gd name="T9" fmla="*/ 17 h 17"/>
              </a:gdLst>
              <a:ahLst/>
              <a:cxnLst>
                <a:cxn ang="0">
                  <a:pos x="T0" y="T1"/>
                </a:cxn>
                <a:cxn ang="0">
                  <a:pos x="T2" y="T3"/>
                </a:cxn>
                <a:cxn ang="0">
                  <a:pos x="T4" y="T5"/>
                </a:cxn>
                <a:cxn ang="0">
                  <a:pos x="T6" y="T7"/>
                </a:cxn>
                <a:cxn ang="0">
                  <a:pos x="T8" y="T9"/>
                </a:cxn>
              </a:cxnLst>
              <a:rect l="0" t="0" r="r" b="b"/>
              <a:pathLst>
                <a:path w="15" h="17">
                  <a:moveTo>
                    <a:pt x="15" y="17"/>
                  </a:moveTo>
                  <a:cubicBezTo>
                    <a:pt x="15" y="9"/>
                    <a:pt x="15" y="9"/>
                    <a:pt x="15" y="9"/>
                  </a:cubicBezTo>
                  <a:cubicBezTo>
                    <a:pt x="15" y="7"/>
                    <a:pt x="15" y="6"/>
                    <a:pt x="13" y="5"/>
                  </a:cubicBezTo>
                  <a:cubicBezTo>
                    <a:pt x="7" y="0"/>
                    <a:pt x="0" y="4"/>
                    <a:pt x="0" y="10"/>
                  </a:cubicBezTo>
                  <a:cubicBezTo>
                    <a:pt x="0" y="17"/>
                    <a:pt x="0" y="17"/>
                    <a:pt x="0" y="17"/>
                  </a:cubicBezTo>
                </a:path>
              </a:pathLst>
            </a:custGeom>
            <a:solidFill>
              <a:srgbClr val="505050"/>
            </a:solidFill>
            <a:ln w="12700" cap="flat">
              <a:solidFill>
                <a:srgbClr val="505050">
                  <a:lumMod val="50000"/>
                </a:srgbClr>
              </a:solidFill>
              <a:prstDash val="solid"/>
              <a:miter lim="800000"/>
              <a:headEnd/>
              <a:tailEnd/>
            </a:ln>
          </p:spPr>
          <p:txBody>
            <a:bodyPr vert="horz" wrap="square" lIns="93260" tIns="46630" rIns="93260" bIns="46630" numCol="1" anchor="t" anchorCtr="0" compatLnSpc="1">
              <a:prstTxWarp prst="textNoShape">
                <a:avLst/>
              </a:prstTxWarp>
            </a:bodyPr>
            <a:lstStyle/>
            <a:p>
              <a:pPr defTabSz="951304">
                <a:defRPr/>
              </a:pPr>
              <a:endParaRPr lang="en-US" sz="1836" kern="0">
                <a:solidFill>
                  <a:srgbClr val="505050"/>
                </a:solidFill>
                <a:latin typeface="Segoe UI"/>
              </a:endParaRPr>
            </a:p>
          </p:txBody>
        </p:sp>
        <p:sp>
          <p:nvSpPr>
            <p:cNvPr id="58" name="Oval 55"/>
            <p:cNvSpPr>
              <a:spLocks noChangeArrowheads="1"/>
            </p:cNvSpPr>
            <p:nvPr/>
          </p:nvSpPr>
          <p:spPr bwMode="auto">
            <a:xfrm>
              <a:off x="3841" y="2193"/>
              <a:ext cx="21" cy="22"/>
            </a:xfrm>
            <a:prstGeom prst="ellipse">
              <a:avLst/>
            </a:prstGeom>
            <a:solidFill>
              <a:srgbClr val="505050"/>
            </a:solidFill>
            <a:ln w="12700" cap="flat">
              <a:solidFill>
                <a:srgbClr val="505050">
                  <a:lumMod val="50000"/>
                </a:srgbClr>
              </a:solidFill>
              <a:prstDash val="solid"/>
              <a:miter lim="800000"/>
              <a:headEnd/>
              <a:tailEnd/>
            </a:ln>
          </p:spPr>
          <p:txBody>
            <a:bodyPr vert="horz" wrap="square" lIns="93260" tIns="46630" rIns="93260" bIns="46630" numCol="1" anchor="t" anchorCtr="0" compatLnSpc="1">
              <a:prstTxWarp prst="textNoShape">
                <a:avLst/>
              </a:prstTxWarp>
            </a:bodyPr>
            <a:lstStyle/>
            <a:p>
              <a:pPr defTabSz="951304">
                <a:defRPr/>
              </a:pPr>
              <a:endParaRPr lang="en-US" sz="1836" kern="0">
                <a:solidFill>
                  <a:srgbClr val="505050"/>
                </a:solidFill>
                <a:latin typeface="Segoe UI"/>
              </a:endParaRPr>
            </a:p>
          </p:txBody>
        </p:sp>
      </p:grpSp>
      <p:grpSp>
        <p:nvGrpSpPr>
          <p:cNvPr id="59" name="Group 52"/>
          <p:cNvGrpSpPr>
            <a:grpSpLocks noChangeAspect="1"/>
          </p:cNvGrpSpPr>
          <p:nvPr/>
        </p:nvGrpSpPr>
        <p:grpSpPr bwMode="auto">
          <a:xfrm>
            <a:off x="2111480" y="4277111"/>
            <a:ext cx="533777" cy="364975"/>
            <a:chOff x="3800" y="2120"/>
            <a:chExt cx="234" cy="160"/>
          </a:xfrm>
        </p:grpSpPr>
        <p:sp>
          <p:nvSpPr>
            <p:cNvPr id="60" name="Line 53"/>
            <p:cNvSpPr>
              <a:spLocks noChangeShapeType="1"/>
            </p:cNvSpPr>
            <p:nvPr/>
          </p:nvSpPr>
          <p:spPr bwMode="auto">
            <a:xfrm>
              <a:off x="4024" y="2120"/>
              <a:ext cx="0" cy="0"/>
            </a:xfrm>
            <a:prstGeom prst="line">
              <a:avLst/>
            </a:prstGeom>
            <a:noFill/>
            <a:ln w="12700" cap="flat">
              <a:solidFill>
                <a:srgbClr val="A80000"/>
              </a:solidFill>
              <a:prstDash val="solid"/>
              <a:miter lim="800000"/>
              <a:headEnd/>
              <a:tailEnd/>
            </a:ln>
            <a:extLst>
              <a:ext uri="{909E8E84-426E-40DD-AFC4-6F175D3DCCD1}">
                <a14:hiddenFill xmlns:a14="http://schemas.microsoft.com/office/drawing/2010/main">
                  <a:noFill/>
                </a14:hiddenFill>
              </a:ext>
            </a:extLst>
          </p:spPr>
          <p:txBody>
            <a:bodyPr vert="horz" wrap="square" lIns="93260" tIns="46630" rIns="93260" bIns="46630" numCol="1" anchor="t" anchorCtr="0" compatLnSpc="1">
              <a:prstTxWarp prst="textNoShape">
                <a:avLst/>
              </a:prstTxWarp>
            </a:bodyPr>
            <a:lstStyle/>
            <a:p>
              <a:pPr defTabSz="951304">
                <a:defRPr/>
              </a:pPr>
              <a:endParaRPr lang="en-US" sz="1836" kern="0">
                <a:solidFill>
                  <a:srgbClr val="505050"/>
                </a:solidFill>
                <a:latin typeface="Segoe UI"/>
              </a:endParaRPr>
            </a:p>
          </p:txBody>
        </p:sp>
        <p:sp>
          <p:nvSpPr>
            <p:cNvPr id="61" name="Freeform 54"/>
            <p:cNvSpPr>
              <a:spLocks/>
            </p:cNvSpPr>
            <p:nvPr/>
          </p:nvSpPr>
          <p:spPr bwMode="auto">
            <a:xfrm>
              <a:off x="3800" y="2150"/>
              <a:ext cx="234" cy="130"/>
            </a:xfrm>
            <a:custGeom>
              <a:avLst/>
              <a:gdLst>
                <a:gd name="T0" fmla="*/ 112 w 120"/>
                <a:gd name="T1" fmla="*/ 66 h 66"/>
                <a:gd name="T2" fmla="*/ 8 w 120"/>
                <a:gd name="T3" fmla="*/ 66 h 66"/>
                <a:gd name="T4" fmla="*/ 0 w 120"/>
                <a:gd name="T5" fmla="*/ 58 h 66"/>
                <a:gd name="T6" fmla="*/ 0 w 120"/>
                <a:gd name="T7" fmla="*/ 8 h 66"/>
                <a:gd name="T8" fmla="*/ 8 w 120"/>
                <a:gd name="T9" fmla="*/ 0 h 66"/>
                <a:gd name="T10" fmla="*/ 112 w 120"/>
                <a:gd name="T11" fmla="*/ 0 h 66"/>
                <a:gd name="T12" fmla="*/ 120 w 120"/>
                <a:gd name="T13" fmla="*/ 8 h 66"/>
                <a:gd name="T14" fmla="*/ 120 w 120"/>
                <a:gd name="T15" fmla="*/ 58 h 66"/>
                <a:gd name="T16" fmla="*/ 112 w 120"/>
                <a:gd name="T17" fmla="*/ 66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0" h="66">
                  <a:moveTo>
                    <a:pt x="112" y="66"/>
                  </a:moveTo>
                  <a:cubicBezTo>
                    <a:pt x="8" y="66"/>
                    <a:pt x="8" y="66"/>
                    <a:pt x="8" y="66"/>
                  </a:cubicBezTo>
                  <a:cubicBezTo>
                    <a:pt x="3" y="66"/>
                    <a:pt x="0" y="63"/>
                    <a:pt x="0" y="58"/>
                  </a:cubicBezTo>
                  <a:cubicBezTo>
                    <a:pt x="0" y="8"/>
                    <a:pt x="0" y="8"/>
                    <a:pt x="0" y="8"/>
                  </a:cubicBezTo>
                  <a:cubicBezTo>
                    <a:pt x="0" y="3"/>
                    <a:pt x="3" y="0"/>
                    <a:pt x="8" y="0"/>
                  </a:cubicBezTo>
                  <a:cubicBezTo>
                    <a:pt x="112" y="0"/>
                    <a:pt x="112" y="0"/>
                    <a:pt x="112" y="0"/>
                  </a:cubicBezTo>
                  <a:cubicBezTo>
                    <a:pt x="117" y="0"/>
                    <a:pt x="120" y="3"/>
                    <a:pt x="120" y="8"/>
                  </a:cubicBezTo>
                  <a:cubicBezTo>
                    <a:pt x="120" y="58"/>
                    <a:pt x="120" y="58"/>
                    <a:pt x="120" y="58"/>
                  </a:cubicBezTo>
                  <a:cubicBezTo>
                    <a:pt x="120" y="63"/>
                    <a:pt x="117" y="66"/>
                    <a:pt x="112" y="66"/>
                  </a:cubicBezTo>
                  <a:close/>
                </a:path>
              </a:pathLst>
            </a:custGeom>
            <a:solidFill>
              <a:srgbClr val="0078D7"/>
            </a:solidFill>
            <a:ln w="12700" cap="flat">
              <a:solidFill>
                <a:srgbClr val="0078D7">
                  <a:lumMod val="50000"/>
                </a:srgbClr>
              </a:solidFill>
              <a:prstDash val="solid"/>
              <a:miter lim="800000"/>
              <a:headEnd/>
              <a:tailEnd/>
            </a:ln>
          </p:spPr>
          <p:txBody>
            <a:bodyPr vert="horz" wrap="square" lIns="93260" tIns="46630" rIns="93260" bIns="46630" numCol="1" anchor="t" anchorCtr="0" compatLnSpc="1">
              <a:prstTxWarp prst="textNoShape">
                <a:avLst/>
              </a:prstTxWarp>
            </a:bodyPr>
            <a:lstStyle/>
            <a:p>
              <a:pPr defTabSz="951304">
                <a:defRPr/>
              </a:pPr>
              <a:endParaRPr lang="en-US" sz="1836" kern="0">
                <a:solidFill>
                  <a:srgbClr val="505050"/>
                </a:solidFill>
                <a:latin typeface="Segoe UI"/>
              </a:endParaRPr>
            </a:p>
          </p:txBody>
        </p:sp>
        <p:sp>
          <p:nvSpPr>
            <p:cNvPr id="62" name="Line 57"/>
            <p:cNvSpPr>
              <a:spLocks noChangeShapeType="1"/>
            </p:cNvSpPr>
            <p:nvPr/>
          </p:nvSpPr>
          <p:spPr bwMode="auto">
            <a:xfrm>
              <a:off x="3903" y="2179"/>
              <a:ext cx="104" cy="0"/>
            </a:xfrm>
            <a:prstGeom prst="line">
              <a:avLst/>
            </a:prstGeom>
            <a:noFill/>
            <a:ln w="12700"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93260" tIns="46630" rIns="93260" bIns="46630" numCol="1" anchor="t" anchorCtr="0" compatLnSpc="1">
              <a:prstTxWarp prst="textNoShape">
                <a:avLst/>
              </a:prstTxWarp>
            </a:bodyPr>
            <a:lstStyle/>
            <a:p>
              <a:pPr defTabSz="951304">
                <a:defRPr/>
              </a:pPr>
              <a:endParaRPr lang="en-US" sz="1836" kern="0">
                <a:solidFill>
                  <a:srgbClr val="505050"/>
                </a:solidFill>
                <a:latin typeface="Segoe UI"/>
              </a:endParaRPr>
            </a:p>
          </p:txBody>
        </p:sp>
        <p:sp>
          <p:nvSpPr>
            <p:cNvPr id="63" name="Line 58"/>
            <p:cNvSpPr>
              <a:spLocks noChangeShapeType="1"/>
            </p:cNvSpPr>
            <p:nvPr/>
          </p:nvSpPr>
          <p:spPr bwMode="auto">
            <a:xfrm>
              <a:off x="3903" y="2201"/>
              <a:ext cx="104" cy="0"/>
            </a:xfrm>
            <a:prstGeom prst="line">
              <a:avLst/>
            </a:prstGeom>
            <a:noFill/>
            <a:ln w="12700"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93260" tIns="46630" rIns="93260" bIns="46630" numCol="1" anchor="t" anchorCtr="0" compatLnSpc="1">
              <a:prstTxWarp prst="textNoShape">
                <a:avLst/>
              </a:prstTxWarp>
            </a:bodyPr>
            <a:lstStyle/>
            <a:p>
              <a:pPr defTabSz="951304">
                <a:defRPr/>
              </a:pPr>
              <a:endParaRPr lang="en-US" sz="1836" kern="0">
                <a:solidFill>
                  <a:srgbClr val="505050"/>
                </a:solidFill>
                <a:latin typeface="Segoe UI"/>
              </a:endParaRPr>
            </a:p>
          </p:txBody>
        </p:sp>
        <p:sp>
          <p:nvSpPr>
            <p:cNvPr id="64" name="Line 59"/>
            <p:cNvSpPr>
              <a:spLocks noChangeShapeType="1"/>
            </p:cNvSpPr>
            <p:nvPr/>
          </p:nvSpPr>
          <p:spPr bwMode="auto">
            <a:xfrm>
              <a:off x="3940" y="2223"/>
              <a:ext cx="67" cy="0"/>
            </a:xfrm>
            <a:prstGeom prst="line">
              <a:avLst/>
            </a:prstGeom>
            <a:noFill/>
            <a:ln w="12700"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93260" tIns="46630" rIns="93260" bIns="46630" numCol="1" anchor="t" anchorCtr="0" compatLnSpc="1">
              <a:prstTxWarp prst="textNoShape">
                <a:avLst/>
              </a:prstTxWarp>
            </a:bodyPr>
            <a:lstStyle/>
            <a:p>
              <a:pPr defTabSz="951304">
                <a:defRPr/>
              </a:pPr>
              <a:endParaRPr lang="en-US" sz="1836" kern="0">
                <a:solidFill>
                  <a:srgbClr val="505050"/>
                </a:solidFill>
                <a:latin typeface="Segoe UI"/>
              </a:endParaRPr>
            </a:p>
          </p:txBody>
        </p:sp>
        <p:sp>
          <p:nvSpPr>
            <p:cNvPr id="65" name="Line 60"/>
            <p:cNvSpPr>
              <a:spLocks noChangeShapeType="1"/>
            </p:cNvSpPr>
            <p:nvPr/>
          </p:nvSpPr>
          <p:spPr bwMode="auto">
            <a:xfrm>
              <a:off x="3940" y="2248"/>
              <a:ext cx="67" cy="0"/>
            </a:xfrm>
            <a:prstGeom prst="line">
              <a:avLst/>
            </a:prstGeom>
            <a:noFill/>
            <a:ln w="12700"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93260" tIns="46630" rIns="93260" bIns="46630" numCol="1" anchor="t" anchorCtr="0" compatLnSpc="1">
              <a:prstTxWarp prst="textNoShape">
                <a:avLst/>
              </a:prstTxWarp>
            </a:bodyPr>
            <a:lstStyle/>
            <a:p>
              <a:pPr defTabSz="951304">
                <a:defRPr/>
              </a:pPr>
              <a:endParaRPr lang="en-US" sz="1836" kern="0">
                <a:solidFill>
                  <a:srgbClr val="505050"/>
                </a:solidFill>
                <a:latin typeface="Segoe UI"/>
              </a:endParaRPr>
            </a:p>
          </p:txBody>
        </p:sp>
        <p:sp>
          <p:nvSpPr>
            <p:cNvPr id="66" name="Rectangle 61"/>
            <p:cNvSpPr>
              <a:spLocks noChangeArrowheads="1"/>
            </p:cNvSpPr>
            <p:nvPr/>
          </p:nvSpPr>
          <p:spPr bwMode="auto">
            <a:xfrm>
              <a:off x="3817" y="2173"/>
              <a:ext cx="69" cy="85"/>
            </a:xfrm>
            <a:prstGeom prst="rect">
              <a:avLst/>
            </a:prstGeom>
            <a:solidFill>
              <a:srgbClr val="FFFFFF"/>
            </a:solidFill>
            <a:ln w="12700" cap="flat">
              <a:solidFill>
                <a:srgbClr val="0078D7">
                  <a:lumMod val="50000"/>
                </a:srgbClr>
              </a:solidFill>
              <a:prstDash val="solid"/>
              <a:miter lim="800000"/>
              <a:headEnd/>
              <a:tailEnd/>
            </a:ln>
          </p:spPr>
          <p:txBody>
            <a:bodyPr vert="horz" wrap="square" lIns="93260" tIns="46630" rIns="93260" bIns="46630" numCol="1" anchor="t" anchorCtr="0" compatLnSpc="1">
              <a:prstTxWarp prst="textNoShape">
                <a:avLst/>
              </a:prstTxWarp>
            </a:bodyPr>
            <a:lstStyle/>
            <a:p>
              <a:pPr defTabSz="951304">
                <a:defRPr/>
              </a:pPr>
              <a:endParaRPr lang="en-US" sz="1836" kern="0">
                <a:solidFill>
                  <a:srgbClr val="505050"/>
                </a:solidFill>
                <a:latin typeface="Segoe UI"/>
              </a:endParaRPr>
            </a:p>
          </p:txBody>
        </p:sp>
        <p:sp>
          <p:nvSpPr>
            <p:cNvPr id="67" name="Freeform 56"/>
            <p:cNvSpPr>
              <a:spLocks/>
            </p:cNvSpPr>
            <p:nvPr/>
          </p:nvSpPr>
          <p:spPr bwMode="auto">
            <a:xfrm>
              <a:off x="3837" y="2209"/>
              <a:ext cx="29" cy="34"/>
            </a:xfrm>
            <a:custGeom>
              <a:avLst/>
              <a:gdLst>
                <a:gd name="T0" fmla="*/ 15 w 15"/>
                <a:gd name="T1" fmla="*/ 17 h 17"/>
                <a:gd name="T2" fmla="*/ 15 w 15"/>
                <a:gd name="T3" fmla="*/ 9 h 17"/>
                <a:gd name="T4" fmla="*/ 13 w 15"/>
                <a:gd name="T5" fmla="*/ 5 h 17"/>
                <a:gd name="T6" fmla="*/ 0 w 15"/>
                <a:gd name="T7" fmla="*/ 10 h 17"/>
                <a:gd name="T8" fmla="*/ 0 w 15"/>
                <a:gd name="T9" fmla="*/ 17 h 17"/>
              </a:gdLst>
              <a:ahLst/>
              <a:cxnLst>
                <a:cxn ang="0">
                  <a:pos x="T0" y="T1"/>
                </a:cxn>
                <a:cxn ang="0">
                  <a:pos x="T2" y="T3"/>
                </a:cxn>
                <a:cxn ang="0">
                  <a:pos x="T4" y="T5"/>
                </a:cxn>
                <a:cxn ang="0">
                  <a:pos x="T6" y="T7"/>
                </a:cxn>
                <a:cxn ang="0">
                  <a:pos x="T8" y="T9"/>
                </a:cxn>
              </a:cxnLst>
              <a:rect l="0" t="0" r="r" b="b"/>
              <a:pathLst>
                <a:path w="15" h="17">
                  <a:moveTo>
                    <a:pt x="15" y="17"/>
                  </a:moveTo>
                  <a:cubicBezTo>
                    <a:pt x="15" y="9"/>
                    <a:pt x="15" y="9"/>
                    <a:pt x="15" y="9"/>
                  </a:cubicBezTo>
                  <a:cubicBezTo>
                    <a:pt x="15" y="7"/>
                    <a:pt x="15" y="6"/>
                    <a:pt x="13" y="5"/>
                  </a:cubicBezTo>
                  <a:cubicBezTo>
                    <a:pt x="7" y="0"/>
                    <a:pt x="0" y="4"/>
                    <a:pt x="0" y="10"/>
                  </a:cubicBezTo>
                  <a:cubicBezTo>
                    <a:pt x="0" y="17"/>
                    <a:pt x="0" y="17"/>
                    <a:pt x="0" y="17"/>
                  </a:cubicBezTo>
                </a:path>
              </a:pathLst>
            </a:custGeom>
            <a:solidFill>
              <a:srgbClr val="505050"/>
            </a:solidFill>
            <a:ln w="12700" cap="flat">
              <a:solidFill>
                <a:srgbClr val="505050">
                  <a:lumMod val="50000"/>
                </a:srgbClr>
              </a:solidFill>
              <a:prstDash val="solid"/>
              <a:miter lim="800000"/>
              <a:headEnd/>
              <a:tailEnd/>
            </a:ln>
          </p:spPr>
          <p:txBody>
            <a:bodyPr vert="horz" wrap="square" lIns="93260" tIns="46630" rIns="93260" bIns="46630" numCol="1" anchor="t" anchorCtr="0" compatLnSpc="1">
              <a:prstTxWarp prst="textNoShape">
                <a:avLst/>
              </a:prstTxWarp>
            </a:bodyPr>
            <a:lstStyle/>
            <a:p>
              <a:pPr defTabSz="951304">
                <a:defRPr/>
              </a:pPr>
              <a:endParaRPr lang="en-US" sz="1836" kern="0">
                <a:solidFill>
                  <a:srgbClr val="505050"/>
                </a:solidFill>
                <a:latin typeface="Segoe UI"/>
              </a:endParaRPr>
            </a:p>
          </p:txBody>
        </p:sp>
        <p:sp>
          <p:nvSpPr>
            <p:cNvPr id="68" name="Oval 55"/>
            <p:cNvSpPr>
              <a:spLocks noChangeArrowheads="1"/>
            </p:cNvSpPr>
            <p:nvPr/>
          </p:nvSpPr>
          <p:spPr bwMode="auto">
            <a:xfrm>
              <a:off x="3841" y="2193"/>
              <a:ext cx="21" cy="22"/>
            </a:xfrm>
            <a:prstGeom prst="ellipse">
              <a:avLst/>
            </a:prstGeom>
            <a:solidFill>
              <a:srgbClr val="505050"/>
            </a:solidFill>
            <a:ln w="12700" cap="flat">
              <a:solidFill>
                <a:srgbClr val="505050">
                  <a:lumMod val="50000"/>
                </a:srgbClr>
              </a:solidFill>
              <a:prstDash val="solid"/>
              <a:miter lim="800000"/>
              <a:headEnd/>
              <a:tailEnd/>
            </a:ln>
          </p:spPr>
          <p:txBody>
            <a:bodyPr vert="horz" wrap="square" lIns="93260" tIns="46630" rIns="93260" bIns="46630" numCol="1" anchor="t" anchorCtr="0" compatLnSpc="1">
              <a:prstTxWarp prst="textNoShape">
                <a:avLst/>
              </a:prstTxWarp>
            </a:bodyPr>
            <a:lstStyle/>
            <a:p>
              <a:pPr defTabSz="951304">
                <a:defRPr/>
              </a:pPr>
              <a:endParaRPr lang="en-US" sz="1836" kern="0">
                <a:solidFill>
                  <a:srgbClr val="505050"/>
                </a:solidFill>
                <a:latin typeface="Segoe UI"/>
              </a:endParaRPr>
            </a:p>
          </p:txBody>
        </p:sp>
      </p:grpSp>
      <p:grpSp>
        <p:nvGrpSpPr>
          <p:cNvPr id="69" name="Group 52"/>
          <p:cNvGrpSpPr>
            <a:grpSpLocks noChangeAspect="1"/>
          </p:cNvGrpSpPr>
          <p:nvPr/>
        </p:nvGrpSpPr>
        <p:grpSpPr bwMode="auto">
          <a:xfrm>
            <a:off x="2111480" y="4586086"/>
            <a:ext cx="533777" cy="364975"/>
            <a:chOff x="3800" y="2120"/>
            <a:chExt cx="234" cy="160"/>
          </a:xfrm>
        </p:grpSpPr>
        <p:sp>
          <p:nvSpPr>
            <p:cNvPr id="70" name="Line 53"/>
            <p:cNvSpPr>
              <a:spLocks noChangeShapeType="1"/>
            </p:cNvSpPr>
            <p:nvPr/>
          </p:nvSpPr>
          <p:spPr bwMode="auto">
            <a:xfrm>
              <a:off x="4024" y="2120"/>
              <a:ext cx="0" cy="0"/>
            </a:xfrm>
            <a:prstGeom prst="line">
              <a:avLst/>
            </a:prstGeom>
            <a:noFill/>
            <a:ln w="12700" cap="flat">
              <a:solidFill>
                <a:srgbClr val="A80000"/>
              </a:solidFill>
              <a:prstDash val="solid"/>
              <a:miter lim="800000"/>
              <a:headEnd/>
              <a:tailEnd/>
            </a:ln>
            <a:extLst>
              <a:ext uri="{909E8E84-426E-40DD-AFC4-6F175D3DCCD1}">
                <a14:hiddenFill xmlns:a14="http://schemas.microsoft.com/office/drawing/2010/main">
                  <a:noFill/>
                </a14:hiddenFill>
              </a:ext>
            </a:extLst>
          </p:spPr>
          <p:txBody>
            <a:bodyPr vert="horz" wrap="square" lIns="93260" tIns="46630" rIns="93260" bIns="46630" numCol="1" anchor="t" anchorCtr="0" compatLnSpc="1">
              <a:prstTxWarp prst="textNoShape">
                <a:avLst/>
              </a:prstTxWarp>
            </a:bodyPr>
            <a:lstStyle/>
            <a:p>
              <a:pPr defTabSz="951304">
                <a:defRPr/>
              </a:pPr>
              <a:endParaRPr lang="en-US" sz="1836" kern="0">
                <a:solidFill>
                  <a:srgbClr val="505050"/>
                </a:solidFill>
                <a:latin typeface="Segoe UI"/>
              </a:endParaRPr>
            </a:p>
          </p:txBody>
        </p:sp>
        <p:sp>
          <p:nvSpPr>
            <p:cNvPr id="71" name="Freeform 54"/>
            <p:cNvSpPr>
              <a:spLocks/>
            </p:cNvSpPr>
            <p:nvPr/>
          </p:nvSpPr>
          <p:spPr bwMode="auto">
            <a:xfrm>
              <a:off x="3800" y="2150"/>
              <a:ext cx="234" cy="130"/>
            </a:xfrm>
            <a:custGeom>
              <a:avLst/>
              <a:gdLst>
                <a:gd name="T0" fmla="*/ 112 w 120"/>
                <a:gd name="T1" fmla="*/ 66 h 66"/>
                <a:gd name="T2" fmla="*/ 8 w 120"/>
                <a:gd name="T3" fmla="*/ 66 h 66"/>
                <a:gd name="T4" fmla="*/ 0 w 120"/>
                <a:gd name="T5" fmla="*/ 58 h 66"/>
                <a:gd name="T6" fmla="*/ 0 w 120"/>
                <a:gd name="T7" fmla="*/ 8 h 66"/>
                <a:gd name="T8" fmla="*/ 8 w 120"/>
                <a:gd name="T9" fmla="*/ 0 h 66"/>
                <a:gd name="T10" fmla="*/ 112 w 120"/>
                <a:gd name="T11" fmla="*/ 0 h 66"/>
                <a:gd name="T12" fmla="*/ 120 w 120"/>
                <a:gd name="T13" fmla="*/ 8 h 66"/>
                <a:gd name="T14" fmla="*/ 120 w 120"/>
                <a:gd name="T15" fmla="*/ 58 h 66"/>
                <a:gd name="T16" fmla="*/ 112 w 120"/>
                <a:gd name="T17" fmla="*/ 66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0" h="66">
                  <a:moveTo>
                    <a:pt x="112" y="66"/>
                  </a:moveTo>
                  <a:cubicBezTo>
                    <a:pt x="8" y="66"/>
                    <a:pt x="8" y="66"/>
                    <a:pt x="8" y="66"/>
                  </a:cubicBezTo>
                  <a:cubicBezTo>
                    <a:pt x="3" y="66"/>
                    <a:pt x="0" y="63"/>
                    <a:pt x="0" y="58"/>
                  </a:cubicBezTo>
                  <a:cubicBezTo>
                    <a:pt x="0" y="8"/>
                    <a:pt x="0" y="8"/>
                    <a:pt x="0" y="8"/>
                  </a:cubicBezTo>
                  <a:cubicBezTo>
                    <a:pt x="0" y="3"/>
                    <a:pt x="3" y="0"/>
                    <a:pt x="8" y="0"/>
                  </a:cubicBezTo>
                  <a:cubicBezTo>
                    <a:pt x="112" y="0"/>
                    <a:pt x="112" y="0"/>
                    <a:pt x="112" y="0"/>
                  </a:cubicBezTo>
                  <a:cubicBezTo>
                    <a:pt x="117" y="0"/>
                    <a:pt x="120" y="3"/>
                    <a:pt x="120" y="8"/>
                  </a:cubicBezTo>
                  <a:cubicBezTo>
                    <a:pt x="120" y="58"/>
                    <a:pt x="120" y="58"/>
                    <a:pt x="120" y="58"/>
                  </a:cubicBezTo>
                  <a:cubicBezTo>
                    <a:pt x="120" y="63"/>
                    <a:pt x="117" y="66"/>
                    <a:pt x="112" y="66"/>
                  </a:cubicBezTo>
                  <a:close/>
                </a:path>
              </a:pathLst>
            </a:custGeom>
            <a:solidFill>
              <a:srgbClr val="0078D7"/>
            </a:solidFill>
            <a:ln w="12700" cap="flat">
              <a:solidFill>
                <a:srgbClr val="0078D7">
                  <a:lumMod val="50000"/>
                </a:srgbClr>
              </a:solidFill>
              <a:prstDash val="solid"/>
              <a:miter lim="800000"/>
              <a:headEnd/>
              <a:tailEnd/>
            </a:ln>
          </p:spPr>
          <p:txBody>
            <a:bodyPr vert="horz" wrap="square" lIns="93260" tIns="46630" rIns="93260" bIns="46630" numCol="1" anchor="t" anchorCtr="0" compatLnSpc="1">
              <a:prstTxWarp prst="textNoShape">
                <a:avLst/>
              </a:prstTxWarp>
            </a:bodyPr>
            <a:lstStyle/>
            <a:p>
              <a:pPr defTabSz="951304">
                <a:defRPr/>
              </a:pPr>
              <a:endParaRPr lang="en-US" sz="1836" kern="0">
                <a:solidFill>
                  <a:srgbClr val="505050"/>
                </a:solidFill>
                <a:latin typeface="Segoe UI"/>
              </a:endParaRPr>
            </a:p>
          </p:txBody>
        </p:sp>
        <p:sp>
          <p:nvSpPr>
            <p:cNvPr id="72" name="Line 57"/>
            <p:cNvSpPr>
              <a:spLocks noChangeShapeType="1"/>
            </p:cNvSpPr>
            <p:nvPr/>
          </p:nvSpPr>
          <p:spPr bwMode="auto">
            <a:xfrm>
              <a:off x="3903" y="2179"/>
              <a:ext cx="104" cy="0"/>
            </a:xfrm>
            <a:prstGeom prst="line">
              <a:avLst/>
            </a:prstGeom>
            <a:noFill/>
            <a:ln w="12700"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93260" tIns="46630" rIns="93260" bIns="46630" numCol="1" anchor="t" anchorCtr="0" compatLnSpc="1">
              <a:prstTxWarp prst="textNoShape">
                <a:avLst/>
              </a:prstTxWarp>
            </a:bodyPr>
            <a:lstStyle/>
            <a:p>
              <a:pPr defTabSz="951304">
                <a:defRPr/>
              </a:pPr>
              <a:endParaRPr lang="en-US" sz="1836" kern="0">
                <a:solidFill>
                  <a:srgbClr val="505050"/>
                </a:solidFill>
                <a:latin typeface="Segoe UI"/>
              </a:endParaRPr>
            </a:p>
          </p:txBody>
        </p:sp>
        <p:sp>
          <p:nvSpPr>
            <p:cNvPr id="73" name="Line 58"/>
            <p:cNvSpPr>
              <a:spLocks noChangeShapeType="1"/>
            </p:cNvSpPr>
            <p:nvPr/>
          </p:nvSpPr>
          <p:spPr bwMode="auto">
            <a:xfrm>
              <a:off x="3903" y="2201"/>
              <a:ext cx="104" cy="0"/>
            </a:xfrm>
            <a:prstGeom prst="line">
              <a:avLst/>
            </a:prstGeom>
            <a:noFill/>
            <a:ln w="12700"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93260" tIns="46630" rIns="93260" bIns="46630" numCol="1" anchor="t" anchorCtr="0" compatLnSpc="1">
              <a:prstTxWarp prst="textNoShape">
                <a:avLst/>
              </a:prstTxWarp>
            </a:bodyPr>
            <a:lstStyle/>
            <a:p>
              <a:pPr defTabSz="951304">
                <a:defRPr/>
              </a:pPr>
              <a:endParaRPr lang="en-US" sz="1836" kern="0">
                <a:solidFill>
                  <a:srgbClr val="505050"/>
                </a:solidFill>
                <a:latin typeface="Segoe UI"/>
              </a:endParaRPr>
            </a:p>
          </p:txBody>
        </p:sp>
        <p:sp>
          <p:nvSpPr>
            <p:cNvPr id="74" name="Line 59"/>
            <p:cNvSpPr>
              <a:spLocks noChangeShapeType="1"/>
            </p:cNvSpPr>
            <p:nvPr/>
          </p:nvSpPr>
          <p:spPr bwMode="auto">
            <a:xfrm>
              <a:off x="3940" y="2223"/>
              <a:ext cx="67" cy="0"/>
            </a:xfrm>
            <a:prstGeom prst="line">
              <a:avLst/>
            </a:prstGeom>
            <a:noFill/>
            <a:ln w="12700"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93260" tIns="46630" rIns="93260" bIns="46630" numCol="1" anchor="t" anchorCtr="0" compatLnSpc="1">
              <a:prstTxWarp prst="textNoShape">
                <a:avLst/>
              </a:prstTxWarp>
            </a:bodyPr>
            <a:lstStyle/>
            <a:p>
              <a:pPr defTabSz="951304">
                <a:defRPr/>
              </a:pPr>
              <a:endParaRPr lang="en-US" sz="1836" kern="0">
                <a:solidFill>
                  <a:srgbClr val="505050"/>
                </a:solidFill>
                <a:latin typeface="Segoe UI"/>
              </a:endParaRPr>
            </a:p>
          </p:txBody>
        </p:sp>
        <p:sp>
          <p:nvSpPr>
            <p:cNvPr id="75" name="Line 60"/>
            <p:cNvSpPr>
              <a:spLocks noChangeShapeType="1"/>
            </p:cNvSpPr>
            <p:nvPr/>
          </p:nvSpPr>
          <p:spPr bwMode="auto">
            <a:xfrm>
              <a:off x="3940" y="2248"/>
              <a:ext cx="67" cy="0"/>
            </a:xfrm>
            <a:prstGeom prst="line">
              <a:avLst/>
            </a:prstGeom>
            <a:noFill/>
            <a:ln w="12700"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93260" tIns="46630" rIns="93260" bIns="46630" numCol="1" anchor="t" anchorCtr="0" compatLnSpc="1">
              <a:prstTxWarp prst="textNoShape">
                <a:avLst/>
              </a:prstTxWarp>
            </a:bodyPr>
            <a:lstStyle/>
            <a:p>
              <a:pPr defTabSz="951304">
                <a:defRPr/>
              </a:pPr>
              <a:endParaRPr lang="en-US" sz="1836" kern="0">
                <a:solidFill>
                  <a:srgbClr val="505050"/>
                </a:solidFill>
                <a:latin typeface="Segoe UI"/>
              </a:endParaRPr>
            </a:p>
          </p:txBody>
        </p:sp>
        <p:sp>
          <p:nvSpPr>
            <p:cNvPr id="76" name="Rectangle 61"/>
            <p:cNvSpPr>
              <a:spLocks noChangeArrowheads="1"/>
            </p:cNvSpPr>
            <p:nvPr/>
          </p:nvSpPr>
          <p:spPr bwMode="auto">
            <a:xfrm>
              <a:off x="3817" y="2173"/>
              <a:ext cx="69" cy="85"/>
            </a:xfrm>
            <a:prstGeom prst="rect">
              <a:avLst/>
            </a:prstGeom>
            <a:solidFill>
              <a:srgbClr val="FFFFFF"/>
            </a:solidFill>
            <a:ln w="12700" cap="flat">
              <a:solidFill>
                <a:srgbClr val="0078D7">
                  <a:lumMod val="50000"/>
                </a:srgbClr>
              </a:solidFill>
              <a:prstDash val="solid"/>
              <a:miter lim="800000"/>
              <a:headEnd/>
              <a:tailEnd/>
            </a:ln>
          </p:spPr>
          <p:txBody>
            <a:bodyPr vert="horz" wrap="square" lIns="93260" tIns="46630" rIns="93260" bIns="46630" numCol="1" anchor="t" anchorCtr="0" compatLnSpc="1">
              <a:prstTxWarp prst="textNoShape">
                <a:avLst/>
              </a:prstTxWarp>
            </a:bodyPr>
            <a:lstStyle/>
            <a:p>
              <a:pPr defTabSz="951304">
                <a:defRPr/>
              </a:pPr>
              <a:endParaRPr lang="en-US" sz="1836" kern="0">
                <a:solidFill>
                  <a:srgbClr val="505050"/>
                </a:solidFill>
                <a:latin typeface="Segoe UI"/>
              </a:endParaRPr>
            </a:p>
          </p:txBody>
        </p:sp>
        <p:sp>
          <p:nvSpPr>
            <p:cNvPr id="77" name="Freeform 56"/>
            <p:cNvSpPr>
              <a:spLocks/>
            </p:cNvSpPr>
            <p:nvPr/>
          </p:nvSpPr>
          <p:spPr bwMode="auto">
            <a:xfrm>
              <a:off x="3837" y="2209"/>
              <a:ext cx="29" cy="34"/>
            </a:xfrm>
            <a:custGeom>
              <a:avLst/>
              <a:gdLst>
                <a:gd name="T0" fmla="*/ 15 w 15"/>
                <a:gd name="T1" fmla="*/ 17 h 17"/>
                <a:gd name="T2" fmla="*/ 15 w 15"/>
                <a:gd name="T3" fmla="*/ 9 h 17"/>
                <a:gd name="T4" fmla="*/ 13 w 15"/>
                <a:gd name="T5" fmla="*/ 5 h 17"/>
                <a:gd name="T6" fmla="*/ 0 w 15"/>
                <a:gd name="T7" fmla="*/ 10 h 17"/>
                <a:gd name="T8" fmla="*/ 0 w 15"/>
                <a:gd name="T9" fmla="*/ 17 h 17"/>
              </a:gdLst>
              <a:ahLst/>
              <a:cxnLst>
                <a:cxn ang="0">
                  <a:pos x="T0" y="T1"/>
                </a:cxn>
                <a:cxn ang="0">
                  <a:pos x="T2" y="T3"/>
                </a:cxn>
                <a:cxn ang="0">
                  <a:pos x="T4" y="T5"/>
                </a:cxn>
                <a:cxn ang="0">
                  <a:pos x="T6" y="T7"/>
                </a:cxn>
                <a:cxn ang="0">
                  <a:pos x="T8" y="T9"/>
                </a:cxn>
              </a:cxnLst>
              <a:rect l="0" t="0" r="r" b="b"/>
              <a:pathLst>
                <a:path w="15" h="17">
                  <a:moveTo>
                    <a:pt x="15" y="17"/>
                  </a:moveTo>
                  <a:cubicBezTo>
                    <a:pt x="15" y="9"/>
                    <a:pt x="15" y="9"/>
                    <a:pt x="15" y="9"/>
                  </a:cubicBezTo>
                  <a:cubicBezTo>
                    <a:pt x="15" y="7"/>
                    <a:pt x="15" y="6"/>
                    <a:pt x="13" y="5"/>
                  </a:cubicBezTo>
                  <a:cubicBezTo>
                    <a:pt x="7" y="0"/>
                    <a:pt x="0" y="4"/>
                    <a:pt x="0" y="10"/>
                  </a:cubicBezTo>
                  <a:cubicBezTo>
                    <a:pt x="0" y="17"/>
                    <a:pt x="0" y="17"/>
                    <a:pt x="0" y="17"/>
                  </a:cubicBezTo>
                </a:path>
              </a:pathLst>
            </a:custGeom>
            <a:solidFill>
              <a:srgbClr val="505050"/>
            </a:solidFill>
            <a:ln w="12700" cap="flat">
              <a:solidFill>
                <a:srgbClr val="505050">
                  <a:lumMod val="50000"/>
                </a:srgbClr>
              </a:solidFill>
              <a:prstDash val="solid"/>
              <a:miter lim="800000"/>
              <a:headEnd/>
              <a:tailEnd/>
            </a:ln>
          </p:spPr>
          <p:txBody>
            <a:bodyPr vert="horz" wrap="square" lIns="93260" tIns="46630" rIns="93260" bIns="46630" numCol="1" anchor="t" anchorCtr="0" compatLnSpc="1">
              <a:prstTxWarp prst="textNoShape">
                <a:avLst/>
              </a:prstTxWarp>
            </a:bodyPr>
            <a:lstStyle/>
            <a:p>
              <a:pPr defTabSz="951304">
                <a:defRPr/>
              </a:pPr>
              <a:endParaRPr lang="en-US" sz="1836" kern="0">
                <a:solidFill>
                  <a:srgbClr val="505050"/>
                </a:solidFill>
                <a:latin typeface="Segoe UI"/>
              </a:endParaRPr>
            </a:p>
          </p:txBody>
        </p:sp>
        <p:sp>
          <p:nvSpPr>
            <p:cNvPr id="78" name="Oval 55"/>
            <p:cNvSpPr>
              <a:spLocks noChangeArrowheads="1"/>
            </p:cNvSpPr>
            <p:nvPr/>
          </p:nvSpPr>
          <p:spPr bwMode="auto">
            <a:xfrm>
              <a:off x="3841" y="2193"/>
              <a:ext cx="21" cy="22"/>
            </a:xfrm>
            <a:prstGeom prst="ellipse">
              <a:avLst/>
            </a:prstGeom>
            <a:solidFill>
              <a:srgbClr val="505050"/>
            </a:solidFill>
            <a:ln w="12700" cap="flat">
              <a:solidFill>
                <a:srgbClr val="505050">
                  <a:lumMod val="50000"/>
                </a:srgbClr>
              </a:solidFill>
              <a:prstDash val="solid"/>
              <a:miter lim="800000"/>
              <a:headEnd/>
              <a:tailEnd/>
            </a:ln>
          </p:spPr>
          <p:txBody>
            <a:bodyPr vert="horz" wrap="square" lIns="93260" tIns="46630" rIns="93260" bIns="46630" numCol="1" anchor="t" anchorCtr="0" compatLnSpc="1">
              <a:prstTxWarp prst="textNoShape">
                <a:avLst/>
              </a:prstTxWarp>
            </a:bodyPr>
            <a:lstStyle/>
            <a:p>
              <a:pPr defTabSz="951304">
                <a:defRPr/>
              </a:pPr>
              <a:endParaRPr lang="en-US" sz="1836" kern="0">
                <a:solidFill>
                  <a:srgbClr val="505050"/>
                </a:solidFill>
                <a:latin typeface="Segoe UI"/>
              </a:endParaRPr>
            </a:p>
          </p:txBody>
        </p:sp>
      </p:grpSp>
      <p:grpSp>
        <p:nvGrpSpPr>
          <p:cNvPr id="79" name="Group 52"/>
          <p:cNvGrpSpPr>
            <a:grpSpLocks noChangeAspect="1"/>
          </p:cNvGrpSpPr>
          <p:nvPr/>
        </p:nvGrpSpPr>
        <p:grpSpPr bwMode="auto">
          <a:xfrm>
            <a:off x="2744137" y="4277111"/>
            <a:ext cx="533777" cy="364975"/>
            <a:chOff x="3800" y="2120"/>
            <a:chExt cx="234" cy="160"/>
          </a:xfrm>
        </p:grpSpPr>
        <p:sp>
          <p:nvSpPr>
            <p:cNvPr id="80" name="Line 53"/>
            <p:cNvSpPr>
              <a:spLocks noChangeShapeType="1"/>
            </p:cNvSpPr>
            <p:nvPr/>
          </p:nvSpPr>
          <p:spPr bwMode="auto">
            <a:xfrm>
              <a:off x="4024" y="2120"/>
              <a:ext cx="0" cy="0"/>
            </a:xfrm>
            <a:prstGeom prst="line">
              <a:avLst/>
            </a:prstGeom>
            <a:noFill/>
            <a:ln w="12700" cap="flat">
              <a:solidFill>
                <a:srgbClr val="A80000"/>
              </a:solidFill>
              <a:prstDash val="solid"/>
              <a:miter lim="800000"/>
              <a:headEnd/>
              <a:tailEnd/>
            </a:ln>
            <a:extLst>
              <a:ext uri="{909E8E84-426E-40DD-AFC4-6F175D3DCCD1}">
                <a14:hiddenFill xmlns:a14="http://schemas.microsoft.com/office/drawing/2010/main">
                  <a:noFill/>
                </a14:hiddenFill>
              </a:ext>
            </a:extLst>
          </p:spPr>
          <p:txBody>
            <a:bodyPr vert="horz" wrap="square" lIns="93260" tIns="46630" rIns="93260" bIns="46630" numCol="1" anchor="t" anchorCtr="0" compatLnSpc="1">
              <a:prstTxWarp prst="textNoShape">
                <a:avLst/>
              </a:prstTxWarp>
            </a:bodyPr>
            <a:lstStyle/>
            <a:p>
              <a:pPr defTabSz="951304">
                <a:defRPr/>
              </a:pPr>
              <a:endParaRPr lang="en-US" sz="1836" kern="0">
                <a:solidFill>
                  <a:srgbClr val="505050"/>
                </a:solidFill>
                <a:latin typeface="Segoe UI"/>
              </a:endParaRPr>
            </a:p>
          </p:txBody>
        </p:sp>
        <p:sp>
          <p:nvSpPr>
            <p:cNvPr id="81" name="Freeform 54"/>
            <p:cNvSpPr>
              <a:spLocks/>
            </p:cNvSpPr>
            <p:nvPr/>
          </p:nvSpPr>
          <p:spPr bwMode="auto">
            <a:xfrm>
              <a:off x="3800" y="2150"/>
              <a:ext cx="234" cy="130"/>
            </a:xfrm>
            <a:custGeom>
              <a:avLst/>
              <a:gdLst>
                <a:gd name="T0" fmla="*/ 112 w 120"/>
                <a:gd name="T1" fmla="*/ 66 h 66"/>
                <a:gd name="T2" fmla="*/ 8 w 120"/>
                <a:gd name="T3" fmla="*/ 66 h 66"/>
                <a:gd name="T4" fmla="*/ 0 w 120"/>
                <a:gd name="T5" fmla="*/ 58 h 66"/>
                <a:gd name="T6" fmla="*/ 0 w 120"/>
                <a:gd name="T7" fmla="*/ 8 h 66"/>
                <a:gd name="T8" fmla="*/ 8 w 120"/>
                <a:gd name="T9" fmla="*/ 0 h 66"/>
                <a:gd name="T10" fmla="*/ 112 w 120"/>
                <a:gd name="T11" fmla="*/ 0 h 66"/>
                <a:gd name="T12" fmla="*/ 120 w 120"/>
                <a:gd name="T13" fmla="*/ 8 h 66"/>
                <a:gd name="T14" fmla="*/ 120 w 120"/>
                <a:gd name="T15" fmla="*/ 58 h 66"/>
                <a:gd name="T16" fmla="*/ 112 w 120"/>
                <a:gd name="T17" fmla="*/ 66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0" h="66">
                  <a:moveTo>
                    <a:pt x="112" y="66"/>
                  </a:moveTo>
                  <a:cubicBezTo>
                    <a:pt x="8" y="66"/>
                    <a:pt x="8" y="66"/>
                    <a:pt x="8" y="66"/>
                  </a:cubicBezTo>
                  <a:cubicBezTo>
                    <a:pt x="3" y="66"/>
                    <a:pt x="0" y="63"/>
                    <a:pt x="0" y="58"/>
                  </a:cubicBezTo>
                  <a:cubicBezTo>
                    <a:pt x="0" y="8"/>
                    <a:pt x="0" y="8"/>
                    <a:pt x="0" y="8"/>
                  </a:cubicBezTo>
                  <a:cubicBezTo>
                    <a:pt x="0" y="3"/>
                    <a:pt x="3" y="0"/>
                    <a:pt x="8" y="0"/>
                  </a:cubicBezTo>
                  <a:cubicBezTo>
                    <a:pt x="112" y="0"/>
                    <a:pt x="112" y="0"/>
                    <a:pt x="112" y="0"/>
                  </a:cubicBezTo>
                  <a:cubicBezTo>
                    <a:pt x="117" y="0"/>
                    <a:pt x="120" y="3"/>
                    <a:pt x="120" y="8"/>
                  </a:cubicBezTo>
                  <a:cubicBezTo>
                    <a:pt x="120" y="58"/>
                    <a:pt x="120" y="58"/>
                    <a:pt x="120" y="58"/>
                  </a:cubicBezTo>
                  <a:cubicBezTo>
                    <a:pt x="120" y="63"/>
                    <a:pt x="117" y="66"/>
                    <a:pt x="112" y="66"/>
                  </a:cubicBezTo>
                  <a:close/>
                </a:path>
              </a:pathLst>
            </a:custGeom>
            <a:solidFill>
              <a:srgbClr val="0078D7"/>
            </a:solidFill>
            <a:ln w="12700" cap="flat">
              <a:solidFill>
                <a:srgbClr val="0078D7">
                  <a:lumMod val="50000"/>
                </a:srgbClr>
              </a:solidFill>
              <a:prstDash val="solid"/>
              <a:miter lim="800000"/>
              <a:headEnd/>
              <a:tailEnd/>
            </a:ln>
          </p:spPr>
          <p:txBody>
            <a:bodyPr vert="horz" wrap="square" lIns="93260" tIns="46630" rIns="93260" bIns="46630" numCol="1" anchor="t" anchorCtr="0" compatLnSpc="1">
              <a:prstTxWarp prst="textNoShape">
                <a:avLst/>
              </a:prstTxWarp>
            </a:bodyPr>
            <a:lstStyle/>
            <a:p>
              <a:pPr defTabSz="951304">
                <a:defRPr/>
              </a:pPr>
              <a:endParaRPr lang="en-US" sz="1836" kern="0">
                <a:solidFill>
                  <a:srgbClr val="505050"/>
                </a:solidFill>
                <a:latin typeface="Segoe UI"/>
              </a:endParaRPr>
            </a:p>
          </p:txBody>
        </p:sp>
        <p:sp>
          <p:nvSpPr>
            <p:cNvPr id="82" name="Line 57"/>
            <p:cNvSpPr>
              <a:spLocks noChangeShapeType="1"/>
            </p:cNvSpPr>
            <p:nvPr/>
          </p:nvSpPr>
          <p:spPr bwMode="auto">
            <a:xfrm>
              <a:off x="3903" y="2179"/>
              <a:ext cx="104" cy="0"/>
            </a:xfrm>
            <a:prstGeom prst="line">
              <a:avLst/>
            </a:prstGeom>
            <a:noFill/>
            <a:ln w="12700"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93260" tIns="46630" rIns="93260" bIns="46630" numCol="1" anchor="t" anchorCtr="0" compatLnSpc="1">
              <a:prstTxWarp prst="textNoShape">
                <a:avLst/>
              </a:prstTxWarp>
            </a:bodyPr>
            <a:lstStyle/>
            <a:p>
              <a:pPr defTabSz="951304">
                <a:defRPr/>
              </a:pPr>
              <a:endParaRPr lang="en-US" sz="1836" kern="0">
                <a:solidFill>
                  <a:srgbClr val="505050"/>
                </a:solidFill>
                <a:latin typeface="Segoe UI"/>
              </a:endParaRPr>
            </a:p>
          </p:txBody>
        </p:sp>
        <p:sp>
          <p:nvSpPr>
            <p:cNvPr id="83" name="Line 58"/>
            <p:cNvSpPr>
              <a:spLocks noChangeShapeType="1"/>
            </p:cNvSpPr>
            <p:nvPr/>
          </p:nvSpPr>
          <p:spPr bwMode="auto">
            <a:xfrm>
              <a:off x="3903" y="2201"/>
              <a:ext cx="104" cy="0"/>
            </a:xfrm>
            <a:prstGeom prst="line">
              <a:avLst/>
            </a:prstGeom>
            <a:noFill/>
            <a:ln w="12700"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93260" tIns="46630" rIns="93260" bIns="46630" numCol="1" anchor="t" anchorCtr="0" compatLnSpc="1">
              <a:prstTxWarp prst="textNoShape">
                <a:avLst/>
              </a:prstTxWarp>
            </a:bodyPr>
            <a:lstStyle/>
            <a:p>
              <a:pPr defTabSz="951304">
                <a:defRPr/>
              </a:pPr>
              <a:endParaRPr lang="en-US" sz="1836" kern="0">
                <a:solidFill>
                  <a:srgbClr val="505050"/>
                </a:solidFill>
                <a:latin typeface="Segoe UI"/>
              </a:endParaRPr>
            </a:p>
          </p:txBody>
        </p:sp>
        <p:sp>
          <p:nvSpPr>
            <p:cNvPr id="84" name="Line 59"/>
            <p:cNvSpPr>
              <a:spLocks noChangeShapeType="1"/>
            </p:cNvSpPr>
            <p:nvPr/>
          </p:nvSpPr>
          <p:spPr bwMode="auto">
            <a:xfrm>
              <a:off x="3940" y="2223"/>
              <a:ext cx="67" cy="0"/>
            </a:xfrm>
            <a:prstGeom prst="line">
              <a:avLst/>
            </a:prstGeom>
            <a:noFill/>
            <a:ln w="12700"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93260" tIns="46630" rIns="93260" bIns="46630" numCol="1" anchor="t" anchorCtr="0" compatLnSpc="1">
              <a:prstTxWarp prst="textNoShape">
                <a:avLst/>
              </a:prstTxWarp>
            </a:bodyPr>
            <a:lstStyle/>
            <a:p>
              <a:pPr defTabSz="951304">
                <a:defRPr/>
              </a:pPr>
              <a:endParaRPr lang="en-US" sz="1836" kern="0">
                <a:solidFill>
                  <a:srgbClr val="505050"/>
                </a:solidFill>
                <a:latin typeface="Segoe UI"/>
              </a:endParaRPr>
            </a:p>
          </p:txBody>
        </p:sp>
        <p:sp>
          <p:nvSpPr>
            <p:cNvPr id="85" name="Line 60"/>
            <p:cNvSpPr>
              <a:spLocks noChangeShapeType="1"/>
            </p:cNvSpPr>
            <p:nvPr/>
          </p:nvSpPr>
          <p:spPr bwMode="auto">
            <a:xfrm>
              <a:off x="3940" y="2248"/>
              <a:ext cx="67" cy="0"/>
            </a:xfrm>
            <a:prstGeom prst="line">
              <a:avLst/>
            </a:prstGeom>
            <a:noFill/>
            <a:ln w="12700"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93260" tIns="46630" rIns="93260" bIns="46630" numCol="1" anchor="t" anchorCtr="0" compatLnSpc="1">
              <a:prstTxWarp prst="textNoShape">
                <a:avLst/>
              </a:prstTxWarp>
            </a:bodyPr>
            <a:lstStyle/>
            <a:p>
              <a:pPr defTabSz="951304">
                <a:defRPr/>
              </a:pPr>
              <a:endParaRPr lang="en-US" sz="1836" kern="0">
                <a:solidFill>
                  <a:srgbClr val="505050"/>
                </a:solidFill>
                <a:latin typeface="Segoe UI"/>
              </a:endParaRPr>
            </a:p>
          </p:txBody>
        </p:sp>
        <p:sp>
          <p:nvSpPr>
            <p:cNvPr id="86" name="Rectangle 61"/>
            <p:cNvSpPr>
              <a:spLocks noChangeArrowheads="1"/>
            </p:cNvSpPr>
            <p:nvPr/>
          </p:nvSpPr>
          <p:spPr bwMode="auto">
            <a:xfrm>
              <a:off x="3817" y="2173"/>
              <a:ext cx="69" cy="85"/>
            </a:xfrm>
            <a:prstGeom prst="rect">
              <a:avLst/>
            </a:prstGeom>
            <a:solidFill>
              <a:srgbClr val="FFFFFF"/>
            </a:solidFill>
            <a:ln w="12700" cap="flat">
              <a:solidFill>
                <a:srgbClr val="0078D7">
                  <a:lumMod val="50000"/>
                </a:srgbClr>
              </a:solidFill>
              <a:prstDash val="solid"/>
              <a:miter lim="800000"/>
              <a:headEnd/>
              <a:tailEnd/>
            </a:ln>
          </p:spPr>
          <p:txBody>
            <a:bodyPr vert="horz" wrap="square" lIns="93260" tIns="46630" rIns="93260" bIns="46630" numCol="1" anchor="t" anchorCtr="0" compatLnSpc="1">
              <a:prstTxWarp prst="textNoShape">
                <a:avLst/>
              </a:prstTxWarp>
            </a:bodyPr>
            <a:lstStyle/>
            <a:p>
              <a:pPr defTabSz="951304">
                <a:defRPr/>
              </a:pPr>
              <a:endParaRPr lang="en-US" sz="1836" kern="0">
                <a:solidFill>
                  <a:srgbClr val="505050"/>
                </a:solidFill>
                <a:latin typeface="Segoe UI"/>
              </a:endParaRPr>
            </a:p>
          </p:txBody>
        </p:sp>
        <p:sp>
          <p:nvSpPr>
            <p:cNvPr id="87" name="Freeform 56"/>
            <p:cNvSpPr>
              <a:spLocks/>
            </p:cNvSpPr>
            <p:nvPr/>
          </p:nvSpPr>
          <p:spPr bwMode="auto">
            <a:xfrm>
              <a:off x="3837" y="2209"/>
              <a:ext cx="29" cy="34"/>
            </a:xfrm>
            <a:custGeom>
              <a:avLst/>
              <a:gdLst>
                <a:gd name="T0" fmla="*/ 15 w 15"/>
                <a:gd name="T1" fmla="*/ 17 h 17"/>
                <a:gd name="T2" fmla="*/ 15 w 15"/>
                <a:gd name="T3" fmla="*/ 9 h 17"/>
                <a:gd name="T4" fmla="*/ 13 w 15"/>
                <a:gd name="T5" fmla="*/ 5 h 17"/>
                <a:gd name="T6" fmla="*/ 0 w 15"/>
                <a:gd name="T7" fmla="*/ 10 h 17"/>
                <a:gd name="T8" fmla="*/ 0 w 15"/>
                <a:gd name="T9" fmla="*/ 17 h 17"/>
              </a:gdLst>
              <a:ahLst/>
              <a:cxnLst>
                <a:cxn ang="0">
                  <a:pos x="T0" y="T1"/>
                </a:cxn>
                <a:cxn ang="0">
                  <a:pos x="T2" y="T3"/>
                </a:cxn>
                <a:cxn ang="0">
                  <a:pos x="T4" y="T5"/>
                </a:cxn>
                <a:cxn ang="0">
                  <a:pos x="T6" y="T7"/>
                </a:cxn>
                <a:cxn ang="0">
                  <a:pos x="T8" y="T9"/>
                </a:cxn>
              </a:cxnLst>
              <a:rect l="0" t="0" r="r" b="b"/>
              <a:pathLst>
                <a:path w="15" h="17">
                  <a:moveTo>
                    <a:pt x="15" y="17"/>
                  </a:moveTo>
                  <a:cubicBezTo>
                    <a:pt x="15" y="9"/>
                    <a:pt x="15" y="9"/>
                    <a:pt x="15" y="9"/>
                  </a:cubicBezTo>
                  <a:cubicBezTo>
                    <a:pt x="15" y="7"/>
                    <a:pt x="15" y="6"/>
                    <a:pt x="13" y="5"/>
                  </a:cubicBezTo>
                  <a:cubicBezTo>
                    <a:pt x="7" y="0"/>
                    <a:pt x="0" y="4"/>
                    <a:pt x="0" y="10"/>
                  </a:cubicBezTo>
                  <a:cubicBezTo>
                    <a:pt x="0" y="17"/>
                    <a:pt x="0" y="17"/>
                    <a:pt x="0" y="17"/>
                  </a:cubicBezTo>
                </a:path>
              </a:pathLst>
            </a:custGeom>
            <a:solidFill>
              <a:srgbClr val="505050"/>
            </a:solidFill>
            <a:ln w="12700" cap="flat">
              <a:solidFill>
                <a:srgbClr val="505050">
                  <a:lumMod val="50000"/>
                </a:srgbClr>
              </a:solidFill>
              <a:prstDash val="solid"/>
              <a:miter lim="800000"/>
              <a:headEnd/>
              <a:tailEnd/>
            </a:ln>
          </p:spPr>
          <p:txBody>
            <a:bodyPr vert="horz" wrap="square" lIns="93260" tIns="46630" rIns="93260" bIns="46630" numCol="1" anchor="t" anchorCtr="0" compatLnSpc="1">
              <a:prstTxWarp prst="textNoShape">
                <a:avLst/>
              </a:prstTxWarp>
            </a:bodyPr>
            <a:lstStyle/>
            <a:p>
              <a:pPr defTabSz="951304">
                <a:defRPr/>
              </a:pPr>
              <a:endParaRPr lang="en-US" sz="1836" kern="0">
                <a:solidFill>
                  <a:srgbClr val="505050"/>
                </a:solidFill>
                <a:latin typeface="Segoe UI"/>
              </a:endParaRPr>
            </a:p>
          </p:txBody>
        </p:sp>
        <p:sp>
          <p:nvSpPr>
            <p:cNvPr id="88" name="Oval 55"/>
            <p:cNvSpPr>
              <a:spLocks noChangeArrowheads="1"/>
            </p:cNvSpPr>
            <p:nvPr/>
          </p:nvSpPr>
          <p:spPr bwMode="auto">
            <a:xfrm>
              <a:off x="3841" y="2193"/>
              <a:ext cx="21" cy="22"/>
            </a:xfrm>
            <a:prstGeom prst="ellipse">
              <a:avLst/>
            </a:prstGeom>
            <a:solidFill>
              <a:srgbClr val="505050"/>
            </a:solidFill>
            <a:ln w="12700" cap="flat">
              <a:solidFill>
                <a:srgbClr val="505050">
                  <a:lumMod val="50000"/>
                </a:srgbClr>
              </a:solidFill>
              <a:prstDash val="solid"/>
              <a:miter lim="800000"/>
              <a:headEnd/>
              <a:tailEnd/>
            </a:ln>
          </p:spPr>
          <p:txBody>
            <a:bodyPr vert="horz" wrap="square" lIns="93260" tIns="46630" rIns="93260" bIns="46630" numCol="1" anchor="t" anchorCtr="0" compatLnSpc="1">
              <a:prstTxWarp prst="textNoShape">
                <a:avLst/>
              </a:prstTxWarp>
            </a:bodyPr>
            <a:lstStyle/>
            <a:p>
              <a:pPr defTabSz="951304">
                <a:defRPr/>
              </a:pPr>
              <a:endParaRPr lang="en-US" sz="1836" kern="0">
                <a:solidFill>
                  <a:srgbClr val="505050"/>
                </a:solidFill>
                <a:latin typeface="Segoe UI"/>
              </a:endParaRPr>
            </a:p>
          </p:txBody>
        </p:sp>
      </p:grpSp>
      <p:grpSp>
        <p:nvGrpSpPr>
          <p:cNvPr id="89" name="Group 52"/>
          <p:cNvGrpSpPr>
            <a:grpSpLocks noChangeAspect="1"/>
          </p:cNvGrpSpPr>
          <p:nvPr/>
        </p:nvGrpSpPr>
        <p:grpSpPr bwMode="auto">
          <a:xfrm>
            <a:off x="2744137" y="4586086"/>
            <a:ext cx="533777" cy="364975"/>
            <a:chOff x="3800" y="2120"/>
            <a:chExt cx="234" cy="160"/>
          </a:xfrm>
        </p:grpSpPr>
        <p:sp>
          <p:nvSpPr>
            <p:cNvPr id="90" name="Line 53"/>
            <p:cNvSpPr>
              <a:spLocks noChangeShapeType="1"/>
            </p:cNvSpPr>
            <p:nvPr/>
          </p:nvSpPr>
          <p:spPr bwMode="auto">
            <a:xfrm>
              <a:off x="4024" y="2120"/>
              <a:ext cx="0" cy="0"/>
            </a:xfrm>
            <a:prstGeom prst="line">
              <a:avLst/>
            </a:prstGeom>
            <a:noFill/>
            <a:ln w="12700" cap="flat">
              <a:solidFill>
                <a:srgbClr val="A80000"/>
              </a:solidFill>
              <a:prstDash val="solid"/>
              <a:miter lim="800000"/>
              <a:headEnd/>
              <a:tailEnd/>
            </a:ln>
            <a:extLst>
              <a:ext uri="{909E8E84-426E-40DD-AFC4-6F175D3DCCD1}">
                <a14:hiddenFill xmlns:a14="http://schemas.microsoft.com/office/drawing/2010/main">
                  <a:noFill/>
                </a14:hiddenFill>
              </a:ext>
            </a:extLst>
          </p:spPr>
          <p:txBody>
            <a:bodyPr vert="horz" wrap="square" lIns="93260" tIns="46630" rIns="93260" bIns="46630" numCol="1" anchor="t" anchorCtr="0" compatLnSpc="1">
              <a:prstTxWarp prst="textNoShape">
                <a:avLst/>
              </a:prstTxWarp>
            </a:bodyPr>
            <a:lstStyle/>
            <a:p>
              <a:pPr defTabSz="951304">
                <a:defRPr/>
              </a:pPr>
              <a:endParaRPr lang="en-US" sz="1836" kern="0">
                <a:solidFill>
                  <a:srgbClr val="505050"/>
                </a:solidFill>
                <a:latin typeface="Segoe UI"/>
              </a:endParaRPr>
            </a:p>
          </p:txBody>
        </p:sp>
        <p:sp>
          <p:nvSpPr>
            <p:cNvPr id="91" name="Freeform 54"/>
            <p:cNvSpPr>
              <a:spLocks/>
            </p:cNvSpPr>
            <p:nvPr/>
          </p:nvSpPr>
          <p:spPr bwMode="auto">
            <a:xfrm>
              <a:off x="3800" y="2150"/>
              <a:ext cx="234" cy="130"/>
            </a:xfrm>
            <a:custGeom>
              <a:avLst/>
              <a:gdLst>
                <a:gd name="T0" fmla="*/ 112 w 120"/>
                <a:gd name="T1" fmla="*/ 66 h 66"/>
                <a:gd name="T2" fmla="*/ 8 w 120"/>
                <a:gd name="T3" fmla="*/ 66 h 66"/>
                <a:gd name="T4" fmla="*/ 0 w 120"/>
                <a:gd name="T5" fmla="*/ 58 h 66"/>
                <a:gd name="T6" fmla="*/ 0 w 120"/>
                <a:gd name="T7" fmla="*/ 8 h 66"/>
                <a:gd name="T8" fmla="*/ 8 w 120"/>
                <a:gd name="T9" fmla="*/ 0 h 66"/>
                <a:gd name="T10" fmla="*/ 112 w 120"/>
                <a:gd name="T11" fmla="*/ 0 h 66"/>
                <a:gd name="T12" fmla="*/ 120 w 120"/>
                <a:gd name="T13" fmla="*/ 8 h 66"/>
                <a:gd name="T14" fmla="*/ 120 w 120"/>
                <a:gd name="T15" fmla="*/ 58 h 66"/>
                <a:gd name="T16" fmla="*/ 112 w 120"/>
                <a:gd name="T17" fmla="*/ 66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0" h="66">
                  <a:moveTo>
                    <a:pt x="112" y="66"/>
                  </a:moveTo>
                  <a:cubicBezTo>
                    <a:pt x="8" y="66"/>
                    <a:pt x="8" y="66"/>
                    <a:pt x="8" y="66"/>
                  </a:cubicBezTo>
                  <a:cubicBezTo>
                    <a:pt x="3" y="66"/>
                    <a:pt x="0" y="63"/>
                    <a:pt x="0" y="58"/>
                  </a:cubicBezTo>
                  <a:cubicBezTo>
                    <a:pt x="0" y="8"/>
                    <a:pt x="0" y="8"/>
                    <a:pt x="0" y="8"/>
                  </a:cubicBezTo>
                  <a:cubicBezTo>
                    <a:pt x="0" y="3"/>
                    <a:pt x="3" y="0"/>
                    <a:pt x="8" y="0"/>
                  </a:cubicBezTo>
                  <a:cubicBezTo>
                    <a:pt x="112" y="0"/>
                    <a:pt x="112" y="0"/>
                    <a:pt x="112" y="0"/>
                  </a:cubicBezTo>
                  <a:cubicBezTo>
                    <a:pt x="117" y="0"/>
                    <a:pt x="120" y="3"/>
                    <a:pt x="120" y="8"/>
                  </a:cubicBezTo>
                  <a:cubicBezTo>
                    <a:pt x="120" y="58"/>
                    <a:pt x="120" y="58"/>
                    <a:pt x="120" y="58"/>
                  </a:cubicBezTo>
                  <a:cubicBezTo>
                    <a:pt x="120" y="63"/>
                    <a:pt x="117" y="66"/>
                    <a:pt x="112" y="66"/>
                  </a:cubicBezTo>
                  <a:close/>
                </a:path>
              </a:pathLst>
            </a:custGeom>
            <a:solidFill>
              <a:srgbClr val="0078D7"/>
            </a:solidFill>
            <a:ln w="12700" cap="flat">
              <a:solidFill>
                <a:srgbClr val="0078D7">
                  <a:lumMod val="50000"/>
                </a:srgbClr>
              </a:solidFill>
              <a:prstDash val="solid"/>
              <a:miter lim="800000"/>
              <a:headEnd/>
              <a:tailEnd/>
            </a:ln>
          </p:spPr>
          <p:txBody>
            <a:bodyPr vert="horz" wrap="square" lIns="93260" tIns="46630" rIns="93260" bIns="46630" numCol="1" anchor="t" anchorCtr="0" compatLnSpc="1">
              <a:prstTxWarp prst="textNoShape">
                <a:avLst/>
              </a:prstTxWarp>
            </a:bodyPr>
            <a:lstStyle/>
            <a:p>
              <a:pPr defTabSz="951304">
                <a:defRPr/>
              </a:pPr>
              <a:endParaRPr lang="en-US" sz="1836" kern="0">
                <a:solidFill>
                  <a:srgbClr val="505050"/>
                </a:solidFill>
                <a:latin typeface="Segoe UI"/>
              </a:endParaRPr>
            </a:p>
          </p:txBody>
        </p:sp>
        <p:sp>
          <p:nvSpPr>
            <p:cNvPr id="92" name="Line 57"/>
            <p:cNvSpPr>
              <a:spLocks noChangeShapeType="1"/>
            </p:cNvSpPr>
            <p:nvPr/>
          </p:nvSpPr>
          <p:spPr bwMode="auto">
            <a:xfrm>
              <a:off x="3903" y="2179"/>
              <a:ext cx="104" cy="0"/>
            </a:xfrm>
            <a:prstGeom prst="line">
              <a:avLst/>
            </a:prstGeom>
            <a:noFill/>
            <a:ln w="12700"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93260" tIns="46630" rIns="93260" bIns="46630" numCol="1" anchor="t" anchorCtr="0" compatLnSpc="1">
              <a:prstTxWarp prst="textNoShape">
                <a:avLst/>
              </a:prstTxWarp>
            </a:bodyPr>
            <a:lstStyle/>
            <a:p>
              <a:pPr defTabSz="951304">
                <a:defRPr/>
              </a:pPr>
              <a:endParaRPr lang="en-US" sz="1836" kern="0">
                <a:solidFill>
                  <a:srgbClr val="505050"/>
                </a:solidFill>
                <a:latin typeface="Segoe UI"/>
              </a:endParaRPr>
            </a:p>
          </p:txBody>
        </p:sp>
        <p:sp>
          <p:nvSpPr>
            <p:cNvPr id="93" name="Line 58"/>
            <p:cNvSpPr>
              <a:spLocks noChangeShapeType="1"/>
            </p:cNvSpPr>
            <p:nvPr/>
          </p:nvSpPr>
          <p:spPr bwMode="auto">
            <a:xfrm>
              <a:off x="3903" y="2201"/>
              <a:ext cx="104" cy="0"/>
            </a:xfrm>
            <a:prstGeom prst="line">
              <a:avLst/>
            </a:prstGeom>
            <a:noFill/>
            <a:ln w="12700"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93260" tIns="46630" rIns="93260" bIns="46630" numCol="1" anchor="t" anchorCtr="0" compatLnSpc="1">
              <a:prstTxWarp prst="textNoShape">
                <a:avLst/>
              </a:prstTxWarp>
            </a:bodyPr>
            <a:lstStyle/>
            <a:p>
              <a:pPr defTabSz="951304">
                <a:defRPr/>
              </a:pPr>
              <a:endParaRPr lang="en-US" sz="1836" kern="0">
                <a:solidFill>
                  <a:srgbClr val="505050"/>
                </a:solidFill>
                <a:latin typeface="Segoe UI"/>
              </a:endParaRPr>
            </a:p>
          </p:txBody>
        </p:sp>
        <p:sp>
          <p:nvSpPr>
            <p:cNvPr id="94" name="Line 59"/>
            <p:cNvSpPr>
              <a:spLocks noChangeShapeType="1"/>
            </p:cNvSpPr>
            <p:nvPr/>
          </p:nvSpPr>
          <p:spPr bwMode="auto">
            <a:xfrm>
              <a:off x="3940" y="2223"/>
              <a:ext cx="67" cy="0"/>
            </a:xfrm>
            <a:prstGeom prst="line">
              <a:avLst/>
            </a:prstGeom>
            <a:noFill/>
            <a:ln w="12700"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93260" tIns="46630" rIns="93260" bIns="46630" numCol="1" anchor="t" anchorCtr="0" compatLnSpc="1">
              <a:prstTxWarp prst="textNoShape">
                <a:avLst/>
              </a:prstTxWarp>
            </a:bodyPr>
            <a:lstStyle/>
            <a:p>
              <a:pPr defTabSz="951304">
                <a:defRPr/>
              </a:pPr>
              <a:endParaRPr lang="en-US" sz="1836" kern="0">
                <a:solidFill>
                  <a:srgbClr val="505050"/>
                </a:solidFill>
                <a:latin typeface="Segoe UI"/>
              </a:endParaRPr>
            </a:p>
          </p:txBody>
        </p:sp>
        <p:sp>
          <p:nvSpPr>
            <p:cNvPr id="95" name="Line 60"/>
            <p:cNvSpPr>
              <a:spLocks noChangeShapeType="1"/>
            </p:cNvSpPr>
            <p:nvPr/>
          </p:nvSpPr>
          <p:spPr bwMode="auto">
            <a:xfrm>
              <a:off x="3940" y="2248"/>
              <a:ext cx="67" cy="0"/>
            </a:xfrm>
            <a:prstGeom prst="line">
              <a:avLst/>
            </a:prstGeom>
            <a:noFill/>
            <a:ln w="12700"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93260" tIns="46630" rIns="93260" bIns="46630" numCol="1" anchor="t" anchorCtr="0" compatLnSpc="1">
              <a:prstTxWarp prst="textNoShape">
                <a:avLst/>
              </a:prstTxWarp>
            </a:bodyPr>
            <a:lstStyle/>
            <a:p>
              <a:pPr defTabSz="951304">
                <a:defRPr/>
              </a:pPr>
              <a:endParaRPr lang="en-US" sz="1836" kern="0">
                <a:solidFill>
                  <a:srgbClr val="505050"/>
                </a:solidFill>
                <a:latin typeface="Segoe UI"/>
              </a:endParaRPr>
            </a:p>
          </p:txBody>
        </p:sp>
        <p:sp>
          <p:nvSpPr>
            <p:cNvPr id="96" name="Rectangle 61"/>
            <p:cNvSpPr>
              <a:spLocks noChangeArrowheads="1"/>
            </p:cNvSpPr>
            <p:nvPr/>
          </p:nvSpPr>
          <p:spPr bwMode="auto">
            <a:xfrm>
              <a:off x="3817" y="2173"/>
              <a:ext cx="69" cy="85"/>
            </a:xfrm>
            <a:prstGeom prst="rect">
              <a:avLst/>
            </a:prstGeom>
            <a:solidFill>
              <a:srgbClr val="FFFFFF"/>
            </a:solidFill>
            <a:ln w="12700" cap="flat">
              <a:solidFill>
                <a:srgbClr val="0078D7">
                  <a:lumMod val="50000"/>
                </a:srgbClr>
              </a:solidFill>
              <a:prstDash val="solid"/>
              <a:miter lim="800000"/>
              <a:headEnd/>
              <a:tailEnd/>
            </a:ln>
          </p:spPr>
          <p:txBody>
            <a:bodyPr vert="horz" wrap="square" lIns="93260" tIns="46630" rIns="93260" bIns="46630" numCol="1" anchor="t" anchorCtr="0" compatLnSpc="1">
              <a:prstTxWarp prst="textNoShape">
                <a:avLst/>
              </a:prstTxWarp>
            </a:bodyPr>
            <a:lstStyle/>
            <a:p>
              <a:pPr defTabSz="951304">
                <a:defRPr/>
              </a:pPr>
              <a:endParaRPr lang="en-US" sz="1836" kern="0">
                <a:solidFill>
                  <a:srgbClr val="505050"/>
                </a:solidFill>
                <a:latin typeface="Segoe UI"/>
              </a:endParaRPr>
            </a:p>
          </p:txBody>
        </p:sp>
        <p:sp>
          <p:nvSpPr>
            <p:cNvPr id="97" name="Freeform 56"/>
            <p:cNvSpPr>
              <a:spLocks/>
            </p:cNvSpPr>
            <p:nvPr/>
          </p:nvSpPr>
          <p:spPr bwMode="auto">
            <a:xfrm>
              <a:off x="3837" y="2209"/>
              <a:ext cx="29" cy="34"/>
            </a:xfrm>
            <a:custGeom>
              <a:avLst/>
              <a:gdLst>
                <a:gd name="T0" fmla="*/ 15 w 15"/>
                <a:gd name="T1" fmla="*/ 17 h 17"/>
                <a:gd name="T2" fmla="*/ 15 w 15"/>
                <a:gd name="T3" fmla="*/ 9 h 17"/>
                <a:gd name="T4" fmla="*/ 13 w 15"/>
                <a:gd name="T5" fmla="*/ 5 h 17"/>
                <a:gd name="T6" fmla="*/ 0 w 15"/>
                <a:gd name="T7" fmla="*/ 10 h 17"/>
                <a:gd name="T8" fmla="*/ 0 w 15"/>
                <a:gd name="T9" fmla="*/ 17 h 17"/>
              </a:gdLst>
              <a:ahLst/>
              <a:cxnLst>
                <a:cxn ang="0">
                  <a:pos x="T0" y="T1"/>
                </a:cxn>
                <a:cxn ang="0">
                  <a:pos x="T2" y="T3"/>
                </a:cxn>
                <a:cxn ang="0">
                  <a:pos x="T4" y="T5"/>
                </a:cxn>
                <a:cxn ang="0">
                  <a:pos x="T6" y="T7"/>
                </a:cxn>
                <a:cxn ang="0">
                  <a:pos x="T8" y="T9"/>
                </a:cxn>
              </a:cxnLst>
              <a:rect l="0" t="0" r="r" b="b"/>
              <a:pathLst>
                <a:path w="15" h="17">
                  <a:moveTo>
                    <a:pt x="15" y="17"/>
                  </a:moveTo>
                  <a:cubicBezTo>
                    <a:pt x="15" y="9"/>
                    <a:pt x="15" y="9"/>
                    <a:pt x="15" y="9"/>
                  </a:cubicBezTo>
                  <a:cubicBezTo>
                    <a:pt x="15" y="7"/>
                    <a:pt x="15" y="6"/>
                    <a:pt x="13" y="5"/>
                  </a:cubicBezTo>
                  <a:cubicBezTo>
                    <a:pt x="7" y="0"/>
                    <a:pt x="0" y="4"/>
                    <a:pt x="0" y="10"/>
                  </a:cubicBezTo>
                  <a:cubicBezTo>
                    <a:pt x="0" y="17"/>
                    <a:pt x="0" y="17"/>
                    <a:pt x="0" y="17"/>
                  </a:cubicBezTo>
                </a:path>
              </a:pathLst>
            </a:custGeom>
            <a:solidFill>
              <a:srgbClr val="505050"/>
            </a:solidFill>
            <a:ln w="12700" cap="flat">
              <a:solidFill>
                <a:srgbClr val="505050">
                  <a:lumMod val="50000"/>
                </a:srgbClr>
              </a:solidFill>
              <a:prstDash val="solid"/>
              <a:miter lim="800000"/>
              <a:headEnd/>
              <a:tailEnd/>
            </a:ln>
          </p:spPr>
          <p:txBody>
            <a:bodyPr vert="horz" wrap="square" lIns="93260" tIns="46630" rIns="93260" bIns="46630" numCol="1" anchor="t" anchorCtr="0" compatLnSpc="1">
              <a:prstTxWarp prst="textNoShape">
                <a:avLst/>
              </a:prstTxWarp>
            </a:bodyPr>
            <a:lstStyle/>
            <a:p>
              <a:pPr defTabSz="951304">
                <a:defRPr/>
              </a:pPr>
              <a:endParaRPr lang="en-US" sz="1836" kern="0">
                <a:solidFill>
                  <a:srgbClr val="505050"/>
                </a:solidFill>
                <a:latin typeface="Segoe UI"/>
              </a:endParaRPr>
            </a:p>
          </p:txBody>
        </p:sp>
        <p:sp>
          <p:nvSpPr>
            <p:cNvPr id="98" name="Oval 55"/>
            <p:cNvSpPr>
              <a:spLocks noChangeArrowheads="1"/>
            </p:cNvSpPr>
            <p:nvPr/>
          </p:nvSpPr>
          <p:spPr bwMode="auto">
            <a:xfrm>
              <a:off x="3841" y="2193"/>
              <a:ext cx="21" cy="22"/>
            </a:xfrm>
            <a:prstGeom prst="ellipse">
              <a:avLst/>
            </a:prstGeom>
            <a:solidFill>
              <a:srgbClr val="505050"/>
            </a:solidFill>
            <a:ln w="12700" cap="flat">
              <a:solidFill>
                <a:srgbClr val="505050">
                  <a:lumMod val="50000"/>
                </a:srgbClr>
              </a:solidFill>
              <a:prstDash val="solid"/>
              <a:miter lim="800000"/>
              <a:headEnd/>
              <a:tailEnd/>
            </a:ln>
          </p:spPr>
          <p:txBody>
            <a:bodyPr vert="horz" wrap="square" lIns="93260" tIns="46630" rIns="93260" bIns="46630" numCol="1" anchor="t" anchorCtr="0" compatLnSpc="1">
              <a:prstTxWarp prst="textNoShape">
                <a:avLst/>
              </a:prstTxWarp>
            </a:bodyPr>
            <a:lstStyle/>
            <a:p>
              <a:pPr defTabSz="951304">
                <a:defRPr/>
              </a:pPr>
              <a:endParaRPr lang="en-US" sz="1836" kern="0">
                <a:solidFill>
                  <a:srgbClr val="505050"/>
                </a:solidFill>
                <a:latin typeface="Segoe UI"/>
              </a:endParaRPr>
            </a:p>
          </p:txBody>
        </p:sp>
      </p:grpSp>
      <p:grpSp>
        <p:nvGrpSpPr>
          <p:cNvPr id="99" name="Group 52"/>
          <p:cNvGrpSpPr>
            <a:grpSpLocks noChangeAspect="1"/>
          </p:cNvGrpSpPr>
          <p:nvPr/>
        </p:nvGrpSpPr>
        <p:grpSpPr bwMode="auto">
          <a:xfrm>
            <a:off x="2744137" y="4895059"/>
            <a:ext cx="533777" cy="364975"/>
            <a:chOff x="3800" y="2120"/>
            <a:chExt cx="234" cy="160"/>
          </a:xfrm>
        </p:grpSpPr>
        <p:sp>
          <p:nvSpPr>
            <p:cNvPr id="100" name="Line 53"/>
            <p:cNvSpPr>
              <a:spLocks noChangeShapeType="1"/>
            </p:cNvSpPr>
            <p:nvPr/>
          </p:nvSpPr>
          <p:spPr bwMode="auto">
            <a:xfrm>
              <a:off x="4024" y="2120"/>
              <a:ext cx="0" cy="0"/>
            </a:xfrm>
            <a:prstGeom prst="line">
              <a:avLst/>
            </a:prstGeom>
            <a:noFill/>
            <a:ln w="12700" cap="flat">
              <a:solidFill>
                <a:srgbClr val="A80000"/>
              </a:solidFill>
              <a:prstDash val="solid"/>
              <a:miter lim="800000"/>
              <a:headEnd/>
              <a:tailEnd/>
            </a:ln>
            <a:extLst>
              <a:ext uri="{909E8E84-426E-40DD-AFC4-6F175D3DCCD1}">
                <a14:hiddenFill xmlns:a14="http://schemas.microsoft.com/office/drawing/2010/main">
                  <a:noFill/>
                </a14:hiddenFill>
              </a:ext>
            </a:extLst>
          </p:spPr>
          <p:txBody>
            <a:bodyPr vert="horz" wrap="square" lIns="93260" tIns="46630" rIns="93260" bIns="46630" numCol="1" anchor="t" anchorCtr="0" compatLnSpc="1">
              <a:prstTxWarp prst="textNoShape">
                <a:avLst/>
              </a:prstTxWarp>
            </a:bodyPr>
            <a:lstStyle/>
            <a:p>
              <a:pPr defTabSz="951304">
                <a:defRPr/>
              </a:pPr>
              <a:endParaRPr lang="en-US" sz="1836" kern="0">
                <a:solidFill>
                  <a:srgbClr val="505050"/>
                </a:solidFill>
                <a:latin typeface="Segoe UI"/>
              </a:endParaRPr>
            </a:p>
          </p:txBody>
        </p:sp>
        <p:sp>
          <p:nvSpPr>
            <p:cNvPr id="101" name="Freeform 54"/>
            <p:cNvSpPr>
              <a:spLocks/>
            </p:cNvSpPr>
            <p:nvPr/>
          </p:nvSpPr>
          <p:spPr bwMode="auto">
            <a:xfrm>
              <a:off x="3800" y="2150"/>
              <a:ext cx="234" cy="130"/>
            </a:xfrm>
            <a:custGeom>
              <a:avLst/>
              <a:gdLst>
                <a:gd name="T0" fmla="*/ 112 w 120"/>
                <a:gd name="T1" fmla="*/ 66 h 66"/>
                <a:gd name="T2" fmla="*/ 8 w 120"/>
                <a:gd name="T3" fmla="*/ 66 h 66"/>
                <a:gd name="T4" fmla="*/ 0 w 120"/>
                <a:gd name="T5" fmla="*/ 58 h 66"/>
                <a:gd name="T6" fmla="*/ 0 w 120"/>
                <a:gd name="T7" fmla="*/ 8 h 66"/>
                <a:gd name="T8" fmla="*/ 8 w 120"/>
                <a:gd name="T9" fmla="*/ 0 h 66"/>
                <a:gd name="T10" fmla="*/ 112 w 120"/>
                <a:gd name="T11" fmla="*/ 0 h 66"/>
                <a:gd name="T12" fmla="*/ 120 w 120"/>
                <a:gd name="T13" fmla="*/ 8 h 66"/>
                <a:gd name="T14" fmla="*/ 120 w 120"/>
                <a:gd name="T15" fmla="*/ 58 h 66"/>
                <a:gd name="T16" fmla="*/ 112 w 120"/>
                <a:gd name="T17" fmla="*/ 66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0" h="66">
                  <a:moveTo>
                    <a:pt x="112" y="66"/>
                  </a:moveTo>
                  <a:cubicBezTo>
                    <a:pt x="8" y="66"/>
                    <a:pt x="8" y="66"/>
                    <a:pt x="8" y="66"/>
                  </a:cubicBezTo>
                  <a:cubicBezTo>
                    <a:pt x="3" y="66"/>
                    <a:pt x="0" y="63"/>
                    <a:pt x="0" y="58"/>
                  </a:cubicBezTo>
                  <a:cubicBezTo>
                    <a:pt x="0" y="8"/>
                    <a:pt x="0" y="8"/>
                    <a:pt x="0" y="8"/>
                  </a:cubicBezTo>
                  <a:cubicBezTo>
                    <a:pt x="0" y="3"/>
                    <a:pt x="3" y="0"/>
                    <a:pt x="8" y="0"/>
                  </a:cubicBezTo>
                  <a:cubicBezTo>
                    <a:pt x="112" y="0"/>
                    <a:pt x="112" y="0"/>
                    <a:pt x="112" y="0"/>
                  </a:cubicBezTo>
                  <a:cubicBezTo>
                    <a:pt x="117" y="0"/>
                    <a:pt x="120" y="3"/>
                    <a:pt x="120" y="8"/>
                  </a:cubicBezTo>
                  <a:cubicBezTo>
                    <a:pt x="120" y="58"/>
                    <a:pt x="120" y="58"/>
                    <a:pt x="120" y="58"/>
                  </a:cubicBezTo>
                  <a:cubicBezTo>
                    <a:pt x="120" y="63"/>
                    <a:pt x="117" y="66"/>
                    <a:pt x="112" y="66"/>
                  </a:cubicBezTo>
                  <a:close/>
                </a:path>
              </a:pathLst>
            </a:custGeom>
            <a:solidFill>
              <a:srgbClr val="0078D7"/>
            </a:solidFill>
            <a:ln w="12700" cap="flat">
              <a:solidFill>
                <a:srgbClr val="0078D7">
                  <a:lumMod val="50000"/>
                </a:srgbClr>
              </a:solidFill>
              <a:prstDash val="solid"/>
              <a:miter lim="800000"/>
              <a:headEnd/>
              <a:tailEnd/>
            </a:ln>
          </p:spPr>
          <p:txBody>
            <a:bodyPr vert="horz" wrap="square" lIns="93260" tIns="46630" rIns="93260" bIns="46630" numCol="1" anchor="t" anchorCtr="0" compatLnSpc="1">
              <a:prstTxWarp prst="textNoShape">
                <a:avLst/>
              </a:prstTxWarp>
            </a:bodyPr>
            <a:lstStyle/>
            <a:p>
              <a:pPr defTabSz="951304">
                <a:defRPr/>
              </a:pPr>
              <a:endParaRPr lang="en-US" sz="1836" kern="0">
                <a:solidFill>
                  <a:srgbClr val="505050"/>
                </a:solidFill>
                <a:latin typeface="Segoe UI"/>
              </a:endParaRPr>
            </a:p>
          </p:txBody>
        </p:sp>
        <p:sp>
          <p:nvSpPr>
            <p:cNvPr id="102" name="Line 57"/>
            <p:cNvSpPr>
              <a:spLocks noChangeShapeType="1"/>
            </p:cNvSpPr>
            <p:nvPr/>
          </p:nvSpPr>
          <p:spPr bwMode="auto">
            <a:xfrm>
              <a:off x="3903" y="2179"/>
              <a:ext cx="104" cy="0"/>
            </a:xfrm>
            <a:prstGeom prst="line">
              <a:avLst/>
            </a:prstGeom>
            <a:noFill/>
            <a:ln w="12700"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93260" tIns="46630" rIns="93260" bIns="46630" numCol="1" anchor="t" anchorCtr="0" compatLnSpc="1">
              <a:prstTxWarp prst="textNoShape">
                <a:avLst/>
              </a:prstTxWarp>
            </a:bodyPr>
            <a:lstStyle/>
            <a:p>
              <a:pPr defTabSz="951304">
                <a:defRPr/>
              </a:pPr>
              <a:endParaRPr lang="en-US" sz="1836" kern="0">
                <a:solidFill>
                  <a:srgbClr val="505050"/>
                </a:solidFill>
                <a:latin typeface="Segoe UI"/>
              </a:endParaRPr>
            </a:p>
          </p:txBody>
        </p:sp>
        <p:sp>
          <p:nvSpPr>
            <p:cNvPr id="103" name="Line 58"/>
            <p:cNvSpPr>
              <a:spLocks noChangeShapeType="1"/>
            </p:cNvSpPr>
            <p:nvPr/>
          </p:nvSpPr>
          <p:spPr bwMode="auto">
            <a:xfrm>
              <a:off x="3903" y="2201"/>
              <a:ext cx="104" cy="0"/>
            </a:xfrm>
            <a:prstGeom prst="line">
              <a:avLst/>
            </a:prstGeom>
            <a:noFill/>
            <a:ln w="12700"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93260" tIns="46630" rIns="93260" bIns="46630" numCol="1" anchor="t" anchorCtr="0" compatLnSpc="1">
              <a:prstTxWarp prst="textNoShape">
                <a:avLst/>
              </a:prstTxWarp>
            </a:bodyPr>
            <a:lstStyle/>
            <a:p>
              <a:pPr defTabSz="951304">
                <a:defRPr/>
              </a:pPr>
              <a:endParaRPr lang="en-US" sz="1836" kern="0">
                <a:solidFill>
                  <a:srgbClr val="505050"/>
                </a:solidFill>
                <a:latin typeface="Segoe UI"/>
              </a:endParaRPr>
            </a:p>
          </p:txBody>
        </p:sp>
        <p:sp>
          <p:nvSpPr>
            <p:cNvPr id="104" name="Line 59"/>
            <p:cNvSpPr>
              <a:spLocks noChangeShapeType="1"/>
            </p:cNvSpPr>
            <p:nvPr/>
          </p:nvSpPr>
          <p:spPr bwMode="auto">
            <a:xfrm>
              <a:off x="3940" y="2223"/>
              <a:ext cx="67" cy="0"/>
            </a:xfrm>
            <a:prstGeom prst="line">
              <a:avLst/>
            </a:prstGeom>
            <a:noFill/>
            <a:ln w="12700"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93260" tIns="46630" rIns="93260" bIns="46630" numCol="1" anchor="t" anchorCtr="0" compatLnSpc="1">
              <a:prstTxWarp prst="textNoShape">
                <a:avLst/>
              </a:prstTxWarp>
            </a:bodyPr>
            <a:lstStyle/>
            <a:p>
              <a:pPr defTabSz="951304">
                <a:defRPr/>
              </a:pPr>
              <a:endParaRPr lang="en-US" sz="1836" kern="0">
                <a:solidFill>
                  <a:srgbClr val="505050"/>
                </a:solidFill>
                <a:latin typeface="Segoe UI"/>
              </a:endParaRPr>
            </a:p>
          </p:txBody>
        </p:sp>
        <p:sp>
          <p:nvSpPr>
            <p:cNvPr id="105" name="Line 60"/>
            <p:cNvSpPr>
              <a:spLocks noChangeShapeType="1"/>
            </p:cNvSpPr>
            <p:nvPr/>
          </p:nvSpPr>
          <p:spPr bwMode="auto">
            <a:xfrm>
              <a:off x="3940" y="2248"/>
              <a:ext cx="67" cy="0"/>
            </a:xfrm>
            <a:prstGeom prst="line">
              <a:avLst/>
            </a:prstGeom>
            <a:noFill/>
            <a:ln w="12700"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93260" tIns="46630" rIns="93260" bIns="46630" numCol="1" anchor="t" anchorCtr="0" compatLnSpc="1">
              <a:prstTxWarp prst="textNoShape">
                <a:avLst/>
              </a:prstTxWarp>
            </a:bodyPr>
            <a:lstStyle/>
            <a:p>
              <a:pPr defTabSz="951304">
                <a:defRPr/>
              </a:pPr>
              <a:endParaRPr lang="en-US" sz="1836" kern="0">
                <a:solidFill>
                  <a:srgbClr val="505050"/>
                </a:solidFill>
                <a:latin typeface="Segoe UI"/>
              </a:endParaRPr>
            </a:p>
          </p:txBody>
        </p:sp>
        <p:sp>
          <p:nvSpPr>
            <p:cNvPr id="106" name="Rectangle 61"/>
            <p:cNvSpPr>
              <a:spLocks noChangeArrowheads="1"/>
            </p:cNvSpPr>
            <p:nvPr/>
          </p:nvSpPr>
          <p:spPr bwMode="auto">
            <a:xfrm>
              <a:off x="3817" y="2173"/>
              <a:ext cx="69" cy="85"/>
            </a:xfrm>
            <a:prstGeom prst="rect">
              <a:avLst/>
            </a:prstGeom>
            <a:solidFill>
              <a:srgbClr val="FFFFFF"/>
            </a:solidFill>
            <a:ln w="12700" cap="flat">
              <a:solidFill>
                <a:srgbClr val="0078D7">
                  <a:lumMod val="50000"/>
                </a:srgbClr>
              </a:solidFill>
              <a:prstDash val="solid"/>
              <a:miter lim="800000"/>
              <a:headEnd/>
              <a:tailEnd/>
            </a:ln>
          </p:spPr>
          <p:txBody>
            <a:bodyPr vert="horz" wrap="square" lIns="93260" tIns="46630" rIns="93260" bIns="46630" numCol="1" anchor="t" anchorCtr="0" compatLnSpc="1">
              <a:prstTxWarp prst="textNoShape">
                <a:avLst/>
              </a:prstTxWarp>
            </a:bodyPr>
            <a:lstStyle/>
            <a:p>
              <a:pPr defTabSz="951304">
                <a:defRPr/>
              </a:pPr>
              <a:endParaRPr lang="en-US" sz="1836" kern="0">
                <a:solidFill>
                  <a:srgbClr val="505050"/>
                </a:solidFill>
                <a:latin typeface="Segoe UI"/>
              </a:endParaRPr>
            </a:p>
          </p:txBody>
        </p:sp>
        <p:sp>
          <p:nvSpPr>
            <p:cNvPr id="107" name="Freeform 56"/>
            <p:cNvSpPr>
              <a:spLocks/>
            </p:cNvSpPr>
            <p:nvPr/>
          </p:nvSpPr>
          <p:spPr bwMode="auto">
            <a:xfrm>
              <a:off x="3837" y="2209"/>
              <a:ext cx="29" cy="34"/>
            </a:xfrm>
            <a:custGeom>
              <a:avLst/>
              <a:gdLst>
                <a:gd name="T0" fmla="*/ 15 w 15"/>
                <a:gd name="T1" fmla="*/ 17 h 17"/>
                <a:gd name="T2" fmla="*/ 15 w 15"/>
                <a:gd name="T3" fmla="*/ 9 h 17"/>
                <a:gd name="T4" fmla="*/ 13 w 15"/>
                <a:gd name="T5" fmla="*/ 5 h 17"/>
                <a:gd name="T6" fmla="*/ 0 w 15"/>
                <a:gd name="T7" fmla="*/ 10 h 17"/>
                <a:gd name="T8" fmla="*/ 0 w 15"/>
                <a:gd name="T9" fmla="*/ 17 h 17"/>
              </a:gdLst>
              <a:ahLst/>
              <a:cxnLst>
                <a:cxn ang="0">
                  <a:pos x="T0" y="T1"/>
                </a:cxn>
                <a:cxn ang="0">
                  <a:pos x="T2" y="T3"/>
                </a:cxn>
                <a:cxn ang="0">
                  <a:pos x="T4" y="T5"/>
                </a:cxn>
                <a:cxn ang="0">
                  <a:pos x="T6" y="T7"/>
                </a:cxn>
                <a:cxn ang="0">
                  <a:pos x="T8" y="T9"/>
                </a:cxn>
              </a:cxnLst>
              <a:rect l="0" t="0" r="r" b="b"/>
              <a:pathLst>
                <a:path w="15" h="17">
                  <a:moveTo>
                    <a:pt x="15" y="17"/>
                  </a:moveTo>
                  <a:cubicBezTo>
                    <a:pt x="15" y="9"/>
                    <a:pt x="15" y="9"/>
                    <a:pt x="15" y="9"/>
                  </a:cubicBezTo>
                  <a:cubicBezTo>
                    <a:pt x="15" y="7"/>
                    <a:pt x="15" y="6"/>
                    <a:pt x="13" y="5"/>
                  </a:cubicBezTo>
                  <a:cubicBezTo>
                    <a:pt x="7" y="0"/>
                    <a:pt x="0" y="4"/>
                    <a:pt x="0" y="10"/>
                  </a:cubicBezTo>
                  <a:cubicBezTo>
                    <a:pt x="0" y="17"/>
                    <a:pt x="0" y="17"/>
                    <a:pt x="0" y="17"/>
                  </a:cubicBezTo>
                </a:path>
              </a:pathLst>
            </a:custGeom>
            <a:solidFill>
              <a:srgbClr val="505050"/>
            </a:solidFill>
            <a:ln w="12700" cap="flat">
              <a:solidFill>
                <a:srgbClr val="505050">
                  <a:lumMod val="50000"/>
                </a:srgbClr>
              </a:solidFill>
              <a:prstDash val="solid"/>
              <a:miter lim="800000"/>
              <a:headEnd/>
              <a:tailEnd/>
            </a:ln>
          </p:spPr>
          <p:txBody>
            <a:bodyPr vert="horz" wrap="square" lIns="93260" tIns="46630" rIns="93260" bIns="46630" numCol="1" anchor="t" anchorCtr="0" compatLnSpc="1">
              <a:prstTxWarp prst="textNoShape">
                <a:avLst/>
              </a:prstTxWarp>
            </a:bodyPr>
            <a:lstStyle/>
            <a:p>
              <a:pPr defTabSz="951304">
                <a:defRPr/>
              </a:pPr>
              <a:endParaRPr lang="en-US" sz="1836" kern="0">
                <a:solidFill>
                  <a:srgbClr val="505050"/>
                </a:solidFill>
                <a:latin typeface="Segoe UI"/>
              </a:endParaRPr>
            </a:p>
          </p:txBody>
        </p:sp>
        <p:sp>
          <p:nvSpPr>
            <p:cNvPr id="108" name="Oval 55"/>
            <p:cNvSpPr>
              <a:spLocks noChangeArrowheads="1"/>
            </p:cNvSpPr>
            <p:nvPr/>
          </p:nvSpPr>
          <p:spPr bwMode="auto">
            <a:xfrm>
              <a:off x="3841" y="2193"/>
              <a:ext cx="21" cy="22"/>
            </a:xfrm>
            <a:prstGeom prst="ellipse">
              <a:avLst/>
            </a:prstGeom>
            <a:solidFill>
              <a:srgbClr val="505050"/>
            </a:solidFill>
            <a:ln w="12700" cap="flat">
              <a:solidFill>
                <a:srgbClr val="505050">
                  <a:lumMod val="50000"/>
                </a:srgbClr>
              </a:solidFill>
              <a:prstDash val="solid"/>
              <a:miter lim="800000"/>
              <a:headEnd/>
              <a:tailEnd/>
            </a:ln>
          </p:spPr>
          <p:txBody>
            <a:bodyPr vert="horz" wrap="square" lIns="93260" tIns="46630" rIns="93260" bIns="46630" numCol="1" anchor="t" anchorCtr="0" compatLnSpc="1">
              <a:prstTxWarp prst="textNoShape">
                <a:avLst/>
              </a:prstTxWarp>
            </a:bodyPr>
            <a:lstStyle/>
            <a:p>
              <a:pPr defTabSz="951304">
                <a:defRPr/>
              </a:pPr>
              <a:endParaRPr lang="en-US" sz="1836" kern="0">
                <a:solidFill>
                  <a:srgbClr val="505050"/>
                </a:solidFill>
                <a:latin typeface="Segoe UI"/>
              </a:endParaRPr>
            </a:p>
          </p:txBody>
        </p:sp>
      </p:grpSp>
      <p:grpSp>
        <p:nvGrpSpPr>
          <p:cNvPr id="109" name="Group 52"/>
          <p:cNvGrpSpPr>
            <a:grpSpLocks noChangeAspect="1"/>
          </p:cNvGrpSpPr>
          <p:nvPr/>
        </p:nvGrpSpPr>
        <p:grpSpPr bwMode="auto">
          <a:xfrm>
            <a:off x="2111480" y="4895059"/>
            <a:ext cx="533777" cy="364975"/>
            <a:chOff x="3800" y="2120"/>
            <a:chExt cx="234" cy="160"/>
          </a:xfrm>
        </p:grpSpPr>
        <p:sp>
          <p:nvSpPr>
            <p:cNvPr id="110" name="Line 53"/>
            <p:cNvSpPr>
              <a:spLocks noChangeShapeType="1"/>
            </p:cNvSpPr>
            <p:nvPr/>
          </p:nvSpPr>
          <p:spPr bwMode="auto">
            <a:xfrm>
              <a:off x="4024" y="2120"/>
              <a:ext cx="0" cy="0"/>
            </a:xfrm>
            <a:prstGeom prst="line">
              <a:avLst/>
            </a:prstGeom>
            <a:noFill/>
            <a:ln w="12700" cap="flat">
              <a:solidFill>
                <a:srgbClr val="A80000"/>
              </a:solidFill>
              <a:prstDash val="solid"/>
              <a:miter lim="800000"/>
              <a:headEnd/>
              <a:tailEnd/>
            </a:ln>
            <a:extLst>
              <a:ext uri="{909E8E84-426E-40DD-AFC4-6F175D3DCCD1}">
                <a14:hiddenFill xmlns:a14="http://schemas.microsoft.com/office/drawing/2010/main">
                  <a:noFill/>
                </a14:hiddenFill>
              </a:ext>
            </a:extLst>
          </p:spPr>
          <p:txBody>
            <a:bodyPr vert="horz" wrap="square" lIns="93260" tIns="46630" rIns="93260" bIns="46630" numCol="1" anchor="t" anchorCtr="0" compatLnSpc="1">
              <a:prstTxWarp prst="textNoShape">
                <a:avLst/>
              </a:prstTxWarp>
            </a:bodyPr>
            <a:lstStyle/>
            <a:p>
              <a:pPr defTabSz="951304">
                <a:defRPr/>
              </a:pPr>
              <a:endParaRPr lang="en-US" sz="1836" kern="0">
                <a:solidFill>
                  <a:srgbClr val="505050"/>
                </a:solidFill>
                <a:latin typeface="Segoe UI"/>
              </a:endParaRPr>
            </a:p>
          </p:txBody>
        </p:sp>
        <p:sp>
          <p:nvSpPr>
            <p:cNvPr id="111" name="Freeform 54"/>
            <p:cNvSpPr>
              <a:spLocks/>
            </p:cNvSpPr>
            <p:nvPr/>
          </p:nvSpPr>
          <p:spPr bwMode="auto">
            <a:xfrm>
              <a:off x="3800" y="2150"/>
              <a:ext cx="234" cy="130"/>
            </a:xfrm>
            <a:custGeom>
              <a:avLst/>
              <a:gdLst>
                <a:gd name="T0" fmla="*/ 112 w 120"/>
                <a:gd name="T1" fmla="*/ 66 h 66"/>
                <a:gd name="T2" fmla="*/ 8 w 120"/>
                <a:gd name="T3" fmla="*/ 66 h 66"/>
                <a:gd name="T4" fmla="*/ 0 w 120"/>
                <a:gd name="T5" fmla="*/ 58 h 66"/>
                <a:gd name="T6" fmla="*/ 0 w 120"/>
                <a:gd name="T7" fmla="*/ 8 h 66"/>
                <a:gd name="T8" fmla="*/ 8 w 120"/>
                <a:gd name="T9" fmla="*/ 0 h 66"/>
                <a:gd name="T10" fmla="*/ 112 w 120"/>
                <a:gd name="T11" fmla="*/ 0 h 66"/>
                <a:gd name="T12" fmla="*/ 120 w 120"/>
                <a:gd name="T13" fmla="*/ 8 h 66"/>
                <a:gd name="T14" fmla="*/ 120 w 120"/>
                <a:gd name="T15" fmla="*/ 58 h 66"/>
                <a:gd name="T16" fmla="*/ 112 w 120"/>
                <a:gd name="T17" fmla="*/ 66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0" h="66">
                  <a:moveTo>
                    <a:pt x="112" y="66"/>
                  </a:moveTo>
                  <a:cubicBezTo>
                    <a:pt x="8" y="66"/>
                    <a:pt x="8" y="66"/>
                    <a:pt x="8" y="66"/>
                  </a:cubicBezTo>
                  <a:cubicBezTo>
                    <a:pt x="3" y="66"/>
                    <a:pt x="0" y="63"/>
                    <a:pt x="0" y="58"/>
                  </a:cubicBezTo>
                  <a:cubicBezTo>
                    <a:pt x="0" y="8"/>
                    <a:pt x="0" y="8"/>
                    <a:pt x="0" y="8"/>
                  </a:cubicBezTo>
                  <a:cubicBezTo>
                    <a:pt x="0" y="3"/>
                    <a:pt x="3" y="0"/>
                    <a:pt x="8" y="0"/>
                  </a:cubicBezTo>
                  <a:cubicBezTo>
                    <a:pt x="112" y="0"/>
                    <a:pt x="112" y="0"/>
                    <a:pt x="112" y="0"/>
                  </a:cubicBezTo>
                  <a:cubicBezTo>
                    <a:pt x="117" y="0"/>
                    <a:pt x="120" y="3"/>
                    <a:pt x="120" y="8"/>
                  </a:cubicBezTo>
                  <a:cubicBezTo>
                    <a:pt x="120" y="58"/>
                    <a:pt x="120" y="58"/>
                    <a:pt x="120" y="58"/>
                  </a:cubicBezTo>
                  <a:cubicBezTo>
                    <a:pt x="120" y="63"/>
                    <a:pt x="117" y="66"/>
                    <a:pt x="112" y="66"/>
                  </a:cubicBezTo>
                  <a:close/>
                </a:path>
              </a:pathLst>
            </a:custGeom>
            <a:solidFill>
              <a:srgbClr val="0078D7"/>
            </a:solidFill>
            <a:ln w="12700" cap="flat">
              <a:solidFill>
                <a:srgbClr val="0078D7">
                  <a:lumMod val="50000"/>
                </a:srgbClr>
              </a:solidFill>
              <a:prstDash val="solid"/>
              <a:miter lim="800000"/>
              <a:headEnd/>
              <a:tailEnd/>
            </a:ln>
          </p:spPr>
          <p:txBody>
            <a:bodyPr vert="horz" wrap="square" lIns="93260" tIns="46630" rIns="93260" bIns="46630" numCol="1" anchor="t" anchorCtr="0" compatLnSpc="1">
              <a:prstTxWarp prst="textNoShape">
                <a:avLst/>
              </a:prstTxWarp>
            </a:bodyPr>
            <a:lstStyle/>
            <a:p>
              <a:pPr defTabSz="951304">
                <a:defRPr/>
              </a:pPr>
              <a:endParaRPr lang="en-US" sz="1836" kern="0">
                <a:solidFill>
                  <a:srgbClr val="505050"/>
                </a:solidFill>
                <a:latin typeface="Segoe UI"/>
              </a:endParaRPr>
            </a:p>
          </p:txBody>
        </p:sp>
        <p:sp>
          <p:nvSpPr>
            <p:cNvPr id="112" name="Line 57"/>
            <p:cNvSpPr>
              <a:spLocks noChangeShapeType="1"/>
            </p:cNvSpPr>
            <p:nvPr/>
          </p:nvSpPr>
          <p:spPr bwMode="auto">
            <a:xfrm>
              <a:off x="3903" y="2179"/>
              <a:ext cx="104" cy="0"/>
            </a:xfrm>
            <a:prstGeom prst="line">
              <a:avLst/>
            </a:prstGeom>
            <a:noFill/>
            <a:ln w="12700"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93260" tIns="46630" rIns="93260" bIns="46630" numCol="1" anchor="t" anchorCtr="0" compatLnSpc="1">
              <a:prstTxWarp prst="textNoShape">
                <a:avLst/>
              </a:prstTxWarp>
            </a:bodyPr>
            <a:lstStyle/>
            <a:p>
              <a:pPr defTabSz="951304">
                <a:defRPr/>
              </a:pPr>
              <a:endParaRPr lang="en-US" sz="1836" kern="0">
                <a:solidFill>
                  <a:srgbClr val="505050"/>
                </a:solidFill>
                <a:latin typeface="Segoe UI"/>
              </a:endParaRPr>
            </a:p>
          </p:txBody>
        </p:sp>
        <p:sp>
          <p:nvSpPr>
            <p:cNvPr id="113" name="Line 58"/>
            <p:cNvSpPr>
              <a:spLocks noChangeShapeType="1"/>
            </p:cNvSpPr>
            <p:nvPr/>
          </p:nvSpPr>
          <p:spPr bwMode="auto">
            <a:xfrm>
              <a:off x="3903" y="2201"/>
              <a:ext cx="104" cy="0"/>
            </a:xfrm>
            <a:prstGeom prst="line">
              <a:avLst/>
            </a:prstGeom>
            <a:noFill/>
            <a:ln w="12700"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93260" tIns="46630" rIns="93260" bIns="46630" numCol="1" anchor="t" anchorCtr="0" compatLnSpc="1">
              <a:prstTxWarp prst="textNoShape">
                <a:avLst/>
              </a:prstTxWarp>
            </a:bodyPr>
            <a:lstStyle/>
            <a:p>
              <a:pPr defTabSz="951304">
                <a:defRPr/>
              </a:pPr>
              <a:endParaRPr lang="en-US" sz="1836" kern="0">
                <a:solidFill>
                  <a:srgbClr val="505050"/>
                </a:solidFill>
                <a:latin typeface="Segoe UI"/>
              </a:endParaRPr>
            </a:p>
          </p:txBody>
        </p:sp>
        <p:sp>
          <p:nvSpPr>
            <p:cNvPr id="114" name="Line 59"/>
            <p:cNvSpPr>
              <a:spLocks noChangeShapeType="1"/>
            </p:cNvSpPr>
            <p:nvPr/>
          </p:nvSpPr>
          <p:spPr bwMode="auto">
            <a:xfrm>
              <a:off x="3940" y="2223"/>
              <a:ext cx="67" cy="0"/>
            </a:xfrm>
            <a:prstGeom prst="line">
              <a:avLst/>
            </a:prstGeom>
            <a:noFill/>
            <a:ln w="12700"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93260" tIns="46630" rIns="93260" bIns="46630" numCol="1" anchor="t" anchorCtr="0" compatLnSpc="1">
              <a:prstTxWarp prst="textNoShape">
                <a:avLst/>
              </a:prstTxWarp>
            </a:bodyPr>
            <a:lstStyle/>
            <a:p>
              <a:pPr defTabSz="951304">
                <a:defRPr/>
              </a:pPr>
              <a:endParaRPr lang="en-US" sz="1836" kern="0">
                <a:solidFill>
                  <a:srgbClr val="505050"/>
                </a:solidFill>
                <a:latin typeface="Segoe UI"/>
              </a:endParaRPr>
            </a:p>
          </p:txBody>
        </p:sp>
        <p:sp>
          <p:nvSpPr>
            <p:cNvPr id="115" name="Line 60"/>
            <p:cNvSpPr>
              <a:spLocks noChangeShapeType="1"/>
            </p:cNvSpPr>
            <p:nvPr/>
          </p:nvSpPr>
          <p:spPr bwMode="auto">
            <a:xfrm>
              <a:off x="3940" y="2248"/>
              <a:ext cx="67" cy="0"/>
            </a:xfrm>
            <a:prstGeom prst="line">
              <a:avLst/>
            </a:prstGeom>
            <a:noFill/>
            <a:ln w="12700"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93260" tIns="46630" rIns="93260" bIns="46630" numCol="1" anchor="t" anchorCtr="0" compatLnSpc="1">
              <a:prstTxWarp prst="textNoShape">
                <a:avLst/>
              </a:prstTxWarp>
            </a:bodyPr>
            <a:lstStyle/>
            <a:p>
              <a:pPr defTabSz="951304">
                <a:defRPr/>
              </a:pPr>
              <a:endParaRPr lang="en-US" sz="1836" kern="0">
                <a:solidFill>
                  <a:srgbClr val="505050"/>
                </a:solidFill>
                <a:latin typeface="Segoe UI"/>
              </a:endParaRPr>
            </a:p>
          </p:txBody>
        </p:sp>
        <p:sp>
          <p:nvSpPr>
            <p:cNvPr id="116" name="Rectangle 61"/>
            <p:cNvSpPr>
              <a:spLocks noChangeArrowheads="1"/>
            </p:cNvSpPr>
            <p:nvPr/>
          </p:nvSpPr>
          <p:spPr bwMode="auto">
            <a:xfrm>
              <a:off x="3817" y="2173"/>
              <a:ext cx="69" cy="85"/>
            </a:xfrm>
            <a:prstGeom prst="rect">
              <a:avLst/>
            </a:prstGeom>
            <a:solidFill>
              <a:srgbClr val="FFFFFF"/>
            </a:solidFill>
            <a:ln w="12700" cap="flat">
              <a:solidFill>
                <a:srgbClr val="0078D7">
                  <a:lumMod val="50000"/>
                </a:srgbClr>
              </a:solidFill>
              <a:prstDash val="solid"/>
              <a:miter lim="800000"/>
              <a:headEnd/>
              <a:tailEnd/>
            </a:ln>
          </p:spPr>
          <p:txBody>
            <a:bodyPr vert="horz" wrap="square" lIns="93260" tIns="46630" rIns="93260" bIns="46630" numCol="1" anchor="t" anchorCtr="0" compatLnSpc="1">
              <a:prstTxWarp prst="textNoShape">
                <a:avLst/>
              </a:prstTxWarp>
            </a:bodyPr>
            <a:lstStyle/>
            <a:p>
              <a:pPr defTabSz="951304">
                <a:defRPr/>
              </a:pPr>
              <a:endParaRPr lang="en-US" sz="1836" kern="0">
                <a:solidFill>
                  <a:srgbClr val="505050"/>
                </a:solidFill>
                <a:latin typeface="Segoe UI"/>
              </a:endParaRPr>
            </a:p>
          </p:txBody>
        </p:sp>
        <p:sp>
          <p:nvSpPr>
            <p:cNvPr id="117" name="Freeform 56"/>
            <p:cNvSpPr>
              <a:spLocks/>
            </p:cNvSpPr>
            <p:nvPr/>
          </p:nvSpPr>
          <p:spPr bwMode="auto">
            <a:xfrm>
              <a:off x="3837" y="2209"/>
              <a:ext cx="29" cy="34"/>
            </a:xfrm>
            <a:custGeom>
              <a:avLst/>
              <a:gdLst>
                <a:gd name="T0" fmla="*/ 15 w 15"/>
                <a:gd name="T1" fmla="*/ 17 h 17"/>
                <a:gd name="T2" fmla="*/ 15 w 15"/>
                <a:gd name="T3" fmla="*/ 9 h 17"/>
                <a:gd name="T4" fmla="*/ 13 w 15"/>
                <a:gd name="T5" fmla="*/ 5 h 17"/>
                <a:gd name="T6" fmla="*/ 0 w 15"/>
                <a:gd name="T7" fmla="*/ 10 h 17"/>
                <a:gd name="T8" fmla="*/ 0 w 15"/>
                <a:gd name="T9" fmla="*/ 17 h 17"/>
              </a:gdLst>
              <a:ahLst/>
              <a:cxnLst>
                <a:cxn ang="0">
                  <a:pos x="T0" y="T1"/>
                </a:cxn>
                <a:cxn ang="0">
                  <a:pos x="T2" y="T3"/>
                </a:cxn>
                <a:cxn ang="0">
                  <a:pos x="T4" y="T5"/>
                </a:cxn>
                <a:cxn ang="0">
                  <a:pos x="T6" y="T7"/>
                </a:cxn>
                <a:cxn ang="0">
                  <a:pos x="T8" y="T9"/>
                </a:cxn>
              </a:cxnLst>
              <a:rect l="0" t="0" r="r" b="b"/>
              <a:pathLst>
                <a:path w="15" h="17">
                  <a:moveTo>
                    <a:pt x="15" y="17"/>
                  </a:moveTo>
                  <a:cubicBezTo>
                    <a:pt x="15" y="9"/>
                    <a:pt x="15" y="9"/>
                    <a:pt x="15" y="9"/>
                  </a:cubicBezTo>
                  <a:cubicBezTo>
                    <a:pt x="15" y="7"/>
                    <a:pt x="15" y="6"/>
                    <a:pt x="13" y="5"/>
                  </a:cubicBezTo>
                  <a:cubicBezTo>
                    <a:pt x="7" y="0"/>
                    <a:pt x="0" y="4"/>
                    <a:pt x="0" y="10"/>
                  </a:cubicBezTo>
                  <a:cubicBezTo>
                    <a:pt x="0" y="17"/>
                    <a:pt x="0" y="17"/>
                    <a:pt x="0" y="17"/>
                  </a:cubicBezTo>
                </a:path>
              </a:pathLst>
            </a:custGeom>
            <a:solidFill>
              <a:srgbClr val="505050"/>
            </a:solidFill>
            <a:ln w="12700" cap="flat">
              <a:solidFill>
                <a:srgbClr val="505050">
                  <a:lumMod val="50000"/>
                </a:srgbClr>
              </a:solidFill>
              <a:prstDash val="solid"/>
              <a:miter lim="800000"/>
              <a:headEnd/>
              <a:tailEnd/>
            </a:ln>
          </p:spPr>
          <p:txBody>
            <a:bodyPr vert="horz" wrap="square" lIns="93260" tIns="46630" rIns="93260" bIns="46630" numCol="1" anchor="t" anchorCtr="0" compatLnSpc="1">
              <a:prstTxWarp prst="textNoShape">
                <a:avLst/>
              </a:prstTxWarp>
            </a:bodyPr>
            <a:lstStyle/>
            <a:p>
              <a:pPr defTabSz="951304">
                <a:defRPr/>
              </a:pPr>
              <a:endParaRPr lang="en-US" sz="1836" kern="0">
                <a:solidFill>
                  <a:srgbClr val="505050"/>
                </a:solidFill>
                <a:latin typeface="Segoe UI"/>
              </a:endParaRPr>
            </a:p>
          </p:txBody>
        </p:sp>
        <p:sp>
          <p:nvSpPr>
            <p:cNvPr id="118" name="Oval 55"/>
            <p:cNvSpPr>
              <a:spLocks noChangeArrowheads="1"/>
            </p:cNvSpPr>
            <p:nvPr/>
          </p:nvSpPr>
          <p:spPr bwMode="auto">
            <a:xfrm>
              <a:off x="3841" y="2193"/>
              <a:ext cx="21" cy="22"/>
            </a:xfrm>
            <a:prstGeom prst="ellipse">
              <a:avLst/>
            </a:prstGeom>
            <a:solidFill>
              <a:srgbClr val="505050"/>
            </a:solidFill>
            <a:ln w="12700" cap="flat">
              <a:solidFill>
                <a:srgbClr val="505050">
                  <a:lumMod val="50000"/>
                </a:srgbClr>
              </a:solidFill>
              <a:prstDash val="solid"/>
              <a:miter lim="800000"/>
              <a:headEnd/>
              <a:tailEnd/>
            </a:ln>
          </p:spPr>
          <p:txBody>
            <a:bodyPr vert="horz" wrap="square" lIns="93260" tIns="46630" rIns="93260" bIns="46630" numCol="1" anchor="t" anchorCtr="0" compatLnSpc="1">
              <a:prstTxWarp prst="textNoShape">
                <a:avLst/>
              </a:prstTxWarp>
            </a:bodyPr>
            <a:lstStyle/>
            <a:p>
              <a:pPr defTabSz="951304">
                <a:defRPr/>
              </a:pPr>
              <a:endParaRPr lang="en-US" sz="1836" kern="0">
                <a:solidFill>
                  <a:srgbClr val="505050"/>
                </a:solidFill>
                <a:latin typeface="Segoe UI"/>
              </a:endParaRPr>
            </a:p>
          </p:txBody>
        </p:sp>
      </p:grpSp>
      <p:grpSp>
        <p:nvGrpSpPr>
          <p:cNvPr id="119" name="Group 52"/>
          <p:cNvGrpSpPr>
            <a:grpSpLocks noChangeAspect="1"/>
          </p:cNvGrpSpPr>
          <p:nvPr/>
        </p:nvGrpSpPr>
        <p:grpSpPr bwMode="auto">
          <a:xfrm>
            <a:off x="2117657" y="3352691"/>
            <a:ext cx="804736" cy="550246"/>
            <a:chOff x="3800" y="2120"/>
            <a:chExt cx="234" cy="160"/>
          </a:xfrm>
        </p:grpSpPr>
        <p:sp>
          <p:nvSpPr>
            <p:cNvPr id="120" name="Line 53"/>
            <p:cNvSpPr>
              <a:spLocks noChangeShapeType="1"/>
            </p:cNvSpPr>
            <p:nvPr/>
          </p:nvSpPr>
          <p:spPr bwMode="auto">
            <a:xfrm>
              <a:off x="4024" y="2120"/>
              <a:ext cx="0" cy="0"/>
            </a:xfrm>
            <a:prstGeom prst="line">
              <a:avLst/>
            </a:prstGeom>
            <a:noFill/>
            <a:ln w="23813" cap="flat">
              <a:solidFill>
                <a:srgbClr val="A80000"/>
              </a:solidFill>
              <a:prstDash val="solid"/>
              <a:miter lim="800000"/>
              <a:headEnd/>
              <a:tailEnd/>
            </a:ln>
            <a:extLst>
              <a:ext uri="{909E8E84-426E-40DD-AFC4-6F175D3DCCD1}">
                <a14:hiddenFill xmlns:a14="http://schemas.microsoft.com/office/drawing/2010/main">
                  <a:noFill/>
                </a14:hiddenFill>
              </a:ext>
            </a:extLst>
          </p:spPr>
          <p:txBody>
            <a:bodyPr vert="horz" wrap="square" lIns="93260" tIns="46630" rIns="93260" bIns="46630" numCol="1" anchor="t" anchorCtr="0" compatLnSpc="1">
              <a:prstTxWarp prst="textNoShape">
                <a:avLst/>
              </a:prstTxWarp>
            </a:bodyPr>
            <a:lstStyle/>
            <a:p>
              <a:pPr defTabSz="951304">
                <a:defRPr/>
              </a:pPr>
              <a:endParaRPr lang="en-US" sz="1836" kern="0">
                <a:solidFill>
                  <a:srgbClr val="505050"/>
                </a:solidFill>
                <a:latin typeface="Segoe UI"/>
              </a:endParaRPr>
            </a:p>
          </p:txBody>
        </p:sp>
        <p:sp>
          <p:nvSpPr>
            <p:cNvPr id="121" name="Freeform 54"/>
            <p:cNvSpPr>
              <a:spLocks/>
            </p:cNvSpPr>
            <p:nvPr/>
          </p:nvSpPr>
          <p:spPr bwMode="auto">
            <a:xfrm>
              <a:off x="3800" y="2150"/>
              <a:ext cx="234" cy="130"/>
            </a:xfrm>
            <a:custGeom>
              <a:avLst/>
              <a:gdLst>
                <a:gd name="T0" fmla="*/ 112 w 120"/>
                <a:gd name="T1" fmla="*/ 66 h 66"/>
                <a:gd name="T2" fmla="*/ 8 w 120"/>
                <a:gd name="T3" fmla="*/ 66 h 66"/>
                <a:gd name="T4" fmla="*/ 0 w 120"/>
                <a:gd name="T5" fmla="*/ 58 h 66"/>
                <a:gd name="T6" fmla="*/ 0 w 120"/>
                <a:gd name="T7" fmla="*/ 8 h 66"/>
                <a:gd name="T8" fmla="*/ 8 w 120"/>
                <a:gd name="T9" fmla="*/ 0 h 66"/>
                <a:gd name="T10" fmla="*/ 112 w 120"/>
                <a:gd name="T11" fmla="*/ 0 h 66"/>
                <a:gd name="T12" fmla="*/ 120 w 120"/>
                <a:gd name="T13" fmla="*/ 8 h 66"/>
                <a:gd name="T14" fmla="*/ 120 w 120"/>
                <a:gd name="T15" fmla="*/ 58 h 66"/>
                <a:gd name="T16" fmla="*/ 112 w 120"/>
                <a:gd name="T17" fmla="*/ 66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0" h="66">
                  <a:moveTo>
                    <a:pt x="112" y="66"/>
                  </a:moveTo>
                  <a:cubicBezTo>
                    <a:pt x="8" y="66"/>
                    <a:pt x="8" y="66"/>
                    <a:pt x="8" y="66"/>
                  </a:cubicBezTo>
                  <a:cubicBezTo>
                    <a:pt x="3" y="66"/>
                    <a:pt x="0" y="63"/>
                    <a:pt x="0" y="58"/>
                  </a:cubicBezTo>
                  <a:cubicBezTo>
                    <a:pt x="0" y="8"/>
                    <a:pt x="0" y="8"/>
                    <a:pt x="0" y="8"/>
                  </a:cubicBezTo>
                  <a:cubicBezTo>
                    <a:pt x="0" y="3"/>
                    <a:pt x="3" y="0"/>
                    <a:pt x="8" y="0"/>
                  </a:cubicBezTo>
                  <a:cubicBezTo>
                    <a:pt x="112" y="0"/>
                    <a:pt x="112" y="0"/>
                    <a:pt x="112" y="0"/>
                  </a:cubicBezTo>
                  <a:cubicBezTo>
                    <a:pt x="117" y="0"/>
                    <a:pt x="120" y="3"/>
                    <a:pt x="120" y="8"/>
                  </a:cubicBezTo>
                  <a:cubicBezTo>
                    <a:pt x="120" y="58"/>
                    <a:pt x="120" y="58"/>
                    <a:pt x="120" y="58"/>
                  </a:cubicBezTo>
                  <a:cubicBezTo>
                    <a:pt x="120" y="63"/>
                    <a:pt x="117" y="66"/>
                    <a:pt x="112" y="66"/>
                  </a:cubicBezTo>
                  <a:close/>
                </a:path>
              </a:pathLst>
            </a:custGeom>
            <a:solidFill>
              <a:srgbClr val="A80000"/>
            </a:solidFill>
            <a:ln w="23813" cap="flat">
              <a:solidFill>
                <a:srgbClr val="EA0000"/>
              </a:solidFill>
              <a:prstDash val="solid"/>
              <a:miter lim="800000"/>
              <a:headEnd/>
              <a:tailEnd/>
            </a:ln>
          </p:spPr>
          <p:txBody>
            <a:bodyPr vert="horz" wrap="square" lIns="93260" tIns="46630" rIns="93260" bIns="46630" numCol="1" anchor="t" anchorCtr="0" compatLnSpc="1">
              <a:prstTxWarp prst="textNoShape">
                <a:avLst/>
              </a:prstTxWarp>
            </a:bodyPr>
            <a:lstStyle/>
            <a:p>
              <a:pPr defTabSz="951304">
                <a:defRPr/>
              </a:pPr>
              <a:endParaRPr lang="en-US" sz="1836" kern="0">
                <a:solidFill>
                  <a:srgbClr val="505050"/>
                </a:solidFill>
                <a:latin typeface="Segoe UI"/>
              </a:endParaRPr>
            </a:p>
          </p:txBody>
        </p:sp>
        <p:sp>
          <p:nvSpPr>
            <p:cNvPr id="122" name="Line 57"/>
            <p:cNvSpPr>
              <a:spLocks noChangeShapeType="1"/>
            </p:cNvSpPr>
            <p:nvPr/>
          </p:nvSpPr>
          <p:spPr bwMode="auto">
            <a:xfrm>
              <a:off x="3903" y="2179"/>
              <a:ext cx="104" cy="0"/>
            </a:xfrm>
            <a:prstGeom prst="line">
              <a:avLst/>
            </a:prstGeom>
            <a:noFill/>
            <a:ln w="23813"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93260" tIns="46630" rIns="93260" bIns="46630" numCol="1" anchor="t" anchorCtr="0" compatLnSpc="1">
              <a:prstTxWarp prst="textNoShape">
                <a:avLst/>
              </a:prstTxWarp>
            </a:bodyPr>
            <a:lstStyle/>
            <a:p>
              <a:pPr defTabSz="951304">
                <a:defRPr/>
              </a:pPr>
              <a:endParaRPr lang="en-US" sz="1836" kern="0">
                <a:solidFill>
                  <a:srgbClr val="505050"/>
                </a:solidFill>
                <a:latin typeface="Segoe UI"/>
              </a:endParaRPr>
            </a:p>
          </p:txBody>
        </p:sp>
        <p:sp>
          <p:nvSpPr>
            <p:cNvPr id="123" name="Line 58"/>
            <p:cNvSpPr>
              <a:spLocks noChangeShapeType="1"/>
            </p:cNvSpPr>
            <p:nvPr/>
          </p:nvSpPr>
          <p:spPr bwMode="auto">
            <a:xfrm>
              <a:off x="3903" y="2201"/>
              <a:ext cx="104" cy="0"/>
            </a:xfrm>
            <a:prstGeom prst="line">
              <a:avLst/>
            </a:prstGeom>
            <a:noFill/>
            <a:ln w="23813"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93260" tIns="46630" rIns="93260" bIns="46630" numCol="1" anchor="t" anchorCtr="0" compatLnSpc="1">
              <a:prstTxWarp prst="textNoShape">
                <a:avLst/>
              </a:prstTxWarp>
            </a:bodyPr>
            <a:lstStyle/>
            <a:p>
              <a:pPr defTabSz="951304">
                <a:defRPr/>
              </a:pPr>
              <a:endParaRPr lang="en-US" sz="1836" kern="0">
                <a:solidFill>
                  <a:srgbClr val="505050"/>
                </a:solidFill>
                <a:latin typeface="Segoe UI"/>
              </a:endParaRPr>
            </a:p>
          </p:txBody>
        </p:sp>
        <p:sp>
          <p:nvSpPr>
            <p:cNvPr id="124" name="Line 59"/>
            <p:cNvSpPr>
              <a:spLocks noChangeShapeType="1"/>
            </p:cNvSpPr>
            <p:nvPr/>
          </p:nvSpPr>
          <p:spPr bwMode="auto">
            <a:xfrm>
              <a:off x="3940" y="2223"/>
              <a:ext cx="67" cy="0"/>
            </a:xfrm>
            <a:prstGeom prst="line">
              <a:avLst/>
            </a:prstGeom>
            <a:noFill/>
            <a:ln w="23813"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93260" tIns="46630" rIns="93260" bIns="46630" numCol="1" anchor="t" anchorCtr="0" compatLnSpc="1">
              <a:prstTxWarp prst="textNoShape">
                <a:avLst/>
              </a:prstTxWarp>
            </a:bodyPr>
            <a:lstStyle/>
            <a:p>
              <a:pPr defTabSz="951304">
                <a:defRPr/>
              </a:pPr>
              <a:endParaRPr lang="en-US" sz="1836" kern="0">
                <a:solidFill>
                  <a:srgbClr val="505050"/>
                </a:solidFill>
                <a:latin typeface="Segoe UI"/>
              </a:endParaRPr>
            </a:p>
          </p:txBody>
        </p:sp>
        <p:sp>
          <p:nvSpPr>
            <p:cNvPr id="125" name="Line 60"/>
            <p:cNvSpPr>
              <a:spLocks noChangeShapeType="1"/>
            </p:cNvSpPr>
            <p:nvPr/>
          </p:nvSpPr>
          <p:spPr bwMode="auto">
            <a:xfrm>
              <a:off x="3940" y="2248"/>
              <a:ext cx="67" cy="0"/>
            </a:xfrm>
            <a:prstGeom prst="line">
              <a:avLst/>
            </a:prstGeom>
            <a:noFill/>
            <a:ln w="23813"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93260" tIns="46630" rIns="93260" bIns="46630" numCol="1" anchor="t" anchorCtr="0" compatLnSpc="1">
              <a:prstTxWarp prst="textNoShape">
                <a:avLst/>
              </a:prstTxWarp>
            </a:bodyPr>
            <a:lstStyle/>
            <a:p>
              <a:pPr defTabSz="951304">
                <a:defRPr/>
              </a:pPr>
              <a:endParaRPr lang="en-US" sz="1836" kern="0">
                <a:solidFill>
                  <a:srgbClr val="505050"/>
                </a:solidFill>
                <a:latin typeface="Segoe UI"/>
              </a:endParaRPr>
            </a:p>
          </p:txBody>
        </p:sp>
        <p:sp>
          <p:nvSpPr>
            <p:cNvPr id="126" name="Rectangle 61"/>
            <p:cNvSpPr>
              <a:spLocks noChangeArrowheads="1"/>
            </p:cNvSpPr>
            <p:nvPr/>
          </p:nvSpPr>
          <p:spPr bwMode="auto">
            <a:xfrm>
              <a:off x="3817" y="2173"/>
              <a:ext cx="69" cy="85"/>
            </a:xfrm>
            <a:prstGeom prst="rect">
              <a:avLst/>
            </a:prstGeom>
            <a:solidFill>
              <a:srgbClr val="FFFFFF"/>
            </a:solidFill>
            <a:ln w="23813" cap="flat">
              <a:solidFill>
                <a:srgbClr val="500000"/>
              </a:solidFill>
              <a:prstDash val="solid"/>
              <a:miter lim="800000"/>
              <a:headEnd/>
              <a:tailEnd/>
            </a:ln>
          </p:spPr>
          <p:txBody>
            <a:bodyPr vert="horz" wrap="square" lIns="93260" tIns="46630" rIns="93260" bIns="46630" numCol="1" anchor="t" anchorCtr="0" compatLnSpc="1">
              <a:prstTxWarp prst="textNoShape">
                <a:avLst/>
              </a:prstTxWarp>
            </a:bodyPr>
            <a:lstStyle/>
            <a:p>
              <a:pPr defTabSz="951304">
                <a:defRPr/>
              </a:pPr>
              <a:endParaRPr lang="en-US" sz="1836" kern="0">
                <a:solidFill>
                  <a:srgbClr val="505050"/>
                </a:solidFill>
                <a:latin typeface="Segoe UI"/>
              </a:endParaRPr>
            </a:p>
          </p:txBody>
        </p:sp>
        <p:sp>
          <p:nvSpPr>
            <p:cNvPr id="127" name="Freeform 56"/>
            <p:cNvSpPr>
              <a:spLocks/>
            </p:cNvSpPr>
            <p:nvPr/>
          </p:nvSpPr>
          <p:spPr bwMode="auto">
            <a:xfrm>
              <a:off x="3837" y="2209"/>
              <a:ext cx="29" cy="34"/>
            </a:xfrm>
            <a:custGeom>
              <a:avLst/>
              <a:gdLst>
                <a:gd name="T0" fmla="*/ 15 w 15"/>
                <a:gd name="T1" fmla="*/ 17 h 17"/>
                <a:gd name="T2" fmla="*/ 15 w 15"/>
                <a:gd name="T3" fmla="*/ 9 h 17"/>
                <a:gd name="T4" fmla="*/ 13 w 15"/>
                <a:gd name="T5" fmla="*/ 5 h 17"/>
                <a:gd name="T6" fmla="*/ 0 w 15"/>
                <a:gd name="T7" fmla="*/ 10 h 17"/>
                <a:gd name="T8" fmla="*/ 0 w 15"/>
                <a:gd name="T9" fmla="*/ 17 h 17"/>
              </a:gdLst>
              <a:ahLst/>
              <a:cxnLst>
                <a:cxn ang="0">
                  <a:pos x="T0" y="T1"/>
                </a:cxn>
                <a:cxn ang="0">
                  <a:pos x="T2" y="T3"/>
                </a:cxn>
                <a:cxn ang="0">
                  <a:pos x="T4" y="T5"/>
                </a:cxn>
                <a:cxn ang="0">
                  <a:pos x="T6" y="T7"/>
                </a:cxn>
                <a:cxn ang="0">
                  <a:pos x="T8" y="T9"/>
                </a:cxn>
              </a:cxnLst>
              <a:rect l="0" t="0" r="r" b="b"/>
              <a:pathLst>
                <a:path w="15" h="17">
                  <a:moveTo>
                    <a:pt x="15" y="17"/>
                  </a:moveTo>
                  <a:cubicBezTo>
                    <a:pt x="15" y="9"/>
                    <a:pt x="15" y="9"/>
                    <a:pt x="15" y="9"/>
                  </a:cubicBezTo>
                  <a:cubicBezTo>
                    <a:pt x="15" y="7"/>
                    <a:pt x="15" y="6"/>
                    <a:pt x="13" y="5"/>
                  </a:cubicBezTo>
                  <a:cubicBezTo>
                    <a:pt x="7" y="0"/>
                    <a:pt x="0" y="4"/>
                    <a:pt x="0" y="10"/>
                  </a:cubicBezTo>
                  <a:cubicBezTo>
                    <a:pt x="0" y="17"/>
                    <a:pt x="0" y="17"/>
                    <a:pt x="0" y="17"/>
                  </a:cubicBezTo>
                </a:path>
              </a:pathLst>
            </a:custGeom>
            <a:solidFill>
              <a:srgbClr val="505050"/>
            </a:solidFill>
            <a:ln w="23813" cap="flat">
              <a:solidFill>
                <a:srgbClr val="505050">
                  <a:lumMod val="50000"/>
                </a:srgbClr>
              </a:solidFill>
              <a:prstDash val="solid"/>
              <a:miter lim="800000"/>
              <a:headEnd/>
              <a:tailEnd/>
            </a:ln>
          </p:spPr>
          <p:txBody>
            <a:bodyPr vert="horz" wrap="square" lIns="93260" tIns="46630" rIns="93260" bIns="46630" numCol="1" anchor="t" anchorCtr="0" compatLnSpc="1">
              <a:prstTxWarp prst="textNoShape">
                <a:avLst/>
              </a:prstTxWarp>
            </a:bodyPr>
            <a:lstStyle/>
            <a:p>
              <a:pPr defTabSz="951304">
                <a:defRPr/>
              </a:pPr>
              <a:endParaRPr lang="en-US" sz="1836" kern="0">
                <a:solidFill>
                  <a:srgbClr val="505050"/>
                </a:solidFill>
                <a:latin typeface="Segoe UI"/>
              </a:endParaRPr>
            </a:p>
          </p:txBody>
        </p:sp>
        <p:sp>
          <p:nvSpPr>
            <p:cNvPr id="128" name="Oval 55"/>
            <p:cNvSpPr>
              <a:spLocks noChangeArrowheads="1"/>
            </p:cNvSpPr>
            <p:nvPr/>
          </p:nvSpPr>
          <p:spPr bwMode="auto">
            <a:xfrm>
              <a:off x="3841" y="2193"/>
              <a:ext cx="21" cy="22"/>
            </a:xfrm>
            <a:prstGeom prst="ellipse">
              <a:avLst/>
            </a:prstGeom>
            <a:solidFill>
              <a:srgbClr val="505050"/>
            </a:solidFill>
            <a:ln w="23813" cap="flat">
              <a:solidFill>
                <a:srgbClr val="505050">
                  <a:lumMod val="50000"/>
                </a:srgbClr>
              </a:solidFill>
              <a:prstDash val="solid"/>
              <a:miter lim="800000"/>
              <a:headEnd/>
              <a:tailEnd/>
            </a:ln>
          </p:spPr>
          <p:txBody>
            <a:bodyPr vert="horz" wrap="square" lIns="93260" tIns="46630" rIns="93260" bIns="46630" numCol="1" anchor="t" anchorCtr="0" compatLnSpc="1">
              <a:prstTxWarp prst="textNoShape">
                <a:avLst/>
              </a:prstTxWarp>
            </a:bodyPr>
            <a:lstStyle/>
            <a:p>
              <a:pPr defTabSz="951304">
                <a:defRPr/>
              </a:pPr>
              <a:endParaRPr lang="en-US" sz="1836" kern="0">
                <a:solidFill>
                  <a:srgbClr val="505050"/>
                </a:solidFill>
                <a:latin typeface="Segoe UI"/>
              </a:endParaRPr>
            </a:p>
          </p:txBody>
        </p:sp>
      </p:grpSp>
      <p:grpSp>
        <p:nvGrpSpPr>
          <p:cNvPr id="134" name="Group 133"/>
          <p:cNvGrpSpPr/>
          <p:nvPr/>
        </p:nvGrpSpPr>
        <p:grpSpPr>
          <a:xfrm>
            <a:off x="4906470" y="5038817"/>
            <a:ext cx="2274334" cy="1418753"/>
            <a:chOff x="4669404" y="4647304"/>
            <a:chExt cx="1517696" cy="872673"/>
          </a:xfrm>
        </p:grpSpPr>
        <p:grpSp>
          <p:nvGrpSpPr>
            <p:cNvPr id="136" name="Group 40"/>
            <p:cNvGrpSpPr>
              <a:grpSpLocks noChangeAspect="1"/>
            </p:cNvGrpSpPr>
            <p:nvPr/>
          </p:nvGrpSpPr>
          <p:grpSpPr bwMode="auto">
            <a:xfrm>
              <a:off x="4669404" y="4647304"/>
              <a:ext cx="471694" cy="761143"/>
              <a:chOff x="3829" y="2061"/>
              <a:chExt cx="176" cy="284"/>
            </a:xfrm>
          </p:grpSpPr>
          <p:sp>
            <p:nvSpPr>
              <p:cNvPr id="163" name="Rectangle 41"/>
              <p:cNvSpPr>
                <a:spLocks noChangeArrowheads="1"/>
              </p:cNvSpPr>
              <p:nvPr/>
            </p:nvSpPr>
            <p:spPr bwMode="auto">
              <a:xfrm>
                <a:off x="3848" y="2061"/>
                <a:ext cx="157" cy="284"/>
              </a:xfrm>
              <a:prstGeom prst="rect">
                <a:avLst/>
              </a:prstGeom>
              <a:solidFill>
                <a:schemeClr val="bg1">
                  <a:lumMod val="50000"/>
                </a:schemeClr>
              </a:solidFill>
              <a:ln w="23813" cap="flat">
                <a:solidFill>
                  <a:srgbClr val="E6E6E6"/>
                </a:solidFill>
                <a:prstDash val="solid"/>
                <a:miter lim="800000"/>
                <a:headEnd/>
                <a:tailEnd/>
              </a:ln>
            </p:spPr>
            <p:txBody>
              <a:bodyPr vert="horz" wrap="square" lIns="93260" tIns="46630" rIns="93260" bIns="46630" numCol="1" anchor="t" anchorCtr="0" compatLnSpc="1">
                <a:prstTxWarp prst="textNoShape">
                  <a:avLst/>
                </a:prstTxWarp>
              </a:bodyPr>
              <a:lstStyle/>
              <a:p>
                <a:pPr defTabSz="932597"/>
                <a:endParaRPr lang="en-US" sz="1836" kern="0">
                  <a:solidFill>
                    <a:sysClr val="windowText" lastClr="000000"/>
                  </a:solidFill>
                </a:endParaRPr>
              </a:p>
            </p:txBody>
          </p:sp>
          <p:sp>
            <p:nvSpPr>
              <p:cNvPr id="164" name="Rectangle 42"/>
              <p:cNvSpPr>
                <a:spLocks noChangeArrowheads="1"/>
              </p:cNvSpPr>
              <p:nvPr/>
            </p:nvSpPr>
            <p:spPr bwMode="auto">
              <a:xfrm>
                <a:off x="3872" y="2082"/>
                <a:ext cx="110" cy="29"/>
              </a:xfrm>
              <a:prstGeom prst="rect">
                <a:avLst/>
              </a:prstGeom>
              <a:solidFill>
                <a:schemeClr val="bg2">
                  <a:lumMod val="25000"/>
                </a:schemeClr>
              </a:solidFill>
              <a:ln w="23813" cap="flat">
                <a:solidFill>
                  <a:schemeClr val="bg2">
                    <a:lumMod val="25000"/>
                  </a:schemeClr>
                </a:solidFill>
                <a:prstDash val="solid"/>
                <a:miter lim="800000"/>
                <a:headEnd/>
                <a:tailEnd/>
              </a:ln>
            </p:spPr>
            <p:txBody>
              <a:bodyPr vert="horz" wrap="square" lIns="93260" tIns="46630" rIns="93260" bIns="46630" numCol="1" anchor="t" anchorCtr="0" compatLnSpc="1">
                <a:prstTxWarp prst="textNoShape">
                  <a:avLst/>
                </a:prstTxWarp>
              </a:bodyPr>
              <a:lstStyle/>
              <a:p>
                <a:pPr defTabSz="932597"/>
                <a:endParaRPr lang="en-US" sz="1836" kern="0">
                  <a:solidFill>
                    <a:sysClr val="windowText" lastClr="000000"/>
                  </a:solidFill>
                </a:endParaRPr>
              </a:p>
            </p:txBody>
          </p:sp>
          <p:sp>
            <p:nvSpPr>
              <p:cNvPr id="165" name="Rectangle 43"/>
              <p:cNvSpPr>
                <a:spLocks noChangeArrowheads="1"/>
              </p:cNvSpPr>
              <p:nvPr/>
            </p:nvSpPr>
            <p:spPr bwMode="auto">
              <a:xfrm>
                <a:off x="3872" y="2143"/>
                <a:ext cx="110" cy="29"/>
              </a:xfrm>
              <a:prstGeom prst="rect">
                <a:avLst/>
              </a:prstGeom>
              <a:solidFill>
                <a:schemeClr val="bg2">
                  <a:lumMod val="25000"/>
                </a:schemeClr>
              </a:solidFill>
              <a:ln w="23813" cap="flat">
                <a:solidFill>
                  <a:schemeClr val="bg2">
                    <a:lumMod val="25000"/>
                  </a:schemeClr>
                </a:solidFill>
                <a:prstDash val="solid"/>
                <a:miter lim="800000"/>
                <a:headEnd/>
                <a:tailEnd/>
              </a:ln>
            </p:spPr>
            <p:txBody>
              <a:bodyPr vert="horz" wrap="square" lIns="93260" tIns="46630" rIns="93260" bIns="46630" numCol="1" anchor="t" anchorCtr="0" compatLnSpc="1">
                <a:prstTxWarp prst="textNoShape">
                  <a:avLst/>
                </a:prstTxWarp>
              </a:bodyPr>
              <a:lstStyle/>
              <a:p>
                <a:pPr defTabSz="932597"/>
                <a:endParaRPr lang="en-US" sz="1836" kern="0">
                  <a:solidFill>
                    <a:sysClr val="windowText" lastClr="000000"/>
                  </a:solidFill>
                </a:endParaRPr>
              </a:p>
            </p:txBody>
          </p:sp>
          <p:sp>
            <p:nvSpPr>
              <p:cNvPr id="166" name="Rectangle 44"/>
              <p:cNvSpPr>
                <a:spLocks noChangeArrowheads="1"/>
              </p:cNvSpPr>
              <p:nvPr/>
            </p:nvSpPr>
            <p:spPr bwMode="auto">
              <a:xfrm>
                <a:off x="3872" y="2203"/>
                <a:ext cx="110" cy="29"/>
              </a:xfrm>
              <a:prstGeom prst="rect">
                <a:avLst/>
              </a:prstGeom>
              <a:solidFill>
                <a:schemeClr val="bg2">
                  <a:lumMod val="25000"/>
                </a:schemeClr>
              </a:solidFill>
              <a:ln w="23813" cap="flat">
                <a:solidFill>
                  <a:schemeClr val="bg2">
                    <a:lumMod val="25000"/>
                  </a:schemeClr>
                </a:solidFill>
                <a:prstDash val="solid"/>
                <a:miter lim="800000"/>
                <a:headEnd/>
                <a:tailEnd/>
              </a:ln>
            </p:spPr>
            <p:txBody>
              <a:bodyPr vert="horz" wrap="square" lIns="93260" tIns="46630" rIns="93260" bIns="46630" numCol="1" anchor="t" anchorCtr="0" compatLnSpc="1">
                <a:prstTxWarp prst="textNoShape">
                  <a:avLst/>
                </a:prstTxWarp>
              </a:bodyPr>
              <a:lstStyle/>
              <a:p>
                <a:pPr defTabSz="932597"/>
                <a:endParaRPr lang="en-US" sz="1836" kern="0" dirty="0">
                  <a:solidFill>
                    <a:sysClr val="windowText" lastClr="000000"/>
                  </a:solidFill>
                </a:endParaRPr>
              </a:p>
            </p:txBody>
          </p:sp>
          <p:sp>
            <p:nvSpPr>
              <p:cNvPr id="167" name="Freeform 45"/>
              <p:cNvSpPr>
                <a:spLocks/>
              </p:cNvSpPr>
              <p:nvPr/>
            </p:nvSpPr>
            <p:spPr bwMode="auto">
              <a:xfrm>
                <a:off x="3829" y="2096"/>
                <a:ext cx="19" cy="50"/>
              </a:xfrm>
              <a:custGeom>
                <a:avLst/>
                <a:gdLst>
                  <a:gd name="T0" fmla="*/ 10 w 10"/>
                  <a:gd name="T1" fmla="*/ 26 h 26"/>
                  <a:gd name="T2" fmla="*/ 0 w 10"/>
                  <a:gd name="T3" fmla="*/ 13 h 26"/>
                  <a:gd name="T4" fmla="*/ 10 w 10"/>
                  <a:gd name="T5" fmla="*/ 0 h 26"/>
                </a:gdLst>
                <a:ahLst/>
                <a:cxnLst>
                  <a:cxn ang="0">
                    <a:pos x="T0" y="T1"/>
                  </a:cxn>
                  <a:cxn ang="0">
                    <a:pos x="T2" y="T3"/>
                  </a:cxn>
                  <a:cxn ang="0">
                    <a:pos x="T4" y="T5"/>
                  </a:cxn>
                </a:cxnLst>
                <a:rect l="0" t="0" r="r" b="b"/>
                <a:pathLst>
                  <a:path w="10" h="26">
                    <a:moveTo>
                      <a:pt x="10" y="26"/>
                    </a:moveTo>
                    <a:cubicBezTo>
                      <a:pt x="4" y="26"/>
                      <a:pt x="0" y="20"/>
                      <a:pt x="0" y="13"/>
                    </a:cubicBezTo>
                    <a:cubicBezTo>
                      <a:pt x="0" y="6"/>
                      <a:pt x="4" y="0"/>
                      <a:pt x="10" y="0"/>
                    </a:cubicBezTo>
                  </a:path>
                </a:pathLst>
              </a:custGeom>
              <a:noFill/>
              <a:ln w="23813" cap="flat">
                <a:solidFill>
                  <a:schemeClr val="tx1">
                    <a:lumMod val="5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3260" tIns="46630" rIns="93260" bIns="46630" numCol="1" anchor="t" anchorCtr="0" compatLnSpc="1">
                <a:prstTxWarp prst="textNoShape">
                  <a:avLst/>
                </a:prstTxWarp>
              </a:bodyPr>
              <a:lstStyle/>
              <a:p>
                <a:pPr defTabSz="932597"/>
                <a:endParaRPr lang="en-US" sz="1836" kern="0">
                  <a:solidFill>
                    <a:sysClr val="windowText" lastClr="000000"/>
                  </a:solidFill>
                </a:endParaRPr>
              </a:p>
            </p:txBody>
          </p:sp>
          <p:sp>
            <p:nvSpPr>
              <p:cNvPr id="168" name="Freeform 46"/>
              <p:cNvSpPr>
                <a:spLocks/>
              </p:cNvSpPr>
              <p:nvPr/>
            </p:nvSpPr>
            <p:spPr bwMode="auto">
              <a:xfrm>
                <a:off x="3829" y="2199"/>
                <a:ext cx="19" cy="49"/>
              </a:xfrm>
              <a:custGeom>
                <a:avLst/>
                <a:gdLst>
                  <a:gd name="T0" fmla="*/ 10 w 10"/>
                  <a:gd name="T1" fmla="*/ 25 h 25"/>
                  <a:gd name="T2" fmla="*/ 0 w 10"/>
                  <a:gd name="T3" fmla="*/ 12 h 25"/>
                  <a:gd name="T4" fmla="*/ 10 w 10"/>
                  <a:gd name="T5" fmla="*/ 0 h 25"/>
                </a:gdLst>
                <a:ahLst/>
                <a:cxnLst>
                  <a:cxn ang="0">
                    <a:pos x="T0" y="T1"/>
                  </a:cxn>
                  <a:cxn ang="0">
                    <a:pos x="T2" y="T3"/>
                  </a:cxn>
                  <a:cxn ang="0">
                    <a:pos x="T4" y="T5"/>
                  </a:cxn>
                </a:cxnLst>
                <a:rect l="0" t="0" r="r" b="b"/>
                <a:pathLst>
                  <a:path w="10" h="25">
                    <a:moveTo>
                      <a:pt x="10" y="25"/>
                    </a:moveTo>
                    <a:cubicBezTo>
                      <a:pt x="4" y="25"/>
                      <a:pt x="0" y="19"/>
                      <a:pt x="0" y="12"/>
                    </a:cubicBezTo>
                    <a:cubicBezTo>
                      <a:pt x="0" y="5"/>
                      <a:pt x="4" y="0"/>
                      <a:pt x="10" y="0"/>
                    </a:cubicBezTo>
                  </a:path>
                </a:pathLst>
              </a:custGeom>
              <a:noFill/>
              <a:ln w="23813" cap="flat">
                <a:solidFill>
                  <a:schemeClr val="tx1">
                    <a:lumMod val="5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3260" tIns="46630" rIns="93260" bIns="46630" numCol="1" anchor="t" anchorCtr="0" compatLnSpc="1">
                <a:prstTxWarp prst="textNoShape">
                  <a:avLst/>
                </a:prstTxWarp>
              </a:bodyPr>
              <a:lstStyle/>
              <a:p>
                <a:pPr defTabSz="932597"/>
                <a:endParaRPr lang="en-US" sz="1836" kern="0">
                  <a:solidFill>
                    <a:sysClr val="windowText" lastClr="000000"/>
                  </a:solidFill>
                </a:endParaRPr>
              </a:p>
            </p:txBody>
          </p:sp>
          <p:sp>
            <p:nvSpPr>
              <p:cNvPr id="169" name="Oval 47"/>
              <p:cNvSpPr>
                <a:spLocks noChangeArrowheads="1"/>
              </p:cNvSpPr>
              <p:nvPr/>
            </p:nvSpPr>
            <p:spPr bwMode="auto">
              <a:xfrm>
                <a:off x="3872" y="2293"/>
                <a:ext cx="23" cy="23"/>
              </a:xfrm>
              <a:prstGeom prst="ellipse">
                <a:avLst/>
              </a:prstGeom>
              <a:noFill/>
              <a:ln w="23813" cap="flat">
                <a:solidFill>
                  <a:schemeClr val="tx1">
                    <a:lumMod val="5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3260" tIns="46630" rIns="93260" bIns="46630" numCol="1" anchor="t" anchorCtr="0" compatLnSpc="1">
                <a:prstTxWarp prst="textNoShape">
                  <a:avLst/>
                </a:prstTxWarp>
              </a:bodyPr>
              <a:lstStyle/>
              <a:p>
                <a:pPr defTabSz="932597"/>
                <a:endParaRPr lang="en-US" sz="1836" kern="0">
                  <a:solidFill>
                    <a:sysClr val="windowText" lastClr="000000"/>
                  </a:solidFill>
                </a:endParaRPr>
              </a:p>
            </p:txBody>
          </p:sp>
          <p:sp>
            <p:nvSpPr>
              <p:cNvPr id="170" name="Oval 48"/>
              <p:cNvSpPr>
                <a:spLocks noChangeArrowheads="1"/>
              </p:cNvSpPr>
              <p:nvPr/>
            </p:nvSpPr>
            <p:spPr bwMode="auto">
              <a:xfrm>
                <a:off x="3915" y="2293"/>
                <a:ext cx="23" cy="23"/>
              </a:xfrm>
              <a:prstGeom prst="ellipse">
                <a:avLst/>
              </a:prstGeom>
              <a:solidFill>
                <a:schemeClr val="accent3"/>
              </a:solidFill>
              <a:ln w="23813" cap="flat">
                <a:solidFill>
                  <a:schemeClr val="tx1">
                    <a:lumMod val="50000"/>
                  </a:schemeClr>
                </a:solidFill>
                <a:prstDash val="solid"/>
                <a:miter lim="800000"/>
                <a:headEnd/>
                <a:tailEnd/>
              </a:ln>
            </p:spPr>
            <p:txBody>
              <a:bodyPr vert="horz" wrap="square" lIns="93260" tIns="46630" rIns="93260" bIns="46630" numCol="1" anchor="t" anchorCtr="0" compatLnSpc="1">
                <a:prstTxWarp prst="textNoShape">
                  <a:avLst/>
                </a:prstTxWarp>
              </a:bodyPr>
              <a:lstStyle/>
              <a:p>
                <a:pPr defTabSz="932597"/>
                <a:endParaRPr lang="en-US" sz="1836" kern="0">
                  <a:solidFill>
                    <a:sysClr val="windowText" lastClr="000000"/>
                  </a:solidFill>
                </a:endParaRPr>
              </a:p>
            </p:txBody>
          </p:sp>
          <p:sp>
            <p:nvSpPr>
              <p:cNvPr id="171" name="Rectangle 49"/>
              <p:cNvSpPr>
                <a:spLocks noChangeArrowheads="1"/>
              </p:cNvSpPr>
              <p:nvPr/>
            </p:nvSpPr>
            <p:spPr bwMode="auto">
              <a:xfrm>
                <a:off x="3960" y="2293"/>
                <a:ext cx="22" cy="21"/>
              </a:xfrm>
              <a:prstGeom prst="rect">
                <a:avLst/>
              </a:prstGeom>
              <a:noFill/>
              <a:ln w="23813" cap="flat">
                <a:solidFill>
                  <a:schemeClr val="tx1">
                    <a:lumMod val="5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3260" tIns="46630" rIns="93260" bIns="46630" numCol="1" anchor="t" anchorCtr="0" compatLnSpc="1">
                <a:prstTxWarp prst="textNoShape">
                  <a:avLst/>
                </a:prstTxWarp>
              </a:bodyPr>
              <a:lstStyle/>
              <a:p>
                <a:pPr defTabSz="932597"/>
                <a:endParaRPr lang="en-US" sz="1836" kern="0">
                  <a:solidFill>
                    <a:sysClr val="windowText" lastClr="000000"/>
                  </a:solidFill>
                </a:endParaRPr>
              </a:p>
            </p:txBody>
          </p:sp>
          <p:sp>
            <p:nvSpPr>
              <p:cNvPr id="172" name="Oval 48"/>
              <p:cNvSpPr>
                <a:spLocks noChangeArrowheads="1"/>
              </p:cNvSpPr>
              <p:nvPr/>
            </p:nvSpPr>
            <p:spPr bwMode="auto">
              <a:xfrm>
                <a:off x="3883" y="2212"/>
                <a:ext cx="11" cy="11"/>
              </a:xfrm>
              <a:prstGeom prst="ellipse">
                <a:avLst/>
              </a:prstGeom>
              <a:solidFill>
                <a:schemeClr val="accent3"/>
              </a:solidFill>
              <a:ln w="23813" cap="flat">
                <a:solidFill>
                  <a:schemeClr val="tx1">
                    <a:lumMod val="50000"/>
                  </a:schemeClr>
                </a:solidFill>
                <a:prstDash val="solid"/>
                <a:miter lim="800000"/>
                <a:headEnd/>
                <a:tailEnd/>
              </a:ln>
            </p:spPr>
            <p:txBody>
              <a:bodyPr vert="horz" wrap="square" lIns="93260" tIns="46630" rIns="93260" bIns="46630" numCol="1" anchor="t" anchorCtr="0" compatLnSpc="1">
                <a:prstTxWarp prst="textNoShape">
                  <a:avLst/>
                </a:prstTxWarp>
              </a:bodyPr>
              <a:lstStyle/>
              <a:p>
                <a:pPr defTabSz="932597"/>
                <a:endParaRPr lang="en-US" sz="1836" kern="0">
                  <a:solidFill>
                    <a:sysClr val="windowText" lastClr="000000"/>
                  </a:solidFill>
                </a:endParaRPr>
              </a:p>
            </p:txBody>
          </p:sp>
          <p:sp>
            <p:nvSpPr>
              <p:cNvPr id="173" name="Oval 48"/>
              <p:cNvSpPr>
                <a:spLocks noChangeArrowheads="1"/>
              </p:cNvSpPr>
              <p:nvPr/>
            </p:nvSpPr>
            <p:spPr bwMode="auto">
              <a:xfrm>
                <a:off x="3883" y="2152"/>
                <a:ext cx="11" cy="11"/>
              </a:xfrm>
              <a:prstGeom prst="ellipse">
                <a:avLst/>
              </a:prstGeom>
              <a:solidFill>
                <a:schemeClr val="accent3"/>
              </a:solidFill>
              <a:ln w="23813" cap="flat">
                <a:solidFill>
                  <a:schemeClr val="tx1">
                    <a:lumMod val="50000"/>
                  </a:schemeClr>
                </a:solidFill>
                <a:prstDash val="solid"/>
                <a:miter lim="800000"/>
                <a:headEnd/>
                <a:tailEnd/>
              </a:ln>
            </p:spPr>
            <p:txBody>
              <a:bodyPr vert="horz" wrap="square" lIns="93260" tIns="46630" rIns="93260" bIns="46630" numCol="1" anchor="t" anchorCtr="0" compatLnSpc="1">
                <a:prstTxWarp prst="textNoShape">
                  <a:avLst/>
                </a:prstTxWarp>
              </a:bodyPr>
              <a:lstStyle/>
              <a:p>
                <a:pPr defTabSz="932597"/>
                <a:endParaRPr lang="en-US" sz="1836" kern="0">
                  <a:solidFill>
                    <a:sysClr val="windowText" lastClr="000000"/>
                  </a:solidFill>
                </a:endParaRPr>
              </a:p>
            </p:txBody>
          </p:sp>
          <p:sp>
            <p:nvSpPr>
              <p:cNvPr id="174" name="Oval 48"/>
              <p:cNvSpPr>
                <a:spLocks noChangeArrowheads="1"/>
              </p:cNvSpPr>
              <p:nvPr/>
            </p:nvSpPr>
            <p:spPr bwMode="auto">
              <a:xfrm>
                <a:off x="3883" y="2091"/>
                <a:ext cx="11" cy="11"/>
              </a:xfrm>
              <a:prstGeom prst="ellipse">
                <a:avLst/>
              </a:prstGeom>
              <a:solidFill>
                <a:schemeClr val="accent3"/>
              </a:solidFill>
              <a:ln w="23813" cap="flat">
                <a:solidFill>
                  <a:schemeClr val="tx1">
                    <a:lumMod val="50000"/>
                  </a:schemeClr>
                </a:solidFill>
                <a:prstDash val="solid"/>
                <a:miter lim="800000"/>
                <a:headEnd/>
                <a:tailEnd/>
              </a:ln>
            </p:spPr>
            <p:txBody>
              <a:bodyPr vert="horz" wrap="square" lIns="93260" tIns="46630" rIns="93260" bIns="46630" numCol="1" anchor="t" anchorCtr="0" compatLnSpc="1">
                <a:prstTxWarp prst="textNoShape">
                  <a:avLst/>
                </a:prstTxWarp>
              </a:bodyPr>
              <a:lstStyle/>
              <a:p>
                <a:pPr defTabSz="932597"/>
                <a:endParaRPr lang="en-US" sz="1836" kern="0">
                  <a:solidFill>
                    <a:sysClr val="windowText" lastClr="000000"/>
                  </a:solidFill>
                </a:endParaRPr>
              </a:p>
            </p:txBody>
          </p:sp>
        </p:grpSp>
        <p:grpSp>
          <p:nvGrpSpPr>
            <p:cNvPr id="137" name="Group 40"/>
            <p:cNvGrpSpPr>
              <a:grpSpLocks noChangeAspect="1"/>
            </p:cNvGrpSpPr>
            <p:nvPr/>
          </p:nvGrpSpPr>
          <p:grpSpPr bwMode="auto">
            <a:xfrm flipH="1">
              <a:off x="5199669" y="4758834"/>
              <a:ext cx="471694" cy="761143"/>
              <a:chOff x="3829" y="2061"/>
              <a:chExt cx="176" cy="284"/>
            </a:xfrm>
          </p:grpSpPr>
          <p:sp>
            <p:nvSpPr>
              <p:cNvPr id="151" name="Rectangle 41"/>
              <p:cNvSpPr>
                <a:spLocks noChangeArrowheads="1"/>
              </p:cNvSpPr>
              <p:nvPr/>
            </p:nvSpPr>
            <p:spPr bwMode="auto">
              <a:xfrm>
                <a:off x="3848" y="2061"/>
                <a:ext cx="157" cy="284"/>
              </a:xfrm>
              <a:prstGeom prst="rect">
                <a:avLst/>
              </a:prstGeom>
              <a:solidFill>
                <a:schemeClr val="bg1">
                  <a:lumMod val="50000"/>
                </a:schemeClr>
              </a:solidFill>
              <a:ln w="23813" cap="flat">
                <a:solidFill>
                  <a:srgbClr val="E6E6E6"/>
                </a:solidFill>
                <a:prstDash val="solid"/>
                <a:miter lim="800000"/>
                <a:headEnd/>
                <a:tailEnd/>
              </a:ln>
            </p:spPr>
            <p:txBody>
              <a:bodyPr vert="horz" wrap="square" lIns="93260" tIns="46630" rIns="93260" bIns="46630" numCol="1" anchor="t" anchorCtr="0" compatLnSpc="1">
                <a:prstTxWarp prst="textNoShape">
                  <a:avLst/>
                </a:prstTxWarp>
              </a:bodyPr>
              <a:lstStyle/>
              <a:p>
                <a:pPr defTabSz="932597"/>
                <a:endParaRPr lang="en-US" sz="1836" kern="0">
                  <a:solidFill>
                    <a:sysClr val="windowText" lastClr="000000"/>
                  </a:solidFill>
                </a:endParaRPr>
              </a:p>
            </p:txBody>
          </p:sp>
          <p:sp>
            <p:nvSpPr>
              <p:cNvPr id="152" name="Rectangle 42"/>
              <p:cNvSpPr>
                <a:spLocks noChangeArrowheads="1"/>
              </p:cNvSpPr>
              <p:nvPr/>
            </p:nvSpPr>
            <p:spPr bwMode="auto">
              <a:xfrm>
                <a:off x="3872" y="2082"/>
                <a:ext cx="110" cy="29"/>
              </a:xfrm>
              <a:prstGeom prst="rect">
                <a:avLst/>
              </a:prstGeom>
              <a:solidFill>
                <a:schemeClr val="bg2">
                  <a:lumMod val="25000"/>
                </a:schemeClr>
              </a:solidFill>
              <a:ln w="23813" cap="flat">
                <a:solidFill>
                  <a:schemeClr val="bg2">
                    <a:lumMod val="25000"/>
                  </a:schemeClr>
                </a:solidFill>
                <a:prstDash val="solid"/>
                <a:miter lim="800000"/>
                <a:headEnd/>
                <a:tailEnd/>
              </a:ln>
            </p:spPr>
            <p:txBody>
              <a:bodyPr vert="horz" wrap="square" lIns="93260" tIns="46630" rIns="93260" bIns="46630" numCol="1" anchor="t" anchorCtr="0" compatLnSpc="1">
                <a:prstTxWarp prst="textNoShape">
                  <a:avLst/>
                </a:prstTxWarp>
              </a:bodyPr>
              <a:lstStyle/>
              <a:p>
                <a:pPr defTabSz="932597"/>
                <a:endParaRPr lang="en-US" sz="1836" kern="0">
                  <a:solidFill>
                    <a:sysClr val="windowText" lastClr="000000"/>
                  </a:solidFill>
                </a:endParaRPr>
              </a:p>
            </p:txBody>
          </p:sp>
          <p:sp>
            <p:nvSpPr>
              <p:cNvPr id="153" name="Rectangle 43"/>
              <p:cNvSpPr>
                <a:spLocks noChangeArrowheads="1"/>
              </p:cNvSpPr>
              <p:nvPr/>
            </p:nvSpPr>
            <p:spPr bwMode="auto">
              <a:xfrm>
                <a:off x="3872" y="2143"/>
                <a:ext cx="110" cy="29"/>
              </a:xfrm>
              <a:prstGeom prst="rect">
                <a:avLst/>
              </a:prstGeom>
              <a:solidFill>
                <a:schemeClr val="bg2">
                  <a:lumMod val="25000"/>
                </a:schemeClr>
              </a:solidFill>
              <a:ln w="23813" cap="flat">
                <a:solidFill>
                  <a:schemeClr val="bg2">
                    <a:lumMod val="25000"/>
                  </a:schemeClr>
                </a:solidFill>
                <a:prstDash val="solid"/>
                <a:miter lim="800000"/>
                <a:headEnd/>
                <a:tailEnd/>
              </a:ln>
            </p:spPr>
            <p:txBody>
              <a:bodyPr vert="horz" wrap="square" lIns="93260" tIns="46630" rIns="93260" bIns="46630" numCol="1" anchor="t" anchorCtr="0" compatLnSpc="1">
                <a:prstTxWarp prst="textNoShape">
                  <a:avLst/>
                </a:prstTxWarp>
              </a:bodyPr>
              <a:lstStyle/>
              <a:p>
                <a:pPr defTabSz="932597"/>
                <a:endParaRPr lang="en-US" sz="1836" kern="0">
                  <a:solidFill>
                    <a:sysClr val="windowText" lastClr="000000"/>
                  </a:solidFill>
                </a:endParaRPr>
              </a:p>
            </p:txBody>
          </p:sp>
          <p:sp>
            <p:nvSpPr>
              <p:cNvPr id="154" name="Rectangle 44"/>
              <p:cNvSpPr>
                <a:spLocks noChangeArrowheads="1"/>
              </p:cNvSpPr>
              <p:nvPr/>
            </p:nvSpPr>
            <p:spPr bwMode="auto">
              <a:xfrm>
                <a:off x="3872" y="2203"/>
                <a:ext cx="110" cy="29"/>
              </a:xfrm>
              <a:prstGeom prst="rect">
                <a:avLst/>
              </a:prstGeom>
              <a:solidFill>
                <a:schemeClr val="bg2">
                  <a:lumMod val="25000"/>
                </a:schemeClr>
              </a:solidFill>
              <a:ln w="23813" cap="flat">
                <a:solidFill>
                  <a:schemeClr val="bg2">
                    <a:lumMod val="25000"/>
                  </a:schemeClr>
                </a:solidFill>
                <a:prstDash val="solid"/>
                <a:miter lim="800000"/>
                <a:headEnd/>
                <a:tailEnd/>
              </a:ln>
            </p:spPr>
            <p:txBody>
              <a:bodyPr vert="horz" wrap="square" lIns="93260" tIns="46630" rIns="93260" bIns="46630" numCol="1" anchor="t" anchorCtr="0" compatLnSpc="1">
                <a:prstTxWarp prst="textNoShape">
                  <a:avLst/>
                </a:prstTxWarp>
              </a:bodyPr>
              <a:lstStyle/>
              <a:p>
                <a:pPr defTabSz="932597"/>
                <a:endParaRPr lang="en-US" sz="1836" kern="0">
                  <a:solidFill>
                    <a:sysClr val="windowText" lastClr="000000"/>
                  </a:solidFill>
                </a:endParaRPr>
              </a:p>
            </p:txBody>
          </p:sp>
          <p:sp>
            <p:nvSpPr>
              <p:cNvPr id="155" name="Freeform 45"/>
              <p:cNvSpPr>
                <a:spLocks/>
              </p:cNvSpPr>
              <p:nvPr/>
            </p:nvSpPr>
            <p:spPr bwMode="auto">
              <a:xfrm>
                <a:off x="3829" y="2096"/>
                <a:ext cx="19" cy="50"/>
              </a:xfrm>
              <a:custGeom>
                <a:avLst/>
                <a:gdLst>
                  <a:gd name="T0" fmla="*/ 10 w 10"/>
                  <a:gd name="T1" fmla="*/ 26 h 26"/>
                  <a:gd name="T2" fmla="*/ 0 w 10"/>
                  <a:gd name="T3" fmla="*/ 13 h 26"/>
                  <a:gd name="T4" fmla="*/ 10 w 10"/>
                  <a:gd name="T5" fmla="*/ 0 h 26"/>
                </a:gdLst>
                <a:ahLst/>
                <a:cxnLst>
                  <a:cxn ang="0">
                    <a:pos x="T0" y="T1"/>
                  </a:cxn>
                  <a:cxn ang="0">
                    <a:pos x="T2" y="T3"/>
                  </a:cxn>
                  <a:cxn ang="0">
                    <a:pos x="T4" y="T5"/>
                  </a:cxn>
                </a:cxnLst>
                <a:rect l="0" t="0" r="r" b="b"/>
                <a:pathLst>
                  <a:path w="10" h="26">
                    <a:moveTo>
                      <a:pt x="10" y="26"/>
                    </a:moveTo>
                    <a:cubicBezTo>
                      <a:pt x="4" y="26"/>
                      <a:pt x="0" y="20"/>
                      <a:pt x="0" y="13"/>
                    </a:cubicBezTo>
                    <a:cubicBezTo>
                      <a:pt x="0" y="6"/>
                      <a:pt x="4" y="0"/>
                      <a:pt x="10" y="0"/>
                    </a:cubicBezTo>
                  </a:path>
                </a:pathLst>
              </a:custGeom>
              <a:noFill/>
              <a:ln w="23813" cap="flat">
                <a:solidFill>
                  <a:schemeClr val="tx1">
                    <a:lumMod val="5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3260" tIns="46630" rIns="93260" bIns="46630" numCol="1" anchor="t" anchorCtr="0" compatLnSpc="1">
                <a:prstTxWarp prst="textNoShape">
                  <a:avLst/>
                </a:prstTxWarp>
              </a:bodyPr>
              <a:lstStyle/>
              <a:p>
                <a:pPr defTabSz="932597"/>
                <a:endParaRPr lang="en-US" sz="1836" kern="0">
                  <a:solidFill>
                    <a:sysClr val="windowText" lastClr="000000"/>
                  </a:solidFill>
                </a:endParaRPr>
              </a:p>
            </p:txBody>
          </p:sp>
          <p:sp>
            <p:nvSpPr>
              <p:cNvPr id="156" name="Freeform 46"/>
              <p:cNvSpPr>
                <a:spLocks/>
              </p:cNvSpPr>
              <p:nvPr/>
            </p:nvSpPr>
            <p:spPr bwMode="auto">
              <a:xfrm>
                <a:off x="3829" y="2199"/>
                <a:ext cx="19" cy="49"/>
              </a:xfrm>
              <a:custGeom>
                <a:avLst/>
                <a:gdLst>
                  <a:gd name="T0" fmla="*/ 10 w 10"/>
                  <a:gd name="T1" fmla="*/ 25 h 25"/>
                  <a:gd name="T2" fmla="*/ 0 w 10"/>
                  <a:gd name="T3" fmla="*/ 12 h 25"/>
                  <a:gd name="T4" fmla="*/ 10 w 10"/>
                  <a:gd name="T5" fmla="*/ 0 h 25"/>
                </a:gdLst>
                <a:ahLst/>
                <a:cxnLst>
                  <a:cxn ang="0">
                    <a:pos x="T0" y="T1"/>
                  </a:cxn>
                  <a:cxn ang="0">
                    <a:pos x="T2" y="T3"/>
                  </a:cxn>
                  <a:cxn ang="0">
                    <a:pos x="T4" y="T5"/>
                  </a:cxn>
                </a:cxnLst>
                <a:rect l="0" t="0" r="r" b="b"/>
                <a:pathLst>
                  <a:path w="10" h="25">
                    <a:moveTo>
                      <a:pt x="10" y="25"/>
                    </a:moveTo>
                    <a:cubicBezTo>
                      <a:pt x="4" y="25"/>
                      <a:pt x="0" y="19"/>
                      <a:pt x="0" y="12"/>
                    </a:cubicBezTo>
                    <a:cubicBezTo>
                      <a:pt x="0" y="5"/>
                      <a:pt x="4" y="0"/>
                      <a:pt x="10" y="0"/>
                    </a:cubicBezTo>
                  </a:path>
                </a:pathLst>
              </a:custGeom>
              <a:noFill/>
              <a:ln w="23813" cap="flat">
                <a:solidFill>
                  <a:schemeClr val="tx1">
                    <a:lumMod val="5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3260" tIns="46630" rIns="93260" bIns="46630" numCol="1" anchor="t" anchorCtr="0" compatLnSpc="1">
                <a:prstTxWarp prst="textNoShape">
                  <a:avLst/>
                </a:prstTxWarp>
              </a:bodyPr>
              <a:lstStyle/>
              <a:p>
                <a:pPr defTabSz="932597"/>
                <a:endParaRPr lang="en-US" sz="1836" kern="0">
                  <a:solidFill>
                    <a:sysClr val="windowText" lastClr="000000"/>
                  </a:solidFill>
                </a:endParaRPr>
              </a:p>
            </p:txBody>
          </p:sp>
          <p:sp>
            <p:nvSpPr>
              <p:cNvPr id="157" name="Oval 47"/>
              <p:cNvSpPr>
                <a:spLocks noChangeArrowheads="1"/>
              </p:cNvSpPr>
              <p:nvPr/>
            </p:nvSpPr>
            <p:spPr bwMode="auto">
              <a:xfrm>
                <a:off x="3872" y="2293"/>
                <a:ext cx="23" cy="23"/>
              </a:xfrm>
              <a:prstGeom prst="ellipse">
                <a:avLst/>
              </a:prstGeom>
              <a:noFill/>
              <a:ln w="23813" cap="flat">
                <a:solidFill>
                  <a:schemeClr val="tx1">
                    <a:lumMod val="5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3260" tIns="46630" rIns="93260" bIns="46630" numCol="1" anchor="t" anchorCtr="0" compatLnSpc="1">
                <a:prstTxWarp prst="textNoShape">
                  <a:avLst/>
                </a:prstTxWarp>
              </a:bodyPr>
              <a:lstStyle/>
              <a:p>
                <a:pPr defTabSz="932597"/>
                <a:endParaRPr lang="en-US" sz="1836" kern="0">
                  <a:solidFill>
                    <a:sysClr val="windowText" lastClr="000000"/>
                  </a:solidFill>
                </a:endParaRPr>
              </a:p>
            </p:txBody>
          </p:sp>
          <p:sp>
            <p:nvSpPr>
              <p:cNvPr id="158" name="Oval 48"/>
              <p:cNvSpPr>
                <a:spLocks noChangeArrowheads="1"/>
              </p:cNvSpPr>
              <p:nvPr/>
            </p:nvSpPr>
            <p:spPr bwMode="auto">
              <a:xfrm>
                <a:off x="3915" y="2293"/>
                <a:ext cx="23" cy="23"/>
              </a:xfrm>
              <a:prstGeom prst="ellipse">
                <a:avLst/>
              </a:prstGeom>
              <a:solidFill>
                <a:schemeClr val="accent3"/>
              </a:solidFill>
              <a:ln w="23813" cap="flat">
                <a:solidFill>
                  <a:schemeClr val="tx1">
                    <a:lumMod val="50000"/>
                  </a:schemeClr>
                </a:solidFill>
                <a:prstDash val="solid"/>
                <a:miter lim="800000"/>
                <a:headEnd/>
                <a:tailEnd/>
              </a:ln>
            </p:spPr>
            <p:txBody>
              <a:bodyPr vert="horz" wrap="square" lIns="93260" tIns="46630" rIns="93260" bIns="46630" numCol="1" anchor="t" anchorCtr="0" compatLnSpc="1">
                <a:prstTxWarp prst="textNoShape">
                  <a:avLst/>
                </a:prstTxWarp>
              </a:bodyPr>
              <a:lstStyle/>
              <a:p>
                <a:pPr defTabSz="932597"/>
                <a:endParaRPr lang="en-US" sz="1836" kern="0">
                  <a:solidFill>
                    <a:sysClr val="windowText" lastClr="000000"/>
                  </a:solidFill>
                </a:endParaRPr>
              </a:p>
            </p:txBody>
          </p:sp>
          <p:sp>
            <p:nvSpPr>
              <p:cNvPr id="159" name="Rectangle 49"/>
              <p:cNvSpPr>
                <a:spLocks noChangeArrowheads="1"/>
              </p:cNvSpPr>
              <p:nvPr/>
            </p:nvSpPr>
            <p:spPr bwMode="auto">
              <a:xfrm>
                <a:off x="3960" y="2293"/>
                <a:ext cx="22" cy="21"/>
              </a:xfrm>
              <a:prstGeom prst="rect">
                <a:avLst/>
              </a:prstGeom>
              <a:noFill/>
              <a:ln w="23813" cap="flat">
                <a:solidFill>
                  <a:schemeClr val="tx1">
                    <a:lumMod val="5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3260" tIns="46630" rIns="93260" bIns="46630" numCol="1" anchor="t" anchorCtr="0" compatLnSpc="1">
                <a:prstTxWarp prst="textNoShape">
                  <a:avLst/>
                </a:prstTxWarp>
              </a:bodyPr>
              <a:lstStyle/>
              <a:p>
                <a:pPr defTabSz="932597"/>
                <a:endParaRPr lang="en-US" sz="1836" kern="0">
                  <a:solidFill>
                    <a:sysClr val="windowText" lastClr="000000"/>
                  </a:solidFill>
                </a:endParaRPr>
              </a:p>
            </p:txBody>
          </p:sp>
          <p:sp>
            <p:nvSpPr>
              <p:cNvPr id="160" name="Oval 48"/>
              <p:cNvSpPr>
                <a:spLocks noChangeArrowheads="1"/>
              </p:cNvSpPr>
              <p:nvPr/>
            </p:nvSpPr>
            <p:spPr bwMode="auto">
              <a:xfrm>
                <a:off x="3883" y="2212"/>
                <a:ext cx="11" cy="11"/>
              </a:xfrm>
              <a:prstGeom prst="ellipse">
                <a:avLst/>
              </a:prstGeom>
              <a:solidFill>
                <a:schemeClr val="accent3"/>
              </a:solidFill>
              <a:ln w="23813" cap="flat">
                <a:solidFill>
                  <a:schemeClr val="tx1">
                    <a:lumMod val="50000"/>
                  </a:schemeClr>
                </a:solidFill>
                <a:prstDash val="solid"/>
                <a:miter lim="800000"/>
                <a:headEnd/>
                <a:tailEnd/>
              </a:ln>
            </p:spPr>
            <p:txBody>
              <a:bodyPr vert="horz" wrap="square" lIns="93260" tIns="46630" rIns="93260" bIns="46630" numCol="1" anchor="t" anchorCtr="0" compatLnSpc="1">
                <a:prstTxWarp prst="textNoShape">
                  <a:avLst/>
                </a:prstTxWarp>
              </a:bodyPr>
              <a:lstStyle/>
              <a:p>
                <a:pPr defTabSz="932597"/>
                <a:endParaRPr lang="en-US" sz="1836" kern="0">
                  <a:solidFill>
                    <a:sysClr val="windowText" lastClr="000000"/>
                  </a:solidFill>
                </a:endParaRPr>
              </a:p>
            </p:txBody>
          </p:sp>
          <p:sp>
            <p:nvSpPr>
              <p:cNvPr id="161" name="Oval 48"/>
              <p:cNvSpPr>
                <a:spLocks noChangeArrowheads="1"/>
              </p:cNvSpPr>
              <p:nvPr/>
            </p:nvSpPr>
            <p:spPr bwMode="auto">
              <a:xfrm>
                <a:off x="3883" y="2152"/>
                <a:ext cx="11" cy="11"/>
              </a:xfrm>
              <a:prstGeom prst="ellipse">
                <a:avLst/>
              </a:prstGeom>
              <a:solidFill>
                <a:schemeClr val="accent3"/>
              </a:solidFill>
              <a:ln w="23813" cap="flat">
                <a:solidFill>
                  <a:schemeClr val="tx1">
                    <a:lumMod val="50000"/>
                  </a:schemeClr>
                </a:solidFill>
                <a:prstDash val="solid"/>
                <a:miter lim="800000"/>
                <a:headEnd/>
                <a:tailEnd/>
              </a:ln>
            </p:spPr>
            <p:txBody>
              <a:bodyPr vert="horz" wrap="square" lIns="93260" tIns="46630" rIns="93260" bIns="46630" numCol="1" anchor="t" anchorCtr="0" compatLnSpc="1">
                <a:prstTxWarp prst="textNoShape">
                  <a:avLst/>
                </a:prstTxWarp>
              </a:bodyPr>
              <a:lstStyle/>
              <a:p>
                <a:pPr defTabSz="932597"/>
                <a:endParaRPr lang="en-US" sz="1836" kern="0">
                  <a:solidFill>
                    <a:sysClr val="windowText" lastClr="000000"/>
                  </a:solidFill>
                </a:endParaRPr>
              </a:p>
            </p:txBody>
          </p:sp>
          <p:sp>
            <p:nvSpPr>
              <p:cNvPr id="162" name="Oval 48"/>
              <p:cNvSpPr>
                <a:spLocks noChangeArrowheads="1"/>
              </p:cNvSpPr>
              <p:nvPr/>
            </p:nvSpPr>
            <p:spPr bwMode="auto">
              <a:xfrm>
                <a:off x="3883" y="2091"/>
                <a:ext cx="11" cy="11"/>
              </a:xfrm>
              <a:prstGeom prst="ellipse">
                <a:avLst/>
              </a:prstGeom>
              <a:solidFill>
                <a:schemeClr val="accent3"/>
              </a:solidFill>
              <a:ln w="23813" cap="flat">
                <a:solidFill>
                  <a:schemeClr val="tx1">
                    <a:lumMod val="50000"/>
                  </a:schemeClr>
                </a:solidFill>
                <a:prstDash val="solid"/>
                <a:miter lim="800000"/>
                <a:headEnd/>
                <a:tailEnd/>
              </a:ln>
            </p:spPr>
            <p:txBody>
              <a:bodyPr vert="horz" wrap="square" lIns="93260" tIns="46630" rIns="93260" bIns="46630" numCol="1" anchor="t" anchorCtr="0" compatLnSpc="1">
                <a:prstTxWarp prst="textNoShape">
                  <a:avLst/>
                </a:prstTxWarp>
              </a:bodyPr>
              <a:lstStyle/>
              <a:p>
                <a:pPr defTabSz="932597"/>
                <a:endParaRPr lang="en-US" sz="1836" kern="0">
                  <a:solidFill>
                    <a:sysClr val="windowText" lastClr="000000"/>
                  </a:solidFill>
                </a:endParaRPr>
              </a:p>
            </p:txBody>
          </p:sp>
        </p:grpSp>
        <p:grpSp>
          <p:nvGrpSpPr>
            <p:cNvPr id="138" name="Group 40"/>
            <p:cNvGrpSpPr>
              <a:grpSpLocks noChangeAspect="1"/>
            </p:cNvGrpSpPr>
            <p:nvPr/>
          </p:nvGrpSpPr>
          <p:grpSpPr bwMode="auto">
            <a:xfrm>
              <a:off x="5715406" y="4647304"/>
              <a:ext cx="471694" cy="761143"/>
              <a:chOff x="3829" y="2061"/>
              <a:chExt cx="176" cy="284"/>
            </a:xfrm>
          </p:grpSpPr>
          <p:sp>
            <p:nvSpPr>
              <p:cNvPr id="139" name="Rectangle 41"/>
              <p:cNvSpPr>
                <a:spLocks noChangeArrowheads="1"/>
              </p:cNvSpPr>
              <p:nvPr/>
            </p:nvSpPr>
            <p:spPr bwMode="auto">
              <a:xfrm>
                <a:off x="3848" y="2061"/>
                <a:ext cx="157" cy="284"/>
              </a:xfrm>
              <a:prstGeom prst="rect">
                <a:avLst/>
              </a:prstGeom>
              <a:solidFill>
                <a:schemeClr val="bg1">
                  <a:lumMod val="50000"/>
                </a:schemeClr>
              </a:solidFill>
              <a:ln w="23813" cap="flat">
                <a:solidFill>
                  <a:srgbClr val="E6E6E6"/>
                </a:solidFill>
                <a:prstDash val="solid"/>
                <a:miter lim="800000"/>
                <a:headEnd/>
                <a:tailEnd/>
              </a:ln>
            </p:spPr>
            <p:txBody>
              <a:bodyPr vert="horz" wrap="square" lIns="93260" tIns="46630" rIns="93260" bIns="46630" numCol="1" anchor="t" anchorCtr="0" compatLnSpc="1">
                <a:prstTxWarp prst="textNoShape">
                  <a:avLst/>
                </a:prstTxWarp>
              </a:bodyPr>
              <a:lstStyle/>
              <a:p>
                <a:pPr defTabSz="932597"/>
                <a:endParaRPr lang="en-US" sz="1836" kern="0">
                  <a:solidFill>
                    <a:sysClr val="windowText" lastClr="000000"/>
                  </a:solidFill>
                </a:endParaRPr>
              </a:p>
            </p:txBody>
          </p:sp>
          <p:sp>
            <p:nvSpPr>
              <p:cNvPr id="140" name="Rectangle 42"/>
              <p:cNvSpPr>
                <a:spLocks noChangeArrowheads="1"/>
              </p:cNvSpPr>
              <p:nvPr/>
            </p:nvSpPr>
            <p:spPr bwMode="auto">
              <a:xfrm>
                <a:off x="3872" y="2082"/>
                <a:ext cx="110" cy="29"/>
              </a:xfrm>
              <a:prstGeom prst="rect">
                <a:avLst/>
              </a:prstGeom>
              <a:solidFill>
                <a:schemeClr val="bg2">
                  <a:lumMod val="25000"/>
                </a:schemeClr>
              </a:solidFill>
              <a:ln w="23813" cap="flat">
                <a:solidFill>
                  <a:schemeClr val="bg2">
                    <a:lumMod val="25000"/>
                  </a:schemeClr>
                </a:solidFill>
                <a:prstDash val="solid"/>
                <a:miter lim="800000"/>
                <a:headEnd/>
                <a:tailEnd/>
              </a:ln>
            </p:spPr>
            <p:txBody>
              <a:bodyPr vert="horz" wrap="square" lIns="93260" tIns="46630" rIns="93260" bIns="46630" numCol="1" anchor="t" anchorCtr="0" compatLnSpc="1">
                <a:prstTxWarp prst="textNoShape">
                  <a:avLst/>
                </a:prstTxWarp>
              </a:bodyPr>
              <a:lstStyle/>
              <a:p>
                <a:pPr defTabSz="932597"/>
                <a:endParaRPr lang="en-US" sz="1836" kern="0">
                  <a:solidFill>
                    <a:sysClr val="windowText" lastClr="000000"/>
                  </a:solidFill>
                </a:endParaRPr>
              </a:p>
            </p:txBody>
          </p:sp>
          <p:sp>
            <p:nvSpPr>
              <p:cNvPr id="141" name="Rectangle 43"/>
              <p:cNvSpPr>
                <a:spLocks noChangeArrowheads="1"/>
              </p:cNvSpPr>
              <p:nvPr/>
            </p:nvSpPr>
            <p:spPr bwMode="auto">
              <a:xfrm>
                <a:off x="3872" y="2143"/>
                <a:ext cx="110" cy="29"/>
              </a:xfrm>
              <a:prstGeom prst="rect">
                <a:avLst/>
              </a:prstGeom>
              <a:solidFill>
                <a:schemeClr val="bg2">
                  <a:lumMod val="25000"/>
                </a:schemeClr>
              </a:solidFill>
              <a:ln w="23813" cap="flat">
                <a:solidFill>
                  <a:schemeClr val="bg2">
                    <a:lumMod val="25000"/>
                  </a:schemeClr>
                </a:solidFill>
                <a:prstDash val="solid"/>
                <a:miter lim="800000"/>
                <a:headEnd/>
                <a:tailEnd/>
              </a:ln>
            </p:spPr>
            <p:txBody>
              <a:bodyPr vert="horz" wrap="square" lIns="93260" tIns="46630" rIns="93260" bIns="46630" numCol="1" anchor="t" anchorCtr="0" compatLnSpc="1">
                <a:prstTxWarp prst="textNoShape">
                  <a:avLst/>
                </a:prstTxWarp>
              </a:bodyPr>
              <a:lstStyle/>
              <a:p>
                <a:pPr defTabSz="932597"/>
                <a:endParaRPr lang="en-US" sz="1836" kern="0">
                  <a:solidFill>
                    <a:sysClr val="windowText" lastClr="000000"/>
                  </a:solidFill>
                </a:endParaRPr>
              </a:p>
            </p:txBody>
          </p:sp>
          <p:sp>
            <p:nvSpPr>
              <p:cNvPr id="142" name="Rectangle 44"/>
              <p:cNvSpPr>
                <a:spLocks noChangeArrowheads="1"/>
              </p:cNvSpPr>
              <p:nvPr/>
            </p:nvSpPr>
            <p:spPr bwMode="auto">
              <a:xfrm>
                <a:off x="3872" y="2203"/>
                <a:ext cx="110" cy="29"/>
              </a:xfrm>
              <a:prstGeom prst="rect">
                <a:avLst/>
              </a:prstGeom>
              <a:solidFill>
                <a:schemeClr val="bg2">
                  <a:lumMod val="25000"/>
                </a:schemeClr>
              </a:solidFill>
              <a:ln w="23813" cap="flat">
                <a:solidFill>
                  <a:schemeClr val="bg2">
                    <a:lumMod val="25000"/>
                  </a:schemeClr>
                </a:solidFill>
                <a:prstDash val="solid"/>
                <a:miter lim="800000"/>
                <a:headEnd/>
                <a:tailEnd/>
              </a:ln>
            </p:spPr>
            <p:txBody>
              <a:bodyPr vert="horz" wrap="square" lIns="93260" tIns="46630" rIns="93260" bIns="46630" numCol="1" anchor="t" anchorCtr="0" compatLnSpc="1">
                <a:prstTxWarp prst="textNoShape">
                  <a:avLst/>
                </a:prstTxWarp>
              </a:bodyPr>
              <a:lstStyle/>
              <a:p>
                <a:pPr defTabSz="932597"/>
                <a:endParaRPr lang="en-US" sz="1836" kern="0">
                  <a:solidFill>
                    <a:sysClr val="windowText" lastClr="000000"/>
                  </a:solidFill>
                </a:endParaRPr>
              </a:p>
            </p:txBody>
          </p:sp>
          <p:sp>
            <p:nvSpPr>
              <p:cNvPr id="143" name="Freeform 45"/>
              <p:cNvSpPr>
                <a:spLocks/>
              </p:cNvSpPr>
              <p:nvPr/>
            </p:nvSpPr>
            <p:spPr bwMode="auto">
              <a:xfrm>
                <a:off x="3829" y="2096"/>
                <a:ext cx="19" cy="50"/>
              </a:xfrm>
              <a:custGeom>
                <a:avLst/>
                <a:gdLst>
                  <a:gd name="T0" fmla="*/ 10 w 10"/>
                  <a:gd name="T1" fmla="*/ 26 h 26"/>
                  <a:gd name="T2" fmla="*/ 0 w 10"/>
                  <a:gd name="T3" fmla="*/ 13 h 26"/>
                  <a:gd name="T4" fmla="*/ 10 w 10"/>
                  <a:gd name="T5" fmla="*/ 0 h 26"/>
                </a:gdLst>
                <a:ahLst/>
                <a:cxnLst>
                  <a:cxn ang="0">
                    <a:pos x="T0" y="T1"/>
                  </a:cxn>
                  <a:cxn ang="0">
                    <a:pos x="T2" y="T3"/>
                  </a:cxn>
                  <a:cxn ang="0">
                    <a:pos x="T4" y="T5"/>
                  </a:cxn>
                </a:cxnLst>
                <a:rect l="0" t="0" r="r" b="b"/>
                <a:pathLst>
                  <a:path w="10" h="26">
                    <a:moveTo>
                      <a:pt x="10" y="26"/>
                    </a:moveTo>
                    <a:cubicBezTo>
                      <a:pt x="4" y="26"/>
                      <a:pt x="0" y="20"/>
                      <a:pt x="0" y="13"/>
                    </a:cubicBezTo>
                    <a:cubicBezTo>
                      <a:pt x="0" y="6"/>
                      <a:pt x="4" y="0"/>
                      <a:pt x="10" y="0"/>
                    </a:cubicBezTo>
                  </a:path>
                </a:pathLst>
              </a:custGeom>
              <a:noFill/>
              <a:ln w="23813" cap="flat">
                <a:solidFill>
                  <a:schemeClr val="tx1">
                    <a:lumMod val="5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3260" tIns="46630" rIns="93260" bIns="46630" numCol="1" anchor="t" anchorCtr="0" compatLnSpc="1">
                <a:prstTxWarp prst="textNoShape">
                  <a:avLst/>
                </a:prstTxWarp>
              </a:bodyPr>
              <a:lstStyle/>
              <a:p>
                <a:pPr defTabSz="932597"/>
                <a:endParaRPr lang="en-US" sz="1836" kern="0">
                  <a:solidFill>
                    <a:sysClr val="windowText" lastClr="000000"/>
                  </a:solidFill>
                </a:endParaRPr>
              </a:p>
            </p:txBody>
          </p:sp>
          <p:sp>
            <p:nvSpPr>
              <p:cNvPr id="144" name="Freeform 46"/>
              <p:cNvSpPr>
                <a:spLocks/>
              </p:cNvSpPr>
              <p:nvPr/>
            </p:nvSpPr>
            <p:spPr bwMode="auto">
              <a:xfrm>
                <a:off x="3829" y="2199"/>
                <a:ext cx="19" cy="49"/>
              </a:xfrm>
              <a:custGeom>
                <a:avLst/>
                <a:gdLst>
                  <a:gd name="T0" fmla="*/ 10 w 10"/>
                  <a:gd name="T1" fmla="*/ 25 h 25"/>
                  <a:gd name="T2" fmla="*/ 0 w 10"/>
                  <a:gd name="T3" fmla="*/ 12 h 25"/>
                  <a:gd name="T4" fmla="*/ 10 w 10"/>
                  <a:gd name="T5" fmla="*/ 0 h 25"/>
                </a:gdLst>
                <a:ahLst/>
                <a:cxnLst>
                  <a:cxn ang="0">
                    <a:pos x="T0" y="T1"/>
                  </a:cxn>
                  <a:cxn ang="0">
                    <a:pos x="T2" y="T3"/>
                  </a:cxn>
                  <a:cxn ang="0">
                    <a:pos x="T4" y="T5"/>
                  </a:cxn>
                </a:cxnLst>
                <a:rect l="0" t="0" r="r" b="b"/>
                <a:pathLst>
                  <a:path w="10" h="25">
                    <a:moveTo>
                      <a:pt x="10" y="25"/>
                    </a:moveTo>
                    <a:cubicBezTo>
                      <a:pt x="4" y="25"/>
                      <a:pt x="0" y="19"/>
                      <a:pt x="0" y="12"/>
                    </a:cubicBezTo>
                    <a:cubicBezTo>
                      <a:pt x="0" y="5"/>
                      <a:pt x="4" y="0"/>
                      <a:pt x="10" y="0"/>
                    </a:cubicBezTo>
                  </a:path>
                </a:pathLst>
              </a:custGeom>
              <a:noFill/>
              <a:ln w="23813" cap="flat">
                <a:solidFill>
                  <a:schemeClr val="tx1">
                    <a:lumMod val="5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3260" tIns="46630" rIns="93260" bIns="46630" numCol="1" anchor="t" anchorCtr="0" compatLnSpc="1">
                <a:prstTxWarp prst="textNoShape">
                  <a:avLst/>
                </a:prstTxWarp>
              </a:bodyPr>
              <a:lstStyle/>
              <a:p>
                <a:pPr defTabSz="932597"/>
                <a:endParaRPr lang="en-US" sz="1836" kern="0">
                  <a:solidFill>
                    <a:sysClr val="windowText" lastClr="000000"/>
                  </a:solidFill>
                </a:endParaRPr>
              </a:p>
            </p:txBody>
          </p:sp>
          <p:sp>
            <p:nvSpPr>
              <p:cNvPr id="145" name="Oval 47"/>
              <p:cNvSpPr>
                <a:spLocks noChangeArrowheads="1"/>
              </p:cNvSpPr>
              <p:nvPr/>
            </p:nvSpPr>
            <p:spPr bwMode="auto">
              <a:xfrm>
                <a:off x="3872" y="2293"/>
                <a:ext cx="23" cy="23"/>
              </a:xfrm>
              <a:prstGeom prst="ellipse">
                <a:avLst/>
              </a:prstGeom>
              <a:noFill/>
              <a:ln w="23813" cap="flat">
                <a:solidFill>
                  <a:schemeClr val="tx1">
                    <a:lumMod val="5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3260" tIns="46630" rIns="93260" bIns="46630" numCol="1" anchor="t" anchorCtr="0" compatLnSpc="1">
                <a:prstTxWarp prst="textNoShape">
                  <a:avLst/>
                </a:prstTxWarp>
              </a:bodyPr>
              <a:lstStyle/>
              <a:p>
                <a:pPr defTabSz="932597"/>
                <a:endParaRPr lang="en-US" sz="1836" kern="0">
                  <a:solidFill>
                    <a:sysClr val="windowText" lastClr="000000"/>
                  </a:solidFill>
                </a:endParaRPr>
              </a:p>
            </p:txBody>
          </p:sp>
          <p:sp>
            <p:nvSpPr>
              <p:cNvPr id="146" name="Oval 48"/>
              <p:cNvSpPr>
                <a:spLocks noChangeArrowheads="1"/>
              </p:cNvSpPr>
              <p:nvPr/>
            </p:nvSpPr>
            <p:spPr bwMode="auto">
              <a:xfrm>
                <a:off x="3915" y="2293"/>
                <a:ext cx="23" cy="23"/>
              </a:xfrm>
              <a:prstGeom prst="ellipse">
                <a:avLst/>
              </a:prstGeom>
              <a:solidFill>
                <a:schemeClr val="accent3"/>
              </a:solidFill>
              <a:ln w="23813" cap="flat">
                <a:solidFill>
                  <a:schemeClr val="tx1">
                    <a:lumMod val="50000"/>
                  </a:schemeClr>
                </a:solidFill>
                <a:prstDash val="solid"/>
                <a:miter lim="800000"/>
                <a:headEnd/>
                <a:tailEnd/>
              </a:ln>
            </p:spPr>
            <p:txBody>
              <a:bodyPr vert="horz" wrap="square" lIns="93260" tIns="46630" rIns="93260" bIns="46630" numCol="1" anchor="t" anchorCtr="0" compatLnSpc="1">
                <a:prstTxWarp prst="textNoShape">
                  <a:avLst/>
                </a:prstTxWarp>
              </a:bodyPr>
              <a:lstStyle/>
              <a:p>
                <a:pPr defTabSz="932597"/>
                <a:endParaRPr lang="en-US" sz="1836" kern="0">
                  <a:solidFill>
                    <a:sysClr val="windowText" lastClr="000000"/>
                  </a:solidFill>
                </a:endParaRPr>
              </a:p>
            </p:txBody>
          </p:sp>
          <p:sp>
            <p:nvSpPr>
              <p:cNvPr id="147" name="Rectangle 49"/>
              <p:cNvSpPr>
                <a:spLocks noChangeArrowheads="1"/>
              </p:cNvSpPr>
              <p:nvPr/>
            </p:nvSpPr>
            <p:spPr bwMode="auto">
              <a:xfrm>
                <a:off x="3960" y="2293"/>
                <a:ext cx="22" cy="21"/>
              </a:xfrm>
              <a:prstGeom prst="rect">
                <a:avLst/>
              </a:prstGeom>
              <a:noFill/>
              <a:ln w="23813" cap="flat">
                <a:solidFill>
                  <a:schemeClr val="tx1">
                    <a:lumMod val="5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3260" tIns="46630" rIns="93260" bIns="46630" numCol="1" anchor="t" anchorCtr="0" compatLnSpc="1">
                <a:prstTxWarp prst="textNoShape">
                  <a:avLst/>
                </a:prstTxWarp>
              </a:bodyPr>
              <a:lstStyle/>
              <a:p>
                <a:pPr defTabSz="932597"/>
                <a:endParaRPr lang="en-US" sz="1836" kern="0">
                  <a:solidFill>
                    <a:sysClr val="windowText" lastClr="000000"/>
                  </a:solidFill>
                </a:endParaRPr>
              </a:p>
            </p:txBody>
          </p:sp>
          <p:sp>
            <p:nvSpPr>
              <p:cNvPr id="148" name="Oval 48"/>
              <p:cNvSpPr>
                <a:spLocks noChangeArrowheads="1"/>
              </p:cNvSpPr>
              <p:nvPr/>
            </p:nvSpPr>
            <p:spPr bwMode="auto">
              <a:xfrm>
                <a:off x="3883" y="2212"/>
                <a:ext cx="11" cy="11"/>
              </a:xfrm>
              <a:prstGeom prst="ellipse">
                <a:avLst/>
              </a:prstGeom>
              <a:solidFill>
                <a:schemeClr val="accent3"/>
              </a:solidFill>
              <a:ln w="23813" cap="flat">
                <a:solidFill>
                  <a:schemeClr val="tx1">
                    <a:lumMod val="50000"/>
                  </a:schemeClr>
                </a:solidFill>
                <a:prstDash val="solid"/>
                <a:miter lim="800000"/>
                <a:headEnd/>
                <a:tailEnd/>
              </a:ln>
            </p:spPr>
            <p:txBody>
              <a:bodyPr vert="horz" wrap="square" lIns="93260" tIns="46630" rIns="93260" bIns="46630" numCol="1" anchor="t" anchorCtr="0" compatLnSpc="1">
                <a:prstTxWarp prst="textNoShape">
                  <a:avLst/>
                </a:prstTxWarp>
              </a:bodyPr>
              <a:lstStyle/>
              <a:p>
                <a:pPr defTabSz="932597"/>
                <a:endParaRPr lang="en-US" sz="1836" kern="0">
                  <a:solidFill>
                    <a:sysClr val="windowText" lastClr="000000"/>
                  </a:solidFill>
                </a:endParaRPr>
              </a:p>
            </p:txBody>
          </p:sp>
          <p:sp>
            <p:nvSpPr>
              <p:cNvPr id="149" name="Oval 48"/>
              <p:cNvSpPr>
                <a:spLocks noChangeArrowheads="1"/>
              </p:cNvSpPr>
              <p:nvPr/>
            </p:nvSpPr>
            <p:spPr bwMode="auto">
              <a:xfrm>
                <a:off x="3883" y="2152"/>
                <a:ext cx="11" cy="11"/>
              </a:xfrm>
              <a:prstGeom prst="ellipse">
                <a:avLst/>
              </a:prstGeom>
              <a:solidFill>
                <a:schemeClr val="accent3"/>
              </a:solidFill>
              <a:ln w="23813" cap="flat">
                <a:solidFill>
                  <a:schemeClr val="tx1">
                    <a:lumMod val="50000"/>
                  </a:schemeClr>
                </a:solidFill>
                <a:prstDash val="solid"/>
                <a:miter lim="800000"/>
                <a:headEnd/>
                <a:tailEnd/>
              </a:ln>
            </p:spPr>
            <p:txBody>
              <a:bodyPr vert="horz" wrap="square" lIns="93260" tIns="46630" rIns="93260" bIns="46630" numCol="1" anchor="t" anchorCtr="0" compatLnSpc="1">
                <a:prstTxWarp prst="textNoShape">
                  <a:avLst/>
                </a:prstTxWarp>
              </a:bodyPr>
              <a:lstStyle/>
              <a:p>
                <a:pPr defTabSz="932597"/>
                <a:endParaRPr lang="en-US" sz="1836" kern="0">
                  <a:solidFill>
                    <a:sysClr val="windowText" lastClr="000000"/>
                  </a:solidFill>
                </a:endParaRPr>
              </a:p>
            </p:txBody>
          </p:sp>
          <p:sp>
            <p:nvSpPr>
              <p:cNvPr id="150" name="Oval 48"/>
              <p:cNvSpPr>
                <a:spLocks noChangeArrowheads="1"/>
              </p:cNvSpPr>
              <p:nvPr/>
            </p:nvSpPr>
            <p:spPr bwMode="auto">
              <a:xfrm>
                <a:off x="3883" y="2091"/>
                <a:ext cx="11" cy="11"/>
              </a:xfrm>
              <a:prstGeom prst="ellipse">
                <a:avLst/>
              </a:prstGeom>
              <a:solidFill>
                <a:schemeClr val="accent3"/>
              </a:solidFill>
              <a:ln w="23813" cap="flat">
                <a:solidFill>
                  <a:schemeClr val="tx1">
                    <a:lumMod val="50000"/>
                  </a:schemeClr>
                </a:solidFill>
                <a:prstDash val="solid"/>
                <a:miter lim="800000"/>
                <a:headEnd/>
                <a:tailEnd/>
              </a:ln>
            </p:spPr>
            <p:txBody>
              <a:bodyPr vert="horz" wrap="square" lIns="93260" tIns="46630" rIns="93260" bIns="46630" numCol="1" anchor="t" anchorCtr="0" compatLnSpc="1">
                <a:prstTxWarp prst="textNoShape">
                  <a:avLst/>
                </a:prstTxWarp>
              </a:bodyPr>
              <a:lstStyle/>
              <a:p>
                <a:pPr defTabSz="932597"/>
                <a:endParaRPr lang="en-US" sz="1836" kern="0">
                  <a:solidFill>
                    <a:sysClr val="windowText" lastClr="000000"/>
                  </a:solidFill>
                </a:endParaRPr>
              </a:p>
            </p:txBody>
          </p:sp>
        </p:grpSp>
      </p:grpSp>
      <p:sp>
        <p:nvSpPr>
          <p:cNvPr id="249" name="TextBox 248"/>
          <p:cNvSpPr txBox="1"/>
          <p:nvPr/>
        </p:nvSpPr>
        <p:spPr>
          <a:xfrm>
            <a:off x="3440759" y="1377424"/>
            <a:ext cx="5227624" cy="849463"/>
          </a:xfrm>
          <a:prstGeom prst="rect">
            <a:avLst/>
          </a:prstGeom>
          <a:solidFill>
            <a:srgbClr val="0078D7"/>
          </a:solidFill>
        </p:spPr>
        <p:txBody>
          <a:bodyPr wrap="square" lIns="91440" tIns="91440" rIns="91440" bIns="91440" rtlCol="0">
            <a:spAutoFit/>
          </a:bodyPr>
          <a:lstStyle/>
          <a:p>
            <a:pPr defTabSz="951304">
              <a:lnSpc>
                <a:spcPct val="90000"/>
              </a:lnSpc>
              <a:spcAft>
                <a:spcPts val="612"/>
              </a:spcAft>
            </a:pPr>
            <a:r>
              <a:rPr lang="en-US" sz="2400" dirty="0">
                <a:solidFill>
                  <a:schemeClr val="bg1"/>
                </a:solidFill>
              </a:rPr>
              <a:t>Help protect applications </a:t>
            </a:r>
            <a:br>
              <a:rPr lang="en-US" sz="2400" dirty="0">
                <a:solidFill>
                  <a:schemeClr val="bg1"/>
                </a:solidFill>
              </a:rPr>
            </a:br>
            <a:r>
              <a:rPr lang="en-US" sz="2400" dirty="0">
                <a:solidFill>
                  <a:schemeClr val="bg1"/>
                </a:solidFill>
              </a:rPr>
              <a:t>and data in any cloud</a:t>
            </a:r>
            <a:endParaRPr lang="en-US" sz="2400" kern="0" dirty="0">
              <a:solidFill>
                <a:schemeClr val="bg1"/>
              </a:solidFill>
              <a:latin typeface="Segoe UI Semilight" panose="020B0402040204020203" pitchFamily="34" charset="0"/>
              <a:cs typeface="Segoe UI Semilight" panose="020B0402040204020203" pitchFamily="34" charset="0"/>
            </a:endParaRPr>
          </a:p>
        </p:txBody>
      </p:sp>
      <p:sp>
        <p:nvSpPr>
          <p:cNvPr id="250" name="TextBox 249"/>
          <p:cNvSpPr txBox="1"/>
          <p:nvPr/>
        </p:nvSpPr>
        <p:spPr>
          <a:xfrm>
            <a:off x="274638" y="1377424"/>
            <a:ext cx="3080271" cy="849463"/>
          </a:xfrm>
          <a:prstGeom prst="rect">
            <a:avLst/>
          </a:prstGeom>
          <a:solidFill>
            <a:srgbClr val="00BCF2"/>
          </a:solidFill>
        </p:spPr>
        <p:txBody>
          <a:bodyPr wrap="square" lIns="91440" tIns="91440" rIns="91440" bIns="91440" rtlCol="0">
            <a:spAutoFit/>
          </a:bodyPr>
          <a:lstStyle/>
          <a:p>
            <a:pPr defTabSz="951304">
              <a:lnSpc>
                <a:spcPct val="90000"/>
              </a:lnSpc>
              <a:spcAft>
                <a:spcPts val="612"/>
              </a:spcAft>
            </a:pPr>
            <a:r>
              <a:rPr lang="en-US" sz="2400" kern="0" dirty="0">
                <a:solidFill>
                  <a:srgbClr val="FFFFFF"/>
                </a:solidFill>
                <a:latin typeface="Segoe UI Semilight" panose="020B0402040204020203" pitchFamily="34" charset="0"/>
                <a:cs typeface="Segoe UI Semilight" panose="020B0402040204020203" pitchFamily="34" charset="0"/>
              </a:rPr>
              <a:t>Address emerging</a:t>
            </a:r>
            <a:br>
              <a:rPr lang="en-US" sz="2400" kern="0" dirty="0">
                <a:solidFill>
                  <a:srgbClr val="FFFFFF"/>
                </a:solidFill>
                <a:latin typeface="Segoe UI Semilight" panose="020B0402040204020203" pitchFamily="34" charset="0"/>
                <a:cs typeface="Segoe UI Semilight" panose="020B0402040204020203" pitchFamily="34" charset="0"/>
              </a:rPr>
            </a:br>
            <a:r>
              <a:rPr lang="en-US" sz="2400" kern="0" dirty="0">
                <a:solidFill>
                  <a:srgbClr val="FFFFFF"/>
                </a:solidFill>
                <a:latin typeface="Segoe UI Semilight" panose="020B0402040204020203" pitchFamily="34" charset="0"/>
                <a:cs typeface="Segoe UI Semilight" panose="020B0402040204020203" pitchFamily="34" charset="0"/>
              </a:rPr>
              <a:t>attack vectors</a:t>
            </a:r>
          </a:p>
        </p:txBody>
      </p:sp>
      <p:grpSp>
        <p:nvGrpSpPr>
          <p:cNvPr id="257" name="Group 52"/>
          <p:cNvGrpSpPr>
            <a:grpSpLocks noChangeAspect="1"/>
          </p:cNvGrpSpPr>
          <p:nvPr/>
        </p:nvGrpSpPr>
        <p:grpSpPr bwMode="auto">
          <a:xfrm>
            <a:off x="2106820" y="3338603"/>
            <a:ext cx="841764" cy="575564"/>
            <a:chOff x="3800" y="2120"/>
            <a:chExt cx="234" cy="160"/>
          </a:xfrm>
        </p:grpSpPr>
        <p:sp>
          <p:nvSpPr>
            <p:cNvPr id="258" name="Line 53"/>
            <p:cNvSpPr>
              <a:spLocks noChangeShapeType="1"/>
            </p:cNvSpPr>
            <p:nvPr/>
          </p:nvSpPr>
          <p:spPr bwMode="auto">
            <a:xfrm>
              <a:off x="4024" y="2120"/>
              <a:ext cx="0" cy="0"/>
            </a:xfrm>
            <a:prstGeom prst="line">
              <a:avLst/>
            </a:prstGeom>
            <a:noFill/>
            <a:ln w="12700" cap="flat">
              <a:solidFill>
                <a:srgbClr val="A80000"/>
              </a:solidFill>
              <a:prstDash val="solid"/>
              <a:miter lim="800000"/>
              <a:headEnd/>
              <a:tailEnd/>
            </a:ln>
            <a:extLst>
              <a:ext uri="{909E8E84-426E-40DD-AFC4-6F175D3DCCD1}">
                <a14:hiddenFill xmlns:a14="http://schemas.microsoft.com/office/drawing/2010/main">
                  <a:noFill/>
                </a14:hiddenFill>
              </a:ext>
            </a:extLst>
          </p:spPr>
          <p:txBody>
            <a:bodyPr vert="horz" wrap="square" lIns="93260" tIns="46630" rIns="93260" bIns="46630" numCol="1" anchor="t" anchorCtr="0" compatLnSpc="1">
              <a:prstTxWarp prst="textNoShape">
                <a:avLst/>
              </a:prstTxWarp>
            </a:bodyPr>
            <a:lstStyle/>
            <a:p>
              <a:pPr defTabSz="951304">
                <a:defRPr/>
              </a:pPr>
              <a:endParaRPr lang="en-US" sz="1836" kern="0">
                <a:solidFill>
                  <a:srgbClr val="505050"/>
                </a:solidFill>
                <a:latin typeface="Segoe UI"/>
              </a:endParaRPr>
            </a:p>
          </p:txBody>
        </p:sp>
        <p:sp>
          <p:nvSpPr>
            <p:cNvPr id="259" name="Freeform 54"/>
            <p:cNvSpPr>
              <a:spLocks/>
            </p:cNvSpPr>
            <p:nvPr/>
          </p:nvSpPr>
          <p:spPr bwMode="auto">
            <a:xfrm>
              <a:off x="3800" y="2150"/>
              <a:ext cx="234" cy="130"/>
            </a:xfrm>
            <a:custGeom>
              <a:avLst/>
              <a:gdLst>
                <a:gd name="T0" fmla="*/ 112 w 120"/>
                <a:gd name="T1" fmla="*/ 66 h 66"/>
                <a:gd name="T2" fmla="*/ 8 w 120"/>
                <a:gd name="T3" fmla="*/ 66 h 66"/>
                <a:gd name="T4" fmla="*/ 0 w 120"/>
                <a:gd name="T5" fmla="*/ 58 h 66"/>
                <a:gd name="T6" fmla="*/ 0 w 120"/>
                <a:gd name="T7" fmla="*/ 8 h 66"/>
                <a:gd name="T8" fmla="*/ 8 w 120"/>
                <a:gd name="T9" fmla="*/ 0 h 66"/>
                <a:gd name="T10" fmla="*/ 112 w 120"/>
                <a:gd name="T11" fmla="*/ 0 h 66"/>
                <a:gd name="T12" fmla="*/ 120 w 120"/>
                <a:gd name="T13" fmla="*/ 8 h 66"/>
                <a:gd name="T14" fmla="*/ 120 w 120"/>
                <a:gd name="T15" fmla="*/ 58 h 66"/>
                <a:gd name="T16" fmla="*/ 112 w 120"/>
                <a:gd name="T17" fmla="*/ 66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0" h="66">
                  <a:moveTo>
                    <a:pt x="112" y="66"/>
                  </a:moveTo>
                  <a:cubicBezTo>
                    <a:pt x="8" y="66"/>
                    <a:pt x="8" y="66"/>
                    <a:pt x="8" y="66"/>
                  </a:cubicBezTo>
                  <a:cubicBezTo>
                    <a:pt x="3" y="66"/>
                    <a:pt x="0" y="63"/>
                    <a:pt x="0" y="58"/>
                  </a:cubicBezTo>
                  <a:cubicBezTo>
                    <a:pt x="0" y="8"/>
                    <a:pt x="0" y="8"/>
                    <a:pt x="0" y="8"/>
                  </a:cubicBezTo>
                  <a:cubicBezTo>
                    <a:pt x="0" y="3"/>
                    <a:pt x="3" y="0"/>
                    <a:pt x="8" y="0"/>
                  </a:cubicBezTo>
                  <a:cubicBezTo>
                    <a:pt x="112" y="0"/>
                    <a:pt x="112" y="0"/>
                    <a:pt x="112" y="0"/>
                  </a:cubicBezTo>
                  <a:cubicBezTo>
                    <a:pt x="117" y="0"/>
                    <a:pt x="120" y="3"/>
                    <a:pt x="120" y="8"/>
                  </a:cubicBezTo>
                  <a:cubicBezTo>
                    <a:pt x="120" y="58"/>
                    <a:pt x="120" y="58"/>
                    <a:pt x="120" y="58"/>
                  </a:cubicBezTo>
                  <a:cubicBezTo>
                    <a:pt x="120" y="63"/>
                    <a:pt x="117" y="66"/>
                    <a:pt x="112" y="66"/>
                  </a:cubicBezTo>
                  <a:close/>
                </a:path>
              </a:pathLst>
            </a:custGeom>
            <a:solidFill>
              <a:srgbClr val="0078D7"/>
            </a:solidFill>
            <a:ln w="12700" cap="flat">
              <a:solidFill>
                <a:srgbClr val="0078D7">
                  <a:lumMod val="50000"/>
                </a:srgbClr>
              </a:solidFill>
              <a:prstDash val="solid"/>
              <a:miter lim="800000"/>
              <a:headEnd/>
              <a:tailEnd/>
            </a:ln>
          </p:spPr>
          <p:txBody>
            <a:bodyPr vert="horz" wrap="square" lIns="93260" tIns="46630" rIns="93260" bIns="46630" numCol="1" anchor="t" anchorCtr="0" compatLnSpc="1">
              <a:prstTxWarp prst="textNoShape">
                <a:avLst/>
              </a:prstTxWarp>
            </a:bodyPr>
            <a:lstStyle/>
            <a:p>
              <a:pPr defTabSz="951304">
                <a:defRPr/>
              </a:pPr>
              <a:endParaRPr lang="en-US" sz="1836" kern="0">
                <a:solidFill>
                  <a:srgbClr val="505050"/>
                </a:solidFill>
                <a:latin typeface="Segoe UI"/>
              </a:endParaRPr>
            </a:p>
          </p:txBody>
        </p:sp>
        <p:sp>
          <p:nvSpPr>
            <p:cNvPr id="260" name="Line 57"/>
            <p:cNvSpPr>
              <a:spLocks noChangeShapeType="1"/>
            </p:cNvSpPr>
            <p:nvPr/>
          </p:nvSpPr>
          <p:spPr bwMode="auto">
            <a:xfrm>
              <a:off x="3903" y="2179"/>
              <a:ext cx="104" cy="0"/>
            </a:xfrm>
            <a:prstGeom prst="line">
              <a:avLst/>
            </a:prstGeom>
            <a:noFill/>
            <a:ln w="12700"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93260" tIns="46630" rIns="93260" bIns="46630" numCol="1" anchor="t" anchorCtr="0" compatLnSpc="1">
              <a:prstTxWarp prst="textNoShape">
                <a:avLst/>
              </a:prstTxWarp>
            </a:bodyPr>
            <a:lstStyle/>
            <a:p>
              <a:pPr defTabSz="951304">
                <a:defRPr/>
              </a:pPr>
              <a:endParaRPr lang="en-US" sz="1836" kern="0">
                <a:solidFill>
                  <a:srgbClr val="505050"/>
                </a:solidFill>
                <a:latin typeface="Segoe UI"/>
              </a:endParaRPr>
            </a:p>
          </p:txBody>
        </p:sp>
        <p:sp>
          <p:nvSpPr>
            <p:cNvPr id="261" name="Line 58"/>
            <p:cNvSpPr>
              <a:spLocks noChangeShapeType="1"/>
            </p:cNvSpPr>
            <p:nvPr/>
          </p:nvSpPr>
          <p:spPr bwMode="auto">
            <a:xfrm>
              <a:off x="3903" y="2201"/>
              <a:ext cx="104" cy="0"/>
            </a:xfrm>
            <a:prstGeom prst="line">
              <a:avLst/>
            </a:prstGeom>
            <a:noFill/>
            <a:ln w="12700"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93260" tIns="46630" rIns="93260" bIns="46630" numCol="1" anchor="t" anchorCtr="0" compatLnSpc="1">
              <a:prstTxWarp prst="textNoShape">
                <a:avLst/>
              </a:prstTxWarp>
            </a:bodyPr>
            <a:lstStyle/>
            <a:p>
              <a:pPr defTabSz="951304">
                <a:defRPr/>
              </a:pPr>
              <a:endParaRPr lang="en-US" sz="1836" kern="0">
                <a:solidFill>
                  <a:srgbClr val="505050"/>
                </a:solidFill>
                <a:latin typeface="Segoe UI"/>
              </a:endParaRPr>
            </a:p>
          </p:txBody>
        </p:sp>
        <p:sp>
          <p:nvSpPr>
            <p:cNvPr id="262" name="Line 59"/>
            <p:cNvSpPr>
              <a:spLocks noChangeShapeType="1"/>
            </p:cNvSpPr>
            <p:nvPr/>
          </p:nvSpPr>
          <p:spPr bwMode="auto">
            <a:xfrm>
              <a:off x="3940" y="2223"/>
              <a:ext cx="67" cy="0"/>
            </a:xfrm>
            <a:prstGeom prst="line">
              <a:avLst/>
            </a:prstGeom>
            <a:noFill/>
            <a:ln w="12700"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93260" tIns="46630" rIns="93260" bIns="46630" numCol="1" anchor="t" anchorCtr="0" compatLnSpc="1">
              <a:prstTxWarp prst="textNoShape">
                <a:avLst/>
              </a:prstTxWarp>
            </a:bodyPr>
            <a:lstStyle/>
            <a:p>
              <a:pPr defTabSz="951304">
                <a:defRPr/>
              </a:pPr>
              <a:endParaRPr lang="en-US" sz="1836" kern="0">
                <a:solidFill>
                  <a:srgbClr val="505050"/>
                </a:solidFill>
                <a:latin typeface="Segoe UI"/>
              </a:endParaRPr>
            </a:p>
          </p:txBody>
        </p:sp>
        <p:sp>
          <p:nvSpPr>
            <p:cNvPr id="263" name="Line 60"/>
            <p:cNvSpPr>
              <a:spLocks noChangeShapeType="1"/>
            </p:cNvSpPr>
            <p:nvPr/>
          </p:nvSpPr>
          <p:spPr bwMode="auto">
            <a:xfrm>
              <a:off x="3940" y="2248"/>
              <a:ext cx="67" cy="0"/>
            </a:xfrm>
            <a:prstGeom prst="line">
              <a:avLst/>
            </a:prstGeom>
            <a:noFill/>
            <a:ln w="12700"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93260" tIns="46630" rIns="93260" bIns="46630" numCol="1" anchor="t" anchorCtr="0" compatLnSpc="1">
              <a:prstTxWarp prst="textNoShape">
                <a:avLst/>
              </a:prstTxWarp>
            </a:bodyPr>
            <a:lstStyle/>
            <a:p>
              <a:pPr defTabSz="951304">
                <a:defRPr/>
              </a:pPr>
              <a:endParaRPr lang="en-US" sz="1836" kern="0">
                <a:solidFill>
                  <a:srgbClr val="505050"/>
                </a:solidFill>
                <a:latin typeface="Segoe UI"/>
              </a:endParaRPr>
            </a:p>
          </p:txBody>
        </p:sp>
        <p:sp>
          <p:nvSpPr>
            <p:cNvPr id="264" name="Rectangle 61"/>
            <p:cNvSpPr>
              <a:spLocks noChangeArrowheads="1"/>
            </p:cNvSpPr>
            <p:nvPr/>
          </p:nvSpPr>
          <p:spPr bwMode="auto">
            <a:xfrm>
              <a:off x="3817" y="2173"/>
              <a:ext cx="69" cy="85"/>
            </a:xfrm>
            <a:prstGeom prst="rect">
              <a:avLst/>
            </a:prstGeom>
            <a:solidFill>
              <a:srgbClr val="FFFFFF"/>
            </a:solidFill>
            <a:ln w="12700" cap="flat">
              <a:solidFill>
                <a:srgbClr val="0078D7">
                  <a:lumMod val="50000"/>
                </a:srgbClr>
              </a:solidFill>
              <a:prstDash val="solid"/>
              <a:miter lim="800000"/>
              <a:headEnd/>
              <a:tailEnd/>
            </a:ln>
          </p:spPr>
          <p:txBody>
            <a:bodyPr vert="horz" wrap="square" lIns="93260" tIns="46630" rIns="93260" bIns="46630" numCol="1" anchor="t" anchorCtr="0" compatLnSpc="1">
              <a:prstTxWarp prst="textNoShape">
                <a:avLst/>
              </a:prstTxWarp>
            </a:bodyPr>
            <a:lstStyle/>
            <a:p>
              <a:pPr defTabSz="951304">
                <a:defRPr/>
              </a:pPr>
              <a:endParaRPr lang="en-US" sz="1836" kern="0">
                <a:solidFill>
                  <a:srgbClr val="505050"/>
                </a:solidFill>
                <a:latin typeface="Segoe UI"/>
              </a:endParaRPr>
            </a:p>
          </p:txBody>
        </p:sp>
        <p:sp>
          <p:nvSpPr>
            <p:cNvPr id="265" name="Freeform 264"/>
            <p:cNvSpPr>
              <a:spLocks/>
            </p:cNvSpPr>
            <p:nvPr/>
          </p:nvSpPr>
          <p:spPr bwMode="auto">
            <a:xfrm>
              <a:off x="3837" y="2209"/>
              <a:ext cx="29" cy="34"/>
            </a:xfrm>
            <a:custGeom>
              <a:avLst/>
              <a:gdLst>
                <a:gd name="T0" fmla="*/ 15 w 15"/>
                <a:gd name="T1" fmla="*/ 17 h 17"/>
                <a:gd name="T2" fmla="*/ 15 w 15"/>
                <a:gd name="T3" fmla="*/ 9 h 17"/>
                <a:gd name="T4" fmla="*/ 13 w 15"/>
                <a:gd name="T5" fmla="*/ 5 h 17"/>
                <a:gd name="T6" fmla="*/ 0 w 15"/>
                <a:gd name="T7" fmla="*/ 10 h 17"/>
                <a:gd name="T8" fmla="*/ 0 w 15"/>
                <a:gd name="T9" fmla="*/ 17 h 17"/>
              </a:gdLst>
              <a:ahLst/>
              <a:cxnLst>
                <a:cxn ang="0">
                  <a:pos x="T0" y="T1"/>
                </a:cxn>
                <a:cxn ang="0">
                  <a:pos x="T2" y="T3"/>
                </a:cxn>
                <a:cxn ang="0">
                  <a:pos x="T4" y="T5"/>
                </a:cxn>
                <a:cxn ang="0">
                  <a:pos x="T6" y="T7"/>
                </a:cxn>
                <a:cxn ang="0">
                  <a:pos x="T8" y="T9"/>
                </a:cxn>
              </a:cxnLst>
              <a:rect l="0" t="0" r="r" b="b"/>
              <a:pathLst>
                <a:path w="15" h="17">
                  <a:moveTo>
                    <a:pt x="15" y="17"/>
                  </a:moveTo>
                  <a:cubicBezTo>
                    <a:pt x="15" y="9"/>
                    <a:pt x="15" y="9"/>
                    <a:pt x="15" y="9"/>
                  </a:cubicBezTo>
                  <a:cubicBezTo>
                    <a:pt x="15" y="7"/>
                    <a:pt x="15" y="6"/>
                    <a:pt x="13" y="5"/>
                  </a:cubicBezTo>
                  <a:cubicBezTo>
                    <a:pt x="7" y="0"/>
                    <a:pt x="0" y="4"/>
                    <a:pt x="0" y="10"/>
                  </a:cubicBezTo>
                  <a:cubicBezTo>
                    <a:pt x="0" y="17"/>
                    <a:pt x="0" y="17"/>
                    <a:pt x="0" y="17"/>
                  </a:cubicBezTo>
                </a:path>
              </a:pathLst>
            </a:custGeom>
            <a:solidFill>
              <a:srgbClr val="505050"/>
            </a:solidFill>
            <a:ln w="12700" cap="flat">
              <a:solidFill>
                <a:srgbClr val="505050">
                  <a:lumMod val="50000"/>
                </a:srgbClr>
              </a:solidFill>
              <a:prstDash val="solid"/>
              <a:miter lim="800000"/>
              <a:headEnd/>
              <a:tailEnd/>
            </a:ln>
          </p:spPr>
          <p:txBody>
            <a:bodyPr vert="horz" wrap="square" lIns="93260" tIns="46630" rIns="93260" bIns="46630" numCol="1" anchor="t" anchorCtr="0" compatLnSpc="1">
              <a:prstTxWarp prst="textNoShape">
                <a:avLst/>
              </a:prstTxWarp>
            </a:bodyPr>
            <a:lstStyle/>
            <a:p>
              <a:pPr defTabSz="951304">
                <a:defRPr/>
              </a:pPr>
              <a:endParaRPr lang="en-US" sz="1836" kern="0">
                <a:solidFill>
                  <a:srgbClr val="505050"/>
                </a:solidFill>
                <a:latin typeface="Segoe UI"/>
              </a:endParaRPr>
            </a:p>
          </p:txBody>
        </p:sp>
        <p:sp>
          <p:nvSpPr>
            <p:cNvPr id="266" name="Oval 55"/>
            <p:cNvSpPr>
              <a:spLocks noChangeArrowheads="1"/>
            </p:cNvSpPr>
            <p:nvPr/>
          </p:nvSpPr>
          <p:spPr bwMode="auto">
            <a:xfrm>
              <a:off x="3841" y="2193"/>
              <a:ext cx="21" cy="22"/>
            </a:xfrm>
            <a:prstGeom prst="ellipse">
              <a:avLst/>
            </a:prstGeom>
            <a:solidFill>
              <a:srgbClr val="505050"/>
            </a:solidFill>
            <a:ln w="12700" cap="flat">
              <a:solidFill>
                <a:srgbClr val="505050">
                  <a:lumMod val="50000"/>
                </a:srgbClr>
              </a:solidFill>
              <a:prstDash val="solid"/>
              <a:miter lim="800000"/>
              <a:headEnd/>
              <a:tailEnd/>
            </a:ln>
          </p:spPr>
          <p:txBody>
            <a:bodyPr vert="horz" wrap="square" lIns="93260" tIns="46630" rIns="93260" bIns="46630" numCol="1" anchor="t" anchorCtr="0" compatLnSpc="1">
              <a:prstTxWarp prst="textNoShape">
                <a:avLst/>
              </a:prstTxWarp>
            </a:bodyPr>
            <a:lstStyle/>
            <a:p>
              <a:pPr defTabSz="951304">
                <a:defRPr/>
              </a:pPr>
              <a:endParaRPr lang="en-US" sz="1836" kern="0">
                <a:solidFill>
                  <a:srgbClr val="505050"/>
                </a:solidFill>
                <a:latin typeface="Segoe UI"/>
              </a:endParaRPr>
            </a:p>
          </p:txBody>
        </p:sp>
      </p:grpSp>
      <p:grpSp>
        <p:nvGrpSpPr>
          <p:cNvPr id="284" name="Group 283"/>
          <p:cNvGrpSpPr/>
          <p:nvPr/>
        </p:nvGrpSpPr>
        <p:grpSpPr>
          <a:xfrm>
            <a:off x="6609729" y="4981339"/>
            <a:ext cx="630546" cy="1237433"/>
            <a:chOff x="7873515" y="865784"/>
            <a:chExt cx="678684" cy="1331902"/>
          </a:xfrm>
        </p:grpSpPr>
        <p:sp>
          <p:nvSpPr>
            <p:cNvPr id="275" name="Rectangle 41"/>
            <p:cNvSpPr>
              <a:spLocks noChangeArrowheads="1"/>
            </p:cNvSpPr>
            <p:nvPr/>
          </p:nvSpPr>
          <p:spPr bwMode="auto">
            <a:xfrm>
              <a:off x="7873515" y="865784"/>
              <a:ext cx="678684" cy="1331902"/>
            </a:xfrm>
            <a:prstGeom prst="rect">
              <a:avLst/>
            </a:prstGeom>
            <a:solidFill>
              <a:srgbClr val="FF0000"/>
            </a:solidFill>
            <a:ln w="23813" cap="flat">
              <a:solidFill>
                <a:srgbClr val="E6E6E6"/>
              </a:solidFill>
              <a:prstDash val="solid"/>
              <a:miter lim="800000"/>
              <a:headEnd/>
              <a:tailEnd/>
            </a:ln>
          </p:spPr>
          <p:txBody>
            <a:bodyPr vert="horz" wrap="square" lIns="93260" tIns="46630" rIns="93260" bIns="46630" numCol="1" anchor="t" anchorCtr="0" compatLnSpc="1">
              <a:prstTxWarp prst="textNoShape">
                <a:avLst/>
              </a:prstTxWarp>
            </a:bodyPr>
            <a:lstStyle/>
            <a:p>
              <a:pPr defTabSz="932597"/>
              <a:endParaRPr lang="en-US" sz="1836" kern="0">
                <a:solidFill>
                  <a:sysClr val="windowText" lastClr="000000"/>
                </a:solidFill>
              </a:endParaRPr>
            </a:p>
          </p:txBody>
        </p:sp>
        <p:sp>
          <p:nvSpPr>
            <p:cNvPr id="276" name="Rectangle 42"/>
            <p:cNvSpPr>
              <a:spLocks noChangeArrowheads="1"/>
            </p:cNvSpPr>
            <p:nvPr/>
          </p:nvSpPr>
          <p:spPr bwMode="auto">
            <a:xfrm>
              <a:off x="7977263" y="964270"/>
              <a:ext cx="475511" cy="136004"/>
            </a:xfrm>
            <a:prstGeom prst="rect">
              <a:avLst/>
            </a:prstGeom>
            <a:solidFill>
              <a:schemeClr val="bg2">
                <a:lumMod val="25000"/>
              </a:schemeClr>
            </a:solidFill>
            <a:ln w="23813" cap="flat">
              <a:solidFill>
                <a:srgbClr val="E6E6E6"/>
              </a:solidFill>
              <a:prstDash val="solid"/>
              <a:miter lim="800000"/>
              <a:headEnd/>
              <a:tailEnd/>
            </a:ln>
          </p:spPr>
          <p:txBody>
            <a:bodyPr vert="horz" wrap="square" lIns="93260" tIns="46630" rIns="93260" bIns="46630" numCol="1" anchor="t" anchorCtr="0" compatLnSpc="1">
              <a:prstTxWarp prst="textNoShape">
                <a:avLst/>
              </a:prstTxWarp>
            </a:bodyPr>
            <a:lstStyle/>
            <a:p>
              <a:pPr defTabSz="932597"/>
              <a:endParaRPr lang="en-US" sz="1836" kern="0">
                <a:solidFill>
                  <a:sysClr val="windowText" lastClr="000000"/>
                </a:solidFill>
              </a:endParaRPr>
            </a:p>
          </p:txBody>
        </p:sp>
        <p:sp>
          <p:nvSpPr>
            <p:cNvPr id="277" name="Rectangle 43"/>
            <p:cNvSpPr>
              <a:spLocks noChangeArrowheads="1"/>
            </p:cNvSpPr>
            <p:nvPr/>
          </p:nvSpPr>
          <p:spPr bwMode="auto">
            <a:xfrm>
              <a:off x="7977263" y="1250347"/>
              <a:ext cx="475511" cy="136004"/>
            </a:xfrm>
            <a:prstGeom prst="rect">
              <a:avLst/>
            </a:prstGeom>
            <a:solidFill>
              <a:schemeClr val="bg2">
                <a:lumMod val="25000"/>
              </a:schemeClr>
            </a:solidFill>
            <a:ln w="23813" cap="flat">
              <a:solidFill>
                <a:srgbClr val="E6E6E6"/>
              </a:solidFill>
              <a:prstDash val="solid"/>
              <a:miter lim="800000"/>
              <a:headEnd/>
              <a:tailEnd/>
            </a:ln>
          </p:spPr>
          <p:txBody>
            <a:bodyPr vert="horz" wrap="square" lIns="93260" tIns="46630" rIns="93260" bIns="46630" numCol="1" anchor="t" anchorCtr="0" compatLnSpc="1">
              <a:prstTxWarp prst="textNoShape">
                <a:avLst/>
              </a:prstTxWarp>
            </a:bodyPr>
            <a:lstStyle/>
            <a:p>
              <a:pPr defTabSz="932597"/>
              <a:endParaRPr lang="en-US" sz="1836" kern="0">
                <a:solidFill>
                  <a:sysClr val="windowText" lastClr="000000"/>
                </a:solidFill>
              </a:endParaRPr>
            </a:p>
          </p:txBody>
        </p:sp>
        <p:sp>
          <p:nvSpPr>
            <p:cNvPr id="278" name="Rectangle 44"/>
            <p:cNvSpPr>
              <a:spLocks noChangeArrowheads="1"/>
            </p:cNvSpPr>
            <p:nvPr/>
          </p:nvSpPr>
          <p:spPr bwMode="auto">
            <a:xfrm>
              <a:off x="7977263" y="1531735"/>
              <a:ext cx="475511" cy="136004"/>
            </a:xfrm>
            <a:prstGeom prst="rect">
              <a:avLst/>
            </a:prstGeom>
            <a:solidFill>
              <a:schemeClr val="bg2">
                <a:lumMod val="25000"/>
              </a:schemeClr>
            </a:solidFill>
            <a:ln w="23813" cap="flat">
              <a:solidFill>
                <a:srgbClr val="E6E6E6"/>
              </a:solidFill>
              <a:prstDash val="solid"/>
              <a:miter lim="800000"/>
              <a:headEnd/>
              <a:tailEnd/>
            </a:ln>
          </p:spPr>
          <p:txBody>
            <a:bodyPr vert="horz" wrap="square" lIns="93260" tIns="46630" rIns="93260" bIns="46630" numCol="1" anchor="t" anchorCtr="0" compatLnSpc="1">
              <a:prstTxWarp prst="textNoShape">
                <a:avLst/>
              </a:prstTxWarp>
            </a:bodyPr>
            <a:lstStyle/>
            <a:p>
              <a:pPr defTabSz="932597"/>
              <a:endParaRPr lang="en-US" sz="1836" kern="0">
                <a:solidFill>
                  <a:sysClr val="windowText" lastClr="000000"/>
                </a:solidFill>
              </a:endParaRPr>
            </a:p>
          </p:txBody>
        </p:sp>
        <p:sp>
          <p:nvSpPr>
            <p:cNvPr id="279" name="Oval 47"/>
            <p:cNvSpPr>
              <a:spLocks noChangeArrowheads="1"/>
            </p:cNvSpPr>
            <p:nvPr/>
          </p:nvSpPr>
          <p:spPr bwMode="auto">
            <a:xfrm>
              <a:off x="7977263" y="1953817"/>
              <a:ext cx="99425" cy="107865"/>
            </a:xfrm>
            <a:prstGeom prst="ellipse">
              <a:avLst/>
            </a:prstGeom>
            <a:noFill/>
            <a:ln w="23813" cap="flat">
              <a:solidFill>
                <a:srgbClr val="E6E6E6"/>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3260" tIns="46630" rIns="93260" bIns="46630" numCol="1" anchor="t" anchorCtr="0" compatLnSpc="1">
              <a:prstTxWarp prst="textNoShape">
                <a:avLst/>
              </a:prstTxWarp>
            </a:bodyPr>
            <a:lstStyle/>
            <a:p>
              <a:pPr defTabSz="932597"/>
              <a:endParaRPr lang="en-US" sz="1836" kern="0">
                <a:solidFill>
                  <a:sysClr val="windowText" lastClr="000000"/>
                </a:solidFill>
              </a:endParaRPr>
            </a:p>
          </p:txBody>
        </p:sp>
        <p:sp>
          <p:nvSpPr>
            <p:cNvPr id="280" name="Oval 48"/>
            <p:cNvSpPr>
              <a:spLocks noChangeArrowheads="1"/>
            </p:cNvSpPr>
            <p:nvPr/>
          </p:nvSpPr>
          <p:spPr bwMode="auto">
            <a:xfrm>
              <a:off x="8163144" y="1953817"/>
              <a:ext cx="99425" cy="107865"/>
            </a:xfrm>
            <a:prstGeom prst="ellipse">
              <a:avLst/>
            </a:prstGeom>
            <a:solidFill>
              <a:schemeClr val="accent3"/>
            </a:solidFill>
            <a:ln w="23813" cap="flat">
              <a:solidFill>
                <a:srgbClr val="E6E6E6"/>
              </a:solidFill>
              <a:prstDash val="solid"/>
              <a:miter lim="800000"/>
              <a:headEnd/>
              <a:tailEnd/>
            </a:ln>
          </p:spPr>
          <p:txBody>
            <a:bodyPr vert="horz" wrap="square" lIns="93260" tIns="46630" rIns="93260" bIns="46630" numCol="1" anchor="t" anchorCtr="0" compatLnSpc="1">
              <a:prstTxWarp prst="textNoShape">
                <a:avLst/>
              </a:prstTxWarp>
            </a:bodyPr>
            <a:lstStyle/>
            <a:p>
              <a:pPr defTabSz="932597"/>
              <a:endParaRPr lang="en-US" sz="1836" kern="0">
                <a:solidFill>
                  <a:sysClr val="windowText" lastClr="000000"/>
                </a:solidFill>
              </a:endParaRPr>
            </a:p>
          </p:txBody>
        </p:sp>
        <p:sp>
          <p:nvSpPr>
            <p:cNvPr id="281" name="Rectangle 49"/>
            <p:cNvSpPr>
              <a:spLocks noChangeArrowheads="1"/>
            </p:cNvSpPr>
            <p:nvPr/>
          </p:nvSpPr>
          <p:spPr bwMode="auto">
            <a:xfrm>
              <a:off x="8357672" y="1953817"/>
              <a:ext cx="95102" cy="98486"/>
            </a:xfrm>
            <a:prstGeom prst="rect">
              <a:avLst/>
            </a:prstGeom>
            <a:noFill/>
            <a:ln w="23813" cap="flat">
              <a:solidFill>
                <a:srgbClr val="E6E6E6"/>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3260" tIns="46630" rIns="93260" bIns="46630" numCol="1" anchor="t" anchorCtr="0" compatLnSpc="1">
              <a:prstTxWarp prst="textNoShape">
                <a:avLst/>
              </a:prstTxWarp>
            </a:bodyPr>
            <a:lstStyle/>
            <a:p>
              <a:pPr defTabSz="932597"/>
              <a:endParaRPr lang="en-US" sz="1836" kern="0">
                <a:solidFill>
                  <a:sysClr val="windowText" lastClr="000000"/>
                </a:solidFill>
              </a:endParaRPr>
            </a:p>
          </p:txBody>
        </p:sp>
        <p:sp>
          <p:nvSpPr>
            <p:cNvPr id="282" name="Oval 48"/>
            <p:cNvSpPr>
              <a:spLocks noChangeArrowheads="1"/>
            </p:cNvSpPr>
            <p:nvPr/>
          </p:nvSpPr>
          <p:spPr bwMode="auto">
            <a:xfrm>
              <a:off x="8024814" y="1292555"/>
              <a:ext cx="47551" cy="51588"/>
            </a:xfrm>
            <a:prstGeom prst="ellipse">
              <a:avLst/>
            </a:prstGeom>
            <a:solidFill>
              <a:schemeClr val="accent3"/>
            </a:solidFill>
            <a:ln w="23813" cap="flat">
              <a:solidFill>
                <a:srgbClr val="E6E6E6"/>
              </a:solidFill>
              <a:prstDash val="solid"/>
              <a:miter lim="800000"/>
              <a:headEnd/>
              <a:tailEnd/>
            </a:ln>
          </p:spPr>
          <p:txBody>
            <a:bodyPr vert="horz" wrap="square" lIns="93260" tIns="46630" rIns="93260" bIns="46630" numCol="1" anchor="t" anchorCtr="0" compatLnSpc="1">
              <a:prstTxWarp prst="textNoShape">
                <a:avLst/>
              </a:prstTxWarp>
            </a:bodyPr>
            <a:lstStyle/>
            <a:p>
              <a:pPr defTabSz="932597"/>
              <a:endParaRPr lang="en-US" sz="1836" kern="0">
                <a:solidFill>
                  <a:sysClr val="windowText" lastClr="000000"/>
                </a:solidFill>
              </a:endParaRPr>
            </a:p>
          </p:txBody>
        </p:sp>
        <p:sp>
          <p:nvSpPr>
            <p:cNvPr id="283" name="Oval 48"/>
            <p:cNvSpPr>
              <a:spLocks noChangeArrowheads="1"/>
            </p:cNvSpPr>
            <p:nvPr/>
          </p:nvSpPr>
          <p:spPr bwMode="auto">
            <a:xfrm>
              <a:off x="8024814" y="1006478"/>
              <a:ext cx="47551" cy="51588"/>
            </a:xfrm>
            <a:prstGeom prst="ellipse">
              <a:avLst/>
            </a:prstGeom>
            <a:solidFill>
              <a:schemeClr val="accent3"/>
            </a:solidFill>
            <a:ln w="23813" cap="flat">
              <a:solidFill>
                <a:srgbClr val="E6E6E6"/>
              </a:solidFill>
              <a:prstDash val="solid"/>
              <a:miter lim="800000"/>
              <a:headEnd/>
              <a:tailEnd/>
            </a:ln>
          </p:spPr>
          <p:txBody>
            <a:bodyPr vert="horz" wrap="square" lIns="93260" tIns="46630" rIns="93260" bIns="46630" numCol="1" anchor="t" anchorCtr="0" compatLnSpc="1">
              <a:prstTxWarp prst="textNoShape">
                <a:avLst/>
              </a:prstTxWarp>
            </a:bodyPr>
            <a:lstStyle/>
            <a:p>
              <a:pPr defTabSz="932597"/>
              <a:endParaRPr lang="en-US" sz="1836" kern="0">
                <a:solidFill>
                  <a:sysClr val="windowText" lastClr="000000"/>
                </a:solidFill>
              </a:endParaRPr>
            </a:p>
          </p:txBody>
        </p:sp>
      </p:grpSp>
      <p:grpSp>
        <p:nvGrpSpPr>
          <p:cNvPr id="285" name="Group 284"/>
          <p:cNvGrpSpPr/>
          <p:nvPr/>
        </p:nvGrpSpPr>
        <p:grpSpPr>
          <a:xfrm>
            <a:off x="5680509" y="5237865"/>
            <a:ext cx="692195" cy="1358417"/>
            <a:chOff x="7873514" y="865784"/>
            <a:chExt cx="678684" cy="1331902"/>
          </a:xfrm>
          <a:solidFill>
            <a:schemeClr val="accent6">
              <a:lumMod val="75000"/>
            </a:schemeClr>
          </a:solidFill>
        </p:grpSpPr>
        <p:sp>
          <p:nvSpPr>
            <p:cNvPr id="286" name="Rectangle 41"/>
            <p:cNvSpPr>
              <a:spLocks noChangeArrowheads="1"/>
            </p:cNvSpPr>
            <p:nvPr/>
          </p:nvSpPr>
          <p:spPr bwMode="auto">
            <a:xfrm>
              <a:off x="7873514" y="865784"/>
              <a:ext cx="678684" cy="1331902"/>
            </a:xfrm>
            <a:prstGeom prst="rect">
              <a:avLst/>
            </a:prstGeom>
            <a:solidFill>
              <a:srgbClr val="107C10"/>
            </a:solidFill>
            <a:ln w="23813" cap="flat">
              <a:solidFill>
                <a:srgbClr val="E6E6E6"/>
              </a:solidFill>
              <a:prstDash val="solid"/>
              <a:miter lim="800000"/>
              <a:headEnd/>
              <a:tailEnd/>
            </a:ln>
          </p:spPr>
          <p:txBody>
            <a:bodyPr vert="horz" wrap="square" lIns="93260" tIns="46630" rIns="93260" bIns="46630" numCol="1" anchor="t" anchorCtr="0" compatLnSpc="1">
              <a:prstTxWarp prst="textNoShape">
                <a:avLst/>
              </a:prstTxWarp>
            </a:bodyPr>
            <a:lstStyle/>
            <a:p>
              <a:pPr defTabSz="932597"/>
              <a:endParaRPr lang="en-US" sz="1836" kern="0">
                <a:solidFill>
                  <a:sysClr val="windowText" lastClr="000000"/>
                </a:solidFill>
              </a:endParaRPr>
            </a:p>
          </p:txBody>
        </p:sp>
        <p:sp>
          <p:nvSpPr>
            <p:cNvPr id="287" name="Rectangle 42"/>
            <p:cNvSpPr>
              <a:spLocks noChangeArrowheads="1"/>
            </p:cNvSpPr>
            <p:nvPr/>
          </p:nvSpPr>
          <p:spPr bwMode="auto">
            <a:xfrm>
              <a:off x="7977263" y="964270"/>
              <a:ext cx="475511" cy="136004"/>
            </a:xfrm>
            <a:prstGeom prst="rect">
              <a:avLst/>
            </a:prstGeom>
            <a:solidFill>
              <a:srgbClr val="FFFFFF"/>
            </a:solidFill>
            <a:ln w="23813" cap="flat">
              <a:noFill/>
              <a:prstDash val="solid"/>
              <a:miter lim="800000"/>
              <a:headEnd/>
              <a:tailEnd/>
            </a:ln>
          </p:spPr>
          <p:txBody>
            <a:bodyPr vert="horz" wrap="square" lIns="93260" tIns="46630" rIns="93260" bIns="46630" numCol="1" anchor="t" anchorCtr="0" compatLnSpc="1">
              <a:prstTxWarp prst="textNoShape">
                <a:avLst/>
              </a:prstTxWarp>
            </a:bodyPr>
            <a:lstStyle/>
            <a:p>
              <a:pPr defTabSz="932597"/>
              <a:endParaRPr lang="en-US" sz="1836" kern="0">
                <a:solidFill>
                  <a:sysClr val="windowText" lastClr="000000"/>
                </a:solidFill>
              </a:endParaRPr>
            </a:p>
          </p:txBody>
        </p:sp>
        <p:sp>
          <p:nvSpPr>
            <p:cNvPr id="288" name="Rectangle 43"/>
            <p:cNvSpPr>
              <a:spLocks noChangeArrowheads="1"/>
            </p:cNvSpPr>
            <p:nvPr/>
          </p:nvSpPr>
          <p:spPr bwMode="auto">
            <a:xfrm>
              <a:off x="7977263" y="1250347"/>
              <a:ext cx="475511" cy="136004"/>
            </a:xfrm>
            <a:prstGeom prst="rect">
              <a:avLst/>
            </a:prstGeom>
            <a:solidFill>
              <a:srgbClr val="FFFFFF"/>
            </a:solidFill>
            <a:ln w="23813" cap="flat">
              <a:noFill/>
              <a:prstDash val="solid"/>
              <a:miter lim="800000"/>
              <a:headEnd/>
              <a:tailEnd/>
            </a:ln>
          </p:spPr>
          <p:txBody>
            <a:bodyPr vert="horz" wrap="square" lIns="93260" tIns="46630" rIns="93260" bIns="46630" numCol="1" anchor="t" anchorCtr="0" compatLnSpc="1">
              <a:prstTxWarp prst="textNoShape">
                <a:avLst/>
              </a:prstTxWarp>
            </a:bodyPr>
            <a:lstStyle/>
            <a:p>
              <a:pPr defTabSz="932597"/>
              <a:endParaRPr lang="en-US" sz="1836" kern="0">
                <a:solidFill>
                  <a:sysClr val="windowText" lastClr="000000"/>
                </a:solidFill>
              </a:endParaRPr>
            </a:p>
          </p:txBody>
        </p:sp>
        <p:sp>
          <p:nvSpPr>
            <p:cNvPr id="289" name="Rectangle 44"/>
            <p:cNvSpPr>
              <a:spLocks noChangeArrowheads="1"/>
            </p:cNvSpPr>
            <p:nvPr/>
          </p:nvSpPr>
          <p:spPr bwMode="auto">
            <a:xfrm>
              <a:off x="7977263" y="1531735"/>
              <a:ext cx="475511" cy="136004"/>
            </a:xfrm>
            <a:prstGeom prst="rect">
              <a:avLst/>
            </a:prstGeom>
            <a:solidFill>
              <a:srgbClr val="FFFFFF"/>
            </a:solidFill>
            <a:ln w="23813" cap="flat">
              <a:noFill/>
              <a:prstDash val="solid"/>
              <a:miter lim="800000"/>
              <a:headEnd/>
              <a:tailEnd/>
            </a:ln>
          </p:spPr>
          <p:txBody>
            <a:bodyPr vert="horz" wrap="square" lIns="93260" tIns="46630" rIns="93260" bIns="46630" numCol="1" anchor="t" anchorCtr="0" compatLnSpc="1">
              <a:prstTxWarp prst="textNoShape">
                <a:avLst/>
              </a:prstTxWarp>
            </a:bodyPr>
            <a:lstStyle/>
            <a:p>
              <a:pPr defTabSz="932597"/>
              <a:endParaRPr lang="en-US" sz="1836" kern="0">
                <a:solidFill>
                  <a:sysClr val="windowText" lastClr="000000"/>
                </a:solidFill>
              </a:endParaRPr>
            </a:p>
          </p:txBody>
        </p:sp>
        <p:sp>
          <p:nvSpPr>
            <p:cNvPr id="290" name="Oval 47"/>
            <p:cNvSpPr>
              <a:spLocks noChangeArrowheads="1"/>
            </p:cNvSpPr>
            <p:nvPr/>
          </p:nvSpPr>
          <p:spPr bwMode="auto">
            <a:xfrm>
              <a:off x="7977263" y="1953817"/>
              <a:ext cx="99425" cy="107865"/>
            </a:xfrm>
            <a:prstGeom prst="ellipse">
              <a:avLst/>
            </a:prstGeom>
            <a:solidFill>
              <a:srgbClr val="505050"/>
            </a:solidFill>
            <a:ln w="23813" cap="flat">
              <a:noFill/>
              <a:prstDash val="solid"/>
              <a:miter lim="800000"/>
              <a:headEnd/>
              <a:tailEnd/>
            </a:ln>
            <a:extLst/>
          </p:spPr>
          <p:txBody>
            <a:bodyPr vert="horz" wrap="square" lIns="93260" tIns="46630" rIns="93260" bIns="46630" numCol="1" anchor="t" anchorCtr="0" compatLnSpc="1">
              <a:prstTxWarp prst="textNoShape">
                <a:avLst/>
              </a:prstTxWarp>
            </a:bodyPr>
            <a:lstStyle/>
            <a:p>
              <a:pPr defTabSz="932597"/>
              <a:endParaRPr lang="en-US" sz="1836" kern="0">
                <a:solidFill>
                  <a:sysClr val="windowText" lastClr="000000"/>
                </a:solidFill>
              </a:endParaRPr>
            </a:p>
          </p:txBody>
        </p:sp>
        <p:sp>
          <p:nvSpPr>
            <p:cNvPr id="291" name="Oval 48"/>
            <p:cNvSpPr>
              <a:spLocks noChangeArrowheads="1"/>
            </p:cNvSpPr>
            <p:nvPr/>
          </p:nvSpPr>
          <p:spPr bwMode="auto">
            <a:xfrm>
              <a:off x="8163144" y="1953817"/>
              <a:ext cx="99425" cy="107865"/>
            </a:xfrm>
            <a:prstGeom prst="ellipse">
              <a:avLst/>
            </a:prstGeom>
            <a:solidFill>
              <a:srgbClr val="505050"/>
            </a:solidFill>
            <a:ln w="23813" cap="flat">
              <a:noFill/>
              <a:prstDash val="solid"/>
              <a:miter lim="800000"/>
              <a:headEnd/>
              <a:tailEnd/>
            </a:ln>
          </p:spPr>
          <p:txBody>
            <a:bodyPr vert="horz" wrap="square" lIns="93260" tIns="46630" rIns="93260" bIns="46630" numCol="1" anchor="t" anchorCtr="0" compatLnSpc="1">
              <a:prstTxWarp prst="textNoShape">
                <a:avLst/>
              </a:prstTxWarp>
            </a:bodyPr>
            <a:lstStyle/>
            <a:p>
              <a:pPr defTabSz="932597"/>
              <a:endParaRPr lang="en-US" sz="1836" kern="0">
                <a:solidFill>
                  <a:sysClr val="windowText" lastClr="000000"/>
                </a:solidFill>
              </a:endParaRPr>
            </a:p>
          </p:txBody>
        </p:sp>
        <p:sp>
          <p:nvSpPr>
            <p:cNvPr id="292" name="Rectangle 49"/>
            <p:cNvSpPr>
              <a:spLocks noChangeArrowheads="1"/>
            </p:cNvSpPr>
            <p:nvPr/>
          </p:nvSpPr>
          <p:spPr bwMode="auto">
            <a:xfrm>
              <a:off x="8357672" y="1953817"/>
              <a:ext cx="95102" cy="98486"/>
            </a:xfrm>
            <a:prstGeom prst="rect">
              <a:avLst/>
            </a:prstGeom>
            <a:solidFill>
              <a:srgbClr val="505050"/>
            </a:solidFill>
            <a:ln w="23813" cap="flat">
              <a:noFill/>
              <a:prstDash val="solid"/>
              <a:miter lim="800000"/>
              <a:headEnd/>
              <a:tailEnd/>
            </a:ln>
            <a:extLst/>
          </p:spPr>
          <p:txBody>
            <a:bodyPr vert="horz" wrap="square" lIns="93260" tIns="46630" rIns="93260" bIns="46630" numCol="1" anchor="t" anchorCtr="0" compatLnSpc="1">
              <a:prstTxWarp prst="textNoShape">
                <a:avLst/>
              </a:prstTxWarp>
            </a:bodyPr>
            <a:lstStyle/>
            <a:p>
              <a:pPr defTabSz="932597"/>
              <a:endParaRPr lang="en-US" sz="1836" kern="0">
                <a:solidFill>
                  <a:sysClr val="windowText" lastClr="000000"/>
                </a:solidFill>
              </a:endParaRPr>
            </a:p>
          </p:txBody>
        </p:sp>
        <p:sp>
          <p:nvSpPr>
            <p:cNvPr id="293" name="Oval 48"/>
            <p:cNvSpPr>
              <a:spLocks noChangeArrowheads="1"/>
            </p:cNvSpPr>
            <p:nvPr/>
          </p:nvSpPr>
          <p:spPr bwMode="auto">
            <a:xfrm>
              <a:off x="8024814" y="1292555"/>
              <a:ext cx="47551" cy="51588"/>
            </a:xfrm>
            <a:prstGeom prst="ellipse">
              <a:avLst/>
            </a:prstGeom>
            <a:grpFill/>
            <a:ln w="23813" cap="flat">
              <a:solidFill>
                <a:schemeClr val="tx1">
                  <a:lumMod val="50000"/>
                </a:schemeClr>
              </a:solidFill>
              <a:prstDash val="solid"/>
              <a:miter lim="800000"/>
              <a:headEnd/>
              <a:tailEnd/>
            </a:ln>
          </p:spPr>
          <p:txBody>
            <a:bodyPr vert="horz" wrap="square" lIns="93260" tIns="46630" rIns="93260" bIns="46630" numCol="1" anchor="t" anchorCtr="0" compatLnSpc="1">
              <a:prstTxWarp prst="textNoShape">
                <a:avLst/>
              </a:prstTxWarp>
            </a:bodyPr>
            <a:lstStyle/>
            <a:p>
              <a:pPr defTabSz="932597"/>
              <a:endParaRPr lang="en-US" sz="1836" kern="0">
                <a:solidFill>
                  <a:sysClr val="windowText" lastClr="000000"/>
                </a:solidFill>
              </a:endParaRPr>
            </a:p>
          </p:txBody>
        </p:sp>
        <p:sp>
          <p:nvSpPr>
            <p:cNvPr id="294" name="Oval 48"/>
            <p:cNvSpPr>
              <a:spLocks noChangeArrowheads="1"/>
            </p:cNvSpPr>
            <p:nvPr/>
          </p:nvSpPr>
          <p:spPr bwMode="auto">
            <a:xfrm>
              <a:off x="8024814" y="1006478"/>
              <a:ext cx="47551" cy="51588"/>
            </a:xfrm>
            <a:prstGeom prst="ellipse">
              <a:avLst/>
            </a:prstGeom>
            <a:grpFill/>
            <a:ln w="23813" cap="flat">
              <a:solidFill>
                <a:schemeClr val="tx1">
                  <a:lumMod val="50000"/>
                </a:schemeClr>
              </a:solidFill>
              <a:prstDash val="solid"/>
              <a:miter lim="800000"/>
              <a:headEnd/>
              <a:tailEnd/>
            </a:ln>
          </p:spPr>
          <p:txBody>
            <a:bodyPr vert="horz" wrap="square" lIns="93260" tIns="46630" rIns="93260" bIns="46630" numCol="1" anchor="t" anchorCtr="0" compatLnSpc="1">
              <a:prstTxWarp prst="textNoShape">
                <a:avLst/>
              </a:prstTxWarp>
            </a:bodyPr>
            <a:lstStyle/>
            <a:p>
              <a:pPr defTabSz="932597"/>
              <a:endParaRPr lang="en-US" sz="1836" kern="0">
                <a:solidFill>
                  <a:sysClr val="windowText" lastClr="000000"/>
                </a:solidFill>
              </a:endParaRPr>
            </a:p>
          </p:txBody>
        </p:sp>
      </p:grpSp>
      <p:grpSp>
        <p:nvGrpSpPr>
          <p:cNvPr id="306" name="Group 305"/>
          <p:cNvGrpSpPr/>
          <p:nvPr/>
        </p:nvGrpSpPr>
        <p:grpSpPr>
          <a:xfrm>
            <a:off x="4891752" y="5036190"/>
            <a:ext cx="692195" cy="1358417"/>
            <a:chOff x="7873515" y="865784"/>
            <a:chExt cx="678684" cy="1331902"/>
          </a:xfrm>
          <a:solidFill>
            <a:schemeClr val="accent6">
              <a:lumMod val="75000"/>
            </a:schemeClr>
          </a:solidFill>
        </p:grpSpPr>
        <p:sp>
          <p:nvSpPr>
            <p:cNvPr id="307" name="Rectangle 41"/>
            <p:cNvSpPr>
              <a:spLocks noChangeArrowheads="1"/>
            </p:cNvSpPr>
            <p:nvPr/>
          </p:nvSpPr>
          <p:spPr bwMode="auto">
            <a:xfrm>
              <a:off x="7873515" y="865784"/>
              <a:ext cx="678684" cy="1331902"/>
            </a:xfrm>
            <a:prstGeom prst="rect">
              <a:avLst/>
            </a:prstGeom>
            <a:solidFill>
              <a:srgbClr val="107C10"/>
            </a:solidFill>
            <a:ln w="23813" cap="flat">
              <a:solidFill>
                <a:srgbClr val="E6E6E6"/>
              </a:solidFill>
              <a:prstDash val="solid"/>
              <a:miter lim="800000"/>
              <a:headEnd/>
              <a:tailEnd/>
            </a:ln>
          </p:spPr>
          <p:txBody>
            <a:bodyPr vert="horz" wrap="square" lIns="93260" tIns="46630" rIns="93260" bIns="46630" numCol="1" anchor="t" anchorCtr="0" compatLnSpc="1">
              <a:prstTxWarp prst="textNoShape">
                <a:avLst/>
              </a:prstTxWarp>
            </a:bodyPr>
            <a:lstStyle/>
            <a:p>
              <a:pPr defTabSz="932597"/>
              <a:endParaRPr lang="en-US" sz="1836" kern="0">
                <a:solidFill>
                  <a:sysClr val="windowText" lastClr="000000"/>
                </a:solidFill>
              </a:endParaRPr>
            </a:p>
          </p:txBody>
        </p:sp>
        <p:sp>
          <p:nvSpPr>
            <p:cNvPr id="308" name="Rectangle 42"/>
            <p:cNvSpPr>
              <a:spLocks noChangeArrowheads="1"/>
            </p:cNvSpPr>
            <p:nvPr/>
          </p:nvSpPr>
          <p:spPr bwMode="auto">
            <a:xfrm>
              <a:off x="7977263" y="964270"/>
              <a:ext cx="475511" cy="136004"/>
            </a:xfrm>
            <a:prstGeom prst="rect">
              <a:avLst/>
            </a:prstGeom>
            <a:solidFill>
              <a:srgbClr val="FFFFFF"/>
            </a:solidFill>
            <a:ln w="23813" cap="flat">
              <a:noFill/>
              <a:prstDash val="solid"/>
              <a:miter lim="800000"/>
              <a:headEnd/>
              <a:tailEnd/>
            </a:ln>
          </p:spPr>
          <p:txBody>
            <a:bodyPr vert="horz" wrap="square" lIns="93260" tIns="46630" rIns="93260" bIns="46630" numCol="1" anchor="t" anchorCtr="0" compatLnSpc="1">
              <a:prstTxWarp prst="textNoShape">
                <a:avLst/>
              </a:prstTxWarp>
            </a:bodyPr>
            <a:lstStyle/>
            <a:p>
              <a:pPr defTabSz="932597"/>
              <a:endParaRPr lang="en-US" sz="1836" kern="0">
                <a:solidFill>
                  <a:sysClr val="windowText" lastClr="000000"/>
                </a:solidFill>
              </a:endParaRPr>
            </a:p>
          </p:txBody>
        </p:sp>
        <p:sp>
          <p:nvSpPr>
            <p:cNvPr id="309" name="Rectangle 43"/>
            <p:cNvSpPr>
              <a:spLocks noChangeArrowheads="1"/>
            </p:cNvSpPr>
            <p:nvPr/>
          </p:nvSpPr>
          <p:spPr bwMode="auto">
            <a:xfrm>
              <a:off x="7977263" y="1250347"/>
              <a:ext cx="475511" cy="136004"/>
            </a:xfrm>
            <a:prstGeom prst="rect">
              <a:avLst/>
            </a:prstGeom>
            <a:solidFill>
              <a:srgbClr val="FFFFFF"/>
            </a:solidFill>
            <a:ln w="23813" cap="flat">
              <a:noFill/>
              <a:prstDash val="solid"/>
              <a:miter lim="800000"/>
              <a:headEnd/>
              <a:tailEnd/>
            </a:ln>
          </p:spPr>
          <p:txBody>
            <a:bodyPr vert="horz" wrap="square" lIns="93260" tIns="46630" rIns="93260" bIns="46630" numCol="1" anchor="t" anchorCtr="0" compatLnSpc="1">
              <a:prstTxWarp prst="textNoShape">
                <a:avLst/>
              </a:prstTxWarp>
            </a:bodyPr>
            <a:lstStyle/>
            <a:p>
              <a:pPr defTabSz="932597"/>
              <a:endParaRPr lang="en-US" sz="1836" kern="0">
                <a:solidFill>
                  <a:sysClr val="windowText" lastClr="000000"/>
                </a:solidFill>
              </a:endParaRPr>
            </a:p>
          </p:txBody>
        </p:sp>
        <p:sp>
          <p:nvSpPr>
            <p:cNvPr id="310" name="Rectangle 44"/>
            <p:cNvSpPr>
              <a:spLocks noChangeArrowheads="1"/>
            </p:cNvSpPr>
            <p:nvPr/>
          </p:nvSpPr>
          <p:spPr bwMode="auto">
            <a:xfrm>
              <a:off x="7977263" y="1531735"/>
              <a:ext cx="475511" cy="136004"/>
            </a:xfrm>
            <a:prstGeom prst="rect">
              <a:avLst/>
            </a:prstGeom>
            <a:solidFill>
              <a:srgbClr val="FFFFFF"/>
            </a:solidFill>
            <a:ln w="23813" cap="flat">
              <a:noFill/>
              <a:prstDash val="solid"/>
              <a:miter lim="800000"/>
              <a:headEnd/>
              <a:tailEnd/>
            </a:ln>
          </p:spPr>
          <p:txBody>
            <a:bodyPr vert="horz" wrap="square" lIns="93260" tIns="46630" rIns="93260" bIns="46630" numCol="1" anchor="t" anchorCtr="0" compatLnSpc="1">
              <a:prstTxWarp prst="textNoShape">
                <a:avLst/>
              </a:prstTxWarp>
            </a:bodyPr>
            <a:lstStyle/>
            <a:p>
              <a:pPr defTabSz="932597"/>
              <a:endParaRPr lang="en-US" sz="1836" kern="0">
                <a:solidFill>
                  <a:sysClr val="windowText" lastClr="000000"/>
                </a:solidFill>
              </a:endParaRPr>
            </a:p>
          </p:txBody>
        </p:sp>
        <p:sp>
          <p:nvSpPr>
            <p:cNvPr id="311" name="Oval 47"/>
            <p:cNvSpPr>
              <a:spLocks noChangeArrowheads="1"/>
            </p:cNvSpPr>
            <p:nvPr/>
          </p:nvSpPr>
          <p:spPr bwMode="auto">
            <a:xfrm>
              <a:off x="7977263" y="1953817"/>
              <a:ext cx="99425" cy="107865"/>
            </a:xfrm>
            <a:prstGeom prst="ellipse">
              <a:avLst/>
            </a:prstGeom>
            <a:solidFill>
              <a:srgbClr val="505050"/>
            </a:solidFill>
            <a:extLst/>
          </p:spPr>
          <p:txBody>
            <a:bodyPr vert="horz" wrap="square" lIns="93260" tIns="46630" rIns="93260" bIns="46630" numCol="1" anchor="t" anchorCtr="0" compatLnSpc="1">
              <a:prstTxWarp prst="textNoShape">
                <a:avLst/>
              </a:prstTxWarp>
            </a:bodyPr>
            <a:lstStyle/>
            <a:p>
              <a:pPr defTabSz="932597"/>
              <a:endParaRPr lang="en-US" sz="1836" kern="0">
                <a:solidFill>
                  <a:sysClr val="windowText" lastClr="000000"/>
                </a:solidFill>
              </a:endParaRPr>
            </a:p>
          </p:txBody>
        </p:sp>
        <p:sp>
          <p:nvSpPr>
            <p:cNvPr id="312" name="Oval 48"/>
            <p:cNvSpPr>
              <a:spLocks noChangeArrowheads="1"/>
            </p:cNvSpPr>
            <p:nvPr/>
          </p:nvSpPr>
          <p:spPr bwMode="auto">
            <a:xfrm>
              <a:off x="8163144" y="1953817"/>
              <a:ext cx="99425" cy="107865"/>
            </a:xfrm>
            <a:prstGeom prst="ellipse">
              <a:avLst/>
            </a:prstGeom>
            <a:solidFill>
              <a:srgbClr val="505050"/>
            </a:solidFill>
          </p:spPr>
          <p:txBody>
            <a:bodyPr vert="horz" wrap="square" lIns="93260" tIns="46630" rIns="93260" bIns="46630" numCol="1" anchor="t" anchorCtr="0" compatLnSpc="1">
              <a:prstTxWarp prst="textNoShape">
                <a:avLst/>
              </a:prstTxWarp>
            </a:bodyPr>
            <a:lstStyle/>
            <a:p>
              <a:pPr defTabSz="932597"/>
              <a:endParaRPr lang="en-US" sz="1836" kern="0">
                <a:solidFill>
                  <a:sysClr val="windowText" lastClr="000000"/>
                </a:solidFill>
              </a:endParaRPr>
            </a:p>
          </p:txBody>
        </p:sp>
        <p:sp>
          <p:nvSpPr>
            <p:cNvPr id="313" name="Rectangle 49"/>
            <p:cNvSpPr>
              <a:spLocks noChangeArrowheads="1"/>
            </p:cNvSpPr>
            <p:nvPr/>
          </p:nvSpPr>
          <p:spPr bwMode="auto">
            <a:xfrm>
              <a:off x="8357672" y="1953817"/>
              <a:ext cx="95102" cy="98486"/>
            </a:xfrm>
            <a:prstGeom prst="rect">
              <a:avLst/>
            </a:prstGeom>
            <a:solidFill>
              <a:srgbClr val="505050"/>
            </a:solidFill>
            <a:extLst/>
          </p:spPr>
          <p:txBody>
            <a:bodyPr vert="horz" wrap="square" lIns="93260" tIns="46630" rIns="93260" bIns="46630" numCol="1" anchor="t" anchorCtr="0" compatLnSpc="1">
              <a:prstTxWarp prst="textNoShape">
                <a:avLst/>
              </a:prstTxWarp>
            </a:bodyPr>
            <a:lstStyle/>
            <a:p>
              <a:pPr defTabSz="932597"/>
              <a:endParaRPr lang="en-US" sz="1836" kern="0">
                <a:solidFill>
                  <a:sysClr val="windowText" lastClr="000000"/>
                </a:solidFill>
              </a:endParaRPr>
            </a:p>
          </p:txBody>
        </p:sp>
        <p:sp>
          <p:nvSpPr>
            <p:cNvPr id="314" name="Oval 48"/>
            <p:cNvSpPr>
              <a:spLocks noChangeArrowheads="1"/>
            </p:cNvSpPr>
            <p:nvPr/>
          </p:nvSpPr>
          <p:spPr bwMode="auto">
            <a:xfrm>
              <a:off x="8024814" y="1292555"/>
              <a:ext cx="47551" cy="51588"/>
            </a:xfrm>
            <a:prstGeom prst="ellipse">
              <a:avLst/>
            </a:prstGeom>
            <a:solidFill>
              <a:srgbClr val="009E49"/>
            </a:solidFill>
            <a:ln w="23813" cap="flat">
              <a:noFill/>
              <a:prstDash val="solid"/>
              <a:miter lim="800000"/>
              <a:headEnd/>
              <a:tailEnd/>
            </a:ln>
          </p:spPr>
          <p:txBody>
            <a:bodyPr vert="horz" wrap="square" lIns="93260" tIns="46630" rIns="93260" bIns="46630" numCol="1" anchor="t" anchorCtr="0" compatLnSpc="1">
              <a:prstTxWarp prst="textNoShape">
                <a:avLst/>
              </a:prstTxWarp>
            </a:bodyPr>
            <a:lstStyle/>
            <a:p>
              <a:pPr defTabSz="932597"/>
              <a:endParaRPr lang="en-US" sz="1836" kern="0">
                <a:solidFill>
                  <a:sysClr val="windowText" lastClr="000000"/>
                </a:solidFill>
              </a:endParaRPr>
            </a:p>
          </p:txBody>
        </p:sp>
        <p:sp>
          <p:nvSpPr>
            <p:cNvPr id="315" name="Oval 48"/>
            <p:cNvSpPr>
              <a:spLocks noChangeArrowheads="1"/>
            </p:cNvSpPr>
            <p:nvPr/>
          </p:nvSpPr>
          <p:spPr bwMode="auto">
            <a:xfrm>
              <a:off x="8024814" y="1006478"/>
              <a:ext cx="47551" cy="51588"/>
            </a:xfrm>
            <a:prstGeom prst="ellipse">
              <a:avLst/>
            </a:prstGeom>
            <a:solidFill>
              <a:srgbClr val="009E49"/>
            </a:solidFill>
            <a:ln w="23813" cap="flat">
              <a:noFill/>
              <a:prstDash val="solid"/>
              <a:miter lim="800000"/>
              <a:headEnd/>
              <a:tailEnd/>
            </a:ln>
          </p:spPr>
          <p:txBody>
            <a:bodyPr vert="horz" wrap="square" lIns="93260" tIns="46630" rIns="93260" bIns="46630" numCol="1" anchor="t" anchorCtr="0" compatLnSpc="1">
              <a:prstTxWarp prst="textNoShape">
                <a:avLst/>
              </a:prstTxWarp>
            </a:bodyPr>
            <a:lstStyle/>
            <a:p>
              <a:pPr defTabSz="932597"/>
              <a:endParaRPr lang="en-US" sz="1836" kern="0">
                <a:solidFill>
                  <a:sysClr val="windowText" lastClr="000000"/>
                </a:solidFill>
              </a:endParaRPr>
            </a:p>
          </p:txBody>
        </p:sp>
      </p:grpSp>
      <p:grpSp>
        <p:nvGrpSpPr>
          <p:cNvPr id="340" name="Group 339"/>
          <p:cNvGrpSpPr/>
          <p:nvPr/>
        </p:nvGrpSpPr>
        <p:grpSpPr>
          <a:xfrm>
            <a:off x="5098884" y="4541780"/>
            <a:ext cx="848707" cy="406940"/>
            <a:chOff x="4510261" y="3710814"/>
            <a:chExt cx="1818762" cy="793930"/>
          </a:xfrm>
        </p:grpSpPr>
        <p:grpSp>
          <p:nvGrpSpPr>
            <p:cNvPr id="327" name="Group 326"/>
            <p:cNvGrpSpPr/>
            <p:nvPr/>
          </p:nvGrpSpPr>
          <p:grpSpPr>
            <a:xfrm>
              <a:off x="5458834" y="3710814"/>
              <a:ext cx="870189" cy="781657"/>
              <a:chOff x="10320720" y="1021509"/>
              <a:chExt cx="787400" cy="711200"/>
            </a:xfrm>
          </p:grpSpPr>
          <p:sp>
            <p:nvSpPr>
              <p:cNvPr id="328" name="Rectangle 13"/>
              <p:cNvSpPr>
                <a:spLocks noChangeArrowheads="1"/>
              </p:cNvSpPr>
              <p:nvPr/>
            </p:nvSpPr>
            <p:spPr bwMode="auto">
              <a:xfrm>
                <a:off x="10361995" y="1245347"/>
                <a:ext cx="703263" cy="30162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3260" tIns="46630" rIns="93260" bIns="46630" numCol="1" anchor="t" anchorCtr="0" compatLnSpc="1">
                <a:prstTxWarp prst="textNoShape">
                  <a:avLst/>
                </a:prstTxWarp>
              </a:bodyPr>
              <a:lstStyle/>
              <a:p>
                <a:pPr defTabSz="932597"/>
                <a:endParaRPr lang="en-US" sz="1836" kern="0">
                  <a:solidFill>
                    <a:sysClr val="windowText" lastClr="000000"/>
                  </a:solidFill>
                </a:endParaRPr>
              </a:p>
            </p:txBody>
          </p:sp>
          <p:sp>
            <p:nvSpPr>
              <p:cNvPr id="329" name="Rectangle 14"/>
              <p:cNvSpPr>
                <a:spLocks noChangeArrowheads="1"/>
              </p:cNvSpPr>
              <p:nvPr/>
            </p:nvSpPr>
            <p:spPr bwMode="auto">
              <a:xfrm>
                <a:off x="10361995" y="1064372"/>
                <a:ext cx="703263" cy="303212"/>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3260" tIns="46630" rIns="93260" bIns="46630" numCol="1" anchor="t" anchorCtr="0" compatLnSpc="1">
                <a:prstTxWarp prst="textNoShape">
                  <a:avLst/>
                </a:prstTxWarp>
              </a:bodyPr>
              <a:lstStyle/>
              <a:p>
                <a:pPr defTabSz="932597"/>
                <a:endParaRPr lang="en-US" sz="1836" kern="0">
                  <a:solidFill>
                    <a:sysClr val="windowText" lastClr="000000"/>
                  </a:solidFill>
                </a:endParaRPr>
              </a:p>
            </p:txBody>
          </p:sp>
          <p:sp>
            <p:nvSpPr>
              <p:cNvPr id="330" name="Freeform 15"/>
              <p:cNvSpPr>
                <a:spLocks noEditPoints="1"/>
              </p:cNvSpPr>
              <p:nvPr/>
            </p:nvSpPr>
            <p:spPr bwMode="auto">
              <a:xfrm>
                <a:off x="10320720" y="1021509"/>
                <a:ext cx="787400" cy="711200"/>
              </a:xfrm>
              <a:custGeom>
                <a:avLst/>
                <a:gdLst>
                  <a:gd name="T0" fmla="*/ 283 w 299"/>
                  <a:gd name="T1" fmla="*/ 0 h 271"/>
                  <a:gd name="T2" fmla="*/ 16 w 299"/>
                  <a:gd name="T3" fmla="*/ 0 h 271"/>
                  <a:gd name="T4" fmla="*/ 0 w 299"/>
                  <a:gd name="T5" fmla="*/ 17 h 271"/>
                  <a:gd name="T6" fmla="*/ 0 w 299"/>
                  <a:gd name="T7" fmla="*/ 198 h 271"/>
                  <a:gd name="T8" fmla="*/ 16 w 299"/>
                  <a:gd name="T9" fmla="*/ 215 h 271"/>
                  <a:gd name="T10" fmla="*/ 108 w 299"/>
                  <a:gd name="T11" fmla="*/ 215 h 271"/>
                  <a:gd name="T12" fmla="*/ 51 w 299"/>
                  <a:gd name="T13" fmla="*/ 256 h 271"/>
                  <a:gd name="T14" fmla="*/ 51 w 299"/>
                  <a:gd name="T15" fmla="*/ 271 h 271"/>
                  <a:gd name="T16" fmla="*/ 120 w 299"/>
                  <a:gd name="T17" fmla="*/ 271 h 271"/>
                  <a:gd name="T18" fmla="*/ 174 w 299"/>
                  <a:gd name="T19" fmla="*/ 271 h 271"/>
                  <a:gd name="T20" fmla="*/ 247 w 299"/>
                  <a:gd name="T21" fmla="*/ 271 h 271"/>
                  <a:gd name="T22" fmla="*/ 247 w 299"/>
                  <a:gd name="T23" fmla="*/ 256 h 271"/>
                  <a:gd name="T24" fmla="*/ 189 w 299"/>
                  <a:gd name="T25" fmla="*/ 215 h 271"/>
                  <a:gd name="T26" fmla="*/ 283 w 299"/>
                  <a:gd name="T27" fmla="*/ 215 h 271"/>
                  <a:gd name="T28" fmla="*/ 299 w 299"/>
                  <a:gd name="T29" fmla="*/ 198 h 271"/>
                  <a:gd name="T30" fmla="*/ 299 w 299"/>
                  <a:gd name="T31" fmla="*/ 17 h 271"/>
                  <a:gd name="T32" fmla="*/ 283 w 299"/>
                  <a:gd name="T33" fmla="*/ 0 h 271"/>
                  <a:gd name="T34" fmla="*/ 280 w 299"/>
                  <a:gd name="T35" fmla="*/ 196 h 271"/>
                  <a:gd name="T36" fmla="*/ 18 w 299"/>
                  <a:gd name="T37" fmla="*/ 196 h 271"/>
                  <a:gd name="T38" fmla="*/ 18 w 299"/>
                  <a:gd name="T39" fmla="*/ 19 h 271"/>
                  <a:gd name="T40" fmla="*/ 280 w 299"/>
                  <a:gd name="T41" fmla="*/ 19 h 271"/>
                  <a:gd name="T42" fmla="*/ 280 w 299"/>
                  <a:gd name="T43" fmla="*/ 196 h 2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99" h="271">
                    <a:moveTo>
                      <a:pt x="283" y="0"/>
                    </a:moveTo>
                    <a:cubicBezTo>
                      <a:pt x="16" y="0"/>
                      <a:pt x="16" y="0"/>
                      <a:pt x="16" y="0"/>
                    </a:cubicBezTo>
                    <a:cubicBezTo>
                      <a:pt x="7" y="0"/>
                      <a:pt x="0" y="8"/>
                      <a:pt x="0" y="17"/>
                    </a:cubicBezTo>
                    <a:cubicBezTo>
                      <a:pt x="0" y="198"/>
                      <a:pt x="0" y="198"/>
                      <a:pt x="0" y="198"/>
                    </a:cubicBezTo>
                    <a:cubicBezTo>
                      <a:pt x="0" y="208"/>
                      <a:pt x="7" y="215"/>
                      <a:pt x="16" y="215"/>
                    </a:cubicBezTo>
                    <a:cubicBezTo>
                      <a:pt x="108" y="215"/>
                      <a:pt x="108" y="215"/>
                      <a:pt x="108" y="215"/>
                    </a:cubicBezTo>
                    <a:cubicBezTo>
                      <a:pt x="117" y="251"/>
                      <a:pt x="108" y="256"/>
                      <a:pt x="51" y="256"/>
                    </a:cubicBezTo>
                    <a:cubicBezTo>
                      <a:pt x="51" y="271"/>
                      <a:pt x="51" y="271"/>
                      <a:pt x="51" y="271"/>
                    </a:cubicBezTo>
                    <a:cubicBezTo>
                      <a:pt x="120" y="271"/>
                      <a:pt x="120" y="271"/>
                      <a:pt x="120" y="271"/>
                    </a:cubicBezTo>
                    <a:cubicBezTo>
                      <a:pt x="174" y="271"/>
                      <a:pt x="174" y="271"/>
                      <a:pt x="174" y="271"/>
                    </a:cubicBezTo>
                    <a:cubicBezTo>
                      <a:pt x="247" y="271"/>
                      <a:pt x="247" y="271"/>
                      <a:pt x="247" y="271"/>
                    </a:cubicBezTo>
                    <a:cubicBezTo>
                      <a:pt x="247" y="256"/>
                      <a:pt x="247" y="256"/>
                      <a:pt x="247" y="256"/>
                    </a:cubicBezTo>
                    <a:cubicBezTo>
                      <a:pt x="184" y="256"/>
                      <a:pt x="180" y="251"/>
                      <a:pt x="189" y="215"/>
                    </a:cubicBezTo>
                    <a:cubicBezTo>
                      <a:pt x="283" y="215"/>
                      <a:pt x="283" y="215"/>
                      <a:pt x="283" y="215"/>
                    </a:cubicBezTo>
                    <a:cubicBezTo>
                      <a:pt x="292" y="215"/>
                      <a:pt x="299" y="208"/>
                      <a:pt x="299" y="198"/>
                    </a:cubicBezTo>
                    <a:cubicBezTo>
                      <a:pt x="299" y="17"/>
                      <a:pt x="299" y="17"/>
                      <a:pt x="299" y="17"/>
                    </a:cubicBezTo>
                    <a:cubicBezTo>
                      <a:pt x="299" y="8"/>
                      <a:pt x="292" y="0"/>
                      <a:pt x="283" y="0"/>
                    </a:cubicBezTo>
                    <a:close/>
                    <a:moveTo>
                      <a:pt x="280" y="196"/>
                    </a:moveTo>
                    <a:cubicBezTo>
                      <a:pt x="18" y="196"/>
                      <a:pt x="18" y="196"/>
                      <a:pt x="18" y="196"/>
                    </a:cubicBezTo>
                    <a:cubicBezTo>
                      <a:pt x="18" y="19"/>
                      <a:pt x="18" y="19"/>
                      <a:pt x="18" y="19"/>
                    </a:cubicBezTo>
                    <a:cubicBezTo>
                      <a:pt x="280" y="19"/>
                      <a:pt x="280" y="19"/>
                      <a:pt x="280" y="19"/>
                    </a:cubicBezTo>
                    <a:lnTo>
                      <a:pt x="280" y="196"/>
                    </a:lnTo>
                    <a:close/>
                  </a:path>
                </a:pathLst>
              </a:custGeom>
              <a:solidFill>
                <a:srgbClr val="4D4D4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p>
                <a:pPr defTabSz="932597"/>
                <a:endParaRPr lang="en-US" sz="1836" kern="0">
                  <a:solidFill>
                    <a:sysClr val="windowText" lastClr="000000"/>
                  </a:solidFill>
                </a:endParaRPr>
              </a:p>
            </p:txBody>
          </p:sp>
          <p:sp>
            <p:nvSpPr>
              <p:cNvPr id="331" name="Freeform 16"/>
              <p:cNvSpPr>
                <a:spLocks noEditPoints="1"/>
              </p:cNvSpPr>
              <p:nvPr/>
            </p:nvSpPr>
            <p:spPr bwMode="auto">
              <a:xfrm>
                <a:off x="10460420" y="1194547"/>
                <a:ext cx="525463" cy="233362"/>
              </a:xfrm>
              <a:custGeom>
                <a:avLst/>
                <a:gdLst>
                  <a:gd name="T0" fmla="*/ 0 w 331"/>
                  <a:gd name="T1" fmla="*/ 108 h 147"/>
                  <a:gd name="T2" fmla="*/ 222 w 331"/>
                  <a:gd name="T3" fmla="*/ 108 h 147"/>
                  <a:gd name="T4" fmla="*/ 222 w 331"/>
                  <a:gd name="T5" fmla="*/ 80 h 147"/>
                  <a:gd name="T6" fmla="*/ 0 w 331"/>
                  <a:gd name="T7" fmla="*/ 80 h 147"/>
                  <a:gd name="T8" fmla="*/ 0 w 331"/>
                  <a:gd name="T9" fmla="*/ 108 h 147"/>
                  <a:gd name="T10" fmla="*/ 331 w 331"/>
                  <a:gd name="T11" fmla="*/ 119 h 147"/>
                  <a:gd name="T12" fmla="*/ 0 w 331"/>
                  <a:gd name="T13" fmla="*/ 119 h 147"/>
                  <a:gd name="T14" fmla="*/ 0 w 331"/>
                  <a:gd name="T15" fmla="*/ 147 h 147"/>
                  <a:gd name="T16" fmla="*/ 331 w 331"/>
                  <a:gd name="T17" fmla="*/ 147 h 147"/>
                  <a:gd name="T18" fmla="*/ 331 w 331"/>
                  <a:gd name="T19" fmla="*/ 119 h 147"/>
                  <a:gd name="T20" fmla="*/ 0 w 331"/>
                  <a:gd name="T21" fmla="*/ 68 h 147"/>
                  <a:gd name="T22" fmla="*/ 114 w 331"/>
                  <a:gd name="T23" fmla="*/ 68 h 147"/>
                  <a:gd name="T24" fmla="*/ 114 w 331"/>
                  <a:gd name="T25" fmla="*/ 40 h 147"/>
                  <a:gd name="T26" fmla="*/ 0 w 331"/>
                  <a:gd name="T27" fmla="*/ 40 h 147"/>
                  <a:gd name="T28" fmla="*/ 0 w 331"/>
                  <a:gd name="T29" fmla="*/ 68 h 147"/>
                  <a:gd name="T30" fmla="*/ 0 w 331"/>
                  <a:gd name="T31" fmla="*/ 29 h 147"/>
                  <a:gd name="T32" fmla="*/ 25 w 331"/>
                  <a:gd name="T33" fmla="*/ 29 h 147"/>
                  <a:gd name="T34" fmla="*/ 25 w 331"/>
                  <a:gd name="T35" fmla="*/ 0 h 147"/>
                  <a:gd name="T36" fmla="*/ 0 w 331"/>
                  <a:gd name="T37" fmla="*/ 0 h 147"/>
                  <a:gd name="T38" fmla="*/ 0 w 331"/>
                  <a:gd name="T39" fmla="*/ 29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331" h="147">
                    <a:moveTo>
                      <a:pt x="0" y="108"/>
                    </a:moveTo>
                    <a:lnTo>
                      <a:pt x="222" y="108"/>
                    </a:lnTo>
                    <a:lnTo>
                      <a:pt x="222" y="80"/>
                    </a:lnTo>
                    <a:lnTo>
                      <a:pt x="0" y="80"/>
                    </a:lnTo>
                    <a:lnTo>
                      <a:pt x="0" y="108"/>
                    </a:lnTo>
                    <a:close/>
                    <a:moveTo>
                      <a:pt x="331" y="119"/>
                    </a:moveTo>
                    <a:lnTo>
                      <a:pt x="0" y="119"/>
                    </a:lnTo>
                    <a:lnTo>
                      <a:pt x="0" y="147"/>
                    </a:lnTo>
                    <a:lnTo>
                      <a:pt x="331" y="147"/>
                    </a:lnTo>
                    <a:lnTo>
                      <a:pt x="331" y="119"/>
                    </a:lnTo>
                    <a:close/>
                    <a:moveTo>
                      <a:pt x="0" y="68"/>
                    </a:moveTo>
                    <a:lnTo>
                      <a:pt x="114" y="68"/>
                    </a:lnTo>
                    <a:lnTo>
                      <a:pt x="114" y="40"/>
                    </a:lnTo>
                    <a:lnTo>
                      <a:pt x="0" y="40"/>
                    </a:lnTo>
                    <a:lnTo>
                      <a:pt x="0" y="68"/>
                    </a:lnTo>
                    <a:close/>
                    <a:moveTo>
                      <a:pt x="0" y="29"/>
                    </a:moveTo>
                    <a:lnTo>
                      <a:pt x="25" y="29"/>
                    </a:lnTo>
                    <a:lnTo>
                      <a:pt x="25" y="0"/>
                    </a:lnTo>
                    <a:lnTo>
                      <a:pt x="0" y="0"/>
                    </a:lnTo>
                    <a:lnTo>
                      <a:pt x="0" y="29"/>
                    </a:lnTo>
                    <a:close/>
                  </a:path>
                </a:pathLst>
              </a:custGeom>
              <a:solidFill>
                <a:srgbClr val="B2DB1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p>
                <a:pPr defTabSz="932597"/>
                <a:endParaRPr lang="en-US" sz="1836" kern="0">
                  <a:solidFill>
                    <a:sysClr val="windowText" lastClr="000000"/>
                  </a:solidFill>
                </a:endParaRPr>
              </a:p>
            </p:txBody>
          </p:sp>
        </p:grpSp>
        <p:grpSp>
          <p:nvGrpSpPr>
            <p:cNvPr id="332" name="Group 331"/>
            <p:cNvGrpSpPr/>
            <p:nvPr/>
          </p:nvGrpSpPr>
          <p:grpSpPr>
            <a:xfrm>
              <a:off x="4510261" y="3723694"/>
              <a:ext cx="866775" cy="781050"/>
              <a:chOff x="9313171" y="2143705"/>
              <a:chExt cx="866775" cy="781050"/>
            </a:xfrm>
          </p:grpSpPr>
          <p:sp>
            <p:nvSpPr>
              <p:cNvPr id="333" name="Rectangle 17"/>
              <p:cNvSpPr>
                <a:spLocks noChangeArrowheads="1"/>
              </p:cNvSpPr>
              <p:nvPr/>
            </p:nvSpPr>
            <p:spPr bwMode="auto">
              <a:xfrm>
                <a:off x="9360796" y="2291343"/>
                <a:ext cx="771525" cy="427037"/>
              </a:xfrm>
              <a:prstGeom prst="rect">
                <a:avLst/>
              </a:prstGeom>
              <a:solidFill>
                <a:srgbClr val="289FD7"/>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3260" tIns="46630" rIns="93260" bIns="46630" numCol="1" anchor="t" anchorCtr="0" compatLnSpc="1">
                <a:prstTxWarp prst="textNoShape">
                  <a:avLst/>
                </a:prstTxWarp>
              </a:bodyPr>
              <a:lstStyle/>
              <a:p>
                <a:pPr defTabSz="932597"/>
                <a:endParaRPr lang="en-US" sz="1836" kern="0">
                  <a:solidFill>
                    <a:sysClr val="windowText" lastClr="000000"/>
                  </a:solidFill>
                </a:endParaRPr>
              </a:p>
            </p:txBody>
          </p:sp>
          <p:sp>
            <p:nvSpPr>
              <p:cNvPr id="334" name="Rectangle 18"/>
              <p:cNvSpPr>
                <a:spLocks noChangeArrowheads="1"/>
              </p:cNvSpPr>
              <p:nvPr/>
            </p:nvSpPr>
            <p:spPr bwMode="auto">
              <a:xfrm>
                <a:off x="9360796" y="2188155"/>
                <a:ext cx="771525" cy="200025"/>
              </a:xfrm>
              <a:prstGeom prst="rect">
                <a:avLst/>
              </a:prstGeom>
              <a:solidFill>
                <a:srgbClr val="289FD7"/>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3260" tIns="46630" rIns="93260" bIns="46630" numCol="1" anchor="t" anchorCtr="0" compatLnSpc="1">
                <a:prstTxWarp prst="textNoShape">
                  <a:avLst/>
                </a:prstTxWarp>
              </a:bodyPr>
              <a:lstStyle/>
              <a:p>
                <a:pPr defTabSz="932597"/>
                <a:endParaRPr lang="en-US" sz="1836" kern="0">
                  <a:solidFill>
                    <a:sysClr val="windowText" lastClr="000000"/>
                  </a:solidFill>
                </a:endParaRPr>
              </a:p>
            </p:txBody>
          </p:sp>
          <p:sp>
            <p:nvSpPr>
              <p:cNvPr id="335" name="Freeform 19"/>
              <p:cNvSpPr>
                <a:spLocks noEditPoints="1"/>
              </p:cNvSpPr>
              <p:nvPr/>
            </p:nvSpPr>
            <p:spPr bwMode="auto">
              <a:xfrm>
                <a:off x="9313171" y="2143705"/>
                <a:ext cx="866775" cy="781050"/>
              </a:xfrm>
              <a:custGeom>
                <a:avLst/>
                <a:gdLst>
                  <a:gd name="T0" fmla="*/ 311 w 329"/>
                  <a:gd name="T1" fmla="*/ 0 h 298"/>
                  <a:gd name="T2" fmla="*/ 18 w 329"/>
                  <a:gd name="T3" fmla="*/ 0 h 298"/>
                  <a:gd name="T4" fmla="*/ 0 w 329"/>
                  <a:gd name="T5" fmla="*/ 18 h 298"/>
                  <a:gd name="T6" fmla="*/ 0 w 329"/>
                  <a:gd name="T7" fmla="*/ 218 h 298"/>
                  <a:gd name="T8" fmla="*/ 18 w 329"/>
                  <a:gd name="T9" fmla="*/ 236 h 298"/>
                  <a:gd name="T10" fmla="*/ 119 w 329"/>
                  <a:gd name="T11" fmla="*/ 236 h 298"/>
                  <a:gd name="T12" fmla="*/ 56 w 329"/>
                  <a:gd name="T13" fmla="*/ 281 h 298"/>
                  <a:gd name="T14" fmla="*/ 56 w 329"/>
                  <a:gd name="T15" fmla="*/ 298 h 298"/>
                  <a:gd name="T16" fmla="*/ 132 w 329"/>
                  <a:gd name="T17" fmla="*/ 298 h 298"/>
                  <a:gd name="T18" fmla="*/ 191 w 329"/>
                  <a:gd name="T19" fmla="*/ 298 h 298"/>
                  <a:gd name="T20" fmla="*/ 272 w 329"/>
                  <a:gd name="T21" fmla="*/ 298 h 298"/>
                  <a:gd name="T22" fmla="*/ 272 w 329"/>
                  <a:gd name="T23" fmla="*/ 281 h 298"/>
                  <a:gd name="T24" fmla="*/ 208 w 329"/>
                  <a:gd name="T25" fmla="*/ 236 h 298"/>
                  <a:gd name="T26" fmla="*/ 311 w 329"/>
                  <a:gd name="T27" fmla="*/ 236 h 298"/>
                  <a:gd name="T28" fmla="*/ 329 w 329"/>
                  <a:gd name="T29" fmla="*/ 218 h 298"/>
                  <a:gd name="T30" fmla="*/ 329 w 329"/>
                  <a:gd name="T31" fmla="*/ 18 h 298"/>
                  <a:gd name="T32" fmla="*/ 311 w 329"/>
                  <a:gd name="T33" fmla="*/ 0 h 298"/>
                  <a:gd name="T34" fmla="*/ 308 w 329"/>
                  <a:gd name="T35" fmla="*/ 215 h 298"/>
                  <a:gd name="T36" fmla="*/ 20 w 329"/>
                  <a:gd name="T37" fmla="*/ 215 h 298"/>
                  <a:gd name="T38" fmla="*/ 20 w 329"/>
                  <a:gd name="T39" fmla="*/ 21 h 298"/>
                  <a:gd name="T40" fmla="*/ 308 w 329"/>
                  <a:gd name="T41" fmla="*/ 21 h 298"/>
                  <a:gd name="T42" fmla="*/ 308 w 329"/>
                  <a:gd name="T43" fmla="*/ 215 h 2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29" h="298">
                    <a:moveTo>
                      <a:pt x="311" y="0"/>
                    </a:moveTo>
                    <a:cubicBezTo>
                      <a:pt x="18" y="0"/>
                      <a:pt x="18" y="0"/>
                      <a:pt x="18" y="0"/>
                    </a:cubicBezTo>
                    <a:cubicBezTo>
                      <a:pt x="8" y="0"/>
                      <a:pt x="0" y="8"/>
                      <a:pt x="0" y="18"/>
                    </a:cubicBezTo>
                    <a:cubicBezTo>
                      <a:pt x="0" y="218"/>
                      <a:pt x="0" y="218"/>
                      <a:pt x="0" y="218"/>
                    </a:cubicBezTo>
                    <a:cubicBezTo>
                      <a:pt x="0" y="228"/>
                      <a:pt x="8" y="236"/>
                      <a:pt x="18" y="236"/>
                    </a:cubicBezTo>
                    <a:cubicBezTo>
                      <a:pt x="119" y="236"/>
                      <a:pt x="119" y="236"/>
                      <a:pt x="119" y="236"/>
                    </a:cubicBezTo>
                    <a:cubicBezTo>
                      <a:pt x="129" y="276"/>
                      <a:pt x="119" y="281"/>
                      <a:pt x="56" y="281"/>
                    </a:cubicBezTo>
                    <a:cubicBezTo>
                      <a:pt x="56" y="298"/>
                      <a:pt x="56" y="298"/>
                      <a:pt x="56" y="298"/>
                    </a:cubicBezTo>
                    <a:cubicBezTo>
                      <a:pt x="132" y="298"/>
                      <a:pt x="132" y="298"/>
                      <a:pt x="132" y="298"/>
                    </a:cubicBezTo>
                    <a:cubicBezTo>
                      <a:pt x="191" y="298"/>
                      <a:pt x="191" y="298"/>
                      <a:pt x="191" y="298"/>
                    </a:cubicBezTo>
                    <a:cubicBezTo>
                      <a:pt x="272" y="298"/>
                      <a:pt x="272" y="298"/>
                      <a:pt x="272" y="298"/>
                    </a:cubicBezTo>
                    <a:cubicBezTo>
                      <a:pt x="272" y="281"/>
                      <a:pt x="272" y="281"/>
                      <a:pt x="272" y="281"/>
                    </a:cubicBezTo>
                    <a:cubicBezTo>
                      <a:pt x="203" y="281"/>
                      <a:pt x="198" y="276"/>
                      <a:pt x="208" y="236"/>
                    </a:cubicBezTo>
                    <a:cubicBezTo>
                      <a:pt x="311" y="236"/>
                      <a:pt x="311" y="236"/>
                      <a:pt x="311" y="236"/>
                    </a:cubicBezTo>
                    <a:cubicBezTo>
                      <a:pt x="320" y="236"/>
                      <a:pt x="329" y="228"/>
                      <a:pt x="329" y="218"/>
                    </a:cubicBezTo>
                    <a:cubicBezTo>
                      <a:pt x="329" y="18"/>
                      <a:pt x="329" y="18"/>
                      <a:pt x="329" y="18"/>
                    </a:cubicBezTo>
                    <a:cubicBezTo>
                      <a:pt x="329" y="8"/>
                      <a:pt x="320" y="0"/>
                      <a:pt x="311" y="0"/>
                    </a:cubicBezTo>
                    <a:close/>
                    <a:moveTo>
                      <a:pt x="308" y="215"/>
                    </a:moveTo>
                    <a:cubicBezTo>
                      <a:pt x="20" y="215"/>
                      <a:pt x="20" y="215"/>
                      <a:pt x="20" y="215"/>
                    </a:cubicBezTo>
                    <a:cubicBezTo>
                      <a:pt x="20" y="21"/>
                      <a:pt x="20" y="21"/>
                      <a:pt x="20" y="21"/>
                    </a:cubicBezTo>
                    <a:cubicBezTo>
                      <a:pt x="308" y="21"/>
                      <a:pt x="308" y="21"/>
                      <a:pt x="308" y="21"/>
                    </a:cubicBezTo>
                    <a:lnTo>
                      <a:pt x="308" y="215"/>
                    </a:lnTo>
                    <a:close/>
                  </a:path>
                </a:pathLst>
              </a:custGeom>
              <a:solidFill>
                <a:srgbClr val="4D4D4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p>
                <a:pPr defTabSz="932597"/>
                <a:endParaRPr lang="en-US" sz="1836" kern="0">
                  <a:solidFill>
                    <a:sysClr val="windowText" lastClr="000000"/>
                  </a:solidFill>
                </a:endParaRPr>
              </a:p>
            </p:txBody>
          </p:sp>
          <p:sp>
            <p:nvSpPr>
              <p:cNvPr id="336" name="Freeform 20"/>
              <p:cNvSpPr>
                <a:spLocks/>
              </p:cNvSpPr>
              <p:nvPr/>
            </p:nvSpPr>
            <p:spPr bwMode="auto">
              <a:xfrm>
                <a:off x="9589396" y="2300868"/>
                <a:ext cx="311150" cy="284162"/>
              </a:xfrm>
              <a:custGeom>
                <a:avLst/>
                <a:gdLst>
                  <a:gd name="T0" fmla="*/ 118 w 118"/>
                  <a:gd name="T1" fmla="*/ 59 h 108"/>
                  <a:gd name="T2" fmla="*/ 117 w 118"/>
                  <a:gd name="T3" fmla="*/ 45 h 108"/>
                  <a:gd name="T4" fmla="*/ 59 w 118"/>
                  <a:gd name="T5" fmla="*/ 59 h 108"/>
                  <a:gd name="T6" fmla="*/ 59 w 118"/>
                  <a:gd name="T7" fmla="*/ 0 h 108"/>
                  <a:gd name="T8" fmla="*/ 0 w 118"/>
                  <a:gd name="T9" fmla="*/ 59 h 108"/>
                  <a:gd name="T10" fmla="*/ 25 w 118"/>
                  <a:gd name="T11" fmla="*/ 108 h 108"/>
                  <a:gd name="T12" fmla="*/ 59 w 118"/>
                  <a:gd name="T13" fmla="*/ 59 h 108"/>
                  <a:gd name="T14" fmla="*/ 98 w 118"/>
                  <a:gd name="T15" fmla="*/ 104 h 108"/>
                  <a:gd name="T16" fmla="*/ 118 w 118"/>
                  <a:gd name="T17" fmla="*/ 59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8" h="108">
                    <a:moveTo>
                      <a:pt x="118" y="59"/>
                    </a:moveTo>
                    <a:cubicBezTo>
                      <a:pt x="118" y="54"/>
                      <a:pt x="118" y="50"/>
                      <a:pt x="117" y="45"/>
                    </a:cubicBezTo>
                    <a:cubicBezTo>
                      <a:pt x="59" y="59"/>
                      <a:pt x="59" y="59"/>
                      <a:pt x="59" y="59"/>
                    </a:cubicBezTo>
                    <a:cubicBezTo>
                      <a:pt x="59" y="0"/>
                      <a:pt x="59" y="0"/>
                      <a:pt x="59" y="0"/>
                    </a:cubicBezTo>
                    <a:cubicBezTo>
                      <a:pt x="26" y="0"/>
                      <a:pt x="0" y="27"/>
                      <a:pt x="0" y="59"/>
                    </a:cubicBezTo>
                    <a:cubicBezTo>
                      <a:pt x="0" y="79"/>
                      <a:pt x="10" y="97"/>
                      <a:pt x="25" y="108"/>
                    </a:cubicBezTo>
                    <a:cubicBezTo>
                      <a:pt x="59" y="59"/>
                      <a:pt x="59" y="59"/>
                      <a:pt x="59" y="59"/>
                    </a:cubicBezTo>
                    <a:cubicBezTo>
                      <a:pt x="98" y="104"/>
                      <a:pt x="98" y="104"/>
                      <a:pt x="98" y="104"/>
                    </a:cubicBezTo>
                    <a:cubicBezTo>
                      <a:pt x="111" y="93"/>
                      <a:pt x="118" y="77"/>
                      <a:pt x="118" y="59"/>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p>
                <a:pPr defTabSz="932597"/>
                <a:endParaRPr lang="en-US" sz="1836" kern="0">
                  <a:solidFill>
                    <a:sysClr val="windowText" lastClr="000000"/>
                  </a:solidFill>
                </a:endParaRPr>
              </a:p>
            </p:txBody>
          </p:sp>
          <p:sp>
            <p:nvSpPr>
              <p:cNvPr id="337" name="Freeform 21"/>
              <p:cNvSpPr>
                <a:spLocks noEditPoints="1"/>
              </p:cNvSpPr>
              <p:nvPr/>
            </p:nvSpPr>
            <p:spPr bwMode="auto">
              <a:xfrm>
                <a:off x="9584633" y="2296105"/>
                <a:ext cx="322263" cy="293687"/>
              </a:xfrm>
              <a:custGeom>
                <a:avLst/>
                <a:gdLst>
                  <a:gd name="T0" fmla="*/ 27 w 122"/>
                  <a:gd name="T1" fmla="*/ 112 h 112"/>
                  <a:gd name="T2" fmla="*/ 26 w 122"/>
                  <a:gd name="T3" fmla="*/ 111 h 112"/>
                  <a:gd name="T4" fmla="*/ 0 w 122"/>
                  <a:gd name="T5" fmla="*/ 61 h 112"/>
                  <a:gd name="T6" fmla="*/ 61 w 122"/>
                  <a:gd name="T7" fmla="*/ 0 h 112"/>
                  <a:gd name="T8" fmla="*/ 63 w 122"/>
                  <a:gd name="T9" fmla="*/ 0 h 112"/>
                  <a:gd name="T10" fmla="*/ 63 w 122"/>
                  <a:gd name="T11" fmla="*/ 59 h 112"/>
                  <a:gd name="T12" fmla="*/ 120 w 122"/>
                  <a:gd name="T13" fmla="*/ 45 h 112"/>
                  <a:gd name="T14" fmla="*/ 121 w 122"/>
                  <a:gd name="T15" fmla="*/ 47 h 112"/>
                  <a:gd name="T16" fmla="*/ 122 w 122"/>
                  <a:gd name="T17" fmla="*/ 61 h 112"/>
                  <a:gd name="T18" fmla="*/ 101 w 122"/>
                  <a:gd name="T19" fmla="*/ 108 h 112"/>
                  <a:gd name="T20" fmla="*/ 100 w 122"/>
                  <a:gd name="T21" fmla="*/ 109 h 112"/>
                  <a:gd name="T22" fmla="*/ 61 w 122"/>
                  <a:gd name="T23" fmla="*/ 65 h 112"/>
                  <a:gd name="T24" fmla="*/ 27 w 122"/>
                  <a:gd name="T25" fmla="*/ 112 h 112"/>
                  <a:gd name="T26" fmla="*/ 59 w 122"/>
                  <a:gd name="T27" fmla="*/ 4 h 112"/>
                  <a:gd name="T28" fmla="*/ 4 w 122"/>
                  <a:gd name="T29" fmla="*/ 61 h 112"/>
                  <a:gd name="T30" fmla="*/ 26 w 122"/>
                  <a:gd name="T31" fmla="*/ 107 h 112"/>
                  <a:gd name="T32" fmla="*/ 59 w 122"/>
                  <a:gd name="T33" fmla="*/ 61 h 112"/>
                  <a:gd name="T34" fmla="*/ 59 w 122"/>
                  <a:gd name="T35" fmla="*/ 4 h 112"/>
                  <a:gd name="T36" fmla="*/ 65 w 122"/>
                  <a:gd name="T37" fmla="*/ 62 h 112"/>
                  <a:gd name="T38" fmla="*/ 100 w 122"/>
                  <a:gd name="T39" fmla="*/ 103 h 112"/>
                  <a:gd name="T40" fmla="*/ 118 w 122"/>
                  <a:gd name="T41" fmla="*/ 61 h 112"/>
                  <a:gd name="T42" fmla="*/ 117 w 122"/>
                  <a:gd name="T43" fmla="*/ 50 h 112"/>
                  <a:gd name="T44" fmla="*/ 65 w 122"/>
                  <a:gd name="T45" fmla="*/ 62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22" h="112">
                    <a:moveTo>
                      <a:pt x="27" y="112"/>
                    </a:moveTo>
                    <a:cubicBezTo>
                      <a:pt x="26" y="111"/>
                      <a:pt x="26" y="111"/>
                      <a:pt x="26" y="111"/>
                    </a:cubicBezTo>
                    <a:cubicBezTo>
                      <a:pt x="9" y="100"/>
                      <a:pt x="0" y="81"/>
                      <a:pt x="0" y="61"/>
                    </a:cubicBezTo>
                    <a:cubicBezTo>
                      <a:pt x="0" y="27"/>
                      <a:pt x="27" y="0"/>
                      <a:pt x="61" y="0"/>
                    </a:cubicBezTo>
                    <a:cubicBezTo>
                      <a:pt x="63" y="0"/>
                      <a:pt x="63" y="0"/>
                      <a:pt x="63" y="0"/>
                    </a:cubicBezTo>
                    <a:cubicBezTo>
                      <a:pt x="63" y="59"/>
                      <a:pt x="63" y="59"/>
                      <a:pt x="63" y="59"/>
                    </a:cubicBezTo>
                    <a:cubicBezTo>
                      <a:pt x="120" y="45"/>
                      <a:pt x="120" y="45"/>
                      <a:pt x="120" y="45"/>
                    </a:cubicBezTo>
                    <a:cubicBezTo>
                      <a:pt x="121" y="47"/>
                      <a:pt x="121" y="47"/>
                      <a:pt x="121" y="47"/>
                    </a:cubicBezTo>
                    <a:cubicBezTo>
                      <a:pt x="122" y="52"/>
                      <a:pt x="122" y="56"/>
                      <a:pt x="122" y="61"/>
                    </a:cubicBezTo>
                    <a:cubicBezTo>
                      <a:pt x="122" y="79"/>
                      <a:pt x="115" y="96"/>
                      <a:pt x="101" y="108"/>
                    </a:cubicBezTo>
                    <a:cubicBezTo>
                      <a:pt x="100" y="109"/>
                      <a:pt x="100" y="109"/>
                      <a:pt x="100" y="109"/>
                    </a:cubicBezTo>
                    <a:cubicBezTo>
                      <a:pt x="61" y="65"/>
                      <a:pt x="61" y="65"/>
                      <a:pt x="61" y="65"/>
                    </a:cubicBezTo>
                    <a:lnTo>
                      <a:pt x="27" y="112"/>
                    </a:lnTo>
                    <a:close/>
                    <a:moveTo>
                      <a:pt x="59" y="4"/>
                    </a:moveTo>
                    <a:cubicBezTo>
                      <a:pt x="28" y="5"/>
                      <a:pt x="4" y="30"/>
                      <a:pt x="4" y="61"/>
                    </a:cubicBezTo>
                    <a:cubicBezTo>
                      <a:pt x="4" y="79"/>
                      <a:pt x="12" y="96"/>
                      <a:pt x="26" y="107"/>
                    </a:cubicBezTo>
                    <a:cubicBezTo>
                      <a:pt x="59" y="61"/>
                      <a:pt x="59" y="61"/>
                      <a:pt x="59" y="61"/>
                    </a:cubicBezTo>
                    <a:lnTo>
                      <a:pt x="59" y="4"/>
                    </a:lnTo>
                    <a:close/>
                    <a:moveTo>
                      <a:pt x="65" y="62"/>
                    </a:moveTo>
                    <a:cubicBezTo>
                      <a:pt x="100" y="103"/>
                      <a:pt x="100" y="103"/>
                      <a:pt x="100" y="103"/>
                    </a:cubicBezTo>
                    <a:cubicBezTo>
                      <a:pt x="112" y="92"/>
                      <a:pt x="118" y="77"/>
                      <a:pt x="118" y="61"/>
                    </a:cubicBezTo>
                    <a:cubicBezTo>
                      <a:pt x="118" y="57"/>
                      <a:pt x="118" y="54"/>
                      <a:pt x="117" y="50"/>
                    </a:cubicBezTo>
                    <a:lnTo>
                      <a:pt x="65" y="62"/>
                    </a:lnTo>
                    <a:close/>
                  </a:path>
                </a:pathLst>
              </a:custGeom>
              <a:solidFill>
                <a:srgbClr val="289FD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p>
                <a:pPr defTabSz="932597"/>
                <a:endParaRPr lang="en-US" sz="1836" kern="0">
                  <a:solidFill>
                    <a:sysClr val="windowText" lastClr="000000"/>
                  </a:solidFill>
                </a:endParaRPr>
              </a:p>
            </p:txBody>
          </p:sp>
          <p:sp>
            <p:nvSpPr>
              <p:cNvPr id="338" name="Freeform 22"/>
              <p:cNvSpPr>
                <a:spLocks/>
              </p:cNvSpPr>
              <p:nvPr/>
            </p:nvSpPr>
            <p:spPr bwMode="auto">
              <a:xfrm>
                <a:off x="9656071" y="2456443"/>
                <a:ext cx="192088" cy="157162"/>
              </a:xfrm>
              <a:custGeom>
                <a:avLst/>
                <a:gdLst>
                  <a:gd name="T0" fmla="*/ 0 w 73"/>
                  <a:gd name="T1" fmla="*/ 49 h 60"/>
                  <a:gd name="T2" fmla="*/ 34 w 73"/>
                  <a:gd name="T3" fmla="*/ 60 h 60"/>
                  <a:gd name="T4" fmla="*/ 73 w 73"/>
                  <a:gd name="T5" fmla="*/ 45 h 60"/>
                  <a:gd name="T6" fmla="*/ 34 w 73"/>
                  <a:gd name="T7" fmla="*/ 0 h 60"/>
                  <a:gd name="T8" fmla="*/ 0 w 73"/>
                  <a:gd name="T9" fmla="*/ 49 h 60"/>
                </a:gdLst>
                <a:ahLst/>
                <a:cxnLst>
                  <a:cxn ang="0">
                    <a:pos x="T0" y="T1"/>
                  </a:cxn>
                  <a:cxn ang="0">
                    <a:pos x="T2" y="T3"/>
                  </a:cxn>
                  <a:cxn ang="0">
                    <a:pos x="T4" y="T5"/>
                  </a:cxn>
                  <a:cxn ang="0">
                    <a:pos x="T6" y="T7"/>
                  </a:cxn>
                  <a:cxn ang="0">
                    <a:pos x="T8" y="T9"/>
                  </a:cxn>
                </a:cxnLst>
                <a:rect l="0" t="0" r="r" b="b"/>
                <a:pathLst>
                  <a:path w="73" h="60">
                    <a:moveTo>
                      <a:pt x="0" y="49"/>
                    </a:moveTo>
                    <a:cubicBezTo>
                      <a:pt x="9" y="56"/>
                      <a:pt x="21" y="60"/>
                      <a:pt x="34" y="60"/>
                    </a:cubicBezTo>
                    <a:cubicBezTo>
                      <a:pt x="49" y="60"/>
                      <a:pt x="63" y="54"/>
                      <a:pt x="73" y="45"/>
                    </a:cubicBezTo>
                    <a:cubicBezTo>
                      <a:pt x="34" y="0"/>
                      <a:pt x="34" y="0"/>
                      <a:pt x="34" y="0"/>
                    </a:cubicBezTo>
                    <a:lnTo>
                      <a:pt x="0" y="4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p>
                <a:pPr defTabSz="932597"/>
                <a:endParaRPr lang="en-US" sz="1836" kern="0">
                  <a:solidFill>
                    <a:sysClr val="windowText" lastClr="000000"/>
                  </a:solidFill>
                </a:endParaRPr>
              </a:p>
            </p:txBody>
          </p:sp>
          <p:sp>
            <p:nvSpPr>
              <p:cNvPr id="339" name="Freeform 23"/>
              <p:cNvSpPr>
                <a:spLocks noEditPoints="1"/>
              </p:cNvSpPr>
              <p:nvPr/>
            </p:nvSpPr>
            <p:spPr bwMode="auto">
              <a:xfrm>
                <a:off x="9648133" y="2448505"/>
                <a:ext cx="207963" cy="169862"/>
              </a:xfrm>
              <a:custGeom>
                <a:avLst/>
                <a:gdLst>
                  <a:gd name="T0" fmla="*/ 37 w 79"/>
                  <a:gd name="T1" fmla="*/ 65 h 65"/>
                  <a:gd name="T2" fmla="*/ 2 w 79"/>
                  <a:gd name="T3" fmla="*/ 53 h 65"/>
                  <a:gd name="T4" fmla="*/ 0 w 79"/>
                  <a:gd name="T5" fmla="*/ 52 h 65"/>
                  <a:gd name="T6" fmla="*/ 37 w 79"/>
                  <a:gd name="T7" fmla="*/ 0 h 65"/>
                  <a:gd name="T8" fmla="*/ 79 w 79"/>
                  <a:gd name="T9" fmla="*/ 48 h 65"/>
                  <a:gd name="T10" fmla="*/ 77 w 79"/>
                  <a:gd name="T11" fmla="*/ 50 h 65"/>
                  <a:gd name="T12" fmla="*/ 37 w 79"/>
                  <a:gd name="T13" fmla="*/ 65 h 65"/>
                  <a:gd name="T14" fmla="*/ 6 w 79"/>
                  <a:gd name="T15" fmla="*/ 51 h 65"/>
                  <a:gd name="T16" fmla="*/ 37 w 79"/>
                  <a:gd name="T17" fmla="*/ 61 h 65"/>
                  <a:gd name="T18" fmla="*/ 73 w 79"/>
                  <a:gd name="T19" fmla="*/ 48 h 65"/>
                  <a:gd name="T20" fmla="*/ 37 w 79"/>
                  <a:gd name="T21" fmla="*/ 7 h 65"/>
                  <a:gd name="T22" fmla="*/ 6 w 79"/>
                  <a:gd name="T23" fmla="*/ 51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65">
                    <a:moveTo>
                      <a:pt x="37" y="65"/>
                    </a:moveTo>
                    <a:cubicBezTo>
                      <a:pt x="24" y="65"/>
                      <a:pt x="12" y="61"/>
                      <a:pt x="2" y="53"/>
                    </a:cubicBezTo>
                    <a:cubicBezTo>
                      <a:pt x="0" y="52"/>
                      <a:pt x="0" y="52"/>
                      <a:pt x="0" y="52"/>
                    </a:cubicBezTo>
                    <a:cubicBezTo>
                      <a:pt x="37" y="0"/>
                      <a:pt x="37" y="0"/>
                      <a:pt x="37" y="0"/>
                    </a:cubicBezTo>
                    <a:cubicBezTo>
                      <a:pt x="79" y="48"/>
                      <a:pt x="79" y="48"/>
                      <a:pt x="79" y="48"/>
                    </a:cubicBezTo>
                    <a:cubicBezTo>
                      <a:pt x="77" y="50"/>
                      <a:pt x="77" y="50"/>
                      <a:pt x="77" y="50"/>
                    </a:cubicBezTo>
                    <a:cubicBezTo>
                      <a:pt x="66" y="59"/>
                      <a:pt x="52" y="65"/>
                      <a:pt x="37" y="65"/>
                    </a:cubicBezTo>
                    <a:close/>
                    <a:moveTo>
                      <a:pt x="6" y="51"/>
                    </a:moveTo>
                    <a:cubicBezTo>
                      <a:pt x="15" y="57"/>
                      <a:pt x="26" y="61"/>
                      <a:pt x="37" y="61"/>
                    </a:cubicBezTo>
                    <a:cubicBezTo>
                      <a:pt x="50" y="61"/>
                      <a:pt x="63" y="56"/>
                      <a:pt x="73" y="48"/>
                    </a:cubicBezTo>
                    <a:cubicBezTo>
                      <a:pt x="37" y="7"/>
                      <a:pt x="37" y="7"/>
                      <a:pt x="37" y="7"/>
                    </a:cubicBezTo>
                    <a:lnTo>
                      <a:pt x="6" y="51"/>
                    </a:lnTo>
                    <a:close/>
                  </a:path>
                </a:pathLst>
              </a:custGeom>
              <a:solidFill>
                <a:srgbClr val="289FD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p>
                <a:pPr defTabSz="932597"/>
                <a:endParaRPr lang="en-US" sz="1836" kern="0">
                  <a:solidFill>
                    <a:sysClr val="windowText" lastClr="000000"/>
                  </a:solidFill>
                </a:endParaRPr>
              </a:p>
            </p:txBody>
          </p:sp>
        </p:grpSp>
      </p:grpSp>
      <p:grpSp>
        <p:nvGrpSpPr>
          <p:cNvPr id="354" name="Group 353"/>
          <p:cNvGrpSpPr/>
          <p:nvPr/>
        </p:nvGrpSpPr>
        <p:grpSpPr>
          <a:xfrm>
            <a:off x="6000306" y="4529401"/>
            <a:ext cx="848707" cy="406940"/>
            <a:chOff x="4510261" y="3710814"/>
            <a:chExt cx="1818762" cy="793930"/>
          </a:xfrm>
        </p:grpSpPr>
        <p:grpSp>
          <p:nvGrpSpPr>
            <p:cNvPr id="355" name="Group 354"/>
            <p:cNvGrpSpPr/>
            <p:nvPr/>
          </p:nvGrpSpPr>
          <p:grpSpPr>
            <a:xfrm>
              <a:off x="5458834" y="3710814"/>
              <a:ext cx="870189" cy="781657"/>
              <a:chOff x="10320720" y="1021509"/>
              <a:chExt cx="787400" cy="711200"/>
            </a:xfrm>
          </p:grpSpPr>
          <p:sp>
            <p:nvSpPr>
              <p:cNvPr id="364" name="Rectangle 13"/>
              <p:cNvSpPr>
                <a:spLocks noChangeArrowheads="1"/>
              </p:cNvSpPr>
              <p:nvPr/>
            </p:nvSpPr>
            <p:spPr bwMode="auto">
              <a:xfrm>
                <a:off x="10361995" y="1245347"/>
                <a:ext cx="703263" cy="30162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3260" tIns="46630" rIns="93260" bIns="46630" numCol="1" anchor="t" anchorCtr="0" compatLnSpc="1">
                <a:prstTxWarp prst="textNoShape">
                  <a:avLst/>
                </a:prstTxWarp>
              </a:bodyPr>
              <a:lstStyle/>
              <a:p>
                <a:pPr defTabSz="932597"/>
                <a:endParaRPr lang="en-US" sz="1836" kern="0">
                  <a:solidFill>
                    <a:sysClr val="windowText" lastClr="000000"/>
                  </a:solidFill>
                </a:endParaRPr>
              </a:p>
            </p:txBody>
          </p:sp>
          <p:sp>
            <p:nvSpPr>
              <p:cNvPr id="365" name="Rectangle 14"/>
              <p:cNvSpPr>
                <a:spLocks noChangeArrowheads="1"/>
              </p:cNvSpPr>
              <p:nvPr/>
            </p:nvSpPr>
            <p:spPr bwMode="auto">
              <a:xfrm>
                <a:off x="10361995" y="1064372"/>
                <a:ext cx="703263" cy="303212"/>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3260" tIns="46630" rIns="93260" bIns="46630" numCol="1" anchor="t" anchorCtr="0" compatLnSpc="1">
                <a:prstTxWarp prst="textNoShape">
                  <a:avLst/>
                </a:prstTxWarp>
              </a:bodyPr>
              <a:lstStyle/>
              <a:p>
                <a:pPr defTabSz="932597"/>
                <a:endParaRPr lang="en-US" sz="1836" kern="0">
                  <a:solidFill>
                    <a:sysClr val="windowText" lastClr="000000"/>
                  </a:solidFill>
                </a:endParaRPr>
              </a:p>
            </p:txBody>
          </p:sp>
          <p:sp>
            <p:nvSpPr>
              <p:cNvPr id="366" name="Freeform 15"/>
              <p:cNvSpPr>
                <a:spLocks noEditPoints="1"/>
              </p:cNvSpPr>
              <p:nvPr/>
            </p:nvSpPr>
            <p:spPr bwMode="auto">
              <a:xfrm>
                <a:off x="10320720" y="1021509"/>
                <a:ext cx="787400" cy="711200"/>
              </a:xfrm>
              <a:custGeom>
                <a:avLst/>
                <a:gdLst>
                  <a:gd name="T0" fmla="*/ 283 w 299"/>
                  <a:gd name="T1" fmla="*/ 0 h 271"/>
                  <a:gd name="T2" fmla="*/ 16 w 299"/>
                  <a:gd name="T3" fmla="*/ 0 h 271"/>
                  <a:gd name="T4" fmla="*/ 0 w 299"/>
                  <a:gd name="T5" fmla="*/ 17 h 271"/>
                  <a:gd name="T6" fmla="*/ 0 w 299"/>
                  <a:gd name="T7" fmla="*/ 198 h 271"/>
                  <a:gd name="T8" fmla="*/ 16 w 299"/>
                  <a:gd name="T9" fmla="*/ 215 h 271"/>
                  <a:gd name="T10" fmla="*/ 108 w 299"/>
                  <a:gd name="T11" fmla="*/ 215 h 271"/>
                  <a:gd name="T12" fmla="*/ 51 w 299"/>
                  <a:gd name="T13" fmla="*/ 256 h 271"/>
                  <a:gd name="T14" fmla="*/ 51 w 299"/>
                  <a:gd name="T15" fmla="*/ 271 h 271"/>
                  <a:gd name="T16" fmla="*/ 120 w 299"/>
                  <a:gd name="T17" fmla="*/ 271 h 271"/>
                  <a:gd name="T18" fmla="*/ 174 w 299"/>
                  <a:gd name="T19" fmla="*/ 271 h 271"/>
                  <a:gd name="T20" fmla="*/ 247 w 299"/>
                  <a:gd name="T21" fmla="*/ 271 h 271"/>
                  <a:gd name="T22" fmla="*/ 247 w 299"/>
                  <a:gd name="T23" fmla="*/ 256 h 271"/>
                  <a:gd name="T24" fmla="*/ 189 w 299"/>
                  <a:gd name="T25" fmla="*/ 215 h 271"/>
                  <a:gd name="T26" fmla="*/ 283 w 299"/>
                  <a:gd name="T27" fmla="*/ 215 h 271"/>
                  <a:gd name="T28" fmla="*/ 299 w 299"/>
                  <a:gd name="T29" fmla="*/ 198 h 271"/>
                  <a:gd name="T30" fmla="*/ 299 w 299"/>
                  <a:gd name="T31" fmla="*/ 17 h 271"/>
                  <a:gd name="T32" fmla="*/ 283 w 299"/>
                  <a:gd name="T33" fmla="*/ 0 h 271"/>
                  <a:gd name="T34" fmla="*/ 280 w 299"/>
                  <a:gd name="T35" fmla="*/ 196 h 271"/>
                  <a:gd name="T36" fmla="*/ 18 w 299"/>
                  <a:gd name="T37" fmla="*/ 196 h 271"/>
                  <a:gd name="T38" fmla="*/ 18 w 299"/>
                  <a:gd name="T39" fmla="*/ 19 h 271"/>
                  <a:gd name="T40" fmla="*/ 280 w 299"/>
                  <a:gd name="T41" fmla="*/ 19 h 271"/>
                  <a:gd name="T42" fmla="*/ 280 w 299"/>
                  <a:gd name="T43" fmla="*/ 196 h 2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99" h="271">
                    <a:moveTo>
                      <a:pt x="283" y="0"/>
                    </a:moveTo>
                    <a:cubicBezTo>
                      <a:pt x="16" y="0"/>
                      <a:pt x="16" y="0"/>
                      <a:pt x="16" y="0"/>
                    </a:cubicBezTo>
                    <a:cubicBezTo>
                      <a:pt x="7" y="0"/>
                      <a:pt x="0" y="8"/>
                      <a:pt x="0" y="17"/>
                    </a:cubicBezTo>
                    <a:cubicBezTo>
                      <a:pt x="0" y="198"/>
                      <a:pt x="0" y="198"/>
                      <a:pt x="0" y="198"/>
                    </a:cubicBezTo>
                    <a:cubicBezTo>
                      <a:pt x="0" y="208"/>
                      <a:pt x="7" y="215"/>
                      <a:pt x="16" y="215"/>
                    </a:cubicBezTo>
                    <a:cubicBezTo>
                      <a:pt x="108" y="215"/>
                      <a:pt x="108" y="215"/>
                      <a:pt x="108" y="215"/>
                    </a:cubicBezTo>
                    <a:cubicBezTo>
                      <a:pt x="117" y="251"/>
                      <a:pt x="108" y="256"/>
                      <a:pt x="51" y="256"/>
                    </a:cubicBezTo>
                    <a:cubicBezTo>
                      <a:pt x="51" y="271"/>
                      <a:pt x="51" y="271"/>
                      <a:pt x="51" y="271"/>
                    </a:cubicBezTo>
                    <a:cubicBezTo>
                      <a:pt x="120" y="271"/>
                      <a:pt x="120" y="271"/>
                      <a:pt x="120" y="271"/>
                    </a:cubicBezTo>
                    <a:cubicBezTo>
                      <a:pt x="174" y="271"/>
                      <a:pt x="174" y="271"/>
                      <a:pt x="174" y="271"/>
                    </a:cubicBezTo>
                    <a:cubicBezTo>
                      <a:pt x="247" y="271"/>
                      <a:pt x="247" y="271"/>
                      <a:pt x="247" y="271"/>
                    </a:cubicBezTo>
                    <a:cubicBezTo>
                      <a:pt x="247" y="256"/>
                      <a:pt x="247" y="256"/>
                      <a:pt x="247" y="256"/>
                    </a:cubicBezTo>
                    <a:cubicBezTo>
                      <a:pt x="184" y="256"/>
                      <a:pt x="180" y="251"/>
                      <a:pt x="189" y="215"/>
                    </a:cubicBezTo>
                    <a:cubicBezTo>
                      <a:pt x="283" y="215"/>
                      <a:pt x="283" y="215"/>
                      <a:pt x="283" y="215"/>
                    </a:cubicBezTo>
                    <a:cubicBezTo>
                      <a:pt x="292" y="215"/>
                      <a:pt x="299" y="208"/>
                      <a:pt x="299" y="198"/>
                    </a:cubicBezTo>
                    <a:cubicBezTo>
                      <a:pt x="299" y="17"/>
                      <a:pt x="299" y="17"/>
                      <a:pt x="299" y="17"/>
                    </a:cubicBezTo>
                    <a:cubicBezTo>
                      <a:pt x="299" y="8"/>
                      <a:pt x="292" y="0"/>
                      <a:pt x="283" y="0"/>
                    </a:cubicBezTo>
                    <a:close/>
                    <a:moveTo>
                      <a:pt x="280" y="196"/>
                    </a:moveTo>
                    <a:cubicBezTo>
                      <a:pt x="18" y="196"/>
                      <a:pt x="18" y="196"/>
                      <a:pt x="18" y="196"/>
                    </a:cubicBezTo>
                    <a:cubicBezTo>
                      <a:pt x="18" y="19"/>
                      <a:pt x="18" y="19"/>
                      <a:pt x="18" y="19"/>
                    </a:cubicBezTo>
                    <a:cubicBezTo>
                      <a:pt x="280" y="19"/>
                      <a:pt x="280" y="19"/>
                      <a:pt x="280" y="19"/>
                    </a:cubicBezTo>
                    <a:lnTo>
                      <a:pt x="280" y="196"/>
                    </a:lnTo>
                    <a:close/>
                  </a:path>
                </a:pathLst>
              </a:custGeom>
              <a:solidFill>
                <a:srgbClr val="4D4D4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p>
                <a:pPr defTabSz="932597"/>
                <a:endParaRPr lang="en-US" sz="1836" kern="0">
                  <a:solidFill>
                    <a:sysClr val="windowText" lastClr="000000"/>
                  </a:solidFill>
                </a:endParaRPr>
              </a:p>
            </p:txBody>
          </p:sp>
          <p:sp>
            <p:nvSpPr>
              <p:cNvPr id="367" name="Freeform 16"/>
              <p:cNvSpPr>
                <a:spLocks noEditPoints="1"/>
              </p:cNvSpPr>
              <p:nvPr/>
            </p:nvSpPr>
            <p:spPr bwMode="auto">
              <a:xfrm>
                <a:off x="10460420" y="1194547"/>
                <a:ext cx="525463" cy="233362"/>
              </a:xfrm>
              <a:custGeom>
                <a:avLst/>
                <a:gdLst>
                  <a:gd name="T0" fmla="*/ 0 w 331"/>
                  <a:gd name="T1" fmla="*/ 108 h 147"/>
                  <a:gd name="T2" fmla="*/ 222 w 331"/>
                  <a:gd name="T3" fmla="*/ 108 h 147"/>
                  <a:gd name="T4" fmla="*/ 222 w 331"/>
                  <a:gd name="T5" fmla="*/ 80 h 147"/>
                  <a:gd name="T6" fmla="*/ 0 w 331"/>
                  <a:gd name="T7" fmla="*/ 80 h 147"/>
                  <a:gd name="T8" fmla="*/ 0 w 331"/>
                  <a:gd name="T9" fmla="*/ 108 h 147"/>
                  <a:gd name="T10" fmla="*/ 331 w 331"/>
                  <a:gd name="T11" fmla="*/ 119 h 147"/>
                  <a:gd name="T12" fmla="*/ 0 w 331"/>
                  <a:gd name="T13" fmla="*/ 119 h 147"/>
                  <a:gd name="T14" fmla="*/ 0 w 331"/>
                  <a:gd name="T15" fmla="*/ 147 h 147"/>
                  <a:gd name="T16" fmla="*/ 331 w 331"/>
                  <a:gd name="T17" fmla="*/ 147 h 147"/>
                  <a:gd name="T18" fmla="*/ 331 w 331"/>
                  <a:gd name="T19" fmla="*/ 119 h 147"/>
                  <a:gd name="T20" fmla="*/ 0 w 331"/>
                  <a:gd name="T21" fmla="*/ 68 h 147"/>
                  <a:gd name="T22" fmla="*/ 114 w 331"/>
                  <a:gd name="T23" fmla="*/ 68 h 147"/>
                  <a:gd name="T24" fmla="*/ 114 w 331"/>
                  <a:gd name="T25" fmla="*/ 40 h 147"/>
                  <a:gd name="T26" fmla="*/ 0 w 331"/>
                  <a:gd name="T27" fmla="*/ 40 h 147"/>
                  <a:gd name="T28" fmla="*/ 0 w 331"/>
                  <a:gd name="T29" fmla="*/ 68 h 147"/>
                  <a:gd name="T30" fmla="*/ 0 w 331"/>
                  <a:gd name="T31" fmla="*/ 29 h 147"/>
                  <a:gd name="T32" fmla="*/ 25 w 331"/>
                  <a:gd name="T33" fmla="*/ 29 h 147"/>
                  <a:gd name="T34" fmla="*/ 25 w 331"/>
                  <a:gd name="T35" fmla="*/ 0 h 147"/>
                  <a:gd name="T36" fmla="*/ 0 w 331"/>
                  <a:gd name="T37" fmla="*/ 0 h 147"/>
                  <a:gd name="T38" fmla="*/ 0 w 331"/>
                  <a:gd name="T39" fmla="*/ 29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331" h="147">
                    <a:moveTo>
                      <a:pt x="0" y="108"/>
                    </a:moveTo>
                    <a:lnTo>
                      <a:pt x="222" y="108"/>
                    </a:lnTo>
                    <a:lnTo>
                      <a:pt x="222" y="80"/>
                    </a:lnTo>
                    <a:lnTo>
                      <a:pt x="0" y="80"/>
                    </a:lnTo>
                    <a:lnTo>
                      <a:pt x="0" y="108"/>
                    </a:lnTo>
                    <a:close/>
                    <a:moveTo>
                      <a:pt x="331" y="119"/>
                    </a:moveTo>
                    <a:lnTo>
                      <a:pt x="0" y="119"/>
                    </a:lnTo>
                    <a:lnTo>
                      <a:pt x="0" y="147"/>
                    </a:lnTo>
                    <a:lnTo>
                      <a:pt x="331" y="147"/>
                    </a:lnTo>
                    <a:lnTo>
                      <a:pt x="331" y="119"/>
                    </a:lnTo>
                    <a:close/>
                    <a:moveTo>
                      <a:pt x="0" y="68"/>
                    </a:moveTo>
                    <a:lnTo>
                      <a:pt x="114" y="68"/>
                    </a:lnTo>
                    <a:lnTo>
                      <a:pt x="114" y="40"/>
                    </a:lnTo>
                    <a:lnTo>
                      <a:pt x="0" y="40"/>
                    </a:lnTo>
                    <a:lnTo>
                      <a:pt x="0" y="68"/>
                    </a:lnTo>
                    <a:close/>
                    <a:moveTo>
                      <a:pt x="0" y="29"/>
                    </a:moveTo>
                    <a:lnTo>
                      <a:pt x="25" y="29"/>
                    </a:lnTo>
                    <a:lnTo>
                      <a:pt x="25" y="0"/>
                    </a:lnTo>
                    <a:lnTo>
                      <a:pt x="0" y="0"/>
                    </a:lnTo>
                    <a:lnTo>
                      <a:pt x="0" y="29"/>
                    </a:lnTo>
                    <a:close/>
                  </a:path>
                </a:pathLst>
              </a:custGeom>
              <a:solidFill>
                <a:srgbClr val="B2DB1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p>
                <a:pPr defTabSz="932597"/>
                <a:endParaRPr lang="en-US" sz="1836" kern="0">
                  <a:solidFill>
                    <a:sysClr val="windowText" lastClr="000000"/>
                  </a:solidFill>
                </a:endParaRPr>
              </a:p>
            </p:txBody>
          </p:sp>
        </p:grpSp>
        <p:grpSp>
          <p:nvGrpSpPr>
            <p:cNvPr id="356" name="Group 355"/>
            <p:cNvGrpSpPr/>
            <p:nvPr/>
          </p:nvGrpSpPr>
          <p:grpSpPr>
            <a:xfrm>
              <a:off x="4510261" y="3723694"/>
              <a:ext cx="866775" cy="781050"/>
              <a:chOff x="9313171" y="2143705"/>
              <a:chExt cx="866775" cy="781050"/>
            </a:xfrm>
          </p:grpSpPr>
          <p:sp>
            <p:nvSpPr>
              <p:cNvPr id="357" name="Rectangle 17"/>
              <p:cNvSpPr>
                <a:spLocks noChangeArrowheads="1"/>
              </p:cNvSpPr>
              <p:nvPr/>
            </p:nvSpPr>
            <p:spPr bwMode="auto">
              <a:xfrm>
                <a:off x="9360796" y="2291343"/>
                <a:ext cx="771525" cy="427037"/>
              </a:xfrm>
              <a:prstGeom prst="rect">
                <a:avLst/>
              </a:prstGeom>
              <a:solidFill>
                <a:srgbClr val="289FD7"/>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3260" tIns="46630" rIns="93260" bIns="46630" numCol="1" anchor="t" anchorCtr="0" compatLnSpc="1">
                <a:prstTxWarp prst="textNoShape">
                  <a:avLst/>
                </a:prstTxWarp>
              </a:bodyPr>
              <a:lstStyle/>
              <a:p>
                <a:pPr defTabSz="932597"/>
                <a:endParaRPr lang="en-US" sz="1836" kern="0">
                  <a:solidFill>
                    <a:sysClr val="windowText" lastClr="000000"/>
                  </a:solidFill>
                </a:endParaRPr>
              </a:p>
            </p:txBody>
          </p:sp>
          <p:sp>
            <p:nvSpPr>
              <p:cNvPr id="358" name="Rectangle 18"/>
              <p:cNvSpPr>
                <a:spLocks noChangeArrowheads="1"/>
              </p:cNvSpPr>
              <p:nvPr/>
            </p:nvSpPr>
            <p:spPr bwMode="auto">
              <a:xfrm>
                <a:off x="9360796" y="2188155"/>
                <a:ext cx="771525" cy="200025"/>
              </a:xfrm>
              <a:prstGeom prst="rect">
                <a:avLst/>
              </a:prstGeom>
              <a:solidFill>
                <a:srgbClr val="289FD7"/>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3260" tIns="46630" rIns="93260" bIns="46630" numCol="1" anchor="t" anchorCtr="0" compatLnSpc="1">
                <a:prstTxWarp prst="textNoShape">
                  <a:avLst/>
                </a:prstTxWarp>
              </a:bodyPr>
              <a:lstStyle/>
              <a:p>
                <a:pPr defTabSz="932597"/>
                <a:endParaRPr lang="en-US" sz="1836" kern="0">
                  <a:solidFill>
                    <a:sysClr val="windowText" lastClr="000000"/>
                  </a:solidFill>
                </a:endParaRPr>
              </a:p>
            </p:txBody>
          </p:sp>
          <p:sp>
            <p:nvSpPr>
              <p:cNvPr id="359" name="Freeform 19"/>
              <p:cNvSpPr>
                <a:spLocks noEditPoints="1"/>
              </p:cNvSpPr>
              <p:nvPr/>
            </p:nvSpPr>
            <p:spPr bwMode="auto">
              <a:xfrm>
                <a:off x="9313171" y="2143705"/>
                <a:ext cx="866775" cy="781050"/>
              </a:xfrm>
              <a:custGeom>
                <a:avLst/>
                <a:gdLst>
                  <a:gd name="T0" fmla="*/ 311 w 329"/>
                  <a:gd name="T1" fmla="*/ 0 h 298"/>
                  <a:gd name="T2" fmla="*/ 18 w 329"/>
                  <a:gd name="T3" fmla="*/ 0 h 298"/>
                  <a:gd name="T4" fmla="*/ 0 w 329"/>
                  <a:gd name="T5" fmla="*/ 18 h 298"/>
                  <a:gd name="T6" fmla="*/ 0 w 329"/>
                  <a:gd name="T7" fmla="*/ 218 h 298"/>
                  <a:gd name="T8" fmla="*/ 18 w 329"/>
                  <a:gd name="T9" fmla="*/ 236 h 298"/>
                  <a:gd name="T10" fmla="*/ 119 w 329"/>
                  <a:gd name="T11" fmla="*/ 236 h 298"/>
                  <a:gd name="T12" fmla="*/ 56 w 329"/>
                  <a:gd name="T13" fmla="*/ 281 h 298"/>
                  <a:gd name="T14" fmla="*/ 56 w 329"/>
                  <a:gd name="T15" fmla="*/ 298 h 298"/>
                  <a:gd name="T16" fmla="*/ 132 w 329"/>
                  <a:gd name="T17" fmla="*/ 298 h 298"/>
                  <a:gd name="T18" fmla="*/ 191 w 329"/>
                  <a:gd name="T19" fmla="*/ 298 h 298"/>
                  <a:gd name="T20" fmla="*/ 272 w 329"/>
                  <a:gd name="T21" fmla="*/ 298 h 298"/>
                  <a:gd name="T22" fmla="*/ 272 w 329"/>
                  <a:gd name="T23" fmla="*/ 281 h 298"/>
                  <a:gd name="T24" fmla="*/ 208 w 329"/>
                  <a:gd name="T25" fmla="*/ 236 h 298"/>
                  <a:gd name="T26" fmla="*/ 311 w 329"/>
                  <a:gd name="T27" fmla="*/ 236 h 298"/>
                  <a:gd name="T28" fmla="*/ 329 w 329"/>
                  <a:gd name="T29" fmla="*/ 218 h 298"/>
                  <a:gd name="T30" fmla="*/ 329 w 329"/>
                  <a:gd name="T31" fmla="*/ 18 h 298"/>
                  <a:gd name="T32" fmla="*/ 311 w 329"/>
                  <a:gd name="T33" fmla="*/ 0 h 298"/>
                  <a:gd name="T34" fmla="*/ 308 w 329"/>
                  <a:gd name="T35" fmla="*/ 215 h 298"/>
                  <a:gd name="T36" fmla="*/ 20 w 329"/>
                  <a:gd name="T37" fmla="*/ 215 h 298"/>
                  <a:gd name="T38" fmla="*/ 20 w 329"/>
                  <a:gd name="T39" fmla="*/ 21 h 298"/>
                  <a:gd name="T40" fmla="*/ 308 w 329"/>
                  <a:gd name="T41" fmla="*/ 21 h 298"/>
                  <a:gd name="T42" fmla="*/ 308 w 329"/>
                  <a:gd name="T43" fmla="*/ 215 h 2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29" h="298">
                    <a:moveTo>
                      <a:pt x="311" y="0"/>
                    </a:moveTo>
                    <a:cubicBezTo>
                      <a:pt x="18" y="0"/>
                      <a:pt x="18" y="0"/>
                      <a:pt x="18" y="0"/>
                    </a:cubicBezTo>
                    <a:cubicBezTo>
                      <a:pt x="8" y="0"/>
                      <a:pt x="0" y="8"/>
                      <a:pt x="0" y="18"/>
                    </a:cubicBezTo>
                    <a:cubicBezTo>
                      <a:pt x="0" y="218"/>
                      <a:pt x="0" y="218"/>
                      <a:pt x="0" y="218"/>
                    </a:cubicBezTo>
                    <a:cubicBezTo>
                      <a:pt x="0" y="228"/>
                      <a:pt x="8" y="236"/>
                      <a:pt x="18" y="236"/>
                    </a:cubicBezTo>
                    <a:cubicBezTo>
                      <a:pt x="119" y="236"/>
                      <a:pt x="119" y="236"/>
                      <a:pt x="119" y="236"/>
                    </a:cubicBezTo>
                    <a:cubicBezTo>
                      <a:pt x="129" y="276"/>
                      <a:pt x="119" y="281"/>
                      <a:pt x="56" y="281"/>
                    </a:cubicBezTo>
                    <a:cubicBezTo>
                      <a:pt x="56" y="298"/>
                      <a:pt x="56" y="298"/>
                      <a:pt x="56" y="298"/>
                    </a:cubicBezTo>
                    <a:cubicBezTo>
                      <a:pt x="132" y="298"/>
                      <a:pt x="132" y="298"/>
                      <a:pt x="132" y="298"/>
                    </a:cubicBezTo>
                    <a:cubicBezTo>
                      <a:pt x="191" y="298"/>
                      <a:pt x="191" y="298"/>
                      <a:pt x="191" y="298"/>
                    </a:cubicBezTo>
                    <a:cubicBezTo>
                      <a:pt x="272" y="298"/>
                      <a:pt x="272" y="298"/>
                      <a:pt x="272" y="298"/>
                    </a:cubicBezTo>
                    <a:cubicBezTo>
                      <a:pt x="272" y="281"/>
                      <a:pt x="272" y="281"/>
                      <a:pt x="272" y="281"/>
                    </a:cubicBezTo>
                    <a:cubicBezTo>
                      <a:pt x="203" y="281"/>
                      <a:pt x="198" y="276"/>
                      <a:pt x="208" y="236"/>
                    </a:cubicBezTo>
                    <a:cubicBezTo>
                      <a:pt x="311" y="236"/>
                      <a:pt x="311" y="236"/>
                      <a:pt x="311" y="236"/>
                    </a:cubicBezTo>
                    <a:cubicBezTo>
                      <a:pt x="320" y="236"/>
                      <a:pt x="329" y="228"/>
                      <a:pt x="329" y="218"/>
                    </a:cubicBezTo>
                    <a:cubicBezTo>
                      <a:pt x="329" y="18"/>
                      <a:pt x="329" y="18"/>
                      <a:pt x="329" y="18"/>
                    </a:cubicBezTo>
                    <a:cubicBezTo>
                      <a:pt x="329" y="8"/>
                      <a:pt x="320" y="0"/>
                      <a:pt x="311" y="0"/>
                    </a:cubicBezTo>
                    <a:close/>
                    <a:moveTo>
                      <a:pt x="308" y="215"/>
                    </a:moveTo>
                    <a:cubicBezTo>
                      <a:pt x="20" y="215"/>
                      <a:pt x="20" y="215"/>
                      <a:pt x="20" y="215"/>
                    </a:cubicBezTo>
                    <a:cubicBezTo>
                      <a:pt x="20" y="21"/>
                      <a:pt x="20" y="21"/>
                      <a:pt x="20" y="21"/>
                    </a:cubicBezTo>
                    <a:cubicBezTo>
                      <a:pt x="308" y="21"/>
                      <a:pt x="308" y="21"/>
                      <a:pt x="308" y="21"/>
                    </a:cubicBezTo>
                    <a:lnTo>
                      <a:pt x="308" y="215"/>
                    </a:lnTo>
                    <a:close/>
                  </a:path>
                </a:pathLst>
              </a:custGeom>
              <a:solidFill>
                <a:srgbClr val="4D4D4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p>
                <a:pPr defTabSz="932597"/>
                <a:endParaRPr lang="en-US" sz="1836" kern="0">
                  <a:solidFill>
                    <a:sysClr val="windowText" lastClr="000000"/>
                  </a:solidFill>
                </a:endParaRPr>
              </a:p>
            </p:txBody>
          </p:sp>
          <p:sp>
            <p:nvSpPr>
              <p:cNvPr id="360" name="Freeform 20"/>
              <p:cNvSpPr>
                <a:spLocks/>
              </p:cNvSpPr>
              <p:nvPr/>
            </p:nvSpPr>
            <p:spPr bwMode="auto">
              <a:xfrm>
                <a:off x="9589396" y="2300868"/>
                <a:ext cx="311150" cy="284162"/>
              </a:xfrm>
              <a:custGeom>
                <a:avLst/>
                <a:gdLst>
                  <a:gd name="T0" fmla="*/ 118 w 118"/>
                  <a:gd name="T1" fmla="*/ 59 h 108"/>
                  <a:gd name="T2" fmla="*/ 117 w 118"/>
                  <a:gd name="T3" fmla="*/ 45 h 108"/>
                  <a:gd name="T4" fmla="*/ 59 w 118"/>
                  <a:gd name="T5" fmla="*/ 59 h 108"/>
                  <a:gd name="T6" fmla="*/ 59 w 118"/>
                  <a:gd name="T7" fmla="*/ 0 h 108"/>
                  <a:gd name="T8" fmla="*/ 0 w 118"/>
                  <a:gd name="T9" fmla="*/ 59 h 108"/>
                  <a:gd name="T10" fmla="*/ 25 w 118"/>
                  <a:gd name="T11" fmla="*/ 108 h 108"/>
                  <a:gd name="T12" fmla="*/ 59 w 118"/>
                  <a:gd name="T13" fmla="*/ 59 h 108"/>
                  <a:gd name="T14" fmla="*/ 98 w 118"/>
                  <a:gd name="T15" fmla="*/ 104 h 108"/>
                  <a:gd name="T16" fmla="*/ 118 w 118"/>
                  <a:gd name="T17" fmla="*/ 59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8" h="108">
                    <a:moveTo>
                      <a:pt x="118" y="59"/>
                    </a:moveTo>
                    <a:cubicBezTo>
                      <a:pt x="118" y="54"/>
                      <a:pt x="118" y="50"/>
                      <a:pt x="117" y="45"/>
                    </a:cubicBezTo>
                    <a:cubicBezTo>
                      <a:pt x="59" y="59"/>
                      <a:pt x="59" y="59"/>
                      <a:pt x="59" y="59"/>
                    </a:cubicBezTo>
                    <a:cubicBezTo>
                      <a:pt x="59" y="0"/>
                      <a:pt x="59" y="0"/>
                      <a:pt x="59" y="0"/>
                    </a:cubicBezTo>
                    <a:cubicBezTo>
                      <a:pt x="26" y="0"/>
                      <a:pt x="0" y="27"/>
                      <a:pt x="0" y="59"/>
                    </a:cubicBezTo>
                    <a:cubicBezTo>
                      <a:pt x="0" y="79"/>
                      <a:pt x="10" y="97"/>
                      <a:pt x="25" y="108"/>
                    </a:cubicBezTo>
                    <a:cubicBezTo>
                      <a:pt x="59" y="59"/>
                      <a:pt x="59" y="59"/>
                      <a:pt x="59" y="59"/>
                    </a:cubicBezTo>
                    <a:cubicBezTo>
                      <a:pt x="98" y="104"/>
                      <a:pt x="98" y="104"/>
                      <a:pt x="98" y="104"/>
                    </a:cubicBezTo>
                    <a:cubicBezTo>
                      <a:pt x="111" y="93"/>
                      <a:pt x="118" y="77"/>
                      <a:pt x="118" y="59"/>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p>
                <a:pPr defTabSz="932597"/>
                <a:endParaRPr lang="en-US" sz="1836" kern="0">
                  <a:solidFill>
                    <a:sysClr val="windowText" lastClr="000000"/>
                  </a:solidFill>
                </a:endParaRPr>
              </a:p>
            </p:txBody>
          </p:sp>
          <p:sp>
            <p:nvSpPr>
              <p:cNvPr id="361" name="Freeform 21"/>
              <p:cNvSpPr>
                <a:spLocks noEditPoints="1"/>
              </p:cNvSpPr>
              <p:nvPr/>
            </p:nvSpPr>
            <p:spPr bwMode="auto">
              <a:xfrm>
                <a:off x="9584633" y="2296105"/>
                <a:ext cx="322263" cy="293687"/>
              </a:xfrm>
              <a:custGeom>
                <a:avLst/>
                <a:gdLst>
                  <a:gd name="T0" fmla="*/ 27 w 122"/>
                  <a:gd name="T1" fmla="*/ 112 h 112"/>
                  <a:gd name="T2" fmla="*/ 26 w 122"/>
                  <a:gd name="T3" fmla="*/ 111 h 112"/>
                  <a:gd name="T4" fmla="*/ 0 w 122"/>
                  <a:gd name="T5" fmla="*/ 61 h 112"/>
                  <a:gd name="T6" fmla="*/ 61 w 122"/>
                  <a:gd name="T7" fmla="*/ 0 h 112"/>
                  <a:gd name="T8" fmla="*/ 63 w 122"/>
                  <a:gd name="T9" fmla="*/ 0 h 112"/>
                  <a:gd name="T10" fmla="*/ 63 w 122"/>
                  <a:gd name="T11" fmla="*/ 59 h 112"/>
                  <a:gd name="T12" fmla="*/ 120 w 122"/>
                  <a:gd name="T13" fmla="*/ 45 h 112"/>
                  <a:gd name="T14" fmla="*/ 121 w 122"/>
                  <a:gd name="T15" fmla="*/ 47 h 112"/>
                  <a:gd name="T16" fmla="*/ 122 w 122"/>
                  <a:gd name="T17" fmla="*/ 61 h 112"/>
                  <a:gd name="T18" fmla="*/ 101 w 122"/>
                  <a:gd name="T19" fmla="*/ 108 h 112"/>
                  <a:gd name="T20" fmla="*/ 100 w 122"/>
                  <a:gd name="T21" fmla="*/ 109 h 112"/>
                  <a:gd name="T22" fmla="*/ 61 w 122"/>
                  <a:gd name="T23" fmla="*/ 65 h 112"/>
                  <a:gd name="T24" fmla="*/ 27 w 122"/>
                  <a:gd name="T25" fmla="*/ 112 h 112"/>
                  <a:gd name="T26" fmla="*/ 59 w 122"/>
                  <a:gd name="T27" fmla="*/ 4 h 112"/>
                  <a:gd name="T28" fmla="*/ 4 w 122"/>
                  <a:gd name="T29" fmla="*/ 61 h 112"/>
                  <a:gd name="T30" fmla="*/ 26 w 122"/>
                  <a:gd name="T31" fmla="*/ 107 h 112"/>
                  <a:gd name="T32" fmla="*/ 59 w 122"/>
                  <a:gd name="T33" fmla="*/ 61 h 112"/>
                  <a:gd name="T34" fmla="*/ 59 w 122"/>
                  <a:gd name="T35" fmla="*/ 4 h 112"/>
                  <a:gd name="T36" fmla="*/ 65 w 122"/>
                  <a:gd name="T37" fmla="*/ 62 h 112"/>
                  <a:gd name="T38" fmla="*/ 100 w 122"/>
                  <a:gd name="T39" fmla="*/ 103 h 112"/>
                  <a:gd name="T40" fmla="*/ 118 w 122"/>
                  <a:gd name="T41" fmla="*/ 61 h 112"/>
                  <a:gd name="T42" fmla="*/ 117 w 122"/>
                  <a:gd name="T43" fmla="*/ 50 h 112"/>
                  <a:gd name="T44" fmla="*/ 65 w 122"/>
                  <a:gd name="T45" fmla="*/ 62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22" h="112">
                    <a:moveTo>
                      <a:pt x="27" y="112"/>
                    </a:moveTo>
                    <a:cubicBezTo>
                      <a:pt x="26" y="111"/>
                      <a:pt x="26" y="111"/>
                      <a:pt x="26" y="111"/>
                    </a:cubicBezTo>
                    <a:cubicBezTo>
                      <a:pt x="9" y="100"/>
                      <a:pt x="0" y="81"/>
                      <a:pt x="0" y="61"/>
                    </a:cubicBezTo>
                    <a:cubicBezTo>
                      <a:pt x="0" y="27"/>
                      <a:pt x="27" y="0"/>
                      <a:pt x="61" y="0"/>
                    </a:cubicBezTo>
                    <a:cubicBezTo>
                      <a:pt x="63" y="0"/>
                      <a:pt x="63" y="0"/>
                      <a:pt x="63" y="0"/>
                    </a:cubicBezTo>
                    <a:cubicBezTo>
                      <a:pt x="63" y="59"/>
                      <a:pt x="63" y="59"/>
                      <a:pt x="63" y="59"/>
                    </a:cubicBezTo>
                    <a:cubicBezTo>
                      <a:pt x="120" y="45"/>
                      <a:pt x="120" y="45"/>
                      <a:pt x="120" y="45"/>
                    </a:cubicBezTo>
                    <a:cubicBezTo>
                      <a:pt x="121" y="47"/>
                      <a:pt x="121" y="47"/>
                      <a:pt x="121" y="47"/>
                    </a:cubicBezTo>
                    <a:cubicBezTo>
                      <a:pt x="122" y="52"/>
                      <a:pt x="122" y="56"/>
                      <a:pt x="122" y="61"/>
                    </a:cubicBezTo>
                    <a:cubicBezTo>
                      <a:pt x="122" y="79"/>
                      <a:pt x="115" y="96"/>
                      <a:pt x="101" y="108"/>
                    </a:cubicBezTo>
                    <a:cubicBezTo>
                      <a:pt x="100" y="109"/>
                      <a:pt x="100" y="109"/>
                      <a:pt x="100" y="109"/>
                    </a:cubicBezTo>
                    <a:cubicBezTo>
                      <a:pt x="61" y="65"/>
                      <a:pt x="61" y="65"/>
                      <a:pt x="61" y="65"/>
                    </a:cubicBezTo>
                    <a:lnTo>
                      <a:pt x="27" y="112"/>
                    </a:lnTo>
                    <a:close/>
                    <a:moveTo>
                      <a:pt x="59" y="4"/>
                    </a:moveTo>
                    <a:cubicBezTo>
                      <a:pt x="28" y="5"/>
                      <a:pt x="4" y="30"/>
                      <a:pt x="4" y="61"/>
                    </a:cubicBezTo>
                    <a:cubicBezTo>
                      <a:pt x="4" y="79"/>
                      <a:pt x="12" y="96"/>
                      <a:pt x="26" y="107"/>
                    </a:cubicBezTo>
                    <a:cubicBezTo>
                      <a:pt x="59" y="61"/>
                      <a:pt x="59" y="61"/>
                      <a:pt x="59" y="61"/>
                    </a:cubicBezTo>
                    <a:lnTo>
                      <a:pt x="59" y="4"/>
                    </a:lnTo>
                    <a:close/>
                    <a:moveTo>
                      <a:pt x="65" y="62"/>
                    </a:moveTo>
                    <a:cubicBezTo>
                      <a:pt x="100" y="103"/>
                      <a:pt x="100" y="103"/>
                      <a:pt x="100" y="103"/>
                    </a:cubicBezTo>
                    <a:cubicBezTo>
                      <a:pt x="112" y="92"/>
                      <a:pt x="118" y="77"/>
                      <a:pt x="118" y="61"/>
                    </a:cubicBezTo>
                    <a:cubicBezTo>
                      <a:pt x="118" y="57"/>
                      <a:pt x="118" y="54"/>
                      <a:pt x="117" y="50"/>
                    </a:cubicBezTo>
                    <a:lnTo>
                      <a:pt x="65" y="62"/>
                    </a:lnTo>
                    <a:close/>
                  </a:path>
                </a:pathLst>
              </a:custGeom>
              <a:solidFill>
                <a:srgbClr val="289FD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p>
                <a:pPr defTabSz="932597"/>
                <a:endParaRPr lang="en-US" sz="1836" kern="0">
                  <a:solidFill>
                    <a:sysClr val="windowText" lastClr="000000"/>
                  </a:solidFill>
                </a:endParaRPr>
              </a:p>
            </p:txBody>
          </p:sp>
          <p:sp>
            <p:nvSpPr>
              <p:cNvPr id="362" name="Freeform 22"/>
              <p:cNvSpPr>
                <a:spLocks/>
              </p:cNvSpPr>
              <p:nvPr/>
            </p:nvSpPr>
            <p:spPr bwMode="auto">
              <a:xfrm>
                <a:off x="9656071" y="2456443"/>
                <a:ext cx="192088" cy="157162"/>
              </a:xfrm>
              <a:custGeom>
                <a:avLst/>
                <a:gdLst>
                  <a:gd name="T0" fmla="*/ 0 w 73"/>
                  <a:gd name="T1" fmla="*/ 49 h 60"/>
                  <a:gd name="T2" fmla="*/ 34 w 73"/>
                  <a:gd name="T3" fmla="*/ 60 h 60"/>
                  <a:gd name="T4" fmla="*/ 73 w 73"/>
                  <a:gd name="T5" fmla="*/ 45 h 60"/>
                  <a:gd name="T6" fmla="*/ 34 w 73"/>
                  <a:gd name="T7" fmla="*/ 0 h 60"/>
                  <a:gd name="T8" fmla="*/ 0 w 73"/>
                  <a:gd name="T9" fmla="*/ 49 h 60"/>
                </a:gdLst>
                <a:ahLst/>
                <a:cxnLst>
                  <a:cxn ang="0">
                    <a:pos x="T0" y="T1"/>
                  </a:cxn>
                  <a:cxn ang="0">
                    <a:pos x="T2" y="T3"/>
                  </a:cxn>
                  <a:cxn ang="0">
                    <a:pos x="T4" y="T5"/>
                  </a:cxn>
                  <a:cxn ang="0">
                    <a:pos x="T6" y="T7"/>
                  </a:cxn>
                  <a:cxn ang="0">
                    <a:pos x="T8" y="T9"/>
                  </a:cxn>
                </a:cxnLst>
                <a:rect l="0" t="0" r="r" b="b"/>
                <a:pathLst>
                  <a:path w="73" h="60">
                    <a:moveTo>
                      <a:pt x="0" y="49"/>
                    </a:moveTo>
                    <a:cubicBezTo>
                      <a:pt x="9" y="56"/>
                      <a:pt x="21" y="60"/>
                      <a:pt x="34" y="60"/>
                    </a:cubicBezTo>
                    <a:cubicBezTo>
                      <a:pt x="49" y="60"/>
                      <a:pt x="63" y="54"/>
                      <a:pt x="73" y="45"/>
                    </a:cubicBezTo>
                    <a:cubicBezTo>
                      <a:pt x="34" y="0"/>
                      <a:pt x="34" y="0"/>
                      <a:pt x="34" y="0"/>
                    </a:cubicBezTo>
                    <a:lnTo>
                      <a:pt x="0" y="4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p>
                <a:pPr defTabSz="932597"/>
                <a:endParaRPr lang="en-US" sz="1836" kern="0">
                  <a:solidFill>
                    <a:sysClr val="windowText" lastClr="000000"/>
                  </a:solidFill>
                </a:endParaRPr>
              </a:p>
            </p:txBody>
          </p:sp>
          <p:sp>
            <p:nvSpPr>
              <p:cNvPr id="363" name="Freeform 23"/>
              <p:cNvSpPr>
                <a:spLocks noEditPoints="1"/>
              </p:cNvSpPr>
              <p:nvPr/>
            </p:nvSpPr>
            <p:spPr bwMode="auto">
              <a:xfrm>
                <a:off x="9648133" y="2448505"/>
                <a:ext cx="207963" cy="169862"/>
              </a:xfrm>
              <a:custGeom>
                <a:avLst/>
                <a:gdLst>
                  <a:gd name="T0" fmla="*/ 37 w 79"/>
                  <a:gd name="T1" fmla="*/ 65 h 65"/>
                  <a:gd name="T2" fmla="*/ 2 w 79"/>
                  <a:gd name="T3" fmla="*/ 53 h 65"/>
                  <a:gd name="T4" fmla="*/ 0 w 79"/>
                  <a:gd name="T5" fmla="*/ 52 h 65"/>
                  <a:gd name="T6" fmla="*/ 37 w 79"/>
                  <a:gd name="T7" fmla="*/ 0 h 65"/>
                  <a:gd name="T8" fmla="*/ 79 w 79"/>
                  <a:gd name="T9" fmla="*/ 48 h 65"/>
                  <a:gd name="T10" fmla="*/ 77 w 79"/>
                  <a:gd name="T11" fmla="*/ 50 h 65"/>
                  <a:gd name="T12" fmla="*/ 37 w 79"/>
                  <a:gd name="T13" fmla="*/ 65 h 65"/>
                  <a:gd name="T14" fmla="*/ 6 w 79"/>
                  <a:gd name="T15" fmla="*/ 51 h 65"/>
                  <a:gd name="T16" fmla="*/ 37 w 79"/>
                  <a:gd name="T17" fmla="*/ 61 h 65"/>
                  <a:gd name="T18" fmla="*/ 73 w 79"/>
                  <a:gd name="T19" fmla="*/ 48 h 65"/>
                  <a:gd name="T20" fmla="*/ 37 w 79"/>
                  <a:gd name="T21" fmla="*/ 7 h 65"/>
                  <a:gd name="T22" fmla="*/ 6 w 79"/>
                  <a:gd name="T23" fmla="*/ 51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65">
                    <a:moveTo>
                      <a:pt x="37" y="65"/>
                    </a:moveTo>
                    <a:cubicBezTo>
                      <a:pt x="24" y="65"/>
                      <a:pt x="12" y="61"/>
                      <a:pt x="2" y="53"/>
                    </a:cubicBezTo>
                    <a:cubicBezTo>
                      <a:pt x="0" y="52"/>
                      <a:pt x="0" y="52"/>
                      <a:pt x="0" y="52"/>
                    </a:cubicBezTo>
                    <a:cubicBezTo>
                      <a:pt x="37" y="0"/>
                      <a:pt x="37" y="0"/>
                      <a:pt x="37" y="0"/>
                    </a:cubicBezTo>
                    <a:cubicBezTo>
                      <a:pt x="79" y="48"/>
                      <a:pt x="79" y="48"/>
                      <a:pt x="79" y="48"/>
                    </a:cubicBezTo>
                    <a:cubicBezTo>
                      <a:pt x="77" y="50"/>
                      <a:pt x="77" y="50"/>
                      <a:pt x="77" y="50"/>
                    </a:cubicBezTo>
                    <a:cubicBezTo>
                      <a:pt x="66" y="59"/>
                      <a:pt x="52" y="65"/>
                      <a:pt x="37" y="65"/>
                    </a:cubicBezTo>
                    <a:close/>
                    <a:moveTo>
                      <a:pt x="6" y="51"/>
                    </a:moveTo>
                    <a:cubicBezTo>
                      <a:pt x="15" y="57"/>
                      <a:pt x="26" y="61"/>
                      <a:pt x="37" y="61"/>
                    </a:cubicBezTo>
                    <a:cubicBezTo>
                      <a:pt x="50" y="61"/>
                      <a:pt x="63" y="56"/>
                      <a:pt x="73" y="48"/>
                    </a:cubicBezTo>
                    <a:cubicBezTo>
                      <a:pt x="37" y="7"/>
                      <a:pt x="37" y="7"/>
                      <a:pt x="37" y="7"/>
                    </a:cubicBezTo>
                    <a:lnTo>
                      <a:pt x="6" y="51"/>
                    </a:lnTo>
                    <a:close/>
                  </a:path>
                </a:pathLst>
              </a:custGeom>
              <a:solidFill>
                <a:srgbClr val="289FD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p>
                <a:pPr defTabSz="932597"/>
                <a:endParaRPr lang="en-US" sz="1836" kern="0">
                  <a:solidFill>
                    <a:sysClr val="windowText" lastClr="000000"/>
                  </a:solidFill>
                </a:endParaRPr>
              </a:p>
            </p:txBody>
          </p:sp>
        </p:grpSp>
      </p:grpSp>
      <p:cxnSp>
        <p:nvCxnSpPr>
          <p:cNvPr id="369" name="Straight Connector 368"/>
          <p:cNvCxnSpPr/>
          <p:nvPr/>
        </p:nvCxnSpPr>
        <p:spPr>
          <a:xfrm>
            <a:off x="3551237" y="4436481"/>
            <a:ext cx="4939809" cy="13529"/>
          </a:xfrm>
          <a:prstGeom prst="line">
            <a:avLst/>
          </a:prstGeom>
          <a:ln w="28575">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grpSp>
        <p:nvGrpSpPr>
          <p:cNvPr id="38" name="Group 37"/>
          <p:cNvGrpSpPr/>
          <p:nvPr/>
        </p:nvGrpSpPr>
        <p:grpSpPr>
          <a:xfrm>
            <a:off x="3579179" y="2381331"/>
            <a:ext cx="1540663" cy="1263965"/>
            <a:chOff x="3714331" y="2768688"/>
            <a:chExt cx="1698067" cy="1393100"/>
          </a:xfrm>
        </p:grpSpPr>
        <p:sp>
          <p:nvSpPr>
            <p:cNvPr id="382" name="Freeform 46"/>
            <p:cNvSpPr>
              <a:spLocks/>
            </p:cNvSpPr>
            <p:nvPr/>
          </p:nvSpPr>
          <p:spPr bwMode="auto">
            <a:xfrm>
              <a:off x="3714331" y="2768688"/>
              <a:ext cx="1698067" cy="919661"/>
            </a:xfrm>
            <a:custGeom>
              <a:avLst/>
              <a:gdLst>
                <a:gd name="T0" fmla="*/ 113 w 703"/>
                <a:gd name="T1" fmla="*/ 202 h 460"/>
                <a:gd name="T2" fmla="*/ 113 w 703"/>
                <a:gd name="T3" fmla="*/ 193 h 460"/>
                <a:gd name="T4" fmla="*/ 307 w 703"/>
                <a:gd name="T5" fmla="*/ 0 h 460"/>
                <a:gd name="T6" fmla="*/ 468 w 703"/>
                <a:gd name="T7" fmla="*/ 86 h 460"/>
                <a:gd name="T8" fmla="*/ 521 w 703"/>
                <a:gd name="T9" fmla="*/ 72 h 460"/>
                <a:gd name="T10" fmla="*/ 584 w 703"/>
                <a:gd name="T11" fmla="*/ 91 h 460"/>
                <a:gd name="T12" fmla="*/ 634 w 703"/>
                <a:gd name="T13" fmla="*/ 181 h 460"/>
                <a:gd name="T14" fmla="*/ 703 w 703"/>
                <a:gd name="T15" fmla="*/ 308 h 460"/>
                <a:gd name="T16" fmla="*/ 568 w 703"/>
                <a:gd name="T17" fmla="*/ 460 h 460"/>
                <a:gd name="T18" fmla="*/ 551 w 703"/>
                <a:gd name="T19" fmla="*/ 460 h 460"/>
                <a:gd name="T20" fmla="*/ 535 w 703"/>
                <a:gd name="T21" fmla="*/ 460 h 460"/>
                <a:gd name="T22" fmla="*/ 219 w 703"/>
                <a:gd name="T23" fmla="*/ 460 h 460"/>
                <a:gd name="T24" fmla="*/ 213 w 703"/>
                <a:gd name="T25" fmla="*/ 460 h 460"/>
                <a:gd name="T26" fmla="*/ 205 w 703"/>
                <a:gd name="T27" fmla="*/ 460 h 460"/>
                <a:gd name="T28" fmla="*/ 181 w 703"/>
                <a:gd name="T29" fmla="*/ 460 h 460"/>
                <a:gd name="T30" fmla="*/ 131 w 703"/>
                <a:gd name="T31" fmla="*/ 460 h 460"/>
                <a:gd name="T32" fmla="*/ 0 w 703"/>
                <a:gd name="T33" fmla="*/ 330 h 460"/>
                <a:gd name="T34" fmla="*/ 113 w 703"/>
                <a:gd name="T35" fmla="*/ 202 h 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03" h="460">
                  <a:moveTo>
                    <a:pt x="113" y="202"/>
                  </a:moveTo>
                  <a:cubicBezTo>
                    <a:pt x="113" y="199"/>
                    <a:pt x="113" y="195"/>
                    <a:pt x="113" y="193"/>
                  </a:cubicBezTo>
                  <a:cubicBezTo>
                    <a:pt x="113" y="86"/>
                    <a:pt x="199" y="0"/>
                    <a:pt x="307" y="0"/>
                  </a:cubicBezTo>
                  <a:cubicBezTo>
                    <a:pt x="374" y="0"/>
                    <a:pt x="433" y="35"/>
                    <a:pt x="468" y="86"/>
                  </a:cubicBezTo>
                  <a:cubicBezTo>
                    <a:pt x="484" y="77"/>
                    <a:pt x="502" y="72"/>
                    <a:pt x="521" y="72"/>
                  </a:cubicBezTo>
                  <a:cubicBezTo>
                    <a:pt x="544" y="72"/>
                    <a:pt x="566" y="79"/>
                    <a:pt x="584" y="91"/>
                  </a:cubicBezTo>
                  <a:cubicBezTo>
                    <a:pt x="613" y="110"/>
                    <a:pt x="633" y="144"/>
                    <a:pt x="634" y="181"/>
                  </a:cubicBezTo>
                  <a:cubicBezTo>
                    <a:pt x="675" y="208"/>
                    <a:pt x="703" y="256"/>
                    <a:pt x="703" y="308"/>
                  </a:cubicBezTo>
                  <a:cubicBezTo>
                    <a:pt x="703" y="387"/>
                    <a:pt x="644" y="451"/>
                    <a:pt x="568" y="460"/>
                  </a:cubicBezTo>
                  <a:cubicBezTo>
                    <a:pt x="562" y="460"/>
                    <a:pt x="556" y="460"/>
                    <a:pt x="551" y="460"/>
                  </a:cubicBezTo>
                  <a:cubicBezTo>
                    <a:pt x="546" y="460"/>
                    <a:pt x="541" y="460"/>
                    <a:pt x="535" y="460"/>
                  </a:cubicBezTo>
                  <a:cubicBezTo>
                    <a:pt x="464" y="460"/>
                    <a:pt x="298" y="460"/>
                    <a:pt x="219" y="460"/>
                  </a:cubicBezTo>
                  <a:cubicBezTo>
                    <a:pt x="216" y="460"/>
                    <a:pt x="214" y="460"/>
                    <a:pt x="213" y="460"/>
                  </a:cubicBezTo>
                  <a:cubicBezTo>
                    <a:pt x="205" y="460"/>
                    <a:pt x="205" y="460"/>
                    <a:pt x="205" y="460"/>
                  </a:cubicBezTo>
                  <a:cubicBezTo>
                    <a:pt x="201" y="460"/>
                    <a:pt x="189" y="460"/>
                    <a:pt x="181" y="460"/>
                  </a:cubicBezTo>
                  <a:cubicBezTo>
                    <a:pt x="131" y="460"/>
                    <a:pt x="131" y="460"/>
                    <a:pt x="131" y="460"/>
                  </a:cubicBezTo>
                  <a:cubicBezTo>
                    <a:pt x="59" y="459"/>
                    <a:pt x="0" y="401"/>
                    <a:pt x="0" y="330"/>
                  </a:cubicBezTo>
                  <a:cubicBezTo>
                    <a:pt x="0" y="265"/>
                    <a:pt x="50" y="211"/>
                    <a:pt x="113" y="202"/>
                  </a:cubicBezTo>
                  <a:close/>
                </a:path>
              </a:pathLst>
            </a:custGeom>
            <a:solidFill>
              <a:srgbClr val="D2D2D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p>
              <a:pPr defTabSz="932597"/>
              <a:endParaRPr lang="en-US" sz="1836" kern="0">
                <a:solidFill>
                  <a:sysClr val="windowText" lastClr="000000"/>
                </a:solidFill>
              </a:endParaRPr>
            </a:p>
          </p:txBody>
        </p:sp>
        <p:sp>
          <p:nvSpPr>
            <p:cNvPr id="371" name="AutoShape 56"/>
            <p:cNvSpPr>
              <a:spLocks noChangeAspect="1" noChangeArrowheads="1" noTextEdit="1"/>
            </p:cNvSpPr>
            <p:nvPr/>
          </p:nvSpPr>
          <p:spPr bwMode="auto">
            <a:xfrm>
              <a:off x="4222764" y="2881986"/>
              <a:ext cx="666212" cy="774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3260" tIns="46630" rIns="93260" bIns="46630" numCol="1" anchor="t" anchorCtr="0" compatLnSpc="1">
              <a:prstTxWarp prst="textNoShape">
                <a:avLst/>
              </a:prstTxWarp>
            </a:bodyPr>
            <a:lstStyle/>
            <a:p>
              <a:pPr defTabSz="932597"/>
              <a:endParaRPr lang="en-US" sz="1836" kern="0">
                <a:solidFill>
                  <a:sysClr val="windowText" lastClr="000000"/>
                </a:solidFill>
              </a:endParaRPr>
            </a:p>
          </p:txBody>
        </p:sp>
        <p:sp>
          <p:nvSpPr>
            <p:cNvPr id="372" name="Freeform 58"/>
            <p:cNvSpPr>
              <a:spLocks/>
            </p:cNvSpPr>
            <p:nvPr/>
          </p:nvSpPr>
          <p:spPr bwMode="auto">
            <a:xfrm>
              <a:off x="4405252" y="2895557"/>
              <a:ext cx="301235" cy="302359"/>
            </a:xfrm>
            <a:custGeom>
              <a:avLst/>
              <a:gdLst>
                <a:gd name="T0" fmla="*/ 37 w 72"/>
                <a:gd name="T1" fmla="*/ 0 h 81"/>
                <a:gd name="T2" fmla="*/ 35 w 72"/>
                <a:gd name="T3" fmla="*/ 0 h 81"/>
                <a:gd name="T4" fmla="*/ 0 w 72"/>
                <a:gd name="T5" fmla="*/ 35 h 81"/>
                <a:gd name="T6" fmla="*/ 0 w 72"/>
                <a:gd name="T7" fmla="*/ 81 h 81"/>
                <a:gd name="T8" fmla="*/ 12 w 72"/>
                <a:gd name="T9" fmla="*/ 81 h 81"/>
                <a:gd name="T10" fmla="*/ 12 w 72"/>
                <a:gd name="T11" fmla="*/ 35 h 81"/>
                <a:gd name="T12" fmla="*/ 35 w 72"/>
                <a:gd name="T13" fmla="*/ 12 h 81"/>
                <a:gd name="T14" fmla="*/ 37 w 72"/>
                <a:gd name="T15" fmla="*/ 12 h 81"/>
                <a:gd name="T16" fmla="*/ 60 w 72"/>
                <a:gd name="T17" fmla="*/ 35 h 81"/>
                <a:gd name="T18" fmla="*/ 60 w 72"/>
                <a:gd name="T19" fmla="*/ 38 h 81"/>
                <a:gd name="T20" fmla="*/ 67 w 72"/>
                <a:gd name="T21" fmla="*/ 38 h 81"/>
                <a:gd name="T22" fmla="*/ 60 w 72"/>
                <a:gd name="T23" fmla="*/ 45 h 81"/>
                <a:gd name="T24" fmla="*/ 60 w 72"/>
                <a:gd name="T25" fmla="*/ 55 h 81"/>
                <a:gd name="T26" fmla="*/ 72 w 72"/>
                <a:gd name="T27" fmla="*/ 55 h 81"/>
                <a:gd name="T28" fmla="*/ 72 w 72"/>
                <a:gd name="T29" fmla="*/ 35 h 81"/>
                <a:gd name="T30" fmla="*/ 37 w 72"/>
                <a:gd name="T31" fmla="*/ 0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72" h="81">
                  <a:moveTo>
                    <a:pt x="37" y="0"/>
                  </a:moveTo>
                  <a:cubicBezTo>
                    <a:pt x="35" y="0"/>
                    <a:pt x="35" y="0"/>
                    <a:pt x="35" y="0"/>
                  </a:cubicBezTo>
                  <a:cubicBezTo>
                    <a:pt x="15" y="0"/>
                    <a:pt x="0" y="16"/>
                    <a:pt x="0" y="35"/>
                  </a:cubicBezTo>
                  <a:cubicBezTo>
                    <a:pt x="0" y="81"/>
                    <a:pt x="0" y="81"/>
                    <a:pt x="0" y="81"/>
                  </a:cubicBezTo>
                  <a:cubicBezTo>
                    <a:pt x="12" y="81"/>
                    <a:pt x="12" y="81"/>
                    <a:pt x="12" y="81"/>
                  </a:cubicBezTo>
                  <a:cubicBezTo>
                    <a:pt x="12" y="35"/>
                    <a:pt x="12" y="35"/>
                    <a:pt x="12" y="35"/>
                  </a:cubicBezTo>
                  <a:cubicBezTo>
                    <a:pt x="12" y="23"/>
                    <a:pt x="22" y="12"/>
                    <a:pt x="35" y="12"/>
                  </a:cubicBezTo>
                  <a:cubicBezTo>
                    <a:pt x="37" y="12"/>
                    <a:pt x="37" y="12"/>
                    <a:pt x="37" y="12"/>
                  </a:cubicBezTo>
                  <a:cubicBezTo>
                    <a:pt x="50" y="12"/>
                    <a:pt x="60" y="23"/>
                    <a:pt x="60" y="35"/>
                  </a:cubicBezTo>
                  <a:cubicBezTo>
                    <a:pt x="60" y="38"/>
                    <a:pt x="60" y="38"/>
                    <a:pt x="60" y="38"/>
                  </a:cubicBezTo>
                  <a:cubicBezTo>
                    <a:pt x="67" y="38"/>
                    <a:pt x="67" y="38"/>
                    <a:pt x="67" y="38"/>
                  </a:cubicBezTo>
                  <a:cubicBezTo>
                    <a:pt x="60" y="45"/>
                    <a:pt x="60" y="45"/>
                    <a:pt x="60" y="45"/>
                  </a:cubicBezTo>
                  <a:cubicBezTo>
                    <a:pt x="60" y="55"/>
                    <a:pt x="60" y="55"/>
                    <a:pt x="60" y="55"/>
                  </a:cubicBezTo>
                  <a:cubicBezTo>
                    <a:pt x="72" y="55"/>
                    <a:pt x="72" y="55"/>
                    <a:pt x="72" y="55"/>
                  </a:cubicBezTo>
                  <a:cubicBezTo>
                    <a:pt x="72" y="35"/>
                    <a:pt x="72" y="35"/>
                    <a:pt x="72" y="35"/>
                  </a:cubicBezTo>
                  <a:cubicBezTo>
                    <a:pt x="72" y="16"/>
                    <a:pt x="56" y="0"/>
                    <a:pt x="37" y="0"/>
                  </a:cubicBezTo>
                  <a:close/>
                </a:path>
              </a:pathLst>
            </a:custGeom>
            <a:solidFill>
              <a:srgbClr val="5050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p>
              <a:pPr defTabSz="932597"/>
              <a:endParaRPr lang="en-US" sz="1836" kern="0">
                <a:solidFill>
                  <a:sysClr val="windowText" lastClr="000000"/>
                </a:solidFill>
              </a:endParaRPr>
            </a:p>
          </p:txBody>
        </p:sp>
        <p:sp>
          <p:nvSpPr>
            <p:cNvPr id="374" name="Rectangle 60"/>
            <p:cNvSpPr>
              <a:spLocks noChangeArrowheads="1"/>
            </p:cNvSpPr>
            <p:nvPr/>
          </p:nvSpPr>
          <p:spPr bwMode="auto">
            <a:xfrm>
              <a:off x="4503436" y="3447064"/>
              <a:ext cx="117204" cy="85730"/>
            </a:xfrm>
            <a:prstGeom prst="rect">
              <a:avLst/>
            </a:prstGeom>
            <a:solidFill>
              <a:srgbClr val="50505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3260" tIns="46630" rIns="93260" bIns="46630" numCol="1" anchor="t" anchorCtr="0" compatLnSpc="1">
              <a:prstTxWarp prst="textNoShape">
                <a:avLst/>
              </a:prstTxWarp>
            </a:bodyPr>
            <a:lstStyle/>
            <a:p>
              <a:pPr defTabSz="932597"/>
              <a:endParaRPr lang="en-US" sz="1836" kern="0">
                <a:solidFill>
                  <a:sysClr val="windowText" lastClr="000000"/>
                </a:solidFill>
              </a:endParaRPr>
            </a:p>
          </p:txBody>
        </p:sp>
        <p:sp>
          <p:nvSpPr>
            <p:cNvPr id="375" name="Rectangle 61"/>
            <p:cNvSpPr>
              <a:spLocks noChangeArrowheads="1"/>
            </p:cNvSpPr>
            <p:nvPr/>
          </p:nvSpPr>
          <p:spPr bwMode="auto">
            <a:xfrm>
              <a:off x="4432498" y="3514357"/>
              <a:ext cx="264223" cy="18437"/>
            </a:xfrm>
            <a:prstGeom prst="rect">
              <a:avLst/>
            </a:prstGeom>
            <a:solidFill>
              <a:srgbClr val="50505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3260" tIns="46630" rIns="93260" bIns="46630" numCol="1" anchor="t" anchorCtr="0" compatLnSpc="1">
              <a:prstTxWarp prst="textNoShape">
                <a:avLst/>
              </a:prstTxWarp>
            </a:bodyPr>
            <a:lstStyle/>
            <a:p>
              <a:pPr defTabSz="932597"/>
              <a:endParaRPr lang="en-US" sz="1836" kern="0">
                <a:solidFill>
                  <a:sysClr val="windowText" lastClr="000000"/>
                </a:solidFill>
              </a:endParaRPr>
            </a:p>
          </p:txBody>
        </p:sp>
        <p:sp>
          <p:nvSpPr>
            <p:cNvPr id="376" name="Rectangle 62"/>
            <p:cNvSpPr>
              <a:spLocks noChangeArrowheads="1"/>
            </p:cNvSpPr>
            <p:nvPr/>
          </p:nvSpPr>
          <p:spPr bwMode="auto">
            <a:xfrm>
              <a:off x="4311180" y="3180657"/>
              <a:ext cx="502743" cy="292219"/>
            </a:xfrm>
            <a:prstGeom prst="rect">
              <a:avLst/>
            </a:prstGeom>
            <a:solidFill>
              <a:srgbClr val="50505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3260" tIns="46630" rIns="93260" bIns="46630" numCol="1" anchor="t" anchorCtr="0" compatLnSpc="1">
              <a:prstTxWarp prst="textNoShape">
                <a:avLst/>
              </a:prstTxWarp>
            </a:bodyPr>
            <a:lstStyle/>
            <a:p>
              <a:pPr defTabSz="932597"/>
              <a:endParaRPr lang="en-US" sz="1836" kern="0">
                <a:solidFill>
                  <a:sysClr val="windowText" lastClr="000000"/>
                </a:solidFill>
              </a:endParaRPr>
            </a:p>
          </p:txBody>
        </p:sp>
        <p:grpSp>
          <p:nvGrpSpPr>
            <p:cNvPr id="380" name="Group 379"/>
            <p:cNvGrpSpPr/>
            <p:nvPr/>
          </p:nvGrpSpPr>
          <p:grpSpPr>
            <a:xfrm>
              <a:off x="4348706" y="3209545"/>
              <a:ext cx="426664" cy="239674"/>
              <a:chOff x="7935913" y="1106488"/>
              <a:chExt cx="658813" cy="412750"/>
            </a:xfrm>
          </p:grpSpPr>
          <p:sp>
            <p:nvSpPr>
              <p:cNvPr id="377" name="Rectangle 63"/>
              <p:cNvSpPr>
                <a:spLocks noChangeArrowheads="1"/>
              </p:cNvSpPr>
              <p:nvPr/>
            </p:nvSpPr>
            <p:spPr bwMode="auto">
              <a:xfrm>
                <a:off x="7935913" y="1106488"/>
                <a:ext cx="658813" cy="412750"/>
              </a:xfrm>
              <a:prstGeom prst="rect">
                <a:avLst/>
              </a:prstGeom>
              <a:solidFill>
                <a:srgbClr val="FF8C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3260" tIns="46630" rIns="93260" bIns="46630" numCol="1" anchor="t" anchorCtr="0" compatLnSpc="1">
                <a:prstTxWarp prst="textNoShape">
                  <a:avLst/>
                </a:prstTxWarp>
              </a:bodyPr>
              <a:lstStyle/>
              <a:p>
                <a:pPr defTabSz="932597"/>
                <a:endParaRPr lang="en-US" sz="1836" kern="0">
                  <a:solidFill>
                    <a:sysClr val="windowText" lastClr="000000"/>
                  </a:solidFill>
                </a:endParaRPr>
              </a:p>
            </p:txBody>
          </p:sp>
          <p:sp>
            <p:nvSpPr>
              <p:cNvPr id="378" name="Oval 64"/>
              <p:cNvSpPr>
                <a:spLocks noChangeArrowheads="1"/>
              </p:cNvSpPr>
              <p:nvPr/>
            </p:nvSpPr>
            <p:spPr bwMode="auto">
              <a:xfrm>
                <a:off x="8207376" y="1209676"/>
                <a:ext cx="115888" cy="115888"/>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p>
                <a:pPr defTabSz="932597"/>
                <a:endParaRPr lang="en-US" sz="1836" kern="0">
                  <a:solidFill>
                    <a:sysClr val="windowText" lastClr="000000"/>
                  </a:solidFill>
                </a:endParaRPr>
              </a:p>
            </p:txBody>
          </p:sp>
          <p:sp>
            <p:nvSpPr>
              <p:cNvPr id="379" name="Freeform 65"/>
              <p:cNvSpPr>
                <a:spLocks/>
              </p:cNvSpPr>
              <p:nvPr/>
            </p:nvSpPr>
            <p:spPr bwMode="auto">
              <a:xfrm>
                <a:off x="8220076" y="1281113"/>
                <a:ext cx="90488" cy="134938"/>
              </a:xfrm>
              <a:custGeom>
                <a:avLst/>
                <a:gdLst>
                  <a:gd name="T0" fmla="*/ 57 w 57"/>
                  <a:gd name="T1" fmla="*/ 85 h 85"/>
                  <a:gd name="T2" fmla="*/ 0 w 57"/>
                  <a:gd name="T3" fmla="*/ 85 h 85"/>
                  <a:gd name="T4" fmla="*/ 12 w 57"/>
                  <a:gd name="T5" fmla="*/ 0 h 85"/>
                  <a:gd name="T6" fmla="*/ 45 w 57"/>
                  <a:gd name="T7" fmla="*/ 0 h 85"/>
                  <a:gd name="T8" fmla="*/ 57 w 57"/>
                  <a:gd name="T9" fmla="*/ 85 h 85"/>
                </a:gdLst>
                <a:ahLst/>
                <a:cxnLst>
                  <a:cxn ang="0">
                    <a:pos x="T0" y="T1"/>
                  </a:cxn>
                  <a:cxn ang="0">
                    <a:pos x="T2" y="T3"/>
                  </a:cxn>
                  <a:cxn ang="0">
                    <a:pos x="T4" y="T5"/>
                  </a:cxn>
                  <a:cxn ang="0">
                    <a:pos x="T6" y="T7"/>
                  </a:cxn>
                  <a:cxn ang="0">
                    <a:pos x="T8" y="T9"/>
                  </a:cxn>
                </a:cxnLst>
                <a:rect l="0" t="0" r="r" b="b"/>
                <a:pathLst>
                  <a:path w="57" h="85">
                    <a:moveTo>
                      <a:pt x="57" y="85"/>
                    </a:moveTo>
                    <a:lnTo>
                      <a:pt x="0" y="85"/>
                    </a:lnTo>
                    <a:lnTo>
                      <a:pt x="12" y="0"/>
                    </a:lnTo>
                    <a:lnTo>
                      <a:pt x="45" y="0"/>
                    </a:lnTo>
                    <a:lnTo>
                      <a:pt x="57" y="8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p>
                <a:pPr defTabSz="932597"/>
                <a:endParaRPr lang="en-US" sz="1836" kern="0">
                  <a:solidFill>
                    <a:sysClr val="windowText" lastClr="000000"/>
                  </a:solidFill>
                </a:endParaRPr>
              </a:p>
            </p:txBody>
          </p:sp>
        </p:grpSp>
        <p:sp>
          <p:nvSpPr>
            <p:cNvPr id="384" name="TextBox 383"/>
            <p:cNvSpPr txBox="1"/>
            <p:nvPr/>
          </p:nvSpPr>
          <p:spPr>
            <a:xfrm>
              <a:off x="4003806" y="3606203"/>
              <a:ext cx="1205438" cy="555585"/>
            </a:xfrm>
            <a:prstGeom prst="rect">
              <a:avLst/>
            </a:prstGeom>
            <a:noFill/>
          </p:spPr>
          <p:txBody>
            <a:bodyPr wrap="none" lIns="186521" tIns="149217" rIns="186521" bIns="149217" rtlCol="0">
              <a:spAutoFit/>
            </a:bodyPr>
            <a:lstStyle/>
            <a:p>
              <a:pPr algn="ctr" defTabSz="951304">
                <a:lnSpc>
                  <a:spcPct val="90000"/>
                </a:lnSpc>
                <a:spcAft>
                  <a:spcPts val="612"/>
                </a:spcAft>
              </a:pPr>
              <a:r>
                <a:rPr lang="en-US" sz="1836" kern="0" dirty="0">
                  <a:gradFill>
                    <a:gsLst>
                      <a:gs pos="2917">
                        <a:srgbClr val="002050"/>
                      </a:gs>
                      <a:gs pos="39000">
                        <a:srgbClr val="002050"/>
                      </a:gs>
                    </a:gsLst>
                    <a:lin ang="5400000" scaled="0"/>
                  </a:gradFill>
                  <a:latin typeface="Segoe UI Light"/>
                </a:rPr>
                <a:t>Hyper-V</a:t>
              </a:r>
            </a:p>
          </p:txBody>
        </p:sp>
      </p:grpSp>
      <p:grpSp>
        <p:nvGrpSpPr>
          <p:cNvPr id="129" name="Group 128"/>
          <p:cNvGrpSpPr/>
          <p:nvPr/>
        </p:nvGrpSpPr>
        <p:grpSpPr>
          <a:xfrm>
            <a:off x="5856110" y="2385696"/>
            <a:ext cx="1540663" cy="1263966"/>
            <a:chOff x="5438255" y="2771566"/>
            <a:chExt cx="1698067" cy="1393101"/>
          </a:xfrm>
        </p:grpSpPr>
        <p:sp>
          <p:nvSpPr>
            <p:cNvPr id="385" name="Freeform 46"/>
            <p:cNvSpPr>
              <a:spLocks/>
            </p:cNvSpPr>
            <p:nvPr/>
          </p:nvSpPr>
          <p:spPr bwMode="auto">
            <a:xfrm>
              <a:off x="5438255" y="2771566"/>
              <a:ext cx="1698067" cy="919661"/>
            </a:xfrm>
            <a:custGeom>
              <a:avLst/>
              <a:gdLst>
                <a:gd name="T0" fmla="*/ 113 w 703"/>
                <a:gd name="T1" fmla="*/ 202 h 460"/>
                <a:gd name="T2" fmla="*/ 113 w 703"/>
                <a:gd name="T3" fmla="*/ 193 h 460"/>
                <a:gd name="T4" fmla="*/ 307 w 703"/>
                <a:gd name="T5" fmla="*/ 0 h 460"/>
                <a:gd name="T6" fmla="*/ 468 w 703"/>
                <a:gd name="T7" fmla="*/ 86 h 460"/>
                <a:gd name="T8" fmla="*/ 521 w 703"/>
                <a:gd name="T9" fmla="*/ 72 h 460"/>
                <a:gd name="T10" fmla="*/ 584 w 703"/>
                <a:gd name="T11" fmla="*/ 91 h 460"/>
                <a:gd name="T12" fmla="*/ 634 w 703"/>
                <a:gd name="T13" fmla="*/ 181 h 460"/>
                <a:gd name="T14" fmla="*/ 703 w 703"/>
                <a:gd name="T15" fmla="*/ 308 h 460"/>
                <a:gd name="T16" fmla="*/ 568 w 703"/>
                <a:gd name="T17" fmla="*/ 460 h 460"/>
                <a:gd name="T18" fmla="*/ 551 w 703"/>
                <a:gd name="T19" fmla="*/ 460 h 460"/>
                <a:gd name="T20" fmla="*/ 535 w 703"/>
                <a:gd name="T21" fmla="*/ 460 h 460"/>
                <a:gd name="T22" fmla="*/ 219 w 703"/>
                <a:gd name="T23" fmla="*/ 460 h 460"/>
                <a:gd name="T24" fmla="*/ 213 w 703"/>
                <a:gd name="T25" fmla="*/ 460 h 460"/>
                <a:gd name="T26" fmla="*/ 205 w 703"/>
                <a:gd name="T27" fmla="*/ 460 h 460"/>
                <a:gd name="T28" fmla="*/ 181 w 703"/>
                <a:gd name="T29" fmla="*/ 460 h 460"/>
                <a:gd name="T30" fmla="*/ 131 w 703"/>
                <a:gd name="T31" fmla="*/ 460 h 460"/>
                <a:gd name="T32" fmla="*/ 0 w 703"/>
                <a:gd name="T33" fmla="*/ 330 h 460"/>
                <a:gd name="T34" fmla="*/ 113 w 703"/>
                <a:gd name="T35" fmla="*/ 202 h 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03" h="460">
                  <a:moveTo>
                    <a:pt x="113" y="202"/>
                  </a:moveTo>
                  <a:cubicBezTo>
                    <a:pt x="113" y="199"/>
                    <a:pt x="113" y="195"/>
                    <a:pt x="113" y="193"/>
                  </a:cubicBezTo>
                  <a:cubicBezTo>
                    <a:pt x="113" y="86"/>
                    <a:pt x="199" y="0"/>
                    <a:pt x="307" y="0"/>
                  </a:cubicBezTo>
                  <a:cubicBezTo>
                    <a:pt x="374" y="0"/>
                    <a:pt x="433" y="35"/>
                    <a:pt x="468" y="86"/>
                  </a:cubicBezTo>
                  <a:cubicBezTo>
                    <a:pt x="484" y="77"/>
                    <a:pt x="502" y="72"/>
                    <a:pt x="521" y="72"/>
                  </a:cubicBezTo>
                  <a:cubicBezTo>
                    <a:pt x="544" y="72"/>
                    <a:pt x="566" y="79"/>
                    <a:pt x="584" y="91"/>
                  </a:cubicBezTo>
                  <a:cubicBezTo>
                    <a:pt x="613" y="110"/>
                    <a:pt x="633" y="144"/>
                    <a:pt x="634" y="181"/>
                  </a:cubicBezTo>
                  <a:cubicBezTo>
                    <a:pt x="675" y="208"/>
                    <a:pt x="703" y="256"/>
                    <a:pt x="703" y="308"/>
                  </a:cubicBezTo>
                  <a:cubicBezTo>
                    <a:pt x="703" y="387"/>
                    <a:pt x="644" y="451"/>
                    <a:pt x="568" y="460"/>
                  </a:cubicBezTo>
                  <a:cubicBezTo>
                    <a:pt x="562" y="460"/>
                    <a:pt x="556" y="460"/>
                    <a:pt x="551" y="460"/>
                  </a:cubicBezTo>
                  <a:cubicBezTo>
                    <a:pt x="546" y="460"/>
                    <a:pt x="541" y="460"/>
                    <a:pt x="535" y="460"/>
                  </a:cubicBezTo>
                  <a:cubicBezTo>
                    <a:pt x="464" y="460"/>
                    <a:pt x="298" y="460"/>
                    <a:pt x="219" y="460"/>
                  </a:cubicBezTo>
                  <a:cubicBezTo>
                    <a:pt x="216" y="460"/>
                    <a:pt x="214" y="460"/>
                    <a:pt x="213" y="460"/>
                  </a:cubicBezTo>
                  <a:cubicBezTo>
                    <a:pt x="205" y="460"/>
                    <a:pt x="205" y="460"/>
                    <a:pt x="205" y="460"/>
                  </a:cubicBezTo>
                  <a:cubicBezTo>
                    <a:pt x="201" y="460"/>
                    <a:pt x="189" y="460"/>
                    <a:pt x="181" y="460"/>
                  </a:cubicBezTo>
                  <a:cubicBezTo>
                    <a:pt x="131" y="460"/>
                    <a:pt x="131" y="460"/>
                    <a:pt x="131" y="460"/>
                  </a:cubicBezTo>
                  <a:cubicBezTo>
                    <a:pt x="59" y="459"/>
                    <a:pt x="0" y="401"/>
                    <a:pt x="0" y="330"/>
                  </a:cubicBezTo>
                  <a:cubicBezTo>
                    <a:pt x="0" y="265"/>
                    <a:pt x="50" y="211"/>
                    <a:pt x="113" y="202"/>
                  </a:cubicBezTo>
                  <a:close/>
                </a:path>
              </a:pathLst>
            </a:custGeom>
            <a:solidFill>
              <a:srgbClr val="D2D2D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p>
              <a:pPr defTabSz="932597"/>
              <a:endParaRPr lang="en-US" sz="1836" kern="0">
                <a:solidFill>
                  <a:sysClr val="windowText" lastClr="000000"/>
                </a:solidFill>
              </a:endParaRPr>
            </a:p>
          </p:txBody>
        </p:sp>
        <p:sp>
          <p:nvSpPr>
            <p:cNvPr id="396" name="TextBox 395"/>
            <p:cNvSpPr txBox="1"/>
            <p:nvPr/>
          </p:nvSpPr>
          <p:spPr>
            <a:xfrm>
              <a:off x="5852763" y="3609082"/>
              <a:ext cx="955370" cy="555585"/>
            </a:xfrm>
            <a:prstGeom prst="rect">
              <a:avLst/>
            </a:prstGeom>
            <a:noFill/>
          </p:spPr>
          <p:txBody>
            <a:bodyPr wrap="none" lIns="186521" tIns="149217" rIns="186521" bIns="149217" rtlCol="0">
              <a:spAutoFit/>
            </a:bodyPr>
            <a:lstStyle/>
            <a:p>
              <a:pPr algn="ctr" defTabSz="951304">
                <a:lnSpc>
                  <a:spcPct val="90000"/>
                </a:lnSpc>
                <a:spcAft>
                  <a:spcPts val="612"/>
                </a:spcAft>
              </a:pPr>
              <a:r>
                <a:rPr lang="en-US" sz="1836" kern="0" dirty="0">
                  <a:gradFill>
                    <a:gsLst>
                      <a:gs pos="2917">
                        <a:srgbClr val="002050"/>
                      </a:gs>
                      <a:gs pos="39000">
                        <a:srgbClr val="002050"/>
                      </a:gs>
                    </a:gsLst>
                    <a:lin ang="5400000" scaled="0"/>
                  </a:gradFill>
                  <a:latin typeface="Segoe UI Light"/>
                </a:rPr>
                <a:t>Azure</a:t>
              </a:r>
            </a:p>
          </p:txBody>
        </p:sp>
        <p:sp>
          <p:nvSpPr>
            <p:cNvPr id="472" name="AutoShape 56"/>
            <p:cNvSpPr>
              <a:spLocks noChangeAspect="1" noChangeArrowheads="1" noTextEdit="1"/>
            </p:cNvSpPr>
            <p:nvPr/>
          </p:nvSpPr>
          <p:spPr bwMode="auto">
            <a:xfrm>
              <a:off x="5923336" y="2898241"/>
              <a:ext cx="666212" cy="774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3260" tIns="46630" rIns="93260" bIns="46630" numCol="1" anchor="t" anchorCtr="0" compatLnSpc="1">
              <a:prstTxWarp prst="textNoShape">
                <a:avLst/>
              </a:prstTxWarp>
            </a:bodyPr>
            <a:lstStyle/>
            <a:p>
              <a:pPr defTabSz="932597"/>
              <a:endParaRPr lang="en-US" sz="1836" kern="0">
                <a:solidFill>
                  <a:sysClr val="windowText" lastClr="000000"/>
                </a:solidFill>
              </a:endParaRPr>
            </a:p>
          </p:txBody>
        </p:sp>
        <p:sp>
          <p:nvSpPr>
            <p:cNvPr id="473" name="Freeform 58"/>
            <p:cNvSpPr>
              <a:spLocks/>
            </p:cNvSpPr>
            <p:nvPr/>
          </p:nvSpPr>
          <p:spPr bwMode="auto">
            <a:xfrm>
              <a:off x="6105824" y="2911812"/>
              <a:ext cx="301235" cy="302359"/>
            </a:xfrm>
            <a:custGeom>
              <a:avLst/>
              <a:gdLst>
                <a:gd name="T0" fmla="*/ 37 w 72"/>
                <a:gd name="T1" fmla="*/ 0 h 81"/>
                <a:gd name="T2" fmla="*/ 35 w 72"/>
                <a:gd name="T3" fmla="*/ 0 h 81"/>
                <a:gd name="T4" fmla="*/ 0 w 72"/>
                <a:gd name="T5" fmla="*/ 35 h 81"/>
                <a:gd name="T6" fmla="*/ 0 w 72"/>
                <a:gd name="T7" fmla="*/ 81 h 81"/>
                <a:gd name="T8" fmla="*/ 12 w 72"/>
                <a:gd name="T9" fmla="*/ 81 h 81"/>
                <a:gd name="T10" fmla="*/ 12 w 72"/>
                <a:gd name="T11" fmla="*/ 35 h 81"/>
                <a:gd name="T12" fmla="*/ 35 w 72"/>
                <a:gd name="T13" fmla="*/ 12 h 81"/>
                <a:gd name="T14" fmla="*/ 37 w 72"/>
                <a:gd name="T15" fmla="*/ 12 h 81"/>
                <a:gd name="T16" fmla="*/ 60 w 72"/>
                <a:gd name="T17" fmla="*/ 35 h 81"/>
                <a:gd name="T18" fmla="*/ 60 w 72"/>
                <a:gd name="T19" fmla="*/ 38 h 81"/>
                <a:gd name="T20" fmla="*/ 67 w 72"/>
                <a:gd name="T21" fmla="*/ 38 h 81"/>
                <a:gd name="T22" fmla="*/ 60 w 72"/>
                <a:gd name="T23" fmla="*/ 45 h 81"/>
                <a:gd name="T24" fmla="*/ 60 w 72"/>
                <a:gd name="T25" fmla="*/ 55 h 81"/>
                <a:gd name="T26" fmla="*/ 72 w 72"/>
                <a:gd name="T27" fmla="*/ 55 h 81"/>
                <a:gd name="T28" fmla="*/ 72 w 72"/>
                <a:gd name="T29" fmla="*/ 35 h 81"/>
                <a:gd name="T30" fmla="*/ 37 w 72"/>
                <a:gd name="T31" fmla="*/ 0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72" h="81">
                  <a:moveTo>
                    <a:pt x="37" y="0"/>
                  </a:moveTo>
                  <a:cubicBezTo>
                    <a:pt x="35" y="0"/>
                    <a:pt x="35" y="0"/>
                    <a:pt x="35" y="0"/>
                  </a:cubicBezTo>
                  <a:cubicBezTo>
                    <a:pt x="15" y="0"/>
                    <a:pt x="0" y="16"/>
                    <a:pt x="0" y="35"/>
                  </a:cubicBezTo>
                  <a:cubicBezTo>
                    <a:pt x="0" y="81"/>
                    <a:pt x="0" y="81"/>
                    <a:pt x="0" y="81"/>
                  </a:cubicBezTo>
                  <a:cubicBezTo>
                    <a:pt x="12" y="81"/>
                    <a:pt x="12" y="81"/>
                    <a:pt x="12" y="81"/>
                  </a:cubicBezTo>
                  <a:cubicBezTo>
                    <a:pt x="12" y="35"/>
                    <a:pt x="12" y="35"/>
                    <a:pt x="12" y="35"/>
                  </a:cubicBezTo>
                  <a:cubicBezTo>
                    <a:pt x="12" y="23"/>
                    <a:pt x="22" y="12"/>
                    <a:pt x="35" y="12"/>
                  </a:cubicBezTo>
                  <a:cubicBezTo>
                    <a:pt x="37" y="12"/>
                    <a:pt x="37" y="12"/>
                    <a:pt x="37" y="12"/>
                  </a:cubicBezTo>
                  <a:cubicBezTo>
                    <a:pt x="50" y="12"/>
                    <a:pt x="60" y="23"/>
                    <a:pt x="60" y="35"/>
                  </a:cubicBezTo>
                  <a:cubicBezTo>
                    <a:pt x="60" y="38"/>
                    <a:pt x="60" y="38"/>
                    <a:pt x="60" y="38"/>
                  </a:cubicBezTo>
                  <a:cubicBezTo>
                    <a:pt x="67" y="38"/>
                    <a:pt x="67" y="38"/>
                    <a:pt x="67" y="38"/>
                  </a:cubicBezTo>
                  <a:cubicBezTo>
                    <a:pt x="60" y="45"/>
                    <a:pt x="60" y="45"/>
                    <a:pt x="60" y="45"/>
                  </a:cubicBezTo>
                  <a:cubicBezTo>
                    <a:pt x="60" y="55"/>
                    <a:pt x="60" y="55"/>
                    <a:pt x="60" y="55"/>
                  </a:cubicBezTo>
                  <a:cubicBezTo>
                    <a:pt x="72" y="55"/>
                    <a:pt x="72" y="55"/>
                    <a:pt x="72" y="55"/>
                  </a:cubicBezTo>
                  <a:cubicBezTo>
                    <a:pt x="72" y="35"/>
                    <a:pt x="72" y="35"/>
                    <a:pt x="72" y="35"/>
                  </a:cubicBezTo>
                  <a:cubicBezTo>
                    <a:pt x="72" y="16"/>
                    <a:pt x="56" y="0"/>
                    <a:pt x="37" y="0"/>
                  </a:cubicBezTo>
                  <a:close/>
                </a:path>
              </a:pathLst>
            </a:custGeom>
            <a:solidFill>
              <a:srgbClr val="5050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p>
              <a:pPr defTabSz="932597"/>
              <a:endParaRPr lang="en-US" sz="1836" kern="0">
                <a:solidFill>
                  <a:sysClr val="windowText" lastClr="000000"/>
                </a:solidFill>
              </a:endParaRPr>
            </a:p>
          </p:txBody>
        </p:sp>
        <p:sp>
          <p:nvSpPr>
            <p:cNvPr id="474" name="Rectangle 60"/>
            <p:cNvSpPr>
              <a:spLocks noChangeArrowheads="1"/>
            </p:cNvSpPr>
            <p:nvPr/>
          </p:nvSpPr>
          <p:spPr bwMode="auto">
            <a:xfrm>
              <a:off x="6204008" y="3463319"/>
              <a:ext cx="117204" cy="85730"/>
            </a:xfrm>
            <a:prstGeom prst="rect">
              <a:avLst/>
            </a:prstGeom>
            <a:solidFill>
              <a:srgbClr val="50505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3260" tIns="46630" rIns="93260" bIns="46630" numCol="1" anchor="t" anchorCtr="0" compatLnSpc="1">
              <a:prstTxWarp prst="textNoShape">
                <a:avLst/>
              </a:prstTxWarp>
            </a:bodyPr>
            <a:lstStyle/>
            <a:p>
              <a:pPr defTabSz="932597"/>
              <a:endParaRPr lang="en-US" sz="1836" kern="0">
                <a:solidFill>
                  <a:sysClr val="windowText" lastClr="000000"/>
                </a:solidFill>
              </a:endParaRPr>
            </a:p>
          </p:txBody>
        </p:sp>
        <p:sp>
          <p:nvSpPr>
            <p:cNvPr id="475" name="Rectangle 61"/>
            <p:cNvSpPr>
              <a:spLocks noChangeArrowheads="1"/>
            </p:cNvSpPr>
            <p:nvPr/>
          </p:nvSpPr>
          <p:spPr bwMode="auto">
            <a:xfrm>
              <a:off x="6133070" y="3530612"/>
              <a:ext cx="264223" cy="18437"/>
            </a:xfrm>
            <a:prstGeom prst="rect">
              <a:avLst/>
            </a:prstGeom>
            <a:solidFill>
              <a:srgbClr val="50505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3260" tIns="46630" rIns="93260" bIns="46630" numCol="1" anchor="t" anchorCtr="0" compatLnSpc="1">
              <a:prstTxWarp prst="textNoShape">
                <a:avLst/>
              </a:prstTxWarp>
            </a:bodyPr>
            <a:lstStyle/>
            <a:p>
              <a:pPr defTabSz="932597"/>
              <a:endParaRPr lang="en-US" sz="1836" kern="0">
                <a:solidFill>
                  <a:sysClr val="windowText" lastClr="000000"/>
                </a:solidFill>
              </a:endParaRPr>
            </a:p>
          </p:txBody>
        </p:sp>
        <p:sp>
          <p:nvSpPr>
            <p:cNvPr id="476" name="Rectangle 62"/>
            <p:cNvSpPr>
              <a:spLocks noChangeArrowheads="1"/>
            </p:cNvSpPr>
            <p:nvPr/>
          </p:nvSpPr>
          <p:spPr bwMode="auto">
            <a:xfrm>
              <a:off x="6011753" y="3196912"/>
              <a:ext cx="502743" cy="292219"/>
            </a:xfrm>
            <a:prstGeom prst="rect">
              <a:avLst/>
            </a:prstGeom>
            <a:solidFill>
              <a:srgbClr val="50505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3260" tIns="46630" rIns="93260" bIns="46630" numCol="1" anchor="t" anchorCtr="0" compatLnSpc="1">
              <a:prstTxWarp prst="textNoShape">
                <a:avLst/>
              </a:prstTxWarp>
            </a:bodyPr>
            <a:lstStyle/>
            <a:p>
              <a:pPr defTabSz="932597"/>
              <a:endParaRPr lang="en-US" sz="1836" kern="0">
                <a:solidFill>
                  <a:sysClr val="windowText" lastClr="000000"/>
                </a:solidFill>
              </a:endParaRPr>
            </a:p>
          </p:txBody>
        </p:sp>
        <p:grpSp>
          <p:nvGrpSpPr>
            <p:cNvPr id="477" name="Group 476"/>
            <p:cNvGrpSpPr/>
            <p:nvPr/>
          </p:nvGrpSpPr>
          <p:grpSpPr>
            <a:xfrm>
              <a:off x="6049278" y="3225800"/>
              <a:ext cx="426664" cy="239674"/>
              <a:chOff x="7935913" y="1106488"/>
              <a:chExt cx="658813" cy="412750"/>
            </a:xfrm>
          </p:grpSpPr>
          <p:sp>
            <p:nvSpPr>
              <p:cNvPr id="478" name="Rectangle 63"/>
              <p:cNvSpPr>
                <a:spLocks noChangeArrowheads="1"/>
              </p:cNvSpPr>
              <p:nvPr/>
            </p:nvSpPr>
            <p:spPr bwMode="auto">
              <a:xfrm>
                <a:off x="7935913" y="1106488"/>
                <a:ext cx="658813" cy="412750"/>
              </a:xfrm>
              <a:prstGeom prst="rect">
                <a:avLst/>
              </a:prstGeom>
              <a:solidFill>
                <a:srgbClr val="FF8C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3260" tIns="46630" rIns="93260" bIns="46630" numCol="1" anchor="t" anchorCtr="0" compatLnSpc="1">
                <a:prstTxWarp prst="textNoShape">
                  <a:avLst/>
                </a:prstTxWarp>
              </a:bodyPr>
              <a:lstStyle/>
              <a:p>
                <a:pPr defTabSz="932597"/>
                <a:endParaRPr lang="en-US" sz="1836" kern="0">
                  <a:solidFill>
                    <a:sysClr val="windowText" lastClr="000000"/>
                  </a:solidFill>
                </a:endParaRPr>
              </a:p>
            </p:txBody>
          </p:sp>
          <p:sp>
            <p:nvSpPr>
              <p:cNvPr id="479" name="Oval 64"/>
              <p:cNvSpPr>
                <a:spLocks noChangeArrowheads="1"/>
              </p:cNvSpPr>
              <p:nvPr/>
            </p:nvSpPr>
            <p:spPr bwMode="auto">
              <a:xfrm>
                <a:off x="8207376" y="1209676"/>
                <a:ext cx="115888" cy="115888"/>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p>
                <a:pPr defTabSz="932597"/>
                <a:endParaRPr lang="en-US" sz="1836" kern="0">
                  <a:solidFill>
                    <a:sysClr val="windowText" lastClr="000000"/>
                  </a:solidFill>
                </a:endParaRPr>
              </a:p>
            </p:txBody>
          </p:sp>
          <p:sp>
            <p:nvSpPr>
              <p:cNvPr id="480" name="Freeform 65"/>
              <p:cNvSpPr>
                <a:spLocks/>
              </p:cNvSpPr>
              <p:nvPr/>
            </p:nvSpPr>
            <p:spPr bwMode="auto">
              <a:xfrm>
                <a:off x="8220076" y="1281113"/>
                <a:ext cx="90488" cy="134938"/>
              </a:xfrm>
              <a:custGeom>
                <a:avLst/>
                <a:gdLst>
                  <a:gd name="T0" fmla="*/ 57 w 57"/>
                  <a:gd name="T1" fmla="*/ 85 h 85"/>
                  <a:gd name="T2" fmla="*/ 0 w 57"/>
                  <a:gd name="T3" fmla="*/ 85 h 85"/>
                  <a:gd name="T4" fmla="*/ 12 w 57"/>
                  <a:gd name="T5" fmla="*/ 0 h 85"/>
                  <a:gd name="T6" fmla="*/ 45 w 57"/>
                  <a:gd name="T7" fmla="*/ 0 h 85"/>
                  <a:gd name="T8" fmla="*/ 57 w 57"/>
                  <a:gd name="T9" fmla="*/ 85 h 85"/>
                </a:gdLst>
                <a:ahLst/>
                <a:cxnLst>
                  <a:cxn ang="0">
                    <a:pos x="T0" y="T1"/>
                  </a:cxn>
                  <a:cxn ang="0">
                    <a:pos x="T2" y="T3"/>
                  </a:cxn>
                  <a:cxn ang="0">
                    <a:pos x="T4" y="T5"/>
                  </a:cxn>
                  <a:cxn ang="0">
                    <a:pos x="T6" y="T7"/>
                  </a:cxn>
                  <a:cxn ang="0">
                    <a:pos x="T8" y="T9"/>
                  </a:cxn>
                </a:cxnLst>
                <a:rect l="0" t="0" r="r" b="b"/>
                <a:pathLst>
                  <a:path w="57" h="85">
                    <a:moveTo>
                      <a:pt x="57" y="85"/>
                    </a:moveTo>
                    <a:lnTo>
                      <a:pt x="0" y="85"/>
                    </a:lnTo>
                    <a:lnTo>
                      <a:pt x="12" y="0"/>
                    </a:lnTo>
                    <a:lnTo>
                      <a:pt x="45" y="0"/>
                    </a:lnTo>
                    <a:lnTo>
                      <a:pt x="57" y="8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p>
                <a:pPr defTabSz="932597"/>
                <a:endParaRPr lang="en-US" sz="1836" kern="0">
                  <a:solidFill>
                    <a:sysClr val="windowText" lastClr="000000"/>
                  </a:solidFill>
                </a:endParaRPr>
              </a:p>
            </p:txBody>
          </p:sp>
        </p:grpSp>
      </p:grpSp>
      <p:grpSp>
        <p:nvGrpSpPr>
          <p:cNvPr id="132" name="Group 131"/>
          <p:cNvGrpSpPr/>
          <p:nvPr/>
        </p:nvGrpSpPr>
        <p:grpSpPr>
          <a:xfrm>
            <a:off x="6993837" y="3222940"/>
            <a:ext cx="1575230" cy="1263966"/>
            <a:chOff x="7167761" y="2768688"/>
            <a:chExt cx="1736166" cy="1393101"/>
          </a:xfrm>
        </p:grpSpPr>
        <p:sp>
          <p:nvSpPr>
            <p:cNvPr id="397" name="Freeform 46"/>
            <p:cNvSpPr>
              <a:spLocks/>
            </p:cNvSpPr>
            <p:nvPr/>
          </p:nvSpPr>
          <p:spPr bwMode="auto">
            <a:xfrm>
              <a:off x="7167761" y="2768688"/>
              <a:ext cx="1698067" cy="919661"/>
            </a:xfrm>
            <a:custGeom>
              <a:avLst/>
              <a:gdLst>
                <a:gd name="T0" fmla="*/ 113 w 703"/>
                <a:gd name="T1" fmla="*/ 202 h 460"/>
                <a:gd name="T2" fmla="*/ 113 w 703"/>
                <a:gd name="T3" fmla="*/ 193 h 460"/>
                <a:gd name="T4" fmla="*/ 307 w 703"/>
                <a:gd name="T5" fmla="*/ 0 h 460"/>
                <a:gd name="T6" fmla="*/ 468 w 703"/>
                <a:gd name="T7" fmla="*/ 86 h 460"/>
                <a:gd name="T8" fmla="*/ 521 w 703"/>
                <a:gd name="T9" fmla="*/ 72 h 460"/>
                <a:gd name="T10" fmla="*/ 584 w 703"/>
                <a:gd name="T11" fmla="*/ 91 h 460"/>
                <a:gd name="T12" fmla="*/ 634 w 703"/>
                <a:gd name="T13" fmla="*/ 181 h 460"/>
                <a:gd name="T14" fmla="*/ 703 w 703"/>
                <a:gd name="T15" fmla="*/ 308 h 460"/>
                <a:gd name="T16" fmla="*/ 568 w 703"/>
                <a:gd name="T17" fmla="*/ 460 h 460"/>
                <a:gd name="T18" fmla="*/ 551 w 703"/>
                <a:gd name="T19" fmla="*/ 460 h 460"/>
                <a:gd name="T20" fmla="*/ 535 w 703"/>
                <a:gd name="T21" fmla="*/ 460 h 460"/>
                <a:gd name="T22" fmla="*/ 219 w 703"/>
                <a:gd name="T23" fmla="*/ 460 h 460"/>
                <a:gd name="T24" fmla="*/ 213 w 703"/>
                <a:gd name="T25" fmla="*/ 460 h 460"/>
                <a:gd name="T26" fmla="*/ 205 w 703"/>
                <a:gd name="T27" fmla="*/ 460 h 460"/>
                <a:gd name="T28" fmla="*/ 181 w 703"/>
                <a:gd name="T29" fmla="*/ 460 h 460"/>
                <a:gd name="T30" fmla="*/ 131 w 703"/>
                <a:gd name="T31" fmla="*/ 460 h 460"/>
                <a:gd name="T32" fmla="*/ 0 w 703"/>
                <a:gd name="T33" fmla="*/ 330 h 460"/>
                <a:gd name="T34" fmla="*/ 113 w 703"/>
                <a:gd name="T35" fmla="*/ 202 h 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03" h="460">
                  <a:moveTo>
                    <a:pt x="113" y="202"/>
                  </a:moveTo>
                  <a:cubicBezTo>
                    <a:pt x="113" y="199"/>
                    <a:pt x="113" y="195"/>
                    <a:pt x="113" y="193"/>
                  </a:cubicBezTo>
                  <a:cubicBezTo>
                    <a:pt x="113" y="86"/>
                    <a:pt x="199" y="0"/>
                    <a:pt x="307" y="0"/>
                  </a:cubicBezTo>
                  <a:cubicBezTo>
                    <a:pt x="374" y="0"/>
                    <a:pt x="433" y="35"/>
                    <a:pt x="468" y="86"/>
                  </a:cubicBezTo>
                  <a:cubicBezTo>
                    <a:pt x="484" y="77"/>
                    <a:pt x="502" y="72"/>
                    <a:pt x="521" y="72"/>
                  </a:cubicBezTo>
                  <a:cubicBezTo>
                    <a:pt x="544" y="72"/>
                    <a:pt x="566" y="79"/>
                    <a:pt x="584" y="91"/>
                  </a:cubicBezTo>
                  <a:cubicBezTo>
                    <a:pt x="613" y="110"/>
                    <a:pt x="633" y="144"/>
                    <a:pt x="634" y="181"/>
                  </a:cubicBezTo>
                  <a:cubicBezTo>
                    <a:pt x="675" y="208"/>
                    <a:pt x="703" y="256"/>
                    <a:pt x="703" y="308"/>
                  </a:cubicBezTo>
                  <a:cubicBezTo>
                    <a:pt x="703" y="387"/>
                    <a:pt x="644" y="451"/>
                    <a:pt x="568" y="460"/>
                  </a:cubicBezTo>
                  <a:cubicBezTo>
                    <a:pt x="562" y="460"/>
                    <a:pt x="556" y="460"/>
                    <a:pt x="551" y="460"/>
                  </a:cubicBezTo>
                  <a:cubicBezTo>
                    <a:pt x="546" y="460"/>
                    <a:pt x="541" y="460"/>
                    <a:pt x="535" y="460"/>
                  </a:cubicBezTo>
                  <a:cubicBezTo>
                    <a:pt x="464" y="460"/>
                    <a:pt x="298" y="460"/>
                    <a:pt x="219" y="460"/>
                  </a:cubicBezTo>
                  <a:cubicBezTo>
                    <a:pt x="216" y="460"/>
                    <a:pt x="214" y="460"/>
                    <a:pt x="213" y="460"/>
                  </a:cubicBezTo>
                  <a:cubicBezTo>
                    <a:pt x="205" y="460"/>
                    <a:pt x="205" y="460"/>
                    <a:pt x="205" y="460"/>
                  </a:cubicBezTo>
                  <a:cubicBezTo>
                    <a:pt x="201" y="460"/>
                    <a:pt x="189" y="460"/>
                    <a:pt x="181" y="460"/>
                  </a:cubicBezTo>
                  <a:cubicBezTo>
                    <a:pt x="131" y="460"/>
                    <a:pt x="131" y="460"/>
                    <a:pt x="131" y="460"/>
                  </a:cubicBezTo>
                  <a:cubicBezTo>
                    <a:pt x="59" y="459"/>
                    <a:pt x="0" y="401"/>
                    <a:pt x="0" y="330"/>
                  </a:cubicBezTo>
                  <a:cubicBezTo>
                    <a:pt x="0" y="265"/>
                    <a:pt x="50" y="211"/>
                    <a:pt x="113" y="202"/>
                  </a:cubicBezTo>
                  <a:close/>
                </a:path>
              </a:pathLst>
            </a:custGeom>
            <a:solidFill>
              <a:srgbClr val="D2D2D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p>
              <a:pPr defTabSz="932597"/>
              <a:endParaRPr lang="en-US" sz="1836" kern="0">
                <a:solidFill>
                  <a:sysClr val="windowText" lastClr="000000"/>
                </a:solidFill>
              </a:endParaRPr>
            </a:p>
          </p:txBody>
        </p:sp>
        <p:sp>
          <p:nvSpPr>
            <p:cNvPr id="408" name="TextBox 407"/>
            <p:cNvSpPr txBox="1"/>
            <p:nvPr/>
          </p:nvSpPr>
          <p:spPr>
            <a:xfrm>
              <a:off x="7215985" y="3606204"/>
              <a:ext cx="1687942" cy="555585"/>
            </a:xfrm>
            <a:prstGeom prst="rect">
              <a:avLst/>
            </a:prstGeom>
            <a:noFill/>
          </p:spPr>
          <p:txBody>
            <a:bodyPr wrap="none" lIns="186521" tIns="149217" rIns="186521" bIns="149217" rtlCol="0">
              <a:spAutoFit/>
            </a:bodyPr>
            <a:lstStyle/>
            <a:p>
              <a:pPr algn="ctr" defTabSz="951304">
                <a:lnSpc>
                  <a:spcPct val="90000"/>
                </a:lnSpc>
                <a:spcAft>
                  <a:spcPts val="612"/>
                </a:spcAft>
              </a:pPr>
              <a:r>
                <a:rPr lang="en-US" sz="1836" kern="0">
                  <a:gradFill>
                    <a:gsLst>
                      <a:gs pos="2917">
                        <a:srgbClr val="002050"/>
                      </a:gs>
                      <a:gs pos="39000">
                        <a:srgbClr val="002050"/>
                      </a:gs>
                    </a:gsLst>
                    <a:lin ang="5400000" scaled="0"/>
                  </a:gradFill>
                  <a:latin typeface="Segoe UI Light"/>
                </a:rPr>
                <a:t>Other Clouds</a:t>
              </a:r>
              <a:endParaRPr lang="en-US" sz="1836" kern="0" dirty="0">
                <a:gradFill>
                  <a:gsLst>
                    <a:gs pos="2917">
                      <a:srgbClr val="002050"/>
                    </a:gs>
                    <a:gs pos="39000">
                      <a:srgbClr val="002050"/>
                    </a:gs>
                  </a:gsLst>
                  <a:lin ang="5400000" scaled="0"/>
                </a:gradFill>
                <a:latin typeface="Segoe UI Light"/>
              </a:endParaRPr>
            </a:p>
          </p:txBody>
        </p:sp>
        <p:sp>
          <p:nvSpPr>
            <p:cNvPr id="481" name="AutoShape 56"/>
            <p:cNvSpPr>
              <a:spLocks noChangeAspect="1" noChangeArrowheads="1" noTextEdit="1"/>
            </p:cNvSpPr>
            <p:nvPr/>
          </p:nvSpPr>
          <p:spPr bwMode="auto">
            <a:xfrm>
              <a:off x="7658961" y="2881986"/>
              <a:ext cx="666212" cy="774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3260" tIns="46630" rIns="93260" bIns="46630" numCol="1" anchor="t" anchorCtr="0" compatLnSpc="1">
              <a:prstTxWarp prst="textNoShape">
                <a:avLst/>
              </a:prstTxWarp>
            </a:bodyPr>
            <a:lstStyle/>
            <a:p>
              <a:pPr defTabSz="932597"/>
              <a:endParaRPr lang="en-US" sz="1836" kern="0">
                <a:solidFill>
                  <a:sysClr val="windowText" lastClr="000000"/>
                </a:solidFill>
              </a:endParaRPr>
            </a:p>
          </p:txBody>
        </p:sp>
        <p:sp>
          <p:nvSpPr>
            <p:cNvPr id="482" name="Freeform 58"/>
            <p:cNvSpPr>
              <a:spLocks/>
            </p:cNvSpPr>
            <p:nvPr/>
          </p:nvSpPr>
          <p:spPr bwMode="auto">
            <a:xfrm>
              <a:off x="7841450" y="2895557"/>
              <a:ext cx="301235" cy="302359"/>
            </a:xfrm>
            <a:custGeom>
              <a:avLst/>
              <a:gdLst>
                <a:gd name="T0" fmla="*/ 37 w 72"/>
                <a:gd name="T1" fmla="*/ 0 h 81"/>
                <a:gd name="T2" fmla="*/ 35 w 72"/>
                <a:gd name="T3" fmla="*/ 0 h 81"/>
                <a:gd name="T4" fmla="*/ 0 w 72"/>
                <a:gd name="T5" fmla="*/ 35 h 81"/>
                <a:gd name="T6" fmla="*/ 0 w 72"/>
                <a:gd name="T7" fmla="*/ 81 h 81"/>
                <a:gd name="T8" fmla="*/ 12 w 72"/>
                <a:gd name="T9" fmla="*/ 81 h 81"/>
                <a:gd name="T10" fmla="*/ 12 w 72"/>
                <a:gd name="T11" fmla="*/ 35 h 81"/>
                <a:gd name="T12" fmla="*/ 35 w 72"/>
                <a:gd name="T13" fmla="*/ 12 h 81"/>
                <a:gd name="T14" fmla="*/ 37 w 72"/>
                <a:gd name="T15" fmla="*/ 12 h 81"/>
                <a:gd name="T16" fmla="*/ 60 w 72"/>
                <a:gd name="T17" fmla="*/ 35 h 81"/>
                <a:gd name="T18" fmla="*/ 60 w 72"/>
                <a:gd name="T19" fmla="*/ 38 h 81"/>
                <a:gd name="T20" fmla="*/ 67 w 72"/>
                <a:gd name="T21" fmla="*/ 38 h 81"/>
                <a:gd name="T22" fmla="*/ 60 w 72"/>
                <a:gd name="T23" fmla="*/ 45 h 81"/>
                <a:gd name="T24" fmla="*/ 60 w 72"/>
                <a:gd name="T25" fmla="*/ 55 h 81"/>
                <a:gd name="T26" fmla="*/ 72 w 72"/>
                <a:gd name="T27" fmla="*/ 55 h 81"/>
                <a:gd name="T28" fmla="*/ 72 w 72"/>
                <a:gd name="T29" fmla="*/ 35 h 81"/>
                <a:gd name="T30" fmla="*/ 37 w 72"/>
                <a:gd name="T31" fmla="*/ 0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72" h="81">
                  <a:moveTo>
                    <a:pt x="37" y="0"/>
                  </a:moveTo>
                  <a:cubicBezTo>
                    <a:pt x="35" y="0"/>
                    <a:pt x="35" y="0"/>
                    <a:pt x="35" y="0"/>
                  </a:cubicBezTo>
                  <a:cubicBezTo>
                    <a:pt x="15" y="0"/>
                    <a:pt x="0" y="16"/>
                    <a:pt x="0" y="35"/>
                  </a:cubicBezTo>
                  <a:cubicBezTo>
                    <a:pt x="0" y="81"/>
                    <a:pt x="0" y="81"/>
                    <a:pt x="0" y="81"/>
                  </a:cubicBezTo>
                  <a:cubicBezTo>
                    <a:pt x="12" y="81"/>
                    <a:pt x="12" y="81"/>
                    <a:pt x="12" y="81"/>
                  </a:cubicBezTo>
                  <a:cubicBezTo>
                    <a:pt x="12" y="35"/>
                    <a:pt x="12" y="35"/>
                    <a:pt x="12" y="35"/>
                  </a:cubicBezTo>
                  <a:cubicBezTo>
                    <a:pt x="12" y="23"/>
                    <a:pt x="22" y="12"/>
                    <a:pt x="35" y="12"/>
                  </a:cubicBezTo>
                  <a:cubicBezTo>
                    <a:pt x="37" y="12"/>
                    <a:pt x="37" y="12"/>
                    <a:pt x="37" y="12"/>
                  </a:cubicBezTo>
                  <a:cubicBezTo>
                    <a:pt x="50" y="12"/>
                    <a:pt x="60" y="23"/>
                    <a:pt x="60" y="35"/>
                  </a:cubicBezTo>
                  <a:cubicBezTo>
                    <a:pt x="60" y="38"/>
                    <a:pt x="60" y="38"/>
                    <a:pt x="60" y="38"/>
                  </a:cubicBezTo>
                  <a:cubicBezTo>
                    <a:pt x="67" y="38"/>
                    <a:pt x="67" y="38"/>
                    <a:pt x="67" y="38"/>
                  </a:cubicBezTo>
                  <a:cubicBezTo>
                    <a:pt x="60" y="45"/>
                    <a:pt x="60" y="45"/>
                    <a:pt x="60" y="45"/>
                  </a:cubicBezTo>
                  <a:cubicBezTo>
                    <a:pt x="60" y="55"/>
                    <a:pt x="60" y="55"/>
                    <a:pt x="60" y="55"/>
                  </a:cubicBezTo>
                  <a:cubicBezTo>
                    <a:pt x="72" y="55"/>
                    <a:pt x="72" y="55"/>
                    <a:pt x="72" y="55"/>
                  </a:cubicBezTo>
                  <a:cubicBezTo>
                    <a:pt x="72" y="35"/>
                    <a:pt x="72" y="35"/>
                    <a:pt x="72" y="35"/>
                  </a:cubicBezTo>
                  <a:cubicBezTo>
                    <a:pt x="72" y="16"/>
                    <a:pt x="56" y="0"/>
                    <a:pt x="37" y="0"/>
                  </a:cubicBezTo>
                  <a:close/>
                </a:path>
              </a:pathLst>
            </a:custGeom>
            <a:solidFill>
              <a:srgbClr val="5050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p>
              <a:pPr defTabSz="932597"/>
              <a:endParaRPr lang="en-US" sz="1836" kern="0">
                <a:solidFill>
                  <a:sysClr val="windowText" lastClr="000000"/>
                </a:solidFill>
              </a:endParaRPr>
            </a:p>
          </p:txBody>
        </p:sp>
        <p:sp>
          <p:nvSpPr>
            <p:cNvPr id="483" name="Rectangle 60"/>
            <p:cNvSpPr>
              <a:spLocks noChangeArrowheads="1"/>
            </p:cNvSpPr>
            <p:nvPr/>
          </p:nvSpPr>
          <p:spPr bwMode="auto">
            <a:xfrm>
              <a:off x="7939634" y="3447064"/>
              <a:ext cx="117204" cy="85730"/>
            </a:xfrm>
            <a:prstGeom prst="rect">
              <a:avLst/>
            </a:prstGeom>
            <a:solidFill>
              <a:srgbClr val="50505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3260" tIns="46630" rIns="93260" bIns="46630" numCol="1" anchor="t" anchorCtr="0" compatLnSpc="1">
              <a:prstTxWarp prst="textNoShape">
                <a:avLst/>
              </a:prstTxWarp>
            </a:bodyPr>
            <a:lstStyle/>
            <a:p>
              <a:pPr defTabSz="932597"/>
              <a:endParaRPr lang="en-US" sz="1836" kern="0">
                <a:solidFill>
                  <a:sysClr val="windowText" lastClr="000000"/>
                </a:solidFill>
              </a:endParaRPr>
            </a:p>
          </p:txBody>
        </p:sp>
        <p:sp>
          <p:nvSpPr>
            <p:cNvPr id="484" name="Rectangle 61"/>
            <p:cNvSpPr>
              <a:spLocks noChangeArrowheads="1"/>
            </p:cNvSpPr>
            <p:nvPr/>
          </p:nvSpPr>
          <p:spPr bwMode="auto">
            <a:xfrm>
              <a:off x="7868695" y="3514357"/>
              <a:ext cx="264223" cy="18437"/>
            </a:xfrm>
            <a:prstGeom prst="rect">
              <a:avLst/>
            </a:prstGeom>
            <a:solidFill>
              <a:srgbClr val="50505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3260" tIns="46630" rIns="93260" bIns="46630" numCol="1" anchor="t" anchorCtr="0" compatLnSpc="1">
              <a:prstTxWarp prst="textNoShape">
                <a:avLst/>
              </a:prstTxWarp>
            </a:bodyPr>
            <a:lstStyle/>
            <a:p>
              <a:pPr defTabSz="932597"/>
              <a:endParaRPr lang="en-US" sz="1836" kern="0">
                <a:solidFill>
                  <a:sysClr val="windowText" lastClr="000000"/>
                </a:solidFill>
              </a:endParaRPr>
            </a:p>
          </p:txBody>
        </p:sp>
        <p:sp>
          <p:nvSpPr>
            <p:cNvPr id="485" name="Rectangle 62"/>
            <p:cNvSpPr>
              <a:spLocks noChangeArrowheads="1"/>
            </p:cNvSpPr>
            <p:nvPr/>
          </p:nvSpPr>
          <p:spPr bwMode="auto">
            <a:xfrm>
              <a:off x="7747378" y="3180657"/>
              <a:ext cx="502743" cy="292219"/>
            </a:xfrm>
            <a:prstGeom prst="rect">
              <a:avLst/>
            </a:prstGeom>
            <a:solidFill>
              <a:srgbClr val="50505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3260" tIns="46630" rIns="93260" bIns="46630" numCol="1" anchor="t" anchorCtr="0" compatLnSpc="1">
              <a:prstTxWarp prst="textNoShape">
                <a:avLst/>
              </a:prstTxWarp>
            </a:bodyPr>
            <a:lstStyle/>
            <a:p>
              <a:pPr defTabSz="932597"/>
              <a:endParaRPr lang="en-US" sz="1836" kern="0">
                <a:solidFill>
                  <a:sysClr val="windowText" lastClr="000000"/>
                </a:solidFill>
              </a:endParaRPr>
            </a:p>
          </p:txBody>
        </p:sp>
        <p:grpSp>
          <p:nvGrpSpPr>
            <p:cNvPr id="486" name="Group 485"/>
            <p:cNvGrpSpPr/>
            <p:nvPr/>
          </p:nvGrpSpPr>
          <p:grpSpPr>
            <a:xfrm>
              <a:off x="7784904" y="3209545"/>
              <a:ext cx="426664" cy="239674"/>
              <a:chOff x="7935913" y="1106488"/>
              <a:chExt cx="658813" cy="412750"/>
            </a:xfrm>
          </p:grpSpPr>
          <p:sp>
            <p:nvSpPr>
              <p:cNvPr id="487" name="Rectangle 63"/>
              <p:cNvSpPr>
                <a:spLocks noChangeArrowheads="1"/>
              </p:cNvSpPr>
              <p:nvPr/>
            </p:nvSpPr>
            <p:spPr bwMode="auto">
              <a:xfrm>
                <a:off x="7935913" y="1106488"/>
                <a:ext cx="658813" cy="412750"/>
              </a:xfrm>
              <a:prstGeom prst="rect">
                <a:avLst/>
              </a:prstGeom>
              <a:solidFill>
                <a:srgbClr val="FF8C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3260" tIns="46630" rIns="93260" bIns="46630" numCol="1" anchor="t" anchorCtr="0" compatLnSpc="1">
                <a:prstTxWarp prst="textNoShape">
                  <a:avLst/>
                </a:prstTxWarp>
              </a:bodyPr>
              <a:lstStyle/>
              <a:p>
                <a:pPr defTabSz="932597"/>
                <a:endParaRPr lang="en-US" sz="1836" kern="0">
                  <a:solidFill>
                    <a:sysClr val="windowText" lastClr="000000"/>
                  </a:solidFill>
                </a:endParaRPr>
              </a:p>
            </p:txBody>
          </p:sp>
          <p:sp>
            <p:nvSpPr>
              <p:cNvPr id="488" name="Oval 64"/>
              <p:cNvSpPr>
                <a:spLocks noChangeArrowheads="1"/>
              </p:cNvSpPr>
              <p:nvPr/>
            </p:nvSpPr>
            <p:spPr bwMode="auto">
              <a:xfrm>
                <a:off x="8207376" y="1209676"/>
                <a:ext cx="115888" cy="115888"/>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p>
                <a:pPr defTabSz="932597"/>
                <a:endParaRPr lang="en-US" sz="1836" kern="0">
                  <a:solidFill>
                    <a:sysClr val="windowText" lastClr="000000"/>
                  </a:solidFill>
                </a:endParaRPr>
              </a:p>
            </p:txBody>
          </p:sp>
          <p:sp>
            <p:nvSpPr>
              <p:cNvPr id="489" name="Freeform 65"/>
              <p:cNvSpPr>
                <a:spLocks/>
              </p:cNvSpPr>
              <p:nvPr/>
            </p:nvSpPr>
            <p:spPr bwMode="auto">
              <a:xfrm>
                <a:off x="8220076" y="1281113"/>
                <a:ext cx="90488" cy="134938"/>
              </a:xfrm>
              <a:custGeom>
                <a:avLst/>
                <a:gdLst>
                  <a:gd name="T0" fmla="*/ 57 w 57"/>
                  <a:gd name="T1" fmla="*/ 85 h 85"/>
                  <a:gd name="T2" fmla="*/ 0 w 57"/>
                  <a:gd name="T3" fmla="*/ 85 h 85"/>
                  <a:gd name="T4" fmla="*/ 12 w 57"/>
                  <a:gd name="T5" fmla="*/ 0 h 85"/>
                  <a:gd name="T6" fmla="*/ 45 w 57"/>
                  <a:gd name="T7" fmla="*/ 0 h 85"/>
                  <a:gd name="T8" fmla="*/ 57 w 57"/>
                  <a:gd name="T9" fmla="*/ 85 h 85"/>
                </a:gdLst>
                <a:ahLst/>
                <a:cxnLst>
                  <a:cxn ang="0">
                    <a:pos x="T0" y="T1"/>
                  </a:cxn>
                  <a:cxn ang="0">
                    <a:pos x="T2" y="T3"/>
                  </a:cxn>
                  <a:cxn ang="0">
                    <a:pos x="T4" y="T5"/>
                  </a:cxn>
                  <a:cxn ang="0">
                    <a:pos x="T6" y="T7"/>
                  </a:cxn>
                  <a:cxn ang="0">
                    <a:pos x="T8" y="T9"/>
                  </a:cxn>
                </a:cxnLst>
                <a:rect l="0" t="0" r="r" b="b"/>
                <a:pathLst>
                  <a:path w="57" h="85">
                    <a:moveTo>
                      <a:pt x="57" y="85"/>
                    </a:moveTo>
                    <a:lnTo>
                      <a:pt x="0" y="85"/>
                    </a:lnTo>
                    <a:lnTo>
                      <a:pt x="12" y="0"/>
                    </a:lnTo>
                    <a:lnTo>
                      <a:pt x="45" y="0"/>
                    </a:lnTo>
                    <a:lnTo>
                      <a:pt x="57" y="8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p>
                <a:pPr defTabSz="932597"/>
                <a:endParaRPr lang="en-US" sz="1836" kern="0">
                  <a:solidFill>
                    <a:sysClr val="windowText" lastClr="000000"/>
                  </a:solidFill>
                </a:endParaRPr>
              </a:p>
            </p:txBody>
          </p:sp>
        </p:grpSp>
      </p:grpSp>
      <p:grpSp>
        <p:nvGrpSpPr>
          <p:cNvPr id="463" name="Group 462"/>
          <p:cNvGrpSpPr/>
          <p:nvPr/>
        </p:nvGrpSpPr>
        <p:grpSpPr>
          <a:xfrm>
            <a:off x="8754233" y="1377424"/>
            <a:ext cx="3108960" cy="5230088"/>
            <a:chOff x="8811206" y="1377424"/>
            <a:chExt cx="3108960" cy="5230088"/>
          </a:xfrm>
        </p:grpSpPr>
        <p:sp>
          <p:nvSpPr>
            <p:cNvPr id="185" name="Rectangle 184"/>
            <p:cNvSpPr/>
            <p:nvPr/>
          </p:nvSpPr>
          <p:spPr bwMode="auto">
            <a:xfrm>
              <a:off x="8811206" y="2242416"/>
              <a:ext cx="3108960" cy="4365096"/>
            </a:xfrm>
            <a:prstGeom prst="rect">
              <a:avLst/>
            </a:prstGeom>
            <a:solidFill>
              <a:srgbClr val="EEEEEE"/>
            </a:solidFill>
            <a:ln w="19050" cap="flat" cmpd="sng" algn="ctr">
              <a:noFill/>
              <a:prstDash val="solid"/>
              <a:headEnd type="none" w="med" len="med"/>
              <a:tailEnd type="none" w="med" len="med"/>
            </a:ln>
            <a:effectLst/>
          </p:spPr>
          <p:txBody>
            <a:bodyPr rot="0" spcFirstLastPara="0" vertOverflow="overflow" horzOverflow="overflow" vert="horz" wrap="square" lIns="186521" tIns="149217" rIns="186521" bIns="149217" numCol="1" spcCol="0" rtlCol="0" fromWordArt="0" anchor="t" anchorCtr="0" forceAA="0" compatLnSpc="1">
              <a:prstTxWarp prst="textNoShape">
                <a:avLst/>
              </a:prstTxWarp>
              <a:noAutofit/>
            </a:bodyPr>
            <a:lstStyle/>
            <a:p>
              <a:pPr algn="ctr" defTabSz="951028" fontAlgn="base">
                <a:lnSpc>
                  <a:spcPct val="90000"/>
                </a:lnSpc>
                <a:spcBef>
                  <a:spcPct val="0"/>
                </a:spcBef>
                <a:spcAft>
                  <a:spcPct val="0"/>
                </a:spcAft>
                <a:defRPr/>
              </a:pPr>
              <a:endParaRPr lang="en-US" sz="2448" kern="0" dirty="0" err="1">
                <a:gradFill>
                  <a:gsLst>
                    <a:gs pos="0">
                      <a:srgbClr val="FFFFFF"/>
                    </a:gs>
                    <a:gs pos="100000">
                      <a:srgbClr val="FFFFFF"/>
                    </a:gs>
                  </a:gsLst>
                  <a:lin ang="5400000" scaled="0"/>
                </a:gradFill>
                <a:latin typeface="Segoe UI"/>
                <a:ea typeface="Segoe UI" pitchFamily="34" charset="0"/>
                <a:cs typeface="Segoe UI" pitchFamily="34" charset="0"/>
              </a:endParaRPr>
            </a:p>
          </p:txBody>
        </p:sp>
        <p:sp>
          <p:nvSpPr>
            <p:cNvPr id="251" name="TextBox 250"/>
            <p:cNvSpPr txBox="1"/>
            <p:nvPr/>
          </p:nvSpPr>
          <p:spPr>
            <a:xfrm>
              <a:off x="8811207" y="1377424"/>
              <a:ext cx="3108959" cy="849463"/>
            </a:xfrm>
            <a:prstGeom prst="rect">
              <a:avLst/>
            </a:prstGeom>
            <a:solidFill>
              <a:srgbClr val="505050"/>
            </a:solidFill>
          </p:spPr>
          <p:txBody>
            <a:bodyPr wrap="square" lIns="91440" tIns="91440" rIns="91440" bIns="91440" rtlCol="0">
              <a:spAutoFit/>
            </a:bodyPr>
            <a:lstStyle/>
            <a:p>
              <a:pPr defTabSz="951304">
                <a:lnSpc>
                  <a:spcPct val="90000"/>
                </a:lnSpc>
                <a:spcAft>
                  <a:spcPts val="612"/>
                </a:spcAft>
              </a:pPr>
              <a:r>
                <a:rPr lang="en-US" sz="2400" kern="0" dirty="0">
                  <a:solidFill>
                    <a:srgbClr val="FFFFFF"/>
                  </a:solidFill>
                  <a:latin typeface="Segoe UI Semilight" panose="020B0402040204020203" pitchFamily="34" charset="0"/>
                  <a:cs typeface="Segoe UI Semilight" panose="020B0402040204020203" pitchFamily="34" charset="0"/>
                </a:rPr>
                <a:t>Detect faster with Log Analytics integration</a:t>
              </a:r>
            </a:p>
          </p:txBody>
        </p:sp>
        <p:grpSp>
          <p:nvGrpSpPr>
            <p:cNvPr id="467" name="Group 466"/>
            <p:cNvGrpSpPr/>
            <p:nvPr/>
          </p:nvGrpSpPr>
          <p:grpSpPr>
            <a:xfrm>
              <a:off x="10357244" y="2714667"/>
              <a:ext cx="772210" cy="549580"/>
              <a:chOff x="9313171" y="2143705"/>
              <a:chExt cx="866775" cy="781050"/>
            </a:xfrm>
          </p:grpSpPr>
          <p:sp>
            <p:nvSpPr>
              <p:cNvPr id="468" name="Rectangle 17"/>
              <p:cNvSpPr>
                <a:spLocks noChangeArrowheads="1"/>
              </p:cNvSpPr>
              <p:nvPr/>
            </p:nvSpPr>
            <p:spPr bwMode="auto">
              <a:xfrm>
                <a:off x="9360796" y="2291343"/>
                <a:ext cx="771525" cy="427037"/>
              </a:xfrm>
              <a:prstGeom prst="rect">
                <a:avLst/>
              </a:prstGeom>
              <a:solidFill>
                <a:srgbClr val="289FD7"/>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3260" tIns="46630" rIns="93260" bIns="46630" numCol="1" anchor="t" anchorCtr="0" compatLnSpc="1">
                <a:prstTxWarp prst="textNoShape">
                  <a:avLst/>
                </a:prstTxWarp>
              </a:bodyPr>
              <a:lstStyle/>
              <a:p>
                <a:pPr defTabSz="932597"/>
                <a:endParaRPr lang="en-US" sz="1836" kern="0">
                  <a:solidFill>
                    <a:sysClr val="windowText" lastClr="000000"/>
                  </a:solidFill>
                </a:endParaRPr>
              </a:p>
            </p:txBody>
          </p:sp>
          <p:sp>
            <p:nvSpPr>
              <p:cNvPr id="469" name="Rectangle 18"/>
              <p:cNvSpPr>
                <a:spLocks noChangeArrowheads="1"/>
              </p:cNvSpPr>
              <p:nvPr/>
            </p:nvSpPr>
            <p:spPr bwMode="auto">
              <a:xfrm>
                <a:off x="9360796" y="2188155"/>
                <a:ext cx="771525" cy="200025"/>
              </a:xfrm>
              <a:prstGeom prst="rect">
                <a:avLst/>
              </a:prstGeom>
              <a:solidFill>
                <a:srgbClr val="289FD7"/>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3260" tIns="46630" rIns="93260" bIns="46630" numCol="1" anchor="t" anchorCtr="0" compatLnSpc="1">
                <a:prstTxWarp prst="textNoShape">
                  <a:avLst/>
                </a:prstTxWarp>
              </a:bodyPr>
              <a:lstStyle/>
              <a:p>
                <a:pPr defTabSz="932597"/>
                <a:endParaRPr lang="en-US" sz="1836" kern="0">
                  <a:solidFill>
                    <a:sysClr val="windowText" lastClr="000000"/>
                  </a:solidFill>
                </a:endParaRPr>
              </a:p>
            </p:txBody>
          </p:sp>
          <p:sp>
            <p:nvSpPr>
              <p:cNvPr id="470" name="Freeform 19"/>
              <p:cNvSpPr>
                <a:spLocks noEditPoints="1"/>
              </p:cNvSpPr>
              <p:nvPr/>
            </p:nvSpPr>
            <p:spPr bwMode="auto">
              <a:xfrm>
                <a:off x="9313171" y="2143705"/>
                <a:ext cx="866775" cy="781050"/>
              </a:xfrm>
              <a:custGeom>
                <a:avLst/>
                <a:gdLst>
                  <a:gd name="T0" fmla="*/ 311 w 329"/>
                  <a:gd name="T1" fmla="*/ 0 h 298"/>
                  <a:gd name="T2" fmla="*/ 18 w 329"/>
                  <a:gd name="T3" fmla="*/ 0 h 298"/>
                  <a:gd name="T4" fmla="*/ 0 w 329"/>
                  <a:gd name="T5" fmla="*/ 18 h 298"/>
                  <a:gd name="T6" fmla="*/ 0 w 329"/>
                  <a:gd name="T7" fmla="*/ 218 h 298"/>
                  <a:gd name="T8" fmla="*/ 18 w 329"/>
                  <a:gd name="T9" fmla="*/ 236 h 298"/>
                  <a:gd name="T10" fmla="*/ 119 w 329"/>
                  <a:gd name="T11" fmla="*/ 236 h 298"/>
                  <a:gd name="T12" fmla="*/ 56 w 329"/>
                  <a:gd name="T13" fmla="*/ 281 h 298"/>
                  <a:gd name="T14" fmla="*/ 56 w 329"/>
                  <a:gd name="T15" fmla="*/ 298 h 298"/>
                  <a:gd name="T16" fmla="*/ 132 w 329"/>
                  <a:gd name="T17" fmla="*/ 298 h 298"/>
                  <a:gd name="T18" fmla="*/ 191 w 329"/>
                  <a:gd name="T19" fmla="*/ 298 h 298"/>
                  <a:gd name="T20" fmla="*/ 272 w 329"/>
                  <a:gd name="T21" fmla="*/ 298 h 298"/>
                  <a:gd name="T22" fmla="*/ 272 w 329"/>
                  <a:gd name="T23" fmla="*/ 281 h 298"/>
                  <a:gd name="T24" fmla="*/ 208 w 329"/>
                  <a:gd name="T25" fmla="*/ 236 h 298"/>
                  <a:gd name="T26" fmla="*/ 311 w 329"/>
                  <a:gd name="T27" fmla="*/ 236 h 298"/>
                  <a:gd name="T28" fmla="*/ 329 w 329"/>
                  <a:gd name="T29" fmla="*/ 218 h 298"/>
                  <a:gd name="T30" fmla="*/ 329 w 329"/>
                  <a:gd name="T31" fmla="*/ 18 h 298"/>
                  <a:gd name="T32" fmla="*/ 311 w 329"/>
                  <a:gd name="T33" fmla="*/ 0 h 298"/>
                  <a:gd name="T34" fmla="*/ 308 w 329"/>
                  <a:gd name="T35" fmla="*/ 215 h 298"/>
                  <a:gd name="T36" fmla="*/ 20 w 329"/>
                  <a:gd name="T37" fmla="*/ 215 h 298"/>
                  <a:gd name="T38" fmla="*/ 20 w 329"/>
                  <a:gd name="T39" fmla="*/ 21 h 298"/>
                  <a:gd name="T40" fmla="*/ 308 w 329"/>
                  <a:gd name="T41" fmla="*/ 21 h 298"/>
                  <a:gd name="T42" fmla="*/ 308 w 329"/>
                  <a:gd name="T43" fmla="*/ 215 h 2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29" h="298">
                    <a:moveTo>
                      <a:pt x="311" y="0"/>
                    </a:moveTo>
                    <a:cubicBezTo>
                      <a:pt x="18" y="0"/>
                      <a:pt x="18" y="0"/>
                      <a:pt x="18" y="0"/>
                    </a:cubicBezTo>
                    <a:cubicBezTo>
                      <a:pt x="8" y="0"/>
                      <a:pt x="0" y="8"/>
                      <a:pt x="0" y="18"/>
                    </a:cubicBezTo>
                    <a:cubicBezTo>
                      <a:pt x="0" y="218"/>
                      <a:pt x="0" y="218"/>
                      <a:pt x="0" y="218"/>
                    </a:cubicBezTo>
                    <a:cubicBezTo>
                      <a:pt x="0" y="228"/>
                      <a:pt x="8" y="236"/>
                      <a:pt x="18" y="236"/>
                    </a:cubicBezTo>
                    <a:cubicBezTo>
                      <a:pt x="119" y="236"/>
                      <a:pt x="119" y="236"/>
                      <a:pt x="119" y="236"/>
                    </a:cubicBezTo>
                    <a:cubicBezTo>
                      <a:pt x="129" y="276"/>
                      <a:pt x="119" y="281"/>
                      <a:pt x="56" y="281"/>
                    </a:cubicBezTo>
                    <a:cubicBezTo>
                      <a:pt x="56" y="298"/>
                      <a:pt x="56" y="298"/>
                      <a:pt x="56" y="298"/>
                    </a:cubicBezTo>
                    <a:cubicBezTo>
                      <a:pt x="132" y="298"/>
                      <a:pt x="132" y="298"/>
                      <a:pt x="132" y="298"/>
                    </a:cubicBezTo>
                    <a:cubicBezTo>
                      <a:pt x="191" y="298"/>
                      <a:pt x="191" y="298"/>
                      <a:pt x="191" y="298"/>
                    </a:cubicBezTo>
                    <a:cubicBezTo>
                      <a:pt x="272" y="298"/>
                      <a:pt x="272" y="298"/>
                      <a:pt x="272" y="298"/>
                    </a:cubicBezTo>
                    <a:cubicBezTo>
                      <a:pt x="272" y="281"/>
                      <a:pt x="272" y="281"/>
                      <a:pt x="272" y="281"/>
                    </a:cubicBezTo>
                    <a:cubicBezTo>
                      <a:pt x="203" y="281"/>
                      <a:pt x="198" y="276"/>
                      <a:pt x="208" y="236"/>
                    </a:cubicBezTo>
                    <a:cubicBezTo>
                      <a:pt x="311" y="236"/>
                      <a:pt x="311" y="236"/>
                      <a:pt x="311" y="236"/>
                    </a:cubicBezTo>
                    <a:cubicBezTo>
                      <a:pt x="320" y="236"/>
                      <a:pt x="329" y="228"/>
                      <a:pt x="329" y="218"/>
                    </a:cubicBezTo>
                    <a:cubicBezTo>
                      <a:pt x="329" y="18"/>
                      <a:pt x="329" y="18"/>
                      <a:pt x="329" y="18"/>
                    </a:cubicBezTo>
                    <a:cubicBezTo>
                      <a:pt x="329" y="8"/>
                      <a:pt x="320" y="0"/>
                      <a:pt x="311" y="0"/>
                    </a:cubicBezTo>
                    <a:close/>
                    <a:moveTo>
                      <a:pt x="308" y="215"/>
                    </a:moveTo>
                    <a:cubicBezTo>
                      <a:pt x="20" y="215"/>
                      <a:pt x="20" y="215"/>
                      <a:pt x="20" y="215"/>
                    </a:cubicBezTo>
                    <a:cubicBezTo>
                      <a:pt x="20" y="21"/>
                      <a:pt x="20" y="21"/>
                      <a:pt x="20" y="21"/>
                    </a:cubicBezTo>
                    <a:cubicBezTo>
                      <a:pt x="308" y="21"/>
                      <a:pt x="308" y="21"/>
                      <a:pt x="308" y="21"/>
                    </a:cubicBezTo>
                    <a:lnTo>
                      <a:pt x="308" y="215"/>
                    </a:lnTo>
                    <a:close/>
                  </a:path>
                </a:pathLst>
              </a:custGeom>
              <a:solidFill>
                <a:srgbClr val="4D4D4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p>
                <a:pPr defTabSz="932597"/>
                <a:endParaRPr lang="en-US" sz="1836" kern="0">
                  <a:solidFill>
                    <a:sysClr val="windowText" lastClr="000000"/>
                  </a:solidFill>
                </a:endParaRPr>
              </a:p>
            </p:txBody>
          </p:sp>
          <p:sp>
            <p:nvSpPr>
              <p:cNvPr id="471" name="Freeform 20"/>
              <p:cNvSpPr>
                <a:spLocks/>
              </p:cNvSpPr>
              <p:nvPr/>
            </p:nvSpPr>
            <p:spPr bwMode="auto">
              <a:xfrm>
                <a:off x="9589396" y="2300868"/>
                <a:ext cx="311150" cy="284162"/>
              </a:xfrm>
              <a:custGeom>
                <a:avLst/>
                <a:gdLst>
                  <a:gd name="T0" fmla="*/ 118 w 118"/>
                  <a:gd name="T1" fmla="*/ 59 h 108"/>
                  <a:gd name="T2" fmla="*/ 117 w 118"/>
                  <a:gd name="T3" fmla="*/ 45 h 108"/>
                  <a:gd name="T4" fmla="*/ 59 w 118"/>
                  <a:gd name="T5" fmla="*/ 59 h 108"/>
                  <a:gd name="T6" fmla="*/ 59 w 118"/>
                  <a:gd name="T7" fmla="*/ 0 h 108"/>
                  <a:gd name="T8" fmla="*/ 0 w 118"/>
                  <a:gd name="T9" fmla="*/ 59 h 108"/>
                  <a:gd name="T10" fmla="*/ 25 w 118"/>
                  <a:gd name="T11" fmla="*/ 108 h 108"/>
                  <a:gd name="T12" fmla="*/ 59 w 118"/>
                  <a:gd name="T13" fmla="*/ 59 h 108"/>
                  <a:gd name="T14" fmla="*/ 98 w 118"/>
                  <a:gd name="T15" fmla="*/ 104 h 108"/>
                  <a:gd name="T16" fmla="*/ 118 w 118"/>
                  <a:gd name="T17" fmla="*/ 59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8" h="108">
                    <a:moveTo>
                      <a:pt x="118" y="59"/>
                    </a:moveTo>
                    <a:cubicBezTo>
                      <a:pt x="118" y="54"/>
                      <a:pt x="118" y="50"/>
                      <a:pt x="117" y="45"/>
                    </a:cubicBezTo>
                    <a:cubicBezTo>
                      <a:pt x="59" y="59"/>
                      <a:pt x="59" y="59"/>
                      <a:pt x="59" y="59"/>
                    </a:cubicBezTo>
                    <a:cubicBezTo>
                      <a:pt x="59" y="0"/>
                      <a:pt x="59" y="0"/>
                      <a:pt x="59" y="0"/>
                    </a:cubicBezTo>
                    <a:cubicBezTo>
                      <a:pt x="26" y="0"/>
                      <a:pt x="0" y="27"/>
                      <a:pt x="0" y="59"/>
                    </a:cubicBezTo>
                    <a:cubicBezTo>
                      <a:pt x="0" y="79"/>
                      <a:pt x="10" y="97"/>
                      <a:pt x="25" y="108"/>
                    </a:cubicBezTo>
                    <a:cubicBezTo>
                      <a:pt x="59" y="59"/>
                      <a:pt x="59" y="59"/>
                      <a:pt x="59" y="59"/>
                    </a:cubicBezTo>
                    <a:cubicBezTo>
                      <a:pt x="98" y="104"/>
                      <a:pt x="98" y="104"/>
                      <a:pt x="98" y="104"/>
                    </a:cubicBezTo>
                    <a:cubicBezTo>
                      <a:pt x="111" y="93"/>
                      <a:pt x="118" y="77"/>
                      <a:pt x="118" y="59"/>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p>
                <a:pPr defTabSz="932597"/>
                <a:endParaRPr lang="en-US" sz="1836" kern="0">
                  <a:solidFill>
                    <a:sysClr val="windowText" lastClr="000000"/>
                  </a:solidFill>
                </a:endParaRPr>
              </a:p>
            </p:txBody>
          </p:sp>
          <p:sp>
            <p:nvSpPr>
              <p:cNvPr id="490" name="Freeform 21"/>
              <p:cNvSpPr>
                <a:spLocks noEditPoints="1"/>
              </p:cNvSpPr>
              <p:nvPr/>
            </p:nvSpPr>
            <p:spPr bwMode="auto">
              <a:xfrm>
                <a:off x="9584633" y="2296105"/>
                <a:ext cx="322263" cy="293687"/>
              </a:xfrm>
              <a:custGeom>
                <a:avLst/>
                <a:gdLst>
                  <a:gd name="T0" fmla="*/ 27 w 122"/>
                  <a:gd name="T1" fmla="*/ 112 h 112"/>
                  <a:gd name="T2" fmla="*/ 26 w 122"/>
                  <a:gd name="T3" fmla="*/ 111 h 112"/>
                  <a:gd name="T4" fmla="*/ 0 w 122"/>
                  <a:gd name="T5" fmla="*/ 61 h 112"/>
                  <a:gd name="T6" fmla="*/ 61 w 122"/>
                  <a:gd name="T7" fmla="*/ 0 h 112"/>
                  <a:gd name="T8" fmla="*/ 63 w 122"/>
                  <a:gd name="T9" fmla="*/ 0 h 112"/>
                  <a:gd name="T10" fmla="*/ 63 w 122"/>
                  <a:gd name="T11" fmla="*/ 59 h 112"/>
                  <a:gd name="T12" fmla="*/ 120 w 122"/>
                  <a:gd name="T13" fmla="*/ 45 h 112"/>
                  <a:gd name="T14" fmla="*/ 121 w 122"/>
                  <a:gd name="T15" fmla="*/ 47 h 112"/>
                  <a:gd name="T16" fmla="*/ 122 w 122"/>
                  <a:gd name="T17" fmla="*/ 61 h 112"/>
                  <a:gd name="T18" fmla="*/ 101 w 122"/>
                  <a:gd name="T19" fmla="*/ 108 h 112"/>
                  <a:gd name="T20" fmla="*/ 100 w 122"/>
                  <a:gd name="T21" fmla="*/ 109 h 112"/>
                  <a:gd name="T22" fmla="*/ 61 w 122"/>
                  <a:gd name="T23" fmla="*/ 65 h 112"/>
                  <a:gd name="T24" fmla="*/ 27 w 122"/>
                  <a:gd name="T25" fmla="*/ 112 h 112"/>
                  <a:gd name="T26" fmla="*/ 59 w 122"/>
                  <a:gd name="T27" fmla="*/ 4 h 112"/>
                  <a:gd name="T28" fmla="*/ 4 w 122"/>
                  <a:gd name="T29" fmla="*/ 61 h 112"/>
                  <a:gd name="T30" fmla="*/ 26 w 122"/>
                  <a:gd name="T31" fmla="*/ 107 h 112"/>
                  <a:gd name="T32" fmla="*/ 59 w 122"/>
                  <a:gd name="T33" fmla="*/ 61 h 112"/>
                  <a:gd name="T34" fmla="*/ 59 w 122"/>
                  <a:gd name="T35" fmla="*/ 4 h 112"/>
                  <a:gd name="T36" fmla="*/ 65 w 122"/>
                  <a:gd name="T37" fmla="*/ 62 h 112"/>
                  <a:gd name="T38" fmla="*/ 100 w 122"/>
                  <a:gd name="T39" fmla="*/ 103 h 112"/>
                  <a:gd name="T40" fmla="*/ 118 w 122"/>
                  <a:gd name="T41" fmla="*/ 61 h 112"/>
                  <a:gd name="T42" fmla="*/ 117 w 122"/>
                  <a:gd name="T43" fmla="*/ 50 h 112"/>
                  <a:gd name="T44" fmla="*/ 65 w 122"/>
                  <a:gd name="T45" fmla="*/ 62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22" h="112">
                    <a:moveTo>
                      <a:pt x="27" y="112"/>
                    </a:moveTo>
                    <a:cubicBezTo>
                      <a:pt x="26" y="111"/>
                      <a:pt x="26" y="111"/>
                      <a:pt x="26" y="111"/>
                    </a:cubicBezTo>
                    <a:cubicBezTo>
                      <a:pt x="9" y="100"/>
                      <a:pt x="0" y="81"/>
                      <a:pt x="0" y="61"/>
                    </a:cubicBezTo>
                    <a:cubicBezTo>
                      <a:pt x="0" y="27"/>
                      <a:pt x="27" y="0"/>
                      <a:pt x="61" y="0"/>
                    </a:cubicBezTo>
                    <a:cubicBezTo>
                      <a:pt x="63" y="0"/>
                      <a:pt x="63" y="0"/>
                      <a:pt x="63" y="0"/>
                    </a:cubicBezTo>
                    <a:cubicBezTo>
                      <a:pt x="63" y="59"/>
                      <a:pt x="63" y="59"/>
                      <a:pt x="63" y="59"/>
                    </a:cubicBezTo>
                    <a:cubicBezTo>
                      <a:pt x="120" y="45"/>
                      <a:pt x="120" y="45"/>
                      <a:pt x="120" y="45"/>
                    </a:cubicBezTo>
                    <a:cubicBezTo>
                      <a:pt x="121" y="47"/>
                      <a:pt x="121" y="47"/>
                      <a:pt x="121" y="47"/>
                    </a:cubicBezTo>
                    <a:cubicBezTo>
                      <a:pt x="122" y="52"/>
                      <a:pt x="122" y="56"/>
                      <a:pt x="122" y="61"/>
                    </a:cubicBezTo>
                    <a:cubicBezTo>
                      <a:pt x="122" y="79"/>
                      <a:pt x="115" y="96"/>
                      <a:pt x="101" y="108"/>
                    </a:cubicBezTo>
                    <a:cubicBezTo>
                      <a:pt x="100" y="109"/>
                      <a:pt x="100" y="109"/>
                      <a:pt x="100" y="109"/>
                    </a:cubicBezTo>
                    <a:cubicBezTo>
                      <a:pt x="61" y="65"/>
                      <a:pt x="61" y="65"/>
                      <a:pt x="61" y="65"/>
                    </a:cubicBezTo>
                    <a:lnTo>
                      <a:pt x="27" y="112"/>
                    </a:lnTo>
                    <a:close/>
                    <a:moveTo>
                      <a:pt x="59" y="4"/>
                    </a:moveTo>
                    <a:cubicBezTo>
                      <a:pt x="28" y="5"/>
                      <a:pt x="4" y="30"/>
                      <a:pt x="4" y="61"/>
                    </a:cubicBezTo>
                    <a:cubicBezTo>
                      <a:pt x="4" y="79"/>
                      <a:pt x="12" y="96"/>
                      <a:pt x="26" y="107"/>
                    </a:cubicBezTo>
                    <a:cubicBezTo>
                      <a:pt x="59" y="61"/>
                      <a:pt x="59" y="61"/>
                      <a:pt x="59" y="61"/>
                    </a:cubicBezTo>
                    <a:lnTo>
                      <a:pt x="59" y="4"/>
                    </a:lnTo>
                    <a:close/>
                    <a:moveTo>
                      <a:pt x="65" y="62"/>
                    </a:moveTo>
                    <a:cubicBezTo>
                      <a:pt x="100" y="103"/>
                      <a:pt x="100" y="103"/>
                      <a:pt x="100" y="103"/>
                    </a:cubicBezTo>
                    <a:cubicBezTo>
                      <a:pt x="112" y="92"/>
                      <a:pt x="118" y="77"/>
                      <a:pt x="118" y="61"/>
                    </a:cubicBezTo>
                    <a:cubicBezTo>
                      <a:pt x="118" y="57"/>
                      <a:pt x="118" y="54"/>
                      <a:pt x="117" y="50"/>
                    </a:cubicBezTo>
                    <a:lnTo>
                      <a:pt x="65" y="62"/>
                    </a:lnTo>
                    <a:close/>
                  </a:path>
                </a:pathLst>
              </a:custGeom>
              <a:solidFill>
                <a:srgbClr val="289FD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p>
                <a:pPr defTabSz="932597"/>
                <a:endParaRPr lang="en-US" sz="1836" kern="0">
                  <a:solidFill>
                    <a:sysClr val="windowText" lastClr="000000"/>
                  </a:solidFill>
                </a:endParaRPr>
              </a:p>
            </p:txBody>
          </p:sp>
          <p:sp>
            <p:nvSpPr>
              <p:cNvPr id="491" name="Freeform 22"/>
              <p:cNvSpPr>
                <a:spLocks/>
              </p:cNvSpPr>
              <p:nvPr/>
            </p:nvSpPr>
            <p:spPr bwMode="auto">
              <a:xfrm>
                <a:off x="9656071" y="2456443"/>
                <a:ext cx="192088" cy="157162"/>
              </a:xfrm>
              <a:custGeom>
                <a:avLst/>
                <a:gdLst>
                  <a:gd name="T0" fmla="*/ 0 w 73"/>
                  <a:gd name="T1" fmla="*/ 49 h 60"/>
                  <a:gd name="T2" fmla="*/ 34 w 73"/>
                  <a:gd name="T3" fmla="*/ 60 h 60"/>
                  <a:gd name="T4" fmla="*/ 73 w 73"/>
                  <a:gd name="T5" fmla="*/ 45 h 60"/>
                  <a:gd name="T6" fmla="*/ 34 w 73"/>
                  <a:gd name="T7" fmla="*/ 0 h 60"/>
                  <a:gd name="T8" fmla="*/ 0 w 73"/>
                  <a:gd name="T9" fmla="*/ 49 h 60"/>
                </a:gdLst>
                <a:ahLst/>
                <a:cxnLst>
                  <a:cxn ang="0">
                    <a:pos x="T0" y="T1"/>
                  </a:cxn>
                  <a:cxn ang="0">
                    <a:pos x="T2" y="T3"/>
                  </a:cxn>
                  <a:cxn ang="0">
                    <a:pos x="T4" y="T5"/>
                  </a:cxn>
                  <a:cxn ang="0">
                    <a:pos x="T6" y="T7"/>
                  </a:cxn>
                  <a:cxn ang="0">
                    <a:pos x="T8" y="T9"/>
                  </a:cxn>
                </a:cxnLst>
                <a:rect l="0" t="0" r="r" b="b"/>
                <a:pathLst>
                  <a:path w="73" h="60">
                    <a:moveTo>
                      <a:pt x="0" y="49"/>
                    </a:moveTo>
                    <a:cubicBezTo>
                      <a:pt x="9" y="56"/>
                      <a:pt x="21" y="60"/>
                      <a:pt x="34" y="60"/>
                    </a:cubicBezTo>
                    <a:cubicBezTo>
                      <a:pt x="49" y="60"/>
                      <a:pt x="63" y="54"/>
                      <a:pt x="73" y="45"/>
                    </a:cubicBezTo>
                    <a:cubicBezTo>
                      <a:pt x="34" y="0"/>
                      <a:pt x="34" y="0"/>
                      <a:pt x="34" y="0"/>
                    </a:cubicBezTo>
                    <a:lnTo>
                      <a:pt x="0" y="4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p>
                <a:pPr defTabSz="932597"/>
                <a:endParaRPr lang="en-US" sz="1836" kern="0">
                  <a:solidFill>
                    <a:sysClr val="windowText" lastClr="000000"/>
                  </a:solidFill>
                </a:endParaRPr>
              </a:p>
            </p:txBody>
          </p:sp>
          <p:sp>
            <p:nvSpPr>
              <p:cNvPr id="492" name="Freeform 23"/>
              <p:cNvSpPr>
                <a:spLocks noEditPoints="1"/>
              </p:cNvSpPr>
              <p:nvPr/>
            </p:nvSpPr>
            <p:spPr bwMode="auto">
              <a:xfrm>
                <a:off x="9648133" y="2448505"/>
                <a:ext cx="207963" cy="169862"/>
              </a:xfrm>
              <a:custGeom>
                <a:avLst/>
                <a:gdLst>
                  <a:gd name="T0" fmla="*/ 37 w 79"/>
                  <a:gd name="T1" fmla="*/ 65 h 65"/>
                  <a:gd name="T2" fmla="*/ 2 w 79"/>
                  <a:gd name="T3" fmla="*/ 53 h 65"/>
                  <a:gd name="T4" fmla="*/ 0 w 79"/>
                  <a:gd name="T5" fmla="*/ 52 h 65"/>
                  <a:gd name="T6" fmla="*/ 37 w 79"/>
                  <a:gd name="T7" fmla="*/ 0 h 65"/>
                  <a:gd name="T8" fmla="*/ 79 w 79"/>
                  <a:gd name="T9" fmla="*/ 48 h 65"/>
                  <a:gd name="T10" fmla="*/ 77 w 79"/>
                  <a:gd name="T11" fmla="*/ 50 h 65"/>
                  <a:gd name="T12" fmla="*/ 37 w 79"/>
                  <a:gd name="T13" fmla="*/ 65 h 65"/>
                  <a:gd name="T14" fmla="*/ 6 w 79"/>
                  <a:gd name="T15" fmla="*/ 51 h 65"/>
                  <a:gd name="T16" fmla="*/ 37 w 79"/>
                  <a:gd name="T17" fmla="*/ 61 h 65"/>
                  <a:gd name="T18" fmla="*/ 73 w 79"/>
                  <a:gd name="T19" fmla="*/ 48 h 65"/>
                  <a:gd name="T20" fmla="*/ 37 w 79"/>
                  <a:gd name="T21" fmla="*/ 7 h 65"/>
                  <a:gd name="T22" fmla="*/ 6 w 79"/>
                  <a:gd name="T23" fmla="*/ 51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65">
                    <a:moveTo>
                      <a:pt x="37" y="65"/>
                    </a:moveTo>
                    <a:cubicBezTo>
                      <a:pt x="24" y="65"/>
                      <a:pt x="12" y="61"/>
                      <a:pt x="2" y="53"/>
                    </a:cubicBezTo>
                    <a:cubicBezTo>
                      <a:pt x="0" y="52"/>
                      <a:pt x="0" y="52"/>
                      <a:pt x="0" y="52"/>
                    </a:cubicBezTo>
                    <a:cubicBezTo>
                      <a:pt x="37" y="0"/>
                      <a:pt x="37" y="0"/>
                      <a:pt x="37" y="0"/>
                    </a:cubicBezTo>
                    <a:cubicBezTo>
                      <a:pt x="79" y="48"/>
                      <a:pt x="79" y="48"/>
                      <a:pt x="79" y="48"/>
                    </a:cubicBezTo>
                    <a:cubicBezTo>
                      <a:pt x="77" y="50"/>
                      <a:pt x="77" y="50"/>
                      <a:pt x="77" y="50"/>
                    </a:cubicBezTo>
                    <a:cubicBezTo>
                      <a:pt x="66" y="59"/>
                      <a:pt x="52" y="65"/>
                      <a:pt x="37" y="65"/>
                    </a:cubicBezTo>
                    <a:close/>
                    <a:moveTo>
                      <a:pt x="6" y="51"/>
                    </a:moveTo>
                    <a:cubicBezTo>
                      <a:pt x="15" y="57"/>
                      <a:pt x="26" y="61"/>
                      <a:pt x="37" y="61"/>
                    </a:cubicBezTo>
                    <a:cubicBezTo>
                      <a:pt x="50" y="61"/>
                      <a:pt x="63" y="56"/>
                      <a:pt x="73" y="48"/>
                    </a:cubicBezTo>
                    <a:cubicBezTo>
                      <a:pt x="37" y="7"/>
                      <a:pt x="37" y="7"/>
                      <a:pt x="37" y="7"/>
                    </a:cubicBezTo>
                    <a:lnTo>
                      <a:pt x="6" y="51"/>
                    </a:lnTo>
                    <a:close/>
                  </a:path>
                </a:pathLst>
              </a:custGeom>
              <a:solidFill>
                <a:srgbClr val="289FD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p>
                <a:pPr defTabSz="932597"/>
                <a:endParaRPr lang="en-US" sz="1836" kern="0">
                  <a:solidFill>
                    <a:sysClr val="windowText" lastClr="000000"/>
                  </a:solidFill>
                </a:endParaRPr>
              </a:p>
            </p:txBody>
          </p:sp>
        </p:grpSp>
        <p:grpSp>
          <p:nvGrpSpPr>
            <p:cNvPr id="343" name="Group 342"/>
            <p:cNvGrpSpPr/>
            <p:nvPr/>
          </p:nvGrpSpPr>
          <p:grpSpPr>
            <a:xfrm>
              <a:off x="10108538" y="3016101"/>
              <a:ext cx="772210" cy="549580"/>
              <a:chOff x="9313171" y="2143705"/>
              <a:chExt cx="866775" cy="781050"/>
            </a:xfrm>
          </p:grpSpPr>
          <p:sp>
            <p:nvSpPr>
              <p:cNvPr id="344" name="Rectangle 17"/>
              <p:cNvSpPr>
                <a:spLocks noChangeArrowheads="1"/>
              </p:cNvSpPr>
              <p:nvPr/>
            </p:nvSpPr>
            <p:spPr bwMode="auto">
              <a:xfrm>
                <a:off x="9360796" y="2291343"/>
                <a:ext cx="771525" cy="427037"/>
              </a:xfrm>
              <a:prstGeom prst="rect">
                <a:avLst/>
              </a:prstGeom>
              <a:solidFill>
                <a:srgbClr val="289FD7"/>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3260" tIns="46630" rIns="93260" bIns="46630" numCol="1" anchor="t" anchorCtr="0" compatLnSpc="1">
                <a:prstTxWarp prst="textNoShape">
                  <a:avLst/>
                </a:prstTxWarp>
              </a:bodyPr>
              <a:lstStyle/>
              <a:p>
                <a:pPr defTabSz="932597"/>
                <a:endParaRPr lang="en-US" sz="1836" kern="0">
                  <a:solidFill>
                    <a:sysClr val="windowText" lastClr="000000"/>
                  </a:solidFill>
                </a:endParaRPr>
              </a:p>
            </p:txBody>
          </p:sp>
          <p:sp>
            <p:nvSpPr>
              <p:cNvPr id="345" name="Rectangle 18"/>
              <p:cNvSpPr>
                <a:spLocks noChangeArrowheads="1"/>
              </p:cNvSpPr>
              <p:nvPr/>
            </p:nvSpPr>
            <p:spPr bwMode="auto">
              <a:xfrm>
                <a:off x="9360796" y="2188155"/>
                <a:ext cx="771525" cy="200025"/>
              </a:xfrm>
              <a:prstGeom prst="rect">
                <a:avLst/>
              </a:prstGeom>
              <a:solidFill>
                <a:srgbClr val="289FD7"/>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3260" tIns="46630" rIns="93260" bIns="46630" numCol="1" anchor="t" anchorCtr="0" compatLnSpc="1">
                <a:prstTxWarp prst="textNoShape">
                  <a:avLst/>
                </a:prstTxWarp>
              </a:bodyPr>
              <a:lstStyle/>
              <a:p>
                <a:pPr defTabSz="932597"/>
                <a:endParaRPr lang="en-US" sz="1836" kern="0">
                  <a:solidFill>
                    <a:sysClr val="windowText" lastClr="000000"/>
                  </a:solidFill>
                </a:endParaRPr>
              </a:p>
            </p:txBody>
          </p:sp>
          <p:sp>
            <p:nvSpPr>
              <p:cNvPr id="346" name="Freeform 19"/>
              <p:cNvSpPr>
                <a:spLocks noEditPoints="1"/>
              </p:cNvSpPr>
              <p:nvPr/>
            </p:nvSpPr>
            <p:spPr bwMode="auto">
              <a:xfrm>
                <a:off x="9313171" y="2143705"/>
                <a:ext cx="866775" cy="781050"/>
              </a:xfrm>
              <a:custGeom>
                <a:avLst/>
                <a:gdLst>
                  <a:gd name="T0" fmla="*/ 311 w 329"/>
                  <a:gd name="T1" fmla="*/ 0 h 298"/>
                  <a:gd name="T2" fmla="*/ 18 w 329"/>
                  <a:gd name="T3" fmla="*/ 0 h 298"/>
                  <a:gd name="T4" fmla="*/ 0 w 329"/>
                  <a:gd name="T5" fmla="*/ 18 h 298"/>
                  <a:gd name="T6" fmla="*/ 0 w 329"/>
                  <a:gd name="T7" fmla="*/ 218 h 298"/>
                  <a:gd name="T8" fmla="*/ 18 w 329"/>
                  <a:gd name="T9" fmla="*/ 236 h 298"/>
                  <a:gd name="T10" fmla="*/ 119 w 329"/>
                  <a:gd name="T11" fmla="*/ 236 h 298"/>
                  <a:gd name="T12" fmla="*/ 56 w 329"/>
                  <a:gd name="T13" fmla="*/ 281 h 298"/>
                  <a:gd name="T14" fmla="*/ 56 w 329"/>
                  <a:gd name="T15" fmla="*/ 298 h 298"/>
                  <a:gd name="T16" fmla="*/ 132 w 329"/>
                  <a:gd name="T17" fmla="*/ 298 h 298"/>
                  <a:gd name="T18" fmla="*/ 191 w 329"/>
                  <a:gd name="T19" fmla="*/ 298 h 298"/>
                  <a:gd name="T20" fmla="*/ 272 w 329"/>
                  <a:gd name="T21" fmla="*/ 298 h 298"/>
                  <a:gd name="T22" fmla="*/ 272 w 329"/>
                  <a:gd name="T23" fmla="*/ 281 h 298"/>
                  <a:gd name="T24" fmla="*/ 208 w 329"/>
                  <a:gd name="T25" fmla="*/ 236 h 298"/>
                  <a:gd name="T26" fmla="*/ 311 w 329"/>
                  <a:gd name="T27" fmla="*/ 236 h 298"/>
                  <a:gd name="T28" fmla="*/ 329 w 329"/>
                  <a:gd name="T29" fmla="*/ 218 h 298"/>
                  <a:gd name="T30" fmla="*/ 329 w 329"/>
                  <a:gd name="T31" fmla="*/ 18 h 298"/>
                  <a:gd name="T32" fmla="*/ 311 w 329"/>
                  <a:gd name="T33" fmla="*/ 0 h 298"/>
                  <a:gd name="T34" fmla="*/ 308 w 329"/>
                  <a:gd name="T35" fmla="*/ 215 h 298"/>
                  <a:gd name="T36" fmla="*/ 20 w 329"/>
                  <a:gd name="T37" fmla="*/ 215 h 298"/>
                  <a:gd name="T38" fmla="*/ 20 w 329"/>
                  <a:gd name="T39" fmla="*/ 21 h 298"/>
                  <a:gd name="T40" fmla="*/ 308 w 329"/>
                  <a:gd name="T41" fmla="*/ 21 h 298"/>
                  <a:gd name="T42" fmla="*/ 308 w 329"/>
                  <a:gd name="T43" fmla="*/ 215 h 2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29" h="298">
                    <a:moveTo>
                      <a:pt x="311" y="0"/>
                    </a:moveTo>
                    <a:cubicBezTo>
                      <a:pt x="18" y="0"/>
                      <a:pt x="18" y="0"/>
                      <a:pt x="18" y="0"/>
                    </a:cubicBezTo>
                    <a:cubicBezTo>
                      <a:pt x="8" y="0"/>
                      <a:pt x="0" y="8"/>
                      <a:pt x="0" y="18"/>
                    </a:cubicBezTo>
                    <a:cubicBezTo>
                      <a:pt x="0" y="218"/>
                      <a:pt x="0" y="218"/>
                      <a:pt x="0" y="218"/>
                    </a:cubicBezTo>
                    <a:cubicBezTo>
                      <a:pt x="0" y="228"/>
                      <a:pt x="8" y="236"/>
                      <a:pt x="18" y="236"/>
                    </a:cubicBezTo>
                    <a:cubicBezTo>
                      <a:pt x="119" y="236"/>
                      <a:pt x="119" y="236"/>
                      <a:pt x="119" y="236"/>
                    </a:cubicBezTo>
                    <a:cubicBezTo>
                      <a:pt x="129" y="276"/>
                      <a:pt x="119" y="281"/>
                      <a:pt x="56" y="281"/>
                    </a:cubicBezTo>
                    <a:cubicBezTo>
                      <a:pt x="56" y="298"/>
                      <a:pt x="56" y="298"/>
                      <a:pt x="56" y="298"/>
                    </a:cubicBezTo>
                    <a:cubicBezTo>
                      <a:pt x="132" y="298"/>
                      <a:pt x="132" y="298"/>
                      <a:pt x="132" y="298"/>
                    </a:cubicBezTo>
                    <a:cubicBezTo>
                      <a:pt x="191" y="298"/>
                      <a:pt x="191" y="298"/>
                      <a:pt x="191" y="298"/>
                    </a:cubicBezTo>
                    <a:cubicBezTo>
                      <a:pt x="272" y="298"/>
                      <a:pt x="272" y="298"/>
                      <a:pt x="272" y="298"/>
                    </a:cubicBezTo>
                    <a:cubicBezTo>
                      <a:pt x="272" y="281"/>
                      <a:pt x="272" y="281"/>
                      <a:pt x="272" y="281"/>
                    </a:cubicBezTo>
                    <a:cubicBezTo>
                      <a:pt x="203" y="281"/>
                      <a:pt x="198" y="276"/>
                      <a:pt x="208" y="236"/>
                    </a:cubicBezTo>
                    <a:cubicBezTo>
                      <a:pt x="311" y="236"/>
                      <a:pt x="311" y="236"/>
                      <a:pt x="311" y="236"/>
                    </a:cubicBezTo>
                    <a:cubicBezTo>
                      <a:pt x="320" y="236"/>
                      <a:pt x="329" y="228"/>
                      <a:pt x="329" y="218"/>
                    </a:cubicBezTo>
                    <a:cubicBezTo>
                      <a:pt x="329" y="18"/>
                      <a:pt x="329" y="18"/>
                      <a:pt x="329" y="18"/>
                    </a:cubicBezTo>
                    <a:cubicBezTo>
                      <a:pt x="329" y="8"/>
                      <a:pt x="320" y="0"/>
                      <a:pt x="311" y="0"/>
                    </a:cubicBezTo>
                    <a:close/>
                    <a:moveTo>
                      <a:pt x="308" y="215"/>
                    </a:moveTo>
                    <a:cubicBezTo>
                      <a:pt x="20" y="215"/>
                      <a:pt x="20" y="215"/>
                      <a:pt x="20" y="215"/>
                    </a:cubicBezTo>
                    <a:cubicBezTo>
                      <a:pt x="20" y="21"/>
                      <a:pt x="20" y="21"/>
                      <a:pt x="20" y="21"/>
                    </a:cubicBezTo>
                    <a:cubicBezTo>
                      <a:pt x="308" y="21"/>
                      <a:pt x="308" y="21"/>
                      <a:pt x="308" y="21"/>
                    </a:cubicBezTo>
                    <a:lnTo>
                      <a:pt x="308" y="215"/>
                    </a:lnTo>
                    <a:close/>
                  </a:path>
                </a:pathLst>
              </a:custGeom>
              <a:solidFill>
                <a:srgbClr val="4D4D4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p>
                <a:pPr defTabSz="932597"/>
                <a:endParaRPr lang="en-US" sz="1836" kern="0">
                  <a:solidFill>
                    <a:sysClr val="windowText" lastClr="000000"/>
                  </a:solidFill>
                </a:endParaRPr>
              </a:p>
            </p:txBody>
          </p:sp>
          <p:sp>
            <p:nvSpPr>
              <p:cNvPr id="347" name="Freeform 20"/>
              <p:cNvSpPr>
                <a:spLocks/>
              </p:cNvSpPr>
              <p:nvPr/>
            </p:nvSpPr>
            <p:spPr bwMode="auto">
              <a:xfrm>
                <a:off x="9589396" y="2300868"/>
                <a:ext cx="311150" cy="284162"/>
              </a:xfrm>
              <a:custGeom>
                <a:avLst/>
                <a:gdLst>
                  <a:gd name="T0" fmla="*/ 118 w 118"/>
                  <a:gd name="T1" fmla="*/ 59 h 108"/>
                  <a:gd name="T2" fmla="*/ 117 w 118"/>
                  <a:gd name="T3" fmla="*/ 45 h 108"/>
                  <a:gd name="T4" fmla="*/ 59 w 118"/>
                  <a:gd name="T5" fmla="*/ 59 h 108"/>
                  <a:gd name="T6" fmla="*/ 59 w 118"/>
                  <a:gd name="T7" fmla="*/ 0 h 108"/>
                  <a:gd name="T8" fmla="*/ 0 w 118"/>
                  <a:gd name="T9" fmla="*/ 59 h 108"/>
                  <a:gd name="T10" fmla="*/ 25 w 118"/>
                  <a:gd name="T11" fmla="*/ 108 h 108"/>
                  <a:gd name="T12" fmla="*/ 59 w 118"/>
                  <a:gd name="T13" fmla="*/ 59 h 108"/>
                  <a:gd name="T14" fmla="*/ 98 w 118"/>
                  <a:gd name="T15" fmla="*/ 104 h 108"/>
                  <a:gd name="T16" fmla="*/ 118 w 118"/>
                  <a:gd name="T17" fmla="*/ 59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8" h="108">
                    <a:moveTo>
                      <a:pt x="118" y="59"/>
                    </a:moveTo>
                    <a:cubicBezTo>
                      <a:pt x="118" y="54"/>
                      <a:pt x="118" y="50"/>
                      <a:pt x="117" y="45"/>
                    </a:cubicBezTo>
                    <a:cubicBezTo>
                      <a:pt x="59" y="59"/>
                      <a:pt x="59" y="59"/>
                      <a:pt x="59" y="59"/>
                    </a:cubicBezTo>
                    <a:cubicBezTo>
                      <a:pt x="59" y="0"/>
                      <a:pt x="59" y="0"/>
                      <a:pt x="59" y="0"/>
                    </a:cubicBezTo>
                    <a:cubicBezTo>
                      <a:pt x="26" y="0"/>
                      <a:pt x="0" y="27"/>
                      <a:pt x="0" y="59"/>
                    </a:cubicBezTo>
                    <a:cubicBezTo>
                      <a:pt x="0" y="79"/>
                      <a:pt x="10" y="97"/>
                      <a:pt x="25" y="108"/>
                    </a:cubicBezTo>
                    <a:cubicBezTo>
                      <a:pt x="59" y="59"/>
                      <a:pt x="59" y="59"/>
                      <a:pt x="59" y="59"/>
                    </a:cubicBezTo>
                    <a:cubicBezTo>
                      <a:pt x="98" y="104"/>
                      <a:pt x="98" y="104"/>
                      <a:pt x="98" y="104"/>
                    </a:cubicBezTo>
                    <a:cubicBezTo>
                      <a:pt x="111" y="93"/>
                      <a:pt x="118" y="77"/>
                      <a:pt x="118" y="59"/>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p>
                <a:pPr defTabSz="932597"/>
                <a:endParaRPr lang="en-US" sz="1836" kern="0">
                  <a:solidFill>
                    <a:sysClr val="windowText" lastClr="000000"/>
                  </a:solidFill>
                </a:endParaRPr>
              </a:p>
            </p:txBody>
          </p:sp>
          <p:sp>
            <p:nvSpPr>
              <p:cNvPr id="348" name="Freeform 21"/>
              <p:cNvSpPr>
                <a:spLocks noEditPoints="1"/>
              </p:cNvSpPr>
              <p:nvPr/>
            </p:nvSpPr>
            <p:spPr bwMode="auto">
              <a:xfrm>
                <a:off x="9584633" y="2296105"/>
                <a:ext cx="322263" cy="293687"/>
              </a:xfrm>
              <a:custGeom>
                <a:avLst/>
                <a:gdLst>
                  <a:gd name="T0" fmla="*/ 27 w 122"/>
                  <a:gd name="T1" fmla="*/ 112 h 112"/>
                  <a:gd name="T2" fmla="*/ 26 w 122"/>
                  <a:gd name="T3" fmla="*/ 111 h 112"/>
                  <a:gd name="T4" fmla="*/ 0 w 122"/>
                  <a:gd name="T5" fmla="*/ 61 h 112"/>
                  <a:gd name="T6" fmla="*/ 61 w 122"/>
                  <a:gd name="T7" fmla="*/ 0 h 112"/>
                  <a:gd name="T8" fmla="*/ 63 w 122"/>
                  <a:gd name="T9" fmla="*/ 0 h 112"/>
                  <a:gd name="T10" fmla="*/ 63 w 122"/>
                  <a:gd name="T11" fmla="*/ 59 h 112"/>
                  <a:gd name="T12" fmla="*/ 120 w 122"/>
                  <a:gd name="T13" fmla="*/ 45 h 112"/>
                  <a:gd name="T14" fmla="*/ 121 w 122"/>
                  <a:gd name="T15" fmla="*/ 47 h 112"/>
                  <a:gd name="T16" fmla="*/ 122 w 122"/>
                  <a:gd name="T17" fmla="*/ 61 h 112"/>
                  <a:gd name="T18" fmla="*/ 101 w 122"/>
                  <a:gd name="T19" fmla="*/ 108 h 112"/>
                  <a:gd name="T20" fmla="*/ 100 w 122"/>
                  <a:gd name="T21" fmla="*/ 109 h 112"/>
                  <a:gd name="T22" fmla="*/ 61 w 122"/>
                  <a:gd name="T23" fmla="*/ 65 h 112"/>
                  <a:gd name="T24" fmla="*/ 27 w 122"/>
                  <a:gd name="T25" fmla="*/ 112 h 112"/>
                  <a:gd name="T26" fmla="*/ 59 w 122"/>
                  <a:gd name="T27" fmla="*/ 4 h 112"/>
                  <a:gd name="T28" fmla="*/ 4 w 122"/>
                  <a:gd name="T29" fmla="*/ 61 h 112"/>
                  <a:gd name="T30" fmla="*/ 26 w 122"/>
                  <a:gd name="T31" fmla="*/ 107 h 112"/>
                  <a:gd name="T32" fmla="*/ 59 w 122"/>
                  <a:gd name="T33" fmla="*/ 61 h 112"/>
                  <a:gd name="T34" fmla="*/ 59 w 122"/>
                  <a:gd name="T35" fmla="*/ 4 h 112"/>
                  <a:gd name="T36" fmla="*/ 65 w 122"/>
                  <a:gd name="T37" fmla="*/ 62 h 112"/>
                  <a:gd name="T38" fmla="*/ 100 w 122"/>
                  <a:gd name="T39" fmla="*/ 103 h 112"/>
                  <a:gd name="T40" fmla="*/ 118 w 122"/>
                  <a:gd name="T41" fmla="*/ 61 h 112"/>
                  <a:gd name="T42" fmla="*/ 117 w 122"/>
                  <a:gd name="T43" fmla="*/ 50 h 112"/>
                  <a:gd name="T44" fmla="*/ 65 w 122"/>
                  <a:gd name="T45" fmla="*/ 62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22" h="112">
                    <a:moveTo>
                      <a:pt x="27" y="112"/>
                    </a:moveTo>
                    <a:cubicBezTo>
                      <a:pt x="26" y="111"/>
                      <a:pt x="26" y="111"/>
                      <a:pt x="26" y="111"/>
                    </a:cubicBezTo>
                    <a:cubicBezTo>
                      <a:pt x="9" y="100"/>
                      <a:pt x="0" y="81"/>
                      <a:pt x="0" y="61"/>
                    </a:cubicBezTo>
                    <a:cubicBezTo>
                      <a:pt x="0" y="27"/>
                      <a:pt x="27" y="0"/>
                      <a:pt x="61" y="0"/>
                    </a:cubicBezTo>
                    <a:cubicBezTo>
                      <a:pt x="63" y="0"/>
                      <a:pt x="63" y="0"/>
                      <a:pt x="63" y="0"/>
                    </a:cubicBezTo>
                    <a:cubicBezTo>
                      <a:pt x="63" y="59"/>
                      <a:pt x="63" y="59"/>
                      <a:pt x="63" y="59"/>
                    </a:cubicBezTo>
                    <a:cubicBezTo>
                      <a:pt x="120" y="45"/>
                      <a:pt x="120" y="45"/>
                      <a:pt x="120" y="45"/>
                    </a:cubicBezTo>
                    <a:cubicBezTo>
                      <a:pt x="121" y="47"/>
                      <a:pt x="121" y="47"/>
                      <a:pt x="121" y="47"/>
                    </a:cubicBezTo>
                    <a:cubicBezTo>
                      <a:pt x="122" y="52"/>
                      <a:pt x="122" y="56"/>
                      <a:pt x="122" y="61"/>
                    </a:cubicBezTo>
                    <a:cubicBezTo>
                      <a:pt x="122" y="79"/>
                      <a:pt x="115" y="96"/>
                      <a:pt x="101" y="108"/>
                    </a:cubicBezTo>
                    <a:cubicBezTo>
                      <a:pt x="100" y="109"/>
                      <a:pt x="100" y="109"/>
                      <a:pt x="100" y="109"/>
                    </a:cubicBezTo>
                    <a:cubicBezTo>
                      <a:pt x="61" y="65"/>
                      <a:pt x="61" y="65"/>
                      <a:pt x="61" y="65"/>
                    </a:cubicBezTo>
                    <a:lnTo>
                      <a:pt x="27" y="112"/>
                    </a:lnTo>
                    <a:close/>
                    <a:moveTo>
                      <a:pt x="59" y="4"/>
                    </a:moveTo>
                    <a:cubicBezTo>
                      <a:pt x="28" y="5"/>
                      <a:pt x="4" y="30"/>
                      <a:pt x="4" y="61"/>
                    </a:cubicBezTo>
                    <a:cubicBezTo>
                      <a:pt x="4" y="79"/>
                      <a:pt x="12" y="96"/>
                      <a:pt x="26" y="107"/>
                    </a:cubicBezTo>
                    <a:cubicBezTo>
                      <a:pt x="59" y="61"/>
                      <a:pt x="59" y="61"/>
                      <a:pt x="59" y="61"/>
                    </a:cubicBezTo>
                    <a:lnTo>
                      <a:pt x="59" y="4"/>
                    </a:lnTo>
                    <a:close/>
                    <a:moveTo>
                      <a:pt x="65" y="62"/>
                    </a:moveTo>
                    <a:cubicBezTo>
                      <a:pt x="100" y="103"/>
                      <a:pt x="100" y="103"/>
                      <a:pt x="100" y="103"/>
                    </a:cubicBezTo>
                    <a:cubicBezTo>
                      <a:pt x="112" y="92"/>
                      <a:pt x="118" y="77"/>
                      <a:pt x="118" y="61"/>
                    </a:cubicBezTo>
                    <a:cubicBezTo>
                      <a:pt x="118" y="57"/>
                      <a:pt x="118" y="54"/>
                      <a:pt x="117" y="50"/>
                    </a:cubicBezTo>
                    <a:lnTo>
                      <a:pt x="65" y="62"/>
                    </a:lnTo>
                    <a:close/>
                  </a:path>
                </a:pathLst>
              </a:custGeom>
              <a:solidFill>
                <a:srgbClr val="289FD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p>
                <a:pPr defTabSz="932597"/>
                <a:endParaRPr lang="en-US" sz="1836" kern="0">
                  <a:solidFill>
                    <a:sysClr val="windowText" lastClr="000000"/>
                  </a:solidFill>
                </a:endParaRPr>
              </a:p>
            </p:txBody>
          </p:sp>
          <p:sp>
            <p:nvSpPr>
              <p:cNvPr id="349" name="Freeform 22"/>
              <p:cNvSpPr>
                <a:spLocks/>
              </p:cNvSpPr>
              <p:nvPr/>
            </p:nvSpPr>
            <p:spPr bwMode="auto">
              <a:xfrm>
                <a:off x="9656071" y="2456443"/>
                <a:ext cx="192088" cy="157162"/>
              </a:xfrm>
              <a:custGeom>
                <a:avLst/>
                <a:gdLst>
                  <a:gd name="T0" fmla="*/ 0 w 73"/>
                  <a:gd name="T1" fmla="*/ 49 h 60"/>
                  <a:gd name="T2" fmla="*/ 34 w 73"/>
                  <a:gd name="T3" fmla="*/ 60 h 60"/>
                  <a:gd name="T4" fmla="*/ 73 w 73"/>
                  <a:gd name="T5" fmla="*/ 45 h 60"/>
                  <a:gd name="T6" fmla="*/ 34 w 73"/>
                  <a:gd name="T7" fmla="*/ 0 h 60"/>
                  <a:gd name="T8" fmla="*/ 0 w 73"/>
                  <a:gd name="T9" fmla="*/ 49 h 60"/>
                </a:gdLst>
                <a:ahLst/>
                <a:cxnLst>
                  <a:cxn ang="0">
                    <a:pos x="T0" y="T1"/>
                  </a:cxn>
                  <a:cxn ang="0">
                    <a:pos x="T2" y="T3"/>
                  </a:cxn>
                  <a:cxn ang="0">
                    <a:pos x="T4" y="T5"/>
                  </a:cxn>
                  <a:cxn ang="0">
                    <a:pos x="T6" y="T7"/>
                  </a:cxn>
                  <a:cxn ang="0">
                    <a:pos x="T8" y="T9"/>
                  </a:cxn>
                </a:cxnLst>
                <a:rect l="0" t="0" r="r" b="b"/>
                <a:pathLst>
                  <a:path w="73" h="60">
                    <a:moveTo>
                      <a:pt x="0" y="49"/>
                    </a:moveTo>
                    <a:cubicBezTo>
                      <a:pt x="9" y="56"/>
                      <a:pt x="21" y="60"/>
                      <a:pt x="34" y="60"/>
                    </a:cubicBezTo>
                    <a:cubicBezTo>
                      <a:pt x="49" y="60"/>
                      <a:pt x="63" y="54"/>
                      <a:pt x="73" y="45"/>
                    </a:cubicBezTo>
                    <a:cubicBezTo>
                      <a:pt x="34" y="0"/>
                      <a:pt x="34" y="0"/>
                      <a:pt x="34" y="0"/>
                    </a:cubicBezTo>
                    <a:lnTo>
                      <a:pt x="0" y="4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p>
                <a:pPr defTabSz="932597"/>
                <a:endParaRPr lang="en-US" sz="1836" kern="0">
                  <a:solidFill>
                    <a:sysClr val="windowText" lastClr="000000"/>
                  </a:solidFill>
                </a:endParaRPr>
              </a:p>
            </p:txBody>
          </p:sp>
          <p:sp>
            <p:nvSpPr>
              <p:cNvPr id="350" name="Freeform 23"/>
              <p:cNvSpPr>
                <a:spLocks noEditPoints="1"/>
              </p:cNvSpPr>
              <p:nvPr/>
            </p:nvSpPr>
            <p:spPr bwMode="auto">
              <a:xfrm>
                <a:off x="9648133" y="2448505"/>
                <a:ext cx="207963" cy="169862"/>
              </a:xfrm>
              <a:custGeom>
                <a:avLst/>
                <a:gdLst>
                  <a:gd name="T0" fmla="*/ 37 w 79"/>
                  <a:gd name="T1" fmla="*/ 65 h 65"/>
                  <a:gd name="T2" fmla="*/ 2 w 79"/>
                  <a:gd name="T3" fmla="*/ 53 h 65"/>
                  <a:gd name="T4" fmla="*/ 0 w 79"/>
                  <a:gd name="T5" fmla="*/ 52 h 65"/>
                  <a:gd name="T6" fmla="*/ 37 w 79"/>
                  <a:gd name="T7" fmla="*/ 0 h 65"/>
                  <a:gd name="T8" fmla="*/ 79 w 79"/>
                  <a:gd name="T9" fmla="*/ 48 h 65"/>
                  <a:gd name="T10" fmla="*/ 77 w 79"/>
                  <a:gd name="T11" fmla="*/ 50 h 65"/>
                  <a:gd name="T12" fmla="*/ 37 w 79"/>
                  <a:gd name="T13" fmla="*/ 65 h 65"/>
                  <a:gd name="T14" fmla="*/ 6 w 79"/>
                  <a:gd name="T15" fmla="*/ 51 h 65"/>
                  <a:gd name="T16" fmla="*/ 37 w 79"/>
                  <a:gd name="T17" fmla="*/ 61 h 65"/>
                  <a:gd name="T18" fmla="*/ 73 w 79"/>
                  <a:gd name="T19" fmla="*/ 48 h 65"/>
                  <a:gd name="T20" fmla="*/ 37 w 79"/>
                  <a:gd name="T21" fmla="*/ 7 h 65"/>
                  <a:gd name="T22" fmla="*/ 6 w 79"/>
                  <a:gd name="T23" fmla="*/ 51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65">
                    <a:moveTo>
                      <a:pt x="37" y="65"/>
                    </a:moveTo>
                    <a:cubicBezTo>
                      <a:pt x="24" y="65"/>
                      <a:pt x="12" y="61"/>
                      <a:pt x="2" y="53"/>
                    </a:cubicBezTo>
                    <a:cubicBezTo>
                      <a:pt x="0" y="52"/>
                      <a:pt x="0" y="52"/>
                      <a:pt x="0" y="52"/>
                    </a:cubicBezTo>
                    <a:cubicBezTo>
                      <a:pt x="37" y="0"/>
                      <a:pt x="37" y="0"/>
                      <a:pt x="37" y="0"/>
                    </a:cubicBezTo>
                    <a:cubicBezTo>
                      <a:pt x="79" y="48"/>
                      <a:pt x="79" y="48"/>
                      <a:pt x="79" y="48"/>
                    </a:cubicBezTo>
                    <a:cubicBezTo>
                      <a:pt x="77" y="50"/>
                      <a:pt x="77" y="50"/>
                      <a:pt x="77" y="50"/>
                    </a:cubicBezTo>
                    <a:cubicBezTo>
                      <a:pt x="66" y="59"/>
                      <a:pt x="52" y="65"/>
                      <a:pt x="37" y="65"/>
                    </a:cubicBezTo>
                    <a:close/>
                    <a:moveTo>
                      <a:pt x="6" y="51"/>
                    </a:moveTo>
                    <a:cubicBezTo>
                      <a:pt x="15" y="57"/>
                      <a:pt x="26" y="61"/>
                      <a:pt x="37" y="61"/>
                    </a:cubicBezTo>
                    <a:cubicBezTo>
                      <a:pt x="50" y="61"/>
                      <a:pt x="63" y="56"/>
                      <a:pt x="73" y="48"/>
                    </a:cubicBezTo>
                    <a:cubicBezTo>
                      <a:pt x="37" y="7"/>
                      <a:pt x="37" y="7"/>
                      <a:pt x="37" y="7"/>
                    </a:cubicBezTo>
                    <a:lnTo>
                      <a:pt x="6" y="51"/>
                    </a:lnTo>
                    <a:close/>
                  </a:path>
                </a:pathLst>
              </a:custGeom>
              <a:solidFill>
                <a:srgbClr val="289FD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p>
                <a:pPr defTabSz="932597"/>
                <a:endParaRPr lang="en-US" sz="1836" kern="0">
                  <a:solidFill>
                    <a:sysClr val="windowText" lastClr="000000"/>
                  </a:solidFill>
                </a:endParaRPr>
              </a:p>
            </p:txBody>
          </p:sp>
        </p:grpSp>
        <p:grpSp>
          <p:nvGrpSpPr>
            <p:cNvPr id="418" name="Group 417"/>
            <p:cNvGrpSpPr/>
            <p:nvPr/>
          </p:nvGrpSpPr>
          <p:grpSpPr>
            <a:xfrm>
              <a:off x="10147140" y="3071646"/>
              <a:ext cx="879149" cy="2392739"/>
              <a:chOff x="9418280" y="1564530"/>
              <a:chExt cx="1620820" cy="4628729"/>
            </a:xfrm>
          </p:grpSpPr>
          <p:sp>
            <p:nvSpPr>
              <p:cNvPr id="419" name="AutoShape 360"/>
              <p:cNvSpPr>
                <a:spLocks noChangeAspect="1" noChangeArrowheads="1" noTextEdit="1"/>
              </p:cNvSpPr>
              <p:nvPr/>
            </p:nvSpPr>
            <p:spPr bwMode="auto">
              <a:xfrm>
                <a:off x="9418280" y="1564530"/>
                <a:ext cx="1620820" cy="46287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21" name="Rectangle 363"/>
              <p:cNvSpPr>
                <a:spLocks noChangeArrowheads="1"/>
              </p:cNvSpPr>
              <p:nvPr/>
            </p:nvSpPr>
            <p:spPr bwMode="auto">
              <a:xfrm>
                <a:off x="9422649" y="2527847"/>
                <a:ext cx="1616451" cy="74269"/>
              </a:xfrm>
              <a:prstGeom prst="rect">
                <a:avLst/>
              </a:prstGeom>
              <a:solidFill>
                <a:srgbClr val="96969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22" name="Rectangle 364"/>
              <p:cNvSpPr>
                <a:spLocks noChangeArrowheads="1"/>
              </p:cNvSpPr>
              <p:nvPr/>
            </p:nvSpPr>
            <p:spPr bwMode="auto">
              <a:xfrm>
                <a:off x="9514393" y="2602117"/>
                <a:ext cx="1432962" cy="78638"/>
              </a:xfrm>
              <a:prstGeom prst="rect">
                <a:avLst/>
              </a:prstGeom>
              <a:solidFill>
                <a:srgbClr val="50505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23" name="Rectangle 365"/>
              <p:cNvSpPr>
                <a:spLocks noChangeArrowheads="1"/>
              </p:cNvSpPr>
              <p:nvPr/>
            </p:nvSpPr>
            <p:spPr bwMode="auto">
              <a:xfrm>
                <a:off x="9422649" y="3320782"/>
                <a:ext cx="1616451" cy="74269"/>
              </a:xfrm>
              <a:prstGeom prst="rect">
                <a:avLst/>
              </a:prstGeom>
              <a:solidFill>
                <a:srgbClr val="96969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24" name="Rectangle 366"/>
              <p:cNvSpPr>
                <a:spLocks noChangeArrowheads="1"/>
              </p:cNvSpPr>
              <p:nvPr/>
            </p:nvSpPr>
            <p:spPr bwMode="auto">
              <a:xfrm>
                <a:off x="9514393" y="3390683"/>
                <a:ext cx="1432962" cy="78638"/>
              </a:xfrm>
              <a:prstGeom prst="rect">
                <a:avLst/>
              </a:prstGeom>
              <a:solidFill>
                <a:srgbClr val="50505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25" name="Rectangle 367"/>
              <p:cNvSpPr>
                <a:spLocks noChangeArrowheads="1"/>
              </p:cNvSpPr>
              <p:nvPr/>
            </p:nvSpPr>
            <p:spPr bwMode="auto">
              <a:xfrm>
                <a:off x="9689145" y="4113717"/>
                <a:ext cx="1083459" cy="69901"/>
              </a:xfrm>
              <a:prstGeom prst="rect">
                <a:avLst/>
              </a:prstGeom>
              <a:solidFill>
                <a:srgbClr val="96969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26" name="Rectangle 368"/>
              <p:cNvSpPr>
                <a:spLocks noChangeArrowheads="1"/>
              </p:cNvSpPr>
              <p:nvPr/>
            </p:nvSpPr>
            <p:spPr bwMode="auto">
              <a:xfrm>
                <a:off x="9780889" y="4183617"/>
                <a:ext cx="902155" cy="126695"/>
              </a:xfrm>
              <a:prstGeom prst="rect">
                <a:avLst/>
              </a:prstGeom>
              <a:solidFill>
                <a:srgbClr val="50505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27" name="Rectangle 369"/>
              <p:cNvSpPr>
                <a:spLocks noChangeArrowheads="1"/>
              </p:cNvSpPr>
              <p:nvPr/>
            </p:nvSpPr>
            <p:spPr bwMode="auto">
              <a:xfrm>
                <a:off x="9890109" y="2680755"/>
                <a:ext cx="1057246" cy="640027"/>
              </a:xfrm>
              <a:prstGeom prst="rect">
                <a:avLst/>
              </a:prstGeom>
              <a:solidFill>
                <a:srgbClr val="D2D2D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28" name="Freeform 370"/>
              <p:cNvSpPr>
                <a:spLocks/>
              </p:cNvSpPr>
              <p:nvPr/>
            </p:nvSpPr>
            <p:spPr bwMode="auto">
              <a:xfrm>
                <a:off x="9890109" y="3469321"/>
                <a:ext cx="1057246" cy="644396"/>
              </a:xfrm>
              <a:custGeom>
                <a:avLst/>
                <a:gdLst>
                  <a:gd name="T0" fmla="*/ 363 w 484"/>
                  <a:gd name="T1" fmla="*/ 295 h 295"/>
                  <a:gd name="T2" fmla="*/ 484 w 484"/>
                  <a:gd name="T3" fmla="*/ 0 h 295"/>
                  <a:gd name="T4" fmla="*/ 0 w 484"/>
                  <a:gd name="T5" fmla="*/ 0 h 295"/>
                  <a:gd name="T6" fmla="*/ 0 w 484"/>
                  <a:gd name="T7" fmla="*/ 295 h 295"/>
                  <a:gd name="T8" fmla="*/ 363 w 484"/>
                  <a:gd name="T9" fmla="*/ 295 h 295"/>
                </a:gdLst>
                <a:ahLst/>
                <a:cxnLst>
                  <a:cxn ang="0">
                    <a:pos x="T0" y="T1"/>
                  </a:cxn>
                  <a:cxn ang="0">
                    <a:pos x="T2" y="T3"/>
                  </a:cxn>
                  <a:cxn ang="0">
                    <a:pos x="T4" y="T5"/>
                  </a:cxn>
                  <a:cxn ang="0">
                    <a:pos x="T6" y="T7"/>
                  </a:cxn>
                  <a:cxn ang="0">
                    <a:pos x="T8" y="T9"/>
                  </a:cxn>
                </a:cxnLst>
                <a:rect l="0" t="0" r="r" b="b"/>
                <a:pathLst>
                  <a:path w="484" h="295">
                    <a:moveTo>
                      <a:pt x="363" y="295"/>
                    </a:moveTo>
                    <a:lnTo>
                      <a:pt x="484" y="0"/>
                    </a:lnTo>
                    <a:lnTo>
                      <a:pt x="0" y="0"/>
                    </a:lnTo>
                    <a:lnTo>
                      <a:pt x="0" y="295"/>
                    </a:lnTo>
                    <a:lnTo>
                      <a:pt x="363" y="295"/>
                    </a:lnTo>
                    <a:close/>
                  </a:path>
                </a:pathLst>
              </a:custGeom>
              <a:solidFill>
                <a:srgbClr val="D2D2D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29" name="Rectangle 371"/>
              <p:cNvSpPr>
                <a:spLocks noChangeArrowheads="1"/>
              </p:cNvSpPr>
              <p:nvPr/>
            </p:nvSpPr>
            <p:spPr bwMode="auto">
              <a:xfrm>
                <a:off x="9514393" y="2680755"/>
                <a:ext cx="375716" cy="640027"/>
              </a:xfrm>
              <a:prstGeom prst="rect">
                <a:avLst/>
              </a:prstGeom>
              <a:solidFill>
                <a:srgbClr val="96969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30" name="Rectangle 372"/>
              <p:cNvSpPr>
                <a:spLocks noChangeArrowheads="1"/>
              </p:cNvSpPr>
              <p:nvPr/>
            </p:nvSpPr>
            <p:spPr bwMode="auto">
              <a:xfrm>
                <a:off x="10014619" y="2925407"/>
                <a:ext cx="375716" cy="155092"/>
              </a:xfrm>
              <a:prstGeom prst="rect">
                <a:avLst/>
              </a:prstGeom>
              <a:solidFill>
                <a:srgbClr val="96969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31" name="Freeform 373"/>
              <p:cNvSpPr>
                <a:spLocks/>
              </p:cNvSpPr>
              <p:nvPr/>
            </p:nvSpPr>
            <p:spPr bwMode="auto">
              <a:xfrm>
                <a:off x="9514393" y="3469321"/>
                <a:ext cx="375716" cy="644396"/>
              </a:xfrm>
              <a:custGeom>
                <a:avLst/>
                <a:gdLst>
                  <a:gd name="T0" fmla="*/ 122 w 172"/>
                  <a:gd name="T1" fmla="*/ 295 h 295"/>
                  <a:gd name="T2" fmla="*/ 172 w 172"/>
                  <a:gd name="T3" fmla="*/ 295 h 295"/>
                  <a:gd name="T4" fmla="*/ 172 w 172"/>
                  <a:gd name="T5" fmla="*/ 0 h 295"/>
                  <a:gd name="T6" fmla="*/ 0 w 172"/>
                  <a:gd name="T7" fmla="*/ 0 h 295"/>
                  <a:gd name="T8" fmla="*/ 122 w 172"/>
                  <a:gd name="T9" fmla="*/ 295 h 295"/>
                </a:gdLst>
                <a:ahLst/>
                <a:cxnLst>
                  <a:cxn ang="0">
                    <a:pos x="T0" y="T1"/>
                  </a:cxn>
                  <a:cxn ang="0">
                    <a:pos x="T2" y="T3"/>
                  </a:cxn>
                  <a:cxn ang="0">
                    <a:pos x="T4" y="T5"/>
                  </a:cxn>
                  <a:cxn ang="0">
                    <a:pos x="T6" y="T7"/>
                  </a:cxn>
                  <a:cxn ang="0">
                    <a:pos x="T8" y="T9"/>
                  </a:cxn>
                </a:cxnLst>
                <a:rect l="0" t="0" r="r" b="b"/>
                <a:pathLst>
                  <a:path w="172" h="295">
                    <a:moveTo>
                      <a:pt x="122" y="295"/>
                    </a:moveTo>
                    <a:lnTo>
                      <a:pt x="172" y="295"/>
                    </a:lnTo>
                    <a:lnTo>
                      <a:pt x="172" y="0"/>
                    </a:lnTo>
                    <a:lnTo>
                      <a:pt x="0" y="0"/>
                    </a:lnTo>
                    <a:lnTo>
                      <a:pt x="122" y="295"/>
                    </a:lnTo>
                    <a:close/>
                  </a:path>
                </a:pathLst>
              </a:custGeom>
              <a:solidFill>
                <a:srgbClr val="9696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32" name="Freeform 374"/>
              <p:cNvSpPr>
                <a:spLocks/>
              </p:cNvSpPr>
              <p:nvPr/>
            </p:nvSpPr>
            <p:spPr bwMode="auto">
              <a:xfrm>
                <a:off x="9855159" y="4393319"/>
                <a:ext cx="76454" cy="192227"/>
              </a:xfrm>
              <a:custGeom>
                <a:avLst/>
                <a:gdLst>
                  <a:gd name="T0" fmla="*/ 18 w 18"/>
                  <a:gd name="T1" fmla="*/ 0 h 44"/>
                  <a:gd name="T2" fmla="*/ 18 w 18"/>
                  <a:gd name="T3" fmla="*/ 44 h 44"/>
                  <a:gd name="T4" fmla="*/ 9 w 18"/>
                  <a:gd name="T5" fmla="*/ 44 h 44"/>
                  <a:gd name="T6" fmla="*/ 9 w 18"/>
                  <a:gd name="T7" fmla="*/ 10 h 44"/>
                  <a:gd name="T8" fmla="*/ 7 w 18"/>
                  <a:gd name="T9" fmla="*/ 12 h 44"/>
                  <a:gd name="T10" fmla="*/ 5 w 18"/>
                  <a:gd name="T11" fmla="*/ 13 h 44"/>
                  <a:gd name="T12" fmla="*/ 2 w 18"/>
                  <a:gd name="T13" fmla="*/ 14 h 44"/>
                  <a:gd name="T14" fmla="*/ 0 w 18"/>
                  <a:gd name="T15" fmla="*/ 14 h 44"/>
                  <a:gd name="T16" fmla="*/ 0 w 18"/>
                  <a:gd name="T17" fmla="*/ 6 h 44"/>
                  <a:gd name="T18" fmla="*/ 7 w 18"/>
                  <a:gd name="T19" fmla="*/ 3 h 44"/>
                  <a:gd name="T20" fmla="*/ 13 w 18"/>
                  <a:gd name="T21" fmla="*/ 0 h 44"/>
                  <a:gd name="T22" fmla="*/ 18 w 18"/>
                  <a:gd name="T23" fmla="*/ 0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8" h="44">
                    <a:moveTo>
                      <a:pt x="18" y="0"/>
                    </a:moveTo>
                    <a:cubicBezTo>
                      <a:pt x="18" y="44"/>
                      <a:pt x="18" y="44"/>
                      <a:pt x="18" y="44"/>
                    </a:cubicBezTo>
                    <a:cubicBezTo>
                      <a:pt x="9" y="44"/>
                      <a:pt x="9" y="44"/>
                      <a:pt x="9" y="44"/>
                    </a:cubicBezTo>
                    <a:cubicBezTo>
                      <a:pt x="9" y="10"/>
                      <a:pt x="9" y="10"/>
                      <a:pt x="9" y="10"/>
                    </a:cubicBezTo>
                    <a:cubicBezTo>
                      <a:pt x="8" y="11"/>
                      <a:pt x="8" y="11"/>
                      <a:pt x="7" y="12"/>
                    </a:cubicBezTo>
                    <a:cubicBezTo>
                      <a:pt x="6" y="12"/>
                      <a:pt x="6" y="13"/>
                      <a:pt x="5" y="13"/>
                    </a:cubicBezTo>
                    <a:cubicBezTo>
                      <a:pt x="4" y="13"/>
                      <a:pt x="3" y="13"/>
                      <a:pt x="2" y="14"/>
                    </a:cubicBezTo>
                    <a:cubicBezTo>
                      <a:pt x="1" y="14"/>
                      <a:pt x="0" y="14"/>
                      <a:pt x="0" y="14"/>
                    </a:cubicBezTo>
                    <a:cubicBezTo>
                      <a:pt x="0" y="6"/>
                      <a:pt x="0" y="6"/>
                      <a:pt x="0" y="6"/>
                    </a:cubicBezTo>
                    <a:cubicBezTo>
                      <a:pt x="2" y="5"/>
                      <a:pt x="4" y="5"/>
                      <a:pt x="7" y="3"/>
                    </a:cubicBezTo>
                    <a:cubicBezTo>
                      <a:pt x="9" y="2"/>
                      <a:pt x="11" y="1"/>
                      <a:pt x="13" y="0"/>
                    </a:cubicBezTo>
                    <a:lnTo>
                      <a:pt x="18" y="0"/>
                    </a:lnTo>
                    <a:close/>
                  </a:path>
                </a:pathLst>
              </a:custGeom>
              <a:solidFill>
                <a:srgbClr val="0020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33" name="Freeform 375"/>
              <p:cNvSpPr>
                <a:spLocks noEditPoints="1"/>
              </p:cNvSpPr>
              <p:nvPr/>
            </p:nvSpPr>
            <p:spPr bwMode="auto">
              <a:xfrm>
                <a:off x="10001513" y="4393319"/>
                <a:ext cx="135432" cy="196595"/>
              </a:xfrm>
              <a:custGeom>
                <a:avLst/>
                <a:gdLst>
                  <a:gd name="T0" fmla="*/ 15 w 31"/>
                  <a:gd name="T1" fmla="*/ 45 h 45"/>
                  <a:gd name="T2" fmla="*/ 0 w 31"/>
                  <a:gd name="T3" fmla="*/ 23 h 45"/>
                  <a:gd name="T4" fmla="*/ 4 w 31"/>
                  <a:gd name="T5" fmla="*/ 6 h 45"/>
                  <a:gd name="T6" fmla="*/ 16 w 31"/>
                  <a:gd name="T7" fmla="*/ 0 h 45"/>
                  <a:gd name="T8" fmla="*/ 31 w 31"/>
                  <a:gd name="T9" fmla="*/ 22 h 45"/>
                  <a:gd name="T10" fmla="*/ 27 w 31"/>
                  <a:gd name="T11" fmla="*/ 39 h 45"/>
                  <a:gd name="T12" fmla="*/ 15 w 31"/>
                  <a:gd name="T13" fmla="*/ 45 h 45"/>
                  <a:gd name="T14" fmla="*/ 16 w 31"/>
                  <a:gd name="T15" fmla="*/ 7 h 45"/>
                  <a:gd name="T16" fmla="*/ 9 w 31"/>
                  <a:gd name="T17" fmla="*/ 23 h 45"/>
                  <a:gd name="T18" fmla="*/ 15 w 31"/>
                  <a:gd name="T19" fmla="*/ 37 h 45"/>
                  <a:gd name="T20" fmla="*/ 21 w 31"/>
                  <a:gd name="T21" fmla="*/ 22 h 45"/>
                  <a:gd name="T22" fmla="*/ 16 w 31"/>
                  <a:gd name="T23" fmla="*/ 7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1" h="45">
                    <a:moveTo>
                      <a:pt x="15" y="45"/>
                    </a:moveTo>
                    <a:cubicBezTo>
                      <a:pt x="5" y="45"/>
                      <a:pt x="0" y="38"/>
                      <a:pt x="0" y="23"/>
                    </a:cubicBezTo>
                    <a:cubicBezTo>
                      <a:pt x="0" y="16"/>
                      <a:pt x="1" y="10"/>
                      <a:pt x="4" y="6"/>
                    </a:cubicBezTo>
                    <a:cubicBezTo>
                      <a:pt x="7" y="2"/>
                      <a:pt x="11" y="0"/>
                      <a:pt x="16" y="0"/>
                    </a:cubicBezTo>
                    <a:cubicBezTo>
                      <a:pt x="26" y="0"/>
                      <a:pt x="31" y="7"/>
                      <a:pt x="31" y="22"/>
                    </a:cubicBezTo>
                    <a:cubicBezTo>
                      <a:pt x="31" y="29"/>
                      <a:pt x="30" y="35"/>
                      <a:pt x="27" y="39"/>
                    </a:cubicBezTo>
                    <a:cubicBezTo>
                      <a:pt x="24" y="43"/>
                      <a:pt x="20" y="45"/>
                      <a:pt x="15" y="45"/>
                    </a:cubicBezTo>
                    <a:close/>
                    <a:moveTo>
                      <a:pt x="16" y="7"/>
                    </a:moveTo>
                    <a:cubicBezTo>
                      <a:pt x="11" y="7"/>
                      <a:pt x="9" y="12"/>
                      <a:pt x="9" y="23"/>
                    </a:cubicBezTo>
                    <a:cubicBezTo>
                      <a:pt x="9" y="33"/>
                      <a:pt x="11" y="37"/>
                      <a:pt x="15" y="37"/>
                    </a:cubicBezTo>
                    <a:cubicBezTo>
                      <a:pt x="19" y="37"/>
                      <a:pt x="21" y="32"/>
                      <a:pt x="21" y="22"/>
                    </a:cubicBezTo>
                    <a:cubicBezTo>
                      <a:pt x="21" y="12"/>
                      <a:pt x="19" y="7"/>
                      <a:pt x="16" y="7"/>
                    </a:cubicBezTo>
                    <a:close/>
                  </a:path>
                </a:pathLst>
              </a:custGeom>
              <a:solidFill>
                <a:srgbClr val="0020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34" name="Freeform 376"/>
              <p:cNvSpPr>
                <a:spLocks/>
              </p:cNvSpPr>
              <p:nvPr/>
            </p:nvSpPr>
            <p:spPr bwMode="auto">
              <a:xfrm>
                <a:off x="10176265" y="4393319"/>
                <a:ext cx="78638" cy="192227"/>
              </a:xfrm>
              <a:custGeom>
                <a:avLst/>
                <a:gdLst>
                  <a:gd name="T0" fmla="*/ 18 w 18"/>
                  <a:gd name="T1" fmla="*/ 0 h 44"/>
                  <a:gd name="T2" fmla="*/ 18 w 18"/>
                  <a:gd name="T3" fmla="*/ 44 h 44"/>
                  <a:gd name="T4" fmla="*/ 9 w 18"/>
                  <a:gd name="T5" fmla="*/ 44 h 44"/>
                  <a:gd name="T6" fmla="*/ 9 w 18"/>
                  <a:gd name="T7" fmla="*/ 10 h 44"/>
                  <a:gd name="T8" fmla="*/ 7 w 18"/>
                  <a:gd name="T9" fmla="*/ 12 h 44"/>
                  <a:gd name="T10" fmla="*/ 5 w 18"/>
                  <a:gd name="T11" fmla="*/ 13 h 44"/>
                  <a:gd name="T12" fmla="*/ 2 w 18"/>
                  <a:gd name="T13" fmla="*/ 14 h 44"/>
                  <a:gd name="T14" fmla="*/ 0 w 18"/>
                  <a:gd name="T15" fmla="*/ 14 h 44"/>
                  <a:gd name="T16" fmla="*/ 0 w 18"/>
                  <a:gd name="T17" fmla="*/ 6 h 44"/>
                  <a:gd name="T18" fmla="*/ 7 w 18"/>
                  <a:gd name="T19" fmla="*/ 3 h 44"/>
                  <a:gd name="T20" fmla="*/ 13 w 18"/>
                  <a:gd name="T21" fmla="*/ 0 h 44"/>
                  <a:gd name="T22" fmla="*/ 18 w 18"/>
                  <a:gd name="T23" fmla="*/ 0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8" h="44">
                    <a:moveTo>
                      <a:pt x="18" y="0"/>
                    </a:moveTo>
                    <a:cubicBezTo>
                      <a:pt x="18" y="44"/>
                      <a:pt x="18" y="44"/>
                      <a:pt x="18" y="44"/>
                    </a:cubicBezTo>
                    <a:cubicBezTo>
                      <a:pt x="9" y="44"/>
                      <a:pt x="9" y="44"/>
                      <a:pt x="9" y="44"/>
                    </a:cubicBezTo>
                    <a:cubicBezTo>
                      <a:pt x="9" y="10"/>
                      <a:pt x="9" y="10"/>
                      <a:pt x="9" y="10"/>
                    </a:cubicBezTo>
                    <a:cubicBezTo>
                      <a:pt x="8" y="11"/>
                      <a:pt x="8" y="11"/>
                      <a:pt x="7" y="12"/>
                    </a:cubicBezTo>
                    <a:cubicBezTo>
                      <a:pt x="6" y="12"/>
                      <a:pt x="6" y="13"/>
                      <a:pt x="5" y="13"/>
                    </a:cubicBezTo>
                    <a:cubicBezTo>
                      <a:pt x="4" y="13"/>
                      <a:pt x="3" y="13"/>
                      <a:pt x="2" y="14"/>
                    </a:cubicBezTo>
                    <a:cubicBezTo>
                      <a:pt x="1" y="14"/>
                      <a:pt x="0" y="14"/>
                      <a:pt x="0" y="14"/>
                    </a:cubicBezTo>
                    <a:cubicBezTo>
                      <a:pt x="0" y="6"/>
                      <a:pt x="0" y="6"/>
                      <a:pt x="0" y="6"/>
                    </a:cubicBezTo>
                    <a:cubicBezTo>
                      <a:pt x="2" y="5"/>
                      <a:pt x="4" y="5"/>
                      <a:pt x="7" y="3"/>
                    </a:cubicBezTo>
                    <a:cubicBezTo>
                      <a:pt x="9" y="2"/>
                      <a:pt x="11" y="1"/>
                      <a:pt x="13" y="0"/>
                    </a:cubicBezTo>
                    <a:lnTo>
                      <a:pt x="18" y="0"/>
                    </a:lnTo>
                    <a:close/>
                  </a:path>
                </a:pathLst>
              </a:custGeom>
              <a:solidFill>
                <a:srgbClr val="0020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35" name="Freeform 377"/>
              <p:cNvSpPr>
                <a:spLocks noEditPoints="1"/>
              </p:cNvSpPr>
              <p:nvPr/>
            </p:nvSpPr>
            <p:spPr bwMode="auto">
              <a:xfrm>
                <a:off x="9833315" y="4664184"/>
                <a:ext cx="137617" cy="194411"/>
              </a:xfrm>
              <a:custGeom>
                <a:avLst/>
                <a:gdLst>
                  <a:gd name="T0" fmla="*/ 16 w 32"/>
                  <a:gd name="T1" fmla="*/ 45 h 45"/>
                  <a:gd name="T2" fmla="*/ 0 w 32"/>
                  <a:gd name="T3" fmla="*/ 23 h 45"/>
                  <a:gd name="T4" fmla="*/ 4 w 32"/>
                  <a:gd name="T5" fmla="*/ 6 h 45"/>
                  <a:gd name="T6" fmla="*/ 17 w 32"/>
                  <a:gd name="T7" fmla="*/ 0 h 45"/>
                  <a:gd name="T8" fmla="*/ 32 w 32"/>
                  <a:gd name="T9" fmla="*/ 22 h 45"/>
                  <a:gd name="T10" fmla="*/ 28 w 32"/>
                  <a:gd name="T11" fmla="*/ 39 h 45"/>
                  <a:gd name="T12" fmla="*/ 16 w 32"/>
                  <a:gd name="T13" fmla="*/ 45 h 45"/>
                  <a:gd name="T14" fmla="*/ 16 w 32"/>
                  <a:gd name="T15" fmla="*/ 7 h 45"/>
                  <a:gd name="T16" fmla="*/ 10 w 32"/>
                  <a:gd name="T17" fmla="*/ 23 h 45"/>
                  <a:gd name="T18" fmla="*/ 16 w 32"/>
                  <a:gd name="T19" fmla="*/ 38 h 45"/>
                  <a:gd name="T20" fmla="*/ 22 w 32"/>
                  <a:gd name="T21" fmla="*/ 22 h 45"/>
                  <a:gd name="T22" fmla="*/ 16 w 32"/>
                  <a:gd name="T23" fmla="*/ 7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2" h="45">
                    <a:moveTo>
                      <a:pt x="16" y="45"/>
                    </a:moveTo>
                    <a:cubicBezTo>
                      <a:pt x="5" y="45"/>
                      <a:pt x="0" y="38"/>
                      <a:pt x="0" y="23"/>
                    </a:cubicBezTo>
                    <a:cubicBezTo>
                      <a:pt x="0" y="16"/>
                      <a:pt x="2" y="10"/>
                      <a:pt x="4" y="6"/>
                    </a:cubicBezTo>
                    <a:cubicBezTo>
                      <a:pt x="7" y="2"/>
                      <a:pt x="11" y="0"/>
                      <a:pt x="17" y="0"/>
                    </a:cubicBezTo>
                    <a:cubicBezTo>
                      <a:pt x="27" y="0"/>
                      <a:pt x="32" y="7"/>
                      <a:pt x="32" y="22"/>
                    </a:cubicBezTo>
                    <a:cubicBezTo>
                      <a:pt x="32" y="29"/>
                      <a:pt x="30" y="35"/>
                      <a:pt x="28" y="39"/>
                    </a:cubicBezTo>
                    <a:cubicBezTo>
                      <a:pt x="25" y="43"/>
                      <a:pt x="21" y="45"/>
                      <a:pt x="16" y="45"/>
                    </a:cubicBezTo>
                    <a:close/>
                    <a:moveTo>
                      <a:pt x="16" y="7"/>
                    </a:moveTo>
                    <a:cubicBezTo>
                      <a:pt x="12" y="7"/>
                      <a:pt x="10" y="12"/>
                      <a:pt x="10" y="23"/>
                    </a:cubicBezTo>
                    <a:cubicBezTo>
                      <a:pt x="10" y="33"/>
                      <a:pt x="12" y="38"/>
                      <a:pt x="16" y="38"/>
                    </a:cubicBezTo>
                    <a:cubicBezTo>
                      <a:pt x="20" y="38"/>
                      <a:pt x="22" y="32"/>
                      <a:pt x="22" y="22"/>
                    </a:cubicBezTo>
                    <a:cubicBezTo>
                      <a:pt x="22" y="12"/>
                      <a:pt x="20" y="7"/>
                      <a:pt x="16" y="7"/>
                    </a:cubicBezTo>
                    <a:close/>
                  </a:path>
                </a:pathLst>
              </a:custGeom>
              <a:solidFill>
                <a:srgbClr val="0020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36" name="Freeform 378"/>
              <p:cNvSpPr>
                <a:spLocks/>
              </p:cNvSpPr>
              <p:nvPr/>
            </p:nvSpPr>
            <p:spPr bwMode="auto">
              <a:xfrm>
                <a:off x="10018988" y="4664184"/>
                <a:ext cx="83007" cy="190042"/>
              </a:xfrm>
              <a:custGeom>
                <a:avLst/>
                <a:gdLst>
                  <a:gd name="T0" fmla="*/ 19 w 19"/>
                  <a:gd name="T1" fmla="*/ 0 h 44"/>
                  <a:gd name="T2" fmla="*/ 19 w 19"/>
                  <a:gd name="T3" fmla="*/ 44 h 44"/>
                  <a:gd name="T4" fmla="*/ 9 w 19"/>
                  <a:gd name="T5" fmla="*/ 44 h 44"/>
                  <a:gd name="T6" fmla="*/ 9 w 19"/>
                  <a:gd name="T7" fmla="*/ 10 h 44"/>
                  <a:gd name="T8" fmla="*/ 7 w 19"/>
                  <a:gd name="T9" fmla="*/ 12 h 44"/>
                  <a:gd name="T10" fmla="*/ 5 w 19"/>
                  <a:gd name="T11" fmla="*/ 13 h 44"/>
                  <a:gd name="T12" fmla="*/ 3 w 19"/>
                  <a:gd name="T13" fmla="*/ 14 h 44"/>
                  <a:gd name="T14" fmla="*/ 0 w 19"/>
                  <a:gd name="T15" fmla="*/ 14 h 44"/>
                  <a:gd name="T16" fmla="*/ 0 w 19"/>
                  <a:gd name="T17" fmla="*/ 6 h 44"/>
                  <a:gd name="T18" fmla="*/ 7 w 19"/>
                  <a:gd name="T19" fmla="*/ 3 h 44"/>
                  <a:gd name="T20" fmla="*/ 13 w 19"/>
                  <a:gd name="T21" fmla="*/ 0 h 44"/>
                  <a:gd name="T22" fmla="*/ 19 w 19"/>
                  <a:gd name="T23" fmla="*/ 0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9" h="44">
                    <a:moveTo>
                      <a:pt x="19" y="0"/>
                    </a:moveTo>
                    <a:cubicBezTo>
                      <a:pt x="19" y="44"/>
                      <a:pt x="19" y="44"/>
                      <a:pt x="19" y="44"/>
                    </a:cubicBezTo>
                    <a:cubicBezTo>
                      <a:pt x="9" y="44"/>
                      <a:pt x="9" y="44"/>
                      <a:pt x="9" y="44"/>
                    </a:cubicBezTo>
                    <a:cubicBezTo>
                      <a:pt x="9" y="10"/>
                      <a:pt x="9" y="10"/>
                      <a:pt x="9" y="10"/>
                    </a:cubicBezTo>
                    <a:cubicBezTo>
                      <a:pt x="9" y="11"/>
                      <a:pt x="8" y="11"/>
                      <a:pt x="7" y="12"/>
                    </a:cubicBezTo>
                    <a:cubicBezTo>
                      <a:pt x="7" y="12"/>
                      <a:pt x="6" y="13"/>
                      <a:pt x="5" y="13"/>
                    </a:cubicBezTo>
                    <a:cubicBezTo>
                      <a:pt x="4" y="13"/>
                      <a:pt x="3" y="14"/>
                      <a:pt x="3" y="14"/>
                    </a:cubicBezTo>
                    <a:cubicBezTo>
                      <a:pt x="2" y="14"/>
                      <a:pt x="1" y="14"/>
                      <a:pt x="0" y="14"/>
                    </a:cubicBezTo>
                    <a:cubicBezTo>
                      <a:pt x="0" y="6"/>
                      <a:pt x="0" y="6"/>
                      <a:pt x="0" y="6"/>
                    </a:cubicBezTo>
                    <a:cubicBezTo>
                      <a:pt x="2" y="5"/>
                      <a:pt x="5" y="5"/>
                      <a:pt x="7" y="3"/>
                    </a:cubicBezTo>
                    <a:cubicBezTo>
                      <a:pt x="9" y="2"/>
                      <a:pt x="11" y="1"/>
                      <a:pt x="13" y="0"/>
                    </a:cubicBezTo>
                    <a:lnTo>
                      <a:pt x="19" y="0"/>
                    </a:lnTo>
                    <a:close/>
                  </a:path>
                </a:pathLst>
              </a:custGeom>
              <a:solidFill>
                <a:srgbClr val="0020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37" name="Freeform 379"/>
              <p:cNvSpPr>
                <a:spLocks noEditPoints="1"/>
              </p:cNvSpPr>
              <p:nvPr/>
            </p:nvSpPr>
            <p:spPr bwMode="auto">
              <a:xfrm>
                <a:off x="10154421" y="4664184"/>
                <a:ext cx="139801" cy="194411"/>
              </a:xfrm>
              <a:custGeom>
                <a:avLst/>
                <a:gdLst>
                  <a:gd name="T0" fmla="*/ 16 w 32"/>
                  <a:gd name="T1" fmla="*/ 45 h 45"/>
                  <a:gd name="T2" fmla="*/ 0 w 32"/>
                  <a:gd name="T3" fmla="*/ 23 h 45"/>
                  <a:gd name="T4" fmla="*/ 5 w 32"/>
                  <a:gd name="T5" fmla="*/ 6 h 45"/>
                  <a:gd name="T6" fmla="*/ 17 w 32"/>
                  <a:gd name="T7" fmla="*/ 0 h 45"/>
                  <a:gd name="T8" fmla="*/ 32 w 32"/>
                  <a:gd name="T9" fmla="*/ 22 h 45"/>
                  <a:gd name="T10" fmla="*/ 28 w 32"/>
                  <a:gd name="T11" fmla="*/ 39 h 45"/>
                  <a:gd name="T12" fmla="*/ 16 w 32"/>
                  <a:gd name="T13" fmla="*/ 45 h 45"/>
                  <a:gd name="T14" fmla="*/ 16 w 32"/>
                  <a:gd name="T15" fmla="*/ 7 h 45"/>
                  <a:gd name="T16" fmla="*/ 10 w 32"/>
                  <a:gd name="T17" fmla="*/ 23 h 45"/>
                  <a:gd name="T18" fmla="*/ 16 w 32"/>
                  <a:gd name="T19" fmla="*/ 38 h 45"/>
                  <a:gd name="T20" fmla="*/ 22 w 32"/>
                  <a:gd name="T21" fmla="*/ 22 h 45"/>
                  <a:gd name="T22" fmla="*/ 16 w 32"/>
                  <a:gd name="T23" fmla="*/ 7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2" h="45">
                    <a:moveTo>
                      <a:pt x="16" y="45"/>
                    </a:moveTo>
                    <a:cubicBezTo>
                      <a:pt x="5" y="45"/>
                      <a:pt x="0" y="38"/>
                      <a:pt x="0" y="23"/>
                    </a:cubicBezTo>
                    <a:cubicBezTo>
                      <a:pt x="0" y="16"/>
                      <a:pt x="2" y="10"/>
                      <a:pt x="5" y="6"/>
                    </a:cubicBezTo>
                    <a:cubicBezTo>
                      <a:pt x="7" y="2"/>
                      <a:pt x="11" y="0"/>
                      <a:pt x="17" y="0"/>
                    </a:cubicBezTo>
                    <a:cubicBezTo>
                      <a:pt x="27" y="0"/>
                      <a:pt x="32" y="7"/>
                      <a:pt x="32" y="22"/>
                    </a:cubicBezTo>
                    <a:cubicBezTo>
                      <a:pt x="32" y="29"/>
                      <a:pt x="30" y="35"/>
                      <a:pt x="28" y="39"/>
                    </a:cubicBezTo>
                    <a:cubicBezTo>
                      <a:pt x="25" y="43"/>
                      <a:pt x="21" y="45"/>
                      <a:pt x="16" y="45"/>
                    </a:cubicBezTo>
                    <a:close/>
                    <a:moveTo>
                      <a:pt x="16" y="7"/>
                    </a:moveTo>
                    <a:cubicBezTo>
                      <a:pt x="12" y="7"/>
                      <a:pt x="10" y="12"/>
                      <a:pt x="10" y="23"/>
                    </a:cubicBezTo>
                    <a:cubicBezTo>
                      <a:pt x="10" y="33"/>
                      <a:pt x="12" y="38"/>
                      <a:pt x="16" y="38"/>
                    </a:cubicBezTo>
                    <a:cubicBezTo>
                      <a:pt x="20" y="38"/>
                      <a:pt x="22" y="32"/>
                      <a:pt x="22" y="22"/>
                    </a:cubicBezTo>
                    <a:cubicBezTo>
                      <a:pt x="22" y="12"/>
                      <a:pt x="20" y="7"/>
                      <a:pt x="16" y="7"/>
                    </a:cubicBezTo>
                    <a:close/>
                  </a:path>
                </a:pathLst>
              </a:custGeom>
              <a:solidFill>
                <a:srgbClr val="0020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38" name="Freeform 380"/>
              <p:cNvSpPr>
                <a:spLocks noEditPoints="1"/>
              </p:cNvSpPr>
              <p:nvPr/>
            </p:nvSpPr>
            <p:spPr bwMode="auto">
              <a:xfrm>
                <a:off x="9833315" y="5470225"/>
                <a:ext cx="137617" cy="196595"/>
              </a:xfrm>
              <a:custGeom>
                <a:avLst/>
                <a:gdLst>
                  <a:gd name="T0" fmla="*/ 16 w 32"/>
                  <a:gd name="T1" fmla="*/ 45 h 45"/>
                  <a:gd name="T2" fmla="*/ 0 w 32"/>
                  <a:gd name="T3" fmla="*/ 23 h 45"/>
                  <a:gd name="T4" fmla="*/ 4 w 32"/>
                  <a:gd name="T5" fmla="*/ 6 h 45"/>
                  <a:gd name="T6" fmla="*/ 17 w 32"/>
                  <a:gd name="T7" fmla="*/ 0 h 45"/>
                  <a:gd name="T8" fmla="*/ 32 w 32"/>
                  <a:gd name="T9" fmla="*/ 22 h 45"/>
                  <a:gd name="T10" fmla="*/ 28 w 32"/>
                  <a:gd name="T11" fmla="*/ 39 h 45"/>
                  <a:gd name="T12" fmla="*/ 16 w 32"/>
                  <a:gd name="T13" fmla="*/ 45 h 45"/>
                  <a:gd name="T14" fmla="*/ 16 w 32"/>
                  <a:gd name="T15" fmla="*/ 7 h 45"/>
                  <a:gd name="T16" fmla="*/ 10 w 32"/>
                  <a:gd name="T17" fmla="*/ 23 h 45"/>
                  <a:gd name="T18" fmla="*/ 16 w 32"/>
                  <a:gd name="T19" fmla="*/ 37 h 45"/>
                  <a:gd name="T20" fmla="*/ 22 w 32"/>
                  <a:gd name="T21" fmla="*/ 22 h 45"/>
                  <a:gd name="T22" fmla="*/ 16 w 32"/>
                  <a:gd name="T23" fmla="*/ 7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2" h="45">
                    <a:moveTo>
                      <a:pt x="16" y="45"/>
                    </a:moveTo>
                    <a:cubicBezTo>
                      <a:pt x="5" y="45"/>
                      <a:pt x="0" y="38"/>
                      <a:pt x="0" y="23"/>
                    </a:cubicBezTo>
                    <a:cubicBezTo>
                      <a:pt x="0" y="15"/>
                      <a:pt x="2" y="10"/>
                      <a:pt x="4" y="6"/>
                    </a:cubicBezTo>
                    <a:cubicBezTo>
                      <a:pt x="7" y="2"/>
                      <a:pt x="11" y="0"/>
                      <a:pt x="17" y="0"/>
                    </a:cubicBezTo>
                    <a:cubicBezTo>
                      <a:pt x="27" y="0"/>
                      <a:pt x="32" y="7"/>
                      <a:pt x="32" y="22"/>
                    </a:cubicBezTo>
                    <a:cubicBezTo>
                      <a:pt x="32" y="29"/>
                      <a:pt x="30" y="35"/>
                      <a:pt x="28" y="39"/>
                    </a:cubicBezTo>
                    <a:cubicBezTo>
                      <a:pt x="25" y="43"/>
                      <a:pt x="21" y="45"/>
                      <a:pt x="16" y="45"/>
                    </a:cubicBezTo>
                    <a:close/>
                    <a:moveTo>
                      <a:pt x="16" y="7"/>
                    </a:moveTo>
                    <a:cubicBezTo>
                      <a:pt x="12" y="7"/>
                      <a:pt x="10" y="12"/>
                      <a:pt x="10" y="23"/>
                    </a:cubicBezTo>
                    <a:cubicBezTo>
                      <a:pt x="10" y="33"/>
                      <a:pt x="12" y="37"/>
                      <a:pt x="16" y="37"/>
                    </a:cubicBezTo>
                    <a:cubicBezTo>
                      <a:pt x="20" y="37"/>
                      <a:pt x="22" y="32"/>
                      <a:pt x="22" y="22"/>
                    </a:cubicBezTo>
                    <a:cubicBezTo>
                      <a:pt x="22" y="12"/>
                      <a:pt x="20" y="7"/>
                      <a:pt x="16" y="7"/>
                    </a:cubicBezTo>
                    <a:close/>
                  </a:path>
                </a:pathLst>
              </a:custGeom>
              <a:solidFill>
                <a:srgbClr val="0072C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39" name="Freeform 381"/>
              <p:cNvSpPr>
                <a:spLocks/>
              </p:cNvSpPr>
              <p:nvPr/>
            </p:nvSpPr>
            <p:spPr bwMode="auto">
              <a:xfrm>
                <a:off x="10018988" y="5470225"/>
                <a:ext cx="83007" cy="192227"/>
              </a:xfrm>
              <a:custGeom>
                <a:avLst/>
                <a:gdLst>
                  <a:gd name="T0" fmla="*/ 19 w 19"/>
                  <a:gd name="T1" fmla="*/ 0 h 44"/>
                  <a:gd name="T2" fmla="*/ 19 w 19"/>
                  <a:gd name="T3" fmla="*/ 44 h 44"/>
                  <a:gd name="T4" fmla="*/ 9 w 19"/>
                  <a:gd name="T5" fmla="*/ 44 h 44"/>
                  <a:gd name="T6" fmla="*/ 9 w 19"/>
                  <a:gd name="T7" fmla="*/ 10 h 44"/>
                  <a:gd name="T8" fmla="*/ 7 w 19"/>
                  <a:gd name="T9" fmla="*/ 12 h 44"/>
                  <a:gd name="T10" fmla="*/ 5 w 19"/>
                  <a:gd name="T11" fmla="*/ 13 h 44"/>
                  <a:gd name="T12" fmla="*/ 3 w 19"/>
                  <a:gd name="T13" fmla="*/ 14 h 44"/>
                  <a:gd name="T14" fmla="*/ 0 w 19"/>
                  <a:gd name="T15" fmla="*/ 14 h 44"/>
                  <a:gd name="T16" fmla="*/ 0 w 19"/>
                  <a:gd name="T17" fmla="*/ 6 h 44"/>
                  <a:gd name="T18" fmla="*/ 7 w 19"/>
                  <a:gd name="T19" fmla="*/ 3 h 44"/>
                  <a:gd name="T20" fmla="*/ 13 w 19"/>
                  <a:gd name="T21" fmla="*/ 0 h 44"/>
                  <a:gd name="T22" fmla="*/ 19 w 19"/>
                  <a:gd name="T23" fmla="*/ 0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9" h="44">
                    <a:moveTo>
                      <a:pt x="19" y="0"/>
                    </a:moveTo>
                    <a:cubicBezTo>
                      <a:pt x="19" y="44"/>
                      <a:pt x="19" y="44"/>
                      <a:pt x="19" y="44"/>
                    </a:cubicBezTo>
                    <a:cubicBezTo>
                      <a:pt x="9" y="44"/>
                      <a:pt x="9" y="44"/>
                      <a:pt x="9" y="44"/>
                    </a:cubicBezTo>
                    <a:cubicBezTo>
                      <a:pt x="9" y="10"/>
                      <a:pt x="9" y="10"/>
                      <a:pt x="9" y="10"/>
                    </a:cubicBezTo>
                    <a:cubicBezTo>
                      <a:pt x="9" y="11"/>
                      <a:pt x="8" y="11"/>
                      <a:pt x="7" y="12"/>
                    </a:cubicBezTo>
                    <a:cubicBezTo>
                      <a:pt x="7" y="12"/>
                      <a:pt x="6" y="13"/>
                      <a:pt x="5" y="13"/>
                    </a:cubicBezTo>
                    <a:cubicBezTo>
                      <a:pt x="4" y="13"/>
                      <a:pt x="3" y="13"/>
                      <a:pt x="3" y="14"/>
                    </a:cubicBezTo>
                    <a:cubicBezTo>
                      <a:pt x="2" y="14"/>
                      <a:pt x="1" y="14"/>
                      <a:pt x="0" y="14"/>
                    </a:cubicBezTo>
                    <a:cubicBezTo>
                      <a:pt x="0" y="6"/>
                      <a:pt x="0" y="6"/>
                      <a:pt x="0" y="6"/>
                    </a:cubicBezTo>
                    <a:cubicBezTo>
                      <a:pt x="2" y="5"/>
                      <a:pt x="5" y="4"/>
                      <a:pt x="7" y="3"/>
                    </a:cubicBezTo>
                    <a:cubicBezTo>
                      <a:pt x="9" y="2"/>
                      <a:pt x="11" y="1"/>
                      <a:pt x="13" y="0"/>
                    </a:cubicBezTo>
                    <a:lnTo>
                      <a:pt x="19" y="0"/>
                    </a:lnTo>
                    <a:close/>
                  </a:path>
                </a:pathLst>
              </a:custGeom>
              <a:solidFill>
                <a:srgbClr val="0072C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40" name="Freeform 382"/>
              <p:cNvSpPr>
                <a:spLocks noEditPoints="1"/>
              </p:cNvSpPr>
              <p:nvPr/>
            </p:nvSpPr>
            <p:spPr bwMode="auto">
              <a:xfrm>
                <a:off x="10154421" y="5470225"/>
                <a:ext cx="139801" cy="196595"/>
              </a:xfrm>
              <a:custGeom>
                <a:avLst/>
                <a:gdLst>
                  <a:gd name="T0" fmla="*/ 16 w 32"/>
                  <a:gd name="T1" fmla="*/ 45 h 45"/>
                  <a:gd name="T2" fmla="*/ 0 w 32"/>
                  <a:gd name="T3" fmla="*/ 23 h 45"/>
                  <a:gd name="T4" fmla="*/ 5 w 32"/>
                  <a:gd name="T5" fmla="*/ 6 h 45"/>
                  <a:gd name="T6" fmla="*/ 17 w 32"/>
                  <a:gd name="T7" fmla="*/ 0 h 45"/>
                  <a:gd name="T8" fmla="*/ 32 w 32"/>
                  <a:gd name="T9" fmla="*/ 22 h 45"/>
                  <a:gd name="T10" fmla="*/ 28 w 32"/>
                  <a:gd name="T11" fmla="*/ 39 h 45"/>
                  <a:gd name="T12" fmla="*/ 16 w 32"/>
                  <a:gd name="T13" fmla="*/ 45 h 45"/>
                  <a:gd name="T14" fmla="*/ 16 w 32"/>
                  <a:gd name="T15" fmla="*/ 7 h 45"/>
                  <a:gd name="T16" fmla="*/ 10 w 32"/>
                  <a:gd name="T17" fmla="*/ 23 h 45"/>
                  <a:gd name="T18" fmla="*/ 16 w 32"/>
                  <a:gd name="T19" fmla="*/ 37 h 45"/>
                  <a:gd name="T20" fmla="*/ 22 w 32"/>
                  <a:gd name="T21" fmla="*/ 22 h 45"/>
                  <a:gd name="T22" fmla="*/ 16 w 32"/>
                  <a:gd name="T23" fmla="*/ 7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2" h="45">
                    <a:moveTo>
                      <a:pt x="16" y="45"/>
                    </a:moveTo>
                    <a:cubicBezTo>
                      <a:pt x="5" y="45"/>
                      <a:pt x="0" y="38"/>
                      <a:pt x="0" y="23"/>
                    </a:cubicBezTo>
                    <a:cubicBezTo>
                      <a:pt x="0" y="15"/>
                      <a:pt x="2" y="10"/>
                      <a:pt x="5" y="6"/>
                    </a:cubicBezTo>
                    <a:cubicBezTo>
                      <a:pt x="7" y="2"/>
                      <a:pt x="11" y="0"/>
                      <a:pt x="17" y="0"/>
                    </a:cubicBezTo>
                    <a:cubicBezTo>
                      <a:pt x="27" y="0"/>
                      <a:pt x="32" y="7"/>
                      <a:pt x="32" y="22"/>
                    </a:cubicBezTo>
                    <a:cubicBezTo>
                      <a:pt x="32" y="29"/>
                      <a:pt x="30" y="35"/>
                      <a:pt x="28" y="39"/>
                    </a:cubicBezTo>
                    <a:cubicBezTo>
                      <a:pt x="25" y="43"/>
                      <a:pt x="21" y="45"/>
                      <a:pt x="16" y="45"/>
                    </a:cubicBezTo>
                    <a:close/>
                    <a:moveTo>
                      <a:pt x="16" y="7"/>
                    </a:moveTo>
                    <a:cubicBezTo>
                      <a:pt x="12" y="7"/>
                      <a:pt x="10" y="12"/>
                      <a:pt x="10" y="23"/>
                    </a:cubicBezTo>
                    <a:cubicBezTo>
                      <a:pt x="10" y="33"/>
                      <a:pt x="12" y="37"/>
                      <a:pt x="16" y="37"/>
                    </a:cubicBezTo>
                    <a:cubicBezTo>
                      <a:pt x="20" y="37"/>
                      <a:pt x="22" y="32"/>
                      <a:pt x="22" y="22"/>
                    </a:cubicBezTo>
                    <a:cubicBezTo>
                      <a:pt x="22" y="12"/>
                      <a:pt x="20" y="7"/>
                      <a:pt x="16" y="7"/>
                    </a:cubicBezTo>
                    <a:close/>
                  </a:path>
                </a:pathLst>
              </a:custGeom>
              <a:solidFill>
                <a:srgbClr val="00BCF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41" name="Freeform 383"/>
              <p:cNvSpPr>
                <a:spLocks noEditPoints="1"/>
              </p:cNvSpPr>
              <p:nvPr/>
            </p:nvSpPr>
            <p:spPr bwMode="auto">
              <a:xfrm>
                <a:off x="9833315" y="4932864"/>
                <a:ext cx="137617" cy="196595"/>
              </a:xfrm>
              <a:custGeom>
                <a:avLst/>
                <a:gdLst>
                  <a:gd name="T0" fmla="*/ 16 w 32"/>
                  <a:gd name="T1" fmla="*/ 45 h 45"/>
                  <a:gd name="T2" fmla="*/ 0 w 32"/>
                  <a:gd name="T3" fmla="*/ 23 h 45"/>
                  <a:gd name="T4" fmla="*/ 4 w 32"/>
                  <a:gd name="T5" fmla="*/ 6 h 45"/>
                  <a:gd name="T6" fmla="*/ 17 w 32"/>
                  <a:gd name="T7" fmla="*/ 0 h 45"/>
                  <a:gd name="T8" fmla="*/ 32 w 32"/>
                  <a:gd name="T9" fmla="*/ 22 h 45"/>
                  <a:gd name="T10" fmla="*/ 28 w 32"/>
                  <a:gd name="T11" fmla="*/ 39 h 45"/>
                  <a:gd name="T12" fmla="*/ 16 w 32"/>
                  <a:gd name="T13" fmla="*/ 45 h 45"/>
                  <a:gd name="T14" fmla="*/ 16 w 32"/>
                  <a:gd name="T15" fmla="*/ 7 h 45"/>
                  <a:gd name="T16" fmla="*/ 10 w 32"/>
                  <a:gd name="T17" fmla="*/ 23 h 45"/>
                  <a:gd name="T18" fmla="*/ 16 w 32"/>
                  <a:gd name="T19" fmla="*/ 38 h 45"/>
                  <a:gd name="T20" fmla="*/ 22 w 32"/>
                  <a:gd name="T21" fmla="*/ 22 h 45"/>
                  <a:gd name="T22" fmla="*/ 16 w 32"/>
                  <a:gd name="T23" fmla="*/ 7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2" h="45">
                    <a:moveTo>
                      <a:pt x="16" y="45"/>
                    </a:moveTo>
                    <a:cubicBezTo>
                      <a:pt x="5" y="45"/>
                      <a:pt x="0" y="38"/>
                      <a:pt x="0" y="23"/>
                    </a:cubicBezTo>
                    <a:cubicBezTo>
                      <a:pt x="0" y="16"/>
                      <a:pt x="2" y="10"/>
                      <a:pt x="4" y="6"/>
                    </a:cubicBezTo>
                    <a:cubicBezTo>
                      <a:pt x="7" y="2"/>
                      <a:pt x="11" y="0"/>
                      <a:pt x="17" y="0"/>
                    </a:cubicBezTo>
                    <a:cubicBezTo>
                      <a:pt x="27" y="0"/>
                      <a:pt x="32" y="7"/>
                      <a:pt x="32" y="22"/>
                    </a:cubicBezTo>
                    <a:cubicBezTo>
                      <a:pt x="32" y="29"/>
                      <a:pt x="30" y="35"/>
                      <a:pt x="28" y="39"/>
                    </a:cubicBezTo>
                    <a:cubicBezTo>
                      <a:pt x="25" y="43"/>
                      <a:pt x="21" y="45"/>
                      <a:pt x="16" y="45"/>
                    </a:cubicBezTo>
                    <a:close/>
                    <a:moveTo>
                      <a:pt x="16" y="7"/>
                    </a:moveTo>
                    <a:cubicBezTo>
                      <a:pt x="12" y="7"/>
                      <a:pt x="10" y="12"/>
                      <a:pt x="10" y="23"/>
                    </a:cubicBezTo>
                    <a:cubicBezTo>
                      <a:pt x="10" y="33"/>
                      <a:pt x="12" y="38"/>
                      <a:pt x="16" y="38"/>
                    </a:cubicBezTo>
                    <a:cubicBezTo>
                      <a:pt x="20" y="38"/>
                      <a:pt x="22" y="33"/>
                      <a:pt x="22" y="22"/>
                    </a:cubicBezTo>
                    <a:cubicBezTo>
                      <a:pt x="22" y="12"/>
                      <a:pt x="20" y="7"/>
                      <a:pt x="16" y="7"/>
                    </a:cubicBezTo>
                    <a:close/>
                  </a:path>
                </a:pathLst>
              </a:custGeom>
              <a:solidFill>
                <a:srgbClr val="0020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42" name="Freeform 384"/>
              <p:cNvSpPr>
                <a:spLocks noEditPoints="1"/>
              </p:cNvSpPr>
              <p:nvPr/>
            </p:nvSpPr>
            <p:spPr bwMode="auto">
              <a:xfrm>
                <a:off x="10001513" y="4932864"/>
                <a:ext cx="135432" cy="196595"/>
              </a:xfrm>
              <a:custGeom>
                <a:avLst/>
                <a:gdLst>
                  <a:gd name="T0" fmla="*/ 15 w 31"/>
                  <a:gd name="T1" fmla="*/ 45 h 45"/>
                  <a:gd name="T2" fmla="*/ 0 w 31"/>
                  <a:gd name="T3" fmla="*/ 23 h 45"/>
                  <a:gd name="T4" fmla="*/ 4 w 31"/>
                  <a:gd name="T5" fmla="*/ 6 h 45"/>
                  <a:gd name="T6" fmla="*/ 16 w 31"/>
                  <a:gd name="T7" fmla="*/ 0 h 45"/>
                  <a:gd name="T8" fmla="*/ 31 w 31"/>
                  <a:gd name="T9" fmla="*/ 22 h 45"/>
                  <a:gd name="T10" fmla="*/ 27 w 31"/>
                  <a:gd name="T11" fmla="*/ 39 h 45"/>
                  <a:gd name="T12" fmla="*/ 15 w 31"/>
                  <a:gd name="T13" fmla="*/ 45 h 45"/>
                  <a:gd name="T14" fmla="*/ 16 w 31"/>
                  <a:gd name="T15" fmla="*/ 7 h 45"/>
                  <a:gd name="T16" fmla="*/ 9 w 31"/>
                  <a:gd name="T17" fmla="*/ 23 h 45"/>
                  <a:gd name="T18" fmla="*/ 15 w 31"/>
                  <a:gd name="T19" fmla="*/ 38 h 45"/>
                  <a:gd name="T20" fmla="*/ 21 w 31"/>
                  <a:gd name="T21" fmla="*/ 22 h 45"/>
                  <a:gd name="T22" fmla="*/ 16 w 31"/>
                  <a:gd name="T23" fmla="*/ 7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1" h="45">
                    <a:moveTo>
                      <a:pt x="15" y="45"/>
                    </a:moveTo>
                    <a:cubicBezTo>
                      <a:pt x="5" y="45"/>
                      <a:pt x="0" y="38"/>
                      <a:pt x="0" y="23"/>
                    </a:cubicBezTo>
                    <a:cubicBezTo>
                      <a:pt x="0" y="16"/>
                      <a:pt x="1" y="10"/>
                      <a:pt x="4" y="6"/>
                    </a:cubicBezTo>
                    <a:cubicBezTo>
                      <a:pt x="7" y="2"/>
                      <a:pt x="11" y="0"/>
                      <a:pt x="16" y="0"/>
                    </a:cubicBezTo>
                    <a:cubicBezTo>
                      <a:pt x="26" y="0"/>
                      <a:pt x="31" y="7"/>
                      <a:pt x="31" y="22"/>
                    </a:cubicBezTo>
                    <a:cubicBezTo>
                      <a:pt x="31" y="29"/>
                      <a:pt x="30" y="35"/>
                      <a:pt x="27" y="39"/>
                    </a:cubicBezTo>
                    <a:cubicBezTo>
                      <a:pt x="24" y="43"/>
                      <a:pt x="20" y="45"/>
                      <a:pt x="15" y="45"/>
                    </a:cubicBezTo>
                    <a:close/>
                    <a:moveTo>
                      <a:pt x="16" y="7"/>
                    </a:moveTo>
                    <a:cubicBezTo>
                      <a:pt x="11" y="7"/>
                      <a:pt x="9" y="12"/>
                      <a:pt x="9" y="23"/>
                    </a:cubicBezTo>
                    <a:cubicBezTo>
                      <a:pt x="9" y="33"/>
                      <a:pt x="11" y="38"/>
                      <a:pt x="15" y="38"/>
                    </a:cubicBezTo>
                    <a:cubicBezTo>
                      <a:pt x="19" y="38"/>
                      <a:pt x="21" y="33"/>
                      <a:pt x="21" y="22"/>
                    </a:cubicBezTo>
                    <a:cubicBezTo>
                      <a:pt x="21" y="12"/>
                      <a:pt x="19" y="7"/>
                      <a:pt x="16" y="7"/>
                    </a:cubicBezTo>
                    <a:close/>
                  </a:path>
                </a:pathLst>
              </a:custGeom>
              <a:solidFill>
                <a:srgbClr val="0020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43" name="Freeform 385"/>
              <p:cNvSpPr>
                <a:spLocks/>
              </p:cNvSpPr>
              <p:nvPr/>
            </p:nvSpPr>
            <p:spPr bwMode="auto">
              <a:xfrm>
                <a:off x="10176265" y="4932864"/>
                <a:ext cx="78638" cy="192227"/>
              </a:xfrm>
              <a:custGeom>
                <a:avLst/>
                <a:gdLst>
                  <a:gd name="T0" fmla="*/ 18 w 18"/>
                  <a:gd name="T1" fmla="*/ 0 h 44"/>
                  <a:gd name="T2" fmla="*/ 18 w 18"/>
                  <a:gd name="T3" fmla="*/ 44 h 44"/>
                  <a:gd name="T4" fmla="*/ 9 w 18"/>
                  <a:gd name="T5" fmla="*/ 44 h 44"/>
                  <a:gd name="T6" fmla="*/ 9 w 18"/>
                  <a:gd name="T7" fmla="*/ 11 h 44"/>
                  <a:gd name="T8" fmla="*/ 7 w 18"/>
                  <a:gd name="T9" fmla="*/ 12 h 44"/>
                  <a:gd name="T10" fmla="*/ 5 w 18"/>
                  <a:gd name="T11" fmla="*/ 13 h 44"/>
                  <a:gd name="T12" fmla="*/ 2 w 18"/>
                  <a:gd name="T13" fmla="*/ 14 h 44"/>
                  <a:gd name="T14" fmla="*/ 0 w 18"/>
                  <a:gd name="T15" fmla="*/ 14 h 44"/>
                  <a:gd name="T16" fmla="*/ 0 w 18"/>
                  <a:gd name="T17" fmla="*/ 6 h 44"/>
                  <a:gd name="T18" fmla="*/ 7 w 18"/>
                  <a:gd name="T19" fmla="*/ 3 h 44"/>
                  <a:gd name="T20" fmla="*/ 13 w 18"/>
                  <a:gd name="T21" fmla="*/ 0 h 44"/>
                  <a:gd name="T22" fmla="*/ 18 w 18"/>
                  <a:gd name="T23" fmla="*/ 0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8" h="44">
                    <a:moveTo>
                      <a:pt x="18" y="0"/>
                    </a:moveTo>
                    <a:cubicBezTo>
                      <a:pt x="18" y="44"/>
                      <a:pt x="18" y="44"/>
                      <a:pt x="18" y="44"/>
                    </a:cubicBezTo>
                    <a:cubicBezTo>
                      <a:pt x="9" y="44"/>
                      <a:pt x="9" y="44"/>
                      <a:pt x="9" y="44"/>
                    </a:cubicBezTo>
                    <a:cubicBezTo>
                      <a:pt x="9" y="11"/>
                      <a:pt x="9" y="11"/>
                      <a:pt x="9" y="11"/>
                    </a:cubicBezTo>
                    <a:cubicBezTo>
                      <a:pt x="8" y="11"/>
                      <a:pt x="8" y="11"/>
                      <a:pt x="7" y="12"/>
                    </a:cubicBezTo>
                    <a:cubicBezTo>
                      <a:pt x="6" y="12"/>
                      <a:pt x="6" y="13"/>
                      <a:pt x="5" y="13"/>
                    </a:cubicBezTo>
                    <a:cubicBezTo>
                      <a:pt x="4" y="13"/>
                      <a:pt x="3" y="14"/>
                      <a:pt x="2" y="14"/>
                    </a:cubicBezTo>
                    <a:cubicBezTo>
                      <a:pt x="1" y="14"/>
                      <a:pt x="0" y="14"/>
                      <a:pt x="0" y="14"/>
                    </a:cubicBezTo>
                    <a:cubicBezTo>
                      <a:pt x="0" y="6"/>
                      <a:pt x="0" y="6"/>
                      <a:pt x="0" y="6"/>
                    </a:cubicBezTo>
                    <a:cubicBezTo>
                      <a:pt x="2" y="6"/>
                      <a:pt x="4" y="5"/>
                      <a:pt x="7" y="3"/>
                    </a:cubicBezTo>
                    <a:cubicBezTo>
                      <a:pt x="9" y="2"/>
                      <a:pt x="11" y="1"/>
                      <a:pt x="13" y="0"/>
                    </a:cubicBezTo>
                    <a:lnTo>
                      <a:pt x="18" y="0"/>
                    </a:lnTo>
                    <a:close/>
                  </a:path>
                </a:pathLst>
              </a:custGeom>
              <a:solidFill>
                <a:srgbClr val="0072C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44" name="Freeform 386"/>
              <p:cNvSpPr>
                <a:spLocks/>
              </p:cNvSpPr>
              <p:nvPr/>
            </p:nvSpPr>
            <p:spPr bwMode="auto">
              <a:xfrm>
                <a:off x="9855159" y="5203729"/>
                <a:ext cx="76454" cy="192227"/>
              </a:xfrm>
              <a:custGeom>
                <a:avLst/>
                <a:gdLst>
                  <a:gd name="T0" fmla="*/ 18 w 18"/>
                  <a:gd name="T1" fmla="*/ 0 h 44"/>
                  <a:gd name="T2" fmla="*/ 18 w 18"/>
                  <a:gd name="T3" fmla="*/ 44 h 44"/>
                  <a:gd name="T4" fmla="*/ 9 w 18"/>
                  <a:gd name="T5" fmla="*/ 44 h 44"/>
                  <a:gd name="T6" fmla="*/ 9 w 18"/>
                  <a:gd name="T7" fmla="*/ 11 h 44"/>
                  <a:gd name="T8" fmla="*/ 7 w 18"/>
                  <a:gd name="T9" fmla="*/ 12 h 44"/>
                  <a:gd name="T10" fmla="*/ 5 w 18"/>
                  <a:gd name="T11" fmla="*/ 13 h 44"/>
                  <a:gd name="T12" fmla="*/ 2 w 18"/>
                  <a:gd name="T13" fmla="*/ 14 h 44"/>
                  <a:gd name="T14" fmla="*/ 0 w 18"/>
                  <a:gd name="T15" fmla="*/ 14 h 44"/>
                  <a:gd name="T16" fmla="*/ 0 w 18"/>
                  <a:gd name="T17" fmla="*/ 6 h 44"/>
                  <a:gd name="T18" fmla="*/ 7 w 18"/>
                  <a:gd name="T19" fmla="*/ 3 h 44"/>
                  <a:gd name="T20" fmla="*/ 13 w 18"/>
                  <a:gd name="T21" fmla="*/ 0 h 44"/>
                  <a:gd name="T22" fmla="*/ 18 w 18"/>
                  <a:gd name="T23" fmla="*/ 0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8" h="44">
                    <a:moveTo>
                      <a:pt x="18" y="0"/>
                    </a:moveTo>
                    <a:cubicBezTo>
                      <a:pt x="18" y="44"/>
                      <a:pt x="18" y="44"/>
                      <a:pt x="18" y="44"/>
                    </a:cubicBezTo>
                    <a:cubicBezTo>
                      <a:pt x="9" y="44"/>
                      <a:pt x="9" y="44"/>
                      <a:pt x="9" y="44"/>
                    </a:cubicBezTo>
                    <a:cubicBezTo>
                      <a:pt x="9" y="11"/>
                      <a:pt x="9" y="11"/>
                      <a:pt x="9" y="11"/>
                    </a:cubicBezTo>
                    <a:cubicBezTo>
                      <a:pt x="8" y="11"/>
                      <a:pt x="8" y="11"/>
                      <a:pt x="7" y="12"/>
                    </a:cubicBezTo>
                    <a:cubicBezTo>
                      <a:pt x="6" y="12"/>
                      <a:pt x="6" y="13"/>
                      <a:pt x="5" y="13"/>
                    </a:cubicBezTo>
                    <a:cubicBezTo>
                      <a:pt x="4" y="13"/>
                      <a:pt x="3" y="14"/>
                      <a:pt x="2" y="14"/>
                    </a:cubicBezTo>
                    <a:cubicBezTo>
                      <a:pt x="1" y="14"/>
                      <a:pt x="0" y="14"/>
                      <a:pt x="0" y="14"/>
                    </a:cubicBezTo>
                    <a:cubicBezTo>
                      <a:pt x="0" y="6"/>
                      <a:pt x="0" y="6"/>
                      <a:pt x="0" y="6"/>
                    </a:cubicBezTo>
                    <a:cubicBezTo>
                      <a:pt x="2" y="6"/>
                      <a:pt x="4" y="5"/>
                      <a:pt x="7" y="3"/>
                    </a:cubicBezTo>
                    <a:cubicBezTo>
                      <a:pt x="9" y="2"/>
                      <a:pt x="11" y="1"/>
                      <a:pt x="13" y="0"/>
                    </a:cubicBezTo>
                    <a:lnTo>
                      <a:pt x="18" y="0"/>
                    </a:lnTo>
                    <a:close/>
                  </a:path>
                </a:pathLst>
              </a:custGeom>
              <a:solidFill>
                <a:srgbClr val="0020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45" name="Freeform 387"/>
              <p:cNvSpPr>
                <a:spLocks/>
              </p:cNvSpPr>
              <p:nvPr/>
            </p:nvSpPr>
            <p:spPr bwMode="auto">
              <a:xfrm>
                <a:off x="10503924" y="4393319"/>
                <a:ext cx="83007" cy="192227"/>
              </a:xfrm>
              <a:custGeom>
                <a:avLst/>
                <a:gdLst>
                  <a:gd name="T0" fmla="*/ 19 w 19"/>
                  <a:gd name="T1" fmla="*/ 0 h 44"/>
                  <a:gd name="T2" fmla="*/ 19 w 19"/>
                  <a:gd name="T3" fmla="*/ 44 h 44"/>
                  <a:gd name="T4" fmla="*/ 9 w 19"/>
                  <a:gd name="T5" fmla="*/ 44 h 44"/>
                  <a:gd name="T6" fmla="*/ 9 w 19"/>
                  <a:gd name="T7" fmla="*/ 10 h 44"/>
                  <a:gd name="T8" fmla="*/ 7 w 19"/>
                  <a:gd name="T9" fmla="*/ 12 h 44"/>
                  <a:gd name="T10" fmla="*/ 5 w 19"/>
                  <a:gd name="T11" fmla="*/ 13 h 44"/>
                  <a:gd name="T12" fmla="*/ 2 w 19"/>
                  <a:gd name="T13" fmla="*/ 14 h 44"/>
                  <a:gd name="T14" fmla="*/ 0 w 19"/>
                  <a:gd name="T15" fmla="*/ 14 h 44"/>
                  <a:gd name="T16" fmla="*/ 0 w 19"/>
                  <a:gd name="T17" fmla="*/ 6 h 44"/>
                  <a:gd name="T18" fmla="*/ 7 w 19"/>
                  <a:gd name="T19" fmla="*/ 3 h 44"/>
                  <a:gd name="T20" fmla="*/ 13 w 19"/>
                  <a:gd name="T21" fmla="*/ 0 h 44"/>
                  <a:gd name="T22" fmla="*/ 19 w 19"/>
                  <a:gd name="T23" fmla="*/ 0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9" h="44">
                    <a:moveTo>
                      <a:pt x="19" y="0"/>
                    </a:moveTo>
                    <a:cubicBezTo>
                      <a:pt x="19" y="44"/>
                      <a:pt x="19" y="44"/>
                      <a:pt x="19" y="44"/>
                    </a:cubicBezTo>
                    <a:cubicBezTo>
                      <a:pt x="9" y="44"/>
                      <a:pt x="9" y="44"/>
                      <a:pt x="9" y="44"/>
                    </a:cubicBezTo>
                    <a:cubicBezTo>
                      <a:pt x="9" y="10"/>
                      <a:pt x="9" y="10"/>
                      <a:pt x="9" y="10"/>
                    </a:cubicBezTo>
                    <a:cubicBezTo>
                      <a:pt x="9" y="11"/>
                      <a:pt x="8" y="11"/>
                      <a:pt x="7" y="12"/>
                    </a:cubicBezTo>
                    <a:cubicBezTo>
                      <a:pt x="6" y="12"/>
                      <a:pt x="6" y="13"/>
                      <a:pt x="5" y="13"/>
                    </a:cubicBezTo>
                    <a:cubicBezTo>
                      <a:pt x="4" y="13"/>
                      <a:pt x="3" y="13"/>
                      <a:pt x="2" y="14"/>
                    </a:cubicBezTo>
                    <a:cubicBezTo>
                      <a:pt x="2" y="14"/>
                      <a:pt x="1" y="14"/>
                      <a:pt x="0" y="14"/>
                    </a:cubicBezTo>
                    <a:cubicBezTo>
                      <a:pt x="0" y="6"/>
                      <a:pt x="0" y="6"/>
                      <a:pt x="0" y="6"/>
                    </a:cubicBezTo>
                    <a:cubicBezTo>
                      <a:pt x="2" y="5"/>
                      <a:pt x="5" y="5"/>
                      <a:pt x="7" y="3"/>
                    </a:cubicBezTo>
                    <a:cubicBezTo>
                      <a:pt x="9" y="2"/>
                      <a:pt x="11" y="1"/>
                      <a:pt x="13" y="0"/>
                    </a:cubicBezTo>
                    <a:lnTo>
                      <a:pt x="19" y="0"/>
                    </a:lnTo>
                    <a:close/>
                  </a:path>
                </a:pathLst>
              </a:custGeom>
              <a:solidFill>
                <a:srgbClr val="0072C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46" name="Freeform 388"/>
              <p:cNvSpPr>
                <a:spLocks noEditPoints="1"/>
              </p:cNvSpPr>
              <p:nvPr/>
            </p:nvSpPr>
            <p:spPr bwMode="auto">
              <a:xfrm>
                <a:off x="10482080" y="4664184"/>
                <a:ext cx="139801" cy="194411"/>
              </a:xfrm>
              <a:custGeom>
                <a:avLst/>
                <a:gdLst>
                  <a:gd name="T0" fmla="*/ 16 w 32"/>
                  <a:gd name="T1" fmla="*/ 45 h 45"/>
                  <a:gd name="T2" fmla="*/ 0 w 32"/>
                  <a:gd name="T3" fmla="*/ 23 h 45"/>
                  <a:gd name="T4" fmla="*/ 5 w 32"/>
                  <a:gd name="T5" fmla="*/ 6 h 45"/>
                  <a:gd name="T6" fmla="*/ 17 w 32"/>
                  <a:gd name="T7" fmla="*/ 0 h 45"/>
                  <a:gd name="T8" fmla="*/ 32 w 32"/>
                  <a:gd name="T9" fmla="*/ 22 h 45"/>
                  <a:gd name="T10" fmla="*/ 28 w 32"/>
                  <a:gd name="T11" fmla="*/ 39 h 45"/>
                  <a:gd name="T12" fmla="*/ 16 w 32"/>
                  <a:gd name="T13" fmla="*/ 45 h 45"/>
                  <a:gd name="T14" fmla="*/ 16 w 32"/>
                  <a:gd name="T15" fmla="*/ 7 h 45"/>
                  <a:gd name="T16" fmla="*/ 10 w 32"/>
                  <a:gd name="T17" fmla="*/ 23 h 45"/>
                  <a:gd name="T18" fmla="*/ 16 w 32"/>
                  <a:gd name="T19" fmla="*/ 38 h 45"/>
                  <a:gd name="T20" fmla="*/ 22 w 32"/>
                  <a:gd name="T21" fmla="*/ 22 h 45"/>
                  <a:gd name="T22" fmla="*/ 16 w 32"/>
                  <a:gd name="T23" fmla="*/ 7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2" h="45">
                    <a:moveTo>
                      <a:pt x="16" y="45"/>
                    </a:moveTo>
                    <a:cubicBezTo>
                      <a:pt x="6" y="45"/>
                      <a:pt x="0" y="38"/>
                      <a:pt x="0" y="23"/>
                    </a:cubicBezTo>
                    <a:cubicBezTo>
                      <a:pt x="0" y="16"/>
                      <a:pt x="2" y="10"/>
                      <a:pt x="5" y="6"/>
                    </a:cubicBezTo>
                    <a:cubicBezTo>
                      <a:pt x="7" y="2"/>
                      <a:pt x="12" y="0"/>
                      <a:pt x="17" y="0"/>
                    </a:cubicBezTo>
                    <a:cubicBezTo>
                      <a:pt x="27" y="0"/>
                      <a:pt x="32" y="7"/>
                      <a:pt x="32" y="22"/>
                    </a:cubicBezTo>
                    <a:cubicBezTo>
                      <a:pt x="32" y="29"/>
                      <a:pt x="31" y="35"/>
                      <a:pt x="28" y="39"/>
                    </a:cubicBezTo>
                    <a:cubicBezTo>
                      <a:pt x="25" y="43"/>
                      <a:pt x="21" y="45"/>
                      <a:pt x="16" y="45"/>
                    </a:cubicBezTo>
                    <a:close/>
                    <a:moveTo>
                      <a:pt x="16" y="7"/>
                    </a:moveTo>
                    <a:cubicBezTo>
                      <a:pt x="12" y="7"/>
                      <a:pt x="10" y="12"/>
                      <a:pt x="10" y="23"/>
                    </a:cubicBezTo>
                    <a:cubicBezTo>
                      <a:pt x="10" y="33"/>
                      <a:pt x="12" y="38"/>
                      <a:pt x="16" y="38"/>
                    </a:cubicBezTo>
                    <a:cubicBezTo>
                      <a:pt x="20" y="38"/>
                      <a:pt x="22" y="32"/>
                      <a:pt x="22" y="22"/>
                    </a:cubicBezTo>
                    <a:cubicBezTo>
                      <a:pt x="22" y="12"/>
                      <a:pt x="20" y="7"/>
                      <a:pt x="16" y="7"/>
                    </a:cubicBezTo>
                    <a:close/>
                  </a:path>
                </a:pathLst>
              </a:custGeom>
              <a:solidFill>
                <a:srgbClr val="0072C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47" name="Freeform 389"/>
              <p:cNvSpPr>
                <a:spLocks noEditPoints="1"/>
              </p:cNvSpPr>
              <p:nvPr/>
            </p:nvSpPr>
            <p:spPr bwMode="auto">
              <a:xfrm>
                <a:off x="10482080" y="4932864"/>
                <a:ext cx="139801" cy="196595"/>
              </a:xfrm>
              <a:custGeom>
                <a:avLst/>
                <a:gdLst>
                  <a:gd name="T0" fmla="*/ 16 w 32"/>
                  <a:gd name="T1" fmla="*/ 45 h 45"/>
                  <a:gd name="T2" fmla="*/ 0 w 32"/>
                  <a:gd name="T3" fmla="*/ 23 h 45"/>
                  <a:gd name="T4" fmla="*/ 5 w 32"/>
                  <a:gd name="T5" fmla="*/ 6 h 45"/>
                  <a:gd name="T6" fmla="*/ 17 w 32"/>
                  <a:gd name="T7" fmla="*/ 0 h 45"/>
                  <a:gd name="T8" fmla="*/ 32 w 32"/>
                  <a:gd name="T9" fmla="*/ 22 h 45"/>
                  <a:gd name="T10" fmla="*/ 28 w 32"/>
                  <a:gd name="T11" fmla="*/ 39 h 45"/>
                  <a:gd name="T12" fmla="*/ 16 w 32"/>
                  <a:gd name="T13" fmla="*/ 45 h 45"/>
                  <a:gd name="T14" fmla="*/ 16 w 32"/>
                  <a:gd name="T15" fmla="*/ 7 h 45"/>
                  <a:gd name="T16" fmla="*/ 10 w 32"/>
                  <a:gd name="T17" fmla="*/ 23 h 45"/>
                  <a:gd name="T18" fmla="*/ 16 w 32"/>
                  <a:gd name="T19" fmla="*/ 38 h 45"/>
                  <a:gd name="T20" fmla="*/ 22 w 32"/>
                  <a:gd name="T21" fmla="*/ 22 h 45"/>
                  <a:gd name="T22" fmla="*/ 16 w 32"/>
                  <a:gd name="T23" fmla="*/ 7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2" h="45">
                    <a:moveTo>
                      <a:pt x="16" y="45"/>
                    </a:moveTo>
                    <a:cubicBezTo>
                      <a:pt x="6" y="45"/>
                      <a:pt x="0" y="38"/>
                      <a:pt x="0" y="23"/>
                    </a:cubicBezTo>
                    <a:cubicBezTo>
                      <a:pt x="0" y="16"/>
                      <a:pt x="2" y="10"/>
                      <a:pt x="5" y="6"/>
                    </a:cubicBezTo>
                    <a:cubicBezTo>
                      <a:pt x="7" y="2"/>
                      <a:pt x="12" y="0"/>
                      <a:pt x="17" y="0"/>
                    </a:cubicBezTo>
                    <a:cubicBezTo>
                      <a:pt x="27" y="0"/>
                      <a:pt x="32" y="7"/>
                      <a:pt x="32" y="22"/>
                    </a:cubicBezTo>
                    <a:cubicBezTo>
                      <a:pt x="32" y="29"/>
                      <a:pt x="31" y="35"/>
                      <a:pt x="28" y="39"/>
                    </a:cubicBezTo>
                    <a:cubicBezTo>
                      <a:pt x="25" y="43"/>
                      <a:pt x="21" y="45"/>
                      <a:pt x="16" y="45"/>
                    </a:cubicBezTo>
                    <a:close/>
                    <a:moveTo>
                      <a:pt x="16" y="7"/>
                    </a:moveTo>
                    <a:cubicBezTo>
                      <a:pt x="12" y="7"/>
                      <a:pt x="10" y="12"/>
                      <a:pt x="10" y="23"/>
                    </a:cubicBezTo>
                    <a:cubicBezTo>
                      <a:pt x="10" y="33"/>
                      <a:pt x="12" y="38"/>
                      <a:pt x="16" y="38"/>
                    </a:cubicBezTo>
                    <a:cubicBezTo>
                      <a:pt x="20" y="38"/>
                      <a:pt x="22" y="33"/>
                      <a:pt x="22" y="22"/>
                    </a:cubicBezTo>
                    <a:cubicBezTo>
                      <a:pt x="22" y="12"/>
                      <a:pt x="20" y="7"/>
                      <a:pt x="16" y="7"/>
                    </a:cubicBezTo>
                    <a:close/>
                  </a:path>
                </a:pathLst>
              </a:custGeom>
              <a:solidFill>
                <a:srgbClr val="00BCF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48" name="Freeform 390"/>
              <p:cNvSpPr>
                <a:spLocks/>
              </p:cNvSpPr>
              <p:nvPr/>
            </p:nvSpPr>
            <p:spPr bwMode="auto">
              <a:xfrm>
                <a:off x="10503924" y="5203729"/>
                <a:ext cx="83007" cy="192227"/>
              </a:xfrm>
              <a:custGeom>
                <a:avLst/>
                <a:gdLst>
                  <a:gd name="T0" fmla="*/ 19 w 19"/>
                  <a:gd name="T1" fmla="*/ 0 h 44"/>
                  <a:gd name="T2" fmla="*/ 19 w 19"/>
                  <a:gd name="T3" fmla="*/ 44 h 44"/>
                  <a:gd name="T4" fmla="*/ 9 w 19"/>
                  <a:gd name="T5" fmla="*/ 44 h 44"/>
                  <a:gd name="T6" fmla="*/ 9 w 19"/>
                  <a:gd name="T7" fmla="*/ 11 h 44"/>
                  <a:gd name="T8" fmla="*/ 7 w 19"/>
                  <a:gd name="T9" fmla="*/ 12 h 44"/>
                  <a:gd name="T10" fmla="*/ 5 w 19"/>
                  <a:gd name="T11" fmla="*/ 13 h 44"/>
                  <a:gd name="T12" fmla="*/ 2 w 19"/>
                  <a:gd name="T13" fmla="*/ 14 h 44"/>
                  <a:gd name="T14" fmla="*/ 0 w 19"/>
                  <a:gd name="T15" fmla="*/ 14 h 44"/>
                  <a:gd name="T16" fmla="*/ 0 w 19"/>
                  <a:gd name="T17" fmla="*/ 6 h 44"/>
                  <a:gd name="T18" fmla="*/ 7 w 19"/>
                  <a:gd name="T19" fmla="*/ 3 h 44"/>
                  <a:gd name="T20" fmla="*/ 13 w 19"/>
                  <a:gd name="T21" fmla="*/ 0 h 44"/>
                  <a:gd name="T22" fmla="*/ 19 w 19"/>
                  <a:gd name="T23" fmla="*/ 0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9" h="44">
                    <a:moveTo>
                      <a:pt x="19" y="0"/>
                    </a:moveTo>
                    <a:cubicBezTo>
                      <a:pt x="19" y="44"/>
                      <a:pt x="19" y="44"/>
                      <a:pt x="19" y="44"/>
                    </a:cubicBezTo>
                    <a:cubicBezTo>
                      <a:pt x="9" y="44"/>
                      <a:pt x="9" y="44"/>
                      <a:pt x="9" y="44"/>
                    </a:cubicBezTo>
                    <a:cubicBezTo>
                      <a:pt x="9" y="11"/>
                      <a:pt x="9" y="11"/>
                      <a:pt x="9" y="11"/>
                    </a:cubicBezTo>
                    <a:cubicBezTo>
                      <a:pt x="9" y="11"/>
                      <a:pt x="8" y="11"/>
                      <a:pt x="7" y="12"/>
                    </a:cubicBezTo>
                    <a:cubicBezTo>
                      <a:pt x="6" y="12"/>
                      <a:pt x="6" y="13"/>
                      <a:pt x="5" y="13"/>
                    </a:cubicBezTo>
                    <a:cubicBezTo>
                      <a:pt x="4" y="13"/>
                      <a:pt x="3" y="14"/>
                      <a:pt x="2" y="14"/>
                    </a:cubicBezTo>
                    <a:cubicBezTo>
                      <a:pt x="2" y="14"/>
                      <a:pt x="1" y="14"/>
                      <a:pt x="0" y="14"/>
                    </a:cubicBezTo>
                    <a:cubicBezTo>
                      <a:pt x="0" y="6"/>
                      <a:pt x="0" y="6"/>
                      <a:pt x="0" y="6"/>
                    </a:cubicBezTo>
                    <a:cubicBezTo>
                      <a:pt x="2" y="6"/>
                      <a:pt x="5" y="5"/>
                      <a:pt x="7" y="3"/>
                    </a:cubicBezTo>
                    <a:cubicBezTo>
                      <a:pt x="9" y="2"/>
                      <a:pt x="11" y="1"/>
                      <a:pt x="13" y="0"/>
                    </a:cubicBezTo>
                    <a:lnTo>
                      <a:pt x="19" y="0"/>
                    </a:lnTo>
                    <a:close/>
                  </a:path>
                </a:pathLst>
              </a:custGeom>
              <a:solidFill>
                <a:srgbClr val="00BCF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49" name="Freeform 391"/>
              <p:cNvSpPr>
                <a:spLocks/>
              </p:cNvSpPr>
              <p:nvPr/>
            </p:nvSpPr>
            <p:spPr bwMode="auto">
              <a:xfrm>
                <a:off x="10018988" y="5203729"/>
                <a:ext cx="83007" cy="192227"/>
              </a:xfrm>
              <a:custGeom>
                <a:avLst/>
                <a:gdLst>
                  <a:gd name="T0" fmla="*/ 19 w 19"/>
                  <a:gd name="T1" fmla="*/ 0 h 44"/>
                  <a:gd name="T2" fmla="*/ 19 w 19"/>
                  <a:gd name="T3" fmla="*/ 44 h 44"/>
                  <a:gd name="T4" fmla="*/ 9 w 19"/>
                  <a:gd name="T5" fmla="*/ 44 h 44"/>
                  <a:gd name="T6" fmla="*/ 9 w 19"/>
                  <a:gd name="T7" fmla="*/ 11 h 44"/>
                  <a:gd name="T8" fmla="*/ 7 w 19"/>
                  <a:gd name="T9" fmla="*/ 12 h 44"/>
                  <a:gd name="T10" fmla="*/ 5 w 19"/>
                  <a:gd name="T11" fmla="*/ 13 h 44"/>
                  <a:gd name="T12" fmla="*/ 3 w 19"/>
                  <a:gd name="T13" fmla="*/ 14 h 44"/>
                  <a:gd name="T14" fmla="*/ 0 w 19"/>
                  <a:gd name="T15" fmla="*/ 14 h 44"/>
                  <a:gd name="T16" fmla="*/ 0 w 19"/>
                  <a:gd name="T17" fmla="*/ 6 h 44"/>
                  <a:gd name="T18" fmla="*/ 7 w 19"/>
                  <a:gd name="T19" fmla="*/ 3 h 44"/>
                  <a:gd name="T20" fmla="*/ 13 w 19"/>
                  <a:gd name="T21" fmla="*/ 0 h 44"/>
                  <a:gd name="T22" fmla="*/ 19 w 19"/>
                  <a:gd name="T23" fmla="*/ 0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9" h="44">
                    <a:moveTo>
                      <a:pt x="19" y="0"/>
                    </a:moveTo>
                    <a:cubicBezTo>
                      <a:pt x="19" y="44"/>
                      <a:pt x="19" y="44"/>
                      <a:pt x="19" y="44"/>
                    </a:cubicBezTo>
                    <a:cubicBezTo>
                      <a:pt x="9" y="44"/>
                      <a:pt x="9" y="44"/>
                      <a:pt x="9" y="44"/>
                    </a:cubicBezTo>
                    <a:cubicBezTo>
                      <a:pt x="9" y="11"/>
                      <a:pt x="9" y="11"/>
                      <a:pt x="9" y="11"/>
                    </a:cubicBezTo>
                    <a:cubicBezTo>
                      <a:pt x="9" y="11"/>
                      <a:pt x="8" y="11"/>
                      <a:pt x="7" y="12"/>
                    </a:cubicBezTo>
                    <a:cubicBezTo>
                      <a:pt x="7" y="12"/>
                      <a:pt x="6" y="13"/>
                      <a:pt x="5" y="13"/>
                    </a:cubicBezTo>
                    <a:cubicBezTo>
                      <a:pt x="4" y="13"/>
                      <a:pt x="3" y="14"/>
                      <a:pt x="3" y="14"/>
                    </a:cubicBezTo>
                    <a:cubicBezTo>
                      <a:pt x="2" y="14"/>
                      <a:pt x="1" y="14"/>
                      <a:pt x="0" y="14"/>
                    </a:cubicBezTo>
                    <a:cubicBezTo>
                      <a:pt x="0" y="6"/>
                      <a:pt x="0" y="6"/>
                      <a:pt x="0" y="6"/>
                    </a:cubicBezTo>
                    <a:cubicBezTo>
                      <a:pt x="2" y="6"/>
                      <a:pt x="5" y="5"/>
                      <a:pt x="7" y="3"/>
                    </a:cubicBezTo>
                    <a:cubicBezTo>
                      <a:pt x="9" y="2"/>
                      <a:pt x="11" y="1"/>
                      <a:pt x="13" y="0"/>
                    </a:cubicBezTo>
                    <a:lnTo>
                      <a:pt x="19" y="0"/>
                    </a:lnTo>
                    <a:close/>
                  </a:path>
                </a:pathLst>
              </a:custGeom>
              <a:solidFill>
                <a:srgbClr val="0072C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50" name="Freeform 392"/>
              <p:cNvSpPr>
                <a:spLocks noEditPoints="1"/>
              </p:cNvSpPr>
              <p:nvPr/>
            </p:nvSpPr>
            <p:spPr bwMode="auto">
              <a:xfrm>
                <a:off x="10316066" y="4393319"/>
                <a:ext cx="139801" cy="196595"/>
              </a:xfrm>
              <a:custGeom>
                <a:avLst/>
                <a:gdLst>
                  <a:gd name="T0" fmla="*/ 16 w 32"/>
                  <a:gd name="T1" fmla="*/ 45 h 45"/>
                  <a:gd name="T2" fmla="*/ 0 w 32"/>
                  <a:gd name="T3" fmla="*/ 23 h 45"/>
                  <a:gd name="T4" fmla="*/ 4 w 32"/>
                  <a:gd name="T5" fmla="*/ 6 h 45"/>
                  <a:gd name="T6" fmla="*/ 16 w 32"/>
                  <a:gd name="T7" fmla="*/ 0 h 45"/>
                  <a:gd name="T8" fmla="*/ 32 w 32"/>
                  <a:gd name="T9" fmla="*/ 22 h 45"/>
                  <a:gd name="T10" fmla="*/ 28 w 32"/>
                  <a:gd name="T11" fmla="*/ 39 h 45"/>
                  <a:gd name="T12" fmla="*/ 16 w 32"/>
                  <a:gd name="T13" fmla="*/ 45 h 45"/>
                  <a:gd name="T14" fmla="*/ 16 w 32"/>
                  <a:gd name="T15" fmla="*/ 7 h 45"/>
                  <a:gd name="T16" fmla="*/ 10 w 32"/>
                  <a:gd name="T17" fmla="*/ 23 h 45"/>
                  <a:gd name="T18" fmla="*/ 16 w 32"/>
                  <a:gd name="T19" fmla="*/ 37 h 45"/>
                  <a:gd name="T20" fmla="*/ 22 w 32"/>
                  <a:gd name="T21" fmla="*/ 22 h 45"/>
                  <a:gd name="T22" fmla="*/ 16 w 32"/>
                  <a:gd name="T23" fmla="*/ 7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2" h="45">
                    <a:moveTo>
                      <a:pt x="16" y="45"/>
                    </a:moveTo>
                    <a:cubicBezTo>
                      <a:pt x="5" y="45"/>
                      <a:pt x="0" y="38"/>
                      <a:pt x="0" y="23"/>
                    </a:cubicBezTo>
                    <a:cubicBezTo>
                      <a:pt x="0" y="16"/>
                      <a:pt x="2" y="10"/>
                      <a:pt x="4" y="6"/>
                    </a:cubicBezTo>
                    <a:cubicBezTo>
                      <a:pt x="7" y="2"/>
                      <a:pt x="11" y="0"/>
                      <a:pt x="16" y="0"/>
                    </a:cubicBezTo>
                    <a:cubicBezTo>
                      <a:pt x="27" y="0"/>
                      <a:pt x="32" y="7"/>
                      <a:pt x="32" y="22"/>
                    </a:cubicBezTo>
                    <a:cubicBezTo>
                      <a:pt x="32" y="29"/>
                      <a:pt x="30" y="35"/>
                      <a:pt x="28" y="39"/>
                    </a:cubicBezTo>
                    <a:cubicBezTo>
                      <a:pt x="25" y="43"/>
                      <a:pt x="21" y="45"/>
                      <a:pt x="16" y="45"/>
                    </a:cubicBezTo>
                    <a:close/>
                    <a:moveTo>
                      <a:pt x="16" y="7"/>
                    </a:moveTo>
                    <a:cubicBezTo>
                      <a:pt x="12" y="7"/>
                      <a:pt x="10" y="12"/>
                      <a:pt x="10" y="23"/>
                    </a:cubicBezTo>
                    <a:cubicBezTo>
                      <a:pt x="10" y="33"/>
                      <a:pt x="12" y="37"/>
                      <a:pt x="16" y="37"/>
                    </a:cubicBezTo>
                    <a:cubicBezTo>
                      <a:pt x="20" y="37"/>
                      <a:pt x="22" y="32"/>
                      <a:pt x="22" y="22"/>
                    </a:cubicBezTo>
                    <a:cubicBezTo>
                      <a:pt x="22" y="12"/>
                      <a:pt x="20" y="7"/>
                      <a:pt x="16" y="7"/>
                    </a:cubicBezTo>
                    <a:close/>
                  </a:path>
                </a:pathLst>
              </a:custGeom>
              <a:solidFill>
                <a:srgbClr val="0020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51" name="Freeform 393"/>
              <p:cNvSpPr>
                <a:spLocks/>
              </p:cNvSpPr>
              <p:nvPr/>
            </p:nvSpPr>
            <p:spPr bwMode="auto">
              <a:xfrm>
                <a:off x="10333541" y="4664184"/>
                <a:ext cx="83007" cy="190042"/>
              </a:xfrm>
              <a:custGeom>
                <a:avLst/>
                <a:gdLst>
                  <a:gd name="T0" fmla="*/ 19 w 19"/>
                  <a:gd name="T1" fmla="*/ 0 h 44"/>
                  <a:gd name="T2" fmla="*/ 19 w 19"/>
                  <a:gd name="T3" fmla="*/ 44 h 44"/>
                  <a:gd name="T4" fmla="*/ 10 w 19"/>
                  <a:gd name="T5" fmla="*/ 44 h 44"/>
                  <a:gd name="T6" fmla="*/ 10 w 19"/>
                  <a:gd name="T7" fmla="*/ 10 h 44"/>
                  <a:gd name="T8" fmla="*/ 8 w 19"/>
                  <a:gd name="T9" fmla="*/ 12 h 44"/>
                  <a:gd name="T10" fmla="*/ 6 w 19"/>
                  <a:gd name="T11" fmla="*/ 13 h 44"/>
                  <a:gd name="T12" fmla="*/ 3 w 19"/>
                  <a:gd name="T13" fmla="*/ 14 h 44"/>
                  <a:gd name="T14" fmla="*/ 0 w 19"/>
                  <a:gd name="T15" fmla="*/ 14 h 44"/>
                  <a:gd name="T16" fmla="*/ 0 w 19"/>
                  <a:gd name="T17" fmla="*/ 6 h 44"/>
                  <a:gd name="T18" fmla="*/ 8 w 19"/>
                  <a:gd name="T19" fmla="*/ 3 h 44"/>
                  <a:gd name="T20" fmla="*/ 13 w 19"/>
                  <a:gd name="T21" fmla="*/ 0 h 44"/>
                  <a:gd name="T22" fmla="*/ 19 w 19"/>
                  <a:gd name="T23" fmla="*/ 0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9" h="44">
                    <a:moveTo>
                      <a:pt x="19" y="0"/>
                    </a:moveTo>
                    <a:cubicBezTo>
                      <a:pt x="19" y="44"/>
                      <a:pt x="19" y="44"/>
                      <a:pt x="19" y="44"/>
                    </a:cubicBezTo>
                    <a:cubicBezTo>
                      <a:pt x="10" y="44"/>
                      <a:pt x="10" y="44"/>
                      <a:pt x="10" y="44"/>
                    </a:cubicBezTo>
                    <a:cubicBezTo>
                      <a:pt x="10" y="10"/>
                      <a:pt x="10" y="10"/>
                      <a:pt x="10" y="10"/>
                    </a:cubicBezTo>
                    <a:cubicBezTo>
                      <a:pt x="9" y="11"/>
                      <a:pt x="9" y="11"/>
                      <a:pt x="8" y="12"/>
                    </a:cubicBezTo>
                    <a:cubicBezTo>
                      <a:pt x="7" y="12"/>
                      <a:pt x="6" y="13"/>
                      <a:pt x="6" y="13"/>
                    </a:cubicBezTo>
                    <a:cubicBezTo>
                      <a:pt x="5" y="13"/>
                      <a:pt x="4" y="14"/>
                      <a:pt x="3" y="14"/>
                    </a:cubicBezTo>
                    <a:cubicBezTo>
                      <a:pt x="2" y="14"/>
                      <a:pt x="1" y="14"/>
                      <a:pt x="0" y="14"/>
                    </a:cubicBezTo>
                    <a:cubicBezTo>
                      <a:pt x="0" y="6"/>
                      <a:pt x="0" y="6"/>
                      <a:pt x="0" y="6"/>
                    </a:cubicBezTo>
                    <a:cubicBezTo>
                      <a:pt x="3" y="5"/>
                      <a:pt x="5" y="5"/>
                      <a:pt x="8" y="3"/>
                    </a:cubicBezTo>
                    <a:cubicBezTo>
                      <a:pt x="10" y="2"/>
                      <a:pt x="12" y="1"/>
                      <a:pt x="13" y="0"/>
                    </a:cubicBezTo>
                    <a:lnTo>
                      <a:pt x="19" y="0"/>
                    </a:lnTo>
                    <a:close/>
                  </a:path>
                </a:pathLst>
              </a:custGeom>
              <a:solidFill>
                <a:srgbClr val="0072C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52" name="Freeform 394"/>
              <p:cNvSpPr>
                <a:spLocks/>
              </p:cNvSpPr>
              <p:nvPr/>
            </p:nvSpPr>
            <p:spPr bwMode="auto">
              <a:xfrm>
                <a:off x="10333541" y="5470225"/>
                <a:ext cx="83007" cy="192227"/>
              </a:xfrm>
              <a:custGeom>
                <a:avLst/>
                <a:gdLst>
                  <a:gd name="T0" fmla="*/ 19 w 19"/>
                  <a:gd name="T1" fmla="*/ 0 h 44"/>
                  <a:gd name="T2" fmla="*/ 19 w 19"/>
                  <a:gd name="T3" fmla="*/ 44 h 44"/>
                  <a:gd name="T4" fmla="*/ 10 w 19"/>
                  <a:gd name="T5" fmla="*/ 44 h 44"/>
                  <a:gd name="T6" fmla="*/ 10 w 19"/>
                  <a:gd name="T7" fmla="*/ 10 h 44"/>
                  <a:gd name="T8" fmla="*/ 8 w 19"/>
                  <a:gd name="T9" fmla="*/ 12 h 44"/>
                  <a:gd name="T10" fmla="*/ 6 w 19"/>
                  <a:gd name="T11" fmla="*/ 13 h 44"/>
                  <a:gd name="T12" fmla="*/ 3 w 19"/>
                  <a:gd name="T13" fmla="*/ 14 h 44"/>
                  <a:gd name="T14" fmla="*/ 0 w 19"/>
                  <a:gd name="T15" fmla="*/ 14 h 44"/>
                  <a:gd name="T16" fmla="*/ 0 w 19"/>
                  <a:gd name="T17" fmla="*/ 6 h 44"/>
                  <a:gd name="T18" fmla="*/ 8 w 19"/>
                  <a:gd name="T19" fmla="*/ 3 h 44"/>
                  <a:gd name="T20" fmla="*/ 13 w 19"/>
                  <a:gd name="T21" fmla="*/ 0 h 44"/>
                  <a:gd name="T22" fmla="*/ 19 w 19"/>
                  <a:gd name="T23" fmla="*/ 0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9" h="44">
                    <a:moveTo>
                      <a:pt x="19" y="0"/>
                    </a:moveTo>
                    <a:cubicBezTo>
                      <a:pt x="19" y="44"/>
                      <a:pt x="19" y="44"/>
                      <a:pt x="19" y="44"/>
                    </a:cubicBezTo>
                    <a:cubicBezTo>
                      <a:pt x="10" y="44"/>
                      <a:pt x="10" y="44"/>
                      <a:pt x="10" y="44"/>
                    </a:cubicBezTo>
                    <a:cubicBezTo>
                      <a:pt x="10" y="10"/>
                      <a:pt x="10" y="10"/>
                      <a:pt x="10" y="10"/>
                    </a:cubicBezTo>
                    <a:cubicBezTo>
                      <a:pt x="9" y="11"/>
                      <a:pt x="9" y="11"/>
                      <a:pt x="8" y="12"/>
                    </a:cubicBezTo>
                    <a:cubicBezTo>
                      <a:pt x="7" y="12"/>
                      <a:pt x="6" y="13"/>
                      <a:pt x="6" y="13"/>
                    </a:cubicBezTo>
                    <a:cubicBezTo>
                      <a:pt x="5" y="13"/>
                      <a:pt x="4" y="13"/>
                      <a:pt x="3" y="14"/>
                    </a:cubicBezTo>
                    <a:cubicBezTo>
                      <a:pt x="2" y="14"/>
                      <a:pt x="1" y="14"/>
                      <a:pt x="0" y="14"/>
                    </a:cubicBezTo>
                    <a:cubicBezTo>
                      <a:pt x="0" y="6"/>
                      <a:pt x="0" y="6"/>
                      <a:pt x="0" y="6"/>
                    </a:cubicBezTo>
                    <a:cubicBezTo>
                      <a:pt x="3" y="5"/>
                      <a:pt x="5" y="4"/>
                      <a:pt x="8" y="3"/>
                    </a:cubicBezTo>
                    <a:cubicBezTo>
                      <a:pt x="10" y="2"/>
                      <a:pt x="12" y="1"/>
                      <a:pt x="13" y="0"/>
                    </a:cubicBezTo>
                    <a:lnTo>
                      <a:pt x="19" y="0"/>
                    </a:lnTo>
                    <a:close/>
                  </a:path>
                </a:pathLst>
              </a:custGeom>
              <a:solidFill>
                <a:srgbClr val="00BCF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53" name="Freeform 395"/>
              <p:cNvSpPr>
                <a:spLocks noEditPoints="1"/>
              </p:cNvSpPr>
              <p:nvPr/>
            </p:nvSpPr>
            <p:spPr bwMode="auto">
              <a:xfrm>
                <a:off x="10316066" y="4932864"/>
                <a:ext cx="139801" cy="196595"/>
              </a:xfrm>
              <a:custGeom>
                <a:avLst/>
                <a:gdLst>
                  <a:gd name="T0" fmla="*/ 16 w 32"/>
                  <a:gd name="T1" fmla="*/ 45 h 45"/>
                  <a:gd name="T2" fmla="*/ 0 w 32"/>
                  <a:gd name="T3" fmla="*/ 23 h 45"/>
                  <a:gd name="T4" fmla="*/ 4 w 32"/>
                  <a:gd name="T5" fmla="*/ 6 h 45"/>
                  <a:gd name="T6" fmla="*/ 16 w 32"/>
                  <a:gd name="T7" fmla="*/ 0 h 45"/>
                  <a:gd name="T8" fmla="*/ 32 w 32"/>
                  <a:gd name="T9" fmla="*/ 22 h 45"/>
                  <a:gd name="T10" fmla="*/ 28 w 32"/>
                  <a:gd name="T11" fmla="*/ 39 h 45"/>
                  <a:gd name="T12" fmla="*/ 16 w 32"/>
                  <a:gd name="T13" fmla="*/ 45 h 45"/>
                  <a:gd name="T14" fmla="*/ 16 w 32"/>
                  <a:gd name="T15" fmla="*/ 7 h 45"/>
                  <a:gd name="T16" fmla="*/ 10 w 32"/>
                  <a:gd name="T17" fmla="*/ 23 h 45"/>
                  <a:gd name="T18" fmla="*/ 16 w 32"/>
                  <a:gd name="T19" fmla="*/ 38 h 45"/>
                  <a:gd name="T20" fmla="*/ 22 w 32"/>
                  <a:gd name="T21" fmla="*/ 22 h 45"/>
                  <a:gd name="T22" fmla="*/ 16 w 32"/>
                  <a:gd name="T23" fmla="*/ 7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2" h="45">
                    <a:moveTo>
                      <a:pt x="16" y="45"/>
                    </a:moveTo>
                    <a:cubicBezTo>
                      <a:pt x="5" y="45"/>
                      <a:pt x="0" y="38"/>
                      <a:pt x="0" y="23"/>
                    </a:cubicBezTo>
                    <a:cubicBezTo>
                      <a:pt x="0" y="16"/>
                      <a:pt x="2" y="10"/>
                      <a:pt x="4" y="6"/>
                    </a:cubicBezTo>
                    <a:cubicBezTo>
                      <a:pt x="7" y="2"/>
                      <a:pt x="11" y="0"/>
                      <a:pt x="16" y="0"/>
                    </a:cubicBezTo>
                    <a:cubicBezTo>
                      <a:pt x="27" y="0"/>
                      <a:pt x="32" y="7"/>
                      <a:pt x="32" y="22"/>
                    </a:cubicBezTo>
                    <a:cubicBezTo>
                      <a:pt x="32" y="29"/>
                      <a:pt x="30" y="35"/>
                      <a:pt x="28" y="39"/>
                    </a:cubicBezTo>
                    <a:cubicBezTo>
                      <a:pt x="25" y="43"/>
                      <a:pt x="21" y="45"/>
                      <a:pt x="16" y="45"/>
                    </a:cubicBezTo>
                    <a:close/>
                    <a:moveTo>
                      <a:pt x="16" y="7"/>
                    </a:moveTo>
                    <a:cubicBezTo>
                      <a:pt x="12" y="7"/>
                      <a:pt x="10" y="12"/>
                      <a:pt x="10" y="23"/>
                    </a:cubicBezTo>
                    <a:cubicBezTo>
                      <a:pt x="10" y="33"/>
                      <a:pt x="12" y="38"/>
                      <a:pt x="16" y="38"/>
                    </a:cubicBezTo>
                    <a:cubicBezTo>
                      <a:pt x="20" y="38"/>
                      <a:pt x="22" y="33"/>
                      <a:pt x="22" y="22"/>
                    </a:cubicBezTo>
                    <a:cubicBezTo>
                      <a:pt x="22" y="12"/>
                      <a:pt x="20" y="7"/>
                      <a:pt x="16" y="7"/>
                    </a:cubicBezTo>
                    <a:close/>
                  </a:path>
                </a:pathLst>
              </a:custGeom>
              <a:solidFill>
                <a:srgbClr val="0072C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54" name="Freeform 396"/>
              <p:cNvSpPr>
                <a:spLocks noEditPoints="1"/>
              </p:cNvSpPr>
              <p:nvPr/>
            </p:nvSpPr>
            <p:spPr bwMode="auto">
              <a:xfrm>
                <a:off x="9833315" y="5721430"/>
                <a:ext cx="137617" cy="196595"/>
              </a:xfrm>
              <a:custGeom>
                <a:avLst/>
                <a:gdLst>
                  <a:gd name="T0" fmla="*/ 16 w 32"/>
                  <a:gd name="T1" fmla="*/ 45 h 45"/>
                  <a:gd name="T2" fmla="*/ 0 w 32"/>
                  <a:gd name="T3" fmla="*/ 23 h 45"/>
                  <a:gd name="T4" fmla="*/ 4 w 32"/>
                  <a:gd name="T5" fmla="*/ 6 h 45"/>
                  <a:gd name="T6" fmla="*/ 17 w 32"/>
                  <a:gd name="T7" fmla="*/ 0 h 45"/>
                  <a:gd name="T8" fmla="*/ 32 w 32"/>
                  <a:gd name="T9" fmla="*/ 22 h 45"/>
                  <a:gd name="T10" fmla="*/ 28 w 32"/>
                  <a:gd name="T11" fmla="*/ 39 h 45"/>
                  <a:gd name="T12" fmla="*/ 16 w 32"/>
                  <a:gd name="T13" fmla="*/ 45 h 45"/>
                  <a:gd name="T14" fmla="*/ 16 w 32"/>
                  <a:gd name="T15" fmla="*/ 8 h 45"/>
                  <a:gd name="T16" fmla="*/ 10 w 32"/>
                  <a:gd name="T17" fmla="*/ 23 h 45"/>
                  <a:gd name="T18" fmla="*/ 16 w 32"/>
                  <a:gd name="T19" fmla="*/ 38 h 45"/>
                  <a:gd name="T20" fmla="*/ 22 w 32"/>
                  <a:gd name="T21" fmla="*/ 23 h 45"/>
                  <a:gd name="T22" fmla="*/ 16 w 32"/>
                  <a:gd name="T23" fmla="*/ 8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2" h="45">
                    <a:moveTo>
                      <a:pt x="16" y="45"/>
                    </a:moveTo>
                    <a:cubicBezTo>
                      <a:pt x="5" y="45"/>
                      <a:pt x="0" y="38"/>
                      <a:pt x="0" y="23"/>
                    </a:cubicBezTo>
                    <a:cubicBezTo>
                      <a:pt x="0" y="16"/>
                      <a:pt x="2" y="10"/>
                      <a:pt x="4" y="6"/>
                    </a:cubicBezTo>
                    <a:cubicBezTo>
                      <a:pt x="7" y="2"/>
                      <a:pt x="11" y="0"/>
                      <a:pt x="17" y="0"/>
                    </a:cubicBezTo>
                    <a:cubicBezTo>
                      <a:pt x="27" y="0"/>
                      <a:pt x="32" y="8"/>
                      <a:pt x="32" y="22"/>
                    </a:cubicBezTo>
                    <a:cubicBezTo>
                      <a:pt x="32" y="30"/>
                      <a:pt x="30" y="35"/>
                      <a:pt x="28" y="39"/>
                    </a:cubicBezTo>
                    <a:cubicBezTo>
                      <a:pt x="25" y="43"/>
                      <a:pt x="21" y="45"/>
                      <a:pt x="16" y="45"/>
                    </a:cubicBezTo>
                    <a:close/>
                    <a:moveTo>
                      <a:pt x="16" y="8"/>
                    </a:moveTo>
                    <a:cubicBezTo>
                      <a:pt x="12" y="8"/>
                      <a:pt x="10" y="13"/>
                      <a:pt x="10" y="23"/>
                    </a:cubicBezTo>
                    <a:cubicBezTo>
                      <a:pt x="10" y="33"/>
                      <a:pt x="12" y="38"/>
                      <a:pt x="16" y="38"/>
                    </a:cubicBezTo>
                    <a:cubicBezTo>
                      <a:pt x="20" y="38"/>
                      <a:pt x="22" y="33"/>
                      <a:pt x="22" y="23"/>
                    </a:cubicBezTo>
                    <a:cubicBezTo>
                      <a:pt x="22" y="13"/>
                      <a:pt x="20" y="8"/>
                      <a:pt x="16" y="8"/>
                    </a:cubicBezTo>
                    <a:close/>
                  </a:path>
                </a:pathLst>
              </a:custGeom>
              <a:solidFill>
                <a:srgbClr val="0072C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55" name="Freeform 397"/>
              <p:cNvSpPr>
                <a:spLocks/>
              </p:cNvSpPr>
              <p:nvPr/>
            </p:nvSpPr>
            <p:spPr bwMode="auto">
              <a:xfrm>
                <a:off x="10018988" y="5721430"/>
                <a:ext cx="83007" cy="192227"/>
              </a:xfrm>
              <a:custGeom>
                <a:avLst/>
                <a:gdLst>
                  <a:gd name="T0" fmla="*/ 19 w 19"/>
                  <a:gd name="T1" fmla="*/ 0 h 44"/>
                  <a:gd name="T2" fmla="*/ 19 w 19"/>
                  <a:gd name="T3" fmla="*/ 44 h 44"/>
                  <a:gd name="T4" fmla="*/ 9 w 19"/>
                  <a:gd name="T5" fmla="*/ 44 h 44"/>
                  <a:gd name="T6" fmla="*/ 9 w 19"/>
                  <a:gd name="T7" fmla="*/ 11 h 44"/>
                  <a:gd name="T8" fmla="*/ 7 w 19"/>
                  <a:gd name="T9" fmla="*/ 12 h 44"/>
                  <a:gd name="T10" fmla="*/ 5 w 19"/>
                  <a:gd name="T11" fmla="*/ 13 h 44"/>
                  <a:gd name="T12" fmla="*/ 3 w 19"/>
                  <a:gd name="T13" fmla="*/ 14 h 44"/>
                  <a:gd name="T14" fmla="*/ 0 w 19"/>
                  <a:gd name="T15" fmla="*/ 15 h 44"/>
                  <a:gd name="T16" fmla="*/ 0 w 19"/>
                  <a:gd name="T17" fmla="*/ 7 h 44"/>
                  <a:gd name="T18" fmla="*/ 7 w 19"/>
                  <a:gd name="T19" fmla="*/ 4 h 44"/>
                  <a:gd name="T20" fmla="*/ 13 w 19"/>
                  <a:gd name="T21" fmla="*/ 0 h 44"/>
                  <a:gd name="T22" fmla="*/ 19 w 19"/>
                  <a:gd name="T23" fmla="*/ 0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9" h="44">
                    <a:moveTo>
                      <a:pt x="19" y="0"/>
                    </a:moveTo>
                    <a:cubicBezTo>
                      <a:pt x="19" y="44"/>
                      <a:pt x="19" y="44"/>
                      <a:pt x="19" y="44"/>
                    </a:cubicBezTo>
                    <a:cubicBezTo>
                      <a:pt x="9" y="44"/>
                      <a:pt x="9" y="44"/>
                      <a:pt x="9" y="44"/>
                    </a:cubicBezTo>
                    <a:cubicBezTo>
                      <a:pt x="9" y="11"/>
                      <a:pt x="9" y="11"/>
                      <a:pt x="9" y="11"/>
                    </a:cubicBezTo>
                    <a:cubicBezTo>
                      <a:pt x="9" y="11"/>
                      <a:pt x="8" y="12"/>
                      <a:pt x="7" y="12"/>
                    </a:cubicBezTo>
                    <a:cubicBezTo>
                      <a:pt x="7" y="13"/>
                      <a:pt x="6" y="13"/>
                      <a:pt x="5" y="13"/>
                    </a:cubicBezTo>
                    <a:cubicBezTo>
                      <a:pt x="4" y="14"/>
                      <a:pt x="3" y="14"/>
                      <a:pt x="3" y="14"/>
                    </a:cubicBezTo>
                    <a:cubicBezTo>
                      <a:pt x="2" y="14"/>
                      <a:pt x="1" y="15"/>
                      <a:pt x="0" y="15"/>
                    </a:cubicBezTo>
                    <a:cubicBezTo>
                      <a:pt x="0" y="7"/>
                      <a:pt x="0" y="7"/>
                      <a:pt x="0" y="7"/>
                    </a:cubicBezTo>
                    <a:cubicBezTo>
                      <a:pt x="2" y="6"/>
                      <a:pt x="5" y="5"/>
                      <a:pt x="7" y="4"/>
                    </a:cubicBezTo>
                    <a:cubicBezTo>
                      <a:pt x="9" y="3"/>
                      <a:pt x="11" y="1"/>
                      <a:pt x="13" y="0"/>
                    </a:cubicBezTo>
                    <a:lnTo>
                      <a:pt x="19" y="0"/>
                    </a:lnTo>
                    <a:close/>
                  </a:path>
                </a:pathLst>
              </a:custGeom>
              <a:solidFill>
                <a:srgbClr val="00BCF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56" name="Freeform 398"/>
              <p:cNvSpPr>
                <a:spLocks noEditPoints="1"/>
              </p:cNvSpPr>
              <p:nvPr/>
            </p:nvSpPr>
            <p:spPr bwMode="auto">
              <a:xfrm>
                <a:off x="10154421" y="5721430"/>
                <a:ext cx="139801" cy="196595"/>
              </a:xfrm>
              <a:custGeom>
                <a:avLst/>
                <a:gdLst>
                  <a:gd name="T0" fmla="*/ 16 w 32"/>
                  <a:gd name="T1" fmla="*/ 45 h 45"/>
                  <a:gd name="T2" fmla="*/ 0 w 32"/>
                  <a:gd name="T3" fmla="*/ 23 h 45"/>
                  <a:gd name="T4" fmla="*/ 5 w 32"/>
                  <a:gd name="T5" fmla="*/ 6 h 45"/>
                  <a:gd name="T6" fmla="*/ 17 w 32"/>
                  <a:gd name="T7" fmla="*/ 0 h 45"/>
                  <a:gd name="T8" fmla="*/ 32 w 32"/>
                  <a:gd name="T9" fmla="*/ 22 h 45"/>
                  <a:gd name="T10" fmla="*/ 28 w 32"/>
                  <a:gd name="T11" fmla="*/ 39 h 45"/>
                  <a:gd name="T12" fmla="*/ 16 w 32"/>
                  <a:gd name="T13" fmla="*/ 45 h 45"/>
                  <a:gd name="T14" fmla="*/ 16 w 32"/>
                  <a:gd name="T15" fmla="*/ 8 h 45"/>
                  <a:gd name="T16" fmla="*/ 10 w 32"/>
                  <a:gd name="T17" fmla="*/ 23 h 45"/>
                  <a:gd name="T18" fmla="*/ 16 w 32"/>
                  <a:gd name="T19" fmla="*/ 38 h 45"/>
                  <a:gd name="T20" fmla="*/ 22 w 32"/>
                  <a:gd name="T21" fmla="*/ 23 h 45"/>
                  <a:gd name="T22" fmla="*/ 16 w 32"/>
                  <a:gd name="T23" fmla="*/ 8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2" h="45">
                    <a:moveTo>
                      <a:pt x="16" y="45"/>
                    </a:moveTo>
                    <a:cubicBezTo>
                      <a:pt x="5" y="45"/>
                      <a:pt x="0" y="38"/>
                      <a:pt x="0" y="23"/>
                    </a:cubicBezTo>
                    <a:cubicBezTo>
                      <a:pt x="0" y="16"/>
                      <a:pt x="2" y="10"/>
                      <a:pt x="5" y="6"/>
                    </a:cubicBezTo>
                    <a:cubicBezTo>
                      <a:pt x="7" y="2"/>
                      <a:pt x="11" y="0"/>
                      <a:pt x="17" y="0"/>
                    </a:cubicBezTo>
                    <a:cubicBezTo>
                      <a:pt x="27" y="0"/>
                      <a:pt x="32" y="8"/>
                      <a:pt x="32" y="22"/>
                    </a:cubicBezTo>
                    <a:cubicBezTo>
                      <a:pt x="32" y="30"/>
                      <a:pt x="30" y="35"/>
                      <a:pt x="28" y="39"/>
                    </a:cubicBezTo>
                    <a:cubicBezTo>
                      <a:pt x="25" y="43"/>
                      <a:pt x="21" y="45"/>
                      <a:pt x="16" y="45"/>
                    </a:cubicBezTo>
                    <a:close/>
                    <a:moveTo>
                      <a:pt x="16" y="8"/>
                    </a:moveTo>
                    <a:cubicBezTo>
                      <a:pt x="12" y="8"/>
                      <a:pt x="10" y="13"/>
                      <a:pt x="10" y="23"/>
                    </a:cubicBezTo>
                    <a:cubicBezTo>
                      <a:pt x="10" y="33"/>
                      <a:pt x="12" y="38"/>
                      <a:pt x="16" y="38"/>
                    </a:cubicBezTo>
                    <a:cubicBezTo>
                      <a:pt x="20" y="38"/>
                      <a:pt x="22" y="33"/>
                      <a:pt x="22" y="23"/>
                    </a:cubicBezTo>
                    <a:cubicBezTo>
                      <a:pt x="22" y="13"/>
                      <a:pt x="20" y="8"/>
                      <a:pt x="16" y="8"/>
                    </a:cubicBezTo>
                    <a:close/>
                  </a:path>
                </a:pathLst>
              </a:custGeom>
              <a:solidFill>
                <a:srgbClr val="00BCF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57" name="Freeform 399"/>
              <p:cNvSpPr>
                <a:spLocks noEditPoints="1"/>
              </p:cNvSpPr>
              <p:nvPr/>
            </p:nvSpPr>
            <p:spPr bwMode="auto">
              <a:xfrm>
                <a:off x="9833315" y="5992295"/>
                <a:ext cx="137617" cy="196595"/>
              </a:xfrm>
              <a:custGeom>
                <a:avLst/>
                <a:gdLst>
                  <a:gd name="T0" fmla="*/ 16 w 32"/>
                  <a:gd name="T1" fmla="*/ 45 h 45"/>
                  <a:gd name="T2" fmla="*/ 0 w 32"/>
                  <a:gd name="T3" fmla="*/ 23 h 45"/>
                  <a:gd name="T4" fmla="*/ 4 w 32"/>
                  <a:gd name="T5" fmla="*/ 6 h 45"/>
                  <a:gd name="T6" fmla="*/ 17 w 32"/>
                  <a:gd name="T7" fmla="*/ 0 h 45"/>
                  <a:gd name="T8" fmla="*/ 32 w 32"/>
                  <a:gd name="T9" fmla="*/ 22 h 45"/>
                  <a:gd name="T10" fmla="*/ 28 w 32"/>
                  <a:gd name="T11" fmla="*/ 39 h 45"/>
                  <a:gd name="T12" fmla="*/ 16 w 32"/>
                  <a:gd name="T13" fmla="*/ 45 h 45"/>
                  <a:gd name="T14" fmla="*/ 16 w 32"/>
                  <a:gd name="T15" fmla="*/ 8 h 45"/>
                  <a:gd name="T16" fmla="*/ 10 w 32"/>
                  <a:gd name="T17" fmla="*/ 23 h 45"/>
                  <a:gd name="T18" fmla="*/ 16 w 32"/>
                  <a:gd name="T19" fmla="*/ 38 h 45"/>
                  <a:gd name="T20" fmla="*/ 22 w 32"/>
                  <a:gd name="T21" fmla="*/ 23 h 45"/>
                  <a:gd name="T22" fmla="*/ 16 w 32"/>
                  <a:gd name="T23" fmla="*/ 8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2" h="45">
                    <a:moveTo>
                      <a:pt x="16" y="45"/>
                    </a:moveTo>
                    <a:cubicBezTo>
                      <a:pt x="5" y="45"/>
                      <a:pt x="0" y="38"/>
                      <a:pt x="0" y="23"/>
                    </a:cubicBezTo>
                    <a:cubicBezTo>
                      <a:pt x="0" y="16"/>
                      <a:pt x="2" y="10"/>
                      <a:pt x="4" y="6"/>
                    </a:cubicBezTo>
                    <a:cubicBezTo>
                      <a:pt x="7" y="2"/>
                      <a:pt x="11" y="0"/>
                      <a:pt x="17" y="0"/>
                    </a:cubicBezTo>
                    <a:cubicBezTo>
                      <a:pt x="27" y="0"/>
                      <a:pt x="32" y="8"/>
                      <a:pt x="32" y="22"/>
                    </a:cubicBezTo>
                    <a:cubicBezTo>
                      <a:pt x="32" y="30"/>
                      <a:pt x="30" y="35"/>
                      <a:pt x="28" y="39"/>
                    </a:cubicBezTo>
                    <a:cubicBezTo>
                      <a:pt x="25" y="43"/>
                      <a:pt x="21" y="45"/>
                      <a:pt x="16" y="45"/>
                    </a:cubicBezTo>
                    <a:close/>
                    <a:moveTo>
                      <a:pt x="16" y="8"/>
                    </a:moveTo>
                    <a:cubicBezTo>
                      <a:pt x="12" y="8"/>
                      <a:pt x="10" y="13"/>
                      <a:pt x="10" y="23"/>
                    </a:cubicBezTo>
                    <a:cubicBezTo>
                      <a:pt x="10" y="33"/>
                      <a:pt x="12" y="38"/>
                      <a:pt x="16" y="38"/>
                    </a:cubicBezTo>
                    <a:cubicBezTo>
                      <a:pt x="20" y="38"/>
                      <a:pt x="22" y="33"/>
                      <a:pt x="22" y="23"/>
                    </a:cubicBezTo>
                    <a:cubicBezTo>
                      <a:pt x="22" y="13"/>
                      <a:pt x="20" y="8"/>
                      <a:pt x="16" y="8"/>
                    </a:cubicBezTo>
                    <a:close/>
                  </a:path>
                </a:pathLst>
              </a:custGeom>
              <a:solidFill>
                <a:srgbClr val="00BCF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58" name="Freeform 400"/>
              <p:cNvSpPr>
                <a:spLocks noEditPoints="1"/>
              </p:cNvSpPr>
              <p:nvPr/>
            </p:nvSpPr>
            <p:spPr bwMode="auto">
              <a:xfrm>
                <a:off x="10001513" y="5992295"/>
                <a:ext cx="135432" cy="196595"/>
              </a:xfrm>
              <a:custGeom>
                <a:avLst/>
                <a:gdLst>
                  <a:gd name="T0" fmla="*/ 15 w 31"/>
                  <a:gd name="T1" fmla="*/ 45 h 45"/>
                  <a:gd name="T2" fmla="*/ 0 w 31"/>
                  <a:gd name="T3" fmla="*/ 23 h 45"/>
                  <a:gd name="T4" fmla="*/ 4 w 31"/>
                  <a:gd name="T5" fmla="*/ 6 h 45"/>
                  <a:gd name="T6" fmla="*/ 16 w 31"/>
                  <a:gd name="T7" fmla="*/ 0 h 45"/>
                  <a:gd name="T8" fmla="*/ 31 w 31"/>
                  <a:gd name="T9" fmla="*/ 22 h 45"/>
                  <a:gd name="T10" fmla="*/ 27 w 31"/>
                  <a:gd name="T11" fmla="*/ 39 h 45"/>
                  <a:gd name="T12" fmla="*/ 15 w 31"/>
                  <a:gd name="T13" fmla="*/ 45 h 45"/>
                  <a:gd name="T14" fmla="*/ 16 w 31"/>
                  <a:gd name="T15" fmla="*/ 8 h 45"/>
                  <a:gd name="T16" fmla="*/ 9 w 31"/>
                  <a:gd name="T17" fmla="*/ 23 h 45"/>
                  <a:gd name="T18" fmla="*/ 15 w 31"/>
                  <a:gd name="T19" fmla="*/ 38 h 45"/>
                  <a:gd name="T20" fmla="*/ 21 w 31"/>
                  <a:gd name="T21" fmla="*/ 23 h 45"/>
                  <a:gd name="T22" fmla="*/ 16 w 31"/>
                  <a:gd name="T23" fmla="*/ 8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1" h="45">
                    <a:moveTo>
                      <a:pt x="15" y="45"/>
                    </a:moveTo>
                    <a:cubicBezTo>
                      <a:pt x="5" y="45"/>
                      <a:pt x="0" y="38"/>
                      <a:pt x="0" y="23"/>
                    </a:cubicBezTo>
                    <a:cubicBezTo>
                      <a:pt x="0" y="16"/>
                      <a:pt x="1" y="10"/>
                      <a:pt x="4" y="6"/>
                    </a:cubicBezTo>
                    <a:cubicBezTo>
                      <a:pt x="7" y="2"/>
                      <a:pt x="11" y="0"/>
                      <a:pt x="16" y="0"/>
                    </a:cubicBezTo>
                    <a:cubicBezTo>
                      <a:pt x="26" y="0"/>
                      <a:pt x="31" y="8"/>
                      <a:pt x="31" y="22"/>
                    </a:cubicBezTo>
                    <a:cubicBezTo>
                      <a:pt x="31" y="30"/>
                      <a:pt x="30" y="35"/>
                      <a:pt x="27" y="39"/>
                    </a:cubicBezTo>
                    <a:cubicBezTo>
                      <a:pt x="24" y="43"/>
                      <a:pt x="20" y="45"/>
                      <a:pt x="15" y="45"/>
                    </a:cubicBezTo>
                    <a:close/>
                    <a:moveTo>
                      <a:pt x="16" y="8"/>
                    </a:moveTo>
                    <a:cubicBezTo>
                      <a:pt x="11" y="8"/>
                      <a:pt x="9" y="13"/>
                      <a:pt x="9" y="23"/>
                    </a:cubicBezTo>
                    <a:cubicBezTo>
                      <a:pt x="9" y="33"/>
                      <a:pt x="11" y="38"/>
                      <a:pt x="15" y="38"/>
                    </a:cubicBezTo>
                    <a:cubicBezTo>
                      <a:pt x="19" y="38"/>
                      <a:pt x="21" y="33"/>
                      <a:pt x="21" y="23"/>
                    </a:cubicBezTo>
                    <a:cubicBezTo>
                      <a:pt x="21" y="13"/>
                      <a:pt x="19" y="8"/>
                      <a:pt x="16" y="8"/>
                    </a:cubicBezTo>
                    <a:close/>
                  </a:path>
                </a:pathLst>
              </a:custGeom>
              <a:solidFill>
                <a:srgbClr val="00BCF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59" name="Freeform 401"/>
              <p:cNvSpPr>
                <a:spLocks/>
              </p:cNvSpPr>
              <p:nvPr/>
            </p:nvSpPr>
            <p:spPr bwMode="auto">
              <a:xfrm>
                <a:off x="10333541" y="5203729"/>
                <a:ext cx="83007" cy="192227"/>
              </a:xfrm>
              <a:custGeom>
                <a:avLst/>
                <a:gdLst>
                  <a:gd name="T0" fmla="*/ 19 w 19"/>
                  <a:gd name="T1" fmla="*/ 0 h 44"/>
                  <a:gd name="T2" fmla="*/ 19 w 19"/>
                  <a:gd name="T3" fmla="*/ 44 h 44"/>
                  <a:gd name="T4" fmla="*/ 10 w 19"/>
                  <a:gd name="T5" fmla="*/ 44 h 44"/>
                  <a:gd name="T6" fmla="*/ 10 w 19"/>
                  <a:gd name="T7" fmla="*/ 11 h 44"/>
                  <a:gd name="T8" fmla="*/ 8 w 19"/>
                  <a:gd name="T9" fmla="*/ 12 h 44"/>
                  <a:gd name="T10" fmla="*/ 6 w 19"/>
                  <a:gd name="T11" fmla="*/ 13 h 44"/>
                  <a:gd name="T12" fmla="*/ 3 w 19"/>
                  <a:gd name="T13" fmla="*/ 14 h 44"/>
                  <a:gd name="T14" fmla="*/ 0 w 19"/>
                  <a:gd name="T15" fmla="*/ 14 h 44"/>
                  <a:gd name="T16" fmla="*/ 0 w 19"/>
                  <a:gd name="T17" fmla="*/ 6 h 44"/>
                  <a:gd name="T18" fmla="*/ 8 w 19"/>
                  <a:gd name="T19" fmla="*/ 3 h 44"/>
                  <a:gd name="T20" fmla="*/ 13 w 19"/>
                  <a:gd name="T21" fmla="*/ 0 h 44"/>
                  <a:gd name="T22" fmla="*/ 19 w 19"/>
                  <a:gd name="T23" fmla="*/ 0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9" h="44">
                    <a:moveTo>
                      <a:pt x="19" y="0"/>
                    </a:moveTo>
                    <a:cubicBezTo>
                      <a:pt x="19" y="44"/>
                      <a:pt x="19" y="44"/>
                      <a:pt x="19" y="44"/>
                    </a:cubicBezTo>
                    <a:cubicBezTo>
                      <a:pt x="10" y="44"/>
                      <a:pt x="10" y="44"/>
                      <a:pt x="10" y="44"/>
                    </a:cubicBezTo>
                    <a:cubicBezTo>
                      <a:pt x="10" y="11"/>
                      <a:pt x="10" y="11"/>
                      <a:pt x="10" y="11"/>
                    </a:cubicBezTo>
                    <a:cubicBezTo>
                      <a:pt x="9" y="11"/>
                      <a:pt x="9" y="11"/>
                      <a:pt x="8" y="12"/>
                    </a:cubicBezTo>
                    <a:cubicBezTo>
                      <a:pt x="7" y="12"/>
                      <a:pt x="6" y="13"/>
                      <a:pt x="6" y="13"/>
                    </a:cubicBezTo>
                    <a:cubicBezTo>
                      <a:pt x="5" y="13"/>
                      <a:pt x="4" y="14"/>
                      <a:pt x="3" y="14"/>
                    </a:cubicBezTo>
                    <a:cubicBezTo>
                      <a:pt x="2" y="14"/>
                      <a:pt x="1" y="14"/>
                      <a:pt x="0" y="14"/>
                    </a:cubicBezTo>
                    <a:cubicBezTo>
                      <a:pt x="0" y="6"/>
                      <a:pt x="0" y="6"/>
                      <a:pt x="0" y="6"/>
                    </a:cubicBezTo>
                    <a:cubicBezTo>
                      <a:pt x="3" y="6"/>
                      <a:pt x="5" y="5"/>
                      <a:pt x="8" y="3"/>
                    </a:cubicBezTo>
                    <a:cubicBezTo>
                      <a:pt x="10" y="2"/>
                      <a:pt x="12" y="1"/>
                      <a:pt x="13" y="0"/>
                    </a:cubicBezTo>
                    <a:lnTo>
                      <a:pt x="19" y="0"/>
                    </a:lnTo>
                    <a:close/>
                  </a:path>
                </a:pathLst>
              </a:custGeom>
              <a:solidFill>
                <a:srgbClr val="00BCF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60" name="Freeform 402"/>
              <p:cNvSpPr>
                <a:spLocks noEditPoints="1"/>
              </p:cNvSpPr>
              <p:nvPr/>
            </p:nvSpPr>
            <p:spPr bwMode="auto">
              <a:xfrm>
                <a:off x="10154421" y="5203729"/>
                <a:ext cx="139801" cy="196595"/>
              </a:xfrm>
              <a:custGeom>
                <a:avLst/>
                <a:gdLst>
                  <a:gd name="T0" fmla="*/ 16 w 32"/>
                  <a:gd name="T1" fmla="*/ 45 h 45"/>
                  <a:gd name="T2" fmla="*/ 0 w 32"/>
                  <a:gd name="T3" fmla="*/ 23 h 45"/>
                  <a:gd name="T4" fmla="*/ 5 w 32"/>
                  <a:gd name="T5" fmla="*/ 6 h 45"/>
                  <a:gd name="T6" fmla="*/ 17 w 32"/>
                  <a:gd name="T7" fmla="*/ 0 h 45"/>
                  <a:gd name="T8" fmla="*/ 32 w 32"/>
                  <a:gd name="T9" fmla="*/ 22 h 45"/>
                  <a:gd name="T10" fmla="*/ 28 w 32"/>
                  <a:gd name="T11" fmla="*/ 39 h 45"/>
                  <a:gd name="T12" fmla="*/ 16 w 32"/>
                  <a:gd name="T13" fmla="*/ 45 h 45"/>
                  <a:gd name="T14" fmla="*/ 16 w 32"/>
                  <a:gd name="T15" fmla="*/ 7 h 45"/>
                  <a:gd name="T16" fmla="*/ 10 w 32"/>
                  <a:gd name="T17" fmla="*/ 23 h 45"/>
                  <a:gd name="T18" fmla="*/ 16 w 32"/>
                  <a:gd name="T19" fmla="*/ 38 h 45"/>
                  <a:gd name="T20" fmla="*/ 22 w 32"/>
                  <a:gd name="T21" fmla="*/ 22 h 45"/>
                  <a:gd name="T22" fmla="*/ 16 w 32"/>
                  <a:gd name="T23" fmla="*/ 7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2" h="45">
                    <a:moveTo>
                      <a:pt x="16" y="45"/>
                    </a:moveTo>
                    <a:cubicBezTo>
                      <a:pt x="5" y="45"/>
                      <a:pt x="0" y="38"/>
                      <a:pt x="0" y="23"/>
                    </a:cubicBezTo>
                    <a:cubicBezTo>
                      <a:pt x="0" y="16"/>
                      <a:pt x="2" y="10"/>
                      <a:pt x="5" y="6"/>
                    </a:cubicBezTo>
                    <a:cubicBezTo>
                      <a:pt x="7" y="2"/>
                      <a:pt x="11" y="0"/>
                      <a:pt x="17" y="0"/>
                    </a:cubicBezTo>
                    <a:cubicBezTo>
                      <a:pt x="27" y="0"/>
                      <a:pt x="32" y="7"/>
                      <a:pt x="32" y="22"/>
                    </a:cubicBezTo>
                    <a:cubicBezTo>
                      <a:pt x="32" y="29"/>
                      <a:pt x="30" y="35"/>
                      <a:pt x="28" y="39"/>
                    </a:cubicBezTo>
                    <a:cubicBezTo>
                      <a:pt x="25" y="43"/>
                      <a:pt x="21" y="45"/>
                      <a:pt x="16" y="45"/>
                    </a:cubicBezTo>
                    <a:close/>
                    <a:moveTo>
                      <a:pt x="16" y="7"/>
                    </a:moveTo>
                    <a:cubicBezTo>
                      <a:pt x="12" y="7"/>
                      <a:pt x="10" y="13"/>
                      <a:pt x="10" y="23"/>
                    </a:cubicBezTo>
                    <a:cubicBezTo>
                      <a:pt x="10" y="33"/>
                      <a:pt x="12" y="38"/>
                      <a:pt x="16" y="38"/>
                    </a:cubicBezTo>
                    <a:cubicBezTo>
                      <a:pt x="20" y="38"/>
                      <a:pt x="22" y="33"/>
                      <a:pt x="22" y="22"/>
                    </a:cubicBezTo>
                    <a:cubicBezTo>
                      <a:pt x="22" y="12"/>
                      <a:pt x="20" y="7"/>
                      <a:pt x="16" y="7"/>
                    </a:cubicBezTo>
                    <a:close/>
                  </a:path>
                </a:pathLst>
              </a:custGeom>
              <a:solidFill>
                <a:srgbClr val="0072C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493" name="Group 492"/>
            <p:cNvGrpSpPr/>
            <p:nvPr/>
          </p:nvGrpSpPr>
          <p:grpSpPr>
            <a:xfrm>
              <a:off x="10188032" y="2420892"/>
              <a:ext cx="772210" cy="549580"/>
              <a:chOff x="9313171" y="2143705"/>
              <a:chExt cx="866775" cy="781050"/>
            </a:xfrm>
          </p:grpSpPr>
          <p:sp>
            <p:nvSpPr>
              <p:cNvPr id="494" name="Rectangle 17"/>
              <p:cNvSpPr>
                <a:spLocks noChangeArrowheads="1"/>
              </p:cNvSpPr>
              <p:nvPr/>
            </p:nvSpPr>
            <p:spPr bwMode="auto">
              <a:xfrm>
                <a:off x="9360796" y="2291343"/>
                <a:ext cx="771525" cy="427037"/>
              </a:xfrm>
              <a:prstGeom prst="rect">
                <a:avLst/>
              </a:prstGeom>
              <a:solidFill>
                <a:srgbClr val="289FD7"/>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3260" tIns="46630" rIns="93260" bIns="46630" numCol="1" anchor="t" anchorCtr="0" compatLnSpc="1">
                <a:prstTxWarp prst="textNoShape">
                  <a:avLst/>
                </a:prstTxWarp>
              </a:bodyPr>
              <a:lstStyle/>
              <a:p>
                <a:pPr defTabSz="932597"/>
                <a:endParaRPr lang="en-US" sz="1836" kern="0">
                  <a:solidFill>
                    <a:sysClr val="windowText" lastClr="000000"/>
                  </a:solidFill>
                </a:endParaRPr>
              </a:p>
            </p:txBody>
          </p:sp>
          <p:sp>
            <p:nvSpPr>
              <p:cNvPr id="495" name="Rectangle 18"/>
              <p:cNvSpPr>
                <a:spLocks noChangeArrowheads="1"/>
              </p:cNvSpPr>
              <p:nvPr/>
            </p:nvSpPr>
            <p:spPr bwMode="auto">
              <a:xfrm>
                <a:off x="9360796" y="2188155"/>
                <a:ext cx="771525" cy="200025"/>
              </a:xfrm>
              <a:prstGeom prst="rect">
                <a:avLst/>
              </a:prstGeom>
              <a:solidFill>
                <a:srgbClr val="289FD7"/>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3260" tIns="46630" rIns="93260" bIns="46630" numCol="1" anchor="t" anchorCtr="0" compatLnSpc="1">
                <a:prstTxWarp prst="textNoShape">
                  <a:avLst/>
                </a:prstTxWarp>
              </a:bodyPr>
              <a:lstStyle/>
              <a:p>
                <a:pPr defTabSz="932597"/>
                <a:endParaRPr lang="en-US" sz="1836" kern="0">
                  <a:solidFill>
                    <a:sysClr val="windowText" lastClr="000000"/>
                  </a:solidFill>
                </a:endParaRPr>
              </a:p>
            </p:txBody>
          </p:sp>
          <p:sp>
            <p:nvSpPr>
              <p:cNvPr id="496" name="Freeform 19"/>
              <p:cNvSpPr>
                <a:spLocks noEditPoints="1"/>
              </p:cNvSpPr>
              <p:nvPr/>
            </p:nvSpPr>
            <p:spPr bwMode="auto">
              <a:xfrm>
                <a:off x="9313171" y="2143705"/>
                <a:ext cx="866775" cy="781050"/>
              </a:xfrm>
              <a:custGeom>
                <a:avLst/>
                <a:gdLst>
                  <a:gd name="T0" fmla="*/ 311 w 329"/>
                  <a:gd name="T1" fmla="*/ 0 h 298"/>
                  <a:gd name="T2" fmla="*/ 18 w 329"/>
                  <a:gd name="T3" fmla="*/ 0 h 298"/>
                  <a:gd name="T4" fmla="*/ 0 w 329"/>
                  <a:gd name="T5" fmla="*/ 18 h 298"/>
                  <a:gd name="T6" fmla="*/ 0 w 329"/>
                  <a:gd name="T7" fmla="*/ 218 h 298"/>
                  <a:gd name="T8" fmla="*/ 18 w 329"/>
                  <a:gd name="T9" fmla="*/ 236 h 298"/>
                  <a:gd name="T10" fmla="*/ 119 w 329"/>
                  <a:gd name="T11" fmla="*/ 236 h 298"/>
                  <a:gd name="T12" fmla="*/ 56 w 329"/>
                  <a:gd name="T13" fmla="*/ 281 h 298"/>
                  <a:gd name="T14" fmla="*/ 56 w 329"/>
                  <a:gd name="T15" fmla="*/ 298 h 298"/>
                  <a:gd name="T16" fmla="*/ 132 w 329"/>
                  <a:gd name="T17" fmla="*/ 298 h 298"/>
                  <a:gd name="T18" fmla="*/ 191 w 329"/>
                  <a:gd name="T19" fmla="*/ 298 h 298"/>
                  <a:gd name="T20" fmla="*/ 272 w 329"/>
                  <a:gd name="T21" fmla="*/ 298 h 298"/>
                  <a:gd name="T22" fmla="*/ 272 w 329"/>
                  <a:gd name="T23" fmla="*/ 281 h 298"/>
                  <a:gd name="T24" fmla="*/ 208 w 329"/>
                  <a:gd name="T25" fmla="*/ 236 h 298"/>
                  <a:gd name="T26" fmla="*/ 311 w 329"/>
                  <a:gd name="T27" fmla="*/ 236 h 298"/>
                  <a:gd name="T28" fmla="*/ 329 w 329"/>
                  <a:gd name="T29" fmla="*/ 218 h 298"/>
                  <a:gd name="T30" fmla="*/ 329 w 329"/>
                  <a:gd name="T31" fmla="*/ 18 h 298"/>
                  <a:gd name="T32" fmla="*/ 311 w 329"/>
                  <a:gd name="T33" fmla="*/ 0 h 298"/>
                  <a:gd name="T34" fmla="*/ 308 w 329"/>
                  <a:gd name="T35" fmla="*/ 215 h 298"/>
                  <a:gd name="T36" fmla="*/ 20 w 329"/>
                  <a:gd name="T37" fmla="*/ 215 h 298"/>
                  <a:gd name="T38" fmla="*/ 20 w 329"/>
                  <a:gd name="T39" fmla="*/ 21 h 298"/>
                  <a:gd name="T40" fmla="*/ 308 w 329"/>
                  <a:gd name="T41" fmla="*/ 21 h 298"/>
                  <a:gd name="T42" fmla="*/ 308 w 329"/>
                  <a:gd name="T43" fmla="*/ 215 h 2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29" h="298">
                    <a:moveTo>
                      <a:pt x="311" y="0"/>
                    </a:moveTo>
                    <a:cubicBezTo>
                      <a:pt x="18" y="0"/>
                      <a:pt x="18" y="0"/>
                      <a:pt x="18" y="0"/>
                    </a:cubicBezTo>
                    <a:cubicBezTo>
                      <a:pt x="8" y="0"/>
                      <a:pt x="0" y="8"/>
                      <a:pt x="0" y="18"/>
                    </a:cubicBezTo>
                    <a:cubicBezTo>
                      <a:pt x="0" y="218"/>
                      <a:pt x="0" y="218"/>
                      <a:pt x="0" y="218"/>
                    </a:cubicBezTo>
                    <a:cubicBezTo>
                      <a:pt x="0" y="228"/>
                      <a:pt x="8" y="236"/>
                      <a:pt x="18" y="236"/>
                    </a:cubicBezTo>
                    <a:cubicBezTo>
                      <a:pt x="119" y="236"/>
                      <a:pt x="119" y="236"/>
                      <a:pt x="119" y="236"/>
                    </a:cubicBezTo>
                    <a:cubicBezTo>
                      <a:pt x="129" y="276"/>
                      <a:pt x="119" y="281"/>
                      <a:pt x="56" y="281"/>
                    </a:cubicBezTo>
                    <a:cubicBezTo>
                      <a:pt x="56" y="298"/>
                      <a:pt x="56" y="298"/>
                      <a:pt x="56" y="298"/>
                    </a:cubicBezTo>
                    <a:cubicBezTo>
                      <a:pt x="132" y="298"/>
                      <a:pt x="132" y="298"/>
                      <a:pt x="132" y="298"/>
                    </a:cubicBezTo>
                    <a:cubicBezTo>
                      <a:pt x="191" y="298"/>
                      <a:pt x="191" y="298"/>
                      <a:pt x="191" y="298"/>
                    </a:cubicBezTo>
                    <a:cubicBezTo>
                      <a:pt x="272" y="298"/>
                      <a:pt x="272" y="298"/>
                      <a:pt x="272" y="298"/>
                    </a:cubicBezTo>
                    <a:cubicBezTo>
                      <a:pt x="272" y="281"/>
                      <a:pt x="272" y="281"/>
                      <a:pt x="272" y="281"/>
                    </a:cubicBezTo>
                    <a:cubicBezTo>
                      <a:pt x="203" y="281"/>
                      <a:pt x="198" y="276"/>
                      <a:pt x="208" y="236"/>
                    </a:cubicBezTo>
                    <a:cubicBezTo>
                      <a:pt x="311" y="236"/>
                      <a:pt x="311" y="236"/>
                      <a:pt x="311" y="236"/>
                    </a:cubicBezTo>
                    <a:cubicBezTo>
                      <a:pt x="320" y="236"/>
                      <a:pt x="329" y="228"/>
                      <a:pt x="329" y="218"/>
                    </a:cubicBezTo>
                    <a:cubicBezTo>
                      <a:pt x="329" y="18"/>
                      <a:pt x="329" y="18"/>
                      <a:pt x="329" y="18"/>
                    </a:cubicBezTo>
                    <a:cubicBezTo>
                      <a:pt x="329" y="8"/>
                      <a:pt x="320" y="0"/>
                      <a:pt x="311" y="0"/>
                    </a:cubicBezTo>
                    <a:close/>
                    <a:moveTo>
                      <a:pt x="308" y="215"/>
                    </a:moveTo>
                    <a:cubicBezTo>
                      <a:pt x="20" y="215"/>
                      <a:pt x="20" y="215"/>
                      <a:pt x="20" y="215"/>
                    </a:cubicBezTo>
                    <a:cubicBezTo>
                      <a:pt x="20" y="21"/>
                      <a:pt x="20" y="21"/>
                      <a:pt x="20" y="21"/>
                    </a:cubicBezTo>
                    <a:cubicBezTo>
                      <a:pt x="308" y="21"/>
                      <a:pt x="308" y="21"/>
                      <a:pt x="308" y="21"/>
                    </a:cubicBezTo>
                    <a:lnTo>
                      <a:pt x="308" y="215"/>
                    </a:lnTo>
                    <a:close/>
                  </a:path>
                </a:pathLst>
              </a:custGeom>
              <a:solidFill>
                <a:srgbClr val="4D4D4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p>
                <a:pPr defTabSz="932597"/>
                <a:endParaRPr lang="en-US" sz="1836" kern="0">
                  <a:solidFill>
                    <a:sysClr val="windowText" lastClr="000000"/>
                  </a:solidFill>
                </a:endParaRPr>
              </a:p>
            </p:txBody>
          </p:sp>
          <p:sp>
            <p:nvSpPr>
              <p:cNvPr id="497" name="Freeform 20"/>
              <p:cNvSpPr>
                <a:spLocks/>
              </p:cNvSpPr>
              <p:nvPr/>
            </p:nvSpPr>
            <p:spPr bwMode="auto">
              <a:xfrm>
                <a:off x="9589396" y="2300868"/>
                <a:ext cx="311150" cy="284162"/>
              </a:xfrm>
              <a:custGeom>
                <a:avLst/>
                <a:gdLst>
                  <a:gd name="T0" fmla="*/ 118 w 118"/>
                  <a:gd name="T1" fmla="*/ 59 h 108"/>
                  <a:gd name="T2" fmla="*/ 117 w 118"/>
                  <a:gd name="T3" fmla="*/ 45 h 108"/>
                  <a:gd name="T4" fmla="*/ 59 w 118"/>
                  <a:gd name="T5" fmla="*/ 59 h 108"/>
                  <a:gd name="T6" fmla="*/ 59 w 118"/>
                  <a:gd name="T7" fmla="*/ 0 h 108"/>
                  <a:gd name="T8" fmla="*/ 0 w 118"/>
                  <a:gd name="T9" fmla="*/ 59 h 108"/>
                  <a:gd name="T10" fmla="*/ 25 w 118"/>
                  <a:gd name="T11" fmla="*/ 108 h 108"/>
                  <a:gd name="T12" fmla="*/ 59 w 118"/>
                  <a:gd name="T13" fmla="*/ 59 h 108"/>
                  <a:gd name="T14" fmla="*/ 98 w 118"/>
                  <a:gd name="T15" fmla="*/ 104 h 108"/>
                  <a:gd name="T16" fmla="*/ 118 w 118"/>
                  <a:gd name="T17" fmla="*/ 59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8" h="108">
                    <a:moveTo>
                      <a:pt x="118" y="59"/>
                    </a:moveTo>
                    <a:cubicBezTo>
                      <a:pt x="118" y="54"/>
                      <a:pt x="118" y="50"/>
                      <a:pt x="117" y="45"/>
                    </a:cubicBezTo>
                    <a:cubicBezTo>
                      <a:pt x="59" y="59"/>
                      <a:pt x="59" y="59"/>
                      <a:pt x="59" y="59"/>
                    </a:cubicBezTo>
                    <a:cubicBezTo>
                      <a:pt x="59" y="0"/>
                      <a:pt x="59" y="0"/>
                      <a:pt x="59" y="0"/>
                    </a:cubicBezTo>
                    <a:cubicBezTo>
                      <a:pt x="26" y="0"/>
                      <a:pt x="0" y="27"/>
                      <a:pt x="0" y="59"/>
                    </a:cubicBezTo>
                    <a:cubicBezTo>
                      <a:pt x="0" y="79"/>
                      <a:pt x="10" y="97"/>
                      <a:pt x="25" y="108"/>
                    </a:cubicBezTo>
                    <a:cubicBezTo>
                      <a:pt x="59" y="59"/>
                      <a:pt x="59" y="59"/>
                      <a:pt x="59" y="59"/>
                    </a:cubicBezTo>
                    <a:cubicBezTo>
                      <a:pt x="98" y="104"/>
                      <a:pt x="98" y="104"/>
                      <a:pt x="98" y="104"/>
                    </a:cubicBezTo>
                    <a:cubicBezTo>
                      <a:pt x="111" y="93"/>
                      <a:pt x="118" y="77"/>
                      <a:pt x="118" y="59"/>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p>
                <a:pPr defTabSz="932597"/>
                <a:endParaRPr lang="en-US" sz="1836" kern="0">
                  <a:solidFill>
                    <a:sysClr val="windowText" lastClr="000000"/>
                  </a:solidFill>
                </a:endParaRPr>
              </a:p>
            </p:txBody>
          </p:sp>
          <p:sp>
            <p:nvSpPr>
              <p:cNvPr id="498" name="Freeform 21"/>
              <p:cNvSpPr>
                <a:spLocks noEditPoints="1"/>
              </p:cNvSpPr>
              <p:nvPr/>
            </p:nvSpPr>
            <p:spPr bwMode="auto">
              <a:xfrm>
                <a:off x="9584633" y="2296105"/>
                <a:ext cx="322263" cy="293687"/>
              </a:xfrm>
              <a:custGeom>
                <a:avLst/>
                <a:gdLst>
                  <a:gd name="T0" fmla="*/ 27 w 122"/>
                  <a:gd name="T1" fmla="*/ 112 h 112"/>
                  <a:gd name="T2" fmla="*/ 26 w 122"/>
                  <a:gd name="T3" fmla="*/ 111 h 112"/>
                  <a:gd name="T4" fmla="*/ 0 w 122"/>
                  <a:gd name="T5" fmla="*/ 61 h 112"/>
                  <a:gd name="T6" fmla="*/ 61 w 122"/>
                  <a:gd name="T7" fmla="*/ 0 h 112"/>
                  <a:gd name="T8" fmla="*/ 63 w 122"/>
                  <a:gd name="T9" fmla="*/ 0 h 112"/>
                  <a:gd name="T10" fmla="*/ 63 w 122"/>
                  <a:gd name="T11" fmla="*/ 59 h 112"/>
                  <a:gd name="T12" fmla="*/ 120 w 122"/>
                  <a:gd name="T13" fmla="*/ 45 h 112"/>
                  <a:gd name="T14" fmla="*/ 121 w 122"/>
                  <a:gd name="T15" fmla="*/ 47 h 112"/>
                  <a:gd name="T16" fmla="*/ 122 w 122"/>
                  <a:gd name="T17" fmla="*/ 61 h 112"/>
                  <a:gd name="T18" fmla="*/ 101 w 122"/>
                  <a:gd name="T19" fmla="*/ 108 h 112"/>
                  <a:gd name="T20" fmla="*/ 100 w 122"/>
                  <a:gd name="T21" fmla="*/ 109 h 112"/>
                  <a:gd name="T22" fmla="*/ 61 w 122"/>
                  <a:gd name="T23" fmla="*/ 65 h 112"/>
                  <a:gd name="T24" fmla="*/ 27 w 122"/>
                  <a:gd name="T25" fmla="*/ 112 h 112"/>
                  <a:gd name="T26" fmla="*/ 59 w 122"/>
                  <a:gd name="T27" fmla="*/ 4 h 112"/>
                  <a:gd name="T28" fmla="*/ 4 w 122"/>
                  <a:gd name="T29" fmla="*/ 61 h 112"/>
                  <a:gd name="T30" fmla="*/ 26 w 122"/>
                  <a:gd name="T31" fmla="*/ 107 h 112"/>
                  <a:gd name="T32" fmla="*/ 59 w 122"/>
                  <a:gd name="T33" fmla="*/ 61 h 112"/>
                  <a:gd name="T34" fmla="*/ 59 w 122"/>
                  <a:gd name="T35" fmla="*/ 4 h 112"/>
                  <a:gd name="T36" fmla="*/ 65 w 122"/>
                  <a:gd name="T37" fmla="*/ 62 h 112"/>
                  <a:gd name="T38" fmla="*/ 100 w 122"/>
                  <a:gd name="T39" fmla="*/ 103 h 112"/>
                  <a:gd name="T40" fmla="*/ 118 w 122"/>
                  <a:gd name="T41" fmla="*/ 61 h 112"/>
                  <a:gd name="T42" fmla="*/ 117 w 122"/>
                  <a:gd name="T43" fmla="*/ 50 h 112"/>
                  <a:gd name="T44" fmla="*/ 65 w 122"/>
                  <a:gd name="T45" fmla="*/ 62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22" h="112">
                    <a:moveTo>
                      <a:pt x="27" y="112"/>
                    </a:moveTo>
                    <a:cubicBezTo>
                      <a:pt x="26" y="111"/>
                      <a:pt x="26" y="111"/>
                      <a:pt x="26" y="111"/>
                    </a:cubicBezTo>
                    <a:cubicBezTo>
                      <a:pt x="9" y="100"/>
                      <a:pt x="0" y="81"/>
                      <a:pt x="0" y="61"/>
                    </a:cubicBezTo>
                    <a:cubicBezTo>
                      <a:pt x="0" y="27"/>
                      <a:pt x="27" y="0"/>
                      <a:pt x="61" y="0"/>
                    </a:cubicBezTo>
                    <a:cubicBezTo>
                      <a:pt x="63" y="0"/>
                      <a:pt x="63" y="0"/>
                      <a:pt x="63" y="0"/>
                    </a:cubicBezTo>
                    <a:cubicBezTo>
                      <a:pt x="63" y="59"/>
                      <a:pt x="63" y="59"/>
                      <a:pt x="63" y="59"/>
                    </a:cubicBezTo>
                    <a:cubicBezTo>
                      <a:pt x="120" y="45"/>
                      <a:pt x="120" y="45"/>
                      <a:pt x="120" y="45"/>
                    </a:cubicBezTo>
                    <a:cubicBezTo>
                      <a:pt x="121" y="47"/>
                      <a:pt x="121" y="47"/>
                      <a:pt x="121" y="47"/>
                    </a:cubicBezTo>
                    <a:cubicBezTo>
                      <a:pt x="122" y="52"/>
                      <a:pt x="122" y="56"/>
                      <a:pt x="122" y="61"/>
                    </a:cubicBezTo>
                    <a:cubicBezTo>
                      <a:pt x="122" y="79"/>
                      <a:pt x="115" y="96"/>
                      <a:pt x="101" y="108"/>
                    </a:cubicBezTo>
                    <a:cubicBezTo>
                      <a:pt x="100" y="109"/>
                      <a:pt x="100" y="109"/>
                      <a:pt x="100" y="109"/>
                    </a:cubicBezTo>
                    <a:cubicBezTo>
                      <a:pt x="61" y="65"/>
                      <a:pt x="61" y="65"/>
                      <a:pt x="61" y="65"/>
                    </a:cubicBezTo>
                    <a:lnTo>
                      <a:pt x="27" y="112"/>
                    </a:lnTo>
                    <a:close/>
                    <a:moveTo>
                      <a:pt x="59" y="4"/>
                    </a:moveTo>
                    <a:cubicBezTo>
                      <a:pt x="28" y="5"/>
                      <a:pt x="4" y="30"/>
                      <a:pt x="4" y="61"/>
                    </a:cubicBezTo>
                    <a:cubicBezTo>
                      <a:pt x="4" y="79"/>
                      <a:pt x="12" y="96"/>
                      <a:pt x="26" y="107"/>
                    </a:cubicBezTo>
                    <a:cubicBezTo>
                      <a:pt x="59" y="61"/>
                      <a:pt x="59" y="61"/>
                      <a:pt x="59" y="61"/>
                    </a:cubicBezTo>
                    <a:lnTo>
                      <a:pt x="59" y="4"/>
                    </a:lnTo>
                    <a:close/>
                    <a:moveTo>
                      <a:pt x="65" y="62"/>
                    </a:moveTo>
                    <a:cubicBezTo>
                      <a:pt x="100" y="103"/>
                      <a:pt x="100" y="103"/>
                      <a:pt x="100" y="103"/>
                    </a:cubicBezTo>
                    <a:cubicBezTo>
                      <a:pt x="112" y="92"/>
                      <a:pt x="118" y="77"/>
                      <a:pt x="118" y="61"/>
                    </a:cubicBezTo>
                    <a:cubicBezTo>
                      <a:pt x="118" y="57"/>
                      <a:pt x="118" y="54"/>
                      <a:pt x="117" y="50"/>
                    </a:cubicBezTo>
                    <a:lnTo>
                      <a:pt x="65" y="62"/>
                    </a:lnTo>
                    <a:close/>
                  </a:path>
                </a:pathLst>
              </a:custGeom>
              <a:solidFill>
                <a:srgbClr val="289FD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p>
                <a:pPr defTabSz="932597"/>
                <a:endParaRPr lang="en-US" sz="1836" kern="0">
                  <a:solidFill>
                    <a:sysClr val="windowText" lastClr="000000"/>
                  </a:solidFill>
                </a:endParaRPr>
              </a:p>
            </p:txBody>
          </p:sp>
          <p:sp>
            <p:nvSpPr>
              <p:cNvPr id="499" name="Freeform 22"/>
              <p:cNvSpPr>
                <a:spLocks/>
              </p:cNvSpPr>
              <p:nvPr/>
            </p:nvSpPr>
            <p:spPr bwMode="auto">
              <a:xfrm>
                <a:off x="9656071" y="2456443"/>
                <a:ext cx="192088" cy="157162"/>
              </a:xfrm>
              <a:custGeom>
                <a:avLst/>
                <a:gdLst>
                  <a:gd name="T0" fmla="*/ 0 w 73"/>
                  <a:gd name="T1" fmla="*/ 49 h 60"/>
                  <a:gd name="T2" fmla="*/ 34 w 73"/>
                  <a:gd name="T3" fmla="*/ 60 h 60"/>
                  <a:gd name="T4" fmla="*/ 73 w 73"/>
                  <a:gd name="T5" fmla="*/ 45 h 60"/>
                  <a:gd name="T6" fmla="*/ 34 w 73"/>
                  <a:gd name="T7" fmla="*/ 0 h 60"/>
                  <a:gd name="T8" fmla="*/ 0 w 73"/>
                  <a:gd name="T9" fmla="*/ 49 h 60"/>
                </a:gdLst>
                <a:ahLst/>
                <a:cxnLst>
                  <a:cxn ang="0">
                    <a:pos x="T0" y="T1"/>
                  </a:cxn>
                  <a:cxn ang="0">
                    <a:pos x="T2" y="T3"/>
                  </a:cxn>
                  <a:cxn ang="0">
                    <a:pos x="T4" y="T5"/>
                  </a:cxn>
                  <a:cxn ang="0">
                    <a:pos x="T6" y="T7"/>
                  </a:cxn>
                  <a:cxn ang="0">
                    <a:pos x="T8" y="T9"/>
                  </a:cxn>
                </a:cxnLst>
                <a:rect l="0" t="0" r="r" b="b"/>
                <a:pathLst>
                  <a:path w="73" h="60">
                    <a:moveTo>
                      <a:pt x="0" y="49"/>
                    </a:moveTo>
                    <a:cubicBezTo>
                      <a:pt x="9" y="56"/>
                      <a:pt x="21" y="60"/>
                      <a:pt x="34" y="60"/>
                    </a:cubicBezTo>
                    <a:cubicBezTo>
                      <a:pt x="49" y="60"/>
                      <a:pt x="63" y="54"/>
                      <a:pt x="73" y="45"/>
                    </a:cubicBezTo>
                    <a:cubicBezTo>
                      <a:pt x="34" y="0"/>
                      <a:pt x="34" y="0"/>
                      <a:pt x="34" y="0"/>
                    </a:cubicBezTo>
                    <a:lnTo>
                      <a:pt x="0" y="4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p>
                <a:pPr defTabSz="932597"/>
                <a:endParaRPr lang="en-US" sz="1836" kern="0">
                  <a:solidFill>
                    <a:sysClr val="windowText" lastClr="000000"/>
                  </a:solidFill>
                </a:endParaRPr>
              </a:p>
            </p:txBody>
          </p:sp>
          <p:sp>
            <p:nvSpPr>
              <p:cNvPr id="500" name="Freeform 23"/>
              <p:cNvSpPr>
                <a:spLocks noEditPoints="1"/>
              </p:cNvSpPr>
              <p:nvPr/>
            </p:nvSpPr>
            <p:spPr bwMode="auto">
              <a:xfrm>
                <a:off x="9648133" y="2448505"/>
                <a:ext cx="207963" cy="169862"/>
              </a:xfrm>
              <a:custGeom>
                <a:avLst/>
                <a:gdLst>
                  <a:gd name="T0" fmla="*/ 37 w 79"/>
                  <a:gd name="T1" fmla="*/ 65 h 65"/>
                  <a:gd name="T2" fmla="*/ 2 w 79"/>
                  <a:gd name="T3" fmla="*/ 53 h 65"/>
                  <a:gd name="T4" fmla="*/ 0 w 79"/>
                  <a:gd name="T5" fmla="*/ 52 h 65"/>
                  <a:gd name="T6" fmla="*/ 37 w 79"/>
                  <a:gd name="T7" fmla="*/ 0 h 65"/>
                  <a:gd name="T8" fmla="*/ 79 w 79"/>
                  <a:gd name="T9" fmla="*/ 48 h 65"/>
                  <a:gd name="T10" fmla="*/ 77 w 79"/>
                  <a:gd name="T11" fmla="*/ 50 h 65"/>
                  <a:gd name="T12" fmla="*/ 37 w 79"/>
                  <a:gd name="T13" fmla="*/ 65 h 65"/>
                  <a:gd name="T14" fmla="*/ 6 w 79"/>
                  <a:gd name="T15" fmla="*/ 51 h 65"/>
                  <a:gd name="T16" fmla="*/ 37 w 79"/>
                  <a:gd name="T17" fmla="*/ 61 h 65"/>
                  <a:gd name="T18" fmla="*/ 73 w 79"/>
                  <a:gd name="T19" fmla="*/ 48 h 65"/>
                  <a:gd name="T20" fmla="*/ 37 w 79"/>
                  <a:gd name="T21" fmla="*/ 7 h 65"/>
                  <a:gd name="T22" fmla="*/ 6 w 79"/>
                  <a:gd name="T23" fmla="*/ 51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65">
                    <a:moveTo>
                      <a:pt x="37" y="65"/>
                    </a:moveTo>
                    <a:cubicBezTo>
                      <a:pt x="24" y="65"/>
                      <a:pt x="12" y="61"/>
                      <a:pt x="2" y="53"/>
                    </a:cubicBezTo>
                    <a:cubicBezTo>
                      <a:pt x="0" y="52"/>
                      <a:pt x="0" y="52"/>
                      <a:pt x="0" y="52"/>
                    </a:cubicBezTo>
                    <a:cubicBezTo>
                      <a:pt x="37" y="0"/>
                      <a:pt x="37" y="0"/>
                      <a:pt x="37" y="0"/>
                    </a:cubicBezTo>
                    <a:cubicBezTo>
                      <a:pt x="79" y="48"/>
                      <a:pt x="79" y="48"/>
                      <a:pt x="79" y="48"/>
                    </a:cubicBezTo>
                    <a:cubicBezTo>
                      <a:pt x="77" y="50"/>
                      <a:pt x="77" y="50"/>
                      <a:pt x="77" y="50"/>
                    </a:cubicBezTo>
                    <a:cubicBezTo>
                      <a:pt x="66" y="59"/>
                      <a:pt x="52" y="65"/>
                      <a:pt x="37" y="65"/>
                    </a:cubicBezTo>
                    <a:close/>
                    <a:moveTo>
                      <a:pt x="6" y="51"/>
                    </a:moveTo>
                    <a:cubicBezTo>
                      <a:pt x="15" y="57"/>
                      <a:pt x="26" y="61"/>
                      <a:pt x="37" y="61"/>
                    </a:cubicBezTo>
                    <a:cubicBezTo>
                      <a:pt x="50" y="61"/>
                      <a:pt x="63" y="56"/>
                      <a:pt x="73" y="48"/>
                    </a:cubicBezTo>
                    <a:cubicBezTo>
                      <a:pt x="37" y="7"/>
                      <a:pt x="37" y="7"/>
                      <a:pt x="37" y="7"/>
                    </a:cubicBezTo>
                    <a:lnTo>
                      <a:pt x="6" y="51"/>
                    </a:lnTo>
                    <a:close/>
                  </a:path>
                </a:pathLst>
              </a:custGeom>
              <a:solidFill>
                <a:srgbClr val="289FD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p>
                <a:pPr defTabSz="932597"/>
                <a:endParaRPr lang="en-US" sz="1836" kern="0">
                  <a:solidFill>
                    <a:sysClr val="windowText" lastClr="000000"/>
                  </a:solidFill>
                </a:endParaRPr>
              </a:p>
            </p:txBody>
          </p:sp>
        </p:grpSp>
        <p:grpSp>
          <p:nvGrpSpPr>
            <p:cNvPr id="501" name="Group 500"/>
            <p:cNvGrpSpPr/>
            <p:nvPr/>
          </p:nvGrpSpPr>
          <p:grpSpPr>
            <a:xfrm>
              <a:off x="9847849" y="5577425"/>
              <a:ext cx="1345747" cy="912799"/>
              <a:chOff x="7289604" y="4849159"/>
              <a:chExt cx="847725" cy="639762"/>
            </a:xfrm>
          </p:grpSpPr>
          <p:sp>
            <p:nvSpPr>
              <p:cNvPr id="502" name="Rectangle 11"/>
              <p:cNvSpPr>
                <a:spLocks noChangeArrowheads="1"/>
              </p:cNvSpPr>
              <p:nvPr/>
            </p:nvSpPr>
            <p:spPr bwMode="auto">
              <a:xfrm>
                <a:off x="7437242" y="5253971"/>
                <a:ext cx="177800" cy="26988"/>
              </a:xfrm>
              <a:prstGeom prst="rect">
                <a:avLst/>
              </a:prstGeom>
              <a:solidFill>
                <a:srgbClr val="0072C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03" name="Rectangle 12"/>
              <p:cNvSpPr>
                <a:spLocks noChangeArrowheads="1"/>
              </p:cNvSpPr>
              <p:nvPr/>
            </p:nvSpPr>
            <p:spPr bwMode="auto">
              <a:xfrm>
                <a:off x="7392792" y="5253971"/>
                <a:ext cx="28575" cy="26988"/>
              </a:xfrm>
              <a:prstGeom prst="rect">
                <a:avLst/>
              </a:prstGeom>
              <a:solidFill>
                <a:srgbClr val="0072C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04" name="Rectangle 13"/>
              <p:cNvSpPr>
                <a:spLocks noChangeArrowheads="1"/>
              </p:cNvSpPr>
              <p:nvPr/>
            </p:nvSpPr>
            <p:spPr bwMode="auto">
              <a:xfrm>
                <a:off x="7437242" y="5311121"/>
                <a:ext cx="192087" cy="26988"/>
              </a:xfrm>
              <a:prstGeom prst="rect">
                <a:avLst/>
              </a:prstGeom>
              <a:solidFill>
                <a:srgbClr val="0072C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05" name="Rectangle 14"/>
              <p:cNvSpPr>
                <a:spLocks noChangeArrowheads="1"/>
              </p:cNvSpPr>
              <p:nvPr/>
            </p:nvSpPr>
            <p:spPr bwMode="auto">
              <a:xfrm>
                <a:off x="7392792" y="5311121"/>
                <a:ext cx="28575" cy="26988"/>
              </a:xfrm>
              <a:prstGeom prst="rect">
                <a:avLst/>
              </a:prstGeom>
              <a:solidFill>
                <a:srgbClr val="0072C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06" name="Rectangle 15"/>
              <p:cNvSpPr>
                <a:spLocks noChangeArrowheads="1"/>
              </p:cNvSpPr>
              <p:nvPr/>
            </p:nvSpPr>
            <p:spPr bwMode="auto">
              <a:xfrm>
                <a:off x="7437242" y="5366684"/>
                <a:ext cx="141287" cy="26988"/>
              </a:xfrm>
              <a:prstGeom prst="rect">
                <a:avLst/>
              </a:prstGeom>
              <a:solidFill>
                <a:srgbClr val="0072C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07" name="Rectangle 16"/>
              <p:cNvSpPr>
                <a:spLocks noChangeArrowheads="1"/>
              </p:cNvSpPr>
              <p:nvPr/>
            </p:nvSpPr>
            <p:spPr bwMode="auto">
              <a:xfrm>
                <a:off x="7392792" y="5366684"/>
                <a:ext cx="28575" cy="26988"/>
              </a:xfrm>
              <a:prstGeom prst="rect">
                <a:avLst/>
              </a:prstGeom>
              <a:solidFill>
                <a:srgbClr val="0072C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08" name="Rectangle 17"/>
              <p:cNvSpPr>
                <a:spLocks noChangeArrowheads="1"/>
              </p:cNvSpPr>
              <p:nvPr/>
            </p:nvSpPr>
            <p:spPr bwMode="auto">
              <a:xfrm>
                <a:off x="7589642" y="5042834"/>
                <a:ext cx="36512" cy="150813"/>
              </a:xfrm>
              <a:prstGeom prst="rect">
                <a:avLst/>
              </a:prstGeom>
              <a:solidFill>
                <a:srgbClr val="34103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09" name="Rectangle 18"/>
              <p:cNvSpPr>
                <a:spLocks noChangeArrowheads="1"/>
              </p:cNvSpPr>
              <p:nvPr/>
            </p:nvSpPr>
            <p:spPr bwMode="auto">
              <a:xfrm>
                <a:off x="7540429" y="5153959"/>
                <a:ext cx="36512" cy="39688"/>
              </a:xfrm>
              <a:prstGeom prst="rect">
                <a:avLst/>
              </a:prstGeom>
              <a:solidFill>
                <a:srgbClr val="4E195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10" name="Rectangle 19"/>
              <p:cNvSpPr>
                <a:spLocks noChangeArrowheads="1"/>
              </p:cNvSpPr>
              <p:nvPr/>
            </p:nvSpPr>
            <p:spPr bwMode="auto">
              <a:xfrm>
                <a:off x="7492804" y="5088871"/>
                <a:ext cx="34925" cy="104775"/>
              </a:xfrm>
              <a:prstGeom prst="rect">
                <a:avLst/>
              </a:prstGeom>
              <a:solidFill>
                <a:srgbClr val="B957D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11" name="Rectangle 20"/>
              <p:cNvSpPr>
                <a:spLocks noChangeArrowheads="1"/>
              </p:cNvSpPr>
              <p:nvPr/>
            </p:nvSpPr>
            <p:spPr bwMode="auto">
              <a:xfrm>
                <a:off x="7440417" y="5063471"/>
                <a:ext cx="33337" cy="130175"/>
              </a:xfrm>
              <a:prstGeom prst="rect">
                <a:avLst/>
              </a:prstGeom>
              <a:solidFill>
                <a:srgbClr val="68217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12" name="Rectangle 21"/>
              <p:cNvSpPr>
                <a:spLocks noChangeArrowheads="1"/>
              </p:cNvSpPr>
              <p:nvPr/>
            </p:nvSpPr>
            <p:spPr bwMode="auto">
              <a:xfrm>
                <a:off x="7389617" y="5111096"/>
                <a:ext cx="36512" cy="82550"/>
              </a:xfrm>
              <a:prstGeom prst="rect">
                <a:avLst/>
              </a:prstGeom>
              <a:solidFill>
                <a:srgbClr val="D08FE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13" name="Freeform 22"/>
              <p:cNvSpPr>
                <a:spLocks/>
              </p:cNvSpPr>
              <p:nvPr/>
            </p:nvSpPr>
            <p:spPr bwMode="auto">
              <a:xfrm>
                <a:off x="7710292" y="5103159"/>
                <a:ext cx="282575" cy="280988"/>
              </a:xfrm>
              <a:custGeom>
                <a:avLst/>
                <a:gdLst>
                  <a:gd name="T0" fmla="*/ 88 w 178"/>
                  <a:gd name="T1" fmla="*/ 0 h 177"/>
                  <a:gd name="T2" fmla="*/ 88 w 178"/>
                  <a:gd name="T3" fmla="*/ 0 h 177"/>
                  <a:gd name="T4" fmla="*/ 80 w 178"/>
                  <a:gd name="T5" fmla="*/ 0 h 177"/>
                  <a:gd name="T6" fmla="*/ 70 w 178"/>
                  <a:gd name="T7" fmla="*/ 1 h 177"/>
                  <a:gd name="T8" fmla="*/ 63 w 178"/>
                  <a:gd name="T9" fmla="*/ 4 h 177"/>
                  <a:gd name="T10" fmla="*/ 55 w 178"/>
                  <a:gd name="T11" fmla="*/ 7 h 177"/>
                  <a:gd name="T12" fmla="*/ 46 w 178"/>
                  <a:gd name="T13" fmla="*/ 11 h 177"/>
                  <a:gd name="T14" fmla="*/ 39 w 178"/>
                  <a:gd name="T15" fmla="*/ 14 h 177"/>
                  <a:gd name="T16" fmla="*/ 32 w 178"/>
                  <a:gd name="T17" fmla="*/ 21 h 177"/>
                  <a:gd name="T18" fmla="*/ 27 w 178"/>
                  <a:gd name="T19" fmla="*/ 25 h 177"/>
                  <a:gd name="T20" fmla="*/ 20 w 178"/>
                  <a:gd name="T21" fmla="*/ 32 h 177"/>
                  <a:gd name="T22" fmla="*/ 15 w 178"/>
                  <a:gd name="T23" fmla="*/ 39 h 177"/>
                  <a:gd name="T24" fmla="*/ 10 w 178"/>
                  <a:gd name="T25" fmla="*/ 47 h 177"/>
                  <a:gd name="T26" fmla="*/ 7 w 178"/>
                  <a:gd name="T27" fmla="*/ 54 h 177"/>
                  <a:gd name="T28" fmla="*/ 4 w 178"/>
                  <a:gd name="T29" fmla="*/ 61 h 177"/>
                  <a:gd name="T30" fmla="*/ 1 w 178"/>
                  <a:gd name="T31" fmla="*/ 71 h 177"/>
                  <a:gd name="T32" fmla="*/ 0 w 178"/>
                  <a:gd name="T33" fmla="*/ 80 h 177"/>
                  <a:gd name="T34" fmla="*/ 0 w 178"/>
                  <a:gd name="T35" fmla="*/ 89 h 177"/>
                  <a:gd name="T36" fmla="*/ 0 w 178"/>
                  <a:gd name="T37" fmla="*/ 98 h 177"/>
                  <a:gd name="T38" fmla="*/ 1 w 178"/>
                  <a:gd name="T39" fmla="*/ 106 h 177"/>
                  <a:gd name="T40" fmla="*/ 4 w 178"/>
                  <a:gd name="T41" fmla="*/ 116 h 177"/>
                  <a:gd name="T42" fmla="*/ 7 w 178"/>
                  <a:gd name="T43" fmla="*/ 123 h 177"/>
                  <a:gd name="T44" fmla="*/ 10 w 178"/>
                  <a:gd name="T45" fmla="*/ 131 h 177"/>
                  <a:gd name="T46" fmla="*/ 15 w 178"/>
                  <a:gd name="T47" fmla="*/ 138 h 177"/>
                  <a:gd name="T48" fmla="*/ 20 w 178"/>
                  <a:gd name="T49" fmla="*/ 145 h 177"/>
                  <a:gd name="T50" fmla="*/ 27 w 178"/>
                  <a:gd name="T51" fmla="*/ 152 h 177"/>
                  <a:gd name="T52" fmla="*/ 32 w 178"/>
                  <a:gd name="T53" fmla="*/ 158 h 177"/>
                  <a:gd name="T54" fmla="*/ 39 w 178"/>
                  <a:gd name="T55" fmla="*/ 163 h 177"/>
                  <a:gd name="T56" fmla="*/ 46 w 178"/>
                  <a:gd name="T57" fmla="*/ 166 h 177"/>
                  <a:gd name="T58" fmla="*/ 55 w 178"/>
                  <a:gd name="T59" fmla="*/ 170 h 177"/>
                  <a:gd name="T60" fmla="*/ 63 w 178"/>
                  <a:gd name="T61" fmla="*/ 173 h 177"/>
                  <a:gd name="T62" fmla="*/ 70 w 178"/>
                  <a:gd name="T63" fmla="*/ 176 h 177"/>
                  <a:gd name="T64" fmla="*/ 80 w 178"/>
                  <a:gd name="T65" fmla="*/ 177 h 177"/>
                  <a:gd name="T66" fmla="*/ 88 w 178"/>
                  <a:gd name="T67" fmla="*/ 177 h 177"/>
                  <a:gd name="T68" fmla="*/ 98 w 178"/>
                  <a:gd name="T69" fmla="*/ 177 h 177"/>
                  <a:gd name="T70" fmla="*/ 106 w 178"/>
                  <a:gd name="T71" fmla="*/ 176 h 177"/>
                  <a:gd name="T72" fmla="*/ 115 w 178"/>
                  <a:gd name="T73" fmla="*/ 173 h 177"/>
                  <a:gd name="T74" fmla="*/ 123 w 178"/>
                  <a:gd name="T75" fmla="*/ 170 h 177"/>
                  <a:gd name="T76" fmla="*/ 130 w 178"/>
                  <a:gd name="T77" fmla="*/ 166 h 177"/>
                  <a:gd name="T78" fmla="*/ 139 w 178"/>
                  <a:gd name="T79" fmla="*/ 163 h 177"/>
                  <a:gd name="T80" fmla="*/ 144 w 178"/>
                  <a:gd name="T81" fmla="*/ 158 h 177"/>
                  <a:gd name="T82" fmla="*/ 151 w 178"/>
                  <a:gd name="T83" fmla="*/ 152 h 177"/>
                  <a:gd name="T84" fmla="*/ 157 w 178"/>
                  <a:gd name="T85" fmla="*/ 147 h 177"/>
                  <a:gd name="T86" fmla="*/ 161 w 178"/>
                  <a:gd name="T87" fmla="*/ 140 h 177"/>
                  <a:gd name="T88" fmla="*/ 167 w 178"/>
                  <a:gd name="T89" fmla="*/ 133 h 177"/>
                  <a:gd name="T90" fmla="*/ 169 w 178"/>
                  <a:gd name="T91" fmla="*/ 124 h 177"/>
                  <a:gd name="T92" fmla="*/ 174 w 178"/>
                  <a:gd name="T93" fmla="*/ 116 h 177"/>
                  <a:gd name="T94" fmla="*/ 175 w 178"/>
                  <a:gd name="T95" fmla="*/ 109 h 177"/>
                  <a:gd name="T96" fmla="*/ 176 w 178"/>
                  <a:gd name="T97" fmla="*/ 100 h 177"/>
                  <a:gd name="T98" fmla="*/ 178 w 178"/>
                  <a:gd name="T99" fmla="*/ 91 h 177"/>
                  <a:gd name="T100" fmla="*/ 88 w 178"/>
                  <a:gd name="T101" fmla="*/ 91 h 177"/>
                  <a:gd name="T102" fmla="*/ 88 w 178"/>
                  <a:gd name="T103" fmla="*/ 0 h 1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78" h="177">
                    <a:moveTo>
                      <a:pt x="88" y="0"/>
                    </a:moveTo>
                    <a:lnTo>
                      <a:pt x="88" y="0"/>
                    </a:lnTo>
                    <a:lnTo>
                      <a:pt x="80" y="0"/>
                    </a:lnTo>
                    <a:lnTo>
                      <a:pt x="70" y="1"/>
                    </a:lnTo>
                    <a:lnTo>
                      <a:pt x="63" y="4"/>
                    </a:lnTo>
                    <a:lnTo>
                      <a:pt x="55" y="7"/>
                    </a:lnTo>
                    <a:lnTo>
                      <a:pt x="46" y="11"/>
                    </a:lnTo>
                    <a:lnTo>
                      <a:pt x="39" y="14"/>
                    </a:lnTo>
                    <a:lnTo>
                      <a:pt x="32" y="21"/>
                    </a:lnTo>
                    <a:lnTo>
                      <a:pt x="27" y="25"/>
                    </a:lnTo>
                    <a:lnTo>
                      <a:pt x="20" y="32"/>
                    </a:lnTo>
                    <a:lnTo>
                      <a:pt x="15" y="39"/>
                    </a:lnTo>
                    <a:lnTo>
                      <a:pt x="10" y="47"/>
                    </a:lnTo>
                    <a:lnTo>
                      <a:pt x="7" y="54"/>
                    </a:lnTo>
                    <a:lnTo>
                      <a:pt x="4" y="61"/>
                    </a:lnTo>
                    <a:lnTo>
                      <a:pt x="1" y="71"/>
                    </a:lnTo>
                    <a:lnTo>
                      <a:pt x="0" y="80"/>
                    </a:lnTo>
                    <a:lnTo>
                      <a:pt x="0" y="89"/>
                    </a:lnTo>
                    <a:lnTo>
                      <a:pt x="0" y="98"/>
                    </a:lnTo>
                    <a:lnTo>
                      <a:pt x="1" y="106"/>
                    </a:lnTo>
                    <a:lnTo>
                      <a:pt x="4" y="116"/>
                    </a:lnTo>
                    <a:lnTo>
                      <a:pt x="7" y="123"/>
                    </a:lnTo>
                    <a:lnTo>
                      <a:pt x="10" y="131"/>
                    </a:lnTo>
                    <a:lnTo>
                      <a:pt x="15" y="138"/>
                    </a:lnTo>
                    <a:lnTo>
                      <a:pt x="20" y="145"/>
                    </a:lnTo>
                    <a:lnTo>
                      <a:pt x="27" y="152"/>
                    </a:lnTo>
                    <a:lnTo>
                      <a:pt x="32" y="158"/>
                    </a:lnTo>
                    <a:lnTo>
                      <a:pt x="39" y="163"/>
                    </a:lnTo>
                    <a:lnTo>
                      <a:pt x="46" y="166"/>
                    </a:lnTo>
                    <a:lnTo>
                      <a:pt x="55" y="170"/>
                    </a:lnTo>
                    <a:lnTo>
                      <a:pt x="63" y="173"/>
                    </a:lnTo>
                    <a:lnTo>
                      <a:pt x="70" y="176"/>
                    </a:lnTo>
                    <a:lnTo>
                      <a:pt x="80" y="177"/>
                    </a:lnTo>
                    <a:lnTo>
                      <a:pt x="88" y="177"/>
                    </a:lnTo>
                    <a:lnTo>
                      <a:pt x="98" y="177"/>
                    </a:lnTo>
                    <a:lnTo>
                      <a:pt x="106" y="176"/>
                    </a:lnTo>
                    <a:lnTo>
                      <a:pt x="115" y="173"/>
                    </a:lnTo>
                    <a:lnTo>
                      <a:pt x="123" y="170"/>
                    </a:lnTo>
                    <a:lnTo>
                      <a:pt x="130" y="166"/>
                    </a:lnTo>
                    <a:lnTo>
                      <a:pt x="139" y="163"/>
                    </a:lnTo>
                    <a:lnTo>
                      <a:pt x="144" y="158"/>
                    </a:lnTo>
                    <a:lnTo>
                      <a:pt x="151" y="152"/>
                    </a:lnTo>
                    <a:lnTo>
                      <a:pt x="157" y="147"/>
                    </a:lnTo>
                    <a:lnTo>
                      <a:pt x="161" y="140"/>
                    </a:lnTo>
                    <a:lnTo>
                      <a:pt x="167" y="133"/>
                    </a:lnTo>
                    <a:lnTo>
                      <a:pt x="169" y="124"/>
                    </a:lnTo>
                    <a:lnTo>
                      <a:pt x="174" y="116"/>
                    </a:lnTo>
                    <a:lnTo>
                      <a:pt x="175" y="109"/>
                    </a:lnTo>
                    <a:lnTo>
                      <a:pt x="176" y="100"/>
                    </a:lnTo>
                    <a:lnTo>
                      <a:pt x="178" y="91"/>
                    </a:lnTo>
                    <a:lnTo>
                      <a:pt x="88" y="91"/>
                    </a:lnTo>
                    <a:lnTo>
                      <a:pt x="88" y="0"/>
                    </a:lnTo>
                    <a:close/>
                  </a:path>
                </a:pathLst>
              </a:custGeom>
              <a:solidFill>
                <a:srgbClr val="DC3C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14" name="Rectangle 23"/>
              <p:cNvSpPr>
                <a:spLocks noChangeArrowheads="1"/>
              </p:cNvSpPr>
              <p:nvPr/>
            </p:nvSpPr>
            <p:spPr bwMode="auto">
              <a:xfrm>
                <a:off x="8015092" y="4885671"/>
                <a:ext cx="26987" cy="25400"/>
              </a:xfrm>
              <a:prstGeom prst="rect">
                <a:avLst/>
              </a:prstGeom>
              <a:solidFill>
                <a:srgbClr val="00827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15" name="Freeform 24"/>
              <p:cNvSpPr>
                <a:spLocks noEditPoints="1"/>
              </p:cNvSpPr>
              <p:nvPr/>
            </p:nvSpPr>
            <p:spPr bwMode="auto">
              <a:xfrm>
                <a:off x="7292779" y="4849159"/>
                <a:ext cx="844550" cy="84138"/>
              </a:xfrm>
              <a:custGeom>
                <a:avLst/>
                <a:gdLst>
                  <a:gd name="T0" fmla="*/ 0 w 532"/>
                  <a:gd name="T1" fmla="*/ 0 h 53"/>
                  <a:gd name="T2" fmla="*/ 0 w 532"/>
                  <a:gd name="T3" fmla="*/ 53 h 53"/>
                  <a:gd name="T4" fmla="*/ 532 w 532"/>
                  <a:gd name="T5" fmla="*/ 53 h 53"/>
                  <a:gd name="T6" fmla="*/ 532 w 532"/>
                  <a:gd name="T7" fmla="*/ 0 h 53"/>
                  <a:gd name="T8" fmla="*/ 0 w 532"/>
                  <a:gd name="T9" fmla="*/ 0 h 53"/>
                  <a:gd name="T10" fmla="*/ 434 w 532"/>
                  <a:gd name="T11" fmla="*/ 45 h 53"/>
                  <a:gd name="T12" fmla="*/ 402 w 532"/>
                  <a:gd name="T13" fmla="*/ 45 h 53"/>
                  <a:gd name="T14" fmla="*/ 402 w 532"/>
                  <a:gd name="T15" fmla="*/ 37 h 53"/>
                  <a:gd name="T16" fmla="*/ 434 w 532"/>
                  <a:gd name="T17" fmla="*/ 37 h 53"/>
                  <a:gd name="T18" fmla="*/ 434 w 532"/>
                  <a:gd name="T19" fmla="*/ 45 h 53"/>
                  <a:gd name="T20" fmla="*/ 477 w 532"/>
                  <a:gd name="T21" fmla="*/ 45 h 53"/>
                  <a:gd name="T22" fmla="*/ 449 w 532"/>
                  <a:gd name="T23" fmla="*/ 45 h 53"/>
                  <a:gd name="T24" fmla="*/ 449 w 532"/>
                  <a:gd name="T25" fmla="*/ 16 h 53"/>
                  <a:gd name="T26" fmla="*/ 477 w 532"/>
                  <a:gd name="T27" fmla="*/ 16 h 53"/>
                  <a:gd name="T28" fmla="*/ 477 w 532"/>
                  <a:gd name="T29" fmla="*/ 45 h 53"/>
                  <a:gd name="T30" fmla="*/ 521 w 532"/>
                  <a:gd name="T31" fmla="*/ 39 h 53"/>
                  <a:gd name="T32" fmla="*/ 515 w 532"/>
                  <a:gd name="T33" fmla="*/ 45 h 53"/>
                  <a:gd name="T34" fmla="*/ 507 w 532"/>
                  <a:gd name="T35" fmla="*/ 38 h 53"/>
                  <a:gd name="T36" fmla="*/ 498 w 532"/>
                  <a:gd name="T37" fmla="*/ 45 h 53"/>
                  <a:gd name="T38" fmla="*/ 493 w 532"/>
                  <a:gd name="T39" fmla="*/ 39 h 53"/>
                  <a:gd name="T40" fmla="*/ 500 w 532"/>
                  <a:gd name="T41" fmla="*/ 31 h 53"/>
                  <a:gd name="T42" fmla="*/ 493 w 532"/>
                  <a:gd name="T43" fmla="*/ 23 h 53"/>
                  <a:gd name="T44" fmla="*/ 498 w 532"/>
                  <a:gd name="T45" fmla="*/ 16 h 53"/>
                  <a:gd name="T46" fmla="*/ 507 w 532"/>
                  <a:gd name="T47" fmla="*/ 24 h 53"/>
                  <a:gd name="T48" fmla="*/ 515 w 532"/>
                  <a:gd name="T49" fmla="*/ 16 h 53"/>
                  <a:gd name="T50" fmla="*/ 521 w 532"/>
                  <a:gd name="T51" fmla="*/ 23 h 53"/>
                  <a:gd name="T52" fmla="*/ 512 w 532"/>
                  <a:gd name="T53" fmla="*/ 31 h 53"/>
                  <a:gd name="T54" fmla="*/ 521 w 532"/>
                  <a:gd name="T55" fmla="*/ 39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532" h="53">
                    <a:moveTo>
                      <a:pt x="0" y="0"/>
                    </a:moveTo>
                    <a:lnTo>
                      <a:pt x="0" y="53"/>
                    </a:lnTo>
                    <a:lnTo>
                      <a:pt x="532" y="53"/>
                    </a:lnTo>
                    <a:lnTo>
                      <a:pt x="532" y="0"/>
                    </a:lnTo>
                    <a:lnTo>
                      <a:pt x="0" y="0"/>
                    </a:lnTo>
                    <a:close/>
                    <a:moveTo>
                      <a:pt x="434" y="45"/>
                    </a:moveTo>
                    <a:lnTo>
                      <a:pt x="402" y="45"/>
                    </a:lnTo>
                    <a:lnTo>
                      <a:pt x="402" y="37"/>
                    </a:lnTo>
                    <a:lnTo>
                      <a:pt x="434" y="37"/>
                    </a:lnTo>
                    <a:lnTo>
                      <a:pt x="434" y="45"/>
                    </a:lnTo>
                    <a:close/>
                    <a:moveTo>
                      <a:pt x="477" y="45"/>
                    </a:moveTo>
                    <a:lnTo>
                      <a:pt x="449" y="45"/>
                    </a:lnTo>
                    <a:lnTo>
                      <a:pt x="449" y="16"/>
                    </a:lnTo>
                    <a:lnTo>
                      <a:pt x="477" y="16"/>
                    </a:lnTo>
                    <a:lnTo>
                      <a:pt x="477" y="45"/>
                    </a:lnTo>
                    <a:close/>
                    <a:moveTo>
                      <a:pt x="521" y="39"/>
                    </a:moveTo>
                    <a:lnTo>
                      <a:pt x="515" y="45"/>
                    </a:lnTo>
                    <a:lnTo>
                      <a:pt x="507" y="38"/>
                    </a:lnTo>
                    <a:lnTo>
                      <a:pt x="498" y="45"/>
                    </a:lnTo>
                    <a:lnTo>
                      <a:pt x="493" y="39"/>
                    </a:lnTo>
                    <a:lnTo>
                      <a:pt x="500" y="31"/>
                    </a:lnTo>
                    <a:lnTo>
                      <a:pt x="493" y="23"/>
                    </a:lnTo>
                    <a:lnTo>
                      <a:pt x="498" y="16"/>
                    </a:lnTo>
                    <a:lnTo>
                      <a:pt x="507" y="24"/>
                    </a:lnTo>
                    <a:lnTo>
                      <a:pt x="515" y="16"/>
                    </a:lnTo>
                    <a:lnTo>
                      <a:pt x="521" y="23"/>
                    </a:lnTo>
                    <a:lnTo>
                      <a:pt x="512" y="31"/>
                    </a:lnTo>
                    <a:lnTo>
                      <a:pt x="521" y="39"/>
                    </a:lnTo>
                    <a:close/>
                  </a:path>
                </a:pathLst>
              </a:custGeom>
              <a:solidFill>
                <a:srgbClr val="009E4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16" name="Freeform 25"/>
              <p:cNvSpPr>
                <a:spLocks noEditPoints="1"/>
              </p:cNvSpPr>
              <p:nvPr/>
            </p:nvSpPr>
            <p:spPr bwMode="auto">
              <a:xfrm>
                <a:off x="7289604" y="4952346"/>
                <a:ext cx="842962" cy="536575"/>
              </a:xfrm>
              <a:custGeom>
                <a:avLst/>
                <a:gdLst>
                  <a:gd name="T0" fmla="*/ 0 w 531"/>
                  <a:gd name="T1" fmla="*/ 0 h 338"/>
                  <a:gd name="T2" fmla="*/ 0 w 531"/>
                  <a:gd name="T3" fmla="*/ 338 h 338"/>
                  <a:gd name="T4" fmla="*/ 531 w 531"/>
                  <a:gd name="T5" fmla="*/ 338 h 338"/>
                  <a:gd name="T6" fmla="*/ 531 w 531"/>
                  <a:gd name="T7" fmla="*/ 0 h 338"/>
                  <a:gd name="T8" fmla="*/ 0 w 531"/>
                  <a:gd name="T9" fmla="*/ 0 h 338"/>
                  <a:gd name="T10" fmla="*/ 506 w 531"/>
                  <a:gd name="T11" fmla="*/ 313 h 338"/>
                  <a:gd name="T12" fmla="*/ 27 w 531"/>
                  <a:gd name="T13" fmla="*/ 313 h 338"/>
                  <a:gd name="T14" fmla="*/ 27 w 531"/>
                  <a:gd name="T15" fmla="*/ 26 h 338"/>
                  <a:gd name="T16" fmla="*/ 506 w 531"/>
                  <a:gd name="T17" fmla="*/ 26 h 338"/>
                  <a:gd name="T18" fmla="*/ 506 w 531"/>
                  <a:gd name="T19" fmla="*/ 313 h 3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31" h="338">
                    <a:moveTo>
                      <a:pt x="0" y="0"/>
                    </a:moveTo>
                    <a:lnTo>
                      <a:pt x="0" y="338"/>
                    </a:lnTo>
                    <a:lnTo>
                      <a:pt x="531" y="338"/>
                    </a:lnTo>
                    <a:lnTo>
                      <a:pt x="531" y="0"/>
                    </a:lnTo>
                    <a:lnTo>
                      <a:pt x="0" y="0"/>
                    </a:lnTo>
                    <a:close/>
                    <a:moveTo>
                      <a:pt x="506" y="313"/>
                    </a:moveTo>
                    <a:lnTo>
                      <a:pt x="27" y="313"/>
                    </a:lnTo>
                    <a:lnTo>
                      <a:pt x="27" y="26"/>
                    </a:lnTo>
                    <a:lnTo>
                      <a:pt x="506" y="26"/>
                    </a:lnTo>
                    <a:lnTo>
                      <a:pt x="506" y="313"/>
                    </a:lnTo>
                    <a:close/>
                  </a:path>
                </a:pathLst>
              </a:custGeom>
              <a:solidFill>
                <a:srgbClr val="009E4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17" name="Freeform 64"/>
              <p:cNvSpPr>
                <a:spLocks/>
              </p:cNvSpPr>
              <p:nvPr/>
            </p:nvSpPr>
            <p:spPr bwMode="auto">
              <a:xfrm>
                <a:off x="7876979" y="5076171"/>
                <a:ext cx="142875" cy="144463"/>
              </a:xfrm>
              <a:custGeom>
                <a:avLst/>
                <a:gdLst>
                  <a:gd name="T0" fmla="*/ 0 w 90"/>
                  <a:gd name="T1" fmla="*/ 0 h 91"/>
                  <a:gd name="T2" fmla="*/ 0 w 90"/>
                  <a:gd name="T3" fmla="*/ 91 h 91"/>
                  <a:gd name="T4" fmla="*/ 90 w 90"/>
                  <a:gd name="T5" fmla="*/ 91 h 91"/>
                  <a:gd name="T6" fmla="*/ 90 w 90"/>
                  <a:gd name="T7" fmla="*/ 90 h 91"/>
                  <a:gd name="T8" fmla="*/ 88 w 90"/>
                  <a:gd name="T9" fmla="*/ 80 h 91"/>
                  <a:gd name="T10" fmla="*/ 87 w 90"/>
                  <a:gd name="T11" fmla="*/ 71 h 91"/>
                  <a:gd name="T12" fmla="*/ 85 w 90"/>
                  <a:gd name="T13" fmla="*/ 63 h 91"/>
                  <a:gd name="T14" fmla="*/ 83 w 90"/>
                  <a:gd name="T15" fmla="*/ 55 h 91"/>
                  <a:gd name="T16" fmla="*/ 78 w 90"/>
                  <a:gd name="T17" fmla="*/ 46 h 91"/>
                  <a:gd name="T18" fmla="*/ 74 w 90"/>
                  <a:gd name="T19" fmla="*/ 39 h 91"/>
                  <a:gd name="T20" fmla="*/ 70 w 90"/>
                  <a:gd name="T21" fmla="*/ 32 h 91"/>
                  <a:gd name="T22" fmla="*/ 63 w 90"/>
                  <a:gd name="T23" fmla="*/ 25 h 91"/>
                  <a:gd name="T24" fmla="*/ 57 w 90"/>
                  <a:gd name="T25" fmla="*/ 21 h 91"/>
                  <a:gd name="T26" fmla="*/ 50 w 90"/>
                  <a:gd name="T27" fmla="*/ 15 h 91"/>
                  <a:gd name="T28" fmla="*/ 43 w 90"/>
                  <a:gd name="T29" fmla="*/ 10 h 91"/>
                  <a:gd name="T30" fmla="*/ 35 w 90"/>
                  <a:gd name="T31" fmla="*/ 7 h 91"/>
                  <a:gd name="T32" fmla="*/ 27 w 90"/>
                  <a:gd name="T33" fmla="*/ 4 h 91"/>
                  <a:gd name="T34" fmla="*/ 18 w 90"/>
                  <a:gd name="T35" fmla="*/ 1 h 91"/>
                  <a:gd name="T36" fmla="*/ 10 w 90"/>
                  <a:gd name="T37" fmla="*/ 0 h 91"/>
                  <a:gd name="T38" fmla="*/ 0 w 90"/>
                  <a:gd name="T39" fmla="*/ 0 h 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0" h="91">
                    <a:moveTo>
                      <a:pt x="0" y="0"/>
                    </a:moveTo>
                    <a:lnTo>
                      <a:pt x="0" y="91"/>
                    </a:lnTo>
                    <a:lnTo>
                      <a:pt x="90" y="91"/>
                    </a:lnTo>
                    <a:lnTo>
                      <a:pt x="90" y="90"/>
                    </a:lnTo>
                    <a:lnTo>
                      <a:pt x="88" y="80"/>
                    </a:lnTo>
                    <a:lnTo>
                      <a:pt x="87" y="71"/>
                    </a:lnTo>
                    <a:lnTo>
                      <a:pt x="85" y="63"/>
                    </a:lnTo>
                    <a:lnTo>
                      <a:pt x="83" y="55"/>
                    </a:lnTo>
                    <a:lnTo>
                      <a:pt x="78" y="46"/>
                    </a:lnTo>
                    <a:lnTo>
                      <a:pt x="74" y="39"/>
                    </a:lnTo>
                    <a:lnTo>
                      <a:pt x="70" y="32"/>
                    </a:lnTo>
                    <a:lnTo>
                      <a:pt x="63" y="25"/>
                    </a:lnTo>
                    <a:lnTo>
                      <a:pt x="57" y="21"/>
                    </a:lnTo>
                    <a:lnTo>
                      <a:pt x="50" y="15"/>
                    </a:lnTo>
                    <a:lnTo>
                      <a:pt x="43" y="10"/>
                    </a:lnTo>
                    <a:lnTo>
                      <a:pt x="35" y="7"/>
                    </a:lnTo>
                    <a:lnTo>
                      <a:pt x="27" y="4"/>
                    </a:lnTo>
                    <a:lnTo>
                      <a:pt x="18" y="1"/>
                    </a:lnTo>
                    <a:lnTo>
                      <a:pt x="10" y="0"/>
                    </a:lnTo>
                    <a:lnTo>
                      <a:pt x="0" y="0"/>
                    </a:lnTo>
                    <a:close/>
                  </a:path>
                </a:pathLst>
              </a:custGeom>
              <a:solidFill>
                <a:srgbClr val="FF8C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18" name="Freeform 65"/>
              <p:cNvSpPr>
                <a:spLocks/>
              </p:cNvSpPr>
              <p:nvPr/>
            </p:nvSpPr>
            <p:spPr bwMode="auto">
              <a:xfrm>
                <a:off x="7876979" y="5076171"/>
                <a:ext cx="142875" cy="144463"/>
              </a:xfrm>
              <a:custGeom>
                <a:avLst/>
                <a:gdLst>
                  <a:gd name="T0" fmla="*/ 0 w 90"/>
                  <a:gd name="T1" fmla="*/ 0 h 91"/>
                  <a:gd name="T2" fmla="*/ 0 w 90"/>
                  <a:gd name="T3" fmla="*/ 91 h 91"/>
                  <a:gd name="T4" fmla="*/ 90 w 90"/>
                  <a:gd name="T5" fmla="*/ 91 h 91"/>
                  <a:gd name="T6" fmla="*/ 90 w 90"/>
                  <a:gd name="T7" fmla="*/ 90 h 91"/>
                  <a:gd name="T8" fmla="*/ 88 w 90"/>
                  <a:gd name="T9" fmla="*/ 80 h 91"/>
                  <a:gd name="T10" fmla="*/ 87 w 90"/>
                  <a:gd name="T11" fmla="*/ 71 h 91"/>
                  <a:gd name="T12" fmla="*/ 85 w 90"/>
                  <a:gd name="T13" fmla="*/ 63 h 91"/>
                  <a:gd name="T14" fmla="*/ 83 w 90"/>
                  <a:gd name="T15" fmla="*/ 55 h 91"/>
                  <a:gd name="T16" fmla="*/ 78 w 90"/>
                  <a:gd name="T17" fmla="*/ 46 h 91"/>
                  <a:gd name="T18" fmla="*/ 74 w 90"/>
                  <a:gd name="T19" fmla="*/ 39 h 91"/>
                  <a:gd name="T20" fmla="*/ 70 w 90"/>
                  <a:gd name="T21" fmla="*/ 32 h 91"/>
                  <a:gd name="T22" fmla="*/ 63 w 90"/>
                  <a:gd name="T23" fmla="*/ 25 h 91"/>
                  <a:gd name="T24" fmla="*/ 57 w 90"/>
                  <a:gd name="T25" fmla="*/ 21 h 91"/>
                  <a:gd name="T26" fmla="*/ 50 w 90"/>
                  <a:gd name="T27" fmla="*/ 15 h 91"/>
                  <a:gd name="T28" fmla="*/ 43 w 90"/>
                  <a:gd name="T29" fmla="*/ 10 h 91"/>
                  <a:gd name="T30" fmla="*/ 35 w 90"/>
                  <a:gd name="T31" fmla="*/ 7 h 91"/>
                  <a:gd name="T32" fmla="*/ 27 w 90"/>
                  <a:gd name="T33" fmla="*/ 4 h 91"/>
                  <a:gd name="T34" fmla="*/ 18 w 90"/>
                  <a:gd name="T35" fmla="*/ 1 h 91"/>
                  <a:gd name="T36" fmla="*/ 10 w 90"/>
                  <a:gd name="T37" fmla="*/ 0 h 91"/>
                  <a:gd name="T38" fmla="*/ 0 w 90"/>
                  <a:gd name="T39" fmla="*/ 0 h 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0" h="91">
                    <a:moveTo>
                      <a:pt x="0" y="0"/>
                    </a:moveTo>
                    <a:lnTo>
                      <a:pt x="0" y="91"/>
                    </a:lnTo>
                    <a:lnTo>
                      <a:pt x="90" y="91"/>
                    </a:lnTo>
                    <a:lnTo>
                      <a:pt x="90" y="90"/>
                    </a:lnTo>
                    <a:lnTo>
                      <a:pt x="88" y="80"/>
                    </a:lnTo>
                    <a:lnTo>
                      <a:pt x="87" y="71"/>
                    </a:lnTo>
                    <a:lnTo>
                      <a:pt x="85" y="63"/>
                    </a:lnTo>
                    <a:lnTo>
                      <a:pt x="83" y="55"/>
                    </a:lnTo>
                    <a:lnTo>
                      <a:pt x="78" y="46"/>
                    </a:lnTo>
                    <a:lnTo>
                      <a:pt x="74" y="39"/>
                    </a:lnTo>
                    <a:lnTo>
                      <a:pt x="70" y="32"/>
                    </a:lnTo>
                    <a:lnTo>
                      <a:pt x="63" y="25"/>
                    </a:lnTo>
                    <a:lnTo>
                      <a:pt x="57" y="21"/>
                    </a:lnTo>
                    <a:lnTo>
                      <a:pt x="50" y="15"/>
                    </a:lnTo>
                    <a:lnTo>
                      <a:pt x="43" y="10"/>
                    </a:lnTo>
                    <a:lnTo>
                      <a:pt x="35" y="7"/>
                    </a:lnTo>
                    <a:lnTo>
                      <a:pt x="27" y="4"/>
                    </a:lnTo>
                    <a:lnTo>
                      <a:pt x="18" y="1"/>
                    </a:lnTo>
                    <a:lnTo>
                      <a:pt x="10" y="0"/>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grpSp>
        <p:nvGrpSpPr>
          <p:cNvPr id="368" name="Group 367"/>
          <p:cNvGrpSpPr/>
          <p:nvPr/>
        </p:nvGrpSpPr>
        <p:grpSpPr>
          <a:xfrm>
            <a:off x="4531398" y="3202531"/>
            <a:ext cx="1953255" cy="1263966"/>
            <a:chOff x="6983553" y="2768688"/>
            <a:chExt cx="2152812" cy="1393101"/>
          </a:xfrm>
        </p:grpSpPr>
        <p:sp>
          <p:nvSpPr>
            <p:cNvPr id="370" name="Freeform 46"/>
            <p:cNvSpPr>
              <a:spLocks/>
            </p:cNvSpPr>
            <p:nvPr/>
          </p:nvSpPr>
          <p:spPr bwMode="auto">
            <a:xfrm>
              <a:off x="7167761" y="2768688"/>
              <a:ext cx="1698067" cy="919661"/>
            </a:xfrm>
            <a:custGeom>
              <a:avLst/>
              <a:gdLst>
                <a:gd name="T0" fmla="*/ 113 w 703"/>
                <a:gd name="T1" fmla="*/ 202 h 460"/>
                <a:gd name="T2" fmla="*/ 113 w 703"/>
                <a:gd name="T3" fmla="*/ 193 h 460"/>
                <a:gd name="T4" fmla="*/ 307 w 703"/>
                <a:gd name="T5" fmla="*/ 0 h 460"/>
                <a:gd name="T6" fmla="*/ 468 w 703"/>
                <a:gd name="T7" fmla="*/ 86 h 460"/>
                <a:gd name="T8" fmla="*/ 521 w 703"/>
                <a:gd name="T9" fmla="*/ 72 h 460"/>
                <a:gd name="T10" fmla="*/ 584 w 703"/>
                <a:gd name="T11" fmla="*/ 91 h 460"/>
                <a:gd name="T12" fmla="*/ 634 w 703"/>
                <a:gd name="T13" fmla="*/ 181 h 460"/>
                <a:gd name="T14" fmla="*/ 703 w 703"/>
                <a:gd name="T15" fmla="*/ 308 h 460"/>
                <a:gd name="T16" fmla="*/ 568 w 703"/>
                <a:gd name="T17" fmla="*/ 460 h 460"/>
                <a:gd name="T18" fmla="*/ 551 w 703"/>
                <a:gd name="T19" fmla="*/ 460 h 460"/>
                <a:gd name="T20" fmla="*/ 535 w 703"/>
                <a:gd name="T21" fmla="*/ 460 h 460"/>
                <a:gd name="T22" fmla="*/ 219 w 703"/>
                <a:gd name="T23" fmla="*/ 460 h 460"/>
                <a:gd name="T24" fmla="*/ 213 w 703"/>
                <a:gd name="T25" fmla="*/ 460 h 460"/>
                <a:gd name="T26" fmla="*/ 205 w 703"/>
                <a:gd name="T27" fmla="*/ 460 h 460"/>
                <a:gd name="T28" fmla="*/ 181 w 703"/>
                <a:gd name="T29" fmla="*/ 460 h 460"/>
                <a:gd name="T30" fmla="*/ 131 w 703"/>
                <a:gd name="T31" fmla="*/ 460 h 460"/>
                <a:gd name="T32" fmla="*/ 0 w 703"/>
                <a:gd name="T33" fmla="*/ 330 h 460"/>
                <a:gd name="T34" fmla="*/ 113 w 703"/>
                <a:gd name="T35" fmla="*/ 202 h 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03" h="460">
                  <a:moveTo>
                    <a:pt x="113" y="202"/>
                  </a:moveTo>
                  <a:cubicBezTo>
                    <a:pt x="113" y="199"/>
                    <a:pt x="113" y="195"/>
                    <a:pt x="113" y="193"/>
                  </a:cubicBezTo>
                  <a:cubicBezTo>
                    <a:pt x="113" y="86"/>
                    <a:pt x="199" y="0"/>
                    <a:pt x="307" y="0"/>
                  </a:cubicBezTo>
                  <a:cubicBezTo>
                    <a:pt x="374" y="0"/>
                    <a:pt x="433" y="35"/>
                    <a:pt x="468" y="86"/>
                  </a:cubicBezTo>
                  <a:cubicBezTo>
                    <a:pt x="484" y="77"/>
                    <a:pt x="502" y="72"/>
                    <a:pt x="521" y="72"/>
                  </a:cubicBezTo>
                  <a:cubicBezTo>
                    <a:pt x="544" y="72"/>
                    <a:pt x="566" y="79"/>
                    <a:pt x="584" y="91"/>
                  </a:cubicBezTo>
                  <a:cubicBezTo>
                    <a:pt x="613" y="110"/>
                    <a:pt x="633" y="144"/>
                    <a:pt x="634" y="181"/>
                  </a:cubicBezTo>
                  <a:cubicBezTo>
                    <a:pt x="675" y="208"/>
                    <a:pt x="703" y="256"/>
                    <a:pt x="703" y="308"/>
                  </a:cubicBezTo>
                  <a:cubicBezTo>
                    <a:pt x="703" y="387"/>
                    <a:pt x="644" y="451"/>
                    <a:pt x="568" y="460"/>
                  </a:cubicBezTo>
                  <a:cubicBezTo>
                    <a:pt x="562" y="460"/>
                    <a:pt x="556" y="460"/>
                    <a:pt x="551" y="460"/>
                  </a:cubicBezTo>
                  <a:cubicBezTo>
                    <a:pt x="546" y="460"/>
                    <a:pt x="541" y="460"/>
                    <a:pt x="535" y="460"/>
                  </a:cubicBezTo>
                  <a:cubicBezTo>
                    <a:pt x="464" y="460"/>
                    <a:pt x="298" y="460"/>
                    <a:pt x="219" y="460"/>
                  </a:cubicBezTo>
                  <a:cubicBezTo>
                    <a:pt x="216" y="460"/>
                    <a:pt x="214" y="460"/>
                    <a:pt x="213" y="460"/>
                  </a:cubicBezTo>
                  <a:cubicBezTo>
                    <a:pt x="205" y="460"/>
                    <a:pt x="205" y="460"/>
                    <a:pt x="205" y="460"/>
                  </a:cubicBezTo>
                  <a:cubicBezTo>
                    <a:pt x="201" y="460"/>
                    <a:pt x="189" y="460"/>
                    <a:pt x="181" y="460"/>
                  </a:cubicBezTo>
                  <a:cubicBezTo>
                    <a:pt x="131" y="460"/>
                    <a:pt x="131" y="460"/>
                    <a:pt x="131" y="460"/>
                  </a:cubicBezTo>
                  <a:cubicBezTo>
                    <a:pt x="59" y="459"/>
                    <a:pt x="0" y="401"/>
                    <a:pt x="0" y="330"/>
                  </a:cubicBezTo>
                  <a:cubicBezTo>
                    <a:pt x="0" y="265"/>
                    <a:pt x="50" y="211"/>
                    <a:pt x="113" y="202"/>
                  </a:cubicBezTo>
                  <a:close/>
                </a:path>
              </a:pathLst>
            </a:custGeom>
            <a:solidFill>
              <a:srgbClr val="D2D2D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p>
              <a:pPr defTabSz="932597"/>
              <a:endParaRPr lang="en-US" sz="1836" kern="0">
                <a:solidFill>
                  <a:sysClr val="windowText" lastClr="000000"/>
                </a:solidFill>
              </a:endParaRPr>
            </a:p>
          </p:txBody>
        </p:sp>
        <p:sp>
          <p:nvSpPr>
            <p:cNvPr id="373" name="TextBox 372"/>
            <p:cNvSpPr txBox="1"/>
            <p:nvPr/>
          </p:nvSpPr>
          <p:spPr>
            <a:xfrm>
              <a:off x="6983553" y="3606204"/>
              <a:ext cx="2152812" cy="555585"/>
            </a:xfrm>
            <a:prstGeom prst="rect">
              <a:avLst/>
            </a:prstGeom>
            <a:noFill/>
          </p:spPr>
          <p:txBody>
            <a:bodyPr wrap="none" lIns="186521" tIns="149217" rIns="186521" bIns="149217" rtlCol="0">
              <a:spAutoFit/>
            </a:bodyPr>
            <a:lstStyle/>
            <a:p>
              <a:pPr algn="ctr" defTabSz="951304">
                <a:lnSpc>
                  <a:spcPct val="90000"/>
                </a:lnSpc>
                <a:spcAft>
                  <a:spcPts val="612"/>
                </a:spcAft>
              </a:pPr>
              <a:r>
                <a:rPr lang="en-US" sz="1836" kern="0">
                  <a:gradFill>
                    <a:gsLst>
                      <a:gs pos="2917">
                        <a:srgbClr val="002050"/>
                      </a:gs>
                      <a:gs pos="39000">
                        <a:srgbClr val="002050"/>
                      </a:gs>
                    </a:gsLst>
                    <a:lin ang="5400000" scaled="0"/>
                  </a:gradFill>
                  <a:latin typeface="Segoe UI Light"/>
                </a:rPr>
                <a:t>Other Hypervisors</a:t>
              </a:r>
              <a:endParaRPr lang="en-US" sz="1836" kern="0" dirty="0">
                <a:gradFill>
                  <a:gsLst>
                    <a:gs pos="2917">
                      <a:srgbClr val="002050"/>
                    </a:gs>
                    <a:gs pos="39000">
                      <a:srgbClr val="002050"/>
                    </a:gs>
                  </a:gsLst>
                  <a:lin ang="5400000" scaled="0"/>
                </a:gradFill>
                <a:latin typeface="Segoe UI Light"/>
              </a:endParaRPr>
            </a:p>
          </p:txBody>
        </p:sp>
        <p:sp>
          <p:nvSpPr>
            <p:cNvPr id="381" name="AutoShape 56"/>
            <p:cNvSpPr>
              <a:spLocks noChangeAspect="1" noChangeArrowheads="1" noTextEdit="1"/>
            </p:cNvSpPr>
            <p:nvPr/>
          </p:nvSpPr>
          <p:spPr bwMode="auto">
            <a:xfrm>
              <a:off x="7658961" y="2881986"/>
              <a:ext cx="666212" cy="774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3260" tIns="46630" rIns="93260" bIns="46630" numCol="1" anchor="t" anchorCtr="0" compatLnSpc="1">
              <a:prstTxWarp prst="textNoShape">
                <a:avLst/>
              </a:prstTxWarp>
            </a:bodyPr>
            <a:lstStyle/>
            <a:p>
              <a:pPr defTabSz="932597"/>
              <a:endParaRPr lang="en-US" sz="1836" kern="0">
                <a:solidFill>
                  <a:sysClr val="windowText" lastClr="000000"/>
                </a:solidFill>
              </a:endParaRPr>
            </a:p>
          </p:txBody>
        </p:sp>
        <p:sp>
          <p:nvSpPr>
            <p:cNvPr id="383" name="Freeform 58"/>
            <p:cNvSpPr>
              <a:spLocks/>
            </p:cNvSpPr>
            <p:nvPr/>
          </p:nvSpPr>
          <p:spPr bwMode="auto">
            <a:xfrm>
              <a:off x="7841450" y="2895557"/>
              <a:ext cx="301235" cy="302359"/>
            </a:xfrm>
            <a:custGeom>
              <a:avLst/>
              <a:gdLst>
                <a:gd name="T0" fmla="*/ 37 w 72"/>
                <a:gd name="T1" fmla="*/ 0 h 81"/>
                <a:gd name="T2" fmla="*/ 35 w 72"/>
                <a:gd name="T3" fmla="*/ 0 h 81"/>
                <a:gd name="T4" fmla="*/ 0 w 72"/>
                <a:gd name="T5" fmla="*/ 35 h 81"/>
                <a:gd name="T6" fmla="*/ 0 w 72"/>
                <a:gd name="T7" fmla="*/ 81 h 81"/>
                <a:gd name="T8" fmla="*/ 12 w 72"/>
                <a:gd name="T9" fmla="*/ 81 h 81"/>
                <a:gd name="T10" fmla="*/ 12 w 72"/>
                <a:gd name="T11" fmla="*/ 35 h 81"/>
                <a:gd name="T12" fmla="*/ 35 w 72"/>
                <a:gd name="T13" fmla="*/ 12 h 81"/>
                <a:gd name="T14" fmla="*/ 37 w 72"/>
                <a:gd name="T15" fmla="*/ 12 h 81"/>
                <a:gd name="T16" fmla="*/ 60 w 72"/>
                <a:gd name="T17" fmla="*/ 35 h 81"/>
                <a:gd name="T18" fmla="*/ 60 w 72"/>
                <a:gd name="T19" fmla="*/ 38 h 81"/>
                <a:gd name="T20" fmla="*/ 67 w 72"/>
                <a:gd name="T21" fmla="*/ 38 h 81"/>
                <a:gd name="T22" fmla="*/ 60 w 72"/>
                <a:gd name="T23" fmla="*/ 45 h 81"/>
                <a:gd name="T24" fmla="*/ 60 w 72"/>
                <a:gd name="T25" fmla="*/ 55 h 81"/>
                <a:gd name="T26" fmla="*/ 72 w 72"/>
                <a:gd name="T27" fmla="*/ 55 h 81"/>
                <a:gd name="T28" fmla="*/ 72 w 72"/>
                <a:gd name="T29" fmla="*/ 35 h 81"/>
                <a:gd name="T30" fmla="*/ 37 w 72"/>
                <a:gd name="T31" fmla="*/ 0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72" h="81">
                  <a:moveTo>
                    <a:pt x="37" y="0"/>
                  </a:moveTo>
                  <a:cubicBezTo>
                    <a:pt x="35" y="0"/>
                    <a:pt x="35" y="0"/>
                    <a:pt x="35" y="0"/>
                  </a:cubicBezTo>
                  <a:cubicBezTo>
                    <a:pt x="15" y="0"/>
                    <a:pt x="0" y="16"/>
                    <a:pt x="0" y="35"/>
                  </a:cubicBezTo>
                  <a:cubicBezTo>
                    <a:pt x="0" y="81"/>
                    <a:pt x="0" y="81"/>
                    <a:pt x="0" y="81"/>
                  </a:cubicBezTo>
                  <a:cubicBezTo>
                    <a:pt x="12" y="81"/>
                    <a:pt x="12" y="81"/>
                    <a:pt x="12" y="81"/>
                  </a:cubicBezTo>
                  <a:cubicBezTo>
                    <a:pt x="12" y="35"/>
                    <a:pt x="12" y="35"/>
                    <a:pt x="12" y="35"/>
                  </a:cubicBezTo>
                  <a:cubicBezTo>
                    <a:pt x="12" y="23"/>
                    <a:pt x="22" y="12"/>
                    <a:pt x="35" y="12"/>
                  </a:cubicBezTo>
                  <a:cubicBezTo>
                    <a:pt x="37" y="12"/>
                    <a:pt x="37" y="12"/>
                    <a:pt x="37" y="12"/>
                  </a:cubicBezTo>
                  <a:cubicBezTo>
                    <a:pt x="50" y="12"/>
                    <a:pt x="60" y="23"/>
                    <a:pt x="60" y="35"/>
                  </a:cubicBezTo>
                  <a:cubicBezTo>
                    <a:pt x="60" y="38"/>
                    <a:pt x="60" y="38"/>
                    <a:pt x="60" y="38"/>
                  </a:cubicBezTo>
                  <a:cubicBezTo>
                    <a:pt x="67" y="38"/>
                    <a:pt x="67" y="38"/>
                    <a:pt x="67" y="38"/>
                  </a:cubicBezTo>
                  <a:cubicBezTo>
                    <a:pt x="60" y="45"/>
                    <a:pt x="60" y="45"/>
                    <a:pt x="60" y="45"/>
                  </a:cubicBezTo>
                  <a:cubicBezTo>
                    <a:pt x="60" y="55"/>
                    <a:pt x="60" y="55"/>
                    <a:pt x="60" y="55"/>
                  </a:cubicBezTo>
                  <a:cubicBezTo>
                    <a:pt x="72" y="55"/>
                    <a:pt x="72" y="55"/>
                    <a:pt x="72" y="55"/>
                  </a:cubicBezTo>
                  <a:cubicBezTo>
                    <a:pt x="72" y="35"/>
                    <a:pt x="72" y="35"/>
                    <a:pt x="72" y="35"/>
                  </a:cubicBezTo>
                  <a:cubicBezTo>
                    <a:pt x="72" y="16"/>
                    <a:pt x="56" y="0"/>
                    <a:pt x="37" y="0"/>
                  </a:cubicBezTo>
                  <a:close/>
                </a:path>
              </a:pathLst>
            </a:custGeom>
            <a:solidFill>
              <a:srgbClr val="5050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p>
              <a:pPr defTabSz="932597"/>
              <a:endParaRPr lang="en-US" sz="1836" kern="0">
                <a:solidFill>
                  <a:sysClr val="windowText" lastClr="000000"/>
                </a:solidFill>
              </a:endParaRPr>
            </a:p>
          </p:txBody>
        </p:sp>
        <p:sp>
          <p:nvSpPr>
            <p:cNvPr id="386" name="Rectangle 60"/>
            <p:cNvSpPr>
              <a:spLocks noChangeArrowheads="1"/>
            </p:cNvSpPr>
            <p:nvPr/>
          </p:nvSpPr>
          <p:spPr bwMode="auto">
            <a:xfrm>
              <a:off x="7939634" y="3447064"/>
              <a:ext cx="117204" cy="85730"/>
            </a:xfrm>
            <a:prstGeom prst="rect">
              <a:avLst/>
            </a:prstGeom>
            <a:solidFill>
              <a:srgbClr val="50505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3260" tIns="46630" rIns="93260" bIns="46630" numCol="1" anchor="t" anchorCtr="0" compatLnSpc="1">
              <a:prstTxWarp prst="textNoShape">
                <a:avLst/>
              </a:prstTxWarp>
            </a:bodyPr>
            <a:lstStyle/>
            <a:p>
              <a:pPr defTabSz="932597"/>
              <a:endParaRPr lang="en-US" sz="1836" kern="0">
                <a:solidFill>
                  <a:sysClr val="windowText" lastClr="000000"/>
                </a:solidFill>
              </a:endParaRPr>
            </a:p>
          </p:txBody>
        </p:sp>
        <p:sp>
          <p:nvSpPr>
            <p:cNvPr id="387" name="Rectangle 61"/>
            <p:cNvSpPr>
              <a:spLocks noChangeArrowheads="1"/>
            </p:cNvSpPr>
            <p:nvPr/>
          </p:nvSpPr>
          <p:spPr bwMode="auto">
            <a:xfrm>
              <a:off x="7868695" y="3514357"/>
              <a:ext cx="264223" cy="18437"/>
            </a:xfrm>
            <a:prstGeom prst="rect">
              <a:avLst/>
            </a:prstGeom>
            <a:solidFill>
              <a:srgbClr val="50505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3260" tIns="46630" rIns="93260" bIns="46630" numCol="1" anchor="t" anchorCtr="0" compatLnSpc="1">
              <a:prstTxWarp prst="textNoShape">
                <a:avLst/>
              </a:prstTxWarp>
            </a:bodyPr>
            <a:lstStyle/>
            <a:p>
              <a:pPr defTabSz="932597"/>
              <a:endParaRPr lang="en-US" sz="1836" kern="0">
                <a:solidFill>
                  <a:sysClr val="windowText" lastClr="000000"/>
                </a:solidFill>
              </a:endParaRPr>
            </a:p>
          </p:txBody>
        </p:sp>
        <p:sp>
          <p:nvSpPr>
            <p:cNvPr id="388" name="Rectangle 62"/>
            <p:cNvSpPr>
              <a:spLocks noChangeArrowheads="1"/>
            </p:cNvSpPr>
            <p:nvPr/>
          </p:nvSpPr>
          <p:spPr bwMode="auto">
            <a:xfrm>
              <a:off x="7747378" y="3180657"/>
              <a:ext cx="502743" cy="292219"/>
            </a:xfrm>
            <a:prstGeom prst="rect">
              <a:avLst/>
            </a:prstGeom>
            <a:solidFill>
              <a:srgbClr val="50505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3260" tIns="46630" rIns="93260" bIns="46630" numCol="1" anchor="t" anchorCtr="0" compatLnSpc="1">
              <a:prstTxWarp prst="textNoShape">
                <a:avLst/>
              </a:prstTxWarp>
            </a:bodyPr>
            <a:lstStyle/>
            <a:p>
              <a:pPr defTabSz="932597"/>
              <a:endParaRPr lang="en-US" sz="1836" kern="0">
                <a:solidFill>
                  <a:sysClr val="windowText" lastClr="000000"/>
                </a:solidFill>
              </a:endParaRPr>
            </a:p>
          </p:txBody>
        </p:sp>
        <p:grpSp>
          <p:nvGrpSpPr>
            <p:cNvPr id="389" name="Group 388"/>
            <p:cNvGrpSpPr/>
            <p:nvPr/>
          </p:nvGrpSpPr>
          <p:grpSpPr>
            <a:xfrm>
              <a:off x="7784904" y="3209545"/>
              <a:ext cx="426664" cy="239674"/>
              <a:chOff x="7935913" y="1106488"/>
              <a:chExt cx="658813" cy="412750"/>
            </a:xfrm>
          </p:grpSpPr>
          <p:sp>
            <p:nvSpPr>
              <p:cNvPr id="390" name="Rectangle 63"/>
              <p:cNvSpPr>
                <a:spLocks noChangeArrowheads="1"/>
              </p:cNvSpPr>
              <p:nvPr/>
            </p:nvSpPr>
            <p:spPr bwMode="auto">
              <a:xfrm>
                <a:off x="7935913" y="1106488"/>
                <a:ext cx="658813" cy="412750"/>
              </a:xfrm>
              <a:prstGeom prst="rect">
                <a:avLst/>
              </a:prstGeom>
              <a:solidFill>
                <a:srgbClr val="FF8C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3260" tIns="46630" rIns="93260" bIns="46630" numCol="1" anchor="t" anchorCtr="0" compatLnSpc="1">
                <a:prstTxWarp prst="textNoShape">
                  <a:avLst/>
                </a:prstTxWarp>
              </a:bodyPr>
              <a:lstStyle/>
              <a:p>
                <a:pPr defTabSz="932597"/>
                <a:endParaRPr lang="en-US" sz="1836" kern="0">
                  <a:solidFill>
                    <a:sysClr val="windowText" lastClr="000000"/>
                  </a:solidFill>
                </a:endParaRPr>
              </a:p>
            </p:txBody>
          </p:sp>
          <p:sp>
            <p:nvSpPr>
              <p:cNvPr id="391" name="Oval 64"/>
              <p:cNvSpPr>
                <a:spLocks noChangeArrowheads="1"/>
              </p:cNvSpPr>
              <p:nvPr/>
            </p:nvSpPr>
            <p:spPr bwMode="auto">
              <a:xfrm>
                <a:off x="8207376" y="1209676"/>
                <a:ext cx="115888" cy="115888"/>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p>
                <a:pPr defTabSz="932597"/>
                <a:endParaRPr lang="en-US" sz="1836" kern="0">
                  <a:solidFill>
                    <a:sysClr val="windowText" lastClr="000000"/>
                  </a:solidFill>
                </a:endParaRPr>
              </a:p>
            </p:txBody>
          </p:sp>
          <p:sp>
            <p:nvSpPr>
              <p:cNvPr id="392" name="Freeform 65"/>
              <p:cNvSpPr>
                <a:spLocks/>
              </p:cNvSpPr>
              <p:nvPr/>
            </p:nvSpPr>
            <p:spPr bwMode="auto">
              <a:xfrm>
                <a:off x="8220076" y="1281113"/>
                <a:ext cx="90488" cy="134938"/>
              </a:xfrm>
              <a:custGeom>
                <a:avLst/>
                <a:gdLst>
                  <a:gd name="T0" fmla="*/ 57 w 57"/>
                  <a:gd name="T1" fmla="*/ 85 h 85"/>
                  <a:gd name="T2" fmla="*/ 0 w 57"/>
                  <a:gd name="T3" fmla="*/ 85 h 85"/>
                  <a:gd name="T4" fmla="*/ 12 w 57"/>
                  <a:gd name="T5" fmla="*/ 0 h 85"/>
                  <a:gd name="T6" fmla="*/ 45 w 57"/>
                  <a:gd name="T7" fmla="*/ 0 h 85"/>
                  <a:gd name="T8" fmla="*/ 57 w 57"/>
                  <a:gd name="T9" fmla="*/ 85 h 85"/>
                </a:gdLst>
                <a:ahLst/>
                <a:cxnLst>
                  <a:cxn ang="0">
                    <a:pos x="T0" y="T1"/>
                  </a:cxn>
                  <a:cxn ang="0">
                    <a:pos x="T2" y="T3"/>
                  </a:cxn>
                  <a:cxn ang="0">
                    <a:pos x="T4" y="T5"/>
                  </a:cxn>
                  <a:cxn ang="0">
                    <a:pos x="T6" y="T7"/>
                  </a:cxn>
                  <a:cxn ang="0">
                    <a:pos x="T8" y="T9"/>
                  </a:cxn>
                </a:cxnLst>
                <a:rect l="0" t="0" r="r" b="b"/>
                <a:pathLst>
                  <a:path w="57" h="85">
                    <a:moveTo>
                      <a:pt x="57" y="85"/>
                    </a:moveTo>
                    <a:lnTo>
                      <a:pt x="0" y="85"/>
                    </a:lnTo>
                    <a:lnTo>
                      <a:pt x="12" y="0"/>
                    </a:lnTo>
                    <a:lnTo>
                      <a:pt x="45" y="0"/>
                    </a:lnTo>
                    <a:lnTo>
                      <a:pt x="57" y="8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p>
                <a:pPr defTabSz="932597"/>
                <a:endParaRPr lang="en-US" sz="1836" kern="0">
                  <a:solidFill>
                    <a:sysClr val="windowText" lastClr="000000"/>
                  </a:solidFill>
                </a:endParaRPr>
              </a:p>
            </p:txBody>
          </p:sp>
        </p:grpSp>
      </p:grpSp>
      <p:grpSp>
        <p:nvGrpSpPr>
          <p:cNvPr id="36" name="Group 4"/>
          <p:cNvGrpSpPr>
            <a:grpSpLocks noChangeAspect="1"/>
          </p:cNvGrpSpPr>
          <p:nvPr/>
        </p:nvGrpSpPr>
        <p:grpSpPr bwMode="auto">
          <a:xfrm>
            <a:off x="2246314" y="4129722"/>
            <a:ext cx="895350" cy="1062037"/>
            <a:chOff x="1415" y="2636"/>
            <a:chExt cx="564" cy="669"/>
          </a:xfrm>
        </p:grpSpPr>
        <p:sp>
          <p:nvSpPr>
            <p:cNvPr id="135" name="Freeform 5"/>
            <p:cNvSpPr>
              <a:spLocks/>
            </p:cNvSpPr>
            <p:nvPr/>
          </p:nvSpPr>
          <p:spPr bwMode="auto">
            <a:xfrm>
              <a:off x="1415" y="2636"/>
              <a:ext cx="564" cy="669"/>
            </a:xfrm>
            <a:custGeom>
              <a:avLst/>
              <a:gdLst>
                <a:gd name="T0" fmla="*/ 0 w 106"/>
                <a:gd name="T1" fmla="*/ 0 h 126"/>
                <a:gd name="T2" fmla="*/ 0 w 106"/>
                <a:gd name="T3" fmla="*/ 52 h 126"/>
                <a:gd name="T4" fmla="*/ 53 w 106"/>
                <a:gd name="T5" fmla="*/ 126 h 126"/>
                <a:gd name="T6" fmla="*/ 106 w 106"/>
                <a:gd name="T7" fmla="*/ 52 h 126"/>
                <a:gd name="T8" fmla="*/ 106 w 106"/>
                <a:gd name="T9" fmla="*/ 0 h 126"/>
                <a:gd name="T10" fmla="*/ 0 w 106"/>
                <a:gd name="T11" fmla="*/ 0 h 126"/>
              </a:gdLst>
              <a:ahLst/>
              <a:cxnLst>
                <a:cxn ang="0">
                  <a:pos x="T0" y="T1"/>
                </a:cxn>
                <a:cxn ang="0">
                  <a:pos x="T2" y="T3"/>
                </a:cxn>
                <a:cxn ang="0">
                  <a:pos x="T4" y="T5"/>
                </a:cxn>
                <a:cxn ang="0">
                  <a:pos x="T6" y="T7"/>
                </a:cxn>
                <a:cxn ang="0">
                  <a:pos x="T8" y="T9"/>
                </a:cxn>
                <a:cxn ang="0">
                  <a:pos x="T10" y="T11"/>
                </a:cxn>
              </a:cxnLst>
              <a:rect l="0" t="0" r="r" b="b"/>
              <a:pathLst>
                <a:path w="106" h="126">
                  <a:moveTo>
                    <a:pt x="0" y="0"/>
                  </a:moveTo>
                  <a:cubicBezTo>
                    <a:pt x="0" y="52"/>
                    <a:pt x="0" y="52"/>
                    <a:pt x="0" y="52"/>
                  </a:cubicBezTo>
                  <a:cubicBezTo>
                    <a:pt x="0" y="86"/>
                    <a:pt x="22" y="115"/>
                    <a:pt x="53" y="126"/>
                  </a:cubicBezTo>
                  <a:cubicBezTo>
                    <a:pt x="84" y="115"/>
                    <a:pt x="106" y="86"/>
                    <a:pt x="106" y="52"/>
                  </a:cubicBezTo>
                  <a:cubicBezTo>
                    <a:pt x="106" y="0"/>
                    <a:pt x="106" y="0"/>
                    <a:pt x="106" y="0"/>
                  </a:cubicBezTo>
                  <a:lnTo>
                    <a:pt x="0" y="0"/>
                  </a:lnTo>
                  <a:close/>
                </a:path>
              </a:pathLst>
            </a:custGeom>
            <a:solidFill>
              <a:srgbClr val="107C10"/>
            </a:solidFill>
            <a:ln w="38100">
              <a:solidFill>
                <a:schemeClr val="bg1"/>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75" name="Freeform 6"/>
            <p:cNvSpPr>
              <a:spLocks/>
            </p:cNvSpPr>
            <p:nvPr/>
          </p:nvSpPr>
          <p:spPr bwMode="auto">
            <a:xfrm>
              <a:off x="1612" y="2758"/>
              <a:ext cx="175" cy="314"/>
            </a:xfrm>
            <a:custGeom>
              <a:avLst/>
              <a:gdLst>
                <a:gd name="T0" fmla="*/ 33 w 33"/>
                <a:gd name="T1" fmla="*/ 17 h 59"/>
                <a:gd name="T2" fmla="*/ 16 w 33"/>
                <a:gd name="T3" fmla="*/ 0 h 59"/>
                <a:gd name="T4" fmla="*/ 0 w 33"/>
                <a:gd name="T5" fmla="*/ 17 h 59"/>
                <a:gd name="T6" fmla="*/ 7 w 33"/>
                <a:gd name="T7" fmla="*/ 31 h 59"/>
                <a:gd name="T8" fmla="*/ 0 w 33"/>
                <a:gd name="T9" fmla="*/ 59 h 59"/>
                <a:gd name="T10" fmla="*/ 33 w 33"/>
                <a:gd name="T11" fmla="*/ 59 h 59"/>
                <a:gd name="T12" fmla="*/ 26 w 33"/>
                <a:gd name="T13" fmla="*/ 31 h 59"/>
                <a:gd name="T14" fmla="*/ 33 w 33"/>
                <a:gd name="T15" fmla="*/ 17 h 5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3" h="59">
                  <a:moveTo>
                    <a:pt x="33" y="17"/>
                  </a:moveTo>
                  <a:cubicBezTo>
                    <a:pt x="33" y="7"/>
                    <a:pt x="25" y="0"/>
                    <a:pt x="16" y="0"/>
                  </a:cubicBezTo>
                  <a:cubicBezTo>
                    <a:pt x="7" y="0"/>
                    <a:pt x="0" y="7"/>
                    <a:pt x="0" y="17"/>
                  </a:cubicBezTo>
                  <a:cubicBezTo>
                    <a:pt x="0" y="22"/>
                    <a:pt x="2" y="28"/>
                    <a:pt x="7" y="31"/>
                  </a:cubicBezTo>
                  <a:cubicBezTo>
                    <a:pt x="0" y="59"/>
                    <a:pt x="0" y="59"/>
                    <a:pt x="0" y="59"/>
                  </a:cubicBezTo>
                  <a:cubicBezTo>
                    <a:pt x="33" y="59"/>
                    <a:pt x="33" y="59"/>
                    <a:pt x="33" y="59"/>
                  </a:cubicBezTo>
                  <a:cubicBezTo>
                    <a:pt x="26" y="31"/>
                    <a:pt x="26" y="31"/>
                    <a:pt x="26" y="31"/>
                  </a:cubicBezTo>
                  <a:cubicBezTo>
                    <a:pt x="30" y="28"/>
                    <a:pt x="33" y="22"/>
                    <a:pt x="33" y="17"/>
                  </a:cubicBezTo>
                  <a:close/>
                </a:path>
              </a:pathLst>
            </a:custGeom>
            <a:solidFill>
              <a:schemeClr val="bg1"/>
            </a:solidFill>
            <a:ln w="28575">
              <a:solidFill>
                <a:srgbClr val="0A520A"/>
              </a:solid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176" name="Rectangle 175"/>
          <p:cNvSpPr/>
          <p:nvPr/>
        </p:nvSpPr>
        <p:spPr bwMode="auto">
          <a:xfrm>
            <a:off x="4431899" y="2657385"/>
            <a:ext cx="45719" cy="108547"/>
          </a:xfrm>
          <a:prstGeom prst="rect">
            <a:avLst/>
          </a:prstGeom>
          <a:solidFill>
            <a:srgbClr val="50505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a:gradFill>
                <a:gsLst>
                  <a:gs pos="0">
                    <a:srgbClr val="FFFFFF"/>
                  </a:gs>
                  <a:gs pos="100000">
                    <a:srgbClr val="FFFFFF"/>
                  </a:gs>
                </a:gsLst>
                <a:lin ang="5400000" scaled="0"/>
              </a:gradFill>
              <a:ea typeface="Segoe UI" pitchFamily="34" charset="0"/>
              <a:cs typeface="Segoe UI" pitchFamily="34" charset="0"/>
            </a:endParaRPr>
          </a:p>
        </p:txBody>
      </p:sp>
      <p:sp>
        <p:nvSpPr>
          <p:cNvPr id="394" name="Rectangle 393"/>
          <p:cNvSpPr/>
          <p:nvPr/>
        </p:nvSpPr>
        <p:spPr bwMode="auto">
          <a:xfrm>
            <a:off x="6690055" y="2673836"/>
            <a:ext cx="45719" cy="108547"/>
          </a:xfrm>
          <a:prstGeom prst="rect">
            <a:avLst/>
          </a:prstGeom>
          <a:solidFill>
            <a:srgbClr val="50505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a:gradFill>
                <a:gsLst>
                  <a:gs pos="0">
                    <a:srgbClr val="FFFFFF"/>
                  </a:gs>
                  <a:gs pos="100000">
                    <a:srgbClr val="FFFFFF"/>
                  </a:gs>
                </a:gsLst>
                <a:lin ang="5400000" scaled="0"/>
              </a:gradFill>
              <a:ea typeface="Segoe UI" pitchFamily="34" charset="0"/>
              <a:cs typeface="Segoe UI" pitchFamily="34" charset="0"/>
            </a:endParaRPr>
          </a:p>
        </p:txBody>
      </p:sp>
      <p:sp>
        <p:nvSpPr>
          <p:cNvPr id="395" name="Rectangle 394"/>
          <p:cNvSpPr/>
          <p:nvPr/>
        </p:nvSpPr>
        <p:spPr bwMode="auto">
          <a:xfrm>
            <a:off x="5536617" y="3482951"/>
            <a:ext cx="45719" cy="108547"/>
          </a:xfrm>
          <a:prstGeom prst="rect">
            <a:avLst/>
          </a:prstGeom>
          <a:solidFill>
            <a:srgbClr val="50505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a:gradFill>
                <a:gsLst>
                  <a:gs pos="0">
                    <a:srgbClr val="FFFFFF"/>
                  </a:gs>
                  <a:gs pos="100000">
                    <a:srgbClr val="FFFFFF"/>
                  </a:gs>
                </a:gsLst>
                <a:lin ang="5400000" scaled="0"/>
              </a:gradFill>
              <a:ea typeface="Segoe UI" pitchFamily="34" charset="0"/>
              <a:cs typeface="Segoe UI" pitchFamily="34" charset="0"/>
            </a:endParaRPr>
          </a:p>
        </p:txBody>
      </p:sp>
      <p:sp>
        <p:nvSpPr>
          <p:cNvPr id="398" name="Rectangle 397"/>
          <p:cNvSpPr/>
          <p:nvPr/>
        </p:nvSpPr>
        <p:spPr bwMode="auto">
          <a:xfrm>
            <a:off x="7829029" y="3514508"/>
            <a:ext cx="45719" cy="108547"/>
          </a:xfrm>
          <a:prstGeom prst="rect">
            <a:avLst/>
          </a:prstGeom>
          <a:solidFill>
            <a:srgbClr val="50505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a:gradFill>
                <a:gsLst>
                  <a:gs pos="0">
                    <a:srgbClr val="FFFFFF"/>
                  </a:gs>
                  <a:gs pos="100000">
                    <a:srgbClr val="FFFFFF"/>
                  </a:gs>
                </a:gsLst>
                <a:lin ang="5400000" scaled="0"/>
              </a:gradFill>
              <a:ea typeface="Segoe UI" pitchFamily="34" charset="0"/>
              <a:cs typeface="Segoe UI" pitchFamily="34" charset="0"/>
            </a:endParaRPr>
          </a:p>
        </p:txBody>
      </p:sp>
      <p:grpSp>
        <p:nvGrpSpPr>
          <p:cNvPr id="184" name="Group 16"/>
          <p:cNvGrpSpPr>
            <a:grpSpLocks noChangeAspect="1"/>
          </p:cNvGrpSpPr>
          <p:nvPr/>
        </p:nvGrpSpPr>
        <p:grpSpPr bwMode="auto">
          <a:xfrm>
            <a:off x="4986869" y="4753605"/>
            <a:ext cx="1351604" cy="1292892"/>
            <a:chOff x="2992" y="2939"/>
            <a:chExt cx="1105" cy="1057"/>
          </a:xfrm>
        </p:grpSpPr>
        <p:sp>
          <p:nvSpPr>
            <p:cNvPr id="189" name="Freeform 17"/>
            <p:cNvSpPr>
              <a:spLocks/>
            </p:cNvSpPr>
            <p:nvPr/>
          </p:nvSpPr>
          <p:spPr bwMode="auto">
            <a:xfrm>
              <a:off x="3059" y="2998"/>
              <a:ext cx="971" cy="939"/>
            </a:xfrm>
            <a:custGeom>
              <a:avLst/>
              <a:gdLst>
                <a:gd name="T0" fmla="*/ 14 w 131"/>
                <a:gd name="T1" fmla="*/ 7 h 127"/>
                <a:gd name="T2" fmla="*/ 65 w 131"/>
                <a:gd name="T3" fmla="*/ 127 h 127"/>
                <a:gd name="T4" fmla="*/ 117 w 131"/>
                <a:gd name="T5" fmla="*/ 7 h 127"/>
                <a:gd name="T6" fmla="*/ 94 w 131"/>
                <a:gd name="T7" fmla="*/ 13 h 127"/>
                <a:gd name="T8" fmla="*/ 66 w 131"/>
                <a:gd name="T9" fmla="*/ 1 h 127"/>
                <a:gd name="T10" fmla="*/ 65 w 131"/>
                <a:gd name="T11" fmla="*/ 0 h 127"/>
                <a:gd name="T12" fmla="*/ 65 w 131"/>
                <a:gd name="T13" fmla="*/ 1 h 127"/>
                <a:gd name="T14" fmla="*/ 37 w 131"/>
                <a:gd name="T15" fmla="*/ 13 h 127"/>
                <a:gd name="T16" fmla="*/ 14 w 131"/>
                <a:gd name="T17" fmla="*/ 7 h 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1" h="127">
                  <a:moveTo>
                    <a:pt x="14" y="7"/>
                  </a:moveTo>
                  <a:cubicBezTo>
                    <a:pt x="0" y="52"/>
                    <a:pt x="21" y="104"/>
                    <a:pt x="65" y="127"/>
                  </a:cubicBezTo>
                  <a:cubicBezTo>
                    <a:pt x="109" y="104"/>
                    <a:pt x="131" y="52"/>
                    <a:pt x="117" y="7"/>
                  </a:cubicBezTo>
                  <a:cubicBezTo>
                    <a:pt x="109" y="11"/>
                    <a:pt x="101" y="13"/>
                    <a:pt x="94" y="13"/>
                  </a:cubicBezTo>
                  <a:cubicBezTo>
                    <a:pt x="81" y="13"/>
                    <a:pt x="72" y="6"/>
                    <a:pt x="66" y="1"/>
                  </a:cubicBezTo>
                  <a:cubicBezTo>
                    <a:pt x="66" y="0"/>
                    <a:pt x="66" y="0"/>
                    <a:pt x="65" y="0"/>
                  </a:cubicBezTo>
                  <a:cubicBezTo>
                    <a:pt x="65" y="0"/>
                    <a:pt x="65" y="0"/>
                    <a:pt x="65" y="1"/>
                  </a:cubicBezTo>
                  <a:cubicBezTo>
                    <a:pt x="59" y="6"/>
                    <a:pt x="50" y="13"/>
                    <a:pt x="37" y="13"/>
                  </a:cubicBezTo>
                  <a:cubicBezTo>
                    <a:pt x="30" y="13"/>
                    <a:pt x="22" y="11"/>
                    <a:pt x="14" y="7"/>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0" name="Freeform 18"/>
            <p:cNvSpPr>
              <a:spLocks noEditPoints="1"/>
            </p:cNvSpPr>
            <p:nvPr/>
          </p:nvSpPr>
          <p:spPr bwMode="auto">
            <a:xfrm>
              <a:off x="2992" y="2939"/>
              <a:ext cx="1105" cy="1057"/>
            </a:xfrm>
            <a:custGeom>
              <a:avLst/>
              <a:gdLst>
                <a:gd name="T0" fmla="*/ 74 w 149"/>
                <a:gd name="T1" fmla="*/ 143 h 143"/>
                <a:gd name="T2" fmla="*/ 73 w 149"/>
                <a:gd name="T3" fmla="*/ 142 h 143"/>
                <a:gd name="T4" fmla="*/ 18 w 149"/>
                <a:gd name="T5" fmla="*/ 9 h 143"/>
                <a:gd name="T6" fmla="*/ 20 w 149"/>
                <a:gd name="T7" fmla="*/ 7 h 143"/>
                <a:gd name="T8" fmla="*/ 23 w 149"/>
                <a:gd name="T9" fmla="*/ 7 h 143"/>
                <a:gd name="T10" fmla="*/ 46 w 149"/>
                <a:gd name="T11" fmla="*/ 14 h 143"/>
                <a:gd name="T12" fmla="*/ 69 w 149"/>
                <a:gd name="T13" fmla="*/ 3 h 143"/>
                <a:gd name="T14" fmla="*/ 72 w 149"/>
                <a:gd name="T15" fmla="*/ 1 h 143"/>
                <a:gd name="T16" fmla="*/ 77 w 149"/>
                <a:gd name="T17" fmla="*/ 1 h 143"/>
                <a:gd name="T18" fmla="*/ 80 w 149"/>
                <a:gd name="T19" fmla="*/ 3 h 143"/>
                <a:gd name="T20" fmla="*/ 103 w 149"/>
                <a:gd name="T21" fmla="*/ 14 h 143"/>
                <a:gd name="T22" fmla="*/ 126 w 149"/>
                <a:gd name="T23" fmla="*/ 7 h 143"/>
                <a:gd name="T24" fmla="*/ 129 w 149"/>
                <a:gd name="T25" fmla="*/ 7 h 143"/>
                <a:gd name="T26" fmla="*/ 131 w 149"/>
                <a:gd name="T27" fmla="*/ 9 h 143"/>
                <a:gd name="T28" fmla="*/ 76 w 149"/>
                <a:gd name="T29" fmla="*/ 142 h 143"/>
                <a:gd name="T30" fmla="*/ 74 w 149"/>
                <a:gd name="T31" fmla="*/ 143 h 143"/>
                <a:gd name="T32" fmla="*/ 23 w 149"/>
                <a:gd name="T33" fmla="*/ 15 h 143"/>
                <a:gd name="T34" fmla="*/ 74 w 149"/>
                <a:gd name="T35" fmla="*/ 135 h 143"/>
                <a:gd name="T36" fmla="*/ 126 w 149"/>
                <a:gd name="T37" fmla="*/ 15 h 143"/>
                <a:gd name="T38" fmla="*/ 103 w 149"/>
                <a:gd name="T39" fmla="*/ 21 h 143"/>
                <a:gd name="T40" fmla="*/ 75 w 149"/>
                <a:gd name="T41" fmla="*/ 9 h 143"/>
                <a:gd name="T42" fmla="*/ 74 w 149"/>
                <a:gd name="T43" fmla="*/ 8 h 143"/>
                <a:gd name="T44" fmla="*/ 74 w 149"/>
                <a:gd name="T45" fmla="*/ 9 h 143"/>
                <a:gd name="T46" fmla="*/ 46 w 149"/>
                <a:gd name="T47" fmla="*/ 21 h 143"/>
                <a:gd name="T48" fmla="*/ 23 w 149"/>
                <a:gd name="T49" fmla="*/ 15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49" h="143">
                  <a:moveTo>
                    <a:pt x="74" y="143"/>
                  </a:moveTo>
                  <a:cubicBezTo>
                    <a:pt x="74" y="143"/>
                    <a:pt x="73" y="142"/>
                    <a:pt x="73" y="142"/>
                  </a:cubicBezTo>
                  <a:cubicBezTo>
                    <a:pt x="24" y="117"/>
                    <a:pt x="0" y="59"/>
                    <a:pt x="18" y="9"/>
                  </a:cubicBezTo>
                  <a:cubicBezTo>
                    <a:pt x="18" y="8"/>
                    <a:pt x="19" y="7"/>
                    <a:pt x="20" y="7"/>
                  </a:cubicBezTo>
                  <a:cubicBezTo>
                    <a:pt x="21" y="6"/>
                    <a:pt x="22" y="6"/>
                    <a:pt x="23" y="7"/>
                  </a:cubicBezTo>
                  <a:cubicBezTo>
                    <a:pt x="31" y="12"/>
                    <a:pt x="39" y="14"/>
                    <a:pt x="46" y="14"/>
                  </a:cubicBezTo>
                  <a:cubicBezTo>
                    <a:pt x="57" y="14"/>
                    <a:pt x="64" y="8"/>
                    <a:pt x="69" y="3"/>
                  </a:cubicBezTo>
                  <a:cubicBezTo>
                    <a:pt x="70" y="2"/>
                    <a:pt x="71" y="2"/>
                    <a:pt x="72" y="1"/>
                  </a:cubicBezTo>
                  <a:cubicBezTo>
                    <a:pt x="74" y="0"/>
                    <a:pt x="75" y="0"/>
                    <a:pt x="77" y="1"/>
                  </a:cubicBezTo>
                  <a:cubicBezTo>
                    <a:pt x="77" y="2"/>
                    <a:pt x="79" y="2"/>
                    <a:pt x="80" y="3"/>
                  </a:cubicBezTo>
                  <a:cubicBezTo>
                    <a:pt x="85" y="8"/>
                    <a:pt x="92" y="14"/>
                    <a:pt x="103" y="14"/>
                  </a:cubicBezTo>
                  <a:cubicBezTo>
                    <a:pt x="110" y="14"/>
                    <a:pt x="118" y="12"/>
                    <a:pt x="126" y="7"/>
                  </a:cubicBezTo>
                  <a:cubicBezTo>
                    <a:pt x="127" y="6"/>
                    <a:pt x="128" y="6"/>
                    <a:pt x="129" y="7"/>
                  </a:cubicBezTo>
                  <a:cubicBezTo>
                    <a:pt x="130" y="7"/>
                    <a:pt x="131" y="8"/>
                    <a:pt x="131" y="9"/>
                  </a:cubicBezTo>
                  <a:cubicBezTo>
                    <a:pt x="149" y="59"/>
                    <a:pt x="125" y="117"/>
                    <a:pt x="76" y="142"/>
                  </a:cubicBezTo>
                  <a:cubicBezTo>
                    <a:pt x="76" y="142"/>
                    <a:pt x="75" y="143"/>
                    <a:pt x="74" y="143"/>
                  </a:cubicBezTo>
                  <a:close/>
                  <a:moveTo>
                    <a:pt x="23" y="15"/>
                  </a:moveTo>
                  <a:cubicBezTo>
                    <a:pt x="9" y="60"/>
                    <a:pt x="30" y="112"/>
                    <a:pt x="74" y="135"/>
                  </a:cubicBezTo>
                  <a:cubicBezTo>
                    <a:pt x="118" y="112"/>
                    <a:pt x="140" y="60"/>
                    <a:pt x="126" y="15"/>
                  </a:cubicBezTo>
                  <a:cubicBezTo>
                    <a:pt x="118" y="19"/>
                    <a:pt x="110" y="21"/>
                    <a:pt x="103" y="21"/>
                  </a:cubicBezTo>
                  <a:cubicBezTo>
                    <a:pt x="90" y="21"/>
                    <a:pt x="81" y="14"/>
                    <a:pt x="75" y="9"/>
                  </a:cubicBezTo>
                  <a:cubicBezTo>
                    <a:pt x="75" y="8"/>
                    <a:pt x="75" y="8"/>
                    <a:pt x="74" y="8"/>
                  </a:cubicBezTo>
                  <a:cubicBezTo>
                    <a:pt x="74" y="8"/>
                    <a:pt x="74" y="8"/>
                    <a:pt x="74" y="9"/>
                  </a:cubicBezTo>
                  <a:cubicBezTo>
                    <a:pt x="68" y="14"/>
                    <a:pt x="59" y="21"/>
                    <a:pt x="46" y="21"/>
                  </a:cubicBezTo>
                  <a:cubicBezTo>
                    <a:pt x="39" y="21"/>
                    <a:pt x="31" y="19"/>
                    <a:pt x="23" y="15"/>
                  </a:cubicBezTo>
                  <a:close/>
                </a:path>
              </a:pathLst>
            </a:custGeom>
            <a:solidFill>
              <a:srgbClr val="06340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1" name="Freeform 19"/>
            <p:cNvSpPr>
              <a:spLocks/>
            </p:cNvSpPr>
            <p:nvPr/>
          </p:nvSpPr>
          <p:spPr bwMode="auto">
            <a:xfrm>
              <a:off x="3088" y="2961"/>
              <a:ext cx="453" cy="503"/>
            </a:xfrm>
            <a:custGeom>
              <a:avLst/>
              <a:gdLst>
                <a:gd name="T0" fmla="*/ 6 w 61"/>
                <a:gd name="T1" fmla="*/ 68 h 68"/>
                <a:gd name="T2" fmla="*/ 8 w 61"/>
                <a:gd name="T3" fmla="*/ 7 h 68"/>
                <a:gd name="T4" fmla="*/ 61 w 61"/>
                <a:gd name="T5" fmla="*/ 0 h 68"/>
                <a:gd name="T6" fmla="*/ 61 w 61"/>
                <a:gd name="T7" fmla="*/ 68 h 68"/>
              </a:gdLst>
              <a:ahLst/>
              <a:cxnLst>
                <a:cxn ang="0">
                  <a:pos x="T0" y="T1"/>
                </a:cxn>
                <a:cxn ang="0">
                  <a:pos x="T2" y="T3"/>
                </a:cxn>
                <a:cxn ang="0">
                  <a:pos x="T4" y="T5"/>
                </a:cxn>
                <a:cxn ang="0">
                  <a:pos x="T6" y="T7"/>
                </a:cxn>
              </a:cxnLst>
              <a:rect l="0" t="0" r="r" b="b"/>
              <a:pathLst>
                <a:path w="61" h="68">
                  <a:moveTo>
                    <a:pt x="6" y="68"/>
                  </a:moveTo>
                  <a:cubicBezTo>
                    <a:pt x="0" y="48"/>
                    <a:pt x="1" y="27"/>
                    <a:pt x="8" y="7"/>
                  </a:cubicBezTo>
                  <a:cubicBezTo>
                    <a:pt x="39" y="25"/>
                    <a:pt x="54" y="6"/>
                    <a:pt x="61" y="0"/>
                  </a:cubicBezTo>
                  <a:cubicBezTo>
                    <a:pt x="61" y="68"/>
                    <a:pt x="61" y="68"/>
                    <a:pt x="61" y="68"/>
                  </a:cubicBezTo>
                </a:path>
              </a:pathLst>
            </a:custGeom>
            <a:solidFill>
              <a:srgbClr val="06340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4" name="Freeform 20"/>
            <p:cNvSpPr>
              <a:spLocks/>
            </p:cNvSpPr>
            <p:nvPr/>
          </p:nvSpPr>
          <p:spPr bwMode="auto">
            <a:xfrm>
              <a:off x="3541" y="3464"/>
              <a:ext cx="415" cy="503"/>
            </a:xfrm>
            <a:custGeom>
              <a:avLst/>
              <a:gdLst>
                <a:gd name="T0" fmla="*/ 0 w 56"/>
                <a:gd name="T1" fmla="*/ 0 h 68"/>
                <a:gd name="T2" fmla="*/ 0 w 56"/>
                <a:gd name="T3" fmla="*/ 68 h 68"/>
                <a:gd name="T4" fmla="*/ 56 w 56"/>
                <a:gd name="T5" fmla="*/ 0 h 68"/>
              </a:gdLst>
              <a:ahLst/>
              <a:cxnLst>
                <a:cxn ang="0">
                  <a:pos x="T0" y="T1"/>
                </a:cxn>
                <a:cxn ang="0">
                  <a:pos x="T2" y="T3"/>
                </a:cxn>
                <a:cxn ang="0">
                  <a:pos x="T4" y="T5"/>
                </a:cxn>
              </a:cxnLst>
              <a:rect l="0" t="0" r="r" b="b"/>
              <a:pathLst>
                <a:path w="56" h="68">
                  <a:moveTo>
                    <a:pt x="0" y="0"/>
                  </a:moveTo>
                  <a:cubicBezTo>
                    <a:pt x="0" y="68"/>
                    <a:pt x="0" y="68"/>
                    <a:pt x="0" y="68"/>
                  </a:cubicBezTo>
                  <a:cubicBezTo>
                    <a:pt x="28" y="54"/>
                    <a:pt x="48" y="29"/>
                    <a:pt x="56" y="0"/>
                  </a:cubicBezTo>
                </a:path>
              </a:pathLst>
            </a:custGeom>
            <a:solidFill>
              <a:srgbClr val="06340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Tree>
    <p:extLst>
      <p:ext uri="{BB962C8B-B14F-4D97-AF65-F5344CB8AC3E}">
        <p14:creationId xmlns:p14="http://schemas.microsoft.com/office/powerpoint/2010/main" val="784345729"/>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xit" presetSubtype="0" fill="hold" nodeType="afterEffect">
                                  <p:stCondLst>
                                    <p:cond delay="0"/>
                                  </p:stCondLst>
                                  <p:childTnLst>
                                    <p:animEffect transition="out" filter="fade">
                                      <p:cBhvr>
                                        <p:cTn id="6" dur="500"/>
                                        <p:tgtEl>
                                          <p:spTgt spid="354"/>
                                        </p:tgtEl>
                                      </p:cBhvr>
                                    </p:animEffect>
                                    <p:set>
                                      <p:cBhvr>
                                        <p:cTn id="7" dur="1" fill="hold">
                                          <p:stCondLst>
                                            <p:cond delay="499"/>
                                          </p:stCondLst>
                                        </p:cTn>
                                        <p:tgtEl>
                                          <p:spTgt spid="354"/>
                                        </p:tgtEl>
                                        <p:attrNameLst>
                                          <p:attrName>style.visibility</p:attrName>
                                        </p:attrNameLst>
                                      </p:cBhvr>
                                      <p:to>
                                        <p:strVal val="hidden"/>
                                      </p:to>
                                    </p:set>
                                  </p:childTnLst>
                                </p:cTn>
                              </p:par>
                              <p:par>
                                <p:cTn id="8" presetID="10" presetClass="exit" presetSubtype="0" fill="hold" nodeType="withEffect">
                                  <p:stCondLst>
                                    <p:cond delay="0"/>
                                  </p:stCondLst>
                                  <p:childTnLst>
                                    <p:animEffect transition="out" filter="fade">
                                      <p:cBhvr>
                                        <p:cTn id="9" dur="500"/>
                                        <p:tgtEl>
                                          <p:spTgt spid="340"/>
                                        </p:tgtEl>
                                      </p:cBhvr>
                                    </p:animEffect>
                                    <p:set>
                                      <p:cBhvr>
                                        <p:cTn id="10" dur="1" fill="hold">
                                          <p:stCondLst>
                                            <p:cond delay="499"/>
                                          </p:stCondLst>
                                        </p:cTn>
                                        <p:tgtEl>
                                          <p:spTgt spid="340"/>
                                        </p:tgtEl>
                                        <p:attrNameLst>
                                          <p:attrName>style.visibility</p:attrName>
                                        </p:attrNameLst>
                                      </p:cBhvr>
                                      <p:to>
                                        <p:strVal val="hidden"/>
                                      </p:to>
                                    </p:set>
                                  </p:childTnLst>
                                </p:cTn>
                              </p:par>
                              <p:par>
                                <p:cTn id="11" presetID="10" presetClass="exit" presetSubtype="0" fill="hold" grpId="0" nodeType="withEffect">
                                  <p:stCondLst>
                                    <p:cond delay="0"/>
                                  </p:stCondLst>
                                  <p:childTnLst>
                                    <p:animEffect transition="out" filter="fade">
                                      <p:cBhvr>
                                        <p:cTn id="12" dur="500"/>
                                        <p:tgtEl>
                                          <p:spTgt spid="183"/>
                                        </p:tgtEl>
                                      </p:cBhvr>
                                    </p:animEffect>
                                    <p:set>
                                      <p:cBhvr>
                                        <p:cTn id="13" dur="1" fill="hold">
                                          <p:stCondLst>
                                            <p:cond delay="499"/>
                                          </p:stCondLst>
                                        </p:cTn>
                                        <p:tgtEl>
                                          <p:spTgt spid="183"/>
                                        </p:tgtEl>
                                        <p:attrNameLst>
                                          <p:attrName>style.visibility</p:attrName>
                                        </p:attrNameLst>
                                      </p:cBhvr>
                                      <p:to>
                                        <p:strVal val="hidden"/>
                                      </p:to>
                                    </p:set>
                                  </p:childTnLst>
                                </p:cTn>
                              </p:par>
                              <p:par>
                                <p:cTn id="14" presetID="10" presetClass="exit" presetSubtype="0" fill="hold" nodeType="withEffect">
                                  <p:stCondLst>
                                    <p:cond delay="0"/>
                                  </p:stCondLst>
                                  <p:childTnLst>
                                    <p:animEffect transition="out" filter="fade">
                                      <p:cBhvr>
                                        <p:cTn id="15" dur="500"/>
                                        <p:tgtEl>
                                          <p:spTgt spid="463"/>
                                        </p:tgtEl>
                                      </p:cBhvr>
                                    </p:animEffect>
                                    <p:set>
                                      <p:cBhvr>
                                        <p:cTn id="16" dur="1" fill="hold">
                                          <p:stCondLst>
                                            <p:cond delay="499"/>
                                          </p:stCondLst>
                                        </p:cTn>
                                        <p:tgtEl>
                                          <p:spTgt spid="463"/>
                                        </p:tgtEl>
                                        <p:attrNameLst>
                                          <p:attrName>style.visibility</p:attrName>
                                        </p:attrNameLst>
                                      </p:cBhvr>
                                      <p:to>
                                        <p:strVal val="hidden"/>
                                      </p:to>
                                    </p:set>
                                  </p:childTnLst>
                                </p:cTn>
                              </p:par>
                              <p:par>
                                <p:cTn id="17" presetID="10" presetClass="exit" presetSubtype="0" fill="hold" nodeType="withEffect">
                                  <p:stCondLst>
                                    <p:cond delay="0"/>
                                  </p:stCondLst>
                                  <p:childTnLst>
                                    <p:animEffect transition="out" filter="fade">
                                      <p:cBhvr>
                                        <p:cTn id="18" dur="500"/>
                                        <p:tgtEl>
                                          <p:spTgt spid="134"/>
                                        </p:tgtEl>
                                      </p:cBhvr>
                                    </p:animEffect>
                                    <p:set>
                                      <p:cBhvr>
                                        <p:cTn id="19" dur="1" fill="hold">
                                          <p:stCondLst>
                                            <p:cond delay="499"/>
                                          </p:stCondLst>
                                        </p:cTn>
                                        <p:tgtEl>
                                          <p:spTgt spid="134"/>
                                        </p:tgtEl>
                                        <p:attrNameLst>
                                          <p:attrName>style.visibility</p:attrName>
                                        </p:attrNameLst>
                                      </p:cBhvr>
                                      <p:to>
                                        <p:strVal val="hidden"/>
                                      </p:to>
                                    </p:set>
                                  </p:childTnLst>
                                </p:cTn>
                              </p:par>
                              <p:par>
                                <p:cTn id="20" presetID="10" presetClass="exit" presetSubtype="0" fill="hold" grpId="0" nodeType="withEffect">
                                  <p:stCondLst>
                                    <p:cond delay="0"/>
                                  </p:stCondLst>
                                  <p:childTnLst>
                                    <p:animEffect transition="out" filter="fade">
                                      <p:cBhvr>
                                        <p:cTn id="21" dur="500"/>
                                        <p:tgtEl>
                                          <p:spTgt spid="249"/>
                                        </p:tgtEl>
                                      </p:cBhvr>
                                    </p:animEffect>
                                    <p:set>
                                      <p:cBhvr>
                                        <p:cTn id="22" dur="1" fill="hold">
                                          <p:stCondLst>
                                            <p:cond delay="499"/>
                                          </p:stCondLst>
                                        </p:cTn>
                                        <p:tgtEl>
                                          <p:spTgt spid="249"/>
                                        </p:tgtEl>
                                        <p:attrNameLst>
                                          <p:attrName>style.visibility</p:attrName>
                                        </p:attrNameLst>
                                      </p:cBhvr>
                                      <p:to>
                                        <p:strVal val="hidden"/>
                                      </p:to>
                                    </p:set>
                                  </p:childTnLst>
                                </p:cTn>
                              </p:par>
                              <p:par>
                                <p:cTn id="23" presetID="10" presetClass="exit" presetSubtype="0" fill="hold" nodeType="withEffect">
                                  <p:stCondLst>
                                    <p:cond delay="0"/>
                                  </p:stCondLst>
                                  <p:childTnLst>
                                    <p:animEffect transition="out" filter="fade">
                                      <p:cBhvr>
                                        <p:cTn id="24" dur="500"/>
                                        <p:tgtEl>
                                          <p:spTgt spid="369"/>
                                        </p:tgtEl>
                                      </p:cBhvr>
                                    </p:animEffect>
                                    <p:set>
                                      <p:cBhvr>
                                        <p:cTn id="25" dur="1" fill="hold">
                                          <p:stCondLst>
                                            <p:cond delay="499"/>
                                          </p:stCondLst>
                                        </p:cTn>
                                        <p:tgtEl>
                                          <p:spTgt spid="369"/>
                                        </p:tgtEl>
                                        <p:attrNameLst>
                                          <p:attrName>style.visibility</p:attrName>
                                        </p:attrNameLst>
                                      </p:cBhvr>
                                      <p:to>
                                        <p:strVal val="hidden"/>
                                      </p:to>
                                    </p:set>
                                  </p:childTnLst>
                                </p:cTn>
                              </p:par>
                              <p:par>
                                <p:cTn id="26" presetID="10" presetClass="exit" presetSubtype="0" fill="hold" nodeType="withEffect">
                                  <p:stCondLst>
                                    <p:cond delay="0"/>
                                  </p:stCondLst>
                                  <p:childTnLst>
                                    <p:animEffect transition="out" filter="fade">
                                      <p:cBhvr>
                                        <p:cTn id="27" dur="500"/>
                                        <p:tgtEl>
                                          <p:spTgt spid="38"/>
                                        </p:tgtEl>
                                      </p:cBhvr>
                                    </p:animEffect>
                                    <p:set>
                                      <p:cBhvr>
                                        <p:cTn id="28" dur="1" fill="hold">
                                          <p:stCondLst>
                                            <p:cond delay="499"/>
                                          </p:stCondLst>
                                        </p:cTn>
                                        <p:tgtEl>
                                          <p:spTgt spid="38"/>
                                        </p:tgtEl>
                                        <p:attrNameLst>
                                          <p:attrName>style.visibility</p:attrName>
                                        </p:attrNameLst>
                                      </p:cBhvr>
                                      <p:to>
                                        <p:strVal val="hidden"/>
                                      </p:to>
                                    </p:set>
                                  </p:childTnLst>
                                </p:cTn>
                              </p:par>
                              <p:par>
                                <p:cTn id="29" presetID="10" presetClass="exit" presetSubtype="0" fill="hold" nodeType="withEffect">
                                  <p:stCondLst>
                                    <p:cond delay="0"/>
                                  </p:stCondLst>
                                  <p:childTnLst>
                                    <p:animEffect transition="out" filter="fade">
                                      <p:cBhvr>
                                        <p:cTn id="30" dur="500"/>
                                        <p:tgtEl>
                                          <p:spTgt spid="129"/>
                                        </p:tgtEl>
                                      </p:cBhvr>
                                    </p:animEffect>
                                    <p:set>
                                      <p:cBhvr>
                                        <p:cTn id="31" dur="1" fill="hold">
                                          <p:stCondLst>
                                            <p:cond delay="499"/>
                                          </p:stCondLst>
                                        </p:cTn>
                                        <p:tgtEl>
                                          <p:spTgt spid="129"/>
                                        </p:tgtEl>
                                        <p:attrNameLst>
                                          <p:attrName>style.visibility</p:attrName>
                                        </p:attrNameLst>
                                      </p:cBhvr>
                                      <p:to>
                                        <p:strVal val="hidden"/>
                                      </p:to>
                                    </p:set>
                                  </p:childTnLst>
                                </p:cTn>
                              </p:par>
                              <p:par>
                                <p:cTn id="32" presetID="10" presetClass="exit" presetSubtype="0" fill="hold" nodeType="withEffect">
                                  <p:stCondLst>
                                    <p:cond delay="0"/>
                                  </p:stCondLst>
                                  <p:childTnLst>
                                    <p:animEffect transition="out" filter="fade">
                                      <p:cBhvr>
                                        <p:cTn id="33" dur="500"/>
                                        <p:tgtEl>
                                          <p:spTgt spid="132"/>
                                        </p:tgtEl>
                                      </p:cBhvr>
                                    </p:animEffect>
                                    <p:set>
                                      <p:cBhvr>
                                        <p:cTn id="34" dur="1" fill="hold">
                                          <p:stCondLst>
                                            <p:cond delay="499"/>
                                          </p:stCondLst>
                                        </p:cTn>
                                        <p:tgtEl>
                                          <p:spTgt spid="132"/>
                                        </p:tgtEl>
                                        <p:attrNameLst>
                                          <p:attrName>style.visibility</p:attrName>
                                        </p:attrNameLst>
                                      </p:cBhvr>
                                      <p:to>
                                        <p:strVal val="hidden"/>
                                      </p:to>
                                    </p:set>
                                  </p:childTnLst>
                                </p:cTn>
                              </p:par>
                              <p:par>
                                <p:cTn id="35" presetID="10" presetClass="exit" presetSubtype="0" fill="hold" nodeType="withEffect">
                                  <p:stCondLst>
                                    <p:cond delay="0"/>
                                  </p:stCondLst>
                                  <p:childTnLst>
                                    <p:animEffect transition="out" filter="fade">
                                      <p:cBhvr>
                                        <p:cTn id="36" dur="500"/>
                                        <p:tgtEl>
                                          <p:spTgt spid="368"/>
                                        </p:tgtEl>
                                      </p:cBhvr>
                                    </p:animEffect>
                                    <p:set>
                                      <p:cBhvr>
                                        <p:cTn id="37" dur="1" fill="hold">
                                          <p:stCondLst>
                                            <p:cond delay="499"/>
                                          </p:stCondLst>
                                        </p:cTn>
                                        <p:tgtEl>
                                          <p:spTgt spid="368"/>
                                        </p:tgtEl>
                                        <p:attrNameLst>
                                          <p:attrName>style.visibility</p:attrName>
                                        </p:attrNameLst>
                                      </p:cBhvr>
                                      <p:to>
                                        <p:strVal val="hidden"/>
                                      </p:to>
                                    </p:set>
                                  </p:childTnLst>
                                </p:cTn>
                              </p:par>
                            </p:childTnLst>
                          </p:cTn>
                        </p:par>
                        <p:par>
                          <p:cTn id="38" fill="hold">
                            <p:stCondLst>
                              <p:cond delay="500"/>
                            </p:stCondLst>
                            <p:childTnLst>
                              <p:par>
                                <p:cTn id="39" presetID="10" presetClass="entr" presetSubtype="0" fill="hold" nodeType="afterEffect">
                                  <p:stCondLst>
                                    <p:cond delay="0"/>
                                  </p:stCondLst>
                                  <p:childTnLst>
                                    <p:set>
                                      <p:cBhvr>
                                        <p:cTn id="40" dur="1" fill="hold">
                                          <p:stCondLst>
                                            <p:cond delay="0"/>
                                          </p:stCondLst>
                                        </p:cTn>
                                        <p:tgtEl>
                                          <p:spTgt spid="37"/>
                                        </p:tgtEl>
                                        <p:attrNameLst>
                                          <p:attrName>style.visibility</p:attrName>
                                        </p:attrNameLst>
                                      </p:cBhvr>
                                      <p:to>
                                        <p:strVal val="visible"/>
                                      </p:to>
                                    </p:set>
                                    <p:animEffect transition="in" filter="fade">
                                      <p:cBhvr>
                                        <p:cTn id="41" dur="500"/>
                                        <p:tgtEl>
                                          <p:spTgt spid="37"/>
                                        </p:tgtEl>
                                      </p:cBhvr>
                                    </p:animEffect>
                                  </p:childTnLst>
                                </p:cTn>
                              </p:par>
                            </p:childTnLst>
                          </p:cTn>
                        </p:par>
                        <p:par>
                          <p:cTn id="42" fill="hold">
                            <p:stCondLst>
                              <p:cond delay="1000"/>
                            </p:stCondLst>
                            <p:childTnLst>
                              <p:par>
                                <p:cTn id="43" presetID="22" presetClass="exit" presetSubtype="4" fill="hold" nodeType="afterEffect">
                                  <p:stCondLst>
                                    <p:cond delay="0"/>
                                  </p:stCondLst>
                                  <p:childTnLst>
                                    <p:animEffect transition="out" filter="wipe(down)">
                                      <p:cBhvr>
                                        <p:cTn id="44" dur="500"/>
                                        <p:tgtEl>
                                          <p:spTgt spid="257"/>
                                        </p:tgtEl>
                                      </p:cBhvr>
                                    </p:animEffect>
                                    <p:set>
                                      <p:cBhvr>
                                        <p:cTn id="45" dur="1" fill="hold">
                                          <p:stCondLst>
                                            <p:cond delay="499"/>
                                          </p:stCondLst>
                                        </p:cTn>
                                        <p:tgtEl>
                                          <p:spTgt spid="257"/>
                                        </p:tgtEl>
                                        <p:attrNameLst>
                                          <p:attrName>style.visibility</p:attrName>
                                        </p:attrNameLst>
                                      </p:cBhvr>
                                      <p:to>
                                        <p:strVal val="hidden"/>
                                      </p:to>
                                    </p:set>
                                  </p:childTnLst>
                                </p:cTn>
                              </p:par>
                            </p:childTnLst>
                          </p:cTn>
                        </p:par>
                        <p:par>
                          <p:cTn id="46" fill="hold">
                            <p:stCondLst>
                              <p:cond delay="1500"/>
                            </p:stCondLst>
                            <p:childTnLst>
                              <p:par>
                                <p:cTn id="47" presetID="10" presetClass="entr" presetSubtype="0" fill="hold" nodeType="afterEffect">
                                  <p:stCondLst>
                                    <p:cond delay="0"/>
                                  </p:stCondLst>
                                  <p:childTnLst>
                                    <p:set>
                                      <p:cBhvr>
                                        <p:cTn id="48" dur="1" fill="hold">
                                          <p:stCondLst>
                                            <p:cond delay="0"/>
                                          </p:stCondLst>
                                        </p:cTn>
                                        <p:tgtEl>
                                          <p:spTgt spid="36"/>
                                        </p:tgtEl>
                                        <p:attrNameLst>
                                          <p:attrName>style.visibility</p:attrName>
                                        </p:attrNameLst>
                                      </p:cBhvr>
                                      <p:to>
                                        <p:strVal val="visible"/>
                                      </p:to>
                                    </p:set>
                                    <p:animEffect transition="in" filter="fade">
                                      <p:cBhvr>
                                        <p:cTn id="49" dur="500"/>
                                        <p:tgtEl>
                                          <p:spTgt spid="36"/>
                                        </p:tgtEl>
                                      </p:cBhvr>
                                    </p:animEffect>
                                  </p:childTnLst>
                                </p:cTn>
                              </p:par>
                            </p:childTnLst>
                          </p:cTn>
                        </p:par>
                      </p:childTnLst>
                    </p:cTn>
                  </p:par>
                  <p:par>
                    <p:cTn id="50" fill="hold">
                      <p:stCondLst>
                        <p:cond delay="indefinite"/>
                      </p:stCondLst>
                      <p:childTnLst>
                        <p:par>
                          <p:cTn id="51" fill="hold">
                            <p:stCondLst>
                              <p:cond delay="0"/>
                            </p:stCondLst>
                            <p:childTnLst>
                              <p:par>
                                <p:cTn id="52" presetID="10" presetClass="entr" presetSubtype="0" fill="hold" nodeType="clickEffect">
                                  <p:stCondLst>
                                    <p:cond delay="0"/>
                                  </p:stCondLst>
                                  <p:childTnLst>
                                    <p:set>
                                      <p:cBhvr>
                                        <p:cTn id="53" dur="1" fill="hold">
                                          <p:stCondLst>
                                            <p:cond delay="0"/>
                                          </p:stCondLst>
                                        </p:cTn>
                                        <p:tgtEl>
                                          <p:spTgt spid="354"/>
                                        </p:tgtEl>
                                        <p:attrNameLst>
                                          <p:attrName>style.visibility</p:attrName>
                                        </p:attrNameLst>
                                      </p:cBhvr>
                                      <p:to>
                                        <p:strVal val="visible"/>
                                      </p:to>
                                    </p:set>
                                    <p:animEffect transition="in" filter="fade">
                                      <p:cBhvr>
                                        <p:cTn id="54" dur="500"/>
                                        <p:tgtEl>
                                          <p:spTgt spid="354"/>
                                        </p:tgtEl>
                                      </p:cBhvr>
                                    </p:animEffect>
                                  </p:childTnLst>
                                </p:cTn>
                              </p:par>
                              <p:par>
                                <p:cTn id="55" presetID="10" presetClass="entr" presetSubtype="0" fill="hold" nodeType="withEffect">
                                  <p:stCondLst>
                                    <p:cond delay="0"/>
                                  </p:stCondLst>
                                  <p:childTnLst>
                                    <p:set>
                                      <p:cBhvr>
                                        <p:cTn id="56" dur="1" fill="hold">
                                          <p:stCondLst>
                                            <p:cond delay="0"/>
                                          </p:stCondLst>
                                        </p:cTn>
                                        <p:tgtEl>
                                          <p:spTgt spid="340"/>
                                        </p:tgtEl>
                                        <p:attrNameLst>
                                          <p:attrName>style.visibility</p:attrName>
                                        </p:attrNameLst>
                                      </p:cBhvr>
                                      <p:to>
                                        <p:strVal val="visible"/>
                                      </p:to>
                                    </p:set>
                                    <p:animEffect transition="in" filter="fade">
                                      <p:cBhvr>
                                        <p:cTn id="57" dur="500"/>
                                        <p:tgtEl>
                                          <p:spTgt spid="340"/>
                                        </p:tgtEl>
                                      </p:cBhvr>
                                    </p:animEffect>
                                  </p:childTnLst>
                                </p:cTn>
                              </p:par>
                              <p:par>
                                <p:cTn id="58" presetID="10" presetClass="entr" presetSubtype="0" fill="hold" grpId="1" nodeType="withEffect">
                                  <p:stCondLst>
                                    <p:cond delay="0"/>
                                  </p:stCondLst>
                                  <p:childTnLst>
                                    <p:set>
                                      <p:cBhvr>
                                        <p:cTn id="59" dur="1" fill="hold">
                                          <p:stCondLst>
                                            <p:cond delay="0"/>
                                          </p:stCondLst>
                                        </p:cTn>
                                        <p:tgtEl>
                                          <p:spTgt spid="183"/>
                                        </p:tgtEl>
                                        <p:attrNameLst>
                                          <p:attrName>style.visibility</p:attrName>
                                        </p:attrNameLst>
                                      </p:cBhvr>
                                      <p:to>
                                        <p:strVal val="visible"/>
                                      </p:to>
                                    </p:set>
                                    <p:animEffect transition="in" filter="fade">
                                      <p:cBhvr>
                                        <p:cTn id="60" dur="500"/>
                                        <p:tgtEl>
                                          <p:spTgt spid="183"/>
                                        </p:tgtEl>
                                      </p:cBhvr>
                                    </p:animEffect>
                                  </p:childTnLst>
                                </p:cTn>
                              </p:par>
                              <p:par>
                                <p:cTn id="61" presetID="10" presetClass="entr" presetSubtype="0" fill="hold" nodeType="withEffect">
                                  <p:stCondLst>
                                    <p:cond delay="0"/>
                                  </p:stCondLst>
                                  <p:childTnLst>
                                    <p:set>
                                      <p:cBhvr>
                                        <p:cTn id="62" dur="1" fill="hold">
                                          <p:stCondLst>
                                            <p:cond delay="0"/>
                                          </p:stCondLst>
                                        </p:cTn>
                                        <p:tgtEl>
                                          <p:spTgt spid="134"/>
                                        </p:tgtEl>
                                        <p:attrNameLst>
                                          <p:attrName>style.visibility</p:attrName>
                                        </p:attrNameLst>
                                      </p:cBhvr>
                                      <p:to>
                                        <p:strVal val="visible"/>
                                      </p:to>
                                    </p:set>
                                    <p:animEffect transition="in" filter="fade">
                                      <p:cBhvr>
                                        <p:cTn id="63" dur="500"/>
                                        <p:tgtEl>
                                          <p:spTgt spid="134"/>
                                        </p:tgtEl>
                                      </p:cBhvr>
                                    </p:animEffect>
                                  </p:childTnLst>
                                </p:cTn>
                              </p:par>
                              <p:par>
                                <p:cTn id="64" presetID="10" presetClass="entr" presetSubtype="0" fill="hold" grpId="1" nodeType="withEffect">
                                  <p:stCondLst>
                                    <p:cond delay="0"/>
                                  </p:stCondLst>
                                  <p:childTnLst>
                                    <p:set>
                                      <p:cBhvr>
                                        <p:cTn id="65" dur="1" fill="hold">
                                          <p:stCondLst>
                                            <p:cond delay="0"/>
                                          </p:stCondLst>
                                        </p:cTn>
                                        <p:tgtEl>
                                          <p:spTgt spid="249"/>
                                        </p:tgtEl>
                                        <p:attrNameLst>
                                          <p:attrName>style.visibility</p:attrName>
                                        </p:attrNameLst>
                                      </p:cBhvr>
                                      <p:to>
                                        <p:strVal val="visible"/>
                                      </p:to>
                                    </p:set>
                                    <p:animEffect transition="in" filter="fade">
                                      <p:cBhvr>
                                        <p:cTn id="66" dur="500"/>
                                        <p:tgtEl>
                                          <p:spTgt spid="249"/>
                                        </p:tgtEl>
                                      </p:cBhvr>
                                    </p:animEffect>
                                  </p:childTnLst>
                                </p:cTn>
                              </p:par>
                              <p:par>
                                <p:cTn id="67" presetID="10" presetClass="entr" presetSubtype="0" fill="hold" nodeType="withEffect">
                                  <p:stCondLst>
                                    <p:cond delay="0"/>
                                  </p:stCondLst>
                                  <p:childTnLst>
                                    <p:set>
                                      <p:cBhvr>
                                        <p:cTn id="68" dur="1" fill="hold">
                                          <p:stCondLst>
                                            <p:cond delay="0"/>
                                          </p:stCondLst>
                                        </p:cTn>
                                        <p:tgtEl>
                                          <p:spTgt spid="369"/>
                                        </p:tgtEl>
                                        <p:attrNameLst>
                                          <p:attrName>style.visibility</p:attrName>
                                        </p:attrNameLst>
                                      </p:cBhvr>
                                      <p:to>
                                        <p:strVal val="visible"/>
                                      </p:to>
                                    </p:set>
                                    <p:animEffect transition="in" filter="fade">
                                      <p:cBhvr>
                                        <p:cTn id="69" dur="500"/>
                                        <p:tgtEl>
                                          <p:spTgt spid="369"/>
                                        </p:tgtEl>
                                      </p:cBhvr>
                                    </p:animEffect>
                                  </p:childTnLst>
                                </p:cTn>
                              </p:par>
                              <p:par>
                                <p:cTn id="70" presetID="10" presetClass="entr" presetSubtype="0" fill="hold" nodeType="withEffect">
                                  <p:stCondLst>
                                    <p:cond delay="0"/>
                                  </p:stCondLst>
                                  <p:childTnLst>
                                    <p:set>
                                      <p:cBhvr>
                                        <p:cTn id="71" dur="1" fill="hold">
                                          <p:stCondLst>
                                            <p:cond delay="0"/>
                                          </p:stCondLst>
                                        </p:cTn>
                                        <p:tgtEl>
                                          <p:spTgt spid="38"/>
                                        </p:tgtEl>
                                        <p:attrNameLst>
                                          <p:attrName>style.visibility</p:attrName>
                                        </p:attrNameLst>
                                      </p:cBhvr>
                                      <p:to>
                                        <p:strVal val="visible"/>
                                      </p:to>
                                    </p:set>
                                    <p:animEffect transition="in" filter="fade">
                                      <p:cBhvr>
                                        <p:cTn id="72" dur="500"/>
                                        <p:tgtEl>
                                          <p:spTgt spid="38"/>
                                        </p:tgtEl>
                                      </p:cBhvr>
                                    </p:animEffect>
                                  </p:childTnLst>
                                </p:cTn>
                              </p:par>
                              <p:par>
                                <p:cTn id="73" presetID="10" presetClass="entr" presetSubtype="0" fill="hold" nodeType="withEffect">
                                  <p:stCondLst>
                                    <p:cond delay="0"/>
                                  </p:stCondLst>
                                  <p:childTnLst>
                                    <p:set>
                                      <p:cBhvr>
                                        <p:cTn id="74" dur="1" fill="hold">
                                          <p:stCondLst>
                                            <p:cond delay="0"/>
                                          </p:stCondLst>
                                        </p:cTn>
                                        <p:tgtEl>
                                          <p:spTgt spid="129"/>
                                        </p:tgtEl>
                                        <p:attrNameLst>
                                          <p:attrName>style.visibility</p:attrName>
                                        </p:attrNameLst>
                                      </p:cBhvr>
                                      <p:to>
                                        <p:strVal val="visible"/>
                                      </p:to>
                                    </p:set>
                                    <p:animEffect transition="in" filter="fade">
                                      <p:cBhvr>
                                        <p:cTn id="75" dur="500"/>
                                        <p:tgtEl>
                                          <p:spTgt spid="129"/>
                                        </p:tgtEl>
                                      </p:cBhvr>
                                    </p:animEffect>
                                  </p:childTnLst>
                                </p:cTn>
                              </p:par>
                              <p:par>
                                <p:cTn id="76" presetID="10" presetClass="entr" presetSubtype="0" fill="hold" nodeType="withEffect">
                                  <p:stCondLst>
                                    <p:cond delay="0"/>
                                  </p:stCondLst>
                                  <p:childTnLst>
                                    <p:set>
                                      <p:cBhvr>
                                        <p:cTn id="77" dur="1" fill="hold">
                                          <p:stCondLst>
                                            <p:cond delay="0"/>
                                          </p:stCondLst>
                                        </p:cTn>
                                        <p:tgtEl>
                                          <p:spTgt spid="132"/>
                                        </p:tgtEl>
                                        <p:attrNameLst>
                                          <p:attrName>style.visibility</p:attrName>
                                        </p:attrNameLst>
                                      </p:cBhvr>
                                      <p:to>
                                        <p:strVal val="visible"/>
                                      </p:to>
                                    </p:set>
                                    <p:animEffect transition="in" filter="fade">
                                      <p:cBhvr>
                                        <p:cTn id="78" dur="500"/>
                                        <p:tgtEl>
                                          <p:spTgt spid="132"/>
                                        </p:tgtEl>
                                      </p:cBhvr>
                                    </p:animEffect>
                                  </p:childTnLst>
                                </p:cTn>
                              </p:par>
                              <p:par>
                                <p:cTn id="79" presetID="10" presetClass="entr" presetSubtype="0" fill="hold" nodeType="withEffect">
                                  <p:stCondLst>
                                    <p:cond delay="0"/>
                                  </p:stCondLst>
                                  <p:childTnLst>
                                    <p:set>
                                      <p:cBhvr>
                                        <p:cTn id="80" dur="1" fill="hold">
                                          <p:stCondLst>
                                            <p:cond delay="0"/>
                                          </p:stCondLst>
                                        </p:cTn>
                                        <p:tgtEl>
                                          <p:spTgt spid="368"/>
                                        </p:tgtEl>
                                        <p:attrNameLst>
                                          <p:attrName>style.visibility</p:attrName>
                                        </p:attrNameLst>
                                      </p:cBhvr>
                                      <p:to>
                                        <p:strVal val="visible"/>
                                      </p:to>
                                    </p:set>
                                    <p:animEffect transition="in" filter="fade">
                                      <p:cBhvr>
                                        <p:cTn id="81" dur="500"/>
                                        <p:tgtEl>
                                          <p:spTgt spid="368"/>
                                        </p:tgtEl>
                                      </p:cBhvr>
                                    </p:animEffect>
                                  </p:childTnLst>
                                </p:cTn>
                              </p:par>
                              <p:par>
                                <p:cTn id="82" presetID="10" presetClass="exit" presetSubtype="0" fill="hold" nodeType="withEffect">
                                  <p:stCondLst>
                                    <p:cond delay="0"/>
                                  </p:stCondLst>
                                  <p:childTnLst>
                                    <p:animEffect transition="out" filter="fade">
                                      <p:cBhvr>
                                        <p:cTn id="83" dur="500"/>
                                        <p:tgtEl>
                                          <p:spTgt spid="37"/>
                                        </p:tgtEl>
                                      </p:cBhvr>
                                    </p:animEffect>
                                    <p:set>
                                      <p:cBhvr>
                                        <p:cTn id="84" dur="1" fill="hold">
                                          <p:stCondLst>
                                            <p:cond delay="499"/>
                                          </p:stCondLst>
                                        </p:cTn>
                                        <p:tgtEl>
                                          <p:spTgt spid="37"/>
                                        </p:tgtEl>
                                        <p:attrNameLst>
                                          <p:attrName>style.visibility</p:attrName>
                                        </p:attrNameLst>
                                      </p:cBhvr>
                                      <p:to>
                                        <p:strVal val="hidden"/>
                                      </p:to>
                                    </p:set>
                                  </p:childTnLst>
                                </p:cTn>
                              </p:par>
                              <p:par>
                                <p:cTn id="85" presetID="10" presetClass="exit" presetSubtype="0" fill="hold" nodeType="withEffect">
                                  <p:stCondLst>
                                    <p:cond delay="0"/>
                                  </p:stCondLst>
                                  <p:childTnLst>
                                    <p:animEffect transition="out" filter="fade">
                                      <p:cBhvr>
                                        <p:cTn id="86" dur="500"/>
                                        <p:tgtEl>
                                          <p:spTgt spid="257"/>
                                        </p:tgtEl>
                                      </p:cBhvr>
                                    </p:animEffect>
                                    <p:set>
                                      <p:cBhvr>
                                        <p:cTn id="87" dur="1" fill="hold">
                                          <p:stCondLst>
                                            <p:cond delay="499"/>
                                          </p:stCondLst>
                                        </p:cTn>
                                        <p:tgtEl>
                                          <p:spTgt spid="257"/>
                                        </p:tgtEl>
                                        <p:attrNameLst>
                                          <p:attrName>style.visibility</p:attrName>
                                        </p:attrNameLst>
                                      </p:cBhvr>
                                      <p:to>
                                        <p:strVal val="hidden"/>
                                      </p:to>
                                    </p:set>
                                  </p:childTnLst>
                                </p:cTn>
                              </p:par>
                              <p:par>
                                <p:cTn id="88" presetID="10" presetClass="exit" presetSubtype="0" fill="hold" nodeType="withEffect">
                                  <p:stCondLst>
                                    <p:cond delay="0"/>
                                  </p:stCondLst>
                                  <p:childTnLst>
                                    <p:animEffect transition="out" filter="fade">
                                      <p:cBhvr>
                                        <p:cTn id="89" dur="500"/>
                                        <p:tgtEl>
                                          <p:spTgt spid="36"/>
                                        </p:tgtEl>
                                      </p:cBhvr>
                                    </p:animEffect>
                                    <p:set>
                                      <p:cBhvr>
                                        <p:cTn id="90" dur="1" fill="hold">
                                          <p:stCondLst>
                                            <p:cond delay="499"/>
                                          </p:stCondLst>
                                        </p:cTn>
                                        <p:tgtEl>
                                          <p:spTgt spid="36"/>
                                        </p:tgtEl>
                                        <p:attrNameLst>
                                          <p:attrName>style.visibility</p:attrName>
                                        </p:attrNameLst>
                                      </p:cBhvr>
                                      <p:to>
                                        <p:strVal val="hidden"/>
                                      </p:to>
                                    </p:set>
                                  </p:childTnLst>
                                </p:cTn>
                              </p:par>
                              <p:par>
                                <p:cTn id="91" presetID="10" presetClass="exit" presetSubtype="0" fill="hold" grpId="0" nodeType="withEffect">
                                  <p:stCondLst>
                                    <p:cond delay="0"/>
                                  </p:stCondLst>
                                  <p:childTnLst>
                                    <p:animEffect transition="out" filter="fade">
                                      <p:cBhvr>
                                        <p:cTn id="92" dur="500"/>
                                        <p:tgtEl>
                                          <p:spTgt spid="131"/>
                                        </p:tgtEl>
                                      </p:cBhvr>
                                    </p:animEffect>
                                    <p:set>
                                      <p:cBhvr>
                                        <p:cTn id="93" dur="1" fill="hold">
                                          <p:stCondLst>
                                            <p:cond delay="499"/>
                                          </p:stCondLst>
                                        </p:cTn>
                                        <p:tgtEl>
                                          <p:spTgt spid="131"/>
                                        </p:tgtEl>
                                        <p:attrNameLst>
                                          <p:attrName>style.visibility</p:attrName>
                                        </p:attrNameLst>
                                      </p:cBhvr>
                                      <p:to>
                                        <p:strVal val="hidden"/>
                                      </p:to>
                                    </p:set>
                                  </p:childTnLst>
                                </p:cTn>
                              </p:par>
                              <p:par>
                                <p:cTn id="94" presetID="10" presetClass="exit" presetSubtype="0" fill="hold" nodeType="withEffect">
                                  <p:stCondLst>
                                    <p:cond delay="0"/>
                                  </p:stCondLst>
                                  <p:childTnLst>
                                    <p:animEffect transition="out" filter="fade">
                                      <p:cBhvr>
                                        <p:cTn id="95" dur="500"/>
                                        <p:tgtEl>
                                          <p:spTgt spid="3"/>
                                        </p:tgtEl>
                                      </p:cBhvr>
                                    </p:animEffect>
                                    <p:set>
                                      <p:cBhvr>
                                        <p:cTn id="96" dur="1" fill="hold">
                                          <p:stCondLst>
                                            <p:cond delay="499"/>
                                          </p:stCondLst>
                                        </p:cTn>
                                        <p:tgtEl>
                                          <p:spTgt spid="3"/>
                                        </p:tgtEl>
                                        <p:attrNameLst>
                                          <p:attrName>style.visibility</p:attrName>
                                        </p:attrNameLst>
                                      </p:cBhvr>
                                      <p:to>
                                        <p:strVal val="hidden"/>
                                      </p:to>
                                    </p:set>
                                  </p:childTnLst>
                                </p:cTn>
                              </p:par>
                              <p:par>
                                <p:cTn id="97" presetID="10" presetClass="exit" presetSubtype="0" fill="hold" nodeType="withEffect">
                                  <p:stCondLst>
                                    <p:cond delay="0"/>
                                  </p:stCondLst>
                                  <p:childTnLst>
                                    <p:animEffect transition="out" filter="fade">
                                      <p:cBhvr>
                                        <p:cTn id="98" dur="500"/>
                                        <p:tgtEl>
                                          <p:spTgt spid="39"/>
                                        </p:tgtEl>
                                      </p:cBhvr>
                                    </p:animEffect>
                                    <p:set>
                                      <p:cBhvr>
                                        <p:cTn id="99" dur="1" fill="hold">
                                          <p:stCondLst>
                                            <p:cond delay="499"/>
                                          </p:stCondLst>
                                        </p:cTn>
                                        <p:tgtEl>
                                          <p:spTgt spid="39"/>
                                        </p:tgtEl>
                                        <p:attrNameLst>
                                          <p:attrName>style.visibility</p:attrName>
                                        </p:attrNameLst>
                                      </p:cBhvr>
                                      <p:to>
                                        <p:strVal val="hidden"/>
                                      </p:to>
                                    </p:set>
                                  </p:childTnLst>
                                </p:cTn>
                              </p:par>
                              <p:par>
                                <p:cTn id="100" presetID="10" presetClass="exit" presetSubtype="0" fill="hold" nodeType="withEffect">
                                  <p:stCondLst>
                                    <p:cond delay="0"/>
                                  </p:stCondLst>
                                  <p:childTnLst>
                                    <p:animEffect transition="out" filter="fade">
                                      <p:cBhvr>
                                        <p:cTn id="101" dur="500"/>
                                        <p:tgtEl>
                                          <p:spTgt spid="49"/>
                                        </p:tgtEl>
                                      </p:cBhvr>
                                    </p:animEffect>
                                    <p:set>
                                      <p:cBhvr>
                                        <p:cTn id="102" dur="1" fill="hold">
                                          <p:stCondLst>
                                            <p:cond delay="499"/>
                                          </p:stCondLst>
                                        </p:cTn>
                                        <p:tgtEl>
                                          <p:spTgt spid="49"/>
                                        </p:tgtEl>
                                        <p:attrNameLst>
                                          <p:attrName>style.visibility</p:attrName>
                                        </p:attrNameLst>
                                      </p:cBhvr>
                                      <p:to>
                                        <p:strVal val="hidden"/>
                                      </p:to>
                                    </p:set>
                                  </p:childTnLst>
                                </p:cTn>
                              </p:par>
                              <p:par>
                                <p:cTn id="103" presetID="10" presetClass="exit" presetSubtype="0" fill="hold" nodeType="withEffect">
                                  <p:stCondLst>
                                    <p:cond delay="0"/>
                                  </p:stCondLst>
                                  <p:childTnLst>
                                    <p:animEffect transition="out" filter="fade">
                                      <p:cBhvr>
                                        <p:cTn id="104" dur="500"/>
                                        <p:tgtEl>
                                          <p:spTgt spid="59"/>
                                        </p:tgtEl>
                                      </p:cBhvr>
                                    </p:animEffect>
                                    <p:set>
                                      <p:cBhvr>
                                        <p:cTn id="105" dur="1" fill="hold">
                                          <p:stCondLst>
                                            <p:cond delay="499"/>
                                          </p:stCondLst>
                                        </p:cTn>
                                        <p:tgtEl>
                                          <p:spTgt spid="59"/>
                                        </p:tgtEl>
                                        <p:attrNameLst>
                                          <p:attrName>style.visibility</p:attrName>
                                        </p:attrNameLst>
                                      </p:cBhvr>
                                      <p:to>
                                        <p:strVal val="hidden"/>
                                      </p:to>
                                    </p:set>
                                  </p:childTnLst>
                                </p:cTn>
                              </p:par>
                              <p:par>
                                <p:cTn id="106" presetID="10" presetClass="exit" presetSubtype="0" fill="hold" nodeType="withEffect">
                                  <p:stCondLst>
                                    <p:cond delay="0"/>
                                  </p:stCondLst>
                                  <p:childTnLst>
                                    <p:animEffect transition="out" filter="fade">
                                      <p:cBhvr>
                                        <p:cTn id="107" dur="500"/>
                                        <p:tgtEl>
                                          <p:spTgt spid="69"/>
                                        </p:tgtEl>
                                      </p:cBhvr>
                                    </p:animEffect>
                                    <p:set>
                                      <p:cBhvr>
                                        <p:cTn id="108" dur="1" fill="hold">
                                          <p:stCondLst>
                                            <p:cond delay="499"/>
                                          </p:stCondLst>
                                        </p:cTn>
                                        <p:tgtEl>
                                          <p:spTgt spid="69"/>
                                        </p:tgtEl>
                                        <p:attrNameLst>
                                          <p:attrName>style.visibility</p:attrName>
                                        </p:attrNameLst>
                                      </p:cBhvr>
                                      <p:to>
                                        <p:strVal val="hidden"/>
                                      </p:to>
                                    </p:set>
                                  </p:childTnLst>
                                </p:cTn>
                              </p:par>
                              <p:par>
                                <p:cTn id="109" presetID="10" presetClass="exit" presetSubtype="0" fill="hold" nodeType="withEffect">
                                  <p:stCondLst>
                                    <p:cond delay="0"/>
                                  </p:stCondLst>
                                  <p:childTnLst>
                                    <p:animEffect transition="out" filter="fade">
                                      <p:cBhvr>
                                        <p:cTn id="110" dur="500"/>
                                        <p:tgtEl>
                                          <p:spTgt spid="79"/>
                                        </p:tgtEl>
                                      </p:cBhvr>
                                    </p:animEffect>
                                    <p:set>
                                      <p:cBhvr>
                                        <p:cTn id="111" dur="1" fill="hold">
                                          <p:stCondLst>
                                            <p:cond delay="499"/>
                                          </p:stCondLst>
                                        </p:cTn>
                                        <p:tgtEl>
                                          <p:spTgt spid="79"/>
                                        </p:tgtEl>
                                        <p:attrNameLst>
                                          <p:attrName>style.visibility</p:attrName>
                                        </p:attrNameLst>
                                      </p:cBhvr>
                                      <p:to>
                                        <p:strVal val="hidden"/>
                                      </p:to>
                                    </p:set>
                                  </p:childTnLst>
                                </p:cTn>
                              </p:par>
                              <p:par>
                                <p:cTn id="112" presetID="10" presetClass="exit" presetSubtype="0" fill="hold" nodeType="withEffect">
                                  <p:stCondLst>
                                    <p:cond delay="0"/>
                                  </p:stCondLst>
                                  <p:childTnLst>
                                    <p:animEffect transition="out" filter="fade">
                                      <p:cBhvr>
                                        <p:cTn id="113" dur="500"/>
                                        <p:tgtEl>
                                          <p:spTgt spid="89"/>
                                        </p:tgtEl>
                                      </p:cBhvr>
                                    </p:animEffect>
                                    <p:set>
                                      <p:cBhvr>
                                        <p:cTn id="114" dur="1" fill="hold">
                                          <p:stCondLst>
                                            <p:cond delay="499"/>
                                          </p:stCondLst>
                                        </p:cTn>
                                        <p:tgtEl>
                                          <p:spTgt spid="89"/>
                                        </p:tgtEl>
                                        <p:attrNameLst>
                                          <p:attrName>style.visibility</p:attrName>
                                        </p:attrNameLst>
                                      </p:cBhvr>
                                      <p:to>
                                        <p:strVal val="hidden"/>
                                      </p:to>
                                    </p:set>
                                  </p:childTnLst>
                                </p:cTn>
                              </p:par>
                              <p:par>
                                <p:cTn id="115" presetID="10" presetClass="exit" presetSubtype="0" fill="hold" nodeType="withEffect">
                                  <p:stCondLst>
                                    <p:cond delay="0"/>
                                  </p:stCondLst>
                                  <p:childTnLst>
                                    <p:animEffect transition="out" filter="fade">
                                      <p:cBhvr>
                                        <p:cTn id="116" dur="500"/>
                                        <p:tgtEl>
                                          <p:spTgt spid="99"/>
                                        </p:tgtEl>
                                      </p:cBhvr>
                                    </p:animEffect>
                                    <p:set>
                                      <p:cBhvr>
                                        <p:cTn id="117" dur="1" fill="hold">
                                          <p:stCondLst>
                                            <p:cond delay="499"/>
                                          </p:stCondLst>
                                        </p:cTn>
                                        <p:tgtEl>
                                          <p:spTgt spid="99"/>
                                        </p:tgtEl>
                                        <p:attrNameLst>
                                          <p:attrName>style.visibility</p:attrName>
                                        </p:attrNameLst>
                                      </p:cBhvr>
                                      <p:to>
                                        <p:strVal val="hidden"/>
                                      </p:to>
                                    </p:set>
                                  </p:childTnLst>
                                </p:cTn>
                              </p:par>
                              <p:par>
                                <p:cTn id="118" presetID="10" presetClass="exit" presetSubtype="0" fill="hold" nodeType="withEffect">
                                  <p:stCondLst>
                                    <p:cond delay="0"/>
                                  </p:stCondLst>
                                  <p:childTnLst>
                                    <p:animEffect transition="out" filter="fade">
                                      <p:cBhvr>
                                        <p:cTn id="119" dur="500"/>
                                        <p:tgtEl>
                                          <p:spTgt spid="109"/>
                                        </p:tgtEl>
                                      </p:cBhvr>
                                    </p:animEffect>
                                    <p:set>
                                      <p:cBhvr>
                                        <p:cTn id="120" dur="1" fill="hold">
                                          <p:stCondLst>
                                            <p:cond delay="499"/>
                                          </p:stCondLst>
                                        </p:cTn>
                                        <p:tgtEl>
                                          <p:spTgt spid="109"/>
                                        </p:tgtEl>
                                        <p:attrNameLst>
                                          <p:attrName>style.visibility</p:attrName>
                                        </p:attrNameLst>
                                      </p:cBhvr>
                                      <p:to>
                                        <p:strVal val="hidden"/>
                                      </p:to>
                                    </p:set>
                                  </p:childTnLst>
                                </p:cTn>
                              </p:par>
                              <p:par>
                                <p:cTn id="121" presetID="10" presetClass="exit" presetSubtype="0" fill="hold" nodeType="withEffect">
                                  <p:stCondLst>
                                    <p:cond delay="0"/>
                                  </p:stCondLst>
                                  <p:childTnLst>
                                    <p:animEffect transition="out" filter="fade">
                                      <p:cBhvr>
                                        <p:cTn id="122" dur="500"/>
                                        <p:tgtEl>
                                          <p:spTgt spid="119"/>
                                        </p:tgtEl>
                                      </p:cBhvr>
                                    </p:animEffect>
                                    <p:set>
                                      <p:cBhvr>
                                        <p:cTn id="123" dur="1" fill="hold">
                                          <p:stCondLst>
                                            <p:cond delay="499"/>
                                          </p:stCondLst>
                                        </p:cTn>
                                        <p:tgtEl>
                                          <p:spTgt spid="119"/>
                                        </p:tgtEl>
                                        <p:attrNameLst>
                                          <p:attrName>style.visibility</p:attrName>
                                        </p:attrNameLst>
                                      </p:cBhvr>
                                      <p:to>
                                        <p:strVal val="hidden"/>
                                      </p:to>
                                    </p:set>
                                  </p:childTnLst>
                                </p:cTn>
                              </p:par>
                              <p:par>
                                <p:cTn id="124" presetID="10" presetClass="exit" presetSubtype="0" fill="hold" grpId="0" nodeType="withEffect">
                                  <p:stCondLst>
                                    <p:cond delay="0"/>
                                  </p:stCondLst>
                                  <p:childTnLst>
                                    <p:animEffect transition="out" filter="fade">
                                      <p:cBhvr>
                                        <p:cTn id="125" dur="500"/>
                                        <p:tgtEl>
                                          <p:spTgt spid="250"/>
                                        </p:tgtEl>
                                      </p:cBhvr>
                                    </p:animEffect>
                                    <p:set>
                                      <p:cBhvr>
                                        <p:cTn id="126" dur="1" fill="hold">
                                          <p:stCondLst>
                                            <p:cond delay="499"/>
                                          </p:stCondLst>
                                        </p:cTn>
                                        <p:tgtEl>
                                          <p:spTgt spid="250"/>
                                        </p:tgtEl>
                                        <p:attrNameLst>
                                          <p:attrName>style.visibility</p:attrName>
                                        </p:attrNameLst>
                                      </p:cBhvr>
                                      <p:to>
                                        <p:strVal val="hidden"/>
                                      </p:to>
                                    </p:set>
                                  </p:childTnLst>
                                </p:cTn>
                              </p:par>
                            </p:childTnLst>
                          </p:cTn>
                        </p:par>
                        <p:par>
                          <p:cTn id="127" fill="hold">
                            <p:stCondLst>
                              <p:cond delay="500"/>
                            </p:stCondLst>
                            <p:childTnLst>
                              <p:par>
                                <p:cTn id="128" presetID="10" presetClass="entr" presetSubtype="0" fill="hold" nodeType="afterEffect">
                                  <p:stCondLst>
                                    <p:cond delay="0"/>
                                  </p:stCondLst>
                                  <p:childTnLst>
                                    <p:set>
                                      <p:cBhvr>
                                        <p:cTn id="129" dur="1" fill="hold">
                                          <p:stCondLst>
                                            <p:cond delay="0"/>
                                          </p:stCondLst>
                                        </p:cTn>
                                        <p:tgtEl>
                                          <p:spTgt spid="284"/>
                                        </p:tgtEl>
                                        <p:attrNameLst>
                                          <p:attrName>style.visibility</p:attrName>
                                        </p:attrNameLst>
                                      </p:cBhvr>
                                      <p:to>
                                        <p:strVal val="visible"/>
                                      </p:to>
                                    </p:set>
                                    <p:animEffect transition="in" filter="fade">
                                      <p:cBhvr>
                                        <p:cTn id="130" dur="500"/>
                                        <p:tgtEl>
                                          <p:spTgt spid="284"/>
                                        </p:tgtEl>
                                      </p:cBhvr>
                                    </p:animEffect>
                                  </p:childTnLst>
                                </p:cTn>
                              </p:par>
                            </p:childTnLst>
                          </p:cTn>
                        </p:par>
                        <p:par>
                          <p:cTn id="131" fill="hold">
                            <p:stCondLst>
                              <p:cond delay="1000"/>
                            </p:stCondLst>
                            <p:childTnLst>
                              <p:par>
                                <p:cTn id="132" presetID="10" presetClass="entr" presetSubtype="0" fill="hold" nodeType="afterEffect">
                                  <p:stCondLst>
                                    <p:cond delay="0"/>
                                  </p:stCondLst>
                                  <p:childTnLst>
                                    <p:set>
                                      <p:cBhvr>
                                        <p:cTn id="133" dur="1" fill="hold">
                                          <p:stCondLst>
                                            <p:cond delay="0"/>
                                          </p:stCondLst>
                                        </p:cTn>
                                        <p:tgtEl>
                                          <p:spTgt spid="285"/>
                                        </p:tgtEl>
                                        <p:attrNameLst>
                                          <p:attrName>style.visibility</p:attrName>
                                        </p:attrNameLst>
                                      </p:cBhvr>
                                      <p:to>
                                        <p:strVal val="visible"/>
                                      </p:to>
                                    </p:set>
                                    <p:animEffect transition="in" filter="fade">
                                      <p:cBhvr>
                                        <p:cTn id="134" dur="500"/>
                                        <p:tgtEl>
                                          <p:spTgt spid="285"/>
                                        </p:tgtEl>
                                      </p:cBhvr>
                                    </p:animEffect>
                                  </p:childTnLst>
                                </p:cTn>
                              </p:par>
                              <p:par>
                                <p:cTn id="135" presetID="10" presetClass="entr" presetSubtype="0" fill="hold" nodeType="withEffect">
                                  <p:stCondLst>
                                    <p:cond delay="0"/>
                                  </p:stCondLst>
                                  <p:childTnLst>
                                    <p:set>
                                      <p:cBhvr>
                                        <p:cTn id="136" dur="1" fill="hold">
                                          <p:stCondLst>
                                            <p:cond delay="0"/>
                                          </p:stCondLst>
                                        </p:cTn>
                                        <p:tgtEl>
                                          <p:spTgt spid="306"/>
                                        </p:tgtEl>
                                        <p:attrNameLst>
                                          <p:attrName>style.visibility</p:attrName>
                                        </p:attrNameLst>
                                      </p:cBhvr>
                                      <p:to>
                                        <p:strVal val="visible"/>
                                      </p:to>
                                    </p:set>
                                    <p:animEffect transition="in" filter="fade">
                                      <p:cBhvr>
                                        <p:cTn id="137" dur="500"/>
                                        <p:tgtEl>
                                          <p:spTgt spid="306"/>
                                        </p:tgtEl>
                                      </p:cBhvr>
                                    </p:animEffect>
                                  </p:childTnLst>
                                </p:cTn>
                              </p:par>
                              <p:par>
                                <p:cTn id="138" presetID="42" presetClass="path" presetSubtype="0" accel="50000" decel="50000" fill="hold" nodeType="withEffect">
                                  <p:stCondLst>
                                    <p:cond delay="0"/>
                                  </p:stCondLst>
                                  <p:childTnLst>
                                    <p:animMotion origin="layout" path="M -4.3324E-6 2.60554E-6 L -0.0725 0.00181 " pathEditMode="relative" rAng="0" ptsTypes="AA">
                                      <p:cBhvr>
                                        <p:cTn id="139" dur="2000" fill="hold"/>
                                        <p:tgtEl>
                                          <p:spTgt spid="354"/>
                                        </p:tgtEl>
                                        <p:attrNameLst>
                                          <p:attrName>ppt_x</p:attrName>
                                          <p:attrName>ppt_y</p:attrName>
                                        </p:attrNameLst>
                                      </p:cBhvr>
                                      <p:rCtr x="-3625" y="91"/>
                                    </p:animMotion>
                                  </p:childTnLst>
                                </p:cTn>
                              </p:par>
                              <p:par>
                                <p:cTn id="140" presetID="42" presetClass="path" presetSubtype="0" accel="50000" decel="50000" fill="hold" nodeType="withEffect">
                                  <p:stCondLst>
                                    <p:cond delay="0"/>
                                  </p:stCondLst>
                                  <p:childTnLst>
                                    <p:animMotion origin="layout" path="M 1.35308E-7 -3.10032E-6 L -0.0508 -0.00022 " pathEditMode="relative" rAng="0" ptsTypes="AA">
                                      <p:cBhvr>
                                        <p:cTn id="141" dur="2000" fill="hold"/>
                                        <p:tgtEl>
                                          <p:spTgt spid="340"/>
                                        </p:tgtEl>
                                        <p:attrNameLst>
                                          <p:attrName>ppt_x</p:attrName>
                                          <p:attrName>ppt_y</p:attrName>
                                        </p:attrNameLst>
                                      </p:cBhvr>
                                      <p:rCtr x="-2540" y="-23"/>
                                    </p:animMotion>
                                  </p:childTnLst>
                                </p:cTn>
                              </p:par>
                            </p:childTnLst>
                          </p:cTn>
                        </p:par>
                        <p:par>
                          <p:cTn id="142" fill="hold">
                            <p:stCondLst>
                              <p:cond delay="3000"/>
                            </p:stCondLst>
                            <p:childTnLst>
                              <p:par>
                                <p:cTn id="143" presetID="10" presetClass="entr" presetSubtype="0" fill="hold" nodeType="afterEffect">
                                  <p:stCondLst>
                                    <p:cond delay="0"/>
                                  </p:stCondLst>
                                  <p:childTnLst>
                                    <p:set>
                                      <p:cBhvr>
                                        <p:cTn id="144" dur="1" fill="hold">
                                          <p:stCondLst>
                                            <p:cond delay="0"/>
                                          </p:stCondLst>
                                        </p:cTn>
                                        <p:tgtEl>
                                          <p:spTgt spid="184"/>
                                        </p:tgtEl>
                                        <p:attrNameLst>
                                          <p:attrName>style.visibility</p:attrName>
                                        </p:attrNameLst>
                                      </p:cBhvr>
                                      <p:to>
                                        <p:strVal val="visible"/>
                                      </p:to>
                                    </p:set>
                                    <p:animEffect transition="in" filter="fade">
                                      <p:cBhvr>
                                        <p:cTn id="145" dur="500"/>
                                        <p:tgtEl>
                                          <p:spTgt spid="184"/>
                                        </p:tgtEl>
                                      </p:cBhvr>
                                    </p:animEffect>
                                  </p:childTnLst>
                                </p:cTn>
                              </p:par>
                            </p:childTnLst>
                          </p:cTn>
                        </p:par>
                        <p:par>
                          <p:cTn id="146" fill="hold">
                            <p:stCondLst>
                              <p:cond delay="3500"/>
                            </p:stCondLst>
                            <p:childTnLst>
                              <p:par>
                                <p:cTn id="147" presetID="22" presetClass="entr" presetSubtype="1" fill="hold" grpId="0" nodeType="afterEffect">
                                  <p:stCondLst>
                                    <p:cond delay="0"/>
                                  </p:stCondLst>
                                  <p:childTnLst>
                                    <p:set>
                                      <p:cBhvr>
                                        <p:cTn id="148" dur="1" fill="hold">
                                          <p:stCondLst>
                                            <p:cond delay="0"/>
                                          </p:stCondLst>
                                        </p:cTn>
                                        <p:tgtEl>
                                          <p:spTgt spid="398"/>
                                        </p:tgtEl>
                                        <p:attrNameLst>
                                          <p:attrName>style.visibility</p:attrName>
                                        </p:attrNameLst>
                                      </p:cBhvr>
                                      <p:to>
                                        <p:strVal val="visible"/>
                                      </p:to>
                                    </p:set>
                                    <p:animEffect transition="in" filter="wipe(up)">
                                      <p:cBhvr>
                                        <p:cTn id="149" dur="1000"/>
                                        <p:tgtEl>
                                          <p:spTgt spid="398"/>
                                        </p:tgtEl>
                                      </p:cBhvr>
                                    </p:animEffect>
                                  </p:childTnLst>
                                </p:cTn>
                              </p:par>
                              <p:par>
                                <p:cTn id="150" presetID="22" presetClass="entr" presetSubtype="1" fill="hold" grpId="0" nodeType="withEffect">
                                  <p:stCondLst>
                                    <p:cond delay="0"/>
                                  </p:stCondLst>
                                  <p:childTnLst>
                                    <p:set>
                                      <p:cBhvr>
                                        <p:cTn id="151" dur="1" fill="hold">
                                          <p:stCondLst>
                                            <p:cond delay="0"/>
                                          </p:stCondLst>
                                        </p:cTn>
                                        <p:tgtEl>
                                          <p:spTgt spid="395"/>
                                        </p:tgtEl>
                                        <p:attrNameLst>
                                          <p:attrName>style.visibility</p:attrName>
                                        </p:attrNameLst>
                                      </p:cBhvr>
                                      <p:to>
                                        <p:strVal val="visible"/>
                                      </p:to>
                                    </p:set>
                                    <p:animEffect transition="in" filter="wipe(up)">
                                      <p:cBhvr>
                                        <p:cTn id="152" dur="1000"/>
                                        <p:tgtEl>
                                          <p:spTgt spid="395"/>
                                        </p:tgtEl>
                                      </p:cBhvr>
                                    </p:animEffect>
                                  </p:childTnLst>
                                </p:cTn>
                              </p:par>
                              <p:par>
                                <p:cTn id="153" presetID="22" presetClass="entr" presetSubtype="1" fill="hold" grpId="0" nodeType="withEffect">
                                  <p:stCondLst>
                                    <p:cond delay="0"/>
                                  </p:stCondLst>
                                  <p:childTnLst>
                                    <p:set>
                                      <p:cBhvr>
                                        <p:cTn id="154" dur="1" fill="hold">
                                          <p:stCondLst>
                                            <p:cond delay="0"/>
                                          </p:stCondLst>
                                        </p:cTn>
                                        <p:tgtEl>
                                          <p:spTgt spid="394"/>
                                        </p:tgtEl>
                                        <p:attrNameLst>
                                          <p:attrName>style.visibility</p:attrName>
                                        </p:attrNameLst>
                                      </p:cBhvr>
                                      <p:to>
                                        <p:strVal val="visible"/>
                                      </p:to>
                                    </p:set>
                                    <p:animEffect transition="in" filter="wipe(up)">
                                      <p:cBhvr>
                                        <p:cTn id="155" dur="1000"/>
                                        <p:tgtEl>
                                          <p:spTgt spid="394"/>
                                        </p:tgtEl>
                                      </p:cBhvr>
                                    </p:animEffect>
                                  </p:childTnLst>
                                </p:cTn>
                              </p:par>
                              <p:par>
                                <p:cTn id="156" presetID="22" presetClass="entr" presetSubtype="1" fill="hold" grpId="0" nodeType="withEffect">
                                  <p:stCondLst>
                                    <p:cond delay="0"/>
                                  </p:stCondLst>
                                  <p:childTnLst>
                                    <p:set>
                                      <p:cBhvr>
                                        <p:cTn id="157" dur="1" fill="hold">
                                          <p:stCondLst>
                                            <p:cond delay="0"/>
                                          </p:stCondLst>
                                        </p:cTn>
                                        <p:tgtEl>
                                          <p:spTgt spid="176"/>
                                        </p:tgtEl>
                                        <p:attrNameLst>
                                          <p:attrName>style.visibility</p:attrName>
                                        </p:attrNameLst>
                                      </p:cBhvr>
                                      <p:to>
                                        <p:strVal val="visible"/>
                                      </p:to>
                                    </p:set>
                                    <p:animEffect transition="in" filter="wipe(up)">
                                      <p:cBhvr>
                                        <p:cTn id="158" dur="1000"/>
                                        <p:tgtEl>
                                          <p:spTgt spid="176"/>
                                        </p:tgtEl>
                                      </p:cBhvr>
                                    </p:animEffect>
                                  </p:childTnLst>
                                </p:cTn>
                              </p:par>
                            </p:childTnLst>
                          </p:cTn>
                        </p:par>
                      </p:childTnLst>
                    </p:cTn>
                  </p:par>
                  <p:par>
                    <p:cTn id="159" fill="hold">
                      <p:stCondLst>
                        <p:cond delay="indefinite"/>
                      </p:stCondLst>
                      <p:childTnLst>
                        <p:par>
                          <p:cTn id="160" fill="hold">
                            <p:stCondLst>
                              <p:cond delay="0"/>
                            </p:stCondLst>
                            <p:childTnLst>
                              <p:par>
                                <p:cTn id="161" presetID="10" presetClass="entr" presetSubtype="0" fill="hold" nodeType="clickEffect">
                                  <p:stCondLst>
                                    <p:cond delay="0"/>
                                  </p:stCondLst>
                                  <p:childTnLst>
                                    <p:set>
                                      <p:cBhvr>
                                        <p:cTn id="162" dur="1" fill="hold">
                                          <p:stCondLst>
                                            <p:cond delay="0"/>
                                          </p:stCondLst>
                                        </p:cTn>
                                        <p:tgtEl>
                                          <p:spTgt spid="463"/>
                                        </p:tgtEl>
                                        <p:attrNameLst>
                                          <p:attrName>style.visibility</p:attrName>
                                        </p:attrNameLst>
                                      </p:cBhvr>
                                      <p:to>
                                        <p:strVal val="visible"/>
                                      </p:to>
                                    </p:set>
                                    <p:animEffect transition="in" filter="fade">
                                      <p:cBhvr>
                                        <p:cTn id="163" dur="500"/>
                                        <p:tgtEl>
                                          <p:spTgt spid="463"/>
                                        </p:tgtEl>
                                      </p:cBhvr>
                                    </p:animEffect>
                                  </p:childTnLst>
                                </p:cTn>
                              </p:par>
                              <p:par>
                                <p:cTn id="164" presetID="10" presetClass="exit" presetSubtype="0" fill="hold" nodeType="withEffect">
                                  <p:stCondLst>
                                    <p:cond delay="0"/>
                                  </p:stCondLst>
                                  <p:childTnLst>
                                    <p:animEffect transition="out" filter="fade">
                                      <p:cBhvr>
                                        <p:cTn id="165" dur="500"/>
                                        <p:tgtEl>
                                          <p:spTgt spid="354"/>
                                        </p:tgtEl>
                                      </p:cBhvr>
                                    </p:animEffect>
                                    <p:set>
                                      <p:cBhvr>
                                        <p:cTn id="166" dur="1" fill="hold">
                                          <p:stCondLst>
                                            <p:cond delay="499"/>
                                          </p:stCondLst>
                                        </p:cTn>
                                        <p:tgtEl>
                                          <p:spTgt spid="354"/>
                                        </p:tgtEl>
                                        <p:attrNameLst>
                                          <p:attrName>style.visibility</p:attrName>
                                        </p:attrNameLst>
                                      </p:cBhvr>
                                      <p:to>
                                        <p:strVal val="hidden"/>
                                      </p:to>
                                    </p:set>
                                  </p:childTnLst>
                                </p:cTn>
                              </p:par>
                              <p:par>
                                <p:cTn id="167" presetID="10" presetClass="exit" presetSubtype="0" fill="hold" nodeType="withEffect">
                                  <p:stCondLst>
                                    <p:cond delay="0"/>
                                  </p:stCondLst>
                                  <p:childTnLst>
                                    <p:animEffect transition="out" filter="fade">
                                      <p:cBhvr>
                                        <p:cTn id="168" dur="500"/>
                                        <p:tgtEl>
                                          <p:spTgt spid="340"/>
                                        </p:tgtEl>
                                      </p:cBhvr>
                                    </p:animEffect>
                                    <p:set>
                                      <p:cBhvr>
                                        <p:cTn id="169" dur="1" fill="hold">
                                          <p:stCondLst>
                                            <p:cond delay="499"/>
                                          </p:stCondLst>
                                        </p:cTn>
                                        <p:tgtEl>
                                          <p:spTgt spid="340"/>
                                        </p:tgtEl>
                                        <p:attrNameLst>
                                          <p:attrName>style.visibility</p:attrName>
                                        </p:attrNameLst>
                                      </p:cBhvr>
                                      <p:to>
                                        <p:strVal val="hidden"/>
                                      </p:to>
                                    </p:set>
                                  </p:childTnLst>
                                </p:cTn>
                              </p:par>
                              <p:par>
                                <p:cTn id="170" presetID="10" presetClass="exit" presetSubtype="0" fill="hold" grpId="2" nodeType="withEffect">
                                  <p:stCondLst>
                                    <p:cond delay="0"/>
                                  </p:stCondLst>
                                  <p:childTnLst>
                                    <p:animEffect transition="out" filter="fade">
                                      <p:cBhvr>
                                        <p:cTn id="171" dur="500"/>
                                        <p:tgtEl>
                                          <p:spTgt spid="183"/>
                                        </p:tgtEl>
                                      </p:cBhvr>
                                    </p:animEffect>
                                    <p:set>
                                      <p:cBhvr>
                                        <p:cTn id="172" dur="1" fill="hold">
                                          <p:stCondLst>
                                            <p:cond delay="499"/>
                                          </p:stCondLst>
                                        </p:cTn>
                                        <p:tgtEl>
                                          <p:spTgt spid="183"/>
                                        </p:tgtEl>
                                        <p:attrNameLst>
                                          <p:attrName>style.visibility</p:attrName>
                                        </p:attrNameLst>
                                      </p:cBhvr>
                                      <p:to>
                                        <p:strVal val="hidden"/>
                                      </p:to>
                                    </p:set>
                                  </p:childTnLst>
                                </p:cTn>
                              </p:par>
                              <p:par>
                                <p:cTn id="173" presetID="10" presetClass="exit" presetSubtype="0" fill="hold" nodeType="withEffect">
                                  <p:stCondLst>
                                    <p:cond delay="0"/>
                                  </p:stCondLst>
                                  <p:childTnLst>
                                    <p:animEffect transition="out" filter="fade">
                                      <p:cBhvr>
                                        <p:cTn id="174" dur="500"/>
                                        <p:tgtEl>
                                          <p:spTgt spid="134"/>
                                        </p:tgtEl>
                                      </p:cBhvr>
                                    </p:animEffect>
                                    <p:set>
                                      <p:cBhvr>
                                        <p:cTn id="175" dur="1" fill="hold">
                                          <p:stCondLst>
                                            <p:cond delay="499"/>
                                          </p:stCondLst>
                                        </p:cTn>
                                        <p:tgtEl>
                                          <p:spTgt spid="134"/>
                                        </p:tgtEl>
                                        <p:attrNameLst>
                                          <p:attrName>style.visibility</p:attrName>
                                        </p:attrNameLst>
                                      </p:cBhvr>
                                      <p:to>
                                        <p:strVal val="hidden"/>
                                      </p:to>
                                    </p:set>
                                  </p:childTnLst>
                                </p:cTn>
                              </p:par>
                              <p:par>
                                <p:cTn id="176" presetID="10" presetClass="exit" presetSubtype="0" fill="hold" grpId="2" nodeType="withEffect">
                                  <p:stCondLst>
                                    <p:cond delay="0"/>
                                  </p:stCondLst>
                                  <p:childTnLst>
                                    <p:animEffect transition="out" filter="fade">
                                      <p:cBhvr>
                                        <p:cTn id="177" dur="500"/>
                                        <p:tgtEl>
                                          <p:spTgt spid="249"/>
                                        </p:tgtEl>
                                      </p:cBhvr>
                                    </p:animEffect>
                                    <p:set>
                                      <p:cBhvr>
                                        <p:cTn id="178" dur="1" fill="hold">
                                          <p:stCondLst>
                                            <p:cond delay="499"/>
                                          </p:stCondLst>
                                        </p:cTn>
                                        <p:tgtEl>
                                          <p:spTgt spid="249"/>
                                        </p:tgtEl>
                                        <p:attrNameLst>
                                          <p:attrName>style.visibility</p:attrName>
                                        </p:attrNameLst>
                                      </p:cBhvr>
                                      <p:to>
                                        <p:strVal val="hidden"/>
                                      </p:to>
                                    </p:set>
                                  </p:childTnLst>
                                </p:cTn>
                              </p:par>
                              <p:par>
                                <p:cTn id="179" presetID="10" presetClass="exit" presetSubtype="0" fill="hold" nodeType="withEffect">
                                  <p:stCondLst>
                                    <p:cond delay="0"/>
                                  </p:stCondLst>
                                  <p:childTnLst>
                                    <p:animEffect transition="out" filter="fade">
                                      <p:cBhvr>
                                        <p:cTn id="180" dur="500"/>
                                        <p:tgtEl>
                                          <p:spTgt spid="369"/>
                                        </p:tgtEl>
                                      </p:cBhvr>
                                    </p:animEffect>
                                    <p:set>
                                      <p:cBhvr>
                                        <p:cTn id="181" dur="1" fill="hold">
                                          <p:stCondLst>
                                            <p:cond delay="499"/>
                                          </p:stCondLst>
                                        </p:cTn>
                                        <p:tgtEl>
                                          <p:spTgt spid="369"/>
                                        </p:tgtEl>
                                        <p:attrNameLst>
                                          <p:attrName>style.visibility</p:attrName>
                                        </p:attrNameLst>
                                      </p:cBhvr>
                                      <p:to>
                                        <p:strVal val="hidden"/>
                                      </p:to>
                                    </p:set>
                                  </p:childTnLst>
                                </p:cTn>
                              </p:par>
                              <p:par>
                                <p:cTn id="182" presetID="10" presetClass="exit" presetSubtype="0" fill="hold" nodeType="withEffect">
                                  <p:stCondLst>
                                    <p:cond delay="0"/>
                                  </p:stCondLst>
                                  <p:childTnLst>
                                    <p:animEffect transition="out" filter="fade">
                                      <p:cBhvr>
                                        <p:cTn id="183" dur="500"/>
                                        <p:tgtEl>
                                          <p:spTgt spid="38"/>
                                        </p:tgtEl>
                                      </p:cBhvr>
                                    </p:animEffect>
                                    <p:set>
                                      <p:cBhvr>
                                        <p:cTn id="184" dur="1" fill="hold">
                                          <p:stCondLst>
                                            <p:cond delay="499"/>
                                          </p:stCondLst>
                                        </p:cTn>
                                        <p:tgtEl>
                                          <p:spTgt spid="38"/>
                                        </p:tgtEl>
                                        <p:attrNameLst>
                                          <p:attrName>style.visibility</p:attrName>
                                        </p:attrNameLst>
                                      </p:cBhvr>
                                      <p:to>
                                        <p:strVal val="hidden"/>
                                      </p:to>
                                    </p:set>
                                  </p:childTnLst>
                                </p:cTn>
                              </p:par>
                              <p:par>
                                <p:cTn id="185" presetID="10" presetClass="exit" presetSubtype="0" fill="hold" nodeType="withEffect">
                                  <p:stCondLst>
                                    <p:cond delay="0"/>
                                  </p:stCondLst>
                                  <p:childTnLst>
                                    <p:animEffect transition="out" filter="fade">
                                      <p:cBhvr>
                                        <p:cTn id="186" dur="500"/>
                                        <p:tgtEl>
                                          <p:spTgt spid="129"/>
                                        </p:tgtEl>
                                      </p:cBhvr>
                                    </p:animEffect>
                                    <p:set>
                                      <p:cBhvr>
                                        <p:cTn id="187" dur="1" fill="hold">
                                          <p:stCondLst>
                                            <p:cond delay="499"/>
                                          </p:stCondLst>
                                        </p:cTn>
                                        <p:tgtEl>
                                          <p:spTgt spid="129"/>
                                        </p:tgtEl>
                                        <p:attrNameLst>
                                          <p:attrName>style.visibility</p:attrName>
                                        </p:attrNameLst>
                                      </p:cBhvr>
                                      <p:to>
                                        <p:strVal val="hidden"/>
                                      </p:to>
                                    </p:set>
                                  </p:childTnLst>
                                </p:cTn>
                              </p:par>
                              <p:par>
                                <p:cTn id="188" presetID="10" presetClass="exit" presetSubtype="0" fill="hold" nodeType="withEffect">
                                  <p:stCondLst>
                                    <p:cond delay="0"/>
                                  </p:stCondLst>
                                  <p:childTnLst>
                                    <p:animEffect transition="out" filter="fade">
                                      <p:cBhvr>
                                        <p:cTn id="189" dur="500"/>
                                        <p:tgtEl>
                                          <p:spTgt spid="132"/>
                                        </p:tgtEl>
                                      </p:cBhvr>
                                    </p:animEffect>
                                    <p:set>
                                      <p:cBhvr>
                                        <p:cTn id="190" dur="1" fill="hold">
                                          <p:stCondLst>
                                            <p:cond delay="499"/>
                                          </p:stCondLst>
                                        </p:cTn>
                                        <p:tgtEl>
                                          <p:spTgt spid="132"/>
                                        </p:tgtEl>
                                        <p:attrNameLst>
                                          <p:attrName>style.visibility</p:attrName>
                                        </p:attrNameLst>
                                      </p:cBhvr>
                                      <p:to>
                                        <p:strVal val="hidden"/>
                                      </p:to>
                                    </p:set>
                                  </p:childTnLst>
                                </p:cTn>
                              </p:par>
                              <p:par>
                                <p:cTn id="191" presetID="10" presetClass="exit" presetSubtype="0" fill="hold" nodeType="withEffect">
                                  <p:stCondLst>
                                    <p:cond delay="0"/>
                                  </p:stCondLst>
                                  <p:childTnLst>
                                    <p:animEffect transition="out" filter="fade">
                                      <p:cBhvr>
                                        <p:cTn id="192" dur="500"/>
                                        <p:tgtEl>
                                          <p:spTgt spid="368"/>
                                        </p:tgtEl>
                                      </p:cBhvr>
                                    </p:animEffect>
                                    <p:set>
                                      <p:cBhvr>
                                        <p:cTn id="193" dur="1" fill="hold">
                                          <p:stCondLst>
                                            <p:cond delay="499"/>
                                          </p:stCondLst>
                                        </p:cTn>
                                        <p:tgtEl>
                                          <p:spTgt spid="368"/>
                                        </p:tgtEl>
                                        <p:attrNameLst>
                                          <p:attrName>style.visibility</p:attrName>
                                        </p:attrNameLst>
                                      </p:cBhvr>
                                      <p:to>
                                        <p:strVal val="hidden"/>
                                      </p:to>
                                    </p:set>
                                  </p:childTnLst>
                                </p:cTn>
                              </p:par>
                              <p:par>
                                <p:cTn id="194" presetID="10" presetClass="exit" presetSubtype="0" fill="hold" nodeType="withEffect">
                                  <p:stCondLst>
                                    <p:cond delay="0"/>
                                  </p:stCondLst>
                                  <p:childTnLst>
                                    <p:animEffect transition="out" filter="fade">
                                      <p:cBhvr>
                                        <p:cTn id="195" dur="500"/>
                                        <p:tgtEl>
                                          <p:spTgt spid="284"/>
                                        </p:tgtEl>
                                      </p:cBhvr>
                                    </p:animEffect>
                                    <p:set>
                                      <p:cBhvr>
                                        <p:cTn id="196" dur="1" fill="hold">
                                          <p:stCondLst>
                                            <p:cond delay="499"/>
                                          </p:stCondLst>
                                        </p:cTn>
                                        <p:tgtEl>
                                          <p:spTgt spid="284"/>
                                        </p:tgtEl>
                                        <p:attrNameLst>
                                          <p:attrName>style.visibility</p:attrName>
                                        </p:attrNameLst>
                                      </p:cBhvr>
                                      <p:to>
                                        <p:strVal val="hidden"/>
                                      </p:to>
                                    </p:set>
                                  </p:childTnLst>
                                </p:cTn>
                              </p:par>
                              <p:par>
                                <p:cTn id="197" presetID="10" presetClass="exit" presetSubtype="0" fill="hold" nodeType="withEffect">
                                  <p:stCondLst>
                                    <p:cond delay="0"/>
                                  </p:stCondLst>
                                  <p:childTnLst>
                                    <p:animEffect transition="out" filter="fade">
                                      <p:cBhvr>
                                        <p:cTn id="198" dur="500"/>
                                        <p:tgtEl>
                                          <p:spTgt spid="285"/>
                                        </p:tgtEl>
                                      </p:cBhvr>
                                    </p:animEffect>
                                    <p:set>
                                      <p:cBhvr>
                                        <p:cTn id="199" dur="1" fill="hold">
                                          <p:stCondLst>
                                            <p:cond delay="499"/>
                                          </p:stCondLst>
                                        </p:cTn>
                                        <p:tgtEl>
                                          <p:spTgt spid="285"/>
                                        </p:tgtEl>
                                        <p:attrNameLst>
                                          <p:attrName>style.visibility</p:attrName>
                                        </p:attrNameLst>
                                      </p:cBhvr>
                                      <p:to>
                                        <p:strVal val="hidden"/>
                                      </p:to>
                                    </p:set>
                                  </p:childTnLst>
                                </p:cTn>
                              </p:par>
                              <p:par>
                                <p:cTn id="200" presetID="10" presetClass="exit" presetSubtype="0" fill="hold" nodeType="withEffect">
                                  <p:stCondLst>
                                    <p:cond delay="0"/>
                                  </p:stCondLst>
                                  <p:childTnLst>
                                    <p:animEffect transition="out" filter="fade">
                                      <p:cBhvr>
                                        <p:cTn id="201" dur="500"/>
                                        <p:tgtEl>
                                          <p:spTgt spid="306"/>
                                        </p:tgtEl>
                                      </p:cBhvr>
                                    </p:animEffect>
                                    <p:set>
                                      <p:cBhvr>
                                        <p:cTn id="202" dur="1" fill="hold">
                                          <p:stCondLst>
                                            <p:cond delay="499"/>
                                          </p:stCondLst>
                                        </p:cTn>
                                        <p:tgtEl>
                                          <p:spTgt spid="306"/>
                                        </p:tgtEl>
                                        <p:attrNameLst>
                                          <p:attrName>style.visibility</p:attrName>
                                        </p:attrNameLst>
                                      </p:cBhvr>
                                      <p:to>
                                        <p:strVal val="hidden"/>
                                      </p:to>
                                    </p:set>
                                  </p:childTnLst>
                                </p:cTn>
                              </p:par>
                              <p:par>
                                <p:cTn id="203" presetID="10" presetClass="exit" presetSubtype="0" fill="hold" nodeType="withEffect">
                                  <p:stCondLst>
                                    <p:cond delay="0"/>
                                  </p:stCondLst>
                                  <p:childTnLst>
                                    <p:animEffect transition="out" filter="fade">
                                      <p:cBhvr>
                                        <p:cTn id="204" dur="500"/>
                                        <p:tgtEl>
                                          <p:spTgt spid="184"/>
                                        </p:tgtEl>
                                      </p:cBhvr>
                                    </p:animEffect>
                                    <p:set>
                                      <p:cBhvr>
                                        <p:cTn id="205" dur="1" fill="hold">
                                          <p:stCondLst>
                                            <p:cond delay="499"/>
                                          </p:stCondLst>
                                        </p:cTn>
                                        <p:tgtEl>
                                          <p:spTgt spid="184"/>
                                        </p:tgtEl>
                                        <p:attrNameLst>
                                          <p:attrName>style.visibility</p:attrName>
                                        </p:attrNameLst>
                                      </p:cBhvr>
                                      <p:to>
                                        <p:strVal val="hidden"/>
                                      </p:to>
                                    </p:set>
                                  </p:childTnLst>
                                </p:cTn>
                              </p:par>
                              <p:par>
                                <p:cTn id="206" presetID="10" presetClass="exit" presetSubtype="0" fill="hold" grpId="1" nodeType="withEffect">
                                  <p:stCondLst>
                                    <p:cond delay="0"/>
                                  </p:stCondLst>
                                  <p:childTnLst>
                                    <p:animEffect transition="out" filter="fade">
                                      <p:cBhvr>
                                        <p:cTn id="207" dur="500"/>
                                        <p:tgtEl>
                                          <p:spTgt spid="398"/>
                                        </p:tgtEl>
                                      </p:cBhvr>
                                    </p:animEffect>
                                    <p:set>
                                      <p:cBhvr>
                                        <p:cTn id="208" dur="1" fill="hold">
                                          <p:stCondLst>
                                            <p:cond delay="499"/>
                                          </p:stCondLst>
                                        </p:cTn>
                                        <p:tgtEl>
                                          <p:spTgt spid="398"/>
                                        </p:tgtEl>
                                        <p:attrNameLst>
                                          <p:attrName>style.visibility</p:attrName>
                                        </p:attrNameLst>
                                      </p:cBhvr>
                                      <p:to>
                                        <p:strVal val="hidden"/>
                                      </p:to>
                                    </p:set>
                                  </p:childTnLst>
                                </p:cTn>
                              </p:par>
                              <p:par>
                                <p:cTn id="209" presetID="10" presetClass="exit" presetSubtype="0" fill="hold" grpId="1" nodeType="withEffect">
                                  <p:stCondLst>
                                    <p:cond delay="0"/>
                                  </p:stCondLst>
                                  <p:childTnLst>
                                    <p:animEffect transition="out" filter="fade">
                                      <p:cBhvr>
                                        <p:cTn id="210" dur="500"/>
                                        <p:tgtEl>
                                          <p:spTgt spid="395"/>
                                        </p:tgtEl>
                                      </p:cBhvr>
                                    </p:animEffect>
                                    <p:set>
                                      <p:cBhvr>
                                        <p:cTn id="211" dur="1" fill="hold">
                                          <p:stCondLst>
                                            <p:cond delay="499"/>
                                          </p:stCondLst>
                                        </p:cTn>
                                        <p:tgtEl>
                                          <p:spTgt spid="395"/>
                                        </p:tgtEl>
                                        <p:attrNameLst>
                                          <p:attrName>style.visibility</p:attrName>
                                        </p:attrNameLst>
                                      </p:cBhvr>
                                      <p:to>
                                        <p:strVal val="hidden"/>
                                      </p:to>
                                    </p:set>
                                  </p:childTnLst>
                                </p:cTn>
                              </p:par>
                              <p:par>
                                <p:cTn id="212" presetID="10" presetClass="exit" presetSubtype="0" fill="hold" grpId="1" nodeType="withEffect">
                                  <p:stCondLst>
                                    <p:cond delay="0"/>
                                  </p:stCondLst>
                                  <p:childTnLst>
                                    <p:animEffect transition="out" filter="fade">
                                      <p:cBhvr>
                                        <p:cTn id="213" dur="500"/>
                                        <p:tgtEl>
                                          <p:spTgt spid="394"/>
                                        </p:tgtEl>
                                      </p:cBhvr>
                                    </p:animEffect>
                                    <p:set>
                                      <p:cBhvr>
                                        <p:cTn id="214" dur="1" fill="hold">
                                          <p:stCondLst>
                                            <p:cond delay="499"/>
                                          </p:stCondLst>
                                        </p:cTn>
                                        <p:tgtEl>
                                          <p:spTgt spid="394"/>
                                        </p:tgtEl>
                                        <p:attrNameLst>
                                          <p:attrName>style.visibility</p:attrName>
                                        </p:attrNameLst>
                                      </p:cBhvr>
                                      <p:to>
                                        <p:strVal val="hidden"/>
                                      </p:to>
                                    </p:set>
                                  </p:childTnLst>
                                </p:cTn>
                              </p:par>
                              <p:par>
                                <p:cTn id="215" presetID="10" presetClass="exit" presetSubtype="0" fill="hold" grpId="1" nodeType="withEffect">
                                  <p:stCondLst>
                                    <p:cond delay="0"/>
                                  </p:stCondLst>
                                  <p:childTnLst>
                                    <p:animEffect transition="out" filter="fade">
                                      <p:cBhvr>
                                        <p:cTn id="216" dur="500"/>
                                        <p:tgtEl>
                                          <p:spTgt spid="176"/>
                                        </p:tgtEl>
                                      </p:cBhvr>
                                    </p:animEffect>
                                    <p:set>
                                      <p:cBhvr>
                                        <p:cTn id="217" dur="1" fill="hold">
                                          <p:stCondLst>
                                            <p:cond delay="499"/>
                                          </p:stCondLst>
                                        </p:cTn>
                                        <p:tgtEl>
                                          <p:spTgt spid="17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3" grpId="0" animBg="1"/>
      <p:bldP spid="183" grpId="1" animBg="1"/>
      <p:bldP spid="183" grpId="2" animBg="1"/>
      <p:bldP spid="131" grpId="0" animBg="1"/>
      <p:bldP spid="249" grpId="0" animBg="1"/>
      <p:bldP spid="249" grpId="1" animBg="1"/>
      <p:bldP spid="249" grpId="2" animBg="1"/>
      <p:bldP spid="250" grpId="0" animBg="1"/>
      <p:bldP spid="176" grpId="0" animBg="1"/>
      <p:bldP spid="176" grpId="1" animBg="1"/>
      <p:bldP spid="394" grpId="0" animBg="1"/>
      <p:bldP spid="394" grpId="1" animBg="1"/>
      <p:bldP spid="395" grpId="0" animBg="1"/>
      <p:bldP spid="395" grpId="1" animBg="1"/>
      <p:bldP spid="398" grpId="0" animBg="1"/>
      <p:bldP spid="398" grpId="1"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74641" y="1879514"/>
            <a:ext cx="5486399" cy="3235501"/>
          </a:xfrm>
        </p:spPr>
        <p:txBody>
          <a:bodyPr/>
          <a:lstStyle/>
          <a:p>
            <a:r>
              <a:rPr lang="en-US" dirty="0"/>
              <a:t>Help protect credentials </a:t>
            </a:r>
            <a:br>
              <a:rPr lang="en-US" dirty="0"/>
            </a:br>
            <a:r>
              <a:rPr lang="en-US" dirty="0"/>
              <a:t>and privileged access</a:t>
            </a:r>
          </a:p>
        </p:txBody>
      </p:sp>
      <p:pic>
        <p:nvPicPr>
          <p:cNvPr id="3" name="Picture Placeholder 2"/>
          <p:cNvPicPr>
            <a:picLocks noGrp="1" noChangeAspect="1"/>
          </p:cNvPicPr>
          <p:nvPr>
            <p:ph type="pic" sz="quarter" idx="10"/>
          </p:nvPr>
        </p:nvPicPr>
        <p:blipFill>
          <a:blip r:embed="rId2">
            <a:extLst>
              <a:ext uri="{28A0092B-C50C-407E-A947-70E740481C1C}">
                <a14:useLocalDpi xmlns:a14="http://schemas.microsoft.com/office/drawing/2010/main" val="0"/>
              </a:ext>
            </a:extLst>
          </a:blip>
          <a:srcRect/>
          <a:stretch>
            <a:fillRect/>
          </a:stretch>
        </p:blipFill>
        <p:spPr/>
      </p:pic>
    </p:spTree>
    <p:extLst>
      <p:ext uri="{BB962C8B-B14F-4D97-AF65-F5344CB8AC3E}">
        <p14:creationId xmlns:p14="http://schemas.microsoft.com/office/powerpoint/2010/main" val="2853992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Challenges in protecting credentials</a:t>
            </a:r>
          </a:p>
        </p:txBody>
      </p:sp>
      <p:sp>
        <p:nvSpPr>
          <p:cNvPr id="40" name="Rectangle 39"/>
          <p:cNvSpPr/>
          <p:nvPr/>
        </p:nvSpPr>
        <p:spPr>
          <a:xfrm>
            <a:off x="6675022" y="2782413"/>
            <a:ext cx="811365" cy="201683"/>
          </a:xfrm>
          <a:prstGeom prst="rect">
            <a:avLst/>
          </a:prstGeom>
        </p:spPr>
        <p:txBody>
          <a:bodyPr wrap="square" lIns="0" tIns="0" rIns="0" bIns="0" anchor="ctr">
            <a:spAutoFit/>
          </a:bodyPr>
          <a:lstStyle/>
          <a:p>
            <a:pPr algn="ctr" defTabSz="932597">
              <a:lnSpc>
                <a:spcPct val="90000"/>
              </a:lnSpc>
              <a:spcBef>
                <a:spcPts val="1224"/>
              </a:spcBef>
              <a:buClr>
                <a:srgbClr val="FFFFFF"/>
              </a:buClr>
              <a:defRPr/>
            </a:pPr>
            <a:r>
              <a:rPr lang="en-US" sz="1428" dirty="0">
                <a:solidFill>
                  <a:srgbClr val="0078D7"/>
                </a:solidFill>
              </a:rPr>
              <a:t>Ben</a:t>
            </a:r>
            <a:endParaRPr lang="en-US" sz="1224" dirty="0">
              <a:solidFill>
                <a:srgbClr val="0078D7"/>
              </a:solidFill>
            </a:endParaRPr>
          </a:p>
        </p:txBody>
      </p:sp>
      <p:sp>
        <p:nvSpPr>
          <p:cNvPr id="41" name="Rectangle 40"/>
          <p:cNvSpPr/>
          <p:nvPr/>
        </p:nvSpPr>
        <p:spPr>
          <a:xfrm>
            <a:off x="8251538" y="2782413"/>
            <a:ext cx="811365" cy="201683"/>
          </a:xfrm>
          <a:prstGeom prst="rect">
            <a:avLst/>
          </a:prstGeom>
        </p:spPr>
        <p:txBody>
          <a:bodyPr wrap="square" lIns="0" tIns="0" rIns="0" bIns="0" anchor="ctr">
            <a:spAutoFit/>
          </a:bodyPr>
          <a:lstStyle/>
          <a:p>
            <a:pPr algn="ctr" defTabSz="932597">
              <a:lnSpc>
                <a:spcPct val="90000"/>
              </a:lnSpc>
              <a:spcBef>
                <a:spcPts val="1224"/>
              </a:spcBef>
              <a:buClr>
                <a:srgbClr val="FFFFFF"/>
              </a:buClr>
              <a:defRPr/>
            </a:pPr>
            <a:r>
              <a:rPr lang="en-US" sz="1428" dirty="0">
                <a:solidFill>
                  <a:srgbClr val="0078D7"/>
                </a:solidFill>
              </a:rPr>
              <a:t>Mary</a:t>
            </a:r>
            <a:endParaRPr lang="en-US" sz="1224" dirty="0">
              <a:solidFill>
                <a:srgbClr val="0078D7"/>
              </a:solidFill>
            </a:endParaRPr>
          </a:p>
        </p:txBody>
      </p:sp>
      <p:sp>
        <p:nvSpPr>
          <p:cNvPr id="42" name="Rectangle 41"/>
          <p:cNvSpPr/>
          <p:nvPr/>
        </p:nvSpPr>
        <p:spPr>
          <a:xfrm>
            <a:off x="9283851" y="2782413"/>
            <a:ext cx="811365" cy="201683"/>
          </a:xfrm>
          <a:prstGeom prst="rect">
            <a:avLst/>
          </a:prstGeom>
        </p:spPr>
        <p:txBody>
          <a:bodyPr wrap="square" lIns="0" tIns="0" rIns="0" bIns="0" anchor="ctr">
            <a:spAutoFit/>
          </a:bodyPr>
          <a:lstStyle/>
          <a:p>
            <a:pPr algn="ctr" defTabSz="932597">
              <a:lnSpc>
                <a:spcPct val="90000"/>
              </a:lnSpc>
              <a:spcBef>
                <a:spcPts val="1224"/>
              </a:spcBef>
              <a:buClr>
                <a:srgbClr val="FFFFFF"/>
              </a:buClr>
              <a:defRPr/>
            </a:pPr>
            <a:r>
              <a:rPr lang="en-US" sz="1428" dirty="0">
                <a:solidFill>
                  <a:srgbClr val="0078D7"/>
                </a:solidFill>
              </a:rPr>
              <a:t>Jake</a:t>
            </a:r>
            <a:endParaRPr lang="en-US" sz="1224" dirty="0">
              <a:solidFill>
                <a:srgbClr val="0078D7"/>
              </a:solidFill>
            </a:endParaRPr>
          </a:p>
        </p:txBody>
      </p:sp>
      <p:sp>
        <p:nvSpPr>
          <p:cNvPr id="43" name="Rectangle 42"/>
          <p:cNvSpPr/>
          <p:nvPr/>
        </p:nvSpPr>
        <p:spPr>
          <a:xfrm>
            <a:off x="10316165" y="2782413"/>
            <a:ext cx="811365" cy="201683"/>
          </a:xfrm>
          <a:prstGeom prst="rect">
            <a:avLst/>
          </a:prstGeom>
        </p:spPr>
        <p:txBody>
          <a:bodyPr wrap="square" lIns="0" tIns="0" rIns="0" bIns="0" anchor="ctr">
            <a:spAutoFit/>
          </a:bodyPr>
          <a:lstStyle/>
          <a:p>
            <a:pPr algn="ctr" defTabSz="932597">
              <a:lnSpc>
                <a:spcPct val="90000"/>
              </a:lnSpc>
              <a:spcBef>
                <a:spcPts val="1224"/>
              </a:spcBef>
              <a:buClr>
                <a:srgbClr val="FFFFFF"/>
              </a:buClr>
              <a:defRPr/>
            </a:pPr>
            <a:r>
              <a:rPr lang="en-US" sz="1428" dirty="0">
                <a:solidFill>
                  <a:srgbClr val="0078D7"/>
                </a:solidFill>
              </a:rPr>
              <a:t>Admin</a:t>
            </a:r>
            <a:endParaRPr lang="en-US" sz="1224" dirty="0">
              <a:solidFill>
                <a:srgbClr val="0078D7"/>
              </a:solidFill>
            </a:endParaRPr>
          </a:p>
        </p:txBody>
      </p:sp>
      <p:sp>
        <p:nvSpPr>
          <p:cNvPr id="46" name="Rectangle 45"/>
          <p:cNvSpPr/>
          <p:nvPr/>
        </p:nvSpPr>
        <p:spPr>
          <a:xfrm>
            <a:off x="11348479" y="2681571"/>
            <a:ext cx="811365" cy="403366"/>
          </a:xfrm>
          <a:prstGeom prst="rect">
            <a:avLst/>
          </a:prstGeom>
        </p:spPr>
        <p:txBody>
          <a:bodyPr wrap="square" lIns="0" tIns="0" rIns="0" bIns="0" anchor="ctr">
            <a:spAutoFit/>
          </a:bodyPr>
          <a:lstStyle/>
          <a:p>
            <a:pPr algn="ctr" defTabSz="932597">
              <a:lnSpc>
                <a:spcPct val="90000"/>
              </a:lnSpc>
              <a:spcBef>
                <a:spcPts val="1224"/>
              </a:spcBef>
              <a:buClr>
                <a:srgbClr val="FFFFFF"/>
              </a:buClr>
              <a:defRPr/>
            </a:pPr>
            <a:r>
              <a:rPr lang="en-US" sz="1428" dirty="0">
                <a:solidFill>
                  <a:srgbClr val="0078D7"/>
                </a:solidFill>
              </a:rPr>
              <a:t>Domain admin</a:t>
            </a:r>
            <a:endParaRPr lang="en-US" sz="1224" dirty="0">
              <a:solidFill>
                <a:srgbClr val="0078D7"/>
              </a:solidFill>
            </a:endParaRPr>
          </a:p>
        </p:txBody>
      </p:sp>
      <p:sp>
        <p:nvSpPr>
          <p:cNvPr id="59" name="TextBox 58"/>
          <p:cNvSpPr txBox="1"/>
          <p:nvPr/>
        </p:nvSpPr>
        <p:spPr>
          <a:xfrm>
            <a:off x="6675021" y="3468185"/>
            <a:ext cx="3469390" cy="288137"/>
          </a:xfrm>
          <a:prstGeom prst="rect">
            <a:avLst/>
          </a:prstGeom>
          <a:noFill/>
        </p:spPr>
        <p:txBody>
          <a:bodyPr wrap="square" lIns="0" tIns="0" rIns="0" bIns="0" rtlCol="0">
            <a:spAutoFit/>
          </a:bodyPr>
          <a:lstStyle/>
          <a:p>
            <a:pPr defTabSz="932597">
              <a:lnSpc>
                <a:spcPct val="90000"/>
              </a:lnSpc>
              <a:spcBef>
                <a:spcPts val="1224"/>
              </a:spcBef>
              <a:spcAft>
                <a:spcPts val="600"/>
              </a:spcAft>
              <a:buClr>
                <a:srgbClr val="FFFFFF"/>
              </a:buClr>
              <a:defRPr/>
            </a:pPr>
            <a:r>
              <a:rPr lang="en-US" sz="2040" dirty="0">
                <a:solidFill>
                  <a:srgbClr val="0078D7"/>
                </a:solidFill>
              </a:rPr>
              <a:t>Typical administrator</a:t>
            </a:r>
          </a:p>
        </p:txBody>
      </p:sp>
      <p:sp>
        <p:nvSpPr>
          <p:cNvPr id="60" name="Rectangle 59"/>
          <p:cNvSpPr/>
          <p:nvPr/>
        </p:nvSpPr>
        <p:spPr bwMode="auto">
          <a:xfrm>
            <a:off x="7116021" y="4107382"/>
            <a:ext cx="4494806" cy="2030609"/>
          </a:xfrm>
          <a:prstGeom prst="rect">
            <a:avLst/>
          </a:prstGeom>
          <a:solidFill>
            <a:srgbClr val="EEEEEE"/>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28" tIns="146262" rIns="182828" bIns="146262" numCol="1" spcCol="0" rtlCol="0" fromWordArt="0" anchor="t" anchorCtr="0" forceAA="0" compatLnSpc="1">
            <a:prstTxWarp prst="textNoShape">
              <a:avLst/>
            </a:prstTxWarp>
            <a:noAutofit/>
          </a:bodyPr>
          <a:lstStyle/>
          <a:p>
            <a:pPr algn="ctr" defTabSz="932114" fontAlgn="base">
              <a:lnSpc>
                <a:spcPct val="90000"/>
              </a:lnSpc>
              <a:spcBef>
                <a:spcPct val="0"/>
              </a:spcBef>
              <a:spcAft>
                <a:spcPct val="0"/>
              </a:spcAft>
            </a:pPr>
            <a:endParaRPr lang="en-US" sz="2400" dirty="0" err="1">
              <a:gradFill>
                <a:gsLst>
                  <a:gs pos="0">
                    <a:srgbClr val="FFFFFF"/>
                  </a:gs>
                  <a:gs pos="100000">
                    <a:srgbClr val="FFFFFF"/>
                  </a:gs>
                </a:gsLst>
                <a:lin ang="5400000" scaled="0"/>
              </a:gradFill>
              <a:ea typeface="Segoe UI" pitchFamily="34" charset="0"/>
              <a:cs typeface="Segoe UI" pitchFamily="34" charset="0"/>
            </a:endParaRPr>
          </a:p>
        </p:txBody>
      </p:sp>
      <p:sp>
        <p:nvSpPr>
          <p:cNvPr id="61" name="Rectangle 60"/>
          <p:cNvSpPr/>
          <p:nvPr/>
        </p:nvSpPr>
        <p:spPr bwMode="auto">
          <a:xfrm>
            <a:off x="7116021" y="4107382"/>
            <a:ext cx="4494806" cy="2030609"/>
          </a:xfrm>
          <a:prstGeom prst="rect">
            <a:avLst/>
          </a:prstGeom>
          <a:solidFill>
            <a:srgbClr val="00BCF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28" tIns="146262" rIns="182828" bIns="146262" numCol="1" spcCol="0" rtlCol="0" fromWordArt="0" anchor="t" anchorCtr="0" forceAA="0" compatLnSpc="1">
            <a:prstTxWarp prst="textNoShape">
              <a:avLst/>
            </a:prstTxWarp>
            <a:noAutofit/>
          </a:bodyPr>
          <a:lstStyle/>
          <a:p>
            <a:pPr algn="ctr" defTabSz="932114" fontAlgn="base">
              <a:lnSpc>
                <a:spcPct val="90000"/>
              </a:lnSpc>
              <a:spcBef>
                <a:spcPct val="0"/>
              </a:spcBef>
              <a:spcAft>
                <a:spcPct val="0"/>
              </a:spcAft>
            </a:pPr>
            <a:endParaRPr lang="en-US" sz="2400" dirty="0" err="1">
              <a:gradFill>
                <a:gsLst>
                  <a:gs pos="0">
                    <a:srgbClr val="FFFFFF"/>
                  </a:gs>
                  <a:gs pos="100000">
                    <a:srgbClr val="FFFFFF"/>
                  </a:gs>
                </a:gsLst>
                <a:lin ang="5400000" scaled="0"/>
              </a:gradFill>
              <a:ea typeface="Segoe UI" pitchFamily="34" charset="0"/>
              <a:cs typeface="Segoe UI" pitchFamily="34" charset="0"/>
            </a:endParaRPr>
          </a:p>
        </p:txBody>
      </p:sp>
      <p:cxnSp>
        <p:nvCxnSpPr>
          <p:cNvPr id="62" name="Straight Arrow Connector 61"/>
          <p:cNvCxnSpPr/>
          <p:nvPr/>
        </p:nvCxnSpPr>
        <p:spPr>
          <a:xfrm>
            <a:off x="7594264" y="2163662"/>
            <a:ext cx="549396" cy="0"/>
          </a:xfrm>
          <a:prstGeom prst="straightConnector1">
            <a:avLst/>
          </a:prstGeom>
          <a:ln w="28575">
            <a:solidFill>
              <a:schemeClr val="accent4"/>
            </a:solidFill>
            <a:headEnd type="none"/>
            <a:tailEnd type="triangle"/>
          </a:ln>
        </p:spPr>
        <p:style>
          <a:lnRef idx="1">
            <a:schemeClr val="accent1"/>
          </a:lnRef>
          <a:fillRef idx="0">
            <a:schemeClr val="accent1"/>
          </a:fillRef>
          <a:effectRef idx="0">
            <a:schemeClr val="accent1"/>
          </a:effectRef>
          <a:fontRef idx="minor">
            <a:schemeClr val="tx1"/>
          </a:fontRef>
        </p:style>
      </p:cxnSp>
      <p:sp>
        <p:nvSpPr>
          <p:cNvPr id="65" name="Rectangle 64"/>
          <p:cNvSpPr/>
          <p:nvPr/>
        </p:nvSpPr>
        <p:spPr bwMode="auto">
          <a:xfrm>
            <a:off x="884" y="4107382"/>
            <a:ext cx="12423713" cy="2887143"/>
          </a:xfrm>
          <a:custGeom>
            <a:avLst/>
            <a:gdLst>
              <a:gd name="connsiteX0" fmla="*/ 0 w 6969968"/>
              <a:gd name="connsiteY0" fmla="*/ 0 h 2830789"/>
              <a:gd name="connsiteX1" fmla="*/ 6969968 w 6969968"/>
              <a:gd name="connsiteY1" fmla="*/ 0 h 2830789"/>
              <a:gd name="connsiteX2" fmla="*/ 6969968 w 6969968"/>
              <a:gd name="connsiteY2" fmla="*/ 2830789 h 2830789"/>
              <a:gd name="connsiteX3" fmla="*/ 0 w 6969968"/>
              <a:gd name="connsiteY3" fmla="*/ 2830789 h 2830789"/>
              <a:gd name="connsiteX4" fmla="*/ 0 w 6969968"/>
              <a:gd name="connsiteY4" fmla="*/ 0 h 2830789"/>
              <a:gd name="connsiteX0" fmla="*/ 0 w 6969968"/>
              <a:gd name="connsiteY0" fmla="*/ 0 h 2830789"/>
              <a:gd name="connsiteX1" fmla="*/ 6969968 w 6969968"/>
              <a:gd name="connsiteY1" fmla="*/ 0 h 2830789"/>
              <a:gd name="connsiteX2" fmla="*/ 6962502 w 6969968"/>
              <a:gd name="connsiteY2" fmla="*/ 1994766 h 2830789"/>
              <a:gd name="connsiteX3" fmla="*/ 6969968 w 6969968"/>
              <a:gd name="connsiteY3" fmla="*/ 2830789 h 2830789"/>
              <a:gd name="connsiteX4" fmla="*/ 0 w 6969968"/>
              <a:gd name="connsiteY4" fmla="*/ 2830789 h 2830789"/>
              <a:gd name="connsiteX5" fmla="*/ 0 w 6969968"/>
              <a:gd name="connsiteY5" fmla="*/ 0 h 2830789"/>
              <a:gd name="connsiteX0" fmla="*/ 0 w 7481893"/>
              <a:gd name="connsiteY0" fmla="*/ 0 h 2830789"/>
              <a:gd name="connsiteX1" fmla="*/ 6969968 w 7481893"/>
              <a:gd name="connsiteY1" fmla="*/ 0 h 2830789"/>
              <a:gd name="connsiteX2" fmla="*/ 6962502 w 7481893"/>
              <a:gd name="connsiteY2" fmla="*/ 1994766 h 2830789"/>
              <a:gd name="connsiteX3" fmla="*/ 6955970 w 7481893"/>
              <a:gd name="connsiteY3" fmla="*/ 2484623 h 2830789"/>
              <a:gd name="connsiteX4" fmla="*/ 6969968 w 7481893"/>
              <a:gd name="connsiteY4" fmla="*/ 2830789 h 2830789"/>
              <a:gd name="connsiteX5" fmla="*/ 0 w 7481893"/>
              <a:gd name="connsiteY5" fmla="*/ 2830789 h 2830789"/>
              <a:gd name="connsiteX6" fmla="*/ 0 w 7481893"/>
              <a:gd name="connsiteY6" fmla="*/ 0 h 2830789"/>
              <a:gd name="connsiteX0" fmla="*/ 0 w 12141924"/>
              <a:gd name="connsiteY0" fmla="*/ 0 h 2830789"/>
              <a:gd name="connsiteX1" fmla="*/ 6969968 w 12141924"/>
              <a:gd name="connsiteY1" fmla="*/ 0 h 2830789"/>
              <a:gd name="connsiteX2" fmla="*/ 6962502 w 12141924"/>
              <a:gd name="connsiteY2" fmla="*/ 1994766 h 2830789"/>
              <a:gd name="connsiteX3" fmla="*/ 12141924 w 12141924"/>
              <a:gd name="connsiteY3" fmla="*/ 2001297 h 2830789"/>
              <a:gd name="connsiteX4" fmla="*/ 6969968 w 12141924"/>
              <a:gd name="connsiteY4" fmla="*/ 2830789 h 2830789"/>
              <a:gd name="connsiteX5" fmla="*/ 0 w 12141924"/>
              <a:gd name="connsiteY5" fmla="*/ 2830789 h 2830789"/>
              <a:gd name="connsiteX6" fmla="*/ 0 w 12141924"/>
              <a:gd name="connsiteY6" fmla="*/ 0 h 2830789"/>
              <a:gd name="connsiteX0" fmla="*/ 0 w 12672713"/>
              <a:gd name="connsiteY0" fmla="*/ 0 h 2830789"/>
              <a:gd name="connsiteX1" fmla="*/ 6969968 w 12672713"/>
              <a:gd name="connsiteY1" fmla="*/ 0 h 2830789"/>
              <a:gd name="connsiteX2" fmla="*/ 6962502 w 12672713"/>
              <a:gd name="connsiteY2" fmla="*/ 1994766 h 2830789"/>
              <a:gd name="connsiteX3" fmla="*/ 12141924 w 12672713"/>
              <a:gd name="connsiteY3" fmla="*/ 2001297 h 2830789"/>
              <a:gd name="connsiteX4" fmla="*/ 12162454 w 12672713"/>
              <a:gd name="connsiteY4" fmla="*/ 2817726 h 2830789"/>
              <a:gd name="connsiteX5" fmla="*/ 0 w 12672713"/>
              <a:gd name="connsiteY5" fmla="*/ 2830789 h 2830789"/>
              <a:gd name="connsiteX6" fmla="*/ 0 w 12672713"/>
              <a:gd name="connsiteY6" fmla="*/ 0 h 2830789"/>
              <a:gd name="connsiteX0" fmla="*/ 0 w 12164466"/>
              <a:gd name="connsiteY0" fmla="*/ 0 h 2830789"/>
              <a:gd name="connsiteX1" fmla="*/ 6969968 w 12164466"/>
              <a:gd name="connsiteY1" fmla="*/ 0 h 2830789"/>
              <a:gd name="connsiteX2" fmla="*/ 6962502 w 12164466"/>
              <a:gd name="connsiteY2" fmla="*/ 1994766 h 2830789"/>
              <a:gd name="connsiteX3" fmla="*/ 12141924 w 12164466"/>
              <a:gd name="connsiteY3" fmla="*/ 2001297 h 2830789"/>
              <a:gd name="connsiteX4" fmla="*/ 12162454 w 12164466"/>
              <a:gd name="connsiteY4" fmla="*/ 2817726 h 2830789"/>
              <a:gd name="connsiteX5" fmla="*/ 0 w 12164466"/>
              <a:gd name="connsiteY5" fmla="*/ 2830789 h 2830789"/>
              <a:gd name="connsiteX6" fmla="*/ 0 w 12164466"/>
              <a:gd name="connsiteY6" fmla="*/ 0 h 2830789"/>
              <a:gd name="connsiteX0" fmla="*/ 0 w 12187709"/>
              <a:gd name="connsiteY0" fmla="*/ 0 h 2830789"/>
              <a:gd name="connsiteX1" fmla="*/ 6969968 w 12187709"/>
              <a:gd name="connsiteY1" fmla="*/ 0 h 2830789"/>
              <a:gd name="connsiteX2" fmla="*/ 6962502 w 12187709"/>
              <a:gd name="connsiteY2" fmla="*/ 1994766 h 2830789"/>
              <a:gd name="connsiteX3" fmla="*/ 12187644 w 12187709"/>
              <a:gd name="connsiteY3" fmla="*/ 1968640 h 2830789"/>
              <a:gd name="connsiteX4" fmla="*/ 12162454 w 12187709"/>
              <a:gd name="connsiteY4" fmla="*/ 2817726 h 2830789"/>
              <a:gd name="connsiteX5" fmla="*/ 0 w 12187709"/>
              <a:gd name="connsiteY5" fmla="*/ 2830789 h 2830789"/>
              <a:gd name="connsiteX6" fmla="*/ 0 w 12187709"/>
              <a:gd name="connsiteY6" fmla="*/ 0 h 2830789"/>
              <a:gd name="connsiteX0" fmla="*/ 0 w 12187709"/>
              <a:gd name="connsiteY0" fmla="*/ 0 h 2830789"/>
              <a:gd name="connsiteX1" fmla="*/ 6969968 w 12187709"/>
              <a:gd name="connsiteY1" fmla="*/ 0 h 2830789"/>
              <a:gd name="connsiteX2" fmla="*/ 6962502 w 12187709"/>
              <a:gd name="connsiteY2" fmla="*/ 1994766 h 2830789"/>
              <a:gd name="connsiteX3" fmla="*/ 12187644 w 12187709"/>
              <a:gd name="connsiteY3" fmla="*/ 1968640 h 2830789"/>
              <a:gd name="connsiteX4" fmla="*/ 12162454 w 12187709"/>
              <a:gd name="connsiteY4" fmla="*/ 2817726 h 2830789"/>
              <a:gd name="connsiteX5" fmla="*/ 0 w 12187709"/>
              <a:gd name="connsiteY5" fmla="*/ 2830789 h 2830789"/>
              <a:gd name="connsiteX6" fmla="*/ 0 w 12187709"/>
              <a:gd name="connsiteY6" fmla="*/ 0 h 2830789"/>
              <a:gd name="connsiteX0" fmla="*/ 0 w 12187709"/>
              <a:gd name="connsiteY0" fmla="*/ 0 h 2830789"/>
              <a:gd name="connsiteX1" fmla="*/ 6969968 w 12187709"/>
              <a:gd name="connsiteY1" fmla="*/ 0 h 2830789"/>
              <a:gd name="connsiteX2" fmla="*/ 6962502 w 12187709"/>
              <a:gd name="connsiteY2" fmla="*/ 1994766 h 2830789"/>
              <a:gd name="connsiteX3" fmla="*/ 12187644 w 12187709"/>
              <a:gd name="connsiteY3" fmla="*/ 1968640 h 2830789"/>
              <a:gd name="connsiteX4" fmla="*/ 12162454 w 12187709"/>
              <a:gd name="connsiteY4" fmla="*/ 2817726 h 2830789"/>
              <a:gd name="connsiteX5" fmla="*/ 0 w 12187709"/>
              <a:gd name="connsiteY5" fmla="*/ 2830789 h 2830789"/>
              <a:gd name="connsiteX6" fmla="*/ 0 w 12187709"/>
              <a:gd name="connsiteY6" fmla="*/ 0 h 2830789"/>
              <a:gd name="connsiteX0" fmla="*/ 0 w 12187709"/>
              <a:gd name="connsiteY0" fmla="*/ 0 h 2830789"/>
              <a:gd name="connsiteX1" fmla="*/ 6969968 w 12187709"/>
              <a:gd name="connsiteY1" fmla="*/ 0 h 2830789"/>
              <a:gd name="connsiteX2" fmla="*/ 6962502 w 12187709"/>
              <a:gd name="connsiteY2" fmla="*/ 1994766 h 2830789"/>
              <a:gd name="connsiteX3" fmla="*/ 12187644 w 12187709"/>
              <a:gd name="connsiteY3" fmla="*/ 1968640 h 2830789"/>
              <a:gd name="connsiteX4" fmla="*/ 12162454 w 12187709"/>
              <a:gd name="connsiteY4" fmla="*/ 2817726 h 2830789"/>
              <a:gd name="connsiteX5" fmla="*/ 0 w 12187709"/>
              <a:gd name="connsiteY5" fmla="*/ 2830789 h 2830789"/>
              <a:gd name="connsiteX6" fmla="*/ 0 w 12187709"/>
              <a:gd name="connsiteY6" fmla="*/ 0 h 2830789"/>
              <a:gd name="connsiteX0" fmla="*/ 0 w 12181217"/>
              <a:gd name="connsiteY0" fmla="*/ 0 h 2830789"/>
              <a:gd name="connsiteX1" fmla="*/ 6969968 w 12181217"/>
              <a:gd name="connsiteY1" fmla="*/ 0 h 2830789"/>
              <a:gd name="connsiteX2" fmla="*/ 6962502 w 12181217"/>
              <a:gd name="connsiteY2" fmla="*/ 1994766 h 2830789"/>
              <a:gd name="connsiteX3" fmla="*/ 12181113 w 12181217"/>
              <a:gd name="connsiteY3" fmla="*/ 2007828 h 2830789"/>
              <a:gd name="connsiteX4" fmla="*/ 12162454 w 12181217"/>
              <a:gd name="connsiteY4" fmla="*/ 2817726 h 2830789"/>
              <a:gd name="connsiteX5" fmla="*/ 0 w 12181217"/>
              <a:gd name="connsiteY5" fmla="*/ 2830789 h 2830789"/>
              <a:gd name="connsiteX6" fmla="*/ 0 w 12181217"/>
              <a:gd name="connsiteY6" fmla="*/ 0 h 2830789"/>
              <a:gd name="connsiteX0" fmla="*/ 0 w 12181217"/>
              <a:gd name="connsiteY0" fmla="*/ 0 h 2830789"/>
              <a:gd name="connsiteX1" fmla="*/ 6969968 w 12181217"/>
              <a:gd name="connsiteY1" fmla="*/ 0 h 2830789"/>
              <a:gd name="connsiteX2" fmla="*/ 6962502 w 12181217"/>
              <a:gd name="connsiteY2" fmla="*/ 1994766 h 2830789"/>
              <a:gd name="connsiteX3" fmla="*/ 12181113 w 12181217"/>
              <a:gd name="connsiteY3" fmla="*/ 2007828 h 2830789"/>
              <a:gd name="connsiteX4" fmla="*/ 12162454 w 12181217"/>
              <a:gd name="connsiteY4" fmla="*/ 2817726 h 2830789"/>
              <a:gd name="connsiteX5" fmla="*/ 0 w 12181217"/>
              <a:gd name="connsiteY5" fmla="*/ 2830789 h 2830789"/>
              <a:gd name="connsiteX6" fmla="*/ 0 w 12181217"/>
              <a:gd name="connsiteY6" fmla="*/ 0 h 28307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81217" h="2830789">
                <a:moveTo>
                  <a:pt x="0" y="0"/>
                </a:moveTo>
                <a:lnTo>
                  <a:pt x="6969968" y="0"/>
                </a:lnTo>
                <a:cubicBezTo>
                  <a:pt x="6967479" y="664922"/>
                  <a:pt x="6964991" y="1329844"/>
                  <a:pt x="6962502" y="1994766"/>
                </a:cubicBezTo>
                <a:lnTo>
                  <a:pt x="12181113" y="2007828"/>
                </a:lnTo>
                <a:cubicBezTo>
                  <a:pt x="12182357" y="2147165"/>
                  <a:pt x="12172251" y="2283238"/>
                  <a:pt x="12162454" y="2817726"/>
                </a:cubicBezTo>
                <a:lnTo>
                  <a:pt x="0" y="2830789"/>
                </a:lnTo>
                <a:lnTo>
                  <a:pt x="0" y="0"/>
                </a:lnTo>
                <a:close/>
              </a:path>
            </a:pathLst>
          </a:custGeom>
          <a:solidFill>
            <a:srgbClr val="FFFFF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28" tIns="146262" rIns="182828" bIns="146262" numCol="1" spcCol="0" rtlCol="0" fromWordArt="0" anchor="t" anchorCtr="0" forceAA="0" compatLnSpc="1">
            <a:prstTxWarp prst="textNoShape">
              <a:avLst/>
            </a:prstTxWarp>
            <a:noAutofit/>
          </a:bodyPr>
          <a:lstStyle/>
          <a:p>
            <a:pPr algn="ctr" defTabSz="932114" fontAlgn="base">
              <a:lnSpc>
                <a:spcPct val="90000"/>
              </a:lnSpc>
              <a:spcBef>
                <a:spcPct val="0"/>
              </a:spcBef>
              <a:spcAft>
                <a:spcPct val="0"/>
              </a:spcAft>
            </a:pPr>
            <a:endParaRPr lang="en-US" sz="2400" dirty="0" err="1">
              <a:gradFill>
                <a:gsLst>
                  <a:gs pos="0">
                    <a:srgbClr val="FFFFFF"/>
                  </a:gs>
                  <a:gs pos="100000">
                    <a:srgbClr val="FFFFFF"/>
                  </a:gs>
                </a:gsLst>
                <a:lin ang="5400000" scaled="0"/>
              </a:gradFill>
              <a:ea typeface="Segoe UI" pitchFamily="34" charset="0"/>
              <a:cs typeface="Segoe UI" pitchFamily="34" charset="0"/>
            </a:endParaRPr>
          </a:p>
        </p:txBody>
      </p:sp>
      <p:grpSp>
        <p:nvGrpSpPr>
          <p:cNvPr id="6" name="Group 5"/>
          <p:cNvGrpSpPr/>
          <p:nvPr/>
        </p:nvGrpSpPr>
        <p:grpSpPr>
          <a:xfrm>
            <a:off x="7109603" y="4107384"/>
            <a:ext cx="4497965" cy="2030608"/>
            <a:chOff x="6436549" y="3429790"/>
            <a:chExt cx="4726976" cy="2722335"/>
          </a:xfrm>
        </p:grpSpPr>
        <p:cxnSp>
          <p:nvCxnSpPr>
            <p:cNvPr id="55" name="Straight Arrow Connector 54"/>
            <p:cNvCxnSpPr/>
            <p:nvPr/>
          </p:nvCxnSpPr>
          <p:spPr>
            <a:xfrm flipV="1">
              <a:off x="6436549" y="3429790"/>
              <a:ext cx="0" cy="2722335"/>
            </a:xfrm>
            <a:prstGeom prst="straightConnector1">
              <a:avLst/>
            </a:prstGeom>
            <a:ln w="28575" cap="sq">
              <a:solidFill>
                <a:srgbClr val="333333"/>
              </a:solidFill>
              <a:miter lim="800000"/>
              <a:headEnd type="none"/>
              <a:tailEnd type="triangle"/>
            </a:ln>
          </p:spPr>
          <p:style>
            <a:lnRef idx="1">
              <a:schemeClr val="accent1"/>
            </a:lnRef>
            <a:fillRef idx="0">
              <a:schemeClr val="accent1"/>
            </a:fillRef>
            <a:effectRef idx="0">
              <a:schemeClr val="accent1"/>
            </a:effectRef>
            <a:fontRef idx="minor">
              <a:schemeClr val="tx1"/>
            </a:fontRef>
          </p:style>
        </p:cxnSp>
        <p:cxnSp>
          <p:nvCxnSpPr>
            <p:cNvPr id="56" name="Straight Arrow Connector 55"/>
            <p:cNvCxnSpPr/>
            <p:nvPr/>
          </p:nvCxnSpPr>
          <p:spPr>
            <a:xfrm>
              <a:off x="6443294" y="6152124"/>
              <a:ext cx="4720231" cy="0"/>
            </a:xfrm>
            <a:prstGeom prst="straightConnector1">
              <a:avLst/>
            </a:prstGeom>
            <a:ln w="28575">
              <a:solidFill>
                <a:srgbClr val="333333"/>
              </a:solidFill>
              <a:headEnd type="none"/>
              <a:tailEnd type="triangle"/>
            </a:ln>
          </p:spPr>
          <p:style>
            <a:lnRef idx="1">
              <a:schemeClr val="accent1"/>
            </a:lnRef>
            <a:fillRef idx="0">
              <a:schemeClr val="accent1"/>
            </a:fillRef>
            <a:effectRef idx="0">
              <a:schemeClr val="accent1"/>
            </a:effectRef>
            <a:fontRef idx="minor">
              <a:schemeClr val="tx1"/>
            </a:fontRef>
          </p:style>
        </p:cxnSp>
      </p:grpSp>
      <p:sp>
        <p:nvSpPr>
          <p:cNvPr id="57" name="Rectangle 56"/>
          <p:cNvSpPr/>
          <p:nvPr/>
        </p:nvSpPr>
        <p:spPr>
          <a:xfrm rot="16200000">
            <a:off x="5905948" y="5007424"/>
            <a:ext cx="2030607" cy="230524"/>
          </a:xfrm>
          <a:prstGeom prst="rect">
            <a:avLst/>
          </a:prstGeom>
        </p:spPr>
        <p:txBody>
          <a:bodyPr wrap="square" lIns="0" tIns="0" rIns="0" bIns="0" anchor="ctr">
            <a:spAutoFit/>
          </a:bodyPr>
          <a:lstStyle/>
          <a:p>
            <a:pPr algn="ctr" defTabSz="932597">
              <a:lnSpc>
                <a:spcPct val="90000"/>
              </a:lnSpc>
              <a:spcBef>
                <a:spcPts val="1224"/>
              </a:spcBef>
              <a:buClr>
                <a:srgbClr val="FFFFFF"/>
              </a:buClr>
              <a:defRPr/>
            </a:pPr>
            <a:r>
              <a:rPr lang="en-US" sz="1632" dirty="0">
                <a:solidFill>
                  <a:srgbClr val="333333"/>
                </a:solidFill>
              </a:rPr>
              <a:t>Capability</a:t>
            </a:r>
          </a:p>
        </p:txBody>
      </p:sp>
      <p:sp>
        <p:nvSpPr>
          <p:cNvPr id="58" name="Rectangle 57"/>
          <p:cNvSpPr/>
          <p:nvPr/>
        </p:nvSpPr>
        <p:spPr>
          <a:xfrm>
            <a:off x="7090095" y="6207853"/>
            <a:ext cx="4517473" cy="230524"/>
          </a:xfrm>
          <a:prstGeom prst="rect">
            <a:avLst/>
          </a:prstGeom>
        </p:spPr>
        <p:txBody>
          <a:bodyPr wrap="square" lIns="0" tIns="0" rIns="0" bIns="0" anchor="ctr">
            <a:spAutoFit/>
          </a:bodyPr>
          <a:lstStyle/>
          <a:p>
            <a:pPr algn="ctr" defTabSz="932597">
              <a:lnSpc>
                <a:spcPct val="90000"/>
              </a:lnSpc>
              <a:spcBef>
                <a:spcPts val="1224"/>
              </a:spcBef>
              <a:buClr>
                <a:srgbClr val="FFFFFF"/>
              </a:buClr>
              <a:defRPr/>
            </a:pPr>
            <a:r>
              <a:rPr lang="en-US" sz="1632" dirty="0">
                <a:solidFill>
                  <a:srgbClr val="333333"/>
                </a:solidFill>
              </a:rPr>
              <a:t>Time</a:t>
            </a:r>
          </a:p>
        </p:txBody>
      </p:sp>
      <p:sp>
        <p:nvSpPr>
          <p:cNvPr id="33" name="Text Placeholder 8"/>
          <p:cNvSpPr txBox="1">
            <a:spLocks/>
          </p:cNvSpPr>
          <p:nvPr/>
        </p:nvSpPr>
        <p:spPr>
          <a:xfrm>
            <a:off x="304088" y="1798656"/>
            <a:ext cx="5572417" cy="3780266"/>
          </a:xfrm>
          <a:prstGeom prst="rect">
            <a:avLst/>
          </a:prstGeom>
        </p:spPr>
        <p:txBody>
          <a:bodyPr vert="horz" wrap="square" lIns="149217" tIns="0" rIns="149217" bIns="0" rtlCol="0" anchor="t">
            <a:spAutoFit/>
          </a:bodyPr>
          <a:lstStyle>
            <a:lvl1pPr marL="0" marR="0" indent="0" algn="l" defTabSz="932667" rtl="0" eaLnBrk="1" fontAlgn="auto" latinLnBrk="0" hangingPunct="1">
              <a:lnSpc>
                <a:spcPct val="90000"/>
              </a:lnSpc>
              <a:spcBef>
                <a:spcPct val="20000"/>
              </a:spcBef>
              <a:spcAft>
                <a:spcPts val="0"/>
              </a:spcAft>
              <a:buClr>
                <a:schemeClr val="tx1"/>
              </a:buClr>
              <a:buSzPct val="90000"/>
              <a:buFont typeface="Wingdings" panose="05000000000000000000" pitchFamily="2" charset="2"/>
              <a:buNone/>
              <a:tabLst/>
              <a:defRPr sz="4000" kern="1200" spc="0" baseline="0">
                <a:gradFill>
                  <a:gsLst>
                    <a:gs pos="20354">
                      <a:schemeClr val="accent1"/>
                    </a:gs>
                    <a:gs pos="40000">
                      <a:schemeClr val="accent1"/>
                    </a:gs>
                  </a:gsLst>
                  <a:lin ang="5400000" scaled="0"/>
                </a:gradFill>
                <a:latin typeface="+mj-lt"/>
                <a:ea typeface="+mn-ea"/>
                <a:cs typeface="+mn-cs"/>
              </a:defRPr>
            </a:lvl1pPr>
            <a:lvl2pPr marL="0" marR="0" indent="0" algn="l" defTabSz="932667" rtl="0" eaLnBrk="1" fontAlgn="auto" latinLnBrk="0" hangingPunct="1">
              <a:lnSpc>
                <a:spcPct val="90000"/>
              </a:lnSpc>
              <a:spcBef>
                <a:spcPct val="20000"/>
              </a:spcBef>
              <a:spcAft>
                <a:spcPts val="0"/>
              </a:spcAft>
              <a:buClr>
                <a:schemeClr val="tx1"/>
              </a:buClr>
              <a:buSzPct val="90000"/>
              <a:buFontTx/>
              <a:buNone/>
              <a:tabLst/>
              <a:defRPr sz="2000" kern="1200" spc="0" baseline="0">
                <a:gradFill>
                  <a:gsLst>
                    <a:gs pos="1250">
                      <a:schemeClr val="bg2"/>
                    </a:gs>
                    <a:gs pos="100000">
                      <a:schemeClr val="bg2"/>
                    </a:gs>
                  </a:gsLst>
                  <a:lin ang="5400000" scaled="0"/>
                </a:gradFill>
                <a:latin typeface="+mn-lt"/>
                <a:ea typeface="+mn-ea"/>
                <a:cs typeface="+mn-cs"/>
              </a:defRPr>
            </a:lvl2pPr>
            <a:lvl3pPr marL="228582" marR="0" indent="0" algn="l" defTabSz="932667" rtl="0" eaLnBrk="1" fontAlgn="auto" latinLnBrk="0" hangingPunct="1">
              <a:lnSpc>
                <a:spcPct val="90000"/>
              </a:lnSpc>
              <a:spcBef>
                <a:spcPct val="20000"/>
              </a:spcBef>
              <a:spcAft>
                <a:spcPts val="0"/>
              </a:spcAft>
              <a:buClr>
                <a:schemeClr val="tx1"/>
              </a:buClr>
              <a:buSzPct val="90000"/>
              <a:buFont typeface="Wingdings" panose="05000000000000000000" pitchFamily="2" charset="2"/>
              <a:buNone/>
              <a:tabLst/>
              <a:defRPr sz="2000" kern="1200" spc="0" baseline="0">
                <a:gradFill>
                  <a:gsLst>
                    <a:gs pos="1250">
                      <a:schemeClr val="bg2"/>
                    </a:gs>
                    <a:gs pos="100000">
                      <a:schemeClr val="bg2"/>
                    </a:gs>
                  </a:gsLst>
                  <a:lin ang="5400000" scaled="0"/>
                </a:gradFill>
                <a:latin typeface="+mn-lt"/>
                <a:ea typeface="+mn-ea"/>
                <a:cs typeface="+mn-cs"/>
              </a:defRPr>
            </a:lvl3pPr>
            <a:lvl4pPr marL="457163" marR="0" indent="0" algn="l" defTabSz="932667" rtl="0" eaLnBrk="1" fontAlgn="auto" latinLnBrk="0" hangingPunct="1">
              <a:lnSpc>
                <a:spcPct val="90000"/>
              </a:lnSpc>
              <a:spcBef>
                <a:spcPct val="20000"/>
              </a:spcBef>
              <a:spcAft>
                <a:spcPts val="0"/>
              </a:spcAft>
              <a:buClr>
                <a:schemeClr val="tx1"/>
              </a:buClr>
              <a:buSzPct val="90000"/>
              <a:buFont typeface="Wingdings" panose="05000000000000000000" pitchFamily="2" charset="2"/>
              <a:buNone/>
              <a:tabLst/>
              <a:defRPr sz="1800" kern="1200" spc="0" baseline="0">
                <a:gradFill>
                  <a:gsLst>
                    <a:gs pos="1250">
                      <a:schemeClr val="bg2"/>
                    </a:gs>
                    <a:gs pos="100000">
                      <a:schemeClr val="bg2"/>
                    </a:gs>
                  </a:gsLst>
                  <a:lin ang="5400000" scaled="0"/>
                </a:gradFill>
                <a:latin typeface="+mn-lt"/>
                <a:ea typeface="+mn-ea"/>
                <a:cs typeface="+mn-cs"/>
              </a:defRPr>
            </a:lvl4pPr>
            <a:lvl5pPr marL="685745" marR="0" indent="0" algn="l" defTabSz="932667" rtl="0" eaLnBrk="1" fontAlgn="auto" latinLnBrk="0" hangingPunct="1">
              <a:lnSpc>
                <a:spcPct val="90000"/>
              </a:lnSpc>
              <a:spcBef>
                <a:spcPct val="20000"/>
              </a:spcBef>
              <a:spcAft>
                <a:spcPts val="0"/>
              </a:spcAft>
              <a:buClr>
                <a:schemeClr val="tx1"/>
              </a:buClr>
              <a:buSzPct val="90000"/>
              <a:buFont typeface="Wingdings" panose="05000000000000000000" pitchFamily="2" charset="2"/>
              <a:buNone/>
              <a:tabLst/>
              <a:defRPr sz="1800" kern="1200" spc="0" baseline="0">
                <a:gradFill>
                  <a:gsLst>
                    <a:gs pos="1250">
                      <a:schemeClr val="bg2"/>
                    </a:gs>
                    <a:gs pos="100000">
                      <a:schemeClr val="bg2"/>
                    </a:gs>
                  </a:gsLst>
                  <a:lin ang="5400000" scaled="0"/>
                </a:gradFill>
                <a:latin typeface="+mn-lt"/>
                <a:ea typeface="+mn-ea"/>
                <a:cs typeface="+mn-cs"/>
              </a:defRPr>
            </a:lvl5pPr>
            <a:lvl6pPr marL="2564834" indent="-233167" algn="l" defTabSz="932667"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170" indent="-233167" algn="l" defTabSz="932667"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503" indent="-233167" algn="l" defTabSz="932667"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3838" indent="-233167" algn="l" defTabSz="932667"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defTabSz="932308">
              <a:spcBef>
                <a:spcPts val="1836"/>
              </a:spcBef>
              <a:spcAft>
                <a:spcPts val="612"/>
              </a:spcAft>
              <a:buClr>
                <a:srgbClr val="FFFFFF"/>
              </a:buClr>
              <a:defRPr/>
            </a:pPr>
            <a:r>
              <a:rPr lang="en-US" sz="2800" dirty="0">
                <a:solidFill>
                  <a:srgbClr val="505050"/>
                </a:solidFill>
                <a:latin typeface="+mn-lt"/>
                <a:cs typeface="Segoe UI Semilight" panose="020B0402040204020203" pitchFamily="34" charset="0"/>
              </a:rPr>
              <a:t>Social engineering leads </a:t>
            </a:r>
            <a:br>
              <a:rPr lang="en-US" sz="2800" dirty="0">
                <a:solidFill>
                  <a:srgbClr val="505050"/>
                </a:solidFill>
                <a:latin typeface="+mn-lt"/>
                <a:cs typeface="Segoe UI Semilight" panose="020B0402040204020203" pitchFamily="34" charset="0"/>
              </a:rPr>
            </a:br>
            <a:r>
              <a:rPr lang="en-US" sz="2800" dirty="0">
                <a:solidFill>
                  <a:srgbClr val="505050"/>
                </a:solidFill>
                <a:latin typeface="+mn-lt"/>
                <a:cs typeface="Segoe UI Semilight" panose="020B0402040204020203" pitchFamily="34" charset="0"/>
              </a:rPr>
              <a:t>to credential theft.</a:t>
            </a:r>
          </a:p>
          <a:p>
            <a:pPr defTabSz="932308">
              <a:spcBef>
                <a:spcPts val="1836"/>
              </a:spcBef>
              <a:spcAft>
                <a:spcPts val="612"/>
              </a:spcAft>
              <a:buClr>
                <a:srgbClr val="FFFFFF"/>
              </a:buClr>
              <a:defRPr/>
            </a:pPr>
            <a:r>
              <a:rPr lang="en-US" sz="2800" dirty="0">
                <a:solidFill>
                  <a:srgbClr val="505050"/>
                </a:solidFill>
                <a:latin typeface="+mn-lt"/>
                <a:cs typeface="Segoe UI Semilight" panose="020B0402040204020203" pitchFamily="34" charset="0"/>
              </a:rPr>
              <a:t>Most attacks involve gathering credentials (Pass-the-Hash attacks). </a:t>
            </a:r>
          </a:p>
          <a:p>
            <a:pPr defTabSz="932308">
              <a:spcBef>
                <a:spcPts val="1836"/>
              </a:spcBef>
              <a:spcAft>
                <a:spcPts val="612"/>
              </a:spcAft>
              <a:buClr>
                <a:srgbClr val="FFFFFF"/>
              </a:buClr>
              <a:defRPr/>
            </a:pPr>
            <a:r>
              <a:rPr lang="en-US" sz="2800" dirty="0">
                <a:solidFill>
                  <a:srgbClr val="505050"/>
                </a:solidFill>
                <a:latin typeface="+mn-lt"/>
                <a:cs typeface="Segoe UI Semilight" panose="020B0402040204020203" pitchFamily="34" charset="0"/>
              </a:rPr>
              <a:t>Administrative credentials typically provide unnecessary extra rights for unlimited time</a:t>
            </a:r>
            <a:r>
              <a:rPr lang="en-US" sz="3250" dirty="0">
                <a:solidFill>
                  <a:srgbClr val="333333"/>
                </a:solidFill>
                <a:latin typeface="Segoe UI Light"/>
              </a:rPr>
              <a:t>.</a:t>
            </a:r>
            <a:endParaRPr lang="en-US" sz="3250" dirty="0">
              <a:solidFill>
                <a:schemeClr val="tx1"/>
              </a:solidFill>
              <a:latin typeface="Segoe UI Light"/>
            </a:endParaRPr>
          </a:p>
        </p:txBody>
      </p:sp>
      <p:sp>
        <p:nvSpPr>
          <p:cNvPr id="28" name="Freeform 40"/>
          <p:cNvSpPr>
            <a:spLocks noChangeAspect="1" noEditPoints="1"/>
          </p:cNvSpPr>
          <p:nvPr/>
        </p:nvSpPr>
        <p:spPr bwMode="auto">
          <a:xfrm>
            <a:off x="6624015" y="1664668"/>
            <a:ext cx="824998" cy="878224"/>
          </a:xfrm>
          <a:custGeom>
            <a:avLst/>
            <a:gdLst>
              <a:gd name="T0" fmla="*/ 76 w 155"/>
              <a:gd name="T1" fmla="*/ 5 h 164"/>
              <a:gd name="T2" fmla="*/ 128 w 155"/>
              <a:gd name="T3" fmla="*/ 40 h 164"/>
              <a:gd name="T4" fmla="*/ 98 w 155"/>
              <a:gd name="T5" fmla="*/ 96 h 164"/>
              <a:gd name="T6" fmla="*/ 46 w 155"/>
              <a:gd name="T7" fmla="*/ 61 h 164"/>
              <a:gd name="T8" fmla="*/ 76 w 155"/>
              <a:gd name="T9" fmla="*/ 5 h 164"/>
              <a:gd name="T10" fmla="*/ 124 w 155"/>
              <a:gd name="T11" fmla="*/ 103 h 164"/>
              <a:gd name="T12" fmla="*/ 109 w 155"/>
              <a:gd name="T13" fmla="*/ 114 h 164"/>
              <a:gd name="T14" fmla="*/ 77 w 155"/>
              <a:gd name="T15" fmla="*/ 114 h 164"/>
              <a:gd name="T16" fmla="*/ 41 w 155"/>
              <a:gd name="T17" fmla="*/ 98 h 164"/>
              <a:gd name="T18" fmla="*/ 0 w 155"/>
              <a:gd name="T19" fmla="*/ 164 h 164"/>
              <a:gd name="T20" fmla="*/ 155 w 155"/>
              <a:gd name="T21" fmla="*/ 164 h 164"/>
              <a:gd name="T22" fmla="*/ 145 w 155"/>
              <a:gd name="T23" fmla="*/ 122 h 164"/>
              <a:gd name="T24" fmla="*/ 124 w 155"/>
              <a:gd name="T25" fmla="*/ 103 h 1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55" h="164">
                <a:moveTo>
                  <a:pt x="76" y="5"/>
                </a:moveTo>
                <a:cubicBezTo>
                  <a:pt x="98" y="0"/>
                  <a:pt x="122" y="15"/>
                  <a:pt x="128" y="40"/>
                </a:cubicBezTo>
                <a:cubicBezTo>
                  <a:pt x="134" y="66"/>
                  <a:pt x="121" y="90"/>
                  <a:pt x="98" y="96"/>
                </a:cubicBezTo>
                <a:cubicBezTo>
                  <a:pt x="76" y="102"/>
                  <a:pt x="52" y="86"/>
                  <a:pt x="46" y="61"/>
                </a:cubicBezTo>
                <a:cubicBezTo>
                  <a:pt x="40" y="36"/>
                  <a:pt x="53" y="11"/>
                  <a:pt x="76" y="5"/>
                </a:cubicBezTo>
                <a:moveTo>
                  <a:pt x="124" y="103"/>
                </a:moveTo>
                <a:cubicBezTo>
                  <a:pt x="120" y="103"/>
                  <a:pt x="115" y="111"/>
                  <a:pt x="109" y="114"/>
                </a:cubicBezTo>
                <a:cubicBezTo>
                  <a:pt x="102" y="116"/>
                  <a:pt x="96" y="122"/>
                  <a:pt x="77" y="114"/>
                </a:cubicBezTo>
                <a:cubicBezTo>
                  <a:pt x="59" y="105"/>
                  <a:pt x="56" y="98"/>
                  <a:pt x="41" y="98"/>
                </a:cubicBezTo>
                <a:cubicBezTo>
                  <a:pt x="26" y="98"/>
                  <a:pt x="1" y="124"/>
                  <a:pt x="0" y="164"/>
                </a:cubicBezTo>
                <a:cubicBezTo>
                  <a:pt x="155" y="164"/>
                  <a:pt x="155" y="164"/>
                  <a:pt x="155" y="164"/>
                </a:cubicBezTo>
                <a:cubicBezTo>
                  <a:pt x="155" y="164"/>
                  <a:pt x="153" y="137"/>
                  <a:pt x="145" y="122"/>
                </a:cubicBezTo>
                <a:cubicBezTo>
                  <a:pt x="134" y="103"/>
                  <a:pt x="128" y="103"/>
                  <a:pt x="124" y="103"/>
                </a:cubicBezTo>
                <a:close/>
              </a:path>
            </a:pathLst>
          </a:custGeom>
          <a:solidFill>
            <a:srgbClr val="333333"/>
          </a:solidFill>
          <a:ln>
            <a:noFill/>
          </a:ln>
        </p:spPr>
        <p:txBody>
          <a:bodyPr vert="horz" wrap="square" lIns="91440" tIns="45720" rIns="91440" bIns="45720" numCol="1" anchor="t" anchorCtr="0" compatLnSpc="1">
            <a:prstTxWarp prst="textNoShape">
              <a:avLst/>
            </a:prstTxWarp>
          </a:bodyPr>
          <a:lstStyle/>
          <a:p>
            <a:pPr>
              <a:lnSpc>
                <a:spcPct val="90000"/>
              </a:lnSpc>
            </a:pPr>
            <a:endParaRPr lang="en-US" sz="2000" dirty="0">
              <a:solidFill>
                <a:srgbClr val="505050"/>
              </a:solidFill>
            </a:endParaRPr>
          </a:p>
        </p:txBody>
      </p:sp>
      <p:sp>
        <p:nvSpPr>
          <p:cNvPr id="29" name="Freeform 40"/>
          <p:cNvSpPr>
            <a:spLocks noChangeAspect="1" noEditPoints="1"/>
          </p:cNvSpPr>
          <p:nvPr/>
        </p:nvSpPr>
        <p:spPr bwMode="auto">
          <a:xfrm>
            <a:off x="8131908" y="1664668"/>
            <a:ext cx="824998" cy="878224"/>
          </a:xfrm>
          <a:custGeom>
            <a:avLst/>
            <a:gdLst>
              <a:gd name="T0" fmla="*/ 76 w 155"/>
              <a:gd name="T1" fmla="*/ 5 h 164"/>
              <a:gd name="T2" fmla="*/ 128 w 155"/>
              <a:gd name="T3" fmla="*/ 40 h 164"/>
              <a:gd name="T4" fmla="*/ 98 w 155"/>
              <a:gd name="T5" fmla="*/ 96 h 164"/>
              <a:gd name="T6" fmla="*/ 46 w 155"/>
              <a:gd name="T7" fmla="*/ 61 h 164"/>
              <a:gd name="T8" fmla="*/ 76 w 155"/>
              <a:gd name="T9" fmla="*/ 5 h 164"/>
              <a:gd name="T10" fmla="*/ 124 w 155"/>
              <a:gd name="T11" fmla="*/ 103 h 164"/>
              <a:gd name="T12" fmla="*/ 109 w 155"/>
              <a:gd name="T13" fmla="*/ 114 h 164"/>
              <a:gd name="T14" fmla="*/ 77 w 155"/>
              <a:gd name="T15" fmla="*/ 114 h 164"/>
              <a:gd name="T16" fmla="*/ 41 w 155"/>
              <a:gd name="T17" fmla="*/ 98 h 164"/>
              <a:gd name="T18" fmla="*/ 0 w 155"/>
              <a:gd name="T19" fmla="*/ 164 h 164"/>
              <a:gd name="T20" fmla="*/ 155 w 155"/>
              <a:gd name="T21" fmla="*/ 164 h 164"/>
              <a:gd name="T22" fmla="*/ 145 w 155"/>
              <a:gd name="T23" fmla="*/ 122 h 164"/>
              <a:gd name="T24" fmla="*/ 124 w 155"/>
              <a:gd name="T25" fmla="*/ 103 h 1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55" h="164">
                <a:moveTo>
                  <a:pt x="76" y="5"/>
                </a:moveTo>
                <a:cubicBezTo>
                  <a:pt x="98" y="0"/>
                  <a:pt x="122" y="15"/>
                  <a:pt x="128" y="40"/>
                </a:cubicBezTo>
                <a:cubicBezTo>
                  <a:pt x="134" y="66"/>
                  <a:pt x="121" y="90"/>
                  <a:pt x="98" y="96"/>
                </a:cubicBezTo>
                <a:cubicBezTo>
                  <a:pt x="76" y="102"/>
                  <a:pt x="52" y="86"/>
                  <a:pt x="46" y="61"/>
                </a:cubicBezTo>
                <a:cubicBezTo>
                  <a:pt x="40" y="36"/>
                  <a:pt x="53" y="11"/>
                  <a:pt x="76" y="5"/>
                </a:cubicBezTo>
                <a:moveTo>
                  <a:pt x="124" y="103"/>
                </a:moveTo>
                <a:cubicBezTo>
                  <a:pt x="120" y="103"/>
                  <a:pt x="115" y="111"/>
                  <a:pt x="109" y="114"/>
                </a:cubicBezTo>
                <a:cubicBezTo>
                  <a:pt x="102" y="116"/>
                  <a:pt x="96" y="122"/>
                  <a:pt x="77" y="114"/>
                </a:cubicBezTo>
                <a:cubicBezTo>
                  <a:pt x="59" y="105"/>
                  <a:pt x="56" y="98"/>
                  <a:pt x="41" y="98"/>
                </a:cubicBezTo>
                <a:cubicBezTo>
                  <a:pt x="26" y="98"/>
                  <a:pt x="1" y="124"/>
                  <a:pt x="0" y="164"/>
                </a:cubicBezTo>
                <a:cubicBezTo>
                  <a:pt x="155" y="164"/>
                  <a:pt x="155" y="164"/>
                  <a:pt x="155" y="164"/>
                </a:cubicBezTo>
                <a:cubicBezTo>
                  <a:pt x="155" y="164"/>
                  <a:pt x="153" y="137"/>
                  <a:pt x="145" y="122"/>
                </a:cubicBezTo>
                <a:cubicBezTo>
                  <a:pt x="134" y="103"/>
                  <a:pt x="128" y="103"/>
                  <a:pt x="124" y="103"/>
                </a:cubicBezTo>
                <a:close/>
              </a:path>
            </a:pathLst>
          </a:custGeom>
          <a:solidFill>
            <a:srgbClr val="333333"/>
          </a:solidFill>
          <a:ln>
            <a:noFill/>
          </a:ln>
        </p:spPr>
        <p:txBody>
          <a:bodyPr vert="horz" wrap="square" lIns="91440" tIns="45720" rIns="91440" bIns="45720" numCol="1" anchor="t" anchorCtr="0" compatLnSpc="1">
            <a:prstTxWarp prst="textNoShape">
              <a:avLst/>
            </a:prstTxWarp>
          </a:bodyPr>
          <a:lstStyle/>
          <a:p>
            <a:pPr>
              <a:lnSpc>
                <a:spcPct val="90000"/>
              </a:lnSpc>
            </a:pPr>
            <a:endParaRPr lang="en-US" sz="2000" dirty="0">
              <a:solidFill>
                <a:srgbClr val="505050"/>
              </a:solidFill>
            </a:endParaRPr>
          </a:p>
        </p:txBody>
      </p:sp>
      <p:sp>
        <p:nvSpPr>
          <p:cNvPr id="30" name="Freeform 40"/>
          <p:cNvSpPr>
            <a:spLocks noChangeAspect="1" noEditPoints="1"/>
          </p:cNvSpPr>
          <p:nvPr/>
        </p:nvSpPr>
        <p:spPr bwMode="auto">
          <a:xfrm>
            <a:off x="9220815" y="1664668"/>
            <a:ext cx="824998" cy="878224"/>
          </a:xfrm>
          <a:custGeom>
            <a:avLst/>
            <a:gdLst>
              <a:gd name="T0" fmla="*/ 76 w 155"/>
              <a:gd name="T1" fmla="*/ 5 h 164"/>
              <a:gd name="T2" fmla="*/ 128 w 155"/>
              <a:gd name="T3" fmla="*/ 40 h 164"/>
              <a:gd name="T4" fmla="*/ 98 w 155"/>
              <a:gd name="T5" fmla="*/ 96 h 164"/>
              <a:gd name="T6" fmla="*/ 46 w 155"/>
              <a:gd name="T7" fmla="*/ 61 h 164"/>
              <a:gd name="T8" fmla="*/ 76 w 155"/>
              <a:gd name="T9" fmla="*/ 5 h 164"/>
              <a:gd name="T10" fmla="*/ 124 w 155"/>
              <a:gd name="T11" fmla="*/ 103 h 164"/>
              <a:gd name="T12" fmla="*/ 109 w 155"/>
              <a:gd name="T13" fmla="*/ 114 h 164"/>
              <a:gd name="T14" fmla="*/ 77 w 155"/>
              <a:gd name="T15" fmla="*/ 114 h 164"/>
              <a:gd name="T16" fmla="*/ 41 w 155"/>
              <a:gd name="T17" fmla="*/ 98 h 164"/>
              <a:gd name="T18" fmla="*/ 0 w 155"/>
              <a:gd name="T19" fmla="*/ 164 h 164"/>
              <a:gd name="T20" fmla="*/ 155 w 155"/>
              <a:gd name="T21" fmla="*/ 164 h 164"/>
              <a:gd name="T22" fmla="*/ 145 w 155"/>
              <a:gd name="T23" fmla="*/ 122 h 164"/>
              <a:gd name="T24" fmla="*/ 124 w 155"/>
              <a:gd name="T25" fmla="*/ 103 h 1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55" h="164">
                <a:moveTo>
                  <a:pt x="76" y="5"/>
                </a:moveTo>
                <a:cubicBezTo>
                  <a:pt x="98" y="0"/>
                  <a:pt x="122" y="15"/>
                  <a:pt x="128" y="40"/>
                </a:cubicBezTo>
                <a:cubicBezTo>
                  <a:pt x="134" y="66"/>
                  <a:pt x="121" y="90"/>
                  <a:pt x="98" y="96"/>
                </a:cubicBezTo>
                <a:cubicBezTo>
                  <a:pt x="76" y="102"/>
                  <a:pt x="52" y="86"/>
                  <a:pt x="46" y="61"/>
                </a:cubicBezTo>
                <a:cubicBezTo>
                  <a:pt x="40" y="36"/>
                  <a:pt x="53" y="11"/>
                  <a:pt x="76" y="5"/>
                </a:cubicBezTo>
                <a:moveTo>
                  <a:pt x="124" y="103"/>
                </a:moveTo>
                <a:cubicBezTo>
                  <a:pt x="120" y="103"/>
                  <a:pt x="115" y="111"/>
                  <a:pt x="109" y="114"/>
                </a:cubicBezTo>
                <a:cubicBezTo>
                  <a:pt x="102" y="116"/>
                  <a:pt x="96" y="122"/>
                  <a:pt x="77" y="114"/>
                </a:cubicBezTo>
                <a:cubicBezTo>
                  <a:pt x="59" y="105"/>
                  <a:pt x="56" y="98"/>
                  <a:pt x="41" y="98"/>
                </a:cubicBezTo>
                <a:cubicBezTo>
                  <a:pt x="26" y="98"/>
                  <a:pt x="1" y="124"/>
                  <a:pt x="0" y="164"/>
                </a:cubicBezTo>
                <a:cubicBezTo>
                  <a:pt x="155" y="164"/>
                  <a:pt x="155" y="164"/>
                  <a:pt x="155" y="164"/>
                </a:cubicBezTo>
                <a:cubicBezTo>
                  <a:pt x="155" y="164"/>
                  <a:pt x="153" y="137"/>
                  <a:pt x="145" y="122"/>
                </a:cubicBezTo>
                <a:cubicBezTo>
                  <a:pt x="134" y="103"/>
                  <a:pt x="128" y="103"/>
                  <a:pt x="124" y="103"/>
                </a:cubicBezTo>
                <a:close/>
              </a:path>
            </a:pathLst>
          </a:custGeom>
          <a:solidFill>
            <a:srgbClr val="333333"/>
          </a:solidFill>
          <a:ln>
            <a:noFill/>
          </a:ln>
        </p:spPr>
        <p:txBody>
          <a:bodyPr vert="horz" wrap="square" lIns="91440" tIns="45720" rIns="91440" bIns="45720" numCol="1" anchor="t" anchorCtr="0" compatLnSpc="1">
            <a:prstTxWarp prst="textNoShape">
              <a:avLst/>
            </a:prstTxWarp>
          </a:bodyPr>
          <a:lstStyle/>
          <a:p>
            <a:pPr>
              <a:lnSpc>
                <a:spcPct val="90000"/>
              </a:lnSpc>
            </a:pPr>
            <a:endParaRPr lang="en-US" sz="2000" dirty="0">
              <a:solidFill>
                <a:srgbClr val="505050"/>
              </a:solidFill>
            </a:endParaRPr>
          </a:p>
        </p:txBody>
      </p:sp>
      <p:sp>
        <p:nvSpPr>
          <p:cNvPr id="31" name="Freeform 40"/>
          <p:cNvSpPr>
            <a:spLocks noChangeAspect="1" noEditPoints="1"/>
          </p:cNvSpPr>
          <p:nvPr/>
        </p:nvSpPr>
        <p:spPr bwMode="auto">
          <a:xfrm>
            <a:off x="10309722" y="1664668"/>
            <a:ext cx="824998" cy="878224"/>
          </a:xfrm>
          <a:custGeom>
            <a:avLst/>
            <a:gdLst>
              <a:gd name="T0" fmla="*/ 76 w 155"/>
              <a:gd name="T1" fmla="*/ 5 h 164"/>
              <a:gd name="T2" fmla="*/ 128 w 155"/>
              <a:gd name="T3" fmla="*/ 40 h 164"/>
              <a:gd name="T4" fmla="*/ 98 w 155"/>
              <a:gd name="T5" fmla="*/ 96 h 164"/>
              <a:gd name="T6" fmla="*/ 46 w 155"/>
              <a:gd name="T7" fmla="*/ 61 h 164"/>
              <a:gd name="T8" fmla="*/ 76 w 155"/>
              <a:gd name="T9" fmla="*/ 5 h 164"/>
              <a:gd name="T10" fmla="*/ 124 w 155"/>
              <a:gd name="T11" fmla="*/ 103 h 164"/>
              <a:gd name="T12" fmla="*/ 109 w 155"/>
              <a:gd name="T13" fmla="*/ 114 h 164"/>
              <a:gd name="T14" fmla="*/ 77 w 155"/>
              <a:gd name="T15" fmla="*/ 114 h 164"/>
              <a:gd name="T16" fmla="*/ 41 w 155"/>
              <a:gd name="T17" fmla="*/ 98 h 164"/>
              <a:gd name="T18" fmla="*/ 0 w 155"/>
              <a:gd name="T19" fmla="*/ 164 h 164"/>
              <a:gd name="T20" fmla="*/ 155 w 155"/>
              <a:gd name="T21" fmla="*/ 164 h 164"/>
              <a:gd name="T22" fmla="*/ 145 w 155"/>
              <a:gd name="T23" fmla="*/ 122 h 164"/>
              <a:gd name="T24" fmla="*/ 124 w 155"/>
              <a:gd name="T25" fmla="*/ 103 h 1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55" h="164">
                <a:moveTo>
                  <a:pt x="76" y="5"/>
                </a:moveTo>
                <a:cubicBezTo>
                  <a:pt x="98" y="0"/>
                  <a:pt x="122" y="15"/>
                  <a:pt x="128" y="40"/>
                </a:cubicBezTo>
                <a:cubicBezTo>
                  <a:pt x="134" y="66"/>
                  <a:pt x="121" y="90"/>
                  <a:pt x="98" y="96"/>
                </a:cubicBezTo>
                <a:cubicBezTo>
                  <a:pt x="76" y="102"/>
                  <a:pt x="52" y="86"/>
                  <a:pt x="46" y="61"/>
                </a:cubicBezTo>
                <a:cubicBezTo>
                  <a:pt x="40" y="36"/>
                  <a:pt x="53" y="11"/>
                  <a:pt x="76" y="5"/>
                </a:cubicBezTo>
                <a:moveTo>
                  <a:pt x="124" y="103"/>
                </a:moveTo>
                <a:cubicBezTo>
                  <a:pt x="120" y="103"/>
                  <a:pt x="115" y="111"/>
                  <a:pt x="109" y="114"/>
                </a:cubicBezTo>
                <a:cubicBezTo>
                  <a:pt x="102" y="116"/>
                  <a:pt x="96" y="122"/>
                  <a:pt x="77" y="114"/>
                </a:cubicBezTo>
                <a:cubicBezTo>
                  <a:pt x="59" y="105"/>
                  <a:pt x="56" y="98"/>
                  <a:pt x="41" y="98"/>
                </a:cubicBezTo>
                <a:cubicBezTo>
                  <a:pt x="26" y="98"/>
                  <a:pt x="1" y="124"/>
                  <a:pt x="0" y="164"/>
                </a:cubicBezTo>
                <a:cubicBezTo>
                  <a:pt x="155" y="164"/>
                  <a:pt x="155" y="164"/>
                  <a:pt x="155" y="164"/>
                </a:cubicBezTo>
                <a:cubicBezTo>
                  <a:pt x="155" y="164"/>
                  <a:pt x="153" y="137"/>
                  <a:pt x="145" y="122"/>
                </a:cubicBezTo>
                <a:cubicBezTo>
                  <a:pt x="134" y="103"/>
                  <a:pt x="128" y="103"/>
                  <a:pt x="124" y="103"/>
                </a:cubicBezTo>
                <a:close/>
              </a:path>
            </a:pathLst>
          </a:custGeom>
          <a:solidFill>
            <a:srgbClr val="333333"/>
          </a:solidFill>
          <a:ln>
            <a:noFill/>
          </a:ln>
        </p:spPr>
        <p:txBody>
          <a:bodyPr vert="horz" wrap="square" lIns="91440" tIns="45720" rIns="91440" bIns="45720" numCol="1" anchor="t" anchorCtr="0" compatLnSpc="1">
            <a:prstTxWarp prst="textNoShape">
              <a:avLst/>
            </a:prstTxWarp>
          </a:bodyPr>
          <a:lstStyle/>
          <a:p>
            <a:pPr>
              <a:lnSpc>
                <a:spcPct val="90000"/>
              </a:lnSpc>
            </a:pPr>
            <a:endParaRPr lang="en-US" sz="2000" dirty="0">
              <a:solidFill>
                <a:srgbClr val="505050"/>
              </a:solidFill>
            </a:endParaRPr>
          </a:p>
        </p:txBody>
      </p:sp>
      <p:sp>
        <p:nvSpPr>
          <p:cNvPr id="34" name="Freeform 40"/>
          <p:cNvSpPr>
            <a:spLocks noChangeAspect="1" noEditPoints="1"/>
          </p:cNvSpPr>
          <p:nvPr/>
        </p:nvSpPr>
        <p:spPr bwMode="auto">
          <a:xfrm>
            <a:off x="11398628" y="1664668"/>
            <a:ext cx="824998" cy="878224"/>
          </a:xfrm>
          <a:custGeom>
            <a:avLst/>
            <a:gdLst>
              <a:gd name="T0" fmla="*/ 76 w 155"/>
              <a:gd name="T1" fmla="*/ 5 h 164"/>
              <a:gd name="T2" fmla="*/ 128 w 155"/>
              <a:gd name="T3" fmla="*/ 40 h 164"/>
              <a:gd name="T4" fmla="*/ 98 w 155"/>
              <a:gd name="T5" fmla="*/ 96 h 164"/>
              <a:gd name="T6" fmla="*/ 46 w 155"/>
              <a:gd name="T7" fmla="*/ 61 h 164"/>
              <a:gd name="T8" fmla="*/ 76 w 155"/>
              <a:gd name="T9" fmla="*/ 5 h 164"/>
              <a:gd name="T10" fmla="*/ 124 w 155"/>
              <a:gd name="T11" fmla="*/ 103 h 164"/>
              <a:gd name="T12" fmla="*/ 109 w 155"/>
              <a:gd name="T13" fmla="*/ 114 h 164"/>
              <a:gd name="T14" fmla="*/ 77 w 155"/>
              <a:gd name="T15" fmla="*/ 114 h 164"/>
              <a:gd name="T16" fmla="*/ 41 w 155"/>
              <a:gd name="T17" fmla="*/ 98 h 164"/>
              <a:gd name="T18" fmla="*/ 0 w 155"/>
              <a:gd name="T19" fmla="*/ 164 h 164"/>
              <a:gd name="T20" fmla="*/ 155 w 155"/>
              <a:gd name="T21" fmla="*/ 164 h 164"/>
              <a:gd name="T22" fmla="*/ 145 w 155"/>
              <a:gd name="T23" fmla="*/ 122 h 164"/>
              <a:gd name="T24" fmla="*/ 124 w 155"/>
              <a:gd name="T25" fmla="*/ 103 h 1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55" h="164">
                <a:moveTo>
                  <a:pt x="76" y="5"/>
                </a:moveTo>
                <a:cubicBezTo>
                  <a:pt x="98" y="0"/>
                  <a:pt x="122" y="15"/>
                  <a:pt x="128" y="40"/>
                </a:cubicBezTo>
                <a:cubicBezTo>
                  <a:pt x="134" y="66"/>
                  <a:pt x="121" y="90"/>
                  <a:pt x="98" y="96"/>
                </a:cubicBezTo>
                <a:cubicBezTo>
                  <a:pt x="76" y="102"/>
                  <a:pt x="52" y="86"/>
                  <a:pt x="46" y="61"/>
                </a:cubicBezTo>
                <a:cubicBezTo>
                  <a:pt x="40" y="36"/>
                  <a:pt x="53" y="11"/>
                  <a:pt x="76" y="5"/>
                </a:cubicBezTo>
                <a:moveTo>
                  <a:pt x="124" y="103"/>
                </a:moveTo>
                <a:cubicBezTo>
                  <a:pt x="120" y="103"/>
                  <a:pt x="115" y="111"/>
                  <a:pt x="109" y="114"/>
                </a:cubicBezTo>
                <a:cubicBezTo>
                  <a:pt x="102" y="116"/>
                  <a:pt x="96" y="122"/>
                  <a:pt x="77" y="114"/>
                </a:cubicBezTo>
                <a:cubicBezTo>
                  <a:pt x="59" y="105"/>
                  <a:pt x="56" y="98"/>
                  <a:pt x="41" y="98"/>
                </a:cubicBezTo>
                <a:cubicBezTo>
                  <a:pt x="26" y="98"/>
                  <a:pt x="1" y="124"/>
                  <a:pt x="0" y="164"/>
                </a:cubicBezTo>
                <a:cubicBezTo>
                  <a:pt x="155" y="164"/>
                  <a:pt x="155" y="164"/>
                  <a:pt x="155" y="164"/>
                </a:cubicBezTo>
                <a:cubicBezTo>
                  <a:pt x="155" y="164"/>
                  <a:pt x="153" y="137"/>
                  <a:pt x="145" y="122"/>
                </a:cubicBezTo>
                <a:cubicBezTo>
                  <a:pt x="134" y="103"/>
                  <a:pt x="128" y="103"/>
                  <a:pt x="124" y="103"/>
                </a:cubicBezTo>
                <a:close/>
              </a:path>
            </a:pathLst>
          </a:custGeom>
          <a:solidFill>
            <a:srgbClr val="333333"/>
          </a:solidFill>
          <a:ln>
            <a:noFill/>
          </a:ln>
        </p:spPr>
        <p:txBody>
          <a:bodyPr vert="horz" wrap="square" lIns="91440" tIns="45720" rIns="91440" bIns="45720" numCol="1" anchor="t" anchorCtr="0" compatLnSpc="1">
            <a:prstTxWarp prst="textNoShape">
              <a:avLst/>
            </a:prstTxWarp>
          </a:bodyPr>
          <a:lstStyle/>
          <a:p>
            <a:pPr>
              <a:lnSpc>
                <a:spcPct val="90000"/>
              </a:lnSpc>
            </a:pPr>
            <a:endParaRPr lang="en-US" sz="2000" dirty="0">
              <a:solidFill>
                <a:srgbClr val="505050"/>
              </a:solidFill>
            </a:endParaRPr>
          </a:p>
        </p:txBody>
      </p:sp>
    </p:spTree>
    <p:extLst>
      <p:ext uri="{BB962C8B-B14F-4D97-AF65-F5344CB8AC3E}">
        <p14:creationId xmlns:p14="http://schemas.microsoft.com/office/powerpoint/2010/main" val="27622461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65"/>
                                        </p:tgtEl>
                                        <p:attrNameLst>
                                          <p:attrName>style.visibility</p:attrName>
                                        </p:attrNameLst>
                                      </p:cBhvr>
                                      <p:to>
                                        <p:strVal val="visible"/>
                                      </p:to>
                                    </p:set>
                                  </p:childTnLst>
                                </p:cTn>
                              </p:par>
                            </p:childTnLst>
                          </p:cTn>
                        </p:par>
                        <p:par>
                          <p:cTn id="7" fill="hold">
                            <p:stCondLst>
                              <p:cond delay="0"/>
                            </p:stCondLst>
                            <p:childTnLst>
                              <p:par>
                                <p:cTn id="8" presetID="10" presetClass="entr" presetSubtype="0" fill="hold" grpId="0" nodeType="afterEffect">
                                  <p:stCondLst>
                                    <p:cond delay="0"/>
                                  </p:stCondLst>
                                  <p:childTnLst>
                                    <p:set>
                                      <p:cBhvr>
                                        <p:cTn id="9" dur="1" fill="hold">
                                          <p:stCondLst>
                                            <p:cond delay="0"/>
                                          </p:stCondLst>
                                        </p:cTn>
                                        <p:tgtEl>
                                          <p:spTgt spid="33">
                                            <p:txEl>
                                              <p:pRg st="0" end="0"/>
                                            </p:txEl>
                                          </p:spTgt>
                                        </p:tgtEl>
                                        <p:attrNameLst>
                                          <p:attrName>style.visibility</p:attrName>
                                        </p:attrNameLst>
                                      </p:cBhvr>
                                      <p:to>
                                        <p:strVal val="visible"/>
                                      </p:to>
                                    </p:set>
                                    <p:animEffect transition="in" filter="fade">
                                      <p:cBhvr>
                                        <p:cTn id="10" dur="500"/>
                                        <p:tgtEl>
                                          <p:spTgt spid="33">
                                            <p:txEl>
                                              <p:pRg st="0" end="0"/>
                                            </p:txEl>
                                          </p:spTgt>
                                        </p:tgtEl>
                                      </p:cBhvr>
                                    </p:animEffect>
                                  </p:childTnLst>
                                </p:cTn>
                              </p:par>
                              <p:par>
                                <p:cTn id="11" presetID="10" presetClass="entr" presetSubtype="0" fill="hold" grpId="0" nodeType="withEffect">
                                  <p:stCondLst>
                                    <p:cond delay="500"/>
                                  </p:stCondLst>
                                  <p:childTnLst>
                                    <p:set>
                                      <p:cBhvr>
                                        <p:cTn id="12" dur="1" fill="hold">
                                          <p:stCondLst>
                                            <p:cond delay="0"/>
                                          </p:stCondLst>
                                        </p:cTn>
                                        <p:tgtEl>
                                          <p:spTgt spid="33">
                                            <p:txEl>
                                              <p:pRg st="1" end="1"/>
                                            </p:txEl>
                                          </p:spTgt>
                                        </p:tgtEl>
                                        <p:attrNameLst>
                                          <p:attrName>style.visibility</p:attrName>
                                        </p:attrNameLst>
                                      </p:cBhvr>
                                      <p:to>
                                        <p:strVal val="visible"/>
                                      </p:to>
                                    </p:set>
                                    <p:animEffect transition="in" filter="fade">
                                      <p:cBhvr>
                                        <p:cTn id="13" dur="500"/>
                                        <p:tgtEl>
                                          <p:spTgt spid="33">
                                            <p:txEl>
                                              <p:pRg st="1" end="1"/>
                                            </p:txEl>
                                          </p:spTgt>
                                        </p:tgtEl>
                                      </p:cBhvr>
                                    </p:animEffect>
                                  </p:childTnLst>
                                </p:cTn>
                              </p:par>
                              <p:par>
                                <p:cTn id="14" presetID="10" presetClass="entr" presetSubtype="0" fill="hold" grpId="0" nodeType="withEffect">
                                  <p:stCondLst>
                                    <p:cond delay="1000"/>
                                  </p:stCondLst>
                                  <p:childTnLst>
                                    <p:set>
                                      <p:cBhvr>
                                        <p:cTn id="15" dur="1" fill="hold">
                                          <p:stCondLst>
                                            <p:cond delay="0"/>
                                          </p:stCondLst>
                                        </p:cTn>
                                        <p:tgtEl>
                                          <p:spTgt spid="33">
                                            <p:txEl>
                                              <p:pRg st="2" end="2"/>
                                            </p:txEl>
                                          </p:spTgt>
                                        </p:tgtEl>
                                        <p:attrNameLst>
                                          <p:attrName>style.visibility</p:attrName>
                                        </p:attrNameLst>
                                      </p:cBhvr>
                                      <p:to>
                                        <p:strVal val="visible"/>
                                      </p:to>
                                    </p:set>
                                    <p:animEffect transition="in" filter="fade">
                                      <p:cBhvr>
                                        <p:cTn id="16" dur="500"/>
                                        <p:tgtEl>
                                          <p:spTgt spid="33">
                                            <p:txEl>
                                              <p:pRg st="2" end="2"/>
                                            </p:txEl>
                                          </p:spTgt>
                                        </p:tgtEl>
                                      </p:cBhvr>
                                    </p:animEffect>
                                  </p:childTnLst>
                                </p:cTn>
                              </p:par>
                              <p:par>
                                <p:cTn id="17" presetID="53" presetClass="entr" presetSubtype="16" fill="hold" grpId="0" nodeType="withEffect">
                                  <p:stCondLst>
                                    <p:cond delay="0"/>
                                  </p:stCondLst>
                                  <p:childTnLst>
                                    <p:set>
                                      <p:cBhvr>
                                        <p:cTn id="18" dur="1" fill="hold">
                                          <p:stCondLst>
                                            <p:cond delay="0"/>
                                          </p:stCondLst>
                                        </p:cTn>
                                        <p:tgtEl>
                                          <p:spTgt spid="28"/>
                                        </p:tgtEl>
                                        <p:attrNameLst>
                                          <p:attrName>style.visibility</p:attrName>
                                        </p:attrNameLst>
                                      </p:cBhvr>
                                      <p:to>
                                        <p:strVal val="visible"/>
                                      </p:to>
                                    </p:set>
                                    <p:anim calcmode="lin" valueType="num">
                                      <p:cBhvr>
                                        <p:cTn id="19" dur="500" fill="hold"/>
                                        <p:tgtEl>
                                          <p:spTgt spid="28"/>
                                        </p:tgtEl>
                                        <p:attrNameLst>
                                          <p:attrName>ppt_w</p:attrName>
                                        </p:attrNameLst>
                                      </p:cBhvr>
                                      <p:tavLst>
                                        <p:tav tm="0">
                                          <p:val>
                                            <p:fltVal val="0"/>
                                          </p:val>
                                        </p:tav>
                                        <p:tav tm="100000">
                                          <p:val>
                                            <p:strVal val="#ppt_w"/>
                                          </p:val>
                                        </p:tav>
                                      </p:tavLst>
                                    </p:anim>
                                    <p:anim calcmode="lin" valueType="num">
                                      <p:cBhvr>
                                        <p:cTn id="20" dur="500" fill="hold"/>
                                        <p:tgtEl>
                                          <p:spTgt spid="28"/>
                                        </p:tgtEl>
                                        <p:attrNameLst>
                                          <p:attrName>ppt_h</p:attrName>
                                        </p:attrNameLst>
                                      </p:cBhvr>
                                      <p:tavLst>
                                        <p:tav tm="0">
                                          <p:val>
                                            <p:fltVal val="0"/>
                                          </p:val>
                                        </p:tav>
                                        <p:tav tm="100000">
                                          <p:val>
                                            <p:strVal val="#ppt_h"/>
                                          </p:val>
                                        </p:tav>
                                      </p:tavLst>
                                    </p:anim>
                                    <p:animEffect transition="in" filter="fade">
                                      <p:cBhvr>
                                        <p:cTn id="21" dur="500"/>
                                        <p:tgtEl>
                                          <p:spTgt spid="28"/>
                                        </p:tgtEl>
                                      </p:cBhvr>
                                    </p:animEffect>
                                  </p:childTnLst>
                                </p:cTn>
                              </p:par>
                              <p:par>
                                <p:cTn id="22" presetID="42" presetClass="entr" presetSubtype="0" fill="hold" grpId="0" nodeType="withEffect">
                                  <p:stCondLst>
                                    <p:cond delay="0"/>
                                  </p:stCondLst>
                                  <p:childTnLst>
                                    <p:set>
                                      <p:cBhvr>
                                        <p:cTn id="23" dur="1" fill="hold">
                                          <p:stCondLst>
                                            <p:cond delay="0"/>
                                          </p:stCondLst>
                                        </p:cTn>
                                        <p:tgtEl>
                                          <p:spTgt spid="40"/>
                                        </p:tgtEl>
                                        <p:attrNameLst>
                                          <p:attrName>style.visibility</p:attrName>
                                        </p:attrNameLst>
                                      </p:cBhvr>
                                      <p:to>
                                        <p:strVal val="visible"/>
                                      </p:to>
                                    </p:set>
                                    <p:animEffect transition="in" filter="fade">
                                      <p:cBhvr>
                                        <p:cTn id="24" dur="500"/>
                                        <p:tgtEl>
                                          <p:spTgt spid="40"/>
                                        </p:tgtEl>
                                      </p:cBhvr>
                                    </p:animEffect>
                                    <p:anim calcmode="lin" valueType="num">
                                      <p:cBhvr>
                                        <p:cTn id="25" dur="500" fill="hold"/>
                                        <p:tgtEl>
                                          <p:spTgt spid="40"/>
                                        </p:tgtEl>
                                        <p:attrNameLst>
                                          <p:attrName>ppt_x</p:attrName>
                                        </p:attrNameLst>
                                      </p:cBhvr>
                                      <p:tavLst>
                                        <p:tav tm="0">
                                          <p:val>
                                            <p:strVal val="#ppt_x"/>
                                          </p:val>
                                        </p:tav>
                                        <p:tav tm="100000">
                                          <p:val>
                                            <p:strVal val="#ppt_x"/>
                                          </p:val>
                                        </p:tav>
                                      </p:tavLst>
                                    </p:anim>
                                    <p:anim calcmode="lin" valueType="num">
                                      <p:cBhvr>
                                        <p:cTn id="26" dur="500" fill="hold"/>
                                        <p:tgtEl>
                                          <p:spTgt spid="40"/>
                                        </p:tgtEl>
                                        <p:attrNameLst>
                                          <p:attrName>ppt_y</p:attrName>
                                        </p:attrNameLst>
                                      </p:cBhvr>
                                      <p:tavLst>
                                        <p:tav tm="0">
                                          <p:val>
                                            <p:strVal val="#ppt_y+.1"/>
                                          </p:val>
                                        </p:tav>
                                        <p:tav tm="100000">
                                          <p:val>
                                            <p:strVal val="#ppt_y"/>
                                          </p:val>
                                        </p:tav>
                                      </p:tavLst>
                                    </p:anim>
                                  </p:childTnLst>
                                </p:cTn>
                              </p:par>
                              <p:par>
                                <p:cTn id="27" presetID="22" presetClass="entr" presetSubtype="8" fill="hold" nodeType="withEffect">
                                  <p:stCondLst>
                                    <p:cond delay="250"/>
                                  </p:stCondLst>
                                  <p:childTnLst>
                                    <p:set>
                                      <p:cBhvr>
                                        <p:cTn id="28" dur="1" fill="hold">
                                          <p:stCondLst>
                                            <p:cond delay="0"/>
                                          </p:stCondLst>
                                        </p:cTn>
                                        <p:tgtEl>
                                          <p:spTgt spid="62"/>
                                        </p:tgtEl>
                                        <p:attrNameLst>
                                          <p:attrName>style.visibility</p:attrName>
                                        </p:attrNameLst>
                                      </p:cBhvr>
                                      <p:to>
                                        <p:strVal val="visible"/>
                                      </p:to>
                                    </p:set>
                                    <p:animEffect transition="in" filter="wipe(left)">
                                      <p:cBhvr>
                                        <p:cTn id="29" dur="500"/>
                                        <p:tgtEl>
                                          <p:spTgt spid="62"/>
                                        </p:tgtEl>
                                      </p:cBhvr>
                                    </p:animEffect>
                                  </p:childTnLst>
                                </p:cTn>
                              </p:par>
                              <p:par>
                                <p:cTn id="30" presetID="53" presetClass="entr" presetSubtype="16" fill="hold" grpId="0" nodeType="withEffect">
                                  <p:stCondLst>
                                    <p:cond delay="500"/>
                                  </p:stCondLst>
                                  <p:childTnLst>
                                    <p:set>
                                      <p:cBhvr>
                                        <p:cTn id="31" dur="1" fill="hold">
                                          <p:stCondLst>
                                            <p:cond delay="0"/>
                                          </p:stCondLst>
                                        </p:cTn>
                                        <p:tgtEl>
                                          <p:spTgt spid="29"/>
                                        </p:tgtEl>
                                        <p:attrNameLst>
                                          <p:attrName>style.visibility</p:attrName>
                                        </p:attrNameLst>
                                      </p:cBhvr>
                                      <p:to>
                                        <p:strVal val="visible"/>
                                      </p:to>
                                    </p:set>
                                    <p:anim calcmode="lin" valueType="num">
                                      <p:cBhvr>
                                        <p:cTn id="32" dur="500" fill="hold"/>
                                        <p:tgtEl>
                                          <p:spTgt spid="29"/>
                                        </p:tgtEl>
                                        <p:attrNameLst>
                                          <p:attrName>ppt_w</p:attrName>
                                        </p:attrNameLst>
                                      </p:cBhvr>
                                      <p:tavLst>
                                        <p:tav tm="0">
                                          <p:val>
                                            <p:fltVal val="0"/>
                                          </p:val>
                                        </p:tav>
                                        <p:tav tm="100000">
                                          <p:val>
                                            <p:strVal val="#ppt_w"/>
                                          </p:val>
                                        </p:tav>
                                      </p:tavLst>
                                    </p:anim>
                                    <p:anim calcmode="lin" valueType="num">
                                      <p:cBhvr>
                                        <p:cTn id="33" dur="500" fill="hold"/>
                                        <p:tgtEl>
                                          <p:spTgt spid="29"/>
                                        </p:tgtEl>
                                        <p:attrNameLst>
                                          <p:attrName>ppt_h</p:attrName>
                                        </p:attrNameLst>
                                      </p:cBhvr>
                                      <p:tavLst>
                                        <p:tav tm="0">
                                          <p:val>
                                            <p:fltVal val="0"/>
                                          </p:val>
                                        </p:tav>
                                        <p:tav tm="100000">
                                          <p:val>
                                            <p:strVal val="#ppt_h"/>
                                          </p:val>
                                        </p:tav>
                                      </p:tavLst>
                                    </p:anim>
                                    <p:animEffect transition="in" filter="fade">
                                      <p:cBhvr>
                                        <p:cTn id="34" dur="500"/>
                                        <p:tgtEl>
                                          <p:spTgt spid="29"/>
                                        </p:tgtEl>
                                      </p:cBhvr>
                                    </p:animEffect>
                                  </p:childTnLst>
                                </p:cTn>
                              </p:par>
                              <p:par>
                                <p:cTn id="35" presetID="42" presetClass="entr" presetSubtype="0" fill="hold" grpId="0" nodeType="withEffect">
                                  <p:stCondLst>
                                    <p:cond delay="500"/>
                                  </p:stCondLst>
                                  <p:childTnLst>
                                    <p:set>
                                      <p:cBhvr>
                                        <p:cTn id="36" dur="1" fill="hold">
                                          <p:stCondLst>
                                            <p:cond delay="0"/>
                                          </p:stCondLst>
                                        </p:cTn>
                                        <p:tgtEl>
                                          <p:spTgt spid="41"/>
                                        </p:tgtEl>
                                        <p:attrNameLst>
                                          <p:attrName>style.visibility</p:attrName>
                                        </p:attrNameLst>
                                      </p:cBhvr>
                                      <p:to>
                                        <p:strVal val="visible"/>
                                      </p:to>
                                    </p:set>
                                    <p:animEffect transition="in" filter="fade">
                                      <p:cBhvr>
                                        <p:cTn id="37" dur="500"/>
                                        <p:tgtEl>
                                          <p:spTgt spid="41"/>
                                        </p:tgtEl>
                                      </p:cBhvr>
                                    </p:animEffect>
                                    <p:anim calcmode="lin" valueType="num">
                                      <p:cBhvr>
                                        <p:cTn id="38" dur="500" fill="hold"/>
                                        <p:tgtEl>
                                          <p:spTgt spid="41"/>
                                        </p:tgtEl>
                                        <p:attrNameLst>
                                          <p:attrName>ppt_x</p:attrName>
                                        </p:attrNameLst>
                                      </p:cBhvr>
                                      <p:tavLst>
                                        <p:tav tm="0">
                                          <p:val>
                                            <p:strVal val="#ppt_x"/>
                                          </p:val>
                                        </p:tav>
                                        <p:tav tm="100000">
                                          <p:val>
                                            <p:strVal val="#ppt_x"/>
                                          </p:val>
                                        </p:tav>
                                      </p:tavLst>
                                    </p:anim>
                                    <p:anim calcmode="lin" valueType="num">
                                      <p:cBhvr>
                                        <p:cTn id="39" dur="500" fill="hold"/>
                                        <p:tgtEl>
                                          <p:spTgt spid="41"/>
                                        </p:tgtEl>
                                        <p:attrNameLst>
                                          <p:attrName>ppt_y</p:attrName>
                                        </p:attrNameLst>
                                      </p:cBhvr>
                                      <p:tavLst>
                                        <p:tav tm="0">
                                          <p:val>
                                            <p:strVal val="#ppt_y+.1"/>
                                          </p:val>
                                        </p:tav>
                                        <p:tav tm="100000">
                                          <p:val>
                                            <p:strVal val="#ppt_y"/>
                                          </p:val>
                                        </p:tav>
                                      </p:tavLst>
                                    </p:anim>
                                  </p:childTnLst>
                                </p:cTn>
                              </p:par>
                              <p:par>
                                <p:cTn id="40" presetID="53" presetClass="entr" presetSubtype="16" fill="hold" grpId="0" nodeType="withEffect">
                                  <p:stCondLst>
                                    <p:cond delay="750"/>
                                  </p:stCondLst>
                                  <p:childTnLst>
                                    <p:set>
                                      <p:cBhvr>
                                        <p:cTn id="41" dur="1" fill="hold">
                                          <p:stCondLst>
                                            <p:cond delay="0"/>
                                          </p:stCondLst>
                                        </p:cTn>
                                        <p:tgtEl>
                                          <p:spTgt spid="30"/>
                                        </p:tgtEl>
                                        <p:attrNameLst>
                                          <p:attrName>style.visibility</p:attrName>
                                        </p:attrNameLst>
                                      </p:cBhvr>
                                      <p:to>
                                        <p:strVal val="visible"/>
                                      </p:to>
                                    </p:set>
                                    <p:anim calcmode="lin" valueType="num">
                                      <p:cBhvr>
                                        <p:cTn id="42" dur="500" fill="hold"/>
                                        <p:tgtEl>
                                          <p:spTgt spid="30"/>
                                        </p:tgtEl>
                                        <p:attrNameLst>
                                          <p:attrName>ppt_w</p:attrName>
                                        </p:attrNameLst>
                                      </p:cBhvr>
                                      <p:tavLst>
                                        <p:tav tm="0">
                                          <p:val>
                                            <p:fltVal val="0"/>
                                          </p:val>
                                        </p:tav>
                                        <p:tav tm="100000">
                                          <p:val>
                                            <p:strVal val="#ppt_w"/>
                                          </p:val>
                                        </p:tav>
                                      </p:tavLst>
                                    </p:anim>
                                    <p:anim calcmode="lin" valueType="num">
                                      <p:cBhvr>
                                        <p:cTn id="43" dur="500" fill="hold"/>
                                        <p:tgtEl>
                                          <p:spTgt spid="30"/>
                                        </p:tgtEl>
                                        <p:attrNameLst>
                                          <p:attrName>ppt_h</p:attrName>
                                        </p:attrNameLst>
                                      </p:cBhvr>
                                      <p:tavLst>
                                        <p:tav tm="0">
                                          <p:val>
                                            <p:fltVal val="0"/>
                                          </p:val>
                                        </p:tav>
                                        <p:tav tm="100000">
                                          <p:val>
                                            <p:strVal val="#ppt_h"/>
                                          </p:val>
                                        </p:tav>
                                      </p:tavLst>
                                    </p:anim>
                                    <p:animEffect transition="in" filter="fade">
                                      <p:cBhvr>
                                        <p:cTn id="44" dur="500"/>
                                        <p:tgtEl>
                                          <p:spTgt spid="30"/>
                                        </p:tgtEl>
                                      </p:cBhvr>
                                    </p:animEffect>
                                  </p:childTnLst>
                                </p:cTn>
                              </p:par>
                              <p:par>
                                <p:cTn id="45" presetID="42" presetClass="entr" presetSubtype="0" fill="hold" grpId="0" nodeType="withEffect">
                                  <p:stCondLst>
                                    <p:cond delay="750"/>
                                  </p:stCondLst>
                                  <p:childTnLst>
                                    <p:set>
                                      <p:cBhvr>
                                        <p:cTn id="46" dur="1" fill="hold">
                                          <p:stCondLst>
                                            <p:cond delay="0"/>
                                          </p:stCondLst>
                                        </p:cTn>
                                        <p:tgtEl>
                                          <p:spTgt spid="42"/>
                                        </p:tgtEl>
                                        <p:attrNameLst>
                                          <p:attrName>style.visibility</p:attrName>
                                        </p:attrNameLst>
                                      </p:cBhvr>
                                      <p:to>
                                        <p:strVal val="visible"/>
                                      </p:to>
                                    </p:set>
                                    <p:animEffect transition="in" filter="fade">
                                      <p:cBhvr>
                                        <p:cTn id="47" dur="500"/>
                                        <p:tgtEl>
                                          <p:spTgt spid="42"/>
                                        </p:tgtEl>
                                      </p:cBhvr>
                                    </p:animEffect>
                                    <p:anim calcmode="lin" valueType="num">
                                      <p:cBhvr>
                                        <p:cTn id="48" dur="500" fill="hold"/>
                                        <p:tgtEl>
                                          <p:spTgt spid="42"/>
                                        </p:tgtEl>
                                        <p:attrNameLst>
                                          <p:attrName>ppt_x</p:attrName>
                                        </p:attrNameLst>
                                      </p:cBhvr>
                                      <p:tavLst>
                                        <p:tav tm="0">
                                          <p:val>
                                            <p:strVal val="#ppt_x"/>
                                          </p:val>
                                        </p:tav>
                                        <p:tav tm="100000">
                                          <p:val>
                                            <p:strVal val="#ppt_x"/>
                                          </p:val>
                                        </p:tav>
                                      </p:tavLst>
                                    </p:anim>
                                    <p:anim calcmode="lin" valueType="num">
                                      <p:cBhvr>
                                        <p:cTn id="49" dur="500" fill="hold"/>
                                        <p:tgtEl>
                                          <p:spTgt spid="42"/>
                                        </p:tgtEl>
                                        <p:attrNameLst>
                                          <p:attrName>ppt_y</p:attrName>
                                        </p:attrNameLst>
                                      </p:cBhvr>
                                      <p:tavLst>
                                        <p:tav tm="0">
                                          <p:val>
                                            <p:strVal val="#ppt_y+.1"/>
                                          </p:val>
                                        </p:tav>
                                        <p:tav tm="100000">
                                          <p:val>
                                            <p:strVal val="#ppt_y"/>
                                          </p:val>
                                        </p:tav>
                                      </p:tavLst>
                                    </p:anim>
                                  </p:childTnLst>
                                </p:cTn>
                              </p:par>
                              <p:par>
                                <p:cTn id="50" presetID="53" presetClass="entr" presetSubtype="16" fill="hold" grpId="0" nodeType="withEffect">
                                  <p:stCondLst>
                                    <p:cond delay="1000"/>
                                  </p:stCondLst>
                                  <p:childTnLst>
                                    <p:set>
                                      <p:cBhvr>
                                        <p:cTn id="51" dur="1" fill="hold">
                                          <p:stCondLst>
                                            <p:cond delay="0"/>
                                          </p:stCondLst>
                                        </p:cTn>
                                        <p:tgtEl>
                                          <p:spTgt spid="31"/>
                                        </p:tgtEl>
                                        <p:attrNameLst>
                                          <p:attrName>style.visibility</p:attrName>
                                        </p:attrNameLst>
                                      </p:cBhvr>
                                      <p:to>
                                        <p:strVal val="visible"/>
                                      </p:to>
                                    </p:set>
                                    <p:anim calcmode="lin" valueType="num">
                                      <p:cBhvr>
                                        <p:cTn id="52" dur="500" fill="hold"/>
                                        <p:tgtEl>
                                          <p:spTgt spid="31"/>
                                        </p:tgtEl>
                                        <p:attrNameLst>
                                          <p:attrName>ppt_w</p:attrName>
                                        </p:attrNameLst>
                                      </p:cBhvr>
                                      <p:tavLst>
                                        <p:tav tm="0">
                                          <p:val>
                                            <p:fltVal val="0"/>
                                          </p:val>
                                        </p:tav>
                                        <p:tav tm="100000">
                                          <p:val>
                                            <p:strVal val="#ppt_w"/>
                                          </p:val>
                                        </p:tav>
                                      </p:tavLst>
                                    </p:anim>
                                    <p:anim calcmode="lin" valueType="num">
                                      <p:cBhvr>
                                        <p:cTn id="53" dur="500" fill="hold"/>
                                        <p:tgtEl>
                                          <p:spTgt spid="31"/>
                                        </p:tgtEl>
                                        <p:attrNameLst>
                                          <p:attrName>ppt_h</p:attrName>
                                        </p:attrNameLst>
                                      </p:cBhvr>
                                      <p:tavLst>
                                        <p:tav tm="0">
                                          <p:val>
                                            <p:fltVal val="0"/>
                                          </p:val>
                                        </p:tav>
                                        <p:tav tm="100000">
                                          <p:val>
                                            <p:strVal val="#ppt_h"/>
                                          </p:val>
                                        </p:tav>
                                      </p:tavLst>
                                    </p:anim>
                                    <p:animEffect transition="in" filter="fade">
                                      <p:cBhvr>
                                        <p:cTn id="54" dur="500"/>
                                        <p:tgtEl>
                                          <p:spTgt spid="31"/>
                                        </p:tgtEl>
                                      </p:cBhvr>
                                    </p:animEffect>
                                  </p:childTnLst>
                                </p:cTn>
                              </p:par>
                              <p:par>
                                <p:cTn id="55" presetID="42" presetClass="entr" presetSubtype="0" fill="hold" grpId="0" nodeType="withEffect">
                                  <p:stCondLst>
                                    <p:cond delay="1000"/>
                                  </p:stCondLst>
                                  <p:childTnLst>
                                    <p:set>
                                      <p:cBhvr>
                                        <p:cTn id="56" dur="1" fill="hold">
                                          <p:stCondLst>
                                            <p:cond delay="0"/>
                                          </p:stCondLst>
                                        </p:cTn>
                                        <p:tgtEl>
                                          <p:spTgt spid="43"/>
                                        </p:tgtEl>
                                        <p:attrNameLst>
                                          <p:attrName>style.visibility</p:attrName>
                                        </p:attrNameLst>
                                      </p:cBhvr>
                                      <p:to>
                                        <p:strVal val="visible"/>
                                      </p:to>
                                    </p:set>
                                    <p:animEffect transition="in" filter="fade">
                                      <p:cBhvr>
                                        <p:cTn id="57" dur="500"/>
                                        <p:tgtEl>
                                          <p:spTgt spid="43"/>
                                        </p:tgtEl>
                                      </p:cBhvr>
                                    </p:animEffect>
                                    <p:anim calcmode="lin" valueType="num">
                                      <p:cBhvr>
                                        <p:cTn id="58" dur="500" fill="hold"/>
                                        <p:tgtEl>
                                          <p:spTgt spid="43"/>
                                        </p:tgtEl>
                                        <p:attrNameLst>
                                          <p:attrName>ppt_x</p:attrName>
                                        </p:attrNameLst>
                                      </p:cBhvr>
                                      <p:tavLst>
                                        <p:tav tm="0">
                                          <p:val>
                                            <p:strVal val="#ppt_x"/>
                                          </p:val>
                                        </p:tav>
                                        <p:tav tm="100000">
                                          <p:val>
                                            <p:strVal val="#ppt_x"/>
                                          </p:val>
                                        </p:tav>
                                      </p:tavLst>
                                    </p:anim>
                                    <p:anim calcmode="lin" valueType="num">
                                      <p:cBhvr>
                                        <p:cTn id="59" dur="500" fill="hold"/>
                                        <p:tgtEl>
                                          <p:spTgt spid="43"/>
                                        </p:tgtEl>
                                        <p:attrNameLst>
                                          <p:attrName>ppt_y</p:attrName>
                                        </p:attrNameLst>
                                      </p:cBhvr>
                                      <p:tavLst>
                                        <p:tav tm="0">
                                          <p:val>
                                            <p:strVal val="#ppt_y+.1"/>
                                          </p:val>
                                        </p:tav>
                                        <p:tav tm="100000">
                                          <p:val>
                                            <p:strVal val="#ppt_y"/>
                                          </p:val>
                                        </p:tav>
                                      </p:tavLst>
                                    </p:anim>
                                  </p:childTnLst>
                                </p:cTn>
                              </p:par>
                              <p:par>
                                <p:cTn id="60" presetID="53" presetClass="entr" presetSubtype="16" fill="hold" grpId="0" nodeType="withEffect">
                                  <p:stCondLst>
                                    <p:cond delay="1250"/>
                                  </p:stCondLst>
                                  <p:childTnLst>
                                    <p:set>
                                      <p:cBhvr>
                                        <p:cTn id="61" dur="1" fill="hold">
                                          <p:stCondLst>
                                            <p:cond delay="0"/>
                                          </p:stCondLst>
                                        </p:cTn>
                                        <p:tgtEl>
                                          <p:spTgt spid="34"/>
                                        </p:tgtEl>
                                        <p:attrNameLst>
                                          <p:attrName>style.visibility</p:attrName>
                                        </p:attrNameLst>
                                      </p:cBhvr>
                                      <p:to>
                                        <p:strVal val="visible"/>
                                      </p:to>
                                    </p:set>
                                    <p:anim calcmode="lin" valueType="num">
                                      <p:cBhvr>
                                        <p:cTn id="62" dur="500" fill="hold"/>
                                        <p:tgtEl>
                                          <p:spTgt spid="34"/>
                                        </p:tgtEl>
                                        <p:attrNameLst>
                                          <p:attrName>ppt_w</p:attrName>
                                        </p:attrNameLst>
                                      </p:cBhvr>
                                      <p:tavLst>
                                        <p:tav tm="0">
                                          <p:val>
                                            <p:fltVal val="0"/>
                                          </p:val>
                                        </p:tav>
                                        <p:tav tm="100000">
                                          <p:val>
                                            <p:strVal val="#ppt_w"/>
                                          </p:val>
                                        </p:tav>
                                      </p:tavLst>
                                    </p:anim>
                                    <p:anim calcmode="lin" valueType="num">
                                      <p:cBhvr>
                                        <p:cTn id="63" dur="500" fill="hold"/>
                                        <p:tgtEl>
                                          <p:spTgt spid="34"/>
                                        </p:tgtEl>
                                        <p:attrNameLst>
                                          <p:attrName>ppt_h</p:attrName>
                                        </p:attrNameLst>
                                      </p:cBhvr>
                                      <p:tavLst>
                                        <p:tav tm="0">
                                          <p:val>
                                            <p:fltVal val="0"/>
                                          </p:val>
                                        </p:tav>
                                        <p:tav tm="100000">
                                          <p:val>
                                            <p:strVal val="#ppt_h"/>
                                          </p:val>
                                        </p:tav>
                                      </p:tavLst>
                                    </p:anim>
                                    <p:animEffect transition="in" filter="fade">
                                      <p:cBhvr>
                                        <p:cTn id="64" dur="500"/>
                                        <p:tgtEl>
                                          <p:spTgt spid="34"/>
                                        </p:tgtEl>
                                      </p:cBhvr>
                                    </p:animEffect>
                                  </p:childTnLst>
                                </p:cTn>
                              </p:par>
                              <p:par>
                                <p:cTn id="65" presetID="42" presetClass="entr" presetSubtype="0" fill="hold" grpId="0" nodeType="withEffect">
                                  <p:stCondLst>
                                    <p:cond delay="1250"/>
                                  </p:stCondLst>
                                  <p:childTnLst>
                                    <p:set>
                                      <p:cBhvr>
                                        <p:cTn id="66" dur="1" fill="hold">
                                          <p:stCondLst>
                                            <p:cond delay="0"/>
                                          </p:stCondLst>
                                        </p:cTn>
                                        <p:tgtEl>
                                          <p:spTgt spid="46"/>
                                        </p:tgtEl>
                                        <p:attrNameLst>
                                          <p:attrName>style.visibility</p:attrName>
                                        </p:attrNameLst>
                                      </p:cBhvr>
                                      <p:to>
                                        <p:strVal val="visible"/>
                                      </p:to>
                                    </p:set>
                                    <p:animEffect transition="in" filter="fade">
                                      <p:cBhvr>
                                        <p:cTn id="67" dur="500"/>
                                        <p:tgtEl>
                                          <p:spTgt spid="46"/>
                                        </p:tgtEl>
                                      </p:cBhvr>
                                    </p:animEffect>
                                    <p:anim calcmode="lin" valueType="num">
                                      <p:cBhvr>
                                        <p:cTn id="68" dur="500" fill="hold"/>
                                        <p:tgtEl>
                                          <p:spTgt spid="46"/>
                                        </p:tgtEl>
                                        <p:attrNameLst>
                                          <p:attrName>ppt_x</p:attrName>
                                        </p:attrNameLst>
                                      </p:cBhvr>
                                      <p:tavLst>
                                        <p:tav tm="0">
                                          <p:val>
                                            <p:strVal val="#ppt_x"/>
                                          </p:val>
                                        </p:tav>
                                        <p:tav tm="100000">
                                          <p:val>
                                            <p:strVal val="#ppt_x"/>
                                          </p:val>
                                        </p:tav>
                                      </p:tavLst>
                                    </p:anim>
                                    <p:anim calcmode="lin" valueType="num">
                                      <p:cBhvr>
                                        <p:cTn id="69" dur="500" fill="hold"/>
                                        <p:tgtEl>
                                          <p:spTgt spid="46"/>
                                        </p:tgtEl>
                                        <p:attrNameLst>
                                          <p:attrName>ppt_y</p:attrName>
                                        </p:attrNameLst>
                                      </p:cBhvr>
                                      <p:tavLst>
                                        <p:tav tm="0">
                                          <p:val>
                                            <p:strVal val="#ppt_y+.1"/>
                                          </p:val>
                                        </p:tav>
                                        <p:tav tm="100000">
                                          <p:val>
                                            <p:strVal val="#ppt_y"/>
                                          </p:val>
                                        </p:tav>
                                      </p:tavLst>
                                    </p:anim>
                                  </p:childTnLst>
                                </p:cTn>
                              </p:par>
                            </p:childTnLst>
                          </p:cTn>
                        </p:par>
                        <p:par>
                          <p:cTn id="70" fill="hold">
                            <p:stCondLst>
                              <p:cond delay="1750"/>
                            </p:stCondLst>
                            <p:childTnLst>
                              <p:par>
                                <p:cTn id="71" presetID="1" presetClass="emph" presetSubtype="2" fill="hold" nodeType="afterEffect">
                                  <p:stCondLst>
                                    <p:cond delay="0"/>
                                  </p:stCondLst>
                                  <p:childTnLst>
                                    <p:animClr clrSpc="rgb" dir="cw">
                                      <p:cBhvr>
                                        <p:cTn id="72" dur="750" fill="hold"/>
                                        <p:tgtEl>
                                          <p:spTgt spid="28"/>
                                        </p:tgtEl>
                                        <p:attrNameLst>
                                          <p:attrName>fillcolor</p:attrName>
                                        </p:attrNameLst>
                                      </p:cBhvr>
                                      <p:to>
                                        <a:srgbClr val="E81123"/>
                                      </p:to>
                                    </p:animClr>
                                    <p:set>
                                      <p:cBhvr>
                                        <p:cTn id="73" dur="750" fill="hold"/>
                                        <p:tgtEl>
                                          <p:spTgt spid="28"/>
                                        </p:tgtEl>
                                        <p:attrNameLst>
                                          <p:attrName>fill.type</p:attrName>
                                        </p:attrNameLst>
                                      </p:cBhvr>
                                      <p:to>
                                        <p:strVal val="solid"/>
                                      </p:to>
                                    </p:set>
                                    <p:set>
                                      <p:cBhvr>
                                        <p:cTn id="74" dur="750" fill="hold"/>
                                        <p:tgtEl>
                                          <p:spTgt spid="28"/>
                                        </p:tgtEl>
                                        <p:attrNameLst>
                                          <p:attrName>fill.on</p:attrName>
                                        </p:attrNameLst>
                                      </p:cBhvr>
                                      <p:to>
                                        <p:strVal val="true"/>
                                      </p:to>
                                    </p:set>
                                  </p:childTnLst>
                                </p:cTn>
                              </p:par>
                            </p:childTnLst>
                          </p:cTn>
                        </p:par>
                        <p:par>
                          <p:cTn id="75" fill="hold">
                            <p:stCondLst>
                              <p:cond delay="2500"/>
                            </p:stCondLst>
                            <p:childTnLst>
                              <p:par>
                                <p:cTn id="76" presetID="1" presetClass="emph" presetSubtype="2" fill="hold" nodeType="afterEffect">
                                  <p:stCondLst>
                                    <p:cond delay="0"/>
                                  </p:stCondLst>
                                  <p:childTnLst>
                                    <p:animClr clrSpc="rgb" dir="cw">
                                      <p:cBhvr>
                                        <p:cTn id="77" dur="750" fill="hold"/>
                                        <p:tgtEl>
                                          <p:spTgt spid="29"/>
                                        </p:tgtEl>
                                        <p:attrNameLst>
                                          <p:attrName>fillcolor</p:attrName>
                                        </p:attrNameLst>
                                      </p:cBhvr>
                                      <p:to>
                                        <a:srgbClr val="E81123"/>
                                      </p:to>
                                    </p:animClr>
                                    <p:set>
                                      <p:cBhvr>
                                        <p:cTn id="78" dur="750" fill="hold"/>
                                        <p:tgtEl>
                                          <p:spTgt spid="29"/>
                                        </p:tgtEl>
                                        <p:attrNameLst>
                                          <p:attrName>fill.type</p:attrName>
                                        </p:attrNameLst>
                                      </p:cBhvr>
                                      <p:to>
                                        <p:strVal val="solid"/>
                                      </p:to>
                                    </p:set>
                                    <p:set>
                                      <p:cBhvr>
                                        <p:cTn id="79" dur="750" fill="hold"/>
                                        <p:tgtEl>
                                          <p:spTgt spid="29"/>
                                        </p:tgtEl>
                                        <p:attrNameLst>
                                          <p:attrName>fill.on</p:attrName>
                                        </p:attrNameLst>
                                      </p:cBhvr>
                                      <p:to>
                                        <p:strVal val="true"/>
                                      </p:to>
                                    </p:set>
                                  </p:childTnLst>
                                </p:cTn>
                              </p:par>
                            </p:childTnLst>
                          </p:cTn>
                        </p:par>
                        <p:par>
                          <p:cTn id="80" fill="hold">
                            <p:stCondLst>
                              <p:cond delay="3250"/>
                            </p:stCondLst>
                            <p:childTnLst>
                              <p:par>
                                <p:cTn id="81" presetID="1" presetClass="emph" presetSubtype="2" fill="hold" nodeType="afterEffect">
                                  <p:stCondLst>
                                    <p:cond delay="0"/>
                                  </p:stCondLst>
                                  <p:childTnLst>
                                    <p:animClr clrSpc="rgb" dir="cw">
                                      <p:cBhvr>
                                        <p:cTn id="82" dur="750" fill="hold"/>
                                        <p:tgtEl>
                                          <p:spTgt spid="30"/>
                                        </p:tgtEl>
                                        <p:attrNameLst>
                                          <p:attrName>fillcolor</p:attrName>
                                        </p:attrNameLst>
                                      </p:cBhvr>
                                      <p:to>
                                        <a:srgbClr val="E81123"/>
                                      </p:to>
                                    </p:animClr>
                                    <p:set>
                                      <p:cBhvr>
                                        <p:cTn id="83" dur="750" fill="hold"/>
                                        <p:tgtEl>
                                          <p:spTgt spid="30"/>
                                        </p:tgtEl>
                                        <p:attrNameLst>
                                          <p:attrName>fill.type</p:attrName>
                                        </p:attrNameLst>
                                      </p:cBhvr>
                                      <p:to>
                                        <p:strVal val="solid"/>
                                      </p:to>
                                    </p:set>
                                    <p:set>
                                      <p:cBhvr>
                                        <p:cTn id="84" dur="750" fill="hold"/>
                                        <p:tgtEl>
                                          <p:spTgt spid="30"/>
                                        </p:tgtEl>
                                        <p:attrNameLst>
                                          <p:attrName>fill.on</p:attrName>
                                        </p:attrNameLst>
                                      </p:cBhvr>
                                      <p:to>
                                        <p:strVal val="true"/>
                                      </p:to>
                                    </p:set>
                                  </p:childTnLst>
                                </p:cTn>
                              </p:par>
                            </p:childTnLst>
                          </p:cTn>
                        </p:par>
                        <p:par>
                          <p:cTn id="85" fill="hold">
                            <p:stCondLst>
                              <p:cond delay="4000"/>
                            </p:stCondLst>
                            <p:childTnLst>
                              <p:par>
                                <p:cTn id="86" presetID="1" presetClass="emph" presetSubtype="2" fill="hold" nodeType="afterEffect">
                                  <p:stCondLst>
                                    <p:cond delay="0"/>
                                  </p:stCondLst>
                                  <p:childTnLst>
                                    <p:animClr clrSpc="rgb" dir="cw">
                                      <p:cBhvr>
                                        <p:cTn id="87" dur="750" fill="hold"/>
                                        <p:tgtEl>
                                          <p:spTgt spid="31"/>
                                        </p:tgtEl>
                                        <p:attrNameLst>
                                          <p:attrName>fillcolor</p:attrName>
                                        </p:attrNameLst>
                                      </p:cBhvr>
                                      <p:to>
                                        <a:srgbClr val="E81123"/>
                                      </p:to>
                                    </p:animClr>
                                    <p:set>
                                      <p:cBhvr>
                                        <p:cTn id="88" dur="750" fill="hold"/>
                                        <p:tgtEl>
                                          <p:spTgt spid="31"/>
                                        </p:tgtEl>
                                        <p:attrNameLst>
                                          <p:attrName>fill.type</p:attrName>
                                        </p:attrNameLst>
                                      </p:cBhvr>
                                      <p:to>
                                        <p:strVal val="solid"/>
                                      </p:to>
                                    </p:set>
                                    <p:set>
                                      <p:cBhvr>
                                        <p:cTn id="89" dur="750" fill="hold"/>
                                        <p:tgtEl>
                                          <p:spTgt spid="31"/>
                                        </p:tgtEl>
                                        <p:attrNameLst>
                                          <p:attrName>fill.on</p:attrName>
                                        </p:attrNameLst>
                                      </p:cBhvr>
                                      <p:to>
                                        <p:strVal val="true"/>
                                      </p:to>
                                    </p:set>
                                  </p:childTnLst>
                                </p:cTn>
                              </p:par>
                            </p:childTnLst>
                          </p:cTn>
                        </p:par>
                        <p:par>
                          <p:cTn id="90" fill="hold">
                            <p:stCondLst>
                              <p:cond delay="4750"/>
                            </p:stCondLst>
                            <p:childTnLst>
                              <p:par>
                                <p:cTn id="91" presetID="1" presetClass="emph" presetSubtype="2" fill="hold" nodeType="afterEffect">
                                  <p:stCondLst>
                                    <p:cond delay="0"/>
                                  </p:stCondLst>
                                  <p:childTnLst>
                                    <p:animClr clrSpc="rgb" dir="cw">
                                      <p:cBhvr>
                                        <p:cTn id="92" dur="750" fill="hold"/>
                                        <p:tgtEl>
                                          <p:spTgt spid="34"/>
                                        </p:tgtEl>
                                        <p:attrNameLst>
                                          <p:attrName>fillcolor</p:attrName>
                                        </p:attrNameLst>
                                      </p:cBhvr>
                                      <p:to>
                                        <a:srgbClr val="E81123"/>
                                      </p:to>
                                    </p:animClr>
                                    <p:set>
                                      <p:cBhvr>
                                        <p:cTn id="93" dur="750" fill="hold"/>
                                        <p:tgtEl>
                                          <p:spTgt spid="34"/>
                                        </p:tgtEl>
                                        <p:attrNameLst>
                                          <p:attrName>fill.type</p:attrName>
                                        </p:attrNameLst>
                                      </p:cBhvr>
                                      <p:to>
                                        <p:strVal val="solid"/>
                                      </p:to>
                                    </p:set>
                                    <p:set>
                                      <p:cBhvr>
                                        <p:cTn id="94" dur="750" fill="hold"/>
                                        <p:tgtEl>
                                          <p:spTgt spid="34"/>
                                        </p:tgtEl>
                                        <p:attrNameLst>
                                          <p:attrName>fill.on</p:attrName>
                                        </p:attrNameLst>
                                      </p:cBhvr>
                                      <p:to>
                                        <p:strVal val="true"/>
                                      </p:to>
                                    </p:set>
                                  </p:childTnLst>
                                </p:cTn>
                              </p:par>
                            </p:childTnLst>
                          </p:cTn>
                        </p:par>
                      </p:childTnLst>
                    </p:cTn>
                  </p:par>
                  <p:par>
                    <p:cTn id="95" fill="hold">
                      <p:stCondLst>
                        <p:cond delay="indefinite"/>
                      </p:stCondLst>
                      <p:childTnLst>
                        <p:par>
                          <p:cTn id="96" fill="hold">
                            <p:stCondLst>
                              <p:cond delay="0"/>
                            </p:stCondLst>
                            <p:childTnLst>
                              <p:par>
                                <p:cTn id="97" presetID="10" presetClass="entr" presetSubtype="0" fill="hold" grpId="0" nodeType="clickEffect">
                                  <p:stCondLst>
                                    <p:cond delay="0"/>
                                  </p:stCondLst>
                                  <p:childTnLst>
                                    <p:set>
                                      <p:cBhvr>
                                        <p:cTn id="98" dur="1" fill="hold">
                                          <p:stCondLst>
                                            <p:cond delay="0"/>
                                          </p:stCondLst>
                                        </p:cTn>
                                        <p:tgtEl>
                                          <p:spTgt spid="59"/>
                                        </p:tgtEl>
                                        <p:attrNameLst>
                                          <p:attrName>style.visibility</p:attrName>
                                        </p:attrNameLst>
                                      </p:cBhvr>
                                      <p:to>
                                        <p:strVal val="visible"/>
                                      </p:to>
                                    </p:set>
                                    <p:animEffect transition="in" filter="fade">
                                      <p:cBhvr>
                                        <p:cTn id="99" dur="500"/>
                                        <p:tgtEl>
                                          <p:spTgt spid="59"/>
                                        </p:tgtEl>
                                      </p:cBhvr>
                                    </p:animEffect>
                                  </p:childTnLst>
                                </p:cTn>
                              </p:par>
                              <p:par>
                                <p:cTn id="100" presetID="10" presetClass="entr" presetSubtype="0" fill="hold" grpId="0" nodeType="withEffect">
                                  <p:stCondLst>
                                    <p:cond delay="0"/>
                                  </p:stCondLst>
                                  <p:childTnLst>
                                    <p:set>
                                      <p:cBhvr>
                                        <p:cTn id="101" dur="1" fill="hold">
                                          <p:stCondLst>
                                            <p:cond delay="0"/>
                                          </p:stCondLst>
                                        </p:cTn>
                                        <p:tgtEl>
                                          <p:spTgt spid="57"/>
                                        </p:tgtEl>
                                        <p:attrNameLst>
                                          <p:attrName>style.visibility</p:attrName>
                                        </p:attrNameLst>
                                      </p:cBhvr>
                                      <p:to>
                                        <p:strVal val="visible"/>
                                      </p:to>
                                    </p:set>
                                    <p:animEffect transition="in" filter="fade">
                                      <p:cBhvr>
                                        <p:cTn id="102" dur="500"/>
                                        <p:tgtEl>
                                          <p:spTgt spid="57"/>
                                        </p:tgtEl>
                                      </p:cBhvr>
                                    </p:animEffect>
                                  </p:childTnLst>
                                </p:cTn>
                              </p:par>
                              <p:par>
                                <p:cTn id="103" presetID="10" presetClass="entr" presetSubtype="0" fill="hold" nodeType="withEffect">
                                  <p:stCondLst>
                                    <p:cond delay="0"/>
                                  </p:stCondLst>
                                  <p:childTnLst>
                                    <p:set>
                                      <p:cBhvr>
                                        <p:cTn id="104" dur="1" fill="hold">
                                          <p:stCondLst>
                                            <p:cond delay="0"/>
                                          </p:stCondLst>
                                        </p:cTn>
                                        <p:tgtEl>
                                          <p:spTgt spid="6"/>
                                        </p:tgtEl>
                                        <p:attrNameLst>
                                          <p:attrName>style.visibility</p:attrName>
                                        </p:attrNameLst>
                                      </p:cBhvr>
                                      <p:to>
                                        <p:strVal val="visible"/>
                                      </p:to>
                                    </p:set>
                                    <p:animEffect transition="in" filter="fade">
                                      <p:cBhvr>
                                        <p:cTn id="105" dur="500"/>
                                        <p:tgtEl>
                                          <p:spTgt spid="6"/>
                                        </p:tgtEl>
                                      </p:cBhvr>
                                    </p:animEffect>
                                  </p:childTnLst>
                                </p:cTn>
                              </p:par>
                              <p:par>
                                <p:cTn id="106" presetID="10" presetClass="entr" presetSubtype="0" fill="hold" grpId="0" nodeType="withEffect">
                                  <p:stCondLst>
                                    <p:cond delay="0"/>
                                  </p:stCondLst>
                                  <p:childTnLst>
                                    <p:set>
                                      <p:cBhvr>
                                        <p:cTn id="107" dur="1" fill="hold">
                                          <p:stCondLst>
                                            <p:cond delay="0"/>
                                          </p:stCondLst>
                                        </p:cTn>
                                        <p:tgtEl>
                                          <p:spTgt spid="60"/>
                                        </p:tgtEl>
                                        <p:attrNameLst>
                                          <p:attrName>style.visibility</p:attrName>
                                        </p:attrNameLst>
                                      </p:cBhvr>
                                      <p:to>
                                        <p:strVal val="visible"/>
                                      </p:to>
                                    </p:set>
                                    <p:animEffect transition="in" filter="fade">
                                      <p:cBhvr>
                                        <p:cTn id="108" dur="500"/>
                                        <p:tgtEl>
                                          <p:spTgt spid="60"/>
                                        </p:tgtEl>
                                      </p:cBhvr>
                                    </p:animEffect>
                                  </p:childTnLst>
                                </p:cTn>
                              </p:par>
                              <p:par>
                                <p:cTn id="109" presetID="10" presetClass="entr" presetSubtype="0" fill="hold" grpId="0" nodeType="withEffect">
                                  <p:stCondLst>
                                    <p:cond delay="0"/>
                                  </p:stCondLst>
                                  <p:childTnLst>
                                    <p:set>
                                      <p:cBhvr>
                                        <p:cTn id="110" dur="1" fill="hold">
                                          <p:stCondLst>
                                            <p:cond delay="0"/>
                                          </p:stCondLst>
                                        </p:cTn>
                                        <p:tgtEl>
                                          <p:spTgt spid="58"/>
                                        </p:tgtEl>
                                        <p:attrNameLst>
                                          <p:attrName>style.visibility</p:attrName>
                                        </p:attrNameLst>
                                      </p:cBhvr>
                                      <p:to>
                                        <p:strVal val="visible"/>
                                      </p:to>
                                    </p:set>
                                    <p:animEffect transition="in" filter="fade">
                                      <p:cBhvr>
                                        <p:cTn id="111" dur="500"/>
                                        <p:tgtEl>
                                          <p:spTgt spid="58"/>
                                        </p:tgtEl>
                                      </p:cBhvr>
                                    </p:animEffect>
                                  </p:childTnLst>
                                </p:cTn>
                              </p:par>
                            </p:childTnLst>
                          </p:cTn>
                        </p:par>
                        <p:par>
                          <p:cTn id="112" fill="hold">
                            <p:stCondLst>
                              <p:cond delay="500"/>
                            </p:stCondLst>
                            <p:childTnLst>
                              <p:par>
                                <p:cTn id="113" presetID="1" presetClass="entr" presetSubtype="0" fill="hold" grpId="1" nodeType="afterEffect">
                                  <p:stCondLst>
                                    <p:cond delay="0"/>
                                  </p:stCondLst>
                                  <p:childTnLst>
                                    <p:set>
                                      <p:cBhvr>
                                        <p:cTn id="114" dur="1" fill="hold">
                                          <p:stCondLst>
                                            <p:cond delay="0"/>
                                          </p:stCondLst>
                                        </p:cTn>
                                        <p:tgtEl>
                                          <p:spTgt spid="61"/>
                                        </p:tgtEl>
                                        <p:attrNameLst>
                                          <p:attrName>style.visibility</p:attrName>
                                        </p:attrNameLst>
                                      </p:cBhvr>
                                      <p:to>
                                        <p:strVal val="visible"/>
                                      </p:to>
                                    </p:set>
                                  </p:childTnLst>
                                </p:cTn>
                              </p:par>
                              <p:par>
                                <p:cTn id="115" presetID="63" presetClass="path" presetSubtype="0" accel="50000" decel="50000" fill="hold" grpId="0" nodeType="withEffect">
                                  <p:stCondLst>
                                    <p:cond delay="0"/>
                                  </p:stCondLst>
                                  <p:childTnLst>
                                    <p:animMotion origin="layout" path="M -0.36341 0.2919 L -4.58333E-6 2.59259E-6 " pathEditMode="relative" rAng="0" ptsTypes="AA">
                                      <p:cBhvr>
                                        <p:cTn id="116" dur="2000" fill="hold"/>
                                        <p:tgtEl>
                                          <p:spTgt spid="61"/>
                                        </p:tgtEl>
                                        <p:attrNameLst>
                                          <p:attrName>ppt_x</p:attrName>
                                          <p:attrName>ppt_y</p:attrName>
                                        </p:attrNameLst>
                                      </p:cBhvr>
                                      <p:rCtr x="18164" y="-14606"/>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p:bldP spid="41" grpId="0"/>
      <p:bldP spid="42" grpId="0"/>
      <p:bldP spid="43" grpId="0"/>
      <p:bldP spid="46" grpId="0"/>
      <p:bldP spid="59" grpId="0"/>
      <p:bldP spid="60" grpId="0" animBg="1"/>
      <p:bldP spid="61" grpId="0" animBg="1"/>
      <p:bldP spid="61" grpId="1" animBg="1"/>
      <p:bldP spid="65" grpId="0" animBg="1"/>
      <p:bldP spid="57" grpId="0"/>
      <p:bldP spid="58" grpId="0"/>
      <p:bldP spid="33" grpId="0" build="p"/>
      <p:bldP spid="28" grpId="0" animBg="1"/>
      <p:bldP spid="29" grpId="0" animBg="1"/>
      <p:bldP spid="30" grpId="0" animBg="1"/>
      <p:bldP spid="31" grpId="0" animBg="1"/>
      <p:bldP spid="34"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TextBox 28"/>
          <p:cNvSpPr txBox="1"/>
          <p:nvPr/>
        </p:nvSpPr>
        <p:spPr>
          <a:xfrm>
            <a:off x="6675021" y="3468185"/>
            <a:ext cx="3469390" cy="288137"/>
          </a:xfrm>
          <a:prstGeom prst="rect">
            <a:avLst/>
          </a:prstGeom>
          <a:solidFill>
            <a:srgbClr val="FFFFFF"/>
          </a:solidFill>
        </p:spPr>
        <p:txBody>
          <a:bodyPr wrap="square" lIns="0" tIns="0" rIns="0" bIns="0" rtlCol="0">
            <a:spAutoFit/>
          </a:bodyPr>
          <a:lstStyle/>
          <a:p>
            <a:pPr defTabSz="932597">
              <a:lnSpc>
                <a:spcPct val="90000"/>
              </a:lnSpc>
              <a:spcBef>
                <a:spcPts val="1224"/>
              </a:spcBef>
              <a:spcAft>
                <a:spcPts val="600"/>
              </a:spcAft>
              <a:buClr>
                <a:srgbClr val="FFFFFF"/>
              </a:buClr>
              <a:defRPr/>
            </a:pPr>
            <a:r>
              <a:rPr lang="en-US" sz="2040" dirty="0">
                <a:solidFill>
                  <a:srgbClr val="0078D7"/>
                </a:solidFill>
              </a:rPr>
              <a:t>Typical administrator</a:t>
            </a:r>
          </a:p>
        </p:txBody>
      </p:sp>
      <p:sp>
        <p:nvSpPr>
          <p:cNvPr id="2" name="Title 1"/>
          <p:cNvSpPr>
            <a:spLocks noGrp="1"/>
          </p:cNvSpPr>
          <p:nvPr>
            <p:ph type="title"/>
          </p:nvPr>
        </p:nvSpPr>
        <p:spPr/>
        <p:txBody>
          <a:bodyPr/>
          <a:lstStyle/>
          <a:p>
            <a:r>
              <a:rPr lang="en-US" spc="-153" dirty="0"/>
              <a:t>Helping protect privileged credentials</a:t>
            </a:r>
          </a:p>
        </p:txBody>
      </p:sp>
      <p:sp>
        <p:nvSpPr>
          <p:cNvPr id="40" name="Rectangle 39"/>
          <p:cNvSpPr/>
          <p:nvPr/>
        </p:nvSpPr>
        <p:spPr>
          <a:xfrm>
            <a:off x="6675022" y="2782413"/>
            <a:ext cx="811365" cy="201683"/>
          </a:xfrm>
          <a:prstGeom prst="rect">
            <a:avLst/>
          </a:prstGeom>
        </p:spPr>
        <p:txBody>
          <a:bodyPr wrap="square" lIns="0" tIns="0" rIns="0" bIns="0" anchor="ctr">
            <a:spAutoFit/>
          </a:bodyPr>
          <a:lstStyle/>
          <a:p>
            <a:pPr algn="ctr" defTabSz="932597">
              <a:lnSpc>
                <a:spcPct val="90000"/>
              </a:lnSpc>
              <a:spcBef>
                <a:spcPts val="1224"/>
              </a:spcBef>
              <a:buClr>
                <a:srgbClr val="FFFFFF"/>
              </a:buClr>
              <a:defRPr/>
            </a:pPr>
            <a:r>
              <a:rPr lang="en-US" sz="1428" dirty="0">
                <a:solidFill>
                  <a:srgbClr val="0078D7"/>
                </a:solidFill>
              </a:rPr>
              <a:t>Ben</a:t>
            </a:r>
            <a:endParaRPr lang="en-US" sz="1224" dirty="0">
              <a:solidFill>
                <a:srgbClr val="0078D7"/>
              </a:solidFill>
            </a:endParaRPr>
          </a:p>
        </p:txBody>
      </p:sp>
      <p:sp>
        <p:nvSpPr>
          <p:cNvPr id="41" name="Rectangle 40"/>
          <p:cNvSpPr/>
          <p:nvPr/>
        </p:nvSpPr>
        <p:spPr>
          <a:xfrm>
            <a:off x="8251538" y="2782413"/>
            <a:ext cx="811365" cy="201683"/>
          </a:xfrm>
          <a:prstGeom prst="rect">
            <a:avLst/>
          </a:prstGeom>
        </p:spPr>
        <p:txBody>
          <a:bodyPr wrap="square" lIns="0" tIns="0" rIns="0" bIns="0" anchor="ctr">
            <a:spAutoFit/>
          </a:bodyPr>
          <a:lstStyle/>
          <a:p>
            <a:pPr algn="ctr" defTabSz="932597">
              <a:lnSpc>
                <a:spcPct val="90000"/>
              </a:lnSpc>
              <a:spcBef>
                <a:spcPts val="1224"/>
              </a:spcBef>
              <a:buClr>
                <a:srgbClr val="FFFFFF"/>
              </a:buClr>
              <a:defRPr/>
            </a:pPr>
            <a:r>
              <a:rPr lang="en-US" sz="1428" dirty="0">
                <a:solidFill>
                  <a:srgbClr val="0078D7"/>
                </a:solidFill>
              </a:rPr>
              <a:t>Mary</a:t>
            </a:r>
            <a:endParaRPr lang="en-US" sz="1224" dirty="0">
              <a:solidFill>
                <a:srgbClr val="0078D7"/>
              </a:solidFill>
            </a:endParaRPr>
          </a:p>
        </p:txBody>
      </p:sp>
      <p:sp>
        <p:nvSpPr>
          <p:cNvPr id="42" name="Rectangle 41"/>
          <p:cNvSpPr/>
          <p:nvPr/>
        </p:nvSpPr>
        <p:spPr>
          <a:xfrm>
            <a:off x="9283851" y="2782413"/>
            <a:ext cx="811365" cy="201683"/>
          </a:xfrm>
          <a:prstGeom prst="rect">
            <a:avLst/>
          </a:prstGeom>
        </p:spPr>
        <p:txBody>
          <a:bodyPr wrap="square" lIns="0" tIns="0" rIns="0" bIns="0" anchor="ctr">
            <a:spAutoFit/>
          </a:bodyPr>
          <a:lstStyle/>
          <a:p>
            <a:pPr algn="ctr" defTabSz="932597">
              <a:lnSpc>
                <a:spcPct val="90000"/>
              </a:lnSpc>
              <a:spcBef>
                <a:spcPts val="1224"/>
              </a:spcBef>
              <a:buClr>
                <a:srgbClr val="FFFFFF"/>
              </a:buClr>
              <a:defRPr/>
            </a:pPr>
            <a:r>
              <a:rPr lang="en-US" sz="1428" dirty="0">
                <a:solidFill>
                  <a:srgbClr val="0078D7"/>
                </a:solidFill>
              </a:rPr>
              <a:t>Jake</a:t>
            </a:r>
            <a:endParaRPr lang="en-US" sz="1224" dirty="0">
              <a:solidFill>
                <a:srgbClr val="0078D7"/>
              </a:solidFill>
            </a:endParaRPr>
          </a:p>
        </p:txBody>
      </p:sp>
      <p:sp>
        <p:nvSpPr>
          <p:cNvPr id="43" name="Rectangle 42"/>
          <p:cNvSpPr/>
          <p:nvPr/>
        </p:nvSpPr>
        <p:spPr>
          <a:xfrm>
            <a:off x="10316165" y="2782413"/>
            <a:ext cx="811365" cy="201683"/>
          </a:xfrm>
          <a:prstGeom prst="rect">
            <a:avLst/>
          </a:prstGeom>
        </p:spPr>
        <p:txBody>
          <a:bodyPr wrap="square" lIns="0" tIns="0" rIns="0" bIns="0" anchor="ctr">
            <a:spAutoFit/>
          </a:bodyPr>
          <a:lstStyle/>
          <a:p>
            <a:pPr algn="ctr" defTabSz="932597">
              <a:lnSpc>
                <a:spcPct val="90000"/>
              </a:lnSpc>
              <a:spcBef>
                <a:spcPts val="1224"/>
              </a:spcBef>
              <a:buClr>
                <a:srgbClr val="FFFFFF"/>
              </a:buClr>
              <a:defRPr/>
            </a:pPr>
            <a:r>
              <a:rPr lang="en-US" sz="1428" dirty="0">
                <a:solidFill>
                  <a:srgbClr val="0078D7"/>
                </a:solidFill>
              </a:rPr>
              <a:t>Admin</a:t>
            </a:r>
            <a:endParaRPr lang="en-US" sz="1224" dirty="0">
              <a:solidFill>
                <a:srgbClr val="0078D7"/>
              </a:solidFill>
            </a:endParaRPr>
          </a:p>
        </p:txBody>
      </p:sp>
      <p:sp>
        <p:nvSpPr>
          <p:cNvPr id="46" name="Rectangle 45"/>
          <p:cNvSpPr/>
          <p:nvPr/>
        </p:nvSpPr>
        <p:spPr>
          <a:xfrm>
            <a:off x="11348479" y="2681571"/>
            <a:ext cx="811365" cy="403366"/>
          </a:xfrm>
          <a:prstGeom prst="rect">
            <a:avLst/>
          </a:prstGeom>
        </p:spPr>
        <p:txBody>
          <a:bodyPr wrap="square" lIns="0" tIns="0" rIns="0" bIns="0" anchor="ctr">
            <a:spAutoFit/>
          </a:bodyPr>
          <a:lstStyle/>
          <a:p>
            <a:pPr algn="ctr" defTabSz="932597">
              <a:lnSpc>
                <a:spcPct val="90000"/>
              </a:lnSpc>
              <a:spcBef>
                <a:spcPts val="1224"/>
              </a:spcBef>
              <a:buClr>
                <a:srgbClr val="FFFFFF"/>
              </a:buClr>
              <a:defRPr/>
            </a:pPr>
            <a:r>
              <a:rPr lang="en-US" sz="1428" dirty="0">
                <a:solidFill>
                  <a:srgbClr val="0078D7"/>
                </a:solidFill>
              </a:rPr>
              <a:t>Domain admin</a:t>
            </a:r>
            <a:endParaRPr lang="en-US" sz="1224" dirty="0">
              <a:solidFill>
                <a:srgbClr val="0078D7"/>
              </a:solidFill>
            </a:endParaRPr>
          </a:p>
        </p:txBody>
      </p:sp>
      <p:sp>
        <p:nvSpPr>
          <p:cNvPr id="59" name="TextBox 58"/>
          <p:cNvSpPr txBox="1"/>
          <p:nvPr/>
        </p:nvSpPr>
        <p:spPr>
          <a:xfrm>
            <a:off x="6675021" y="3468185"/>
            <a:ext cx="5488562" cy="288137"/>
          </a:xfrm>
          <a:prstGeom prst="rect">
            <a:avLst/>
          </a:prstGeom>
          <a:solidFill>
            <a:srgbClr val="FFFFFF"/>
          </a:solidFill>
        </p:spPr>
        <p:txBody>
          <a:bodyPr wrap="square" lIns="0" tIns="0" rIns="0" bIns="0" rtlCol="0">
            <a:spAutoFit/>
          </a:bodyPr>
          <a:lstStyle/>
          <a:p>
            <a:pPr defTabSz="932597">
              <a:lnSpc>
                <a:spcPct val="90000"/>
              </a:lnSpc>
              <a:spcBef>
                <a:spcPts val="1224"/>
              </a:spcBef>
              <a:spcAft>
                <a:spcPts val="600"/>
              </a:spcAft>
              <a:buClr>
                <a:srgbClr val="FFFFFF"/>
              </a:buClr>
              <a:defRPr/>
            </a:pPr>
            <a:r>
              <a:rPr lang="en-US" sz="2040" b="1" dirty="0">
                <a:solidFill>
                  <a:srgbClr val="0078D7"/>
                </a:solidFill>
              </a:rPr>
              <a:t>Just Enough </a:t>
            </a:r>
            <a:r>
              <a:rPr lang="en-US" sz="2040" dirty="0">
                <a:solidFill>
                  <a:srgbClr val="505050"/>
                </a:solidFill>
              </a:rPr>
              <a:t>and</a:t>
            </a:r>
            <a:r>
              <a:rPr lang="en-US" sz="2040" dirty="0">
                <a:solidFill>
                  <a:srgbClr val="0078D7"/>
                </a:solidFill>
              </a:rPr>
              <a:t> </a:t>
            </a:r>
            <a:r>
              <a:rPr lang="en-US" sz="2040" b="1" dirty="0">
                <a:solidFill>
                  <a:srgbClr val="0078D7"/>
                </a:solidFill>
              </a:rPr>
              <a:t>Just in Time </a:t>
            </a:r>
            <a:r>
              <a:rPr lang="en-US" sz="2040" dirty="0">
                <a:solidFill>
                  <a:srgbClr val="505050"/>
                </a:solidFill>
              </a:rPr>
              <a:t>administration</a:t>
            </a:r>
          </a:p>
        </p:txBody>
      </p:sp>
      <p:sp>
        <p:nvSpPr>
          <p:cNvPr id="60" name="Rectangle 59"/>
          <p:cNvSpPr/>
          <p:nvPr/>
        </p:nvSpPr>
        <p:spPr bwMode="auto">
          <a:xfrm>
            <a:off x="7116021" y="4107382"/>
            <a:ext cx="4494806" cy="2030609"/>
          </a:xfrm>
          <a:prstGeom prst="rect">
            <a:avLst/>
          </a:prstGeom>
          <a:solidFill>
            <a:srgbClr val="EEEEEE"/>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28" tIns="146262" rIns="182828" bIns="146262" numCol="1" spcCol="0" rtlCol="0" fromWordArt="0" anchor="t" anchorCtr="0" forceAA="0" compatLnSpc="1">
            <a:prstTxWarp prst="textNoShape">
              <a:avLst/>
            </a:prstTxWarp>
            <a:noAutofit/>
          </a:bodyPr>
          <a:lstStyle/>
          <a:p>
            <a:pPr algn="ctr" defTabSz="932114" fontAlgn="base">
              <a:lnSpc>
                <a:spcPct val="90000"/>
              </a:lnSpc>
              <a:spcBef>
                <a:spcPct val="0"/>
              </a:spcBef>
              <a:spcAft>
                <a:spcPct val="0"/>
              </a:spcAft>
            </a:pPr>
            <a:endParaRPr lang="en-US" sz="2400" dirty="0" err="1">
              <a:gradFill>
                <a:gsLst>
                  <a:gs pos="0">
                    <a:srgbClr val="FFFFFF"/>
                  </a:gs>
                  <a:gs pos="100000">
                    <a:srgbClr val="FFFFFF"/>
                  </a:gs>
                </a:gsLst>
                <a:lin ang="5400000" scaled="0"/>
              </a:gradFill>
              <a:ea typeface="Segoe UI" pitchFamily="34" charset="0"/>
              <a:cs typeface="Segoe UI" pitchFamily="34" charset="0"/>
            </a:endParaRPr>
          </a:p>
        </p:txBody>
      </p:sp>
      <p:sp>
        <p:nvSpPr>
          <p:cNvPr id="61" name="Rectangle 60"/>
          <p:cNvSpPr/>
          <p:nvPr/>
        </p:nvSpPr>
        <p:spPr bwMode="auto">
          <a:xfrm>
            <a:off x="7116021" y="4107382"/>
            <a:ext cx="4494806" cy="2030609"/>
          </a:xfrm>
          <a:prstGeom prst="rect">
            <a:avLst/>
          </a:prstGeom>
          <a:solidFill>
            <a:srgbClr val="00BCF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28" tIns="146262" rIns="182828" bIns="146262" numCol="1" spcCol="0" rtlCol="0" fromWordArt="0" anchor="t" anchorCtr="0" forceAA="0" compatLnSpc="1">
            <a:prstTxWarp prst="textNoShape">
              <a:avLst/>
            </a:prstTxWarp>
            <a:noAutofit/>
          </a:bodyPr>
          <a:lstStyle/>
          <a:p>
            <a:pPr algn="ctr" defTabSz="932114" fontAlgn="base">
              <a:lnSpc>
                <a:spcPct val="90000"/>
              </a:lnSpc>
              <a:spcBef>
                <a:spcPct val="0"/>
              </a:spcBef>
              <a:spcAft>
                <a:spcPct val="0"/>
              </a:spcAft>
            </a:pPr>
            <a:endParaRPr lang="en-US" sz="2400" dirty="0" err="1">
              <a:gradFill>
                <a:gsLst>
                  <a:gs pos="0">
                    <a:srgbClr val="FFFFFF"/>
                  </a:gs>
                  <a:gs pos="100000">
                    <a:srgbClr val="FFFFFF"/>
                  </a:gs>
                </a:gsLst>
                <a:lin ang="5400000" scaled="0"/>
              </a:gradFill>
              <a:ea typeface="Segoe UI" pitchFamily="34" charset="0"/>
              <a:cs typeface="Segoe UI" pitchFamily="34" charset="0"/>
            </a:endParaRPr>
          </a:p>
        </p:txBody>
      </p:sp>
      <p:cxnSp>
        <p:nvCxnSpPr>
          <p:cNvPr id="62" name="Straight Arrow Connector 61"/>
          <p:cNvCxnSpPr/>
          <p:nvPr/>
        </p:nvCxnSpPr>
        <p:spPr>
          <a:xfrm>
            <a:off x="7594264" y="2163662"/>
            <a:ext cx="549396" cy="0"/>
          </a:xfrm>
          <a:prstGeom prst="straightConnector1">
            <a:avLst/>
          </a:prstGeom>
          <a:ln w="28575">
            <a:solidFill>
              <a:schemeClr val="accent4"/>
            </a:solidFill>
            <a:headEnd type="none"/>
            <a:tailEnd type="triangle"/>
          </a:ln>
        </p:spPr>
        <p:style>
          <a:lnRef idx="1">
            <a:schemeClr val="accent1"/>
          </a:lnRef>
          <a:fillRef idx="0">
            <a:schemeClr val="accent1"/>
          </a:fillRef>
          <a:effectRef idx="0">
            <a:schemeClr val="accent1"/>
          </a:effectRef>
          <a:fontRef idx="minor">
            <a:schemeClr val="tx1"/>
          </a:fontRef>
        </p:style>
      </p:cxnSp>
      <p:sp>
        <p:nvSpPr>
          <p:cNvPr id="65" name="Rectangle 64"/>
          <p:cNvSpPr/>
          <p:nvPr/>
        </p:nvSpPr>
        <p:spPr bwMode="auto">
          <a:xfrm>
            <a:off x="884" y="4107382"/>
            <a:ext cx="12423713" cy="2887143"/>
          </a:xfrm>
          <a:custGeom>
            <a:avLst/>
            <a:gdLst>
              <a:gd name="connsiteX0" fmla="*/ 0 w 6969968"/>
              <a:gd name="connsiteY0" fmla="*/ 0 h 2830789"/>
              <a:gd name="connsiteX1" fmla="*/ 6969968 w 6969968"/>
              <a:gd name="connsiteY1" fmla="*/ 0 h 2830789"/>
              <a:gd name="connsiteX2" fmla="*/ 6969968 w 6969968"/>
              <a:gd name="connsiteY2" fmla="*/ 2830789 h 2830789"/>
              <a:gd name="connsiteX3" fmla="*/ 0 w 6969968"/>
              <a:gd name="connsiteY3" fmla="*/ 2830789 h 2830789"/>
              <a:gd name="connsiteX4" fmla="*/ 0 w 6969968"/>
              <a:gd name="connsiteY4" fmla="*/ 0 h 2830789"/>
              <a:gd name="connsiteX0" fmla="*/ 0 w 6969968"/>
              <a:gd name="connsiteY0" fmla="*/ 0 h 2830789"/>
              <a:gd name="connsiteX1" fmla="*/ 6969968 w 6969968"/>
              <a:gd name="connsiteY1" fmla="*/ 0 h 2830789"/>
              <a:gd name="connsiteX2" fmla="*/ 6962502 w 6969968"/>
              <a:gd name="connsiteY2" fmla="*/ 1994766 h 2830789"/>
              <a:gd name="connsiteX3" fmla="*/ 6969968 w 6969968"/>
              <a:gd name="connsiteY3" fmla="*/ 2830789 h 2830789"/>
              <a:gd name="connsiteX4" fmla="*/ 0 w 6969968"/>
              <a:gd name="connsiteY4" fmla="*/ 2830789 h 2830789"/>
              <a:gd name="connsiteX5" fmla="*/ 0 w 6969968"/>
              <a:gd name="connsiteY5" fmla="*/ 0 h 2830789"/>
              <a:gd name="connsiteX0" fmla="*/ 0 w 7481893"/>
              <a:gd name="connsiteY0" fmla="*/ 0 h 2830789"/>
              <a:gd name="connsiteX1" fmla="*/ 6969968 w 7481893"/>
              <a:gd name="connsiteY1" fmla="*/ 0 h 2830789"/>
              <a:gd name="connsiteX2" fmla="*/ 6962502 w 7481893"/>
              <a:gd name="connsiteY2" fmla="*/ 1994766 h 2830789"/>
              <a:gd name="connsiteX3" fmla="*/ 6955970 w 7481893"/>
              <a:gd name="connsiteY3" fmla="*/ 2484623 h 2830789"/>
              <a:gd name="connsiteX4" fmla="*/ 6969968 w 7481893"/>
              <a:gd name="connsiteY4" fmla="*/ 2830789 h 2830789"/>
              <a:gd name="connsiteX5" fmla="*/ 0 w 7481893"/>
              <a:gd name="connsiteY5" fmla="*/ 2830789 h 2830789"/>
              <a:gd name="connsiteX6" fmla="*/ 0 w 7481893"/>
              <a:gd name="connsiteY6" fmla="*/ 0 h 2830789"/>
              <a:gd name="connsiteX0" fmla="*/ 0 w 12141924"/>
              <a:gd name="connsiteY0" fmla="*/ 0 h 2830789"/>
              <a:gd name="connsiteX1" fmla="*/ 6969968 w 12141924"/>
              <a:gd name="connsiteY1" fmla="*/ 0 h 2830789"/>
              <a:gd name="connsiteX2" fmla="*/ 6962502 w 12141924"/>
              <a:gd name="connsiteY2" fmla="*/ 1994766 h 2830789"/>
              <a:gd name="connsiteX3" fmla="*/ 12141924 w 12141924"/>
              <a:gd name="connsiteY3" fmla="*/ 2001297 h 2830789"/>
              <a:gd name="connsiteX4" fmla="*/ 6969968 w 12141924"/>
              <a:gd name="connsiteY4" fmla="*/ 2830789 h 2830789"/>
              <a:gd name="connsiteX5" fmla="*/ 0 w 12141924"/>
              <a:gd name="connsiteY5" fmla="*/ 2830789 h 2830789"/>
              <a:gd name="connsiteX6" fmla="*/ 0 w 12141924"/>
              <a:gd name="connsiteY6" fmla="*/ 0 h 2830789"/>
              <a:gd name="connsiteX0" fmla="*/ 0 w 12672713"/>
              <a:gd name="connsiteY0" fmla="*/ 0 h 2830789"/>
              <a:gd name="connsiteX1" fmla="*/ 6969968 w 12672713"/>
              <a:gd name="connsiteY1" fmla="*/ 0 h 2830789"/>
              <a:gd name="connsiteX2" fmla="*/ 6962502 w 12672713"/>
              <a:gd name="connsiteY2" fmla="*/ 1994766 h 2830789"/>
              <a:gd name="connsiteX3" fmla="*/ 12141924 w 12672713"/>
              <a:gd name="connsiteY3" fmla="*/ 2001297 h 2830789"/>
              <a:gd name="connsiteX4" fmla="*/ 12162454 w 12672713"/>
              <a:gd name="connsiteY4" fmla="*/ 2817726 h 2830789"/>
              <a:gd name="connsiteX5" fmla="*/ 0 w 12672713"/>
              <a:gd name="connsiteY5" fmla="*/ 2830789 h 2830789"/>
              <a:gd name="connsiteX6" fmla="*/ 0 w 12672713"/>
              <a:gd name="connsiteY6" fmla="*/ 0 h 2830789"/>
              <a:gd name="connsiteX0" fmla="*/ 0 w 12164466"/>
              <a:gd name="connsiteY0" fmla="*/ 0 h 2830789"/>
              <a:gd name="connsiteX1" fmla="*/ 6969968 w 12164466"/>
              <a:gd name="connsiteY1" fmla="*/ 0 h 2830789"/>
              <a:gd name="connsiteX2" fmla="*/ 6962502 w 12164466"/>
              <a:gd name="connsiteY2" fmla="*/ 1994766 h 2830789"/>
              <a:gd name="connsiteX3" fmla="*/ 12141924 w 12164466"/>
              <a:gd name="connsiteY3" fmla="*/ 2001297 h 2830789"/>
              <a:gd name="connsiteX4" fmla="*/ 12162454 w 12164466"/>
              <a:gd name="connsiteY4" fmla="*/ 2817726 h 2830789"/>
              <a:gd name="connsiteX5" fmla="*/ 0 w 12164466"/>
              <a:gd name="connsiteY5" fmla="*/ 2830789 h 2830789"/>
              <a:gd name="connsiteX6" fmla="*/ 0 w 12164466"/>
              <a:gd name="connsiteY6" fmla="*/ 0 h 2830789"/>
              <a:gd name="connsiteX0" fmla="*/ 0 w 12187709"/>
              <a:gd name="connsiteY0" fmla="*/ 0 h 2830789"/>
              <a:gd name="connsiteX1" fmla="*/ 6969968 w 12187709"/>
              <a:gd name="connsiteY1" fmla="*/ 0 h 2830789"/>
              <a:gd name="connsiteX2" fmla="*/ 6962502 w 12187709"/>
              <a:gd name="connsiteY2" fmla="*/ 1994766 h 2830789"/>
              <a:gd name="connsiteX3" fmla="*/ 12187644 w 12187709"/>
              <a:gd name="connsiteY3" fmla="*/ 1968640 h 2830789"/>
              <a:gd name="connsiteX4" fmla="*/ 12162454 w 12187709"/>
              <a:gd name="connsiteY4" fmla="*/ 2817726 h 2830789"/>
              <a:gd name="connsiteX5" fmla="*/ 0 w 12187709"/>
              <a:gd name="connsiteY5" fmla="*/ 2830789 h 2830789"/>
              <a:gd name="connsiteX6" fmla="*/ 0 w 12187709"/>
              <a:gd name="connsiteY6" fmla="*/ 0 h 2830789"/>
              <a:gd name="connsiteX0" fmla="*/ 0 w 12187709"/>
              <a:gd name="connsiteY0" fmla="*/ 0 h 2830789"/>
              <a:gd name="connsiteX1" fmla="*/ 6969968 w 12187709"/>
              <a:gd name="connsiteY1" fmla="*/ 0 h 2830789"/>
              <a:gd name="connsiteX2" fmla="*/ 6962502 w 12187709"/>
              <a:gd name="connsiteY2" fmla="*/ 1994766 h 2830789"/>
              <a:gd name="connsiteX3" fmla="*/ 12187644 w 12187709"/>
              <a:gd name="connsiteY3" fmla="*/ 1968640 h 2830789"/>
              <a:gd name="connsiteX4" fmla="*/ 12162454 w 12187709"/>
              <a:gd name="connsiteY4" fmla="*/ 2817726 h 2830789"/>
              <a:gd name="connsiteX5" fmla="*/ 0 w 12187709"/>
              <a:gd name="connsiteY5" fmla="*/ 2830789 h 2830789"/>
              <a:gd name="connsiteX6" fmla="*/ 0 w 12187709"/>
              <a:gd name="connsiteY6" fmla="*/ 0 h 2830789"/>
              <a:gd name="connsiteX0" fmla="*/ 0 w 12187709"/>
              <a:gd name="connsiteY0" fmla="*/ 0 h 2830789"/>
              <a:gd name="connsiteX1" fmla="*/ 6969968 w 12187709"/>
              <a:gd name="connsiteY1" fmla="*/ 0 h 2830789"/>
              <a:gd name="connsiteX2" fmla="*/ 6962502 w 12187709"/>
              <a:gd name="connsiteY2" fmla="*/ 1994766 h 2830789"/>
              <a:gd name="connsiteX3" fmla="*/ 12187644 w 12187709"/>
              <a:gd name="connsiteY3" fmla="*/ 1968640 h 2830789"/>
              <a:gd name="connsiteX4" fmla="*/ 12162454 w 12187709"/>
              <a:gd name="connsiteY4" fmla="*/ 2817726 h 2830789"/>
              <a:gd name="connsiteX5" fmla="*/ 0 w 12187709"/>
              <a:gd name="connsiteY5" fmla="*/ 2830789 h 2830789"/>
              <a:gd name="connsiteX6" fmla="*/ 0 w 12187709"/>
              <a:gd name="connsiteY6" fmla="*/ 0 h 2830789"/>
              <a:gd name="connsiteX0" fmla="*/ 0 w 12187709"/>
              <a:gd name="connsiteY0" fmla="*/ 0 h 2830789"/>
              <a:gd name="connsiteX1" fmla="*/ 6969968 w 12187709"/>
              <a:gd name="connsiteY1" fmla="*/ 0 h 2830789"/>
              <a:gd name="connsiteX2" fmla="*/ 6962502 w 12187709"/>
              <a:gd name="connsiteY2" fmla="*/ 1994766 h 2830789"/>
              <a:gd name="connsiteX3" fmla="*/ 12187644 w 12187709"/>
              <a:gd name="connsiteY3" fmla="*/ 1968640 h 2830789"/>
              <a:gd name="connsiteX4" fmla="*/ 12162454 w 12187709"/>
              <a:gd name="connsiteY4" fmla="*/ 2817726 h 2830789"/>
              <a:gd name="connsiteX5" fmla="*/ 0 w 12187709"/>
              <a:gd name="connsiteY5" fmla="*/ 2830789 h 2830789"/>
              <a:gd name="connsiteX6" fmla="*/ 0 w 12187709"/>
              <a:gd name="connsiteY6" fmla="*/ 0 h 2830789"/>
              <a:gd name="connsiteX0" fmla="*/ 0 w 12181217"/>
              <a:gd name="connsiteY0" fmla="*/ 0 h 2830789"/>
              <a:gd name="connsiteX1" fmla="*/ 6969968 w 12181217"/>
              <a:gd name="connsiteY1" fmla="*/ 0 h 2830789"/>
              <a:gd name="connsiteX2" fmla="*/ 6962502 w 12181217"/>
              <a:gd name="connsiteY2" fmla="*/ 1994766 h 2830789"/>
              <a:gd name="connsiteX3" fmla="*/ 12181113 w 12181217"/>
              <a:gd name="connsiteY3" fmla="*/ 2007828 h 2830789"/>
              <a:gd name="connsiteX4" fmla="*/ 12162454 w 12181217"/>
              <a:gd name="connsiteY4" fmla="*/ 2817726 h 2830789"/>
              <a:gd name="connsiteX5" fmla="*/ 0 w 12181217"/>
              <a:gd name="connsiteY5" fmla="*/ 2830789 h 2830789"/>
              <a:gd name="connsiteX6" fmla="*/ 0 w 12181217"/>
              <a:gd name="connsiteY6" fmla="*/ 0 h 2830789"/>
              <a:gd name="connsiteX0" fmla="*/ 0 w 12181217"/>
              <a:gd name="connsiteY0" fmla="*/ 0 h 2830789"/>
              <a:gd name="connsiteX1" fmla="*/ 6969968 w 12181217"/>
              <a:gd name="connsiteY1" fmla="*/ 0 h 2830789"/>
              <a:gd name="connsiteX2" fmla="*/ 6962502 w 12181217"/>
              <a:gd name="connsiteY2" fmla="*/ 1994766 h 2830789"/>
              <a:gd name="connsiteX3" fmla="*/ 12181113 w 12181217"/>
              <a:gd name="connsiteY3" fmla="*/ 2007828 h 2830789"/>
              <a:gd name="connsiteX4" fmla="*/ 12162454 w 12181217"/>
              <a:gd name="connsiteY4" fmla="*/ 2817726 h 2830789"/>
              <a:gd name="connsiteX5" fmla="*/ 0 w 12181217"/>
              <a:gd name="connsiteY5" fmla="*/ 2830789 h 2830789"/>
              <a:gd name="connsiteX6" fmla="*/ 0 w 12181217"/>
              <a:gd name="connsiteY6" fmla="*/ 0 h 28307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81217" h="2830789">
                <a:moveTo>
                  <a:pt x="0" y="0"/>
                </a:moveTo>
                <a:lnTo>
                  <a:pt x="6969968" y="0"/>
                </a:lnTo>
                <a:cubicBezTo>
                  <a:pt x="6967479" y="664922"/>
                  <a:pt x="6964991" y="1329844"/>
                  <a:pt x="6962502" y="1994766"/>
                </a:cubicBezTo>
                <a:lnTo>
                  <a:pt x="12181113" y="2007828"/>
                </a:lnTo>
                <a:cubicBezTo>
                  <a:pt x="12182357" y="2147165"/>
                  <a:pt x="12172251" y="2283238"/>
                  <a:pt x="12162454" y="2817726"/>
                </a:cubicBezTo>
                <a:lnTo>
                  <a:pt x="0" y="2830789"/>
                </a:lnTo>
                <a:lnTo>
                  <a:pt x="0" y="0"/>
                </a:lnTo>
                <a:close/>
              </a:path>
            </a:pathLst>
          </a:custGeom>
          <a:solidFill>
            <a:srgbClr val="FFFFF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28" tIns="146262" rIns="182828" bIns="146262" numCol="1" spcCol="0" rtlCol="0" fromWordArt="0" anchor="t" anchorCtr="0" forceAA="0" compatLnSpc="1">
            <a:prstTxWarp prst="textNoShape">
              <a:avLst/>
            </a:prstTxWarp>
            <a:noAutofit/>
          </a:bodyPr>
          <a:lstStyle/>
          <a:p>
            <a:pPr algn="ctr" defTabSz="932114" fontAlgn="base">
              <a:lnSpc>
                <a:spcPct val="90000"/>
              </a:lnSpc>
              <a:spcBef>
                <a:spcPct val="0"/>
              </a:spcBef>
              <a:spcAft>
                <a:spcPct val="0"/>
              </a:spcAft>
            </a:pPr>
            <a:endParaRPr lang="en-US" sz="2400" dirty="0" err="1">
              <a:gradFill>
                <a:gsLst>
                  <a:gs pos="0">
                    <a:srgbClr val="FFFFFF"/>
                  </a:gs>
                  <a:gs pos="100000">
                    <a:srgbClr val="FFFFFF"/>
                  </a:gs>
                </a:gsLst>
                <a:lin ang="5400000" scaled="0"/>
              </a:gradFill>
              <a:ea typeface="Segoe UI" pitchFamily="34" charset="0"/>
              <a:cs typeface="Segoe UI" pitchFamily="34" charset="0"/>
            </a:endParaRPr>
          </a:p>
        </p:txBody>
      </p:sp>
      <p:grpSp>
        <p:nvGrpSpPr>
          <p:cNvPr id="6" name="Group 5"/>
          <p:cNvGrpSpPr/>
          <p:nvPr/>
        </p:nvGrpSpPr>
        <p:grpSpPr>
          <a:xfrm>
            <a:off x="7109603" y="4107384"/>
            <a:ext cx="4497965" cy="2030608"/>
            <a:chOff x="6436549" y="3429790"/>
            <a:chExt cx="4726976" cy="2722335"/>
          </a:xfrm>
        </p:grpSpPr>
        <p:cxnSp>
          <p:nvCxnSpPr>
            <p:cNvPr id="55" name="Straight Arrow Connector 54"/>
            <p:cNvCxnSpPr/>
            <p:nvPr/>
          </p:nvCxnSpPr>
          <p:spPr>
            <a:xfrm flipV="1">
              <a:off x="6436549" y="3429790"/>
              <a:ext cx="0" cy="2722335"/>
            </a:xfrm>
            <a:prstGeom prst="straightConnector1">
              <a:avLst/>
            </a:prstGeom>
            <a:ln w="28575" cap="sq">
              <a:solidFill>
                <a:srgbClr val="333333"/>
              </a:solidFill>
              <a:miter lim="800000"/>
              <a:headEnd type="none"/>
              <a:tailEnd type="triangle"/>
            </a:ln>
          </p:spPr>
          <p:style>
            <a:lnRef idx="1">
              <a:schemeClr val="accent1"/>
            </a:lnRef>
            <a:fillRef idx="0">
              <a:schemeClr val="accent1"/>
            </a:fillRef>
            <a:effectRef idx="0">
              <a:schemeClr val="accent1"/>
            </a:effectRef>
            <a:fontRef idx="minor">
              <a:schemeClr val="tx1"/>
            </a:fontRef>
          </p:style>
        </p:cxnSp>
        <p:cxnSp>
          <p:nvCxnSpPr>
            <p:cNvPr id="56" name="Straight Arrow Connector 55"/>
            <p:cNvCxnSpPr/>
            <p:nvPr/>
          </p:nvCxnSpPr>
          <p:spPr>
            <a:xfrm>
              <a:off x="6443294" y="6152124"/>
              <a:ext cx="4720231" cy="0"/>
            </a:xfrm>
            <a:prstGeom prst="straightConnector1">
              <a:avLst/>
            </a:prstGeom>
            <a:ln w="28575">
              <a:solidFill>
                <a:srgbClr val="333333"/>
              </a:solidFill>
              <a:headEnd type="none"/>
              <a:tailEnd type="triangle"/>
            </a:ln>
          </p:spPr>
          <p:style>
            <a:lnRef idx="1">
              <a:schemeClr val="accent1"/>
            </a:lnRef>
            <a:fillRef idx="0">
              <a:schemeClr val="accent1"/>
            </a:fillRef>
            <a:effectRef idx="0">
              <a:schemeClr val="accent1"/>
            </a:effectRef>
            <a:fontRef idx="minor">
              <a:schemeClr val="tx1"/>
            </a:fontRef>
          </p:style>
        </p:cxnSp>
      </p:grpSp>
      <p:sp>
        <p:nvSpPr>
          <p:cNvPr id="57" name="Rectangle 56"/>
          <p:cNvSpPr/>
          <p:nvPr/>
        </p:nvSpPr>
        <p:spPr>
          <a:xfrm rot="16200000">
            <a:off x="5905948" y="5007424"/>
            <a:ext cx="2030607" cy="230524"/>
          </a:xfrm>
          <a:prstGeom prst="rect">
            <a:avLst/>
          </a:prstGeom>
        </p:spPr>
        <p:txBody>
          <a:bodyPr wrap="square" lIns="0" tIns="0" rIns="0" bIns="0" anchor="ctr">
            <a:spAutoFit/>
          </a:bodyPr>
          <a:lstStyle/>
          <a:p>
            <a:pPr algn="ctr" defTabSz="932597">
              <a:lnSpc>
                <a:spcPct val="90000"/>
              </a:lnSpc>
              <a:spcBef>
                <a:spcPts val="1224"/>
              </a:spcBef>
              <a:buClr>
                <a:srgbClr val="FFFFFF"/>
              </a:buClr>
              <a:defRPr/>
            </a:pPr>
            <a:r>
              <a:rPr lang="en-US" sz="1632" dirty="0">
                <a:solidFill>
                  <a:srgbClr val="333333"/>
                </a:solidFill>
              </a:rPr>
              <a:t>Capability</a:t>
            </a:r>
          </a:p>
        </p:txBody>
      </p:sp>
      <p:sp>
        <p:nvSpPr>
          <p:cNvPr id="58" name="Rectangle 57"/>
          <p:cNvSpPr/>
          <p:nvPr/>
        </p:nvSpPr>
        <p:spPr>
          <a:xfrm>
            <a:off x="7090095" y="6207853"/>
            <a:ext cx="4517473" cy="230524"/>
          </a:xfrm>
          <a:prstGeom prst="rect">
            <a:avLst/>
          </a:prstGeom>
        </p:spPr>
        <p:txBody>
          <a:bodyPr wrap="square" lIns="0" tIns="0" rIns="0" bIns="0" anchor="ctr">
            <a:spAutoFit/>
          </a:bodyPr>
          <a:lstStyle/>
          <a:p>
            <a:pPr algn="ctr" defTabSz="932597">
              <a:lnSpc>
                <a:spcPct val="90000"/>
              </a:lnSpc>
              <a:spcBef>
                <a:spcPts val="1224"/>
              </a:spcBef>
              <a:buClr>
                <a:srgbClr val="FFFFFF"/>
              </a:buClr>
              <a:defRPr/>
            </a:pPr>
            <a:r>
              <a:rPr lang="en-US" sz="1632" dirty="0">
                <a:solidFill>
                  <a:srgbClr val="333333"/>
                </a:solidFill>
              </a:rPr>
              <a:t>Time</a:t>
            </a:r>
          </a:p>
        </p:txBody>
      </p:sp>
      <p:sp>
        <p:nvSpPr>
          <p:cNvPr id="33" name="Text Placeholder 8"/>
          <p:cNvSpPr txBox="1">
            <a:spLocks/>
          </p:cNvSpPr>
          <p:nvPr/>
        </p:nvSpPr>
        <p:spPr>
          <a:xfrm>
            <a:off x="275481" y="1682743"/>
            <a:ext cx="5572417" cy="4765792"/>
          </a:xfrm>
          <a:prstGeom prst="rect">
            <a:avLst/>
          </a:prstGeom>
        </p:spPr>
        <p:txBody>
          <a:bodyPr vert="horz" wrap="square" lIns="149217" tIns="0" rIns="149217" bIns="0" rtlCol="0" anchor="t">
            <a:spAutoFit/>
          </a:bodyPr>
          <a:lstStyle>
            <a:lvl1pPr marL="0" marR="0" indent="0" algn="l" defTabSz="932667" rtl="0" eaLnBrk="1" fontAlgn="auto" latinLnBrk="0" hangingPunct="1">
              <a:lnSpc>
                <a:spcPct val="90000"/>
              </a:lnSpc>
              <a:spcBef>
                <a:spcPct val="20000"/>
              </a:spcBef>
              <a:spcAft>
                <a:spcPts val="0"/>
              </a:spcAft>
              <a:buClr>
                <a:schemeClr val="tx1"/>
              </a:buClr>
              <a:buSzPct val="90000"/>
              <a:buFont typeface="Wingdings" panose="05000000000000000000" pitchFamily="2" charset="2"/>
              <a:buNone/>
              <a:tabLst/>
              <a:defRPr sz="4000" kern="1200" spc="0" baseline="0">
                <a:gradFill>
                  <a:gsLst>
                    <a:gs pos="20354">
                      <a:schemeClr val="accent1"/>
                    </a:gs>
                    <a:gs pos="40000">
                      <a:schemeClr val="accent1"/>
                    </a:gs>
                  </a:gsLst>
                  <a:lin ang="5400000" scaled="0"/>
                </a:gradFill>
                <a:latin typeface="+mj-lt"/>
                <a:ea typeface="+mn-ea"/>
                <a:cs typeface="+mn-cs"/>
              </a:defRPr>
            </a:lvl1pPr>
            <a:lvl2pPr marL="0" marR="0" indent="0" algn="l" defTabSz="932667" rtl="0" eaLnBrk="1" fontAlgn="auto" latinLnBrk="0" hangingPunct="1">
              <a:lnSpc>
                <a:spcPct val="90000"/>
              </a:lnSpc>
              <a:spcBef>
                <a:spcPct val="20000"/>
              </a:spcBef>
              <a:spcAft>
                <a:spcPts val="0"/>
              </a:spcAft>
              <a:buClr>
                <a:schemeClr val="tx1"/>
              </a:buClr>
              <a:buSzPct val="90000"/>
              <a:buFontTx/>
              <a:buNone/>
              <a:tabLst/>
              <a:defRPr sz="2000" kern="1200" spc="0" baseline="0">
                <a:gradFill>
                  <a:gsLst>
                    <a:gs pos="1250">
                      <a:schemeClr val="bg2"/>
                    </a:gs>
                    <a:gs pos="100000">
                      <a:schemeClr val="bg2"/>
                    </a:gs>
                  </a:gsLst>
                  <a:lin ang="5400000" scaled="0"/>
                </a:gradFill>
                <a:latin typeface="+mn-lt"/>
                <a:ea typeface="+mn-ea"/>
                <a:cs typeface="+mn-cs"/>
              </a:defRPr>
            </a:lvl2pPr>
            <a:lvl3pPr marL="228582" marR="0" indent="0" algn="l" defTabSz="932667" rtl="0" eaLnBrk="1" fontAlgn="auto" latinLnBrk="0" hangingPunct="1">
              <a:lnSpc>
                <a:spcPct val="90000"/>
              </a:lnSpc>
              <a:spcBef>
                <a:spcPct val="20000"/>
              </a:spcBef>
              <a:spcAft>
                <a:spcPts val="0"/>
              </a:spcAft>
              <a:buClr>
                <a:schemeClr val="tx1"/>
              </a:buClr>
              <a:buSzPct val="90000"/>
              <a:buFont typeface="Wingdings" panose="05000000000000000000" pitchFamily="2" charset="2"/>
              <a:buNone/>
              <a:tabLst/>
              <a:defRPr sz="2000" kern="1200" spc="0" baseline="0">
                <a:gradFill>
                  <a:gsLst>
                    <a:gs pos="1250">
                      <a:schemeClr val="bg2"/>
                    </a:gs>
                    <a:gs pos="100000">
                      <a:schemeClr val="bg2"/>
                    </a:gs>
                  </a:gsLst>
                  <a:lin ang="5400000" scaled="0"/>
                </a:gradFill>
                <a:latin typeface="+mn-lt"/>
                <a:ea typeface="+mn-ea"/>
                <a:cs typeface="+mn-cs"/>
              </a:defRPr>
            </a:lvl3pPr>
            <a:lvl4pPr marL="457163" marR="0" indent="0" algn="l" defTabSz="932667" rtl="0" eaLnBrk="1" fontAlgn="auto" latinLnBrk="0" hangingPunct="1">
              <a:lnSpc>
                <a:spcPct val="90000"/>
              </a:lnSpc>
              <a:spcBef>
                <a:spcPct val="20000"/>
              </a:spcBef>
              <a:spcAft>
                <a:spcPts val="0"/>
              </a:spcAft>
              <a:buClr>
                <a:schemeClr val="tx1"/>
              </a:buClr>
              <a:buSzPct val="90000"/>
              <a:buFont typeface="Wingdings" panose="05000000000000000000" pitchFamily="2" charset="2"/>
              <a:buNone/>
              <a:tabLst/>
              <a:defRPr sz="1800" kern="1200" spc="0" baseline="0">
                <a:gradFill>
                  <a:gsLst>
                    <a:gs pos="1250">
                      <a:schemeClr val="bg2"/>
                    </a:gs>
                    <a:gs pos="100000">
                      <a:schemeClr val="bg2"/>
                    </a:gs>
                  </a:gsLst>
                  <a:lin ang="5400000" scaled="0"/>
                </a:gradFill>
                <a:latin typeface="+mn-lt"/>
                <a:ea typeface="+mn-ea"/>
                <a:cs typeface="+mn-cs"/>
              </a:defRPr>
            </a:lvl4pPr>
            <a:lvl5pPr marL="685745" marR="0" indent="0" algn="l" defTabSz="932667" rtl="0" eaLnBrk="1" fontAlgn="auto" latinLnBrk="0" hangingPunct="1">
              <a:lnSpc>
                <a:spcPct val="90000"/>
              </a:lnSpc>
              <a:spcBef>
                <a:spcPct val="20000"/>
              </a:spcBef>
              <a:spcAft>
                <a:spcPts val="0"/>
              </a:spcAft>
              <a:buClr>
                <a:schemeClr val="tx1"/>
              </a:buClr>
              <a:buSzPct val="90000"/>
              <a:buFont typeface="Wingdings" panose="05000000000000000000" pitchFamily="2" charset="2"/>
              <a:buNone/>
              <a:tabLst/>
              <a:defRPr sz="1800" kern="1200" spc="0" baseline="0">
                <a:gradFill>
                  <a:gsLst>
                    <a:gs pos="1250">
                      <a:schemeClr val="bg2"/>
                    </a:gs>
                    <a:gs pos="100000">
                      <a:schemeClr val="bg2"/>
                    </a:gs>
                  </a:gsLst>
                  <a:lin ang="5400000" scaled="0"/>
                </a:gradFill>
                <a:latin typeface="+mn-lt"/>
                <a:ea typeface="+mn-ea"/>
                <a:cs typeface="+mn-cs"/>
              </a:defRPr>
            </a:lvl5pPr>
            <a:lvl6pPr marL="2564834" indent="-233167" algn="l" defTabSz="932667"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170" indent="-233167" algn="l" defTabSz="932667"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503" indent="-233167" algn="l" defTabSz="932667"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3838" indent="-233167" algn="l" defTabSz="932667"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defTabSz="932308">
              <a:spcBef>
                <a:spcPts val="1224"/>
              </a:spcBef>
              <a:buClr>
                <a:srgbClr val="FFFFFF"/>
              </a:buClr>
              <a:defRPr/>
            </a:pPr>
            <a:r>
              <a:rPr lang="en-US" sz="2856" dirty="0">
                <a:solidFill>
                  <a:srgbClr val="0078D7"/>
                </a:solidFill>
              </a:rPr>
              <a:t>Credential Guard </a:t>
            </a:r>
          </a:p>
          <a:p>
            <a:pPr defTabSz="932308">
              <a:spcBef>
                <a:spcPts val="0"/>
              </a:spcBef>
              <a:spcAft>
                <a:spcPts val="1224"/>
              </a:spcAft>
              <a:buClr>
                <a:srgbClr val="FFFFFF"/>
              </a:buClr>
              <a:defRPr/>
            </a:pPr>
            <a:r>
              <a:rPr lang="en-US" sz="1632" dirty="0">
                <a:solidFill>
                  <a:srgbClr val="333333"/>
                </a:solidFill>
                <a:latin typeface="Segoe UI"/>
              </a:rPr>
              <a:t>Prevents Pass-the-Hash and Pass-the-Ticket attacks </a:t>
            </a:r>
            <a:br>
              <a:rPr lang="en-US" sz="1632" dirty="0">
                <a:solidFill>
                  <a:srgbClr val="333333"/>
                </a:solidFill>
                <a:latin typeface="Segoe UI"/>
              </a:rPr>
            </a:br>
            <a:r>
              <a:rPr lang="en-US" sz="1632" dirty="0">
                <a:solidFill>
                  <a:srgbClr val="333333"/>
                </a:solidFill>
                <a:latin typeface="Segoe UI"/>
              </a:rPr>
              <a:t>by protecting stored credentials through </a:t>
            </a:r>
            <a:br>
              <a:rPr lang="en-US" sz="1632" dirty="0">
                <a:solidFill>
                  <a:srgbClr val="333333"/>
                </a:solidFill>
                <a:latin typeface="Segoe UI"/>
              </a:rPr>
            </a:br>
            <a:r>
              <a:rPr lang="en-US" sz="1632" dirty="0">
                <a:solidFill>
                  <a:srgbClr val="333333"/>
                </a:solidFill>
                <a:latin typeface="Segoe UI"/>
              </a:rPr>
              <a:t>virtualization-based security.</a:t>
            </a:r>
          </a:p>
          <a:p>
            <a:pPr defTabSz="932308">
              <a:spcBef>
                <a:spcPts val="1224"/>
              </a:spcBef>
              <a:buClr>
                <a:srgbClr val="FFFFFF"/>
              </a:buClr>
              <a:defRPr/>
            </a:pPr>
            <a:r>
              <a:rPr lang="en-US" sz="2856" dirty="0">
                <a:solidFill>
                  <a:srgbClr val="0078D7"/>
                </a:solidFill>
              </a:rPr>
              <a:t>Remote Credential Guard </a:t>
            </a:r>
          </a:p>
          <a:p>
            <a:pPr defTabSz="932308">
              <a:spcBef>
                <a:spcPts val="0"/>
              </a:spcBef>
              <a:spcAft>
                <a:spcPts val="1224"/>
              </a:spcAft>
              <a:buClr>
                <a:srgbClr val="FFFFFF"/>
              </a:buClr>
              <a:defRPr/>
            </a:pPr>
            <a:r>
              <a:rPr lang="en-US" sz="1632" dirty="0">
                <a:solidFill>
                  <a:srgbClr val="333333"/>
                </a:solidFill>
                <a:latin typeface="Segoe UI"/>
              </a:rPr>
              <a:t>Works in conjunction with Credential Guard </a:t>
            </a:r>
            <a:br>
              <a:rPr lang="en-US" sz="1632" dirty="0">
                <a:solidFill>
                  <a:srgbClr val="333333"/>
                </a:solidFill>
                <a:latin typeface="Segoe UI"/>
              </a:rPr>
            </a:br>
            <a:r>
              <a:rPr lang="en-US" sz="1632" dirty="0">
                <a:solidFill>
                  <a:srgbClr val="333333"/>
                </a:solidFill>
                <a:latin typeface="Segoe UI"/>
              </a:rPr>
              <a:t>for RDP sessions to deliver Single Sign-On (SSO), eliminating the need to pass credentials to the RDP host.</a:t>
            </a:r>
          </a:p>
          <a:p>
            <a:pPr defTabSz="932308">
              <a:spcBef>
                <a:spcPts val="1224"/>
              </a:spcBef>
              <a:buClr>
                <a:srgbClr val="FFFFFF"/>
              </a:buClr>
              <a:defRPr/>
            </a:pPr>
            <a:r>
              <a:rPr lang="en-US" sz="2856" dirty="0">
                <a:solidFill>
                  <a:srgbClr val="0078D7"/>
                </a:solidFill>
              </a:rPr>
              <a:t>Just Enough Administration</a:t>
            </a:r>
          </a:p>
          <a:p>
            <a:pPr defTabSz="932308">
              <a:spcBef>
                <a:spcPts val="0"/>
              </a:spcBef>
              <a:spcAft>
                <a:spcPts val="1224"/>
              </a:spcAft>
              <a:buClr>
                <a:srgbClr val="FFFFFF"/>
              </a:buClr>
              <a:defRPr/>
            </a:pPr>
            <a:r>
              <a:rPr lang="en-US" sz="1632" dirty="0">
                <a:solidFill>
                  <a:srgbClr val="333333"/>
                </a:solidFill>
                <a:latin typeface="Segoe UI"/>
              </a:rPr>
              <a:t>Limits administrative privileges to the bare-minimum required set of actions (limited in space).</a:t>
            </a:r>
          </a:p>
          <a:p>
            <a:pPr defTabSz="932308">
              <a:spcBef>
                <a:spcPts val="1224"/>
              </a:spcBef>
              <a:buClr>
                <a:srgbClr val="FFFFFF"/>
              </a:buClr>
              <a:defRPr/>
            </a:pPr>
            <a:r>
              <a:rPr lang="en-US" sz="2856" dirty="0">
                <a:solidFill>
                  <a:srgbClr val="0078D7"/>
                </a:solidFill>
              </a:rPr>
              <a:t>Just-in-Time Administration</a:t>
            </a:r>
          </a:p>
          <a:p>
            <a:pPr defTabSz="932308">
              <a:spcBef>
                <a:spcPts val="0"/>
              </a:spcBef>
              <a:spcAft>
                <a:spcPts val="1224"/>
              </a:spcAft>
              <a:buClr>
                <a:srgbClr val="FFFFFF"/>
              </a:buClr>
              <a:defRPr/>
            </a:pPr>
            <a:r>
              <a:rPr lang="en-US" sz="1632" dirty="0">
                <a:solidFill>
                  <a:srgbClr val="333333"/>
                </a:solidFill>
                <a:latin typeface="Segoe UI"/>
              </a:rPr>
              <a:t>Provides privileged access through a workflow </a:t>
            </a:r>
            <a:br>
              <a:rPr lang="en-US" sz="1632" dirty="0">
                <a:solidFill>
                  <a:srgbClr val="333333"/>
                </a:solidFill>
                <a:latin typeface="Segoe UI"/>
              </a:rPr>
            </a:br>
            <a:r>
              <a:rPr lang="en-US" sz="1632" dirty="0">
                <a:solidFill>
                  <a:srgbClr val="333333"/>
                </a:solidFill>
                <a:latin typeface="Segoe UI"/>
              </a:rPr>
              <a:t>that is audited and limited in time.</a:t>
            </a:r>
          </a:p>
        </p:txBody>
      </p:sp>
      <p:grpSp>
        <p:nvGrpSpPr>
          <p:cNvPr id="8" name="Group 7"/>
          <p:cNvGrpSpPr/>
          <p:nvPr/>
        </p:nvGrpSpPr>
        <p:grpSpPr>
          <a:xfrm>
            <a:off x="7328254" y="4897698"/>
            <a:ext cx="1630813" cy="883607"/>
            <a:chOff x="7286456" y="4642708"/>
            <a:chExt cx="1598981" cy="866360"/>
          </a:xfrm>
        </p:grpSpPr>
        <p:sp>
          <p:nvSpPr>
            <p:cNvPr id="28" name="TextBox 27"/>
            <p:cNvSpPr txBox="1"/>
            <p:nvPr/>
          </p:nvSpPr>
          <p:spPr>
            <a:xfrm>
              <a:off x="7286456" y="4642708"/>
              <a:ext cx="1598981" cy="544380"/>
            </a:xfrm>
            <a:prstGeom prst="rect">
              <a:avLst/>
            </a:prstGeom>
            <a:solidFill>
              <a:srgbClr val="00BCF2"/>
            </a:solidFill>
          </p:spPr>
          <p:txBody>
            <a:bodyPr wrap="square" lIns="93260" tIns="46630" rIns="93260" bIns="46630" rtlCol="0" anchor="ctr">
              <a:spAutoFit/>
            </a:bodyPr>
            <a:lstStyle/>
            <a:p>
              <a:pPr algn="ctr" defTabSz="932597">
                <a:lnSpc>
                  <a:spcPct val="90000"/>
                </a:lnSpc>
                <a:spcBef>
                  <a:spcPts val="1224"/>
                </a:spcBef>
                <a:spcAft>
                  <a:spcPts val="600"/>
                </a:spcAft>
                <a:buClr>
                  <a:srgbClr val="FFFFFF"/>
                </a:buClr>
                <a:defRPr/>
              </a:pPr>
              <a:r>
                <a:rPr lang="en-US" sz="1632" b="1" dirty="0">
                  <a:solidFill>
                    <a:srgbClr val="FFFFFF"/>
                  </a:solidFill>
                </a:rPr>
                <a:t>Capability and </a:t>
              </a:r>
              <a:br>
                <a:rPr lang="en-US" sz="1632" b="1" dirty="0">
                  <a:solidFill>
                    <a:srgbClr val="FFFFFF"/>
                  </a:solidFill>
                </a:rPr>
              </a:br>
              <a:r>
                <a:rPr lang="en-US" sz="1632" b="1" dirty="0">
                  <a:solidFill>
                    <a:srgbClr val="FFFFFF"/>
                  </a:solidFill>
                </a:rPr>
                <a:t>time needed</a:t>
              </a:r>
            </a:p>
          </p:txBody>
        </p:sp>
        <p:cxnSp>
          <p:nvCxnSpPr>
            <p:cNvPr id="4" name="Straight Arrow Connector 3"/>
            <p:cNvCxnSpPr/>
            <p:nvPr/>
          </p:nvCxnSpPr>
          <p:spPr>
            <a:xfrm>
              <a:off x="7446216" y="5178829"/>
              <a:ext cx="0" cy="330239"/>
            </a:xfrm>
            <a:prstGeom prst="straightConnector1">
              <a:avLst/>
            </a:prstGeom>
            <a:ln w="38100">
              <a:solidFill>
                <a:srgbClr val="00BCF2"/>
              </a:solidFill>
              <a:headEnd type="none"/>
              <a:tailEnd type="triangle"/>
            </a:ln>
          </p:spPr>
          <p:style>
            <a:lnRef idx="1">
              <a:schemeClr val="accent1"/>
            </a:lnRef>
            <a:fillRef idx="0">
              <a:schemeClr val="accent1"/>
            </a:fillRef>
            <a:effectRef idx="0">
              <a:schemeClr val="accent1"/>
            </a:effectRef>
            <a:fontRef idx="minor">
              <a:schemeClr val="tx1"/>
            </a:fontRef>
          </p:style>
        </p:cxnSp>
      </p:grpSp>
      <p:sp>
        <p:nvSpPr>
          <p:cNvPr id="36" name="Freeform 40"/>
          <p:cNvSpPr>
            <a:spLocks noChangeAspect="1" noEditPoints="1"/>
          </p:cNvSpPr>
          <p:nvPr/>
        </p:nvSpPr>
        <p:spPr bwMode="auto">
          <a:xfrm>
            <a:off x="6624015" y="1664668"/>
            <a:ext cx="824998" cy="878224"/>
          </a:xfrm>
          <a:custGeom>
            <a:avLst/>
            <a:gdLst>
              <a:gd name="T0" fmla="*/ 76 w 155"/>
              <a:gd name="T1" fmla="*/ 5 h 164"/>
              <a:gd name="T2" fmla="*/ 128 w 155"/>
              <a:gd name="T3" fmla="*/ 40 h 164"/>
              <a:gd name="T4" fmla="*/ 98 w 155"/>
              <a:gd name="T5" fmla="*/ 96 h 164"/>
              <a:gd name="T6" fmla="*/ 46 w 155"/>
              <a:gd name="T7" fmla="*/ 61 h 164"/>
              <a:gd name="T8" fmla="*/ 76 w 155"/>
              <a:gd name="T9" fmla="*/ 5 h 164"/>
              <a:gd name="T10" fmla="*/ 124 w 155"/>
              <a:gd name="T11" fmla="*/ 103 h 164"/>
              <a:gd name="T12" fmla="*/ 109 w 155"/>
              <a:gd name="T13" fmla="*/ 114 h 164"/>
              <a:gd name="T14" fmla="*/ 77 w 155"/>
              <a:gd name="T15" fmla="*/ 114 h 164"/>
              <a:gd name="T16" fmla="*/ 41 w 155"/>
              <a:gd name="T17" fmla="*/ 98 h 164"/>
              <a:gd name="T18" fmla="*/ 0 w 155"/>
              <a:gd name="T19" fmla="*/ 164 h 164"/>
              <a:gd name="T20" fmla="*/ 155 w 155"/>
              <a:gd name="T21" fmla="*/ 164 h 164"/>
              <a:gd name="T22" fmla="*/ 145 w 155"/>
              <a:gd name="T23" fmla="*/ 122 h 164"/>
              <a:gd name="T24" fmla="*/ 124 w 155"/>
              <a:gd name="T25" fmla="*/ 103 h 1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55" h="164">
                <a:moveTo>
                  <a:pt x="76" y="5"/>
                </a:moveTo>
                <a:cubicBezTo>
                  <a:pt x="98" y="0"/>
                  <a:pt x="122" y="15"/>
                  <a:pt x="128" y="40"/>
                </a:cubicBezTo>
                <a:cubicBezTo>
                  <a:pt x="134" y="66"/>
                  <a:pt x="121" y="90"/>
                  <a:pt x="98" y="96"/>
                </a:cubicBezTo>
                <a:cubicBezTo>
                  <a:pt x="76" y="102"/>
                  <a:pt x="52" y="86"/>
                  <a:pt x="46" y="61"/>
                </a:cubicBezTo>
                <a:cubicBezTo>
                  <a:pt x="40" y="36"/>
                  <a:pt x="53" y="11"/>
                  <a:pt x="76" y="5"/>
                </a:cubicBezTo>
                <a:moveTo>
                  <a:pt x="124" y="103"/>
                </a:moveTo>
                <a:cubicBezTo>
                  <a:pt x="120" y="103"/>
                  <a:pt x="115" y="111"/>
                  <a:pt x="109" y="114"/>
                </a:cubicBezTo>
                <a:cubicBezTo>
                  <a:pt x="102" y="116"/>
                  <a:pt x="96" y="122"/>
                  <a:pt x="77" y="114"/>
                </a:cubicBezTo>
                <a:cubicBezTo>
                  <a:pt x="59" y="105"/>
                  <a:pt x="56" y="98"/>
                  <a:pt x="41" y="98"/>
                </a:cubicBezTo>
                <a:cubicBezTo>
                  <a:pt x="26" y="98"/>
                  <a:pt x="1" y="124"/>
                  <a:pt x="0" y="164"/>
                </a:cubicBezTo>
                <a:cubicBezTo>
                  <a:pt x="155" y="164"/>
                  <a:pt x="155" y="164"/>
                  <a:pt x="155" y="164"/>
                </a:cubicBezTo>
                <a:cubicBezTo>
                  <a:pt x="155" y="164"/>
                  <a:pt x="153" y="137"/>
                  <a:pt x="145" y="122"/>
                </a:cubicBezTo>
                <a:cubicBezTo>
                  <a:pt x="134" y="103"/>
                  <a:pt x="128" y="103"/>
                  <a:pt x="124" y="103"/>
                </a:cubicBezTo>
                <a:close/>
              </a:path>
            </a:pathLst>
          </a:custGeom>
          <a:solidFill>
            <a:srgbClr val="E81123"/>
          </a:solidFill>
          <a:ln>
            <a:noFill/>
          </a:ln>
        </p:spPr>
        <p:txBody>
          <a:bodyPr vert="horz" wrap="square" lIns="91440" tIns="45720" rIns="91440" bIns="45720" numCol="1" anchor="t" anchorCtr="0" compatLnSpc="1">
            <a:prstTxWarp prst="textNoShape">
              <a:avLst/>
            </a:prstTxWarp>
          </a:bodyPr>
          <a:lstStyle/>
          <a:p>
            <a:pPr>
              <a:lnSpc>
                <a:spcPct val="90000"/>
              </a:lnSpc>
            </a:pPr>
            <a:endParaRPr lang="en-US" sz="2000" dirty="0">
              <a:solidFill>
                <a:srgbClr val="505050"/>
              </a:solidFill>
            </a:endParaRPr>
          </a:p>
        </p:txBody>
      </p:sp>
      <p:sp>
        <p:nvSpPr>
          <p:cNvPr id="38" name="Freeform 40"/>
          <p:cNvSpPr>
            <a:spLocks noChangeAspect="1" noEditPoints="1"/>
          </p:cNvSpPr>
          <p:nvPr/>
        </p:nvSpPr>
        <p:spPr bwMode="auto">
          <a:xfrm>
            <a:off x="8131908" y="1664668"/>
            <a:ext cx="824998" cy="878224"/>
          </a:xfrm>
          <a:custGeom>
            <a:avLst/>
            <a:gdLst>
              <a:gd name="T0" fmla="*/ 76 w 155"/>
              <a:gd name="T1" fmla="*/ 5 h 164"/>
              <a:gd name="T2" fmla="*/ 128 w 155"/>
              <a:gd name="T3" fmla="*/ 40 h 164"/>
              <a:gd name="T4" fmla="*/ 98 w 155"/>
              <a:gd name="T5" fmla="*/ 96 h 164"/>
              <a:gd name="T6" fmla="*/ 46 w 155"/>
              <a:gd name="T7" fmla="*/ 61 h 164"/>
              <a:gd name="T8" fmla="*/ 76 w 155"/>
              <a:gd name="T9" fmla="*/ 5 h 164"/>
              <a:gd name="T10" fmla="*/ 124 w 155"/>
              <a:gd name="T11" fmla="*/ 103 h 164"/>
              <a:gd name="T12" fmla="*/ 109 w 155"/>
              <a:gd name="T13" fmla="*/ 114 h 164"/>
              <a:gd name="T14" fmla="*/ 77 w 155"/>
              <a:gd name="T15" fmla="*/ 114 h 164"/>
              <a:gd name="T16" fmla="*/ 41 w 155"/>
              <a:gd name="T17" fmla="*/ 98 h 164"/>
              <a:gd name="T18" fmla="*/ 0 w 155"/>
              <a:gd name="T19" fmla="*/ 164 h 164"/>
              <a:gd name="T20" fmla="*/ 155 w 155"/>
              <a:gd name="T21" fmla="*/ 164 h 164"/>
              <a:gd name="T22" fmla="*/ 145 w 155"/>
              <a:gd name="T23" fmla="*/ 122 h 164"/>
              <a:gd name="T24" fmla="*/ 124 w 155"/>
              <a:gd name="T25" fmla="*/ 103 h 1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55" h="164">
                <a:moveTo>
                  <a:pt x="76" y="5"/>
                </a:moveTo>
                <a:cubicBezTo>
                  <a:pt x="98" y="0"/>
                  <a:pt x="122" y="15"/>
                  <a:pt x="128" y="40"/>
                </a:cubicBezTo>
                <a:cubicBezTo>
                  <a:pt x="134" y="66"/>
                  <a:pt x="121" y="90"/>
                  <a:pt x="98" y="96"/>
                </a:cubicBezTo>
                <a:cubicBezTo>
                  <a:pt x="76" y="102"/>
                  <a:pt x="52" y="86"/>
                  <a:pt x="46" y="61"/>
                </a:cubicBezTo>
                <a:cubicBezTo>
                  <a:pt x="40" y="36"/>
                  <a:pt x="53" y="11"/>
                  <a:pt x="76" y="5"/>
                </a:cubicBezTo>
                <a:moveTo>
                  <a:pt x="124" y="103"/>
                </a:moveTo>
                <a:cubicBezTo>
                  <a:pt x="120" y="103"/>
                  <a:pt x="115" y="111"/>
                  <a:pt x="109" y="114"/>
                </a:cubicBezTo>
                <a:cubicBezTo>
                  <a:pt x="102" y="116"/>
                  <a:pt x="96" y="122"/>
                  <a:pt x="77" y="114"/>
                </a:cubicBezTo>
                <a:cubicBezTo>
                  <a:pt x="59" y="105"/>
                  <a:pt x="56" y="98"/>
                  <a:pt x="41" y="98"/>
                </a:cubicBezTo>
                <a:cubicBezTo>
                  <a:pt x="26" y="98"/>
                  <a:pt x="1" y="124"/>
                  <a:pt x="0" y="164"/>
                </a:cubicBezTo>
                <a:cubicBezTo>
                  <a:pt x="155" y="164"/>
                  <a:pt x="155" y="164"/>
                  <a:pt x="155" y="164"/>
                </a:cubicBezTo>
                <a:cubicBezTo>
                  <a:pt x="155" y="164"/>
                  <a:pt x="153" y="137"/>
                  <a:pt x="145" y="122"/>
                </a:cubicBezTo>
                <a:cubicBezTo>
                  <a:pt x="134" y="103"/>
                  <a:pt x="128" y="103"/>
                  <a:pt x="124" y="103"/>
                </a:cubicBezTo>
                <a:close/>
              </a:path>
            </a:pathLst>
          </a:custGeom>
          <a:solidFill>
            <a:srgbClr val="E81123"/>
          </a:solidFill>
          <a:ln>
            <a:noFill/>
          </a:ln>
        </p:spPr>
        <p:txBody>
          <a:bodyPr vert="horz" wrap="square" lIns="91440" tIns="45720" rIns="91440" bIns="45720" numCol="1" anchor="t" anchorCtr="0" compatLnSpc="1">
            <a:prstTxWarp prst="textNoShape">
              <a:avLst/>
            </a:prstTxWarp>
          </a:bodyPr>
          <a:lstStyle/>
          <a:p>
            <a:pPr>
              <a:lnSpc>
                <a:spcPct val="90000"/>
              </a:lnSpc>
            </a:pPr>
            <a:endParaRPr lang="en-US" sz="2000" dirty="0">
              <a:solidFill>
                <a:srgbClr val="505050"/>
              </a:solidFill>
            </a:endParaRPr>
          </a:p>
        </p:txBody>
      </p:sp>
      <p:sp>
        <p:nvSpPr>
          <p:cNvPr id="39" name="Freeform 40"/>
          <p:cNvSpPr>
            <a:spLocks noChangeAspect="1" noEditPoints="1"/>
          </p:cNvSpPr>
          <p:nvPr/>
        </p:nvSpPr>
        <p:spPr bwMode="auto">
          <a:xfrm>
            <a:off x="9220815" y="1664668"/>
            <a:ext cx="824998" cy="878224"/>
          </a:xfrm>
          <a:custGeom>
            <a:avLst/>
            <a:gdLst>
              <a:gd name="T0" fmla="*/ 76 w 155"/>
              <a:gd name="T1" fmla="*/ 5 h 164"/>
              <a:gd name="T2" fmla="*/ 128 w 155"/>
              <a:gd name="T3" fmla="*/ 40 h 164"/>
              <a:gd name="T4" fmla="*/ 98 w 155"/>
              <a:gd name="T5" fmla="*/ 96 h 164"/>
              <a:gd name="T6" fmla="*/ 46 w 155"/>
              <a:gd name="T7" fmla="*/ 61 h 164"/>
              <a:gd name="T8" fmla="*/ 76 w 155"/>
              <a:gd name="T9" fmla="*/ 5 h 164"/>
              <a:gd name="T10" fmla="*/ 124 w 155"/>
              <a:gd name="T11" fmla="*/ 103 h 164"/>
              <a:gd name="T12" fmla="*/ 109 w 155"/>
              <a:gd name="T13" fmla="*/ 114 h 164"/>
              <a:gd name="T14" fmla="*/ 77 w 155"/>
              <a:gd name="T15" fmla="*/ 114 h 164"/>
              <a:gd name="T16" fmla="*/ 41 w 155"/>
              <a:gd name="T17" fmla="*/ 98 h 164"/>
              <a:gd name="T18" fmla="*/ 0 w 155"/>
              <a:gd name="T19" fmla="*/ 164 h 164"/>
              <a:gd name="T20" fmla="*/ 155 w 155"/>
              <a:gd name="T21" fmla="*/ 164 h 164"/>
              <a:gd name="T22" fmla="*/ 145 w 155"/>
              <a:gd name="T23" fmla="*/ 122 h 164"/>
              <a:gd name="T24" fmla="*/ 124 w 155"/>
              <a:gd name="T25" fmla="*/ 103 h 1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55" h="164">
                <a:moveTo>
                  <a:pt x="76" y="5"/>
                </a:moveTo>
                <a:cubicBezTo>
                  <a:pt x="98" y="0"/>
                  <a:pt x="122" y="15"/>
                  <a:pt x="128" y="40"/>
                </a:cubicBezTo>
                <a:cubicBezTo>
                  <a:pt x="134" y="66"/>
                  <a:pt x="121" y="90"/>
                  <a:pt x="98" y="96"/>
                </a:cubicBezTo>
                <a:cubicBezTo>
                  <a:pt x="76" y="102"/>
                  <a:pt x="52" y="86"/>
                  <a:pt x="46" y="61"/>
                </a:cubicBezTo>
                <a:cubicBezTo>
                  <a:pt x="40" y="36"/>
                  <a:pt x="53" y="11"/>
                  <a:pt x="76" y="5"/>
                </a:cubicBezTo>
                <a:moveTo>
                  <a:pt x="124" y="103"/>
                </a:moveTo>
                <a:cubicBezTo>
                  <a:pt x="120" y="103"/>
                  <a:pt x="115" y="111"/>
                  <a:pt x="109" y="114"/>
                </a:cubicBezTo>
                <a:cubicBezTo>
                  <a:pt x="102" y="116"/>
                  <a:pt x="96" y="122"/>
                  <a:pt x="77" y="114"/>
                </a:cubicBezTo>
                <a:cubicBezTo>
                  <a:pt x="59" y="105"/>
                  <a:pt x="56" y="98"/>
                  <a:pt x="41" y="98"/>
                </a:cubicBezTo>
                <a:cubicBezTo>
                  <a:pt x="26" y="98"/>
                  <a:pt x="1" y="124"/>
                  <a:pt x="0" y="164"/>
                </a:cubicBezTo>
                <a:cubicBezTo>
                  <a:pt x="155" y="164"/>
                  <a:pt x="155" y="164"/>
                  <a:pt x="155" y="164"/>
                </a:cubicBezTo>
                <a:cubicBezTo>
                  <a:pt x="155" y="164"/>
                  <a:pt x="153" y="137"/>
                  <a:pt x="145" y="122"/>
                </a:cubicBezTo>
                <a:cubicBezTo>
                  <a:pt x="134" y="103"/>
                  <a:pt x="128" y="103"/>
                  <a:pt x="124" y="103"/>
                </a:cubicBezTo>
                <a:close/>
              </a:path>
            </a:pathLst>
          </a:custGeom>
          <a:solidFill>
            <a:srgbClr val="E81123"/>
          </a:solidFill>
          <a:ln>
            <a:noFill/>
          </a:ln>
        </p:spPr>
        <p:txBody>
          <a:bodyPr vert="horz" wrap="square" lIns="91440" tIns="45720" rIns="91440" bIns="45720" numCol="1" anchor="t" anchorCtr="0" compatLnSpc="1">
            <a:prstTxWarp prst="textNoShape">
              <a:avLst/>
            </a:prstTxWarp>
          </a:bodyPr>
          <a:lstStyle/>
          <a:p>
            <a:pPr>
              <a:lnSpc>
                <a:spcPct val="90000"/>
              </a:lnSpc>
            </a:pPr>
            <a:endParaRPr lang="en-US" sz="2000" dirty="0">
              <a:solidFill>
                <a:srgbClr val="505050"/>
              </a:solidFill>
            </a:endParaRPr>
          </a:p>
        </p:txBody>
      </p:sp>
      <p:sp>
        <p:nvSpPr>
          <p:cNvPr id="45" name="Freeform 40"/>
          <p:cNvSpPr>
            <a:spLocks noChangeAspect="1" noEditPoints="1"/>
          </p:cNvSpPr>
          <p:nvPr/>
        </p:nvSpPr>
        <p:spPr bwMode="auto">
          <a:xfrm>
            <a:off x="10309722" y="1664668"/>
            <a:ext cx="824998" cy="878224"/>
          </a:xfrm>
          <a:custGeom>
            <a:avLst/>
            <a:gdLst>
              <a:gd name="T0" fmla="*/ 76 w 155"/>
              <a:gd name="T1" fmla="*/ 5 h 164"/>
              <a:gd name="T2" fmla="*/ 128 w 155"/>
              <a:gd name="T3" fmla="*/ 40 h 164"/>
              <a:gd name="T4" fmla="*/ 98 w 155"/>
              <a:gd name="T5" fmla="*/ 96 h 164"/>
              <a:gd name="T6" fmla="*/ 46 w 155"/>
              <a:gd name="T7" fmla="*/ 61 h 164"/>
              <a:gd name="T8" fmla="*/ 76 w 155"/>
              <a:gd name="T9" fmla="*/ 5 h 164"/>
              <a:gd name="T10" fmla="*/ 124 w 155"/>
              <a:gd name="T11" fmla="*/ 103 h 164"/>
              <a:gd name="T12" fmla="*/ 109 w 155"/>
              <a:gd name="T13" fmla="*/ 114 h 164"/>
              <a:gd name="T14" fmla="*/ 77 w 155"/>
              <a:gd name="T15" fmla="*/ 114 h 164"/>
              <a:gd name="T16" fmla="*/ 41 w 155"/>
              <a:gd name="T17" fmla="*/ 98 h 164"/>
              <a:gd name="T18" fmla="*/ 0 w 155"/>
              <a:gd name="T19" fmla="*/ 164 h 164"/>
              <a:gd name="T20" fmla="*/ 155 w 155"/>
              <a:gd name="T21" fmla="*/ 164 h 164"/>
              <a:gd name="T22" fmla="*/ 145 w 155"/>
              <a:gd name="T23" fmla="*/ 122 h 164"/>
              <a:gd name="T24" fmla="*/ 124 w 155"/>
              <a:gd name="T25" fmla="*/ 103 h 1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55" h="164">
                <a:moveTo>
                  <a:pt x="76" y="5"/>
                </a:moveTo>
                <a:cubicBezTo>
                  <a:pt x="98" y="0"/>
                  <a:pt x="122" y="15"/>
                  <a:pt x="128" y="40"/>
                </a:cubicBezTo>
                <a:cubicBezTo>
                  <a:pt x="134" y="66"/>
                  <a:pt x="121" y="90"/>
                  <a:pt x="98" y="96"/>
                </a:cubicBezTo>
                <a:cubicBezTo>
                  <a:pt x="76" y="102"/>
                  <a:pt x="52" y="86"/>
                  <a:pt x="46" y="61"/>
                </a:cubicBezTo>
                <a:cubicBezTo>
                  <a:pt x="40" y="36"/>
                  <a:pt x="53" y="11"/>
                  <a:pt x="76" y="5"/>
                </a:cubicBezTo>
                <a:moveTo>
                  <a:pt x="124" y="103"/>
                </a:moveTo>
                <a:cubicBezTo>
                  <a:pt x="120" y="103"/>
                  <a:pt x="115" y="111"/>
                  <a:pt x="109" y="114"/>
                </a:cubicBezTo>
                <a:cubicBezTo>
                  <a:pt x="102" y="116"/>
                  <a:pt x="96" y="122"/>
                  <a:pt x="77" y="114"/>
                </a:cubicBezTo>
                <a:cubicBezTo>
                  <a:pt x="59" y="105"/>
                  <a:pt x="56" y="98"/>
                  <a:pt x="41" y="98"/>
                </a:cubicBezTo>
                <a:cubicBezTo>
                  <a:pt x="26" y="98"/>
                  <a:pt x="1" y="124"/>
                  <a:pt x="0" y="164"/>
                </a:cubicBezTo>
                <a:cubicBezTo>
                  <a:pt x="155" y="164"/>
                  <a:pt x="155" y="164"/>
                  <a:pt x="155" y="164"/>
                </a:cubicBezTo>
                <a:cubicBezTo>
                  <a:pt x="155" y="164"/>
                  <a:pt x="153" y="137"/>
                  <a:pt x="145" y="122"/>
                </a:cubicBezTo>
                <a:cubicBezTo>
                  <a:pt x="134" y="103"/>
                  <a:pt x="128" y="103"/>
                  <a:pt x="124" y="103"/>
                </a:cubicBezTo>
                <a:close/>
              </a:path>
            </a:pathLst>
          </a:custGeom>
          <a:solidFill>
            <a:srgbClr val="E81123"/>
          </a:solidFill>
          <a:ln>
            <a:noFill/>
          </a:ln>
        </p:spPr>
        <p:txBody>
          <a:bodyPr vert="horz" wrap="square" lIns="91440" tIns="45720" rIns="91440" bIns="45720" numCol="1" anchor="t" anchorCtr="0" compatLnSpc="1">
            <a:prstTxWarp prst="textNoShape">
              <a:avLst/>
            </a:prstTxWarp>
          </a:bodyPr>
          <a:lstStyle/>
          <a:p>
            <a:pPr>
              <a:lnSpc>
                <a:spcPct val="90000"/>
              </a:lnSpc>
            </a:pPr>
            <a:endParaRPr lang="en-US" sz="2000" dirty="0">
              <a:solidFill>
                <a:srgbClr val="505050"/>
              </a:solidFill>
            </a:endParaRPr>
          </a:p>
        </p:txBody>
      </p:sp>
      <p:sp>
        <p:nvSpPr>
          <p:cNvPr id="47" name="Freeform 40"/>
          <p:cNvSpPr>
            <a:spLocks noChangeAspect="1" noEditPoints="1"/>
          </p:cNvSpPr>
          <p:nvPr/>
        </p:nvSpPr>
        <p:spPr bwMode="auto">
          <a:xfrm>
            <a:off x="11398628" y="1664668"/>
            <a:ext cx="824998" cy="878224"/>
          </a:xfrm>
          <a:custGeom>
            <a:avLst/>
            <a:gdLst>
              <a:gd name="T0" fmla="*/ 76 w 155"/>
              <a:gd name="T1" fmla="*/ 5 h 164"/>
              <a:gd name="T2" fmla="*/ 128 w 155"/>
              <a:gd name="T3" fmla="*/ 40 h 164"/>
              <a:gd name="T4" fmla="*/ 98 w 155"/>
              <a:gd name="T5" fmla="*/ 96 h 164"/>
              <a:gd name="T6" fmla="*/ 46 w 155"/>
              <a:gd name="T7" fmla="*/ 61 h 164"/>
              <a:gd name="T8" fmla="*/ 76 w 155"/>
              <a:gd name="T9" fmla="*/ 5 h 164"/>
              <a:gd name="T10" fmla="*/ 124 w 155"/>
              <a:gd name="T11" fmla="*/ 103 h 164"/>
              <a:gd name="T12" fmla="*/ 109 w 155"/>
              <a:gd name="T13" fmla="*/ 114 h 164"/>
              <a:gd name="T14" fmla="*/ 77 w 155"/>
              <a:gd name="T15" fmla="*/ 114 h 164"/>
              <a:gd name="T16" fmla="*/ 41 w 155"/>
              <a:gd name="T17" fmla="*/ 98 h 164"/>
              <a:gd name="T18" fmla="*/ 0 w 155"/>
              <a:gd name="T19" fmla="*/ 164 h 164"/>
              <a:gd name="T20" fmla="*/ 155 w 155"/>
              <a:gd name="T21" fmla="*/ 164 h 164"/>
              <a:gd name="T22" fmla="*/ 145 w 155"/>
              <a:gd name="T23" fmla="*/ 122 h 164"/>
              <a:gd name="T24" fmla="*/ 124 w 155"/>
              <a:gd name="T25" fmla="*/ 103 h 1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55" h="164">
                <a:moveTo>
                  <a:pt x="76" y="5"/>
                </a:moveTo>
                <a:cubicBezTo>
                  <a:pt x="98" y="0"/>
                  <a:pt x="122" y="15"/>
                  <a:pt x="128" y="40"/>
                </a:cubicBezTo>
                <a:cubicBezTo>
                  <a:pt x="134" y="66"/>
                  <a:pt x="121" y="90"/>
                  <a:pt x="98" y="96"/>
                </a:cubicBezTo>
                <a:cubicBezTo>
                  <a:pt x="76" y="102"/>
                  <a:pt x="52" y="86"/>
                  <a:pt x="46" y="61"/>
                </a:cubicBezTo>
                <a:cubicBezTo>
                  <a:pt x="40" y="36"/>
                  <a:pt x="53" y="11"/>
                  <a:pt x="76" y="5"/>
                </a:cubicBezTo>
                <a:moveTo>
                  <a:pt x="124" y="103"/>
                </a:moveTo>
                <a:cubicBezTo>
                  <a:pt x="120" y="103"/>
                  <a:pt x="115" y="111"/>
                  <a:pt x="109" y="114"/>
                </a:cubicBezTo>
                <a:cubicBezTo>
                  <a:pt x="102" y="116"/>
                  <a:pt x="96" y="122"/>
                  <a:pt x="77" y="114"/>
                </a:cubicBezTo>
                <a:cubicBezTo>
                  <a:pt x="59" y="105"/>
                  <a:pt x="56" y="98"/>
                  <a:pt x="41" y="98"/>
                </a:cubicBezTo>
                <a:cubicBezTo>
                  <a:pt x="26" y="98"/>
                  <a:pt x="1" y="124"/>
                  <a:pt x="0" y="164"/>
                </a:cubicBezTo>
                <a:cubicBezTo>
                  <a:pt x="155" y="164"/>
                  <a:pt x="155" y="164"/>
                  <a:pt x="155" y="164"/>
                </a:cubicBezTo>
                <a:cubicBezTo>
                  <a:pt x="155" y="164"/>
                  <a:pt x="153" y="137"/>
                  <a:pt x="145" y="122"/>
                </a:cubicBezTo>
                <a:cubicBezTo>
                  <a:pt x="134" y="103"/>
                  <a:pt x="128" y="103"/>
                  <a:pt x="124" y="103"/>
                </a:cubicBezTo>
                <a:close/>
              </a:path>
            </a:pathLst>
          </a:custGeom>
          <a:solidFill>
            <a:srgbClr val="E81123"/>
          </a:solidFill>
          <a:ln>
            <a:noFill/>
          </a:ln>
        </p:spPr>
        <p:txBody>
          <a:bodyPr vert="horz" wrap="square" lIns="91440" tIns="45720" rIns="91440" bIns="45720" numCol="1" anchor="t" anchorCtr="0" compatLnSpc="1">
            <a:prstTxWarp prst="textNoShape">
              <a:avLst/>
            </a:prstTxWarp>
          </a:bodyPr>
          <a:lstStyle/>
          <a:p>
            <a:pPr>
              <a:lnSpc>
                <a:spcPct val="90000"/>
              </a:lnSpc>
            </a:pPr>
            <a:endParaRPr lang="en-US" sz="2000" dirty="0">
              <a:solidFill>
                <a:srgbClr val="505050"/>
              </a:solidFill>
            </a:endParaRPr>
          </a:p>
        </p:txBody>
      </p:sp>
    </p:spTree>
    <p:extLst>
      <p:ext uri="{BB962C8B-B14F-4D97-AF65-F5344CB8AC3E}">
        <p14:creationId xmlns:p14="http://schemas.microsoft.com/office/powerpoint/2010/main" val="17448352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mph" presetSubtype="2" fill="hold" nodeType="afterEffect">
                                  <p:stCondLst>
                                    <p:cond delay="0"/>
                                  </p:stCondLst>
                                  <p:childTnLst>
                                    <p:animClr clrSpc="rgb" dir="cw">
                                      <p:cBhvr>
                                        <p:cTn id="6" dur="750" fill="hold"/>
                                        <p:tgtEl>
                                          <p:spTgt spid="47"/>
                                        </p:tgtEl>
                                        <p:attrNameLst>
                                          <p:attrName>fillcolor</p:attrName>
                                        </p:attrNameLst>
                                      </p:cBhvr>
                                      <p:to>
                                        <a:srgbClr val="009E49"/>
                                      </p:to>
                                    </p:animClr>
                                    <p:set>
                                      <p:cBhvr>
                                        <p:cTn id="7" dur="750" fill="hold"/>
                                        <p:tgtEl>
                                          <p:spTgt spid="47"/>
                                        </p:tgtEl>
                                        <p:attrNameLst>
                                          <p:attrName>fill.type</p:attrName>
                                        </p:attrNameLst>
                                      </p:cBhvr>
                                      <p:to>
                                        <p:strVal val="solid"/>
                                      </p:to>
                                    </p:set>
                                    <p:set>
                                      <p:cBhvr>
                                        <p:cTn id="8" dur="750" fill="hold"/>
                                        <p:tgtEl>
                                          <p:spTgt spid="47"/>
                                        </p:tgtEl>
                                        <p:attrNameLst>
                                          <p:attrName>fill.on</p:attrName>
                                        </p:attrNameLst>
                                      </p:cBhvr>
                                      <p:to>
                                        <p:strVal val="true"/>
                                      </p:to>
                                    </p:set>
                                  </p:childTnLst>
                                </p:cTn>
                              </p:par>
                            </p:childTnLst>
                          </p:cTn>
                        </p:par>
                        <p:par>
                          <p:cTn id="9" fill="hold">
                            <p:stCondLst>
                              <p:cond delay="750"/>
                            </p:stCondLst>
                            <p:childTnLst>
                              <p:par>
                                <p:cTn id="10" presetID="1" presetClass="emph" presetSubtype="2" fill="hold" nodeType="afterEffect">
                                  <p:stCondLst>
                                    <p:cond delay="0"/>
                                  </p:stCondLst>
                                  <p:childTnLst>
                                    <p:animClr clrSpc="rgb" dir="cw">
                                      <p:cBhvr>
                                        <p:cTn id="11" dur="750" fill="hold"/>
                                        <p:tgtEl>
                                          <p:spTgt spid="45"/>
                                        </p:tgtEl>
                                        <p:attrNameLst>
                                          <p:attrName>fillcolor</p:attrName>
                                        </p:attrNameLst>
                                      </p:cBhvr>
                                      <p:to>
                                        <a:srgbClr val="009E49"/>
                                      </p:to>
                                    </p:animClr>
                                    <p:set>
                                      <p:cBhvr>
                                        <p:cTn id="12" dur="750" fill="hold"/>
                                        <p:tgtEl>
                                          <p:spTgt spid="45"/>
                                        </p:tgtEl>
                                        <p:attrNameLst>
                                          <p:attrName>fill.type</p:attrName>
                                        </p:attrNameLst>
                                      </p:cBhvr>
                                      <p:to>
                                        <p:strVal val="solid"/>
                                      </p:to>
                                    </p:set>
                                    <p:set>
                                      <p:cBhvr>
                                        <p:cTn id="13" dur="750" fill="hold"/>
                                        <p:tgtEl>
                                          <p:spTgt spid="45"/>
                                        </p:tgtEl>
                                        <p:attrNameLst>
                                          <p:attrName>fill.on</p:attrName>
                                        </p:attrNameLst>
                                      </p:cBhvr>
                                      <p:to>
                                        <p:strVal val="true"/>
                                      </p:to>
                                    </p:set>
                                  </p:childTnLst>
                                </p:cTn>
                              </p:par>
                            </p:childTnLst>
                          </p:cTn>
                        </p:par>
                        <p:par>
                          <p:cTn id="14" fill="hold">
                            <p:stCondLst>
                              <p:cond delay="1500"/>
                            </p:stCondLst>
                            <p:childTnLst>
                              <p:par>
                                <p:cTn id="15" presetID="1" presetClass="emph" presetSubtype="2" fill="hold" nodeType="afterEffect">
                                  <p:stCondLst>
                                    <p:cond delay="0"/>
                                  </p:stCondLst>
                                  <p:childTnLst>
                                    <p:animClr clrSpc="rgb" dir="cw">
                                      <p:cBhvr>
                                        <p:cTn id="16" dur="750" fill="hold"/>
                                        <p:tgtEl>
                                          <p:spTgt spid="39"/>
                                        </p:tgtEl>
                                        <p:attrNameLst>
                                          <p:attrName>fillcolor</p:attrName>
                                        </p:attrNameLst>
                                      </p:cBhvr>
                                      <p:to>
                                        <a:srgbClr val="009E49"/>
                                      </p:to>
                                    </p:animClr>
                                    <p:set>
                                      <p:cBhvr>
                                        <p:cTn id="17" dur="750" fill="hold"/>
                                        <p:tgtEl>
                                          <p:spTgt spid="39"/>
                                        </p:tgtEl>
                                        <p:attrNameLst>
                                          <p:attrName>fill.type</p:attrName>
                                        </p:attrNameLst>
                                      </p:cBhvr>
                                      <p:to>
                                        <p:strVal val="solid"/>
                                      </p:to>
                                    </p:set>
                                    <p:set>
                                      <p:cBhvr>
                                        <p:cTn id="18" dur="750" fill="hold"/>
                                        <p:tgtEl>
                                          <p:spTgt spid="39"/>
                                        </p:tgtEl>
                                        <p:attrNameLst>
                                          <p:attrName>fill.on</p:attrName>
                                        </p:attrNameLst>
                                      </p:cBhvr>
                                      <p:to>
                                        <p:strVal val="true"/>
                                      </p:to>
                                    </p:set>
                                  </p:childTnLst>
                                </p:cTn>
                              </p:par>
                            </p:childTnLst>
                          </p:cTn>
                        </p:par>
                        <p:par>
                          <p:cTn id="19" fill="hold">
                            <p:stCondLst>
                              <p:cond delay="2250"/>
                            </p:stCondLst>
                            <p:childTnLst>
                              <p:par>
                                <p:cTn id="20" presetID="1" presetClass="emph" presetSubtype="2" fill="hold" nodeType="afterEffect">
                                  <p:stCondLst>
                                    <p:cond delay="0"/>
                                  </p:stCondLst>
                                  <p:childTnLst>
                                    <p:animClr clrSpc="rgb" dir="cw">
                                      <p:cBhvr>
                                        <p:cTn id="21" dur="750" fill="hold"/>
                                        <p:tgtEl>
                                          <p:spTgt spid="38"/>
                                        </p:tgtEl>
                                        <p:attrNameLst>
                                          <p:attrName>fillcolor</p:attrName>
                                        </p:attrNameLst>
                                      </p:cBhvr>
                                      <p:to>
                                        <a:srgbClr val="009E49"/>
                                      </p:to>
                                    </p:animClr>
                                    <p:set>
                                      <p:cBhvr>
                                        <p:cTn id="22" dur="750" fill="hold"/>
                                        <p:tgtEl>
                                          <p:spTgt spid="38"/>
                                        </p:tgtEl>
                                        <p:attrNameLst>
                                          <p:attrName>fill.type</p:attrName>
                                        </p:attrNameLst>
                                      </p:cBhvr>
                                      <p:to>
                                        <p:strVal val="solid"/>
                                      </p:to>
                                    </p:set>
                                    <p:set>
                                      <p:cBhvr>
                                        <p:cTn id="23" dur="750" fill="hold"/>
                                        <p:tgtEl>
                                          <p:spTgt spid="38"/>
                                        </p:tgtEl>
                                        <p:attrNameLst>
                                          <p:attrName>fill.on</p:attrName>
                                        </p:attrNameLst>
                                      </p:cBhvr>
                                      <p:to>
                                        <p:strVal val="true"/>
                                      </p:to>
                                    </p:se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59"/>
                                        </p:tgtEl>
                                        <p:attrNameLst>
                                          <p:attrName>style.visibility</p:attrName>
                                        </p:attrNameLst>
                                      </p:cBhvr>
                                      <p:to>
                                        <p:strVal val="visible"/>
                                      </p:to>
                                    </p:set>
                                    <p:animEffect transition="in" filter="fade">
                                      <p:cBhvr>
                                        <p:cTn id="28" dur="500"/>
                                        <p:tgtEl>
                                          <p:spTgt spid="59"/>
                                        </p:tgtEl>
                                      </p:cBhvr>
                                    </p:animEffect>
                                  </p:childTnLst>
                                </p:cTn>
                              </p:par>
                              <p:par>
                                <p:cTn id="29" presetID="42" presetClass="path" presetSubtype="0" accel="50000" decel="50000" fill="hold" grpId="0" nodeType="withEffect">
                                  <p:stCondLst>
                                    <p:cond delay="0"/>
                                  </p:stCondLst>
                                  <p:childTnLst>
                                    <p:animMotion origin="layout" path="M -4.58333E-6 2.59259E-6 L -0.32109 0.23865 " pathEditMode="relative" rAng="0" ptsTypes="AA">
                                      <p:cBhvr>
                                        <p:cTn id="30" dur="2000" fill="hold"/>
                                        <p:tgtEl>
                                          <p:spTgt spid="61"/>
                                        </p:tgtEl>
                                        <p:attrNameLst>
                                          <p:attrName>ppt_x</p:attrName>
                                          <p:attrName>ppt_y</p:attrName>
                                        </p:attrNameLst>
                                      </p:cBhvr>
                                      <p:rCtr x="-16055" y="11921"/>
                                    </p:animMotion>
                                  </p:childTnLst>
                                </p:cTn>
                              </p:par>
                            </p:childTnLst>
                          </p:cTn>
                        </p:par>
                        <p:par>
                          <p:cTn id="31" fill="hold">
                            <p:stCondLst>
                              <p:cond delay="2000"/>
                            </p:stCondLst>
                            <p:childTnLst>
                              <p:par>
                                <p:cTn id="32" presetID="10" presetClass="entr" presetSubtype="0" fill="hold" nodeType="afterEffect">
                                  <p:stCondLst>
                                    <p:cond delay="0"/>
                                  </p:stCondLst>
                                  <p:childTnLst>
                                    <p:set>
                                      <p:cBhvr>
                                        <p:cTn id="33" dur="1" fill="hold">
                                          <p:stCondLst>
                                            <p:cond delay="0"/>
                                          </p:stCondLst>
                                        </p:cTn>
                                        <p:tgtEl>
                                          <p:spTgt spid="8"/>
                                        </p:tgtEl>
                                        <p:attrNameLst>
                                          <p:attrName>style.visibility</p:attrName>
                                        </p:attrNameLst>
                                      </p:cBhvr>
                                      <p:to>
                                        <p:strVal val="visible"/>
                                      </p:to>
                                    </p:set>
                                    <p:animEffect transition="in" filter="fade">
                                      <p:cBhvr>
                                        <p:cTn id="34"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9" grpId="0" animBg="1"/>
      <p:bldP spid="61"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Placeholder 5"/>
          <p:cNvPicPr>
            <a:picLocks noGrp="1" noChangeAspect="1"/>
          </p:cNvPicPr>
          <p:nvPr>
            <p:ph type="pic" sz="quarter" idx="10"/>
          </p:nvPr>
        </p:nvPicPr>
        <p:blipFill>
          <a:blip r:embed="rId2">
            <a:extLst>
              <a:ext uri="{28A0092B-C50C-407E-A947-70E740481C1C}">
                <a14:useLocalDpi xmlns:a14="http://schemas.microsoft.com/office/drawing/2010/main" val="0"/>
              </a:ext>
            </a:extLst>
          </a:blip>
          <a:stretch>
            <a:fillRect/>
          </a:stretch>
        </p:blipFill>
        <p:spPr>
          <a:xfrm>
            <a:off x="6219824" y="855"/>
            <a:ext cx="6215769" cy="6990876"/>
          </a:xfrm>
        </p:spPr>
      </p:pic>
      <p:sp>
        <p:nvSpPr>
          <p:cNvPr id="2" name="Title 1"/>
          <p:cNvSpPr>
            <a:spLocks noGrp="1"/>
          </p:cNvSpPr>
          <p:nvPr>
            <p:ph type="title"/>
          </p:nvPr>
        </p:nvSpPr>
        <p:spPr>
          <a:xfrm>
            <a:off x="274641" y="1879514"/>
            <a:ext cx="5486399" cy="3235501"/>
          </a:xfrm>
        </p:spPr>
        <p:txBody>
          <a:bodyPr/>
          <a:lstStyle/>
          <a:p>
            <a:r>
              <a:rPr lang="en-US" dirty="0"/>
              <a:t>Help protect applications </a:t>
            </a:r>
            <a:br>
              <a:rPr lang="en-US" dirty="0"/>
            </a:br>
            <a:r>
              <a:rPr lang="en-US" dirty="0"/>
              <a:t>and data in </a:t>
            </a:r>
            <a:br>
              <a:rPr lang="en-US" dirty="0"/>
            </a:br>
            <a:r>
              <a:rPr lang="en-US" dirty="0"/>
              <a:t>any cloud</a:t>
            </a:r>
          </a:p>
        </p:txBody>
      </p:sp>
    </p:spTree>
    <p:extLst>
      <p:ext uri="{BB962C8B-B14F-4D97-AF65-F5344CB8AC3E}">
        <p14:creationId xmlns:p14="http://schemas.microsoft.com/office/powerpoint/2010/main" val="14312630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Rectangle 31"/>
          <p:cNvSpPr/>
          <p:nvPr/>
        </p:nvSpPr>
        <p:spPr>
          <a:xfrm>
            <a:off x="472500" y="1676658"/>
            <a:ext cx="2621357" cy="1211090"/>
          </a:xfrm>
          <a:prstGeom prst="rect">
            <a:avLst/>
          </a:prstGeom>
          <a:solidFill>
            <a:srgbClr val="0078D7"/>
          </a:solidFill>
          <a:ln w="15875">
            <a:noFill/>
          </a:ln>
        </p:spPr>
        <p:style>
          <a:lnRef idx="1">
            <a:schemeClr val="accent2"/>
          </a:lnRef>
          <a:fillRef idx="2">
            <a:schemeClr val="accent2"/>
          </a:fillRef>
          <a:effectRef idx="1">
            <a:schemeClr val="accent2"/>
          </a:effectRef>
          <a:fontRef idx="minor">
            <a:schemeClr val="dk1"/>
          </a:fontRef>
        </p:style>
        <p:txBody>
          <a:bodyPr rot="0" spcFirstLastPara="0" vertOverflow="overflow" horzOverflow="overflow" vert="horz" wrap="square" lIns="146283" tIns="146283" rIns="146283" bIns="146283" numCol="1" spcCol="0" rtlCol="0" fromWordArt="0" anchor="t" anchorCtr="0" forceAA="0" compatLnSpc="1">
            <a:prstTxWarp prst="textNoShape">
              <a:avLst/>
            </a:prstTxWarp>
            <a:noAutofit/>
          </a:bodyPr>
          <a:lstStyle/>
          <a:p>
            <a:pPr>
              <a:lnSpc>
                <a:spcPct val="90000"/>
              </a:lnSpc>
            </a:pPr>
            <a:r>
              <a:rPr lang="en-US" sz="3199" dirty="0">
                <a:solidFill>
                  <a:srgbClr val="FFFFFF"/>
                </a:solidFill>
                <a:latin typeface="+mj-lt"/>
                <a:cs typeface="Segoe UI Semilight" panose="020B0402040204020203" pitchFamily="34" charset="0"/>
              </a:rPr>
              <a:t>Increasing </a:t>
            </a:r>
            <a:br>
              <a:rPr lang="en-US" sz="3199" dirty="0">
                <a:solidFill>
                  <a:srgbClr val="FFFFFF"/>
                </a:solidFill>
                <a:latin typeface="+mj-lt"/>
                <a:cs typeface="Segoe UI Semilight" panose="020B0402040204020203" pitchFamily="34" charset="0"/>
              </a:rPr>
            </a:br>
            <a:r>
              <a:rPr lang="en-US" sz="3199" dirty="0">
                <a:solidFill>
                  <a:srgbClr val="FFFFFF"/>
                </a:solidFill>
                <a:latin typeface="+mj-lt"/>
                <a:cs typeface="Segoe UI Semilight" panose="020B0402040204020203" pitchFamily="34" charset="0"/>
              </a:rPr>
              <a:t>incidents</a:t>
            </a:r>
          </a:p>
        </p:txBody>
      </p:sp>
      <p:sp>
        <p:nvSpPr>
          <p:cNvPr id="33" name="Rectangle 32"/>
          <p:cNvSpPr/>
          <p:nvPr/>
        </p:nvSpPr>
        <p:spPr>
          <a:xfrm>
            <a:off x="472500" y="2959511"/>
            <a:ext cx="2621357" cy="1211090"/>
          </a:xfrm>
          <a:prstGeom prst="rect">
            <a:avLst/>
          </a:prstGeom>
          <a:solidFill>
            <a:srgbClr val="0078D7"/>
          </a:solidFill>
          <a:ln w="15875">
            <a:noFill/>
          </a:ln>
        </p:spPr>
        <p:style>
          <a:lnRef idx="1">
            <a:schemeClr val="accent2"/>
          </a:lnRef>
          <a:fillRef idx="2">
            <a:schemeClr val="accent2"/>
          </a:fillRef>
          <a:effectRef idx="1">
            <a:schemeClr val="accent2"/>
          </a:effectRef>
          <a:fontRef idx="minor">
            <a:schemeClr val="dk1"/>
          </a:fontRef>
        </p:style>
        <p:txBody>
          <a:bodyPr rot="0" spcFirstLastPara="0" vertOverflow="overflow" horzOverflow="overflow" vert="horz" wrap="square" lIns="146283" tIns="146283" rIns="146283" bIns="146283" numCol="1" spcCol="0" rtlCol="0" fromWordArt="0" anchor="t" anchorCtr="0" forceAA="0" compatLnSpc="1">
            <a:prstTxWarp prst="textNoShape">
              <a:avLst/>
            </a:prstTxWarp>
            <a:noAutofit/>
          </a:bodyPr>
          <a:lstStyle/>
          <a:p>
            <a:pPr>
              <a:lnSpc>
                <a:spcPct val="90000"/>
              </a:lnSpc>
            </a:pPr>
            <a:r>
              <a:rPr lang="en-US" sz="3199" dirty="0">
                <a:solidFill>
                  <a:srgbClr val="FFFFFF"/>
                </a:solidFill>
                <a:latin typeface="+mj-lt"/>
                <a:cs typeface="Segoe UI Semilight" panose="020B0402040204020203" pitchFamily="34" charset="0"/>
              </a:rPr>
              <a:t>Multiple </a:t>
            </a:r>
            <a:br>
              <a:rPr lang="en-US" sz="3199" dirty="0">
                <a:solidFill>
                  <a:srgbClr val="FFFFFF"/>
                </a:solidFill>
                <a:latin typeface="+mj-lt"/>
                <a:cs typeface="Segoe UI Semilight" panose="020B0402040204020203" pitchFamily="34" charset="0"/>
              </a:rPr>
            </a:br>
            <a:r>
              <a:rPr lang="en-US" sz="3199" dirty="0">
                <a:solidFill>
                  <a:srgbClr val="FFFFFF"/>
                </a:solidFill>
                <a:latin typeface="+mj-lt"/>
                <a:cs typeface="Segoe UI Semilight" panose="020B0402040204020203" pitchFamily="34" charset="0"/>
              </a:rPr>
              <a:t>motivations</a:t>
            </a:r>
          </a:p>
        </p:txBody>
      </p:sp>
      <p:sp>
        <p:nvSpPr>
          <p:cNvPr id="34" name="Rectangle 33"/>
          <p:cNvSpPr/>
          <p:nvPr/>
        </p:nvSpPr>
        <p:spPr>
          <a:xfrm>
            <a:off x="472500" y="4242363"/>
            <a:ext cx="2621357" cy="1211090"/>
          </a:xfrm>
          <a:prstGeom prst="rect">
            <a:avLst/>
          </a:prstGeom>
          <a:solidFill>
            <a:srgbClr val="0078D7"/>
          </a:solidFill>
          <a:ln w="15875">
            <a:noFill/>
          </a:ln>
        </p:spPr>
        <p:style>
          <a:lnRef idx="1">
            <a:schemeClr val="accent2"/>
          </a:lnRef>
          <a:fillRef idx="2">
            <a:schemeClr val="accent2"/>
          </a:fillRef>
          <a:effectRef idx="1">
            <a:schemeClr val="accent2"/>
          </a:effectRef>
          <a:fontRef idx="minor">
            <a:schemeClr val="dk1"/>
          </a:fontRef>
        </p:style>
        <p:txBody>
          <a:bodyPr rot="0" spcFirstLastPara="0" vertOverflow="overflow" horzOverflow="overflow" vert="horz" wrap="square" lIns="146283" tIns="146283" rIns="146283" bIns="146283" numCol="1" spcCol="0" rtlCol="0" fromWordArt="0" anchor="t" anchorCtr="0" forceAA="0" compatLnSpc="1">
            <a:prstTxWarp prst="textNoShape">
              <a:avLst/>
            </a:prstTxWarp>
            <a:noAutofit/>
          </a:bodyPr>
          <a:lstStyle/>
          <a:p>
            <a:pPr>
              <a:lnSpc>
                <a:spcPct val="90000"/>
              </a:lnSpc>
            </a:pPr>
            <a:r>
              <a:rPr lang="en-US" sz="3199" dirty="0">
                <a:solidFill>
                  <a:srgbClr val="FFFFFF"/>
                </a:solidFill>
                <a:latin typeface="+mj-lt"/>
                <a:cs typeface="Segoe UI Semilight" panose="020B0402040204020203" pitchFamily="34" charset="0"/>
              </a:rPr>
              <a:t>Bigger risk</a:t>
            </a:r>
          </a:p>
        </p:txBody>
      </p:sp>
      <p:sp>
        <p:nvSpPr>
          <p:cNvPr id="10" name="Rectangle 9"/>
          <p:cNvSpPr/>
          <p:nvPr/>
        </p:nvSpPr>
        <p:spPr bwMode="auto">
          <a:xfrm>
            <a:off x="883" y="1592532"/>
            <a:ext cx="270630" cy="4418973"/>
          </a:xfrm>
          <a:prstGeom prst="rect">
            <a:avLst/>
          </a:prstGeom>
          <a:solidFill>
            <a:srgbClr val="FFFFF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54" tIns="146283" rIns="182854" bIns="146283" numCol="1" spcCol="0" rtlCol="0" fromWordArt="0" anchor="t" anchorCtr="0" forceAA="0" compatLnSpc="1">
            <a:prstTxWarp prst="textNoShape">
              <a:avLst/>
            </a:prstTxWarp>
            <a:noAutofit/>
          </a:bodyPr>
          <a:lstStyle/>
          <a:p>
            <a:pPr algn="ctr" defTabSz="932293" fontAlgn="base">
              <a:lnSpc>
                <a:spcPct val="90000"/>
              </a:lnSpc>
              <a:spcBef>
                <a:spcPct val="0"/>
              </a:spcBef>
              <a:spcAft>
                <a:spcPct val="0"/>
              </a:spcAft>
            </a:pPr>
            <a:endParaRPr lang="en-US" sz="2400" dirty="0" err="1">
              <a:gradFill>
                <a:gsLst>
                  <a:gs pos="0">
                    <a:srgbClr val="FFFFFF"/>
                  </a:gs>
                  <a:gs pos="100000">
                    <a:srgbClr val="FFFFFF"/>
                  </a:gs>
                </a:gsLst>
                <a:lin ang="5400000" scaled="0"/>
              </a:gradFill>
              <a:ea typeface="Segoe UI" pitchFamily="34" charset="0"/>
              <a:cs typeface="Segoe UI" pitchFamily="34" charset="0"/>
            </a:endParaRPr>
          </a:p>
        </p:txBody>
      </p:sp>
      <p:sp>
        <p:nvSpPr>
          <p:cNvPr id="21" name="TextBox 20"/>
          <p:cNvSpPr txBox="1"/>
          <p:nvPr/>
        </p:nvSpPr>
        <p:spPr>
          <a:xfrm>
            <a:off x="3333953" y="1675001"/>
            <a:ext cx="8632446" cy="4669639"/>
          </a:xfrm>
          <a:prstGeom prst="rect">
            <a:avLst/>
          </a:prstGeom>
          <a:solidFill>
            <a:srgbClr val="EEEEEE"/>
          </a:solidFill>
        </p:spPr>
        <p:txBody>
          <a:bodyPr wrap="square" lIns="0" tIns="149196" rIns="0" bIns="149196" rtlCol="0" anchor="ctr">
            <a:noAutofit/>
          </a:bodyPr>
          <a:lstStyle/>
          <a:p>
            <a:pPr algn="ctr" defTabSz="932129">
              <a:lnSpc>
                <a:spcPct val="90000"/>
              </a:lnSpc>
              <a:spcBef>
                <a:spcPct val="20000"/>
              </a:spcBef>
              <a:buClr>
                <a:srgbClr val="FFFFFF"/>
              </a:buClr>
              <a:buSzPct val="90000"/>
              <a:defRPr/>
            </a:pPr>
            <a:endParaRPr lang="en-US" sz="2244" dirty="0">
              <a:solidFill>
                <a:srgbClr val="FFFFFF"/>
              </a:solidFill>
              <a:latin typeface="Segoe UI Light"/>
            </a:endParaRPr>
          </a:p>
        </p:txBody>
      </p:sp>
      <p:grpSp>
        <p:nvGrpSpPr>
          <p:cNvPr id="7" name="Group 6"/>
          <p:cNvGrpSpPr/>
          <p:nvPr/>
        </p:nvGrpSpPr>
        <p:grpSpPr>
          <a:xfrm>
            <a:off x="9152096" y="1785554"/>
            <a:ext cx="2653191" cy="4379424"/>
            <a:chOff x="8972593" y="1750702"/>
            <a:chExt cx="2601404" cy="4293943"/>
          </a:xfrm>
        </p:grpSpPr>
        <p:pic>
          <p:nvPicPr>
            <p:cNvPr id="15" name="Picture 14" descr="Mashable-2.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977789" y="1750702"/>
              <a:ext cx="2591012" cy="1833990"/>
            </a:xfrm>
            <a:prstGeom prst="rect">
              <a:avLst/>
            </a:prstGeom>
            <a:effectLst>
              <a:outerShdw blurRad="95250" dist="38100" dir="5400000" algn="t" rotWithShape="0">
                <a:prstClr val="black">
                  <a:alpha val="40000"/>
                </a:prstClr>
              </a:outerShdw>
            </a:effectLst>
          </p:spPr>
        </p:pic>
        <p:pic>
          <p:nvPicPr>
            <p:cNvPr id="11" name="Picture 10" descr="BBC.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972593" y="3619094"/>
              <a:ext cx="2601404" cy="2425551"/>
            </a:xfrm>
            <a:prstGeom prst="rect">
              <a:avLst/>
            </a:prstGeom>
            <a:effectLst>
              <a:outerShdw blurRad="95250" dist="38100" dir="5400000" algn="t" rotWithShape="0">
                <a:prstClr val="black">
                  <a:alpha val="40000"/>
                </a:prstClr>
              </a:outerShdw>
            </a:effectLst>
          </p:spPr>
        </p:pic>
      </p:grpSp>
      <p:grpSp>
        <p:nvGrpSpPr>
          <p:cNvPr id="6" name="Group 5"/>
          <p:cNvGrpSpPr/>
          <p:nvPr/>
        </p:nvGrpSpPr>
        <p:grpSpPr>
          <a:xfrm>
            <a:off x="6322688" y="1785554"/>
            <a:ext cx="2651876" cy="4408547"/>
            <a:chOff x="6198412" y="1750702"/>
            <a:chExt cx="2600114" cy="4322497"/>
          </a:xfrm>
        </p:grpSpPr>
        <p:pic>
          <p:nvPicPr>
            <p:cNvPr id="5" name="Picture 4" descr="Ed-RT-Question.png"/>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198412" y="1750702"/>
              <a:ext cx="2591573" cy="1407928"/>
            </a:xfrm>
            <a:prstGeom prst="rect">
              <a:avLst/>
            </a:prstGeom>
            <a:effectLst>
              <a:outerShdw blurRad="95250" dist="38100" dir="5400000" algn="t" rotWithShape="0">
                <a:prstClr val="black">
                  <a:alpha val="40000"/>
                </a:prstClr>
              </a:outerShdw>
            </a:effectLst>
          </p:spPr>
        </p:pic>
        <p:pic>
          <p:nvPicPr>
            <p:cNvPr id="3" name="Picture 2" descr="TheLocal.pn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198412" y="4660614"/>
              <a:ext cx="2600114" cy="1412585"/>
            </a:xfrm>
            <a:prstGeom prst="rect">
              <a:avLst/>
            </a:prstGeom>
            <a:effectLst>
              <a:outerShdw blurRad="95250" dist="38100" dir="5400000" algn="t" rotWithShape="0">
                <a:prstClr val="black">
                  <a:alpha val="40000"/>
                </a:prstClr>
              </a:outerShdw>
            </a:effectLst>
          </p:spPr>
        </p:pic>
        <p:pic>
          <p:nvPicPr>
            <p:cNvPr id="4" name="Picture 3" descr="NBC-News.png"/>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198412" y="3215958"/>
              <a:ext cx="2589823" cy="1406994"/>
            </a:xfrm>
            <a:prstGeom prst="rect">
              <a:avLst/>
            </a:prstGeom>
            <a:effectLst>
              <a:outerShdw blurRad="95250" dist="38100" dir="5400000" algn="t" rotWithShape="0">
                <a:prstClr val="black">
                  <a:alpha val="40000"/>
                </a:prstClr>
              </a:outerShdw>
            </a:effectLst>
          </p:spPr>
        </p:pic>
      </p:grpSp>
      <p:sp>
        <p:nvSpPr>
          <p:cNvPr id="22" name="Title 15"/>
          <p:cNvSpPr txBox="1">
            <a:spLocks/>
          </p:cNvSpPr>
          <p:nvPr/>
        </p:nvSpPr>
        <p:spPr>
          <a:xfrm>
            <a:off x="424332" y="302771"/>
            <a:ext cx="11591913" cy="690587"/>
          </a:xfrm>
          <a:prstGeom prst="rect">
            <a:avLst/>
          </a:prstGeom>
        </p:spPr>
        <p:txBody>
          <a:bodyPr vert="horz" wrap="square" lIns="0" tIns="0" rIns="0" bIns="0" rtlCol="0" anchor="t" anchorCtr="0">
            <a:spAutoFit/>
          </a:bodyPr>
          <a:lstStyle>
            <a:lvl1pPr algn="l" defTabSz="1243192" rtl="0" eaLnBrk="1" latinLnBrk="0" hangingPunct="1">
              <a:lnSpc>
                <a:spcPct val="105000"/>
              </a:lnSpc>
              <a:spcBef>
                <a:spcPct val="0"/>
              </a:spcBef>
              <a:buNone/>
              <a:defRPr lang="en-US" sz="3264" kern="1200" spc="0" baseline="0" dirty="0">
                <a:gradFill>
                  <a:gsLst>
                    <a:gs pos="0">
                      <a:srgbClr val="00188F"/>
                    </a:gs>
                    <a:gs pos="100000">
                      <a:srgbClr val="00188F"/>
                    </a:gs>
                  </a:gsLst>
                  <a:lin ang="5400000" scaled="0"/>
                </a:gradFill>
                <a:latin typeface="+mj-lt"/>
                <a:ea typeface="+mj-ea"/>
                <a:cs typeface="+mj-cs"/>
              </a:defRPr>
            </a:lvl1pPr>
          </a:lstStyle>
          <a:p>
            <a:pPr defTabSz="951304">
              <a:lnSpc>
                <a:spcPct val="90000"/>
              </a:lnSpc>
              <a:spcBef>
                <a:spcPts val="0"/>
              </a:spcBef>
              <a:defRPr/>
            </a:pPr>
            <a:r>
              <a:rPr lang="en-US" sz="4850" spc="-78" dirty="0">
                <a:ln w="3175">
                  <a:noFill/>
                </a:ln>
                <a:solidFill>
                  <a:srgbClr val="505050"/>
                </a:solidFill>
                <a:latin typeface="Segoe UI Light"/>
                <a:ea typeface="+mn-ea"/>
                <a:cs typeface="Segoe UI Light"/>
              </a:rPr>
              <a:t>Security is a top priority for IT</a:t>
            </a:r>
          </a:p>
        </p:txBody>
      </p:sp>
      <p:grpSp>
        <p:nvGrpSpPr>
          <p:cNvPr id="16" name="Group 15"/>
          <p:cNvGrpSpPr/>
          <p:nvPr/>
        </p:nvGrpSpPr>
        <p:grpSpPr>
          <a:xfrm>
            <a:off x="3496991" y="1785554"/>
            <a:ext cx="2647037" cy="4517796"/>
            <a:chOff x="3427870" y="1750702"/>
            <a:chExt cx="2595370" cy="4429614"/>
          </a:xfrm>
        </p:grpSpPr>
        <p:pic>
          <p:nvPicPr>
            <p:cNvPr id="12" name="Picture 11" descr="HealthIT.png"/>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3431656" y="1750702"/>
              <a:ext cx="2591571" cy="1574660"/>
            </a:xfrm>
            <a:prstGeom prst="rect">
              <a:avLst/>
            </a:prstGeom>
            <a:effectLst>
              <a:outerShdw blurRad="95250" dist="38100" dir="5400000" algn="t" rotWithShape="0">
                <a:prstClr val="black">
                  <a:alpha val="40000"/>
                </a:prstClr>
              </a:outerShdw>
            </a:effectLst>
          </p:spPr>
        </p:pic>
        <p:pic>
          <p:nvPicPr>
            <p:cNvPr id="13" name="Picture 12" descr="eWeek.png"/>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3431656" y="3204351"/>
              <a:ext cx="2591571" cy="1074023"/>
            </a:xfrm>
            <a:prstGeom prst="rect">
              <a:avLst/>
            </a:prstGeom>
            <a:effectLst>
              <a:outerShdw blurRad="95250" dist="38100" dir="5400000" algn="t" rotWithShape="0">
                <a:prstClr val="black">
                  <a:alpha val="40000"/>
                </a:prstClr>
              </a:outerShdw>
            </a:effectLst>
          </p:spPr>
        </p:pic>
        <p:pic>
          <p:nvPicPr>
            <p:cNvPr id="9" name="Picture 8" descr="BBC3.png"/>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3427870" y="4328041"/>
              <a:ext cx="2595370" cy="1852275"/>
            </a:xfrm>
            <a:prstGeom prst="rect">
              <a:avLst/>
            </a:prstGeom>
            <a:effectLst>
              <a:outerShdw blurRad="95250" dist="38100" dir="5400000" algn="t" rotWithShape="0">
                <a:prstClr val="black">
                  <a:alpha val="40000"/>
                </a:prstClr>
              </a:outerShdw>
            </a:effectLst>
          </p:spPr>
        </p:pic>
      </p:grpSp>
    </p:spTree>
    <p:extLst>
      <p:ext uri="{BB962C8B-B14F-4D97-AF65-F5344CB8AC3E}">
        <p14:creationId xmlns:p14="http://schemas.microsoft.com/office/powerpoint/2010/main" val="3419271474"/>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32"/>
                                        </p:tgtEl>
                                        <p:attrNameLst>
                                          <p:attrName>style.visibility</p:attrName>
                                        </p:attrNameLst>
                                      </p:cBhvr>
                                      <p:to>
                                        <p:strVal val="visible"/>
                                      </p:to>
                                    </p:set>
                                    <p:anim calcmode="lin" valueType="num">
                                      <p:cBhvr additive="base">
                                        <p:cTn id="7" dur="750" fill="hold"/>
                                        <p:tgtEl>
                                          <p:spTgt spid="32"/>
                                        </p:tgtEl>
                                        <p:attrNameLst>
                                          <p:attrName>ppt_x</p:attrName>
                                        </p:attrNameLst>
                                      </p:cBhvr>
                                      <p:tavLst>
                                        <p:tav tm="0">
                                          <p:val>
                                            <p:strVal val="0-#ppt_w/2"/>
                                          </p:val>
                                        </p:tav>
                                        <p:tav tm="100000">
                                          <p:val>
                                            <p:strVal val="#ppt_x"/>
                                          </p:val>
                                        </p:tav>
                                      </p:tavLst>
                                    </p:anim>
                                    <p:anim calcmode="lin" valueType="num">
                                      <p:cBhvr additive="base">
                                        <p:cTn id="8" dur="750" fill="hold"/>
                                        <p:tgtEl>
                                          <p:spTgt spid="32"/>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500"/>
                                  </p:stCondLst>
                                  <p:childTnLst>
                                    <p:set>
                                      <p:cBhvr>
                                        <p:cTn id="10" dur="1" fill="hold">
                                          <p:stCondLst>
                                            <p:cond delay="0"/>
                                          </p:stCondLst>
                                        </p:cTn>
                                        <p:tgtEl>
                                          <p:spTgt spid="33"/>
                                        </p:tgtEl>
                                        <p:attrNameLst>
                                          <p:attrName>style.visibility</p:attrName>
                                        </p:attrNameLst>
                                      </p:cBhvr>
                                      <p:to>
                                        <p:strVal val="visible"/>
                                      </p:to>
                                    </p:set>
                                    <p:anim calcmode="lin" valueType="num">
                                      <p:cBhvr additive="base">
                                        <p:cTn id="11" dur="750" fill="hold"/>
                                        <p:tgtEl>
                                          <p:spTgt spid="33"/>
                                        </p:tgtEl>
                                        <p:attrNameLst>
                                          <p:attrName>ppt_x</p:attrName>
                                        </p:attrNameLst>
                                      </p:cBhvr>
                                      <p:tavLst>
                                        <p:tav tm="0">
                                          <p:val>
                                            <p:strVal val="0-#ppt_w/2"/>
                                          </p:val>
                                        </p:tav>
                                        <p:tav tm="100000">
                                          <p:val>
                                            <p:strVal val="#ppt_x"/>
                                          </p:val>
                                        </p:tav>
                                      </p:tavLst>
                                    </p:anim>
                                    <p:anim calcmode="lin" valueType="num">
                                      <p:cBhvr additive="base">
                                        <p:cTn id="12" dur="750" fill="hold"/>
                                        <p:tgtEl>
                                          <p:spTgt spid="33"/>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1000"/>
                                  </p:stCondLst>
                                  <p:childTnLst>
                                    <p:set>
                                      <p:cBhvr>
                                        <p:cTn id="14" dur="1" fill="hold">
                                          <p:stCondLst>
                                            <p:cond delay="0"/>
                                          </p:stCondLst>
                                        </p:cTn>
                                        <p:tgtEl>
                                          <p:spTgt spid="34"/>
                                        </p:tgtEl>
                                        <p:attrNameLst>
                                          <p:attrName>style.visibility</p:attrName>
                                        </p:attrNameLst>
                                      </p:cBhvr>
                                      <p:to>
                                        <p:strVal val="visible"/>
                                      </p:to>
                                    </p:set>
                                    <p:anim calcmode="lin" valueType="num">
                                      <p:cBhvr additive="base">
                                        <p:cTn id="15" dur="750" fill="hold"/>
                                        <p:tgtEl>
                                          <p:spTgt spid="34"/>
                                        </p:tgtEl>
                                        <p:attrNameLst>
                                          <p:attrName>ppt_x</p:attrName>
                                        </p:attrNameLst>
                                      </p:cBhvr>
                                      <p:tavLst>
                                        <p:tav tm="0">
                                          <p:val>
                                            <p:strVal val="0-#ppt_w/2"/>
                                          </p:val>
                                        </p:tav>
                                        <p:tav tm="100000">
                                          <p:val>
                                            <p:strVal val="#ppt_x"/>
                                          </p:val>
                                        </p:tav>
                                      </p:tavLst>
                                    </p:anim>
                                    <p:anim calcmode="lin" valueType="num">
                                      <p:cBhvr additive="base">
                                        <p:cTn id="16" dur="750" fill="hold"/>
                                        <p:tgtEl>
                                          <p:spTgt spid="34"/>
                                        </p:tgtEl>
                                        <p:attrNameLst>
                                          <p:attrName>ppt_y</p:attrName>
                                        </p:attrNameLst>
                                      </p:cBhvr>
                                      <p:tavLst>
                                        <p:tav tm="0">
                                          <p:val>
                                            <p:strVal val="#ppt_y"/>
                                          </p:val>
                                        </p:tav>
                                        <p:tav tm="100000">
                                          <p:val>
                                            <p:strVal val="#ppt_y"/>
                                          </p:val>
                                        </p:tav>
                                      </p:tavLst>
                                    </p:anim>
                                  </p:childTnLst>
                                </p:cTn>
                              </p:par>
                            </p:childTnLst>
                          </p:cTn>
                        </p:par>
                        <p:par>
                          <p:cTn id="17" fill="hold">
                            <p:stCondLst>
                              <p:cond delay="1750"/>
                            </p:stCondLst>
                            <p:childTnLst>
                              <p:par>
                                <p:cTn id="18" presetID="22" presetClass="entr" presetSubtype="1" fill="hold" nodeType="afterEffect">
                                  <p:stCondLst>
                                    <p:cond delay="0"/>
                                  </p:stCondLst>
                                  <p:childTnLst>
                                    <p:set>
                                      <p:cBhvr>
                                        <p:cTn id="19" dur="1" fill="hold">
                                          <p:stCondLst>
                                            <p:cond delay="0"/>
                                          </p:stCondLst>
                                        </p:cTn>
                                        <p:tgtEl>
                                          <p:spTgt spid="16"/>
                                        </p:tgtEl>
                                        <p:attrNameLst>
                                          <p:attrName>style.visibility</p:attrName>
                                        </p:attrNameLst>
                                      </p:cBhvr>
                                      <p:to>
                                        <p:strVal val="visible"/>
                                      </p:to>
                                    </p:set>
                                    <p:animEffect transition="in" filter="wipe(up)">
                                      <p:cBhvr>
                                        <p:cTn id="20" dur="500"/>
                                        <p:tgtEl>
                                          <p:spTgt spid="16"/>
                                        </p:tgtEl>
                                      </p:cBhvr>
                                    </p:animEffect>
                                  </p:childTnLst>
                                </p:cTn>
                              </p:par>
                            </p:childTnLst>
                          </p:cTn>
                        </p:par>
                        <p:par>
                          <p:cTn id="21" fill="hold">
                            <p:stCondLst>
                              <p:cond delay="2250"/>
                            </p:stCondLst>
                            <p:childTnLst>
                              <p:par>
                                <p:cTn id="22" presetID="22" presetClass="entr" presetSubtype="1" fill="hold" nodeType="afterEffect">
                                  <p:stCondLst>
                                    <p:cond delay="0"/>
                                  </p:stCondLst>
                                  <p:childTnLst>
                                    <p:set>
                                      <p:cBhvr>
                                        <p:cTn id="23" dur="1" fill="hold">
                                          <p:stCondLst>
                                            <p:cond delay="0"/>
                                          </p:stCondLst>
                                        </p:cTn>
                                        <p:tgtEl>
                                          <p:spTgt spid="6"/>
                                        </p:tgtEl>
                                        <p:attrNameLst>
                                          <p:attrName>style.visibility</p:attrName>
                                        </p:attrNameLst>
                                      </p:cBhvr>
                                      <p:to>
                                        <p:strVal val="visible"/>
                                      </p:to>
                                    </p:set>
                                    <p:animEffect transition="in" filter="wipe(up)">
                                      <p:cBhvr>
                                        <p:cTn id="24" dur="500"/>
                                        <p:tgtEl>
                                          <p:spTgt spid="6"/>
                                        </p:tgtEl>
                                      </p:cBhvr>
                                    </p:animEffect>
                                  </p:childTnLst>
                                </p:cTn>
                              </p:par>
                            </p:childTnLst>
                          </p:cTn>
                        </p:par>
                        <p:par>
                          <p:cTn id="25" fill="hold">
                            <p:stCondLst>
                              <p:cond delay="2750"/>
                            </p:stCondLst>
                            <p:childTnLst>
                              <p:par>
                                <p:cTn id="26" presetID="22" presetClass="entr" presetSubtype="1" fill="hold" nodeType="afterEffect">
                                  <p:stCondLst>
                                    <p:cond delay="0"/>
                                  </p:stCondLst>
                                  <p:childTnLst>
                                    <p:set>
                                      <p:cBhvr>
                                        <p:cTn id="27" dur="1" fill="hold">
                                          <p:stCondLst>
                                            <p:cond delay="0"/>
                                          </p:stCondLst>
                                        </p:cTn>
                                        <p:tgtEl>
                                          <p:spTgt spid="7"/>
                                        </p:tgtEl>
                                        <p:attrNameLst>
                                          <p:attrName>style.visibility</p:attrName>
                                        </p:attrNameLst>
                                      </p:cBhvr>
                                      <p:to>
                                        <p:strVal val="visible"/>
                                      </p:to>
                                    </p:set>
                                    <p:animEffect transition="in" filter="wipe(up)">
                                      <p:cBhvr>
                                        <p:cTn id="28" dur="500"/>
                                        <p:tgtEl>
                                          <p:spTgt spid="7"/>
                                        </p:tgtEl>
                                      </p:cBhvr>
                                    </p:animEffect>
                                  </p:childTnLst>
                                </p:cTn>
                              </p:par>
                            </p:childTnLst>
                          </p:cTn>
                        </p:par>
                        <p:par>
                          <p:cTn id="29" fill="hold">
                            <p:stCondLst>
                              <p:cond delay="3250"/>
                            </p:stCondLst>
                            <p:childTnLst>
                              <p:par>
                                <p:cTn id="30" presetID="22" presetClass="entr" presetSubtype="1" fill="hold" grpId="0" nodeType="afterEffect">
                                  <p:stCondLst>
                                    <p:cond delay="0"/>
                                  </p:stCondLst>
                                  <p:childTnLst>
                                    <p:set>
                                      <p:cBhvr>
                                        <p:cTn id="31" dur="1" fill="hold">
                                          <p:stCondLst>
                                            <p:cond delay="0"/>
                                          </p:stCondLst>
                                        </p:cTn>
                                        <p:tgtEl>
                                          <p:spTgt spid="21"/>
                                        </p:tgtEl>
                                        <p:attrNameLst>
                                          <p:attrName>style.visibility</p:attrName>
                                        </p:attrNameLst>
                                      </p:cBhvr>
                                      <p:to>
                                        <p:strVal val="visible"/>
                                      </p:to>
                                    </p:set>
                                    <p:animEffect transition="in" filter="wipe(up)">
                                      <p:cBhvr>
                                        <p:cTn id="32"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33" grpId="0" animBg="1"/>
      <p:bldP spid="34" grpId="0" animBg="1"/>
      <p:bldP spid="21"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tx1"/>
                </a:solidFill>
              </a:rPr>
              <a:t>Challenges protecting the OS and applications</a:t>
            </a:r>
          </a:p>
        </p:txBody>
      </p:sp>
      <p:sp>
        <p:nvSpPr>
          <p:cNvPr id="32" name="Text Placeholder 8"/>
          <p:cNvSpPr txBox="1">
            <a:spLocks/>
          </p:cNvSpPr>
          <p:nvPr/>
        </p:nvSpPr>
        <p:spPr>
          <a:xfrm>
            <a:off x="345778" y="2047807"/>
            <a:ext cx="5572417" cy="2634567"/>
          </a:xfrm>
          <a:prstGeom prst="rect">
            <a:avLst/>
          </a:prstGeom>
        </p:spPr>
        <p:txBody>
          <a:bodyPr vert="horz" wrap="square" lIns="149217" tIns="0" rIns="149217" bIns="0" rtlCol="0" anchor="t">
            <a:spAutoFit/>
          </a:bodyPr>
          <a:lstStyle>
            <a:lvl1pPr marL="0" marR="0" indent="0" algn="l" defTabSz="932667" rtl="0" eaLnBrk="1" fontAlgn="auto" latinLnBrk="0" hangingPunct="1">
              <a:lnSpc>
                <a:spcPct val="90000"/>
              </a:lnSpc>
              <a:spcBef>
                <a:spcPct val="20000"/>
              </a:spcBef>
              <a:spcAft>
                <a:spcPts val="0"/>
              </a:spcAft>
              <a:buClr>
                <a:schemeClr val="tx1"/>
              </a:buClr>
              <a:buSzPct val="90000"/>
              <a:buFont typeface="Wingdings" panose="05000000000000000000" pitchFamily="2" charset="2"/>
              <a:buNone/>
              <a:tabLst/>
              <a:defRPr sz="4000" kern="1200" spc="0" baseline="0">
                <a:gradFill>
                  <a:gsLst>
                    <a:gs pos="20354">
                      <a:schemeClr val="accent1"/>
                    </a:gs>
                    <a:gs pos="40000">
                      <a:schemeClr val="accent1"/>
                    </a:gs>
                  </a:gsLst>
                  <a:lin ang="5400000" scaled="0"/>
                </a:gradFill>
                <a:latin typeface="+mj-lt"/>
                <a:ea typeface="+mn-ea"/>
                <a:cs typeface="+mn-cs"/>
              </a:defRPr>
            </a:lvl1pPr>
            <a:lvl2pPr marL="0" marR="0" indent="0" algn="l" defTabSz="932667" rtl="0" eaLnBrk="1" fontAlgn="auto" latinLnBrk="0" hangingPunct="1">
              <a:lnSpc>
                <a:spcPct val="90000"/>
              </a:lnSpc>
              <a:spcBef>
                <a:spcPct val="20000"/>
              </a:spcBef>
              <a:spcAft>
                <a:spcPts val="0"/>
              </a:spcAft>
              <a:buClr>
                <a:schemeClr val="tx1"/>
              </a:buClr>
              <a:buSzPct val="90000"/>
              <a:buFontTx/>
              <a:buNone/>
              <a:tabLst/>
              <a:defRPr sz="2000" kern="1200" spc="0" baseline="0">
                <a:gradFill>
                  <a:gsLst>
                    <a:gs pos="1250">
                      <a:schemeClr val="bg2"/>
                    </a:gs>
                    <a:gs pos="100000">
                      <a:schemeClr val="bg2"/>
                    </a:gs>
                  </a:gsLst>
                  <a:lin ang="5400000" scaled="0"/>
                </a:gradFill>
                <a:latin typeface="+mn-lt"/>
                <a:ea typeface="+mn-ea"/>
                <a:cs typeface="+mn-cs"/>
              </a:defRPr>
            </a:lvl2pPr>
            <a:lvl3pPr marL="228582" marR="0" indent="0" algn="l" defTabSz="932667" rtl="0" eaLnBrk="1" fontAlgn="auto" latinLnBrk="0" hangingPunct="1">
              <a:lnSpc>
                <a:spcPct val="90000"/>
              </a:lnSpc>
              <a:spcBef>
                <a:spcPct val="20000"/>
              </a:spcBef>
              <a:spcAft>
                <a:spcPts val="0"/>
              </a:spcAft>
              <a:buClr>
                <a:schemeClr val="tx1"/>
              </a:buClr>
              <a:buSzPct val="90000"/>
              <a:buFont typeface="Wingdings" panose="05000000000000000000" pitchFamily="2" charset="2"/>
              <a:buNone/>
              <a:tabLst/>
              <a:defRPr sz="2000" kern="1200" spc="0" baseline="0">
                <a:gradFill>
                  <a:gsLst>
                    <a:gs pos="1250">
                      <a:schemeClr val="bg2"/>
                    </a:gs>
                    <a:gs pos="100000">
                      <a:schemeClr val="bg2"/>
                    </a:gs>
                  </a:gsLst>
                  <a:lin ang="5400000" scaled="0"/>
                </a:gradFill>
                <a:latin typeface="+mn-lt"/>
                <a:ea typeface="+mn-ea"/>
                <a:cs typeface="+mn-cs"/>
              </a:defRPr>
            </a:lvl3pPr>
            <a:lvl4pPr marL="457163" marR="0" indent="0" algn="l" defTabSz="932667" rtl="0" eaLnBrk="1" fontAlgn="auto" latinLnBrk="0" hangingPunct="1">
              <a:lnSpc>
                <a:spcPct val="90000"/>
              </a:lnSpc>
              <a:spcBef>
                <a:spcPct val="20000"/>
              </a:spcBef>
              <a:spcAft>
                <a:spcPts val="0"/>
              </a:spcAft>
              <a:buClr>
                <a:schemeClr val="tx1"/>
              </a:buClr>
              <a:buSzPct val="90000"/>
              <a:buFont typeface="Wingdings" panose="05000000000000000000" pitchFamily="2" charset="2"/>
              <a:buNone/>
              <a:tabLst/>
              <a:defRPr sz="1800" kern="1200" spc="0" baseline="0">
                <a:gradFill>
                  <a:gsLst>
                    <a:gs pos="1250">
                      <a:schemeClr val="bg2"/>
                    </a:gs>
                    <a:gs pos="100000">
                      <a:schemeClr val="bg2"/>
                    </a:gs>
                  </a:gsLst>
                  <a:lin ang="5400000" scaled="0"/>
                </a:gradFill>
                <a:latin typeface="+mn-lt"/>
                <a:ea typeface="+mn-ea"/>
                <a:cs typeface="+mn-cs"/>
              </a:defRPr>
            </a:lvl4pPr>
            <a:lvl5pPr marL="685745" marR="0" indent="0" algn="l" defTabSz="932667" rtl="0" eaLnBrk="1" fontAlgn="auto" latinLnBrk="0" hangingPunct="1">
              <a:lnSpc>
                <a:spcPct val="90000"/>
              </a:lnSpc>
              <a:spcBef>
                <a:spcPct val="20000"/>
              </a:spcBef>
              <a:spcAft>
                <a:spcPts val="0"/>
              </a:spcAft>
              <a:buClr>
                <a:schemeClr val="tx1"/>
              </a:buClr>
              <a:buSzPct val="90000"/>
              <a:buFont typeface="Wingdings" panose="05000000000000000000" pitchFamily="2" charset="2"/>
              <a:buNone/>
              <a:tabLst/>
              <a:defRPr sz="1800" kern="1200" spc="0" baseline="0">
                <a:gradFill>
                  <a:gsLst>
                    <a:gs pos="1250">
                      <a:schemeClr val="bg2"/>
                    </a:gs>
                    <a:gs pos="100000">
                      <a:schemeClr val="bg2"/>
                    </a:gs>
                  </a:gsLst>
                  <a:lin ang="5400000" scaled="0"/>
                </a:gradFill>
                <a:latin typeface="+mn-lt"/>
                <a:ea typeface="+mn-ea"/>
                <a:cs typeface="+mn-cs"/>
              </a:defRPr>
            </a:lvl5pPr>
            <a:lvl6pPr marL="2564834" indent="-233167" algn="l" defTabSz="932667"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170" indent="-233167" algn="l" defTabSz="932667"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503" indent="-233167" algn="l" defTabSz="932667"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3838" indent="-233167" algn="l" defTabSz="932667"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defTabSz="932308">
              <a:spcBef>
                <a:spcPts val="1836"/>
              </a:spcBef>
              <a:spcAft>
                <a:spcPts val="612"/>
              </a:spcAft>
              <a:buClr>
                <a:srgbClr val="FFFFFF"/>
              </a:buClr>
              <a:defRPr/>
            </a:pPr>
            <a:r>
              <a:rPr lang="en-US" sz="2800" dirty="0">
                <a:solidFill>
                  <a:srgbClr val="505050"/>
                </a:solidFill>
                <a:latin typeface="+mn-lt"/>
                <a:cs typeface="Segoe UI Semilight" panose="020B0402040204020203" pitchFamily="34" charset="0"/>
              </a:rPr>
              <a:t>New exploits can attack the OS </a:t>
            </a:r>
            <a:br>
              <a:rPr lang="en-US" sz="2800" dirty="0">
                <a:solidFill>
                  <a:srgbClr val="505050"/>
                </a:solidFill>
                <a:latin typeface="+mn-lt"/>
                <a:cs typeface="Segoe UI Semilight" panose="020B0402040204020203" pitchFamily="34" charset="0"/>
              </a:rPr>
            </a:br>
            <a:r>
              <a:rPr lang="en-US" sz="2800" dirty="0">
                <a:solidFill>
                  <a:srgbClr val="505050"/>
                </a:solidFill>
                <a:latin typeface="+mn-lt"/>
                <a:cs typeface="Segoe UI Semilight" panose="020B0402040204020203" pitchFamily="34" charset="0"/>
              </a:rPr>
              <a:t>boot-path all the way up through applications operations.</a:t>
            </a:r>
          </a:p>
          <a:p>
            <a:pPr defTabSz="932308">
              <a:spcBef>
                <a:spcPts val="1836"/>
              </a:spcBef>
              <a:spcAft>
                <a:spcPts val="612"/>
              </a:spcAft>
              <a:buClr>
                <a:srgbClr val="FFFFFF"/>
              </a:buClr>
              <a:defRPr/>
            </a:pPr>
            <a:r>
              <a:rPr lang="en-US" sz="2800" dirty="0">
                <a:solidFill>
                  <a:srgbClr val="505050"/>
                </a:solidFill>
                <a:latin typeface="+mn-lt"/>
                <a:cs typeface="Segoe UI Semilight" panose="020B0402040204020203" pitchFamily="34" charset="0"/>
              </a:rPr>
              <a:t>Known and unknown threats need to be blocked without impacting legitimate workloads.</a:t>
            </a:r>
          </a:p>
        </p:txBody>
      </p:sp>
      <p:sp>
        <p:nvSpPr>
          <p:cNvPr id="33" name="Freeform 24"/>
          <p:cNvSpPr>
            <a:spLocks noEditPoints="1"/>
          </p:cNvSpPr>
          <p:nvPr/>
        </p:nvSpPr>
        <p:spPr bwMode="auto">
          <a:xfrm>
            <a:off x="7769330" y="2972353"/>
            <a:ext cx="3199946" cy="1165052"/>
          </a:xfrm>
          <a:custGeom>
            <a:avLst/>
            <a:gdLst>
              <a:gd name="T0" fmla="*/ 1995 w 2183"/>
              <a:gd name="T1" fmla="*/ 141 h 792"/>
              <a:gd name="T2" fmla="*/ 1316 w 2183"/>
              <a:gd name="T3" fmla="*/ 141 h 792"/>
              <a:gd name="T4" fmla="*/ 1091 w 2183"/>
              <a:gd name="T5" fmla="*/ 313 h 792"/>
              <a:gd name="T6" fmla="*/ 867 w 2183"/>
              <a:gd name="T7" fmla="*/ 141 h 792"/>
              <a:gd name="T8" fmla="*/ 188 w 2183"/>
              <a:gd name="T9" fmla="*/ 141 h 792"/>
              <a:gd name="T10" fmla="*/ 188 w 2183"/>
              <a:gd name="T11" fmla="*/ 651 h 792"/>
              <a:gd name="T12" fmla="*/ 867 w 2183"/>
              <a:gd name="T13" fmla="*/ 651 h 792"/>
              <a:gd name="T14" fmla="*/ 1091 w 2183"/>
              <a:gd name="T15" fmla="*/ 479 h 792"/>
              <a:gd name="T16" fmla="*/ 1316 w 2183"/>
              <a:gd name="T17" fmla="*/ 651 h 792"/>
              <a:gd name="T18" fmla="*/ 1995 w 2183"/>
              <a:gd name="T19" fmla="*/ 651 h 792"/>
              <a:gd name="T20" fmla="*/ 1995 w 2183"/>
              <a:gd name="T21" fmla="*/ 141 h 792"/>
              <a:gd name="T22" fmla="*/ 752 w 2183"/>
              <a:gd name="T23" fmla="*/ 568 h 792"/>
              <a:gd name="T24" fmla="*/ 297 w 2183"/>
              <a:gd name="T25" fmla="*/ 568 h 792"/>
              <a:gd name="T26" fmla="*/ 297 w 2183"/>
              <a:gd name="T27" fmla="*/ 224 h 792"/>
              <a:gd name="T28" fmla="*/ 752 w 2183"/>
              <a:gd name="T29" fmla="*/ 224 h 792"/>
              <a:gd name="T30" fmla="*/ 752 w 2183"/>
              <a:gd name="T31" fmla="*/ 224 h 792"/>
              <a:gd name="T32" fmla="*/ 981 w 2183"/>
              <a:gd name="T33" fmla="*/ 396 h 792"/>
              <a:gd name="T34" fmla="*/ 976 w 2183"/>
              <a:gd name="T35" fmla="*/ 396 h 792"/>
              <a:gd name="T36" fmla="*/ 981 w 2183"/>
              <a:gd name="T37" fmla="*/ 396 h 792"/>
              <a:gd name="T38" fmla="*/ 752 w 2183"/>
              <a:gd name="T39" fmla="*/ 568 h 792"/>
              <a:gd name="T40" fmla="*/ 752 w 2183"/>
              <a:gd name="T41" fmla="*/ 568 h 792"/>
              <a:gd name="T42" fmla="*/ 1885 w 2183"/>
              <a:gd name="T43" fmla="*/ 568 h 792"/>
              <a:gd name="T44" fmla="*/ 1431 w 2183"/>
              <a:gd name="T45" fmla="*/ 568 h 792"/>
              <a:gd name="T46" fmla="*/ 1201 w 2183"/>
              <a:gd name="T47" fmla="*/ 396 h 792"/>
              <a:gd name="T48" fmla="*/ 1206 w 2183"/>
              <a:gd name="T49" fmla="*/ 396 h 792"/>
              <a:gd name="T50" fmla="*/ 1201 w 2183"/>
              <a:gd name="T51" fmla="*/ 396 h 792"/>
              <a:gd name="T52" fmla="*/ 1431 w 2183"/>
              <a:gd name="T53" fmla="*/ 224 h 792"/>
              <a:gd name="T54" fmla="*/ 1431 w 2183"/>
              <a:gd name="T55" fmla="*/ 224 h 792"/>
              <a:gd name="T56" fmla="*/ 1885 w 2183"/>
              <a:gd name="T57" fmla="*/ 224 h 792"/>
              <a:gd name="T58" fmla="*/ 1885 w 2183"/>
              <a:gd name="T59" fmla="*/ 568 h 7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2183" h="792">
                <a:moveTo>
                  <a:pt x="1995" y="141"/>
                </a:moveTo>
                <a:cubicBezTo>
                  <a:pt x="1807" y="0"/>
                  <a:pt x="1504" y="0"/>
                  <a:pt x="1316" y="141"/>
                </a:cubicBezTo>
                <a:cubicBezTo>
                  <a:pt x="1091" y="313"/>
                  <a:pt x="1091" y="313"/>
                  <a:pt x="1091" y="313"/>
                </a:cubicBezTo>
                <a:cubicBezTo>
                  <a:pt x="867" y="141"/>
                  <a:pt x="867" y="141"/>
                  <a:pt x="867" y="141"/>
                </a:cubicBezTo>
                <a:cubicBezTo>
                  <a:pt x="679" y="0"/>
                  <a:pt x="376" y="0"/>
                  <a:pt x="188" y="141"/>
                </a:cubicBezTo>
                <a:cubicBezTo>
                  <a:pt x="0" y="282"/>
                  <a:pt x="0" y="511"/>
                  <a:pt x="188" y="651"/>
                </a:cubicBezTo>
                <a:cubicBezTo>
                  <a:pt x="376" y="792"/>
                  <a:pt x="679" y="792"/>
                  <a:pt x="867" y="651"/>
                </a:cubicBezTo>
                <a:cubicBezTo>
                  <a:pt x="1091" y="479"/>
                  <a:pt x="1091" y="479"/>
                  <a:pt x="1091" y="479"/>
                </a:cubicBezTo>
                <a:cubicBezTo>
                  <a:pt x="1316" y="651"/>
                  <a:pt x="1316" y="651"/>
                  <a:pt x="1316" y="651"/>
                </a:cubicBezTo>
                <a:cubicBezTo>
                  <a:pt x="1504" y="792"/>
                  <a:pt x="1807" y="792"/>
                  <a:pt x="1995" y="651"/>
                </a:cubicBezTo>
                <a:cubicBezTo>
                  <a:pt x="2183" y="511"/>
                  <a:pt x="2183" y="282"/>
                  <a:pt x="1995" y="141"/>
                </a:cubicBezTo>
                <a:close/>
                <a:moveTo>
                  <a:pt x="752" y="568"/>
                </a:moveTo>
                <a:cubicBezTo>
                  <a:pt x="626" y="661"/>
                  <a:pt x="423" y="661"/>
                  <a:pt x="297" y="568"/>
                </a:cubicBezTo>
                <a:cubicBezTo>
                  <a:pt x="172" y="474"/>
                  <a:pt x="172" y="318"/>
                  <a:pt x="297" y="224"/>
                </a:cubicBezTo>
                <a:cubicBezTo>
                  <a:pt x="423" y="131"/>
                  <a:pt x="626" y="131"/>
                  <a:pt x="752" y="224"/>
                </a:cubicBezTo>
                <a:cubicBezTo>
                  <a:pt x="752" y="224"/>
                  <a:pt x="752" y="224"/>
                  <a:pt x="752" y="224"/>
                </a:cubicBezTo>
                <a:cubicBezTo>
                  <a:pt x="981" y="396"/>
                  <a:pt x="981" y="396"/>
                  <a:pt x="981" y="396"/>
                </a:cubicBezTo>
                <a:cubicBezTo>
                  <a:pt x="976" y="396"/>
                  <a:pt x="976" y="396"/>
                  <a:pt x="976" y="396"/>
                </a:cubicBezTo>
                <a:cubicBezTo>
                  <a:pt x="981" y="396"/>
                  <a:pt x="981" y="396"/>
                  <a:pt x="981" y="396"/>
                </a:cubicBezTo>
                <a:cubicBezTo>
                  <a:pt x="752" y="568"/>
                  <a:pt x="752" y="568"/>
                  <a:pt x="752" y="568"/>
                </a:cubicBezTo>
                <a:cubicBezTo>
                  <a:pt x="752" y="568"/>
                  <a:pt x="752" y="568"/>
                  <a:pt x="752" y="568"/>
                </a:cubicBezTo>
                <a:close/>
                <a:moveTo>
                  <a:pt x="1885" y="568"/>
                </a:moveTo>
                <a:cubicBezTo>
                  <a:pt x="1760" y="661"/>
                  <a:pt x="1556" y="661"/>
                  <a:pt x="1431" y="568"/>
                </a:cubicBezTo>
                <a:cubicBezTo>
                  <a:pt x="1201" y="396"/>
                  <a:pt x="1201" y="396"/>
                  <a:pt x="1201" y="396"/>
                </a:cubicBezTo>
                <a:cubicBezTo>
                  <a:pt x="1206" y="396"/>
                  <a:pt x="1206" y="396"/>
                  <a:pt x="1206" y="396"/>
                </a:cubicBezTo>
                <a:cubicBezTo>
                  <a:pt x="1201" y="396"/>
                  <a:pt x="1201" y="396"/>
                  <a:pt x="1201" y="396"/>
                </a:cubicBezTo>
                <a:cubicBezTo>
                  <a:pt x="1431" y="224"/>
                  <a:pt x="1431" y="224"/>
                  <a:pt x="1431" y="224"/>
                </a:cubicBezTo>
                <a:cubicBezTo>
                  <a:pt x="1431" y="224"/>
                  <a:pt x="1431" y="224"/>
                  <a:pt x="1431" y="224"/>
                </a:cubicBezTo>
                <a:cubicBezTo>
                  <a:pt x="1556" y="131"/>
                  <a:pt x="1760" y="131"/>
                  <a:pt x="1885" y="224"/>
                </a:cubicBezTo>
                <a:cubicBezTo>
                  <a:pt x="2010" y="318"/>
                  <a:pt x="2010" y="474"/>
                  <a:pt x="1885" y="568"/>
                </a:cubicBezTo>
                <a:close/>
              </a:path>
            </a:pathLst>
          </a:custGeom>
          <a:solidFill>
            <a:schemeClr val="tx2">
              <a:lumMod val="20000"/>
              <a:lumOff val="80000"/>
            </a:schemeClr>
          </a:solidFill>
          <a:ln>
            <a:noFill/>
          </a:ln>
        </p:spPr>
        <p:txBody>
          <a:bodyPr vert="horz" wrap="square" lIns="91427" tIns="45713" rIns="91427" bIns="45713" numCol="1" anchor="t" anchorCtr="0" compatLnSpc="1">
            <a:prstTxWarp prst="textNoShape">
              <a:avLst/>
            </a:prstTxWarp>
          </a:bodyPr>
          <a:lstStyle/>
          <a:p>
            <a:endParaRPr lang="en-US"/>
          </a:p>
        </p:txBody>
      </p:sp>
      <p:sp>
        <p:nvSpPr>
          <p:cNvPr id="35" name="Freeform 43"/>
          <p:cNvSpPr>
            <a:spLocks noChangeAspect="1"/>
          </p:cNvSpPr>
          <p:nvPr/>
        </p:nvSpPr>
        <p:spPr bwMode="black">
          <a:xfrm>
            <a:off x="7853940" y="2425052"/>
            <a:ext cx="296336" cy="315733"/>
          </a:xfrm>
          <a:custGeom>
            <a:avLst/>
            <a:gdLst>
              <a:gd name="connsiteX0" fmla="*/ 254159 w 872148"/>
              <a:gd name="connsiteY0" fmla="*/ 97966 h 929236"/>
              <a:gd name="connsiteX1" fmla="*/ 296409 w 872148"/>
              <a:gd name="connsiteY1" fmla="*/ 193849 h 929236"/>
              <a:gd name="connsiteX2" fmla="*/ 250910 w 872148"/>
              <a:gd name="connsiteY2" fmla="*/ 218545 h 929236"/>
              <a:gd name="connsiteX3" fmla="*/ 104897 w 872148"/>
              <a:gd name="connsiteY3" fmla="*/ 493163 h 929236"/>
              <a:gd name="connsiteX4" fmla="*/ 436075 w 872148"/>
              <a:gd name="connsiteY4" fmla="*/ 824341 h 929236"/>
              <a:gd name="connsiteX5" fmla="*/ 767253 w 872148"/>
              <a:gd name="connsiteY5" fmla="*/ 493163 h 929236"/>
              <a:gd name="connsiteX6" fmla="*/ 621239 w 872148"/>
              <a:gd name="connsiteY6" fmla="*/ 218545 h 929236"/>
              <a:gd name="connsiteX7" fmla="*/ 575739 w 872148"/>
              <a:gd name="connsiteY7" fmla="*/ 193849 h 929236"/>
              <a:gd name="connsiteX8" fmla="*/ 617989 w 872148"/>
              <a:gd name="connsiteY8" fmla="*/ 97966 h 929236"/>
              <a:gd name="connsiteX9" fmla="*/ 679887 w 872148"/>
              <a:gd name="connsiteY9" fmla="*/ 131564 h 929236"/>
              <a:gd name="connsiteX10" fmla="*/ 872148 w 872148"/>
              <a:gd name="connsiteY10" fmla="*/ 493162 h 929236"/>
              <a:gd name="connsiteX11" fmla="*/ 436074 w 872148"/>
              <a:gd name="connsiteY11" fmla="*/ 929236 h 929236"/>
              <a:gd name="connsiteX12" fmla="*/ 0 w 872148"/>
              <a:gd name="connsiteY12" fmla="*/ 493162 h 929236"/>
              <a:gd name="connsiteX13" fmla="*/ 192261 w 872148"/>
              <a:gd name="connsiteY13" fmla="*/ 131564 h 929236"/>
              <a:gd name="connsiteX14" fmla="*/ 388636 w 872148"/>
              <a:gd name="connsiteY14" fmla="*/ 0 h 929236"/>
              <a:gd name="connsiteX15" fmla="*/ 490987 w 872148"/>
              <a:gd name="connsiteY15" fmla="*/ 0 h 929236"/>
              <a:gd name="connsiteX16" fmla="*/ 490987 w 872148"/>
              <a:gd name="connsiteY16" fmla="*/ 541054 h 929236"/>
              <a:gd name="connsiteX17" fmla="*/ 388636 w 872148"/>
              <a:gd name="connsiteY17" fmla="*/ 541054 h 929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872148" h="929236">
                <a:moveTo>
                  <a:pt x="254159" y="97966"/>
                </a:moveTo>
                <a:lnTo>
                  <a:pt x="296409" y="193849"/>
                </a:lnTo>
                <a:lnTo>
                  <a:pt x="250910" y="218545"/>
                </a:lnTo>
                <a:cubicBezTo>
                  <a:pt x="162816" y="278061"/>
                  <a:pt x="104897" y="378848"/>
                  <a:pt x="104897" y="493163"/>
                </a:cubicBezTo>
                <a:cubicBezTo>
                  <a:pt x="104897" y="676067"/>
                  <a:pt x="253170" y="824341"/>
                  <a:pt x="436075" y="824341"/>
                </a:cubicBezTo>
                <a:cubicBezTo>
                  <a:pt x="618979" y="824341"/>
                  <a:pt x="767253" y="676067"/>
                  <a:pt x="767253" y="493163"/>
                </a:cubicBezTo>
                <a:cubicBezTo>
                  <a:pt x="767253" y="378848"/>
                  <a:pt x="709333" y="278061"/>
                  <a:pt x="621239" y="218545"/>
                </a:cubicBezTo>
                <a:lnTo>
                  <a:pt x="575739" y="193849"/>
                </a:lnTo>
                <a:lnTo>
                  <a:pt x="617989" y="97966"/>
                </a:lnTo>
                <a:lnTo>
                  <a:pt x="679887" y="131564"/>
                </a:lnTo>
                <a:cubicBezTo>
                  <a:pt x="795884" y="209929"/>
                  <a:pt x="872148" y="342640"/>
                  <a:pt x="872148" y="493162"/>
                </a:cubicBezTo>
                <a:cubicBezTo>
                  <a:pt x="872148" y="733999"/>
                  <a:pt x="676911" y="929236"/>
                  <a:pt x="436074" y="929236"/>
                </a:cubicBezTo>
                <a:cubicBezTo>
                  <a:pt x="195237" y="929236"/>
                  <a:pt x="0" y="733999"/>
                  <a:pt x="0" y="493162"/>
                </a:cubicBezTo>
                <a:cubicBezTo>
                  <a:pt x="0" y="342640"/>
                  <a:pt x="76265" y="209929"/>
                  <a:pt x="192261" y="131564"/>
                </a:cubicBezTo>
                <a:close/>
                <a:moveTo>
                  <a:pt x="388636" y="0"/>
                </a:moveTo>
                <a:lnTo>
                  <a:pt x="490987" y="0"/>
                </a:lnTo>
                <a:lnTo>
                  <a:pt x="490987" y="541054"/>
                </a:lnTo>
                <a:lnTo>
                  <a:pt x="388636" y="541054"/>
                </a:lnTo>
                <a:close/>
              </a:path>
            </a:pathLst>
          </a:custGeom>
          <a:solidFill>
            <a:schemeClr val="tx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54" tIns="146283" rIns="182854" bIns="146283" numCol="1" spcCol="0" rtlCol="0" fromWordArt="0" anchor="t" anchorCtr="0" forceAA="0" compatLnSpc="1">
            <a:prstTxWarp prst="textNoShape">
              <a:avLst/>
            </a:prstTxWarp>
            <a:noAutofit/>
          </a:bodyPr>
          <a:lstStyle/>
          <a:p>
            <a:pPr algn="ctr" defTabSz="932293" fontAlgn="base">
              <a:lnSpc>
                <a:spcPct val="90000"/>
              </a:lnSpc>
              <a:spcBef>
                <a:spcPct val="0"/>
              </a:spcBef>
              <a:spcAft>
                <a:spcPct val="0"/>
              </a:spcAft>
            </a:pPr>
            <a:endParaRPr lang="en-US" sz="2400" dirty="0">
              <a:gradFill>
                <a:gsLst>
                  <a:gs pos="0">
                    <a:srgbClr val="FFFFFF"/>
                  </a:gs>
                  <a:gs pos="100000">
                    <a:srgbClr val="FFFFFF"/>
                  </a:gs>
                </a:gsLst>
                <a:lin ang="5400000" scaled="0"/>
              </a:gradFill>
              <a:ea typeface="Segoe UI" pitchFamily="34" charset="0"/>
              <a:cs typeface="Segoe UI" pitchFamily="34" charset="0"/>
            </a:endParaRPr>
          </a:p>
        </p:txBody>
      </p:sp>
      <p:sp>
        <p:nvSpPr>
          <p:cNvPr id="37" name="Rectangle 36"/>
          <p:cNvSpPr/>
          <p:nvPr/>
        </p:nvSpPr>
        <p:spPr bwMode="auto">
          <a:xfrm>
            <a:off x="10131196" y="2877980"/>
            <a:ext cx="1627303" cy="1215163"/>
          </a:xfrm>
          <a:prstGeom prst="rect">
            <a:avLst/>
          </a:prstGeom>
          <a:solidFill>
            <a:schemeClr val="bg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54" tIns="146283" rIns="182854" bIns="146283" numCol="1" spcCol="0" rtlCol="0" fromWordArt="0" anchor="t" anchorCtr="0" forceAA="0" compatLnSpc="1">
            <a:prstTxWarp prst="textNoShape">
              <a:avLst/>
            </a:prstTxWarp>
            <a:noAutofit/>
          </a:bodyPr>
          <a:lstStyle/>
          <a:p>
            <a:pPr algn="ctr" defTabSz="932293" fontAlgn="base">
              <a:lnSpc>
                <a:spcPct val="90000"/>
              </a:lnSpc>
              <a:spcBef>
                <a:spcPct val="0"/>
              </a:spcBef>
              <a:spcAft>
                <a:spcPct val="0"/>
              </a:spcAft>
            </a:pPr>
            <a:endParaRPr lang="en-US" sz="2400" dirty="0" err="1">
              <a:gradFill>
                <a:gsLst>
                  <a:gs pos="0">
                    <a:srgbClr val="FFFFFF"/>
                  </a:gs>
                  <a:gs pos="100000">
                    <a:srgbClr val="FFFFFF"/>
                  </a:gs>
                </a:gsLst>
                <a:lin ang="5400000" scaled="0"/>
              </a:gradFill>
              <a:ea typeface="Segoe UI" pitchFamily="34" charset="0"/>
              <a:cs typeface="Segoe UI" pitchFamily="34" charset="0"/>
            </a:endParaRPr>
          </a:p>
        </p:txBody>
      </p:sp>
      <p:sp>
        <p:nvSpPr>
          <p:cNvPr id="39" name="Freeform 20"/>
          <p:cNvSpPr>
            <a:spLocks noEditPoints="1"/>
          </p:cNvSpPr>
          <p:nvPr/>
        </p:nvSpPr>
        <p:spPr bwMode="auto">
          <a:xfrm>
            <a:off x="10071138" y="2813727"/>
            <a:ext cx="1801001" cy="1556031"/>
          </a:xfrm>
          <a:custGeom>
            <a:avLst/>
            <a:gdLst>
              <a:gd name="T0" fmla="*/ 0 w 4220"/>
              <a:gd name="T1" fmla="*/ 0 h 3646"/>
              <a:gd name="T2" fmla="*/ 4220 w 4220"/>
              <a:gd name="T3" fmla="*/ 0 h 3646"/>
              <a:gd name="T4" fmla="*/ 4220 w 4220"/>
              <a:gd name="T5" fmla="*/ 3136 h 3646"/>
              <a:gd name="T6" fmla="*/ 2366 w 4220"/>
              <a:gd name="T7" fmla="*/ 3136 h 3646"/>
              <a:gd name="T8" fmla="*/ 2366 w 4220"/>
              <a:gd name="T9" fmla="*/ 3390 h 3646"/>
              <a:gd name="T10" fmla="*/ 3146 w 4220"/>
              <a:gd name="T11" fmla="*/ 3390 h 3646"/>
              <a:gd name="T12" fmla="*/ 3146 w 4220"/>
              <a:gd name="T13" fmla="*/ 3646 h 3646"/>
              <a:gd name="T14" fmla="*/ 1036 w 4220"/>
              <a:gd name="T15" fmla="*/ 3646 h 3646"/>
              <a:gd name="T16" fmla="*/ 1036 w 4220"/>
              <a:gd name="T17" fmla="*/ 3390 h 3646"/>
              <a:gd name="T18" fmla="*/ 1854 w 4220"/>
              <a:gd name="T19" fmla="*/ 3390 h 3646"/>
              <a:gd name="T20" fmla="*/ 1854 w 4220"/>
              <a:gd name="T21" fmla="*/ 3136 h 3646"/>
              <a:gd name="T22" fmla="*/ 0 w 4220"/>
              <a:gd name="T23" fmla="*/ 3136 h 3646"/>
              <a:gd name="T24" fmla="*/ 0 w 4220"/>
              <a:gd name="T25" fmla="*/ 0 h 3646"/>
              <a:gd name="T26" fmla="*/ 0 w 4220"/>
              <a:gd name="T27" fmla="*/ 0 h 3646"/>
              <a:gd name="T28" fmla="*/ 0 w 4220"/>
              <a:gd name="T29" fmla="*/ 0 h 3646"/>
              <a:gd name="T30" fmla="*/ 0 w 4220"/>
              <a:gd name="T31" fmla="*/ 0 h 3646"/>
              <a:gd name="T32" fmla="*/ 253 w 4220"/>
              <a:gd name="T33" fmla="*/ 256 h 3646"/>
              <a:gd name="T34" fmla="*/ 253 w 4220"/>
              <a:gd name="T35" fmla="*/ 2863 h 3646"/>
              <a:gd name="T36" fmla="*/ 3967 w 4220"/>
              <a:gd name="T37" fmla="*/ 2863 h 3646"/>
              <a:gd name="T38" fmla="*/ 3967 w 4220"/>
              <a:gd name="T39" fmla="*/ 256 h 3646"/>
              <a:gd name="T40" fmla="*/ 253 w 4220"/>
              <a:gd name="T41" fmla="*/ 256 h 3646"/>
              <a:gd name="T42" fmla="*/ 253 w 4220"/>
              <a:gd name="T43" fmla="*/ 256 h 3646"/>
              <a:gd name="T44" fmla="*/ 253 w 4220"/>
              <a:gd name="T45" fmla="*/ 256 h 36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220" h="3646">
                <a:moveTo>
                  <a:pt x="0" y="0"/>
                </a:moveTo>
                <a:lnTo>
                  <a:pt x="4220" y="0"/>
                </a:lnTo>
                <a:lnTo>
                  <a:pt x="4220" y="3136"/>
                </a:lnTo>
                <a:lnTo>
                  <a:pt x="2366" y="3136"/>
                </a:lnTo>
                <a:lnTo>
                  <a:pt x="2366" y="3390"/>
                </a:lnTo>
                <a:lnTo>
                  <a:pt x="3146" y="3390"/>
                </a:lnTo>
                <a:lnTo>
                  <a:pt x="3146" y="3646"/>
                </a:lnTo>
                <a:lnTo>
                  <a:pt x="1036" y="3646"/>
                </a:lnTo>
                <a:lnTo>
                  <a:pt x="1036" y="3390"/>
                </a:lnTo>
                <a:lnTo>
                  <a:pt x="1854" y="3390"/>
                </a:lnTo>
                <a:lnTo>
                  <a:pt x="1854" y="3136"/>
                </a:lnTo>
                <a:lnTo>
                  <a:pt x="0" y="3136"/>
                </a:lnTo>
                <a:lnTo>
                  <a:pt x="0" y="0"/>
                </a:lnTo>
                <a:lnTo>
                  <a:pt x="0" y="0"/>
                </a:lnTo>
                <a:lnTo>
                  <a:pt x="0" y="0"/>
                </a:lnTo>
                <a:lnTo>
                  <a:pt x="0" y="0"/>
                </a:lnTo>
                <a:close/>
                <a:moveTo>
                  <a:pt x="253" y="256"/>
                </a:moveTo>
                <a:lnTo>
                  <a:pt x="253" y="2863"/>
                </a:lnTo>
                <a:lnTo>
                  <a:pt x="3967" y="2863"/>
                </a:lnTo>
                <a:lnTo>
                  <a:pt x="3967" y="256"/>
                </a:lnTo>
                <a:lnTo>
                  <a:pt x="253" y="256"/>
                </a:lnTo>
                <a:lnTo>
                  <a:pt x="253" y="256"/>
                </a:lnTo>
                <a:lnTo>
                  <a:pt x="253" y="256"/>
                </a:lnTo>
                <a:close/>
              </a:path>
            </a:pathLst>
          </a:custGeom>
          <a:solidFill>
            <a:srgbClr val="00BCF2"/>
          </a:solidFill>
          <a:ln>
            <a:noFill/>
          </a:ln>
        </p:spPr>
        <p:txBody>
          <a:bodyPr vert="horz" wrap="square" lIns="91427" tIns="45713" rIns="91427" bIns="45713" numCol="1" anchor="t" anchorCtr="0" compatLnSpc="1">
            <a:prstTxWarp prst="textNoShape">
              <a:avLst/>
            </a:prstTxWarp>
          </a:bodyPr>
          <a:lstStyle/>
          <a:p>
            <a:endParaRPr lang="en-US"/>
          </a:p>
        </p:txBody>
      </p:sp>
      <p:grpSp>
        <p:nvGrpSpPr>
          <p:cNvPr id="40" name="Group 39"/>
          <p:cNvGrpSpPr/>
          <p:nvPr/>
        </p:nvGrpSpPr>
        <p:grpSpPr>
          <a:xfrm>
            <a:off x="7320616" y="2874117"/>
            <a:ext cx="1362985" cy="1371405"/>
            <a:chOff x="6245709" y="2582862"/>
            <a:chExt cx="1363178" cy="1371600"/>
          </a:xfrm>
        </p:grpSpPr>
        <p:sp>
          <p:nvSpPr>
            <p:cNvPr id="45" name="Rectangle 44"/>
            <p:cNvSpPr/>
            <p:nvPr/>
          </p:nvSpPr>
          <p:spPr bwMode="auto">
            <a:xfrm>
              <a:off x="6245709" y="2582862"/>
              <a:ext cx="1363178" cy="1371600"/>
            </a:xfrm>
            <a:prstGeom prst="rect">
              <a:avLst/>
            </a:prstGeom>
            <a:solidFill>
              <a:schemeClr val="bg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54" tIns="146283" rIns="182854" bIns="146283" numCol="1" spcCol="0" rtlCol="0" fromWordArt="0" anchor="t" anchorCtr="0" forceAA="0" compatLnSpc="1">
              <a:prstTxWarp prst="textNoShape">
                <a:avLst/>
              </a:prstTxWarp>
              <a:noAutofit/>
            </a:bodyPr>
            <a:lstStyle/>
            <a:p>
              <a:pPr algn="ctr" defTabSz="932293" fontAlgn="base">
                <a:lnSpc>
                  <a:spcPct val="90000"/>
                </a:lnSpc>
                <a:spcBef>
                  <a:spcPct val="0"/>
                </a:spcBef>
                <a:spcAft>
                  <a:spcPct val="0"/>
                </a:spcAft>
              </a:pPr>
              <a:endParaRPr lang="en-US" sz="2400" dirty="0" err="1">
                <a:gradFill>
                  <a:gsLst>
                    <a:gs pos="0">
                      <a:srgbClr val="FFFFFF"/>
                    </a:gs>
                    <a:gs pos="100000">
                      <a:srgbClr val="FFFFFF"/>
                    </a:gs>
                  </a:gsLst>
                  <a:lin ang="5400000" scaled="0"/>
                </a:gradFill>
                <a:ea typeface="Segoe UI" pitchFamily="34" charset="0"/>
                <a:cs typeface="Segoe UI" pitchFamily="34" charset="0"/>
              </a:endParaRPr>
            </a:p>
          </p:txBody>
        </p:sp>
        <p:sp>
          <p:nvSpPr>
            <p:cNvPr id="47" name="Freeform 16"/>
            <p:cNvSpPr>
              <a:spLocks noEditPoints="1"/>
            </p:cNvSpPr>
            <p:nvPr/>
          </p:nvSpPr>
          <p:spPr bwMode="auto">
            <a:xfrm>
              <a:off x="6245709" y="2659062"/>
              <a:ext cx="1363178" cy="1225388"/>
            </a:xfrm>
            <a:custGeom>
              <a:avLst/>
              <a:gdLst>
                <a:gd name="T0" fmla="*/ 0 w 1164"/>
                <a:gd name="T1" fmla="*/ 432 h 1045"/>
                <a:gd name="T2" fmla="*/ 1005 w 1164"/>
                <a:gd name="T3" fmla="*/ 462 h 1045"/>
                <a:gd name="T4" fmla="*/ 586 w 1164"/>
                <a:gd name="T5" fmla="*/ 499 h 1045"/>
                <a:gd name="T6" fmla="*/ 632 w 1164"/>
                <a:gd name="T7" fmla="*/ 577 h 1045"/>
                <a:gd name="T8" fmla="*/ 547 w 1164"/>
                <a:gd name="T9" fmla="*/ 464 h 1045"/>
                <a:gd name="T10" fmla="*/ 500 w 1164"/>
                <a:gd name="T11" fmla="*/ 546 h 1045"/>
                <a:gd name="T12" fmla="*/ 500 w 1164"/>
                <a:gd name="T13" fmla="*/ 577 h 1045"/>
                <a:gd name="T14" fmla="*/ 415 w 1164"/>
                <a:gd name="T15" fmla="*/ 417 h 1045"/>
                <a:gd name="T16" fmla="*/ 415 w 1164"/>
                <a:gd name="T17" fmla="*/ 577 h 1045"/>
                <a:gd name="T18" fmla="*/ 376 w 1164"/>
                <a:gd name="T19" fmla="*/ 417 h 1045"/>
                <a:gd name="T20" fmla="*/ 376 w 1164"/>
                <a:gd name="T21" fmla="*/ 546 h 1045"/>
                <a:gd name="T22" fmla="*/ 330 w 1164"/>
                <a:gd name="T23" fmla="*/ 624 h 1045"/>
                <a:gd name="T24" fmla="*/ 244 w 1164"/>
                <a:gd name="T25" fmla="*/ 417 h 1045"/>
                <a:gd name="T26" fmla="*/ 244 w 1164"/>
                <a:gd name="T27" fmla="*/ 499 h 1045"/>
                <a:gd name="T28" fmla="*/ 158 w 1164"/>
                <a:gd name="T29" fmla="*/ 417 h 1045"/>
                <a:gd name="T30" fmla="*/ 205 w 1164"/>
                <a:gd name="T31" fmla="*/ 499 h 1045"/>
                <a:gd name="T32" fmla="*/ 205 w 1164"/>
                <a:gd name="T33" fmla="*/ 624 h 1045"/>
                <a:gd name="T34" fmla="*/ 73 w 1164"/>
                <a:gd name="T35" fmla="*/ 464 h 1045"/>
                <a:gd name="T36" fmla="*/ 73 w 1164"/>
                <a:gd name="T37" fmla="*/ 499 h 1045"/>
                <a:gd name="T38" fmla="*/ 73 w 1164"/>
                <a:gd name="T39" fmla="*/ 577 h 1045"/>
                <a:gd name="T40" fmla="*/ 0 w 1164"/>
                <a:gd name="T41" fmla="*/ 74 h 1045"/>
                <a:gd name="T42" fmla="*/ 1005 w 1164"/>
                <a:gd name="T43" fmla="*/ 103 h 1045"/>
                <a:gd name="T44" fmla="*/ 586 w 1164"/>
                <a:gd name="T45" fmla="*/ 141 h 1045"/>
                <a:gd name="T46" fmla="*/ 632 w 1164"/>
                <a:gd name="T47" fmla="*/ 219 h 1045"/>
                <a:gd name="T48" fmla="*/ 547 w 1164"/>
                <a:gd name="T49" fmla="*/ 105 h 1045"/>
                <a:gd name="T50" fmla="*/ 500 w 1164"/>
                <a:gd name="T51" fmla="*/ 187 h 1045"/>
                <a:gd name="T52" fmla="*/ 500 w 1164"/>
                <a:gd name="T53" fmla="*/ 219 h 1045"/>
                <a:gd name="T54" fmla="*/ 415 w 1164"/>
                <a:gd name="T55" fmla="*/ 59 h 1045"/>
                <a:gd name="T56" fmla="*/ 415 w 1164"/>
                <a:gd name="T57" fmla="*/ 219 h 1045"/>
                <a:gd name="T58" fmla="*/ 376 w 1164"/>
                <a:gd name="T59" fmla="*/ 59 h 1045"/>
                <a:gd name="T60" fmla="*/ 376 w 1164"/>
                <a:gd name="T61" fmla="*/ 187 h 1045"/>
                <a:gd name="T62" fmla="*/ 330 w 1164"/>
                <a:gd name="T63" fmla="*/ 265 h 1045"/>
                <a:gd name="T64" fmla="*/ 244 w 1164"/>
                <a:gd name="T65" fmla="*/ 59 h 1045"/>
                <a:gd name="T66" fmla="*/ 244 w 1164"/>
                <a:gd name="T67" fmla="*/ 141 h 1045"/>
                <a:gd name="T68" fmla="*/ 158 w 1164"/>
                <a:gd name="T69" fmla="*/ 59 h 1045"/>
                <a:gd name="T70" fmla="*/ 205 w 1164"/>
                <a:gd name="T71" fmla="*/ 141 h 1045"/>
                <a:gd name="T72" fmla="*/ 205 w 1164"/>
                <a:gd name="T73" fmla="*/ 265 h 1045"/>
                <a:gd name="T74" fmla="*/ 73 w 1164"/>
                <a:gd name="T75" fmla="*/ 105 h 1045"/>
                <a:gd name="T76" fmla="*/ 73 w 1164"/>
                <a:gd name="T77" fmla="*/ 141 h 1045"/>
                <a:gd name="T78" fmla="*/ 73 w 1164"/>
                <a:gd name="T79" fmla="*/ 219 h 1045"/>
                <a:gd name="T80" fmla="*/ 0 w 1164"/>
                <a:gd name="T81" fmla="*/ 795 h 1045"/>
                <a:gd name="T82" fmla="*/ 1005 w 1164"/>
                <a:gd name="T83" fmla="*/ 825 h 1045"/>
                <a:gd name="T84" fmla="*/ 586 w 1164"/>
                <a:gd name="T85" fmla="*/ 861 h 1045"/>
                <a:gd name="T86" fmla="*/ 632 w 1164"/>
                <a:gd name="T87" fmla="*/ 939 h 1045"/>
                <a:gd name="T88" fmla="*/ 547 w 1164"/>
                <a:gd name="T89" fmla="*/ 827 h 1045"/>
                <a:gd name="T90" fmla="*/ 500 w 1164"/>
                <a:gd name="T91" fmla="*/ 908 h 1045"/>
                <a:gd name="T92" fmla="*/ 500 w 1164"/>
                <a:gd name="T93" fmla="*/ 939 h 1045"/>
                <a:gd name="T94" fmla="*/ 415 w 1164"/>
                <a:gd name="T95" fmla="*/ 780 h 1045"/>
                <a:gd name="T96" fmla="*/ 415 w 1164"/>
                <a:gd name="T97" fmla="*/ 939 h 1045"/>
                <a:gd name="T98" fmla="*/ 376 w 1164"/>
                <a:gd name="T99" fmla="*/ 780 h 1045"/>
                <a:gd name="T100" fmla="*/ 376 w 1164"/>
                <a:gd name="T101" fmla="*/ 908 h 1045"/>
                <a:gd name="T102" fmla="*/ 330 w 1164"/>
                <a:gd name="T103" fmla="*/ 986 h 1045"/>
                <a:gd name="T104" fmla="*/ 244 w 1164"/>
                <a:gd name="T105" fmla="*/ 780 h 1045"/>
                <a:gd name="T106" fmla="*/ 244 w 1164"/>
                <a:gd name="T107" fmla="*/ 861 h 1045"/>
                <a:gd name="T108" fmla="*/ 158 w 1164"/>
                <a:gd name="T109" fmla="*/ 780 h 1045"/>
                <a:gd name="T110" fmla="*/ 205 w 1164"/>
                <a:gd name="T111" fmla="*/ 861 h 1045"/>
                <a:gd name="T112" fmla="*/ 205 w 1164"/>
                <a:gd name="T113" fmla="*/ 986 h 1045"/>
                <a:gd name="T114" fmla="*/ 73 w 1164"/>
                <a:gd name="T115" fmla="*/ 827 h 1045"/>
                <a:gd name="T116" fmla="*/ 73 w 1164"/>
                <a:gd name="T117" fmla="*/ 861 h 1045"/>
                <a:gd name="T118" fmla="*/ 73 w 1164"/>
                <a:gd name="T119" fmla="*/ 939 h 10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164" h="1045">
                  <a:moveTo>
                    <a:pt x="75" y="682"/>
                  </a:moveTo>
                  <a:cubicBezTo>
                    <a:pt x="1090" y="682"/>
                    <a:pt x="1090" y="682"/>
                    <a:pt x="1090" y="682"/>
                  </a:cubicBezTo>
                  <a:cubicBezTo>
                    <a:pt x="1131" y="682"/>
                    <a:pt x="1164" y="649"/>
                    <a:pt x="1164" y="609"/>
                  </a:cubicBezTo>
                  <a:cubicBezTo>
                    <a:pt x="1164" y="432"/>
                    <a:pt x="1164" y="432"/>
                    <a:pt x="1164" y="432"/>
                  </a:cubicBezTo>
                  <a:cubicBezTo>
                    <a:pt x="1164" y="392"/>
                    <a:pt x="1131" y="359"/>
                    <a:pt x="1090" y="359"/>
                  </a:cubicBezTo>
                  <a:cubicBezTo>
                    <a:pt x="75" y="359"/>
                    <a:pt x="75" y="359"/>
                    <a:pt x="75" y="359"/>
                  </a:cubicBezTo>
                  <a:cubicBezTo>
                    <a:pt x="34" y="359"/>
                    <a:pt x="0" y="392"/>
                    <a:pt x="0" y="432"/>
                  </a:cubicBezTo>
                  <a:cubicBezTo>
                    <a:pt x="0" y="609"/>
                    <a:pt x="0" y="609"/>
                    <a:pt x="0" y="609"/>
                  </a:cubicBezTo>
                  <a:cubicBezTo>
                    <a:pt x="0" y="649"/>
                    <a:pt x="34" y="682"/>
                    <a:pt x="75" y="682"/>
                  </a:cubicBezTo>
                  <a:close/>
                  <a:moveTo>
                    <a:pt x="1005" y="462"/>
                  </a:moveTo>
                  <a:cubicBezTo>
                    <a:pt x="1037" y="462"/>
                    <a:pt x="1063" y="488"/>
                    <a:pt x="1063" y="521"/>
                  </a:cubicBezTo>
                  <a:cubicBezTo>
                    <a:pt x="1063" y="553"/>
                    <a:pt x="1037" y="579"/>
                    <a:pt x="1005" y="579"/>
                  </a:cubicBezTo>
                  <a:cubicBezTo>
                    <a:pt x="972" y="579"/>
                    <a:pt x="946" y="553"/>
                    <a:pt x="946" y="521"/>
                  </a:cubicBezTo>
                  <a:cubicBezTo>
                    <a:pt x="946" y="488"/>
                    <a:pt x="972" y="462"/>
                    <a:pt x="1005" y="462"/>
                  </a:cubicBezTo>
                  <a:close/>
                  <a:moveTo>
                    <a:pt x="586" y="417"/>
                  </a:moveTo>
                  <a:cubicBezTo>
                    <a:pt x="632" y="417"/>
                    <a:pt x="632" y="417"/>
                    <a:pt x="632" y="417"/>
                  </a:cubicBezTo>
                  <a:cubicBezTo>
                    <a:pt x="632" y="464"/>
                    <a:pt x="632" y="464"/>
                    <a:pt x="632" y="464"/>
                  </a:cubicBezTo>
                  <a:cubicBezTo>
                    <a:pt x="586" y="464"/>
                    <a:pt x="586" y="464"/>
                    <a:pt x="586" y="464"/>
                  </a:cubicBezTo>
                  <a:cubicBezTo>
                    <a:pt x="586" y="417"/>
                    <a:pt x="586" y="417"/>
                    <a:pt x="586" y="417"/>
                  </a:cubicBezTo>
                  <a:cubicBezTo>
                    <a:pt x="586" y="417"/>
                    <a:pt x="586" y="417"/>
                    <a:pt x="586" y="417"/>
                  </a:cubicBezTo>
                  <a:close/>
                  <a:moveTo>
                    <a:pt x="586" y="499"/>
                  </a:moveTo>
                  <a:cubicBezTo>
                    <a:pt x="632" y="499"/>
                    <a:pt x="632" y="499"/>
                    <a:pt x="632" y="499"/>
                  </a:cubicBezTo>
                  <a:cubicBezTo>
                    <a:pt x="632" y="546"/>
                    <a:pt x="632" y="546"/>
                    <a:pt x="632" y="546"/>
                  </a:cubicBezTo>
                  <a:cubicBezTo>
                    <a:pt x="586" y="546"/>
                    <a:pt x="586" y="546"/>
                    <a:pt x="586" y="546"/>
                  </a:cubicBezTo>
                  <a:cubicBezTo>
                    <a:pt x="586" y="499"/>
                    <a:pt x="586" y="499"/>
                    <a:pt x="586" y="499"/>
                  </a:cubicBezTo>
                  <a:cubicBezTo>
                    <a:pt x="586" y="499"/>
                    <a:pt x="586" y="499"/>
                    <a:pt x="586" y="499"/>
                  </a:cubicBezTo>
                  <a:close/>
                  <a:moveTo>
                    <a:pt x="586" y="577"/>
                  </a:moveTo>
                  <a:cubicBezTo>
                    <a:pt x="632" y="577"/>
                    <a:pt x="632" y="577"/>
                    <a:pt x="632" y="577"/>
                  </a:cubicBezTo>
                  <a:cubicBezTo>
                    <a:pt x="632" y="624"/>
                    <a:pt x="632" y="624"/>
                    <a:pt x="632" y="624"/>
                  </a:cubicBezTo>
                  <a:cubicBezTo>
                    <a:pt x="586" y="624"/>
                    <a:pt x="586" y="624"/>
                    <a:pt x="586" y="624"/>
                  </a:cubicBezTo>
                  <a:cubicBezTo>
                    <a:pt x="586" y="577"/>
                    <a:pt x="586" y="577"/>
                    <a:pt x="586" y="577"/>
                  </a:cubicBezTo>
                  <a:cubicBezTo>
                    <a:pt x="586" y="577"/>
                    <a:pt x="586" y="577"/>
                    <a:pt x="586" y="577"/>
                  </a:cubicBezTo>
                  <a:close/>
                  <a:moveTo>
                    <a:pt x="500" y="417"/>
                  </a:moveTo>
                  <a:cubicBezTo>
                    <a:pt x="547" y="417"/>
                    <a:pt x="547" y="417"/>
                    <a:pt x="547" y="417"/>
                  </a:cubicBezTo>
                  <a:cubicBezTo>
                    <a:pt x="547" y="464"/>
                    <a:pt x="547" y="464"/>
                    <a:pt x="547" y="464"/>
                  </a:cubicBezTo>
                  <a:cubicBezTo>
                    <a:pt x="500" y="464"/>
                    <a:pt x="500" y="464"/>
                    <a:pt x="500" y="464"/>
                  </a:cubicBezTo>
                  <a:cubicBezTo>
                    <a:pt x="500" y="417"/>
                    <a:pt x="500" y="417"/>
                    <a:pt x="500" y="417"/>
                  </a:cubicBezTo>
                  <a:cubicBezTo>
                    <a:pt x="500" y="417"/>
                    <a:pt x="500" y="417"/>
                    <a:pt x="500" y="417"/>
                  </a:cubicBezTo>
                  <a:close/>
                  <a:moveTo>
                    <a:pt x="500" y="499"/>
                  </a:moveTo>
                  <a:cubicBezTo>
                    <a:pt x="547" y="499"/>
                    <a:pt x="547" y="499"/>
                    <a:pt x="547" y="499"/>
                  </a:cubicBezTo>
                  <a:cubicBezTo>
                    <a:pt x="547" y="546"/>
                    <a:pt x="547" y="546"/>
                    <a:pt x="547" y="546"/>
                  </a:cubicBezTo>
                  <a:cubicBezTo>
                    <a:pt x="500" y="546"/>
                    <a:pt x="500" y="546"/>
                    <a:pt x="500" y="546"/>
                  </a:cubicBezTo>
                  <a:cubicBezTo>
                    <a:pt x="500" y="499"/>
                    <a:pt x="500" y="499"/>
                    <a:pt x="500" y="499"/>
                  </a:cubicBezTo>
                  <a:cubicBezTo>
                    <a:pt x="500" y="499"/>
                    <a:pt x="500" y="499"/>
                    <a:pt x="500" y="499"/>
                  </a:cubicBezTo>
                  <a:close/>
                  <a:moveTo>
                    <a:pt x="500" y="577"/>
                  </a:moveTo>
                  <a:cubicBezTo>
                    <a:pt x="547" y="577"/>
                    <a:pt x="547" y="577"/>
                    <a:pt x="547" y="577"/>
                  </a:cubicBezTo>
                  <a:cubicBezTo>
                    <a:pt x="547" y="624"/>
                    <a:pt x="547" y="624"/>
                    <a:pt x="547" y="624"/>
                  </a:cubicBezTo>
                  <a:cubicBezTo>
                    <a:pt x="500" y="624"/>
                    <a:pt x="500" y="624"/>
                    <a:pt x="500" y="624"/>
                  </a:cubicBezTo>
                  <a:cubicBezTo>
                    <a:pt x="500" y="577"/>
                    <a:pt x="500" y="577"/>
                    <a:pt x="500" y="577"/>
                  </a:cubicBezTo>
                  <a:cubicBezTo>
                    <a:pt x="500" y="577"/>
                    <a:pt x="500" y="577"/>
                    <a:pt x="500" y="577"/>
                  </a:cubicBezTo>
                  <a:close/>
                  <a:moveTo>
                    <a:pt x="415" y="417"/>
                  </a:moveTo>
                  <a:cubicBezTo>
                    <a:pt x="462" y="417"/>
                    <a:pt x="462" y="417"/>
                    <a:pt x="462" y="417"/>
                  </a:cubicBezTo>
                  <a:cubicBezTo>
                    <a:pt x="462" y="464"/>
                    <a:pt x="462" y="464"/>
                    <a:pt x="462" y="464"/>
                  </a:cubicBezTo>
                  <a:cubicBezTo>
                    <a:pt x="415" y="464"/>
                    <a:pt x="415" y="464"/>
                    <a:pt x="415" y="464"/>
                  </a:cubicBezTo>
                  <a:cubicBezTo>
                    <a:pt x="415" y="417"/>
                    <a:pt x="415" y="417"/>
                    <a:pt x="415" y="417"/>
                  </a:cubicBezTo>
                  <a:cubicBezTo>
                    <a:pt x="415" y="417"/>
                    <a:pt x="415" y="417"/>
                    <a:pt x="415" y="417"/>
                  </a:cubicBezTo>
                  <a:close/>
                  <a:moveTo>
                    <a:pt x="415" y="499"/>
                  </a:moveTo>
                  <a:cubicBezTo>
                    <a:pt x="462" y="499"/>
                    <a:pt x="462" y="499"/>
                    <a:pt x="462" y="499"/>
                  </a:cubicBezTo>
                  <a:cubicBezTo>
                    <a:pt x="462" y="546"/>
                    <a:pt x="462" y="546"/>
                    <a:pt x="462" y="546"/>
                  </a:cubicBezTo>
                  <a:cubicBezTo>
                    <a:pt x="415" y="546"/>
                    <a:pt x="415" y="546"/>
                    <a:pt x="415" y="546"/>
                  </a:cubicBezTo>
                  <a:cubicBezTo>
                    <a:pt x="415" y="499"/>
                    <a:pt x="415" y="499"/>
                    <a:pt x="415" y="499"/>
                  </a:cubicBezTo>
                  <a:cubicBezTo>
                    <a:pt x="415" y="499"/>
                    <a:pt x="415" y="499"/>
                    <a:pt x="415" y="499"/>
                  </a:cubicBezTo>
                  <a:close/>
                  <a:moveTo>
                    <a:pt x="415" y="577"/>
                  </a:moveTo>
                  <a:cubicBezTo>
                    <a:pt x="462" y="577"/>
                    <a:pt x="462" y="577"/>
                    <a:pt x="462" y="577"/>
                  </a:cubicBezTo>
                  <a:cubicBezTo>
                    <a:pt x="462" y="624"/>
                    <a:pt x="462" y="624"/>
                    <a:pt x="462" y="624"/>
                  </a:cubicBezTo>
                  <a:cubicBezTo>
                    <a:pt x="415" y="624"/>
                    <a:pt x="415" y="624"/>
                    <a:pt x="415" y="624"/>
                  </a:cubicBezTo>
                  <a:cubicBezTo>
                    <a:pt x="415" y="577"/>
                    <a:pt x="415" y="577"/>
                    <a:pt x="415" y="577"/>
                  </a:cubicBezTo>
                  <a:cubicBezTo>
                    <a:pt x="415" y="577"/>
                    <a:pt x="415" y="577"/>
                    <a:pt x="415" y="577"/>
                  </a:cubicBezTo>
                  <a:close/>
                  <a:moveTo>
                    <a:pt x="330" y="417"/>
                  </a:moveTo>
                  <a:cubicBezTo>
                    <a:pt x="376" y="417"/>
                    <a:pt x="376" y="417"/>
                    <a:pt x="376" y="417"/>
                  </a:cubicBezTo>
                  <a:cubicBezTo>
                    <a:pt x="376" y="464"/>
                    <a:pt x="376" y="464"/>
                    <a:pt x="376" y="464"/>
                  </a:cubicBezTo>
                  <a:cubicBezTo>
                    <a:pt x="330" y="464"/>
                    <a:pt x="330" y="464"/>
                    <a:pt x="330" y="464"/>
                  </a:cubicBezTo>
                  <a:cubicBezTo>
                    <a:pt x="330" y="417"/>
                    <a:pt x="330" y="417"/>
                    <a:pt x="330" y="417"/>
                  </a:cubicBezTo>
                  <a:cubicBezTo>
                    <a:pt x="330" y="417"/>
                    <a:pt x="330" y="417"/>
                    <a:pt x="330" y="417"/>
                  </a:cubicBezTo>
                  <a:close/>
                  <a:moveTo>
                    <a:pt x="330" y="499"/>
                  </a:moveTo>
                  <a:cubicBezTo>
                    <a:pt x="376" y="499"/>
                    <a:pt x="376" y="499"/>
                    <a:pt x="376" y="499"/>
                  </a:cubicBezTo>
                  <a:cubicBezTo>
                    <a:pt x="376" y="546"/>
                    <a:pt x="376" y="546"/>
                    <a:pt x="376" y="546"/>
                  </a:cubicBezTo>
                  <a:cubicBezTo>
                    <a:pt x="330" y="546"/>
                    <a:pt x="330" y="546"/>
                    <a:pt x="330" y="546"/>
                  </a:cubicBezTo>
                  <a:cubicBezTo>
                    <a:pt x="330" y="499"/>
                    <a:pt x="330" y="499"/>
                    <a:pt x="330" y="499"/>
                  </a:cubicBezTo>
                  <a:cubicBezTo>
                    <a:pt x="330" y="499"/>
                    <a:pt x="330" y="499"/>
                    <a:pt x="330" y="499"/>
                  </a:cubicBezTo>
                  <a:close/>
                  <a:moveTo>
                    <a:pt x="330" y="577"/>
                  </a:moveTo>
                  <a:cubicBezTo>
                    <a:pt x="376" y="577"/>
                    <a:pt x="376" y="577"/>
                    <a:pt x="376" y="577"/>
                  </a:cubicBezTo>
                  <a:cubicBezTo>
                    <a:pt x="376" y="624"/>
                    <a:pt x="376" y="624"/>
                    <a:pt x="376" y="624"/>
                  </a:cubicBezTo>
                  <a:cubicBezTo>
                    <a:pt x="330" y="624"/>
                    <a:pt x="330" y="624"/>
                    <a:pt x="330" y="624"/>
                  </a:cubicBezTo>
                  <a:cubicBezTo>
                    <a:pt x="330" y="577"/>
                    <a:pt x="330" y="577"/>
                    <a:pt x="330" y="577"/>
                  </a:cubicBezTo>
                  <a:cubicBezTo>
                    <a:pt x="330" y="577"/>
                    <a:pt x="330" y="577"/>
                    <a:pt x="330" y="577"/>
                  </a:cubicBezTo>
                  <a:close/>
                  <a:moveTo>
                    <a:pt x="244" y="417"/>
                  </a:moveTo>
                  <a:cubicBezTo>
                    <a:pt x="290" y="417"/>
                    <a:pt x="290" y="417"/>
                    <a:pt x="290" y="417"/>
                  </a:cubicBezTo>
                  <a:cubicBezTo>
                    <a:pt x="290" y="464"/>
                    <a:pt x="290" y="464"/>
                    <a:pt x="290" y="464"/>
                  </a:cubicBezTo>
                  <a:cubicBezTo>
                    <a:pt x="244" y="464"/>
                    <a:pt x="244" y="464"/>
                    <a:pt x="244" y="464"/>
                  </a:cubicBezTo>
                  <a:cubicBezTo>
                    <a:pt x="244" y="417"/>
                    <a:pt x="244" y="417"/>
                    <a:pt x="244" y="417"/>
                  </a:cubicBezTo>
                  <a:cubicBezTo>
                    <a:pt x="244" y="417"/>
                    <a:pt x="244" y="417"/>
                    <a:pt x="244" y="417"/>
                  </a:cubicBezTo>
                  <a:close/>
                  <a:moveTo>
                    <a:pt x="244" y="499"/>
                  </a:moveTo>
                  <a:cubicBezTo>
                    <a:pt x="290" y="499"/>
                    <a:pt x="290" y="499"/>
                    <a:pt x="290" y="499"/>
                  </a:cubicBezTo>
                  <a:cubicBezTo>
                    <a:pt x="290" y="546"/>
                    <a:pt x="290" y="546"/>
                    <a:pt x="290" y="546"/>
                  </a:cubicBezTo>
                  <a:cubicBezTo>
                    <a:pt x="244" y="546"/>
                    <a:pt x="244" y="546"/>
                    <a:pt x="244" y="546"/>
                  </a:cubicBezTo>
                  <a:cubicBezTo>
                    <a:pt x="244" y="499"/>
                    <a:pt x="244" y="499"/>
                    <a:pt x="244" y="499"/>
                  </a:cubicBezTo>
                  <a:cubicBezTo>
                    <a:pt x="244" y="499"/>
                    <a:pt x="244" y="499"/>
                    <a:pt x="244" y="499"/>
                  </a:cubicBezTo>
                  <a:close/>
                  <a:moveTo>
                    <a:pt x="244" y="577"/>
                  </a:moveTo>
                  <a:cubicBezTo>
                    <a:pt x="290" y="577"/>
                    <a:pt x="290" y="577"/>
                    <a:pt x="290" y="577"/>
                  </a:cubicBezTo>
                  <a:cubicBezTo>
                    <a:pt x="290" y="624"/>
                    <a:pt x="290" y="624"/>
                    <a:pt x="290" y="624"/>
                  </a:cubicBezTo>
                  <a:cubicBezTo>
                    <a:pt x="244" y="624"/>
                    <a:pt x="244" y="624"/>
                    <a:pt x="244" y="624"/>
                  </a:cubicBezTo>
                  <a:cubicBezTo>
                    <a:pt x="244" y="577"/>
                    <a:pt x="244" y="577"/>
                    <a:pt x="244" y="577"/>
                  </a:cubicBezTo>
                  <a:cubicBezTo>
                    <a:pt x="244" y="577"/>
                    <a:pt x="244" y="577"/>
                    <a:pt x="244" y="577"/>
                  </a:cubicBezTo>
                  <a:close/>
                  <a:moveTo>
                    <a:pt x="158" y="417"/>
                  </a:moveTo>
                  <a:cubicBezTo>
                    <a:pt x="205" y="417"/>
                    <a:pt x="205" y="417"/>
                    <a:pt x="205" y="417"/>
                  </a:cubicBezTo>
                  <a:cubicBezTo>
                    <a:pt x="205" y="464"/>
                    <a:pt x="205" y="464"/>
                    <a:pt x="205" y="464"/>
                  </a:cubicBezTo>
                  <a:cubicBezTo>
                    <a:pt x="158" y="464"/>
                    <a:pt x="158" y="464"/>
                    <a:pt x="158" y="464"/>
                  </a:cubicBezTo>
                  <a:cubicBezTo>
                    <a:pt x="158" y="417"/>
                    <a:pt x="158" y="417"/>
                    <a:pt x="158" y="417"/>
                  </a:cubicBezTo>
                  <a:cubicBezTo>
                    <a:pt x="158" y="417"/>
                    <a:pt x="158" y="417"/>
                    <a:pt x="158" y="417"/>
                  </a:cubicBezTo>
                  <a:close/>
                  <a:moveTo>
                    <a:pt x="158" y="499"/>
                  </a:moveTo>
                  <a:cubicBezTo>
                    <a:pt x="205" y="499"/>
                    <a:pt x="205" y="499"/>
                    <a:pt x="205" y="499"/>
                  </a:cubicBezTo>
                  <a:cubicBezTo>
                    <a:pt x="205" y="546"/>
                    <a:pt x="205" y="546"/>
                    <a:pt x="205" y="546"/>
                  </a:cubicBezTo>
                  <a:cubicBezTo>
                    <a:pt x="158" y="546"/>
                    <a:pt x="158" y="546"/>
                    <a:pt x="158" y="546"/>
                  </a:cubicBezTo>
                  <a:cubicBezTo>
                    <a:pt x="158" y="499"/>
                    <a:pt x="158" y="499"/>
                    <a:pt x="158" y="499"/>
                  </a:cubicBezTo>
                  <a:cubicBezTo>
                    <a:pt x="158" y="499"/>
                    <a:pt x="158" y="499"/>
                    <a:pt x="158" y="499"/>
                  </a:cubicBezTo>
                  <a:close/>
                  <a:moveTo>
                    <a:pt x="158" y="577"/>
                  </a:moveTo>
                  <a:cubicBezTo>
                    <a:pt x="205" y="577"/>
                    <a:pt x="205" y="577"/>
                    <a:pt x="205" y="577"/>
                  </a:cubicBezTo>
                  <a:cubicBezTo>
                    <a:pt x="205" y="624"/>
                    <a:pt x="205" y="624"/>
                    <a:pt x="205" y="624"/>
                  </a:cubicBezTo>
                  <a:cubicBezTo>
                    <a:pt x="158" y="624"/>
                    <a:pt x="158" y="624"/>
                    <a:pt x="158" y="624"/>
                  </a:cubicBezTo>
                  <a:cubicBezTo>
                    <a:pt x="158" y="577"/>
                    <a:pt x="158" y="577"/>
                    <a:pt x="158" y="577"/>
                  </a:cubicBezTo>
                  <a:cubicBezTo>
                    <a:pt x="158" y="577"/>
                    <a:pt x="158" y="577"/>
                    <a:pt x="158" y="577"/>
                  </a:cubicBezTo>
                  <a:close/>
                  <a:moveTo>
                    <a:pt x="73" y="417"/>
                  </a:moveTo>
                  <a:cubicBezTo>
                    <a:pt x="119" y="417"/>
                    <a:pt x="119" y="417"/>
                    <a:pt x="119" y="417"/>
                  </a:cubicBezTo>
                  <a:cubicBezTo>
                    <a:pt x="119" y="464"/>
                    <a:pt x="119" y="464"/>
                    <a:pt x="119" y="464"/>
                  </a:cubicBezTo>
                  <a:cubicBezTo>
                    <a:pt x="73" y="464"/>
                    <a:pt x="73" y="464"/>
                    <a:pt x="73" y="464"/>
                  </a:cubicBezTo>
                  <a:cubicBezTo>
                    <a:pt x="73" y="417"/>
                    <a:pt x="73" y="417"/>
                    <a:pt x="73" y="417"/>
                  </a:cubicBezTo>
                  <a:cubicBezTo>
                    <a:pt x="73" y="417"/>
                    <a:pt x="73" y="417"/>
                    <a:pt x="73" y="417"/>
                  </a:cubicBezTo>
                  <a:close/>
                  <a:moveTo>
                    <a:pt x="73" y="499"/>
                  </a:moveTo>
                  <a:cubicBezTo>
                    <a:pt x="119" y="499"/>
                    <a:pt x="119" y="499"/>
                    <a:pt x="119" y="499"/>
                  </a:cubicBezTo>
                  <a:cubicBezTo>
                    <a:pt x="119" y="546"/>
                    <a:pt x="119" y="546"/>
                    <a:pt x="119" y="546"/>
                  </a:cubicBezTo>
                  <a:cubicBezTo>
                    <a:pt x="73" y="546"/>
                    <a:pt x="73" y="546"/>
                    <a:pt x="73" y="546"/>
                  </a:cubicBezTo>
                  <a:cubicBezTo>
                    <a:pt x="73" y="499"/>
                    <a:pt x="73" y="499"/>
                    <a:pt x="73" y="499"/>
                  </a:cubicBezTo>
                  <a:cubicBezTo>
                    <a:pt x="73" y="499"/>
                    <a:pt x="73" y="499"/>
                    <a:pt x="73" y="499"/>
                  </a:cubicBezTo>
                  <a:close/>
                  <a:moveTo>
                    <a:pt x="73" y="577"/>
                  </a:moveTo>
                  <a:cubicBezTo>
                    <a:pt x="119" y="577"/>
                    <a:pt x="119" y="577"/>
                    <a:pt x="119" y="577"/>
                  </a:cubicBezTo>
                  <a:cubicBezTo>
                    <a:pt x="119" y="624"/>
                    <a:pt x="119" y="624"/>
                    <a:pt x="119" y="624"/>
                  </a:cubicBezTo>
                  <a:cubicBezTo>
                    <a:pt x="73" y="624"/>
                    <a:pt x="73" y="624"/>
                    <a:pt x="73" y="624"/>
                  </a:cubicBezTo>
                  <a:cubicBezTo>
                    <a:pt x="73" y="577"/>
                    <a:pt x="73" y="577"/>
                    <a:pt x="73" y="577"/>
                  </a:cubicBezTo>
                  <a:cubicBezTo>
                    <a:pt x="73" y="577"/>
                    <a:pt x="73" y="577"/>
                    <a:pt x="73" y="577"/>
                  </a:cubicBezTo>
                  <a:close/>
                  <a:moveTo>
                    <a:pt x="75" y="323"/>
                  </a:moveTo>
                  <a:cubicBezTo>
                    <a:pt x="1090" y="323"/>
                    <a:pt x="1090" y="323"/>
                    <a:pt x="1090" y="323"/>
                  </a:cubicBezTo>
                  <a:cubicBezTo>
                    <a:pt x="1131" y="323"/>
                    <a:pt x="1164" y="291"/>
                    <a:pt x="1164" y="250"/>
                  </a:cubicBezTo>
                  <a:cubicBezTo>
                    <a:pt x="1164" y="74"/>
                    <a:pt x="1164" y="74"/>
                    <a:pt x="1164" y="74"/>
                  </a:cubicBezTo>
                  <a:cubicBezTo>
                    <a:pt x="1164" y="33"/>
                    <a:pt x="1131" y="0"/>
                    <a:pt x="1090" y="0"/>
                  </a:cubicBezTo>
                  <a:cubicBezTo>
                    <a:pt x="75" y="0"/>
                    <a:pt x="75" y="0"/>
                    <a:pt x="75" y="0"/>
                  </a:cubicBezTo>
                  <a:cubicBezTo>
                    <a:pt x="34" y="0"/>
                    <a:pt x="0" y="33"/>
                    <a:pt x="0" y="74"/>
                  </a:cubicBezTo>
                  <a:cubicBezTo>
                    <a:pt x="0" y="250"/>
                    <a:pt x="0" y="250"/>
                    <a:pt x="0" y="250"/>
                  </a:cubicBezTo>
                  <a:cubicBezTo>
                    <a:pt x="0" y="291"/>
                    <a:pt x="34" y="323"/>
                    <a:pt x="75" y="323"/>
                  </a:cubicBezTo>
                  <a:close/>
                  <a:moveTo>
                    <a:pt x="1005" y="103"/>
                  </a:moveTo>
                  <a:cubicBezTo>
                    <a:pt x="1037" y="103"/>
                    <a:pt x="1063" y="129"/>
                    <a:pt x="1063" y="162"/>
                  </a:cubicBezTo>
                  <a:cubicBezTo>
                    <a:pt x="1063" y="195"/>
                    <a:pt x="1037" y="220"/>
                    <a:pt x="1005" y="220"/>
                  </a:cubicBezTo>
                  <a:cubicBezTo>
                    <a:pt x="972" y="220"/>
                    <a:pt x="946" y="195"/>
                    <a:pt x="946" y="162"/>
                  </a:cubicBezTo>
                  <a:cubicBezTo>
                    <a:pt x="946" y="129"/>
                    <a:pt x="972" y="103"/>
                    <a:pt x="1005" y="103"/>
                  </a:cubicBezTo>
                  <a:close/>
                  <a:moveTo>
                    <a:pt x="586" y="59"/>
                  </a:moveTo>
                  <a:cubicBezTo>
                    <a:pt x="632" y="59"/>
                    <a:pt x="632" y="59"/>
                    <a:pt x="632" y="59"/>
                  </a:cubicBezTo>
                  <a:cubicBezTo>
                    <a:pt x="632" y="105"/>
                    <a:pt x="632" y="105"/>
                    <a:pt x="632" y="105"/>
                  </a:cubicBezTo>
                  <a:cubicBezTo>
                    <a:pt x="586" y="105"/>
                    <a:pt x="586" y="105"/>
                    <a:pt x="586" y="105"/>
                  </a:cubicBezTo>
                  <a:cubicBezTo>
                    <a:pt x="586" y="59"/>
                    <a:pt x="586" y="59"/>
                    <a:pt x="586" y="59"/>
                  </a:cubicBezTo>
                  <a:cubicBezTo>
                    <a:pt x="586" y="59"/>
                    <a:pt x="586" y="59"/>
                    <a:pt x="586" y="59"/>
                  </a:cubicBezTo>
                  <a:close/>
                  <a:moveTo>
                    <a:pt x="586" y="141"/>
                  </a:moveTo>
                  <a:cubicBezTo>
                    <a:pt x="632" y="141"/>
                    <a:pt x="632" y="141"/>
                    <a:pt x="632" y="141"/>
                  </a:cubicBezTo>
                  <a:cubicBezTo>
                    <a:pt x="632" y="187"/>
                    <a:pt x="632" y="187"/>
                    <a:pt x="632" y="187"/>
                  </a:cubicBezTo>
                  <a:cubicBezTo>
                    <a:pt x="586" y="187"/>
                    <a:pt x="586" y="187"/>
                    <a:pt x="586" y="187"/>
                  </a:cubicBezTo>
                  <a:cubicBezTo>
                    <a:pt x="586" y="141"/>
                    <a:pt x="586" y="141"/>
                    <a:pt x="586" y="141"/>
                  </a:cubicBezTo>
                  <a:cubicBezTo>
                    <a:pt x="586" y="141"/>
                    <a:pt x="586" y="141"/>
                    <a:pt x="586" y="141"/>
                  </a:cubicBezTo>
                  <a:close/>
                  <a:moveTo>
                    <a:pt x="586" y="219"/>
                  </a:moveTo>
                  <a:cubicBezTo>
                    <a:pt x="632" y="219"/>
                    <a:pt x="632" y="219"/>
                    <a:pt x="632" y="219"/>
                  </a:cubicBezTo>
                  <a:cubicBezTo>
                    <a:pt x="632" y="265"/>
                    <a:pt x="632" y="265"/>
                    <a:pt x="632" y="265"/>
                  </a:cubicBezTo>
                  <a:cubicBezTo>
                    <a:pt x="586" y="265"/>
                    <a:pt x="586" y="265"/>
                    <a:pt x="586" y="265"/>
                  </a:cubicBezTo>
                  <a:cubicBezTo>
                    <a:pt x="586" y="219"/>
                    <a:pt x="586" y="219"/>
                    <a:pt x="586" y="219"/>
                  </a:cubicBezTo>
                  <a:cubicBezTo>
                    <a:pt x="586" y="219"/>
                    <a:pt x="586" y="219"/>
                    <a:pt x="586" y="219"/>
                  </a:cubicBezTo>
                  <a:close/>
                  <a:moveTo>
                    <a:pt x="500" y="59"/>
                  </a:moveTo>
                  <a:cubicBezTo>
                    <a:pt x="547" y="59"/>
                    <a:pt x="547" y="59"/>
                    <a:pt x="547" y="59"/>
                  </a:cubicBezTo>
                  <a:cubicBezTo>
                    <a:pt x="547" y="105"/>
                    <a:pt x="547" y="105"/>
                    <a:pt x="547" y="105"/>
                  </a:cubicBezTo>
                  <a:cubicBezTo>
                    <a:pt x="500" y="105"/>
                    <a:pt x="500" y="105"/>
                    <a:pt x="500" y="105"/>
                  </a:cubicBezTo>
                  <a:cubicBezTo>
                    <a:pt x="500" y="59"/>
                    <a:pt x="500" y="59"/>
                    <a:pt x="500" y="59"/>
                  </a:cubicBezTo>
                  <a:cubicBezTo>
                    <a:pt x="500" y="59"/>
                    <a:pt x="500" y="59"/>
                    <a:pt x="500" y="59"/>
                  </a:cubicBezTo>
                  <a:close/>
                  <a:moveTo>
                    <a:pt x="500" y="141"/>
                  </a:moveTo>
                  <a:cubicBezTo>
                    <a:pt x="547" y="141"/>
                    <a:pt x="547" y="141"/>
                    <a:pt x="547" y="141"/>
                  </a:cubicBezTo>
                  <a:cubicBezTo>
                    <a:pt x="547" y="187"/>
                    <a:pt x="547" y="187"/>
                    <a:pt x="547" y="187"/>
                  </a:cubicBezTo>
                  <a:cubicBezTo>
                    <a:pt x="500" y="187"/>
                    <a:pt x="500" y="187"/>
                    <a:pt x="500" y="187"/>
                  </a:cubicBezTo>
                  <a:cubicBezTo>
                    <a:pt x="500" y="141"/>
                    <a:pt x="500" y="141"/>
                    <a:pt x="500" y="141"/>
                  </a:cubicBezTo>
                  <a:cubicBezTo>
                    <a:pt x="500" y="141"/>
                    <a:pt x="500" y="141"/>
                    <a:pt x="500" y="141"/>
                  </a:cubicBezTo>
                  <a:close/>
                  <a:moveTo>
                    <a:pt x="500" y="219"/>
                  </a:moveTo>
                  <a:cubicBezTo>
                    <a:pt x="547" y="219"/>
                    <a:pt x="547" y="219"/>
                    <a:pt x="547" y="219"/>
                  </a:cubicBezTo>
                  <a:cubicBezTo>
                    <a:pt x="547" y="265"/>
                    <a:pt x="547" y="265"/>
                    <a:pt x="547" y="265"/>
                  </a:cubicBezTo>
                  <a:cubicBezTo>
                    <a:pt x="500" y="265"/>
                    <a:pt x="500" y="265"/>
                    <a:pt x="500" y="265"/>
                  </a:cubicBezTo>
                  <a:cubicBezTo>
                    <a:pt x="500" y="219"/>
                    <a:pt x="500" y="219"/>
                    <a:pt x="500" y="219"/>
                  </a:cubicBezTo>
                  <a:cubicBezTo>
                    <a:pt x="500" y="219"/>
                    <a:pt x="500" y="219"/>
                    <a:pt x="500" y="219"/>
                  </a:cubicBezTo>
                  <a:close/>
                  <a:moveTo>
                    <a:pt x="415" y="59"/>
                  </a:moveTo>
                  <a:cubicBezTo>
                    <a:pt x="462" y="59"/>
                    <a:pt x="462" y="59"/>
                    <a:pt x="462" y="59"/>
                  </a:cubicBezTo>
                  <a:cubicBezTo>
                    <a:pt x="462" y="105"/>
                    <a:pt x="462" y="105"/>
                    <a:pt x="462" y="105"/>
                  </a:cubicBezTo>
                  <a:cubicBezTo>
                    <a:pt x="415" y="105"/>
                    <a:pt x="415" y="105"/>
                    <a:pt x="415" y="105"/>
                  </a:cubicBezTo>
                  <a:cubicBezTo>
                    <a:pt x="415" y="59"/>
                    <a:pt x="415" y="59"/>
                    <a:pt x="415" y="59"/>
                  </a:cubicBezTo>
                  <a:cubicBezTo>
                    <a:pt x="415" y="59"/>
                    <a:pt x="415" y="59"/>
                    <a:pt x="415" y="59"/>
                  </a:cubicBezTo>
                  <a:close/>
                  <a:moveTo>
                    <a:pt x="415" y="141"/>
                  </a:moveTo>
                  <a:cubicBezTo>
                    <a:pt x="462" y="141"/>
                    <a:pt x="462" y="141"/>
                    <a:pt x="462" y="141"/>
                  </a:cubicBezTo>
                  <a:cubicBezTo>
                    <a:pt x="462" y="187"/>
                    <a:pt x="462" y="187"/>
                    <a:pt x="462" y="187"/>
                  </a:cubicBezTo>
                  <a:cubicBezTo>
                    <a:pt x="415" y="187"/>
                    <a:pt x="415" y="187"/>
                    <a:pt x="415" y="187"/>
                  </a:cubicBezTo>
                  <a:cubicBezTo>
                    <a:pt x="415" y="141"/>
                    <a:pt x="415" y="141"/>
                    <a:pt x="415" y="141"/>
                  </a:cubicBezTo>
                  <a:cubicBezTo>
                    <a:pt x="415" y="141"/>
                    <a:pt x="415" y="141"/>
                    <a:pt x="415" y="141"/>
                  </a:cubicBezTo>
                  <a:close/>
                  <a:moveTo>
                    <a:pt x="415" y="219"/>
                  </a:moveTo>
                  <a:cubicBezTo>
                    <a:pt x="462" y="219"/>
                    <a:pt x="462" y="219"/>
                    <a:pt x="462" y="219"/>
                  </a:cubicBezTo>
                  <a:cubicBezTo>
                    <a:pt x="462" y="265"/>
                    <a:pt x="462" y="265"/>
                    <a:pt x="462" y="265"/>
                  </a:cubicBezTo>
                  <a:cubicBezTo>
                    <a:pt x="415" y="265"/>
                    <a:pt x="415" y="265"/>
                    <a:pt x="415" y="265"/>
                  </a:cubicBezTo>
                  <a:cubicBezTo>
                    <a:pt x="415" y="219"/>
                    <a:pt x="415" y="219"/>
                    <a:pt x="415" y="219"/>
                  </a:cubicBezTo>
                  <a:cubicBezTo>
                    <a:pt x="415" y="219"/>
                    <a:pt x="415" y="219"/>
                    <a:pt x="415" y="219"/>
                  </a:cubicBezTo>
                  <a:close/>
                  <a:moveTo>
                    <a:pt x="330" y="59"/>
                  </a:moveTo>
                  <a:cubicBezTo>
                    <a:pt x="376" y="59"/>
                    <a:pt x="376" y="59"/>
                    <a:pt x="376" y="59"/>
                  </a:cubicBezTo>
                  <a:cubicBezTo>
                    <a:pt x="376" y="105"/>
                    <a:pt x="376" y="105"/>
                    <a:pt x="376" y="105"/>
                  </a:cubicBezTo>
                  <a:cubicBezTo>
                    <a:pt x="330" y="105"/>
                    <a:pt x="330" y="105"/>
                    <a:pt x="330" y="105"/>
                  </a:cubicBezTo>
                  <a:cubicBezTo>
                    <a:pt x="330" y="59"/>
                    <a:pt x="330" y="59"/>
                    <a:pt x="330" y="59"/>
                  </a:cubicBezTo>
                  <a:cubicBezTo>
                    <a:pt x="330" y="59"/>
                    <a:pt x="330" y="59"/>
                    <a:pt x="330" y="59"/>
                  </a:cubicBezTo>
                  <a:close/>
                  <a:moveTo>
                    <a:pt x="330" y="141"/>
                  </a:moveTo>
                  <a:cubicBezTo>
                    <a:pt x="376" y="141"/>
                    <a:pt x="376" y="141"/>
                    <a:pt x="376" y="141"/>
                  </a:cubicBezTo>
                  <a:cubicBezTo>
                    <a:pt x="376" y="187"/>
                    <a:pt x="376" y="187"/>
                    <a:pt x="376" y="187"/>
                  </a:cubicBezTo>
                  <a:cubicBezTo>
                    <a:pt x="330" y="187"/>
                    <a:pt x="330" y="187"/>
                    <a:pt x="330" y="187"/>
                  </a:cubicBezTo>
                  <a:cubicBezTo>
                    <a:pt x="330" y="141"/>
                    <a:pt x="330" y="141"/>
                    <a:pt x="330" y="141"/>
                  </a:cubicBezTo>
                  <a:cubicBezTo>
                    <a:pt x="330" y="141"/>
                    <a:pt x="330" y="141"/>
                    <a:pt x="330" y="141"/>
                  </a:cubicBezTo>
                  <a:close/>
                  <a:moveTo>
                    <a:pt x="330" y="219"/>
                  </a:moveTo>
                  <a:cubicBezTo>
                    <a:pt x="376" y="219"/>
                    <a:pt x="376" y="219"/>
                    <a:pt x="376" y="219"/>
                  </a:cubicBezTo>
                  <a:cubicBezTo>
                    <a:pt x="376" y="265"/>
                    <a:pt x="376" y="265"/>
                    <a:pt x="376" y="265"/>
                  </a:cubicBezTo>
                  <a:cubicBezTo>
                    <a:pt x="330" y="265"/>
                    <a:pt x="330" y="265"/>
                    <a:pt x="330" y="265"/>
                  </a:cubicBezTo>
                  <a:cubicBezTo>
                    <a:pt x="330" y="219"/>
                    <a:pt x="330" y="219"/>
                    <a:pt x="330" y="219"/>
                  </a:cubicBezTo>
                  <a:cubicBezTo>
                    <a:pt x="330" y="219"/>
                    <a:pt x="330" y="219"/>
                    <a:pt x="330" y="219"/>
                  </a:cubicBezTo>
                  <a:close/>
                  <a:moveTo>
                    <a:pt x="244" y="59"/>
                  </a:moveTo>
                  <a:cubicBezTo>
                    <a:pt x="290" y="59"/>
                    <a:pt x="290" y="59"/>
                    <a:pt x="290" y="59"/>
                  </a:cubicBezTo>
                  <a:cubicBezTo>
                    <a:pt x="290" y="105"/>
                    <a:pt x="290" y="105"/>
                    <a:pt x="290" y="105"/>
                  </a:cubicBezTo>
                  <a:cubicBezTo>
                    <a:pt x="244" y="105"/>
                    <a:pt x="244" y="105"/>
                    <a:pt x="244" y="105"/>
                  </a:cubicBezTo>
                  <a:cubicBezTo>
                    <a:pt x="244" y="59"/>
                    <a:pt x="244" y="59"/>
                    <a:pt x="244" y="59"/>
                  </a:cubicBezTo>
                  <a:cubicBezTo>
                    <a:pt x="244" y="59"/>
                    <a:pt x="244" y="59"/>
                    <a:pt x="244" y="59"/>
                  </a:cubicBezTo>
                  <a:close/>
                  <a:moveTo>
                    <a:pt x="244" y="141"/>
                  </a:moveTo>
                  <a:cubicBezTo>
                    <a:pt x="290" y="141"/>
                    <a:pt x="290" y="141"/>
                    <a:pt x="290" y="141"/>
                  </a:cubicBezTo>
                  <a:cubicBezTo>
                    <a:pt x="290" y="187"/>
                    <a:pt x="290" y="187"/>
                    <a:pt x="290" y="187"/>
                  </a:cubicBezTo>
                  <a:cubicBezTo>
                    <a:pt x="244" y="187"/>
                    <a:pt x="244" y="187"/>
                    <a:pt x="244" y="187"/>
                  </a:cubicBezTo>
                  <a:cubicBezTo>
                    <a:pt x="244" y="141"/>
                    <a:pt x="244" y="141"/>
                    <a:pt x="244" y="141"/>
                  </a:cubicBezTo>
                  <a:cubicBezTo>
                    <a:pt x="244" y="141"/>
                    <a:pt x="244" y="141"/>
                    <a:pt x="244" y="141"/>
                  </a:cubicBezTo>
                  <a:close/>
                  <a:moveTo>
                    <a:pt x="244" y="219"/>
                  </a:moveTo>
                  <a:cubicBezTo>
                    <a:pt x="290" y="219"/>
                    <a:pt x="290" y="219"/>
                    <a:pt x="290" y="219"/>
                  </a:cubicBezTo>
                  <a:cubicBezTo>
                    <a:pt x="290" y="265"/>
                    <a:pt x="290" y="265"/>
                    <a:pt x="290" y="265"/>
                  </a:cubicBezTo>
                  <a:cubicBezTo>
                    <a:pt x="244" y="265"/>
                    <a:pt x="244" y="265"/>
                    <a:pt x="244" y="265"/>
                  </a:cubicBezTo>
                  <a:cubicBezTo>
                    <a:pt x="244" y="219"/>
                    <a:pt x="244" y="219"/>
                    <a:pt x="244" y="219"/>
                  </a:cubicBezTo>
                  <a:cubicBezTo>
                    <a:pt x="244" y="219"/>
                    <a:pt x="244" y="219"/>
                    <a:pt x="244" y="219"/>
                  </a:cubicBezTo>
                  <a:close/>
                  <a:moveTo>
                    <a:pt x="158" y="59"/>
                  </a:moveTo>
                  <a:cubicBezTo>
                    <a:pt x="205" y="59"/>
                    <a:pt x="205" y="59"/>
                    <a:pt x="205" y="59"/>
                  </a:cubicBezTo>
                  <a:cubicBezTo>
                    <a:pt x="205" y="105"/>
                    <a:pt x="205" y="105"/>
                    <a:pt x="205" y="105"/>
                  </a:cubicBezTo>
                  <a:cubicBezTo>
                    <a:pt x="158" y="105"/>
                    <a:pt x="158" y="105"/>
                    <a:pt x="158" y="105"/>
                  </a:cubicBezTo>
                  <a:cubicBezTo>
                    <a:pt x="158" y="59"/>
                    <a:pt x="158" y="59"/>
                    <a:pt x="158" y="59"/>
                  </a:cubicBezTo>
                  <a:cubicBezTo>
                    <a:pt x="158" y="59"/>
                    <a:pt x="158" y="59"/>
                    <a:pt x="158" y="59"/>
                  </a:cubicBezTo>
                  <a:close/>
                  <a:moveTo>
                    <a:pt x="158" y="141"/>
                  </a:moveTo>
                  <a:cubicBezTo>
                    <a:pt x="205" y="141"/>
                    <a:pt x="205" y="141"/>
                    <a:pt x="205" y="141"/>
                  </a:cubicBezTo>
                  <a:cubicBezTo>
                    <a:pt x="205" y="187"/>
                    <a:pt x="205" y="187"/>
                    <a:pt x="205" y="187"/>
                  </a:cubicBezTo>
                  <a:cubicBezTo>
                    <a:pt x="158" y="187"/>
                    <a:pt x="158" y="187"/>
                    <a:pt x="158" y="187"/>
                  </a:cubicBezTo>
                  <a:cubicBezTo>
                    <a:pt x="158" y="141"/>
                    <a:pt x="158" y="141"/>
                    <a:pt x="158" y="141"/>
                  </a:cubicBezTo>
                  <a:cubicBezTo>
                    <a:pt x="158" y="141"/>
                    <a:pt x="158" y="141"/>
                    <a:pt x="158" y="141"/>
                  </a:cubicBezTo>
                  <a:close/>
                  <a:moveTo>
                    <a:pt x="158" y="219"/>
                  </a:moveTo>
                  <a:cubicBezTo>
                    <a:pt x="205" y="219"/>
                    <a:pt x="205" y="219"/>
                    <a:pt x="205" y="219"/>
                  </a:cubicBezTo>
                  <a:cubicBezTo>
                    <a:pt x="205" y="265"/>
                    <a:pt x="205" y="265"/>
                    <a:pt x="205" y="265"/>
                  </a:cubicBezTo>
                  <a:cubicBezTo>
                    <a:pt x="158" y="265"/>
                    <a:pt x="158" y="265"/>
                    <a:pt x="158" y="265"/>
                  </a:cubicBezTo>
                  <a:cubicBezTo>
                    <a:pt x="158" y="219"/>
                    <a:pt x="158" y="219"/>
                    <a:pt x="158" y="219"/>
                  </a:cubicBezTo>
                  <a:cubicBezTo>
                    <a:pt x="158" y="219"/>
                    <a:pt x="158" y="219"/>
                    <a:pt x="158" y="219"/>
                  </a:cubicBezTo>
                  <a:close/>
                  <a:moveTo>
                    <a:pt x="73" y="59"/>
                  </a:moveTo>
                  <a:cubicBezTo>
                    <a:pt x="119" y="59"/>
                    <a:pt x="119" y="59"/>
                    <a:pt x="119" y="59"/>
                  </a:cubicBezTo>
                  <a:cubicBezTo>
                    <a:pt x="119" y="105"/>
                    <a:pt x="119" y="105"/>
                    <a:pt x="119" y="105"/>
                  </a:cubicBezTo>
                  <a:cubicBezTo>
                    <a:pt x="73" y="105"/>
                    <a:pt x="73" y="105"/>
                    <a:pt x="73" y="105"/>
                  </a:cubicBezTo>
                  <a:cubicBezTo>
                    <a:pt x="73" y="59"/>
                    <a:pt x="73" y="59"/>
                    <a:pt x="73" y="59"/>
                  </a:cubicBezTo>
                  <a:cubicBezTo>
                    <a:pt x="73" y="59"/>
                    <a:pt x="73" y="59"/>
                    <a:pt x="73" y="59"/>
                  </a:cubicBezTo>
                  <a:close/>
                  <a:moveTo>
                    <a:pt x="73" y="141"/>
                  </a:moveTo>
                  <a:cubicBezTo>
                    <a:pt x="119" y="141"/>
                    <a:pt x="119" y="141"/>
                    <a:pt x="119" y="141"/>
                  </a:cubicBezTo>
                  <a:cubicBezTo>
                    <a:pt x="119" y="187"/>
                    <a:pt x="119" y="187"/>
                    <a:pt x="119" y="187"/>
                  </a:cubicBezTo>
                  <a:cubicBezTo>
                    <a:pt x="73" y="187"/>
                    <a:pt x="73" y="187"/>
                    <a:pt x="73" y="187"/>
                  </a:cubicBezTo>
                  <a:cubicBezTo>
                    <a:pt x="73" y="141"/>
                    <a:pt x="73" y="141"/>
                    <a:pt x="73" y="141"/>
                  </a:cubicBezTo>
                  <a:cubicBezTo>
                    <a:pt x="73" y="141"/>
                    <a:pt x="73" y="141"/>
                    <a:pt x="73" y="141"/>
                  </a:cubicBezTo>
                  <a:close/>
                  <a:moveTo>
                    <a:pt x="73" y="219"/>
                  </a:moveTo>
                  <a:cubicBezTo>
                    <a:pt x="119" y="219"/>
                    <a:pt x="119" y="219"/>
                    <a:pt x="119" y="219"/>
                  </a:cubicBezTo>
                  <a:cubicBezTo>
                    <a:pt x="119" y="265"/>
                    <a:pt x="119" y="265"/>
                    <a:pt x="119" y="265"/>
                  </a:cubicBezTo>
                  <a:cubicBezTo>
                    <a:pt x="73" y="265"/>
                    <a:pt x="73" y="265"/>
                    <a:pt x="73" y="265"/>
                  </a:cubicBezTo>
                  <a:cubicBezTo>
                    <a:pt x="73" y="219"/>
                    <a:pt x="73" y="219"/>
                    <a:pt x="73" y="219"/>
                  </a:cubicBezTo>
                  <a:cubicBezTo>
                    <a:pt x="73" y="219"/>
                    <a:pt x="73" y="219"/>
                    <a:pt x="73" y="219"/>
                  </a:cubicBezTo>
                  <a:close/>
                  <a:moveTo>
                    <a:pt x="75" y="1045"/>
                  </a:moveTo>
                  <a:cubicBezTo>
                    <a:pt x="1090" y="1045"/>
                    <a:pt x="1090" y="1045"/>
                    <a:pt x="1090" y="1045"/>
                  </a:cubicBezTo>
                  <a:cubicBezTo>
                    <a:pt x="1131" y="1045"/>
                    <a:pt x="1164" y="1012"/>
                    <a:pt x="1164" y="971"/>
                  </a:cubicBezTo>
                  <a:cubicBezTo>
                    <a:pt x="1164" y="795"/>
                    <a:pt x="1164" y="795"/>
                    <a:pt x="1164" y="795"/>
                  </a:cubicBezTo>
                  <a:cubicBezTo>
                    <a:pt x="1164" y="755"/>
                    <a:pt x="1131" y="721"/>
                    <a:pt x="1090" y="721"/>
                  </a:cubicBezTo>
                  <a:cubicBezTo>
                    <a:pt x="75" y="721"/>
                    <a:pt x="75" y="721"/>
                    <a:pt x="75" y="721"/>
                  </a:cubicBezTo>
                  <a:cubicBezTo>
                    <a:pt x="34" y="721"/>
                    <a:pt x="0" y="755"/>
                    <a:pt x="0" y="795"/>
                  </a:cubicBezTo>
                  <a:cubicBezTo>
                    <a:pt x="0" y="971"/>
                    <a:pt x="0" y="971"/>
                    <a:pt x="0" y="971"/>
                  </a:cubicBezTo>
                  <a:cubicBezTo>
                    <a:pt x="0" y="1012"/>
                    <a:pt x="34" y="1045"/>
                    <a:pt x="75" y="1045"/>
                  </a:cubicBezTo>
                  <a:close/>
                  <a:moveTo>
                    <a:pt x="1005" y="825"/>
                  </a:moveTo>
                  <a:cubicBezTo>
                    <a:pt x="1037" y="825"/>
                    <a:pt x="1063" y="851"/>
                    <a:pt x="1063" y="883"/>
                  </a:cubicBezTo>
                  <a:cubicBezTo>
                    <a:pt x="1063" y="915"/>
                    <a:pt x="1037" y="942"/>
                    <a:pt x="1005" y="942"/>
                  </a:cubicBezTo>
                  <a:cubicBezTo>
                    <a:pt x="972" y="942"/>
                    <a:pt x="946" y="915"/>
                    <a:pt x="946" y="883"/>
                  </a:cubicBezTo>
                  <a:cubicBezTo>
                    <a:pt x="946" y="851"/>
                    <a:pt x="972" y="825"/>
                    <a:pt x="1005" y="825"/>
                  </a:cubicBezTo>
                  <a:close/>
                  <a:moveTo>
                    <a:pt x="586" y="780"/>
                  </a:moveTo>
                  <a:cubicBezTo>
                    <a:pt x="632" y="780"/>
                    <a:pt x="632" y="780"/>
                    <a:pt x="632" y="780"/>
                  </a:cubicBezTo>
                  <a:cubicBezTo>
                    <a:pt x="632" y="827"/>
                    <a:pt x="632" y="827"/>
                    <a:pt x="632" y="827"/>
                  </a:cubicBezTo>
                  <a:cubicBezTo>
                    <a:pt x="586" y="827"/>
                    <a:pt x="586" y="827"/>
                    <a:pt x="586" y="827"/>
                  </a:cubicBezTo>
                  <a:cubicBezTo>
                    <a:pt x="586" y="780"/>
                    <a:pt x="586" y="780"/>
                    <a:pt x="586" y="780"/>
                  </a:cubicBezTo>
                  <a:cubicBezTo>
                    <a:pt x="586" y="780"/>
                    <a:pt x="586" y="780"/>
                    <a:pt x="586" y="780"/>
                  </a:cubicBezTo>
                  <a:close/>
                  <a:moveTo>
                    <a:pt x="586" y="861"/>
                  </a:moveTo>
                  <a:cubicBezTo>
                    <a:pt x="632" y="861"/>
                    <a:pt x="632" y="861"/>
                    <a:pt x="632" y="861"/>
                  </a:cubicBezTo>
                  <a:cubicBezTo>
                    <a:pt x="632" y="908"/>
                    <a:pt x="632" y="908"/>
                    <a:pt x="632" y="908"/>
                  </a:cubicBezTo>
                  <a:cubicBezTo>
                    <a:pt x="586" y="908"/>
                    <a:pt x="586" y="908"/>
                    <a:pt x="586" y="908"/>
                  </a:cubicBezTo>
                  <a:cubicBezTo>
                    <a:pt x="586" y="861"/>
                    <a:pt x="586" y="861"/>
                    <a:pt x="586" y="861"/>
                  </a:cubicBezTo>
                  <a:cubicBezTo>
                    <a:pt x="586" y="861"/>
                    <a:pt x="586" y="861"/>
                    <a:pt x="586" y="861"/>
                  </a:cubicBezTo>
                  <a:close/>
                  <a:moveTo>
                    <a:pt x="586" y="939"/>
                  </a:moveTo>
                  <a:cubicBezTo>
                    <a:pt x="632" y="939"/>
                    <a:pt x="632" y="939"/>
                    <a:pt x="632" y="939"/>
                  </a:cubicBezTo>
                  <a:cubicBezTo>
                    <a:pt x="632" y="986"/>
                    <a:pt x="632" y="986"/>
                    <a:pt x="632" y="986"/>
                  </a:cubicBezTo>
                  <a:cubicBezTo>
                    <a:pt x="586" y="986"/>
                    <a:pt x="586" y="986"/>
                    <a:pt x="586" y="986"/>
                  </a:cubicBezTo>
                  <a:cubicBezTo>
                    <a:pt x="586" y="939"/>
                    <a:pt x="586" y="939"/>
                    <a:pt x="586" y="939"/>
                  </a:cubicBezTo>
                  <a:cubicBezTo>
                    <a:pt x="586" y="939"/>
                    <a:pt x="586" y="939"/>
                    <a:pt x="586" y="939"/>
                  </a:cubicBezTo>
                  <a:close/>
                  <a:moveTo>
                    <a:pt x="500" y="780"/>
                  </a:moveTo>
                  <a:cubicBezTo>
                    <a:pt x="547" y="780"/>
                    <a:pt x="547" y="780"/>
                    <a:pt x="547" y="780"/>
                  </a:cubicBezTo>
                  <a:cubicBezTo>
                    <a:pt x="547" y="827"/>
                    <a:pt x="547" y="827"/>
                    <a:pt x="547" y="827"/>
                  </a:cubicBezTo>
                  <a:cubicBezTo>
                    <a:pt x="500" y="827"/>
                    <a:pt x="500" y="827"/>
                    <a:pt x="500" y="827"/>
                  </a:cubicBezTo>
                  <a:cubicBezTo>
                    <a:pt x="500" y="780"/>
                    <a:pt x="500" y="780"/>
                    <a:pt x="500" y="780"/>
                  </a:cubicBezTo>
                  <a:cubicBezTo>
                    <a:pt x="500" y="780"/>
                    <a:pt x="500" y="780"/>
                    <a:pt x="500" y="780"/>
                  </a:cubicBezTo>
                  <a:close/>
                  <a:moveTo>
                    <a:pt x="500" y="861"/>
                  </a:moveTo>
                  <a:cubicBezTo>
                    <a:pt x="547" y="861"/>
                    <a:pt x="547" y="861"/>
                    <a:pt x="547" y="861"/>
                  </a:cubicBezTo>
                  <a:cubicBezTo>
                    <a:pt x="547" y="908"/>
                    <a:pt x="547" y="908"/>
                    <a:pt x="547" y="908"/>
                  </a:cubicBezTo>
                  <a:cubicBezTo>
                    <a:pt x="500" y="908"/>
                    <a:pt x="500" y="908"/>
                    <a:pt x="500" y="908"/>
                  </a:cubicBezTo>
                  <a:cubicBezTo>
                    <a:pt x="500" y="861"/>
                    <a:pt x="500" y="861"/>
                    <a:pt x="500" y="861"/>
                  </a:cubicBezTo>
                  <a:cubicBezTo>
                    <a:pt x="500" y="861"/>
                    <a:pt x="500" y="861"/>
                    <a:pt x="500" y="861"/>
                  </a:cubicBezTo>
                  <a:close/>
                  <a:moveTo>
                    <a:pt x="500" y="939"/>
                  </a:moveTo>
                  <a:cubicBezTo>
                    <a:pt x="547" y="939"/>
                    <a:pt x="547" y="939"/>
                    <a:pt x="547" y="939"/>
                  </a:cubicBezTo>
                  <a:cubicBezTo>
                    <a:pt x="547" y="986"/>
                    <a:pt x="547" y="986"/>
                    <a:pt x="547" y="986"/>
                  </a:cubicBezTo>
                  <a:cubicBezTo>
                    <a:pt x="500" y="986"/>
                    <a:pt x="500" y="986"/>
                    <a:pt x="500" y="986"/>
                  </a:cubicBezTo>
                  <a:cubicBezTo>
                    <a:pt x="500" y="939"/>
                    <a:pt x="500" y="939"/>
                    <a:pt x="500" y="939"/>
                  </a:cubicBezTo>
                  <a:cubicBezTo>
                    <a:pt x="500" y="939"/>
                    <a:pt x="500" y="939"/>
                    <a:pt x="500" y="939"/>
                  </a:cubicBezTo>
                  <a:close/>
                  <a:moveTo>
                    <a:pt x="415" y="780"/>
                  </a:moveTo>
                  <a:cubicBezTo>
                    <a:pt x="462" y="780"/>
                    <a:pt x="462" y="780"/>
                    <a:pt x="462" y="780"/>
                  </a:cubicBezTo>
                  <a:cubicBezTo>
                    <a:pt x="462" y="827"/>
                    <a:pt x="462" y="827"/>
                    <a:pt x="462" y="827"/>
                  </a:cubicBezTo>
                  <a:cubicBezTo>
                    <a:pt x="415" y="827"/>
                    <a:pt x="415" y="827"/>
                    <a:pt x="415" y="827"/>
                  </a:cubicBezTo>
                  <a:cubicBezTo>
                    <a:pt x="415" y="780"/>
                    <a:pt x="415" y="780"/>
                    <a:pt x="415" y="780"/>
                  </a:cubicBezTo>
                  <a:cubicBezTo>
                    <a:pt x="415" y="780"/>
                    <a:pt x="415" y="780"/>
                    <a:pt x="415" y="780"/>
                  </a:cubicBezTo>
                  <a:close/>
                  <a:moveTo>
                    <a:pt x="415" y="861"/>
                  </a:moveTo>
                  <a:cubicBezTo>
                    <a:pt x="462" y="861"/>
                    <a:pt x="462" y="861"/>
                    <a:pt x="462" y="861"/>
                  </a:cubicBezTo>
                  <a:cubicBezTo>
                    <a:pt x="462" y="908"/>
                    <a:pt x="462" y="908"/>
                    <a:pt x="462" y="908"/>
                  </a:cubicBezTo>
                  <a:cubicBezTo>
                    <a:pt x="415" y="908"/>
                    <a:pt x="415" y="908"/>
                    <a:pt x="415" y="908"/>
                  </a:cubicBezTo>
                  <a:cubicBezTo>
                    <a:pt x="415" y="861"/>
                    <a:pt x="415" y="861"/>
                    <a:pt x="415" y="861"/>
                  </a:cubicBezTo>
                  <a:cubicBezTo>
                    <a:pt x="415" y="861"/>
                    <a:pt x="415" y="861"/>
                    <a:pt x="415" y="861"/>
                  </a:cubicBezTo>
                  <a:close/>
                  <a:moveTo>
                    <a:pt x="415" y="939"/>
                  </a:moveTo>
                  <a:cubicBezTo>
                    <a:pt x="462" y="939"/>
                    <a:pt x="462" y="939"/>
                    <a:pt x="462" y="939"/>
                  </a:cubicBezTo>
                  <a:cubicBezTo>
                    <a:pt x="462" y="986"/>
                    <a:pt x="462" y="986"/>
                    <a:pt x="462" y="986"/>
                  </a:cubicBezTo>
                  <a:cubicBezTo>
                    <a:pt x="415" y="986"/>
                    <a:pt x="415" y="986"/>
                    <a:pt x="415" y="986"/>
                  </a:cubicBezTo>
                  <a:cubicBezTo>
                    <a:pt x="415" y="939"/>
                    <a:pt x="415" y="939"/>
                    <a:pt x="415" y="939"/>
                  </a:cubicBezTo>
                  <a:cubicBezTo>
                    <a:pt x="415" y="939"/>
                    <a:pt x="415" y="939"/>
                    <a:pt x="415" y="939"/>
                  </a:cubicBezTo>
                  <a:close/>
                  <a:moveTo>
                    <a:pt x="330" y="780"/>
                  </a:moveTo>
                  <a:cubicBezTo>
                    <a:pt x="376" y="780"/>
                    <a:pt x="376" y="780"/>
                    <a:pt x="376" y="780"/>
                  </a:cubicBezTo>
                  <a:cubicBezTo>
                    <a:pt x="376" y="827"/>
                    <a:pt x="376" y="827"/>
                    <a:pt x="376" y="827"/>
                  </a:cubicBezTo>
                  <a:cubicBezTo>
                    <a:pt x="330" y="827"/>
                    <a:pt x="330" y="827"/>
                    <a:pt x="330" y="827"/>
                  </a:cubicBezTo>
                  <a:cubicBezTo>
                    <a:pt x="330" y="780"/>
                    <a:pt x="330" y="780"/>
                    <a:pt x="330" y="780"/>
                  </a:cubicBezTo>
                  <a:cubicBezTo>
                    <a:pt x="330" y="780"/>
                    <a:pt x="330" y="780"/>
                    <a:pt x="330" y="780"/>
                  </a:cubicBezTo>
                  <a:close/>
                  <a:moveTo>
                    <a:pt x="330" y="861"/>
                  </a:moveTo>
                  <a:cubicBezTo>
                    <a:pt x="376" y="861"/>
                    <a:pt x="376" y="861"/>
                    <a:pt x="376" y="861"/>
                  </a:cubicBezTo>
                  <a:cubicBezTo>
                    <a:pt x="376" y="908"/>
                    <a:pt x="376" y="908"/>
                    <a:pt x="376" y="908"/>
                  </a:cubicBezTo>
                  <a:cubicBezTo>
                    <a:pt x="330" y="908"/>
                    <a:pt x="330" y="908"/>
                    <a:pt x="330" y="908"/>
                  </a:cubicBezTo>
                  <a:cubicBezTo>
                    <a:pt x="330" y="861"/>
                    <a:pt x="330" y="861"/>
                    <a:pt x="330" y="861"/>
                  </a:cubicBezTo>
                  <a:cubicBezTo>
                    <a:pt x="330" y="861"/>
                    <a:pt x="330" y="861"/>
                    <a:pt x="330" y="861"/>
                  </a:cubicBezTo>
                  <a:close/>
                  <a:moveTo>
                    <a:pt x="330" y="939"/>
                  </a:moveTo>
                  <a:cubicBezTo>
                    <a:pt x="376" y="939"/>
                    <a:pt x="376" y="939"/>
                    <a:pt x="376" y="939"/>
                  </a:cubicBezTo>
                  <a:cubicBezTo>
                    <a:pt x="376" y="986"/>
                    <a:pt x="376" y="986"/>
                    <a:pt x="376" y="986"/>
                  </a:cubicBezTo>
                  <a:cubicBezTo>
                    <a:pt x="330" y="986"/>
                    <a:pt x="330" y="986"/>
                    <a:pt x="330" y="986"/>
                  </a:cubicBezTo>
                  <a:cubicBezTo>
                    <a:pt x="330" y="939"/>
                    <a:pt x="330" y="939"/>
                    <a:pt x="330" y="939"/>
                  </a:cubicBezTo>
                  <a:cubicBezTo>
                    <a:pt x="330" y="939"/>
                    <a:pt x="330" y="939"/>
                    <a:pt x="330" y="939"/>
                  </a:cubicBezTo>
                  <a:close/>
                  <a:moveTo>
                    <a:pt x="244" y="780"/>
                  </a:moveTo>
                  <a:cubicBezTo>
                    <a:pt x="290" y="780"/>
                    <a:pt x="290" y="780"/>
                    <a:pt x="290" y="780"/>
                  </a:cubicBezTo>
                  <a:cubicBezTo>
                    <a:pt x="290" y="827"/>
                    <a:pt x="290" y="827"/>
                    <a:pt x="290" y="827"/>
                  </a:cubicBezTo>
                  <a:cubicBezTo>
                    <a:pt x="244" y="827"/>
                    <a:pt x="244" y="827"/>
                    <a:pt x="244" y="827"/>
                  </a:cubicBezTo>
                  <a:cubicBezTo>
                    <a:pt x="244" y="780"/>
                    <a:pt x="244" y="780"/>
                    <a:pt x="244" y="780"/>
                  </a:cubicBezTo>
                  <a:cubicBezTo>
                    <a:pt x="244" y="780"/>
                    <a:pt x="244" y="780"/>
                    <a:pt x="244" y="780"/>
                  </a:cubicBezTo>
                  <a:close/>
                  <a:moveTo>
                    <a:pt x="244" y="861"/>
                  </a:moveTo>
                  <a:cubicBezTo>
                    <a:pt x="290" y="861"/>
                    <a:pt x="290" y="861"/>
                    <a:pt x="290" y="861"/>
                  </a:cubicBezTo>
                  <a:cubicBezTo>
                    <a:pt x="290" y="908"/>
                    <a:pt x="290" y="908"/>
                    <a:pt x="290" y="908"/>
                  </a:cubicBezTo>
                  <a:cubicBezTo>
                    <a:pt x="244" y="908"/>
                    <a:pt x="244" y="908"/>
                    <a:pt x="244" y="908"/>
                  </a:cubicBezTo>
                  <a:cubicBezTo>
                    <a:pt x="244" y="861"/>
                    <a:pt x="244" y="861"/>
                    <a:pt x="244" y="861"/>
                  </a:cubicBezTo>
                  <a:cubicBezTo>
                    <a:pt x="244" y="861"/>
                    <a:pt x="244" y="861"/>
                    <a:pt x="244" y="861"/>
                  </a:cubicBezTo>
                  <a:close/>
                  <a:moveTo>
                    <a:pt x="244" y="939"/>
                  </a:moveTo>
                  <a:cubicBezTo>
                    <a:pt x="290" y="939"/>
                    <a:pt x="290" y="939"/>
                    <a:pt x="290" y="939"/>
                  </a:cubicBezTo>
                  <a:cubicBezTo>
                    <a:pt x="290" y="986"/>
                    <a:pt x="290" y="986"/>
                    <a:pt x="290" y="986"/>
                  </a:cubicBezTo>
                  <a:cubicBezTo>
                    <a:pt x="244" y="986"/>
                    <a:pt x="244" y="986"/>
                    <a:pt x="244" y="986"/>
                  </a:cubicBezTo>
                  <a:cubicBezTo>
                    <a:pt x="244" y="939"/>
                    <a:pt x="244" y="939"/>
                    <a:pt x="244" y="939"/>
                  </a:cubicBezTo>
                  <a:cubicBezTo>
                    <a:pt x="244" y="939"/>
                    <a:pt x="244" y="939"/>
                    <a:pt x="244" y="939"/>
                  </a:cubicBezTo>
                  <a:close/>
                  <a:moveTo>
                    <a:pt x="158" y="780"/>
                  </a:moveTo>
                  <a:cubicBezTo>
                    <a:pt x="205" y="780"/>
                    <a:pt x="205" y="780"/>
                    <a:pt x="205" y="780"/>
                  </a:cubicBezTo>
                  <a:cubicBezTo>
                    <a:pt x="205" y="827"/>
                    <a:pt x="205" y="827"/>
                    <a:pt x="205" y="827"/>
                  </a:cubicBezTo>
                  <a:cubicBezTo>
                    <a:pt x="158" y="827"/>
                    <a:pt x="158" y="827"/>
                    <a:pt x="158" y="827"/>
                  </a:cubicBezTo>
                  <a:cubicBezTo>
                    <a:pt x="158" y="780"/>
                    <a:pt x="158" y="780"/>
                    <a:pt x="158" y="780"/>
                  </a:cubicBezTo>
                  <a:cubicBezTo>
                    <a:pt x="158" y="780"/>
                    <a:pt x="158" y="780"/>
                    <a:pt x="158" y="780"/>
                  </a:cubicBezTo>
                  <a:close/>
                  <a:moveTo>
                    <a:pt x="158" y="861"/>
                  </a:moveTo>
                  <a:cubicBezTo>
                    <a:pt x="205" y="861"/>
                    <a:pt x="205" y="861"/>
                    <a:pt x="205" y="861"/>
                  </a:cubicBezTo>
                  <a:cubicBezTo>
                    <a:pt x="205" y="908"/>
                    <a:pt x="205" y="908"/>
                    <a:pt x="205" y="908"/>
                  </a:cubicBezTo>
                  <a:cubicBezTo>
                    <a:pt x="158" y="908"/>
                    <a:pt x="158" y="908"/>
                    <a:pt x="158" y="908"/>
                  </a:cubicBezTo>
                  <a:cubicBezTo>
                    <a:pt x="158" y="861"/>
                    <a:pt x="158" y="861"/>
                    <a:pt x="158" y="861"/>
                  </a:cubicBezTo>
                  <a:cubicBezTo>
                    <a:pt x="158" y="861"/>
                    <a:pt x="158" y="861"/>
                    <a:pt x="158" y="861"/>
                  </a:cubicBezTo>
                  <a:close/>
                  <a:moveTo>
                    <a:pt x="158" y="939"/>
                  </a:moveTo>
                  <a:cubicBezTo>
                    <a:pt x="205" y="939"/>
                    <a:pt x="205" y="939"/>
                    <a:pt x="205" y="939"/>
                  </a:cubicBezTo>
                  <a:cubicBezTo>
                    <a:pt x="205" y="986"/>
                    <a:pt x="205" y="986"/>
                    <a:pt x="205" y="986"/>
                  </a:cubicBezTo>
                  <a:cubicBezTo>
                    <a:pt x="158" y="986"/>
                    <a:pt x="158" y="986"/>
                    <a:pt x="158" y="986"/>
                  </a:cubicBezTo>
                  <a:cubicBezTo>
                    <a:pt x="158" y="939"/>
                    <a:pt x="158" y="939"/>
                    <a:pt x="158" y="939"/>
                  </a:cubicBezTo>
                  <a:cubicBezTo>
                    <a:pt x="158" y="939"/>
                    <a:pt x="158" y="939"/>
                    <a:pt x="158" y="939"/>
                  </a:cubicBezTo>
                  <a:close/>
                  <a:moveTo>
                    <a:pt x="73" y="780"/>
                  </a:moveTo>
                  <a:cubicBezTo>
                    <a:pt x="119" y="780"/>
                    <a:pt x="119" y="780"/>
                    <a:pt x="119" y="780"/>
                  </a:cubicBezTo>
                  <a:cubicBezTo>
                    <a:pt x="119" y="827"/>
                    <a:pt x="119" y="827"/>
                    <a:pt x="119" y="827"/>
                  </a:cubicBezTo>
                  <a:cubicBezTo>
                    <a:pt x="73" y="827"/>
                    <a:pt x="73" y="827"/>
                    <a:pt x="73" y="827"/>
                  </a:cubicBezTo>
                  <a:cubicBezTo>
                    <a:pt x="73" y="780"/>
                    <a:pt x="73" y="780"/>
                    <a:pt x="73" y="780"/>
                  </a:cubicBezTo>
                  <a:cubicBezTo>
                    <a:pt x="73" y="780"/>
                    <a:pt x="73" y="780"/>
                    <a:pt x="73" y="780"/>
                  </a:cubicBezTo>
                  <a:close/>
                  <a:moveTo>
                    <a:pt x="73" y="861"/>
                  </a:moveTo>
                  <a:cubicBezTo>
                    <a:pt x="119" y="861"/>
                    <a:pt x="119" y="861"/>
                    <a:pt x="119" y="861"/>
                  </a:cubicBezTo>
                  <a:cubicBezTo>
                    <a:pt x="119" y="908"/>
                    <a:pt x="119" y="908"/>
                    <a:pt x="119" y="908"/>
                  </a:cubicBezTo>
                  <a:cubicBezTo>
                    <a:pt x="73" y="908"/>
                    <a:pt x="73" y="908"/>
                    <a:pt x="73" y="908"/>
                  </a:cubicBezTo>
                  <a:cubicBezTo>
                    <a:pt x="73" y="861"/>
                    <a:pt x="73" y="861"/>
                    <a:pt x="73" y="861"/>
                  </a:cubicBezTo>
                  <a:cubicBezTo>
                    <a:pt x="73" y="861"/>
                    <a:pt x="73" y="861"/>
                    <a:pt x="73" y="861"/>
                  </a:cubicBezTo>
                  <a:close/>
                  <a:moveTo>
                    <a:pt x="73" y="939"/>
                  </a:moveTo>
                  <a:cubicBezTo>
                    <a:pt x="119" y="939"/>
                    <a:pt x="119" y="939"/>
                    <a:pt x="119" y="939"/>
                  </a:cubicBezTo>
                  <a:cubicBezTo>
                    <a:pt x="119" y="986"/>
                    <a:pt x="119" y="986"/>
                    <a:pt x="119" y="986"/>
                  </a:cubicBezTo>
                  <a:cubicBezTo>
                    <a:pt x="73" y="986"/>
                    <a:pt x="73" y="986"/>
                    <a:pt x="73" y="986"/>
                  </a:cubicBezTo>
                  <a:cubicBezTo>
                    <a:pt x="73" y="939"/>
                    <a:pt x="73" y="939"/>
                    <a:pt x="73" y="939"/>
                  </a:cubicBezTo>
                  <a:cubicBezTo>
                    <a:pt x="73" y="939"/>
                    <a:pt x="73" y="939"/>
                    <a:pt x="73" y="939"/>
                  </a:cubicBezTo>
                  <a:close/>
                </a:path>
              </a:pathLst>
            </a:custGeom>
            <a:solidFill>
              <a:srgbClr val="00BCF2"/>
            </a:solidFill>
            <a:ln>
              <a:noFill/>
            </a:ln>
          </p:spPr>
          <p:txBody>
            <a:bodyPr vert="horz" wrap="square" lIns="91427" tIns="45713" rIns="91427" bIns="45713" numCol="1" anchor="t" anchorCtr="0" compatLnSpc="1">
              <a:prstTxWarp prst="textNoShape">
                <a:avLst/>
              </a:prstTxWarp>
            </a:bodyPr>
            <a:lstStyle/>
            <a:p>
              <a:endParaRPr lang="en-US"/>
            </a:p>
          </p:txBody>
        </p:sp>
      </p:grpSp>
      <p:grpSp>
        <p:nvGrpSpPr>
          <p:cNvPr id="50" name="Group 49"/>
          <p:cNvGrpSpPr/>
          <p:nvPr/>
        </p:nvGrpSpPr>
        <p:grpSpPr>
          <a:xfrm>
            <a:off x="10715844" y="3378675"/>
            <a:ext cx="372847" cy="375812"/>
            <a:chOff x="10090978" y="3144642"/>
            <a:chExt cx="372899" cy="375866"/>
          </a:xfrm>
        </p:grpSpPr>
        <p:sp>
          <p:nvSpPr>
            <p:cNvPr id="51" name="Freeform 32"/>
            <p:cNvSpPr>
              <a:spLocks noEditPoints="1"/>
            </p:cNvSpPr>
            <p:nvPr/>
          </p:nvSpPr>
          <p:spPr bwMode="auto">
            <a:xfrm>
              <a:off x="10090978" y="3144642"/>
              <a:ext cx="372899" cy="375866"/>
            </a:xfrm>
            <a:custGeom>
              <a:avLst/>
              <a:gdLst>
                <a:gd name="T0" fmla="*/ 1055 w 1073"/>
                <a:gd name="T1" fmla="*/ 415 h 1080"/>
                <a:gd name="T2" fmla="*/ 878 w 1073"/>
                <a:gd name="T3" fmla="*/ 386 h 1080"/>
                <a:gd name="T4" fmla="*/ 926 w 1073"/>
                <a:gd name="T5" fmla="*/ 213 h 1080"/>
                <a:gd name="T6" fmla="*/ 841 w 1073"/>
                <a:gd name="T7" fmla="*/ 118 h 1080"/>
                <a:gd name="T8" fmla="*/ 687 w 1073"/>
                <a:gd name="T9" fmla="*/ 210 h 1080"/>
                <a:gd name="T10" fmla="*/ 614 w 1073"/>
                <a:gd name="T11" fmla="*/ 22 h 1080"/>
                <a:gd name="T12" fmla="*/ 485 w 1073"/>
                <a:gd name="T13" fmla="*/ 0 h 1080"/>
                <a:gd name="T14" fmla="*/ 422 w 1073"/>
                <a:gd name="T15" fmla="*/ 195 h 1080"/>
                <a:gd name="T16" fmla="*/ 264 w 1073"/>
                <a:gd name="T17" fmla="*/ 114 h 1080"/>
                <a:gd name="T18" fmla="*/ 154 w 1073"/>
                <a:gd name="T19" fmla="*/ 180 h 1080"/>
                <a:gd name="T20" fmla="*/ 217 w 1073"/>
                <a:gd name="T21" fmla="*/ 349 h 1080"/>
                <a:gd name="T22" fmla="*/ 44 w 1073"/>
                <a:gd name="T23" fmla="*/ 393 h 1080"/>
                <a:gd name="T24" fmla="*/ 0 w 1073"/>
                <a:gd name="T25" fmla="*/ 515 h 1080"/>
                <a:gd name="T26" fmla="*/ 158 w 1073"/>
                <a:gd name="T27" fmla="*/ 603 h 1080"/>
                <a:gd name="T28" fmla="*/ 51 w 1073"/>
                <a:gd name="T29" fmla="*/ 750 h 1080"/>
                <a:gd name="T30" fmla="*/ 99 w 1073"/>
                <a:gd name="T31" fmla="*/ 871 h 1080"/>
                <a:gd name="T32" fmla="*/ 275 w 1073"/>
                <a:gd name="T33" fmla="*/ 834 h 1080"/>
                <a:gd name="T34" fmla="*/ 290 w 1073"/>
                <a:gd name="T35" fmla="*/ 1014 h 1080"/>
                <a:gd name="T36" fmla="*/ 400 w 1073"/>
                <a:gd name="T37" fmla="*/ 1077 h 1080"/>
                <a:gd name="T38" fmla="*/ 514 w 1073"/>
                <a:gd name="T39" fmla="*/ 937 h 1080"/>
                <a:gd name="T40" fmla="*/ 558 w 1073"/>
                <a:gd name="T41" fmla="*/ 937 h 1080"/>
                <a:gd name="T42" fmla="*/ 672 w 1073"/>
                <a:gd name="T43" fmla="*/ 1077 h 1080"/>
                <a:gd name="T44" fmla="*/ 783 w 1073"/>
                <a:gd name="T45" fmla="*/ 1014 h 1080"/>
                <a:gd name="T46" fmla="*/ 797 w 1073"/>
                <a:gd name="T47" fmla="*/ 834 h 1080"/>
                <a:gd name="T48" fmla="*/ 974 w 1073"/>
                <a:gd name="T49" fmla="*/ 871 h 1080"/>
                <a:gd name="T50" fmla="*/ 1022 w 1073"/>
                <a:gd name="T51" fmla="*/ 750 h 1080"/>
                <a:gd name="T52" fmla="*/ 915 w 1073"/>
                <a:gd name="T53" fmla="*/ 603 h 1080"/>
                <a:gd name="T54" fmla="*/ 1073 w 1073"/>
                <a:gd name="T55" fmla="*/ 515 h 1080"/>
                <a:gd name="T56" fmla="*/ 687 w 1073"/>
                <a:gd name="T57" fmla="*/ 709 h 1080"/>
                <a:gd name="T58" fmla="*/ 386 w 1073"/>
                <a:gd name="T59" fmla="*/ 709 h 1080"/>
                <a:gd name="T60" fmla="*/ 386 w 1073"/>
                <a:gd name="T61" fmla="*/ 408 h 1080"/>
                <a:gd name="T62" fmla="*/ 687 w 1073"/>
                <a:gd name="T63" fmla="*/ 408 h 10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073" h="1080">
                  <a:moveTo>
                    <a:pt x="1073" y="515"/>
                  </a:moveTo>
                  <a:cubicBezTo>
                    <a:pt x="1055" y="415"/>
                    <a:pt x="1055" y="415"/>
                    <a:pt x="1055" y="415"/>
                  </a:cubicBezTo>
                  <a:cubicBezTo>
                    <a:pt x="1051" y="404"/>
                    <a:pt x="1044" y="397"/>
                    <a:pt x="1029" y="393"/>
                  </a:cubicBezTo>
                  <a:cubicBezTo>
                    <a:pt x="878" y="386"/>
                    <a:pt x="878" y="386"/>
                    <a:pt x="878" y="386"/>
                  </a:cubicBezTo>
                  <a:cubicBezTo>
                    <a:pt x="871" y="375"/>
                    <a:pt x="863" y="360"/>
                    <a:pt x="856" y="349"/>
                  </a:cubicBezTo>
                  <a:cubicBezTo>
                    <a:pt x="926" y="213"/>
                    <a:pt x="926" y="213"/>
                    <a:pt x="926" y="213"/>
                  </a:cubicBezTo>
                  <a:cubicBezTo>
                    <a:pt x="933" y="202"/>
                    <a:pt x="930" y="188"/>
                    <a:pt x="919" y="180"/>
                  </a:cubicBezTo>
                  <a:cubicBezTo>
                    <a:pt x="841" y="118"/>
                    <a:pt x="841" y="118"/>
                    <a:pt x="841" y="118"/>
                  </a:cubicBezTo>
                  <a:cubicBezTo>
                    <a:pt x="834" y="107"/>
                    <a:pt x="819" y="107"/>
                    <a:pt x="808" y="114"/>
                  </a:cubicBezTo>
                  <a:cubicBezTo>
                    <a:pt x="687" y="210"/>
                    <a:pt x="687" y="210"/>
                    <a:pt x="687" y="210"/>
                  </a:cubicBezTo>
                  <a:cubicBezTo>
                    <a:pt x="676" y="202"/>
                    <a:pt x="665" y="199"/>
                    <a:pt x="650" y="195"/>
                  </a:cubicBezTo>
                  <a:cubicBezTo>
                    <a:pt x="614" y="22"/>
                    <a:pt x="614" y="22"/>
                    <a:pt x="614" y="22"/>
                  </a:cubicBezTo>
                  <a:cubicBezTo>
                    <a:pt x="610" y="11"/>
                    <a:pt x="599" y="0"/>
                    <a:pt x="588" y="0"/>
                  </a:cubicBezTo>
                  <a:cubicBezTo>
                    <a:pt x="485" y="0"/>
                    <a:pt x="485" y="0"/>
                    <a:pt x="485" y="0"/>
                  </a:cubicBezTo>
                  <a:cubicBezTo>
                    <a:pt x="474" y="0"/>
                    <a:pt x="463" y="11"/>
                    <a:pt x="459" y="22"/>
                  </a:cubicBezTo>
                  <a:cubicBezTo>
                    <a:pt x="422" y="195"/>
                    <a:pt x="422" y="195"/>
                    <a:pt x="422" y="195"/>
                  </a:cubicBezTo>
                  <a:cubicBezTo>
                    <a:pt x="408" y="199"/>
                    <a:pt x="397" y="202"/>
                    <a:pt x="386" y="210"/>
                  </a:cubicBezTo>
                  <a:cubicBezTo>
                    <a:pt x="264" y="114"/>
                    <a:pt x="264" y="114"/>
                    <a:pt x="264" y="114"/>
                  </a:cubicBezTo>
                  <a:cubicBezTo>
                    <a:pt x="253" y="107"/>
                    <a:pt x="239" y="107"/>
                    <a:pt x="231" y="114"/>
                  </a:cubicBezTo>
                  <a:cubicBezTo>
                    <a:pt x="154" y="180"/>
                    <a:pt x="154" y="180"/>
                    <a:pt x="154" y="180"/>
                  </a:cubicBezTo>
                  <a:cubicBezTo>
                    <a:pt x="143" y="188"/>
                    <a:pt x="143" y="202"/>
                    <a:pt x="147" y="213"/>
                  </a:cubicBezTo>
                  <a:cubicBezTo>
                    <a:pt x="217" y="349"/>
                    <a:pt x="217" y="349"/>
                    <a:pt x="217" y="349"/>
                  </a:cubicBezTo>
                  <a:cubicBezTo>
                    <a:pt x="209" y="360"/>
                    <a:pt x="202" y="375"/>
                    <a:pt x="194" y="386"/>
                  </a:cubicBezTo>
                  <a:cubicBezTo>
                    <a:pt x="44" y="393"/>
                    <a:pt x="44" y="393"/>
                    <a:pt x="44" y="393"/>
                  </a:cubicBezTo>
                  <a:cubicBezTo>
                    <a:pt x="29" y="393"/>
                    <a:pt x="22" y="404"/>
                    <a:pt x="18" y="415"/>
                  </a:cubicBezTo>
                  <a:cubicBezTo>
                    <a:pt x="0" y="515"/>
                    <a:pt x="0" y="515"/>
                    <a:pt x="0" y="515"/>
                  </a:cubicBezTo>
                  <a:cubicBezTo>
                    <a:pt x="0" y="526"/>
                    <a:pt x="3" y="540"/>
                    <a:pt x="14" y="544"/>
                  </a:cubicBezTo>
                  <a:cubicBezTo>
                    <a:pt x="158" y="603"/>
                    <a:pt x="158" y="603"/>
                    <a:pt x="158" y="603"/>
                  </a:cubicBezTo>
                  <a:cubicBezTo>
                    <a:pt x="161" y="617"/>
                    <a:pt x="161" y="632"/>
                    <a:pt x="165" y="647"/>
                  </a:cubicBezTo>
                  <a:cubicBezTo>
                    <a:pt x="51" y="750"/>
                    <a:pt x="51" y="750"/>
                    <a:pt x="51" y="750"/>
                  </a:cubicBezTo>
                  <a:cubicBezTo>
                    <a:pt x="44" y="757"/>
                    <a:pt x="40" y="772"/>
                    <a:pt x="47" y="783"/>
                  </a:cubicBezTo>
                  <a:cubicBezTo>
                    <a:pt x="99" y="871"/>
                    <a:pt x="99" y="871"/>
                    <a:pt x="99" y="871"/>
                  </a:cubicBezTo>
                  <a:cubicBezTo>
                    <a:pt x="103" y="878"/>
                    <a:pt x="117" y="886"/>
                    <a:pt x="128" y="882"/>
                  </a:cubicBezTo>
                  <a:cubicBezTo>
                    <a:pt x="275" y="834"/>
                    <a:pt x="275" y="834"/>
                    <a:pt x="275" y="834"/>
                  </a:cubicBezTo>
                  <a:cubicBezTo>
                    <a:pt x="286" y="845"/>
                    <a:pt x="297" y="856"/>
                    <a:pt x="308" y="864"/>
                  </a:cubicBezTo>
                  <a:cubicBezTo>
                    <a:pt x="290" y="1014"/>
                    <a:pt x="290" y="1014"/>
                    <a:pt x="290" y="1014"/>
                  </a:cubicBezTo>
                  <a:cubicBezTo>
                    <a:pt x="286" y="1029"/>
                    <a:pt x="294" y="1040"/>
                    <a:pt x="305" y="1044"/>
                  </a:cubicBezTo>
                  <a:cubicBezTo>
                    <a:pt x="400" y="1077"/>
                    <a:pt x="400" y="1077"/>
                    <a:pt x="400" y="1077"/>
                  </a:cubicBezTo>
                  <a:cubicBezTo>
                    <a:pt x="411" y="1080"/>
                    <a:pt x="426" y="1077"/>
                    <a:pt x="433" y="1069"/>
                  </a:cubicBezTo>
                  <a:cubicBezTo>
                    <a:pt x="514" y="937"/>
                    <a:pt x="514" y="937"/>
                    <a:pt x="514" y="937"/>
                  </a:cubicBezTo>
                  <a:cubicBezTo>
                    <a:pt x="522" y="937"/>
                    <a:pt x="529" y="941"/>
                    <a:pt x="536" y="941"/>
                  </a:cubicBezTo>
                  <a:cubicBezTo>
                    <a:pt x="544" y="941"/>
                    <a:pt x="551" y="937"/>
                    <a:pt x="558" y="937"/>
                  </a:cubicBezTo>
                  <a:cubicBezTo>
                    <a:pt x="639" y="1069"/>
                    <a:pt x="639" y="1069"/>
                    <a:pt x="639" y="1069"/>
                  </a:cubicBezTo>
                  <a:cubicBezTo>
                    <a:pt x="647" y="1077"/>
                    <a:pt x="661" y="1080"/>
                    <a:pt x="672" y="1077"/>
                  </a:cubicBezTo>
                  <a:cubicBezTo>
                    <a:pt x="768" y="1044"/>
                    <a:pt x="768" y="1044"/>
                    <a:pt x="768" y="1044"/>
                  </a:cubicBezTo>
                  <a:cubicBezTo>
                    <a:pt x="779" y="1040"/>
                    <a:pt x="786" y="1029"/>
                    <a:pt x="783" y="1014"/>
                  </a:cubicBezTo>
                  <a:cubicBezTo>
                    <a:pt x="764" y="864"/>
                    <a:pt x="764" y="864"/>
                    <a:pt x="764" y="864"/>
                  </a:cubicBezTo>
                  <a:cubicBezTo>
                    <a:pt x="775" y="853"/>
                    <a:pt x="786" y="845"/>
                    <a:pt x="797" y="834"/>
                  </a:cubicBezTo>
                  <a:cubicBezTo>
                    <a:pt x="944" y="882"/>
                    <a:pt x="944" y="882"/>
                    <a:pt x="944" y="882"/>
                  </a:cubicBezTo>
                  <a:cubicBezTo>
                    <a:pt x="955" y="886"/>
                    <a:pt x="970" y="878"/>
                    <a:pt x="974" y="871"/>
                  </a:cubicBezTo>
                  <a:cubicBezTo>
                    <a:pt x="1025" y="783"/>
                    <a:pt x="1025" y="783"/>
                    <a:pt x="1025" y="783"/>
                  </a:cubicBezTo>
                  <a:cubicBezTo>
                    <a:pt x="1033" y="772"/>
                    <a:pt x="1029" y="757"/>
                    <a:pt x="1022" y="750"/>
                  </a:cubicBezTo>
                  <a:cubicBezTo>
                    <a:pt x="908" y="647"/>
                    <a:pt x="908" y="647"/>
                    <a:pt x="908" y="647"/>
                  </a:cubicBezTo>
                  <a:cubicBezTo>
                    <a:pt x="911" y="632"/>
                    <a:pt x="911" y="617"/>
                    <a:pt x="915" y="603"/>
                  </a:cubicBezTo>
                  <a:cubicBezTo>
                    <a:pt x="1058" y="544"/>
                    <a:pt x="1058" y="544"/>
                    <a:pt x="1058" y="544"/>
                  </a:cubicBezTo>
                  <a:cubicBezTo>
                    <a:pt x="1069" y="540"/>
                    <a:pt x="1073" y="529"/>
                    <a:pt x="1073" y="515"/>
                  </a:cubicBezTo>
                  <a:close/>
                  <a:moveTo>
                    <a:pt x="750" y="559"/>
                  </a:moveTo>
                  <a:cubicBezTo>
                    <a:pt x="750" y="617"/>
                    <a:pt x="724" y="669"/>
                    <a:pt x="687" y="709"/>
                  </a:cubicBezTo>
                  <a:cubicBezTo>
                    <a:pt x="647" y="746"/>
                    <a:pt x="595" y="772"/>
                    <a:pt x="536" y="772"/>
                  </a:cubicBezTo>
                  <a:cubicBezTo>
                    <a:pt x="478" y="772"/>
                    <a:pt x="426" y="746"/>
                    <a:pt x="386" y="709"/>
                  </a:cubicBezTo>
                  <a:cubicBezTo>
                    <a:pt x="349" y="669"/>
                    <a:pt x="323" y="617"/>
                    <a:pt x="323" y="559"/>
                  </a:cubicBezTo>
                  <a:cubicBezTo>
                    <a:pt x="323" y="500"/>
                    <a:pt x="349" y="445"/>
                    <a:pt x="386" y="408"/>
                  </a:cubicBezTo>
                  <a:cubicBezTo>
                    <a:pt x="426" y="368"/>
                    <a:pt x="478" y="346"/>
                    <a:pt x="536" y="346"/>
                  </a:cubicBezTo>
                  <a:cubicBezTo>
                    <a:pt x="595" y="346"/>
                    <a:pt x="647" y="368"/>
                    <a:pt x="687" y="408"/>
                  </a:cubicBezTo>
                  <a:cubicBezTo>
                    <a:pt x="724" y="445"/>
                    <a:pt x="750" y="500"/>
                    <a:pt x="750" y="559"/>
                  </a:cubicBez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endParaRPr lang="en-US"/>
            </a:p>
          </p:txBody>
        </p:sp>
        <p:sp>
          <p:nvSpPr>
            <p:cNvPr id="52" name="Oval 33"/>
            <p:cNvSpPr>
              <a:spLocks noChangeArrowheads="1"/>
            </p:cNvSpPr>
            <p:nvPr/>
          </p:nvSpPr>
          <p:spPr bwMode="auto">
            <a:xfrm>
              <a:off x="10243918" y="3305080"/>
              <a:ext cx="68425" cy="68581"/>
            </a:xfrm>
            <a:prstGeom prst="ellipse">
              <a:avLst/>
            </a:pr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endParaRPr lang="en-US"/>
            </a:p>
          </p:txBody>
        </p:sp>
      </p:grpSp>
      <p:sp>
        <p:nvSpPr>
          <p:cNvPr id="53" name="Freeform 34"/>
          <p:cNvSpPr>
            <a:spLocks noEditPoints="1"/>
          </p:cNvSpPr>
          <p:nvPr/>
        </p:nvSpPr>
        <p:spPr bwMode="auto">
          <a:xfrm>
            <a:off x="11037301" y="3338376"/>
            <a:ext cx="189625" cy="204620"/>
          </a:xfrm>
          <a:custGeom>
            <a:avLst/>
            <a:gdLst>
              <a:gd name="T0" fmla="*/ 476 w 546"/>
              <a:gd name="T1" fmla="*/ 334 h 588"/>
              <a:gd name="T2" fmla="*/ 483 w 546"/>
              <a:gd name="T3" fmla="*/ 294 h 588"/>
              <a:gd name="T4" fmla="*/ 476 w 546"/>
              <a:gd name="T5" fmla="*/ 257 h 588"/>
              <a:gd name="T6" fmla="*/ 535 w 546"/>
              <a:gd name="T7" fmla="*/ 202 h 588"/>
              <a:gd name="T8" fmla="*/ 542 w 546"/>
              <a:gd name="T9" fmla="*/ 184 h 588"/>
              <a:gd name="T10" fmla="*/ 542 w 546"/>
              <a:gd name="T11" fmla="*/ 169 h 588"/>
              <a:gd name="T12" fmla="*/ 516 w 546"/>
              <a:gd name="T13" fmla="*/ 125 h 588"/>
              <a:gd name="T14" fmla="*/ 490 w 546"/>
              <a:gd name="T15" fmla="*/ 114 h 588"/>
              <a:gd name="T16" fmla="*/ 483 w 546"/>
              <a:gd name="T17" fmla="*/ 114 h 588"/>
              <a:gd name="T18" fmla="*/ 409 w 546"/>
              <a:gd name="T19" fmla="*/ 136 h 588"/>
              <a:gd name="T20" fmla="*/ 339 w 546"/>
              <a:gd name="T21" fmla="*/ 99 h 588"/>
              <a:gd name="T22" fmla="*/ 325 w 546"/>
              <a:gd name="T23" fmla="*/ 22 h 588"/>
              <a:gd name="T24" fmla="*/ 299 w 546"/>
              <a:gd name="T25" fmla="*/ 0 h 588"/>
              <a:gd name="T26" fmla="*/ 247 w 546"/>
              <a:gd name="T27" fmla="*/ 0 h 588"/>
              <a:gd name="T28" fmla="*/ 221 w 546"/>
              <a:gd name="T29" fmla="*/ 22 h 588"/>
              <a:gd name="T30" fmla="*/ 203 w 546"/>
              <a:gd name="T31" fmla="*/ 99 h 588"/>
              <a:gd name="T32" fmla="*/ 137 w 546"/>
              <a:gd name="T33" fmla="*/ 140 h 588"/>
              <a:gd name="T34" fmla="*/ 59 w 546"/>
              <a:gd name="T35" fmla="*/ 114 h 588"/>
              <a:gd name="T36" fmla="*/ 52 w 546"/>
              <a:gd name="T37" fmla="*/ 114 h 588"/>
              <a:gd name="T38" fmla="*/ 30 w 546"/>
              <a:gd name="T39" fmla="*/ 125 h 588"/>
              <a:gd name="T40" fmla="*/ 4 w 546"/>
              <a:gd name="T41" fmla="*/ 169 h 588"/>
              <a:gd name="T42" fmla="*/ 0 w 546"/>
              <a:gd name="T43" fmla="*/ 184 h 588"/>
              <a:gd name="T44" fmla="*/ 8 w 546"/>
              <a:gd name="T45" fmla="*/ 202 h 588"/>
              <a:gd name="T46" fmla="*/ 70 w 546"/>
              <a:gd name="T47" fmla="*/ 257 h 588"/>
              <a:gd name="T48" fmla="*/ 63 w 546"/>
              <a:gd name="T49" fmla="*/ 294 h 588"/>
              <a:gd name="T50" fmla="*/ 70 w 546"/>
              <a:gd name="T51" fmla="*/ 334 h 588"/>
              <a:gd name="T52" fmla="*/ 8 w 546"/>
              <a:gd name="T53" fmla="*/ 389 h 588"/>
              <a:gd name="T54" fmla="*/ 0 w 546"/>
              <a:gd name="T55" fmla="*/ 408 h 588"/>
              <a:gd name="T56" fmla="*/ 4 w 546"/>
              <a:gd name="T57" fmla="*/ 419 h 588"/>
              <a:gd name="T58" fmla="*/ 30 w 546"/>
              <a:gd name="T59" fmla="*/ 463 h 588"/>
              <a:gd name="T60" fmla="*/ 52 w 546"/>
              <a:gd name="T61" fmla="*/ 477 h 588"/>
              <a:gd name="T62" fmla="*/ 59 w 546"/>
              <a:gd name="T63" fmla="*/ 477 h 588"/>
              <a:gd name="T64" fmla="*/ 137 w 546"/>
              <a:gd name="T65" fmla="*/ 452 h 588"/>
              <a:gd name="T66" fmla="*/ 203 w 546"/>
              <a:gd name="T67" fmla="*/ 488 h 588"/>
              <a:gd name="T68" fmla="*/ 221 w 546"/>
              <a:gd name="T69" fmla="*/ 569 h 588"/>
              <a:gd name="T70" fmla="*/ 247 w 546"/>
              <a:gd name="T71" fmla="*/ 588 h 588"/>
              <a:gd name="T72" fmla="*/ 299 w 546"/>
              <a:gd name="T73" fmla="*/ 588 h 588"/>
              <a:gd name="T74" fmla="*/ 325 w 546"/>
              <a:gd name="T75" fmla="*/ 569 h 588"/>
              <a:gd name="T76" fmla="*/ 339 w 546"/>
              <a:gd name="T77" fmla="*/ 492 h 588"/>
              <a:gd name="T78" fmla="*/ 409 w 546"/>
              <a:gd name="T79" fmla="*/ 452 h 588"/>
              <a:gd name="T80" fmla="*/ 483 w 546"/>
              <a:gd name="T81" fmla="*/ 477 h 588"/>
              <a:gd name="T82" fmla="*/ 490 w 546"/>
              <a:gd name="T83" fmla="*/ 477 h 588"/>
              <a:gd name="T84" fmla="*/ 516 w 546"/>
              <a:gd name="T85" fmla="*/ 463 h 588"/>
              <a:gd name="T86" fmla="*/ 542 w 546"/>
              <a:gd name="T87" fmla="*/ 419 h 588"/>
              <a:gd name="T88" fmla="*/ 542 w 546"/>
              <a:gd name="T89" fmla="*/ 408 h 588"/>
              <a:gd name="T90" fmla="*/ 535 w 546"/>
              <a:gd name="T91" fmla="*/ 389 h 588"/>
              <a:gd name="T92" fmla="*/ 476 w 546"/>
              <a:gd name="T93" fmla="*/ 334 h 588"/>
              <a:gd name="T94" fmla="*/ 476 w 546"/>
              <a:gd name="T95" fmla="*/ 334 h 588"/>
              <a:gd name="T96" fmla="*/ 354 w 546"/>
              <a:gd name="T97" fmla="*/ 294 h 588"/>
              <a:gd name="T98" fmla="*/ 273 w 546"/>
              <a:gd name="T99" fmla="*/ 375 h 588"/>
              <a:gd name="T100" fmla="*/ 192 w 546"/>
              <a:gd name="T101" fmla="*/ 294 h 588"/>
              <a:gd name="T102" fmla="*/ 273 w 546"/>
              <a:gd name="T103" fmla="*/ 213 h 588"/>
              <a:gd name="T104" fmla="*/ 354 w 546"/>
              <a:gd name="T105" fmla="*/ 294 h 5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546" h="588">
                <a:moveTo>
                  <a:pt x="476" y="334"/>
                </a:moveTo>
                <a:cubicBezTo>
                  <a:pt x="479" y="323"/>
                  <a:pt x="483" y="309"/>
                  <a:pt x="483" y="294"/>
                </a:cubicBezTo>
                <a:cubicBezTo>
                  <a:pt x="483" y="283"/>
                  <a:pt x="479" y="268"/>
                  <a:pt x="476" y="257"/>
                </a:cubicBezTo>
                <a:cubicBezTo>
                  <a:pt x="535" y="202"/>
                  <a:pt x="535" y="202"/>
                  <a:pt x="535" y="202"/>
                </a:cubicBezTo>
                <a:cubicBezTo>
                  <a:pt x="542" y="198"/>
                  <a:pt x="542" y="191"/>
                  <a:pt x="542" y="184"/>
                </a:cubicBezTo>
                <a:cubicBezTo>
                  <a:pt x="542" y="180"/>
                  <a:pt x="542" y="173"/>
                  <a:pt x="542" y="169"/>
                </a:cubicBezTo>
                <a:cubicBezTo>
                  <a:pt x="516" y="125"/>
                  <a:pt x="516" y="125"/>
                  <a:pt x="516" y="125"/>
                </a:cubicBezTo>
                <a:cubicBezTo>
                  <a:pt x="509" y="117"/>
                  <a:pt x="501" y="114"/>
                  <a:pt x="490" y="114"/>
                </a:cubicBezTo>
                <a:cubicBezTo>
                  <a:pt x="490" y="114"/>
                  <a:pt x="487" y="114"/>
                  <a:pt x="483" y="114"/>
                </a:cubicBezTo>
                <a:cubicBezTo>
                  <a:pt x="409" y="136"/>
                  <a:pt x="409" y="136"/>
                  <a:pt x="409" y="136"/>
                </a:cubicBezTo>
                <a:cubicBezTo>
                  <a:pt x="387" y="121"/>
                  <a:pt x="365" y="106"/>
                  <a:pt x="339" y="99"/>
                </a:cubicBezTo>
                <a:cubicBezTo>
                  <a:pt x="325" y="22"/>
                  <a:pt x="325" y="22"/>
                  <a:pt x="325" y="22"/>
                </a:cubicBezTo>
                <a:cubicBezTo>
                  <a:pt x="321" y="11"/>
                  <a:pt x="310" y="0"/>
                  <a:pt x="299" y="0"/>
                </a:cubicBezTo>
                <a:cubicBezTo>
                  <a:pt x="247" y="0"/>
                  <a:pt x="247" y="0"/>
                  <a:pt x="247" y="0"/>
                </a:cubicBezTo>
                <a:cubicBezTo>
                  <a:pt x="232" y="0"/>
                  <a:pt x="225" y="11"/>
                  <a:pt x="221" y="22"/>
                </a:cubicBezTo>
                <a:cubicBezTo>
                  <a:pt x="203" y="99"/>
                  <a:pt x="203" y="99"/>
                  <a:pt x="203" y="99"/>
                </a:cubicBezTo>
                <a:cubicBezTo>
                  <a:pt x="177" y="106"/>
                  <a:pt x="155" y="121"/>
                  <a:pt x="137" y="140"/>
                </a:cubicBezTo>
                <a:cubicBezTo>
                  <a:pt x="59" y="114"/>
                  <a:pt x="59" y="114"/>
                  <a:pt x="59" y="114"/>
                </a:cubicBezTo>
                <a:cubicBezTo>
                  <a:pt x="55" y="114"/>
                  <a:pt x="55" y="114"/>
                  <a:pt x="52" y="114"/>
                </a:cubicBezTo>
                <a:cubicBezTo>
                  <a:pt x="44" y="114"/>
                  <a:pt x="33" y="117"/>
                  <a:pt x="30" y="125"/>
                </a:cubicBezTo>
                <a:cubicBezTo>
                  <a:pt x="4" y="169"/>
                  <a:pt x="4" y="169"/>
                  <a:pt x="4" y="169"/>
                </a:cubicBezTo>
                <a:cubicBezTo>
                  <a:pt x="0" y="173"/>
                  <a:pt x="0" y="180"/>
                  <a:pt x="0" y="184"/>
                </a:cubicBezTo>
                <a:cubicBezTo>
                  <a:pt x="0" y="191"/>
                  <a:pt x="4" y="198"/>
                  <a:pt x="8" y="202"/>
                </a:cubicBezTo>
                <a:cubicBezTo>
                  <a:pt x="70" y="257"/>
                  <a:pt x="70" y="257"/>
                  <a:pt x="70" y="257"/>
                </a:cubicBezTo>
                <a:cubicBezTo>
                  <a:pt x="67" y="268"/>
                  <a:pt x="63" y="283"/>
                  <a:pt x="63" y="294"/>
                </a:cubicBezTo>
                <a:cubicBezTo>
                  <a:pt x="63" y="309"/>
                  <a:pt x="67" y="320"/>
                  <a:pt x="70" y="334"/>
                </a:cubicBezTo>
                <a:cubicBezTo>
                  <a:pt x="8" y="389"/>
                  <a:pt x="8" y="389"/>
                  <a:pt x="8" y="389"/>
                </a:cubicBezTo>
                <a:cubicBezTo>
                  <a:pt x="4" y="393"/>
                  <a:pt x="0" y="400"/>
                  <a:pt x="0" y="408"/>
                </a:cubicBezTo>
                <a:cubicBezTo>
                  <a:pt x="0" y="411"/>
                  <a:pt x="0" y="415"/>
                  <a:pt x="4" y="419"/>
                </a:cubicBezTo>
                <a:cubicBezTo>
                  <a:pt x="30" y="463"/>
                  <a:pt x="30" y="463"/>
                  <a:pt x="30" y="463"/>
                </a:cubicBezTo>
                <a:cubicBezTo>
                  <a:pt x="33" y="474"/>
                  <a:pt x="44" y="477"/>
                  <a:pt x="52" y="477"/>
                </a:cubicBezTo>
                <a:cubicBezTo>
                  <a:pt x="55" y="477"/>
                  <a:pt x="55" y="477"/>
                  <a:pt x="59" y="477"/>
                </a:cubicBezTo>
                <a:cubicBezTo>
                  <a:pt x="137" y="452"/>
                  <a:pt x="137" y="452"/>
                  <a:pt x="137" y="452"/>
                </a:cubicBezTo>
                <a:cubicBezTo>
                  <a:pt x="155" y="466"/>
                  <a:pt x="177" y="481"/>
                  <a:pt x="203" y="488"/>
                </a:cubicBezTo>
                <a:cubicBezTo>
                  <a:pt x="221" y="569"/>
                  <a:pt x="221" y="569"/>
                  <a:pt x="221" y="569"/>
                </a:cubicBezTo>
                <a:cubicBezTo>
                  <a:pt x="225" y="580"/>
                  <a:pt x="232" y="588"/>
                  <a:pt x="247" y="588"/>
                </a:cubicBezTo>
                <a:cubicBezTo>
                  <a:pt x="299" y="588"/>
                  <a:pt x="299" y="588"/>
                  <a:pt x="299" y="588"/>
                </a:cubicBezTo>
                <a:cubicBezTo>
                  <a:pt x="310" y="588"/>
                  <a:pt x="321" y="580"/>
                  <a:pt x="325" y="569"/>
                </a:cubicBezTo>
                <a:cubicBezTo>
                  <a:pt x="339" y="492"/>
                  <a:pt x="339" y="492"/>
                  <a:pt x="339" y="492"/>
                </a:cubicBezTo>
                <a:cubicBezTo>
                  <a:pt x="365" y="481"/>
                  <a:pt x="387" y="470"/>
                  <a:pt x="409" y="452"/>
                </a:cubicBezTo>
                <a:cubicBezTo>
                  <a:pt x="483" y="477"/>
                  <a:pt x="483" y="477"/>
                  <a:pt x="483" y="477"/>
                </a:cubicBezTo>
                <a:cubicBezTo>
                  <a:pt x="487" y="477"/>
                  <a:pt x="490" y="477"/>
                  <a:pt x="490" y="477"/>
                </a:cubicBezTo>
                <a:cubicBezTo>
                  <a:pt x="501" y="477"/>
                  <a:pt x="509" y="474"/>
                  <a:pt x="516" y="463"/>
                </a:cubicBezTo>
                <a:cubicBezTo>
                  <a:pt x="542" y="419"/>
                  <a:pt x="542" y="419"/>
                  <a:pt x="542" y="419"/>
                </a:cubicBezTo>
                <a:cubicBezTo>
                  <a:pt x="542" y="415"/>
                  <a:pt x="546" y="411"/>
                  <a:pt x="542" y="408"/>
                </a:cubicBezTo>
                <a:cubicBezTo>
                  <a:pt x="546" y="400"/>
                  <a:pt x="542" y="393"/>
                  <a:pt x="535" y="389"/>
                </a:cubicBezTo>
                <a:cubicBezTo>
                  <a:pt x="476" y="334"/>
                  <a:pt x="476" y="334"/>
                  <a:pt x="476" y="334"/>
                </a:cubicBezTo>
                <a:cubicBezTo>
                  <a:pt x="476" y="334"/>
                  <a:pt x="476" y="334"/>
                  <a:pt x="476" y="334"/>
                </a:cubicBezTo>
                <a:close/>
                <a:moveTo>
                  <a:pt x="354" y="294"/>
                </a:moveTo>
                <a:cubicBezTo>
                  <a:pt x="354" y="338"/>
                  <a:pt x="317" y="375"/>
                  <a:pt x="273" y="375"/>
                </a:cubicBezTo>
                <a:cubicBezTo>
                  <a:pt x="229" y="375"/>
                  <a:pt x="192" y="338"/>
                  <a:pt x="192" y="294"/>
                </a:cubicBezTo>
                <a:cubicBezTo>
                  <a:pt x="192" y="250"/>
                  <a:pt x="229" y="213"/>
                  <a:pt x="273" y="213"/>
                </a:cubicBezTo>
                <a:cubicBezTo>
                  <a:pt x="317" y="213"/>
                  <a:pt x="354" y="250"/>
                  <a:pt x="354" y="294"/>
                </a:cubicBez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endParaRPr lang="en-US"/>
          </a:p>
        </p:txBody>
      </p:sp>
      <p:grpSp>
        <p:nvGrpSpPr>
          <p:cNvPr id="54" name="Group 37"/>
          <p:cNvGrpSpPr>
            <a:grpSpLocks noChangeAspect="1"/>
          </p:cNvGrpSpPr>
          <p:nvPr/>
        </p:nvGrpSpPr>
        <p:grpSpPr bwMode="auto">
          <a:xfrm>
            <a:off x="10478611" y="3114431"/>
            <a:ext cx="986054" cy="752727"/>
            <a:chOff x="8321" y="1483"/>
            <a:chExt cx="1944" cy="1484"/>
          </a:xfrm>
        </p:grpSpPr>
        <p:sp>
          <p:nvSpPr>
            <p:cNvPr id="55" name="AutoShape 36"/>
            <p:cNvSpPr>
              <a:spLocks noChangeAspect="1" noChangeArrowheads="1" noTextEdit="1"/>
            </p:cNvSpPr>
            <p:nvPr/>
          </p:nvSpPr>
          <p:spPr bwMode="auto">
            <a:xfrm>
              <a:off x="8321" y="1483"/>
              <a:ext cx="1943" cy="14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27" tIns="45713" rIns="91427" bIns="45713" numCol="1" anchor="t" anchorCtr="0" compatLnSpc="1">
              <a:prstTxWarp prst="textNoShape">
                <a:avLst/>
              </a:prstTxWarp>
            </a:bodyPr>
            <a:lstStyle/>
            <a:p>
              <a:endParaRPr lang="en-US"/>
            </a:p>
          </p:txBody>
        </p:sp>
        <p:sp>
          <p:nvSpPr>
            <p:cNvPr id="56" name="Freeform 38"/>
            <p:cNvSpPr>
              <a:spLocks noEditPoints="1"/>
            </p:cNvSpPr>
            <p:nvPr/>
          </p:nvSpPr>
          <p:spPr bwMode="auto">
            <a:xfrm>
              <a:off x="8321" y="1483"/>
              <a:ext cx="1944" cy="1484"/>
            </a:xfrm>
            <a:custGeom>
              <a:avLst/>
              <a:gdLst>
                <a:gd name="T0" fmla="*/ 2310 w 2338"/>
                <a:gd name="T1" fmla="*/ 274 h 1783"/>
                <a:gd name="T2" fmla="*/ 28 w 2338"/>
                <a:gd name="T3" fmla="*/ 274 h 1783"/>
                <a:gd name="T4" fmla="*/ 0 w 2338"/>
                <a:gd name="T5" fmla="*/ 308 h 1783"/>
                <a:gd name="T6" fmla="*/ 0 w 2338"/>
                <a:gd name="T7" fmla="*/ 1749 h 1783"/>
                <a:gd name="T8" fmla="*/ 28 w 2338"/>
                <a:gd name="T9" fmla="*/ 1783 h 1783"/>
                <a:gd name="T10" fmla="*/ 2310 w 2338"/>
                <a:gd name="T11" fmla="*/ 1783 h 1783"/>
                <a:gd name="T12" fmla="*/ 2338 w 2338"/>
                <a:gd name="T13" fmla="*/ 1749 h 1783"/>
                <a:gd name="T14" fmla="*/ 2338 w 2338"/>
                <a:gd name="T15" fmla="*/ 308 h 1783"/>
                <a:gd name="T16" fmla="*/ 2310 w 2338"/>
                <a:gd name="T17" fmla="*/ 274 h 1783"/>
                <a:gd name="T18" fmla="*/ 2247 w 2338"/>
                <a:gd name="T19" fmla="*/ 1692 h 1783"/>
                <a:gd name="T20" fmla="*/ 91 w 2338"/>
                <a:gd name="T21" fmla="*/ 1692 h 1783"/>
                <a:gd name="T22" fmla="*/ 91 w 2338"/>
                <a:gd name="T23" fmla="*/ 366 h 1783"/>
                <a:gd name="T24" fmla="*/ 2247 w 2338"/>
                <a:gd name="T25" fmla="*/ 366 h 1783"/>
                <a:gd name="T26" fmla="*/ 2247 w 2338"/>
                <a:gd name="T27" fmla="*/ 1692 h 1783"/>
                <a:gd name="T28" fmla="*/ 2247 w 2338"/>
                <a:gd name="T29" fmla="*/ 1692 h 1783"/>
                <a:gd name="T30" fmla="*/ 1984 w 2338"/>
                <a:gd name="T31" fmla="*/ 143 h 1783"/>
                <a:gd name="T32" fmla="*/ 1938 w 2338"/>
                <a:gd name="T33" fmla="*/ 143 h 1783"/>
                <a:gd name="T34" fmla="*/ 1938 w 2338"/>
                <a:gd name="T35" fmla="*/ 97 h 1783"/>
                <a:gd name="T36" fmla="*/ 1984 w 2338"/>
                <a:gd name="T37" fmla="*/ 97 h 1783"/>
                <a:gd name="T38" fmla="*/ 1984 w 2338"/>
                <a:gd name="T39" fmla="*/ 143 h 1783"/>
                <a:gd name="T40" fmla="*/ 1984 w 2338"/>
                <a:gd name="T41" fmla="*/ 143 h 1783"/>
                <a:gd name="T42" fmla="*/ 2310 w 2338"/>
                <a:gd name="T43" fmla="*/ 0 h 1783"/>
                <a:gd name="T44" fmla="*/ 28 w 2338"/>
                <a:gd name="T45" fmla="*/ 0 h 1783"/>
                <a:gd name="T46" fmla="*/ 0 w 2338"/>
                <a:gd name="T47" fmla="*/ 34 h 1783"/>
                <a:gd name="T48" fmla="*/ 0 w 2338"/>
                <a:gd name="T49" fmla="*/ 200 h 1783"/>
                <a:gd name="T50" fmla="*/ 28 w 2338"/>
                <a:gd name="T51" fmla="*/ 228 h 1783"/>
                <a:gd name="T52" fmla="*/ 2310 w 2338"/>
                <a:gd name="T53" fmla="*/ 228 h 1783"/>
                <a:gd name="T54" fmla="*/ 2338 w 2338"/>
                <a:gd name="T55" fmla="*/ 200 h 1783"/>
                <a:gd name="T56" fmla="*/ 2338 w 2338"/>
                <a:gd name="T57" fmla="*/ 34 h 1783"/>
                <a:gd name="T58" fmla="*/ 2310 w 2338"/>
                <a:gd name="T59" fmla="*/ 0 h 1783"/>
                <a:gd name="T60" fmla="*/ 1858 w 2338"/>
                <a:gd name="T61" fmla="*/ 160 h 1783"/>
                <a:gd name="T62" fmla="*/ 1755 w 2338"/>
                <a:gd name="T63" fmla="*/ 160 h 1783"/>
                <a:gd name="T64" fmla="*/ 1755 w 2338"/>
                <a:gd name="T65" fmla="*/ 143 h 1783"/>
                <a:gd name="T66" fmla="*/ 1858 w 2338"/>
                <a:gd name="T67" fmla="*/ 143 h 1783"/>
                <a:gd name="T68" fmla="*/ 1858 w 2338"/>
                <a:gd name="T69" fmla="*/ 160 h 1783"/>
                <a:gd name="T70" fmla="*/ 1858 w 2338"/>
                <a:gd name="T71" fmla="*/ 160 h 1783"/>
                <a:gd name="T72" fmla="*/ 2001 w 2338"/>
                <a:gd name="T73" fmla="*/ 160 h 1783"/>
                <a:gd name="T74" fmla="*/ 1921 w 2338"/>
                <a:gd name="T75" fmla="*/ 160 h 1783"/>
                <a:gd name="T76" fmla="*/ 1921 w 2338"/>
                <a:gd name="T77" fmla="*/ 74 h 1783"/>
                <a:gd name="T78" fmla="*/ 2001 w 2338"/>
                <a:gd name="T79" fmla="*/ 74 h 1783"/>
                <a:gd name="T80" fmla="*/ 2001 w 2338"/>
                <a:gd name="T81" fmla="*/ 160 h 1783"/>
                <a:gd name="T82" fmla="*/ 2001 w 2338"/>
                <a:gd name="T83" fmla="*/ 160 h 1783"/>
                <a:gd name="T84" fmla="*/ 2190 w 2338"/>
                <a:gd name="T85" fmla="*/ 160 h 1783"/>
                <a:gd name="T86" fmla="*/ 2161 w 2338"/>
                <a:gd name="T87" fmla="*/ 160 h 1783"/>
                <a:gd name="T88" fmla="*/ 2144 w 2338"/>
                <a:gd name="T89" fmla="*/ 143 h 1783"/>
                <a:gd name="T90" fmla="*/ 2132 w 2338"/>
                <a:gd name="T91" fmla="*/ 131 h 1783"/>
                <a:gd name="T92" fmla="*/ 2104 w 2338"/>
                <a:gd name="T93" fmla="*/ 160 h 1783"/>
                <a:gd name="T94" fmla="*/ 2104 w 2338"/>
                <a:gd name="T95" fmla="*/ 160 h 1783"/>
                <a:gd name="T96" fmla="*/ 2075 w 2338"/>
                <a:gd name="T97" fmla="*/ 160 h 1783"/>
                <a:gd name="T98" fmla="*/ 2115 w 2338"/>
                <a:gd name="T99" fmla="*/ 114 h 1783"/>
                <a:gd name="T100" fmla="*/ 2075 w 2338"/>
                <a:gd name="T101" fmla="*/ 74 h 1783"/>
                <a:gd name="T102" fmla="*/ 2104 w 2338"/>
                <a:gd name="T103" fmla="*/ 74 h 1783"/>
                <a:gd name="T104" fmla="*/ 2132 w 2338"/>
                <a:gd name="T105" fmla="*/ 103 h 1783"/>
                <a:gd name="T106" fmla="*/ 2161 w 2338"/>
                <a:gd name="T107" fmla="*/ 74 h 1783"/>
                <a:gd name="T108" fmla="*/ 2190 w 2338"/>
                <a:gd name="T109" fmla="*/ 74 h 1783"/>
                <a:gd name="T110" fmla="*/ 2144 w 2338"/>
                <a:gd name="T111" fmla="*/ 114 h 1783"/>
                <a:gd name="T112" fmla="*/ 2190 w 2338"/>
                <a:gd name="T113" fmla="*/ 160 h 1783"/>
                <a:gd name="T114" fmla="*/ 2190 w 2338"/>
                <a:gd name="T115" fmla="*/ 160 h 17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338" h="1783">
                  <a:moveTo>
                    <a:pt x="2310" y="274"/>
                  </a:moveTo>
                  <a:cubicBezTo>
                    <a:pt x="28" y="274"/>
                    <a:pt x="28" y="274"/>
                    <a:pt x="28" y="274"/>
                  </a:cubicBezTo>
                  <a:cubicBezTo>
                    <a:pt x="11" y="274"/>
                    <a:pt x="0" y="291"/>
                    <a:pt x="0" y="308"/>
                  </a:cubicBezTo>
                  <a:cubicBezTo>
                    <a:pt x="0" y="1749"/>
                    <a:pt x="0" y="1749"/>
                    <a:pt x="0" y="1749"/>
                  </a:cubicBezTo>
                  <a:cubicBezTo>
                    <a:pt x="0" y="1766"/>
                    <a:pt x="11" y="1783"/>
                    <a:pt x="28" y="1783"/>
                  </a:cubicBezTo>
                  <a:cubicBezTo>
                    <a:pt x="2310" y="1783"/>
                    <a:pt x="2310" y="1783"/>
                    <a:pt x="2310" y="1783"/>
                  </a:cubicBezTo>
                  <a:cubicBezTo>
                    <a:pt x="2327" y="1783"/>
                    <a:pt x="2338" y="1766"/>
                    <a:pt x="2338" y="1749"/>
                  </a:cubicBezTo>
                  <a:cubicBezTo>
                    <a:pt x="2338" y="308"/>
                    <a:pt x="2338" y="308"/>
                    <a:pt x="2338" y="308"/>
                  </a:cubicBezTo>
                  <a:cubicBezTo>
                    <a:pt x="2338" y="291"/>
                    <a:pt x="2327" y="274"/>
                    <a:pt x="2310" y="274"/>
                  </a:cubicBezTo>
                  <a:close/>
                  <a:moveTo>
                    <a:pt x="2247" y="1692"/>
                  </a:moveTo>
                  <a:cubicBezTo>
                    <a:pt x="91" y="1692"/>
                    <a:pt x="91" y="1692"/>
                    <a:pt x="91" y="1692"/>
                  </a:cubicBezTo>
                  <a:cubicBezTo>
                    <a:pt x="91" y="366"/>
                    <a:pt x="91" y="366"/>
                    <a:pt x="91" y="366"/>
                  </a:cubicBezTo>
                  <a:cubicBezTo>
                    <a:pt x="2247" y="366"/>
                    <a:pt x="2247" y="366"/>
                    <a:pt x="2247" y="366"/>
                  </a:cubicBezTo>
                  <a:cubicBezTo>
                    <a:pt x="2247" y="1692"/>
                    <a:pt x="2247" y="1692"/>
                    <a:pt x="2247" y="1692"/>
                  </a:cubicBezTo>
                  <a:cubicBezTo>
                    <a:pt x="2247" y="1692"/>
                    <a:pt x="2247" y="1692"/>
                    <a:pt x="2247" y="1692"/>
                  </a:cubicBezTo>
                  <a:close/>
                  <a:moveTo>
                    <a:pt x="1984" y="143"/>
                  </a:moveTo>
                  <a:cubicBezTo>
                    <a:pt x="1938" y="143"/>
                    <a:pt x="1938" y="143"/>
                    <a:pt x="1938" y="143"/>
                  </a:cubicBezTo>
                  <a:cubicBezTo>
                    <a:pt x="1938" y="97"/>
                    <a:pt x="1938" y="97"/>
                    <a:pt x="1938" y="97"/>
                  </a:cubicBezTo>
                  <a:cubicBezTo>
                    <a:pt x="1984" y="97"/>
                    <a:pt x="1984" y="97"/>
                    <a:pt x="1984" y="97"/>
                  </a:cubicBezTo>
                  <a:cubicBezTo>
                    <a:pt x="1984" y="143"/>
                    <a:pt x="1984" y="143"/>
                    <a:pt x="1984" y="143"/>
                  </a:cubicBezTo>
                  <a:cubicBezTo>
                    <a:pt x="1984" y="143"/>
                    <a:pt x="1984" y="143"/>
                    <a:pt x="1984" y="143"/>
                  </a:cubicBezTo>
                  <a:close/>
                  <a:moveTo>
                    <a:pt x="2310" y="0"/>
                  </a:moveTo>
                  <a:cubicBezTo>
                    <a:pt x="28" y="0"/>
                    <a:pt x="28" y="0"/>
                    <a:pt x="28" y="0"/>
                  </a:cubicBezTo>
                  <a:cubicBezTo>
                    <a:pt x="11" y="0"/>
                    <a:pt x="0" y="11"/>
                    <a:pt x="0" y="34"/>
                  </a:cubicBezTo>
                  <a:cubicBezTo>
                    <a:pt x="0" y="200"/>
                    <a:pt x="0" y="200"/>
                    <a:pt x="0" y="200"/>
                  </a:cubicBezTo>
                  <a:cubicBezTo>
                    <a:pt x="0" y="217"/>
                    <a:pt x="11" y="228"/>
                    <a:pt x="28" y="228"/>
                  </a:cubicBezTo>
                  <a:cubicBezTo>
                    <a:pt x="2310" y="228"/>
                    <a:pt x="2310" y="228"/>
                    <a:pt x="2310" y="228"/>
                  </a:cubicBezTo>
                  <a:cubicBezTo>
                    <a:pt x="2327" y="228"/>
                    <a:pt x="2338" y="217"/>
                    <a:pt x="2338" y="200"/>
                  </a:cubicBezTo>
                  <a:cubicBezTo>
                    <a:pt x="2338" y="34"/>
                    <a:pt x="2338" y="34"/>
                    <a:pt x="2338" y="34"/>
                  </a:cubicBezTo>
                  <a:cubicBezTo>
                    <a:pt x="2338" y="11"/>
                    <a:pt x="2327" y="0"/>
                    <a:pt x="2310" y="0"/>
                  </a:cubicBezTo>
                  <a:close/>
                  <a:moveTo>
                    <a:pt x="1858" y="160"/>
                  </a:moveTo>
                  <a:cubicBezTo>
                    <a:pt x="1755" y="160"/>
                    <a:pt x="1755" y="160"/>
                    <a:pt x="1755" y="160"/>
                  </a:cubicBezTo>
                  <a:cubicBezTo>
                    <a:pt x="1755" y="143"/>
                    <a:pt x="1755" y="143"/>
                    <a:pt x="1755" y="143"/>
                  </a:cubicBezTo>
                  <a:cubicBezTo>
                    <a:pt x="1858" y="143"/>
                    <a:pt x="1858" y="143"/>
                    <a:pt x="1858" y="143"/>
                  </a:cubicBezTo>
                  <a:cubicBezTo>
                    <a:pt x="1858" y="160"/>
                    <a:pt x="1858" y="160"/>
                    <a:pt x="1858" y="160"/>
                  </a:cubicBezTo>
                  <a:cubicBezTo>
                    <a:pt x="1858" y="160"/>
                    <a:pt x="1858" y="160"/>
                    <a:pt x="1858" y="160"/>
                  </a:cubicBezTo>
                  <a:close/>
                  <a:moveTo>
                    <a:pt x="2001" y="160"/>
                  </a:moveTo>
                  <a:cubicBezTo>
                    <a:pt x="1921" y="160"/>
                    <a:pt x="1921" y="160"/>
                    <a:pt x="1921" y="160"/>
                  </a:cubicBezTo>
                  <a:cubicBezTo>
                    <a:pt x="1921" y="74"/>
                    <a:pt x="1921" y="74"/>
                    <a:pt x="1921" y="74"/>
                  </a:cubicBezTo>
                  <a:cubicBezTo>
                    <a:pt x="2001" y="74"/>
                    <a:pt x="2001" y="74"/>
                    <a:pt x="2001" y="74"/>
                  </a:cubicBezTo>
                  <a:cubicBezTo>
                    <a:pt x="2001" y="160"/>
                    <a:pt x="2001" y="160"/>
                    <a:pt x="2001" y="160"/>
                  </a:cubicBezTo>
                  <a:cubicBezTo>
                    <a:pt x="2001" y="160"/>
                    <a:pt x="2001" y="160"/>
                    <a:pt x="2001" y="160"/>
                  </a:cubicBezTo>
                  <a:close/>
                  <a:moveTo>
                    <a:pt x="2190" y="160"/>
                  </a:moveTo>
                  <a:cubicBezTo>
                    <a:pt x="2161" y="160"/>
                    <a:pt x="2161" y="160"/>
                    <a:pt x="2161" y="160"/>
                  </a:cubicBezTo>
                  <a:cubicBezTo>
                    <a:pt x="2144" y="143"/>
                    <a:pt x="2144" y="143"/>
                    <a:pt x="2144" y="143"/>
                  </a:cubicBezTo>
                  <a:cubicBezTo>
                    <a:pt x="2132" y="131"/>
                    <a:pt x="2132" y="131"/>
                    <a:pt x="2132" y="131"/>
                  </a:cubicBezTo>
                  <a:cubicBezTo>
                    <a:pt x="2104" y="160"/>
                    <a:pt x="2104" y="160"/>
                    <a:pt x="2104" y="160"/>
                  </a:cubicBezTo>
                  <a:cubicBezTo>
                    <a:pt x="2104" y="160"/>
                    <a:pt x="2104" y="160"/>
                    <a:pt x="2104" y="160"/>
                  </a:cubicBezTo>
                  <a:cubicBezTo>
                    <a:pt x="2075" y="160"/>
                    <a:pt x="2075" y="160"/>
                    <a:pt x="2075" y="160"/>
                  </a:cubicBezTo>
                  <a:cubicBezTo>
                    <a:pt x="2115" y="114"/>
                    <a:pt x="2115" y="114"/>
                    <a:pt x="2115" y="114"/>
                  </a:cubicBezTo>
                  <a:cubicBezTo>
                    <a:pt x="2075" y="74"/>
                    <a:pt x="2075" y="74"/>
                    <a:pt x="2075" y="74"/>
                  </a:cubicBezTo>
                  <a:cubicBezTo>
                    <a:pt x="2104" y="74"/>
                    <a:pt x="2104" y="74"/>
                    <a:pt x="2104" y="74"/>
                  </a:cubicBezTo>
                  <a:cubicBezTo>
                    <a:pt x="2132" y="103"/>
                    <a:pt x="2132" y="103"/>
                    <a:pt x="2132" y="103"/>
                  </a:cubicBezTo>
                  <a:cubicBezTo>
                    <a:pt x="2161" y="74"/>
                    <a:pt x="2161" y="74"/>
                    <a:pt x="2161" y="74"/>
                  </a:cubicBezTo>
                  <a:cubicBezTo>
                    <a:pt x="2190" y="74"/>
                    <a:pt x="2190" y="74"/>
                    <a:pt x="2190" y="74"/>
                  </a:cubicBezTo>
                  <a:cubicBezTo>
                    <a:pt x="2144" y="114"/>
                    <a:pt x="2144" y="114"/>
                    <a:pt x="2144" y="114"/>
                  </a:cubicBezTo>
                  <a:cubicBezTo>
                    <a:pt x="2190" y="160"/>
                    <a:pt x="2190" y="160"/>
                    <a:pt x="2190" y="160"/>
                  </a:cubicBezTo>
                  <a:cubicBezTo>
                    <a:pt x="2190" y="160"/>
                    <a:pt x="2190" y="160"/>
                    <a:pt x="2190" y="160"/>
                  </a:cubicBez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endParaRPr lang="en-US"/>
            </a:p>
          </p:txBody>
        </p:sp>
      </p:grpSp>
      <p:grpSp>
        <p:nvGrpSpPr>
          <p:cNvPr id="57" name="Group 56"/>
          <p:cNvGrpSpPr/>
          <p:nvPr/>
        </p:nvGrpSpPr>
        <p:grpSpPr>
          <a:xfrm flipV="1">
            <a:off x="10957151" y="1540804"/>
            <a:ext cx="521030" cy="692029"/>
            <a:chOff x="8683624" y="4708524"/>
            <a:chExt cx="609600" cy="809667"/>
          </a:xfrm>
        </p:grpSpPr>
        <p:sp>
          <p:nvSpPr>
            <p:cNvPr id="59" name="Freeform 120"/>
            <p:cNvSpPr>
              <a:spLocks noChangeAspect="1" noEditPoints="1"/>
            </p:cNvSpPr>
            <p:nvPr/>
          </p:nvSpPr>
          <p:spPr bwMode="black">
            <a:xfrm>
              <a:off x="8683624" y="4708524"/>
              <a:ext cx="609600" cy="624789"/>
            </a:xfrm>
            <a:custGeom>
              <a:avLst/>
              <a:gdLst>
                <a:gd name="T0" fmla="*/ 352 w 476"/>
                <a:gd name="T1" fmla="*/ 177 h 488"/>
                <a:gd name="T2" fmla="*/ 259 w 476"/>
                <a:gd name="T3" fmla="*/ 82 h 488"/>
                <a:gd name="T4" fmla="*/ 314 w 476"/>
                <a:gd name="T5" fmla="*/ 30 h 488"/>
                <a:gd name="T6" fmla="*/ 314 w 476"/>
                <a:gd name="T7" fmla="*/ 0 h 488"/>
                <a:gd name="T8" fmla="*/ 300 w 476"/>
                <a:gd name="T9" fmla="*/ 20 h 488"/>
                <a:gd name="T10" fmla="*/ 176 w 476"/>
                <a:gd name="T11" fmla="*/ 19 h 488"/>
                <a:gd name="T12" fmla="*/ 162 w 476"/>
                <a:gd name="T13" fmla="*/ 0 h 488"/>
                <a:gd name="T14" fmla="*/ 162 w 476"/>
                <a:gd name="T15" fmla="*/ 30 h 488"/>
                <a:gd name="T16" fmla="*/ 217 w 476"/>
                <a:gd name="T17" fmla="*/ 82 h 488"/>
                <a:gd name="T18" fmla="*/ 122 w 476"/>
                <a:gd name="T19" fmla="*/ 177 h 488"/>
                <a:gd name="T20" fmla="*/ 321 w 476"/>
                <a:gd name="T21" fmla="*/ 107 h 488"/>
                <a:gd name="T22" fmla="*/ 321 w 476"/>
                <a:gd name="T23" fmla="*/ 142 h 488"/>
                <a:gd name="T24" fmla="*/ 321 w 476"/>
                <a:gd name="T25" fmla="*/ 107 h 488"/>
                <a:gd name="T26" fmla="*/ 174 w 476"/>
                <a:gd name="T27" fmla="*/ 124 h 488"/>
                <a:gd name="T28" fmla="*/ 138 w 476"/>
                <a:gd name="T29" fmla="*/ 124 h 488"/>
                <a:gd name="T30" fmla="*/ 379 w 476"/>
                <a:gd name="T31" fmla="*/ 164 h 488"/>
                <a:gd name="T32" fmla="*/ 379 w 476"/>
                <a:gd name="T33" fmla="*/ 164 h 488"/>
                <a:gd name="T34" fmla="*/ 463 w 476"/>
                <a:gd name="T35" fmla="*/ 336 h 488"/>
                <a:gd name="T36" fmla="*/ 365 w 476"/>
                <a:gd name="T37" fmla="*/ 390 h 488"/>
                <a:gd name="T38" fmla="*/ 445 w 476"/>
                <a:gd name="T39" fmla="*/ 434 h 488"/>
                <a:gd name="T40" fmla="*/ 352 w 476"/>
                <a:gd name="T41" fmla="*/ 412 h 488"/>
                <a:gd name="T42" fmla="*/ 125 w 476"/>
                <a:gd name="T43" fmla="*/ 412 h 488"/>
                <a:gd name="T44" fmla="*/ 31 w 476"/>
                <a:gd name="T45" fmla="*/ 434 h 488"/>
                <a:gd name="T46" fmla="*/ 111 w 476"/>
                <a:gd name="T47" fmla="*/ 390 h 488"/>
                <a:gd name="T48" fmla="*/ 13 w 476"/>
                <a:gd name="T49" fmla="*/ 336 h 488"/>
                <a:gd name="T50" fmla="*/ 13 w 476"/>
                <a:gd name="T51" fmla="*/ 310 h 488"/>
                <a:gd name="T52" fmla="*/ 80 w 476"/>
                <a:gd name="T53" fmla="*/ 270 h 488"/>
                <a:gd name="T54" fmla="*/ 21 w 476"/>
                <a:gd name="T55" fmla="*/ 222 h 488"/>
                <a:gd name="T56" fmla="*/ 30 w 476"/>
                <a:gd name="T57" fmla="*/ 197 h 488"/>
                <a:gd name="T58" fmla="*/ 92 w 476"/>
                <a:gd name="T59" fmla="*/ 183 h 488"/>
                <a:gd name="T60" fmla="*/ 229 w 476"/>
                <a:gd name="T61" fmla="*/ 222 h 488"/>
                <a:gd name="T62" fmla="*/ 249 w 476"/>
                <a:gd name="T63" fmla="*/ 444 h 488"/>
                <a:gd name="T64" fmla="*/ 362 w 476"/>
                <a:gd name="T65" fmla="*/ 196 h 488"/>
                <a:gd name="T66" fmla="*/ 393 w 476"/>
                <a:gd name="T67" fmla="*/ 217 h 488"/>
                <a:gd name="T68" fmla="*/ 464 w 476"/>
                <a:gd name="T69" fmla="*/ 205 h 488"/>
                <a:gd name="T70" fmla="*/ 396 w 476"/>
                <a:gd name="T71" fmla="*/ 244 h 488"/>
                <a:gd name="T72" fmla="*/ 393 w 476"/>
                <a:gd name="T73" fmla="*/ 310 h 488"/>
                <a:gd name="T74" fmla="*/ 476 w 476"/>
                <a:gd name="T75" fmla="*/ 323 h 4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76" h="488">
                  <a:moveTo>
                    <a:pt x="239" y="201"/>
                  </a:moveTo>
                  <a:cubicBezTo>
                    <a:pt x="289" y="201"/>
                    <a:pt x="327" y="189"/>
                    <a:pt x="352" y="177"/>
                  </a:cubicBezTo>
                  <a:cubicBezTo>
                    <a:pt x="363" y="172"/>
                    <a:pt x="372" y="167"/>
                    <a:pt x="379" y="163"/>
                  </a:cubicBezTo>
                  <a:cubicBezTo>
                    <a:pt x="360" y="118"/>
                    <a:pt x="323" y="88"/>
                    <a:pt x="259" y="82"/>
                  </a:cubicBezTo>
                  <a:cubicBezTo>
                    <a:pt x="289" y="53"/>
                    <a:pt x="304" y="37"/>
                    <a:pt x="312" y="29"/>
                  </a:cubicBezTo>
                  <a:cubicBezTo>
                    <a:pt x="313" y="29"/>
                    <a:pt x="314" y="30"/>
                    <a:pt x="314" y="30"/>
                  </a:cubicBezTo>
                  <a:cubicBezTo>
                    <a:pt x="323" y="30"/>
                    <a:pt x="329" y="23"/>
                    <a:pt x="329" y="15"/>
                  </a:cubicBezTo>
                  <a:cubicBezTo>
                    <a:pt x="329" y="7"/>
                    <a:pt x="323" y="0"/>
                    <a:pt x="314" y="0"/>
                  </a:cubicBezTo>
                  <a:cubicBezTo>
                    <a:pt x="306" y="0"/>
                    <a:pt x="299" y="7"/>
                    <a:pt x="299" y="15"/>
                  </a:cubicBezTo>
                  <a:cubicBezTo>
                    <a:pt x="299" y="17"/>
                    <a:pt x="299" y="18"/>
                    <a:pt x="300" y="20"/>
                  </a:cubicBezTo>
                  <a:cubicBezTo>
                    <a:pt x="239" y="81"/>
                    <a:pt x="239" y="81"/>
                    <a:pt x="239" y="81"/>
                  </a:cubicBezTo>
                  <a:cubicBezTo>
                    <a:pt x="203" y="45"/>
                    <a:pt x="185" y="28"/>
                    <a:pt x="176" y="19"/>
                  </a:cubicBezTo>
                  <a:cubicBezTo>
                    <a:pt x="176" y="17"/>
                    <a:pt x="176" y="16"/>
                    <a:pt x="176" y="15"/>
                  </a:cubicBezTo>
                  <a:cubicBezTo>
                    <a:pt x="176" y="7"/>
                    <a:pt x="170" y="0"/>
                    <a:pt x="162" y="0"/>
                  </a:cubicBezTo>
                  <a:cubicBezTo>
                    <a:pt x="154" y="0"/>
                    <a:pt x="147" y="7"/>
                    <a:pt x="147" y="15"/>
                  </a:cubicBezTo>
                  <a:cubicBezTo>
                    <a:pt x="147" y="23"/>
                    <a:pt x="154" y="30"/>
                    <a:pt x="162" y="30"/>
                  </a:cubicBezTo>
                  <a:cubicBezTo>
                    <a:pt x="162" y="30"/>
                    <a:pt x="163" y="29"/>
                    <a:pt x="164" y="29"/>
                  </a:cubicBezTo>
                  <a:cubicBezTo>
                    <a:pt x="191" y="56"/>
                    <a:pt x="207" y="73"/>
                    <a:pt x="217" y="82"/>
                  </a:cubicBezTo>
                  <a:cubicBezTo>
                    <a:pt x="153" y="88"/>
                    <a:pt x="116" y="119"/>
                    <a:pt x="98" y="163"/>
                  </a:cubicBezTo>
                  <a:cubicBezTo>
                    <a:pt x="104" y="167"/>
                    <a:pt x="112" y="172"/>
                    <a:pt x="122" y="177"/>
                  </a:cubicBezTo>
                  <a:cubicBezTo>
                    <a:pt x="148" y="189"/>
                    <a:pt x="186" y="201"/>
                    <a:pt x="239" y="201"/>
                  </a:cubicBezTo>
                  <a:close/>
                  <a:moveTo>
                    <a:pt x="321" y="107"/>
                  </a:moveTo>
                  <a:cubicBezTo>
                    <a:pt x="331" y="107"/>
                    <a:pt x="339" y="115"/>
                    <a:pt x="339" y="124"/>
                  </a:cubicBezTo>
                  <a:cubicBezTo>
                    <a:pt x="339" y="135"/>
                    <a:pt x="331" y="142"/>
                    <a:pt x="321" y="142"/>
                  </a:cubicBezTo>
                  <a:cubicBezTo>
                    <a:pt x="310" y="142"/>
                    <a:pt x="302" y="135"/>
                    <a:pt x="302" y="124"/>
                  </a:cubicBezTo>
                  <a:cubicBezTo>
                    <a:pt x="302" y="115"/>
                    <a:pt x="310" y="107"/>
                    <a:pt x="321" y="107"/>
                  </a:cubicBezTo>
                  <a:close/>
                  <a:moveTo>
                    <a:pt x="156" y="107"/>
                  </a:moveTo>
                  <a:cubicBezTo>
                    <a:pt x="166" y="107"/>
                    <a:pt x="174" y="115"/>
                    <a:pt x="174" y="124"/>
                  </a:cubicBezTo>
                  <a:cubicBezTo>
                    <a:pt x="174" y="135"/>
                    <a:pt x="166" y="142"/>
                    <a:pt x="156" y="142"/>
                  </a:cubicBezTo>
                  <a:cubicBezTo>
                    <a:pt x="146" y="142"/>
                    <a:pt x="138" y="135"/>
                    <a:pt x="138" y="124"/>
                  </a:cubicBezTo>
                  <a:cubicBezTo>
                    <a:pt x="138" y="115"/>
                    <a:pt x="146" y="107"/>
                    <a:pt x="156" y="107"/>
                  </a:cubicBezTo>
                  <a:close/>
                  <a:moveTo>
                    <a:pt x="379" y="164"/>
                  </a:moveTo>
                  <a:cubicBezTo>
                    <a:pt x="380" y="166"/>
                    <a:pt x="381" y="168"/>
                    <a:pt x="381" y="170"/>
                  </a:cubicBezTo>
                  <a:cubicBezTo>
                    <a:pt x="380" y="168"/>
                    <a:pt x="380" y="166"/>
                    <a:pt x="379" y="164"/>
                  </a:cubicBezTo>
                  <a:close/>
                  <a:moveTo>
                    <a:pt x="476" y="323"/>
                  </a:moveTo>
                  <a:cubicBezTo>
                    <a:pt x="476" y="329"/>
                    <a:pt x="470" y="336"/>
                    <a:pt x="463" y="336"/>
                  </a:cubicBezTo>
                  <a:cubicBezTo>
                    <a:pt x="463" y="336"/>
                    <a:pt x="463" y="336"/>
                    <a:pt x="387" y="336"/>
                  </a:cubicBezTo>
                  <a:cubicBezTo>
                    <a:pt x="382" y="355"/>
                    <a:pt x="374" y="373"/>
                    <a:pt x="365" y="390"/>
                  </a:cubicBezTo>
                  <a:cubicBezTo>
                    <a:pt x="381" y="396"/>
                    <a:pt x="405" y="405"/>
                    <a:pt x="437" y="417"/>
                  </a:cubicBezTo>
                  <a:cubicBezTo>
                    <a:pt x="443" y="419"/>
                    <a:pt x="447" y="426"/>
                    <a:pt x="445" y="434"/>
                  </a:cubicBezTo>
                  <a:cubicBezTo>
                    <a:pt x="442" y="440"/>
                    <a:pt x="434" y="443"/>
                    <a:pt x="428" y="441"/>
                  </a:cubicBezTo>
                  <a:cubicBezTo>
                    <a:pt x="428" y="441"/>
                    <a:pt x="428" y="441"/>
                    <a:pt x="352" y="412"/>
                  </a:cubicBezTo>
                  <a:cubicBezTo>
                    <a:pt x="322" y="457"/>
                    <a:pt x="280" y="488"/>
                    <a:pt x="239" y="488"/>
                  </a:cubicBezTo>
                  <a:cubicBezTo>
                    <a:pt x="197" y="488"/>
                    <a:pt x="155" y="457"/>
                    <a:pt x="125" y="412"/>
                  </a:cubicBezTo>
                  <a:cubicBezTo>
                    <a:pt x="108" y="419"/>
                    <a:pt x="83" y="428"/>
                    <a:pt x="47" y="441"/>
                  </a:cubicBezTo>
                  <a:cubicBezTo>
                    <a:pt x="41" y="443"/>
                    <a:pt x="33" y="440"/>
                    <a:pt x="31" y="434"/>
                  </a:cubicBezTo>
                  <a:cubicBezTo>
                    <a:pt x="28" y="426"/>
                    <a:pt x="32" y="419"/>
                    <a:pt x="38" y="417"/>
                  </a:cubicBezTo>
                  <a:cubicBezTo>
                    <a:pt x="38" y="417"/>
                    <a:pt x="38" y="417"/>
                    <a:pt x="111" y="390"/>
                  </a:cubicBezTo>
                  <a:cubicBezTo>
                    <a:pt x="102" y="373"/>
                    <a:pt x="95" y="355"/>
                    <a:pt x="90" y="336"/>
                  </a:cubicBezTo>
                  <a:cubicBezTo>
                    <a:pt x="72" y="336"/>
                    <a:pt x="47" y="336"/>
                    <a:pt x="13" y="336"/>
                  </a:cubicBezTo>
                  <a:cubicBezTo>
                    <a:pt x="7" y="336"/>
                    <a:pt x="0" y="329"/>
                    <a:pt x="0" y="323"/>
                  </a:cubicBezTo>
                  <a:cubicBezTo>
                    <a:pt x="0" y="315"/>
                    <a:pt x="7" y="310"/>
                    <a:pt x="13" y="310"/>
                  </a:cubicBezTo>
                  <a:cubicBezTo>
                    <a:pt x="13" y="310"/>
                    <a:pt x="13" y="310"/>
                    <a:pt x="83" y="310"/>
                  </a:cubicBezTo>
                  <a:cubicBezTo>
                    <a:pt x="81" y="296"/>
                    <a:pt x="80" y="283"/>
                    <a:pt x="80" y="270"/>
                  </a:cubicBezTo>
                  <a:cubicBezTo>
                    <a:pt x="80" y="261"/>
                    <a:pt x="80" y="253"/>
                    <a:pt x="81" y="244"/>
                  </a:cubicBezTo>
                  <a:cubicBezTo>
                    <a:pt x="66" y="238"/>
                    <a:pt x="46" y="231"/>
                    <a:pt x="21" y="222"/>
                  </a:cubicBezTo>
                  <a:cubicBezTo>
                    <a:pt x="14" y="219"/>
                    <a:pt x="11" y="211"/>
                    <a:pt x="13" y="205"/>
                  </a:cubicBezTo>
                  <a:cubicBezTo>
                    <a:pt x="15" y="198"/>
                    <a:pt x="23" y="194"/>
                    <a:pt x="30" y="197"/>
                  </a:cubicBezTo>
                  <a:cubicBezTo>
                    <a:pt x="30" y="197"/>
                    <a:pt x="30" y="197"/>
                    <a:pt x="84" y="217"/>
                  </a:cubicBezTo>
                  <a:cubicBezTo>
                    <a:pt x="86" y="205"/>
                    <a:pt x="88" y="194"/>
                    <a:pt x="92" y="183"/>
                  </a:cubicBezTo>
                  <a:cubicBezTo>
                    <a:pt x="97" y="187"/>
                    <a:pt x="104" y="192"/>
                    <a:pt x="115" y="196"/>
                  </a:cubicBezTo>
                  <a:cubicBezTo>
                    <a:pt x="141" y="209"/>
                    <a:pt x="178" y="220"/>
                    <a:pt x="229" y="222"/>
                  </a:cubicBezTo>
                  <a:cubicBezTo>
                    <a:pt x="229" y="222"/>
                    <a:pt x="229" y="222"/>
                    <a:pt x="229" y="444"/>
                  </a:cubicBezTo>
                  <a:cubicBezTo>
                    <a:pt x="229" y="444"/>
                    <a:pt x="229" y="444"/>
                    <a:pt x="249" y="444"/>
                  </a:cubicBezTo>
                  <a:cubicBezTo>
                    <a:pt x="249" y="444"/>
                    <a:pt x="249" y="444"/>
                    <a:pt x="249" y="222"/>
                  </a:cubicBezTo>
                  <a:cubicBezTo>
                    <a:pt x="298" y="220"/>
                    <a:pt x="336" y="209"/>
                    <a:pt x="362" y="196"/>
                  </a:cubicBezTo>
                  <a:cubicBezTo>
                    <a:pt x="372" y="192"/>
                    <a:pt x="380" y="187"/>
                    <a:pt x="386" y="183"/>
                  </a:cubicBezTo>
                  <a:cubicBezTo>
                    <a:pt x="389" y="194"/>
                    <a:pt x="391" y="205"/>
                    <a:pt x="393" y="217"/>
                  </a:cubicBezTo>
                  <a:cubicBezTo>
                    <a:pt x="407" y="212"/>
                    <a:pt x="425" y="205"/>
                    <a:pt x="447" y="197"/>
                  </a:cubicBezTo>
                  <a:cubicBezTo>
                    <a:pt x="453" y="194"/>
                    <a:pt x="461" y="198"/>
                    <a:pt x="464" y="205"/>
                  </a:cubicBezTo>
                  <a:cubicBezTo>
                    <a:pt x="466" y="211"/>
                    <a:pt x="462" y="219"/>
                    <a:pt x="456" y="222"/>
                  </a:cubicBezTo>
                  <a:cubicBezTo>
                    <a:pt x="456" y="222"/>
                    <a:pt x="456" y="222"/>
                    <a:pt x="396" y="244"/>
                  </a:cubicBezTo>
                  <a:cubicBezTo>
                    <a:pt x="396" y="253"/>
                    <a:pt x="397" y="261"/>
                    <a:pt x="397" y="270"/>
                  </a:cubicBezTo>
                  <a:cubicBezTo>
                    <a:pt x="397" y="283"/>
                    <a:pt x="395" y="296"/>
                    <a:pt x="393" y="310"/>
                  </a:cubicBezTo>
                  <a:cubicBezTo>
                    <a:pt x="410" y="310"/>
                    <a:pt x="433" y="310"/>
                    <a:pt x="463" y="310"/>
                  </a:cubicBezTo>
                  <a:cubicBezTo>
                    <a:pt x="470" y="310"/>
                    <a:pt x="476" y="315"/>
                    <a:pt x="476" y="323"/>
                  </a:cubicBezTo>
                  <a:close/>
                </a:path>
              </a:pathLst>
            </a:custGeom>
            <a:solidFill>
              <a:schemeClr val="accent4">
                <a:lumMod val="75000"/>
              </a:schemeClr>
            </a:solidFill>
            <a:ln>
              <a:noFill/>
            </a:ln>
            <a:extLst/>
          </p:spPr>
          <p:txBody>
            <a:bodyPr vert="horz" wrap="square" lIns="91427" tIns="45713" rIns="91427" bIns="45713" numCol="1" anchor="t" anchorCtr="0" compatLnSpc="1">
              <a:prstTxWarp prst="textNoShape">
                <a:avLst/>
              </a:prstTxWarp>
            </a:bodyPr>
            <a:lstStyle/>
            <a:p>
              <a:pPr defTabSz="914224">
                <a:defRPr/>
              </a:pPr>
              <a:endParaRPr lang="en-US" kern="0">
                <a:solidFill>
                  <a:srgbClr val="FFFFFF"/>
                </a:solidFill>
              </a:endParaRPr>
            </a:p>
          </p:txBody>
        </p:sp>
        <p:sp>
          <p:nvSpPr>
            <p:cNvPr id="60" name="TextBox 59"/>
            <p:cNvSpPr txBox="1"/>
            <p:nvPr/>
          </p:nvSpPr>
          <p:spPr>
            <a:xfrm>
              <a:off x="8697989" y="4775903"/>
              <a:ext cx="592732" cy="742288"/>
            </a:xfrm>
            <a:prstGeom prst="rect">
              <a:avLst/>
            </a:prstGeom>
            <a:noFill/>
          </p:spPr>
          <p:txBody>
            <a:bodyPr wrap="none" lIns="182854" tIns="146283" rIns="182854" bIns="146283" rtlCol="0">
              <a:spAutoFit/>
            </a:bodyPr>
            <a:lstStyle/>
            <a:p>
              <a:pPr algn="ctr">
                <a:lnSpc>
                  <a:spcPct val="90000"/>
                </a:lnSpc>
                <a:spcAft>
                  <a:spcPts val="600"/>
                </a:spcAft>
              </a:pPr>
              <a:r>
                <a:rPr lang="en-US" sz="2400" b="1" dirty="0">
                  <a:solidFill>
                    <a:srgbClr val="FFFFFF"/>
                  </a:solidFill>
                </a:rPr>
                <a:t>?</a:t>
              </a:r>
            </a:p>
          </p:txBody>
        </p:sp>
      </p:grpSp>
      <p:sp>
        <p:nvSpPr>
          <p:cNvPr id="61" name="Freeform 120"/>
          <p:cNvSpPr>
            <a:spLocks noChangeAspect="1" noEditPoints="1"/>
          </p:cNvSpPr>
          <p:nvPr/>
        </p:nvSpPr>
        <p:spPr bwMode="black">
          <a:xfrm>
            <a:off x="10867532" y="5020039"/>
            <a:ext cx="521030" cy="534012"/>
          </a:xfrm>
          <a:custGeom>
            <a:avLst/>
            <a:gdLst>
              <a:gd name="T0" fmla="*/ 352 w 476"/>
              <a:gd name="T1" fmla="*/ 177 h 488"/>
              <a:gd name="T2" fmla="*/ 259 w 476"/>
              <a:gd name="T3" fmla="*/ 82 h 488"/>
              <a:gd name="T4" fmla="*/ 314 w 476"/>
              <a:gd name="T5" fmla="*/ 30 h 488"/>
              <a:gd name="T6" fmla="*/ 314 w 476"/>
              <a:gd name="T7" fmla="*/ 0 h 488"/>
              <a:gd name="T8" fmla="*/ 300 w 476"/>
              <a:gd name="T9" fmla="*/ 20 h 488"/>
              <a:gd name="T10" fmla="*/ 176 w 476"/>
              <a:gd name="T11" fmla="*/ 19 h 488"/>
              <a:gd name="T12" fmla="*/ 162 w 476"/>
              <a:gd name="T13" fmla="*/ 0 h 488"/>
              <a:gd name="T14" fmla="*/ 162 w 476"/>
              <a:gd name="T15" fmla="*/ 30 h 488"/>
              <a:gd name="T16" fmla="*/ 217 w 476"/>
              <a:gd name="T17" fmla="*/ 82 h 488"/>
              <a:gd name="T18" fmla="*/ 122 w 476"/>
              <a:gd name="T19" fmla="*/ 177 h 488"/>
              <a:gd name="T20" fmla="*/ 321 w 476"/>
              <a:gd name="T21" fmla="*/ 107 h 488"/>
              <a:gd name="T22" fmla="*/ 321 w 476"/>
              <a:gd name="T23" fmla="*/ 142 h 488"/>
              <a:gd name="T24" fmla="*/ 321 w 476"/>
              <a:gd name="T25" fmla="*/ 107 h 488"/>
              <a:gd name="T26" fmla="*/ 174 w 476"/>
              <a:gd name="T27" fmla="*/ 124 h 488"/>
              <a:gd name="T28" fmla="*/ 138 w 476"/>
              <a:gd name="T29" fmla="*/ 124 h 488"/>
              <a:gd name="T30" fmla="*/ 379 w 476"/>
              <a:gd name="T31" fmla="*/ 164 h 488"/>
              <a:gd name="T32" fmla="*/ 379 w 476"/>
              <a:gd name="T33" fmla="*/ 164 h 488"/>
              <a:gd name="T34" fmla="*/ 463 w 476"/>
              <a:gd name="T35" fmla="*/ 336 h 488"/>
              <a:gd name="T36" fmla="*/ 365 w 476"/>
              <a:gd name="T37" fmla="*/ 390 h 488"/>
              <a:gd name="T38" fmla="*/ 445 w 476"/>
              <a:gd name="T39" fmla="*/ 434 h 488"/>
              <a:gd name="T40" fmla="*/ 352 w 476"/>
              <a:gd name="T41" fmla="*/ 412 h 488"/>
              <a:gd name="T42" fmla="*/ 125 w 476"/>
              <a:gd name="T43" fmla="*/ 412 h 488"/>
              <a:gd name="T44" fmla="*/ 31 w 476"/>
              <a:gd name="T45" fmla="*/ 434 h 488"/>
              <a:gd name="T46" fmla="*/ 111 w 476"/>
              <a:gd name="T47" fmla="*/ 390 h 488"/>
              <a:gd name="T48" fmla="*/ 13 w 476"/>
              <a:gd name="T49" fmla="*/ 336 h 488"/>
              <a:gd name="T50" fmla="*/ 13 w 476"/>
              <a:gd name="T51" fmla="*/ 310 h 488"/>
              <a:gd name="T52" fmla="*/ 80 w 476"/>
              <a:gd name="T53" fmla="*/ 270 h 488"/>
              <a:gd name="T54" fmla="*/ 21 w 476"/>
              <a:gd name="T55" fmla="*/ 222 h 488"/>
              <a:gd name="T56" fmla="*/ 30 w 476"/>
              <a:gd name="T57" fmla="*/ 197 h 488"/>
              <a:gd name="T58" fmla="*/ 92 w 476"/>
              <a:gd name="T59" fmla="*/ 183 h 488"/>
              <a:gd name="T60" fmla="*/ 229 w 476"/>
              <a:gd name="T61" fmla="*/ 222 h 488"/>
              <a:gd name="T62" fmla="*/ 249 w 476"/>
              <a:gd name="T63" fmla="*/ 444 h 488"/>
              <a:gd name="T64" fmla="*/ 362 w 476"/>
              <a:gd name="T65" fmla="*/ 196 h 488"/>
              <a:gd name="T66" fmla="*/ 393 w 476"/>
              <a:gd name="T67" fmla="*/ 217 h 488"/>
              <a:gd name="T68" fmla="*/ 464 w 476"/>
              <a:gd name="T69" fmla="*/ 205 h 488"/>
              <a:gd name="T70" fmla="*/ 396 w 476"/>
              <a:gd name="T71" fmla="*/ 244 h 488"/>
              <a:gd name="T72" fmla="*/ 393 w 476"/>
              <a:gd name="T73" fmla="*/ 310 h 488"/>
              <a:gd name="T74" fmla="*/ 476 w 476"/>
              <a:gd name="T75" fmla="*/ 323 h 4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76" h="488">
                <a:moveTo>
                  <a:pt x="239" y="201"/>
                </a:moveTo>
                <a:cubicBezTo>
                  <a:pt x="289" y="201"/>
                  <a:pt x="327" y="189"/>
                  <a:pt x="352" y="177"/>
                </a:cubicBezTo>
                <a:cubicBezTo>
                  <a:pt x="363" y="172"/>
                  <a:pt x="372" y="167"/>
                  <a:pt x="379" y="163"/>
                </a:cubicBezTo>
                <a:cubicBezTo>
                  <a:pt x="360" y="118"/>
                  <a:pt x="323" y="88"/>
                  <a:pt x="259" y="82"/>
                </a:cubicBezTo>
                <a:cubicBezTo>
                  <a:pt x="289" y="53"/>
                  <a:pt x="304" y="37"/>
                  <a:pt x="312" y="29"/>
                </a:cubicBezTo>
                <a:cubicBezTo>
                  <a:pt x="313" y="29"/>
                  <a:pt x="314" y="30"/>
                  <a:pt x="314" y="30"/>
                </a:cubicBezTo>
                <a:cubicBezTo>
                  <a:pt x="323" y="30"/>
                  <a:pt x="329" y="23"/>
                  <a:pt x="329" y="15"/>
                </a:cubicBezTo>
                <a:cubicBezTo>
                  <a:pt x="329" y="7"/>
                  <a:pt x="323" y="0"/>
                  <a:pt x="314" y="0"/>
                </a:cubicBezTo>
                <a:cubicBezTo>
                  <a:pt x="306" y="0"/>
                  <a:pt x="299" y="7"/>
                  <a:pt x="299" y="15"/>
                </a:cubicBezTo>
                <a:cubicBezTo>
                  <a:pt x="299" y="17"/>
                  <a:pt x="299" y="18"/>
                  <a:pt x="300" y="20"/>
                </a:cubicBezTo>
                <a:cubicBezTo>
                  <a:pt x="239" y="81"/>
                  <a:pt x="239" y="81"/>
                  <a:pt x="239" y="81"/>
                </a:cubicBezTo>
                <a:cubicBezTo>
                  <a:pt x="203" y="45"/>
                  <a:pt x="185" y="28"/>
                  <a:pt x="176" y="19"/>
                </a:cubicBezTo>
                <a:cubicBezTo>
                  <a:pt x="176" y="17"/>
                  <a:pt x="176" y="16"/>
                  <a:pt x="176" y="15"/>
                </a:cubicBezTo>
                <a:cubicBezTo>
                  <a:pt x="176" y="7"/>
                  <a:pt x="170" y="0"/>
                  <a:pt x="162" y="0"/>
                </a:cubicBezTo>
                <a:cubicBezTo>
                  <a:pt x="154" y="0"/>
                  <a:pt x="147" y="7"/>
                  <a:pt x="147" y="15"/>
                </a:cubicBezTo>
                <a:cubicBezTo>
                  <a:pt x="147" y="23"/>
                  <a:pt x="154" y="30"/>
                  <a:pt x="162" y="30"/>
                </a:cubicBezTo>
                <a:cubicBezTo>
                  <a:pt x="162" y="30"/>
                  <a:pt x="163" y="29"/>
                  <a:pt x="164" y="29"/>
                </a:cubicBezTo>
                <a:cubicBezTo>
                  <a:pt x="191" y="56"/>
                  <a:pt x="207" y="73"/>
                  <a:pt x="217" y="82"/>
                </a:cubicBezTo>
                <a:cubicBezTo>
                  <a:pt x="153" y="88"/>
                  <a:pt x="116" y="119"/>
                  <a:pt x="98" y="163"/>
                </a:cubicBezTo>
                <a:cubicBezTo>
                  <a:pt x="104" y="167"/>
                  <a:pt x="112" y="172"/>
                  <a:pt x="122" y="177"/>
                </a:cubicBezTo>
                <a:cubicBezTo>
                  <a:pt x="148" y="189"/>
                  <a:pt x="186" y="201"/>
                  <a:pt x="239" y="201"/>
                </a:cubicBezTo>
                <a:close/>
                <a:moveTo>
                  <a:pt x="321" y="107"/>
                </a:moveTo>
                <a:cubicBezTo>
                  <a:pt x="331" y="107"/>
                  <a:pt x="339" y="115"/>
                  <a:pt x="339" y="124"/>
                </a:cubicBezTo>
                <a:cubicBezTo>
                  <a:pt x="339" y="135"/>
                  <a:pt x="331" y="142"/>
                  <a:pt x="321" y="142"/>
                </a:cubicBezTo>
                <a:cubicBezTo>
                  <a:pt x="310" y="142"/>
                  <a:pt x="302" y="135"/>
                  <a:pt x="302" y="124"/>
                </a:cubicBezTo>
                <a:cubicBezTo>
                  <a:pt x="302" y="115"/>
                  <a:pt x="310" y="107"/>
                  <a:pt x="321" y="107"/>
                </a:cubicBezTo>
                <a:close/>
                <a:moveTo>
                  <a:pt x="156" y="107"/>
                </a:moveTo>
                <a:cubicBezTo>
                  <a:pt x="166" y="107"/>
                  <a:pt x="174" y="115"/>
                  <a:pt x="174" y="124"/>
                </a:cubicBezTo>
                <a:cubicBezTo>
                  <a:pt x="174" y="135"/>
                  <a:pt x="166" y="142"/>
                  <a:pt x="156" y="142"/>
                </a:cubicBezTo>
                <a:cubicBezTo>
                  <a:pt x="146" y="142"/>
                  <a:pt x="138" y="135"/>
                  <a:pt x="138" y="124"/>
                </a:cubicBezTo>
                <a:cubicBezTo>
                  <a:pt x="138" y="115"/>
                  <a:pt x="146" y="107"/>
                  <a:pt x="156" y="107"/>
                </a:cubicBezTo>
                <a:close/>
                <a:moveTo>
                  <a:pt x="379" y="164"/>
                </a:moveTo>
                <a:cubicBezTo>
                  <a:pt x="380" y="166"/>
                  <a:pt x="381" y="168"/>
                  <a:pt x="381" y="170"/>
                </a:cubicBezTo>
                <a:cubicBezTo>
                  <a:pt x="380" y="168"/>
                  <a:pt x="380" y="166"/>
                  <a:pt x="379" y="164"/>
                </a:cubicBezTo>
                <a:close/>
                <a:moveTo>
                  <a:pt x="476" y="323"/>
                </a:moveTo>
                <a:cubicBezTo>
                  <a:pt x="476" y="329"/>
                  <a:pt x="470" y="336"/>
                  <a:pt x="463" y="336"/>
                </a:cubicBezTo>
                <a:cubicBezTo>
                  <a:pt x="463" y="336"/>
                  <a:pt x="463" y="336"/>
                  <a:pt x="387" y="336"/>
                </a:cubicBezTo>
                <a:cubicBezTo>
                  <a:pt x="382" y="355"/>
                  <a:pt x="374" y="373"/>
                  <a:pt x="365" y="390"/>
                </a:cubicBezTo>
                <a:cubicBezTo>
                  <a:pt x="381" y="396"/>
                  <a:pt x="405" y="405"/>
                  <a:pt x="437" y="417"/>
                </a:cubicBezTo>
                <a:cubicBezTo>
                  <a:pt x="443" y="419"/>
                  <a:pt x="447" y="426"/>
                  <a:pt x="445" y="434"/>
                </a:cubicBezTo>
                <a:cubicBezTo>
                  <a:pt x="442" y="440"/>
                  <a:pt x="434" y="443"/>
                  <a:pt x="428" y="441"/>
                </a:cubicBezTo>
                <a:cubicBezTo>
                  <a:pt x="428" y="441"/>
                  <a:pt x="428" y="441"/>
                  <a:pt x="352" y="412"/>
                </a:cubicBezTo>
                <a:cubicBezTo>
                  <a:pt x="322" y="457"/>
                  <a:pt x="280" y="488"/>
                  <a:pt x="239" y="488"/>
                </a:cubicBezTo>
                <a:cubicBezTo>
                  <a:pt x="197" y="488"/>
                  <a:pt x="155" y="457"/>
                  <a:pt x="125" y="412"/>
                </a:cubicBezTo>
                <a:cubicBezTo>
                  <a:pt x="108" y="419"/>
                  <a:pt x="83" y="428"/>
                  <a:pt x="47" y="441"/>
                </a:cubicBezTo>
                <a:cubicBezTo>
                  <a:pt x="41" y="443"/>
                  <a:pt x="33" y="440"/>
                  <a:pt x="31" y="434"/>
                </a:cubicBezTo>
                <a:cubicBezTo>
                  <a:pt x="28" y="426"/>
                  <a:pt x="32" y="419"/>
                  <a:pt x="38" y="417"/>
                </a:cubicBezTo>
                <a:cubicBezTo>
                  <a:pt x="38" y="417"/>
                  <a:pt x="38" y="417"/>
                  <a:pt x="111" y="390"/>
                </a:cubicBezTo>
                <a:cubicBezTo>
                  <a:pt x="102" y="373"/>
                  <a:pt x="95" y="355"/>
                  <a:pt x="90" y="336"/>
                </a:cubicBezTo>
                <a:cubicBezTo>
                  <a:pt x="72" y="336"/>
                  <a:pt x="47" y="336"/>
                  <a:pt x="13" y="336"/>
                </a:cubicBezTo>
                <a:cubicBezTo>
                  <a:pt x="7" y="336"/>
                  <a:pt x="0" y="329"/>
                  <a:pt x="0" y="323"/>
                </a:cubicBezTo>
                <a:cubicBezTo>
                  <a:pt x="0" y="315"/>
                  <a:pt x="7" y="310"/>
                  <a:pt x="13" y="310"/>
                </a:cubicBezTo>
                <a:cubicBezTo>
                  <a:pt x="13" y="310"/>
                  <a:pt x="13" y="310"/>
                  <a:pt x="83" y="310"/>
                </a:cubicBezTo>
                <a:cubicBezTo>
                  <a:pt x="81" y="296"/>
                  <a:pt x="80" y="283"/>
                  <a:pt x="80" y="270"/>
                </a:cubicBezTo>
                <a:cubicBezTo>
                  <a:pt x="80" y="261"/>
                  <a:pt x="80" y="253"/>
                  <a:pt x="81" y="244"/>
                </a:cubicBezTo>
                <a:cubicBezTo>
                  <a:pt x="66" y="238"/>
                  <a:pt x="46" y="231"/>
                  <a:pt x="21" y="222"/>
                </a:cubicBezTo>
                <a:cubicBezTo>
                  <a:pt x="14" y="219"/>
                  <a:pt x="11" y="211"/>
                  <a:pt x="13" y="205"/>
                </a:cubicBezTo>
                <a:cubicBezTo>
                  <a:pt x="15" y="198"/>
                  <a:pt x="23" y="194"/>
                  <a:pt x="30" y="197"/>
                </a:cubicBezTo>
                <a:cubicBezTo>
                  <a:pt x="30" y="197"/>
                  <a:pt x="30" y="197"/>
                  <a:pt x="84" y="217"/>
                </a:cubicBezTo>
                <a:cubicBezTo>
                  <a:pt x="86" y="205"/>
                  <a:pt x="88" y="194"/>
                  <a:pt x="92" y="183"/>
                </a:cubicBezTo>
                <a:cubicBezTo>
                  <a:pt x="97" y="187"/>
                  <a:pt x="104" y="192"/>
                  <a:pt x="115" y="196"/>
                </a:cubicBezTo>
                <a:cubicBezTo>
                  <a:pt x="141" y="209"/>
                  <a:pt x="178" y="220"/>
                  <a:pt x="229" y="222"/>
                </a:cubicBezTo>
                <a:cubicBezTo>
                  <a:pt x="229" y="222"/>
                  <a:pt x="229" y="222"/>
                  <a:pt x="229" y="444"/>
                </a:cubicBezTo>
                <a:cubicBezTo>
                  <a:pt x="229" y="444"/>
                  <a:pt x="229" y="444"/>
                  <a:pt x="249" y="444"/>
                </a:cubicBezTo>
                <a:cubicBezTo>
                  <a:pt x="249" y="444"/>
                  <a:pt x="249" y="444"/>
                  <a:pt x="249" y="222"/>
                </a:cubicBezTo>
                <a:cubicBezTo>
                  <a:pt x="298" y="220"/>
                  <a:pt x="336" y="209"/>
                  <a:pt x="362" y="196"/>
                </a:cubicBezTo>
                <a:cubicBezTo>
                  <a:pt x="372" y="192"/>
                  <a:pt x="380" y="187"/>
                  <a:pt x="386" y="183"/>
                </a:cubicBezTo>
                <a:cubicBezTo>
                  <a:pt x="389" y="194"/>
                  <a:pt x="391" y="205"/>
                  <a:pt x="393" y="217"/>
                </a:cubicBezTo>
                <a:cubicBezTo>
                  <a:pt x="407" y="212"/>
                  <a:pt x="425" y="205"/>
                  <a:pt x="447" y="197"/>
                </a:cubicBezTo>
                <a:cubicBezTo>
                  <a:pt x="453" y="194"/>
                  <a:pt x="461" y="198"/>
                  <a:pt x="464" y="205"/>
                </a:cubicBezTo>
                <a:cubicBezTo>
                  <a:pt x="466" y="211"/>
                  <a:pt x="462" y="219"/>
                  <a:pt x="456" y="222"/>
                </a:cubicBezTo>
                <a:cubicBezTo>
                  <a:pt x="456" y="222"/>
                  <a:pt x="456" y="222"/>
                  <a:pt x="396" y="244"/>
                </a:cubicBezTo>
                <a:cubicBezTo>
                  <a:pt x="396" y="253"/>
                  <a:pt x="397" y="261"/>
                  <a:pt x="397" y="270"/>
                </a:cubicBezTo>
                <a:cubicBezTo>
                  <a:pt x="397" y="283"/>
                  <a:pt x="395" y="296"/>
                  <a:pt x="393" y="310"/>
                </a:cubicBezTo>
                <a:cubicBezTo>
                  <a:pt x="410" y="310"/>
                  <a:pt x="433" y="310"/>
                  <a:pt x="463" y="310"/>
                </a:cubicBezTo>
                <a:cubicBezTo>
                  <a:pt x="470" y="310"/>
                  <a:pt x="476" y="315"/>
                  <a:pt x="476" y="323"/>
                </a:cubicBezTo>
                <a:close/>
              </a:path>
            </a:pathLst>
          </a:custGeom>
          <a:solidFill>
            <a:srgbClr val="DC3C00"/>
          </a:solidFill>
          <a:ln>
            <a:noFill/>
          </a:ln>
          <a:extLst/>
        </p:spPr>
        <p:txBody>
          <a:bodyPr vert="horz" wrap="square" lIns="91427" tIns="45713" rIns="91427" bIns="45713" numCol="1" anchor="t" anchorCtr="0" compatLnSpc="1">
            <a:prstTxWarp prst="textNoShape">
              <a:avLst/>
            </a:prstTxWarp>
          </a:bodyPr>
          <a:lstStyle/>
          <a:p>
            <a:pPr defTabSz="914224">
              <a:defRPr/>
            </a:pPr>
            <a:endParaRPr lang="en-US" kern="0">
              <a:solidFill>
                <a:srgbClr val="505050"/>
              </a:solidFill>
            </a:endParaRPr>
          </a:p>
        </p:txBody>
      </p:sp>
      <p:grpSp>
        <p:nvGrpSpPr>
          <p:cNvPr id="66" name="Group 65"/>
          <p:cNvGrpSpPr/>
          <p:nvPr/>
        </p:nvGrpSpPr>
        <p:grpSpPr>
          <a:xfrm>
            <a:off x="9261166" y="4610461"/>
            <a:ext cx="521030" cy="706353"/>
            <a:chOff x="8683624" y="4708524"/>
            <a:chExt cx="609600" cy="826426"/>
          </a:xfrm>
        </p:grpSpPr>
        <p:sp>
          <p:nvSpPr>
            <p:cNvPr id="67" name="Freeform 120"/>
            <p:cNvSpPr>
              <a:spLocks noChangeAspect="1" noEditPoints="1"/>
            </p:cNvSpPr>
            <p:nvPr/>
          </p:nvSpPr>
          <p:spPr bwMode="black">
            <a:xfrm>
              <a:off x="8683624" y="4708524"/>
              <a:ext cx="609600" cy="624789"/>
            </a:xfrm>
            <a:custGeom>
              <a:avLst/>
              <a:gdLst>
                <a:gd name="T0" fmla="*/ 352 w 476"/>
                <a:gd name="T1" fmla="*/ 177 h 488"/>
                <a:gd name="T2" fmla="*/ 259 w 476"/>
                <a:gd name="T3" fmla="*/ 82 h 488"/>
                <a:gd name="T4" fmla="*/ 314 w 476"/>
                <a:gd name="T5" fmla="*/ 30 h 488"/>
                <a:gd name="T6" fmla="*/ 314 w 476"/>
                <a:gd name="T7" fmla="*/ 0 h 488"/>
                <a:gd name="T8" fmla="*/ 300 w 476"/>
                <a:gd name="T9" fmla="*/ 20 h 488"/>
                <a:gd name="T10" fmla="*/ 176 w 476"/>
                <a:gd name="T11" fmla="*/ 19 h 488"/>
                <a:gd name="T12" fmla="*/ 162 w 476"/>
                <a:gd name="T13" fmla="*/ 0 h 488"/>
                <a:gd name="T14" fmla="*/ 162 w 476"/>
                <a:gd name="T15" fmla="*/ 30 h 488"/>
                <a:gd name="T16" fmla="*/ 217 w 476"/>
                <a:gd name="T17" fmla="*/ 82 h 488"/>
                <a:gd name="T18" fmla="*/ 122 w 476"/>
                <a:gd name="T19" fmla="*/ 177 h 488"/>
                <a:gd name="T20" fmla="*/ 321 w 476"/>
                <a:gd name="T21" fmla="*/ 107 h 488"/>
                <a:gd name="T22" fmla="*/ 321 w 476"/>
                <a:gd name="T23" fmla="*/ 142 h 488"/>
                <a:gd name="T24" fmla="*/ 321 w 476"/>
                <a:gd name="T25" fmla="*/ 107 h 488"/>
                <a:gd name="T26" fmla="*/ 174 w 476"/>
                <a:gd name="T27" fmla="*/ 124 h 488"/>
                <a:gd name="T28" fmla="*/ 138 w 476"/>
                <a:gd name="T29" fmla="*/ 124 h 488"/>
                <a:gd name="T30" fmla="*/ 379 w 476"/>
                <a:gd name="T31" fmla="*/ 164 h 488"/>
                <a:gd name="T32" fmla="*/ 379 w 476"/>
                <a:gd name="T33" fmla="*/ 164 h 488"/>
                <a:gd name="T34" fmla="*/ 463 w 476"/>
                <a:gd name="T35" fmla="*/ 336 h 488"/>
                <a:gd name="T36" fmla="*/ 365 w 476"/>
                <a:gd name="T37" fmla="*/ 390 h 488"/>
                <a:gd name="T38" fmla="*/ 445 w 476"/>
                <a:gd name="T39" fmla="*/ 434 h 488"/>
                <a:gd name="T40" fmla="*/ 352 w 476"/>
                <a:gd name="T41" fmla="*/ 412 h 488"/>
                <a:gd name="T42" fmla="*/ 125 w 476"/>
                <a:gd name="T43" fmla="*/ 412 h 488"/>
                <a:gd name="T44" fmla="*/ 31 w 476"/>
                <a:gd name="T45" fmla="*/ 434 h 488"/>
                <a:gd name="T46" fmla="*/ 111 w 476"/>
                <a:gd name="T47" fmla="*/ 390 h 488"/>
                <a:gd name="T48" fmla="*/ 13 w 476"/>
                <a:gd name="T49" fmla="*/ 336 h 488"/>
                <a:gd name="T50" fmla="*/ 13 w 476"/>
                <a:gd name="T51" fmla="*/ 310 h 488"/>
                <a:gd name="T52" fmla="*/ 80 w 476"/>
                <a:gd name="T53" fmla="*/ 270 h 488"/>
                <a:gd name="T54" fmla="*/ 21 w 476"/>
                <a:gd name="T55" fmla="*/ 222 h 488"/>
                <a:gd name="T56" fmla="*/ 30 w 476"/>
                <a:gd name="T57" fmla="*/ 197 h 488"/>
                <a:gd name="T58" fmla="*/ 92 w 476"/>
                <a:gd name="T59" fmla="*/ 183 h 488"/>
                <a:gd name="T60" fmla="*/ 229 w 476"/>
                <a:gd name="T61" fmla="*/ 222 h 488"/>
                <a:gd name="T62" fmla="*/ 249 w 476"/>
                <a:gd name="T63" fmla="*/ 444 h 488"/>
                <a:gd name="T64" fmla="*/ 362 w 476"/>
                <a:gd name="T65" fmla="*/ 196 h 488"/>
                <a:gd name="T66" fmla="*/ 393 w 476"/>
                <a:gd name="T67" fmla="*/ 217 h 488"/>
                <a:gd name="T68" fmla="*/ 464 w 476"/>
                <a:gd name="T69" fmla="*/ 205 h 488"/>
                <a:gd name="T70" fmla="*/ 396 w 476"/>
                <a:gd name="T71" fmla="*/ 244 h 488"/>
                <a:gd name="T72" fmla="*/ 393 w 476"/>
                <a:gd name="T73" fmla="*/ 310 h 488"/>
                <a:gd name="T74" fmla="*/ 476 w 476"/>
                <a:gd name="T75" fmla="*/ 323 h 4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76" h="488">
                  <a:moveTo>
                    <a:pt x="239" y="201"/>
                  </a:moveTo>
                  <a:cubicBezTo>
                    <a:pt x="289" y="201"/>
                    <a:pt x="327" y="189"/>
                    <a:pt x="352" y="177"/>
                  </a:cubicBezTo>
                  <a:cubicBezTo>
                    <a:pt x="363" y="172"/>
                    <a:pt x="372" y="167"/>
                    <a:pt x="379" y="163"/>
                  </a:cubicBezTo>
                  <a:cubicBezTo>
                    <a:pt x="360" y="118"/>
                    <a:pt x="323" y="88"/>
                    <a:pt x="259" y="82"/>
                  </a:cubicBezTo>
                  <a:cubicBezTo>
                    <a:pt x="289" y="53"/>
                    <a:pt x="304" y="37"/>
                    <a:pt x="312" y="29"/>
                  </a:cubicBezTo>
                  <a:cubicBezTo>
                    <a:pt x="313" y="29"/>
                    <a:pt x="314" y="30"/>
                    <a:pt x="314" y="30"/>
                  </a:cubicBezTo>
                  <a:cubicBezTo>
                    <a:pt x="323" y="30"/>
                    <a:pt x="329" y="23"/>
                    <a:pt x="329" y="15"/>
                  </a:cubicBezTo>
                  <a:cubicBezTo>
                    <a:pt x="329" y="7"/>
                    <a:pt x="323" y="0"/>
                    <a:pt x="314" y="0"/>
                  </a:cubicBezTo>
                  <a:cubicBezTo>
                    <a:pt x="306" y="0"/>
                    <a:pt x="299" y="7"/>
                    <a:pt x="299" y="15"/>
                  </a:cubicBezTo>
                  <a:cubicBezTo>
                    <a:pt x="299" y="17"/>
                    <a:pt x="299" y="18"/>
                    <a:pt x="300" y="20"/>
                  </a:cubicBezTo>
                  <a:cubicBezTo>
                    <a:pt x="239" y="81"/>
                    <a:pt x="239" y="81"/>
                    <a:pt x="239" y="81"/>
                  </a:cubicBezTo>
                  <a:cubicBezTo>
                    <a:pt x="203" y="45"/>
                    <a:pt x="185" y="28"/>
                    <a:pt x="176" y="19"/>
                  </a:cubicBezTo>
                  <a:cubicBezTo>
                    <a:pt x="176" y="17"/>
                    <a:pt x="176" y="16"/>
                    <a:pt x="176" y="15"/>
                  </a:cubicBezTo>
                  <a:cubicBezTo>
                    <a:pt x="176" y="7"/>
                    <a:pt x="170" y="0"/>
                    <a:pt x="162" y="0"/>
                  </a:cubicBezTo>
                  <a:cubicBezTo>
                    <a:pt x="154" y="0"/>
                    <a:pt x="147" y="7"/>
                    <a:pt x="147" y="15"/>
                  </a:cubicBezTo>
                  <a:cubicBezTo>
                    <a:pt x="147" y="23"/>
                    <a:pt x="154" y="30"/>
                    <a:pt x="162" y="30"/>
                  </a:cubicBezTo>
                  <a:cubicBezTo>
                    <a:pt x="162" y="30"/>
                    <a:pt x="163" y="29"/>
                    <a:pt x="164" y="29"/>
                  </a:cubicBezTo>
                  <a:cubicBezTo>
                    <a:pt x="191" y="56"/>
                    <a:pt x="207" y="73"/>
                    <a:pt x="217" y="82"/>
                  </a:cubicBezTo>
                  <a:cubicBezTo>
                    <a:pt x="153" y="88"/>
                    <a:pt x="116" y="119"/>
                    <a:pt x="98" y="163"/>
                  </a:cubicBezTo>
                  <a:cubicBezTo>
                    <a:pt x="104" y="167"/>
                    <a:pt x="112" y="172"/>
                    <a:pt x="122" y="177"/>
                  </a:cubicBezTo>
                  <a:cubicBezTo>
                    <a:pt x="148" y="189"/>
                    <a:pt x="186" y="201"/>
                    <a:pt x="239" y="201"/>
                  </a:cubicBezTo>
                  <a:close/>
                  <a:moveTo>
                    <a:pt x="321" y="107"/>
                  </a:moveTo>
                  <a:cubicBezTo>
                    <a:pt x="331" y="107"/>
                    <a:pt x="339" y="115"/>
                    <a:pt x="339" y="124"/>
                  </a:cubicBezTo>
                  <a:cubicBezTo>
                    <a:pt x="339" y="135"/>
                    <a:pt x="331" y="142"/>
                    <a:pt x="321" y="142"/>
                  </a:cubicBezTo>
                  <a:cubicBezTo>
                    <a:pt x="310" y="142"/>
                    <a:pt x="302" y="135"/>
                    <a:pt x="302" y="124"/>
                  </a:cubicBezTo>
                  <a:cubicBezTo>
                    <a:pt x="302" y="115"/>
                    <a:pt x="310" y="107"/>
                    <a:pt x="321" y="107"/>
                  </a:cubicBezTo>
                  <a:close/>
                  <a:moveTo>
                    <a:pt x="156" y="107"/>
                  </a:moveTo>
                  <a:cubicBezTo>
                    <a:pt x="166" y="107"/>
                    <a:pt x="174" y="115"/>
                    <a:pt x="174" y="124"/>
                  </a:cubicBezTo>
                  <a:cubicBezTo>
                    <a:pt x="174" y="135"/>
                    <a:pt x="166" y="142"/>
                    <a:pt x="156" y="142"/>
                  </a:cubicBezTo>
                  <a:cubicBezTo>
                    <a:pt x="146" y="142"/>
                    <a:pt x="138" y="135"/>
                    <a:pt x="138" y="124"/>
                  </a:cubicBezTo>
                  <a:cubicBezTo>
                    <a:pt x="138" y="115"/>
                    <a:pt x="146" y="107"/>
                    <a:pt x="156" y="107"/>
                  </a:cubicBezTo>
                  <a:close/>
                  <a:moveTo>
                    <a:pt x="379" y="164"/>
                  </a:moveTo>
                  <a:cubicBezTo>
                    <a:pt x="380" y="166"/>
                    <a:pt x="381" y="168"/>
                    <a:pt x="381" y="170"/>
                  </a:cubicBezTo>
                  <a:cubicBezTo>
                    <a:pt x="380" y="168"/>
                    <a:pt x="380" y="166"/>
                    <a:pt x="379" y="164"/>
                  </a:cubicBezTo>
                  <a:close/>
                  <a:moveTo>
                    <a:pt x="476" y="323"/>
                  </a:moveTo>
                  <a:cubicBezTo>
                    <a:pt x="476" y="329"/>
                    <a:pt x="470" y="336"/>
                    <a:pt x="463" y="336"/>
                  </a:cubicBezTo>
                  <a:cubicBezTo>
                    <a:pt x="463" y="336"/>
                    <a:pt x="463" y="336"/>
                    <a:pt x="387" y="336"/>
                  </a:cubicBezTo>
                  <a:cubicBezTo>
                    <a:pt x="382" y="355"/>
                    <a:pt x="374" y="373"/>
                    <a:pt x="365" y="390"/>
                  </a:cubicBezTo>
                  <a:cubicBezTo>
                    <a:pt x="381" y="396"/>
                    <a:pt x="405" y="405"/>
                    <a:pt x="437" y="417"/>
                  </a:cubicBezTo>
                  <a:cubicBezTo>
                    <a:pt x="443" y="419"/>
                    <a:pt x="447" y="426"/>
                    <a:pt x="445" y="434"/>
                  </a:cubicBezTo>
                  <a:cubicBezTo>
                    <a:pt x="442" y="440"/>
                    <a:pt x="434" y="443"/>
                    <a:pt x="428" y="441"/>
                  </a:cubicBezTo>
                  <a:cubicBezTo>
                    <a:pt x="428" y="441"/>
                    <a:pt x="428" y="441"/>
                    <a:pt x="352" y="412"/>
                  </a:cubicBezTo>
                  <a:cubicBezTo>
                    <a:pt x="322" y="457"/>
                    <a:pt x="280" y="488"/>
                    <a:pt x="239" y="488"/>
                  </a:cubicBezTo>
                  <a:cubicBezTo>
                    <a:pt x="197" y="488"/>
                    <a:pt x="155" y="457"/>
                    <a:pt x="125" y="412"/>
                  </a:cubicBezTo>
                  <a:cubicBezTo>
                    <a:pt x="108" y="419"/>
                    <a:pt x="83" y="428"/>
                    <a:pt x="47" y="441"/>
                  </a:cubicBezTo>
                  <a:cubicBezTo>
                    <a:pt x="41" y="443"/>
                    <a:pt x="33" y="440"/>
                    <a:pt x="31" y="434"/>
                  </a:cubicBezTo>
                  <a:cubicBezTo>
                    <a:pt x="28" y="426"/>
                    <a:pt x="32" y="419"/>
                    <a:pt x="38" y="417"/>
                  </a:cubicBezTo>
                  <a:cubicBezTo>
                    <a:pt x="38" y="417"/>
                    <a:pt x="38" y="417"/>
                    <a:pt x="111" y="390"/>
                  </a:cubicBezTo>
                  <a:cubicBezTo>
                    <a:pt x="102" y="373"/>
                    <a:pt x="95" y="355"/>
                    <a:pt x="90" y="336"/>
                  </a:cubicBezTo>
                  <a:cubicBezTo>
                    <a:pt x="72" y="336"/>
                    <a:pt x="47" y="336"/>
                    <a:pt x="13" y="336"/>
                  </a:cubicBezTo>
                  <a:cubicBezTo>
                    <a:pt x="7" y="336"/>
                    <a:pt x="0" y="329"/>
                    <a:pt x="0" y="323"/>
                  </a:cubicBezTo>
                  <a:cubicBezTo>
                    <a:pt x="0" y="315"/>
                    <a:pt x="7" y="310"/>
                    <a:pt x="13" y="310"/>
                  </a:cubicBezTo>
                  <a:cubicBezTo>
                    <a:pt x="13" y="310"/>
                    <a:pt x="13" y="310"/>
                    <a:pt x="83" y="310"/>
                  </a:cubicBezTo>
                  <a:cubicBezTo>
                    <a:pt x="81" y="296"/>
                    <a:pt x="80" y="283"/>
                    <a:pt x="80" y="270"/>
                  </a:cubicBezTo>
                  <a:cubicBezTo>
                    <a:pt x="80" y="261"/>
                    <a:pt x="80" y="253"/>
                    <a:pt x="81" y="244"/>
                  </a:cubicBezTo>
                  <a:cubicBezTo>
                    <a:pt x="66" y="238"/>
                    <a:pt x="46" y="231"/>
                    <a:pt x="21" y="222"/>
                  </a:cubicBezTo>
                  <a:cubicBezTo>
                    <a:pt x="14" y="219"/>
                    <a:pt x="11" y="211"/>
                    <a:pt x="13" y="205"/>
                  </a:cubicBezTo>
                  <a:cubicBezTo>
                    <a:pt x="15" y="198"/>
                    <a:pt x="23" y="194"/>
                    <a:pt x="30" y="197"/>
                  </a:cubicBezTo>
                  <a:cubicBezTo>
                    <a:pt x="30" y="197"/>
                    <a:pt x="30" y="197"/>
                    <a:pt x="84" y="217"/>
                  </a:cubicBezTo>
                  <a:cubicBezTo>
                    <a:pt x="86" y="205"/>
                    <a:pt x="88" y="194"/>
                    <a:pt x="92" y="183"/>
                  </a:cubicBezTo>
                  <a:cubicBezTo>
                    <a:pt x="97" y="187"/>
                    <a:pt x="104" y="192"/>
                    <a:pt x="115" y="196"/>
                  </a:cubicBezTo>
                  <a:cubicBezTo>
                    <a:pt x="141" y="209"/>
                    <a:pt x="178" y="220"/>
                    <a:pt x="229" y="222"/>
                  </a:cubicBezTo>
                  <a:cubicBezTo>
                    <a:pt x="229" y="222"/>
                    <a:pt x="229" y="222"/>
                    <a:pt x="229" y="444"/>
                  </a:cubicBezTo>
                  <a:cubicBezTo>
                    <a:pt x="229" y="444"/>
                    <a:pt x="229" y="444"/>
                    <a:pt x="249" y="444"/>
                  </a:cubicBezTo>
                  <a:cubicBezTo>
                    <a:pt x="249" y="444"/>
                    <a:pt x="249" y="444"/>
                    <a:pt x="249" y="222"/>
                  </a:cubicBezTo>
                  <a:cubicBezTo>
                    <a:pt x="298" y="220"/>
                    <a:pt x="336" y="209"/>
                    <a:pt x="362" y="196"/>
                  </a:cubicBezTo>
                  <a:cubicBezTo>
                    <a:pt x="372" y="192"/>
                    <a:pt x="380" y="187"/>
                    <a:pt x="386" y="183"/>
                  </a:cubicBezTo>
                  <a:cubicBezTo>
                    <a:pt x="389" y="194"/>
                    <a:pt x="391" y="205"/>
                    <a:pt x="393" y="217"/>
                  </a:cubicBezTo>
                  <a:cubicBezTo>
                    <a:pt x="407" y="212"/>
                    <a:pt x="425" y="205"/>
                    <a:pt x="447" y="197"/>
                  </a:cubicBezTo>
                  <a:cubicBezTo>
                    <a:pt x="453" y="194"/>
                    <a:pt x="461" y="198"/>
                    <a:pt x="464" y="205"/>
                  </a:cubicBezTo>
                  <a:cubicBezTo>
                    <a:pt x="466" y="211"/>
                    <a:pt x="462" y="219"/>
                    <a:pt x="456" y="222"/>
                  </a:cubicBezTo>
                  <a:cubicBezTo>
                    <a:pt x="456" y="222"/>
                    <a:pt x="456" y="222"/>
                    <a:pt x="396" y="244"/>
                  </a:cubicBezTo>
                  <a:cubicBezTo>
                    <a:pt x="396" y="253"/>
                    <a:pt x="397" y="261"/>
                    <a:pt x="397" y="270"/>
                  </a:cubicBezTo>
                  <a:cubicBezTo>
                    <a:pt x="397" y="283"/>
                    <a:pt x="395" y="296"/>
                    <a:pt x="393" y="310"/>
                  </a:cubicBezTo>
                  <a:cubicBezTo>
                    <a:pt x="410" y="310"/>
                    <a:pt x="433" y="310"/>
                    <a:pt x="463" y="310"/>
                  </a:cubicBezTo>
                  <a:cubicBezTo>
                    <a:pt x="470" y="310"/>
                    <a:pt x="476" y="315"/>
                    <a:pt x="476" y="323"/>
                  </a:cubicBezTo>
                  <a:close/>
                </a:path>
              </a:pathLst>
            </a:custGeom>
            <a:solidFill>
              <a:schemeClr val="accent4">
                <a:lumMod val="75000"/>
              </a:schemeClr>
            </a:solidFill>
            <a:ln>
              <a:noFill/>
            </a:ln>
            <a:extLst/>
          </p:spPr>
          <p:txBody>
            <a:bodyPr vert="horz" wrap="square" lIns="91427" tIns="45713" rIns="91427" bIns="45713" numCol="1" anchor="t" anchorCtr="0" compatLnSpc="1">
              <a:prstTxWarp prst="textNoShape">
                <a:avLst/>
              </a:prstTxWarp>
            </a:bodyPr>
            <a:lstStyle/>
            <a:p>
              <a:pPr defTabSz="914224">
                <a:defRPr/>
              </a:pPr>
              <a:endParaRPr lang="en-US" kern="0">
                <a:solidFill>
                  <a:srgbClr val="FFFFFF"/>
                </a:solidFill>
              </a:endParaRPr>
            </a:p>
          </p:txBody>
        </p:sp>
        <p:sp>
          <p:nvSpPr>
            <p:cNvPr id="68" name="TextBox 67"/>
            <p:cNvSpPr txBox="1"/>
            <p:nvPr/>
          </p:nvSpPr>
          <p:spPr>
            <a:xfrm>
              <a:off x="8697989" y="4792662"/>
              <a:ext cx="592732" cy="742288"/>
            </a:xfrm>
            <a:prstGeom prst="rect">
              <a:avLst/>
            </a:prstGeom>
            <a:noFill/>
          </p:spPr>
          <p:txBody>
            <a:bodyPr wrap="none" lIns="182854" tIns="146283" rIns="182854" bIns="146283" rtlCol="0">
              <a:spAutoFit/>
            </a:bodyPr>
            <a:lstStyle/>
            <a:p>
              <a:pPr algn="ctr">
                <a:lnSpc>
                  <a:spcPct val="90000"/>
                </a:lnSpc>
                <a:spcAft>
                  <a:spcPts val="600"/>
                </a:spcAft>
              </a:pPr>
              <a:r>
                <a:rPr lang="en-US" sz="2400" b="1" dirty="0">
                  <a:solidFill>
                    <a:srgbClr val="FFFFFF"/>
                  </a:solidFill>
                </a:rPr>
                <a:t>?</a:t>
              </a:r>
            </a:p>
          </p:txBody>
        </p:sp>
      </p:grpSp>
      <p:sp>
        <p:nvSpPr>
          <p:cNvPr id="69" name="Freeform 120"/>
          <p:cNvSpPr>
            <a:spLocks noChangeAspect="1" noEditPoints="1"/>
          </p:cNvSpPr>
          <p:nvPr/>
        </p:nvSpPr>
        <p:spPr bwMode="black">
          <a:xfrm>
            <a:off x="7400478" y="5273678"/>
            <a:ext cx="521030" cy="534012"/>
          </a:xfrm>
          <a:custGeom>
            <a:avLst/>
            <a:gdLst>
              <a:gd name="T0" fmla="*/ 352 w 476"/>
              <a:gd name="T1" fmla="*/ 177 h 488"/>
              <a:gd name="T2" fmla="*/ 259 w 476"/>
              <a:gd name="T3" fmla="*/ 82 h 488"/>
              <a:gd name="T4" fmla="*/ 314 w 476"/>
              <a:gd name="T5" fmla="*/ 30 h 488"/>
              <a:gd name="T6" fmla="*/ 314 w 476"/>
              <a:gd name="T7" fmla="*/ 0 h 488"/>
              <a:gd name="T8" fmla="*/ 300 w 476"/>
              <a:gd name="T9" fmla="*/ 20 h 488"/>
              <a:gd name="T10" fmla="*/ 176 w 476"/>
              <a:gd name="T11" fmla="*/ 19 h 488"/>
              <a:gd name="T12" fmla="*/ 162 w 476"/>
              <a:gd name="T13" fmla="*/ 0 h 488"/>
              <a:gd name="T14" fmla="*/ 162 w 476"/>
              <a:gd name="T15" fmla="*/ 30 h 488"/>
              <a:gd name="T16" fmla="*/ 217 w 476"/>
              <a:gd name="T17" fmla="*/ 82 h 488"/>
              <a:gd name="T18" fmla="*/ 122 w 476"/>
              <a:gd name="T19" fmla="*/ 177 h 488"/>
              <a:gd name="T20" fmla="*/ 321 w 476"/>
              <a:gd name="T21" fmla="*/ 107 h 488"/>
              <a:gd name="T22" fmla="*/ 321 w 476"/>
              <a:gd name="T23" fmla="*/ 142 h 488"/>
              <a:gd name="T24" fmla="*/ 321 w 476"/>
              <a:gd name="T25" fmla="*/ 107 h 488"/>
              <a:gd name="T26" fmla="*/ 174 w 476"/>
              <a:gd name="T27" fmla="*/ 124 h 488"/>
              <a:gd name="T28" fmla="*/ 138 w 476"/>
              <a:gd name="T29" fmla="*/ 124 h 488"/>
              <a:gd name="T30" fmla="*/ 379 w 476"/>
              <a:gd name="T31" fmla="*/ 164 h 488"/>
              <a:gd name="T32" fmla="*/ 379 w 476"/>
              <a:gd name="T33" fmla="*/ 164 h 488"/>
              <a:gd name="T34" fmla="*/ 463 w 476"/>
              <a:gd name="T35" fmla="*/ 336 h 488"/>
              <a:gd name="T36" fmla="*/ 365 w 476"/>
              <a:gd name="T37" fmla="*/ 390 h 488"/>
              <a:gd name="T38" fmla="*/ 445 w 476"/>
              <a:gd name="T39" fmla="*/ 434 h 488"/>
              <a:gd name="T40" fmla="*/ 352 w 476"/>
              <a:gd name="T41" fmla="*/ 412 h 488"/>
              <a:gd name="T42" fmla="*/ 125 w 476"/>
              <a:gd name="T43" fmla="*/ 412 h 488"/>
              <a:gd name="T44" fmla="*/ 31 w 476"/>
              <a:gd name="T45" fmla="*/ 434 h 488"/>
              <a:gd name="T46" fmla="*/ 111 w 476"/>
              <a:gd name="T47" fmla="*/ 390 h 488"/>
              <a:gd name="T48" fmla="*/ 13 w 476"/>
              <a:gd name="T49" fmla="*/ 336 h 488"/>
              <a:gd name="T50" fmla="*/ 13 w 476"/>
              <a:gd name="T51" fmla="*/ 310 h 488"/>
              <a:gd name="T52" fmla="*/ 80 w 476"/>
              <a:gd name="T53" fmla="*/ 270 h 488"/>
              <a:gd name="T54" fmla="*/ 21 w 476"/>
              <a:gd name="T55" fmla="*/ 222 h 488"/>
              <a:gd name="T56" fmla="*/ 30 w 476"/>
              <a:gd name="T57" fmla="*/ 197 h 488"/>
              <a:gd name="T58" fmla="*/ 92 w 476"/>
              <a:gd name="T59" fmla="*/ 183 h 488"/>
              <a:gd name="T60" fmla="*/ 229 w 476"/>
              <a:gd name="T61" fmla="*/ 222 h 488"/>
              <a:gd name="T62" fmla="*/ 249 w 476"/>
              <a:gd name="T63" fmla="*/ 444 h 488"/>
              <a:gd name="T64" fmla="*/ 362 w 476"/>
              <a:gd name="T65" fmla="*/ 196 h 488"/>
              <a:gd name="T66" fmla="*/ 393 w 476"/>
              <a:gd name="T67" fmla="*/ 217 h 488"/>
              <a:gd name="T68" fmla="*/ 464 w 476"/>
              <a:gd name="T69" fmla="*/ 205 h 488"/>
              <a:gd name="T70" fmla="*/ 396 w 476"/>
              <a:gd name="T71" fmla="*/ 244 h 488"/>
              <a:gd name="T72" fmla="*/ 393 w 476"/>
              <a:gd name="T73" fmla="*/ 310 h 488"/>
              <a:gd name="T74" fmla="*/ 476 w 476"/>
              <a:gd name="T75" fmla="*/ 323 h 4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76" h="488">
                <a:moveTo>
                  <a:pt x="239" y="201"/>
                </a:moveTo>
                <a:cubicBezTo>
                  <a:pt x="289" y="201"/>
                  <a:pt x="327" y="189"/>
                  <a:pt x="352" y="177"/>
                </a:cubicBezTo>
                <a:cubicBezTo>
                  <a:pt x="363" y="172"/>
                  <a:pt x="372" y="167"/>
                  <a:pt x="379" y="163"/>
                </a:cubicBezTo>
                <a:cubicBezTo>
                  <a:pt x="360" y="118"/>
                  <a:pt x="323" y="88"/>
                  <a:pt x="259" y="82"/>
                </a:cubicBezTo>
                <a:cubicBezTo>
                  <a:pt x="289" y="53"/>
                  <a:pt x="304" y="37"/>
                  <a:pt x="312" y="29"/>
                </a:cubicBezTo>
                <a:cubicBezTo>
                  <a:pt x="313" y="29"/>
                  <a:pt x="314" y="30"/>
                  <a:pt x="314" y="30"/>
                </a:cubicBezTo>
                <a:cubicBezTo>
                  <a:pt x="323" y="30"/>
                  <a:pt x="329" y="23"/>
                  <a:pt x="329" y="15"/>
                </a:cubicBezTo>
                <a:cubicBezTo>
                  <a:pt x="329" y="7"/>
                  <a:pt x="323" y="0"/>
                  <a:pt x="314" y="0"/>
                </a:cubicBezTo>
                <a:cubicBezTo>
                  <a:pt x="306" y="0"/>
                  <a:pt x="299" y="7"/>
                  <a:pt x="299" y="15"/>
                </a:cubicBezTo>
                <a:cubicBezTo>
                  <a:pt x="299" y="17"/>
                  <a:pt x="299" y="18"/>
                  <a:pt x="300" y="20"/>
                </a:cubicBezTo>
                <a:cubicBezTo>
                  <a:pt x="239" y="81"/>
                  <a:pt x="239" y="81"/>
                  <a:pt x="239" y="81"/>
                </a:cubicBezTo>
                <a:cubicBezTo>
                  <a:pt x="203" y="45"/>
                  <a:pt x="185" y="28"/>
                  <a:pt x="176" y="19"/>
                </a:cubicBezTo>
                <a:cubicBezTo>
                  <a:pt x="176" y="17"/>
                  <a:pt x="176" y="16"/>
                  <a:pt x="176" y="15"/>
                </a:cubicBezTo>
                <a:cubicBezTo>
                  <a:pt x="176" y="7"/>
                  <a:pt x="170" y="0"/>
                  <a:pt x="162" y="0"/>
                </a:cubicBezTo>
                <a:cubicBezTo>
                  <a:pt x="154" y="0"/>
                  <a:pt x="147" y="7"/>
                  <a:pt x="147" y="15"/>
                </a:cubicBezTo>
                <a:cubicBezTo>
                  <a:pt x="147" y="23"/>
                  <a:pt x="154" y="30"/>
                  <a:pt x="162" y="30"/>
                </a:cubicBezTo>
                <a:cubicBezTo>
                  <a:pt x="162" y="30"/>
                  <a:pt x="163" y="29"/>
                  <a:pt x="164" y="29"/>
                </a:cubicBezTo>
                <a:cubicBezTo>
                  <a:pt x="191" y="56"/>
                  <a:pt x="207" y="73"/>
                  <a:pt x="217" y="82"/>
                </a:cubicBezTo>
                <a:cubicBezTo>
                  <a:pt x="153" y="88"/>
                  <a:pt x="116" y="119"/>
                  <a:pt x="98" y="163"/>
                </a:cubicBezTo>
                <a:cubicBezTo>
                  <a:pt x="104" y="167"/>
                  <a:pt x="112" y="172"/>
                  <a:pt x="122" y="177"/>
                </a:cubicBezTo>
                <a:cubicBezTo>
                  <a:pt x="148" y="189"/>
                  <a:pt x="186" y="201"/>
                  <a:pt x="239" y="201"/>
                </a:cubicBezTo>
                <a:close/>
                <a:moveTo>
                  <a:pt x="321" y="107"/>
                </a:moveTo>
                <a:cubicBezTo>
                  <a:pt x="331" y="107"/>
                  <a:pt x="339" y="115"/>
                  <a:pt x="339" y="124"/>
                </a:cubicBezTo>
                <a:cubicBezTo>
                  <a:pt x="339" y="135"/>
                  <a:pt x="331" y="142"/>
                  <a:pt x="321" y="142"/>
                </a:cubicBezTo>
                <a:cubicBezTo>
                  <a:pt x="310" y="142"/>
                  <a:pt x="302" y="135"/>
                  <a:pt x="302" y="124"/>
                </a:cubicBezTo>
                <a:cubicBezTo>
                  <a:pt x="302" y="115"/>
                  <a:pt x="310" y="107"/>
                  <a:pt x="321" y="107"/>
                </a:cubicBezTo>
                <a:close/>
                <a:moveTo>
                  <a:pt x="156" y="107"/>
                </a:moveTo>
                <a:cubicBezTo>
                  <a:pt x="166" y="107"/>
                  <a:pt x="174" y="115"/>
                  <a:pt x="174" y="124"/>
                </a:cubicBezTo>
                <a:cubicBezTo>
                  <a:pt x="174" y="135"/>
                  <a:pt x="166" y="142"/>
                  <a:pt x="156" y="142"/>
                </a:cubicBezTo>
                <a:cubicBezTo>
                  <a:pt x="146" y="142"/>
                  <a:pt x="138" y="135"/>
                  <a:pt x="138" y="124"/>
                </a:cubicBezTo>
                <a:cubicBezTo>
                  <a:pt x="138" y="115"/>
                  <a:pt x="146" y="107"/>
                  <a:pt x="156" y="107"/>
                </a:cubicBezTo>
                <a:close/>
                <a:moveTo>
                  <a:pt x="379" y="164"/>
                </a:moveTo>
                <a:cubicBezTo>
                  <a:pt x="380" y="166"/>
                  <a:pt x="381" y="168"/>
                  <a:pt x="381" y="170"/>
                </a:cubicBezTo>
                <a:cubicBezTo>
                  <a:pt x="380" y="168"/>
                  <a:pt x="380" y="166"/>
                  <a:pt x="379" y="164"/>
                </a:cubicBezTo>
                <a:close/>
                <a:moveTo>
                  <a:pt x="476" y="323"/>
                </a:moveTo>
                <a:cubicBezTo>
                  <a:pt x="476" y="329"/>
                  <a:pt x="470" y="336"/>
                  <a:pt x="463" y="336"/>
                </a:cubicBezTo>
                <a:cubicBezTo>
                  <a:pt x="463" y="336"/>
                  <a:pt x="463" y="336"/>
                  <a:pt x="387" y="336"/>
                </a:cubicBezTo>
                <a:cubicBezTo>
                  <a:pt x="382" y="355"/>
                  <a:pt x="374" y="373"/>
                  <a:pt x="365" y="390"/>
                </a:cubicBezTo>
                <a:cubicBezTo>
                  <a:pt x="381" y="396"/>
                  <a:pt x="405" y="405"/>
                  <a:pt x="437" y="417"/>
                </a:cubicBezTo>
                <a:cubicBezTo>
                  <a:pt x="443" y="419"/>
                  <a:pt x="447" y="426"/>
                  <a:pt x="445" y="434"/>
                </a:cubicBezTo>
                <a:cubicBezTo>
                  <a:pt x="442" y="440"/>
                  <a:pt x="434" y="443"/>
                  <a:pt x="428" y="441"/>
                </a:cubicBezTo>
                <a:cubicBezTo>
                  <a:pt x="428" y="441"/>
                  <a:pt x="428" y="441"/>
                  <a:pt x="352" y="412"/>
                </a:cubicBezTo>
                <a:cubicBezTo>
                  <a:pt x="322" y="457"/>
                  <a:pt x="280" y="488"/>
                  <a:pt x="239" y="488"/>
                </a:cubicBezTo>
                <a:cubicBezTo>
                  <a:pt x="197" y="488"/>
                  <a:pt x="155" y="457"/>
                  <a:pt x="125" y="412"/>
                </a:cubicBezTo>
                <a:cubicBezTo>
                  <a:pt x="108" y="419"/>
                  <a:pt x="83" y="428"/>
                  <a:pt x="47" y="441"/>
                </a:cubicBezTo>
                <a:cubicBezTo>
                  <a:pt x="41" y="443"/>
                  <a:pt x="33" y="440"/>
                  <a:pt x="31" y="434"/>
                </a:cubicBezTo>
                <a:cubicBezTo>
                  <a:pt x="28" y="426"/>
                  <a:pt x="32" y="419"/>
                  <a:pt x="38" y="417"/>
                </a:cubicBezTo>
                <a:cubicBezTo>
                  <a:pt x="38" y="417"/>
                  <a:pt x="38" y="417"/>
                  <a:pt x="111" y="390"/>
                </a:cubicBezTo>
                <a:cubicBezTo>
                  <a:pt x="102" y="373"/>
                  <a:pt x="95" y="355"/>
                  <a:pt x="90" y="336"/>
                </a:cubicBezTo>
                <a:cubicBezTo>
                  <a:pt x="72" y="336"/>
                  <a:pt x="47" y="336"/>
                  <a:pt x="13" y="336"/>
                </a:cubicBezTo>
                <a:cubicBezTo>
                  <a:pt x="7" y="336"/>
                  <a:pt x="0" y="329"/>
                  <a:pt x="0" y="323"/>
                </a:cubicBezTo>
                <a:cubicBezTo>
                  <a:pt x="0" y="315"/>
                  <a:pt x="7" y="310"/>
                  <a:pt x="13" y="310"/>
                </a:cubicBezTo>
                <a:cubicBezTo>
                  <a:pt x="13" y="310"/>
                  <a:pt x="13" y="310"/>
                  <a:pt x="83" y="310"/>
                </a:cubicBezTo>
                <a:cubicBezTo>
                  <a:pt x="81" y="296"/>
                  <a:pt x="80" y="283"/>
                  <a:pt x="80" y="270"/>
                </a:cubicBezTo>
                <a:cubicBezTo>
                  <a:pt x="80" y="261"/>
                  <a:pt x="80" y="253"/>
                  <a:pt x="81" y="244"/>
                </a:cubicBezTo>
                <a:cubicBezTo>
                  <a:pt x="66" y="238"/>
                  <a:pt x="46" y="231"/>
                  <a:pt x="21" y="222"/>
                </a:cubicBezTo>
                <a:cubicBezTo>
                  <a:pt x="14" y="219"/>
                  <a:pt x="11" y="211"/>
                  <a:pt x="13" y="205"/>
                </a:cubicBezTo>
                <a:cubicBezTo>
                  <a:pt x="15" y="198"/>
                  <a:pt x="23" y="194"/>
                  <a:pt x="30" y="197"/>
                </a:cubicBezTo>
                <a:cubicBezTo>
                  <a:pt x="30" y="197"/>
                  <a:pt x="30" y="197"/>
                  <a:pt x="84" y="217"/>
                </a:cubicBezTo>
                <a:cubicBezTo>
                  <a:pt x="86" y="205"/>
                  <a:pt x="88" y="194"/>
                  <a:pt x="92" y="183"/>
                </a:cubicBezTo>
                <a:cubicBezTo>
                  <a:pt x="97" y="187"/>
                  <a:pt x="104" y="192"/>
                  <a:pt x="115" y="196"/>
                </a:cubicBezTo>
                <a:cubicBezTo>
                  <a:pt x="141" y="209"/>
                  <a:pt x="178" y="220"/>
                  <a:pt x="229" y="222"/>
                </a:cubicBezTo>
                <a:cubicBezTo>
                  <a:pt x="229" y="222"/>
                  <a:pt x="229" y="222"/>
                  <a:pt x="229" y="444"/>
                </a:cubicBezTo>
                <a:cubicBezTo>
                  <a:pt x="229" y="444"/>
                  <a:pt x="229" y="444"/>
                  <a:pt x="249" y="444"/>
                </a:cubicBezTo>
                <a:cubicBezTo>
                  <a:pt x="249" y="444"/>
                  <a:pt x="249" y="444"/>
                  <a:pt x="249" y="222"/>
                </a:cubicBezTo>
                <a:cubicBezTo>
                  <a:pt x="298" y="220"/>
                  <a:pt x="336" y="209"/>
                  <a:pt x="362" y="196"/>
                </a:cubicBezTo>
                <a:cubicBezTo>
                  <a:pt x="372" y="192"/>
                  <a:pt x="380" y="187"/>
                  <a:pt x="386" y="183"/>
                </a:cubicBezTo>
                <a:cubicBezTo>
                  <a:pt x="389" y="194"/>
                  <a:pt x="391" y="205"/>
                  <a:pt x="393" y="217"/>
                </a:cubicBezTo>
                <a:cubicBezTo>
                  <a:pt x="407" y="212"/>
                  <a:pt x="425" y="205"/>
                  <a:pt x="447" y="197"/>
                </a:cubicBezTo>
                <a:cubicBezTo>
                  <a:pt x="453" y="194"/>
                  <a:pt x="461" y="198"/>
                  <a:pt x="464" y="205"/>
                </a:cubicBezTo>
                <a:cubicBezTo>
                  <a:pt x="466" y="211"/>
                  <a:pt x="462" y="219"/>
                  <a:pt x="456" y="222"/>
                </a:cubicBezTo>
                <a:cubicBezTo>
                  <a:pt x="456" y="222"/>
                  <a:pt x="456" y="222"/>
                  <a:pt x="396" y="244"/>
                </a:cubicBezTo>
                <a:cubicBezTo>
                  <a:pt x="396" y="253"/>
                  <a:pt x="397" y="261"/>
                  <a:pt x="397" y="270"/>
                </a:cubicBezTo>
                <a:cubicBezTo>
                  <a:pt x="397" y="283"/>
                  <a:pt x="395" y="296"/>
                  <a:pt x="393" y="310"/>
                </a:cubicBezTo>
                <a:cubicBezTo>
                  <a:pt x="410" y="310"/>
                  <a:pt x="433" y="310"/>
                  <a:pt x="463" y="310"/>
                </a:cubicBezTo>
                <a:cubicBezTo>
                  <a:pt x="470" y="310"/>
                  <a:pt x="476" y="315"/>
                  <a:pt x="476" y="323"/>
                </a:cubicBezTo>
                <a:close/>
              </a:path>
            </a:pathLst>
          </a:custGeom>
          <a:solidFill>
            <a:srgbClr val="DC3C00"/>
          </a:solidFill>
          <a:ln>
            <a:noFill/>
          </a:ln>
          <a:extLst/>
        </p:spPr>
        <p:txBody>
          <a:bodyPr vert="horz" wrap="square" lIns="91427" tIns="45713" rIns="91427" bIns="45713" numCol="1" anchor="t" anchorCtr="0" compatLnSpc="1">
            <a:prstTxWarp prst="textNoShape">
              <a:avLst/>
            </a:prstTxWarp>
          </a:bodyPr>
          <a:lstStyle/>
          <a:p>
            <a:pPr defTabSz="914224">
              <a:defRPr/>
            </a:pPr>
            <a:endParaRPr lang="en-US" kern="0">
              <a:solidFill>
                <a:srgbClr val="505050"/>
              </a:solidFill>
            </a:endParaRPr>
          </a:p>
        </p:txBody>
      </p:sp>
      <p:sp>
        <p:nvSpPr>
          <p:cNvPr id="70" name="Freeform 120"/>
          <p:cNvSpPr>
            <a:spLocks noChangeAspect="1" noEditPoints="1"/>
          </p:cNvSpPr>
          <p:nvPr/>
        </p:nvSpPr>
        <p:spPr bwMode="black">
          <a:xfrm rot="5400000" flipH="1">
            <a:off x="6200335" y="3312948"/>
            <a:ext cx="521030" cy="534012"/>
          </a:xfrm>
          <a:custGeom>
            <a:avLst/>
            <a:gdLst>
              <a:gd name="T0" fmla="*/ 352 w 476"/>
              <a:gd name="T1" fmla="*/ 177 h 488"/>
              <a:gd name="T2" fmla="*/ 259 w 476"/>
              <a:gd name="T3" fmla="*/ 82 h 488"/>
              <a:gd name="T4" fmla="*/ 314 w 476"/>
              <a:gd name="T5" fmla="*/ 30 h 488"/>
              <a:gd name="T6" fmla="*/ 314 w 476"/>
              <a:gd name="T7" fmla="*/ 0 h 488"/>
              <a:gd name="T8" fmla="*/ 300 w 476"/>
              <a:gd name="T9" fmla="*/ 20 h 488"/>
              <a:gd name="T10" fmla="*/ 176 w 476"/>
              <a:gd name="T11" fmla="*/ 19 h 488"/>
              <a:gd name="T12" fmla="*/ 162 w 476"/>
              <a:gd name="T13" fmla="*/ 0 h 488"/>
              <a:gd name="T14" fmla="*/ 162 w 476"/>
              <a:gd name="T15" fmla="*/ 30 h 488"/>
              <a:gd name="T16" fmla="*/ 217 w 476"/>
              <a:gd name="T17" fmla="*/ 82 h 488"/>
              <a:gd name="T18" fmla="*/ 122 w 476"/>
              <a:gd name="T19" fmla="*/ 177 h 488"/>
              <a:gd name="T20" fmla="*/ 321 w 476"/>
              <a:gd name="T21" fmla="*/ 107 h 488"/>
              <a:gd name="T22" fmla="*/ 321 w 476"/>
              <a:gd name="T23" fmla="*/ 142 h 488"/>
              <a:gd name="T24" fmla="*/ 321 w 476"/>
              <a:gd name="T25" fmla="*/ 107 h 488"/>
              <a:gd name="T26" fmla="*/ 174 w 476"/>
              <a:gd name="T27" fmla="*/ 124 h 488"/>
              <a:gd name="T28" fmla="*/ 138 w 476"/>
              <a:gd name="T29" fmla="*/ 124 h 488"/>
              <a:gd name="T30" fmla="*/ 379 w 476"/>
              <a:gd name="T31" fmla="*/ 164 h 488"/>
              <a:gd name="T32" fmla="*/ 379 w 476"/>
              <a:gd name="T33" fmla="*/ 164 h 488"/>
              <a:gd name="T34" fmla="*/ 463 w 476"/>
              <a:gd name="T35" fmla="*/ 336 h 488"/>
              <a:gd name="T36" fmla="*/ 365 w 476"/>
              <a:gd name="T37" fmla="*/ 390 h 488"/>
              <a:gd name="T38" fmla="*/ 445 w 476"/>
              <a:gd name="T39" fmla="*/ 434 h 488"/>
              <a:gd name="T40" fmla="*/ 352 w 476"/>
              <a:gd name="T41" fmla="*/ 412 h 488"/>
              <a:gd name="T42" fmla="*/ 125 w 476"/>
              <a:gd name="T43" fmla="*/ 412 h 488"/>
              <a:gd name="T44" fmla="*/ 31 w 476"/>
              <a:gd name="T45" fmla="*/ 434 h 488"/>
              <a:gd name="T46" fmla="*/ 111 w 476"/>
              <a:gd name="T47" fmla="*/ 390 h 488"/>
              <a:gd name="T48" fmla="*/ 13 w 476"/>
              <a:gd name="T49" fmla="*/ 336 h 488"/>
              <a:gd name="T50" fmla="*/ 13 w 476"/>
              <a:gd name="T51" fmla="*/ 310 h 488"/>
              <a:gd name="T52" fmla="*/ 80 w 476"/>
              <a:gd name="T53" fmla="*/ 270 h 488"/>
              <a:gd name="T54" fmla="*/ 21 w 476"/>
              <a:gd name="T55" fmla="*/ 222 h 488"/>
              <a:gd name="T56" fmla="*/ 30 w 476"/>
              <a:gd name="T57" fmla="*/ 197 h 488"/>
              <a:gd name="T58" fmla="*/ 92 w 476"/>
              <a:gd name="T59" fmla="*/ 183 h 488"/>
              <a:gd name="T60" fmla="*/ 229 w 476"/>
              <a:gd name="T61" fmla="*/ 222 h 488"/>
              <a:gd name="T62" fmla="*/ 249 w 476"/>
              <a:gd name="T63" fmla="*/ 444 h 488"/>
              <a:gd name="T64" fmla="*/ 362 w 476"/>
              <a:gd name="T65" fmla="*/ 196 h 488"/>
              <a:gd name="T66" fmla="*/ 393 w 476"/>
              <a:gd name="T67" fmla="*/ 217 h 488"/>
              <a:gd name="T68" fmla="*/ 464 w 476"/>
              <a:gd name="T69" fmla="*/ 205 h 488"/>
              <a:gd name="T70" fmla="*/ 396 w 476"/>
              <a:gd name="T71" fmla="*/ 244 h 488"/>
              <a:gd name="T72" fmla="*/ 393 w 476"/>
              <a:gd name="T73" fmla="*/ 310 h 488"/>
              <a:gd name="T74" fmla="*/ 476 w 476"/>
              <a:gd name="T75" fmla="*/ 323 h 4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76" h="488">
                <a:moveTo>
                  <a:pt x="239" y="201"/>
                </a:moveTo>
                <a:cubicBezTo>
                  <a:pt x="289" y="201"/>
                  <a:pt x="327" y="189"/>
                  <a:pt x="352" y="177"/>
                </a:cubicBezTo>
                <a:cubicBezTo>
                  <a:pt x="363" y="172"/>
                  <a:pt x="372" y="167"/>
                  <a:pt x="379" y="163"/>
                </a:cubicBezTo>
                <a:cubicBezTo>
                  <a:pt x="360" y="118"/>
                  <a:pt x="323" y="88"/>
                  <a:pt x="259" y="82"/>
                </a:cubicBezTo>
                <a:cubicBezTo>
                  <a:pt x="289" y="53"/>
                  <a:pt x="304" y="37"/>
                  <a:pt x="312" y="29"/>
                </a:cubicBezTo>
                <a:cubicBezTo>
                  <a:pt x="313" y="29"/>
                  <a:pt x="314" y="30"/>
                  <a:pt x="314" y="30"/>
                </a:cubicBezTo>
                <a:cubicBezTo>
                  <a:pt x="323" y="30"/>
                  <a:pt x="329" y="23"/>
                  <a:pt x="329" y="15"/>
                </a:cubicBezTo>
                <a:cubicBezTo>
                  <a:pt x="329" y="7"/>
                  <a:pt x="323" y="0"/>
                  <a:pt x="314" y="0"/>
                </a:cubicBezTo>
                <a:cubicBezTo>
                  <a:pt x="306" y="0"/>
                  <a:pt x="299" y="7"/>
                  <a:pt x="299" y="15"/>
                </a:cubicBezTo>
                <a:cubicBezTo>
                  <a:pt x="299" y="17"/>
                  <a:pt x="299" y="18"/>
                  <a:pt x="300" y="20"/>
                </a:cubicBezTo>
                <a:cubicBezTo>
                  <a:pt x="239" y="81"/>
                  <a:pt x="239" y="81"/>
                  <a:pt x="239" y="81"/>
                </a:cubicBezTo>
                <a:cubicBezTo>
                  <a:pt x="203" y="45"/>
                  <a:pt x="185" y="28"/>
                  <a:pt x="176" y="19"/>
                </a:cubicBezTo>
                <a:cubicBezTo>
                  <a:pt x="176" y="17"/>
                  <a:pt x="176" y="16"/>
                  <a:pt x="176" y="15"/>
                </a:cubicBezTo>
                <a:cubicBezTo>
                  <a:pt x="176" y="7"/>
                  <a:pt x="170" y="0"/>
                  <a:pt x="162" y="0"/>
                </a:cubicBezTo>
                <a:cubicBezTo>
                  <a:pt x="154" y="0"/>
                  <a:pt x="147" y="7"/>
                  <a:pt x="147" y="15"/>
                </a:cubicBezTo>
                <a:cubicBezTo>
                  <a:pt x="147" y="23"/>
                  <a:pt x="154" y="30"/>
                  <a:pt x="162" y="30"/>
                </a:cubicBezTo>
                <a:cubicBezTo>
                  <a:pt x="162" y="30"/>
                  <a:pt x="163" y="29"/>
                  <a:pt x="164" y="29"/>
                </a:cubicBezTo>
                <a:cubicBezTo>
                  <a:pt x="191" y="56"/>
                  <a:pt x="207" y="73"/>
                  <a:pt x="217" y="82"/>
                </a:cubicBezTo>
                <a:cubicBezTo>
                  <a:pt x="153" y="88"/>
                  <a:pt x="116" y="119"/>
                  <a:pt x="98" y="163"/>
                </a:cubicBezTo>
                <a:cubicBezTo>
                  <a:pt x="104" y="167"/>
                  <a:pt x="112" y="172"/>
                  <a:pt x="122" y="177"/>
                </a:cubicBezTo>
                <a:cubicBezTo>
                  <a:pt x="148" y="189"/>
                  <a:pt x="186" y="201"/>
                  <a:pt x="239" y="201"/>
                </a:cubicBezTo>
                <a:close/>
                <a:moveTo>
                  <a:pt x="321" y="107"/>
                </a:moveTo>
                <a:cubicBezTo>
                  <a:pt x="331" y="107"/>
                  <a:pt x="339" y="115"/>
                  <a:pt x="339" y="124"/>
                </a:cubicBezTo>
                <a:cubicBezTo>
                  <a:pt x="339" y="135"/>
                  <a:pt x="331" y="142"/>
                  <a:pt x="321" y="142"/>
                </a:cubicBezTo>
                <a:cubicBezTo>
                  <a:pt x="310" y="142"/>
                  <a:pt x="302" y="135"/>
                  <a:pt x="302" y="124"/>
                </a:cubicBezTo>
                <a:cubicBezTo>
                  <a:pt x="302" y="115"/>
                  <a:pt x="310" y="107"/>
                  <a:pt x="321" y="107"/>
                </a:cubicBezTo>
                <a:close/>
                <a:moveTo>
                  <a:pt x="156" y="107"/>
                </a:moveTo>
                <a:cubicBezTo>
                  <a:pt x="166" y="107"/>
                  <a:pt x="174" y="115"/>
                  <a:pt x="174" y="124"/>
                </a:cubicBezTo>
                <a:cubicBezTo>
                  <a:pt x="174" y="135"/>
                  <a:pt x="166" y="142"/>
                  <a:pt x="156" y="142"/>
                </a:cubicBezTo>
                <a:cubicBezTo>
                  <a:pt x="146" y="142"/>
                  <a:pt x="138" y="135"/>
                  <a:pt x="138" y="124"/>
                </a:cubicBezTo>
                <a:cubicBezTo>
                  <a:pt x="138" y="115"/>
                  <a:pt x="146" y="107"/>
                  <a:pt x="156" y="107"/>
                </a:cubicBezTo>
                <a:close/>
                <a:moveTo>
                  <a:pt x="379" y="164"/>
                </a:moveTo>
                <a:cubicBezTo>
                  <a:pt x="380" y="166"/>
                  <a:pt x="381" y="168"/>
                  <a:pt x="381" y="170"/>
                </a:cubicBezTo>
                <a:cubicBezTo>
                  <a:pt x="380" y="168"/>
                  <a:pt x="380" y="166"/>
                  <a:pt x="379" y="164"/>
                </a:cubicBezTo>
                <a:close/>
                <a:moveTo>
                  <a:pt x="476" y="323"/>
                </a:moveTo>
                <a:cubicBezTo>
                  <a:pt x="476" y="329"/>
                  <a:pt x="470" y="336"/>
                  <a:pt x="463" y="336"/>
                </a:cubicBezTo>
                <a:cubicBezTo>
                  <a:pt x="463" y="336"/>
                  <a:pt x="463" y="336"/>
                  <a:pt x="387" y="336"/>
                </a:cubicBezTo>
                <a:cubicBezTo>
                  <a:pt x="382" y="355"/>
                  <a:pt x="374" y="373"/>
                  <a:pt x="365" y="390"/>
                </a:cubicBezTo>
                <a:cubicBezTo>
                  <a:pt x="381" y="396"/>
                  <a:pt x="405" y="405"/>
                  <a:pt x="437" y="417"/>
                </a:cubicBezTo>
                <a:cubicBezTo>
                  <a:pt x="443" y="419"/>
                  <a:pt x="447" y="426"/>
                  <a:pt x="445" y="434"/>
                </a:cubicBezTo>
                <a:cubicBezTo>
                  <a:pt x="442" y="440"/>
                  <a:pt x="434" y="443"/>
                  <a:pt x="428" y="441"/>
                </a:cubicBezTo>
                <a:cubicBezTo>
                  <a:pt x="428" y="441"/>
                  <a:pt x="428" y="441"/>
                  <a:pt x="352" y="412"/>
                </a:cubicBezTo>
                <a:cubicBezTo>
                  <a:pt x="322" y="457"/>
                  <a:pt x="280" y="488"/>
                  <a:pt x="239" y="488"/>
                </a:cubicBezTo>
                <a:cubicBezTo>
                  <a:pt x="197" y="488"/>
                  <a:pt x="155" y="457"/>
                  <a:pt x="125" y="412"/>
                </a:cubicBezTo>
                <a:cubicBezTo>
                  <a:pt x="108" y="419"/>
                  <a:pt x="83" y="428"/>
                  <a:pt x="47" y="441"/>
                </a:cubicBezTo>
                <a:cubicBezTo>
                  <a:pt x="41" y="443"/>
                  <a:pt x="33" y="440"/>
                  <a:pt x="31" y="434"/>
                </a:cubicBezTo>
                <a:cubicBezTo>
                  <a:pt x="28" y="426"/>
                  <a:pt x="32" y="419"/>
                  <a:pt x="38" y="417"/>
                </a:cubicBezTo>
                <a:cubicBezTo>
                  <a:pt x="38" y="417"/>
                  <a:pt x="38" y="417"/>
                  <a:pt x="111" y="390"/>
                </a:cubicBezTo>
                <a:cubicBezTo>
                  <a:pt x="102" y="373"/>
                  <a:pt x="95" y="355"/>
                  <a:pt x="90" y="336"/>
                </a:cubicBezTo>
                <a:cubicBezTo>
                  <a:pt x="72" y="336"/>
                  <a:pt x="47" y="336"/>
                  <a:pt x="13" y="336"/>
                </a:cubicBezTo>
                <a:cubicBezTo>
                  <a:pt x="7" y="336"/>
                  <a:pt x="0" y="329"/>
                  <a:pt x="0" y="323"/>
                </a:cubicBezTo>
                <a:cubicBezTo>
                  <a:pt x="0" y="315"/>
                  <a:pt x="7" y="310"/>
                  <a:pt x="13" y="310"/>
                </a:cubicBezTo>
                <a:cubicBezTo>
                  <a:pt x="13" y="310"/>
                  <a:pt x="13" y="310"/>
                  <a:pt x="83" y="310"/>
                </a:cubicBezTo>
                <a:cubicBezTo>
                  <a:pt x="81" y="296"/>
                  <a:pt x="80" y="283"/>
                  <a:pt x="80" y="270"/>
                </a:cubicBezTo>
                <a:cubicBezTo>
                  <a:pt x="80" y="261"/>
                  <a:pt x="80" y="253"/>
                  <a:pt x="81" y="244"/>
                </a:cubicBezTo>
                <a:cubicBezTo>
                  <a:pt x="66" y="238"/>
                  <a:pt x="46" y="231"/>
                  <a:pt x="21" y="222"/>
                </a:cubicBezTo>
                <a:cubicBezTo>
                  <a:pt x="14" y="219"/>
                  <a:pt x="11" y="211"/>
                  <a:pt x="13" y="205"/>
                </a:cubicBezTo>
                <a:cubicBezTo>
                  <a:pt x="15" y="198"/>
                  <a:pt x="23" y="194"/>
                  <a:pt x="30" y="197"/>
                </a:cubicBezTo>
                <a:cubicBezTo>
                  <a:pt x="30" y="197"/>
                  <a:pt x="30" y="197"/>
                  <a:pt x="84" y="217"/>
                </a:cubicBezTo>
                <a:cubicBezTo>
                  <a:pt x="86" y="205"/>
                  <a:pt x="88" y="194"/>
                  <a:pt x="92" y="183"/>
                </a:cubicBezTo>
                <a:cubicBezTo>
                  <a:pt x="97" y="187"/>
                  <a:pt x="104" y="192"/>
                  <a:pt x="115" y="196"/>
                </a:cubicBezTo>
                <a:cubicBezTo>
                  <a:pt x="141" y="209"/>
                  <a:pt x="178" y="220"/>
                  <a:pt x="229" y="222"/>
                </a:cubicBezTo>
                <a:cubicBezTo>
                  <a:pt x="229" y="222"/>
                  <a:pt x="229" y="222"/>
                  <a:pt x="229" y="444"/>
                </a:cubicBezTo>
                <a:cubicBezTo>
                  <a:pt x="229" y="444"/>
                  <a:pt x="229" y="444"/>
                  <a:pt x="249" y="444"/>
                </a:cubicBezTo>
                <a:cubicBezTo>
                  <a:pt x="249" y="444"/>
                  <a:pt x="249" y="444"/>
                  <a:pt x="249" y="222"/>
                </a:cubicBezTo>
                <a:cubicBezTo>
                  <a:pt x="298" y="220"/>
                  <a:pt x="336" y="209"/>
                  <a:pt x="362" y="196"/>
                </a:cubicBezTo>
                <a:cubicBezTo>
                  <a:pt x="372" y="192"/>
                  <a:pt x="380" y="187"/>
                  <a:pt x="386" y="183"/>
                </a:cubicBezTo>
                <a:cubicBezTo>
                  <a:pt x="389" y="194"/>
                  <a:pt x="391" y="205"/>
                  <a:pt x="393" y="217"/>
                </a:cubicBezTo>
                <a:cubicBezTo>
                  <a:pt x="407" y="212"/>
                  <a:pt x="425" y="205"/>
                  <a:pt x="447" y="197"/>
                </a:cubicBezTo>
                <a:cubicBezTo>
                  <a:pt x="453" y="194"/>
                  <a:pt x="461" y="198"/>
                  <a:pt x="464" y="205"/>
                </a:cubicBezTo>
                <a:cubicBezTo>
                  <a:pt x="466" y="211"/>
                  <a:pt x="462" y="219"/>
                  <a:pt x="456" y="222"/>
                </a:cubicBezTo>
                <a:cubicBezTo>
                  <a:pt x="456" y="222"/>
                  <a:pt x="456" y="222"/>
                  <a:pt x="396" y="244"/>
                </a:cubicBezTo>
                <a:cubicBezTo>
                  <a:pt x="396" y="253"/>
                  <a:pt x="397" y="261"/>
                  <a:pt x="397" y="270"/>
                </a:cubicBezTo>
                <a:cubicBezTo>
                  <a:pt x="397" y="283"/>
                  <a:pt x="395" y="296"/>
                  <a:pt x="393" y="310"/>
                </a:cubicBezTo>
                <a:cubicBezTo>
                  <a:pt x="410" y="310"/>
                  <a:pt x="433" y="310"/>
                  <a:pt x="463" y="310"/>
                </a:cubicBezTo>
                <a:cubicBezTo>
                  <a:pt x="470" y="310"/>
                  <a:pt x="476" y="315"/>
                  <a:pt x="476" y="323"/>
                </a:cubicBezTo>
                <a:close/>
              </a:path>
            </a:pathLst>
          </a:custGeom>
          <a:solidFill>
            <a:srgbClr val="DC3C00"/>
          </a:solidFill>
          <a:ln>
            <a:noFill/>
          </a:ln>
          <a:extLst/>
        </p:spPr>
        <p:txBody>
          <a:bodyPr vert="horz" wrap="square" lIns="91427" tIns="45713" rIns="91427" bIns="45713" numCol="1" anchor="t" anchorCtr="0" compatLnSpc="1">
            <a:prstTxWarp prst="textNoShape">
              <a:avLst/>
            </a:prstTxWarp>
          </a:bodyPr>
          <a:lstStyle/>
          <a:p>
            <a:pPr defTabSz="914224">
              <a:defRPr/>
            </a:pPr>
            <a:endParaRPr lang="en-US" kern="0">
              <a:solidFill>
                <a:srgbClr val="505050"/>
              </a:solidFill>
            </a:endParaRPr>
          </a:p>
        </p:txBody>
      </p:sp>
    </p:spTree>
    <p:extLst>
      <p:ext uri="{BB962C8B-B14F-4D97-AF65-F5344CB8AC3E}">
        <p14:creationId xmlns:p14="http://schemas.microsoft.com/office/powerpoint/2010/main" val="217775233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2">
                                            <p:txEl>
                                              <p:pRg st="0" end="0"/>
                                            </p:txEl>
                                          </p:spTgt>
                                        </p:tgtEl>
                                        <p:attrNameLst>
                                          <p:attrName>style.visibility</p:attrName>
                                        </p:attrNameLst>
                                      </p:cBhvr>
                                      <p:to>
                                        <p:strVal val="visible"/>
                                      </p:to>
                                    </p:set>
                                    <p:animEffect transition="in" filter="fade">
                                      <p:cBhvr>
                                        <p:cTn id="7" dur="500"/>
                                        <p:tgtEl>
                                          <p:spTgt spid="3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2">
                                            <p:txEl>
                                              <p:pRg st="1" end="1"/>
                                            </p:txEl>
                                          </p:spTgt>
                                        </p:tgtEl>
                                        <p:attrNameLst>
                                          <p:attrName>style.visibility</p:attrName>
                                        </p:attrNameLst>
                                      </p:cBhvr>
                                      <p:to>
                                        <p:strVal val="visible"/>
                                      </p:to>
                                    </p:set>
                                    <p:animEffect transition="in" filter="fade">
                                      <p:cBhvr>
                                        <p:cTn id="12" dur="500"/>
                                        <p:tgtEl>
                                          <p:spTgt spid="32">
                                            <p:txEl>
                                              <p:pRg st="1" end="1"/>
                                            </p:txEl>
                                          </p:spTgt>
                                        </p:tgtEl>
                                      </p:cBhvr>
                                    </p:animEffect>
                                  </p:childTnLst>
                                </p:cTn>
                              </p:par>
                            </p:childTnLst>
                          </p:cTn>
                        </p:par>
                        <p:par>
                          <p:cTn id="13" fill="hold">
                            <p:stCondLst>
                              <p:cond delay="500"/>
                            </p:stCondLst>
                            <p:childTnLst>
                              <p:par>
                                <p:cTn id="14" presetID="10" presetClass="entr" presetSubtype="0" fill="hold" nodeType="afterEffect">
                                  <p:stCondLst>
                                    <p:cond delay="0"/>
                                  </p:stCondLst>
                                  <p:childTnLst>
                                    <p:set>
                                      <p:cBhvr>
                                        <p:cTn id="15" dur="1" fill="hold">
                                          <p:stCondLst>
                                            <p:cond delay="0"/>
                                          </p:stCondLst>
                                        </p:cTn>
                                        <p:tgtEl>
                                          <p:spTgt spid="50"/>
                                        </p:tgtEl>
                                        <p:attrNameLst>
                                          <p:attrName>style.visibility</p:attrName>
                                        </p:attrNameLst>
                                      </p:cBhvr>
                                      <p:to>
                                        <p:strVal val="visible"/>
                                      </p:to>
                                    </p:set>
                                    <p:animEffect transition="in" filter="fade">
                                      <p:cBhvr>
                                        <p:cTn id="16" dur="500"/>
                                        <p:tgtEl>
                                          <p:spTgt spid="50"/>
                                        </p:tgtEl>
                                      </p:cBhvr>
                                    </p:animEffect>
                                  </p:childTnLst>
                                </p:cTn>
                              </p:par>
                              <p:par>
                                <p:cTn id="17" presetID="10" presetClass="entr" presetSubtype="0" fill="hold" grpId="1" nodeType="withEffect">
                                  <p:stCondLst>
                                    <p:cond delay="0"/>
                                  </p:stCondLst>
                                  <p:childTnLst>
                                    <p:set>
                                      <p:cBhvr>
                                        <p:cTn id="18" dur="1" fill="hold">
                                          <p:stCondLst>
                                            <p:cond delay="0"/>
                                          </p:stCondLst>
                                        </p:cTn>
                                        <p:tgtEl>
                                          <p:spTgt spid="53"/>
                                        </p:tgtEl>
                                        <p:attrNameLst>
                                          <p:attrName>style.visibility</p:attrName>
                                        </p:attrNameLst>
                                      </p:cBhvr>
                                      <p:to>
                                        <p:strVal val="visible"/>
                                      </p:to>
                                    </p:set>
                                    <p:animEffect transition="in" filter="fade">
                                      <p:cBhvr>
                                        <p:cTn id="19" dur="500"/>
                                        <p:tgtEl>
                                          <p:spTgt spid="53"/>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33"/>
                                        </p:tgtEl>
                                        <p:attrNameLst>
                                          <p:attrName>style.visibility</p:attrName>
                                        </p:attrNameLst>
                                      </p:cBhvr>
                                      <p:to>
                                        <p:strVal val="visible"/>
                                      </p:to>
                                    </p:set>
                                    <p:animEffect transition="in" filter="fade">
                                      <p:cBhvr>
                                        <p:cTn id="22" dur="500"/>
                                        <p:tgtEl>
                                          <p:spTgt spid="33"/>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37"/>
                                        </p:tgtEl>
                                        <p:attrNameLst>
                                          <p:attrName>style.visibility</p:attrName>
                                        </p:attrNameLst>
                                      </p:cBhvr>
                                      <p:to>
                                        <p:strVal val="visible"/>
                                      </p:to>
                                    </p:set>
                                    <p:animEffect transition="in" filter="fade">
                                      <p:cBhvr>
                                        <p:cTn id="25" dur="500"/>
                                        <p:tgtEl>
                                          <p:spTgt spid="37"/>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39"/>
                                        </p:tgtEl>
                                        <p:attrNameLst>
                                          <p:attrName>style.visibility</p:attrName>
                                        </p:attrNameLst>
                                      </p:cBhvr>
                                      <p:to>
                                        <p:strVal val="visible"/>
                                      </p:to>
                                    </p:set>
                                    <p:animEffect transition="in" filter="fade">
                                      <p:cBhvr>
                                        <p:cTn id="28" dur="500"/>
                                        <p:tgtEl>
                                          <p:spTgt spid="39"/>
                                        </p:tgtEl>
                                      </p:cBhvr>
                                    </p:animEffect>
                                  </p:childTnLst>
                                </p:cTn>
                              </p:par>
                              <p:par>
                                <p:cTn id="29" presetID="10" presetClass="entr" presetSubtype="0" fill="hold" nodeType="withEffect">
                                  <p:stCondLst>
                                    <p:cond delay="0"/>
                                  </p:stCondLst>
                                  <p:childTnLst>
                                    <p:set>
                                      <p:cBhvr>
                                        <p:cTn id="30" dur="1" fill="hold">
                                          <p:stCondLst>
                                            <p:cond delay="0"/>
                                          </p:stCondLst>
                                        </p:cTn>
                                        <p:tgtEl>
                                          <p:spTgt spid="40"/>
                                        </p:tgtEl>
                                        <p:attrNameLst>
                                          <p:attrName>style.visibility</p:attrName>
                                        </p:attrNameLst>
                                      </p:cBhvr>
                                      <p:to>
                                        <p:strVal val="visible"/>
                                      </p:to>
                                    </p:set>
                                    <p:animEffect transition="in" filter="fade">
                                      <p:cBhvr>
                                        <p:cTn id="31" dur="500"/>
                                        <p:tgtEl>
                                          <p:spTgt spid="40"/>
                                        </p:tgtEl>
                                      </p:cBhvr>
                                    </p:animEffect>
                                  </p:childTnLst>
                                </p:cTn>
                              </p:par>
                              <p:par>
                                <p:cTn id="32" presetID="10" presetClass="entr" presetSubtype="0" fill="hold" nodeType="withEffect">
                                  <p:stCondLst>
                                    <p:cond delay="0"/>
                                  </p:stCondLst>
                                  <p:childTnLst>
                                    <p:set>
                                      <p:cBhvr>
                                        <p:cTn id="33" dur="1" fill="hold">
                                          <p:stCondLst>
                                            <p:cond delay="0"/>
                                          </p:stCondLst>
                                        </p:cTn>
                                        <p:tgtEl>
                                          <p:spTgt spid="54"/>
                                        </p:tgtEl>
                                        <p:attrNameLst>
                                          <p:attrName>style.visibility</p:attrName>
                                        </p:attrNameLst>
                                      </p:cBhvr>
                                      <p:to>
                                        <p:strVal val="visible"/>
                                      </p:to>
                                    </p:set>
                                    <p:animEffect transition="in" filter="fade">
                                      <p:cBhvr>
                                        <p:cTn id="34" dur="500"/>
                                        <p:tgtEl>
                                          <p:spTgt spid="54"/>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grpId="0" nodeType="clickEffect">
                                  <p:stCondLst>
                                    <p:cond delay="0"/>
                                  </p:stCondLst>
                                  <p:childTnLst>
                                    <p:set>
                                      <p:cBhvr>
                                        <p:cTn id="38" dur="1" fill="hold">
                                          <p:stCondLst>
                                            <p:cond delay="0"/>
                                          </p:stCondLst>
                                        </p:cTn>
                                        <p:tgtEl>
                                          <p:spTgt spid="35"/>
                                        </p:tgtEl>
                                        <p:attrNameLst>
                                          <p:attrName>style.visibility</p:attrName>
                                        </p:attrNameLst>
                                      </p:cBhvr>
                                      <p:to>
                                        <p:strVal val="visible"/>
                                      </p:to>
                                    </p:set>
                                    <p:animEffect transition="in" filter="fade">
                                      <p:cBhvr>
                                        <p:cTn id="39" dur="500"/>
                                        <p:tgtEl>
                                          <p:spTgt spid="35"/>
                                        </p:tgtEl>
                                      </p:cBhvr>
                                    </p:animEffect>
                                  </p:childTnLst>
                                </p:cTn>
                              </p:par>
                            </p:childTnLst>
                          </p:cTn>
                        </p:par>
                        <p:par>
                          <p:cTn id="40" fill="hold">
                            <p:stCondLst>
                              <p:cond delay="500"/>
                            </p:stCondLst>
                            <p:childTnLst>
                              <p:par>
                                <p:cTn id="41" presetID="8" presetClass="emph" presetSubtype="0" repeatCount="indefinite" fill="hold" nodeType="afterEffect">
                                  <p:stCondLst>
                                    <p:cond delay="0"/>
                                  </p:stCondLst>
                                  <p:childTnLst>
                                    <p:animRot by="21600000">
                                      <p:cBhvr>
                                        <p:cTn id="42" dur="2000" fill="hold"/>
                                        <p:tgtEl>
                                          <p:spTgt spid="50"/>
                                        </p:tgtEl>
                                        <p:attrNameLst>
                                          <p:attrName>r</p:attrName>
                                        </p:attrNameLst>
                                      </p:cBhvr>
                                    </p:animRot>
                                  </p:childTnLst>
                                </p:cTn>
                              </p:par>
                              <p:par>
                                <p:cTn id="43" presetID="8" presetClass="emph" presetSubtype="0" repeatCount="indefinite" fill="hold" grpId="0" nodeType="withEffect">
                                  <p:stCondLst>
                                    <p:cond delay="0"/>
                                  </p:stCondLst>
                                  <p:childTnLst>
                                    <p:animRot by="-21600000">
                                      <p:cBhvr>
                                        <p:cTn id="44" dur="2000" fill="hold"/>
                                        <p:tgtEl>
                                          <p:spTgt spid="53"/>
                                        </p:tgtEl>
                                        <p:attrNameLst>
                                          <p:attrName>r</p:attrName>
                                        </p:attrNameLst>
                                      </p:cBhvr>
                                    </p:animRot>
                                  </p:childTnLst>
                                </p:cTn>
                              </p:par>
                            </p:childTnLst>
                          </p:cTn>
                        </p:par>
                        <p:par>
                          <p:cTn id="45" fill="hold">
                            <p:stCondLst>
                              <p:cond delay="2500"/>
                            </p:stCondLst>
                            <p:childTnLst>
                              <p:par>
                                <p:cTn id="46" presetID="10" presetClass="entr" presetSubtype="0" fill="hold" grpId="0" nodeType="afterEffect">
                                  <p:stCondLst>
                                    <p:cond delay="0"/>
                                  </p:stCondLst>
                                  <p:childTnLst>
                                    <p:set>
                                      <p:cBhvr>
                                        <p:cTn id="47" dur="1" fill="hold">
                                          <p:stCondLst>
                                            <p:cond delay="0"/>
                                          </p:stCondLst>
                                        </p:cTn>
                                        <p:tgtEl>
                                          <p:spTgt spid="69"/>
                                        </p:tgtEl>
                                        <p:attrNameLst>
                                          <p:attrName>style.visibility</p:attrName>
                                        </p:attrNameLst>
                                      </p:cBhvr>
                                      <p:to>
                                        <p:strVal val="visible"/>
                                      </p:to>
                                    </p:set>
                                    <p:animEffect transition="in" filter="fade">
                                      <p:cBhvr>
                                        <p:cTn id="48" dur="500"/>
                                        <p:tgtEl>
                                          <p:spTgt spid="69"/>
                                        </p:tgtEl>
                                      </p:cBhvr>
                                    </p:animEffect>
                                  </p:childTnLst>
                                </p:cTn>
                              </p:par>
                            </p:childTnLst>
                          </p:cTn>
                        </p:par>
                        <p:par>
                          <p:cTn id="49" fill="hold">
                            <p:stCondLst>
                              <p:cond delay="3000"/>
                            </p:stCondLst>
                            <p:childTnLst>
                              <p:par>
                                <p:cTn id="50" presetID="10" presetClass="entr" presetSubtype="0" fill="hold" nodeType="afterEffect">
                                  <p:stCondLst>
                                    <p:cond delay="0"/>
                                  </p:stCondLst>
                                  <p:childTnLst>
                                    <p:set>
                                      <p:cBhvr>
                                        <p:cTn id="51" dur="1" fill="hold">
                                          <p:stCondLst>
                                            <p:cond delay="0"/>
                                          </p:stCondLst>
                                        </p:cTn>
                                        <p:tgtEl>
                                          <p:spTgt spid="66"/>
                                        </p:tgtEl>
                                        <p:attrNameLst>
                                          <p:attrName>style.visibility</p:attrName>
                                        </p:attrNameLst>
                                      </p:cBhvr>
                                      <p:to>
                                        <p:strVal val="visible"/>
                                      </p:to>
                                    </p:set>
                                    <p:animEffect transition="in" filter="fade">
                                      <p:cBhvr>
                                        <p:cTn id="52" dur="500"/>
                                        <p:tgtEl>
                                          <p:spTgt spid="66"/>
                                        </p:tgtEl>
                                      </p:cBhvr>
                                    </p:animEffect>
                                  </p:childTnLst>
                                </p:cTn>
                              </p:par>
                            </p:childTnLst>
                          </p:cTn>
                        </p:par>
                        <p:par>
                          <p:cTn id="53" fill="hold">
                            <p:stCondLst>
                              <p:cond delay="3500"/>
                            </p:stCondLst>
                            <p:childTnLst>
                              <p:par>
                                <p:cTn id="54" presetID="10" presetClass="entr" presetSubtype="0" fill="hold" grpId="0" nodeType="afterEffect">
                                  <p:stCondLst>
                                    <p:cond delay="0"/>
                                  </p:stCondLst>
                                  <p:childTnLst>
                                    <p:set>
                                      <p:cBhvr>
                                        <p:cTn id="55" dur="1" fill="hold">
                                          <p:stCondLst>
                                            <p:cond delay="0"/>
                                          </p:stCondLst>
                                        </p:cTn>
                                        <p:tgtEl>
                                          <p:spTgt spid="70"/>
                                        </p:tgtEl>
                                        <p:attrNameLst>
                                          <p:attrName>style.visibility</p:attrName>
                                        </p:attrNameLst>
                                      </p:cBhvr>
                                      <p:to>
                                        <p:strVal val="visible"/>
                                      </p:to>
                                    </p:set>
                                    <p:animEffect transition="in" filter="fade">
                                      <p:cBhvr>
                                        <p:cTn id="56" dur="500"/>
                                        <p:tgtEl>
                                          <p:spTgt spid="70"/>
                                        </p:tgtEl>
                                      </p:cBhvr>
                                    </p:animEffect>
                                  </p:childTnLst>
                                </p:cTn>
                              </p:par>
                            </p:childTnLst>
                          </p:cTn>
                        </p:par>
                        <p:par>
                          <p:cTn id="57" fill="hold">
                            <p:stCondLst>
                              <p:cond delay="4000"/>
                            </p:stCondLst>
                            <p:childTnLst>
                              <p:par>
                                <p:cTn id="58" presetID="10" presetClass="entr" presetSubtype="0" fill="hold" nodeType="afterEffect">
                                  <p:stCondLst>
                                    <p:cond delay="0"/>
                                  </p:stCondLst>
                                  <p:childTnLst>
                                    <p:set>
                                      <p:cBhvr>
                                        <p:cTn id="59" dur="1" fill="hold">
                                          <p:stCondLst>
                                            <p:cond delay="0"/>
                                          </p:stCondLst>
                                        </p:cTn>
                                        <p:tgtEl>
                                          <p:spTgt spid="57"/>
                                        </p:tgtEl>
                                        <p:attrNameLst>
                                          <p:attrName>style.visibility</p:attrName>
                                        </p:attrNameLst>
                                      </p:cBhvr>
                                      <p:to>
                                        <p:strVal val="visible"/>
                                      </p:to>
                                    </p:set>
                                    <p:animEffect transition="in" filter="fade">
                                      <p:cBhvr>
                                        <p:cTn id="60" dur="500"/>
                                        <p:tgtEl>
                                          <p:spTgt spid="57"/>
                                        </p:tgtEl>
                                      </p:cBhvr>
                                    </p:animEffect>
                                  </p:childTnLst>
                                </p:cTn>
                              </p:par>
                            </p:childTnLst>
                          </p:cTn>
                        </p:par>
                        <p:par>
                          <p:cTn id="61" fill="hold">
                            <p:stCondLst>
                              <p:cond delay="4500"/>
                            </p:stCondLst>
                            <p:childTnLst>
                              <p:par>
                                <p:cTn id="62" presetID="10" presetClass="entr" presetSubtype="0" fill="hold" grpId="0" nodeType="afterEffect">
                                  <p:stCondLst>
                                    <p:cond delay="0"/>
                                  </p:stCondLst>
                                  <p:childTnLst>
                                    <p:set>
                                      <p:cBhvr>
                                        <p:cTn id="63" dur="1" fill="hold">
                                          <p:stCondLst>
                                            <p:cond delay="0"/>
                                          </p:stCondLst>
                                        </p:cTn>
                                        <p:tgtEl>
                                          <p:spTgt spid="61"/>
                                        </p:tgtEl>
                                        <p:attrNameLst>
                                          <p:attrName>style.visibility</p:attrName>
                                        </p:attrNameLst>
                                      </p:cBhvr>
                                      <p:to>
                                        <p:strVal val="visible"/>
                                      </p:to>
                                    </p:set>
                                    <p:animEffect transition="in" filter="fade">
                                      <p:cBhvr>
                                        <p:cTn id="64" dur="500"/>
                                        <p:tgtEl>
                                          <p:spTgt spid="61"/>
                                        </p:tgtEl>
                                      </p:cBhvr>
                                    </p:animEffect>
                                  </p:childTnLst>
                                </p:cTn>
                              </p:par>
                            </p:childTnLst>
                          </p:cTn>
                        </p:par>
                        <p:par>
                          <p:cTn id="65" fill="hold">
                            <p:stCondLst>
                              <p:cond delay="5000"/>
                            </p:stCondLst>
                            <p:childTnLst>
                              <p:par>
                                <p:cTn id="66" presetID="42" presetClass="path" presetSubtype="0" accel="50000" decel="50000" fill="hold" grpId="1" nodeType="afterEffect">
                                  <p:stCondLst>
                                    <p:cond delay="0"/>
                                  </p:stCondLst>
                                  <p:childTnLst>
                                    <p:animMotion origin="layout" path="M 4.375E-6 3.7037E-7 L 0.02578 -0.20694 " pathEditMode="relative" rAng="0" ptsTypes="AA">
                                      <p:cBhvr>
                                        <p:cTn id="67" dur="2000" fill="hold"/>
                                        <p:tgtEl>
                                          <p:spTgt spid="69"/>
                                        </p:tgtEl>
                                        <p:attrNameLst>
                                          <p:attrName>ppt_x</p:attrName>
                                          <p:attrName>ppt_y</p:attrName>
                                        </p:attrNameLst>
                                      </p:cBhvr>
                                      <p:rCtr x="1289" y="-10347"/>
                                    </p:animMotion>
                                  </p:childTnLst>
                                </p:cTn>
                              </p:par>
                              <p:par>
                                <p:cTn id="68" presetID="42" presetClass="path" presetSubtype="0" accel="50000" decel="50000" fill="hold" grpId="1" nodeType="withEffect">
                                  <p:stCondLst>
                                    <p:cond delay="0"/>
                                  </p:stCondLst>
                                  <p:childTnLst>
                                    <p:animMotion origin="layout" path="M -1.25E-6 4.44444E-6 L 0.08151 0.00416 " pathEditMode="relative" rAng="0" ptsTypes="AA">
                                      <p:cBhvr>
                                        <p:cTn id="69" dur="2000" fill="hold"/>
                                        <p:tgtEl>
                                          <p:spTgt spid="70"/>
                                        </p:tgtEl>
                                        <p:attrNameLst>
                                          <p:attrName>ppt_x</p:attrName>
                                          <p:attrName>ppt_y</p:attrName>
                                        </p:attrNameLst>
                                      </p:cBhvr>
                                      <p:rCtr x="4076" y="208"/>
                                    </p:animMotion>
                                  </p:childTnLst>
                                </p:cTn>
                              </p:par>
                              <p:par>
                                <p:cTn id="70" presetID="42" presetClass="path" presetSubtype="0" accel="50000" decel="50000" fill="hold" nodeType="withEffect">
                                  <p:stCondLst>
                                    <p:cond delay="0"/>
                                  </p:stCondLst>
                                  <p:childTnLst>
                                    <p:animMotion origin="layout" path="M 5E-6 7.40741E-7 L -0.04453 -0.14306 " pathEditMode="relative" rAng="0" ptsTypes="AA">
                                      <p:cBhvr>
                                        <p:cTn id="71" dur="2000" fill="hold"/>
                                        <p:tgtEl>
                                          <p:spTgt spid="66"/>
                                        </p:tgtEl>
                                        <p:attrNameLst>
                                          <p:attrName>ppt_x</p:attrName>
                                          <p:attrName>ppt_y</p:attrName>
                                        </p:attrNameLst>
                                      </p:cBhvr>
                                      <p:rCtr x="-2227" y="-7153"/>
                                    </p:animMotion>
                                  </p:childTnLst>
                                </p:cTn>
                              </p:par>
                              <p:par>
                                <p:cTn id="72" presetID="42" presetClass="path" presetSubtype="0" accel="50000" decel="50000" fill="hold" grpId="1" nodeType="withEffect">
                                  <p:stCondLst>
                                    <p:cond delay="0"/>
                                  </p:stCondLst>
                                  <p:childTnLst>
                                    <p:animMotion origin="layout" path="M -1.66667E-6 2.96296E-6 L -0.04453 -0.24005 " pathEditMode="relative" rAng="0" ptsTypes="AA">
                                      <p:cBhvr>
                                        <p:cTn id="73" dur="2000" fill="hold"/>
                                        <p:tgtEl>
                                          <p:spTgt spid="61"/>
                                        </p:tgtEl>
                                        <p:attrNameLst>
                                          <p:attrName>ppt_x</p:attrName>
                                          <p:attrName>ppt_y</p:attrName>
                                        </p:attrNameLst>
                                      </p:cBhvr>
                                      <p:rCtr x="-2227" y="-12014"/>
                                    </p:animMotion>
                                  </p:childTnLst>
                                </p:cTn>
                              </p:par>
                              <p:par>
                                <p:cTn id="74" presetID="42" presetClass="path" presetSubtype="0" accel="50000" decel="50000" fill="hold" nodeType="withEffect">
                                  <p:stCondLst>
                                    <p:cond delay="0"/>
                                  </p:stCondLst>
                                  <p:childTnLst>
                                    <p:animMotion origin="layout" path="M -3.33333E-6 4.07407E-6 L -3.33333E-6 0.25 " pathEditMode="relative" rAng="0" ptsTypes="AA">
                                      <p:cBhvr>
                                        <p:cTn id="75" dur="2000" fill="hold"/>
                                        <p:tgtEl>
                                          <p:spTgt spid="57"/>
                                        </p:tgtEl>
                                        <p:attrNameLst>
                                          <p:attrName>ppt_x</p:attrName>
                                          <p:attrName>ppt_y</p:attrName>
                                        </p:attrNameLst>
                                      </p:cBhvr>
                                      <p:rCtr x="0" y="1250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build="p"/>
      <p:bldP spid="33" grpId="0" animBg="1"/>
      <p:bldP spid="35" grpId="0" animBg="1"/>
      <p:bldP spid="37" grpId="0" animBg="1"/>
      <p:bldP spid="39" grpId="0" animBg="1"/>
      <p:bldP spid="53" grpId="0" animBg="1"/>
      <p:bldP spid="53" grpId="1" animBg="1"/>
      <p:bldP spid="61" grpId="0" animBg="1"/>
      <p:bldP spid="61" grpId="1" animBg="1"/>
      <p:bldP spid="69" grpId="0" animBg="1"/>
      <p:bldP spid="69" grpId="1" animBg="1"/>
      <p:bldP spid="70" grpId="0" animBg="1"/>
      <p:bldP spid="70" grpId="1"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Helping protect OS and applications</a:t>
            </a:r>
          </a:p>
        </p:txBody>
      </p:sp>
      <p:sp>
        <p:nvSpPr>
          <p:cNvPr id="19" name="Freeform: Shape 18"/>
          <p:cNvSpPr/>
          <p:nvPr/>
        </p:nvSpPr>
        <p:spPr bwMode="auto">
          <a:xfrm>
            <a:off x="11398629" y="228773"/>
            <a:ext cx="658129" cy="737198"/>
          </a:xfrm>
          <a:custGeom>
            <a:avLst/>
            <a:gdLst>
              <a:gd name="connsiteX0" fmla="*/ 357818 w 702343"/>
              <a:gd name="connsiteY0" fmla="*/ 38488 h 786724"/>
              <a:gd name="connsiteX1" fmla="*/ 33977 w 702343"/>
              <a:gd name="connsiteY1" fmla="*/ 362329 h 786724"/>
              <a:gd name="connsiteX2" fmla="*/ 357818 w 702343"/>
              <a:gd name="connsiteY2" fmla="*/ 686170 h 786724"/>
              <a:gd name="connsiteX3" fmla="*/ 681659 w 702343"/>
              <a:gd name="connsiteY3" fmla="*/ 362329 h 786724"/>
              <a:gd name="connsiteX4" fmla="*/ 357818 w 702343"/>
              <a:gd name="connsiteY4" fmla="*/ 38488 h 786724"/>
              <a:gd name="connsiteX5" fmla="*/ 0 w 702343"/>
              <a:gd name="connsiteY5" fmla="*/ 0 h 786724"/>
              <a:gd name="connsiteX6" fmla="*/ 702343 w 702343"/>
              <a:gd name="connsiteY6" fmla="*/ 0 h 786724"/>
              <a:gd name="connsiteX7" fmla="*/ 702343 w 702343"/>
              <a:gd name="connsiteY7" fmla="*/ 786724 h 786724"/>
              <a:gd name="connsiteX8" fmla="*/ 0 w 702343"/>
              <a:gd name="connsiteY8" fmla="*/ 786724 h 7867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02343" h="786724">
                <a:moveTo>
                  <a:pt x="357818" y="38488"/>
                </a:moveTo>
                <a:cubicBezTo>
                  <a:pt x="178966" y="38488"/>
                  <a:pt x="33977" y="183477"/>
                  <a:pt x="33977" y="362329"/>
                </a:cubicBezTo>
                <a:cubicBezTo>
                  <a:pt x="33977" y="541181"/>
                  <a:pt x="178966" y="686170"/>
                  <a:pt x="357818" y="686170"/>
                </a:cubicBezTo>
                <a:cubicBezTo>
                  <a:pt x="536670" y="686170"/>
                  <a:pt x="681659" y="541181"/>
                  <a:pt x="681659" y="362329"/>
                </a:cubicBezTo>
                <a:cubicBezTo>
                  <a:pt x="681659" y="183477"/>
                  <a:pt x="536670" y="38488"/>
                  <a:pt x="357818" y="38488"/>
                </a:cubicBezTo>
                <a:close/>
                <a:moveTo>
                  <a:pt x="0" y="0"/>
                </a:moveTo>
                <a:lnTo>
                  <a:pt x="702343" y="0"/>
                </a:lnTo>
                <a:lnTo>
                  <a:pt x="702343" y="786724"/>
                </a:lnTo>
                <a:lnTo>
                  <a:pt x="0" y="786724"/>
                </a:lnTo>
                <a:close/>
              </a:path>
            </a:pathLst>
          </a:custGeom>
          <a:solidFill>
            <a:srgbClr val="FFFFF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6521" tIns="149217" rIns="186521" bIns="149217" numCol="1" spcCol="0" rtlCol="0" fromWordArt="0" anchor="t" anchorCtr="0" forceAA="0" compatLnSpc="1">
            <a:prstTxWarp prst="textNoShape">
              <a:avLst/>
            </a:prstTxWarp>
            <a:noAutofit/>
          </a:bodyPr>
          <a:lstStyle/>
          <a:p>
            <a:pPr algn="ctr" defTabSz="951028" fontAlgn="base">
              <a:lnSpc>
                <a:spcPct val="90000"/>
              </a:lnSpc>
              <a:spcBef>
                <a:spcPct val="0"/>
              </a:spcBef>
              <a:spcAft>
                <a:spcPct val="0"/>
              </a:spcAft>
            </a:pPr>
            <a:endParaRPr lang="en-US" sz="2448" dirty="0" err="1">
              <a:gradFill>
                <a:gsLst>
                  <a:gs pos="0">
                    <a:srgbClr val="FFFFFF"/>
                  </a:gs>
                  <a:gs pos="100000">
                    <a:srgbClr val="FFFFFF"/>
                  </a:gs>
                </a:gsLst>
                <a:lin ang="5400000" scaled="0"/>
              </a:gradFill>
              <a:ea typeface="Segoe UI" pitchFamily="34" charset="0"/>
              <a:cs typeface="Segoe UI" pitchFamily="34" charset="0"/>
            </a:endParaRPr>
          </a:p>
        </p:txBody>
      </p:sp>
      <p:sp>
        <p:nvSpPr>
          <p:cNvPr id="24" name="Freeform 24"/>
          <p:cNvSpPr>
            <a:spLocks noEditPoints="1"/>
          </p:cNvSpPr>
          <p:nvPr/>
        </p:nvSpPr>
        <p:spPr bwMode="auto">
          <a:xfrm>
            <a:off x="7769330" y="2972353"/>
            <a:ext cx="3199946" cy="1165052"/>
          </a:xfrm>
          <a:custGeom>
            <a:avLst/>
            <a:gdLst>
              <a:gd name="T0" fmla="*/ 1995 w 2183"/>
              <a:gd name="T1" fmla="*/ 141 h 792"/>
              <a:gd name="T2" fmla="*/ 1316 w 2183"/>
              <a:gd name="T3" fmla="*/ 141 h 792"/>
              <a:gd name="T4" fmla="*/ 1091 w 2183"/>
              <a:gd name="T5" fmla="*/ 313 h 792"/>
              <a:gd name="T6" fmla="*/ 867 w 2183"/>
              <a:gd name="T7" fmla="*/ 141 h 792"/>
              <a:gd name="T8" fmla="*/ 188 w 2183"/>
              <a:gd name="T9" fmla="*/ 141 h 792"/>
              <a:gd name="T10" fmla="*/ 188 w 2183"/>
              <a:gd name="T11" fmla="*/ 651 h 792"/>
              <a:gd name="T12" fmla="*/ 867 w 2183"/>
              <a:gd name="T13" fmla="*/ 651 h 792"/>
              <a:gd name="T14" fmla="*/ 1091 w 2183"/>
              <a:gd name="T15" fmla="*/ 479 h 792"/>
              <a:gd name="T16" fmla="*/ 1316 w 2183"/>
              <a:gd name="T17" fmla="*/ 651 h 792"/>
              <a:gd name="T18" fmla="*/ 1995 w 2183"/>
              <a:gd name="T19" fmla="*/ 651 h 792"/>
              <a:gd name="T20" fmla="*/ 1995 w 2183"/>
              <a:gd name="T21" fmla="*/ 141 h 792"/>
              <a:gd name="T22" fmla="*/ 752 w 2183"/>
              <a:gd name="T23" fmla="*/ 568 h 792"/>
              <a:gd name="T24" fmla="*/ 297 w 2183"/>
              <a:gd name="T25" fmla="*/ 568 h 792"/>
              <a:gd name="T26" fmla="*/ 297 w 2183"/>
              <a:gd name="T27" fmla="*/ 224 h 792"/>
              <a:gd name="T28" fmla="*/ 752 w 2183"/>
              <a:gd name="T29" fmla="*/ 224 h 792"/>
              <a:gd name="T30" fmla="*/ 752 w 2183"/>
              <a:gd name="T31" fmla="*/ 224 h 792"/>
              <a:gd name="T32" fmla="*/ 981 w 2183"/>
              <a:gd name="T33" fmla="*/ 396 h 792"/>
              <a:gd name="T34" fmla="*/ 976 w 2183"/>
              <a:gd name="T35" fmla="*/ 396 h 792"/>
              <a:gd name="T36" fmla="*/ 981 w 2183"/>
              <a:gd name="T37" fmla="*/ 396 h 792"/>
              <a:gd name="T38" fmla="*/ 752 w 2183"/>
              <a:gd name="T39" fmla="*/ 568 h 792"/>
              <a:gd name="T40" fmla="*/ 752 w 2183"/>
              <a:gd name="T41" fmla="*/ 568 h 792"/>
              <a:gd name="T42" fmla="*/ 1885 w 2183"/>
              <a:gd name="T43" fmla="*/ 568 h 792"/>
              <a:gd name="T44" fmla="*/ 1431 w 2183"/>
              <a:gd name="T45" fmla="*/ 568 h 792"/>
              <a:gd name="T46" fmla="*/ 1201 w 2183"/>
              <a:gd name="T47" fmla="*/ 396 h 792"/>
              <a:gd name="T48" fmla="*/ 1206 w 2183"/>
              <a:gd name="T49" fmla="*/ 396 h 792"/>
              <a:gd name="T50" fmla="*/ 1201 w 2183"/>
              <a:gd name="T51" fmla="*/ 396 h 792"/>
              <a:gd name="T52" fmla="*/ 1431 w 2183"/>
              <a:gd name="T53" fmla="*/ 224 h 792"/>
              <a:gd name="T54" fmla="*/ 1431 w 2183"/>
              <a:gd name="T55" fmla="*/ 224 h 792"/>
              <a:gd name="T56" fmla="*/ 1885 w 2183"/>
              <a:gd name="T57" fmla="*/ 224 h 792"/>
              <a:gd name="T58" fmla="*/ 1885 w 2183"/>
              <a:gd name="T59" fmla="*/ 568 h 7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2183" h="792">
                <a:moveTo>
                  <a:pt x="1995" y="141"/>
                </a:moveTo>
                <a:cubicBezTo>
                  <a:pt x="1807" y="0"/>
                  <a:pt x="1504" y="0"/>
                  <a:pt x="1316" y="141"/>
                </a:cubicBezTo>
                <a:cubicBezTo>
                  <a:pt x="1091" y="313"/>
                  <a:pt x="1091" y="313"/>
                  <a:pt x="1091" y="313"/>
                </a:cubicBezTo>
                <a:cubicBezTo>
                  <a:pt x="867" y="141"/>
                  <a:pt x="867" y="141"/>
                  <a:pt x="867" y="141"/>
                </a:cubicBezTo>
                <a:cubicBezTo>
                  <a:pt x="679" y="0"/>
                  <a:pt x="376" y="0"/>
                  <a:pt x="188" y="141"/>
                </a:cubicBezTo>
                <a:cubicBezTo>
                  <a:pt x="0" y="282"/>
                  <a:pt x="0" y="511"/>
                  <a:pt x="188" y="651"/>
                </a:cubicBezTo>
                <a:cubicBezTo>
                  <a:pt x="376" y="792"/>
                  <a:pt x="679" y="792"/>
                  <a:pt x="867" y="651"/>
                </a:cubicBezTo>
                <a:cubicBezTo>
                  <a:pt x="1091" y="479"/>
                  <a:pt x="1091" y="479"/>
                  <a:pt x="1091" y="479"/>
                </a:cubicBezTo>
                <a:cubicBezTo>
                  <a:pt x="1316" y="651"/>
                  <a:pt x="1316" y="651"/>
                  <a:pt x="1316" y="651"/>
                </a:cubicBezTo>
                <a:cubicBezTo>
                  <a:pt x="1504" y="792"/>
                  <a:pt x="1807" y="792"/>
                  <a:pt x="1995" y="651"/>
                </a:cubicBezTo>
                <a:cubicBezTo>
                  <a:pt x="2183" y="511"/>
                  <a:pt x="2183" y="282"/>
                  <a:pt x="1995" y="141"/>
                </a:cubicBezTo>
                <a:close/>
                <a:moveTo>
                  <a:pt x="752" y="568"/>
                </a:moveTo>
                <a:cubicBezTo>
                  <a:pt x="626" y="661"/>
                  <a:pt x="423" y="661"/>
                  <a:pt x="297" y="568"/>
                </a:cubicBezTo>
                <a:cubicBezTo>
                  <a:pt x="172" y="474"/>
                  <a:pt x="172" y="318"/>
                  <a:pt x="297" y="224"/>
                </a:cubicBezTo>
                <a:cubicBezTo>
                  <a:pt x="423" y="131"/>
                  <a:pt x="626" y="131"/>
                  <a:pt x="752" y="224"/>
                </a:cubicBezTo>
                <a:cubicBezTo>
                  <a:pt x="752" y="224"/>
                  <a:pt x="752" y="224"/>
                  <a:pt x="752" y="224"/>
                </a:cubicBezTo>
                <a:cubicBezTo>
                  <a:pt x="981" y="396"/>
                  <a:pt x="981" y="396"/>
                  <a:pt x="981" y="396"/>
                </a:cubicBezTo>
                <a:cubicBezTo>
                  <a:pt x="976" y="396"/>
                  <a:pt x="976" y="396"/>
                  <a:pt x="976" y="396"/>
                </a:cubicBezTo>
                <a:cubicBezTo>
                  <a:pt x="981" y="396"/>
                  <a:pt x="981" y="396"/>
                  <a:pt x="981" y="396"/>
                </a:cubicBezTo>
                <a:cubicBezTo>
                  <a:pt x="752" y="568"/>
                  <a:pt x="752" y="568"/>
                  <a:pt x="752" y="568"/>
                </a:cubicBezTo>
                <a:cubicBezTo>
                  <a:pt x="752" y="568"/>
                  <a:pt x="752" y="568"/>
                  <a:pt x="752" y="568"/>
                </a:cubicBezTo>
                <a:close/>
                <a:moveTo>
                  <a:pt x="1885" y="568"/>
                </a:moveTo>
                <a:cubicBezTo>
                  <a:pt x="1760" y="661"/>
                  <a:pt x="1556" y="661"/>
                  <a:pt x="1431" y="568"/>
                </a:cubicBezTo>
                <a:cubicBezTo>
                  <a:pt x="1201" y="396"/>
                  <a:pt x="1201" y="396"/>
                  <a:pt x="1201" y="396"/>
                </a:cubicBezTo>
                <a:cubicBezTo>
                  <a:pt x="1206" y="396"/>
                  <a:pt x="1206" y="396"/>
                  <a:pt x="1206" y="396"/>
                </a:cubicBezTo>
                <a:cubicBezTo>
                  <a:pt x="1201" y="396"/>
                  <a:pt x="1201" y="396"/>
                  <a:pt x="1201" y="396"/>
                </a:cubicBezTo>
                <a:cubicBezTo>
                  <a:pt x="1431" y="224"/>
                  <a:pt x="1431" y="224"/>
                  <a:pt x="1431" y="224"/>
                </a:cubicBezTo>
                <a:cubicBezTo>
                  <a:pt x="1431" y="224"/>
                  <a:pt x="1431" y="224"/>
                  <a:pt x="1431" y="224"/>
                </a:cubicBezTo>
                <a:cubicBezTo>
                  <a:pt x="1556" y="131"/>
                  <a:pt x="1760" y="131"/>
                  <a:pt x="1885" y="224"/>
                </a:cubicBezTo>
                <a:cubicBezTo>
                  <a:pt x="2010" y="318"/>
                  <a:pt x="2010" y="474"/>
                  <a:pt x="1885" y="568"/>
                </a:cubicBezTo>
                <a:close/>
              </a:path>
            </a:pathLst>
          </a:custGeom>
          <a:solidFill>
            <a:srgbClr val="107C10">
              <a:alpha val="30000"/>
            </a:srgbClr>
          </a:solidFill>
          <a:ln>
            <a:noFill/>
          </a:ln>
        </p:spPr>
        <p:txBody>
          <a:bodyPr vert="horz" wrap="square" lIns="91427" tIns="45713" rIns="91427" bIns="45713" numCol="1" anchor="t" anchorCtr="0" compatLnSpc="1">
            <a:prstTxWarp prst="textNoShape">
              <a:avLst/>
            </a:prstTxWarp>
          </a:bodyPr>
          <a:lstStyle/>
          <a:p>
            <a:pPr defTabSz="932597"/>
            <a:endParaRPr lang="en-US">
              <a:solidFill>
                <a:srgbClr val="002050"/>
              </a:solidFill>
            </a:endParaRPr>
          </a:p>
        </p:txBody>
      </p:sp>
      <p:sp>
        <p:nvSpPr>
          <p:cNvPr id="25" name="Rectangle 24"/>
          <p:cNvSpPr/>
          <p:nvPr/>
        </p:nvSpPr>
        <p:spPr bwMode="auto">
          <a:xfrm>
            <a:off x="10131196" y="2877980"/>
            <a:ext cx="1627303" cy="1215163"/>
          </a:xfrm>
          <a:prstGeom prst="rect">
            <a:avLst/>
          </a:prstGeom>
          <a:solidFill>
            <a:schemeClr val="bg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54" tIns="146283" rIns="182854" bIns="146283" numCol="1" spcCol="0" rtlCol="0" fromWordArt="0" anchor="t" anchorCtr="0" forceAA="0" compatLnSpc="1">
            <a:prstTxWarp prst="textNoShape">
              <a:avLst/>
            </a:prstTxWarp>
            <a:noAutofit/>
          </a:bodyPr>
          <a:lstStyle/>
          <a:p>
            <a:pPr algn="ctr" defTabSz="932293" fontAlgn="base">
              <a:lnSpc>
                <a:spcPct val="90000"/>
              </a:lnSpc>
              <a:spcBef>
                <a:spcPct val="0"/>
              </a:spcBef>
              <a:spcAft>
                <a:spcPct val="0"/>
              </a:spcAft>
            </a:pPr>
            <a:endParaRPr lang="en-US" sz="2400" dirty="0" err="1">
              <a:gradFill>
                <a:gsLst>
                  <a:gs pos="0">
                    <a:srgbClr val="FFFFFF"/>
                  </a:gs>
                  <a:gs pos="100000">
                    <a:srgbClr val="FFFFFF"/>
                  </a:gs>
                </a:gsLst>
                <a:lin ang="5400000" scaled="0"/>
              </a:gradFill>
              <a:ea typeface="Segoe UI" pitchFamily="34" charset="0"/>
              <a:cs typeface="Segoe UI" pitchFamily="34" charset="0"/>
            </a:endParaRPr>
          </a:p>
        </p:txBody>
      </p:sp>
      <p:sp>
        <p:nvSpPr>
          <p:cNvPr id="26" name="Freeform 20"/>
          <p:cNvSpPr>
            <a:spLocks noEditPoints="1"/>
          </p:cNvSpPr>
          <p:nvPr/>
        </p:nvSpPr>
        <p:spPr bwMode="auto">
          <a:xfrm>
            <a:off x="10071138" y="2813727"/>
            <a:ext cx="1801001" cy="1556031"/>
          </a:xfrm>
          <a:custGeom>
            <a:avLst/>
            <a:gdLst>
              <a:gd name="T0" fmla="*/ 0 w 4220"/>
              <a:gd name="T1" fmla="*/ 0 h 3646"/>
              <a:gd name="T2" fmla="*/ 4220 w 4220"/>
              <a:gd name="T3" fmla="*/ 0 h 3646"/>
              <a:gd name="T4" fmla="*/ 4220 w 4220"/>
              <a:gd name="T5" fmla="*/ 3136 h 3646"/>
              <a:gd name="T6" fmla="*/ 2366 w 4220"/>
              <a:gd name="T7" fmla="*/ 3136 h 3646"/>
              <a:gd name="T8" fmla="*/ 2366 w 4220"/>
              <a:gd name="T9" fmla="*/ 3390 h 3646"/>
              <a:gd name="T10" fmla="*/ 3146 w 4220"/>
              <a:gd name="T11" fmla="*/ 3390 h 3646"/>
              <a:gd name="T12" fmla="*/ 3146 w 4220"/>
              <a:gd name="T13" fmla="*/ 3646 h 3646"/>
              <a:gd name="T14" fmla="*/ 1036 w 4220"/>
              <a:gd name="T15" fmla="*/ 3646 h 3646"/>
              <a:gd name="T16" fmla="*/ 1036 w 4220"/>
              <a:gd name="T17" fmla="*/ 3390 h 3646"/>
              <a:gd name="T18" fmla="*/ 1854 w 4220"/>
              <a:gd name="T19" fmla="*/ 3390 h 3646"/>
              <a:gd name="T20" fmla="*/ 1854 w 4220"/>
              <a:gd name="T21" fmla="*/ 3136 h 3646"/>
              <a:gd name="T22" fmla="*/ 0 w 4220"/>
              <a:gd name="T23" fmla="*/ 3136 h 3646"/>
              <a:gd name="T24" fmla="*/ 0 w 4220"/>
              <a:gd name="T25" fmla="*/ 0 h 3646"/>
              <a:gd name="T26" fmla="*/ 0 w 4220"/>
              <a:gd name="T27" fmla="*/ 0 h 3646"/>
              <a:gd name="T28" fmla="*/ 0 w 4220"/>
              <a:gd name="T29" fmla="*/ 0 h 3646"/>
              <a:gd name="T30" fmla="*/ 0 w 4220"/>
              <a:gd name="T31" fmla="*/ 0 h 3646"/>
              <a:gd name="T32" fmla="*/ 253 w 4220"/>
              <a:gd name="T33" fmla="*/ 256 h 3646"/>
              <a:gd name="T34" fmla="*/ 253 w 4220"/>
              <a:gd name="T35" fmla="*/ 2863 h 3646"/>
              <a:gd name="T36" fmla="*/ 3967 w 4220"/>
              <a:gd name="T37" fmla="*/ 2863 h 3646"/>
              <a:gd name="T38" fmla="*/ 3967 w 4220"/>
              <a:gd name="T39" fmla="*/ 256 h 3646"/>
              <a:gd name="T40" fmla="*/ 253 w 4220"/>
              <a:gd name="T41" fmla="*/ 256 h 3646"/>
              <a:gd name="T42" fmla="*/ 253 w 4220"/>
              <a:gd name="T43" fmla="*/ 256 h 3646"/>
              <a:gd name="T44" fmla="*/ 253 w 4220"/>
              <a:gd name="T45" fmla="*/ 256 h 36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220" h="3646">
                <a:moveTo>
                  <a:pt x="0" y="0"/>
                </a:moveTo>
                <a:lnTo>
                  <a:pt x="4220" y="0"/>
                </a:lnTo>
                <a:lnTo>
                  <a:pt x="4220" y="3136"/>
                </a:lnTo>
                <a:lnTo>
                  <a:pt x="2366" y="3136"/>
                </a:lnTo>
                <a:lnTo>
                  <a:pt x="2366" y="3390"/>
                </a:lnTo>
                <a:lnTo>
                  <a:pt x="3146" y="3390"/>
                </a:lnTo>
                <a:lnTo>
                  <a:pt x="3146" y="3646"/>
                </a:lnTo>
                <a:lnTo>
                  <a:pt x="1036" y="3646"/>
                </a:lnTo>
                <a:lnTo>
                  <a:pt x="1036" y="3390"/>
                </a:lnTo>
                <a:lnTo>
                  <a:pt x="1854" y="3390"/>
                </a:lnTo>
                <a:lnTo>
                  <a:pt x="1854" y="3136"/>
                </a:lnTo>
                <a:lnTo>
                  <a:pt x="0" y="3136"/>
                </a:lnTo>
                <a:lnTo>
                  <a:pt x="0" y="0"/>
                </a:lnTo>
                <a:lnTo>
                  <a:pt x="0" y="0"/>
                </a:lnTo>
                <a:lnTo>
                  <a:pt x="0" y="0"/>
                </a:lnTo>
                <a:lnTo>
                  <a:pt x="0" y="0"/>
                </a:lnTo>
                <a:close/>
                <a:moveTo>
                  <a:pt x="253" y="256"/>
                </a:moveTo>
                <a:lnTo>
                  <a:pt x="253" y="2863"/>
                </a:lnTo>
                <a:lnTo>
                  <a:pt x="3967" y="2863"/>
                </a:lnTo>
                <a:lnTo>
                  <a:pt x="3967" y="256"/>
                </a:lnTo>
                <a:lnTo>
                  <a:pt x="253" y="256"/>
                </a:lnTo>
                <a:lnTo>
                  <a:pt x="253" y="256"/>
                </a:lnTo>
                <a:lnTo>
                  <a:pt x="253" y="256"/>
                </a:lnTo>
                <a:close/>
              </a:path>
            </a:pathLst>
          </a:custGeom>
          <a:solidFill>
            <a:srgbClr val="00BCF2"/>
          </a:solidFill>
          <a:ln>
            <a:noFill/>
          </a:ln>
        </p:spPr>
        <p:txBody>
          <a:bodyPr vert="horz" wrap="square" lIns="91427" tIns="45713" rIns="91427" bIns="45713" numCol="1" anchor="t" anchorCtr="0" compatLnSpc="1">
            <a:prstTxWarp prst="textNoShape">
              <a:avLst/>
            </a:prstTxWarp>
          </a:bodyPr>
          <a:lstStyle/>
          <a:p>
            <a:pPr defTabSz="932597"/>
            <a:endParaRPr lang="en-US">
              <a:solidFill>
                <a:srgbClr val="002050"/>
              </a:solidFill>
            </a:endParaRPr>
          </a:p>
        </p:txBody>
      </p:sp>
      <p:grpSp>
        <p:nvGrpSpPr>
          <p:cNvPr id="27" name="Group 26"/>
          <p:cNvGrpSpPr/>
          <p:nvPr/>
        </p:nvGrpSpPr>
        <p:grpSpPr>
          <a:xfrm>
            <a:off x="7320616" y="2874117"/>
            <a:ext cx="1362985" cy="1371405"/>
            <a:chOff x="6245709" y="2582862"/>
            <a:chExt cx="1363178" cy="1371600"/>
          </a:xfrm>
        </p:grpSpPr>
        <p:sp>
          <p:nvSpPr>
            <p:cNvPr id="28" name="Rectangle 27"/>
            <p:cNvSpPr/>
            <p:nvPr/>
          </p:nvSpPr>
          <p:spPr bwMode="auto">
            <a:xfrm>
              <a:off x="6245709" y="2582862"/>
              <a:ext cx="1363178" cy="1371600"/>
            </a:xfrm>
            <a:prstGeom prst="rect">
              <a:avLst/>
            </a:prstGeom>
            <a:solidFill>
              <a:schemeClr val="bg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54" tIns="146283" rIns="182854" bIns="146283" numCol="1" spcCol="0" rtlCol="0" fromWordArt="0" anchor="t" anchorCtr="0" forceAA="0" compatLnSpc="1">
              <a:prstTxWarp prst="textNoShape">
                <a:avLst/>
              </a:prstTxWarp>
              <a:noAutofit/>
            </a:bodyPr>
            <a:lstStyle/>
            <a:p>
              <a:pPr algn="ctr" defTabSz="932293" fontAlgn="base">
                <a:lnSpc>
                  <a:spcPct val="90000"/>
                </a:lnSpc>
                <a:spcBef>
                  <a:spcPct val="0"/>
                </a:spcBef>
                <a:spcAft>
                  <a:spcPct val="0"/>
                </a:spcAft>
              </a:pPr>
              <a:endParaRPr lang="en-US" sz="2400" dirty="0" err="1">
                <a:gradFill>
                  <a:gsLst>
                    <a:gs pos="0">
                      <a:srgbClr val="FFFFFF"/>
                    </a:gs>
                    <a:gs pos="100000">
                      <a:srgbClr val="FFFFFF"/>
                    </a:gs>
                  </a:gsLst>
                  <a:lin ang="5400000" scaled="0"/>
                </a:gradFill>
                <a:ea typeface="Segoe UI" pitchFamily="34" charset="0"/>
                <a:cs typeface="Segoe UI" pitchFamily="34" charset="0"/>
              </a:endParaRPr>
            </a:p>
          </p:txBody>
        </p:sp>
        <p:sp>
          <p:nvSpPr>
            <p:cNvPr id="29" name="Freeform 16"/>
            <p:cNvSpPr>
              <a:spLocks noEditPoints="1"/>
            </p:cNvSpPr>
            <p:nvPr/>
          </p:nvSpPr>
          <p:spPr bwMode="auto">
            <a:xfrm>
              <a:off x="6245709" y="2659062"/>
              <a:ext cx="1363178" cy="1225388"/>
            </a:xfrm>
            <a:custGeom>
              <a:avLst/>
              <a:gdLst>
                <a:gd name="T0" fmla="*/ 0 w 1164"/>
                <a:gd name="T1" fmla="*/ 432 h 1045"/>
                <a:gd name="T2" fmla="*/ 1005 w 1164"/>
                <a:gd name="T3" fmla="*/ 462 h 1045"/>
                <a:gd name="T4" fmla="*/ 586 w 1164"/>
                <a:gd name="T5" fmla="*/ 499 h 1045"/>
                <a:gd name="T6" fmla="*/ 632 w 1164"/>
                <a:gd name="T7" fmla="*/ 577 h 1045"/>
                <a:gd name="T8" fmla="*/ 547 w 1164"/>
                <a:gd name="T9" fmla="*/ 464 h 1045"/>
                <a:gd name="T10" fmla="*/ 500 w 1164"/>
                <a:gd name="T11" fmla="*/ 546 h 1045"/>
                <a:gd name="T12" fmla="*/ 500 w 1164"/>
                <a:gd name="T13" fmla="*/ 577 h 1045"/>
                <a:gd name="T14" fmla="*/ 415 w 1164"/>
                <a:gd name="T15" fmla="*/ 417 h 1045"/>
                <a:gd name="T16" fmla="*/ 415 w 1164"/>
                <a:gd name="T17" fmla="*/ 577 h 1045"/>
                <a:gd name="T18" fmla="*/ 376 w 1164"/>
                <a:gd name="T19" fmla="*/ 417 h 1045"/>
                <a:gd name="T20" fmla="*/ 376 w 1164"/>
                <a:gd name="T21" fmla="*/ 546 h 1045"/>
                <a:gd name="T22" fmla="*/ 330 w 1164"/>
                <a:gd name="T23" fmla="*/ 624 h 1045"/>
                <a:gd name="T24" fmla="*/ 244 w 1164"/>
                <a:gd name="T25" fmla="*/ 417 h 1045"/>
                <a:gd name="T26" fmla="*/ 244 w 1164"/>
                <a:gd name="T27" fmla="*/ 499 h 1045"/>
                <a:gd name="T28" fmla="*/ 158 w 1164"/>
                <a:gd name="T29" fmla="*/ 417 h 1045"/>
                <a:gd name="T30" fmla="*/ 205 w 1164"/>
                <a:gd name="T31" fmla="*/ 499 h 1045"/>
                <a:gd name="T32" fmla="*/ 205 w 1164"/>
                <a:gd name="T33" fmla="*/ 624 h 1045"/>
                <a:gd name="T34" fmla="*/ 73 w 1164"/>
                <a:gd name="T35" fmla="*/ 464 h 1045"/>
                <a:gd name="T36" fmla="*/ 73 w 1164"/>
                <a:gd name="T37" fmla="*/ 499 h 1045"/>
                <a:gd name="T38" fmla="*/ 73 w 1164"/>
                <a:gd name="T39" fmla="*/ 577 h 1045"/>
                <a:gd name="T40" fmla="*/ 0 w 1164"/>
                <a:gd name="T41" fmla="*/ 74 h 1045"/>
                <a:gd name="T42" fmla="*/ 1005 w 1164"/>
                <a:gd name="T43" fmla="*/ 103 h 1045"/>
                <a:gd name="T44" fmla="*/ 586 w 1164"/>
                <a:gd name="T45" fmla="*/ 141 h 1045"/>
                <a:gd name="T46" fmla="*/ 632 w 1164"/>
                <a:gd name="T47" fmla="*/ 219 h 1045"/>
                <a:gd name="T48" fmla="*/ 547 w 1164"/>
                <a:gd name="T49" fmla="*/ 105 h 1045"/>
                <a:gd name="T50" fmla="*/ 500 w 1164"/>
                <a:gd name="T51" fmla="*/ 187 h 1045"/>
                <a:gd name="T52" fmla="*/ 500 w 1164"/>
                <a:gd name="T53" fmla="*/ 219 h 1045"/>
                <a:gd name="T54" fmla="*/ 415 w 1164"/>
                <a:gd name="T55" fmla="*/ 59 h 1045"/>
                <a:gd name="T56" fmla="*/ 415 w 1164"/>
                <a:gd name="T57" fmla="*/ 219 h 1045"/>
                <a:gd name="T58" fmla="*/ 376 w 1164"/>
                <a:gd name="T59" fmla="*/ 59 h 1045"/>
                <a:gd name="T60" fmla="*/ 376 w 1164"/>
                <a:gd name="T61" fmla="*/ 187 h 1045"/>
                <a:gd name="T62" fmla="*/ 330 w 1164"/>
                <a:gd name="T63" fmla="*/ 265 h 1045"/>
                <a:gd name="T64" fmla="*/ 244 w 1164"/>
                <a:gd name="T65" fmla="*/ 59 h 1045"/>
                <a:gd name="T66" fmla="*/ 244 w 1164"/>
                <a:gd name="T67" fmla="*/ 141 h 1045"/>
                <a:gd name="T68" fmla="*/ 158 w 1164"/>
                <a:gd name="T69" fmla="*/ 59 h 1045"/>
                <a:gd name="T70" fmla="*/ 205 w 1164"/>
                <a:gd name="T71" fmla="*/ 141 h 1045"/>
                <a:gd name="T72" fmla="*/ 205 w 1164"/>
                <a:gd name="T73" fmla="*/ 265 h 1045"/>
                <a:gd name="T74" fmla="*/ 73 w 1164"/>
                <a:gd name="T75" fmla="*/ 105 h 1045"/>
                <a:gd name="T76" fmla="*/ 73 w 1164"/>
                <a:gd name="T77" fmla="*/ 141 h 1045"/>
                <a:gd name="T78" fmla="*/ 73 w 1164"/>
                <a:gd name="T79" fmla="*/ 219 h 1045"/>
                <a:gd name="T80" fmla="*/ 0 w 1164"/>
                <a:gd name="T81" fmla="*/ 795 h 1045"/>
                <a:gd name="T82" fmla="*/ 1005 w 1164"/>
                <a:gd name="T83" fmla="*/ 825 h 1045"/>
                <a:gd name="T84" fmla="*/ 586 w 1164"/>
                <a:gd name="T85" fmla="*/ 861 h 1045"/>
                <a:gd name="T86" fmla="*/ 632 w 1164"/>
                <a:gd name="T87" fmla="*/ 939 h 1045"/>
                <a:gd name="T88" fmla="*/ 547 w 1164"/>
                <a:gd name="T89" fmla="*/ 827 h 1045"/>
                <a:gd name="T90" fmla="*/ 500 w 1164"/>
                <a:gd name="T91" fmla="*/ 908 h 1045"/>
                <a:gd name="T92" fmla="*/ 500 w 1164"/>
                <a:gd name="T93" fmla="*/ 939 h 1045"/>
                <a:gd name="T94" fmla="*/ 415 w 1164"/>
                <a:gd name="T95" fmla="*/ 780 h 1045"/>
                <a:gd name="T96" fmla="*/ 415 w 1164"/>
                <a:gd name="T97" fmla="*/ 939 h 1045"/>
                <a:gd name="T98" fmla="*/ 376 w 1164"/>
                <a:gd name="T99" fmla="*/ 780 h 1045"/>
                <a:gd name="T100" fmla="*/ 376 w 1164"/>
                <a:gd name="T101" fmla="*/ 908 h 1045"/>
                <a:gd name="T102" fmla="*/ 330 w 1164"/>
                <a:gd name="T103" fmla="*/ 986 h 1045"/>
                <a:gd name="T104" fmla="*/ 244 w 1164"/>
                <a:gd name="T105" fmla="*/ 780 h 1045"/>
                <a:gd name="T106" fmla="*/ 244 w 1164"/>
                <a:gd name="T107" fmla="*/ 861 h 1045"/>
                <a:gd name="T108" fmla="*/ 158 w 1164"/>
                <a:gd name="T109" fmla="*/ 780 h 1045"/>
                <a:gd name="T110" fmla="*/ 205 w 1164"/>
                <a:gd name="T111" fmla="*/ 861 h 1045"/>
                <a:gd name="T112" fmla="*/ 205 w 1164"/>
                <a:gd name="T113" fmla="*/ 986 h 1045"/>
                <a:gd name="T114" fmla="*/ 73 w 1164"/>
                <a:gd name="T115" fmla="*/ 827 h 1045"/>
                <a:gd name="T116" fmla="*/ 73 w 1164"/>
                <a:gd name="T117" fmla="*/ 861 h 1045"/>
                <a:gd name="T118" fmla="*/ 73 w 1164"/>
                <a:gd name="T119" fmla="*/ 939 h 10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164" h="1045">
                  <a:moveTo>
                    <a:pt x="75" y="682"/>
                  </a:moveTo>
                  <a:cubicBezTo>
                    <a:pt x="1090" y="682"/>
                    <a:pt x="1090" y="682"/>
                    <a:pt x="1090" y="682"/>
                  </a:cubicBezTo>
                  <a:cubicBezTo>
                    <a:pt x="1131" y="682"/>
                    <a:pt x="1164" y="649"/>
                    <a:pt x="1164" y="609"/>
                  </a:cubicBezTo>
                  <a:cubicBezTo>
                    <a:pt x="1164" y="432"/>
                    <a:pt x="1164" y="432"/>
                    <a:pt x="1164" y="432"/>
                  </a:cubicBezTo>
                  <a:cubicBezTo>
                    <a:pt x="1164" y="392"/>
                    <a:pt x="1131" y="359"/>
                    <a:pt x="1090" y="359"/>
                  </a:cubicBezTo>
                  <a:cubicBezTo>
                    <a:pt x="75" y="359"/>
                    <a:pt x="75" y="359"/>
                    <a:pt x="75" y="359"/>
                  </a:cubicBezTo>
                  <a:cubicBezTo>
                    <a:pt x="34" y="359"/>
                    <a:pt x="0" y="392"/>
                    <a:pt x="0" y="432"/>
                  </a:cubicBezTo>
                  <a:cubicBezTo>
                    <a:pt x="0" y="609"/>
                    <a:pt x="0" y="609"/>
                    <a:pt x="0" y="609"/>
                  </a:cubicBezTo>
                  <a:cubicBezTo>
                    <a:pt x="0" y="649"/>
                    <a:pt x="34" y="682"/>
                    <a:pt x="75" y="682"/>
                  </a:cubicBezTo>
                  <a:close/>
                  <a:moveTo>
                    <a:pt x="1005" y="462"/>
                  </a:moveTo>
                  <a:cubicBezTo>
                    <a:pt x="1037" y="462"/>
                    <a:pt x="1063" y="488"/>
                    <a:pt x="1063" y="521"/>
                  </a:cubicBezTo>
                  <a:cubicBezTo>
                    <a:pt x="1063" y="553"/>
                    <a:pt x="1037" y="579"/>
                    <a:pt x="1005" y="579"/>
                  </a:cubicBezTo>
                  <a:cubicBezTo>
                    <a:pt x="972" y="579"/>
                    <a:pt x="946" y="553"/>
                    <a:pt x="946" y="521"/>
                  </a:cubicBezTo>
                  <a:cubicBezTo>
                    <a:pt x="946" y="488"/>
                    <a:pt x="972" y="462"/>
                    <a:pt x="1005" y="462"/>
                  </a:cubicBezTo>
                  <a:close/>
                  <a:moveTo>
                    <a:pt x="586" y="417"/>
                  </a:moveTo>
                  <a:cubicBezTo>
                    <a:pt x="632" y="417"/>
                    <a:pt x="632" y="417"/>
                    <a:pt x="632" y="417"/>
                  </a:cubicBezTo>
                  <a:cubicBezTo>
                    <a:pt x="632" y="464"/>
                    <a:pt x="632" y="464"/>
                    <a:pt x="632" y="464"/>
                  </a:cubicBezTo>
                  <a:cubicBezTo>
                    <a:pt x="586" y="464"/>
                    <a:pt x="586" y="464"/>
                    <a:pt x="586" y="464"/>
                  </a:cubicBezTo>
                  <a:cubicBezTo>
                    <a:pt x="586" y="417"/>
                    <a:pt x="586" y="417"/>
                    <a:pt x="586" y="417"/>
                  </a:cubicBezTo>
                  <a:cubicBezTo>
                    <a:pt x="586" y="417"/>
                    <a:pt x="586" y="417"/>
                    <a:pt x="586" y="417"/>
                  </a:cubicBezTo>
                  <a:close/>
                  <a:moveTo>
                    <a:pt x="586" y="499"/>
                  </a:moveTo>
                  <a:cubicBezTo>
                    <a:pt x="632" y="499"/>
                    <a:pt x="632" y="499"/>
                    <a:pt x="632" y="499"/>
                  </a:cubicBezTo>
                  <a:cubicBezTo>
                    <a:pt x="632" y="546"/>
                    <a:pt x="632" y="546"/>
                    <a:pt x="632" y="546"/>
                  </a:cubicBezTo>
                  <a:cubicBezTo>
                    <a:pt x="586" y="546"/>
                    <a:pt x="586" y="546"/>
                    <a:pt x="586" y="546"/>
                  </a:cubicBezTo>
                  <a:cubicBezTo>
                    <a:pt x="586" y="499"/>
                    <a:pt x="586" y="499"/>
                    <a:pt x="586" y="499"/>
                  </a:cubicBezTo>
                  <a:cubicBezTo>
                    <a:pt x="586" y="499"/>
                    <a:pt x="586" y="499"/>
                    <a:pt x="586" y="499"/>
                  </a:cubicBezTo>
                  <a:close/>
                  <a:moveTo>
                    <a:pt x="586" y="577"/>
                  </a:moveTo>
                  <a:cubicBezTo>
                    <a:pt x="632" y="577"/>
                    <a:pt x="632" y="577"/>
                    <a:pt x="632" y="577"/>
                  </a:cubicBezTo>
                  <a:cubicBezTo>
                    <a:pt x="632" y="624"/>
                    <a:pt x="632" y="624"/>
                    <a:pt x="632" y="624"/>
                  </a:cubicBezTo>
                  <a:cubicBezTo>
                    <a:pt x="586" y="624"/>
                    <a:pt x="586" y="624"/>
                    <a:pt x="586" y="624"/>
                  </a:cubicBezTo>
                  <a:cubicBezTo>
                    <a:pt x="586" y="577"/>
                    <a:pt x="586" y="577"/>
                    <a:pt x="586" y="577"/>
                  </a:cubicBezTo>
                  <a:cubicBezTo>
                    <a:pt x="586" y="577"/>
                    <a:pt x="586" y="577"/>
                    <a:pt x="586" y="577"/>
                  </a:cubicBezTo>
                  <a:close/>
                  <a:moveTo>
                    <a:pt x="500" y="417"/>
                  </a:moveTo>
                  <a:cubicBezTo>
                    <a:pt x="547" y="417"/>
                    <a:pt x="547" y="417"/>
                    <a:pt x="547" y="417"/>
                  </a:cubicBezTo>
                  <a:cubicBezTo>
                    <a:pt x="547" y="464"/>
                    <a:pt x="547" y="464"/>
                    <a:pt x="547" y="464"/>
                  </a:cubicBezTo>
                  <a:cubicBezTo>
                    <a:pt x="500" y="464"/>
                    <a:pt x="500" y="464"/>
                    <a:pt x="500" y="464"/>
                  </a:cubicBezTo>
                  <a:cubicBezTo>
                    <a:pt x="500" y="417"/>
                    <a:pt x="500" y="417"/>
                    <a:pt x="500" y="417"/>
                  </a:cubicBezTo>
                  <a:cubicBezTo>
                    <a:pt x="500" y="417"/>
                    <a:pt x="500" y="417"/>
                    <a:pt x="500" y="417"/>
                  </a:cubicBezTo>
                  <a:close/>
                  <a:moveTo>
                    <a:pt x="500" y="499"/>
                  </a:moveTo>
                  <a:cubicBezTo>
                    <a:pt x="547" y="499"/>
                    <a:pt x="547" y="499"/>
                    <a:pt x="547" y="499"/>
                  </a:cubicBezTo>
                  <a:cubicBezTo>
                    <a:pt x="547" y="546"/>
                    <a:pt x="547" y="546"/>
                    <a:pt x="547" y="546"/>
                  </a:cubicBezTo>
                  <a:cubicBezTo>
                    <a:pt x="500" y="546"/>
                    <a:pt x="500" y="546"/>
                    <a:pt x="500" y="546"/>
                  </a:cubicBezTo>
                  <a:cubicBezTo>
                    <a:pt x="500" y="499"/>
                    <a:pt x="500" y="499"/>
                    <a:pt x="500" y="499"/>
                  </a:cubicBezTo>
                  <a:cubicBezTo>
                    <a:pt x="500" y="499"/>
                    <a:pt x="500" y="499"/>
                    <a:pt x="500" y="499"/>
                  </a:cubicBezTo>
                  <a:close/>
                  <a:moveTo>
                    <a:pt x="500" y="577"/>
                  </a:moveTo>
                  <a:cubicBezTo>
                    <a:pt x="547" y="577"/>
                    <a:pt x="547" y="577"/>
                    <a:pt x="547" y="577"/>
                  </a:cubicBezTo>
                  <a:cubicBezTo>
                    <a:pt x="547" y="624"/>
                    <a:pt x="547" y="624"/>
                    <a:pt x="547" y="624"/>
                  </a:cubicBezTo>
                  <a:cubicBezTo>
                    <a:pt x="500" y="624"/>
                    <a:pt x="500" y="624"/>
                    <a:pt x="500" y="624"/>
                  </a:cubicBezTo>
                  <a:cubicBezTo>
                    <a:pt x="500" y="577"/>
                    <a:pt x="500" y="577"/>
                    <a:pt x="500" y="577"/>
                  </a:cubicBezTo>
                  <a:cubicBezTo>
                    <a:pt x="500" y="577"/>
                    <a:pt x="500" y="577"/>
                    <a:pt x="500" y="577"/>
                  </a:cubicBezTo>
                  <a:close/>
                  <a:moveTo>
                    <a:pt x="415" y="417"/>
                  </a:moveTo>
                  <a:cubicBezTo>
                    <a:pt x="462" y="417"/>
                    <a:pt x="462" y="417"/>
                    <a:pt x="462" y="417"/>
                  </a:cubicBezTo>
                  <a:cubicBezTo>
                    <a:pt x="462" y="464"/>
                    <a:pt x="462" y="464"/>
                    <a:pt x="462" y="464"/>
                  </a:cubicBezTo>
                  <a:cubicBezTo>
                    <a:pt x="415" y="464"/>
                    <a:pt x="415" y="464"/>
                    <a:pt x="415" y="464"/>
                  </a:cubicBezTo>
                  <a:cubicBezTo>
                    <a:pt x="415" y="417"/>
                    <a:pt x="415" y="417"/>
                    <a:pt x="415" y="417"/>
                  </a:cubicBezTo>
                  <a:cubicBezTo>
                    <a:pt x="415" y="417"/>
                    <a:pt x="415" y="417"/>
                    <a:pt x="415" y="417"/>
                  </a:cubicBezTo>
                  <a:close/>
                  <a:moveTo>
                    <a:pt x="415" y="499"/>
                  </a:moveTo>
                  <a:cubicBezTo>
                    <a:pt x="462" y="499"/>
                    <a:pt x="462" y="499"/>
                    <a:pt x="462" y="499"/>
                  </a:cubicBezTo>
                  <a:cubicBezTo>
                    <a:pt x="462" y="546"/>
                    <a:pt x="462" y="546"/>
                    <a:pt x="462" y="546"/>
                  </a:cubicBezTo>
                  <a:cubicBezTo>
                    <a:pt x="415" y="546"/>
                    <a:pt x="415" y="546"/>
                    <a:pt x="415" y="546"/>
                  </a:cubicBezTo>
                  <a:cubicBezTo>
                    <a:pt x="415" y="499"/>
                    <a:pt x="415" y="499"/>
                    <a:pt x="415" y="499"/>
                  </a:cubicBezTo>
                  <a:cubicBezTo>
                    <a:pt x="415" y="499"/>
                    <a:pt x="415" y="499"/>
                    <a:pt x="415" y="499"/>
                  </a:cubicBezTo>
                  <a:close/>
                  <a:moveTo>
                    <a:pt x="415" y="577"/>
                  </a:moveTo>
                  <a:cubicBezTo>
                    <a:pt x="462" y="577"/>
                    <a:pt x="462" y="577"/>
                    <a:pt x="462" y="577"/>
                  </a:cubicBezTo>
                  <a:cubicBezTo>
                    <a:pt x="462" y="624"/>
                    <a:pt x="462" y="624"/>
                    <a:pt x="462" y="624"/>
                  </a:cubicBezTo>
                  <a:cubicBezTo>
                    <a:pt x="415" y="624"/>
                    <a:pt x="415" y="624"/>
                    <a:pt x="415" y="624"/>
                  </a:cubicBezTo>
                  <a:cubicBezTo>
                    <a:pt x="415" y="577"/>
                    <a:pt x="415" y="577"/>
                    <a:pt x="415" y="577"/>
                  </a:cubicBezTo>
                  <a:cubicBezTo>
                    <a:pt x="415" y="577"/>
                    <a:pt x="415" y="577"/>
                    <a:pt x="415" y="577"/>
                  </a:cubicBezTo>
                  <a:close/>
                  <a:moveTo>
                    <a:pt x="330" y="417"/>
                  </a:moveTo>
                  <a:cubicBezTo>
                    <a:pt x="376" y="417"/>
                    <a:pt x="376" y="417"/>
                    <a:pt x="376" y="417"/>
                  </a:cubicBezTo>
                  <a:cubicBezTo>
                    <a:pt x="376" y="464"/>
                    <a:pt x="376" y="464"/>
                    <a:pt x="376" y="464"/>
                  </a:cubicBezTo>
                  <a:cubicBezTo>
                    <a:pt x="330" y="464"/>
                    <a:pt x="330" y="464"/>
                    <a:pt x="330" y="464"/>
                  </a:cubicBezTo>
                  <a:cubicBezTo>
                    <a:pt x="330" y="417"/>
                    <a:pt x="330" y="417"/>
                    <a:pt x="330" y="417"/>
                  </a:cubicBezTo>
                  <a:cubicBezTo>
                    <a:pt x="330" y="417"/>
                    <a:pt x="330" y="417"/>
                    <a:pt x="330" y="417"/>
                  </a:cubicBezTo>
                  <a:close/>
                  <a:moveTo>
                    <a:pt x="330" y="499"/>
                  </a:moveTo>
                  <a:cubicBezTo>
                    <a:pt x="376" y="499"/>
                    <a:pt x="376" y="499"/>
                    <a:pt x="376" y="499"/>
                  </a:cubicBezTo>
                  <a:cubicBezTo>
                    <a:pt x="376" y="546"/>
                    <a:pt x="376" y="546"/>
                    <a:pt x="376" y="546"/>
                  </a:cubicBezTo>
                  <a:cubicBezTo>
                    <a:pt x="330" y="546"/>
                    <a:pt x="330" y="546"/>
                    <a:pt x="330" y="546"/>
                  </a:cubicBezTo>
                  <a:cubicBezTo>
                    <a:pt x="330" y="499"/>
                    <a:pt x="330" y="499"/>
                    <a:pt x="330" y="499"/>
                  </a:cubicBezTo>
                  <a:cubicBezTo>
                    <a:pt x="330" y="499"/>
                    <a:pt x="330" y="499"/>
                    <a:pt x="330" y="499"/>
                  </a:cubicBezTo>
                  <a:close/>
                  <a:moveTo>
                    <a:pt x="330" y="577"/>
                  </a:moveTo>
                  <a:cubicBezTo>
                    <a:pt x="376" y="577"/>
                    <a:pt x="376" y="577"/>
                    <a:pt x="376" y="577"/>
                  </a:cubicBezTo>
                  <a:cubicBezTo>
                    <a:pt x="376" y="624"/>
                    <a:pt x="376" y="624"/>
                    <a:pt x="376" y="624"/>
                  </a:cubicBezTo>
                  <a:cubicBezTo>
                    <a:pt x="330" y="624"/>
                    <a:pt x="330" y="624"/>
                    <a:pt x="330" y="624"/>
                  </a:cubicBezTo>
                  <a:cubicBezTo>
                    <a:pt x="330" y="577"/>
                    <a:pt x="330" y="577"/>
                    <a:pt x="330" y="577"/>
                  </a:cubicBezTo>
                  <a:cubicBezTo>
                    <a:pt x="330" y="577"/>
                    <a:pt x="330" y="577"/>
                    <a:pt x="330" y="577"/>
                  </a:cubicBezTo>
                  <a:close/>
                  <a:moveTo>
                    <a:pt x="244" y="417"/>
                  </a:moveTo>
                  <a:cubicBezTo>
                    <a:pt x="290" y="417"/>
                    <a:pt x="290" y="417"/>
                    <a:pt x="290" y="417"/>
                  </a:cubicBezTo>
                  <a:cubicBezTo>
                    <a:pt x="290" y="464"/>
                    <a:pt x="290" y="464"/>
                    <a:pt x="290" y="464"/>
                  </a:cubicBezTo>
                  <a:cubicBezTo>
                    <a:pt x="244" y="464"/>
                    <a:pt x="244" y="464"/>
                    <a:pt x="244" y="464"/>
                  </a:cubicBezTo>
                  <a:cubicBezTo>
                    <a:pt x="244" y="417"/>
                    <a:pt x="244" y="417"/>
                    <a:pt x="244" y="417"/>
                  </a:cubicBezTo>
                  <a:cubicBezTo>
                    <a:pt x="244" y="417"/>
                    <a:pt x="244" y="417"/>
                    <a:pt x="244" y="417"/>
                  </a:cubicBezTo>
                  <a:close/>
                  <a:moveTo>
                    <a:pt x="244" y="499"/>
                  </a:moveTo>
                  <a:cubicBezTo>
                    <a:pt x="290" y="499"/>
                    <a:pt x="290" y="499"/>
                    <a:pt x="290" y="499"/>
                  </a:cubicBezTo>
                  <a:cubicBezTo>
                    <a:pt x="290" y="546"/>
                    <a:pt x="290" y="546"/>
                    <a:pt x="290" y="546"/>
                  </a:cubicBezTo>
                  <a:cubicBezTo>
                    <a:pt x="244" y="546"/>
                    <a:pt x="244" y="546"/>
                    <a:pt x="244" y="546"/>
                  </a:cubicBezTo>
                  <a:cubicBezTo>
                    <a:pt x="244" y="499"/>
                    <a:pt x="244" y="499"/>
                    <a:pt x="244" y="499"/>
                  </a:cubicBezTo>
                  <a:cubicBezTo>
                    <a:pt x="244" y="499"/>
                    <a:pt x="244" y="499"/>
                    <a:pt x="244" y="499"/>
                  </a:cubicBezTo>
                  <a:close/>
                  <a:moveTo>
                    <a:pt x="244" y="577"/>
                  </a:moveTo>
                  <a:cubicBezTo>
                    <a:pt x="290" y="577"/>
                    <a:pt x="290" y="577"/>
                    <a:pt x="290" y="577"/>
                  </a:cubicBezTo>
                  <a:cubicBezTo>
                    <a:pt x="290" y="624"/>
                    <a:pt x="290" y="624"/>
                    <a:pt x="290" y="624"/>
                  </a:cubicBezTo>
                  <a:cubicBezTo>
                    <a:pt x="244" y="624"/>
                    <a:pt x="244" y="624"/>
                    <a:pt x="244" y="624"/>
                  </a:cubicBezTo>
                  <a:cubicBezTo>
                    <a:pt x="244" y="577"/>
                    <a:pt x="244" y="577"/>
                    <a:pt x="244" y="577"/>
                  </a:cubicBezTo>
                  <a:cubicBezTo>
                    <a:pt x="244" y="577"/>
                    <a:pt x="244" y="577"/>
                    <a:pt x="244" y="577"/>
                  </a:cubicBezTo>
                  <a:close/>
                  <a:moveTo>
                    <a:pt x="158" y="417"/>
                  </a:moveTo>
                  <a:cubicBezTo>
                    <a:pt x="205" y="417"/>
                    <a:pt x="205" y="417"/>
                    <a:pt x="205" y="417"/>
                  </a:cubicBezTo>
                  <a:cubicBezTo>
                    <a:pt x="205" y="464"/>
                    <a:pt x="205" y="464"/>
                    <a:pt x="205" y="464"/>
                  </a:cubicBezTo>
                  <a:cubicBezTo>
                    <a:pt x="158" y="464"/>
                    <a:pt x="158" y="464"/>
                    <a:pt x="158" y="464"/>
                  </a:cubicBezTo>
                  <a:cubicBezTo>
                    <a:pt x="158" y="417"/>
                    <a:pt x="158" y="417"/>
                    <a:pt x="158" y="417"/>
                  </a:cubicBezTo>
                  <a:cubicBezTo>
                    <a:pt x="158" y="417"/>
                    <a:pt x="158" y="417"/>
                    <a:pt x="158" y="417"/>
                  </a:cubicBezTo>
                  <a:close/>
                  <a:moveTo>
                    <a:pt x="158" y="499"/>
                  </a:moveTo>
                  <a:cubicBezTo>
                    <a:pt x="205" y="499"/>
                    <a:pt x="205" y="499"/>
                    <a:pt x="205" y="499"/>
                  </a:cubicBezTo>
                  <a:cubicBezTo>
                    <a:pt x="205" y="546"/>
                    <a:pt x="205" y="546"/>
                    <a:pt x="205" y="546"/>
                  </a:cubicBezTo>
                  <a:cubicBezTo>
                    <a:pt x="158" y="546"/>
                    <a:pt x="158" y="546"/>
                    <a:pt x="158" y="546"/>
                  </a:cubicBezTo>
                  <a:cubicBezTo>
                    <a:pt x="158" y="499"/>
                    <a:pt x="158" y="499"/>
                    <a:pt x="158" y="499"/>
                  </a:cubicBezTo>
                  <a:cubicBezTo>
                    <a:pt x="158" y="499"/>
                    <a:pt x="158" y="499"/>
                    <a:pt x="158" y="499"/>
                  </a:cubicBezTo>
                  <a:close/>
                  <a:moveTo>
                    <a:pt x="158" y="577"/>
                  </a:moveTo>
                  <a:cubicBezTo>
                    <a:pt x="205" y="577"/>
                    <a:pt x="205" y="577"/>
                    <a:pt x="205" y="577"/>
                  </a:cubicBezTo>
                  <a:cubicBezTo>
                    <a:pt x="205" y="624"/>
                    <a:pt x="205" y="624"/>
                    <a:pt x="205" y="624"/>
                  </a:cubicBezTo>
                  <a:cubicBezTo>
                    <a:pt x="158" y="624"/>
                    <a:pt x="158" y="624"/>
                    <a:pt x="158" y="624"/>
                  </a:cubicBezTo>
                  <a:cubicBezTo>
                    <a:pt x="158" y="577"/>
                    <a:pt x="158" y="577"/>
                    <a:pt x="158" y="577"/>
                  </a:cubicBezTo>
                  <a:cubicBezTo>
                    <a:pt x="158" y="577"/>
                    <a:pt x="158" y="577"/>
                    <a:pt x="158" y="577"/>
                  </a:cubicBezTo>
                  <a:close/>
                  <a:moveTo>
                    <a:pt x="73" y="417"/>
                  </a:moveTo>
                  <a:cubicBezTo>
                    <a:pt x="119" y="417"/>
                    <a:pt x="119" y="417"/>
                    <a:pt x="119" y="417"/>
                  </a:cubicBezTo>
                  <a:cubicBezTo>
                    <a:pt x="119" y="464"/>
                    <a:pt x="119" y="464"/>
                    <a:pt x="119" y="464"/>
                  </a:cubicBezTo>
                  <a:cubicBezTo>
                    <a:pt x="73" y="464"/>
                    <a:pt x="73" y="464"/>
                    <a:pt x="73" y="464"/>
                  </a:cubicBezTo>
                  <a:cubicBezTo>
                    <a:pt x="73" y="417"/>
                    <a:pt x="73" y="417"/>
                    <a:pt x="73" y="417"/>
                  </a:cubicBezTo>
                  <a:cubicBezTo>
                    <a:pt x="73" y="417"/>
                    <a:pt x="73" y="417"/>
                    <a:pt x="73" y="417"/>
                  </a:cubicBezTo>
                  <a:close/>
                  <a:moveTo>
                    <a:pt x="73" y="499"/>
                  </a:moveTo>
                  <a:cubicBezTo>
                    <a:pt x="119" y="499"/>
                    <a:pt x="119" y="499"/>
                    <a:pt x="119" y="499"/>
                  </a:cubicBezTo>
                  <a:cubicBezTo>
                    <a:pt x="119" y="546"/>
                    <a:pt x="119" y="546"/>
                    <a:pt x="119" y="546"/>
                  </a:cubicBezTo>
                  <a:cubicBezTo>
                    <a:pt x="73" y="546"/>
                    <a:pt x="73" y="546"/>
                    <a:pt x="73" y="546"/>
                  </a:cubicBezTo>
                  <a:cubicBezTo>
                    <a:pt x="73" y="499"/>
                    <a:pt x="73" y="499"/>
                    <a:pt x="73" y="499"/>
                  </a:cubicBezTo>
                  <a:cubicBezTo>
                    <a:pt x="73" y="499"/>
                    <a:pt x="73" y="499"/>
                    <a:pt x="73" y="499"/>
                  </a:cubicBezTo>
                  <a:close/>
                  <a:moveTo>
                    <a:pt x="73" y="577"/>
                  </a:moveTo>
                  <a:cubicBezTo>
                    <a:pt x="119" y="577"/>
                    <a:pt x="119" y="577"/>
                    <a:pt x="119" y="577"/>
                  </a:cubicBezTo>
                  <a:cubicBezTo>
                    <a:pt x="119" y="624"/>
                    <a:pt x="119" y="624"/>
                    <a:pt x="119" y="624"/>
                  </a:cubicBezTo>
                  <a:cubicBezTo>
                    <a:pt x="73" y="624"/>
                    <a:pt x="73" y="624"/>
                    <a:pt x="73" y="624"/>
                  </a:cubicBezTo>
                  <a:cubicBezTo>
                    <a:pt x="73" y="577"/>
                    <a:pt x="73" y="577"/>
                    <a:pt x="73" y="577"/>
                  </a:cubicBezTo>
                  <a:cubicBezTo>
                    <a:pt x="73" y="577"/>
                    <a:pt x="73" y="577"/>
                    <a:pt x="73" y="577"/>
                  </a:cubicBezTo>
                  <a:close/>
                  <a:moveTo>
                    <a:pt x="75" y="323"/>
                  </a:moveTo>
                  <a:cubicBezTo>
                    <a:pt x="1090" y="323"/>
                    <a:pt x="1090" y="323"/>
                    <a:pt x="1090" y="323"/>
                  </a:cubicBezTo>
                  <a:cubicBezTo>
                    <a:pt x="1131" y="323"/>
                    <a:pt x="1164" y="291"/>
                    <a:pt x="1164" y="250"/>
                  </a:cubicBezTo>
                  <a:cubicBezTo>
                    <a:pt x="1164" y="74"/>
                    <a:pt x="1164" y="74"/>
                    <a:pt x="1164" y="74"/>
                  </a:cubicBezTo>
                  <a:cubicBezTo>
                    <a:pt x="1164" y="33"/>
                    <a:pt x="1131" y="0"/>
                    <a:pt x="1090" y="0"/>
                  </a:cubicBezTo>
                  <a:cubicBezTo>
                    <a:pt x="75" y="0"/>
                    <a:pt x="75" y="0"/>
                    <a:pt x="75" y="0"/>
                  </a:cubicBezTo>
                  <a:cubicBezTo>
                    <a:pt x="34" y="0"/>
                    <a:pt x="0" y="33"/>
                    <a:pt x="0" y="74"/>
                  </a:cubicBezTo>
                  <a:cubicBezTo>
                    <a:pt x="0" y="250"/>
                    <a:pt x="0" y="250"/>
                    <a:pt x="0" y="250"/>
                  </a:cubicBezTo>
                  <a:cubicBezTo>
                    <a:pt x="0" y="291"/>
                    <a:pt x="34" y="323"/>
                    <a:pt x="75" y="323"/>
                  </a:cubicBezTo>
                  <a:close/>
                  <a:moveTo>
                    <a:pt x="1005" y="103"/>
                  </a:moveTo>
                  <a:cubicBezTo>
                    <a:pt x="1037" y="103"/>
                    <a:pt x="1063" y="129"/>
                    <a:pt x="1063" y="162"/>
                  </a:cubicBezTo>
                  <a:cubicBezTo>
                    <a:pt x="1063" y="195"/>
                    <a:pt x="1037" y="220"/>
                    <a:pt x="1005" y="220"/>
                  </a:cubicBezTo>
                  <a:cubicBezTo>
                    <a:pt x="972" y="220"/>
                    <a:pt x="946" y="195"/>
                    <a:pt x="946" y="162"/>
                  </a:cubicBezTo>
                  <a:cubicBezTo>
                    <a:pt x="946" y="129"/>
                    <a:pt x="972" y="103"/>
                    <a:pt x="1005" y="103"/>
                  </a:cubicBezTo>
                  <a:close/>
                  <a:moveTo>
                    <a:pt x="586" y="59"/>
                  </a:moveTo>
                  <a:cubicBezTo>
                    <a:pt x="632" y="59"/>
                    <a:pt x="632" y="59"/>
                    <a:pt x="632" y="59"/>
                  </a:cubicBezTo>
                  <a:cubicBezTo>
                    <a:pt x="632" y="105"/>
                    <a:pt x="632" y="105"/>
                    <a:pt x="632" y="105"/>
                  </a:cubicBezTo>
                  <a:cubicBezTo>
                    <a:pt x="586" y="105"/>
                    <a:pt x="586" y="105"/>
                    <a:pt x="586" y="105"/>
                  </a:cubicBezTo>
                  <a:cubicBezTo>
                    <a:pt x="586" y="59"/>
                    <a:pt x="586" y="59"/>
                    <a:pt x="586" y="59"/>
                  </a:cubicBezTo>
                  <a:cubicBezTo>
                    <a:pt x="586" y="59"/>
                    <a:pt x="586" y="59"/>
                    <a:pt x="586" y="59"/>
                  </a:cubicBezTo>
                  <a:close/>
                  <a:moveTo>
                    <a:pt x="586" y="141"/>
                  </a:moveTo>
                  <a:cubicBezTo>
                    <a:pt x="632" y="141"/>
                    <a:pt x="632" y="141"/>
                    <a:pt x="632" y="141"/>
                  </a:cubicBezTo>
                  <a:cubicBezTo>
                    <a:pt x="632" y="187"/>
                    <a:pt x="632" y="187"/>
                    <a:pt x="632" y="187"/>
                  </a:cubicBezTo>
                  <a:cubicBezTo>
                    <a:pt x="586" y="187"/>
                    <a:pt x="586" y="187"/>
                    <a:pt x="586" y="187"/>
                  </a:cubicBezTo>
                  <a:cubicBezTo>
                    <a:pt x="586" y="141"/>
                    <a:pt x="586" y="141"/>
                    <a:pt x="586" y="141"/>
                  </a:cubicBezTo>
                  <a:cubicBezTo>
                    <a:pt x="586" y="141"/>
                    <a:pt x="586" y="141"/>
                    <a:pt x="586" y="141"/>
                  </a:cubicBezTo>
                  <a:close/>
                  <a:moveTo>
                    <a:pt x="586" y="219"/>
                  </a:moveTo>
                  <a:cubicBezTo>
                    <a:pt x="632" y="219"/>
                    <a:pt x="632" y="219"/>
                    <a:pt x="632" y="219"/>
                  </a:cubicBezTo>
                  <a:cubicBezTo>
                    <a:pt x="632" y="265"/>
                    <a:pt x="632" y="265"/>
                    <a:pt x="632" y="265"/>
                  </a:cubicBezTo>
                  <a:cubicBezTo>
                    <a:pt x="586" y="265"/>
                    <a:pt x="586" y="265"/>
                    <a:pt x="586" y="265"/>
                  </a:cubicBezTo>
                  <a:cubicBezTo>
                    <a:pt x="586" y="219"/>
                    <a:pt x="586" y="219"/>
                    <a:pt x="586" y="219"/>
                  </a:cubicBezTo>
                  <a:cubicBezTo>
                    <a:pt x="586" y="219"/>
                    <a:pt x="586" y="219"/>
                    <a:pt x="586" y="219"/>
                  </a:cubicBezTo>
                  <a:close/>
                  <a:moveTo>
                    <a:pt x="500" y="59"/>
                  </a:moveTo>
                  <a:cubicBezTo>
                    <a:pt x="547" y="59"/>
                    <a:pt x="547" y="59"/>
                    <a:pt x="547" y="59"/>
                  </a:cubicBezTo>
                  <a:cubicBezTo>
                    <a:pt x="547" y="105"/>
                    <a:pt x="547" y="105"/>
                    <a:pt x="547" y="105"/>
                  </a:cubicBezTo>
                  <a:cubicBezTo>
                    <a:pt x="500" y="105"/>
                    <a:pt x="500" y="105"/>
                    <a:pt x="500" y="105"/>
                  </a:cubicBezTo>
                  <a:cubicBezTo>
                    <a:pt x="500" y="59"/>
                    <a:pt x="500" y="59"/>
                    <a:pt x="500" y="59"/>
                  </a:cubicBezTo>
                  <a:cubicBezTo>
                    <a:pt x="500" y="59"/>
                    <a:pt x="500" y="59"/>
                    <a:pt x="500" y="59"/>
                  </a:cubicBezTo>
                  <a:close/>
                  <a:moveTo>
                    <a:pt x="500" y="141"/>
                  </a:moveTo>
                  <a:cubicBezTo>
                    <a:pt x="547" y="141"/>
                    <a:pt x="547" y="141"/>
                    <a:pt x="547" y="141"/>
                  </a:cubicBezTo>
                  <a:cubicBezTo>
                    <a:pt x="547" y="187"/>
                    <a:pt x="547" y="187"/>
                    <a:pt x="547" y="187"/>
                  </a:cubicBezTo>
                  <a:cubicBezTo>
                    <a:pt x="500" y="187"/>
                    <a:pt x="500" y="187"/>
                    <a:pt x="500" y="187"/>
                  </a:cubicBezTo>
                  <a:cubicBezTo>
                    <a:pt x="500" y="141"/>
                    <a:pt x="500" y="141"/>
                    <a:pt x="500" y="141"/>
                  </a:cubicBezTo>
                  <a:cubicBezTo>
                    <a:pt x="500" y="141"/>
                    <a:pt x="500" y="141"/>
                    <a:pt x="500" y="141"/>
                  </a:cubicBezTo>
                  <a:close/>
                  <a:moveTo>
                    <a:pt x="500" y="219"/>
                  </a:moveTo>
                  <a:cubicBezTo>
                    <a:pt x="547" y="219"/>
                    <a:pt x="547" y="219"/>
                    <a:pt x="547" y="219"/>
                  </a:cubicBezTo>
                  <a:cubicBezTo>
                    <a:pt x="547" y="265"/>
                    <a:pt x="547" y="265"/>
                    <a:pt x="547" y="265"/>
                  </a:cubicBezTo>
                  <a:cubicBezTo>
                    <a:pt x="500" y="265"/>
                    <a:pt x="500" y="265"/>
                    <a:pt x="500" y="265"/>
                  </a:cubicBezTo>
                  <a:cubicBezTo>
                    <a:pt x="500" y="219"/>
                    <a:pt x="500" y="219"/>
                    <a:pt x="500" y="219"/>
                  </a:cubicBezTo>
                  <a:cubicBezTo>
                    <a:pt x="500" y="219"/>
                    <a:pt x="500" y="219"/>
                    <a:pt x="500" y="219"/>
                  </a:cubicBezTo>
                  <a:close/>
                  <a:moveTo>
                    <a:pt x="415" y="59"/>
                  </a:moveTo>
                  <a:cubicBezTo>
                    <a:pt x="462" y="59"/>
                    <a:pt x="462" y="59"/>
                    <a:pt x="462" y="59"/>
                  </a:cubicBezTo>
                  <a:cubicBezTo>
                    <a:pt x="462" y="105"/>
                    <a:pt x="462" y="105"/>
                    <a:pt x="462" y="105"/>
                  </a:cubicBezTo>
                  <a:cubicBezTo>
                    <a:pt x="415" y="105"/>
                    <a:pt x="415" y="105"/>
                    <a:pt x="415" y="105"/>
                  </a:cubicBezTo>
                  <a:cubicBezTo>
                    <a:pt x="415" y="59"/>
                    <a:pt x="415" y="59"/>
                    <a:pt x="415" y="59"/>
                  </a:cubicBezTo>
                  <a:cubicBezTo>
                    <a:pt x="415" y="59"/>
                    <a:pt x="415" y="59"/>
                    <a:pt x="415" y="59"/>
                  </a:cubicBezTo>
                  <a:close/>
                  <a:moveTo>
                    <a:pt x="415" y="141"/>
                  </a:moveTo>
                  <a:cubicBezTo>
                    <a:pt x="462" y="141"/>
                    <a:pt x="462" y="141"/>
                    <a:pt x="462" y="141"/>
                  </a:cubicBezTo>
                  <a:cubicBezTo>
                    <a:pt x="462" y="187"/>
                    <a:pt x="462" y="187"/>
                    <a:pt x="462" y="187"/>
                  </a:cubicBezTo>
                  <a:cubicBezTo>
                    <a:pt x="415" y="187"/>
                    <a:pt x="415" y="187"/>
                    <a:pt x="415" y="187"/>
                  </a:cubicBezTo>
                  <a:cubicBezTo>
                    <a:pt x="415" y="141"/>
                    <a:pt x="415" y="141"/>
                    <a:pt x="415" y="141"/>
                  </a:cubicBezTo>
                  <a:cubicBezTo>
                    <a:pt x="415" y="141"/>
                    <a:pt x="415" y="141"/>
                    <a:pt x="415" y="141"/>
                  </a:cubicBezTo>
                  <a:close/>
                  <a:moveTo>
                    <a:pt x="415" y="219"/>
                  </a:moveTo>
                  <a:cubicBezTo>
                    <a:pt x="462" y="219"/>
                    <a:pt x="462" y="219"/>
                    <a:pt x="462" y="219"/>
                  </a:cubicBezTo>
                  <a:cubicBezTo>
                    <a:pt x="462" y="265"/>
                    <a:pt x="462" y="265"/>
                    <a:pt x="462" y="265"/>
                  </a:cubicBezTo>
                  <a:cubicBezTo>
                    <a:pt x="415" y="265"/>
                    <a:pt x="415" y="265"/>
                    <a:pt x="415" y="265"/>
                  </a:cubicBezTo>
                  <a:cubicBezTo>
                    <a:pt x="415" y="219"/>
                    <a:pt x="415" y="219"/>
                    <a:pt x="415" y="219"/>
                  </a:cubicBezTo>
                  <a:cubicBezTo>
                    <a:pt x="415" y="219"/>
                    <a:pt x="415" y="219"/>
                    <a:pt x="415" y="219"/>
                  </a:cubicBezTo>
                  <a:close/>
                  <a:moveTo>
                    <a:pt x="330" y="59"/>
                  </a:moveTo>
                  <a:cubicBezTo>
                    <a:pt x="376" y="59"/>
                    <a:pt x="376" y="59"/>
                    <a:pt x="376" y="59"/>
                  </a:cubicBezTo>
                  <a:cubicBezTo>
                    <a:pt x="376" y="105"/>
                    <a:pt x="376" y="105"/>
                    <a:pt x="376" y="105"/>
                  </a:cubicBezTo>
                  <a:cubicBezTo>
                    <a:pt x="330" y="105"/>
                    <a:pt x="330" y="105"/>
                    <a:pt x="330" y="105"/>
                  </a:cubicBezTo>
                  <a:cubicBezTo>
                    <a:pt x="330" y="59"/>
                    <a:pt x="330" y="59"/>
                    <a:pt x="330" y="59"/>
                  </a:cubicBezTo>
                  <a:cubicBezTo>
                    <a:pt x="330" y="59"/>
                    <a:pt x="330" y="59"/>
                    <a:pt x="330" y="59"/>
                  </a:cubicBezTo>
                  <a:close/>
                  <a:moveTo>
                    <a:pt x="330" y="141"/>
                  </a:moveTo>
                  <a:cubicBezTo>
                    <a:pt x="376" y="141"/>
                    <a:pt x="376" y="141"/>
                    <a:pt x="376" y="141"/>
                  </a:cubicBezTo>
                  <a:cubicBezTo>
                    <a:pt x="376" y="187"/>
                    <a:pt x="376" y="187"/>
                    <a:pt x="376" y="187"/>
                  </a:cubicBezTo>
                  <a:cubicBezTo>
                    <a:pt x="330" y="187"/>
                    <a:pt x="330" y="187"/>
                    <a:pt x="330" y="187"/>
                  </a:cubicBezTo>
                  <a:cubicBezTo>
                    <a:pt x="330" y="141"/>
                    <a:pt x="330" y="141"/>
                    <a:pt x="330" y="141"/>
                  </a:cubicBezTo>
                  <a:cubicBezTo>
                    <a:pt x="330" y="141"/>
                    <a:pt x="330" y="141"/>
                    <a:pt x="330" y="141"/>
                  </a:cubicBezTo>
                  <a:close/>
                  <a:moveTo>
                    <a:pt x="330" y="219"/>
                  </a:moveTo>
                  <a:cubicBezTo>
                    <a:pt x="376" y="219"/>
                    <a:pt x="376" y="219"/>
                    <a:pt x="376" y="219"/>
                  </a:cubicBezTo>
                  <a:cubicBezTo>
                    <a:pt x="376" y="265"/>
                    <a:pt x="376" y="265"/>
                    <a:pt x="376" y="265"/>
                  </a:cubicBezTo>
                  <a:cubicBezTo>
                    <a:pt x="330" y="265"/>
                    <a:pt x="330" y="265"/>
                    <a:pt x="330" y="265"/>
                  </a:cubicBezTo>
                  <a:cubicBezTo>
                    <a:pt x="330" y="219"/>
                    <a:pt x="330" y="219"/>
                    <a:pt x="330" y="219"/>
                  </a:cubicBezTo>
                  <a:cubicBezTo>
                    <a:pt x="330" y="219"/>
                    <a:pt x="330" y="219"/>
                    <a:pt x="330" y="219"/>
                  </a:cubicBezTo>
                  <a:close/>
                  <a:moveTo>
                    <a:pt x="244" y="59"/>
                  </a:moveTo>
                  <a:cubicBezTo>
                    <a:pt x="290" y="59"/>
                    <a:pt x="290" y="59"/>
                    <a:pt x="290" y="59"/>
                  </a:cubicBezTo>
                  <a:cubicBezTo>
                    <a:pt x="290" y="105"/>
                    <a:pt x="290" y="105"/>
                    <a:pt x="290" y="105"/>
                  </a:cubicBezTo>
                  <a:cubicBezTo>
                    <a:pt x="244" y="105"/>
                    <a:pt x="244" y="105"/>
                    <a:pt x="244" y="105"/>
                  </a:cubicBezTo>
                  <a:cubicBezTo>
                    <a:pt x="244" y="59"/>
                    <a:pt x="244" y="59"/>
                    <a:pt x="244" y="59"/>
                  </a:cubicBezTo>
                  <a:cubicBezTo>
                    <a:pt x="244" y="59"/>
                    <a:pt x="244" y="59"/>
                    <a:pt x="244" y="59"/>
                  </a:cubicBezTo>
                  <a:close/>
                  <a:moveTo>
                    <a:pt x="244" y="141"/>
                  </a:moveTo>
                  <a:cubicBezTo>
                    <a:pt x="290" y="141"/>
                    <a:pt x="290" y="141"/>
                    <a:pt x="290" y="141"/>
                  </a:cubicBezTo>
                  <a:cubicBezTo>
                    <a:pt x="290" y="187"/>
                    <a:pt x="290" y="187"/>
                    <a:pt x="290" y="187"/>
                  </a:cubicBezTo>
                  <a:cubicBezTo>
                    <a:pt x="244" y="187"/>
                    <a:pt x="244" y="187"/>
                    <a:pt x="244" y="187"/>
                  </a:cubicBezTo>
                  <a:cubicBezTo>
                    <a:pt x="244" y="141"/>
                    <a:pt x="244" y="141"/>
                    <a:pt x="244" y="141"/>
                  </a:cubicBezTo>
                  <a:cubicBezTo>
                    <a:pt x="244" y="141"/>
                    <a:pt x="244" y="141"/>
                    <a:pt x="244" y="141"/>
                  </a:cubicBezTo>
                  <a:close/>
                  <a:moveTo>
                    <a:pt x="244" y="219"/>
                  </a:moveTo>
                  <a:cubicBezTo>
                    <a:pt x="290" y="219"/>
                    <a:pt x="290" y="219"/>
                    <a:pt x="290" y="219"/>
                  </a:cubicBezTo>
                  <a:cubicBezTo>
                    <a:pt x="290" y="265"/>
                    <a:pt x="290" y="265"/>
                    <a:pt x="290" y="265"/>
                  </a:cubicBezTo>
                  <a:cubicBezTo>
                    <a:pt x="244" y="265"/>
                    <a:pt x="244" y="265"/>
                    <a:pt x="244" y="265"/>
                  </a:cubicBezTo>
                  <a:cubicBezTo>
                    <a:pt x="244" y="219"/>
                    <a:pt x="244" y="219"/>
                    <a:pt x="244" y="219"/>
                  </a:cubicBezTo>
                  <a:cubicBezTo>
                    <a:pt x="244" y="219"/>
                    <a:pt x="244" y="219"/>
                    <a:pt x="244" y="219"/>
                  </a:cubicBezTo>
                  <a:close/>
                  <a:moveTo>
                    <a:pt x="158" y="59"/>
                  </a:moveTo>
                  <a:cubicBezTo>
                    <a:pt x="205" y="59"/>
                    <a:pt x="205" y="59"/>
                    <a:pt x="205" y="59"/>
                  </a:cubicBezTo>
                  <a:cubicBezTo>
                    <a:pt x="205" y="105"/>
                    <a:pt x="205" y="105"/>
                    <a:pt x="205" y="105"/>
                  </a:cubicBezTo>
                  <a:cubicBezTo>
                    <a:pt x="158" y="105"/>
                    <a:pt x="158" y="105"/>
                    <a:pt x="158" y="105"/>
                  </a:cubicBezTo>
                  <a:cubicBezTo>
                    <a:pt x="158" y="59"/>
                    <a:pt x="158" y="59"/>
                    <a:pt x="158" y="59"/>
                  </a:cubicBezTo>
                  <a:cubicBezTo>
                    <a:pt x="158" y="59"/>
                    <a:pt x="158" y="59"/>
                    <a:pt x="158" y="59"/>
                  </a:cubicBezTo>
                  <a:close/>
                  <a:moveTo>
                    <a:pt x="158" y="141"/>
                  </a:moveTo>
                  <a:cubicBezTo>
                    <a:pt x="205" y="141"/>
                    <a:pt x="205" y="141"/>
                    <a:pt x="205" y="141"/>
                  </a:cubicBezTo>
                  <a:cubicBezTo>
                    <a:pt x="205" y="187"/>
                    <a:pt x="205" y="187"/>
                    <a:pt x="205" y="187"/>
                  </a:cubicBezTo>
                  <a:cubicBezTo>
                    <a:pt x="158" y="187"/>
                    <a:pt x="158" y="187"/>
                    <a:pt x="158" y="187"/>
                  </a:cubicBezTo>
                  <a:cubicBezTo>
                    <a:pt x="158" y="141"/>
                    <a:pt x="158" y="141"/>
                    <a:pt x="158" y="141"/>
                  </a:cubicBezTo>
                  <a:cubicBezTo>
                    <a:pt x="158" y="141"/>
                    <a:pt x="158" y="141"/>
                    <a:pt x="158" y="141"/>
                  </a:cubicBezTo>
                  <a:close/>
                  <a:moveTo>
                    <a:pt x="158" y="219"/>
                  </a:moveTo>
                  <a:cubicBezTo>
                    <a:pt x="205" y="219"/>
                    <a:pt x="205" y="219"/>
                    <a:pt x="205" y="219"/>
                  </a:cubicBezTo>
                  <a:cubicBezTo>
                    <a:pt x="205" y="265"/>
                    <a:pt x="205" y="265"/>
                    <a:pt x="205" y="265"/>
                  </a:cubicBezTo>
                  <a:cubicBezTo>
                    <a:pt x="158" y="265"/>
                    <a:pt x="158" y="265"/>
                    <a:pt x="158" y="265"/>
                  </a:cubicBezTo>
                  <a:cubicBezTo>
                    <a:pt x="158" y="219"/>
                    <a:pt x="158" y="219"/>
                    <a:pt x="158" y="219"/>
                  </a:cubicBezTo>
                  <a:cubicBezTo>
                    <a:pt x="158" y="219"/>
                    <a:pt x="158" y="219"/>
                    <a:pt x="158" y="219"/>
                  </a:cubicBezTo>
                  <a:close/>
                  <a:moveTo>
                    <a:pt x="73" y="59"/>
                  </a:moveTo>
                  <a:cubicBezTo>
                    <a:pt x="119" y="59"/>
                    <a:pt x="119" y="59"/>
                    <a:pt x="119" y="59"/>
                  </a:cubicBezTo>
                  <a:cubicBezTo>
                    <a:pt x="119" y="105"/>
                    <a:pt x="119" y="105"/>
                    <a:pt x="119" y="105"/>
                  </a:cubicBezTo>
                  <a:cubicBezTo>
                    <a:pt x="73" y="105"/>
                    <a:pt x="73" y="105"/>
                    <a:pt x="73" y="105"/>
                  </a:cubicBezTo>
                  <a:cubicBezTo>
                    <a:pt x="73" y="59"/>
                    <a:pt x="73" y="59"/>
                    <a:pt x="73" y="59"/>
                  </a:cubicBezTo>
                  <a:cubicBezTo>
                    <a:pt x="73" y="59"/>
                    <a:pt x="73" y="59"/>
                    <a:pt x="73" y="59"/>
                  </a:cubicBezTo>
                  <a:close/>
                  <a:moveTo>
                    <a:pt x="73" y="141"/>
                  </a:moveTo>
                  <a:cubicBezTo>
                    <a:pt x="119" y="141"/>
                    <a:pt x="119" y="141"/>
                    <a:pt x="119" y="141"/>
                  </a:cubicBezTo>
                  <a:cubicBezTo>
                    <a:pt x="119" y="187"/>
                    <a:pt x="119" y="187"/>
                    <a:pt x="119" y="187"/>
                  </a:cubicBezTo>
                  <a:cubicBezTo>
                    <a:pt x="73" y="187"/>
                    <a:pt x="73" y="187"/>
                    <a:pt x="73" y="187"/>
                  </a:cubicBezTo>
                  <a:cubicBezTo>
                    <a:pt x="73" y="141"/>
                    <a:pt x="73" y="141"/>
                    <a:pt x="73" y="141"/>
                  </a:cubicBezTo>
                  <a:cubicBezTo>
                    <a:pt x="73" y="141"/>
                    <a:pt x="73" y="141"/>
                    <a:pt x="73" y="141"/>
                  </a:cubicBezTo>
                  <a:close/>
                  <a:moveTo>
                    <a:pt x="73" y="219"/>
                  </a:moveTo>
                  <a:cubicBezTo>
                    <a:pt x="119" y="219"/>
                    <a:pt x="119" y="219"/>
                    <a:pt x="119" y="219"/>
                  </a:cubicBezTo>
                  <a:cubicBezTo>
                    <a:pt x="119" y="265"/>
                    <a:pt x="119" y="265"/>
                    <a:pt x="119" y="265"/>
                  </a:cubicBezTo>
                  <a:cubicBezTo>
                    <a:pt x="73" y="265"/>
                    <a:pt x="73" y="265"/>
                    <a:pt x="73" y="265"/>
                  </a:cubicBezTo>
                  <a:cubicBezTo>
                    <a:pt x="73" y="219"/>
                    <a:pt x="73" y="219"/>
                    <a:pt x="73" y="219"/>
                  </a:cubicBezTo>
                  <a:cubicBezTo>
                    <a:pt x="73" y="219"/>
                    <a:pt x="73" y="219"/>
                    <a:pt x="73" y="219"/>
                  </a:cubicBezTo>
                  <a:close/>
                  <a:moveTo>
                    <a:pt x="75" y="1045"/>
                  </a:moveTo>
                  <a:cubicBezTo>
                    <a:pt x="1090" y="1045"/>
                    <a:pt x="1090" y="1045"/>
                    <a:pt x="1090" y="1045"/>
                  </a:cubicBezTo>
                  <a:cubicBezTo>
                    <a:pt x="1131" y="1045"/>
                    <a:pt x="1164" y="1012"/>
                    <a:pt x="1164" y="971"/>
                  </a:cubicBezTo>
                  <a:cubicBezTo>
                    <a:pt x="1164" y="795"/>
                    <a:pt x="1164" y="795"/>
                    <a:pt x="1164" y="795"/>
                  </a:cubicBezTo>
                  <a:cubicBezTo>
                    <a:pt x="1164" y="755"/>
                    <a:pt x="1131" y="721"/>
                    <a:pt x="1090" y="721"/>
                  </a:cubicBezTo>
                  <a:cubicBezTo>
                    <a:pt x="75" y="721"/>
                    <a:pt x="75" y="721"/>
                    <a:pt x="75" y="721"/>
                  </a:cubicBezTo>
                  <a:cubicBezTo>
                    <a:pt x="34" y="721"/>
                    <a:pt x="0" y="755"/>
                    <a:pt x="0" y="795"/>
                  </a:cubicBezTo>
                  <a:cubicBezTo>
                    <a:pt x="0" y="971"/>
                    <a:pt x="0" y="971"/>
                    <a:pt x="0" y="971"/>
                  </a:cubicBezTo>
                  <a:cubicBezTo>
                    <a:pt x="0" y="1012"/>
                    <a:pt x="34" y="1045"/>
                    <a:pt x="75" y="1045"/>
                  </a:cubicBezTo>
                  <a:close/>
                  <a:moveTo>
                    <a:pt x="1005" y="825"/>
                  </a:moveTo>
                  <a:cubicBezTo>
                    <a:pt x="1037" y="825"/>
                    <a:pt x="1063" y="851"/>
                    <a:pt x="1063" y="883"/>
                  </a:cubicBezTo>
                  <a:cubicBezTo>
                    <a:pt x="1063" y="915"/>
                    <a:pt x="1037" y="942"/>
                    <a:pt x="1005" y="942"/>
                  </a:cubicBezTo>
                  <a:cubicBezTo>
                    <a:pt x="972" y="942"/>
                    <a:pt x="946" y="915"/>
                    <a:pt x="946" y="883"/>
                  </a:cubicBezTo>
                  <a:cubicBezTo>
                    <a:pt x="946" y="851"/>
                    <a:pt x="972" y="825"/>
                    <a:pt x="1005" y="825"/>
                  </a:cubicBezTo>
                  <a:close/>
                  <a:moveTo>
                    <a:pt x="586" y="780"/>
                  </a:moveTo>
                  <a:cubicBezTo>
                    <a:pt x="632" y="780"/>
                    <a:pt x="632" y="780"/>
                    <a:pt x="632" y="780"/>
                  </a:cubicBezTo>
                  <a:cubicBezTo>
                    <a:pt x="632" y="827"/>
                    <a:pt x="632" y="827"/>
                    <a:pt x="632" y="827"/>
                  </a:cubicBezTo>
                  <a:cubicBezTo>
                    <a:pt x="586" y="827"/>
                    <a:pt x="586" y="827"/>
                    <a:pt x="586" y="827"/>
                  </a:cubicBezTo>
                  <a:cubicBezTo>
                    <a:pt x="586" y="780"/>
                    <a:pt x="586" y="780"/>
                    <a:pt x="586" y="780"/>
                  </a:cubicBezTo>
                  <a:cubicBezTo>
                    <a:pt x="586" y="780"/>
                    <a:pt x="586" y="780"/>
                    <a:pt x="586" y="780"/>
                  </a:cubicBezTo>
                  <a:close/>
                  <a:moveTo>
                    <a:pt x="586" y="861"/>
                  </a:moveTo>
                  <a:cubicBezTo>
                    <a:pt x="632" y="861"/>
                    <a:pt x="632" y="861"/>
                    <a:pt x="632" y="861"/>
                  </a:cubicBezTo>
                  <a:cubicBezTo>
                    <a:pt x="632" y="908"/>
                    <a:pt x="632" y="908"/>
                    <a:pt x="632" y="908"/>
                  </a:cubicBezTo>
                  <a:cubicBezTo>
                    <a:pt x="586" y="908"/>
                    <a:pt x="586" y="908"/>
                    <a:pt x="586" y="908"/>
                  </a:cubicBezTo>
                  <a:cubicBezTo>
                    <a:pt x="586" y="861"/>
                    <a:pt x="586" y="861"/>
                    <a:pt x="586" y="861"/>
                  </a:cubicBezTo>
                  <a:cubicBezTo>
                    <a:pt x="586" y="861"/>
                    <a:pt x="586" y="861"/>
                    <a:pt x="586" y="861"/>
                  </a:cubicBezTo>
                  <a:close/>
                  <a:moveTo>
                    <a:pt x="586" y="939"/>
                  </a:moveTo>
                  <a:cubicBezTo>
                    <a:pt x="632" y="939"/>
                    <a:pt x="632" y="939"/>
                    <a:pt x="632" y="939"/>
                  </a:cubicBezTo>
                  <a:cubicBezTo>
                    <a:pt x="632" y="986"/>
                    <a:pt x="632" y="986"/>
                    <a:pt x="632" y="986"/>
                  </a:cubicBezTo>
                  <a:cubicBezTo>
                    <a:pt x="586" y="986"/>
                    <a:pt x="586" y="986"/>
                    <a:pt x="586" y="986"/>
                  </a:cubicBezTo>
                  <a:cubicBezTo>
                    <a:pt x="586" y="939"/>
                    <a:pt x="586" y="939"/>
                    <a:pt x="586" y="939"/>
                  </a:cubicBezTo>
                  <a:cubicBezTo>
                    <a:pt x="586" y="939"/>
                    <a:pt x="586" y="939"/>
                    <a:pt x="586" y="939"/>
                  </a:cubicBezTo>
                  <a:close/>
                  <a:moveTo>
                    <a:pt x="500" y="780"/>
                  </a:moveTo>
                  <a:cubicBezTo>
                    <a:pt x="547" y="780"/>
                    <a:pt x="547" y="780"/>
                    <a:pt x="547" y="780"/>
                  </a:cubicBezTo>
                  <a:cubicBezTo>
                    <a:pt x="547" y="827"/>
                    <a:pt x="547" y="827"/>
                    <a:pt x="547" y="827"/>
                  </a:cubicBezTo>
                  <a:cubicBezTo>
                    <a:pt x="500" y="827"/>
                    <a:pt x="500" y="827"/>
                    <a:pt x="500" y="827"/>
                  </a:cubicBezTo>
                  <a:cubicBezTo>
                    <a:pt x="500" y="780"/>
                    <a:pt x="500" y="780"/>
                    <a:pt x="500" y="780"/>
                  </a:cubicBezTo>
                  <a:cubicBezTo>
                    <a:pt x="500" y="780"/>
                    <a:pt x="500" y="780"/>
                    <a:pt x="500" y="780"/>
                  </a:cubicBezTo>
                  <a:close/>
                  <a:moveTo>
                    <a:pt x="500" y="861"/>
                  </a:moveTo>
                  <a:cubicBezTo>
                    <a:pt x="547" y="861"/>
                    <a:pt x="547" y="861"/>
                    <a:pt x="547" y="861"/>
                  </a:cubicBezTo>
                  <a:cubicBezTo>
                    <a:pt x="547" y="908"/>
                    <a:pt x="547" y="908"/>
                    <a:pt x="547" y="908"/>
                  </a:cubicBezTo>
                  <a:cubicBezTo>
                    <a:pt x="500" y="908"/>
                    <a:pt x="500" y="908"/>
                    <a:pt x="500" y="908"/>
                  </a:cubicBezTo>
                  <a:cubicBezTo>
                    <a:pt x="500" y="861"/>
                    <a:pt x="500" y="861"/>
                    <a:pt x="500" y="861"/>
                  </a:cubicBezTo>
                  <a:cubicBezTo>
                    <a:pt x="500" y="861"/>
                    <a:pt x="500" y="861"/>
                    <a:pt x="500" y="861"/>
                  </a:cubicBezTo>
                  <a:close/>
                  <a:moveTo>
                    <a:pt x="500" y="939"/>
                  </a:moveTo>
                  <a:cubicBezTo>
                    <a:pt x="547" y="939"/>
                    <a:pt x="547" y="939"/>
                    <a:pt x="547" y="939"/>
                  </a:cubicBezTo>
                  <a:cubicBezTo>
                    <a:pt x="547" y="986"/>
                    <a:pt x="547" y="986"/>
                    <a:pt x="547" y="986"/>
                  </a:cubicBezTo>
                  <a:cubicBezTo>
                    <a:pt x="500" y="986"/>
                    <a:pt x="500" y="986"/>
                    <a:pt x="500" y="986"/>
                  </a:cubicBezTo>
                  <a:cubicBezTo>
                    <a:pt x="500" y="939"/>
                    <a:pt x="500" y="939"/>
                    <a:pt x="500" y="939"/>
                  </a:cubicBezTo>
                  <a:cubicBezTo>
                    <a:pt x="500" y="939"/>
                    <a:pt x="500" y="939"/>
                    <a:pt x="500" y="939"/>
                  </a:cubicBezTo>
                  <a:close/>
                  <a:moveTo>
                    <a:pt x="415" y="780"/>
                  </a:moveTo>
                  <a:cubicBezTo>
                    <a:pt x="462" y="780"/>
                    <a:pt x="462" y="780"/>
                    <a:pt x="462" y="780"/>
                  </a:cubicBezTo>
                  <a:cubicBezTo>
                    <a:pt x="462" y="827"/>
                    <a:pt x="462" y="827"/>
                    <a:pt x="462" y="827"/>
                  </a:cubicBezTo>
                  <a:cubicBezTo>
                    <a:pt x="415" y="827"/>
                    <a:pt x="415" y="827"/>
                    <a:pt x="415" y="827"/>
                  </a:cubicBezTo>
                  <a:cubicBezTo>
                    <a:pt x="415" y="780"/>
                    <a:pt x="415" y="780"/>
                    <a:pt x="415" y="780"/>
                  </a:cubicBezTo>
                  <a:cubicBezTo>
                    <a:pt x="415" y="780"/>
                    <a:pt x="415" y="780"/>
                    <a:pt x="415" y="780"/>
                  </a:cubicBezTo>
                  <a:close/>
                  <a:moveTo>
                    <a:pt x="415" y="861"/>
                  </a:moveTo>
                  <a:cubicBezTo>
                    <a:pt x="462" y="861"/>
                    <a:pt x="462" y="861"/>
                    <a:pt x="462" y="861"/>
                  </a:cubicBezTo>
                  <a:cubicBezTo>
                    <a:pt x="462" y="908"/>
                    <a:pt x="462" y="908"/>
                    <a:pt x="462" y="908"/>
                  </a:cubicBezTo>
                  <a:cubicBezTo>
                    <a:pt x="415" y="908"/>
                    <a:pt x="415" y="908"/>
                    <a:pt x="415" y="908"/>
                  </a:cubicBezTo>
                  <a:cubicBezTo>
                    <a:pt x="415" y="861"/>
                    <a:pt x="415" y="861"/>
                    <a:pt x="415" y="861"/>
                  </a:cubicBezTo>
                  <a:cubicBezTo>
                    <a:pt x="415" y="861"/>
                    <a:pt x="415" y="861"/>
                    <a:pt x="415" y="861"/>
                  </a:cubicBezTo>
                  <a:close/>
                  <a:moveTo>
                    <a:pt x="415" y="939"/>
                  </a:moveTo>
                  <a:cubicBezTo>
                    <a:pt x="462" y="939"/>
                    <a:pt x="462" y="939"/>
                    <a:pt x="462" y="939"/>
                  </a:cubicBezTo>
                  <a:cubicBezTo>
                    <a:pt x="462" y="986"/>
                    <a:pt x="462" y="986"/>
                    <a:pt x="462" y="986"/>
                  </a:cubicBezTo>
                  <a:cubicBezTo>
                    <a:pt x="415" y="986"/>
                    <a:pt x="415" y="986"/>
                    <a:pt x="415" y="986"/>
                  </a:cubicBezTo>
                  <a:cubicBezTo>
                    <a:pt x="415" y="939"/>
                    <a:pt x="415" y="939"/>
                    <a:pt x="415" y="939"/>
                  </a:cubicBezTo>
                  <a:cubicBezTo>
                    <a:pt x="415" y="939"/>
                    <a:pt x="415" y="939"/>
                    <a:pt x="415" y="939"/>
                  </a:cubicBezTo>
                  <a:close/>
                  <a:moveTo>
                    <a:pt x="330" y="780"/>
                  </a:moveTo>
                  <a:cubicBezTo>
                    <a:pt x="376" y="780"/>
                    <a:pt x="376" y="780"/>
                    <a:pt x="376" y="780"/>
                  </a:cubicBezTo>
                  <a:cubicBezTo>
                    <a:pt x="376" y="827"/>
                    <a:pt x="376" y="827"/>
                    <a:pt x="376" y="827"/>
                  </a:cubicBezTo>
                  <a:cubicBezTo>
                    <a:pt x="330" y="827"/>
                    <a:pt x="330" y="827"/>
                    <a:pt x="330" y="827"/>
                  </a:cubicBezTo>
                  <a:cubicBezTo>
                    <a:pt x="330" y="780"/>
                    <a:pt x="330" y="780"/>
                    <a:pt x="330" y="780"/>
                  </a:cubicBezTo>
                  <a:cubicBezTo>
                    <a:pt x="330" y="780"/>
                    <a:pt x="330" y="780"/>
                    <a:pt x="330" y="780"/>
                  </a:cubicBezTo>
                  <a:close/>
                  <a:moveTo>
                    <a:pt x="330" y="861"/>
                  </a:moveTo>
                  <a:cubicBezTo>
                    <a:pt x="376" y="861"/>
                    <a:pt x="376" y="861"/>
                    <a:pt x="376" y="861"/>
                  </a:cubicBezTo>
                  <a:cubicBezTo>
                    <a:pt x="376" y="908"/>
                    <a:pt x="376" y="908"/>
                    <a:pt x="376" y="908"/>
                  </a:cubicBezTo>
                  <a:cubicBezTo>
                    <a:pt x="330" y="908"/>
                    <a:pt x="330" y="908"/>
                    <a:pt x="330" y="908"/>
                  </a:cubicBezTo>
                  <a:cubicBezTo>
                    <a:pt x="330" y="861"/>
                    <a:pt x="330" y="861"/>
                    <a:pt x="330" y="861"/>
                  </a:cubicBezTo>
                  <a:cubicBezTo>
                    <a:pt x="330" y="861"/>
                    <a:pt x="330" y="861"/>
                    <a:pt x="330" y="861"/>
                  </a:cubicBezTo>
                  <a:close/>
                  <a:moveTo>
                    <a:pt x="330" y="939"/>
                  </a:moveTo>
                  <a:cubicBezTo>
                    <a:pt x="376" y="939"/>
                    <a:pt x="376" y="939"/>
                    <a:pt x="376" y="939"/>
                  </a:cubicBezTo>
                  <a:cubicBezTo>
                    <a:pt x="376" y="986"/>
                    <a:pt x="376" y="986"/>
                    <a:pt x="376" y="986"/>
                  </a:cubicBezTo>
                  <a:cubicBezTo>
                    <a:pt x="330" y="986"/>
                    <a:pt x="330" y="986"/>
                    <a:pt x="330" y="986"/>
                  </a:cubicBezTo>
                  <a:cubicBezTo>
                    <a:pt x="330" y="939"/>
                    <a:pt x="330" y="939"/>
                    <a:pt x="330" y="939"/>
                  </a:cubicBezTo>
                  <a:cubicBezTo>
                    <a:pt x="330" y="939"/>
                    <a:pt x="330" y="939"/>
                    <a:pt x="330" y="939"/>
                  </a:cubicBezTo>
                  <a:close/>
                  <a:moveTo>
                    <a:pt x="244" y="780"/>
                  </a:moveTo>
                  <a:cubicBezTo>
                    <a:pt x="290" y="780"/>
                    <a:pt x="290" y="780"/>
                    <a:pt x="290" y="780"/>
                  </a:cubicBezTo>
                  <a:cubicBezTo>
                    <a:pt x="290" y="827"/>
                    <a:pt x="290" y="827"/>
                    <a:pt x="290" y="827"/>
                  </a:cubicBezTo>
                  <a:cubicBezTo>
                    <a:pt x="244" y="827"/>
                    <a:pt x="244" y="827"/>
                    <a:pt x="244" y="827"/>
                  </a:cubicBezTo>
                  <a:cubicBezTo>
                    <a:pt x="244" y="780"/>
                    <a:pt x="244" y="780"/>
                    <a:pt x="244" y="780"/>
                  </a:cubicBezTo>
                  <a:cubicBezTo>
                    <a:pt x="244" y="780"/>
                    <a:pt x="244" y="780"/>
                    <a:pt x="244" y="780"/>
                  </a:cubicBezTo>
                  <a:close/>
                  <a:moveTo>
                    <a:pt x="244" y="861"/>
                  </a:moveTo>
                  <a:cubicBezTo>
                    <a:pt x="290" y="861"/>
                    <a:pt x="290" y="861"/>
                    <a:pt x="290" y="861"/>
                  </a:cubicBezTo>
                  <a:cubicBezTo>
                    <a:pt x="290" y="908"/>
                    <a:pt x="290" y="908"/>
                    <a:pt x="290" y="908"/>
                  </a:cubicBezTo>
                  <a:cubicBezTo>
                    <a:pt x="244" y="908"/>
                    <a:pt x="244" y="908"/>
                    <a:pt x="244" y="908"/>
                  </a:cubicBezTo>
                  <a:cubicBezTo>
                    <a:pt x="244" y="861"/>
                    <a:pt x="244" y="861"/>
                    <a:pt x="244" y="861"/>
                  </a:cubicBezTo>
                  <a:cubicBezTo>
                    <a:pt x="244" y="861"/>
                    <a:pt x="244" y="861"/>
                    <a:pt x="244" y="861"/>
                  </a:cubicBezTo>
                  <a:close/>
                  <a:moveTo>
                    <a:pt x="244" y="939"/>
                  </a:moveTo>
                  <a:cubicBezTo>
                    <a:pt x="290" y="939"/>
                    <a:pt x="290" y="939"/>
                    <a:pt x="290" y="939"/>
                  </a:cubicBezTo>
                  <a:cubicBezTo>
                    <a:pt x="290" y="986"/>
                    <a:pt x="290" y="986"/>
                    <a:pt x="290" y="986"/>
                  </a:cubicBezTo>
                  <a:cubicBezTo>
                    <a:pt x="244" y="986"/>
                    <a:pt x="244" y="986"/>
                    <a:pt x="244" y="986"/>
                  </a:cubicBezTo>
                  <a:cubicBezTo>
                    <a:pt x="244" y="939"/>
                    <a:pt x="244" y="939"/>
                    <a:pt x="244" y="939"/>
                  </a:cubicBezTo>
                  <a:cubicBezTo>
                    <a:pt x="244" y="939"/>
                    <a:pt x="244" y="939"/>
                    <a:pt x="244" y="939"/>
                  </a:cubicBezTo>
                  <a:close/>
                  <a:moveTo>
                    <a:pt x="158" y="780"/>
                  </a:moveTo>
                  <a:cubicBezTo>
                    <a:pt x="205" y="780"/>
                    <a:pt x="205" y="780"/>
                    <a:pt x="205" y="780"/>
                  </a:cubicBezTo>
                  <a:cubicBezTo>
                    <a:pt x="205" y="827"/>
                    <a:pt x="205" y="827"/>
                    <a:pt x="205" y="827"/>
                  </a:cubicBezTo>
                  <a:cubicBezTo>
                    <a:pt x="158" y="827"/>
                    <a:pt x="158" y="827"/>
                    <a:pt x="158" y="827"/>
                  </a:cubicBezTo>
                  <a:cubicBezTo>
                    <a:pt x="158" y="780"/>
                    <a:pt x="158" y="780"/>
                    <a:pt x="158" y="780"/>
                  </a:cubicBezTo>
                  <a:cubicBezTo>
                    <a:pt x="158" y="780"/>
                    <a:pt x="158" y="780"/>
                    <a:pt x="158" y="780"/>
                  </a:cubicBezTo>
                  <a:close/>
                  <a:moveTo>
                    <a:pt x="158" y="861"/>
                  </a:moveTo>
                  <a:cubicBezTo>
                    <a:pt x="205" y="861"/>
                    <a:pt x="205" y="861"/>
                    <a:pt x="205" y="861"/>
                  </a:cubicBezTo>
                  <a:cubicBezTo>
                    <a:pt x="205" y="908"/>
                    <a:pt x="205" y="908"/>
                    <a:pt x="205" y="908"/>
                  </a:cubicBezTo>
                  <a:cubicBezTo>
                    <a:pt x="158" y="908"/>
                    <a:pt x="158" y="908"/>
                    <a:pt x="158" y="908"/>
                  </a:cubicBezTo>
                  <a:cubicBezTo>
                    <a:pt x="158" y="861"/>
                    <a:pt x="158" y="861"/>
                    <a:pt x="158" y="861"/>
                  </a:cubicBezTo>
                  <a:cubicBezTo>
                    <a:pt x="158" y="861"/>
                    <a:pt x="158" y="861"/>
                    <a:pt x="158" y="861"/>
                  </a:cubicBezTo>
                  <a:close/>
                  <a:moveTo>
                    <a:pt x="158" y="939"/>
                  </a:moveTo>
                  <a:cubicBezTo>
                    <a:pt x="205" y="939"/>
                    <a:pt x="205" y="939"/>
                    <a:pt x="205" y="939"/>
                  </a:cubicBezTo>
                  <a:cubicBezTo>
                    <a:pt x="205" y="986"/>
                    <a:pt x="205" y="986"/>
                    <a:pt x="205" y="986"/>
                  </a:cubicBezTo>
                  <a:cubicBezTo>
                    <a:pt x="158" y="986"/>
                    <a:pt x="158" y="986"/>
                    <a:pt x="158" y="986"/>
                  </a:cubicBezTo>
                  <a:cubicBezTo>
                    <a:pt x="158" y="939"/>
                    <a:pt x="158" y="939"/>
                    <a:pt x="158" y="939"/>
                  </a:cubicBezTo>
                  <a:cubicBezTo>
                    <a:pt x="158" y="939"/>
                    <a:pt x="158" y="939"/>
                    <a:pt x="158" y="939"/>
                  </a:cubicBezTo>
                  <a:close/>
                  <a:moveTo>
                    <a:pt x="73" y="780"/>
                  </a:moveTo>
                  <a:cubicBezTo>
                    <a:pt x="119" y="780"/>
                    <a:pt x="119" y="780"/>
                    <a:pt x="119" y="780"/>
                  </a:cubicBezTo>
                  <a:cubicBezTo>
                    <a:pt x="119" y="827"/>
                    <a:pt x="119" y="827"/>
                    <a:pt x="119" y="827"/>
                  </a:cubicBezTo>
                  <a:cubicBezTo>
                    <a:pt x="73" y="827"/>
                    <a:pt x="73" y="827"/>
                    <a:pt x="73" y="827"/>
                  </a:cubicBezTo>
                  <a:cubicBezTo>
                    <a:pt x="73" y="780"/>
                    <a:pt x="73" y="780"/>
                    <a:pt x="73" y="780"/>
                  </a:cubicBezTo>
                  <a:cubicBezTo>
                    <a:pt x="73" y="780"/>
                    <a:pt x="73" y="780"/>
                    <a:pt x="73" y="780"/>
                  </a:cubicBezTo>
                  <a:close/>
                  <a:moveTo>
                    <a:pt x="73" y="861"/>
                  </a:moveTo>
                  <a:cubicBezTo>
                    <a:pt x="119" y="861"/>
                    <a:pt x="119" y="861"/>
                    <a:pt x="119" y="861"/>
                  </a:cubicBezTo>
                  <a:cubicBezTo>
                    <a:pt x="119" y="908"/>
                    <a:pt x="119" y="908"/>
                    <a:pt x="119" y="908"/>
                  </a:cubicBezTo>
                  <a:cubicBezTo>
                    <a:pt x="73" y="908"/>
                    <a:pt x="73" y="908"/>
                    <a:pt x="73" y="908"/>
                  </a:cubicBezTo>
                  <a:cubicBezTo>
                    <a:pt x="73" y="861"/>
                    <a:pt x="73" y="861"/>
                    <a:pt x="73" y="861"/>
                  </a:cubicBezTo>
                  <a:cubicBezTo>
                    <a:pt x="73" y="861"/>
                    <a:pt x="73" y="861"/>
                    <a:pt x="73" y="861"/>
                  </a:cubicBezTo>
                  <a:close/>
                  <a:moveTo>
                    <a:pt x="73" y="939"/>
                  </a:moveTo>
                  <a:cubicBezTo>
                    <a:pt x="119" y="939"/>
                    <a:pt x="119" y="939"/>
                    <a:pt x="119" y="939"/>
                  </a:cubicBezTo>
                  <a:cubicBezTo>
                    <a:pt x="119" y="986"/>
                    <a:pt x="119" y="986"/>
                    <a:pt x="119" y="986"/>
                  </a:cubicBezTo>
                  <a:cubicBezTo>
                    <a:pt x="73" y="986"/>
                    <a:pt x="73" y="986"/>
                    <a:pt x="73" y="986"/>
                  </a:cubicBezTo>
                  <a:cubicBezTo>
                    <a:pt x="73" y="939"/>
                    <a:pt x="73" y="939"/>
                    <a:pt x="73" y="939"/>
                  </a:cubicBezTo>
                  <a:cubicBezTo>
                    <a:pt x="73" y="939"/>
                    <a:pt x="73" y="939"/>
                    <a:pt x="73" y="939"/>
                  </a:cubicBezTo>
                  <a:close/>
                </a:path>
              </a:pathLst>
            </a:custGeom>
            <a:solidFill>
              <a:srgbClr val="00BCF2"/>
            </a:solidFill>
            <a:ln>
              <a:noFill/>
            </a:ln>
          </p:spPr>
          <p:txBody>
            <a:bodyPr vert="horz" wrap="square" lIns="91427" tIns="45713" rIns="91427" bIns="45713" numCol="1" anchor="t" anchorCtr="0" compatLnSpc="1">
              <a:prstTxWarp prst="textNoShape">
                <a:avLst/>
              </a:prstTxWarp>
            </a:bodyPr>
            <a:lstStyle/>
            <a:p>
              <a:pPr defTabSz="932597"/>
              <a:endParaRPr lang="en-US">
                <a:solidFill>
                  <a:srgbClr val="002050"/>
                </a:solidFill>
              </a:endParaRPr>
            </a:p>
          </p:txBody>
        </p:sp>
      </p:grpSp>
      <p:grpSp>
        <p:nvGrpSpPr>
          <p:cNvPr id="30" name="Group 29"/>
          <p:cNvGrpSpPr/>
          <p:nvPr/>
        </p:nvGrpSpPr>
        <p:grpSpPr>
          <a:xfrm>
            <a:off x="10715844" y="3378675"/>
            <a:ext cx="372847" cy="375812"/>
            <a:chOff x="10090978" y="3144642"/>
            <a:chExt cx="372899" cy="375866"/>
          </a:xfrm>
          <a:solidFill>
            <a:srgbClr val="107C10"/>
          </a:solidFill>
        </p:grpSpPr>
        <p:sp>
          <p:nvSpPr>
            <p:cNvPr id="31" name="Freeform 32"/>
            <p:cNvSpPr>
              <a:spLocks noEditPoints="1"/>
            </p:cNvSpPr>
            <p:nvPr/>
          </p:nvSpPr>
          <p:spPr bwMode="auto">
            <a:xfrm>
              <a:off x="10090978" y="3144642"/>
              <a:ext cx="372899" cy="375866"/>
            </a:xfrm>
            <a:custGeom>
              <a:avLst/>
              <a:gdLst>
                <a:gd name="T0" fmla="*/ 1055 w 1073"/>
                <a:gd name="T1" fmla="*/ 415 h 1080"/>
                <a:gd name="T2" fmla="*/ 878 w 1073"/>
                <a:gd name="T3" fmla="*/ 386 h 1080"/>
                <a:gd name="T4" fmla="*/ 926 w 1073"/>
                <a:gd name="T5" fmla="*/ 213 h 1080"/>
                <a:gd name="T6" fmla="*/ 841 w 1073"/>
                <a:gd name="T7" fmla="*/ 118 h 1080"/>
                <a:gd name="T8" fmla="*/ 687 w 1073"/>
                <a:gd name="T9" fmla="*/ 210 h 1080"/>
                <a:gd name="T10" fmla="*/ 614 w 1073"/>
                <a:gd name="T11" fmla="*/ 22 h 1080"/>
                <a:gd name="T12" fmla="*/ 485 w 1073"/>
                <a:gd name="T13" fmla="*/ 0 h 1080"/>
                <a:gd name="T14" fmla="*/ 422 w 1073"/>
                <a:gd name="T15" fmla="*/ 195 h 1080"/>
                <a:gd name="T16" fmla="*/ 264 w 1073"/>
                <a:gd name="T17" fmla="*/ 114 h 1080"/>
                <a:gd name="T18" fmla="*/ 154 w 1073"/>
                <a:gd name="T19" fmla="*/ 180 h 1080"/>
                <a:gd name="T20" fmla="*/ 217 w 1073"/>
                <a:gd name="T21" fmla="*/ 349 h 1080"/>
                <a:gd name="T22" fmla="*/ 44 w 1073"/>
                <a:gd name="T23" fmla="*/ 393 h 1080"/>
                <a:gd name="T24" fmla="*/ 0 w 1073"/>
                <a:gd name="T25" fmla="*/ 515 h 1080"/>
                <a:gd name="T26" fmla="*/ 158 w 1073"/>
                <a:gd name="T27" fmla="*/ 603 h 1080"/>
                <a:gd name="T28" fmla="*/ 51 w 1073"/>
                <a:gd name="T29" fmla="*/ 750 h 1080"/>
                <a:gd name="T30" fmla="*/ 99 w 1073"/>
                <a:gd name="T31" fmla="*/ 871 h 1080"/>
                <a:gd name="T32" fmla="*/ 275 w 1073"/>
                <a:gd name="T33" fmla="*/ 834 h 1080"/>
                <a:gd name="T34" fmla="*/ 290 w 1073"/>
                <a:gd name="T35" fmla="*/ 1014 h 1080"/>
                <a:gd name="T36" fmla="*/ 400 w 1073"/>
                <a:gd name="T37" fmla="*/ 1077 h 1080"/>
                <a:gd name="T38" fmla="*/ 514 w 1073"/>
                <a:gd name="T39" fmla="*/ 937 h 1080"/>
                <a:gd name="T40" fmla="*/ 558 w 1073"/>
                <a:gd name="T41" fmla="*/ 937 h 1080"/>
                <a:gd name="T42" fmla="*/ 672 w 1073"/>
                <a:gd name="T43" fmla="*/ 1077 h 1080"/>
                <a:gd name="T44" fmla="*/ 783 w 1073"/>
                <a:gd name="T45" fmla="*/ 1014 h 1080"/>
                <a:gd name="T46" fmla="*/ 797 w 1073"/>
                <a:gd name="T47" fmla="*/ 834 h 1080"/>
                <a:gd name="T48" fmla="*/ 974 w 1073"/>
                <a:gd name="T49" fmla="*/ 871 h 1080"/>
                <a:gd name="T50" fmla="*/ 1022 w 1073"/>
                <a:gd name="T51" fmla="*/ 750 h 1080"/>
                <a:gd name="T52" fmla="*/ 915 w 1073"/>
                <a:gd name="T53" fmla="*/ 603 h 1080"/>
                <a:gd name="T54" fmla="*/ 1073 w 1073"/>
                <a:gd name="T55" fmla="*/ 515 h 1080"/>
                <a:gd name="T56" fmla="*/ 687 w 1073"/>
                <a:gd name="T57" fmla="*/ 709 h 1080"/>
                <a:gd name="T58" fmla="*/ 386 w 1073"/>
                <a:gd name="T59" fmla="*/ 709 h 1080"/>
                <a:gd name="T60" fmla="*/ 386 w 1073"/>
                <a:gd name="T61" fmla="*/ 408 h 1080"/>
                <a:gd name="T62" fmla="*/ 687 w 1073"/>
                <a:gd name="T63" fmla="*/ 408 h 10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073" h="1080">
                  <a:moveTo>
                    <a:pt x="1073" y="515"/>
                  </a:moveTo>
                  <a:cubicBezTo>
                    <a:pt x="1055" y="415"/>
                    <a:pt x="1055" y="415"/>
                    <a:pt x="1055" y="415"/>
                  </a:cubicBezTo>
                  <a:cubicBezTo>
                    <a:pt x="1051" y="404"/>
                    <a:pt x="1044" y="397"/>
                    <a:pt x="1029" y="393"/>
                  </a:cubicBezTo>
                  <a:cubicBezTo>
                    <a:pt x="878" y="386"/>
                    <a:pt x="878" y="386"/>
                    <a:pt x="878" y="386"/>
                  </a:cubicBezTo>
                  <a:cubicBezTo>
                    <a:pt x="871" y="375"/>
                    <a:pt x="863" y="360"/>
                    <a:pt x="856" y="349"/>
                  </a:cubicBezTo>
                  <a:cubicBezTo>
                    <a:pt x="926" y="213"/>
                    <a:pt x="926" y="213"/>
                    <a:pt x="926" y="213"/>
                  </a:cubicBezTo>
                  <a:cubicBezTo>
                    <a:pt x="933" y="202"/>
                    <a:pt x="930" y="188"/>
                    <a:pt x="919" y="180"/>
                  </a:cubicBezTo>
                  <a:cubicBezTo>
                    <a:pt x="841" y="118"/>
                    <a:pt x="841" y="118"/>
                    <a:pt x="841" y="118"/>
                  </a:cubicBezTo>
                  <a:cubicBezTo>
                    <a:pt x="834" y="107"/>
                    <a:pt x="819" y="107"/>
                    <a:pt x="808" y="114"/>
                  </a:cubicBezTo>
                  <a:cubicBezTo>
                    <a:pt x="687" y="210"/>
                    <a:pt x="687" y="210"/>
                    <a:pt x="687" y="210"/>
                  </a:cubicBezTo>
                  <a:cubicBezTo>
                    <a:pt x="676" y="202"/>
                    <a:pt x="665" y="199"/>
                    <a:pt x="650" y="195"/>
                  </a:cubicBezTo>
                  <a:cubicBezTo>
                    <a:pt x="614" y="22"/>
                    <a:pt x="614" y="22"/>
                    <a:pt x="614" y="22"/>
                  </a:cubicBezTo>
                  <a:cubicBezTo>
                    <a:pt x="610" y="11"/>
                    <a:pt x="599" y="0"/>
                    <a:pt x="588" y="0"/>
                  </a:cubicBezTo>
                  <a:cubicBezTo>
                    <a:pt x="485" y="0"/>
                    <a:pt x="485" y="0"/>
                    <a:pt x="485" y="0"/>
                  </a:cubicBezTo>
                  <a:cubicBezTo>
                    <a:pt x="474" y="0"/>
                    <a:pt x="463" y="11"/>
                    <a:pt x="459" y="22"/>
                  </a:cubicBezTo>
                  <a:cubicBezTo>
                    <a:pt x="422" y="195"/>
                    <a:pt x="422" y="195"/>
                    <a:pt x="422" y="195"/>
                  </a:cubicBezTo>
                  <a:cubicBezTo>
                    <a:pt x="408" y="199"/>
                    <a:pt x="397" y="202"/>
                    <a:pt x="386" y="210"/>
                  </a:cubicBezTo>
                  <a:cubicBezTo>
                    <a:pt x="264" y="114"/>
                    <a:pt x="264" y="114"/>
                    <a:pt x="264" y="114"/>
                  </a:cubicBezTo>
                  <a:cubicBezTo>
                    <a:pt x="253" y="107"/>
                    <a:pt x="239" y="107"/>
                    <a:pt x="231" y="114"/>
                  </a:cubicBezTo>
                  <a:cubicBezTo>
                    <a:pt x="154" y="180"/>
                    <a:pt x="154" y="180"/>
                    <a:pt x="154" y="180"/>
                  </a:cubicBezTo>
                  <a:cubicBezTo>
                    <a:pt x="143" y="188"/>
                    <a:pt x="143" y="202"/>
                    <a:pt x="147" y="213"/>
                  </a:cubicBezTo>
                  <a:cubicBezTo>
                    <a:pt x="217" y="349"/>
                    <a:pt x="217" y="349"/>
                    <a:pt x="217" y="349"/>
                  </a:cubicBezTo>
                  <a:cubicBezTo>
                    <a:pt x="209" y="360"/>
                    <a:pt x="202" y="375"/>
                    <a:pt x="194" y="386"/>
                  </a:cubicBezTo>
                  <a:cubicBezTo>
                    <a:pt x="44" y="393"/>
                    <a:pt x="44" y="393"/>
                    <a:pt x="44" y="393"/>
                  </a:cubicBezTo>
                  <a:cubicBezTo>
                    <a:pt x="29" y="393"/>
                    <a:pt x="22" y="404"/>
                    <a:pt x="18" y="415"/>
                  </a:cubicBezTo>
                  <a:cubicBezTo>
                    <a:pt x="0" y="515"/>
                    <a:pt x="0" y="515"/>
                    <a:pt x="0" y="515"/>
                  </a:cubicBezTo>
                  <a:cubicBezTo>
                    <a:pt x="0" y="526"/>
                    <a:pt x="3" y="540"/>
                    <a:pt x="14" y="544"/>
                  </a:cubicBezTo>
                  <a:cubicBezTo>
                    <a:pt x="158" y="603"/>
                    <a:pt x="158" y="603"/>
                    <a:pt x="158" y="603"/>
                  </a:cubicBezTo>
                  <a:cubicBezTo>
                    <a:pt x="161" y="617"/>
                    <a:pt x="161" y="632"/>
                    <a:pt x="165" y="647"/>
                  </a:cubicBezTo>
                  <a:cubicBezTo>
                    <a:pt x="51" y="750"/>
                    <a:pt x="51" y="750"/>
                    <a:pt x="51" y="750"/>
                  </a:cubicBezTo>
                  <a:cubicBezTo>
                    <a:pt x="44" y="757"/>
                    <a:pt x="40" y="772"/>
                    <a:pt x="47" y="783"/>
                  </a:cubicBezTo>
                  <a:cubicBezTo>
                    <a:pt x="99" y="871"/>
                    <a:pt x="99" y="871"/>
                    <a:pt x="99" y="871"/>
                  </a:cubicBezTo>
                  <a:cubicBezTo>
                    <a:pt x="103" y="878"/>
                    <a:pt x="117" y="886"/>
                    <a:pt x="128" y="882"/>
                  </a:cubicBezTo>
                  <a:cubicBezTo>
                    <a:pt x="275" y="834"/>
                    <a:pt x="275" y="834"/>
                    <a:pt x="275" y="834"/>
                  </a:cubicBezTo>
                  <a:cubicBezTo>
                    <a:pt x="286" y="845"/>
                    <a:pt x="297" y="856"/>
                    <a:pt x="308" y="864"/>
                  </a:cubicBezTo>
                  <a:cubicBezTo>
                    <a:pt x="290" y="1014"/>
                    <a:pt x="290" y="1014"/>
                    <a:pt x="290" y="1014"/>
                  </a:cubicBezTo>
                  <a:cubicBezTo>
                    <a:pt x="286" y="1029"/>
                    <a:pt x="294" y="1040"/>
                    <a:pt x="305" y="1044"/>
                  </a:cubicBezTo>
                  <a:cubicBezTo>
                    <a:pt x="400" y="1077"/>
                    <a:pt x="400" y="1077"/>
                    <a:pt x="400" y="1077"/>
                  </a:cubicBezTo>
                  <a:cubicBezTo>
                    <a:pt x="411" y="1080"/>
                    <a:pt x="426" y="1077"/>
                    <a:pt x="433" y="1069"/>
                  </a:cubicBezTo>
                  <a:cubicBezTo>
                    <a:pt x="514" y="937"/>
                    <a:pt x="514" y="937"/>
                    <a:pt x="514" y="937"/>
                  </a:cubicBezTo>
                  <a:cubicBezTo>
                    <a:pt x="522" y="937"/>
                    <a:pt x="529" y="941"/>
                    <a:pt x="536" y="941"/>
                  </a:cubicBezTo>
                  <a:cubicBezTo>
                    <a:pt x="544" y="941"/>
                    <a:pt x="551" y="937"/>
                    <a:pt x="558" y="937"/>
                  </a:cubicBezTo>
                  <a:cubicBezTo>
                    <a:pt x="639" y="1069"/>
                    <a:pt x="639" y="1069"/>
                    <a:pt x="639" y="1069"/>
                  </a:cubicBezTo>
                  <a:cubicBezTo>
                    <a:pt x="647" y="1077"/>
                    <a:pt x="661" y="1080"/>
                    <a:pt x="672" y="1077"/>
                  </a:cubicBezTo>
                  <a:cubicBezTo>
                    <a:pt x="768" y="1044"/>
                    <a:pt x="768" y="1044"/>
                    <a:pt x="768" y="1044"/>
                  </a:cubicBezTo>
                  <a:cubicBezTo>
                    <a:pt x="779" y="1040"/>
                    <a:pt x="786" y="1029"/>
                    <a:pt x="783" y="1014"/>
                  </a:cubicBezTo>
                  <a:cubicBezTo>
                    <a:pt x="764" y="864"/>
                    <a:pt x="764" y="864"/>
                    <a:pt x="764" y="864"/>
                  </a:cubicBezTo>
                  <a:cubicBezTo>
                    <a:pt x="775" y="853"/>
                    <a:pt x="786" y="845"/>
                    <a:pt x="797" y="834"/>
                  </a:cubicBezTo>
                  <a:cubicBezTo>
                    <a:pt x="944" y="882"/>
                    <a:pt x="944" y="882"/>
                    <a:pt x="944" y="882"/>
                  </a:cubicBezTo>
                  <a:cubicBezTo>
                    <a:pt x="955" y="886"/>
                    <a:pt x="970" y="878"/>
                    <a:pt x="974" y="871"/>
                  </a:cubicBezTo>
                  <a:cubicBezTo>
                    <a:pt x="1025" y="783"/>
                    <a:pt x="1025" y="783"/>
                    <a:pt x="1025" y="783"/>
                  </a:cubicBezTo>
                  <a:cubicBezTo>
                    <a:pt x="1033" y="772"/>
                    <a:pt x="1029" y="757"/>
                    <a:pt x="1022" y="750"/>
                  </a:cubicBezTo>
                  <a:cubicBezTo>
                    <a:pt x="908" y="647"/>
                    <a:pt x="908" y="647"/>
                    <a:pt x="908" y="647"/>
                  </a:cubicBezTo>
                  <a:cubicBezTo>
                    <a:pt x="911" y="632"/>
                    <a:pt x="911" y="617"/>
                    <a:pt x="915" y="603"/>
                  </a:cubicBezTo>
                  <a:cubicBezTo>
                    <a:pt x="1058" y="544"/>
                    <a:pt x="1058" y="544"/>
                    <a:pt x="1058" y="544"/>
                  </a:cubicBezTo>
                  <a:cubicBezTo>
                    <a:pt x="1069" y="540"/>
                    <a:pt x="1073" y="529"/>
                    <a:pt x="1073" y="515"/>
                  </a:cubicBezTo>
                  <a:close/>
                  <a:moveTo>
                    <a:pt x="750" y="559"/>
                  </a:moveTo>
                  <a:cubicBezTo>
                    <a:pt x="750" y="617"/>
                    <a:pt x="724" y="669"/>
                    <a:pt x="687" y="709"/>
                  </a:cubicBezTo>
                  <a:cubicBezTo>
                    <a:pt x="647" y="746"/>
                    <a:pt x="595" y="772"/>
                    <a:pt x="536" y="772"/>
                  </a:cubicBezTo>
                  <a:cubicBezTo>
                    <a:pt x="478" y="772"/>
                    <a:pt x="426" y="746"/>
                    <a:pt x="386" y="709"/>
                  </a:cubicBezTo>
                  <a:cubicBezTo>
                    <a:pt x="349" y="669"/>
                    <a:pt x="323" y="617"/>
                    <a:pt x="323" y="559"/>
                  </a:cubicBezTo>
                  <a:cubicBezTo>
                    <a:pt x="323" y="500"/>
                    <a:pt x="349" y="445"/>
                    <a:pt x="386" y="408"/>
                  </a:cubicBezTo>
                  <a:cubicBezTo>
                    <a:pt x="426" y="368"/>
                    <a:pt x="478" y="346"/>
                    <a:pt x="536" y="346"/>
                  </a:cubicBezTo>
                  <a:cubicBezTo>
                    <a:pt x="595" y="346"/>
                    <a:pt x="647" y="368"/>
                    <a:pt x="687" y="408"/>
                  </a:cubicBezTo>
                  <a:cubicBezTo>
                    <a:pt x="724" y="445"/>
                    <a:pt x="750" y="500"/>
                    <a:pt x="750" y="5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pPr defTabSz="932597"/>
              <a:endParaRPr lang="en-US">
                <a:solidFill>
                  <a:srgbClr val="002050"/>
                </a:solidFill>
              </a:endParaRPr>
            </a:p>
          </p:txBody>
        </p:sp>
        <p:sp>
          <p:nvSpPr>
            <p:cNvPr id="32" name="Oval 33"/>
            <p:cNvSpPr>
              <a:spLocks noChangeArrowheads="1"/>
            </p:cNvSpPr>
            <p:nvPr/>
          </p:nvSpPr>
          <p:spPr bwMode="auto">
            <a:xfrm>
              <a:off x="10243918" y="3305080"/>
              <a:ext cx="68425" cy="68581"/>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pPr defTabSz="932597"/>
              <a:endParaRPr lang="en-US">
                <a:solidFill>
                  <a:srgbClr val="002050"/>
                </a:solidFill>
              </a:endParaRPr>
            </a:p>
          </p:txBody>
        </p:sp>
      </p:grpSp>
      <p:sp>
        <p:nvSpPr>
          <p:cNvPr id="33" name="Freeform 34"/>
          <p:cNvSpPr>
            <a:spLocks noEditPoints="1"/>
          </p:cNvSpPr>
          <p:nvPr/>
        </p:nvSpPr>
        <p:spPr bwMode="auto">
          <a:xfrm>
            <a:off x="11037301" y="3338376"/>
            <a:ext cx="189625" cy="204620"/>
          </a:xfrm>
          <a:custGeom>
            <a:avLst/>
            <a:gdLst>
              <a:gd name="T0" fmla="*/ 476 w 546"/>
              <a:gd name="T1" fmla="*/ 334 h 588"/>
              <a:gd name="T2" fmla="*/ 483 w 546"/>
              <a:gd name="T3" fmla="*/ 294 h 588"/>
              <a:gd name="T4" fmla="*/ 476 w 546"/>
              <a:gd name="T5" fmla="*/ 257 h 588"/>
              <a:gd name="T6" fmla="*/ 535 w 546"/>
              <a:gd name="T7" fmla="*/ 202 h 588"/>
              <a:gd name="T8" fmla="*/ 542 w 546"/>
              <a:gd name="T9" fmla="*/ 184 h 588"/>
              <a:gd name="T10" fmla="*/ 542 w 546"/>
              <a:gd name="T11" fmla="*/ 169 h 588"/>
              <a:gd name="T12" fmla="*/ 516 w 546"/>
              <a:gd name="T13" fmla="*/ 125 h 588"/>
              <a:gd name="T14" fmla="*/ 490 w 546"/>
              <a:gd name="T15" fmla="*/ 114 h 588"/>
              <a:gd name="T16" fmla="*/ 483 w 546"/>
              <a:gd name="T17" fmla="*/ 114 h 588"/>
              <a:gd name="T18" fmla="*/ 409 w 546"/>
              <a:gd name="T19" fmla="*/ 136 h 588"/>
              <a:gd name="T20" fmla="*/ 339 w 546"/>
              <a:gd name="T21" fmla="*/ 99 h 588"/>
              <a:gd name="T22" fmla="*/ 325 w 546"/>
              <a:gd name="T23" fmla="*/ 22 h 588"/>
              <a:gd name="T24" fmla="*/ 299 w 546"/>
              <a:gd name="T25" fmla="*/ 0 h 588"/>
              <a:gd name="T26" fmla="*/ 247 w 546"/>
              <a:gd name="T27" fmla="*/ 0 h 588"/>
              <a:gd name="T28" fmla="*/ 221 w 546"/>
              <a:gd name="T29" fmla="*/ 22 h 588"/>
              <a:gd name="T30" fmla="*/ 203 w 546"/>
              <a:gd name="T31" fmla="*/ 99 h 588"/>
              <a:gd name="T32" fmla="*/ 137 w 546"/>
              <a:gd name="T33" fmla="*/ 140 h 588"/>
              <a:gd name="T34" fmla="*/ 59 w 546"/>
              <a:gd name="T35" fmla="*/ 114 h 588"/>
              <a:gd name="T36" fmla="*/ 52 w 546"/>
              <a:gd name="T37" fmla="*/ 114 h 588"/>
              <a:gd name="T38" fmla="*/ 30 w 546"/>
              <a:gd name="T39" fmla="*/ 125 h 588"/>
              <a:gd name="T40" fmla="*/ 4 w 546"/>
              <a:gd name="T41" fmla="*/ 169 h 588"/>
              <a:gd name="T42" fmla="*/ 0 w 546"/>
              <a:gd name="T43" fmla="*/ 184 h 588"/>
              <a:gd name="T44" fmla="*/ 8 w 546"/>
              <a:gd name="T45" fmla="*/ 202 h 588"/>
              <a:gd name="T46" fmla="*/ 70 w 546"/>
              <a:gd name="T47" fmla="*/ 257 h 588"/>
              <a:gd name="T48" fmla="*/ 63 w 546"/>
              <a:gd name="T49" fmla="*/ 294 h 588"/>
              <a:gd name="T50" fmla="*/ 70 w 546"/>
              <a:gd name="T51" fmla="*/ 334 h 588"/>
              <a:gd name="T52" fmla="*/ 8 w 546"/>
              <a:gd name="T53" fmla="*/ 389 h 588"/>
              <a:gd name="T54" fmla="*/ 0 w 546"/>
              <a:gd name="T55" fmla="*/ 408 h 588"/>
              <a:gd name="T56" fmla="*/ 4 w 546"/>
              <a:gd name="T57" fmla="*/ 419 h 588"/>
              <a:gd name="T58" fmla="*/ 30 w 546"/>
              <a:gd name="T59" fmla="*/ 463 h 588"/>
              <a:gd name="T60" fmla="*/ 52 w 546"/>
              <a:gd name="T61" fmla="*/ 477 h 588"/>
              <a:gd name="T62" fmla="*/ 59 w 546"/>
              <a:gd name="T63" fmla="*/ 477 h 588"/>
              <a:gd name="T64" fmla="*/ 137 w 546"/>
              <a:gd name="T65" fmla="*/ 452 h 588"/>
              <a:gd name="T66" fmla="*/ 203 w 546"/>
              <a:gd name="T67" fmla="*/ 488 h 588"/>
              <a:gd name="T68" fmla="*/ 221 w 546"/>
              <a:gd name="T69" fmla="*/ 569 h 588"/>
              <a:gd name="T70" fmla="*/ 247 w 546"/>
              <a:gd name="T71" fmla="*/ 588 h 588"/>
              <a:gd name="T72" fmla="*/ 299 w 546"/>
              <a:gd name="T73" fmla="*/ 588 h 588"/>
              <a:gd name="T74" fmla="*/ 325 w 546"/>
              <a:gd name="T75" fmla="*/ 569 h 588"/>
              <a:gd name="T76" fmla="*/ 339 w 546"/>
              <a:gd name="T77" fmla="*/ 492 h 588"/>
              <a:gd name="T78" fmla="*/ 409 w 546"/>
              <a:gd name="T79" fmla="*/ 452 h 588"/>
              <a:gd name="T80" fmla="*/ 483 w 546"/>
              <a:gd name="T81" fmla="*/ 477 h 588"/>
              <a:gd name="T82" fmla="*/ 490 w 546"/>
              <a:gd name="T83" fmla="*/ 477 h 588"/>
              <a:gd name="T84" fmla="*/ 516 w 546"/>
              <a:gd name="T85" fmla="*/ 463 h 588"/>
              <a:gd name="T86" fmla="*/ 542 w 546"/>
              <a:gd name="T87" fmla="*/ 419 h 588"/>
              <a:gd name="T88" fmla="*/ 542 w 546"/>
              <a:gd name="T89" fmla="*/ 408 h 588"/>
              <a:gd name="T90" fmla="*/ 535 w 546"/>
              <a:gd name="T91" fmla="*/ 389 h 588"/>
              <a:gd name="T92" fmla="*/ 476 w 546"/>
              <a:gd name="T93" fmla="*/ 334 h 588"/>
              <a:gd name="T94" fmla="*/ 476 w 546"/>
              <a:gd name="T95" fmla="*/ 334 h 588"/>
              <a:gd name="T96" fmla="*/ 354 w 546"/>
              <a:gd name="T97" fmla="*/ 294 h 588"/>
              <a:gd name="T98" fmla="*/ 273 w 546"/>
              <a:gd name="T99" fmla="*/ 375 h 588"/>
              <a:gd name="T100" fmla="*/ 192 w 546"/>
              <a:gd name="T101" fmla="*/ 294 h 588"/>
              <a:gd name="T102" fmla="*/ 273 w 546"/>
              <a:gd name="T103" fmla="*/ 213 h 588"/>
              <a:gd name="T104" fmla="*/ 354 w 546"/>
              <a:gd name="T105" fmla="*/ 294 h 5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546" h="588">
                <a:moveTo>
                  <a:pt x="476" y="334"/>
                </a:moveTo>
                <a:cubicBezTo>
                  <a:pt x="479" y="323"/>
                  <a:pt x="483" y="309"/>
                  <a:pt x="483" y="294"/>
                </a:cubicBezTo>
                <a:cubicBezTo>
                  <a:pt x="483" y="283"/>
                  <a:pt x="479" y="268"/>
                  <a:pt x="476" y="257"/>
                </a:cubicBezTo>
                <a:cubicBezTo>
                  <a:pt x="535" y="202"/>
                  <a:pt x="535" y="202"/>
                  <a:pt x="535" y="202"/>
                </a:cubicBezTo>
                <a:cubicBezTo>
                  <a:pt x="542" y="198"/>
                  <a:pt x="542" y="191"/>
                  <a:pt x="542" y="184"/>
                </a:cubicBezTo>
                <a:cubicBezTo>
                  <a:pt x="542" y="180"/>
                  <a:pt x="542" y="173"/>
                  <a:pt x="542" y="169"/>
                </a:cubicBezTo>
                <a:cubicBezTo>
                  <a:pt x="516" y="125"/>
                  <a:pt x="516" y="125"/>
                  <a:pt x="516" y="125"/>
                </a:cubicBezTo>
                <a:cubicBezTo>
                  <a:pt x="509" y="117"/>
                  <a:pt x="501" y="114"/>
                  <a:pt x="490" y="114"/>
                </a:cubicBezTo>
                <a:cubicBezTo>
                  <a:pt x="490" y="114"/>
                  <a:pt x="487" y="114"/>
                  <a:pt x="483" y="114"/>
                </a:cubicBezTo>
                <a:cubicBezTo>
                  <a:pt x="409" y="136"/>
                  <a:pt x="409" y="136"/>
                  <a:pt x="409" y="136"/>
                </a:cubicBezTo>
                <a:cubicBezTo>
                  <a:pt x="387" y="121"/>
                  <a:pt x="365" y="106"/>
                  <a:pt x="339" y="99"/>
                </a:cubicBezTo>
                <a:cubicBezTo>
                  <a:pt x="325" y="22"/>
                  <a:pt x="325" y="22"/>
                  <a:pt x="325" y="22"/>
                </a:cubicBezTo>
                <a:cubicBezTo>
                  <a:pt x="321" y="11"/>
                  <a:pt x="310" y="0"/>
                  <a:pt x="299" y="0"/>
                </a:cubicBezTo>
                <a:cubicBezTo>
                  <a:pt x="247" y="0"/>
                  <a:pt x="247" y="0"/>
                  <a:pt x="247" y="0"/>
                </a:cubicBezTo>
                <a:cubicBezTo>
                  <a:pt x="232" y="0"/>
                  <a:pt x="225" y="11"/>
                  <a:pt x="221" y="22"/>
                </a:cubicBezTo>
                <a:cubicBezTo>
                  <a:pt x="203" y="99"/>
                  <a:pt x="203" y="99"/>
                  <a:pt x="203" y="99"/>
                </a:cubicBezTo>
                <a:cubicBezTo>
                  <a:pt x="177" y="106"/>
                  <a:pt x="155" y="121"/>
                  <a:pt x="137" y="140"/>
                </a:cubicBezTo>
                <a:cubicBezTo>
                  <a:pt x="59" y="114"/>
                  <a:pt x="59" y="114"/>
                  <a:pt x="59" y="114"/>
                </a:cubicBezTo>
                <a:cubicBezTo>
                  <a:pt x="55" y="114"/>
                  <a:pt x="55" y="114"/>
                  <a:pt x="52" y="114"/>
                </a:cubicBezTo>
                <a:cubicBezTo>
                  <a:pt x="44" y="114"/>
                  <a:pt x="33" y="117"/>
                  <a:pt x="30" y="125"/>
                </a:cubicBezTo>
                <a:cubicBezTo>
                  <a:pt x="4" y="169"/>
                  <a:pt x="4" y="169"/>
                  <a:pt x="4" y="169"/>
                </a:cubicBezTo>
                <a:cubicBezTo>
                  <a:pt x="0" y="173"/>
                  <a:pt x="0" y="180"/>
                  <a:pt x="0" y="184"/>
                </a:cubicBezTo>
                <a:cubicBezTo>
                  <a:pt x="0" y="191"/>
                  <a:pt x="4" y="198"/>
                  <a:pt x="8" y="202"/>
                </a:cubicBezTo>
                <a:cubicBezTo>
                  <a:pt x="70" y="257"/>
                  <a:pt x="70" y="257"/>
                  <a:pt x="70" y="257"/>
                </a:cubicBezTo>
                <a:cubicBezTo>
                  <a:pt x="67" y="268"/>
                  <a:pt x="63" y="283"/>
                  <a:pt x="63" y="294"/>
                </a:cubicBezTo>
                <a:cubicBezTo>
                  <a:pt x="63" y="309"/>
                  <a:pt x="67" y="320"/>
                  <a:pt x="70" y="334"/>
                </a:cubicBezTo>
                <a:cubicBezTo>
                  <a:pt x="8" y="389"/>
                  <a:pt x="8" y="389"/>
                  <a:pt x="8" y="389"/>
                </a:cubicBezTo>
                <a:cubicBezTo>
                  <a:pt x="4" y="393"/>
                  <a:pt x="0" y="400"/>
                  <a:pt x="0" y="408"/>
                </a:cubicBezTo>
                <a:cubicBezTo>
                  <a:pt x="0" y="411"/>
                  <a:pt x="0" y="415"/>
                  <a:pt x="4" y="419"/>
                </a:cubicBezTo>
                <a:cubicBezTo>
                  <a:pt x="30" y="463"/>
                  <a:pt x="30" y="463"/>
                  <a:pt x="30" y="463"/>
                </a:cubicBezTo>
                <a:cubicBezTo>
                  <a:pt x="33" y="474"/>
                  <a:pt x="44" y="477"/>
                  <a:pt x="52" y="477"/>
                </a:cubicBezTo>
                <a:cubicBezTo>
                  <a:pt x="55" y="477"/>
                  <a:pt x="55" y="477"/>
                  <a:pt x="59" y="477"/>
                </a:cubicBezTo>
                <a:cubicBezTo>
                  <a:pt x="137" y="452"/>
                  <a:pt x="137" y="452"/>
                  <a:pt x="137" y="452"/>
                </a:cubicBezTo>
                <a:cubicBezTo>
                  <a:pt x="155" y="466"/>
                  <a:pt x="177" y="481"/>
                  <a:pt x="203" y="488"/>
                </a:cubicBezTo>
                <a:cubicBezTo>
                  <a:pt x="221" y="569"/>
                  <a:pt x="221" y="569"/>
                  <a:pt x="221" y="569"/>
                </a:cubicBezTo>
                <a:cubicBezTo>
                  <a:pt x="225" y="580"/>
                  <a:pt x="232" y="588"/>
                  <a:pt x="247" y="588"/>
                </a:cubicBezTo>
                <a:cubicBezTo>
                  <a:pt x="299" y="588"/>
                  <a:pt x="299" y="588"/>
                  <a:pt x="299" y="588"/>
                </a:cubicBezTo>
                <a:cubicBezTo>
                  <a:pt x="310" y="588"/>
                  <a:pt x="321" y="580"/>
                  <a:pt x="325" y="569"/>
                </a:cubicBezTo>
                <a:cubicBezTo>
                  <a:pt x="339" y="492"/>
                  <a:pt x="339" y="492"/>
                  <a:pt x="339" y="492"/>
                </a:cubicBezTo>
                <a:cubicBezTo>
                  <a:pt x="365" y="481"/>
                  <a:pt x="387" y="470"/>
                  <a:pt x="409" y="452"/>
                </a:cubicBezTo>
                <a:cubicBezTo>
                  <a:pt x="483" y="477"/>
                  <a:pt x="483" y="477"/>
                  <a:pt x="483" y="477"/>
                </a:cubicBezTo>
                <a:cubicBezTo>
                  <a:pt x="487" y="477"/>
                  <a:pt x="490" y="477"/>
                  <a:pt x="490" y="477"/>
                </a:cubicBezTo>
                <a:cubicBezTo>
                  <a:pt x="501" y="477"/>
                  <a:pt x="509" y="474"/>
                  <a:pt x="516" y="463"/>
                </a:cubicBezTo>
                <a:cubicBezTo>
                  <a:pt x="542" y="419"/>
                  <a:pt x="542" y="419"/>
                  <a:pt x="542" y="419"/>
                </a:cubicBezTo>
                <a:cubicBezTo>
                  <a:pt x="542" y="415"/>
                  <a:pt x="546" y="411"/>
                  <a:pt x="542" y="408"/>
                </a:cubicBezTo>
                <a:cubicBezTo>
                  <a:pt x="546" y="400"/>
                  <a:pt x="542" y="393"/>
                  <a:pt x="535" y="389"/>
                </a:cubicBezTo>
                <a:cubicBezTo>
                  <a:pt x="476" y="334"/>
                  <a:pt x="476" y="334"/>
                  <a:pt x="476" y="334"/>
                </a:cubicBezTo>
                <a:cubicBezTo>
                  <a:pt x="476" y="334"/>
                  <a:pt x="476" y="334"/>
                  <a:pt x="476" y="334"/>
                </a:cubicBezTo>
                <a:close/>
                <a:moveTo>
                  <a:pt x="354" y="294"/>
                </a:moveTo>
                <a:cubicBezTo>
                  <a:pt x="354" y="338"/>
                  <a:pt x="317" y="375"/>
                  <a:pt x="273" y="375"/>
                </a:cubicBezTo>
                <a:cubicBezTo>
                  <a:pt x="229" y="375"/>
                  <a:pt x="192" y="338"/>
                  <a:pt x="192" y="294"/>
                </a:cubicBezTo>
                <a:cubicBezTo>
                  <a:pt x="192" y="250"/>
                  <a:pt x="229" y="213"/>
                  <a:pt x="273" y="213"/>
                </a:cubicBezTo>
                <a:cubicBezTo>
                  <a:pt x="317" y="213"/>
                  <a:pt x="354" y="250"/>
                  <a:pt x="354" y="294"/>
                </a:cubicBezTo>
                <a:close/>
              </a:path>
            </a:pathLst>
          </a:custGeom>
          <a:solidFill>
            <a:srgbClr val="107C10"/>
          </a:solidFill>
          <a:ln>
            <a:noFill/>
          </a:ln>
          <a:extLst/>
        </p:spPr>
        <p:txBody>
          <a:bodyPr vert="horz" wrap="square" lIns="91427" tIns="45713" rIns="91427" bIns="45713" numCol="1" anchor="t" anchorCtr="0" compatLnSpc="1">
            <a:prstTxWarp prst="textNoShape">
              <a:avLst/>
            </a:prstTxWarp>
          </a:bodyPr>
          <a:lstStyle/>
          <a:p>
            <a:pPr defTabSz="932597"/>
            <a:endParaRPr lang="en-US">
              <a:solidFill>
                <a:srgbClr val="002050"/>
              </a:solidFill>
            </a:endParaRPr>
          </a:p>
        </p:txBody>
      </p:sp>
      <p:sp>
        <p:nvSpPr>
          <p:cNvPr id="35" name="AutoShape 36"/>
          <p:cNvSpPr>
            <a:spLocks noChangeAspect="1" noChangeArrowheads="1" noTextEdit="1"/>
          </p:cNvSpPr>
          <p:nvPr/>
        </p:nvSpPr>
        <p:spPr bwMode="auto">
          <a:xfrm>
            <a:off x="10478610" y="3114431"/>
            <a:ext cx="985547" cy="752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27" tIns="45713" rIns="91427" bIns="45713" numCol="1" anchor="t" anchorCtr="0" compatLnSpc="1">
            <a:prstTxWarp prst="textNoShape">
              <a:avLst/>
            </a:prstTxWarp>
          </a:bodyPr>
          <a:lstStyle/>
          <a:p>
            <a:pPr defTabSz="932597"/>
            <a:endParaRPr lang="en-US">
              <a:solidFill>
                <a:srgbClr val="002050"/>
              </a:solidFill>
            </a:endParaRPr>
          </a:p>
        </p:txBody>
      </p:sp>
      <p:sp>
        <p:nvSpPr>
          <p:cNvPr id="36" name="Freeform 38"/>
          <p:cNvSpPr>
            <a:spLocks noEditPoints="1"/>
          </p:cNvSpPr>
          <p:nvPr/>
        </p:nvSpPr>
        <p:spPr bwMode="auto">
          <a:xfrm>
            <a:off x="10478611" y="3114431"/>
            <a:ext cx="986054" cy="752727"/>
          </a:xfrm>
          <a:custGeom>
            <a:avLst/>
            <a:gdLst>
              <a:gd name="T0" fmla="*/ 2310 w 2338"/>
              <a:gd name="T1" fmla="*/ 274 h 1783"/>
              <a:gd name="T2" fmla="*/ 28 w 2338"/>
              <a:gd name="T3" fmla="*/ 274 h 1783"/>
              <a:gd name="T4" fmla="*/ 0 w 2338"/>
              <a:gd name="T5" fmla="*/ 308 h 1783"/>
              <a:gd name="T6" fmla="*/ 0 w 2338"/>
              <a:gd name="T7" fmla="*/ 1749 h 1783"/>
              <a:gd name="T8" fmla="*/ 28 w 2338"/>
              <a:gd name="T9" fmla="*/ 1783 h 1783"/>
              <a:gd name="T10" fmla="*/ 2310 w 2338"/>
              <a:gd name="T11" fmla="*/ 1783 h 1783"/>
              <a:gd name="T12" fmla="*/ 2338 w 2338"/>
              <a:gd name="T13" fmla="*/ 1749 h 1783"/>
              <a:gd name="T14" fmla="*/ 2338 w 2338"/>
              <a:gd name="T15" fmla="*/ 308 h 1783"/>
              <a:gd name="T16" fmla="*/ 2310 w 2338"/>
              <a:gd name="T17" fmla="*/ 274 h 1783"/>
              <a:gd name="T18" fmla="*/ 2247 w 2338"/>
              <a:gd name="T19" fmla="*/ 1692 h 1783"/>
              <a:gd name="T20" fmla="*/ 91 w 2338"/>
              <a:gd name="T21" fmla="*/ 1692 h 1783"/>
              <a:gd name="T22" fmla="*/ 91 w 2338"/>
              <a:gd name="T23" fmla="*/ 366 h 1783"/>
              <a:gd name="T24" fmla="*/ 2247 w 2338"/>
              <a:gd name="T25" fmla="*/ 366 h 1783"/>
              <a:gd name="T26" fmla="*/ 2247 w 2338"/>
              <a:gd name="T27" fmla="*/ 1692 h 1783"/>
              <a:gd name="T28" fmla="*/ 2247 w 2338"/>
              <a:gd name="T29" fmla="*/ 1692 h 1783"/>
              <a:gd name="T30" fmla="*/ 1984 w 2338"/>
              <a:gd name="T31" fmla="*/ 143 h 1783"/>
              <a:gd name="T32" fmla="*/ 1938 w 2338"/>
              <a:gd name="T33" fmla="*/ 143 h 1783"/>
              <a:gd name="T34" fmla="*/ 1938 w 2338"/>
              <a:gd name="T35" fmla="*/ 97 h 1783"/>
              <a:gd name="T36" fmla="*/ 1984 w 2338"/>
              <a:gd name="T37" fmla="*/ 97 h 1783"/>
              <a:gd name="T38" fmla="*/ 1984 w 2338"/>
              <a:gd name="T39" fmla="*/ 143 h 1783"/>
              <a:gd name="T40" fmla="*/ 1984 w 2338"/>
              <a:gd name="T41" fmla="*/ 143 h 1783"/>
              <a:gd name="T42" fmla="*/ 2310 w 2338"/>
              <a:gd name="T43" fmla="*/ 0 h 1783"/>
              <a:gd name="T44" fmla="*/ 28 w 2338"/>
              <a:gd name="T45" fmla="*/ 0 h 1783"/>
              <a:gd name="T46" fmla="*/ 0 w 2338"/>
              <a:gd name="T47" fmla="*/ 34 h 1783"/>
              <a:gd name="T48" fmla="*/ 0 w 2338"/>
              <a:gd name="T49" fmla="*/ 200 h 1783"/>
              <a:gd name="T50" fmla="*/ 28 w 2338"/>
              <a:gd name="T51" fmla="*/ 228 h 1783"/>
              <a:gd name="T52" fmla="*/ 2310 w 2338"/>
              <a:gd name="T53" fmla="*/ 228 h 1783"/>
              <a:gd name="T54" fmla="*/ 2338 w 2338"/>
              <a:gd name="T55" fmla="*/ 200 h 1783"/>
              <a:gd name="T56" fmla="*/ 2338 w 2338"/>
              <a:gd name="T57" fmla="*/ 34 h 1783"/>
              <a:gd name="T58" fmla="*/ 2310 w 2338"/>
              <a:gd name="T59" fmla="*/ 0 h 1783"/>
              <a:gd name="T60" fmla="*/ 1858 w 2338"/>
              <a:gd name="T61" fmla="*/ 160 h 1783"/>
              <a:gd name="T62" fmla="*/ 1755 w 2338"/>
              <a:gd name="T63" fmla="*/ 160 h 1783"/>
              <a:gd name="T64" fmla="*/ 1755 w 2338"/>
              <a:gd name="T65" fmla="*/ 143 h 1783"/>
              <a:gd name="T66" fmla="*/ 1858 w 2338"/>
              <a:gd name="T67" fmla="*/ 143 h 1783"/>
              <a:gd name="T68" fmla="*/ 1858 w 2338"/>
              <a:gd name="T69" fmla="*/ 160 h 1783"/>
              <a:gd name="T70" fmla="*/ 1858 w 2338"/>
              <a:gd name="T71" fmla="*/ 160 h 1783"/>
              <a:gd name="T72" fmla="*/ 2001 w 2338"/>
              <a:gd name="T73" fmla="*/ 160 h 1783"/>
              <a:gd name="T74" fmla="*/ 1921 w 2338"/>
              <a:gd name="T75" fmla="*/ 160 h 1783"/>
              <a:gd name="T76" fmla="*/ 1921 w 2338"/>
              <a:gd name="T77" fmla="*/ 74 h 1783"/>
              <a:gd name="T78" fmla="*/ 2001 w 2338"/>
              <a:gd name="T79" fmla="*/ 74 h 1783"/>
              <a:gd name="T80" fmla="*/ 2001 w 2338"/>
              <a:gd name="T81" fmla="*/ 160 h 1783"/>
              <a:gd name="T82" fmla="*/ 2001 w 2338"/>
              <a:gd name="T83" fmla="*/ 160 h 1783"/>
              <a:gd name="T84" fmla="*/ 2190 w 2338"/>
              <a:gd name="T85" fmla="*/ 160 h 1783"/>
              <a:gd name="T86" fmla="*/ 2161 w 2338"/>
              <a:gd name="T87" fmla="*/ 160 h 1783"/>
              <a:gd name="T88" fmla="*/ 2144 w 2338"/>
              <a:gd name="T89" fmla="*/ 143 h 1783"/>
              <a:gd name="T90" fmla="*/ 2132 w 2338"/>
              <a:gd name="T91" fmla="*/ 131 h 1783"/>
              <a:gd name="T92" fmla="*/ 2104 w 2338"/>
              <a:gd name="T93" fmla="*/ 160 h 1783"/>
              <a:gd name="T94" fmla="*/ 2104 w 2338"/>
              <a:gd name="T95" fmla="*/ 160 h 1783"/>
              <a:gd name="T96" fmla="*/ 2075 w 2338"/>
              <a:gd name="T97" fmla="*/ 160 h 1783"/>
              <a:gd name="T98" fmla="*/ 2115 w 2338"/>
              <a:gd name="T99" fmla="*/ 114 h 1783"/>
              <a:gd name="T100" fmla="*/ 2075 w 2338"/>
              <a:gd name="T101" fmla="*/ 74 h 1783"/>
              <a:gd name="T102" fmla="*/ 2104 w 2338"/>
              <a:gd name="T103" fmla="*/ 74 h 1783"/>
              <a:gd name="T104" fmla="*/ 2132 w 2338"/>
              <a:gd name="T105" fmla="*/ 103 h 1783"/>
              <a:gd name="T106" fmla="*/ 2161 w 2338"/>
              <a:gd name="T107" fmla="*/ 74 h 1783"/>
              <a:gd name="T108" fmla="*/ 2190 w 2338"/>
              <a:gd name="T109" fmla="*/ 74 h 1783"/>
              <a:gd name="T110" fmla="*/ 2144 w 2338"/>
              <a:gd name="T111" fmla="*/ 114 h 1783"/>
              <a:gd name="T112" fmla="*/ 2190 w 2338"/>
              <a:gd name="T113" fmla="*/ 160 h 1783"/>
              <a:gd name="T114" fmla="*/ 2190 w 2338"/>
              <a:gd name="T115" fmla="*/ 160 h 17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338" h="1783">
                <a:moveTo>
                  <a:pt x="2310" y="274"/>
                </a:moveTo>
                <a:cubicBezTo>
                  <a:pt x="28" y="274"/>
                  <a:pt x="28" y="274"/>
                  <a:pt x="28" y="274"/>
                </a:cubicBezTo>
                <a:cubicBezTo>
                  <a:pt x="11" y="274"/>
                  <a:pt x="0" y="291"/>
                  <a:pt x="0" y="308"/>
                </a:cubicBezTo>
                <a:cubicBezTo>
                  <a:pt x="0" y="1749"/>
                  <a:pt x="0" y="1749"/>
                  <a:pt x="0" y="1749"/>
                </a:cubicBezTo>
                <a:cubicBezTo>
                  <a:pt x="0" y="1766"/>
                  <a:pt x="11" y="1783"/>
                  <a:pt x="28" y="1783"/>
                </a:cubicBezTo>
                <a:cubicBezTo>
                  <a:pt x="2310" y="1783"/>
                  <a:pt x="2310" y="1783"/>
                  <a:pt x="2310" y="1783"/>
                </a:cubicBezTo>
                <a:cubicBezTo>
                  <a:pt x="2327" y="1783"/>
                  <a:pt x="2338" y="1766"/>
                  <a:pt x="2338" y="1749"/>
                </a:cubicBezTo>
                <a:cubicBezTo>
                  <a:pt x="2338" y="308"/>
                  <a:pt x="2338" y="308"/>
                  <a:pt x="2338" y="308"/>
                </a:cubicBezTo>
                <a:cubicBezTo>
                  <a:pt x="2338" y="291"/>
                  <a:pt x="2327" y="274"/>
                  <a:pt x="2310" y="274"/>
                </a:cubicBezTo>
                <a:close/>
                <a:moveTo>
                  <a:pt x="2247" y="1692"/>
                </a:moveTo>
                <a:cubicBezTo>
                  <a:pt x="91" y="1692"/>
                  <a:pt x="91" y="1692"/>
                  <a:pt x="91" y="1692"/>
                </a:cubicBezTo>
                <a:cubicBezTo>
                  <a:pt x="91" y="366"/>
                  <a:pt x="91" y="366"/>
                  <a:pt x="91" y="366"/>
                </a:cubicBezTo>
                <a:cubicBezTo>
                  <a:pt x="2247" y="366"/>
                  <a:pt x="2247" y="366"/>
                  <a:pt x="2247" y="366"/>
                </a:cubicBezTo>
                <a:cubicBezTo>
                  <a:pt x="2247" y="1692"/>
                  <a:pt x="2247" y="1692"/>
                  <a:pt x="2247" y="1692"/>
                </a:cubicBezTo>
                <a:cubicBezTo>
                  <a:pt x="2247" y="1692"/>
                  <a:pt x="2247" y="1692"/>
                  <a:pt x="2247" y="1692"/>
                </a:cubicBezTo>
                <a:close/>
                <a:moveTo>
                  <a:pt x="1984" y="143"/>
                </a:moveTo>
                <a:cubicBezTo>
                  <a:pt x="1938" y="143"/>
                  <a:pt x="1938" y="143"/>
                  <a:pt x="1938" y="143"/>
                </a:cubicBezTo>
                <a:cubicBezTo>
                  <a:pt x="1938" y="97"/>
                  <a:pt x="1938" y="97"/>
                  <a:pt x="1938" y="97"/>
                </a:cubicBezTo>
                <a:cubicBezTo>
                  <a:pt x="1984" y="97"/>
                  <a:pt x="1984" y="97"/>
                  <a:pt x="1984" y="97"/>
                </a:cubicBezTo>
                <a:cubicBezTo>
                  <a:pt x="1984" y="143"/>
                  <a:pt x="1984" y="143"/>
                  <a:pt x="1984" y="143"/>
                </a:cubicBezTo>
                <a:cubicBezTo>
                  <a:pt x="1984" y="143"/>
                  <a:pt x="1984" y="143"/>
                  <a:pt x="1984" y="143"/>
                </a:cubicBezTo>
                <a:close/>
                <a:moveTo>
                  <a:pt x="2310" y="0"/>
                </a:moveTo>
                <a:cubicBezTo>
                  <a:pt x="28" y="0"/>
                  <a:pt x="28" y="0"/>
                  <a:pt x="28" y="0"/>
                </a:cubicBezTo>
                <a:cubicBezTo>
                  <a:pt x="11" y="0"/>
                  <a:pt x="0" y="11"/>
                  <a:pt x="0" y="34"/>
                </a:cubicBezTo>
                <a:cubicBezTo>
                  <a:pt x="0" y="200"/>
                  <a:pt x="0" y="200"/>
                  <a:pt x="0" y="200"/>
                </a:cubicBezTo>
                <a:cubicBezTo>
                  <a:pt x="0" y="217"/>
                  <a:pt x="11" y="228"/>
                  <a:pt x="28" y="228"/>
                </a:cubicBezTo>
                <a:cubicBezTo>
                  <a:pt x="2310" y="228"/>
                  <a:pt x="2310" y="228"/>
                  <a:pt x="2310" y="228"/>
                </a:cubicBezTo>
                <a:cubicBezTo>
                  <a:pt x="2327" y="228"/>
                  <a:pt x="2338" y="217"/>
                  <a:pt x="2338" y="200"/>
                </a:cubicBezTo>
                <a:cubicBezTo>
                  <a:pt x="2338" y="34"/>
                  <a:pt x="2338" y="34"/>
                  <a:pt x="2338" y="34"/>
                </a:cubicBezTo>
                <a:cubicBezTo>
                  <a:pt x="2338" y="11"/>
                  <a:pt x="2327" y="0"/>
                  <a:pt x="2310" y="0"/>
                </a:cubicBezTo>
                <a:close/>
                <a:moveTo>
                  <a:pt x="1858" y="160"/>
                </a:moveTo>
                <a:cubicBezTo>
                  <a:pt x="1755" y="160"/>
                  <a:pt x="1755" y="160"/>
                  <a:pt x="1755" y="160"/>
                </a:cubicBezTo>
                <a:cubicBezTo>
                  <a:pt x="1755" y="143"/>
                  <a:pt x="1755" y="143"/>
                  <a:pt x="1755" y="143"/>
                </a:cubicBezTo>
                <a:cubicBezTo>
                  <a:pt x="1858" y="143"/>
                  <a:pt x="1858" y="143"/>
                  <a:pt x="1858" y="143"/>
                </a:cubicBezTo>
                <a:cubicBezTo>
                  <a:pt x="1858" y="160"/>
                  <a:pt x="1858" y="160"/>
                  <a:pt x="1858" y="160"/>
                </a:cubicBezTo>
                <a:cubicBezTo>
                  <a:pt x="1858" y="160"/>
                  <a:pt x="1858" y="160"/>
                  <a:pt x="1858" y="160"/>
                </a:cubicBezTo>
                <a:close/>
                <a:moveTo>
                  <a:pt x="2001" y="160"/>
                </a:moveTo>
                <a:cubicBezTo>
                  <a:pt x="1921" y="160"/>
                  <a:pt x="1921" y="160"/>
                  <a:pt x="1921" y="160"/>
                </a:cubicBezTo>
                <a:cubicBezTo>
                  <a:pt x="1921" y="74"/>
                  <a:pt x="1921" y="74"/>
                  <a:pt x="1921" y="74"/>
                </a:cubicBezTo>
                <a:cubicBezTo>
                  <a:pt x="2001" y="74"/>
                  <a:pt x="2001" y="74"/>
                  <a:pt x="2001" y="74"/>
                </a:cubicBezTo>
                <a:cubicBezTo>
                  <a:pt x="2001" y="160"/>
                  <a:pt x="2001" y="160"/>
                  <a:pt x="2001" y="160"/>
                </a:cubicBezTo>
                <a:cubicBezTo>
                  <a:pt x="2001" y="160"/>
                  <a:pt x="2001" y="160"/>
                  <a:pt x="2001" y="160"/>
                </a:cubicBezTo>
                <a:close/>
                <a:moveTo>
                  <a:pt x="2190" y="160"/>
                </a:moveTo>
                <a:cubicBezTo>
                  <a:pt x="2161" y="160"/>
                  <a:pt x="2161" y="160"/>
                  <a:pt x="2161" y="160"/>
                </a:cubicBezTo>
                <a:cubicBezTo>
                  <a:pt x="2144" y="143"/>
                  <a:pt x="2144" y="143"/>
                  <a:pt x="2144" y="143"/>
                </a:cubicBezTo>
                <a:cubicBezTo>
                  <a:pt x="2132" y="131"/>
                  <a:pt x="2132" y="131"/>
                  <a:pt x="2132" y="131"/>
                </a:cubicBezTo>
                <a:cubicBezTo>
                  <a:pt x="2104" y="160"/>
                  <a:pt x="2104" y="160"/>
                  <a:pt x="2104" y="160"/>
                </a:cubicBezTo>
                <a:cubicBezTo>
                  <a:pt x="2104" y="160"/>
                  <a:pt x="2104" y="160"/>
                  <a:pt x="2104" y="160"/>
                </a:cubicBezTo>
                <a:cubicBezTo>
                  <a:pt x="2075" y="160"/>
                  <a:pt x="2075" y="160"/>
                  <a:pt x="2075" y="160"/>
                </a:cubicBezTo>
                <a:cubicBezTo>
                  <a:pt x="2115" y="114"/>
                  <a:pt x="2115" y="114"/>
                  <a:pt x="2115" y="114"/>
                </a:cubicBezTo>
                <a:cubicBezTo>
                  <a:pt x="2075" y="74"/>
                  <a:pt x="2075" y="74"/>
                  <a:pt x="2075" y="74"/>
                </a:cubicBezTo>
                <a:cubicBezTo>
                  <a:pt x="2104" y="74"/>
                  <a:pt x="2104" y="74"/>
                  <a:pt x="2104" y="74"/>
                </a:cubicBezTo>
                <a:cubicBezTo>
                  <a:pt x="2132" y="103"/>
                  <a:pt x="2132" y="103"/>
                  <a:pt x="2132" y="103"/>
                </a:cubicBezTo>
                <a:cubicBezTo>
                  <a:pt x="2161" y="74"/>
                  <a:pt x="2161" y="74"/>
                  <a:pt x="2161" y="74"/>
                </a:cubicBezTo>
                <a:cubicBezTo>
                  <a:pt x="2190" y="74"/>
                  <a:pt x="2190" y="74"/>
                  <a:pt x="2190" y="74"/>
                </a:cubicBezTo>
                <a:cubicBezTo>
                  <a:pt x="2144" y="114"/>
                  <a:pt x="2144" y="114"/>
                  <a:pt x="2144" y="114"/>
                </a:cubicBezTo>
                <a:cubicBezTo>
                  <a:pt x="2190" y="160"/>
                  <a:pt x="2190" y="160"/>
                  <a:pt x="2190" y="160"/>
                </a:cubicBezTo>
                <a:cubicBezTo>
                  <a:pt x="2190" y="160"/>
                  <a:pt x="2190" y="160"/>
                  <a:pt x="2190" y="160"/>
                </a:cubicBezTo>
                <a:close/>
              </a:path>
            </a:pathLst>
          </a:custGeom>
          <a:solidFill>
            <a:srgbClr val="107C10"/>
          </a:solidFill>
          <a:ln>
            <a:noFill/>
          </a:ln>
          <a:extLst/>
        </p:spPr>
        <p:txBody>
          <a:bodyPr vert="horz" wrap="square" lIns="91427" tIns="45713" rIns="91427" bIns="45713" numCol="1" anchor="t" anchorCtr="0" compatLnSpc="1">
            <a:prstTxWarp prst="textNoShape">
              <a:avLst/>
            </a:prstTxWarp>
          </a:bodyPr>
          <a:lstStyle/>
          <a:p>
            <a:pPr defTabSz="932597"/>
            <a:endParaRPr lang="en-US">
              <a:solidFill>
                <a:srgbClr val="002050"/>
              </a:solidFill>
            </a:endParaRPr>
          </a:p>
        </p:txBody>
      </p:sp>
      <p:sp>
        <p:nvSpPr>
          <p:cNvPr id="37" name="Text Placeholder 8"/>
          <p:cNvSpPr txBox="1">
            <a:spLocks/>
          </p:cNvSpPr>
          <p:nvPr/>
        </p:nvSpPr>
        <p:spPr>
          <a:xfrm>
            <a:off x="275481" y="1682743"/>
            <a:ext cx="5572417" cy="3763274"/>
          </a:xfrm>
          <a:prstGeom prst="rect">
            <a:avLst/>
          </a:prstGeom>
        </p:spPr>
        <p:txBody>
          <a:bodyPr vert="horz" wrap="square" lIns="149217" tIns="0" rIns="149217" bIns="0" rtlCol="0" anchor="t">
            <a:spAutoFit/>
          </a:bodyPr>
          <a:lstStyle>
            <a:lvl1pPr marL="0" marR="0" indent="0" algn="l" defTabSz="932667" rtl="0" eaLnBrk="1" fontAlgn="auto" latinLnBrk="0" hangingPunct="1">
              <a:lnSpc>
                <a:spcPct val="90000"/>
              </a:lnSpc>
              <a:spcBef>
                <a:spcPct val="20000"/>
              </a:spcBef>
              <a:spcAft>
                <a:spcPts val="0"/>
              </a:spcAft>
              <a:buClr>
                <a:schemeClr val="tx1"/>
              </a:buClr>
              <a:buSzPct val="90000"/>
              <a:buFont typeface="Wingdings" panose="05000000000000000000" pitchFamily="2" charset="2"/>
              <a:buNone/>
              <a:tabLst/>
              <a:defRPr sz="4000" kern="1200" spc="0" baseline="0">
                <a:gradFill>
                  <a:gsLst>
                    <a:gs pos="20354">
                      <a:schemeClr val="accent1"/>
                    </a:gs>
                    <a:gs pos="40000">
                      <a:schemeClr val="accent1"/>
                    </a:gs>
                  </a:gsLst>
                  <a:lin ang="5400000" scaled="0"/>
                </a:gradFill>
                <a:latin typeface="+mj-lt"/>
                <a:ea typeface="+mn-ea"/>
                <a:cs typeface="+mn-cs"/>
              </a:defRPr>
            </a:lvl1pPr>
            <a:lvl2pPr marL="0" marR="0" indent="0" algn="l" defTabSz="932667" rtl="0" eaLnBrk="1" fontAlgn="auto" latinLnBrk="0" hangingPunct="1">
              <a:lnSpc>
                <a:spcPct val="90000"/>
              </a:lnSpc>
              <a:spcBef>
                <a:spcPct val="20000"/>
              </a:spcBef>
              <a:spcAft>
                <a:spcPts val="0"/>
              </a:spcAft>
              <a:buClr>
                <a:schemeClr val="tx1"/>
              </a:buClr>
              <a:buSzPct val="90000"/>
              <a:buFontTx/>
              <a:buNone/>
              <a:tabLst/>
              <a:defRPr sz="2000" kern="1200" spc="0" baseline="0">
                <a:gradFill>
                  <a:gsLst>
                    <a:gs pos="1250">
                      <a:schemeClr val="bg2"/>
                    </a:gs>
                    <a:gs pos="100000">
                      <a:schemeClr val="bg2"/>
                    </a:gs>
                  </a:gsLst>
                  <a:lin ang="5400000" scaled="0"/>
                </a:gradFill>
                <a:latin typeface="+mn-lt"/>
                <a:ea typeface="+mn-ea"/>
                <a:cs typeface="+mn-cs"/>
              </a:defRPr>
            </a:lvl2pPr>
            <a:lvl3pPr marL="228582" marR="0" indent="0" algn="l" defTabSz="932667" rtl="0" eaLnBrk="1" fontAlgn="auto" latinLnBrk="0" hangingPunct="1">
              <a:lnSpc>
                <a:spcPct val="90000"/>
              </a:lnSpc>
              <a:spcBef>
                <a:spcPct val="20000"/>
              </a:spcBef>
              <a:spcAft>
                <a:spcPts val="0"/>
              </a:spcAft>
              <a:buClr>
                <a:schemeClr val="tx1"/>
              </a:buClr>
              <a:buSzPct val="90000"/>
              <a:buFont typeface="Wingdings" panose="05000000000000000000" pitchFamily="2" charset="2"/>
              <a:buNone/>
              <a:tabLst/>
              <a:defRPr sz="2000" kern="1200" spc="0" baseline="0">
                <a:gradFill>
                  <a:gsLst>
                    <a:gs pos="1250">
                      <a:schemeClr val="bg2"/>
                    </a:gs>
                    <a:gs pos="100000">
                      <a:schemeClr val="bg2"/>
                    </a:gs>
                  </a:gsLst>
                  <a:lin ang="5400000" scaled="0"/>
                </a:gradFill>
                <a:latin typeface="+mn-lt"/>
                <a:ea typeface="+mn-ea"/>
                <a:cs typeface="+mn-cs"/>
              </a:defRPr>
            </a:lvl3pPr>
            <a:lvl4pPr marL="457163" marR="0" indent="0" algn="l" defTabSz="932667" rtl="0" eaLnBrk="1" fontAlgn="auto" latinLnBrk="0" hangingPunct="1">
              <a:lnSpc>
                <a:spcPct val="90000"/>
              </a:lnSpc>
              <a:spcBef>
                <a:spcPct val="20000"/>
              </a:spcBef>
              <a:spcAft>
                <a:spcPts val="0"/>
              </a:spcAft>
              <a:buClr>
                <a:schemeClr val="tx1"/>
              </a:buClr>
              <a:buSzPct val="90000"/>
              <a:buFont typeface="Wingdings" panose="05000000000000000000" pitchFamily="2" charset="2"/>
              <a:buNone/>
              <a:tabLst/>
              <a:defRPr sz="1800" kern="1200" spc="0" baseline="0">
                <a:gradFill>
                  <a:gsLst>
                    <a:gs pos="1250">
                      <a:schemeClr val="bg2"/>
                    </a:gs>
                    <a:gs pos="100000">
                      <a:schemeClr val="bg2"/>
                    </a:gs>
                  </a:gsLst>
                  <a:lin ang="5400000" scaled="0"/>
                </a:gradFill>
                <a:latin typeface="+mn-lt"/>
                <a:ea typeface="+mn-ea"/>
                <a:cs typeface="+mn-cs"/>
              </a:defRPr>
            </a:lvl4pPr>
            <a:lvl5pPr marL="685745" marR="0" indent="0" algn="l" defTabSz="932667" rtl="0" eaLnBrk="1" fontAlgn="auto" latinLnBrk="0" hangingPunct="1">
              <a:lnSpc>
                <a:spcPct val="90000"/>
              </a:lnSpc>
              <a:spcBef>
                <a:spcPct val="20000"/>
              </a:spcBef>
              <a:spcAft>
                <a:spcPts val="0"/>
              </a:spcAft>
              <a:buClr>
                <a:schemeClr val="tx1"/>
              </a:buClr>
              <a:buSzPct val="90000"/>
              <a:buFont typeface="Wingdings" panose="05000000000000000000" pitchFamily="2" charset="2"/>
              <a:buNone/>
              <a:tabLst/>
              <a:defRPr sz="1800" kern="1200" spc="0" baseline="0">
                <a:gradFill>
                  <a:gsLst>
                    <a:gs pos="1250">
                      <a:schemeClr val="bg2"/>
                    </a:gs>
                    <a:gs pos="100000">
                      <a:schemeClr val="bg2"/>
                    </a:gs>
                  </a:gsLst>
                  <a:lin ang="5400000" scaled="0"/>
                </a:gradFill>
                <a:latin typeface="+mn-lt"/>
                <a:ea typeface="+mn-ea"/>
                <a:cs typeface="+mn-cs"/>
              </a:defRPr>
            </a:lvl5pPr>
            <a:lvl6pPr marL="2564834" indent="-233167" algn="l" defTabSz="932667"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170" indent="-233167" algn="l" defTabSz="932667"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503" indent="-233167" algn="l" defTabSz="932667"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3838" indent="-233167" algn="l" defTabSz="932667"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defTabSz="932308">
              <a:spcBef>
                <a:spcPts val="1224"/>
              </a:spcBef>
              <a:buClr>
                <a:srgbClr val="FFFFFF"/>
              </a:buClr>
              <a:defRPr/>
            </a:pPr>
            <a:r>
              <a:rPr lang="en-US" sz="2856" dirty="0">
                <a:solidFill>
                  <a:srgbClr val="0078D7"/>
                </a:solidFill>
              </a:rPr>
              <a:t>Device Guard</a:t>
            </a:r>
          </a:p>
          <a:p>
            <a:pPr defTabSz="932308">
              <a:spcBef>
                <a:spcPts val="0"/>
              </a:spcBef>
              <a:spcAft>
                <a:spcPts val="1224"/>
              </a:spcAft>
              <a:buClr>
                <a:srgbClr val="FFFFFF"/>
              </a:buClr>
              <a:defRPr/>
            </a:pPr>
            <a:r>
              <a:rPr lang="en-US" sz="2040" dirty="0">
                <a:solidFill>
                  <a:srgbClr val="333333"/>
                </a:solidFill>
                <a:latin typeface="Segoe UI"/>
              </a:rPr>
              <a:t>Ensure that only permitted binaries can be executed from the moment the OS is booted.</a:t>
            </a:r>
          </a:p>
          <a:p>
            <a:pPr defTabSz="932308">
              <a:spcBef>
                <a:spcPts val="1224"/>
              </a:spcBef>
              <a:buClr>
                <a:srgbClr val="FFFFFF"/>
              </a:buClr>
              <a:defRPr/>
            </a:pPr>
            <a:r>
              <a:rPr lang="en-US" sz="2856" dirty="0">
                <a:solidFill>
                  <a:srgbClr val="0078D7"/>
                </a:solidFill>
              </a:rPr>
              <a:t>Windows Defender </a:t>
            </a:r>
          </a:p>
          <a:p>
            <a:pPr defTabSz="932308">
              <a:spcBef>
                <a:spcPts val="0"/>
              </a:spcBef>
              <a:spcAft>
                <a:spcPts val="1224"/>
              </a:spcAft>
              <a:buClr>
                <a:srgbClr val="FFFFFF"/>
              </a:buClr>
              <a:defRPr/>
            </a:pPr>
            <a:r>
              <a:rPr lang="en-US" sz="2040" dirty="0">
                <a:solidFill>
                  <a:srgbClr val="333333"/>
                </a:solidFill>
                <a:latin typeface="Segoe UI"/>
              </a:rPr>
              <a:t>Actively protects from known malware without impacting workloads.</a:t>
            </a:r>
          </a:p>
          <a:p>
            <a:pPr defTabSz="932308">
              <a:spcBef>
                <a:spcPts val="1224"/>
              </a:spcBef>
              <a:buClr>
                <a:srgbClr val="FFFFFF"/>
              </a:buClr>
              <a:defRPr/>
            </a:pPr>
            <a:r>
              <a:rPr lang="en-US" sz="2856" dirty="0">
                <a:solidFill>
                  <a:srgbClr val="0078D7"/>
                </a:solidFill>
              </a:rPr>
              <a:t>Control Flow Guard </a:t>
            </a:r>
          </a:p>
          <a:p>
            <a:pPr defTabSz="932308">
              <a:spcBef>
                <a:spcPts val="0"/>
              </a:spcBef>
              <a:spcAft>
                <a:spcPts val="1224"/>
              </a:spcAft>
              <a:buClr>
                <a:srgbClr val="FFFFFF"/>
              </a:buClr>
              <a:defRPr/>
            </a:pPr>
            <a:r>
              <a:rPr lang="en-US" sz="2000" dirty="0">
                <a:solidFill>
                  <a:srgbClr val="333333"/>
                </a:solidFill>
                <a:latin typeface="Segoe UI"/>
              </a:rPr>
              <a:t>Protects against unknown vulnerabilities </a:t>
            </a:r>
            <a:br>
              <a:rPr lang="en-US" sz="2000" dirty="0">
                <a:solidFill>
                  <a:schemeClr val="tx1"/>
                </a:solidFill>
                <a:latin typeface="Segoe UI"/>
              </a:rPr>
            </a:br>
            <a:r>
              <a:rPr lang="en-US" sz="2000" dirty="0">
                <a:solidFill>
                  <a:srgbClr val="333333"/>
                </a:solidFill>
                <a:latin typeface="Segoe UI"/>
              </a:rPr>
              <a:t>by helping prevent memory corruption attacks. </a:t>
            </a:r>
          </a:p>
        </p:txBody>
      </p:sp>
      <p:sp>
        <p:nvSpPr>
          <p:cNvPr id="39" name="Rounded Rectangle 55"/>
          <p:cNvSpPr/>
          <p:nvPr/>
        </p:nvSpPr>
        <p:spPr bwMode="auto">
          <a:xfrm>
            <a:off x="7150840" y="2651893"/>
            <a:ext cx="4883484" cy="1890583"/>
          </a:xfrm>
          <a:prstGeom prst="roundRect">
            <a:avLst>
              <a:gd name="adj" fmla="val 6055"/>
            </a:avLst>
          </a:prstGeom>
          <a:noFill/>
          <a:ln w="69850">
            <a:solidFill>
              <a:srgbClr val="107C10">
                <a:alpha val="40000"/>
              </a:srgbClr>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54" tIns="146283" rIns="182854" bIns="146283" numCol="1" spcCol="0" rtlCol="0" fromWordArt="0" anchor="t" anchorCtr="0" forceAA="0" compatLnSpc="1">
            <a:prstTxWarp prst="textNoShape">
              <a:avLst/>
            </a:prstTxWarp>
            <a:noAutofit/>
          </a:bodyPr>
          <a:lstStyle/>
          <a:p>
            <a:pPr algn="ctr" defTabSz="932293" fontAlgn="base">
              <a:lnSpc>
                <a:spcPct val="90000"/>
              </a:lnSpc>
              <a:spcBef>
                <a:spcPct val="0"/>
              </a:spcBef>
              <a:spcAft>
                <a:spcPct val="0"/>
              </a:spcAft>
            </a:pPr>
            <a:endParaRPr lang="en-US" sz="2400" dirty="0" err="1">
              <a:gradFill>
                <a:gsLst>
                  <a:gs pos="0">
                    <a:srgbClr val="FFFFFF"/>
                  </a:gs>
                  <a:gs pos="100000">
                    <a:srgbClr val="FFFFFF"/>
                  </a:gs>
                </a:gsLst>
                <a:lin ang="5400000" scaled="0"/>
              </a:gradFill>
              <a:ea typeface="Segoe UI" pitchFamily="34" charset="0"/>
              <a:cs typeface="Segoe UI" pitchFamily="34" charset="0"/>
            </a:endParaRPr>
          </a:p>
        </p:txBody>
      </p:sp>
      <p:sp>
        <p:nvSpPr>
          <p:cNvPr id="60" name="Freeform 9"/>
          <p:cNvSpPr>
            <a:spLocks noEditPoints="1"/>
          </p:cNvSpPr>
          <p:nvPr/>
        </p:nvSpPr>
        <p:spPr bwMode="auto">
          <a:xfrm>
            <a:off x="9009148" y="3090771"/>
            <a:ext cx="720309" cy="896637"/>
          </a:xfrm>
          <a:custGeom>
            <a:avLst/>
            <a:gdLst>
              <a:gd name="T0" fmla="*/ 989 w 1986"/>
              <a:gd name="T1" fmla="*/ 1654 h 2471"/>
              <a:gd name="T2" fmla="*/ 1084 w 1986"/>
              <a:gd name="T3" fmla="*/ 1605 h 2471"/>
              <a:gd name="T4" fmla="*/ 1652 w 1986"/>
              <a:gd name="T5" fmla="*/ 881 h 2471"/>
              <a:gd name="T6" fmla="*/ 1652 w 1986"/>
              <a:gd name="T7" fmla="*/ 1151 h 2471"/>
              <a:gd name="T8" fmla="*/ 982 w 1986"/>
              <a:gd name="T9" fmla="*/ 2090 h 2471"/>
              <a:gd name="T10" fmla="*/ 602 w 1986"/>
              <a:gd name="T11" fmla="*/ 1824 h 2471"/>
              <a:gd name="T12" fmla="*/ 334 w 1986"/>
              <a:gd name="T13" fmla="*/ 1142 h 2471"/>
              <a:gd name="T14" fmla="*/ 334 w 1986"/>
              <a:gd name="T15" fmla="*/ 799 h 2471"/>
              <a:gd name="T16" fmla="*/ 421 w 1986"/>
              <a:gd name="T17" fmla="*/ 682 h 2471"/>
              <a:gd name="T18" fmla="*/ 883 w 1986"/>
              <a:gd name="T19" fmla="*/ 482 h 2471"/>
              <a:gd name="T20" fmla="*/ 984 w 1986"/>
              <a:gd name="T21" fmla="*/ 442 h 2471"/>
              <a:gd name="T22" fmla="*/ 1093 w 1986"/>
              <a:gd name="T23" fmla="*/ 482 h 2471"/>
              <a:gd name="T24" fmla="*/ 1495 w 1986"/>
              <a:gd name="T25" fmla="*/ 668 h 2471"/>
              <a:gd name="T26" fmla="*/ 1464 w 1986"/>
              <a:gd name="T27" fmla="*/ 695 h 2471"/>
              <a:gd name="T28" fmla="*/ 965 w 1986"/>
              <a:gd name="T29" fmla="*/ 1328 h 2471"/>
              <a:gd name="T30" fmla="*/ 763 w 1986"/>
              <a:gd name="T31" fmla="*/ 1129 h 2471"/>
              <a:gd name="T32" fmla="*/ 575 w 1986"/>
              <a:gd name="T33" fmla="*/ 1131 h 2471"/>
              <a:gd name="T34" fmla="*/ 580 w 1986"/>
              <a:gd name="T35" fmla="*/ 1315 h 2471"/>
              <a:gd name="T36" fmla="*/ 887 w 1986"/>
              <a:gd name="T37" fmla="*/ 1616 h 2471"/>
              <a:gd name="T38" fmla="*/ 978 w 1986"/>
              <a:gd name="T39" fmla="*/ 1654 h 2471"/>
              <a:gd name="T40" fmla="*/ 989 w 1986"/>
              <a:gd name="T41" fmla="*/ 1654 h 2471"/>
              <a:gd name="T42" fmla="*/ 1862 w 1986"/>
              <a:gd name="T43" fmla="*/ 434 h 2471"/>
              <a:gd name="T44" fmla="*/ 1986 w 1986"/>
              <a:gd name="T45" fmla="*/ 609 h 2471"/>
              <a:gd name="T46" fmla="*/ 1986 w 1986"/>
              <a:gd name="T47" fmla="*/ 1116 h 2471"/>
              <a:gd name="T48" fmla="*/ 978 w 1986"/>
              <a:gd name="T49" fmla="*/ 2471 h 2471"/>
              <a:gd name="T50" fmla="*/ 0 w 1986"/>
              <a:gd name="T51" fmla="*/ 1105 h 2471"/>
              <a:gd name="T52" fmla="*/ 0 w 1986"/>
              <a:gd name="T53" fmla="*/ 589 h 2471"/>
              <a:gd name="T54" fmla="*/ 120 w 1986"/>
              <a:gd name="T55" fmla="*/ 411 h 2471"/>
              <a:gd name="T56" fmla="*/ 792 w 1986"/>
              <a:gd name="T57" fmla="*/ 108 h 2471"/>
              <a:gd name="T58" fmla="*/ 1175 w 1986"/>
              <a:gd name="T59" fmla="*/ 108 h 2471"/>
              <a:gd name="T60" fmla="*/ 1862 w 1986"/>
              <a:gd name="T61" fmla="*/ 434 h 2471"/>
              <a:gd name="T62" fmla="*/ 1767 w 1986"/>
              <a:gd name="T63" fmla="*/ 1153 h 2471"/>
              <a:gd name="T64" fmla="*/ 1767 w 1986"/>
              <a:gd name="T65" fmla="*/ 1153 h 2471"/>
              <a:gd name="T66" fmla="*/ 1767 w 1986"/>
              <a:gd name="T67" fmla="*/ 812 h 2471"/>
              <a:gd name="T68" fmla="*/ 1604 w 1986"/>
              <a:gd name="T69" fmla="*/ 584 h 2471"/>
              <a:gd name="T70" fmla="*/ 1155 w 1986"/>
              <a:gd name="T71" fmla="*/ 385 h 2471"/>
              <a:gd name="T72" fmla="*/ 984 w 1986"/>
              <a:gd name="T73" fmla="*/ 327 h 2471"/>
              <a:gd name="T74" fmla="*/ 816 w 1986"/>
              <a:gd name="T75" fmla="*/ 385 h 2471"/>
              <a:gd name="T76" fmla="*/ 381 w 1986"/>
              <a:gd name="T77" fmla="*/ 571 h 2471"/>
              <a:gd name="T78" fmla="*/ 219 w 1986"/>
              <a:gd name="T79" fmla="*/ 799 h 2471"/>
              <a:gd name="T80" fmla="*/ 219 w 1986"/>
              <a:gd name="T81" fmla="*/ 1142 h 2471"/>
              <a:gd name="T82" fmla="*/ 516 w 1986"/>
              <a:gd name="T83" fmla="*/ 1899 h 2471"/>
              <a:gd name="T84" fmla="*/ 982 w 1986"/>
              <a:gd name="T85" fmla="*/ 2207 h 2471"/>
              <a:gd name="T86" fmla="*/ 1767 w 1986"/>
              <a:gd name="T87" fmla="*/ 1153 h 24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986" h="2471">
                <a:moveTo>
                  <a:pt x="989" y="1654"/>
                </a:moveTo>
                <a:cubicBezTo>
                  <a:pt x="1024" y="1651"/>
                  <a:pt x="1060" y="1636"/>
                  <a:pt x="1084" y="1605"/>
                </a:cubicBezTo>
                <a:cubicBezTo>
                  <a:pt x="1084" y="1605"/>
                  <a:pt x="1084" y="1605"/>
                  <a:pt x="1652" y="881"/>
                </a:cubicBezTo>
                <a:cubicBezTo>
                  <a:pt x="1652" y="881"/>
                  <a:pt x="1652" y="881"/>
                  <a:pt x="1652" y="1151"/>
                </a:cubicBezTo>
                <a:cubicBezTo>
                  <a:pt x="1652" y="1713"/>
                  <a:pt x="1095" y="2090"/>
                  <a:pt x="982" y="2090"/>
                </a:cubicBezTo>
                <a:cubicBezTo>
                  <a:pt x="920" y="2090"/>
                  <a:pt x="759" y="2008"/>
                  <a:pt x="602" y="1824"/>
                </a:cubicBezTo>
                <a:cubicBezTo>
                  <a:pt x="500" y="1707"/>
                  <a:pt x="334" y="1461"/>
                  <a:pt x="334" y="1142"/>
                </a:cubicBezTo>
                <a:cubicBezTo>
                  <a:pt x="334" y="1102"/>
                  <a:pt x="334" y="799"/>
                  <a:pt x="334" y="799"/>
                </a:cubicBezTo>
                <a:cubicBezTo>
                  <a:pt x="334" y="752"/>
                  <a:pt x="376" y="697"/>
                  <a:pt x="421" y="682"/>
                </a:cubicBezTo>
                <a:cubicBezTo>
                  <a:pt x="432" y="675"/>
                  <a:pt x="770" y="560"/>
                  <a:pt x="883" y="482"/>
                </a:cubicBezTo>
                <a:cubicBezTo>
                  <a:pt x="920" y="456"/>
                  <a:pt x="951" y="442"/>
                  <a:pt x="984" y="442"/>
                </a:cubicBezTo>
                <a:cubicBezTo>
                  <a:pt x="1018" y="442"/>
                  <a:pt x="1051" y="456"/>
                  <a:pt x="1093" y="482"/>
                </a:cubicBezTo>
                <a:cubicBezTo>
                  <a:pt x="1203" y="553"/>
                  <a:pt x="1389" y="628"/>
                  <a:pt x="1495" y="668"/>
                </a:cubicBezTo>
                <a:cubicBezTo>
                  <a:pt x="1482" y="675"/>
                  <a:pt x="1471" y="684"/>
                  <a:pt x="1464" y="695"/>
                </a:cubicBezTo>
                <a:cubicBezTo>
                  <a:pt x="1464" y="695"/>
                  <a:pt x="1464" y="695"/>
                  <a:pt x="965" y="1328"/>
                </a:cubicBezTo>
                <a:cubicBezTo>
                  <a:pt x="965" y="1328"/>
                  <a:pt x="965" y="1328"/>
                  <a:pt x="763" y="1129"/>
                </a:cubicBezTo>
                <a:cubicBezTo>
                  <a:pt x="710" y="1080"/>
                  <a:pt x="628" y="1080"/>
                  <a:pt x="575" y="1131"/>
                </a:cubicBezTo>
                <a:cubicBezTo>
                  <a:pt x="527" y="1180"/>
                  <a:pt x="527" y="1266"/>
                  <a:pt x="580" y="1315"/>
                </a:cubicBezTo>
                <a:cubicBezTo>
                  <a:pt x="580" y="1315"/>
                  <a:pt x="580" y="1315"/>
                  <a:pt x="887" y="1616"/>
                </a:cubicBezTo>
                <a:cubicBezTo>
                  <a:pt x="914" y="1640"/>
                  <a:pt x="945" y="1654"/>
                  <a:pt x="978" y="1654"/>
                </a:cubicBezTo>
                <a:cubicBezTo>
                  <a:pt x="982" y="1654"/>
                  <a:pt x="984" y="1654"/>
                  <a:pt x="989" y="1654"/>
                </a:cubicBezTo>
                <a:close/>
                <a:moveTo>
                  <a:pt x="1862" y="434"/>
                </a:moveTo>
                <a:cubicBezTo>
                  <a:pt x="1931" y="458"/>
                  <a:pt x="1986" y="535"/>
                  <a:pt x="1986" y="609"/>
                </a:cubicBezTo>
                <a:cubicBezTo>
                  <a:pt x="1986" y="609"/>
                  <a:pt x="1986" y="1060"/>
                  <a:pt x="1986" y="1116"/>
                </a:cubicBezTo>
                <a:cubicBezTo>
                  <a:pt x="1986" y="1913"/>
                  <a:pt x="1188" y="2471"/>
                  <a:pt x="978" y="2471"/>
                </a:cubicBezTo>
                <a:cubicBezTo>
                  <a:pt x="715" y="2471"/>
                  <a:pt x="0" y="1884"/>
                  <a:pt x="0" y="1105"/>
                </a:cubicBezTo>
                <a:cubicBezTo>
                  <a:pt x="0" y="1047"/>
                  <a:pt x="0" y="589"/>
                  <a:pt x="0" y="589"/>
                </a:cubicBezTo>
                <a:cubicBezTo>
                  <a:pt x="0" y="516"/>
                  <a:pt x="56" y="438"/>
                  <a:pt x="120" y="411"/>
                </a:cubicBezTo>
                <a:cubicBezTo>
                  <a:pt x="120" y="411"/>
                  <a:pt x="639" y="223"/>
                  <a:pt x="792" y="108"/>
                </a:cubicBezTo>
                <a:cubicBezTo>
                  <a:pt x="940" y="0"/>
                  <a:pt x="1064" y="31"/>
                  <a:pt x="1175" y="108"/>
                </a:cubicBezTo>
                <a:cubicBezTo>
                  <a:pt x="1422" y="285"/>
                  <a:pt x="1862" y="434"/>
                  <a:pt x="1862" y="434"/>
                </a:cubicBezTo>
                <a:close/>
                <a:moveTo>
                  <a:pt x="1767" y="1153"/>
                </a:moveTo>
                <a:cubicBezTo>
                  <a:pt x="1767" y="1153"/>
                  <a:pt x="1767" y="1153"/>
                  <a:pt x="1767" y="1153"/>
                </a:cubicBezTo>
                <a:cubicBezTo>
                  <a:pt x="1767" y="812"/>
                  <a:pt x="1767" y="812"/>
                  <a:pt x="1767" y="812"/>
                </a:cubicBezTo>
                <a:cubicBezTo>
                  <a:pt x="1767" y="719"/>
                  <a:pt x="1696" y="617"/>
                  <a:pt x="1604" y="584"/>
                </a:cubicBezTo>
                <a:cubicBezTo>
                  <a:pt x="1601" y="584"/>
                  <a:pt x="1298" y="478"/>
                  <a:pt x="1155" y="385"/>
                </a:cubicBezTo>
                <a:cubicBezTo>
                  <a:pt x="1115" y="361"/>
                  <a:pt x="1057" y="327"/>
                  <a:pt x="984" y="327"/>
                </a:cubicBezTo>
                <a:cubicBezTo>
                  <a:pt x="929" y="327"/>
                  <a:pt x="874" y="347"/>
                  <a:pt x="816" y="385"/>
                </a:cubicBezTo>
                <a:cubicBezTo>
                  <a:pt x="735" y="445"/>
                  <a:pt x="476" y="540"/>
                  <a:pt x="381" y="571"/>
                </a:cubicBezTo>
                <a:cubicBezTo>
                  <a:pt x="290" y="604"/>
                  <a:pt x="219" y="702"/>
                  <a:pt x="219" y="799"/>
                </a:cubicBezTo>
                <a:cubicBezTo>
                  <a:pt x="219" y="799"/>
                  <a:pt x="219" y="1105"/>
                  <a:pt x="219" y="1142"/>
                </a:cubicBezTo>
                <a:cubicBezTo>
                  <a:pt x="219" y="1499"/>
                  <a:pt x="405" y="1769"/>
                  <a:pt x="516" y="1899"/>
                </a:cubicBezTo>
                <a:cubicBezTo>
                  <a:pt x="668" y="2079"/>
                  <a:pt x="861" y="2207"/>
                  <a:pt x="982" y="2207"/>
                </a:cubicBezTo>
                <a:cubicBezTo>
                  <a:pt x="1170" y="2207"/>
                  <a:pt x="1767" y="1769"/>
                  <a:pt x="1767" y="1153"/>
                </a:cubicBezTo>
                <a:close/>
              </a:path>
            </a:pathLst>
          </a:custGeom>
          <a:solidFill>
            <a:srgbClr val="107C10"/>
          </a:solidFill>
          <a:ln>
            <a:noFill/>
          </a:ln>
        </p:spPr>
        <p:txBody>
          <a:bodyPr vert="horz" wrap="square" lIns="91427" tIns="45713" rIns="91427" bIns="45713" numCol="1" anchor="t" anchorCtr="0" compatLnSpc="1">
            <a:prstTxWarp prst="textNoShape">
              <a:avLst/>
            </a:prstTxWarp>
          </a:bodyPr>
          <a:lstStyle/>
          <a:p>
            <a:pPr defTabSz="932597"/>
            <a:endParaRPr lang="en-US">
              <a:solidFill>
                <a:srgbClr val="002050"/>
              </a:solidFill>
            </a:endParaRPr>
          </a:p>
        </p:txBody>
      </p:sp>
    </p:spTree>
    <p:extLst>
      <p:ext uri="{BB962C8B-B14F-4D97-AF65-F5344CB8AC3E}">
        <p14:creationId xmlns:p14="http://schemas.microsoft.com/office/powerpoint/2010/main" val="3919871344"/>
      </p:ext>
    </p:extLst>
  </p:cSld>
  <p:clrMapOvr>
    <a:masterClrMapping/>
  </p:clrMapOvr>
  <p:transition>
    <p:fade/>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Respond more intelligently with log analytics integration</a:t>
            </a:r>
          </a:p>
        </p:txBody>
      </p:sp>
      <p:pic>
        <p:nvPicPr>
          <p:cNvPr id="4" name="Picture Placeholder 3"/>
          <p:cNvPicPr>
            <a:picLocks noGrp="1" noChangeAspect="1"/>
          </p:cNvPicPr>
          <p:nvPr>
            <p:ph type="pic" sz="quarter" idx="10"/>
          </p:nvPr>
        </p:nvPicPr>
        <p:blipFill>
          <a:blip r:embed="rId3"/>
          <a:stretch>
            <a:fillRect/>
          </a:stretch>
        </p:blipFill>
        <p:spPr>
          <a:xfrm>
            <a:off x="6219825" y="952"/>
            <a:ext cx="6216650" cy="6990683"/>
          </a:xfrm>
        </p:spPr>
      </p:pic>
    </p:spTree>
    <p:extLst>
      <p:ext uri="{BB962C8B-B14F-4D97-AF65-F5344CB8AC3E}">
        <p14:creationId xmlns:p14="http://schemas.microsoft.com/office/powerpoint/2010/main" val="27592927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400" dirty="0"/>
              <a:t>Challenges turning log files into operational insights</a:t>
            </a:r>
          </a:p>
        </p:txBody>
      </p:sp>
      <p:sp>
        <p:nvSpPr>
          <p:cNvPr id="3" name="Text Placeholder 2"/>
          <p:cNvSpPr>
            <a:spLocks noGrp="1"/>
          </p:cNvSpPr>
          <p:nvPr>
            <p:ph type="body" sz="quarter" idx="4294967295"/>
          </p:nvPr>
        </p:nvSpPr>
        <p:spPr>
          <a:xfrm>
            <a:off x="280504" y="1676400"/>
            <a:ext cx="5815496" cy="3114699"/>
          </a:xfrm>
        </p:spPr>
        <p:txBody>
          <a:bodyPr/>
          <a:lstStyle/>
          <a:p>
            <a:pPr marL="0" indent="0" defTabSz="932308">
              <a:spcBef>
                <a:spcPts val="1836"/>
              </a:spcBef>
              <a:spcAft>
                <a:spcPts val="612"/>
              </a:spcAft>
              <a:buClr>
                <a:srgbClr val="FFFFFF"/>
              </a:buClr>
              <a:buNone/>
              <a:defRPr/>
            </a:pPr>
            <a:r>
              <a:rPr lang="en-US" sz="2800" dirty="0">
                <a:solidFill>
                  <a:srgbClr val="505050"/>
                </a:solidFill>
                <a:latin typeface="+mn-lt"/>
                <a:cs typeface="Segoe UI Semilight" panose="020B0402040204020203" pitchFamily="34" charset="0"/>
              </a:rPr>
              <a:t>In order to better detect threats the OS need to provide additional auditing information.</a:t>
            </a:r>
          </a:p>
          <a:p>
            <a:pPr marL="0" indent="0" defTabSz="932308">
              <a:spcBef>
                <a:spcPts val="1836"/>
              </a:spcBef>
              <a:spcAft>
                <a:spcPts val="612"/>
              </a:spcAft>
              <a:buClr>
                <a:srgbClr val="FFFFFF"/>
              </a:buClr>
              <a:buNone/>
              <a:defRPr/>
            </a:pPr>
            <a:r>
              <a:rPr lang="en-US" sz="2800" dirty="0">
                <a:solidFill>
                  <a:srgbClr val="505050"/>
                </a:solidFill>
                <a:latin typeface="+mn-lt"/>
                <a:cs typeface="Segoe UI Semilight" panose="020B0402040204020203" pitchFamily="34" charset="0"/>
              </a:rPr>
              <a:t>Security Information and Event Management (SIEM) systems are only as intelligent as the information provided from the OS.</a:t>
            </a:r>
          </a:p>
        </p:txBody>
      </p:sp>
      <p:sp>
        <p:nvSpPr>
          <p:cNvPr id="12" name="Freeform 5"/>
          <p:cNvSpPr>
            <a:spLocks/>
          </p:cNvSpPr>
          <p:nvPr/>
        </p:nvSpPr>
        <p:spPr bwMode="auto">
          <a:xfrm>
            <a:off x="9102249" y="5109407"/>
            <a:ext cx="263185" cy="263185"/>
          </a:xfrm>
          <a:custGeom>
            <a:avLst/>
            <a:gdLst>
              <a:gd name="T0" fmla="*/ 46 w 48"/>
              <a:gd name="T1" fmla="*/ 15 h 48"/>
              <a:gd name="T2" fmla="*/ 40 w 48"/>
              <a:gd name="T3" fmla="*/ 6 h 48"/>
              <a:gd name="T4" fmla="*/ 24 w 48"/>
              <a:gd name="T5" fmla="*/ 0 h 48"/>
              <a:gd name="T6" fmla="*/ 13 w 48"/>
              <a:gd name="T7" fmla="*/ 2 h 48"/>
              <a:gd name="T8" fmla="*/ 0 w 48"/>
              <a:gd name="T9" fmla="*/ 24 h 48"/>
              <a:gd name="T10" fmla="*/ 6 w 48"/>
              <a:gd name="T11" fmla="*/ 41 h 48"/>
              <a:gd name="T12" fmla="*/ 13 w 48"/>
              <a:gd name="T13" fmla="*/ 46 h 48"/>
              <a:gd name="T14" fmla="*/ 24 w 48"/>
              <a:gd name="T15" fmla="*/ 48 h 48"/>
              <a:gd name="T16" fmla="*/ 48 w 48"/>
              <a:gd name="T17" fmla="*/ 24 h 48"/>
              <a:gd name="T18" fmla="*/ 46 w 48"/>
              <a:gd name="T19" fmla="*/ 15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8" h="48">
                <a:moveTo>
                  <a:pt x="46" y="15"/>
                </a:moveTo>
                <a:cubicBezTo>
                  <a:pt x="45" y="12"/>
                  <a:pt x="43" y="9"/>
                  <a:pt x="40" y="6"/>
                </a:cubicBezTo>
                <a:cubicBezTo>
                  <a:pt x="36" y="2"/>
                  <a:pt x="30" y="0"/>
                  <a:pt x="24" y="0"/>
                </a:cubicBezTo>
                <a:cubicBezTo>
                  <a:pt x="20" y="0"/>
                  <a:pt x="17" y="1"/>
                  <a:pt x="13" y="2"/>
                </a:cubicBezTo>
                <a:cubicBezTo>
                  <a:pt x="5" y="6"/>
                  <a:pt x="0" y="15"/>
                  <a:pt x="0" y="24"/>
                </a:cubicBezTo>
                <a:cubicBezTo>
                  <a:pt x="0" y="31"/>
                  <a:pt x="2" y="37"/>
                  <a:pt x="6" y="41"/>
                </a:cubicBezTo>
                <a:cubicBezTo>
                  <a:pt x="8" y="43"/>
                  <a:pt x="10" y="45"/>
                  <a:pt x="13" y="46"/>
                </a:cubicBezTo>
                <a:cubicBezTo>
                  <a:pt x="16" y="47"/>
                  <a:pt x="20" y="48"/>
                  <a:pt x="24" y="48"/>
                </a:cubicBezTo>
                <a:cubicBezTo>
                  <a:pt x="37" y="48"/>
                  <a:pt x="48" y="38"/>
                  <a:pt x="48" y="24"/>
                </a:cubicBezTo>
                <a:cubicBezTo>
                  <a:pt x="48" y="21"/>
                  <a:pt x="47" y="18"/>
                  <a:pt x="46" y="15"/>
                </a:cubicBez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en-US"/>
          </a:p>
        </p:txBody>
      </p:sp>
      <p:sp>
        <p:nvSpPr>
          <p:cNvPr id="13" name="Freeform 6"/>
          <p:cNvSpPr>
            <a:spLocks noEditPoints="1"/>
          </p:cNvSpPr>
          <p:nvPr/>
        </p:nvSpPr>
        <p:spPr bwMode="auto">
          <a:xfrm>
            <a:off x="8376574" y="4950986"/>
            <a:ext cx="1157503" cy="1479456"/>
          </a:xfrm>
          <a:custGeom>
            <a:avLst/>
            <a:gdLst>
              <a:gd name="T0" fmla="*/ 419 w 453"/>
              <a:gd name="T1" fmla="*/ 0 h 579"/>
              <a:gd name="T2" fmla="*/ 118 w 453"/>
              <a:gd name="T3" fmla="*/ 0 h 579"/>
              <a:gd name="T4" fmla="*/ 0 w 453"/>
              <a:gd name="T5" fmla="*/ 111 h 579"/>
              <a:gd name="T6" fmla="*/ 0 w 453"/>
              <a:gd name="T7" fmla="*/ 541 h 579"/>
              <a:gd name="T8" fmla="*/ 5 w 453"/>
              <a:gd name="T9" fmla="*/ 556 h 579"/>
              <a:gd name="T10" fmla="*/ 11 w 453"/>
              <a:gd name="T11" fmla="*/ 568 h 579"/>
              <a:gd name="T12" fmla="*/ 24 w 453"/>
              <a:gd name="T13" fmla="*/ 575 h 579"/>
              <a:gd name="T14" fmla="*/ 37 w 453"/>
              <a:gd name="T15" fmla="*/ 579 h 579"/>
              <a:gd name="T16" fmla="*/ 453 w 453"/>
              <a:gd name="T17" fmla="*/ 579 h 579"/>
              <a:gd name="T18" fmla="*/ 453 w 453"/>
              <a:gd name="T19" fmla="*/ 38 h 579"/>
              <a:gd name="T20" fmla="*/ 451 w 453"/>
              <a:gd name="T21" fmla="*/ 23 h 579"/>
              <a:gd name="T22" fmla="*/ 442 w 453"/>
              <a:gd name="T23" fmla="*/ 11 h 579"/>
              <a:gd name="T24" fmla="*/ 432 w 453"/>
              <a:gd name="T25" fmla="*/ 4 h 579"/>
              <a:gd name="T26" fmla="*/ 419 w 453"/>
              <a:gd name="T27" fmla="*/ 0 h 579"/>
              <a:gd name="T28" fmla="*/ 425 w 453"/>
              <a:gd name="T29" fmla="*/ 547 h 579"/>
              <a:gd name="T30" fmla="*/ 52 w 453"/>
              <a:gd name="T31" fmla="*/ 547 h 579"/>
              <a:gd name="T32" fmla="*/ 43 w 453"/>
              <a:gd name="T33" fmla="*/ 547 h 579"/>
              <a:gd name="T34" fmla="*/ 37 w 453"/>
              <a:gd name="T35" fmla="*/ 545 h 579"/>
              <a:gd name="T36" fmla="*/ 30 w 453"/>
              <a:gd name="T37" fmla="*/ 532 h 579"/>
              <a:gd name="T38" fmla="*/ 30 w 453"/>
              <a:gd name="T39" fmla="*/ 526 h 579"/>
              <a:gd name="T40" fmla="*/ 30 w 453"/>
              <a:gd name="T41" fmla="*/ 131 h 579"/>
              <a:gd name="T42" fmla="*/ 101 w 453"/>
              <a:gd name="T43" fmla="*/ 131 h 579"/>
              <a:gd name="T44" fmla="*/ 112 w 453"/>
              <a:gd name="T45" fmla="*/ 131 h 579"/>
              <a:gd name="T46" fmla="*/ 123 w 453"/>
              <a:gd name="T47" fmla="*/ 122 h 579"/>
              <a:gd name="T48" fmla="*/ 129 w 453"/>
              <a:gd name="T49" fmla="*/ 111 h 579"/>
              <a:gd name="T50" fmla="*/ 133 w 453"/>
              <a:gd name="T51" fmla="*/ 96 h 579"/>
              <a:gd name="T52" fmla="*/ 133 w 453"/>
              <a:gd name="T53" fmla="*/ 30 h 579"/>
              <a:gd name="T54" fmla="*/ 404 w 453"/>
              <a:gd name="T55" fmla="*/ 30 h 579"/>
              <a:gd name="T56" fmla="*/ 412 w 453"/>
              <a:gd name="T57" fmla="*/ 30 h 579"/>
              <a:gd name="T58" fmla="*/ 419 w 453"/>
              <a:gd name="T59" fmla="*/ 34 h 579"/>
              <a:gd name="T60" fmla="*/ 425 w 453"/>
              <a:gd name="T61" fmla="*/ 43 h 579"/>
              <a:gd name="T62" fmla="*/ 425 w 453"/>
              <a:gd name="T63" fmla="*/ 53 h 579"/>
              <a:gd name="T64" fmla="*/ 425 w 453"/>
              <a:gd name="T65" fmla="*/ 547 h 5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53" h="579">
                <a:moveTo>
                  <a:pt x="419" y="0"/>
                </a:moveTo>
                <a:lnTo>
                  <a:pt x="118" y="0"/>
                </a:lnTo>
                <a:lnTo>
                  <a:pt x="0" y="111"/>
                </a:lnTo>
                <a:lnTo>
                  <a:pt x="0" y="541"/>
                </a:lnTo>
                <a:lnTo>
                  <a:pt x="5" y="556"/>
                </a:lnTo>
                <a:lnTo>
                  <a:pt x="11" y="568"/>
                </a:lnTo>
                <a:lnTo>
                  <a:pt x="24" y="575"/>
                </a:lnTo>
                <a:lnTo>
                  <a:pt x="37" y="579"/>
                </a:lnTo>
                <a:lnTo>
                  <a:pt x="453" y="579"/>
                </a:lnTo>
                <a:lnTo>
                  <a:pt x="453" y="38"/>
                </a:lnTo>
                <a:lnTo>
                  <a:pt x="451" y="23"/>
                </a:lnTo>
                <a:lnTo>
                  <a:pt x="442" y="11"/>
                </a:lnTo>
                <a:lnTo>
                  <a:pt x="432" y="4"/>
                </a:lnTo>
                <a:lnTo>
                  <a:pt x="419" y="0"/>
                </a:lnTo>
                <a:close/>
                <a:moveTo>
                  <a:pt x="425" y="547"/>
                </a:moveTo>
                <a:lnTo>
                  <a:pt x="52" y="547"/>
                </a:lnTo>
                <a:lnTo>
                  <a:pt x="43" y="547"/>
                </a:lnTo>
                <a:lnTo>
                  <a:pt x="37" y="545"/>
                </a:lnTo>
                <a:lnTo>
                  <a:pt x="30" y="532"/>
                </a:lnTo>
                <a:lnTo>
                  <a:pt x="30" y="526"/>
                </a:lnTo>
                <a:lnTo>
                  <a:pt x="30" y="131"/>
                </a:lnTo>
                <a:lnTo>
                  <a:pt x="101" y="131"/>
                </a:lnTo>
                <a:lnTo>
                  <a:pt x="112" y="131"/>
                </a:lnTo>
                <a:lnTo>
                  <a:pt x="123" y="122"/>
                </a:lnTo>
                <a:lnTo>
                  <a:pt x="129" y="111"/>
                </a:lnTo>
                <a:lnTo>
                  <a:pt x="133" y="96"/>
                </a:lnTo>
                <a:lnTo>
                  <a:pt x="133" y="30"/>
                </a:lnTo>
                <a:lnTo>
                  <a:pt x="404" y="30"/>
                </a:lnTo>
                <a:lnTo>
                  <a:pt x="412" y="30"/>
                </a:lnTo>
                <a:lnTo>
                  <a:pt x="419" y="34"/>
                </a:lnTo>
                <a:lnTo>
                  <a:pt x="425" y="43"/>
                </a:lnTo>
                <a:lnTo>
                  <a:pt x="425" y="53"/>
                </a:lnTo>
                <a:lnTo>
                  <a:pt x="425" y="547"/>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 name="Freeform 7"/>
          <p:cNvSpPr>
            <a:spLocks/>
          </p:cNvSpPr>
          <p:nvPr/>
        </p:nvSpPr>
        <p:spPr bwMode="auto">
          <a:xfrm>
            <a:off x="8831398" y="4616255"/>
            <a:ext cx="40883" cy="99653"/>
          </a:xfrm>
          <a:custGeom>
            <a:avLst/>
            <a:gdLst>
              <a:gd name="T0" fmla="*/ 7 w 7"/>
              <a:gd name="T1" fmla="*/ 0 h 18"/>
              <a:gd name="T2" fmla="*/ 7 w 7"/>
              <a:gd name="T3" fmla="*/ 18 h 18"/>
              <a:gd name="T4" fmla="*/ 4 w 7"/>
              <a:gd name="T5" fmla="*/ 18 h 18"/>
              <a:gd name="T6" fmla="*/ 4 w 7"/>
              <a:gd name="T7" fmla="*/ 5 h 18"/>
              <a:gd name="T8" fmla="*/ 2 w 7"/>
              <a:gd name="T9" fmla="*/ 5 h 18"/>
              <a:gd name="T10" fmla="*/ 2 w 7"/>
              <a:gd name="T11" fmla="*/ 6 h 18"/>
              <a:gd name="T12" fmla="*/ 1 w 7"/>
              <a:gd name="T13" fmla="*/ 6 h 18"/>
              <a:gd name="T14" fmla="*/ 0 w 7"/>
              <a:gd name="T15" fmla="*/ 6 h 18"/>
              <a:gd name="T16" fmla="*/ 0 w 7"/>
              <a:gd name="T17" fmla="*/ 3 h 18"/>
              <a:gd name="T18" fmla="*/ 2 w 7"/>
              <a:gd name="T19" fmla="*/ 2 h 18"/>
              <a:gd name="T20" fmla="*/ 5 w 7"/>
              <a:gd name="T21" fmla="*/ 0 h 18"/>
              <a:gd name="T22" fmla="*/ 7 w 7"/>
              <a:gd name="T23" fmla="*/ 0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 h="18">
                <a:moveTo>
                  <a:pt x="7" y="0"/>
                </a:moveTo>
                <a:cubicBezTo>
                  <a:pt x="7" y="18"/>
                  <a:pt x="7" y="18"/>
                  <a:pt x="7" y="18"/>
                </a:cubicBezTo>
                <a:cubicBezTo>
                  <a:pt x="4" y="18"/>
                  <a:pt x="4" y="18"/>
                  <a:pt x="4" y="18"/>
                </a:cubicBezTo>
                <a:cubicBezTo>
                  <a:pt x="4" y="5"/>
                  <a:pt x="4" y="5"/>
                  <a:pt x="4" y="5"/>
                </a:cubicBezTo>
                <a:cubicBezTo>
                  <a:pt x="3" y="5"/>
                  <a:pt x="3" y="5"/>
                  <a:pt x="2" y="5"/>
                </a:cubicBezTo>
                <a:cubicBezTo>
                  <a:pt x="2" y="5"/>
                  <a:pt x="2" y="5"/>
                  <a:pt x="2" y="6"/>
                </a:cubicBezTo>
                <a:cubicBezTo>
                  <a:pt x="1" y="6"/>
                  <a:pt x="1" y="6"/>
                  <a:pt x="1" y="6"/>
                </a:cubicBezTo>
                <a:cubicBezTo>
                  <a:pt x="0" y="6"/>
                  <a:pt x="0" y="6"/>
                  <a:pt x="0" y="6"/>
                </a:cubicBezTo>
                <a:cubicBezTo>
                  <a:pt x="0" y="3"/>
                  <a:pt x="0" y="3"/>
                  <a:pt x="0" y="3"/>
                </a:cubicBezTo>
                <a:cubicBezTo>
                  <a:pt x="1" y="2"/>
                  <a:pt x="2" y="2"/>
                  <a:pt x="2" y="2"/>
                </a:cubicBezTo>
                <a:cubicBezTo>
                  <a:pt x="4" y="1"/>
                  <a:pt x="4" y="1"/>
                  <a:pt x="5" y="0"/>
                </a:cubicBezTo>
                <a:lnTo>
                  <a:pt x="7" y="0"/>
                </a:lnTo>
                <a:close/>
              </a:path>
            </a:pathLst>
          </a:custGeom>
          <a:solidFill>
            <a:srgbClr val="68217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 name="Freeform 8"/>
          <p:cNvSpPr>
            <a:spLocks noEditPoints="1"/>
          </p:cNvSpPr>
          <p:nvPr/>
        </p:nvSpPr>
        <p:spPr bwMode="auto">
          <a:xfrm>
            <a:off x="8902944" y="4616255"/>
            <a:ext cx="71545" cy="99653"/>
          </a:xfrm>
          <a:custGeom>
            <a:avLst/>
            <a:gdLst>
              <a:gd name="T0" fmla="*/ 6 w 13"/>
              <a:gd name="T1" fmla="*/ 18 h 18"/>
              <a:gd name="T2" fmla="*/ 0 w 13"/>
              <a:gd name="T3" fmla="*/ 9 h 18"/>
              <a:gd name="T4" fmla="*/ 2 w 13"/>
              <a:gd name="T5" fmla="*/ 3 h 18"/>
              <a:gd name="T6" fmla="*/ 6 w 13"/>
              <a:gd name="T7" fmla="*/ 0 h 18"/>
              <a:gd name="T8" fmla="*/ 13 w 13"/>
              <a:gd name="T9" fmla="*/ 9 h 18"/>
              <a:gd name="T10" fmla="*/ 11 w 13"/>
              <a:gd name="T11" fmla="*/ 15 h 18"/>
              <a:gd name="T12" fmla="*/ 6 w 13"/>
              <a:gd name="T13" fmla="*/ 18 h 18"/>
              <a:gd name="T14" fmla="*/ 6 w 13"/>
              <a:gd name="T15" fmla="*/ 3 h 18"/>
              <a:gd name="T16" fmla="*/ 4 w 13"/>
              <a:gd name="T17" fmla="*/ 9 h 18"/>
              <a:gd name="T18" fmla="*/ 6 w 13"/>
              <a:gd name="T19" fmla="*/ 15 h 18"/>
              <a:gd name="T20" fmla="*/ 9 w 13"/>
              <a:gd name="T21" fmla="*/ 9 h 18"/>
              <a:gd name="T22" fmla="*/ 6 w 13"/>
              <a:gd name="T23" fmla="*/ 3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3" h="18">
                <a:moveTo>
                  <a:pt x="6" y="18"/>
                </a:moveTo>
                <a:cubicBezTo>
                  <a:pt x="2" y="18"/>
                  <a:pt x="0" y="15"/>
                  <a:pt x="0" y="9"/>
                </a:cubicBezTo>
                <a:cubicBezTo>
                  <a:pt x="0" y="6"/>
                  <a:pt x="1" y="4"/>
                  <a:pt x="2" y="3"/>
                </a:cubicBezTo>
                <a:cubicBezTo>
                  <a:pt x="3" y="1"/>
                  <a:pt x="5" y="0"/>
                  <a:pt x="6" y="0"/>
                </a:cubicBezTo>
                <a:cubicBezTo>
                  <a:pt x="11" y="0"/>
                  <a:pt x="13" y="3"/>
                  <a:pt x="13" y="9"/>
                </a:cubicBezTo>
                <a:cubicBezTo>
                  <a:pt x="13" y="12"/>
                  <a:pt x="12" y="14"/>
                  <a:pt x="11" y="15"/>
                </a:cubicBezTo>
                <a:cubicBezTo>
                  <a:pt x="10" y="17"/>
                  <a:pt x="8" y="18"/>
                  <a:pt x="6" y="18"/>
                </a:cubicBezTo>
                <a:close/>
                <a:moveTo>
                  <a:pt x="6" y="3"/>
                </a:moveTo>
                <a:cubicBezTo>
                  <a:pt x="5" y="3"/>
                  <a:pt x="4" y="5"/>
                  <a:pt x="4" y="9"/>
                </a:cubicBezTo>
                <a:cubicBezTo>
                  <a:pt x="4" y="13"/>
                  <a:pt x="5" y="15"/>
                  <a:pt x="6" y="15"/>
                </a:cubicBezTo>
                <a:cubicBezTo>
                  <a:pt x="8" y="15"/>
                  <a:pt x="9" y="13"/>
                  <a:pt x="9" y="9"/>
                </a:cubicBezTo>
                <a:cubicBezTo>
                  <a:pt x="9" y="5"/>
                  <a:pt x="8" y="3"/>
                  <a:pt x="6" y="3"/>
                </a:cubicBezTo>
                <a:close/>
              </a:path>
            </a:pathLst>
          </a:custGeom>
          <a:solidFill>
            <a:srgbClr val="68217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 name="Freeform 9"/>
          <p:cNvSpPr>
            <a:spLocks/>
          </p:cNvSpPr>
          <p:nvPr/>
        </p:nvSpPr>
        <p:spPr bwMode="auto">
          <a:xfrm>
            <a:off x="8992375" y="4616255"/>
            <a:ext cx="43438" cy="99653"/>
          </a:xfrm>
          <a:custGeom>
            <a:avLst/>
            <a:gdLst>
              <a:gd name="T0" fmla="*/ 8 w 8"/>
              <a:gd name="T1" fmla="*/ 0 h 18"/>
              <a:gd name="T2" fmla="*/ 8 w 8"/>
              <a:gd name="T3" fmla="*/ 18 h 18"/>
              <a:gd name="T4" fmla="*/ 4 w 8"/>
              <a:gd name="T5" fmla="*/ 18 h 18"/>
              <a:gd name="T6" fmla="*/ 4 w 8"/>
              <a:gd name="T7" fmla="*/ 5 h 18"/>
              <a:gd name="T8" fmla="*/ 3 w 8"/>
              <a:gd name="T9" fmla="*/ 5 h 18"/>
              <a:gd name="T10" fmla="*/ 2 w 8"/>
              <a:gd name="T11" fmla="*/ 6 h 18"/>
              <a:gd name="T12" fmla="*/ 1 w 8"/>
              <a:gd name="T13" fmla="*/ 6 h 18"/>
              <a:gd name="T14" fmla="*/ 0 w 8"/>
              <a:gd name="T15" fmla="*/ 6 h 18"/>
              <a:gd name="T16" fmla="*/ 0 w 8"/>
              <a:gd name="T17" fmla="*/ 3 h 18"/>
              <a:gd name="T18" fmla="*/ 3 w 8"/>
              <a:gd name="T19" fmla="*/ 2 h 18"/>
              <a:gd name="T20" fmla="*/ 5 w 8"/>
              <a:gd name="T21" fmla="*/ 0 h 18"/>
              <a:gd name="T22" fmla="*/ 8 w 8"/>
              <a:gd name="T23" fmla="*/ 0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 h="18">
                <a:moveTo>
                  <a:pt x="8" y="0"/>
                </a:moveTo>
                <a:cubicBezTo>
                  <a:pt x="8" y="18"/>
                  <a:pt x="8" y="18"/>
                  <a:pt x="8" y="18"/>
                </a:cubicBezTo>
                <a:cubicBezTo>
                  <a:pt x="4" y="18"/>
                  <a:pt x="4" y="18"/>
                  <a:pt x="4" y="18"/>
                </a:cubicBezTo>
                <a:cubicBezTo>
                  <a:pt x="4" y="5"/>
                  <a:pt x="4" y="5"/>
                  <a:pt x="4" y="5"/>
                </a:cubicBezTo>
                <a:cubicBezTo>
                  <a:pt x="4" y="5"/>
                  <a:pt x="3" y="5"/>
                  <a:pt x="3" y="5"/>
                </a:cubicBezTo>
                <a:cubicBezTo>
                  <a:pt x="3" y="5"/>
                  <a:pt x="3" y="5"/>
                  <a:pt x="2" y="6"/>
                </a:cubicBezTo>
                <a:cubicBezTo>
                  <a:pt x="1" y="6"/>
                  <a:pt x="1" y="6"/>
                  <a:pt x="1" y="6"/>
                </a:cubicBezTo>
                <a:cubicBezTo>
                  <a:pt x="1" y="6"/>
                  <a:pt x="0" y="6"/>
                  <a:pt x="0" y="6"/>
                </a:cubicBezTo>
                <a:cubicBezTo>
                  <a:pt x="0" y="3"/>
                  <a:pt x="0" y="3"/>
                  <a:pt x="0" y="3"/>
                </a:cubicBezTo>
                <a:cubicBezTo>
                  <a:pt x="1" y="2"/>
                  <a:pt x="2" y="2"/>
                  <a:pt x="3" y="2"/>
                </a:cubicBezTo>
                <a:cubicBezTo>
                  <a:pt x="4" y="1"/>
                  <a:pt x="4" y="1"/>
                  <a:pt x="5" y="0"/>
                </a:cubicBezTo>
                <a:lnTo>
                  <a:pt x="8" y="0"/>
                </a:lnTo>
                <a:close/>
              </a:path>
            </a:pathLst>
          </a:custGeom>
          <a:solidFill>
            <a:srgbClr val="68217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 name="Freeform 10"/>
          <p:cNvSpPr>
            <a:spLocks noEditPoints="1"/>
          </p:cNvSpPr>
          <p:nvPr/>
        </p:nvSpPr>
        <p:spPr bwMode="auto">
          <a:xfrm>
            <a:off x="8821177" y="4754236"/>
            <a:ext cx="71545" cy="91987"/>
          </a:xfrm>
          <a:custGeom>
            <a:avLst/>
            <a:gdLst>
              <a:gd name="T0" fmla="*/ 6 w 13"/>
              <a:gd name="T1" fmla="*/ 17 h 17"/>
              <a:gd name="T2" fmla="*/ 0 w 13"/>
              <a:gd name="T3" fmla="*/ 8 h 17"/>
              <a:gd name="T4" fmla="*/ 2 w 13"/>
              <a:gd name="T5" fmla="*/ 2 h 17"/>
              <a:gd name="T6" fmla="*/ 7 w 13"/>
              <a:gd name="T7" fmla="*/ 0 h 17"/>
              <a:gd name="T8" fmla="*/ 13 w 13"/>
              <a:gd name="T9" fmla="*/ 8 h 17"/>
              <a:gd name="T10" fmla="*/ 11 w 13"/>
              <a:gd name="T11" fmla="*/ 15 h 17"/>
              <a:gd name="T12" fmla="*/ 6 w 13"/>
              <a:gd name="T13" fmla="*/ 17 h 17"/>
              <a:gd name="T14" fmla="*/ 6 w 13"/>
              <a:gd name="T15" fmla="*/ 2 h 17"/>
              <a:gd name="T16" fmla="*/ 4 w 13"/>
              <a:gd name="T17" fmla="*/ 8 h 17"/>
              <a:gd name="T18" fmla="*/ 6 w 13"/>
              <a:gd name="T19" fmla="*/ 14 h 17"/>
              <a:gd name="T20" fmla="*/ 9 w 13"/>
              <a:gd name="T21" fmla="*/ 8 h 17"/>
              <a:gd name="T22" fmla="*/ 6 w 13"/>
              <a:gd name="T23" fmla="*/ 2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3" h="17">
                <a:moveTo>
                  <a:pt x="6" y="17"/>
                </a:moveTo>
                <a:cubicBezTo>
                  <a:pt x="2" y="17"/>
                  <a:pt x="0" y="14"/>
                  <a:pt x="0" y="8"/>
                </a:cubicBezTo>
                <a:cubicBezTo>
                  <a:pt x="0" y="6"/>
                  <a:pt x="1" y="3"/>
                  <a:pt x="2" y="2"/>
                </a:cubicBezTo>
                <a:cubicBezTo>
                  <a:pt x="3" y="0"/>
                  <a:pt x="5" y="0"/>
                  <a:pt x="7" y="0"/>
                </a:cubicBezTo>
                <a:cubicBezTo>
                  <a:pt x="11" y="0"/>
                  <a:pt x="13" y="2"/>
                  <a:pt x="13" y="8"/>
                </a:cubicBezTo>
                <a:cubicBezTo>
                  <a:pt x="13" y="11"/>
                  <a:pt x="12" y="13"/>
                  <a:pt x="11" y="15"/>
                </a:cubicBezTo>
                <a:cubicBezTo>
                  <a:pt x="10" y="16"/>
                  <a:pt x="8" y="17"/>
                  <a:pt x="6" y="17"/>
                </a:cubicBezTo>
                <a:close/>
                <a:moveTo>
                  <a:pt x="6" y="2"/>
                </a:moveTo>
                <a:cubicBezTo>
                  <a:pt x="5" y="2"/>
                  <a:pt x="4" y="4"/>
                  <a:pt x="4" y="8"/>
                </a:cubicBezTo>
                <a:cubicBezTo>
                  <a:pt x="4" y="12"/>
                  <a:pt x="5" y="14"/>
                  <a:pt x="6" y="14"/>
                </a:cubicBezTo>
                <a:cubicBezTo>
                  <a:pt x="8" y="14"/>
                  <a:pt x="9" y="12"/>
                  <a:pt x="9" y="8"/>
                </a:cubicBezTo>
                <a:cubicBezTo>
                  <a:pt x="9" y="4"/>
                  <a:pt x="8" y="2"/>
                  <a:pt x="6" y="2"/>
                </a:cubicBez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18" name="Freeform 11"/>
          <p:cNvSpPr>
            <a:spLocks/>
          </p:cNvSpPr>
          <p:nvPr/>
        </p:nvSpPr>
        <p:spPr bwMode="auto">
          <a:xfrm>
            <a:off x="8915720" y="4754236"/>
            <a:ext cx="38328" cy="86877"/>
          </a:xfrm>
          <a:custGeom>
            <a:avLst/>
            <a:gdLst>
              <a:gd name="T0" fmla="*/ 7 w 7"/>
              <a:gd name="T1" fmla="*/ 0 h 16"/>
              <a:gd name="T2" fmla="*/ 7 w 7"/>
              <a:gd name="T3" fmla="*/ 16 h 16"/>
              <a:gd name="T4" fmla="*/ 3 w 7"/>
              <a:gd name="T5" fmla="*/ 16 h 16"/>
              <a:gd name="T6" fmla="*/ 3 w 7"/>
              <a:gd name="T7" fmla="*/ 4 h 16"/>
              <a:gd name="T8" fmla="*/ 3 w 7"/>
              <a:gd name="T9" fmla="*/ 4 h 16"/>
              <a:gd name="T10" fmla="*/ 2 w 7"/>
              <a:gd name="T11" fmla="*/ 4 h 16"/>
              <a:gd name="T12" fmla="*/ 1 w 7"/>
              <a:gd name="T13" fmla="*/ 5 h 16"/>
              <a:gd name="T14" fmla="*/ 0 w 7"/>
              <a:gd name="T15" fmla="*/ 5 h 16"/>
              <a:gd name="T16" fmla="*/ 0 w 7"/>
              <a:gd name="T17" fmla="*/ 2 h 16"/>
              <a:gd name="T18" fmla="*/ 3 w 7"/>
              <a:gd name="T19" fmla="*/ 1 h 16"/>
              <a:gd name="T20" fmla="*/ 5 w 7"/>
              <a:gd name="T21" fmla="*/ 0 h 16"/>
              <a:gd name="T22" fmla="*/ 7 w 7"/>
              <a:gd name="T23" fmla="*/ 0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 h="16">
                <a:moveTo>
                  <a:pt x="7" y="0"/>
                </a:moveTo>
                <a:cubicBezTo>
                  <a:pt x="7" y="16"/>
                  <a:pt x="7" y="16"/>
                  <a:pt x="7" y="16"/>
                </a:cubicBezTo>
                <a:cubicBezTo>
                  <a:pt x="3" y="16"/>
                  <a:pt x="3" y="16"/>
                  <a:pt x="3" y="16"/>
                </a:cubicBezTo>
                <a:cubicBezTo>
                  <a:pt x="3" y="4"/>
                  <a:pt x="3" y="4"/>
                  <a:pt x="3" y="4"/>
                </a:cubicBezTo>
                <a:cubicBezTo>
                  <a:pt x="3" y="4"/>
                  <a:pt x="3" y="4"/>
                  <a:pt x="3" y="4"/>
                </a:cubicBezTo>
                <a:cubicBezTo>
                  <a:pt x="2" y="4"/>
                  <a:pt x="2" y="4"/>
                  <a:pt x="2" y="4"/>
                </a:cubicBezTo>
                <a:cubicBezTo>
                  <a:pt x="2" y="5"/>
                  <a:pt x="1" y="5"/>
                  <a:pt x="1" y="5"/>
                </a:cubicBezTo>
                <a:cubicBezTo>
                  <a:pt x="0" y="5"/>
                  <a:pt x="0" y="5"/>
                  <a:pt x="0" y="5"/>
                </a:cubicBezTo>
                <a:cubicBezTo>
                  <a:pt x="0" y="2"/>
                  <a:pt x="0" y="2"/>
                  <a:pt x="0" y="2"/>
                </a:cubicBezTo>
                <a:cubicBezTo>
                  <a:pt x="1" y="2"/>
                  <a:pt x="2" y="1"/>
                  <a:pt x="3" y="1"/>
                </a:cubicBezTo>
                <a:cubicBezTo>
                  <a:pt x="3" y="1"/>
                  <a:pt x="5" y="0"/>
                  <a:pt x="5" y="0"/>
                </a:cubicBezTo>
                <a:lnTo>
                  <a:pt x="7" y="0"/>
                </a:ln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19" name="Freeform 12"/>
          <p:cNvSpPr>
            <a:spLocks noEditPoints="1"/>
          </p:cNvSpPr>
          <p:nvPr/>
        </p:nvSpPr>
        <p:spPr bwMode="auto">
          <a:xfrm>
            <a:off x="8979600" y="4754236"/>
            <a:ext cx="71545" cy="91987"/>
          </a:xfrm>
          <a:custGeom>
            <a:avLst/>
            <a:gdLst>
              <a:gd name="T0" fmla="*/ 6 w 13"/>
              <a:gd name="T1" fmla="*/ 17 h 17"/>
              <a:gd name="T2" fmla="*/ 0 w 13"/>
              <a:gd name="T3" fmla="*/ 8 h 17"/>
              <a:gd name="T4" fmla="*/ 2 w 13"/>
              <a:gd name="T5" fmla="*/ 2 h 17"/>
              <a:gd name="T6" fmla="*/ 7 w 13"/>
              <a:gd name="T7" fmla="*/ 0 h 17"/>
              <a:gd name="T8" fmla="*/ 13 w 13"/>
              <a:gd name="T9" fmla="*/ 8 h 17"/>
              <a:gd name="T10" fmla="*/ 11 w 13"/>
              <a:gd name="T11" fmla="*/ 15 h 17"/>
              <a:gd name="T12" fmla="*/ 6 w 13"/>
              <a:gd name="T13" fmla="*/ 17 h 17"/>
              <a:gd name="T14" fmla="*/ 7 w 13"/>
              <a:gd name="T15" fmla="*/ 2 h 17"/>
              <a:gd name="T16" fmla="*/ 4 w 13"/>
              <a:gd name="T17" fmla="*/ 8 h 17"/>
              <a:gd name="T18" fmla="*/ 7 w 13"/>
              <a:gd name="T19" fmla="*/ 14 h 17"/>
              <a:gd name="T20" fmla="*/ 9 w 13"/>
              <a:gd name="T21" fmla="*/ 8 h 17"/>
              <a:gd name="T22" fmla="*/ 7 w 13"/>
              <a:gd name="T23" fmla="*/ 2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3" h="17">
                <a:moveTo>
                  <a:pt x="6" y="17"/>
                </a:moveTo>
                <a:cubicBezTo>
                  <a:pt x="2" y="17"/>
                  <a:pt x="0" y="14"/>
                  <a:pt x="0" y="8"/>
                </a:cubicBezTo>
                <a:cubicBezTo>
                  <a:pt x="0" y="6"/>
                  <a:pt x="1" y="3"/>
                  <a:pt x="2" y="2"/>
                </a:cubicBezTo>
                <a:cubicBezTo>
                  <a:pt x="3" y="0"/>
                  <a:pt x="5" y="0"/>
                  <a:pt x="7" y="0"/>
                </a:cubicBezTo>
                <a:cubicBezTo>
                  <a:pt x="11" y="0"/>
                  <a:pt x="13" y="2"/>
                  <a:pt x="13" y="8"/>
                </a:cubicBezTo>
                <a:cubicBezTo>
                  <a:pt x="13" y="11"/>
                  <a:pt x="12" y="13"/>
                  <a:pt x="11" y="15"/>
                </a:cubicBezTo>
                <a:cubicBezTo>
                  <a:pt x="10" y="16"/>
                  <a:pt x="8" y="17"/>
                  <a:pt x="6" y="17"/>
                </a:cubicBezTo>
                <a:close/>
                <a:moveTo>
                  <a:pt x="7" y="2"/>
                </a:moveTo>
                <a:cubicBezTo>
                  <a:pt x="5" y="2"/>
                  <a:pt x="4" y="4"/>
                  <a:pt x="4" y="8"/>
                </a:cubicBezTo>
                <a:cubicBezTo>
                  <a:pt x="4" y="12"/>
                  <a:pt x="5" y="14"/>
                  <a:pt x="7" y="14"/>
                </a:cubicBezTo>
                <a:cubicBezTo>
                  <a:pt x="8" y="14"/>
                  <a:pt x="9" y="12"/>
                  <a:pt x="9" y="8"/>
                </a:cubicBezTo>
                <a:cubicBezTo>
                  <a:pt x="9" y="4"/>
                  <a:pt x="8" y="2"/>
                  <a:pt x="7" y="2"/>
                </a:cubicBez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20" name="Freeform 13"/>
          <p:cNvSpPr>
            <a:spLocks noEditPoints="1"/>
          </p:cNvSpPr>
          <p:nvPr/>
        </p:nvSpPr>
        <p:spPr bwMode="auto">
          <a:xfrm>
            <a:off x="8821177" y="4884551"/>
            <a:ext cx="71545" cy="94542"/>
          </a:xfrm>
          <a:custGeom>
            <a:avLst/>
            <a:gdLst>
              <a:gd name="T0" fmla="*/ 6 w 13"/>
              <a:gd name="T1" fmla="*/ 17 h 17"/>
              <a:gd name="T2" fmla="*/ 0 w 13"/>
              <a:gd name="T3" fmla="*/ 9 h 17"/>
              <a:gd name="T4" fmla="*/ 2 w 13"/>
              <a:gd name="T5" fmla="*/ 2 h 17"/>
              <a:gd name="T6" fmla="*/ 7 w 13"/>
              <a:gd name="T7" fmla="*/ 0 h 17"/>
              <a:gd name="T8" fmla="*/ 13 w 13"/>
              <a:gd name="T9" fmla="*/ 8 h 17"/>
              <a:gd name="T10" fmla="*/ 11 w 13"/>
              <a:gd name="T11" fmla="*/ 15 h 17"/>
              <a:gd name="T12" fmla="*/ 6 w 13"/>
              <a:gd name="T13" fmla="*/ 17 h 17"/>
              <a:gd name="T14" fmla="*/ 6 w 13"/>
              <a:gd name="T15" fmla="*/ 3 h 17"/>
              <a:gd name="T16" fmla="*/ 4 w 13"/>
              <a:gd name="T17" fmla="*/ 9 h 17"/>
              <a:gd name="T18" fmla="*/ 6 w 13"/>
              <a:gd name="T19" fmla="*/ 14 h 17"/>
              <a:gd name="T20" fmla="*/ 9 w 13"/>
              <a:gd name="T21" fmla="*/ 8 h 17"/>
              <a:gd name="T22" fmla="*/ 6 w 13"/>
              <a:gd name="T23" fmla="*/ 3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3" h="17">
                <a:moveTo>
                  <a:pt x="6" y="17"/>
                </a:moveTo>
                <a:cubicBezTo>
                  <a:pt x="2" y="17"/>
                  <a:pt x="0" y="14"/>
                  <a:pt x="0" y="9"/>
                </a:cubicBezTo>
                <a:cubicBezTo>
                  <a:pt x="0" y="6"/>
                  <a:pt x="1" y="4"/>
                  <a:pt x="2" y="2"/>
                </a:cubicBezTo>
                <a:cubicBezTo>
                  <a:pt x="3" y="0"/>
                  <a:pt x="5" y="0"/>
                  <a:pt x="7" y="0"/>
                </a:cubicBezTo>
                <a:cubicBezTo>
                  <a:pt x="11" y="0"/>
                  <a:pt x="13" y="3"/>
                  <a:pt x="13" y="8"/>
                </a:cubicBezTo>
                <a:cubicBezTo>
                  <a:pt x="13" y="11"/>
                  <a:pt x="12" y="13"/>
                  <a:pt x="11" y="15"/>
                </a:cubicBezTo>
                <a:cubicBezTo>
                  <a:pt x="10" y="16"/>
                  <a:pt x="8" y="17"/>
                  <a:pt x="6" y="17"/>
                </a:cubicBezTo>
                <a:close/>
                <a:moveTo>
                  <a:pt x="6" y="3"/>
                </a:moveTo>
                <a:cubicBezTo>
                  <a:pt x="5" y="3"/>
                  <a:pt x="4" y="5"/>
                  <a:pt x="4" y="9"/>
                </a:cubicBezTo>
                <a:cubicBezTo>
                  <a:pt x="4" y="12"/>
                  <a:pt x="5" y="14"/>
                  <a:pt x="6" y="14"/>
                </a:cubicBezTo>
                <a:cubicBezTo>
                  <a:pt x="8" y="14"/>
                  <a:pt x="9" y="12"/>
                  <a:pt x="9" y="8"/>
                </a:cubicBezTo>
                <a:cubicBezTo>
                  <a:pt x="9" y="4"/>
                  <a:pt x="8" y="3"/>
                  <a:pt x="6" y="3"/>
                </a:cubicBez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21" name="Freeform 14"/>
          <p:cNvSpPr>
            <a:spLocks noEditPoints="1"/>
          </p:cNvSpPr>
          <p:nvPr/>
        </p:nvSpPr>
        <p:spPr bwMode="auto">
          <a:xfrm>
            <a:off x="8902944" y="4884551"/>
            <a:ext cx="71545" cy="94542"/>
          </a:xfrm>
          <a:custGeom>
            <a:avLst/>
            <a:gdLst>
              <a:gd name="T0" fmla="*/ 6 w 13"/>
              <a:gd name="T1" fmla="*/ 17 h 17"/>
              <a:gd name="T2" fmla="*/ 0 w 13"/>
              <a:gd name="T3" fmla="*/ 9 h 17"/>
              <a:gd name="T4" fmla="*/ 2 w 13"/>
              <a:gd name="T5" fmla="*/ 2 h 17"/>
              <a:gd name="T6" fmla="*/ 6 w 13"/>
              <a:gd name="T7" fmla="*/ 0 h 17"/>
              <a:gd name="T8" fmla="*/ 13 w 13"/>
              <a:gd name="T9" fmla="*/ 8 h 17"/>
              <a:gd name="T10" fmla="*/ 11 w 13"/>
              <a:gd name="T11" fmla="*/ 15 h 17"/>
              <a:gd name="T12" fmla="*/ 6 w 13"/>
              <a:gd name="T13" fmla="*/ 17 h 17"/>
              <a:gd name="T14" fmla="*/ 6 w 13"/>
              <a:gd name="T15" fmla="*/ 3 h 17"/>
              <a:gd name="T16" fmla="*/ 4 w 13"/>
              <a:gd name="T17" fmla="*/ 9 h 17"/>
              <a:gd name="T18" fmla="*/ 6 w 13"/>
              <a:gd name="T19" fmla="*/ 14 h 17"/>
              <a:gd name="T20" fmla="*/ 9 w 13"/>
              <a:gd name="T21" fmla="*/ 8 h 17"/>
              <a:gd name="T22" fmla="*/ 6 w 13"/>
              <a:gd name="T23" fmla="*/ 3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3" h="17">
                <a:moveTo>
                  <a:pt x="6" y="17"/>
                </a:moveTo>
                <a:cubicBezTo>
                  <a:pt x="2" y="17"/>
                  <a:pt x="0" y="14"/>
                  <a:pt x="0" y="9"/>
                </a:cubicBezTo>
                <a:cubicBezTo>
                  <a:pt x="0" y="6"/>
                  <a:pt x="1" y="4"/>
                  <a:pt x="2" y="2"/>
                </a:cubicBezTo>
                <a:cubicBezTo>
                  <a:pt x="3" y="0"/>
                  <a:pt x="5" y="0"/>
                  <a:pt x="6" y="0"/>
                </a:cubicBezTo>
                <a:cubicBezTo>
                  <a:pt x="11" y="0"/>
                  <a:pt x="13" y="3"/>
                  <a:pt x="13" y="8"/>
                </a:cubicBezTo>
                <a:cubicBezTo>
                  <a:pt x="13" y="11"/>
                  <a:pt x="12" y="13"/>
                  <a:pt x="11" y="15"/>
                </a:cubicBezTo>
                <a:cubicBezTo>
                  <a:pt x="10" y="16"/>
                  <a:pt x="8" y="17"/>
                  <a:pt x="6" y="17"/>
                </a:cubicBezTo>
                <a:close/>
                <a:moveTo>
                  <a:pt x="6" y="3"/>
                </a:moveTo>
                <a:cubicBezTo>
                  <a:pt x="5" y="3"/>
                  <a:pt x="4" y="5"/>
                  <a:pt x="4" y="9"/>
                </a:cubicBezTo>
                <a:cubicBezTo>
                  <a:pt x="4" y="12"/>
                  <a:pt x="5" y="14"/>
                  <a:pt x="6" y="14"/>
                </a:cubicBezTo>
                <a:cubicBezTo>
                  <a:pt x="8" y="14"/>
                  <a:pt x="9" y="12"/>
                  <a:pt x="9" y="8"/>
                </a:cubicBezTo>
                <a:cubicBezTo>
                  <a:pt x="9" y="4"/>
                  <a:pt x="8" y="3"/>
                  <a:pt x="6" y="3"/>
                </a:cubicBez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22" name="Freeform 15"/>
          <p:cNvSpPr>
            <a:spLocks/>
          </p:cNvSpPr>
          <p:nvPr/>
        </p:nvSpPr>
        <p:spPr bwMode="auto">
          <a:xfrm>
            <a:off x="8992375" y="4884551"/>
            <a:ext cx="43438" cy="94542"/>
          </a:xfrm>
          <a:custGeom>
            <a:avLst/>
            <a:gdLst>
              <a:gd name="T0" fmla="*/ 8 w 8"/>
              <a:gd name="T1" fmla="*/ 0 h 17"/>
              <a:gd name="T2" fmla="*/ 8 w 8"/>
              <a:gd name="T3" fmla="*/ 17 h 17"/>
              <a:gd name="T4" fmla="*/ 4 w 8"/>
              <a:gd name="T5" fmla="*/ 17 h 17"/>
              <a:gd name="T6" fmla="*/ 4 w 8"/>
              <a:gd name="T7" fmla="*/ 4 h 17"/>
              <a:gd name="T8" fmla="*/ 3 w 8"/>
              <a:gd name="T9" fmla="*/ 4 h 17"/>
              <a:gd name="T10" fmla="*/ 2 w 8"/>
              <a:gd name="T11" fmla="*/ 5 h 17"/>
              <a:gd name="T12" fmla="*/ 1 w 8"/>
              <a:gd name="T13" fmla="*/ 5 h 17"/>
              <a:gd name="T14" fmla="*/ 0 w 8"/>
              <a:gd name="T15" fmla="*/ 5 h 17"/>
              <a:gd name="T16" fmla="*/ 0 w 8"/>
              <a:gd name="T17" fmla="*/ 2 h 17"/>
              <a:gd name="T18" fmla="*/ 3 w 8"/>
              <a:gd name="T19" fmla="*/ 1 h 17"/>
              <a:gd name="T20" fmla="*/ 5 w 8"/>
              <a:gd name="T21" fmla="*/ 0 h 17"/>
              <a:gd name="T22" fmla="*/ 8 w 8"/>
              <a:gd name="T23" fmla="*/ 0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 h="17">
                <a:moveTo>
                  <a:pt x="8" y="0"/>
                </a:moveTo>
                <a:cubicBezTo>
                  <a:pt x="8" y="17"/>
                  <a:pt x="8" y="17"/>
                  <a:pt x="8" y="17"/>
                </a:cubicBezTo>
                <a:cubicBezTo>
                  <a:pt x="4" y="17"/>
                  <a:pt x="4" y="17"/>
                  <a:pt x="4" y="17"/>
                </a:cubicBezTo>
                <a:cubicBezTo>
                  <a:pt x="4" y="4"/>
                  <a:pt x="4" y="4"/>
                  <a:pt x="4" y="4"/>
                </a:cubicBezTo>
                <a:cubicBezTo>
                  <a:pt x="4" y="4"/>
                  <a:pt x="3" y="4"/>
                  <a:pt x="3" y="4"/>
                </a:cubicBezTo>
                <a:cubicBezTo>
                  <a:pt x="3" y="4"/>
                  <a:pt x="3" y="5"/>
                  <a:pt x="2" y="5"/>
                </a:cubicBezTo>
                <a:cubicBezTo>
                  <a:pt x="1" y="5"/>
                  <a:pt x="1" y="5"/>
                  <a:pt x="1" y="5"/>
                </a:cubicBezTo>
                <a:cubicBezTo>
                  <a:pt x="1" y="5"/>
                  <a:pt x="0" y="5"/>
                  <a:pt x="0" y="5"/>
                </a:cubicBezTo>
                <a:cubicBezTo>
                  <a:pt x="0" y="2"/>
                  <a:pt x="0" y="2"/>
                  <a:pt x="0" y="2"/>
                </a:cubicBezTo>
                <a:cubicBezTo>
                  <a:pt x="1" y="2"/>
                  <a:pt x="2" y="2"/>
                  <a:pt x="3" y="1"/>
                </a:cubicBezTo>
                <a:cubicBezTo>
                  <a:pt x="4" y="0"/>
                  <a:pt x="4" y="0"/>
                  <a:pt x="5" y="0"/>
                </a:cubicBezTo>
                <a:lnTo>
                  <a:pt x="8" y="0"/>
                </a:ln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23" name="Freeform 16"/>
          <p:cNvSpPr>
            <a:spLocks/>
          </p:cNvSpPr>
          <p:nvPr/>
        </p:nvSpPr>
        <p:spPr bwMode="auto">
          <a:xfrm>
            <a:off x="9155908" y="4616255"/>
            <a:ext cx="43438" cy="99653"/>
          </a:xfrm>
          <a:custGeom>
            <a:avLst/>
            <a:gdLst>
              <a:gd name="T0" fmla="*/ 8 w 8"/>
              <a:gd name="T1" fmla="*/ 0 h 18"/>
              <a:gd name="T2" fmla="*/ 8 w 8"/>
              <a:gd name="T3" fmla="*/ 18 h 18"/>
              <a:gd name="T4" fmla="*/ 3 w 8"/>
              <a:gd name="T5" fmla="*/ 18 h 18"/>
              <a:gd name="T6" fmla="*/ 3 w 8"/>
              <a:gd name="T7" fmla="*/ 5 h 18"/>
              <a:gd name="T8" fmla="*/ 3 w 8"/>
              <a:gd name="T9" fmla="*/ 5 h 18"/>
              <a:gd name="T10" fmla="*/ 2 w 8"/>
              <a:gd name="T11" fmla="*/ 6 h 18"/>
              <a:gd name="T12" fmla="*/ 1 w 8"/>
              <a:gd name="T13" fmla="*/ 6 h 18"/>
              <a:gd name="T14" fmla="*/ 0 w 8"/>
              <a:gd name="T15" fmla="*/ 6 h 18"/>
              <a:gd name="T16" fmla="*/ 0 w 8"/>
              <a:gd name="T17" fmla="*/ 3 h 18"/>
              <a:gd name="T18" fmla="*/ 3 w 8"/>
              <a:gd name="T19" fmla="*/ 2 h 18"/>
              <a:gd name="T20" fmla="*/ 5 w 8"/>
              <a:gd name="T21" fmla="*/ 0 h 18"/>
              <a:gd name="T22" fmla="*/ 8 w 8"/>
              <a:gd name="T23" fmla="*/ 0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 h="18">
                <a:moveTo>
                  <a:pt x="8" y="0"/>
                </a:moveTo>
                <a:cubicBezTo>
                  <a:pt x="8" y="18"/>
                  <a:pt x="8" y="18"/>
                  <a:pt x="8" y="18"/>
                </a:cubicBezTo>
                <a:cubicBezTo>
                  <a:pt x="3" y="18"/>
                  <a:pt x="3" y="18"/>
                  <a:pt x="3" y="18"/>
                </a:cubicBezTo>
                <a:cubicBezTo>
                  <a:pt x="3" y="5"/>
                  <a:pt x="3" y="5"/>
                  <a:pt x="3" y="5"/>
                </a:cubicBezTo>
                <a:cubicBezTo>
                  <a:pt x="3" y="5"/>
                  <a:pt x="3" y="5"/>
                  <a:pt x="3" y="5"/>
                </a:cubicBezTo>
                <a:cubicBezTo>
                  <a:pt x="3" y="5"/>
                  <a:pt x="2" y="5"/>
                  <a:pt x="2" y="6"/>
                </a:cubicBezTo>
                <a:cubicBezTo>
                  <a:pt x="2" y="6"/>
                  <a:pt x="1" y="6"/>
                  <a:pt x="1" y="6"/>
                </a:cubicBezTo>
                <a:cubicBezTo>
                  <a:pt x="0" y="6"/>
                  <a:pt x="0" y="6"/>
                  <a:pt x="0" y="6"/>
                </a:cubicBezTo>
                <a:cubicBezTo>
                  <a:pt x="0" y="3"/>
                  <a:pt x="0" y="3"/>
                  <a:pt x="0" y="3"/>
                </a:cubicBezTo>
                <a:cubicBezTo>
                  <a:pt x="1" y="2"/>
                  <a:pt x="2" y="2"/>
                  <a:pt x="3" y="2"/>
                </a:cubicBezTo>
                <a:cubicBezTo>
                  <a:pt x="3" y="1"/>
                  <a:pt x="5" y="1"/>
                  <a:pt x="5" y="0"/>
                </a:cubicBezTo>
                <a:lnTo>
                  <a:pt x="8" y="0"/>
                </a:lnTo>
                <a:close/>
              </a:path>
            </a:pathLst>
          </a:custGeom>
          <a:solidFill>
            <a:srgbClr val="68217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4" name="Freeform 17"/>
          <p:cNvSpPr>
            <a:spLocks noEditPoints="1"/>
          </p:cNvSpPr>
          <p:nvPr/>
        </p:nvSpPr>
        <p:spPr bwMode="auto">
          <a:xfrm>
            <a:off x="9145687" y="4754236"/>
            <a:ext cx="71545" cy="91987"/>
          </a:xfrm>
          <a:custGeom>
            <a:avLst/>
            <a:gdLst>
              <a:gd name="T0" fmla="*/ 6 w 13"/>
              <a:gd name="T1" fmla="*/ 17 h 17"/>
              <a:gd name="T2" fmla="*/ 0 w 13"/>
              <a:gd name="T3" fmla="*/ 8 h 17"/>
              <a:gd name="T4" fmla="*/ 2 w 13"/>
              <a:gd name="T5" fmla="*/ 2 h 17"/>
              <a:gd name="T6" fmla="*/ 6 w 13"/>
              <a:gd name="T7" fmla="*/ 0 h 17"/>
              <a:gd name="T8" fmla="*/ 13 w 13"/>
              <a:gd name="T9" fmla="*/ 8 h 17"/>
              <a:gd name="T10" fmla="*/ 11 w 13"/>
              <a:gd name="T11" fmla="*/ 15 h 17"/>
              <a:gd name="T12" fmla="*/ 6 w 13"/>
              <a:gd name="T13" fmla="*/ 17 h 17"/>
              <a:gd name="T14" fmla="*/ 6 w 13"/>
              <a:gd name="T15" fmla="*/ 2 h 17"/>
              <a:gd name="T16" fmla="*/ 4 w 13"/>
              <a:gd name="T17" fmla="*/ 8 h 17"/>
              <a:gd name="T18" fmla="*/ 6 w 13"/>
              <a:gd name="T19" fmla="*/ 14 h 17"/>
              <a:gd name="T20" fmla="*/ 9 w 13"/>
              <a:gd name="T21" fmla="*/ 8 h 17"/>
              <a:gd name="T22" fmla="*/ 6 w 13"/>
              <a:gd name="T23" fmla="*/ 2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3" h="17">
                <a:moveTo>
                  <a:pt x="6" y="17"/>
                </a:moveTo>
                <a:cubicBezTo>
                  <a:pt x="2" y="17"/>
                  <a:pt x="0" y="14"/>
                  <a:pt x="0" y="8"/>
                </a:cubicBezTo>
                <a:cubicBezTo>
                  <a:pt x="0" y="6"/>
                  <a:pt x="1" y="3"/>
                  <a:pt x="2" y="2"/>
                </a:cubicBezTo>
                <a:cubicBezTo>
                  <a:pt x="3" y="0"/>
                  <a:pt x="5" y="0"/>
                  <a:pt x="6" y="0"/>
                </a:cubicBezTo>
                <a:cubicBezTo>
                  <a:pt x="10" y="0"/>
                  <a:pt x="13" y="2"/>
                  <a:pt x="13" y="8"/>
                </a:cubicBezTo>
                <a:cubicBezTo>
                  <a:pt x="13" y="11"/>
                  <a:pt x="12" y="13"/>
                  <a:pt x="11" y="15"/>
                </a:cubicBezTo>
                <a:cubicBezTo>
                  <a:pt x="10" y="16"/>
                  <a:pt x="8" y="17"/>
                  <a:pt x="6" y="17"/>
                </a:cubicBezTo>
                <a:close/>
                <a:moveTo>
                  <a:pt x="6" y="2"/>
                </a:moveTo>
                <a:cubicBezTo>
                  <a:pt x="5" y="2"/>
                  <a:pt x="4" y="4"/>
                  <a:pt x="4" y="8"/>
                </a:cubicBezTo>
                <a:cubicBezTo>
                  <a:pt x="4" y="12"/>
                  <a:pt x="5" y="14"/>
                  <a:pt x="6" y="14"/>
                </a:cubicBezTo>
                <a:cubicBezTo>
                  <a:pt x="8" y="14"/>
                  <a:pt x="9" y="12"/>
                  <a:pt x="9" y="8"/>
                </a:cubicBezTo>
                <a:cubicBezTo>
                  <a:pt x="9" y="4"/>
                  <a:pt x="8" y="2"/>
                  <a:pt x="6" y="2"/>
                </a:cubicBez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25" name="Freeform 18"/>
          <p:cNvSpPr>
            <a:spLocks noEditPoints="1"/>
          </p:cNvSpPr>
          <p:nvPr/>
        </p:nvSpPr>
        <p:spPr bwMode="auto">
          <a:xfrm>
            <a:off x="9145687" y="4884551"/>
            <a:ext cx="71545" cy="94542"/>
          </a:xfrm>
          <a:custGeom>
            <a:avLst/>
            <a:gdLst>
              <a:gd name="T0" fmla="*/ 6 w 13"/>
              <a:gd name="T1" fmla="*/ 17 h 17"/>
              <a:gd name="T2" fmla="*/ 0 w 13"/>
              <a:gd name="T3" fmla="*/ 9 h 17"/>
              <a:gd name="T4" fmla="*/ 2 w 13"/>
              <a:gd name="T5" fmla="*/ 2 h 17"/>
              <a:gd name="T6" fmla="*/ 6 w 13"/>
              <a:gd name="T7" fmla="*/ 0 h 17"/>
              <a:gd name="T8" fmla="*/ 13 w 13"/>
              <a:gd name="T9" fmla="*/ 8 h 17"/>
              <a:gd name="T10" fmla="*/ 11 w 13"/>
              <a:gd name="T11" fmla="*/ 15 h 17"/>
              <a:gd name="T12" fmla="*/ 6 w 13"/>
              <a:gd name="T13" fmla="*/ 17 h 17"/>
              <a:gd name="T14" fmla="*/ 6 w 13"/>
              <a:gd name="T15" fmla="*/ 3 h 17"/>
              <a:gd name="T16" fmla="*/ 4 w 13"/>
              <a:gd name="T17" fmla="*/ 9 h 17"/>
              <a:gd name="T18" fmla="*/ 6 w 13"/>
              <a:gd name="T19" fmla="*/ 14 h 17"/>
              <a:gd name="T20" fmla="*/ 9 w 13"/>
              <a:gd name="T21" fmla="*/ 8 h 17"/>
              <a:gd name="T22" fmla="*/ 6 w 13"/>
              <a:gd name="T23" fmla="*/ 3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3" h="17">
                <a:moveTo>
                  <a:pt x="6" y="17"/>
                </a:moveTo>
                <a:cubicBezTo>
                  <a:pt x="2" y="17"/>
                  <a:pt x="0" y="14"/>
                  <a:pt x="0" y="9"/>
                </a:cubicBezTo>
                <a:cubicBezTo>
                  <a:pt x="0" y="6"/>
                  <a:pt x="1" y="4"/>
                  <a:pt x="2" y="2"/>
                </a:cubicBezTo>
                <a:cubicBezTo>
                  <a:pt x="3" y="0"/>
                  <a:pt x="5" y="0"/>
                  <a:pt x="6" y="0"/>
                </a:cubicBezTo>
                <a:cubicBezTo>
                  <a:pt x="10" y="0"/>
                  <a:pt x="13" y="3"/>
                  <a:pt x="13" y="8"/>
                </a:cubicBezTo>
                <a:cubicBezTo>
                  <a:pt x="13" y="11"/>
                  <a:pt x="12" y="13"/>
                  <a:pt x="11" y="15"/>
                </a:cubicBezTo>
                <a:cubicBezTo>
                  <a:pt x="10" y="16"/>
                  <a:pt x="8" y="17"/>
                  <a:pt x="6" y="17"/>
                </a:cubicBezTo>
                <a:close/>
                <a:moveTo>
                  <a:pt x="6" y="3"/>
                </a:moveTo>
                <a:cubicBezTo>
                  <a:pt x="5" y="3"/>
                  <a:pt x="4" y="5"/>
                  <a:pt x="4" y="9"/>
                </a:cubicBezTo>
                <a:cubicBezTo>
                  <a:pt x="4" y="12"/>
                  <a:pt x="5" y="14"/>
                  <a:pt x="6" y="14"/>
                </a:cubicBezTo>
                <a:cubicBezTo>
                  <a:pt x="8" y="14"/>
                  <a:pt x="9" y="12"/>
                  <a:pt x="9" y="8"/>
                </a:cubicBezTo>
                <a:cubicBezTo>
                  <a:pt x="9" y="4"/>
                  <a:pt x="8" y="3"/>
                  <a:pt x="6" y="3"/>
                </a:cubicBez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26" name="Freeform 19"/>
          <p:cNvSpPr>
            <a:spLocks noEditPoints="1"/>
          </p:cNvSpPr>
          <p:nvPr/>
        </p:nvSpPr>
        <p:spPr bwMode="auto">
          <a:xfrm>
            <a:off x="9063921" y="4616255"/>
            <a:ext cx="63880" cy="99653"/>
          </a:xfrm>
          <a:custGeom>
            <a:avLst/>
            <a:gdLst>
              <a:gd name="T0" fmla="*/ 6 w 12"/>
              <a:gd name="T1" fmla="*/ 18 h 18"/>
              <a:gd name="T2" fmla="*/ 0 w 12"/>
              <a:gd name="T3" fmla="*/ 9 h 18"/>
              <a:gd name="T4" fmla="*/ 1 w 12"/>
              <a:gd name="T5" fmla="*/ 3 h 18"/>
              <a:gd name="T6" fmla="*/ 7 w 12"/>
              <a:gd name="T7" fmla="*/ 0 h 18"/>
              <a:gd name="T8" fmla="*/ 12 w 12"/>
              <a:gd name="T9" fmla="*/ 9 h 18"/>
              <a:gd name="T10" fmla="*/ 11 w 12"/>
              <a:gd name="T11" fmla="*/ 15 h 18"/>
              <a:gd name="T12" fmla="*/ 6 w 12"/>
              <a:gd name="T13" fmla="*/ 18 h 18"/>
              <a:gd name="T14" fmla="*/ 6 w 12"/>
              <a:gd name="T15" fmla="*/ 3 h 18"/>
              <a:gd name="T16" fmla="*/ 4 w 12"/>
              <a:gd name="T17" fmla="*/ 9 h 18"/>
              <a:gd name="T18" fmla="*/ 6 w 12"/>
              <a:gd name="T19" fmla="*/ 15 h 18"/>
              <a:gd name="T20" fmla="*/ 8 w 12"/>
              <a:gd name="T21" fmla="*/ 9 h 18"/>
              <a:gd name="T22" fmla="*/ 6 w 12"/>
              <a:gd name="T23" fmla="*/ 3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2" h="18">
                <a:moveTo>
                  <a:pt x="6" y="18"/>
                </a:moveTo>
                <a:cubicBezTo>
                  <a:pt x="2" y="18"/>
                  <a:pt x="0" y="15"/>
                  <a:pt x="0" y="9"/>
                </a:cubicBezTo>
                <a:cubicBezTo>
                  <a:pt x="0" y="6"/>
                  <a:pt x="0" y="4"/>
                  <a:pt x="1" y="3"/>
                </a:cubicBezTo>
                <a:cubicBezTo>
                  <a:pt x="3" y="1"/>
                  <a:pt x="4" y="0"/>
                  <a:pt x="7" y="0"/>
                </a:cubicBezTo>
                <a:cubicBezTo>
                  <a:pt x="10" y="0"/>
                  <a:pt x="12" y="3"/>
                  <a:pt x="12" y="9"/>
                </a:cubicBezTo>
                <a:cubicBezTo>
                  <a:pt x="12" y="12"/>
                  <a:pt x="12" y="14"/>
                  <a:pt x="11" y="15"/>
                </a:cubicBezTo>
                <a:cubicBezTo>
                  <a:pt x="10" y="17"/>
                  <a:pt x="8" y="18"/>
                  <a:pt x="6" y="18"/>
                </a:cubicBezTo>
                <a:close/>
                <a:moveTo>
                  <a:pt x="6" y="3"/>
                </a:moveTo>
                <a:cubicBezTo>
                  <a:pt x="5" y="3"/>
                  <a:pt x="4" y="5"/>
                  <a:pt x="4" y="9"/>
                </a:cubicBezTo>
                <a:cubicBezTo>
                  <a:pt x="4" y="13"/>
                  <a:pt x="5" y="15"/>
                  <a:pt x="6" y="15"/>
                </a:cubicBezTo>
                <a:cubicBezTo>
                  <a:pt x="8" y="15"/>
                  <a:pt x="8" y="13"/>
                  <a:pt x="8" y="9"/>
                </a:cubicBezTo>
                <a:cubicBezTo>
                  <a:pt x="8" y="5"/>
                  <a:pt x="8" y="3"/>
                  <a:pt x="6" y="3"/>
                </a:cubicBezTo>
                <a:close/>
              </a:path>
            </a:pathLst>
          </a:custGeom>
          <a:solidFill>
            <a:srgbClr val="68217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7" name="Freeform 20"/>
          <p:cNvSpPr>
            <a:spLocks/>
          </p:cNvSpPr>
          <p:nvPr/>
        </p:nvSpPr>
        <p:spPr bwMode="auto">
          <a:xfrm>
            <a:off x="9069031" y="4754236"/>
            <a:ext cx="43438" cy="86877"/>
          </a:xfrm>
          <a:custGeom>
            <a:avLst/>
            <a:gdLst>
              <a:gd name="T0" fmla="*/ 8 w 8"/>
              <a:gd name="T1" fmla="*/ 0 h 16"/>
              <a:gd name="T2" fmla="*/ 8 w 8"/>
              <a:gd name="T3" fmla="*/ 16 h 16"/>
              <a:gd name="T4" fmla="*/ 5 w 8"/>
              <a:gd name="T5" fmla="*/ 16 h 16"/>
              <a:gd name="T6" fmla="*/ 5 w 8"/>
              <a:gd name="T7" fmla="*/ 4 h 16"/>
              <a:gd name="T8" fmla="*/ 4 w 8"/>
              <a:gd name="T9" fmla="*/ 4 h 16"/>
              <a:gd name="T10" fmla="*/ 3 w 8"/>
              <a:gd name="T11" fmla="*/ 4 h 16"/>
              <a:gd name="T12" fmla="*/ 1 w 8"/>
              <a:gd name="T13" fmla="*/ 5 h 16"/>
              <a:gd name="T14" fmla="*/ 0 w 8"/>
              <a:gd name="T15" fmla="*/ 5 h 16"/>
              <a:gd name="T16" fmla="*/ 0 w 8"/>
              <a:gd name="T17" fmla="*/ 2 h 16"/>
              <a:gd name="T18" fmla="*/ 3 w 8"/>
              <a:gd name="T19" fmla="*/ 1 h 16"/>
              <a:gd name="T20" fmla="*/ 6 w 8"/>
              <a:gd name="T21" fmla="*/ 0 h 16"/>
              <a:gd name="T22" fmla="*/ 8 w 8"/>
              <a:gd name="T23" fmla="*/ 0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 h="16">
                <a:moveTo>
                  <a:pt x="8" y="0"/>
                </a:moveTo>
                <a:cubicBezTo>
                  <a:pt x="8" y="16"/>
                  <a:pt x="8" y="16"/>
                  <a:pt x="8" y="16"/>
                </a:cubicBezTo>
                <a:cubicBezTo>
                  <a:pt x="5" y="16"/>
                  <a:pt x="5" y="16"/>
                  <a:pt x="5" y="16"/>
                </a:cubicBezTo>
                <a:cubicBezTo>
                  <a:pt x="5" y="4"/>
                  <a:pt x="5" y="4"/>
                  <a:pt x="5" y="4"/>
                </a:cubicBezTo>
                <a:cubicBezTo>
                  <a:pt x="4" y="4"/>
                  <a:pt x="4" y="4"/>
                  <a:pt x="4" y="4"/>
                </a:cubicBezTo>
                <a:cubicBezTo>
                  <a:pt x="3" y="4"/>
                  <a:pt x="3" y="4"/>
                  <a:pt x="3" y="4"/>
                </a:cubicBezTo>
                <a:cubicBezTo>
                  <a:pt x="2" y="5"/>
                  <a:pt x="2" y="5"/>
                  <a:pt x="1" y="5"/>
                </a:cubicBezTo>
                <a:cubicBezTo>
                  <a:pt x="1" y="5"/>
                  <a:pt x="1" y="5"/>
                  <a:pt x="0" y="5"/>
                </a:cubicBezTo>
                <a:cubicBezTo>
                  <a:pt x="0" y="2"/>
                  <a:pt x="0" y="2"/>
                  <a:pt x="0" y="2"/>
                </a:cubicBezTo>
                <a:cubicBezTo>
                  <a:pt x="1" y="2"/>
                  <a:pt x="3" y="1"/>
                  <a:pt x="3" y="1"/>
                </a:cubicBezTo>
                <a:cubicBezTo>
                  <a:pt x="5" y="1"/>
                  <a:pt x="5" y="0"/>
                  <a:pt x="6" y="0"/>
                </a:cubicBezTo>
                <a:lnTo>
                  <a:pt x="8" y="0"/>
                </a:ln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28" name="Freeform 21"/>
          <p:cNvSpPr>
            <a:spLocks noEditPoints="1"/>
          </p:cNvSpPr>
          <p:nvPr/>
        </p:nvSpPr>
        <p:spPr bwMode="auto">
          <a:xfrm>
            <a:off x="9063921" y="4884551"/>
            <a:ext cx="63880" cy="94542"/>
          </a:xfrm>
          <a:custGeom>
            <a:avLst/>
            <a:gdLst>
              <a:gd name="T0" fmla="*/ 6 w 12"/>
              <a:gd name="T1" fmla="*/ 17 h 17"/>
              <a:gd name="T2" fmla="*/ 0 w 12"/>
              <a:gd name="T3" fmla="*/ 9 h 17"/>
              <a:gd name="T4" fmla="*/ 1 w 12"/>
              <a:gd name="T5" fmla="*/ 2 h 17"/>
              <a:gd name="T6" fmla="*/ 7 w 12"/>
              <a:gd name="T7" fmla="*/ 0 h 17"/>
              <a:gd name="T8" fmla="*/ 12 w 12"/>
              <a:gd name="T9" fmla="*/ 8 h 17"/>
              <a:gd name="T10" fmla="*/ 11 w 12"/>
              <a:gd name="T11" fmla="*/ 15 h 17"/>
              <a:gd name="T12" fmla="*/ 6 w 12"/>
              <a:gd name="T13" fmla="*/ 17 h 17"/>
              <a:gd name="T14" fmla="*/ 6 w 12"/>
              <a:gd name="T15" fmla="*/ 3 h 17"/>
              <a:gd name="T16" fmla="*/ 4 w 12"/>
              <a:gd name="T17" fmla="*/ 9 h 17"/>
              <a:gd name="T18" fmla="*/ 6 w 12"/>
              <a:gd name="T19" fmla="*/ 14 h 17"/>
              <a:gd name="T20" fmla="*/ 8 w 12"/>
              <a:gd name="T21" fmla="*/ 8 h 17"/>
              <a:gd name="T22" fmla="*/ 6 w 12"/>
              <a:gd name="T23" fmla="*/ 3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2" h="17">
                <a:moveTo>
                  <a:pt x="6" y="17"/>
                </a:moveTo>
                <a:cubicBezTo>
                  <a:pt x="2" y="17"/>
                  <a:pt x="0" y="14"/>
                  <a:pt x="0" y="9"/>
                </a:cubicBezTo>
                <a:cubicBezTo>
                  <a:pt x="0" y="6"/>
                  <a:pt x="0" y="4"/>
                  <a:pt x="1" y="2"/>
                </a:cubicBezTo>
                <a:cubicBezTo>
                  <a:pt x="3" y="0"/>
                  <a:pt x="4" y="0"/>
                  <a:pt x="7" y="0"/>
                </a:cubicBezTo>
                <a:cubicBezTo>
                  <a:pt x="10" y="0"/>
                  <a:pt x="12" y="3"/>
                  <a:pt x="12" y="8"/>
                </a:cubicBezTo>
                <a:cubicBezTo>
                  <a:pt x="12" y="11"/>
                  <a:pt x="12" y="13"/>
                  <a:pt x="11" y="15"/>
                </a:cubicBezTo>
                <a:cubicBezTo>
                  <a:pt x="10" y="16"/>
                  <a:pt x="8" y="17"/>
                  <a:pt x="6" y="17"/>
                </a:cubicBezTo>
                <a:close/>
                <a:moveTo>
                  <a:pt x="6" y="3"/>
                </a:moveTo>
                <a:cubicBezTo>
                  <a:pt x="5" y="3"/>
                  <a:pt x="4" y="5"/>
                  <a:pt x="4" y="9"/>
                </a:cubicBezTo>
                <a:cubicBezTo>
                  <a:pt x="4" y="12"/>
                  <a:pt x="5" y="14"/>
                  <a:pt x="6" y="14"/>
                </a:cubicBezTo>
                <a:cubicBezTo>
                  <a:pt x="8" y="14"/>
                  <a:pt x="8" y="12"/>
                  <a:pt x="8" y="8"/>
                </a:cubicBezTo>
                <a:cubicBezTo>
                  <a:pt x="8" y="4"/>
                  <a:pt x="8" y="3"/>
                  <a:pt x="6" y="3"/>
                </a:cubicBez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29" name="Freeform 22"/>
          <p:cNvSpPr>
            <a:spLocks noEditPoints="1"/>
          </p:cNvSpPr>
          <p:nvPr/>
        </p:nvSpPr>
        <p:spPr bwMode="auto">
          <a:xfrm>
            <a:off x="8964268" y="1693115"/>
            <a:ext cx="201860" cy="235078"/>
          </a:xfrm>
          <a:custGeom>
            <a:avLst/>
            <a:gdLst>
              <a:gd name="T0" fmla="*/ 19 w 37"/>
              <a:gd name="T1" fmla="*/ 2 h 43"/>
              <a:gd name="T2" fmla="*/ 34 w 37"/>
              <a:gd name="T3" fmla="*/ 6 h 43"/>
              <a:gd name="T4" fmla="*/ 19 w 37"/>
              <a:gd name="T5" fmla="*/ 11 h 43"/>
              <a:gd name="T6" fmla="*/ 3 w 37"/>
              <a:gd name="T7" fmla="*/ 6 h 43"/>
              <a:gd name="T8" fmla="*/ 19 w 37"/>
              <a:gd name="T9" fmla="*/ 2 h 43"/>
              <a:gd name="T10" fmla="*/ 19 w 37"/>
              <a:gd name="T11" fmla="*/ 0 h 43"/>
              <a:gd name="T12" fmla="*/ 12 w 37"/>
              <a:gd name="T13" fmla="*/ 0 h 43"/>
              <a:gd name="T14" fmla="*/ 6 w 37"/>
              <a:gd name="T15" fmla="*/ 2 h 43"/>
              <a:gd name="T16" fmla="*/ 2 w 37"/>
              <a:gd name="T17" fmla="*/ 4 h 43"/>
              <a:gd name="T18" fmla="*/ 1 w 37"/>
              <a:gd name="T19" fmla="*/ 6 h 43"/>
              <a:gd name="T20" fmla="*/ 0 w 37"/>
              <a:gd name="T21" fmla="*/ 7 h 43"/>
              <a:gd name="T22" fmla="*/ 0 w 37"/>
              <a:gd name="T23" fmla="*/ 36 h 43"/>
              <a:gd name="T24" fmla="*/ 1 w 37"/>
              <a:gd name="T25" fmla="*/ 37 h 43"/>
              <a:gd name="T26" fmla="*/ 2 w 37"/>
              <a:gd name="T27" fmla="*/ 39 h 43"/>
              <a:gd name="T28" fmla="*/ 6 w 37"/>
              <a:gd name="T29" fmla="*/ 41 h 43"/>
              <a:gd name="T30" fmla="*/ 12 w 37"/>
              <a:gd name="T31" fmla="*/ 42 h 43"/>
              <a:gd name="T32" fmla="*/ 19 w 37"/>
              <a:gd name="T33" fmla="*/ 43 h 43"/>
              <a:gd name="T34" fmla="*/ 32 w 37"/>
              <a:gd name="T35" fmla="*/ 41 h 43"/>
              <a:gd name="T36" fmla="*/ 35 w 37"/>
              <a:gd name="T37" fmla="*/ 39 h 43"/>
              <a:gd name="T38" fmla="*/ 36 w 37"/>
              <a:gd name="T39" fmla="*/ 37 h 43"/>
              <a:gd name="T40" fmla="*/ 37 w 37"/>
              <a:gd name="T41" fmla="*/ 36 h 43"/>
              <a:gd name="T42" fmla="*/ 37 w 37"/>
              <a:gd name="T43" fmla="*/ 7 h 43"/>
              <a:gd name="T44" fmla="*/ 35 w 37"/>
              <a:gd name="T45" fmla="*/ 4 h 43"/>
              <a:gd name="T46" fmla="*/ 32 w 37"/>
              <a:gd name="T47" fmla="*/ 2 h 43"/>
              <a:gd name="T48" fmla="*/ 26 w 37"/>
              <a:gd name="T49" fmla="*/ 0 h 43"/>
              <a:gd name="T50" fmla="*/ 19 w 37"/>
              <a:gd name="T51" fmla="*/ 0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37" h="43">
                <a:moveTo>
                  <a:pt x="19" y="2"/>
                </a:moveTo>
                <a:cubicBezTo>
                  <a:pt x="27" y="2"/>
                  <a:pt x="34" y="4"/>
                  <a:pt x="34" y="6"/>
                </a:cubicBezTo>
                <a:cubicBezTo>
                  <a:pt x="34" y="9"/>
                  <a:pt x="27" y="11"/>
                  <a:pt x="19" y="11"/>
                </a:cubicBezTo>
                <a:cubicBezTo>
                  <a:pt x="10" y="11"/>
                  <a:pt x="3" y="9"/>
                  <a:pt x="3" y="6"/>
                </a:cubicBezTo>
                <a:cubicBezTo>
                  <a:pt x="3" y="4"/>
                  <a:pt x="10" y="2"/>
                  <a:pt x="19" y="2"/>
                </a:cubicBezTo>
                <a:close/>
                <a:moveTo>
                  <a:pt x="19" y="0"/>
                </a:moveTo>
                <a:cubicBezTo>
                  <a:pt x="12" y="0"/>
                  <a:pt x="12" y="0"/>
                  <a:pt x="12" y="0"/>
                </a:cubicBezTo>
                <a:cubicBezTo>
                  <a:pt x="6" y="2"/>
                  <a:pt x="6" y="2"/>
                  <a:pt x="6" y="2"/>
                </a:cubicBezTo>
                <a:cubicBezTo>
                  <a:pt x="2" y="4"/>
                  <a:pt x="2" y="4"/>
                  <a:pt x="2" y="4"/>
                </a:cubicBezTo>
                <a:cubicBezTo>
                  <a:pt x="1" y="6"/>
                  <a:pt x="1" y="6"/>
                  <a:pt x="1" y="6"/>
                </a:cubicBezTo>
                <a:cubicBezTo>
                  <a:pt x="0" y="7"/>
                  <a:pt x="0" y="7"/>
                  <a:pt x="0" y="7"/>
                </a:cubicBezTo>
                <a:cubicBezTo>
                  <a:pt x="0" y="36"/>
                  <a:pt x="0" y="36"/>
                  <a:pt x="0" y="36"/>
                </a:cubicBezTo>
                <a:cubicBezTo>
                  <a:pt x="1" y="37"/>
                  <a:pt x="1" y="37"/>
                  <a:pt x="1" y="37"/>
                </a:cubicBezTo>
                <a:cubicBezTo>
                  <a:pt x="2" y="39"/>
                  <a:pt x="2" y="39"/>
                  <a:pt x="2" y="39"/>
                </a:cubicBezTo>
                <a:cubicBezTo>
                  <a:pt x="6" y="41"/>
                  <a:pt x="6" y="41"/>
                  <a:pt x="6" y="41"/>
                </a:cubicBezTo>
                <a:cubicBezTo>
                  <a:pt x="12" y="42"/>
                  <a:pt x="12" y="42"/>
                  <a:pt x="12" y="42"/>
                </a:cubicBezTo>
                <a:cubicBezTo>
                  <a:pt x="14" y="43"/>
                  <a:pt x="16" y="43"/>
                  <a:pt x="19" y="43"/>
                </a:cubicBezTo>
                <a:cubicBezTo>
                  <a:pt x="24" y="43"/>
                  <a:pt x="28" y="42"/>
                  <a:pt x="32" y="41"/>
                </a:cubicBezTo>
                <a:cubicBezTo>
                  <a:pt x="33" y="40"/>
                  <a:pt x="35" y="39"/>
                  <a:pt x="35" y="39"/>
                </a:cubicBezTo>
                <a:cubicBezTo>
                  <a:pt x="36" y="38"/>
                  <a:pt x="36" y="38"/>
                  <a:pt x="36" y="37"/>
                </a:cubicBezTo>
                <a:cubicBezTo>
                  <a:pt x="37" y="37"/>
                  <a:pt x="37" y="36"/>
                  <a:pt x="37" y="36"/>
                </a:cubicBezTo>
                <a:cubicBezTo>
                  <a:pt x="37" y="7"/>
                  <a:pt x="37" y="7"/>
                  <a:pt x="37" y="7"/>
                </a:cubicBezTo>
                <a:cubicBezTo>
                  <a:pt x="37" y="6"/>
                  <a:pt x="36" y="5"/>
                  <a:pt x="35" y="4"/>
                </a:cubicBezTo>
                <a:cubicBezTo>
                  <a:pt x="35" y="3"/>
                  <a:pt x="33" y="3"/>
                  <a:pt x="32" y="2"/>
                </a:cubicBezTo>
                <a:cubicBezTo>
                  <a:pt x="30" y="1"/>
                  <a:pt x="28" y="1"/>
                  <a:pt x="26" y="0"/>
                </a:cubicBezTo>
                <a:cubicBezTo>
                  <a:pt x="24" y="0"/>
                  <a:pt x="21" y="0"/>
                  <a:pt x="19" y="0"/>
                </a:cubicBez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30" name="Freeform 23"/>
          <p:cNvSpPr>
            <a:spLocks noEditPoints="1"/>
          </p:cNvSpPr>
          <p:nvPr/>
        </p:nvSpPr>
        <p:spPr bwMode="auto">
          <a:xfrm>
            <a:off x="9342437" y="2416234"/>
            <a:ext cx="224857" cy="263185"/>
          </a:xfrm>
          <a:custGeom>
            <a:avLst/>
            <a:gdLst>
              <a:gd name="T0" fmla="*/ 21 w 41"/>
              <a:gd name="T1" fmla="*/ 3 h 48"/>
              <a:gd name="T2" fmla="*/ 38 w 41"/>
              <a:gd name="T3" fmla="*/ 7 h 48"/>
              <a:gd name="T4" fmla="*/ 21 w 41"/>
              <a:gd name="T5" fmla="*/ 12 h 48"/>
              <a:gd name="T6" fmla="*/ 4 w 41"/>
              <a:gd name="T7" fmla="*/ 7 h 48"/>
              <a:gd name="T8" fmla="*/ 21 w 41"/>
              <a:gd name="T9" fmla="*/ 3 h 48"/>
              <a:gd name="T10" fmla="*/ 21 w 41"/>
              <a:gd name="T11" fmla="*/ 0 h 48"/>
              <a:gd name="T12" fmla="*/ 13 w 41"/>
              <a:gd name="T13" fmla="*/ 1 h 48"/>
              <a:gd name="T14" fmla="*/ 6 w 41"/>
              <a:gd name="T15" fmla="*/ 2 h 48"/>
              <a:gd name="T16" fmla="*/ 2 w 41"/>
              <a:gd name="T17" fmla="*/ 5 h 48"/>
              <a:gd name="T18" fmla="*/ 1 w 41"/>
              <a:gd name="T19" fmla="*/ 7 h 48"/>
              <a:gd name="T20" fmla="*/ 0 w 41"/>
              <a:gd name="T21" fmla="*/ 8 h 48"/>
              <a:gd name="T22" fmla="*/ 0 w 41"/>
              <a:gd name="T23" fmla="*/ 40 h 48"/>
              <a:gd name="T24" fmla="*/ 1 w 41"/>
              <a:gd name="T25" fmla="*/ 42 h 48"/>
              <a:gd name="T26" fmla="*/ 2 w 41"/>
              <a:gd name="T27" fmla="*/ 43 h 48"/>
              <a:gd name="T28" fmla="*/ 6 w 41"/>
              <a:gd name="T29" fmla="*/ 46 h 48"/>
              <a:gd name="T30" fmla="*/ 13 w 41"/>
              <a:gd name="T31" fmla="*/ 48 h 48"/>
              <a:gd name="T32" fmla="*/ 21 w 41"/>
              <a:gd name="T33" fmla="*/ 48 h 48"/>
              <a:gd name="T34" fmla="*/ 35 w 41"/>
              <a:gd name="T35" fmla="*/ 46 h 48"/>
              <a:gd name="T36" fmla="*/ 40 w 41"/>
              <a:gd name="T37" fmla="*/ 43 h 48"/>
              <a:gd name="T38" fmla="*/ 41 w 41"/>
              <a:gd name="T39" fmla="*/ 42 h 48"/>
              <a:gd name="T40" fmla="*/ 41 w 41"/>
              <a:gd name="T41" fmla="*/ 40 h 48"/>
              <a:gd name="T42" fmla="*/ 41 w 41"/>
              <a:gd name="T43" fmla="*/ 8 h 48"/>
              <a:gd name="T44" fmla="*/ 40 w 41"/>
              <a:gd name="T45" fmla="*/ 5 h 48"/>
              <a:gd name="T46" fmla="*/ 35 w 41"/>
              <a:gd name="T47" fmla="*/ 2 h 48"/>
              <a:gd name="T48" fmla="*/ 29 w 41"/>
              <a:gd name="T49" fmla="*/ 1 h 48"/>
              <a:gd name="T50" fmla="*/ 21 w 41"/>
              <a:gd name="T51" fmla="*/ 0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41" h="48">
                <a:moveTo>
                  <a:pt x="21" y="3"/>
                </a:moveTo>
                <a:cubicBezTo>
                  <a:pt x="30" y="3"/>
                  <a:pt x="38" y="5"/>
                  <a:pt x="38" y="7"/>
                </a:cubicBezTo>
                <a:cubicBezTo>
                  <a:pt x="38" y="10"/>
                  <a:pt x="30" y="12"/>
                  <a:pt x="21" y="12"/>
                </a:cubicBezTo>
                <a:cubicBezTo>
                  <a:pt x="11" y="12"/>
                  <a:pt x="4" y="10"/>
                  <a:pt x="4" y="7"/>
                </a:cubicBezTo>
                <a:cubicBezTo>
                  <a:pt x="4" y="5"/>
                  <a:pt x="11" y="3"/>
                  <a:pt x="21" y="3"/>
                </a:cubicBezTo>
                <a:close/>
                <a:moveTo>
                  <a:pt x="21" y="0"/>
                </a:moveTo>
                <a:cubicBezTo>
                  <a:pt x="13" y="1"/>
                  <a:pt x="13" y="1"/>
                  <a:pt x="13" y="1"/>
                </a:cubicBezTo>
                <a:cubicBezTo>
                  <a:pt x="6" y="2"/>
                  <a:pt x="6" y="2"/>
                  <a:pt x="6" y="2"/>
                </a:cubicBezTo>
                <a:cubicBezTo>
                  <a:pt x="2" y="5"/>
                  <a:pt x="2" y="5"/>
                  <a:pt x="2" y="5"/>
                </a:cubicBezTo>
                <a:cubicBezTo>
                  <a:pt x="1" y="7"/>
                  <a:pt x="1" y="7"/>
                  <a:pt x="1" y="7"/>
                </a:cubicBezTo>
                <a:cubicBezTo>
                  <a:pt x="0" y="8"/>
                  <a:pt x="0" y="8"/>
                  <a:pt x="0" y="8"/>
                </a:cubicBezTo>
                <a:cubicBezTo>
                  <a:pt x="0" y="40"/>
                  <a:pt x="0" y="40"/>
                  <a:pt x="0" y="40"/>
                </a:cubicBezTo>
                <a:cubicBezTo>
                  <a:pt x="1" y="42"/>
                  <a:pt x="1" y="42"/>
                  <a:pt x="1" y="42"/>
                </a:cubicBezTo>
                <a:cubicBezTo>
                  <a:pt x="2" y="43"/>
                  <a:pt x="2" y="43"/>
                  <a:pt x="2" y="43"/>
                </a:cubicBezTo>
                <a:cubicBezTo>
                  <a:pt x="6" y="46"/>
                  <a:pt x="6" y="46"/>
                  <a:pt x="6" y="46"/>
                </a:cubicBezTo>
                <a:cubicBezTo>
                  <a:pt x="13" y="48"/>
                  <a:pt x="13" y="48"/>
                  <a:pt x="13" y="48"/>
                </a:cubicBezTo>
                <a:cubicBezTo>
                  <a:pt x="15" y="48"/>
                  <a:pt x="18" y="48"/>
                  <a:pt x="21" y="48"/>
                </a:cubicBezTo>
                <a:cubicBezTo>
                  <a:pt x="26" y="48"/>
                  <a:pt x="31" y="47"/>
                  <a:pt x="35" y="46"/>
                </a:cubicBezTo>
                <a:cubicBezTo>
                  <a:pt x="37" y="45"/>
                  <a:pt x="38" y="44"/>
                  <a:pt x="40" y="43"/>
                </a:cubicBezTo>
                <a:cubicBezTo>
                  <a:pt x="40" y="43"/>
                  <a:pt x="40" y="42"/>
                  <a:pt x="41" y="42"/>
                </a:cubicBezTo>
                <a:cubicBezTo>
                  <a:pt x="41" y="41"/>
                  <a:pt x="41" y="41"/>
                  <a:pt x="41" y="40"/>
                </a:cubicBezTo>
                <a:cubicBezTo>
                  <a:pt x="41" y="8"/>
                  <a:pt x="41" y="8"/>
                  <a:pt x="41" y="8"/>
                </a:cubicBezTo>
                <a:cubicBezTo>
                  <a:pt x="41" y="7"/>
                  <a:pt x="41" y="6"/>
                  <a:pt x="40" y="5"/>
                </a:cubicBezTo>
                <a:cubicBezTo>
                  <a:pt x="38" y="4"/>
                  <a:pt x="37" y="3"/>
                  <a:pt x="35" y="2"/>
                </a:cubicBezTo>
                <a:cubicBezTo>
                  <a:pt x="33" y="2"/>
                  <a:pt x="31" y="1"/>
                  <a:pt x="29" y="1"/>
                </a:cubicBezTo>
                <a:cubicBezTo>
                  <a:pt x="26" y="0"/>
                  <a:pt x="24" y="0"/>
                  <a:pt x="21" y="0"/>
                </a:cubicBez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31" name="Freeform 24"/>
          <p:cNvSpPr>
            <a:spLocks noEditPoints="1"/>
          </p:cNvSpPr>
          <p:nvPr/>
        </p:nvSpPr>
        <p:spPr bwMode="auto">
          <a:xfrm>
            <a:off x="9342437" y="2822510"/>
            <a:ext cx="301513" cy="352617"/>
          </a:xfrm>
          <a:custGeom>
            <a:avLst/>
            <a:gdLst>
              <a:gd name="T0" fmla="*/ 27 w 55"/>
              <a:gd name="T1" fmla="*/ 4 h 64"/>
              <a:gd name="T2" fmla="*/ 50 w 55"/>
              <a:gd name="T3" fmla="*/ 10 h 64"/>
              <a:gd name="T4" fmla="*/ 27 w 55"/>
              <a:gd name="T5" fmla="*/ 16 h 64"/>
              <a:gd name="T6" fmla="*/ 5 w 55"/>
              <a:gd name="T7" fmla="*/ 10 h 64"/>
              <a:gd name="T8" fmla="*/ 27 w 55"/>
              <a:gd name="T9" fmla="*/ 4 h 64"/>
              <a:gd name="T10" fmla="*/ 28 w 55"/>
              <a:gd name="T11" fmla="*/ 0 h 64"/>
              <a:gd name="T12" fmla="*/ 17 w 55"/>
              <a:gd name="T13" fmla="*/ 1 h 64"/>
              <a:gd name="T14" fmla="*/ 8 w 55"/>
              <a:gd name="T15" fmla="*/ 3 h 64"/>
              <a:gd name="T16" fmla="*/ 3 w 55"/>
              <a:gd name="T17" fmla="*/ 7 h 64"/>
              <a:gd name="T18" fmla="*/ 1 w 55"/>
              <a:gd name="T19" fmla="*/ 9 h 64"/>
              <a:gd name="T20" fmla="*/ 0 w 55"/>
              <a:gd name="T21" fmla="*/ 11 h 64"/>
              <a:gd name="T22" fmla="*/ 0 w 55"/>
              <a:gd name="T23" fmla="*/ 54 h 64"/>
              <a:gd name="T24" fmla="*/ 1 w 55"/>
              <a:gd name="T25" fmla="*/ 56 h 64"/>
              <a:gd name="T26" fmla="*/ 3 w 55"/>
              <a:gd name="T27" fmla="*/ 58 h 64"/>
              <a:gd name="T28" fmla="*/ 8 w 55"/>
              <a:gd name="T29" fmla="*/ 61 h 64"/>
              <a:gd name="T30" fmla="*/ 17 w 55"/>
              <a:gd name="T31" fmla="*/ 64 h 64"/>
              <a:gd name="T32" fmla="*/ 28 w 55"/>
              <a:gd name="T33" fmla="*/ 64 h 64"/>
              <a:gd name="T34" fmla="*/ 47 w 55"/>
              <a:gd name="T35" fmla="*/ 61 h 64"/>
              <a:gd name="T36" fmla="*/ 53 w 55"/>
              <a:gd name="T37" fmla="*/ 58 h 64"/>
              <a:gd name="T38" fmla="*/ 54 w 55"/>
              <a:gd name="T39" fmla="*/ 56 h 64"/>
              <a:gd name="T40" fmla="*/ 55 w 55"/>
              <a:gd name="T41" fmla="*/ 54 h 64"/>
              <a:gd name="T42" fmla="*/ 55 w 55"/>
              <a:gd name="T43" fmla="*/ 11 h 64"/>
              <a:gd name="T44" fmla="*/ 53 w 55"/>
              <a:gd name="T45" fmla="*/ 7 h 64"/>
              <a:gd name="T46" fmla="*/ 47 w 55"/>
              <a:gd name="T47" fmla="*/ 3 h 64"/>
              <a:gd name="T48" fmla="*/ 38 w 55"/>
              <a:gd name="T49" fmla="*/ 1 h 64"/>
              <a:gd name="T50" fmla="*/ 28 w 55"/>
              <a:gd name="T51" fmla="*/ 0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5" h="64">
                <a:moveTo>
                  <a:pt x="27" y="4"/>
                </a:moveTo>
                <a:cubicBezTo>
                  <a:pt x="40" y="4"/>
                  <a:pt x="50" y="6"/>
                  <a:pt x="50" y="10"/>
                </a:cubicBezTo>
                <a:cubicBezTo>
                  <a:pt x="50" y="13"/>
                  <a:pt x="40" y="16"/>
                  <a:pt x="27" y="16"/>
                </a:cubicBezTo>
                <a:cubicBezTo>
                  <a:pt x="15" y="16"/>
                  <a:pt x="5" y="13"/>
                  <a:pt x="5" y="10"/>
                </a:cubicBezTo>
                <a:cubicBezTo>
                  <a:pt x="5" y="6"/>
                  <a:pt x="15" y="4"/>
                  <a:pt x="27" y="4"/>
                </a:cubicBezTo>
                <a:close/>
                <a:moveTo>
                  <a:pt x="28" y="0"/>
                </a:moveTo>
                <a:cubicBezTo>
                  <a:pt x="17" y="1"/>
                  <a:pt x="17" y="1"/>
                  <a:pt x="17" y="1"/>
                </a:cubicBezTo>
                <a:cubicBezTo>
                  <a:pt x="8" y="3"/>
                  <a:pt x="8" y="3"/>
                  <a:pt x="8" y="3"/>
                </a:cubicBezTo>
                <a:cubicBezTo>
                  <a:pt x="3" y="7"/>
                  <a:pt x="3" y="7"/>
                  <a:pt x="3" y="7"/>
                </a:cubicBezTo>
                <a:cubicBezTo>
                  <a:pt x="1" y="9"/>
                  <a:pt x="1" y="9"/>
                  <a:pt x="1" y="9"/>
                </a:cubicBezTo>
                <a:cubicBezTo>
                  <a:pt x="0" y="11"/>
                  <a:pt x="0" y="11"/>
                  <a:pt x="0" y="11"/>
                </a:cubicBezTo>
                <a:cubicBezTo>
                  <a:pt x="0" y="54"/>
                  <a:pt x="0" y="54"/>
                  <a:pt x="0" y="54"/>
                </a:cubicBezTo>
                <a:cubicBezTo>
                  <a:pt x="1" y="56"/>
                  <a:pt x="1" y="56"/>
                  <a:pt x="1" y="56"/>
                </a:cubicBezTo>
                <a:cubicBezTo>
                  <a:pt x="3" y="58"/>
                  <a:pt x="3" y="58"/>
                  <a:pt x="3" y="58"/>
                </a:cubicBezTo>
                <a:cubicBezTo>
                  <a:pt x="8" y="61"/>
                  <a:pt x="8" y="61"/>
                  <a:pt x="8" y="61"/>
                </a:cubicBezTo>
                <a:cubicBezTo>
                  <a:pt x="17" y="64"/>
                  <a:pt x="17" y="64"/>
                  <a:pt x="17" y="64"/>
                </a:cubicBezTo>
                <a:cubicBezTo>
                  <a:pt x="20" y="64"/>
                  <a:pt x="24" y="64"/>
                  <a:pt x="28" y="64"/>
                </a:cubicBezTo>
                <a:cubicBezTo>
                  <a:pt x="35" y="64"/>
                  <a:pt x="42" y="63"/>
                  <a:pt x="47" y="61"/>
                </a:cubicBezTo>
                <a:cubicBezTo>
                  <a:pt x="49" y="60"/>
                  <a:pt x="51" y="59"/>
                  <a:pt x="53" y="58"/>
                </a:cubicBezTo>
                <a:cubicBezTo>
                  <a:pt x="53" y="57"/>
                  <a:pt x="54" y="57"/>
                  <a:pt x="54" y="56"/>
                </a:cubicBezTo>
                <a:cubicBezTo>
                  <a:pt x="54" y="55"/>
                  <a:pt x="55" y="54"/>
                  <a:pt x="55" y="54"/>
                </a:cubicBezTo>
                <a:cubicBezTo>
                  <a:pt x="55" y="11"/>
                  <a:pt x="55" y="11"/>
                  <a:pt x="55" y="11"/>
                </a:cubicBezTo>
                <a:cubicBezTo>
                  <a:pt x="55" y="10"/>
                  <a:pt x="54" y="8"/>
                  <a:pt x="53" y="7"/>
                </a:cubicBezTo>
                <a:cubicBezTo>
                  <a:pt x="51" y="6"/>
                  <a:pt x="49" y="4"/>
                  <a:pt x="47" y="3"/>
                </a:cubicBezTo>
                <a:cubicBezTo>
                  <a:pt x="44" y="2"/>
                  <a:pt x="41" y="2"/>
                  <a:pt x="38" y="1"/>
                </a:cubicBezTo>
                <a:cubicBezTo>
                  <a:pt x="35" y="1"/>
                  <a:pt x="31" y="0"/>
                  <a:pt x="28" y="0"/>
                </a:cubicBezTo>
                <a:close/>
              </a:path>
            </a:pathLst>
          </a:custGeom>
          <a:solidFill>
            <a:schemeClr val="accent3"/>
          </a:solidFill>
          <a:ln>
            <a:noFill/>
          </a:ln>
        </p:spPr>
        <p:txBody>
          <a:bodyPr vert="horz" wrap="square" lIns="91440" tIns="45720" rIns="91440" bIns="45720" numCol="1" anchor="t" anchorCtr="0" compatLnSpc="1">
            <a:prstTxWarp prst="textNoShape">
              <a:avLst/>
            </a:prstTxWarp>
          </a:bodyPr>
          <a:lstStyle/>
          <a:p>
            <a:endParaRPr lang="en-US"/>
          </a:p>
        </p:txBody>
      </p:sp>
      <p:sp>
        <p:nvSpPr>
          <p:cNvPr id="32" name="Freeform 25"/>
          <p:cNvSpPr>
            <a:spLocks noEditPoints="1"/>
          </p:cNvSpPr>
          <p:nvPr/>
        </p:nvSpPr>
        <p:spPr bwMode="auto">
          <a:xfrm>
            <a:off x="9628619" y="2416234"/>
            <a:ext cx="268295" cy="319399"/>
          </a:xfrm>
          <a:custGeom>
            <a:avLst/>
            <a:gdLst>
              <a:gd name="T0" fmla="*/ 24 w 49"/>
              <a:gd name="T1" fmla="*/ 3 h 58"/>
              <a:gd name="T2" fmla="*/ 45 w 49"/>
              <a:gd name="T3" fmla="*/ 9 h 58"/>
              <a:gd name="T4" fmla="*/ 24 w 49"/>
              <a:gd name="T5" fmla="*/ 15 h 58"/>
              <a:gd name="T6" fmla="*/ 4 w 49"/>
              <a:gd name="T7" fmla="*/ 9 h 58"/>
              <a:gd name="T8" fmla="*/ 24 w 49"/>
              <a:gd name="T9" fmla="*/ 3 h 58"/>
              <a:gd name="T10" fmla="*/ 24 w 49"/>
              <a:gd name="T11" fmla="*/ 0 h 58"/>
              <a:gd name="T12" fmla="*/ 15 w 49"/>
              <a:gd name="T13" fmla="*/ 1 h 58"/>
              <a:gd name="T14" fmla="*/ 7 w 49"/>
              <a:gd name="T15" fmla="*/ 3 h 58"/>
              <a:gd name="T16" fmla="*/ 2 w 49"/>
              <a:gd name="T17" fmla="*/ 6 h 58"/>
              <a:gd name="T18" fmla="*/ 0 w 49"/>
              <a:gd name="T19" fmla="*/ 8 h 58"/>
              <a:gd name="T20" fmla="*/ 0 w 49"/>
              <a:gd name="T21" fmla="*/ 10 h 58"/>
              <a:gd name="T22" fmla="*/ 0 w 49"/>
              <a:gd name="T23" fmla="*/ 48 h 58"/>
              <a:gd name="T24" fmla="*/ 0 w 49"/>
              <a:gd name="T25" fmla="*/ 50 h 58"/>
              <a:gd name="T26" fmla="*/ 2 w 49"/>
              <a:gd name="T27" fmla="*/ 52 h 58"/>
              <a:gd name="T28" fmla="*/ 7 w 49"/>
              <a:gd name="T29" fmla="*/ 55 h 58"/>
              <a:gd name="T30" fmla="*/ 15 w 49"/>
              <a:gd name="T31" fmla="*/ 57 h 58"/>
              <a:gd name="T32" fmla="*/ 24 w 49"/>
              <a:gd name="T33" fmla="*/ 58 h 58"/>
              <a:gd name="T34" fmla="*/ 42 w 49"/>
              <a:gd name="T35" fmla="*/ 55 h 58"/>
              <a:gd name="T36" fmla="*/ 47 w 49"/>
              <a:gd name="T37" fmla="*/ 52 h 58"/>
              <a:gd name="T38" fmla="*/ 48 w 49"/>
              <a:gd name="T39" fmla="*/ 50 h 58"/>
              <a:gd name="T40" fmla="*/ 49 w 49"/>
              <a:gd name="T41" fmla="*/ 48 h 58"/>
              <a:gd name="T42" fmla="*/ 49 w 49"/>
              <a:gd name="T43" fmla="*/ 10 h 58"/>
              <a:gd name="T44" fmla="*/ 47 w 49"/>
              <a:gd name="T45" fmla="*/ 6 h 58"/>
              <a:gd name="T46" fmla="*/ 42 w 49"/>
              <a:gd name="T47" fmla="*/ 3 h 58"/>
              <a:gd name="T48" fmla="*/ 34 w 49"/>
              <a:gd name="T49" fmla="*/ 1 h 58"/>
              <a:gd name="T50" fmla="*/ 24 w 49"/>
              <a:gd name="T51" fmla="*/ 0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49" h="58">
                <a:moveTo>
                  <a:pt x="24" y="3"/>
                </a:moveTo>
                <a:cubicBezTo>
                  <a:pt x="36" y="3"/>
                  <a:pt x="45" y="6"/>
                  <a:pt x="45" y="9"/>
                </a:cubicBezTo>
                <a:cubicBezTo>
                  <a:pt x="45" y="12"/>
                  <a:pt x="36" y="15"/>
                  <a:pt x="24" y="15"/>
                </a:cubicBezTo>
                <a:cubicBezTo>
                  <a:pt x="13" y="15"/>
                  <a:pt x="4" y="12"/>
                  <a:pt x="4" y="9"/>
                </a:cubicBezTo>
                <a:cubicBezTo>
                  <a:pt x="4" y="6"/>
                  <a:pt x="13" y="3"/>
                  <a:pt x="24" y="3"/>
                </a:cubicBezTo>
                <a:close/>
                <a:moveTo>
                  <a:pt x="24" y="0"/>
                </a:moveTo>
                <a:cubicBezTo>
                  <a:pt x="15" y="1"/>
                  <a:pt x="15" y="1"/>
                  <a:pt x="15" y="1"/>
                </a:cubicBezTo>
                <a:cubicBezTo>
                  <a:pt x="7" y="3"/>
                  <a:pt x="7" y="3"/>
                  <a:pt x="7" y="3"/>
                </a:cubicBezTo>
                <a:cubicBezTo>
                  <a:pt x="2" y="6"/>
                  <a:pt x="2" y="6"/>
                  <a:pt x="2" y="6"/>
                </a:cubicBezTo>
                <a:cubicBezTo>
                  <a:pt x="0" y="8"/>
                  <a:pt x="0" y="8"/>
                  <a:pt x="0" y="8"/>
                </a:cubicBezTo>
                <a:cubicBezTo>
                  <a:pt x="0" y="10"/>
                  <a:pt x="0" y="10"/>
                  <a:pt x="0" y="10"/>
                </a:cubicBezTo>
                <a:cubicBezTo>
                  <a:pt x="0" y="48"/>
                  <a:pt x="0" y="48"/>
                  <a:pt x="0" y="48"/>
                </a:cubicBezTo>
                <a:cubicBezTo>
                  <a:pt x="0" y="50"/>
                  <a:pt x="0" y="50"/>
                  <a:pt x="0" y="50"/>
                </a:cubicBezTo>
                <a:cubicBezTo>
                  <a:pt x="2" y="52"/>
                  <a:pt x="2" y="52"/>
                  <a:pt x="2" y="52"/>
                </a:cubicBezTo>
                <a:cubicBezTo>
                  <a:pt x="7" y="55"/>
                  <a:pt x="7" y="55"/>
                  <a:pt x="7" y="55"/>
                </a:cubicBezTo>
                <a:cubicBezTo>
                  <a:pt x="15" y="57"/>
                  <a:pt x="15" y="57"/>
                  <a:pt x="15" y="57"/>
                </a:cubicBezTo>
                <a:cubicBezTo>
                  <a:pt x="18" y="58"/>
                  <a:pt x="21" y="58"/>
                  <a:pt x="24" y="58"/>
                </a:cubicBezTo>
                <a:cubicBezTo>
                  <a:pt x="31" y="58"/>
                  <a:pt x="37" y="57"/>
                  <a:pt x="42" y="55"/>
                </a:cubicBezTo>
                <a:cubicBezTo>
                  <a:pt x="44" y="54"/>
                  <a:pt x="46" y="53"/>
                  <a:pt x="47" y="52"/>
                </a:cubicBezTo>
                <a:cubicBezTo>
                  <a:pt x="48" y="52"/>
                  <a:pt x="48" y="51"/>
                  <a:pt x="48" y="50"/>
                </a:cubicBezTo>
                <a:cubicBezTo>
                  <a:pt x="49" y="50"/>
                  <a:pt x="49" y="49"/>
                  <a:pt x="49" y="48"/>
                </a:cubicBezTo>
                <a:cubicBezTo>
                  <a:pt x="49" y="10"/>
                  <a:pt x="49" y="10"/>
                  <a:pt x="49" y="10"/>
                </a:cubicBezTo>
                <a:cubicBezTo>
                  <a:pt x="49" y="8"/>
                  <a:pt x="48" y="7"/>
                  <a:pt x="47" y="6"/>
                </a:cubicBezTo>
                <a:cubicBezTo>
                  <a:pt x="46" y="5"/>
                  <a:pt x="44" y="4"/>
                  <a:pt x="42" y="3"/>
                </a:cubicBezTo>
                <a:cubicBezTo>
                  <a:pt x="40" y="2"/>
                  <a:pt x="37" y="1"/>
                  <a:pt x="34" y="1"/>
                </a:cubicBezTo>
                <a:cubicBezTo>
                  <a:pt x="31" y="0"/>
                  <a:pt x="28" y="0"/>
                  <a:pt x="24" y="0"/>
                </a:cubicBez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3" name="Freeform 26"/>
          <p:cNvSpPr>
            <a:spLocks noEditPoints="1"/>
          </p:cNvSpPr>
          <p:nvPr/>
        </p:nvSpPr>
        <p:spPr bwMode="auto">
          <a:xfrm>
            <a:off x="8849285" y="3338659"/>
            <a:ext cx="301513" cy="355172"/>
          </a:xfrm>
          <a:custGeom>
            <a:avLst/>
            <a:gdLst>
              <a:gd name="T0" fmla="*/ 27 w 55"/>
              <a:gd name="T1" fmla="*/ 3 h 65"/>
              <a:gd name="T2" fmla="*/ 50 w 55"/>
              <a:gd name="T3" fmla="*/ 10 h 65"/>
              <a:gd name="T4" fmla="*/ 27 w 55"/>
              <a:gd name="T5" fmla="*/ 16 h 65"/>
              <a:gd name="T6" fmla="*/ 4 w 55"/>
              <a:gd name="T7" fmla="*/ 10 h 65"/>
              <a:gd name="T8" fmla="*/ 27 w 55"/>
              <a:gd name="T9" fmla="*/ 3 h 65"/>
              <a:gd name="T10" fmla="*/ 27 w 55"/>
              <a:gd name="T11" fmla="*/ 0 h 65"/>
              <a:gd name="T12" fmla="*/ 17 w 55"/>
              <a:gd name="T13" fmla="*/ 1 h 65"/>
              <a:gd name="T14" fmla="*/ 8 w 55"/>
              <a:gd name="T15" fmla="*/ 3 h 65"/>
              <a:gd name="T16" fmla="*/ 2 w 55"/>
              <a:gd name="T17" fmla="*/ 7 h 65"/>
              <a:gd name="T18" fmla="*/ 0 w 55"/>
              <a:gd name="T19" fmla="*/ 9 h 65"/>
              <a:gd name="T20" fmla="*/ 0 w 55"/>
              <a:gd name="T21" fmla="*/ 11 h 65"/>
              <a:gd name="T22" fmla="*/ 0 w 55"/>
              <a:gd name="T23" fmla="*/ 54 h 65"/>
              <a:gd name="T24" fmla="*/ 0 w 55"/>
              <a:gd name="T25" fmla="*/ 56 h 65"/>
              <a:gd name="T26" fmla="*/ 2 w 55"/>
              <a:gd name="T27" fmla="*/ 58 h 65"/>
              <a:gd name="T28" fmla="*/ 8 w 55"/>
              <a:gd name="T29" fmla="*/ 62 h 65"/>
              <a:gd name="T30" fmla="*/ 17 w 55"/>
              <a:gd name="T31" fmla="*/ 64 h 65"/>
              <a:gd name="T32" fmla="*/ 27 w 55"/>
              <a:gd name="T33" fmla="*/ 65 h 65"/>
              <a:gd name="T34" fmla="*/ 47 w 55"/>
              <a:gd name="T35" fmla="*/ 62 h 65"/>
              <a:gd name="T36" fmla="*/ 52 w 55"/>
              <a:gd name="T37" fmla="*/ 58 h 65"/>
              <a:gd name="T38" fmla="*/ 54 w 55"/>
              <a:gd name="T39" fmla="*/ 56 h 65"/>
              <a:gd name="T40" fmla="*/ 55 w 55"/>
              <a:gd name="T41" fmla="*/ 54 h 65"/>
              <a:gd name="T42" fmla="*/ 55 w 55"/>
              <a:gd name="T43" fmla="*/ 11 h 65"/>
              <a:gd name="T44" fmla="*/ 52 w 55"/>
              <a:gd name="T45" fmla="*/ 7 h 65"/>
              <a:gd name="T46" fmla="*/ 47 w 55"/>
              <a:gd name="T47" fmla="*/ 3 h 65"/>
              <a:gd name="T48" fmla="*/ 38 w 55"/>
              <a:gd name="T49" fmla="*/ 1 h 65"/>
              <a:gd name="T50" fmla="*/ 27 w 55"/>
              <a:gd name="T51" fmla="*/ 0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5" h="65">
                <a:moveTo>
                  <a:pt x="27" y="3"/>
                </a:moveTo>
                <a:cubicBezTo>
                  <a:pt x="40" y="3"/>
                  <a:pt x="50" y="6"/>
                  <a:pt x="50" y="10"/>
                </a:cubicBezTo>
                <a:cubicBezTo>
                  <a:pt x="50" y="13"/>
                  <a:pt x="40" y="16"/>
                  <a:pt x="27" y="16"/>
                </a:cubicBezTo>
                <a:cubicBezTo>
                  <a:pt x="14" y="16"/>
                  <a:pt x="4" y="13"/>
                  <a:pt x="4" y="10"/>
                </a:cubicBezTo>
                <a:cubicBezTo>
                  <a:pt x="4" y="6"/>
                  <a:pt x="14" y="3"/>
                  <a:pt x="27" y="3"/>
                </a:cubicBezTo>
                <a:close/>
                <a:moveTo>
                  <a:pt x="27" y="0"/>
                </a:moveTo>
                <a:cubicBezTo>
                  <a:pt x="17" y="1"/>
                  <a:pt x="17" y="1"/>
                  <a:pt x="17" y="1"/>
                </a:cubicBezTo>
                <a:cubicBezTo>
                  <a:pt x="8" y="3"/>
                  <a:pt x="8" y="3"/>
                  <a:pt x="8" y="3"/>
                </a:cubicBezTo>
                <a:cubicBezTo>
                  <a:pt x="2" y="7"/>
                  <a:pt x="2" y="7"/>
                  <a:pt x="2" y="7"/>
                </a:cubicBezTo>
                <a:cubicBezTo>
                  <a:pt x="0" y="9"/>
                  <a:pt x="0" y="9"/>
                  <a:pt x="0" y="9"/>
                </a:cubicBezTo>
                <a:cubicBezTo>
                  <a:pt x="0" y="11"/>
                  <a:pt x="0" y="11"/>
                  <a:pt x="0" y="11"/>
                </a:cubicBezTo>
                <a:cubicBezTo>
                  <a:pt x="0" y="54"/>
                  <a:pt x="0" y="54"/>
                  <a:pt x="0" y="54"/>
                </a:cubicBezTo>
                <a:cubicBezTo>
                  <a:pt x="0" y="56"/>
                  <a:pt x="0" y="56"/>
                  <a:pt x="0" y="56"/>
                </a:cubicBezTo>
                <a:cubicBezTo>
                  <a:pt x="2" y="58"/>
                  <a:pt x="2" y="58"/>
                  <a:pt x="2" y="58"/>
                </a:cubicBezTo>
                <a:cubicBezTo>
                  <a:pt x="8" y="62"/>
                  <a:pt x="8" y="62"/>
                  <a:pt x="8" y="62"/>
                </a:cubicBezTo>
                <a:cubicBezTo>
                  <a:pt x="17" y="64"/>
                  <a:pt x="17" y="64"/>
                  <a:pt x="17" y="64"/>
                </a:cubicBezTo>
                <a:cubicBezTo>
                  <a:pt x="20" y="65"/>
                  <a:pt x="23" y="65"/>
                  <a:pt x="27" y="65"/>
                </a:cubicBezTo>
                <a:cubicBezTo>
                  <a:pt x="35" y="65"/>
                  <a:pt x="42" y="64"/>
                  <a:pt x="47" y="62"/>
                </a:cubicBezTo>
                <a:cubicBezTo>
                  <a:pt x="49" y="61"/>
                  <a:pt x="51" y="60"/>
                  <a:pt x="52" y="58"/>
                </a:cubicBezTo>
                <a:cubicBezTo>
                  <a:pt x="53" y="58"/>
                  <a:pt x="54" y="57"/>
                  <a:pt x="54" y="56"/>
                </a:cubicBezTo>
                <a:cubicBezTo>
                  <a:pt x="54" y="56"/>
                  <a:pt x="55" y="55"/>
                  <a:pt x="55" y="54"/>
                </a:cubicBezTo>
                <a:cubicBezTo>
                  <a:pt x="55" y="11"/>
                  <a:pt x="55" y="11"/>
                  <a:pt x="55" y="11"/>
                </a:cubicBezTo>
                <a:cubicBezTo>
                  <a:pt x="55" y="9"/>
                  <a:pt x="54" y="8"/>
                  <a:pt x="52" y="7"/>
                </a:cubicBezTo>
                <a:cubicBezTo>
                  <a:pt x="51" y="5"/>
                  <a:pt x="49" y="4"/>
                  <a:pt x="47" y="3"/>
                </a:cubicBezTo>
                <a:cubicBezTo>
                  <a:pt x="44" y="2"/>
                  <a:pt x="41" y="2"/>
                  <a:pt x="38" y="1"/>
                </a:cubicBezTo>
                <a:cubicBezTo>
                  <a:pt x="35" y="0"/>
                  <a:pt x="31" y="0"/>
                  <a:pt x="27" y="0"/>
                </a:cubicBezTo>
                <a:close/>
              </a:path>
            </a:pathLst>
          </a:custGeom>
          <a:solidFill>
            <a:srgbClr val="00B29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4" name="Freeform 27"/>
          <p:cNvSpPr>
            <a:spLocks/>
          </p:cNvSpPr>
          <p:nvPr/>
        </p:nvSpPr>
        <p:spPr bwMode="auto">
          <a:xfrm>
            <a:off x="8322915" y="2592543"/>
            <a:ext cx="240188" cy="33218"/>
          </a:xfrm>
          <a:custGeom>
            <a:avLst/>
            <a:gdLst>
              <a:gd name="T0" fmla="*/ 88 w 94"/>
              <a:gd name="T1" fmla="*/ 13 h 13"/>
              <a:gd name="T2" fmla="*/ 6 w 94"/>
              <a:gd name="T3" fmla="*/ 13 h 13"/>
              <a:gd name="T4" fmla="*/ 4 w 94"/>
              <a:gd name="T5" fmla="*/ 13 h 13"/>
              <a:gd name="T6" fmla="*/ 4 w 94"/>
              <a:gd name="T7" fmla="*/ 13 h 13"/>
              <a:gd name="T8" fmla="*/ 0 w 94"/>
              <a:gd name="T9" fmla="*/ 7 h 13"/>
              <a:gd name="T10" fmla="*/ 4 w 94"/>
              <a:gd name="T11" fmla="*/ 4 h 13"/>
              <a:gd name="T12" fmla="*/ 4 w 94"/>
              <a:gd name="T13" fmla="*/ 2 h 13"/>
              <a:gd name="T14" fmla="*/ 6 w 94"/>
              <a:gd name="T15" fmla="*/ 0 h 13"/>
              <a:gd name="T16" fmla="*/ 88 w 94"/>
              <a:gd name="T17" fmla="*/ 0 h 13"/>
              <a:gd name="T18" fmla="*/ 90 w 94"/>
              <a:gd name="T19" fmla="*/ 2 h 13"/>
              <a:gd name="T20" fmla="*/ 92 w 94"/>
              <a:gd name="T21" fmla="*/ 4 h 13"/>
              <a:gd name="T22" fmla="*/ 94 w 94"/>
              <a:gd name="T23" fmla="*/ 7 h 13"/>
              <a:gd name="T24" fmla="*/ 94 w 94"/>
              <a:gd name="T25" fmla="*/ 11 h 13"/>
              <a:gd name="T26" fmla="*/ 92 w 94"/>
              <a:gd name="T27" fmla="*/ 13 h 13"/>
              <a:gd name="T28" fmla="*/ 90 w 94"/>
              <a:gd name="T29" fmla="*/ 13 h 13"/>
              <a:gd name="T30" fmla="*/ 88 w 94"/>
              <a:gd name="T31" fmla="*/ 13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94" h="13">
                <a:moveTo>
                  <a:pt x="88" y="13"/>
                </a:moveTo>
                <a:lnTo>
                  <a:pt x="6" y="13"/>
                </a:lnTo>
                <a:lnTo>
                  <a:pt x="4" y="13"/>
                </a:lnTo>
                <a:lnTo>
                  <a:pt x="4" y="13"/>
                </a:lnTo>
                <a:lnTo>
                  <a:pt x="0" y="7"/>
                </a:lnTo>
                <a:lnTo>
                  <a:pt x="4" y="4"/>
                </a:lnTo>
                <a:lnTo>
                  <a:pt x="4" y="2"/>
                </a:lnTo>
                <a:lnTo>
                  <a:pt x="6" y="0"/>
                </a:lnTo>
                <a:lnTo>
                  <a:pt x="88" y="0"/>
                </a:lnTo>
                <a:lnTo>
                  <a:pt x="90" y="2"/>
                </a:lnTo>
                <a:lnTo>
                  <a:pt x="92" y="4"/>
                </a:lnTo>
                <a:lnTo>
                  <a:pt x="94" y="7"/>
                </a:lnTo>
                <a:lnTo>
                  <a:pt x="94" y="11"/>
                </a:lnTo>
                <a:lnTo>
                  <a:pt x="92" y="13"/>
                </a:lnTo>
                <a:lnTo>
                  <a:pt x="90" y="13"/>
                </a:lnTo>
                <a:lnTo>
                  <a:pt x="88" y="13"/>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en-US"/>
          </a:p>
        </p:txBody>
      </p:sp>
      <p:sp>
        <p:nvSpPr>
          <p:cNvPr id="35" name="Freeform 28"/>
          <p:cNvSpPr>
            <a:spLocks/>
          </p:cNvSpPr>
          <p:nvPr/>
        </p:nvSpPr>
        <p:spPr bwMode="auto">
          <a:xfrm>
            <a:off x="8422567" y="2531218"/>
            <a:ext cx="140536" cy="33218"/>
          </a:xfrm>
          <a:custGeom>
            <a:avLst/>
            <a:gdLst>
              <a:gd name="T0" fmla="*/ 49 w 55"/>
              <a:gd name="T1" fmla="*/ 13 h 13"/>
              <a:gd name="T2" fmla="*/ 4 w 55"/>
              <a:gd name="T3" fmla="*/ 13 h 13"/>
              <a:gd name="T4" fmla="*/ 2 w 55"/>
              <a:gd name="T5" fmla="*/ 11 h 13"/>
              <a:gd name="T6" fmla="*/ 0 w 55"/>
              <a:gd name="T7" fmla="*/ 11 h 13"/>
              <a:gd name="T8" fmla="*/ 0 w 55"/>
              <a:gd name="T9" fmla="*/ 7 h 13"/>
              <a:gd name="T10" fmla="*/ 0 w 55"/>
              <a:gd name="T11" fmla="*/ 7 h 13"/>
              <a:gd name="T12" fmla="*/ 0 w 55"/>
              <a:gd name="T13" fmla="*/ 3 h 13"/>
              <a:gd name="T14" fmla="*/ 0 w 55"/>
              <a:gd name="T15" fmla="*/ 0 h 13"/>
              <a:gd name="T16" fmla="*/ 4 w 55"/>
              <a:gd name="T17" fmla="*/ 0 h 13"/>
              <a:gd name="T18" fmla="*/ 49 w 55"/>
              <a:gd name="T19" fmla="*/ 0 h 13"/>
              <a:gd name="T20" fmla="*/ 51 w 55"/>
              <a:gd name="T21" fmla="*/ 0 h 13"/>
              <a:gd name="T22" fmla="*/ 53 w 55"/>
              <a:gd name="T23" fmla="*/ 0 h 13"/>
              <a:gd name="T24" fmla="*/ 55 w 55"/>
              <a:gd name="T25" fmla="*/ 3 h 13"/>
              <a:gd name="T26" fmla="*/ 55 w 55"/>
              <a:gd name="T27" fmla="*/ 7 h 13"/>
              <a:gd name="T28" fmla="*/ 55 w 55"/>
              <a:gd name="T29" fmla="*/ 7 h 13"/>
              <a:gd name="T30" fmla="*/ 53 w 55"/>
              <a:gd name="T31" fmla="*/ 11 h 13"/>
              <a:gd name="T32" fmla="*/ 51 w 55"/>
              <a:gd name="T33" fmla="*/ 11 h 13"/>
              <a:gd name="T34" fmla="*/ 49 w 55"/>
              <a:gd name="T35" fmla="*/ 13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5" h="13">
                <a:moveTo>
                  <a:pt x="49" y="13"/>
                </a:moveTo>
                <a:lnTo>
                  <a:pt x="4" y="13"/>
                </a:lnTo>
                <a:lnTo>
                  <a:pt x="2" y="11"/>
                </a:lnTo>
                <a:lnTo>
                  <a:pt x="0" y="11"/>
                </a:lnTo>
                <a:lnTo>
                  <a:pt x="0" y="7"/>
                </a:lnTo>
                <a:lnTo>
                  <a:pt x="0" y="7"/>
                </a:lnTo>
                <a:lnTo>
                  <a:pt x="0" y="3"/>
                </a:lnTo>
                <a:lnTo>
                  <a:pt x="0" y="0"/>
                </a:lnTo>
                <a:lnTo>
                  <a:pt x="4" y="0"/>
                </a:lnTo>
                <a:lnTo>
                  <a:pt x="49" y="0"/>
                </a:lnTo>
                <a:lnTo>
                  <a:pt x="51" y="0"/>
                </a:lnTo>
                <a:lnTo>
                  <a:pt x="53" y="0"/>
                </a:lnTo>
                <a:lnTo>
                  <a:pt x="55" y="3"/>
                </a:lnTo>
                <a:lnTo>
                  <a:pt x="55" y="7"/>
                </a:lnTo>
                <a:lnTo>
                  <a:pt x="55" y="7"/>
                </a:lnTo>
                <a:lnTo>
                  <a:pt x="53" y="11"/>
                </a:lnTo>
                <a:lnTo>
                  <a:pt x="51" y="11"/>
                </a:lnTo>
                <a:lnTo>
                  <a:pt x="49" y="13"/>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en-US"/>
          </a:p>
        </p:txBody>
      </p:sp>
      <p:sp>
        <p:nvSpPr>
          <p:cNvPr id="36" name="Freeform 29"/>
          <p:cNvSpPr>
            <a:spLocks/>
          </p:cNvSpPr>
          <p:nvPr/>
        </p:nvSpPr>
        <p:spPr bwMode="auto">
          <a:xfrm>
            <a:off x="8322915" y="2664088"/>
            <a:ext cx="240188" cy="33218"/>
          </a:xfrm>
          <a:custGeom>
            <a:avLst/>
            <a:gdLst>
              <a:gd name="T0" fmla="*/ 88 w 94"/>
              <a:gd name="T1" fmla="*/ 13 h 13"/>
              <a:gd name="T2" fmla="*/ 6 w 94"/>
              <a:gd name="T3" fmla="*/ 13 h 13"/>
              <a:gd name="T4" fmla="*/ 4 w 94"/>
              <a:gd name="T5" fmla="*/ 11 h 13"/>
              <a:gd name="T6" fmla="*/ 4 w 94"/>
              <a:gd name="T7" fmla="*/ 9 h 13"/>
              <a:gd name="T8" fmla="*/ 0 w 94"/>
              <a:gd name="T9" fmla="*/ 6 h 13"/>
              <a:gd name="T10" fmla="*/ 4 w 94"/>
              <a:gd name="T11" fmla="*/ 2 h 13"/>
              <a:gd name="T12" fmla="*/ 4 w 94"/>
              <a:gd name="T13" fmla="*/ 0 h 13"/>
              <a:gd name="T14" fmla="*/ 6 w 94"/>
              <a:gd name="T15" fmla="*/ 0 h 13"/>
              <a:gd name="T16" fmla="*/ 88 w 94"/>
              <a:gd name="T17" fmla="*/ 0 h 13"/>
              <a:gd name="T18" fmla="*/ 90 w 94"/>
              <a:gd name="T19" fmla="*/ 0 h 13"/>
              <a:gd name="T20" fmla="*/ 92 w 94"/>
              <a:gd name="T21" fmla="*/ 2 h 13"/>
              <a:gd name="T22" fmla="*/ 94 w 94"/>
              <a:gd name="T23" fmla="*/ 2 h 13"/>
              <a:gd name="T24" fmla="*/ 94 w 94"/>
              <a:gd name="T25" fmla="*/ 6 h 13"/>
              <a:gd name="T26" fmla="*/ 92 w 94"/>
              <a:gd name="T27" fmla="*/ 9 h 13"/>
              <a:gd name="T28" fmla="*/ 90 w 94"/>
              <a:gd name="T29" fmla="*/ 11 h 13"/>
              <a:gd name="T30" fmla="*/ 88 w 94"/>
              <a:gd name="T31" fmla="*/ 13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94" h="13">
                <a:moveTo>
                  <a:pt x="88" y="13"/>
                </a:moveTo>
                <a:lnTo>
                  <a:pt x="6" y="13"/>
                </a:lnTo>
                <a:lnTo>
                  <a:pt x="4" y="11"/>
                </a:lnTo>
                <a:lnTo>
                  <a:pt x="4" y="9"/>
                </a:lnTo>
                <a:lnTo>
                  <a:pt x="0" y="6"/>
                </a:lnTo>
                <a:lnTo>
                  <a:pt x="4" y="2"/>
                </a:lnTo>
                <a:lnTo>
                  <a:pt x="4" y="0"/>
                </a:lnTo>
                <a:lnTo>
                  <a:pt x="6" y="0"/>
                </a:lnTo>
                <a:lnTo>
                  <a:pt x="88" y="0"/>
                </a:lnTo>
                <a:lnTo>
                  <a:pt x="90" y="0"/>
                </a:lnTo>
                <a:lnTo>
                  <a:pt x="92" y="2"/>
                </a:lnTo>
                <a:lnTo>
                  <a:pt x="94" y="2"/>
                </a:lnTo>
                <a:lnTo>
                  <a:pt x="94" y="6"/>
                </a:lnTo>
                <a:lnTo>
                  <a:pt x="92" y="9"/>
                </a:lnTo>
                <a:lnTo>
                  <a:pt x="90" y="11"/>
                </a:lnTo>
                <a:lnTo>
                  <a:pt x="88" y="13"/>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en-US"/>
          </a:p>
        </p:txBody>
      </p:sp>
      <p:sp>
        <p:nvSpPr>
          <p:cNvPr id="37" name="Freeform 30"/>
          <p:cNvSpPr>
            <a:spLocks/>
          </p:cNvSpPr>
          <p:nvPr/>
        </p:nvSpPr>
        <p:spPr bwMode="auto">
          <a:xfrm>
            <a:off x="8322915" y="2730523"/>
            <a:ext cx="240188" cy="33218"/>
          </a:xfrm>
          <a:custGeom>
            <a:avLst/>
            <a:gdLst>
              <a:gd name="T0" fmla="*/ 88 w 94"/>
              <a:gd name="T1" fmla="*/ 13 h 13"/>
              <a:gd name="T2" fmla="*/ 6 w 94"/>
              <a:gd name="T3" fmla="*/ 13 h 13"/>
              <a:gd name="T4" fmla="*/ 4 w 94"/>
              <a:gd name="T5" fmla="*/ 13 h 13"/>
              <a:gd name="T6" fmla="*/ 4 w 94"/>
              <a:gd name="T7" fmla="*/ 10 h 13"/>
              <a:gd name="T8" fmla="*/ 2 w 94"/>
              <a:gd name="T9" fmla="*/ 8 h 13"/>
              <a:gd name="T10" fmla="*/ 0 w 94"/>
              <a:gd name="T11" fmla="*/ 6 h 13"/>
              <a:gd name="T12" fmla="*/ 4 w 94"/>
              <a:gd name="T13" fmla="*/ 0 h 13"/>
              <a:gd name="T14" fmla="*/ 4 w 94"/>
              <a:gd name="T15" fmla="*/ 0 h 13"/>
              <a:gd name="T16" fmla="*/ 6 w 94"/>
              <a:gd name="T17" fmla="*/ 0 h 13"/>
              <a:gd name="T18" fmla="*/ 88 w 94"/>
              <a:gd name="T19" fmla="*/ 0 h 13"/>
              <a:gd name="T20" fmla="*/ 90 w 94"/>
              <a:gd name="T21" fmla="*/ 0 h 13"/>
              <a:gd name="T22" fmla="*/ 92 w 94"/>
              <a:gd name="T23" fmla="*/ 0 h 13"/>
              <a:gd name="T24" fmla="*/ 94 w 94"/>
              <a:gd name="T25" fmla="*/ 4 h 13"/>
              <a:gd name="T26" fmla="*/ 94 w 94"/>
              <a:gd name="T27" fmla="*/ 6 h 13"/>
              <a:gd name="T28" fmla="*/ 94 w 94"/>
              <a:gd name="T29" fmla="*/ 8 h 13"/>
              <a:gd name="T30" fmla="*/ 92 w 94"/>
              <a:gd name="T31" fmla="*/ 10 h 13"/>
              <a:gd name="T32" fmla="*/ 90 w 94"/>
              <a:gd name="T33" fmla="*/ 13 h 13"/>
              <a:gd name="T34" fmla="*/ 88 w 94"/>
              <a:gd name="T35" fmla="*/ 13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94" h="13">
                <a:moveTo>
                  <a:pt x="88" y="13"/>
                </a:moveTo>
                <a:lnTo>
                  <a:pt x="6" y="13"/>
                </a:lnTo>
                <a:lnTo>
                  <a:pt x="4" y="13"/>
                </a:lnTo>
                <a:lnTo>
                  <a:pt x="4" y="10"/>
                </a:lnTo>
                <a:lnTo>
                  <a:pt x="2" y="8"/>
                </a:lnTo>
                <a:lnTo>
                  <a:pt x="0" y="6"/>
                </a:lnTo>
                <a:lnTo>
                  <a:pt x="4" y="0"/>
                </a:lnTo>
                <a:lnTo>
                  <a:pt x="4" y="0"/>
                </a:lnTo>
                <a:lnTo>
                  <a:pt x="6" y="0"/>
                </a:lnTo>
                <a:lnTo>
                  <a:pt x="88" y="0"/>
                </a:lnTo>
                <a:lnTo>
                  <a:pt x="90" y="0"/>
                </a:lnTo>
                <a:lnTo>
                  <a:pt x="92" y="0"/>
                </a:lnTo>
                <a:lnTo>
                  <a:pt x="94" y="4"/>
                </a:lnTo>
                <a:lnTo>
                  <a:pt x="94" y="6"/>
                </a:lnTo>
                <a:lnTo>
                  <a:pt x="94" y="8"/>
                </a:lnTo>
                <a:lnTo>
                  <a:pt x="92" y="10"/>
                </a:lnTo>
                <a:lnTo>
                  <a:pt x="90" y="13"/>
                </a:lnTo>
                <a:lnTo>
                  <a:pt x="88" y="13"/>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en-US"/>
          </a:p>
        </p:txBody>
      </p:sp>
      <p:sp>
        <p:nvSpPr>
          <p:cNvPr id="38" name="Freeform 31"/>
          <p:cNvSpPr>
            <a:spLocks noEditPoints="1"/>
          </p:cNvSpPr>
          <p:nvPr/>
        </p:nvSpPr>
        <p:spPr bwMode="auto">
          <a:xfrm>
            <a:off x="8251369" y="2400903"/>
            <a:ext cx="383279" cy="472711"/>
          </a:xfrm>
          <a:custGeom>
            <a:avLst/>
            <a:gdLst>
              <a:gd name="T0" fmla="*/ 135 w 150"/>
              <a:gd name="T1" fmla="*/ 0 h 185"/>
              <a:gd name="T2" fmla="*/ 49 w 150"/>
              <a:gd name="T3" fmla="*/ 0 h 185"/>
              <a:gd name="T4" fmla="*/ 0 w 150"/>
              <a:gd name="T5" fmla="*/ 47 h 185"/>
              <a:gd name="T6" fmla="*/ 0 w 150"/>
              <a:gd name="T7" fmla="*/ 169 h 185"/>
              <a:gd name="T8" fmla="*/ 2 w 150"/>
              <a:gd name="T9" fmla="*/ 176 h 185"/>
              <a:gd name="T10" fmla="*/ 4 w 150"/>
              <a:gd name="T11" fmla="*/ 180 h 185"/>
              <a:gd name="T12" fmla="*/ 9 w 150"/>
              <a:gd name="T13" fmla="*/ 182 h 185"/>
              <a:gd name="T14" fmla="*/ 15 w 150"/>
              <a:gd name="T15" fmla="*/ 185 h 185"/>
              <a:gd name="T16" fmla="*/ 150 w 150"/>
              <a:gd name="T17" fmla="*/ 185 h 185"/>
              <a:gd name="T18" fmla="*/ 150 w 150"/>
              <a:gd name="T19" fmla="*/ 17 h 185"/>
              <a:gd name="T20" fmla="*/ 148 w 150"/>
              <a:gd name="T21" fmla="*/ 11 h 185"/>
              <a:gd name="T22" fmla="*/ 146 w 150"/>
              <a:gd name="T23" fmla="*/ 6 h 185"/>
              <a:gd name="T24" fmla="*/ 142 w 150"/>
              <a:gd name="T25" fmla="*/ 2 h 185"/>
              <a:gd name="T26" fmla="*/ 135 w 150"/>
              <a:gd name="T27" fmla="*/ 0 h 185"/>
              <a:gd name="T28" fmla="*/ 140 w 150"/>
              <a:gd name="T29" fmla="*/ 172 h 185"/>
              <a:gd name="T30" fmla="*/ 21 w 150"/>
              <a:gd name="T31" fmla="*/ 172 h 185"/>
              <a:gd name="T32" fmla="*/ 19 w 150"/>
              <a:gd name="T33" fmla="*/ 172 h 185"/>
              <a:gd name="T34" fmla="*/ 15 w 150"/>
              <a:gd name="T35" fmla="*/ 169 h 185"/>
              <a:gd name="T36" fmla="*/ 13 w 150"/>
              <a:gd name="T37" fmla="*/ 165 h 185"/>
              <a:gd name="T38" fmla="*/ 13 w 150"/>
              <a:gd name="T39" fmla="*/ 163 h 185"/>
              <a:gd name="T40" fmla="*/ 13 w 150"/>
              <a:gd name="T41" fmla="*/ 54 h 185"/>
              <a:gd name="T42" fmla="*/ 41 w 150"/>
              <a:gd name="T43" fmla="*/ 54 h 185"/>
              <a:gd name="T44" fmla="*/ 45 w 150"/>
              <a:gd name="T45" fmla="*/ 54 h 185"/>
              <a:gd name="T46" fmla="*/ 49 w 150"/>
              <a:gd name="T47" fmla="*/ 51 h 185"/>
              <a:gd name="T48" fmla="*/ 54 w 150"/>
              <a:gd name="T49" fmla="*/ 47 h 185"/>
              <a:gd name="T50" fmla="*/ 54 w 150"/>
              <a:gd name="T51" fmla="*/ 41 h 185"/>
              <a:gd name="T52" fmla="*/ 54 w 150"/>
              <a:gd name="T53" fmla="*/ 13 h 185"/>
              <a:gd name="T54" fmla="*/ 131 w 150"/>
              <a:gd name="T55" fmla="*/ 13 h 185"/>
              <a:gd name="T56" fmla="*/ 133 w 150"/>
              <a:gd name="T57" fmla="*/ 13 h 185"/>
              <a:gd name="T58" fmla="*/ 135 w 150"/>
              <a:gd name="T59" fmla="*/ 15 h 185"/>
              <a:gd name="T60" fmla="*/ 140 w 150"/>
              <a:gd name="T61" fmla="*/ 19 h 185"/>
              <a:gd name="T62" fmla="*/ 140 w 150"/>
              <a:gd name="T63" fmla="*/ 24 h 185"/>
              <a:gd name="T64" fmla="*/ 140 w 150"/>
              <a:gd name="T65" fmla="*/ 172 h 1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50" h="185">
                <a:moveTo>
                  <a:pt x="135" y="0"/>
                </a:moveTo>
                <a:lnTo>
                  <a:pt x="49" y="0"/>
                </a:lnTo>
                <a:lnTo>
                  <a:pt x="0" y="47"/>
                </a:lnTo>
                <a:lnTo>
                  <a:pt x="0" y="169"/>
                </a:lnTo>
                <a:lnTo>
                  <a:pt x="2" y="176"/>
                </a:lnTo>
                <a:lnTo>
                  <a:pt x="4" y="180"/>
                </a:lnTo>
                <a:lnTo>
                  <a:pt x="9" y="182"/>
                </a:lnTo>
                <a:lnTo>
                  <a:pt x="15" y="185"/>
                </a:lnTo>
                <a:lnTo>
                  <a:pt x="150" y="185"/>
                </a:lnTo>
                <a:lnTo>
                  <a:pt x="150" y="17"/>
                </a:lnTo>
                <a:lnTo>
                  <a:pt x="148" y="11"/>
                </a:lnTo>
                <a:lnTo>
                  <a:pt x="146" y="6"/>
                </a:lnTo>
                <a:lnTo>
                  <a:pt x="142" y="2"/>
                </a:lnTo>
                <a:lnTo>
                  <a:pt x="135" y="0"/>
                </a:lnTo>
                <a:close/>
                <a:moveTo>
                  <a:pt x="140" y="172"/>
                </a:moveTo>
                <a:lnTo>
                  <a:pt x="21" y="172"/>
                </a:lnTo>
                <a:lnTo>
                  <a:pt x="19" y="172"/>
                </a:lnTo>
                <a:lnTo>
                  <a:pt x="15" y="169"/>
                </a:lnTo>
                <a:lnTo>
                  <a:pt x="13" y="165"/>
                </a:lnTo>
                <a:lnTo>
                  <a:pt x="13" y="163"/>
                </a:lnTo>
                <a:lnTo>
                  <a:pt x="13" y="54"/>
                </a:lnTo>
                <a:lnTo>
                  <a:pt x="41" y="54"/>
                </a:lnTo>
                <a:lnTo>
                  <a:pt x="45" y="54"/>
                </a:lnTo>
                <a:lnTo>
                  <a:pt x="49" y="51"/>
                </a:lnTo>
                <a:lnTo>
                  <a:pt x="54" y="47"/>
                </a:lnTo>
                <a:lnTo>
                  <a:pt x="54" y="41"/>
                </a:lnTo>
                <a:lnTo>
                  <a:pt x="54" y="13"/>
                </a:lnTo>
                <a:lnTo>
                  <a:pt x="131" y="13"/>
                </a:lnTo>
                <a:lnTo>
                  <a:pt x="133" y="13"/>
                </a:lnTo>
                <a:lnTo>
                  <a:pt x="135" y="15"/>
                </a:lnTo>
                <a:lnTo>
                  <a:pt x="140" y="19"/>
                </a:lnTo>
                <a:lnTo>
                  <a:pt x="140" y="24"/>
                </a:lnTo>
                <a:lnTo>
                  <a:pt x="140" y="172"/>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en-US"/>
          </a:p>
        </p:txBody>
      </p:sp>
      <p:sp>
        <p:nvSpPr>
          <p:cNvPr id="39" name="Freeform 32"/>
          <p:cNvSpPr>
            <a:spLocks/>
          </p:cNvSpPr>
          <p:nvPr/>
        </p:nvSpPr>
        <p:spPr bwMode="auto">
          <a:xfrm>
            <a:off x="9457421" y="2104501"/>
            <a:ext cx="163532" cy="28107"/>
          </a:xfrm>
          <a:custGeom>
            <a:avLst/>
            <a:gdLst>
              <a:gd name="T0" fmla="*/ 60 w 64"/>
              <a:gd name="T1" fmla="*/ 11 h 11"/>
              <a:gd name="T2" fmla="*/ 2 w 64"/>
              <a:gd name="T3" fmla="*/ 11 h 11"/>
              <a:gd name="T4" fmla="*/ 2 w 64"/>
              <a:gd name="T5" fmla="*/ 11 h 11"/>
              <a:gd name="T6" fmla="*/ 2 w 64"/>
              <a:gd name="T7" fmla="*/ 9 h 11"/>
              <a:gd name="T8" fmla="*/ 0 w 64"/>
              <a:gd name="T9" fmla="*/ 7 h 11"/>
              <a:gd name="T10" fmla="*/ 2 w 64"/>
              <a:gd name="T11" fmla="*/ 4 h 11"/>
              <a:gd name="T12" fmla="*/ 2 w 64"/>
              <a:gd name="T13" fmla="*/ 2 h 11"/>
              <a:gd name="T14" fmla="*/ 2 w 64"/>
              <a:gd name="T15" fmla="*/ 0 h 11"/>
              <a:gd name="T16" fmla="*/ 60 w 64"/>
              <a:gd name="T17" fmla="*/ 0 h 11"/>
              <a:gd name="T18" fmla="*/ 62 w 64"/>
              <a:gd name="T19" fmla="*/ 2 h 11"/>
              <a:gd name="T20" fmla="*/ 64 w 64"/>
              <a:gd name="T21" fmla="*/ 4 h 11"/>
              <a:gd name="T22" fmla="*/ 64 w 64"/>
              <a:gd name="T23" fmla="*/ 7 h 11"/>
              <a:gd name="T24" fmla="*/ 64 w 64"/>
              <a:gd name="T25" fmla="*/ 9 h 11"/>
              <a:gd name="T26" fmla="*/ 64 w 64"/>
              <a:gd name="T27" fmla="*/ 9 h 11"/>
              <a:gd name="T28" fmla="*/ 62 w 64"/>
              <a:gd name="T29" fmla="*/ 11 h 11"/>
              <a:gd name="T30" fmla="*/ 60 w 64"/>
              <a:gd name="T31" fmla="*/ 11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4" h="11">
                <a:moveTo>
                  <a:pt x="60" y="11"/>
                </a:moveTo>
                <a:lnTo>
                  <a:pt x="2" y="11"/>
                </a:lnTo>
                <a:lnTo>
                  <a:pt x="2" y="11"/>
                </a:lnTo>
                <a:lnTo>
                  <a:pt x="2" y="9"/>
                </a:lnTo>
                <a:lnTo>
                  <a:pt x="0" y="7"/>
                </a:lnTo>
                <a:lnTo>
                  <a:pt x="2" y="4"/>
                </a:lnTo>
                <a:lnTo>
                  <a:pt x="2" y="2"/>
                </a:lnTo>
                <a:lnTo>
                  <a:pt x="2" y="0"/>
                </a:lnTo>
                <a:lnTo>
                  <a:pt x="60" y="0"/>
                </a:lnTo>
                <a:lnTo>
                  <a:pt x="62" y="2"/>
                </a:lnTo>
                <a:lnTo>
                  <a:pt x="64" y="4"/>
                </a:lnTo>
                <a:lnTo>
                  <a:pt x="64" y="7"/>
                </a:lnTo>
                <a:lnTo>
                  <a:pt x="64" y="9"/>
                </a:lnTo>
                <a:lnTo>
                  <a:pt x="64" y="9"/>
                </a:lnTo>
                <a:lnTo>
                  <a:pt x="62" y="11"/>
                </a:lnTo>
                <a:lnTo>
                  <a:pt x="60" y="11"/>
                </a:lnTo>
                <a:close/>
              </a:path>
            </a:pathLst>
          </a:custGeom>
          <a:solidFill>
            <a:schemeClr val="accent3"/>
          </a:solidFill>
          <a:ln>
            <a:noFill/>
          </a:ln>
        </p:spPr>
        <p:txBody>
          <a:bodyPr vert="horz" wrap="square" lIns="91440" tIns="45720" rIns="91440" bIns="45720" numCol="1" anchor="t" anchorCtr="0" compatLnSpc="1">
            <a:prstTxWarp prst="textNoShape">
              <a:avLst/>
            </a:prstTxWarp>
          </a:bodyPr>
          <a:lstStyle/>
          <a:p>
            <a:endParaRPr lang="en-US"/>
          </a:p>
        </p:txBody>
      </p:sp>
      <p:sp>
        <p:nvSpPr>
          <p:cNvPr id="40" name="Freeform 33"/>
          <p:cNvSpPr>
            <a:spLocks/>
          </p:cNvSpPr>
          <p:nvPr/>
        </p:nvSpPr>
        <p:spPr bwMode="auto">
          <a:xfrm>
            <a:off x="9523856" y="2061063"/>
            <a:ext cx="97097" cy="22997"/>
          </a:xfrm>
          <a:custGeom>
            <a:avLst/>
            <a:gdLst>
              <a:gd name="T0" fmla="*/ 34 w 38"/>
              <a:gd name="T1" fmla="*/ 9 h 9"/>
              <a:gd name="T2" fmla="*/ 4 w 38"/>
              <a:gd name="T3" fmla="*/ 9 h 9"/>
              <a:gd name="T4" fmla="*/ 2 w 38"/>
              <a:gd name="T5" fmla="*/ 9 h 9"/>
              <a:gd name="T6" fmla="*/ 0 w 38"/>
              <a:gd name="T7" fmla="*/ 9 h 9"/>
              <a:gd name="T8" fmla="*/ 0 w 38"/>
              <a:gd name="T9" fmla="*/ 6 h 9"/>
              <a:gd name="T10" fmla="*/ 0 w 38"/>
              <a:gd name="T11" fmla="*/ 4 h 9"/>
              <a:gd name="T12" fmla="*/ 0 w 38"/>
              <a:gd name="T13" fmla="*/ 2 h 9"/>
              <a:gd name="T14" fmla="*/ 0 w 38"/>
              <a:gd name="T15" fmla="*/ 2 h 9"/>
              <a:gd name="T16" fmla="*/ 4 w 38"/>
              <a:gd name="T17" fmla="*/ 0 h 9"/>
              <a:gd name="T18" fmla="*/ 34 w 38"/>
              <a:gd name="T19" fmla="*/ 0 h 9"/>
              <a:gd name="T20" fmla="*/ 36 w 38"/>
              <a:gd name="T21" fmla="*/ 0 h 9"/>
              <a:gd name="T22" fmla="*/ 38 w 38"/>
              <a:gd name="T23" fmla="*/ 2 h 9"/>
              <a:gd name="T24" fmla="*/ 38 w 38"/>
              <a:gd name="T25" fmla="*/ 2 h 9"/>
              <a:gd name="T26" fmla="*/ 38 w 38"/>
              <a:gd name="T27" fmla="*/ 4 h 9"/>
              <a:gd name="T28" fmla="*/ 38 w 38"/>
              <a:gd name="T29" fmla="*/ 6 h 9"/>
              <a:gd name="T30" fmla="*/ 38 w 38"/>
              <a:gd name="T31" fmla="*/ 9 h 9"/>
              <a:gd name="T32" fmla="*/ 36 w 38"/>
              <a:gd name="T33" fmla="*/ 9 h 9"/>
              <a:gd name="T34" fmla="*/ 34 w 38"/>
              <a:gd name="T35" fmla="*/ 9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8" h="9">
                <a:moveTo>
                  <a:pt x="34" y="9"/>
                </a:moveTo>
                <a:lnTo>
                  <a:pt x="4" y="9"/>
                </a:lnTo>
                <a:lnTo>
                  <a:pt x="2" y="9"/>
                </a:lnTo>
                <a:lnTo>
                  <a:pt x="0" y="9"/>
                </a:lnTo>
                <a:lnTo>
                  <a:pt x="0" y="6"/>
                </a:lnTo>
                <a:lnTo>
                  <a:pt x="0" y="4"/>
                </a:lnTo>
                <a:lnTo>
                  <a:pt x="0" y="2"/>
                </a:lnTo>
                <a:lnTo>
                  <a:pt x="0" y="2"/>
                </a:lnTo>
                <a:lnTo>
                  <a:pt x="4" y="0"/>
                </a:lnTo>
                <a:lnTo>
                  <a:pt x="34" y="0"/>
                </a:lnTo>
                <a:lnTo>
                  <a:pt x="36" y="0"/>
                </a:lnTo>
                <a:lnTo>
                  <a:pt x="38" y="2"/>
                </a:lnTo>
                <a:lnTo>
                  <a:pt x="38" y="2"/>
                </a:lnTo>
                <a:lnTo>
                  <a:pt x="38" y="4"/>
                </a:lnTo>
                <a:lnTo>
                  <a:pt x="38" y="6"/>
                </a:lnTo>
                <a:lnTo>
                  <a:pt x="38" y="9"/>
                </a:lnTo>
                <a:lnTo>
                  <a:pt x="36" y="9"/>
                </a:lnTo>
                <a:lnTo>
                  <a:pt x="34" y="9"/>
                </a:lnTo>
                <a:close/>
              </a:path>
            </a:pathLst>
          </a:custGeom>
          <a:solidFill>
            <a:schemeClr val="accent3"/>
          </a:solidFill>
          <a:ln>
            <a:noFill/>
          </a:ln>
        </p:spPr>
        <p:txBody>
          <a:bodyPr vert="horz" wrap="square" lIns="91440" tIns="45720" rIns="91440" bIns="45720" numCol="1" anchor="t" anchorCtr="0" compatLnSpc="1">
            <a:prstTxWarp prst="textNoShape">
              <a:avLst/>
            </a:prstTxWarp>
          </a:bodyPr>
          <a:lstStyle/>
          <a:p>
            <a:endParaRPr lang="en-US"/>
          </a:p>
        </p:txBody>
      </p:sp>
      <p:sp>
        <p:nvSpPr>
          <p:cNvPr id="41" name="Freeform 34"/>
          <p:cNvSpPr>
            <a:spLocks/>
          </p:cNvSpPr>
          <p:nvPr/>
        </p:nvSpPr>
        <p:spPr bwMode="auto">
          <a:xfrm>
            <a:off x="9457421" y="2153050"/>
            <a:ext cx="163532" cy="22997"/>
          </a:xfrm>
          <a:custGeom>
            <a:avLst/>
            <a:gdLst>
              <a:gd name="T0" fmla="*/ 60 w 64"/>
              <a:gd name="T1" fmla="*/ 9 h 9"/>
              <a:gd name="T2" fmla="*/ 2 w 64"/>
              <a:gd name="T3" fmla="*/ 9 h 9"/>
              <a:gd name="T4" fmla="*/ 2 w 64"/>
              <a:gd name="T5" fmla="*/ 9 h 9"/>
              <a:gd name="T6" fmla="*/ 2 w 64"/>
              <a:gd name="T7" fmla="*/ 7 h 9"/>
              <a:gd name="T8" fmla="*/ 0 w 64"/>
              <a:gd name="T9" fmla="*/ 5 h 9"/>
              <a:gd name="T10" fmla="*/ 2 w 64"/>
              <a:gd name="T11" fmla="*/ 3 h 9"/>
              <a:gd name="T12" fmla="*/ 2 w 64"/>
              <a:gd name="T13" fmla="*/ 0 h 9"/>
              <a:gd name="T14" fmla="*/ 2 w 64"/>
              <a:gd name="T15" fmla="*/ 0 h 9"/>
              <a:gd name="T16" fmla="*/ 60 w 64"/>
              <a:gd name="T17" fmla="*/ 0 h 9"/>
              <a:gd name="T18" fmla="*/ 62 w 64"/>
              <a:gd name="T19" fmla="*/ 0 h 9"/>
              <a:gd name="T20" fmla="*/ 64 w 64"/>
              <a:gd name="T21" fmla="*/ 3 h 9"/>
              <a:gd name="T22" fmla="*/ 64 w 64"/>
              <a:gd name="T23" fmla="*/ 3 h 9"/>
              <a:gd name="T24" fmla="*/ 64 w 64"/>
              <a:gd name="T25" fmla="*/ 5 h 9"/>
              <a:gd name="T26" fmla="*/ 64 w 64"/>
              <a:gd name="T27" fmla="*/ 7 h 9"/>
              <a:gd name="T28" fmla="*/ 62 w 64"/>
              <a:gd name="T29" fmla="*/ 9 h 9"/>
              <a:gd name="T30" fmla="*/ 60 w 64"/>
              <a:gd name="T31" fmla="*/ 9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4" h="9">
                <a:moveTo>
                  <a:pt x="60" y="9"/>
                </a:moveTo>
                <a:lnTo>
                  <a:pt x="2" y="9"/>
                </a:lnTo>
                <a:lnTo>
                  <a:pt x="2" y="9"/>
                </a:lnTo>
                <a:lnTo>
                  <a:pt x="2" y="7"/>
                </a:lnTo>
                <a:lnTo>
                  <a:pt x="0" y="5"/>
                </a:lnTo>
                <a:lnTo>
                  <a:pt x="2" y="3"/>
                </a:lnTo>
                <a:lnTo>
                  <a:pt x="2" y="0"/>
                </a:lnTo>
                <a:lnTo>
                  <a:pt x="2" y="0"/>
                </a:lnTo>
                <a:lnTo>
                  <a:pt x="60" y="0"/>
                </a:lnTo>
                <a:lnTo>
                  <a:pt x="62" y="0"/>
                </a:lnTo>
                <a:lnTo>
                  <a:pt x="64" y="3"/>
                </a:lnTo>
                <a:lnTo>
                  <a:pt x="64" y="3"/>
                </a:lnTo>
                <a:lnTo>
                  <a:pt x="64" y="5"/>
                </a:lnTo>
                <a:lnTo>
                  <a:pt x="64" y="7"/>
                </a:lnTo>
                <a:lnTo>
                  <a:pt x="62" y="9"/>
                </a:lnTo>
                <a:lnTo>
                  <a:pt x="60" y="9"/>
                </a:lnTo>
                <a:close/>
              </a:path>
            </a:pathLst>
          </a:custGeom>
          <a:solidFill>
            <a:schemeClr val="accent3"/>
          </a:solidFill>
          <a:ln>
            <a:noFill/>
          </a:ln>
        </p:spPr>
        <p:txBody>
          <a:bodyPr vert="horz" wrap="square" lIns="91440" tIns="45720" rIns="91440" bIns="45720" numCol="1" anchor="t" anchorCtr="0" compatLnSpc="1">
            <a:prstTxWarp prst="textNoShape">
              <a:avLst/>
            </a:prstTxWarp>
          </a:bodyPr>
          <a:lstStyle/>
          <a:p>
            <a:endParaRPr lang="en-US"/>
          </a:p>
        </p:txBody>
      </p:sp>
      <p:sp>
        <p:nvSpPr>
          <p:cNvPr id="42" name="Freeform 35"/>
          <p:cNvSpPr>
            <a:spLocks/>
          </p:cNvSpPr>
          <p:nvPr/>
        </p:nvSpPr>
        <p:spPr bwMode="auto">
          <a:xfrm>
            <a:off x="9457421" y="2204154"/>
            <a:ext cx="163532" cy="20442"/>
          </a:xfrm>
          <a:custGeom>
            <a:avLst/>
            <a:gdLst>
              <a:gd name="T0" fmla="*/ 60 w 64"/>
              <a:gd name="T1" fmla="*/ 8 h 8"/>
              <a:gd name="T2" fmla="*/ 2 w 64"/>
              <a:gd name="T3" fmla="*/ 8 h 8"/>
              <a:gd name="T4" fmla="*/ 2 w 64"/>
              <a:gd name="T5" fmla="*/ 8 h 8"/>
              <a:gd name="T6" fmla="*/ 2 w 64"/>
              <a:gd name="T7" fmla="*/ 6 h 8"/>
              <a:gd name="T8" fmla="*/ 0 w 64"/>
              <a:gd name="T9" fmla="*/ 6 h 8"/>
              <a:gd name="T10" fmla="*/ 0 w 64"/>
              <a:gd name="T11" fmla="*/ 4 h 8"/>
              <a:gd name="T12" fmla="*/ 2 w 64"/>
              <a:gd name="T13" fmla="*/ 0 h 8"/>
              <a:gd name="T14" fmla="*/ 2 w 64"/>
              <a:gd name="T15" fmla="*/ 0 h 8"/>
              <a:gd name="T16" fmla="*/ 2 w 64"/>
              <a:gd name="T17" fmla="*/ 0 h 8"/>
              <a:gd name="T18" fmla="*/ 60 w 64"/>
              <a:gd name="T19" fmla="*/ 0 h 8"/>
              <a:gd name="T20" fmla="*/ 62 w 64"/>
              <a:gd name="T21" fmla="*/ 0 h 8"/>
              <a:gd name="T22" fmla="*/ 64 w 64"/>
              <a:gd name="T23" fmla="*/ 0 h 8"/>
              <a:gd name="T24" fmla="*/ 64 w 64"/>
              <a:gd name="T25" fmla="*/ 2 h 8"/>
              <a:gd name="T26" fmla="*/ 64 w 64"/>
              <a:gd name="T27" fmla="*/ 4 h 8"/>
              <a:gd name="T28" fmla="*/ 64 w 64"/>
              <a:gd name="T29" fmla="*/ 6 h 8"/>
              <a:gd name="T30" fmla="*/ 64 w 64"/>
              <a:gd name="T31" fmla="*/ 6 h 8"/>
              <a:gd name="T32" fmla="*/ 62 w 64"/>
              <a:gd name="T33" fmla="*/ 8 h 8"/>
              <a:gd name="T34" fmla="*/ 60 w 64"/>
              <a:gd name="T35" fmla="*/ 8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4" h="8">
                <a:moveTo>
                  <a:pt x="60" y="8"/>
                </a:moveTo>
                <a:lnTo>
                  <a:pt x="2" y="8"/>
                </a:lnTo>
                <a:lnTo>
                  <a:pt x="2" y="8"/>
                </a:lnTo>
                <a:lnTo>
                  <a:pt x="2" y="6"/>
                </a:lnTo>
                <a:lnTo>
                  <a:pt x="0" y="6"/>
                </a:lnTo>
                <a:lnTo>
                  <a:pt x="0" y="4"/>
                </a:lnTo>
                <a:lnTo>
                  <a:pt x="2" y="0"/>
                </a:lnTo>
                <a:lnTo>
                  <a:pt x="2" y="0"/>
                </a:lnTo>
                <a:lnTo>
                  <a:pt x="2" y="0"/>
                </a:lnTo>
                <a:lnTo>
                  <a:pt x="60" y="0"/>
                </a:lnTo>
                <a:lnTo>
                  <a:pt x="62" y="0"/>
                </a:lnTo>
                <a:lnTo>
                  <a:pt x="64" y="0"/>
                </a:lnTo>
                <a:lnTo>
                  <a:pt x="64" y="2"/>
                </a:lnTo>
                <a:lnTo>
                  <a:pt x="64" y="4"/>
                </a:lnTo>
                <a:lnTo>
                  <a:pt x="64" y="6"/>
                </a:lnTo>
                <a:lnTo>
                  <a:pt x="64" y="6"/>
                </a:lnTo>
                <a:lnTo>
                  <a:pt x="62" y="8"/>
                </a:lnTo>
                <a:lnTo>
                  <a:pt x="60" y="8"/>
                </a:lnTo>
                <a:close/>
              </a:path>
            </a:pathLst>
          </a:custGeom>
          <a:solidFill>
            <a:schemeClr val="accent3"/>
          </a:solidFill>
          <a:ln>
            <a:noFill/>
          </a:ln>
        </p:spPr>
        <p:txBody>
          <a:bodyPr vert="horz" wrap="square" lIns="91440" tIns="45720" rIns="91440" bIns="45720" numCol="1" anchor="t" anchorCtr="0" compatLnSpc="1">
            <a:prstTxWarp prst="textNoShape">
              <a:avLst/>
            </a:prstTxWarp>
          </a:bodyPr>
          <a:lstStyle/>
          <a:p>
            <a:endParaRPr lang="en-US"/>
          </a:p>
        </p:txBody>
      </p:sp>
      <p:sp>
        <p:nvSpPr>
          <p:cNvPr id="43" name="Freeform 36"/>
          <p:cNvSpPr>
            <a:spLocks noEditPoints="1"/>
          </p:cNvSpPr>
          <p:nvPr/>
        </p:nvSpPr>
        <p:spPr bwMode="auto">
          <a:xfrm>
            <a:off x="9403762" y="1974186"/>
            <a:ext cx="273406" cy="327065"/>
          </a:xfrm>
          <a:custGeom>
            <a:avLst/>
            <a:gdLst>
              <a:gd name="T0" fmla="*/ 96 w 107"/>
              <a:gd name="T1" fmla="*/ 0 h 128"/>
              <a:gd name="T2" fmla="*/ 34 w 107"/>
              <a:gd name="T3" fmla="*/ 0 h 128"/>
              <a:gd name="T4" fmla="*/ 0 w 107"/>
              <a:gd name="T5" fmla="*/ 32 h 128"/>
              <a:gd name="T6" fmla="*/ 0 w 107"/>
              <a:gd name="T7" fmla="*/ 118 h 128"/>
              <a:gd name="T8" fmla="*/ 2 w 107"/>
              <a:gd name="T9" fmla="*/ 122 h 128"/>
              <a:gd name="T10" fmla="*/ 4 w 107"/>
              <a:gd name="T11" fmla="*/ 126 h 128"/>
              <a:gd name="T12" fmla="*/ 6 w 107"/>
              <a:gd name="T13" fmla="*/ 128 h 128"/>
              <a:gd name="T14" fmla="*/ 10 w 107"/>
              <a:gd name="T15" fmla="*/ 128 h 128"/>
              <a:gd name="T16" fmla="*/ 107 w 107"/>
              <a:gd name="T17" fmla="*/ 128 h 128"/>
              <a:gd name="T18" fmla="*/ 107 w 107"/>
              <a:gd name="T19" fmla="*/ 10 h 128"/>
              <a:gd name="T20" fmla="*/ 105 w 107"/>
              <a:gd name="T21" fmla="*/ 6 h 128"/>
              <a:gd name="T22" fmla="*/ 103 w 107"/>
              <a:gd name="T23" fmla="*/ 2 h 128"/>
              <a:gd name="T24" fmla="*/ 101 w 107"/>
              <a:gd name="T25" fmla="*/ 0 h 128"/>
              <a:gd name="T26" fmla="*/ 96 w 107"/>
              <a:gd name="T27" fmla="*/ 0 h 128"/>
              <a:gd name="T28" fmla="*/ 98 w 107"/>
              <a:gd name="T29" fmla="*/ 120 h 128"/>
              <a:gd name="T30" fmla="*/ 15 w 107"/>
              <a:gd name="T31" fmla="*/ 120 h 128"/>
              <a:gd name="T32" fmla="*/ 13 w 107"/>
              <a:gd name="T33" fmla="*/ 120 h 128"/>
              <a:gd name="T34" fmla="*/ 10 w 107"/>
              <a:gd name="T35" fmla="*/ 118 h 128"/>
              <a:gd name="T36" fmla="*/ 8 w 107"/>
              <a:gd name="T37" fmla="*/ 115 h 128"/>
              <a:gd name="T38" fmla="*/ 8 w 107"/>
              <a:gd name="T39" fmla="*/ 113 h 128"/>
              <a:gd name="T40" fmla="*/ 8 w 107"/>
              <a:gd name="T41" fmla="*/ 36 h 128"/>
              <a:gd name="T42" fmla="*/ 30 w 107"/>
              <a:gd name="T43" fmla="*/ 36 h 128"/>
              <a:gd name="T44" fmla="*/ 32 w 107"/>
              <a:gd name="T45" fmla="*/ 36 h 128"/>
              <a:gd name="T46" fmla="*/ 36 w 107"/>
              <a:gd name="T47" fmla="*/ 34 h 128"/>
              <a:gd name="T48" fmla="*/ 38 w 107"/>
              <a:gd name="T49" fmla="*/ 32 h 128"/>
              <a:gd name="T50" fmla="*/ 38 w 107"/>
              <a:gd name="T51" fmla="*/ 27 h 128"/>
              <a:gd name="T52" fmla="*/ 38 w 107"/>
              <a:gd name="T53" fmla="*/ 8 h 128"/>
              <a:gd name="T54" fmla="*/ 92 w 107"/>
              <a:gd name="T55" fmla="*/ 8 h 128"/>
              <a:gd name="T56" fmla="*/ 94 w 107"/>
              <a:gd name="T57" fmla="*/ 8 h 128"/>
              <a:gd name="T58" fmla="*/ 96 w 107"/>
              <a:gd name="T59" fmla="*/ 8 h 128"/>
              <a:gd name="T60" fmla="*/ 98 w 107"/>
              <a:gd name="T61" fmla="*/ 12 h 128"/>
              <a:gd name="T62" fmla="*/ 98 w 107"/>
              <a:gd name="T63" fmla="*/ 15 h 128"/>
              <a:gd name="T64" fmla="*/ 98 w 107"/>
              <a:gd name="T65" fmla="*/ 120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07" h="128">
                <a:moveTo>
                  <a:pt x="96" y="0"/>
                </a:moveTo>
                <a:lnTo>
                  <a:pt x="34" y="0"/>
                </a:lnTo>
                <a:lnTo>
                  <a:pt x="0" y="32"/>
                </a:lnTo>
                <a:lnTo>
                  <a:pt x="0" y="118"/>
                </a:lnTo>
                <a:lnTo>
                  <a:pt x="2" y="122"/>
                </a:lnTo>
                <a:lnTo>
                  <a:pt x="4" y="126"/>
                </a:lnTo>
                <a:lnTo>
                  <a:pt x="6" y="128"/>
                </a:lnTo>
                <a:lnTo>
                  <a:pt x="10" y="128"/>
                </a:lnTo>
                <a:lnTo>
                  <a:pt x="107" y="128"/>
                </a:lnTo>
                <a:lnTo>
                  <a:pt x="107" y="10"/>
                </a:lnTo>
                <a:lnTo>
                  <a:pt x="105" y="6"/>
                </a:lnTo>
                <a:lnTo>
                  <a:pt x="103" y="2"/>
                </a:lnTo>
                <a:lnTo>
                  <a:pt x="101" y="0"/>
                </a:lnTo>
                <a:lnTo>
                  <a:pt x="96" y="0"/>
                </a:lnTo>
                <a:close/>
                <a:moveTo>
                  <a:pt x="98" y="120"/>
                </a:moveTo>
                <a:lnTo>
                  <a:pt x="15" y="120"/>
                </a:lnTo>
                <a:lnTo>
                  <a:pt x="13" y="120"/>
                </a:lnTo>
                <a:lnTo>
                  <a:pt x="10" y="118"/>
                </a:lnTo>
                <a:lnTo>
                  <a:pt x="8" y="115"/>
                </a:lnTo>
                <a:lnTo>
                  <a:pt x="8" y="113"/>
                </a:lnTo>
                <a:lnTo>
                  <a:pt x="8" y="36"/>
                </a:lnTo>
                <a:lnTo>
                  <a:pt x="30" y="36"/>
                </a:lnTo>
                <a:lnTo>
                  <a:pt x="32" y="36"/>
                </a:lnTo>
                <a:lnTo>
                  <a:pt x="36" y="34"/>
                </a:lnTo>
                <a:lnTo>
                  <a:pt x="38" y="32"/>
                </a:lnTo>
                <a:lnTo>
                  <a:pt x="38" y="27"/>
                </a:lnTo>
                <a:lnTo>
                  <a:pt x="38" y="8"/>
                </a:lnTo>
                <a:lnTo>
                  <a:pt x="92" y="8"/>
                </a:lnTo>
                <a:lnTo>
                  <a:pt x="94" y="8"/>
                </a:lnTo>
                <a:lnTo>
                  <a:pt x="96" y="8"/>
                </a:lnTo>
                <a:lnTo>
                  <a:pt x="98" y="12"/>
                </a:lnTo>
                <a:lnTo>
                  <a:pt x="98" y="15"/>
                </a:lnTo>
                <a:lnTo>
                  <a:pt x="98" y="120"/>
                </a:lnTo>
                <a:close/>
              </a:path>
            </a:pathLst>
          </a:custGeom>
          <a:solidFill>
            <a:schemeClr val="accent3"/>
          </a:solidFill>
          <a:ln>
            <a:noFill/>
          </a:ln>
        </p:spPr>
        <p:txBody>
          <a:bodyPr vert="horz" wrap="square" lIns="91440" tIns="45720" rIns="91440" bIns="45720" numCol="1" anchor="t" anchorCtr="0" compatLnSpc="1">
            <a:prstTxWarp prst="textNoShape">
              <a:avLst/>
            </a:prstTxWarp>
          </a:bodyPr>
          <a:lstStyle/>
          <a:p>
            <a:endParaRPr lang="en-US"/>
          </a:p>
        </p:txBody>
      </p:sp>
      <p:sp>
        <p:nvSpPr>
          <p:cNvPr id="44" name="Freeform 37"/>
          <p:cNvSpPr>
            <a:spLocks/>
          </p:cNvSpPr>
          <p:nvPr/>
        </p:nvSpPr>
        <p:spPr bwMode="auto">
          <a:xfrm>
            <a:off x="8754742" y="2229705"/>
            <a:ext cx="109873" cy="194195"/>
          </a:xfrm>
          <a:custGeom>
            <a:avLst/>
            <a:gdLst>
              <a:gd name="T0" fmla="*/ 43 w 43"/>
              <a:gd name="T1" fmla="*/ 26 h 76"/>
              <a:gd name="T2" fmla="*/ 43 w 43"/>
              <a:gd name="T3" fmla="*/ 76 h 76"/>
              <a:gd name="T4" fmla="*/ 0 w 43"/>
              <a:gd name="T5" fmla="*/ 50 h 76"/>
              <a:gd name="T6" fmla="*/ 0 w 43"/>
              <a:gd name="T7" fmla="*/ 0 h 76"/>
              <a:gd name="T8" fmla="*/ 43 w 43"/>
              <a:gd name="T9" fmla="*/ 26 h 76"/>
            </a:gdLst>
            <a:ahLst/>
            <a:cxnLst>
              <a:cxn ang="0">
                <a:pos x="T0" y="T1"/>
              </a:cxn>
              <a:cxn ang="0">
                <a:pos x="T2" y="T3"/>
              </a:cxn>
              <a:cxn ang="0">
                <a:pos x="T4" y="T5"/>
              </a:cxn>
              <a:cxn ang="0">
                <a:pos x="T6" y="T7"/>
              </a:cxn>
              <a:cxn ang="0">
                <a:pos x="T8" y="T9"/>
              </a:cxn>
            </a:cxnLst>
            <a:rect l="0" t="0" r="r" b="b"/>
            <a:pathLst>
              <a:path w="43" h="76">
                <a:moveTo>
                  <a:pt x="43" y="26"/>
                </a:moveTo>
                <a:lnTo>
                  <a:pt x="43" y="76"/>
                </a:lnTo>
                <a:lnTo>
                  <a:pt x="0" y="50"/>
                </a:lnTo>
                <a:lnTo>
                  <a:pt x="0" y="0"/>
                </a:lnTo>
                <a:lnTo>
                  <a:pt x="43" y="26"/>
                </a:ln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45" name="Freeform 38"/>
          <p:cNvSpPr>
            <a:spLocks/>
          </p:cNvSpPr>
          <p:nvPr/>
        </p:nvSpPr>
        <p:spPr bwMode="auto">
          <a:xfrm>
            <a:off x="8892723" y="2229705"/>
            <a:ext cx="109873" cy="194195"/>
          </a:xfrm>
          <a:custGeom>
            <a:avLst/>
            <a:gdLst>
              <a:gd name="T0" fmla="*/ 0 w 43"/>
              <a:gd name="T1" fmla="*/ 26 h 76"/>
              <a:gd name="T2" fmla="*/ 0 w 43"/>
              <a:gd name="T3" fmla="*/ 76 h 76"/>
              <a:gd name="T4" fmla="*/ 43 w 43"/>
              <a:gd name="T5" fmla="*/ 50 h 76"/>
              <a:gd name="T6" fmla="*/ 43 w 43"/>
              <a:gd name="T7" fmla="*/ 0 h 76"/>
              <a:gd name="T8" fmla="*/ 0 w 43"/>
              <a:gd name="T9" fmla="*/ 26 h 76"/>
            </a:gdLst>
            <a:ahLst/>
            <a:cxnLst>
              <a:cxn ang="0">
                <a:pos x="T0" y="T1"/>
              </a:cxn>
              <a:cxn ang="0">
                <a:pos x="T2" y="T3"/>
              </a:cxn>
              <a:cxn ang="0">
                <a:pos x="T4" y="T5"/>
              </a:cxn>
              <a:cxn ang="0">
                <a:pos x="T6" y="T7"/>
              </a:cxn>
              <a:cxn ang="0">
                <a:pos x="T8" y="T9"/>
              </a:cxn>
            </a:cxnLst>
            <a:rect l="0" t="0" r="r" b="b"/>
            <a:pathLst>
              <a:path w="43" h="76">
                <a:moveTo>
                  <a:pt x="0" y="26"/>
                </a:moveTo>
                <a:lnTo>
                  <a:pt x="0" y="76"/>
                </a:lnTo>
                <a:lnTo>
                  <a:pt x="43" y="50"/>
                </a:lnTo>
                <a:lnTo>
                  <a:pt x="43" y="0"/>
                </a:lnTo>
                <a:lnTo>
                  <a:pt x="0" y="26"/>
                </a:ln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46" name="Freeform 39"/>
          <p:cNvSpPr>
            <a:spLocks/>
          </p:cNvSpPr>
          <p:nvPr/>
        </p:nvSpPr>
        <p:spPr bwMode="auto">
          <a:xfrm>
            <a:off x="8767518" y="2147939"/>
            <a:ext cx="219747" cy="127760"/>
          </a:xfrm>
          <a:custGeom>
            <a:avLst/>
            <a:gdLst>
              <a:gd name="T0" fmla="*/ 43 w 86"/>
              <a:gd name="T1" fmla="*/ 50 h 50"/>
              <a:gd name="T2" fmla="*/ 0 w 86"/>
              <a:gd name="T3" fmla="*/ 24 h 50"/>
              <a:gd name="T4" fmla="*/ 43 w 86"/>
              <a:gd name="T5" fmla="*/ 0 h 50"/>
              <a:gd name="T6" fmla="*/ 86 w 86"/>
              <a:gd name="T7" fmla="*/ 24 h 50"/>
              <a:gd name="T8" fmla="*/ 43 w 86"/>
              <a:gd name="T9" fmla="*/ 50 h 50"/>
            </a:gdLst>
            <a:ahLst/>
            <a:cxnLst>
              <a:cxn ang="0">
                <a:pos x="T0" y="T1"/>
              </a:cxn>
              <a:cxn ang="0">
                <a:pos x="T2" y="T3"/>
              </a:cxn>
              <a:cxn ang="0">
                <a:pos x="T4" y="T5"/>
              </a:cxn>
              <a:cxn ang="0">
                <a:pos x="T6" y="T7"/>
              </a:cxn>
              <a:cxn ang="0">
                <a:pos x="T8" y="T9"/>
              </a:cxn>
            </a:cxnLst>
            <a:rect l="0" t="0" r="r" b="b"/>
            <a:pathLst>
              <a:path w="86" h="50">
                <a:moveTo>
                  <a:pt x="43" y="50"/>
                </a:moveTo>
                <a:lnTo>
                  <a:pt x="0" y="24"/>
                </a:lnTo>
                <a:lnTo>
                  <a:pt x="43" y="0"/>
                </a:lnTo>
                <a:lnTo>
                  <a:pt x="86" y="24"/>
                </a:lnTo>
                <a:lnTo>
                  <a:pt x="43" y="50"/>
                </a:ln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47" name="Freeform 40"/>
          <p:cNvSpPr>
            <a:spLocks/>
          </p:cNvSpPr>
          <p:nvPr/>
        </p:nvSpPr>
        <p:spPr bwMode="auto">
          <a:xfrm>
            <a:off x="9030703" y="2229705"/>
            <a:ext cx="109873" cy="194195"/>
          </a:xfrm>
          <a:custGeom>
            <a:avLst/>
            <a:gdLst>
              <a:gd name="T0" fmla="*/ 43 w 43"/>
              <a:gd name="T1" fmla="*/ 26 h 76"/>
              <a:gd name="T2" fmla="*/ 43 w 43"/>
              <a:gd name="T3" fmla="*/ 76 h 76"/>
              <a:gd name="T4" fmla="*/ 0 w 43"/>
              <a:gd name="T5" fmla="*/ 50 h 76"/>
              <a:gd name="T6" fmla="*/ 0 w 43"/>
              <a:gd name="T7" fmla="*/ 0 h 76"/>
              <a:gd name="T8" fmla="*/ 43 w 43"/>
              <a:gd name="T9" fmla="*/ 26 h 76"/>
            </a:gdLst>
            <a:ahLst/>
            <a:cxnLst>
              <a:cxn ang="0">
                <a:pos x="T0" y="T1"/>
              </a:cxn>
              <a:cxn ang="0">
                <a:pos x="T2" y="T3"/>
              </a:cxn>
              <a:cxn ang="0">
                <a:pos x="T4" y="T5"/>
              </a:cxn>
              <a:cxn ang="0">
                <a:pos x="T6" y="T7"/>
              </a:cxn>
              <a:cxn ang="0">
                <a:pos x="T8" y="T9"/>
              </a:cxn>
            </a:cxnLst>
            <a:rect l="0" t="0" r="r" b="b"/>
            <a:pathLst>
              <a:path w="43" h="76">
                <a:moveTo>
                  <a:pt x="43" y="26"/>
                </a:moveTo>
                <a:lnTo>
                  <a:pt x="43" y="76"/>
                </a:lnTo>
                <a:lnTo>
                  <a:pt x="0" y="50"/>
                </a:lnTo>
                <a:lnTo>
                  <a:pt x="0" y="0"/>
                </a:lnTo>
                <a:lnTo>
                  <a:pt x="43" y="26"/>
                </a:ln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48" name="Freeform 41"/>
          <p:cNvSpPr>
            <a:spLocks/>
          </p:cNvSpPr>
          <p:nvPr/>
        </p:nvSpPr>
        <p:spPr bwMode="auto">
          <a:xfrm>
            <a:off x="9166129" y="2229705"/>
            <a:ext cx="104763" cy="194195"/>
          </a:xfrm>
          <a:custGeom>
            <a:avLst/>
            <a:gdLst>
              <a:gd name="T0" fmla="*/ 0 w 41"/>
              <a:gd name="T1" fmla="*/ 26 h 76"/>
              <a:gd name="T2" fmla="*/ 0 w 41"/>
              <a:gd name="T3" fmla="*/ 76 h 76"/>
              <a:gd name="T4" fmla="*/ 41 w 41"/>
              <a:gd name="T5" fmla="*/ 50 h 76"/>
              <a:gd name="T6" fmla="*/ 41 w 41"/>
              <a:gd name="T7" fmla="*/ 0 h 76"/>
              <a:gd name="T8" fmla="*/ 0 w 41"/>
              <a:gd name="T9" fmla="*/ 26 h 76"/>
            </a:gdLst>
            <a:ahLst/>
            <a:cxnLst>
              <a:cxn ang="0">
                <a:pos x="T0" y="T1"/>
              </a:cxn>
              <a:cxn ang="0">
                <a:pos x="T2" y="T3"/>
              </a:cxn>
              <a:cxn ang="0">
                <a:pos x="T4" y="T5"/>
              </a:cxn>
              <a:cxn ang="0">
                <a:pos x="T6" y="T7"/>
              </a:cxn>
              <a:cxn ang="0">
                <a:pos x="T8" y="T9"/>
              </a:cxn>
            </a:cxnLst>
            <a:rect l="0" t="0" r="r" b="b"/>
            <a:pathLst>
              <a:path w="41" h="76">
                <a:moveTo>
                  <a:pt x="0" y="26"/>
                </a:moveTo>
                <a:lnTo>
                  <a:pt x="0" y="76"/>
                </a:lnTo>
                <a:lnTo>
                  <a:pt x="41" y="50"/>
                </a:lnTo>
                <a:lnTo>
                  <a:pt x="41" y="0"/>
                </a:lnTo>
                <a:lnTo>
                  <a:pt x="0" y="26"/>
                </a:ln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49" name="Freeform 42"/>
          <p:cNvSpPr>
            <a:spLocks/>
          </p:cNvSpPr>
          <p:nvPr/>
        </p:nvSpPr>
        <p:spPr bwMode="auto">
          <a:xfrm>
            <a:off x="9040924" y="2147939"/>
            <a:ext cx="219747" cy="127760"/>
          </a:xfrm>
          <a:custGeom>
            <a:avLst/>
            <a:gdLst>
              <a:gd name="T0" fmla="*/ 43 w 86"/>
              <a:gd name="T1" fmla="*/ 50 h 50"/>
              <a:gd name="T2" fmla="*/ 0 w 86"/>
              <a:gd name="T3" fmla="*/ 24 h 50"/>
              <a:gd name="T4" fmla="*/ 43 w 86"/>
              <a:gd name="T5" fmla="*/ 0 h 50"/>
              <a:gd name="T6" fmla="*/ 86 w 86"/>
              <a:gd name="T7" fmla="*/ 24 h 50"/>
              <a:gd name="T8" fmla="*/ 43 w 86"/>
              <a:gd name="T9" fmla="*/ 50 h 50"/>
            </a:gdLst>
            <a:ahLst/>
            <a:cxnLst>
              <a:cxn ang="0">
                <a:pos x="T0" y="T1"/>
              </a:cxn>
              <a:cxn ang="0">
                <a:pos x="T2" y="T3"/>
              </a:cxn>
              <a:cxn ang="0">
                <a:pos x="T4" y="T5"/>
              </a:cxn>
              <a:cxn ang="0">
                <a:pos x="T6" y="T7"/>
              </a:cxn>
              <a:cxn ang="0">
                <a:pos x="T8" y="T9"/>
              </a:cxn>
            </a:cxnLst>
            <a:rect l="0" t="0" r="r" b="b"/>
            <a:pathLst>
              <a:path w="86" h="50">
                <a:moveTo>
                  <a:pt x="43" y="50"/>
                </a:moveTo>
                <a:lnTo>
                  <a:pt x="0" y="24"/>
                </a:lnTo>
                <a:lnTo>
                  <a:pt x="43" y="0"/>
                </a:lnTo>
                <a:lnTo>
                  <a:pt x="86" y="24"/>
                </a:lnTo>
                <a:lnTo>
                  <a:pt x="43" y="50"/>
                </a:ln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50" name="Freeform 43"/>
          <p:cNvSpPr>
            <a:spLocks/>
          </p:cNvSpPr>
          <p:nvPr/>
        </p:nvSpPr>
        <p:spPr bwMode="auto">
          <a:xfrm>
            <a:off x="8892723" y="2472449"/>
            <a:ext cx="109873" cy="186529"/>
          </a:xfrm>
          <a:custGeom>
            <a:avLst/>
            <a:gdLst>
              <a:gd name="T0" fmla="*/ 43 w 43"/>
              <a:gd name="T1" fmla="*/ 23 h 73"/>
              <a:gd name="T2" fmla="*/ 43 w 43"/>
              <a:gd name="T3" fmla="*/ 73 h 73"/>
              <a:gd name="T4" fmla="*/ 0 w 43"/>
              <a:gd name="T5" fmla="*/ 47 h 73"/>
              <a:gd name="T6" fmla="*/ 0 w 43"/>
              <a:gd name="T7" fmla="*/ 0 h 73"/>
              <a:gd name="T8" fmla="*/ 43 w 43"/>
              <a:gd name="T9" fmla="*/ 23 h 73"/>
            </a:gdLst>
            <a:ahLst/>
            <a:cxnLst>
              <a:cxn ang="0">
                <a:pos x="T0" y="T1"/>
              </a:cxn>
              <a:cxn ang="0">
                <a:pos x="T2" y="T3"/>
              </a:cxn>
              <a:cxn ang="0">
                <a:pos x="T4" y="T5"/>
              </a:cxn>
              <a:cxn ang="0">
                <a:pos x="T6" y="T7"/>
              </a:cxn>
              <a:cxn ang="0">
                <a:pos x="T8" y="T9"/>
              </a:cxn>
            </a:cxnLst>
            <a:rect l="0" t="0" r="r" b="b"/>
            <a:pathLst>
              <a:path w="43" h="73">
                <a:moveTo>
                  <a:pt x="43" y="23"/>
                </a:moveTo>
                <a:lnTo>
                  <a:pt x="43" y="73"/>
                </a:lnTo>
                <a:lnTo>
                  <a:pt x="0" y="47"/>
                </a:lnTo>
                <a:lnTo>
                  <a:pt x="0" y="0"/>
                </a:lnTo>
                <a:lnTo>
                  <a:pt x="43" y="23"/>
                </a:ln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51" name="Freeform 44"/>
          <p:cNvSpPr>
            <a:spLocks/>
          </p:cNvSpPr>
          <p:nvPr/>
        </p:nvSpPr>
        <p:spPr bwMode="auto">
          <a:xfrm>
            <a:off x="9030703" y="2472449"/>
            <a:ext cx="109873" cy="186529"/>
          </a:xfrm>
          <a:custGeom>
            <a:avLst/>
            <a:gdLst>
              <a:gd name="T0" fmla="*/ 0 w 43"/>
              <a:gd name="T1" fmla="*/ 23 h 73"/>
              <a:gd name="T2" fmla="*/ 0 w 43"/>
              <a:gd name="T3" fmla="*/ 73 h 73"/>
              <a:gd name="T4" fmla="*/ 43 w 43"/>
              <a:gd name="T5" fmla="*/ 47 h 73"/>
              <a:gd name="T6" fmla="*/ 43 w 43"/>
              <a:gd name="T7" fmla="*/ 0 h 73"/>
              <a:gd name="T8" fmla="*/ 0 w 43"/>
              <a:gd name="T9" fmla="*/ 23 h 73"/>
            </a:gdLst>
            <a:ahLst/>
            <a:cxnLst>
              <a:cxn ang="0">
                <a:pos x="T0" y="T1"/>
              </a:cxn>
              <a:cxn ang="0">
                <a:pos x="T2" y="T3"/>
              </a:cxn>
              <a:cxn ang="0">
                <a:pos x="T4" y="T5"/>
              </a:cxn>
              <a:cxn ang="0">
                <a:pos x="T6" y="T7"/>
              </a:cxn>
              <a:cxn ang="0">
                <a:pos x="T8" y="T9"/>
              </a:cxn>
            </a:cxnLst>
            <a:rect l="0" t="0" r="r" b="b"/>
            <a:pathLst>
              <a:path w="43" h="73">
                <a:moveTo>
                  <a:pt x="0" y="23"/>
                </a:moveTo>
                <a:lnTo>
                  <a:pt x="0" y="73"/>
                </a:lnTo>
                <a:lnTo>
                  <a:pt x="43" y="47"/>
                </a:lnTo>
                <a:lnTo>
                  <a:pt x="43" y="0"/>
                </a:lnTo>
                <a:lnTo>
                  <a:pt x="0" y="23"/>
                </a:ln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52" name="Freeform 45"/>
          <p:cNvSpPr>
            <a:spLocks/>
          </p:cNvSpPr>
          <p:nvPr/>
        </p:nvSpPr>
        <p:spPr bwMode="auto">
          <a:xfrm>
            <a:off x="8902944" y="2385572"/>
            <a:ext cx="219747" cy="125204"/>
          </a:xfrm>
          <a:custGeom>
            <a:avLst/>
            <a:gdLst>
              <a:gd name="T0" fmla="*/ 43 w 86"/>
              <a:gd name="T1" fmla="*/ 49 h 49"/>
              <a:gd name="T2" fmla="*/ 0 w 86"/>
              <a:gd name="T3" fmla="*/ 23 h 49"/>
              <a:gd name="T4" fmla="*/ 43 w 86"/>
              <a:gd name="T5" fmla="*/ 0 h 49"/>
              <a:gd name="T6" fmla="*/ 86 w 86"/>
              <a:gd name="T7" fmla="*/ 23 h 49"/>
              <a:gd name="T8" fmla="*/ 43 w 86"/>
              <a:gd name="T9" fmla="*/ 49 h 49"/>
            </a:gdLst>
            <a:ahLst/>
            <a:cxnLst>
              <a:cxn ang="0">
                <a:pos x="T0" y="T1"/>
              </a:cxn>
              <a:cxn ang="0">
                <a:pos x="T2" y="T3"/>
              </a:cxn>
              <a:cxn ang="0">
                <a:pos x="T4" y="T5"/>
              </a:cxn>
              <a:cxn ang="0">
                <a:pos x="T6" y="T7"/>
              </a:cxn>
              <a:cxn ang="0">
                <a:pos x="T8" y="T9"/>
              </a:cxn>
            </a:cxnLst>
            <a:rect l="0" t="0" r="r" b="b"/>
            <a:pathLst>
              <a:path w="86" h="49">
                <a:moveTo>
                  <a:pt x="43" y="49"/>
                </a:moveTo>
                <a:lnTo>
                  <a:pt x="0" y="23"/>
                </a:lnTo>
                <a:lnTo>
                  <a:pt x="43" y="0"/>
                </a:lnTo>
                <a:lnTo>
                  <a:pt x="86" y="23"/>
                </a:lnTo>
                <a:lnTo>
                  <a:pt x="43" y="49"/>
                </a:ln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53" name="Freeform 46"/>
          <p:cNvSpPr>
            <a:spLocks/>
          </p:cNvSpPr>
          <p:nvPr/>
        </p:nvSpPr>
        <p:spPr bwMode="auto">
          <a:xfrm>
            <a:off x="8777739" y="2773961"/>
            <a:ext cx="43438" cy="104763"/>
          </a:xfrm>
          <a:custGeom>
            <a:avLst/>
            <a:gdLst>
              <a:gd name="T0" fmla="*/ 8 w 8"/>
              <a:gd name="T1" fmla="*/ 0 h 19"/>
              <a:gd name="T2" fmla="*/ 8 w 8"/>
              <a:gd name="T3" fmla="*/ 19 h 19"/>
              <a:gd name="T4" fmla="*/ 4 w 8"/>
              <a:gd name="T5" fmla="*/ 19 h 19"/>
              <a:gd name="T6" fmla="*/ 4 w 8"/>
              <a:gd name="T7" fmla="*/ 4 h 19"/>
              <a:gd name="T8" fmla="*/ 3 w 8"/>
              <a:gd name="T9" fmla="*/ 5 h 19"/>
              <a:gd name="T10" fmla="*/ 2 w 8"/>
              <a:gd name="T11" fmla="*/ 6 h 19"/>
              <a:gd name="T12" fmla="*/ 1 w 8"/>
              <a:gd name="T13" fmla="*/ 6 h 19"/>
              <a:gd name="T14" fmla="*/ 0 w 8"/>
              <a:gd name="T15" fmla="*/ 6 h 19"/>
              <a:gd name="T16" fmla="*/ 0 w 8"/>
              <a:gd name="T17" fmla="*/ 2 h 19"/>
              <a:gd name="T18" fmla="*/ 3 w 8"/>
              <a:gd name="T19" fmla="*/ 1 h 19"/>
              <a:gd name="T20" fmla="*/ 6 w 8"/>
              <a:gd name="T21" fmla="*/ 0 h 19"/>
              <a:gd name="T22" fmla="*/ 8 w 8"/>
              <a:gd name="T23" fmla="*/ 0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 h="19">
                <a:moveTo>
                  <a:pt x="8" y="0"/>
                </a:moveTo>
                <a:cubicBezTo>
                  <a:pt x="8" y="19"/>
                  <a:pt x="8" y="19"/>
                  <a:pt x="8" y="19"/>
                </a:cubicBezTo>
                <a:cubicBezTo>
                  <a:pt x="4" y="19"/>
                  <a:pt x="4" y="19"/>
                  <a:pt x="4" y="19"/>
                </a:cubicBezTo>
                <a:cubicBezTo>
                  <a:pt x="4" y="4"/>
                  <a:pt x="4" y="4"/>
                  <a:pt x="4" y="4"/>
                </a:cubicBezTo>
                <a:cubicBezTo>
                  <a:pt x="4" y="4"/>
                  <a:pt x="3" y="5"/>
                  <a:pt x="3" y="5"/>
                </a:cubicBezTo>
                <a:cubicBezTo>
                  <a:pt x="3" y="5"/>
                  <a:pt x="3" y="5"/>
                  <a:pt x="2" y="6"/>
                </a:cubicBezTo>
                <a:cubicBezTo>
                  <a:pt x="2" y="6"/>
                  <a:pt x="1" y="6"/>
                  <a:pt x="1" y="6"/>
                </a:cubicBezTo>
                <a:cubicBezTo>
                  <a:pt x="1" y="6"/>
                  <a:pt x="0" y="6"/>
                  <a:pt x="0" y="6"/>
                </a:cubicBezTo>
                <a:cubicBezTo>
                  <a:pt x="0" y="2"/>
                  <a:pt x="0" y="2"/>
                  <a:pt x="0" y="2"/>
                </a:cubicBezTo>
                <a:cubicBezTo>
                  <a:pt x="1" y="2"/>
                  <a:pt x="2" y="2"/>
                  <a:pt x="3" y="1"/>
                </a:cubicBezTo>
                <a:cubicBezTo>
                  <a:pt x="4" y="1"/>
                  <a:pt x="5" y="0"/>
                  <a:pt x="6" y="0"/>
                </a:cubicBezTo>
                <a:lnTo>
                  <a:pt x="8" y="0"/>
                </a:lnTo>
                <a:close/>
              </a:path>
            </a:pathLst>
          </a:custGeom>
          <a:solidFill>
            <a:schemeClr val="accent3"/>
          </a:solidFill>
          <a:ln>
            <a:noFill/>
          </a:ln>
        </p:spPr>
        <p:txBody>
          <a:bodyPr vert="horz" wrap="square" lIns="91440" tIns="45720" rIns="91440" bIns="45720" numCol="1" anchor="t" anchorCtr="0" compatLnSpc="1">
            <a:prstTxWarp prst="textNoShape">
              <a:avLst/>
            </a:prstTxWarp>
          </a:bodyPr>
          <a:lstStyle/>
          <a:p>
            <a:endParaRPr lang="en-US"/>
          </a:p>
        </p:txBody>
      </p:sp>
      <p:sp>
        <p:nvSpPr>
          <p:cNvPr id="54" name="Freeform 47"/>
          <p:cNvSpPr>
            <a:spLocks noEditPoints="1"/>
          </p:cNvSpPr>
          <p:nvPr/>
        </p:nvSpPr>
        <p:spPr bwMode="auto">
          <a:xfrm>
            <a:off x="8859505" y="2773961"/>
            <a:ext cx="81766" cy="104763"/>
          </a:xfrm>
          <a:custGeom>
            <a:avLst/>
            <a:gdLst>
              <a:gd name="T0" fmla="*/ 8 w 15"/>
              <a:gd name="T1" fmla="*/ 19 h 19"/>
              <a:gd name="T2" fmla="*/ 0 w 15"/>
              <a:gd name="T3" fmla="*/ 10 h 19"/>
              <a:gd name="T4" fmla="*/ 2 w 15"/>
              <a:gd name="T5" fmla="*/ 2 h 19"/>
              <a:gd name="T6" fmla="*/ 8 w 15"/>
              <a:gd name="T7" fmla="*/ 0 h 19"/>
              <a:gd name="T8" fmla="*/ 15 w 15"/>
              <a:gd name="T9" fmla="*/ 10 h 19"/>
              <a:gd name="T10" fmla="*/ 13 w 15"/>
              <a:gd name="T11" fmla="*/ 17 h 19"/>
              <a:gd name="T12" fmla="*/ 8 w 15"/>
              <a:gd name="T13" fmla="*/ 19 h 19"/>
              <a:gd name="T14" fmla="*/ 8 w 15"/>
              <a:gd name="T15" fmla="*/ 3 h 19"/>
              <a:gd name="T16" fmla="*/ 5 w 15"/>
              <a:gd name="T17" fmla="*/ 10 h 19"/>
              <a:gd name="T18" fmla="*/ 8 w 15"/>
              <a:gd name="T19" fmla="*/ 16 h 19"/>
              <a:gd name="T20" fmla="*/ 10 w 15"/>
              <a:gd name="T21" fmla="*/ 10 h 19"/>
              <a:gd name="T22" fmla="*/ 8 w 15"/>
              <a:gd name="T23" fmla="*/ 3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5" h="19">
                <a:moveTo>
                  <a:pt x="8" y="19"/>
                </a:moveTo>
                <a:cubicBezTo>
                  <a:pt x="2" y="19"/>
                  <a:pt x="0" y="17"/>
                  <a:pt x="0" y="10"/>
                </a:cubicBezTo>
                <a:cubicBezTo>
                  <a:pt x="0" y="6"/>
                  <a:pt x="1" y="4"/>
                  <a:pt x="2" y="2"/>
                </a:cubicBezTo>
                <a:cubicBezTo>
                  <a:pt x="3" y="1"/>
                  <a:pt x="5" y="0"/>
                  <a:pt x="8" y="0"/>
                </a:cubicBezTo>
                <a:cubicBezTo>
                  <a:pt x="12" y="0"/>
                  <a:pt x="15" y="3"/>
                  <a:pt x="15" y="10"/>
                </a:cubicBezTo>
                <a:cubicBezTo>
                  <a:pt x="15" y="13"/>
                  <a:pt x="14" y="15"/>
                  <a:pt x="13" y="17"/>
                </a:cubicBezTo>
                <a:cubicBezTo>
                  <a:pt x="11" y="19"/>
                  <a:pt x="10" y="19"/>
                  <a:pt x="8" y="19"/>
                </a:cubicBezTo>
                <a:close/>
                <a:moveTo>
                  <a:pt x="8" y="3"/>
                </a:moveTo>
                <a:cubicBezTo>
                  <a:pt x="5" y="3"/>
                  <a:pt x="5" y="5"/>
                  <a:pt x="5" y="10"/>
                </a:cubicBezTo>
                <a:cubicBezTo>
                  <a:pt x="5" y="14"/>
                  <a:pt x="5" y="16"/>
                  <a:pt x="8" y="16"/>
                </a:cubicBezTo>
                <a:cubicBezTo>
                  <a:pt x="9" y="16"/>
                  <a:pt x="10" y="14"/>
                  <a:pt x="10" y="10"/>
                </a:cubicBezTo>
                <a:cubicBezTo>
                  <a:pt x="10" y="5"/>
                  <a:pt x="9" y="3"/>
                  <a:pt x="8" y="3"/>
                </a:cubicBezTo>
                <a:close/>
              </a:path>
            </a:pathLst>
          </a:custGeom>
          <a:solidFill>
            <a:schemeClr val="accent3"/>
          </a:solidFill>
          <a:ln>
            <a:noFill/>
          </a:ln>
        </p:spPr>
        <p:txBody>
          <a:bodyPr vert="horz" wrap="square" lIns="91440" tIns="45720" rIns="91440" bIns="45720" numCol="1" anchor="t" anchorCtr="0" compatLnSpc="1">
            <a:prstTxWarp prst="textNoShape">
              <a:avLst/>
            </a:prstTxWarp>
          </a:bodyPr>
          <a:lstStyle/>
          <a:p>
            <a:endParaRPr lang="en-US"/>
          </a:p>
        </p:txBody>
      </p:sp>
      <p:sp>
        <p:nvSpPr>
          <p:cNvPr id="55" name="Freeform 48"/>
          <p:cNvSpPr>
            <a:spLocks/>
          </p:cNvSpPr>
          <p:nvPr/>
        </p:nvSpPr>
        <p:spPr bwMode="auto">
          <a:xfrm>
            <a:off x="8964268" y="2773961"/>
            <a:ext cx="43438" cy="104763"/>
          </a:xfrm>
          <a:custGeom>
            <a:avLst/>
            <a:gdLst>
              <a:gd name="T0" fmla="*/ 8 w 8"/>
              <a:gd name="T1" fmla="*/ 0 h 19"/>
              <a:gd name="T2" fmla="*/ 8 w 8"/>
              <a:gd name="T3" fmla="*/ 19 h 19"/>
              <a:gd name="T4" fmla="*/ 4 w 8"/>
              <a:gd name="T5" fmla="*/ 19 h 19"/>
              <a:gd name="T6" fmla="*/ 4 w 8"/>
              <a:gd name="T7" fmla="*/ 4 h 19"/>
              <a:gd name="T8" fmla="*/ 3 w 8"/>
              <a:gd name="T9" fmla="*/ 5 h 19"/>
              <a:gd name="T10" fmla="*/ 2 w 8"/>
              <a:gd name="T11" fmla="*/ 6 h 19"/>
              <a:gd name="T12" fmla="*/ 1 w 8"/>
              <a:gd name="T13" fmla="*/ 6 h 19"/>
              <a:gd name="T14" fmla="*/ 0 w 8"/>
              <a:gd name="T15" fmla="*/ 6 h 19"/>
              <a:gd name="T16" fmla="*/ 0 w 8"/>
              <a:gd name="T17" fmla="*/ 2 h 19"/>
              <a:gd name="T18" fmla="*/ 3 w 8"/>
              <a:gd name="T19" fmla="*/ 1 h 19"/>
              <a:gd name="T20" fmla="*/ 5 w 8"/>
              <a:gd name="T21" fmla="*/ 0 h 19"/>
              <a:gd name="T22" fmla="*/ 8 w 8"/>
              <a:gd name="T23" fmla="*/ 0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 h="19">
                <a:moveTo>
                  <a:pt x="8" y="0"/>
                </a:moveTo>
                <a:cubicBezTo>
                  <a:pt x="8" y="19"/>
                  <a:pt x="8" y="19"/>
                  <a:pt x="8" y="19"/>
                </a:cubicBezTo>
                <a:cubicBezTo>
                  <a:pt x="4" y="19"/>
                  <a:pt x="4" y="19"/>
                  <a:pt x="4" y="19"/>
                </a:cubicBezTo>
                <a:cubicBezTo>
                  <a:pt x="4" y="4"/>
                  <a:pt x="4" y="4"/>
                  <a:pt x="4" y="4"/>
                </a:cubicBezTo>
                <a:cubicBezTo>
                  <a:pt x="4" y="4"/>
                  <a:pt x="3" y="5"/>
                  <a:pt x="3" y="5"/>
                </a:cubicBezTo>
                <a:cubicBezTo>
                  <a:pt x="3" y="5"/>
                  <a:pt x="2" y="5"/>
                  <a:pt x="2" y="6"/>
                </a:cubicBezTo>
                <a:cubicBezTo>
                  <a:pt x="2" y="6"/>
                  <a:pt x="1" y="6"/>
                  <a:pt x="1" y="6"/>
                </a:cubicBezTo>
                <a:cubicBezTo>
                  <a:pt x="0" y="6"/>
                  <a:pt x="0" y="6"/>
                  <a:pt x="0" y="6"/>
                </a:cubicBezTo>
                <a:cubicBezTo>
                  <a:pt x="0" y="2"/>
                  <a:pt x="0" y="2"/>
                  <a:pt x="0" y="2"/>
                </a:cubicBezTo>
                <a:cubicBezTo>
                  <a:pt x="1" y="2"/>
                  <a:pt x="2" y="2"/>
                  <a:pt x="3" y="1"/>
                </a:cubicBezTo>
                <a:cubicBezTo>
                  <a:pt x="4" y="1"/>
                  <a:pt x="5" y="0"/>
                  <a:pt x="5" y="0"/>
                </a:cubicBezTo>
                <a:lnTo>
                  <a:pt x="8" y="0"/>
                </a:lnTo>
                <a:close/>
              </a:path>
            </a:pathLst>
          </a:custGeom>
          <a:solidFill>
            <a:schemeClr val="accent3"/>
          </a:solidFill>
          <a:ln>
            <a:noFill/>
          </a:ln>
        </p:spPr>
        <p:txBody>
          <a:bodyPr vert="horz" wrap="square" lIns="91440" tIns="45720" rIns="91440" bIns="45720" numCol="1" anchor="t" anchorCtr="0" compatLnSpc="1">
            <a:prstTxWarp prst="textNoShape">
              <a:avLst/>
            </a:prstTxWarp>
          </a:bodyPr>
          <a:lstStyle/>
          <a:p>
            <a:endParaRPr lang="en-US"/>
          </a:p>
        </p:txBody>
      </p:sp>
      <p:sp>
        <p:nvSpPr>
          <p:cNvPr id="56" name="Freeform 49"/>
          <p:cNvSpPr>
            <a:spLocks noEditPoints="1"/>
          </p:cNvSpPr>
          <p:nvPr/>
        </p:nvSpPr>
        <p:spPr bwMode="auto">
          <a:xfrm>
            <a:off x="8767518" y="2922163"/>
            <a:ext cx="76656" cy="109873"/>
          </a:xfrm>
          <a:custGeom>
            <a:avLst/>
            <a:gdLst>
              <a:gd name="T0" fmla="*/ 7 w 14"/>
              <a:gd name="T1" fmla="*/ 20 h 20"/>
              <a:gd name="T2" fmla="*/ 0 w 14"/>
              <a:gd name="T3" fmla="*/ 10 h 20"/>
              <a:gd name="T4" fmla="*/ 2 w 14"/>
              <a:gd name="T5" fmla="*/ 3 h 20"/>
              <a:gd name="T6" fmla="*/ 8 w 14"/>
              <a:gd name="T7" fmla="*/ 0 h 20"/>
              <a:gd name="T8" fmla="*/ 14 w 14"/>
              <a:gd name="T9" fmla="*/ 10 h 20"/>
              <a:gd name="T10" fmla="*/ 13 w 14"/>
              <a:gd name="T11" fmla="*/ 18 h 20"/>
              <a:gd name="T12" fmla="*/ 7 w 14"/>
              <a:gd name="T13" fmla="*/ 20 h 20"/>
              <a:gd name="T14" fmla="*/ 7 w 14"/>
              <a:gd name="T15" fmla="*/ 4 h 20"/>
              <a:gd name="T16" fmla="*/ 4 w 14"/>
              <a:gd name="T17" fmla="*/ 10 h 20"/>
              <a:gd name="T18" fmla="*/ 7 w 14"/>
              <a:gd name="T19" fmla="*/ 17 h 20"/>
              <a:gd name="T20" fmla="*/ 10 w 14"/>
              <a:gd name="T21" fmla="*/ 10 h 20"/>
              <a:gd name="T22" fmla="*/ 7 w 14"/>
              <a:gd name="T23" fmla="*/ 4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4" h="20">
                <a:moveTo>
                  <a:pt x="7" y="20"/>
                </a:moveTo>
                <a:cubicBezTo>
                  <a:pt x="2" y="20"/>
                  <a:pt x="0" y="17"/>
                  <a:pt x="0" y="10"/>
                </a:cubicBezTo>
                <a:cubicBezTo>
                  <a:pt x="0" y="7"/>
                  <a:pt x="1" y="5"/>
                  <a:pt x="2" y="3"/>
                </a:cubicBezTo>
                <a:cubicBezTo>
                  <a:pt x="3" y="1"/>
                  <a:pt x="5" y="0"/>
                  <a:pt x="8" y="0"/>
                </a:cubicBezTo>
                <a:cubicBezTo>
                  <a:pt x="12" y="0"/>
                  <a:pt x="14" y="4"/>
                  <a:pt x="14" y="10"/>
                </a:cubicBezTo>
                <a:cubicBezTo>
                  <a:pt x="14" y="13"/>
                  <a:pt x="14" y="16"/>
                  <a:pt x="13" y="18"/>
                </a:cubicBezTo>
                <a:cubicBezTo>
                  <a:pt x="11" y="19"/>
                  <a:pt x="9" y="20"/>
                  <a:pt x="7" y="20"/>
                </a:cubicBezTo>
                <a:close/>
                <a:moveTo>
                  <a:pt x="7" y="4"/>
                </a:moveTo>
                <a:cubicBezTo>
                  <a:pt x="6" y="4"/>
                  <a:pt x="4" y="6"/>
                  <a:pt x="4" y="10"/>
                </a:cubicBezTo>
                <a:cubicBezTo>
                  <a:pt x="4" y="15"/>
                  <a:pt x="6" y="17"/>
                  <a:pt x="7" y="17"/>
                </a:cubicBezTo>
                <a:cubicBezTo>
                  <a:pt x="9" y="17"/>
                  <a:pt x="10" y="15"/>
                  <a:pt x="10" y="10"/>
                </a:cubicBezTo>
                <a:cubicBezTo>
                  <a:pt x="10" y="6"/>
                  <a:pt x="9" y="4"/>
                  <a:pt x="7" y="4"/>
                </a:cubicBezTo>
                <a:close/>
              </a:path>
            </a:pathLst>
          </a:custGeom>
          <a:solidFill>
            <a:schemeClr val="accent3"/>
          </a:solidFill>
          <a:ln>
            <a:noFill/>
          </a:ln>
        </p:spPr>
        <p:txBody>
          <a:bodyPr vert="horz" wrap="square" lIns="91440" tIns="45720" rIns="91440" bIns="45720" numCol="1" anchor="t" anchorCtr="0" compatLnSpc="1">
            <a:prstTxWarp prst="textNoShape">
              <a:avLst/>
            </a:prstTxWarp>
          </a:bodyPr>
          <a:lstStyle/>
          <a:p>
            <a:endParaRPr lang="en-US"/>
          </a:p>
        </p:txBody>
      </p:sp>
      <p:sp>
        <p:nvSpPr>
          <p:cNvPr id="57" name="Freeform 50"/>
          <p:cNvSpPr>
            <a:spLocks/>
          </p:cNvSpPr>
          <p:nvPr/>
        </p:nvSpPr>
        <p:spPr bwMode="auto">
          <a:xfrm>
            <a:off x="8872281" y="2922163"/>
            <a:ext cx="48549" cy="109873"/>
          </a:xfrm>
          <a:custGeom>
            <a:avLst/>
            <a:gdLst>
              <a:gd name="T0" fmla="*/ 9 w 9"/>
              <a:gd name="T1" fmla="*/ 0 h 20"/>
              <a:gd name="T2" fmla="*/ 9 w 9"/>
              <a:gd name="T3" fmla="*/ 20 h 20"/>
              <a:gd name="T4" fmla="*/ 4 w 9"/>
              <a:gd name="T5" fmla="*/ 20 h 20"/>
              <a:gd name="T6" fmla="*/ 4 w 9"/>
              <a:gd name="T7" fmla="*/ 5 h 20"/>
              <a:gd name="T8" fmla="*/ 4 w 9"/>
              <a:gd name="T9" fmla="*/ 6 h 20"/>
              <a:gd name="T10" fmla="*/ 3 w 9"/>
              <a:gd name="T11" fmla="*/ 6 h 20"/>
              <a:gd name="T12" fmla="*/ 1 w 9"/>
              <a:gd name="T13" fmla="*/ 6 h 20"/>
              <a:gd name="T14" fmla="*/ 0 w 9"/>
              <a:gd name="T15" fmla="*/ 7 h 20"/>
              <a:gd name="T16" fmla="*/ 0 w 9"/>
              <a:gd name="T17" fmla="*/ 3 h 20"/>
              <a:gd name="T18" fmla="*/ 4 w 9"/>
              <a:gd name="T19" fmla="*/ 2 h 20"/>
              <a:gd name="T20" fmla="*/ 6 w 9"/>
              <a:gd name="T21" fmla="*/ 0 h 20"/>
              <a:gd name="T22" fmla="*/ 9 w 9"/>
              <a:gd name="T23" fmla="*/ 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 h="20">
                <a:moveTo>
                  <a:pt x="9" y="0"/>
                </a:moveTo>
                <a:cubicBezTo>
                  <a:pt x="9" y="20"/>
                  <a:pt x="9" y="20"/>
                  <a:pt x="9" y="20"/>
                </a:cubicBezTo>
                <a:cubicBezTo>
                  <a:pt x="4" y="20"/>
                  <a:pt x="4" y="20"/>
                  <a:pt x="4" y="20"/>
                </a:cubicBezTo>
                <a:cubicBezTo>
                  <a:pt x="4" y="5"/>
                  <a:pt x="4" y="5"/>
                  <a:pt x="4" y="5"/>
                </a:cubicBezTo>
                <a:cubicBezTo>
                  <a:pt x="4" y="5"/>
                  <a:pt x="4" y="6"/>
                  <a:pt x="4" y="6"/>
                </a:cubicBezTo>
                <a:cubicBezTo>
                  <a:pt x="4" y="6"/>
                  <a:pt x="3" y="6"/>
                  <a:pt x="3" y="6"/>
                </a:cubicBezTo>
                <a:cubicBezTo>
                  <a:pt x="2" y="6"/>
                  <a:pt x="2" y="6"/>
                  <a:pt x="1" y="6"/>
                </a:cubicBezTo>
                <a:cubicBezTo>
                  <a:pt x="1" y="7"/>
                  <a:pt x="1" y="7"/>
                  <a:pt x="0" y="7"/>
                </a:cubicBezTo>
                <a:cubicBezTo>
                  <a:pt x="0" y="3"/>
                  <a:pt x="0" y="3"/>
                  <a:pt x="0" y="3"/>
                </a:cubicBezTo>
                <a:cubicBezTo>
                  <a:pt x="1" y="3"/>
                  <a:pt x="3" y="2"/>
                  <a:pt x="4" y="2"/>
                </a:cubicBezTo>
                <a:cubicBezTo>
                  <a:pt x="4" y="2"/>
                  <a:pt x="6" y="1"/>
                  <a:pt x="6" y="0"/>
                </a:cubicBezTo>
                <a:lnTo>
                  <a:pt x="9" y="0"/>
                </a:lnTo>
                <a:close/>
              </a:path>
            </a:pathLst>
          </a:custGeom>
          <a:solidFill>
            <a:schemeClr val="accent3"/>
          </a:solidFill>
          <a:ln>
            <a:noFill/>
          </a:ln>
        </p:spPr>
        <p:txBody>
          <a:bodyPr vert="horz" wrap="square" lIns="91440" tIns="45720" rIns="91440" bIns="45720" numCol="1" anchor="t" anchorCtr="0" compatLnSpc="1">
            <a:prstTxWarp prst="textNoShape">
              <a:avLst/>
            </a:prstTxWarp>
          </a:bodyPr>
          <a:lstStyle/>
          <a:p>
            <a:endParaRPr lang="en-US"/>
          </a:p>
        </p:txBody>
      </p:sp>
      <p:sp>
        <p:nvSpPr>
          <p:cNvPr id="58" name="Freeform 51"/>
          <p:cNvSpPr>
            <a:spLocks noEditPoints="1"/>
          </p:cNvSpPr>
          <p:nvPr/>
        </p:nvSpPr>
        <p:spPr bwMode="auto">
          <a:xfrm>
            <a:off x="8954048" y="2922163"/>
            <a:ext cx="76656" cy="109873"/>
          </a:xfrm>
          <a:custGeom>
            <a:avLst/>
            <a:gdLst>
              <a:gd name="T0" fmla="*/ 6 w 14"/>
              <a:gd name="T1" fmla="*/ 20 h 20"/>
              <a:gd name="T2" fmla="*/ 0 w 14"/>
              <a:gd name="T3" fmla="*/ 10 h 20"/>
              <a:gd name="T4" fmla="*/ 1 w 14"/>
              <a:gd name="T5" fmla="*/ 3 h 20"/>
              <a:gd name="T6" fmla="*/ 7 w 14"/>
              <a:gd name="T7" fmla="*/ 0 h 20"/>
              <a:gd name="T8" fmla="*/ 14 w 14"/>
              <a:gd name="T9" fmla="*/ 10 h 20"/>
              <a:gd name="T10" fmla="*/ 12 w 14"/>
              <a:gd name="T11" fmla="*/ 18 h 20"/>
              <a:gd name="T12" fmla="*/ 6 w 14"/>
              <a:gd name="T13" fmla="*/ 20 h 20"/>
              <a:gd name="T14" fmla="*/ 7 w 14"/>
              <a:gd name="T15" fmla="*/ 4 h 20"/>
              <a:gd name="T16" fmla="*/ 4 w 14"/>
              <a:gd name="T17" fmla="*/ 10 h 20"/>
              <a:gd name="T18" fmla="*/ 7 w 14"/>
              <a:gd name="T19" fmla="*/ 17 h 20"/>
              <a:gd name="T20" fmla="*/ 9 w 14"/>
              <a:gd name="T21" fmla="*/ 10 h 20"/>
              <a:gd name="T22" fmla="*/ 7 w 14"/>
              <a:gd name="T23" fmla="*/ 4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4" h="20">
                <a:moveTo>
                  <a:pt x="6" y="20"/>
                </a:moveTo>
                <a:cubicBezTo>
                  <a:pt x="2" y="20"/>
                  <a:pt x="0" y="17"/>
                  <a:pt x="0" y="10"/>
                </a:cubicBezTo>
                <a:cubicBezTo>
                  <a:pt x="0" y="7"/>
                  <a:pt x="0" y="5"/>
                  <a:pt x="1" y="3"/>
                </a:cubicBezTo>
                <a:cubicBezTo>
                  <a:pt x="3" y="1"/>
                  <a:pt x="5" y="0"/>
                  <a:pt x="7" y="0"/>
                </a:cubicBezTo>
                <a:cubicBezTo>
                  <a:pt x="11" y="0"/>
                  <a:pt x="14" y="4"/>
                  <a:pt x="14" y="10"/>
                </a:cubicBezTo>
                <a:cubicBezTo>
                  <a:pt x="14" y="13"/>
                  <a:pt x="13" y="16"/>
                  <a:pt x="12" y="18"/>
                </a:cubicBezTo>
                <a:cubicBezTo>
                  <a:pt x="10" y="19"/>
                  <a:pt x="9" y="20"/>
                  <a:pt x="6" y="20"/>
                </a:cubicBezTo>
                <a:close/>
                <a:moveTo>
                  <a:pt x="7" y="4"/>
                </a:moveTo>
                <a:cubicBezTo>
                  <a:pt x="5" y="4"/>
                  <a:pt x="4" y="6"/>
                  <a:pt x="4" y="10"/>
                </a:cubicBezTo>
                <a:cubicBezTo>
                  <a:pt x="4" y="15"/>
                  <a:pt x="5" y="17"/>
                  <a:pt x="7" y="17"/>
                </a:cubicBezTo>
                <a:cubicBezTo>
                  <a:pt x="8" y="17"/>
                  <a:pt x="9" y="15"/>
                  <a:pt x="9" y="10"/>
                </a:cubicBezTo>
                <a:cubicBezTo>
                  <a:pt x="9" y="6"/>
                  <a:pt x="8" y="4"/>
                  <a:pt x="7" y="4"/>
                </a:cubicBezTo>
                <a:close/>
              </a:path>
            </a:pathLst>
          </a:custGeom>
          <a:solidFill>
            <a:schemeClr val="accent3"/>
          </a:solidFill>
          <a:ln>
            <a:noFill/>
          </a:ln>
        </p:spPr>
        <p:txBody>
          <a:bodyPr vert="horz" wrap="square" lIns="91440" tIns="45720" rIns="91440" bIns="45720" numCol="1" anchor="t" anchorCtr="0" compatLnSpc="1">
            <a:prstTxWarp prst="textNoShape">
              <a:avLst/>
            </a:prstTxWarp>
          </a:bodyPr>
          <a:lstStyle/>
          <a:p>
            <a:endParaRPr lang="en-US"/>
          </a:p>
        </p:txBody>
      </p:sp>
      <p:sp>
        <p:nvSpPr>
          <p:cNvPr id="59" name="Freeform 52"/>
          <p:cNvSpPr>
            <a:spLocks noEditPoints="1"/>
          </p:cNvSpPr>
          <p:nvPr/>
        </p:nvSpPr>
        <p:spPr bwMode="auto">
          <a:xfrm>
            <a:off x="8767518" y="3075474"/>
            <a:ext cx="76656" cy="109873"/>
          </a:xfrm>
          <a:custGeom>
            <a:avLst/>
            <a:gdLst>
              <a:gd name="T0" fmla="*/ 7 w 14"/>
              <a:gd name="T1" fmla="*/ 20 h 20"/>
              <a:gd name="T2" fmla="*/ 0 w 14"/>
              <a:gd name="T3" fmla="*/ 10 h 20"/>
              <a:gd name="T4" fmla="*/ 2 w 14"/>
              <a:gd name="T5" fmla="*/ 3 h 20"/>
              <a:gd name="T6" fmla="*/ 8 w 14"/>
              <a:gd name="T7" fmla="*/ 0 h 20"/>
              <a:gd name="T8" fmla="*/ 14 w 14"/>
              <a:gd name="T9" fmla="*/ 10 h 20"/>
              <a:gd name="T10" fmla="*/ 13 w 14"/>
              <a:gd name="T11" fmla="*/ 17 h 20"/>
              <a:gd name="T12" fmla="*/ 7 w 14"/>
              <a:gd name="T13" fmla="*/ 20 h 20"/>
              <a:gd name="T14" fmla="*/ 7 w 14"/>
              <a:gd name="T15" fmla="*/ 3 h 20"/>
              <a:gd name="T16" fmla="*/ 4 w 14"/>
              <a:gd name="T17" fmla="*/ 10 h 20"/>
              <a:gd name="T18" fmla="*/ 7 w 14"/>
              <a:gd name="T19" fmla="*/ 17 h 20"/>
              <a:gd name="T20" fmla="*/ 10 w 14"/>
              <a:gd name="T21" fmla="*/ 10 h 20"/>
              <a:gd name="T22" fmla="*/ 7 w 14"/>
              <a:gd name="T23" fmla="*/ 3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4" h="20">
                <a:moveTo>
                  <a:pt x="7" y="20"/>
                </a:moveTo>
                <a:cubicBezTo>
                  <a:pt x="2" y="20"/>
                  <a:pt x="0" y="17"/>
                  <a:pt x="0" y="10"/>
                </a:cubicBezTo>
                <a:cubicBezTo>
                  <a:pt x="0" y="7"/>
                  <a:pt x="1" y="5"/>
                  <a:pt x="2" y="3"/>
                </a:cubicBezTo>
                <a:cubicBezTo>
                  <a:pt x="3" y="1"/>
                  <a:pt x="5" y="0"/>
                  <a:pt x="8" y="0"/>
                </a:cubicBezTo>
                <a:cubicBezTo>
                  <a:pt x="12" y="0"/>
                  <a:pt x="14" y="3"/>
                  <a:pt x="14" y="10"/>
                </a:cubicBezTo>
                <a:cubicBezTo>
                  <a:pt x="14" y="13"/>
                  <a:pt x="14" y="15"/>
                  <a:pt x="13" y="17"/>
                </a:cubicBezTo>
                <a:cubicBezTo>
                  <a:pt x="11" y="19"/>
                  <a:pt x="9" y="20"/>
                  <a:pt x="7" y="20"/>
                </a:cubicBezTo>
                <a:close/>
                <a:moveTo>
                  <a:pt x="7" y="3"/>
                </a:moveTo>
                <a:cubicBezTo>
                  <a:pt x="6" y="3"/>
                  <a:pt x="4" y="6"/>
                  <a:pt x="4" y="10"/>
                </a:cubicBezTo>
                <a:cubicBezTo>
                  <a:pt x="4" y="15"/>
                  <a:pt x="6" y="17"/>
                  <a:pt x="7" y="17"/>
                </a:cubicBezTo>
                <a:cubicBezTo>
                  <a:pt x="9" y="17"/>
                  <a:pt x="10" y="14"/>
                  <a:pt x="10" y="10"/>
                </a:cubicBezTo>
                <a:cubicBezTo>
                  <a:pt x="10" y="5"/>
                  <a:pt x="9" y="3"/>
                  <a:pt x="7" y="3"/>
                </a:cubicBezTo>
                <a:close/>
              </a:path>
            </a:pathLst>
          </a:custGeom>
          <a:solidFill>
            <a:srgbClr val="00827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0" name="Freeform 53"/>
          <p:cNvSpPr>
            <a:spLocks noEditPoints="1"/>
          </p:cNvSpPr>
          <p:nvPr/>
        </p:nvSpPr>
        <p:spPr bwMode="auto">
          <a:xfrm>
            <a:off x="8859505" y="3075474"/>
            <a:ext cx="81766" cy="109873"/>
          </a:xfrm>
          <a:custGeom>
            <a:avLst/>
            <a:gdLst>
              <a:gd name="T0" fmla="*/ 8 w 15"/>
              <a:gd name="T1" fmla="*/ 20 h 20"/>
              <a:gd name="T2" fmla="*/ 0 w 15"/>
              <a:gd name="T3" fmla="*/ 10 h 20"/>
              <a:gd name="T4" fmla="*/ 2 w 15"/>
              <a:gd name="T5" fmla="*/ 3 h 20"/>
              <a:gd name="T6" fmla="*/ 8 w 15"/>
              <a:gd name="T7" fmla="*/ 0 h 20"/>
              <a:gd name="T8" fmla="*/ 15 w 15"/>
              <a:gd name="T9" fmla="*/ 10 h 20"/>
              <a:gd name="T10" fmla="*/ 13 w 15"/>
              <a:gd name="T11" fmla="*/ 17 h 20"/>
              <a:gd name="T12" fmla="*/ 8 w 15"/>
              <a:gd name="T13" fmla="*/ 20 h 20"/>
              <a:gd name="T14" fmla="*/ 8 w 15"/>
              <a:gd name="T15" fmla="*/ 3 h 20"/>
              <a:gd name="T16" fmla="*/ 5 w 15"/>
              <a:gd name="T17" fmla="*/ 10 h 20"/>
              <a:gd name="T18" fmla="*/ 8 w 15"/>
              <a:gd name="T19" fmla="*/ 17 h 20"/>
              <a:gd name="T20" fmla="*/ 10 w 15"/>
              <a:gd name="T21" fmla="*/ 10 h 20"/>
              <a:gd name="T22" fmla="*/ 8 w 15"/>
              <a:gd name="T23" fmla="*/ 3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5" h="20">
                <a:moveTo>
                  <a:pt x="8" y="20"/>
                </a:moveTo>
                <a:cubicBezTo>
                  <a:pt x="2" y="20"/>
                  <a:pt x="0" y="17"/>
                  <a:pt x="0" y="10"/>
                </a:cubicBezTo>
                <a:cubicBezTo>
                  <a:pt x="0" y="7"/>
                  <a:pt x="1" y="5"/>
                  <a:pt x="2" y="3"/>
                </a:cubicBezTo>
                <a:cubicBezTo>
                  <a:pt x="3" y="1"/>
                  <a:pt x="5" y="0"/>
                  <a:pt x="8" y="0"/>
                </a:cubicBezTo>
                <a:cubicBezTo>
                  <a:pt x="12" y="0"/>
                  <a:pt x="15" y="3"/>
                  <a:pt x="15" y="10"/>
                </a:cubicBezTo>
                <a:cubicBezTo>
                  <a:pt x="15" y="13"/>
                  <a:pt x="14" y="15"/>
                  <a:pt x="13" y="17"/>
                </a:cubicBezTo>
                <a:cubicBezTo>
                  <a:pt x="11" y="19"/>
                  <a:pt x="10" y="20"/>
                  <a:pt x="8" y="20"/>
                </a:cubicBezTo>
                <a:close/>
                <a:moveTo>
                  <a:pt x="8" y="3"/>
                </a:moveTo>
                <a:cubicBezTo>
                  <a:pt x="5" y="3"/>
                  <a:pt x="5" y="6"/>
                  <a:pt x="5" y="10"/>
                </a:cubicBezTo>
                <a:cubicBezTo>
                  <a:pt x="5" y="15"/>
                  <a:pt x="5" y="17"/>
                  <a:pt x="8" y="17"/>
                </a:cubicBezTo>
                <a:cubicBezTo>
                  <a:pt x="9" y="17"/>
                  <a:pt x="10" y="14"/>
                  <a:pt x="10" y="10"/>
                </a:cubicBezTo>
                <a:cubicBezTo>
                  <a:pt x="10" y="5"/>
                  <a:pt x="9" y="3"/>
                  <a:pt x="8" y="3"/>
                </a:cubicBezTo>
                <a:close/>
              </a:path>
            </a:pathLst>
          </a:custGeom>
          <a:solidFill>
            <a:srgbClr val="00827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1" name="Freeform 54"/>
          <p:cNvSpPr>
            <a:spLocks/>
          </p:cNvSpPr>
          <p:nvPr/>
        </p:nvSpPr>
        <p:spPr bwMode="auto">
          <a:xfrm>
            <a:off x="8964268" y="3075474"/>
            <a:ext cx="43438" cy="109873"/>
          </a:xfrm>
          <a:custGeom>
            <a:avLst/>
            <a:gdLst>
              <a:gd name="T0" fmla="*/ 8 w 8"/>
              <a:gd name="T1" fmla="*/ 0 h 20"/>
              <a:gd name="T2" fmla="*/ 8 w 8"/>
              <a:gd name="T3" fmla="*/ 20 h 20"/>
              <a:gd name="T4" fmla="*/ 4 w 8"/>
              <a:gd name="T5" fmla="*/ 20 h 20"/>
              <a:gd name="T6" fmla="*/ 4 w 8"/>
              <a:gd name="T7" fmla="*/ 5 h 20"/>
              <a:gd name="T8" fmla="*/ 3 w 8"/>
              <a:gd name="T9" fmla="*/ 5 h 20"/>
              <a:gd name="T10" fmla="*/ 2 w 8"/>
              <a:gd name="T11" fmla="*/ 6 h 20"/>
              <a:gd name="T12" fmla="*/ 1 w 8"/>
              <a:gd name="T13" fmla="*/ 6 h 20"/>
              <a:gd name="T14" fmla="*/ 0 w 8"/>
              <a:gd name="T15" fmla="*/ 7 h 20"/>
              <a:gd name="T16" fmla="*/ 0 w 8"/>
              <a:gd name="T17" fmla="*/ 3 h 20"/>
              <a:gd name="T18" fmla="*/ 3 w 8"/>
              <a:gd name="T19" fmla="*/ 2 h 20"/>
              <a:gd name="T20" fmla="*/ 5 w 8"/>
              <a:gd name="T21" fmla="*/ 0 h 20"/>
              <a:gd name="T22" fmla="*/ 8 w 8"/>
              <a:gd name="T23" fmla="*/ 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 h="20">
                <a:moveTo>
                  <a:pt x="8" y="0"/>
                </a:moveTo>
                <a:cubicBezTo>
                  <a:pt x="8" y="20"/>
                  <a:pt x="8" y="20"/>
                  <a:pt x="8" y="20"/>
                </a:cubicBezTo>
                <a:cubicBezTo>
                  <a:pt x="4" y="20"/>
                  <a:pt x="4" y="20"/>
                  <a:pt x="4" y="20"/>
                </a:cubicBezTo>
                <a:cubicBezTo>
                  <a:pt x="4" y="5"/>
                  <a:pt x="4" y="5"/>
                  <a:pt x="4" y="5"/>
                </a:cubicBezTo>
                <a:cubicBezTo>
                  <a:pt x="4" y="5"/>
                  <a:pt x="3" y="5"/>
                  <a:pt x="3" y="5"/>
                </a:cubicBezTo>
                <a:cubicBezTo>
                  <a:pt x="3" y="5"/>
                  <a:pt x="2" y="6"/>
                  <a:pt x="2" y="6"/>
                </a:cubicBezTo>
                <a:cubicBezTo>
                  <a:pt x="2" y="6"/>
                  <a:pt x="1" y="6"/>
                  <a:pt x="1" y="6"/>
                </a:cubicBezTo>
                <a:cubicBezTo>
                  <a:pt x="0" y="6"/>
                  <a:pt x="0" y="6"/>
                  <a:pt x="0" y="7"/>
                </a:cubicBezTo>
                <a:cubicBezTo>
                  <a:pt x="0" y="3"/>
                  <a:pt x="0" y="3"/>
                  <a:pt x="0" y="3"/>
                </a:cubicBezTo>
                <a:cubicBezTo>
                  <a:pt x="1" y="3"/>
                  <a:pt x="2" y="2"/>
                  <a:pt x="3" y="2"/>
                </a:cubicBezTo>
                <a:cubicBezTo>
                  <a:pt x="4" y="1"/>
                  <a:pt x="5" y="1"/>
                  <a:pt x="5" y="0"/>
                </a:cubicBezTo>
                <a:lnTo>
                  <a:pt x="8" y="0"/>
                </a:lnTo>
                <a:close/>
              </a:path>
            </a:pathLst>
          </a:custGeom>
          <a:solidFill>
            <a:srgbClr val="00827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2" name="Freeform 55"/>
          <p:cNvSpPr>
            <a:spLocks/>
          </p:cNvSpPr>
          <p:nvPr/>
        </p:nvSpPr>
        <p:spPr bwMode="auto">
          <a:xfrm>
            <a:off x="9145687" y="2773961"/>
            <a:ext cx="53659" cy="104763"/>
          </a:xfrm>
          <a:custGeom>
            <a:avLst/>
            <a:gdLst>
              <a:gd name="T0" fmla="*/ 10 w 10"/>
              <a:gd name="T1" fmla="*/ 0 h 19"/>
              <a:gd name="T2" fmla="*/ 10 w 10"/>
              <a:gd name="T3" fmla="*/ 19 h 19"/>
              <a:gd name="T4" fmla="*/ 5 w 10"/>
              <a:gd name="T5" fmla="*/ 19 h 19"/>
              <a:gd name="T6" fmla="*/ 5 w 10"/>
              <a:gd name="T7" fmla="*/ 4 h 19"/>
              <a:gd name="T8" fmla="*/ 4 w 10"/>
              <a:gd name="T9" fmla="*/ 5 h 19"/>
              <a:gd name="T10" fmla="*/ 3 w 10"/>
              <a:gd name="T11" fmla="*/ 6 h 19"/>
              <a:gd name="T12" fmla="*/ 2 w 10"/>
              <a:gd name="T13" fmla="*/ 6 h 19"/>
              <a:gd name="T14" fmla="*/ 0 w 10"/>
              <a:gd name="T15" fmla="*/ 6 h 19"/>
              <a:gd name="T16" fmla="*/ 0 w 10"/>
              <a:gd name="T17" fmla="*/ 2 h 19"/>
              <a:gd name="T18" fmla="*/ 4 w 10"/>
              <a:gd name="T19" fmla="*/ 1 h 19"/>
              <a:gd name="T20" fmla="*/ 7 w 10"/>
              <a:gd name="T21" fmla="*/ 0 h 19"/>
              <a:gd name="T22" fmla="*/ 10 w 10"/>
              <a:gd name="T23" fmla="*/ 0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0" h="19">
                <a:moveTo>
                  <a:pt x="10" y="0"/>
                </a:moveTo>
                <a:cubicBezTo>
                  <a:pt x="10" y="19"/>
                  <a:pt x="10" y="19"/>
                  <a:pt x="10" y="19"/>
                </a:cubicBezTo>
                <a:cubicBezTo>
                  <a:pt x="5" y="19"/>
                  <a:pt x="5" y="19"/>
                  <a:pt x="5" y="19"/>
                </a:cubicBezTo>
                <a:cubicBezTo>
                  <a:pt x="5" y="4"/>
                  <a:pt x="5" y="4"/>
                  <a:pt x="5" y="4"/>
                </a:cubicBezTo>
                <a:cubicBezTo>
                  <a:pt x="5" y="4"/>
                  <a:pt x="4" y="5"/>
                  <a:pt x="4" y="5"/>
                </a:cubicBezTo>
                <a:cubicBezTo>
                  <a:pt x="4" y="5"/>
                  <a:pt x="3" y="5"/>
                  <a:pt x="3" y="6"/>
                </a:cubicBezTo>
                <a:cubicBezTo>
                  <a:pt x="3" y="6"/>
                  <a:pt x="2" y="6"/>
                  <a:pt x="2" y="6"/>
                </a:cubicBezTo>
                <a:cubicBezTo>
                  <a:pt x="1" y="6"/>
                  <a:pt x="1" y="6"/>
                  <a:pt x="0" y="6"/>
                </a:cubicBezTo>
                <a:cubicBezTo>
                  <a:pt x="0" y="2"/>
                  <a:pt x="0" y="2"/>
                  <a:pt x="0" y="2"/>
                </a:cubicBezTo>
                <a:cubicBezTo>
                  <a:pt x="2" y="2"/>
                  <a:pt x="3" y="2"/>
                  <a:pt x="4" y="1"/>
                </a:cubicBezTo>
                <a:cubicBezTo>
                  <a:pt x="5" y="1"/>
                  <a:pt x="6" y="0"/>
                  <a:pt x="7" y="0"/>
                </a:cubicBezTo>
                <a:lnTo>
                  <a:pt x="10" y="0"/>
                </a:lnTo>
                <a:close/>
              </a:path>
            </a:pathLst>
          </a:custGeom>
          <a:solidFill>
            <a:schemeClr val="accent3"/>
          </a:solidFill>
          <a:ln>
            <a:noFill/>
          </a:ln>
        </p:spPr>
        <p:txBody>
          <a:bodyPr vert="horz" wrap="square" lIns="91440" tIns="45720" rIns="91440" bIns="45720" numCol="1" anchor="t" anchorCtr="0" compatLnSpc="1">
            <a:prstTxWarp prst="textNoShape">
              <a:avLst/>
            </a:prstTxWarp>
          </a:bodyPr>
          <a:lstStyle/>
          <a:p>
            <a:endParaRPr lang="en-US"/>
          </a:p>
        </p:txBody>
      </p:sp>
      <p:sp>
        <p:nvSpPr>
          <p:cNvPr id="63" name="Freeform 56"/>
          <p:cNvSpPr>
            <a:spLocks noEditPoints="1"/>
          </p:cNvSpPr>
          <p:nvPr/>
        </p:nvSpPr>
        <p:spPr bwMode="auto">
          <a:xfrm>
            <a:off x="9140577" y="2922163"/>
            <a:ext cx="76656" cy="109873"/>
          </a:xfrm>
          <a:custGeom>
            <a:avLst/>
            <a:gdLst>
              <a:gd name="T0" fmla="*/ 7 w 14"/>
              <a:gd name="T1" fmla="*/ 20 h 20"/>
              <a:gd name="T2" fmla="*/ 0 w 14"/>
              <a:gd name="T3" fmla="*/ 10 h 20"/>
              <a:gd name="T4" fmla="*/ 2 w 14"/>
              <a:gd name="T5" fmla="*/ 3 h 20"/>
              <a:gd name="T6" fmla="*/ 7 w 14"/>
              <a:gd name="T7" fmla="*/ 0 h 20"/>
              <a:gd name="T8" fmla="*/ 14 w 14"/>
              <a:gd name="T9" fmla="*/ 10 h 20"/>
              <a:gd name="T10" fmla="*/ 12 w 14"/>
              <a:gd name="T11" fmla="*/ 18 h 20"/>
              <a:gd name="T12" fmla="*/ 7 w 14"/>
              <a:gd name="T13" fmla="*/ 20 h 20"/>
              <a:gd name="T14" fmla="*/ 7 w 14"/>
              <a:gd name="T15" fmla="*/ 4 h 20"/>
              <a:gd name="T16" fmla="*/ 4 w 14"/>
              <a:gd name="T17" fmla="*/ 10 h 20"/>
              <a:gd name="T18" fmla="*/ 7 w 14"/>
              <a:gd name="T19" fmla="*/ 17 h 20"/>
              <a:gd name="T20" fmla="*/ 9 w 14"/>
              <a:gd name="T21" fmla="*/ 10 h 20"/>
              <a:gd name="T22" fmla="*/ 7 w 14"/>
              <a:gd name="T23" fmla="*/ 4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4" h="20">
                <a:moveTo>
                  <a:pt x="7" y="20"/>
                </a:moveTo>
                <a:cubicBezTo>
                  <a:pt x="2" y="20"/>
                  <a:pt x="0" y="17"/>
                  <a:pt x="0" y="10"/>
                </a:cubicBezTo>
                <a:cubicBezTo>
                  <a:pt x="0" y="7"/>
                  <a:pt x="0" y="5"/>
                  <a:pt x="2" y="3"/>
                </a:cubicBezTo>
                <a:cubicBezTo>
                  <a:pt x="3" y="1"/>
                  <a:pt x="5" y="0"/>
                  <a:pt x="7" y="0"/>
                </a:cubicBezTo>
                <a:cubicBezTo>
                  <a:pt x="12" y="0"/>
                  <a:pt x="14" y="4"/>
                  <a:pt x="14" y="10"/>
                </a:cubicBezTo>
                <a:cubicBezTo>
                  <a:pt x="14" y="13"/>
                  <a:pt x="13" y="16"/>
                  <a:pt x="12" y="18"/>
                </a:cubicBezTo>
                <a:cubicBezTo>
                  <a:pt x="11" y="19"/>
                  <a:pt x="9" y="20"/>
                  <a:pt x="7" y="20"/>
                </a:cubicBezTo>
                <a:close/>
                <a:moveTo>
                  <a:pt x="7" y="4"/>
                </a:moveTo>
                <a:cubicBezTo>
                  <a:pt x="5" y="4"/>
                  <a:pt x="4" y="6"/>
                  <a:pt x="4" y="10"/>
                </a:cubicBezTo>
                <a:cubicBezTo>
                  <a:pt x="4" y="15"/>
                  <a:pt x="5" y="17"/>
                  <a:pt x="7" y="17"/>
                </a:cubicBezTo>
                <a:cubicBezTo>
                  <a:pt x="9" y="17"/>
                  <a:pt x="9" y="15"/>
                  <a:pt x="9" y="10"/>
                </a:cubicBezTo>
                <a:cubicBezTo>
                  <a:pt x="9" y="6"/>
                  <a:pt x="9" y="4"/>
                  <a:pt x="7" y="4"/>
                </a:cubicBezTo>
                <a:close/>
              </a:path>
            </a:pathLst>
          </a:custGeom>
          <a:solidFill>
            <a:schemeClr val="accent3"/>
          </a:solidFill>
          <a:ln>
            <a:noFill/>
          </a:ln>
        </p:spPr>
        <p:txBody>
          <a:bodyPr vert="horz" wrap="square" lIns="91440" tIns="45720" rIns="91440" bIns="45720" numCol="1" anchor="t" anchorCtr="0" compatLnSpc="1">
            <a:prstTxWarp prst="textNoShape">
              <a:avLst/>
            </a:prstTxWarp>
          </a:bodyPr>
          <a:lstStyle/>
          <a:p>
            <a:endParaRPr lang="en-US"/>
          </a:p>
        </p:txBody>
      </p:sp>
      <p:sp>
        <p:nvSpPr>
          <p:cNvPr id="64" name="Freeform 57"/>
          <p:cNvSpPr>
            <a:spLocks noEditPoints="1"/>
          </p:cNvSpPr>
          <p:nvPr/>
        </p:nvSpPr>
        <p:spPr bwMode="auto">
          <a:xfrm>
            <a:off x="9140577" y="3075474"/>
            <a:ext cx="76656" cy="109873"/>
          </a:xfrm>
          <a:custGeom>
            <a:avLst/>
            <a:gdLst>
              <a:gd name="T0" fmla="*/ 7 w 14"/>
              <a:gd name="T1" fmla="*/ 20 h 20"/>
              <a:gd name="T2" fmla="*/ 0 w 14"/>
              <a:gd name="T3" fmla="*/ 10 h 20"/>
              <a:gd name="T4" fmla="*/ 2 w 14"/>
              <a:gd name="T5" fmla="*/ 3 h 20"/>
              <a:gd name="T6" fmla="*/ 7 w 14"/>
              <a:gd name="T7" fmla="*/ 0 h 20"/>
              <a:gd name="T8" fmla="*/ 14 w 14"/>
              <a:gd name="T9" fmla="*/ 10 h 20"/>
              <a:gd name="T10" fmla="*/ 12 w 14"/>
              <a:gd name="T11" fmla="*/ 17 h 20"/>
              <a:gd name="T12" fmla="*/ 7 w 14"/>
              <a:gd name="T13" fmla="*/ 20 h 20"/>
              <a:gd name="T14" fmla="*/ 7 w 14"/>
              <a:gd name="T15" fmla="*/ 3 h 20"/>
              <a:gd name="T16" fmla="*/ 4 w 14"/>
              <a:gd name="T17" fmla="*/ 10 h 20"/>
              <a:gd name="T18" fmla="*/ 7 w 14"/>
              <a:gd name="T19" fmla="*/ 17 h 20"/>
              <a:gd name="T20" fmla="*/ 9 w 14"/>
              <a:gd name="T21" fmla="*/ 10 h 20"/>
              <a:gd name="T22" fmla="*/ 7 w 14"/>
              <a:gd name="T23" fmla="*/ 3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4" h="20">
                <a:moveTo>
                  <a:pt x="7" y="20"/>
                </a:moveTo>
                <a:cubicBezTo>
                  <a:pt x="2" y="20"/>
                  <a:pt x="0" y="17"/>
                  <a:pt x="0" y="10"/>
                </a:cubicBezTo>
                <a:cubicBezTo>
                  <a:pt x="0" y="7"/>
                  <a:pt x="0" y="5"/>
                  <a:pt x="2" y="3"/>
                </a:cubicBezTo>
                <a:cubicBezTo>
                  <a:pt x="3" y="1"/>
                  <a:pt x="5" y="0"/>
                  <a:pt x="7" y="0"/>
                </a:cubicBezTo>
                <a:cubicBezTo>
                  <a:pt x="12" y="0"/>
                  <a:pt x="14" y="3"/>
                  <a:pt x="14" y="10"/>
                </a:cubicBezTo>
                <a:cubicBezTo>
                  <a:pt x="14" y="13"/>
                  <a:pt x="13" y="15"/>
                  <a:pt x="12" y="17"/>
                </a:cubicBezTo>
                <a:cubicBezTo>
                  <a:pt x="11" y="19"/>
                  <a:pt x="9" y="20"/>
                  <a:pt x="7" y="20"/>
                </a:cubicBezTo>
                <a:close/>
                <a:moveTo>
                  <a:pt x="7" y="3"/>
                </a:moveTo>
                <a:cubicBezTo>
                  <a:pt x="5" y="3"/>
                  <a:pt x="4" y="6"/>
                  <a:pt x="4" y="10"/>
                </a:cubicBezTo>
                <a:cubicBezTo>
                  <a:pt x="4" y="15"/>
                  <a:pt x="5" y="17"/>
                  <a:pt x="7" y="17"/>
                </a:cubicBezTo>
                <a:cubicBezTo>
                  <a:pt x="9" y="17"/>
                  <a:pt x="9" y="14"/>
                  <a:pt x="9" y="10"/>
                </a:cubicBezTo>
                <a:cubicBezTo>
                  <a:pt x="9" y="5"/>
                  <a:pt x="9" y="3"/>
                  <a:pt x="7" y="3"/>
                </a:cubicBezTo>
                <a:close/>
              </a:path>
            </a:pathLst>
          </a:custGeom>
          <a:solidFill>
            <a:srgbClr val="00827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5" name="Freeform 58"/>
          <p:cNvSpPr>
            <a:spLocks noEditPoints="1"/>
          </p:cNvSpPr>
          <p:nvPr/>
        </p:nvSpPr>
        <p:spPr bwMode="auto">
          <a:xfrm>
            <a:off x="9040924" y="2773961"/>
            <a:ext cx="76656" cy="104763"/>
          </a:xfrm>
          <a:custGeom>
            <a:avLst/>
            <a:gdLst>
              <a:gd name="T0" fmla="*/ 7 w 14"/>
              <a:gd name="T1" fmla="*/ 19 h 19"/>
              <a:gd name="T2" fmla="*/ 0 w 14"/>
              <a:gd name="T3" fmla="*/ 10 h 19"/>
              <a:gd name="T4" fmla="*/ 2 w 14"/>
              <a:gd name="T5" fmla="*/ 2 h 19"/>
              <a:gd name="T6" fmla="*/ 8 w 14"/>
              <a:gd name="T7" fmla="*/ 0 h 19"/>
              <a:gd name="T8" fmla="*/ 14 w 14"/>
              <a:gd name="T9" fmla="*/ 10 h 19"/>
              <a:gd name="T10" fmla="*/ 13 w 14"/>
              <a:gd name="T11" fmla="*/ 17 h 19"/>
              <a:gd name="T12" fmla="*/ 7 w 14"/>
              <a:gd name="T13" fmla="*/ 19 h 19"/>
              <a:gd name="T14" fmla="*/ 7 w 14"/>
              <a:gd name="T15" fmla="*/ 3 h 19"/>
              <a:gd name="T16" fmla="*/ 5 w 14"/>
              <a:gd name="T17" fmla="*/ 10 h 19"/>
              <a:gd name="T18" fmla="*/ 7 w 14"/>
              <a:gd name="T19" fmla="*/ 16 h 19"/>
              <a:gd name="T20" fmla="*/ 10 w 14"/>
              <a:gd name="T21" fmla="*/ 10 h 19"/>
              <a:gd name="T22" fmla="*/ 7 w 14"/>
              <a:gd name="T23" fmla="*/ 3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4" h="19">
                <a:moveTo>
                  <a:pt x="7" y="19"/>
                </a:moveTo>
                <a:cubicBezTo>
                  <a:pt x="2" y="19"/>
                  <a:pt x="0" y="17"/>
                  <a:pt x="0" y="10"/>
                </a:cubicBezTo>
                <a:cubicBezTo>
                  <a:pt x="0" y="6"/>
                  <a:pt x="1" y="4"/>
                  <a:pt x="2" y="2"/>
                </a:cubicBezTo>
                <a:cubicBezTo>
                  <a:pt x="3" y="1"/>
                  <a:pt x="5" y="0"/>
                  <a:pt x="8" y="0"/>
                </a:cubicBezTo>
                <a:cubicBezTo>
                  <a:pt x="12" y="0"/>
                  <a:pt x="14" y="3"/>
                  <a:pt x="14" y="10"/>
                </a:cubicBezTo>
                <a:cubicBezTo>
                  <a:pt x="14" y="13"/>
                  <a:pt x="14" y="15"/>
                  <a:pt x="13" y="17"/>
                </a:cubicBezTo>
                <a:cubicBezTo>
                  <a:pt x="12" y="19"/>
                  <a:pt x="10" y="19"/>
                  <a:pt x="7" y="19"/>
                </a:cubicBezTo>
                <a:close/>
                <a:moveTo>
                  <a:pt x="7" y="3"/>
                </a:moveTo>
                <a:cubicBezTo>
                  <a:pt x="6" y="3"/>
                  <a:pt x="5" y="5"/>
                  <a:pt x="5" y="10"/>
                </a:cubicBezTo>
                <a:cubicBezTo>
                  <a:pt x="5" y="14"/>
                  <a:pt x="6" y="16"/>
                  <a:pt x="7" y="16"/>
                </a:cubicBezTo>
                <a:cubicBezTo>
                  <a:pt x="9" y="16"/>
                  <a:pt x="10" y="14"/>
                  <a:pt x="10" y="10"/>
                </a:cubicBezTo>
                <a:cubicBezTo>
                  <a:pt x="10" y="5"/>
                  <a:pt x="9" y="3"/>
                  <a:pt x="7" y="3"/>
                </a:cubicBezTo>
                <a:close/>
              </a:path>
            </a:pathLst>
          </a:custGeom>
          <a:solidFill>
            <a:schemeClr val="accent3"/>
          </a:solidFill>
          <a:ln>
            <a:noFill/>
          </a:ln>
        </p:spPr>
        <p:txBody>
          <a:bodyPr vert="horz" wrap="square" lIns="91440" tIns="45720" rIns="91440" bIns="45720" numCol="1" anchor="t" anchorCtr="0" compatLnSpc="1">
            <a:prstTxWarp prst="textNoShape">
              <a:avLst/>
            </a:prstTxWarp>
          </a:bodyPr>
          <a:lstStyle/>
          <a:p>
            <a:endParaRPr lang="en-US"/>
          </a:p>
        </p:txBody>
      </p:sp>
      <p:sp>
        <p:nvSpPr>
          <p:cNvPr id="66" name="Freeform 59"/>
          <p:cNvSpPr>
            <a:spLocks/>
          </p:cNvSpPr>
          <p:nvPr/>
        </p:nvSpPr>
        <p:spPr bwMode="auto">
          <a:xfrm>
            <a:off x="9051145" y="2922163"/>
            <a:ext cx="51104" cy="109873"/>
          </a:xfrm>
          <a:custGeom>
            <a:avLst/>
            <a:gdLst>
              <a:gd name="T0" fmla="*/ 9 w 9"/>
              <a:gd name="T1" fmla="*/ 0 h 20"/>
              <a:gd name="T2" fmla="*/ 9 w 9"/>
              <a:gd name="T3" fmla="*/ 20 h 20"/>
              <a:gd name="T4" fmla="*/ 5 w 9"/>
              <a:gd name="T5" fmla="*/ 20 h 20"/>
              <a:gd name="T6" fmla="*/ 5 w 9"/>
              <a:gd name="T7" fmla="*/ 5 h 20"/>
              <a:gd name="T8" fmla="*/ 4 w 9"/>
              <a:gd name="T9" fmla="*/ 6 h 20"/>
              <a:gd name="T10" fmla="*/ 3 w 9"/>
              <a:gd name="T11" fmla="*/ 6 h 20"/>
              <a:gd name="T12" fmla="*/ 1 w 9"/>
              <a:gd name="T13" fmla="*/ 6 h 20"/>
              <a:gd name="T14" fmla="*/ 0 w 9"/>
              <a:gd name="T15" fmla="*/ 7 h 20"/>
              <a:gd name="T16" fmla="*/ 0 w 9"/>
              <a:gd name="T17" fmla="*/ 3 h 20"/>
              <a:gd name="T18" fmla="*/ 3 w 9"/>
              <a:gd name="T19" fmla="*/ 2 h 20"/>
              <a:gd name="T20" fmla="*/ 6 w 9"/>
              <a:gd name="T21" fmla="*/ 0 h 20"/>
              <a:gd name="T22" fmla="*/ 9 w 9"/>
              <a:gd name="T23" fmla="*/ 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 h="20">
                <a:moveTo>
                  <a:pt x="9" y="0"/>
                </a:moveTo>
                <a:cubicBezTo>
                  <a:pt x="9" y="20"/>
                  <a:pt x="9" y="20"/>
                  <a:pt x="9" y="20"/>
                </a:cubicBezTo>
                <a:cubicBezTo>
                  <a:pt x="5" y="20"/>
                  <a:pt x="5" y="20"/>
                  <a:pt x="5" y="20"/>
                </a:cubicBezTo>
                <a:cubicBezTo>
                  <a:pt x="5" y="5"/>
                  <a:pt x="5" y="5"/>
                  <a:pt x="5" y="5"/>
                </a:cubicBezTo>
                <a:cubicBezTo>
                  <a:pt x="4" y="5"/>
                  <a:pt x="4" y="6"/>
                  <a:pt x="4" y="6"/>
                </a:cubicBezTo>
                <a:cubicBezTo>
                  <a:pt x="3" y="6"/>
                  <a:pt x="3" y="6"/>
                  <a:pt x="3" y="6"/>
                </a:cubicBezTo>
                <a:cubicBezTo>
                  <a:pt x="2" y="6"/>
                  <a:pt x="2" y="6"/>
                  <a:pt x="1" y="6"/>
                </a:cubicBezTo>
                <a:cubicBezTo>
                  <a:pt x="1" y="7"/>
                  <a:pt x="0" y="7"/>
                  <a:pt x="0" y="7"/>
                </a:cubicBezTo>
                <a:cubicBezTo>
                  <a:pt x="0" y="3"/>
                  <a:pt x="0" y="3"/>
                  <a:pt x="0" y="3"/>
                </a:cubicBezTo>
                <a:cubicBezTo>
                  <a:pt x="1" y="3"/>
                  <a:pt x="3" y="2"/>
                  <a:pt x="3" y="2"/>
                </a:cubicBezTo>
                <a:cubicBezTo>
                  <a:pt x="5" y="2"/>
                  <a:pt x="6" y="1"/>
                  <a:pt x="6" y="0"/>
                </a:cubicBezTo>
                <a:lnTo>
                  <a:pt x="9" y="0"/>
                </a:lnTo>
                <a:close/>
              </a:path>
            </a:pathLst>
          </a:custGeom>
          <a:solidFill>
            <a:schemeClr val="accent3"/>
          </a:solidFill>
          <a:ln>
            <a:noFill/>
          </a:ln>
        </p:spPr>
        <p:txBody>
          <a:bodyPr vert="horz" wrap="square" lIns="91440" tIns="45720" rIns="91440" bIns="45720" numCol="1" anchor="t" anchorCtr="0" compatLnSpc="1">
            <a:prstTxWarp prst="textNoShape">
              <a:avLst/>
            </a:prstTxWarp>
          </a:bodyPr>
          <a:lstStyle/>
          <a:p>
            <a:endParaRPr lang="en-US"/>
          </a:p>
        </p:txBody>
      </p:sp>
      <p:sp>
        <p:nvSpPr>
          <p:cNvPr id="67" name="Freeform 60"/>
          <p:cNvSpPr>
            <a:spLocks noEditPoints="1"/>
          </p:cNvSpPr>
          <p:nvPr/>
        </p:nvSpPr>
        <p:spPr bwMode="auto">
          <a:xfrm>
            <a:off x="9040924" y="3075474"/>
            <a:ext cx="76656" cy="109873"/>
          </a:xfrm>
          <a:custGeom>
            <a:avLst/>
            <a:gdLst>
              <a:gd name="T0" fmla="*/ 7 w 14"/>
              <a:gd name="T1" fmla="*/ 20 h 20"/>
              <a:gd name="T2" fmla="*/ 0 w 14"/>
              <a:gd name="T3" fmla="*/ 10 h 20"/>
              <a:gd name="T4" fmla="*/ 2 w 14"/>
              <a:gd name="T5" fmla="*/ 3 h 20"/>
              <a:gd name="T6" fmla="*/ 8 w 14"/>
              <a:gd name="T7" fmla="*/ 0 h 20"/>
              <a:gd name="T8" fmla="*/ 14 w 14"/>
              <a:gd name="T9" fmla="*/ 10 h 20"/>
              <a:gd name="T10" fmla="*/ 13 w 14"/>
              <a:gd name="T11" fmla="*/ 17 h 20"/>
              <a:gd name="T12" fmla="*/ 7 w 14"/>
              <a:gd name="T13" fmla="*/ 20 h 20"/>
              <a:gd name="T14" fmla="*/ 7 w 14"/>
              <a:gd name="T15" fmla="*/ 3 h 20"/>
              <a:gd name="T16" fmla="*/ 5 w 14"/>
              <a:gd name="T17" fmla="*/ 10 h 20"/>
              <a:gd name="T18" fmla="*/ 7 w 14"/>
              <a:gd name="T19" fmla="*/ 17 h 20"/>
              <a:gd name="T20" fmla="*/ 10 w 14"/>
              <a:gd name="T21" fmla="*/ 10 h 20"/>
              <a:gd name="T22" fmla="*/ 7 w 14"/>
              <a:gd name="T23" fmla="*/ 3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4" h="20">
                <a:moveTo>
                  <a:pt x="7" y="20"/>
                </a:moveTo>
                <a:cubicBezTo>
                  <a:pt x="2" y="20"/>
                  <a:pt x="0" y="17"/>
                  <a:pt x="0" y="10"/>
                </a:cubicBezTo>
                <a:cubicBezTo>
                  <a:pt x="0" y="7"/>
                  <a:pt x="1" y="5"/>
                  <a:pt x="2" y="3"/>
                </a:cubicBezTo>
                <a:cubicBezTo>
                  <a:pt x="3" y="1"/>
                  <a:pt x="5" y="0"/>
                  <a:pt x="8" y="0"/>
                </a:cubicBezTo>
                <a:cubicBezTo>
                  <a:pt x="12" y="0"/>
                  <a:pt x="14" y="3"/>
                  <a:pt x="14" y="10"/>
                </a:cubicBezTo>
                <a:cubicBezTo>
                  <a:pt x="14" y="13"/>
                  <a:pt x="14" y="15"/>
                  <a:pt x="13" y="17"/>
                </a:cubicBezTo>
                <a:cubicBezTo>
                  <a:pt x="12" y="19"/>
                  <a:pt x="10" y="20"/>
                  <a:pt x="7" y="20"/>
                </a:cubicBezTo>
                <a:close/>
                <a:moveTo>
                  <a:pt x="7" y="3"/>
                </a:moveTo>
                <a:cubicBezTo>
                  <a:pt x="6" y="3"/>
                  <a:pt x="5" y="6"/>
                  <a:pt x="5" y="10"/>
                </a:cubicBezTo>
                <a:cubicBezTo>
                  <a:pt x="5" y="15"/>
                  <a:pt x="6" y="17"/>
                  <a:pt x="7" y="17"/>
                </a:cubicBezTo>
                <a:cubicBezTo>
                  <a:pt x="9" y="17"/>
                  <a:pt x="10" y="14"/>
                  <a:pt x="10" y="10"/>
                </a:cubicBezTo>
                <a:cubicBezTo>
                  <a:pt x="10" y="5"/>
                  <a:pt x="9" y="3"/>
                  <a:pt x="7" y="3"/>
                </a:cubicBezTo>
                <a:close/>
              </a:path>
            </a:pathLst>
          </a:custGeom>
          <a:solidFill>
            <a:srgbClr val="00827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8" name="Freeform 61"/>
          <p:cNvSpPr>
            <a:spLocks/>
          </p:cNvSpPr>
          <p:nvPr/>
        </p:nvSpPr>
        <p:spPr bwMode="auto">
          <a:xfrm>
            <a:off x="8041843" y="3019260"/>
            <a:ext cx="1959834" cy="1568888"/>
          </a:xfrm>
          <a:custGeom>
            <a:avLst/>
            <a:gdLst>
              <a:gd name="T0" fmla="*/ 115 w 357"/>
              <a:gd name="T1" fmla="*/ 0 h 286"/>
              <a:gd name="T2" fmla="*/ 0 w 357"/>
              <a:gd name="T3" fmla="*/ 0 h 286"/>
              <a:gd name="T4" fmla="*/ 0 w 357"/>
              <a:gd name="T5" fmla="*/ 81 h 286"/>
              <a:gd name="T6" fmla="*/ 1 w 357"/>
              <a:gd name="T7" fmla="*/ 84 h 286"/>
              <a:gd name="T8" fmla="*/ 135 w 357"/>
              <a:gd name="T9" fmla="*/ 286 h 286"/>
              <a:gd name="T10" fmla="*/ 222 w 357"/>
              <a:gd name="T11" fmla="*/ 286 h 286"/>
              <a:gd name="T12" fmla="*/ 356 w 357"/>
              <a:gd name="T13" fmla="*/ 84 h 286"/>
              <a:gd name="T14" fmla="*/ 357 w 357"/>
              <a:gd name="T15" fmla="*/ 81 h 286"/>
              <a:gd name="T16" fmla="*/ 357 w 357"/>
              <a:gd name="T17" fmla="*/ 81 h 286"/>
              <a:gd name="T18" fmla="*/ 357 w 357"/>
              <a:gd name="T19" fmla="*/ 0 h 286"/>
              <a:gd name="T20" fmla="*/ 115 w 357"/>
              <a:gd name="T21" fmla="*/ 0 h 2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57" h="286">
                <a:moveTo>
                  <a:pt x="115" y="0"/>
                </a:moveTo>
                <a:cubicBezTo>
                  <a:pt x="0" y="0"/>
                  <a:pt x="0" y="0"/>
                  <a:pt x="0" y="0"/>
                </a:cubicBezTo>
                <a:cubicBezTo>
                  <a:pt x="0" y="81"/>
                  <a:pt x="0" y="81"/>
                  <a:pt x="0" y="81"/>
                </a:cubicBezTo>
                <a:cubicBezTo>
                  <a:pt x="1" y="84"/>
                  <a:pt x="1" y="84"/>
                  <a:pt x="1" y="84"/>
                </a:cubicBezTo>
                <a:cubicBezTo>
                  <a:pt x="135" y="286"/>
                  <a:pt x="135" y="286"/>
                  <a:pt x="135" y="286"/>
                </a:cubicBezTo>
                <a:cubicBezTo>
                  <a:pt x="222" y="286"/>
                  <a:pt x="222" y="286"/>
                  <a:pt x="222" y="286"/>
                </a:cubicBezTo>
                <a:cubicBezTo>
                  <a:pt x="356" y="84"/>
                  <a:pt x="356" y="84"/>
                  <a:pt x="356" y="84"/>
                </a:cubicBezTo>
                <a:cubicBezTo>
                  <a:pt x="356" y="83"/>
                  <a:pt x="357" y="82"/>
                  <a:pt x="357" y="81"/>
                </a:cubicBezTo>
                <a:cubicBezTo>
                  <a:pt x="357" y="81"/>
                  <a:pt x="357" y="81"/>
                  <a:pt x="357" y="81"/>
                </a:cubicBezTo>
                <a:cubicBezTo>
                  <a:pt x="357" y="0"/>
                  <a:pt x="357" y="0"/>
                  <a:pt x="357" y="0"/>
                </a:cubicBezTo>
                <a:cubicBezTo>
                  <a:pt x="115" y="0"/>
                  <a:pt x="115" y="0"/>
                  <a:pt x="115" y="0"/>
                </a:cubicBezTo>
              </a:path>
            </a:pathLst>
          </a:custGeom>
          <a:solidFill>
            <a:srgbClr val="D2D2D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9" name="Freeform 62"/>
          <p:cNvSpPr>
            <a:spLocks/>
          </p:cNvSpPr>
          <p:nvPr/>
        </p:nvSpPr>
        <p:spPr bwMode="auto">
          <a:xfrm>
            <a:off x="8036733" y="3019260"/>
            <a:ext cx="493152" cy="444604"/>
          </a:xfrm>
          <a:custGeom>
            <a:avLst/>
            <a:gdLst>
              <a:gd name="T0" fmla="*/ 193 w 193"/>
              <a:gd name="T1" fmla="*/ 0 h 174"/>
              <a:gd name="T2" fmla="*/ 187 w 193"/>
              <a:gd name="T3" fmla="*/ 0 h 174"/>
              <a:gd name="T4" fmla="*/ 0 w 193"/>
              <a:gd name="T5" fmla="*/ 0 h 174"/>
              <a:gd name="T6" fmla="*/ 0 w 193"/>
              <a:gd name="T7" fmla="*/ 174 h 174"/>
              <a:gd name="T8" fmla="*/ 2 w 193"/>
              <a:gd name="T9" fmla="*/ 174 h 174"/>
              <a:gd name="T10" fmla="*/ 2 w 193"/>
              <a:gd name="T11" fmla="*/ 0 h 174"/>
              <a:gd name="T12" fmla="*/ 193 w 193"/>
              <a:gd name="T13" fmla="*/ 0 h 174"/>
            </a:gdLst>
            <a:ahLst/>
            <a:cxnLst>
              <a:cxn ang="0">
                <a:pos x="T0" y="T1"/>
              </a:cxn>
              <a:cxn ang="0">
                <a:pos x="T2" y="T3"/>
              </a:cxn>
              <a:cxn ang="0">
                <a:pos x="T4" y="T5"/>
              </a:cxn>
              <a:cxn ang="0">
                <a:pos x="T6" y="T7"/>
              </a:cxn>
              <a:cxn ang="0">
                <a:pos x="T8" y="T9"/>
              </a:cxn>
              <a:cxn ang="0">
                <a:pos x="T10" y="T11"/>
              </a:cxn>
              <a:cxn ang="0">
                <a:pos x="T12" y="T13"/>
              </a:cxn>
            </a:cxnLst>
            <a:rect l="0" t="0" r="r" b="b"/>
            <a:pathLst>
              <a:path w="193" h="174">
                <a:moveTo>
                  <a:pt x="193" y="0"/>
                </a:moveTo>
                <a:lnTo>
                  <a:pt x="187" y="0"/>
                </a:lnTo>
                <a:lnTo>
                  <a:pt x="0" y="0"/>
                </a:lnTo>
                <a:lnTo>
                  <a:pt x="0" y="174"/>
                </a:lnTo>
                <a:lnTo>
                  <a:pt x="2" y="174"/>
                </a:lnTo>
                <a:lnTo>
                  <a:pt x="2" y="0"/>
                </a:lnTo>
                <a:lnTo>
                  <a:pt x="193"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0" name="Freeform 63"/>
          <p:cNvSpPr>
            <a:spLocks/>
          </p:cNvSpPr>
          <p:nvPr/>
        </p:nvSpPr>
        <p:spPr bwMode="auto">
          <a:xfrm>
            <a:off x="8036733" y="3019260"/>
            <a:ext cx="493152" cy="444604"/>
          </a:xfrm>
          <a:custGeom>
            <a:avLst/>
            <a:gdLst>
              <a:gd name="T0" fmla="*/ 193 w 193"/>
              <a:gd name="T1" fmla="*/ 0 h 174"/>
              <a:gd name="T2" fmla="*/ 187 w 193"/>
              <a:gd name="T3" fmla="*/ 0 h 174"/>
              <a:gd name="T4" fmla="*/ 0 w 193"/>
              <a:gd name="T5" fmla="*/ 0 h 174"/>
              <a:gd name="T6" fmla="*/ 0 w 193"/>
              <a:gd name="T7" fmla="*/ 174 h 174"/>
              <a:gd name="T8" fmla="*/ 2 w 193"/>
              <a:gd name="T9" fmla="*/ 174 h 174"/>
              <a:gd name="T10" fmla="*/ 2 w 193"/>
              <a:gd name="T11" fmla="*/ 0 h 174"/>
              <a:gd name="T12" fmla="*/ 193 w 193"/>
              <a:gd name="T13" fmla="*/ 0 h 174"/>
            </a:gdLst>
            <a:ahLst/>
            <a:cxnLst>
              <a:cxn ang="0">
                <a:pos x="T0" y="T1"/>
              </a:cxn>
              <a:cxn ang="0">
                <a:pos x="T2" y="T3"/>
              </a:cxn>
              <a:cxn ang="0">
                <a:pos x="T4" y="T5"/>
              </a:cxn>
              <a:cxn ang="0">
                <a:pos x="T6" y="T7"/>
              </a:cxn>
              <a:cxn ang="0">
                <a:pos x="T8" y="T9"/>
              </a:cxn>
              <a:cxn ang="0">
                <a:pos x="T10" y="T11"/>
              </a:cxn>
              <a:cxn ang="0">
                <a:pos x="T12" y="T13"/>
              </a:cxn>
            </a:cxnLst>
            <a:rect l="0" t="0" r="r" b="b"/>
            <a:pathLst>
              <a:path w="193" h="174">
                <a:moveTo>
                  <a:pt x="193" y="0"/>
                </a:moveTo>
                <a:lnTo>
                  <a:pt x="187" y="0"/>
                </a:lnTo>
                <a:lnTo>
                  <a:pt x="0" y="0"/>
                </a:lnTo>
                <a:lnTo>
                  <a:pt x="0" y="174"/>
                </a:lnTo>
                <a:lnTo>
                  <a:pt x="2" y="174"/>
                </a:lnTo>
                <a:lnTo>
                  <a:pt x="2" y="0"/>
                </a:lnTo>
                <a:lnTo>
                  <a:pt x="193"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1" name="Rectangle 64"/>
          <p:cNvSpPr>
            <a:spLocks noChangeArrowheads="1"/>
          </p:cNvSpPr>
          <p:nvPr/>
        </p:nvSpPr>
        <p:spPr bwMode="auto">
          <a:xfrm>
            <a:off x="8041843" y="3019260"/>
            <a:ext cx="488042" cy="444604"/>
          </a:xfrm>
          <a:prstGeom prst="rect">
            <a:avLst/>
          </a:prstGeom>
          <a:solidFill>
            <a:srgbClr val="E9E9E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2" name="Rectangle 65"/>
          <p:cNvSpPr>
            <a:spLocks noChangeArrowheads="1"/>
          </p:cNvSpPr>
          <p:nvPr/>
        </p:nvSpPr>
        <p:spPr bwMode="auto">
          <a:xfrm>
            <a:off x="8041843" y="3019260"/>
            <a:ext cx="488042" cy="4446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3" name="Freeform 66"/>
          <p:cNvSpPr>
            <a:spLocks/>
          </p:cNvSpPr>
          <p:nvPr/>
        </p:nvSpPr>
        <p:spPr bwMode="auto">
          <a:xfrm>
            <a:off x="8305028" y="3870139"/>
            <a:ext cx="477821" cy="718009"/>
          </a:xfrm>
          <a:custGeom>
            <a:avLst/>
            <a:gdLst>
              <a:gd name="T0" fmla="*/ 0 w 187"/>
              <a:gd name="T1" fmla="*/ 0 h 281"/>
              <a:gd name="T2" fmla="*/ 185 w 187"/>
              <a:gd name="T3" fmla="*/ 281 h 281"/>
              <a:gd name="T4" fmla="*/ 187 w 187"/>
              <a:gd name="T5" fmla="*/ 281 h 281"/>
              <a:gd name="T6" fmla="*/ 0 w 187"/>
              <a:gd name="T7" fmla="*/ 0 h 281"/>
            </a:gdLst>
            <a:ahLst/>
            <a:cxnLst>
              <a:cxn ang="0">
                <a:pos x="T0" y="T1"/>
              </a:cxn>
              <a:cxn ang="0">
                <a:pos x="T2" y="T3"/>
              </a:cxn>
              <a:cxn ang="0">
                <a:pos x="T4" y="T5"/>
              </a:cxn>
              <a:cxn ang="0">
                <a:pos x="T6" y="T7"/>
              </a:cxn>
            </a:cxnLst>
            <a:rect l="0" t="0" r="r" b="b"/>
            <a:pathLst>
              <a:path w="187" h="281">
                <a:moveTo>
                  <a:pt x="0" y="0"/>
                </a:moveTo>
                <a:lnTo>
                  <a:pt x="185" y="281"/>
                </a:lnTo>
                <a:lnTo>
                  <a:pt x="187" y="281"/>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4" name="Freeform 67"/>
          <p:cNvSpPr>
            <a:spLocks/>
          </p:cNvSpPr>
          <p:nvPr/>
        </p:nvSpPr>
        <p:spPr bwMode="auto">
          <a:xfrm>
            <a:off x="8305028" y="3870139"/>
            <a:ext cx="477821" cy="718009"/>
          </a:xfrm>
          <a:custGeom>
            <a:avLst/>
            <a:gdLst>
              <a:gd name="T0" fmla="*/ 0 w 187"/>
              <a:gd name="T1" fmla="*/ 0 h 281"/>
              <a:gd name="T2" fmla="*/ 185 w 187"/>
              <a:gd name="T3" fmla="*/ 281 h 281"/>
              <a:gd name="T4" fmla="*/ 187 w 187"/>
              <a:gd name="T5" fmla="*/ 281 h 281"/>
              <a:gd name="T6" fmla="*/ 0 w 187"/>
              <a:gd name="T7" fmla="*/ 0 h 281"/>
            </a:gdLst>
            <a:ahLst/>
            <a:cxnLst>
              <a:cxn ang="0">
                <a:pos x="T0" y="T1"/>
              </a:cxn>
              <a:cxn ang="0">
                <a:pos x="T2" y="T3"/>
              </a:cxn>
              <a:cxn ang="0">
                <a:pos x="T4" y="T5"/>
              </a:cxn>
              <a:cxn ang="0">
                <a:pos x="T6" y="T7"/>
              </a:cxn>
            </a:cxnLst>
            <a:rect l="0" t="0" r="r" b="b"/>
            <a:pathLst>
              <a:path w="187" h="281">
                <a:moveTo>
                  <a:pt x="0" y="0"/>
                </a:moveTo>
                <a:lnTo>
                  <a:pt x="185" y="281"/>
                </a:lnTo>
                <a:lnTo>
                  <a:pt x="187" y="281"/>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5" name="Freeform 68"/>
          <p:cNvSpPr>
            <a:spLocks/>
          </p:cNvSpPr>
          <p:nvPr/>
        </p:nvSpPr>
        <p:spPr bwMode="auto">
          <a:xfrm>
            <a:off x="8041843" y="3463863"/>
            <a:ext cx="884097" cy="1124285"/>
          </a:xfrm>
          <a:custGeom>
            <a:avLst/>
            <a:gdLst>
              <a:gd name="T0" fmla="*/ 191 w 346"/>
              <a:gd name="T1" fmla="*/ 0 h 440"/>
              <a:gd name="T2" fmla="*/ 191 w 346"/>
              <a:gd name="T3" fmla="*/ 0 h 440"/>
              <a:gd name="T4" fmla="*/ 0 w 346"/>
              <a:gd name="T5" fmla="*/ 0 h 440"/>
              <a:gd name="T6" fmla="*/ 103 w 346"/>
              <a:gd name="T7" fmla="*/ 159 h 440"/>
              <a:gd name="T8" fmla="*/ 290 w 346"/>
              <a:gd name="T9" fmla="*/ 440 h 440"/>
              <a:gd name="T10" fmla="*/ 346 w 346"/>
              <a:gd name="T11" fmla="*/ 440 h 440"/>
              <a:gd name="T12" fmla="*/ 191 w 346"/>
              <a:gd name="T13" fmla="*/ 0 h 440"/>
            </a:gdLst>
            <a:ahLst/>
            <a:cxnLst>
              <a:cxn ang="0">
                <a:pos x="T0" y="T1"/>
              </a:cxn>
              <a:cxn ang="0">
                <a:pos x="T2" y="T3"/>
              </a:cxn>
              <a:cxn ang="0">
                <a:pos x="T4" y="T5"/>
              </a:cxn>
              <a:cxn ang="0">
                <a:pos x="T6" y="T7"/>
              </a:cxn>
              <a:cxn ang="0">
                <a:pos x="T8" y="T9"/>
              </a:cxn>
              <a:cxn ang="0">
                <a:pos x="T10" y="T11"/>
              </a:cxn>
              <a:cxn ang="0">
                <a:pos x="T12" y="T13"/>
              </a:cxn>
            </a:cxnLst>
            <a:rect l="0" t="0" r="r" b="b"/>
            <a:pathLst>
              <a:path w="346" h="440">
                <a:moveTo>
                  <a:pt x="191" y="0"/>
                </a:moveTo>
                <a:lnTo>
                  <a:pt x="191" y="0"/>
                </a:lnTo>
                <a:lnTo>
                  <a:pt x="0" y="0"/>
                </a:lnTo>
                <a:lnTo>
                  <a:pt x="103" y="159"/>
                </a:lnTo>
                <a:lnTo>
                  <a:pt x="290" y="440"/>
                </a:lnTo>
                <a:lnTo>
                  <a:pt x="346" y="440"/>
                </a:lnTo>
                <a:lnTo>
                  <a:pt x="191" y="0"/>
                </a:lnTo>
                <a:close/>
              </a:path>
            </a:pathLst>
          </a:custGeom>
          <a:solidFill>
            <a:srgbClr val="E9E9E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6" name="Freeform 69"/>
          <p:cNvSpPr>
            <a:spLocks/>
          </p:cNvSpPr>
          <p:nvPr/>
        </p:nvSpPr>
        <p:spPr bwMode="auto">
          <a:xfrm>
            <a:off x="8041843" y="3463863"/>
            <a:ext cx="884097" cy="1124285"/>
          </a:xfrm>
          <a:custGeom>
            <a:avLst/>
            <a:gdLst>
              <a:gd name="T0" fmla="*/ 191 w 346"/>
              <a:gd name="T1" fmla="*/ 0 h 440"/>
              <a:gd name="T2" fmla="*/ 191 w 346"/>
              <a:gd name="T3" fmla="*/ 0 h 440"/>
              <a:gd name="T4" fmla="*/ 0 w 346"/>
              <a:gd name="T5" fmla="*/ 0 h 440"/>
              <a:gd name="T6" fmla="*/ 103 w 346"/>
              <a:gd name="T7" fmla="*/ 159 h 440"/>
              <a:gd name="T8" fmla="*/ 290 w 346"/>
              <a:gd name="T9" fmla="*/ 440 h 440"/>
              <a:gd name="T10" fmla="*/ 346 w 346"/>
              <a:gd name="T11" fmla="*/ 440 h 440"/>
              <a:gd name="T12" fmla="*/ 191 w 346"/>
              <a:gd name="T13" fmla="*/ 0 h 440"/>
            </a:gdLst>
            <a:ahLst/>
            <a:cxnLst>
              <a:cxn ang="0">
                <a:pos x="T0" y="T1"/>
              </a:cxn>
              <a:cxn ang="0">
                <a:pos x="T2" y="T3"/>
              </a:cxn>
              <a:cxn ang="0">
                <a:pos x="T4" y="T5"/>
              </a:cxn>
              <a:cxn ang="0">
                <a:pos x="T6" y="T7"/>
              </a:cxn>
              <a:cxn ang="0">
                <a:pos x="T8" y="T9"/>
              </a:cxn>
              <a:cxn ang="0">
                <a:pos x="T10" y="T11"/>
              </a:cxn>
              <a:cxn ang="0">
                <a:pos x="T12" y="T13"/>
              </a:cxn>
            </a:cxnLst>
            <a:rect l="0" t="0" r="r" b="b"/>
            <a:pathLst>
              <a:path w="346" h="440">
                <a:moveTo>
                  <a:pt x="191" y="0"/>
                </a:moveTo>
                <a:lnTo>
                  <a:pt x="191" y="0"/>
                </a:lnTo>
                <a:lnTo>
                  <a:pt x="0" y="0"/>
                </a:lnTo>
                <a:lnTo>
                  <a:pt x="103" y="159"/>
                </a:lnTo>
                <a:lnTo>
                  <a:pt x="290" y="440"/>
                </a:lnTo>
                <a:lnTo>
                  <a:pt x="346" y="440"/>
                </a:lnTo>
                <a:lnTo>
                  <a:pt x="191"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7" name="Freeform 70"/>
          <p:cNvSpPr>
            <a:spLocks/>
          </p:cNvSpPr>
          <p:nvPr/>
        </p:nvSpPr>
        <p:spPr bwMode="auto">
          <a:xfrm>
            <a:off x="9994012" y="3463863"/>
            <a:ext cx="12776" cy="17886"/>
          </a:xfrm>
          <a:custGeom>
            <a:avLst/>
            <a:gdLst>
              <a:gd name="T0" fmla="*/ 0 w 2"/>
              <a:gd name="T1" fmla="*/ 3 h 3"/>
              <a:gd name="T2" fmla="*/ 2 w 2"/>
              <a:gd name="T3" fmla="*/ 0 h 3"/>
              <a:gd name="T4" fmla="*/ 1 w 2"/>
              <a:gd name="T5" fmla="*/ 0 h 3"/>
              <a:gd name="T6" fmla="*/ 1 w 2"/>
              <a:gd name="T7" fmla="*/ 0 h 3"/>
              <a:gd name="T8" fmla="*/ 0 w 2"/>
              <a:gd name="T9" fmla="*/ 3 h 3"/>
            </a:gdLst>
            <a:ahLst/>
            <a:cxnLst>
              <a:cxn ang="0">
                <a:pos x="T0" y="T1"/>
              </a:cxn>
              <a:cxn ang="0">
                <a:pos x="T2" y="T3"/>
              </a:cxn>
              <a:cxn ang="0">
                <a:pos x="T4" y="T5"/>
              </a:cxn>
              <a:cxn ang="0">
                <a:pos x="T6" y="T7"/>
              </a:cxn>
              <a:cxn ang="0">
                <a:pos x="T8" y="T9"/>
              </a:cxn>
            </a:cxnLst>
            <a:rect l="0" t="0" r="r" b="b"/>
            <a:pathLst>
              <a:path w="2" h="3">
                <a:moveTo>
                  <a:pt x="0" y="3"/>
                </a:moveTo>
                <a:cubicBezTo>
                  <a:pt x="2" y="0"/>
                  <a:pt x="2" y="0"/>
                  <a:pt x="2" y="0"/>
                </a:cubicBezTo>
                <a:cubicBezTo>
                  <a:pt x="1" y="0"/>
                  <a:pt x="1" y="0"/>
                  <a:pt x="1" y="0"/>
                </a:cubicBezTo>
                <a:cubicBezTo>
                  <a:pt x="1" y="0"/>
                  <a:pt x="1" y="0"/>
                  <a:pt x="1" y="0"/>
                </a:cubicBezTo>
                <a:cubicBezTo>
                  <a:pt x="1" y="1"/>
                  <a:pt x="0" y="2"/>
                  <a:pt x="0" y="3"/>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8" name="Freeform 71"/>
          <p:cNvSpPr>
            <a:spLocks/>
          </p:cNvSpPr>
          <p:nvPr/>
        </p:nvSpPr>
        <p:spPr bwMode="auto">
          <a:xfrm>
            <a:off x="8011181" y="2998818"/>
            <a:ext cx="2028824" cy="43438"/>
          </a:xfrm>
          <a:custGeom>
            <a:avLst/>
            <a:gdLst>
              <a:gd name="T0" fmla="*/ 366 w 370"/>
              <a:gd name="T1" fmla="*/ 0 h 8"/>
              <a:gd name="T2" fmla="*/ 365 w 370"/>
              <a:gd name="T3" fmla="*/ 0 h 8"/>
              <a:gd name="T4" fmla="*/ 4 w 370"/>
              <a:gd name="T5" fmla="*/ 0 h 8"/>
              <a:gd name="T6" fmla="*/ 3 w 370"/>
              <a:gd name="T7" fmla="*/ 0 h 8"/>
              <a:gd name="T8" fmla="*/ 0 w 370"/>
              <a:gd name="T9" fmla="*/ 4 h 8"/>
              <a:gd name="T10" fmla="*/ 3 w 370"/>
              <a:gd name="T11" fmla="*/ 8 h 8"/>
              <a:gd name="T12" fmla="*/ 4 w 370"/>
              <a:gd name="T13" fmla="*/ 8 h 8"/>
              <a:gd name="T14" fmla="*/ 365 w 370"/>
              <a:gd name="T15" fmla="*/ 8 h 8"/>
              <a:gd name="T16" fmla="*/ 366 w 370"/>
              <a:gd name="T17" fmla="*/ 8 h 8"/>
              <a:gd name="T18" fmla="*/ 370 w 370"/>
              <a:gd name="T19" fmla="*/ 4 h 8"/>
              <a:gd name="T20" fmla="*/ 366 w 370"/>
              <a:gd name="T21" fmla="*/ 0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70" h="8">
                <a:moveTo>
                  <a:pt x="366" y="0"/>
                </a:moveTo>
                <a:cubicBezTo>
                  <a:pt x="365" y="0"/>
                  <a:pt x="365" y="0"/>
                  <a:pt x="365" y="0"/>
                </a:cubicBezTo>
                <a:cubicBezTo>
                  <a:pt x="4" y="0"/>
                  <a:pt x="4" y="0"/>
                  <a:pt x="4" y="0"/>
                </a:cubicBezTo>
                <a:cubicBezTo>
                  <a:pt x="3" y="0"/>
                  <a:pt x="3" y="0"/>
                  <a:pt x="3" y="0"/>
                </a:cubicBezTo>
                <a:cubicBezTo>
                  <a:pt x="1" y="0"/>
                  <a:pt x="0" y="2"/>
                  <a:pt x="0" y="4"/>
                </a:cubicBezTo>
                <a:cubicBezTo>
                  <a:pt x="0" y="6"/>
                  <a:pt x="1" y="8"/>
                  <a:pt x="3" y="8"/>
                </a:cubicBezTo>
                <a:cubicBezTo>
                  <a:pt x="4" y="8"/>
                  <a:pt x="4" y="8"/>
                  <a:pt x="4" y="8"/>
                </a:cubicBezTo>
                <a:cubicBezTo>
                  <a:pt x="365" y="8"/>
                  <a:pt x="365" y="8"/>
                  <a:pt x="365" y="8"/>
                </a:cubicBezTo>
                <a:cubicBezTo>
                  <a:pt x="366" y="8"/>
                  <a:pt x="366" y="8"/>
                  <a:pt x="366" y="8"/>
                </a:cubicBezTo>
                <a:cubicBezTo>
                  <a:pt x="368" y="8"/>
                  <a:pt x="370" y="6"/>
                  <a:pt x="370" y="4"/>
                </a:cubicBezTo>
                <a:cubicBezTo>
                  <a:pt x="370" y="2"/>
                  <a:pt x="368" y="0"/>
                  <a:pt x="366" y="0"/>
                </a:cubicBezTo>
                <a:close/>
              </a:path>
            </a:pathLst>
          </a:custGeom>
          <a:solidFill>
            <a:srgbClr val="D2D2D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9" name="Rectangle 72"/>
          <p:cNvSpPr>
            <a:spLocks noChangeArrowheads="1"/>
          </p:cNvSpPr>
          <p:nvPr/>
        </p:nvSpPr>
        <p:spPr bwMode="auto">
          <a:xfrm>
            <a:off x="8499223" y="3476639"/>
            <a:ext cx="1024633" cy="365393"/>
          </a:xfrm>
          <a:prstGeom prst="rect">
            <a:avLst/>
          </a:prstGeom>
          <a:solidFill>
            <a:srgbClr val="B4B4B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0" name="Freeform 73"/>
          <p:cNvSpPr>
            <a:spLocks/>
          </p:cNvSpPr>
          <p:nvPr/>
        </p:nvSpPr>
        <p:spPr bwMode="auto">
          <a:xfrm>
            <a:off x="8537551" y="3520078"/>
            <a:ext cx="947977" cy="283626"/>
          </a:xfrm>
          <a:custGeom>
            <a:avLst/>
            <a:gdLst>
              <a:gd name="T0" fmla="*/ 173 w 173"/>
              <a:gd name="T1" fmla="*/ 0 h 52"/>
              <a:gd name="T2" fmla="*/ 137 w 173"/>
              <a:gd name="T3" fmla="*/ 0 h 52"/>
              <a:gd name="T4" fmla="*/ 137 w 173"/>
              <a:gd name="T5" fmla="*/ 22 h 52"/>
              <a:gd name="T6" fmla="*/ 137 w 173"/>
              <a:gd name="T7" fmla="*/ 24 h 52"/>
              <a:gd name="T8" fmla="*/ 136 w 173"/>
              <a:gd name="T9" fmla="*/ 26 h 52"/>
              <a:gd name="T10" fmla="*/ 131 w 173"/>
              <a:gd name="T11" fmla="*/ 28 h 52"/>
              <a:gd name="T12" fmla="*/ 116 w 173"/>
              <a:gd name="T13" fmla="*/ 31 h 52"/>
              <a:gd name="T14" fmla="*/ 108 w 173"/>
              <a:gd name="T15" fmla="*/ 30 h 52"/>
              <a:gd name="T16" fmla="*/ 101 w 173"/>
              <a:gd name="T17" fmla="*/ 28 h 52"/>
              <a:gd name="T18" fmla="*/ 96 w 173"/>
              <a:gd name="T19" fmla="*/ 26 h 52"/>
              <a:gd name="T20" fmla="*/ 95 w 173"/>
              <a:gd name="T21" fmla="*/ 24 h 52"/>
              <a:gd name="T22" fmla="*/ 95 w 173"/>
              <a:gd name="T23" fmla="*/ 22 h 52"/>
              <a:gd name="T24" fmla="*/ 95 w 173"/>
              <a:gd name="T25" fmla="*/ 0 h 52"/>
              <a:gd name="T26" fmla="*/ 0 w 173"/>
              <a:gd name="T27" fmla="*/ 0 h 52"/>
              <a:gd name="T28" fmla="*/ 0 w 173"/>
              <a:gd name="T29" fmla="*/ 52 h 52"/>
              <a:gd name="T30" fmla="*/ 22 w 173"/>
              <a:gd name="T31" fmla="*/ 52 h 52"/>
              <a:gd name="T32" fmla="*/ 22 w 173"/>
              <a:gd name="T33" fmla="*/ 23 h 52"/>
              <a:gd name="T34" fmla="*/ 37 w 173"/>
              <a:gd name="T35" fmla="*/ 8 h 52"/>
              <a:gd name="T36" fmla="*/ 65 w 173"/>
              <a:gd name="T37" fmla="*/ 8 h 52"/>
              <a:gd name="T38" fmla="*/ 67 w 173"/>
              <a:gd name="T39" fmla="*/ 9 h 52"/>
              <a:gd name="T40" fmla="*/ 68 w 173"/>
              <a:gd name="T41" fmla="*/ 10 h 52"/>
              <a:gd name="T42" fmla="*/ 69 w 173"/>
              <a:gd name="T43" fmla="*/ 11 h 52"/>
              <a:gd name="T44" fmla="*/ 70 w 173"/>
              <a:gd name="T45" fmla="*/ 13 h 52"/>
              <a:gd name="T46" fmla="*/ 70 w 173"/>
              <a:gd name="T47" fmla="*/ 52 h 52"/>
              <a:gd name="T48" fmla="*/ 173 w 173"/>
              <a:gd name="T49" fmla="*/ 52 h 52"/>
              <a:gd name="T50" fmla="*/ 173 w 173"/>
              <a:gd name="T51" fmla="*/ 0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73" h="52">
                <a:moveTo>
                  <a:pt x="173" y="0"/>
                </a:moveTo>
                <a:cubicBezTo>
                  <a:pt x="137" y="0"/>
                  <a:pt x="137" y="0"/>
                  <a:pt x="137" y="0"/>
                </a:cubicBezTo>
                <a:cubicBezTo>
                  <a:pt x="137" y="22"/>
                  <a:pt x="137" y="22"/>
                  <a:pt x="137" y="22"/>
                </a:cubicBezTo>
                <a:cubicBezTo>
                  <a:pt x="137" y="23"/>
                  <a:pt x="137" y="24"/>
                  <a:pt x="137" y="24"/>
                </a:cubicBezTo>
                <a:cubicBezTo>
                  <a:pt x="136" y="25"/>
                  <a:pt x="136" y="25"/>
                  <a:pt x="136" y="26"/>
                </a:cubicBezTo>
                <a:cubicBezTo>
                  <a:pt x="134" y="27"/>
                  <a:pt x="133" y="28"/>
                  <a:pt x="131" y="28"/>
                </a:cubicBezTo>
                <a:cubicBezTo>
                  <a:pt x="127" y="30"/>
                  <a:pt x="122" y="31"/>
                  <a:pt x="116" y="31"/>
                </a:cubicBezTo>
                <a:cubicBezTo>
                  <a:pt x="113" y="31"/>
                  <a:pt x="110" y="31"/>
                  <a:pt x="108" y="30"/>
                </a:cubicBezTo>
                <a:cubicBezTo>
                  <a:pt x="101" y="28"/>
                  <a:pt x="101" y="28"/>
                  <a:pt x="101" y="28"/>
                </a:cubicBezTo>
                <a:cubicBezTo>
                  <a:pt x="96" y="26"/>
                  <a:pt x="96" y="26"/>
                  <a:pt x="96" y="26"/>
                </a:cubicBezTo>
                <a:cubicBezTo>
                  <a:pt x="95" y="24"/>
                  <a:pt x="95" y="24"/>
                  <a:pt x="95" y="24"/>
                </a:cubicBezTo>
                <a:cubicBezTo>
                  <a:pt x="95" y="22"/>
                  <a:pt x="95" y="22"/>
                  <a:pt x="95" y="22"/>
                </a:cubicBezTo>
                <a:cubicBezTo>
                  <a:pt x="95" y="0"/>
                  <a:pt x="95" y="0"/>
                  <a:pt x="95" y="0"/>
                </a:cubicBezTo>
                <a:cubicBezTo>
                  <a:pt x="0" y="0"/>
                  <a:pt x="0" y="0"/>
                  <a:pt x="0" y="0"/>
                </a:cubicBezTo>
                <a:cubicBezTo>
                  <a:pt x="0" y="52"/>
                  <a:pt x="0" y="52"/>
                  <a:pt x="0" y="52"/>
                </a:cubicBezTo>
                <a:cubicBezTo>
                  <a:pt x="22" y="52"/>
                  <a:pt x="22" y="52"/>
                  <a:pt x="22" y="52"/>
                </a:cubicBezTo>
                <a:cubicBezTo>
                  <a:pt x="22" y="23"/>
                  <a:pt x="22" y="23"/>
                  <a:pt x="22" y="23"/>
                </a:cubicBezTo>
                <a:cubicBezTo>
                  <a:pt x="37" y="8"/>
                  <a:pt x="37" y="8"/>
                  <a:pt x="37" y="8"/>
                </a:cubicBezTo>
                <a:cubicBezTo>
                  <a:pt x="65" y="8"/>
                  <a:pt x="65" y="8"/>
                  <a:pt x="65" y="8"/>
                </a:cubicBezTo>
                <a:cubicBezTo>
                  <a:pt x="67" y="9"/>
                  <a:pt x="67" y="9"/>
                  <a:pt x="67" y="9"/>
                </a:cubicBezTo>
                <a:cubicBezTo>
                  <a:pt x="68" y="10"/>
                  <a:pt x="68" y="10"/>
                  <a:pt x="68" y="10"/>
                </a:cubicBezTo>
                <a:cubicBezTo>
                  <a:pt x="69" y="11"/>
                  <a:pt x="69" y="11"/>
                  <a:pt x="69" y="11"/>
                </a:cubicBezTo>
                <a:cubicBezTo>
                  <a:pt x="70" y="13"/>
                  <a:pt x="70" y="13"/>
                  <a:pt x="70" y="13"/>
                </a:cubicBezTo>
                <a:cubicBezTo>
                  <a:pt x="70" y="52"/>
                  <a:pt x="70" y="52"/>
                  <a:pt x="70" y="52"/>
                </a:cubicBezTo>
                <a:cubicBezTo>
                  <a:pt x="173" y="52"/>
                  <a:pt x="173" y="52"/>
                  <a:pt x="173" y="52"/>
                </a:cubicBezTo>
                <a:lnTo>
                  <a:pt x="173" y="0"/>
                </a:lnTo>
                <a:close/>
              </a:path>
            </a:pathLst>
          </a:custGeom>
          <a:solidFill>
            <a:srgbClr val="F5F5F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1" name="Freeform 74"/>
          <p:cNvSpPr>
            <a:spLocks noEditPoints="1"/>
          </p:cNvSpPr>
          <p:nvPr/>
        </p:nvSpPr>
        <p:spPr bwMode="auto">
          <a:xfrm>
            <a:off x="8678087" y="3583957"/>
            <a:ext cx="219747" cy="219747"/>
          </a:xfrm>
          <a:custGeom>
            <a:avLst/>
            <a:gdLst>
              <a:gd name="T0" fmla="*/ 11 w 86"/>
              <a:gd name="T1" fmla="*/ 84 h 86"/>
              <a:gd name="T2" fmla="*/ 13 w 86"/>
              <a:gd name="T3" fmla="*/ 80 h 86"/>
              <a:gd name="T4" fmla="*/ 71 w 86"/>
              <a:gd name="T5" fmla="*/ 80 h 86"/>
              <a:gd name="T6" fmla="*/ 73 w 86"/>
              <a:gd name="T7" fmla="*/ 80 h 86"/>
              <a:gd name="T8" fmla="*/ 76 w 86"/>
              <a:gd name="T9" fmla="*/ 84 h 86"/>
              <a:gd name="T10" fmla="*/ 73 w 86"/>
              <a:gd name="T11" fmla="*/ 86 h 86"/>
              <a:gd name="T12" fmla="*/ 86 w 86"/>
              <a:gd name="T13" fmla="*/ 7 h 86"/>
              <a:gd name="T14" fmla="*/ 84 w 86"/>
              <a:gd name="T15" fmla="*/ 3 h 86"/>
              <a:gd name="T16" fmla="*/ 80 w 86"/>
              <a:gd name="T17" fmla="*/ 0 h 86"/>
              <a:gd name="T18" fmla="*/ 28 w 86"/>
              <a:gd name="T19" fmla="*/ 20 h 86"/>
              <a:gd name="T20" fmla="*/ 26 w 86"/>
              <a:gd name="T21" fmla="*/ 26 h 86"/>
              <a:gd name="T22" fmla="*/ 20 w 86"/>
              <a:gd name="T23" fmla="*/ 28 h 86"/>
              <a:gd name="T24" fmla="*/ 0 w 86"/>
              <a:gd name="T25" fmla="*/ 86 h 86"/>
              <a:gd name="T26" fmla="*/ 11 w 86"/>
              <a:gd name="T27" fmla="*/ 86 h 86"/>
              <a:gd name="T28" fmla="*/ 37 w 86"/>
              <a:gd name="T29" fmla="*/ 28 h 86"/>
              <a:gd name="T30" fmla="*/ 41 w 86"/>
              <a:gd name="T31" fmla="*/ 26 h 86"/>
              <a:gd name="T32" fmla="*/ 73 w 86"/>
              <a:gd name="T33" fmla="*/ 26 h 86"/>
              <a:gd name="T34" fmla="*/ 76 w 86"/>
              <a:gd name="T35" fmla="*/ 28 h 86"/>
              <a:gd name="T36" fmla="*/ 76 w 86"/>
              <a:gd name="T37" fmla="*/ 33 h 86"/>
              <a:gd name="T38" fmla="*/ 73 w 86"/>
              <a:gd name="T39" fmla="*/ 35 h 86"/>
              <a:gd name="T40" fmla="*/ 41 w 86"/>
              <a:gd name="T41" fmla="*/ 35 h 86"/>
              <a:gd name="T42" fmla="*/ 37 w 86"/>
              <a:gd name="T43" fmla="*/ 35 h 86"/>
              <a:gd name="T44" fmla="*/ 37 w 86"/>
              <a:gd name="T45" fmla="*/ 31 h 86"/>
              <a:gd name="T46" fmla="*/ 13 w 86"/>
              <a:gd name="T47" fmla="*/ 46 h 86"/>
              <a:gd name="T48" fmla="*/ 71 w 86"/>
              <a:gd name="T49" fmla="*/ 43 h 86"/>
              <a:gd name="T50" fmla="*/ 73 w 86"/>
              <a:gd name="T51" fmla="*/ 46 h 86"/>
              <a:gd name="T52" fmla="*/ 76 w 86"/>
              <a:gd name="T53" fmla="*/ 50 h 86"/>
              <a:gd name="T54" fmla="*/ 73 w 86"/>
              <a:gd name="T55" fmla="*/ 52 h 86"/>
              <a:gd name="T56" fmla="*/ 15 w 86"/>
              <a:gd name="T57" fmla="*/ 52 h 86"/>
              <a:gd name="T58" fmla="*/ 13 w 86"/>
              <a:gd name="T59" fmla="*/ 52 h 86"/>
              <a:gd name="T60" fmla="*/ 13 w 86"/>
              <a:gd name="T61" fmla="*/ 46 h 86"/>
              <a:gd name="T62" fmla="*/ 13 w 86"/>
              <a:gd name="T63" fmla="*/ 63 h 86"/>
              <a:gd name="T64" fmla="*/ 71 w 86"/>
              <a:gd name="T65" fmla="*/ 63 h 86"/>
              <a:gd name="T66" fmla="*/ 73 w 86"/>
              <a:gd name="T67" fmla="*/ 63 h 86"/>
              <a:gd name="T68" fmla="*/ 76 w 86"/>
              <a:gd name="T69" fmla="*/ 67 h 86"/>
              <a:gd name="T70" fmla="*/ 73 w 86"/>
              <a:gd name="T71" fmla="*/ 69 h 86"/>
              <a:gd name="T72" fmla="*/ 15 w 86"/>
              <a:gd name="T73" fmla="*/ 71 h 86"/>
              <a:gd name="T74" fmla="*/ 13 w 86"/>
              <a:gd name="T75" fmla="*/ 69 h 86"/>
              <a:gd name="T76" fmla="*/ 13 w 86"/>
              <a:gd name="T77" fmla="*/ 63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86" h="86">
                <a:moveTo>
                  <a:pt x="11" y="86"/>
                </a:moveTo>
                <a:lnTo>
                  <a:pt x="11" y="84"/>
                </a:lnTo>
                <a:lnTo>
                  <a:pt x="13" y="80"/>
                </a:lnTo>
                <a:lnTo>
                  <a:pt x="13" y="80"/>
                </a:lnTo>
                <a:lnTo>
                  <a:pt x="15" y="80"/>
                </a:lnTo>
                <a:lnTo>
                  <a:pt x="71" y="80"/>
                </a:lnTo>
                <a:lnTo>
                  <a:pt x="73" y="80"/>
                </a:lnTo>
                <a:lnTo>
                  <a:pt x="73" y="80"/>
                </a:lnTo>
                <a:lnTo>
                  <a:pt x="76" y="82"/>
                </a:lnTo>
                <a:lnTo>
                  <a:pt x="76" y="84"/>
                </a:lnTo>
                <a:lnTo>
                  <a:pt x="76" y="86"/>
                </a:lnTo>
                <a:lnTo>
                  <a:pt x="73" y="86"/>
                </a:lnTo>
                <a:lnTo>
                  <a:pt x="86" y="86"/>
                </a:lnTo>
                <a:lnTo>
                  <a:pt x="86" y="7"/>
                </a:lnTo>
                <a:lnTo>
                  <a:pt x="86" y="5"/>
                </a:lnTo>
                <a:lnTo>
                  <a:pt x="84" y="3"/>
                </a:lnTo>
                <a:lnTo>
                  <a:pt x="82" y="0"/>
                </a:lnTo>
                <a:lnTo>
                  <a:pt x="80" y="0"/>
                </a:lnTo>
                <a:lnTo>
                  <a:pt x="28" y="0"/>
                </a:lnTo>
                <a:lnTo>
                  <a:pt x="28" y="20"/>
                </a:lnTo>
                <a:lnTo>
                  <a:pt x="28" y="24"/>
                </a:lnTo>
                <a:lnTo>
                  <a:pt x="26" y="26"/>
                </a:lnTo>
                <a:lnTo>
                  <a:pt x="22" y="28"/>
                </a:lnTo>
                <a:lnTo>
                  <a:pt x="20" y="28"/>
                </a:lnTo>
                <a:lnTo>
                  <a:pt x="0" y="28"/>
                </a:lnTo>
                <a:lnTo>
                  <a:pt x="0" y="86"/>
                </a:lnTo>
                <a:lnTo>
                  <a:pt x="11" y="86"/>
                </a:lnTo>
                <a:lnTo>
                  <a:pt x="11" y="86"/>
                </a:lnTo>
                <a:close/>
                <a:moveTo>
                  <a:pt x="37" y="31"/>
                </a:moveTo>
                <a:lnTo>
                  <a:pt x="37" y="28"/>
                </a:lnTo>
                <a:lnTo>
                  <a:pt x="37" y="28"/>
                </a:lnTo>
                <a:lnTo>
                  <a:pt x="41" y="26"/>
                </a:lnTo>
                <a:lnTo>
                  <a:pt x="71" y="26"/>
                </a:lnTo>
                <a:lnTo>
                  <a:pt x="73" y="26"/>
                </a:lnTo>
                <a:lnTo>
                  <a:pt x="73" y="28"/>
                </a:lnTo>
                <a:lnTo>
                  <a:pt x="76" y="28"/>
                </a:lnTo>
                <a:lnTo>
                  <a:pt x="76" y="31"/>
                </a:lnTo>
                <a:lnTo>
                  <a:pt x="76" y="33"/>
                </a:lnTo>
                <a:lnTo>
                  <a:pt x="73" y="35"/>
                </a:lnTo>
                <a:lnTo>
                  <a:pt x="73" y="35"/>
                </a:lnTo>
                <a:lnTo>
                  <a:pt x="71" y="35"/>
                </a:lnTo>
                <a:lnTo>
                  <a:pt x="41" y="35"/>
                </a:lnTo>
                <a:lnTo>
                  <a:pt x="39" y="35"/>
                </a:lnTo>
                <a:lnTo>
                  <a:pt x="37" y="35"/>
                </a:lnTo>
                <a:lnTo>
                  <a:pt x="37" y="33"/>
                </a:lnTo>
                <a:lnTo>
                  <a:pt x="37" y="31"/>
                </a:lnTo>
                <a:close/>
                <a:moveTo>
                  <a:pt x="13" y="46"/>
                </a:moveTo>
                <a:lnTo>
                  <a:pt x="13" y="46"/>
                </a:lnTo>
                <a:lnTo>
                  <a:pt x="15" y="43"/>
                </a:lnTo>
                <a:lnTo>
                  <a:pt x="71" y="43"/>
                </a:lnTo>
                <a:lnTo>
                  <a:pt x="73" y="46"/>
                </a:lnTo>
                <a:lnTo>
                  <a:pt x="73" y="46"/>
                </a:lnTo>
                <a:lnTo>
                  <a:pt x="76" y="48"/>
                </a:lnTo>
                <a:lnTo>
                  <a:pt x="76" y="50"/>
                </a:lnTo>
                <a:lnTo>
                  <a:pt x="73" y="52"/>
                </a:lnTo>
                <a:lnTo>
                  <a:pt x="73" y="52"/>
                </a:lnTo>
                <a:lnTo>
                  <a:pt x="71" y="52"/>
                </a:lnTo>
                <a:lnTo>
                  <a:pt x="15" y="52"/>
                </a:lnTo>
                <a:lnTo>
                  <a:pt x="13" y="52"/>
                </a:lnTo>
                <a:lnTo>
                  <a:pt x="13" y="52"/>
                </a:lnTo>
                <a:lnTo>
                  <a:pt x="11" y="48"/>
                </a:lnTo>
                <a:lnTo>
                  <a:pt x="13" y="46"/>
                </a:lnTo>
                <a:close/>
                <a:moveTo>
                  <a:pt x="13" y="63"/>
                </a:moveTo>
                <a:lnTo>
                  <a:pt x="13" y="63"/>
                </a:lnTo>
                <a:lnTo>
                  <a:pt x="15" y="63"/>
                </a:lnTo>
                <a:lnTo>
                  <a:pt x="71" y="63"/>
                </a:lnTo>
                <a:lnTo>
                  <a:pt x="73" y="63"/>
                </a:lnTo>
                <a:lnTo>
                  <a:pt x="73" y="63"/>
                </a:lnTo>
                <a:lnTo>
                  <a:pt x="76" y="65"/>
                </a:lnTo>
                <a:lnTo>
                  <a:pt x="76" y="67"/>
                </a:lnTo>
                <a:lnTo>
                  <a:pt x="73" y="69"/>
                </a:lnTo>
                <a:lnTo>
                  <a:pt x="73" y="69"/>
                </a:lnTo>
                <a:lnTo>
                  <a:pt x="71" y="71"/>
                </a:lnTo>
                <a:lnTo>
                  <a:pt x="15" y="71"/>
                </a:lnTo>
                <a:lnTo>
                  <a:pt x="13" y="69"/>
                </a:lnTo>
                <a:lnTo>
                  <a:pt x="13" y="69"/>
                </a:lnTo>
                <a:lnTo>
                  <a:pt x="11" y="67"/>
                </a:lnTo>
                <a:lnTo>
                  <a:pt x="13" y="63"/>
                </a:lnTo>
                <a:close/>
              </a:path>
            </a:pathLst>
          </a:custGeom>
          <a:solidFill>
            <a:srgbClr val="F5F5F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2" name="Freeform 75"/>
          <p:cNvSpPr>
            <a:spLocks/>
          </p:cNvSpPr>
          <p:nvPr/>
        </p:nvSpPr>
        <p:spPr bwMode="auto">
          <a:xfrm>
            <a:off x="9056255" y="3520078"/>
            <a:ext cx="232523" cy="168643"/>
          </a:xfrm>
          <a:custGeom>
            <a:avLst/>
            <a:gdLst>
              <a:gd name="T0" fmla="*/ 0 w 42"/>
              <a:gd name="T1" fmla="*/ 24 h 31"/>
              <a:gd name="T2" fmla="*/ 1 w 42"/>
              <a:gd name="T3" fmla="*/ 26 h 31"/>
              <a:gd name="T4" fmla="*/ 6 w 42"/>
              <a:gd name="T5" fmla="*/ 28 h 31"/>
              <a:gd name="T6" fmla="*/ 13 w 42"/>
              <a:gd name="T7" fmla="*/ 30 h 31"/>
              <a:gd name="T8" fmla="*/ 21 w 42"/>
              <a:gd name="T9" fmla="*/ 31 h 31"/>
              <a:gd name="T10" fmla="*/ 36 w 42"/>
              <a:gd name="T11" fmla="*/ 28 h 31"/>
              <a:gd name="T12" fmla="*/ 41 w 42"/>
              <a:gd name="T13" fmla="*/ 26 h 31"/>
              <a:gd name="T14" fmla="*/ 42 w 42"/>
              <a:gd name="T15" fmla="*/ 24 h 31"/>
              <a:gd name="T16" fmla="*/ 42 w 42"/>
              <a:gd name="T17" fmla="*/ 22 h 31"/>
              <a:gd name="T18" fmla="*/ 42 w 42"/>
              <a:gd name="T19" fmla="*/ 0 h 31"/>
              <a:gd name="T20" fmla="*/ 0 w 42"/>
              <a:gd name="T21" fmla="*/ 0 h 31"/>
              <a:gd name="T22" fmla="*/ 0 w 42"/>
              <a:gd name="T23" fmla="*/ 22 h 31"/>
              <a:gd name="T24" fmla="*/ 0 w 42"/>
              <a:gd name="T25" fmla="*/ 24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2" h="31">
                <a:moveTo>
                  <a:pt x="0" y="24"/>
                </a:moveTo>
                <a:cubicBezTo>
                  <a:pt x="1" y="26"/>
                  <a:pt x="1" y="26"/>
                  <a:pt x="1" y="26"/>
                </a:cubicBezTo>
                <a:cubicBezTo>
                  <a:pt x="6" y="28"/>
                  <a:pt x="6" y="28"/>
                  <a:pt x="6" y="28"/>
                </a:cubicBezTo>
                <a:cubicBezTo>
                  <a:pt x="13" y="30"/>
                  <a:pt x="13" y="30"/>
                  <a:pt x="13" y="30"/>
                </a:cubicBezTo>
                <a:cubicBezTo>
                  <a:pt x="15" y="31"/>
                  <a:pt x="18" y="31"/>
                  <a:pt x="21" y="31"/>
                </a:cubicBezTo>
                <a:cubicBezTo>
                  <a:pt x="27" y="31"/>
                  <a:pt x="32" y="30"/>
                  <a:pt x="36" y="28"/>
                </a:cubicBezTo>
                <a:cubicBezTo>
                  <a:pt x="38" y="28"/>
                  <a:pt x="39" y="27"/>
                  <a:pt x="41" y="26"/>
                </a:cubicBezTo>
                <a:cubicBezTo>
                  <a:pt x="41" y="25"/>
                  <a:pt x="41" y="25"/>
                  <a:pt x="42" y="24"/>
                </a:cubicBezTo>
                <a:cubicBezTo>
                  <a:pt x="42" y="24"/>
                  <a:pt x="42" y="23"/>
                  <a:pt x="42" y="22"/>
                </a:cubicBezTo>
                <a:cubicBezTo>
                  <a:pt x="42" y="0"/>
                  <a:pt x="42" y="0"/>
                  <a:pt x="42" y="0"/>
                </a:cubicBezTo>
                <a:cubicBezTo>
                  <a:pt x="0" y="0"/>
                  <a:pt x="0" y="0"/>
                  <a:pt x="0" y="0"/>
                </a:cubicBezTo>
                <a:cubicBezTo>
                  <a:pt x="0" y="22"/>
                  <a:pt x="0" y="22"/>
                  <a:pt x="0" y="22"/>
                </a:cubicBezTo>
                <a:lnTo>
                  <a:pt x="0" y="24"/>
                </a:ln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83" name="Freeform 76"/>
          <p:cNvSpPr>
            <a:spLocks/>
          </p:cNvSpPr>
          <p:nvPr/>
        </p:nvSpPr>
        <p:spPr bwMode="auto">
          <a:xfrm>
            <a:off x="8706194" y="3693831"/>
            <a:ext cx="166088" cy="22997"/>
          </a:xfrm>
          <a:custGeom>
            <a:avLst/>
            <a:gdLst>
              <a:gd name="T0" fmla="*/ 2 w 65"/>
              <a:gd name="T1" fmla="*/ 9 h 9"/>
              <a:gd name="T2" fmla="*/ 4 w 65"/>
              <a:gd name="T3" fmla="*/ 9 h 9"/>
              <a:gd name="T4" fmla="*/ 60 w 65"/>
              <a:gd name="T5" fmla="*/ 9 h 9"/>
              <a:gd name="T6" fmla="*/ 62 w 65"/>
              <a:gd name="T7" fmla="*/ 9 h 9"/>
              <a:gd name="T8" fmla="*/ 62 w 65"/>
              <a:gd name="T9" fmla="*/ 9 h 9"/>
              <a:gd name="T10" fmla="*/ 65 w 65"/>
              <a:gd name="T11" fmla="*/ 7 h 9"/>
              <a:gd name="T12" fmla="*/ 65 w 65"/>
              <a:gd name="T13" fmla="*/ 5 h 9"/>
              <a:gd name="T14" fmla="*/ 62 w 65"/>
              <a:gd name="T15" fmla="*/ 3 h 9"/>
              <a:gd name="T16" fmla="*/ 62 w 65"/>
              <a:gd name="T17" fmla="*/ 3 h 9"/>
              <a:gd name="T18" fmla="*/ 60 w 65"/>
              <a:gd name="T19" fmla="*/ 0 h 9"/>
              <a:gd name="T20" fmla="*/ 4 w 65"/>
              <a:gd name="T21" fmla="*/ 0 h 9"/>
              <a:gd name="T22" fmla="*/ 2 w 65"/>
              <a:gd name="T23" fmla="*/ 3 h 9"/>
              <a:gd name="T24" fmla="*/ 2 w 65"/>
              <a:gd name="T25" fmla="*/ 3 h 9"/>
              <a:gd name="T26" fmla="*/ 0 w 65"/>
              <a:gd name="T27" fmla="*/ 5 h 9"/>
              <a:gd name="T28" fmla="*/ 2 w 65"/>
              <a:gd name="T29" fmla="*/ 9 h 9"/>
              <a:gd name="T30" fmla="*/ 2 w 65"/>
              <a:gd name="T31" fmla="*/ 9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 h="9">
                <a:moveTo>
                  <a:pt x="2" y="9"/>
                </a:moveTo>
                <a:lnTo>
                  <a:pt x="4" y="9"/>
                </a:lnTo>
                <a:lnTo>
                  <a:pt x="60" y="9"/>
                </a:lnTo>
                <a:lnTo>
                  <a:pt x="62" y="9"/>
                </a:lnTo>
                <a:lnTo>
                  <a:pt x="62" y="9"/>
                </a:lnTo>
                <a:lnTo>
                  <a:pt x="65" y="7"/>
                </a:lnTo>
                <a:lnTo>
                  <a:pt x="65" y="5"/>
                </a:lnTo>
                <a:lnTo>
                  <a:pt x="62" y="3"/>
                </a:lnTo>
                <a:lnTo>
                  <a:pt x="62" y="3"/>
                </a:lnTo>
                <a:lnTo>
                  <a:pt x="60" y="0"/>
                </a:lnTo>
                <a:lnTo>
                  <a:pt x="4" y="0"/>
                </a:lnTo>
                <a:lnTo>
                  <a:pt x="2" y="3"/>
                </a:lnTo>
                <a:lnTo>
                  <a:pt x="2" y="3"/>
                </a:lnTo>
                <a:lnTo>
                  <a:pt x="0" y="5"/>
                </a:lnTo>
                <a:lnTo>
                  <a:pt x="2" y="9"/>
                </a:lnTo>
                <a:lnTo>
                  <a:pt x="2" y="9"/>
                </a:lnTo>
                <a:close/>
              </a:path>
            </a:pathLst>
          </a:custGeom>
          <a:solidFill>
            <a:schemeClr val="accent3"/>
          </a:solidFill>
          <a:ln>
            <a:noFill/>
          </a:ln>
        </p:spPr>
        <p:txBody>
          <a:bodyPr vert="horz" wrap="square" lIns="91440" tIns="45720" rIns="91440" bIns="45720" numCol="1" anchor="t" anchorCtr="0" compatLnSpc="1">
            <a:prstTxWarp prst="textNoShape">
              <a:avLst/>
            </a:prstTxWarp>
          </a:bodyPr>
          <a:lstStyle/>
          <a:p>
            <a:endParaRPr lang="en-US"/>
          </a:p>
        </p:txBody>
      </p:sp>
      <p:sp>
        <p:nvSpPr>
          <p:cNvPr id="84" name="Freeform 77"/>
          <p:cNvSpPr>
            <a:spLocks/>
          </p:cNvSpPr>
          <p:nvPr/>
        </p:nvSpPr>
        <p:spPr bwMode="auto">
          <a:xfrm>
            <a:off x="8772629" y="3650392"/>
            <a:ext cx="99653" cy="22997"/>
          </a:xfrm>
          <a:custGeom>
            <a:avLst/>
            <a:gdLst>
              <a:gd name="T0" fmla="*/ 2 w 39"/>
              <a:gd name="T1" fmla="*/ 9 h 9"/>
              <a:gd name="T2" fmla="*/ 4 w 39"/>
              <a:gd name="T3" fmla="*/ 9 h 9"/>
              <a:gd name="T4" fmla="*/ 34 w 39"/>
              <a:gd name="T5" fmla="*/ 9 h 9"/>
              <a:gd name="T6" fmla="*/ 36 w 39"/>
              <a:gd name="T7" fmla="*/ 9 h 9"/>
              <a:gd name="T8" fmla="*/ 36 w 39"/>
              <a:gd name="T9" fmla="*/ 9 h 9"/>
              <a:gd name="T10" fmla="*/ 39 w 39"/>
              <a:gd name="T11" fmla="*/ 7 h 9"/>
              <a:gd name="T12" fmla="*/ 39 w 39"/>
              <a:gd name="T13" fmla="*/ 5 h 9"/>
              <a:gd name="T14" fmla="*/ 39 w 39"/>
              <a:gd name="T15" fmla="*/ 2 h 9"/>
              <a:gd name="T16" fmla="*/ 36 w 39"/>
              <a:gd name="T17" fmla="*/ 2 h 9"/>
              <a:gd name="T18" fmla="*/ 36 w 39"/>
              <a:gd name="T19" fmla="*/ 0 h 9"/>
              <a:gd name="T20" fmla="*/ 34 w 39"/>
              <a:gd name="T21" fmla="*/ 0 h 9"/>
              <a:gd name="T22" fmla="*/ 4 w 39"/>
              <a:gd name="T23" fmla="*/ 0 h 9"/>
              <a:gd name="T24" fmla="*/ 0 w 39"/>
              <a:gd name="T25" fmla="*/ 2 h 9"/>
              <a:gd name="T26" fmla="*/ 0 w 39"/>
              <a:gd name="T27" fmla="*/ 2 h 9"/>
              <a:gd name="T28" fmla="*/ 0 w 39"/>
              <a:gd name="T29" fmla="*/ 5 h 9"/>
              <a:gd name="T30" fmla="*/ 0 w 39"/>
              <a:gd name="T31" fmla="*/ 7 h 9"/>
              <a:gd name="T32" fmla="*/ 0 w 39"/>
              <a:gd name="T33" fmla="*/ 9 h 9"/>
              <a:gd name="T34" fmla="*/ 2 w 39"/>
              <a:gd name="T35" fmla="*/ 9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9" h="9">
                <a:moveTo>
                  <a:pt x="2" y="9"/>
                </a:moveTo>
                <a:lnTo>
                  <a:pt x="4" y="9"/>
                </a:lnTo>
                <a:lnTo>
                  <a:pt x="34" y="9"/>
                </a:lnTo>
                <a:lnTo>
                  <a:pt x="36" y="9"/>
                </a:lnTo>
                <a:lnTo>
                  <a:pt x="36" y="9"/>
                </a:lnTo>
                <a:lnTo>
                  <a:pt x="39" y="7"/>
                </a:lnTo>
                <a:lnTo>
                  <a:pt x="39" y="5"/>
                </a:lnTo>
                <a:lnTo>
                  <a:pt x="39" y="2"/>
                </a:lnTo>
                <a:lnTo>
                  <a:pt x="36" y="2"/>
                </a:lnTo>
                <a:lnTo>
                  <a:pt x="36" y="0"/>
                </a:lnTo>
                <a:lnTo>
                  <a:pt x="34" y="0"/>
                </a:lnTo>
                <a:lnTo>
                  <a:pt x="4" y="0"/>
                </a:lnTo>
                <a:lnTo>
                  <a:pt x="0" y="2"/>
                </a:lnTo>
                <a:lnTo>
                  <a:pt x="0" y="2"/>
                </a:lnTo>
                <a:lnTo>
                  <a:pt x="0" y="5"/>
                </a:lnTo>
                <a:lnTo>
                  <a:pt x="0" y="7"/>
                </a:lnTo>
                <a:lnTo>
                  <a:pt x="0" y="9"/>
                </a:lnTo>
                <a:lnTo>
                  <a:pt x="2" y="9"/>
                </a:lnTo>
                <a:close/>
              </a:path>
            </a:pathLst>
          </a:custGeom>
          <a:solidFill>
            <a:schemeClr val="accent3"/>
          </a:solidFill>
          <a:ln>
            <a:noFill/>
          </a:ln>
        </p:spPr>
        <p:txBody>
          <a:bodyPr vert="horz" wrap="square" lIns="91440" tIns="45720" rIns="91440" bIns="45720" numCol="1" anchor="t" anchorCtr="0" compatLnSpc="1">
            <a:prstTxWarp prst="textNoShape">
              <a:avLst/>
            </a:prstTxWarp>
          </a:bodyPr>
          <a:lstStyle/>
          <a:p>
            <a:endParaRPr lang="en-US"/>
          </a:p>
        </p:txBody>
      </p:sp>
      <p:sp>
        <p:nvSpPr>
          <p:cNvPr id="85" name="Freeform 78"/>
          <p:cNvSpPr>
            <a:spLocks/>
          </p:cNvSpPr>
          <p:nvPr/>
        </p:nvSpPr>
        <p:spPr bwMode="auto">
          <a:xfrm>
            <a:off x="8706194" y="3744935"/>
            <a:ext cx="166088" cy="20442"/>
          </a:xfrm>
          <a:custGeom>
            <a:avLst/>
            <a:gdLst>
              <a:gd name="T0" fmla="*/ 2 w 65"/>
              <a:gd name="T1" fmla="*/ 6 h 8"/>
              <a:gd name="T2" fmla="*/ 4 w 65"/>
              <a:gd name="T3" fmla="*/ 8 h 8"/>
              <a:gd name="T4" fmla="*/ 60 w 65"/>
              <a:gd name="T5" fmla="*/ 8 h 8"/>
              <a:gd name="T6" fmla="*/ 62 w 65"/>
              <a:gd name="T7" fmla="*/ 6 h 8"/>
              <a:gd name="T8" fmla="*/ 62 w 65"/>
              <a:gd name="T9" fmla="*/ 6 h 8"/>
              <a:gd name="T10" fmla="*/ 65 w 65"/>
              <a:gd name="T11" fmla="*/ 4 h 8"/>
              <a:gd name="T12" fmla="*/ 65 w 65"/>
              <a:gd name="T13" fmla="*/ 2 h 8"/>
              <a:gd name="T14" fmla="*/ 62 w 65"/>
              <a:gd name="T15" fmla="*/ 0 h 8"/>
              <a:gd name="T16" fmla="*/ 62 w 65"/>
              <a:gd name="T17" fmla="*/ 0 h 8"/>
              <a:gd name="T18" fmla="*/ 60 w 65"/>
              <a:gd name="T19" fmla="*/ 0 h 8"/>
              <a:gd name="T20" fmla="*/ 4 w 65"/>
              <a:gd name="T21" fmla="*/ 0 h 8"/>
              <a:gd name="T22" fmla="*/ 2 w 65"/>
              <a:gd name="T23" fmla="*/ 0 h 8"/>
              <a:gd name="T24" fmla="*/ 2 w 65"/>
              <a:gd name="T25" fmla="*/ 0 h 8"/>
              <a:gd name="T26" fmla="*/ 0 w 65"/>
              <a:gd name="T27" fmla="*/ 4 h 8"/>
              <a:gd name="T28" fmla="*/ 2 w 65"/>
              <a:gd name="T29" fmla="*/ 6 h 8"/>
              <a:gd name="T30" fmla="*/ 2 w 65"/>
              <a:gd name="T31" fmla="*/ 6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 h="8">
                <a:moveTo>
                  <a:pt x="2" y="6"/>
                </a:moveTo>
                <a:lnTo>
                  <a:pt x="4" y="8"/>
                </a:lnTo>
                <a:lnTo>
                  <a:pt x="60" y="8"/>
                </a:lnTo>
                <a:lnTo>
                  <a:pt x="62" y="6"/>
                </a:lnTo>
                <a:lnTo>
                  <a:pt x="62" y="6"/>
                </a:lnTo>
                <a:lnTo>
                  <a:pt x="65" y="4"/>
                </a:lnTo>
                <a:lnTo>
                  <a:pt x="65" y="2"/>
                </a:lnTo>
                <a:lnTo>
                  <a:pt x="62" y="0"/>
                </a:lnTo>
                <a:lnTo>
                  <a:pt x="62" y="0"/>
                </a:lnTo>
                <a:lnTo>
                  <a:pt x="60" y="0"/>
                </a:lnTo>
                <a:lnTo>
                  <a:pt x="4" y="0"/>
                </a:lnTo>
                <a:lnTo>
                  <a:pt x="2" y="0"/>
                </a:lnTo>
                <a:lnTo>
                  <a:pt x="2" y="0"/>
                </a:lnTo>
                <a:lnTo>
                  <a:pt x="0" y="4"/>
                </a:lnTo>
                <a:lnTo>
                  <a:pt x="2" y="6"/>
                </a:lnTo>
                <a:lnTo>
                  <a:pt x="2" y="6"/>
                </a:lnTo>
                <a:close/>
              </a:path>
            </a:pathLst>
          </a:custGeom>
          <a:solidFill>
            <a:schemeClr val="accent3"/>
          </a:solidFill>
          <a:ln>
            <a:noFill/>
          </a:ln>
        </p:spPr>
        <p:txBody>
          <a:bodyPr vert="horz" wrap="square" lIns="91440" tIns="45720" rIns="91440" bIns="45720" numCol="1" anchor="t" anchorCtr="0" compatLnSpc="1">
            <a:prstTxWarp prst="textNoShape">
              <a:avLst/>
            </a:prstTxWarp>
          </a:bodyPr>
          <a:lstStyle/>
          <a:p>
            <a:endParaRPr lang="en-US"/>
          </a:p>
        </p:txBody>
      </p:sp>
      <p:sp>
        <p:nvSpPr>
          <p:cNvPr id="86" name="Freeform 79"/>
          <p:cNvSpPr>
            <a:spLocks/>
          </p:cNvSpPr>
          <p:nvPr/>
        </p:nvSpPr>
        <p:spPr bwMode="auto">
          <a:xfrm>
            <a:off x="8706194" y="3803704"/>
            <a:ext cx="158422" cy="5110"/>
          </a:xfrm>
          <a:custGeom>
            <a:avLst/>
            <a:gdLst>
              <a:gd name="T0" fmla="*/ 2 w 62"/>
              <a:gd name="T1" fmla="*/ 0 h 2"/>
              <a:gd name="T2" fmla="*/ 2 w 62"/>
              <a:gd name="T3" fmla="*/ 2 h 2"/>
              <a:gd name="T4" fmla="*/ 4 w 62"/>
              <a:gd name="T5" fmla="*/ 2 h 2"/>
              <a:gd name="T6" fmla="*/ 60 w 62"/>
              <a:gd name="T7" fmla="*/ 2 h 2"/>
              <a:gd name="T8" fmla="*/ 62 w 62"/>
              <a:gd name="T9" fmla="*/ 2 h 2"/>
              <a:gd name="T10" fmla="*/ 62 w 62"/>
              <a:gd name="T11" fmla="*/ 0 h 2"/>
              <a:gd name="T12" fmla="*/ 62 w 62"/>
              <a:gd name="T13" fmla="*/ 0 h 2"/>
              <a:gd name="T14" fmla="*/ 0 w 62"/>
              <a:gd name="T15" fmla="*/ 0 h 2"/>
              <a:gd name="T16" fmla="*/ 2 w 62"/>
              <a:gd name="T17" fmla="*/ 0 h 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2" h="2">
                <a:moveTo>
                  <a:pt x="2" y="0"/>
                </a:moveTo>
                <a:lnTo>
                  <a:pt x="2" y="2"/>
                </a:lnTo>
                <a:lnTo>
                  <a:pt x="4" y="2"/>
                </a:lnTo>
                <a:lnTo>
                  <a:pt x="60" y="2"/>
                </a:lnTo>
                <a:lnTo>
                  <a:pt x="62" y="2"/>
                </a:lnTo>
                <a:lnTo>
                  <a:pt x="62" y="0"/>
                </a:lnTo>
                <a:lnTo>
                  <a:pt x="62" y="0"/>
                </a:lnTo>
                <a:lnTo>
                  <a:pt x="0" y="0"/>
                </a:lnTo>
                <a:lnTo>
                  <a:pt x="2" y="0"/>
                </a:lnTo>
                <a:close/>
              </a:path>
            </a:pathLst>
          </a:custGeom>
          <a:solidFill>
            <a:srgbClr val="00B29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7" name="Freeform 80"/>
          <p:cNvSpPr>
            <a:spLocks/>
          </p:cNvSpPr>
          <p:nvPr/>
        </p:nvSpPr>
        <p:spPr bwMode="auto">
          <a:xfrm>
            <a:off x="8706194" y="3788373"/>
            <a:ext cx="166088" cy="15331"/>
          </a:xfrm>
          <a:custGeom>
            <a:avLst/>
            <a:gdLst>
              <a:gd name="T0" fmla="*/ 65 w 65"/>
              <a:gd name="T1" fmla="*/ 4 h 6"/>
              <a:gd name="T2" fmla="*/ 65 w 65"/>
              <a:gd name="T3" fmla="*/ 2 h 6"/>
              <a:gd name="T4" fmla="*/ 62 w 65"/>
              <a:gd name="T5" fmla="*/ 0 h 6"/>
              <a:gd name="T6" fmla="*/ 62 w 65"/>
              <a:gd name="T7" fmla="*/ 0 h 6"/>
              <a:gd name="T8" fmla="*/ 60 w 65"/>
              <a:gd name="T9" fmla="*/ 0 h 6"/>
              <a:gd name="T10" fmla="*/ 4 w 65"/>
              <a:gd name="T11" fmla="*/ 0 h 6"/>
              <a:gd name="T12" fmla="*/ 2 w 65"/>
              <a:gd name="T13" fmla="*/ 0 h 6"/>
              <a:gd name="T14" fmla="*/ 2 w 65"/>
              <a:gd name="T15" fmla="*/ 0 h 6"/>
              <a:gd name="T16" fmla="*/ 0 w 65"/>
              <a:gd name="T17" fmla="*/ 4 h 6"/>
              <a:gd name="T18" fmla="*/ 0 w 65"/>
              <a:gd name="T19" fmla="*/ 6 h 6"/>
              <a:gd name="T20" fmla="*/ 0 w 65"/>
              <a:gd name="T21" fmla="*/ 6 h 6"/>
              <a:gd name="T22" fmla="*/ 62 w 65"/>
              <a:gd name="T23" fmla="*/ 6 h 6"/>
              <a:gd name="T24" fmla="*/ 65 w 65"/>
              <a:gd name="T25" fmla="*/ 6 h 6"/>
              <a:gd name="T26" fmla="*/ 65 w 65"/>
              <a:gd name="T27" fmla="*/ 4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5" h="6">
                <a:moveTo>
                  <a:pt x="65" y="4"/>
                </a:moveTo>
                <a:lnTo>
                  <a:pt x="65" y="2"/>
                </a:lnTo>
                <a:lnTo>
                  <a:pt x="62" y="0"/>
                </a:lnTo>
                <a:lnTo>
                  <a:pt x="62" y="0"/>
                </a:lnTo>
                <a:lnTo>
                  <a:pt x="60" y="0"/>
                </a:lnTo>
                <a:lnTo>
                  <a:pt x="4" y="0"/>
                </a:lnTo>
                <a:lnTo>
                  <a:pt x="2" y="0"/>
                </a:lnTo>
                <a:lnTo>
                  <a:pt x="2" y="0"/>
                </a:lnTo>
                <a:lnTo>
                  <a:pt x="0" y="4"/>
                </a:lnTo>
                <a:lnTo>
                  <a:pt x="0" y="6"/>
                </a:lnTo>
                <a:lnTo>
                  <a:pt x="0" y="6"/>
                </a:lnTo>
                <a:lnTo>
                  <a:pt x="62" y="6"/>
                </a:lnTo>
                <a:lnTo>
                  <a:pt x="65" y="6"/>
                </a:lnTo>
                <a:lnTo>
                  <a:pt x="65" y="4"/>
                </a:lnTo>
                <a:close/>
              </a:path>
            </a:pathLst>
          </a:custGeom>
          <a:solidFill>
            <a:schemeClr val="accent3"/>
          </a:solidFill>
          <a:ln>
            <a:noFill/>
          </a:ln>
        </p:spPr>
        <p:txBody>
          <a:bodyPr vert="horz" wrap="square" lIns="91440" tIns="45720" rIns="91440" bIns="45720" numCol="1" anchor="t" anchorCtr="0" compatLnSpc="1">
            <a:prstTxWarp prst="textNoShape">
              <a:avLst/>
            </a:prstTxWarp>
          </a:bodyPr>
          <a:lstStyle/>
          <a:p>
            <a:endParaRPr lang="en-US"/>
          </a:p>
        </p:txBody>
      </p:sp>
      <p:sp>
        <p:nvSpPr>
          <p:cNvPr id="88" name="Freeform 81"/>
          <p:cNvSpPr>
            <a:spLocks/>
          </p:cNvSpPr>
          <p:nvPr/>
        </p:nvSpPr>
        <p:spPr bwMode="auto">
          <a:xfrm>
            <a:off x="8657645" y="3563516"/>
            <a:ext cx="263185" cy="240188"/>
          </a:xfrm>
          <a:custGeom>
            <a:avLst/>
            <a:gdLst>
              <a:gd name="T0" fmla="*/ 101 w 103"/>
              <a:gd name="T1" fmla="*/ 6 h 94"/>
              <a:gd name="T2" fmla="*/ 99 w 103"/>
              <a:gd name="T3" fmla="*/ 4 h 94"/>
              <a:gd name="T4" fmla="*/ 96 w 103"/>
              <a:gd name="T5" fmla="*/ 2 h 94"/>
              <a:gd name="T6" fmla="*/ 92 w 103"/>
              <a:gd name="T7" fmla="*/ 0 h 94"/>
              <a:gd name="T8" fmla="*/ 32 w 103"/>
              <a:gd name="T9" fmla="*/ 0 h 94"/>
              <a:gd name="T10" fmla="*/ 0 w 103"/>
              <a:gd name="T11" fmla="*/ 32 h 94"/>
              <a:gd name="T12" fmla="*/ 0 w 103"/>
              <a:gd name="T13" fmla="*/ 94 h 94"/>
              <a:gd name="T14" fmla="*/ 8 w 103"/>
              <a:gd name="T15" fmla="*/ 94 h 94"/>
              <a:gd name="T16" fmla="*/ 8 w 103"/>
              <a:gd name="T17" fmla="*/ 36 h 94"/>
              <a:gd name="T18" fmla="*/ 28 w 103"/>
              <a:gd name="T19" fmla="*/ 36 h 94"/>
              <a:gd name="T20" fmla="*/ 30 w 103"/>
              <a:gd name="T21" fmla="*/ 36 h 94"/>
              <a:gd name="T22" fmla="*/ 34 w 103"/>
              <a:gd name="T23" fmla="*/ 34 h 94"/>
              <a:gd name="T24" fmla="*/ 36 w 103"/>
              <a:gd name="T25" fmla="*/ 32 h 94"/>
              <a:gd name="T26" fmla="*/ 36 w 103"/>
              <a:gd name="T27" fmla="*/ 28 h 94"/>
              <a:gd name="T28" fmla="*/ 36 w 103"/>
              <a:gd name="T29" fmla="*/ 8 h 94"/>
              <a:gd name="T30" fmla="*/ 88 w 103"/>
              <a:gd name="T31" fmla="*/ 8 h 94"/>
              <a:gd name="T32" fmla="*/ 90 w 103"/>
              <a:gd name="T33" fmla="*/ 8 h 94"/>
              <a:gd name="T34" fmla="*/ 92 w 103"/>
              <a:gd name="T35" fmla="*/ 11 h 94"/>
              <a:gd name="T36" fmla="*/ 94 w 103"/>
              <a:gd name="T37" fmla="*/ 13 h 94"/>
              <a:gd name="T38" fmla="*/ 94 w 103"/>
              <a:gd name="T39" fmla="*/ 15 h 94"/>
              <a:gd name="T40" fmla="*/ 94 w 103"/>
              <a:gd name="T41" fmla="*/ 94 h 94"/>
              <a:gd name="T42" fmla="*/ 103 w 103"/>
              <a:gd name="T43" fmla="*/ 94 h 94"/>
              <a:gd name="T44" fmla="*/ 103 w 103"/>
              <a:gd name="T45" fmla="*/ 11 h 94"/>
              <a:gd name="T46" fmla="*/ 101 w 103"/>
              <a:gd name="T47" fmla="*/ 6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03" h="94">
                <a:moveTo>
                  <a:pt x="101" y="6"/>
                </a:moveTo>
                <a:lnTo>
                  <a:pt x="99" y="4"/>
                </a:lnTo>
                <a:lnTo>
                  <a:pt x="96" y="2"/>
                </a:lnTo>
                <a:lnTo>
                  <a:pt x="92" y="0"/>
                </a:lnTo>
                <a:lnTo>
                  <a:pt x="32" y="0"/>
                </a:lnTo>
                <a:lnTo>
                  <a:pt x="0" y="32"/>
                </a:lnTo>
                <a:lnTo>
                  <a:pt x="0" y="94"/>
                </a:lnTo>
                <a:lnTo>
                  <a:pt x="8" y="94"/>
                </a:lnTo>
                <a:lnTo>
                  <a:pt x="8" y="36"/>
                </a:lnTo>
                <a:lnTo>
                  <a:pt x="28" y="36"/>
                </a:lnTo>
                <a:lnTo>
                  <a:pt x="30" y="36"/>
                </a:lnTo>
                <a:lnTo>
                  <a:pt x="34" y="34"/>
                </a:lnTo>
                <a:lnTo>
                  <a:pt x="36" y="32"/>
                </a:lnTo>
                <a:lnTo>
                  <a:pt x="36" y="28"/>
                </a:lnTo>
                <a:lnTo>
                  <a:pt x="36" y="8"/>
                </a:lnTo>
                <a:lnTo>
                  <a:pt x="88" y="8"/>
                </a:lnTo>
                <a:lnTo>
                  <a:pt x="90" y="8"/>
                </a:lnTo>
                <a:lnTo>
                  <a:pt x="92" y="11"/>
                </a:lnTo>
                <a:lnTo>
                  <a:pt x="94" y="13"/>
                </a:lnTo>
                <a:lnTo>
                  <a:pt x="94" y="15"/>
                </a:lnTo>
                <a:lnTo>
                  <a:pt x="94" y="94"/>
                </a:lnTo>
                <a:lnTo>
                  <a:pt x="103" y="94"/>
                </a:lnTo>
                <a:lnTo>
                  <a:pt x="103" y="11"/>
                </a:lnTo>
                <a:lnTo>
                  <a:pt x="101" y="6"/>
                </a:lnTo>
                <a:close/>
              </a:path>
            </a:pathLst>
          </a:custGeom>
          <a:solidFill>
            <a:schemeClr val="accent3"/>
          </a:solidFill>
          <a:ln>
            <a:noFill/>
          </a:ln>
        </p:spPr>
        <p:txBody>
          <a:bodyPr vert="horz" wrap="square" lIns="91440" tIns="45720" rIns="91440" bIns="45720" numCol="1" anchor="t" anchorCtr="0" compatLnSpc="1">
            <a:prstTxWarp prst="textNoShape">
              <a:avLst/>
            </a:prstTxWarp>
          </a:bodyPr>
          <a:lstStyle/>
          <a:p>
            <a:endParaRPr lang="en-US"/>
          </a:p>
        </p:txBody>
      </p:sp>
      <p:sp>
        <p:nvSpPr>
          <p:cNvPr id="89" name="Rectangle 82"/>
          <p:cNvSpPr>
            <a:spLocks noChangeArrowheads="1"/>
          </p:cNvSpPr>
          <p:nvPr/>
        </p:nvSpPr>
        <p:spPr bwMode="auto">
          <a:xfrm>
            <a:off x="8777739" y="4588148"/>
            <a:ext cx="482932" cy="166088"/>
          </a:xfrm>
          <a:prstGeom prst="rect">
            <a:avLst/>
          </a:prstGeom>
          <a:solidFill>
            <a:srgbClr val="D2D2D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0" name="Rectangle 83"/>
          <p:cNvSpPr>
            <a:spLocks noChangeArrowheads="1"/>
          </p:cNvSpPr>
          <p:nvPr/>
        </p:nvSpPr>
        <p:spPr bwMode="auto">
          <a:xfrm>
            <a:off x="8892723" y="5569342"/>
            <a:ext cx="56214" cy="199305"/>
          </a:xfrm>
          <a:prstGeom prst="rect">
            <a:avLst/>
          </a:prstGeom>
          <a:solidFill>
            <a:srgbClr val="00205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1" name="Freeform 84"/>
          <p:cNvSpPr>
            <a:spLocks/>
          </p:cNvSpPr>
          <p:nvPr/>
        </p:nvSpPr>
        <p:spPr bwMode="auto">
          <a:xfrm>
            <a:off x="8695973" y="5602560"/>
            <a:ext cx="53659" cy="166088"/>
          </a:xfrm>
          <a:custGeom>
            <a:avLst/>
            <a:gdLst>
              <a:gd name="T0" fmla="*/ 0 w 21"/>
              <a:gd name="T1" fmla="*/ 0 h 65"/>
              <a:gd name="T2" fmla="*/ 0 w 21"/>
              <a:gd name="T3" fmla="*/ 13 h 65"/>
              <a:gd name="T4" fmla="*/ 0 w 21"/>
              <a:gd name="T5" fmla="*/ 65 h 65"/>
              <a:gd name="T6" fmla="*/ 21 w 21"/>
              <a:gd name="T7" fmla="*/ 65 h 65"/>
              <a:gd name="T8" fmla="*/ 21 w 21"/>
              <a:gd name="T9" fmla="*/ 2 h 65"/>
              <a:gd name="T10" fmla="*/ 21 w 21"/>
              <a:gd name="T11" fmla="*/ 0 h 65"/>
              <a:gd name="T12" fmla="*/ 0 w 21"/>
              <a:gd name="T13" fmla="*/ 0 h 65"/>
            </a:gdLst>
            <a:ahLst/>
            <a:cxnLst>
              <a:cxn ang="0">
                <a:pos x="T0" y="T1"/>
              </a:cxn>
              <a:cxn ang="0">
                <a:pos x="T2" y="T3"/>
              </a:cxn>
              <a:cxn ang="0">
                <a:pos x="T4" y="T5"/>
              </a:cxn>
              <a:cxn ang="0">
                <a:pos x="T6" y="T7"/>
              </a:cxn>
              <a:cxn ang="0">
                <a:pos x="T8" y="T9"/>
              </a:cxn>
              <a:cxn ang="0">
                <a:pos x="T10" y="T11"/>
              </a:cxn>
              <a:cxn ang="0">
                <a:pos x="T12" y="T13"/>
              </a:cxn>
            </a:cxnLst>
            <a:rect l="0" t="0" r="r" b="b"/>
            <a:pathLst>
              <a:path w="21" h="65">
                <a:moveTo>
                  <a:pt x="0" y="0"/>
                </a:moveTo>
                <a:lnTo>
                  <a:pt x="0" y="13"/>
                </a:lnTo>
                <a:lnTo>
                  <a:pt x="0" y="65"/>
                </a:lnTo>
                <a:lnTo>
                  <a:pt x="21" y="65"/>
                </a:lnTo>
                <a:lnTo>
                  <a:pt x="21" y="2"/>
                </a:lnTo>
                <a:lnTo>
                  <a:pt x="21" y="0"/>
                </a:lnTo>
                <a:lnTo>
                  <a:pt x="0" y="0"/>
                </a:lnTo>
                <a:close/>
              </a:path>
            </a:pathLst>
          </a:custGeom>
          <a:solidFill>
            <a:schemeClr val="accent3"/>
          </a:solidFill>
          <a:ln>
            <a:noFill/>
          </a:ln>
        </p:spPr>
        <p:txBody>
          <a:bodyPr vert="horz" wrap="square" lIns="91440" tIns="45720" rIns="91440" bIns="45720" numCol="1" anchor="t" anchorCtr="0" compatLnSpc="1">
            <a:prstTxWarp prst="textNoShape">
              <a:avLst/>
            </a:prstTxWarp>
          </a:bodyPr>
          <a:lstStyle/>
          <a:p>
            <a:endParaRPr lang="en-US"/>
          </a:p>
        </p:txBody>
      </p:sp>
      <p:sp>
        <p:nvSpPr>
          <p:cNvPr id="92" name="Freeform 85"/>
          <p:cNvSpPr>
            <a:spLocks/>
          </p:cNvSpPr>
          <p:nvPr/>
        </p:nvSpPr>
        <p:spPr bwMode="auto">
          <a:xfrm>
            <a:off x="8762408" y="5449248"/>
            <a:ext cx="53659" cy="319399"/>
          </a:xfrm>
          <a:custGeom>
            <a:avLst/>
            <a:gdLst>
              <a:gd name="T0" fmla="*/ 0 w 21"/>
              <a:gd name="T1" fmla="*/ 0 h 125"/>
              <a:gd name="T2" fmla="*/ 0 w 21"/>
              <a:gd name="T3" fmla="*/ 62 h 125"/>
              <a:gd name="T4" fmla="*/ 0 w 21"/>
              <a:gd name="T5" fmla="*/ 125 h 125"/>
              <a:gd name="T6" fmla="*/ 21 w 21"/>
              <a:gd name="T7" fmla="*/ 125 h 125"/>
              <a:gd name="T8" fmla="*/ 21 w 21"/>
              <a:gd name="T9" fmla="*/ 52 h 125"/>
              <a:gd name="T10" fmla="*/ 21 w 21"/>
              <a:gd name="T11" fmla="*/ 0 h 125"/>
              <a:gd name="T12" fmla="*/ 0 w 21"/>
              <a:gd name="T13" fmla="*/ 0 h 125"/>
            </a:gdLst>
            <a:ahLst/>
            <a:cxnLst>
              <a:cxn ang="0">
                <a:pos x="T0" y="T1"/>
              </a:cxn>
              <a:cxn ang="0">
                <a:pos x="T2" y="T3"/>
              </a:cxn>
              <a:cxn ang="0">
                <a:pos x="T4" y="T5"/>
              </a:cxn>
              <a:cxn ang="0">
                <a:pos x="T6" y="T7"/>
              </a:cxn>
              <a:cxn ang="0">
                <a:pos x="T8" y="T9"/>
              </a:cxn>
              <a:cxn ang="0">
                <a:pos x="T10" y="T11"/>
              </a:cxn>
              <a:cxn ang="0">
                <a:pos x="T12" y="T13"/>
              </a:cxn>
            </a:cxnLst>
            <a:rect l="0" t="0" r="r" b="b"/>
            <a:pathLst>
              <a:path w="21" h="125">
                <a:moveTo>
                  <a:pt x="0" y="0"/>
                </a:moveTo>
                <a:lnTo>
                  <a:pt x="0" y="62"/>
                </a:lnTo>
                <a:lnTo>
                  <a:pt x="0" y="125"/>
                </a:lnTo>
                <a:lnTo>
                  <a:pt x="21" y="125"/>
                </a:lnTo>
                <a:lnTo>
                  <a:pt x="21" y="52"/>
                </a:lnTo>
                <a:lnTo>
                  <a:pt x="21" y="0"/>
                </a:lnTo>
                <a:lnTo>
                  <a:pt x="0" y="0"/>
                </a:lnTo>
                <a:close/>
              </a:path>
            </a:pathLst>
          </a:custGeom>
          <a:solidFill>
            <a:schemeClr val="accent3">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93" name="Freeform 86"/>
          <p:cNvSpPr>
            <a:spLocks/>
          </p:cNvSpPr>
          <p:nvPr/>
        </p:nvSpPr>
        <p:spPr bwMode="auto">
          <a:xfrm>
            <a:off x="8826288" y="5306157"/>
            <a:ext cx="56214" cy="462490"/>
          </a:xfrm>
          <a:custGeom>
            <a:avLst/>
            <a:gdLst>
              <a:gd name="T0" fmla="*/ 0 w 22"/>
              <a:gd name="T1" fmla="*/ 0 h 181"/>
              <a:gd name="T2" fmla="*/ 0 w 22"/>
              <a:gd name="T3" fmla="*/ 105 h 181"/>
              <a:gd name="T4" fmla="*/ 0 w 22"/>
              <a:gd name="T5" fmla="*/ 181 h 181"/>
              <a:gd name="T6" fmla="*/ 22 w 22"/>
              <a:gd name="T7" fmla="*/ 181 h 181"/>
              <a:gd name="T8" fmla="*/ 22 w 22"/>
              <a:gd name="T9" fmla="*/ 97 h 181"/>
              <a:gd name="T10" fmla="*/ 22 w 22"/>
              <a:gd name="T11" fmla="*/ 0 h 181"/>
              <a:gd name="T12" fmla="*/ 0 w 22"/>
              <a:gd name="T13" fmla="*/ 0 h 181"/>
            </a:gdLst>
            <a:ahLst/>
            <a:cxnLst>
              <a:cxn ang="0">
                <a:pos x="T0" y="T1"/>
              </a:cxn>
              <a:cxn ang="0">
                <a:pos x="T2" y="T3"/>
              </a:cxn>
              <a:cxn ang="0">
                <a:pos x="T4" y="T5"/>
              </a:cxn>
              <a:cxn ang="0">
                <a:pos x="T6" y="T7"/>
              </a:cxn>
              <a:cxn ang="0">
                <a:pos x="T8" y="T9"/>
              </a:cxn>
              <a:cxn ang="0">
                <a:pos x="T10" y="T11"/>
              </a:cxn>
              <a:cxn ang="0">
                <a:pos x="T12" y="T13"/>
              </a:cxn>
            </a:cxnLst>
            <a:rect l="0" t="0" r="r" b="b"/>
            <a:pathLst>
              <a:path w="22" h="181">
                <a:moveTo>
                  <a:pt x="0" y="0"/>
                </a:moveTo>
                <a:lnTo>
                  <a:pt x="0" y="105"/>
                </a:lnTo>
                <a:lnTo>
                  <a:pt x="0" y="181"/>
                </a:lnTo>
                <a:lnTo>
                  <a:pt x="22" y="181"/>
                </a:lnTo>
                <a:lnTo>
                  <a:pt x="22" y="97"/>
                </a:lnTo>
                <a:lnTo>
                  <a:pt x="22" y="0"/>
                </a:lnTo>
                <a:lnTo>
                  <a:pt x="0" y="0"/>
                </a:ln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94" name="Freeform 87"/>
          <p:cNvSpPr>
            <a:spLocks/>
          </p:cNvSpPr>
          <p:nvPr/>
        </p:nvSpPr>
        <p:spPr bwMode="auto">
          <a:xfrm>
            <a:off x="8964268" y="5454358"/>
            <a:ext cx="53659" cy="314289"/>
          </a:xfrm>
          <a:custGeom>
            <a:avLst/>
            <a:gdLst>
              <a:gd name="T0" fmla="*/ 0 w 21"/>
              <a:gd name="T1" fmla="*/ 0 h 123"/>
              <a:gd name="T2" fmla="*/ 0 w 21"/>
              <a:gd name="T3" fmla="*/ 24 h 123"/>
              <a:gd name="T4" fmla="*/ 0 w 21"/>
              <a:gd name="T5" fmla="*/ 123 h 123"/>
              <a:gd name="T6" fmla="*/ 21 w 21"/>
              <a:gd name="T7" fmla="*/ 123 h 123"/>
              <a:gd name="T8" fmla="*/ 21 w 21"/>
              <a:gd name="T9" fmla="*/ 15 h 123"/>
              <a:gd name="T10" fmla="*/ 21 w 21"/>
              <a:gd name="T11" fmla="*/ 0 h 123"/>
              <a:gd name="T12" fmla="*/ 0 w 21"/>
              <a:gd name="T13" fmla="*/ 0 h 123"/>
            </a:gdLst>
            <a:ahLst/>
            <a:cxnLst>
              <a:cxn ang="0">
                <a:pos x="T0" y="T1"/>
              </a:cxn>
              <a:cxn ang="0">
                <a:pos x="T2" y="T3"/>
              </a:cxn>
              <a:cxn ang="0">
                <a:pos x="T4" y="T5"/>
              </a:cxn>
              <a:cxn ang="0">
                <a:pos x="T6" y="T7"/>
              </a:cxn>
              <a:cxn ang="0">
                <a:pos x="T8" y="T9"/>
              </a:cxn>
              <a:cxn ang="0">
                <a:pos x="T10" y="T11"/>
              </a:cxn>
              <a:cxn ang="0">
                <a:pos x="T12" y="T13"/>
              </a:cxn>
            </a:cxnLst>
            <a:rect l="0" t="0" r="r" b="b"/>
            <a:pathLst>
              <a:path w="21" h="123">
                <a:moveTo>
                  <a:pt x="0" y="0"/>
                </a:moveTo>
                <a:lnTo>
                  <a:pt x="0" y="24"/>
                </a:lnTo>
                <a:lnTo>
                  <a:pt x="0" y="123"/>
                </a:lnTo>
                <a:lnTo>
                  <a:pt x="21" y="123"/>
                </a:lnTo>
                <a:lnTo>
                  <a:pt x="21" y="15"/>
                </a:lnTo>
                <a:lnTo>
                  <a:pt x="21" y="0"/>
                </a:lnTo>
                <a:lnTo>
                  <a:pt x="0" y="0"/>
                </a:ln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95" name="Freeform 88"/>
          <p:cNvSpPr>
            <a:spLocks/>
          </p:cNvSpPr>
          <p:nvPr/>
        </p:nvSpPr>
        <p:spPr bwMode="auto">
          <a:xfrm>
            <a:off x="8557993" y="5607670"/>
            <a:ext cx="56214" cy="160977"/>
          </a:xfrm>
          <a:custGeom>
            <a:avLst/>
            <a:gdLst>
              <a:gd name="T0" fmla="*/ 0 w 22"/>
              <a:gd name="T1" fmla="*/ 0 h 63"/>
              <a:gd name="T2" fmla="*/ 0 w 22"/>
              <a:gd name="T3" fmla="*/ 35 h 63"/>
              <a:gd name="T4" fmla="*/ 0 w 22"/>
              <a:gd name="T5" fmla="*/ 63 h 63"/>
              <a:gd name="T6" fmla="*/ 22 w 22"/>
              <a:gd name="T7" fmla="*/ 63 h 63"/>
              <a:gd name="T8" fmla="*/ 22 w 22"/>
              <a:gd name="T9" fmla="*/ 24 h 63"/>
              <a:gd name="T10" fmla="*/ 22 w 22"/>
              <a:gd name="T11" fmla="*/ 0 h 63"/>
              <a:gd name="T12" fmla="*/ 0 w 22"/>
              <a:gd name="T13" fmla="*/ 0 h 63"/>
            </a:gdLst>
            <a:ahLst/>
            <a:cxnLst>
              <a:cxn ang="0">
                <a:pos x="T0" y="T1"/>
              </a:cxn>
              <a:cxn ang="0">
                <a:pos x="T2" y="T3"/>
              </a:cxn>
              <a:cxn ang="0">
                <a:pos x="T4" y="T5"/>
              </a:cxn>
              <a:cxn ang="0">
                <a:pos x="T6" y="T7"/>
              </a:cxn>
              <a:cxn ang="0">
                <a:pos x="T8" y="T9"/>
              </a:cxn>
              <a:cxn ang="0">
                <a:pos x="T10" y="T11"/>
              </a:cxn>
              <a:cxn ang="0">
                <a:pos x="T12" y="T13"/>
              </a:cxn>
            </a:cxnLst>
            <a:rect l="0" t="0" r="r" b="b"/>
            <a:pathLst>
              <a:path w="22" h="63">
                <a:moveTo>
                  <a:pt x="0" y="0"/>
                </a:moveTo>
                <a:lnTo>
                  <a:pt x="0" y="35"/>
                </a:lnTo>
                <a:lnTo>
                  <a:pt x="0" y="63"/>
                </a:lnTo>
                <a:lnTo>
                  <a:pt x="22" y="63"/>
                </a:lnTo>
                <a:lnTo>
                  <a:pt x="22" y="24"/>
                </a:lnTo>
                <a:lnTo>
                  <a:pt x="22" y="0"/>
                </a:lnTo>
                <a:lnTo>
                  <a:pt x="0" y="0"/>
                </a:lnTo>
                <a:close/>
              </a:path>
            </a:pathLst>
          </a:custGeom>
          <a:solidFill>
            <a:schemeClr val="accent3"/>
          </a:solidFill>
          <a:ln>
            <a:noFill/>
          </a:ln>
        </p:spPr>
        <p:txBody>
          <a:bodyPr vert="horz" wrap="square" lIns="91440" tIns="45720" rIns="91440" bIns="45720" numCol="1" anchor="t" anchorCtr="0" compatLnSpc="1">
            <a:prstTxWarp prst="textNoShape">
              <a:avLst/>
            </a:prstTxWarp>
          </a:bodyPr>
          <a:lstStyle/>
          <a:p>
            <a:endParaRPr lang="en-US"/>
          </a:p>
        </p:txBody>
      </p:sp>
      <p:sp>
        <p:nvSpPr>
          <p:cNvPr id="96" name="Freeform 89"/>
          <p:cNvSpPr>
            <a:spLocks/>
          </p:cNvSpPr>
          <p:nvPr/>
        </p:nvSpPr>
        <p:spPr bwMode="auto">
          <a:xfrm>
            <a:off x="8624428" y="5433917"/>
            <a:ext cx="53659" cy="334730"/>
          </a:xfrm>
          <a:custGeom>
            <a:avLst/>
            <a:gdLst>
              <a:gd name="T0" fmla="*/ 0 w 21"/>
              <a:gd name="T1" fmla="*/ 0 h 131"/>
              <a:gd name="T2" fmla="*/ 0 w 21"/>
              <a:gd name="T3" fmla="*/ 98 h 131"/>
              <a:gd name="T4" fmla="*/ 0 w 21"/>
              <a:gd name="T5" fmla="*/ 131 h 131"/>
              <a:gd name="T6" fmla="*/ 21 w 21"/>
              <a:gd name="T7" fmla="*/ 131 h 131"/>
              <a:gd name="T8" fmla="*/ 21 w 21"/>
              <a:gd name="T9" fmla="*/ 90 h 131"/>
              <a:gd name="T10" fmla="*/ 21 w 21"/>
              <a:gd name="T11" fmla="*/ 0 h 131"/>
              <a:gd name="T12" fmla="*/ 0 w 21"/>
              <a:gd name="T13" fmla="*/ 0 h 131"/>
            </a:gdLst>
            <a:ahLst/>
            <a:cxnLst>
              <a:cxn ang="0">
                <a:pos x="T0" y="T1"/>
              </a:cxn>
              <a:cxn ang="0">
                <a:pos x="T2" y="T3"/>
              </a:cxn>
              <a:cxn ang="0">
                <a:pos x="T4" y="T5"/>
              </a:cxn>
              <a:cxn ang="0">
                <a:pos x="T6" y="T7"/>
              </a:cxn>
              <a:cxn ang="0">
                <a:pos x="T8" y="T9"/>
              </a:cxn>
              <a:cxn ang="0">
                <a:pos x="T10" y="T11"/>
              </a:cxn>
              <a:cxn ang="0">
                <a:pos x="T12" y="T13"/>
              </a:cxn>
            </a:cxnLst>
            <a:rect l="0" t="0" r="r" b="b"/>
            <a:pathLst>
              <a:path w="21" h="131">
                <a:moveTo>
                  <a:pt x="0" y="0"/>
                </a:moveTo>
                <a:lnTo>
                  <a:pt x="0" y="98"/>
                </a:lnTo>
                <a:lnTo>
                  <a:pt x="0" y="131"/>
                </a:lnTo>
                <a:lnTo>
                  <a:pt x="21" y="131"/>
                </a:lnTo>
                <a:lnTo>
                  <a:pt x="21" y="90"/>
                </a:lnTo>
                <a:lnTo>
                  <a:pt x="21" y="0"/>
                </a:lnTo>
                <a:lnTo>
                  <a:pt x="0" y="0"/>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en-US"/>
          </a:p>
        </p:txBody>
      </p:sp>
      <p:sp>
        <p:nvSpPr>
          <p:cNvPr id="97" name="Freeform 90"/>
          <p:cNvSpPr>
            <a:spLocks/>
          </p:cNvSpPr>
          <p:nvPr/>
        </p:nvSpPr>
        <p:spPr bwMode="auto">
          <a:xfrm>
            <a:off x="9173794" y="5109407"/>
            <a:ext cx="145646" cy="132870"/>
          </a:xfrm>
          <a:custGeom>
            <a:avLst/>
            <a:gdLst>
              <a:gd name="T0" fmla="*/ 27 w 27"/>
              <a:gd name="T1" fmla="*/ 6 h 24"/>
              <a:gd name="T2" fmla="*/ 11 w 27"/>
              <a:gd name="T3" fmla="*/ 0 h 24"/>
              <a:gd name="T4" fmla="*/ 0 w 27"/>
              <a:gd name="T5" fmla="*/ 2 h 24"/>
              <a:gd name="T6" fmla="*/ 11 w 27"/>
              <a:gd name="T7" fmla="*/ 24 h 24"/>
              <a:gd name="T8" fmla="*/ 27 w 27"/>
              <a:gd name="T9" fmla="*/ 6 h 24"/>
            </a:gdLst>
            <a:ahLst/>
            <a:cxnLst>
              <a:cxn ang="0">
                <a:pos x="T0" y="T1"/>
              </a:cxn>
              <a:cxn ang="0">
                <a:pos x="T2" y="T3"/>
              </a:cxn>
              <a:cxn ang="0">
                <a:pos x="T4" y="T5"/>
              </a:cxn>
              <a:cxn ang="0">
                <a:pos x="T6" y="T7"/>
              </a:cxn>
              <a:cxn ang="0">
                <a:pos x="T8" y="T9"/>
              </a:cxn>
            </a:cxnLst>
            <a:rect l="0" t="0" r="r" b="b"/>
            <a:pathLst>
              <a:path w="27" h="24">
                <a:moveTo>
                  <a:pt x="27" y="6"/>
                </a:moveTo>
                <a:cubicBezTo>
                  <a:pt x="23" y="2"/>
                  <a:pt x="17" y="0"/>
                  <a:pt x="11" y="0"/>
                </a:cubicBezTo>
                <a:cubicBezTo>
                  <a:pt x="7" y="0"/>
                  <a:pt x="4" y="1"/>
                  <a:pt x="0" y="2"/>
                </a:cubicBezTo>
                <a:cubicBezTo>
                  <a:pt x="11" y="24"/>
                  <a:pt x="11" y="24"/>
                  <a:pt x="11" y="24"/>
                </a:cubicBezTo>
                <a:lnTo>
                  <a:pt x="27" y="6"/>
                </a:ln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98" name="Freeform 91"/>
          <p:cNvSpPr>
            <a:spLocks/>
          </p:cNvSpPr>
          <p:nvPr/>
        </p:nvSpPr>
        <p:spPr bwMode="auto">
          <a:xfrm>
            <a:off x="9232564" y="5142625"/>
            <a:ext cx="120094" cy="99653"/>
          </a:xfrm>
          <a:custGeom>
            <a:avLst/>
            <a:gdLst>
              <a:gd name="T0" fmla="*/ 22 w 22"/>
              <a:gd name="T1" fmla="*/ 9 h 18"/>
              <a:gd name="T2" fmla="*/ 16 w 22"/>
              <a:gd name="T3" fmla="*/ 0 h 18"/>
              <a:gd name="T4" fmla="*/ 0 w 22"/>
              <a:gd name="T5" fmla="*/ 18 h 18"/>
              <a:gd name="T6" fmla="*/ 22 w 22"/>
              <a:gd name="T7" fmla="*/ 9 h 18"/>
            </a:gdLst>
            <a:ahLst/>
            <a:cxnLst>
              <a:cxn ang="0">
                <a:pos x="T0" y="T1"/>
              </a:cxn>
              <a:cxn ang="0">
                <a:pos x="T2" y="T3"/>
              </a:cxn>
              <a:cxn ang="0">
                <a:pos x="T4" y="T5"/>
              </a:cxn>
              <a:cxn ang="0">
                <a:pos x="T6" y="T7"/>
              </a:cxn>
            </a:cxnLst>
            <a:rect l="0" t="0" r="r" b="b"/>
            <a:pathLst>
              <a:path w="22" h="18">
                <a:moveTo>
                  <a:pt x="22" y="9"/>
                </a:moveTo>
                <a:cubicBezTo>
                  <a:pt x="21" y="6"/>
                  <a:pt x="19" y="3"/>
                  <a:pt x="16" y="0"/>
                </a:cubicBezTo>
                <a:cubicBezTo>
                  <a:pt x="0" y="18"/>
                  <a:pt x="0" y="18"/>
                  <a:pt x="0" y="18"/>
                </a:cubicBezTo>
                <a:lnTo>
                  <a:pt x="22" y="9"/>
                </a:lnTo>
                <a:close/>
              </a:path>
            </a:pathLst>
          </a:custGeom>
          <a:solidFill>
            <a:schemeClr val="tx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99" name="Freeform 92"/>
          <p:cNvSpPr>
            <a:spLocks/>
          </p:cNvSpPr>
          <p:nvPr/>
        </p:nvSpPr>
        <p:spPr bwMode="auto">
          <a:xfrm>
            <a:off x="9102249" y="5119628"/>
            <a:ext cx="130315" cy="214636"/>
          </a:xfrm>
          <a:custGeom>
            <a:avLst/>
            <a:gdLst>
              <a:gd name="T0" fmla="*/ 13 w 24"/>
              <a:gd name="T1" fmla="*/ 0 h 39"/>
              <a:gd name="T2" fmla="*/ 0 w 24"/>
              <a:gd name="T3" fmla="*/ 22 h 39"/>
              <a:gd name="T4" fmla="*/ 6 w 24"/>
              <a:gd name="T5" fmla="*/ 39 h 39"/>
              <a:gd name="T6" fmla="*/ 24 w 24"/>
              <a:gd name="T7" fmla="*/ 22 h 39"/>
              <a:gd name="T8" fmla="*/ 13 w 24"/>
              <a:gd name="T9" fmla="*/ 0 h 39"/>
            </a:gdLst>
            <a:ahLst/>
            <a:cxnLst>
              <a:cxn ang="0">
                <a:pos x="T0" y="T1"/>
              </a:cxn>
              <a:cxn ang="0">
                <a:pos x="T2" y="T3"/>
              </a:cxn>
              <a:cxn ang="0">
                <a:pos x="T4" y="T5"/>
              </a:cxn>
              <a:cxn ang="0">
                <a:pos x="T6" y="T7"/>
              </a:cxn>
              <a:cxn ang="0">
                <a:pos x="T8" y="T9"/>
              </a:cxn>
            </a:cxnLst>
            <a:rect l="0" t="0" r="r" b="b"/>
            <a:pathLst>
              <a:path w="24" h="39">
                <a:moveTo>
                  <a:pt x="13" y="0"/>
                </a:moveTo>
                <a:cubicBezTo>
                  <a:pt x="5" y="4"/>
                  <a:pt x="0" y="13"/>
                  <a:pt x="0" y="22"/>
                </a:cubicBezTo>
                <a:cubicBezTo>
                  <a:pt x="0" y="29"/>
                  <a:pt x="2" y="35"/>
                  <a:pt x="6" y="39"/>
                </a:cubicBezTo>
                <a:cubicBezTo>
                  <a:pt x="24" y="22"/>
                  <a:pt x="24" y="22"/>
                  <a:pt x="24" y="22"/>
                </a:cubicBezTo>
                <a:lnTo>
                  <a:pt x="13" y="0"/>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en-US"/>
          </a:p>
        </p:txBody>
      </p:sp>
      <p:sp>
        <p:nvSpPr>
          <p:cNvPr id="100" name="Freeform 93"/>
          <p:cNvSpPr>
            <a:spLocks/>
          </p:cNvSpPr>
          <p:nvPr/>
        </p:nvSpPr>
        <p:spPr bwMode="auto">
          <a:xfrm>
            <a:off x="9232564" y="5191174"/>
            <a:ext cx="132870" cy="51104"/>
          </a:xfrm>
          <a:custGeom>
            <a:avLst/>
            <a:gdLst>
              <a:gd name="T0" fmla="*/ 0 w 24"/>
              <a:gd name="T1" fmla="*/ 9 h 9"/>
              <a:gd name="T2" fmla="*/ 24 w 24"/>
              <a:gd name="T3" fmla="*/ 9 h 9"/>
              <a:gd name="T4" fmla="*/ 22 w 24"/>
              <a:gd name="T5" fmla="*/ 0 h 9"/>
              <a:gd name="T6" fmla="*/ 0 w 24"/>
              <a:gd name="T7" fmla="*/ 9 h 9"/>
            </a:gdLst>
            <a:ahLst/>
            <a:cxnLst>
              <a:cxn ang="0">
                <a:pos x="T0" y="T1"/>
              </a:cxn>
              <a:cxn ang="0">
                <a:pos x="T2" y="T3"/>
              </a:cxn>
              <a:cxn ang="0">
                <a:pos x="T4" y="T5"/>
              </a:cxn>
              <a:cxn ang="0">
                <a:pos x="T6" y="T7"/>
              </a:cxn>
            </a:cxnLst>
            <a:rect l="0" t="0" r="r" b="b"/>
            <a:pathLst>
              <a:path w="24" h="9">
                <a:moveTo>
                  <a:pt x="0" y="9"/>
                </a:moveTo>
                <a:cubicBezTo>
                  <a:pt x="24" y="9"/>
                  <a:pt x="24" y="9"/>
                  <a:pt x="24" y="9"/>
                </a:cubicBezTo>
                <a:cubicBezTo>
                  <a:pt x="24" y="6"/>
                  <a:pt x="23" y="3"/>
                  <a:pt x="22" y="0"/>
                </a:cubicBezTo>
                <a:lnTo>
                  <a:pt x="0" y="9"/>
                </a:lnTo>
                <a:close/>
              </a:path>
            </a:pathLst>
          </a:custGeom>
          <a:solidFill>
            <a:schemeClr val="accent3">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01" name="Freeform 94"/>
          <p:cNvSpPr>
            <a:spLocks/>
          </p:cNvSpPr>
          <p:nvPr/>
        </p:nvSpPr>
        <p:spPr bwMode="auto">
          <a:xfrm>
            <a:off x="9135466" y="5242277"/>
            <a:ext cx="97097" cy="120094"/>
          </a:xfrm>
          <a:custGeom>
            <a:avLst/>
            <a:gdLst>
              <a:gd name="T0" fmla="*/ 0 w 18"/>
              <a:gd name="T1" fmla="*/ 17 h 22"/>
              <a:gd name="T2" fmla="*/ 7 w 18"/>
              <a:gd name="T3" fmla="*/ 22 h 22"/>
              <a:gd name="T4" fmla="*/ 18 w 18"/>
              <a:gd name="T5" fmla="*/ 0 h 22"/>
              <a:gd name="T6" fmla="*/ 0 w 18"/>
              <a:gd name="T7" fmla="*/ 17 h 22"/>
            </a:gdLst>
            <a:ahLst/>
            <a:cxnLst>
              <a:cxn ang="0">
                <a:pos x="T0" y="T1"/>
              </a:cxn>
              <a:cxn ang="0">
                <a:pos x="T2" y="T3"/>
              </a:cxn>
              <a:cxn ang="0">
                <a:pos x="T4" y="T5"/>
              </a:cxn>
              <a:cxn ang="0">
                <a:pos x="T6" y="T7"/>
              </a:cxn>
            </a:cxnLst>
            <a:rect l="0" t="0" r="r" b="b"/>
            <a:pathLst>
              <a:path w="18" h="22">
                <a:moveTo>
                  <a:pt x="0" y="17"/>
                </a:moveTo>
                <a:cubicBezTo>
                  <a:pt x="2" y="19"/>
                  <a:pt x="4" y="21"/>
                  <a:pt x="7" y="22"/>
                </a:cubicBezTo>
                <a:cubicBezTo>
                  <a:pt x="18" y="0"/>
                  <a:pt x="18" y="0"/>
                  <a:pt x="18" y="0"/>
                </a:cubicBezTo>
                <a:lnTo>
                  <a:pt x="0" y="17"/>
                </a:lnTo>
                <a:close/>
              </a:path>
            </a:pathLst>
          </a:custGeom>
          <a:solidFill>
            <a:schemeClr val="accent3">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02" name="Freeform 95"/>
          <p:cNvSpPr>
            <a:spLocks/>
          </p:cNvSpPr>
          <p:nvPr/>
        </p:nvSpPr>
        <p:spPr bwMode="auto">
          <a:xfrm>
            <a:off x="9173794" y="5242277"/>
            <a:ext cx="191640" cy="130315"/>
          </a:xfrm>
          <a:custGeom>
            <a:avLst/>
            <a:gdLst>
              <a:gd name="T0" fmla="*/ 0 w 35"/>
              <a:gd name="T1" fmla="*/ 22 h 24"/>
              <a:gd name="T2" fmla="*/ 11 w 35"/>
              <a:gd name="T3" fmla="*/ 24 h 24"/>
              <a:gd name="T4" fmla="*/ 35 w 35"/>
              <a:gd name="T5" fmla="*/ 0 h 24"/>
              <a:gd name="T6" fmla="*/ 11 w 35"/>
              <a:gd name="T7" fmla="*/ 0 h 24"/>
              <a:gd name="T8" fmla="*/ 0 w 35"/>
              <a:gd name="T9" fmla="*/ 22 h 24"/>
            </a:gdLst>
            <a:ahLst/>
            <a:cxnLst>
              <a:cxn ang="0">
                <a:pos x="T0" y="T1"/>
              </a:cxn>
              <a:cxn ang="0">
                <a:pos x="T2" y="T3"/>
              </a:cxn>
              <a:cxn ang="0">
                <a:pos x="T4" y="T5"/>
              </a:cxn>
              <a:cxn ang="0">
                <a:pos x="T6" y="T7"/>
              </a:cxn>
              <a:cxn ang="0">
                <a:pos x="T8" y="T9"/>
              </a:cxn>
            </a:cxnLst>
            <a:rect l="0" t="0" r="r" b="b"/>
            <a:pathLst>
              <a:path w="35" h="24">
                <a:moveTo>
                  <a:pt x="0" y="22"/>
                </a:moveTo>
                <a:cubicBezTo>
                  <a:pt x="3" y="23"/>
                  <a:pt x="7" y="24"/>
                  <a:pt x="11" y="24"/>
                </a:cubicBezTo>
                <a:cubicBezTo>
                  <a:pt x="24" y="24"/>
                  <a:pt x="35" y="14"/>
                  <a:pt x="35" y="0"/>
                </a:cubicBezTo>
                <a:cubicBezTo>
                  <a:pt x="11" y="0"/>
                  <a:pt x="11" y="0"/>
                  <a:pt x="11" y="0"/>
                </a:cubicBezTo>
                <a:lnTo>
                  <a:pt x="0" y="22"/>
                </a:lnTo>
                <a:close/>
              </a:path>
            </a:pathLst>
          </a:custGeom>
          <a:solidFill>
            <a:schemeClr val="accent3"/>
          </a:solidFill>
          <a:ln>
            <a:noFill/>
          </a:ln>
        </p:spPr>
        <p:txBody>
          <a:bodyPr vert="horz" wrap="square" lIns="91440" tIns="45720" rIns="91440" bIns="45720" numCol="1" anchor="t" anchorCtr="0" compatLnSpc="1">
            <a:prstTxWarp prst="textNoShape">
              <a:avLst/>
            </a:prstTxWarp>
          </a:bodyPr>
          <a:lstStyle/>
          <a:p>
            <a:endParaRPr lang="en-US"/>
          </a:p>
        </p:txBody>
      </p:sp>
      <p:sp>
        <p:nvSpPr>
          <p:cNvPr id="103" name="Freeform 96"/>
          <p:cNvSpPr>
            <a:spLocks/>
          </p:cNvSpPr>
          <p:nvPr/>
        </p:nvSpPr>
        <p:spPr bwMode="auto">
          <a:xfrm>
            <a:off x="9102249" y="5433917"/>
            <a:ext cx="263185" cy="263185"/>
          </a:xfrm>
          <a:custGeom>
            <a:avLst/>
            <a:gdLst>
              <a:gd name="T0" fmla="*/ 46 w 48"/>
              <a:gd name="T1" fmla="*/ 15 h 48"/>
              <a:gd name="T2" fmla="*/ 40 w 48"/>
              <a:gd name="T3" fmla="*/ 6 h 48"/>
              <a:gd name="T4" fmla="*/ 24 w 48"/>
              <a:gd name="T5" fmla="*/ 0 h 48"/>
              <a:gd name="T6" fmla="*/ 13 w 48"/>
              <a:gd name="T7" fmla="*/ 2 h 48"/>
              <a:gd name="T8" fmla="*/ 0 w 48"/>
              <a:gd name="T9" fmla="*/ 24 h 48"/>
              <a:gd name="T10" fmla="*/ 6 w 48"/>
              <a:gd name="T11" fmla="*/ 41 h 48"/>
              <a:gd name="T12" fmla="*/ 13 w 48"/>
              <a:gd name="T13" fmla="*/ 45 h 48"/>
              <a:gd name="T14" fmla="*/ 24 w 48"/>
              <a:gd name="T15" fmla="*/ 48 h 48"/>
              <a:gd name="T16" fmla="*/ 48 w 48"/>
              <a:gd name="T17" fmla="*/ 24 h 48"/>
              <a:gd name="T18" fmla="*/ 46 w 48"/>
              <a:gd name="T19" fmla="*/ 15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8" h="48">
                <a:moveTo>
                  <a:pt x="46" y="15"/>
                </a:moveTo>
                <a:cubicBezTo>
                  <a:pt x="45" y="11"/>
                  <a:pt x="43" y="8"/>
                  <a:pt x="40" y="6"/>
                </a:cubicBezTo>
                <a:cubicBezTo>
                  <a:pt x="36" y="2"/>
                  <a:pt x="30" y="0"/>
                  <a:pt x="24" y="0"/>
                </a:cubicBezTo>
                <a:cubicBezTo>
                  <a:pt x="20" y="0"/>
                  <a:pt x="17" y="0"/>
                  <a:pt x="13" y="2"/>
                </a:cubicBezTo>
                <a:cubicBezTo>
                  <a:pt x="5" y="6"/>
                  <a:pt x="0" y="14"/>
                  <a:pt x="0" y="24"/>
                </a:cubicBezTo>
                <a:cubicBezTo>
                  <a:pt x="0" y="30"/>
                  <a:pt x="2" y="36"/>
                  <a:pt x="6" y="41"/>
                </a:cubicBezTo>
                <a:cubicBezTo>
                  <a:pt x="8" y="43"/>
                  <a:pt x="10" y="44"/>
                  <a:pt x="13" y="45"/>
                </a:cubicBezTo>
                <a:cubicBezTo>
                  <a:pt x="16" y="47"/>
                  <a:pt x="20" y="48"/>
                  <a:pt x="24" y="48"/>
                </a:cubicBezTo>
                <a:cubicBezTo>
                  <a:pt x="37" y="48"/>
                  <a:pt x="48" y="37"/>
                  <a:pt x="48" y="24"/>
                </a:cubicBezTo>
                <a:cubicBezTo>
                  <a:pt x="48" y="20"/>
                  <a:pt x="47" y="17"/>
                  <a:pt x="46" y="15"/>
                </a:cubicBez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en-US"/>
          </a:p>
        </p:txBody>
      </p:sp>
      <p:sp>
        <p:nvSpPr>
          <p:cNvPr id="104" name="Freeform 97"/>
          <p:cNvSpPr>
            <a:spLocks/>
          </p:cNvSpPr>
          <p:nvPr/>
        </p:nvSpPr>
        <p:spPr bwMode="auto">
          <a:xfrm>
            <a:off x="9173794" y="5433917"/>
            <a:ext cx="145646" cy="130315"/>
          </a:xfrm>
          <a:custGeom>
            <a:avLst/>
            <a:gdLst>
              <a:gd name="T0" fmla="*/ 27 w 27"/>
              <a:gd name="T1" fmla="*/ 6 h 24"/>
              <a:gd name="T2" fmla="*/ 11 w 27"/>
              <a:gd name="T3" fmla="*/ 0 h 24"/>
              <a:gd name="T4" fmla="*/ 0 w 27"/>
              <a:gd name="T5" fmla="*/ 2 h 24"/>
              <a:gd name="T6" fmla="*/ 11 w 27"/>
              <a:gd name="T7" fmla="*/ 24 h 24"/>
              <a:gd name="T8" fmla="*/ 27 w 27"/>
              <a:gd name="T9" fmla="*/ 6 h 24"/>
            </a:gdLst>
            <a:ahLst/>
            <a:cxnLst>
              <a:cxn ang="0">
                <a:pos x="T0" y="T1"/>
              </a:cxn>
              <a:cxn ang="0">
                <a:pos x="T2" y="T3"/>
              </a:cxn>
              <a:cxn ang="0">
                <a:pos x="T4" y="T5"/>
              </a:cxn>
              <a:cxn ang="0">
                <a:pos x="T6" y="T7"/>
              </a:cxn>
              <a:cxn ang="0">
                <a:pos x="T8" y="T9"/>
              </a:cxn>
            </a:cxnLst>
            <a:rect l="0" t="0" r="r" b="b"/>
            <a:pathLst>
              <a:path w="27" h="24">
                <a:moveTo>
                  <a:pt x="27" y="6"/>
                </a:moveTo>
                <a:cubicBezTo>
                  <a:pt x="23" y="2"/>
                  <a:pt x="17" y="0"/>
                  <a:pt x="11" y="0"/>
                </a:cubicBezTo>
                <a:cubicBezTo>
                  <a:pt x="7" y="0"/>
                  <a:pt x="4" y="0"/>
                  <a:pt x="0" y="2"/>
                </a:cubicBezTo>
                <a:cubicBezTo>
                  <a:pt x="11" y="24"/>
                  <a:pt x="11" y="24"/>
                  <a:pt x="11" y="24"/>
                </a:cubicBezTo>
                <a:lnTo>
                  <a:pt x="27" y="6"/>
                </a:ln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105" name="Freeform 98"/>
          <p:cNvSpPr>
            <a:spLocks/>
          </p:cNvSpPr>
          <p:nvPr/>
        </p:nvSpPr>
        <p:spPr bwMode="auto">
          <a:xfrm>
            <a:off x="9232564" y="5464579"/>
            <a:ext cx="120094" cy="99653"/>
          </a:xfrm>
          <a:custGeom>
            <a:avLst/>
            <a:gdLst>
              <a:gd name="T0" fmla="*/ 22 w 22"/>
              <a:gd name="T1" fmla="*/ 9 h 18"/>
              <a:gd name="T2" fmla="*/ 16 w 22"/>
              <a:gd name="T3" fmla="*/ 0 h 18"/>
              <a:gd name="T4" fmla="*/ 0 w 22"/>
              <a:gd name="T5" fmla="*/ 18 h 18"/>
              <a:gd name="T6" fmla="*/ 22 w 22"/>
              <a:gd name="T7" fmla="*/ 9 h 18"/>
            </a:gdLst>
            <a:ahLst/>
            <a:cxnLst>
              <a:cxn ang="0">
                <a:pos x="T0" y="T1"/>
              </a:cxn>
              <a:cxn ang="0">
                <a:pos x="T2" y="T3"/>
              </a:cxn>
              <a:cxn ang="0">
                <a:pos x="T4" y="T5"/>
              </a:cxn>
              <a:cxn ang="0">
                <a:pos x="T6" y="T7"/>
              </a:cxn>
            </a:cxnLst>
            <a:rect l="0" t="0" r="r" b="b"/>
            <a:pathLst>
              <a:path w="22" h="18">
                <a:moveTo>
                  <a:pt x="22" y="9"/>
                </a:moveTo>
                <a:cubicBezTo>
                  <a:pt x="21" y="5"/>
                  <a:pt x="19" y="2"/>
                  <a:pt x="16" y="0"/>
                </a:cubicBezTo>
                <a:cubicBezTo>
                  <a:pt x="0" y="18"/>
                  <a:pt x="0" y="18"/>
                  <a:pt x="0" y="18"/>
                </a:cubicBezTo>
                <a:lnTo>
                  <a:pt x="22" y="9"/>
                </a:lnTo>
                <a:close/>
              </a:path>
            </a:pathLst>
          </a:custGeom>
          <a:solidFill>
            <a:schemeClr val="tx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06" name="Freeform 99"/>
          <p:cNvSpPr>
            <a:spLocks/>
          </p:cNvSpPr>
          <p:nvPr/>
        </p:nvSpPr>
        <p:spPr bwMode="auto">
          <a:xfrm>
            <a:off x="9102249" y="5444138"/>
            <a:ext cx="130315" cy="214636"/>
          </a:xfrm>
          <a:custGeom>
            <a:avLst/>
            <a:gdLst>
              <a:gd name="T0" fmla="*/ 13 w 24"/>
              <a:gd name="T1" fmla="*/ 0 h 39"/>
              <a:gd name="T2" fmla="*/ 0 w 24"/>
              <a:gd name="T3" fmla="*/ 22 h 39"/>
              <a:gd name="T4" fmla="*/ 6 w 24"/>
              <a:gd name="T5" fmla="*/ 39 h 39"/>
              <a:gd name="T6" fmla="*/ 24 w 24"/>
              <a:gd name="T7" fmla="*/ 22 h 39"/>
              <a:gd name="T8" fmla="*/ 13 w 24"/>
              <a:gd name="T9" fmla="*/ 0 h 39"/>
            </a:gdLst>
            <a:ahLst/>
            <a:cxnLst>
              <a:cxn ang="0">
                <a:pos x="T0" y="T1"/>
              </a:cxn>
              <a:cxn ang="0">
                <a:pos x="T2" y="T3"/>
              </a:cxn>
              <a:cxn ang="0">
                <a:pos x="T4" y="T5"/>
              </a:cxn>
              <a:cxn ang="0">
                <a:pos x="T6" y="T7"/>
              </a:cxn>
              <a:cxn ang="0">
                <a:pos x="T8" y="T9"/>
              </a:cxn>
            </a:cxnLst>
            <a:rect l="0" t="0" r="r" b="b"/>
            <a:pathLst>
              <a:path w="24" h="39">
                <a:moveTo>
                  <a:pt x="13" y="0"/>
                </a:moveTo>
                <a:cubicBezTo>
                  <a:pt x="5" y="4"/>
                  <a:pt x="0" y="12"/>
                  <a:pt x="0" y="22"/>
                </a:cubicBezTo>
                <a:cubicBezTo>
                  <a:pt x="0" y="28"/>
                  <a:pt x="2" y="34"/>
                  <a:pt x="6" y="39"/>
                </a:cubicBezTo>
                <a:cubicBezTo>
                  <a:pt x="24" y="22"/>
                  <a:pt x="24" y="22"/>
                  <a:pt x="24" y="22"/>
                </a:cubicBezTo>
                <a:lnTo>
                  <a:pt x="13" y="0"/>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en-US"/>
          </a:p>
        </p:txBody>
      </p:sp>
      <p:sp>
        <p:nvSpPr>
          <p:cNvPr id="107" name="Freeform 100"/>
          <p:cNvSpPr>
            <a:spLocks/>
          </p:cNvSpPr>
          <p:nvPr/>
        </p:nvSpPr>
        <p:spPr bwMode="auto">
          <a:xfrm>
            <a:off x="9232564" y="5515683"/>
            <a:ext cx="132870" cy="48549"/>
          </a:xfrm>
          <a:custGeom>
            <a:avLst/>
            <a:gdLst>
              <a:gd name="T0" fmla="*/ 0 w 24"/>
              <a:gd name="T1" fmla="*/ 9 h 9"/>
              <a:gd name="T2" fmla="*/ 24 w 24"/>
              <a:gd name="T3" fmla="*/ 9 h 9"/>
              <a:gd name="T4" fmla="*/ 22 w 24"/>
              <a:gd name="T5" fmla="*/ 0 h 9"/>
              <a:gd name="T6" fmla="*/ 0 w 24"/>
              <a:gd name="T7" fmla="*/ 9 h 9"/>
            </a:gdLst>
            <a:ahLst/>
            <a:cxnLst>
              <a:cxn ang="0">
                <a:pos x="T0" y="T1"/>
              </a:cxn>
              <a:cxn ang="0">
                <a:pos x="T2" y="T3"/>
              </a:cxn>
              <a:cxn ang="0">
                <a:pos x="T4" y="T5"/>
              </a:cxn>
              <a:cxn ang="0">
                <a:pos x="T6" y="T7"/>
              </a:cxn>
            </a:cxnLst>
            <a:rect l="0" t="0" r="r" b="b"/>
            <a:pathLst>
              <a:path w="24" h="9">
                <a:moveTo>
                  <a:pt x="0" y="9"/>
                </a:moveTo>
                <a:cubicBezTo>
                  <a:pt x="24" y="9"/>
                  <a:pt x="24" y="9"/>
                  <a:pt x="24" y="9"/>
                </a:cubicBezTo>
                <a:cubicBezTo>
                  <a:pt x="24" y="5"/>
                  <a:pt x="23" y="2"/>
                  <a:pt x="22" y="0"/>
                </a:cubicBezTo>
                <a:lnTo>
                  <a:pt x="0" y="9"/>
                </a:lnTo>
                <a:close/>
              </a:path>
            </a:pathLst>
          </a:custGeom>
          <a:solidFill>
            <a:schemeClr val="accent3">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08" name="Freeform 101"/>
          <p:cNvSpPr>
            <a:spLocks/>
          </p:cNvSpPr>
          <p:nvPr/>
        </p:nvSpPr>
        <p:spPr bwMode="auto">
          <a:xfrm>
            <a:off x="9135466" y="5564232"/>
            <a:ext cx="97097" cy="114984"/>
          </a:xfrm>
          <a:custGeom>
            <a:avLst/>
            <a:gdLst>
              <a:gd name="T0" fmla="*/ 0 w 18"/>
              <a:gd name="T1" fmla="*/ 17 h 21"/>
              <a:gd name="T2" fmla="*/ 7 w 18"/>
              <a:gd name="T3" fmla="*/ 21 h 21"/>
              <a:gd name="T4" fmla="*/ 18 w 18"/>
              <a:gd name="T5" fmla="*/ 0 h 21"/>
              <a:gd name="T6" fmla="*/ 0 w 18"/>
              <a:gd name="T7" fmla="*/ 17 h 21"/>
            </a:gdLst>
            <a:ahLst/>
            <a:cxnLst>
              <a:cxn ang="0">
                <a:pos x="T0" y="T1"/>
              </a:cxn>
              <a:cxn ang="0">
                <a:pos x="T2" y="T3"/>
              </a:cxn>
              <a:cxn ang="0">
                <a:pos x="T4" y="T5"/>
              </a:cxn>
              <a:cxn ang="0">
                <a:pos x="T6" y="T7"/>
              </a:cxn>
            </a:cxnLst>
            <a:rect l="0" t="0" r="r" b="b"/>
            <a:pathLst>
              <a:path w="18" h="21">
                <a:moveTo>
                  <a:pt x="0" y="17"/>
                </a:moveTo>
                <a:cubicBezTo>
                  <a:pt x="2" y="19"/>
                  <a:pt x="4" y="20"/>
                  <a:pt x="7" y="21"/>
                </a:cubicBezTo>
                <a:cubicBezTo>
                  <a:pt x="18" y="0"/>
                  <a:pt x="18" y="0"/>
                  <a:pt x="18" y="0"/>
                </a:cubicBezTo>
                <a:lnTo>
                  <a:pt x="0" y="17"/>
                </a:lnTo>
                <a:close/>
              </a:path>
            </a:pathLst>
          </a:custGeom>
          <a:solidFill>
            <a:schemeClr val="accent3">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09" name="Freeform 102"/>
          <p:cNvSpPr>
            <a:spLocks/>
          </p:cNvSpPr>
          <p:nvPr/>
        </p:nvSpPr>
        <p:spPr bwMode="auto">
          <a:xfrm>
            <a:off x="9173794" y="5564232"/>
            <a:ext cx="191640" cy="132870"/>
          </a:xfrm>
          <a:custGeom>
            <a:avLst/>
            <a:gdLst>
              <a:gd name="T0" fmla="*/ 0 w 35"/>
              <a:gd name="T1" fmla="*/ 21 h 24"/>
              <a:gd name="T2" fmla="*/ 11 w 35"/>
              <a:gd name="T3" fmla="*/ 24 h 24"/>
              <a:gd name="T4" fmla="*/ 35 w 35"/>
              <a:gd name="T5" fmla="*/ 0 h 24"/>
              <a:gd name="T6" fmla="*/ 11 w 35"/>
              <a:gd name="T7" fmla="*/ 0 h 24"/>
              <a:gd name="T8" fmla="*/ 0 w 35"/>
              <a:gd name="T9" fmla="*/ 21 h 24"/>
            </a:gdLst>
            <a:ahLst/>
            <a:cxnLst>
              <a:cxn ang="0">
                <a:pos x="T0" y="T1"/>
              </a:cxn>
              <a:cxn ang="0">
                <a:pos x="T2" y="T3"/>
              </a:cxn>
              <a:cxn ang="0">
                <a:pos x="T4" y="T5"/>
              </a:cxn>
              <a:cxn ang="0">
                <a:pos x="T6" y="T7"/>
              </a:cxn>
              <a:cxn ang="0">
                <a:pos x="T8" y="T9"/>
              </a:cxn>
            </a:cxnLst>
            <a:rect l="0" t="0" r="r" b="b"/>
            <a:pathLst>
              <a:path w="35" h="24">
                <a:moveTo>
                  <a:pt x="0" y="21"/>
                </a:moveTo>
                <a:cubicBezTo>
                  <a:pt x="3" y="23"/>
                  <a:pt x="7" y="24"/>
                  <a:pt x="11" y="24"/>
                </a:cubicBezTo>
                <a:cubicBezTo>
                  <a:pt x="24" y="24"/>
                  <a:pt x="35" y="13"/>
                  <a:pt x="35" y="0"/>
                </a:cubicBezTo>
                <a:cubicBezTo>
                  <a:pt x="11" y="0"/>
                  <a:pt x="11" y="0"/>
                  <a:pt x="11" y="0"/>
                </a:cubicBezTo>
                <a:lnTo>
                  <a:pt x="0" y="21"/>
                </a:lnTo>
                <a:close/>
              </a:path>
            </a:pathLst>
          </a:custGeom>
          <a:solidFill>
            <a:schemeClr val="accent3"/>
          </a:solidFill>
          <a:ln>
            <a:noFill/>
          </a:ln>
        </p:spPr>
        <p:txBody>
          <a:bodyPr vert="horz" wrap="square" lIns="91440" tIns="45720" rIns="91440" bIns="45720" numCol="1" anchor="t" anchorCtr="0" compatLnSpc="1">
            <a:prstTxWarp prst="textNoShape">
              <a:avLst/>
            </a:prstTxWarp>
          </a:bodyPr>
          <a:lstStyle/>
          <a:p>
            <a:endParaRPr lang="en-US"/>
          </a:p>
        </p:txBody>
      </p:sp>
      <p:sp>
        <p:nvSpPr>
          <p:cNvPr id="110" name="Freeform 103"/>
          <p:cNvSpPr>
            <a:spLocks/>
          </p:cNvSpPr>
          <p:nvPr/>
        </p:nvSpPr>
        <p:spPr bwMode="auto">
          <a:xfrm>
            <a:off x="8563103" y="5970507"/>
            <a:ext cx="794665" cy="263185"/>
          </a:xfrm>
          <a:custGeom>
            <a:avLst/>
            <a:gdLst>
              <a:gd name="T0" fmla="*/ 2 w 311"/>
              <a:gd name="T1" fmla="*/ 103 h 103"/>
              <a:gd name="T2" fmla="*/ 0 w 311"/>
              <a:gd name="T3" fmla="*/ 94 h 103"/>
              <a:gd name="T4" fmla="*/ 90 w 311"/>
              <a:gd name="T5" fmla="*/ 75 h 103"/>
              <a:gd name="T6" fmla="*/ 166 w 311"/>
              <a:gd name="T7" fmla="*/ 30 h 103"/>
              <a:gd name="T8" fmla="*/ 256 w 311"/>
              <a:gd name="T9" fmla="*/ 28 h 103"/>
              <a:gd name="T10" fmla="*/ 311 w 311"/>
              <a:gd name="T11" fmla="*/ 0 h 103"/>
              <a:gd name="T12" fmla="*/ 311 w 311"/>
              <a:gd name="T13" fmla="*/ 6 h 103"/>
              <a:gd name="T14" fmla="*/ 311 w 311"/>
              <a:gd name="T15" fmla="*/ 8 h 103"/>
              <a:gd name="T16" fmla="*/ 258 w 311"/>
              <a:gd name="T17" fmla="*/ 34 h 103"/>
              <a:gd name="T18" fmla="*/ 168 w 311"/>
              <a:gd name="T19" fmla="*/ 39 h 103"/>
              <a:gd name="T20" fmla="*/ 95 w 311"/>
              <a:gd name="T21" fmla="*/ 81 h 103"/>
              <a:gd name="T22" fmla="*/ 2 w 311"/>
              <a:gd name="T23" fmla="*/ 103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11" h="103">
                <a:moveTo>
                  <a:pt x="2" y="103"/>
                </a:moveTo>
                <a:lnTo>
                  <a:pt x="0" y="94"/>
                </a:lnTo>
                <a:lnTo>
                  <a:pt x="90" y="75"/>
                </a:lnTo>
                <a:lnTo>
                  <a:pt x="166" y="30"/>
                </a:lnTo>
                <a:lnTo>
                  <a:pt x="256" y="28"/>
                </a:lnTo>
                <a:lnTo>
                  <a:pt x="311" y="0"/>
                </a:lnTo>
                <a:lnTo>
                  <a:pt x="311" y="6"/>
                </a:lnTo>
                <a:lnTo>
                  <a:pt x="311" y="8"/>
                </a:lnTo>
                <a:lnTo>
                  <a:pt x="258" y="34"/>
                </a:lnTo>
                <a:lnTo>
                  <a:pt x="168" y="39"/>
                </a:lnTo>
                <a:lnTo>
                  <a:pt x="95" y="81"/>
                </a:lnTo>
                <a:lnTo>
                  <a:pt x="2" y="103"/>
                </a:lnTo>
                <a:close/>
              </a:path>
            </a:pathLst>
          </a:custGeom>
          <a:solidFill>
            <a:schemeClr val="accent3"/>
          </a:solidFill>
          <a:ln>
            <a:noFill/>
          </a:ln>
        </p:spPr>
        <p:txBody>
          <a:bodyPr vert="horz" wrap="square" lIns="91440" tIns="45720" rIns="91440" bIns="45720" numCol="1" anchor="t" anchorCtr="0" compatLnSpc="1">
            <a:prstTxWarp prst="textNoShape">
              <a:avLst/>
            </a:prstTxWarp>
          </a:bodyPr>
          <a:lstStyle/>
          <a:p>
            <a:endParaRPr lang="en-US"/>
          </a:p>
        </p:txBody>
      </p:sp>
      <p:sp>
        <p:nvSpPr>
          <p:cNvPr id="111" name="Freeform 104"/>
          <p:cNvSpPr>
            <a:spLocks/>
          </p:cNvSpPr>
          <p:nvPr/>
        </p:nvSpPr>
        <p:spPr bwMode="auto">
          <a:xfrm>
            <a:off x="8563103" y="5773758"/>
            <a:ext cx="807441" cy="426717"/>
          </a:xfrm>
          <a:custGeom>
            <a:avLst/>
            <a:gdLst>
              <a:gd name="T0" fmla="*/ 5 w 316"/>
              <a:gd name="T1" fmla="*/ 167 h 167"/>
              <a:gd name="T2" fmla="*/ 0 w 316"/>
              <a:gd name="T3" fmla="*/ 161 h 167"/>
              <a:gd name="T4" fmla="*/ 75 w 316"/>
              <a:gd name="T5" fmla="*/ 128 h 167"/>
              <a:gd name="T6" fmla="*/ 121 w 316"/>
              <a:gd name="T7" fmla="*/ 79 h 167"/>
              <a:gd name="T8" fmla="*/ 193 w 316"/>
              <a:gd name="T9" fmla="*/ 64 h 167"/>
              <a:gd name="T10" fmla="*/ 239 w 316"/>
              <a:gd name="T11" fmla="*/ 15 h 167"/>
              <a:gd name="T12" fmla="*/ 316 w 316"/>
              <a:gd name="T13" fmla="*/ 0 h 167"/>
              <a:gd name="T14" fmla="*/ 316 w 316"/>
              <a:gd name="T15" fmla="*/ 6 h 167"/>
              <a:gd name="T16" fmla="*/ 243 w 316"/>
              <a:gd name="T17" fmla="*/ 21 h 167"/>
              <a:gd name="T18" fmla="*/ 198 w 316"/>
              <a:gd name="T19" fmla="*/ 70 h 167"/>
              <a:gd name="T20" fmla="*/ 125 w 316"/>
              <a:gd name="T21" fmla="*/ 85 h 167"/>
              <a:gd name="T22" fmla="*/ 80 w 316"/>
              <a:gd name="T23" fmla="*/ 135 h 167"/>
              <a:gd name="T24" fmla="*/ 5 w 316"/>
              <a:gd name="T25" fmla="*/ 167 h 1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16" h="167">
                <a:moveTo>
                  <a:pt x="5" y="167"/>
                </a:moveTo>
                <a:lnTo>
                  <a:pt x="0" y="161"/>
                </a:lnTo>
                <a:lnTo>
                  <a:pt x="75" y="128"/>
                </a:lnTo>
                <a:lnTo>
                  <a:pt x="121" y="79"/>
                </a:lnTo>
                <a:lnTo>
                  <a:pt x="193" y="64"/>
                </a:lnTo>
                <a:lnTo>
                  <a:pt x="239" y="15"/>
                </a:lnTo>
                <a:lnTo>
                  <a:pt x="316" y="0"/>
                </a:lnTo>
                <a:lnTo>
                  <a:pt x="316" y="6"/>
                </a:lnTo>
                <a:lnTo>
                  <a:pt x="243" y="21"/>
                </a:lnTo>
                <a:lnTo>
                  <a:pt x="198" y="70"/>
                </a:lnTo>
                <a:lnTo>
                  <a:pt x="125" y="85"/>
                </a:lnTo>
                <a:lnTo>
                  <a:pt x="80" y="135"/>
                </a:lnTo>
                <a:lnTo>
                  <a:pt x="5" y="167"/>
                </a:ln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en-US"/>
          </a:p>
        </p:txBody>
      </p:sp>
      <p:sp>
        <p:nvSpPr>
          <p:cNvPr id="112" name="Freeform 105"/>
          <p:cNvSpPr>
            <a:spLocks/>
          </p:cNvSpPr>
          <p:nvPr/>
        </p:nvSpPr>
        <p:spPr bwMode="auto">
          <a:xfrm>
            <a:off x="8568213" y="6062494"/>
            <a:ext cx="789555" cy="204415"/>
          </a:xfrm>
          <a:custGeom>
            <a:avLst/>
            <a:gdLst>
              <a:gd name="T0" fmla="*/ 0 w 309"/>
              <a:gd name="T1" fmla="*/ 80 h 80"/>
              <a:gd name="T2" fmla="*/ 0 w 309"/>
              <a:gd name="T3" fmla="*/ 71 h 80"/>
              <a:gd name="T4" fmla="*/ 71 w 309"/>
              <a:gd name="T5" fmla="*/ 60 h 80"/>
              <a:gd name="T6" fmla="*/ 131 w 309"/>
              <a:gd name="T7" fmla="*/ 26 h 80"/>
              <a:gd name="T8" fmla="*/ 204 w 309"/>
              <a:gd name="T9" fmla="*/ 35 h 80"/>
              <a:gd name="T10" fmla="*/ 264 w 309"/>
              <a:gd name="T11" fmla="*/ 0 h 80"/>
              <a:gd name="T12" fmla="*/ 309 w 309"/>
              <a:gd name="T13" fmla="*/ 5 h 80"/>
              <a:gd name="T14" fmla="*/ 309 w 309"/>
              <a:gd name="T15" fmla="*/ 11 h 80"/>
              <a:gd name="T16" fmla="*/ 264 w 309"/>
              <a:gd name="T17" fmla="*/ 7 h 80"/>
              <a:gd name="T18" fmla="*/ 206 w 309"/>
              <a:gd name="T19" fmla="*/ 41 h 80"/>
              <a:gd name="T20" fmla="*/ 134 w 309"/>
              <a:gd name="T21" fmla="*/ 35 h 80"/>
              <a:gd name="T22" fmla="*/ 73 w 309"/>
              <a:gd name="T23" fmla="*/ 69 h 80"/>
              <a:gd name="T24" fmla="*/ 0 w 309"/>
              <a:gd name="T25" fmla="*/ 80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09" h="80">
                <a:moveTo>
                  <a:pt x="0" y="80"/>
                </a:moveTo>
                <a:lnTo>
                  <a:pt x="0" y="71"/>
                </a:lnTo>
                <a:lnTo>
                  <a:pt x="71" y="60"/>
                </a:lnTo>
                <a:lnTo>
                  <a:pt x="131" y="26"/>
                </a:lnTo>
                <a:lnTo>
                  <a:pt x="204" y="35"/>
                </a:lnTo>
                <a:lnTo>
                  <a:pt x="264" y="0"/>
                </a:lnTo>
                <a:lnTo>
                  <a:pt x="309" y="5"/>
                </a:lnTo>
                <a:lnTo>
                  <a:pt x="309" y="11"/>
                </a:lnTo>
                <a:lnTo>
                  <a:pt x="264" y="7"/>
                </a:lnTo>
                <a:lnTo>
                  <a:pt x="206" y="41"/>
                </a:lnTo>
                <a:lnTo>
                  <a:pt x="134" y="35"/>
                </a:lnTo>
                <a:lnTo>
                  <a:pt x="73" y="69"/>
                </a:lnTo>
                <a:lnTo>
                  <a:pt x="0" y="80"/>
                </a:lnTo>
                <a:close/>
              </a:path>
            </a:pathLst>
          </a:custGeom>
          <a:solidFill>
            <a:schemeClr val="accent3">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13" name="Freeform 106"/>
          <p:cNvSpPr>
            <a:spLocks noEditPoints="1"/>
          </p:cNvSpPr>
          <p:nvPr/>
        </p:nvSpPr>
        <p:spPr bwMode="auto">
          <a:xfrm>
            <a:off x="8443009" y="1897530"/>
            <a:ext cx="383279" cy="449714"/>
          </a:xfrm>
          <a:custGeom>
            <a:avLst/>
            <a:gdLst>
              <a:gd name="T0" fmla="*/ 35 w 70"/>
              <a:gd name="T1" fmla="*/ 4 h 82"/>
              <a:gd name="T2" fmla="*/ 64 w 70"/>
              <a:gd name="T3" fmla="*/ 12 h 82"/>
              <a:gd name="T4" fmla="*/ 35 w 70"/>
              <a:gd name="T5" fmla="*/ 20 h 82"/>
              <a:gd name="T6" fmla="*/ 6 w 70"/>
              <a:gd name="T7" fmla="*/ 12 h 82"/>
              <a:gd name="T8" fmla="*/ 35 w 70"/>
              <a:gd name="T9" fmla="*/ 4 h 82"/>
              <a:gd name="T10" fmla="*/ 35 w 70"/>
              <a:gd name="T11" fmla="*/ 0 h 82"/>
              <a:gd name="T12" fmla="*/ 21 w 70"/>
              <a:gd name="T13" fmla="*/ 1 h 82"/>
              <a:gd name="T14" fmla="*/ 10 w 70"/>
              <a:gd name="T15" fmla="*/ 4 h 82"/>
              <a:gd name="T16" fmla="*/ 3 w 70"/>
              <a:gd name="T17" fmla="*/ 8 h 82"/>
              <a:gd name="T18" fmla="*/ 1 w 70"/>
              <a:gd name="T19" fmla="*/ 11 h 82"/>
              <a:gd name="T20" fmla="*/ 0 w 70"/>
              <a:gd name="T21" fmla="*/ 14 h 82"/>
              <a:gd name="T22" fmla="*/ 0 w 70"/>
              <a:gd name="T23" fmla="*/ 69 h 82"/>
              <a:gd name="T24" fmla="*/ 1 w 70"/>
              <a:gd name="T25" fmla="*/ 71 h 82"/>
              <a:gd name="T26" fmla="*/ 3 w 70"/>
              <a:gd name="T27" fmla="*/ 74 h 82"/>
              <a:gd name="T28" fmla="*/ 10 w 70"/>
              <a:gd name="T29" fmla="*/ 78 h 82"/>
              <a:gd name="T30" fmla="*/ 21 w 70"/>
              <a:gd name="T31" fmla="*/ 81 h 82"/>
              <a:gd name="T32" fmla="*/ 35 w 70"/>
              <a:gd name="T33" fmla="*/ 82 h 82"/>
              <a:gd name="T34" fmla="*/ 60 w 70"/>
              <a:gd name="T35" fmla="*/ 78 h 82"/>
              <a:gd name="T36" fmla="*/ 67 w 70"/>
              <a:gd name="T37" fmla="*/ 74 h 82"/>
              <a:gd name="T38" fmla="*/ 69 w 70"/>
              <a:gd name="T39" fmla="*/ 71 h 82"/>
              <a:gd name="T40" fmla="*/ 70 w 70"/>
              <a:gd name="T41" fmla="*/ 69 h 82"/>
              <a:gd name="T42" fmla="*/ 70 w 70"/>
              <a:gd name="T43" fmla="*/ 14 h 82"/>
              <a:gd name="T44" fmla="*/ 67 w 70"/>
              <a:gd name="T45" fmla="*/ 8 h 82"/>
              <a:gd name="T46" fmla="*/ 60 w 70"/>
              <a:gd name="T47" fmla="*/ 4 h 82"/>
              <a:gd name="T48" fmla="*/ 49 w 70"/>
              <a:gd name="T49" fmla="*/ 1 h 82"/>
              <a:gd name="T50" fmla="*/ 35 w 70"/>
              <a:gd name="T51" fmla="*/ 0 h 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70" h="82">
                <a:moveTo>
                  <a:pt x="35" y="4"/>
                </a:moveTo>
                <a:cubicBezTo>
                  <a:pt x="51" y="4"/>
                  <a:pt x="64" y="8"/>
                  <a:pt x="64" y="12"/>
                </a:cubicBezTo>
                <a:cubicBezTo>
                  <a:pt x="64" y="17"/>
                  <a:pt x="51" y="20"/>
                  <a:pt x="35" y="20"/>
                </a:cubicBezTo>
                <a:cubicBezTo>
                  <a:pt x="19" y="20"/>
                  <a:pt x="6" y="17"/>
                  <a:pt x="6" y="12"/>
                </a:cubicBezTo>
                <a:cubicBezTo>
                  <a:pt x="6" y="8"/>
                  <a:pt x="19" y="4"/>
                  <a:pt x="35" y="4"/>
                </a:cubicBezTo>
                <a:close/>
                <a:moveTo>
                  <a:pt x="35" y="0"/>
                </a:moveTo>
                <a:cubicBezTo>
                  <a:pt x="21" y="1"/>
                  <a:pt x="21" y="1"/>
                  <a:pt x="21" y="1"/>
                </a:cubicBezTo>
                <a:cubicBezTo>
                  <a:pt x="10" y="4"/>
                  <a:pt x="10" y="4"/>
                  <a:pt x="10" y="4"/>
                </a:cubicBezTo>
                <a:cubicBezTo>
                  <a:pt x="3" y="8"/>
                  <a:pt x="3" y="8"/>
                  <a:pt x="3" y="8"/>
                </a:cubicBezTo>
                <a:cubicBezTo>
                  <a:pt x="1" y="11"/>
                  <a:pt x="1" y="11"/>
                  <a:pt x="1" y="11"/>
                </a:cubicBezTo>
                <a:cubicBezTo>
                  <a:pt x="0" y="14"/>
                  <a:pt x="0" y="14"/>
                  <a:pt x="0" y="14"/>
                </a:cubicBezTo>
                <a:cubicBezTo>
                  <a:pt x="0" y="69"/>
                  <a:pt x="0" y="69"/>
                  <a:pt x="0" y="69"/>
                </a:cubicBezTo>
                <a:cubicBezTo>
                  <a:pt x="1" y="71"/>
                  <a:pt x="1" y="71"/>
                  <a:pt x="1" y="71"/>
                </a:cubicBezTo>
                <a:cubicBezTo>
                  <a:pt x="3" y="74"/>
                  <a:pt x="3" y="74"/>
                  <a:pt x="3" y="74"/>
                </a:cubicBezTo>
                <a:cubicBezTo>
                  <a:pt x="10" y="78"/>
                  <a:pt x="10" y="78"/>
                  <a:pt x="10" y="78"/>
                </a:cubicBezTo>
                <a:cubicBezTo>
                  <a:pt x="21" y="81"/>
                  <a:pt x="21" y="81"/>
                  <a:pt x="21" y="81"/>
                </a:cubicBezTo>
                <a:cubicBezTo>
                  <a:pt x="26" y="82"/>
                  <a:pt x="30" y="82"/>
                  <a:pt x="35" y="82"/>
                </a:cubicBezTo>
                <a:cubicBezTo>
                  <a:pt x="45" y="82"/>
                  <a:pt x="53" y="81"/>
                  <a:pt x="60" y="78"/>
                </a:cubicBezTo>
                <a:cubicBezTo>
                  <a:pt x="63" y="77"/>
                  <a:pt x="66" y="76"/>
                  <a:pt x="67" y="74"/>
                </a:cubicBezTo>
                <a:cubicBezTo>
                  <a:pt x="68" y="73"/>
                  <a:pt x="69" y="72"/>
                  <a:pt x="69" y="71"/>
                </a:cubicBezTo>
                <a:cubicBezTo>
                  <a:pt x="70" y="71"/>
                  <a:pt x="70" y="70"/>
                  <a:pt x="70" y="69"/>
                </a:cubicBezTo>
                <a:cubicBezTo>
                  <a:pt x="70" y="14"/>
                  <a:pt x="70" y="14"/>
                  <a:pt x="70" y="14"/>
                </a:cubicBezTo>
                <a:cubicBezTo>
                  <a:pt x="70" y="12"/>
                  <a:pt x="69" y="10"/>
                  <a:pt x="67" y="8"/>
                </a:cubicBezTo>
                <a:cubicBezTo>
                  <a:pt x="66" y="7"/>
                  <a:pt x="63" y="5"/>
                  <a:pt x="60" y="4"/>
                </a:cubicBezTo>
                <a:cubicBezTo>
                  <a:pt x="57" y="3"/>
                  <a:pt x="53" y="2"/>
                  <a:pt x="49" y="1"/>
                </a:cubicBezTo>
                <a:cubicBezTo>
                  <a:pt x="45" y="0"/>
                  <a:pt x="40" y="0"/>
                  <a:pt x="35" y="0"/>
                </a:cubicBez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8" name="Freeform 110"/>
          <p:cNvSpPr>
            <a:spLocks noEditPoints="1"/>
          </p:cNvSpPr>
          <p:nvPr/>
        </p:nvSpPr>
        <p:spPr bwMode="auto">
          <a:xfrm>
            <a:off x="9761488" y="4436318"/>
            <a:ext cx="1117791" cy="1139278"/>
          </a:xfrm>
          <a:custGeom>
            <a:avLst/>
            <a:gdLst>
              <a:gd name="T0" fmla="*/ 1762 w 2012"/>
              <a:gd name="T1" fmla="*/ 0 h 2049"/>
              <a:gd name="T2" fmla="*/ 245 w 2012"/>
              <a:gd name="T3" fmla="*/ 0 h 2049"/>
              <a:gd name="T4" fmla="*/ 0 w 2012"/>
              <a:gd name="T5" fmla="*/ 282 h 2049"/>
              <a:gd name="T6" fmla="*/ 0 w 2012"/>
              <a:gd name="T7" fmla="*/ 1575 h 2049"/>
              <a:gd name="T8" fmla="*/ 245 w 2012"/>
              <a:gd name="T9" fmla="*/ 1857 h 2049"/>
              <a:gd name="T10" fmla="*/ 442 w 2012"/>
              <a:gd name="T11" fmla="*/ 1857 h 2049"/>
              <a:gd name="T12" fmla="*/ 442 w 2012"/>
              <a:gd name="T13" fmla="*/ 2049 h 2049"/>
              <a:gd name="T14" fmla="*/ 697 w 2012"/>
              <a:gd name="T15" fmla="*/ 1857 h 2049"/>
              <a:gd name="T16" fmla="*/ 1762 w 2012"/>
              <a:gd name="T17" fmla="*/ 1857 h 2049"/>
              <a:gd name="T18" fmla="*/ 2012 w 2012"/>
              <a:gd name="T19" fmla="*/ 1575 h 2049"/>
              <a:gd name="T20" fmla="*/ 2012 w 2012"/>
              <a:gd name="T21" fmla="*/ 282 h 2049"/>
              <a:gd name="T22" fmla="*/ 1762 w 2012"/>
              <a:gd name="T23" fmla="*/ 0 h 2049"/>
              <a:gd name="T24" fmla="*/ 1043 w 2012"/>
              <a:gd name="T25" fmla="*/ 1554 h 2049"/>
              <a:gd name="T26" fmla="*/ 830 w 2012"/>
              <a:gd name="T27" fmla="*/ 1554 h 2049"/>
              <a:gd name="T28" fmla="*/ 830 w 2012"/>
              <a:gd name="T29" fmla="*/ 1367 h 2049"/>
              <a:gd name="T30" fmla="*/ 1043 w 2012"/>
              <a:gd name="T31" fmla="*/ 1367 h 2049"/>
              <a:gd name="T32" fmla="*/ 1043 w 2012"/>
              <a:gd name="T33" fmla="*/ 1554 h 2049"/>
              <a:gd name="T34" fmla="*/ 1043 w 2012"/>
              <a:gd name="T35" fmla="*/ 1554 h 2049"/>
              <a:gd name="T36" fmla="*/ 1192 w 2012"/>
              <a:gd name="T37" fmla="*/ 1000 h 2049"/>
              <a:gd name="T38" fmla="*/ 1049 w 2012"/>
              <a:gd name="T39" fmla="*/ 1224 h 2049"/>
              <a:gd name="T40" fmla="*/ 830 w 2012"/>
              <a:gd name="T41" fmla="*/ 1224 h 2049"/>
              <a:gd name="T42" fmla="*/ 1086 w 2012"/>
              <a:gd name="T43" fmla="*/ 830 h 2049"/>
              <a:gd name="T44" fmla="*/ 1208 w 2012"/>
              <a:gd name="T45" fmla="*/ 697 h 2049"/>
              <a:gd name="T46" fmla="*/ 1006 w 2012"/>
              <a:gd name="T47" fmla="*/ 527 h 2049"/>
              <a:gd name="T48" fmla="*/ 809 w 2012"/>
              <a:gd name="T49" fmla="*/ 739 h 2049"/>
              <a:gd name="T50" fmla="*/ 591 w 2012"/>
              <a:gd name="T51" fmla="*/ 739 h 2049"/>
              <a:gd name="T52" fmla="*/ 692 w 2012"/>
              <a:gd name="T53" fmla="*/ 452 h 2049"/>
              <a:gd name="T54" fmla="*/ 1017 w 2012"/>
              <a:gd name="T55" fmla="*/ 319 h 2049"/>
              <a:gd name="T56" fmla="*/ 1421 w 2012"/>
              <a:gd name="T57" fmla="*/ 670 h 2049"/>
              <a:gd name="T58" fmla="*/ 1192 w 2012"/>
              <a:gd name="T59" fmla="*/ 1000 h 20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2012" h="2049">
                <a:moveTo>
                  <a:pt x="1762" y="0"/>
                </a:moveTo>
                <a:cubicBezTo>
                  <a:pt x="245" y="0"/>
                  <a:pt x="245" y="0"/>
                  <a:pt x="245" y="0"/>
                </a:cubicBezTo>
                <a:cubicBezTo>
                  <a:pt x="112" y="0"/>
                  <a:pt x="0" y="127"/>
                  <a:pt x="0" y="282"/>
                </a:cubicBezTo>
                <a:cubicBezTo>
                  <a:pt x="0" y="1575"/>
                  <a:pt x="0" y="1575"/>
                  <a:pt x="0" y="1575"/>
                </a:cubicBezTo>
                <a:cubicBezTo>
                  <a:pt x="0" y="1735"/>
                  <a:pt x="112" y="1857"/>
                  <a:pt x="245" y="1857"/>
                </a:cubicBezTo>
                <a:cubicBezTo>
                  <a:pt x="442" y="1857"/>
                  <a:pt x="442" y="1857"/>
                  <a:pt x="442" y="1857"/>
                </a:cubicBezTo>
                <a:cubicBezTo>
                  <a:pt x="442" y="2049"/>
                  <a:pt x="442" y="2049"/>
                  <a:pt x="442" y="2049"/>
                </a:cubicBezTo>
                <a:cubicBezTo>
                  <a:pt x="697" y="1857"/>
                  <a:pt x="697" y="1857"/>
                  <a:pt x="697" y="1857"/>
                </a:cubicBezTo>
                <a:cubicBezTo>
                  <a:pt x="1762" y="1857"/>
                  <a:pt x="1762" y="1857"/>
                  <a:pt x="1762" y="1857"/>
                </a:cubicBezTo>
                <a:cubicBezTo>
                  <a:pt x="1900" y="1857"/>
                  <a:pt x="2012" y="1735"/>
                  <a:pt x="2012" y="1575"/>
                </a:cubicBezTo>
                <a:cubicBezTo>
                  <a:pt x="2012" y="282"/>
                  <a:pt x="2012" y="282"/>
                  <a:pt x="2012" y="282"/>
                </a:cubicBezTo>
                <a:cubicBezTo>
                  <a:pt x="2012" y="127"/>
                  <a:pt x="1900" y="0"/>
                  <a:pt x="1762" y="0"/>
                </a:cubicBezTo>
                <a:close/>
                <a:moveTo>
                  <a:pt x="1043" y="1554"/>
                </a:moveTo>
                <a:cubicBezTo>
                  <a:pt x="830" y="1554"/>
                  <a:pt x="830" y="1554"/>
                  <a:pt x="830" y="1554"/>
                </a:cubicBezTo>
                <a:cubicBezTo>
                  <a:pt x="830" y="1367"/>
                  <a:pt x="830" y="1367"/>
                  <a:pt x="830" y="1367"/>
                </a:cubicBezTo>
                <a:cubicBezTo>
                  <a:pt x="1043" y="1367"/>
                  <a:pt x="1043" y="1367"/>
                  <a:pt x="1043" y="1367"/>
                </a:cubicBezTo>
                <a:cubicBezTo>
                  <a:pt x="1043" y="1554"/>
                  <a:pt x="1043" y="1554"/>
                  <a:pt x="1043" y="1554"/>
                </a:cubicBezTo>
                <a:cubicBezTo>
                  <a:pt x="1043" y="1554"/>
                  <a:pt x="1043" y="1554"/>
                  <a:pt x="1043" y="1554"/>
                </a:cubicBezTo>
                <a:close/>
                <a:moveTo>
                  <a:pt x="1192" y="1000"/>
                </a:moveTo>
                <a:cubicBezTo>
                  <a:pt x="1102" y="1037"/>
                  <a:pt x="1049" y="1112"/>
                  <a:pt x="1049" y="1224"/>
                </a:cubicBezTo>
                <a:cubicBezTo>
                  <a:pt x="830" y="1224"/>
                  <a:pt x="830" y="1224"/>
                  <a:pt x="830" y="1224"/>
                </a:cubicBezTo>
                <a:cubicBezTo>
                  <a:pt x="830" y="942"/>
                  <a:pt x="985" y="856"/>
                  <a:pt x="1086" y="830"/>
                </a:cubicBezTo>
                <a:cubicBezTo>
                  <a:pt x="1150" y="814"/>
                  <a:pt x="1208" y="787"/>
                  <a:pt x="1208" y="697"/>
                </a:cubicBezTo>
                <a:cubicBezTo>
                  <a:pt x="1214" y="617"/>
                  <a:pt x="1176" y="521"/>
                  <a:pt x="1006" y="527"/>
                </a:cubicBezTo>
                <a:cubicBezTo>
                  <a:pt x="820" y="532"/>
                  <a:pt x="809" y="686"/>
                  <a:pt x="809" y="739"/>
                </a:cubicBezTo>
                <a:cubicBezTo>
                  <a:pt x="591" y="739"/>
                  <a:pt x="591" y="739"/>
                  <a:pt x="591" y="739"/>
                </a:cubicBezTo>
                <a:cubicBezTo>
                  <a:pt x="591" y="723"/>
                  <a:pt x="591" y="574"/>
                  <a:pt x="692" y="452"/>
                </a:cubicBezTo>
                <a:cubicBezTo>
                  <a:pt x="772" y="362"/>
                  <a:pt x="878" y="319"/>
                  <a:pt x="1017" y="319"/>
                </a:cubicBezTo>
                <a:cubicBezTo>
                  <a:pt x="1336" y="319"/>
                  <a:pt x="1416" y="548"/>
                  <a:pt x="1421" y="670"/>
                </a:cubicBezTo>
                <a:cubicBezTo>
                  <a:pt x="1427" y="878"/>
                  <a:pt x="1288" y="958"/>
                  <a:pt x="1192" y="1000"/>
                </a:cubicBezTo>
                <a:close/>
              </a:path>
            </a:pathLst>
          </a:custGeom>
          <a:solidFill>
            <a:srgbClr val="D83B01"/>
          </a:solidFill>
          <a:ln>
            <a:noFill/>
          </a:ln>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749884543"/>
      </p:ext>
    </p:extLst>
  </p:cSld>
  <p:clrMapOvr>
    <a:masterClrMapping/>
  </p:clrMapOvr>
  <p:transition>
    <p:fade/>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Improved detection</a:t>
            </a:r>
          </a:p>
        </p:txBody>
      </p:sp>
      <p:grpSp>
        <p:nvGrpSpPr>
          <p:cNvPr id="4" name="Group 3"/>
          <p:cNvGrpSpPr/>
          <p:nvPr/>
        </p:nvGrpSpPr>
        <p:grpSpPr>
          <a:xfrm>
            <a:off x="7818437" y="1676400"/>
            <a:ext cx="3254767" cy="4868862"/>
            <a:chOff x="7522376" y="1676400"/>
            <a:chExt cx="3394213" cy="5077462"/>
          </a:xfrm>
        </p:grpSpPr>
        <p:grpSp>
          <p:nvGrpSpPr>
            <p:cNvPr id="5" name="Group 4"/>
            <p:cNvGrpSpPr/>
            <p:nvPr/>
          </p:nvGrpSpPr>
          <p:grpSpPr>
            <a:xfrm>
              <a:off x="7970837" y="1676400"/>
              <a:ext cx="1158965" cy="3309764"/>
              <a:chOff x="9418280" y="1564530"/>
              <a:chExt cx="1620820" cy="4628729"/>
            </a:xfrm>
          </p:grpSpPr>
          <p:sp>
            <p:nvSpPr>
              <p:cNvPr id="59" name="AutoShape 360"/>
              <p:cNvSpPr>
                <a:spLocks noChangeAspect="1" noChangeArrowheads="1" noTextEdit="1"/>
              </p:cNvSpPr>
              <p:nvPr/>
            </p:nvSpPr>
            <p:spPr bwMode="auto">
              <a:xfrm>
                <a:off x="9418280" y="1564530"/>
                <a:ext cx="1620820" cy="46287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0" name="Rectangle 362"/>
              <p:cNvSpPr>
                <a:spLocks noChangeArrowheads="1"/>
              </p:cNvSpPr>
              <p:nvPr/>
            </p:nvSpPr>
            <p:spPr bwMode="auto">
              <a:xfrm>
                <a:off x="10455867" y="2086600"/>
                <a:ext cx="491489" cy="441247"/>
              </a:xfrm>
              <a:prstGeom prst="rect">
                <a:avLst/>
              </a:prstGeom>
              <a:solidFill>
                <a:srgbClr val="00BCF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1" name="Rectangle 363"/>
              <p:cNvSpPr>
                <a:spLocks noChangeArrowheads="1"/>
              </p:cNvSpPr>
              <p:nvPr/>
            </p:nvSpPr>
            <p:spPr bwMode="auto">
              <a:xfrm>
                <a:off x="9422649" y="2527847"/>
                <a:ext cx="1616451" cy="74269"/>
              </a:xfrm>
              <a:prstGeom prst="rect">
                <a:avLst/>
              </a:prstGeom>
              <a:solidFill>
                <a:srgbClr val="96969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2" name="Rectangle 364"/>
              <p:cNvSpPr>
                <a:spLocks noChangeArrowheads="1"/>
              </p:cNvSpPr>
              <p:nvPr/>
            </p:nvSpPr>
            <p:spPr bwMode="auto">
              <a:xfrm>
                <a:off x="9514393" y="2602117"/>
                <a:ext cx="1432962" cy="78638"/>
              </a:xfrm>
              <a:prstGeom prst="rect">
                <a:avLst/>
              </a:prstGeom>
              <a:solidFill>
                <a:srgbClr val="50505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3" name="Rectangle 365"/>
              <p:cNvSpPr>
                <a:spLocks noChangeArrowheads="1"/>
              </p:cNvSpPr>
              <p:nvPr/>
            </p:nvSpPr>
            <p:spPr bwMode="auto">
              <a:xfrm>
                <a:off x="9422649" y="3320782"/>
                <a:ext cx="1616451" cy="74269"/>
              </a:xfrm>
              <a:prstGeom prst="rect">
                <a:avLst/>
              </a:prstGeom>
              <a:solidFill>
                <a:srgbClr val="96969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4" name="Rectangle 366"/>
              <p:cNvSpPr>
                <a:spLocks noChangeArrowheads="1"/>
              </p:cNvSpPr>
              <p:nvPr/>
            </p:nvSpPr>
            <p:spPr bwMode="auto">
              <a:xfrm>
                <a:off x="9514393" y="3390683"/>
                <a:ext cx="1432962" cy="78638"/>
              </a:xfrm>
              <a:prstGeom prst="rect">
                <a:avLst/>
              </a:prstGeom>
              <a:solidFill>
                <a:srgbClr val="50505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5" name="Rectangle 367"/>
              <p:cNvSpPr>
                <a:spLocks noChangeArrowheads="1"/>
              </p:cNvSpPr>
              <p:nvPr/>
            </p:nvSpPr>
            <p:spPr bwMode="auto">
              <a:xfrm>
                <a:off x="9689145" y="4113717"/>
                <a:ext cx="1083459" cy="69901"/>
              </a:xfrm>
              <a:prstGeom prst="rect">
                <a:avLst/>
              </a:prstGeom>
              <a:solidFill>
                <a:srgbClr val="96969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6" name="Rectangle 368"/>
              <p:cNvSpPr>
                <a:spLocks noChangeArrowheads="1"/>
              </p:cNvSpPr>
              <p:nvPr/>
            </p:nvSpPr>
            <p:spPr bwMode="auto">
              <a:xfrm>
                <a:off x="9780889" y="4183617"/>
                <a:ext cx="902155" cy="126695"/>
              </a:xfrm>
              <a:prstGeom prst="rect">
                <a:avLst/>
              </a:prstGeom>
              <a:solidFill>
                <a:srgbClr val="50505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7" name="Rectangle 369"/>
              <p:cNvSpPr>
                <a:spLocks noChangeArrowheads="1"/>
              </p:cNvSpPr>
              <p:nvPr/>
            </p:nvSpPr>
            <p:spPr bwMode="auto">
              <a:xfrm>
                <a:off x="9890109" y="2680755"/>
                <a:ext cx="1057246" cy="640027"/>
              </a:xfrm>
              <a:prstGeom prst="rect">
                <a:avLst/>
              </a:prstGeom>
              <a:solidFill>
                <a:srgbClr val="D2D2D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8" name="Freeform 370"/>
              <p:cNvSpPr>
                <a:spLocks/>
              </p:cNvSpPr>
              <p:nvPr/>
            </p:nvSpPr>
            <p:spPr bwMode="auto">
              <a:xfrm>
                <a:off x="9890109" y="3469321"/>
                <a:ext cx="1057246" cy="644396"/>
              </a:xfrm>
              <a:custGeom>
                <a:avLst/>
                <a:gdLst>
                  <a:gd name="T0" fmla="*/ 363 w 484"/>
                  <a:gd name="T1" fmla="*/ 295 h 295"/>
                  <a:gd name="T2" fmla="*/ 484 w 484"/>
                  <a:gd name="T3" fmla="*/ 0 h 295"/>
                  <a:gd name="T4" fmla="*/ 0 w 484"/>
                  <a:gd name="T5" fmla="*/ 0 h 295"/>
                  <a:gd name="T6" fmla="*/ 0 w 484"/>
                  <a:gd name="T7" fmla="*/ 295 h 295"/>
                  <a:gd name="T8" fmla="*/ 363 w 484"/>
                  <a:gd name="T9" fmla="*/ 295 h 295"/>
                </a:gdLst>
                <a:ahLst/>
                <a:cxnLst>
                  <a:cxn ang="0">
                    <a:pos x="T0" y="T1"/>
                  </a:cxn>
                  <a:cxn ang="0">
                    <a:pos x="T2" y="T3"/>
                  </a:cxn>
                  <a:cxn ang="0">
                    <a:pos x="T4" y="T5"/>
                  </a:cxn>
                  <a:cxn ang="0">
                    <a:pos x="T6" y="T7"/>
                  </a:cxn>
                  <a:cxn ang="0">
                    <a:pos x="T8" y="T9"/>
                  </a:cxn>
                </a:cxnLst>
                <a:rect l="0" t="0" r="r" b="b"/>
                <a:pathLst>
                  <a:path w="484" h="295">
                    <a:moveTo>
                      <a:pt x="363" y="295"/>
                    </a:moveTo>
                    <a:lnTo>
                      <a:pt x="484" y="0"/>
                    </a:lnTo>
                    <a:lnTo>
                      <a:pt x="0" y="0"/>
                    </a:lnTo>
                    <a:lnTo>
                      <a:pt x="0" y="295"/>
                    </a:lnTo>
                    <a:lnTo>
                      <a:pt x="363" y="295"/>
                    </a:lnTo>
                    <a:close/>
                  </a:path>
                </a:pathLst>
              </a:custGeom>
              <a:solidFill>
                <a:srgbClr val="D2D2D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9" name="Rectangle 371"/>
              <p:cNvSpPr>
                <a:spLocks noChangeArrowheads="1"/>
              </p:cNvSpPr>
              <p:nvPr/>
            </p:nvSpPr>
            <p:spPr bwMode="auto">
              <a:xfrm>
                <a:off x="9514393" y="2680755"/>
                <a:ext cx="375716" cy="640027"/>
              </a:xfrm>
              <a:prstGeom prst="rect">
                <a:avLst/>
              </a:prstGeom>
              <a:solidFill>
                <a:srgbClr val="96969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0" name="Rectangle 372"/>
              <p:cNvSpPr>
                <a:spLocks noChangeArrowheads="1"/>
              </p:cNvSpPr>
              <p:nvPr/>
            </p:nvSpPr>
            <p:spPr bwMode="auto">
              <a:xfrm>
                <a:off x="10014619" y="2925407"/>
                <a:ext cx="375716" cy="155092"/>
              </a:xfrm>
              <a:prstGeom prst="rect">
                <a:avLst/>
              </a:prstGeom>
              <a:solidFill>
                <a:srgbClr val="96969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1" name="Freeform 373"/>
              <p:cNvSpPr>
                <a:spLocks/>
              </p:cNvSpPr>
              <p:nvPr/>
            </p:nvSpPr>
            <p:spPr bwMode="auto">
              <a:xfrm>
                <a:off x="9514393" y="3469321"/>
                <a:ext cx="375716" cy="644396"/>
              </a:xfrm>
              <a:custGeom>
                <a:avLst/>
                <a:gdLst>
                  <a:gd name="T0" fmla="*/ 122 w 172"/>
                  <a:gd name="T1" fmla="*/ 295 h 295"/>
                  <a:gd name="T2" fmla="*/ 172 w 172"/>
                  <a:gd name="T3" fmla="*/ 295 h 295"/>
                  <a:gd name="T4" fmla="*/ 172 w 172"/>
                  <a:gd name="T5" fmla="*/ 0 h 295"/>
                  <a:gd name="T6" fmla="*/ 0 w 172"/>
                  <a:gd name="T7" fmla="*/ 0 h 295"/>
                  <a:gd name="T8" fmla="*/ 122 w 172"/>
                  <a:gd name="T9" fmla="*/ 295 h 295"/>
                </a:gdLst>
                <a:ahLst/>
                <a:cxnLst>
                  <a:cxn ang="0">
                    <a:pos x="T0" y="T1"/>
                  </a:cxn>
                  <a:cxn ang="0">
                    <a:pos x="T2" y="T3"/>
                  </a:cxn>
                  <a:cxn ang="0">
                    <a:pos x="T4" y="T5"/>
                  </a:cxn>
                  <a:cxn ang="0">
                    <a:pos x="T6" y="T7"/>
                  </a:cxn>
                  <a:cxn ang="0">
                    <a:pos x="T8" y="T9"/>
                  </a:cxn>
                </a:cxnLst>
                <a:rect l="0" t="0" r="r" b="b"/>
                <a:pathLst>
                  <a:path w="172" h="295">
                    <a:moveTo>
                      <a:pt x="122" y="295"/>
                    </a:moveTo>
                    <a:lnTo>
                      <a:pt x="172" y="295"/>
                    </a:lnTo>
                    <a:lnTo>
                      <a:pt x="172" y="0"/>
                    </a:lnTo>
                    <a:lnTo>
                      <a:pt x="0" y="0"/>
                    </a:lnTo>
                    <a:lnTo>
                      <a:pt x="122" y="295"/>
                    </a:lnTo>
                    <a:close/>
                  </a:path>
                </a:pathLst>
              </a:custGeom>
              <a:solidFill>
                <a:srgbClr val="9696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2" name="Freeform 374"/>
              <p:cNvSpPr>
                <a:spLocks/>
              </p:cNvSpPr>
              <p:nvPr/>
            </p:nvSpPr>
            <p:spPr bwMode="auto">
              <a:xfrm>
                <a:off x="9855159" y="4393319"/>
                <a:ext cx="76454" cy="192227"/>
              </a:xfrm>
              <a:custGeom>
                <a:avLst/>
                <a:gdLst>
                  <a:gd name="T0" fmla="*/ 18 w 18"/>
                  <a:gd name="T1" fmla="*/ 0 h 44"/>
                  <a:gd name="T2" fmla="*/ 18 w 18"/>
                  <a:gd name="T3" fmla="*/ 44 h 44"/>
                  <a:gd name="T4" fmla="*/ 9 w 18"/>
                  <a:gd name="T5" fmla="*/ 44 h 44"/>
                  <a:gd name="T6" fmla="*/ 9 w 18"/>
                  <a:gd name="T7" fmla="*/ 10 h 44"/>
                  <a:gd name="T8" fmla="*/ 7 w 18"/>
                  <a:gd name="T9" fmla="*/ 12 h 44"/>
                  <a:gd name="T10" fmla="*/ 5 w 18"/>
                  <a:gd name="T11" fmla="*/ 13 h 44"/>
                  <a:gd name="T12" fmla="*/ 2 w 18"/>
                  <a:gd name="T13" fmla="*/ 14 h 44"/>
                  <a:gd name="T14" fmla="*/ 0 w 18"/>
                  <a:gd name="T15" fmla="*/ 14 h 44"/>
                  <a:gd name="T16" fmla="*/ 0 w 18"/>
                  <a:gd name="T17" fmla="*/ 6 h 44"/>
                  <a:gd name="T18" fmla="*/ 7 w 18"/>
                  <a:gd name="T19" fmla="*/ 3 h 44"/>
                  <a:gd name="T20" fmla="*/ 13 w 18"/>
                  <a:gd name="T21" fmla="*/ 0 h 44"/>
                  <a:gd name="T22" fmla="*/ 18 w 18"/>
                  <a:gd name="T23" fmla="*/ 0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8" h="44">
                    <a:moveTo>
                      <a:pt x="18" y="0"/>
                    </a:moveTo>
                    <a:cubicBezTo>
                      <a:pt x="18" y="44"/>
                      <a:pt x="18" y="44"/>
                      <a:pt x="18" y="44"/>
                    </a:cubicBezTo>
                    <a:cubicBezTo>
                      <a:pt x="9" y="44"/>
                      <a:pt x="9" y="44"/>
                      <a:pt x="9" y="44"/>
                    </a:cubicBezTo>
                    <a:cubicBezTo>
                      <a:pt x="9" y="10"/>
                      <a:pt x="9" y="10"/>
                      <a:pt x="9" y="10"/>
                    </a:cubicBezTo>
                    <a:cubicBezTo>
                      <a:pt x="8" y="11"/>
                      <a:pt x="8" y="11"/>
                      <a:pt x="7" y="12"/>
                    </a:cubicBezTo>
                    <a:cubicBezTo>
                      <a:pt x="6" y="12"/>
                      <a:pt x="6" y="13"/>
                      <a:pt x="5" y="13"/>
                    </a:cubicBezTo>
                    <a:cubicBezTo>
                      <a:pt x="4" y="13"/>
                      <a:pt x="3" y="13"/>
                      <a:pt x="2" y="14"/>
                    </a:cubicBezTo>
                    <a:cubicBezTo>
                      <a:pt x="1" y="14"/>
                      <a:pt x="0" y="14"/>
                      <a:pt x="0" y="14"/>
                    </a:cubicBezTo>
                    <a:cubicBezTo>
                      <a:pt x="0" y="6"/>
                      <a:pt x="0" y="6"/>
                      <a:pt x="0" y="6"/>
                    </a:cubicBezTo>
                    <a:cubicBezTo>
                      <a:pt x="2" y="5"/>
                      <a:pt x="4" y="5"/>
                      <a:pt x="7" y="3"/>
                    </a:cubicBezTo>
                    <a:cubicBezTo>
                      <a:pt x="9" y="2"/>
                      <a:pt x="11" y="1"/>
                      <a:pt x="13" y="0"/>
                    </a:cubicBezTo>
                    <a:lnTo>
                      <a:pt x="18" y="0"/>
                    </a:lnTo>
                    <a:close/>
                  </a:path>
                </a:pathLst>
              </a:custGeom>
              <a:solidFill>
                <a:srgbClr val="0020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3" name="Freeform 375"/>
              <p:cNvSpPr>
                <a:spLocks noEditPoints="1"/>
              </p:cNvSpPr>
              <p:nvPr/>
            </p:nvSpPr>
            <p:spPr bwMode="auto">
              <a:xfrm>
                <a:off x="10001513" y="4393319"/>
                <a:ext cx="135432" cy="196595"/>
              </a:xfrm>
              <a:custGeom>
                <a:avLst/>
                <a:gdLst>
                  <a:gd name="T0" fmla="*/ 15 w 31"/>
                  <a:gd name="T1" fmla="*/ 45 h 45"/>
                  <a:gd name="T2" fmla="*/ 0 w 31"/>
                  <a:gd name="T3" fmla="*/ 23 h 45"/>
                  <a:gd name="T4" fmla="*/ 4 w 31"/>
                  <a:gd name="T5" fmla="*/ 6 h 45"/>
                  <a:gd name="T6" fmla="*/ 16 w 31"/>
                  <a:gd name="T7" fmla="*/ 0 h 45"/>
                  <a:gd name="T8" fmla="*/ 31 w 31"/>
                  <a:gd name="T9" fmla="*/ 22 h 45"/>
                  <a:gd name="T10" fmla="*/ 27 w 31"/>
                  <a:gd name="T11" fmla="*/ 39 h 45"/>
                  <a:gd name="T12" fmla="*/ 15 w 31"/>
                  <a:gd name="T13" fmla="*/ 45 h 45"/>
                  <a:gd name="T14" fmla="*/ 16 w 31"/>
                  <a:gd name="T15" fmla="*/ 7 h 45"/>
                  <a:gd name="T16" fmla="*/ 9 w 31"/>
                  <a:gd name="T17" fmla="*/ 23 h 45"/>
                  <a:gd name="T18" fmla="*/ 15 w 31"/>
                  <a:gd name="T19" fmla="*/ 37 h 45"/>
                  <a:gd name="T20" fmla="*/ 21 w 31"/>
                  <a:gd name="T21" fmla="*/ 22 h 45"/>
                  <a:gd name="T22" fmla="*/ 16 w 31"/>
                  <a:gd name="T23" fmla="*/ 7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1" h="45">
                    <a:moveTo>
                      <a:pt x="15" y="45"/>
                    </a:moveTo>
                    <a:cubicBezTo>
                      <a:pt x="5" y="45"/>
                      <a:pt x="0" y="38"/>
                      <a:pt x="0" y="23"/>
                    </a:cubicBezTo>
                    <a:cubicBezTo>
                      <a:pt x="0" y="16"/>
                      <a:pt x="1" y="10"/>
                      <a:pt x="4" y="6"/>
                    </a:cubicBezTo>
                    <a:cubicBezTo>
                      <a:pt x="7" y="2"/>
                      <a:pt x="11" y="0"/>
                      <a:pt x="16" y="0"/>
                    </a:cubicBezTo>
                    <a:cubicBezTo>
                      <a:pt x="26" y="0"/>
                      <a:pt x="31" y="7"/>
                      <a:pt x="31" y="22"/>
                    </a:cubicBezTo>
                    <a:cubicBezTo>
                      <a:pt x="31" y="29"/>
                      <a:pt x="30" y="35"/>
                      <a:pt x="27" y="39"/>
                    </a:cubicBezTo>
                    <a:cubicBezTo>
                      <a:pt x="24" y="43"/>
                      <a:pt x="20" y="45"/>
                      <a:pt x="15" y="45"/>
                    </a:cubicBezTo>
                    <a:close/>
                    <a:moveTo>
                      <a:pt x="16" y="7"/>
                    </a:moveTo>
                    <a:cubicBezTo>
                      <a:pt x="11" y="7"/>
                      <a:pt x="9" y="12"/>
                      <a:pt x="9" y="23"/>
                    </a:cubicBezTo>
                    <a:cubicBezTo>
                      <a:pt x="9" y="33"/>
                      <a:pt x="11" y="37"/>
                      <a:pt x="15" y="37"/>
                    </a:cubicBezTo>
                    <a:cubicBezTo>
                      <a:pt x="19" y="37"/>
                      <a:pt x="21" y="32"/>
                      <a:pt x="21" y="22"/>
                    </a:cubicBezTo>
                    <a:cubicBezTo>
                      <a:pt x="21" y="12"/>
                      <a:pt x="19" y="7"/>
                      <a:pt x="16" y="7"/>
                    </a:cubicBezTo>
                    <a:close/>
                  </a:path>
                </a:pathLst>
              </a:custGeom>
              <a:solidFill>
                <a:srgbClr val="0020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4" name="Freeform 376"/>
              <p:cNvSpPr>
                <a:spLocks/>
              </p:cNvSpPr>
              <p:nvPr/>
            </p:nvSpPr>
            <p:spPr bwMode="auto">
              <a:xfrm>
                <a:off x="10176265" y="4393319"/>
                <a:ext cx="78638" cy="192227"/>
              </a:xfrm>
              <a:custGeom>
                <a:avLst/>
                <a:gdLst>
                  <a:gd name="T0" fmla="*/ 18 w 18"/>
                  <a:gd name="T1" fmla="*/ 0 h 44"/>
                  <a:gd name="T2" fmla="*/ 18 w 18"/>
                  <a:gd name="T3" fmla="*/ 44 h 44"/>
                  <a:gd name="T4" fmla="*/ 9 w 18"/>
                  <a:gd name="T5" fmla="*/ 44 h 44"/>
                  <a:gd name="T6" fmla="*/ 9 w 18"/>
                  <a:gd name="T7" fmla="*/ 10 h 44"/>
                  <a:gd name="T8" fmla="*/ 7 w 18"/>
                  <a:gd name="T9" fmla="*/ 12 h 44"/>
                  <a:gd name="T10" fmla="*/ 5 w 18"/>
                  <a:gd name="T11" fmla="*/ 13 h 44"/>
                  <a:gd name="T12" fmla="*/ 2 w 18"/>
                  <a:gd name="T13" fmla="*/ 14 h 44"/>
                  <a:gd name="T14" fmla="*/ 0 w 18"/>
                  <a:gd name="T15" fmla="*/ 14 h 44"/>
                  <a:gd name="T16" fmla="*/ 0 w 18"/>
                  <a:gd name="T17" fmla="*/ 6 h 44"/>
                  <a:gd name="T18" fmla="*/ 7 w 18"/>
                  <a:gd name="T19" fmla="*/ 3 h 44"/>
                  <a:gd name="T20" fmla="*/ 13 w 18"/>
                  <a:gd name="T21" fmla="*/ 0 h 44"/>
                  <a:gd name="T22" fmla="*/ 18 w 18"/>
                  <a:gd name="T23" fmla="*/ 0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8" h="44">
                    <a:moveTo>
                      <a:pt x="18" y="0"/>
                    </a:moveTo>
                    <a:cubicBezTo>
                      <a:pt x="18" y="44"/>
                      <a:pt x="18" y="44"/>
                      <a:pt x="18" y="44"/>
                    </a:cubicBezTo>
                    <a:cubicBezTo>
                      <a:pt x="9" y="44"/>
                      <a:pt x="9" y="44"/>
                      <a:pt x="9" y="44"/>
                    </a:cubicBezTo>
                    <a:cubicBezTo>
                      <a:pt x="9" y="10"/>
                      <a:pt x="9" y="10"/>
                      <a:pt x="9" y="10"/>
                    </a:cubicBezTo>
                    <a:cubicBezTo>
                      <a:pt x="8" y="11"/>
                      <a:pt x="8" y="11"/>
                      <a:pt x="7" y="12"/>
                    </a:cubicBezTo>
                    <a:cubicBezTo>
                      <a:pt x="6" y="12"/>
                      <a:pt x="6" y="13"/>
                      <a:pt x="5" y="13"/>
                    </a:cubicBezTo>
                    <a:cubicBezTo>
                      <a:pt x="4" y="13"/>
                      <a:pt x="3" y="13"/>
                      <a:pt x="2" y="14"/>
                    </a:cubicBezTo>
                    <a:cubicBezTo>
                      <a:pt x="1" y="14"/>
                      <a:pt x="0" y="14"/>
                      <a:pt x="0" y="14"/>
                    </a:cubicBezTo>
                    <a:cubicBezTo>
                      <a:pt x="0" y="6"/>
                      <a:pt x="0" y="6"/>
                      <a:pt x="0" y="6"/>
                    </a:cubicBezTo>
                    <a:cubicBezTo>
                      <a:pt x="2" y="5"/>
                      <a:pt x="4" y="5"/>
                      <a:pt x="7" y="3"/>
                    </a:cubicBezTo>
                    <a:cubicBezTo>
                      <a:pt x="9" y="2"/>
                      <a:pt x="11" y="1"/>
                      <a:pt x="13" y="0"/>
                    </a:cubicBezTo>
                    <a:lnTo>
                      <a:pt x="18" y="0"/>
                    </a:lnTo>
                    <a:close/>
                  </a:path>
                </a:pathLst>
              </a:custGeom>
              <a:solidFill>
                <a:srgbClr val="0020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5" name="Freeform 377"/>
              <p:cNvSpPr>
                <a:spLocks noEditPoints="1"/>
              </p:cNvSpPr>
              <p:nvPr/>
            </p:nvSpPr>
            <p:spPr bwMode="auto">
              <a:xfrm>
                <a:off x="9833315" y="4664184"/>
                <a:ext cx="137617" cy="194411"/>
              </a:xfrm>
              <a:custGeom>
                <a:avLst/>
                <a:gdLst>
                  <a:gd name="T0" fmla="*/ 16 w 32"/>
                  <a:gd name="T1" fmla="*/ 45 h 45"/>
                  <a:gd name="T2" fmla="*/ 0 w 32"/>
                  <a:gd name="T3" fmla="*/ 23 h 45"/>
                  <a:gd name="T4" fmla="*/ 4 w 32"/>
                  <a:gd name="T5" fmla="*/ 6 h 45"/>
                  <a:gd name="T6" fmla="*/ 17 w 32"/>
                  <a:gd name="T7" fmla="*/ 0 h 45"/>
                  <a:gd name="T8" fmla="*/ 32 w 32"/>
                  <a:gd name="T9" fmla="*/ 22 h 45"/>
                  <a:gd name="T10" fmla="*/ 28 w 32"/>
                  <a:gd name="T11" fmla="*/ 39 h 45"/>
                  <a:gd name="T12" fmla="*/ 16 w 32"/>
                  <a:gd name="T13" fmla="*/ 45 h 45"/>
                  <a:gd name="T14" fmla="*/ 16 w 32"/>
                  <a:gd name="T15" fmla="*/ 7 h 45"/>
                  <a:gd name="T16" fmla="*/ 10 w 32"/>
                  <a:gd name="T17" fmla="*/ 23 h 45"/>
                  <a:gd name="T18" fmla="*/ 16 w 32"/>
                  <a:gd name="T19" fmla="*/ 38 h 45"/>
                  <a:gd name="T20" fmla="*/ 22 w 32"/>
                  <a:gd name="T21" fmla="*/ 22 h 45"/>
                  <a:gd name="T22" fmla="*/ 16 w 32"/>
                  <a:gd name="T23" fmla="*/ 7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2" h="45">
                    <a:moveTo>
                      <a:pt x="16" y="45"/>
                    </a:moveTo>
                    <a:cubicBezTo>
                      <a:pt x="5" y="45"/>
                      <a:pt x="0" y="38"/>
                      <a:pt x="0" y="23"/>
                    </a:cubicBezTo>
                    <a:cubicBezTo>
                      <a:pt x="0" y="16"/>
                      <a:pt x="2" y="10"/>
                      <a:pt x="4" y="6"/>
                    </a:cubicBezTo>
                    <a:cubicBezTo>
                      <a:pt x="7" y="2"/>
                      <a:pt x="11" y="0"/>
                      <a:pt x="17" y="0"/>
                    </a:cubicBezTo>
                    <a:cubicBezTo>
                      <a:pt x="27" y="0"/>
                      <a:pt x="32" y="7"/>
                      <a:pt x="32" y="22"/>
                    </a:cubicBezTo>
                    <a:cubicBezTo>
                      <a:pt x="32" y="29"/>
                      <a:pt x="30" y="35"/>
                      <a:pt x="28" y="39"/>
                    </a:cubicBezTo>
                    <a:cubicBezTo>
                      <a:pt x="25" y="43"/>
                      <a:pt x="21" y="45"/>
                      <a:pt x="16" y="45"/>
                    </a:cubicBezTo>
                    <a:close/>
                    <a:moveTo>
                      <a:pt x="16" y="7"/>
                    </a:moveTo>
                    <a:cubicBezTo>
                      <a:pt x="12" y="7"/>
                      <a:pt x="10" y="12"/>
                      <a:pt x="10" y="23"/>
                    </a:cubicBezTo>
                    <a:cubicBezTo>
                      <a:pt x="10" y="33"/>
                      <a:pt x="12" y="38"/>
                      <a:pt x="16" y="38"/>
                    </a:cubicBezTo>
                    <a:cubicBezTo>
                      <a:pt x="20" y="38"/>
                      <a:pt x="22" y="32"/>
                      <a:pt x="22" y="22"/>
                    </a:cubicBezTo>
                    <a:cubicBezTo>
                      <a:pt x="22" y="12"/>
                      <a:pt x="20" y="7"/>
                      <a:pt x="16" y="7"/>
                    </a:cubicBezTo>
                    <a:close/>
                  </a:path>
                </a:pathLst>
              </a:custGeom>
              <a:solidFill>
                <a:srgbClr val="0020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6" name="Freeform 378"/>
              <p:cNvSpPr>
                <a:spLocks/>
              </p:cNvSpPr>
              <p:nvPr/>
            </p:nvSpPr>
            <p:spPr bwMode="auto">
              <a:xfrm>
                <a:off x="10018988" y="4664184"/>
                <a:ext cx="83007" cy="190042"/>
              </a:xfrm>
              <a:custGeom>
                <a:avLst/>
                <a:gdLst>
                  <a:gd name="T0" fmla="*/ 19 w 19"/>
                  <a:gd name="T1" fmla="*/ 0 h 44"/>
                  <a:gd name="T2" fmla="*/ 19 w 19"/>
                  <a:gd name="T3" fmla="*/ 44 h 44"/>
                  <a:gd name="T4" fmla="*/ 9 w 19"/>
                  <a:gd name="T5" fmla="*/ 44 h 44"/>
                  <a:gd name="T6" fmla="*/ 9 w 19"/>
                  <a:gd name="T7" fmla="*/ 10 h 44"/>
                  <a:gd name="T8" fmla="*/ 7 w 19"/>
                  <a:gd name="T9" fmla="*/ 12 h 44"/>
                  <a:gd name="T10" fmla="*/ 5 w 19"/>
                  <a:gd name="T11" fmla="*/ 13 h 44"/>
                  <a:gd name="T12" fmla="*/ 3 w 19"/>
                  <a:gd name="T13" fmla="*/ 14 h 44"/>
                  <a:gd name="T14" fmla="*/ 0 w 19"/>
                  <a:gd name="T15" fmla="*/ 14 h 44"/>
                  <a:gd name="T16" fmla="*/ 0 w 19"/>
                  <a:gd name="T17" fmla="*/ 6 h 44"/>
                  <a:gd name="T18" fmla="*/ 7 w 19"/>
                  <a:gd name="T19" fmla="*/ 3 h 44"/>
                  <a:gd name="T20" fmla="*/ 13 w 19"/>
                  <a:gd name="T21" fmla="*/ 0 h 44"/>
                  <a:gd name="T22" fmla="*/ 19 w 19"/>
                  <a:gd name="T23" fmla="*/ 0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9" h="44">
                    <a:moveTo>
                      <a:pt x="19" y="0"/>
                    </a:moveTo>
                    <a:cubicBezTo>
                      <a:pt x="19" y="44"/>
                      <a:pt x="19" y="44"/>
                      <a:pt x="19" y="44"/>
                    </a:cubicBezTo>
                    <a:cubicBezTo>
                      <a:pt x="9" y="44"/>
                      <a:pt x="9" y="44"/>
                      <a:pt x="9" y="44"/>
                    </a:cubicBezTo>
                    <a:cubicBezTo>
                      <a:pt x="9" y="10"/>
                      <a:pt x="9" y="10"/>
                      <a:pt x="9" y="10"/>
                    </a:cubicBezTo>
                    <a:cubicBezTo>
                      <a:pt x="9" y="11"/>
                      <a:pt x="8" y="11"/>
                      <a:pt x="7" y="12"/>
                    </a:cubicBezTo>
                    <a:cubicBezTo>
                      <a:pt x="7" y="12"/>
                      <a:pt x="6" y="13"/>
                      <a:pt x="5" y="13"/>
                    </a:cubicBezTo>
                    <a:cubicBezTo>
                      <a:pt x="4" y="13"/>
                      <a:pt x="3" y="14"/>
                      <a:pt x="3" y="14"/>
                    </a:cubicBezTo>
                    <a:cubicBezTo>
                      <a:pt x="2" y="14"/>
                      <a:pt x="1" y="14"/>
                      <a:pt x="0" y="14"/>
                    </a:cubicBezTo>
                    <a:cubicBezTo>
                      <a:pt x="0" y="6"/>
                      <a:pt x="0" y="6"/>
                      <a:pt x="0" y="6"/>
                    </a:cubicBezTo>
                    <a:cubicBezTo>
                      <a:pt x="2" y="5"/>
                      <a:pt x="5" y="5"/>
                      <a:pt x="7" y="3"/>
                    </a:cubicBezTo>
                    <a:cubicBezTo>
                      <a:pt x="9" y="2"/>
                      <a:pt x="11" y="1"/>
                      <a:pt x="13" y="0"/>
                    </a:cubicBezTo>
                    <a:lnTo>
                      <a:pt x="19" y="0"/>
                    </a:lnTo>
                    <a:close/>
                  </a:path>
                </a:pathLst>
              </a:custGeom>
              <a:solidFill>
                <a:srgbClr val="0020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7" name="Freeform 379"/>
              <p:cNvSpPr>
                <a:spLocks noEditPoints="1"/>
              </p:cNvSpPr>
              <p:nvPr/>
            </p:nvSpPr>
            <p:spPr bwMode="auto">
              <a:xfrm>
                <a:off x="10154421" y="4664184"/>
                <a:ext cx="139801" cy="194411"/>
              </a:xfrm>
              <a:custGeom>
                <a:avLst/>
                <a:gdLst>
                  <a:gd name="T0" fmla="*/ 16 w 32"/>
                  <a:gd name="T1" fmla="*/ 45 h 45"/>
                  <a:gd name="T2" fmla="*/ 0 w 32"/>
                  <a:gd name="T3" fmla="*/ 23 h 45"/>
                  <a:gd name="T4" fmla="*/ 5 w 32"/>
                  <a:gd name="T5" fmla="*/ 6 h 45"/>
                  <a:gd name="T6" fmla="*/ 17 w 32"/>
                  <a:gd name="T7" fmla="*/ 0 h 45"/>
                  <a:gd name="T8" fmla="*/ 32 w 32"/>
                  <a:gd name="T9" fmla="*/ 22 h 45"/>
                  <a:gd name="T10" fmla="*/ 28 w 32"/>
                  <a:gd name="T11" fmla="*/ 39 h 45"/>
                  <a:gd name="T12" fmla="*/ 16 w 32"/>
                  <a:gd name="T13" fmla="*/ 45 h 45"/>
                  <a:gd name="T14" fmla="*/ 16 w 32"/>
                  <a:gd name="T15" fmla="*/ 7 h 45"/>
                  <a:gd name="T16" fmla="*/ 10 w 32"/>
                  <a:gd name="T17" fmla="*/ 23 h 45"/>
                  <a:gd name="T18" fmla="*/ 16 w 32"/>
                  <a:gd name="T19" fmla="*/ 38 h 45"/>
                  <a:gd name="T20" fmla="*/ 22 w 32"/>
                  <a:gd name="T21" fmla="*/ 22 h 45"/>
                  <a:gd name="T22" fmla="*/ 16 w 32"/>
                  <a:gd name="T23" fmla="*/ 7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2" h="45">
                    <a:moveTo>
                      <a:pt x="16" y="45"/>
                    </a:moveTo>
                    <a:cubicBezTo>
                      <a:pt x="5" y="45"/>
                      <a:pt x="0" y="38"/>
                      <a:pt x="0" y="23"/>
                    </a:cubicBezTo>
                    <a:cubicBezTo>
                      <a:pt x="0" y="16"/>
                      <a:pt x="2" y="10"/>
                      <a:pt x="5" y="6"/>
                    </a:cubicBezTo>
                    <a:cubicBezTo>
                      <a:pt x="7" y="2"/>
                      <a:pt x="11" y="0"/>
                      <a:pt x="17" y="0"/>
                    </a:cubicBezTo>
                    <a:cubicBezTo>
                      <a:pt x="27" y="0"/>
                      <a:pt x="32" y="7"/>
                      <a:pt x="32" y="22"/>
                    </a:cubicBezTo>
                    <a:cubicBezTo>
                      <a:pt x="32" y="29"/>
                      <a:pt x="30" y="35"/>
                      <a:pt x="28" y="39"/>
                    </a:cubicBezTo>
                    <a:cubicBezTo>
                      <a:pt x="25" y="43"/>
                      <a:pt x="21" y="45"/>
                      <a:pt x="16" y="45"/>
                    </a:cubicBezTo>
                    <a:close/>
                    <a:moveTo>
                      <a:pt x="16" y="7"/>
                    </a:moveTo>
                    <a:cubicBezTo>
                      <a:pt x="12" y="7"/>
                      <a:pt x="10" y="12"/>
                      <a:pt x="10" y="23"/>
                    </a:cubicBezTo>
                    <a:cubicBezTo>
                      <a:pt x="10" y="33"/>
                      <a:pt x="12" y="38"/>
                      <a:pt x="16" y="38"/>
                    </a:cubicBezTo>
                    <a:cubicBezTo>
                      <a:pt x="20" y="38"/>
                      <a:pt x="22" y="32"/>
                      <a:pt x="22" y="22"/>
                    </a:cubicBezTo>
                    <a:cubicBezTo>
                      <a:pt x="22" y="12"/>
                      <a:pt x="20" y="7"/>
                      <a:pt x="16" y="7"/>
                    </a:cubicBezTo>
                    <a:close/>
                  </a:path>
                </a:pathLst>
              </a:custGeom>
              <a:solidFill>
                <a:srgbClr val="0020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8" name="Freeform 380"/>
              <p:cNvSpPr>
                <a:spLocks noEditPoints="1"/>
              </p:cNvSpPr>
              <p:nvPr/>
            </p:nvSpPr>
            <p:spPr bwMode="auto">
              <a:xfrm>
                <a:off x="9833315" y="5470225"/>
                <a:ext cx="137617" cy="196595"/>
              </a:xfrm>
              <a:custGeom>
                <a:avLst/>
                <a:gdLst>
                  <a:gd name="T0" fmla="*/ 16 w 32"/>
                  <a:gd name="T1" fmla="*/ 45 h 45"/>
                  <a:gd name="T2" fmla="*/ 0 w 32"/>
                  <a:gd name="T3" fmla="*/ 23 h 45"/>
                  <a:gd name="T4" fmla="*/ 4 w 32"/>
                  <a:gd name="T5" fmla="*/ 6 h 45"/>
                  <a:gd name="T6" fmla="*/ 17 w 32"/>
                  <a:gd name="T7" fmla="*/ 0 h 45"/>
                  <a:gd name="T8" fmla="*/ 32 w 32"/>
                  <a:gd name="T9" fmla="*/ 22 h 45"/>
                  <a:gd name="T10" fmla="*/ 28 w 32"/>
                  <a:gd name="T11" fmla="*/ 39 h 45"/>
                  <a:gd name="T12" fmla="*/ 16 w 32"/>
                  <a:gd name="T13" fmla="*/ 45 h 45"/>
                  <a:gd name="T14" fmla="*/ 16 w 32"/>
                  <a:gd name="T15" fmla="*/ 7 h 45"/>
                  <a:gd name="T16" fmla="*/ 10 w 32"/>
                  <a:gd name="T17" fmla="*/ 23 h 45"/>
                  <a:gd name="T18" fmla="*/ 16 w 32"/>
                  <a:gd name="T19" fmla="*/ 37 h 45"/>
                  <a:gd name="T20" fmla="*/ 22 w 32"/>
                  <a:gd name="T21" fmla="*/ 22 h 45"/>
                  <a:gd name="T22" fmla="*/ 16 w 32"/>
                  <a:gd name="T23" fmla="*/ 7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2" h="45">
                    <a:moveTo>
                      <a:pt x="16" y="45"/>
                    </a:moveTo>
                    <a:cubicBezTo>
                      <a:pt x="5" y="45"/>
                      <a:pt x="0" y="38"/>
                      <a:pt x="0" y="23"/>
                    </a:cubicBezTo>
                    <a:cubicBezTo>
                      <a:pt x="0" y="15"/>
                      <a:pt x="2" y="10"/>
                      <a:pt x="4" y="6"/>
                    </a:cubicBezTo>
                    <a:cubicBezTo>
                      <a:pt x="7" y="2"/>
                      <a:pt x="11" y="0"/>
                      <a:pt x="17" y="0"/>
                    </a:cubicBezTo>
                    <a:cubicBezTo>
                      <a:pt x="27" y="0"/>
                      <a:pt x="32" y="7"/>
                      <a:pt x="32" y="22"/>
                    </a:cubicBezTo>
                    <a:cubicBezTo>
                      <a:pt x="32" y="29"/>
                      <a:pt x="30" y="35"/>
                      <a:pt x="28" y="39"/>
                    </a:cubicBezTo>
                    <a:cubicBezTo>
                      <a:pt x="25" y="43"/>
                      <a:pt x="21" y="45"/>
                      <a:pt x="16" y="45"/>
                    </a:cubicBezTo>
                    <a:close/>
                    <a:moveTo>
                      <a:pt x="16" y="7"/>
                    </a:moveTo>
                    <a:cubicBezTo>
                      <a:pt x="12" y="7"/>
                      <a:pt x="10" y="12"/>
                      <a:pt x="10" y="23"/>
                    </a:cubicBezTo>
                    <a:cubicBezTo>
                      <a:pt x="10" y="33"/>
                      <a:pt x="12" y="37"/>
                      <a:pt x="16" y="37"/>
                    </a:cubicBezTo>
                    <a:cubicBezTo>
                      <a:pt x="20" y="37"/>
                      <a:pt x="22" y="32"/>
                      <a:pt x="22" y="22"/>
                    </a:cubicBezTo>
                    <a:cubicBezTo>
                      <a:pt x="22" y="12"/>
                      <a:pt x="20" y="7"/>
                      <a:pt x="16" y="7"/>
                    </a:cubicBezTo>
                    <a:close/>
                  </a:path>
                </a:pathLst>
              </a:custGeom>
              <a:solidFill>
                <a:srgbClr val="0072C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9" name="Freeform 381"/>
              <p:cNvSpPr>
                <a:spLocks/>
              </p:cNvSpPr>
              <p:nvPr/>
            </p:nvSpPr>
            <p:spPr bwMode="auto">
              <a:xfrm>
                <a:off x="10018988" y="5470225"/>
                <a:ext cx="83007" cy="192227"/>
              </a:xfrm>
              <a:custGeom>
                <a:avLst/>
                <a:gdLst>
                  <a:gd name="T0" fmla="*/ 19 w 19"/>
                  <a:gd name="T1" fmla="*/ 0 h 44"/>
                  <a:gd name="T2" fmla="*/ 19 w 19"/>
                  <a:gd name="T3" fmla="*/ 44 h 44"/>
                  <a:gd name="T4" fmla="*/ 9 w 19"/>
                  <a:gd name="T5" fmla="*/ 44 h 44"/>
                  <a:gd name="T6" fmla="*/ 9 w 19"/>
                  <a:gd name="T7" fmla="*/ 10 h 44"/>
                  <a:gd name="T8" fmla="*/ 7 w 19"/>
                  <a:gd name="T9" fmla="*/ 12 h 44"/>
                  <a:gd name="T10" fmla="*/ 5 w 19"/>
                  <a:gd name="T11" fmla="*/ 13 h 44"/>
                  <a:gd name="T12" fmla="*/ 3 w 19"/>
                  <a:gd name="T13" fmla="*/ 14 h 44"/>
                  <a:gd name="T14" fmla="*/ 0 w 19"/>
                  <a:gd name="T15" fmla="*/ 14 h 44"/>
                  <a:gd name="T16" fmla="*/ 0 w 19"/>
                  <a:gd name="T17" fmla="*/ 6 h 44"/>
                  <a:gd name="T18" fmla="*/ 7 w 19"/>
                  <a:gd name="T19" fmla="*/ 3 h 44"/>
                  <a:gd name="T20" fmla="*/ 13 w 19"/>
                  <a:gd name="T21" fmla="*/ 0 h 44"/>
                  <a:gd name="T22" fmla="*/ 19 w 19"/>
                  <a:gd name="T23" fmla="*/ 0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9" h="44">
                    <a:moveTo>
                      <a:pt x="19" y="0"/>
                    </a:moveTo>
                    <a:cubicBezTo>
                      <a:pt x="19" y="44"/>
                      <a:pt x="19" y="44"/>
                      <a:pt x="19" y="44"/>
                    </a:cubicBezTo>
                    <a:cubicBezTo>
                      <a:pt x="9" y="44"/>
                      <a:pt x="9" y="44"/>
                      <a:pt x="9" y="44"/>
                    </a:cubicBezTo>
                    <a:cubicBezTo>
                      <a:pt x="9" y="10"/>
                      <a:pt x="9" y="10"/>
                      <a:pt x="9" y="10"/>
                    </a:cubicBezTo>
                    <a:cubicBezTo>
                      <a:pt x="9" y="11"/>
                      <a:pt x="8" y="11"/>
                      <a:pt x="7" y="12"/>
                    </a:cubicBezTo>
                    <a:cubicBezTo>
                      <a:pt x="7" y="12"/>
                      <a:pt x="6" y="13"/>
                      <a:pt x="5" y="13"/>
                    </a:cubicBezTo>
                    <a:cubicBezTo>
                      <a:pt x="4" y="13"/>
                      <a:pt x="3" y="13"/>
                      <a:pt x="3" y="14"/>
                    </a:cubicBezTo>
                    <a:cubicBezTo>
                      <a:pt x="2" y="14"/>
                      <a:pt x="1" y="14"/>
                      <a:pt x="0" y="14"/>
                    </a:cubicBezTo>
                    <a:cubicBezTo>
                      <a:pt x="0" y="6"/>
                      <a:pt x="0" y="6"/>
                      <a:pt x="0" y="6"/>
                    </a:cubicBezTo>
                    <a:cubicBezTo>
                      <a:pt x="2" y="5"/>
                      <a:pt x="5" y="4"/>
                      <a:pt x="7" y="3"/>
                    </a:cubicBezTo>
                    <a:cubicBezTo>
                      <a:pt x="9" y="2"/>
                      <a:pt x="11" y="1"/>
                      <a:pt x="13" y="0"/>
                    </a:cubicBezTo>
                    <a:lnTo>
                      <a:pt x="19" y="0"/>
                    </a:lnTo>
                    <a:close/>
                  </a:path>
                </a:pathLst>
              </a:custGeom>
              <a:solidFill>
                <a:srgbClr val="0072C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0" name="Freeform 382"/>
              <p:cNvSpPr>
                <a:spLocks noEditPoints="1"/>
              </p:cNvSpPr>
              <p:nvPr/>
            </p:nvSpPr>
            <p:spPr bwMode="auto">
              <a:xfrm>
                <a:off x="10154421" y="5470225"/>
                <a:ext cx="139801" cy="196595"/>
              </a:xfrm>
              <a:custGeom>
                <a:avLst/>
                <a:gdLst>
                  <a:gd name="T0" fmla="*/ 16 w 32"/>
                  <a:gd name="T1" fmla="*/ 45 h 45"/>
                  <a:gd name="T2" fmla="*/ 0 w 32"/>
                  <a:gd name="T3" fmla="*/ 23 h 45"/>
                  <a:gd name="T4" fmla="*/ 5 w 32"/>
                  <a:gd name="T5" fmla="*/ 6 h 45"/>
                  <a:gd name="T6" fmla="*/ 17 w 32"/>
                  <a:gd name="T7" fmla="*/ 0 h 45"/>
                  <a:gd name="T8" fmla="*/ 32 w 32"/>
                  <a:gd name="T9" fmla="*/ 22 h 45"/>
                  <a:gd name="T10" fmla="*/ 28 w 32"/>
                  <a:gd name="T11" fmla="*/ 39 h 45"/>
                  <a:gd name="T12" fmla="*/ 16 w 32"/>
                  <a:gd name="T13" fmla="*/ 45 h 45"/>
                  <a:gd name="T14" fmla="*/ 16 w 32"/>
                  <a:gd name="T15" fmla="*/ 7 h 45"/>
                  <a:gd name="T16" fmla="*/ 10 w 32"/>
                  <a:gd name="T17" fmla="*/ 23 h 45"/>
                  <a:gd name="T18" fmla="*/ 16 w 32"/>
                  <a:gd name="T19" fmla="*/ 37 h 45"/>
                  <a:gd name="T20" fmla="*/ 22 w 32"/>
                  <a:gd name="T21" fmla="*/ 22 h 45"/>
                  <a:gd name="T22" fmla="*/ 16 w 32"/>
                  <a:gd name="T23" fmla="*/ 7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2" h="45">
                    <a:moveTo>
                      <a:pt x="16" y="45"/>
                    </a:moveTo>
                    <a:cubicBezTo>
                      <a:pt x="5" y="45"/>
                      <a:pt x="0" y="38"/>
                      <a:pt x="0" y="23"/>
                    </a:cubicBezTo>
                    <a:cubicBezTo>
                      <a:pt x="0" y="15"/>
                      <a:pt x="2" y="10"/>
                      <a:pt x="5" y="6"/>
                    </a:cubicBezTo>
                    <a:cubicBezTo>
                      <a:pt x="7" y="2"/>
                      <a:pt x="11" y="0"/>
                      <a:pt x="17" y="0"/>
                    </a:cubicBezTo>
                    <a:cubicBezTo>
                      <a:pt x="27" y="0"/>
                      <a:pt x="32" y="7"/>
                      <a:pt x="32" y="22"/>
                    </a:cubicBezTo>
                    <a:cubicBezTo>
                      <a:pt x="32" y="29"/>
                      <a:pt x="30" y="35"/>
                      <a:pt x="28" y="39"/>
                    </a:cubicBezTo>
                    <a:cubicBezTo>
                      <a:pt x="25" y="43"/>
                      <a:pt x="21" y="45"/>
                      <a:pt x="16" y="45"/>
                    </a:cubicBezTo>
                    <a:close/>
                    <a:moveTo>
                      <a:pt x="16" y="7"/>
                    </a:moveTo>
                    <a:cubicBezTo>
                      <a:pt x="12" y="7"/>
                      <a:pt x="10" y="12"/>
                      <a:pt x="10" y="23"/>
                    </a:cubicBezTo>
                    <a:cubicBezTo>
                      <a:pt x="10" y="33"/>
                      <a:pt x="12" y="37"/>
                      <a:pt x="16" y="37"/>
                    </a:cubicBezTo>
                    <a:cubicBezTo>
                      <a:pt x="20" y="37"/>
                      <a:pt x="22" y="32"/>
                      <a:pt x="22" y="22"/>
                    </a:cubicBezTo>
                    <a:cubicBezTo>
                      <a:pt x="22" y="12"/>
                      <a:pt x="20" y="7"/>
                      <a:pt x="16" y="7"/>
                    </a:cubicBezTo>
                    <a:close/>
                  </a:path>
                </a:pathLst>
              </a:custGeom>
              <a:solidFill>
                <a:srgbClr val="00BCF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1" name="Freeform 383"/>
              <p:cNvSpPr>
                <a:spLocks noEditPoints="1"/>
              </p:cNvSpPr>
              <p:nvPr/>
            </p:nvSpPr>
            <p:spPr bwMode="auto">
              <a:xfrm>
                <a:off x="9833315" y="4932864"/>
                <a:ext cx="137617" cy="196595"/>
              </a:xfrm>
              <a:custGeom>
                <a:avLst/>
                <a:gdLst>
                  <a:gd name="T0" fmla="*/ 16 w 32"/>
                  <a:gd name="T1" fmla="*/ 45 h 45"/>
                  <a:gd name="T2" fmla="*/ 0 w 32"/>
                  <a:gd name="T3" fmla="*/ 23 h 45"/>
                  <a:gd name="T4" fmla="*/ 4 w 32"/>
                  <a:gd name="T5" fmla="*/ 6 h 45"/>
                  <a:gd name="T6" fmla="*/ 17 w 32"/>
                  <a:gd name="T7" fmla="*/ 0 h 45"/>
                  <a:gd name="T8" fmla="*/ 32 w 32"/>
                  <a:gd name="T9" fmla="*/ 22 h 45"/>
                  <a:gd name="T10" fmla="*/ 28 w 32"/>
                  <a:gd name="T11" fmla="*/ 39 h 45"/>
                  <a:gd name="T12" fmla="*/ 16 w 32"/>
                  <a:gd name="T13" fmla="*/ 45 h 45"/>
                  <a:gd name="T14" fmla="*/ 16 w 32"/>
                  <a:gd name="T15" fmla="*/ 7 h 45"/>
                  <a:gd name="T16" fmla="*/ 10 w 32"/>
                  <a:gd name="T17" fmla="*/ 23 h 45"/>
                  <a:gd name="T18" fmla="*/ 16 w 32"/>
                  <a:gd name="T19" fmla="*/ 38 h 45"/>
                  <a:gd name="T20" fmla="*/ 22 w 32"/>
                  <a:gd name="T21" fmla="*/ 22 h 45"/>
                  <a:gd name="T22" fmla="*/ 16 w 32"/>
                  <a:gd name="T23" fmla="*/ 7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2" h="45">
                    <a:moveTo>
                      <a:pt x="16" y="45"/>
                    </a:moveTo>
                    <a:cubicBezTo>
                      <a:pt x="5" y="45"/>
                      <a:pt x="0" y="38"/>
                      <a:pt x="0" y="23"/>
                    </a:cubicBezTo>
                    <a:cubicBezTo>
                      <a:pt x="0" y="16"/>
                      <a:pt x="2" y="10"/>
                      <a:pt x="4" y="6"/>
                    </a:cubicBezTo>
                    <a:cubicBezTo>
                      <a:pt x="7" y="2"/>
                      <a:pt x="11" y="0"/>
                      <a:pt x="17" y="0"/>
                    </a:cubicBezTo>
                    <a:cubicBezTo>
                      <a:pt x="27" y="0"/>
                      <a:pt x="32" y="7"/>
                      <a:pt x="32" y="22"/>
                    </a:cubicBezTo>
                    <a:cubicBezTo>
                      <a:pt x="32" y="29"/>
                      <a:pt x="30" y="35"/>
                      <a:pt x="28" y="39"/>
                    </a:cubicBezTo>
                    <a:cubicBezTo>
                      <a:pt x="25" y="43"/>
                      <a:pt x="21" y="45"/>
                      <a:pt x="16" y="45"/>
                    </a:cubicBezTo>
                    <a:close/>
                    <a:moveTo>
                      <a:pt x="16" y="7"/>
                    </a:moveTo>
                    <a:cubicBezTo>
                      <a:pt x="12" y="7"/>
                      <a:pt x="10" y="12"/>
                      <a:pt x="10" y="23"/>
                    </a:cubicBezTo>
                    <a:cubicBezTo>
                      <a:pt x="10" y="33"/>
                      <a:pt x="12" y="38"/>
                      <a:pt x="16" y="38"/>
                    </a:cubicBezTo>
                    <a:cubicBezTo>
                      <a:pt x="20" y="38"/>
                      <a:pt x="22" y="33"/>
                      <a:pt x="22" y="22"/>
                    </a:cubicBezTo>
                    <a:cubicBezTo>
                      <a:pt x="22" y="12"/>
                      <a:pt x="20" y="7"/>
                      <a:pt x="16" y="7"/>
                    </a:cubicBezTo>
                    <a:close/>
                  </a:path>
                </a:pathLst>
              </a:custGeom>
              <a:solidFill>
                <a:srgbClr val="0020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2" name="Freeform 384"/>
              <p:cNvSpPr>
                <a:spLocks noEditPoints="1"/>
              </p:cNvSpPr>
              <p:nvPr/>
            </p:nvSpPr>
            <p:spPr bwMode="auto">
              <a:xfrm>
                <a:off x="10001513" y="4932864"/>
                <a:ext cx="135432" cy="196595"/>
              </a:xfrm>
              <a:custGeom>
                <a:avLst/>
                <a:gdLst>
                  <a:gd name="T0" fmla="*/ 15 w 31"/>
                  <a:gd name="T1" fmla="*/ 45 h 45"/>
                  <a:gd name="T2" fmla="*/ 0 w 31"/>
                  <a:gd name="T3" fmla="*/ 23 h 45"/>
                  <a:gd name="T4" fmla="*/ 4 w 31"/>
                  <a:gd name="T5" fmla="*/ 6 h 45"/>
                  <a:gd name="T6" fmla="*/ 16 w 31"/>
                  <a:gd name="T7" fmla="*/ 0 h 45"/>
                  <a:gd name="T8" fmla="*/ 31 w 31"/>
                  <a:gd name="T9" fmla="*/ 22 h 45"/>
                  <a:gd name="T10" fmla="*/ 27 w 31"/>
                  <a:gd name="T11" fmla="*/ 39 h 45"/>
                  <a:gd name="T12" fmla="*/ 15 w 31"/>
                  <a:gd name="T13" fmla="*/ 45 h 45"/>
                  <a:gd name="T14" fmla="*/ 16 w 31"/>
                  <a:gd name="T15" fmla="*/ 7 h 45"/>
                  <a:gd name="T16" fmla="*/ 9 w 31"/>
                  <a:gd name="T17" fmla="*/ 23 h 45"/>
                  <a:gd name="T18" fmla="*/ 15 w 31"/>
                  <a:gd name="T19" fmla="*/ 38 h 45"/>
                  <a:gd name="T20" fmla="*/ 21 w 31"/>
                  <a:gd name="T21" fmla="*/ 22 h 45"/>
                  <a:gd name="T22" fmla="*/ 16 w 31"/>
                  <a:gd name="T23" fmla="*/ 7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1" h="45">
                    <a:moveTo>
                      <a:pt x="15" y="45"/>
                    </a:moveTo>
                    <a:cubicBezTo>
                      <a:pt x="5" y="45"/>
                      <a:pt x="0" y="38"/>
                      <a:pt x="0" y="23"/>
                    </a:cubicBezTo>
                    <a:cubicBezTo>
                      <a:pt x="0" y="16"/>
                      <a:pt x="1" y="10"/>
                      <a:pt x="4" y="6"/>
                    </a:cubicBezTo>
                    <a:cubicBezTo>
                      <a:pt x="7" y="2"/>
                      <a:pt x="11" y="0"/>
                      <a:pt x="16" y="0"/>
                    </a:cubicBezTo>
                    <a:cubicBezTo>
                      <a:pt x="26" y="0"/>
                      <a:pt x="31" y="7"/>
                      <a:pt x="31" y="22"/>
                    </a:cubicBezTo>
                    <a:cubicBezTo>
                      <a:pt x="31" y="29"/>
                      <a:pt x="30" y="35"/>
                      <a:pt x="27" y="39"/>
                    </a:cubicBezTo>
                    <a:cubicBezTo>
                      <a:pt x="24" y="43"/>
                      <a:pt x="20" y="45"/>
                      <a:pt x="15" y="45"/>
                    </a:cubicBezTo>
                    <a:close/>
                    <a:moveTo>
                      <a:pt x="16" y="7"/>
                    </a:moveTo>
                    <a:cubicBezTo>
                      <a:pt x="11" y="7"/>
                      <a:pt x="9" y="12"/>
                      <a:pt x="9" y="23"/>
                    </a:cubicBezTo>
                    <a:cubicBezTo>
                      <a:pt x="9" y="33"/>
                      <a:pt x="11" y="38"/>
                      <a:pt x="15" y="38"/>
                    </a:cubicBezTo>
                    <a:cubicBezTo>
                      <a:pt x="19" y="38"/>
                      <a:pt x="21" y="33"/>
                      <a:pt x="21" y="22"/>
                    </a:cubicBezTo>
                    <a:cubicBezTo>
                      <a:pt x="21" y="12"/>
                      <a:pt x="19" y="7"/>
                      <a:pt x="16" y="7"/>
                    </a:cubicBezTo>
                    <a:close/>
                  </a:path>
                </a:pathLst>
              </a:custGeom>
              <a:solidFill>
                <a:srgbClr val="0020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3" name="Freeform 385"/>
              <p:cNvSpPr>
                <a:spLocks/>
              </p:cNvSpPr>
              <p:nvPr/>
            </p:nvSpPr>
            <p:spPr bwMode="auto">
              <a:xfrm>
                <a:off x="10176265" y="4932864"/>
                <a:ext cx="78638" cy="192227"/>
              </a:xfrm>
              <a:custGeom>
                <a:avLst/>
                <a:gdLst>
                  <a:gd name="T0" fmla="*/ 18 w 18"/>
                  <a:gd name="T1" fmla="*/ 0 h 44"/>
                  <a:gd name="T2" fmla="*/ 18 w 18"/>
                  <a:gd name="T3" fmla="*/ 44 h 44"/>
                  <a:gd name="T4" fmla="*/ 9 w 18"/>
                  <a:gd name="T5" fmla="*/ 44 h 44"/>
                  <a:gd name="T6" fmla="*/ 9 w 18"/>
                  <a:gd name="T7" fmla="*/ 11 h 44"/>
                  <a:gd name="T8" fmla="*/ 7 w 18"/>
                  <a:gd name="T9" fmla="*/ 12 h 44"/>
                  <a:gd name="T10" fmla="*/ 5 w 18"/>
                  <a:gd name="T11" fmla="*/ 13 h 44"/>
                  <a:gd name="T12" fmla="*/ 2 w 18"/>
                  <a:gd name="T13" fmla="*/ 14 h 44"/>
                  <a:gd name="T14" fmla="*/ 0 w 18"/>
                  <a:gd name="T15" fmla="*/ 14 h 44"/>
                  <a:gd name="T16" fmla="*/ 0 w 18"/>
                  <a:gd name="T17" fmla="*/ 6 h 44"/>
                  <a:gd name="T18" fmla="*/ 7 w 18"/>
                  <a:gd name="T19" fmla="*/ 3 h 44"/>
                  <a:gd name="T20" fmla="*/ 13 w 18"/>
                  <a:gd name="T21" fmla="*/ 0 h 44"/>
                  <a:gd name="T22" fmla="*/ 18 w 18"/>
                  <a:gd name="T23" fmla="*/ 0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8" h="44">
                    <a:moveTo>
                      <a:pt x="18" y="0"/>
                    </a:moveTo>
                    <a:cubicBezTo>
                      <a:pt x="18" y="44"/>
                      <a:pt x="18" y="44"/>
                      <a:pt x="18" y="44"/>
                    </a:cubicBezTo>
                    <a:cubicBezTo>
                      <a:pt x="9" y="44"/>
                      <a:pt x="9" y="44"/>
                      <a:pt x="9" y="44"/>
                    </a:cubicBezTo>
                    <a:cubicBezTo>
                      <a:pt x="9" y="11"/>
                      <a:pt x="9" y="11"/>
                      <a:pt x="9" y="11"/>
                    </a:cubicBezTo>
                    <a:cubicBezTo>
                      <a:pt x="8" y="11"/>
                      <a:pt x="8" y="11"/>
                      <a:pt x="7" y="12"/>
                    </a:cubicBezTo>
                    <a:cubicBezTo>
                      <a:pt x="6" y="12"/>
                      <a:pt x="6" y="13"/>
                      <a:pt x="5" y="13"/>
                    </a:cubicBezTo>
                    <a:cubicBezTo>
                      <a:pt x="4" y="13"/>
                      <a:pt x="3" y="14"/>
                      <a:pt x="2" y="14"/>
                    </a:cubicBezTo>
                    <a:cubicBezTo>
                      <a:pt x="1" y="14"/>
                      <a:pt x="0" y="14"/>
                      <a:pt x="0" y="14"/>
                    </a:cubicBezTo>
                    <a:cubicBezTo>
                      <a:pt x="0" y="6"/>
                      <a:pt x="0" y="6"/>
                      <a:pt x="0" y="6"/>
                    </a:cubicBezTo>
                    <a:cubicBezTo>
                      <a:pt x="2" y="6"/>
                      <a:pt x="4" y="5"/>
                      <a:pt x="7" y="3"/>
                    </a:cubicBezTo>
                    <a:cubicBezTo>
                      <a:pt x="9" y="2"/>
                      <a:pt x="11" y="1"/>
                      <a:pt x="13" y="0"/>
                    </a:cubicBezTo>
                    <a:lnTo>
                      <a:pt x="18" y="0"/>
                    </a:lnTo>
                    <a:close/>
                  </a:path>
                </a:pathLst>
              </a:custGeom>
              <a:solidFill>
                <a:srgbClr val="0072C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4" name="Freeform 386"/>
              <p:cNvSpPr>
                <a:spLocks/>
              </p:cNvSpPr>
              <p:nvPr/>
            </p:nvSpPr>
            <p:spPr bwMode="auto">
              <a:xfrm>
                <a:off x="9855159" y="5203729"/>
                <a:ext cx="76454" cy="192227"/>
              </a:xfrm>
              <a:custGeom>
                <a:avLst/>
                <a:gdLst>
                  <a:gd name="T0" fmla="*/ 18 w 18"/>
                  <a:gd name="T1" fmla="*/ 0 h 44"/>
                  <a:gd name="T2" fmla="*/ 18 w 18"/>
                  <a:gd name="T3" fmla="*/ 44 h 44"/>
                  <a:gd name="T4" fmla="*/ 9 w 18"/>
                  <a:gd name="T5" fmla="*/ 44 h 44"/>
                  <a:gd name="T6" fmla="*/ 9 w 18"/>
                  <a:gd name="T7" fmla="*/ 11 h 44"/>
                  <a:gd name="T8" fmla="*/ 7 w 18"/>
                  <a:gd name="T9" fmla="*/ 12 h 44"/>
                  <a:gd name="T10" fmla="*/ 5 w 18"/>
                  <a:gd name="T11" fmla="*/ 13 h 44"/>
                  <a:gd name="T12" fmla="*/ 2 w 18"/>
                  <a:gd name="T13" fmla="*/ 14 h 44"/>
                  <a:gd name="T14" fmla="*/ 0 w 18"/>
                  <a:gd name="T15" fmla="*/ 14 h 44"/>
                  <a:gd name="T16" fmla="*/ 0 w 18"/>
                  <a:gd name="T17" fmla="*/ 6 h 44"/>
                  <a:gd name="T18" fmla="*/ 7 w 18"/>
                  <a:gd name="T19" fmla="*/ 3 h 44"/>
                  <a:gd name="T20" fmla="*/ 13 w 18"/>
                  <a:gd name="T21" fmla="*/ 0 h 44"/>
                  <a:gd name="T22" fmla="*/ 18 w 18"/>
                  <a:gd name="T23" fmla="*/ 0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8" h="44">
                    <a:moveTo>
                      <a:pt x="18" y="0"/>
                    </a:moveTo>
                    <a:cubicBezTo>
                      <a:pt x="18" y="44"/>
                      <a:pt x="18" y="44"/>
                      <a:pt x="18" y="44"/>
                    </a:cubicBezTo>
                    <a:cubicBezTo>
                      <a:pt x="9" y="44"/>
                      <a:pt x="9" y="44"/>
                      <a:pt x="9" y="44"/>
                    </a:cubicBezTo>
                    <a:cubicBezTo>
                      <a:pt x="9" y="11"/>
                      <a:pt x="9" y="11"/>
                      <a:pt x="9" y="11"/>
                    </a:cubicBezTo>
                    <a:cubicBezTo>
                      <a:pt x="8" y="11"/>
                      <a:pt x="8" y="11"/>
                      <a:pt x="7" y="12"/>
                    </a:cubicBezTo>
                    <a:cubicBezTo>
                      <a:pt x="6" y="12"/>
                      <a:pt x="6" y="13"/>
                      <a:pt x="5" y="13"/>
                    </a:cubicBezTo>
                    <a:cubicBezTo>
                      <a:pt x="4" y="13"/>
                      <a:pt x="3" y="14"/>
                      <a:pt x="2" y="14"/>
                    </a:cubicBezTo>
                    <a:cubicBezTo>
                      <a:pt x="1" y="14"/>
                      <a:pt x="0" y="14"/>
                      <a:pt x="0" y="14"/>
                    </a:cubicBezTo>
                    <a:cubicBezTo>
                      <a:pt x="0" y="6"/>
                      <a:pt x="0" y="6"/>
                      <a:pt x="0" y="6"/>
                    </a:cubicBezTo>
                    <a:cubicBezTo>
                      <a:pt x="2" y="6"/>
                      <a:pt x="4" y="5"/>
                      <a:pt x="7" y="3"/>
                    </a:cubicBezTo>
                    <a:cubicBezTo>
                      <a:pt x="9" y="2"/>
                      <a:pt x="11" y="1"/>
                      <a:pt x="13" y="0"/>
                    </a:cubicBezTo>
                    <a:lnTo>
                      <a:pt x="18" y="0"/>
                    </a:lnTo>
                    <a:close/>
                  </a:path>
                </a:pathLst>
              </a:custGeom>
              <a:solidFill>
                <a:srgbClr val="0020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5" name="Freeform 387"/>
              <p:cNvSpPr>
                <a:spLocks/>
              </p:cNvSpPr>
              <p:nvPr/>
            </p:nvSpPr>
            <p:spPr bwMode="auto">
              <a:xfrm>
                <a:off x="10503924" y="4393319"/>
                <a:ext cx="83007" cy="192227"/>
              </a:xfrm>
              <a:custGeom>
                <a:avLst/>
                <a:gdLst>
                  <a:gd name="T0" fmla="*/ 19 w 19"/>
                  <a:gd name="T1" fmla="*/ 0 h 44"/>
                  <a:gd name="T2" fmla="*/ 19 w 19"/>
                  <a:gd name="T3" fmla="*/ 44 h 44"/>
                  <a:gd name="T4" fmla="*/ 9 w 19"/>
                  <a:gd name="T5" fmla="*/ 44 h 44"/>
                  <a:gd name="T6" fmla="*/ 9 w 19"/>
                  <a:gd name="T7" fmla="*/ 10 h 44"/>
                  <a:gd name="T8" fmla="*/ 7 w 19"/>
                  <a:gd name="T9" fmla="*/ 12 h 44"/>
                  <a:gd name="T10" fmla="*/ 5 w 19"/>
                  <a:gd name="T11" fmla="*/ 13 h 44"/>
                  <a:gd name="T12" fmla="*/ 2 w 19"/>
                  <a:gd name="T13" fmla="*/ 14 h 44"/>
                  <a:gd name="T14" fmla="*/ 0 w 19"/>
                  <a:gd name="T15" fmla="*/ 14 h 44"/>
                  <a:gd name="T16" fmla="*/ 0 w 19"/>
                  <a:gd name="T17" fmla="*/ 6 h 44"/>
                  <a:gd name="T18" fmla="*/ 7 w 19"/>
                  <a:gd name="T19" fmla="*/ 3 h 44"/>
                  <a:gd name="T20" fmla="*/ 13 w 19"/>
                  <a:gd name="T21" fmla="*/ 0 h 44"/>
                  <a:gd name="T22" fmla="*/ 19 w 19"/>
                  <a:gd name="T23" fmla="*/ 0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9" h="44">
                    <a:moveTo>
                      <a:pt x="19" y="0"/>
                    </a:moveTo>
                    <a:cubicBezTo>
                      <a:pt x="19" y="44"/>
                      <a:pt x="19" y="44"/>
                      <a:pt x="19" y="44"/>
                    </a:cubicBezTo>
                    <a:cubicBezTo>
                      <a:pt x="9" y="44"/>
                      <a:pt x="9" y="44"/>
                      <a:pt x="9" y="44"/>
                    </a:cubicBezTo>
                    <a:cubicBezTo>
                      <a:pt x="9" y="10"/>
                      <a:pt x="9" y="10"/>
                      <a:pt x="9" y="10"/>
                    </a:cubicBezTo>
                    <a:cubicBezTo>
                      <a:pt x="9" y="11"/>
                      <a:pt x="8" y="11"/>
                      <a:pt x="7" y="12"/>
                    </a:cubicBezTo>
                    <a:cubicBezTo>
                      <a:pt x="6" y="12"/>
                      <a:pt x="6" y="13"/>
                      <a:pt x="5" y="13"/>
                    </a:cubicBezTo>
                    <a:cubicBezTo>
                      <a:pt x="4" y="13"/>
                      <a:pt x="3" y="13"/>
                      <a:pt x="2" y="14"/>
                    </a:cubicBezTo>
                    <a:cubicBezTo>
                      <a:pt x="2" y="14"/>
                      <a:pt x="1" y="14"/>
                      <a:pt x="0" y="14"/>
                    </a:cubicBezTo>
                    <a:cubicBezTo>
                      <a:pt x="0" y="6"/>
                      <a:pt x="0" y="6"/>
                      <a:pt x="0" y="6"/>
                    </a:cubicBezTo>
                    <a:cubicBezTo>
                      <a:pt x="2" y="5"/>
                      <a:pt x="5" y="5"/>
                      <a:pt x="7" y="3"/>
                    </a:cubicBezTo>
                    <a:cubicBezTo>
                      <a:pt x="9" y="2"/>
                      <a:pt x="11" y="1"/>
                      <a:pt x="13" y="0"/>
                    </a:cubicBezTo>
                    <a:lnTo>
                      <a:pt x="19" y="0"/>
                    </a:lnTo>
                    <a:close/>
                  </a:path>
                </a:pathLst>
              </a:custGeom>
              <a:solidFill>
                <a:srgbClr val="0072C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6" name="Freeform 388"/>
              <p:cNvSpPr>
                <a:spLocks noEditPoints="1"/>
              </p:cNvSpPr>
              <p:nvPr/>
            </p:nvSpPr>
            <p:spPr bwMode="auto">
              <a:xfrm>
                <a:off x="10482080" y="4664184"/>
                <a:ext cx="139801" cy="194411"/>
              </a:xfrm>
              <a:custGeom>
                <a:avLst/>
                <a:gdLst>
                  <a:gd name="T0" fmla="*/ 16 w 32"/>
                  <a:gd name="T1" fmla="*/ 45 h 45"/>
                  <a:gd name="T2" fmla="*/ 0 w 32"/>
                  <a:gd name="T3" fmla="*/ 23 h 45"/>
                  <a:gd name="T4" fmla="*/ 5 w 32"/>
                  <a:gd name="T5" fmla="*/ 6 h 45"/>
                  <a:gd name="T6" fmla="*/ 17 w 32"/>
                  <a:gd name="T7" fmla="*/ 0 h 45"/>
                  <a:gd name="T8" fmla="*/ 32 w 32"/>
                  <a:gd name="T9" fmla="*/ 22 h 45"/>
                  <a:gd name="T10" fmla="*/ 28 w 32"/>
                  <a:gd name="T11" fmla="*/ 39 h 45"/>
                  <a:gd name="T12" fmla="*/ 16 w 32"/>
                  <a:gd name="T13" fmla="*/ 45 h 45"/>
                  <a:gd name="T14" fmla="*/ 16 w 32"/>
                  <a:gd name="T15" fmla="*/ 7 h 45"/>
                  <a:gd name="T16" fmla="*/ 10 w 32"/>
                  <a:gd name="T17" fmla="*/ 23 h 45"/>
                  <a:gd name="T18" fmla="*/ 16 w 32"/>
                  <a:gd name="T19" fmla="*/ 38 h 45"/>
                  <a:gd name="T20" fmla="*/ 22 w 32"/>
                  <a:gd name="T21" fmla="*/ 22 h 45"/>
                  <a:gd name="T22" fmla="*/ 16 w 32"/>
                  <a:gd name="T23" fmla="*/ 7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2" h="45">
                    <a:moveTo>
                      <a:pt x="16" y="45"/>
                    </a:moveTo>
                    <a:cubicBezTo>
                      <a:pt x="6" y="45"/>
                      <a:pt x="0" y="38"/>
                      <a:pt x="0" y="23"/>
                    </a:cubicBezTo>
                    <a:cubicBezTo>
                      <a:pt x="0" y="16"/>
                      <a:pt x="2" y="10"/>
                      <a:pt x="5" y="6"/>
                    </a:cubicBezTo>
                    <a:cubicBezTo>
                      <a:pt x="7" y="2"/>
                      <a:pt x="12" y="0"/>
                      <a:pt x="17" y="0"/>
                    </a:cubicBezTo>
                    <a:cubicBezTo>
                      <a:pt x="27" y="0"/>
                      <a:pt x="32" y="7"/>
                      <a:pt x="32" y="22"/>
                    </a:cubicBezTo>
                    <a:cubicBezTo>
                      <a:pt x="32" y="29"/>
                      <a:pt x="31" y="35"/>
                      <a:pt x="28" y="39"/>
                    </a:cubicBezTo>
                    <a:cubicBezTo>
                      <a:pt x="25" y="43"/>
                      <a:pt x="21" y="45"/>
                      <a:pt x="16" y="45"/>
                    </a:cubicBezTo>
                    <a:close/>
                    <a:moveTo>
                      <a:pt x="16" y="7"/>
                    </a:moveTo>
                    <a:cubicBezTo>
                      <a:pt x="12" y="7"/>
                      <a:pt x="10" y="12"/>
                      <a:pt x="10" y="23"/>
                    </a:cubicBezTo>
                    <a:cubicBezTo>
                      <a:pt x="10" y="33"/>
                      <a:pt x="12" y="38"/>
                      <a:pt x="16" y="38"/>
                    </a:cubicBezTo>
                    <a:cubicBezTo>
                      <a:pt x="20" y="38"/>
                      <a:pt x="22" y="32"/>
                      <a:pt x="22" y="22"/>
                    </a:cubicBezTo>
                    <a:cubicBezTo>
                      <a:pt x="22" y="12"/>
                      <a:pt x="20" y="7"/>
                      <a:pt x="16" y="7"/>
                    </a:cubicBezTo>
                    <a:close/>
                  </a:path>
                </a:pathLst>
              </a:custGeom>
              <a:solidFill>
                <a:srgbClr val="0072C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7" name="Freeform 389"/>
              <p:cNvSpPr>
                <a:spLocks noEditPoints="1"/>
              </p:cNvSpPr>
              <p:nvPr/>
            </p:nvSpPr>
            <p:spPr bwMode="auto">
              <a:xfrm>
                <a:off x="10482080" y="4932864"/>
                <a:ext cx="139801" cy="196595"/>
              </a:xfrm>
              <a:custGeom>
                <a:avLst/>
                <a:gdLst>
                  <a:gd name="T0" fmla="*/ 16 w 32"/>
                  <a:gd name="T1" fmla="*/ 45 h 45"/>
                  <a:gd name="T2" fmla="*/ 0 w 32"/>
                  <a:gd name="T3" fmla="*/ 23 h 45"/>
                  <a:gd name="T4" fmla="*/ 5 w 32"/>
                  <a:gd name="T5" fmla="*/ 6 h 45"/>
                  <a:gd name="T6" fmla="*/ 17 w 32"/>
                  <a:gd name="T7" fmla="*/ 0 h 45"/>
                  <a:gd name="T8" fmla="*/ 32 w 32"/>
                  <a:gd name="T9" fmla="*/ 22 h 45"/>
                  <a:gd name="T10" fmla="*/ 28 w 32"/>
                  <a:gd name="T11" fmla="*/ 39 h 45"/>
                  <a:gd name="T12" fmla="*/ 16 w 32"/>
                  <a:gd name="T13" fmla="*/ 45 h 45"/>
                  <a:gd name="T14" fmla="*/ 16 w 32"/>
                  <a:gd name="T15" fmla="*/ 7 h 45"/>
                  <a:gd name="T16" fmla="*/ 10 w 32"/>
                  <a:gd name="T17" fmla="*/ 23 h 45"/>
                  <a:gd name="T18" fmla="*/ 16 w 32"/>
                  <a:gd name="T19" fmla="*/ 38 h 45"/>
                  <a:gd name="T20" fmla="*/ 22 w 32"/>
                  <a:gd name="T21" fmla="*/ 22 h 45"/>
                  <a:gd name="T22" fmla="*/ 16 w 32"/>
                  <a:gd name="T23" fmla="*/ 7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2" h="45">
                    <a:moveTo>
                      <a:pt x="16" y="45"/>
                    </a:moveTo>
                    <a:cubicBezTo>
                      <a:pt x="6" y="45"/>
                      <a:pt x="0" y="38"/>
                      <a:pt x="0" y="23"/>
                    </a:cubicBezTo>
                    <a:cubicBezTo>
                      <a:pt x="0" y="16"/>
                      <a:pt x="2" y="10"/>
                      <a:pt x="5" y="6"/>
                    </a:cubicBezTo>
                    <a:cubicBezTo>
                      <a:pt x="7" y="2"/>
                      <a:pt x="12" y="0"/>
                      <a:pt x="17" y="0"/>
                    </a:cubicBezTo>
                    <a:cubicBezTo>
                      <a:pt x="27" y="0"/>
                      <a:pt x="32" y="7"/>
                      <a:pt x="32" y="22"/>
                    </a:cubicBezTo>
                    <a:cubicBezTo>
                      <a:pt x="32" y="29"/>
                      <a:pt x="31" y="35"/>
                      <a:pt x="28" y="39"/>
                    </a:cubicBezTo>
                    <a:cubicBezTo>
                      <a:pt x="25" y="43"/>
                      <a:pt x="21" y="45"/>
                      <a:pt x="16" y="45"/>
                    </a:cubicBezTo>
                    <a:close/>
                    <a:moveTo>
                      <a:pt x="16" y="7"/>
                    </a:moveTo>
                    <a:cubicBezTo>
                      <a:pt x="12" y="7"/>
                      <a:pt x="10" y="12"/>
                      <a:pt x="10" y="23"/>
                    </a:cubicBezTo>
                    <a:cubicBezTo>
                      <a:pt x="10" y="33"/>
                      <a:pt x="12" y="38"/>
                      <a:pt x="16" y="38"/>
                    </a:cubicBezTo>
                    <a:cubicBezTo>
                      <a:pt x="20" y="38"/>
                      <a:pt x="22" y="33"/>
                      <a:pt x="22" y="22"/>
                    </a:cubicBezTo>
                    <a:cubicBezTo>
                      <a:pt x="22" y="12"/>
                      <a:pt x="20" y="7"/>
                      <a:pt x="16" y="7"/>
                    </a:cubicBezTo>
                    <a:close/>
                  </a:path>
                </a:pathLst>
              </a:custGeom>
              <a:solidFill>
                <a:srgbClr val="00BCF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8" name="Freeform 390"/>
              <p:cNvSpPr>
                <a:spLocks/>
              </p:cNvSpPr>
              <p:nvPr/>
            </p:nvSpPr>
            <p:spPr bwMode="auto">
              <a:xfrm>
                <a:off x="10503924" y="5203729"/>
                <a:ext cx="83007" cy="192227"/>
              </a:xfrm>
              <a:custGeom>
                <a:avLst/>
                <a:gdLst>
                  <a:gd name="T0" fmla="*/ 19 w 19"/>
                  <a:gd name="T1" fmla="*/ 0 h 44"/>
                  <a:gd name="T2" fmla="*/ 19 w 19"/>
                  <a:gd name="T3" fmla="*/ 44 h 44"/>
                  <a:gd name="T4" fmla="*/ 9 w 19"/>
                  <a:gd name="T5" fmla="*/ 44 h 44"/>
                  <a:gd name="T6" fmla="*/ 9 w 19"/>
                  <a:gd name="T7" fmla="*/ 11 h 44"/>
                  <a:gd name="T8" fmla="*/ 7 w 19"/>
                  <a:gd name="T9" fmla="*/ 12 h 44"/>
                  <a:gd name="T10" fmla="*/ 5 w 19"/>
                  <a:gd name="T11" fmla="*/ 13 h 44"/>
                  <a:gd name="T12" fmla="*/ 2 w 19"/>
                  <a:gd name="T13" fmla="*/ 14 h 44"/>
                  <a:gd name="T14" fmla="*/ 0 w 19"/>
                  <a:gd name="T15" fmla="*/ 14 h 44"/>
                  <a:gd name="T16" fmla="*/ 0 w 19"/>
                  <a:gd name="T17" fmla="*/ 6 h 44"/>
                  <a:gd name="T18" fmla="*/ 7 w 19"/>
                  <a:gd name="T19" fmla="*/ 3 h 44"/>
                  <a:gd name="T20" fmla="*/ 13 w 19"/>
                  <a:gd name="T21" fmla="*/ 0 h 44"/>
                  <a:gd name="T22" fmla="*/ 19 w 19"/>
                  <a:gd name="T23" fmla="*/ 0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9" h="44">
                    <a:moveTo>
                      <a:pt x="19" y="0"/>
                    </a:moveTo>
                    <a:cubicBezTo>
                      <a:pt x="19" y="44"/>
                      <a:pt x="19" y="44"/>
                      <a:pt x="19" y="44"/>
                    </a:cubicBezTo>
                    <a:cubicBezTo>
                      <a:pt x="9" y="44"/>
                      <a:pt x="9" y="44"/>
                      <a:pt x="9" y="44"/>
                    </a:cubicBezTo>
                    <a:cubicBezTo>
                      <a:pt x="9" y="11"/>
                      <a:pt x="9" y="11"/>
                      <a:pt x="9" y="11"/>
                    </a:cubicBezTo>
                    <a:cubicBezTo>
                      <a:pt x="9" y="11"/>
                      <a:pt x="8" y="11"/>
                      <a:pt x="7" y="12"/>
                    </a:cubicBezTo>
                    <a:cubicBezTo>
                      <a:pt x="6" y="12"/>
                      <a:pt x="6" y="13"/>
                      <a:pt x="5" y="13"/>
                    </a:cubicBezTo>
                    <a:cubicBezTo>
                      <a:pt x="4" y="13"/>
                      <a:pt x="3" y="14"/>
                      <a:pt x="2" y="14"/>
                    </a:cubicBezTo>
                    <a:cubicBezTo>
                      <a:pt x="2" y="14"/>
                      <a:pt x="1" y="14"/>
                      <a:pt x="0" y="14"/>
                    </a:cubicBezTo>
                    <a:cubicBezTo>
                      <a:pt x="0" y="6"/>
                      <a:pt x="0" y="6"/>
                      <a:pt x="0" y="6"/>
                    </a:cubicBezTo>
                    <a:cubicBezTo>
                      <a:pt x="2" y="6"/>
                      <a:pt x="5" y="5"/>
                      <a:pt x="7" y="3"/>
                    </a:cubicBezTo>
                    <a:cubicBezTo>
                      <a:pt x="9" y="2"/>
                      <a:pt x="11" y="1"/>
                      <a:pt x="13" y="0"/>
                    </a:cubicBezTo>
                    <a:lnTo>
                      <a:pt x="19" y="0"/>
                    </a:lnTo>
                    <a:close/>
                  </a:path>
                </a:pathLst>
              </a:custGeom>
              <a:solidFill>
                <a:srgbClr val="00BCF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9" name="Freeform 391"/>
              <p:cNvSpPr>
                <a:spLocks/>
              </p:cNvSpPr>
              <p:nvPr/>
            </p:nvSpPr>
            <p:spPr bwMode="auto">
              <a:xfrm>
                <a:off x="10018988" y="5203729"/>
                <a:ext cx="83007" cy="192227"/>
              </a:xfrm>
              <a:custGeom>
                <a:avLst/>
                <a:gdLst>
                  <a:gd name="T0" fmla="*/ 19 w 19"/>
                  <a:gd name="T1" fmla="*/ 0 h 44"/>
                  <a:gd name="T2" fmla="*/ 19 w 19"/>
                  <a:gd name="T3" fmla="*/ 44 h 44"/>
                  <a:gd name="T4" fmla="*/ 9 w 19"/>
                  <a:gd name="T5" fmla="*/ 44 h 44"/>
                  <a:gd name="T6" fmla="*/ 9 w 19"/>
                  <a:gd name="T7" fmla="*/ 11 h 44"/>
                  <a:gd name="T8" fmla="*/ 7 w 19"/>
                  <a:gd name="T9" fmla="*/ 12 h 44"/>
                  <a:gd name="T10" fmla="*/ 5 w 19"/>
                  <a:gd name="T11" fmla="*/ 13 h 44"/>
                  <a:gd name="T12" fmla="*/ 3 w 19"/>
                  <a:gd name="T13" fmla="*/ 14 h 44"/>
                  <a:gd name="T14" fmla="*/ 0 w 19"/>
                  <a:gd name="T15" fmla="*/ 14 h 44"/>
                  <a:gd name="T16" fmla="*/ 0 w 19"/>
                  <a:gd name="T17" fmla="*/ 6 h 44"/>
                  <a:gd name="T18" fmla="*/ 7 w 19"/>
                  <a:gd name="T19" fmla="*/ 3 h 44"/>
                  <a:gd name="T20" fmla="*/ 13 w 19"/>
                  <a:gd name="T21" fmla="*/ 0 h 44"/>
                  <a:gd name="T22" fmla="*/ 19 w 19"/>
                  <a:gd name="T23" fmla="*/ 0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9" h="44">
                    <a:moveTo>
                      <a:pt x="19" y="0"/>
                    </a:moveTo>
                    <a:cubicBezTo>
                      <a:pt x="19" y="44"/>
                      <a:pt x="19" y="44"/>
                      <a:pt x="19" y="44"/>
                    </a:cubicBezTo>
                    <a:cubicBezTo>
                      <a:pt x="9" y="44"/>
                      <a:pt x="9" y="44"/>
                      <a:pt x="9" y="44"/>
                    </a:cubicBezTo>
                    <a:cubicBezTo>
                      <a:pt x="9" y="11"/>
                      <a:pt x="9" y="11"/>
                      <a:pt x="9" y="11"/>
                    </a:cubicBezTo>
                    <a:cubicBezTo>
                      <a:pt x="9" y="11"/>
                      <a:pt x="8" y="11"/>
                      <a:pt x="7" y="12"/>
                    </a:cubicBezTo>
                    <a:cubicBezTo>
                      <a:pt x="7" y="12"/>
                      <a:pt x="6" y="13"/>
                      <a:pt x="5" y="13"/>
                    </a:cubicBezTo>
                    <a:cubicBezTo>
                      <a:pt x="4" y="13"/>
                      <a:pt x="3" y="14"/>
                      <a:pt x="3" y="14"/>
                    </a:cubicBezTo>
                    <a:cubicBezTo>
                      <a:pt x="2" y="14"/>
                      <a:pt x="1" y="14"/>
                      <a:pt x="0" y="14"/>
                    </a:cubicBezTo>
                    <a:cubicBezTo>
                      <a:pt x="0" y="6"/>
                      <a:pt x="0" y="6"/>
                      <a:pt x="0" y="6"/>
                    </a:cubicBezTo>
                    <a:cubicBezTo>
                      <a:pt x="2" y="6"/>
                      <a:pt x="5" y="5"/>
                      <a:pt x="7" y="3"/>
                    </a:cubicBezTo>
                    <a:cubicBezTo>
                      <a:pt x="9" y="2"/>
                      <a:pt x="11" y="1"/>
                      <a:pt x="13" y="0"/>
                    </a:cubicBezTo>
                    <a:lnTo>
                      <a:pt x="19" y="0"/>
                    </a:lnTo>
                    <a:close/>
                  </a:path>
                </a:pathLst>
              </a:custGeom>
              <a:solidFill>
                <a:srgbClr val="0072C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0" name="Freeform 392"/>
              <p:cNvSpPr>
                <a:spLocks noEditPoints="1"/>
              </p:cNvSpPr>
              <p:nvPr/>
            </p:nvSpPr>
            <p:spPr bwMode="auto">
              <a:xfrm>
                <a:off x="10316066" y="4393319"/>
                <a:ext cx="139801" cy="196595"/>
              </a:xfrm>
              <a:custGeom>
                <a:avLst/>
                <a:gdLst>
                  <a:gd name="T0" fmla="*/ 16 w 32"/>
                  <a:gd name="T1" fmla="*/ 45 h 45"/>
                  <a:gd name="T2" fmla="*/ 0 w 32"/>
                  <a:gd name="T3" fmla="*/ 23 h 45"/>
                  <a:gd name="T4" fmla="*/ 4 w 32"/>
                  <a:gd name="T5" fmla="*/ 6 h 45"/>
                  <a:gd name="T6" fmla="*/ 16 w 32"/>
                  <a:gd name="T7" fmla="*/ 0 h 45"/>
                  <a:gd name="T8" fmla="*/ 32 w 32"/>
                  <a:gd name="T9" fmla="*/ 22 h 45"/>
                  <a:gd name="T10" fmla="*/ 28 w 32"/>
                  <a:gd name="T11" fmla="*/ 39 h 45"/>
                  <a:gd name="T12" fmla="*/ 16 w 32"/>
                  <a:gd name="T13" fmla="*/ 45 h 45"/>
                  <a:gd name="T14" fmla="*/ 16 w 32"/>
                  <a:gd name="T15" fmla="*/ 7 h 45"/>
                  <a:gd name="T16" fmla="*/ 10 w 32"/>
                  <a:gd name="T17" fmla="*/ 23 h 45"/>
                  <a:gd name="T18" fmla="*/ 16 w 32"/>
                  <a:gd name="T19" fmla="*/ 37 h 45"/>
                  <a:gd name="T20" fmla="*/ 22 w 32"/>
                  <a:gd name="T21" fmla="*/ 22 h 45"/>
                  <a:gd name="T22" fmla="*/ 16 w 32"/>
                  <a:gd name="T23" fmla="*/ 7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2" h="45">
                    <a:moveTo>
                      <a:pt x="16" y="45"/>
                    </a:moveTo>
                    <a:cubicBezTo>
                      <a:pt x="5" y="45"/>
                      <a:pt x="0" y="38"/>
                      <a:pt x="0" y="23"/>
                    </a:cubicBezTo>
                    <a:cubicBezTo>
                      <a:pt x="0" y="16"/>
                      <a:pt x="2" y="10"/>
                      <a:pt x="4" y="6"/>
                    </a:cubicBezTo>
                    <a:cubicBezTo>
                      <a:pt x="7" y="2"/>
                      <a:pt x="11" y="0"/>
                      <a:pt x="16" y="0"/>
                    </a:cubicBezTo>
                    <a:cubicBezTo>
                      <a:pt x="27" y="0"/>
                      <a:pt x="32" y="7"/>
                      <a:pt x="32" y="22"/>
                    </a:cubicBezTo>
                    <a:cubicBezTo>
                      <a:pt x="32" y="29"/>
                      <a:pt x="30" y="35"/>
                      <a:pt x="28" y="39"/>
                    </a:cubicBezTo>
                    <a:cubicBezTo>
                      <a:pt x="25" y="43"/>
                      <a:pt x="21" y="45"/>
                      <a:pt x="16" y="45"/>
                    </a:cubicBezTo>
                    <a:close/>
                    <a:moveTo>
                      <a:pt x="16" y="7"/>
                    </a:moveTo>
                    <a:cubicBezTo>
                      <a:pt x="12" y="7"/>
                      <a:pt x="10" y="12"/>
                      <a:pt x="10" y="23"/>
                    </a:cubicBezTo>
                    <a:cubicBezTo>
                      <a:pt x="10" y="33"/>
                      <a:pt x="12" y="37"/>
                      <a:pt x="16" y="37"/>
                    </a:cubicBezTo>
                    <a:cubicBezTo>
                      <a:pt x="20" y="37"/>
                      <a:pt x="22" y="32"/>
                      <a:pt x="22" y="22"/>
                    </a:cubicBezTo>
                    <a:cubicBezTo>
                      <a:pt x="22" y="12"/>
                      <a:pt x="20" y="7"/>
                      <a:pt x="16" y="7"/>
                    </a:cubicBezTo>
                    <a:close/>
                  </a:path>
                </a:pathLst>
              </a:custGeom>
              <a:solidFill>
                <a:srgbClr val="0020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1" name="Freeform 393"/>
              <p:cNvSpPr>
                <a:spLocks/>
              </p:cNvSpPr>
              <p:nvPr/>
            </p:nvSpPr>
            <p:spPr bwMode="auto">
              <a:xfrm>
                <a:off x="10333541" y="4664184"/>
                <a:ext cx="83007" cy="190042"/>
              </a:xfrm>
              <a:custGeom>
                <a:avLst/>
                <a:gdLst>
                  <a:gd name="T0" fmla="*/ 19 w 19"/>
                  <a:gd name="T1" fmla="*/ 0 h 44"/>
                  <a:gd name="T2" fmla="*/ 19 w 19"/>
                  <a:gd name="T3" fmla="*/ 44 h 44"/>
                  <a:gd name="T4" fmla="*/ 10 w 19"/>
                  <a:gd name="T5" fmla="*/ 44 h 44"/>
                  <a:gd name="T6" fmla="*/ 10 w 19"/>
                  <a:gd name="T7" fmla="*/ 10 h 44"/>
                  <a:gd name="T8" fmla="*/ 8 w 19"/>
                  <a:gd name="T9" fmla="*/ 12 h 44"/>
                  <a:gd name="T10" fmla="*/ 6 w 19"/>
                  <a:gd name="T11" fmla="*/ 13 h 44"/>
                  <a:gd name="T12" fmla="*/ 3 w 19"/>
                  <a:gd name="T13" fmla="*/ 14 h 44"/>
                  <a:gd name="T14" fmla="*/ 0 w 19"/>
                  <a:gd name="T15" fmla="*/ 14 h 44"/>
                  <a:gd name="T16" fmla="*/ 0 w 19"/>
                  <a:gd name="T17" fmla="*/ 6 h 44"/>
                  <a:gd name="T18" fmla="*/ 8 w 19"/>
                  <a:gd name="T19" fmla="*/ 3 h 44"/>
                  <a:gd name="T20" fmla="*/ 13 w 19"/>
                  <a:gd name="T21" fmla="*/ 0 h 44"/>
                  <a:gd name="T22" fmla="*/ 19 w 19"/>
                  <a:gd name="T23" fmla="*/ 0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9" h="44">
                    <a:moveTo>
                      <a:pt x="19" y="0"/>
                    </a:moveTo>
                    <a:cubicBezTo>
                      <a:pt x="19" y="44"/>
                      <a:pt x="19" y="44"/>
                      <a:pt x="19" y="44"/>
                    </a:cubicBezTo>
                    <a:cubicBezTo>
                      <a:pt x="10" y="44"/>
                      <a:pt x="10" y="44"/>
                      <a:pt x="10" y="44"/>
                    </a:cubicBezTo>
                    <a:cubicBezTo>
                      <a:pt x="10" y="10"/>
                      <a:pt x="10" y="10"/>
                      <a:pt x="10" y="10"/>
                    </a:cubicBezTo>
                    <a:cubicBezTo>
                      <a:pt x="9" y="11"/>
                      <a:pt x="9" y="11"/>
                      <a:pt x="8" y="12"/>
                    </a:cubicBezTo>
                    <a:cubicBezTo>
                      <a:pt x="7" y="12"/>
                      <a:pt x="6" y="13"/>
                      <a:pt x="6" y="13"/>
                    </a:cubicBezTo>
                    <a:cubicBezTo>
                      <a:pt x="5" y="13"/>
                      <a:pt x="4" y="14"/>
                      <a:pt x="3" y="14"/>
                    </a:cubicBezTo>
                    <a:cubicBezTo>
                      <a:pt x="2" y="14"/>
                      <a:pt x="1" y="14"/>
                      <a:pt x="0" y="14"/>
                    </a:cubicBezTo>
                    <a:cubicBezTo>
                      <a:pt x="0" y="6"/>
                      <a:pt x="0" y="6"/>
                      <a:pt x="0" y="6"/>
                    </a:cubicBezTo>
                    <a:cubicBezTo>
                      <a:pt x="3" y="5"/>
                      <a:pt x="5" y="5"/>
                      <a:pt x="8" y="3"/>
                    </a:cubicBezTo>
                    <a:cubicBezTo>
                      <a:pt x="10" y="2"/>
                      <a:pt x="12" y="1"/>
                      <a:pt x="13" y="0"/>
                    </a:cubicBezTo>
                    <a:lnTo>
                      <a:pt x="19" y="0"/>
                    </a:lnTo>
                    <a:close/>
                  </a:path>
                </a:pathLst>
              </a:custGeom>
              <a:solidFill>
                <a:srgbClr val="0072C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2" name="Freeform 394"/>
              <p:cNvSpPr>
                <a:spLocks/>
              </p:cNvSpPr>
              <p:nvPr/>
            </p:nvSpPr>
            <p:spPr bwMode="auto">
              <a:xfrm>
                <a:off x="10333541" y="5470225"/>
                <a:ext cx="83007" cy="192227"/>
              </a:xfrm>
              <a:custGeom>
                <a:avLst/>
                <a:gdLst>
                  <a:gd name="T0" fmla="*/ 19 w 19"/>
                  <a:gd name="T1" fmla="*/ 0 h 44"/>
                  <a:gd name="T2" fmla="*/ 19 w 19"/>
                  <a:gd name="T3" fmla="*/ 44 h 44"/>
                  <a:gd name="T4" fmla="*/ 10 w 19"/>
                  <a:gd name="T5" fmla="*/ 44 h 44"/>
                  <a:gd name="T6" fmla="*/ 10 w 19"/>
                  <a:gd name="T7" fmla="*/ 10 h 44"/>
                  <a:gd name="T8" fmla="*/ 8 w 19"/>
                  <a:gd name="T9" fmla="*/ 12 h 44"/>
                  <a:gd name="T10" fmla="*/ 6 w 19"/>
                  <a:gd name="T11" fmla="*/ 13 h 44"/>
                  <a:gd name="T12" fmla="*/ 3 w 19"/>
                  <a:gd name="T13" fmla="*/ 14 h 44"/>
                  <a:gd name="T14" fmla="*/ 0 w 19"/>
                  <a:gd name="T15" fmla="*/ 14 h 44"/>
                  <a:gd name="T16" fmla="*/ 0 w 19"/>
                  <a:gd name="T17" fmla="*/ 6 h 44"/>
                  <a:gd name="T18" fmla="*/ 8 w 19"/>
                  <a:gd name="T19" fmla="*/ 3 h 44"/>
                  <a:gd name="T20" fmla="*/ 13 w 19"/>
                  <a:gd name="T21" fmla="*/ 0 h 44"/>
                  <a:gd name="T22" fmla="*/ 19 w 19"/>
                  <a:gd name="T23" fmla="*/ 0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9" h="44">
                    <a:moveTo>
                      <a:pt x="19" y="0"/>
                    </a:moveTo>
                    <a:cubicBezTo>
                      <a:pt x="19" y="44"/>
                      <a:pt x="19" y="44"/>
                      <a:pt x="19" y="44"/>
                    </a:cubicBezTo>
                    <a:cubicBezTo>
                      <a:pt x="10" y="44"/>
                      <a:pt x="10" y="44"/>
                      <a:pt x="10" y="44"/>
                    </a:cubicBezTo>
                    <a:cubicBezTo>
                      <a:pt x="10" y="10"/>
                      <a:pt x="10" y="10"/>
                      <a:pt x="10" y="10"/>
                    </a:cubicBezTo>
                    <a:cubicBezTo>
                      <a:pt x="9" y="11"/>
                      <a:pt x="9" y="11"/>
                      <a:pt x="8" y="12"/>
                    </a:cubicBezTo>
                    <a:cubicBezTo>
                      <a:pt x="7" y="12"/>
                      <a:pt x="6" y="13"/>
                      <a:pt x="6" y="13"/>
                    </a:cubicBezTo>
                    <a:cubicBezTo>
                      <a:pt x="5" y="13"/>
                      <a:pt x="4" y="13"/>
                      <a:pt x="3" y="14"/>
                    </a:cubicBezTo>
                    <a:cubicBezTo>
                      <a:pt x="2" y="14"/>
                      <a:pt x="1" y="14"/>
                      <a:pt x="0" y="14"/>
                    </a:cubicBezTo>
                    <a:cubicBezTo>
                      <a:pt x="0" y="6"/>
                      <a:pt x="0" y="6"/>
                      <a:pt x="0" y="6"/>
                    </a:cubicBezTo>
                    <a:cubicBezTo>
                      <a:pt x="3" y="5"/>
                      <a:pt x="5" y="4"/>
                      <a:pt x="8" y="3"/>
                    </a:cubicBezTo>
                    <a:cubicBezTo>
                      <a:pt x="10" y="2"/>
                      <a:pt x="12" y="1"/>
                      <a:pt x="13" y="0"/>
                    </a:cubicBezTo>
                    <a:lnTo>
                      <a:pt x="19" y="0"/>
                    </a:lnTo>
                    <a:close/>
                  </a:path>
                </a:pathLst>
              </a:custGeom>
              <a:solidFill>
                <a:srgbClr val="00BCF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3" name="Freeform 395"/>
              <p:cNvSpPr>
                <a:spLocks noEditPoints="1"/>
              </p:cNvSpPr>
              <p:nvPr/>
            </p:nvSpPr>
            <p:spPr bwMode="auto">
              <a:xfrm>
                <a:off x="10316066" y="4932864"/>
                <a:ext cx="139801" cy="196595"/>
              </a:xfrm>
              <a:custGeom>
                <a:avLst/>
                <a:gdLst>
                  <a:gd name="T0" fmla="*/ 16 w 32"/>
                  <a:gd name="T1" fmla="*/ 45 h 45"/>
                  <a:gd name="T2" fmla="*/ 0 w 32"/>
                  <a:gd name="T3" fmla="*/ 23 h 45"/>
                  <a:gd name="T4" fmla="*/ 4 w 32"/>
                  <a:gd name="T5" fmla="*/ 6 h 45"/>
                  <a:gd name="T6" fmla="*/ 16 w 32"/>
                  <a:gd name="T7" fmla="*/ 0 h 45"/>
                  <a:gd name="T8" fmla="*/ 32 w 32"/>
                  <a:gd name="T9" fmla="*/ 22 h 45"/>
                  <a:gd name="T10" fmla="*/ 28 w 32"/>
                  <a:gd name="T11" fmla="*/ 39 h 45"/>
                  <a:gd name="T12" fmla="*/ 16 w 32"/>
                  <a:gd name="T13" fmla="*/ 45 h 45"/>
                  <a:gd name="T14" fmla="*/ 16 w 32"/>
                  <a:gd name="T15" fmla="*/ 7 h 45"/>
                  <a:gd name="T16" fmla="*/ 10 w 32"/>
                  <a:gd name="T17" fmla="*/ 23 h 45"/>
                  <a:gd name="T18" fmla="*/ 16 w 32"/>
                  <a:gd name="T19" fmla="*/ 38 h 45"/>
                  <a:gd name="T20" fmla="*/ 22 w 32"/>
                  <a:gd name="T21" fmla="*/ 22 h 45"/>
                  <a:gd name="T22" fmla="*/ 16 w 32"/>
                  <a:gd name="T23" fmla="*/ 7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2" h="45">
                    <a:moveTo>
                      <a:pt x="16" y="45"/>
                    </a:moveTo>
                    <a:cubicBezTo>
                      <a:pt x="5" y="45"/>
                      <a:pt x="0" y="38"/>
                      <a:pt x="0" y="23"/>
                    </a:cubicBezTo>
                    <a:cubicBezTo>
                      <a:pt x="0" y="16"/>
                      <a:pt x="2" y="10"/>
                      <a:pt x="4" y="6"/>
                    </a:cubicBezTo>
                    <a:cubicBezTo>
                      <a:pt x="7" y="2"/>
                      <a:pt x="11" y="0"/>
                      <a:pt x="16" y="0"/>
                    </a:cubicBezTo>
                    <a:cubicBezTo>
                      <a:pt x="27" y="0"/>
                      <a:pt x="32" y="7"/>
                      <a:pt x="32" y="22"/>
                    </a:cubicBezTo>
                    <a:cubicBezTo>
                      <a:pt x="32" y="29"/>
                      <a:pt x="30" y="35"/>
                      <a:pt x="28" y="39"/>
                    </a:cubicBezTo>
                    <a:cubicBezTo>
                      <a:pt x="25" y="43"/>
                      <a:pt x="21" y="45"/>
                      <a:pt x="16" y="45"/>
                    </a:cubicBezTo>
                    <a:close/>
                    <a:moveTo>
                      <a:pt x="16" y="7"/>
                    </a:moveTo>
                    <a:cubicBezTo>
                      <a:pt x="12" y="7"/>
                      <a:pt x="10" y="12"/>
                      <a:pt x="10" y="23"/>
                    </a:cubicBezTo>
                    <a:cubicBezTo>
                      <a:pt x="10" y="33"/>
                      <a:pt x="12" y="38"/>
                      <a:pt x="16" y="38"/>
                    </a:cubicBezTo>
                    <a:cubicBezTo>
                      <a:pt x="20" y="38"/>
                      <a:pt x="22" y="33"/>
                      <a:pt x="22" y="22"/>
                    </a:cubicBezTo>
                    <a:cubicBezTo>
                      <a:pt x="22" y="12"/>
                      <a:pt x="20" y="7"/>
                      <a:pt x="16" y="7"/>
                    </a:cubicBezTo>
                    <a:close/>
                  </a:path>
                </a:pathLst>
              </a:custGeom>
              <a:solidFill>
                <a:srgbClr val="0072C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4" name="Freeform 396"/>
              <p:cNvSpPr>
                <a:spLocks noEditPoints="1"/>
              </p:cNvSpPr>
              <p:nvPr/>
            </p:nvSpPr>
            <p:spPr bwMode="auto">
              <a:xfrm>
                <a:off x="9833315" y="5721430"/>
                <a:ext cx="137617" cy="196595"/>
              </a:xfrm>
              <a:custGeom>
                <a:avLst/>
                <a:gdLst>
                  <a:gd name="T0" fmla="*/ 16 w 32"/>
                  <a:gd name="T1" fmla="*/ 45 h 45"/>
                  <a:gd name="T2" fmla="*/ 0 w 32"/>
                  <a:gd name="T3" fmla="*/ 23 h 45"/>
                  <a:gd name="T4" fmla="*/ 4 w 32"/>
                  <a:gd name="T5" fmla="*/ 6 h 45"/>
                  <a:gd name="T6" fmla="*/ 17 w 32"/>
                  <a:gd name="T7" fmla="*/ 0 h 45"/>
                  <a:gd name="T8" fmla="*/ 32 w 32"/>
                  <a:gd name="T9" fmla="*/ 22 h 45"/>
                  <a:gd name="T10" fmla="*/ 28 w 32"/>
                  <a:gd name="T11" fmla="*/ 39 h 45"/>
                  <a:gd name="T12" fmla="*/ 16 w 32"/>
                  <a:gd name="T13" fmla="*/ 45 h 45"/>
                  <a:gd name="T14" fmla="*/ 16 w 32"/>
                  <a:gd name="T15" fmla="*/ 8 h 45"/>
                  <a:gd name="T16" fmla="*/ 10 w 32"/>
                  <a:gd name="T17" fmla="*/ 23 h 45"/>
                  <a:gd name="T18" fmla="*/ 16 w 32"/>
                  <a:gd name="T19" fmla="*/ 38 h 45"/>
                  <a:gd name="T20" fmla="*/ 22 w 32"/>
                  <a:gd name="T21" fmla="*/ 23 h 45"/>
                  <a:gd name="T22" fmla="*/ 16 w 32"/>
                  <a:gd name="T23" fmla="*/ 8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2" h="45">
                    <a:moveTo>
                      <a:pt x="16" y="45"/>
                    </a:moveTo>
                    <a:cubicBezTo>
                      <a:pt x="5" y="45"/>
                      <a:pt x="0" y="38"/>
                      <a:pt x="0" y="23"/>
                    </a:cubicBezTo>
                    <a:cubicBezTo>
                      <a:pt x="0" y="16"/>
                      <a:pt x="2" y="10"/>
                      <a:pt x="4" y="6"/>
                    </a:cubicBezTo>
                    <a:cubicBezTo>
                      <a:pt x="7" y="2"/>
                      <a:pt x="11" y="0"/>
                      <a:pt x="17" y="0"/>
                    </a:cubicBezTo>
                    <a:cubicBezTo>
                      <a:pt x="27" y="0"/>
                      <a:pt x="32" y="8"/>
                      <a:pt x="32" y="22"/>
                    </a:cubicBezTo>
                    <a:cubicBezTo>
                      <a:pt x="32" y="30"/>
                      <a:pt x="30" y="35"/>
                      <a:pt x="28" y="39"/>
                    </a:cubicBezTo>
                    <a:cubicBezTo>
                      <a:pt x="25" y="43"/>
                      <a:pt x="21" y="45"/>
                      <a:pt x="16" y="45"/>
                    </a:cubicBezTo>
                    <a:close/>
                    <a:moveTo>
                      <a:pt x="16" y="8"/>
                    </a:moveTo>
                    <a:cubicBezTo>
                      <a:pt x="12" y="8"/>
                      <a:pt x="10" y="13"/>
                      <a:pt x="10" y="23"/>
                    </a:cubicBezTo>
                    <a:cubicBezTo>
                      <a:pt x="10" y="33"/>
                      <a:pt x="12" y="38"/>
                      <a:pt x="16" y="38"/>
                    </a:cubicBezTo>
                    <a:cubicBezTo>
                      <a:pt x="20" y="38"/>
                      <a:pt x="22" y="33"/>
                      <a:pt x="22" y="23"/>
                    </a:cubicBezTo>
                    <a:cubicBezTo>
                      <a:pt x="22" y="13"/>
                      <a:pt x="20" y="8"/>
                      <a:pt x="16" y="8"/>
                    </a:cubicBezTo>
                    <a:close/>
                  </a:path>
                </a:pathLst>
              </a:custGeom>
              <a:solidFill>
                <a:srgbClr val="0072C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5" name="Freeform 397"/>
              <p:cNvSpPr>
                <a:spLocks/>
              </p:cNvSpPr>
              <p:nvPr/>
            </p:nvSpPr>
            <p:spPr bwMode="auto">
              <a:xfrm>
                <a:off x="10018988" y="5721430"/>
                <a:ext cx="83007" cy="192227"/>
              </a:xfrm>
              <a:custGeom>
                <a:avLst/>
                <a:gdLst>
                  <a:gd name="T0" fmla="*/ 19 w 19"/>
                  <a:gd name="T1" fmla="*/ 0 h 44"/>
                  <a:gd name="T2" fmla="*/ 19 w 19"/>
                  <a:gd name="T3" fmla="*/ 44 h 44"/>
                  <a:gd name="T4" fmla="*/ 9 w 19"/>
                  <a:gd name="T5" fmla="*/ 44 h 44"/>
                  <a:gd name="T6" fmla="*/ 9 w 19"/>
                  <a:gd name="T7" fmla="*/ 11 h 44"/>
                  <a:gd name="T8" fmla="*/ 7 w 19"/>
                  <a:gd name="T9" fmla="*/ 12 h 44"/>
                  <a:gd name="T10" fmla="*/ 5 w 19"/>
                  <a:gd name="T11" fmla="*/ 13 h 44"/>
                  <a:gd name="T12" fmla="*/ 3 w 19"/>
                  <a:gd name="T13" fmla="*/ 14 h 44"/>
                  <a:gd name="T14" fmla="*/ 0 w 19"/>
                  <a:gd name="T15" fmla="*/ 15 h 44"/>
                  <a:gd name="T16" fmla="*/ 0 w 19"/>
                  <a:gd name="T17" fmla="*/ 7 h 44"/>
                  <a:gd name="T18" fmla="*/ 7 w 19"/>
                  <a:gd name="T19" fmla="*/ 4 h 44"/>
                  <a:gd name="T20" fmla="*/ 13 w 19"/>
                  <a:gd name="T21" fmla="*/ 0 h 44"/>
                  <a:gd name="T22" fmla="*/ 19 w 19"/>
                  <a:gd name="T23" fmla="*/ 0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9" h="44">
                    <a:moveTo>
                      <a:pt x="19" y="0"/>
                    </a:moveTo>
                    <a:cubicBezTo>
                      <a:pt x="19" y="44"/>
                      <a:pt x="19" y="44"/>
                      <a:pt x="19" y="44"/>
                    </a:cubicBezTo>
                    <a:cubicBezTo>
                      <a:pt x="9" y="44"/>
                      <a:pt x="9" y="44"/>
                      <a:pt x="9" y="44"/>
                    </a:cubicBezTo>
                    <a:cubicBezTo>
                      <a:pt x="9" y="11"/>
                      <a:pt x="9" y="11"/>
                      <a:pt x="9" y="11"/>
                    </a:cubicBezTo>
                    <a:cubicBezTo>
                      <a:pt x="9" y="11"/>
                      <a:pt x="8" y="12"/>
                      <a:pt x="7" y="12"/>
                    </a:cubicBezTo>
                    <a:cubicBezTo>
                      <a:pt x="7" y="13"/>
                      <a:pt x="6" y="13"/>
                      <a:pt x="5" y="13"/>
                    </a:cubicBezTo>
                    <a:cubicBezTo>
                      <a:pt x="4" y="14"/>
                      <a:pt x="3" y="14"/>
                      <a:pt x="3" y="14"/>
                    </a:cubicBezTo>
                    <a:cubicBezTo>
                      <a:pt x="2" y="14"/>
                      <a:pt x="1" y="15"/>
                      <a:pt x="0" y="15"/>
                    </a:cubicBezTo>
                    <a:cubicBezTo>
                      <a:pt x="0" y="7"/>
                      <a:pt x="0" y="7"/>
                      <a:pt x="0" y="7"/>
                    </a:cubicBezTo>
                    <a:cubicBezTo>
                      <a:pt x="2" y="6"/>
                      <a:pt x="5" y="5"/>
                      <a:pt x="7" y="4"/>
                    </a:cubicBezTo>
                    <a:cubicBezTo>
                      <a:pt x="9" y="3"/>
                      <a:pt x="11" y="1"/>
                      <a:pt x="13" y="0"/>
                    </a:cubicBezTo>
                    <a:lnTo>
                      <a:pt x="19" y="0"/>
                    </a:lnTo>
                    <a:close/>
                  </a:path>
                </a:pathLst>
              </a:custGeom>
              <a:solidFill>
                <a:srgbClr val="00BCF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6" name="Freeform 398"/>
              <p:cNvSpPr>
                <a:spLocks noEditPoints="1"/>
              </p:cNvSpPr>
              <p:nvPr/>
            </p:nvSpPr>
            <p:spPr bwMode="auto">
              <a:xfrm>
                <a:off x="10154421" y="5721430"/>
                <a:ext cx="139801" cy="196595"/>
              </a:xfrm>
              <a:custGeom>
                <a:avLst/>
                <a:gdLst>
                  <a:gd name="T0" fmla="*/ 16 w 32"/>
                  <a:gd name="T1" fmla="*/ 45 h 45"/>
                  <a:gd name="T2" fmla="*/ 0 w 32"/>
                  <a:gd name="T3" fmla="*/ 23 h 45"/>
                  <a:gd name="T4" fmla="*/ 5 w 32"/>
                  <a:gd name="T5" fmla="*/ 6 h 45"/>
                  <a:gd name="T6" fmla="*/ 17 w 32"/>
                  <a:gd name="T7" fmla="*/ 0 h 45"/>
                  <a:gd name="T8" fmla="*/ 32 w 32"/>
                  <a:gd name="T9" fmla="*/ 22 h 45"/>
                  <a:gd name="T10" fmla="*/ 28 w 32"/>
                  <a:gd name="T11" fmla="*/ 39 h 45"/>
                  <a:gd name="T12" fmla="*/ 16 w 32"/>
                  <a:gd name="T13" fmla="*/ 45 h 45"/>
                  <a:gd name="T14" fmla="*/ 16 w 32"/>
                  <a:gd name="T15" fmla="*/ 8 h 45"/>
                  <a:gd name="T16" fmla="*/ 10 w 32"/>
                  <a:gd name="T17" fmla="*/ 23 h 45"/>
                  <a:gd name="T18" fmla="*/ 16 w 32"/>
                  <a:gd name="T19" fmla="*/ 38 h 45"/>
                  <a:gd name="T20" fmla="*/ 22 w 32"/>
                  <a:gd name="T21" fmla="*/ 23 h 45"/>
                  <a:gd name="T22" fmla="*/ 16 w 32"/>
                  <a:gd name="T23" fmla="*/ 8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2" h="45">
                    <a:moveTo>
                      <a:pt x="16" y="45"/>
                    </a:moveTo>
                    <a:cubicBezTo>
                      <a:pt x="5" y="45"/>
                      <a:pt x="0" y="38"/>
                      <a:pt x="0" y="23"/>
                    </a:cubicBezTo>
                    <a:cubicBezTo>
                      <a:pt x="0" y="16"/>
                      <a:pt x="2" y="10"/>
                      <a:pt x="5" y="6"/>
                    </a:cubicBezTo>
                    <a:cubicBezTo>
                      <a:pt x="7" y="2"/>
                      <a:pt x="11" y="0"/>
                      <a:pt x="17" y="0"/>
                    </a:cubicBezTo>
                    <a:cubicBezTo>
                      <a:pt x="27" y="0"/>
                      <a:pt x="32" y="8"/>
                      <a:pt x="32" y="22"/>
                    </a:cubicBezTo>
                    <a:cubicBezTo>
                      <a:pt x="32" y="30"/>
                      <a:pt x="30" y="35"/>
                      <a:pt x="28" y="39"/>
                    </a:cubicBezTo>
                    <a:cubicBezTo>
                      <a:pt x="25" y="43"/>
                      <a:pt x="21" y="45"/>
                      <a:pt x="16" y="45"/>
                    </a:cubicBezTo>
                    <a:close/>
                    <a:moveTo>
                      <a:pt x="16" y="8"/>
                    </a:moveTo>
                    <a:cubicBezTo>
                      <a:pt x="12" y="8"/>
                      <a:pt x="10" y="13"/>
                      <a:pt x="10" y="23"/>
                    </a:cubicBezTo>
                    <a:cubicBezTo>
                      <a:pt x="10" y="33"/>
                      <a:pt x="12" y="38"/>
                      <a:pt x="16" y="38"/>
                    </a:cubicBezTo>
                    <a:cubicBezTo>
                      <a:pt x="20" y="38"/>
                      <a:pt x="22" y="33"/>
                      <a:pt x="22" y="23"/>
                    </a:cubicBezTo>
                    <a:cubicBezTo>
                      <a:pt x="22" y="13"/>
                      <a:pt x="20" y="8"/>
                      <a:pt x="16" y="8"/>
                    </a:cubicBezTo>
                    <a:close/>
                  </a:path>
                </a:pathLst>
              </a:custGeom>
              <a:solidFill>
                <a:srgbClr val="00BCF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7" name="Freeform 399"/>
              <p:cNvSpPr>
                <a:spLocks noEditPoints="1"/>
              </p:cNvSpPr>
              <p:nvPr/>
            </p:nvSpPr>
            <p:spPr bwMode="auto">
              <a:xfrm>
                <a:off x="9833315" y="5992295"/>
                <a:ext cx="137617" cy="196595"/>
              </a:xfrm>
              <a:custGeom>
                <a:avLst/>
                <a:gdLst>
                  <a:gd name="T0" fmla="*/ 16 w 32"/>
                  <a:gd name="T1" fmla="*/ 45 h 45"/>
                  <a:gd name="T2" fmla="*/ 0 w 32"/>
                  <a:gd name="T3" fmla="*/ 23 h 45"/>
                  <a:gd name="T4" fmla="*/ 4 w 32"/>
                  <a:gd name="T5" fmla="*/ 6 h 45"/>
                  <a:gd name="T6" fmla="*/ 17 w 32"/>
                  <a:gd name="T7" fmla="*/ 0 h 45"/>
                  <a:gd name="T8" fmla="*/ 32 w 32"/>
                  <a:gd name="T9" fmla="*/ 22 h 45"/>
                  <a:gd name="T10" fmla="*/ 28 w 32"/>
                  <a:gd name="T11" fmla="*/ 39 h 45"/>
                  <a:gd name="T12" fmla="*/ 16 w 32"/>
                  <a:gd name="T13" fmla="*/ 45 h 45"/>
                  <a:gd name="T14" fmla="*/ 16 w 32"/>
                  <a:gd name="T15" fmla="*/ 8 h 45"/>
                  <a:gd name="T16" fmla="*/ 10 w 32"/>
                  <a:gd name="T17" fmla="*/ 23 h 45"/>
                  <a:gd name="T18" fmla="*/ 16 w 32"/>
                  <a:gd name="T19" fmla="*/ 38 h 45"/>
                  <a:gd name="T20" fmla="*/ 22 w 32"/>
                  <a:gd name="T21" fmla="*/ 23 h 45"/>
                  <a:gd name="T22" fmla="*/ 16 w 32"/>
                  <a:gd name="T23" fmla="*/ 8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2" h="45">
                    <a:moveTo>
                      <a:pt x="16" y="45"/>
                    </a:moveTo>
                    <a:cubicBezTo>
                      <a:pt x="5" y="45"/>
                      <a:pt x="0" y="38"/>
                      <a:pt x="0" y="23"/>
                    </a:cubicBezTo>
                    <a:cubicBezTo>
                      <a:pt x="0" y="16"/>
                      <a:pt x="2" y="10"/>
                      <a:pt x="4" y="6"/>
                    </a:cubicBezTo>
                    <a:cubicBezTo>
                      <a:pt x="7" y="2"/>
                      <a:pt x="11" y="0"/>
                      <a:pt x="17" y="0"/>
                    </a:cubicBezTo>
                    <a:cubicBezTo>
                      <a:pt x="27" y="0"/>
                      <a:pt x="32" y="8"/>
                      <a:pt x="32" y="22"/>
                    </a:cubicBezTo>
                    <a:cubicBezTo>
                      <a:pt x="32" y="30"/>
                      <a:pt x="30" y="35"/>
                      <a:pt x="28" y="39"/>
                    </a:cubicBezTo>
                    <a:cubicBezTo>
                      <a:pt x="25" y="43"/>
                      <a:pt x="21" y="45"/>
                      <a:pt x="16" y="45"/>
                    </a:cubicBezTo>
                    <a:close/>
                    <a:moveTo>
                      <a:pt x="16" y="8"/>
                    </a:moveTo>
                    <a:cubicBezTo>
                      <a:pt x="12" y="8"/>
                      <a:pt x="10" y="13"/>
                      <a:pt x="10" y="23"/>
                    </a:cubicBezTo>
                    <a:cubicBezTo>
                      <a:pt x="10" y="33"/>
                      <a:pt x="12" y="38"/>
                      <a:pt x="16" y="38"/>
                    </a:cubicBezTo>
                    <a:cubicBezTo>
                      <a:pt x="20" y="38"/>
                      <a:pt x="22" y="33"/>
                      <a:pt x="22" y="23"/>
                    </a:cubicBezTo>
                    <a:cubicBezTo>
                      <a:pt x="22" y="13"/>
                      <a:pt x="20" y="8"/>
                      <a:pt x="16" y="8"/>
                    </a:cubicBezTo>
                    <a:close/>
                  </a:path>
                </a:pathLst>
              </a:custGeom>
              <a:solidFill>
                <a:srgbClr val="00BCF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8" name="Freeform 400"/>
              <p:cNvSpPr>
                <a:spLocks noEditPoints="1"/>
              </p:cNvSpPr>
              <p:nvPr/>
            </p:nvSpPr>
            <p:spPr bwMode="auto">
              <a:xfrm>
                <a:off x="10001513" y="5992295"/>
                <a:ext cx="135432" cy="196595"/>
              </a:xfrm>
              <a:custGeom>
                <a:avLst/>
                <a:gdLst>
                  <a:gd name="T0" fmla="*/ 15 w 31"/>
                  <a:gd name="T1" fmla="*/ 45 h 45"/>
                  <a:gd name="T2" fmla="*/ 0 w 31"/>
                  <a:gd name="T3" fmla="*/ 23 h 45"/>
                  <a:gd name="T4" fmla="*/ 4 w 31"/>
                  <a:gd name="T5" fmla="*/ 6 h 45"/>
                  <a:gd name="T6" fmla="*/ 16 w 31"/>
                  <a:gd name="T7" fmla="*/ 0 h 45"/>
                  <a:gd name="T8" fmla="*/ 31 w 31"/>
                  <a:gd name="T9" fmla="*/ 22 h 45"/>
                  <a:gd name="T10" fmla="*/ 27 w 31"/>
                  <a:gd name="T11" fmla="*/ 39 h 45"/>
                  <a:gd name="T12" fmla="*/ 15 w 31"/>
                  <a:gd name="T13" fmla="*/ 45 h 45"/>
                  <a:gd name="T14" fmla="*/ 16 w 31"/>
                  <a:gd name="T15" fmla="*/ 8 h 45"/>
                  <a:gd name="T16" fmla="*/ 9 w 31"/>
                  <a:gd name="T17" fmla="*/ 23 h 45"/>
                  <a:gd name="T18" fmla="*/ 15 w 31"/>
                  <a:gd name="T19" fmla="*/ 38 h 45"/>
                  <a:gd name="T20" fmla="*/ 21 w 31"/>
                  <a:gd name="T21" fmla="*/ 23 h 45"/>
                  <a:gd name="T22" fmla="*/ 16 w 31"/>
                  <a:gd name="T23" fmla="*/ 8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1" h="45">
                    <a:moveTo>
                      <a:pt x="15" y="45"/>
                    </a:moveTo>
                    <a:cubicBezTo>
                      <a:pt x="5" y="45"/>
                      <a:pt x="0" y="38"/>
                      <a:pt x="0" y="23"/>
                    </a:cubicBezTo>
                    <a:cubicBezTo>
                      <a:pt x="0" y="16"/>
                      <a:pt x="1" y="10"/>
                      <a:pt x="4" y="6"/>
                    </a:cubicBezTo>
                    <a:cubicBezTo>
                      <a:pt x="7" y="2"/>
                      <a:pt x="11" y="0"/>
                      <a:pt x="16" y="0"/>
                    </a:cubicBezTo>
                    <a:cubicBezTo>
                      <a:pt x="26" y="0"/>
                      <a:pt x="31" y="8"/>
                      <a:pt x="31" y="22"/>
                    </a:cubicBezTo>
                    <a:cubicBezTo>
                      <a:pt x="31" y="30"/>
                      <a:pt x="30" y="35"/>
                      <a:pt x="27" y="39"/>
                    </a:cubicBezTo>
                    <a:cubicBezTo>
                      <a:pt x="24" y="43"/>
                      <a:pt x="20" y="45"/>
                      <a:pt x="15" y="45"/>
                    </a:cubicBezTo>
                    <a:close/>
                    <a:moveTo>
                      <a:pt x="16" y="8"/>
                    </a:moveTo>
                    <a:cubicBezTo>
                      <a:pt x="11" y="8"/>
                      <a:pt x="9" y="13"/>
                      <a:pt x="9" y="23"/>
                    </a:cubicBezTo>
                    <a:cubicBezTo>
                      <a:pt x="9" y="33"/>
                      <a:pt x="11" y="38"/>
                      <a:pt x="15" y="38"/>
                    </a:cubicBezTo>
                    <a:cubicBezTo>
                      <a:pt x="19" y="38"/>
                      <a:pt x="21" y="33"/>
                      <a:pt x="21" y="23"/>
                    </a:cubicBezTo>
                    <a:cubicBezTo>
                      <a:pt x="21" y="13"/>
                      <a:pt x="19" y="8"/>
                      <a:pt x="16" y="8"/>
                    </a:cubicBezTo>
                    <a:close/>
                  </a:path>
                </a:pathLst>
              </a:custGeom>
              <a:solidFill>
                <a:srgbClr val="00BCF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9" name="Freeform 401"/>
              <p:cNvSpPr>
                <a:spLocks/>
              </p:cNvSpPr>
              <p:nvPr/>
            </p:nvSpPr>
            <p:spPr bwMode="auto">
              <a:xfrm>
                <a:off x="10333541" y="5203729"/>
                <a:ext cx="83007" cy="192227"/>
              </a:xfrm>
              <a:custGeom>
                <a:avLst/>
                <a:gdLst>
                  <a:gd name="T0" fmla="*/ 19 w 19"/>
                  <a:gd name="T1" fmla="*/ 0 h 44"/>
                  <a:gd name="T2" fmla="*/ 19 w 19"/>
                  <a:gd name="T3" fmla="*/ 44 h 44"/>
                  <a:gd name="T4" fmla="*/ 10 w 19"/>
                  <a:gd name="T5" fmla="*/ 44 h 44"/>
                  <a:gd name="T6" fmla="*/ 10 w 19"/>
                  <a:gd name="T7" fmla="*/ 11 h 44"/>
                  <a:gd name="T8" fmla="*/ 8 w 19"/>
                  <a:gd name="T9" fmla="*/ 12 h 44"/>
                  <a:gd name="T10" fmla="*/ 6 w 19"/>
                  <a:gd name="T11" fmla="*/ 13 h 44"/>
                  <a:gd name="T12" fmla="*/ 3 w 19"/>
                  <a:gd name="T13" fmla="*/ 14 h 44"/>
                  <a:gd name="T14" fmla="*/ 0 w 19"/>
                  <a:gd name="T15" fmla="*/ 14 h 44"/>
                  <a:gd name="T16" fmla="*/ 0 w 19"/>
                  <a:gd name="T17" fmla="*/ 6 h 44"/>
                  <a:gd name="T18" fmla="*/ 8 w 19"/>
                  <a:gd name="T19" fmla="*/ 3 h 44"/>
                  <a:gd name="T20" fmla="*/ 13 w 19"/>
                  <a:gd name="T21" fmla="*/ 0 h 44"/>
                  <a:gd name="T22" fmla="*/ 19 w 19"/>
                  <a:gd name="T23" fmla="*/ 0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9" h="44">
                    <a:moveTo>
                      <a:pt x="19" y="0"/>
                    </a:moveTo>
                    <a:cubicBezTo>
                      <a:pt x="19" y="44"/>
                      <a:pt x="19" y="44"/>
                      <a:pt x="19" y="44"/>
                    </a:cubicBezTo>
                    <a:cubicBezTo>
                      <a:pt x="10" y="44"/>
                      <a:pt x="10" y="44"/>
                      <a:pt x="10" y="44"/>
                    </a:cubicBezTo>
                    <a:cubicBezTo>
                      <a:pt x="10" y="11"/>
                      <a:pt x="10" y="11"/>
                      <a:pt x="10" y="11"/>
                    </a:cubicBezTo>
                    <a:cubicBezTo>
                      <a:pt x="9" y="11"/>
                      <a:pt x="9" y="11"/>
                      <a:pt x="8" y="12"/>
                    </a:cubicBezTo>
                    <a:cubicBezTo>
                      <a:pt x="7" y="12"/>
                      <a:pt x="6" y="13"/>
                      <a:pt x="6" y="13"/>
                    </a:cubicBezTo>
                    <a:cubicBezTo>
                      <a:pt x="5" y="13"/>
                      <a:pt x="4" y="14"/>
                      <a:pt x="3" y="14"/>
                    </a:cubicBezTo>
                    <a:cubicBezTo>
                      <a:pt x="2" y="14"/>
                      <a:pt x="1" y="14"/>
                      <a:pt x="0" y="14"/>
                    </a:cubicBezTo>
                    <a:cubicBezTo>
                      <a:pt x="0" y="6"/>
                      <a:pt x="0" y="6"/>
                      <a:pt x="0" y="6"/>
                    </a:cubicBezTo>
                    <a:cubicBezTo>
                      <a:pt x="3" y="6"/>
                      <a:pt x="5" y="5"/>
                      <a:pt x="8" y="3"/>
                    </a:cubicBezTo>
                    <a:cubicBezTo>
                      <a:pt x="10" y="2"/>
                      <a:pt x="12" y="1"/>
                      <a:pt x="13" y="0"/>
                    </a:cubicBezTo>
                    <a:lnTo>
                      <a:pt x="19" y="0"/>
                    </a:lnTo>
                    <a:close/>
                  </a:path>
                </a:pathLst>
              </a:custGeom>
              <a:solidFill>
                <a:srgbClr val="00BCF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0" name="Freeform 402"/>
              <p:cNvSpPr>
                <a:spLocks noEditPoints="1"/>
              </p:cNvSpPr>
              <p:nvPr/>
            </p:nvSpPr>
            <p:spPr bwMode="auto">
              <a:xfrm>
                <a:off x="10154421" y="5203729"/>
                <a:ext cx="139801" cy="196595"/>
              </a:xfrm>
              <a:custGeom>
                <a:avLst/>
                <a:gdLst>
                  <a:gd name="T0" fmla="*/ 16 w 32"/>
                  <a:gd name="T1" fmla="*/ 45 h 45"/>
                  <a:gd name="T2" fmla="*/ 0 w 32"/>
                  <a:gd name="T3" fmla="*/ 23 h 45"/>
                  <a:gd name="T4" fmla="*/ 5 w 32"/>
                  <a:gd name="T5" fmla="*/ 6 h 45"/>
                  <a:gd name="T6" fmla="*/ 17 w 32"/>
                  <a:gd name="T7" fmla="*/ 0 h 45"/>
                  <a:gd name="T8" fmla="*/ 32 w 32"/>
                  <a:gd name="T9" fmla="*/ 22 h 45"/>
                  <a:gd name="T10" fmla="*/ 28 w 32"/>
                  <a:gd name="T11" fmla="*/ 39 h 45"/>
                  <a:gd name="T12" fmla="*/ 16 w 32"/>
                  <a:gd name="T13" fmla="*/ 45 h 45"/>
                  <a:gd name="T14" fmla="*/ 16 w 32"/>
                  <a:gd name="T15" fmla="*/ 7 h 45"/>
                  <a:gd name="T16" fmla="*/ 10 w 32"/>
                  <a:gd name="T17" fmla="*/ 23 h 45"/>
                  <a:gd name="T18" fmla="*/ 16 w 32"/>
                  <a:gd name="T19" fmla="*/ 38 h 45"/>
                  <a:gd name="T20" fmla="*/ 22 w 32"/>
                  <a:gd name="T21" fmla="*/ 22 h 45"/>
                  <a:gd name="T22" fmla="*/ 16 w 32"/>
                  <a:gd name="T23" fmla="*/ 7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2" h="45">
                    <a:moveTo>
                      <a:pt x="16" y="45"/>
                    </a:moveTo>
                    <a:cubicBezTo>
                      <a:pt x="5" y="45"/>
                      <a:pt x="0" y="38"/>
                      <a:pt x="0" y="23"/>
                    </a:cubicBezTo>
                    <a:cubicBezTo>
                      <a:pt x="0" y="16"/>
                      <a:pt x="2" y="10"/>
                      <a:pt x="5" y="6"/>
                    </a:cubicBezTo>
                    <a:cubicBezTo>
                      <a:pt x="7" y="2"/>
                      <a:pt x="11" y="0"/>
                      <a:pt x="17" y="0"/>
                    </a:cubicBezTo>
                    <a:cubicBezTo>
                      <a:pt x="27" y="0"/>
                      <a:pt x="32" y="7"/>
                      <a:pt x="32" y="22"/>
                    </a:cubicBezTo>
                    <a:cubicBezTo>
                      <a:pt x="32" y="29"/>
                      <a:pt x="30" y="35"/>
                      <a:pt x="28" y="39"/>
                    </a:cubicBezTo>
                    <a:cubicBezTo>
                      <a:pt x="25" y="43"/>
                      <a:pt x="21" y="45"/>
                      <a:pt x="16" y="45"/>
                    </a:cubicBezTo>
                    <a:close/>
                    <a:moveTo>
                      <a:pt x="16" y="7"/>
                    </a:moveTo>
                    <a:cubicBezTo>
                      <a:pt x="12" y="7"/>
                      <a:pt x="10" y="13"/>
                      <a:pt x="10" y="23"/>
                    </a:cubicBezTo>
                    <a:cubicBezTo>
                      <a:pt x="10" y="33"/>
                      <a:pt x="12" y="38"/>
                      <a:pt x="16" y="38"/>
                    </a:cubicBezTo>
                    <a:cubicBezTo>
                      <a:pt x="20" y="38"/>
                      <a:pt x="22" y="33"/>
                      <a:pt x="22" y="22"/>
                    </a:cubicBezTo>
                    <a:cubicBezTo>
                      <a:pt x="22" y="12"/>
                      <a:pt x="20" y="7"/>
                      <a:pt x="16" y="7"/>
                    </a:cubicBezTo>
                    <a:close/>
                  </a:path>
                </a:pathLst>
              </a:custGeom>
              <a:solidFill>
                <a:srgbClr val="0072C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1" name="Rectangle 403"/>
              <p:cNvSpPr>
                <a:spLocks noChangeArrowheads="1"/>
              </p:cNvSpPr>
              <p:nvPr/>
            </p:nvSpPr>
            <p:spPr bwMode="auto">
              <a:xfrm>
                <a:off x="9514393" y="1791707"/>
                <a:ext cx="380084" cy="736140"/>
              </a:xfrm>
              <a:prstGeom prst="rect">
                <a:avLst/>
              </a:prstGeom>
              <a:solidFill>
                <a:srgbClr val="00205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2" name="Rectangle 404"/>
              <p:cNvSpPr>
                <a:spLocks noChangeArrowheads="1"/>
              </p:cNvSpPr>
              <p:nvPr/>
            </p:nvSpPr>
            <p:spPr bwMode="auto">
              <a:xfrm>
                <a:off x="10263640" y="1953352"/>
                <a:ext cx="323290" cy="574495"/>
              </a:xfrm>
              <a:prstGeom prst="rect">
                <a:avLst/>
              </a:prstGeom>
              <a:solidFill>
                <a:srgbClr val="00205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3" name="Rectangle 405"/>
              <p:cNvSpPr>
                <a:spLocks noChangeArrowheads="1"/>
              </p:cNvSpPr>
              <p:nvPr/>
            </p:nvSpPr>
            <p:spPr bwMode="auto">
              <a:xfrm>
                <a:off x="10263640" y="1669381"/>
                <a:ext cx="69901" cy="570127"/>
              </a:xfrm>
              <a:prstGeom prst="rect">
                <a:avLst/>
              </a:prstGeom>
              <a:solidFill>
                <a:srgbClr val="00205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4" name="Rectangle 406"/>
              <p:cNvSpPr>
                <a:spLocks noChangeArrowheads="1"/>
              </p:cNvSpPr>
              <p:nvPr/>
            </p:nvSpPr>
            <p:spPr bwMode="auto">
              <a:xfrm>
                <a:off x="9745939" y="1643168"/>
                <a:ext cx="386638" cy="884679"/>
              </a:xfrm>
              <a:prstGeom prst="rect">
                <a:avLst/>
              </a:prstGeom>
              <a:solidFill>
                <a:srgbClr val="0072C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5" name="Rectangle 407"/>
              <p:cNvSpPr>
                <a:spLocks noChangeArrowheads="1"/>
              </p:cNvSpPr>
              <p:nvPr/>
            </p:nvSpPr>
            <p:spPr bwMode="auto">
              <a:xfrm>
                <a:off x="10018988" y="1568899"/>
                <a:ext cx="244652" cy="958949"/>
              </a:xfrm>
              <a:prstGeom prst="rect">
                <a:avLst/>
              </a:prstGeom>
              <a:solidFill>
                <a:srgbClr val="0072C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6" name="Rectangle 408"/>
              <p:cNvSpPr>
                <a:spLocks noChangeArrowheads="1"/>
              </p:cNvSpPr>
              <p:nvPr/>
            </p:nvSpPr>
            <p:spPr bwMode="auto">
              <a:xfrm>
                <a:off x="9894478" y="1879083"/>
                <a:ext cx="211886" cy="648765"/>
              </a:xfrm>
              <a:prstGeom prst="rect">
                <a:avLst/>
              </a:prstGeom>
              <a:solidFill>
                <a:srgbClr val="00BCF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9" name="Freeform 6"/>
            <p:cNvSpPr>
              <a:spLocks/>
            </p:cNvSpPr>
            <p:nvPr/>
          </p:nvSpPr>
          <p:spPr bwMode="auto">
            <a:xfrm>
              <a:off x="8804228" y="4734541"/>
              <a:ext cx="639058" cy="642794"/>
            </a:xfrm>
            <a:custGeom>
              <a:avLst/>
              <a:gdLst>
                <a:gd name="T0" fmla="*/ 256 w 513"/>
                <a:gd name="T1" fmla="*/ 0 h 516"/>
                <a:gd name="T2" fmla="*/ 229 w 513"/>
                <a:gd name="T3" fmla="*/ 3 h 516"/>
                <a:gd name="T4" fmla="*/ 204 w 513"/>
                <a:gd name="T5" fmla="*/ 5 h 516"/>
                <a:gd name="T6" fmla="*/ 180 w 513"/>
                <a:gd name="T7" fmla="*/ 11 h 516"/>
                <a:gd name="T8" fmla="*/ 158 w 513"/>
                <a:gd name="T9" fmla="*/ 19 h 516"/>
                <a:gd name="T10" fmla="*/ 133 w 513"/>
                <a:gd name="T11" fmla="*/ 33 h 516"/>
                <a:gd name="T12" fmla="*/ 114 w 513"/>
                <a:gd name="T13" fmla="*/ 43 h 516"/>
                <a:gd name="T14" fmla="*/ 92 w 513"/>
                <a:gd name="T15" fmla="*/ 60 h 516"/>
                <a:gd name="T16" fmla="*/ 76 w 513"/>
                <a:gd name="T17" fmla="*/ 76 h 516"/>
                <a:gd name="T18" fmla="*/ 57 w 513"/>
                <a:gd name="T19" fmla="*/ 93 h 516"/>
                <a:gd name="T20" fmla="*/ 43 w 513"/>
                <a:gd name="T21" fmla="*/ 114 h 516"/>
                <a:gd name="T22" fmla="*/ 30 w 513"/>
                <a:gd name="T23" fmla="*/ 136 h 516"/>
                <a:gd name="T24" fmla="*/ 19 w 513"/>
                <a:gd name="T25" fmla="*/ 158 h 516"/>
                <a:gd name="T26" fmla="*/ 10 w 513"/>
                <a:gd name="T27" fmla="*/ 180 h 516"/>
                <a:gd name="T28" fmla="*/ 2 w 513"/>
                <a:gd name="T29" fmla="*/ 207 h 516"/>
                <a:gd name="T30" fmla="*/ 0 w 513"/>
                <a:gd name="T31" fmla="*/ 232 h 516"/>
                <a:gd name="T32" fmla="*/ 0 w 513"/>
                <a:gd name="T33" fmla="*/ 259 h 516"/>
                <a:gd name="T34" fmla="*/ 0 w 513"/>
                <a:gd name="T35" fmla="*/ 286 h 516"/>
                <a:gd name="T36" fmla="*/ 2 w 513"/>
                <a:gd name="T37" fmla="*/ 308 h 516"/>
                <a:gd name="T38" fmla="*/ 10 w 513"/>
                <a:gd name="T39" fmla="*/ 335 h 516"/>
                <a:gd name="T40" fmla="*/ 19 w 513"/>
                <a:gd name="T41" fmla="*/ 357 h 516"/>
                <a:gd name="T42" fmla="*/ 30 w 513"/>
                <a:gd name="T43" fmla="*/ 382 h 516"/>
                <a:gd name="T44" fmla="*/ 43 w 513"/>
                <a:gd name="T45" fmla="*/ 401 h 516"/>
                <a:gd name="T46" fmla="*/ 57 w 513"/>
                <a:gd name="T47" fmla="*/ 423 h 516"/>
                <a:gd name="T48" fmla="*/ 76 w 513"/>
                <a:gd name="T49" fmla="*/ 439 h 516"/>
                <a:gd name="T50" fmla="*/ 92 w 513"/>
                <a:gd name="T51" fmla="*/ 458 h 516"/>
                <a:gd name="T52" fmla="*/ 114 w 513"/>
                <a:gd name="T53" fmla="*/ 472 h 516"/>
                <a:gd name="T54" fmla="*/ 133 w 513"/>
                <a:gd name="T55" fmla="*/ 483 h 516"/>
                <a:gd name="T56" fmla="*/ 158 w 513"/>
                <a:gd name="T57" fmla="*/ 494 h 516"/>
                <a:gd name="T58" fmla="*/ 180 w 513"/>
                <a:gd name="T59" fmla="*/ 505 h 516"/>
                <a:gd name="T60" fmla="*/ 204 w 513"/>
                <a:gd name="T61" fmla="*/ 510 h 516"/>
                <a:gd name="T62" fmla="*/ 229 w 513"/>
                <a:gd name="T63" fmla="*/ 513 h 516"/>
                <a:gd name="T64" fmla="*/ 256 w 513"/>
                <a:gd name="T65" fmla="*/ 516 h 516"/>
                <a:gd name="T66" fmla="*/ 283 w 513"/>
                <a:gd name="T67" fmla="*/ 513 h 516"/>
                <a:gd name="T68" fmla="*/ 305 w 513"/>
                <a:gd name="T69" fmla="*/ 510 h 516"/>
                <a:gd name="T70" fmla="*/ 333 w 513"/>
                <a:gd name="T71" fmla="*/ 505 h 516"/>
                <a:gd name="T72" fmla="*/ 354 w 513"/>
                <a:gd name="T73" fmla="*/ 494 h 516"/>
                <a:gd name="T74" fmla="*/ 376 w 513"/>
                <a:gd name="T75" fmla="*/ 483 h 516"/>
                <a:gd name="T76" fmla="*/ 398 w 513"/>
                <a:gd name="T77" fmla="*/ 472 h 516"/>
                <a:gd name="T78" fmla="*/ 417 w 513"/>
                <a:gd name="T79" fmla="*/ 458 h 516"/>
                <a:gd name="T80" fmla="*/ 436 w 513"/>
                <a:gd name="T81" fmla="*/ 442 h 516"/>
                <a:gd name="T82" fmla="*/ 450 w 513"/>
                <a:gd name="T83" fmla="*/ 426 h 516"/>
                <a:gd name="T84" fmla="*/ 466 w 513"/>
                <a:gd name="T85" fmla="*/ 404 h 516"/>
                <a:gd name="T86" fmla="*/ 480 w 513"/>
                <a:gd name="T87" fmla="*/ 385 h 516"/>
                <a:gd name="T88" fmla="*/ 488 w 513"/>
                <a:gd name="T89" fmla="*/ 360 h 516"/>
                <a:gd name="T90" fmla="*/ 502 w 513"/>
                <a:gd name="T91" fmla="*/ 338 h 516"/>
                <a:gd name="T92" fmla="*/ 507 w 513"/>
                <a:gd name="T93" fmla="*/ 314 h 516"/>
                <a:gd name="T94" fmla="*/ 510 w 513"/>
                <a:gd name="T95" fmla="*/ 292 h 516"/>
                <a:gd name="T96" fmla="*/ 513 w 513"/>
                <a:gd name="T97" fmla="*/ 265 h 516"/>
                <a:gd name="T98" fmla="*/ 256 w 513"/>
                <a:gd name="T99" fmla="*/ 265 h 516"/>
                <a:gd name="T100" fmla="*/ 256 w 513"/>
                <a:gd name="T101" fmla="*/ 0 h 5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513" h="516">
                  <a:moveTo>
                    <a:pt x="256" y="0"/>
                  </a:moveTo>
                  <a:lnTo>
                    <a:pt x="229" y="3"/>
                  </a:lnTo>
                  <a:lnTo>
                    <a:pt x="204" y="5"/>
                  </a:lnTo>
                  <a:lnTo>
                    <a:pt x="180" y="11"/>
                  </a:lnTo>
                  <a:lnTo>
                    <a:pt x="158" y="19"/>
                  </a:lnTo>
                  <a:lnTo>
                    <a:pt x="133" y="33"/>
                  </a:lnTo>
                  <a:lnTo>
                    <a:pt x="114" y="43"/>
                  </a:lnTo>
                  <a:lnTo>
                    <a:pt x="92" y="60"/>
                  </a:lnTo>
                  <a:lnTo>
                    <a:pt x="76" y="76"/>
                  </a:lnTo>
                  <a:lnTo>
                    <a:pt x="57" y="93"/>
                  </a:lnTo>
                  <a:lnTo>
                    <a:pt x="43" y="114"/>
                  </a:lnTo>
                  <a:lnTo>
                    <a:pt x="30" y="136"/>
                  </a:lnTo>
                  <a:lnTo>
                    <a:pt x="19" y="158"/>
                  </a:lnTo>
                  <a:lnTo>
                    <a:pt x="10" y="180"/>
                  </a:lnTo>
                  <a:lnTo>
                    <a:pt x="2" y="207"/>
                  </a:lnTo>
                  <a:lnTo>
                    <a:pt x="0" y="232"/>
                  </a:lnTo>
                  <a:lnTo>
                    <a:pt x="0" y="259"/>
                  </a:lnTo>
                  <a:lnTo>
                    <a:pt x="0" y="286"/>
                  </a:lnTo>
                  <a:lnTo>
                    <a:pt x="2" y="308"/>
                  </a:lnTo>
                  <a:lnTo>
                    <a:pt x="10" y="335"/>
                  </a:lnTo>
                  <a:lnTo>
                    <a:pt x="19" y="357"/>
                  </a:lnTo>
                  <a:lnTo>
                    <a:pt x="30" y="382"/>
                  </a:lnTo>
                  <a:lnTo>
                    <a:pt x="43" y="401"/>
                  </a:lnTo>
                  <a:lnTo>
                    <a:pt x="57" y="423"/>
                  </a:lnTo>
                  <a:lnTo>
                    <a:pt x="76" y="439"/>
                  </a:lnTo>
                  <a:lnTo>
                    <a:pt x="92" y="458"/>
                  </a:lnTo>
                  <a:lnTo>
                    <a:pt x="114" y="472"/>
                  </a:lnTo>
                  <a:lnTo>
                    <a:pt x="133" y="483"/>
                  </a:lnTo>
                  <a:lnTo>
                    <a:pt x="158" y="494"/>
                  </a:lnTo>
                  <a:lnTo>
                    <a:pt x="180" y="505"/>
                  </a:lnTo>
                  <a:lnTo>
                    <a:pt x="204" y="510"/>
                  </a:lnTo>
                  <a:lnTo>
                    <a:pt x="229" y="513"/>
                  </a:lnTo>
                  <a:lnTo>
                    <a:pt x="256" y="516"/>
                  </a:lnTo>
                  <a:lnTo>
                    <a:pt x="283" y="513"/>
                  </a:lnTo>
                  <a:lnTo>
                    <a:pt x="305" y="510"/>
                  </a:lnTo>
                  <a:lnTo>
                    <a:pt x="333" y="505"/>
                  </a:lnTo>
                  <a:lnTo>
                    <a:pt x="354" y="494"/>
                  </a:lnTo>
                  <a:lnTo>
                    <a:pt x="376" y="483"/>
                  </a:lnTo>
                  <a:lnTo>
                    <a:pt x="398" y="472"/>
                  </a:lnTo>
                  <a:lnTo>
                    <a:pt x="417" y="458"/>
                  </a:lnTo>
                  <a:lnTo>
                    <a:pt x="436" y="442"/>
                  </a:lnTo>
                  <a:lnTo>
                    <a:pt x="450" y="426"/>
                  </a:lnTo>
                  <a:lnTo>
                    <a:pt x="466" y="404"/>
                  </a:lnTo>
                  <a:lnTo>
                    <a:pt x="480" y="385"/>
                  </a:lnTo>
                  <a:lnTo>
                    <a:pt x="488" y="360"/>
                  </a:lnTo>
                  <a:lnTo>
                    <a:pt x="502" y="338"/>
                  </a:lnTo>
                  <a:lnTo>
                    <a:pt x="507" y="314"/>
                  </a:lnTo>
                  <a:lnTo>
                    <a:pt x="510" y="292"/>
                  </a:lnTo>
                  <a:lnTo>
                    <a:pt x="513" y="265"/>
                  </a:lnTo>
                  <a:lnTo>
                    <a:pt x="256" y="265"/>
                  </a:lnTo>
                  <a:lnTo>
                    <a:pt x="256"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 name="Freeform 9"/>
            <p:cNvSpPr>
              <a:spLocks/>
            </p:cNvSpPr>
            <p:nvPr/>
          </p:nvSpPr>
          <p:spPr bwMode="auto">
            <a:xfrm>
              <a:off x="7522376" y="5114487"/>
              <a:ext cx="2178775" cy="1639375"/>
            </a:xfrm>
            <a:custGeom>
              <a:avLst/>
              <a:gdLst>
                <a:gd name="T0" fmla="*/ 641 w 641"/>
                <a:gd name="T1" fmla="*/ 13 h 482"/>
                <a:gd name="T2" fmla="*/ 628 w 641"/>
                <a:gd name="T3" fmla="*/ 0 h 482"/>
                <a:gd name="T4" fmla="*/ 13 w 641"/>
                <a:gd name="T5" fmla="*/ 0 h 482"/>
                <a:gd name="T6" fmla="*/ 0 w 641"/>
                <a:gd name="T7" fmla="*/ 13 h 482"/>
                <a:gd name="T8" fmla="*/ 0 w 641"/>
                <a:gd name="T9" fmla="*/ 432 h 482"/>
                <a:gd name="T10" fmla="*/ 13 w 641"/>
                <a:gd name="T11" fmla="*/ 445 h 482"/>
                <a:gd name="T12" fmla="*/ 297 w 641"/>
                <a:gd name="T13" fmla="*/ 445 h 482"/>
                <a:gd name="T14" fmla="*/ 288 w 641"/>
                <a:gd name="T15" fmla="*/ 473 h 482"/>
                <a:gd name="T16" fmla="*/ 231 w 641"/>
                <a:gd name="T17" fmla="*/ 473 h 482"/>
                <a:gd name="T18" fmla="*/ 231 w 641"/>
                <a:gd name="T19" fmla="*/ 482 h 482"/>
                <a:gd name="T20" fmla="*/ 407 w 641"/>
                <a:gd name="T21" fmla="*/ 482 h 482"/>
                <a:gd name="T22" fmla="*/ 407 w 641"/>
                <a:gd name="T23" fmla="*/ 473 h 482"/>
                <a:gd name="T24" fmla="*/ 360 w 641"/>
                <a:gd name="T25" fmla="*/ 473 h 482"/>
                <a:gd name="T26" fmla="*/ 351 w 641"/>
                <a:gd name="T27" fmla="*/ 445 h 482"/>
                <a:gd name="T28" fmla="*/ 628 w 641"/>
                <a:gd name="T29" fmla="*/ 445 h 482"/>
                <a:gd name="T30" fmla="*/ 641 w 641"/>
                <a:gd name="T31" fmla="*/ 432 h 482"/>
                <a:gd name="T32" fmla="*/ 641 w 641"/>
                <a:gd name="T33" fmla="*/ 13 h 4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41" h="482">
                  <a:moveTo>
                    <a:pt x="641" y="13"/>
                  </a:moveTo>
                  <a:cubicBezTo>
                    <a:pt x="641" y="6"/>
                    <a:pt x="635" y="0"/>
                    <a:pt x="628" y="0"/>
                  </a:cubicBezTo>
                  <a:cubicBezTo>
                    <a:pt x="13" y="0"/>
                    <a:pt x="13" y="0"/>
                    <a:pt x="13" y="0"/>
                  </a:cubicBezTo>
                  <a:cubicBezTo>
                    <a:pt x="6" y="0"/>
                    <a:pt x="0" y="6"/>
                    <a:pt x="0" y="13"/>
                  </a:cubicBezTo>
                  <a:cubicBezTo>
                    <a:pt x="0" y="432"/>
                    <a:pt x="0" y="432"/>
                    <a:pt x="0" y="432"/>
                  </a:cubicBezTo>
                  <a:cubicBezTo>
                    <a:pt x="0" y="439"/>
                    <a:pt x="6" y="445"/>
                    <a:pt x="13" y="445"/>
                  </a:cubicBezTo>
                  <a:cubicBezTo>
                    <a:pt x="297" y="445"/>
                    <a:pt x="297" y="445"/>
                    <a:pt x="297" y="445"/>
                  </a:cubicBezTo>
                  <a:cubicBezTo>
                    <a:pt x="288" y="473"/>
                    <a:pt x="288" y="473"/>
                    <a:pt x="288" y="473"/>
                  </a:cubicBezTo>
                  <a:cubicBezTo>
                    <a:pt x="231" y="473"/>
                    <a:pt x="231" y="473"/>
                    <a:pt x="231" y="473"/>
                  </a:cubicBezTo>
                  <a:cubicBezTo>
                    <a:pt x="231" y="482"/>
                    <a:pt x="231" y="482"/>
                    <a:pt x="231" y="482"/>
                  </a:cubicBezTo>
                  <a:cubicBezTo>
                    <a:pt x="407" y="482"/>
                    <a:pt x="407" y="482"/>
                    <a:pt x="407" y="482"/>
                  </a:cubicBezTo>
                  <a:cubicBezTo>
                    <a:pt x="407" y="473"/>
                    <a:pt x="407" y="473"/>
                    <a:pt x="407" y="473"/>
                  </a:cubicBezTo>
                  <a:cubicBezTo>
                    <a:pt x="360" y="473"/>
                    <a:pt x="360" y="473"/>
                    <a:pt x="360" y="473"/>
                  </a:cubicBezTo>
                  <a:cubicBezTo>
                    <a:pt x="351" y="445"/>
                    <a:pt x="351" y="445"/>
                    <a:pt x="351" y="445"/>
                  </a:cubicBezTo>
                  <a:cubicBezTo>
                    <a:pt x="628" y="445"/>
                    <a:pt x="628" y="445"/>
                    <a:pt x="628" y="445"/>
                  </a:cubicBezTo>
                  <a:cubicBezTo>
                    <a:pt x="635" y="445"/>
                    <a:pt x="641" y="439"/>
                    <a:pt x="641" y="432"/>
                  </a:cubicBezTo>
                  <a:lnTo>
                    <a:pt x="641" y="13"/>
                  </a:lnTo>
                  <a:close/>
                </a:path>
              </a:pathLst>
            </a:custGeom>
            <a:solidFill>
              <a:srgbClr val="00396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 name="Rectangle 10"/>
            <p:cNvSpPr>
              <a:spLocks noChangeArrowheads="1"/>
            </p:cNvSpPr>
            <p:nvPr/>
          </p:nvSpPr>
          <p:spPr bwMode="auto">
            <a:xfrm>
              <a:off x="7575943" y="5169299"/>
              <a:ext cx="2070396" cy="1165999"/>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 name="Rectangle 11"/>
            <p:cNvSpPr>
              <a:spLocks noChangeArrowheads="1"/>
            </p:cNvSpPr>
            <p:nvPr/>
          </p:nvSpPr>
          <p:spPr bwMode="auto">
            <a:xfrm>
              <a:off x="8195068" y="5883100"/>
              <a:ext cx="271568" cy="41109"/>
            </a:xfrm>
            <a:prstGeom prst="rect">
              <a:avLst/>
            </a:prstGeom>
            <a:solidFill>
              <a:srgbClr val="0072C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 name="Rectangle 12"/>
            <p:cNvSpPr>
              <a:spLocks noChangeArrowheads="1"/>
            </p:cNvSpPr>
            <p:nvPr/>
          </p:nvSpPr>
          <p:spPr bwMode="auto">
            <a:xfrm>
              <a:off x="8126553" y="5883100"/>
              <a:ext cx="44846" cy="41109"/>
            </a:xfrm>
            <a:prstGeom prst="rect">
              <a:avLst/>
            </a:prstGeom>
            <a:solidFill>
              <a:srgbClr val="0072C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 name="Rectangle 13"/>
            <p:cNvSpPr>
              <a:spLocks noChangeArrowheads="1"/>
            </p:cNvSpPr>
            <p:nvPr/>
          </p:nvSpPr>
          <p:spPr bwMode="auto">
            <a:xfrm>
              <a:off x="8195068" y="5971546"/>
              <a:ext cx="295237" cy="41109"/>
            </a:xfrm>
            <a:prstGeom prst="rect">
              <a:avLst/>
            </a:prstGeom>
            <a:solidFill>
              <a:srgbClr val="0072C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 name="Rectangle 14"/>
            <p:cNvSpPr>
              <a:spLocks noChangeArrowheads="1"/>
            </p:cNvSpPr>
            <p:nvPr/>
          </p:nvSpPr>
          <p:spPr bwMode="auto">
            <a:xfrm>
              <a:off x="8126553" y="5971546"/>
              <a:ext cx="44846" cy="41109"/>
            </a:xfrm>
            <a:prstGeom prst="rect">
              <a:avLst/>
            </a:prstGeom>
            <a:solidFill>
              <a:srgbClr val="0072C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 name="Rectangle 15"/>
            <p:cNvSpPr>
              <a:spLocks noChangeArrowheads="1"/>
            </p:cNvSpPr>
            <p:nvPr/>
          </p:nvSpPr>
          <p:spPr bwMode="auto">
            <a:xfrm>
              <a:off x="8195068" y="6056256"/>
              <a:ext cx="218002" cy="41109"/>
            </a:xfrm>
            <a:prstGeom prst="rect">
              <a:avLst/>
            </a:prstGeom>
            <a:solidFill>
              <a:srgbClr val="0072C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 name="Rectangle 16"/>
            <p:cNvSpPr>
              <a:spLocks noChangeArrowheads="1"/>
            </p:cNvSpPr>
            <p:nvPr/>
          </p:nvSpPr>
          <p:spPr bwMode="auto">
            <a:xfrm>
              <a:off x="8126553" y="6056256"/>
              <a:ext cx="44846" cy="41109"/>
            </a:xfrm>
            <a:prstGeom prst="rect">
              <a:avLst/>
            </a:prstGeom>
            <a:solidFill>
              <a:srgbClr val="0072C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 name="Rectangle 17"/>
            <p:cNvSpPr>
              <a:spLocks noChangeArrowheads="1"/>
            </p:cNvSpPr>
            <p:nvPr/>
          </p:nvSpPr>
          <p:spPr bwMode="auto">
            <a:xfrm>
              <a:off x="8429264" y="5560457"/>
              <a:ext cx="54812" cy="231705"/>
            </a:xfrm>
            <a:prstGeom prst="rect">
              <a:avLst/>
            </a:prstGeom>
            <a:solidFill>
              <a:srgbClr val="34103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 name="Rectangle 18"/>
            <p:cNvSpPr>
              <a:spLocks noChangeArrowheads="1"/>
            </p:cNvSpPr>
            <p:nvPr/>
          </p:nvSpPr>
          <p:spPr bwMode="auto">
            <a:xfrm>
              <a:off x="8354521" y="5729876"/>
              <a:ext cx="54812" cy="62286"/>
            </a:xfrm>
            <a:prstGeom prst="rect">
              <a:avLst/>
            </a:prstGeom>
            <a:solidFill>
              <a:srgbClr val="4E195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 name="Rectangle 19"/>
            <p:cNvSpPr>
              <a:spLocks noChangeArrowheads="1"/>
            </p:cNvSpPr>
            <p:nvPr/>
          </p:nvSpPr>
          <p:spPr bwMode="auto">
            <a:xfrm>
              <a:off x="8279777" y="5631464"/>
              <a:ext cx="54812" cy="160699"/>
            </a:xfrm>
            <a:prstGeom prst="rect">
              <a:avLst/>
            </a:prstGeom>
            <a:solidFill>
              <a:srgbClr val="B957D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3" name="Rectangle 20"/>
            <p:cNvSpPr>
              <a:spLocks noChangeArrowheads="1"/>
            </p:cNvSpPr>
            <p:nvPr/>
          </p:nvSpPr>
          <p:spPr bwMode="auto">
            <a:xfrm>
              <a:off x="8202542" y="5591600"/>
              <a:ext cx="49829" cy="200562"/>
            </a:xfrm>
            <a:prstGeom prst="rect">
              <a:avLst/>
            </a:prstGeom>
            <a:solidFill>
              <a:srgbClr val="68217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4" name="Rectangle 21"/>
            <p:cNvSpPr>
              <a:spLocks noChangeArrowheads="1"/>
            </p:cNvSpPr>
            <p:nvPr/>
          </p:nvSpPr>
          <p:spPr bwMode="auto">
            <a:xfrm>
              <a:off x="8124062" y="5666344"/>
              <a:ext cx="53567" cy="125819"/>
            </a:xfrm>
            <a:prstGeom prst="rect">
              <a:avLst/>
            </a:prstGeom>
            <a:solidFill>
              <a:srgbClr val="D08FE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5" name="Freeform 22"/>
            <p:cNvSpPr>
              <a:spLocks/>
            </p:cNvSpPr>
            <p:nvPr/>
          </p:nvSpPr>
          <p:spPr bwMode="auto">
            <a:xfrm>
              <a:off x="8613632" y="5652641"/>
              <a:ext cx="431021" cy="431021"/>
            </a:xfrm>
            <a:custGeom>
              <a:avLst/>
              <a:gdLst>
                <a:gd name="T0" fmla="*/ 172 w 346"/>
                <a:gd name="T1" fmla="*/ 0 h 346"/>
                <a:gd name="T2" fmla="*/ 172 w 346"/>
                <a:gd name="T3" fmla="*/ 0 h 346"/>
                <a:gd name="T4" fmla="*/ 155 w 346"/>
                <a:gd name="T5" fmla="*/ 0 h 346"/>
                <a:gd name="T6" fmla="*/ 136 w 346"/>
                <a:gd name="T7" fmla="*/ 2 h 346"/>
                <a:gd name="T8" fmla="*/ 123 w 346"/>
                <a:gd name="T9" fmla="*/ 8 h 346"/>
                <a:gd name="T10" fmla="*/ 106 w 346"/>
                <a:gd name="T11" fmla="*/ 13 h 346"/>
                <a:gd name="T12" fmla="*/ 90 w 346"/>
                <a:gd name="T13" fmla="*/ 22 h 346"/>
                <a:gd name="T14" fmla="*/ 76 w 346"/>
                <a:gd name="T15" fmla="*/ 27 h 346"/>
                <a:gd name="T16" fmla="*/ 63 w 346"/>
                <a:gd name="T17" fmla="*/ 41 h 346"/>
                <a:gd name="T18" fmla="*/ 52 w 346"/>
                <a:gd name="T19" fmla="*/ 49 h 346"/>
                <a:gd name="T20" fmla="*/ 38 w 346"/>
                <a:gd name="T21" fmla="*/ 62 h 346"/>
                <a:gd name="T22" fmla="*/ 30 w 346"/>
                <a:gd name="T23" fmla="*/ 76 h 346"/>
                <a:gd name="T24" fmla="*/ 19 w 346"/>
                <a:gd name="T25" fmla="*/ 92 h 346"/>
                <a:gd name="T26" fmla="*/ 13 w 346"/>
                <a:gd name="T27" fmla="*/ 106 h 346"/>
                <a:gd name="T28" fmla="*/ 8 w 346"/>
                <a:gd name="T29" fmla="*/ 120 h 346"/>
                <a:gd name="T30" fmla="*/ 2 w 346"/>
                <a:gd name="T31" fmla="*/ 139 h 346"/>
                <a:gd name="T32" fmla="*/ 0 w 346"/>
                <a:gd name="T33" fmla="*/ 155 h 346"/>
                <a:gd name="T34" fmla="*/ 0 w 346"/>
                <a:gd name="T35" fmla="*/ 174 h 346"/>
                <a:gd name="T36" fmla="*/ 0 w 346"/>
                <a:gd name="T37" fmla="*/ 191 h 346"/>
                <a:gd name="T38" fmla="*/ 2 w 346"/>
                <a:gd name="T39" fmla="*/ 207 h 346"/>
                <a:gd name="T40" fmla="*/ 8 w 346"/>
                <a:gd name="T41" fmla="*/ 226 h 346"/>
                <a:gd name="T42" fmla="*/ 13 w 346"/>
                <a:gd name="T43" fmla="*/ 240 h 346"/>
                <a:gd name="T44" fmla="*/ 19 w 346"/>
                <a:gd name="T45" fmla="*/ 256 h 346"/>
                <a:gd name="T46" fmla="*/ 30 w 346"/>
                <a:gd name="T47" fmla="*/ 270 h 346"/>
                <a:gd name="T48" fmla="*/ 38 w 346"/>
                <a:gd name="T49" fmla="*/ 284 h 346"/>
                <a:gd name="T50" fmla="*/ 52 w 346"/>
                <a:gd name="T51" fmla="*/ 297 h 346"/>
                <a:gd name="T52" fmla="*/ 63 w 346"/>
                <a:gd name="T53" fmla="*/ 308 h 346"/>
                <a:gd name="T54" fmla="*/ 76 w 346"/>
                <a:gd name="T55" fmla="*/ 319 h 346"/>
                <a:gd name="T56" fmla="*/ 90 w 346"/>
                <a:gd name="T57" fmla="*/ 324 h 346"/>
                <a:gd name="T58" fmla="*/ 106 w 346"/>
                <a:gd name="T59" fmla="*/ 333 h 346"/>
                <a:gd name="T60" fmla="*/ 123 w 346"/>
                <a:gd name="T61" fmla="*/ 338 h 346"/>
                <a:gd name="T62" fmla="*/ 136 w 346"/>
                <a:gd name="T63" fmla="*/ 344 h 346"/>
                <a:gd name="T64" fmla="*/ 155 w 346"/>
                <a:gd name="T65" fmla="*/ 346 h 346"/>
                <a:gd name="T66" fmla="*/ 172 w 346"/>
                <a:gd name="T67" fmla="*/ 346 h 346"/>
                <a:gd name="T68" fmla="*/ 191 w 346"/>
                <a:gd name="T69" fmla="*/ 346 h 346"/>
                <a:gd name="T70" fmla="*/ 207 w 346"/>
                <a:gd name="T71" fmla="*/ 344 h 346"/>
                <a:gd name="T72" fmla="*/ 224 w 346"/>
                <a:gd name="T73" fmla="*/ 338 h 346"/>
                <a:gd name="T74" fmla="*/ 240 w 346"/>
                <a:gd name="T75" fmla="*/ 333 h 346"/>
                <a:gd name="T76" fmla="*/ 254 w 346"/>
                <a:gd name="T77" fmla="*/ 324 h 346"/>
                <a:gd name="T78" fmla="*/ 270 w 346"/>
                <a:gd name="T79" fmla="*/ 319 h 346"/>
                <a:gd name="T80" fmla="*/ 281 w 346"/>
                <a:gd name="T81" fmla="*/ 308 h 346"/>
                <a:gd name="T82" fmla="*/ 294 w 346"/>
                <a:gd name="T83" fmla="*/ 297 h 346"/>
                <a:gd name="T84" fmla="*/ 305 w 346"/>
                <a:gd name="T85" fmla="*/ 286 h 346"/>
                <a:gd name="T86" fmla="*/ 314 w 346"/>
                <a:gd name="T87" fmla="*/ 273 h 346"/>
                <a:gd name="T88" fmla="*/ 325 w 346"/>
                <a:gd name="T89" fmla="*/ 259 h 346"/>
                <a:gd name="T90" fmla="*/ 330 w 346"/>
                <a:gd name="T91" fmla="*/ 243 h 346"/>
                <a:gd name="T92" fmla="*/ 338 w 346"/>
                <a:gd name="T93" fmla="*/ 226 h 346"/>
                <a:gd name="T94" fmla="*/ 341 w 346"/>
                <a:gd name="T95" fmla="*/ 213 h 346"/>
                <a:gd name="T96" fmla="*/ 344 w 346"/>
                <a:gd name="T97" fmla="*/ 196 h 346"/>
                <a:gd name="T98" fmla="*/ 346 w 346"/>
                <a:gd name="T99" fmla="*/ 177 h 346"/>
                <a:gd name="T100" fmla="*/ 172 w 346"/>
                <a:gd name="T101" fmla="*/ 177 h 346"/>
                <a:gd name="T102" fmla="*/ 172 w 346"/>
                <a:gd name="T103" fmla="*/ 0 h 3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346" h="346">
                  <a:moveTo>
                    <a:pt x="172" y="0"/>
                  </a:moveTo>
                  <a:lnTo>
                    <a:pt x="172" y="0"/>
                  </a:lnTo>
                  <a:lnTo>
                    <a:pt x="155" y="0"/>
                  </a:lnTo>
                  <a:lnTo>
                    <a:pt x="136" y="2"/>
                  </a:lnTo>
                  <a:lnTo>
                    <a:pt x="123" y="8"/>
                  </a:lnTo>
                  <a:lnTo>
                    <a:pt x="106" y="13"/>
                  </a:lnTo>
                  <a:lnTo>
                    <a:pt x="90" y="22"/>
                  </a:lnTo>
                  <a:lnTo>
                    <a:pt x="76" y="27"/>
                  </a:lnTo>
                  <a:lnTo>
                    <a:pt x="63" y="41"/>
                  </a:lnTo>
                  <a:lnTo>
                    <a:pt x="52" y="49"/>
                  </a:lnTo>
                  <a:lnTo>
                    <a:pt x="38" y="62"/>
                  </a:lnTo>
                  <a:lnTo>
                    <a:pt x="30" y="76"/>
                  </a:lnTo>
                  <a:lnTo>
                    <a:pt x="19" y="92"/>
                  </a:lnTo>
                  <a:lnTo>
                    <a:pt x="13" y="106"/>
                  </a:lnTo>
                  <a:lnTo>
                    <a:pt x="8" y="120"/>
                  </a:lnTo>
                  <a:lnTo>
                    <a:pt x="2" y="139"/>
                  </a:lnTo>
                  <a:lnTo>
                    <a:pt x="0" y="155"/>
                  </a:lnTo>
                  <a:lnTo>
                    <a:pt x="0" y="174"/>
                  </a:lnTo>
                  <a:lnTo>
                    <a:pt x="0" y="191"/>
                  </a:lnTo>
                  <a:lnTo>
                    <a:pt x="2" y="207"/>
                  </a:lnTo>
                  <a:lnTo>
                    <a:pt x="8" y="226"/>
                  </a:lnTo>
                  <a:lnTo>
                    <a:pt x="13" y="240"/>
                  </a:lnTo>
                  <a:lnTo>
                    <a:pt x="19" y="256"/>
                  </a:lnTo>
                  <a:lnTo>
                    <a:pt x="30" y="270"/>
                  </a:lnTo>
                  <a:lnTo>
                    <a:pt x="38" y="284"/>
                  </a:lnTo>
                  <a:lnTo>
                    <a:pt x="52" y="297"/>
                  </a:lnTo>
                  <a:lnTo>
                    <a:pt x="63" y="308"/>
                  </a:lnTo>
                  <a:lnTo>
                    <a:pt x="76" y="319"/>
                  </a:lnTo>
                  <a:lnTo>
                    <a:pt x="90" y="324"/>
                  </a:lnTo>
                  <a:lnTo>
                    <a:pt x="106" y="333"/>
                  </a:lnTo>
                  <a:lnTo>
                    <a:pt x="123" y="338"/>
                  </a:lnTo>
                  <a:lnTo>
                    <a:pt x="136" y="344"/>
                  </a:lnTo>
                  <a:lnTo>
                    <a:pt x="155" y="346"/>
                  </a:lnTo>
                  <a:lnTo>
                    <a:pt x="172" y="346"/>
                  </a:lnTo>
                  <a:lnTo>
                    <a:pt x="191" y="346"/>
                  </a:lnTo>
                  <a:lnTo>
                    <a:pt x="207" y="344"/>
                  </a:lnTo>
                  <a:lnTo>
                    <a:pt x="224" y="338"/>
                  </a:lnTo>
                  <a:lnTo>
                    <a:pt x="240" y="333"/>
                  </a:lnTo>
                  <a:lnTo>
                    <a:pt x="254" y="324"/>
                  </a:lnTo>
                  <a:lnTo>
                    <a:pt x="270" y="319"/>
                  </a:lnTo>
                  <a:lnTo>
                    <a:pt x="281" y="308"/>
                  </a:lnTo>
                  <a:lnTo>
                    <a:pt x="294" y="297"/>
                  </a:lnTo>
                  <a:lnTo>
                    <a:pt x="305" y="286"/>
                  </a:lnTo>
                  <a:lnTo>
                    <a:pt x="314" y="273"/>
                  </a:lnTo>
                  <a:lnTo>
                    <a:pt x="325" y="259"/>
                  </a:lnTo>
                  <a:lnTo>
                    <a:pt x="330" y="243"/>
                  </a:lnTo>
                  <a:lnTo>
                    <a:pt x="338" y="226"/>
                  </a:lnTo>
                  <a:lnTo>
                    <a:pt x="341" y="213"/>
                  </a:lnTo>
                  <a:lnTo>
                    <a:pt x="344" y="196"/>
                  </a:lnTo>
                  <a:lnTo>
                    <a:pt x="346" y="177"/>
                  </a:lnTo>
                  <a:lnTo>
                    <a:pt x="172" y="177"/>
                  </a:lnTo>
                  <a:lnTo>
                    <a:pt x="172" y="0"/>
                  </a:lnTo>
                  <a:close/>
                </a:path>
              </a:pathLst>
            </a:custGeom>
            <a:solidFill>
              <a:srgbClr val="DC3C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6" name="Rectangle 23"/>
            <p:cNvSpPr>
              <a:spLocks noChangeArrowheads="1"/>
            </p:cNvSpPr>
            <p:nvPr/>
          </p:nvSpPr>
          <p:spPr bwMode="auto">
            <a:xfrm>
              <a:off x="9079533" y="5318786"/>
              <a:ext cx="39863" cy="41109"/>
            </a:xfrm>
            <a:prstGeom prst="rect">
              <a:avLst/>
            </a:prstGeom>
            <a:solidFill>
              <a:srgbClr val="00827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7" name="Freeform 24"/>
            <p:cNvSpPr>
              <a:spLocks noEditPoints="1"/>
            </p:cNvSpPr>
            <p:nvPr/>
          </p:nvSpPr>
          <p:spPr bwMode="auto">
            <a:xfrm>
              <a:off x="7974575" y="5265220"/>
              <a:ext cx="1291818" cy="128310"/>
            </a:xfrm>
            <a:custGeom>
              <a:avLst/>
              <a:gdLst>
                <a:gd name="T0" fmla="*/ 0 w 1037"/>
                <a:gd name="T1" fmla="*/ 0 h 103"/>
                <a:gd name="T2" fmla="*/ 0 w 1037"/>
                <a:gd name="T3" fmla="*/ 103 h 103"/>
                <a:gd name="T4" fmla="*/ 1037 w 1037"/>
                <a:gd name="T5" fmla="*/ 103 h 103"/>
                <a:gd name="T6" fmla="*/ 1037 w 1037"/>
                <a:gd name="T7" fmla="*/ 0 h 103"/>
                <a:gd name="T8" fmla="*/ 0 w 1037"/>
                <a:gd name="T9" fmla="*/ 0 h 103"/>
                <a:gd name="T10" fmla="*/ 846 w 1037"/>
                <a:gd name="T11" fmla="*/ 87 h 103"/>
                <a:gd name="T12" fmla="*/ 783 w 1037"/>
                <a:gd name="T13" fmla="*/ 87 h 103"/>
                <a:gd name="T14" fmla="*/ 783 w 1037"/>
                <a:gd name="T15" fmla="*/ 71 h 103"/>
                <a:gd name="T16" fmla="*/ 846 w 1037"/>
                <a:gd name="T17" fmla="*/ 71 h 103"/>
                <a:gd name="T18" fmla="*/ 846 w 1037"/>
                <a:gd name="T19" fmla="*/ 87 h 103"/>
                <a:gd name="T20" fmla="*/ 930 w 1037"/>
                <a:gd name="T21" fmla="*/ 87 h 103"/>
                <a:gd name="T22" fmla="*/ 876 w 1037"/>
                <a:gd name="T23" fmla="*/ 87 h 103"/>
                <a:gd name="T24" fmla="*/ 876 w 1037"/>
                <a:gd name="T25" fmla="*/ 30 h 103"/>
                <a:gd name="T26" fmla="*/ 930 w 1037"/>
                <a:gd name="T27" fmla="*/ 30 h 103"/>
                <a:gd name="T28" fmla="*/ 930 w 1037"/>
                <a:gd name="T29" fmla="*/ 87 h 103"/>
                <a:gd name="T30" fmla="*/ 1015 w 1037"/>
                <a:gd name="T31" fmla="*/ 76 h 103"/>
                <a:gd name="T32" fmla="*/ 1004 w 1037"/>
                <a:gd name="T33" fmla="*/ 87 h 103"/>
                <a:gd name="T34" fmla="*/ 988 w 1037"/>
                <a:gd name="T35" fmla="*/ 73 h 103"/>
                <a:gd name="T36" fmla="*/ 971 w 1037"/>
                <a:gd name="T37" fmla="*/ 87 h 103"/>
                <a:gd name="T38" fmla="*/ 960 w 1037"/>
                <a:gd name="T39" fmla="*/ 76 h 103"/>
                <a:gd name="T40" fmla="*/ 974 w 1037"/>
                <a:gd name="T41" fmla="*/ 60 h 103"/>
                <a:gd name="T42" fmla="*/ 960 w 1037"/>
                <a:gd name="T43" fmla="*/ 43 h 103"/>
                <a:gd name="T44" fmla="*/ 971 w 1037"/>
                <a:gd name="T45" fmla="*/ 30 h 103"/>
                <a:gd name="T46" fmla="*/ 988 w 1037"/>
                <a:gd name="T47" fmla="*/ 46 h 103"/>
                <a:gd name="T48" fmla="*/ 1004 w 1037"/>
                <a:gd name="T49" fmla="*/ 30 h 103"/>
                <a:gd name="T50" fmla="*/ 1015 w 1037"/>
                <a:gd name="T51" fmla="*/ 43 h 103"/>
                <a:gd name="T52" fmla="*/ 999 w 1037"/>
                <a:gd name="T53" fmla="*/ 60 h 103"/>
                <a:gd name="T54" fmla="*/ 1015 w 1037"/>
                <a:gd name="T55" fmla="*/ 76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037" h="103">
                  <a:moveTo>
                    <a:pt x="0" y="0"/>
                  </a:moveTo>
                  <a:lnTo>
                    <a:pt x="0" y="103"/>
                  </a:lnTo>
                  <a:lnTo>
                    <a:pt x="1037" y="103"/>
                  </a:lnTo>
                  <a:lnTo>
                    <a:pt x="1037" y="0"/>
                  </a:lnTo>
                  <a:lnTo>
                    <a:pt x="0" y="0"/>
                  </a:lnTo>
                  <a:close/>
                  <a:moveTo>
                    <a:pt x="846" y="87"/>
                  </a:moveTo>
                  <a:lnTo>
                    <a:pt x="783" y="87"/>
                  </a:lnTo>
                  <a:lnTo>
                    <a:pt x="783" y="71"/>
                  </a:lnTo>
                  <a:lnTo>
                    <a:pt x="846" y="71"/>
                  </a:lnTo>
                  <a:lnTo>
                    <a:pt x="846" y="87"/>
                  </a:lnTo>
                  <a:close/>
                  <a:moveTo>
                    <a:pt x="930" y="87"/>
                  </a:moveTo>
                  <a:lnTo>
                    <a:pt x="876" y="87"/>
                  </a:lnTo>
                  <a:lnTo>
                    <a:pt x="876" y="30"/>
                  </a:lnTo>
                  <a:lnTo>
                    <a:pt x="930" y="30"/>
                  </a:lnTo>
                  <a:lnTo>
                    <a:pt x="930" y="87"/>
                  </a:lnTo>
                  <a:close/>
                  <a:moveTo>
                    <a:pt x="1015" y="76"/>
                  </a:moveTo>
                  <a:lnTo>
                    <a:pt x="1004" y="87"/>
                  </a:lnTo>
                  <a:lnTo>
                    <a:pt x="988" y="73"/>
                  </a:lnTo>
                  <a:lnTo>
                    <a:pt x="971" y="87"/>
                  </a:lnTo>
                  <a:lnTo>
                    <a:pt x="960" y="76"/>
                  </a:lnTo>
                  <a:lnTo>
                    <a:pt x="974" y="60"/>
                  </a:lnTo>
                  <a:lnTo>
                    <a:pt x="960" y="43"/>
                  </a:lnTo>
                  <a:lnTo>
                    <a:pt x="971" y="30"/>
                  </a:lnTo>
                  <a:lnTo>
                    <a:pt x="988" y="46"/>
                  </a:lnTo>
                  <a:lnTo>
                    <a:pt x="1004" y="30"/>
                  </a:lnTo>
                  <a:lnTo>
                    <a:pt x="1015" y="43"/>
                  </a:lnTo>
                  <a:lnTo>
                    <a:pt x="999" y="60"/>
                  </a:lnTo>
                  <a:lnTo>
                    <a:pt x="1015" y="76"/>
                  </a:lnTo>
                  <a:close/>
                </a:path>
              </a:pathLst>
            </a:custGeom>
            <a:solidFill>
              <a:srgbClr val="00827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8" name="Freeform 25"/>
            <p:cNvSpPr>
              <a:spLocks noEditPoints="1"/>
            </p:cNvSpPr>
            <p:nvPr/>
          </p:nvSpPr>
          <p:spPr bwMode="auto">
            <a:xfrm>
              <a:off x="7970837" y="5420936"/>
              <a:ext cx="1288081" cy="823425"/>
            </a:xfrm>
            <a:custGeom>
              <a:avLst/>
              <a:gdLst>
                <a:gd name="T0" fmla="*/ 0 w 1034"/>
                <a:gd name="T1" fmla="*/ 0 h 661"/>
                <a:gd name="T2" fmla="*/ 0 w 1034"/>
                <a:gd name="T3" fmla="*/ 661 h 661"/>
                <a:gd name="T4" fmla="*/ 1034 w 1034"/>
                <a:gd name="T5" fmla="*/ 661 h 661"/>
                <a:gd name="T6" fmla="*/ 1034 w 1034"/>
                <a:gd name="T7" fmla="*/ 0 h 661"/>
                <a:gd name="T8" fmla="*/ 0 w 1034"/>
                <a:gd name="T9" fmla="*/ 0 h 661"/>
                <a:gd name="T10" fmla="*/ 985 w 1034"/>
                <a:gd name="T11" fmla="*/ 611 h 661"/>
                <a:gd name="T12" fmla="*/ 52 w 1034"/>
                <a:gd name="T13" fmla="*/ 611 h 661"/>
                <a:gd name="T14" fmla="*/ 52 w 1034"/>
                <a:gd name="T15" fmla="*/ 52 h 661"/>
                <a:gd name="T16" fmla="*/ 985 w 1034"/>
                <a:gd name="T17" fmla="*/ 52 h 661"/>
                <a:gd name="T18" fmla="*/ 985 w 1034"/>
                <a:gd name="T19" fmla="*/ 611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34" h="661">
                  <a:moveTo>
                    <a:pt x="0" y="0"/>
                  </a:moveTo>
                  <a:lnTo>
                    <a:pt x="0" y="661"/>
                  </a:lnTo>
                  <a:lnTo>
                    <a:pt x="1034" y="661"/>
                  </a:lnTo>
                  <a:lnTo>
                    <a:pt x="1034" y="0"/>
                  </a:lnTo>
                  <a:lnTo>
                    <a:pt x="0" y="0"/>
                  </a:lnTo>
                  <a:close/>
                  <a:moveTo>
                    <a:pt x="985" y="611"/>
                  </a:moveTo>
                  <a:lnTo>
                    <a:pt x="52" y="611"/>
                  </a:lnTo>
                  <a:lnTo>
                    <a:pt x="52" y="52"/>
                  </a:lnTo>
                  <a:lnTo>
                    <a:pt x="985" y="52"/>
                  </a:lnTo>
                  <a:lnTo>
                    <a:pt x="985" y="611"/>
                  </a:lnTo>
                  <a:close/>
                </a:path>
              </a:pathLst>
            </a:custGeom>
            <a:solidFill>
              <a:srgbClr val="00827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5" name="Freeform 64"/>
            <p:cNvSpPr>
              <a:spLocks/>
            </p:cNvSpPr>
            <p:nvPr/>
          </p:nvSpPr>
          <p:spPr bwMode="auto">
            <a:xfrm>
              <a:off x="8867760" y="5611532"/>
              <a:ext cx="218002" cy="220494"/>
            </a:xfrm>
            <a:custGeom>
              <a:avLst/>
              <a:gdLst>
                <a:gd name="T0" fmla="*/ 0 w 175"/>
                <a:gd name="T1" fmla="*/ 0 h 177"/>
                <a:gd name="T2" fmla="*/ 0 w 175"/>
                <a:gd name="T3" fmla="*/ 177 h 177"/>
                <a:gd name="T4" fmla="*/ 175 w 175"/>
                <a:gd name="T5" fmla="*/ 177 h 177"/>
                <a:gd name="T6" fmla="*/ 175 w 175"/>
                <a:gd name="T7" fmla="*/ 175 h 177"/>
                <a:gd name="T8" fmla="*/ 172 w 175"/>
                <a:gd name="T9" fmla="*/ 155 h 177"/>
                <a:gd name="T10" fmla="*/ 170 w 175"/>
                <a:gd name="T11" fmla="*/ 139 h 177"/>
                <a:gd name="T12" fmla="*/ 167 w 175"/>
                <a:gd name="T13" fmla="*/ 123 h 177"/>
                <a:gd name="T14" fmla="*/ 161 w 175"/>
                <a:gd name="T15" fmla="*/ 106 h 177"/>
                <a:gd name="T16" fmla="*/ 153 w 175"/>
                <a:gd name="T17" fmla="*/ 90 h 177"/>
                <a:gd name="T18" fmla="*/ 145 w 175"/>
                <a:gd name="T19" fmla="*/ 76 h 177"/>
                <a:gd name="T20" fmla="*/ 137 w 175"/>
                <a:gd name="T21" fmla="*/ 63 h 177"/>
                <a:gd name="T22" fmla="*/ 123 w 175"/>
                <a:gd name="T23" fmla="*/ 49 h 177"/>
                <a:gd name="T24" fmla="*/ 112 w 175"/>
                <a:gd name="T25" fmla="*/ 41 h 177"/>
                <a:gd name="T26" fmla="*/ 99 w 175"/>
                <a:gd name="T27" fmla="*/ 30 h 177"/>
                <a:gd name="T28" fmla="*/ 85 w 175"/>
                <a:gd name="T29" fmla="*/ 19 h 177"/>
                <a:gd name="T30" fmla="*/ 69 w 175"/>
                <a:gd name="T31" fmla="*/ 14 h 177"/>
                <a:gd name="T32" fmla="*/ 52 w 175"/>
                <a:gd name="T33" fmla="*/ 8 h 177"/>
                <a:gd name="T34" fmla="*/ 36 w 175"/>
                <a:gd name="T35" fmla="*/ 3 h 177"/>
                <a:gd name="T36" fmla="*/ 20 w 175"/>
                <a:gd name="T37" fmla="*/ 0 h 177"/>
                <a:gd name="T38" fmla="*/ 0 w 175"/>
                <a:gd name="T39" fmla="*/ 0 h 1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75" h="177">
                  <a:moveTo>
                    <a:pt x="0" y="0"/>
                  </a:moveTo>
                  <a:lnTo>
                    <a:pt x="0" y="177"/>
                  </a:lnTo>
                  <a:lnTo>
                    <a:pt x="175" y="177"/>
                  </a:lnTo>
                  <a:lnTo>
                    <a:pt x="175" y="175"/>
                  </a:lnTo>
                  <a:lnTo>
                    <a:pt x="172" y="155"/>
                  </a:lnTo>
                  <a:lnTo>
                    <a:pt x="170" y="139"/>
                  </a:lnTo>
                  <a:lnTo>
                    <a:pt x="167" y="123"/>
                  </a:lnTo>
                  <a:lnTo>
                    <a:pt x="161" y="106"/>
                  </a:lnTo>
                  <a:lnTo>
                    <a:pt x="153" y="90"/>
                  </a:lnTo>
                  <a:lnTo>
                    <a:pt x="145" y="76"/>
                  </a:lnTo>
                  <a:lnTo>
                    <a:pt x="137" y="63"/>
                  </a:lnTo>
                  <a:lnTo>
                    <a:pt x="123" y="49"/>
                  </a:lnTo>
                  <a:lnTo>
                    <a:pt x="112" y="41"/>
                  </a:lnTo>
                  <a:lnTo>
                    <a:pt x="99" y="30"/>
                  </a:lnTo>
                  <a:lnTo>
                    <a:pt x="85" y="19"/>
                  </a:lnTo>
                  <a:lnTo>
                    <a:pt x="69" y="14"/>
                  </a:lnTo>
                  <a:lnTo>
                    <a:pt x="52" y="8"/>
                  </a:lnTo>
                  <a:lnTo>
                    <a:pt x="36" y="3"/>
                  </a:lnTo>
                  <a:lnTo>
                    <a:pt x="20" y="0"/>
                  </a:lnTo>
                  <a:lnTo>
                    <a:pt x="0" y="0"/>
                  </a:lnTo>
                  <a:close/>
                </a:path>
              </a:pathLst>
            </a:custGeom>
            <a:solidFill>
              <a:srgbClr val="FF8C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6" name="Freeform 65"/>
            <p:cNvSpPr>
              <a:spLocks/>
            </p:cNvSpPr>
            <p:nvPr/>
          </p:nvSpPr>
          <p:spPr bwMode="auto">
            <a:xfrm>
              <a:off x="8867760" y="5611532"/>
              <a:ext cx="218002" cy="220494"/>
            </a:xfrm>
            <a:custGeom>
              <a:avLst/>
              <a:gdLst>
                <a:gd name="T0" fmla="*/ 0 w 175"/>
                <a:gd name="T1" fmla="*/ 0 h 177"/>
                <a:gd name="T2" fmla="*/ 0 w 175"/>
                <a:gd name="T3" fmla="*/ 177 h 177"/>
                <a:gd name="T4" fmla="*/ 175 w 175"/>
                <a:gd name="T5" fmla="*/ 177 h 177"/>
                <a:gd name="T6" fmla="*/ 175 w 175"/>
                <a:gd name="T7" fmla="*/ 175 h 177"/>
                <a:gd name="T8" fmla="*/ 172 w 175"/>
                <a:gd name="T9" fmla="*/ 155 h 177"/>
                <a:gd name="T10" fmla="*/ 170 w 175"/>
                <a:gd name="T11" fmla="*/ 139 h 177"/>
                <a:gd name="T12" fmla="*/ 167 w 175"/>
                <a:gd name="T13" fmla="*/ 123 h 177"/>
                <a:gd name="T14" fmla="*/ 161 w 175"/>
                <a:gd name="T15" fmla="*/ 106 h 177"/>
                <a:gd name="T16" fmla="*/ 153 w 175"/>
                <a:gd name="T17" fmla="*/ 90 h 177"/>
                <a:gd name="T18" fmla="*/ 145 w 175"/>
                <a:gd name="T19" fmla="*/ 76 h 177"/>
                <a:gd name="T20" fmla="*/ 137 w 175"/>
                <a:gd name="T21" fmla="*/ 63 h 177"/>
                <a:gd name="T22" fmla="*/ 123 w 175"/>
                <a:gd name="T23" fmla="*/ 49 h 177"/>
                <a:gd name="T24" fmla="*/ 112 w 175"/>
                <a:gd name="T25" fmla="*/ 41 h 177"/>
                <a:gd name="T26" fmla="*/ 99 w 175"/>
                <a:gd name="T27" fmla="*/ 30 h 177"/>
                <a:gd name="T28" fmla="*/ 85 w 175"/>
                <a:gd name="T29" fmla="*/ 19 h 177"/>
                <a:gd name="T30" fmla="*/ 69 w 175"/>
                <a:gd name="T31" fmla="*/ 14 h 177"/>
                <a:gd name="T32" fmla="*/ 52 w 175"/>
                <a:gd name="T33" fmla="*/ 8 h 177"/>
                <a:gd name="T34" fmla="*/ 36 w 175"/>
                <a:gd name="T35" fmla="*/ 3 h 177"/>
                <a:gd name="T36" fmla="*/ 20 w 175"/>
                <a:gd name="T37" fmla="*/ 0 h 177"/>
                <a:gd name="T38" fmla="*/ 0 w 175"/>
                <a:gd name="T39" fmla="*/ 0 h 1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75" h="177">
                  <a:moveTo>
                    <a:pt x="0" y="0"/>
                  </a:moveTo>
                  <a:lnTo>
                    <a:pt x="0" y="177"/>
                  </a:lnTo>
                  <a:lnTo>
                    <a:pt x="175" y="177"/>
                  </a:lnTo>
                  <a:lnTo>
                    <a:pt x="175" y="175"/>
                  </a:lnTo>
                  <a:lnTo>
                    <a:pt x="172" y="155"/>
                  </a:lnTo>
                  <a:lnTo>
                    <a:pt x="170" y="139"/>
                  </a:lnTo>
                  <a:lnTo>
                    <a:pt x="167" y="123"/>
                  </a:lnTo>
                  <a:lnTo>
                    <a:pt x="161" y="106"/>
                  </a:lnTo>
                  <a:lnTo>
                    <a:pt x="153" y="90"/>
                  </a:lnTo>
                  <a:lnTo>
                    <a:pt x="145" y="76"/>
                  </a:lnTo>
                  <a:lnTo>
                    <a:pt x="137" y="63"/>
                  </a:lnTo>
                  <a:lnTo>
                    <a:pt x="123" y="49"/>
                  </a:lnTo>
                  <a:lnTo>
                    <a:pt x="112" y="41"/>
                  </a:lnTo>
                  <a:lnTo>
                    <a:pt x="99" y="30"/>
                  </a:lnTo>
                  <a:lnTo>
                    <a:pt x="85" y="19"/>
                  </a:lnTo>
                  <a:lnTo>
                    <a:pt x="69" y="14"/>
                  </a:lnTo>
                  <a:lnTo>
                    <a:pt x="52" y="8"/>
                  </a:lnTo>
                  <a:lnTo>
                    <a:pt x="36" y="3"/>
                  </a:lnTo>
                  <a:lnTo>
                    <a:pt x="20" y="0"/>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nvGrpSpPr>
            <p:cNvPr id="7" name="Group 6"/>
            <p:cNvGrpSpPr/>
            <p:nvPr/>
          </p:nvGrpSpPr>
          <p:grpSpPr>
            <a:xfrm rot="711643">
              <a:off x="7547614" y="4185415"/>
              <a:ext cx="508686" cy="650175"/>
              <a:chOff x="8793431" y="4697731"/>
              <a:chExt cx="1157503" cy="1479456"/>
            </a:xfrm>
          </p:grpSpPr>
          <p:sp>
            <p:nvSpPr>
              <p:cNvPr id="117" name="Freeform 5"/>
              <p:cNvSpPr>
                <a:spLocks/>
              </p:cNvSpPr>
              <p:nvPr/>
            </p:nvSpPr>
            <p:spPr bwMode="auto">
              <a:xfrm>
                <a:off x="9519106" y="4856152"/>
                <a:ext cx="263185" cy="263185"/>
              </a:xfrm>
              <a:custGeom>
                <a:avLst/>
                <a:gdLst>
                  <a:gd name="T0" fmla="*/ 46 w 48"/>
                  <a:gd name="T1" fmla="*/ 15 h 48"/>
                  <a:gd name="T2" fmla="*/ 40 w 48"/>
                  <a:gd name="T3" fmla="*/ 6 h 48"/>
                  <a:gd name="T4" fmla="*/ 24 w 48"/>
                  <a:gd name="T5" fmla="*/ 0 h 48"/>
                  <a:gd name="T6" fmla="*/ 13 w 48"/>
                  <a:gd name="T7" fmla="*/ 2 h 48"/>
                  <a:gd name="T8" fmla="*/ 0 w 48"/>
                  <a:gd name="T9" fmla="*/ 24 h 48"/>
                  <a:gd name="T10" fmla="*/ 6 w 48"/>
                  <a:gd name="T11" fmla="*/ 41 h 48"/>
                  <a:gd name="T12" fmla="*/ 13 w 48"/>
                  <a:gd name="T13" fmla="*/ 46 h 48"/>
                  <a:gd name="T14" fmla="*/ 24 w 48"/>
                  <a:gd name="T15" fmla="*/ 48 h 48"/>
                  <a:gd name="T16" fmla="*/ 48 w 48"/>
                  <a:gd name="T17" fmla="*/ 24 h 48"/>
                  <a:gd name="T18" fmla="*/ 46 w 48"/>
                  <a:gd name="T19" fmla="*/ 15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8" h="48">
                    <a:moveTo>
                      <a:pt x="46" y="15"/>
                    </a:moveTo>
                    <a:cubicBezTo>
                      <a:pt x="45" y="12"/>
                      <a:pt x="43" y="9"/>
                      <a:pt x="40" y="6"/>
                    </a:cubicBezTo>
                    <a:cubicBezTo>
                      <a:pt x="36" y="2"/>
                      <a:pt x="30" y="0"/>
                      <a:pt x="24" y="0"/>
                    </a:cubicBezTo>
                    <a:cubicBezTo>
                      <a:pt x="20" y="0"/>
                      <a:pt x="17" y="1"/>
                      <a:pt x="13" y="2"/>
                    </a:cubicBezTo>
                    <a:cubicBezTo>
                      <a:pt x="5" y="6"/>
                      <a:pt x="0" y="15"/>
                      <a:pt x="0" y="24"/>
                    </a:cubicBezTo>
                    <a:cubicBezTo>
                      <a:pt x="0" y="31"/>
                      <a:pt x="2" y="37"/>
                      <a:pt x="6" y="41"/>
                    </a:cubicBezTo>
                    <a:cubicBezTo>
                      <a:pt x="8" y="43"/>
                      <a:pt x="10" y="45"/>
                      <a:pt x="13" y="46"/>
                    </a:cubicBezTo>
                    <a:cubicBezTo>
                      <a:pt x="16" y="47"/>
                      <a:pt x="20" y="48"/>
                      <a:pt x="24" y="48"/>
                    </a:cubicBezTo>
                    <a:cubicBezTo>
                      <a:pt x="37" y="48"/>
                      <a:pt x="48" y="38"/>
                      <a:pt x="48" y="24"/>
                    </a:cubicBezTo>
                    <a:cubicBezTo>
                      <a:pt x="48" y="21"/>
                      <a:pt x="47" y="18"/>
                      <a:pt x="46" y="15"/>
                    </a:cubicBez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en-US"/>
              </a:p>
            </p:txBody>
          </p:sp>
          <p:sp>
            <p:nvSpPr>
              <p:cNvPr id="118" name="Freeform 6"/>
              <p:cNvSpPr>
                <a:spLocks noEditPoints="1"/>
              </p:cNvSpPr>
              <p:nvPr/>
            </p:nvSpPr>
            <p:spPr bwMode="auto">
              <a:xfrm>
                <a:off x="8793431" y="4697731"/>
                <a:ext cx="1157503" cy="1479456"/>
              </a:xfrm>
              <a:custGeom>
                <a:avLst/>
                <a:gdLst>
                  <a:gd name="T0" fmla="*/ 419 w 453"/>
                  <a:gd name="T1" fmla="*/ 0 h 579"/>
                  <a:gd name="T2" fmla="*/ 118 w 453"/>
                  <a:gd name="T3" fmla="*/ 0 h 579"/>
                  <a:gd name="T4" fmla="*/ 0 w 453"/>
                  <a:gd name="T5" fmla="*/ 111 h 579"/>
                  <a:gd name="T6" fmla="*/ 0 w 453"/>
                  <a:gd name="T7" fmla="*/ 541 h 579"/>
                  <a:gd name="T8" fmla="*/ 5 w 453"/>
                  <a:gd name="T9" fmla="*/ 556 h 579"/>
                  <a:gd name="T10" fmla="*/ 11 w 453"/>
                  <a:gd name="T11" fmla="*/ 568 h 579"/>
                  <a:gd name="T12" fmla="*/ 24 w 453"/>
                  <a:gd name="T13" fmla="*/ 575 h 579"/>
                  <a:gd name="T14" fmla="*/ 37 w 453"/>
                  <a:gd name="T15" fmla="*/ 579 h 579"/>
                  <a:gd name="T16" fmla="*/ 453 w 453"/>
                  <a:gd name="T17" fmla="*/ 579 h 579"/>
                  <a:gd name="T18" fmla="*/ 453 w 453"/>
                  <a:gd name="T19" fmla="*/ 38 h 579"/>
                  <a:gd name="T20" fmla="*/ 451 w 453"/>
                  <a:gd name="T21" fmla="*/ 23 h 579"/>
                  <a:gd name="T22" fmla="*/ 442 w 453"/>
                  <a:gd name="T23" fmla="*/ 11 h 579"/>
                  <a:gd name="T24" fmla="*/ 432 w 453"/>
                  <a:gd name="T25" fmla="*/ 4 h 579"/>
                  <a:gd name="T26" fmla="*/ 419 w 453"/>
                  <a:gd name="T27" fmla="*/ 0 h 579"/>
                  <a:gd name="T28" fmla="*/ 425 w 453"/>
                  <a:gd name="T29" fmla="*/ 547 h 579"/>
                  <a:gd name="T30" fmla="*/ 52 w 453"/>
                  <a:gd name="T31" fmla="*/ 547 h 579"/>
                  <a:gd name="T32" fmla="*/ 43 w 453"/>
                  <a:gd name="T33" fmla="*/ 547 h 579"/>
                  <a:gd name="T34" fmla="*/ 37 w 453"/>
                  <a:gd name="T35" fmla="*/ 545 h 579"/>
                  <a:gd name="T36" fmla="*/ 30 w 453"/>
                  <a:gd name="T37" fmla="*/ 532 h 579"/>
                  <a:gd name="T38" fmla="*/ 30 w 453"/>
                  <a:gd name="T39" fmla="*/ 526 h 579"/>
                  <a:gd name="T40" fmla="*/ 30 w 453"/>
                  <a:gd name="T41" fmla="*/ 131 h 579"/>
                  <a:gd name="T42" fmla="*/ 101 w 453"/>
                  <a:gd name="T43" fmla="*/ 131 h 579"/>
                  <a:gd name="T44" fmla="*/ 112 w 453"/>
                  <a:gd name="T45" fmla="*/ 131 h 579"/>
                  <a:gd name="T46" fmla="*/ 123 w 453"/>
                  <a:gd name="T47" fmla="*/ 122 h 579"/>
                  <a:gd name="T48" fmla="*/ 129 w 453"/>
                  <a:gd name="T49" fmla="*/ 111 h 579"/>
                  <a:gd name="T50" fmla="*/ 133 w 453"/>
                  <a:gd name="T51" fmla="*/ 96 h 579"/>
                  <a:gd name="T52" fmla="*/ 133 w 453"/>
                  <a:gd name="T53" fmla="*/ 30 h 579"/>
                  <a:gd name="T54" fmla="*/ 404 w 453"/>
                  <a:gd name="T55" fmla="*/ 30 h 579"/>
                  <a:gd name="T56" fmla="*/ 412 w 453"/>
                  <a:gd name="T57" fmla="*/ 30 h 579"/>
                  <a:gd name="T58" fmla="*/ 419 w 453"/>
                  <a:gd name="T59" fmla="*/ 34 h 579"/>
                  <a:gd name="T60" fmla="*/ 425 w 453"/>
                  <a:gd name="T61" fmla="*/ 43 h 579"/>
                  <a:gd name="T62" fmla="*/ 425 w 453"/>
                  <a:gd name="T63" fmla="*/ 53 h 579"/>
                  <a:gd name="T64" fmla="*/ 425 w 453"/>
                  <a:gd name="T65" fmla="*/ 547 h 5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53" h="579">
                    <a:moveTo>
                      <a:pt x="419" y="0"/>
                    </a:moveTo>
                    <a:lnTo>
                      <a:pt x="118" y="0"/>
                    </a:lnTo>
                    <a:lnTo>
                      <a:pt x="0" y="111"/>
                    </a:lnTo>
                    <a:lnTo>
                      <a:pt x="0" y="541"/>
                    </a:lnTo>
                    <a:lnTo>
                      <a:pt x="5" y="556"/>
                    </a:lnTo>
                    <a:lnTo>
                      <a:pt x="11" y="568"/>
                    </a:lnTo>
                    <a:lnTo>
                      <a:pt x="24" y="575"/>
                    </a:lnTo>
                    <a:lnTo>
                      <a:pt x="37" y="579"/>
                    </a:lnTo>
                    <a:lnTo>
                      <a:pt x="453" y="579"/>
                    </a:lnTo>
                    <a:lnTo>
                      <a:pt x="453" y="38"/>
                    </a:lnTo>
                    <a:lnTo>
                      <a:pt x="451" y="23"/>
                    </a:lnTo>
                    <a:lnTo>
                      <a:pt x="442" y="11"/>
                    </a:lnTo>
                    <a:lnTo>
                      <a:pt x="432" y="4"/>
                    </a:lnTo>
                    <a:lnTo>
                      <a:pt x="419" y="0"/>
                    </a:lnTo>
                    <a:close/>
                    <a:moveTo>
                      <a:pt x="425" y="547"/>
                    </a:moveTo>
                    <a:lnTo>
                      <a:pt x="52" y="547"/>
                    </a:lnTo>
                    <a:lnTo>
                      <a:pt x="43" y="547"/>
                    </a:lnTo>
                    <a:lnTo>
                      <a:pt x="37" y="545"/>
                    </a:lnTo>
                    <a:lnTo>
                      <a:pt x="30" y="532"/>
                    </a:lnTo>
                    <a:lnTo>
                      <a:pt x="30" y="526"/>
                    </a:lnTo>
                    <a:lnTo>
                      <a:pt x="30" y="131"/>
                    </a:lnTo>
                    <a:lnTo>
                      <a:pt x="101" y="131"/>
                    </a:lnTo>
                    <a:lnTo>
                      <a:pt x="112" y="131"/>
                    </a:lnTo>
                    <a:lnTo>
                      <a:pt x="123" y="122"/>
                    </a:lnTo>
                    <a:lnTo>
                      <a:pt x="129" y="111"/>
                    </a:lnTo>
                    <a:lnTo>
                      <a:pt x="133" y="96"/>
                    </a:lnTo>
                    <a:lnTo>
                      <a:pt x="133" y="30"/>
                    </a:lnTo>
                    <a:lnTo>
                      <a:pt x="404" y="30"/>
                    </a:lnTo>
                    <a:lnTo>
                      <a:pt x="412" y="30"/>
                    </a:lnTo>
                    <a:lnTo>
                      <a:pt x="419" y="34"/>
                    </a:lnTo>
                    <a:lnTo>
                      <a:pt x="425" y="43"/>
                    </a:lnTo>
                    <a:lnTo>
                      <a:pt x="425" y="53"/>
                    </a:lnTo>
                    <a:lnTo>
                      <a:pt x="425" y="547"/>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9" name="Rectangle 83"/>
              <p:cNvSpPr>
                <a:spLocks noChangeArrowheads="1"/>
              </p:cNvSpPr>
              <p:nvPr/>
            </p:nvSpPr>
            <p:spPr bwMode="auto">
              <a:xfrm>
                <a:off x="9309580" y="5316087"/>
                <a:ext cx="56214" cy="199305"/>
              </a:xfrm>
              <a:prstGeom prst="rect">
                <a:avLst/>
              </a:prstGeom>
              <a:solidFill>
                <a:srgbClr val="00205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0" name="Freeform 84"/>
              <p:cNvSpPr>
                <a:spLocks/>
              </p:cNvSpPr>
              <p:nvPr/>
            </p:nvSpPr>
            <p:spPr bwMode="auto">
              <a:xfrm>
                <a:off x="9112830" y="5349305"/>
                <a:ext cx="53659" cy="166088"/>
              </a:xfrm>
              <a:custGeom>
                <a:avLst/>
                <a:gdLst>
                  <a:gd name="T0" fmla="*/ 0 w 21"/>
                  <a:gd name="T1" fmla="*/ 0 h 65"/>
                  <a:gd name="T2" fmla="*/ 0 w 21"/>
                  <a:gd name="T3" fmla="*/ 13 h 65"/>
                  <a:gd name="T4" fmla="*/ 0 w 21"/>
                  <a:gd name="T5" fmla="*/ 65 h 65"/>
                  <a:gd name="T6" fmla="*/ 21 w 21"/>
                  <a:gd name="T7" fmla="*/ 65 h 65"/>
                  <a:gd name="T8" fmla="*/ 21 w 21"/>
                  <a:gd name="T9" fmla="*/ 2 h 65"/>
                  <a:gd name="T10" fmla="*/ 21 w 21"/>
                  <a:gd name="T11" fmla="*/ 0 h 65"/>
                  <a:gd name="T12" fmla="*/ 0 w 21"/>
                  <a:gd name="T13" fmla="*/ 0 h 65"/>
                </a:gdLst>
                <a:ahLst/>
                <a:cxnLst>
                  <a:cxn ang="0">
                    <a:pos x="T0" y="T1"/>
                  </a:cxn>
                  <a:cxn ang="0">
                    <a:pos x="T2" y="T3"/>
                  </a:cxn>
                  <a:cxn ang="0">
                    <a:pos x="T4" y="T5"/>
                  </a:cxn>
                  <a:cxn ang="0">
                    <a:pos x="T6" y="T7"/>
                  </a:cxn>
                  <a:cxn ang="0">
                    <a:pos x="T8" y="T9"/>
                  </a:cxn>
                  <a:cxn ang="0">
                    <a:pos x="T10" y="T11"/>
                  </a:cxn>
                  <a:cxn ang="0">
                    <a:pos x="T12" y="T13"/>
                  </a:cxn>
                </a:cxnLst>
                <a:rect l="0" t="0" r="r" b="b"/>
                <a:pathLst>
                  <a:path w="21" h="65">
                    <a:moveTo>
                      <a:pt x="0" y="0"/>
                    </a:moveTo>
                    <a:lnTo>
                      <a:pt x="0" y="13"/>
                    </a:lnTo>
                    <a:lnTo>
                      <a:pt x="0" y="65"/>
                    </a:lnTo>
                    <a:lnTo>
                      <a:pt x="21" y="65"/>
                    </a:lnTo>
                    <a:lnTo>
                      <a:pt x="21" y="2"/>
                    </a:lnTo>
                    <a:lnTo>
                      <a:pt x="21" y="0"/>
                    </a:lnTo>
                    <a:lnTo>
                      <a:pt x="0" y="0"/>
                    </a:lnTo>
                    <a:close/>
                  </a:path>
                </a:pathLst>
              </a:custGeom>
              <a:solidFill>
                <a:schemeClr val="accent3"/>
              </a:solidFill>
              <a:ln>
                <a:noFill/>
              </a:ln>
            </p:spPr>
            <p:txBody>
              <a:bodyPr vert="horz" wrap="square" lIns="91440" tIns="45720" rIns="91440" bIns="45720" numCol="1" anchor="t" anchorCtr="0" compatLnSpc="1">
                <a:prstTxWarp prst="textNoShape">
                  <a:avLst/>
                </a:prstTxWarp>
              </a:bodyPr>
              <a:lstStyle/>
              <a:p>
                <a:endParaRPr lang="en-US"/>
              </a:p>
            </p:txBody>
          </p:sp>
          <p:sp>
            <p:nvSpPr>
              <p:cNvPr id="121" name="Freeform 85"/>
              <p:cNvSpPr>
                <a:spLocks/>
              </p:cNvSpPr>
              <p:nvPr/>
            </p:nvSpPr>
            <p:spPr bwMode="auto">
              <a:xfrm>
                <a:off x="9179265" y="5195993"/>
                <a:ext cx="53659" cy="319399"/>
              </a:xfrm>
              <a:custGeom>
                <a:avLst/>
                <a:gdLst>
                  <a:gd name="T0" fmla="*/ 0 w 21"/>
                  <a:gd name="T1" fmla="*/ 0 h 125"/>
                  <a:gd name="T2" fmla="*/ 0 w 21"/>
                  <a:gd name="T3" fmla="*/ 62 h 125"/>
                  <a:gd name="T4" fmla="*/ 0 w 21"/>
                  <a:gd name="T5" fmla="*/ 125 h 125"/>
                  <a:gd name="T6" fmla="*/ 21 w 21"/>
                  <a:gd name="T7" fmla="*/ 125 h 125"/>
                  <a:gd name="T8" fmla="*/ 21 w 21"/>
                  <a:gd name="T9" fmla="*/ 52 h 125"/>
                  <a:gd name="T10" fmla="*/ 21 w 21"/>
                  <a:gd name="T11" fmla="*/ 0 h 125"/>
                  <a:gd name="T12" fmla="*/ 0 w 21"/>
                  <a:gd name="T13" fmla="*/ 0 h 125"/>
                </a:gdLst>
                <a:ahLst/>
                <a:cxnLst>
                  <a:cxn ang="0">
                    <a:pos x="T0" y="T1"/>
                  </a:cxn>
                  <a:cxn ang="0">
                    <a:pos x="T2" y="T3"/>
                  </a:cxn>
                  <a:cxn ang="0">
                    <a:pos x="T4" y="T5"/>
                  </a:cxn>
                  <a:cxn ang="0">
                    <a:pos x="T6" y="T7"/>
                  </a:cxn>
                  <a:cxn ang="0">
                    <a:pos x="T8" y="T9"/>
                  </a:cxn>
                  <a:cxn ang="0">
                    <a:pos x="T10" y="T11"/>
                  </a:cxn>
                  <a:cxn ang="0">
                    <a:pos x="T12" y="T13"/>
                  </a:cxn>
                </a:cxnLst>
                <a:rect l="0" t="0" r="r" b="b"/>
                <a:pathLst>
                  <a:path w="21" h="125">
                    <a:moveTo>
                      <a:pt x="0" y="0"/>
                    </a:moveTo>
                    <a:lnTo>
                      <a:pt x="0" y="62"/>
                    </a:lnTo>
                    <a:lnTo>
                      <a:pt x="0" y="125"/>
                    </a:lnTo>
                    <a:lnTo>
                      <a:pt x="21" y="125"/>
                    </a:lnTo>
                    <a:lnTo>
                      <a:pt x="21" y="52"/>
                    </a:lnTo>
                    <a:lnTo>
                      <a:pt x="21" y="0"/>
                    </a:lnTo>
                    <a:lnTo>
                      <a:pt x="0" y="0"/>
                    </a:lnTo>
                    <a:close/>
                  </a:path>
                </a:pathLst>
              </a:custGeom>
              <a:solidFill>
                <a:schemeClr val="accent3">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22" name="Freeform 86"/>
              <p:cNvSpPr>
                <a:spLocks/>
              </p:cNvSpPr>
              <p:nvPr/>
            </p:nvSpPr>
            <p:spPr bwMode="auto">
              <a:xfrm>
                <a:off x="9243145" y="5052902"/>
                <a:ext cx="56214" cy="462490"/>
              </a:xfrm>
              <a:custGeom>
                <a:avLst/>
                <a:gdLst>
                  <a:gd name="T0" fmla="*/ 0 w 22"/>
                  <a:gd name="T1" fmla="*/ 0 h 181"/>
                  <a:gd name="T2" fmla="*/ 0 w 22"/>
                  <a:gd name="T3" fmla="*/ 105 h 181"/>
                  <a:gd name="T4" fmla="*/ 0 w 22"/>
                  <a:gd name="T5" fmla="*/ 181 h 181"/>
                  <a:gd name="T6" fmla="*/ 22 w 22"/>
                  <a:gd name="T7" fmla="*/ 181 h 181"/>
                  <a:gd name="T8" fmla="*/ 22 w 22"/>
                  <a:gd name="T9" fmla="*/ 97 h 181"/>
                  <a:gd name="T10" fmla="*/ 22 w 22"/>
                  <a:gd name="T11" fmla="*/ 0 h 181"/>
                  <a:gd name="T12" fmla="*/ 0 w 22"/>
                  <a:gd name="T13" fmla="*/ 0 h 181"/>
                </a:gdLst>
                <a:ahLst/>
                <a:cxnLst>
                  <a:cxn ang="0">
                    <a:pos x="T0" y="T1"/>
                  </a:cxn>
                  <a:cxn ang="0">
                    <a:pos x="T2" y="T3"/>
                  </a:cxn>
                  <a:cxn ang="0">
                    <a:pos x="T4" y="T5"/>
                  </a:cxn>
                  <a:cxn ang="0">
                    <a:pos x="T6" y="T7"/>
                  </a:cxn>
                  <a:cxn ang="0">
                    <a:pos x="T8" y="T9"/>
                  </a:cxn>
                  <a:cxn ang="0">
                    <a:pos x="T10" y="T11"/>
                  </a:cxn>
                  <a:cxn ang="0">
                    <a:pos x="T12" y="T13"/>
                  </a:cxn>
                </a:cxnLst>
                <a:rect l="0" t="0" r="r" b="b"/>
                <a:pathLst>
                  <a:path w="22" h="181">
                    <a:moveTo>
                      <a:pt x="0" y="0"/>
                    </a:moveTo>
                    <a:lnTo>
                      <a:pt x="0" y="105"/>
                    </a:lnTo>
                    <a:lnTo>
                      <a:pt x="0" y="181"/>
                    </a:lnTo>
                    <a:lnTo>
                      <a:pt x="22" y="181"/>
                    </a:lnTo>
                    <a:lnTo>
                      <a:pt x="22" y="97"/>
                    </a:lnTo>
                    <a:lnTo>
                      <a:pt x="22" y="0"/>
                    </a:lnTo>
                    <a:lnTo>
                      <a:pt x="0" y="0"/>
                    </a:ln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123" name="Freeform 87"/>
              <p:cNvSpPr>
                <a:spLocks/>
              </p:cNvSpPr>
              <p:nvPr/>
            </p:nvSpPr>
            <p:spPr bwMode="auto">
              <a:xfrm>
                <a:off x="9381125" y="5201103"/>
                <a:ext cx="53659" cy="314289"/>
              </a:xfrm>
              <a:custGeom>
                <a:avLst/>
                <a:gdLst>
                  <a:gd name="T0" fmla="*/ 0 w 21"/>
                  <a:gd name="T1" fmla="*/ 0 h 123"/>
                  <a:gd name="T2" fmla="*/ 0 w 21"/>
                  <a:gd name="T3" fmla="*/ 24 h 123"/>
                  <a:gd name="T4" fmla="*/ 0 w 21"/>
                  <a:gd name="T5" fmla="*/ 123 h 123"/>
                  <a:gd name="T6" fmla="*/ 21 w 21"/>
                  <a:gd name="T7" fmla="*/ 123 h 123"/>
                  <a:gd name="T8" fmla="*/ 21 w 21"/>
                  <a:gd name="T9" fmla="*/ 15 h 123"/>
                  <a:gd name="T10" fmla="*/ 21 w 21"/>
                  <a:gd name="T11" fmla="*/ 0 h 123"/>
                  <a:gd name="T12" fmla="*/ 0 w 21"/>
                  <a:gd name="T13" fmla="*/ 0 h 123"/>
                </a:gdLst>
                <a:ahLst/>
                <a:cxnLst>
                  <a:cxn ang="0">
                    <a:pos x="T0" y="T1"/>
                  </a:cxn>
                  <a:cxn ang="0">
                    <a:pos x="T2" y="T3"/>
                  </a:cxn>
                  <a:cxn ang="0">
                    <a:pos x="T4" y="T5"/>
                  </a:cxn>
                  <a:cxn ang="0">
                    <a:pos x="T6" y="T7"/>
                  </a:cxn>
                  <a:cxn ang="0">
                    <a:pos x="T8" y="T9"/>
                  </a:cxn>
                  <a:cxn ang="0">
                    <a:pos x="T10" y="T11"/>
                  </a:cxn>
                  <a:cxn ang="0">
                    <a:pos x="T12" y="T13"/>
                  </a:cxn>
                </a:cxnLst>
                <a:rect l="0" t="0" r="r" b="b"/>
                <a:pathLst>
                  <a:path w="21" h="123">
                    <a:moveTo>
                      <a:pt x="0" y="0"/>
                    </a:moveTo>
                    <a:lnTo>
                      <a:pt x="0" y="24"/>
                    </a:lnTo>
                    <a:lnTo>
                      <a:pt x="0" y="123"/>
                    </a:lnTo>
                    <a:lnTo>
                      <a:pt x="21" y="123"/>
                    </a:lnTo>
                    <a:lnTo>
                      <a:pt x="21" y="15"/>
                    </a:lnTo>
                    <a:lnTo>
                      <a:pt x="21" y="0"/>
                    </a:lnTo>
                    <a:lnTo>
                      <a:pt x="0" y="0"/>
                    </a:ln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124" name="Freeform 88"/>
              <p:cNvSpPr>
                <a:spLocks/>
              </p:cNvSpPr>
              <p:nvPr/>
            </p:nvSpPr>
            <p:spPr bwMode="auto">
              <a:xfrm>
                <a:off x="8974850" y="5354415"/>
                <a:ext cx="56214" cy="160977"/>
              </a:xfrm>
              <a:custGeom>
                <a:avLst/>
                <a:gdLst>
                  <a:gd name="T0" fmla="*/ 0 w 22"/>
                  <a:gd name="T1" fmla="*/ 0 h 63"/>
                  <a:gd name="T2" fmla="*/ 0 w 22"/>
                  <a:gd name="T3" fmla="*/ 35 h 63"/>
                  <a:gd name="T4" fmla="*/ 0 w 22"/>
                  <a:gd name="T5" fmla="*/ 63 h 63"/>
                  <a:gd name="T6" fmla="*/ 22 w 22"/>
                  <a:gd name="T7" fmla="*/ 63 h 63"/>
                  <a:gd name="T8" fmla="*/ 22 w 22"/>
                  <a:gd name="T9" fmla="*/ 24 h 63"/>
                  <a:gd name="T10" fmla="*/ 22 w 22"/>
                  <a:gd name="T11" fmla="*/ 0 h 63"/>
                  <a:gd name="T12" fmla="*/ 0 w 22"/>
                  <a:gd name="T13" fmla="*/ 0 h 63"/>
                </a:gdLst>
                <a:ahLst/>
                <a:cxnLst>
                  <a:cxn ang="0">
                    <a:pos x="T0" y="T1"/>
                  </a:cxn>
                  <a:cxn ang="0">
                    <a:pos x="T2" y="T3"/>
                  </a:cxn>
                  <a:cxn ang="0">
                    <a:pos x="T4" y="T5"/>
                  </a:cxn>
                  <a:cxn ang="0">
                    <a:pos x="T6" y="T7"/>
                  </a:cxn>
                  <a:cxn ang="0">
                    <a:pos x="T8" y="T9"/>
                  </a:cxn>
                  <a:cxn ang="0">
                    <a:pos x="T10" y="T11"/>
                  </a:cxn>
                  <a:cxn ang="0">
                    <a:pos x="T12" y="T13"/>
                  </a:cxn>
                </a:cxnLst>
                <a:rect l="0" t="0" r="r" b="b"/>
                <a:pathLst>
                  <a:path w="22" h="63">
                    <a:moveTo>
                      <a:pt x="0" y="0"/>
                    </a:moveTo>
                    <a:lnTo>
                      <a:pt x="0" y="35"/>
                    </a:lnTo>
                    <a:lnTo>
                      <a:pt x="0" y="63"/>
                    </a:lnTo>
                    <a:lnTo>
                      <a:pt x="22" y="63"/>
                    </a:lnTo>
                    <a:lnTo>
                      <a:pt x="22" y="24"/>
                    </a:lnTo>
                    <a:lnTo>
                      <a:pt x="22" y="0"/>
                    </a:lnTo>
                    <a:lnTo>
                      <a:pt x="0" y="0"/>
                    </a:lnTo>
                    <a:close/>
                  </a:path>
                </a:pathLst>
              </a:custGeom>
              <a:solidFill>
                <a:schemeClr val="accent3"/>
              </a:solidFill>
              <a:ln>
                <a:noFill/>
              </a:ln>
            </p:spPr>
            <p:txBody>
              <a:bodyPr vert="horz" wrap="square" lIns="91440" tIns="45720" rIns="91440" bIns="45720" numCol="1" anchor="t" anchorCtr="0" compatLnSpc="1">
                <a:prstTxWarp prst="textNoShape">
                  <a:avLst/>
                </a:prstTxWarp>
              </a:bodyPr>
              <a:lstStyle/>
              <a:p>
                <a:endParaRPr lang="en-US"/>
              </a:p>
            </p:txBody>
          </p:sp>
          <p:sp>
            <p:nvSpPr>
              <p:cNvPr id="125" name="Freeform 89"/>
              <p:cNvSpPr>
                <a:spLocks/>
              </p:cNvSpPr>
              <p:nvPr/>
            </p:nvSpPr>
            <p:spPr bwMode="auto">
              <a:xfrm>
                <a:off x="9041285" y="5180662"/>
                <a:ext cx="53659" cy="334730"/>
              </a:xfrm>
              <a:custGeom>
                <a:avLst/>
                <a:gdLst>
                  <a:gd name="T0" fmla="*/ 0 w 21"/>
                  <a:gd name="T1" fmla="*/ 0 h 131"/>
                  <a:gd name="T2" fmla="*/ 0 w 21"/>
                  <a:gd name="T3" fmla="*/ 98 h 131"/>
                  <a:gd name="T4" fmla="*/ 0 w 21"/>
                  <a:gd name="T5" fmla="*/ 131 h 131"/>
                  <a:gd name="T6" fmla="*/ 21 w 21"/>
                  <a:gd name="T7" fmla="*/ 131 h 131"/>
                  <a:gd name="T8" fmla="*/ 21 w 21"/>
                  <a:gd name="T9" fmla="*/ 90 h 131"/>
                  <a:gd name="T10" fmla="*/ 21 w 21"/>
                  <a:gd name="T11" fmla="*/ 0 h 131"/>
                  <a:gd name="T12" fmla="*/ 0 w 21"/>
                  <a:gd name="T13" fmla="*/ 0 h 131"/>
                </a:gdLst>
                <a:ahLst/>
                <a:cxnLst>
                  <a:cxn ang="0">
                    <a:pos x="T0" y="T1"/>
                  </a:cxn>
                  <a:cxn ang="0">
                    <a:pos x="T2" y="T3"/>
                  </a:cxn>
                  <a:cxn ang="0">
                    <a:pos x="T4" y="T5"/>
                  </a:cxn>
                  <a:cxn ang="0">
                    <a:pos x="T6" y="T7"/>
                  </a:cxn>
                  <a:cxn ang="0">
                    <a:pos x="T8" y="T9"/>
                  </a:cxn>
                  <a:cxn ang="0">
                    <a:pos x="T10" y="T11"/>
                  </a:cxn>
                  <a:cxn ang="0">
                    <a:pos x="T12" y="T13"/>
                  </a:cxn>
                </a:cxnLst>
                <a:rect l="0" t="0" r="r" b="b"/>
                <a:pathLst>
                  <a:path w="21" h="131">
                    <a:moveTo>
                      <a:pt x="0" y="0"/>
                    </a:moveTo>
                    <a:lnTo>
                      <a:pt x="0" y="98"/>
                    </a:lnTo>
                    <a:lnTo>
                      <a:pt x="0" y="131"/>
                    </a:lnTo>
                    <a:lnTo>
                      <a:pt x="21" y="131"/>
                    </a:lnTo>
                    <a:lnTo>
                      <a:pt x="21" y="90"/>
                    </a:lnTo>
                    <a:lnTo>
                      <a:pt x="21" y="0"/>
                    </a:lnTo>
                    <a:lnTo>
                      <a:pt x="0" y="0"/>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en-US"/>
              </a:p>
            </p:txBody>
          </p:sp>
          <p:sp>
            <p:nvSpPr>
              <p:cNvPr id="126" name="Freeform 90"/>
              <p:cNvSpPr>
                <a:spLocks/>
              </p:cNvSpPr>
              <p:nvPr/>
            </p:nvSpPr>
            <p:spPr bwMode="auto">
              <a:xfrm>
                <a:off x="9590651" y="4856152"/>
                <a:ext cx="145646" cy="132870"/>
              </a:xfrm>
              <a:custGeom>
                <a:avLst/>
                <a:gdLst>
                  <a:gd name="T0" fmla="*/ 27 w 27"/>
                  <a:gd name="T1" fmla="*/ 6 h 24"/>
                  <a:gd name="T2" fmla="*/ 11 w 27"/>
                  <a:gd name="T3" fmla="*/ 0 h 24"/>
                  <a:gd name="T4" fmla="*/ 0 w 27"/>
                  <a:gd name="T5" fmla="*/ 2 h 24"/>
                  <a:gd name="T6" fmla="*/ 11 w 27"/>
                  <a:gd name="T7" fmla="*/ 24 h 24"/>
                  <a:gd name="T8" fmla="*/ 27 w 27"/>
                  <a:gd name="T9" fmla="*/ 6 h 24"/>
                </a:gdLst>
                <a:ahLst/>
                <a:cxnLst>
                  <a:cxn ang="0">
                    <a:pos x="T0" y="T1"/>
                  </a:cxn>
                  <a:cxn ang="0">
                    <a:pos x="T2" y="T3"/>
                  </a:cxn>
                  <a:cxn ang="0">
                    <a:pos x="T4" y="T5"/>
                  </a:cxn>
                  <a:cxn ang="0">
                    <a:pos x="T6" y="T7"/>
                  </a:cxn>
                  <a:cxn ang="0">
                    <a:pos x="T8" y="T9"/>
                  </a:cxn>
                </a:cxnLst>
                <a:rect l="0" t="0" r="r" b="b"/>
                <a:pathLst>
                  <a:path w="27" h="24">
                    <a:moveTo>
                      <a:pt x="27" y="6"/>
                    </a:moveTo>
                    <a:cubicBezTo>
                      <a:pt x="23" y="2"/>
                      <a:pt x="17" y="0"/>
                      <a:pt x="11" y="0"/>
                    </a:cubicBezTo>
                    <a:cubicBezTo>
                      <a:pt x="7" y="0"/>
                      <a:pt x="4" y="1"/>
                      <a:pt x="0" y="2"/>
                    </a:cubicBezTo>
                    <a:cubicBezTo>
                      <a:pt x="11" y="24"/>
                      <a:pt x="11" y="24"/>
                      <a:pt x="11" y="24"/>
                    </a:cubicBezTo>
                    <a:lnTo>
                      <a:pt x="27" y="6"/>
                    </a:ln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127" name="Freeform 91"/>
              <p:cNvSpPr>
                <a:spLocks/>
              </p:cNvSpPr>
              <p:nvPr/>
            </p:nvSpPr>
            <p:spPr bwMode="auto">
              <a:xfrm>
                <a:off x="9649421" y="4889370"/>
                <a:ext cx="120094" cy="99653"/>
              </a:xfrm>
              <a:custGeom>
                <a:avLst/>
                <a:gdLst>
                  <a:gd name="T0" fmla="*/ 22 w 22"/>
                  <a:gd name="T1" fmla="*/ 9 h 18"/>
                  <a:gd name="T2" fmla="*/ 16 w 22"/>
                  <a:gd name="T3" fmla="*/ 0 h 18"/>
                  <a:gd name="T4" fmla="*/ 0 w 22"/>
                  <a:gd name="T5" fmla="*/ 18 h 18"/>
                  <a:gd name="T6" fmla="*/ 22 w 22"/>
                  <a:gd name="T7" fmla="*/ 9 h 18"/>
                </a:gdLst>
                <a:ahLst/>
                <a:cxnLst>
                  <a:cxn ang="0">
                    <a:pos x="T0" y="T1"/>
                  </a:cxn>
                  <a:cxn ang="0">
                    <a:pos x="T2" y="T3"/>
                  </a:cxn>
                  <a:cxn ang="0">
                    <a:pos x="T4" y="T5"/>
                  </a:cxn>
                  <a:cxn ang="0">
                    <a:pos x="T6" y="T7"/>
                  </a:cxn>
                </a:cxnLst>
                <a:rect l="0" t="0" r="r" b="b"/>
                <a:pathLst>
                  <a:path w="22" h="18">
                    <a:moveTo>
                      <a:pt x="22" y="9"/>
                    </a:moveTo>
                    <a:cubicBezTo>
                      <a:pt x="21" y="6"/>
                      <a:pt x="19" y="3"/>
                      <a:pt x="16" y="0"/>
                    </a:cubicBezTo>
                    <a:cubicBezTo>
                      <a:pt x="0" y="18"/>
                      <a:pt x="0" y="18"/>
                      <a:pt x="0" y="18"/>
                    </a:cubicBezTo>
                    <a:lnTo>
                      <a:pt x="22" y="9"/>
                    </a:lnTo>
                    <a:close/>
                  </a:path>
                </a:pathLst>
              </a:custGeom>
              <a:solidFill>
                <a:schemeClr val="tx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28" name="Freeform 92"/>
              <p:cNvSpPr>
                <a:spLocks/>
              </p:cNvSpPr>
              <p:nvPr/>
            </p:nvSpPr>
            <p:spPr bwMode="auto">
              <a:xfrm>
                <a:off x="9519106" y="4866373"/>
                <a:ext cx="130315" cy="214636"/>
              </a:xfrm>
              <a:custGeom>
                <a:avLst/>
                <a:gdLst>
                  <a:gd name="T0" fmla="*/ 13 w 24"/>
                  <a:gd name="T1" fmla="*/ 0 h 39"/>
                  <a:gd name="T2" fmla="*/ 0 w 24"/>
                  <a:gd name="T3" fmla="*/ 22 h 39"/>
                  <a:gd name="T4" fmla="*/ 6 w 24"/>
                  <a:gd name="T5" fmla="*/ 39 h 39"/>
                  <a:gd name="T6" fmla="*/ 24 w 24"/>
                  <a:gd name="T7" fmla="*/ 22 h 39"/>
                  <a:gd name="T8" fmla="*/ 13 w 24"/>
                  <a:gd name="T9" fmla="*/ 0 h 39"/>
                </a:gdLst>
                <a:ahLst/>
                <a:cxnLst>
                  <a:cxn ang="0">
                    <a:pos x="T0" y="T1"/>
                  </a:cxn>
                  <a:cxn ang="0">
                    <a:pos x="T2" y="T3"/>
                  </a:cxn>
                  <a:cxn ang="0">
                    <a:pos x="T4" y="T5"/>
                  </a:cxn>
                  <a:cxn ang="0">
                    <a:pos x="T6" y="T7"/>
                  </a:cxn>
                  <a:cxn ang="0">
                    <a:pos x="T8" y="T9"/>
                  </a:cxn>
                </a:cxnLst>
                <a:rect l="0" t="0" r="r" b="b"/>
                <a:pathLst>
                  <a:path w="24" h="39">
                    <a:moveTo>
                      <a:pt x="13" y="0"/>
                    </a:moveTo>
                    <a:cubicBezTo>
                      <a:pt x="5" y="4"/>
                      <a:pt x="0" y="13"/>
                      <a:pt x="0" y="22"/>
                    </a:cubicBezTo>
                    <a:cubicBezTo>
                      <a:pt x="0" y="29"/>
                      <a:pt x="2" y="35"/>
                      <a:pt x="6" y="39"/>
                    </a:cubicBezTo>
                    <a:cubicBezTo>
                      <a:pt x="24" y="22"/>
                      <a:pt x="24" y="22"/>
                      <a:pt x="24" y="22"/>
                    </a:cubicBezTo>
                    <a:lnTo>
                      <a:pt x="13" y="0"/>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en-US"/>
              </a:p>
            </p:txBody>
          </p:sp>
          <p:sp>
            <p:nvSpPr>
              <p:cNvPr id="129" name="Freeform 93"/>
              <p:cNvSpPr>
                <a:spLocks/>
              </p:cNvSpPr>
              <p:nvPr/>
            </p:nvSpPr>
            <p:spPr bwMode="auto">
              <a:xfrm>
                <a:off x="9649421" y="4937919"/>
                <a:ext cx="132870" cy="51104"/>
              </a:xfrm>
              <a:custGeom>
                <a:avLst/>
                <a:gdLst>
                  <a:gd name="T0" fmla="*/ 0 w 24"/>
                  <a:gd name="T1" fmla="*/ 9 h 9"/>
                  <a:gd name="T2" fmla="*/ 24 w 24"/>
                  <a:gd name="T3" fmla="*/ 9 h 9"/>
                  <a:gd name="T4" fmla="*/ 22 w 24"/>
                  <a:gd name="T5" fmla="*/ 0 h 9"/>
                  <a:gd name="T6" fmla="*/ 0 w 24"/>
                  <a:gd name="T7" fmla="*/ 9 h 9"/>
                </a:gdLst>
                <a:ahLst/>
                <a:cxnLst>
                  <a:cxn ang="0">
                    <a:pos x="T0" y="T1"/>
                  </a:cxn>
                  <a:cxn ang="0">
                    <a:pos x="T2" y="T3"/>
                  </a:cxn>
                  <a:cxn ang="0">
                    <a:pos x="T4" y="T5"/>
                  </a:cxn>
                  <a:cxn ang="0">
                    <a:pos x="T6" y="T7"/>
                  </a:cxn>
                </a:cxnLst>
                <a:rect l="0" t="0" r="r" b="b"/>
                <a:pathLst>
                  <a:path w="24" h="9">
                    <a:moveTo>
                      <a:pt x="0" y="9"/>
                    </a:moveTo>
                    <a:cubicBezTo>
                      <a:pt x="24" y="9"/>
                      <a:pt x="24" y="9"/>
                      <a:pt x="24" y="9"/>
                    </a:cubicBezTo>
                    <a:cubicBezTo>
                      <a:pt x="24" y="6"/>
                      <a:pt x="23" y="3"/>
                      <a:pt x="22" y="0"/>
                    </a:cubicBezTo>
                    <a:lnTo>
                      <a:pt x="0" y="9"/>
                    </a:lnTo>
                    <a:close/>
                  </a:path>
                </a:pathLst>
              </a:custGeom>
              <a:solidFill>
                <a:schemeClr val="accent3">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30" name="Freeform 94"/>
              <p:cNvSpPr>
                <a:spLocks/>
              </p:cNvSpPr>
              <p:nvPr/>
            </p:nvSpPr>
            <p:spPr bwMode="auto">
              <a:xfrm>
                <a:off x="9552323" y="4989022"/>
                <a:ext cx="97097" cy="120094"/>
              </a:xfrm>
              <a:custGeom>
                <a:avLst/>
                <a:gdLst>
                  <a:gd name="T0" fmla="*/ 0 w 18"/>
                  <a:gd name="T1" fmla="*/ 17 h 22"/>
                  <a:gd name="T2" fmla="*/ 7 w 18"/>
                  <a:gd name="T3" fmla="*/ 22 h 22"/>
                  <a:gd name="T4" fmla="*/ 18 w 18"/>
                  <a:gd name="T5" fmla="*/ 0 h 22"/>
                  <a:gd name="T6" fmla="*/ 0 w 18"/>
                  <a:gd name="T7" fmla="*/ 17 h 22"/>
                </a:gdLst>
                <a:ahLst/>
                <a:cxnLst>
                  <a:cxn ang="0">
                    <a:pos x="T0" y="T1"/>
                  </a:cxn>
                  <a:cxn ang="0">
                    <a:pos x="T2" y="T3"/>
                  </a:cxn>
                  <a:cxn ang="0">
                    <a:pos x="T4" y="T5"/>
                  </a:cxn>
                  <a:cxn ang="0">
                    <a:pos x="T6" y="T7"/>
                  </a:cxn>
                </a:cxnLst>
                <a:rect l="0" t="0" r="r" b="b"/>
                <a:pathLst>
                  <a:path w="18" h="22">
                    <a:moveTo>
                      <a:pt x="0" y="17"/>
                    </a:moveTo>
                    <a:cubicBezTo>
                      <a:pt x="2" y="19"/>
                      <a:pt x="4" y="21"/>
                      <a:pt x="7" y="22"/>
                    </a:cubicBezTo>
                    <a:cubicBezTo>
                      <a:pt x="18" y="0"/>
                      <a:pt x="18" y="0"/>
                      <a:pt x="18" y="0"/>
                    </a:cubicBezTo>
                    <a:lnTo>
                      <a:pt x="0" y="17"/>
                    </a:lnTo>
                    <a:close/>
                  </a:path>
                </a:pathLst>
              </a:custGeom>
              <a:solidFill>
                <a:schemeClr val="accent3">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31" name="Freeform 95"/>
              <p:cNvSpPr>
                <a:spLocks/>
              </p:cNvSpPr>
              <p:nvPr/>
            </p:nvSpPr>
            <p:spPr bwMode="auto">
              <a:xfrm>
                <a:off x="9590651" y="4989022"/>
                <a:ext cx="191640" cy="130315"/>
              </a:xfrm>
              <a:custGeom>
                <a:avLst/>
                <a:gdLst>
                  <a:gd name="T0" fmla="*/ 0 w 35"/>
                  <a:gd name="T1" fmla="*/ 22 h 24"/>
                  <a:gd name="T2" fmla="*/ 11 w 35"/>
                  <a:gd name="T3" fmla="*/ 24 h 24"/>
                  <a:gd name="T4" fmla="*/ 35 w 35"/>
                  <a:gd name="T5" fmla="*/ 0 h 24"/>
                  <a:gd name="T6" fmla="*/ 11 w 35"/>
                  <a:gd name="T7" fmla="*/ 0 h 24"/>
                  <a:gd name="T8" fmla="*/ 0 w 35"/>
                  <a:gd name="T9" fmla="*/ 22 h 24"/>
                </a:gdLst>
                <a:ahLst/>
                <a:cxnLst>
                  <a:cxn ang="0">
                    <a:pos x="T0" y="T1"/>
                  </a:cxn>
                  <a:cxn ang="0">
                    <a:pos x="T2" y="T3"/>
                  </a:cxn>
                  <a:cxn ang="0">
                    <a:pos x="T4" y="T5"/>
                  </a:cxn>
                  <a:cxn ang="0">
                    <a:pos x="T6" y="T7"/>
                  </a:cxn>
                  <a:cxn ang="0">
                    <a:pos x="T8" y="T9"/>
                  </a:cxn>
                </a:cxnLst>
                <a:rect l="0" t="0" r="r" b="b"/>
                <a:pathLst>
                  <a:path w="35" h="24">
                    <a:moveTo>
                      <a:pt x="0" y="22"/>
                    </a:moveTo>
                    <a:cubicBezTo>
                      <a:pt x="3" y="23"/>
                      <a:pt x="7" y="24"/>
                      <a:pt x="11" y="24"/>
                    </a:cubicBezTo>
                    <a:cubicBezTo>
                      <a:pt x="24" y="24"/>
                      <a:pt x="35" y="14"/>
                      <a:pt x="35" y="0"/>
                    </a:cubicBezTo>
                    <a:cubicBezTo>
                      <a:pt x="11" y="0"/>
                      <a:pt x="11" y="0"/>
                      <a:pt x="11" y="0"/>
                    </a:cubicBezTo>
                    <a:lnTo>
                      <a:pt x="0" y="22"/>
                    </a:lnTo>
                    <a:close/>
                  </a:path>
                </a:pathLst>
              </a:custGeom>
              <a:solidFill>
                <a:schemeClr val="accent3"/>
              </a:solidFill>
              <a:ln>
                <a:noFill/>
              </a:ln>
            </p:spPr>
            <p:txBody>
              <a:bodyPr vert="horz" wrap="square" lIns="91440" tIns="45720" rIns="91440" bIns="45720" numCol="1" anchor="t" anchorCtr="0" compatLnSpc="1">
                <a:prstTxWarp prst="textNoShape">
                  <a:avLst/>
                </a:prstTxWarp>
              </a:bodyPr>
              <a:lstStyle/>
              <a:p>
                <a:endParaRPr lang="en-US"/>
              </a:p>
            </p:txBody>
          </p:sp>
          <p:sp>
            <p:nvSpPr>
              <p:cNvPr id="132" name="Freeform 96"/>
              <p:cNvSpPr>
                <a:spLocks/>
              </p:cNvSpPr>
              <p:nvPr/>
            </p:nvSpPr>
            <p:spPr bwMode="auto">
              <a:xfrm>
                <a:off x="9519106" y="5180662"/>
                <a:ext cx="263185" cy="263185"/>
              </a:xfrm>
              <a:custGeom>
                <a:avLst/>
                <a:gdLst>
                  <a:gd name="T0" fmla="*/ 46 w 48"/>
                  <a:gd name="T1" fmla="*/ 15 h 48"/>
                  <a:gd name="T2" fmla="*/ 40 w 48"/>
                  <a:gd name="T3" fmla="*/ 6 h 48"/>
                  <a:gd name="T4" fmla="*/ 24 w 48"/>
                  <a:gd name="T5" fmla="*/ 0 h 48"/>
                  <a:gd name="T6" fmla="*/ 13 w 48"/>
                  <a:gd name="T7" fmla="*/ 2 h 48"/>
                  <a:gd name="T8" fmla="*/ 0 w 48"/>
                  <a:gd name="T9" fmla="*/ 24 h 48"/>
                  <a:gd name="T10" fmla="*/ 6 w 48"/>
                  <a:gd name="T11" fmla="*/ 41 h 48"/>
                  <a:gd name="T12" fmla="*/ 13 w 48"/>
                  <a:gd name="T13" fmla="*/ 45 h 48"/>
                  <a:gd name="T14" fmla="*/ 24 w 48"/>
                  <a:gd name="T15" fmla="*/ 48 h 48"/>
                  <a:gd name="T16" fmla="*/ 48 w 48"/>
                  <a:gd name="T17" fmla="*/ 24 h 48"/>
                  <a:gd name="T18" fmla="*/ 46 w 48"/>
                  <a:gd name="T19" fmla="*/ 15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8" h="48">
                    <a:moveTo>
                      <a:pt x="46" y="15"/>
                    </a:moveTo>
                    <a:cubicBezTo>
                      <a:pt x="45" y="11"/>
                      <a:pt x="43" y="8"/>
                      <a:pt x="40" y="6"/>
                    </a:cubicBezTo>
                    <a:cubicBezTo>
                      <a:pt x="36" y="2"/>
                      <a:pt x="30" y="0"/>
                      <a:pt x="24" y="0"/>
                    </a:cubicBezTo>
                    <a:cubicBezTo>
                      <a:pt x="20" y="0"/>
                      <a:pt x="17" y="0"/>
                      <a:pt x="13" y="2"/>
                    </a:cubicBezTo>
                    <a:cubicBezTo>
                      <a:pt x="5" y="6"/>
                      <a:pt x="0" y="14"/>
                      <a:pt x="0" y="24"/>
                    </a:cubicBezTo>
                    <a:cubicBezTo>
                      <a:pt x="0" y="30"/>
                      <a:pt x="2" y="36"/>
                      <a:pt x="6" y="41"/>
                    </a:cubicBezTo>
                    <a:cubicBezTo>
                      <a:pt x="8" y="43"/>
                      <a:pt x="10" y="44"/>
                      <a:pt x="13" y="45"/>
                    </a:cubicBezTo>
                    <a:cubicBezTo>
                      <a:pt x="16" y="47"/>
                      <a:pt x="20" y="48"/>
                      <a:pt x="24" y="48"/>
                    </a:cubicBezTo>
                    <a:cubicBezTo>
                      <a:pt x="37" y="48"/>
                      <a:pt x="48" y="37"/>
                      <a:pt x="48" y="24"/>
                    </a:cubicBezTo>
                    <a:cubicBezTo>
                      <a:pt x="48" y="20"/>
                      <a:pt x="47" y="17"/>
                      <a:pt x="46" y="15"/>
                    </a:cubicBez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en-US"/>
              </a:p>
            </p:txBody>
          </p:sp>
          <p:sp>
            <p:nvSpPr>
              <p:cNvPr id="133" name="Freeform 97"/>
              <p:cNvSpPr>
                <a:spLocks/>
              </p:cNvSpPr>
              <p:nvPr/>
            </p:nvSpPr>
            <p:spPr bwMode="auto">
              <a:xfrm>
                <a:off x="9590651" y="5180662"/>
                <a:ext cx="145646" cy="130315"/>
              </a:xfrm>
              <a:custGeom>
                <a:avLst/>
                <a:gdLst>
                  <a:gd name="T0" fmla="*/ 27 w 27"/>
                  <a:gd name="T1" fmla="*/ 6 h 24"/>
                  <a:gd name="T2" fmla="*/ 11 w 27"/>
                  <a:gd name="T3" fmla="*/ 0 h 24"/>
                  <a:gd name="T4" fmla="*/ 0 w 27"/>
                  <a:gd name="T5" fmla="*/ 2 h 24"/>
                  <a:gd name="T6" fmla="*/ 11 w 27"/>
                  <a:gd name="T7" fmla="*/ 24 h 24"/>
                  <a:gd name="T8" fmla="*/ 27 w 27"/>
                  <a:gd name="T9" fmla="*/ 6 h 24"/>
                </a:gdLst>
                <a:ahLst/>
                <a:cxnLst>
                  <a:cxn ang="0">
                    <a:pos x="T0" y="T1"/>
                  </a:cxn>
                  <a:cxn ang="0">
                    <a:pos x="T2" y="T3"/>
                  </a:cxn>
                  <a:cxn ang="0">
                    <a:pos x="T4" y="T5"/>
                  </a:cxn>
                  <a:cxn ang="0">
                    <a:pos x="T6" y="T7"/>
                  </a:cxn>
                  <a:cxn ang="0">
                    <a:pos x="T8" y="T9"/>
                  </a:cxn>
                </a:cxnLst>
                <a:rect l="0" t="0" r="r" b="b"/>
                <a:pathLst>
                  <a:path w="27" h="24">
                    <a:moveTo>
                      <a:pt x="27" y="6"/>
                    </a:moveTo>
                    <a:cubicBezTo>
                      <a:pt x="23" y="2"/>
                      <a:pt x="17" y="0"/>
                      <a:pt x="11" y="0"/>
                    </a:cubicBezTo>
                    <a:cubicBezTo>
                      <a:pt x="7" y="0"/>
                      <a:pt x="4" y="0"/>
                      <a:pt x="0" y="2"/>
                    </a:cubicBezTo>
                    <a:cubicBezTo>
                      <a:pt x="11" y="24"/>
                      <a:pt x="11" y="24"/>
                      <a:pt x="11" y="24"/>
                    </a:cubicBezTo>
                    <a:lnTo>
                      <a:pt x="27" y="6"/>
                    </a:ln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134" name="Freeform 98"/>
              <p:cNvSpPr>
                <a:spLocks/>
              </p:cNvSpPr>
              <p:nvPr/>
            </p:nvSpPr>
            <p:spPr bwMode="auto">
              <a:xfrm>
                <a:off x="9649421" y="5211324"/>
                <a:ext cx="120094" cy="99653"/>
              </a:xfrm>
              <a:custGeom>
                <a:avLst/>
                <a:gdLst>
                  <a:gd name="T0" fmla="*/ 22 w 22"/>
                  <a:gd name="T1" fmla="*/ 9 h 18"/>
                  <a:gd name="T2" fmla="*/ 16 w 22"/>
                  <a:gd name="T3" fmla="*/ 0 h 18"/>
                  <a:gd name="T4" fmla="*/ 0 w 22"/>
                  <a:gd name="T5" fmla="*/ 18 h 18"/>
                  <a:gd name="T6" fmla="*/ 22 w 22"/>
                  <a:gd name="T7" fmla="*/ 9 h 18"/>
                </a:gdLst>
                <a:ahLst/>
                <a:cxnLst>
                  <a:cxn ang="0">
                    <a:pos x="T0" y="T1"/>
                  </a:cxn>
                  <a:cxn ang="0">
                    <a:pos x="T2" y="T3"/>
                  </a:cxn>
                  <a:cxn ang="0">
                    <a:pos x="T4" y="T5"/>
                  </a:cxn>
                  <a:cxn ang="0">
                    <a:pos x="T6" y="T7"/>
                  </a:cxn>
                </a:cxnLst>
                <a:rect l="0" t="0" r="r" b="b"/>
                <a:pathLst>
                  <a:path w="22" h="18">
                    <a:moveTo>
                      <a:pt x="22" y="9"/>
                    </a:moveTo>
                    <a:cubicBezTo>
                      <a:pt x="21" y="5"/>
                      <a:pt x="19" y="2"/>
                      <a:pt x="16" y="0"/>
                    </a:cubicBezTo>
                    <a:cubicBezTo>
                      <a:pt x="0" y="18"/>
                      <a:pt x="0" y="18"/>
                      <a:pt x="0" y="18"/>
                    </a:cubicBezTo>
                    <a:lnTo>
                      <a:pt x="22" y="9"/>
                    </a:lnTo>
                    <a:close/>
                  </a:path>
                </a:pathLst>
              </a:custGeom>
              <a:solidFill>
                <a:schemeClr val="tx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35" name="Freeform 99"/>
              <p:cNvSpPr>
                <a:spLocks/>
              </p:cNvSpPr>
              <p:nvPr/>
            </p:nvSpPr>
            <p:spPr bwMode="auto">
              <a:xfrm>
                <a:off x="9519106" y="5190883"/>
                <a:ext cx="130315" cy="214636"/>
              </a:xfrm>
              <a:custGeom>
                <a:avLst/>
                <a:gdLst>
                  <a:gd name="T0" fmla="*/ 13 w 24"/>
                  <a:gd name="T1" fmla="*/ 0 h 39"/>
                  <a:gd name="T2" fmla="*/ 0 w 24"/>
                  <a:gd name="T3" fmla="*/ 22 h 39"/>
                  <a:gd name="T4" fmla="*/ 6 w 24"/>
                  <a:gd name="T5" fmla="*/ 39 h 39"/>
                  <a:gd name="T6" fmla="*/ 24 w 24"/>
                  <a:gd name="T7" fmla="*/ 22 h 39"/>
                  <a:gd name="T8" fmla="*/ 13 w 24"/>
                  <a:gd name="T9" fmla="*/ 0 h 39"/>
                </a:gdLst>
                <a:ahLst/>
                <a:cxnLst>
                  <a:cxn ang="0">
                    <a:pos x="T0" y="T1"/>
                  </a:cxn>
                  <a:cxn ang="0">
                    <a:pos x="T2" y="T3"/>
                  </a:cxn>
                  <a:cxn ang="0">
                    <a:pos x="T4" y="T5"/>
                  </a:cxn>
                  <a:cxn ang="0">
                    <a:pos x="T6" y="T7"/>
                  </a:cxn>
                  <a:cxn ang="0">
                    <a:pos x="T8" y="T9"/>
                  </a:cxn>
                </a:cxnLst>
                <a:rect l="0" t="0" r="r" b="b"/>
                <a:pathLst>
                  <a:path w="24" h="39">
                    <a:moveTo>
                      <a:pt x="13" y="0"/>
                    </a:moveTo>
                    <a:cubicBezTo>
                      <a:pt x="5" y="4"/>
                      <a:pt x="0" y="12"/>
                      <a:pt x="0" y="22"/>
                    </a:cubicBezTo>
                    <a:cubicBezTo>
                      <a:pt x="0" y="28"/>
                      <a:pt x="2" y="34"/>
                      <a:pt x="6" y="39"/>
                    </a:cubicBezTo>
                    <a:cubicBezTo>
                      <a:pt x="24" y="22"/>
                      <a:pt x="24" y="22"/>
                      <a:pt x="24" y="22"/>
                    </a:cubicBezTo>
                    <a:lnTo>
                      <a:pt x="13" y="0"/>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en-US"/>
              </a:p>
            </p:txBody>
          </p:sp>
          <p:sp>
            <p:nvSpPr>
              <p:cNvPr id="136" name="Freeform 100"/>
              <p:cNvSpPr>
                <a:spLocks/>
              </p:cNvSpPr>
              <p:nvPr/>
            </p:nvSpPr>
            <p:spPr bwMode="auto">
              <a:xfrm>
                <a:off x="9649421" y="5262428"/>
                <a:ext cx="132870" cy="48549"/>
              </a:xfrm>
              <a:custGeom>
                <a:avLst/>
                <a:gdLst>
                  <a:gd name="T0" fmla="*/ 0 w 24"/>
                  <a:gd name="T1" fmla="*/ 9 h 9"/>
                  <a:gd name="T2" fmla="*/ 24 w 24"/>
                  <a:gd name="T3" fmla="*/ 9 h 9"/>
                  <a:gd name="T4" fmla="*/ 22 w 24"/>
                  <a:gd name="T5" fmla="*/ 0 h 9"/>
                  <a:gd name="T6" fmla="*/ 0 w 24"/>
                  <a:gd name="T7" fmla="*/ 9 h 9"/>
                </a:gdLst>
                <a:ahLst/>
                <a:cxnLst>
                  <a:cxn ang="0">
                    <a:pos x="T0" y="T1"/>
                  </a:cxn>
                  <a:cxn ang="0">
                    <a:pos x="T2" y="T3"/>
                  </a:cxn>
                  <a:cxn ang="0">
                    <a:pos x="T4" y="T5"/>
                  </a:cxn>
                  <a:cxn ang="0">
                    <a:pos x="T6" y="T7"/>
                  </a:cxn>
                </a:cxnLst>
                <a:rect l="0" t="0" r="r" b="b"/>
                <a:pathLst>
                  <a:path w="24" h="9">
                    <a:moveTo>
                      <a:pt x="0" y="9"/>
                    </a:moveTo>
                    <a:cubicBezTo>
                      <a:pt x="24" y="9"/>
                      <a:pt x="24" y="9"/>
                      <a:pt x="24" y="9"/>
                    </a:cubicBezTo>
                    <a:cubicBezTo>
                      <a:pt x="24" y="5"/>
                      <a:pt x="23" y="2"/>
                      <a:pt x="22" y="0"/>
                    </a:cubicBezTo>
                    <a:lnTo>
                      <a:pt x="0" y="9"/>
                    </a:lnTo>
                    <a:close/>
                  </a:path>
                </a:pathLst>
              </a:custGeom>
              <a:solidFill>
                <a:schemeClr val="accent3">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37" name="Freeform 101"/>
              <p:cNvSpPr>
                <a:spLocks/>
              </p:cNvSpPr>
              <p:nvPr/>
            </p:nvSpPr>
            <p:spPr bwMode="auto">
              <a:xfrm>
                <a:off x="9552323" y="5310977"/>
                <a:ext cx="97097" cy="114984"/>
              </a:xfrm>
              <a:custGeom>
                <a:avLst/>
                <a:gdLst>
                  <a:gd name="T0" fmla="*/ 0 w 18"/>
                  <a:gd name="T1" fmla="*/ 17 h 21"/>
                  <a:gd name="T2" fmla="*/ 7 w 18"/>
                  <a:gd name="T3" fmla="*/ 21 h 21"/>
                  <a:gd name="T4" fmla="*/ 18 w 18"/>
                  <a:gd name="T5" fmla="*/ 0 h 21"/>
                  <a:gd name="T6" fmla="*/ 0 w 18"/>
                  <a:gd name="T7" fmla="*/ 17 h 21"/>
                </a:gdLst>
                <a:ahLst/>
                <a:cxnLst>
                  <a:cxn ang="0">
                    <a:pos x="T0" y="T1"/>
                  </a:cxn>
                  <a:cxn ang="0">
                    <a:pos x="T2" y="T3"/>
                  </a:cxn>
                  <a:cxn ang="0">
                    <a:pos x="T4" y="T5"/>
                  </a:cxn>
                  <a:cxn ang="0">
                    <a:pos x="T6" y="T7"/>
                  </a:cxn>
                </a:cxnLst>
                <a:rect l="0" t="0" r="r" b="b"/>
                <a:pathLst>
                  <a:path w="18" h="21">
                    <a:moveTo>
                      <a:pt x="0" y="17"/>
                    </a:moveTo>
                    <a:cubicBezTo>
                      <a:pt x="2" y="19"/>
                      <a:pt x="4" y="20"/>
                      <a:pt x="7" y="21"/>
                    </a:cubicBezTo>
                    <a:cubicBezTo>
                      <a:pt x="18" y="0"/>
                      <a:pt x="18" y="0"/>
                      <a:pt x="18" y="0"/>
                    </a:cubicBezTo>
                    <a:lnTo>
                      <a:pt x="0" y="17"/>
                    </a:lnTo>
                    <a:close/>
                  </a:path>
                </a:pathLst>
              </a:custGeom>
              <a:solidFill>
                <a:schemeClr val="accent3">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38" name="Freeform 102"/>
              <p:cNvSpPr>
                <a:spLocks/>
              </p:cNvSpPr>
              <p:nvPr/>
            </p:nvSpPr>
            <p:spPr bwMode="auto">
              <a:xfrm>
                <a:off x="9590651" y="5310977"/>
                <a:ext cx="191640" cy="132870"/>
              </a:xfrm>
              <a:custGeom>
                <a:avLst/>
                <a:gdLst>
                  <a:gd name="T0" fmla="*/ 0 w 35"/>
                  <a:gd name="T1" fmla="*/ 21 h 24"/>
                  <a:gd name="T2" fmla="*/ 11 w 35"/>
                  <a:gd name="T3" fmla="*/ 24 h 24"/>
                  <a:gd name="T4" fmla="*/ 35 w 35"/>
                  <a:gd name="T5" fmla="*/ 0 h 24"/>
                  <a:gd name="T6" fmla="*/ 11 w 35"/>
                  <a:gd name="T7" fmla="*/ 0 h 24"/>
                  <a:gd name="T8" fmla="*/ 0 w 35"/>
                  <a:gd name="T9" fmla="*/ 21 h 24"/>
                </a:gdLst>
                <a:ahLst/>
                <a:cxnLst>
                  <a:cxn ang="0">
                    <a:pos x="T0" y="T1"/>
                  </a:cxn>
                  <a:cxn ang="0">
                    <a:pos x="T2" y="T3"/>
                  </a:cxn>
                  <a:cxn ang="0">
                    <a:pos x="T4" y="T5"/>
                  </a:cxn>
                  <a:cxn ang="0">
                    <a:pos x="T6" y="T7"/>
                  </a:cxn>
                  <a:cxn ang="0">
                    <a:pos x="T8" y="T9"/>
                  </a:cxn>
                </a:cxnLst>
                <a:rect l="0" t="0" r="r" b="b"/>
                <a:pathLst>
                  <a:path w="35" h="24">
                    <a:moveTo>
                      <a:pt x="0" y="21"/>
                    </a:moveTo>
                    <a:cubicBezTo>
                      <a:pt x="3" y="23"/>
                      <a:pt x="7" y="24"/>
                      <a:pt x="11" y="24"/>
                    </a:cubicBezTo>
                    <a:cubicBezTo>
                      <a:pt x="24" y="24"/>
                      <a:pt x="35" y="13"/>
                      <a:pt x="35" y="0"/>
                    </a:cubicBezTo>
                    <a:cubicBezTo>
                      <a:pt x="11" y="0"/>
                      <a:pt x="11" y="0"/>
                      <a:pt x="11" y="0"/>
                    </a:cubicBezTo>
                    <a:lnTo>
                      <a:pt x="0" y="21"/>
                    </a:lnTo>
                    <a:close/>
                  </a:path>
                </a:pathLst>
              </a:custGeom>
              <a:solidFill>
                <a:schemeClr val="accent3"/>
              </a:solidFill>
              <a:ln>
                <a:noFill/>
              </a:ln>
            </p:spPr>
            <p:txBody>
              <a:bodyPr vert="horz" wrap="square" lIns="91440" tIns="45720" rIns="91440" bIns="45720" numCol="1" anchor="t" anchorCtr="0" compatLnSpc="1">
                <a:prstTxWarp prst="textNoShape">
                  <a:avLst/>
                </a:prstTxWarp>
              </a:bodyPr>
              <a:lstStyle/>
              <a:p>
                <a:endParaRPr lang="en-US"/>
              </a:p>
            </p:txBody>
          </p:sp>
          <p:sp>
            <p:nvSpPr>
              <p:cNvPr id="139" name="Freeform 103"/>
              <p:cNvSpPr>
                <a:spLocks/>
              </p:cNvSpPr>
              <p:nvPr/>
            </p:nvSpPr>
            <p:spPr bwMode="auto">
              <a:xfrm>
                <a:off x="8979960" y="5717252"/>
                <a:ext cx="794665" cy="263185"/>
              </a:xfrm>
              <a:custGeom>
                <a:avLst/>
                <a:gdLst>
                  <a:gd name="T0" fmla="*/ 2 w 311"/>
                  <a:gd name="T1" fmla="*/ 103 h 103"/>
                  <a:gd name="T2" fmla="*/ 0 w 311"/>
                  <a:gd name="T3" fmla="*/ 94 h 103"/>
                  <a:gd name="T4" fmla="*/ 90 w 311"/>
                  <a:gd name="T5" fmla="*/ 75 h 103"/>
                  <a:gd name="T6" fmla="*/ 166 w 311"/>
                  <a:gd name="T7" fmla="*/ 30 h 103"/>
                  <a:gd name="T8" fmla="*/ 256 w 311"/>
                  <a:gd name="T9" fmla="*/ 28 h 103"/>
                  <a:gd name="T10" fmla="*/ 311 w 311"/>
                  <a:gd name="T11" fmla="*/ 0 h 103"/>
                  <a:gd name="T12" fmla="*/ 311 w 311"/>
                  <a:gd name="T13" fmla="*/ 6 h 103"/>
                  <a:gd name="T14" fmla="*/ 311 w 311"/>
                  <a:gd name="T15" fmla="*/ 8 h 103"/>
                  <a:gd name="T16" fmla="*/ 258 w 311"/>
                  <a:gd name="T17" fmla="*/ 34 h 103"/>
                  <a:gd name="T18" fmla="*/ 168 w 311"/>
                  <a:gd name="T19" fmla="*/ 39 h 103"/>
                  <a:gd name="T20" fmla="*/ 95 w 311"/>
                  <a:gd name="T21" fmla="*/ 81 h 103"/>
                  <a:gd name="T22" fmla="*/ 2 w 311"/>
                  <a:gd name="T23" fmla="*/ 103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11" h="103">
                    <a:moveTo>
                      <a:pt x="2" y="103"/>
                    </a:moveTo>
                    <a:lnTo>
                      <a:pt x="0" y="94"/>
                    </a:lnTo>
                    <a:lnTo>
                      <a:pt x="90" y="75"/>
                    </a:lnTo>
                    <a:lnTo>
                      <a:pt x="166" y="30"/>
                    </a:lnTo>
                    <a:lnTo>
                      <a:pt x="256" y="28"/>
                    </a:lnTo>
                    <a:lnTo>
                      <a:pt x="311" y="0"/>
                    </a:lnTo>
                    <a:lnTo>
                      <a:pt x="311" y="6"/>
                    </a:lnTo>
                    <a:lnTo>
                      <a:pt x="311" y="8"/>
                    </a:lnTo>
                    <a:lnTo>
                      <a:pt x="258" y="34"/>
                    </a:lnTo>
                    <a:lnTo>
                      <a:pt x="168" y="39"/>
                    </a:lnTo>
                    <a:lnTo>
                      <a:pt x="95" y="81"/>
                    </a:lnTo>
                    <a:lnTo>
                      <a:pt x="2" y="103"/>
                    </a:lnTo>
                    <a:close/>
                  </a:path>
                </a:pathLst>
              </a:custGeom>
              <a:solidFill>
                <a:schemeClr val="accent3"/>
              </a:solidFill>
              <a:ln>
                <a:noFill/>
              </a:ln>
            </p:spPr>
            <p:txBody>
              <a:bodyPr vert="horz" wrap="square" lIns="91440" tIns="45720" rIns="91440" bIns="45720" numCol="1" anchor="t" anchorCtr="0" compatLnSpc="1">
                <a:prstTxWarp prst="textNoShape">
                  <a:avLst/>
                </a:prstTxWarp>
              </a:bodyPr>
              <a:lstStyle/>
              <a:p>
                <a:endParaRPr lang="en-US"/>
              </a:p>
            </p:txBody>
          </p:sp>
          <p:sp>
            <p:nvSpPr>
              <p:cNvPr id="140" name="Freeform 104"/>
              <p:cNvSpPr>
                <a:spLocks/>
              </p:cNvSpPr>
              <p:nvPr/>
            </p:nvSpPr>
            <p:spPr bwMode="auto">
              <a:xfrm>
                <a:off x="8979960" y="5520503"/>
                <a:ext cx="807441" cy="426717"/>
              </a:xfrm>
              <a:custGeom>
                <a:avLst/>
                <a:gdLst>
                  <a:gd name="T0" fmla="*/ 5 w 316"/>
                  <a:gd name="T1" fmla="*/ 167 h 167"/>
                  <a:gd name="T2" fmla="*/ 0 w 316"/>
                  <a:gd name="T3" fmla="*/ 161 h 167"/>
                  <a:gd name="T4" fmla="*/ 75 w 316"/>
                  <a:gd name="T5" fmla="*/ 128 h 167"/>
                  <a:gd name="T6" fmla="*/ 121 w 316"/>
                  <a:gd name="T7" fmla="*/ 79 h 167"/>
                  <a:gd name="T8" fmla="*/ 193 w 316"/>
                  <a:gd name="T9" fmla="*/ 64 h 167"/>
                  <a:gd name="T10" fmla="*/ 239 w 316"/>
                  <a:gd name="T11" fmla="*/ 15 h 167"/>
                  <a:gd name="T12" fmla="*/ 316 w 316"/>
                  <a:gd name="T13" fmla="*/ 0 h 167"/>
                  <a:gd name="T14" fmla="*/ 316 w 316"/>
                  <a:gd name="T15" fmla="*/ 6 h 167"/>
                  <a:gd name="T16" fmla="*/ 243 w 316"/>
                  <a:gd name="T17" fmla="*/ 21 h 167"/>
                  <a:gd name="T18" fmla="*/ 198 w 316"/>
                  <a:gd name="T19" fmla="*/ 70 h 167"/>
                  <a:gd name="T20" fmla="*/ 125 w 316"/>
                  <a:gd name="T21" fmla="*/ 85 h 167"/>
                  <a:gd name="T22" fmla="*/ 80 w 316"/>
                  <a:gd name="T23" fmla="*/ 135 h 167"/>
                  <a:gd name="T24" fmla="*/ 5 w 316"/>
                  <a:gd name="T25" fmla="*/ 167 h 1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16" h="167">
                    <a:moveTo>
                      <a:pt x="5" y="167"/>
                    </a:moveTo>
                    <a:lnTo>
                      <a:pt x="0" y="161"/>
                    </a:lnTo>
                    <a:lnTo>
                      <a:pt x="75" y="128"/>
                    </a:lnTo>
                    <a:lnTo>
                      <a:pt x="121" y="79"/>
                    </a:lnTo>
                    <a:lnTo>
                      <a:pt x="193" y="64"/>
                    </a:lnTo>
                    <a:lnTo>
                      <a:pt x="239" y="15"/>
                    </a:lnTo>
                    <a:lnTo>
                      <a:pt x="316" y="0"/>
                    </a:lnTo>
                    <a:lnTo>
                      <a:pt x="316" y="6"/>
                    </a:lnTo>
                    <a:lnTo>
                      <a:pt x="243" y="21"/>
                    </a:lnTo>
                    <a:lnTo>
                      <a:pt x="198" y="70"/>
                    </a:lnTo>
                    <a:lnTo>
                      <a:pt x="125" y="85"/>
                    </a:lnTo>
                    <a:lnTo>
                      <a:pt x="80" y="135"/>
                    </a:lnTo>
                    <a:lnTo>
                      <a:pt x="5" y="167"/>
                    </a:ln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en-US"/>
              </a:p>
            </p:txBody>
          </p:sp>
          <p:sp>
            <p:nvSpPr>
              <p:cNvPr id="141" name="Freeform 105"/>
              <p:cNvSpPr>
                <a:spLocks/>
              </p:cNvSpPr>
              <p:nvPr/>
            </p:nvSpPr>
            <p:spPr bwMode="auto">
              <a:xfrm>
                <a:off x="8985070" y="5809239"/>
                <a:ext cx="789555" cy="204415"/>
              </a:xfrm>
              <a:custGeom>
                <a:avLst/>
                <a:gdLst>
                  <a:gd name="T0" fmla="*/ 0 w 309"/>
                  <a:gd name="T1" fmla="*/ 80 h 80"/>
                  <a:gd name="T2" fmla="*/ 0 w 309"/>
                  <a:gd name="T3" fmla="*/ 71 h 80"/>
                  <a:gd name="T4" fmla="*/ 71 w 309"/>
                  <a:gd name="T5" fmla="*/ 60 h 80"/>
                  <a:gd name="T6" fmla="*/ 131 w 309"/>
                  <a:gd name="T7" fmla="*/ 26 h 80"/>
                  <a:gd name="T8" fmla="*/ 204 w 309"/>
                  <a:gd name="T9" fmla="*/ 35 h 80"/>
                  <a:gd name="T10" fmla="*/ 264 w 309"/>
                  <a:gd name="T11" fmla="*/ 0 h 80"/>
                  <a:gd name="T12" fmla="*/ 309 w 309"/>
                  <a:gd name="T13" fmla="*/ 5 h 80"/>
                  <a:gd name="T14" fmla="*/ 309 w 309"/>
                  <a:gd name="T15" fmla="*/ 11 h 80"/>
                  <a:gd name="T16" fmla="*/ 264 w 309"/>
                  <a:gd name="T17" fmla="*/ 7 h 80"/>
                  <a:gd name="T18" fmla="*/ 206 w 309"/>
                  <a:gd name="T19" fmla="*/ 41 h 80"/>
                  <a:gd name="T20" fmla="*/ 134 w 309"/>
                  <a:gd name="T21" fmla="*/ 35 h 80"/>
                  <a:gd name="T22" fmla="*/ 73 w 309"/>
                  <a:gd name="T23" fmla="*/ 69 h 80"/>
                  <a:gd name="T24" fmla="*/ 0 w 309"/>
                  <a:gd name="T25" fmla="*/ 80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09" h="80">
                    <a:moveTo>
                      <a:pt x="0" y="80"/>
                    </a:moveTo>
                    <a:lnTo>
                      <a:pt x="0" y="71"/>
                    </a:lnTo>
                    <a:lnTo>
                      <a:pt x="71" y="60"/>
                    </a:lnTo>
                    <a:lnTo>
                      <a:pt x="131" y="26"/>
                    </a:lnTo>
                    <a:lnTo>
                      <a:pt x="204" y="35"/>
                    </a:lnTo>
                    <a:lnTo>
                      <a:pt x="264" y="0"/>
                    </a:lnTo>
                    <a:lnTo>
                      <a:pt x="309" y="5"/>
                    </a:lnTo>
                    <a:lnTo>
                      <a:pt x="309" y="11"/>
                    </a:lnTo>
                    <a:lnTo>
                      <a:pt x="264" y="7"/>
                    </a:lnTo>
                    <a:lnTo>
                      <a:pt x="206" y="41"/>
                    </a:lnTo>
                    <a:lnTo>
                      <a:pt x="134" y="35"/>
                    </a:lnTo>
                    <a:lnTo>
                      <a:pt x="73" y="69"/>
                    </a:lnTo>
                    <a:lnTo>
                      <a:pt x="0" y="80"/>
                    </a:lnTo>
                    <a:close/>
                  </a:path>
                </a:pathLst>
              </a:custGeom>
              <a:solidFill>
                <a:schemeClr val="accent3">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grpSp>
        <p:grpSp>
          <p:nvGrpSpPr>
            <p:cNvPr id="142" name="Group 141"/>
            <p:cNvGrpSpPr/>
            <p:nvPr/>
          </p:nvGrpSpPr>
          <p:grpSpPr>
            <a:xfrm rot="21226443">
              <a:off x="9051286" y="3821364"/>
              <a:ext cx="668337" cy="854232"/>
              <a:chOff x="8793431" y="4697731"/>
              <a:chExt cx="1157503" cy="1479456"/>
            </a:xfrm>
          </p:grpSpPr>
          <p:sp>
            <p:nvSpPr>
              <p:cNvPr id="143" name="Freeform 5"/>
              <p:cNvSpPr>
                <a:spLocks/>
              </p:cNvSpPr>
              <p:nvPr/>
            </p:nvSpPr>
            <p:spPr bwMode="auto">
              <a:xfrm>
                <a:off x="9519106" y="4856152"/>
                <a:ext cx="263185" cy="263185"/>
              </a:xfrm>
              <a:custGeom>
                <a:avLst/>
                <a:gdLst>
                  <a:gd name="T0" fmla="*/ 46 w 48"/>
                  <a:gd name="T1" fmla="*/ 15 h 48"/>
                  <a:gd name="T2" fmla="*/ 40 w 48"/>
                  <a:gd name="T3" fmla="*/ 6 h 48"/>
                  <a:gd name="T4" fmla="*/ 24 w 48"/>
                  <a:gd name="T5" fmla="*/ 0 h 48"/>
                  <a:gd name="T6" fmla="*/ 13 w 48"/>
                  <a:gd name="T7" fmla="*/ 2 h 48"/>
                  <a:gd name="T8" fmla="*/ 0 w 48"/>
                  <a:gd name="T9" fmla="*/ 24 h 48"/>
                  <a:gd name="T10" fmla="*/ 6 w 48"/>
                  <a:gd name="T11" fmla="*/ 41 h 48"/>
                  <a:gd name="T12" fmla="*/ 13 w 48"/>
                  <a:gd name="T13" fmla="*/ 46 h 48"/>
                  <a:gd name="T14" fmla="*/ 24 w 48"/>
                  <a:gd name="T15" fmla="*/ 48 h 48"/>
                  <a:gd name="T16" fmla="*/ 48 w 48"/>
                  <a:gd name="T17" fmla="*/ 24 h 48"/>
                  <a:gd name="T18" fmla="*/ 46 w 48"/>
                  <a:gd name="T19" fmla="*/ 15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8" h="48">
                    <a:moveTo>
                      <a:pt x="46" y="15"/>
                    </a:moveTo>
                    <a:cubicBezTo>
                      <a:pt x="45" y="12"/>
                      <a:pt x="43" y="9"/>
                      <a:pt x="40" y="6"/>
                    </a:cubicBezTo>
                    <a:cubicBezTo>
                      <a:pt x="36" y="2"/>
                      <a:pt x="30" y="0"/>
                      <a:pt x="24" y="0"/>
                    </a:cubicBezTo>
                    <a:cubicBezTo>
                      <a:pt x="20" y="0"/>
                      <a:pt x="17" y="1"/>
                      <a:pt x="13" y="2"/>
                    </a:cubicBezTo>
                    <a:cubicBezTo>
                      <a:pt x="5" y="6"/>
                      <a:pt x="0" y="15"/>
                      <a:pt x="0" y="24"/>
                    </a:cubicBezTo>
                    <a:cubicBezTo>
                      <a:pt x="0" y="31"/>
                      <a:pt x="2" y="37"/>
                      <a:pt x="6" y="41"/>
                    </a:cubicBezTo>
                    <a:cubicBezTo>
                      <a:pt x="8" y="43"/>
                      <a:pt x="10" y="45"/>
                      <a:pt x="13" y="46"/>
                    </a:cubicBezTo>
                    <a:cubicBezTo>
                      <a:pt x="16" y="47"/>
                      <a:pt x="20" y="48"/>
                      <a:pt x="24" y="48"/>
                    </a:cubicBezTo>
                    <a:cubicBezTo>
                      <a:pt x="37" y="48"/>
                      <a:pt x="48" y="38"/>
                      <a:pt x="48" y="24"/>
                    </a:cubicBezTo>
                    <a:cubicBezTo>
                      <a:pt x="48" y="21"/>
                      <a:pt x="47" y="18"/>
                      <a:pt x="46" y="15"/>
                    </a:cubicBez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en-US"/>
              </a:p>
            </p:txBody>
          </p:sp>
          <p:sp>
            <p:nvSpPr>
              <p:cNvPr id="144" name="Freeform 6"/>
              <p:cNvSpPr>
                <a:spLocks noEditPoints="1"/>
              </p:cNvSpPr>
              <p:nvPr/>
            </p:nvSpPr>
            <p:spPr bwMode="auto">
              <a:xfrm>
                <a:off x="8793431" y="4697731"/>
                <a:ext cx="1157503" cy="1479456"/>
              </a:xfrm>
              <a:custGeom>
                <a:avLst/>
                <a:gdLst>
                  <a:gd name="T0" fmla="*/ 419 w 453"/>
                  <a:gd name="T1" fmla="*/ 0 h 579"/>
                  <a:gd name="T2" fmla="*/ 118 w 453"/>
                  <a:gd name="T3" fmla="*/ 0 h 579"/>
                  <a:gd name="T4" fmla="*/ 0 w 453"/>
                  <a:gd name="T5" fmla="*/ 111 h 579"/>
                  <a:gd name="T6" fmla="*/ 0 w 453"/>
                  <a:gd name="T7" fmla="*/ 541 h 579"/>
                  <a:gd name="T8" fmla="*/ 5 w 453"/>
                  <a:gd name="T9" fmla="*/ 556 h 579"/>
                  <a:gd name="T10" fmla="*/ 11 w 453"/>
                  <a:gd name="T11" fmla="*/ 568 h 579"/>
                  <a:gd name="T12" fmla="*/ 24 w 453"/>
                  <a:gd name="T13" fmla="*/ 575 h 579"/>
                  <a:gd name="T14" fmla="*/ 37 w 453"/>
                  <a:gd name="T15" fmla="*/ 579 h 579"/>
                  <a:gd name="T16" fmla="*/ 453 w 453"/>
                  <a:gd name="T17" fmla="*/ 579 h 579"/>
                  <a:gd name="T18" fmla="*/ 453 w 453"/>
                  <a:gd name="T19" fmla="*/ 38 h 579"/>
                  <a:gd name="T20" fmla="*/ 451 w 453"/>
                  <a:gd name="T21" fmla="*/ 23 h 579"/>
                  <a:gd name="T22" fmla="*/ 442 w 453"/>
                  <a:gd name="T23" fmla="*/ 11 h 579"/>
                  <a:gd name="T24" fmla="*/ 432 w 453"/>
                  <a:gd name="T25" fmla="*/ 4 h 579"/>
                  <a:gd name="T26" fmla="*/ 419 w 453"/>
                  <a:gd name="T27" fmla="*/ 0 h 579"/>
                  <a:gd name="T28" fmla="*/ 425 w 453"/>
                  <a:gd name="T29" fmla="*/ 547 h 579"/>
                  <a:gd name="T30" fmla="*/ 52 w 453"/>
                  <a:gd name="T31" fmla="*/ 547 h 579"/>
                  <a:gd name="T32" fmla="*/ 43 w 453"/>
                  <a:gd name="T33" fmla="*/ 547 h 579"/>
                  <a:gd name="T34" fmla="*/ 37 w 453"/>
                  <a:gd name="T35" fmla="*/ 545 h 579"/>
                  <a:gd name="T36" fmla="*/ 30 w 453"/>
                  <a:gd name="T37" fmla="*/ 532 h 579"/>
                  <a:gd name="T38" fmla="*/ 30 w 453"/>
                  <a:gd name="T39" fmla="*/ 526 h 579"/>
                  <a:gd name="T40" fmla="*/ 30 w 453"/>
                  <a:gd name="T41" fmla="*/ 131 h 579"/>
                  <a:gd name="T42" fmla="*/ 101 w 453"/>
                  <a:gd name="T43" fmla="*/ 131 h 579"/>
                  <a:gd name="T44" fmla="*/ 112 w 453"/>
                  <a:gd name="T45" fmla="*/ 131 h 579"/>
                  <a:gd name="T46" fmla="*/ 123 w 453"/>
                  <a:gd name="T47" fmla="*/ 122 h 579"/>
                  <a:gd name="T48" fmla="*/ 129 w 453"/>
                  <a:gd name="T49" fmla="*/ 111 h 579"/>
                  <a:gd name="T50" fmla="*/ 133 w 453"/>
                  <a:gd name="T51" fmla="*/ 96 h 579"/>
                  <a:gd name="T52" fmla="*/ 133 w 453"/>
                  <a:gd name="T53" fmla="*/ 30 h 579"/>
                  <a:gd name="T54" fmla="*/ 404 w 453"/>
                  <a:gd name="T55" fmla="*/ 30 h 579"/>
                  <a:gd name="T56" fmla="*/ 412 w 453"/>
                  <a:gd name="T57" fmla="*/ 30 h 579"/>
                  <a:gd name="T58" fmla="*/ 419 w 453"/>
                  <a:gd name="T59" fmla="*/ 34 h 579"/>
                  <a:gd name="T60" fmla="*/ 425 w 453"/>
                  <a:gd name="T61" fmla="*/ 43 h 579"/>
                  <a:gd name="T62" fmla="*/ 425 w 453"/>
                  <a:gd name="T63" fmla="*/ 53 h 579"/>
                  <a:gd name="T64" fmla="*/ 425 w 453"/>
                  <a:gd name="T65" fmla="*/ 547 h 5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53" h="579">
                    <a:moveTo>
                      <a:pt x="419" y="0"/>
                    </a:moveTo>
                    <a:lnTo>
                      <a:pt x="118" y="0"/>
                    </a:lnTo>
                    <a:lnTo>
                      <a:pt x="0" y="111"/>
                    </a:lnTo>
                    <a:lnTo>
                      <a:pt x="0" y="541"/>
                    </a:lnTo>
                    <a:lnTo>
                      <a:pt x="5" y="556"/>
                    </a:lnTo>
                    <a:lnTo>
                      <a:pt x="11" y="568"/>
                    </a:lnTo>
                    <a:lnTo>
                      <a:pt x="24" y="575"/>
                    </a:lnTo>
                    <a:lnTo>
                      <a:pt x="37" y="579"/>
                    </a:lnTo>
                    <a:lnTo>
                      <a:pt x="453" y="579"/>
                    </a:lnTo>
                    <a:lnTo>
                      <a:pt x="453" y="38"/>
                    </a:lnTo>
                    <a:lnTo>
                      <a:pt x="451" y="23"/>
                    </a:lnTo>
                    <a:lnTo>
                      <a:pt x="442" y="11"/>
                    </a:lnTo>
                    <a:lnTo>
                      <a:pt x="432" y="4"/>
                    </a:lnTo>
                    <a:lnTo>
                      <a:pt x="419" y="0"/>
                    </a:lnTo>
                    <a:close/>
                    <a:moveTo>
                      <a:pt x="425" y="547"/>
                    </a:moveTo>
                    <a:lnTo>
                      <a:pt x="52" y="547"/>
                    </a:lnTo>
                    <a:lnTo>
                      <a:pt x="43" y="547"/>
                    </a:lnTo>
                    <a:lnTo>
                      <a:pt x="37" y="545"/>
                    </a:lnTo>
                    <a:lnTo>
                      <a:pt x="30" y="532"/>
                    </a:lnTo>
                    <a:lnTo>
                      <a:pt x="30" y="526"/>
                    </a:lnTo>
                    <a:lnTo>
                      <a:pt x="30" y="131"/>
                    </a:lnTo>
                    <a:lnTo>
                      <a:pt x="101" y="131"/>
                    </a:lnTo>
                    <a:lnTo>
                      <a:pt x="112" y="131"/>
                    </a:lnTo>
                    <a:lnTo>
                      <a:pt x="123" y="122"/>
                    </a:lnTo>
                    <a:lnTo>
                      <a:pt x="129" y="111"/>
                    </a:lnTo>
                    <a:lnTo>
                      <a:pt x="133" y="96"/>
                    </a:lnTo>
                    <a:lnTo>
                      <a:pt x="133" y="30"/>
                    </a:lnTo>
                    <a:lnTo>
                      <a:pt x="404" y="30"/>
                    </a:lnTo>
                    <a:lnTo>
                      <a:pt x="412" y="30"/>
                    </a:lnTo>
                    <a:lnTo>
                      <a:pt x="419" y="34"/>
                    </a:lnTo>
                    <a:lnTo>
                      <a:pt x="425" y="43"/>
                    </a:lnTo>
                    <a:lnTo>
                      <a:pt x="425" y="53"/>
                    </a:lnTo>
                    <a:lnTo>
                      <a:pt x="425" y="547"/>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5" name="Rectangle 83"/>
              <p:cNvSpPr>
                <a:spLocks noChangeArrowheads="1"/>
              </p:cNvSpPr>
              <p:nvPr/>
            </p:nvSpPr>
            <p:spPr bwMode="auto">
              <a:xfrm>
                <a:off x="9309580" y="5316087"/>
                <a:ext cx="56214" cy="199305"/>
              </a:xfrm>
              <a:prstGeom prst="rect">
                <a:avLst/>
              </a:prstGeom>
              <a:solidFill>
                <a:srgbClr val="00205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6" name="Freeform 84"/>
              <p:cNvSpPr>
                <a:spLocks/>
              </p:cNvSpPr>
              <p:nvPr/>
            </p:nvSpPr>
            <p:spPr bwMode="auto">
              <a:xfrm>
                <a:off x="9112830" y="5349305"/>
                <a:ext cx="53659" cy="166088"/>
              </a:xfrm>
              <a:custGeom>
                <a:avLst/>
                <a:gdLst>
                  <a:gd name="T0" fmla="*/ 0 w 21"/>
                  <a:gd name="T1" fmla="*/ 0 h 65"/>
                  <a:gd name="T2" fmla="*/ 0 w 21"/>
                  <a:gd name="T3" fmla="*/ 13 h 65"/>
                  <a:gd name="T4" fmla="*/ 0 w 21"/>
                  <a:gd name="T5" fmla="*/ 65 h 65"/>
                  <a:gd name="T6" fmla="*/ 21 w 21"/>
                  <a:gd name="T7" fmla="*/ 65 h 65"/>
                  <a:gd name="T8" fmla="*/ 21 w 21"/>
                  <a:gd name="T9" fmla="*/ 2 h 65"/>
                  <a:gd name="T10" fmla="*/ 21 w 21"/>
                  <a:gd name="T11" fmla="*/ 0 h 65"/>
                  <a:gd name="T12" fmla="*/ 0 w 21"/>
                  <a:gd name="T13" fmla="*/ 0 h 65"/>
                </a:gdLst>
                <a:ahLst/>
                <a:cxnLst>
                  <a:cxn ang="0">
                    <a:pos x="T0" y="T1"/>
                  </a:cxn>
                  <a:cxn ang="0">
                    <a:pos x="T2" y="T3"/>
                  </a:cxn>
                  <a:cxn ang="0">
                    <a:pos x="T4" y="T5"/>
                  </a:cxn>
                  <a:cxn ang="0">
                    <a:pos x="T6" y="T7"/>
                  </a:cxn>
                  <a:cxn ang="0">
                    <a:pos x="T8" y="T9"/>
                  </a:cxn>
                  <a:cxn ang="0">
                    <a:pos x="T10" y="T11"/>
                  </a:cxn>
                  <a:cxn ang="0">
                    <a:pos x="T12" y="T13"/>
                  </a:cxn>
                </a:cxnLst>
                <a:rect l="0" t="0" r="r" b="b"/>
                <a:pathLst>
                  <a:path w="21" h="65">
                    <a:moveTo>
                      <a:pt x="0" y="0"/>
                    </a:moveTo>
                    <a:lnTo>
                      <a:pt x="0" y="13"/>
                    </a:lnTo>
                    <a:lnTo>
                      <a:pt x="0" y="65"/>
                    </a:lnTo>
                    <a:lnTo>
                      <a:pt x="21" y="65"/>
                    </a:lnTo>
                    <a:lnTo>
                      <a:pt x="21" y="2"/>
                    </a:lnTo>
                    <a:lnTo>
                      <a:pt x="21" y="0"/>
                    </a:lnTo>
                    <a:lnTo>
                      <a:pt x="0" y="0"/>
                    </a:lnTo>
                    <a:close/>
                  </a:path>
                </a:pathLst>
              </a:custGeom>
              <a:solidFill>
                <a:schemeClr val="accent3"/>
              </a:solidFill>
              <a:ln>
                <a:noFill/>
              </a:ln>
            </p:spPr>
            <p:txBody>
              <a:bodyPr vert="horz" wrap="square" lIns="91440" tIns="45720" rIns="91440" bIns="45720" numCol="1" anchor="t" anchorCtr="0" compatLnSpc="1">
                <a:prstTxWarp prst="textNoShape">
                  <a:avLst/>
                </a:prstTxWarp>
              </a:bodyPr>
              <a:lstStyle/>
              <a:p>
                <a:endParaRPr lang="en-US"/>
              </a:p>
            </p:txBody>
          </p:sp>
          <p:sp>
            <p:nvSpPr>
              <p:cNvPr id="147" name="Freeform 85"/>
              <p:cNvSpPr>
                <a:spLocks/>
              </p:cNvSpPr>
              <p:nvPr/>
            </p:nvSpPr>
            <p:spPr bwMode="auto">
              <a:xfrm>
                <a:off x="9179265" y="5195993"/>
                <a:ext cx="53659" cy="319399"/>
              </a:xfrm>
              <a:custGeom>
                <a:avLst/>
                <a:gdLst>
                  <a:gd name="T0" fmla="*/ 0 w 21"/>
                  <a:gd name="T1" fmla="*/ 0 h 125"/>
                  <a:gd name="T2" fmla="*/ 0 w 21"/>
                  <a:gd name="T3" fmla="*/ 62 h 125"/>
                  <a:gd name="T4" fmla="*/ 0 w 21"/>
                  <a:gd name="T5" fmla="*/ 125 h 125"/>
                  <a:gd name="T6" fmla="*/ 21 w 21"/>
                  <a:gd name="T7" fmla="*/ 125 h 125"/>
                  <a:gd name="T8" fmla="*/ 21 w 21"/>
                  <a:gd name="T9" fmla="*/ 52 h 125"/>
                  <a:gd name="T10" fmla="*/ 21 w 21"/>
                  <a:gd name="T11" fmla="*/ 0 h 125"/>
                  <a:gd name="T12" fmla="*/ 0 w 21"/>
                  <a:gd name="T13" fmla="*/ 0 h 125"/>
                </a:gdLst>
                <a:ahLst/>
                <a:cxnLst>
                  <a:cxn ang="0">
                    <a:pos x="T0" y="T1"/>
                  </a:cxn>
                  <a:cxn ang="0">
                    <a:pos x="T2" y="T3"/>
                  </a:cxn>
                  <a:cxn ang="0">
                    <a:pos x="T4" y="T5"/>
                  </a:cxn>
                  <a:cxn ang="0">
                    <a:pos x="T6" y="T7"/>
                  </a:cxn>
                  <a:cxn ang="0">
                    <a:pos x="T8" y="T9"/>
                  </a:cxn>
                  <a:cxn ang="0">
                    <a:pos x="T10" y="T11"/>
                  </a:cxn>
                  <a:cxn ang="0">
                    <a:pos x="T12" y="T13"/>
                  </a:cxn>
                </a:cxnLst>
                <a:rect l="0" t="0" r="r" b="b"/>
                <a:pathLst>
                  <a:path w="21" h="125">
                    <a:moveTo>
                      <a:pt x="0" y="0"/>
                    </a:moveTo>
                    <a:lnTo>
                      <a:pt x="0" y="62"/>
                    </a:lnTo>
                    <a:lnTo>
                      <a:pt x="0" y="125"/>
                    </a:lnTo>
                    <a:lnTo>
                      <a:pt x="21" y="125"/>
                    </a:lnTo>
                    <a:lnTo>
                      <a:pt x="21" y="52"/>
                    </a:lnTo>
                    <a:lnTo>
                      <a:pt x="21" y="0"/>
                    </a:lnTo>
                    <a:lnTo>
                      <a:pt x="0" y="0"/>
                    </a:lnTo>
                    <a:close/>
                  </a:path>
                </a:pathLst>
              </a:custGeom>
              <a:solidFill>
                <a:schemeClr val="accent3">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48" name="Freeform 86"/>
              <p:cNvSpPr>
                <a:spLocks/>
              </p:cNvSpPr>
              <p:nvPr/>
            </p:nvSpPr>
            <p:spPr bwMode="auto">
              <a:xfrm>
                <a:off x="9243145" y="5052902"/>
                <a:ext cx="56214" cy="462490"/>
              </a:xfrm>
              <a:custGeom>
                <a:avLst/>
                <a:gdLst>
                  <a:gd name="T0" fmla="*/ 0 w 22"/>
                  <a:gd name="T1" fmla="*/ 0 h 181"/>
                  <a:gd name="T2" fmla="*/ 0 w 22"/>
                  <a:gd name="T3" fmla="*/ 105 h 181"/>
                  <a:gd name="T4" fmla="*/ 0 w 22"/>
                  <a:gd name="T5" fmla="*/ 181 h 181"/>
                  <a:gd name="T6" fmla="*/ 22 w 22"/>
                  <a:gd name="T7" fmla="*/ 181 h 181"/>
                  <a:gd name="T8" fmla="*/ 22 w 22"/>
                  <a:gd name="T9" fmla="*/ 97 h 181"/>
                  <a:gd name="T10" fmla="*/ 22 w 22"/>
                  <a:gd name="T11" fmla="*/ 0 h 181"/>
                  <a:gd name="T12" fmla="*/ 0 w 22"/>
                  <a:gd name="T13" fmla="*/ 0 h 181"/>
                </a:gdLst>
                <a:ahLst/>
                <a:cxnLst>
                  <a:cxn ang="0">
                    <a:pos x="T0" y="T1"/>
                  </a:cxn>
                  <a:cxn ang="0">
                    <a:pos x="T2" y="T3"/>
                  </a:cxn>
                  <a:cxn ang="0">
                    <a:pos x="T4" y="T5"/>
                  </a:cxn>
                  <a:cxn ang="0">
                    <a:pos x="T6" y="T7"/>
                  </a:cxn>
                  <a:cxn ang="0">
                    <a:pos x="T8" y="T9"/>
                  </a:cxn>
                  <a:cxn ang="0">
                    <a:pos x="T10" y="T11"/>
                  </a:cxn>
                  <a:cxn ang="0">
                    <a:pos x="T12" y="T13"/>
                  </a:cxn>
                </a:cxnLst>
                <a:rect l="0" t="0" r="r" b="b"/>
                <a:pathLst>
                  <a:path w="22" h="181">
                    <a:moveTo>
                      <a:pt x="0" y="0"/>
                    </a:moveTo>
                    <a:lnTo>
                      <a:pt x="0" y="105"/>
                    </a:lnTo>
                    <a:lnTo>
                      <a:pt x="0" y="181"/>
                    </a:lnTo>
                    <a:lnTo>
                      <a:pt x="22" y="181"/>
                    </a:lnTo>
                    <a:lnTo>
                      <a:pt x="22" y="97"/>
                    </a:lnTo>
                    <a:lnTo>
                      <a:pt x="22" y="0"/>
                    </a:lnTo>
                    <a:lnTo>
                      <a:pt x="0" y="0"/>
                    </a:ln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149" name="Freeform 87"/>
              <p:cNvSpPr>
                <a:spLocks/>
              </p:cNvSpPr>
              <p:nvPr/>
            </p:nvSpPr>
            <p:spPr bwMode="auto">
              <a:xfrm>
                <a:off x="9381125" y="5201103"/>
                <a:ext cx="53659" cy="314289"/>
              </a:xfrm>
              <a:custGeom>
                <a:avLst/>
                <a:gdLst>
                  <a:gd name="T0" fmla="*/ 0 w 21"/>
                  <a:gd name="T1" fmla="*/ 0 h 123"/>
                  <a:gd name="T2" fmla="*/ 0 w 21"/>
                  <a:gd name="T3" fmla="*/ 24 h 123"/>
                  <a:gd name="T4" fmla="*/ 0 w 21"/>
                  <a:gd name="T5" fmla="*/ 123 h 123"/>
                  <a:gd name="T6" fmla="*/ 21 w 21"/>
                  <a:gd name="T7" fmla="*/ 123 h 123"/>
                  <a:gd name="T8" fmla="*/ 21 w 21"/>
                  <a:gd name="T9" fmla="*/ 15 h 123"/>
                  <a:gd name="T10" fmla="*/ 21 w 21"/>
                  <a:gd name="T11" fmla="*/ 0 h 123"/>
                  <a:gd name="T12" fmla="*/ 0 w 21"/>
                  <a:gd name="T13" fmla="*/ 0 h 123"/>
                </a:gdLst>
                <a:ahLst/>
                <a:cxnLst>
                  <a:cxn ang="0">
                    <a:pos x="T0" y="T1"/>
                  </a:cxn>
                  <a:cxn ang="0">
                    <a:pos x="T2" y="T3"/>
                  </a:cxn>
                  <a:cxn ang="0">
                    <a:pos x="T4" y="T5"/>
                  </a:cxn>
                  <a:cxn ang="0">
                    <a:pos x="T6" y="T7"/>
                  </a:cxn>
                  <a:cxn ang="0">
                    <a:pos x="T8" y="T9"/>
                  </a:cxn>
                  <a:cxn ang="0">
                    <a:pos x="T10" y="T11"/>
                  </a:cxn>
                  <a:cxn ang="0">
                    <a:pos x="T12" y="T13"/>
                  </a:cxn>
                </a:cxnLst>
                <a:rect l="0" t="0" r="r" b="b"/>
                <a:pathLst>
                  <a:path w="21" h="123">
                    <a:moveTo>
                      <a:pt x="0" y="0"/>
                    </a:moveTo>
                    <a:lnTo>
                      <a:pt x="0" y="24"/>
                    </a:lnTo>
                    <a:lnTo>
                      <a:pt x="0" y="123"/>
                    </a:lnTo>
                    <a:lnTo>
                      <a:pt x="21" y="123"/>
                    </a:lnTo>
                    <a:lnTo>
                      <a:pt x="21" y="15"/>
                    </a:lnTo>
                    <a:lnTo>
                      <a:pt x="21" y="0"/>
                    </a:lnTo>
                    <a:lnTo>
                      <a:pt x="0" y="0"/>
                    </a:ln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150" name="Freeform 88"/>
              <p:cNvSpPr>
                <a:spLocks/>
              </p:cNvSpPr>
              <p:nvPr/>
            </p:nvSpPr>
            <p:spPr bwMode="auto">
              <a:xfrm>
                <a:off x="8974850" y="5354415"/>
                <a:ext cx="56214" cy="160977"/>
              </a:xfrm>
              <a:custGeom>
                <a:avLst/>
                <a:gdLst>
                  <a:gd name="T0" fmla="*/ 0 w 22"/>
                  <a:gd name="T1" fmla="*/ 0 h 63"/>
                  <a:gd name="T2" fmla="*/ 0 w 22"/>
                  <a:gd name="T3" fmla="*/ 35 h 63"/>
                  <a:gd name="T4" fmla="*/ 0 w 22"/>
                  <a:gd name="T5" fmla="*/ 63 h 63"/>
                  <a:gd name="T6" fmla="*/ 22 w 22"/>
                  <a:gd name="T7" fmla="*/ 63 h 63"/>
                  <a:gd name="T8" fmla="*/ 22 w 22"/>
                  <a:gd name="T9" fmla="*/ 24 h 63"/>
                  <a:gd name="T10" fmla="*/ 22 w 22"/>
                  <a:gd name="T11" fmla="*/ 0 h 63"/>
                  <a:gd name="T12" fmla="*/ 0 w 22"/>
                  <a:gd name="T13" fmla="*/ 0 h 63"/>
                </a:gdLst>
                <a:ahLst/>
                <a:cxnLst>
                  <a:cxn ang="0">
                    <a:pos x="T0" y="T1"/>
                  </a:cxn>
                  <a:cxn ang="0">
                    <a:pos x="T2" y="T3"/>
                  </a:cxn>
                  <a:cxn ang="0">
                    <a:pos x="T4" y="T5"/>
                  </a:cxn>
                  <a:cxn ang="0">
                    <a:pos x="T6" y="T7"/>
                  </a:cxn>
                  <a:cxn ang="0">
                    <a:pos x="T8" y="T9"/>
                  </a:cxn>
                  <a:cxn ang="0">
                    <a:pos x="T10" y="T11"/>
                  </a:cxn>
                  <a:cxn ang="0">
                    <a:pos x="T12" y="T13"/>
                  </a:cxn>
                </a:cxnLst>
                <a:rect l="0" t="0" r="r" b="b"/>
                <a:pathLst>
                  <a:path w="22" h="63">
                    <a:moveTo>
                      <a:pt x="0" y="0"/>
                    </a:moveTo>
                    <a:lnTo>
                      <a:pt x="0" y="35"/>
                    </a:lnTo>
                    <a:lnTo>
                      <a:pt x="0" y="63"/>
                    </a:lnTo>
                    <a:lnTo>
                      <a:pt x="22" y="63"/>
                    </a:lnTo>
                    <a:lnTo>
                      <a:pt x="22" y="24"/>
                    </a:lnTo>
                    <a:lnTo>
                      <a:pt x="22" y="0"/>
                    </a:lnTo>
                    <a:lnTo>
                      <a:pt x="0" y="0"/>
                    </a:lnTo>
                    <a:close/>
                  </a:path>
                </a:pathLst>
              </a:custGeom>
              <a:solidFill>
                <a:schemeClr val="accent3"/>
              </a:solidFill>
              <a:ln>
                <a:noFill/>
              </a:ln>
            </p:spPr>
            <p:txBody>
              <a:bodyPr vert="horz" wrap="square" lIns="91440" tIns="45720" rIns="91440" bIns="45720" numCol="1" anchor="t" anchorCtr="0" compatLnSpc="1">
                <a:prstTxWarp prst="textNoShape">
                  <a:avLst/>
                </a:prstTxWarp>
              </a:bodyPr>
              <a:lstStyle/>
              <a:p>
                <a:endParaRPr lang="en-US"/>
              </a:p>
            </p:txBody>
          </p:sp>
          <p:sp>
            <p:nvSpPr>
              <p:cNvPr id="151" name="Freeform 89"/>
              <p:cNvSpPr>
                <a:spLocks/>
              </p:cNvSpPr>
              <p:nvPr/>
            </p:nvSpPr>
            <p:spPr bwMode="auto">
              <a:xfrm>
                <a:off x="9041285" y="5180662"/>
                <a:ext cx="53659" cy="334730"/>
              </a:xfrm>
              <a:custGeom>
                <a:avLst/>
                <a:gdLst>
                  <a:gd name="T0" fmla="*/ 0 w 21"/>
                  <a:gd name="T1" fmla="*/ 0 h 131"/>
                  <a:gd name="T2" fmla="*/ 0 w 21"/>
                  <a:gd name="T3" fmla="*/ 98 h 131"/>
                  <a:gd name="T4" fmla="*/ 0 w 21"/>
                  <a:gd name="T5" fmla="*/ 131 h 131"/>
                  <a:gd name="T6" fmla="*/ 21 w 21"/>
                  <a:gd name="T7" fmla="*/ 131 h 131"/>
                  <a:gd name="T8" fmla="*/ 21 w 21"/>
                  <a:gd name="T9" fmla="*/ 90 h 131"/>
                  <a:gd name="T10" fmla="*/ 21 w 21"/>
                  <a:gd name="T11" fmla="*/ 0 h 131"/>
                  <a:gd name="T12" fmla="*/ 0 w 21"/>
                  <a:gd name="T13" fmla="*/ 0 h 131"/>
                </a:gdLst>
                <a:ahLst/>
                <a:cxnLst>
                  <a:cxn ang="0">
                    <a:pos x="T0" y="T1"/>
                  </a:cxn>
                  <a:cxn ang="0">
                    <a:pos x="T2" y="T3"/>
                  </a:cxn>
                  <a:cxn ang="0">
                    <a:pos x="T4" y="T5"/>
                  </a:cxn>
                  <a:cxn ang="0">
                    <a:pos x="T6" y="T7"/>
                  </a:cxn>
                  <a:cxn ang="0">
                    <a:pos x="T8" y="T9"/>
                  </a:cxn>
                  <a:cxn ang="0">
                    <a:pos x="T10" y="T11"/>
                  </a:cxn>
                  <a:cxn ang="0">
                    <a:pos x="T12" y="T13"/>
                  </a:cxn>
                </a:cxnLst>
                <a:rect l="0" t="0" r="r" b="b"/>
                <a:pathLst>
                  <a:path w="21" h="131">
                    <a:moveTo>
                      <a:pt x="0" y="0"/>
                    </a:moveTo>
                    <a:lnTo>
                      <a:pt x="0" y="98"/>
                    </a:lnTo>
                    <a:lnTo>
                      <a:pt x="0" y="131"/>
                    </a:lnTo>
                    <a:lnTo>
                      <a:pt x="21" y="131"/>
                    </a:lnTo>
                    <a:lnTo>
                      <a:pt x="21" y="90"/>
                    </a:lnTo>
                    <a:lnTo>
                      <a:pt x="21" y="0"/>
                    </a:lnTo>
                    <a:lnTo>
                      <a:pt x="0" y="0"/>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en-US"/>
              </a:p>
            </p:txBody>
          </p:sp>
          <p:sp>
            <p:nvSpPr>
              <p:cNvPr id="152" name="Freeform 90"/>
              <p:cNvSpPr>
                <a:spLocks/>
              </p:cNvSpPr>
              <p:nvPr/>
            </p:nvSpPr>
            <p:spPr bwMode="auto">
              <a:xfrm>
                <a:off x="9590651" y="4856152"/>
                <a:ext cx="145646" cy="132870"/>
              </a:xfrm>
              <a:custGeom>
                <a:avLst/>
                <a:gdLst>
                  <a:gd name="T0" fmla="*/ 27 w 27"/>
                  <a:gd name="T1" fmla="*/ 6 h 24"/>
                  <a:gd name="T2" fmla="*/ 11 w 27"/>
                  <a:gd name="T3" fmla="*/ 0 h 24"/>
                  <a:gd name="T4" fmla="*/ 0 w 27"/>
                  <a:gd name="T5" fmla="*/ 2 h 24"/>
                  <a:gd name="T6" fmla="*/ 11 w 27"/>
                  <a:gd name="T7" fmla="*/ 24 h 24"/>
                  <a:gd name="T8" fmla="*/ 27 w 27"/>
                  <a:gd name="T9" fmla="*/ 6 h 24"/>
                </a:gdLst>
                <a:ahLst/>
                <a:cxnLst>
                  <a:cxn ang="0">
                    <a:pos x="T0" y="T1"/>
                  </a:cxn>
                  <a:cxn ang="0">
                    <a:pos x="T2" y="T3"/>
                  </a:cxn>
                  <a:cxn ang="0">
                    <a:pos x="T4" y="T5"/>
                  </a:cxn>
                  <a:cxn ang="0">
                    <a:pos x="T6" y="T7"/>
                  </a:cxn>
                  <a:cxn ang="0">
                    <a:pos x="T8" y="T9"/>
                  </a:cxn>
                </a:cxnLst>
                <a:rect l="0" t="0" r="r" b="b"/>
                <a:pathLst>
                  <a:path w="27" h="24">
                    <a:moveTo>
                      <a:pt x="27" y="6"/>
                    </a:moveTo>
                    <a:cubicBezTo>
                      <a:pt x="23" y="2"/>
                      <a:pt x="17" y="0"/>
                      <a:pt x="11" y="0"/>
                    </a:cubicBezTo>
                    <a:cubicBezTo>
                      <a:pt x="7" y="0"/>
                      <a:pt x="4" y="1"/>
                      <a:pt x="0" y="2"/>
                    </a:cubicBezTo>
                    <a:cubicBezTo>
                      <a:pt x="11" y="24"/>
                      <a:pt x="11" y="24"/>
                      <a:pt x="11" y="24"/>
                    </a:cubicBezTo>
                    <a:lnTo>
                      <a:pt x="27" y="6"/>
                    </a:ln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153" name="Freeform 91"/>
              <p:cNvSpPr>
                <a:spLocks/>
              </p:cNvSpPr>
              <p:nvPr/>
            </p:nvSpPr>
            <p:spPr bwMode="auto">
              <a:xfrm>
                <a:off x="9649421" y="4889370"/>
                <a:ext cx="120094" cy="99653"/>
              </a:xfrm>
              <a:custGeom>
                <a:avLst/>
                <a:gdLst>
                  <a:gd name="T0" fmla="*/ 22 w 22"/>
                  <a:gd name="T1" fmla="*/ 9 h 18"/>
                  <a:gd name="T2" fmla="*/ 16 w 22"/>
                  <a:gd name="T3" fmla="*/ 0 h 18"/>
                  <a:gd name="T4" fmla="*/ 0 w 22"/>
                  <a:gd name="T5" fmla="*/ 18 h 18"/>
                  <a:gd name="T6" fmla="*/ 22 w 22"/>
                  <a:gd name="T7" fmla="*/ 9 h 18"/>
                </a:gdLst>
                <a:ahLst/>
                <a:cxnLst>
                  <a:cxn ang="0">
                    <a:pos x="T0" y="T1"/>
                  </a:cxn>
                  <a:cxn ang="0">
                    <a:pos x="T2" y="T3"/>
                  </a:cxn>
                  <a:cxn ang="0">
                    <a:pos x="T4" y="T5"/>
                  </a:cxn>
                  <a:cxn ang="0">
                    <a:pos x="T6" y="T7"/>
                  </a:cxn>
                </a:cxnLst>
                <a:rect l="0" t="0" r="r" b="b"/>
                <a:pathLst>
                  <a:path w="22" h="18">
                    <a:moveTo>
                      <a:pt x="22" y="9"/>
                    </a:moveTo>
                    <a:cubicBezTo>
                      <a:pt x="21" y="6"/>
                      <a:pt x="19" y="3"/>
                      <a:pt x="16" y="0"/>
                    </a:cubicBezTo>
                    <a:cubicBezTo>
                      <a:pt x="0" y="18"/>
                      <a:pt x="0" y="18"/>
                      <a:pt x="0" y="18"/>
                    </a:cubicBezTo>
                    <a:lnTo>
                      <a:pt x="22" y="9"/>
                    </a:lnTo>
                    <a:close/>
                  </a:path>
                </a:pathLst>
              </a:custGeom>
              <a:solidFill>
                <a:schemeClr val="tx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54" name="Freeform 92"/>
              <p:cNvSpPr>
                <a:spLocks/>
              </p:cNvSpPr>
              <p:nvPr/>
            </p:nvSpPr>
            <p:spPr bwMode="auto">
              <a:xfrm>
                <a:off x="9519106" y="4866373"/>
                <a:ext cx="130315" cy="214636"/>
              </a:xfrm>
              <a:custGeom>
                <a:avLst/>
                <a:gdLst>
                  <a:gd name="T0" fmla="*/ 13 w 24"/>
                  <a:gd name="T1" fmla="*/ 0 h 39"/>
                  <a:gd name="T2" fmla="*/ 0 w 24"/>
                  <a:gd name="T3" fmla="*/ 22 h 39"/>
                  <a:gd name="T4" fmla="*/ 6 w 24"/>
                  <a:gd name="T5" fmla="*/ 39 h 39"/>
                  <a:gd name="T6" fmla="*/ 24 w 24"/>
                  <a:gd name="T7" fmla="*/ 22 h 39"/>
                  <a:gd name="T8" fmla="*/ 13 w 24"/>
                  <a:gd name="T9" fmla="*/ 0 h 39"/>
                </a:gdLst>
                <a:ahLst/>
                <a:cxnLst>
                  <a:cxn ang="0">
                    <a:pos x="T0" y="T1"/>
                  </a:cxn>
                  <a:cxn ang="0">
                    <a:pos x="T2" y="T3"/>
                  </a:cxn>
                  <a:cxn ang="0">
                    <a:pos x="T4" y="T5"/>
                  </a:cxn>
                  <a:cxn ang="0">
                    <a:pos x="T6" y="T7"/>
                  </a:cxn>
                  <a:cxn ang="0">
                    <a:pos x="T8" y="T9"/>
                  </a:cxn>
                </a:cxnLst>
                <a:rect l="0" t="0" r="r" b="b"/>
                <a:pathLst>
                  <a:path w="24" h="39">
                    <a:moveTo>
                      <a:pt x="13" y="0"/>
                    </a:moveTo>
                    <a:cubicBezTo>
                      <a:pt x="5" y="4"/>
                      <a:pt x="0" y="13"/>
                      <a:pt x="0" y="22"/>
                    </a:cubicBezTo>
                    <a:cubicBezTo>
                      <a:pt x="0" y="29"/>
                      <a:pt x="2" y="35"/>
                      <a:pt x="6" y="39"/>
                    </a:cubicBezTo>
                    <a:cubicBezTo>
                      <a:pt x="24" y="22"/>
                      <a:pt x="24" y="22"/>
                      <a:pt x="24" y="22"/>
                    </a:cubicBezTo>
                    <a:lnTo>
                      <a:pt x="13" y="0"/>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en-US"/>
              </a:p>
            </p:txBody>
          </p:sp>
          <p:sp>
            <p:nvSpPr>
              <p:cNvPr id="155" name="Freeform 93"/>
              <p:cNvSpPr>
                <a:spLocks/>
              </p:cNvSpPr>
              <p:nvPr/>
            </p:nvSpPr>
            <p:spPr bwMode="auto">
              <a:xfrm>
                <a:off x="9649421" y="4937919"/>
                <a:ext cx="132870" cy="51104"/>
              </a:xfrm>
              <a:custGeom>
                <a:avLst/>
                <a:gdLst>
                  <a:gd name="T0" fmla="*/ 0 w 24"/>
                  <a:gd name="T1" fmla="*/ 9 h 9"/>
                  <a:gd name="T2" fmla="*/ 24 w 24"/>
                  <a:gd name="T3" fmla="*/ 9 h 9"/>
                  <a:gd name="T4" fmla="*/ 22 w 24"/>
                  <a:gd name="T5" fmla="*/ 0 h 9"/>
                  <a:gd name="T6" fmla="*/ 0 w 24"/>
                  <a:gd name="T7" fmla="*/ 9 h 9"/>
                </a:gdLst>
                <a:ahLst/>
                <a:cxnLst>
                  <a:cxn ang="0">
                    <a:pos x="T0" y="T1"/>
                  </a:cxn>
                  <a:cxn ang="0">
                    <a:pos x="T2" y="T3"/>
                  </a:cxn>
                  <a:cxn ang="0">
                    <a:pos x="T4" y="T5"/>
                  </a:cxn>
                  <a:cxn ang="0">
                    <a:pos x="T6" y="T7"/>
                  </a:cxn>
                </a:cxnLst>
                <a:rect l="0" t="0" r="r" b="b"/>
                <a:pathLst>
                  <a:path w="24" h="9">
                    <a:moveTo>
                      <a:pt x="0" y="9"/>
                    </a:moveTo>
                    <a:cubicBezTo>
                      <a:pt x="24" y="9"/>
                      <a:pt x="24" y="9"/>
                      <a:pt x="24" y="9"/>
                    </a:cubicBezTo>
                    <a:cubicBezTo>
                      <a:pt x="24" y="6"/>
                      <a:pt x="23" y="3"/>
                      <a:pt x="22" y="0"/>
                    </a:cubicBezTo>
                    <a:lnTo>
                      <a:pt x="0" y="9"/>
                    </a:lnTo>
                    <a:close/>
                  </a:path>
                </a:pathLst>
              </a:custGeom>
              <a:solidFill>
                <a:schemeClr val="accent3">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56" name="Freeform 94"/>
              <p:cNvSpPr>
                <a:spLocks/>
              </p:cNvSpPr>
              <p:nvPr/>
            </p:nvSpPr>
            <p:spPr bwMode="auto">
              <a:xfrm>
                <a:off x="9552323" y="4989022"/>
                <a:ext cx="97097" cy="120094"/>
              </a:xfrm>
              <a:custGeom>
                <a:avLst/>
                <a:gdLst>
                  <a:gd name="T0" fmla="*/ 0 w 18"/>
                  <a:gd name="T1" fmla="*/ 17 h 22"/>
                  <a:gd name="T2" fmla="*/ 7 w 18"/>
                  <a:gd name="T3" fmla="*/ 22 h 22"/>
                  <a:gd name="T4" fmla="*/ 18 w 18"/>
                  <a:gd name="T5" fmla="*/ 0 h 22"/>
                  <a:gd name="T6" fmla="*/ 0 w 18"/>
                  <a:gd name="T7" fmla="*/ 17 h 22"/>
                </a:gdLst>
                <a:ahLst/>
                <a:cxnLst>
                  <a:cxn ang="0">
                    <a:pos x="T0" y="T1"/>
                  </a:cxn>
                  <a:cxn ang="0">
                    <a:pos x="T2" y="T3"/>
                  </a:cxn>
                  <a:cxn ang="0">
                    <a:pos x="T4" y="T5"/>
                  </a:cxn>
                  <a:cxn ang="0">
                    <a:pos x="T6" y="T7"/>
                  </a:cxn>
                </a:cxnLst>
                <a:rect l="0" t="0" r="r" b="b"/>
                <a:pathLst>
                  <a:path w="18" h="22">
                    <a:moveTo>
                      <a:pt x="0" y="17"/>
                    </a:moveTo>
                    <a:cubicBezTo>
                      <a:pt x="2" y="19"/>
                      <a:pt x="4" y="21"/>
                      <a:pt x="7" y="22"/>
                    </a:cubicBezTo>
                    <a:cubicBezTo>
                      <a:pt x="18" y="0"/>
                      <a:pt x="18" y="0"/>
                      <a:pt x="18" y="0"/>
                    </a:cubicBezTo>
                    <a:lnTo>
                      <a:pt x="0" y="17"/>
                    </a:lnTo>
                    <a:close/>
                  </a:path>
                </a:pathLst>
              </a:custGeom>
              <a:solidFill>
                <a:schemeClr val="accent3">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57" name="Freeform 95"/>
              <p:cNvSpPr>
                <a:spLocks/>
              </p:cNvSpPr>
              <p:nvPr/>
            </p:nvSpPr>
            <p:spPr bwMode="auto">
              <a:xfrm>
                <a:off x="9590651" y="4989022"/>
                <a:ext cx="191640" cy="130315"/>
              </a:xfrm>
              <a:custGeom>
                <a:avLst/>
                <a:gdLst>
                  <a:gd name="T0" fmla="*/ 0 w 35"/>
                  <a:gd name="T1" fmla="*/ 22 h 24"/>
                  <a:gd name="T2" fmla="*/ 11 w 35"/>
                  <a:gd name="T3" fmla="*/ 24 h 24"/>
                  <a:gd name="T4" fmla="*/ 35 w 35"/>
                  <a:gd name="T5" fmla="*/ 0 h 24"/>
                  <a:gd name="T6" fmla="*/ 11 w 35"/>
                  <a:gd name="T7" fmla="*/ 0 h 24"/>
                  <a:gd name="T8" fmla="*/ 0 w 35"/>
                  <a:gd name="T9" fmla="*/ 22 h 24"/>
                </a:gdLst>
                <a:ahLst/>
                <a:cxnLst>
                  <a:cxn ang="0">
                    <a:pos x="T0" y="T1"/>
                  </a:cxn>
                  <a:cxn ang="0">
                    <a:pos x="T2" y="T3"/>
                  </a:cxn>
                  <a:cxn ang="0">
                    <a:pos x="T4" y="T5"/>
                  </a:cxn>
                  <a:cxn ang="0">
                    <a:pos x="T6" y="T7"/>
                  </a:cxn>
                  <a:cxn ang="0">
                    <a:pos x="T8" y="T9"/>
                  </a:cxn>
                </a:cxnLst>
                <a:rect l="0" t="0" r="r" b="b"/>
                <a:pathLst>
                  <a:path w="35" h="24">
                    <a:moveTo>
                      <a:pt x="0" y="22"/>
                    </a:moveTo>
                    <a:cubicBezTo>
                      <a:pt x="3" y="23"/>
                      <a:pt x="7" y="24"/>
                      <a:pt x="11" y="24"/>
                    </a:cubicBezTo>
                    <a:cubicBezTo>
                      <a:pt x="24" y="24"/>
                      <a:pt x="35" y="14"/>
                      <a:pt x="35" y="0"/>
                    </a:cubicBezTo>
                    <a:cubicBezTo>
                      <a:pt x="11" y="0"/>
                      <a:pt x="11" y="0"/>
                      <a:pt x="11" y="0"/>
                    </a:cubicBezTo>
                    <a:lnTo>
                      <a:pt x="0" y="22"/>
                    </a:lnTo>
                    <a:close/>
                  </a:path>
                </a:pathLst>
              </a:custGeom>
              <a:solidFill>
                <a:schemeClr val="accent3"/>
              </a:solidFill>
              <a:ln>
                <a:noFill/>
              </a:ln>
            </p:spPr>
            <p:txBody>
              <a:bodyPr vert="horz" wrap="square" lIns="91440" tIns="45720" rIns="91440" bIns="45720" numCol="1" anchor="t" anchorCtr="0" compatLnSpc="1">
                <a:prstTxWarp prst="textNoShape">
                  <a:avLst/>
                </a:prstTxWarp>
              </a:bodyPr>
              <a:lstStyle/>
              <a:p>
                <a:endParaRPr lang="en-US"/>
              </a:p>
            </p:txBody>
          </p:sp>
          <p:sp>
            <p:nvSpPr>
              <p:cNvPr id="158" name="Freeform 96"/>
              <p:cNvSpPr>
                <a:spLocks/>
              </p:cNvSpPr>
              <p:nvPr/>
            </p:nvSpPr>
            <p:spPr bwMode="auto">
              <a:xfrm>
                <a:off x="9519106" y="5180662"/>
                <a:ext cx="263185" cy="263185"/>
              </a:xfrm>
              <a:custGeom>
                <a:avLst/>
                <a:gdLst>
                  <a:gd name="T0" fmla="*/ 46 w 48"/>
                  <a:gd name="T1" fmla="*/ 15 h 48"/>
                  <a:gd name="T2" fmla="*/ 40 w 48"/>
                  <a:gd name="T3" fmla="*/ 6 h 48"/>
                  <a:gd name="T4" fmla="*/ 24 w 48"/>
                  <a:gd name="T5" fmla="*/ 0 h 48"/>
                  <a:gd name="T6" fmla="*/ 13 w 48"/>
                  <a:gd name="T7" fmla="*/ 2 h 48"/>
                  <a:gd name="T8" fmla="*/ 0 w 48"/>
                  <a:gd name="T9" fmla="*/ 24 h 48"/>
                  <a:gd name="T10" fmla="*/ 6 w 48"/>
                  <a:gd name="T11" fmla="*/ 41 h 48"/>
                  <a:gd name="T12" fmla="*/ 13 w 48"/>
                  <a:gd name="T13" fmla="*/ 45 h 48"/>
                  <a:gd name="T14" fmla="*/ 24 w 48"/>
                  <a:gd name="T15" fmla="*/ 48 h 48"/>
                  <a:gd name="T16" fmla="*/ 48 w 48"/>
                  <a:gd name="T17" fmla="*/ 24 h 48"/>
                  <a:gd name="T18" fmla="*/ 46 w 48"/>
                  <a:gd name="T19" fmla="*/ 15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8" h="48">
                    <a:moveTo>
                      <a:pt x="46" y="15"/>
                    </a:moveTo>
                    <a:cubicBezTo>
                      <a:pt x="45" y="11"/>
                      <a:pt x="43" y="8"/>
                      <a:pt x="40" y="6"/>
                    </a:cubicBezTo>
                    <a:cubicBezTo>
                      <a:pt x="36" y="2"/>
                      <a:pt x="30" y="0"/>
                      <a:pt x="24" y="0"/>
                    </a:cubicBezTo>
                    <a:cubicBezTo>
                      <a:pt x="20" y="0"/>
                      <a:pt x="17" y="0"/>
                      <a:pt x="13" y="2"/>
                    </a:cubicBezTo>
                    <a:cubicBezTo>
                      <a:pt x="5" y="6"/>
                      <a:pt x="0" y="14"/>
                      <a:pt x="0" y="24"/>
                    </a:cubicBezTo>
                    <a:cubicBezTo>
                      <a:pt x="0" y="30"/>
                      <a:pt x="2" y="36"/>
                      <a:pt x="6" y="41"/>
                    </a:cubicBezTo>
                    <a:cubicBezTo>
                      <a:pt x="8" y="43"/>
                      <a:pt x="10" y="44"/>
                      <a:pt x="13" y="45"/>
                    </a:cubicBezTo>
                    <a:cubicBezTo>
                      <a:pt x="16" y="47"/>
                      <a:pt x="20" y="48"/>
                      <a:pt x="24" y="48"/>
                    </a:cubicBezTo>
                    <a:cubicBezTo>
                      <a:pt x="37" y="48"/>
                      <a:pt x="48" y="37"/>
                      <a:pt x="48" y="24"/>
                    </a:cubicBezTo>
                    <a:cubicBezTo>
                      <a:pt x="48" y="20"/>
                      <a:pt x="47" y="17"/>
                      <a:pt x="46" y="15"/>
                    </a:cubicBez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en-US"/>
              </a:p>
            </p:txBody>
          </p:sp>
          <p:sp>
            <p:nvSpPr>
              <p:cNvPr id="159" name="Freeform 97"/>
              <p:cNvSpPr>
                <a:spLocks/>
              </p:cNvSpPr>
              <p:nvPr/>
            </p:nvSpPr>
            <p:spPr bwMode="auto">
              <a:xfrm>
                <a:off x="9590651" y="5180662"/>
                <a:ext cx="145646" cy="130315"/>
              </a:xfrm>
              <a:custGeom>
                <a:avLst/>
                <a:gdLst>
                  <a:gd name="T0" fmla="*/ 27 w 27"/>
                  <a:gd name="T1" fmla="*/ 6 h 24"/>
                  <a:gd name="T2" fmla="*/ 11 w 27"/>
                  <a:gd name="T3" fmla="*/ 0 h 24"/>
                  <a:gd name="T4" fmla="*/ 0 w 27"/>
                  <a:gd name="T5" fmla="*/ 2 h 24"/>
                  <a:gd name="T6" fmla="*/ 11 w 27"/>
                  <a:gd name="T7" fmla="*/ 24 h 24"/>
                  <a:gd name="T8" fmla="*/ 27 w 27"/>
                  <a:gd name="T9" fmla="*/ 6 h 24"/>
                </a:gdLst>
                <a:ahLst/>
                <a:cxnLst>
                  <a:cxn ang="0">
                    <a:pos x="T0" y="T1"/>
                  </a:cxn>
                  <a:cxn ang="0">
                    <a:pos x="T2" y="T3"/>
                  </a:cxn>
                  <a:cxn ang="0">
                    <a:pos x="T4" y="T5"/>
                  </a:cxn>
                  <a:cxn ang="0">
                    <a:pos x="T6" y="T7"/>
                  </a:cxn>
                  <a:cxn ang="0">
                    <a:pos x="T8" y="T9"/>
                  </a:cxn>
                </a:cxnLst>
                <a:rect l="0" t="0" r="r" b="b"/>
                <a:pathLst>
                  <a:path w="27" h="24">
                    <a:moveTo>
                      <a:pt x="27" y="6"/>
                    </a:moveTo>
                    <a:cubicBezTo>
                      <a:pt x="23" y="2"/>
                      <a:pt x="17" y="0"/>
                      <a:pt x="11" y="0"/>
                    </a:cubicBezTo>
                    <a:cubicBezTo>
                      <a:pt x="7" y="0"/>
                      <a:pt x="4" y="0"/>
                      <a:pt x="0" y="2"/>
                    </a:cubicBezTo>
                    <a:cubicBezTo>
                      <a:pt x="11" y="24"/>
                      <a:pt x="11" y="24"/>
                      <a:pt x="11" y="24"/>
                    </a:cubicBezTo>
                    <a:lnTo>
                      <a:pt x="27" y="6"/>
                    </a:ln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160" name="Freeform 98"/>
              <p:cNvSpPr>
                <a:spLocks/>
              </p:cNvSpPr>
              <p:nvPr/>
            </p:nvSpPr>
            <p:spPr bwMode="auto">
              <a:xfrm>
                <a:off x="9649421" y="5211324"/>
                <a:ext cx="120094" cy="99653"/>
              </a:xfrm>
              <a:custGeom>
                <a:avLst/>
                <a:gdLst>
                  <a:gd name="T0" fmla="*/ 22 w 22"/>
                  <a:gd name="T1" fmla="*/ 9 h 18"/>
                  <a:gd name="T2" fmla="*/ 16 w 22"/>
                  <a:gd name="T3" fmla="*/ 0 h 18"/>
                  <a:gd name="T4" fmla="*/ 0 w 22"/>
                  <a:gd name="T5" fmla="*/ 18 h 18"/>
                  <a:gd name="T6" fmla="*/ 22 w 22"/>
                  <a:gd name="T7" fmla="*/ 9 h 18"/>
                </a:gdLst>
                <a:ahLst/>
                <a:cxnLst>
                  <a:cxn ang="0">
                    <a:pos x="T0" y="T1"/>
                  </a:cxn>
                  <a:cxn ang="0">
                    <a:pos x="T2" y="T3"/>
                  </a:cxn>
                  <a:cxn ang="0">
                    <a:pos x="T4" y="T5"/>
                  </a:cxn>
                  <a:cxn ang="0">
                    <a:pos x="T6" y="T7"/>
                  </a:cxn>
                </a:cxnLst>
                <a:rect l="0" t="0" r="r" b="b"/>
                <a:pathLst>
                  <a:path w="22" h="18">
                    <a:moveTo>
                      <a:pt x="22" y="9"/>
                    </a:moveTo>
                    <a:cubicBezTo>
                      <a:pt x="21" y="5"/>
                      <a:pt x="19" y="2"/>
                      <a:pt x="16" y="0"/>
                    </a:cubicBezTo>
                    <a:cubicBezTo>
                      <a:pt x="0" y="18"/>
                      <a:pt x="0" y="18"/>
                      <a:pt x="0" y="18"/>
                    </a:cubicBezTo>
                    <a:lnTo>
                      <a:pt x="22" y="9"/>
                    </a:lnTo>
                    <a:close/>
                  </a:path>
                </a:pathLst>
              </a:custGeom>
              <a:solidFill>
                <a:schemeClr val="tx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61" name="Freeform 99"/>
              <p:cNvSpPr>
                <a:spLocks/>
              </p:cNvSpPr>
              <p:nvPr/>
            </p:nvSpPr>
            <p:spPr bwMode="auto">
              <a:xfrm>
                <a:off x="9519106" y="5190883"/>
                <a:ext cx="130315" cy="214636"/>
              </a:xfrm>
              <a:custGeom>
                <a:avLst/>
                <a:gdLst>
                  <a:gd name="T0" fmla="*/ 13 w 24"/>
                  <a:gd name="T1" fmla="*/ 0 h 39"/>
                  <a:gd name="T2" fmla="*/ 0 w 24"/>
                  <a:gd name="T3" fmla="*/ 22 h 39"/>
                  <a:gd name="T4" fmla="*/ 6 w 24"/>
                  <a:gd name="T5" fmla="*/ 39 h 39"/>
                  <a:gd name="T6" fmla="*/ 24 w 24"/>
                  <a:gd name="T7" fmla="*/ 22 h 39"/>
                  <a:gd name="T8" fmla="*/ 13 w 24"/>
                  <a:gd name="T9" fmla="*/ 0 h 39"/>
                </a:gdLst>
                <a:ahLst/>
                <a:cxnLst>
                  <a:cxn ang="0">
                    <a:pos x="T0" y="T1"/>
                  </a:cxn>
                  <a:cxn ang="0">
                    <a:pos x="T2" y="T3"/>
                  </a:cxn>
                  <a:cxn ang="0">
                    <a:pos x="T4" y="T5"/>
                  </a:cxn>
                  <a:cxn ang="0">
                    <a:pos x="T6" y="T7"/>
                  </a:cxn>
                  <a:cxn ang="0">
                    <a:pos x="T8" y="T9"/>
                  </a:cxn>
                </a:cxnLst>
                <a:rect l="0" t="0" r="r" b="b"/>
                <a:pathLst>
                  <a:path w="24" h="39">
                    <a:moveTo>
                      <a:pt x="13" y="0"/>
                    </a:moveTo>
                    <a:cubicBezTo>
                      <a:pt x="5" y="4"/>
                      <a:pt x="0" y="12"/>
                      <a:pt x="0" y="22"/>
                    </a:cubicBezTo>
                    <a:cubicBezTo>
                      <a:pt x="0" y="28"/>
                      <a:pt x="2" y="34"/>
                      <a:pt x="6" y="39"/>
                    </a:cubicBezTo>
                    <a:cubicBezTo>
                      <a:pt x="24" y="22"/>
                      <a:pt x="24" y="22"/>
                      <a:pt x="24" y="22"/>
                    </a:cubicBezTo>
                    <a:lnTo>
                      <a:pt x="13" y="0"/>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en-US"/>
              </a:p>
            </p:txBody>
          </p:sp>
          <p:sp>
            <p:nvSpPr>
              <p:cNvPr id="162" name="Freeform 100"/>
              <p:cNvSpPr>
                <a:spLocks/>
              </p:cNvSpPr>
              <p:nvPr/>
            </p:nvSpPr>
            <p:spPr bwMode="auto">
              <a:xfrm>
                <a:off x="9649421" y="5262428"/>
                <a:ext cx="132870" cy="48549"/>
              </a:xfrm>
              <a:custGeom>
                <a:avLst/>
                <a:gdLst>
                  <a:gd name="T0" fmla="*/ 0 w 24"/>
                  <a:gd name="T1" fmla="*/ 9 h 9"/>
                  <a:gd name="T2" fmla="*/ 24 w 24"/>
                  <a:gd name="T3" fmla="*/ 9 h 9"/>
                  <a:gd name="T4" fmla="*/ 22 w 24"/>
                  <a:gd name="T5" fmla="*/ 0 h 9"/>
                  <a:gd name="T6" fmla="*/ 0 w 24"/>
                  <a:gd name="T7" fmla="*/ 9 h 9"/>
                </a:gdLst>
                <a:ahLst/>
                <a:cxnLst>
                  <a:cxn ang="0">
                    <a:pos x="T0" y="T1"/>
                  </a:cxn>
                  <a:cxn ang="0">
                    <a:pos x="T2" y="T3"/>
                  </a:cxn>
                  <a:cxn ang="0">
                    <a:pos x="T4" y="T5"/>
                  </a:cxn>
                  <a:cxn ang="0">
                    <a:pos x="T6" y="T7"/>
                  </a:cxn>
                </a:cxnLst>
                <a:rect l="0" t="0" r="r" b="b"/>
                <a:pathLst>
                  <a:path w="24" h="9">
                    <a:moveTo>
                      <a:pt x="0" y="9"/>
                    </a:moveTo>
                    <a:cubicBezTo>
                      <a:pt x="24" y="9"/>
                      <a:pt x="24" y="9"/>
                      <a:pt x="24" y="9"/>
                    </a:cubicBezTo>
                    <a:cubicBezTo>
                      <a:pt x="24" y="5"/>
                      <a:pt x="23" y="2"/>
                      <a:pt x="22" y="0"/>
                    </a:cubicBezTo>
                    <a:lnTo>
                      <a:pt x="0" y="9"/>
                    </a:lnTo>
                    <a:close/>
                  </a:path>
                </a:pathLst>
              </a:custGeom>
              <a:solidFill>
                <a:schemeClr val="accent3">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63" name="Freeform 101"/>
              <p:cNvSpPr>
                <a:spLocks/>
              </p:cNvSpPr>
              <p:nvPr/>
            </p:nvSpPr>
            <p:spPr bwMode="auto">
              <a:xfrm>
                <a:off x="9552323" y="5310977"/>
                <a:ext cx="97097" cy="114984"/>
              </a:xfrm>
              <a:custGeom>
                <a:avLst/>
                <a:gdLst>
                  <a:gd name="T0" fmla="*/ 0 w 18"/>
                  <a:gd name="T1" fmla="*/ 17 h 21"/>
                  <a:gd name="T2" fmla="*/ 7 w 18"/>
                  <a:gd name="T3" fmla="*/ 21 h 21"/>
                  <a:gd name="T4" fmla="*/ 18 w 18"/>
                  <a:gd name="T5" fmla="*/ 0 h 21"/>
                  <a:gd name="T6" fmla="*/ 0 w 18"/>
                  <a:gd name="T7" fmla="*/ 17 h 21"/>
                </a:gdLst>
                <a:ahLst/>
                <a:cxnLst>
                  <a:cxn ang="0">
                    <a:pos x="T0" y="T1"/>
                  </a:cxn>
                  <a:cxn ang="0">
                    <a:pos x="T2" y="T3"/>
                  </a:cxn>
                  <a:cxn ang="0">
                    <a:pos x="T4" y="T5"/>
                  </a:cxn>
                  <a:cxn ang="0">
                    <a:pos x="T6" y="T7"/>
                  </a:cxn>
                </a:cxnLst>
                <a:rect l="0" t="0" r="r" b="b"/>
                <a:pathLst>
                  <a:path w="18" h="21">
                    <a:moveTo>
                      <a:pt x="0" y="17"/>
                    </a:moveTo>
                    <a:cubicBezTo>
                      <a:pt x="2" y="19"/>
                      <a:pt x="4" y="20"/>
                      <a:pt x="7" y="21"/>
                    </a:cubicBezTo>
                    <a:cubicBezTo>
                      <a:pt x="18" y="0"/>
                      <a:pt x="18" y="0"/>
                      <a:pt x="18" y="0"/>
                    </a:cubicBezTo>
                    <a:lnTo>
                      <a:pt x="0" y="17"/>
                    </a:lnTo>
                    <a:close/>
                  </a:path>
                </a:pathLst>
              </a:custGeom>
              <a:solidFill>
                <a:schemeClr val="accent3">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64" name="Freeform 102"/>
              <p:cNvSpPr>
                <a:spLocks/>
              </p:cNvSpPr>
              <p:nvPr/>
            </p:nvSpPr>
            <p:spPr bwMode="auto">
              <a:xfrm>
                <a:off x="9590651" y="5310977"/>
                <a:ext cx="191640" cy="132870"/>
              </a:xfrm>
              <a:custGeom>
                <a:avLst/>
                <a:gdLst>
                  <a:gd name="T0" fmla="*/ 0 w 35"/>
                  <a:gd name="T1" fmla="*/ 21 h 24"/>
                  <a:gd name="T2" fmla="*/ 11 w 35"/>
                  <a:gd name="T3" fmla="*/ 24 h 24"/>
                  <a:gd name="T4" fmla="*/ 35 w 35"/>
                  <a:gd name="T5" fmla="*/ 0 h 24"/>
                  <a:gd name="T6" fmla="*/ 11 w 35"/>
                  <a:gd name="T7" fmla="*/ 0 h 24"/>
                  <a:gd name="T8" fmla="*/ 0 w 35"/>
                  <a:gd name="T9" fmla="*/ 21 h 24"/>
                </a:gdLst>
                <a:ahLst/>
                <a:cxnLst>
                  <a:cxn ang="0">
                    <a:pos x="T0" y="T1"/>
                  </a:cxn>
                  <a:cxn ang="0">
                    <a:pos x="T2" y="T3"/>
                  </a:cxn>
                  <a:cxn ang="0">
                    <a:pos x="T4" y="T5"/>
                  </a:cxn>
                  <a:cxn ang="0">
                    <a:pos x="T6" y="T7"/>
                  </a:cxn>
                  <a:cxn ang="0">
                    <a:pos x="T8" y="T9"/>
                  </a:cxn>
                </a:cxnLst>
                <a:rect l="0" t="0" r="r" b="b"/>
                <a:pathLst>
                  <a:path w="35" h="24">
                    <a:moveTo>
                      <a:pt x="0" y="21"/>
                    </a:moveTo>
                    <a:cubicBezTo>
                      <a:pt x="3" y="23"/>
                      <a:pt x="7" y="24"/>
                      <a:pt x="11" y="24"/>
                    </a:cubicBezTo>
                    <a:cubicBezTo>
                      <a:pt x="24" y="24"/>
                      <a:pt x="35" y="13"/>
                      <a:pt x="35" y="0"/>
                    </a:cubicBezTo>
                    <a:cubicBezTo>
                      <a:pt x="11" y="0"/>
                      <a:pt x="11" y="0"/>
                      <a:pt x="11" y="0"/>
                    </a:cubicBezTo>
                    <a:lnTo>
                      <a:pt x="0" y="21"/>
                    </a:lnTo>
                    <a:close/>
                  </a:path>
                </a:pathLst>
              </a:custGeom>
              <a:solidFill>
                <a:schemeClr val="accent3"/>
              </a:solidFill>
              <a:ln>
                <a:noFill/>
              </a:ln>
            </p:spPr>
            <p:txBody>
              <a:bodyPr vert="horz" wrap="square" lIns="91440" tIns="45720" rIns="91440" bIns="45720" numCol="1" anchor="t" anchorCtr="0" compatLnSpc="1">
                <a:prstTxWarp prst="textNoShape">
                  <a:avLst/>
                </a:prstTxWarp>
              </a:bodyPr>
              <a:lstStyle/>
              <a:p>
                <a:endParaRPr lang="en-US"/>
              </a:p>
            </p:txBody>
          </p:sp>
          <p:sp>
            <p:nvSpPr>
              <p:cNvPr id="165" name="Freeform 103"/>
              <p:cNvSpPr>
                <a:spLocks/>
              </p:cNvSpPr>
              <p:nvPr/>
            </p:nvSpPr>
            <p:spPr bwMode="auto">
              <a:xfrm>
                <a:off x="8979960" y="5717252"/>
                <a:ext cx="794665" cy="263185"/>
              </a:xfrm>
              <a:custGeom>
                <a:avLst/>
                <a:gdLst>
                  <a:gd name="T0" fmla="*/ 2 w 311"/>
                  <a:gd name="T1" fmla="*/ 103 h 103"/>
                  <a:gd name="T2" fmla="*/ 0 w 311"/>
                  <a:gd name="T3" fmla="*/ 94 h 103"/>
                  <a:gd name="T4" fmla="*/ 90 w 311"/>
                  <a:gd name="T5" fmla="*/ 75 h 103"/>
                  <a:gd name="T6" fmla="*/ 166 w 311"/>
                  <a:gd name="T7" fmla="*/ 30 h 103"/>
                  <a:gd name="T8" fmla="*/ 256 w 311"/>
                  <a:gd name="T9" fmla="*/ 28 h 103"/>
                  <a:gd name="T10" fmla="*/ 311 w 311"/>
                  <a:gd name="T11" fmla="*/ 0 h 103"/>
                  <a:gd name="T12" fmla="*/ 311 w 311"/>
                  <a:gd name="T13" fmla="*/ 6 h 103"/>
                  <a:gd name="T14" fmla="*/ 311 w 311"/>
                  <a:gd name="T15" fmla="*/ 8 h 103"/>
                  <a:gd name="T16" fmla="*/ 258 w 311"/>
                  <a:gd name="T17" fmla="*/ 34 h 103"/>
                  <a:gd name="T18" fmla="*/ 168 w 311"/>
                  <a:gd name="T19" fmla="*/ 39 h 103"/>
                  <a:gd name="T20" fmla="*/ 95 w 311"/>
                  <a:gd name="T21" fmla="*/ 81 h 103"/>
                  <a:gd name="T22" fmla="*/ 2 w 311"/>
                  <a:gd name="T23" fmla="*/ 103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11" h="103">
                    <a:moveTo>
                      <a:pt x="2" y="103"/>
                    </a:moveTo>
                    <a:lnTo>
                      <a:pt x="0" y="94"/>
                    </a:lnTo>
                    <a:lnTo>
                      <a:pt x="90" y="75"/>
                    </a:lnTo>
                    <a:lnTo>
                      <a:pt x="166" y="30"/>
                    </a:lnTo>
                    <a:lnTo>
                      <a:pt x="256" y="28"/>
                    </a:lnTo>
                    <a:lnTo>
                      <a:pt x="311" y="0"/>
                    </a:lnTo>
                    <a:lnTo>
                      <a:pt x="311" y="6"/>
                    </a:lnTo>
                    <a:lnTo>
                      <a:pt x="311" y="8"/>
                    </a:lnTo>
                    <a:lnTo>
                      <a:pt x="258" y="34"/>
                    </a:lnTo>
                    <a:lnTo>
                      <a:pt x="168" y="39"/>
                    </a:lnTo>
                    <a:lnTo>
                      <a:pt x="95" y="81"/>
                    </a:lnTo>
                    <a:lnTo>
                      <a:pt x="2" y="103"/>
                    </a:lnTo>
                    <a:close/>
                  </a:path>
                </a:pathLst>
              </a:custGeom>
              <a:solidFill>
                <a:schemeClr val="accent3"/>
              </a:solidFill>
              <a:ln>
                <a:noFill/>
              </a:ln>
            </p:spPr>
            <p:txBody>
              <a:bodyPr vert="horz" wrap="square" lIns="91440" tIns="45720" rIns="91440" bIns="45720" numCol="1" anchor="t" anchorCtr="0" compatLnSpc="1">
                <a:prstTxWarp prst="textNoShape">
                  <a:avLst/>
                </a:prstTxWarp>
              </a:bodyPr>
              <a:lstStyle/>
              <a:p>
                <a:endParaRPr lang="en-US"/>
              </a:p>
            </p:txBody>
          </p:sp>
          <p:sp>
            <p:nvSpPr>
              <p:cNvPr id="166" name="Freeform 104"/>
              <p:cNvSpPr>
                <a:spLocks/>
              </p:cNvSpPr>
              <p:nvPr/>
            </p:nvSpPr>
            <p:spPr bwMode="auto">
              <a:xfrm>
                <a:off x="8979960" y="5520503"/>
                <a:ext cx="807441" cy="426717"/>
              </a:xfrm>
              <a:custGeom>
                <a:avLst/>
                <a:gdLst>
                  <a:gd name="T0" fmla="*/ 5 w 316"/>
                  <a:gd name="T1" fmla="*/ 167 h 167"/>
                  <a:gd name="T2" fmla="*/ 0 w 316"/>
                  <a:gd name="T3" fmla="*/ 161 h 167"/>
                  <a:gd name="T4" fmla="*/ 75 w 316"/>
                  <a:gd name="T5" fmla="*/ 128 h 167"/>
                  <a:gd name="T6" fmla="*/ 121 w 316"/>
                  <a:gd name="T7" fmla="*/ 79 h 167"/>
                  <a:gd name="T8" fmla="*/ 193 w 316"/>
                  <a:gd name="T9" fmla="*/ 64 h 167"/>
                  <a:gd name="T10" fmla="*/ 239 w 316"/>
                  <a:gd name="T11" fmla="*/ 15 h 167"/>
                  <a:gd name="T12" fmla="*/ 316 w 316"/>
                  <a:gd name="T13" fmla="*/ 0 h 167"/>
                  <a:gd name="T14" fmla="*/ 316 w 316"/>
                  <a:gd name="T15" fmla="*/ 6 h 167"/>
                  <a:gd name="T16" fmla="*/ 243 w 316"/>
                  <a:gd name="T17" fmla="*/ 21 h 167"/>
                  <a:gd name="T18" fmla="*/ 198 w 316"/>
                  <a:gd name="T19" fmla="*/ 70 h 167"/>
                  <a:gd name="T20" fmla="*/ 125 w 316"/>
                  <a:gd name="T21" fmla="*/ 85 h 167"/>
                  <a:gd name="T22" fmla="*/ 80 w 316"/>
                  <a:gd name="T23" fmla="*/ 135 h 167"/>
                  <a:gd name="T24" fmla="*/ 5 w 316"/>
                  <a:gd name="T25" fmla="*/ 167 h 1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16" h="167">
                    <a:moveTo>
                      <a:pt x="5" y="167"/>
                    </a:moveTo>
                    <a:lnTo>
                      <a:pt x="0" y="161"/>
                    </a:lnTo>
                    <a:lnTo>
                      <a:pt x="75" y="128"/>
                    </a:lnTo>
                    <a:lnTo>
                      <a:pt x="121" y="79"/>
                    </a:lnTo>
                    <a:lnTo>
                      <a:pt x="193" y="64"/>
                    </a:lnTo>
                    <a:lnTo>
                      <a:pt x="239" y="15"/>
                    </a:lnTo>
                    <a:lnTo>
                      <a:pt x="316" y="0"/>
                    </a:lnTo>
                    <a:lnTo>
                      <a:pt x="316" y="6"/>
                    </a:lnTo>
                    <a:lnTo>
                      <a:pt x="243" y="21"/>
                    </a:lnTo>
                    <a:lnTo>
                      <a:pt x="198" y="70"/>
                    </a:lnTo>
                    <a:lnTo>
                      <a:pt x="125" y="85"/>
                    </a:lnTo>
                    <a:lnTo>
                      <a:pt x="80" y="135"/>
                    </a:lnTo>
                    <a:lnTo>
                      <a:pt x="5" y="167"/>
                    </a:ln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en-US"/>
              </a:p>
            </p:txBody>
          </p:sp>
          <p:sp>
            <p:nvSpPr>
              <p:cNvPr id="167" name="Freeform 105"/>
              <p:cNvSpPr>
                <a:spLocks/>
              </p:cNvSpPr>
              <p:nvPr/>
            </p:nvSpPr>
            <p:spPr bwMode="auto">
              <a:xfrm>
                <a:off x="8985070" y="5809239"/>
                <a:ext cx="789555" cy="204415"/>
              </a:xfrm>
              <a:custGeom>
                <a:avLst/>
                <a:gdLst>
                  <a:gd name="T0" fmla="*/ 0 w 309"/>
                  <a:gd name="T1" fmla="*/ 80 h 80"/>
                  <a:gd name="T2" fmla="*/ 0 w 309"/>
                  <a:gd name="T3" fmla="*/ 71 h 80"/>
                  <a:gd name="T4" fmla="*/ 71 w 309"/>
                  <a:gd name="T5" fmla="*/ 60 h 80"/>
                  <a:gd name="T6" fmla="*/ 131 w 309"/>
                  <a:gd name="T7" fmla="*/ 26 h 80"/>
                  <a:gd name="T8" fmla="*/ 204 w 309"/>
                  <a:gd name="T9" fmla="*/ 35 h 80"/>
                  <a:gd name="T10" fmla="*/ 264 w 309"/>
                  <a:gd name="T11" fmla="*/ 0 h 80"/>
                  <a:gd name="T12" fmla="*/ 309 w 309"/>
                  <a:gd name="T13" fmla="*/ 5 h 80"/>
                  <a:gd name="T14" fmla="*/ 309 w 309"/>
                  <a:gd name="T15" fmla="*/ 11 h 80"/>
                  <a:gd name="T16" fmla="*/ 264 w 309"/>
                  <a:gd name="T17" fmla="*/ 7 h 80"/>
                  <a:gd name="T18" fmla="*/ 206 w 309"/>
                  <a:gd name="T19" fmla="*/ 41 h 80"/>
                  <a:gd name="T20" fmla="*/ 134 w 309"/>
                  <a:gd name="T21" fmla="*/ 35 h 80"/>
                  <a:gd name="T22" fmla="*/ 73 w 309"/>
                  <a:gd name="T23" fmla="*/ 69 h 80"/>
                  <a:gd name="T24" fmla="*/ 0 w 309"/>
                  <a:gd name="T25" fmla="*/ 80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09" h="80">
                    <a:moveTo>
                      <a:pt x="0" y="80"/>
                    </a:moveTo>
                    <a:lnTo>
                      <a:pt x="0" y="71"/>
                    </a:lnTo>
                    <a:lnTo>
                      <a:pt x="71" y="60"/>
                    </a:lnTo>
                    <a:lnTo>
                      <a:pt x="131" y="26"/>
                    </a:lnTo>
                    <a:lnTo>
                      <a:pt x="204" y="35"/>
                    </a:lnTo>
                    <a:lnTo>
                      <a:pt x="264" y="0"/>
                    </a:lnTo>
                    <a:lnTo>
                      <a:pt x="309" y="5"/>
                    </a:lnTo>
                    <a:lnTo>
                      <a:pt x="309" y="11"/>
                    </a:lnTo>
                    <a:lnTo>
                      <a:pt x="264" y="7"/>
                    </a:lnTo>
                    <a:lnTo>
                      <a:pt x="206" y="41"/>
                    </a:lnTo>
                    <a:lnTo>
                      <a:pt x="134" y="35"/>
                    </a:lnTo>
                    <a:lnTo>
                      <a:pt x="73" y="69"/>
                    </a:lnTo>
                    <a:lnTo>
                      <a:pt x="0" y="80"/>
                    </a:lnTo>
                    <a:close/>
                  </a:path>
                </a:pathLst>
              </a:custGeom>
              <a:solidFill>
                <a:schemeClr val="accent3">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grpSp>
        <p:pic>
          <p:nvPicPr>
            <p:cNvPr id="168" name="Picture 16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370902" y="1843113"/>
              <a:ext cx="1545687" cy="1305247"/>
            </a:xfrm>
            <a:prstGeom prst="rect">
              <a:avLst/>
            </a:prstGeom>
          </p:spPr>
        </p:pic>
      </p:grpSp>
      <p:sp>
        <p:nvSpPr>
          <p:cNvPr id="169" name="Text Placeholder 2"/>
          <p:cNvSpPr txBox="1">
            <a:spLocks/>
          </p:cNvSpPr>
          <p:nvPr/>
        </p:nvSpPr>
        <p:spPr>
          <a:xfrm>
            <a:off x="391695" y="1509006"/>
            <a:ext cx="5815496" cy="4733988"/>
          </a:xfrm>
          <a:prstGeom prst="rect">
            <a:avLst/>
          </a:prstGeom>
        </p:spPr>
        <p:txBody>
          <a:bodyPr vert="horz" wrap="square" lIns="146304" tIns="0" rIns="146304" bIns="91440" rtlCol="0">
            <a:spAutoFit/>
          </a:bodyPr>
          <a:lstStyle>
            <a:lvl1pPr marL="342768" marR="0" indent="-342768" algn="l" defTabSz="932384" rtl="0" eaLnBrk="1" fontAlgn="auto" latinLnBrk="0" hangingPunct="1">
              <a:lnSpc>
                <a:spcPct val="90000"/>
              </a:lnSpc>
              <a:spcBef>
                <a:spcPct val="20000"/>
              </a:spcBef>
              <a:spcAft>
                <a:spcPts val="0"/>
              </a:spcAft>
              <a:buClrTx/>
              <a:buSzPct val="90000"/>
              <a:buFont typeface="Arial" pitchFamily="34" charset="0"/>
              <a:buChar char="•"/>
              <a:tabLst/>
              <a:defRPr sz="2856" kern="1200" spc="0" baseline="0">
                <a:gradFill>
                  <a:gsLst>
                    <a:gs pos="1250">
                      <a:schemeClr val="tx1"/>
                    </a:gs>
                    <a:gs pos="100000">
                      <a:schemeClr val="tx1"/>
                    </a:gs>
                  </a:gsLst>
                  <a:lin ang="5400000" scaled="0"/>
                </a:gradFill>
                <a:latin typeface="+mj-lt"/>
                <a:ea typeface="+mn-ea"/>
                <a:cs typeface="+mn-cs"/>
              </a:defRPr>
            </a:lvl1pPr>
            <a:lvl2pPr marL="583975" marR="0" indent="-241206" algn="l" defTabSz="932384" rtl="0" eaLnBrk="1" fontAlgn="auto" latinLnBrk="0" hangingPunct="1">
              <a:lnSpc>
                <a:spcPct val="90000"/>
              </a:lnSpc>
              <a:spcBef>
                <a:spcPct val="20000"/>
              </a:spcBef>
              <a:spcAft>
                <a:spcPts val="0"/>
              </a:spcAft>
              <a:buClrTx/>
              <a:buSzPct val="90000"/>
              <a:buFont typeface="Arial" pitchFamily="34" charset="0"/>
              <a:buChar char="•"/>
              <a:tabLst/>
              <a:defRPr sz="2244" kern="1200" spc="0" baseline="0">
                <a:solidFill>
                  <a:schemeClr val="tx2"/>
                </a:solidFill>
                <a:latin typeface="+mj-lt"/>
                <a:ea typeface="+mn-ea"/>
                <a:cs typeface="+mn-cs"/>
              </a:defRPr>
            </a:lvl2pPr>
            <a:lvl3pPr marL="799792" marR="0" indent="-228513" algn="l" defTabSz="932384" rtl="0" eaLnBrk="1" fontAlgn="auto" latinLnBrk="0" hangingPunct="1">
              <a:lnSpc>
                <a:spcPct val="90000"/>
              </a:lnSpc>
              <a:spcBef>
                <a:spcPct val="20000"/>
              </a:spcBef>
              <a:spcAft>
                <a:spcPts val="0"/>
              </a:spcAft>
              <a:buClrTx/>
              <a:buSzPct val="90000"/>
              <a:buFont typeface="Arial" pitchFamily="34" charset="0"/>
              <a:buChar char="•"/>
              <a:tabLst/>
              <a:defRPr sz="1836" kern="1200" spc="0" baseline="0">
                <a:gradFill>
                  <a:gsLst>
                    <a:gs pos="1250">
                      <a:schemeClr val="tx1"/>
                    </a:gs>
                    <a:gs pos="100000">
                      <a:schemeClr val="tx1"/>
                    </a:gs>
                  </a:gsLst>
                  <a:lin ang="5400000" scaled="0"/>
                </a:gradFill>
                <a:latin typeface="+mn-lt"/>
                <a:ea typeface="+mn-ea"/>
                <a:cs typeface="+mn-cs"/>
              </a:defRPr>
            </a:lvl3pPr>
            <a:lvl4pPr marL="1028305" marR="0" indent="-228513" algn="l" defTabSz="932384" rtl="0" eaLnBrk="1" fontAlgn="auto" latinLnBrk="0" hangingPunct="1">
              <a:lnSpc>
                <a:spcPct val="90000"/>
              </a:lnSpc>
              <a:spcBef>
                <a:spcPct val="20000"/>
              </a:spcBef>
              <a:spcAft>
                <a:spcPts val="0"/>
              </a:spcAft>
              <a:buClrTx/>
              <a:buSzPct val="90000"/>
              <a:buFont typeface="Arial" pitchFamily="34" charset="0"/>
              <a:buChar char="•"/>
              <a:tabLst/>
              <a:defRPr sz="1632" kern="1200" spc="0" baseline="0">
                <a:gradFill>
                  <a:gsLst>
                    <a:gs pos="1250">
                      <a:schemeClr val="tx1"/>
                    </a:gs>
                    <a:gs pos="100000">
                      <a:schemeClr val="tx1"/>
                    </a:gs>
                  </a:gsLst>
                  <a:lin ang="5400000" scaled="0"/>
                </a:gradFill>
                <a:latin typeface="+mn-lt"/>
                <a:ea typeface="+mn-ea"/>
                <a:cs typeface="+mn-cs"/>
              </a:defRPr>
            </a:lvl4pPr>
            <a:lvl5pPr marL="1256817" marR="0" indent="-228513" algn="l" defTabSz="932384" rtl="0" eaLnBrk="1" fontAlgn="auto" latinLnBrk="0" hangingPunct="1">
              <a:lnSpc>
                <a:spcPct val="90000"/>
              </a:lnSpc>
              <a:spcBef>
                <a:spcPct val="20000"/>
              </a:spcBef>
              <a:spcAft>
                <a:spcPts val="0"/>
              </a:spcAft>
              <a:buClrTx/>
              <a:buSzPct val="90000"/>
              <a:buFont typeface="Arial" pitchFamily="34" charset="0"/>
              <a:buChar char="•"/>
              <a:tabLst/>
              <a:defRPr sz="1632" kern="1200" spc="0" baseline="0">
                <a:gradFill>
                  <a:gsLst>
                    <a:gs pos="1250">
                      <a:schemeClr val="tx1"/>
                    </a:gs>
                    <a:gs pos="100000">
                      <a:schemeClr val="tx1"/>
                    </a:gs>
                  </a:gsLst>
                  <a:lin ang="5400000" scaled="0"/>
                </a:gradFill>
                <a:latin typeface="+mn-lt"/>
                <a:ea typeface="+mn-ea"/>
                <a:cs typeface="+mn-cs"/>
              </a:defRPr>
            </a:lvl5pPr>
            <a:lvl6pPr marL="2564055" indent="-233096" algn="l" defTabSz="932384"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0248" indent="-233096" algn="l" defTabSz="932384"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6441" indent="-233096" algn="l" defTabSz="932384"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2633" indent="-233096" algn="l" defTabSz="932384"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spcBef>
                <a:spcPts val="1200"/>
              </a:spcBef>
              <a:spcAft>
                <a:spcPts val="1200"/>
              </a:spcAft>
              <a:buNone/>
            </a:pPr>
            <a:r>
              <a:rPr lang="en-US" sz="2860" dirty="0">
                <a:solidFill>
                  <a:srgbClr val="0078D7"/>
                </a:solidFill>
                <a:cs typeface="Segoe UI Semilight" panose="020B0402040204020203" pitchFamily="34" charset="0"/>
              </a:rPr>
              <a:t>Enhanced Logs </a:t>
            </a:r>
            <a:br>
              <a:rPr lang="en-US" sz="2800" dirty="0">
                <a:gradFill>
                  <a:gsLst>
                    <a:gs pos="1250">
                      <a:schemeClr val="tx1"/>
                    </a:gs>
                    <a:gs pos="99000">
                      <a:schemeClr val="tx1"/>
                    </a:gs>
                  </a:gsLst>
                  <a:lin ang="5400000" scaled="0"/>
                </a:gradFill>
                <a:cs typeface="Segoe UI Semilight" panose="020B0402040204020203" pitchFamily="34" charset="0"/>
              </a:rPr>
            </a:br>
            <a:r>
              <a:rPr lang="en-US" sz="2400" dirty="0">
                <a:solidFill>
                  <a:srgbClr val="505050"/>
                </a:solidFill>
                <a:latin typeface="+mn-lt"/>
                <a:cs typeface="Segoe UI Semilight" panose="020B0402040204020203" pitchFamily="34" charset="0"/>
              </a:rPr>
              <a:t>Log new audit events to better detect malicious behavior by providing more detailed information to security operation centers.</a:t>
            </a:r>
          </a:p>
          <a:p>
            <a:pPr marL="0" indent="0">
              <a:spcBef>
                <a:spcPts val="1200"/>
              </a:spcBef>
              <a:buNone/>
            </a:pPr>
            <a:r>
              <a:rPr lang="en-US" sz="2860" dirty="0">
                <a:solidFill>
                  <a:srgbClr val="0078D7"/>
                </a:solidFill>
                <a:cs typeface="Segoe UI Semilight" panose="020B0402040204020203" pitchFamily="34" charset="0"/>
              </a:rPr>
              <a:t>Integration with systems management </a:t>
            </a:r>
          </a:p>
          <a:p>
            <a:pPr marL="0" indent="0">
              <a:spcBef>
                <a:spcPts val="1200"/>
              </a:spcBef>
              <a:spcAft>
                <a:spcPts val="1200"/>
              </a:spcAft>
              <a:buNone/>
            </a:pPr>
            <a:r>
              <a:rPr lang="en-US" sz="2400" dirty="0">
                <a:solidFill>
                  <a:srgbClr val="505050"/>
                </a:solidFill>
                <a:latin typeface="+mn-lt"/>
                <a:cs typeface="Segoe UI Semilight" panose="020B0402040204020203" pitchFamily="34" charset="0"/>
              </a:rPr>
              <a:t>Operations Management Suite (OMS) and other SIEM systems, can take advantage of this information to provide intelligence reports on potential breaches in the datacenter environment.</a:t>
            </a:r>
          </a:p>
        </p:txBody>
      </p:sp>
    </p:spTree>
    <p:extLst>
      <p:ext uri="{BB962C8B-B14F-4D97-AF65-F5344CB8AC3E}">
        <p14:creationId xmlns:p14="http://schemas.microsoft.com/office/powerpoint/2010/main" val="1866269005"/>
      </p:ext>
    </p:extLst>
  </p:cSld>
  <p:clrMapOvr>
    <a:masterClrMapping/>
  </p:clrMapOvr>
  <p:transition>
    <p:fade/>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274641" y="2260868"/>
            <a:ext cx="5486399" cy="2472793"/>
          </a:xfrm>
        </p:spPr>
        <p:txBody>
          <a:bodyPr/>
          <a:lstStyle/>
          <a:p>
            <a:r>
              <a:rPr lang="en-US" dirty="0"/>
              <a:t>Help protect the virtualization fabric</a:t>
            </a:r>
          </a:p>
        </p:txBody>
      </p:sp>
      <p:pic>
        <p:nvPicPr>
          <p:cNvPr id="3" name="Picture Placeholder 2"/>
          <p:cNvPicPr>
            <a:picLocks noGrp="1" noChangeAspect="1"/>
          </p:cNvPicPr>
          <p:nvPr>
            <p:ph type="pic" sz="quarter" idx="10"/>
          </p:nvPr>
        </p:nvPicPr>
        <p:blipFill>
          <a:blip r:embed="rId3"/>
          <a:stretch>
            <a:fillRect/>
          </a:stretch>
        </p:blipFill>
        <p:spPr>
          <a:xfrm>
            <a:off x="6219825" y="952"/>
            <a:ext cx="6216650" cy="6990683"/>
          </a:xfrm>
        </p:spPr>
      </p:pic>
    </p:spTree>
    <p:extLst>
      <p:ext uri="{BB962C8B-B14F-4D97-AF65-F5344CB8AC3E}">
        <p14:creationId xmlns:p14="http://schemas.microsoft.com/office/powerpoint/2010/main" val="31053658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0" name="Group 19"/>
          <p:cNvGrpSpPr/>
          <p:nvPr/>
        </p:nvGrpSpPr>
        <p:grpSpPr>
          <a:xfrm>
            <a:off x="9758928" y="1709772"/>
            <a:ext cx="1982966" cy="3694810"/>
            <a:chOff x="9884503" y="1749244"/>
            <a:chExt cx="1983247" cy="3695335"/>
          </a:xfrm>
        </p:grpSpPr>
        <p:sp>
          <p:nvSpPr>
            <p:cNvPr id="119" name="Rectangle 118"/>
            <p:cNvSpPr/>
            <p:nvPr/>
          </p:nvSpPr>
          <p:spPr bwMode="auto">
            <a:xfrm>
              <a:off x="9884503" y="1749244"/>
              <a:ext cx="1983241" cy="3695335"/>
            </a:xfrm>
            <a:prstGeom prst="rect">
              <a:avLst/>
            </a:prstGeom>
            <a:solidFill>
              <a:schemeClr val="bg1">
                <a:lumMod val="85000"/>
                <a:alpha val="25000"/>
              </a:schemeClr>
            </a:solidFill>
            <a:ln w="12700">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43360" tIns="114689" rIns="143360" bIns="114689" numCol="1" spcCol="0" rtlCol="0" fromWordArt="0" anchor="t" anchorCtr="0" forceAA="0" compatLnSpc="1">
              <a:prstTxWarp prst="textNoShape">
                <a:avLst/>
              </a:prstTxWarp>
              <a:noAutofit/>
            </a:bodyPr>
            <a:lstStyle/>
            <a:p>
              <a:pPr defTabSz="730917" fontAlgn="base">
                <a:lnSpc>
                  <a:spcPct val="90000"/>
                </a:lnSpc>
                <a:spcBef>
                  <a:spcPct val="0"/>
                </a:spcBef>
                <a:spcAft>
                  <a:spcPct val="0"/>
                </a:spcAft>
              </a:pPr>
              <a:endParaRPr lang="en-US" sz="1020" spc="-16" dirty="0">
                <a:gradFill>
                  <a:gsLst>
                    <a:gs pos="1250">
                      <a:srgbClr val="FFFFFF"/>
                    </a:gs>
                    <a:gs pos="99000">
                      <a:srgbClr val="FFFFFF"/>
                    </a:gs>
                  </a:gsLst>
                  <a:lin ang="5400000" scaled="0"/>
                </a:gradFill>
                <a:ea typeface="Segoe UI" pitchFamily="34" charset="0"/>
                <a:cs typeface="Segoe UI" pitchFamily="34" charset="0"/>
              </a:endParaRPr>
            </a:p>
          </p:txBody>
        </p:sp>
        <p:sp>
          <p:nvSpPr>
            <p:cNvPr id="85" name="Rectangle 84"/>
            <p:cNvSpPr/>
            <p:nvPr/>
          </p:nvSpPr>
          <p:spPr>
            <a:xfrm>
              <a:off x="10082827" y="1908600"/>
              <a:ext cx="1586593" cy="1505310"/>
            </a:xfrm>
            <a:prstGeom prst="rect">
              <a:avLst/>
            </a:prstGeom>
            <a:solidFill>
              <a:srgbClr val="333333"/>
            </a:solidFill>
            <a:ln w="12700" cap="rnd">
              <a:noFill/>
              <a:prstDash val="sysDot"/>
              <a:round/>
            </a:ln>
          </p:spPr>
          <p:style>
            <a:lnRef idx="2">
              <a:schemeClr val="accent1">
                <a:shade val="50000"/>
              </a:schemeClr>
            </a:lnRef>
            <a:fillRef idx="1">
              <a:schemeClr val="accent1"/>
            </a:fillRef>
            <a:effectRef idx="0">
              <a:schemeClr val="accent1"/>
            </a:effectRef>
            <a:fontRef idx="minor">
              <a:schemeClr val="lt1"/>
            </a:fontRef>
          </p:style>
          <p:txBody>
            <a:bodyPr lIns="182854" tIns="91427" rIns="182854" bIns="91427" rtlCol="0" anchor="t" anchorCtr="0"/>
            <a:lstStyle/>
            <a:p>
              <a:pPr defTabSz="932597"/>
              <a:r>
                <a:rPr lang="en-US" sz="1632" dirty="0">
                  <a:gradFill>
                    <a:gsLst>
                      <a:gs pos="1250">
                        <a:srgbClr val="FFFFFF"/>
                      </a:gs>
                      <a:gs pos="99000">
                        <a:srgbClr val="FFFFFF"/>
                      </a:gs>
                    </a:gsLst>
                    <a:lin ang="5400000" scaled="0"/>
                  </a:gradFill>
                </a:rPr>
                <a:t>Customer</a:t>
              </a:r>
              <a:endParaRPr lang="en-US" sz="1020" dirty="0">
                <a:gradFill>
                  <a:gsLst>
                    <a:gs pos="1250">
                      <a:srgbClr val="FFFFFF"/>
                    </a:gs>
                    <a:gs pos="99000">
                      <a:srgbClr val="FFFFFF"/>
                    </a:gs>
                  </a:gsLst>
                  <a:lin ang="5400000" scaled="0"/>
                </a:gradFill>
              </a:endParaRPr>
            </a:p>
          </p:txBody>
        </p:sp>
        <p:grpSp>
          <p:nvGrpSpPr>
            <p:cNvPr id="104" name="Group 103"/>
            <p:cNvGrpSpPr/>
            <p:nvPr/>
          </p:nvGrpSpPr>
          <p:grpSpPr>
            <a:xfrm>
              <a:off x="9884509" y="4987379"/>
              <a:ext cx="1983241" cy="457200"/>
              <a:chOff x="12849309" y="5603059"/>
              <a:chExt cx="1749448" cy="403303"/>
            </a:xfrm>
          </p:grpSpPr>
          <p:sp>
            <p:nvSpPr>
              <p:cNvPr id="105" name="Rectangle 104"/>
              <p:cNvSpPr/>
              <p:nvPr/>
            </p:nvSpPr>
            <p:spPr bwMode="auto">
              <a:xfrm>
                <a:off x="12849309" y="5603059"/>
                <a:ext cx="1749448" cy="403303"/>
              </a:xfrm>
              <a:prstGeom prst="rect">
                <a:avLst/>
              </a:prstGeom>
              <a:solidFill>
                <a:schemeClr val="accent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652822" tIns="116972" rIns="146215" bIns="116972" numCol="1" spcCol="0" rtlCol="0" fromWordArt="0" anchor="ctr" anchorCtr="0" forceAA="0" compatLnSpc="1">
                <a:prstTxWarp prst="textNoShape">
                  <a:avLst/>
                </a:prstTxWarp>
                <a:noAutofit/>
              </a:bodyPr>
              <a:lstStyle/>
              <a:p>
                <a:pPr defTabSz="745463" fontAlgn="base">
                  <a:lnSpc>
                    <a:spcPct val="90000"/>
                  </a:lnSpc>
                  <a:spcBef>
                    <a:spcPct val="0"/>
                  </a:spcBef>
                  <a:spcAft>
                    <a:spcPct val="0"/>
                  </a:spcAft>
                </a:pPr>
                <a:r>
                  <a:rPr lang="en-US" sz="1020" spc="-16" dirty="0">
                    <a:gradFill>
                      <a:gsLst>
                        <a:gs pos="1250">
                          <a:srgbClr val="FFFFFF"/>
                        </a:gs>
                        <a:gs pos="99000">
                          <a:srgbClr val="FFFFFF"/>
                        </a:gs>
                      </a:gsLst>
                      <a:lin ang="5400000" scaled="0"/>
                    </a:gradFill>
                    <a:ea typeface="Segoe UI" pitchFamily="34" charset="0"/>
                    <a:cs typeface="Segoe UI" pitchFamily="34" charset="0"/>
                  </a:rPr>
                  <a:t>Fabric</a:t>
                </a:r>
              </a:p>
            </p:txBody>
          </p:sp>
          <p:sp>
            <p:nvSpPr>
              <p:cNvPr id="106" name="Frame 5"/>
              <p:cNvSpPr>
                <a:spLocks noChangeAspect="1"/>
              </p:cNvSpPr>
              <p:nvPr/>
            </p:nvSpPr>
            <p:spPr bwMode="auto">
              <a:xfrm>
                <a:off x="12975999" y="5667550"/>
                <a:ext cx="268964" cy="274320"/>
              </a:xfrm>
              <a:custGeom>
                <a:avLst/>
                <a:gdLst/>
                <a:ahLst/>
                <a:cxnLst/>
                <a:rect l="l" t="t" r="r" b="b"/>
                <a:pathLst>
                  <a:path w="914400" h="914400">
                    <a:moveTo>
                      <a:pt x="423625" y="642938"/>
                    </a:moveTo>
                    <a:lnTo>
                      <a:pt x="500064" y="720805"/>
                    </a:lnTo>
                    <a:lnTo>
                      <a:pt x="500064" y="770811"/>
                    </a:lnTo>
                    <a:lnTo>
                      <a:pt x="423625" y="770811"/>
                    </a:lnTo>
                    <a:close/>
                    <a:moveTo>
                      <a:pt x="651511" y="598647"/>
                    </a:moveTo>
                    <a:lnTo>
                      <a:pt x="656512" y="599361"/>
                    </a:lnTo>
                    <a:lnTo>
                      <a:pt x="660798" y="600076"/>
                    </a:lnTo>
                    <a:lnTo>
                      <a:pt x="664370" y="602219"/>
                    </a:lnTo>
                    <a:lnTo>
                      <a:pt x="667942" y="605076"/>
                    </a:lnTo>
                    <a:lnTo>
                      <a:pt x="671514" y="608648"/>
                    </a:lnTo>
                    <a:lnTo>
                      <a:pt x="673657" y="612935"/>
                    </a:lnTo>
                    <a:lnTo>
                      <a:pt x="675086" y="617221"/>
                    </a:lnTo>
                    <a:lnTo>
                      <a:pt x="675800" y="622221"/>
                    </a:lnTo>
                    <a:lnTo>
                      <a:pt x="675086" y="627222"/>
                    </a:lnTo>
                    <a:lnTo>
                      <a:pt x="673657" y="631508"/>
                    </a:lnTo>
                    <a:lnTo>
                      <a:pt x="671514" y="635080"/>
                    </a:lnTo>
                    <a:lnTo>
                      <a:pt x="667942" y="638652"/>
                    </a:lnTo>
                    <a:lnTo>
                      <a:pt x="664370" y="642224"/>
                    </a:lnTo>
                    <a:lnTo>
                      <a:pt x="660798" y="644367"/>
                    </a:lnTo>
                    <a:lnTo>
                      <a:pt x="656512" y="645796"/>
                    </a:lnTo>
                    <a:lnTo>
                      <a:pt x="651511" y="646510"/>
                    </a:lnTo>
                    <a:lnTo>
                      <a:pt x="646510" y="645796"/>
                    </a:lnTo>
                    <a:lnTo>
                      <a:pt x="642224" y="644367"/>
                    </a:lnTo>
                    <a:lnTo>
                      <a:pt x="637937" y="642224"/>
                    </a:lnTo>
                    <a:lnTo>
                      <a:pt x="634365" y="638652"/>
                    </a:lnTo>
                    <a:lnTo>
                      <a:pt x="631508" y="635080"/>
                    </a:lnTo>
                    <a:lnTo>
                      <a:pt x="629365" y="631508"/>
                    </a:lnTo>
                    <a:lnTo>
                      <a:pt x="628650" y="627222"/>
                    </a:lnTo>
                    <a:lnTo>
                      <a:pt x="627936" y="622221"/>
                    </a:lnTo>
                    <a:lnTo>
                      <a:pt x="628650" y="617221"/>
                    </a:lnTo>
                    <a:lnTo>
                      <a:pt x="629365" y="612935"/>
                    </a:lnTo>
                    <a:lnTo>
                      <a:pt x="631508" y="608648"/>
                    </a:lnTo>
                    <a:lnTo>
                      <a:pt x="634365" y="605076"/>
                    </a:lnTo>
                    <a:lnTo>
                      <a:pt x="637937" y="602219"/>
                    </a:lnTo>
                    <a:lnTo>
                      <a:pt x="642224" y="600076"/>
                    </a:lnTo>
                    <a:lnTo>
                      <a:pt x="646510" y="599361"/>
                    </a:lnTo>
                    <a:close/>
                    <a:moveTo>
                      <a:pt x="224314" y="447914"/>
                    </a:moveTo>
                    <a:lnTo>
                      <a:pt x="373619" y="600076"/>
                    </a:lnTo>
                    <a:lnTo>
                      <a:pt x="373619" y="770812"/>
                    </a:lnTo>
                    <a:lnTo>
                      <a:pt x="294323" y="770812"/>
                    </a:lnTo>
                    <a:lnTo>
                      <a:pt x="294323" y="568644"/>
                    </a:lnTo>
                    <a:lnTo>
                      <a:pt x="240030" y="568644"/>
                    </a:lnTo>
                    <a:lnTo>
                      <a:pt x="240030" y="768669"/>
                    </a:lnTo>
                    <a:lnTo>
                      <a:pt x="142161" y="769383"/>
                    </a:lnTo>
                    <a:lnTo>
                      <a:pt x="142161" y="696517"/>
                    </a:lnTo>
                    <a:lnTo>
                      <a:pt x="184309" y="696517"/>
                    </a:lnTo>
                    <a:lnTo>
                      <a:pt x="184309" y="642939"/>
                    </a:lnTo>
                    <a:lnTo>
                      <a:pt x="142161" y="642939"/>
                    </a:lnTo>
                    <a:lnTo>
                      <a:pt x="142161" y="565072"/>
                    </a:lnTo>
                    <a:lnTo>
                      <a:pt x="182166" y="565072"/>
                    </a:lnTo>
                    <a:lnTo>
                      <a:pt x="182166" y="518637"/>
                    </a:lnTo>
                    <a:lnTo>
                      <a:pt x="142161" y="518637"/>
                    </a:lnTo>
                    <a:lnTo>
                      <a:pt x="142161" y="448629"/>
                    </a:lnTo>
                    <a:close/>
                    <a:moveTo>
                      <a:pt x="272891" y="250746"/>
                    </a:moveTo>
                    <a:lnTo>
                      <a:pt x="278606" y="251461"/>
                    </a:lnTo>
                    <a:lnTo>
                      <a:pt x="282892" y="252889"/>
                    </a:lnTo>
                    <a:lnTo>
                      <a:pt x="286464" y="255032"/>
                    </a:lnTo>
                    <a:lnTo>
                      <a:pt x="290036" y="257890"/>
                    </a:lnTo>
                    <a:lnTo>
                      <a:pt x="292894" y="261462"/>
                    </a:lnTo>
                    <a:lnTo>
                      <a:pt x="295037" y="265034"/>
                    </a:lnTo>
                    <a:lnTo>
                      <a:pt x="296466" y="269320"/>
                    </a:lnTo>
                    <a:lnTo>
                      <a:pt x="297180" y="275035"/>
                    </a:lnTo>
                    <a:lnTo>
                      <a:pt x="296466" y="280036"/>
                    </a:lnTo>
                    <a:lnTo>
                      <a:pt x="295037" y="284322"/>
                    </a:lnTo>
                    <a:lnTo>
                      <a:pt x="292894" y="287894"/>
                    </a:lnTo>
                    <a:lnTo>
                      <a:pt x="290036" y="291466"/>
                    </a:lnTo>
                    <a:lnTo>
                      <a:pt x="286464" y="294323"/>
                    </a:lnTo>
                    <a:lnTo>
                      <a:pt x="282892" y="296466"/>
                    </a:lnTo>
                    <a:lnTo>
                      <a:pt x="278606" y="297181"/>
                    </a:lnTo>
                    <a:lnTo>
                      <a:pt x="272891" y="297895"/>
                    </a:lnTo>
                    <a:lnTo>
                      <a:pt x="267890" y="297181"/>
                    </a:lnTo>
                    <a:lnTo>
                      <a:pt x="263604" y="296466"/>
                    </a:lnTo>
                    <a:lnTo>
                      <a:pt x="260032" y="294323"/>
                    </a:lnTo>
                    <a:lnTo>
                      <a:pt x="256460" y="291466"/>
                    </a:lnTo>
                    <a:lnTo>
                      <a:pt x="253603" y="287894"/>
                    </a:lnTo>
                    <a:lnTo>
                      <a:pt x="251459" y="284322"/>
                    </a:lnTo>
                    <a:lnTo>
                      <a:pt x="250031" y="280036"/>
                    </a:lnTo>
                    <a:lnTo>
                      <a:pt x="249316" y="275035"/>
                    </a:lnTo>
                    <a:lnTo>
                      <a:pt x="250031" y="269320"/>
                    </a:lnTo>
                    <a:lnTo>
                      <a:pt x="251459" y="265034"/>
                    </a:lnTo>
                    <a:lnTo>
                      <a:pt x="253603" y="261462"/>
                    </a:lnTo>
                    <a:lnTo>
                      <a:pt x="256460" y="257890"/>
                    </a:lnTo>
                    <a:lnTo>
                      <a:pt x="260032" y="255032"/>
                    </a:lnTo>
                    <a:lnTo>
                      <a:pt x="263604" y="252889"/>
                    </a:lnTo>
                    <a:lnTo>
                      <a:pt x="267890" y="251461"/>
                    </a:lnTo>
                    <a:close/>
                    <a:moveTo>
                      <a:pt x="722947" y="147876"/>
                    </a:moveTo>
                    <a:lnTo>
                      <a:pt x="770811" y="147876"/>
                    </a:lnTo>
                    <a:lnTo>
                      <a:pt x="770811" y="227171"/>
                    </a:lnTo>
                    <a:lnTo>
                      <a:pt x="722947" y="227171"/>
                    </a:lnTo>
                    <a:close/>
                    <a:moveTo>
                      <a:pt x="554355" y="143589"/>
                    </a:moveTo>
                    <a:lnTo>
                      <a:pt x="672227" y="143589"/>
                    </a:lnTo>
                    <a:lnTo>
                      <a:pt x="672941" y="281464"/>
                    </a:lnTo>
                    <a:lnTo>
                      <a:pt x="772239" y="281464"/>
                    </a:lnTo>
                    <a:lnTo>
                      <a:pt x="772239" y="358616"/>
                    </a:lnTo>
                    <a:lnTo>
                      <a:pt x="722947" y="358616"/>
                    </a:lnTo>
                    <a:lnTo>
                      <a:pt x="722947" y="410051"/>
                    </a:lnTo>
                    <a:lnTo>
                      <a:pt x="772239" y="410051"/>
                    </a:lnTo>
                    <a:lnTo>
                      <a:pt x="772239" y="485775"/>
                    </a:lnTo>
                    <a:lnTo>
                      <a:pt x="722947" y="485775"/>
                    </a:lnTo>
                    <a:lnTo>
                      <a:pt x="722947" y="537210"/>
                    </a:lnTo>
                    <a:lnTo>
                      <a:pt x="772239" y="537210"/>
                    </a:lnTo>
                    <a:lnTo>
                      <a:pt x="772239" y="770811"/>
                    </a:lnTo>
                    <a:lnTo>
                      <a:pt x="677942" y="770811"/>
                    </a:lnTo>
                    <a:lnTo>
                      <a:pt x="677942" y="699374"/>
                    </a:lnTo>
                    <a:lnTo>
                      <a:pt x="682228" y="697945"/>
                    </a:lnTo>
                    <a:lnTo>
                      <a:pt x="686514" y="696516"/>
                    </a:lnTo>
                    <a:lnTo>
                      <a:pt x="690086" y="694373"/>
                    </a:lnTo>
                    <a:lnTo>
                      <a:pt x="694372" y="692230"/>
                    </a:lnTo>
                    <a:lnTo>
                      <a:pt x="697944" y="689372"/>
                    </a:lnTo>
                    <a:lnTo>
                      <a:pt x="702230" y="686515"/>
                    </a:lnTo>
                    <a:lnTo>
                      <a:pt x="705802" y="683657"/>
                    </a:lnTo>
                    <a:lnTo>
                      <a:pt x="709374" y="680800"/>
                    </a:lnTo>
                    <a:lnTo>
                      <a:pt x="714375" y="675085"/>
                    </a:lnTo>
                    <a:lnTo>
                      <a:pt x="719375" y="667941"/>
                    </a:lnTo>
                    <a:lnTo>
                      <a:pt x="722947" y="661512"/>
                    </a:lnTo>
                    <a:lnTo>
                      <a:pt x="726519" y="654368"/>
                    </a:lnTo>
                    <a:lnTo>
                      <a:pt x="728662" y="647938"/>
                    </a:lnTo>
                    <a:lnTo>
                      <a:pt x="730805" y="639366"/>
                    </a:lnTo>
                    <a:lnTo>
                      <a:pt x="732234" y="632222"/>
                    </a:lnTo>
                    <a:lnTo>
                      <a:pt x="732948" y="624364"/>
                    </a:lnTo>
                    <a:lnTo>
                      <a:pt x="732234" y="616506"/>
                    </a:lnTo>
                    <a:lnTo>
                      <a:pt x="730805" y="608648"/>
                    </a:lnTo>
                    <a:lnTo>
                      <a:pt x="728662" y="600790"/>
                    </a:lnTo>
                    <a:lnTo>
                      <a:pt x="726519" y="593646"/>
                    </a:lnTo>
                    <a:lnTo>
                      <a:pt x="722947" y="586502"/>
                    </a:lnTo>
                    <a:lnTo>
                      <a:pt x="719375" y="580073"/>
                    </a:lnTo>
                    <a:lnTo>
                      <a:pt x="714375" y="572929"/>
                    </a:lnTo>
                    <a:lnTo>
                      <a:pt x="709374" y="567214"/>
                    </a:lnTo>
                    <a:lnTo>
                      <a:pt x="705802" y="563642"/>
                    </a:lnTo>
                    <a:lnTo>
                      <a:pt x="702230" y="560785"/>
                    </a:lnTo>
                    <a:lnTo>
                      <a:pt x="697230" y="557927"/>
                    </a:lnTo>
                    <a:lnTo>
                      <a:pt x="693658" y="555070"/>
                    </a:lnTo>
                    <a:lnTo>
                      <a:pt x="689372" y="552927"/>
                    </a:lnTo>
                    <a:lnTo>
                      <a:pt x="685085" y="550783"/>
                    </a:lnTo>
                    <a:lnTo>
                      <a:pt x="680085" y="549355"/>
                    </a:lnTo>
                    <a:lnTo>
                      <a:pt x="675799" y="547211"/>
                    </a:lnTo>
                    <a:lnTo>
                      <a:pt x="675084" y="464344"/>
                    </a:lnTo>
                    <a:lnTo>
                      <a:pt x="554355" y="345757"/>
                    </a:lnTo>
                    <a:close/>
                    <a:moveTo>
                      <a:pt x="507920" y="143589"/>
                    </a:moveTo>
                    <a:lnTo>
                      <a:pt x="507920" y="305752"/>
                    </a:lnTo>
                    <a:lnTo>
                      <a:pt x="420766" y="218598"/>
                    </a:lnTo>
                    <a:lnTo>
                      <a:pt x="420766" y="144303"/>
                    </a:lnTo>
                    <a:close/>
                    <a:moveTo>
                      <a:pt x="371476" y="143589"/>
                    </a:moveTo>
                    <a:lnTo>
                      <a:pt x="371476" y="231457"/>
                    </a:lnTo>
                    <a:lnTo>
                      <a:pt x="634366" y="497205"/>
                    </a:lnTo>
                    <a:lnTo>
                      <a:pt x="634366" y="547211"/>
                    </a:lnTo>
                    <a:lnTo>
                      <a:pt x="622221" y="551498"/>
                    </a:lnTo>
                    <a:lnTo>
                      <a:pt x="610791" y="557213"/>
                    </a:lnTo>
                    <a:lnTo>
                      <a:pt x="600076" y="565071"/>
                    </a:lnTo>
                    <a:lnTo>
                      <a:pt x="591503" y="574358"/>
                    </a:lnTo>
                    <a:lnTo>
                      <a:pt x="584360" y="585788"/>
                    </a:lnTo>
                    <a:lnTo>
                      <a:pt x="577930" y="597218"/>
                    </a:lnTo>
                    <a:lnTo>
                      <a:pt x="575073" y="610791"/>
                    </a:lnTo>
                    <a:lnTo>
                      <a:pt x="573644" y="624364"/>
                    </a:lnTo>
                    <a:lnTo>
                      <a:pt x="574358" y="632222"/>
                    </a:lnTo>
                    <a:lnTo>
                      <a:pt x="575073" y="639366"/>
                    </a:lnTo>
                    <a:lnTo>
                      <a:pt x="577216" y="647938"/>
                    </a:lnTo>
                    <a:lnTo>
                      <a:pt x="580073" y="654368"/>
                    </a:lnTo>
                    <a:lnTo>
                      <a:pt x="582931" y="661512"/>
                    </a:lnTo>
                    <a:lnTo>
                      <a:pt x="587217" y="667941"/>
                    </a:lnTo>
                    <a:lnTo>
                      <a:pt x="591503" y="675085"/>
                    </a:lnTo>
                    <a:lnTo>
                      <a:pt x="596504" y="680800"/>
                    </a:lnTo>
                    <a:lnTo>
                      <a:pt x="600790" y="684372"/>
                    </a:lnTo>
                    <a:lnTo>
                      <a:pt x="605076" y="687944"/>
                    </a:lnTo>
                    <a:lnTo>
                      <a:pt x="609363" y="691515"/>
                    </a:lnTo>
                    <a:lnTo>
                      <a:pt x="615078" y="694373"/>
                    </a:lnTo>
                    <a:lnTo>
                      <a:pt x="620078" y="697230"/>
                    </a:lnTo>
                    <a:lnTo>
                      <a:pt x="625793" y="699374"/>
                    </a:lnTo>
                    <a:lnTo>
                      <a:pt x="630794" y="700802"/>
                    </a:lnTo>
                    <a:lnTo>
                      <a:pt x="636509" y="702945"/>
                    </a:lnTo>
                    <a:lnTo>
                      <a:pt x="636509" y="770811"/>
                    </a:lnTo>
                    <a:lnTo>
                      <a:pt x="551498" y="770811"/>
                    </a:lnTo>
                    <a:lnTo>
                      <a:pt x="551498" y="705089"/>
                    </a:lnTo>
                    <a:lnTo>
                      <a:pt x="240745" y="396478"/>
                    </a:lnTo>
                    <a:lnTo>
                      <a:pt x="142161" y="396478"/>
                    </a:lnTo>
                    <a:lnTo>
                      <a:pt x="142161" y="144303"/>
                    </a:lnTo>
                    <a:lnTo>
                      <a:pt x="247174" y="144303"/>
                    </a:lnTo>
                    <a:lnTo>
                      <a:pt x="247174" y="200739"/>
                    </a:lnTo>
                    <a:lnTo>
                      <a:pt x="236458" y="205025"/>
                    </a:lnTo>
                    <a:lnTo>
                      <a:pt x="227171" y="212169"/>
                    </a:lnTo>
                    <a:lnTo>
                      <a:pt x="218599" y="220027"/>
                    </a:lnTo>
                    <a:lnTo>
                      <a:pt x="210741" y="228600"/>
                    </a:lnTo>
                    <a:lnTo>
                      <a:pt x="204311" y="239315"/>
                    </a:lnTo>
                    <a:lnTo>
                      <a:pt x="199311" y="251460"/>
                    </a:lnTo>
                    <a:lnTo>
                      <a:pt x="196453" y="263604"/>
                    </a:lnTo>
                    <a:lnTo>
                      <a:pt x="195025" y="277177"/>
                    </a:lnTo>
                    <a:lnTo>
                      <a:pt x="195739" y="285036"/>
                    </a:lnTo>
                    <a:lnTo>
                      <a:pt x="196453" y="292894"/>
                    </a:lnTo>
                    <a:lnTo>
                      <a:pt x="198596" y="300037"/>
                    </a:lnTo>
                    <a:lnTo>
                      <a:pt x="200740" y="307896"/>
                    </a:lnTo>
                    <a:lnTo>
                      <a:pt x="204311" y="315039"/>
                    </a:lnTo>
                    <a:lnTo>
                      <a:pt x="207883" y="321469"/>
                    </a:lnTo>
                    <a:lnTo>
                      <a:pt x="212884" y="327898"/>
                    </a:lnTo>
                    <a:lnTo>
                      <a:pt x="218599" y="333613"/>
                    </a:lnTo>
                    <a:lnTo>
                      <a:pt x="224314" y="339328"/>
                    </a:lnTo>
                    <a:lnTo>
                      <a:pt x="230029" y="343614"/>
                    </a:lnTo>
                    <a:lnTo>
                      <a:pt x="237173" y="347901"/>
                    </a:lnTo>
                    <a:lnTo>
                      <a:pt x="243602" y="350758"/>
                    </a:lnTo>
                    <a:lnTo>
                      <a:pt x="251461" y="353616"/>
                    </a:lnTo>
                    <a:lnTo>
                      <a:pt x="259319" y="355759"/>
                    </a:lnTo>
                    <a:lnTo>
                      <a:pt x="266463" y="356473"/>
                    </a:lnTo>
                    <a:lnTo>
                      <a:pt x="274321" y="357188"/>
                    </a:lnTo>
                    <a:lnTo>
                      <a:pt x="280750" y="357188"/>
                    </a:lnTo>
                    <a:lnTo>
                      <a:pt x="286465" y="356473"/>
                    </a:lnTo>
                    <a:lnTo>
                      <a:pt x="291466" y="355759"/>
                    </a:lnTo>
                    <a:lnTo>
                      <a:pt x="297181" y="354330"/>
                    </a:lnTo>
                    <a:lnTo>
                      <a:pt x="302181" y="352187"/>
                    </a:lnTo>
                    <a:lnTo>
                      <a:pt x="307896" y="350044"/>
                    </a:lnTo>
                    <a:lnTo>
                      <a:pt x="312183" y="347901"/>
                    </a:lnTo>
                    <a:lnTo>
                      <a:pt x="317183" y="345043"/>
                    </a:lnTo>
                    <a:lnTo>
                      <a:pt x="540068" y="567214"/>
                    </a:lnTo>
                    <a:lnTo>
                      <a:pt x="537925" y="507921"/>
                    </a:lnTo>
                    <a:lnTo>
                      <a:pt x="345044" y="315039"/>
                    </a:lnTo>
                    <a:lnTo>
                      <a:pt x="348616" y="306467"/>
                    </a:lnTo>
                    <a:lnTo>
                      <a:pt x="352188" y="296466"/>
                    </a:lnTo>
                    <a:lnTo>
                      <a:pt x="353616" y="287179"/>
                    </a:lnTo>
                    <a:lnTo>
                      <a:pt x="354331" y="277177"/>
                    </a:lnTo>
                    <a:lnTo>
                      <a:pt x="353616" y="268605"/>
                    </a:lnTo>
                    <a:lnTo>
                      <a:pt x="352902" y="261461"/>
                    </a:lnTo>
                    <a:lnTo>
                      <a:pt x="350759" y="253603"/>
                    </a:lnTo>
                    <a:lnTo>
                      <a:pt x="348616" y="246459"/>
                    </a:lnTo>
                    <a:lnTo>
                      <a:pt x="345044" y="239315"/>
                    </a:lnTo>
                    <a:lnTo>
                      <a:pt x="341472" y="232886"/>
                    </a:lnTo>
                    <a:lnTo>
                      <a:pt x="336471" y="226456"/>
                    </a:lnTo>
                    <a:lnTo>
                      <a:pt x="330756" y="220741"/>
                    </a:lnTo>
                    <a:lnTo>
                      <a:pt x="327185" y="217170"/>
                    </a:lnTo>
                    <a:lnTo>
                      <a:pt x="322898" y="213598"/>
                    </a:lnTo>
                    <a:lnTo>
                      <a:pt x="318612" y="210026"/>
                    </a:lnTo>
                    <a:lnTo>
                      <a:pt x="313611" y="207168"/>
                    </a:lnTo>
                    <a:lnTo>
                      <a:pt x="309325" y="205025"/>
                    </a:lnTo>
                    <a:lnTo>
                      <a:pt x="303610" y="202882"/>
                    </a:lnTo>
                    <a:lnTo>
                      <a:pt x="298610" y="201453"/>
                    </a:lnTo>
                    <a:lnTo>
                      <a:pt x="293609" y="200025"/>
                    </a:lnTo>
                    <a:lnTo>
                      <a:pt x="293609" y="144303"/>
                    </a:lnTo>
                    <a:close/>
                    <a:moveTo>
                      <a:pt x="55998" y="55998"/>
                    </a:moveTo>
                    <a:lnTo>
                      <a:pt x="55998" y="858402"/>
                    </a:lnTo>
                    <a:lnTo>
                      <a:pt x="858402" y="858402"/>
                    </a:lnTo>
                    <a:lnTo>
                      <a:pt x="858402" y="55998"/>
                    </a:lnTo>
                    <a:close/>
                    <a:moveTo>
                      <a:pt x="0" y="0"/>
                    </a:moveTo>
                    <a:lnTo>
                      <a:pt x="914400" y="0"/>
                    </a:lnTo>
                    <a:lnTo>
                      <a:pt x="914400" y="914400"/>
                    </a:lnTo>
                    <a:lnTo>
                      <a:pt x="0" y="914400"/>
                    </a:lnTo>
                    <a:close/>
                  </a:path>
                </a:pathLst>
              </a:custGeom>
              <a:solidFill>
                <a:schemeClr val="bg2">
                  <a:lumMod val="20000"/>
                  <a:lumOff val="80000"/>
                </a:schemeClr>
              </a:solidFill>
              <a:ln>
                <a:noFill/>
              </a:ln>
            </p:spPr>
            <p:txBody>
              <a:bodyPr vert="horz" wrap="square" lIns="594276" tIns="35840" rIns="71681" bIns="35840" numCol="1" anchor="ctr" anchorCtr="0" compatLnSpc="1">
                <a:prstTxWarp prst="textNoShape">
                  <a:avLst/>
                </a:prstTxWarp>
              </a:bodyPr>
              <a:lstStyle/>
              <a:p>
                <a:pPr defTabSz="731087">
                  <a:lnSpc>
                    <a:spcPct val="90000"/>
                  </a:lnSpc>
                </a:pPr>
                <a:endParaRPr lang="en-US" sz="1020" dirty="0">
                  <a:gradFill>
                    <a:gsLst>
                      <a:gs pos="1250">
                        <a:srgbClr val="FFFFFF"/>
                      </a:gs>
                      <a:gs pos="99000">
                        <a:srgbClr val="FFFFFF"/>
                      </a:gs>
                    </a:gsLst>
                    <a:lin ang="5400000" scaled="0"/>
                  </a:gradFill>
                </a:endParaRPr>
              </a:p>
            </p:txBody>
          </p:sp>
        </p:grpSp>
        <p:grpSp>
          <p:nvGrpSpPr>
            <p:cNvPr id="120" name="Group 119"/>
            <p:cNvGrpSpPr/>
            <p:nvPr/>
          </p:nvGrpSpPr>
          <p:grpSpPr>
            <a:xfrm>
              <a:off x="9884503" y="4500107"/>
              <a:ext cx="1983241" cy="457200"/>
              <a:chOff x="12423174" y="5033373"/>
              <a:chExt cx="1749449" cy="403303"/>
            </a:xfrm>
          </p:grpSpPr>
          <p:sp>
            <p:nvSpPr>
              <p:cNvPr id="121" name="Rectangle 120"/>
              <p:cNvSpPr/>
              <p:nvPr/>
            </p:nvSpPr>
            <p:spPr bwMode="auto">
              <a:xfrm>
                <a:off x="12423174" y="5033373"/>
                <a:ext cx="1749449" cy="403303"/>
              </a:xfrm>
              <a:prstGeom prst="rect">
                <a:avLst/>
              </a:prstGeom>
              <a:solidFill>
                <a:schemeClr val="accent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652822" tIns="116972" rIns="146215" bIns="116972" numCol="1" spcCol="0" rtlCol="0" fromWordArt="0" anchor="ctr" anchorCtr="0" forceAA="0" compatLnSpc="1">
                <a:prstTxWarp prst="textNoShape">
                  <a:avLst/>
                </a:prstTxWarp>
                <a:noAutofit/>
              </a:bodyPr>
              <a:lstStyle/>
              <a:p>
                <a:pPr defTabSz="745463" fontAlgn="base">
                  <a:lnSpc>
                    <a:spcPct val="90000"/>
                  </a:lnSpc>
                  <a:spcBef>
                    <a:spcPct val="0"/>
                  </a:spcBef>
                  <a:spcAft>
                    <a:spcPct val="0"/>
                  </a:spcAft>
                </a:pPr>
                <a:r>
                  <a:rPr lang="en-US" sz="1020" spc="-16" dirty="0">
                    <a:gradFill>
                      <a:gsLst>
                        <a:gs pos="1250">
                          <a:srgbClr val="FFFFFF"/>
                        </a:gs>
                        <a:gs pos="99000">
                          <a:srgbClr val="FFFFFF"/>
                        </a:gs>
                      </a:gsLst>
                      <a:lin ang="5400000" scaled="0"/>
                    </a:gradFill>
                    <a:ea typeface="Segoe UI" pitchFamily="34" charset="0"/>
                    <a:cs typeface="Segoe UI" pitchFamily="34" charset="0"/>
                  </a:rPr>
                  <a:t>Hypervisor</a:t>
                </a:r>
              </a:p>
            </p:txBody>
          </p:sp>
          <p:sp>
            <p:nvSpPr>
              <p:cNvPr id="122" name="Freeform 78"/>
              <p:cNvSpPr>
                <a:spLocks noChangeAspect="1" noEditPoints="1"/>
              </p:cNvSpPr>
              <p:nvPr/>
            </p:nvSpPr>
            <p:spPr bwMode="black">
              <a:xfrm>
                <a:off x="12526969" y="5071197"/>
                <a:ext cx="346554" cy="301752"/>
              </a:xfrm>
              <a:custGeom>
                <a:avLst/>
                <a:gdLst>
                  <a:gd name="T0" fmla="*/ 1448 w 2291"/>
                  <a:gd name="T1" fmla="*/ 923 h 2197"/>
                  <a:gd name="T2" fmla="*/ 1464 w 2291"/>
                  <a:gd name="T3" fmla="*/ 1048 h 2197"/>
                  <a:gd name="T4" fmla="*/ 1622 w 2291"/>
                  <a:gd name="T5" fmla="*/ 1225 h 2197"/>
                  <a:gd name="T6" fmla="*/ 1522 w 2291"/>
                  <a:gd name="T7" fmla="*/ 1149 h 2197"/>
                  <a:gd name="T8" fmla="*/ 1622 w 2291"/>
                  <a:gd name="T9" fmla="*/ 1225 h 2197"/>
                  <a:gd name="T10" fmla="*/ 769 w 2291"/>
                  <a:gd name="T11" fmla="*/ 1149 h 2197"/>
                  <a:gd name="T12" fmla="*/ 669 w 2291"/>
                  <a:gd name="T13" fmla="*/ 1225 h 2197"/>
                  <a:gd name="T14" fmla="*/ 828 w 2291"/>
                  <a:gd name="T15" fmla="*/ 1048 h 2197"/>
                  <a:gd name="T16" fmla="*/ 844 w 2291"/>
                  <a:gd name="T17" fmla="*/ 923 h 2197"/>
                  <a:gd name="T18" fmla="*/ 828 w 2291"/>
                  <a:gd name="T19" fmla="*/ 1048 h 2197"/>
                  <a:gd name="T20" fmla="*/ 1390 w 2291"/>
                  <a:gd name="T21" fmla="*/ 540 h 2197"/>
                  <a:gd name="T22" fmla="*/ 1493 w 2291"/>
                  <a:gd name="T23" fmla="*/ 103 h 2197"/>
                  <a:gd name="T24" fmla="*/ 902 w 2291"/>
                  <a:gd name="T25" fmla="*/ 0 h 2197"/>
                  <a:gd name="T26" fmla="*/ 799 w 2291"/>
                  <a:gd name="T27" fmla="*/ 437 h 2197"/>
                  <a:gd name="T28" fmla="*/ 859 w 2291"/>
                  <a:gd name="T29" fmla="*/ 103 h 2197"/>
                  <a:gd name="T30" fmla="*/ 1390 w 2291"/>
                  <a:gd name="T31" fmla="*/ 60 h 2197"/>
                  <a:gd name="T32" fmla="*/ 1433 w 2291"/>
                  <a:gd name="T33" fmla="*/ 437 h 2197"/>
                  <a:gd name="T34" fmla="*/ 902 w 2291"/>
                  <a:gd name="T35" fmla="*/ 480 h 2197"/>
                  <a:gd name="T36" fmla="*/ 859 w 2291"/>
                  <a:gd name="T37" fmla="*/ 103 h 2197"/>
                  <a:gd name="T38" fmla="*/ 1614 w 2291"/>
                  <a:gd name="T39" fmla="*/ 824 h 2197"/>
                  <a:gd name="T40" fmla="*/ 1640 w 2291"/>
                  <a:gd name="T41" fmla="*/ 786 h 2197"/>
                  <a:gd name="T42" fmla="*/ 1499 w 2291"/>
                  <a:gd name="T43" fmla="*/ 596 h 2197"/>
                  <a:gd name="T44" fmla="*/ 835 w 2291"/>
                  <a:gd name="T45" fmla="*/ 576 h 2197"/>
                  <a:gd name="T46" fmla="*/ 669 w 2291"/>
                  <a:gd name="T47" fmla="*/ 741 h 2197"/>
                  <a:gd name="T48" fmla="*/ 652 w 2291"/>
                  <a:gd name="T49" fmla="*/ 798 h 2197"/>
                  <a:gd name="T50" fmla="*/ 1450 w 2291"/>
                  <a:gd name="T51" fmla="*/ 1476 h 2197"/>
                  <a:gd name="T52" fmla="*/ 1554 w 2291"/>
                  <a:gd name="T53" fmla="*/ 1913 h 2197"/>
                  <a:gd name="T54" fmla="*/ 2144 w 2291"/>
                  <a:gd name="T55" fmla="*/ 1810 h 2197"/>
                  <a:gd name="T56" fmla="*/ 2041 w 2291"/>
                  <a:gd name="T57" fmla="*/ 1373 h 2197"/>
                  <a:gd name="T58" fmla="*/ 1450 w 2291"/>
                  <a:gd name="T59" fmla="*/ 1476 h 2197"/>
                  <a:gd name="T60" fmla="*/ 2084 w 2291"/>
                  <a:gd name="T61" fmla="*/ 1810 h 2197"/>
                  <a:gd name="T62" fmla="*/ 1554 w 2291"/>
                  <a:gd name="T63" fmla="*/ 1853 h 2197"/>
                  <a:gd name="T64" fmla="*/ 1511 w 2291"/>
                  <a:gd name="T65" fmla="*/ 1476 h 2197"/>
                  <a:gd name="T66" fmla="*/ 2041 w 2291"/>
                  <a:gd name="T67" fmla="*/ 1433 h 2197"/>
                  <a:gd name="T68" fmla="*/ 2275 w 2291"/>
                  <a:gd name="T69" fmla="*/ 2114 h 2197"/>
                  <a:gd name="T70" fmla="*/ 2108 w 2291"/>
                  <a:gd name="T71" fmla="*/ 1949 h 2197"/>
                  <a:gd name="T72" fmla="*/ 1444 w 2291"/>
                  <a:gd name="T73" fmla="*/ 1969 h 2197"/>
                  <a:gd name="T74" fmla="*/ 1304 w 2291"/>
                  <a:gd name="T75" fmla="*/ 2159 h 2197"/>
                  <a:gd name="T76" fmla="*/ 1329 w 2291"/>
                  <a:gd name="T77" fmla="*/ 2197 h 2197"/>
                  <a:gd name="T78" fmla="*/ 2291 w 2291"/>
                  <a:gd name="T79" fmla="*/ 2171 h 2197"/>
                  <a:gd name="T80" fmla="*/ 2275 w 2291"/>
                  <a:gd name="T81" fmla="*/ 2114 h 2197"/>
                  <a:gd name="T82" fmla="*/ 738 w 2291"/>
                  <a:gd name="T83" fmla="*/ 1913 h 2197"/>
                  <a:gd name="T84" fmla="*/ 841 w 2291"/>
                  <a:gd name="T85" fmla="*/ 1476 h 2197"/>
                  <a:gd name="T86" fmla="*/ 250 w 2291"/>
                  <a:gd name="T87" fmla="*/ 1373 h 2197"/>
                  <a:gd name="T88" fmla="*/ 147 w 2291"/>
                  <a:gd name="T89" fmla="*/ 1810 h 2197"/>
                  <a:gd name="T90" fmla="*/ 207 w 2291"/>
                  <a:gd name="T91" fmla="*/ 1476 h 2197"/>
                  <a:gd name="T92" fmla="*/ 738 w 2291"/>
                  <a:gd name="T93" fmla="*/ 1433 h 2197"/>
                  <a:gd name="T94" fmla="*/ 781 w 2291"/>
                  <a:gd name="T95" fmla="*/ 1810 h 2197"/>
                  <a:gd name="T96" fmla="*/ 250 w 2291"/>
                  <a:gd name="T97" fmla="*/ 1853 h 2197"/>
                  <a:gd name="T98" fmla="*/ 207 w 2291"/>
                  <a:gd name="T99" fmla="*/ 1476 h 2197"/>
                  <a:gd name="T100" fmla="*/ 805 w 2291"/>
                  <a:gd name="T101" fmla="*/ 1949 h 2197"/>
                  <a:gd name="T102" fmla="*/ 141 w 2291"/>
                  <a:gd name="T103" fmla="*/ 1969 h 2197"/>
                  <a:gd name="T104" fmla="*/ 0 w 2291"/>
                  <a:gd name="T105" fmla="*/ 2159 h 2197"/>
                  <a:gd name="T106" fmla="*/ 26 w 2291"/>
                  <a:gd name="T107" fmla="*/ 2197 h 2197"/>
                  <a:gd name="T108" fmla="*/ 988 w 2291"/>
                  <a:gd name="T109" fmla="*/ 2171 h 2197"/>
                  <a:gd name="T110" fmla="*/ 971 w 2291"/>
                  <a:gd name="T111" fmla="*/ 2114 h 2197"/>
                  <a:gd name="T112" fmla="*/ 971 w 2291"/>
                  <a:gd name="T113" fmla="*/ 1659 h 2197"/>
                  <a:gd name="T114" fmla="*/ 1088 w 2291"/>
                  <a:gd name="T115" fmla="*/ 1610 h 2197"/>
                  <a:gd name="T116" fmla="*/ 971 w 2291"/>
                  <a:gd name="T117" fmla="*/ 1659 h 2197"/>
                  <a:gd name="T118" fmla="*/ 1204 w 2291"/>
                  <a:gd name="T119" fmla="*/ 1610 h 2197"/>
                  <a:gd name="T120" fmla="*/ 1320 w 2291"/>
                  <a:gd name="T121" fmla="*/ 1659 h 2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291" h="2197">
                    <a:moveTo>
                      <a:pt x="1506" y="1023"/>
                    </a:moveTo>
                    <a:cubicBezTo>
                      <a:pt x="1448" y="923"/>
                      <a:pt x="1448" y="923"/>
                      <a:pt x="1448" y="923"/>
                    </a:cubicBezTo>
                    <a:cubicBezTo>
                      <a:pt x="1406" y="947"/>
                      <a:pt x="1406" y="947"/>
                      <a:pt x="1406" y="947"/>
                    </a:cubicBezTo>
                    <a:cubicBezTo>
                      <a:pt x="1464" y="1048"/>
                      <a:pt x="1464" y="1048"/>
                      <a:pt x="1464" y="1048"/>
                    </a:cubicBezTo>
                    <a:lnTo>
                      <a:pt x="1506" y="1023"/>
                    </a:lnTo>
                    <a:close/>
                    <a:moveTo>
                      <a:pt x="1622" y="1225"/>
                    </a:moveTo>
                    <a:cubicBezTo>
                      <a:pt x="1564" y="1124"/>
                      <a:pt x="1564" y="1124"/>
                      <a:pt x="1564" y="1124"/>
                    </a:cubicBezTo>
                    <a:cubicBezTo>
                      <a:pt x="1522" y="1149"/>
                      <a:pt x="1522" y="1149"/>
                      <a:pt x="1522" y="1149"/>
                    </a:cubicBezTo>
                    <a:cubicBezTo>
                      <a:pt x="1580" y="1249"/>
                      <a:pt x="1580" y="1249"/>
                      <a:pt x="1580" y="1249"/>
                    </a:cubicBezTo>
                    <a:lnTo>
                      <a:pt x="1622" y="1225"/>
                    </a:lnTo>
                    <a:close/>
                    <a:moveTo>
                      <a:pt x="711" y="1249"/>
                    </a:moveTo>
                    <a:cubicBezTo>
                      <a:pt x="769" y="1149"/>
                      <a:pt x="769" y="1149"/>
                      <a:pt x="769" y="1149"/>
                    </a:cubicBezTo>
                    <a:cubicBezTo>
                      <a:pt x="727" y="1124"/>
                      <a:pt x="727" y="1124"/>
                      <a:pt x="727" y="1124"/>
                    </a:cubicBezTo>
                    <a:cubicBezTo>
                      <a:pt x="669" y="1225"/>
                      <a:pt x="669" y="1225"/>
                      <a:pt x="669" y="1225"/>
                    </a:cubicBezTo>
                    <a:lnTo>
                      <a:pt x="711" y="1249"/>
                    </a:lnTo>
                    <a:close/>
                    <a:moveTo>
                      <a:pt x="828" y="1048"/>
                    </a:moveTo>
                    <a:cubicBezTo>
                      <a:pt x="886" y="947"/>
                      <a:pt x="886" y="947"/>
                      <a:pt x="886" y="947"/>
                    </a:cubicBezTo>
                    <a:cubicBezTo>
                      <a:pt x="844" y="923"/>
                      <a:pt x="844" y="923"/>
                      <a:pt x="844" y="923"/>
                    </a:cubicBezTo>
                    <a:cubicBezTo>
                      <a:pt x="786" y="1023"/>
                      <a:pt x="786" y="1023"/>
                      <a:pt x="786" y="1023"/>
                    </a:cubicBezTo>
                    <a:lnTo>
                      <a:pt x="828" y="1048"/>
                    </a:lnTo>
                    <a:close/>
                    <a:moveTo>
                      <a:pt x="902" y="540"/>
                    </a:moveTo>
                    <a:cubicBezTo>
                      <a:pt x="1390" y="540"/>
                      <a:pt x="1390" y="540"/>
                      <a:pt x="1390" y="540"/>
                    </a:cubicBezTo>
                    <a:cubicBezTo>
                      <a:pt x="1447" y="540"/>
                      <a:pt x="1493" y="494"/>
                      <a:pt x="1493" y="437"/>
                    </a:cubicBezTo>
                    <a:cubicBezTo>
                      <a:pt x="1493" y="103"/>
                      <a:pt x="1493" y="103"/>
                      <a:pt x="1493" y="103"/>
                    </a:cubicBezTo>
                    <a:cubicBezTo>
                      <a:pt x="1493" y="46"/>
                      <a:pt x="1447" y="0"/>
                      <a:pt x="1390" y="0"/>
                    </a:cubicBezTo>
                    <a:cubicBezTo>
                      <a:pt x="902" y="0"/>
                      <a:pt x="902" y="0"/>
                      <a:pt x="902" y="0"/>
                    </a:cubicBezTo>
                    <a:cubicBezTo>
                      <a:pt x="845" y="0"/>
                      <a:pt x="799" y="46"/>
                      <a:pt x="799" y="103"/>
                    </a:cubicBezTo>
                    <a:cubicBezTo>
                      <a:pt x="799" y="437"/>
                      <a:pt x="799" y="437"/>
                      <a:pt x="799" y="437"/>
                    </a:cubicBezTo>
                    <a:cubicBezTo>
                      <a:pt x="799" y="494"/>
                      <a:pt x="845" y="540"/>
                      <a:pt x="902" y="540"/>
                    </a:cubicBezTo>
                    <a:close/>
                    <a:moveTo>
                      <a:pt x="859" y="103"/>
                    </a:moveTo>
                    <a:cubicBezTo>
                      <a:pt x="859" y="79"/>
                      <a:pt x="878" y="60"/>
                      <a:pt x="902" y="60"/>
                    </a:cubicBezTo>
                    <a:cubicBezTo>
                      <a:pt x="1390" y="60"/>
                      <a:pt x="1390" y="60"/>
                      <a:pt x="1390" y="60"/>
                    </a:cubicBezTo>
                    <a:cubicBezTo>
                      <a:pt x="1413" y="60"/>
                      <a:pt x="1433" y="79"/>
                      <a:pt x="1433" y="103"/>
                    </a:cubicBezTo>
                    <a:cubicBezTo>
                      <a:pt x="1433" y="437"/>
                      <a:pt x="1433" y="437"/>
                      <a:pt x="1433" y="437"/>
                    </a:cubicBezTo>
                    <a:cubicBezTo>
                      <a:pt x="1433" y="461"/>
                      <a:pt x="1413" y="480"/>
                      <a:pt x="1390" y="480"/>
                    </a:cubicBezTo>
                    <a:cubicBezTo>
                      <a:pt x="902" y="480"/>
                      <a:pt x="902" y="480"/>
                      <a:pt x="902" y="480"/>
                    </a:cubicBezTo>
                    <a:cubicBezTo>
                      <a:pt x="878" y="480"/>
                      <a:pt x="859" y="461"/>
                      <a:pt x="859" y="437"/>
                    </a:cubicBezTo>
                    <a:lnTo>
                      <a:pt x="859" y="103"/>
                    </a:lnTo>
                    <a:close/>
                    <a:moveTo>
                      <a:pt x="678" y="824"/>
                    </a:moveTo>
                    <a:cubicBezTo>
                      <a:pt x="1614" y="824"/>
                      <a:pt x="1614" y="824"/>
                      <a:pt x="1614" y="824"/>
                    </a:cubicBezTo>
                    <a:cubicBezTo>
                      <a:pt x="1628" y="824"/>
                      <a:pt x="1640" y="812"/>
                      <a:pt x="1640" y="798"/>
                    </a:cubicBezTo>
                    <a:cubicBezTo>
                      <a:pt x="1640" y="786"/>
                      <a:pt x="1640" y="786"/>
                      <a:pt x="1640" y="786"/>
                    </a:cubicBezTo>
                    <a:cubicBezTo>
                      <a:pt x="1640" y="772"/>
                      <a:pt x="1632" y="752"/>
                      <a:pt x="1623" y="741"/>
                    </a:cubicBezTo>
                    <a:cubicBezTo>
                      <a:pt x="1499" y="596"/>
                      <a:pt x="1499" y="596"/>
                      <a:pt x="1499" y="596"/>
                    </a:cubicBezTo>
                    <a:cubicBezTo>
                      <a:pt x="1490" y="585"/>
                      <a:pt x="1471" y="576"/>
                      <a:pt x="1457" y="576"/>
                    </a:cubicBezTo>
                    <a:cubicBezTo>
                      <a:pt x="835" y="576"/>
                      <a:pt x="835" y="576"/>
                      <a:pt x="835" y="576"/>
                    </a:cubicBezTo>
                    <a:cubicBezTo>
                      <a:pt x="821" y="576"/>
                      <a:pt x="802" y="585"/>
                      <a:pt x="792" y="596"/>
                    </a:cubicBezTo>
                    <a:cubicBezTo>
                      <a:pt x="669" y="741"/>
                      <a:pt x="669" y="741"/>
                      <a:pt x="669" y="741"/>
                    </a:cubicBezTo>
                    <a:cubicBezTo>
                      <a:pt x="659" y="752"/>
                      <a:pt x="652" y="772"/>
                      <a:pt x="652" y="786"/>
                    </a:cubicBezTo>
                    <a:cubicBezTo>
                      <a:pt x="652" y="798"/>
                      <a:pt x="652" y="798"/>
                      <a:pt x="652" y="798"/>
                    </a:cubicBezTo>
                    <a:cubicBezTo>
                      <a:pt x="652" y="812"/>
                      <a:pt x="664" y="824"/>
                      <a:pt x="678" y="824"/>
                    </a:cubicBezTo>
                    <a:close/>
                    <a:moveTo>
                      <a:pt x="1450" y="1476"/>
                    </a:moveTo>
                    <a:cubicBezTo>
                      <a:pt x="1450" y="1810"/>
                      <a:pt x="1450" y="1810"/>
                      <a:pt x="1450" y="1810"/>
                    </a:cubicBezTo>
                    <a:cubicBezTo>
                      <a:pt x="1450" y="1867"/>
                      <a:pt x="1497" y="1913"/>
                      <a:pt x="1554" y="1913"/>
                    </a:cubicBezTo>
                    <a:cubicBezTo>
                      <a:pt x="2041" y="1913"/>
                      <a:pt x="2041" y="1913"/>
                      <a:pt x="2041" y="1913"/>
                    </a:cubicBezTo>
                    <a:cubicBezTo>
                      <a:pt x="2098" y="1913"/>
                      <a:pt x="2144" y="1867"/>
                      <a:pt x="2144" y="1810"/>
                    </a:cubicBezTo>
                    <a:cubicBezTo>
                      <a:pt x="2144" y="1476"/>
                      <a:pt x="2144" y="1476"/>
                      <a:pt x="2144" y="1476"/>
                    </a:cubicBezTo>
                    <a:cubicBezTo>
                      <a:pt x="2144" y="1419"/>
                      <a:pt x="2098" y="1373"/>
                      <a:pt x="2041" y="1373"/>
                    </a:cubicBezTo>
                    <a:cubicBezTo>
                      <a:pt x="1554" y="1373"/>
                      <a:pt x="1554" y="1373"/>
                      <a:pt x="1554" y="1373"/>
                    </a:cubicBezTo>
                    <a:cubicBezTo>
                      <a:pt x="1497" y="1373"/>
                      <a:pt x="1450" y="1419"/>
                      <a:pt x="1450" y="1476"/>
                    </a:cubicBezTo>
                    <a:close/>
                    <a:moveTo>
                      <a:pt x="2084" y="1476"/>
                    </a:moveTo>
                    <a:cubicBezTo>
                      <a:pt x="2084" y="1810"/>
                      <a:pt x="2084" y="1810"/>
                      <a:pt x="2084" y="1810"/>
                    </a:cubicBezTo>
                    <a:cubicBezTo>
                      <a:pt x="2084" y="1834"/>
                      <a:pt x="2065" y="1853"/>
                      <a:pt x="2041" y="1853"/>
                    </a:cubicBezTo>
                    <a:cubicBezTo>
                      <a:pt x="1554" y="1853"/>
                      <a:pt x="1554" y="1853"/>
                      <a:pt x="1554" y="1853"/>
                    </a:cubicBezTo>
                    <a:cubicBezTo>
                      <a:pt x="1530" y="1853"/>
                      <a:pt x="1511" y="1834"/>
                      <a:pt x="1511" y="1810"/>
                    </a:cubicBezTo>
                    <a:cubicBezTo>
                      <a:pt x="1511" y="1476"/>
                      <a:pt x="1511" y="1476"/>
                      <a:pt x="1511" y="1476"/>
                    </a:cubicBezTo>
                    <a:cubicBezTo>
                      <a:pt x="1511" y="1452"/>
                      <a:pt x="1530" y="1433"/>
                      <a:pt x="1554" y="1433"/>
                    </a:cubicBezTo>
                    <a:cubicBezTo>
                      <a:pt x="2041" y="1433"/>
                      <a:pt x="2041" y="1433"/>
                      <a:pt x="2041" y="1433"/>
                    </a:cubicBezTo>
                    <a:cubicBezTo>
                      <a:pt x="2065" y="1433"/>
                      <a:pt x="2084" y="1452"/>
                      <a:pt x="2084" y="1476"/>
                    </a:cubicBezTo>
                    <a:close/>
                    <a:moveTo>
                      <a:pt x="2275" y="2114"/>
                    </a:moveTo>
                    <a:cubicBezTo>
                      <a:pt x="2151" y="1969"/>
                      <a:pt x="2151" y="1969"/>
                      <a:pt x="2151" y="1969"/>
                    </a:cubicBezTo>
                    <a:cubicBezTo>
                      <a:pt x="2142" y="1958"/>
                      <a:pt x="2123" y="1949"/>
                      <a:pt x="2108" y="1949"/>
                    </a:cubicBezTo>
                    <a:cubicBezTo>
                      <a:pt x="1486" y="1949"/>
                      <a:pt x="1486" y="1949"/>
                      <a:pt x="1486" y="1949"/>
                    </a:cubicBezTo>
                    <a:cubicBezTo>
                      <a:pt x="1472" y="1949"/>
                      <a:pt x="1453" y="1958"/>
                      <a:pt x="1444" y="1969"/>
                    </a:cubicBezTo>
                    <a:cubicBezTo>
                      <a:pt x="1320" y="2114"/>
                      <a:pt x="1320" y="2114"/>
                      <a:pt x="1320" y="2114"/>
                    </a:cubicBezTo>
                    <a:cubicBezTo>
                      <a:pt x="1311" y="2125"/>
                      <a:pt x="1304" y="2145"/>
                      <a:pt x="1304" y="2159"/>
                    </a:cubicBezTo>
                    <a:cubicBezTo>
                      <a:pt x="1304" y="2171"/>
                      <a:pt x="1304" y="2171"/>
                      <a:pt x="1304" y="2171"/>
                    </a:cubicBezTo>
                    <a:cubicBezTo>
                      <a:pt x="1304" y="2185"/>
                      <a:pt x="1315" y="2197"/>
                      <a:pt x="1329" y="2197"/>
                    </a:cubicBezTo>
                    <a:cubicBezTo>
                      <a:pt x="2265" y="2197"/>
                      <a:pt x="2265" y="2197"/>
                      <a:pt x="2265" y="2197"/>
                    </a:cubicBezTo>
                    <a:cubicBezTo>
                      <a:pt x="2280" y="2197"/>
                      <a:pt x="2291" y="2185"/>
                      <a:pt x="2291" y="2171"/>
                    </a:cubicBezTo>
                    <a:cubicBezTo>
                      <a:pt x="2291" y="2159"/>
                      <a:pt x="2291" y="2159"/>
                      <a:pt x="2291" y="2159"/>
                    </a:cubicBezTo>
                    <a:cubicBezTo>
                      <a:pt x="2291" y="2145"/>
                      <a:pt x="2284" y="2125"/>
                      <a:pt x="2275" y="2114"/>
                    </a:cubicBezTo>
                    <a:close/>
                    <a:moveTo>
                      <a:pt x="250" y="1913"/>
                    </a:moveTo>
                    <a:cubicBezTo>
                      <a:pt x="738" y="1913"/>
                      <a:pt x="738" y="1913"/>
                      <a:pt x="738" y="1913"/>
                    </a:cubicBezTo>
                    <a:cubicBezTo>
                      <a:pt x="795" y="1913"/>
                      <a:pt x="841" y="1867"/>
                      <a:pt x="841" y="1810"/>
                    </a:cubicBezTo>
                    <a:cubicBezTo>
                      <a:pt x="841" y="1476"/>
                      <a:pt x="841" y="1476"/>
                      <a:pt x="841" y="1476"/>
                    </a:cubicBezTo>
                    <a:cubicBezTo>
                      <a:pt x="841" y="1419"/>
                      <a:pt x="795" y="1373"/>
                      <a:pt x="738" y="1373"/>
                    </a:cubicBezTo>
                    <a:cubicBezTo>
                      <a:pt x="250" y="1373"/>
                      <a:pt x="250" y="1373"/>
                      <a:pt x="250" y="1373"/>
                    </a:cubicBezTo>
                    <a:cubicBezTo>
                      <a:pt x="193" y="1373"/>
                      <a:pt x="147" y="1419"/>
                      <a:pt x="147" y="1476"/>
                    </a:cubicBezTo>
                    <a:cubicBezTo>
                      <a:pt x="147" y="1810"/>
                      <a:pt x="147" y="1810"/>
                      <a:pt x="147" y="1810"/>
                    </a:cubicBezTo>
                    <a:cubicBezTo>
                      <a:pt x="147" y="1867"/>
                      <a:pt x="193" y="1913"/>
                      <a:pt x="250" y="1913"/>
                    </a:cubicBezTo>
                    <a:close/>
                    <a:moveTo>
                      <a:pt x="207" y="1476"/>
                    </a:moveTo>
                    <a:cubicBezTo>
                      <a:pt x="207" y="1452"/>
                      <a:pt x="227" y="1433"/>
                      <a:pt x="250" y="1433"/>
                    </a:cubicBezTo>
                    <a:cubicBezTo>
                      <a:pt x="738" y="1433"/>
                      <a:pt x="738" y="1433"/>
                      <a:pt x="738" y="1433"/>
                    </a:cubicBezTo>
                    <a:cubicBezTo>
                      <a:pt x="762" y="1433"/>
                      <a:pt x="781" y="1452"/>
                      <a:pt x="781" y="1476"/>
                    </a:cubicBezTo>
                    <a:cubicBezTo>
                      <a:pt x="781" y="1810"/>
                      <a:pt x="781" y="1810"/>
                      <a:pt x="781" y="1810"/>
                    </a:cubicBezTo>
                    <a:cubicBezTo>
                      <a:pt x="781" y="1834"/>
                      <a:pt x="762" y="1853"/>
                      <a:pt x="738" y="1853"/>
                    </a:cubicBezTo>
                    <a:cubicBezTo>
                      <a:pt x="250" y="1853"/>
                      <a:pt x="250" y="1853"/>
                      <a:pt x="250" y="1853"/>
                    </a:cubicBezTo>
                    <a:cubicBezTo>
                      <a:pt x="227" y="1853"/>
                      <a:pt x="207" y="1834"/>
                      <a:pt x="207" y="1810"/>
                    </a:cubicBezTo>
                    <a:lnTo>
                      <a:pt x="207" y="1476"/>
                    </a:lnTo>
                    <a:close/>
                    <a:moveTo>
                      <a:pt x="848" y="1969"/>
                    </a:moveTo>
                    <a:cubicBezTo>
                      <a:pt x="838" y="1958"/>
                      <a:pt x="819" y="1949"/>
                      <a:pt x="805" y="1949"/>
                    </a:cubicBezTo>
                    <a:cubicBezTo>
                      <a:pt x="183" y="1949"/>
                      <a:pt x="183" y="1949"/>
                      <a:pt x="183" y="1949"/>
                    </a:cubicBezTo>
                    <a:cubicBezTo>
                      <a:pt x="169" y="1949"/>
                      <a:pt x="150" y="1958"/>
                      <a:pt x="141" y="1969"/>
                    </a:cubicBezTo>
                    <a:cubicBezTo>
                      <a:pt x="17" y="2114"/>
                      <a:pt x="17" y="2114"/>
                      <a:pt x="17" y="2114"/>
                    </a:cubicBezTo>
                    <a:cubicBezTo>
                      <a:pt x="8" y="2125"/>
                      <a:pt x="0" y="2145"/>
                      <a:pt x="0" y="2159"/>
                    </a:cubicBezTo>
                    <a:cubicBezTo>
                      <a:pt x="0" y="2171"/>
                      <a:pt x="0" y="2171"/>
                      <a:pt x="0" y="2171"/>
                    </a:cubicBezTo>
                    <a:cubicBezTo>
                      <a:pt x="0" y="2185"/>
                      <a:pt x="12" y="2197"/>
                      <a:pt x="26" y="2197"/>
                    </a:cubicBezTo>
                    <a:cubicBezTo>
                      <a:pt x="962" y="2197"/>
                      <a:pt x="962" y="2197"/>
                      <a:pt x="962" y="2197"/>
                    </a:cubicBezTo>
                    <a:cubicBezTo>
                      <a:pt x="977" y="2197"/>
                      <a:pt x="988" y="2185"/>
                      <a:pt x="988" y="2171"/>
                    </a:cubicBezTo>
                    <a:cubicBezTo>
                      <a:pt x="988" y="2159"/>
                      <a:pt x="988" y="2159"/>
                      <a:pt x="988" y="2159"/>
                    </a:cubicBezTo>
                    <a:cubicBezTo>
                      <a:pt x="988" y="2145"/>
                      <a:pt x="981" y="2125"/>
                      <a:pt x="971" y="2114"/>
                    </a:cubicBezTo>
                    <a:lnTo>
                      <a:pt x="848" y="1969"/>
                    </a:lnTo>
                    <a:close/>
                    <a:moveTo>
                      <a:pt x="971" y="1659"/>
                    </a:moveTo>
                    <a:cubicBezTo>
                      <a:pt x="1088" y="1659"/>
                      <a:pt x="1088" y="1659"/>
                      <a:pt x="1088" y="1659"/>
                    </a:cubicBezTo>
                    <a:cubicBezTo>
                      <a:pt x="1088" y="1610"/>
                      <a:pt x="1088" y="1610"/>
                      <a:pt x="1088" y="1610"/>
                    </a:cubicBezTo>
                    <a:cubicBezTo>
                      <a:pt x="971" y="1610"/>
                      <a:pt x="971" y="1610"/>
                      <a:pt x="971" y="1610"/>
                    </a:cubicBezTo>
                    <a:lnTo>
                      <a:pt x="971" y="1659"/>
                    </a:lnTo>
                    <a:close/>
                    <a:moveTo>
                      <a:pt x="1320" y="1610"/>
                    </a:moveTo>
                    <a:cubicBezTo>
                      <a:pt x="1204" y="1610"/>
                      <a:pt x="1204" y="1610"/>
                      <a:pt x="1204" y="1610"/>
                    </a:cubicBezTo>
                    <a:cubicBezTo>
                      <a:pt x="1204" y="1659"/>
                      <a:pt x="1204" y="1659"/>
                      <a:pt x="1204" y="1659"/>
                    </a:cubicBezTo>
                    <a:cubicBezTo>
                      <a:pt x="1320" y="1659"/>
                      <a:pt x="1320" y="1659"/>
                      <a:pt x="1320" y="1659"/>
                    </a:cubicBezTo>
                    <a:lnTo>
                      <a:pt x="1320" y="1610"/>
                    </a:lnTo>
                    <a:close/>
                  </a:path>
                </a:pathLst>
              </a:custGeom>
              <a:solidFill>
                <a:schemeClr val="bg2">
                  <a:lumMod val="20000"/>
                  <a:lumOff val="80000"/>
                </a:schemeClr>
              </a:solidFill>
              <a:ln>
                <a:noFill/>
              </a:ln>
            </p:spPr>
            <p:txBody>
              <a:bodyPr vert="horz" wrap="square" lIns="594276" tIns="31610" rIns="63219" bIns="31610" numCol="1" anchor="ctr" anchorCtr="0" compatLnSpc="1">
                <a:prstTxWarp prst="textNoShape">
                  <a:avLst/>
                </a:prstTxWarp>
              </a:bodyPr>
              <a:lstStyle/>
              <a:p>
                <a:pPr defTabSz="525508">
                  <a:defRPr/>
                </a:pPr>
                <a:endParaRPr lang="en-US" sz="1020" kern="0" dirty="0">
                  <a:gradFill>
                    <a:gsLst>
                      <a:gs pos="1250">
                        <a:srgbClr val="FFFFFF"/>
                      </a:gs>
                      <a:gs pos="99000">
                        <a:srgbClr val="FFFFFF"/>
                      </a:gs>
                    </a:gsLst>
                    <a:lin ang="5400000" scaled="0"/>
                  </a:gradFill>
                </a:endParaRPr>
              </a:p>
            </p:txBody>
          </p:sp>
        </p:grpSp>
      </p:grpSp>
      <p:grpSp>
        <p:nvGrpSpPr>
          <p:cNvPr id="21" name="Group 20"/>
          <p:cNvGrpSpPr/>
          <p:nvPr/>
        </p:nvGrpSpPr>
        <p:grpSpPr>
          <a:xfrm>
            <a:off x="4835605" y="1709772"/>
            <a:ext cx="4626907" cy="3694810"/>
            <a:chOff x="4960482" y="1749244"/>
            <a:chExt cx="4627563" cy="3695335"/>
          </a:xfrm>
        </p:grpSpPr>
        <p:sp>
          <p:nvSpPr>
            <p:cNvPr id="58" name="Rectangle 57"/>
            <p:cNvSpPr/>
            <p:nvPr/>
          </p:nvSpPr>
          <p:spPr bwMode="auto">
            <a:xfrm>
              <a:off x="4960482" y="1749244"/>
              <a:ext cx="4627563" cy="3695335"/>
            </a:xfrm>
            <a:prstGeom prst="rect">
              <a:avLst/>
            </a:prstGeom>
            <a:solidFill>
              <a:schemeClr val="bg1">
                <a:lumMod val="85000"/>
                <a:alpha val="25000"/>
              </a:schemeClr>
            </a:solidFill>
            <a:ln w="12700">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43360" tIns="114689" rIns="143360" bIns="114689" numCol="1" spcCol="0" rtlCol="0" fromWordArt="0" anchor="t" anchorCtr="0" forceAA="0" compatLnSpc="1">
              <a:prstTxWarp prst="textNoShape">
                <a:avLst/>
              </a:prstTxWarp>
              <a:noAutofit/>
            </a:bodyPr>
            <a:lstStyle/>
            <a:p>
              <a:pPr defTabSz="730917" fontAlgn="base">
                <a:lnSpc>
                  <a:spcPct val="90000"/>
                </a:lnSpc>
                <a:spcBef>
                  <a:spcPct val="0"/>
                </a:spcBef>
                <a:spcAft>
                  <a:spcPct val="0"/>
                </a:spcAft>
              </a:pPr>
              <a:endParaRPr lang="en-US" sz="1020" spc="-16" dirty="0">
                <a:gradFill>
                  <a:gsLst>
                    <a:gs pos="1250">
                      <a:srgbClr val="FFFFFF"/>
                    </a:gs>
                    <a:gs pos="99000">
                      <a:srgbClr val="FFFFFF"/>
                    </a:gs>
                  </a:gsLst>
                  <a:lin ang="5400000" scaled="0"/>
                </a:gradFill>
                <a:ea typeface="Segoe UI" pitchFamily="34" charset="0"/>
                <a:cs typeface="Segoe UI" pitchFamily="34" charset="0"/>
              </a:endParaRPr>
            </a:p>
          </p:txBody>
        </p:sp>
        <p:grpSp>
          <p:nvGrpSpPr>
            <p:cNvPr id="71" name="Group 70"/>
            <p:cNvGrpSpPr/>
            <p:nvPr/>
          </p:nvGrpSpPr>
          <p:grpSpPr>
            <a:xfrm>
              <a:off x="4960482" y="4500108"/>
              <a:ext cx="4627563" cy="457200"/>
              <a:chOff x="12423174" y="5033373"/>
              <a:chExt cx="4082048" cy="403303"/>
            </a:xfrm>
          </p:grpSpPr>
          <p:sp>
            <p:nvSpPr>
              <p:cNvPr id="76" name="Rectangle 75"/>
              <p:cNvSpPr/>
              <p:nvPr/>
            </p:nvSpPr>
            <p:spPr bwMode="auto">
              <a:xfrm>
                <a:off x="12423174" y="5033373"/>
                <a:ext cx="4082048" cy="403303"/>
              </a:xfrm>
              <a:prstGeom prst="rect">
                <a:avLst/>
              </a:prstGeom>
              <a:solidFill>
                <a:schemeClr val="accent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652822" tIns="116972" rIns="146215" bIns="116972" numCol="1" spcCol="0" rtlCol="0" fromWordArt="0" anchor="ctr" anchorCtr="0" forceAA="0" compatLnSpc="1">
                <a:prstTxWarp prst="textNoShape">
                  <a:avLst/>
                </a:prstTxWarp>
                <a:noAutofit/>
              </a:bodyPr>
              <a:lstStyle/>
              <a:p>
                <a:pPr defTabSz="745463" fontAlgn="base">
                  <a:lnSpc>
                    <a:spcPct val="90000"/>
                  </a:lnSpc>
                  <a:spcBef>
                    <a:spcPct val="0"/>
                  </a:spcBef>
                  <a:spcAft>
                    <a:spcPct val="0"/>
                  </a:spcAft>
                </a:pPr>
                <a:r>
                  <a:rPr lang="en-US" sz="1020" spc="-16" dirty="0">
                    <a:gradFill>
                      <a:gsLst>
                        <a:gs pos="1250">
                          <a:srgbClr val="FFFFFF"/>
                        </a:gs>
                        <a:gs pos="99000">
                          <a:srgbClr val="FFFFFF"/>
                        </a:gs>
                      </a:gsLst>
                      <a:lin ang="5400000" scaled="0"/>
                    </a:gradFill>
                    <a:ea typeface="Segoe UI" pitchFamily="34" charset="0"/>
                    <a:cs typeface="Segoe UI" pitchFamily="34" charset="0"/>
                  </a:rPr>
                  <a:t>Hypervisor</a:t>
                </a:r>
              </a:p>
            </p:txBody>
          </p:sp>
          <p:sp>
            <p:nvSpPr>
              <p:cNvPr id="77" name="Freeform 78"/>
              <p:cNvSpPr>
                <a:spLocks noChangeAspect="1" noEditPoints="1"/>
              </p:cNvSpPr>
              <p:nvPr/>
            </p:nvSpPr>
            <p:spPr bwMode="black">
              <a:xfrm>
                <a:off x="12562646" y="5087171"/>
                <a:ext cx="346554" cy="301752"/>
              </a:xfrm>
              <a:custGeom>
                <a:avLst/>
                <a:gdLst>
                  <a:gd name="T0" fmla="*/ 1448 w 2291"/>
                  <a:gd name="T1" fmla="*/ 923 h 2197"/>
                  <a:gd name="T2" fmla="*/ 1464 w 2291"/>
                  <a:gd name="T3" fmla="*/ 1048 h 2197"/>
                  <a:gd name="T4" fmla="*/ 1622 w 2291"/>
                  <a:gd name="T5" fmla="*/ 1225 h 2197"/>
                  <a:gd name="T6" fmla="*/ 1522 w 2291"/>
                  <a:gd name="T7" fmla="*/ 1149 h 2197"/>
                  <a:gd name="T8" fmla="*/ 1622 w 2291"/>
                  <a:gd name="T9" fmla="*/ 1225 h 2197"/>
                  <a:gd name="T10" fmla="*/ 769 w 2291"/>
                  <a:gd name="T11" fmla="*/ 1149 h 2197"/>
                  <a:gd name="T12" fmla="*/ 669 w 2291"/>
                  <a:gd name="T13" fmla="*/ 1225 h 2197"/>
                  <a:gd name="T14" fmla="*/ 828 w 2291"/>
                  <a:gd name="T15" fmla="*/ 1048 h 2197"/>
                  <a:gd name="T16" fmla="*/ 844 w 2291"/>
                  <a:gd name="T17" fmla="*/ 923 h 2197"/>
                  <a:gd name="T18" fmla="*/ 828 w 2291"/>
                  <a:gd name="T19" fmla="*/ 1048 h 2197"/>
                  <a:gd name="T20" fmla="*/ 1390 w 2291"/>
                  <a:gd name="T21" fmla="*/ 540 h 2197"/>
                  <a:gd name="T22" fmla="*/ 1493 w 2291"/>
                  <a:gd name="T23" fmla="*/ 103 h 2197"/>
                  <a:gd name="T24" fmla="*/ 902 w 2291"/>
                  <a:gd name="T25" fmla="*/ 0 h 2197"/>
                  <a:gd name="T26" fmla="*/ 799 w 2291"/>
                  <a:gd name="T27" fmla="*/ 437 h 2197"/>
                  <a:gd name="T28" fmla="*/ 859 w 2291"/>
                  <a:gd name="T29" fmla="*/ 103 h 2197"/>
                  <a:gd name="T30" fmla="*/ 1390 w 2291"/>
                  <a:gd name="T31" fmla="*/ 60 h 2197"/>
                  <a:gd name="T32" fmla="*/ 1433 w 2291"/>
                  <a:gd name="T33" fmla="*/ 437 h 2197"/>
                  <a:gd name="T34" fmla="*/ 902 w 2291"/>
                  <a:gd name="T35" fmla="*/ 480 h 2197"/>
                  <a:gd name="T36" fmla="*/ 859 w 2291"/>
                  <a:gd name="T37" fmla="*/ 103 h 2197"/>
                  <a:gd name="T38" fmla="*/ 1614 w 2291"/>
                  <a:gd name="T39" fmla="*/ 824 h 2197"/>
                  <a:gd name="T40" fmla="*/ 1640 w 2291"/>
                  <a:gd name="T41" fmla="*/ 786 h 2197"/>
                  <a:gd name="T42" fmla="*/ 1499 w 2291"/>
                  <a:gd name="T43" fmla="*/ 596 h 2197"/>
                  <a:gd name="T44" fmla="*/ 835 w 2291"/>
                  <a:gd name="T45" fmla="*/ 576 h 2197"/>
                  <a:gd name="T46" fmla="*/ 669 w 2291"/>
                  <a:gd name="T47" fmla="*/ 741 h 2197"/>
                  <a:gd name="T48" fmla="*/ 652 w 2291"/>
                  <a:gd name="T49" fmla="*/ 798 h 2197"/>
                  <a:gd name="T50" fmla="*/ 1450 w 2291"/>
                  <a:gd name="T51" fmla="*/ 1476 h 2197"/>
                  <a:gd name="T52" fmla="*/ 1554 w 2291"/>
                  <a:gd name="T53" fmla="*/ 1913 h 2197"/>
                  <a:gd name="T54" fmla="*/ 2144 w 2291"/>
                  <a:gd name="T55" fmla="*/ 1810 h 2197"/>
                  <a:gd name="T56" fmla="*/ 2041 w 2291"/>
                  <a:gd name="T57" fmla="*/ 1373 h 2197"/>
                  <a:gd name="T58" fmla="*/ 1450 w 2291"/>
                  <a:gd name="T59" fmla="*/ 1476 h 2197"/>
                  <a:gd name="T60" fmla="*/ 2084 w 2291"/>
                  <a:gd name="T61" fmla="*/ 1810 h 2197"/>
                  <a:gd name="T62" fmla="*/ 1554 w 2291"/>
                  <a:gd name="T63" fmla="*/ 1853 h 2197"/>
                  <a:gd name="T64" fmla="*/ 1511 w 2291"/>
                  <a:gd name="T65" fmla="*/ 1476 h 2197"/>
                  <a:gd name="T66" fmla="*/ 2041 w 2291"/>
                  <a:gd name="T67" fmla="*/ 1433 h 2197"/>
                  <a:gd name="T68" fmla="*/ 2275 w 2291"/>
                  <a:gd name="T69" fmla="*/ 2114 h 2197"/>
                  <a:gd name="T70" fmla="*/ 2108 w 2291"/>
                  <a:gd name="T71" fmla="*/ 1949 h 2197"/>
                  <a:gd name="T72" fmla="*/ 1444 w 2291"/>
                  <a:gd name="T73" fmla="*/ 1969 h 2197"/>
                  <a:gd name="T74" fmla="*/ 1304 w 2291"/>
                  <a:gd name="T75" fmla="*/ 2159 h 2197"/>
                  <a:gd name="T76" fmla="*/ 1329 w 2291"/>
                  <a:gd name="T77" fmla="*/ 2197 h 2197"/>
                  <a:gd name="T78" fmla="*/ 2291 w 2291"/>
                  <a:gd name="T79" fmla="*/ 2171 h 2197"/>
                  <a:gd name="T80" fmla="*/ 2275 w 2291"/>
                  <a:gd name="T81" fmla="*/ 2114 h 2197"/>
                  <a:gd name="T82" fmla="*/ 738 w 2291"/>
                  <a:gd name="T83" fmla="*/ 1913 h 2197"/>
                  <a:gd name="T84" fmla="*/ 841 w 2291"/>
                  <a:gd name="T85" fmla="*/ 1476 h 2197"/>
                  <a:gd name="T86" fmla="*/ 250 w 2291"/>
                  <a:gd name="T87" fmla="*/ 1373 h 2197"/>
                  <a:gd name="T88" fmla="*/ 147 w 2291"/>
                  <a:gd name="T89" fmla="*/ 1810 h 2197"/>
                  <a:gd name="T90" fmla="*/ 207 w 2291"/>
                  <a:gd name="T91" fmla="*/ 1476 h 2197"/>
                  <a:gd name="T92" fmla="*/ 738 w 2291"/>
                  <a:gd name="T93" fmla="*/ 1433 h 2197"/>
                  <a:gd name="T94" fmla="*/ 781 w 2291"/>
                  <a:gd name="T95" fmla="*/ 1810 h 2197"/>
                  <a:gd name="T96" fmla="*/ 250 w 2291"/>
                  <a:gd name="T97" fmla="*/ 1853 h 2197"/>
                  <a:gd name="T98" fmla="*/ 207 w 2291"/>
                  <a:gd name="T99" fmla="*/ 1476 h 2197"/>
                  <a:gd name="T100" fmla="*/ 805 w 2291"/>
                  <a:gd name="T101" fmla="*/ 1949 h 2197"/>
                  <a:gd name="T102" fmla="*/ 141 w 2291"/>
                  <a:gd name="T103" fmla="*/ 1969 h 2197"/>
                  <a:gd name="T104" fmla="*/ 0 w 2291"/>
                  <a:gd name="T105" fmla="*/ 2159 h 2197"/>
                  <a:gd name="T106" fmla="*/ 26 w 2291"/>
                  <a:gd name="T107" fmla="*/ 2197 h 2197"/>
                  <a:gd name="T108" fmla="*/ 988 w 2291"/>
                  <a:gd name="T109" fmla="*/ 2171 h 2197"/>
                  <a:gd name="T110" fmla="*/ 971 w 2291"/>
                  <a:gd name="T111" fmla="*/ 2114 h 2197"/>
                  <a:gd name="T112" fmla="*/ 971 w 2291"/>
                  <a:gd name="T113" fmla="*/ 1659 h 2197"/>
                  <a:gd name="T114" fmla="*/ 1088 w 2291"/>
                  <a:gd name="T115" fmla="*/ 1610 h 2197"/>
                  <a:gd name="T116" fmla="*/ 971 w 2291"/>
                  <a:gd name="T117" fmla="*/ 1659 h 2197"/>
                  <a:gd name="T118" fmla="*/ 1204 w 2291"/>
                  <a:gd name="T119" fmla="*/ 1610 h 2197"/>
                  <a:gd name="T120" fmla="*/ 1320 w 2291"/>
                  <a:gd name="T121" fmla="*/ 1659 h 2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291" h="2197">
                    <a:moveTo>
                      <a:pt x="1506" y="1023"/>
                    </a:moveTo>
                    <a:cubicBezTo>
                      <a:pt x="1448" y="923"/>
                      <a:pt x="1448" y="923"/>
                      <a:pt x="1448" y="923"/>
                    </a:cubicBezTo>
                    <a:cubicBezTo>
                      <a:pt x="1406" y="947"/>
                      <a:pt x="1406" y="947"/>
                      <a:pt x="1406" y="947"/>
                    </a:cubicBezTo>
                    <a:cubicBezTo>
                      <a:pt x="1464" y="1048"/>
                      <a:pt x="1464" y="1048"/>
                      <a:pt x="1464" y="1048"/>
                    </a:cubicBezTo>
                    <a:lnTo>
                      <a:pt x="1506" y="1023"/>
                    </a:lnTo>
                    <a:close/>
                    <a:moveTo>
                      <a:pt x="1622" y="1225"/>
                    </a:moveTo>
                    <a:cubicBezTo>
                      <a:pt x="1564" y="1124"/>
                      <a:pt x="1564" y="1124"/>
                      <a:pt x="1564" y="1124"/>
                    </a:cubicBezTo>
                    <a:cubicBezTo>
                      <a:pt x="1522" y="1149"/>
                      <a:pt x="1522" y="1149"/>
                      <a:pt x="1522" y="1149"/>
                    </a:cubicBezTo>
                    <a:cubicBezTo>
                      <a:pt x="1580" y="1249"/>
                      <a:pt x="1580" y="1249"/>
                      <a:pt x="1580" y="1249"/>
                    </a:cubicBezTo>
                    <a:lnTo>
                      <a:pt x="1622" y="1225"/>
                    </a:lnTo>
                    <a:close/>
                    <a:moveTo>
                      <a:pt x="711" y="1249"/>
                    </a:moveTo>
                    <a:cubicBezTo>
                      <a:pt x="769" y="1149"/>
                      <a:pt x="769" y="1149"/>
                      <a:pt x="769" y="1149"/>
                    </a:cubicBezTo>
                    <a:cubicBezTo>
                      <a:pt x="727" y="1124"/>
                      <a:pt x="727" y="1124"/>
                      <a:pt x="727" y="1124"/>
                    </a:cubicBezTo>
                    <a:cubicBezTo>
                      <a:pt x="669" y="1225"/>
                      <a:pt x="669" y="1225"/>
                      <a:pt x="669" y="1225"/>
                    </a:cubicBezTo>
                    <a:lnTo>
                      <a:pt x="711" y="1249"/>
                    </a:lnTo>
                    <a:close/>
                    <a:moveTo>
                      <a:pt x="828" y="1048"/>
                    </a:moveTo>
                    <a:cubicBezTo>
                      <a:pt x="886" y="947"/>
                      <a:pt x="886" y="947"/>
                      <a:pt x="886" y="947"/>
                    </a:cubicBezTo>
                    <a:cubicBezTo>
                      <a:pt x="844" y="923"/>
                      <a:pt x="844" y="923"/>
                      <a:pt x="844" y="923"/>
                    </a:cubicBezTo>
                    <a:cubicBezTo>
                      <a:pt x="786" y="1023"/>
                      <a:pt x="786" y="1023"/>
                      <a:pt x="786" y="1023"/>
                    </a:cubicBezTo>
                    <a:lnTo>
                      <a:pt x="828" y="1048"/>
                    </a:lnTo>
                    <a:close/>
                    <a:moveTo>
                      <a:pt x="902" y="540"/>
                    </a:moveTo>
                    <a:cubicBezTo>
                      <a:pt x="1390" y="540"/>
                      <a:pt x="1390" y="540"/>
                      <a:pt x="1390" y="540"/>
                    </a:cubicBezTo>
                    <a:cubicBezTo>
                      <a:pt x="1447" y="540"/>
                      <a:pt x="1493" y="494"/>
                      <a:pt x="1493" y="437"/>
                    </a:cubicBezTo>
                    <a:cubicBezTo>
                      <a:pt x="1493" y="103"/>
                      <a:pt x="1493" y="103"/>
                      <a:pt x="1493" y="103"/>
                    </a:cubicBezTo>
                    <a:cubicBezTo>
                      <a:pt x="1493" y="46"/>
                      <a:pt x="1447" y="0"/>
                      <a:pt x="1390" y="0"/>
                    </a:cubicBezTo>
                    <a:cubicBezTo>
                      <a:pt x="902" y="0"/>
                      <a:pt x="902" y="0"/>
                      <a:pt x="902" y="0"/>
                    </a:cubicBezTo>
                    <a:cubicBezTo>
                      <a:pt x="845" y="0"/>
                      <a:pt x="799" y="46"/>
                      <a:pt x="799" y="103"/>
                    </a:cubicBezTo>
                    <a:cubicBezTo>
                      <a:pt x="799" y="437"/>
                      <a:pt x="799" y="437"/>
                      <a:pt x="799" y="437"/>
                    </a:cubicBezTo>
                    <a:cubicBezTo>
                      <a:pt x="799" y="494"/>
                      <a:pt x="845" y="540"/>
                      <a:pt x="902" y="540"/>
                    </a:cubicBezTo>
                    <a:close/>
                    <a:moveTo>
                      <a:pt x="859" y="103"/>
                    </a:moveTo>
                    <a:cubicBezTo>
                      <a:pt x="859" y="79"/>
                      <a:pt x="878" y="60"/>
                      <a:pt x="902" y="60"/>
                    </a:cubicBezTo>
                    <a:cubicBezTo>
                      <a:pt x="1390" y="60"/>
                      <a:pt x="1390" y="60"/>
                      <a:pt x="1390" y="60"/>
                    </a:cubicBezTo>
                    <a:cubicBezTo>
                      <a:pt x="1413" y="60"/>
                      <a:pt x="1433" y="79"/>
                      <a:pt x="1433" y="103"/>
                    </a:cubicBezTo>
                    <a:cubicBezTo>
                      <a:pt x="1433" y="437"/>
                      <a:pt x="1433" y="437"/>
                      <a:pt x="1433" y="437"/>
                    </a:cubicBezTo>
                    <a:cubicBezTo>
                      <a:pt x="1433" y="461"/>
                      <a:pt x="1413" y="480"/>
                      <a:pt x="1390" y="480"/>
                    </a:cubicBezTo>
                    <a:cubicBezTo>
                      <a:pt x="902" y="480"/>
                      <a:pt x="902" y="480"/>
                      <a:pt x="902" y="480"/>
                    </a:cubicBezTo>
                    <a:cubicBezTo>
                      <a:pt x="878" y="480"/>
                      <a:pt x="859" y="461"/>
                      <a:pt x="859" y="437"/>
                    </a:cubicBezTo>
                    <a:lnTo>
                      <a:pt x="859" y="103"/>
                    </a:lnTo>
                    <a:close/>
                    <a:moveTo>
                      <a:pt x="678" y="824"/>
                    </a:moveTo>
                    <a:cubicBezTo>
                      <a:pt x="1614" y="824"/>
                      <a:pt x="1614" y="824"/>
                      <a:pt x="1614" y="824"/>
                    </a:cubicBezTo>
                    <a:cubicBezTo>
                      <a:pt x="1628" y="824"/>
                      <a:pt x="1640" y="812"/>
                      <a:pt x="1640" y="798"/>
                    </a:cubicBezTo>
                    <a:cubicBezTo>
                      <a:pt x="1640" y="786"/>
                      <a:pt x="1640" y="786"/>
                      <a:pt x="1640" y="786"/>
                    </a:cubicBezTo>
                    <a:cubicBezTo>
                      <a:pt x="1640" y="772"/>
                      <a:pt x="1632" y="752"/>
                      <a:pt x="1623" y="741"/>
                    </a:cubicBezTo>
                    <a:cubicBezTo>
                      <a:pt x="1499" y="596"/>
                      <a:pt x="1499" y="596"/>
                      <a:pt x="1499" y="596"/>
                    </a:cubicBezTo>
                    <a:cubicBezTo>
                      <a:pt x="1490" y="585"/>
                      <a:pt x="1471" y="576"/>
                      <a:pt x="1457" y="576"/>
                    </a:cubicBezTo>
                    <a:cubicBezTo>
                      <a:pt x="835" y="576"/>
                      <a:pt x="835" y="576"/>
                      <a:pt x="835" y="576"/>
                    </a:cubicBezTo>
                    <a:cubicBezTo>
                      <a:pt x="821" y="576"/>
                      <a:pt x="802" y="585"/>
                      <a:pt x="792" y="596"/>
                    </a:cubicBezTo>
                    <a:cubicBezTo>
                      <a:pt x="669" y="741"/>
                      <a:pt x="669" y="741"/>
                      <a:pt x="669" y="741"/>
                    </a:cubicBezTo>
                    <a:cubicBezTo>
                      <a:pt x="659" y="752"/>
                      <a:pt x="652" y="772"/>
                      <a:pt x="652" y="786"/>
                    </a:cubicBezTo>
                    <a:cubicBezTo>
                      <a:pt x="652" y="798"/>
                      <a:pt x="652" y="798"/>
                      <a:pt x="652" y="798"/>
                    </a:cubicBezTo>
                    <a:cubicBezTo>
                      <a:pt x="652" y="812"/>
                      <a:pt x="664" y="824"/>
                      <a:pt x="678" y="824"/>
                    </a:cubicBezTo>
                    <a:close/>
                    <a:moveTo>
                      <a:pt x="1450" y="1476"/>
                    </a:moveTo>
                    <a:cubicBezTo>
                      <a:pt x="1450" y="1810"/>
                      <a:pt x="1450" y="1810"/>
                      <a:pt x="1450" y="1810"/>
                    </a:cubicBezTo>
                    <a:cubicBezTo>
                      <a:pt x="1450" y="1867"/>
                      <a:pt x="1497" y="1913"/>
                      <a:pt x="1554" y="1913"/>
                    </a:cubicBezTo>
                    <a:cubicBezTo>
                      <a:pt x="2041" y="1913"/>
                      <a:pt x="2041" y="1913"/>
                      <a:pt x="2041" y="1913"/>
                    </a:cubicBezTo>
                    <a:cubicBezTo>
                      <a:pt x="2098" y="1913"/>
                      <a:pt x="2144" y="1867"/>
                      <a:pt x="2144" y="1810"/>
                    </a:cubicBezTo>
                    <a:cubicBezTo>
                      <a:pt x="2144" y="1476"/>
                      <a:pt x="2144" y="1476"/>
                      <a:pt x="2144" y="1476"/>
                    </a:cubicBezTo>
                    <a:cubicBezTo>
                      <a:pt x="2144" y="1419"/>
                      <a:pt x="2098" y="1373"/>
                      <a:pt x="2041" y="1373"/>
                    </a:cubicBezTo>
                    <a:cubicBezTo>
                      <a:pt x="1554" y="1373"/>
                      <a:pt x="1554" y="1373"/>
                      <a:pt x="1554" y="1373"/>
                    </a:cubicBezTo>
                    <a:cubicBezTo>
                      <a:pt x="1497" y="1373"/>
                      <a:pt x="1450" y="1419"/>
                      <a:pt x="1450" y="1476"/>
                    </a:cubicBezTo>
                    <a:close/>
                    <a:moveTo>
                      <a:pt x="2084" y="1476"/>
                    </a:moveTo>
                    <a:cubicBezTo>
                      <a:pt x="2084" y="1810"/>
                      <a:pt x="2084" y="1810"/>
                      <a:pt x="2084" y="1810"/>
                    </a:cubicBezTo>
                    <a:cubicBezTo>
                      <a:pt x="2084" y="1834"/>
                      <a:pt x="2065" y="1853"/>
                      <a:pt x="2041" y="1853"/>
                    </a:cubicBezTo>
                    <a:cubicBezTo>
                      <a:pt x="1554" y="1853"/>
                      <a:pt x="1554" y="1853"/>
                      <a:pt x="1554" y="1853"/>
                    </a:cubicBezTo>
                    <a:cubicBezTo>
                      <a:pt x="1530" y="1853"/>
                      <a:pt x="1511" y="1834"/>
                      <a:pt x="1511" y="1810"/>
                    </a:cubicBezTo>
                    <a:cubicBezTo>
                      <a:pt x="1511" y="1476"/>
                      <a:pt x="1511" y="1476"/>
                      <a:pt x="1511" y="1476"/>
                    </a:cubicBezTo>
                    <a:cubicBezTo>
                      <a:pt x="1511" y="1452"/>
                      <a:pt x="1530" y="1433"/>
                      <a:pt x="1554" y="1433"/>
                    </a:cubicBezTo>
                    <a:cubicBezTo>
                      <a:pt x="2041" y="1433"/>
                      <a:pt x="2041" y="1433"/>
                      <a:pt x="2041" y="1433"/>
                    </a:cubicBezTo>
                    <a:cubicBezTo>
                      <a:pt x="2065" y="1433"/>
                      <a:pt x="2084" y="1452"/>
                      <a:pt x="2084" y="1476"/>
                    </a:cubicBezTo>
                    <a:close/>
                    <a:moveTo>
                      <a:pt x="2275" y="2114"/>
                    </a:moveTo>
                    <a:cubicBezTo>
                      <a:pt x="2151" y="1969"/>
                      <a:pt x="2151" y="1969"/>
                      <a:pt x="2151" y="1969"/>
                    </a:cubicBezTo>
                    <a:cubicBezTo>
                      <a:pt x="2142" y="1958"/>
                      <a:pt x="2123" y="1949"/>
                      <a:pt x="2108" y="1949"/>
                    </a:cubicBezTo>
                    <a:cubicBezTo>
                      <a:pt x="1486" y="1949"/>
                      <a:pt x="1486" y="1949"/>
                      <a:pt x="1486" y="1949"/>
                    </a:cubicBezTo>
                    <a:cubicBezTo>
                      <a:pt x="1472" y="1949"/>
                      <a:pt x="1453" y="1958"/>
                      <a:pt x="1444" y="1969"/>
                    </a:cubicBezTo>
                    <a:cubicBezTo>
                      <a:pt x="1320" y="2114"/>
                      <a:pt x="1320" y="2114"/>
                      <a:pt x="1320" y="2114"/>
                    </a:cubicBezTo>
                    <a:cubicBezTo>
                      <a:pt x="1311" y="2125"/>
                      <a:pt x="1304" y="2145"/>
                      <a:pt x="1304" y="2159"/>
                    </a:cubicBezTo>
                    <a:cubicBezTo>
                      <a:pt x="1304" y="2171"/>
                      <a:pt x="1304" y="2171"/>
                      <a:pt x="1304" y="2171"/>
                    </a:cubicBezTo>
                    <a:cubicBezTo>
                      <a:pt x="1304" y="2185"/>
                      <a:pt x="1315" y="2197"/>
                      <a:pt x="1329" y="2197"/>
                    </a:cubicBezTo>
                    <a:cubicBezTo>
                      <a:pt x="2265" y="2197"/>
                      <a:pt x="2265" y="2197"/>
                      <a:pt x="2265" y="2197"/>
                    </a:cubicBezTo>
                    <a:cubicBezTo>
                      <a:pt x="2280" y="2197"/>
                      <a:pt x="2291" y="2185"/>
                      <a:pt x="2291" y="2171"/>
                    </a:cubicBezTo>
                    <a:cubicBezTo>
                      <a:pt x="2291" y="2159"/>
                      <a:pt x="2291" y="2159"/>
                      <a:pt x="2291" y="2159"/>
                    </a:cubicBezTo>
                    <a:cubicBezTo>
                      <a:pt x="2291" y="2145"/>
                      <a:pt x="2284" y="2125"/>
                      <a:pt x="2275" y="2114"/>
                    </a:cubicBezTo>
                    <a:close/>
                    <a:moveTo>
                      <a:pt x="250" y="1913"/>
                    </a:moveTo>
                    <a:cubicBezTo>
                      <a:pt x="738" y="1913"/>
                      <a:pt x="738" y="1913"/>
                      <a:pt x="738" y="1913"/>
                    </a:cubicBezTo>
                    <a:cubicBezTo>
                      <a:pt x="795" y="1913"/>
                      <a:pt x="841" y="1867"/>
                      <a:pt x="841" y="1810"/>
                    </a:cubicBezTo>
                    <a:cubicBezTo>
                      <a:pt x="841" y="1476"/>
                      <a:pt x="841" y="1476"/>
                      <a:pt x="841" y="1476"/>
                    </a:cubicBezTo>
                    <a:cubicBezTo>
                      <a:pt x="841" y="1419"/>
                      <a:pt x="795" y="1373"/>
                      <a:pt x="738" y="1373"/>
                    </a:cubicBezTo>
                    <a:cubicBezTo>
                      <a:pt x="250" y="1373"/>
                      <a:pt x="250" y="1373"/>
                      <a:pt x="250" y="1373"/>
                    </a:cubicBezTo>
                    <a:cubicBezTo>
                      <a:pt x="193" y="1373"/>
                      <a:pt x="147" y="1419"/>
                      <a:pt x="147" y="1476"/>
                    </a:cubicBezTo>
                    <a:cubicBezTo>
                      <a:pt x="147" y="1810"/>
                      <a:pt x="147" y="1810"/>
                      <a:pt x="147" y="1810"/>
                    </a:cubicBezTo>
                    <a:cubicBezTo>
                      <a:pt x="147" y="1867"/>
                      <a:pt x="193" y="1913"/>
                      <a:pt x="250" y="1913"/>
                    </a:cubicBezTo>
                    <a:close/>
                    <a:moveTo>
                      <a:pt x="207" y="1476"/>
                    </a:moveTo>
                    <a:cubicBezTo>
                      <a:pt x="207" y="1452"/>
                      <a:pt x="227" y="1433"/>
                      <a:pt x="250" y="1433"/>
                    </a:cubicBezTo>
                    <a:cubicBezTo>
                      <a:pt x="738" y="1433"/>
                      <a:pt x="738" y="1433"/>
                      <a:pt x="738" y="1433"/>
                    </a:cubicBezTo>
                    <a:cubicBezTo>
                      <a:pt x="762" y="1433"/>
                      <a:pt x="781" y="1452"/>
                      <a:pt x="781" y="1476"/>
                    </a:cubicBezTo>
                    <a:cubicBezTo>
                      <a:pt x="781" y="1810"/>
                      <a:pt x="781" y="1810"/>
                      <a:pt x="781" y="1810"/>
                    </a:cubicBezTo>
                    <a:cubicBezTo>
                      <a:pt x="781" y="1834"/>
                      <a:pt x="762" y="1853"/>
                      <a:pt x="738" y="1853"/>
                    </a:cubicBezTo>
                    <a:cubicBezTo>
                      <a:pt x="250" y="1853"/>
                      <a:pt x="250" y="1853"/>
                      <a:pt x="250" y="1853"/>
                    </a:cubicBezTo>
                    <a:cubicBezTo>
                      <a:pt x="227" y="1853"/>
                      <a:pt x="207" y="1834"/>
                      <a:pt x="207" y="1810"/>
                    </a:cubicBezTo>
                    <a:lnTo>
                      <a:pt x="207" y="1476"/>
                    </a:lnTo>
                    <a:close/>
                    <a:moveTo>
                      <a:pt x="848" y="1969"/>
                    </a:moveTo>
                    <a:cubicBezTo>
                      <a:pt x="838" y="1958"/>
                      <a:pt x="819" y="1949"/>
                      <a:pt x="805" y="1949"/>
                    </a:cubicBezTo>
                    <a:cubicBezTo>
                      <a:pt x="183" y="1949"/>
                      <a:pt x="183" y="1949"/>
                      <a:pt x="183" y="1949"/>
                    </a:cubicBezTo>
                    <a:cubicBezTo>
                      <a:pt x="169" y="1949"/>
                      <a:pt x="150" y="1958"/>
                      <a:pt x="141" y="1969"/>
                    </a:cubicBezTo>
                    <a:cubicBezTo>
                      <a:pt x="17" y="2114"/>
                      <a:pt x="17" y="2114"/>
                      <a:pt x="17" y="2114"/>
                    </a:cubicBezTo>
                    <a:cubicBezTo>
                      <a:pt x="8" y="2125"/>
                      <a:pt x="0" y="2145"/>
                      <a:pt x="0" y="2159"/>
                    </a:cubicBezTo>
                    <a:cubicBezTo>
                      <a:pt x="0" y="2171"/>
                      <a:pt x="0" y="2171"/>
                      <a:pt x="0" y="2171"/>
                    </a:cubicBezTo>
                    <a:cubicBezTo>
                      <a:pt x="0" y="2185"/>
                      <a:pt x="12" y="2197"/>
                      <a:pt x="26" y="2197"/>
                    </a:cubicBezTo>
                    <a:cubicBezTo>
                      <a:pt x="962" y="2197"/>
                      <a:pt x="962" y="2197"/>
                      <a:pt x="962" y="2197"/>
                    </a:cubicBezTo>
                    <a:cubicBezTo>
                      <a:pt x="977" y="2197"/>
                      <a:pt x="988" y="2185"/>
                      <a:pt x="988" y="2171"/>
                    </a:cubicBezTo>
                    <a:cubicBezTo>
                      <a:pt x="988" y="2159"/>
                      <a:pt x="988" y="2159"/>
                      <a:pt x="988" y="2159"/>
                    </a:cubicBezTo>
                    <a:cubicBezTo>
                      <a:pt x="988" y="2145"/>
                      <a:pt x="981" y="2125"/>
                      <a:pt x="971" y="2114"/>
                    </a:cubicBezTo>
                    <a:lnTo>
                      <a:pt x="848" y="1969"/>
                    </a:lnTo>
                    <a:close/>
                    <a:moveTo>
                      <a:pt x="971" y="1659"/>
                    </a:moveTo>
                    <a:cubicBezTo>
                      <a:pt x="1088" y="1659"/>
                      <a:pt x="1088" y="1659"/>
                      <a:pt x="1088" y="1659"/>
                    </a:cubicBezTo>
                    <a:cubicBezTo>
                      <a:pt x="1088" y="1610"/>
                      <a:pt x="1088" y="1610"/>
                      <a:pt x="1088" y="1610"/>
                    </a:cubicBezTo>
                    <a:cubicBezTo>
                      <a:pt x="971" y="1610"/>
                      <a:pt x="971" y="1610"/>
                      <a:pt x="971" y="1610"/>
                    </a:cubicBezTo>
                    <a:lnTo>
                      <a:pt x="971" y="1659"/>
                    </a:lnTo>
                    <a:close/>
                    <a:moveTo>
                      <a:pt x="1320" y="1610"/>
                    </a:moveTo>
                    <a:cubicBezTo>
                      <a:pt x="1204" y="1610"/>
                      <a:pt x="1204" y="1610"/>
                      <a:pt x="1204" y="1610"/>
                    </a:cubicBezTo>
                    <a:cubicBezTo>
                      <a:pt x="1204" y="1659"/>
                      <a:pt x="1204" y="1659"/>
                      <a:pt x="1204" y="1659"/>
                    </a:cubicBezTo>
                    <a:cubicBezTo>
                      <a:pt x="1320" y="1659"/>
                      <a:pt x="1320" y="1659"/>
                      <a:pt x="1320" y="1659"/>
                    </a:cubicBezTo>
                    <a:lnTo>
                      <a:pt x="1320" y="1610"/>
                    </a:lnTo>
                    <a:close/>
                  </a:path>
                </a:pathLst>
              </a:custGeom>
              <a:solidFill>
                <a:schemeClr val="bg2">
                  <a:lumMod val="20000"/>
                  <a:lumOff val="80000"/>
                </a:schemeClr>
              </a:solidFill>
              <a:ln>
                <a:noFill/>
              </a:ln>
            </p:spPr>
            <p:txBody>
              <a:bodyPr vert="horz" wrap="square" lIns="731416" tIns="31610" rIns="63219" bIns="31610" numCol="1" anchor="ctr" anchorCtr="0" compatLnSpc="1">
                <a:prstTxWarp prst="textNoShape">
                  <a:avLst/>
                </a:prstTxWarp>
              </a:bodyPr>
              <a:lstStyle/>
              <a:p>
                <a:pPr defTabSz="525508">
                  <a:defRPr/>
                </a:pPr>
                <a:endParaRPr lang="en-US" sz="1020" kern="0" dirty="0">
                  <a:gradFill>
                    <a:gsLst>
                      <a:gs pos="1250">
                        <a:srgbClr val="FFFFFF"/>
                      </a:gs>
                      <a:gs pos="99000">
                        <a:srgbClr val="FFFFFF"/>
                      </a:gs>
                    </a:gsLst>
                    <a:lin ang="5400000" scaled="0"/>
                  </a:gradFill>
                </a:endParaRPr>
              </a:p>
            </p:txBody>
          </p:sp>
        </p:grpSp>
        <p:grpSp>
          <p:nvGrpSpPr>
            <p:cNvPr id="72" name="Group 71"/>
            <p:cNvGrpSpPr/>
            <p:nvPr/>
          </p:nvGrpSpPr>
          <p:grpSpPr>
            <a:xfrm>
              <a:off x="4960482" y="4987379"/>
              <a:ext cx="4627563" cy="457200"/>
              <a:chOff x="12849309" y="5603059"/>
              <a:chExt cx="4082047" cy="403303"/>
            </a:xfrm>
          </p:grpSpPr>
          <p:sp>
            <p:nvSpPr>
              <p:cNvPr id="74" name="Rectangle 73"/>
              <p:cNvSpPr/>
              <p:nvPr/>
            </p:nvSpPr>
            <p:spPr bwMode="auto">
              <a:xfrm>
                <a:off x="12849309" y="5603059"/>
                <a:ext cx="4082047" cy="403303"/>
              </a:xfrm>
              <a:prstGeom prst="rect">
                <a:avLst/>
              </a:prstGeom>
              <a:solidFill>
                <a:schemeClr val="accent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652822" tIns="116972" rIns="146215" bIns="116972" numCol="1" spcCol="0" rtlCol="0" fromWordArt="0" anchor="ctr" anchorCtr="0" forceAA="0" compatLnSpc="1">
                <a:prstTxWarp prst="textNoShape">
                  <a:avLst/>
                </a:prstTxWarp>
                <a:noAutofit/>
              </a:bodyPr>
              <a:lstStyle/>
              <a:p>
                <a:pPr defTabSz="745463" fontAlgn="base">
                  <a:lnSpc>
                    <a:spcPct val="90000"/>
                  </a:lnSpc>
                  <a:spcBef>
                    <a:spcPct val="0"/>
                  </a:spcBef>
                  <a:spcAft>
                    <a:spcPct val="0"/>
                  </a:spcAft>
                </a:pPr>
                <a:r>
                  <a:rPr lang="en-US" sz="1020" spc="-16" dirty="0">
                    <a:gradFill>
                      <a:gsLst>
                        <a:gs pos="1250">
                          <a:srgbClr val="FFFFFF"/>
                        </a:gs>
                        <a:gs pos="99000">
                          <a:srgbClr val="FFFFFF"/>
                        </a:gs>
                      </a:gsLst>
                      <a:lin ang="5400000" scaled="0"/>
                    </a:gradFill>
                    <a:ea typeface="Segoe UI" pitchFamily="34" charset="0"/>
                    <a:cs typeface="Segoe UI" pitchFamily="34" charset="0"/>
                  </a:rPr>
                  <a:t>Fabric</a:t>
                </a:r>
              </a:p>
            </p:txBody>
          </p:sp>
          <p:sp>
            <p:nvSpPr>
              <p:cNvPr id="75" name="Frame 5"/>
              <p:cNvSpPr>
                <a:spLocks noChangeAspect="1"/>
              </p:cNvSpPr>
              <p:nvPr/>
            </p:nvSpPr>
            <p:spPr bwMode="auto">
              <a:xfrm>
                <a:off x="13023931" y="5670574"/>
                <a:ext cx="268964" cy="274320"/>
              </a:xfrm>
              <a:custGeom>
                <a:avLst/>
                <a:gdLst/>
                <a:ahLst/>
                <a:cxnLst/>
                <a:rect l="l" t="t" r="r" b="b"/>
                <a:pathLst>
                  <a:path w="914400" h="914400">
                    <a:moveTo>
                      <a:pt x="423625" y="642938"/>
                    </a:moveTo>
                    <a:lnTo>
                      <a:pt x="500064" y="720805"/>
                    </a:lnTo>
                    <a:lnTo>
                      <a:pt x="500064" y="770811"/>
                    </a:lnTo>
                    <a:lnTo>
                      <a:pt x="423625" y="770811"/>
                    </a:lnTo>
                    <a:close/>
                    <a:moveTo>
                      <a:pt x="651511" y="598647"/>
                    </a:moveTo>
                    <a:lnTo>
                      <a:pt x="656512" y="599361"/>
                    </a:lnTo>
                    <a:lnTo>
                      <a:pt x="660798" y="600076"/>
                    </a:lnTo>
                    <a:lnTo>
                      <a:pt x="664370" y="602219"/>
                    </a:lnTo>
                    <a:lnTo>
                      <a:pt x="667942" y="605076"/>
                    </a:lnTo>
                    <a:lnTo>
                      <a:pt x="671514" y="608648"/>
                    </a:lnTo>
                    <a:lnTo>
                      <a:pt x="673657" y="612935"/>
                    </a:lnTo>
                    <a:lnTo>
                      <a:pt x="675086" y="617221"/>
                    </a:lnTo>
                    <a:lnTo>
                      <a:pt x="675800" y="622221"/>
                    </a:lnTo>
                    <a:lnTo>
                      <a:pt x="675086" y="627222"/>
                    </a:lnTo>
                    <a:lnTo>
                      <a:pt x="673657" y="631508"/>
                    </a:lnTo>
                    <a:lnTo>
                      <a:pt x="671514" y="635080"/>
                    </a:lnTo>
                    <a:lnTo>
                      <a:pt x="667942" y="638652"/>
                    </a:lnTo>
                    <a:lnTo>
                      <a:pt x="664370" y="642224"/>
                    </a:lnTo>
                    <a:lnTo>
                      <a:pt x="660798" y="644367"/>
                    </a:lnTo>
                    <a:lnTo>
                      <a:pt x="656512" y="645796"/>
                    </a:lnTo>
                    <a:lnTo>
                      <a:pt x="651511" y="646510"/>
                    </a:lnTo>
                    <a:lnTo>
                      <a:pt x="646510" y="645796"/>
                    </a:lnTo>
                    <a:lnTo>
                      <a:pt x="642224" y="644367"/>
                    </a:lnTo>
                    <a:lnTo>
                      <a:pt x="637937" y="642224"/>
                    </a:lnTo>
                    <a:lnTo>
                      <a:pt x="634365" y="638652"/>
                    </a:lnTo>
                    <a:lnTo>
                      <a:pt x="631508" y="635080"/>
                    </a:lnTo>
                    <a:lnTo>
                      <a:pt x="629365" y="631508"/>
                    </a:lnTo>
                    <a:lnTo>
                      <a:pt x="628650" y="627222"/>
                    </a:lnTo>
                    <a:lnTo>
                      <a:pt x="627936" y="622221"/>
                    </a:lnTo>
                    <a:lnTo>
                      <a:pt x="628650" y="617221"/>
                    </a:lnTo>
                    <a:lnTo>
                      <a:pt x="629365" y="612935"/>
                    </a:lnTo>
                    <a:lnTo>
                      <a:pt x="631508" y="608648"/>
                    </a:lnTo>
                    <a:lnTo>
                      <a:pt x="634365" y="605076"/>
                    </a:lnTo>
                    <a:lnTo>
                      <a:pt x="637937" y="602219"/>
                    </a:lnTo>
                    <a:lnTo>
                      <a:pt x="642224" y="600076"/>
                    </a:lnTo>
                    <a:lnTo>
                      <a:pt x="646510" y="599361"/>
                    </a:lnTo>
                    <a:close/>
                    <a:moveTo>
                      <a:pt x="224314" y="447914"/>
                    </a:moveTo>
                    <a:lnTo>
                      <a:pt x="373619" y="600076"/>
                    </a:lnTo>
                    <a:lnTo>
                      <a:pt x="373619" y="770812"/>
                    </a:lnTo>
                    <a:lnTo>
                      <a:pt x="294323" y="770812"/>
                    </a:lnTo>
                    <a:lnTo>
                      <a:pt x="294323" y="568644"/>
                    </a:lnTo>
                    <a:lnTo>
                      <a:pt x="240030" y="568644"/>
                    </a:lnTo>
                    <a:lnTo>
                      <a:pt x="240030" y="768669"/>
                    </a:lnTo>
                    <a:lnTo>
                      <a:pt x="142161" y="769383"/>
                    </a:lnTo>
                    <a:lnTo>
                      <a:pt x="142161" y="696517"/>
                    </a:lnTo>
                    <a:lnTo>
                      <a:pt x="184309" y="696517"/>
                    </a:lnTo>
                    <a:lnTo>
                      <a:pt x="184309" y="642939"/>
                    </a:lnTo>
                    <a:lnTo>
                      <a:pt x="142161" y="642939"/>
                    </a:lnTo>
                    <a:lnTo>
                      <a:pt x="142161" y="565072"/>
                    </a:lnTo>
                    <a:lnTo>
                      <a:pt x="182166" y="565072"/>
                    </a:lnTo>
                    <a:lnTo>
                      <a:pt x="182166" y="518637"/>
                    </a:lnTo>
                    <a:lnTo>
                      <a:pt x="142161" y="518637"/>
                    </a:lnTo>
                    <a:lnTo>
                      <a:pt x="142161" y="448629"/>
                    </a:lnTo>
                    <a:close/>
                    <a:moveTo>
                      <a:pt x="272891" y="250746"/>
                    </a:moveTo>
                    <a:lnTo>
                      <a:pt x="278606" y="251461"/>
                    </a:lnTo>
                    <a:lnTo>
                      <a:pt x="282892" y="252889"/>
                    </a:lnTo>
                    <a:lnTo>
                      <a:pt x="286464" y="255032"/>
                    </a:lnTo>
                    <a:lnTo>
                      <a:pt x="290036" y="257890"/>
                    </a:lnTo>
                    <a:lnTo>
                      <a:pt x="292894" y="261462"/>
                    </a:lnTo>
                    <a:lnTo>
                      <a:pt x="295037" y="265034"/>
                    </a:lnTo>
                    <a:lnTo>
                      <a:pt x="296466" y="269320"/>
                    </a:lnTo>
                    <a:lnTo>
                      <a:pt x="297180" y="275035"/>
                    </a:lnTo>
                    <a:lnTo>
                      <a:pt x="296466" y="280036"/>
                    </a:lnTo>
                    <a:lnTo>
                      <a:pt x="295037" y="284322"/>
                    </a:lnTo>
                    <a:lnTo>
                      <a:pt x="292894" y="287894"/>
                    </a:lnTo>
                    <a:lnTo>
                      <a:pt x="290036" y="291466"/>
                    </a:lnTo>
                    <a:lnTo>
                      <a:pt x="286464" y="294323"/>
                    </a:lnTo>
                    <a:lnTo>
                      <a:pt x="282892" y="296466"/>
                    </a:lnTo>
                    <a:lnTo>
                      <a:pt x="278606" y="297181"/>
                    </a:lnTo>
                    <a:lnTo>
                      <a:pt x="272891" y="297895"/>
                    </a:lnTo>
                    <a:lnTo>
                      <a:pt x="267890" y="297181"/>
                    </a:lnTo>
                    <a:lnTo>
                      <a:pt x="263604" y="296466"/>
                    </a:lnTo>
                    <a:lnTo>
                      <a:pt x="260032" y="294323"/>
                    </a:lnTo>
                    <a:lnTo>
                      <a:pt x="256460" y="291466"/>
                    </a:lnTo>
                    <a:lnTo>
                      <a:pt x="253603" y="287894"/>
                    </a:lnTo>
                    <a:lnTo>
                      <a:pt x="251459" y="284322"/>
                    </a:lnTo>
                    <a:lnTo>
                      <a:pt x="250031" y="280036"/>
                    </a:lnTo>
                    <a:lnTo>
                      <a:pt x="249316" y="275035"/>
                    </a:lnTo>
                    <a:lnTo>
                      <a:pt x="250031" y="269320"/>
                    </a:lnTo>
                    <a:lnTo>
                      <a:pt x="251459" y="265034"/>
                    </a:lnTo>
                    <a:lnTo>
                      <a:pt x="253603" y="261462"/>
                    </a:lnTo>
                    <a:lnTo>
                      <a:pt x="256460" y="257890"/>
                    </a:lnTo>
                    <a:lnTo>
                      <a:pt x="260032" y="255032"/>
                    </a:lnTo>
                    <a:lnTo>
                      <a:pt x="263604" y="252889"/>
                    </a:lnTo>
                    <a:lnTo>
                      <a:pt x="267890" y="251461"/>
                    </a:lnTo>
                    <a:close/>
                    <a:moveTo>
                      <a:pt x="722947" y="147876"/>
                    </a:moveTo>
                    <a:lnTo>
                      <a:pt x="770811" y="147876"/>
                    </a:lnTo>
                    <a:lnTo>
                      <a:pt x="770811" y="227171"/>
                    </a:lnTo>
                    <a:lnTo>
                      <a:pt x="722947" y="227171"/>
                    </a:lnTo>
                    <a:close/>
                    <a:moveTo>
                      <a:pt x="554355" y="143589"/>
                    </a:moveTo>
                    <a:lnTo>
                      <a:pt x="672227" y="143589"/>
                    </a:lnTo>
                    <a:lnTo>
                      <a:pt x="672941" y="281464"/>
                    </a:lnTo>
                    <a:lnTo>
                      <a:pt x="772239" y="281464"/>
                    </a:lnTo>
                    <a:lnTo>
                      <a:pt x="772239" y="358616"/>
                    </a:lnTo>
                    <a:lnTo>
                      <a:pt x="722947" y="358616"/>
                    </a:lnTo>
                    <a:lnTo>
                      <a:pt x="722947" y="410051"/>
                    </a:lnTo>
                    <a:lnTo>
                      <a:pt x="772239" y="410051"/>
                    </a:lnTo>
                    <a:lnTo>
                      <a:pt x="772239" y="485775"/>
                    </a:lnTo>
                    <a:lnTo>
                      <a:pt x="722947" y="485775"/>
                    </a:lnTo>
                    <a:lnTo>
                      <a:pt x="722947" y="537210"/>
                    </a:lnTo>
                    <a:lnTo>
                      <a:pt x="772239" y="537210"/>
                    </a:lnTo>
                    <a:lnTo>
                      <a:pt x="772239" y="770811"/>
                    </a:lnTo>
                    <a:lnTo>
                      <a:pt x="677942" y="770811"/>
                    </a:lnTo>
                    <a:lnTo>
                      <a:pt x="677942" y="699374"/>
                    </a:lnTo>
                    <a:lnTo>
                      <a:pt x="682228" y="697945"/>
                    </a:lnTo>
                    <a:lnTo>
                      <a:pt x="686514" y="696516"/>
                    </a:lnTo>
                    <a:lnTo>
                      <a:pt x="690086" y="694373"/>
                    </a:lnTo>
                    <a:lnTo>
                      <a:pt x="694372" y="692230"/>
                    </a:lnTo>
                    <a:lnTo>
                      <a:pt x="697944" y="689372"/>
                    </a:lnTo>
                    <a:lnTo>
                      <a:pt x="702230" y="686515"/>
                    </a:lnTo>
                    <a:lnTo>
                      <a:pt x="705802" y="683657"/>
                    </a:lnTo>
                    <a:lnTo>
                      <a:pt x="709374" y="680800"/>
                    </a:lnTo>
                    <a:lnTo>
                      <a:pt x="714375" y="675085"/>
                    </a:lnTo>
                    <a:lnTo>
                      <a:pt x="719375" y="667941"/>
                    </a:lnTo>
                    <a:lnTo>
                      <a:pt x="722947" y="661512"/>
                    </a:lnTo>
                    <a:lnTo>
                      <a:pt x="726519" y="654368"/>
                    </a:lnTo>
                    <a:lnTo>
                      <a:pt x="728662" y="647938"/>
                    </a:lnTo>
                    <a:lnTo>
                      <a:pt x="730805" y="639366"/>
                    </a:lnTo>
                    <a:lnTo>
                      <a:pt x="732234" y="632222"/>
                    </a:lnTo>
                    <a:lnTo>
                      <a:pt x="732948" y="624364"/>
                    </a:lnTo>
                    <a:lnTo>
                      <a:pt x="732234" y="616506"/>
                    </a:lnTo>
                    <a:lnTo>
                      <a:pt x="730805" y="608648"/>
                    </a:lnTo>
                    <a:lnTo>
                      <a:pt x="728662" y="600790"/>
                    </a:lnTo>
                    <a:lnTo>
                      <a:pt x="726519" y="593646"/>
                    </a:lnTo>
                    <a:lnTo>
                      <a:pt x="722947" y="586502"/>
                    </a:lnTo>
                    <a:lnTo>
                      <a:pt x="719375" y="580073"/>
                    </a:lnTo>
                    <a:lnTo>
                      <a:pt x="714375" y="572929"/>
                    </a:lnTo>
                    <a:lnTo>
                      <a:pt x="709374" y="567214"/>
                    </a:lnTo>
                    <a:lnTo>
                      <a:pt x="705802" y="563642"/>
                    </a:lnTo>
                    <a:lnTo>
                      <a:pt x="702230" y="560785"/>
                    </a:lnTo>
                    <a:lnTo>
                      <a:pt x="697230" y="557927"/>
                    </a:lnTo>
                    <a:lnTo>
                      <a:pt x="693658" y="555070"/>
                    </a:lnTo>
                    <a:lnTo>
                      <a:pt x="689372" y="552927"/>
                    </a:lnTo>
                    <a:lnTo>
                      <a:pt x="685085" y="550783"/>
                    </a:lnTo>
                    <a:lnTo>
                      <a:pt x="680085" y="549355"/>
                    </a:lnTo>
                    <a:lnTo>
                      <a:pt x="675799" y="547211"/>
                    </a:lnTo>
                    <a:lnTo>
                      <a:pt x="675084" y="464344"/>
                    </a:lnTo>
                    <a:lnTo>
                      <a:pt x="554355" y="345757"/>
                    </a:lnTo>
                    <a:close/>
                    <a:moveTo>
                      <a:pt x="507920" y="143589"/>
                    </a:moveTo>
                    <a:lnTo>
                      <a:pt x="507920" y="305752"/>
                    </a:lnTo>
                    <a:lnTo>
                      <a:pt x="420766" y="218598"/>
                    </a:lnTo>
                    <a:lnTo>
                      <a:pt x="420766" y="144303"/>
                    </a:lnTo>
                    <a:close/>
                    <a:moveTo>
                      <a:pt x="371476" y="143589"/>
                    </a:moveTo>
                    <a:lnTo>
                      <a:pt x="371476" y="231457"/>
                    </a:lnTo>
                    <a:lnTo>
                      <a:pt x="634366" y="497205"/>
                    </a:lnTo>
                    <a:lnTo>
                      <a:pt x="634366" y="547211"/>
                    </a:lnTo>
                    <a:lnTo>
                      <a:pt x="622221" y="551498"/>
                    </a:lnTo>
                    <a:lnTo>
                      <a:pt x="610791" y="557213"/>
                    </a:lnTo>
                    <a:lnTo>
                      <a:pt x="600076" y="565071"/>
                    </a:lnTo>
                    <a:lnTo>
                      <a:pt x="591503" y="574358"/>
                    </a:lnTo>
                    <a:lnTo>
                      <a:pt x="584360" y="585788"/>
                    </a:lnTo>
                    <a:lnTo>
                      <a:pt x="577930" y="597218"/>
                    </a:lnTo>
                    <a:lnTo>
                      <a:pt x="575073" y="610791"/>
                    </a:lnTo>
                    <a:lnTo>
                      <a:pt x="573644" y="624364"/>
                    </a:lnTo>
                    <a:lnTo>
                      <a:pt x="574358" y="632222"/>
                    </a:lnTo>
                    <a:lnTo>
                      <a:pt x="575073" y="639366"/>
                    </a:lnTo>
                    <a:lnTo>
                      <a:pt x="577216" y="647938"/>
                    </a:lnTo>
                    <a:lnTo>
                      <a:pt x="580073" y="654368"/>
                    </a:lnTo>
                    <a:lnTo>
                      <a:pt x="582931" y="661512"/>
                    </a:lnTo>
                    <a:lnTo>
                      <a:pt x="587217" y="667941"/>
                    </a:lnTo>
                    <a:lnTo>
                      <a:pt x="591503" y="675085"/>
                    </a:lnTo>
                    <a:lnTo>
                      <a:pt x="596504" y="680800"/>
                    </a:lnTo>
                    <a:lnTo>
                      <a:pt x="600790" y="684372"/>
                    </a:lnTo>
                    <a:lnTo>
                      <a:pt x="605076" y="687944"/>
                    </a:lnTo>
                    <a:lnTo>
                      <a:pt x="609363" y="691515"/>
                    </a:lnTo>
                    <a:lnTo>
                      <a:pt x="615078" y="694373"/>
                    </a:lnTo>
                    <a:lnTo>
                      <a:pt x="620078" y="697230"/>
                    </a:lnTo>
                    <a:lnTo>
                      <a:pt x="625793" y="699374"/>
                    </a:lnTo>
                    <a:lnTo>
                      <a:pt x="630794" y="700802"/>
                    </a:lnTo>
                    <a:lnTo>
                      <a:pt x="636509" y="702945"/>
                    </a:lnTo>
                    <a:lnTo>
                      <a:pt x="636509" y="770811"/>
                    </a:lnTo>
                    <a:lnTo>
                      <a:pt x="551498" y="770811"/>
                    </a:lnTo>
                    <a:lnTo>
                      <a:pt x="551498" y="705089"/>
                    </a:lnTo>
                    <a:lnTo>
                      <a:pt x="240745" y="396478"/>
                    </a:lnTo>
                    <a:lnTo>
                      <a:pt x="142161" y="396478"/>
                    </a:lnTo>
                    <a:lnTo>
                      <a:pt x="142161" y="144303"/>
                    </a:lnTo>
                    <a:lnTo>
                      <a:pt x="247174" y="144303"/>
                    </a:lnTo>
                    <a:lnTo>
                      <a:pt x="247174" y="200739"/>
                    </a:lnTo>
                    <a:lnTo>
                      <a:pt x="236458" y="205025"/>
                    </a:lnTo>
                    <a:lnTo>
                      <a:pt x="227171" y="212169"/>
                    </a:lnTo>
                    <a:lnTo>
                      <a:pt x="218599" y="220027"/>
                    </a:lnTo>
                    <a:lnTo>
                      <a:pt x="210741" y="228600"/>
                    </a:lnTo>
                    <a:lnTo>
                      <a:pt x="204311" y="239315"/>
                    </a:lnTo>
                    <a:lnTo>
                      <a:pt x="199311" y="251460"/>
                    </a:lnTo>
                    <a:lnTo>
                      <a:pt x="196453" y="263604"/>
                    </a:lnTo>
                    <a:lnTo>
                      <a:pt x="195025" y="277177"/>
                    </a:lnTo>
                    <a:lnTo>
                      <a:pt x="195739" y="285036"/>
                    </a:lnTo>
                    <a:lnTo>
                      <a:pt x="196453" y="292894"/>
                    </a:lnTo>
                    <a:lnTo>
                      <a:pt x="198596" y="300037"/>
                    </a:lnTo>
                    <a:lnTo>
                      <a:pt x="200740" y="307896"/>
                    </a:lnTo>
                    <a:lnTo>
                      <a:pt x="204311" y="315039"/>
                    </a:lnTo>
                    <a:lnTo>
                      <a:pt x="207883" y="321469"/>
                    </a:lnTo>
                    <a:lnTo>
                      <a:pt x="212884" y="327898"/>
                    </a:lnTo>
                    <a:lnTo>
                      <a:pt x="218599" y="333613"/>
                    </a:lnTo>
                    <a:lnTo>
                      <a:pt x="224314" y="339328"/>
                    </a:lnTo>
                    <a:lnTo>
                      <a:pt x="230029" y="343614"/>
                    </a:lnTo>
                    <a:lnTo>
                      <a:pt x="237173" y="347901"/>
                    </a:lnTo>
                    <a:lnTo>
                      <a:pt x="243602" y="350758"/>
                    </a:lnTo>
                    <a:lnTo>
                      <a:pt x="251461" y="353616"/>
                    </a:lnTo>
                    <a:lnTo>
                      <a:pt x="259319" y="355759"/>
                    </a:lnTo>
                    <a:lnTo>
                      <a:pt x="266463" y="356473"/>
                    </a:lnTo>
                    <a:lnTo>
                      <a:pt x="274321" y="357188"/>
                    </a:lnTo>
                    <a:lnTo>
                      <a:pt x="280750" y="357188"/>
                    </a:lnTo>
                    <a:lnTo>
                      <a:pt x="286465" y="356473"/>
                    </a:lnTo>
                    <a:lnTo>
                      <a:pt x="291466" y="355759"/>
                    </a:lnTo>
                    <a:lnTo>
                      <a:pt x="297181" y="354330"/>
                    </a:lnTo>
                    <a:lnTo>
                      <a:pt x="302181" y="352187"/>
                    </a:lnTo>
                    <a:lnTo>
                      <a:pt x="307896" y="350044"/>
                    </a:lnTo>
                    <a:lnTo>
                      <a:pt x="312183" y="347901"/>
                    </a:lnTo>
                    <a:lnTo>
                      <a:pt x="317183" y="345043"/>
                    </a:lnTo>
                    <a:lnTo>
                      <a:pt x="540068" y="567214"/>
                    </a:lnTo>
                    <a:lnTo>
                      <a:pt x="537925" y="507921"/>
                    </a:lnTo>
                    <a:lnTo>
                      <a:pt x="345044" y="315039"/>
                    </a:lnTo>
                    <a:lnTo>
                      <a:pt x="348616" y="306467"/>
                    </a:lnTo>
                    <a:lnTo>
                      <a:pt x="352188" y="296466"/>
                    </a:lnTo>
                    <a:lnTo>
                      <a:pt x="353616" y="287179"/>
                    </a:lnTo>
                    <a:lnTo>
                      <a:pt x="354331" y="277177"/>
                    </a:lnTo>
                    <a:lnTo>
                      <a:pt x="353616" y="268605"/>
                    </a:lnTo>
                    <a:lnTo>
                      <a:pt x="352902" y="261461"/>
                    </a:lnTo>
                    <a:lnTo>
                      <a:pt x="350759" y="253603"/>
                    </a:lnTo>
                    <a:lnTo>
                      <a:pt x="348616" y="246459"/>
                    </a:lnTo>
                    <a:lnTo>
                      <a:pt x="345044" y="239315"/>
                    </a:lnTo>
                    <a:lnTo>
                      <a:pt x="341472" y="232886"/>
                    </a:lnTo>
                    <a:lnTo>
                      <a:pt x="336471" y="226456"/>
                    </a:lnTo>
                    <a:lnTo>
                      <a:pt x="330756" y="220741"/>
                    </a:lnTo>
                    <a:lnTo>
                      <a:pt x="327185" y="217170"/>
                    </a:lnTo>
                    <a:lnTo>
                      <a:pt x="322898" y="213598"/>
                    </a:lnTo>
                    <a:lnTo>
                      <a:pt x="318612" y="210026"/>
                    </a:lnTo>
                    <a:lnTo>
                      <a:pt x="313611" y="207168"/>
                    </a:lnTo>
                    <a:lnTo>
                      <a:pt x="309325" y="205025"/>
                    </a:lnTo>
                    <a:lnTo>
                      <a:pt x="303610" y="202882"/>
                    </a:lnTo>
                    <a:lnTo>
                      <a:pt x="298610" y="201453"/>
                    </a:lnTo>
                    <a:lnTo>
                      <a:pt x="293609" y="200025"/>
                    </a:lnTo>
                    <a:lnTo>
                      <a:pt x="293609" y="144303"/>
                    </a:lnTo>
                    <a:close/>
                    <a:moveTo>
                      <a:pt x="55998" y="55998"/>
                    </a:moveTo>
                    <a:lnTo>
                      <a:pt x="55998" y="858402"/>
                    </a:lnTo>
                    <a:lnTo>
                      <a:pt x="858402" y="858402"/>
                    </a:lnTo>
                    <a:lnTo>
                      <a:pt x="858402" y="55998"/>
                    </a:lnTo>
                    <a:close/>
                    <a:moveTo>
                      <a:pt x="0" y="0"/>
                    </a:moveTo>
                    <a:lnTo>
                      <a:pt x="914400" y="0"/>
                    </a:lnTo>
                    <a:lnTo>
                      <a:pt x="914400" y="914400"/>
                    </a:lnTo>
                    <a:lnTo>
                      <a:pt x="0" y="914400"/>
                    </a:lnTo>
                    <a:close/>
                  </a:path>
                </a:pathLst>
              </a:custGeom>
              <a:solidFill>
                <a:schemeClr val="bg2">
                  <a:lumMod val="20000"/>
                  <a:lumOff val="80000"/>
                </a:schemeClr>
              </a:solidFill>
              <a:ln>
                <a:noFill/>
              </a:ln>
            </p:spPr>
            <p:txBody>
              <a:bodyPr vert="horz" wrap="square" lIns="731416" tIns="35840" rIns="71681" bIns="35840" numCol="1" anchor="ctr" anchorCtr="0" compatLnSpc="1">
                <a:prstTxWarp prst="textNoShape">
                  <a:avLst/>
                </a:prstTxWarp>
              </a:bodyPr>
              <a:lstStyle/>
              <a:p>
                <a:pPr defTabSz="731087">
                  <a:lnSpc>
                    <a:spcPct val="90000"/>
                  </a:lnSpc>
                </a:pPr>
                <a:endParaRPr lang="en-US" sz="1020" dirty="0">
                  <a:gradFill>
                    <a:gsLst>
                      <a:gs pos="1250">
                        <a:srgbClr val="FFFFFF"/>
                      </a:gs>
                      <a:gs pos="99000">
                        <a:srgbClr val="FFFFFF"/>
                      </a:gs>
                    </a:gsLst>
                    <a:lin ang="5400000" scaled="0"/>
                  </a:gradFill>
                </a:endParaRPr>
              </a:p>
            </p:txBody>
          </p:sp>
        </p:grpSp>
        <p:sp>
          <p:nvSpPr>
            <p:cNvPr id="6" name="Can 5"/>
            <p:cNvSpPr/>
            <p:nvPr/>
          </p:nvSpPr>
          <p:spPr bwMode="auto">
            <a:xfrm>
              <a:off x="7073203" y="3511371"/>
              <a:ext cx="1991333" cy="886059"/>
            </a:xfrm>
            <a:prstGeom prst="can">
              <a:avLst/>
            </a:prstGeom>
            <a:noFill/>
            <a:ln w="15875">
              <a:solidFill>
                <a:schemeClr val="accent4"/>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501763" tIns="116972" rIns="146215" bIns="116972" numCol="1" spcCol="0" rtlCol="0" fromWordArt="0" anchor="t" anchorCtr="0" forceAA="0" compatLnSpc="1">
              <a:prstTxWarp prst="textNoShape">
                <a:avLst/>
              </a:prstTxWarp>
              <a:noAutofit/>
            </a:bodyPr>
            <a:lstStyle/>
            <a:p>
              <a:pPr defTabSz="745463" fontAlgn="base">
                <a:lnSpc>
                  <a:spcPct val="90000"/>
                </a:lnSpc>
                <a:spcBef>
                  <a:spcPct val="0"/>
                </a:spcBef>
                <a:spcAft>
                  <a:spcPct val="0"/>
                </a:spcAft>
              </a:pPr>
              <a:endParaRPr lang="en-US" sz="1020" spc="-16" dirty="0" err="1">
                <a:gradFill>
                  <a:gsLst>
                    <a:gs pos="1250">
                      <a:srgbClr val="FFFFFF"/>
                    </a:gs>
                    <a:gs pos="99000">
                      <a:srgbClr val="FFFFFF"/>
                    </a:gs>
                  </a:gsLst>
                  <a:lin ang="5400000" scaled="0"/>
                </a:gradFill>
                <a:ea typeface="Segoe UI" pitchFamily="34" charset="0"/>
                <a:cs typeface="Segoe UI" pitchFamily="34" charset="0"/>
              </a:endParaRPr>
            </a:p>
          </p:txBody>
        </p:sp>
        <p:sp>
          <p:nvSpPr>
            <p:cNvPr id="97" name="Freeform 5"/>
            <p:cNvSpPr>
              <a:spLocks noChangeAspect="1" noEditPoints="1"/>
            </p:cNvSpPr>
            <p:nvPr/>
          </p:nvSpPr>
          <p:spPr bwMode="auto">
            <a:xfrm>
              <a:off x="7837776" y="3811492"/>
              <a:ext cx="320450" cy="433680"/>
            </a:xfrm>
            <a:custGeom>
              <a:avLst/>
              <a:gdLst>
                <a:gd name="T0" fmla="*/ 1304 w 1461"/>
                <a:gd name="T1" fmla="*/ 119 h 1972"/>
                <a:gd name="T2" fmla="*/ 1216 w 1461"/>
                <a:gd name="T3" fmla="*/ 15 h 1972"/>
                <a:gd name="T4" fmla="*/ 277 w 1461"/>
                <a:gd name="T5" fmla="*/ 0 h 1972"/>
                <a:gd name="T6" fmla="*/ 56 w 1461"/>
                <a:gd name="T7" fmla="*/ 155 h 1972"/>
                <a:gd name="T8" fmla="*/ 157 w 1461"/>
                <a:gd name="T9" fmla="*/ 119 h 1972"/>
                <a:gd name="T10" fmla="*/ 157 w 1461"/>
                <a:gd name="T11" fmla="*/ 163 h 1972"/>
                <a:gd name="T12" fmla="*/ 0 w 1461"/>
                <a:gd name="T13" fmla="*/ 1814 h 1972"/>
                <a:gd name="T14" fmla="*/ 1304 w 1461"/>
                <a:gd name="T15" fmla="*/ 1972 h 1972"/>
                <a:gd name="T16" fmla="*/ 1461 w 1461"/>
                <a:gd name="T17" fmla="*/ 320 h 1972"/>
                <a:gd name="T18" fmla="*/ 1373 w 1461"/>
                <a:gd name="T19" fmla="*/ 1814 h 1972"/>
                <a:gd name="T20" fmla="*/ 157 w 1461"/>
                <a:gd name="T21" fmla="*/ 1884 h 1972"/>
                <a:gd name="T22" fmla="*/ 87 w 1461"/>
                <a:gd name="T23" fmla="*/ 320 h 1972"/>
                <a:gd name="T24" fmla="*/ 1304 w 1461"/>
                <a:gd name="T25" fmla="*/ 251 h 1972"/>
                <a:gd name="T26" fmla="*/ 1373 w 1461"/>
                <a:gd name="T27" fmla="*/ 1814 h 1972"/>
                <a:gd name="T28" fmla="*/ 731 w 1461"/>
                <a:gd name="T29" fmla="*/ 426 h 1972"/>
                <a:gd name="T30" fmla="*/ 379 w 1461"/>
                <a:gd name="T31" fmla="*/ 1313 h 1972"/>
                <a:gd name="T32" fmla="*/ 590 w 1461"/>
                <a:gd name="T33" fmla="*/ 1164 h 1972"/>
                <a:gd name="T34" fmla="*/ 673 w 1461"/>
                <a:gd name="T35" fmla="*/ 1345 h 1972"/>
                <a:gd name="T36" fmla="*/ 731 w 1461"/>
                <a:gd name="T37" fmla="*/ 1452 h 1972"/>
                <a:gd name="T38" fmla="*/ 731 w 1461"/>
                <a:gd name="T39" fmla="*/ 426 h 1972"/>
                <a:gd name="T40" fmla="*/ 579 w 1461"/>
                <a:gd name="T41" fmla="*/ 939 h 1972"/>
                <a:gd name="T42" fmla="*/ 883 w 1461"/>
                <a:gd name="T43" fmla="*/ 939 h 1972"/>
                <a:gd name="T44" fmla="*/ 621 w 1461"/>
                <a:gd name="T45" fmla="*/ 1214 h 1972"/>
                <a:gd name="T46" fmla="*/ 510 w 1461"/>
                <a:gd name="T47" fmla="*/ 1241 h 1972"/>
                <a:gd name="T48" fmla="*/ 245 w 1461"/>
                <a:gd name="T49" fmla="*/ 1502 h 1972"/>
                <a:gd name="T50" fmla="*/ 313 w 1461"/>
                <a:gd name="T51" fmla="*/ 1799 h 1972"/>
                <a:gd name="T52" fmla="*/ 588 w 1461"/>
                <a:gd name="T53" fmla="*/ 1433 h 1972"/>
                <a:gd name="T54" fmla="*/ 621 w 1461"/>
                <a:gd name="T55" fmla="*/ 1214 h 1972"/>
                <a:gd name="T56" fmla="*/ 275 w 1461"/>
                <a:gd name="T57" fmla="*/ 1713 h 1972"/>
                <a:gd name="T58" fmla="*/ 359 w 1461"/>
                <a:gd name="T59" fmla="*/ 1592 h 1972"/>
                <a:gd name="T60" fmla="*/ 231 w 1461"/>
                <a:gd name="T61" fmla="*/ 340 h 1972"/>
                <a:gd name="T62" fmla="*/ 136 w 1461"/>
                <a:gd name="T63" fmla="*/ 340 h 1972"/>
                <a:gd name="T64" fmla="*/ 231 w 1461"/>
                <a:gd name="T65" fmla="*/ 340 h 1972"/>
                <a:gd name="T66" fmla="*/ 1236 w 1461"/>
                <a:gd name="T67" fmla="*/ 340 h 1972"/>
                <a:gd name="T68" fmla="*/ 1331 w 1461"/>
                <a:gd name="T69" fmla="*/ 340 h 1972"/>
                <a:gd name="T70" fmla="*/ 1283 w 1461"/>
                <a:gd name="T71" fmla="*/ 1742 h 1972"/>
                <a:gd name="T72" fmla="*/ 1283 w 1461"/>
                <a:gd name="T73" fmla="*/ 1838 h 1972"/>
                <a:gd name="T74" fmla="*/ 1283 w 1461"/>
                <a:gd name="T75" fmla="*/ 1742 h 19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461" h="1972">
                  <a:moveTo>
                    <a:pt x="157" y="119"/>
                  </a:moveTo>
                  <a:cubicBezTo>
                    <a:pt x="1304" y="119"/>
                    <a:pt x="1304" y="119"/>
                    <a:pt x="1304" y="119"/>
                  </a:cubicBezTo>
                  <a:cubicBezTo>
                    <a:pt x="1325" y="119"/>
                    <a:pt x="1346" y="123"/>
                    <a:pt x="1365" y="131"/>
                  </a:cubicBezTo>
                  <a:cubicBezTo>
                    <a:pt x="1216" y="15"/>
                    <a:pt x="1216" y="15"/>
                    <a:pt x="1216" y="15"/>
                  </a:cubicBezTo>
                  <a:cubicBezTo>
                    <a:pt x="1206" y="6"/>
                    <a:pt x="1187" y="0"/>
                    <a:pt x="1174" y="0"/>
                  </a:cubicBezTo>
                  <a:cubicBezTo>
                    <a:pt x="277" y="0"/>
                    <a:pt x="277" y="0"/>
                    <a:pt x="277" y="0"/>
                  </a:cubicBezTo>
                  <a:cubicBezTo>
                    <a:pt x="264" y="0"/>
                    <a:pt x="245" y="6"/>
                    <a:pt x="235" y="15"/>
                  </a:cubicBezTo>
                  <a:cubicBezTo>
                    <a:pt x="56" y="155"/>
                    <a:pt x="56" y="155"/>
                    <a:pt x="56" y="155"/>
                  </a:cubicBezTo>
                  <a:cubicBezTo>
                    <a:pt x="58" y="155"/>
                    <a:pt x="58" y="155"/>
                    <a:pt x="58" y="155"/>
                  </a:cubicBezTo>
                  <a:cubicBezTo>
                    <a:pt x="85" y="132"/>
                    <a:pt x="119" y="119"/>
                    <a:pt x="157" y="119"/>
                  </a:cubicBezTo>
                  <a:close/>
                  <a:moveTo>
                    <a:pt x="1304" y="163"/>
                  </a:moveTo>
                  <a:cubicBezTo>
                    <a:pt x="157" y="163"/>
                    <a:pt x="157" y="163"/>
                    <a:pt x="157" y="163"/>
                  </a:cubicBezTo>
                  <a:cubicBezTo>
                    <a:pt x="70" y="163"/>
                    <a:pt x="0" y="234"/>
                    <a:pt x="0" y="320"/>
                  </a:cubicBezTo>
                  <a:cubicBezTo>
                    <a:pt x="0" y="1814"/>
                    <a:pt x="0" y="1814"/>
                    <a:pt x="0" y="1814"/>
                  </a:cubicBezTo>
                  <a:cubicBezTo>
                    <a:pt x="0" y="1901"/>
                    <a:pt x="70" y="1972"/>
                    <a:pt x="157" y="1972"/>
                  </a:cubicBezTo>
                  <a:cubicBezTo>
                    <a:pt x="1304" y="1972"/>
                    <a:pt x="1304" y="1972"/>
                    <a:pt x="1304" y="1972"/>
                  </a:cubicBezTo>
                  <a:cubicBezTo>
                    <a:pt x="1391" y="1972"/>
                    <a:pt x="1461" y="1901"/>
                    <a:pt x="1461" y="1814"/>
                  </a:cubicBezTo>
                  <a:cubicBezTo>
                    <a:pt x="1461" y="320"/>
                    <a:pt x="1461" y="320"/>
                    <a:pt x="1461" y="320"/>
                  </a:cubicBezTo>
                  <a:cubicBezTo>
                    <a:pt x="1461" y="234"/>
                    <a:pt x="1391" y="163"/>
                    <a:pt x="1304" y="163"/>
                  </a:cubicBezTo>
                  <a:close/>
                  <a:moveTo>
                    <a:pt x="1373" y="1814"/>
                  </a:moveTo>
                  <a:cubicBezTo>
                    <a:pt x="1373" y="1852"/>
                    <a:pt x="1343" y="1884"/>
                    <a:pt x="1304" y="1884"/>
                  </a:cubicBezTo>
                  <a:cubicBezTo>
                    <a:pt x="157" y="1884"/>
                    <a:pt x="157" y="1884"/>
                    <a:pt x="157" y="1884"/>
                  </a:cubicBezTo>
                  <a:cubicBezTo>
                    <a:pt x="119" y="1884"/>
                    <a:pt x="87" y="1852"/>
                    <a:pt x="87" y="1814"/>
                  </a:cubicBezTo>
                  <a:cubicBezTo>
                    <a:pt x="87" y="320"/>
                    <a:pt x="87" y="320"/>
                    <a:pt x="87" y="320"/>
                  </a:cubicBezTo>
                  <a:cubicBezTo>
                    <a:pt x="87" y="282"/>
                    <a:pt x="119" y="251"/>
                    <a:pt x="157" y="251"/>
                  </a:cubicBezTo>
                  <a:cubicBezTo>
                    <a:pt x="1304" y="251"/>
                    <a:pt x="1304" y="251"/>
                    <a:pt x="1304" y="251"/>
                  </a:cubicBezTo>
                  <a:cubicBezTo>
                    <a:pt x="1343" y="251"/>
                    <a:pt x="1373" y="282"/>
                    <a:pt x="1373" y="320"/>
                  </a:cubicBezTo>
                  <a:cubicBezTo>
                    <a:pt x="1373" y="1814"/>
                    <a:pt x="1373" y="1814"/>
                    <a:pt x="1373" y="1814"/>
                  </a:cubicBezTo>
                  <a:cubicBezTo>
                    <a:pt x="1373" y="1814"/>
                    <a:pt x="1373" y="1814"/>
                    <a:pt x="1373" y="1814"/>
                  </a:cubicBezTo>
                  <a:close/>
                  <a:moveTo>
                    <a:pt x="731" y="426"/>
                  </a:moveTo>
                  <a:cubicBezTo>
                    <a:pt x="447" y="426"/>
                    <a:pt x="218" y="656"/>
                    <a:pt x="218" y="939"/>
                  </a:cubicBezTo>
                  <a:cubicBezTo>
                    <a:pt x="218" y="1087"/>
                    <a:pt x="279" y="1219"/>
                    <a:pt x="379" y="1313"/>
                  </a:cubicBezTo>
                  <a:cubicBezTo>
                    <a:pt x="481" y="1212"/>
                    <a:pt x="481" y="1212"/>
                    <a:pt x="481" y="1212"/>
                  </a:cubicBezTo>
                  <a:cubicBezTo>
                    <a:pt x="511" y="1181"/>
                    <a:pt x="552" y="1164"/>
                    <a:pt x="590" y="1164"/>
                  </a:cubicBezTo>
                  <a:cubicBezTo>
                    <a:pt x="610" y="1164"/>
                    <a:pt x="629" y="1169"/>
                    <a:pt x="645" y="1180"/>
                  </a:cubicBezTo>
                  <a:cubicBezTo>
                    <a:pt x="689" y="1210"/>
                    <a:pt x="701" y="1281"/>
                    <a:pt x="673" y="1345"/>
                  </a:cubicBezTo>
                  <a:cubicBezTo>
                    <a:pt x="629" y="1443"/>
                    <a:pt x="629" y="1443"/>
                    <a:pt x="629" y="1443"/>
                  </a:cubicBezTo>
                  <a:cubicBezTo>
                    <a:pt x="661" y="1449"/>
                    <a:pt x="696" y="1452"/>
                    <a:pt x="731" y="1452"/>
                  </a:cubicBezTo>
                  <a:cubicBezTo>
                    <a:pt x="1014" y="1452"/>
                    <a:pt x="1244" y="1223"/>
                    <a:pt x="1244" y="939"/>
                  </a:cubicBezTo>
                  <a:cubicBezTo>
                    <a:pt x="1244" y="656"/>
                    <a:pt x="1014" y="426"/>
                    <a:pt x="731" y="426"/>
                  </a:cubicBezTo>
                  <a:close/>
                  <a:moveTo>
                    <a:pt x="731" y="1091"/>
                  </a:moveTo>
                  <a:cubicBezTo>
                    <a:pt x="647" y="1091"/>
                    <a:pt x="579" y="1024"/>
                    <a:pt x="579" y="939"/>
                  </a:cubicBezTo>
                  <a:cubicBezTo>
                    <a:pt x="579" y="855"/>
                    <a:pt x="647" y="787"/>
                    <a:pt x="731" y="787"/>
                  </a:cubicBezTo>
                  <a:cubicBezTo>
                    <a:pt x="814" y="787"/>
                    <a:pt x="883" y="855"/>
                    <a:pt x="883" y="939"/>
                  </a:cubicBezTo>
                  <a:cubicBezTo>
                    <a:pt x="883" y="1024"/>
                    <a:pt x="814" y="1091"/>
                    <a:pt x="731" y="1091"/>
                  </a:cubicBezTo>
                  <a:close/>
                  <a:moveTo>
                    <a:pt x="621" y="1214"/>
                  </a:moveTo>
                  <a:cubicBezTo>
                    <a:pt x="613" y="1207"/>
                    <a:pt x="601" y="1205"/>
                    <a:pt x="590" y="1205"/>
                  </a:cubicBezTo>
                  <a:cubicBezTo>
                    <a:pt x="563" y="1205"/>
                    <a:pt x="534" y="1217"/>
                    <a:pt x="510" y="1241"/>
                  </a:cubicBezTo>
                  <a:cubicBezTo>
                    <a:pt x="410" y="1340"/>
                    <a:pt x="410" y="1340"/>
                    <a:pt x="410" y="1340"/>
                  </a:cubicBezTo>
                  <a:cubicBezTo>
                    <a:pt x="245" y="1502"/>
                    <a:pt x="245" y="1502"/>
                    <a:pt x="245" y="1502"/>
                  </a:cubicBezTo>
                  <a:cubicBezTo>
                    <a:pt x="153" y="1593"/>
                    <a:pt x="148" y="1715"/>
                    <a:pt x="233" y="1774"/>
                  </a:cubicBezTo>
                  <a:cubicBezTo>
                    <a:pt x="258" y="1791"/>
                    <a:pt x="285" y="1799"/>
                    <a:pt x="313" y="1799"/>
                  </a:cubicBezTo>
                  <a:cubicBezTo>
                    <a:pt x="379" y="1799"/>
                    <a:pt x="446" y="1751"/>
                    <a:pt x="483" y="1667"/>
                  </a:cubicBezTo>
                  <a:cubicBezTo>
                    <a:pt x="588" y="1433"/>
                    <a:pt x="588" y="1433"/>
                    <a:pt x="588" y="1433"/>
                  </a:cubicBezTo>
                  <a:cubicBezTo>
                    <a:pt x="635" y="1328"/>
                    <a:pt x="635" y="1328"/>
                    <a:pt x="635" y="1328"/>
                  </a:cubicBezTo>
                  <a:cubicBezTo>
                    <a:pt x="655" y="1283"/>
                    <a:pt x="648" y="1233"/>
                    <a:pt x="621" y="1214"/>
                  </a:cubicBezTo>
                  <a:close/>
                  <a:moveTo>
                    <a:pt x="378" y="1694"/>
                  </a:moveTo>
                  <a:cubicBezTo>
                    <a:pt x="354" y="1728"/>
                    <a:pt x="308" y="1737"/>
                    <a:pt x="275" y="1713"/>
                  </a:cubicBezTo>
                  <a:cubicBezTo>
                    <a:pt x="241" y="1690"/>
                    <a:pt x="233" y="1644"/>
                    <a:pt x="257" y="1611"/>
                  </a:cubicBezTo>
                  <a:cubicBezTo>
                    <a:pt x="280" y="1577"/>
                    <a:pt x="325" y="1569"/>
                    <a:pt x="359" y="1592"/>
                  </a:cubicBezTo>
                  <a:cubicBezTo>
                    <a:pt x="392" y="1615"/>
                    <a:pt x="400" y="1662"/>
                    <a:pt x="378" y="1694"/>
                  </a:cubicBezTo>
                  <a:close/>
                  <a:moveTo>
                    <a:pt x="231" y="340"/>
                  </a:moveTo>
                  <a:cubicBezTo>
                    <a:pt x="231" y="313"/>
                    <a:pt x="210" y="292"/>
                    <a:pt x="184" y="292"/>
                  </a:cubicBezTo>
                  <a:cubicBezTo>
                    <a:pt x="157" y="292"/>
                    <a:pt x="136" y="313"/>
                    <a:pt x="136" y="340"/>
                  </a:cubicBezTo>
                  <a:cubicBezTo>
                    <a:pt x="136" y="367"/>
                    <a:pt x="157" y="387"/>
                    <a:pt x="184" y="387"/>
                  </a:cubicBezTo>
                  <a:cubicBezTo>
                    <a:pt x="210" y="387"/>
                    <a:pt x="231" y="367"/>
                    <a:pt x="231" y="340"/>
                  </a:cubicBezTo>
                  <a:close/>
                  <a:moveTo>
                    <a:pt x="1283" y="292"/>
                  </a:moveTo>
                  <a:cubicBezTo>
                    <a:pt x="1257" y="292"/>
                    <a:pt x="1236" y="313"/>
                    <a:pt x="1236" y="340"/>
                  </a:cubicBezTo>
                  <a:cubicBezTo>
                    <a:pt x="1236" y="367"/>
                    <a:pt x="1257" y="387"/>
                    <a:pt x="1283" y="387"/>
                  </a:cubicBezTo>
                  <a:cubicBezTo>
                    <a:pt x="1310" y="387"/>
                    <a:pt x="1331" y="367"/>
                    <a:pt x="1331" y="340"/>
                  </a:cubicBezTo>
                  <a:cubicBezTo>
                    <a:pt x="1331" y="313"/>
                    <a:pt x="1310" y="292"/>
                    <a:pt x="1283" y="292"/>
                  </a:cubicBezTo>
                  <a:close/>
                  <a:moveTo>
                    <a:pt x="1283" y="1742"/>
                  </a:moveTo>
                  <a:cubicBezTo>
                    <a:pt x="1257" y="1742"/>
                    <a:pt x="1236" y="1764"/>
                    <a:pt x="1236" y="1790"/>
                  </a:cubicBezTo>
                  <a:cubicBezTo>
                    <a:pt x="1236" y="1816"/>
                    <a:pt x="1257" y="1838"/>
                    <a:pt x="1283" y="1838"/>
                  </a:cubicBezTo>
                  <a:cubicBezTo>
                    <a:pt x="1310" y="1838"/>
                    <a:pt x="1331" y="1816"/>
                    <a:pt x="1331" y="1790"/>
                  </a:cubicBezTo>
                  <a:cubicBezTo>
                    <a:pt x="1331" y="1764"/>
                    <a:pt x="1310" y="1742"/>
                    <a:pt x="1283" y="1742"/>
                  </a:cubicBezTo>
                  <a:close/>
                </a:path>
              </a:pathLst>
            </a:custGeom>
            <a:solidFill>
              <a:schemeClr val="tx1"/>
            </a:solidFill>
            <a:ln>
              <a:noFill/>
            </a:ln>
          </p:spPr>
          <p:txBody>
            <a:bodyPr wrap="square" lIns="146262" tIns="146262" rIns="146262" bIns="146262" rtlCol="0">
              <a:noAutofit/>
            </a:bodyPr>
            <a:lstStyle/>
            <a:p>
              <a:pPr defTabSz="932204">
                <a:lnSpc>
                  <a:spcPts val="3060"/>
                </a:lnSpc>
                <a:spcBef>
                  <a:spcPts val="300"/>
                </a:spcBef>
                <a:defRPr/>
              </a:pPr>
              <a:endParaRPr lang="en-US" sz="1020" kern="0">
                <a:gradFill>
                  <a:gsLst>
                    <a:gs pos="1250">
                      <a:srgbClr val="FFFFFF"/>
                    </a:gs>
                    <a:gs pos="99000">
                      <a:srgbClr val="FFFFFF"/>
                    </a:gs>
                  </a:gsLst>
                  <a:lin ang="5400000" scaled="0"/>
                </a:gradFill>
              </a:endParaRPr>
            </a:p>
          </p:txBody>
        </p:sp>
        <p:sp>
          <p:nvSpPr>
            <p:cNvPr id="13" name="Rectangle 12"/>
            <p:cNvSpPr/>
            <p:nvPr/>
          </p:nvSpPr>
          <p:spPr>
            <a:xfrm>
              <a:off x="8153585" y="3860329"/>
              <a:ext cx="865527" cy="254298"/>
            </a:xfrm>
            <a:prstGeom prst="rect">
              <a:avLst/>
            </a:prstGeom>
          </p:spPr>
          <p:txBody>
            <a:bodyPr wrap="square">
              <a:spAutoFit/>
            </a:bodyPr>
            <a:lstStyle/>
            <a:p>
              <a:pPr defTabSz="932597"/>
              <a:r>
                <a:rPr lang="en-US" sz="1020" spc="-16" dirty="0">
                  <a:gradFill>
                    <a:gsLst>
                      <a:gs pos="1250">
                        <a:srgbClr val="002050"/>
                      </a:gs>
                      <a:gs pos="99000">
                        <a:srgbClr val="002050"/>
                      </a:gs>
                    </a:gsLst>
                    <a:lin ang="5400000" scaled="0"/>
                  </a:gradFill>
                  <a:ea typeface="Segoe UI" pitchFamily="34" charset="0"/>
                  <a:cs typeface="Segoe UI" pitchFamily="34" charset="0"/>
                </a:rPr>
                <a:t>Storage</a:t>
              </a:r>
              <a:endParaRPr lang="en-US" sz="1020" dirty="0">
                <a:gradFill>
                  <a:gsLst>
                    <a:gs pos="1250">
                      <a:srgbClr val="002050"/>
                    </a:gs>
                    <a:gs pos="99000">
                      <a:srgbClr val="002050"/>
                    </a:gs>
                  </a:gsLst>
                  <a:lin ang="5400000" scaled="0"/>
                </a:gradFill>
              </a:endParaRPr>
            </a:p>
          </p:txBody>
        </p:sp>
        <p:sp>
          <p:nvSpPr>
            <p:cNvPr id="51" name="Rectangle 50"/>
            <p:cNvSpPr/>
            <p:nvPr/>
          </p:nvSpPr>
          <p:spPr>
            <a:xfrm>
              <a:off x="5130185" y="1908600"/>
              <a:ext cx="1454377" cy="1505310"/>
            </a:xfrm>
            <a:prstGeom prst="rect">
              <a:avLst/>
            </a:prstGeom>
            <a:solidFill>
              <a:srgbClr val="333333"/>
            </a:solidFill>
            <a:ln w="12700" cap="rnd">
              <a:noFill/>
              <a:prstDash val="sysDot"/>
              <a:round/>
            </a:ln>
          </p:spPr>
          <p:style>
            <a:lnRef idx="2">
              <a:schemeClr val="accent1">
                <a:shade val="50000"/>
              </a:schemeClr>
            </a:lnRef>
            <a:fillRef idx="1">
              <a:schemeClr val="accent1"/>
            </a:fillRef>
            <a:effectRef idx="0">
              <a:schemeClr val="accent1"/>
            </a:effectRef>
            <a:fontRef idx="minor">
              <a:schemeClr val="lt1"/>
            </a:fontRef>
          </p:style>
          <p:txBody>
            <a:bodyPr lIns="182854" tIns="91427" rIns="182854" bIns="91427" rtlCol="0" anchor="t" anchorCtr="0"/>
            <a:lstStyle/>
            <a:p>
              <a:pPr defTabSz="932597"/>
              <a:r>
                <a:rPr lang="en-US" sz="1632" dirty="0">
                  <a:gradFill>
                    <a:gsLst>
                      <a:gs pos="1250">
                        <a:srgbClr val="FFFFFF"/>
                      </a:gs>
                      <a:gs pos="99000">
                        <a:srgbClr val="FFFFFF"/>
                      </a:gs>
                    </a:gsLst>
                    <a:lin ang="5400000" scaled="0"/>
                  </a:gradFill>
                </a:rPr>
                <a:t>Host OS</a:t>
              </a:r>
            </a:p>
          </p:txBody>
        </p:sp>
        <p:sp>
          <p:nvSpPr>
            <p:cNvPr id="62" name="Rectangle 61"/>
            <p:cNvSpPr/>
            <p:nvPr/>
          </p:nvSpPr>
          <p:spPr>
            <a:xfrm>
              <a:off x="6641804" y="1908600"/>
              <a:ext cx="2776538" cy="1505310"/>
            </a:xfrm>
            <a:prstGeom prst="rect">
              <a:avLst/>
            </a:prstGeom>
            <a:solidFill>
              <a:srgbClr val="333333"/>
            </a:solidFill>
            <a:ln w="12700" cap="rnd">
              <a:noFill/>
              <a:prstDash val="sysDot"/>
              <a:round/>
            </a:ln>
          </p:spPr>
          <p:style>
            <a:lnRef idx="2">
              <a:schemeClr val="accent1">
                <a:shade val="50000"/>
              </a:schemeClr>
            </a:lnRef>
            <a:fillRef idx="1">
              <a:schemeClr val="accent1"/>
            </a:fillRef>
            <a:effectRef idx="0">
              <a:schemeClr val="accent1"/>
            </a:effectRef>
            <a:fontRef idx="minor">
              <a:schemeClr val="lt1"/>
            </a:fontRef>
          </p:style>
          <p:txBody>
            <a:bodyPr lIns="182854" tIns="91427" rIns="182854" bIns="91427" rtlCol="0" anchor="t" anchorCtr="0"/>
            <a:lstStyle/>
            <a:p>
              <a:pPr defTabSz="932597"/>
              <a:r>
                <a:rPr lang="en-US" sz="1632" dirty="0">
                  <a:gradFill>
                    <a:gsLst>
                      <a:gs pos="1250">
                        <a:srgbClr val="FFFFFF"/>
                      </a:gs>
                      <a:gs pos="99000">
                        <a:srgbClr val="FFFFFF"/>
                      </a:gs>
                    </a:gsLst>
                    <a:lin ang="5400000" scaled="0"/>
                  </a:gradFill>
                </a:rPr>
                <a:t>Customer</a:t>
              </a:r>
            </a:p>
          </p:txBody>
        </p:sp>
        <p:sp>
          <p:nvSpPr>
            <p:cNvPr id="66" name="Rectangle 65"/>
            <p:cNvSpPr/>
            <p:nvPr/>
          </p:nvSpPr>
          <p:spPr>
            <a:xfrm>
              <a:off x="6861552" y="2300422"/>
              <a:ext cx="1057729" cy="925513"/>
            </a:xfrm>
            <a:prstGeom prst="rect">
              <a:avLst/>
            </a:prstGeom>
            <a:solidFill>
              <a:schemeClr val="accent2"/>
            </a:solidFill>
            <a:ln w="19050" cap="rnd">
              <a:noFill/>
              <a:prstDash val="sysDot"/>
              <a:round/>
            </a:ln>
          </p:spPr>
          <p:style>
            <a:lnRef idx="2">
              <a:schemeClr val="accent1">
                <a:shade val="50000"/>
              </a:schemeClr>
            </a:lnRef>
            <a:fillRef idx="1">
              <a:schemeClr val="accent1"/>
            </a:fillRef>
            <a:effectRef idx="0">
              <a:schemeClr val="accent1"/>
            </a:effectRef>
            <a:fontRef idx="minor">
              <a:schemeClr val="lt1"/>
            </a:fontRef>
          </p:style>
          <p:txBody>
            <a:bodyPr lIns="91427" tIns="63999" rIns="0" bIns="63999" rtlCol="0" anchor="t" anchorCtr="0"/>
            <a:lstStyle/>
            <a:p>
              <a:pPr defTabSz="932597"/>
              <a:r>
                <a:rPr lang="en-US" sz="1020" dirty="0">
                  <a:gradFill>
                    <a:gsLst>
                      <a:gs pos="1250">
                        <a:srgbClr val="FFFFFF"/>
                      </a:gs>
                      <a:gs pos="99000">
                        <a:srgbClr val="FFFFFF"/>
                      </a:gs>
                    </a:gsLst>
                    <a:lin ang="5400000" scaled="0"/>
                  </a:gradFill>
                </a:rPr>
                <a:t>Guest VM</a:t>
              </a:r>
            </a:p>
          </p:txBody>
        </p:sp>
        <p:grpSp>
          <p:nvGrpSpPr>
            <p:cNvPr id="17" name="Group 16"/>
            <p:cNvGrpSpPr/>
            <p:nvPr/>
          </p:nvGrpSpPr>
          <p:grpSpPr>
            <a:xfrm>
              <a:off x="7043520" y="2684444"/>
              <a:ext cx="709961" cy="380995"/>
              <a:chOff x="7007616" y="2669614"/>
              <a:chExt cx="808057" cy="433637"/>
            </a:xfrm>
          </p:grpSpPr>
          <p:sp>
            <p:nvSpPr>
              <p:cNvPr id="60" name="Freeform 5"/>
              <p:cNvSpPr>
                <a:spLocks noEditPoints="1"/>
              </p:cNvSpPr>
              <p:nvPr/>
            </p:nvSpPr>
            <p:spPr bwMode="auto">
              <a:xfrm>
                <a:off x="7007616" y="2669614"/>
                <a:ext cx="808057" cy="433637"/>
              </a:xfrm>
              <a:custGeom>
                <a:avLst/>
                <a:gdLst>
                  <a:gd name="T0" fmla="*/ 2186 w 2572"/>
                  <a:gd name="T1" fmla="*/ 0 h 1379"/>
                  <a:gd name="T2" fmla="*/ 392 w 2572"/>
                  <a:gd name="T3" fmla="*/ 0 h 1379"/>
                  <a:gd name="T4" fmla="*/ 328 w 2572"/>
                  <a:gd name="T5" fmla="*/ 64 h 1379"/>
                  <a:gd name="T6" fmla="*/ 328 w 2572"/>
                  <a:gd name="T7" fmla="*/ 1166 h 1379"/>
                  <a:gd name="T8" fmla="*/ 392 w 2572"/>
                  <a:gd name="T9" fmla="*/ 1231 h 1379"/>
                  <a:gd name="T10" fmla="*/ 2186 w 2572"/>
                  <a:gd name="T11" fmla="*/ 1231 h 1379"/>
                  <a:gd name="T12" fmla="*/ 2250 w 2572"/>
                  <a:gd name="T13" fmla="*/ 1166 h 1379"/>
                  <a:gd name="T14" fmla="*/ 2250 w 2572"/>
                  <a:gd name="T15" fmla="*/ 64 h 1379"/>
                  <a:gd name="T16" fmla="*/ 2186 w 2572"/>
                  <a:gd name="T17" fmla="*/ 0 h 1379"/>
                  <a:gd name="T18" fmla="*/ 2167 w 2572"/>
                  <a:gd name="T19" fmla="*/ 1153 h 1379"/>
                  <a:gd name="T20" fmla="*/ 412 w 2572"/>
                  <a:gd name="T21" fmla="*/ 1153 h 1379"/>
                  <a:gd name="T22" fmla="*/ 412 w 2572"/>
                  <a:gd name="T23" fmla="*/ 71 h 1379"/>
                  <a:gd name="T24" fmla="*/ 2167 w 2572"/>
                  <a:gd name="T25" fmla="*/ 71 h 1379"/>
                  <a:gd name="T26" fmla="*/ 2167 w 2572"/>
                  <a:gd name="T27" fmla="*/ 1153 h 1379"/>
                  <a:gd name="T28" fmla="*/ 1466 w 2572"/>
                  <a:gd name="T29" fmla="*/ 1276 h 1379"/>
                  <a:gd name="T30" fmla="*/ 1466 w 2572"/>
                  <a:gd name="T31" fmla="*/ 1289 h 1379"/>
                  <a:gd name="T32" fmla="*/ 1440 w 2572"/>
                  <a:gd name="T33" fmla="*/ 1308 h 1379"/>
                  <a:gd name="T34" fmla="*/ 1138 w 2572"/>
                  <a:gd name="T35" fmla="*/ 1308 h 1379"/>
                  <a:gd name="T36" fmla="*/ 1112 w 2572"/>
                  <a:gd name="T37" fmla="*/ 1289 h 1379"/>
                  <a:gd name="T38" fmla="*/ 1112 w 2572"/>
                  <a:gd name="T39" fmla="*/ 1276 h 1379"/>
                  <a:gd name="T40" fmla="*/ 0 w 2572"/>
                  <a:gd name="T41" fmla="*/ 1276 h 1379"/>
                  <a:gd name="T42" fmla="*/ 0 w 2572"/>
                  <a:gd name="T43" fmla="*/ 1340 h 1379"/>
                  <a:gd name="T44" fmla="*/ 84 w 2572"/>
                  <a:gd name="T45" fmla="*/ 1379 h 1379"/>
                  <a:gd name="T46" fmla="*/ 84 w 2572"/>
                  <a:gd name="T47" fmla="*/ 1379 h 1379"/>
                  <a:gd name="T48" fmla="*/ 2488 w 2572"/>
                  <a:gd name="T49" fmla="*/ 1379 h 1379"/>
                  <a:gd name="T50" fmla="*/ 2488 w 2572"/>
                  <a:gd name="T51" fmla="*/ 1379 h 1379"/>
                  <a:gd name="T52" fmla="*/ 2572 w 2572"/>
                  <a:gd name="T53" fmla="*/ 1340 h 1379"/>
                  <a:gd name="T54" fmla="*/ 2572 w 2572"/>
                  <a:gd name="T55" fmla="*/ 1276 h 1379"/>
                  <a:gd name="T56" fmla="*/ 1466 w 2572"/>
                  <a:gd name="T57" fmla="*/ 1276 h 1379"/>
                  <a:gd name="T58" fmla="*/ 1466 w 2572"/>
                  <a:gd name="T59" fmla="*/ 1276 h 13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2572" h="1379">
                    <a:moveTo>
                      <a:pt x="2186" y="0"/>
                    </a:moveTo>
                    <a:cubicBezTo>
                      <a:pt x="392" y="0"/>
                      <a:pt x="392" y="0"/>
                      <a:pt x="392" y="0"/>
                    </a:cubicBezTo>
                    <a:cubicBezTo>
                      <a:pt x="360" y="0"/>
                      <a:pt x="328" y="26"/>
                      <a:pt x="328" y="64"/>
                    </a:cubicBezTo>
                    <a:cubicBezTo>
                      <a:pt x="328" y="1166"/>
                      <a:pt x="328" y="1166"/>
                      <a:pt x="328" y="1166"/>
                    </a:cubicBezTo>
                    <a:cubicBezTo>
                      <a:pt x="328" y="1205"/>
                      <a:pt x="360" y="1231"/>
                      <a:pt x="392" y="1231"/>
                    </a:cubicBezTo>
                    <a:cubicBezTo>
                      <a:pt x="2186" y="1231"/>
                      <a:pt x="2186" y="1231"/>
                      <a:pt x="2186" y="1231"/>
                    </a:cubicBezTo>
                    <a:cubicBezTo>
                      <a:pt x="2225" y="1231"/>
                      <a:pt x="2250" y="1205"/>
                      <a:pt x="2250" y="1166"/>
                    </a:cubicBezTo>
                    <a:cubicBezTo>
                      <a:pt x="2250" y="64"/>
                      <a:pt x="2250" y="64"/>
                      <a:pt x="2250" y="64"/>
                    </a:cubicBezTo>
                    <a:cubicBezTo>
                      <a:pt x="2250" y="26"/>
                      <a:pt x="2225" y="0"/>
                      <a:pt x="2186" y="0"/>
                    </a:cubicBezTo>
                    <a:close/>
                    <a:moveTo>
                      <a:pt x="2167" y="1153"/>
                    </a:moveTo>
                    <a:cubicBezTo>
                      <a:pt x="412" y="1153"/>
                      <a:pt x="412" y="1153"/>
                      <a:pt x="412" y="1153"/>
                    </a:cubicBezTo>
                    <a:cubicBezTo>
                      <a:pt x="412" y="71"/>
                      <a:pt x="412" y="71"/>
                      <a:pt x="412" y="71"/>
                    </a:cubicBezTo>
                    <a:cubicBezTo>
                      <a:pt x="2167" y="71"/>
                      <a:pt x="2167" y="71"/>
                      <a:pt x="2167" y="71"/>
                    </a:cubicBezTo>
                    <a:cubicBezTo>
                      <a:pt x="2167" y="1153"/>
                      <a:pt x="2167" y="1153"/>
                      <a:pt x="2167" y="1153"/>
                    </a:cubicBezTo>
                    <a:close/>
                    <a:moveTo>
                      <a:pt x="1466" y="1276"/>
                    </a:moveTo>
                    <a:cubicBezTo>
                      <a:pt x="1466" y="1289"/>
                      <a:pt x="1466" y="1289"/>
                      <a:pt x="1466" y="1289"/>
                    </a:cubicBezTo>
                    <a:cubicBezTo>
                      <a:pt x="1466" y="1302"/>
                      <a:pt x="1453" y="1308"/>
                      <a:pt x="1440" y="1308"/>
                    </a:cubicBezTo>
                    <a:cubicBezTo>
                      <a:pt x="1138" y="1308"/>
                      <a:pt x="1138" y="1308"/>
                      <a:pt x="1138" y="1308"/>
                    </a:cubicBezTo>
                    <a:cubicBezTo>
                      <a:pt x="1125" y="1308"/>
                      <a:pt x="1112" y="1302"/>
                      <a:pt x="1112" y="1289"/>
                    </a:cubicBezTo>
                    <a:cubicBezTo>
                      <a:pt x="1112" y="1276"/>
                      <a:pt x="1112" y="1276"/>
                      <a:pt x="1112" y="1276"/>
                    </a:cubicBezTo>
                    <a:cubicBezTo>
                      <a:pt x="0" y="1276"/>
                      <a:pt x="0" y="1276"/>
                      <a:pt x="0" y="1276"/>
                    </a:cubicBezTo>
                    <a:cubicBezTo>
                      <a:pt x="0" y="1340"/>
                      <a:pt x="0" y="1340"/>
                      <a:pt x="0" y="1340"/>
                    </a:cubicBezTo>
                    <a:cubicBezTo>
                      <a:pt x="0" y="1340"/>
                      <a:pt x="58" y="1379"/>
                      <a:pt x="84" y="1379"/>
                    </a:cubicBezTo>
                    <a:cubicBezTo>
                      <a:pt x="84" y="1379"/>
                      <a:pt x="84" y="1379"/>
                      <a:pt x="84" y="1379"/>
                    </a:cubicBezTo>
                    <a:cubicBezTo>
                      <a:pt x="2488" y="1379"/>
                      <a:pt x="2488" y="1379"/>
                      <a:pt x="2488" y="1379"/>
                    </a:cubicBezTo>
                    <a:cubicBezTo>
                      <a:pt x="2488" y="1379"/>
                      <a:pt x="2488" y="1379"/>
                      <a:pt x="2488" y="1379"/>
                    </a:cubicBezTo>
                    <a:cubicBezTo>
                      <a:pt x="2514" y="1379"/>
                      <a:pt x="2572" y="1340"/>
                      <a:pt x="2572" y="1340"/>
                    </a:cubicBezTo>
                    <a:cubicBezTo>
                      <a:pt x="2572" y="1276"/>
                      <a:pt x="2572" y="1276"/>
                      <a:pt x="2572" y="1276"/>
                    </a:cubicBezTo>
                    <a:cubicBezTo>
                      <a:pt x="1466" y="1276"/>
                      <a:pt x="1466" y="1276"/>
                      <a:pt x="1466" y="1276"/>
                    </a:cubicBezTo>
                    <a:cubicBezTo>
                      <a:pt x="1466" y="1276"/>
                      <a:pt x="1466" y="1276"/>
                      <a:pt x="1466" y="1276"/>
                    </a:cubicBezTo>
                    <a:close/>
                  </a:path>
                </a:pathLst>
              </a:custGeom>
              <a:solidFill>
                <a:schemeClr val="bg1"/>
              </a:solidFill>
              <a:ln>
                <a:noFill/>
              </a:ln>
            </p:spPr>
            <p:txBody>
              <a:bodyPr vert="horz" wrap="square" lIns="91427" tIns="45713" rIns="91427" bIns="45713" numCol="1" anchor="t" anchorCtr="0" compatLnSpc="1">
                <a:prstTxWarp prst="textNoShape">
                  <a:avLst/>
                </a:prstTxWarp>
              </a:bodyPr>
              <a:lstStyle/>
              <a:p>
                <a:pPr defTabSz="932597"/>
                <a:endParaRPr lang="en-US" sz="1020">
                  <a:gradFill>
                    <a:gsLst>
                      <a:gs pos="1250">
                        <a:srgbClr val="FFFFFF"/>
                      </a:gs>
                      <a:gs pos="99000">
                        <a:srgbClr val="FFFFFF"/>
                      </a:gs>
                    </a:gsLst>
                    <a:lin ang="5400000" scaled="0"/>
                  </a:gradFill>
                </a:endParaRPr>
              </a:p>
            </p:txBody>
          </p:sp>
          <p:grpSp>
            <p:nvGrpSpPr>
              <p:cNvPr id="11" name="Group 4"/>
              <p:cNvGrpSpPr>
                <a:grpSpLocks noChangeAspect="1"/>
              </p:cNvGrpSpPr>
              <p:nvPr/>
            </p:nvGrpSpPr>
            <p:grpSpPr bwMode="auto">
              <a:xfrm rot="18912622">
                <a:off x="7330794" y="2726223"/>
                <a:ext cx="190500" cy="190500"/>
                <a:chOff x="4770" y="1701"/>
                <a:chExt cx="120" cy="120"/>
              </a:xfrm>
            </p:grpSpPr>
            <p:sp>
              <p:nvSpPr>
                <p:cNvPr id="14" name="Oval 5"/>
                <p:cNvSpPr>
                  <a:spLocks noChangeArrowheads="1"/>
                </p:cNvSpPr>
                <p:nvPr/>
              </p:nvSpPr>
              <p:spPr bwMode="auto">
                <a:xfrm>
                  <a:off x="4770" y="1804"/>
                  <a:ext cx="17" cy="17"/>
                </a:xfrm>
                <a:prstGeom prst="ellipse">
                  <a:avLst/>
                </a:prstGeom>
                <a:solidFill>
                  <a:schemeClr val="bg1"/>
                </a:solidFill>
                <a:ln w="14288" cap="flat">
                  <a:solidFill>
                    <a:schemeClr val="bg1"/>
                  </a:solidFill>
                  <a:prstDash val="solid"/>
                  <a:miter lim="800000"/>
                  <a:headEnd/>
                  <a:tailEnd/>
                </a:ln>
              </p:spPr>
              <p:txBody>
                <a:bodyPr vert="horz" wrap="square" lIns="91427" tIns="45713" rIns="91427" bIns="45713" numCol="1" anchor="t" anchorCtr="0" compatLnSpc="1">
                  <a:prstTxWarp prst="textNoShape">
                    <a:avLst/>
                  </a:prstTxWarp>
                </a:bodyPr>
                <a:lstStyle/>
                <a:p>
                  <a:pPr defTabSz="932597"/>
                  <a:endParaRPr lang="en-US" sz="1020">
                    <a:gradFill>
                      <a:gsLst>
                        <a:gs pos="1250">
                          <a:srgbClr val="FFFFFF"/>
                        </a:gs>
                        <a:gs pos="99000">
                          <a:srgbClr val="FFFFFF"/>
                        </a:gs>
                      </a:gsLst>
                      <a:lin ang="5400000" scaled="0"/>
                    </a:gradFill>
                  </a:endParaRPr>
                </a:p>
              </p:txBody>
            </p:sp>
            <p:sp>
              <p:nvSpPr>
                <p:cNvPr id="15" name="Freeform 6"/>
                <p:cNvSpPr>
                  <a:spLocks/>
                </p:cNvSpPr>
                <p:nvPr/>
              </p:nvSpPr>
              <p:spPr bwMode="auto">
                <a:xfrm>
                  <a:off x="4770" y="1701"/>
                  <a:ext cx="120" cy="120"/>
                </a:xfrm>
                <a:custGeom>
                  <a:avLst/>
                  <a:gdLst>
                    <a:gd name="T0" fmla="*/ 0 w 56"/>
                    <a:gd name="T1" fmla="*/ 0 h 56"/>
                    <a:gd name="T2" fmla="*/ 0 w 56"/>
                    <a:gd name="T3" fmla="*/ 8 h 56"/>
                    <a:gd name="T4" fmla="*/ 48 w 56"/>
                    <a:gd name="T5" fmla="*/ 56 h 56"/>
                    <a:gd name="T6" fmla="*/ 56 w 56"/>
                    <a:gd name="T7" fmla="*/ 56 h 56"/>
                    <a:gd name="T8" fmla="*/ 0 w 56"/>
                    <a:gd name="T9" fmla="*/ 0 h 56"/>
                  </a:gdLst>
                  <a:ahLst/>
                  <a:cxnLst>
                    <a:cxn ang="0">
                      <a:pos x="T0" y="T1"/>
                    </a:cxn>
                    <a:cxn ang="0">
                      <a:pos x="T2" y="T3"/>
                    </a:cxn>
                    <a:cxn ang="0">
                      <a:pos x="T4" y="T5"/>
                    </a:cxn>
                    <a:cxn ang="0">
                      <a:pos x="T6" y="T7"/>
                    </a:cxn>
                    <a:cxn ang="0">
                      <a:pos x="T8" y="T9"/>
                    </a:cxn>
                  </a:cxnLst>
                  <a:rect l="0" t="0" r="r" b="b"/>
                  <a:pathLst>
                    <a:path w="56" h="56">
                      <a:moveTo>
                        <a:pt x="0" y="0"/>
                      </a:moveTo>
                      <a:cubicBezTo>
                        <a:pt x="0" y="8"/>
                        <a:pt x="0" y="8"/>
                        <a:pt x="0" y="8"/>
                      </a:cubicBezTo>
                      <a:cubicBezTo>
                        <a:pt x="26" y="8"/>
                        <a:pt x="48" y="30"/>
                        <a:pt x="48" y="56"/>
                      </a:cubicBezTo>
                      <a:cubicBezTo>
                        <a:pt x="56" y="56"/>
                        <a:pt x="56" y="56"/>
                        <a:pt x="56" y="56"/>
                      </a:cubicBezTo>
                      <a:cubicBezTo>
                        <a:pt x="56" y="25"/>
                        <a:pt x="31" y="0"/>
                        <a:pt x="0" y="0"/>
                      </a:cubicBezTo>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pPr defTabSz="932597"/>
                  <a:endParaRPr lang="en-US" sz="1020">
                    <a:gradFill>
                      <a:gsLst>
                        <a:gs pos="1250">
                          <a:srgbClr val="FFFFFF"/>
                        </a:gs>
                        <a:gs pos="99000">
                          <a:srgbClr val="FFFFFF"/>
                        </a:gs>
                      </a:gsLst>
                      <a:lin ang="5400000" scaled="0"/>
                    </a:gradFill>
                  </a:endParaRPr>
                </a:p>
              </p:txBody>
            </p:sp>
            <p:sp>
              <p:nvSpPr>
                <p:cNvPr id="16" name="Freeform 7"/>
                <p:cNvSpPr>
                  <a:spLocks/>
                </p:cNvSpPr>
                <p:nvPr/>
              </p:nvSpPr>
              <p:spPr bwMode="auto">
                <a:xfrm>
                  <a:off x="4770" y="1752"/>
                  <a:ext cx="69" cy="69"/>
                </a:xfrm>
                <a:custGeom>
                  <a:avLst/>
                  <a:gdLst>
                    <a:gd name="T0" fmla="*/ 0 w 32"/>
                    <a:gd name="T1" fmla="*/ 0 h 32"/>
                    <a:gd name="T2" fmla="*/ 0 w 32"/>
                    <a:gd name="T3" fmla="*/ 8 h 32"/>
                    <a:gd name="T4" fmla="*/ 24 w 32"/>
                    <a:gd name="T5" fmla="*/ 32 h 32"/>
                    <a:gd name="T6" fmla="*/ 32 w 32"/>
                    <a:gd name="T7" fmla="*/ 32 h 32"/>
                    <a:gd name="T8" fmla="*/ 0 w 32"/>
                    <a:gd name="T9" fmla="*/ 0 h 32"/>
                  </a:gdLst>
                  <a:ahLst/>
                  <a:cxnLst>
                    <a:cxn ang="0">
                      <a:pos x="T0" y="T1"/>
                    </a:cxn>
                    <a:cxn ang="0">
                      <a:pos x="T2" y="T3"/>
                    </a:cxn>
                    <a:cxn ang="0">
                      <a:pos x="T4" y="T5"/>
                    </a:cxn>
                    <a:cxn ang="0">
                      <a:pos x="T6" y="T7"/>
                    </a:cxn>
                    <a:cxn ang="0">
                      <a:pos x="T8" y="T9"/>
                    </a:cxn>
                  </a:cxnLst>
                  <a:rect l="0" t="0" r="r" b="b"/>
                  <a:pathLst>
                    <a:path w="32" h="32">
                      <a:moveTo>
                        <a:pt x="0" y="0"/>
                      </a:moveTo>
                      <a:cubicBezTo>
                        <a:pt x="0" y="8"/>
                        <a:pt x="0" y="8"/>
                        <a:pt x="0" y="8"/>
                      </a:cubicBezTo>
                      <a:cubicBezTo>
                        <a:pt x="13" y="8"/>
                        <a:pt x="24" y="19"/>
                        <a:pt x="24" y="32"/>
                      </a:cubicBezTo>
                      <a:cubicBezTo>
                        <a:pt x="32" y="32"/>
                        <a:pt x="32" y="32"/>
                        <a:pt x="32" y="32"/>
                      </a:cubicBezTo>
                      <a:cubicBezTo>
                        <a:pt x="32" y="14"/>
                        <a:pt x="18" y="0"/>
                        <a:pt x="0" y="0"/>
                      </a:cubicBezTo>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pPr defTabSz="932597"/>
                  <a:endParaRPr lang="en-US" sz="1020">
                    <a:gradFill>
                      <a:gsLst>
                        <a:gs pos="1250">
                          <a:srgbClr val="FFFFFF"/>
                        </a:gs>
                        <a:gs pos="99000">
                          <a:srgbClr val="FFFFFF"/>
                        </a:gs>
                      </a:gsLst>
                      <a:lin ang="5400000" scaled="0"/>
                    </a:gradFill>
                  </a:endParaRPr>
                </a:p>
              </p:txBody>
            </p:sp>
          </p:grpSp>
        </p:grpSp>
      </p:grpSp>
      <p:sp>
        <p:nvSpPr>
          <p:cNvPr id="3" name="Title 2"/>
          <p:cNvSpPr>
            <a:spLocks noGrp="1"/>
          </p:cNvSpPr>
          <p:nvPr>
            <p:ph type="title"/>
          </p:nvPr>
        </p:nvSpPr>
        <p:spPr/>
        <p:txBody>
          <a:bodyPr/>
          <a:lstStyle/>
          <a:p>
            <a:r>
              <a:rPr lang="en-US" spc="-153" dirty="0"/>
              <a:t>Challenges protecting virtual machines</a:t>
            </a:r>
          </a:p>
        </p:txBody>
      </p:sp>
      <p:sp>
        <p:nvSpPr>
          <p:cNvPr id="127" name="Freeform 17"/>
          <p:cNvSpPr>
            <a:spLocks noChangeAspect="1" noEditPoints="1"/>
          </p:cNvSpPr>
          <p:nvPr/>
        </p:nvSpPr>
        <p:spPr bwMode="auto">
          <a:xfrm>
            <a:off x="5206206" y="3661722"/>
            <a:ext cx="859683" cy="594492"/>
          </a:xfrm>
          <a:custGeom>
            <a:avLst/>
            <a:gdLst>
              <a:gd name="T0" fmla="*/ 310 w 372"/>
              <a:gd name="T1" fmla="*/ 69 h 256"/>
              <a:gd name="T2" fmla="*/ 304 w 372"/>
              <a:gd name="T3" fmla="*/ 66 h 256"/>
              <a:gd name="T4" fmla="*/ 292 w 372"/>
              <a:gd name="T5" fmla="*/ 58 h 256"/>
              <a:gd name="T6" fmla="*/ 319 w 372"/>
              <a:gd name="T7" fmla="*/ 43 h 256"/>
              <a:gd name="T8" fmla="*/ 290 w 372"/>
              <a:gd name="T9" fmla="*/ 42 h 256"/>
              <a:gd name="T10" fmla="*/ 259 w 372"/>
              <a:gd name="T11" fmla="*/ 1 h 256"/>
              <a:gd name="T12" fmla="*/ 225 w 372"/>
              <a:gd name="T13" fmla="*/ 25 h 256"/>
              <a:gd name="T14" fmla="*/ 193 w 372"/>
              <a:gd name="T15" fmla="*/ 35 h 256"/>
              <a:gd name="T16" fmla="*/ 169 w 372"/>
              <a:gd name="T17" fmla="*/ 72 h 256"/>
              <a:gd name="T18" fmla="*/ 171 w 372"/>
              <a:gd name="T19" fmla="*/ 88 h 256"/>
              <a:gd name="T20" fmla="*/ 200 w 372"/>
              <a:gd name="T21" fmla="*/ 81 h 256"/>
              <a:gd name="T22" fmla="*/ 202 w 372"/>
              <a:gd name="T23" fmla="*/ 111 h 256"/>
              <a:gd name="T24" fmla="*/ 218 w 372"/>
              <a:gd name="T25" fmla="*/ 107 h 256"/>
              <a:gd name="T26" fmla="*/ 217 w 372"/>
              <a:gd name="T27" fmla="*/ 125 h 256"/>
              <a:gd name="T28" fmla="*/ 215 w 372"/>
              <a:gd name="T29" fmla="*/ 132 h 256"/>
              <a:gd name="T30" fmla="*/ 208 w 372"/>
              <a:gd name="T31" fmla="*/ 214 h 256"/>
              <a:gd name="T32" fmla="*/ 176 w 372"/>
              <a:gd name="T33" fmla="*/ 216 h 256"/>
              <a:gd name="T34" fmla="*/ 148 w 372"/>
              <a:gd name="T35" fmla="*/ 214 h 256"/>
              <a:gd name="T36" fmla="*/ 115 w 372"/>
              <a:gd name="T37" fmla="*/ 239 h 256"/>
              <a:gd name="T38" fmla="*/ 120 w 372"/>
              <a:gd name="T39" fmla="*/ 248 h 256"/>
              <a:gd name="T40" fmla="*/ 120 w 372"/>
              <a:gd name="T41" fmla="*/ 255 h 256"/>
              <a:gd name="T42" fmla="*/ 180 w 372"/>
              <a:gd name="T43" fmla="*/ 251 h 256"/>
              <a:gd name="T44" fmla="*/ 190 w 372"/>
              <a:gd name="T45" fmla="*/ 250 h 256"/>
              <a:gd name="T46" fmla="*/ 194 w 372"/>
              <a:gd name="T47" fmla="*/ 254 h 256"/>
              <a:gd name="T48" fmla="*/ 217 w 372"/>
              <a:gd name="T49" fmla="*/ 254 h 256"/>
              <a:gd name="T50" fmla="*/ 266 w 372"/>
              <a:gd name="T51" fmla="*/ 207 h 256"/>
              <a:gd name="T52" fmla="*/ 269 w 372"/>
              <a:gd name="T53" fmla="*/ 252 h 256"/>
              <a:gd name="T54" fmla="*/ 368 w 372"/>
              <a:gd name="T55" fmla="*/ 254 h 256"/>
              <a:gd name="T56" fmla="*/ 313 w 372"/>
              <a:gd name="T57" fmla="*/ 110 h 256"/>
              <a:gd name="T58" fmla="*/ 149 w 372"/>
              <a:gd name="T59" fmla="*/ 235 h 256"/>
              <a:gd name="T60" fmla="*/ 123 w 372"/>
              <a:gd name="T61" fmla="*/ 241 h 256"/>
              <a:gd name="T62" fmla="*/ 147 w 372"/>
              <a:gd name="T63" fmla="*/ 222 h 256"/>
              <a:gd name="T64" fmla="*/ 186 w 372"/>
              <a:gd name="T65" fmla="*/ 242 h 256"/>
              <a:gd name="T66" fmla="*/ 228 w 372"/>
              <a:gd name="T67" fmla="*/ 70 h 256"/>
              <a:gd name="T68" fmla="*/ 231 w 372"/>
              <a:gd name="T69" fmla="*/ 79 h 256"/>
              <a:gd name="T70" fmla="*/ 228 w 372"/>
              <a:gd name="T71" fmla="*/ 70 h 256"/>
              <a:gd name="T72" fmla="*/ 224 w 372"/>
              <a:gd name="T73" fmla="*/ 100 h 256"/>
              <a:gd name="T74" fmla="*/ 208 w 372"/>
              <a:gd name="T75" fmla="*/ 102 h 256"/>
              <a:gd name="T76" fmla="*/ 210 w 372"/>
              <a:gd name="T77" fmla="*/ 78 h 256"/>
              <a:gd name="T78" fmla="*/ 255 w 372"/>
              <a:gd name="T79" fmla="*/ 67 h 256"/>
              <a:gd name="T80" fmla="*/ 288 w 372"/>
              <a:gd name="T81" fmla="*/ 77 h 256"/>
              <a:gd name="T82" fmla="*/ 93 w 372"/>
              <a:gd name="T83" fmla="*/ 205 h 256"/>
              <a:gd name="T84" fmla="*/ 9 w 372"/>
              <a:gd name="T85" fmla="*/ 51 h 256"/>
              <a:gd name="T86" fmla="*/ 30 w 372"/>
              <a:gd name="T87" fmla="*/ 145 h 256"/>
              <a:gd name="T88" fmla="*/ 16 w 372"/>
              <a:gd name="T89" fmla="*/ 221 h 256"/>
              <a:gd name="T90" fmla="*/ 30 w 372"/>
              <a:gd name="T91" fmla="*/ 256 h 256"/>
              <a:gd name="T92" fmla="*/ 71 w 372"/>
              <a:gd name="T93" fmla="*/ 250 h 256"/>
              <a:gd name="T94" fmla="*/ 30 w 372"/>
              <a:gd name="T95" fmla="*/ 244 h 256"/>
              <a:gd name="T96" fmla="*/ 26 w 372"/>
              <a:gd name="T97" fmla="*/ 227 h 256"/>
              <a:gd name="T98" fmla="*/ 70 w 372"/>
              <a:gd name="T99" fmla="*/ 216 h 256"/>
              <a:gd name="T100" fmla="*/ 93 w 372"/>
              <a:gd name="T101" fmla="*/ 205 h 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72" h="256">
                <a:moveTo>
                  <a:pt x="313" y="110"/>
                </a:moveTo>
                <a:cubicBezTo>
                  <a:pt x="310" y="69"/>
                  <a:pt x="310" y="69"/>
                  <a:pt x="310" y="69"/>
                </a:cubicBezTo>
                <a:cubicBezTo>
                  <a:pt x="310" y="68"/>
                  <a:pt x="309" y="67"/>
                  <a:pt x="308" y="66"/>
                </a:cubicBezTo>
                <a:cubicBezTo>
                  <a:pt x="307" y="65"/>
                  <a:pt x="305" y="66"/>
                  <a:pt x="304" y="66"/>
                </a:cubicBezTo>
                <a:cubicBezTo>
                  <a:pt x="301" y="68"/>
                  <a:pt x="299" y="70"/>
                  <a:pt x="296" y="72"/>
                </a:cubicBezTo>
                <a:cubicBezTo>
                  <a:pt x="295" y="67"/>
                  <a:pt x="294" y="62"/>
                  <a:pt x="292" y="58"/>
                </a:cubicBezTo>
                <a:cubicBezTo>
                  <a:pt x="313" y="53"/>
                  <a:pt x="313" y="53"/>
                  <a:pt x="313" y="53"/>
                </a:cubicBezTo>
                <a:cubicBezTo>
                  <a:pt x="317" y="52"/>
                  <a:pt x="320" y="47"/>
                  <a:pt x="319" y="43"/>
                </a:cubicBezTo>
                <a:cubicBezTo>
                  <a:pt x="318" y="39"/>
                  <a:pt x="313" y="36"/>
                  <a:pt x="309" y="37"/>
                </a:cubicBezTo>
                <a:cubicBezTo>
                  <a:pt x="290" y="42"/>
                  <a:pt x="290" y="42"/>
                  <a:pt x="290" y="42"/>
                </a:cubicBezTo>
                <a:cubicBezTo>
                  <a:pt x="264" y="4"/>
                  <a:pt x="264" y="4"/>
                  <a:pt x="264" y="4"/>
                </a:cubicBezTo>
                <a:cubicBezTo>
                  <a:pt x="263" y="2"/>
                  <a:pt x="261" y="1"/>
                  <a:pt x="259" y="1"/>
                </a:cubicBezTo>
                <a:cubicBezTo>
                  <a:pt x="257" y="0"/>
                  <a:pt x="254" y="1"/>
                  <a:pt x="253" y="2"/>
                </a:cubicBezTo>
                <a:cubicBezTo>
                  <a:pt x="225" y="25"/>
                  <a:pt x="225" y="25"/>
                  <a:pt x="225" y="25"/>
                </a:cubicBezTo>
                <a:cubicBezTo>
                  <a:pt x="200" y="28"/>
                  <a:pt x="200" y="28"/>
                  <a:pt x="200" y="28"/>
                </a:cubicBezTo>
                <a:cubicBezTo>
                  <a:pt x="196" y="29"/>
                  <a:pt x="193" y="32"/>
                  <a:pt x="193" y="35"/>
                </a:cubicBezTo>
                <a:cubicBezTo>
                  <a:pt x="188" y="67"/>
                  <a:pt x="188" y="67"/>
                  <a:pt x="188" y="67"/>
                </a:cubicBezTo>
                <a:cubicBezTo>
                  <a:pt x="169" y="72"/>
                  <a:pt x="169" y="72"/>
                  <a:pt x="169" y="72"/>
                </a:cubicBezTo>
                <a:cubicBezTo>
                  <a:pt x="164" y="73"/>
                  <a:pt x="162" y="78"/>
                  <a:pt x="163" y="82"/>
                </a:cubicBezTo>
                <a:cubicBezTo>
                  <a:pt x="164" y="86"/>
                  <a:pt x="167" y="88"/>
                  <a:pt x="171" y="88"/>
                </a:cubicBezTo>
                <a:cubicBezTo>
                  <a:pt x="171" y="88"/>
                  <a:pt x="172" y="88"/>
                  <a:pt x="173" y="88"/>
                </a:cubicBezTo>
                <a:cubicBezTo>
                  <a:pt x="200" y="81"/>
                  <a:pt x="200" y="81"/>
                  <a:pt x="200" y="81"/>
                </a:cubicBezTo>
                <a:cubicBezTo>
                  <a:pt x="200" y="107"/>
                  <a:pt x="200" y="107"/>
                  <a:pt x="200" y="107"/>
                </a:cubicBezTo>
                <a:cubicBezTo>
                  <a:pt x="200" y="109"/>
                  <a:pt x="201" y="110"/>
                  <a:pt x="202" y="111"/>
                </a:cubicBezTo>
                <a:cubicBezTo>
                  <a:pt x="203" y="111"/>
                  <a:pt x="204" y="111"/>
                  <a:pt x="205" y="111"/>
                </a:cubicBezTo>
                <a:cubicBezTo>
                  <a:pt x="218" y="107"/>
                  <a:pt x="218" y="107"/>
                  <a:pt x="218" y="107"/>
                </a:cubicBezTo>
                <a:cubicBezTo>
                  <a:pt x="226" y="120"/>
                  <a:pt x="226" y="120"/>
                  <a:pt x="226" y="120"/>
                </a:cubicBezTo>
                <a:cubicBezTo>
                  <a:pt x="221" y="122"/>
                  <a:pt x="218" y="124"/>
                  <a:pt x="217" y="125"/>
                </a:cubicBezTo>
                <a:cubicBezTo>
                  <a:pt x="216" y="125"/>
                  <a:pt x="215" y="126"/>
                  <a:pt x="214" y="127"/>
                </a:cubicBezTo>
                <a:cubicBezTo>
                  <a:pt x="214" y="129"/>
                  <a:pt x="214" y="130"/>
                  <a:pt x="215" y="132"/>
                </a:cubicBezTo>
                <a:cubicBezTo>
                  <a:pt x="237" y="152"/>
                  <a:pt x="237" y="152"/>
                  <a:pt x="237" y="152"/>
                </a:cubicBezTo>
                <a:cubicBezTo>
                  <a:pt x="237" y="192"/>
                  <a:pt x="227" y="212"/>
                  <a:pt x="208" y="214"/>
                </a:cubicBezTo>
                <a:cubicBezTo>
                  <a:pt x="180" y="214"/>
                  <a:pt x="180" y="214"/>
                  <a:pt x="180" y="214"/>
                </a:cubicBezTo>
                <a:cubicBezTo>
                  <a:pt x="178" y="214"/>
                  <a:pt x="177" y="214"/>
                  <a:pt x="176" y="216"/>
                </a:cubicBezTo>
                <a:cubicBezTo>
                  <a:pt x="176" y="216"/>
                  <a:pt x="176" y="217"/>
                  <a:pt x="176" y="218"/>
                </a:cubicBezTo>
                <a:cubicBezTo>
                  <a:pt x="148" y="214"/>
                  <a:pt x="148" y="214"/>
                  <a:pt x="148" y="214"/>
                </a:cubicBezTo>
                <a:cubicBezTo>
                  <a:pt x="148" y="214"/>
                  <a:pt x="147" y="214"/>
                  <a:pt x="147" y="214"/>
                </a:cubicBezTo>
                <a:cubicBezTo>
                  <a:pt x="134" y="214"/>
                  <a:pt x="115" y="229"/>
                  <a:pt x="115" y="239"/>
                </a:cubicBezTo>
                <a:cubicBezTo>
                  <a:pt x="115" y="243"/>
                  <a:pt x="117" y="246"/>
                  <a:pt x="119" y="247"/>
                </a:cubicBezTo>
                <a:cubicBezTo>
                  <a:pt x="119" y="247"/>
                  <a:pt x="119" y="247"/>
                  <a:pt x="120" y="248"/>
                </a:cubicBezTo>
                <a:cubicBezTo>
                  <a:pt x="119" y="249"/>
                  <a:pt x="119" y="250"/>
                  <a:pt x="119" y="251"/>
                </a:cubicBezTo>
                <a:cubicBezTo>
                  <a:pt x="119" y="252"/>
                  <a:pt x="119" y="254"/>
                  <a:pt x="120" y="255"/>
                </a:cubicBezTo>
                <a:cubicBezTo>
                  <a:pt x="179" y="255"/>
                  <a:pt x="179" y="255"/>
                  <a:pt x="179" y="255"/>
                </a:cubicBezTo>
                <a:cubicBezTo>
                  <a:pt x="179" y="254"/>
                  <a:pt x="180" y="252"/>
                  <a:pt x="180" y="251"/>
                </a:cubicBezTo>
                <a:cubicBezTo>
                  <a:pt x="180" y="251"/>
                  <a:pt x="180" y="250"/>
                  <a:pt x="180" y="250"/>
                </a:cubicBezTo>
                <a:cubicBezTo>
                  <a:pt x="190" y="250"/>
                  <a:pt x="190" y="250"/>
                  <a:pt x="190" y="250"/>
                </a:cubicBezTo>
                <a:cubicBezTo>
                  <a:pt x="190" y="251"/>
                  <a:pt x="190" y="251"/>
                  <a:pt x="190" y="251"/>
                </a:cubicBezTo>
                <a:cubicBezTo>
                  <a:pt x="191" y="253"/>
                  <a:pt x="192" y="254"/>
                  <a:pt x="194" y="254"/>
                </a:cubicBezTo>
                <a:cubicBezTo>
                  <a:pt x="194" y="254"/>
                  <a:pt x="200" y="254"/>
                  <a:pt x="207" y="254"/>
                </a:cubicBezTo>
                <a:cubicBezTo>
                  <a:pt x="210" y="254"/>
                  <a:pt x="214" y="254"/>
                  <a:pt x="217" y="254"/>
                </a:cubicBezTo>
                <a:cubicBezTo>
                  <a:pt x="223" y="253"/>
                  <a:pt x="244" y="251"/>
                  <a:pt x="254" y="234"/>
                </a:cubicBezTo>
                <a:cubicBezTo>
                  <a:pt x="260" y="224"/>
                  <a:pt x="264" y="215"/>
                  <a:pt x="266" y="207"/>
                </a:cubicBezTo>
                <a:cubicBezTo>
                  <a:pt x="269" y="217"/>
                  <a:pt x="271" y="231"/>
                  <a:pt x="268" y="249"/>
                </a:cubicBezTo>
                <a:cubicBezTo>
                  <a:pt x="268" y="250"/>
                  <a:pt x="269" y="252"/>
                  <a:pt x="269" y="252"/>
                </a:cubicBezTo>
                <a:cubicBezTo>
                  <a:pt x="270" y="253"/>
                  <a:pt x="271" y="254"/>
                  <a:pt x="272" y="254"/>
                </a:cubicBezTo>
                <a:cubicBezTo>
                  <a:pt x="368" y="254"/>
                  <a:pt x="368" y="254"/>
                  <a:pt x="368" y="254"/>
                </a:cubicBezTo>
                <a:cubicBezTo>
                  <a:pt x="370" y="254"/>
                  <a:pt x="372" y="252"/>
                  <a:pt x="372" y="250"/>
                </a:cubicBezTo>
                <a:cubicBezTo>
                  <a:pt x="372" y="153"/>
                  <a:pt x="324" y="117"/>
                  <a:pt x="313" y="110"/>
                </a:cubicBezTo>
                <a:close/>
                <a:moveTo>
                  <a:pt x="173" y="241"/>
                </a:moveTo>
                <a:cubicBezTo>
                  <a:pt x="168" y="237"/>
                  <a:pt x="159" y="235"/>
                  <a:pt x="149" y="235"/>
                </a:cubicBezTo>
                <a:cubicBezTo>
                  <a:pt x="139" y="235"/>
                  <a:pt x="131" y="237"/>
                  <a:pt x="125" y="241"/>
                </a:cubicBezTo>
                <a:cubicBezTo>
                  <a:pt x="124" y="241"/>
                  <a:pt x="124" y="241"/>
                  <a:pt x="123" y="241"/>
                </a:cubicBezTo>
                <a:cubicBezTo>
                  <a:pt x="123" y="241"/>
                  <a:pt x="123" y="240"/>
                  <a:pt x="123" y="239"/>
                </a:cubicBezTo>
                <a:cubicBezTo>
                  <a:pt x="123" y="235"/>
                  <a:pt x="137" y="222"/>
                  <a:pt x="147" y="222"/>
                </a:cubicBezTo>
                <a:cubicBezTo>
                  <a:pt x="179" y="226"/>
                  <a:pt x="179" y="226"/>
                  <a:pt x="179" y="226"/>
                </a:cubicBezTo>
                <a:cubicBezTo>
                  <a:pt x="186" y="242"/>
                  <a:pt x="186" y="242"/>
                  <a:pt x="186" y="242"/>
                </a:cubicBezTo>
                <a:lnTo>
                  <a:pt x="173" y="241"/>
                </a:lnTo>
                <a:close/>
                <a:moveTo>
                  <a:pt x="228" y="70"/>
                </a:moveTo>
                <a:cubicBezTo>
                  <a:pt x="231" y="69"/>
                  <a:pt x="234" y="70"/>
                  <a:pt x="235" y="72"/>
                </a:cubicBezTo>
                <a:cubicBezTo>
                  <a:pt x="236" y="75"/>
                  <a:pt x="234" y="77"/>
                  <a:pt x="231" y="79"/>
                </a:cubicBezTo>
                <a:cubicBezTo>
                  <a:pt x="228" y="80"/>
                  <a:pt x="225" y="79"/>
                  <a:pt x="224" y="76"/>
                </a:cubicBezTo>
                <a:cubicBezTo>
                  <a:pt x="223" y="74"/>
                  <a:pt x="225" y="71"/>
                  <a:pt x="228" y="70"/>
                </a:cubicBezTo>
                <a:close/>
                <a:moveTo>
                  <a:pt x="232" y="115"/>
                </a:moveTo>
                <a:cubicBezTo>
                  <a:pt x="224" y="100"/>
                  <a:pt x="224" y="100"/>
                  <a:pt x="224" y="100"/>
                </a:cubicBezTo>
                <a:cubicBezTo>
                  <a:pt x="223" y="99"/>
                  <a:pt x="221" y="98"/>
                  <a:pt x="219" y="98"/>
                </a:cubicBezTo>
                <a:cubicBezTo>
                  <a:pt x="208" y="102"/>
                  <a:pt x="208" y="102"/>
                  <a:pt x="208" y="102"/>
                </a:cubicBezTo>
                <a:cubicBezTo>
                  <a:pt x="208" y="79"/>
                  <a:pt x="208" y="79"/>
                  <a:pt x="208" y="79"/>
                </a:cubicBezTo>
                <a:cubicBezTo>
                  <a:pt x="210" y="78"/>
                  <a:pt x="210" y="78"/>
                  <a:pt x="210" y="78"/>
                </a:cubicBezTo>
                <a:cubicBezTo>
                  <a:pt x="214" y="83"/>
                  <a:pt x="222" y="89"/>
                  <a:pt x="236" y="85"/>
                </a:cubicBezTo>
                <a:cubicBezTo>
                  <a:pt x="246" y="82"/>
                  <a:pt x="252" y="73"/>
                  <a:pt x="255" y="67"/>
                </a:cubicBezTo>
                <a:cubicBezTo>
                  <a:pt x="284" y="60"/>
                  <a:pt x="284" y="60"/>
                  <a:pt x="284" y="60"/>
                </a:cubicBezTo>
                <a:cubicBezTo>
                  <a:pt x="286" y="64"/>
                  <a:pt x="288" y="70"/>
                  <a:pt x="288" y="77"/>
                </a:cubicBezTo>
                <a:cubicBezTo>
                  <a:pt x="269" y="91"/>
                  <a:pt x="247" y="106"/>
                  <a:pt x="232" y="115"/>
                </a:cubicBezTo>
                <a:close/>
                <a:moveTo>
                  <a:pt x="93" y="205"/>
                </a:moveTo>
                <a:cubicBezTo>
                  <a:pt x="26" y="58"/>
                  <a:pt x="26" y="58"/>
                  <a:pt x="26" y="58"/>
                </a:cubicBezTo>
                <a:cubicBezTo>
                  <a:pt x="23" y="51"/>
                  <a:pt x="15" y="49"/>
                  <a:pt x="9" y="51"/>
                </a:cubicBezTo>
                <a:cubicBezTo>
                  <a:pt x="3" y="54"/>
                  <a:pt x="0" y="62"/>
                  <a:pt x="3" y="68"/>
                </a:cubicBezTo>
                <a:cubicBezTo>
                  <a:pt x="3" y="68"/>
                  <a:pt x="22" y="126"/>
                  <a:pt x="30" y="145"/>
                </a:cubicBezTo>
                <a:cubicBezTo>
                  <a:pt x="33" y="152"/>
                  <a:pt x="40" y="163"/>
                  <a:pt x="47" y="175"/>
                </a:cubicBezTo>
                <a:cubicBezTo>
                  <a:pt x="38" y="187"/>
                  <a:pt x="22" y="210"/>
                  <a:pt x="16" y="221"/>
                </a:cubicBezTo>
                <a:cubicBezTo>
                  <a:pt x="10" y="231"/>
                  <a:pt x="8" y="240"/>
                  <a:pt x="12" y="247"/>
                </a:cubicBezTo>
                <a:cubicBezTo>
                  <a:pt x="15" y="252"/>
                  <a:pt x="22" y="256"/>
                  <a:pt x="30" y="256"/>
                </a:cubicBezTo>
                <a:cubicBezTo>
                  <a:pt x="65" y="256"/>
                  <a:pt x="65" y="256"/>
                  <a:pt x="65" y="256"/>
                </a:cubicBezTo>
                <a:cubicBezTo>
                  <a:pt x="68" y="256"/>
                  <a:pt x="71" y="253"/>
                  <a:pt x="71" y="250"/>
                </a:cubicBezTo>
                <a:cubicBezTo>
                  <a:pt x="71" y="246"/>
                  <a:pt x="68" y="244"/>
                  <a:pt x="65" y="244"/>
                </a:cubicBezTo>
                <a:cubicBezTo>
                  <a:pt x="30" y="244"/>
                  <a:pt x="30" y="244"/>
                  <a:pt x="30" y="244"/>
                </a:cubicBezTo>
                <a:cubicBezTo>
                  <a:pt x="28" y="244"/>
                  <a:pt x="24" y="243"/>
                  <a:pt x="22" y="241"/>
                </a:cubicBezTo>
                <a:cubicBezTo>
                  <a:pt x="21" y="239"/>
                  <a:pt x="22" y="234"/>
                  <a:pt x="26" y="227"/>
                </a:cubicBezTo>
                <a:cubicBezTo>
                  <a:pt x="32" y="218"/>
                  <a:pt x="44" y="200"/>
                  <a:pt x="53" y="187"/>
                </a:cubicBezTo>
                <a:cubicBezTo>
                  <a:pt x="62" y="202"/>
                  <a:pt x="70" y="216"/>
                  <a:pt x="70" y="216"/>
                </a:cubicBezTo>
                <a:cubicBezTo>
                  <a:pt x="73" y="222"/>
                  <a:pt x="80" y="225"/>
                  <a:pt x="86" y="222"/>
                </a:cubicBezTo>
                <a:cubicBezTo>
                  <a:pt x="93" y="219"/>
                  <a:pt x="95" y="212"/>
                  <a:pt x="93" y="205"/>
                </a:cubicBezTo>
                <a:close/>
              </a:path>
            </a:pathLst>
          </a:custGeom>
          <a:solidFill>
            <a:srgbClr val="E81123"/>
          </a:solidFill>
          <a:ln>
            <a:noFill/>
          </a:ln>
        </p:spPr>
        <p:txBody>
          <a:bodyPr vert="horz" wrap="square" lIns="91427" tIns="45713" rIns="91427" bIns="45713" numCol="1" anchor="t" anchorCtr="0" compatLnSpc="1">
            <a:prstTxWarp prst="textNoShape">
              <a:avLst/>
            </a:prstTxWarp>
          </a:bodyPr>
          <a:lstStyle/>
          <a:p>
            <a:pPr defTabSz="932597"/>
            <a:endParaRPr lang="en-US">
              <a:solidFill>
                <a:srgbClr val="505050"/>
              </a:solidFill>
            </a:endParaRPr>
          </a:p>
        </p:txBody>
      </p:sp>
      <p:cxnSp>
        <p:nvCxnSpPr>
          <p:cNvPr id="10" name="Straight Arrow Connector 9"/>
          <p:cNvCxnSpPr/>
          <p:nvPr/>
        </p:nvCxnSpPr>
        <p:spPr>
          <a:xfrm flipV="1">
            <a:off x="5706931" y="2898324"/>
            <a:ext cx="0" cy="704944"/>
          </a:xfrm>
          <a:prstGeom prst="straightConnector1">
            <a:avLst/>
          </a:prstGeom>
          <a:ln w="38100">
            <a:solidFill>
              <a:srgbClr val="E81123"/>
            </a:solidFill>
            <a:headEnd type="none"/>
            <a:tailEnd type="triangle" w="lg" len="med"/>
          </a:ln>
        </p:spPr>
        <p:style>
          <a:lnRef idx="1">
            <a:schemeClr val="accent1"/>
          </a:lnRef>
          <a:fillRef idx="0">
            <a:schemeClr val="accent1"/>
          </a:fillRef>
          <a:effectRef idx="0">
            <a:schemeClr val="accent1"/>
          </a:effectRef>
          <a:fontRef idx="minor">
            <a:schemeClr val="tx1"/>
          </a:fontRef>
        </p:style>
      </p:cxnSp>
      <p:sp>
        <p:nvSpPr>
          <p:cNvPr id="125" name="Freeform 120"/>
          <p:cNvSpPr>
            <a:spLocks noChangeAspect="1" noEditPoints="1"/>
          </p:cNvSpPr>
          <p:nvPr/>
        </p:nvSpPr>
        <p:spPr bwMode="black">
          <a:xfrm>
            <a:off x="5518784" y="2418302"/>
            <a:ext cx="376293" cy="385668"/>
          </a:xfrm>
          <a:custGeom>
            <a:avLst/>
            <a:gdLst>
              <a:gd name="T0" fmla="*/ 352 w 476"/>
              <a:gd name="T1" fmla="*/ 177 h 488"/>
              <a:gd name="T2" fmla="*/ 259 w 476"/>
              <a:gd name="T3" fmla="*/ 82 h 488"/>
              <a:gd name="T4" fmla="*/ 314 w 476"/>
              <a:gd name="T5" fmla="*/ 30 h 488"/>
              <a:gd name="T6" fmla="*/ 314 w 476"/>
              <a:gd name="T7" fmla="*/ 0 h 488"/>
              <a:gd name="T8" fmla="*/ 300 w 476"/>
              <a:gd name="T9" fmla="*/ 20 h 488"/>
              <a:gd name="T10" fmla="*/ 176 w 476"/>
              <a:gd name="T11" fmla="*/ 19 h 488"/>
              <a:gd name="T12" fmla="*/ 162 w 476"/>
              <a:gd name="T13" fmla="*/ 0 h 488"/>
              <a:gd name="T14" fmla="*/ 162 w 476"/>
              <a:gd name="T15" fmla="*/ 30 h 488"/>
              <a:gd name="T16" fmla="*/ 217 w 476"/>
              <a:gd name="T17" fmla="*/ 82 h 488"/>
              <a:gd name="T18" fmla="*/ 122 w 476"/>
              <a:gd name="T19" fmla="*/ 177 h 488"/>
              <a:gd name="T20" fmla="*/ 321 w 476"/>
              <a:gd name="T21" fmla="*/ 107 h 488"/>
              <a:gd name="T22" fmla="*/ 321 w 476"/>
              <a:gd name="T23" fmla="*/ 142 h 488"/>
              <a:gd name="T24" fmla="*/ 321 w 476"/>
              <a:gd name="T25" fmla="*/ 107 h 488"/>
              <a:gd name="T26" fmla="*/ 174 w 476"/>
              <a:gd name="T27" fmla="*/ 124 h 488"/>
              <a:gd name="T28" fmla="*/ 138 w 476"/>
              <a:gd name="T29" fmla="*/ 124 h 488"/>
              <a:gd name="T30" fmla="*/ 379 w 476"/>
              <a:gd name="T31" fmla="*/ 164 h 488"/>
              <a:gd name="T32" fmla="*/ 379 w 476"/>
              <a:gd name="T33" fmla="*/ 164 h 488"/>
              <a:gd name="T34" fmla="*/ 463 w 476"/>
              <a:gd name="T35" fmla="*/ 336 h 488"/>
              <a:gd name="T36" fmla="*/ 365 w 476"/>
              <a:gd name="T37" fmla="*/ 390 h 488"/>
              <a:gd name="T38" fmla="*/ 445 w 476"/>
              <a:gd name="T39" fmla="*/ 434 h 488"/>
              <a:gd name="T40" fmla="*/ 352 w 476"/>
              <a:gd name="T41" fmla="*/ 412 h 488"/>
              <a:gd name="T42" fmla="*/ 125 w 476"/>
              <a:gd name="T43" fmla="*/ 412 h 488"/>
              <a:gd name="T44" fmla="*/ 31 w 476"/>
              <a:gd name="T45" fmla="*/ 434 h 488"/>
              <a:gd name="T46" fmla="*/ 111 w 476"/>
              <a:gd name="T47" fmla="*/ 390 h 488"/>
              <a:gd name="T48" fmla="*/ 13 w 476"/>
              <a:gd name="T49" fmla="*/ 336 h 488"/>
              <a:gd name="T50" fmla="*/ 13 w 476"/>
              <a:gd name="T51" fmla="*/ 310 h 488"/>
              <a:gd name="T52" fmla="*/ 80 w 476"/>
              <a:gd name="T53" fmla="*/ 270 h 488"/>
              <a:gd name="T54" fmla="*/ 21 w 476"/>
              <a:gd name="T55" fmla="*/ 222 h 488"/>
              <a:gd name="T56" fmla="*/ 30 w 476"/>
              <a:gd name="T57" fmla="*/ 197 h 488"/>
              <a:gd name="T58" fmla="*/ 92 w 476"/>
              <a:gd name="T59" fmla="*/ 183 h 488"/>
              <a:gd name="T60" fmla="*/ 229 w 476"/>
              <a:gd name="T61" fmla="*/ 222 h 488"/>
              <a:gd name="T62" fmla="*/ 249 w 476"/>
              <a:gd name="T63" fmla="*/ 444 h 488"/>
              <a:gd name="T64" fmla="*/ 362 w 476"/>
              <a:gd name="T65" fmla="*/ 196 h 488"/>
              <a:gd name="T66" fmla="*/ 393 w 476"/>
              <a:gd name="T67" fmla="*/ 217 h 488"/>
              <a:gd name="T68" fmla="*/ 464 w 476"/>
              <a:gd name="T69" fmla="*/ 205 h 488"/>
              <a:gd name="T70" fmla="*/ 396 w 476"/>
              <a:gd name="T71" fmla="*/ 244 h 488"/>
              <a:gd name="T72" fmla="*/ 393 w 476"/>
              <a:gd name="T73" fmla="*/ 310 h 488"/>
              <a:gd name="T74" fmla="*/ 476 w 476"/>
              <a:gd name="T75" fmla="*/ 323 h 4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76" h="488">
                <a:moveTo>
                  <a:pt x="239" y="201"/>
                </a:moveTo>
                <a:cubicBezTo>
                  <a:pt x="289" y="201"/>
                  <a:pt x="327" y="189"/>
                  <a:pt x="352" y="177"/>
                </a:cubicBezTo>
                <a:cubicBezTo>
                  <a:pt x="363" y="172"/>
                  <a:pt x="372" y="167"/>
                  <a:pt x="379" y="163"/>
                </a:cubicBezTo>
                <a:cubicBezTo>
                  <a:pt x="360" y="118"/>
                  <a:pt x="323" y="88"/>
                  <a:pt x="259" y="82"/>
                </a:cubicBezTo>
                <a:cubicBezTo>
                  <a:pt x="289" y="53"/>
                  <a:pt x="304" y="37"/>
                  <a:pt x="312" y="29"/>
                </a:cubicBezTo>
                <a:cubicBezTo>
                  <a:pt x="313" y="29"/>
                  <a:pt x="314" y="30"/>
                  <a:pt x="314" y="30"/>
                </a:cubicBezTo>
                <a:cubicBezTo>
                  <a:pt x="323" y="30"/>
                  <a:pt x="329" y="23"/>
                  <a:pt x="329" y="15"/>
                </a:cubicBezTo>
                <a:cubicBezTo>
                  <a:pt x="329" y="7"/>
                  <a:pt x="323" y="0"/>
                  <a:pt x="314" y="0"/>
                </a:cubicBezTo>
                <a:cubicBezTo>
                  <a:pt x="306" y="0"/>
                  <a:pt x="299" y="7"/>
                  <a:pt x="299" y="15"/>
                </a:cubicBezTo>
                <a:cubicBezTo>
                  <a:pt x="299" y="17"/>
                  <a:pt x="299" y="18"/>
                  <a:pt x="300" y="20"/>
                </a:cubicBezTo>
                <a:cubicBezTo>
                  <a:pt x="239" y="81"/>
                  <a:pt x="239" y="81"/>
                  <a:pt x="239" y="81"/>
                </a:cubicBezTo>
                <a:cubicBezTo>
                  <a:pt x="203" y="45"/>
                  <a:pt x="185" y="28"/>
                  <a:pt x="176" y="19"/>
                </a:cubicBezTo>
                <a:cubicBezTo>
                  <a:pt x="176" y="17"/>
                  <a:pt x="176" y="16"/>
                  <a:pt x="176" y="15"/>
                </a:cubicBezTo>
                <a:cubicBezTo>
                  <a:pt x="176" y="7"/>
                  <a:pt x="170" y="0"/>
                  <a:pt x="162" y="0"/>
                </a:cubicBezTo>
                <a:cubicBezTo>
                  <a:pt x="154" y="0"/>
                  <a:pt x="147" y="7"/>
                  <a:pt x="147" y="15"/>
                </a:cubicBezTo>
                <a:cubicBezTo>
                  <a:pt x="147" y="23"/>
                  <a:pt x="154" y="30"/>
                  <a:pt x="162" y="30"/>
                </a:cubicBezTo>
                <a:cubicBezTo>
                  <a:pt x="162" y="30"/>
                  <a:pt x="163" y="29"/>
                  <a:pt x="164" y="29"/>
                </a:cubicBezTo>
                <a:cubicBezTo>
                  <a:pt x="191" y="56"/>
                  <a:pt x="207" y="73"/>
                  <a:pt x="217" y="82"/>
                </a:cubicBezTo>
                <a:cubicBezTo>
                  <a:pt x="153" y="88"/>
                  <a:pt x="116" y="119"/>
                  <a:pt x="98" y="163"/>
                </a:cubicBezTo>
                <a:cubicBezTo>
                  <a:pt x="104" y="167"/>
                  <a:pt x="112" y="172"/>
                  <a:pt x="122" y="177"/>
                </a:cubicBezTo>
                <a:cubicBezTo>
                  <a:pt x="148" y="189"/>
                  <a:pt x="186" y="201"/>
                  <a:pt x="239" y="201"/>
                </a:cubicBezTo>
                <a:close/>
                <a:moveTo>
                  <a:pt x="321" y="107"/>
                </a:moveTo>
                <a:cubicBezTo>
                  <a:pt x="331" y="107"/>
                  <a:pt x="339" y="115"/>
                  <a:pt x="339" y="124"/>
                </a:cubicBezTo>
                <a:cubicBezTo>
                  <a:pt x="339" y="135"/>
                  <a:pt x="331" y="142"/>
                  <a:pt x="321" y="142"/>
                </a:cubicBezTo>
                <a:cubicBezTo>
                  <a:pt x="310" y="142"/>
                  <a:pt x="302" y="135"/>
                  <a:pt x="302" y="124"/>
                </a:cubicBezTo>
                <a:cubicBezTo>
                  <a:pt x="302" y="115"/>
                  <a:pt x="310" y="107"/>
                  <a:pt x="321" y="107"/>
                </a:cubicBezTo>
                <a:close/>
                <a:moveTo>
                  <a:pt x="156" y="107"/>
                </a:moveTo>
                <a:cubicBezTo>
                  <a:pt x="166" y="107"/>
                  <a:pt x="174" y="115"/>
                  <a:pt x="174" y="124"/>
                </a:cubicBezTo>
                <a:cubicBezTo>
                  <a:pt x="174" y="135"/>
                  <a:pt x="166" y="142"/>
                  <a:pt x="156" y="142"/>
                </a:cubicBezTo>
                <a:cubicBezTo>
                  <a:pt x="146" y="142"/>
                  <a:pt x="138" y="135"/>
                  <a:pt x="138" y="124"/>
                </a:cubicBezTo>
                <a:cubicBezTo>
                  <a:pt x="138" y="115"/>
                  <a:pt x="146" y="107"/>
                  <a:pt x="156" y="107"/>
                </a:cubicBezTo>
                <a:close/>
                <a:moveTo>
                  <a:pt x="379" y="164"/>
                </a:moveTo>
                <a:cubicBezTo>
                  <a:pt x="380" y="166"/>
                  <a:pt x="381" y="168"/>
                  <a:pt x="381" y="170"/>
                </a:cubicBezTo>
                <a:cubicBezTo>
                  <a:pt x="380" y="168"/>
                  <a:pt x="380" y="166"/>
                  <a:pt x="379" y="164"/>
                </a:cubicBezTo>
                <a:close/>
                <a:moveTo>
                  <a:pt x="476" y="323"/>
                </a:moveTo>
                <a:cubicBezTo>
                  <a:pt x="476" y="329"/>
                  <a:pt x="470" y="336"/>
                  <a:pt x="463" y="336"/>
                </a:cubicBezTo>
                <a:cubicBezTo>
                  <a:pt x="463" y="336"/>
                  <a:pt x="463" y="336"/>
                  <a:pt x="387" y="336"/>
                </a:cubicBezTo>
                <a:cubicBezTo>
                  <a:pt x="382" y="355"/>
                  <a:pt x="374" y="373"/>
                  <a:pt x="365" y="390"/>
                </a:cubicBezTo>
                <a:cubicBezTo>
                  <a:pt x="381" y="396"/>
                  <a:pt x="405" y="405"/>
                  <a:pt x="437" y="417"/>
                </a:cubicBezTo>
                <a:cubicBezTo>
                  <a:pt x="443" y="419"/>
                  <a:pt x="447" y="426"/>
                  <a:pt x="445" y="434"/>
                </a:cubicBezTo>
                <a:cubicBezTo>
                  <a:pt x="442" y="440"/>
                  <a:pt x="434" y="443"/>
                  <a:pt x="428" y="441"/>
                </a:cubicBezTo>
                <a:cubicBezTo>
                  <a:pt x="428" y="441"/>
                  <a:pt x="428" y="441"/>
                  <a:pt x="352" y="412"/>
                </a:cubicBezTo>
                <a:cubicBezTo>
                  <a:pt x="322" y="457"/>
                  <a:pt x="280" y="488"/>
                  <a:pt x="239" y="488"/>
                </a:cubicBezTo>
                <a:cubicBezTo>
                  <a:pt x="197" y="488"/>
                  <a:pt x="155" y="457"/>
                  <a:pt x="125" y="412"/>
                </a:cubicBezTo>
                <a:cubicBezTo>
                  <a:pt x="108" y="419"/>
                  <a:pt x="83" y="428"/>
                  <a:pt x="47" y="441"/>
                </a:cubicBezTo>
                <a:cubicBezTo>
                  <a:pt x="41" y="443"/>
                  <a:pt x="33" y="440"/>
                  <a:pt x="31" y="434"/>
                </a:cubicBezTo>
                <a:cubicBezTo>
                  <a:pt x="28" y="426"/>
                  <a:pt x="32" y="419"/>
                  <a:pt x="38" y="417"/>
                </a:cubicBezTo>
                <a:cubicBezTo>
                  <a:pt x="38" y="417"/>
                  <a:pt x="38" y="417"/>
                  <a:pt x="111" y="390"/>
                </a:cubicBezTo>
                <a:cubicBezTo>
                  <a:pt x="102" y="373"/>
                  <a:pt x="95" y="355"/>
                  <a:pt x="90" y="336"/>
                </a:cubicBezTo>
                <a:cubicBezTo>
                  <a:pt x="72" y="336"/>
                  <a:pt x="47" y="336"/>
                  <a:pt x="13" y="336"/>
                </a:cubicBezTo>
                <a:cubicBezTo>
                  <a:pt x="7" y="336"/>
                  <a:pt x="0" y="329"/>
                  <a:pt x="0" y="323"/>
                </a:cubicBezTo>
                <a:cubicBezTo>
                  <a:pt x="0" y="315"/>
                  <a:pt x="7" y="310"/>
                  <a:pt x="13" y="310"/>
                </a:cubicBezTo>
                <a:cubicBezTo>
                  <a:pt x="13" y="310"/>
                  <a:pt x="13" y="310"/>
                  <a:pt x="83" y="310"/>
                </a:cubicBezTo>
                <a:cubicBezTo>
                  <a:pt x="81" y="296"/>
                  <a:pt x="80" y="283"/>
                  <a:pt x="80" y="270"/>
                </a:cubicBezTo>
                <a:cubicBezTo>
                  <a:pt x="80" y="261"/>
                  <a:pt x="80" y="253"/>
                  <a:pt x="81" y="244"/>
                </a:cubicBezTo>
                <a:cubicBezTo>
                  <a:pt x="66" y="238"/>
                  <a:pt x="46" y="231"/>
                  <a:pt x="21" y="222"/>
                </a:cubicBezTo>
                <a:cubicBezTo>
                  <a:pt x="14" y="219"/>
                  <a:pt x="11" y="211"/>
                  <a:pt x="13" y="205"/>
                </a:cubicBezTo>
                <a:cubicBezTo>
                  <a:pt x="15" y="198"/>
                  <a:pt x="23" y="194"/>
                  <a:pt x="30" y="197"/>
                </a:cubicBezTo>
                <a:cubicBezTo>
                  <a:pt x="30" y="197"/>
                  <a:pt x="30" y="197"/>
                  <a:pt x="84" y="217"/>
                </a:cubicBezTo>
                <a:cubicBezTo>
                  <a:pt x="86" y="205"/>
                  <a:pt x="88" y="194"/>
                  <a:pt x="92" y="183"/>
                </a:cubicBezTo>
                <a:cubicBezTo>
                  <a:pt x="97" y="187"/>
                  <a:pt x="104" y="192"/>
                  <a:pt x="115" y="196"/>
                </a:cubicBezTo>
                <a:cubicBezTo>
                  <a:pt x="141" y="209"/>
                  <a:pt x="178" y="220"/>
                  <a:pt x="229" y="222"/>
                </a:cubicBezTo>
                <a:cubicBezTo>
                  <a:pt x="229" y="222"/>
                  <a:pt x="229" y="222"/>
                  <a:pt x="229" y="444"/>
                </a:cubicBezTo>
                <a:cubicBezTo>
                  <a:pt x="229" y="444"/>
                  <a:pt x="229" y="444"/>
                  <a:pt x="249" y="444"/>
                </a:cubicBezTo>
                <a:cubicBezTo>
                  <a:pt x="249" y="444"/>
                  <a:pt x="249" y="444"/>
                  <a:pt x="249" y="222"/>
                </a:cubicBezTo>
                <a:cubicBezTo>
                  <a:pt x="298" y="220"/>
                  <a:pt x="336" y="209"/>
                  <a:pt x="362" y="196"/>
                </a:cubicBezTo>
                <a:cubicBezTo>
                  <a:pt x="372" y="192"/>
                  <a:pt x="380" y="187"/>
                  <a:pt x="386" y="183"/>
                </a:cubicBezTo>
                <a:cubicBezTo>
                  <a:pt x="389" y="194"/>
                  <a:pt x="391" y="205"/>
                  <a:pt x="393" y="217"/>
                </a:cubicBezTo>
                <a:cubicBezTo>
                  <a:pt x="407" y="212"/>
                  <a:pt x="425" y="205"/>
                  <a:pt x="447" y="197"/>
                </a:cubicBezTo>
                <a:cubicBezTo>
                  <a:pt x="453" y="194"/>
                  <a:pt x="461" y="198"/>
                  <a:pt x="464" y="205"/>
                </a:cubicBezTo>
                <a:cubicBezTo>
                  <a:pt x="466" y="211"/>
                  <a:pt x="462" y="219"/>
                  <a:pt x="456" y="222"/>
                </a:cubicBezTo>
                <a:cubicBezTo>
                  <a:pt x="456" y="222"/>
                  <a:pt x="456" y="222"/>
                  <a:pt x="396" y="244"/>
                </a:cubicBezTo>
                <a:cubicBezTo>
                  <a:pt x="396" y="253"/>
                  <a:pt x="397" y="261"/>
                  <a:pt x="397" y="270"/>
                </a:cubicBezTo>
                <a:cubicBezTo>
                  <a:pt x="397" y="283"/>
                  <a:pt x="395" y="296"/>
                  <a:pt x="393" y="310"/>
                </a:cubicBezTo>
                <a:cubicBezTo>
                  <a:pt x="410" y="310"/>
                  <a:pt x="433" y="310"/>
                  <a:pt x="463" y="310"/>
                </a:cubicBezTo>
                <a:cubicBezTo>
                  <a:pt x="470" y="310"/>
                  <a:pt x="476" y="315"/>
                  <a:pt x="476" y="323"/>
                </a:cubicBezTo>
                <a:close/>
              </a:path>
            </a:pathLst>
          </a:custGeom>
          <a:solidFill>
            <a:srgbClr val="E81123"/>
          </a:solidFill>
          <a:ln>
            <a:noFill/>
          </a:ln>
          <a:extLst/>
        </p:spPr>
        <p:txBody>
          <a:bodyPr vert="horz" wrap="square" lIns="91427" tIns="45713" rIns="91427" bIns="45713" numCol="1" anchor="t" anchorCtr="0" compatLnSpc="1">
            <a:prstTxWarp prst="textNoShape">
              <a:avLst/>
            </a:prstTxWarp>
          </a:bodyPr>
          <a:lstStyle/>
          <a:p>
            <a:pPr defTabSz="932597"/>
            <a:endParaRPr lang="en-US">
              <a:solidFill>
                <a:srgbClr val="505050"/>
              </a:solidFill>
            </a:endParaRPr>
          </a:p>
        </p:txBody>
      </p:sp>
      <p:cxnSp>
        <p:nvCxnSpPr>
          <p:cNvPr id="50" name="Straight Arrow Connector 49"/>
          <p:cNvCxnSpPr/>
          <p:nvPr/>
        </p:nvCxnSpPr>
        <p:spPr>
          <a:xfrm>
            <a:off x="5919431" y="2645091"/>
            <a:ext cx="777363" cy="0"/>
          </a:xfrm>
          <a:prstGeom prst="straightConnector1">
            <a:avLst/>
          </a:prstGeom>
          <a:ln w="38100">
            <a:solidFill>
              <a:srgbClr val="E81123"/>
            </a:solidFill>
            <a:headEnd type="none"/>
            <a:tailEnd type="triangle" w="lg" len="med"/>
          </a:ln>
        </p:spPr>
        <p:style>
          <a:lnRef idx="1">
            <a:schemeClr val="accent1"/>
          </a:lnRef>
          <a:fillRef idx="0">
            <a:schemeClr val="accent1"/>
          </a:fillRef>
          <a:effectRef idx="0">
            <a:schemeClr val="accent1"/>
          </a:effectRef>
          <a:fontRef idx="minor">
            <a:schemeClr val="tx1"/>
          </a:fontRef>
        </p:style>
      </p:cxnSp>
      <p:cxnSp>
        <p:nvCxnSpPr>
          <p:cNvPr id="84" name="Straight Arrow Connector 83"/>
          <p:cNvCxnSpPr/>
          <p:nvPr/>
        </p:nvCxnSpPr>
        <p:spPr>
          <a:xfrm>
            <a:off x="10392830" y="3455474"/>
            <a:ext cx="0" cy="936874"/>
          </a:xfrm>
          <a:prstGeom prst="straightConnector1">
            <a:avLst/>
          </a:prstGeom>
          <a:ln w="38100">
            <a:solidFill>
              <a:srgbClr val="A80000"/>
            </a:solidFill>
            <a:headEnd type="none"/>
            <a:tailEnd type="triangle" w="lg" len="med"/>
          </a:ln>
        </p:spPr>
        <p:style>
          <a:lnRef idx="1">
            <a:schemeClr val="accent1"/>
          </a:lnRef>
          <a:fillRef idx="0">
            <a:schemeClr val="accent1"/>
          </a:fillRef>
          <a:effectRef idx="0">
            <a:schemeClr val="accent1"/>
          </a:effectRef>
          <a:fontRef idx="minor">
            <a:schemeClr val="tx1"/>
          </a:fontRef>
        </p:style>
      </p:cxnSp>
      <p:grpSp>
        <p:nvGrpSpPr>
          <p:cNvPr id="131" name="Group 130"/>
          <p:cNvGrpSpPr/>
          <p:nvPr/>
        </p:nvGrpSpPr>
        <p:grpSpPr>
          <a:xfrm>
            <a:off x="10558854" y="3663617"/>
            <a:ext cx="1584664" cy="443037"/>
            <a:chOff x="6905763" y="2492440"/>
            <a:chExt cx="1096101" cy="301695"/>
          </a:xfrm>
          <a:solidFill>
            <a:schemeClr val="accent4"/>
          </a:solidFill>
        </p:grpSpPr>
        <p:sp>
          <p:nvSpPr>
            <p:cNvPr id="132" name="Rectangle 131"/>
            <p:cNvSpPr/>
            <p:nvPr/>
          </p:nvSpPr>
          <p:spPr>
            <a:xfrm>
              <a:off x="6998247" y="2492440"/>
              <a:ext cx="1003617" cy="301695"/>
            </a:xfrm>
            <a:prstGeom prst="rect">
              <a:avLst/>
            </a:prstGeom>
            <a:solidFill>
              <a:schemeClr val="accent2"/>
            </a:solidFill>
            <a:ln>
              <a:noFill/>
            </a:ln>
          </p:spPr>
          <p:txBody>
            <a:bodyPr vert="horz" wrap="square" lIns="137141" tIns="109712" rIns="91427" bIns="109712" rtlCol="0" anchor="ctr" anchorCtr="0">
              <a:spAutoFit/>
            </a:bodyPr>
            <a:lstStyle/>
            <a:p>
              <a:pPr defTabSz="730917" fontAlgn="base">
                <a:lnSpc>
                  <a:spcPct val="90000"/>
                </a:lnSpc>
                <a:spcBef>
                  <a:spcPct val="0"/>
                </a:spcBef>
                <a:spcAft>
                  <a:spcPct val="0"/>
                </a:spcAft>
                <a:defRPr/>
              </a:pPr>
              <a:r>
                <a:rPr lang="en-US" sz="1599" dirty="0">
                  <a:gradFill>
                    <a:gsLst>
                      <a:gs pos="16102">
                        <a:srgbClr val="FFFFFF"/>
                      </a:gs>
                      <a:gs pos="53000">
                        <a:srgbClr val="FFFFFF"/>
                      </a:gs>
                    </a:gsLst>
                    <a:lin ang="5400000" scaled="0"/>
                  </a:gradFill>
                  <a:ea typeface="Segoe UI" pitchFamily="34" charset="0"/>
                  <a:cs typeface="Segoe UI" pitchFamily="34" charset="0"/>
                </a:rPr>
                <a:t>Healthy host?</a:t>
              </a:r>
              <a:endParaRPr lang="en-US" sz="1599" b="1" dirty="0">
                <a:gradFill>
                  <a:gsLst>
                    <a:gs pos="16102">
                      <a:srgbClr val="FFFFFF"/>
                    </a:gs>
                    <a:gs pos="53000">
                      <a:srgbClr val="FFFFFF"/>
                    </a:gs>
                  </a:gsLst>
                  <a:lin ang="5400000" scaled="0"/>
                </a:gradFill>
                <a:ea typeface="Segoe UI" pitchFamily="34" charset="0"/>
                <a:cs typeface="Segoe UI" pitchFamily="34" charset="0"/>
              </a:endParaRPr>
            </a:p>
          </p:txBody>
        </p:sp>
        <p:sp>
          <p:nvSpPr>
            <p:cNvPr id="133" name="Isosceles Triangle 132"/>
            <p:cNvSpPr/>
            <p:nvPr/>
          </p:nvSpPr>
          <p:spPr bwMode="auto">
            <a:xfrm rot="16200000">
              <a:off x="6855944" y="2569899"/>
              <a:ext cx="213147" cy="113510"/>
            </a:xfrm>
            <a:prstGeom prst="triangle">
              <a:avLst/>
            </a:prstGeom>
            <a:solidFill>
              <a:schemeClr val="bg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54" tIns="146283" rIns="182854" bIns="146283" numCol="1" spcCol="0" rtlCol="0" fromWordArt="0" anchor="ctr" anchorCtr="0" forceAA="0" compatLnSpc="1">
              <a:prstTxWarp prst="textNoShape">
                <a:avLst/>
              </a:prstTxWarp>
              <a:noAutofit/>
            </a:bodyPr>
            <a:lstStyle/>
            <a:p>
              <a:pPr algn="ctr" defTabSz="932293" fontAlgn="base">
                <a:lnSpc>
                  <a:spcPct val="90000"/>
                </a:lnSpc>
                <a:spcBef>
                  <a:spcPct val="0"/>
                </a:spcBef>
                <a:spcAft>
                  <a:spcPct val="0"/>
                </a:spcAft>
              </a:pPr>
              <a:endParaRPr lang="en-US" sz="2400" dirty="0" err="1">
                <a:gradFill>
                  <a:gsLst>
                    <a:gs pos="0">
                      <a:srgbClr val="FFFFFF"/>
                    </a:gs>
                    <a:gs pos="100000">
                      <a:srgbClr val="FFFFFF"/>
                    </a:gs>
                  </a:gsLst>
                  <a:lin ang="5400000" scaled="0"/>
                </a:gradFill>
                <a:ea typeface="Segoe UI" pitchFamily="34" charset="0"/>
                <a:cs typeface="Segoe UI" pitchFamily="34" charset="0"/>
              </a:endParaRPr>
            </a:p>
          </p:txBody>
        </p:sp>
      </p:grpSp>
      <p:sp>
        <p:nvSpPr>
          <p:cNvPr id="28" name="MASK"/>
          <p:cNvSpPr/>
          <p:nvPr/>
        </p:nvSpPr>
        <p:spPr bwMode="auto">
          <a:xfrm>
            <a:off x="-24248" y="1235376"/>
            <a:ext cx="299730" cy="5758653"/>
          </a:xfrm>
          <a:prstGeom prst="rect">
            <a:avLst/>
          </a:prstGeom>
          <a:solidFill>
            <a:schemeClr val="bg1"/>
          </a:solidFill>
          <a:ln w="3175">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0" rIns="0" bIns="46630" numCol="1" rtlCol="0" anchor="ctr" anchorCtr="0" compatLnSpc="1">
            <a:prstTxWarp prst="textNoShape">
              <a:avLst/>
            </a:prstTxWarp>
          </a:bodyPr>
          <a:lstStyle/>
          <a:p>
            <a:pPr algn="ctr" defTabSz="932293" fontAlgn="base">
              <a:spcBef>
                <a:spcPct val="0"/>
              </a:spcBef>
              <a:spcAft>
                <a:spcPct val="0"/>
              </a:spcAft>
            </a:pPr>
            <a:endParaRPr lang="en-US" sz="2000" dirty="0">
              <a:gradFill>
                <a:gsLst>
                  <a:gs pos="0">
                    <a:srgbClr val="FFFFFF"/>
                  </a:gs>
                  <a:gs pos="100000">
                    <a:srgbClr val="FFFFFF"/>
                  </a:gs>
                </a:gsLst>
                <a:lin ang="5400000" scaled="0"/>
              </a:gradFill>
            </a:endParaRPr>
          </a:p>
        </p:txBody>
      </p:sp>
      <p:sp>
        <p:nvSpPr>
          <p:cNvPr id="53" name="Freeform: Shape 52"/>
          <p:cNvSpPr/>
          <p:nvPr/>
        </p:nvSpPr>
        <p:spPr bwMode="auto">
          <a:xfrm>
            <a:off x="11398629" y="228773"/>
            <a:ext cx="658129" cy="737198"/>
          </a:xfrm>
          <a:custGeom>
            <a:avLst/>
            <a:gdLst>
              <a:gd name="connsiteX0" fmla="*/ 357818 w 702343"/>
              <a:gd name="connsiteY0" fmla="*/ 38488 h 786724"/>
              <a:gd name="connsiteX1" fmla="*/ 33977 w 702343"/>
              <a:gd name="connsiteY1" fmla="*/ 362329 h 786724"/>
              <a:gd name="connsiteX2" fmla="*/ 357818 w 702343"/>
              <a:gd name="connsiteY2" fmla="*/ 686170 h 786724"/>
              <a:gd name="connsiteX3" fmla="*/ 681659 w 702343"/>
              <a:gd name="connsiteY3" fmla="*/ 362329 h 786724"/>
              <a:gd name="connsiteX4" fmla="*/ 357818 w 702343"/>
              <a:gd name="connsiteY4" fmla="*/ 38488 h 786724"/>
              <a:gd name="connsiteX5" fmla="*/ 0 w 702343"/>
              <a:gd name="connsiteY5" fmla="*/ 0 h 786724"/>
              <a:gd name="connsiteX6" fmla="*/ 702343 w 702343"/>
              <a:gd name="connsiteY6" fmla="*/ 0 h 786724"/>
              <a:gd name="connsiteX7" fmla="*/ 702343 w 702343"/>
              <a:gd name="connsiteY7" fmla="*/ 786724 h 786724"/>
              <a:gd name="connsiteX8" fmla="*/ 0 w 702343"/>
              <a:gd name="connsiteY8" fmla="*/ 786724 h 7867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02343" h="786724">
                <a:moveTo>
                  <a:pt x="357818" y="38488"/>
                </a:moveTo>
                <a:cubicBezTo>
                  <a:pt x="178966" y="38488"/>
                  <a:pt x="33977" y="183477"/>
                  <a:pt x="33977" y="362329"/>
                </a:cubicBezTo>
                <a:cubicBezTo>
                  <a:pt x="33977" y="541181"/>
                  <a:pt x="178966" y="686170"/>
                  <a:pt x="357818" y="686170"/>
                </a:cubicBezTo>
                <a:cubicBezTo>
                  <a:pt x="536670" y="686170"/>
                  <a:pt x="681659" y="541181"/>
                  <a:pt x="681659" y="362329"/>
                </a:cubicBezTo>
                <a:cubicBezTo>
                  <a:pt x="681659" y="183477"/>
                  <a:pt x="536670" y="38488"/>
                  <a:pt x="357818" y="38488"/>
                </a:cubicBezTo>
                <a:close/>
                <a:moveTo>
                  <a:pt x="0" y="0"/>
                </a:moveTo>
                <a:lnTo>
                  <a:pt x="702343" y="0"/>
                </a:lnTo>
                <a:lnTo>
                  <a:pt x="702343" y="786724"/>
                </a:lnTo>
                <a:lnTo>
                  <a:pt x="0" y="786724"/>
                </a:lnTo>
                <a:close/>
              </a:path>
            </a:pathLst>
          </a:custGeom>
          <a:solidFill>
            <a:srgbClr val="FFFFF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6521" tIns="149217" rIns="186521" bIns="149217" numCol="1" spcCol="0" rtlCol="0" fromWordArt="0" anchor="t" anchorCtr="0" forceAA="0" compatLnSpc="1">
            <a:prstTxWarp prst="textNoShape">
              <a:avLst/>
            </a:prstTxWarp>
            <a:noAutofit/>
          </a:bodyPr>
          <a:lstStyle/>
          <a:p>
            <a:pPr algn="ctr" defTabSz="951028" fontAlgn="base">
              <a:lnSpc>
                <a:spcPct val="90000"/>
              </a:lnSpc>
              <a:spcBef>
                <a:spcPct val="0"/>
              </a:spcBef>
              <a:spcAft>
                <a:spcPct val="0"/>
              </a:spcAft>
            </a:pPr>
            <a:endParaRPr lang="en-US" sz="2448" dirty="0" err="1">
              <a:gradFill>
                <a:gsLst>
                  <a:gs pos="0">
                    <a:srgbClr val="FFFFFF"/>
                  </a:gs>
                  <a:gs pos="100000">
                    <a:srgbClr val="FFFFFF"/>
                  </a:gs>
                </a:gsLst>
                <a:lin ang="5400000" scaled="0"/>
              </a:gradFill>
              <a:ea typeface="Segoe UI" pitchFamily="34" charset="0"/>
              <a:cs typeface="Segoe UI" pitchFamily="34" charset="0"/>
            </a:endParaRPr>
          </a:p>
        </p:txBody>
      </p:sp>
      <p:sp>
        <p:nvSpPr>
          <p:cNvPr id="56" name="Text Placeholder 8"/>
          <p:cNvSpPr txBox="1">
            <a:spLocks/>
          </p:cNvSpPr>
          <p:nvPr/>
        </p:nvSpPr>
        <p:spPr>
          <a:xfrm>
            <a:off x="275482" y="1682743"/>
            <a:ext cx="4498247" cy="4579715"/>
          </a:xfrm>
          <a:prstGeom prst="rect">
            <a:avLst/>
          </a:prstGeom>
        </p:spPr>
        <p:txBody>
          <a:bodyPr vert="horz" wrap="square" lIns="149217" tIns="0" rIns="149217" bIns="0" rtlCol="0" anchor="t">
            <a:spAutoFit/>
          </a:bodyPr>
          <a:lstStyle>
            <a:lvl1pPr marL="0" marR="0" indent="0" algn="l" defTabSz="932667" rtl="0" eaLnBrk="1" fontAlgn="auto" latinLnBrk="0" hangingPunct="1">
              <a:lnSpc>
                <a:spcPct val="90000"/>
              </a:lnSpc>
              <a:spcBef>
                <a:spcPct val="20000"/>
              </a:spcBef>
              <a:spcAft>
                <a:spcPts val="0"/>
              </a:spcAft>
              <a:buClr>
                <a:schemeClr val="tx1"/>
              </a:buClr>
              <a:buSzPct val="90000"/>
              <a:buFont typeface="Wingdings" panose="05000000000000000000" pitchFamily="2" charset="2"/>
              <a:buNone/>
              <a:tabLst/>
              <a:defRPr sz="4000" kern="1200" spc="0" baseline="0">
                <a:gradFill>
                  <a:gsLst>
                    <a:gs pos="20354">
                      <a:schemeClr val="accent1"/>
                    </a:gs>
                    <a:gs pos="40000">
                      <a:schemeClr val="accent1"/>
                    </a:gs>
                  </a:gsLst>
                  <a:lin ang="5400000" scaled="0"/>
                </a:gradFill>
                <a:latin typeface="+mj-lt"/>
                <a:ea typeface="+mn-ea"/>
                <a:cs typeface="+mn-cs"/>
              </a:defRPr>
            </a:lvl1pPr>
            <a:lvl2pPr marL="0" marR="0" indent="0" algn="l" defTabSz="932667" rtl="0" eaLnBrk="1" fontAlgn="auto" latinLnBrk="0" hangingPunct="1">
              <a:lnSpc>
                <a:spcPct val="90000"/>
              </a:lnSpc>
              <a:spcBef>
                <a:spcPct val="20000"/>
              </a:spcBef>
              <a:spcAft>
                <a:spcPts val="0"/>
              </a:spcAft>
              <a:buClr>
                <a:schemeClr val="tx1"/>
              </a:buClr>
              <a:buSzPct val="90000"/>
              <a:buFontTx/>
              <a:buNone/>
              <a:tabLst/>
              <a:defRPr sz="2000" kern="1200" spc="0" baseline="0">
                <a:gradFill>
                  <a:gsLst>
                    <a:gs pos="1250">
                      <a:schemeClr val="bg2"/>
                    </a:gs>
                    <a:gs pos="100000">
                      <a:schemeClr val="bg2"/>
                    </a:gs>
                  </a:gsLst>
                  <a:lin ang="5400000" scaled="0"/>
                </a:gradFill>
                <a:latin typeface="+mn-lt"/>
                <a:ea typeface="+mn-ea"/>
                <a:cs typeface="+mn-cs"/>
              </a:defRPr>
            </a:lvl2pPr>
            <a:lvl3pPr marL="228582" marR="0" indent="0" algn="l" defTabSz="932667" rtl="0" eaLnBrk="1" fontAlgn="auto" latinLnBrk="0" hangingPunct="1">
              <a:lnSpc>
                <a:spcPct val="90000"/>
              </a:lnSpc>
              <a:spcBef>
                <a:spcPct val="20000"/>
              </a:spcBef>
              <a:spcAft>
                <a:spcPts val="0"/>
              </a:spcAft>
              <a:buClr>
                <a:schemeClr val="tx1"/>
              </a:buClr>
              <a:buSzPct val="90000"/>
              <a:buFont typeface="Wingdings" panose="05000000000000000000" pitchFamily="2" charset="2"/>
              <a:buNone/>
              <a:tabLst/>
              <a:defRPr sz="2000" kern="1200" spc="0" baseline="0">
                <a:gradFill>
                  <a:gsLst>
                    <a:gs pos="1250">
                      <a:schemeClr val="bg2"/>
                    </a:gs>
                    <a:gs pos="100000">
                      <a:schemeClr val="bg2"/>
                    </a:gs>
                  </a:gsLst>
                  <a:lin ang="5400000" scaled="0"/>
                </a:gradFill>
                <a:latin typeface="+mn-lt"/>
                <a:ea typeface="+mn-ea"/>
                <a:cs typeface="+mn-cs"/>
              </a:defRPr>
            </a:lvl3pPr>
            <a:lvl4pPr marL="457163" marR="0" indent="0" algn="l" defTabSz="932667" rtl="0" eaLnBrk="1" fontAlgn="auto" latinLnBrk="0" hangingPunct="1">
              <a:lnSpc>
                <a:spcPct val="90000"/>
              </a:lnSpc>
              <a:spcBef>
                <a:spcPct val="20000"/>
              </a:spcBef>
              <a:spcAft>
                <a:spcPts val="0"/>
              </a:spcAft>
              <a:buClr>
                <a:schemeClr val="tx1"/>
              </a:buClr>
              <a:buSzPct val="90000"/>
              <a:buFont typeface="Wingdings" panose="05000000000000000000" pitchFamily="2" charset="2"/>
              <a:buNone/>
              <a:tabLst/>
              <a:defRPr sz="1800" kern="1200" spc="0" baseline="0">
                <a:gradFill>
                  <a:gsLst>
                    <a:gs pos="1250">
                      <a:schemeClr val="bg2"/>
                    </a:gs>
                    <a:gs pos="100000">
                      <a:schemeClr val="bg2"/>
                    </a:gs>
                  </a:gsLst>
                  <a:lin ang="5400000" scaled="0"/>
                </a:gradFill>
                <a:latin typeface="+mn-lt"/>
                <a:ea typeface="+mn-ea"/>
                <a:cs typeface="+mn-cs"/>
              </a:defRPr>
            </a:lvl4pPr>
            <a:lvl5pPr marL="685745" marR="0" indent="0" algn="l" defTabSz="932667" rtl="0" eaLnBrk="1" fontAlgn="auto" latinLnBrk="0" hangingPunct="1">
              <a:lnSpc>
                <a:spcPct val="90000"/>
              </a:lnSpc>
              <a:spcBef>
                <a:spcPct val="20000"/>
              </a:spcBef>
              <a:spcAft>
                <a:spcPts val="0"/>
              </a:spcAft>
              <a:buClr>
                <a:schemeClr val="tx1"/>
              </a:buClr>
              <a:buSzPct val="90000"/>
              <a:buFont typeface="Wingdings" panose="05000000000000000000" pitchFamily="2" charset="2"/>
              <a:buNone/>
              <a:tabLst/>
              <a:defRPr sz="1800" kern="1200" spc="0" baseline="0">
                <a:gradFill>
                  <a:gsLst>
                    <a:gs pos="1250">
                      <a:schemeClr val="bg2"/>
                    </a:gs>
                    <a:gs pos="100000">
                      <a:schemeClr val="bg2"/>
                    </a:gs>
                  </a:gsLst>
                  <a:lin ang="5400000" scaled="0"/>
                </a:gradFill>
                <a:latin typeface="+mn-lt"/>
                <a:ea typeface="+mn-ea"/>
                <a:cs typeface="+mn-cs"/>
              </a:defRPr>
            </a:lvl5pPr>
            <a:lvl6pPr marL="2564834" indent="-233167" algn="l" defTabSz="932667"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170" indent="-233167" algn="l" defTabSz="932667"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503" indent="-233167" algn="l" defTabSz="932667"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3838" indent="-233167" algn="l" defTabSz="932667"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defTabSz="932308">
              <a:spcBef>
                <a:spcPts val="1836"/>
              </a:spcBef>
              <a:spcAft>
                <a:spcPts val="612"/>
              </a:spcAft>
              <a:buClr>
                <a:srgbClr val="FFFFFF"/>
              </a:buClr>
              <a:defRPr/>
            </a:pPr>
            <a:r>
              <a:rPr lang="en-US" sz="2400" dirty="0">
                <a:solidFill>
                  <a:srgbClr val="505050"/>
                </a:solidFill>
                <a:latin typeface="+mn-lt"/>
                <a:cs typeface="Segoe UI Semilight" panose="020B0402040204020203" pitchFamily="34" charset="0"/>
              </a:rPr>
              <a:t>Any compromised or malicious fabric administrators can access guest virtual machines.</a:t>
            </a:r>
          </a:p>
          <a:p>
            <a:pPr defTabSz="932308">
              <a:spcBef>
                <a:spcPts val="1836"/>
              </a:spcBef>
              <a:spcAft>
                <a:spcPts val="612"/>
              </a:spcAft>
              <a:buClr>
                <a:srgbClr val="FFFFFF"/>
              </a:buClr>
              <a:defRPr/>
            </a:pPr>
            <a:r>
              <a:rPr lang="en-US" sz="2400" dirty="0">
                <a:solidFill>
                  <a:srgbClr val="505050"/>
                </a:solidFill>
                <a:latin typeface="+mn-lt"/>
                <a:cs typeface="Segoe UI Semilight" panose="020B0402040204020203" pitchFamily="34" charset="0"/>
              </a:rPr>
              <a:t>Health of hosts not taken into account before running VMs.</a:t>
            </a:r>
          </a:p>
          <a:p>
            <a:pPr defTabSz="932308">
              <a:spcBef>
                <a:spcPts val="1836"/>
              </a:spcBef>
              <a:spcAft>
                <a:spcPts val="612"/>
              </a:spcAft>
              <a:buClr>
                <a:srgbClr val="FFFFFF"/>
              </a:buClr>
              <a:defRPr/>
            </a:pPr>
            <a:r>
              <a:rPr lang="en-US" sz="2400" dirty="0">
                <a:solidFill>
                  <a:srgbClr val="505050"/>
                </a:solidFill>
                <a:latin typeface="+mn-lt"/>
                <a:cs typeface="Segoe UI Semilight" panose="020B0402040204020203" pitchFamily="34" charset="0"/>
              </a:rPr>
              <a:t>Tenant’s VMs are exposed to storage and network attacks.</a:t>
            </a:r>
          </a:p>
          <a:p>
            <a:pPr defTabSz="932308">
              <a:spcBef>
                <a:spcPts val="1836"/>
              </a:spcBef>
              <a:spcAft>
                <a:spcPts val="612"/>
              </a:spcAft>
              <a:buClr>
                <a:srgbClr val="FFFFFF"/>
              </a:buClr>
              <a:defRPr/>
            </a:pPr>
            <a:r>
              <a:rPr lang="en-US" sz="2400" dirty="0">
                <a:solidFill>
                  <a:srgbClr val="505050"/>
                </a:solidFill>
                <a:latin typeface="+mn-lt"/>
                <a:cs typeface="Segoe UI Semilight" panose="020B0402040204020203" pitchFamily="34" charset="0"/>
              </a:rPr>
              <a:t>Virtual machines can’t </a:t>
            </a:r>
            <a:br>
              <a:rPr lang="en-US" sz="2400" dirty="0">
                <a:solidFill>
                  <a:srgbClr val="505050"/>
                </a:solidFill>
                <a:latin typeface="+mn-lt"/>
                <a:cs typeface="Segoe UI Semilight" panose="020B0402040204020203" pitchFamily="34" charset="0"/>
              </a:rPr>
            </a:br>
            <a:r>
              <a:rPr lang="en-US" sz="2400" dirty="0">
                <a:solidFill>
                  <a:srgbClr val="505050"/>
                </a:solidFill>
                <a:latin typeface="+mn-lt"/>
                <a:cs typeface="Segoe UI Semilight" panose="020B0402040204020203" pitchFamily="34" charset="0"/>
              </a:rPr>
              <a:t>take advantage of hardware-</a:t>
            </a:r>
            <a:br>
              <a:rPr lang="en-US" sz="2400" dirty="0">
                <a:solidFill>
                  <a:srgbClr val="505050"/>
                </a:solidFill>
                <a:latin typeface="+mn-lt"/>
                <a:cs typeface="Segoe UI Semilight" panose="020B0402040204020203" pitchFamily="34" charset="0"/>
              </a:rPr>
            </a:br>
            <a:r>
              <a:rPr lang="en-US" sz="2400" dirty="0">
                <a:solidFill>
                  <a:srgbClr val="505050"/>
                </a:solidFill>
                <a:latin typeface="+mn-lt"/>
                <a:cs typeface="Segoe UI Semilight" panose="020B0402040204020203" pitchFamily="34" charset="0"/>
              </a:rPr>
              <a:t>rooted security capabilities such as TPMs.</a:t>
            </a:r>
          </a:p>
        </p:txBody>
      </p:sp>
      <p:grpSp>
        <p:nvGrpSpPr>
          <p:cNvPr id="55" name="Group 54"/>
          <p:cNvGrpSpPr/>
          <p:nvPr/>
        </p:nvGrpSpPr>
        <p:grpSpPr>
          <a:xfrm>
            <a:off x="8140866" y="2266949"/>
            <a:ext cx="1057729" cy="925513"/>
            <a:chOff x="8140866" y="2266949"/>
            <a:chExt cx="1057729" cy="925513"/>
          </a:xfrm>
        </p:grpSpPr>
        <p:sp>
          <p:nvSpPr>
            <p:cNvPr id="57" name="Rectangle 56"/>
            <p:cNvSpPr/>
            <p:nvPr/>
          </p:nvSpPr>
          <p:spPr>
            <a:xfrm>
              <a:off x="8140866" y="2266949"/>
              <a:ext cx="1057729" cy="925513"/>
            </a:xfrm>
            <a:prstGeom prst="rect">
              <a:avLst/>
            </a:prstGeom>
            <a:solidFill>
              <a:schemeClr val="accent2"/>
            </a:solidFill>
            <a:ln w="19050" cap="rnd">
              <a:noFill/>
              <a:prstDash val="sysDot"/>
              <a:round/>
            </a:ln>
          </p:spPr>
          <p:style>
            <a:lnRef idx="2">
              <a:schemeClr val="accent1">
                <a:shade val="50000"/>
              </a:schemeClr>
            </a:lnRef>
            <a:fillRef idx="1">
              <a:schemeClr val="accent1"/>
            </a:fillRef>
            <a:effectRef idx="0">
              <a:schemeClr val="accent1"/>
            </a:effectRef>
            <a:fontRef idx="minor">
              <a:schemeClr val="lt1"/>
            </a:fontRef>
          </p:style>
          <p:txBody>
            <a:bodyPr lIns="91440" tIns="64008" rIns="0" bIns="64008" rtlCol="0" anchor="t" anchorCtr="0"/>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gradFill>
                    <a:gsLst>
                      <a:gs pos="46610">
                        <a:schemeClr val="bg1"/>
                      </a:gs>
                      <a:gs pos="0">
                        <a:schemeClr val="bg1"/>
                      </a:gs>
                    </a:gsLst>
                    <a:lin ang="5400000" scaled="1"/>
                  </a:gradFill>
                  <a:effectLst/>
                  <a:uLnTx/>
                  <a:uFillTx/>
                  <a:latin typeface="Segoe UI Semibold" panose="020B0702040204020203" pitchFamily="34" charset="0"/>
                </a:rPr>
                <a:t>Guest VM</a:t>
              </a:r>
            </a:p>
          </p:txBody>
        </p:sp>
        <p:grpSp>
          <p:nvGrpSpPr>
            <p:cNvPr id="59" name="Group 58"/>
            <p:cNvGrpSpPr/>
            <p:nvPr/>
          </p:nvGrpSpPr>
          <p:grpSpPr>
            <a:xfrm>
              <a:off x="8303406" y="2684444"/>
              <a:ext cx="709961" cy="380995"/>
              <a:chOff x="7007616" y="2669614"/>
              <a:chExt cx="808057" cy="433637"/>
            </a:xfrm>
          </p:grpSpPr>
          <p:sp>
            <p:nvSpPr>
              <p:cNvPr id="61" name="Freeform 5"/>
              <p:cNvSpPr>
                <a:spLocks noEditPoints="1"/>
              </p:cNvSpPr>
              <p:nvPr/>
            </p:nvSpPr>
            <p:spPr bwMode="auto">
              <a:xfrm>
                <a:off x="7007616" y="2669614"/>
                <a:ext cx="808057" cy="433637"/>
              </a:xfrm>
              <a:custGeom>
                <a:avLst/>
                <a:gdLst>
                  <a:gd name="T0" fmla="*/ 2186 w 2572"/>
                  <a:gd name="T1" fmla="*/ 0 h 1379"/>
                  <a:gd name="T2" fmla="*/ 392 w 2572"/>
                  <a:gd name="T3" fmla="*/ 0 h 1379"/>
                  <a:gd name="T4" fmla="*/ 328 w 2572"/>
                  <a:gd name="T5" fmla="*/ 64 h 1379"/>
                  <a:gd name="T6" fmla="*/ 328 w 2572"/>
                  <a:gd name="T7" fmla="*/ 1166 h 1379"/>
                  <a:gd name="T8" fmla="*/ 392 w 2572"/>
                  <a:gd name="T9" fmla="*/ 1231 h 1379"/>
                  <a:gd name="T10" fmla="*/ 2186 w 2572"/>
                  <a:gd name="T11" fmla="*/ 1231 h 1379"/>
                  <a:gd name="T12" fmla="*/ 2250 w 2572"/>
                  <a:gd name="T13" fmla="*/ 1166 h 1379"/>
                  <a:gd name="T14" fmla="*/ 2250 w 2572"/>
                  <a:gd name="T15" fmla="*/ 64 h 1379"/>
                  <a:gd name="T16" fmla="*/ 2186 w 2572"/>
                  <a:gd name="T17" fmla="*/ 0 h 1379"/>
                  <a:gd name="T18" fmla="*/ 2167 w 2572"/>
                  <a:gd name="T19" fmla="*/ 1153 h 1379"/>
                  <a:gd name="T20" fmla="*/ 412 w 2572"/>
                  <a:gd name="T21" fmla="*/ 1153 h 1379"/>
                  <a:gd name="T22" fmla="*/ 412 w 2572"/>
                  <a:gd name="T23" fmla="*/ 71 h 1379"/>
                  <a:gd name="T24" fmla="*/ 2167 w 2572"/>
                  <a:gd name="T25" fmla="*/ 71 h 1379"/>
                  <a:gd name="T26" fmla="*/ 2167 w 2572"/>
                  <a:gd name="T27" fmla="*/ 1153 h 1379"/>
                  <a:gd name="T28" fmla="*/ 1466 w 2572"/>
                  <a:gd name="T29" fmla="*/ 1276 h 1379"/>
                  <a:gd name="T30" fmla="*/ 1466 w 2572"/>
                  <a:gd name="T31" fmla="*/ 1289 h 1379"/>
                  <a:gd name="T32" fmla="*/ 1440 w 2572"/>
                  <a:gd name="T33" fmla="*/ 1308 h 1379"/>
                  <a:gd name="T34" fmla="*/ 1138 w 2572"/>
                  <a:gd name="T35" fmla="*/ 1308 h 1379"/>
                  <a:gd name="T36" fmla="*/ 1112 w 2572"/>
                  <a:gd name="T37" fmla="*/ 1289 h 1379"/>
                  <a:gd name="T38" fmla="*/ 1112 w 2572"/>
                  <a:gd name="T39" fmla="*/ 1276 h 1379"/>
                  <a:gd name="T40" fmla="*/ 0 w 2572"/>
                  <a:gd name="T41" fmla="*/ 1276 h 1379"/>
                  <a:gd name="T42" fmla="*/ 0 w 2572"/>
                  <a:gd name="T43" fmla="*/ 1340 h 1379"/>
                  <a:gd name="T44" fmla="*/ 84 w 2572"/>
                  <a:gd name="T45" fmla="*/ 1379 h 1379"/>
                  <a:gd name="T46" fmla="*/ 84 w 2572"/>
                  <a:gd name="T47" fmla="*/ 1379 h 1379"/>
                  <a:gd name="T48" fmla="*/ 2488 w 2572"/>
                  <a:gd name="T49" fmla="*/ 1379 h 1379"/>
                  <a:gd name="T50" fmla="*/ 2488 w 2572"/>
                  <a:gd name="T51" fmla="*/ 1379 h 1379"/>
                  <a:gd name="T52" fmla="*/ 2572 w 2572"/>
                  <a:gd name="T53" fmla="*/ 1340 h 1379"/>
                  <a:gd name="T54" fmla="*/ 2572 w 2572"/>
                  <a:gd name="T55" fmla="*/ 1276 h 1379"/>
                  <a:gd name="T56" fmla="*/ 1466 w 2572"/>
                  <a:gd name="T57" fmla="*/ 1276 h 1379"/>
                  <a:gd name="T58" fmla="*/ 1466 w 2572"/>
                  <a:gd name="T59" fmla="*/ 1276 h 13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2572" h="1379">
                    <a:moveTo>
                      <a:pt x="2186" y="0"/>
                    </a:moveTo>
                    <a:cubicBezTo>
                      <a:pt x="392" y="0"/>
                      <a:pt x="392" y="0"/>
                      <a:pt x="392" y="0"/>
                    </a:cubicBezTo>
                    <a:cubicBezTo>
                      <a:pt x="360" y="0"/>
                      <a:pt x="328" y="26"/>
                      <a:pt x="328" y="64"/>
                    </a:cubicBezTo>
                    <a:cubicBezTo>
                      <a:pt x="328" y="1166"/>
                      <a:pt x="328" y="1166"/>
                      <a:pt x="328" y="1166"/>
                    </a:cubicBezTo>
                    <a:cubicBezTo>
                      <a:pt x="328" y="1205"/>
                      <a:pt x="360" y="1231"/>
                      <a:pt x="392" y="1231"/>
                    </a:cubicBezTo>
                    <a:cubicBezTo>
                      <a:pt x="2186" y="1231"/>
                      <a:pt x="2186" y="1231"/>
                      <a:pt x="2186" y="1231"/>
                    </a:cubicBezTo>
                    <a:cubicBezTo>
                      <a:pt x="2225" y="1231"/>
                      <a:pt x="2250" y="1205"/>
                      <a:pt x="2250" y="1166"/>
                    </a:cubicBezTo>
                    <a:cubicBezTo>
                      <a:pt x="2250" y="64"/>
                      <a:pt x="2250" y="64"/>
                      <a:pt x="2250" y="64"/>
                    </a:cubicBezTo>
                    <a:cubicBezTo>
                      <a:pt x="2250" y="26"/>
                      <a:pt x="2225" y="0"/>
                      <a:pt x="2186" y="0"/>
                    </a:cubicBezTo>
                    <a:close/>
                    <a:moveTo>
                      <a:pt x="2167" y="1153"/>
                    </a:moveTo>
                    <a:cubicBezTo>
                      <a:pt x="412" y="1153"/>
                      <a:pt x="412" y="1153"/>
                      <a:pt x="412" y="1153"/>
                    </a:cubicBezTo>
                    <a:cubicBezTo>
                      <a:pt x="412" y="71"/>
                      <a:pt x="412" y="71"/>
                      <a:pt x="412" y="71"/>
                    </a:cubicBezTo>
                    <a:cubicBezTo>
                      <a:pt x="2167" y="71"/>
                      <a:pt x="2167" y="71"/>
                      <a:pt x="2167" y="71"/>
                    </a:cubicBezTo>
                    <a:cubicBezTo>
                      <a:pt x="2167" y="1153"/>
                      <a:pt x="2167" y="1153"/>
                      <a:pt x="2167" y="1153"/>
                    </a:cubicBezTo>
                    <a:close/>
                    <a:moveTo>
                      <a:pt x="1466" y="1276"/>
                    </a:moveTo>
                    <a:cubicBezTo>
                      <a:pt x="1466" y="1289"/>
                      <a:pt x="1466" y="1289"/>
                      <a:pt x="1466" y="1289"/>
                    </a:cubicBezTo>
                    <a:cubicBezTo>
                      <a:pt x="1466" y="1302"/>
                      <a:pt x="1453" y="1308"/>
                      <a:pt x="1440" y="1308"/>
                    </a:cubicBezTo>
                    <a:cubicBezTo>
                      <a:pt x="1138" y="1308"/>
                      <a:pt x="1138" y="1308"/>
                      <a:pt x="1138" y="1308"/>
                    </a:cubicBezTo>
                    <a:cubicBezTo>
                      <a:pt x="1125" y="1308"/>
                      <a:pt x="1112" y="1302"/>
                      <a:pt x="1112" y="1289"/>
                    </a:cubicBezTo>
                    <a:cubicBezTo>
                      <a:pt x="1112" y="1276"/>
                      <a:pt x="1112" y="1276"/>
                      <a:pt x="1112" y="1276"/>
                    </a:cubicBezTo>
                    <a:cubicBezTo>
                      <a:pt x="0" y="1276"/>
                      <a:pt x="0" y="1276"/>
                      <a:pt x="0" y="1276"/>
                    </a:cubicBezTo>
                    <a:cubicBezTo>
                      <a:pt x="0" y="1340"/>
                      <a:pt x="0" y="1340"/>
                      <a:pt x="0" y="1340"/>
                    </a:cubicBezTo>
                    <a:cubicBezTo>
                      <a:pt x="0" y="1340"/>
                      <a:pt x="58" y="1379"/>
                      <a:pt x="84" y="1379"/>
                    </a:cubicBezTo>
                    <a:cubicBezTo>
                      <a:pt x="84" y="1379"/>
                      <a:pt x="84" y="1379"/>
                      <a:pt x="84" y="1379"/>
                    </a:cubicBezTo>
                    <a:cubicBezTo>
                      <a:pt x="2488" y="1379"/>
                      <a:pt x="2488" y="1379"/>
                      <a:pt x="2488" y="1379"/>
                    </a:cubicBezTo>
                    <a:cubicBezTo>
                      <a:pt x="2488" y="1379"/>
                      <a:pt x="2488" y="1379"/>
                      <a:pt x="2488" y="1379"/>
                    </a:cubicBezTo>
                    <a:cubicBezTo>
                      <a:pt x="2514" y="1379"/>
                      <a:pt x="2572" y="1340"/>
                      <a:pt x="2572" y="1340"/>
                    </a:cubicBezTo>
                    <a:cubicBezTo>
                      <a:pt x="2572" y="1276"/>
                      <a:pt x="2572" y="1276"/>
                      <a:pt x="2572" y="1276"/>
                    </a:cubicBezTo>
                    <a:cubicBezTo>
                      <a:pt x="1466" y="1276"/>
                      <a:pt x="1466" y="1276"/>
                      <a:pt x="1466" y="1276"/>
                    </a:cubicBezTo>
                    <a:cubicBezTo>
                      <a:pt x="1466" y="1276"/>
                      <a:pt x="1466" y="1276"/>
                      <a:pt x="1466" y="1276"/>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grpSp>
            <p:nvGrpSpPr>
              <p:cNvPr id="63" name="Group 4"/>
              <p:cNvGrpSpPr>
                <a:grpSpLocks noChangeAspect="1"/>
              </p:cNvGrpSpPr>
              <p:nvPr/>
            </p:nvGrpSpPr>
            <p:grpSpPr bwMode="auto">
              <a:xfrm rot="18912622">
                <a:off x="7330948" y="2726149"/>
                <a:ext cx="190504" cy="190504"/>
                <a:chOff x="4770" y="1701"/>
                <a:chExt cx="120" cy="120"/>
              </a:xfrm>
            </p:grpSpPr>
            <p:sp>
              <p:nvSpPr>
                <p:cNvPr id="64" name="Oval 5"/>
                <p:cNvSpPr>
                  <a:spLocks noChangeArrowheads="1"/>
                </p:cNvSpPr>
                <p:nvPr/>
              </p:nvSpPr>
              <p:spPr bwMode="auto">
                <a:xfrm>
                  <a:off x="4770" y="1804"/>
                  <a:ext cx="17" cy="17"/>
                </a:xfrm>
                <a:prstGeom prst="ellipse">
                  <a:avLst/>
                </a:prstGeom>
                <a:solidFill>
                  <a:schemeClr val="bg1"/>
                </a:solidFill>
                <a:ln w="14288" cap="flat">
                  <a:solidFill>
                    <a:schemeClr val="bg1"/>
                  </a:solidFill>
                  <a:prstDash val="solid"/>
                  <a:miter lim="800000"/>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65" name="Freeform 6"/>
                <p:cNvSpPr>
                  <a:spLocks/>
                </p:cNvSpPr>
                <p:nvPr/>
              </p:nvSpPr>
              <p:spPr bwMode="auto">
                <a:xfrm>
                  <a:off x="4770" y="1701"/>
                  <a:ext cx="120" cy="120"/>
                </a:xfrm>
                <a:custGeom>
                  <a:avLst/>
                  <a:gdLst>
                    <a:gd name="T0" fmla="*/ 0 w 56"/>
                    <a:gd name="T1" fmla="*/ 0 h 56"/>
                    <a:gd name="T2" fmla="*/ 0 w 56"/>
                    <a:gd name="T3" fmla="*/ 8 h 56"/>
                    <a:gd name="T4" fmla="*/ 48 w 56"/>
                    <a:gd name="T5" fmla="*/ 56 h 56"/>
                    <a:gd name="T6" fmla="*/ 56 w 56"/>
                    <a:gd name="T7" fmla="*/ 56 h 56"/>
                    <a:gd name="T8" fmla="*/ 0 w 56"/>
                    <a:gd name="T9" fmla="*/ 0 h 56"/>
                  </a:gdLst>
                  <a:ahLst/>
                  <a:cxnLst>
                    <a:cxn ang="0">
                      <a:pos x="T0" y="T1"/>
                    </a:cxn>
                    <a:cxn ang="0">
                      <a:pos x="T2" y="T3"/>
                    </a:cxn>
                    <a:cxn ang="0">
                      <a:pos x="T4" y="T5"/>
                    </a:cxn>
                    <a:cxn ang="0">
                      <a:pos x="T6" y="T7"/>
                    </a:cxn>
                    <a:cxn ang="0">
                      <a:pos x="T8" y="T9"/>
                    </a:cxn>
                  </a:cxnLst>
                  <a:rect l="0" t="0" r="r" b="b"/>
                  <a:pathLst>
                    <a:path w="56" h="56">
                      <a:moveTo>
                        <a:pt x="0" y="0"/>
                      </a:moveTo>
                      <a:cubicBezTo>
                        <a:pt x="0" y="8"/>
                        <a:pt x="0" y="8"/>
                        <a:pt x="0" y="8"/>
                      </a:cubicBezTo>
                      <a:cubicBezTo>
                        <a:pt x="26" y="8"/>
                        <a:pt x="48" y="30"/>
                        <a:pt x="48" y="56"/>
                      </a:cubicBezTo>
                      <a:cubicBezTo>
                        <a:pt x="56" y="56"/>
                        <a:pt x="56" y="56"/>
                        <a:pt x="56" y="56"/>
                      </a:cubicBezTo>
                      <a:cubicBezTo>
                        <a:pt x="56" y="25"/>
                        <a:pt x="31" y="0"/>
                        <a:pt x="0" y="0"/>
                      </a:cubicBezTo>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68" name="Freeform 7"/>
                <p:cNvSpPr>
                  <a:spLocks/>
                </p:cNvSpPr>
                <p:nvPr/>
              </p:nvSpPr>
              <p:spPr bwMode="auto">
                <a:xfrm>
                  <a:off x="4770" y="1752"/>
                  <a:ext cx="69" cy="69"/>
                </a:xfrm>
                <a:custGeom>
                  <a:avLst/>
                  <a:gdLst>
                    <a:gd name="T0" fmla="*/ 0 w 32"/>
                    <a:gd name="T1" fmla="*/ 0 h 32"/>
                    <a:gd name="T2" fmla="*/ 0 w 32"/>
                    <a:gd name="T3" fmla="*/ 8 h 32"/>
                    <a:gd name="T4" fmla="*/ 24 w 32"/>
                    <a:gd name="T5" fmla="*/ 32 h 32"/>
                    <a:gd name="T6" fmla="*/ 32 w 32"/>
                    <a:gd name="T7" fmla="*/ 32 h 32"/>
                    <a:gd name="T8" fmla="*/ 0 w 32"/>
                    <a:gd name="T9" fmla="*/ 0 h 32"/>
                  </a:gdLst>
                  <a:ahLst/>
                  <a:cxnLst>
                    <a:cxn ang="0">
                      <a:pos x="T0" y="T1"/>
                    </a:cxn>
                    <a:cxn ang="0">
                      <a:pos x="T2" y="T3"/>
                    </a:cxn>
                    <a:cxn ang="0">
                      <a:pos x="T4" y="T5"/>
                    </a:cxn>
                    <a:cxn ang="0">
                      <a:pos x="T6" y="T7"/>
                    </a:cxn>
                    <a:cxn ang="0">
                      <a:pos x="T8" y="T9"/>
                    </a:cxn>
                  </a:cxnLst>
                  <a:rect l="0" t="0" r="r" b="b"/>
                  <a:pathLst>
                    <a:path w="32" h="32">
                      <a:moveTo>
                        <a:pt x="0" y="0"/>
                      </a:moveTo>
                      <a:cubicBezTo>
                        <a:pt x="0" y="8"/>
                        <a:pt x="0" y="8"/>
                        <a:pt x="0" y="8"/>
                      </a:cubicBezTo>
                      <a:cubicBezTo>
                        <a:pt x="13" y="8"/>
                        <a:pt x="24" y="19"/>
                        <a:pt x="24" y="32"/>
                      </a:cubicBezTo>
                      <a:cubicBezTo>
                        <a:pt x="32" y="32"/>
                        <a:pt x="32" y="32"/>
                        <a:pt x="32" y="32"/>
                      </a:cubicBezTo>
                      <a:cubicBezTo>
                        <a:pt x="32" y="14"/>
                        <a:pt x="18" y="0"/>
                        <a:pt x="0" y="0"/>
                      </a:cubicBezTo>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grpSp>
        </p:grpSp>
      </p:grpSp>
      <p:sp>
        <p:nvSpPr>
          <p:cNvPr id="70" name="Freeform 11"/>
          <p:cNvSpPr>
            <a:spLocks noEditPoints="1"/>
          </p:cNvSpPr>
          <p:nvPr/>
        </p:nvSpPr>
        <p:spPr bwMode="auto">
          <a:xfrm>
            <a:off x="7242359" y="3765968"/>
            <a:ext cx="170402" cy="411424"/>
          </a:xfrm>
          <a:custGeom>
            <a:avLst/>
            <a:gdLst>
              <a:gd name="T0" fmla="*/ 44 w 45"/>
              <a:gd name="T1" fmla="*/ 110 h 110"/>
              <a:gd name="T2" fmla="*/ 0 w 45"/>
              <a:gd name="T3" fmla="*/ 101 h 110"/>
              <a:gd name="T4" fmla="*/ 9 w 45"/>
              <a:gd name="T5" fmla="*/ 9 h 110"/>
              <a:gd name="T6" fmla="*/ 40 w 45"/>
              <a:gd name="T7" fmla="*/ 13 h 110"/>
              <a:gd name="T8" fmla="*/ 9 w 45"/>
              <a:gd name="T9" fmla="*/ 14 h 110"/>
              <a:gd name="T10" fmla="*/ 5 w 45"/>
              <a:gd name="T11" fmla="*/ 101 h 110"/>
              <a:gd name="T12" fmla="*/ 40 w 45"/>
              <a:gd name="T13" fmla="*/ 105 h 110"/>
              <a:gd name="T14" fmla="*/ 44 w 45"/>
              <a:gd name="T15" fmla="*/ 109 h 110"/>
              <a:gd name="T16" fmla="*/ 35 w 45"/>
              <a:gd name="T17" fmla="*/ 69 h 110"/>
              <a:gd name="T18" fmla="*/ 32 w 45"/>
              <a:gd name="T19" fmla="*/ 80 h 110"/>
              <a:gd name="T20" fmla="*/ 17 w 45"/>
              <a:gd name="T21" fmla="*/ 100 h 110"/>
              <a:gd name="T22" fmla="*/ 13 w 45"/>
              <a:gd name="T23" fmla="*/ 83 h 110"/>
              <a:gd name="T24" fmla="*/ 28 w 45"/>
              <a:gd name="T25" fmla="*/ 69 h 110"/>
              <a:gd name="T26" fmla="*/ 33 w 45"/>
              <a:gd name="T27" fmla="*/ 67 h 110"/>
              <a:gd name="T28" fmla="*/ 14 w 45"/>
              <a:gd name="T29" fmla="*/ 90 h 110"/>
              <a:gd name="T30" fmla="*/ 21 w 45"/>
              <a:gd name="T31" fmla="*/ 94 h 110"/>
              <a:gd name="T32" fmla="*/ 37 w 45"/>
              <a:gd name="T33" fmla="*/ 1 h 110"/>
              <a:gd name="T34" fmla="*/ 15 w 45"/>
              <a:gd name="T35" fmla="*/ 0 h 110"/>
              <a:gd name="T36" fmla="*/ 3 w 45"/>
              <a:gd name="T37" fmla="*/ 9 h 110"/>
              <a:gd name="T38" fmla="*/ 9 w 45"/>
              <a:gd name="T39" fmla="*/ 7 h 110"/>
              <a:gd name="T40" fmla="*/ 33 w 45"/>
              <a:gd name="T41" fmla="*/ 5 h 110"/>
              <a:gd name="T42" fmla="*/ 7 w 45"/>
              <a:gd name="T43" fmla="*/ 19 h 110"/>
              <a:gd name="T44" fmla="*/ 13 w 45"/>
              <a:gd name="T45" fmla="*/ 19 h 110"/>
              <a:gd name="T46" fmla="*/ 7 w 45"/>
              <a:gd name="T47" fmla="*/ 19 h 110"/>
              <a:gd name="T48" fmla="*/ 32 w 45"/>
              <a:gd name="T49" fmla="*/ 52 h 110"/>
              <a:gd name="T50" fmla="*/ 40 w 45"/>
              <a:gd name="T51" fmla="*/ 44 h 110"/>
              <a:gd name="T52" fmla="*/ 37 w 45"/>
              <a:gd name="T53" fmla="*/ 40 h 110"/>
              <a:gd name="T54" fmla="*/ 37 w 45"/>
              <a:gd name="T55" fmla="*/ 32 h 110"/>
              <a:gd name="T56" fmla="*/ 44 w 45"/>
              <a:gd name="T57" fmla="*/ 24 h 110"/>
              <a:gd name="T58" fmla="*/ 40 w 45"/>
              <a:gd name="T59" fmla="*/ 24 h 110"/>
              <a:gd name="T60" fmla="*/ 21 w 45"/>
              <a:gd name="T61" fmla="*/ 73 h 110"/>
              <a:gd name="T62" fmla="*/ 32 w 45"/>
              <a:gd name="T63" fmla="*/ 65 h 110"/>
              <a:gd name="T64" fmla="*/ 37 w 45"/>
              <a:gd name="T65" fmla="*/ 63 h 110"/>
              <a:gd name="T66" fmla="*/ 40 w 45"/>
              <a:gd name="T67" fmla="*/ 74 h 110"/>
              <a:gd name="T68" fmla="*/ 37 w 45"/>
              <a:gd name="T69" fmla="*/ 75 h 110"/>
              <a:gd name="T70" fmla="*/ 40 w 45"/>
              <a:gd name="T71" fmla="*/ 81 h 110"/>
              <a:gd name="T72" fmla="*/ 44 w 45"/>
              <a:gd name="T73" fmla="*/ 78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5" h="110">
                <a:moveTo>
                  <a:pt x="44" y="109"/>
                </a:moveTo>
                <a:cubicBezTo>
                  <a:pt x="44" y="110"/>
                  <a:pt x="44" y="110"/>
                  <a:pt x="44" y="110"/>
                </a:cubicBezTo>
                <a:cubicBezTo>
                  <a:pt x="35" y="110"/>
                  <a:pt x="24" y="110"/>
                  <a:pt x="9" y="110"/>
                </a:cubicBezTo>
                <a:cubicBezTo>
                  <a:pt x="4" y="110"/>
                  <a:pt x="0" y="106"/>
                  <a:pt x="0" y="101"/>
                </a:cubicBezTo>
                <a:cubicBezTo>
                  <a:pt x="0" y="101"/>
                  <a:pt x="0" y="101"/>
                  <a:pt x="0" y="18"/>
                </a:cubicBezTo>
                <a:cubicBezTo>
                  <a:pt x="0" y="13"/>
                  <a:pt x="4" y="9"/>
                  <a:pt x="9" y="9"/>
                </a:cubicBezTo>
                <a:cubicBezTo>
                  <a:pt x="9" y="9"/>
                  <a:pt x="9" y="9"/>
                  <a:pt x="37" y="9"/>
                </a:cubicBezTo>
                <a:cubicBezTo>
                  <a:pt x="40" y="13"/>
                  <a:pt x="40" y="13"/>
                  <a:pt x="40" y="13"/>
                </a:cubicBezTo>
                <a:cubicBezTo>
                  <a:pt x="41" y="14"/>
                  <a:pt x="41" y="14"/>
                  <a:pt x="41" y="14"/>
                </a:cubicBezTo>
                <a:cubicBezTo>
                  <a:pt x="33" y="14"/>
                  <a:pt x="22" y="14"/>
                  <a:pt x="9" y="14"/>
                </a:cubicBezTo>
                <a:cubicBezTo>
                  <a:pt x="6" y="14"/>
                  <a:pt x="5" y="16"/>
                  <a:pt x="5" y="18"/>
                </a:cubicBezTo>
                <a:cubicBezTo>
                  <a:pt x="5" y="18"/>
                  <a:pt x="5" y="18"/>
                  <a:pt x="5" y="101"/>
                </a:cubicBezTo>
                <a:cubicBezTo>
                  <a:pt x="5" y="103"/>
                  <a:pt x="6" y="105"/>
                  <a:pt x="9" y="105"/>
                </a:cubicBezTo>
                <a:cubicBezTo>
                  <a:pt x="9" y="105"/>
                  <a:pt x="9" y="105"/>
                  <a:pt x="40" y="105"/>
                </a:cubicBezTo>
                <a:cubicBezTo>
                  <a:pt x="40" y="105"/>
                  <a:pt x="40" y="105"/>
                  <a:pt x="40" y="105"/>
                </a:cubicBezTo>
                <a:lnTo>
                  <a:pt x="44" y="109"/>
                </a:lnTo>
                <a:close/>
                <a:moveTo>
                  <a:pt x="33" y="67"/>
                </a:moveTo>
                <a:cubicBezTo>
                  <a:pt x="35" y="69"/>
                  <a:pt x="35" y="69"/>
                  <a:pt x="35" y="69"/>
                </a:cubicBezTo>
                <a:cubicBezTo>
                  <a:pt x="36" y="70"/>
                  <a:pt x="36" y="72"/>
                  <a:pt x="35" y="74"/>
                </a:cubicBezTo>
                <a:cubicBezTo>
                  <a:pt x="35" y="74"/>
                  <a:pt x="35" y="74"/>
                  <a:pt x="32" y="80"/>
                </a:cubicBezTo>
                <a:cubicBezTo>
                  <a:pt x="32" y="80"/>
                  <a:pt x="32" y="80"/>
                  <a:pt x="26" y="93"/>
                </a:cubicBezTo>
                <a:cubicBezTo>
                  <a:pt x="24" y="97"/>
                  <a:pt x="21" y="100"/>
                  <a:pt x="17" y="100"/>
                </a:cubicBezTo>
                <a:cubicBezTo>
                  <a:pt x="16" y="100"/>
                  <a:pt x="14" y="99"/>
                  <a:pt x="13" y="99"/>
                </a:cubicBezTo>
                <a:cubicBezTo>
                  <a:pt x="8" y="95"/>
                  <a:pt x="8" y="89"/>
                  <a:pt x="13" y="83"/>
                </a:cubicBezTo>
                <a:cubicBezTo>
                  <a:pt x="13" y="83"/>
                  <a:pt x="13" y="83"/>
                  <a:pt x="22" y="74"/>
                </a:cubicBezTo>
                <a:cubicBezTo>
                  <a:pt x="22" y="74"/>
                  <a:pt x="22" y="74"/>
                  <a:pt x="28" y="69"/>
                </a:cubicBezTo>
                <a:cubicBezTo>
                  <a:pt x="29" y="68"/>
                  <a:pt x="31" y="67"/>
                  <a:pt x="32" y="67"/>
                </a:cubicBezTo>
                <a:cubicBezTo>
                  <a:pt x="33" y="67"/>
                  <a:pt x="33" y="67"/>
                  <a:pt x="33" y="67"/>
                </a:cubicBezTo>
                <a:close/>
                <a:moveTo>
                  <a:pt x="20" y="88"/>
                </a:moveTo>
                <a:cubicBezTo>
                  <a:pt x="18" y="87"/>
                  <a:pt x="15" y="88"/>
                  <a:pt x="14" y="90"/>
                </a:cubicBezTo>
                <a:cubicBezTo>
                  <a:pt x="13" y="91"/>
                  <a:pt x="13" y="94"/>
                  <a:pt x="15" y="95"/>
                </a:cubicBezTo>
                <a:cubicBezTo>
                  <a:pt x="17" y="96"/>
                  <a:pt x="19" y="96"/>
                  <a:pt x="21" y="94"/>
                </a:cubicBezTo>
                <a:cubicBezTo>
                  <a:pt x="22" y="92"/>
                  <a:pt x="21" y="90"/>
                  <a:pt x="20" y="88"/>
                </a:cubicBezTo>
                <a:close/>
                <a:moveTo>
                  <a:pt x="37" y="1"/>
                </a:moveTo>
                <a:cubicBezTo>
                  <a:pt x="38" y="0"/>
                  <a:pt x="38" y="0"/>
                  <a:pt x="38" y="0"/>
                </a:cubicBezTo>
                <a:cubicBezTo>
                  <a:pt x="15" y="0"/>
                  <a:pt x="15" y="0"/>
                  <a:pt x="15" y="0"/>
                </a:cubicBezTo>
                <a:cubicBezTo>
                  <a:pt x="14" y="0"/>
                  <a:pt x="13" y="0"/>
                  <a:pt x="13" y="1"/>
                </a:cubicBezTo>
                <a:cubicBezTo>
                  <a:pt x="3" y="9"/>
                  <a:pt x="3" y="9"/>
                  <a:pt x="3" y="9"/>
                </a:cubicBezTo>
                <a:cubicBezTo>
                  <a:pt x="3" y="9"/>
                  <a:pt x="3" y="9"/>
                  <a:pt x="3" y="9"/>
                </a:cubicBezTo>
                <a:cubicBezTo>
                  <a:pt x="5" y="7"/>
                  <a:pt x="6" y="7"/>
                  <a:pt x="9" y="7"/>
                </a:cubicBezTo>
                <a:cubicBezTo>
                  <a:pt x="19" y="7"/>
                  <a:pt x="27" y="7"/>
                  <a:pt x="35" y="7"/>
                </a:cubicBezTo>
                <a:cubicBezTo>
                  <a:pt x="33" y="5"/>
                  <a:pt x="33" y="5"/>
                  <a:pt x="33" y="5"/>
                </a:cubicBezTo>
                <a:lnTo>
                  <a:pt x="37" y="1"/>
                </a:lnTo>
                <a:close/>
                <a:moveTo>
                  <a:pt x="7" y="19"/>
                </a:moveTo>
                <a:cubicBezTo>
                  <a:pt x="7" y="20"/>
                  <a:pt x="9" y="22"/>
                  <a:pt x="10" y="22"/>
                </a:cubicBezTo>
                <a:cubicBezTo>
                  <a:pt x="11" y="22"/>
                  <a:pt x="13" y="20"/>
                  <a:pt x="13" y="19"/>
                </a:cubicBezTo>
                <a:cubicBezTo>
                  <a:pt x="13" y="17"/>
                  <a:pt x="11" y="16"/>
                  <a:pt x="10" y="16"/>
                </a:cubicBezTo>
                <a:cubicBezTo>
                  <a:pt x="9" y="16"/>
                  <a:pt x="7" y="17"/>
                  <a:pt x="7" y="19"/>
                </a:cubicBezTo>
                <a:close/>
                <a:moveTo>
                  <a:pt x="39" y="61"/>
                </a:moveTo>
                <a:cubicBezTo>
                  <a:pt x="35" y="60"/>
                  <a:pt x="32" y="56"/>
                  <a:pt x="32" y="52"/>
                </a:cubicBezTo>
                <a:cubicBezTo>
                  <a:pt x="32" y="48"/>
                  <a:pt x="36" y="44"/>
                  <a:pt x="40" y="44"/>
                </a:cubicBezTo>
                <a:cubicBezTo>
                  <a:pt x="40" y="44"/>
                  <a:pt x="40" y="44"/>
                  <a:pt x="40" y="44"/>
                </a:cubicBezTo>
                <a:cubicBezTo>
                  <a:pt x="40" y="44"/>
                  <a:pt x="40" y="44"/>
                  <a:pt x="40" y="44"/>
                </a:cubicBezTo>
                <a:cubicBezTo>
                  <a:pt x="37" y="40"/>
                  <a:pt x="37" y="40"/>
                  <a:pt x="37" y="40"/>
                </a:cubicBezTo>
                <a:cubicBezTo>
                  <a:pt x="33" y="36"/>
                  <a:pt x="33" y="36"/>
                  <a:pt x="33" y="36"/>
                </a:cubicBezTo>
                <a:cubicBezTo>
                  <a:pt x="37" y="32"/>
                  <a:pt x="37" y="32"/>
                  <a:pt x="37" y="32"/>
                </a:cubicBezTo>
                <a:cubicBezTo>
                  <a:pt x="40" y="28"/>
                  <a:pt x="40" y="28"/>
                  <a:pt x="40" y="28"/>
                </a:cubicBezTo>
                <a:cubicBezTo>
                  <a:pt x="44" y="24"/>
                  <a:pt x="44" y="24"/>
                  <a:pt x="44" y="24"/>
                </a:cubicBezTo>
                <a:cubicBezTo>
                  <a:pt x="44" y="24"/>
                  <a:pt x="44" y="24"/>
                  <a:pt x="44" y="24"/>
                </a:cubicBezTo>
                <a:cubicBezTo>
                  <a:pt x="43" y="24"/>
                  <a:pt x="41" y="24"/>
                  <a:pt x="40" y="24"/>
                </a:cubicBezTo>
                <a:cubicBezTo>
                  <a:pt x="25" y="24"/>
                  <a:pt x="12" y="37"/>
                  <a:pt x="12" y="52"/>
                </a:cubicBezTo>
                <a:cubicBezTo>
                  <a:pt x="12" y="60"/>
                  <a:pt x="15" y="68"/>
                  <a:pt x="21" y="73"/>
                </a:cubicBezTo>
                <a:cubicBezTo>
                  <a:pt x="26" y="67"/>
                  <a:pt x="26" y="67"/>
                  <a:pt x="26" y="67"/>
                </a:cubicBezTo>
                <a:cubicBezTo>
                  <a:pt x="28" y="66"/>
                  <a:pt x="30" y="65"/>
                  <a:pt x="32" y="65"/>
                </a:cubicBezTo>
                <a:cubicBezTo>
                  <a:pt x="33" y="65"/>
                  <a:pt x="34" y="65"/>
                  <a:pt x="34" y="65"/>
                </a:cubicBezTo>
                <a:cubicBezTo>
                  <a:pt x="37" y="63"/>
                  <a:pt x="37" y="63"/>
                  <a:pt x="37" y="63"/>
                </a:cubicBezTo>
                <a:lnTo>
                  <a:pt x="39" y="61"/>
                </a:lnTo>
                <a:close/>
                <a:moveTo>
                  <a:pt x="40" y="74"/>
                </a:moveTo>
                <a:cubicBezTo>
                  <a:pt x="40" y="74"/>
                  <a:pt x="39" y="73"/>
                  <a:pt x="38" y="72"/>
                </a:cubicBezTo>
                <a:cubicBezTo>
                  <a:pt x="38" y="73"/>
                  <a:pt x="37" y="74"/>
                  <a:pt x="37" y="75"/>
                </a:cubicBezTo>
                <a:cubicBezTo>
                  <a:pt x="35" y="80"/>
                  <a:pt x="35" y="80"/>
                  <a:pt x="35" y="80"/>
                </a:cubicBezTo>
                <a:cubicBezTo>
                  <a:pt x="36" y="81"/>
                  <a:pt x="38" y="81"/>
                  <a:pt x="40" y="81"/>
                </a:cubicBezTo>
                <a:cubicBezTo>
                  <a:pt x="42" y="81"/>
                  <a:pt x="44" y="80"/>
                  <a:pt x="45" y="80"/>
                </a:cubicBezTo>
                <a:cubicBezTo>
                  <a:pt x="44" y="78"/>
                  <a:pt x="44" y="78"/>
                  <a:pt x="44" y="78"/>
                </a:cubicBezTo>
                <a:lnTo>
                  <a:pt x="40" y="74"/>
                </a:lnTo>
                <a:close/>
              </a:path>
            </a:pathLst>
          </a:custGeom>
          <a:solidFill>
            <a:schemeClr val="tx1"/>
          </a:solidFill>
          <a:ln>
            <a:noFill/>
          </a:ln>
          <a:extLst/>
        </p:spPr>
        <p:txBody>
          <a:bodyPr wrap="square" lIns="146262" tIns="146262" rIns="146262" bIns="146262" rtlCol="0">
            <a:noAutofit/>
          </a:bodyPr>
          <a:lstStyle/>
          <a:p>
            <a:pPr defTabSz="932204">
              <a:lnSpc>
                <a:spcPts val="3060"/>
              </a:lnSpc>
              <a:spcBef>
                <a:spcPts val="300"/>
              </a:spcBef>
            </a:pPr>
            <a:endParaRPr lang="en-US" sz="1020" kern="0">
              <a:gradFill>
                <a:gsLst>
                  <a:gs pos="1250">
                    <a:srgbClr val="FFFFFF"/>
                  </a:gs>
                  <a:gs pos="99000">
                    <a:srgbClr val="FFFFFF"/>
                  </a:gs>
                </a:gsLst>
                <a:lin ang="5400000" scaled="0"/>
              </a:gradFill>
            </a:endParaRPr>
          </a:p>
        </p:txBody>
      </p:sp>
      <p:sp>
        <p:nvSpPr>
          <p:cNvPr id="73" name="Freeform 10"/>
          <p:cNvSpPr>
            <a:spLocks noEditPoints="1"/>
          </p:cNvSpPr>
          <p:nvPr/>
        </p:nvSpPr>
        <p:spPr bwMode="auto">
          <a:xfrm rot="360000">
            <a:off x="7433632" y="3780838"/>
            <a:ext cx="178078" cy="411423"/>
          </a:xfrm>
          <a:custGeom>
            <a:avLst/>
            <a:gdLst>
              <a:gd name="T0" fmla="*/ 47 w 47"/>
              <a:gd name="T1" fmla="*/ 18 h 110"/>
              <a:gd name="T2" fmla="*/ 47 w 47"/>
              <a:gd name="T3" fmla="*/ 101 h 110"/>
              <a:gd name="T4" fmla="*/ 39 w 47"/>
              <a:gd name="T5" fmla="*/ 110 h 110"/>
              <a:gd name="T6" fmla="*/ 11 w 47"/>
              <a:gd name="T7" fmla="*/ 110 h 110"/>
              <a:gd name="T8" fmla="*/ 11 w 47"/>
              <a:gd name="T9" fmla="*/ 109 h 110"/>
              <a:gd name="T10" fmla="*/ 7 w 47"/>
              <a:gd name="T11" fmla="*/ 105 h 110"/>
              <a:gd name="T12" fmla="*/ 7 w 47"/>
              <a:gd name="T13" fmla="*/ 105 h 110"/>
              <a:gd name="T14" fmla="*/ 39 w 47"/>
              <a:gd name="T15" fmla="*/ 105 h 110"/>
              <a:gd name="T16" fmla="*/ 43 w 47"/>
              <a:gd name="T17" fmla="*/ 101 h 110"/>
              <a:gd name="T18" fmla="*/ 43 w 47"/>
              <a:gd name="T19" fmla="*/ 18 h 110"/>
              <a:gd name="T20" fmla="*/ 39 w 47"/>
              <a:gd name="T21" fmla="*/ 14 h 110"/>
              <a:gd name="T22" fmla="*/ 8 w 47"/>
              <a:gd name="T23" fmla="*/ 14 h 110"/>
              <a:gd name="T24" fmla="*/ 7 w 47"/>
              <a:gd name="T25" fmla="*/ 13 h 110"/>
              <a:gd name="T26" fmla="*/ 4 w 47"/>
              <a:gd name="T27" fmla="*/ 9 h 110"/>
              <a:gd name="T28" fmla="*/ 39 w 47"/>
              <a:gd name="T29" fmla="*/ 9 h 110"/>
              <a:gd name="T30" fmla="*/ 47 w 47"/>
              <a:gd name="T31" fmla="*/ 18 h 110"/>
              <a:gd name="T32" fmla="*/ 42 w 47"/>
              <a:gd name="T33" fmla="*/ 7 h 110"/>
              <a:gd name="T34" fmla="*/ 34 w 47"/>
              <a:gd name="T35" fmla="*/ 1 h 110"/>
              <a:gd name="T36" fmla="*/ 32 w 47"/>
              <a:gd name="T37" fmla="*/ 0 h 110"/>
              <a:gd name="T38" fmla="*/ 5 w 47"/>
              <a:gd name="T39" fmla="*/ 0 h 110"/>
              <a:gd name="T40" fmla="*/ 4 w 47"/>
              <a:gd name="T41" fmla="*/ 1 h 110"/>
              <a:gd name="T42" fmla="*/ 0 w 47"/>
              <a:gd name="T43" fmla="*/ 5 h 110"/>
              <a:gd name="T44" fmla="*/ 2 w 47"/>
              <a:gd name="T45" fmla="*/ 7 h 110"/>
              <a:gd name="T46" fmla="*/ 39 w 47"/>
              <a:gd name="T47" fmla="*/ 7 h 110"/>
              <a:gd name="T48" fmla="*/ 42 w 47"/>
              <a:gd name="T49" fmla="*/ 7 h 110"/>
              <a:gd name="T50" fmla="*/ 38 w 47"/>
              <a:gd name="T51" fmla="*/ 22 h 110"/>
              <a:gd name="T52" fmla="*/ 40 w 47"/>
              <a:gd name="T53" fmla="*/ 19 h 110"/>
              <a:gd name="T54" fmla="*/ 38 w 47"/>
              <a:gd name="T55" fmla="*/ 16 h 110"/>
              <a:gd name="T56" fmla="*/ 35 w 47"/>
              <a:gd name="T57" fmla="*/ 19 h 110"/>
              <a:gd name="T58" fmla="*/ 38 w 47"/>
              <a:gd name="T59" fmla="*/ 22 h 110"/>
              <a:gd name="T60" fmla="*/ 38 w 47"/>
              <a:gd name="T61" fmla="*/ 97 h 110"/>
              <a:gd name="T62" fmla="*/ 35 w 47"/>
              <a:gd name="T63" fmla="*/ 99 h 110"/>
              <a:gd name="T64" fmla="*/ 38 w 47"/>
              <a:gd name="T65" fmla="*/ 102 h 110"/>
              <a:gd name="T66" fmla="*/ 40 w 47"/>
              <a:gd name="T67" fmla="*/ 99 h 110"/>
              <a:gd name="T68" fmla="*/ 38 w 47"/>
              <a:gd name="T69" fmla="*/ 97 h 110"/>
              <a:gd name="T70" fmla="*/ 35 w 47"/>
              <a:gd name="T71" fmla="*/ 52 h 110"/>
              <a:gd name="T72" fmla="*/ 11 w 47"/>
              <a:gd name="T73" fmla="*/ 24 h 110"/>
              <a:gd name="T74" fmla="*/ 11 w 47"/>
              <a:gd name="T75" fmla="*/ 24 h 110"/>
              <a:gd name="T76" fmla="*/ 7 w 47"/>
              <a:gd name="T77" fmla="*/ 28 h 110"/>
              <a:gd name="T78" fmla="*/ 4 w 47"/>
              <a:gd name="T79" fmla="*/ 32 h 110"/>
              <a:gd name="T80" fmla="*/ 0 w 47"/>
              <a:gd name="T81" fmla="*/ 36 h 110"/>
              <a:gd name="T82" fmla="*/ 4 w 47"/>
              <a:gd name="T83" fmla="*/ 40 h 110"/>
              <a:gd name="T84" fmla="*/ 7 w 47"/>
              <a:gd name="T85" fmla="*/ 44 h 110"/>
              <a:gd name="T86" fmla="*/ 7 w 47"/>
              <a:gd name="T87" fmla="*/ 44 h 110"/>
              <a:gd name="T88" fmla="*/ 16 w 47"/>
              <a:gd name="T89" fmla="*/ 52 h 110"/>
              <a:gd name="T90" fmla="*/ 7 w 47"/>
              <a:gd name="T91" fmla="*/ 61 h 110"/>
              <a:gd name="T92" fmla="*/ 6 w 47"/>
              <a:gd name="T93" fmla="*/ 61 h 110"/>
              <a:gd name="T94" fmla="*/ 4 w 47"/>
              <a:gd name="T95" fmla="*/ 63 h 110"/>
              <a:gd name="T96" fmla="*/ 1 w 47"/>
              <a:gd name="T97" fmla="*/ 65 h 110"/>
              <a:gd name="T98" fmla="*/ 2 w 47"/>
              <a:gd name="T99" fmla="*/ 66 h 110"/>
              <a:gd name="T100" fmla="*/ 5 w 47"/>
              <a:gd name="T101" fmla="*/ 72 h 110"/>
              <a:gd name="T102" fmla="*/ 7 w 47"/>
              <a:gd name="T103" fmla="*/ 74 h 110"/>
              <a:gd name="T104" fmla="*/ 11 w 47"/>
              <a:gd name="T105" fmla="*/ 78 h 110"/>
              <a:gd name="T106" fmla="*/ 12 w 47"/>
              <a:gd name="T107" fmla="*/ 80 h 110"/>
              <a:gd name="T108" fmla="*/ 35 w 47"/>
              <a:gd name="T109" fmla="*/ 52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47" h="110">
                <a:moveTo>
                  <a:pt x="47" y="18"/>
                </a:moveTo>
                <a:cubicBezTo>
                  <a:pt x="47" y="18"/>
                  <a:pt x="47" y="18"/>
                  <a:pt x="47" y="101"/>
                </a:cubicBezTo>
                <a:cubicBezTo>
                  <a:pt x="47" y="106"/>
                  <a:pt x="44" y="110"/>
                  <a:pt x="39" y="110"/>
                </a:cubicBezTo>
                <a:cubicBezTo>
                  <a:pt x="39" y="110"/>
                  <a:pt x="39" y="110"/>
                  <a:pt x="11" y="110"/>
                </a:cubicBezTo>
                <a:cubicBezTo>
                  <a:pt x="11" y="109"/>
                  <a:pt x="11" y="109"/>
                  <a:pt x="11" y="109"/>
                </a:cubicBezTo>
                <a:cubicBezTo>
                  <a:pt x="7" y="105"/>
                  <a:pt x="7" y="105"/>
                  <a:pt x="7" y="105"/>
                </a:cubicBezTo>
                <a:cubicBezTo>
                  <a:pt x="7" y="105"/>
                  <a:pt x="7" y="105"/>
                  <a:pt x="7" y="105"/>
                </a:cubicBezTo>
                <a:cubicBezTo>
                  <a:pt x="15" y="105"/>
                  <a:pt x="25" y="105"/>
                  <a:pt x="39" y="105"/>
                </a:cubicBezTo>
                <a:cubicBezTo>
                  <a:pt x="41" y="105"/>
                  <a:pt x="43" y="103"/>
                  <a:pt x="43" y="101"/>
                </a:cubicBezTo>
                <a:cubicBezTo>
                  <a:pt x="43" y="101"/>
                  <a:pt x="43" y="101"/>
                  <a:pt x="43" y="18"/>
                </a:cubicBezTo>
                <a:cubicBezTo>
                  <a:pt x="43" y="16"/>
                  <a:pt x="41" y="14"/>
                  <a:pt x="39" y="14"/>
                </a:cubicBezTo>
                <a:cubicBezTo>
                  <a:pt x="39" y="14"/>
                  <a:pt x="39" y="14"/>
                  <a:pt x="8" y="14"/>
                </a:cubicBezTo>
                <a:cubicBezTo>
                  <a:pt x="7" y="13"/>
                  <a:pt x="7" y="13"/>
                  <a:pt x="7" y="13"/>
                </a:cubicBezTo>
                <a:cubicBezTo>
                  <a:pt x="4" y="9"/>
                  <a:pt x="4" y="9"/>
                  <a:pt x="4" y="9"/>
                </a:cubicBezTo>
                <a:cubicBezTo>
                  <a:pt x="13" y="9"/>
                  <a:pt x="24" y="9"/>
                  <a:pt x="39" y="9"/>
                </a:cubicBezTo>
                <a:cubicBezTo>
                  <a:pt x="44" y="9"/>
                  <a:pt x="47" y="13"/>
                  <a:pt x="47" y="18"/>
                </a:cubicBezTo>
                <a:close/>
                <a:moveTo>
                  <a:pt x="42" y="7"/>
                </a:moveTo>
                <a:cubicBezTo>
                  <a:pt x="34" y="1"/>
                  <a:pt x="34" y="1"/>
                  <a:pt x="34" y="1"/>
                </a:cubicBezTo>
                <a:cubicBezTo>
                  <a:pt x="33" y="0"/>
                  <a:pt x="32" y="0"/>
                  <a:pt x="32" y="0"/>
                </a:cubicBezTo>
                <a:cubicBezTo>
                  <a:pt x="20" y="0"/>
                  <a:pt x="11" y="0"/>
                  <a:pt x="5" y="0"/>
                </a:cubicBezTo>
                <a:cubicBezTo>
                  <a:pt x="4" y="1"/>
                  <a:pt x="4" y="1"/>
                  <a:pt x="4" y="1"/>
                </a:cubicBezTo>
                <a:cubicBezTo>
                  <a:pt x="0" y="5"/>
                  <a:pt x="0" y="5"/>
                  <a:pt x="0" y="5"/>
                </a:cubicBezTo>
                <a:cubicBezTo>
                  <a:pt x="2" y="7"/>
                  <a:pt x="2" y="7"/>
                  <a:pt x="2" y="7"/>
                </a:cubicBezTo>
                <a:cubicBezTo>
                  <a:pt x="39" y="7"/>
                  <a:pt x="39" y="7"/>
                  <a:pt x="39" y="7"/>
                </a:cubicBezTo>
                <a:cubicBezTo>
                  <a:pt x="40" y="7"/>
                  <a:pt x="41" y="7"/>
                  <a:pt x="42" y="7"/>
                </a:cubicBezTo>
                <a:close/>
                <a:moveTo>
                  <a:pt x="38" y="22"/>
                </a:moveTo>
                <a:cubicBezTo>
                  <a:pt x="39" y="22"/>
                  <a:pt x="40" y="20"/>
                  <a:pt x="40" y="19"/>
                </a:cubicBezTo>
                <a:cubicBezTo>
                  <a:pt x="40" y="17"/>
                  <a:pt x="39" y="16"/>
                  <a:pt x="38" y="16"/>
                </a:cubicBezTo>
                <a:cubicBezTo>
                  <a:pt x="36" y="16"/>
                  <a:pt x="35" y="17"/>
                  <a:pt x="35" y="19"/>
                </a:cubicBezTo>
                <a:cubicBezTo>
                  <a:pt x="35" y="20"/>
                  <a:pt x="36" y="22"/>
                  <a:pt x="38" y="22"/>
                </a:cubicBezTo>
                <a:close/>
                <a:moveTo>
                  <a:pt x="38" y="97"/>
                </a:moveTo>
                <a:cubicBezTo>
                  <a:pt x="36" y="97"/>
                  <a:pt x="35" y="98"/>
                  <a:pt x="35" y="99"/>
                </a:cubicBezTo>
                <a:cubicBezTo>
                  <a:pt x="35" y="101"/>
                  <a:pt x="36" y="102"/>
                  <a:pt x="38" y="102"/>
                </a:cubicBezTo>
                <a:cubicBezTo>
                  <a:pt x="39" y="102"/>
                  <a:pt x="40" y="101"/>
                  <a:pt x="40" y="99"/>
                </a:cubicBezTo>
                <a:cubicBezTo>
                  <a:pt x="40" y="98"/>
                  <a:pt x="39" y="97"/>
                  <a:pt x="38" y="97"/>
                </a:cubicBezTo>
                <a:close/>
                <a:moveTo>
                  <a:pt x="35" y="52"/>
                </a:moveTo>
                <a:cubicBezTo>
                  <a:pt x="35" y="38"/>
                  <a:pt x="25" y="26"/>
                  <a:pt x="11" y="24"/>
                </a:cubicBezTo>
                <a:cubicBezTo>
                  <a:pt x="11" y="24"/>
                  <a:pt x="11" y="24"/>
                  <a:pt x="11" y="24"/>
                </a:cubicBezTo>
                <a:cubicBezTo>
                  <a:pt x="7" y="28"/>
                  <a:pt x="7" y="28"/>
                  <a:pt x="7" y="28"/>
                </a:cubicBezTo>
                <a:cubicBezTo>
                  <a:pt x="4" y="32"/>
                  <a:pt x="4" y="32"/>
                  <a:pt x="4" y="32"/>
                </a:cubicBezTo>
                <a:cubicBezTo>
                  <a:pt x="0" y="36"/>
                  <a:pt x="0" y="36"/>
                  <a:pt x="0" y="36"/>
                </a:cubicBezTo>
                <a:cubicBezTo>
                  <a:pt x="4" y="40"/>
                  <a:pt x="4" y="40"/>
                  <a:pt x="4" y="40"/>
                </a:cubicBezTo>
                <a:cubicBezTo>
                  <a:pt x="7" y="44"/>
                  <a:pt x="7" y="44"/>
                  <a:pt x="7" y="44"/>
                </a:cubicBezTo>
                <a:cubicBezTo>
                  <a:pt x="7" y="44"/>
                  <a:pt x="7" y="44"/>
                  <a:pt x="7" y="44"/>
                </a:cubicBezTo>
                <a:cubicBezTo>
                  <a:pt x="12" y="44"/>
                  <a:pt x="16" y="48"/>
                  <a:pt x="16" y="52"/>
                </a:cubicBezTo>
                <a:cubicBezTo>
                  <a:pt x="16" y="57"/>
                  <a:pt x="12" y="61"/>
                  <a:pt x="7" y="61"/>
                </a:cubicBezTo>
                <a:cubicBezTo>
                  <a:pt x="7" y="61"/>
                  <a:pt x="6" y="61"/>
                  <a:pt x="6" y="61"/>
                </a:cubicBezTo>
                <a:cubicBezTo>
                  <a:pt x="4" y="63"/>
                  <a:pt x="4" y="63"/>
                  <a:pt x="4" y="63"/>
                </a:cubicBezTo>
                <a:cubicBezTo>
                  <a:pt x="1" y="65"/>
                  <a:pt x="1" y="65"/>
                  <a:pt x="1" y="65"/>
                </a:cubicBezTo>
                <a:cubicBezTo>
                  <a:pt x="2" y="65"/>
                  <a:pt x="2" y="65"/>
                  <a:pt x="2" y="66"/>
                </a:cubicBezTo>
                <a:cubicBezTo>
                  <a:pt x="4" y="67"/>
                  <a:pt x="5" y="69"/>
                  <a:pt x="5" y="72"/>
                </a:cubicBezTo>
                <a:cubicBezTo>
                  <a:pt x="6" y="73"/>
                  <a:pt x="7" y="74"/>
                  <a:pt x="7" y="74"/>
                </a:cubicBezTo>
                <a:cubicBezTo>
                  <a:pt x="11" y="78"/>
                  <a:pt x="11" y="78"/>
                  <a:pt x="11" y="78"/>
                </a:cubicBezTo>
                <a:cubicBezTo>
                  <a:pt x="12" y="80"/>
                  <a:pt x="12" y="80"/>
                  <a:pt x="12" y="80"/>
                </a:cubicBezTo>
                <a:cubicBezTo>
                  <a:pt x="26" y="78"/>
                  <a:pt x="35" y="66"/>
                  <a:pt x="35" y="52"/>
                </a:cubicBezTo>
                <a:close/>
              </a:path>
            </a:pathLst>
          </a:custGeom>
          <a:solidFill>
            <a:schemeClr val="tx1"/>
          </a:solidFill>
          <a:ln>
            <a:noFill/>
          </a:ln>
        </p:spPr>
        <p:txBody>
          <a:bodyPr wrap="square" lIns="146262" tIns="146262" rIns="146262" bIns="146262" rtlCol="0">
            <a:noAutofit/>
          </a:bodyPr>
          <a:lstStyle/>
          <a:p>
            <a:pPr defTabSz="932204">
              <a:lnSpc>
                <a:spcPts val="3060"/>
              </a:lnSpc>
              <a:spcBef>
                <a:spcPts val="300"/>
              </a:spcBef>
            </a:pPr>
            <a:endParaRPr lang="en-US" sz="1020" kern="0">
              <a:gradFill>
                <a:gsLst>
                  <a:gs pos="1250">
                    <a:srgbClr val="FFFFFF"/>
                  </a:gs>
                  <a:gs pos="99000">
                    <a:srgbClr val="FFFFFF"/>
                  </a:gs>
                </a:gsLst>
                <a:lin ang="5400000" scaled="0"/>
              </a:gradFill>
            </a:endParaRPr>
          </a:p>
        </p:txBody>
      </p:sp>
    </p:spTree>
    <p:extLst>
      <p:ext uri="{BB962C8B-B14F-4D97-AF65-F5344CB8AC3E}">
        <p14:creationId xmlns:p14="http://schemas.microsoft.com/office/powerpoint/2010/main" val="371080882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fade">
                                      <p:cBhvr>
                                        <p:cTn id="7" dur="750"/>
                                        <p:tgtEl>
                                          <p:spTgt spid="20"/>
                                        </p:tgtEl>
                                      </p:cBhvr>
                                    </p:animEffect>
                                  </p:childTnLst>
                                </p:cTn>
                              </p:par>
                              <p:par>
                                <p:cTn id="8" presetID="35" presetClass="path" presetSubtype="0" decel="100000" fill="hold" nodeType="withEffect">
                                  <p:stCondLst>
                                    <p:cond delay="0"/>
                                  </p:stCondLst>
                                  <p:childTnLst>
                                    <p:animMotion origin="layout" path="M -1.31733E-6 1.31639E-6 L -0.13237 1.31639E-6 " pathEditMode="relative" rAng="0" ptsTypes="AA">
                                      <p:cBhvr>
                                        <p:cTn id="9" dur="750" spd="-100000" fill="hold"/>
                                        <p:tgtEl>
                                          <p:spTgt spid="20"/>
                                        </p:tgtEl>
                                        <p:attrNameLst>
                                          <p:attrName>ppt_x</p:attrName>
                                          <p:attrName>ppt_y</p:attrName>
                                        </p:attrNameLst>
                                      </p:cBhvr>
                                      <p:rCtr x="-6625" y="0"/>
                                    </p:animMotion>
                                  </p:childTnLst>
                                </p:cTn>
                              </p:par>
                              <p:par>
                                <p:cTn id="10" presetID="10" presetClass="entr" presetSubtype="0" fill="hold" nodeType="withEffect">
                                  <p:stCondLst>
                                    <p:cond delay="0"/>
                                  </p:stCondLst>
                                  <p:childTnLst>
                                    <p:set>
                                      <p:cBhvr>
                                        <p:cTn id="11" dur="1" fill="hold">
                                          <p:stCondLst>
                                            <p:cond delay="0"/>
                                          </p:stCondLst>
                                        </p:cTn>
                                        <p:tgtEl>
                                          <p:spTgt spid="55"/>
                                        </p:tgtEl>
                                        <p:attrNameLst>
                                          <p:attrName>style.visibility</p:attrName>
                                        </p:attrNameLst>
                                      </p:cBhvr>
                                      <p:to>
                                        <p:strVal val="visible"/>
                                      </p:to>
                                    </p:set>
                                    <p:animEffect transition="in" filter="fade">
                                      <p:cBhvr>
                                        <p:cTn id="12" dur="750"/>
                                        <p:tgtEl>
                                          <p:spTgt spid="55"/>
                                        </p:tgtEl>
                                      </p:cBhvr>
                                    </p:animEffect>
                                  </p:childTnLst>
                                </p:cTn>
                              </p:par>
                              <p:par>
                                <p:cTn id="13" presetID="63" presetClass="path" presetSubtype="0" decel="100000" fill="hold" nodeType="withEffect">
                                  <p:stCondLst>
                                    <p:cond delay="0"/>
                                  </p:stCondLst>
                                  <p:childTnLst>
                                    <p:animMotion origin="layout" path="M 3.90605E-7 3.9764E-6 L 0.17054 3.9764E-6 " pathEditMode="relative" rAng="0" ptsTypes="AA">
                                      <p:cBhvr>
                                        <p:cTn id="14" dur="750" fill="hold"/>
                                        <p:tgtEl>
                                          <p:spTgt spid="55"/>
                                        </p:tgtEl>
                                        <p:attrNameLst>
                                          <p:attrName>ppt_x</p:attrName>
                                          <p:attrName>ppt_y</p:attrName>
                                        </p:attrNameLst>
                                      </p:cBhvr>
                                      <p:rCtr x="8527" y="0"/>
                                    </p:animMotion>
                                  </p:childTnLst>
                                </p:cTn>
                              </p:par>
                            </p:childTnLst>
                          </p:cTn>
                        </p:par>
                        <p:par>
                          <p:cTn id="15" fill="hold">
                            <p:stCondLst>
                              <p:cond delay="750"/>
                            </p:stCondLst>
                            <p:childTnLst>
                              <p:par>
                                <p:cTn id="16" presetID="10" presetClass="entr" presetSubtype="0" fill="hold" nodeType="afterEffect">
                                  <p:stCondLst>
                                    <p:cond delay="0"/>
                                  </p:stCondLst>
                                  <p:childTnLst>
                                    <p:set>
                                      <p:cBhvr>
                                        <p:cTn id="17" dur="1" fill="hold">
                                          <p:stCondLst>
                                            <p:cond delay="0"/>
                                          </p:stCondLst>
                                        </p:cTn>
                                        <p:tgtEl>
                                          <p:spTgt spid="21"/>
                                        </p:tgtEl>
                                        <p:attrNameLst>
                                          <p:attrName>style.visibility</p:attrName>
                                        </p:attrNameLst>
                                      </p:cBhvr>
                                      <p:to>
                                        <p:strVal val="visible"/>
                                      </p:to>
                                    </p:set>
                                    <p:animEffect transition="in" filter="fade">
                                      <p:cBhvr>
                                        <p:cTn id="18" dur="500"/>
                                        <p:tgtEl>
                                          <p:spTgt spid="21"/>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73"/>
                                        </p:tgtEl>
                                        <p:attrNameLst>
                                          <p:attrName>style.visibility</p:attrName>
                                        </p:attrNameLst>
                                      </p:cBhvr>
                                      <p:to>
                                        <p:strVal val="visible"/>
                                      </p:to>
                                    </p:set>
                                    <p:animEffect transition="in" filter="fade">
                                      <p:cBhvr>
                                        <p:cTn id="21" dur="500"/>
                                        <p:tgtEl>
                                          <p:spTgt spid="73"/>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70"/>
                                        </p:tgtEl>
                                        <p:attrNameLst>
                                          <p:attrName>style.visibility</p:attrName>
                                        </p:attrNameLst>
                                      </p:cBhvr>
                                      <p:to>
                                        <p:strVal val="visible"/>
                                      </p:to>
                                    </p:set>
                                    <p:animEffect transition="in" filter="fade">
                                      <p:cBhvr>
                                        <p:cTn id="24" dur="500"/>
                                        <p:tgtEl>
                                          <p:spTgt spid="70"/>
                                        </p:tgtEl>
                                      </p:cBhvr>
                                    </p:animEffect>
                                  </p:childTnLst>
                                </p:cTn>
                              </p:par>
                            </p:childTnLst>
                          </p:cTn>
                        </p:par>
                        <p:par>
                          <p:cTn id="25" fill="hold">
                            <p:stCondLst>
                              <p:cond delay="1250"/>
                            </p:stCondLst>
                            <p:childTnLst>
                              <p:par>
                                <p:cTn id="26" presetID="22" presetClass="entr" presetSubtype="1" fill="hold" nodeType="afterEffect">
                                  <p:stCondLst>
                                    <p:cond delay="0"/>
                                  </p:stCondLst>
                                  <p:childTnLst>
                                    <p:set>
                                      <p:cBhvr>
                                        <p:cTn id="27" dur="1" fill="hold">
                                          <p:stCondLst>
                                            <p:cond delay="0"/>
                                          </p:stCondLst>
                                        </p:cTn>
                                        <p:tgtEl>
                                          <p:spTgt spid="84"/>
                                        </p:tgtEl>
                                        <p:attrNameLst>
                                          <p:attrName>style.visibility</p:attrName>
                                        </p:attrNameLst>
                                      </p:cBhvr>
                                      <p:to>
                                        <p:strVal val="visible"/>
                                      </p:to>
                                    </p:set>
                                    <p:animEffect transition="in" filter="wipe(up)">
                                      <p:cBhvr>
                                        <p:cTn id="28" dur="500"/>
                                        <p:tgtEl>
                                          <p:spTgt spid="84"/>
                                        </p:tgtEl>
                                      </p:cBhvr>
                                    </p:animEffect>
                                  </p:childTnLst>
                                </p:cTn>
                              </p:par>
                            </p:childTnLst>
                          </p:cTn>
                        </p:par>
                        <p:par>
                          <p:cTn id="29" fill="hold">
                            <p:stCondLst>
                              <p:cond delay="1750"/>
                            </p:stCondLst>
                            <p:childTnLst>
                              <p:par>
                                <p:cTn id="30" presetID="10" presetClass="entr" presetSubtype="0" fill="hold" nodeType="afterEffect">
                                  <p:stCondLst>
                                    <p:cond delay="0"/>
                                  </p:stCondLst>
                                  <p:childTnLst>
                                    <p:set>
                                      <p:cBhvr>
                                        <p:cTn id="31" dur="1" fill="hold">
                                          <p:stCondLst>
                                            <p:cond delay="0"/>
                                          </p:stCondLst>
                                        </p:cTn>
                                        <p:tgtEl>
                                          <p:spTgt spid="131"/>
                                        </p:tgtEl>
                                        <p:attrNameLst>
                                          <p:attrName>style.visibility</p:attrName>
                                        </p:attrNameLst>
                                      </p:cBhvr>
                                      <p:to>
                                        <p:strVal val="visible"/>
                                      </p:to>
                                    </p:set>
                                    <p:animEffect transition="in" filter="fade">
                                      <p:cBhvr>
                                        <p:cTn id="32" dur="500"/>
                                        <p:tgtEl>
                                          <p:spTgt spid="131"/>
                                        </p:tgtEl>
                                      </p:cBhvr>
                                    </p:animEffect>
                                  </p:childTnLst>
                                </p:cTn>
                              </p:par>
                              <p:par>
                                <p:cTn id="33" presetID="42" presetClass="path" presetSubtype="0" decel="100000" fill="hold" nodeType="withEffect">
                                  <p:stCondLst>
                                    <p:cond delay="0"/>
                                  </p:stCondLst>
                                  <p:childTnLst>
                                    <p:animMotion origin="layout" path="M -2.53E-6 -3.1094E-6 L -0.03676 -3.1094E-6 " pathEditMode="relative" rAng="0" ptsTypes="AA">
                                      <p:cBhvr>
                                        <p:cTn id="34" dur="500" spd="-100000" fill="hold"/>
                                        <p:tgtEl>
                                          <p:spTgt spid="131"/>
                                        </p:tgtEl>
                                        <p:attrNameLst>
                                          <p:attrName>ppt_x</p:attrName>
                                          <p:attrName>ppt_y</p:attrName>
                                        </p:attrNameLst>
                                      </p:cBhvr>
                                      <p:rCtr x="-1838" y="0"/>
                                    </p:animMotion>
                                  </p:childTnLst>
                                </p:cTn>
                              </p:par>
                            </p:childTnLst>
                          </p:cTn>
                        </p:par>
                        <p:par>
                          <p:cTn id="35" fill="hold">
                            <p:stCondLst>
                              <p:cond delay="2250"/>
                            </p:stCondLst>
                            <p:childTnLst>
                              <p:par>
                                <p:cTn id="36" presetID="10" presetClass="entr" presetSubtype="0" fill="hold" grpId="0" nodeType="afterEffect">
                                  <p:stCondLst>
                                    <p:cond delay="0"/>
                                  </p:stCondLst>
                                  <p:childTnLst>
                                    <p:set>
                                      <p:cBhvr>
                                        <p:cTn id="37" dur="1" fill="hold">
                                          <p:stCondLst>
                                            <p:cond delay="0"/>
                                          </p:stCondLst>
                                        </p:cTn>
                                        <p:tgtEl>
                                          <p:spTgt spid="127"/>
                                        </p:tgtEl>
                                        <p:attrNameLst>
                                          <p:attrName>style.visibility</p:attrName>
                                        </p:attrNameLst>
                                      </p:cBhvr>
                                      <p:to>
                                        <p:strVal val="visible"/>
                                      </p:to>
                                    </p:set>
                                    <p:animEffect transition="in" filter="fade">
                                      <p:cBhvr>
                                        <p:cTn id="38" dur="500"/>
                                        <p:tgtEl>
                                          <p:spTgt spid="127"/>
                                        </p:tgtEl>
                                      </p:cBhvr>
                                    </p:animEffect>
                                  </p:childTnLst>
                                </p:cTn>
                              </p:par>
                            </p:childTnLst>
                          </p:cTn>
                        </p:par>
                        <p:par>
                          <p:cTn id="39" fill="hold">
                            <p:stCondLst>
                              <p:cond delay="2750"/>
                            </p:stCondLst>
                            <p:childTnLst>
                              <p:par>
                                <p:cTn id="40" presetID="22" presetClass="entr" presetSubtype="4" fill="hold" nodeType="afterEffect">
                                  <p:stCondLst>
                                    <p:cond delay="0"/>
                                  </p:stCondLst>
                                  <p:childTnLst>
                                    <p:set>
                                      <p:cBhvr>
                                        <p:cTn id="41" dur="1" fill="hold">
                                          <p:stCondLst>
                                            <p:cond delay="0"/>
                                          </p:stCondLst>
                                        </p:cTn>
                                        <p:tgtEl>
                                          <p:spTgt spid="10"/>
                                        </p:tgtEl>
                                        <p:attrNameLst>
                                          <p:attrName>style.visibility</p:attrName>
                                        </p:attrNameLst>
                                      </p:cBhvr>
                                      <p:to>
                                        <p:strVal val="visible"/>
                                      </p:to>
                                    </p:set>
                                    <p:animEffect transition="in" filter="wipe(down)">
                                      <p:cBhvr>
                                        <p:cTn id="42" dur="500"/>
                                        <p:tgtEl>
                                          <p:spTgt spid="10"/>
                                        </p:tgtEl>
                                      </p:cBhvr>
                                    </p:animEffect>
                                  </p:childTnLst>
                                </p:cTn>
                              </p:par>
                            </p:childTnLst>
                          </p:cTn>
                        </p:par>
                        <p:par>
                          <p:cTn id="43" fill="hold">
                            <p:stCondLst>
                              <p:cond delay="3250"/>
                            </p:stCondLst>
                            <p:childTnLst>
                              <p:par>
                                <p:cTn id="44" presetID="10" presetClass="entr" presetSubtype="0" fill="hold" grpId="0" nodeType="afterEffect">
                                  <p:stCondLst>
                                    <p:cond delay="0"/>
                                  </p:stCondLst>
                                  <p:childTnLst>
                                    <p:set>
                                      <p:cBhvr>
                                        <p:cTn id="45" dur="1" fill="hold">
                                          <p:stCondLst>
                                            <p:cond delay="0"/>
                                          </p:stCondLst>
                                        </p:cTn>
                                        <p:tgtEl>
                                          <p:spTgt spid="125"/>
                                        </p:tgtEl>
                                        <p:attrNameLst>
                                          <p:attrName>style.visibility</p:attrName>
                                        </p:attrNameLst>
                                      </p:cBhvr>
                                      <p:to>
                                        <p:strVal val="visible"/>
                                      </p:to>
                                    </p:set>
                                    <p:animEffect transition="in" filter="fade">
                                      <p:cBhvr>
                                        <p:cTn id="46" dur="500"/>
                                        <p:tgtEl>
                                          <p:spTgt spid="125"/>
                                        </p:tgtEl>
                                      </p:cBhvr>
                                    </p:animEffect>
                                  </p:childTnLst>
                                </p:cTn>
                              </p:par>
                            </p:childTnLst>
                          </p:cTn>
                        </p:par>
                        <p:par>
                          <p:cTn id="47" fill="hold">
                            <p:stCondLst>
                              <p:cond delay="3750"/>
                            </p:stCondLst>
                            <p:childTnLst>
                              <p:par>
                                <p:cTn id="48" presetID="22" presetClass="entr" presetSubtype="8" fill="hold" nodeType="afterEffect">
                                  <p:stCondLst>
                                    <p:cond delay="0"/>
                                  </p:stCondLst>
                                  <p:childTnLst>
                                    <p:set>
                                      <p:cBhvr>
                                        <p:cTn id="49" dur="1" fill="hold">
                                          <p:stCondLst>
                                            <p:cond delay="0"/>
                                          </p:stCondLst>
                                        </p:cTn>
                                        <p:tgtEl>
                                          <p:spTgt spid="50"/>
                                        </p:tgtEl>
                                        <p:attrNameLst>
                                          <p:attrName>style.visibility</p:attrName>
                                        </p:attrNameLst>
                                      </p:cBhvr>
                                      <p:to>
                                        <p:strVal val="visible"/>
                                      </p:to>
                                    </p:set>
                                    <p:animEffect transition="in" filter="wipe(left)">
                                      <p:cBhvr>
                                        <p:cTn id="50"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7" grpId="0" animBg="1"/>
      <p:bldP spid="125" grpId="0" animBg="1"/>
      <p:bldP spid="70" grpId="0" animBg="1"/>
      <p:bldP spid="73"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Helping protect virtual machines</a:t>
            </a:r>
          </a:p>
        </p:txBody>
      </p:sp>
      <p:sp>
        <p:nvSpPr>
          <p:cNvPr id="124" name="Freeform: Shape 123"/>
          <p:cNvSpPr/>
          <p:nvPr/>
        </p:nvSpPr>
        <p:spPr bwMode="auto">
          <a:xfrm>
            <a:off x="11397895" y="229237"/>
            <a:ext cx="658036" cy="737093"/>
          </a:xfrm>
          <a:custGeom>
            <a:avLst/>
            <a:gdLst>
              <a:gd name="connsiteX0" fmla="*/ 357818 w 702343"/>
              <a:gd name="connsiteY0" fmla="*/ 38488 h 786724"/>
              <a:gd name="connsiteX1" fmla="*/ 33977 w 702343"/>
              <a:gd name="connsiteY1" fmla="*/ 362329 h 786724"/>
              <a:gd name="connsiteX2" fmla="*/ 357818 w 702343"/>
              <a:gd name="connsiteY2" fmla="*/ 686170 h 786724"/>
              <a:gd name="connsiteX3" fmla="*/ 681659 w 702343"/>
              <a:gd name="connsiteY3" fmla="*/ 362329 h 786724"/>
              <a:gd name="connsiteX4" fmla="*/ 357818 w 702343"/>
              <a:gd name="connsiteY4" fmla="*/ 38488 h 786724"/>
              <a:gd name="connsiteX5" fmla="*/ 0 w 702343"/>
              <a:gd name="connsiteY5" fmla="*/ 0 h 786724"/>
              <a:gd name="connsiteX6" fmla="*/ 702343 w 702343"/>
              <a:gd name="connsiteY6" fmla="*/ 0 h 786724"/>
              <a:gd name="connsiteX7" fmla="*/ 702343 w 702343"/>
              <a:gd name="connsiteY7" fmla="*/ 786724 h 786724"/>
              <a:gd name="connsiteX8" fmla="*/ 0 w 702343"/>
              <a:gd name="connsiteY8" fmla="*/ 786724 h 7867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02343" h="786724">
                <a:moveTo>
                  <a:pt x="357818" y="38488"/>
                </a:moveTo>
                <a:cubicBezTo>
                  <a:pt x="178966" y="38488"/>
                  <a:pt x="33977" y="183477"/>
                  <a:pt x="33977" y="362329"/>
                </a:cubicBezTo>
                <a:cubicBezTo>
                  <a:pt x="33977" y="541181"/>
                  <a:pt x="178966" y="686170"/>
                  <a:pt x="357818" y="686170"/>
                </a:cubicBezTo>
                <a:cubicBezTo>
                  <a:pt x="536670" y="686170"/>
                  <a:pt x="681659" y="541181"/>
                  <a:pt x="681659" y="362329"/>
                </a:cubicBezTo>
                <a:cubicBezTo>
                  <a:pt x="681659" y="183477"/>
                  <a:pt x="536670" y="38488"/>
                  <a:pt x="357818" y="38488"/>
                </a:cubicBezTo>
                <a:close/>
                <a:moveTo>
                  <a:pt x="0" y="0"/>
                </a:moveTo>
                <a:lnTo>
                  <a:pt x="702343" y="0"/>
                </a:lnTo>
                <a:lnTo>
                  <a:pt x="702343" y="786724"/>
                </a:lnTo>
                <a:lnTo>
                  <a:pt x="0" y="786724"/>
                </a:lnTo>
                <a:close/>
              </a:path>
            </a:pathLst>
          </a:custGeom>
          <a:solidFill>
            <a:srgbClr val="FFFFF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6494" tIns="149196" rIns="186494" bIns="149196" numCol="1" spcCol="0" rtlCol="0" fromWordArt="0" anchor="t" anchorCtr="0" forceAA="0" compatLnSpc="1">
            <a:prstTxWarp prst="textNoShape">
              <a:avLst/>
            </a:prstTxWarp>
            <a:noAutofit/>
          </a:bodyPr>
          <a:lstStyle/>
          <a:p>
            <a:pPr algn="ctr" defTabSz="950846" fontAlgn="base">
              <a:lnSpc>
                <a:spcPct val="90000"/>
              </a:lnSpc>
              <a:spcBef>
                <a:spcPct val="0"/>
              </a:spcBef>
              <a:spcAft>
                <a:spcPct val="0"/>
              </a:spcAft>
            </a:pPr>
            <a:endParaRPr lang="en-US" sz="2448" dirty="0" err="1">
              <a:gradFill>
                <a:gsLst>
                  <a:gs pos="0">
                    <a:srgbClr val="FFFFFF"/>
                  </a:gs>
                  <a:gs pos="100000">
                    <a:srgbClr val="FFFFFF"/>
                  </a:gs>
                </a:gsLst>
                <a:lin ang="5400000" scaled="0"/>
              </a:gradFill>
              <a:ea typeface="Segoe UI" pitchFamily="34" charset="0"/>
              <a:cs typeface="Segoe UI" pitchFamily="34" charset="0"/>
            </a:endParaRPr>
          </a:p>
        </p:txBody>
      </p:sp>
      <p:sp>
        <p:nvSpPr>
          <p:cNvPr id="126" name="Text Placeholder 8"/>
          <p:cNvSpPr txBox="1">
            <a:spLocks/>
          </p:cNvSpPr>
          <p:nvPr/>
        </p:nvSpPr>
        <p:spPr>
          <a:xfrm>
            <a:off x="266622" y="1400103"/>
            <a:ext cx="5571627" cy="4718807"/>
          </a:xfrm>
          <a:prstGeom prst="rect">
            <a:avLst/>
          </a:prstGeom>
        </p:spPr>
        <p:txBody>
          <a:bodyPr vert="horz" wrap="square" lIns="149196" tIns="0" rIns="149196" bIns="0" rtlCol="0" anchor="t">
            <a:spAutoFit/>
          </a:bodyPr>
          <a:lstStyle>
            <a:lvl1pPr marL="0" marR="0" indent="0" algn="l" defTabSz="932667" rtl="0" eaLnBrk="1" fontAlgn="auto" latinLnBrk="0" hangingPunct="1">
              <a:lnSpc>
                <a:spcPct val="90000"/>
              </a:lnSpc>
              <a:spcBef>
                <a:spcPct val="20000"/>
              </a:spcBef>
              <a:spcAft>
                <a:spcPts val="0"/>
              </a:spcAft>
              <a:buClr>
                <a:schemeClr val="tx1"/>
              </a:buClr>
              <a:buSzPct val="90000"/>
              <a:buFont typeface="Wingdings" panose="05000000000000000000" pitchFamily="2" charset="2"/>
              <a:buNone/>
              <a:tabLst/>
              <a:defRPr sz="4000" kern="1200" spc="0" baseline="0">
                <a:gradFill>
                  <a:gsLst>
                    <a:gs pos="20354">
                      <a:schemeClr val="accent1"/>
                    </a:gs>
                    <a:gs pos="40000">
                      <a:schemeClr val="accent1"/>
                    </a:gs>
                  </a:gsLst>
                  <a:lin ang="5400000" scaled="0"/>
                </a:gradFill>
                <a:latin typeface="+mj-lt"/>
                <a:ea typeface="+mn-ea"/>
                <a:cs typeface="+mn-cs"/>
              </a:defRPr>
            </a:lvl1pPr>
            <a:lvl2pPr marL="0" marR="0" indent="0" algn="l" defTabSz="932667" rtl="0" eaLnBrk="1" fontAlgn="auto" latinLnBrk="0" hangingPunct="1">
              <a:lnSpc>
                <a:spcPct val="90000"/>
              </a:lnSpc>
              <a:spcBef>
                <a:spcPct val="20000"/>
              </a:spcBef>
              <a:spcAft>
                <a:spcPts val="0"/>
              </a:spcAft>
              <a:buClr>
                <a:schemeClr val="tx1"/>
              </a:buClr>
              <a:buSzPct val="90000"/>
              <a:buFontTx/>
              <a:buNone/>
              <a:tabLst/>
              <a:defRPr sz="2000" kern="1200" spc="0" baseline="0">
                <a:gradFill>
                  <a:gsLst>
                    <a:gs pos="1250">
                      <a:schemeClr val="bg2"/>
                    </a:gs>
                    <a:gs pos="100000">
                      <a:schemeClr val="bg2"/>
                    </a:gs>
                  </a:gsLst>
                  <a:lin ang="5400000" scaled="0"/>
                </a:gradFill>
                <a:latin typeface="+mn-lt"/>
                <a:ea typeface="+mn-ea"/>
                <a:cs typeface="+mn-cs"/>
              </a:defRPr>
            </a:lvl2pPr>
            <a:lvl3pPr marL="228582" marR="0" indent="0" algn="l" defTabSz="932667" rtl="0" eaLnBrk="1" fontAlgn="auto" latinLnBrk="0" hangingPunct="1">
              <a:lnSpc>
                <a:spcPct val="90000"/>
              </a:lnSpc>
              <a:spcBef>
                <a:spcPct val="20000"/>
              </a:spcBef>
              <a:spcAft>
                <a:spcPts val="0"/>
              </a:spcAft>
              <a:buClr>
                <a:schemeClr val="tx1"/>
              </a:buClr>
              <a:buSzPct val="90000"/>
              <a:buFont typeface="Wingdings" panose="05000000000000000000" pitchFamily="2" charset="2"/>
              <a:buNone/>
              <a:tabLst/>
              <a:defRPr sz="2000" kern="1200" spc="0" baseline="0">
                <a:gradFill>
                  <a:gsLst>
                    <a:gs pos="1250">
                      <a:schemeClr val="bg2"/>
                    </a:gs>
                    <a:gs pos="100000">
                      <a:schemeClr val="bg2"/>
                    </a:gs>
                  </a:gsLst>
                  <a:lin ang="5400000" scaled="0"/>
                </a:gradFill>
                <a:latin typeface="+mn-lt"/>
                <a:ea typeface="+mn-ea"/>
                <a:cs typeface="+mn-cs"/>
              </a:defRPr>
            </a:lvl3pPr>
            <a:lvl4pPr marL="457163" marR="0" indent="0" algn="l" defTabSz="932667" rtl="0" eaLnBrk="1" fontAlgn="auto" latinLnBrk="0" hangingPunct="1">
              <a:lnSpc>
                <a:spcPct val="90000"/>
              </a:lnSpc>
              <a:spcBef>
                <a:spcPct val="20000"/>
              </a:spcBef>
              <a:spcAft>
                <a:spcPts val="0"/>
              </a:spcAft>
              <a:buClr>
                <a:schemeClr val="tx1"/>
              </a:buClr>
              <a:buSzPct val="90000"/>
              <a:buFont typeface="Wingdings" panose="05000000000000000000" pitchFamily="2" charset="2"/>
              <a:buNone/>
              <a:tabLst/>
              <a:defRPr sz="1800" kern="1200" spc="0" baseline="0">
                <a:gradFill>
                  <a:gsLst>
                    <a:gs pos="1250">
                      <a:schemeClr val="bg2"/>
                    </a:gs>
                    <a:gs pos="100000">
                      <a:schemeClr val="bg2"/>
                    </a:gs>
                  </a:gsLst>
                  <a:lin ang="5400000" scaled="0"/>
                </a:gradFill>
                <a:latin typeface="+mn-lt"/>
                <a:ea typeface="+mn-ea"/>
                <a:cs typeface="+mn-cs"/>
              </a:defRPr>
            </a:lvl4pPr>
            <a:lvl5pPr marL="685745" marR="0" indent="0" algn="l" defTabSz="932667" rtl="0" eaLnBrk="1" fontAlgn="auto" latinLnBrk="0" hangingPunct="1">
              <a:lnSpc>
                <a:spcPct val="90000"/>
              </a:lnSpc>
              <a:spcBef>
                <a:spcPct val="20000"/>
              </a:spcBef>
              <a:spcAft>
                <a:spcPts val="0"/>
              </a:spcAft>
              <a:buClr>
                <a:schemeClr val="tx1"/>
              </a:buClr>
              <a:buSzPct val="90000"/>
              <a:buFont typeface="Wingdings" panose="05000000000000000000" pitchFamily="2" charset="2"/>
              <a:buNone/>
              <a:tabLst/>
              <a:defRPr sz="1800" kern="1200" spc="0" baseline="0">
                <a:gradFill>
                  <a:gsLst>
                    <a:gs pos="1250">
                      <a:schemeClr val="bg2"/>
                    </a:gs>
                    <a:gs pos="100000">
                      <a:schemeClr val="bg2"/>
                    </a:gs>
                  </a:gsLst>
                  <a:lin ang="5400000" scaled="0"/>
                </a:gradFill>
                <a:latin typeface="+mn-lt"/>
                <a:ea typeface="+mn-ea"/>
                <a:cs typeface="+mn-cs"/>
              </a:defRPr>
            </a:lvl5pPr>
            <a:lvl6pPr marL="2564834" indent="-233167" algn="l" defTabSz="932667"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170" indent="-233167" algn="l" defTabSz="932667"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503" indent="-233167" algn="l" defTabSz="932667"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3838" indent="-233167" algn="l" defTabSz="932667"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defTabSz="932129">
              <a:spcBef>
                <a:spcPts val="1224"/>
              </a:spcBef>
              <a:buClr>
                <a:srgbClr val="FFFFFF"/>
              </a:buClr>
              <a:defRPr/>
            </a:pPr>
            <a:r>
              <a:rPr lang="en-US" sz="2856" dirty="0">
                <a:solidFill>
                  <a:srgbClr val="0078D7"/>
                </a:solidFill>
              </a:rPr>
              <a:t>Shielded Virtual Machines </a:t>
            </a:r>
          </a:p>
          <a:p>
            <a:pPr defTabSz="932129">
              <a:spcBef>
                <a:spcPts val="0"/>
              </a:spcBef>
              <a:spcAft>
                <a:spcPts val="1224"/>
              </a:spcAft>
              <a:buClr>
                <a:srgbClr val="FFFFFF"/>
              </a:buClr>
              <a:defRPr/>
            </a:pPr>
            <a:r>
              <a:rPr lang="en-US" sz="2040" dirty="0">
                <a:solidFill>
                  <a:srgbClr val="333333"/>
                </a:solidFill>
                <a:latin typeface="Segoe UI"/>
              </a:rPr>
              <a:t>Use BitLocker to encrypt the disk and state </a:t>
            </a:r>
            <a:br>
              <a:rPr lang="en-US" sz="2040" dirty="0">
                <a:solidFill>
                  <a:srgbClr val="333333"/>
                </a:solidFill>
                <a:latin typeface="Segoe UI"/>
              </a:rPr>
            </a:br>
            <a:r>
              <a:rPr lang="en-US" sz="2040" dirty="0">
                <a:solidFill>
                  <a:srgbClr val="333333"/>
                </a:solidFill>
                <a:latin typeface="Segoe UI"/>
              </a:rPr>
              <a:t>of virtual machines protecting secrets from compromised admins and malware.</a:t>
            </a:r>
          </a:p>
          <a:p>
            <a:pPr defTabSz="932129">
              <a:spcBef>
                <a:spcPts val="1224"/>
              </a:spcBef>
              <a:buClr>
                <a:srgbClr val="FFFFFF"/>
              </a:buClr>
              <a:defRPr/>
            </a:pPr>
            <a:r>
              <a:rPr lang="en-US" sz="2856" dirty="0">
                <a:solidFill>
                  <a:srgbClr val="0078D7"/>
                </a:solidFill>
              </a:rPr>
              <a:t>Host Guardian Service </a:t>
            </a:r>
          </a:p>
          <a:p>
            <a:pPr defTabSz="932129">
              <a:spcBef>
                <a:spcPts val="0"/>
              </a:spcBef>
              <a:spcAft>
                <a:spcPts val="1224"/>
              </a:spcAft>
              <a:buClr>
                <a:srgbClr val="FFFFFF"/>
              </a:buClr>
              <a:defRPr/>
            </a:pPr>
            <a:r>
              <a:rPr lang="en-US" sz="2040" dirty="0">
                <a:solidFill>
                  <a:srgbClr val="333333"/>
                </a:solidFill>
                <a:latin typeface="Segoe UI"/>
              </a:rPr>
              <a:t>Attests to host health releasing the keys required to boot or migrate a Shielded </a:t>
            </a:r>
            <a:br>
              <a:rPr lang="en-US" sz="2040" dirty="0">
                <a:solidFill>
                  <a:srgbClr val="333333"/>
                </a:solidFill>
                <a:latin typeface="Segoe UI"/>
              </a:rPr>
            </a:br>
            <a:r>
              <a:rPr lang="en-US" sz="2040" dirty="0">
                <a:solidFill>
                  <a:srgbClr val="333333"/>
                </a:solidFill>
                <a:latin typeface="Segoe UI"/>
              </a:rPr>
              <a:t>VM only to healthy hosts.</a:t>
            </a:r>
          </a:p>
          <a:p>
            <a:pPr defTabSz="932129">
              <a:spcBef>
                <a:spcPts val="1224"/>
              </a:spcBef>
              <a:buClr>
                <a:srgbClr val="FFFFFF"/>
              </a:buClr>
              <a:defRPr/>
            </a:pPr>
            <a:r>
              <a:rPr lang="en-US" sz="2856" dirty="0">
                <a:solidFill>
                  <a:srgbClr val="0078D7"/>
                </a:solidFill>
              </a:rPr>
              <a:t>Generation 2 VMs</a:t>
            </a:r>
          </a:p>
          <a:p>
            <a:pPr defTabSz="932129">
              <a:spcBef>
                <a:spcPts val="0"/>
              </a:spcBef>
              <a:spcAft>
                <a:spcPts val="1224"/>
              </a:spcAft>
              <a:buClr>
                <a:srgbClr val="FFFFFF"/>
              </a:buClr>
              <a:defRPr/>
            </a:pPr>
            <a:r>
              <a:rPr lang="en-US" sz="2040" dirty="0">
                <a:solidFill>
                  <a:srgbClr val="333333"/>
                </a:solidFill>
                <a:latin typeface="Segoe UI"/>
              </a:rPr>
              <a:t>Supports virtualized equivalents of </a:t>
            </a:r>
            <a:br>
              <a:rPr lang="en-US" sz="2040" dirty="0">
                <a:solidFill>
                  <a:srgbClr val="333333"/>
                </a:solidFill>
                <a:latin typeface="Segoe UI"/>
              </a:rPr>
            </a:br>
            <a:r>
              <a:rPr lang="en-US" sz="2040" dirty="0">
                <a:solidFill>
                  <a:srgbClr val="333333"/>
                </a:solidFill>
                <a:latin typeface="Segoe UI"/>
              </a:rPr>
              <a:t>hardware security technologies (e.g., TPMs) enabling BitLocker encryption for Shielded Virtual Machines.</a:t>
            </a:r>
          </a:p>
        </p:txBody>
      </p:sp>
      <p:grpSp>
        <p:nvGrpSpPr>
          <p:cNvPr id="12" name="Group 11"/>
          <p:cNvGrpSpPr/>
          <p:nvPr/>
        </p:nvGrpSpPr>
        <p:grpSpPr>
          <a:xfrm>
            <a:off x="9334814" y="1773122"/>
            <a:ext cx="1214496" cy="1593232"/>
            <a:chOff x="9290097" y="1772877"/>
            <a:chExt cx="1214668" cy="1593458"/>
          </a:xfrm>
        </p:grpSpPr>
        <p:sp>
          <p:nvSpPr>
            <p:cNvPr id="131" name="Freeform 189"/>
            <p:cNvSpPr>
              <a:spLocks noEditPoints="1"/>
            </p:cNvSpPr>
            <p:nvPr/>
          </p:nvSpPr>
          <p:spPr bwMode="auto">
            <a:xfrm>
              <a:off x="9290097" y="1772877"/>
              <a:ext cx="1214668" cy="1593458"/>
            </a:xfrm>
            <a:custGeom>
              <a:avLst/>
              <a:gdLst>
                <a:gd name="T0" fmla="*/ 773 w 830"/>
                <a:gd name="T1" fmla="*/ 1105 h 1105"/>
                <a:gd name="T2" fmla="*/ 697 w 830"/>
                <a:gd name="T3" fmla="*/ 1105 h 1105"/>
                <a:gd name="T4" fmla="*/ 622 w 830"/>
                <a:gd name="T5" fmla="*/ 1105 h 1105"/>
                <a:gd name="T6" fmla="*/ 546 w 830"/>
                <a:gd name="T7" fmla="*/ 1105 h 1105"/>
                <a:gd name="T8" fmla="*/ 470 w 830"/>
                <a:gd name="T9" fmla="*/ 1105 h 1105"/>
                <a:gd name="T10" fmla="*/ 395 w 830"/>
                <a:gd name="T11" fmla="*/ 1105 h 1105"/>
                <a:gd name="T12" fmla="*/ 319 w 830"/>
                <a:gd name="T13" fmla="*/ 1105 h 1105"/>
                <a:gd name="T14" fmla="*/ 243 w 830"/>
                <a:gd name="T15" fmla="*/ 1105 h 1105"/>
                <a:gd name="T16" fmla="*/ 167 w 830"/>
                <a:gd name="T17" fmla="*/ 1105 h 1105"/>
                <a:gd name="T18" fmla="*/ 92 w 830"/>
                <a:gd name="T19" fmla="*/ 1105 h 1105"/>
                <a:gd name="T20" fmla="*/ 16 w 830"/>
                <a:gd name="T21" fmla="*/ 1105 h 1105"/>
                <a:gd name="T22" fmla="*/ 0 w 830"/>
                <a:gd name="T23" fmla="*/ 1046 h 1105"/>
                <a:gd name="T24" fmla="*/ 0 w 830"/>
                <a:gd name="T25" fmla="*/ 970 h 1105"/>
                <a:gd name="T26" fmla="*/ 0 w 830"/>
                <a:gd name="T27" fmla="*/ 895 h 1105"/>
                <a:gd name="T28" fmla="*/ 0 w 830"/>
                <a:gd name="T29" fmla="*/ 819 h 1105"/>
                <a:gd name="T30" fmla="*/ 0 w 830"/>
                <a:gd name="T31" fmla="*/ 743 h 1105"/>
                <a:gd name="T32" fmla="*/ 0 w 830"/>
                <a:gd name="T33" fmla="*/ 667 h 1105"/>
                <a:gd name="T34" fmla="*/ 0 w 830"/>
                <a:gd name="T35" fmla="*/ 592 h 1105"/>
                <a:gd name="T36" fmla="*/ 0 w 830"/>
                <a:gd name="T37" fmla="*/ 516 h 1105"/>
                <a:gd name="T38" fmla="*/ 0 w 830"/>
                <a:gd name="T39" fmla="*/ 440 h 1105"/>
                <a:gd name="T40" fmla="*/ 0 w 830"/>
                <a:gd name="T41" fmla="*/ 365 h 1105"/>
                <a:gd name="T42" fmla="*/ 0 w 830"/>
                <a:gd name="T43" fmla="*/ 289 h 1105"/>
                <a:gd name="T44" fmla="*/ 0 w 830"/>
                <a:gd name="T45" fmla="*/ 213 h 1105"/>
                <a:gd name="T46" fmla="*/ 0 w 830"/>
                <a:gd name="T47" fmla="*/ 137 h 1105"/>
                <a:gd name="T48" fmla="*/ 0 w 830"/>
                <a:gd name="T49" fmla="*/ 62 h 1105"/>
                <a:gd name="T50" fmla="*/ 0 w 830"/>
                <a:gd name="T51" fmla="*/ 0 h 1105"/>
                <a:gd name="T52" fmla="*/ 73 w 830"/>
                <a:gd name="T53" fmla="*/ 0 h 1105"/>
                <a:gd name="T54" fmla="*/ 149 w 830"/>
                <a:gd name="T55" fmla="*/ 0 h 1105"/>
                <a:gd name="T56" fmla="*/ 224 w 830"/>
                <a:gd name="T57" fmla="*/ 0 h 1105"/>
                <a:gd name="T58" fmla="*/ 300 w 830"/>
                <a:gd name="T59" fmla="*/ 0 h 1105"/>
                <a:gd name="T60" fmla="*/ 376 w 830"/>
                <a:gd name="T61" fmla="*/ 0 h 1105"/>
                <a:gd name="T62" fmla="*/ 451 w 830"/>
                <a:gd name="T63" fmla="*/ 0 h 1105"/>
                <a:gd name="T64" fmla="*/ 527 w 830"/>
                <a:gd name="T65" fmla="*/ 0 h 1105"/>
                <a:gd name="T66" fmla="*/ 603 w 830"/>
                <a:gd name="T67" fmla="*/ 0 h 1105"/>
                <a:gd name="T68" fmla="*/ 678 w 830"/>
                <a:gd name="T69" fmla="*/ 0 h 1105"/>
                <a:gd name="T70" fmla="*/ 754 w 830"/>
                <a:gd name="T71" fmla="*/ 0 h 1105"/>
                <a:gd name="T72" fmla="*/ 830 w 830"/>
                <a:gd name="T73" fmla="*/ 0 h 1105"/>
                <a:gd name="T74" fmla="*/ 830 w 830"/>
                <a:gd name="T75" fmla="*/ 76 h 1105"/>
                <a:gd name="T76" fmla="*/ 830 w 830"/>
                <a:gd name="T77" fmla="*/ 152 h 1105"/>
                <a:gd name="T78" fmla="*/ 830 w 830"/>
                <a:gd name="T79" fmla="*/ 227 h 1105"/>
                <a:gd name="T80" fmla="*/ 830 w 830"/>
                <a:gd name="T81" fmla="*/ 303 h 1105"/>
                <a:gd name="T82" fmla="*/ 830 w 830"/>
                <a:gd name="T83" fmla="*/ 379 h 1105"/>
                <a:gd name="T84" fmla="*/ 830 w 830"/>
                <a:gd name="T85" fmla="*/ 454 h 1105"/>
                <a:gd name="T86" fmla="*/ 830 w 830"/>
                <a:gd name="T87" fmla="*/ 530 h 1105"/>
                <a:gd name="T88" fmla="*/ 830 w 830"/>
                <a:gd name="T89" fmla="*/ 606 h 1105"/>
                <a:gd name="T90" fmla="*/ 830 w 830"/>
                <a:gd name="T91" fmla="*/ 682 h 1105"/>
                <a:gd name="T92" fmla="*/ 830 w 830"/>
                <a:gd name="T93" fmla="*/ 757 h 1105"/>
                <a:gd name="T94" fmla="*/ 830 w 830"/>
                <a:gd name="T95" fmla="*/ 833 h 1105"/>
                <a:gd name="T96" fmla="*/ 830 w 830"/>
                <a:gd name="T97" fmla="*/ 909 h 1105"/>
                <a:gd name="T98" fmla="*/ 830 w 830"/>
                <a:gd name="T99" fmla="*/ 984 h 1105"/>
                <a:gd name="T100" fmla="*/ 830 w 830"/>
                <a:gd name="T101" fmla="*/ 1060 h 11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830" h="1105">
                  <a:moveTo>
                    <a:pt x="830" y="1105"/>
                  </a:moveTo>
                  <a:lnTo>
                    <a:pt x="811" y="1105"/>
                  </a:lnTo>
                  <a:moveTo>
                    <a:pt x="792" y="1105"/>
                  </a:moveTo>
                  <a:lnTo>
                    <a:pt x="773" y="1105"/>
                  </a:lnTo>
                  <a:moveTo>
                    <a:pt x="754" y="1105"/>
                  </a:moveTo>
                  <a:lnTo>
                    <a:pt x="735" y="1105"/>
                  </a:lnTo>
                  <a:moveTo>
                    <a:pt x="716" y="1105"/>
                  </a:moveTo>
                  <a:lnTo>
                    <a:pt x="697" y="1105"/>
                  </a:lnTo>
                  <a:moveTo>
                    <a:pt x="678" y="1105"/>
                  </a:moveTo>
                  <a:lnTo>
                    <a:pt x="659" y="1105"/>
                  </a:lnTo>
                  <a:moveTo>
                    <a:pt x="640" y="1105"/>
                  </a:moveTo>
                  <a:lnTo>
                    <a:pt x="622" y="1105"/>
                  </a:lnTo>
                  <a:moveTo>
                    <a:pt x="603" y="1105"/>
                  </a:moveTo>
                  <a:lnTo>
                    <a:pt x="584" y="1105"/>
                  </a:lnTo>
                  <a:moveTo>
                    <a:pt x="565" y="1105"/>
                  </a:moveTo>
                  <a:lnTo>
                    <a:pt x="546" y="1105"/>
                  </a:lnTo>
                  <a:moveTo>
                    <a:pt x="527" y="1105"/>
                  </a:moveTo>
                  <a:lnTo>
                    <a:pt x="508" y="1105"/>
                  </a:lnTo>
                  <a:moveTo>
                    <a:pt x="489" y="1105"/>
                  </a:moveTo>
                  <a:lnTo>
                    <a:pt x="470" y="1105"/>
                  </a:lnTo>
                  <a:moveTo>
                    <a:pt x="451" y="1105"/>
                  </a:moveTo>
                  <a:lnTo>
                    <a:pt x="432" y="1105"/>
                  </a:lnTo>
                  <a:moveTo>
                    <a:pt x="413" y="1105"/>
                  </a:moveTo>
                  <a:lnTo>
                    <a:pt x="395" y="1105"/>
                  </a:lnTo>
                  <a:moveTo>
                    <a:pt x="376" y="1105"/>
                  </a:moveTo>
                  <a:lnTo>
                    <a:pt x="357" y="1105"/>
                  </a:lnTo>
                  <a:moveTo>
                    <a:pt x="338" y="1105"/>
                  </a:moveTo>
                  <a:lnTo>
                    <a:pt x="319" y="1105"/>
                  </a:lnTo>
                  <a:moveTo>
                    <a:pt x="300" y="1105"/>
                  </a:moveTo>
                  <a:lnTo>
                    <a:pt x="281" y="1105"/>
                  </a:lnTo>
                  <a:moveTo>
                    <a:pt x="262" y="1105"/>
                  </a:moveTo>
                  <a:lnTo>
                    <a:pt x="243" y="1105"/>
                  </a:lnTo>
                  <a:moveTo>
                    <a:pt x="224" y="1105"/>
                  </a:moveTo>
                  <a:lnTo>
                    <a:pt x="205" y="1105"/>
                  </a:lnTo>
                  <a:moveTo>
                    <a:pt x="186" y="1105"/>
                  </a:moveTo>
                  <a:lnTo>
                    <a:pt x="167" y="1105"/>
                  </a:lnTo>
                  <a:moveTo>
                    <a:pt x="149" y="1105"/>
                  </a:moveTo>
                  <a:lnTo>
                    <a:pt x="130" y="1105"/>
                  </a:lnTo>
                  <a:moveTo>
                    <a:pt x="111" y="1105"/>
                  </a:moveTo>
                  <a:lnTo>
                    <a:pt x="92" y="1105"/>
                  </a:lnTo>
                  <a:moveTo>
                    <a:pt x="73" y="1105"/>
                  </a:moveTo>
                  <a:lnTo>
                    <a:pt x="54" y="1105"/>
                  </a:lnTo>
                  <a:moveTo>
                    <a:pt x="35" y="1105"/>
                  </a:moveTo>
                  <a:lnTo>
                    <a:pt x="16" y="1105"/>
                  </a:lnTo>
                  <a:moveTo>
                    <a:pt x="0" y="1103"/>
                  </a:moveTo>
                  <a:lnTo>
                    <a:pt x="0" y="1084"/>
                  </a:lnTo>
                  <a:moveTo>
                    <a:pt x="0" y="1065"/>
                  </a:moveTo>
                  <a:lnTo>
                    <a:pt x="0" y="1046"/>
                  </a:lnTo>
                  <a:moveTo>
                    <a:pt x="0" y="1027"/>
                  </a:moveTo>
                  <a:lnTo>
                    <a:pt x="0" y="1008"/>
                  </a:lnTo>
                  <a:moveTo>
                    <a:pt x="0" y="989"/>
                  </a:moveTo>
                  <a:lnTo>
                    <a:pt x="0" y="970"/>
                  </a:lnTo>
                  <a:moveTo>
                    <a:pt x="0" y="951"/>
                  </a:moveTo>
                  <a:lnTo>
                    <a:pt x="0" y="932"/>
                  </a:lnTo>
                  <a:moveTo>
                    <a:pt x="0" y="913"/>
                  </a:moveTo>
                  <a:lnTo>
                    <a:pt x="0" y="895"/>
                  </a:lnTo>
                  <a:moveTo>
                    <a:pt x="0" y="876"/>
                  </a:moveTo>
                  <a:lnTo>
                    <a:pt x="0" y="857"/>
                  </a:lnTo>
                  <a:moveTo>
                    <a:pt x="0" y="838"/>
                  </a:moveTo>
                  <a:lnTo>
                    <a:pt x="0" y="819"/>
                  </a:lnTo>
                  <a:moveTo>
                    <a:pt x="0" y="800"/>
                  </a:moveTo>
                  <a:lnTo>
                    <a:pt x="0" y="781"/>
                  </a:lnTo>
                  <a:moveTo>
                    <a:pt x="0" y="762"/>
                  </a:moveTo>
                  <a:lnTo>
                    <a:pt x="0" y="743"/>
                  </a:lnTo>
                  <a:moveTo>
                    <a:pt x="0" y="724"/>
                  </a:moveTo>
                  <a:lnTo>
                    <a:pt x="0" y="705"/>
                  </a:lnTo>
                  <a:moveTo>
                    <a:pt x="0" y="686"/>
                  </a:moveTo>
                  <a:lnTo>
                    <a:pt x="0" y="667"/>
                  </a:lnTo>
                  <a:moveTo>
                    <a:pt x="0" y="648"/>
                  </a:moveTo>
                  <a:lnTo>
                    <a:pt x="0" y="630"/>
                  </a:lnTo>
                  <a:moveTo>
                    <a:pt x="0" y="611"/>
                  </a:moveTo>
                  <a:lnTo>
                    <a:pt x="0" y="592"/>
                  </a:lnTo>
                  <a:moveTo>
                    <a:pt x="0" y="573"/>
                  </a:moveTo>
                  <a:lnTo>
                    <a:pt x="0" y="554"/>
                  </a:lnTo>
                  <a:moveTo>
                    <a:pt x="0" y="535"/>
                  </a:moveTo>
                  <a:lnTo>
                    <a:pt x="0" y="516"/>
                  </a:lnTo>
                  <a:moveTo>
                    <a:pt x="0" y="497"/>
                  </a:moveTo>
                  <a:lnTo>
                    <a:pt x="0" y="478"/>
                  </a:lnTo>
                  <a:moveTo>
                    <a:pt x="0" y="459"/>
                  </a:moveTo>
                  <a:lnTo>
                    <a:pt x="0" y="440"/>
                  </a:lnTo>
                  <a:moveTo>
                    <a:pt x="0" y="421"/>
                  </a:moveTo>
                  <a:lnTo>
                    <a:pt x="0" y="402"/>
                  </a:lnTo>
                  <a:moveTo>
                    <a:pt x="0" y="384"/>
                  </a:moveTo>
                  <a:lnTo>
                    <a:pt x="0" y="365"/>
                  </a:lnTo>
                  <a:moveTo>
                    <a:pt x="0" y="346"/>
                  </a:moveTo>
                  <a:lnTo>
                    <a:pt x="0" y="327"/>
                  </a:lnTo>
                  <a:moveTo>
                    <a:pt x="0" y="308"/>
                  </a:moveTo>
                  <a:lnTo>
                    <a:pt x="0" y="289"/>
                  </a:lnTo>
                  <a:moveTo>
                    <a:pt x="0" y="270"/>
                  </a:moveTo>
                  <a:lnTo>
                    <a:pt x="0" y="251"/>
                  </a:lnTo>
                  <a:moveTo>
                    <a:pt x="0" y="232"/>
                  </a:moveTo>
                  <a:lnTo>
                    <a:pt x="0" y="213"/>
                  </a:lnTo>
                  <a:moveTo>
                    <a:pt x="0" y="194"/>
                  </a:moveTo>
                  <a:lnTo>
                    <a:pt x="0" y="175"/>
                  </a:lnTo>
                  <a:moveTo>
                    <a:pt x="0" y="156"/>
                  </a:moveTo>
                  <a:lnTo>
                    <a:pt x="0" y="137"/>
                  </a:lnTo>
                  <a:moveTo>
                    <a:pt x="0" y="119"/>
                  </a:moveTo>
                  <a:lnTo>
                    <a:pt x="0" y="100"/>
                  </a:lnTo>
                  <a:moveTo>
                    <a:pt x="0" y="81"/>
                  </a:moveTo>
                  <a:lnTo>
                    <a:pt x="0" y="62"/>
                  </a:lnTo>
                  <a:moveTo>
                    <a:pt x="0" y="43"/>
                  </a:moveTo>
                  <a:lnTo>
                    <a:pt x="0" y="24"/>
                  </a:lnTo>
                  <a:moveTo>
                    <a:pt x="0" y="5"/>
                  </a:moveTo>
                  <a:lnTo>
                    <a:pt x="0" y="0"/>
                  </a:lnTo>
                  <a:lnTo>
                    <a:pt x="16" y="0"/>
                  </a:lnTo>
                  <a:moveTo>
                    <a:pt x="35" y="0"/>
                  </a:moveTo>
                  <a:lnTo>
                    <a:pt x="54" y="0"/>
                  </a:lnTo>
                  <a:moveTo>
                    <a:pt x="73" y="0"/>
                  </a:moveTo>
                  <a:lnTo>
                    <a:pt x="92" y="0"/>
                  </a:lnTo>
                  <a:moveTo>
                    <a:pt x="111" y="0"/>
                  </a:moveTo>
                  <a:lnTo>
                    <a:pt x="130" y="0"/>
                  </a:lnTo>
                  <a:moveTo>
                    <a:pt x="149" y="0"/>
                  </a:moveTo>
                  <a:lnTo>
                    <a:pt x="167" y="0"/>
                  </a:lnTo>
                  <a:moveTo>
                    <a:pt x="186" y="0"/>
                  </a:moveTo>
                  <a:lnTo>
                    <a:pt x="205" y="0"/>
                  </a:lnTo>
                  <a:moveTo>
                    <a:pt x="224" y="0"/>
                  </a:moveTo>
                  <a:lnTo>
                    <a:pt x="243" y="0"/>
                  </a:lnTo>
                  <a:moveTo>
                    <a:pt x="262" y="0"/>
                  </a:moveTo>
                  <a:lnTo>
                    <a:pt x="281" y="0"/>
                  </a:lnTo>
                  <a:moveTo>
                    <a:pt x="300" y="0"/>
                  </a:moveTo>
                  <a:lnTo>
                    <a:pt x="319" y="0"/>
                  </a:lnTo>
                  <a:moveTo>
                    <a:pt x="338" y="0"/>
                  </a:moveTo>
                  <a:lnTo>
                    <a:pt x="357" y="0"/>
                  </a:lnTo>
                  <a:moveTo>
                    <a:pt x="376" y="0"/>
                  </a:moveTo>
                  <a:lnTo>
                    <a:pt x="395" y="0"/>
                  </a:lnTo>
                  <a:moveTo>
                    <a:pt x="413" y="0"/>
                  </a:moveTo>
                  <a:lnTo>
                    <a:pt x="432" y="0"/>
                  </a:lnTo>
                  <a:moveTo>
                    <a:pt x="451" y="0"/>
                  </a:moveTo>
                  <a:lnTo>
                    <a:pt x="470" y="0"/>
                  </a:lnTo>
                  <a:moveTo>
                    <a:pt x="489" y="0"/>
                  </a:moveTo>
                  <a:lnTo>
                    <a:pt x="508" y="0"/>
                  </a:lnTo>
                  <a:moveTo>
                    <a:pt x="527" y="0"/>
                  </a:moveTo>
                  <a:lnTo>
                    <a:pt x="546" y="0"/>
                  </a:lnTo>
                  <a:moveTo>
                    <a:pt x="565" y="0"/>
                  </a:moveTo>
                  <a:lnTo>
                    <a:pt x="584" y="0"/>
                  </a:lnTo>
                  <a:moveTo>
                    <a:pt x="603" y="0"/>
                  </a:moveTo>
                  <a:lnTo>
                    <a:pt x="622" y="0"/>
                  </a:lnTo>
                  <a:moveTo>
                    <a:pt x="640" y="0"/>
                  </a:moveTo>
                  <a:lnTo>
                    <a:pt x="659" y="0"/>
                  </a:lnTo>
                  <a:moveTo>
                    <a:pt x="678" y="0"/>
                  </a:moveTo>
                  <a:lnTo>
                    <a:pt x="697" y="0"/>
                  </a:lnTo>
                  <a:moveTo>
                    <a:pt x="716" y="0"/>
                  </a:moveTo>
                  <a:lnTo>
                    <a:pt x="735" y="0"/>
                  </a:lnTo>
                  <a:moveTo>
                    <a:pt x="754" y="0"/>
                  </a:moveTo>
                  <a:lnTo>
                    <a:pt x="773" y="0"/>
                  </a:lnTo>
                  <a:moveTo>
                    <a:pt x="792" y="0"/>
                  </a:moveTo>
                  <a:lnTo>
                    <a:pt x="811" y="0"/>
                  </a:lnTo>
                  <a:moveTo>
                    <a:pt x="830" y="0"/>
                  </a:moveTo>
                  <a:lnTo>
                    <a:pt x="830" y="19"/>
                  </a:lnTo>
                  <a:moveTo>
                    <a:pt x="830" y="38"/>
                  </a:moveTo>
                  <a:lnTo>
                    <a:pt x="830" y="57"/>
                  </a:lnTo>
                  <a:moveTo>
                    <a:pt x="830" y="76"/>
                  </a:moveTo>
                  <a:lnTo>
                    <a:pt x="830" y="95"/>
                  </a:lnTo>
                  <a:moveTo>
                    <a:pt x="830" y="114"/>
                  </a:moveTo>
                  <a:lnTo>
                    <a:pt x="830" y="133"/>
                  </a:lnTo>
                  <a:moveTo>
                    <a:pt x="830" y="152"/>
                  </a:moveTo>
                  <a:lnTo>
                    <a:pt x="830" y="171"/>
                  </a:lnTo>
                  <a:moveTo>
                    <a:pt x="830" y="190"/>
                  </a:moveTo>
                  <a:lnTo>
                    <a:pt x="830" y="208"/>
                  </a:lnTo>
                  <a:moveTo>
                    <a:pt x="830" y="227"/>
                  </a:moveTo>
                  <a:lnTo>
                    <a:pt x="830" y="246"/>
                  </a:lnTo>
                  <a:moveTo>
                    <a:pt x="830" y="265"/>
                  </a:moveTo>
                  <a:lnTo>
                    <a:pt x="830" y="284"/>
                  </a:lnTo>
                  <a:moveTo>
                    <a:pt x="830" y="303"/>
                  </a:moveTo>
                  <a:lnTo>
                    <a:pt x="830" y="322"/>
                  </a:lnTo>
                  <a:moveTo>
                    <a:pt x="830" y="341"/>
                  </a:moveTo>
                  <a:lnTo>
                    <a:pt x="830" y="360"/>
                  </a:lnTo>
                  <a:moveTo>
                    <a:pt x="830" y="379"/>
                  </a:moveTo>
                  <a:lnTo>
                    <a:pt x="830" y="398"/>
                  </a:lnTo>
                  <a:moveTo>
                    <a:pt x="830" y="417"/>
                  </a:moveTo>
                  <a:lnTo>
                    <a:pt x="830" y="436"/>
                  </a:lnTo>
                  <a:moveTo>
                    <a:pt x="830" y="454"/>
                  </a:moveTo>
                  <a:lnTo>
                    <a:pt x="830" y="473"/>
                  </a:lnTo>
                  <a:moveTo>
                    <a:pt x="830" y="492"/>
                  </a:moveTo>
                  <a:lnTo>
                    <a:pt x="830" y="511"/>
                  </a:lnTo>
                  <a:moveTo>
                    <a:pt x="830" y="530"/>
                  </a:moveTo>
                  <a:lnTo>
                    <a:pt x="830" y="549"/>
                  </a:lnTo>
                  <a:moveTo>
                    <a:pt x="830" y="568"/>
                  </a:moveTo>
                  <a:lnTo>
                    <a:pt x="830" y="587"/>
                  </a:lnTo>
                  <a:moveTo>
                    <a:pt x="830" y="606"/>
                  </a:moveTo>
                  <a:lnTo>
                    <a:pt x="830" y="625"/>
                  </a:lnTo>
                  <a:moveTo>
                    <a:pt x="830" y="644"/>
                  </a:moveTo>
                  <a:lnTo>
                    <a:pt x="830" y="663"/>
                  </a:lnTo>
                  <a:moveTo>
                    <a:pt x="830" y="682"/>
                  </a:moveTo>
                  <a:lnTo>
                    <a:pt x="830" y="701"/>
                  </a:lnTo>
                  <a:moveTo>
                    <a:pt x="830" y="719"/>
                  </a:moveTo>
                  <a:lnTo>
                    <a:pt x="830" y="738"/>
                  </a:lnTo>
                  <a:moveTo>
                    <a:pt x="830" y="757"/>
                  </a:moveTo>
                  <a:lnTo>
                    <a:pt x="830" y="776"/>
                  </a:lnTo>
                  <a:moveTo>
                    <a:pt x="830" y="795"/>
                  </a:moveTo>
                  <a:lnTo>
                    <a:pt x="830" y="814"/>
                  </a:lnTo>
                  <a:moveTo>
                    <a:pt x="830" y="833"/>
                  </a:moveTo>
                  <a:lnTo>
                    <a:pt x="830" y="852"/>
                  </a:lnTo>
                  <a:moveTo>
                    <a:pt x="830" y="871"/>
                  </a:moveTo>
                  <a:lnTo>
                    <a:pt x="830" y="890"/>
                  </a:lnTo>
                  <a:moveTo>
                    <a:pt x="830" y="909"/>
                  </a:moveTo>
                  <a:lnTo>
                    <a:pt x="830" y="928"/>
                  </a:lnTo>
                  <a:moveTo>
                    <a:pt x="830" y="947"/>
                  </a:moveTo>
                  <a:lnTo>
                    <a:pt x="830" y="966"/>
                  </a:lnTo>
                  <a:moveTo>
                    <a:pt x="830" y="984"/>
                  </a:moveTo>
                  <a:lnTo>
                    <a:pt x="830" y="1003"/>
                  </a:lnTo>
                  <a:moveTo>
                    <a:pt x="830" y="1022"/>
                  </a:moveTo>
                  <a:lnTo>
                    <a:pt x="830" y="1041"/>
                  </a:lnTo>
                  <a:moveTo>
                    <a:pt x="830" y="1060"/>
                  </a:moveTo>
                  <a:lnTo>
                    <a:pt x="830" y="1079"/>
                  </a:lnTo>
                  <a:moveTo>
                    <a:pt x="830" y="1098"/>
                  </a:moveTo>
                  <a:lnTo>
                    <a:pt x="830" y="1105"/>
                  </a:lnTo>
                </a:path>
              </a:pathLst>
            </a:custGeom>
            <a:solidFill>
              <a:schemeClr val="bg1">
                <a:lumMod val="95000"/>
              </a:schemeClr>
            </a:solidFill>
            <a:ln w="15875" cap="flat">
              <a:solidFill>
                <a:srgbClr val="FF8C00"/>
              </a:solidFill>
              <a:prstDash val="solid"/>
              <a:miter lim="800000"/>
              <a:headEnd/>
              <a:tailEnd/>
            </a:ln>
            <a:extLst/>
          </p:spPr>
          <p:txBody>
            <a:bodyPr vert="horz" wrap="square" lIns="91414" tIns="45706" rIns="91414" bIns="45706" numCol="1" anchor="t" anchorCtr="0" compatLnSpc="1">
              <a:prstTxWarp prst="textNoShape">
                <a:avLst/>
              </a:prstTxWarp>
            </a:bodyPr>
            <a:lstStyle/>
            <a:p>
              <a:pPr defTabSz="932418"/>
              <a:endParaRPr lang="en-US" sz="1598">
                <a:solidFill>
                  <a:srgbClr val="002050"/>
                </a:solidFill>
                <a:latin typeface="Segoe UI Semibold" panose="020B0702040204020203" pitchFamily="34" charset="0"/>
                <a:cs typeface="Segoe UI Semibold" panose="020B0702040204020203" pitchFamily="34" charset="0"/>
              </a:endParaRPr>
            </a:p>
          </p:txBody>
        </p:sp>
        <p:sp>
          <p:nvSpPr>
            <p:cNvPr id="133" name="Rectangle 204"/>
            <p:cNvSpPr>
              <a:spLocks noChangeArrowheads="1"/>
            </p:cNvSpPr>
            <p:nvPr/>
          </p:nvSpPr>
          <p:spPr bwMode="auto">
            <a:xfrm>
              <a:off x="9569616" y="2025297"/>
              <a:ext cx="651238" cy="980516"/>
            </a:xfrm>
            <a:prstGeom prst="rect">
              <a:avLst/>
            </a:prstGeom>
            <a:solidFill>
              <a:srgbClr val="0078D7"/>
            </a:solidFill>
            <a:ln w="15875" cap="flat">
              <a:noFill/>
              <a:prstDash val="solid"/>
              <a:miter lim="800000"/>
              <a:headEnd/>
              <a:tailEnd/>
            </a:ln>
          </p:spPr>
          <p:txBody>
            <a:bodyPr vert="horz" wrap="square" lIns="91414" tIns="45706" rIns="91414" bIns="45706" numCol="1" anchor="t" anchorCtr="0" compatLnSpc="1">
              <a:prstTxWarp prst="textNoShape">
                <a:avLst/>
              </a:prstTxWarp>
            </a:bodyPr>
            <a:lstStyle/>
            <a:p>
              <a:pPr defTabSz="932418"/>
              <a:endParaRPr lang="en-US" sz="1598">
                <a:solidFill>
                  <a:srgbClr val="002050"/>
                </a:solidFill>
                <a:latin typeface="Segoe UI Semibold" panose="020B0702040204020203" pitchFamily="34" charset="0"/>
                <a:cs typeface="Segoe UI Semibold" panose="020B0702040204020203" pitchFamily="34" charset="0"/>
              </a:endParaRPr>
            </a:p>
          </p:txBody>
        </p:sp>
        <p:sp>
          <p:nvSpPr>
            <p:cNvPr id="134" name="Rectangle 205"/>
            <p:cNvSpPr>
              <a:spLocks noChangeArrowheads="1"/>
            </p:cNvSpPr>
            <p:nvPr/>
          </p:nvSpPr>
          <p:spPr bwMode="auto">
            <a:xfrm>
              <a:off x="9660350" y="2116033"/>
              <a:ext cx="477087" cy="162443"/>
            </a:xfrm>
            <a:prstGeom prst="rect">
              <a:avLst/>
            </a:prstGeom>
            <a:noFill/>
            <a:ln w="15875"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14" tIns="45706" rIns="91414" bIns="45706" numCol="1" anchor="t" anchorCtr="0" compatLnSpc="1">
              <a:prstTxWarp prst="textNoShape">
                <a:avLst/>
              </a:prstTxWarp>
            </a:bodyPr>
            <a:lstStyle/>
            <a:p>
              <a:pPr defTabSz="932418"/>
              <a:endParaRPr lang="en-US" sz="1598">
                <a:solidFill>
                  <a:srgbClr val="002050"/>
                </a:solidFill>
                <a:latin typeface="Segoe UI Semibold" panose="020B0702040204020203" pitchFamily="34" charset="0"/>
                <a:cs typeface="Segoe UI Semibold" panose="020B0702040204020203" pitchFamily="34" charset="0"/>
              </a:endParaRPr>
            </a:p>
          </p:txBody>
        </p:sp>
        <p:sp>
          <p:nvSpPr>
            <p:cNvPr id="135" name="Rectangle 206"/>
            <p:cNvSpPr>
              <a:spLocks noChangeArrowheads="1"/>
            </p:cNvSpPr>
            <p:nvPr/>
          </p:nvSpPr>
          <p:spPr bwMode="auto">
            <a:xfrm>
              <a:off x="9660351" y="2329698"/>
              <a:ext cx="474159" cy="162443"/>
            </a:xfrm>
            <a:prstGeom prst="rect">
              <a:avLst/>
            </a:prstGeom>
            <a:noFill/>
            <a:ln w="15875"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14" tIns="45706" rIns="91414" bIns="45706" numCol="1" anchor="t" anchorCtr="0" compatLnSpc="1">
              <a:prstTxWarp prst="textNoShape">
                <a:avLst/>
              </a:prstTxWarp>
            </a:bodyPr>
            <a:lstStyle/>
            <a:p>
              <a:pPr defTabSz="932418"/>
              <a:endParaRPr lang="en-US" sz="1598">
                <a:solidFill>
                  <a:srgbClr val="002050"/>
                </a:solidFill>
                <a:latin typeface="Segoe UI Semibold" panose="020B0702040204020203" pitchFamily="34" charset="0"/>
                <a:cs typeface="Segoe UI Semibold" panose="020B0702040204020203" pitchFamily="34" charset="0"/>
              </a:endParaRPr>
            </a:p>
          </p:txBody>
        </p:sp>
        <p:sp>
          <p:nvSpPr>
            <p:cNvPr id="136" name="Rectangle 207"/>
            <p:cNvSpPr>
              <a:spLocks noChangeArrowheads="1"/>
            </p:cNvSpPr>
            <p:nvPr/>
          </p:nvSpPr>
          <p:spPr bwMode="auto">
            <a:xfrm>
              <a:off x="9660351" y="2544825"/>
              <a:ext cx="474159" cy="162443"/>
            </a:xfrm>
            <a:prstGeom prst="rect">
              <a:avLst/>
            </a:prstGeom>
            <a:noFill/>
            <a:ln w="15875"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14" tIns="45706" rIns="91414" bIns="45706" numCol="1" anchor="t" anchorCtr="0" compatLnSpc="1">
              <a:prstTxWarp prst="textNoShape">
                <a:avLst/>
              </a:prstTxWarp>
            </a:bodyPr>
            <a:lstStyle/>
            <a:p>
              <a:pPr defTabSz="932418"/>
              <a:endParaRPr lang="en-US" sz="1598">
                <a:solidFill>
                  <a:srgbClr val="002050"/>
                </a:solidFill>
                <a:latin typeface="Segoe UI Semibold" panose="020B0702040204020203" pitchFamily="34" charset="0"/>
                <a:cs typeface="Segoe UI Semibold" panose="020B0702040204020203" pitchFamily="34" charset="0"/>
              </a:endParaRPr>
            </a:p>
          </p:txBody>
        </p:sp>
        <p:sp>
          <p:nvSpPr>
            <p:cNvPr id="137" name="Rectangle 208"/>
            <p:cNvSpPr>
              <a:spLocks noChangeArrowheads="1"/>
            </p:cNvSpPr>
            <p:nvPr/>
          </p:nvSpPr>
          <p:spPr bwMode="auto">
            <a:xfrm>
              <a:off x="10040850" y="2811173"/>
              <a:ext cx="96588" cy="96588"/>
            </a:xfrm>
            <a:prstGeom prst="rect">
              <a:avLst/>
            </a:prstGeom>
            <a:noFill/>
            <a:ln w="15875"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14" tIns="45706" rIns="91414" bIns="45706" numCol="1" anchor="t" anchorCtr="0" compatLnSpc="1">
              <a:prstTxWarp prst="textNoShape">
                <a:avLst/>
              </a:prstTxWarp>
            </a:bodyPr>
            <a:lstStyle/>
            <a:p>
              <a:pPr defTabSz="932418"/>
              <a:endParaRPr lang="en-US" sz="1598">
                <a:solidFill>
                  <a:srgbClr val="002050"/>
                </a:solidFill>
                <a:latin typeface="Segoe UI Semibold" panose="020B0702040204020203" pitchFamily="34" charset="0"/>
                <a:cs typeface="Segoe UI Semibold" panose="020B0702040204020203" pitchFamily="34" charset="0"/>
              </a:endParaRPr>
            </a:p>
          </p:txBody>
        </p:sp>
        <p:sp>
          <p:nvSpPr>
            <p:cNvPr id="138" name="Oval 209"/>
            <p:cNvSpPr>
              <a:spLocks noChangeArrowheads="1"/>
            </p:cNvSpPr>
            <p:nvPr/>
          </p:nvSpPr>
          <p:spPr bwMode="auto">
            <a:xfrm>
              <a:off x="9860844" y="2811173"/>
              <a:ext cx="93662" cy="96588"/>
            </a:xfrm>
            <a:prstGeom prst="ellipse">
              <a:avLst/>
            </a:prstGeom>
            <a:noFill/>
            <a:ln w="15875"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14" tIns="45706" rIns="91414" bIns="45706" numCol="1" anchor="t" anchorCtr="0" compatLnSpc="1">
              <a:prstTxWarp prst="textNoShape">
                <a:avLst/>
              </a:prstTxWarp>
            </a:bodyPr>
            <a:lstStyle/>
            <a:p>
              <a:pPr defTabSz="932418"/>
              <a:endParaRPr lang="en-US" sz="1598">
                <a:solidFill>
                  <a:srgbClr val="002050"/>
                </a:solidFill>
                <a:latin typeface="Segoe UI Semibold" panose="020B0702040204020203" pitchFamily="34" charset="0"/>
                <a:cs typeface="Segoe UI Semibold" panose="020B0702040204020203" pitchFamily="34" charset="0"/>
              </a:endParaRPr>
            </a:p>
          </p:txBody>
        </p:sp>
        <p:sp>
          <p:nvSpPr>
            <p:cNvPr id="139" name="Oval 210"/>
            <p:cNvSpPr>
              <a:spLocks noChangeArrowheads="1"/>
            </p:cNvSpPr>
            <p:nvPr/>
          </p:nvSpPr>
          <p:spPr bwMode="auto">
            <a:xfrm>
              <a:off x="9660351" y="2811173"/>
              <a:ext cx="92198" cy="96588"/>
            </a:xfrm>
            <a:prstGeom prst="ellipse">
              <a:avLst/>
            </a:prstGeom>
            <a:noFill/>
            <a:ln w="15875"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14" tIns="45706" rIns="91414" bIns="45706" numCol="1" anchor="t" anchorCtr="0" compatLnSpc="1">
              <a:prstTxWarp prst="textNoShape">
                <a:avLst/>
              </a:prstTxWarp>
            </a:bodyPr>
            <a:lstStyle/>
            <a:p>
              <a:pPr defTabSz="932418"/>
              <a:endParaRPr lang="en-US" sz="1598">
                <a:solidFill>
                  <a:srgbClr val="002050"/>
                </a:solidFill>
                <a:latin typeface="Segoe UI Semibold" panose="020B0702040204020203" pitchFamily="34" charset="0"/>
                <a:cs typeface="Segoe UI Semibold" panose="020B0702040204020203" pitchFamily="34" charset="0"/>
              </a:endParaRPr>
            </a:p>
          </p:txBody>
        </p:sp>
        <p:sp>
          <p:nvSpPr>
            <p:cNvPr id="140" name="Rectangle 211"/>
            <p:cNvSpPr>
              <a:spLocks noChangeArrowheads="1"/>
            </p:cNvSpPr>
            <p:nvPr/>
          </p:nvSpPr>
          <p:spPr bwMode="auto">
            <a:xfrm>
              <a:off x="9650106" y="1817486"/>
              <a:ext cx="523247" cy="1644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defTabSz="914049"/>
              <a:r>
                <a:rPr lang="en-US" altLang="en-US" sz="1048" dirty="0">
                  <a:solidFill>
                    <a:srgbClr val="333333"/>
                  </a:solidFill>
                  <a:latin typeface="Segoe UI Semibold" panose="020B0702040204020203" pitchFamily="34" charset="0"/>
                  <a:cs typeface="Segoe UI Semibold" panose="020B0702040204020203" pitchFamily="34" charset="0"/>
                </a:rPr>
                <a:t>Hyper-V</a:t>
              </a:r>
              <a:endParaRPr lang="en-US" altLang="en-US" sz="1598" dirty="0">
                <a:solidFill>
                  <a:srgbClr val="333333"/>
                </a:solidFill>
                <a:latin typeface="Segoe UI Semibold" panose="020B0702040204020203" pitchFamily="34" charset="0"/>
                <a:cs typeface="Segoe UI Semibold" panose="020B0702040204020203" pitchFamily="34" charset="0"/>
              </a:endParaRPr>
            </a:p>
          </p:txBody>
        </p:sp>
        <p:sp>
          <p:nvSpPr>
            <p:cNvPr id="141" name="Rectangle 212"/>
            <p:cNvSpPr>
              <a:spLocks noChangeArrowheads="1"/>
            </p:cNvSpPr>
            <p:nvPr/>
          </p:nvSpPr>
          <p:spPr bwMode="auto">
            <a:xfrm>
              <a:off x="9465712" y="3110661"/>
              <a:ext cx="976183" cy="1644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defTabSz="914049"/>
              <a:r>
                <a:rPr lang="en-US" altLang="en-US" sz="1048" dirty="0">
                  <a:solidFill>
                    <a:srgbClr val="333333"/>
                  </a:solidFill>
                  <a:latin typeface="Segoe UI Semibold" panose="020B0702040204020203" pitchFamily="34" charset="0"/>
                  <a:cs typeface="Segoe UI Semibold" panose="020B0702040204020203" pitchFamily="34" charset="0"/>
                </a:rPr>
                <a:t>Virtual machine</a:t>
              </a:r>
            </a:p>
          </p:txBody>
        </p:sp>
      </p:grpSp>
      <p:grpSp>
        <p:nvGrpSpPr>
          <p:cNvPr id="9" name="Group 8"/>
          <p:cNvGrpSpPr/>
          <p:nvPr/>
        </p:nvGrpSpPr>
        <p:grpSpPr>
          <a:xfrm>
            <a:off x="7722360" y="1516344"/>
            <a:ext cx="1330093" cy="1906187"/>
            <a:chOff x="7722573" y="1516062"/>
            <a:chExt cx="1330282" cy="1906457"/>
          </a:xfrm>
        </p:grpSpPr>
        <p:sp>
          <p:nvSpPr>
            <p:cNvPr id="132" name="Rectangle 190"/>
            <p:cNvSpPr>
              <a:spLocks noChangeArrowheads="1"/>
            </p:cNvSpPr>
            <p:nvPr/>
          </p:nvSpPr>
          <p:spPr bwMode="auto">
            <a:xfrm>
              <a:off x="7722573" y="1516062"/>
              <a:ext cx="1330282" cy="1906457"/>
            </a:xfrm>
            <a:prstGeom prst="rect">
              <a:avLst/>
            </a:prstGeom>
            <a:solidFill>
              <a:srgbClr val="EEEEEE"/>
            </a:solidFill>
            <a:ln w="15875" cap="flat">
              <a:solidFill>
                <a:srgbClr val="FFFFFF"/>
              </a:solidFill>
              <a:prstDash val="solid"/>
              <a:miter lim="800000"/>
              <a:headEnd/>
              <a:tailEnd/>
            </a:ln>
          </p:spPr>
          <p:txBody>
            <a:bodyPr vert="horz" wrap="square" lIns="91414" tIns="45706" rIns="91414" bIns="45706" numCol="1" anchor="t" anchorCtr="0" compatLnSpc="1">
              <a:prstTxWarp prst="textNoShape">
                <a:avLst/>
              </a:prstTxWarp>
            </a:bodyPr>
            <a:lstStyle/>
            <a:p>
              <a:pPr defTabSz="932418"/>
              <a:endParaRPr lang="en-US" sz="1598">
                <a:solidFill>
                  <a:srgbClr val="002050"/>
                </a:solidFill>
                <a:latin typeface="Segoe UI Semibold" panose="020B0702040204020203" pitchFamily="34" charset="0"/>
                <a:cs typeface="Segoe UI Semibold" panose="020B0702040204020203" pitchFamily="34" charset="0"/>
              </a:endParaRPr>
            </a:p>
          </p:txBody>
        </p:sp>
        <p:sp>
          <p:nvSpPr>
            <p:cNvPr id="161" name="Rectangle 237"/>
            <p:cNvSpPr>
              <a:spLocks noChangeArrowheads="1"/>
            </p:cNvSpPr>
            <p:nvPr/>
          </p:nvSpPr>
          <p:spPr bwMode="auto">
            <a:xfrm>
              <a:off x="7784199" y="1772875"/>
              <a:ext cx="1218418" cy="1593459"/>
            </a:xfrm>
            <a:prstGeom prst="rect">
              <a:avLst/>
            </a:prstGeom>
            <a:solidFill>
              <a:srgbClr val="EEEEEE"/>
            </a:solidFill>
            <a:ln w="15875" cap="flat">
              <a:solidFill>
                <a:srgbClr val="FFFFFF"/>
              </a:solidFill>
              <a:prstDash val="solid"/>
              <a:miter lim="800000"/>
              <a:headEnd/>
              <a:tailEnd/>
            </a:ln>
            <a:extLst/>
          </p:spPr>
          <p:txBody>
            <a:bodyPr vert="horz" wrap="square" lIns="91414" tIns="45706" rIns="91414" bIns="45706" numCol="1" anchor="t" anchorCtr="0" compatLnSpc="1">
              <a:prstTxWarp prst="textNoShape">
                <a:avLst/>
              </a:prstTxWarp>
            </a:bodyPr>
            <a:lstStyle/>
            <a:p>
              <a:pPr defTabSz="932418"/>
              <a:endParaRPr lang="en-US" sz="1598">
                <a:solidFill>
                  <a:srgbClr val="002050"/>
                </a:solidFill>
                <a:latin typeface="Segoe UI Semibold" panose="020B0702040204020203" pitchFamily="34" charset="0"/>
                <a:cs typeface="Segoe UI Semibold" panose="020B0702040204020203" pitchFamily="34" charset="0"/>
              </a:endParaRPr>
            </a:p>
          </p:txBody>
        </p:sp>
        <p:sp>
          <p:nvSpPr>
            <p:cNvPr id="151" name="Rectangle 222"/>
            <p:cNvSpPr>
              <a:spLocks noChangeArrowheads="1"/>
            </p:cNvSpPr>
            <p:nvPr/>
          </p:nvSpPr>
          <p:spPr bwMode="auto">
            <a:xfrm>
              <a:off x="7861621" y="1817486"/>
              <a:ext cx="997441" cy="1644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algn="ctr" defTabSz="914049"/>
              <a:r>
                <a:rPr lang="en-US" altLang="en-US" sz="1048" dirty="0">
                  <a:solidFill>
                    <a:srgbClr val="333333"/>
                  </a:solidFill>
                  <a:latin typeface="Segoe UI Semibold" panose="020B0702040204020203" pitchFamily="34" charset="0"/>
                  <a:cs typeface="Segoe UI Semibold" panose="020B0702040204020203" pitchFamily="34" charset="0"/>
                </a:rPr>
                <a:t>Computer room</a:t>
              </a:r>
            </a:p>
          </p:txBody>
        </p:sp>
        <p:sp>
          <p:nvSpPr>
            <p:cNvPr id="152" name="Rectangle 226"/>
            <p:cNvSpPr>
              <a:spLocks noChangeArrowheads="1"/>
            </p:cNvSpPr>
            <p:nvPr/>
          </p:nvSpPr>
          <p:spPr bwMode="auto">
            <a:xfrm>
              <a:off x="7809252" y="1571618"/>
              <a:ext cx="1167496" cy="1644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algn="ctr" defTabSz="914049"/>
              <a:r>
                <a:rPr lang="en-US" altLang="en-US" sz="1048" dirty="0">
                  <a:solidFill>
                    <a:srgbClr val="333333"/>
                  </a:solidFill>
                  <a:latin typeface="Segoe UI Semibold" panose="020B0702040204020203" pitchFamily="34" charset="0"/>
                  <a:cs typeface="Segoe UI Semibold" panose="020B0702040204020203" pitchFamily="34" charset="0"/>
                </a:rPr>
                <a:t>Building perimeter</a:t>
              </a:r>
            </a:p>
          </p:txBody>
        </p:sp>
        <p:sp>
          <p:nvSpPr>
            <p:cNvPr id="153" name="Rectangle 229"/>
            <p:cNvSpPr>
              <a:spLocks noChangeArrowheads="1"/>
            </p:cNvSpPr>
            <p:nvPr/>
          </p:nvSpPr>
          <p:spPr bwMode="auto">
            <a:xfrm>
              <a:off x="7829736" y="3118322"/>
              <a:ext cx="1061211" cy="1480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algn="ctr" defTabSz="914049">
                <a:lnSpc>
                  <a:spcPct val="90000"/>
                </a:lnSpc>
              </a:pPr>
              <a:r>
                <a:rPr lang="en-US" altLang="en-US" sz="1048" dirty="0">
                  <a:solidFill>
                    <a:srgbClr val="333333"/>
                  </a:solidFill>
                  <a:latin typeface="Segoe UI Semibold" panose="020B0702040204020203" pitchFamily="34" charset="0"/>
                  <a:cs typeface="Segoe UI Semibold" panose="020B0702040204020203" pitchFamily="34" charset="0"/>
                </a:rPr>
                <a:t>Physical machine</a:t>
              </a:r>
            </a:p>
          </p:txBody>
        </p:sp>
        <p:sp>
          <p:nvSpPr>
            <p:cNvPr id="154" name="Rectangle 230"/>
            <p:cNvSpPr>
              <a:spLocks noChangeArrowheads="1"/>
            </p:cNvSpPr>
            <p:nvPr/>
          </p:nvSpPr>
          <p:spPr bwMode="auto">
            <a:xfrm>
              <a:off x="8063720" y="2025297"/>
              <a:ext cx="654165" cy="980516"/>
            </a:xfrm>
            <a:prstGeom prst="rect">
              <a:avLst/>
            </a:prstGeom>
            <a:solidFill>
              <a:srgbClr val="77777A"/>
            </a:solidFill>
            <a:ln w="15875" cap="flat">
              <a:solidFill>
                <a:srgbClr val="FFFFFF"/>
              </a:solidFill>
              <a:prstDash val="solid"/>
              <a:miter lim="800000"/>
              <a:headEnd/>
              <a:tailEnd/>
            </a:ln>
          </p:spPr>
          <p:txBody>
            <a:bodyPr vert="horz" wrap="square" lIns="91414" tIns="45706" rIns="91414" bIns="45706" numCol="1" anchor="t" anchorCtr="0" compatLnSpc="1">
              <a:prstTxWarp prst="textNoShape">
                <a:avLst/>
              </a:prstTxWarp>
            </a:bodyPr>
            <a:lstStyle/>
            <a:p>
              <a:pPr defTabSz="932418"/>
              <a:endParaRPr lang="en-US" sz="1598">
                <a:solidFill>
                  <a:srgbClr val="002050"/>
                </a:solidFill>
                <a:latin typeface="Segoe UI Semibold" panose="020B0702040204020203" pitchFamily="34" charset="0"/>
                <a:cs typeface="Segoe UI Semibold" panose="020B0702040204020203" pitchFamily="34" charset="0"/>
              </a:endParaRPr>
            </a:p>
          </p:txBody>
        </p:sp>
        <p:sp>
          <p:nvSpPr>
            <p:cNvPr id="155" name="Rectangle 231"/>
            <p:cNvSpPr>
              <a:spLocks noChangeArrowheads="1"/>
            </p:cNvSpPr>
            <p:nvPr/>
          </p:nvSpPr>
          <p:spPr bwMode="auto">
            <a:xfrm>
              <a:off x="8157381" y="2116033"/>
              <a:ext cx="474159" cy="162443"/>
            </a:xfrm>
            <a:prstGeom prst="rect">
              <a:avLst/>
            </a:prstGeom>
            <a:noFill/>
            <a:ln w="15875"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14" tIns="45706" rIns="91414" bIns="45706" numCol="1" anchor="t" anchorCtr="0" compatLnSpc="1">
              <a:prstTxWarp prst="textNoShape">
                <a:avLst/>
              </a:prstTxWarp>
            </a:bodyPr>
            <a:lstStyle/>
            <a:p>
              <a:pPr defTabSz="932418"/>
              <a:endParaRPr lang="en-US" sz="1598">
                <a:solidFill>
                  <a:srgbClr val="002050"/>
                </a:solidFill>
                <a:latin typeface="Segoe UI Semibold" panose="020B0702040204020203" pitchFamily="34" charset="0"/>
                <a:cs typeface="Segoe UI Semibold" panose="020B0702040204020203" pitchFamily="34" charset="0"/>
              </a:endParaRPr>
            </a:p>
          </p:txBody>
        </p:sp>
        <p:sp>
          <p:nvSpPr>
            <p:cNvPr id="156" name="Rectangle 232"/>
            <p:cNvSpPr>
              <a:spLocks noChangeArrowheads="1"/>
            </p:cNvSpPr>
            <p:nvPr/>
          </p:nvSpPr>
          <p:spPr bwMode="auto">
            <a:xfrm>
              <a:off x="8154455" y="2329698"/>
              <a:ext cx="474159" cy="162443"/>
            </a:xfrm>
            <a:prstGeom prst="rect">
              <a:avLst/>
            </a:prstGeom>
            <a:noFill/>
            <a:ln w="15875"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14" tIns="45706" rIns="91414" bIns="45706" numCol="1" anchor="t" anchorCtr="0" compatLnSpc="1">
              <a:prstTxWarp prst="textNoShape">
                <a:avLst/>
              </a:prstTxWarp>
            </a:bodyPr>
            <a:lstStyle/>
            <a:p>
              <a:pPr defTabSz="932418"/>
              <a:endParaRPr lang="en-US" sz="1598">
                <a:solidFill>
                  <a:srgbClr val="002050"/>
                </a:solidFill>
                <a:latin typeface="Segoe UI Semibold" panose="020B0702040204020203" pitchFamily="34" charset="0"/>
                <a:cs typeface="Segoe UI Semibold" panose="020B0702040204020203" pitchFamily="34" charset="0"/>
              </a:endParaRPr>
            </a:p>
          </p:txBody>
        </p:sp>
        <p:sp>
          <p:nvSpPr>
            <p:cNvPr id="157" name="Rectangle 233"/>
            <p:cNvSpPr>
              <a:spLocks noChangeArrowheads="1"/>
            </p:cNvSpPr>
            <p:nvPr/>
          </p:nvSpPr>
          <p:spPr bwMode="auto">
            <a:xfrm>
              <a:off x="8154455" y="2544825"/>
              <a:ext cx="474159" cy="162443"/>
            </a:xfrm>
            <a:prstGeom prst="rect">
              <a:avLst/>
            </a:prstGeom>
            <a:noFill/>
            <a:ln w="15875"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14" tIns="45706" rIns="91414" bIns="45706" numCol="1" anchor="t" anchorCtr="0" compatLnSpc="1">
              <a:prstTxWarp prst="textNoShape">
                <a:avLst/>
              </a:prstTxWarp>
            </a:bodyPr>
            <a:lstStyle/>
            <a:p>
              <a:pPr defTabSz="932418"/>
              <a:endParaRPr lang="en-US" sz="1598">
                <a:solidFill>
                  <a:srgbClr val="002050"/>
                </a:solidFill>
                <a:latin typeface="Segoe UI Semibold" panose="020B0702040204020203" pitchFamily="34" charset="0"/>
                <a:cs typeface="Segoe UI Semibold" panose="020B0702040204020203" pitchFamily="34" charset="0"/>
              </a:endParaRPr>
            </a:p>
          </p:txBody>
        </p:sp>
        <p:sp>
          <p:nvSpPr>
            <p:cNvPr id="158" name="Rectangle 234"/>
            <p:cNvSpPr>
              <a:spLocks noChangeArrowheads="1"/>
            </p:cNvSpPr>
            <p:nvPr/>
          </p:nvSpPr>
          <p:spPr bwMode="auto">
            <a:xfrm>
              <a:off x="8537880" y="2811173"/>
              <a:ext cx="93662" cy="96588"/>
            </a:xfrm>
            <a:prstGeom prst="rect">
              <a:avLst/>
            </a:prstGeom>
            <a:noFill/>
            <a:ln w="15875"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14" tIns="45706" rIns="91414" bIns="45706" numCol="1" anchor="t" anchorCtr="0" compatLnSpc="1">
              <a:prstTxWarp prst="textNoShape">
                <a:avLst/>
              </a:prstTxWarp>
            </a:bodyPr>
            <a:lstStyle/>
            <a:p>
              <a:pPr defTabSz="932418"/>
              <a:endParaRPr lang="en-US" sz="1598">
                <a:solidFill>
                  <a:srgbClr val="002050"/>
                </a:solidFill>
                <a:latin typeface="Segoe UI Semibold" panose="020B0702040204020203" pitchFamily="34" charset="0"/>
                <a:cs typeface="Segoe UI Semibold" panose="020B0702040204020203" pitchFamily="34" charset="0"/>
              </a:endParaRPr>
            </a:p>
          </p:txBody>
        </p:sp>
        <p:sp>
          <p:nvSpPr>
            <p:cNvPr id="159" name="Oval 235"/>
            <p:cNvSpPr>
              <a:spLocks noChangeArrowheads="1"/>
            </p:cNvSpPr>
            <p:nvPr/>
          </p:nvSpPr>
          <p:spPr bwMode="auto">
            <a:xfrm>
              <a:off x="8354948" y="2811173"/>
              <a:ext cx="96588" cy="96588"/>
            </a:xfrm>
            <a:prstGeom prst="ellipse">
              <a:avLst/>
            </a:prstGeom>
            <a:noFill/>
            <a:ln w="15875"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14" tIns="45706" rIns="91414" bIns="45706" numCol="1" anchor="t" anchorCtr="0" compatLnSpc="1">
              <a:prstTxWarp prst="textNoShape">
                <a:avLst/>
              </a:prstTxWarp>
            </a:bodyPr>
            <a:lstStyle/>
            <a:p>
              <a:pPr defTabSz="932418"/>
              <a:endParaRPr lang="en-US" sz="1598">
                <a:solidFill>
                  <a:srgbClr val="002050"/>
                </a:solidFill>
                <a:latin typeface="Segoe UI Semibold" panose="020B0702040204020203" pitchFamily="34" charset="0"/>
                <a:cs typeface="Segoe UI Semibold" panose="020B0702040204020203" pitchFamily="34" charset="0"/>
              </a:endParaRPr>
            </a:p>
          </p:txBody>
        </p:sp>
        <p:sp>
          <p:nvSpPr>
            <p:cNvPr id="160" name="Oval 236"/>
            <p:cNvSpPr>
              <a:spLocks noChangeArrowheads="1"/>
            </p:cNvSpPr>
            <p:nvPr/>
          </p:nvSpPr>
          <p:spPr bwMode="auto">
            <a:xfrm>
              <a:off x="8154455" y="2811173"/>
              <a:ext cx="93662" cy="96588"/>
            </a:xfrm>
            <a:prstGeom prst="ellipse">
              <a:avLst/>
            </a:prstGeom>
            <a:noFill/>
            <a:ln w="15875"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14" tIns="45706" rIns="91414" bIns="45706" numCol="1" anchor="t" anchorCtr="0" compatLnSpc="1">
              <a:prstTxWarp prst="textNoShape">
                <a:avLst/>
              </a:prstTxWarp>
            </a:bodyPr>
            <a:lstStyle/>
            <a:p>
              <a:pPr defTabSz="932418"/>
              <a:endParaRPr lang="en-US" sz="1598">
                <a:solidFill>
                  <a:srgbClr val="002050"/>
                </a:solidFill>
                <a:latin typeface="Segoe UI Semibold" panose="020B0702040204020203" pitchFamily="34" charset="0"/>
                <a:cs typeface="Segoe UI Semibold" panose="020B0702040204020203" pitchFamily="34" charset="0"/>
              </a:endParaRPr>
            </a:p>
          </p:txBody>
        </p:sp>
      </p:grpSp>
      <p:grpSp>
        <p:nvGrpSpPr>
          <p:cNvPr id="13" name="Group 12"/>
          <p:cNvGrpSpPr/>
          <p:nvPr/>
        </p:nvGrpSpPr>
        <p:grpSpPr>
          <a:xfrm>
            <a:off x="10831672" y="1754654"/>
            <a:ext cx="1241509" cy="1593232"/>
            <a:chOff x="10700869" y="1772877"/>
            <a:chExt cx="1241685" cy="1593458"/>
          </a:xfrm>
        </p:grpSpPr>
        <p:sp>
          <p:nvSpPr>
            <p:cNvPr id="129" name="Freeform 187"/>
            <p:cNvSpPr>
              <a:spLocks noEditPoints="1"/>
            </p:cNvSpPr>
            <p:nvPr/>
          </p:nvSpPr>
          <p:spPr bwMode="auto">
            <a:xfrm>
              <a:off x="10700869" y="1772877"/>
              <a:ext cx="1216131" cy="1593458"/>
            </a:xfrm>
            <a:custGeom>
              <a:avLst/>
              <a:gdLst>
                <a:gd name="T0" fmla="*/ 774 w 831"/>
                <a:gd name="T1" fmla="*/ 1105 h 1105"/>
                <a:gd name="T2" fmla="*/ 698 w 831"/>
                <a:gd name="T3" fmla="*/ 1105 h 1105"/>
                <a:gd name="T4" fmla="*/ 622 w 831"/>
                <a:gd name="T5" fmla="*/ 1105 h 1105"/>
                <a:gd name="T6" fmla="*/ 547 w 831"/>
                <a:gd name="T7" fmla="*/ 1105 h 1105"/>
                <a:gd name="T8" fmla="*/ 471 w 831"/>
                <a:gd name="T9" fmla="*/ 1105 h 1105"/>
                <a:gd name="T10" fmla="*/ 395 w 831"/>
                <a:gd name="T11" fmla="*/ 1105 h 1105"/>
                <a:gd name="T12" fmla="*/ 320 w 831"/>
                <a:gd name="T13" fmla="*/ 1105 h 1105"/>
                <a:gd name="T14" fmla="*/ 244 w 831"/>
                <a:gd name="T15" fmla="*/ 1105 h 1105"/>
                <a:gd name="T16" fmla="*/ 168 w 831"/>
                <a:gd name="T17" fmla="*/ 1105 h 1105"/>
                <a:gd name="T18" fmla="*/ 93 w 831"/>
                <a:gd name="T19" fmla="*/ 1105 h 1105"/>
                <a:gd name="T20" fmla="*/ 17 w 831"/>
                <a:gd name="T21" fmla="*/ 1105 h 1105"/>
                <a:gd name="T22" fmla="*/ 0 w 831"/>
                <a:gd name="T23" fmla="*/ 1046 h 1105"/>
                <a:gd name="T24" fmla="*/ 0 w 831"/>
                <a:gd name="T25" fmla="*/ 970 h 1105"/>
                <a:gd name="T26" fmla="*/ 0 w 831"/>
                <a:gd name="T27" fmla="*/ 895 h 1105"/>
                <a:gd name="T28" fmla="*/ 0 w 831"/>
                <a:gd name="T29" fmla="*/ 819 h 1105"/>
                <a:gd name="T30" fmla="*/ 0 w 831"/>
                <a:gd name="T31" fmla="*/ 743 h 1105"/>
                <a:gd name="T32" fmla="*/ 0 w 831"/>
                <a:gd name="T33" fmla="*/ 667 h 1105"/>
                <a:gd name="T34" fmla="*/ 0 w 831"/>
                <a:gd name="T35" fmla="*/ 592 h 1105"/>
                <a:gd name="T36" fmla="*/ 0 w 831"/>
                <a:gd name="T37" fmla="*/ 516 h 1105"/>
                <a:gd name="T38" fmla="*/ 0 w 831"/>
                <a:gd name="T39" fmla="*/ 440 h 1105"/>
                <a:gd name="T40" fmla="*/ 0 w 831"/>
                <a:gd name="T41" fmla="*/ 365 h 1105"/>
                <a:gd name="T42" fmla="*/ 0 w 831"/>
                <a:gd name="T43" fmla="*/ 289 h 1105"/>
                <a:gd name="T44" fmla="*/ 0 w 831"/>
                <a:gd name="T45" fmla="*/ 213 h 1105"/>
                <a:gd name="T46" fmla="*/ 0 w 831"/>
                <a:gd name="T47" fmla="*/ 137 h 1105"/>
                <a:gd name="T48" fmla="*/ 0 w 831"/>
                <a:gd name="T49" fmla="*/ 62 h 1105"/>
                <a:gd name="T50" fmla="*/ 0 w 831"/>
                <a:gd name="T51" fmla="*/ 0 h 1105"/>
                <a:gd name="T52" fmla="*/ 74 w 831"/>
                <a:gd name="T53" fmla="*/ 0 h 1105"/>
                <a:gd name="T54" fmla="*/ 149 w 831"/>
                <a:gd name="T55" fmla="*/ 0 h 1105"/>
                <a:gd name="T56" fmla="*/ 225 w 831"/>
                <a:gd name="T57" fmla="*/ 0 h 1105"/>
                <a:gd name="T58" fmla="*/ 301 w 831"/>
                <a:gd name="T59" fmla="*/ 0 h 1105"/>
                <a:gd name="T60" fmla="*/ 376 w 831"/>
                <a:gd name="T61" fmla="*/ 0 h 1105"/>
                <a:gd name="T62" fmla="*/ 452 w 831"/>
                <a:gd name="T63" fmla="*/ 0 h 1105"/>
                <a:gd name="T64" fmla="*/ 528 w 831"/>
                <a:gd name="T65" fmla="*/ 0 h 1105"/>
                <a:gd name="T66" fmla="*/ 604 w 831"/>
                <a:gd name="T67" fmla="*/ 0 h 1105"/>
                <a:gd name="T68" fmla="*/ 679 w 831"/>
                <a:gd name="T69" fmla="*/ 0 h 1105"/>
                <a:gd name="T70" fmla="*/ 755 w 831"/>
                <a:gd name="T71" fmla="*/ 0 h 1105"/>
                <a:gd name="T72" fmla="*/ 831 w 831"/>
                <a:gd name="T73" fmla="*/ 3 h 1105"/>
                <a:gd name="T74" fmla="*/ 831 w 831"/>
                <a:gd name="T75" fmla="*/ 78 h 1105"/>
                <a:gd name="T76" fmla="*/ 831 w 831"/>
                <a:gd name="T77" fmla="*/ 154 h 1105"/>
                <a:gd name="T78" fmla="*/ 831 w 831"/>
                <a:gd name="T79" fmla="*/ 230 h 1105"/>
                <a:gd name="T80" fmla="*/ 831 w 831"/>
                <a:gd name="T81" fmla="*/ 305 h 1105"/>
                <a:gd name="T82" fmla="*/ 831 w 831"/>
                <a:gd name="T83" fmla="*/ 381 h 1105"/>
                <a:gd name="T84" fmla="*/ 831 w 831"/>
                <a:gd name="T85" fmla="*/ 457 h 1105"/>
                <a:gd name="T86" fmla="*/ 831 w 831"/>
                <a:gd name="T87" fmla="*/ 533 h 1105"/>
                <a:gd name="T88" fmla="*/ 831 w 831"/>
                <a:gd name="T89" fmla="*/ 608 h 1105"/>
                <a:gd name="T90" fmla="*/ 831 w 831"/>
                <a:gd name="T91" fmla="*/ 684 h 1105"/>
                <a:gd name="T92" fmla="*/ 831 w 831"/>
                <a:gd name="T93" fmla="*/ 760 h 1105"/>
                <a:gd name="T94" fmla="*/ 831 w 831"/>
                <a:gd name="T95" fmla="*/ 835 h 1105"/>
                <a:gd name="T96" fmla="*/ 831 w 831"/>
                <a:gd name="T97" fmla="*/ 911 h 1105"/>
                <a:gd name="T98" fmla="*/ 831 w 831"/>
                <a:gd name="T99" fmla="*/ 987 h 1105"/>
                <a:gd name="T100" fmla="*/ 831 w 831"/>
                <a:gd name="T101" fmla="*/ 1063 h 11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831" h="1105">
                  <a:moveTo>
                    <a:pt x="831" y="1105"/>
                  </a:moveTo>
                  <a:lnTo>
                    <a:pt x="812" y="1105"/>
                  </a:lnTo>
                  <a:moveTo>
                    <a:pt x="793" y="1105"/>
                  </a:moveTo>
                  <a:lnTo>
                    <a:pt x="774" y="1105"/>
                  </a:lnTo>
                  <a:moveTo>
                    <a:pt x="755" y="1105"/>
                  </a:moveTo>
                  <a:lnTo>
                    <a:pt x="736" y="1105"/>
                  </a:lnTo>
                  <a:moveTo>
                    <a:pt x="717" y="1105"/>
                  </a:moveTo>
                  <a:lnTo>
                    <a:pt x="698" y="1105"/>
                  </a:lnTo>
                  <a:moveTo>
                    <a:pt x="679" y="1105"/>
                  </a:moveTo>
                  <a:lnTo>
                    <a:pt x="660" y="1105"/>
                  </a:lnTo>
                  <a:moveTo>
                    <a:pt x="641" y="1105"/>
                  </a:moveTo>
                  <a:lnTo>
                    <a:pt x="622" y="1105"/>
                  </a:lnTo>
                  <a:moveTo>
                    <a:pt x="604" y="1105"/>
                  </a:moveTo>
                  <a:lnTo>
                    <a:pt x="585" y="1105"/>
                  </a:lnTo>
                  <a:moveTo>
                    <a:pt x="566" y="1105"/>
                  </a:moveTo>
                  <a:lnTo>
                    <a:pt x="547" y="1105"/>
                  </a:lnTo>
                  <a:moveTo>
                    <a:pt x="528" y="1105"/>
                  </a:moveTo>
                  <a:lnTo>
                    <a:pt x="509" y="1105"/>
                  </a:lnTo>
                  <a:moveTo>
                    <a:pt x="490" y="1105"/>
                  </a:moveTo>
                  <a:lnTo>
                    <a:pt x="471" y="1105"/>
                  </a:lnTo>
                  <a:moveTo>
                    <a:pt x="452" y="1105"/>
                  </a:moveTo>
                  <a:lnTo>
                    <a:pt x="433" y="1105"/>
                  </a:lnTo>
                  <a:moveTo>
                    <a:pt x="414" y="1105"/>
                  </a:moveTo>
                  <a:lnTo>
                    <a:pt x="395" y="1105"/>
                  </a:lnTo>
                  <a:moveTo>
                    <a:pt x="376" y="1105"/>
                  </a:moveTo>
                  <a:lnTo>
                    <a:pt x="358" y="1105"/>
                  </a:lnTo>
                  <a:moveTo>
                    <a:pt x="339" y="1105"/>
                  </a:moveTo>
                  <a:lnTo>
                    <a:pt x="320" y="1105"/>
                  </a:lnTo>
                  <a:moveTo>
                    <a:pt x="301" y="1105"/>
                  </a:moveTo>
                  <a:lnTo>
                    <a:pt x="282" y="1105"/>
                  </a:lnTo>
                  <a:moveTo>
                    <a:pt x="263" y="1105"/>
                  </a:moveTo>
                  <a:lnTo>
                    <a:pt x="244" y="1105"/>
                  </a:lnTo>
                  <a:moveTo>
                    <a:pt x="225" y="1105"/>
                  </a:moveTo>
                  <a:lnTo>
                    <a:pt x="206" y="1105"/>
                  </a:lnTo>
                  <a:moveTo>
                    <a:pt x="187" y="1105"/>
                  </a:moveTo>
                  <a:lnTo>
                    <a:pt x="168" y="1105"/>
                  </a:lnTo>
                  <a:moveTo>
                    <a:pt x="149" y="1105"/>
                  </a:moveTo>
                  <a:lnTo>
                    <a:pt x="131" y="1105"/>
                  </a:lnTo>
                  <a:moveTo>
                    <a:pt x="112" y="1105"/>
                  </a:moveTo>
                  <a:lnTo>
                    <a:pt x="93" y="1105"/>
                  </a:lnTo>
                  <a:moveTo>
                    <a:pt x="74" y="1105"/>
                  </a:moveTo>
                  <a:lnTo>
                    <a:pt x="55" y="1105"/>
                  </a:lnTo>
                  <a:moveTo>
                    <a:pt x="36" y="1105"/>
                  </a:moveTo>
                  <a:lnTo>
                    <a:pt x="17" y="1105"/>
                  </a:lnTo>
                  <a:moveTo>
                    <a:pt x="0" y="1103"/>
                  </a:moveTo>
                  <a:lnTo>
                    <a:pt x="0" y="1084"/>
                  </a:lnTo>
                  <a:moveTo>
                    <a:pt x="0" y="1065"/>
                  </a:moveTo>
                  <a:lnTo>
                    <a:pt x="0" y="1046"/>
                  </a:lnTo>
                  <a:moveTo>
                    <a:pt x="0" y="1027"/>
                  </a:moveTo>
                  <a:lnTo>
                    <a:pt x="0" y="1008"/>
                  </a:lnTo>
                  <a:moveTo>
                    <a:pt x="0" y="989"/>
                  </a:moveTo>
                  <a:lnTo>
                    <a:pt x="0" y="970"/>
                  </a:lnTo>
                  <a:moveTo>
                    <a:pt x="0" y="951"/>
                  </a:moveTo>
                  <a:lnTo>
                    <a:pt x="0" y="932"/>
                  </a:lnTo>
                  <a:moveTo>
                    <a:pt x="0" y="913"/>
                  </a:moveTo>
                  <a:lnTo>
                    <a:pt x="0" y="895"/>
                  </a:lnTo>
                  <a:moveTo>
                    <a:pt x="0" y="876"/>
                  </a:moveTo>
                  <a:lnTo>
                    <a:pt x="0" y="857"/>
                  </a:lnTo>
                  <a:moveTo>
                    <a:pt x="0" y="838"/>
                  </a:moveTo>
                  <a:lnTo>
                    <a:pt x="0" y="819"/>
                  </a:lnTo>
                  <a:moveTo>
                    <a:pt x="0" y="800"/>
                  </a:moveTo>
                  <a:lnTo>
                    <a:pt x="0" y="781"/>
                  </a:lnTo>
                  <a:moveTo>
                    <a:pt x="0" y="762"/>
                  </a:moveTo>
                  <a:lnTo>
                    <a:pt x="0" y="743"/>
                  </a:lnTo>
                  <a:moveTo>
                    <a:pt x="0" y="724"/>
                  </a:moveTo>
                  <a:lnTo>
                    <a:pt x="0" y="705"/>
                  </a:lnTo>
                  <a:moveTo>
                    <a:pt x="0" y="686"/>
                  </a:moveTo>
                  <a:lnTo>
                    <a:pt x="0" y="667"/>
                  </a:lnTo>
                  <a:moveTo>
                    <a:pt x="0" y="648"/>
                  </a:moveTo>
                  <a:lnTo>
                    <a:pt x="0" y="630"/>
                  </a:lnTo>
                  <a:moveTo>
                    <a:pt x="0" y="611"/>
                  </a:moveTo>
                  <a:lnTo>
                    <a:pt x="0" y="592"/>
                  </a:lnTo>
                  <a:moveTo>
                    <a:pt x="0" y="573"/>
                  </a:moveTo>
                  <a:lnTo>
                    <a:pt x="0" y="554"/>
                  </a:lnTo>
                  <a:moveTo>
                    <a:pt x="0" y="535"/>
                  </a:moveTo>
                  <a:lnTo>
                    <a:pt x="0" y="516"/>
                  </a:lnTo>
                  <a:moveTo>
                    <a:pt x="0" y="497"/>
                  </a:moveTo>
                  <a:lnTo>
                    <a:pt x="0" y="478"/>
                  </a:lnTo>
                  <a:moveTo>
                    <a:pt x="0" y="459"/>
                  </a:moveTo>
                  <a:lnTo>
                    <a:pt x="0" y="440"/>
                  </a:lnTo>
                  <a:moveTo>
                    <a:pt x="0" y="421"/>
                  </a:moveTo>
                  <a:lnTo>
                    <a:pt x="0" y="402"/>
                  </a:lnTo>
                  <a:moveTo>
                    <a:pt x="0" y="384"/>
                  </a:moveTo>
                  <a:lnTo>
                    <a:pt x="0" y="365"/>
                  </a:lnTo>
                  <a:moveTo>
                    <a:pt x="0" y="346"/>
                  </a:moveTo>
                  <a:lnTo>
                    <a:pt x="0" y="327"/>
                  </a:lnTo>
                  <a:moveTo>
                    <a:pt x="0" y="308"/>
                  </a:moveTo>
                  <a:lnTo>
                    <a:pt x="0" y="289"/>
                  </a:lnTo>
                  <a:moveTo>
                    <a:pt x="0" y="270"/>
                  </a:moveTo>
                  <a:lnTo>
                    <a:pt x="0" y="251"/>
                  </a:lnTo>
                  <a:moveTo>
                    <a:pt x="0" y="232"/>
                  </a:moveTo>
                  <a:lnTo>
                    <a:pt x="0" y="213"/>
                  </a:lnTo>
                  <a:moveTo>
                    <a:pt x="0" y="194"/>
                  </a:moveTo>
                  <a:lnTo>
                    <a:pt x="0" y="175"/>
                  </a:lnTo>
                  <a:moveTo>
                    <a:pt x="0" y="156"/>
                  </a:moveTo>
                  <a:lnTo>
                    <a:pt x="0" y="137"/>
                  </a:lnTo>
                  <a:moveTo>
                    <a:pt x="0" y="119"/>
                  </a:moveTo>
                  <a:lnTo>
                    <a:pt x="0" y="100"/>
                  </a:lnTo>
                  <a:moveTo>
                    <a:pt x="0" y="81"/>
                  </a:moveTo>
                  <a:lnTo>
                    <a:pt x="0" y="62"/>
                  </a:lnTo>
                  <a:moveTo>
                    <a:pt x="0" y="43"/>
                  </a:moveTo>
                  <a:lnTo>
                    <a:pt x="0" y="24"/>
                  </a:lnTo>
                  <a:moveTo>
                    <a:pt x="0" y="5"/>
                  </a:moveTo>
                  <a:lnTo>
                    <a:pt x="0" y="0"/>
                  </a:lnTo>
                  <a:lnTo>
                    <a:pt x="17" y="0"/>
                  </a:lnTo>
                  <a:moveTo>
                    <a:pt x="36" y="0"/>
                  </a:moveTo>
                  <a:lnTo>
                    <a:pt x="55" y="0"/>
                  </a:lnTo>
                  <a:moveTo>
                    <a:pt x="74" y="0"/>
                  </a:moveTo>
                  <a:lnTo>
                    <a:pt x="93" y="0"/>
                  </a:lnTo>
                  <a:moveTo>
                    <a:pt x="112" y="0"/>
                  </a:moveTo>
                  <a:lnTo>
                    <a:pt x="131" y="0"/>
                  </a:lnTo>
                  <a:moveTo>
                    <a:pt x="149" y="0"/>
                  </a:moveTo>
                  <a:lnTo>
                    <a:pt x="168" y="0"/>
                  </a:lnTo>
                  <a:moveTo>
                    <a:pt x="187" y="0"/>
                  </a:moveTo>
                  <a:lnTo>
                    <a:pt x="206" y="0"/>
                  </a:lnTo>
                  <a:moveTo>
                    <a:pt x="225" y="0"/>
                  </a:moveTo>
                  <a:lnTo>
                    <a:pt x="244" y="0"/>
                  </a:lnTo>
                  <a:moveTo>
                    <a:pt x="263" y="0"/>
                  </a:moveTo>
                  <a:lnTo>
                    <a:pt x="282" y="0"/>
                  </a:lnTo>
                  <a:moveTo>
                    <a:pt x="301" y="0"/>
                  </a:moveTo>
                  <a:lnTo>
                    <a:pt x="320" y="0"/>
                  </a:lnTo>
                  <a:moveTo>
                    <a:pt x="339" y="0"/>
                  </a:moveTo>
                  <a:lnTo>
                    <a:pt x="358" y="0"/>
                  </a:lnTo>
                  <a:moveTo>
                    <a:pt x="376" y="0"/>
                  </a:moveTo>
                  <a:lnTo>
                    <a:pt x="395" y="0"/>
                  </a:lnTo>
                  <a:moveTo>
                    <a:pt x="414" y="0"/>
                  </a:moveTo>
                  <a:lnTo>
                    <a:pt x="433" y="0"/>
                  </a:lnTo>
                  <a:moveTo>
                    <a:pt x="452" y="0"/>
                  </a:moveTo>
                  <a:lnTo>
                    <a:pt x="471" y="0"/>
                  </a:lnTo>
                  <a:moveTo>
                    <a:pt x="490" y="0"/>
                  </a:moveTo>
                  <a:lnTo>
                    <a:pt x="509" y="0"/>
                  </a:lnTo>
                  <a:moveTo>
                    <a:pt x="528" y="0"/>
                  </a:moveTo>
                  <a:lnTo>
                    <a:pt x="547" y="0"/>
                  </a:lnTo>
                  <a:moveTo>
                    <a:pt x="566" y="0"/>
                  </a:moveTo>
                  <a:lnTo>
                    <a:pt x="585" y="0"/>
                  </a:lnTo>
                  <a:moveTo>
                    <a:pt x="604" y="0"/>
                  </a:moveTo>
                  <a:lnTo>
                    <a:pt x="622" y="0"/>
                  </a:lnTo>
                  <a:moveTo>
                    <a:pt x="641" y="0"/>
                  </a:moveTo>
                  <a:lnTo>
                    <a:pt x="660" y="0"/>
                  </a:lnTo>
                  <a:moveTo>
                    <a:pt x="679" y="0"/>
                  </a:moveTo>
                  <a:lnTo>
                    <a:pt x="698" y="0"/>
                  </a:lnTo>
                  <a:moveTo>
                    <a:pt x="717" y="0"/>
                  </a:moveTo>
                  <a:lnTo>
                    <a:pt x="736" y="0"/>
                  </a:lnTo>
                  <a:moveTo>
                    <a:pt x="755" y="0"/>
                  </a:moveTo>
                  <a:lnTo>
                    <a:pt x="774" y="0"/>
                  </a:lnTo>
                  <a:moveTo>
                    <a:pt x="793" y="0"/>
                  </a:moveTo>
                  <a:lnTo>
                    <a:pt x="812" y="0"/>
                  </a:lnTo>
                  <a:moveTo>
                    <a:pt x="831" y="3"/>
                  </a:moveTo>
                  <a:lnTo>
                    <a:pt x="831" y="22"/>
                  </a:lnTo>
                  <a:moveTo>
                    <a:pt x="831" y="40"/>
                  </a:moveTo>
                  <a:lnTo>
                    <a:pt x="831" y="59"/>
                  </a:lnTo>
                  <a:moveTo>
                    <a:pt x="831" y="78"/>
                  </a:moveTo>
                  <a:lnTo>
                    <a:pt x="831" y="97"/>
                  </a:lnTo>
                  <a:moveTo>
                    <a:pt x="831" y="116"/>
                  </a:moveTo>
                  <a:lnTo>
                    <a:pt x="831" y="135"/>
                  </a:lnTo>
                  <a:moveTo>
                    <a:pt x="831" y="154"/>
                  </a:moveTo>
                  <a:lnTo>
                    <a:pt x="831" y="173"/>
                  </a:lnTo>
                  <a:moveTo>
                    <a:pt x="831" y="192"/>
                  </a:moveTo>
                  <a:lnTo>
                    <a:pt x="831" y="211"/>
                  </a:lnTo>
                  <a:moveTo>
                    <a:pt x="831" y="230"/>
                  </a:moveTo>
                  <a:lnTo>
                    <a:pt x="831" y="249"/>
                  </a:lnTo>
                  <a:moveTo>
                    <a:pt x="831" y="268"/>
                  </a:moveTo>
                  <a:lnTo>
                    <a:pt x="831" y="287"/>
                  </a:lnTo>
                  <a:moveTo>
                    <a:pt x="831" y="305"/>
                  </a:moveTo>
                  <a:lnTo>
                    <a:pt x="831" y="324"/>
                  </a:lnTo>
                  <a:moveTo>
                    <a:pt x="831" y="343"/>
                  </a:moveTo>
                  <a:lnTo>
                    <a:pt x="831" y="362"/>
                  </a:lnTo>
                  <a:moveTo>
                    <a:pt x="831" y="381"/>
                  </a:moveTo>
                  <a:lnTo>
                    <a:pt x="831" y="400"/>
                  </a:lnTo>
                  <a:moveTo>
                    <a:pt x="831" y="419"/>
                  </a:moveTo>
                  <a:lnTo>
                    <a:pt x="831" y="438"/>
                  </a:lnTo>
                  <a:moveTo>
                    <a:pt x="831" y="457"/>
                  </a:moveTo>
                  <a:lnTo>
                    <a:pt x="831" y="476"/>
                  </a:lnTo>
                  <a:moveTo>
                    <a:pt x="831" y="495"/>
                  </a:moveTo>
                  <a:lnTo>
                    <a:pt x="831" y="514"/>
                  </a:lnTo>
                  <a:moveTo>
                    <a:pt x="831" y="533"/>
                  </a:moveTo>
                  <a:lnTo>
                    <a:pt x="831" y="551"/>
                  </a:lnTo>
                  <a:moveTo>
                    <a:pt x="831" y="570"/>
                  </a:moveTo>
                  <a:lnTo>
                    <a:pt x="831" y="589"/>
                  </a:lnTo>
                  <a:moveTo>
                    <a:pt x="831" y="608"/>
                  </a:moveTo>
                  <a:lnTo>
                    <a:pt x="831" y="627"/>
                  </a:lnTo>
                  <a:moveTo>
                    <a:pt x="831" y="646"/>
                  </a:moveTo>
                  <a:lnTo>
                    <a:pt x="831" y="665"/>
                  </a:lnTo>
                  <a:moveTo>
                    <a:pt x="831" y="684"/>
                  </a:moveTo>
                  <a:lnTo>
                    <a:pt x="831" y="703"/>
                  </a:lnTo>
                  <a:moveTo>
                    <a:pt x="831" y="722"/>
                  </a:moveTo>
                  <a:lnTo>
                    <a:pt x="831" y="741"/>
                  </a:lnTo>
                  <a:moveTo>
                    <a:pt x="831" y="760"/>
                  </a:moveTo>
                  <a:lnTo>
                    <a:pt x="831" y="779"/>
                  </a:lnTo>
                  <a:moveTo>
                    <a:pt x="831" y="798"/>
                  </a:moveTo>
                  <a:lnTo>
                    <a:pt x="831" y="816"/>
                  </a:lnTo>
                  <a:moveTo>
                    <a:pt x="831" y="835"/>
                  </a:moveTo>
                  <a:lnTo>
                    <a:pt x="831" y="854"/>
                  </a:lnTo>
                  <a:moveTo>
                    <a:pt x="831" y="873"/>
                  </a:moveTo>
                  <a:lnTo>
                    <a:pt x="831" y="892"/>
                  </a:lnTo>
                  <a:moveTo>
                    <a:pt x="831" y="911"/>
                  </a:moveTo>
                  <a:lnTo>
                    <a:pt x="831" y="930"/>
                  </a:lnTo>
                  <a:moveTo>
                    <a:pt x="831" y="949"/>
                  </a:moveTo>
                  <a:lnTo>
                    <a:pt x="831" y="968"/>
                  </a:lnTo>
                  <a:moveTo>
                    <a:pt x="831" y="987"/>
                  </a:moveTo>
                  <a:lnTo>
                    <a:pt x="831" y="1006"/>
                  </a:lnTo>
                  <a:moveTo>
                    <a:pt x="831" y="1025"/>
                  </a:moveTo>
                  <a:lnTo>
                    <a:pt x="831" y="1044"/>
                  </a:lnTo>
                  <a:moveTo>
                    <a:pt x="831" y="1063"/>
                  </a:moveTo>
                  <a:lnTo>
                    <a:pt x="831" y="1081"/>
                  </a:lnTo>
                  <a:moveTo>
                    <a:pt x="831" y="1100"/>
                  </a:moveTo>
                  <a:lnTo>
                    <a:pt x="831" y="1105"/>
                  </a:lnTo>
                </a:path>
              </a:pathLst>
            </a:custGeom>
            <a:solidFill>
              <a:schemeClr val="bg1">
                <a:lumMod val="95000"/>
              </a:schemeClr>
            </a:solidFill>
            <a:ln w="15875" cap="flat">
              <a:solidFill>
                <a:srgbClr val="FF8C00"/>
              </a:solidFill>
              <a:prstDash val="solid"/>
              <a:miter lim="800000"/>
              <a:headEnd/>
              <a:tailEnd/>
            </a:ln>
            <a:extLst/>
          </p:spPr>
          <p:txBody>
            <a:bodyPr vert="horz" wrap="square" lIns="91414" tIns="45706" rIns="91414" bIns="45706" numCol="1" anchor="t" anchorCtr="0" compatLnSpc="1">
              <a:prstTxWarp prst="textNoShape">
                <a:avLst/>
              </a:prstTxWarp>
            </a:bodyPr>
            <a:lstStyle/>
            <a:p>
              <a:pPr defTabSz="932418"/>
              <a:endParaRPr lang="en-US" sz="1598">
                <a:solidFill>
                  <a:srgbClr val="002050"/>
                </a:solidFill>
                <a:latin typeface="Segoe UI Semibold" panose="020B0702040204020203" pitchFamily="34" charset="0"/>
                <a:cs typeface="Segoe UI Semibold" panose="020B0702040204020203" pitchFamily="34" charset="0"/>
              </a:endParaRPr>
            </a:p>
          </p:txBody>
        </p:sp>
        <p:sp>
          <p:nvSpPr>
            <p:cNvPr id="142" name="Rectangle 213"/>
            <p:cNvSpPr>
              <a:spLocks noChangeArrowheads="1"/>
            </p:cNvSpPr>
            <p:nvPr/>
          </p:nvSpPr>
          <p:spPr bwMode="auto">
            <a:xfrm>
              <a:off x="10981851" y="2038468"/>
              <a:ext cx="651238" cy="980516"/>
            </a:xfrm>
            <a:prstGeom prst="rect">
              <a:avLst/>
            </a:prstGeom>
            <a:solidFill>
              <a:srgbClr val="0078D7"/>
            </a:solidFill>
            <a:ln w="15875" cap="flat">
              <a:noFill/>
              <a:prstDash val="solid"/>
              <a:miter lim="800000"/>
              <a:headEnd/>
              <a:tailEnd/>
            </a:ln>
          </p:spPr>
          <p:txBody>
            <a:bodyPr vert="horz" wrap="square" lIns="91414" tIns="45706" rIns="91414" bIns="45706" numCol="1" anchor="t" anchorCtr="0" compatLnSpc="1">
              <a:prstTxWarp prst="textNoShape">
                <a:avLst/>
              </a:prstTxWarp>
            </a:bodyPr>
            <a:lstStyle/>
            <a:p>
              <a:pPr defTabSz="932418"/>
              <a:endParaRPr lang="en-US" sz="1598">
                <a:solidFill>
                  <a:srgbClr val="002050"/>
                </a:solidFill>
                <a:latin typeface="Segoe UI Semibold" panose="020B0702040204020203" pitchFamily="34" charset="0"/>
                <a:cs typeface="Segoe UI Semibold" panose="020B0702040204020203" pitchFamily="34" charset="0"/>
              </a:endParaRPr>
            </a:p>
          </p:txBody>
        </p:sp>
        <p:sp>
          <p:nvSpPr>
            <p:cNvPr id="143" name="Rectangle 214"/>
            <p:cNvSpPr>
              <a:spLocks noChangeArrowheads="1"/>
            </p:cNvSpPr>
            <p:nvPr/>
          </p:nvSpPr>
          <p:spPr bwMode="auto">
            <a:xfrm>
              <a:off x="11072586" y="2129202"/>
              <a:ext cx="477087" cy="159517"/>
            </a:xfrm>
            <a:prstGeom prst="rect">
              <a:avLst/>
            </a:prstGeom>
            <a:noFill/>
            <a:ln w="15875"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14" tIns="45706" rIns="91414" bIns="45706" numCol="1" anchor="t" anchorCtr="0" compatLnSpc="1">
              <a:prstTxWarp prst="textNoShape">
                <a:avLst/>
              </a:prstTxWarp>
            </a:bodyPr>
            <a:lstStyle/>
            <a:p>
              <a:pPr defTabSz="932418"/>
              <a:endParaRPr lang="en-US" sz="1598">
                <a:solidFill>
                  <a:srgbClr val="002050"/>
                </a:solidFill>
                <a:latin typeface="Segoe UI Semibold" panose="020B0702040204020203" pitchFamily="34" charset="0"/>
                <a:cs typeface="Segoe UI Semibold" panose="020B0702040204020203" pitchFamily="34" charset="0"/>
              </a:endParaRPr>
            </a:p>
          </p:txBody>
        </p:sp>
        <p:sp>
          <p:nvSpPr>
            <p:cNvPr id="144" name="Rectangle 215"/>
            <p:cNvSpPr>
              <a:spLocks noChangeArrowheads="1"/>
            </p:cNvSpPr>
            <p:nvPr/>
          </p:nvSpPr>
          <p:spPr bwMode="auto">
            <a:xfrm>
              <a:off x="11072587" y="2344330"/>
              <a:ext cx="474159" cy="159517"/>
            </a:xfrm>
            <a:prstGeom prst="rect">
              <a:avLst/>
            </a:prstGeom>
            <a:noFill/>
            <a:ln w="15875"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14" tIns="45706" rIns="91414" bIns="45706" numCol="1" anchor="t" anchorCtr="0" compatLnSpc="1">
              <a:prstTxWarp prst="textNoShape">
                <a:avLst/>
              </a:prstTxWarp>
            </a:bodyPr>
            <a:lstStyle/>
            <a:p>
              <a:pPr defTabSz="932418"/>
              <a:endParaRPr lang="en-US" sz="1598">
                <a:solidFill>
                  <a:srgbClr val="002050"/>
                </a:solidFill>
                <a:latin typeface="Segoe UI Semibold" panose="020B0702040204020203" pitchFamily="34" charset="0"/>
                <a:cs typeface="Segoe UI Semibold" panose="020B0702040204020203" pitchFamily="34" charset="0"/>
              </a:endParaRPr>
            </a:p>
          </p:txBody>
        </p:sp>
        <p:sp>
          <p:nvSpPr>
            <p:cNvPr id="145" name="Rectangle 216"/>
            <p:cNvSpPr>
              <a:spLocks noChangeArrowheads="1"/>
            </p:cNvSpPr>
            <p:nvPr/>
          </p:nvSpPr>
          <p:spPr bwMode="auto">
            <a:xfrm>
              <a:off x="11072587" y="2557995"/>
              <a:ext cx="474159" cy="159517"/>
            </a:xfrm>
            <a:prstGeom prst="rect">
              <a:avLst/>
            </a:prstGeom>
            <a:noFill/>
            <a:ln w="15875"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14" tIns="45706" rIns="91414" bIns="45706" numCol="1" anchor="t" anchorCtr="0" compatLnSpc="1">
              <a:prstTxWarp prst="textNoShape">
                <a:avLst/>
              </a:prstTxWarp>
            </a:bodyPr>
            <a:lstStyle/>
            <a:p>
              <a:pPr defTabSz="932418"/>
              <a:endParaRPr lang="en-US" sz="1598">
                <a:solidFill>
                  <a:srgbClr val="002050"/>
                </a:solidFill>
                <a:latin typeface="Segoe UI Semibold" panose="020B0702040204020203" pitchFamily="34" charset="0"/>
                <a:cs typeface="Segoe UI Semibold" panose="020B0702040204020203" pitchFamily="34" charset="0"/>
              </a:endParaRPr>
            </a:p>
          </p:txBody>
        </p:sp>
        <p:sp>
          <p:nvSpPr>
            <p:cNvPr id="146" name="Oval 217"/>
            <p:cNvSpPr>
              <a:spLocks noChangeArrowheads="1"/>
            </p:cNvSpPr>
            <p:nvPr/>
          </p:nvSpPr>
          <p:spPr bwMode="auto">
            <a:xfrm>
              <a:off x="11273080" y="2825808"/>
              <a:ext cx="93662" cy="92198"/>
            </a:xfrm>
            <a:prstGeom prst="ellipse">
              <a:avLst/>
            </a:prstGeom>
            <a:noFill/>
            <a:ln w="15875"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14" tIns="45706" rIns="91414" bIns="45706" numCol="1" anchor="t" anchorCtr="0" compatLnSpc="1">
              <a:prstTxWarp prst="textNoShape">
                <a:avLst/>
              </a:prstTxWarp>
            </a:bodyPr>
            <a:lstStyle/>
            <a:p>
              <a:pPr defTabSz="932418"/>
              <a:endParaRPr lang="en-US" sz="1598">
                <a:solidFill>
                  <a:srgbClr val="002050"/>
                </a:solidFill>
                <a:latin typeface="Segoe UI Semibold" panose="020B0702040204020203" pitchFamily="34" charset="0"/>
                <a:cs typeface="Segoe UI Semibold" panose="020B0702040204020203" pitchFamily="34" charset="0"/>
              </a:endParaRPr>
            </a:p>
          </p:txBody>
        </p:sp>
        <p:sp>
          <p:nvSpPr>
            <p:cNvPr id="147" name="Oval 218"/>
            <p:cNvSpPr>
              <a:spLocks noChangeArrowheads="1"/>
            </p:cNvSpPr>
            <p:nvPr/>
          </p:nvSpPr>
          <p:spPr bwMode="auto">
            <a:xfrm>
              <a:off x="11072587" y="2825808"/>
              <a:ext cx="92198" cy="92198"/>
            </a:xfrm>
            <a:prstGeom prst="ellipse">
              <a:avLst/>
            </a:prstGeom>
            <a:noFill/>
            <a:ln w="15875"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14" tIns="45706" rIns="91414" bIns="45706" numCol="1" anchor="t" anchorCtr="0" compatLnSpc="1">
              <a:prstTxWarp prst="textNoShape">
                <a:avLst/>
              </a:prstTxWarp>
            </a:bodyPr>
            <a:lstStyle/>
            <a:p>
              <a:pPr defTabSz="932418"/>
              <a:endParaRPr lang="en-US" sz="1598">
                <a:solidFill>
                  <a:srgbClr val="002050"/>
                </a:solidFill>
                <a:latin typeface="Segoe UI Semibold" panose="020B0702040204020203" pitchFamily="34" charset="0"/>
                <a:cs typeface="Segoe UI Semibold" panose="020B0702040204020203" pitchFamily="34" charset="0"/>
              </a:endParaRPr>
            </a:p>
          </p:txBody>
        </p:sp>
        <p:sp>
          <p:nvSpPr>
            <p:cNvPr id="148" name="Rectangle 219"/>
            <p:cNvSpPr>
              <a:spLocks noChangeArrowheads="1"/>
            </p:cNvSpPr>
            <p:nvPr/>
          </p:nvSpPr>
          <p:spPr bwMode="auto">
            <a:xfrm>
              <a:off x="11060878" y="1817486"/>
              <a:ext cx="523247" cy="1644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defTabSz="914049"/>
              <a:r>
                <a:rPr lang="en-US" altLang="en-US" sz="1048" dirty="0">
                  <a:solidFill>
                    <a:srgbClr val="333333"/>
                  </a:solidFill>
                  <a:latin typeface="Segoe UI Semibold" panose="020B0702040204020203" pitchFamily="34" charset="0"/>
                  <a:cs typeface="Segoe UI Semibold" panose="020B0702040204020203" pitchFamily="34" charset="0"/>
                </a:rPr>
                <a:t>Hyper-V</a:t>
              </a:r>
            </a:p>
          </p:txBody>
        </p:sp>
        <p:sp>
          <p:nvSpPr>
            <p:cNvPr id="149" name="Rectangle 220"/>
            <p:cNvSpPr>
              <a:spLocks noChangeArrowheads="1"/>
            </p:cNvSpPr>
            <p:nvPr/>
          </p:nvSpPr>
          <p:spPr bwMode="auto">
            <a:xfrm>
              <a:off x="10726423" y="3039059"/>
              <a:ext cx="1216131" cy="2961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algn="ctr" defTabSz="914049">
                <a:lnSpc>
                  <a:spcPct val="90000"/>
                </a:lnSpc>
              </a:pPr>
              <a:r>
                <a:rPr lang="en-US" altLang="en-US" sz="1048" dirty="0">
                  <a:solidFill>
                    <a:srgbClr val="333333"/>
                  </a:solidFill>
                  <a:latin typeface="Segoe UI Semibold" panose="020B0702040204020203" pitchFamily="34" charset="0"/>
                  <a:cs typeface="Segoe UI Semibold" panose="020B0702040204020203" pitchFamily="34" charset="0"/>
                </a:rPr>
                <a:t>Shielded virtual machine</a:t>
              </a:r>
            </a:p>
          </p:txBody>
        </p:sp>
        <p:sp>
          <p:nvSpPr>
            <p:cNvPr id="162" name="Oval 288"/>
            <p:cNvSpPr>
              <a:spLocks noChangeArrowheads="1"/>
            </p:cNvSpPr>
            <p:nvPr/>
          </p:nvSpPr>
          <p:spPr bwMode="auto">
            <a:xfrm>
              <a:off x="11116491" y="2268231"/>
              <a:ext cx="387816" cy="387816"/>
            </a:xfrm>
            <a:prstGeom prst="ellipse">
              <a:avLst/>
            </a:prstGeom>
            <a:solidFill>
              <a:srgbClr val="107C10"/>
            </a:solidFill>
            <a:ln w="30163" cap="rnd">
              <a:solidFill>
                <a:srgbClr val="FFFFFF"/>
              </a:solidFill>
              <a:prstDash val="solid"/>
              <a:round/>
              <a:headEnd/>
              <a:tailEnd/>
            </a:ln>
          </p:spPr>
          <p:txBody>
            <a:bodyPr vert="horz" wrap="square" lIns="91414" tIns="45706" rIns="91414" bIns="45706" numCol="1" anchor="t" anchorCtr="0" compatLnSpc="1">
              <a:prstTxWarp prst="textNoShape">
                <a:avLst/>
              </a:prstTxWarp>
            </a:bodyPr>
            <a:lstStyle/>
            <a:p>
              <a:pPr defTabSz="932418"/>
              <a:endParaRPr lang="en-US" sz="1598">
                <a:solidFill>
                  <a:srgbClr val="002050"/>
                </a:solidFill>
                <a:latin typeface="Segoe UI Semibold" panose="020B0702040204020203" pitchFamily="34" charset="0"/>
                <a:cs typeface="Segoe UI Semibold" panose="020B0702040204020203" pitchFamily="34" charset="0"/>
              </a:endParaRPr>
            </a:p>
          </p:txBody>
        </p:sp>
        <p:sp>
          <p:nvSpPr>
            <p:cNvPr id="163" name="Freeform 289"/>
            <p:cNvSpPr>
              <a:spLocks/>
            </p:cNvSpPr>
            <p:nvPr/>
          </p:nvSpPr>
          <p:spPr bwMode="auto">
            <a:xfrm>
              <a:off x="11196980" y="2337013"/>
              <a:ext cx="228299" cy="259032"/>
            </a:xfrm>
            <a:custGeom>
              <a:avLst/>
              <a:gdLst>
                <a:gd name="T0" fmla="*/ 66 w 66"/>
                <a:gd name="T1" fmla="*/ 0 h 75"/>
                <a:gd name="T2" fmla="*/ 66 w 66"/>
                <a:gd name="T3" fmla="*/ 42 h 75"/>
                <a:gd name="T4" fmla="*/ 33 w 66"/>
                <a:gd name="T5" fmla="*/ 75 h 75"/>
                <a:gd name="T6" fmla="*/ 0 w 66"/>
                <a:gd name="T7" fmla="*/ 42 h 75"/>
                <a:gd name="T8" fmla="*/ 0 w 66"/>
                <a:gd name="T9" fmla="*/ 0 h 75"/>
                <a:gd name="T10" fmla="*/ 16 w 66"/>
                <a:gd name="T11" fmla="*/ 17 h 75"/>
                <a:gd name="T12" fmla="*/ 33 w 66"/>
                <a:gd name="T13" fmla="*/ 0 h 75"/>
                <a:gd name="T14" fmla="*/ 49 w 66"/>
                <a:gd name="T15" fmla="*/ 17 h 75"/>
                <a:gd name="T16" fmla="*/ 66 w 66"/>
                <a:gd name="T17" fmla="*/ 0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6" h="75">
                  <a:moveTo>
                    <a:pt x="66" y="0"/>
                  </a:moveTo>
                  <a:cubicBezTo>
                    <a:pt x="66" y="42"/>
                    <a:pt x="66" y="42"/>
                    <a:pt x="66" y="42"/>
                  </a:cubicBezTo>
                  <a:cubicBezTo>
                    <a:pt x="66" y="60"/>
                    <a:pt x="51" y="75"/>
                    <a:pt x="33" y="75"/>
                  </a:cubicBezTo>
                  <a:cubicBezTo>
                    <a:pt x="15" y="75"/>
                    <a:pt x="0" y="60"/>
                    <a:pt x="0" y="42"/>
                  </a:cubicBezTo>
                  <a:cubicBezTo>
                    <a:pt x="0" y="0"/>
                    <a:pt x="0" y="0"/>
                    <a:pt x="0" y="0"/>
                  </a:cubicBezTo>
                  <a:cubicBezTo>
                    <a:pt x="0" y="9"/>
                    <a:pt x="7" y="17"/>
                    <a:pt x="16" y="17"/>
                  </a:cubicBezTo>
                  <a:cubicBezTo>
                    <a:pt x="25" y="17"/>
                    <a:pt x="33" y="9"/>
                    <a:pt x="33" y="0"/>
                  </a:cubicBezTo>
                  <a:cubicBezTo>
                    <a:pt x="33" y="9"/>
                    <a:pt x="40" y="17"/>
                    <a:pt x="49" y="17"/>
                  </a:cubicBezTo>
                  <a:cubicBezTo>
                    <a:pt x="59" y="17"/>
                    <a:pt x="66" y="9"/>
                    <a:pt x="66" y="0"/>
                  </a:cubicBezTo>
                  <a:close/>
                </a:path>
              </a:pathLst>
            </a:custGeom>
            <a:noFill/>
            <a:ln w="15875" cap="rnd">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14" tIns="45706" rIns="91414" bIns="45706" numCol="1" anchor="t" anchorCtr="0" compatLnSpc="1">
              <a:prstTxWarp prst="textNoShape">
                <a:avLst/>
              </a:prstTxWarp>
            </a:bodyPr>
            <a:lstStyle/>
            <a:p>
              <a:pPr defTabSz="932418"/>
              <a:endParaRPr lang="en-US" sz="1598">
                <a:solidFill>
                  <a:srgbClr val="002050"/>
                </a:solidFill>
                <a:latin typeface="Segoe UI Semibold" panose="020B0702040204020203" pitchFamily="34" charset="0"/>
                <a:cs typeface="Segoe UI Semibold" panose="020B0702040204020203" pitchFamily="34" charset="0"/>
              </a:endParaRPr>
            </a:p>
          </p:txBody>
        </p:sp>
      </p:grpSp>
      <p:grpSp>
        <p:nvGrpSpPr>
          <p:cNvPr id="8" name="Group 7"/>
          <p:cNvGrpSpPr/>
          <p:nvPr/>
        </p:nvGrpSpPr>
        <p:grpSpPr>
          <a:xfrm>
            <a:off x="6171875" y="3497262"/>
            <a:ext cx="5522813" cy="415383"/>
            <a:chOff x="6488251" y="3800845"/>
            <a:chExt cx="5415781" cy="407333"/>
          </a:xfrm>
        </p:grpSpPr>
        <p:sp>
          <p:nvSpPr>
            <p:cNvPr id="167" name="Line 192"/>
            <p:cNvSpPr>
              <a:spLocks noChangeShapeType="1"/>
            </p:cNvSpPr>
            <p:nvPr/>
          </p:nvSpPr>
          <p:spPr bwMode="auto">
            <a:xfrm>
              <a:off x="8246254" y="4020556"/>
              <a:ext cx="3551167" cy="0"/>
            </a:xfrm>
            <a:prstGeom prst="line">
              <a:avLst/>
            </a:prstGeom>
            <a:noFill/>
            <a:ln w="15875" cap="flat">
              <a:solidFill>
                <a:srgbClr val="77777A"/>
              </a:solidFill>
              <a:prstDash val="solid"/>
              <a:miter lim="800000"/>
              <a:headEnd/>
              <a:tailEnd/>
            </a:ln>
            <a:extLst>
              <a:ext uri="{909E8E84-426E-40DD-AFC4-6F175D3DCCD1}">
                <a14:hiddenFill xmlns:a14="http://schemas.microsoft.com/office/drawing/2010/main">
                  <a:noFill/>
                </a14:hiddenFill>
              </a:ext>
            </a:extLst>
          </p:spPr>
          <p:txBody>
            <a:bodyPr vert="horz" wrap="square" lIns="91414" tIns="45706" rIns="91414" bIns="45706" numCol="1" anchor="t" anchorCtr="0" compatLnSpc="1">
              <a:prstTxWarp prst="textNoShape">
                <a:avLst/>
              </a:prstTxWarp>
            </a:bodyPr>
            <a:lstStyle/>
            <a:p>
              <a:pPr defTabSz="932418"/>
              <a:endParaRPr lang="en-US" sz="1598">
                <a:solidFill>
                  <a:srgbClr val="002050"/>
                </a:solidFill>
              </a:endParaRPr>
            </a:p>
          </p:txBody>
        </p:sp>
        <p:sp>
          <p:nvSpPr>
            <p:cNvPr id="168" name="Rectangle 238"/>
            <p:cNvSpPr>
              <a:spLocks noChangeArrowheads="1"/>
            </p:cNvSpPr>
            <p:nvPr/>
          </p:nvSpPr>
          <p:spPr bwMode="auto">
            <a:xfrm>
              <a:off x="6961270" y="3851577"/>
              <a:ext cx="886587" cy="3379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defTabSz="914049"/>
              <a:r>
                <a:rPr lang="en-US" altLang="en-US" sz="1098" dirty="0">
                  <a:gradFill>
                    <a:gsLst>
                      <a:gs pos="0">
                        <a:srgbClr val="002050"/>
                      </a:gs>
                      <a:gs pos="62000">
                        <a:srgbClr val="002050"/>
                      </a:gs>
                    </a:gsLst>
                    <a:lin ang="5400000" scaled="0"/>
                  </a:gradFill>
                  <a:latin typeface="Segoe UI Semibold" panose="020B0702040204020203" pitchFamily="34" charset="0"/>
                  <a:cs typeface="Segoe UI Semibold" panose="020B0702040204020203" pitchFamily="34" charset="0"/>
                </a:rPr>
                <a:t>Server</a:t>
              </a:r>
            </a:p>
            <a:p>
              <a:pPr defTabSz="914049"/>
              <a:r>
                <a:rPr lang="en-US" altLang="en-US" sz="1098" dirty="0">
                  <a:gradFill>
                    <a:gsLst>
                      <a:gs pos="0">
                        <a:srgbClr val="002050"/>
                      </a:gs>
                      <a:gs pos="62000">
                        <a:srgbClr val="002050"/>
                      </a:gs>
                    </a:gsLst>
                    <a:lin ang="5400000" scaled="0"/>
                  </a:gradFill>
                  <a:latin typeface="Segoe UI Semibold" panose="020B0702040204020203" pitchFamily="34" charset="0"/>
                  <a:cs typeface="Segoe UI Semibold" panose="020B0702040204020203" pitchFamily="34" charset="0"/>
                </a:rPr>
                <a:t>Administrator</a:t>
              </a:r>
            </a:p>
          </p:txBody>
        </p:sp>
        <p:sp>
          <p:nvSpPr>
            <p:cNvPr id="170" name="Oval 252"/>
            <p:cNvSpPr>
              <a:spLocks noChangeArrowheads="1"/>
            </p:cNvSpPr>
            <p:nvPr/>
          </p:nvSpPr>
          <p:spPr bwMode="auto">
            <a:xfrm>
              <a:off x="8529215" y="3853835"/>
              <a:ext cx="336474" cy="333443"/>
            </a:xfrm>
            <a:prstGeom prst="ellipse">
              <a:avLst/>
            </a:prstGeom>
            <a:solidFill>
              <a:srgbClr val="107C10"/>
            </a:solidFill>
            <a:ln w="15875" cap="flat">
              <a:noFill/>
              <a:prstDash val="solid"/>
              <a:miter lim="800000"/>
              <a:headEnd/>
              <a:tailEnd/>
            </a:ln>
          </p:spPr>
          <p:txBody>
            <a:bodyPr vert="horz" wrap="square" lIns="91414" tIns="93247" rIns="91414" bIns="45706" numCol="1" anchor="ctr" anchorCtr="0" compatLnSpc="1">
              <a:prstTxWarp prst="textNoShape">
                <a:avLst/>
              </a:prstTxWarp>
            </a:bodyPr>
            <a:lstStyle/>
            <a:p>
              <a:pPr algn="ctr" defTabSz="932418"/>
              <a:r>
                <a:rPr lang="en-US" sz="2448" dirty="0">
                  <a:solidFill>
                    <a:srgbClr val="FFFFFF"/>
                  </a:solidFill>
                  <a:sym typeface="Wingdings" panose="05000000000000000000" pitchFamily="2" charset="2"/>
                </a:rPr>
                <a:t></a:t>
              </a:r>
              <a:endParaRPr lang="en-US" sz="2448" dirty="0">
                <a:solidFill>
                  <a:srgbClr val="FFFFFF"/>
                </a:solidFill>
              </a:endParaRPr>
            </a:p>
          </p:txBody>
        </p:sp>
        <p:sp>
          <p:nvSpPr>
            <p:cNvPr id="176" name="Rectangle 175"/>
            <p:cNvSpPr/>
            <p:nvPr/>
          </p:nvSpPr>
          <p:spPr>
            <a:xfrm>
              <a:off x="11836696" y="3800845"/>
              <a:ext cx="67336" cy="184372"/>
            </a:xfrm>
            <a:prstGeom prst="rect">
              <a:avLst/>
            </a:prstGeom>
          </p:spPr>
          <p:txBody>
            <a:bodyPr wrap="none" lIns="0" tIns="0" rIns="0" bIns="0">
              <a:spAutoFit/>
            </a:bodyPr>
            <a:lstStyle/>
            <a:p>
              <a:pPr defTabSz="932418"/>
              <a:r>
                <a:rPr lang="en-US" sz="1198" dirty="0">
                  <a:solidFill>
                    <a:srgbClr val="333333"/>
                  </a:solidFill>
                  <a:latin typeface="Segoe UI Semibold" panose="020B0702040204020203" pitchFamily="34" charset="0"/>
                  <a:cs typeface="Segoe UI Semibold" panose="020B0702040204020203" pitchFamily="34" charset="0"/>
                </a:rPr>
                <a:t>*</a:t>
              </a:r>
              <a:endParaRPr lang="en-US" sz="1198" dirty="0">
                <a:solidFill>
                  <a:srgbClr val="333333"/>
                </a:solidFill>
              </a:endParaRPr>
            </a:p>
          </p:txBody>
        </p:sp>
        <p:grpSp>
          <p:nvGrpSpPr>
            <p:cNvPr id="177" name="Group 176"/>
            <p:cNvGrpSpPr/>
            <p:nvPr/>
          </p:nvGrpSpPr>
          <p:grpSpPr>
            <a:xfrm>
              <a:off x="6488251" y="3832934"/>
              <a:ext cx="375244" cy="375244"/>
              <a:chOff x="5568876" y="2203429"/>
              <a:chExt cx="615965" cy="615965"/>
            </a:xfrm>
          </p:grpSpPr>
          <p:sp>
            <p:nvSpPr>
              <p:cNvPr id="178" name="Oval 177"/>
              <p:cNvSpPr/>
              <p:nvPr/>
            </p:nvSpPr>
            <p:spPr bwMode="auto">
              <a:xfrm>
                <a:off x="5568876" y="2203429"/>
                <a:ext cx="615965" cy="615965"/>
              </a:xfrm>
              <a:prstGeom prst="ellipse">
                <a:avLst/>
              </a:prstGeom>
              <a:solidFill>
                <a:schemeClr val="bg1">
                  <a:lumMod val="9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6494" tIns="149196" rIns="186494" bIns="149196" numCol="1" spcCol="0" rtlCol="0" fromWordArt="0" anchor="t" anchorCtr="0" forceAA="0" compatLnSpc="1">
                <a:prstTxWarp prst="textNoShape">
                  <a:avLst/>
                </a:prstTxWarp>
                <a:noAutofit/>
              </a:bodyPr>
              <a:lstStyle/>
              <a:p>
                <a:pPr algn="ctr" defTabSz="950846" fontAlgn="base">
                  <a:lnSpc>
                    <a:spcPct val="90000"/>
                  </a:lnSpc>
                  <a:spcBef>
                    <a:spcPct val="0"/>
                  </a:spcBef>
                  <a:spcAft>
                    <a:spcPct val="0"/>
                  </a:spcAft>
                </a:pPr>
                <a:endParaRPr lang="en-US" sz="2448" dirty="0" err="1">
                  <a:gradFill>
                    <a:gsLst>
                      <a:gs pos="0">
                        <a:srgbClr val="FFFFFF"/>
                      </a:gs>
                      <a:gs pos="100000">
                        <a:srgbClr val="FFFFFF"/>
                      </a:gs>
                    </a:gsLst>
                    <a:lin ang="5400000" scaled="0"/>
                  </a:gradFill>
                  <a:ea typeface="Segoe UI" pitchFamily="34" charset="0"/>
                  <a:cs typeface="Segoe UI" pitchFamily="34" charset="0"/>
                </a:endParaRPr>
              </a:p>
            </p:txBody>
          </p:sp>
          <p:sp>
            <p:nvSpPr>
              <p:cNvPr id="179" name="Freeform 108"/>
              <p:cNvSpPr/>
              <p:nvPr/>
            </p:nvSpPr>
            <p:spPr bwMode="auto">
              <a:xfrm>
                <a:off x="5671124" y="2386278"/>
                <a:ext cx="411468" cy="433116"/>
              </a:xfrm>
              <a:custGeom>
                <a:avLst/>
                <a:gdLst>
                  <a:gd name="connsiteX0" fmla="*/ 195868 w 411468"/>
                  <a:gd name="connsiteY0" fmla="*/ 0 h 433116"/>
                  <a:gd name="connsiteX1" fmla="*/ 242485 w 411468"/>
                  <a:gd name="connsiteY1" fmla="*/ 15566 h 433116"/>
                  <a:gd name="connsiteX2" fmla="*/ 244705 w 411468"/>
                  <a:gd name="connsiteY2" fmla="*/ 15566 h 433116"/>
                  <a:gd name="connsiteX3" fmla="*/ 286883 w 411468"/>
                  <a:gd name="connsiteY3" fmla="*/ 57817 h 433116"/>
                  <a:gd name="connsiteX4" fmla="*/ 273563 w 411468"/>
                  <a:gd name="connsiteY4" fmla="*/ 91172 h 433116"/>
                  <a:gd name="connsiteX5" fmla="*/ 280223 w 411468"/>
                  <a:gd name="connsiteY5" fmla="*/ 100067 h 433116"/>
                  <a:gd name="connsiteX6" fmla="*/ 280223 w 411468"/>
                  <a:gd name="connsiteY6" fmla="*/ 124528 h 433116"/>
                  <a:gd name="connsiteX7" fmla="*/ 269124 w 411468"/>
                  <a:gd name="connsiteY7" fmla="*/ 135647 h 433116"/>
                  <a:gd name="connsiteX8" fmla="*/ 269124 w 411468"/>
                  <a:gd name="connsiteY8" fmla="*/ 160107 h 433116"/>
                  <a:gd name="connsiteX9" fmla="*/ 244705 w 411468"/>
                  <a:gd name="connsiteY9" fmla="*/ 191239 h 433116"/>
                  <a:gd name="connsiteX10" fmla="*/ 244705 w 411468"/>
                  <a:gd name="connsiteY10" fmla="*/ 209029 h 433116"/>
                  <a:gd name="connsiteX11" fmla="*/ 360138 w 411468"/>
                  <a:gd name="connsiteY11" fmla="*/ 217924 h 433116"/>
                  <a:gd name="connsiteX12" fmla="*/ 403460 w 411468"/>
                  <a:gd name="connsiteY12" fmla="*/ 319520 h 433116"/>
                  <a:gd name="connsiteX13" fmla="*/ 411468 w 411468"/>
                  <a:gd name="connsiteY13" fmla="*/ 343974 h 433116"/>
                  <a:gd name="connsiteX14" fmla="*/ 367176 w 411468"/>
                  <a:gd name="connsiteY14" fmla="*/ 380517 h 433116"/>
                  <a:gd name="connsiteX15" fmla="*/ 194980 w 411468"/>
                  <a:gd name="connsiteY15" fmla="*/ 433116 h 433116"/>
                  <a:gd name="connsiteX16" fmla="*/ 22784 w 411468"/>
                  <a:gd name="connsiteY16" fmla="*/ 380517 h 433116"/>
                  <a:gd name="connsiteX17" fmla="*/ 0 w 411468"/>
                  <a:gd name="connsiteY17" fmla="*/ 361719 h 433116"/>
                  <a:gd name="connsiteX18" fmla="*/ 12694 w 411468"/>
                  <a:gd name="connsiteY18" fmla="*/ 322647 h 433116"/>
                  <a:gd name="connsiteX19" fmla="*/ 53796 w 411468"/>
                  <a:gd name="connsiteY19" fmla="*/ 222371 h 433116"/>
                  <a:gd name="connsiteX20" fmla="*/ 53796 w 411468"/>
                  <a:gd name="connsiteY20" fmla="*/ 217924 h 433116"/>
                  <a:gd name="connsiteX21" fmla="*/ 169230 w 411468"/>
                  <a:gd name="connsiteY21" fmla="*/ 209029 h 433116"/>
                  <a:gd name="connsiteX22" fmla="*/ 169230 w 411468"/>
                  <a:gd name="connsiteY22" fmla="*/ 191239 h 433116"/>
                  <a:gd name="connsiteX23" fmla="*/ 142591 w 411468"/>
                  <a:gd name="connsiteY23" fmla="*/ 160107 h 433116"/>
                  <a:gd name="connsiteX24" fmla="*/ 142591 w 411468"/>
                  <a:gd name="connsiteY24" fmla="*/ 135647 h 433116"/>
                  <a:gd name="connsiteX25" fmla="*/ 131492 w 411468"/>
                  <a:gd name="connsiteY25" fmla="*/ 124528 h 433116"/>
                  <a:gd name="connsiteX26" fmla="*/ 131492 w 411468"/>
                  <a:gd name="connsiteY26" fmla="*/ 100067 h 433116"/>
                  <a:gd name="connsiteX27" fmla="*/ 140371 w 411468"/>
                  <a:gd name="connsiteY27" fmla="*/ 88949 h 433116"/>
                  <a:gd name="connsiteX28" fmla="*/ 127052 w 411468"/>
                  <a:gd name="connsiteY28" fmla="*/ 55593 h 433116"/>
                  <a:gd name="connsiteX29" fmla="*/ 195868 w 411468"/>
                  <a:gd name="connsiteY29" fmla="*/ 0 h 433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411468" h="433116">
                    <a:moveTo>
                      <a:pt x="195868" y="0"/>
                    </a:moveTo>
                    <a:cubicBezTo>
                      <a:pt x="213627" y="0"/>
                      <a:pt x="231386" y="4448"/>
                      <a:pt x="242485" y="15566"/>
                    </a:cubicBezTo>
                    <a:cubicBezTo>
                      <a:pt x="242485" y="15566"/>
                      <a:pt x="242485" y="15566"/>
                      <a:pt x="244705" y="15566"/>
                    </a:cubicBezTo>
                    <a:cubicBezTo>
                      <a:pt x="269124" y="15566"/>
                      <a:pt x="286883" y="35580"/>
                      <a:pt x="286883" y="57817"/>
                    </a:cubicBezTo>
                    <a:cubicBezTo>
                      <a:pt x="286883" y="71159"/>
                      <a:pt x="282443" y="82277"/>
                      <a:pt x="273563" y="91172"/>
                    </a:cubicBezTo>
                    <a:cubicBezTo>
                      <a:pt x="278003" y="91172"/>
                      <a:pt x="280223" y="95620"/>
                      <a:pt x="280223" y="100067"/>
                    </a:cubicBezTo>
                    <a:cubicBezTo>
                      <a:pt x="280223" y="100067"/>
                      <a:pt x="280223" y="100067"/>
                      <a:pt x="280223" y="124528"/>
                    </a:cubicBezTo>
                    <a:cubicBezTo>
                      <a:pt x="280223" y="128975"/>
                      <a:pt x="275783" y="135647"/>
                      <a:pt x="269124" y="135647"/>
                    </a:cubicBezTo>
                    <a:cubicBezTo>
                      <a:pt x="269124" y="135647"/>
                      <a:pt x="269124" y="135647"/>
                      <a:pt x="269124" y="160107"/>
                    </a:cubicBezTo>
                    <a:cubicBezTo>
                      <a:pt x="269124" y="175673"/>
                      <a:pt x="260244" y="189016"/>
                      <a:pt x="244705" y="191239"/>
                    </a:cubicBezTo>
                    <a:cubicBezTo>
                      <a:pt x="244705" y="191239"/>
                      <a:pt x="244705" y="191239"/>
                      <a:pt x="244705" y="209029"/>
                    </a:cubicBezTo>
                    <a:cubicBezTo>
                      <a:pt x="244705" y="209029"/>
                      <a:pt x="244705" y="209029"/>
                      <a:pt x="360138" y="217924"/>
                    </a:cubicBezTo>
                    <a:cubicBezTo>
                      <a:pt x="376232" y="251836"/>
                      <a:pt x="390661" y="285608"/>
                      <a:pt x="403460" y="319520"/>
                    </a:cubicBezTo>
                    <a:lnTo>
                      <a:pt x="411468" y="343974"/>
                    </a:lnTo>
                    <a:lnTo>
                      <a:pt x="367176" y="380517"/>
                    </a:lnTo>
                    <a:cubicBezTo>
                      <a:pt x="318022" y="413726"/>
                      <a:pt x="258766" y="433116"/>
                      <a:pt x="194980" y="433116"/>
                    </a:cubicBezTo>
                    <a:cubicBezTo>
                      <a:pt x="131195" y="433116"/>
                      <a:pt x="71939" y="413726"/>
                      <a:pt x="22784" y="380517"/>
                    </a:cubicBezTo>
                    <a:lnTo>
                      <a:pt x="0" y="361719"/>
                    </a:lnTo>
                    <a:lnTo>
                      <a:pt x="12694" y="322647"/>
                    </a:lnTo>
                    <a:cubicBezTo>
                      <a:pt x="25077" y="289083"/>
                      <a:pt x="38812" y="255727"/>
                      <a:pt x="53796" y="222371"/>
                    </a:cubicBezTo>
                    <a:cubicBezTo>
                      <a:pt x="53796" y="222371"/>
                      <a:pt x="53796" y="222371"/>
                      <a:pt x="53796" y="217924"/>
                    </a:cubicBezTo>
                    <a:cubicBezTo>
                      <a:pt x="53796" y="217924"/>
                      <a:pt x="53796" y="217924"/>
                      <a:pt x="169230" y="209029"/>
                    </a:cubicBezTo>
                    <a:cubicBezTo>
                      <a:pt x="169230" y="209029"/>
                      <a:pt x="169230" y="209029"/>
                      <a:pt x="169230" y="191239"/>
                    </a:cubicBezTo>
                    <a:cubicBezTo>
                      <a:pt x="153690" y="189016"/>
                      <a:pt x="142591" y="175673"/>
                      <a:pt x="142591" y="160107"/>
                    </a:cubicBezTo>
                    <a:cubicBezTo>
                      <a:pt x="142591" y="160107"/>
                      <a:pt x="142591" y="160107"/>
                      <a:pt x="142591" y="135647"/>
                    </a:cubicBezTo>
                    <a:cubicBezTo>
                      <a:pt x="135932" y="135647"/>
                      <a:pt x="131492" y="128975"/>
                      <a:pt x="131492" y="124528"/>
                    </a:cubicBezTo>
                    <a:cubicBezTo>
                      <a:pt x="131492" y="124528"/>
                      <a:pt x="131492" y="124528"/>
                      <a:pt x="131492" y="100067"/>
                    </a:cubicBezTo>
                    <a:cubicBezTo>
                      <a:pt x="131492" y="95620"/>
                      <a:pt x="135932" y="91172"/>
                      <a:pt x="140371" y="88949"/>
                    </a:cubicBezTo>
                    <a:cubicBezTo>
                      <a:pt x="131492" y="80054"/>
                      <a:pt x="127052" y="68935"/>
                      <a:pt x="127052" y="55593"/>
                    </a:cubicBezTo>
                    <a:cubicBezTo>
                      <a:pt x="127052" y="24461"/>
                      <a:pt x="158130" y="0"/>
                      <a:pt x="195868" y="0"/>
                    </a:cubicBezTo>
                    <a:close/>
                  </a:path>
                </a:pathLst>
              </a:custGeom>
              <a:solidFill>
                <a:schemeClr val="bg1">
                  <a:lumMod val="8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6494" tIns="149196" rIns="186494" bIns="149196" numCol="1" spcCol="0" rtlCol="0" fromWordArt="0" anchor="t" anchorCtr="0" forceAA="0" compatLnSpc="1">
                <a:prstTxWarp prst="textNoShape">
                  <a:avLst/>
                </a:prstTxWarp>
                <a:noAutofit/>
              </a:bodyPr>
              <a:lstStyle/>
              <a:p>
                <a:pPr algn="ctr" defTabSz="950846" fontAlgn="base">
                  <a:lnSpc>
                    <a:spcPct val="90000"/>
                  </a:lnSpc>
                  <a:spcBef>
                    <a:spcPct val="0"/>
                  </a:spcBef>
                  <a:spcAft>
                    <a:spcPct val="0"/>
                  </a:spcAft>
                </a:pPr>
                <a:endParaRPr lang="en-US" sz="2448" dirty="0" err="1">
                  <a:gradFill>
                    <a:gsLst>
                      <a:gs pos="0">
                        <a:srgbClr val="FFFFFF"/>
                      </a:gs>
                      <a:gs pos="100000">
                        <a:srgbClr val="FFFFFF"/>
                      </a:gs>
                    </a:gsLst>
                    <a:lin ang="5400000" scaled="0"/>
                  </a:gradFill>
                  <a:ea typeface="Segoe UI" pitchFamily="34" charset="0"/>
                  <a:cs typeface="Segoe UI" pitchFamily="34" charset="0"/>
                </a:endParaRPr>
              </a:p>
            </p:txBody>
          </p:sp>
        </p:grpSp>
        <p:sp>
          <p:nvSpPr>
            <p:cNvPr id="180" name="Oval 252"/>
            <p:cNvSpPr>
              <a:spLocks noChangeArrowheads="1"/>
            </p:cNvSpPr>
            <p:nvPr/>
          </p:nvSpPr>
          <p:spPr bwMode="auto">
            <a:xfrm>
              <a:off x="10033766" y="3853835"/>
              <a:ext cx="336474" cy="333443"/>
            </a:xfrm>
            <a:prstGeom prst="ellipse">
              <a:avLst/>
            </a:prstGeom>
            <a:solidFill>
              <a:srgbClr val="E81123"/>
            </a:solidFill>
            <a:ln w="15875" cap="flat">
              <a:noFill/>
              <a:prstDash val="solid"/>
              <a:miter lim="800000"/>
              <a:headEnd/>
              <a:tailEnd/>
            </a:ln>
          </p:spPr>
          <p:txBody>
            <a:bodyPr vert="horz" wrap="square" lIns="91414" tIns="93247" rIns="91414" bIns="45706" numCol="1" anchor="ctr" anchorCtr="0" compatLnSpc="1">
              <a:prstTxWarp prst="textNoShape">
                <a:avLst/>
              </a:prstTxWarp>
            </a:bodyPr>
            <a:lstStyle/>
            <a:p>
              <a:pPr algn="ctr" defTabSz="932418"/>
              <a:r>
                <a:rPr lang="en-US" sz="2448" dirty="0">
                  <a:solidFill>
                    <a:srgbClr val="FFFFFF"/>
                  </a:solidFill>
                  <a:sym typeface="Wingdings" panose="05000000000000000000" pitchFamily="2" charset="2"/>
                </a:rPr>
                <a:t></a:t>
              </a:r>
              <a:endParaRPr lang="en-US" sz="2448" dirty="0">
                <a:solidFill>
                  <a:srgbClr val="FFFFFF"/>
                </a:solidFill>
              </a:endParaRPr>
            </a:p>
          </p:txBody>
        </p:sp>
        <p:sp>
          <p:nvSpPr>
            <p:cNvPr id="181" name="Oval 252"/>
            <p:cNvSpPr>
              <a:spLocks noChangeArrowheads="1"/>
            </p:cNvSpPr>
            <p:nvPr/>
          </p:nvSpPr>
          <p:spPr bwMode="auto">
            <a:xfrm>
              <a:off x="11538318" y="3853835"/>
              <a:ext cx="336474" cy="333443"/>
            </a:xfrm>
            <a:prstGeom prst="ellipse">
              <a:avLst/>
            </a:prstGeom>
            <a:solidFill>
              <a:schemeClr val="bg1">
                <a:lumMod val="65000"/>
              </a:schemeClr>
            </a:solidFill>
            <a:ln w="15875" cap="flat">
              <a:noFill/>
              <a:prstDash val="solid"/>
              <a:miter lim="800000"/>
              <a:headEnd/>
              <a:tailEnd/>
            </a:ln>
          </p:spPr>
          <p:txBody>
            <a:bodyPr vert="horz" wrap="square" lIns="91414" tIns="46623" rIns="91414" bIns="45706" numCol="1" anchor="ctr" anchorCtr="0" compatLnSpc="1">
              <a:prstTxWarp prst="textNoShape">
                <a:avLst/>
              </a:prstTxWarp>
            </a:bodyPr>
            <a:lstStyle/>
            <a:p>
              <a:pPr algn="ctr" defTabSz="932418"/>
              <a:r>
                <a:rPr lang="en-US" sz="2448" dirty="0">
                  <a:solidFill>
                    <a:srgbClr val="FFFFFF"/>
                  </a:solidFill>
                  <a:sym typeface="Wingdings" panose="05000000000000000000" pitchFamily="2" charset="2"/>
                </a:rPr>
                <a:t></a:t>
              </a:r>
              <a:endParaRPr lang="en-US" sz="2448" dirty="0">
                <a:solidFill>
                  <a:srgbClr val="FFFFFF"/>
                </a:solidFill>
              </a:endParaRPr>
            </a:p>
          </p:txBody>
        </p:sp>
      </p:grpSp>
      <p:grpSp>
        <p:nvGrpSpPr>
          <p:cNvPr id="10" name="Group 9"/>
          <p:cNvGrpSpPr/>
          <p:nvPr/>
        </p:nvGrpSpPr>
        <p:grpSpPr>
          <a:xfrm>
            <a:off x="6171874" y="3977025"/>
            <a:ext cx="5492994" cy="382660"/>
            <a:chOff x="6488251" y="4273084"/>
            <a:chExt cx="5386541" cy="375244"/>
          </a:xfrm>
        </p:grpSpPr>
        <p:sp>
          <p:nvSpPr>
            <p:cNvPr id="184" name="Line 192"/>
            <p:cNvSpPr>
              <a:spLocks noChangeShapeType="1"/>
            </p:cNvSpPr>
            <p:nvPr/>
          </p:nvSpPr>
          <p:spPr bwMode="auto">
            <a:xfrm>
              <a:off x="8246254" y="4460706"/>
              <a:ext cx="3551167" cy="0"/>
            </a:xfrm>
            <a:prstGeom prst="line">
              <a:avLst/>
            </a:prstGeom>
            <a:noFill/>
            <a:ln w="15875" cap="flat">
              <a:solidFill>
                <a:srgbClr val="77777A"/>
              </a:solidFill>
              <a:prstDash val="solid"/>
              <a:miter lim="800000"/>
              <a:headEnd/>
              <a:tailEnd/>
            </a:ln>
            <a:extLst>
              <a:ext uri="{909E8E84-426E-40DD-AFC4-6F175D3DCCD1}">
                <a14:hiddenFill xmlns:a14="http://schemas.microsoft.com/office/drawing/2010/main">
                  <a:noFill/>
                </a14:hiddenFill>
              </a:ext>
            </a:extLst>
          </p:spPr>
          <p:txBody>
            <a:bodyPr vert="horz" wrap="square" lIns="91414" tIns="45706" rIns="91414" bIns="45706" numCol="1" anchor="t" anchorCtr="0" compatLnSpc="1">
              <a:prstTxWarp prst="textNoShape">
                <a:avLst/>
              </a:prstTxWarp>
            </a:bodyPr>
            <a:lstStyle/>
            <a:p>
              <a:pPr defTabSz="932418"/>
              <a:endParaRPr lang="en-US" sz="1598">
                <a:solidFill>
                  <a:srgbClr val="002050"/>
                </a:solidFill>
              </a:endParaRPr>
            </a:p>
          </p:txBody>
        </p:sp>
        <p:sp>
          <p:nvSpPr>
            <p:cNvPr id="185" name="Rectangle 238"/>
            <p:cNvSpPr>
              <a:spLocks noChangeArrowheads="1"/>
            </p:cNvSpPr>
            <p:nvPr/>
          </p:nvSpPr>
          <p:spPr bwMode="auto">
            <a:xfrm>
              <a:off x="6961270" y="4291727"/>
              <a:ext cx="886587" cy="3379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defTabSz="914049"/>
              <a:r>
                <a:rPr lang="en-US" altLang="en-US" sz="1098" dirty="0">
                  <a:gradFill>
                    <a:gsLst>
                      <a:gs pos="0">
                        <a:srgbClr val="002050"/>
                      </a:gs>
                      <a:gs pos="62000">
                        <a:srgbClr val="002050"/>
                      </a:gs>
                    </a:gsLst>
                    <a:lin ang="5400000" scaled="0"/>
                  </a:gradFill>
                  <a:latin typeface="Segoe UI Semibold" panose="020B0702040204020203" pitchFamily="34" charset="0"/>
                  <a:cs typeface="Segoe UI Semibold" panose="020B0702040204020203" pitchFamily="34" charset="0"/>
                </a:rPr>
                <a:t>Storage</a:t>
              </a:r>
            </a:p>
            <a:p>
              <a:pPr defTabSz="914049"/>
              <a:r>
                <a:rPr lang="en-US" altLang="en-US" sz="1098" dirty="0">
                  <a:gradFill>
                    <a:gsLst>
                      <a:gs pos="0">
                        <a:srgbClr val="002050"/>
                      </a:gs>
                      <a:gs pos="62000">
                        <a:srgbClr val="002050"/>
                      </a:gs>
                    </a:gsLst>
                    <a:lin ang="5400000" scaled="0"/>
                  </a:gradFill>
                  <a:latin typeface="Segoe UI Semibold" panose="020B0702040204020203" pitchFamily="34" charset="0"/>
                  <a:cs typeface="Segoe UI Semibold" panose="020B0702040204020203" pitchFamily="34" charset="0"/>
                </a:rPr>
                <a:t>Administrator</a:t>
              </a:r>
            </a:p>
          </p:txBody>
        </p:sp>
        <p:grpSp>
          <p:nvGrpSpPr>
            <p:cNvPr id="188" name="Group 187"/>
            <p:cNvGrpSpPr/>
            <p:nvPr/>
          </p:nvGrpSpPr>
          <p:grpSpPr>
            <a:xfrm>
              <a:off x="6488251" y="4273084"/>
              <a:ext cx="375244" cy="375244"/>
              <a:chOff x="5568876" y="2203429"/>
              <a:chExt cx="615965" cy="615965"/>
            </a:xfrm>
          </p:grpSpPr>
          <p:sp>
            <p:nvSpPr>
              <p:cNvPr id="191" name="Oval 190"/>
              <p:cNvSpPr/>
              <p:nvPr/>
            </p:nvSpPr>
            <p:spPr bwMode="auto">
              <a:xfrm>
                <a:off x="5568876" y="2203429"/>
                <a:ext cx="615965" cy="615965"/>
              </a:xfrm>
              <a:prstGeom prst="ellipse">
                <a:avLst/>
              </a:prstGeom>
              <a:solidFill>
                <a:schemeClr val="bg1">
                  <a:lumMod val="9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6494" tIns="149196" rIns="186494" bIns="149196" numCol="1" spcCol="0" rtlCol="0" fromWordArt="0" anchor="t" anchorCtr="0" forceAA="0" compatLnSpc="1">
                <a:prstTxWarp prst="textNoShape">
                  <a:avLst/>
                </a:prstTxWarp>
                <a:noAutofit/>
              </a:bodyPr>
              <a:lstStyle/>
              <a:p>
                <a:pPr algn="ctr" defTabSz="950846" fontAlgn="base">
                  <a:lnSpc>
                    <a:spcPct val="90000"/>
                  </a:lnSpc>
                  <a:spcBef>
                    <a:spcPct val="0"/>
                  </a:spcBef>
                  <a:spcAft>
                    <a:spcPct val="0"/>
                  </a:spcAft>
                </a:pPr>
                <a:endParaRPr lang="en-US" sz="2448" dirty="0" err="1">
                  <a:gradFill>
                    <a:gsLst>
                      <a:gs pos="0">
                        <a:srgbClr val="FFFFFF"/>
                      </a:gs>
                      <a:gs pos="100000">
                        <a:srgbClr val="FFFFFF"/>
                      </a:gs>
                    </a:gsLst>
                    <a:lin ang="5400000" scaled="0"/>
                  </a:gradFill>
                  <a:ea typeface="Segoe UI" pitchFamily="34" charset="0"/>
                  <a:cs typeface="Segoe UI" pitchFamily="34" charset="0"/>
                </a:endParaRPr>
              </a:p>
            </p:txBody>
          </p:sp>
          <p:sp>
            <p:nvSpPr>
              <p:cNvPr id="192" name="Freeform 108"/>
              <p:cNvSpPr/>
              <p:nvPr/>
            </p:nvSpPr>
            <p:spPr bwMode="auto">
              <a:xfrm>
                <a:off x="5671124" y="2386278"/>
                <a:ext cx="411468" cy="433116"/>
              </a:xfrm>
              <a:custGeom>
                <a:avLst/>
                <a:gdLst>
                  <a:gd name="connsiteX0" fmla="*/ 195868 w 411468"/>
                  <a:gd name="connsiteY0" fmla="*/ 0 h 433116"/>
                  <a:gd name="connsiteX1" fmla="*/ 242485 w 411468"/>
                  <a:gd name="connsiteY1" fmla="*/ 15566 h 433116"/>
                  <a:gd name="connsiteX2" fmla="*/ 244705 w 411468"/>
                  <a:gd name="connsiteY2" fmla="*/ 15566 h 433116"/>
                  <a:gd name="connsiteX3" fmla="*/ 286883 w 411468"/>
                  <a:gd name="connsiteY3" fmla="*/ 57817 h 433116"/>
                  <a:gd name="connsiteX4" fmla="*/ 273563 w 411468"/>
                  <a:gd name="connsiteY4" fmla="*/ 91172 h 433116"/>
                  <a:gd name="connsiteX5" fmla="*/ 280223 w 411468"/>
                  <a:gd name="connsiteY5" fmla="*/ 100067 h 433116"/>
                  <a:gd name="connsiteX6" fmla="*/ 280223 w 411468"/>
                  <a:gd name="connsiteY6" fmla="*/ 124528 h 433116"/>
                  <a:gd name="connsiteX7" fmla="*/ 269124 w 411468"/>
                  <a:gd name="connsiteY7" fmla="*/ 135647 h 433116"/>
                  <a:gd name="connsiteX8" fmla="*/ 269124 w 411468"/>
                  <a:gd name="connsiteY8" fmla="*/ 160107 h 433116"/>
                  <a:gd name="connsiteX9" fmla="*/ 244705 w 411468"/>
                  <a:gd name="connsiteY9" fmla="*/ 191239 h 433116"/>
                  <a:gd name="connsiteX10" fmla="*/ 244705 w 411468"/>
                  <a:gd name="connsiteY10" fmla="*/ 209029 h 433116"/>
                  <a:gd name="connsiteX11" fmla="*/ 360138 w 411468"/>
                  <a:gd name="connsiteY11" fmla="*/ 217924 h 433116"/>
                  <a:gd name="connsiteX12" fmla="*/ 403460 w 411468"/>
                  <a:gd name="connsiteY12" fmla="*/ 319520 h 433116"/>
                  <a:gd name="connsiteX13" fmla="*/ 411468 w 411468"/>
                  <a:gd name="connsiteY13" fmla="*/ 343974 h 433116"/>
                  <a:gd name="connsiteX14" fmla="*/ 367176 w 411468"/>
                  <a:gd name="connsiteY14" fmla="*/ 380517 h 433116"/>
                  <a:gd name="connsiteX15" fmla="*/ 194980 w 411468"/>
                  <a:gd name="connsiteY15" fmla="*/ 433116 h 433116"/>
                  <a:gd name="connsiteX16" fmla="*/ 22784 w 411468"/>
                  <a:gd name="connsiteY16" fmla="*/ 380517 h 433116"/>
                  <a:gd name="connsiteX17" fmla="*/ 0 w 411468"/>
                  <a:gd name="connsiteY17" fmla="*/ 361719 h 433116"/>
                  <a:gd name="connsiteX18" fmla="*/ 12694 w 411468"/>
                  <a:gd name="connsiteY18" fmla="*/ 322647 h 433116"/>
                  <a:gd name="connsiteX19" fmla="*/ 53796 w 411468"/>
                  <a:gd name="connsiteY19" fmla="*/ 222371 h 433116"/>
                  <a:gd name="connsiteX20" fmla="*/ 53796 w 411468"/>
                  <a:gd name="connsiteY20" fmla="*/ 217924 h 433116"/>
                  <a:gd name="connsiteX21" fmla="*/ 169230 w 411468"/>
                  <a:gd name="connsiteY21" fmla="*/ 209029 h 433116"/>
                  <a:gd name="connsiteX22" fmla="*/ 169230 w 411468"/>
                  <a:gd name="connsiteY22" fmla="*/ 191239 h 433116"/>
                  <a:gd name="connsiteX23" fmla="*/ 142591 w 411468"/>
                  <a:gd name="connsiteY23" fmla="*/ 160107 h 433116"/>
                  <a:gd name="connsiteX24" fmla="*/ 142591 w 411468"/>
                  <a:gd name="connsiteY24" fmla="*/ 135647 h 433116"/>
                  <a:gd name="connsiteX25" fmla="*/ 131492 w 411468"/>
                  <a:gd name="connsiteY25" fmla="*/ 124528 h 433116"/>
                  <a:gd name="connsiteX26" fmla="*/ 131492 w 411468"/>
                  <a:gd name="connsiteY26" fmla="*/ 100067 h 433116"/>
                  <a:gd name="connsiteX27" fmla="*/ 140371 w 411468"/>
                  <a:gd name="connsiteY27" fmla="*/ 88949 h 433116"/>
                  <a:gd name="connsiteX28" fmla="*/ 127052 w 411468"/>
                  <a:gd name="connsiteY28" fmla="*/ 55593 h 433116"/>
                  <a:gd name="connsiteX29" fmla="*/ 195868 w 411468"/>
                  <a:gd name="connsiteY29" fmla="*/ 0 h 433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411468" h="433116">
                    <a:moveTo>
                      <a:pt x="195868" y="0"/>
                    </a:moveTo>
                    <a:cubicBezTo>
                      <a:pt x="213627" y="0"/>
                      <a:pt x="231386" y="4448"/>
                      <a:pt x="242485" y="15566"/>
                    </a:cubicBezTo>
                    <a:cubicBezTo>
                      <a:pt x="242485" y="15566"/>
                      <a:pt x="242485" y="15566"/>
                      <a:pt x="244705" y="15566"/>
                    </a:cubicBezTo>
                    <a:cubicBezTo>
                      <a:pt x="269124" y="15566"/>
                      <a:pt x="286883" y="35580"/>
                      <a:pt x="286883" y="57817"/>
                    </a:cubicBezTo>
                    <a:cubicBezTo>
                      <a:pt x="286883" y="71159"/>
                      <a:pt x="282443" y="82277"/>
                      <a:pt x="273563" y="91172"/>
                    </a:cubicBezTo>
                    <a:cubicBezTo>
                      <a:pt x="278003" y="91172"/>
                      <a:pt x="280223" y="95620"/>
                      <a:pt x="280223" y="100067"/>
                    </a:cubicBezTo>
                    <a:cubicBezTo>
                      <a:pt x="280223" y="100067"/>
                      <a:pt x="280223" y="100067"/>
                      <a:pt x="280223" y="124528"/>
                    </a:cubicBezTo>
                    <a:cubicBezTo>
                      <a:pt x="280223" y="128975"/>
                      <a:pt x="275783" y="135647"/>
                      <a:pt x="269124" y="135647"/>
                    </a:cubicBezTo>
                    <a:cubicBezTo>
                      <a:pt x="269124" y="135647"/>
                      <a:pt x="269124" y="135647"/>
                      <a:pt x="269124" y="160107"/>
                    </a:cubicBezTo>
                    <a:cubicBezTo>
                      <a:pt x="269124" y="175673"/>
                      <a:pt x="260244" y="189016"/>
                      <a:pt x="244705" y="191239"/>
                    </a:cubicBezTo>
                    <a:cubicBezTo>
                      <a:pt x="244705" y="191239"/>
                      <a:pt x="244705" y="191239"/>
                      <a:pt x="244705" y="209029"/>
                    </a:cubicBezTo>
                    <a:cubicBezTo>
                      <a:pt x="244705" y="209029"/>
                      <a:pt x="244705" y="209029"/>
                      <a:pt x="360138" y="217924"/>
                    </a:cubicBezTo>
                    <a:cubicBezTo>
                      <a:pt x="376232" y="251836"/>
                      <a:pt x="390661" y="285608"/>
                      <a:pt x="403460" y="319520"/>
                    </a:cubicBezTo>
                    <a:lnTo>
                      <a:pt x="411468" y="343974"/>
                    </a:lnTo>
                    <a:lnTo>
                      <a:pt x="367176" y="380517"/>
                    </a:lnTo>
                    <a:cubicBezTo>
                      <a:pt x="318022" y="413726"/>
                      <a:pt x="258766" y="433116"/>
                      <a:pt x="194980" y="433116"/>
                    </a:cubicBezTo>
                    <a:cubicBezTo>
                      <a:pt x="131195" y="433116"/>
                      <a:pt x="71939" y="413726"/>
                      <a:pt x="22784" y="380517"/>
                    </a:cubicBezTo>
                    <a:lnTo>
                      <a:pt x="0" y="361719"/>
                    </a:lnTo>
                    <a:lnTo>
                      <a:pt x="12694" y="322647"/>
                    </a:lnTo>
                    <a:cubicBezTo>
                      <a:pt x="25077" y="289083"/>
                      <a:pt x="38812" y="255727"/>
                      <a:pt x="53796" y="222371"/>
                    </a:cubicBezTo>
                    <a:cubicBezTo>
                      <a:pt x="53796" y="222371"/>
                      <a:pt x="53796" y="222371"/>
                      <a:pt x="53796" y="217924"/>
                    </a:cubicBezTo>
                    <a:cubicBezTo>
                      <a:pt x="53796" y="217924"/>
                      <a:pt x="53796" y="217924"/>
                      <a:pt x="169230" y="209029"/>
                    </a:cubicBezTo>
                    <a:cubicBezTo>
                      <a:pt x="169230" y="209029"/>
                      <a:pt x="169230" y="209029"/>
                      <a:pt x="169230" y="191239"/>
                    </a:cubicBezTo>
                    <a:cubicBezTo>
                      <a:pt x="153690" y="189016"/>
                      <a:pt x="142591" y="175673"/>
                      <a:pt x="142591" y="160107"/>
                    </a:cubicBezTo>
                    <a:cubicBezTo>
                      <a:pt x="142591" y="160107"/>
                      <a:pt x="142591" y="160107"/>
                      <a:pt x="142591" y="135647"/>
                    </a:cubicBezTo>
                    <a:cubicBezTo>
                      <a:pt x="135932" y="135647"/>
                      <a:pt x="131492" y="128975"/>
                      <a:pt x="131492" y="124528"/>
                    </a:cubicBezTo>
                    <a:cubicBezTo>
                      <a:pt x="131492" y="124528"/>
                      <a:pt x="131492" y="124528"/>
                      <a:pt x="131492" y="100067"/>
                    </a:cubicBezTo>
                    <a:cubicBezTo>
                      <a:pt x="131492" y="95620"/>
                      <a:pt x="135932" y="91172"/>
                      <a:pt x="140371" y="88949"/>
                    </a:cubicBezTo>
                    <a:cubicBezTo>
                      <a:pt x="131492" y="80054"/>
                      <a:pt x="127052" y="68935"/>
                      <a:pt x="127052" y="55593"/>
                    </a:cubicBezTo>
                    <a:cubicBezTo>
                      <a:pt x="127052" y="24461"/>
                      <a:pt x="158130" y="0"/>
                      <a:pt x="195868" y="0"/>
                    </a:cubicBezTo>
                    <a:close/>
                  </a:path>
                </a:pathLst>
              </a:custGeom>
              <a:solidFill>
                <a:schemeClr val="bg1">
                  <a:lumMod val="8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6494" tIns="149196" rIns="186494" bIns="149196" numCol="1" spcCol="0" rtlCol="0" fromWordArt="0" anchor="t" anchorCtr="0" forceAA="0" compatLnSpc="1">
                <a:prstTxWarp prst="textNoShape">
                  <a:avLst/>
                </a:prstTxWarp>
                <a:noAutofit/>
              </a:bodyPr>
              <a:lstStyle/>
              <a:p>
                <a:pPr algn="ctr" defTabSz="950846" fontAlgn="base">
                  <a:lnSpc>
                    <a:spcPct val="90000"/>
                  </a:lnSpc>
                  <a:spcBef>
                    <a:spcPct val="0"/>
                  </a:spcBef>
                  <a:spcAft>
                    <a:spcPct val="0"/>
                  </a:spcAft>
                </a:pPr>
                <a:endParaRPr lang="en-US" sz="2448" dirty="0" err="1">
                  <a:gradFill>
                    <a:gsLst>
                      <a:gs pos="0">
                        <a:srgbClr val="FFFFFF"/>
                      </a:gs>
                      <a:gs pos="100000">
                        <a:srgbClr val="FFFFFF"/>
                      </a:gs>
                    </a:gsLst>
                    <a:lin ang="5400000" scaled="0"/>
                  </a:gradFill>
                  <a:ea typeface="Segoe UI" pitchFamily="34" charset="0"/>
                  <a:cs typeface="Segoe UI" pitchFamily="34" charset="0"/>
                </a:endParaRPr>
              </a:p>
            </p:txBody>
          </p:sp>
        </p:grpSp>
        <p:sp>
          <p:nvSpPr>
            <p:cNvPr id="189" name="Oval 252"/>
            <p:cNvSpPr>
              <a:spLocks noChangeArrowheads="1"/>
            </p:cNvSpPr>
            <p:nvPr/>
          </p:nvSpPr>
          <p:spPr bwMode="auto">
            <a:xfrm>
              <a:off x="10038656" y="4293985"/>
              <a:ext cx="336474" cy="333443"/>
            </a:xfrm>
            <a:prstGeom prst="ellipse">
              <a:avLst/>
            </a:prstGeom>
            <a:solidFill>
              <a:srgbClr val="E81123"/>
            </a:solidFill>
            <a:ln w="15875" cap="flat">
              <a:noFill/>
              <a:prstDash val="solid"/>
              <a:miter lim="800000"/>
              <a:headEnd/>
              <a:tailEnd/>
            </a:ln>
          </p:spPr>
          <p:txBody>
            <a:bodyPr vert="horz" wrap="square" lIns="91414" tIns="93247" rIns="91414" bIns="45706" numCol="1" anchor="ctr" anchorCtr="0" compatLnSpc="1">
              <a:prstTxWarp prst="textNoShape">
                <a:avLst/>
              </a:prstTxWarp>
            </a:bodyPr>
            <a:lstStyle/>
            <a:p>
              <a:pPr algn="ctr" defTabSz="932418"/>
              <a:r>
                <a:rPr lang="en-US" sz="2448" dirty="0">
                  <a:solidFill>
                    <a:srgbClr val="FFFFFF"/>
                  </a:solidFill>
                  <a:sym typeface="Wingdings" panose="05000000000000000000" pitchFamily="2" charset="2"/>
                </a:rPr>
                <a:t></a:t>
              </a:r>
              <a:endParaRPr lang="en-US" sz="2448" dirty="0">
                <a:solidFill>
                  <a:srgbClr val="FFFFFF"/>
                </a:solidFill>
              </a:endParaRPr>
            </a:p>
          </p:txBody>
        </p:sp>
        <p:sp>
          <p:nvSpPr>
            <p:cNvPr id="190" name="Oval 252"/>
            <p:cNvSpPr>
              <a:spLocks noChangeArrowheads="1"/>
            </p:cNvSpPr>
            <p:nvPr/>
          </p:nvSpPr>
          <p:spPr bwMode="auto">
            <a:xfrm>
              <a:off x="11538318" y="4293985"/>
              <a:ext cx="336474" cy="333443"/>
            </a:xfrm>
            <a:prstGeom prst="ellipse">
              <a:avLst/>
            </a:prstGeom>
            <a:solidFill>
              <a:schemeClr val="bg1">
                <a:lumMod val="65000"/>
              </a:schemeClr>
            </a:solidFill>
            <a:ln w="15875" cap="flat">
              <a:noFill/>
              <a:prstDash val="solid"/>
              <a:miter lim="800000"/>
              <a:headEnd/>
              <a:tailEnd/>
            </a:ln>
          </p:spPr>
          <p:txBody>
            <a:bodyPr vert="horz" wrap="square" lIns="91414" tIns="46623" rIns="91414" bIns="45706" numCol="1" anchor="ctr" anchorCtr="0" compatLnSpc="1">
              <a:prstTxWarp prst="textNoShape">
                <a:avLst/>
              </a:prstTxWarp>
            </a:bodyPr>
            <a:lstStyle/>
            <a:p>
              <a:pPr algn="ctr" defTabSz="932418"/>
              <a:r>
                <a:rPr lang="en-US" sz="2448" dirty="0">
                  <a:solidFill>
                    <a:srgbClr val="FFFFFF"/>
                  </a:solidFill>
                  <a:sym typeface="Wingdings" panose="05000000000000000000" pitchFamily="2" charset="2"/>
                </a:rPr>
                <a:t></a:t>
              </a:r>
              <a:endParaRPr lang="en-US" sz="2448" dirty="0">
                <a:solidFill>
                  <a:srgbClr val="FFFFFF"/>
                </a:solidFill>
              </a:endParaRPr>
            </a:p>
          </p:txBody>
        </p:sp>
        <p:sp>
          <p:nvSpPr>
            <p:cNvPr id="233" name="Oval 252"/>
            <p:cNvSpPr>
              <a:spLocks noChangeArrowheads="1"/>
            </p:cNvSpPr>
            <p:nvPr/>
          </p:nvSpPr>
          <p:spPr bwMode="auto">
            <a:xfrm>
              <a:off x="8538993" y="4293985"/>
              <a:ext cx="336474" cy="333443"/>
            </a:xfrm>
            <a:prstGeom prst="ellipse">
              <a:avLst/>
            </a:prstGeom>
            <a:solidFill>
              <a:schemeClr val="bg1">
                <a:lumMod val="65000"/>
              </a:schemeClr>
            </a:solidFill>
            <a:ln w="15875" cap="flat">
              <a:noFill/>
              <a:prstDash val="solid"/>
              <a:miter lim="800000"/>
              <a:headEnd/>
              <a:tailEnd/>
            </a:ln>
          </p:spPr>
          <p:txBody>
            <a:bodyPr vert="horz" wrap="square" lIns="91414" tIns="46623" rIns="91414" bIns="45706" numCol="1" anchor="ctr" anchorCtr="0" compatLnSpc="1">
              <a:prstTxWarp prst="textNoShape">
                <a:avLst/>
              </a:prstTxWarp>
            </a:bodyPr>
            <a:lstStyle/>
            <a:p>
              <a:pPr algn="ctr" defTabSz="932418"/>
              <a:r>
                <a:rPr lang="en-US" sz="2448" dirty="0">
                  <a:solidFill>
                    <a:srgbClr val="FFFFFF"/>
                  </a:solidFill>
                  <a:sym typeface="Wingdings" panose="05000000000000000000" pitchFamily="2" charset="2"/>
                </a:rPr>
                <a:t></a:t>
              </a:r>
              <a:endParaRPr lang="en-US" sz="2448" dirty="0">
                <a:solidFill>
                  <a:srgbClr val="FFFFFF"/>
                </a:solidFill>
              </a:endParaRPr>
            </a:p>
          </p:txBody>
        </p:sp>
      </p:grpSp>
      <p:grpSp>
        <p:nvGrpSpPr>
          <p:cNvPr id="11" name="Group 10"/>
          <p:cNvGrpSpPr/>
          <p:nvPr/>
        </p:nvGrpSpPr>
        <p:grpSpPr>
          <a:xfrm>
            <a:off x="6171874" y="4424065"/>
            <a:ext cx="5492994" cy="382660"/>
            <a:chOff x="6488251" y="4713234"/>
            <a:chExt cx="5386541" cy="375244"/>
          </a:xfrm>
        </p:grpSpPr>
        <p:sp>
          <p:nvSpPr>
            <p:cNvPr id="194" name="Line 192"/>
            <p:cNvSpPr>
              <a:spLocks noChangeShapeType="1"/>
            </p:cNvSpPr>
            <p:nvPr/>
          </p:nvSpPr>
          <p:spPr bwMode="auto">
            <a:xfrm>
              <a:off x="8246254" y="4900856"/>
              <a:ext cx="3551167" cy="0"/>
            </a:xfrm>
            <a:prstGeom prst="line">
              <a:avLst/>
            </a:prstGeom>
            <a:noFill/>
            <a:ln w="15875" cap="flat">
              <a:solidFill>
                <a:srgbClr val="77777A"/>
              </a:solidFill>
              <a:prstDash val="solid"/>
              <a:miter lim="800000"/>
              <a:headEnd/>
              <a:tailEnd/>
            </a:ln>
            <a:extLst>
              <a:ext uri="{909E8E84-426E-40DD-AFC4-6F175D3DCCD1}">
                <a14:hiddenFill xmlns:a14="http://schemas.microsoft.com/office/drawing/2010/main">
                  <a:noFill/>
                </a14:hiddenFill>
              </a:ext>
            </a:extLst>
          </p:spPr>
          <p:txBody>
            <a:bodyPr vert="horz" wrap="square" lIns="91414" tIns="45706" rIns="91414" bIns="45706" numCol="1" anchor="t" anchorCtr="0" compatLnSpc="1">
              <a:prstTxWarp prst="textNoShape">
                <a:avLst/>
              </a:prstTxWarp>
            </a:bodyPr>
            <a:lstStyle/>
            <a:p>
              <a:pPr defTabSz="932418"/>
              <a:endParaRPr lang="en-US" sz="1598">
                <a:solidFill>
                  <a:srgbClr val="002050"/>
                </a:solidFill>
              </a:endParaRPr>
            </a:p>
          </p:txBody>
        </p:sp>
        <p:sp>
          <p:nvSpPr>
            <p:cNvPr id="195" name="Rectangle 238"/>
            <p:cNvSpPr>
              <a:spLocks noChangeArrowheads="1"/>
            </p:cNvSpPr>
            <p:nvPr/>
          </p:nvSpPr>
          <p:spPr bwMode="auto">
            <a:xfrm>
              <a:off x="6961270" y="4731877"/>
              <a:ext cx="886587" cy="3379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defTabSz="914049"/>
              <a:r>
                <a:rPr lang="en-US" altLang="en-US" sz="1098" dirty="0">
                  <a:gradFill>
                    <a:gsLst>
                      <a:gs pos="0">
                        <a:srgbClr val="002050"/>
                      </a:gs>
                      <a:gs pos="62000">
                        <a:srgbClr val="002050"/>
                      </a:gs>
                    </a:gsLst>
                    <a:lin ang="5400000" scaled="0"/>
                  </a:gradFill>
                  <a:latin typeface="Segoe UI Semibold" panose="020B0702040204020203" pitchFamily="34" charset="0"/>
                  <a:cs typeface="Segoe UI Semibold" panose="020B0702040204020203" pitchFamily="34" charset="0"/>
                </a:rPr>
                <a:t>Network</a:t>
              </a:r>
            </a:p>
            <a:p>
              <a:pPr defTabSz="914049"/>
              <a:r>
                <a:rPr lang="en-US" altLang="en-US" sz="1098" dirty="0">
                  <a:gradFill>
                    <a:gsLst>
                      <a:gs pos="0">
                        <a:srgbClr val="002050"/>
                      </a:gs>
                      <a:gs pos="62000">
                        <a:srgbClr val="002050"/>
                      </a:gs>
                    </a:gsLst>
                    <a:lin ang="5400000" scaled="0"/>
                  </a:gradFill>
                  <a:latin typeface="Segoe UI Semibold" panose="020B0702040204020203" pitchFamily="34" charset="0"/>
                  <a:cs typeface="Segoe UI Semibold" panose="020B0702040204020203" pitchFamily="34" charset="0"/>
                </a:rPr>
                <a:t>Administrator</a:t>
              </a:r>
            </a:p>
          </p:txBody>
        </p:sp>
        <p:grpSp>
          <p:nvGrpSpPr>
            <p:cNvPr id="198" name="Group 197"/>
            <p:cNvGrpSpPr/>
            <p:nvPr/>
          </p:nvGrpSpPr>
          <p:grpSpPr>
            <a:xfrm>
              <a:off x="6488251" y="4713234"/>
              <a:ext cx="375244" cy="375244"/>
              <a:chOff x="5568876" y="2203429"/>
              <a:chExt cx="615965" cy="615965"/>
            </a:xfrm>
          </p:grpSpPr>
          <p:sp>
            <p:nvSpPr>
              <p:cNvPr id="201" name="Oval 200"/>
              <p:cNvSpPr/>
              <p:nvPr/>
            </p:nvSpPr>
            <p:spPr bwMode="auto">
              <a:xfrm>
                <a:off x="5568876" y="2203429"/>
                <a:ext cx="615965" cy="615965"/>
              </a:xfrm>
              <a:prstGeom prst="ellipse">
                <a:avLst/>
              </a:prstGeom>
              <a:solidFill>
                <a:schemeClr val="bg1">
                  <a:lumMod val="9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6494" tIns="149196" rIns="186494" bIns="149196" numCol="1" spcCol="0" rtlCol="0" fromWordArt="0" anchor="t" anchorCtr="0" forceAA="0" compatLnSpc="1">
                <a:prstTxWarp prst="textNoShape">
                  <a:avLst/>
                </a:prstTxWarp>
                <a:noAutofit/>
              </a:bodyPr>
              <a:lstStyle/>
              <a:p>
                <a:pPr algn="ctr" defTabSz="950846" fontAlgn="base">
                  <a:lnSpc>
                    <a:spcPct val="90000"/>
                  </a:lnSpc>
                  <a:spcBef>
                    <a:spcPct val="0"/>
                  </a:spcBef>
                  <a:spcAft>
                    <a:spcPct val="0"/>
                  </a:spcAft>
                </a:pPr>
                <a:endParaRPr lang="en-US" sz="2448" dirty="0" err="1">
                  <a:gradFill>
                    <a:gsLst>
                      <a:gs pos="0">
                        <a:srgbClr val="FFFFFF"/>
                      </a:gs>
                      <a:gs pos="100000">
                        <a:srgbClr val="FFFFFF"/>
                      </a:gs>
                    </a:gsLst>
                    <a:lin ang="5400000" scaled="0"/>
                  </a:gradFill>
                  <a:ea typeface="Segoe UI" pitchFamily="34" charset="0"/>
                  <a:cs typeface="Segoe UI" pitchFamily="34" charset="0"/>
                </a:endParaRPr>
              </a:p>
            </p:txBody>
          </p:sp>
          <p:sp>
            <p:nvSpPr>
              <p:cNvPr id="202" name="Freeform 108"/>
              <p:cNvSpPr/>
              <p:nvPr/>
            </p:nvSpPr>
            <p:spPr bwMode="auto">
              <a:xfrm>
                <a:off x="5671124" y="2386278"/>
                <a:ext cx="411468" cy="433116"/>
              </a:xfrm>
              <a:custGeom>
                <a:avLst/>
                <a:gdLst>
                  <a:gd name="connsiteX0" fmla="*/ 195868 w 411468"/>
                  <a:gd name="connsiteY0" fmla="*/ 0 h 433116"/>
                  <a:gd name="connsiteX1" fmla="*/ 242485 w 411468"/>
                  <a:gd name="connsiteY1" fmla="*/ 15566 h 433116"/>
                  <a:gd name="connsiteX2" fmla="*/ 244705 w 411468"/>
                  <a:gd name="connsiteY2" fmla="*/ 15566 h 433116"/>
                  <a:gd name="connsiteX3" fmla="*/ 286883 w 411468"/>
                  <a:gd name="connsiteY3" fmla="*/ 57817 h 433116"/>
                  <a:gd name="connsiteX4" fmla="*/ 273563 w 411468"/>
                  <a:gd name="connsiteY4" fmla="*/ 91172 h 433116"/>
                  <a:gd name="connsiteX5" fmla="*/ 280223 w 411468"/>
                  <a:gd name="connsiteY5" fmla="*/ 100067 h 433116"/>
                  <a:gd name="connsiteX6" fmla="*/ 280223 w 411468"/>
                  <a:gd name="connsiteY6" fmla="*/ 124528 h 433116"/>
                  <a:gd name="connsiteX7" fmla="*/ 269124 w 411468"/>
                  <a:gd name="connsiteY7" fmla="*/ 135647 h 433116"/>
                  <a:gd name="connsiteX8" fmla="*/ 269124 w 411468"/>
                  <a:gd name="connsiteY8" fmla="*/ 160107 h 433116"/>
                  <a:gd name="connsiteX9" fmla="*/ 244705 w 411468"/>
                  <a:gd name="connsiteY9" fmla="*/ 191239 h 433116"/>
                  <a:gd name="connsiteX10" fmla="*/ 244705 w 411468"/>
                  <a:gd name="connsiteY10" fmla="*/ 209029 h 433116"/>
                  <a:gd name="connsiteX11" fmla="*/ 360138 w 411468"/>
                  <a:gd name="connsiteY11" fmla="*/ 217924 h 433116"/>
                  <a:gd name="connsiteX12" fmla="*/ 403460 w 411468"/>
                  <a:gd name="connsiteY12" fmla="*/ 319520 h 433116"/>
                  <a:gd name="connsiteX13" fmla="*/ 411468 w 411468"/>
                  <a:gd name="connsiteY13" fmla="*/ 343974 h 433116"/>
                  <a:gd name="connsiteX14" fmla="*/ 367176 w 411468"/>
                  <a:gd name="connsiteY14" fmla="*/ 380517 h 433116"/>
                  <a:gd name="connsiteX15" fmla="*/ 194980 w 411468"/>
                  <a:gd name="connsiteY15" fmla="*/ 433116 h 433116"/>
                  <a:gd name="connsiteX16" fmla="*/ 22784 w 411468"/>
                  <a:gd name="connsiteY16" fmla="*/ 380517 h 433116"/>
                  <a:gd name="connsiteX17" fmla="*/ 0 w 411468"/>
                  <a:gd name="connsiteY17" fmla="*/ 361719 h 433116"/>
                  <a:gd name="connsiteX18" fmla="*/ 12694 w 411468"/>
                  <a:gd name="connsiteY18" fmla="*/ 322647 h 433116"/>
                  <a:gd name="connsiteX19" fmla="*/ 53796 w 411468"/>
                  <a:gd name="connsiteY19" fmla="*/ 222371 h 433116"/>
                  <a:gd name="connsiteX20" fmla="*/ 53796 w 411468"/>
                  <a:gd name="connsiteY20" fmla="*/ 217924 h 433116"/>
                  <a:gd name="connsiteX21" fmla="*/ 169230 w 411468"/>
                  <a:gd name="connsiteY21" fmla="*/ 209029 h 433116"/>
                  <a:gd name="connsiteX22" fmla="*/ 169230 w 411468"/>
                  <a:gd name="connsiteY22" fmla="*/ 191239 h 433116"/>
                  <a:gd name="connsiteX23" fmla="*/ 142591 w 411468"/>
                  <a:gd name="connsiteY23" fmla="*/ 160107 h 433116"/>
                  <a:gd name="connsiteX24" fmla="*/ 142591 w 411468"/>
                  <a:gd name="connsiteY24" fmla="*/ 135647 h 433116"/>
                  <a:gd name="connsiteX25" fmla="*/ 131492 w 411468"/>
                  <a:gd name="connsiteY25" fmla="*/ 124528 h 433116"/>
                  <a:gd name="connsiteX26" fmla="*/ 131492 w 411468"/>
                  <a:gd name="connsiteY26" fmla="*/ 100067 h 433116"/>
                  <a:gd name="connsiteX27" fmla="*/ 140371 w 411468"/>
                  <a:gd name="connsiteY27" fmla="*/ 88949 h 433116"/>
                  <a:gd name="connsiteX28" fmla="*/ 127052 w 411468"/>
                  <a:gd name="connsiteY28" fmla="*/ 55593 h 433116"/>
                  <a:gd name="connsiteX29" fmla="*/ 195868 w 411468"/>
                  <a:gd name="connsiteY29" fmla="*/ 0 h 433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411468" h="433116">
                    <a:moveTo>
                      <a:pt x="195868" y="0"/>
                    </a:moveTo>
                    <a:cubicBezTo>
                      <a:pt x="213627" y="0"/>
                      <a:pt x="231386" y="4448"/>
                      <a:pt x="242485" y="15566"/>
                    </a:cubicBezTo>
                    <a:cubicBezTo>
                      <a:pt x="242485" y="15566"/>
                      <a:pt x="242485" y="15566"/>
                      <a:pt x="244705" y="15566"/>
                    </a:cubicBezTo>
                    <a:cubicBezTo>
                      <a:pt x="269124" y="15566"/>
                      <a:pt x="286883" y="35580"/>
                      <a:pt x="286883" y="57817"/>
                    </a:cubicBezTo>
                    <a:cubicBezTo>
                      <a:pt x="286883" y="71159"/>
                      <a:pt x="282443" y="82277"/>
                      <a:pt x="273563" y="91172"/>
                    </a:cubicBezTo>
                    <a:cubicBezTo>
                      <a:pt x="278003" y="91172"/>
                      <a:pt x="280223" y="95620"/>
                      <a:pt x="280223" y="100067"/>
                    </a:cubicBezTo>
                    <a:cubicBezTo>
                      <a:pt x="280223" y="100067"/>
                      <a:pt x="280223" y="100067"/>
                      <a:pt x="280223" y="124528"/>
                    </a:cubicBezTo>
                    <a:cubicBezTo>
                      <a:pt x="280223" y="128975"/>
                      <a:pt x="275783" y="135647"/>
                      <a:pt x="269124" y="135647"/>
                    </a:cubicBezTo>
                    <a:cubicBezTo>
                      <a:pt x="269124" y="135647"/>
                      <a:pt x="269124" y="135647"/>
                      <a:pt x="269124" y="160107"/>
                    </a:cubicBezTo>
                    <a:cubicBezTo>
                      <a:pt x="269124" y="175673"/>
                      <a:pt x="260244" y="189016"/>
                      <a:pt x="244705" y="191239"/>
                    </a:cubicBezTo>
                    <a:cubicBezTo>
                      <a:pt x="244705" y="191239"/>
                      <a:pt x="244705" y="191239"/>
                      <a:pt x="244705" y="209029"/>
                    </a:cubicBezTo>
                    <a:cubicBezTo>
                      <a:pt x="244705" y="209029"/>
                      <a:pt x="244705" y="209029"/>
                      <a:pt x="360138" y="217924"/>
                    </a:cubicBezTo>
                    <a:cubicBezTo>
                      <a:pt x="376232" y="251836"/>
                      <a:pt x="390661" y="285608"/>
                      <a:pt x="403460" y="319520"/>
                    </a:cubicBezTo>
                    <a:lnTo>
                      <a:pt x="411468" y="343974"/>
                    </a:lnTo>
                    <a:lnTo>
                      <a:pt x="367176" y="380517"/>
                    </a:lnTo>
                    <a:cubicBezTo>
                      <a:pt x="318022" y="413726"/>
                      <a:pt x="258766" y="433116"/>
                      <a:pt x="194980" y="433116"/>
                    </a:cubicBezTo>
                    <a:cubicBezTo>
                      <a:pt x="131195" y="433116"/>
                      <a:pt x="71939" y="413726"/>
                      <a:pt x="22784" y="380517"/>
                    </a:cubicBezTo>
                    <a:lnTo>
                      <a:pt x="0" y="361719"/>
                    </a:lnTo>
                    <a:lnTo>
                      <a:pt x="12694" y="322647"/>
                    </a:lnTo>
                    <a:cubicBezTo>
                      <a:pt x="25077" y="289083"/>
                      <a:pt x="38812" y="255727"/>
                      <a:pt x="53796" y="222371"/>
                    </a:cubicBezTo>
                    <a:cubicBezTo>
                      <a:pt x="53796" y="222371"/>
                      <a:pt x="53796" y="222371"/>
                      <a:pt x="53796" y="217924"/>
                    </a:cubicBezTo>
                    <a:cubicBezTo>
                      <a:pt x="53796" y="217924"/>
                      <a:pt x="53796" y="217924"/>
                      <a:pt x="169230" y="209029"/>
                    </a:cubicBezTo>
                    <a:cubicBezTo>
                      <a:pt x="169230" y="209029"/>
                      <a:pt x="169230" y="209029"/>
                      <a:pt x="169230" y="191239"/>
                    </a:cubicBezTo>
                    <a:cubicBezTo>
                      <a:pt x="153690" y="189016"/>
                      <a:pt x="142591" y="175673"/>
                      <a:pt x="142591" y="160107"/>
                    </a:cubicBezTo>
                    <a:cubicBezTo>
                      <a:pt x="142591" y="160107"/>
                      <a:pt x="142591" y="160107"/>
                      <a:pt x="142591" y="135647"/>
                    </a:cubicBezTo>
                    <a:cubicBezTo>
                      <a:pt x="135932" y="135647"/>
                      <a:pt x="131492" y="128975"/>
                      <a:pt x="131492" y="124528"/>
                    </a:cubicBezTo>
                    <a:cubicBezTo>
                      <a:pt x="131492" y="124528"/>
                      <a:pt x="131492" y="124528"/>
                      <a:pt x="131492" y="100067"/>
                    </a:cubicBezTo>
                    <a:cubicBezTo>
                      <a:pt x="131492" y="95620"/>
                      <a:pt x="135932" y="91172"/>
                      <a:pt x="140371" y="88949"/>
                    </a:cubicBezTo>
                    <a:cubicBezTo>
                      <a:pt x="131492" y="80054"/>
                      <a:pt x="127052" y="68935"/>
                      <a:pt x="127052" y="55593"/>
                    </a:cubicBezTo>
                    <a:cubicBezTo>
                      <a:pt x="127052" y="24461"/>
                      <a:pt x="158130" y="0"/>
                      <a:pt x="195868" y="0"/>
                    </a:cubicBezTo>
                    <a:close/>
                  </a:path>
                </a:pathLst>
              </a:custGeom>
              <a:solidFill>
                <a:schemeClr val="bg1">
                  <a:lumMod val="8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6494" tIns="149196" rIns="186494" bIns="149196" numCol="1" spcCol="0" rtlCol="0" fromWordArt="0" anchor="t" anchorCtr="0" forceAA="0" compatLnSpc="1">
                <a:prstTxWarp prst="textNoShape">
                  <a:avLst/>
                </a:prstTxWarp>
                <a:noAutofit/>
              </a:bodyPr>
              <a:lstStyle/>
              <a:p>
                <a:pPr algn="ctr" defTabSz="950846" fontAlgn="base">
                  <a:lnSpc>
                    <a:spcPct val="90000"/>
                  </a:lnSpc>
                  <a:spcBef>
                    <a:spcPct val="0"/>
                  </a:spcBef>
                  <a:spcAft>
                    <a:spcPct val="0"/>
                  </a:spcAft>
                </a:pPr>
                <a:endParaRPr lang="en-US" sz="2448" dirty="0" err="1">
                  <a:gradFill>
                    <a:gsLst>
                      <a:gs pos="0">
                        <a:srgbClr val="FFFFFF"/>
                      </a:gs>
                      <a:gs pos="100000">
                        <a:srgbClr val="FFFFFF"/>
                      </a:gs>
                    </a:gsLst>
                    <a:lin ang="5400000" scaled="0"/>
                  </a:gradFill>
                  <a:ea typeface="Segoe UI" pitchFamily="34" charset="0"/>
                  <a:cs typeface="Segoe UI" pitchFamily="34" charset="0"/>
                </a:endParaRPr>
              </a:p>
            </p:txBody>
          </p:sp>
        </p:grpSp>
        <p:sp>
          <p:nvSpPr>
            <p:cNvPr id="199" name="Oval 252"/>
            <p:cNvSpPr>
              <a:spLocks noChangeArrowheads="1"/>
            </p:cNvSpPr>
            <p:nvPr/>
          </p:nvSpPr>
          <p:spPr bwMode="auto">
            <a:xfrm>
              <a:off x="10038656" y="4734135"/>
              <a:ext cx="336474" cy="333443"/>
            </a:xfrm>
            <a:prstGeom prst="ellipse">
              <a:avLst/>
            </a:prstGeom>
            <a:solidFill>
              <a:srgbClr val="E81123"/>
            </a:solidFill>
            <a:ln w="15875" cap="flat">
              <a:noFill/>
              <a:prstDash val="solid"/>
              <a:miter lim="800000"/>
              <a:headEnd/>
              <a:tailEnd/>
            </a:ln>
          </p:spPr>
          <p:txBody>
            <a:bodyPr vert="horz" wrap="square" lIns="91414" tIns="93247" rIns="91414" bIns="45706" numCol="1" anchor="ctr" anchorCtr="0" compatLnSpc="1">
              <a:prstTxWarp prst="textNoShape">
                <a:avLst/>
              </a:prstTxWarp>
            </a:bodyPr>
            <a:lstStyle/>
            <a:p>
              <a:pPr algn="ctr" defTabSz="932418"/>
              <a:r>
                <a:rPr lang="en-US" sz="2448" dirty="0">
                  <a:solidFill>
                    <a:srgbClr val="FFFFFF"/>
                  </a:solidFill>
                  <a:sym typeface="Wingdings" panose="05000000000000000000" pitchFamily="2" charset="2"/>
                </a:rPr>
                <a:t></a:t>
              </a:r>
              <a:endParaRPr lang="en-US" sz="2448" dirty="0">
                <a:solidFill>
                  <a:srgbClr val="FFFFFF"/>
                </a:solidFill>
              </a:endParaRPr>
            </a:p>
          </p:txBody>
        </p:sp>
        <p:sp>
          <p:nvSpPr>
            <p:cNvPr id="200" name="Oval 252"/>
            <p:cNvSpPr>
              <a:spLocks noChangeArrowheads="1"/>
            </p:cNvSpPr>
            <p:nvPr/>
          </p:nvSpPr>
          <p:spPr bwMode="auto">
            <a:xfrm>
              <a:off x="11538318" y="4734135"/>
              <a:ext cx="336474" cy="333443"/>
            </a:xfrm>
            <a:prstGeom prst="ellipse">
              <a:avLst/>
            </a:prstGeom>
            <a:solidFill>
              <a:schemeClr val="bg1">
                <a:lumMod val="65000"/>
              </a:schemeClr>
            </a:solidFill>
            <a:ln w="15875" cap="flat">
              <a:noFill/>
              <a:prstDash val="solid"/>
              <a:miter lim="800000"/>
              <a:headEnd/>
              <a:tailEnd/>
            </a:ln>
          </p:spPr>
          <p:txBody>
            <a:bodyPr vert="horz" wrap="square" lIns="91414" tIns="46623" rIns="91414" bIns="45706" numCol="1" anchor="ctr" anchorCtr="0" compatLnSpc="1">
              <a:prstTxWarp prst="textNoShape">
                <a:avLst/>
              </a:prstTxWarp>
            </a:bodyPr>
            <a:lstStyle/>
            <a:p>
              <a:pPr algn="ctr" defTabSz="932418"/>
              <a:r>
                <a:rPr lang="en-US" sz="2448" dirty="0">
                  <a:solidFill>
                    <a:srgbClr val="FFFFFF"/>
                  </a:solidFill>
                  <a:sym typeface="Wingdings" panose="05000000000000000000" pitchFamily="2" charset="2"/>
                </a:rPr>
                <a:t></a:t>
              </a:r>
              <a:endParaRPr lang="en-US" sz="2448" dirty="0">
                <a:solidFill>
                  <a:srgbClr val="FFFFFF"/>
                </a:solidFill>
              </a:endParaRPr>
            </a:p>
          </p:txBody>
        </p:sp>
        <p:sp>
          <p:nvSpPr>
            <p:cNvPr id="234" name="Oval 252"/>
            <p:cNvSpPr>
              <a:spLocks noChangeArrowheads="1"/>
            </p:cNvSpPr>
            <p:nvPr/>
          </p:nvSpPr>
          <p:spPr bwMode="auto">
            <a:xfrm>
              <a:off x="8538993" y="4733624"/>
              <a:ext cx="336474" cy="333443"/>
            </a:xfrm>
            <a:prstGeom prst="ellipse">
              <a:avLst/>
            </a:prstGeom>
            <a:solidFill>
              <a:schemeClr val="bg1">
                <a:lumMod val="65000"/>
              </a:schemeClr>
            </a:solidFill>
            <a:ln w="15875" cap="flat">
              <a:noFill/>
              <a:prstDash val="solid"/>
              <a:miter lim="800000"/>
              <a:headEnd/>
              <a:tailEnd/>
            </a:ln>
          </p:spPr>
          <p:txBody>
            <a:bodyPr vert="horz" wrap="square" lIns="91414" tIns="46623" rIns="91414" bIns="45706" numCol="1" anchor="ctr" anchorCtr="0" compatLnSpc="1">
              <a:prstTxWarp prst="textNoShape">
                <a:avLst/>
              </a:prstTxWarp>
            </a:bodyPr>
            <a:lstStyle/>
            <a:p>
              <a:pPr algn="ctr" defTabSz="932418"/>
              <a:r>
                <a:rPr lang="en-US" sz="2448" dirty="0">
                  <a:solidFill>
                    <a:srgbClr val="FFFFFF"/>
                  </a:solidFill>
                  <a:sym typeface="Wingdings" panose="05000000000000000000" pitchFamily="2" charset="2"/>
                </a:rPr>
                <a:t></a:t>
              </a:r>
              <a:endParaRPr lang="en-US" sz="2448" dirty="0">
                <a:solidFill>
                  <a:srgbClr val="FFFFFF"/>
                </a:solidFill>
              </a:endParaRPr>
            </a:p>
          </p:txBody>
        </p:sp>
      </p:grpSp>
      <p:grpSp>
        <p:nvGrpSpPr>
          <p:cNvPr id="16" name="Group 15"/>
          <p:cNvGrpSpPr/>
          <p:nvPr/>
        </p:nvGrpSpPr>
        <p:grpSpPr>
          <a:xfrm>
            <a:off x="6171874" y="4871104"/>
            <a:ext cx="5492994" cy="382660"/>
            <a:chOff x="6488251" y="5153384"/>
            <a:chExt cx="5386541" cy="375244"/>
          </a:xfrm>
        </p:grpSpPr>
        <p:sp>
          <p:nvSpPr>
            <p:cNvPr id="204" name="Line 192"/>
            <p:cNvSpPr>
              <a:spLocks noChangeShapeType="1"/>
            </p:cNvSpPr>
            <p:nvPr/>
          </p:nvSpPr>
          <p:spPr bwMode="auto">
            <a:xfrm>
              <a:off x="8246254" y="5341006"/>
              <a:ext cx="3551167" cy="0"/>
            </a:xfrm>
            <a:prstGeom prst="line">
              <a:avLst/>
            </a:prstGeom>
            <a:noFill/>
            <a:ln w="15875" cap="flat">
              <a:solidFill>
                <a:srgbClr val="77777A"/>
              </a:solidFill>
              <a:prstDash val="solid"/>
              <a:miter lim="800000"/>
              <a:headEnd/>
              <a:tailEnd/>
            </a:ln>
            <a:extLst>
              <a:ext uri="{909E8E84-426E-40DD-AFC4-6F175D3DCCD1}">
                <a14:hiddenFill xmlns:a14="http://schemas.microsoft.com/office/drawing/2010/main">
                  <a:noFill/>
                </a14:hiddenFill>
              </a:ext>
            </a:extLst>
          </p:spPr>
          <p:txBody>
            <a:bodyPr vert="horz" wrap="square" lIns="91414" tIns="45706" rIns="91414" bIns="45706" numCol="1" anchor="t" anchorCtr="0" compatLnSpc="1">
              <a:prstTxWarp prst="textNoShape">
                <a:avLst/>
              </a:prstTxWarp>
            </a:bodyPr>
            <a:lstStyle/>
            <a:p>
              <a:pPr defTabSz="932418"/>
              <a:endParaRPr lang="en-US" sz="1598">
                <a:solidFill>
                  <a:srgbClr val="002050"/>
                </a:solidFill>
              </a:endParaRPr>
            </a:p>
          </p:txBody>
        </p:sp>
        <p:sp>
          <p:nvSpPr>
            <p:cNvPr id="205" name="Rectangle 238"/>
            <p:cNvSpPr>
              <a:spLocks noChangeArrowheads="1"/>
            </p:cNvSpPr>
            <p:nvPr/>
          </p:nvSpPr>
          <p:spPr bwMode="auto">
            <a:xfrm>
              <a:off x="6961270" y="5172027"/>
              <a:ext cx="557924" cy="3379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defTabSz="914049"/>
              <a:r>
                <a:rPr lang="en-US" altLang="en-US" sz="1098" dirty="0">
                  <a:gradFill>
                    <a:gsLst>
                      <a:gs pos="0">
                        <a:srgbClr val="002050"/>
                      </a:gs>
                      <a:gs pos="62000">
                        <a:srgbClr val="002050"/>
                      </a:gs>
                    </a:gsLst>
                    <a:lin ang="5400000" scaled="0"/>
                  </a:gradFill>
                  <a:latin typeface="Segoe UI Semibold" panose="020B0702040204020203" pitchFamily="34" charset="0"/>
                  <a:cs typeface="Segoe UI Semibold" panose="020B0702040204020203" pitchFamily="34" charset="0"/>
                </a:rPr>
                <a:t>Backup </a:t>
              </a:r>
              <a:br>
                <a:rPr lang="en-US" altLang="en-US" sz="1098" dirty="0">
                  <a:gradFill>
                    <a:gsLst>
                      <a:gs pos="0">
                        <a:srgbClr val="002050"/>
                      </a:gs>
                      <a:gs pos="62000">
                        <a:srgbClr val="002050"/>
                      </a:gs>
                    </a:gsLst>
                    <a:lin ang="5400000" scaled="0"/>
                  </a:gradFill>
                  <a:latin typeface="Segoe UI Semibold" panose="020B0702040204020203" pitchFamily="34" charset="0"/>
                  <a:cs typeface="Segoe UI Semibold" panose="020B0702040204020203" pitchFamily="34" charset="0"/>
                </a:rPr>
              </a:br>
              <a:r>
                <a:rPr lang="en-US" altLang="en-US" sz="1098" dirty="0">
                  <a:gradFill>
                    <a:gsLst>
                      <a:gs pos="0">
                        <a:srgbClr val="002050"/>
                      </a:gs>
                      <a:gs pos="62000">
                        <a:srgbClr val="002050"/>
                      </a:gs>
                    </a:gsLst>
                    <a:lin ang="5400000" scaled="0"/>
                  </a:gradFill>
                  <a:latin typeface="Segoe UI Semibold" panose="020B0702040204020203" pitchFamily="34" charset="0"/>
                  <a:cs typeface="Segoe UI Semibold" panose="020B0702040204020203" pitchFamily="34" charset="0"/>
                </a:rPr>
                <a:t>operator</a:t>
              </a:r>
            </a:p>
          </p:txBody>
        </p:sp>
        <p:grpSp>
          <p:nvGrpSpPr>
            <p:cNvPr id="208" name="Group 207"/>
            <p:cNvGrpSpPr/>
            <p:nvPr/>
          </p:nvGrpSpPr>
          <p:grpSpPr>
            <a:xfrm>
              <a:off x="6488251" y="5153384"/>
              <a:ext cx="375244" cy="375244"/>
              <a:chOff x="5568876" y="2203429"/>
              <a:chExt cx="615965" cy="615965"/>
            </a:xfrm>
          </p:grpSpPr>
          <p:sp>
            <p:nvSpPr>
              <p:cNvPr id="211" name="Oval 210"/>
              <p:cNvSpPr/>
              <p:nvPr/>
            </p:nvSpPr>
            <p:spPr bwMode="auto">
              <a:xfrm>
                <a:off x="5568876" y="2203429"/>
                <a:ext cx="615965" cy="615965"/>
              </a:xfrm>
              <a:prstGeom prst="ellipse">
                <a:avLst/>
              </a:prstGeom>
              <a:solidFill>
                <a:schemeClr val="bg1">
                  <a:lumMod val="9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6494" tIns="149196" rIns="186494" bIns="149196" numCol="1" spcCol="0" rtlCol="0" fromWordArt="0" anchor="t" anchorCtr="0" forceAA="0" compatLnSpc="1">
                <a:prstTxWarp prst="textNoShape">
                  <a:avLst/>
                </a:prstTxWarp>
                <a:noAutofit/>
              </a:bodyPr>
              <a:lstStyle/>
              <a:p>
                <a:pPr algn="ctr" defTabSz="950846" fontAlgn="base">
                  <a:lnSpc>
                    <a:spcPct val="90000"/>
                  </a:lnSpc>
                  <a:spcBef>
                    <a:spcPct val="0"/>
                  </a:spcBef>
                  <a:spcAft>
                    <a:spcPct val="0"/>
                  </a:spcAft>
                </a:pPr>
                <a:endParaRPr lang="en-US" sz="2448" dirty="0" err="1">
                  <a:gradFill>
                    <a:gsLst>
                      <a:gs pos="0">
                        <a:srgbClr val="FFFFFF"/>
                      </a:gs>
                      <a:gs pos="100000">
                        <a:srgbClr val="FFFFFF"/>
                      </a:gs>
                    </a:gsLst>
                    <a:lin ang="5400000" scaled="0"/>
                  </a:gradFill>
                  <a:ea typeface="Segoe UI" pitchFamily="34" charset="0"/>
                  <a:cs typeface="Segoe UI" pitchFamily="34" charset="0"/>
                </a:endParaRPr>
              </a:p>
            </p:txBody>
          </p:sp>
          <p:sp>
            <p:nvSpPr>
              <p:cNvPr id="212" name="Freeform 108"/>
              <p:cNvSpPr/>
              <p:nvPr/>
            </p:nvSpPr>
            <p:spPr bwMode="auto">
              <a:xfrm>
                <a:off x="5671124" y="2386278"/>
                <a:ext cx="411468" cy="433116"/>
              </a:xfrm>
              <a:custGeom>
                <a:avLst/>
                <a:gdLst>
                  <a:gd name="connsiteX0" fmla="*/ 195868 w 411468"/>
                  <a:gd name="connsiteY0" fmla="*/ 0 h 433116"/>
                  <a:gd name="connsiteX1" fmla="*/ 242485 w 411468"/>
                  <a:gd name="connsiteY1" fmla="*/ 15566 h 433116"/>
                  <a:gd name="connsiteX2" fmla="*/ 244705 w 411468"/>
                  <a:gd name="connsiteY2" fmla="*/ 15566 h 433116"/>
                  <a:gd name="connsiteX3" fmla="*/ 286883 w 411468"/>
                  <a:gd name="connsiteY3" fmla="*/ 57817 h 433116"/>
                  <a:gd name="connsiteX4" fmla="*/ 273563 w 411468"/>
                  <a:gd name="connsiteY4" fmla="*/ 91172 h 433116"/>
                  <a:gd name="connsiteX5" fmla="*/ 280223 w 411468"/>
                  <a:gd name="connsiteY5" fmla="*/ 100067 h 433116"/>
                  <a:gd name="connsiteX6" fmla="*/ 280223 w 411468"/>
                  <a:gd name="connsiteY6" fmla="*/ 124528 h 433116"/>
                  <a:gd name="connsiteX7" fmla="*/ 269124 w 411468"/>
                  <a:gd name="connsiteY7" fmla="*/ 135647 h 433116"/>
                  <a:gd name="connsiteX8" fmla="*/ 269124 w 411468"/>
                  <a:gd name="connsiteY8" fmla="*/ 160107 h 433116"/>
                  <a:gd name="connsiteX9" fmla="*/ 244705 w 411468"/>
                  <a:gd name="connsiteY9" fmla="*/ 191239 h 433116"/>
                  <a:gd name="connsiteX10" fmla="*/ 244705 w 411468"/>
                  <a:gd name="connsiteY10" fmla="*/ 209029 h 433116"/>
                  <a:gd name="connsiteX11" fmla="*/ 360138 w 411468"/>
                  <a:gd name="connsiteY11" fmla="*/ 217924 h 433116"/>
                  <a:gd name="connsiteX12" fmla="*/ 403460 w 411468"/>
                  <a:gd name="connsiteY12" fmla="*/ 319520 h 433116"/>
                  <a:gd name="connsiteX13" fmla="*/ 411468 w 411468"/>
                  <a:gd name="connsiteY13" fmla="*/ 343974 h 433116"/>
                  <a:gd name="connsiteX14" fmla="*/ 367176 w 411468"/>
                  <a:gd name="connsiteY14" fmla="*/ 380517 h 433116"/>
                  <a:gd name="connsiteX15" fmla="*/ 194980 w 411468"/>
                  <a:gd name="connsiteY15" fmla="*/ 433116 h 433116"/>
                  <a:gd name="connsiteX16" fmla="*/ 22784 w 411468"/>
                  <a:gd name="connsiteY16" fmla="*/ 380517 h 433116"/>
                  <a:gd name="connsiteX17" fmla="*/ 0 w 411468"/>
                  <a:gd name="connsiteY17" fmla="*/ 361719 h 433116"/>
                  <a:gd name="connsiteX18" fmla="*/ 12694 w 411468"/>
                  <a:gd name="connsiteY18" fmla="*/ 322647 h 433116"/>
                  <a:gd name="connsiteX19" fmla="*/ 53796 w 411468"/>
                  <a:gd name="connsiteY19" fmla="*/ 222371 h 433116"/>
                  <a:gd name="connsiteX20" fmla="*/ 53796 w 411468"/>
                  <a:gd name="connsiteY20" fmla="*/ 217924 h 433116"/>
                  <a:gd name="connsiteX21" fmla="*/ 169230 w 411468"/>
                  <a:gd name="connsiteY21" fmla="*/ 209029 h 433116"/>
                  <a:gd name="connsiteX22" fmla="*/ 169230 w 411468"/>
                  <a:gd name="connsiteY22" fmla="*/ 191239 h 433116"/>
                  <a:gd name="connsiteX23" fmla="*/ 142591 w 411468"/>
                  <a:gd name="connsiteY23" fmla="*/ 160107 h 433116"/>
                  <a:gd name="connsiteX24" fmla="*/ 142591 w 411468"/>
                  <a:gd name="connsiteY24" fmla="*/ 135647 h 433116"/>
                  <a:gd name="connsiteX25" fmla="*/ 131492 w 411468"/>
                  <a:gd name="connsiteY25" fmla="*/ 124528 h 433116"/>
                  <a:gd name="connsiteX26" fmla="*/ 131492 w 411468"/>
                  <a:gd name="connsiteY26" fmla="*/ 100067 h 433116"/>
                  <a:gd name="connsiteX27" fmla="*/ 140371 w 411468"/>
                  <a:gd name="connsiteY27" fmla="*/ 88949 h 433116"/>
                  <a:gd name="connsiteX28" fmla="*/ 127052 w 411468"/>
                  <a:gd name="connsiteY28" fmla="*/ 55593 h 433116"/>
                  <a:gd name="connsiteX29" fmla="*/ 195868 w 411468"/>
                  <a:gd name="connsiteY29" fmla="*/ 0 h 433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411468" h="433116">
                    <a:moveTo>
                      <a:pt x="195868" y="0"/>
                    </a:moveTo>
                    <a:cubicBezTo>
                      <a:pt x="213627" y="0"/>
                      <a:pt x="231386" y="4448"/>
                      <a:pt x="242485" y="15566"/>
                    </a:cubicBezTo>
                    <a:cubicBezTo>
                      <a:pt x="242485" y="15566"/>
                      <a:pt x="242485" y="15566"/>
                      <a:pt x="244705" y="15566"/>
                    </a:cubicBezTo>
                    <a:cubicBezTo>
                      <a:pt x="269124" y="15566"/>
                      <a:pt x="286883" y="35580"/>
                      <a:pt x="286883" y="57817"/>
                    </a:cubicBezTo>
                    <a:cubicBezTo>
                      <a:pt x="286883" y="71159"/>
                      <a:pt x="282443" y="82277"/>
                      <a:pt x="273563" y="91172"/>
                    </a:cubicBezTo>
                    <a:cubicBezTo>
                      <a:pt x="278003" y="91172"/>
                      <a:pt x="280223" y="95620"/>
                      <a:pt x="280223" y="100067"/>
                    </a:cubicBezTo>
                    <a:cubicBezTo>
                      <a:pt x="280223" y="100067"/>
                      <a:pt x="280223" y="100067"/>
                      <a:pt x="280223" y="124528"/>
                    </a:cubicBezTo>
                    <a:cubicBezTo>
                      <a:pt x="280223" y="128975"/>
                      <a:pt x="275783" y="135647"/>
                      <a:pt x="269124" y="135647"/>
                    </a:cubicBezTo>
                    <a:cubicBezTo>
                      <a:pt x="269124" y="135647"/>
                      <a:pt x="269124" y="135647"/>
                      <a:pt x="269124" y="160107"/>
                    </a:cubicBezTo>
                    <a:cubicBezTo>
                      <a:pt x="269124" y="175673"/>
                      <a:pt x="260244" y="189016"/>
                      <a:pt x="244705" y="191239"/>
                    </a:cubicBezTo>
                    <a:cubicBezTo>
                      <a:pt x="244705" y="191239"/>
                      <a:pt x="244705" y="191239"/>
                      <a:pt x="244705" y="209029"/>
                    </a:cubicBezTo>
                    <a:cubicBezTo>
                      <a:pt x="244705" y="209029"/>
                      <a:pt x="244705" y="209029"/>
                      <a:pt x="360138" y="217924"/>
                    </a:cubicBezTo>
                    <a:cubicBezTo>
                      <a:pt x="376232" y="251836"/>
                      <a:pt x="390661" y="285608"/>
                      <a:pt x="403460" y="319520"/>
                    </a:cubicBezTo>
                    <a:lnTo>
                      <a:pt x="411468" y="343974"/>
                    </a:lnTo>
                    <a:lnTo>
                      <a:pt x="367176" y="380517"/>
                    </a:lnTo>
                    <a:cubicBezTo>
                      <a:pt x="318022" y="413726"/>
                      <a:pt x="258766" y="433116"/>
                      <a:pt x="194980" y="433116"/>
                    </a:cubicBezTo>
                    <a:cubicBezTo>
                      <a:pt x="131195" y="433116"/>
                      <a:pt x="71939" y="413726"/>
                      <a:pt x="22784" y="380517"/>
                    </a:cubicBezTo>
                    <a:lnTo>
                      <a:pt x="0" y="361719"/>
                    </a:lnTo>
                    <a:lnTo>
                      <a:pt x="12694" y="322647"/>
                    </a:lnTo>
                    <a:cubicBezTo>
                      <a:pt x="25077" y="289083"/>
                      <a:pt x="38812" y="255727"/>
                      <a:pt x="53796" y="222371"/>
                    </a:cubicBezTo>
                    <a:cubicBezTo>
                      <a:pt x="53796" y="222371"/>
                      <a:pt x="53796" y="222371"/>
                      <a:pt x="53796" y="217924"/>
                    </a:cubicBezTo>
                    <a:cubicBezTo>
                      <a:pt x="53796" y="217924"/>
                      <a:pt x="53796" y="217924"/>
                      <a:pt x="169230" y="209029"/>
                    </a:cubicBezTo>
                    <a:cubicBezTo>
                      <a:pt x="169230" y="209029"/>
                      <a:pt x="169230" y="209029"/>
                      <a:pt x="169230" y="191239"/>
                    </a:cubicBezTo>
                    <a:cubicBezTo>
                      <a:pt x="153690" y="189016"/>
                      <a:pt x="142591" y="175673"/>
                      <a:pt x="142591" y="160107"/>
                    </a:cubicBezTo>
                    <a:cubicBezTo>
                      <a:pt x="142591" y="160107"/>
                      <a:pt x="142591" y="160107"/>
                      <a:pt x="142591" y="135647"/>
                    </a:cubicBezTo>
                    <a:cubicBezTo>
                      <a:pt x="135932" y="135647"/>
                      <a:pt x="131492" y="128975"/>
                      <a:pt x="131492" y="124528"/>
                    </a:cubicBezTo>
                    <a:cubicBezTo>
                      <a:pt x="131492" y="124528"/>
                      <a:pt x="131492" y="124528"/>
                      <a:pt x="131492" y="100067"/>
                    </a:cubicBezTo>
                    <a:cubicBezTo>
                      <a:pt x="131492" y="95620"/>
                      <a:pt x="135932" y="91172"/>
                      <a:pt x="140371" y="88949"/>
                    </a:cubicBezTo>
                    <a:cubicBezTo>
                      <a:pt x="131492" y="80054"/>
                      <a:pt x="127052" y="68935"/>
                      <a:pt x="127052" y="55593"/>
                    </a:cubicBezTo>
                    <a:cubicBezTo>
                      <a:pt x="127052" y="24461"/>
                      <a:pt x="158130" y="0"/>
                      <a:pt x="195868" y="0"/>
                    </a:cubicBezTo>
                    <a:close/>
                  </a:path>
                </a:pathLst>
              </a:custGeom>
              <a:solidFill>
                <a:schemeClr val="bg1">
                  <a:lumMod val="8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6494" tIns="149196" rIns="186494" bIns="149196" numCol="1" spcCol="0" rtlCol="0" fromWordArt="0" anchor="t" anchorCtr="0" forceAA="0" compatLnSpc="1">
                <a:prstTxWarp prst="textNoShape">
                  <a:avLst/>
                </a:prstTxWarp>
                <a:noAutofit/>
              </a:bodyPr>
              <a:lstStyle/>
              <a:p>
                <a:pPr algn="ctr" defTabSz="950846" fontAlgn="base">
                  <a:lnSpc>
                    <a:spcPct val="90000"/>
                  </a:lnSpc>
                  <a:spcBef>
                    <a:spcPct val="0"/>
                  </a:spcBef>
                  <a:spcAft>
                    <a:spcPct val="0"/>
                  </a:spcAft>
                </a:pPr>
                <a:endParaRPr lang="en-US" sz="2448" dirty="0" err="1">
                  <a:gradFill>
                    <a:gsLst>
                      <a:gs pos="0">
                        <a:srgbClr val="FFFFFF"/>
                      </a:gs>
                      <a:gs pos="100000">
                        <a:srgbClr val="FFFFFF"/>
                      </a:gs>
                    </a:gsLst>
                    <a:lin ang="5400000" scaled="0"/>
                  </a:gradFill>
                  <a:ea typeface="Segoe UI" pitchFamily="34" charset="0"/>
                  <a:cs typeface="Segoe UI" pitchFamily="34" charset="0"/>
                </a:endParaRPr>
              </a:p>
            </p:txBody>
          </p:sp>
        </p:grpSp>
        <p:sp>
          <p:nvSpPr>
            <p:cNvPr id="209" name="Oval 252"/>
            <p:cNvSpPr>
              <a:spLocks noChangeArrowheads="1"/>
            </p:cNvSpPr>
            <p:nvPr/>
          </p:nvSpPr>
          <p:spPr bwMode="auto">
            <a:xfrm>
              <a:off x="10038656" y="5174285"/>
              <a:ext cx="336474" cy="333443"/>
            </a:xfrm>
            <a:prstGeom prst="ellipse">
              <a:avLst/>
            </a:prstGeom>
            <a:solidFill>
              <a:srgbClr val="E81123"/>
            </a:solidFill>
            <a:ln w="15875" cap="flat">
              <a:noFill/>
              <a:prstDash val="solid"/>
              <a:miter lim="800000"/>
              <a:headEnd/>
              <a:tailEnd/>
            </a:ln>
          </p:spPr>
          <p:txBody>
            <a:bodyPr vert="horz" wrap="square" lIns="91414" tIns="93247" rIns="91414" bIns="45706" numCol="1" anchor="ctr" anchorCtr="0" compatLnSpc="1">
              <a:prstTxWarp prst="textNoShape">
                <a:avLst/>
              </a:prstTxWarp>
            </a:bodyPr>
            <a:lstStyle/>
            <a:p>
              <a:pPr algn="ctr" defTabSz="932418"/>
              <a:r>
                <a:rPr lang="en-US" sz="2448" dirty="0">
                  <a:solidFill>
                    <a:srgbClr val="FFFFFF"/>
                  </a:solidFill>
                  <a:sym typeface="Wingdings" panose="05000000000000000000" pitchFamily="2" charset="2"/>
                </a:rPr>
                <a:t></a:t>
              </a:r>
              <a:endParaRPr lang="en-US" sz="2448" dirty="0">
                <a:solidFill>
                  <a:srgbClr val="FFFFFF"/>
                </a:solidFill>
              </a:endParaRPr>
            </a:p>
          </p:txBody>
        </p:sp>
        <p:sp>
          <p:nvSpPr>
            <p:cNvPr id="210" name="Oval 252"/>
            <p:cNvSpPr>
              <a:spLocks noChangeArrowheads="1"/>
            </p:cNvSpPr>
            <p:nvPr/>
          </p:nvSpPr>
          <p:spPr bwMode="auto">
            <a:xfrm>
              <a:off x="11538318" y="5174285"/>
              <a:ext cx="336474" cy="333443"/>
            </a:xfrm>
            <a:prstGeom prst="ellipse">
              <a:avLst/>
            </a:prstGeom>
            <a:solidFill>
              <a:schemeClr val="bg1">
                <a:lumMod val="65000"/>
              </a:schemeClr>
            </a:solidFill>
            <a:ln w="15875" cap="flat">
              <a:noFill/>
              <a:prstDash val="solid"/>
              <a:miter lim="800000"/>
              <a:headEnd/>
              <a:tailEnd/>
            </a:ln>
          </p:spPr>
          <p:txBody>
            <a:bodyPr vert="horz" wrap="square" lIns="91414" tIns="46623" rIns="91414" bIns="45706" numCol="1" anchor="ctr" anchorCtr="0" compatLnSpc="1">
              <a:prstTxWarp prst="textNoShape">
                <a:avLst/>
              </a:prstTxWarp>
            </a:bodyPr>
            <a:lstStyle/>
            <a:p>
              <a:pPr algn="ctr" defTabSz="932418"/>
              <a:r>
                <a:rPr lang="en-US" sz="2448" dirty="0">
                  <a:solidFill>
                    <a:srgbClr val="FFFFFF"/>
                  </a:solidFill>
                  <a:sym typeface="Wingdings" panose="05000000000000000000" pitchFamily="2" charset="2"/>
                </a:rPr>
                <a:t></a:t>
              </a:r>
              <a:endParaRPr lang="en-US" sz="2448" dirty="0">
                <a:solidFill>
                  <a:srgbClr val="FFFFFF"/>
                </a:solidFill>
              </a:endParaRPr>
            </a:p>
          </p:txBody>
        </p:sp>
        <p:sp>
          <p:nvSpPr>
            <p:cNvPr id="235" name="Oval 252"/>
            <p:cNvSpPr>
              <a:spLocks noChangeArrowheads="1"/>
            </p:cNvSpPr>
            <p:nvPr/>
          </p:nvSpPr>
          <p:spPr bwMode="auto">
            <a:xfrm>
              <a:off x="8538993" y="5174285"/>
              <a:ext cx="336474" cy="333443"/>
            </a:xfrm>
            <a:prstGeom prst="ellipse">
              <a:avLst/>
            </a:prstGeom>
            <a:solidFill>
              <a:schemeClr val="bg1">
                <a:lumMod val="65000"/>
              </a:schemeClr>
            </a:solidFill>
            <a:ln w="15875" cap="flat">
              <a:noFill/>
              <a:prstDash val="solid"/>
              <a:miter lim="800000"/>
              <a:headEnd/>
              <a:tailEnd/>
            </a:ln>
          </p:spPr>
          <p:txBody>
            <a:bodyPr vert="horz" wrap="square" lIns="91414" tIns="46623" rIns="91414" bIns="45706" numCol="1" anchor="ctr" anchorCtr="0" compatLnSpc="1">
              <a:prstTxWarp prst="textNoShape">
                <a:avLst/>
              </a:prstTxWarp>
            </a:bodyPr>
            <a:lstStyle/>
            <a:p>
              <a:pPr algn="ctr" defTabSz="932418"/>
              <a:r>
                <a:rPr lang="en-US" sz="2448" dirty="0">
                  <a:solidFill>
                    <a:srgbClr val="FFFFFF"/>
                  </a:solidFill>
                  <a:sym typeface="Wingdings" panose="05000000000000000000" pitchFamily="2" charset="2"/>
                </a:rPr>
                <a:t></a:t>
              </a:r>
              <a:endParaRPr lang="en-US" sz="2448" dirty="0">
                <a:solidFill>
                  <a:srgbClr val="FFFFFF"/>
                </a:solidFill>
              </a:endParaRPr>
            </a:p>
          </p:txBody>
        </p:sp>
      </p:grpSp>
      <p:grpSp>
        <p:nvGrpSpPr>
          <p:cNvPr id="19" name="Group 18"/>
          <p:cNvGrpSpPr/>
          <p:nvPr/>
        </p:nvGrpSpPr>
        <p:grpSpPr>
          <a:xfrm>
            <a:off x="6171874" y="5318144"/>
            <a:ext cx="5492994" cy="382660"/>
            <a:chOff x="6488251" y="5593534"/>
            <a:chExt cx="5386541" cy="375244"/>
          </a:xfrm>
        </p:grpSpPr>
        <p:sp>
          <p:nvSpPr>
            <p:cNvPr id="214" name="Line 192"/>
            <p:cNvSpPr>
              <a:spLocks noChangeShapeType="1"/>
            </p:cNvSpPr>
            <p:nvPr/>
          </p:nvSpPr>
          <p:spPr bwMode="auto">
            <a:xfrm>
              <a:off x="8246254" y="5781156"/>
              <a:ext cx="3551167" cy="0"/>
            </a:xfrm>
            <a:prstGeom prst="line">
              <a:avLst/>
            </a:prstGeom>
            <a:noFill/>
            <a:ln w="15875" cap="flat">
              <a:solidFill>
                <a:srgbClr val="77777A"/>
              </a:solidFill>
              <a:prstDash val="solid"/>
              <a:miter lim="800000"/>
              <a:headEnd/>
              <a:tailEnd/>
            </a:ln>
            <a:extLst>
              <a:ext uri="{909E8E84-426E-40DD-AFC4-6F175D3DCCD1}">
                <a14:hiddenFill xmlns:a14="http://schemas.microsoft.com/office/drawing/2010/main">
                  <a:noFill/>
                </a14:hiddenFill>
              </a:ext>
            </a:extLst>
          </p:spPr>
          <p:txBody>
            <a:bodyPr vert="horz" wrap="square" lIns="91414" tIns="45706" rIns="91414" bIns="45706" numCol="1" anchor="t" anchorCtr="0" compatLnSpc="1">
              <a:prstTxWarp prst="textNoShape">
                <a:avLst/>
              </a:prstTxWarp>
            </a:bodyPr>
            <a:lstStyle/>
            <a:p>
              <a:pPr defTabSz="932418"/>
              <a:endParaRPr lang="en-US" sz="1598">
                <a:solidFill>
                  <a:srgbClr val="002050"/>
                </a:solidFill>
              </a:endParaRPr>
            </a:p>
          </p:txBody>
        </p:sp>
        <p:sp>
          <p:nvSpPr>
            <p:cNvPr id="215" name="Rectangle 238"/>
            <p:cNvSpPr>
              <a:spLocks noChangeArrowheads="1"/>
            </p:cNvSpPr>
            <p:nvPr/>
          </p:nvSpPr>
          <p:spPr bwMode="auto">
            <a:xfrm>
              <a:off x="6961270" y="5612177"/>
              <a:ext cx="1224868" cy="3379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defTabSz="914049"/>
              <a:r>
                <a:rPr lang="en-US" altLang="en-US" sz="1098" dirty="0">
                  <a:gradFill>
                    <a:gsLst>
                      <a:gs pos="0">
                        <a:srgbClr val="002050"/>
                      </a:gs>
                      <a:gs pos="62000">
                        <a:srgbClr val="002050"/>
                      </a:gs>
                    </a:gsLst>
                    <a:lin ang="5400000" scaled="0"/>
                  </a:gradFill>
                  <a:latin typeface="Segoe UI Semibold" panose="020B0702040204020203" pitchFamily="34" charset="0"/>
                  <a:cs typeface="Segoe UI Semibold" panose="020B0702040204020203" pitchFamily="34" charset="0"/>
                </a:rPr>
                <a:t>Virtualization-host </a:t>
              </a:r>
              <a:br>
                <a:rPr lang="en-US" altLang="en-US" sz="1098" dirty="0">
                  <a:gradFill>
                    <a:gsLst>
                      <a:gs pos="0">
                        <a:srgbClr val="002050"/>
                      </a:gs>
                      <a:gs pos="62000">
                        <a:srgbClr val="002050"/>
                      </a:gs>
                    </a:gsLst>
                    <a:lin ang="5400000" scaled="0"/>
                  </a:gradFill>
                  <a:latin typeface="Segoe UI Semibold" panose="020B0702040204020203" pitchFamily="34" charset="0"/>
                  <a:cs typeface="Segoe UI Semibold" panose="020B0702040204020203" pitchFamily="34" charset="0"/>
                </a:rPr>
              </a:br>
              <a:r>
                <a:rPr lang="en-US" altLang="en-US" sz="1098" dirty="0">
                  <a:gradFill>
                    <a:gsLst>
                      <a:gs pos="0">
                        <a:srgbClr val="002050"/>
                      </a:gs>
                      <a:gs pos="62000">
                        <a:srgbClr val="002050"/>
                      </a:gs>
                    </a:gsLst>
                    <a:lin ang="5400000" scaled="0"/>
                  </a:gradFill>
                  <a:latin typeface="Segoe UI Semibold" panose="020B0702040204020203" pitchFamily="34" charset="0"/>
                  <a:cs typeface="Segoe UI Semibold" panose="020B0702040204020203" pitchFamily="34" charset="0"/>
                </a:rPr>
                <a:t>administrator</a:t>
              </a:r>
            </a:p>
          </p:txBody>
        </p:sp>
        <p:grpSp>
          <p:nvGrpSpPr>
            <p:cNvPr id="218" name="Group 217"/>
            <p:cNvGrpSpPr/>
            <p:nvPr/>
          </p:nvGrpSpPr>
          <p:grpSpPr>
            <a:xfrm>
              <a:off x="6488251" y="5593534"/>
              <a:ext cx="375244" cy="375244"/>
              <a:chOff x="5568876" y="2203429"/>
              <a:chExt cx="615965" cy="615965"/>
            </a:xfrm>
          </p:grpSpPr>
          <p:sp>
            <p:nvSpPr>
              <p:cNvPr id="221" name="Oval 220"/>
              <p:cNvSpPr/>
              <p:nvPr/>
            </p:nvSpPr>
            <p:spPr bwMode="auto">
              <a:xfrm>
                <a:off x="5568876" y="2203429"/>
                <a:ext cx="615965" cy="615965"/>
              </a:xfrm>
              <a:prstGeom prst="ellipse">
                <a:avLst/>
              </a:prstGeom>
              <a:solidFill>
                <a:schemeClr val="bg1">
                  <a:lumMod val="9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6494" tIns="149196" rIns="186494" bIns="149196" numCol="1" spcCol="0" rtlCol="0" fromWordArt="0" anchor="t" anchorCtr="0" forceAA="0" compatLnSpc="1">
                <a:prstTxWarp prst="textNoShape">
                  <a:avLst/>
                </a:prstTxWarp>
                <a:noAutofit/>
              </a:bodyPr>
              <a:lstStyle/>
              <a:p>
                <a:pPr algn="ctr" defTabSz="950846" fontAlgn="base">
                  <a:lnSpc>
                    <a:spcPct val="90000"/>
                  </a:lnSpc>
                  <a:spcBef>
                    <a:spcPct val="0"/>
                  </a:spcBef>
                  <a:spcAft>
                    <a:spcPct val="0"/>
                  </a:spcAft>
                </a:pPr>
                <a:endParaRPr lang="en-US" sz="2448" dirty="0" err="1">
                  <a:gradFill>
                    <a:gsLst>
                      <a:gs pos="0">
                        <a:srgbClr val="FFFFFF"/>
                      </a:gs>
                      <a:gs pos="100000">
                        <a:srgbClr val="FFFFFF"/>
                      </a:gs>
                    </a:gsLst>
                    <a:lin ang="5400000" scaled="0"/>
                  </a:gradFill>
                  <a:ea typeface="Segoe UI" pitchFamily="34" charset="0"/>
                  <a:cs typeface="Segoe UI" pitchFamily="34" charset="0"/>
                </a:endParaRPr>
              </a:p>
            </p:txBody>
          </p:sp>
          <p:sp>
            <p:nvSpPr>
              <p:cNvPr id="222" name="Freeform 108"/>
              <p:cNvSpPr/>
              <p:nvPr/>
            </p:nvSpPr>
            <p:spPr bwMode="auto">
              <a:xfrm>
                <a:off x="5671124" y="2386278"/>
                <a:ext cx="411468" cy="433116"/>
              </a:xfrm>
              <a:custGeom>
                <a:avLst/>
                <a:gdLst>
                  <a:gd name="connsiteX0" fmla="*/ 195868 w 411468"/>
                  <a:gd name="connsiteY0" fmla="*/ 0 h 433116"/>
                  <a:gd name="connsiteX1" fmla="*/ 242485 w 411468"/>
                  <a:gd name="connsiteY1" fmla="*/ 15566 h 433116"/>
                  <a:gd name="connsiteX2" fmla="*/ 244705 w 411468"/>
                  <a:gd name="connsiteY2" fmla="*/ 15566 h 433116"/>
                  <a:gd name="connsiteX3" fmla="*/ 286883 w 411468"/>
                  <a:gd name="connsiteY3" fmla="*/ 57817 h 433116"/>
                  <a:gd name="connsiteX4" fmla="*/ 273563 w 411468"/>
                  <a:gd name="connsiteY4" fmla="*/ 91172 h 433116"/>
                  <a:gd name="connsiteX5" fmla="*/ 280223 w 411468"/>
                  <a:gd name="connsiteY5" fmla="*/ 100067 h 433116"/>
                  <a:gd name="connsiteX6" fmla="*/ 280223 w 411468"/>
                  <a:gd name="connsiteY6" fmla="*/ 124528 h 433116"/>
                  <a:gd name="connsiteX7" fmla="*/ 269124 w 411468"/>
                  <a:gd name="connsiteY7" fmla="*/ 135647 h 433116"/>
                  <a:gd name="connsiteX8" fmla="*/ 269124 w 411468"/>
                  <a:gd name="connsiteY8" fmla="*/ 160107 h 433116"/>
                  <a:gd name="connsiteX9" fmla="*/ 244705 w 411468"/>
                  <a:gd name="connsiteY9" fmla="*/ 191239 h 433116"/>
                  <a:gd name="connsiteX10" fmla="*/ 244705 w 411468"/>
                  <a:gd name="connsiteY10" fmla="*/ 209029 h 433116"/>
                  <a:gd name="connsiteX11" fmla="*/ 360138 w 411468"/>
                  <a:gd name="connsiteY11" fmla="*/ 217924 h 433116"/>
                  <a:gd name="connsiteX12" fmla="*/ 403460 w 411468"/>
                  <a:gd name="connsiteY12" fmla="*/ 319520 h 433116"/>
                  <a:gd name="connsiteX13" fmla="*/ 411468 w 411468"/>
                  <a:gd name="connsiteY13" fmla="*/ 343974 h 433116"/>
                  <a:gd name="connsiteX14" fmla="*/ 367176 w 411468"/>
                  <a:gd name="connsiteY14" fmla="*/ 380517 h 433116"/>
                  <a:gd name="connsiteX15" fmla="*/ 194980 w 411468"/>
                  <a:gd name="connsiteY15" fmla="*/ 433116 h 433116"/>
                  <a:gd name="connsiteX16" fmla="*/ 22784 w 411468"/>
                  <a:gd name="connsiteY16" fmla="*/ 380517 h 433116"/>
                  <a:gd name="connsiteX17" fmla="*/ 0 w 411468"/>
                  <a:gd name="connsiteY17" fmla="*/ 361719 h 433116"/>
                  <a:gd name="connsiteX18" fmla="*/ 12694 w 411468"/>
                  <a:gd name="connsiteY18" fmla="*/ 322647 h 433116"/>
                  <a:gd name="connsiteX19" fmla="*/ 53796 w 411468"/>
                  <a:gd name="connsiteY19" fmla="*/ 222371 h 433116"/>
                  <a:gd name="connsiteX20" fmla="*/ 53796 w 411468"/>
                  <a:gd name="connsiteY20" fmla="*/ 217924 h 433116"/>
                  <a:gd name="connsiteX21" fmla="*/ 169230 w 411468"/>
                  <a:gd name="connsiteY21" fmla="*/ 209029 h 433116"/>
                  <a:gd name="connsiteX22" fmla="*/ 169230 w 411468"/>
                  <a:gd name="connsiteY22" fmla="*/ 191239 h 433116"/>
                  <a:gd name="connsiteX23" fmla="*/ 142591 w 411468"/>
                  <a:gd name="connsiteY23" fmla="*/ 160107 h 433116"/>
                  <a:gd name="connsiteX24" fmla="*/ 142591 w 411468"/>
                  <a:gd name="connsiteY24" fmla="*/ 135647 h 433116"/>
                  <a:gd name="connsiteX25" fmla="*/ 131492 w 411468"/>
                  <a:gd name="connsiteY25" fmla="*/ 124528 h 433116"/>
                  <a:gd name="connsiteX26" fmla="*/ 131492 w 411468"/>
                  <a:gd name="connsiteY26" fmla="*/ 100067 h 433116"/>
                  <a:gd name="connsiteX27" fmla="*/ 140371 w 411468"/>
                  <a:gd name="connsiteY27" fmla="*/ 88949 h 433116"/>
                  <a:gd name="connsiteX28" fmla="*/ 127052 w 411468"/>
                  <a:gd name="connsiteY28" fmla="*/ 55593 h 433116"/>
                  <a:gd name="connsiteX29" fmla="*/ 195868 w 411468"/>
                  <a:gd name="connsiteY29" fmla="*/ 0 h 433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411468" h="433116">
                    <a:moveTo>
                      <a:pt x="195868" y="0"/>
                    </a:moveTo>
                    <a:cubicBezTo>
                      <a:pt x="213627" y="0"/>
                      <a:pt x="231386" y="4448"/>
                      <a:pt x="242485" y="15566"/>
                    </a:cubicBezTo>
                    <a:cubicBezTo>
                      <a:pt x="242485" y="15566"/>
                      <a:pt x="242485" y="15566"/>
                      <a:pt x="244705" y="15566"/>
                    </a:cubicBezTo>
                    <a:cubicBezTo>
                      <a:pt x="269124" y="15566"/>
                      <a:pt x="286883" y="35580"/>
                      <a:pt x="286883" y="57817"/>
                    </a:cubicBezTo>
                    <a:cubicBezTo>
                      <a:pt x="286883" y="71159"/>
                      <a:pt x="282443" y="82277"/>
                      <a:pt x="273563" y="91172"/>
                    </a:cubicBezTo>
                    <a:cubicBezTo>
                      <a:pt x="278003" y="91172"/>
                      <a:pt x="280223" y="95620"/>
                      <a:pt x="280223" y="100067"/>
                    </a:cubicBezTo>
                    <a:cubicBezTo>
                      <a:pt x="280223" y="100067"/>
                      <a:pt x="280223" y="100067"/>
                      <a:pt x="280223" y="124528"/>
                    </a:cubicBezTo>
                    <a:cubicBezTo>
                      <a:pt x="280223" y="128975"/>
                      <a:pt x="275783" y="135647"/>
                      <a:pt x="269124" y="135647"/>
                    </a:cubicBezTo>
                    <a:cubicBezTo>
                      <a:pt x="269124" y="135647"/>
                      <a:pt x="269124" y="135647"/>
                      <a:pt x="269124" y="160107"/>
                    </a:cubicBezTo>
                    <a:cubicBezTo>
                      <a:pt x="269124" y="175673"/>
                      <a:pt x="260244" y="189016"/>
                      <a:pt x="244705" y="191239"/>
                    </a:cubicBezTo>
                    <a:cubicBezTo>
                      <a:pt x="244705" y="191239"/>
                      <a:pt x="244705" y="191239"/>
                      <a:pt x="244705" y="209029"/>
                    </a:cubicBezTo>
                    <a:cubicBezTo>
                      <a:pt x="244705" y="209029"/>
                      <a:pt x="244705" y="209029"/>
                      <a:pt x="360138" y="217924"/>
                    </a:cubicBezTo>
                    <a:cubicBezTo>
                      <a:pt x="376232" y="251836"/>
                      <a:pt x="390661" y="285608"/>
                      <a:pt x="403460" y="319520"/>
                    </a:cubicBezTo>
                    <a:lnTo>
                      <a:pt x="411468" y="343974"/>
                    </a:lnTo>
                    <a:lnTo>
                      <a:pt x="367176" y="380517"/>
                    </a:lnTo>
                    <a:cubicBezTo>
                      <a:pt x="318022" y="413726"/>
                      <a:pt x="258766" y="433116"/>
                      <a:pt x="194980" y="433116"/>
                    </a:cubicBezTo>
                    <a:cubicBezTo>
                      <a:pt x="131195" y="433116"/>
                      <a:pt x="71939" y="413726"/>
                      <a:pt x="22784" y="380517"/>
                    </a:cubicBezTo>
                    <a:lnTo>
                      <a:pt x="0" y="361719"/>
                    </a:lnTo>
                    <a:lnTo>
                      <a:pt x="12694" y="322647"/>
                    </a:lnTo>
                    <a:cubicBezTo>
                      <a:pt x="25077" y="289083"/>
                      <a:pt x="38812" y="255727"/>
                      <a:pt x="53796" y="222371"/>
                    </a:cubicBezTo>
                    <a:cubicBezTo>
                      <a:pt x="53796" y="222371"/>
                      <a:pt x="53796" y="222371"/>
                      <a:pt x="53796" y="217924"/>
                    </a:cubicBezTo>
                    <a:cubicBezTo>
                      <a:pt x="53796" y="217924"/>
                      <a:pt x="53796" y="217924"/>
                      <a:pt x="169230" y="209029"/>
                    </a:cubicBezTo>
                    <a:cubicBezTo>
                      <a:pt x="169230" y="209029"/>
                      <a:pt x="169230" y="209029"/>
                      <a:pt x="169230" y="191239"/>
                    </a:cubicBezTo>
                    <a:cubicBezTo>
                      <a:pt x="153690" y="189016"/>
                      <a:pt x="142591" y="175673"/>
                      <a:pt x="142591" y="160107"/>
                    </a:cubicBezTo>
                    <a:cubicBezTo>
                      <a:pt x="142591" y="160107"/>
                      <a:pt x="142591" y="160107"/>
                      <a:pt x="142591" y="135647"/>
                    </a:cubicBezTo>
                    <a:cubicBezTo>
                      <a:pt x="135932" y="135647"/>
                      <a:pt x="131492" y="128975"/>
                      <a:pt x="131492" y="124528"/>
                    </a:cubicBezTo>
                    <a:cubicBezTo>
                      <a:pt x="131492" y="124528"/>
                      <a:pt x="131492" y="124528"/>
                      <a:pt x="131492" y="100067"/>
                    </a:cubicBezTo>
                    <a:cubicBezTo>
                      <a:pt x="131492" y="95620"/>
                      <a:pt x="135932" y="91172"/>
                      <a:pt x="140371" y="88949"/>
                    </a:cubicBezTo>
                    <a:cubicBezTo>
                      <a:pt x="131492" y="80054"/>
                      <a:pt x="127052" y="68935"/>
                      <a:pt x="127052" y="55593"/>
                    </a:cubicBezTo>
                    <a:cubicBezTo>
                      <a:pt x="127052" y="24461"/>
                      <a:pt x="158130" y="0"/>
                      <a:pt x="195868" y="0"/>
                    </a:cubicBezTo>
                    <a:close/>
                  </a:path>
                </a:pathLst>
              </a:custGeom>
              <a:solidFill>
                <a:schemeClr val="bg1">
                  <a:lumMod val="8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6494" tIns="149196" rIns="186494" bIns="149196" numCol="1" spcCol="0" rtlCol="0" fromWordArt="0" anchor="t" anchorCtr="0" forceAA="0" compatLnSpc="1">
                <a:prstTxWarp prst="textNoShape">
                  <a:avLst/>
                </a:prstTxWarp>
                <a:noAutofit/>
              </a:bodyPr>
              <a:lstStyle/>
              <a:p>
                <a:pPr algn="ctr" defTabSz="950846" fontAlgn="base">
                  <a:lnSpc>
                    <a:spcPct val="90000"/>
                  </a:lnSpc>
                  <a:spcBef>
                    <a:spcPct val="0"/>
                  </a:spcBef>
                  <a:spcAft>
                    <a:spcPct val="0"/>
                  </a:spcAft>
                </a:pPr>
                <a:endParaRPr lang="en-US" sz="2448" dirty="0" err="1">
                  <a:gradFill>
                    <a:gsLst>
                      <a:gs pos="0">
                        <a:srgbClr val="FFFFFF"/>
                      </a:gs>
                      <a:gs pos="100000">
                        <a:srgbClr val="FFFFFF"/>
                      </a:gs>
                    </a:gsLst>
                    <a:lin ang="5400000" scaled="0"/>
                  </a:gradFill>
                  <a:ea typeface="Segoe UI" pitchFamily="34" charset="0"/>
                  <a:cs typeface="Segoe UI" pitchFamily="34" charset="0"/>
                </a:endParaRPr>
              </a:p>
            </p:txBody>
          </p:sp>
        </p:grpSp>
        <p:sp>
          <p:nvSpPr>
            <p:cNvPr id="219" name="Oval 252"/>
            <p:cNvSpPr>
              <a:spLocks noChangeArrowheads="1"/>
            </p:cNvSpPr>
            <p:nvPr/>
          </p:nvSpPr>
          <p:spPr bwMode="auto">
            <a:xfrm>
              <a:off x="10038656" y="5614435"/>
              <a:ext cx="336474" cy="333443"/>
            </a:xfrm>
            <a:prstGeom prst="ellipse">
              <a:avLst/>
            </a:prstGeom>
            <a:solidFill>
              <a:srgbClr val="E81123"/>
            </a:solidFill>
            <a:ln w="15875" cap="flat">
              <a:noFill/>
              <a:prstDash val="solid"/>
              <a:miter lim="800000"/>
              <a:headEnd/>
              <a:tailEnd/>
            </a:ln>
          </p:spPr>
          <p:txBody>
            <a:bodyPr vert="horz" wrap="square" lIns="91414" tIns="93247" rIns="91414" bIns="45706" numCol="1" anchor="ctr" anchorCtr="0" compatLnSpc="1">
              <a:prstTxWarp prst="textNoShape">
                <a:avLst/>
              </a:prstTxWarp>
            </a:bodyPr>
            <a:lstStyle/>
            <a:p>
              <a:pPr algn="ctr" defTabSz="932418"/>
              <a:r>
                <a:rPr lang="en-US" sz="2448" dirty="0">
                  <a:solidFill>
                    <a:srgbClr val="FFFFFF"/>
                  </a:solidFill>
                  <a:sym typeface="Wingdings" panose="05000000000000000000" pitchFamily="2" charset="2"/>
                </a:rPr>
                <a:t></a:t>
              </a:r>
              <a:endParaRPr lang="en-US" sz="2448" dirty="0">
                <a:solidFill>
                  <a:srgbClr val="FFFFFF"/>
                </a:solidFill>
              </a:endParaRPr>
            </a:p>
          </p:txBody>
        </p:sp>
        <p:sp>
          <p:nvSpPr>
            <p:cNvPr id="220" name="Oval 252"/>
            <p:cNvSpPr>
              <a:spLocks noChangeArrowheads="1"/>
            </p:cNvSpPr>
            <p:nvPr/>
          </p:nvSpPr>
          <p:spPr bwMode="auto">
            <a:xfrm>
              <a:off x="11538318" y="5614435"/>
              <a:ext cx="336474" cy="333443"/>
            </a:xfrm>
            <a:prstGeom prst="ellipse">
              <a:avLst/>
            </a:prstGeom>
            <a:solidFill>
              <a:schemeClr val="bg1">
                <a:lumMod val="65000"/>
              </a:schemeClr>
            </a:solidFill>
            <a:ln w="15875" cap="flat">
              <a:noFill/>
              <a:prstDash val="solid"/>
              <a:miter lim="800000"/>
              <a:headEnd/>
              <a:tailEnd/>
            </a:ln>
          </p:spPr>
          <p:txBody>
            <a:bodyPr vert="horz" wrap="square" lIns="91414" tIns="46623" rIns="91414" bIns="45706" numCol="1" anchor="ctr" anchorCtr="0" compatLnSpc="1">
              <a:prstTxWarp prst="textNoShape">
                <a:avLst/>
              </a:prstTxWarp>
            </a:bodyPr>
            <a:lstStyle/>
            <a:p>
              <a:pPr algn="ctr" defTabSz="932418"/>
              <a:r>
                <a:rPr lang="en-US" sz="2448" dirty="0">
                  <a:solidFill>
                    <a:srgbClr val="FFFFFF"/>
                  </a:solidFill>
                  <a:sym typeface="Wingdings" panose="05000000000000000000" pitchFamily="2" charset="2"/>
                </a:rPr>
                <a:t></a:t>
              </a:r>
              <a:endParaRPr lang="en-US" sz="2448" dirty="0">
                <a:solidFill>
                  <a:srgbClr val="FFFFFF"/>
                </a:solidFill>
              </a:endParaRPr>
            </a:p>
          </p:txBody>
        </p:sp>
        <p:sp>
          <p:nvSpPr>
            <p:cNvPr id="236" name="Oval 252"/>
            <p:cNvSpPr>
              <a:spLocks noChangeArrowheads="1"/>
            </p:cNvSpPr>
            <p:nvPr/>
          </p:nvSpPr>
          <p:spPr bwMode="auto">
            <a:xfrm>
              <a:off x="8538993" y="5614435"/>
              <a:ext cx="336474" cy="333443"/>
            </a:xfrm>
            <a:prstGeom prst="ellipse">
              <a:avLst/>
            </a:prstGeom>
            <a:solidFill>
              <a:schemeClr val="bg1">
                <a:lumMod val="65000"/>
              </a:schemeClr>
            </a:solidFill>
            <a:ln w="15875" cap="flat">
              <a:noFill/>
              <a:prstDash val="solid"/>
              <a:miter lim="800000"/>
              <a:headEnd/>
              <a:tailEnd/>
            </a:ln>
          </p:spPr>
          <p:txBody>
            <a:bodyPr vert="horz" wrap="square" lIns="91414" tIns="46623" rIns="91414" bIns="45706" numCol="1" anchor="ctr" anchorCtr="0" compatLnSpc="1">
              <a:prstTxWarp prst="textNoShape">
                <a:avLst/>
              </a:prstTxWarp>
            </a:bodyPr>
            <a:lstStyle/>
            <a:p>
              <a:pPr algn="ctr" defTabSz="932418"/>
              <a:r>
                <a:rPr lang="en-US" sz="2448" dirty="0">
                  <a:solidFill>
                    <a:srgbClr val="FFFFFF"/>
                  </a:solidFill>
                  <a:sym typeface="Wingdings" panose="05000000000000000000" pitchFamily="2" charset="2"/>
                </a:rPr>
                <a:t></a:t>
              </a:r>
              <a:endParaRPr lang="en-US" sz="2448" dirty="0">
                <a:solidFill>
                  <a:srgbClr val="FFFFFF"/>
                </a:solidFill>
              </a:endParaRPr>
            </a:p>
          </p:txBody>
        </p:sp>
      </p:grpSp>
      <p:grpSp>
        <p:nvGrpSpPr>
          <p:cNvPr id="20" name="Group 19"/>
          <p:cNvGrpSpPr/>
          <p:nvPr/>
        </p:nvGrpSpPr>
        <p:grpSpPr>
          <a:xfrm>
            <a:off x="6171872" y="5765184"/>
            <a:ext cx="5492994" cy="382660"/>
            <a:chOff x="6488251" y="6033683"/>
            <a:chExt cx="5386541" cy="375244"/>
          </a:xfrm>
        </p:grpSpPr>
        <p:sp>
          <p:nvSpPr>
            <p:cNvPr id="224" name="Line 192"/>
            <p:cNvSpPr>
              <a:spLocks noChangeShapeType="1"/>
            </p:cNvSpPr>
            <p:nvPr/>
          </p:nvSpPr>
          <p:spPr bwMode="auto">
            <a:xfrm>
              <a:off x="8246254" y="6221305"/>
              <a:ext cx="3551167" cy="0"/>
            </a:xfrm>
            <a:prstGeom prst="line">
              <a:avLst/>
            </a:prstGeom>
            <a:noFill/>
            <a:ln w="15875" cap="flat">
              <a:solidFill>
                <a:srgbClr val="77777A"/>
              </a:solidFill>
              <a:prstDash val="solid"/>
              <a:miter lim="800000"/>
              <a:headEnd/>
              <a:tailEnd/>
            </a:ln>
            <a:extLst>
              <a:ext uri="{909E8E84-426E-40DD-AFC4-6F175D3DCCD1}">
                <a14:hiddenFill xmlns:a14="http://schemas.microsoft.com/office/drawing/2010/main">
                  <a:noFill/>
                </a14:hiddenFill>
              </a:ext>
            </a:extLst>
          </p:spPr>
          <p:txBody>
            <a:bodyPr vert="horz" wrap="square" lIns="91414" tIns="45706" rIns="91414" bIns="45706" numCol="1" anchor="t" anchorCtr="0" compatLnSpc="1">
              <a:prstTxWarp prst="textNoShape">
                <a:avLst/>
              </a:prstTxWarp>
            </a:bodyPr>
            <a:lstStyle/>
            <a:p>
              <a:pPr defTabSz="932418"/>
              <a:endParaRPr lang="en-US" sz="1598">
                <a:solidFill>
                  <a:srgbClr val="002050"/>
                </a:solidFill>
              </a:endParaRPr>
            </a:p>
          </p:txBody>
        </p:sp>
        <p:sp>
          <p:nvSpPr>
            <p:cNvPr id="225" name="Rectangle 238"/>
            <p:cNvSpPr>
              <a:spLocks noChangeArrowheads="1"/>
            </p:cNvSpPr>
            <p:nvPr/>
          </p:nvSpPr>
          <p:spPr bwMode="auto">
            <a:xfrm>
              <a:off x="6961270" y="6136815"/>
              <a:ext cx="1002019" cy="1689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defTabSz="914049"/>
              <a:r>
                <a:rPr lang="en-US" altLang="en-US" sz="1098" dirty="0">
                  <a:gradFill>
                    <a:gsLst>
                      <a:gs pos="0">
                        <a:srgbClr val="002050"/>
                      </a:gs>
                      <a:gs pos="62000">
                        <a:srgbClr val="002050"/>
                      </a:gs>
                    </a:gsLst>
                    <a:lin ang="5400000" scaled="0"/>
                  </a:gradFill>
                  <a:latin typeface="Segoe UI Semibold" panose="020B0702040204020203" pitchFamily="34" charset="0"/>
                  <a:cs typeface="Segoe UI Semibold" panose="020B0702040204020203" pitchFamily="34" charset="0"/>
                </a:rPr>
                <a:t>Virtual machine</a:t>
              </a:r>
            </a:p>
          </p:txBody>
        </p:sp>
        <p:grpSp>
          <p:nvGrpSpPr>
            <p:cNvPr id="228" name="Group 227"/>
            <p:cNvGrpSpPr/>
            <p:nvPr/>
          </p:nvGrpSpPr>
          <p:grpSpPr>
            <a:xfrm>
              <a:off x="6488251" y="6033683"/>
              <a:ext cx="375244" cy="375244"/>
              <a:chOff x="5568876" y="2203429"/>
              <a:chExt cx="615965" cy="615965"/>
            </a:xfrm>
          </p:grpSpPr>
          <p:sp>
            <p:nvSpPr>
              <p:cNvPr id="231" name="Oval 230"/>
              <p:cNvSpPr/>
              <p:nvPr/>
            </p:nvSpPr>
            <p:spPr bwMode="auto">
              <a:xfrm>
                <a:off x="5568876" y="2203429"/>
                <a:ext cx="615965" cy="615965"/>
              </a:xfrm>
              <a:prstGeom prst="ellipse">
                <a:avLst/>
              </a:prstGeom>
              <a:solidFill>
                <a:schemeClr val="bg1">
                  <a:lumMod val="9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6494" tIns="149196" rIns="186494" bIns="149196" numCol="1" spcCol="0" rtlCol="0" fromWordArt="0" anchor="t" anchorCtr="0" forceAA="0" compatLnSpc="1">
                <a:prstTxWarp prst="textNoShape">
                  <a:avLst/>
                </a:prstTxWarp>
                <a:noAutofit/>
              </a:bodyPr>
              <a:lstStyle/>
              <a:p>
                <a:pPr algn="ctr" defTabSz="950846" fontAlgn="base">
                  <a:lnSpc>
                    <a:spcPct val="90000"/>
                  </a:lnSpc>
                  <a:spcBef>
                    <a:spcPct val="0"/>
                  </a:spcBef>
                  <a:spcAft>
                    <a:spcPct val="0"/>
                  </a:spcAft>
                </a:pPr>
                <a:endParaRPr lang="en-US" sz="2448" dirty="0" err="1">
                  <a:gradFill>
                    <a:gsLst>
                      <a:gs pos="0">
                        <a:srgbClr val="FFFFFF"/>
                      </a:gs>
                      <a:gs pos="100000">
                        <a:srgbClr val="FFFFFF"/>
                      </a:gs>
                    </a:gsLst>
                    <a:lin ang="5400000" scaled="0"/>
                  </a:gradFill>
                  <a:ea typeface="Segoe UI" pitchFamily="34" charset="0"/>
                  <a:cs typeface="Segoe UI" pitchFamily="34" charset="0"/>
                </a:endParaRPr>
              </a:p>
            </p:txBody>
          </p:sp>
          <p:sp>
            <p:nvSpPr>
              <p:cNvPr id="232" name="Freeform 108"/>
              <p:cNvSpPr/>
              <p:nvPr/>
            </p:nvSpPr>
            <p:spPr bwMode="auto">
              <a:xfrm>
                <a:off x="5671124" y="2386278"/>
                <a:ext cx="411468" cy="433116"/>
              </a:xfrm>
              <a:custGeom>
                <a:avLst/>
                <a:gdLst>
                  <a:gd name="connsiteX0" fmla="*/ 195868 w 411468"/>
                  <a:gd name="connsiteY0" fmla="*/ 0 h 433116"/>
                  <a:gd name="connsiteX1" fmla="*/ 242485 w 411468"/>
                  <a:gd name="connsiteY1" fmla="*/ 15566 h 433116"/>
                  <a:gd name="connsiteX2" fmla="*/ 244705 w 411468"/>
                  <a:gd name="connsiteY2" fmla="*/ 15566 h 433116"/>
                  <a:gd name="connsiteX3" fmla="*/ 286883 w 411468"/>
                  <a:gd name="connsiteY3" fmla="*/ 57817 h 433116"/>
                  <a:gd name="connsiteX4" fmla="*/ 273563 w 411468"/>
                  <a:gd name="connsiteY4" fmla="*/ 91172 h 433116"/>
                  <a:gd name="connsiteX5" fmla="*/ 280223 w 411468"/>
                  <a:gd name="connsiteY5" fmla="*/ 100067 h 433116"/>
                  <a:gd name="connsiteX6" fmla="*/ 280223 w 411468"/>
                  <a:gd name="connsiteY6" fmla="*/ 124528 h 433116"/>
                  <a:gd name="connsiteX7" fmla="*/ 269124 w 411468"/>
                  <a:gd name="connsiteY7" fmla="*/ 135647 h 433116"/>
                  <a:gd name="connsiteX8" fmla="*/ 269124 w 411468"/>
                  <a:gd name="connsiteY8" fmla="*/ 160107 h 433116"/>
                  <a:gd name="connsiteX9" fmla="*/ 244705 w 411468"/>
                  <a:gd name="connsiteY9" fmla="*/ 191239 h 433116"/>
                  <a:gd name="connsiteX10" fmla="*/ 244705 w 411468"/>
                  <a:gd name="connsiteY10" fmla="*/ 209029 h 433116"/>
                  <a:gd name="connsiteX11" fmla="*/ 360138 w 411468"/>
                  <a:gd name="connsiteY11" fmla="*/ 217924 h 433116"/>
                  <a:gd name="connsiteX12" fmla="*/ 403460 w 411468"/>
                  <a:gd name="connsiteY12" fmla="*/ 319520 h 433116"/>
                  <a:gd name="connsiteX13" fmla="*/ 411468 w 411468"/>
                  <a:gd name="connsiteY13" fmla="*/ 343974 h 433116"/>
                  <a:gd name="connsiteX14" fmla="*/ 367176 w 411468"/>
                  <a:gd name="connsiteY14" fmla="*/ 380517 h 433116"/>
                  <a:gd name="connsiteX15" fmla="*/ 194980 w 411468"/>
                  <a:gd name="connsiteY15" fmla="*/ 433116 h 433116"/>
                  <a:gd name="connsiteX16" fmla="*/ 22784 w 411468"/>
                  <a:gd name="connsiteY16" fmla="*/ 380517 h 433116"/>
                  <a:gd name="connsiteX17" fmla="*/ 0 w 411468"/>
                  <a:gd name="connsiteY17" fmla="*/ 361719 h 433116"/>
                  <a:gd name="connsiteX18" fmla="*/ 12694 w 411468"/>
                  <a:gd name="connsiteY18" fmla="*/ 322647 h 433116"/>
                  <a:gd name="connsiteX19" fmla="*/ 53796 w 411468"/>
                  <a:gd name="connsiteY19" fmla="*/ 222371 h 433116"/>
                  <a:gd name="connsiteX20" fmla="*/ 53796 w 411468"/>
                  <a:gd name="connsiteY20" fmla="*/ 217924 h 433116"/>
                  <a:gd name="connsiteX21" fmla="*/ 169230 w 411468"/>
                  <a:gd name="connsiteY21" fmla="*/ 209029 h 433116"/>
                  <a:gd name="connsiteX22" fmla="*/ 169230 w 411468"/>
                  <a:gd name="connsiteY22" fmla="*/ 191239 h 433116"/>
                  <a:gd name="connsiteX23" fmla="*/ 142591 w 411468"/>
                  <a:gd name="connsiteY23" fmla="*/ 160107 h 433116"/>
                  <a:gd name="connsiteX24" fmla="*/ 142591 w 411468"/>
                  <a:gd name="connsiteY24" fmla="*/ 135647 h 433116"/>
                  <a:gd name="connsiteX25" fmla="*/ 131492 w 411468"/>
                  <a:gd name="connsiteY25" fmla="*/ 124528 h 433116"/>
                  <a:gd name="connsiteX26" fmla="*/ 131492 w 411468"/>
                  <a:gd name="connsiteY26" fmla="*/ 100067 h 433116"/>
                  <a:gd name="connsiteX27" fmla="*/ 140371 w 411468"/>
                  <a:gd name="connsiteY27" fmla="*/ 88949 h 433116"/>
                  <a:gd name="connsiteX28" fmla="*/ 127052 w 411468"/>
                  <a:gd name="connsiteY28" fmla="*/ 55593 h 433116"/>
                  <a:gd name="connsiteX29" fmla="*/ 195868 w 411468"/>
                  <a:gd name="connsiteY29" fmla="*/ 0 h 433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411468" h="433116">
                    <a:moveTo>
                      <a:pt x="195868" y="0"/>
                    </a:moveTo>
                    <a:cubicBezTo>
                      <a:pt x="213627" y="0"/>
                      <a:pt x="231386" y="4448"/>
                      <a:pt x="242485" y="15566"/>
                    </a:cubicBezTo>
                    <a:cubicBezTo>
                      <a:pt x="242485" y="15566"/>
                      <a:pt x="242485" y="15566"/>
                      <a:pt x="244705" y="15566"/>
                    </a:cubicBezTo>
                    <a:cubicBezTo>
                      <a:pt x="269124" y="15566"/>
                      <a:pt x="286883" y="35580"/>
                      <a:pt x="286883" y="57817"/>
                    </a:cubicBezTo>
                    <a:cubicBezTo>
                      <a:pt x="286883" y="71159"/>
                      <a:pt x="282443" y="82277"/>
                      <a:pt x="273563" y="91172"/>
                    </a:cubicBezTo>
                    <a:cubicBezTo>
                      <a:pt x="278003" y="91172"/>
                      <a:pt x="280223" y="95620"/>
                      <a:pt x="280223" y="100067"/>
                    </a:cubicBezTo>
                    <a:cubicBezTo>
                      <a:pt x="280223" y="100067"/>
                      <a:pt x="280223" y="100067"/>
                      <a:pt x="280223" y="124528"/>
                    </a:cubicBezTo>
                    <a:cubicBezTo>
                      <a:pt x="280223" y="128975"/>
                      <a:pt x="275783" y="135647"/>
                      <a:pt x="269124" y="135647"/>
                    </a:cubicBezTo>
                    <a:cubicBezTo>
                      <a:pt x="269124" y="135647"/>
                      <a:pt x="269124" y="135647"/>
                      <a:pt x="269124" y="160107"/>
                    </a:cubicBezTo>
                    <a:cubicBezTo>
                      <a:pt x="269124" y="175673"/>
                      <a:pt x="260244" y="189016"/>
                      <a:pt x="244705" y="191239"/>
                    </a:cubicBezTo>
                    <a:cubicBezTo>
                      <a:pt x="244705" y="191239"/>
                      <a:pt x="244705" y="191239"/>
                      <a:pt x="244705" y="209029"/>
                    </a:cubicBezTo>
                    <a:cubicBezTo>
                      <a:pt x="244705" y="209029"/>
                      <a:pt x="244705" y="209029"/>
                      <a:pt x="360138" y="217924"/>
                    </a:cubicBezTo>
                    <a:cubicBezTo>
                      <a:pt x="376232" y="251836"/>
                      <a:pt x="390661" y="285608"/>
                      <a:pt x="403460" y="319520"/>
                    </a:cubicBezTo>
                    <a:lnTo>
                      <a:pt x="411468" y="343974"/>
                    </a:lnTo>
                    <a:lnTo>
                      <a:pt x="367176" y="380517"/>
                    </a:lnTo>
                    <a:cubicBezTo>
                      <a:pt x="318022" y="413726"/>
                      <a:pt x="258766" y="433116"/>
                      <a:pt x="194980" y="433116"/>
                    </a:cubicBezTo>
                    <a:cubicBezTo>
                      <a:pt x="131195" y="433116"/>
                      <a:pt x="71939" y="413726"/>
                      <a:pt x="22784" y="380517"/>
                    </a:cubicBezTo>
                    <a:lnTo>
                      <a:pt x="0" y="361719"/>
                    </a:lnTo>
                    <a:lnTo>
                      <a:pt x="12694" y="322647"/>
                    </a:lnTo>
                    <a:cubicBezTo>
                      <a:pt x="25077" y="289083"/>
                      <a:pt x="38812" y="255727"/>
                      <a:pt x="53796" y="222371"/>
                    </a:cubicBezTo>
                    <a:cubicBezTo>
                      <a:pt x="53796" y="222371"/>
                      <a:pt x="53796" y="222371"/>
                      <a:pt x="53796" y="217924"/>
                    </a:cubicBezTo>
                    <a:cubicBezTo>
                      <a:pt x="53796" y="217924"/>
                      <a:pt x="53796" y="217924"/>
                      <a:pt x="169230" y="209029"/>
                    </a:cubicBezTo>
                    <a:cubicBezTo>
                      <a:pt x="169230" y="209029"/>
                      <a:pt x="169230" y="209029"/>
                      <a:pt x="169230" y="191239"/>
                    </a:cubicBezTo>
                    <a:cubicBezTo>
                      <a:pt x="153690" y="189016"/>
                      <a:pt x="142591" y="175673"/>
                      <a:pt x="142591" y="160107"/>
                    </a:cubicBezTo>
                    <a:cubicBezTo>
                      <a:pt x="142591" y="160107"/>
                      <a:pt x="142591" y="160107"/>
                      <a:pt x="142591" y="135647"/>
                    </a:cubicBezTo>
                    <a:cubicBezTo>
                      <a:pt x="135932" y="135647"/>
                      <a:pt x="131492" y="128975"/>
                      <a:pt x="131492" y="124528"/>
                    </a:cubicBezTo>
                    <a:cubicBezTo>
                      <a:pt x="131492" y="124528"/>
                      <a:pt x="131492" y="124528"/>
                      <a:pt x="131492" y="100067"/>
                    </a:cubicBezTo>
                    <a:cubicBezTo>
                      <a:pt x="131492" y="95620"/>
                      <a:pt x="135932" y="91172"/>
                      <a:pt x="140371" y="88949"/>
                    </a:cubicBezTo>
                    <a:cubicBezTo>
                      <a:pt x="131492" y="80054"/>
                      <a:pt x="127052" y="68935"/>
                      <a:pt x="127052" y="55593"/>
                    </a:cubicBezTo>
                    <a:cubicBezTo>
                      <a:pt x="127052" y="24461"/>
                      <a:pt x="158130" y="0"/>
                      <a:pt x="195868" y="0"/>
                    </a:cubicBezTo>
                    <a:close/>
                  </a:path>
                </a:pathLst>
              </a:custGeom>
              <a:solidFill>
                <a:schemeClr val="bg1">
                  <a:lumMod val="8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6494" tIns="149196" rIns="186494" bIns="149196" numCol="1" spcCol="0" rtlCol="0" fromWordArt="0" anchor="t" anchorCtr="0" forceAA="0" compatLnSpc="1">
                <a:prstTxWarp prst="textNoShape">
                  <a:avLst/>
                </a:prstTxWarp>
                <a:noAutofit/>
              </a:bodyPr>
              <a:lstStyle/>
              <a:p>
                <a:pPr algn="ctr" defTabSz="950846" fontAlgn="base">
                  <a:lnSpc>
                    <a:spcPct val="90000"/>
                  </a:lnSpc>
                  <a:spcBef>
                    <a:spcPct val="0"/>
                  </a:spcBef>
                  <a:spcAft>
                    <a:spcPct val="0"/>
                  </a:spcAft>
                </a:pPr>
                <a:endParaRPr lang="en-US" sz="2448" dirty="0" err="1">
                  <a:gradFill>
                    <a:gsLst>
                      <a:gs pos="0">
                        <a:srgbClr val="FFFFFF"/>
                      </a:gs>
                      <a:gs pos="100000">
                        <a:srgbClr val="FFFFFF"/>
                      </a:gs>
                    </a:gsLst>
                    <a:lin ang="5400000" scaled="0"/>
                  </a:gradFill>
                  <a:ea typeface="Segoe UI" pitchFamily="34" charset="0"/>
                  <a:cs typeface="Segoe UI" pitchFamily="34" charset="0"/>
                </a:endParaRPr>
              </a:p>
            </p:txBody>
          </p:sp>
        </p:grpSp>
        <p:sp>
          <p:nvSpPr>
            <p:cNvPr id="229" name="Oval 252"/>
            <p:cNvSpPr>
              <a:spLocks noChangeArrowheads="1"/>
            </p:cNvSpPr>
            <p:nvPr/>
          </p:nvSpPr>
          <p:spPr bwMode="auto">
            <a:xfrm>
              <a:off x="10038656" y="6054584"/>
              <a:ext cx="336474" cy="333443"/>
            </a:xfrm>
            <a:prstGeom prst="ellipse">
              <a:avLst/>
            </a:prstGeom>
            <a:solidFill>
              <a:srgbClr val="107C10"/>
            </a:solidFill>
            <a:ln w="15875" cap="flat">
              <a:noFill/>
              <a:prstDash val="solid"/>
              <a:miter lim="800000"/>
              <a:headEnd/>
              <a:tailEnd/>
            </a:ln>
          </p:spPr>
          <p:txBody>
            <a:bodyPr vert="horz" wrap="square" lIns="91414" tIns="93247" rIns="91414" bIns="45706" numCol="1" anchor="ctr" anchorCtr="0" compatLnSpc="1">
              <a:prstTxWarp prst="textNoShape">
                <a:avLst/>
              </a:prstTxWarp>
            </a:bodyPr>
            <a:lstStyle/>
            <a:p>
              <a:pPr algn="ctr" defTabSz="932418"/>
              <a:r>
                <a:rPr lang="en-US" sz="2448" dirty="0">
                  <a:solidFill>
                    <a:srgbClr val="FFFFFF"/>
                  </a:solidFill>
                  <a:sym typeface="Wingdings" panose="05000000000000000000" pitchFamily="2" charset="2"/>
                </a:rPr>
                <a:t></a:t>
              </a:r>
              <a:endParaRPr lang="en-US" sz="2448" dirty="0">
                <a:solidFill>
                  <a:srgbClr val="FFFFFF"/>
                </a:solidFill>
              </a:endParaRPr>
            </a:p>
          </p:txBody>
        </p:sp>
        <p:sp>
          <p:nvSpPr>
            <p:cNvPr id="237" name="Oval 252"/>
            <p:cNvSpPr>
              <a:spLocks noChangeArrowheads="1"/>
            </p:cNvSpPr>
            <p:nvPr/>
          </p:nvSpPr>
          <p:spPr bwMode="auto">
            <a:xfrm>
              <a:off x="8538993" y="6053351"/>
              <a:ext cx="336474" cy="333443"/>
            </a:xfrm>
            <a:prstGeom prst="ellipse">
              <a:avLst/>
            </a:prstGeom>
            <a:solidFill>
              <a:schemeClr val="bg1">
                <a:lumMod val="65000"/>
              </a:schemeClr>
            </a:solidFill>
            <a:ln w="15875" cap="flat">
              <a:noFill/>
              <a:prstDash val="solid"/>
              <a:miter lim="800000"/>
              <a:headEnd/>
              <a:tailEnd/>
            </a:ln>
          </p:spPr>
          <p:txBody>
            <a:bodyPr vert="horz" wrap="square" lIns="91414" tIns="46623" rIns="91414" bIns="45706" numCol="1" anchor="ctr" anchorCtr="0" compatLnSpc="1">
              <a:prstTxWarp prst="textNoShape">
                <a:avLst/>
              </a:prstTxWarp>
            </a:bodyPr>
            <a:lstStyle/>
            <a:p>
              <a:pPr algn="ctr" defTabSz="932418"/>
              <a:r>
                <a:rPr lang="en-US" sz="2448" dirty="0">
                  <a:solidFill>
                    <a:srgbClr val="FFFFFF"/>
                  </a:solidFill>
                  <a:sym typeface="Wingdings" panose="05000000000000000000" pitchFamily="2" charset="2"/>
                </a:rPr>
                <a:t></a:t>
              </a:r>
              <a:endParaRPr lang="en-US" sz="2448" dirty="0">
                <a:solidFill>
                  <a:srgbClr val="FFFFFF"/>
                </a:solidFill>
              </a:endParaRPr>
            </a:p>
          </p:txBody>
        </p:sp>
        <p:sp>
          <p:nvSpPr>
            <p:cNvPr id="238" name="Oval 252"/>
            <p:cNvSpPr>
              <a:spLocks noChangeArrowheads="1"/>
            </p:cNvSpPr>
            <p:nvPr/>
          </p:nvSpPr>
          <p:spPr bwMode="auto">
            <a:xfrm>
              <a:off x="11538318" y="6053351"/>
              <a:ext cx="336474" cy="333443"/>
            </a:xfrm>
            <a:prstGeom prst="ellipse">
              <a:avLst/>
            </a:prstGeom>
            <a:solidFill>
              <a:srgbClr val="107C10"/>
            </a:solidFill>
            <a:ln w="15875" cap="flat">
              <a:noFill/>
              <a:prstDash val="solid"/>
              <a:miter lim="800000"/>
              <a:headEnd/>
              <a:tailEnd/>
            </a:ln>
          </p:spPr>
          <p:txBody>
            <a:bodyPr vert="horz" wrap="square" lIns="91414" tIns="93247" rIns="91414" bIns="45706" numCol="1" anchor="ctr" anchorCtr="0" compatLnSpc="1">
              <a:prstTxWarp prst="textNoShape">
                <a:avLst/>
              </a:prstTxWarp>
            </a:bodyPr>
            <a:lstStyle/>
            <a:p>
              <a:pPr algn="ctr" defTabSz="932418"/>
              <a:r>
                <a:rPr lang="en-US" sz="2448" dirty="0">
                  <a:solidFill>
                    <a:srgbClr val="FFFFFF"/>
                  </a:solidFill>
                  <a:sym typeface="Wingdings" panose="05000000000000000000" pitchFamily="2" charset="2"/>
                </a:rPr>
                <a:t></a:t>
              </a:r>
              <a:endParaRPr lang="en-US" sz="2448" dirty="0">
                <a:solidFill>
                  <a:srgbClr val="FFFFFF"/>
                </a:solidFill>
              </a:endParaRPr>
            </a:p>
          </p:txBody>
        </p:sp>
      </p:grpSp>
      <p:grpSp>
        <p:nvGrpSpPr>
          <p:cNvPr id="4" name="Group 3"/>
          <p:cNvGrpSpPr/>
          <p:nvPr/>
        </p:nvGrpSpPr>
        <p:grpSpPr>
          <a:xfrm>
            <a:off x="6096018" y="6212225"/>
            <a:ext cx="5828473" cy="380946"/>
            <a:chOff x="6096001" y="6212610"/>
            <a:chExt cx="5829300" cy="381000"/>
          </a:xfrm>
        </p:grpSpPr>
        <p:sp>
          <p:nvSpPr>
            <p:cNvPr id="3" name="Rectangle 2"/>
            <p:cNvSpPr/>
            <p:nvPr/>
          </p:nvSpPr>
          <p:spPr bwMode="auto">
            <a:xfrm>
              <a:off x="6096001" y="6212610"/>
              <a:ext cx="5829300" cy="381000"/>
            </a:xfrm>
            <a:prstGeom prst="rect">
              <a:avLst/>
            </a:prstGeom>
            <a:solidFill>
              <a:srgbClr val="EEEEEE"/>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54" tIns="146283" rIns="182854" bIns="146283" numCol="1" spcCol="0" rtlCol="0" fromWordArt="0" anchor="t" anchorCtr="0" forceAA="0" compatLnSpc="1">
              <a:prstTxWarp prst="textNoShape">
                <a:avLst/>
              </a:prstTxWarp>
              <a:noAutofit/>
            </a:bodyPr>
            <a:lstStyle/>
            <a:p>
              <a:pPr algn="ctr" defTabSz="932293" fontAlgn="base">
                <a:lnSpc>
                  <a:spcPct val="90000"/>
                </a:lnSpc>
                <a:spcBef>
                  <a:spcPct val="0"/>
                </a:spcBef>
                <a:spcAft>
                  <a:spcPct val="0"/>
                </a:spcAft>
              </a:pPr>
              <a:endParaRPr lang="en-US" sz="2400" dirty="0" err="1">
                <a:gradFill>
                  <a:gsLst>
                    <a:gs pos="0">
                      <a:srgbClr val="FFFFFF"/>
                    </a:gs>
                    <a:gs pos="100000">
                      <a:srgbClr val="FFFFFF"/>
                    </a:gs>
                  </a:gsLst>
                  <a:lin ang="5400000" scaled="0"/>
                </a:gradFill>
                <a:ea typeface="Segoe UI" pitchFamily="34" charset="0"/>
                <a:cs typeface="Segoe UI" pitchFamily="34" charset="0"/>
              </a:endParaRPr>
            </a:p>
          </p:txBody>
        </p:sp>
        <p:sp>
          <p:nvSpPr>
            <p:cNvPr id="95" name="Rectangle 198"/>
            <p:cNvSpPr>
              <a:spLocks noChangeArrowheads="1"/>
            </p:cNvSpPr>
            <p:nvPr/>
          </p:nvSpPr>
          <p:spPr bwMode="auto">
            <a:xfrm>
              <a:off x="11018837" y="6264611"/>
              <a:ext cx="796317" cy="282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defTabSz="914224"/>
              <a:r>
                <a:rPr lang="en-US" altLang="en-US" sz="900" dirty="0">
                  <a:gradFill>
                    <a:gsLst>
                      <a:gs pos="0">
                        <a:schemeClr val="tx1"/>
                      </a:gs>
                      <a:gs pos="62000">
                        <a:schemeClr val="tx1"/>
                      </a:gs>
                    </a:gsLst>
                    <a:lin ang="5400000" scaled="0"/>
                  </a:gradFill>
                  <a:latin typeface="Segoe UI" panose="020B0502040204020203" pitchFamily="34" charset="0"/>
                </a:rPr>
                <a:t>*Configuration </a:t>
              </a:r>
              <a:br>
                <a:rPr lang="en-US" altLang="en-US" sz="900" dirty="0">
                  <a:gradFill>
                    <a:gsLst>
                      <a:gs pos="0">
                        <a:schemeClr val="tx1"/>
                      </a:gs>
                      <a:gs pos="62000">
                        <a:schemeClr val="tx1"/>
                      </a:gs>
                    </a:gsLst>
                    <a:lin ang="5400000" scaled="0"/>
                  </a:gradFill>
                  <a:latin typeface="Segoe UI" panose="020B0502040204020203" pitchFamily="34" charset="0"/>
                </a:rPr>
              </a:br>
              <a:r>
                <a:rPr lang="en-US" altLang="en-US" sz="900" dirty="0">
                  <a:gradFill>
                    <a:gsLst>
                      <a:gs pos="0">
                        <a:schemeClr val="tx1"/>
                      </a:gs>
                      <a:gs pos="62000">
                        <a:schemeClr val="tx1"/>
                      </a:gs>
                    </a:gsLst>
                    <a:lin ang="5400000" scaled="0"/>
                  </a:gradFill>
                  <a:latin typeface="Segoe UI" panose="020B0502040204020203" pitchFamily="34" charset="0"/>
                </a:rPr>
                <a:t>dependent</a:t>
              </a:r>
              <a:endParaRPr lang="en-US" altLang="en-US" sz="1099" dirty="0">
                <a:gradFill>
                  <a:gsLst>
                    <a:gs pos="0">
                      <a:schemeClr val="tx1"/>
                    </a:gs>
                    <a:gs pos="62000">
                      <a:schemeClr val="tx1"/>
                    </a:gs>
                  </a:gsLst>
                  <a:lin ang="5400000" scaled="0"/>
                </a:gradFill>
              </a:endParaRPr>
            </a:p>
          </p:txBody>
        </p:sp>
        <p:grpSp>
          <p:nvGrpSpPr>
            <p:cNvPr id="7" name="Group 6"/>
            <p:cNvGrpSpPr/>
            <p:nvPr/>
          </p:nvGrpSpPr>
          <p:grpSpPr>
            <a:xfrm>
              <a:off x="6189189" y="6278461"/>
              <a:ext cx="1101384" cy="254298"/>
              <a:chOff x="6189189" y="6533106"/>
              <a:chExt cx="1101384" cy="254298"/>
            </a:xfrm>
          </p:grpSpPr>
          <p:sp>
            <p:nvSpPr>
              <p:cNvPr id="99" name="Rectangle 198"/>
              <p:cNvSpPr>
                <a:spLocks noChangeArrowheads="1"/>
              </p:cNvSpPr>
              <p:nvPr/>
            </p:nvSpPr>
            <p:spPr bwMode="auto">
              <a:xfrm>
                <a:off x="6446837" y="6533106"/>
                <a:ext cx="843736" cy="2542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defTabSz="914224">
                  <a:lnSpc>
                    <a:spcPct val="90000"/>
                  </a:lnSpc>
                </a:pPr>
                <a:r>
                  <a:rPr lang="en-US" altLang="en-US" sz="900" dirty="0">
                    <a:gradFill>
                      <a:gsLst>
                        <a:gs pos="0">
                          <a:schemeClr val="tx1"/>
                        </a:gs>
                        <a:gs pos="62000">
                          <a:schemeClr val="tx1"/>
                        </a:gs>
                      </a:gsLst>
                      <a:lin ang="5400000" scaled="0"/>
                    </a:gradFill>
                    <a:latin typeface="Segoe UI" panose="020B0502040204020203" pitchFamily="34" charset="0"/>
                  </a:rPr>
                  <a:t>Should have </a:t>
                </a:r>
                <a:br>
                  <a:rPr lang="en-US" altLang="en-US" sz="900" dirty="0">
                    <a:gradFill>
                      <a:gsLst>
                        <a:gs pos="0">
                          <a:schemeClr val="tx1"/>
                        </a:gs>
                        <a:gs pos="62000">
                          <a:schemeClr val="tx1"/>
                        </a:gs>
                      </a:gsLst>
                      <a:lin ang="5400000" scaled="0"/>
                    </a:gradFill>
                    <a:latin typeface="Segoe UI" panose="020B0502040204020203" pitchFamily="34" charset="0"/>
                  </a:rPr>
                </a:br>
                <a:r>
                  <a:rPr lang="en-US" altLang="en-US" sz="900" dirty="0">
                    <a:gradFill>
                      <a:gsLst>
                        <a:gs pos="0">
                          <a:schemeClr val="tx1"/>
                        </a:gs>
                        <a:gs pos="62000">
                          <a:schemeClr val="tx1"/>
                        </a:gs>
                      </a:gsLst>
                      <a:lin ang="5400000" scaled="0"/>
                    </a:gradFill>
                    <a:latin typeface="Segoe UI" panose="020B0502040204020203" pitchFamily="34" charset="0"/>
                  </a:rPr>
                  <a:t>access and does</a:t>
                </a:r>
                <a:endParaRPr lang="en-US" altLang="en-US" sz="1099" dirty="0">
                  <a:gradFill>
                    <a:gsLst>
                      <a:gs pos="0">
                        <a:schemeClr val="tx1"/>
                      </a:gs>
                      <a:gs pos="62000">
                        <a:schemeClr val="tx1"/>
                      </a:gs>
                    </a:gsLst>
                    <a:lin ang="5400000" scaled="0"/>
                  </a:gradFill>
                </a:endParaRPr>
              </a:p>
            </p:txBody>
          </p:sp>
          <p:sp>
            <p:nvSpPr>
              <p:cNvPr id="102" name="Oval 252"/>
              <p:cNvSpPr>
                <a:spLocks noChangeArrowheads="1"/>
              </p:cNvSpPr>
              <p:nvPr/>
            </p:nvSpPr>
            <p:spPr bwMode="auto">
              <a:xfrm>
                <a:off x="6189189" y="6563281"/>
                <a:ext cx="190665" cy="188948"/>
              </a:xfrm>
              <a:prstGeom prst="ellipse">
                <a:avLst/>
              </a:prstGeom>
              <a:solidFill>
                <a:srgbClr val="107C10"/>
              </a:solidFill>
              <a:ln w="15875" cap="flat">
                <a:noFill/>
                <a:prstDash val="solid"/>
                <a:miter lim="800000"/>
                <a:headEnd/>
                <a:tailEnd/>
              </a:ln>
            </p:spPr>
            <p:txBody>
              <a:bodyPr vert="horz" wrap="square" lIns="91414" tIns="93247" rIns="91414" bIns="45706" numCol="1" anchor="ctr" anchorCtr="0" compatLnSpc="1">
                <a:prstTxWarp prst="textNoShape">
                  <a:avLst/>
                </a:prstTxWarp>
              </a:bodyPr>
              <a:lstStyle/>
              <a:p>
                <a:pPr algn="ctr" defTabSz="932418"/>
                <a:r>
                  <a:rPr lang="en-US" sz="1599" dirty="0">
                    <a:solidFill>
                      <a:srgbClr val="FFFFFF"/>
                    </a:solidFill>
                    <a:sym typeface="Wingdings" panose="05000000000000000000" pitchFamily="2" charset="2"/>
                  </a:rPr>
                  <a:t></a:t>
                </a:r>
                <a:endParaRPr lang="en-US" sz="1599" dirty="0">
                  <a:solidFill>
                    <a:srgbClr val="FFFFFF"/>
                  </a:solidFill>
                </a:endParaRPr>
              </a:p>
            </p:txBody>
          </p:sp>
        </p:grpSp>
        <p:grpSp>
          <p:nvGrpSpPr>
            <p:cNvPr id="6" name="Group 5"/>
            <p:cNvGrpSpPr/>
            <p:nvPr/>
          </p:nvGrpSpPr>
          <p:grpSpPr>
            <a:xfrm>
              <a:off x="7766128" y="6278461"/>
              <a:ext cx="1230502" cy="254298"/>
              <a:chOff x="7551125" y="6533106"/>
              <a:chExt cx="1230502" cy="254298"/>
            </a:xfrm>
          </p:grpSpPr>
          <p:sp>
            <p:nvSpPr>
              <p:cNvPr id="100" name="Rectangle 198"/>
              <p:cNvSpPr>
                <a:spLocks noChangeArrowheads="1"/>
              </p:cNvSpPr>
              <p:nvPr/>
            </p:nvSpPr>
            <p:spPr bwMode="auto">
              <a:xfrm>
                <a:off x="7805444" y="6533106"/>
                <a:ext cx="976183" cy="2542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defTabSz="914224">
                  <a:lnSpc>
                    <a:spcPct val="90000"/>
                  </a:lnSpc>
                </a:pPr>
                <a:r>
                  <a:rPr lang="en-US" altLang="en-US" sz="900" dirty="0">
                    <a:gradFill>
                      <a:gsLst>
                        <a:gs pos="0">
                          <a:schemeClr val="tx1"/>
                        </a:gs>
                        <a:gs pos="62000">
                          <a:schemeClr val="tx1"/>
                        </a:gs>
                      </a:gsLst>
                      <a:lin ang="5400000" scaled="0"/>
                    </a:gradFill>
                    <a:latin typeface="Segoe UI" panose="020B0502040204020203" pitchFamily="34" charset="0"/>
                  </a:rPr>
                  <a:t>Should not have </a:t>
                </a:r>
                <a:br>
                  <a:rPr lang="en-US" altLang="en-US" sz="900" dirty="0">
                    <a:gradFill>
                      <a:gsLst>
                        <a:gs pos="0">
                          <a:schemeClr val="tx1"/>
                        </a:gs>
                        <a:gs pos="62000">
                          <a:schemeClr val="tx1"/>
                        </a:gs>
                      </a:gsLst>
                      <a:lin ang="5400000" scaled="0"/>
                    </a:gradFill>
                    <a:latin typeface="Segoe UI" panose="020B0502040204020203" pitchFamily="34" charset="0"/>
                  </a:rPr>
                </a:br>
                <a:r>
                  <a:rPr lang="en-US" altLang="en-US" sz="900" dirty="0">
                    <a:gradFill>
                      <a:gsLst>
                        <a:gs pos="0">
                          <a:schemeClr val="tx1"/>
                        </a:gs>
                        <a:gs pos="62000">
                          <a:schemeClr val="tx1"/>
                        </a:gs>
                      </a:gsLst>
                      <a:lin ang="5400000" scaled="0"/>
                    </a:gradFill>
                    <a:latin typeface="Segoe UI" panose="020B0502040204020203" pitchFamily="34" charset="0"/>
                  </a:rPr>
                  <a:t>access and doesn’t</a:t>
                </a:r>
              </a:p>
            </p:txBody>
          </p:sp>
          <p:sp>
            <p:nvSpPr>
              <p:cNvPr id="104" name="Oval 252"/>
              <p:cNvSpPr>
                <a:spLocks noChangeArrowheads="1"/>
              </p:cNvSpPr>
              <p:nvPr/>
            </p:nvSpPr>
            <p:spPr bwMode="auto">
              <a:xfrm>
                <a:off x="7551125" y="6565166"/>
                <a:ext cx="186861" cy="185178"/>
              </a:xfrm>
              <a:prstGeom prst="ellipse">
                <a:avLst/>
              </a:prstGeom>
              <a:solidFill>
                <a:schemeClr val="bg1">
                  <a:lumMod val="65000"/>
                </a:schemeClr>
              </a:solidFill>
              <a:ln w="15875" cap="flat">
                <a:noFill/>
                <a:prstDash val="solid"/>
                <a:miter lim="800000"/>
                <a:headEnd/>
                <a:tailEnd/>
              </a:ln>
            </p:spPr>
            <p:txBody>
              <a:bodyPr vert="horz" wrap="square" lIns="91414" tIns="46623" rIns="91414" bIns="45706" numCol="1" anchor="ctr" anchorCtr="0" compatLnSpc="1">
                <a:prstTxWarp prst="textNoShape">
                  <a:avLst/>
                </a:prstTxWarp>
              </a:bodyPr>
              <a:lstStyle/>
              <a:p>
                <a:pPr algn="ctr" defTabSz="932418"/>
                <a:r>
                  <a:rPr lang="en-US" sz="1599" dirty="0">
                    <a:solidFill>
                      <a:srgbClr val="FFFFFF"/>
                    </a:solidFill>
                    <a:sym typeface="Wingdings" panose="05000000000000000000" pitchFamily="2" charset="2"/>
                  </a:rPr>
                  <a:t></a:t>
                </a:r>
                <a:endParaRPr lang="en-US" sz="1599" dirty="0">
                  <a:solidFill>
                    <a:srgbClr val="FFFFFF"/>
                  </a:solidFill>
                </a:endParaRPr>
              </a:p>
            </p:txBody>
          </p:sp>
        </p:grpSp>
        <p:grpSp>
          <p:nvGrpSpPr>
            <p:cNvPr id="5" name="Group 4"/>
            <p:cNvGrpSpPr/>
            <p:nvPr/>
          </p:nvGrpSpPr>
          <p:grpSpPr>
            <a:xfrm>
              <a:off x="9458360" y="6278461"/>
              <a:ext cx="1129862" cy="254298"/>
              <a:chOff x="9024547" y="6533106"/>
              <a:chExt cx="1129862" cy="254298"/>
            </a:xfrm>
          </p:grpSpPr>
          <p:sp>
            <p:nvSpPr>
              <p:cNvPr id="101" name="Rectangle 198"/>
              <p:cNvSpPr>
                <a:spLocks noChangeArrowheads="1"/>
              </p:cNvSpPr>
              <p:nvPr/>
            </p:nvSpPr>
            <p:spPr bwMode="auto">
              <a:xfrm>
                <a:off x="9274700" y="6533106"/>
                <a:ext cx="879709" cy="2542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defTabSz="914224">
                  <a:lnSpc>
                    <a:spcPct val="90000"/>
                  </a:lnSpc>
                </a:pPr>
                <a:r>
                  <a:rPr lang="en-US" altLang="en-US" sz="900" dirty="0">
                    <a:gradFill>
                      <a:gsLst>
                        <a:gs pos="0">
                          <a:schemeClr val="tx1"/>
                        </a:gs>
                        <a:gs pos="62000">
                          <a:schemeClr val="tx1"/>
                        </a:gs>
                      </a:gsLst>
                      <a:lin ang="5400000" scaled="0"/>
                    </a:gradFill>
                    <a:latin typeface="Segoe UI" panose="020B0502040204020203" pitchFamily="34" charset="0"/>
                  </a:rPr>
                  <a:t>Should not have </a:t>
                </a:r>
                <a:br>
                  <a:rPr lang="en-US" altLang="en-US" sz="900" dirty="0">
                    <a:gradFill>
                      <a:gsLst>
                        <a:gs pos="0">
                          <a:schemeClr val="tx1"/>
                        </a:gs>
                        <a:gs pos="62000">
                          <a:schemeClr val="tx1"/>
                        </a:gs>
                      </a:gsLst>
                      <a:lin ang="5400000" scaled="0"/>
                    </a:gradFill>
                    <a:latin typeface="Segoe UI" panose="020B0502040204020203" pitchFamily="34" charset="0"/>
                  </a:rPr>
                </a:br>
                <a:r>
                  <a:rPr lang="en-US" altLang="en-US" sz="900" dirty="0">
                    <a:gradFill>
                      <a:gsLst>
                        <a:gs pos="0">
                          <a:schemeClr val="tx1"/>
                        </a:gs>
                        <a:gs pos="62000">
                          <a:schemeClr val="tx1"/>
                        </a:gs>
                      </a:gsLst>
                      <a:lin ang="5400000" scaled="0"/>
                    </a:gradFill>
                    <a:latin typeface="Segoe UI" panose="020B0502040204020203" pitchFamily="34" charset="0"/>
                  </a:rPr>
                  <a:t>access but does</a:t>
                </a:r>
              </a:p>
            </p:txBody>
          </p:sp>
          <p:sp>
            <p:nvSpPr>
              <p:cNvPr id="105" name="Oval 252"/>
              <p:cNvSpPr>
                <a:spLocks noChangeArrowheads="1"/>
              </p:cNvSpPr>
              <p:nvPr/>
            </p:nvSpPr>
            <p:spPr bwMode="auto">
              <a:xfrm>
                <a:off x="9024547" y="6565166"/>
                <a:ext cx="186861" cy="185178"/>
              </a:xfrm>
              <a:prstGeom prst="ellipse">
                <a:avLst/>
              </a:prstGeom>
              <a:solidFill>
                <a:srgbClr val="E81123"/>
              </a:solidFill>
              <a:ln w="15875" cap="flat">
                <a:noFill/>
                <a:prstDash val="solid"/>
                <a:miter lim="800000"/>
                <a:headEnd/>
                <a:tailEnd/>
              </a:ln>
            </p:spPr>
            <p:txBody>
              <a:bodyPr vert="horz" wrap="square" lIns="91414" tIns="93247" rIns="91414" bIns="45706" numCol="1" anchor="ctr" anchorCtr="0" compatLnSpc="1">
                <a:prstTxWarp prst="textNoShape">
                  <a:avLst/>
                </a:prstTxWarp>
              </a:bodyPr>
              <a:lstStyle/>
              <a:p>
                <a:pPr algn="ctr" defTabSz="932418"/>
                <a:r>
                  <a:rPr lang="en-US" sz="1599" dirty="0">
                    <a:solidFill>
                      <a:srgbClr val="FFFFFF"/>
                    </a:solidFill>
                    <a:sym typeface="Wingdings" panose="05000000000000000000" pitchFamily="2" charset="2"/>
                  </a:rPr>
                  <a:t></a:t>
                </a:r>
                <a:endParaRPr lang="en-US" sz="1599" dirty="0">
                  <a:solidFill>
                    <a:srgbClr val="FFFFFF"/>
                  </a:solidFill>
                </a:endParaRPr>
              </a:p>
            </p:txBody>
          </p:sp>
        </p:grpSp>
      </p:grpSp>
      <p:sp>
        <p:nvSpPr>
          <p:cNvPr id="108" name="Rectangle 208"/>
          <p:cNvSpPr>
            <a:spLocks noChangeArrowheads="1"/>
          </p:cNvSpPr>
          <p:nvPr/>
        </p:nvSpPr>
        <p:spPr bwMode="auto">
          <a:xfrm>
            <a:off x="11574986" y="2811271"/>
            <a:ext cx="96574" cy="96574"/>
          </a:xfrm>
          <a:prstGeom prst="rect">
            <a:avLst/>
          </a:prstGeom>
          <a:noFill/>
          <a:ln w="15875"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14" tIns="45706" rIns="91414" bIns="45706" numCol="1" anchor="t" anchorCtr="0" compatLnSpc="1">
            <a:prstTxWarp prst="textNoShape">
              <a:avLst/>
            </a:prstTxWarp>
          </a:bodyPr>
          <a:lstStyle/>
          <a:p>
            <a:pPr defTabSz="932418"/>
            <a:r>
              <a:rPr lang="en-US" sz="1598" dirty="0">
                <a:solidFill>
                  <a:srgbClr val="002050"/>
                </a:solidFill>
                <a:latin typeface="Segoe UI Semibold" panose="020B0702040204020203" pitchFamily="34" charset="0"/>
                <a:cs typeface="Segoe UI Semibold" panose="020B0702040204020203" pitchFamily="34" charset="0"/>
              </a:rPr>
              <a:t>`</a:t>
            </a:r>
          </a:p>
        </p:txBody>
      </p:sp>
    </p:spTree>
    <p:extLst>
      <p:ext uri="{BB962C8B-B14F-4D97-AF65-F5344CB8AC3E}">
        <p14:creationId xmlns:p14="http://schemas.microsoft.com/office/powerpoint/2010/main" val="4174169222"/>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par>
                                <p:cTn id="8" presetID="10" presetClass="entr" presetSubtype="0"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childTnLst>
                          </p:cTn>
                        </p:par>
                        <p:par>
                          <p:cTn id="11" fill="hold">
                            <p:stCondLst>
                              <p:cond delay="500"/>
                            </p:stCondLst>
                            <p:childTnLst>
                              <p:par>
                                <p:cTn id="12" presetID="10" presetClass="entr" presetSubtype="0" fill="hold" nodeType="afterEffect">
                                  <p:stCondLst>
                                    <p:cond delay="0"/>
                                  </p:stCondLst>
                                  <p:childTnLst>
                                    <p:set>
                                      <p:cBhvr>
                                        <p:cTn id="13" dur="1" fill="hold">
                                          <p:stCondLst>
                                            <p:cond delay="0"/>
                                          </p:stCondLst>
                                        </p:cTn>
                                        <p:tgtEl>
                                          <p:spTgt spid="10"/>
                                        </p:tgtEl>
                                        <p:attrNameLst>
                                          <p:attrName>style.visibility</p:attrName>
                                        </p:attrNameLst>
                                      </p:cBhvr>
                                      <p:to>
                                        <p:strVal val="visible"/>
                                      </p:to>
                                    </p:set>
                                    <p:animEffect transition="in" filter="fade">
                                      <p:cBhvr>
                                        <p:cTn id="14" dur="500"/>
                                        <p:tgtEl>
                                          <p:spTgt spid="10"/>
                                        </p:tgtEl>
                                      </p:cBhvr>
                                    </p:animEffect>
                                  </p:childTnLst>
                                </p:cTn>
                              </p:par>
                            </p:childTnLst>
                          </p:cTn>
                        </p:par>
                        <p:par>
                          <p:cTn id="15" fill="hold">
                            <p:stCondLst>
                              <p:cond delay="1000"/>
                            </p:stCondLst>
                            <p:childTnLst>
                              <p:par>
                                <p:cTn id="16" presetID="10" presetClass="entr" presetSubtype="0" fill="hold" nodeType="after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fade">
                                      <p:cBhvr>
                                        <p:cTn id="18" dur="500"/>
                                        <p:tgtEl>
                                          <p:spTgt spid="11"/>
                                        </p:tgtEl>
                                      </p:cBhvr>
                                    </p:animEffect>
                                  </p:childTnLst>
                                </p:cTn>
                              </p:par>
                            </p:childTnLst>
                          </p:cTn>
                        </p:par>
                        <p:par>
                          <p:cTn id="19" fill="hold">
                            <p:stCondLst>
                              <p:cond delay="1500"/>
                            </p:stCondLst>
                            <p:childTnLst>
                              <p:par>
                                <p:cTn id="20" presetID="10" presetClass="entr" presetSubtype="0" fill="hold" nodeType="afterEffect">
                                  <p:stCondLst>
                                    <p:cond delay="0"/>
                                  </p:stCondLst>
                                  <p:childTnLst>
                                    <p:set>
                                      <p:cBhvr>
                                        <p:cTn id="21" dur="1" fill="hold">
                                          <p:stCondLst>
                                            <p:cond delay="0"/>
                                          </p:stCondLst>
                                        </p:cTn>
                                        <p:tgtEl>
                                          <p:spTgt spid="16"/>
                                        </p:tgtEl>
                                        <p:attrNameLst>
                                          <p:attrName>style.visibility</p:attrName>
                                        </p:attrNameLst>
                                      </p:cBhvr>
                                      <p:to>
                                        <p:strVal val="visible"/>
                                      </p:to>
                                    </p:set>
                                    <p:animEffect transition="in" filter="fade">
                                      <p:cBhvr>
                                        <p:cTn id="22" dur="500"/>
                                        <p:tgtEl>
                                          <p:spTgt spid="16"/>
                                        </p:tgtEl>
                                      </p:cBhvr>
                                    </p:animEffect>
                                  </p:childTnLst>
                                </p:cTn>
                              </p:par>
                            </p:childTnLst>
                          </p:cTn>
                        </p:par>
                        <p:par>
                          <p:cTn id="23" fill="hold">
                            <p:stCondLst>
                              <p:cond delay="2000"/>
                            </p:stCondLst>
                            <p:childTnLst>
                              <p:par>
                                <p:cTn id="24" presetID="10" presetClass="entr" presetSubtype="0" fill="hold" nodeType="afterEffect">
                                  <p:stCondLst>
                                    <p:cond delay="0"/>
                                  </p:stCondLst>
                                  <p:childTnLst>
                                    <p:set>
                                      <p:cBhvr>
                                        <p:cTn id="25" dur="1" fill="hold">
                                          <p:stCondLst>
                                            <p:cond delay="0"/>
                                          </p:stCondLst>
                                        </p:cTn>
                                        <p:tgtEl>
                                          <p:spTgt spid="19"/>
                                        </p:tgtEl>
                                        <p:attrNameLst>
                                          <p:attrName>style.visibility</p:attrName>
                                        </p:attrNameLst>
                                      </p:cBhvr>
                                      <p:to>
                                        <p:strVal val="visible"/>
                                      </p:to>
                                    </p:set>
                                    <p:animEffect transition="in" filter="fade">
                                      <p:cBhvr>
                                        <p:cTn id="26" dur="500"/>
                                        <p:tgtEl>
                                          <p:spTgt spid="19"/>
                                        </p:tgtEl>
                                      </p:cBhvr>
                                    </p:animEffect>
                                  </p:childTnLst>
                                </p:cTn>
                              </p:par>
                            </p:childTnLst>
                          </p:cTn>
                        </p:par>
                        <p:par>
                          <p:cTn id="27" fill="hold">
                            <p:stCondLst>
                              <p:cond delay="2500"/>
                            </p:stCondLst>
                            <p:childTnLst>
                              <p:par>
                                <p:cTn id="28" presetID="10" presetClass="entr" presetSubtype="0" fill="hold" nodeType="afterEffect">
                                  <p:stCondLst>
                                    <p:cond delay="0"/>
                                  </p:stCondLst>
                                  <p:childTnLst>
                                    <p:set>
                                      <p:cBhvr>
                                        <p:cTn id="29" dur="1" fill="hold">
                                          <p:stCondLst>
                                            <p:cond delay="0"/>
                                          </p:stCondLst>
                                        </p:cTn>
                                        <p:tgtEl>
                                          <p:spTgt spid="20"/>
                                        </p:tgtEl>
                                        <p:attrNameLst>
                                          <p:attrName>style.visibility</p:attrName>
                                        </p:attrNameLst>
                                      </p:cBhvr>
                                      <p:to>
                                        <p:strVal val="visible"/>
                                      </p:to>
                                    </p:set>
                                    <p:animEffect transition="in" filter="fade">
                                      <p:cBhvr>
                                        <p:cTn id="30"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900" dirty="0"/>
              <a:t>Shielded Virtual Machines</a:t>
            </a:r>
            <a:br>
              <a:rPr lang="en-US" sz="4998" dirty="0"/>
            </a:br>
            <a:r>
              <a:rPr lang="en-US" sz="2856" dirty="0">
                <a:solidFill>
                  <a:srgbClr val="0078D7"/>
                </a:solidFill>
                <a:latin typeface="+mn-lt"/>
              </a:rPr>
              <a:t>Works with Host Guardian Service </a:t>
            </a:r>
          </a:p>
        </p:txBody>
      </p:sp>
      <p:sp>
        <p:nvSpPr>
          <p:cNvPr id="41" name="Rounded Rectangle 40"/>
          <p:cNvSpPr/>
          <p:nvPr/>
        </p:nvSpPr>
        <p:spPr>
          <a:xfrm>
            <a:off x="272891" y="1625685"/>
            <a:ext cx="5950820" cy="5213406"/>
          </a:xfrm>
          <a:prstGeom prst="roundRect">
            <a:avLst>
              <a:gd name="adj" fmla="val 0"/>
            </a:avLst>
          </a:prstGeom>
          <a:solidFill>
            <a:srgbClr val="EEEEEE"/>
          </a:solidFill>
          <a:ln w="19050" cap="rnd">
            <a:noFill/>
            <a:prstDash val="solid"/>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defTabSz="914165"/>
            <a:endParaRPr lang="en-US" sz="1836" dirty="0">
              <a:solidFill>
                <a:srgbClr val="FFFFFF"/>
              </a:solidFill>
              <a:latin typeface="Segoe UI Semibold" panose="020B0702040204020203" pitchFamily="34" charset="0"/>
            </a:endParaRPr>
          </a:p>
        </p:txBody>
      </p:sp>
      <p:sp>
        <p:nvSpPr>
          <p:cNvPr id="44" name="Trapezoid 43"/>
          <p:cNvSpPr/>
          <p:nvPr/>
        </p:nvSpPr>
        <p:spPr>
          <a:xfrm rot="5400000">
            <a:off x="-1182441" y="4113770"/>
            <a:ext cx="3652835" cy="482433"/>
          </a:xfrm>
          <a:prstGeom prst="trapezoid">
            <a:avLst>
              <a:gd name="adj" fmla="val 162447"/>
            </a:avLst>
          </a:prstGeom>
          <a:solidFill>
            <a:srgbClr val="00BCF2"/>
          </a:solidFill>
          <a:ln w="12700" cap="rnd">
            <a:noFill/>
            <a:prstDash val="solid"/>
            <a:round/>
          </a:ln>
          <a:effectLst/>
        </p:spPr>
        <p:style>
          <a:lnRef idx="2">
            <a:schemeClr val="accent1">
              <a:shade val="50000"/>
            </a:schemeClr>
          </a:lnRef>
          <a:fillRef idx="1">
            <a:schemeClr val="accent1"/>
          </a:fillRef>
          <a:effectRef idx="0">
            <a:schemeClr val="accent1"/>
          </a:effectRef>
          <a:fontRef idx="minor">
            <a:schemeClr val="lt1"/>
          </a:fontRef>
        </p:style>
        <p:txBody>
          <a:bodyPr tIns="0" rtlCol="0" anchor="ctr"/>
          <a:lstStyle/>
          <a:p>
            <a:pPr algn="ctr" defTabSz="932502"/>
            <a:r>
              <a:rPr lang="en-US" sz="1836" dirty="0">
                <a:gradFill>
                  <a:gsLst>
                    <a:gs pos="16814">
                      <a:schemeClr val="bg1"/>
                    </a:gs>
                    <a:gs pos="46000">
                      <a:schemeClr val="bg1"/>
                    </a:gs>
                  </a:gsLst>
                  <a:lin ang="5400000" scaled="0"/>
                </a:gradFill>
                <a:latin typeface="Segoe UI Semibold" panose="020B0702040204020203" pitchFamily="34" charset="0"/>
              </a:rPr>
              <a:t>Fabric Controller</a:t>
            </a:r>
          </a:p>
        </p:txBody>
      </p:sp>
      <p:sp>
        <p:nvSpPr>
          <p:cNvPr id="74" name="Slide Number Placeholder 5"/>
          <p:cNvSpPr txBox="1">
            <a:spLocks/>
          </p:cNvSpPr>
          <p:nvPr/>
        </p:nvSpPr>
        <p:spPr>
          <a:xfrm>
            <a:off x="272891" y="1625685"/>
            <a:ext cx="5950820" cy="372289"/>
          </a:xfrm>
          <a:prstGeom prst="rect">
            <a:avLst/>
          </a:prstGeom>
          <a:solidFill>
            <a:srgbClr val="0078D7"/>
          </a:solidFill>
          <a:ln>
            <a:noFill/>
          </a:ln>
          <a:effectLst/>
        </p:spPr>
        <p:txBody>
          <a:bodyPr vert="horz" lIns="93234" tIns="46616" rIns="93234" bIns="46616" rtlCol="0" anchor="ctr"/>
          <a:lstStyle>
            <a:defPPr>
              <a:defRPr lang="en-US"/>
            </a:defPPr>
            <a:lvl1pPr marL="0" algn="r" defTabSz="914400" rtl="0" eaLnBrk="1" latinLnBrk="0" hangingPunct="1">
              <a:defRPr sz="2000" kern="1200">
                <a:solidFill>
                  <a:srgbClr val="289FD7"/>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defTabSz="914165"/>
            <a:r>
              <a:rPr lang="en-US" sz="1428" dirty="0">
                <a:solidFill>
                  <a:srgbClr val="FFFFFF"/>
                </a:solidFill>
                <a:latin typeface="Segoe UI"/>
              </a:rPr>
              <a:t>Cloud/Datacenter</a:t>
            </a:r>
          </a:p>
        </p:txBody>
      </p:sp>
      <p:sp>
        <p:nvSpPr>
          <p:cNvPr id="305" name="Rectangle 304"/>
          <p:cNvSpPr/>
          <p:nvPr/>
        </p:nvSpPr>
        <p:spPr>
          <a:xfrm>
            <a:off x="1056960" y="2091987"/>
            <a:ext cx="5044963" cy="1472803"/>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b"/>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defTabSz="914165"/>
            <a:r>
              <a:rPr lang="en-US" sz="1428" dirty="0">
                <a:solidFill>
                  <a:srgbClr val="333333"/>
                </a:solidFill>
              </a:rPr>
              <a:t>Hyper-V Host 1</a:t>
            </a:r>
          </a:p>
        </p:txBody>
      </p:sp>
      <p:sp>
        <p:nvSpPr>
          <p:cNvPr id="312" name="Rounded Rectangle 69"/>
          <p:cNvSpPr/>
          <p:nvPr/>
        </p:nvSpPr>
        <p:spPr>
          <a:xfrm>
            <a:off x="1152943" y="3048824"/>
            <a:ext cx="4843192" cy="221976"/>
          </a:xfrm>
          <a:prstGeom prst="roundRect">
            <a:avLst>
              <a:gd name="adj" fmla="val 0"/>
            </a:avLst>
          </a:prstGeom>
          <a:solidFill>
            <a:srgbClr val="333333"/>
          </a:solidFill>
          <a:ln w="12700" cap="rnd">
            <a:noFill/>
            <a:prstDash val="solid"/>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defTabSz="914165"/>
            <a:r>
              <a:rPr lang="en-US" sz="1224" dirty="0">
                <a:solidFill>
                  <a:srgbClr val="FFFFFF"/>
                </a:solidFill>
              </a:rPr>
              <a:t>Hypervisor</a:t>
            </a:r>
          </a:p>
        </p:txBody>
      </p:sp>
      <p:grpSp>
        <p:nvGrpSpPr>
          <p:cNvPr id="11" name="Group 10"/>
          <p:cNvGrpSpPr/>
          <p:nvPr/>
        </p:nvGrpSpPr>
        <p:grpSpPr>
          <a:xfrm>
            <a:off x="3907251" y="2499721"/>
            <a:ext cx="566083" cy="406164"/>
            <a:chOff x="5049321" y="2259894"/>
            <a:chExt cx="489568" cy="351264"/>
          </a:xfrm>
        </p:grpSpPr>
        <p:grpSp>
          <p:nvGrpSpPr>
            <p:cNvPr id="352" name="Group 351"/>
            <p:cNvGrpSpPr/>
            <p:nvPr/>
          </p:nvGrpSpPr>
          <p:grpSpPr>
            <a:xfrm>
              <a:off x="5049321" y="2259894"/>
              <a:ext cx="329189" cy="348050"/>
              <a:chOff x="10018713" y="4489450"/>
              <a:chExt cx="1382713" cy="2244726"/>
            </a:xfrm>
          </p:grpSpPr>
          <p:sp>
            <p:nvSpPr>
              <p:cNvPr id="353" name="Rectangle 23"/>
              <p:cNvSpPr>
                <a:spLocks noChangeArrowheads="1"/>
              </p:cNvSpPr>
              <p:nvPr/>
            </p:nvSpPr>
            <p:spPr bwMode="auto">
              <a:xfrm>
                <a:off x="10083801" y="4514850"/>
                <a:ext cx="1254125" cy="2219325"/>
              </a:xfrm>
              <a:prstGeom prst="rect">
                <a:avLst/>
              </a:prstGeom>
              <a:solidFill>
                <a:srgbClr val="0078D7"/>
              </a:solidFill>
              <a:ln w="9525">
                <a:solidFill>
                  <a:srgbClr val="000000"/>
                </a:solidFill>
                <a:miter lim="800000"/>
                <a:headEnd/>
                <a:tailEnd/>
              </a:ln>
              <a:extLst/>
            </p:spPr>
            <p:txBody>
              <a:bodyPr vert="horz" wrap="square" lIns="93234" tIns="46616" rIns="93234" bIns="46616" numCol="1" anchor="t" anchorCtr="0" compatLnSpc="1">
                <a:prstTxWarp prst="textNoShape">
                  <a:avLst/>
                </a:prstTxWarp>
              </a:bodyPr>
              <a:lstStyle/>
              <a:p>
                <a:pPr defTabSz="932357">
                  <a:defRPr/>
                </a:pPr>
                <a:endParaRPr lang="en-US" sz="1836" kern="0" dirty="0">
                  <a:solidFill>
                    <a:prstClr val="black"/>
                  </a:solidFill>
                  <a:latin typeface="Segoe UI"/>
                </a:endParaRPr>
              </a:p>
            </p:txBody>
          </p:sp>
          <p:sp>
            <p:nvSpPr>
              <p:cNvPr id="354" name="Rectangle 24"/>
              <p:cNvSpPr>
                <a:spLocks noChangeArrowheads="1"/>
              </p:cNvSpPr>
              <p:nvPr/>
            </p:nvSpPr>
            <p:spPr bwMode="auto">
              <a:xfrm>
                <a:off x="10774363" y="6418263"/>
                <a:ext cx="161925" cy="315913"/>
              </a:xfrm>
              <a:prstGeom prst="rect">
                <a:avLst/>
              </a:prstGeom>
              <a:solidFill>
                <a:srgbClr val="00205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3234" tIns="46616" rIns="93234" bIns="46616" numCol="1" anchor="t" anchorCtr="0" compatLnSpc="1">
                <a:prstTxWarp prst="textNoShape">
                  <a:avLst/>
                </a:prstTxWarp>
              </a:bodyPr>
              <a:lstStyle/>
              <a:p>
                <a:pPr defTabSz="932357">
                  <a:defRPr/>
                </a:pPr>
                <a:endParaRPr lang="en-US" sz="1836" kern="0" dirty="0">
                  <a:solidFill>
                    <a:prstClr val="black"/>
                  </a:solidFill>
                  <a:latin typeface="Segoe UI"/>
                </a:endParaRPr>
              </a:p>
            </p:txBody>
          </p:sp>
          <p:sp>
            <p:nvSpPr>
              <p:cNvPr id="355" name="Rectangle 27"/>
              <p:cNvSpPr>
                <a:spLocks noChangeArrowheads="1"/>
              </p:cNvSpPr>
              <p:nvPr/>
            </p:nvSpPr>
            <p:spPr bwMode="auto">
              <a:xfrm>
                <a:off x="10488613" y="6418263"/>
                <a:ext cx="165100" cy="315913"/>
              </a:xfrm>
              <a:prstGeom prst="rect">
                <a:avLst/>
              </a:prstGeom>
              <a:solidFill>
                <a:srgbClr val="00205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3234" tIns="46616" rIns="93234" bIns="46616" numCol="1" anchor="t" anchorCtr="0" compatLnSpc="1">
                <a:prstTxWarp prst="textNoShape">
                  <a:avLst/>
                </a:prstTxWarp>
              </a:bodyPr>
              <a:lstStyle/>
              <a:p>
                <a:pPr defTabSz="932357">
                  <a:defRPr/>
                </a:pPr>
                <a:endParaRPr lang="en-US" sz="1836" kern="0" dirty="0">
                  <a:solidFill>
                    <a:prstClr val="black"/>
                  </a:solidFill>
                  <a:latin typeface="Segoe UI"/>
                </a:endParaRPr>
              </a:p>
            </p:txBody>
          </p:sp>
          <p:sp>
            <p:nvSpPr>
              <p:cNvPr id="356" name="Rectangle 28"/>
              <p:cNvSpPr>
                <a:spLocks noChangeArrowheads="1"/>
              </p:cNvSpPr>
              <p:nvPr/>
            </p:nvSpPr>
            <p:spPr bwMode="auto">
              <a:xfrm>
                <a:off x="10207626" y="5305425"/>
                <a:ext cx="1014413" cy="163513"/>
              </a:xfrm>
              <a:prstGeom prst="rect">
                <a:avLst/>
              </a:prstGeom>
              <a:solidFill>
                <a:srgbClr val="00205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3234" tIns="46616" rIns="93234" bIns="46616" numCol="1" anchor="t" anchorCtr="0" compatLnSpc="1">
                <a:prstTxWarp prst="textNoShape">
                  <a:avLst/>
                </a:prstTxWarp>
              </a:bodyPr>
              <a:lstStyle/>
              <a:p>
                <a:pPr defTabSz="932357">
                  <a:defRPr/>
                </a:pPr>
                <a:endParaRPr lang="en-US" sz="1836" kern="0" dirty="0">
                  <a:solidFill>
                    <a:prstClr val="black"/>
                  </a:solidFill>
                  <a:latin typeface="Segoe UI"/>
                </a:endParaRPr>
              </a:p>
            </p:txBody>
          </p:sp>
          <p:sp>
            <p:nvSpPr>
              <p:cNvPr id="357" name="Rectangle 29"/>
              <p:cNvSpPr>
                <a:spLocks noChangeArrowheads="1"/>
              </p:cNvSpPr>
              <p:nvPr/>
            </p:nvSpPr>
            <p:spPr bwMode="auto">
              <a:xfrm>
                <a:off x="10207626" y="5588000"/>
                <a:ext cx="1014413" cy="163513"/>
              </a:xfrm>
              <a:prstGeom prst="rect">
                <a:avLst/>
              </a:prstGeom>
              <a:solidFill>
                <a:srgbClr val="00205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3234" tIns="46616" rIns="93234" bIns="46616" numCol="1" anchor="t" anchorCtr="0" compatLnSpc="1">
                <a:prstTxWarp prst="textNoShape">
                  <a:avLst/>
                </a:prstTxWarp>
              </a:bodyPr>
              <a:lstStyle/>
              <a:p>
                <a:pPr defTabSz="932357">
                  <a:defRPr/>
                </a:pPr>
                <a:endParaRPr lang="en-US" sz="1836" kern="0" dirty="0">
                  <a:solidFill>
                    <a:prstClr val="black"/>
                  </a:solidFill>
                  <a:latin typeface="Segoe UI"/>
                </a:endParaRPr>
              </a:p>
            </p:txBody>
          </p:sp>
          <p:sp>
            <p:nvSpPr>
              <p:cNvPr id="358" name="Rectangle 30"/>
              <p:cNvSpPr>
                <a:spLocks noChangeArrowheads="1"/>
              </p:cNvSpPr>
              <p:nvPr/>
            </p:nvSpPr>
            <p:spPr bwMode="auto">
              <a:xfrm>
                <a:off x="10207626" y="5870575"/>
                <a:ext cx="1014413" cy="161925"/>
              </a:xfrm>
              <a:prstGeom prst="rect">
                <a:avLst/>
              </a:prstGeom>
              <a:solidFill>
                <a:srgbClr val="00205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3234" tIns="46616" rIns="93234" bIns="46616" numCol="1" anchor="t" anchorCtr="0" compatLnSpc="1">
                <a:prstTxWarp prst="textNoShape">
                  <a:avLst/>
                </a:prstTxWarp>
              </a:bodyPr>
              <a:lstStyle/>
              <a:p>
                <a:pPr defTabSz="932357">
                  <a:defRPr/>
                </a:pPr>
                <a:endParaRPr lang="en-US" sz="1836" kern="0" dirty="0">
                  <a:solidFill>
                    <a:prstClr val="black"/>
                  </a:solidFill>
                  <a:latin typeface="Segoe UI"/>
                </a:endParaRPr>
              </a:p>
            </p:txBody>
          </p:sp>
          <p:sp>
            <p:nvSpPr>
              <p:cNvPr id="359" name="Rectangle 31"/>
              <p:cNvSpPr>
                <a:spLocks noChangeArrowheads="1"/>
              </p:cNvSpPr>
              <p:nvPr/>
            </p:nvSpPr>
            <p:spPr bwMode="auto">
              <a:xfrm>
                <a:off x="10207626" y="6153150"/>
                <a:ext cx="1014413" cy="161925"/>
              </a:xfrm>
              <a:prstGeom prst="rect">
                <a:avLst/>
              </a:prstGeom>
              <a:solidFill>
                <a:srgbClr val="00205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3234" tIns="46616" rIns="93234" bIns="46616" numCol="1" anchor="t" anchorCtr="0" compatLnSpc="1">
                <a:prstTxWarp prst="textNoShape">
                  <a:avLst/>
                </a:prstTxWarp>
              </a:bodyPr>
              <a:lstStyle/>
              <a:p>
                <a:pPr defTabSz="932357">
                  <a:defRPr/>
                </a:pPr>
                <a:endParaRPr lang="en-US" sz="1836" kern="0" dirty="0">
                  <a:solidFill>
                    <a:prstClr val="black"/>
                  </a:solidFill>
                  <a:latin typeface="Segoe UI"/>
                </a:endParaRPr>
              </a:p>
            </p:txBody>
          </p:sp>
          <p:sp>
            <p:nvSpPr>
              <p:cNvPr id="360" name="Rectangle 32"/>
              <p:cNvSpPr>
                <a:spLocks noChangeArrowheads="1"/>
              </p:cNvSpPr>
              <p:nvPr/>
            </p:nvSpPr>
            <p:spPr bwMode="auto">
              <a:xfrm>
                <a:off x="10207626" y="4741863"/>
                <a:ext cx="1014413" cy="161925"/>
              </a:xfrm>
              <a:prstGeom prst="rect">
                <a:avLst/>
              </a:prstGeom>
              <a:solidFill>
                <a:srgbClr val="00205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3234" tIns="46616" rIns="93234" bIns="46616" numCol="1" anchor="t" anchorCtr="0" compatLnSpc="1">
                <a:prstTxWarp prst="textNoShape">
                  <a:avLst/>
                </a:prstTxWarp>
              </a:bodyPr>
              <a:lstStyle/>
              <a:p>
                <a:pPr defTabSz="932357">
                  <a:defRPr/>
                </a:pPr>
                <a:endParaRPr lang="en-US" sz="1836" kern="0" dirty="0">
                  <a:solidFill>
                    <a:prstClr val="black"/>
                  </a:solidFill>
                  <a:latin typeface="Segoe UI"/>
                </a:endParaRPr>
              </a:p>
            </p:txBody>
          </p:sp>
          <p:sp>
            <p:nvSpPr>
              <p:cNvPr id="361" name="Rectangle 33"/>
              <p:cNvSpPr>
                <a:spLocks noChangeArrowheads="1"/>
              </p:cNvSpPr>
              <p:nvPr/>
            </p:nvSpPr>
            <p:spPr bwMode="auto">
              <a:xfrm>
                <a:off x="10207626" y="5024438"/>
                <a:ext cx="1014413" cy="161925"/>
              </a:xfrm>
              <a:prstGeom prst="rect">
                <a:avLst/>
              </a:prstGeom>
              <a:solidFill>
                <a:srgbClr val="00205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3234" tIns="46616" rIns="93234" bIns="46616" numCol="1" anchor="t" anchorCtr="0" compatLnSpc="1">
                <a:prstTxWarp prst="textNoShape">
                  <a:avLst/>
                </a:prstTxWarp>
              </a:bodyPr>
              <a:lstStyle/>
              <a:p>
                <a:pPr defTabSz="932357">
                  <a:defRPr/>
                </a:pPr>
                <a:endParaRPr lang="en-US" sz="1836" kern="0" dirty="0">
                  <a:solidFill>
                    <a:prstClr val="black"/>
                  </a:solidFill>
                  <a:latin typeface="Segoe UI"/>
                </a:endParaRPr>
              </a:p>
            </p:txBody>
          </p:sp>
          <p:sp>
            <p:nvSpPr>
              <p:cNvPr id="362" name="Rectangle 52"/>
              <p:cNvSpPr>
                <a:spLocks noChangeArrowheads="1"/>
              </p:cNvSpPr>
              <p:nvPr/>
            </p:nvSpPr>
            <p:spPr bwMode="auto">
              <a:xfrm>
                <a:off x="10018713" y="4489450"/>
                <a:ext cx="1382713" cy="47625"/>
              </a:xfrm>
              <a:prstGeom prst="rect">
                <a:avLst/>
              </a:prstGeom>
              <a:solidFill>
                <a:srgbClr val="00205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3234" tIns="46616" rIns="93234" bIns="46616" numCol="1" anchor="t" anchorCtr="0" compatLnSpc="1">
                <a:prstTxWarp prst="textNoShape">
                  <a:avLst/>
                </a:prstTxWarp>
              </a:bodyPr>
              <a:lstStyle/>
              <a:p>
                <a:pPr defTabSz="932357">
                  <a:defRPr/>
                </a:pPr>
                <a:endParaRPr lang="en-US" sz="1836" kern="0" dirty="0">
                  <a:solidFill>
                    <a:prstClr val="black"/>
                  </a:solidFill>
                  <a:latin typeface="Segoe UI"/>
                </a:endParaRPr>
              </a:p>
            </p:txBody>
          </p:sp>
        </p:grpSp>
        <p:grpSp>
          <p:nvGrpSpPr>
            <p:cNvPr id="364" name="Group 363"/>
            <p:cNvGrpSpPr/>
            <p:nvPr/>
          </p:nvGrpSpPr>
          <p:grpSpPr>
            <a:xfrm>
              <a:off x="5273761" y="2339226"/>
              <a:ext cx="265128" cy="271932"/>
              <a:chOff x="3398763" y="2179563"/>
              <a:chExt cx="232589" cy="232589"/>
            </a:xfrm>
          </p:grpSpPr>
          <p:sp>
            <p:nvSpPr>
              <p:cNvPr id="365" name="Oval 364"/>
              <p:cNvSpPr/>
              <p:nvPr/>
            </p:nvSpPr>
            <p:spPr>
              <a:xfrm>
                <a:off x="3398763" y="2179563"/>
                <a:ext cx="232589" cy="232589"/>
              </a:xfrm>
              <a:prstGeom prst="ellipse">
                <a:avLst/>
              </a:prstGeom>
              <a:solidFill>
                <a:srgbClr val="00205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932502"/>
                <a:endParaRPr lang="en-US" sz="1836">
                  <a:solidFill>
                    <a:srgbClr val="FFFFFF"/>
                  </a:solidFill>
                  <a:latin typeface="Segoe UI"/>
                </a:endParaRPr>
              </a:p>
            </p:txBody>
          </p:sp>
          <p:pic>
            <p:nvPicPr>
              <p:cNvPr id="366" name="Picture 17" descr="Shield 512x512.png"/>
              <p:cNvPicPr>
                <a:picLocks noChangeAspect="1"/>
              </p:cNvPicPr>
              <p:nvPr/>
            </p:nvPicPr>
            <p:blipFill>
              <a:blip r:embed="rId3">
                <a:extLst>
                  <a:ext uri="{BEBA8EAE-BF5A-486C-A8C5-ECC9F3942E4B}">
                    <a14:imgProps xmlns:a14="http://schemas.microsoft.com/office/drawing/2010/main">
                      <a14:imgLayer r:embed="rId4">
                        <a14:imgEffect>
                          <a14:saturation sat="101000"/>
                        </a14:imgEffect>
                      </a14:imgLayer>
                    </a14:imgProps>
                  </a:ext>
                  <a:ext uri="{28A0092B-C50C-407E-A947-70E740481C1C}">
                    <a14:useLocalDpi xmlns:a14="http://schemas.microsoft.com/office/drawing/2010/main" val="0"/>
                  </a:ext>
                </a:extLst>
              </a:blip>
              <a:srcRect/>
              <a:stretch>
                <a:fillRect/>
              </a:stretch>
            </p:blipFill>
            <p:spPr bwMode="auto">
              <a:xfrm>
                <a:off x="3416810" y="2199707"/>
                <a:ext cx="193708" cy="193708"/>
              </a:xfrm>
              <a:prstGeom prst="rect">
                <a:avLst/>
              </a:prstGeom>
              <a:noFill/>
              <a:ln>
                <a:noFill/>
              </a:ln>
              <a:effectLst>
                <a:outerShdw dist="35921" dir="2700000" sx="1000" sy="1000" algn="ctr" rotWithShape="0">
                  <a:schemeClr val="bg1"/>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type="none" w="med" len="med"/>
                    <a:tailEnd type="none" w="med" len="med"/>
                  </a14:hiddenLine>
                </a:ext>
              </a:extLst>
            </p:spPr>
          </p:pic>
        </p:grpSp>
      </p:grpSp>
      <p:sp>
        <p:nvSpPr>
          <p:cNvPr id="371" name="Rounded Rectangle 69"/>
          <p:cNvSpPr/>
          <p:nvPr/>
        </p:nvSpPr>
        <p:spPr>
          <a:xfrm>
            <a:off x="3623843" y="2188163"/>
            <a:ext cx="1144677" cy="792409"/>
          </a:xfrm>
          <a:prstGeom prst="roundRect">
            <a:avLst>
              <a:gd name="adj" fmla="val 0"/>
            </a:avLst>
          </a:prstGeom>
          <a:noFill/>
          <a:ln w="28575" cap="rnd">
            <a:solidFill>
              <a:srgbClr val="0078D7"/>
            </a:solidFill>
            <a:prstDash val="sysDot"/>
            <a:round/>
          </a:ln>
        </p:spPr>
        <p:style>
          <a:lnRef idx="2">
            <a:schemeClr val="accent1">
              <a:shade val="50000"/>
            </a:schemeClr>
          </a:lnRef>
          <a:fillRef idx="1">
            <a:schemeClr val="accent1"/>
          </a:fillRef>
          <a:effectRef idx="0">
            <a:schemeClr val="accent1"/>
          </a:effectRef>
          <a:fontRef idx="minor">
            <a:schemeClr val="lt1"/>
          </a:fontRef>
        </p:style>
        <p:txBody>
          <a:bodyPr rtlCol="0" anchor="t"/>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defTabSz="914165"/>
            <a:r>
              <a:rPr lang="en-US" sz="1428" dirty="0">
                <a:solidFill>
                  <a:srgbClr val="0078D7"/>
                </a:solidFill>
              </a:rPr>
              <a:t>Guest VM</a:t>
            </a:r>
          </a:p>
        </p:txBody>
      </p:sp>
      <p:grpSp>
        <p:nvGrpSpPr>
          <p:cNvPr id="373" name="Group 372"/>
          <p:cNvGrpSpPr/>
          <p:nvPr/>
        </p:nvGrpSpPr>
        <p:grpSpPr>
          <a:xfrm>
            <a:off x="2667780" y="2499721"/>
            <a:ext cx="566083" cy="406164"/>
            <a:chOff x="5049321" y="2259894"/>
            <a:chExt cx="489568" cy="351264"/>
          </a:xfrm>
        </p:grpSpPr>
        <p:grpSp>
          <p:nvGrpSpPr>
            <p:cNvPr id="375" name="Group 374"/>
            <p:cNvGrpSpPr/>
            <p:nvPr/>
          </p:nvGrpSpPr>
          <p:grpSpPr>
            <a:xfrm>
              <a:off x="5049321" y="2259894"/>
              <a:ext cx="329189" cy="348050"/>
              <a:chOff x="10018713" y="4489450"/>
              <a:chExt cx="1382713" cy="2244726"/>
            </a:xfrm>
          </p:grpSpPr>
          <p:sp>
            <p:nvSpPr>
              <p:cNvPr id="379" name="Rectangle 23"/>
              <p:cNvSpPr>
                <a:spLocks noChangeArrowheads="1"/>
              </p:cNvSpPr>
              <p:nvPr/>
            </p:nvSpPr>
            <p:spPr bwMode="auto">
              <a:xfrm>
                <a:off x="10083801" y="4514850"/>
                <a:ext cx="1254125" cy="2219325"/>
              </a:xfrm>
              <a:prstGeom prst="rect">
                <a:avLst/>
              </a:prstGeom>
              <a:solidFill>
                <a:srgbClr val="00BCF2"/>
              </a:solidFill>
              <a:ln w="9525">
                <a:solidFill>
                  <a:srgbClr val="000000"/>
                </a:solidFill>
                <a:miter lim="800000"/>
                <a:headEnd/>
                <a:tailEnd/>
              </a:ln>
              <a:extLst/>
            </p:spPr>
            <p:txBody>
              <a:bodyPr vert="horz" wrap="square" lIns="93234" tIns="46616" rIns="93234" bIns="46616" numCol="1" anchor="t" anchorCtr="0" compatLnSpc="1">
                <a:prstTxWarp prst="textNoShape">
                  <a:avLst/>
                </a:prstTxWarp>
              </a:bodyPr>
              <a:lstStyle/>
              <a:p>
                <a:pPr defTabSz="932357">
                  <a:defRPr/>
                </a:pPr>
                <a:endParaRPr lang="en-US" sz="1836" kern="0" dirty="0">
                  <a:solidFill>
                    <a:prstClr val="black"/>
                  </a:solidFill>
                  <a:latin typeface="Segoe UI"/>
                </a:endParaRPr>
              </a:p>
            </p:txBody>
          </p:sp>
          <p:sp>
            <p:nvSpPr>
              <p:cNvPr id="380" name="Rectangle 24"/>
              <p:cNvSpPr>
                <a:spLocks noChangeArrowheads="1"/>
              </p:cNvSpPr>
              <p:nvPr/>
            </p:nvSpPr>
            <p:spPr bwMode="auto">
              <a:xfrm>
                <a:off x="10774363" y="6418263"/>
                <a:ext cx="161925" cy="315913"/>
              </a:xfrm>
              <a:prstGeom prst="rect">
                <a:avLst/>
              </a:prstGeom>
              <a:solidFill>
                <a:srgbClr val="00205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3234" tIns="46616" rIns="93234" bIns="46616" numCol="1" anchor="t" anchorCtr="0" compatLnSpc="1">
                <a:prstTxWarp prst="textNoShape">
                  <a:avLst/>
                </a:prstTxWarp>
              </a:bodyPr>
              <a:lstStyle/>
              <a:p>
                <a:pPr defTabSz="932357">
                  <a:defRPr/>
                </a:pPr>
                <a:endParaRPr lang="en-US" sz="1836" kern="0" dirty="0">
                  <a:solidFill>
                    <a:prstClr val="black"/>
                  </a:solidFill>
                  <a:latin typeface="Segoe UI"/>
                </a:endParaRPr>
              </a:p>
            </p:txBody>
          </p:sp>
          <p:sp>
            <p:nvSpPr>
              <p:cNvPr id="381" name="Rectangle 27"/>
              <p:cNvSpPr>
                <a:spLocks noChangeArrowheads="1"/>
              </p:cNvSpPr>
              <p:nvPr/>
            </p:nvSpPr>
            <p:spPr bwMode="auto">
              <a:xfrm>
                <a:off x="10488613" y="6418263"/>
                <a:ext cx="165100" cy="315913"/>
              </a:xfrm>
              <a:prstGeom prst="rect">
                <a:avLst/>
              </a:prstGeom>
              <a:solidFill>
                <a:srgbClr val="00205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3234" tIns="46616" rIns="93234" bIns="46616" numCol="1" anchor="t" anchorCtr="0" compatLnSpc="1">
                <a:prstTxWarp prst="textNoShape">
                  <a:avLst/>
                </a:prstTxWarp>
              </a:bodyPr>
              <a:lstStyle/>
              <a:p>
                <a:pPr defTabSz="932357">
                  <a:defRPr/>
                </a:pPr>
                <a:endParaRPr lang="en-US" sz="1836" kern="0" dirty="0">
                  <a:solidFill>
                    <a:prstClr val="black"/>
                  </a:solidFill>
                  <a:latin typeface="Segoe UI"/>
                </a:endParaRPr>
              </a:p>
            </p:txBody>
          </p:sp>
          <p:sp>
            <p:nvSpPr>
              <p:cNvPr id="382" name="Rectangle 28"/>
              <p:cNvSpPr>
                <a:spLocks noChangeArrowheads="1"/>
              </p:cNvSpPr>
              <p:nvPr/>
            </p:nvSpPr>
            <p:spPr bwMode="auto">
              <a:xfrm>
                <a:off x="10207626" y="5305425"/>
                <a:ext cx="1014413" cy="163513"/>
              </a:xfrm>
              <a:prstGeom prst="rect">
                <a:avLst/>
              </a:prstGeom>
              <a:solidFill>
                <a:srgbClr val="00205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3234" tIns="46616" rIns="93234" bIns="46616" numCol="1" anchor="t" anchorCtr="0" compatLnSpc="1">
                <a:prstTxWarp prst="textNoShape">
                  <a:avLst/>
                </a:prstTxWarp>
              </a:bodyPr>
              <a:lstStyle/>
              <a:p>
                <a:pPr defTabSz="932357">
                  <a:defRPr/>
                </a:pPr>
                <a:endParaRPr lang="en-US" sz="1836" kern="0" dirty="0">
                  <a:solidFill>
                    <a:prstClr val="black"/>
                  </a:solidFill>
                  <a:latin typeface="Segoe UI"/>
                </a:endParaRPr>
              </a:p>
            </p:txBody>
          </p:sp>
          <p:sp>
            <p:nvSpPr>
              <p:cNvPr id="383" name="Rectangle 29"/>
              <p:cNvSpPr>
                <a:spLocks noChangeArrowheads="1"/>
              </p:cNvSpPr>
              <p:nvPr/>
            </p:nvSpPr>
            <p:spPr bwMode="auto">
              <a:xfrm>
                <a:off x="10207626" y="5588000"/>
                <a:ext cx="1014413" cy="163513"/>
              </a:xfrm>
              <a:prstGeom prst="rect">
                <a:avLst/>
              </a:prstGeom>
              <a:solidFill>
                <a:srgbClr val="00205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3234" tIns="46616" rIns="93234" bIns="46616" numCol="1" anchor="t" anchorCtr="0" compatLnSpc="1">
                <a:prstTxWarp prst="textNoShape">
                  <a:avLst/>
                </a:prstTxWarp>
              </a:bodyPr>
              <a:lstStyle/>
              <a:p>
                <a:pPr defTabSz="932357">
                  <a:defRPr/>
                </a:pPr>
                <a:endParaRPr lang="en-US" sz="1836" kern="0" dirty="0">
                  <a:solidFill>
                    <a:prstClr val="black"/>
                  </a:solidFill>
                  <a:latin typeface="Segoe UI"/>
                </a:endParaRPr>
              </a:p>
            </p:txBody>
          </p:sp>
          <p:sp>
            <p:nvSpPr>
              <p:cNvPr id="384" name="Rectangle 30"/>
              <p:cNvSpPr>
                <a:spLocks noChangeArrowheads="1"/>
              </p:cNvSpPr>
              <p:nvPr/>
            </p:nvSpPr>
            <p:spPr bwMode="auto">
              <a:xfrm>
                <a:off x="10207626" y="5870575"/>
                <a:ext cx="1014413" cy="161925"/>
              </a:xfrm>
              <a:prstGeom prst="rect">
                <a:avLst/>
              </a:prstGeom>
              <a:solidFill>
                <a:srgbClr val="00205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3234" tIns="46616" rIns="93234" bIns="46616" numCol="1" anchor="t" anchorCtr="0" compatLnSpc="1">
                <a:prstTxWarp prst="textNoShape">
                  <a:avLst/>
                </a:prstTxWarp>
              </a:bodyPr>
              <a:lstStyle/>
              <a:p>
                <a:pPr defTabSz="932357">
                  <a:defRPr/>
                </a:pPr>
                <a:endParaRPr lang="en-US" sz="1836" kern="0" dirty="0">
                  <a:solidFill>
                    <a:prstClr val="black"/>
                  </a:solidFill>
                  <a:latin typeface="Segoe UI"/>
                </a:endParaRPr>
              </a:p>
            </p:txBody>
          </p:sp>
          <p:sp>
            <p:nvSpPr>
              <p:cNvPr id="385" name="Rectangle 31"/>
              <p:cNvSpPr>
                <a:spLocks noChangeArrowheads="1"/>
              </p:cNvSpPr>
              <p:nvPr/>
            </p:nvSpPr>
            <p:spPr bwMode="auto">
              <a:xfrm>
                <a:off x="10207626" y="6153150"/>
                <a:ext cx="1014413" cy="161925"/>
              </a:xfrm>
              <a:prstGeom prst="rect">
                <a:avLst/>
              </a:prstGeom>
              <a:solidFill>
                <a:srgbClr val="00205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3234" tIns="46616" rIns="93234" bIns="46616" numCol="1" anchor="t" anchorCtr="0" compatLnSpc="1">
                <a:prstTxWarp prst="textNoShape">
                  <a:avLst/>
                </a:prstTxWarp>
              </a:bodyPr>
              <a:lstStyle/>
              <a:p>
                <a:pPr defTabSz="932357">
                  <a:defRPr/>
                </a:pPr>
                <a:endParaRPr lang="en-US" sz="1836" kern="0" dirty="0">
                  <a:solidFill>
                    <a:prstClr val="black"/>
                  </a:solidFill>
                  <a:latin typeface="Segoe UI"/>
                </a:endParaRPr>
              </a:p>
            </p:txBody>
          </p:sp>
          <p:sp>
            <p:nvSpPr>
              <p:cNvPr id="386" name="Rectangle 32"/>
              <p:cNvSpPr>
                <a:spLocks noChangeArrowheads="1"/>
              </p:cNvSpPr>
              <p:nvPr/>
            </p:nvSpPr>
            <p:spPr bwMode="auto">
              <a:xfrm>
                <a:off x="10207626" y="4741863"/>
                <a:ext cx="1014413" cy="161925"/>
              </a:xfrm>
              <a:prstGeom prst="rect">
                <a:avLst/>
              </a:prstGeom>
              <a:solidFill>
                <a:srgbClr val="00205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3234" tIns="46616" rIns="93234" bIns="46616" numCol="1" anchor="t" anchorCtr="0" compatLnSpc="1">
                <a:prstTxWarp prst="textNoShape">
                  <a:avLst/>
                </a:prstTxWarp>
              </a:bodyPr>
              <a:lstStyle/>
              <a:p>
                <a:pPr defTabSz="932357">
                  <a:defRPr/>
                </a:pPr>
                <a:endParaRPr lang="en-US" sz="1836" kern="0" dirty="0">
                  <a:solidFill>
                    <a:prstClr val="black"/>
                  </a:solidFill>
                  <a:latin typeface="Segoe UI"/>
                </a:endParaRPr>
              </a:p>
            </p:txBody>
          </p:sp>
          <p:sp>
            <p:nvSpPr>
              <p:cNvPr id="387" name="Rectangle 33"/>
              <p:cNvSpPr>
                <a:spLocks noChangeArrowheads="1"/>
              </p:cNvSpPr>
              <p:nvPr/>
            </p:nvSpPr>
            <p:spPr bwMode="auto">
              <a:xfrm>
                <a:off x="10207626" y="5024438"/>
                <a:ext cx="1014413" cy="161925"/>
              </a:xfrm>
              <a:prstGeom prst="rect">
                <a:avLst/>
              </a:prstGeom>
              <a:solidFill>
                <a:srgbClr val="00205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3234" tIns="46616" rIns="93234" bIns="46616" numCol="1" anchor="t" anchorCtr="0" compatLnSpc="1">
                <a:prstTxWarp prst="textNoShape">
                  <a:avLst/>
                </a:prstTxWarp>
              </a:bodyPr>
              <a:lstStyle/>
              <a:p>
                <a:pPr defTabSz="932357">
                  <a:defRPr/>
                </a:pPr>
                <a:endParaRPr lang="en-US" sz="1836" kern="0" dirty="0">
                  <a:solidFill>
                    <a:prstClr val="black"/>
                  </a:solidFill>
                  <a:latin typeface="Segoe UI"/>
                </a:endParaRPr>
              </a:p>
            </p:txBody>
          </p:sp>
          <p:sp>
            <p:nvSpPr>
              <p:cNvPr id="388" name="Rectangle 52"/>
              <p:cNvSpPr>
                <a:spLocks noChangeArrowheads="1"/>
              </p:cNvSpPr>
              <p:nvPr/>
            </p:nvSpPr>
            <p:spPr bwMode="auto">
              <a:xfrm>
                <a:off x="10018713" y="4489450"/>
                <a:ext cx="1382713" cy="47625"/>
              </a:xfrm>
              <a:prstGeom prst="rect">
                <a:avLst/>
              </a:prstGeom>
              <a:solidFill>
                <a:srgbClr val="00205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3234" tIns="46616" rIns="93234" bIns="46616" numCol="1" anchor="t" anchorCtr="0" compatLnSpc="1">
                <a:prstTxWarp prst="textNoShape">
                  <a:avLst/>
                </a:prstTxWarp>
              </a:bodyPr>
              <a:lstStyle/>
              <a:p>
                <a:pPr defTabSz="932357">
                  <a:defRPr/>
                </a:pPr>
                <a:endParaRPr lang="en-US" sz="1836" kern="0" dirty="0">
                  <a:solidFill>
                    <a:prstClr val="black"/>
                  </a:solidFill>
                  <a:latin typeface="Segoe UI"/>
                </a:endParaRPr>
              </a:p>
            </p:txBody>
          </p:sp>
        </p:grpSp>
        <p:grpSp>
          <p:nvGrpSpPr>
            <p:cNvPr id="376" name="Group 375"/>
            <p:cNvGrpSpPr/>
            <p:nvPr/>
          </p:nvGrpSpPr>
          <p:grpSpPr>
            <a:xfrm>
              <a:off x="5273761" y="2339226"/>
              <a:ext cx="265128" cy="271932"/>
              <a:chOff x="3398763" y="2179563"/>
              <a:chExt cx="232589" cy="232589"/>
            </a:xfrm>
          </p:grpSpPr>
          <p:sp>
            <p:nvSpPr>
              <p:cNvPr id="377" name="Oval 376"/>
              <p:cNvSpPr/>
              <p:nvPr/>
            </p:nvSpPr>
            <p:spPr>
              <a:xfrm>
                <a:off x="3398763" y="2179563"/>
                <a:ext cx="232589" cy="232589"/>
              </a:xfrm>
              <a:prstGeom prst="ellipse">
                <a:avLst/>
              </a:prstGeom>
              <a:solidFill>
                <a:srgbClr val="00205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932502"/>
                <a:endParaRPr lang="en-US" sz="1836">
                  <a:solidFill>
                    <a:srgbClr val="FFFFFF"/>
                  </a:solidFill>
                  <a:latin typeface="Segoe UI"/>
                </a:endParaRPr>
              </a:p>
            </p:txBody>
          </p:sp>
          <p:pic>
            <p:nvPicPr>
              <p:cNvPr id="378" name="Picture 17" descr="Shield 512x512.png"/>
              <p:cNvPicPr>
                <a:picLocks noChangeAspect="1"/>
              </p:cNvPicPr>
              <p:nvPr/>
            </p:nvPicPr>
            <p:blipFill>
              <a:blip r:embed="rId3">
                <a:extLst>
                  <a:ext uri="{BEBA8EAE-BF5A-486C-A8C5-ECC9F3942E4B}">
                    <a14:imgProps xmlns:a14="http://schemas.microsoft.com/office/drawing/2010/main">
                      <a14:imgLayer r:embed="rId4">
                        <a14:imgEffect>
                          <a14:saturation sat="101000"/>
                        </a14:imgEffect>
                      </a14:imgLayer>
                    </a14:imgProps>
                  </a:ext>
                  <a:ext uri="{28A0092B-C50C-407E-A947-70E740481C1C}">
                    <a14:useLocalDpi xmlns:a14="http://schemas.microsoft.com/office/drawing/2010/main" val="0"/>
                  </a:ext>
                </a:extLst>
              </a:blip>
              <a:srcRect/>
              <a:stretch>
                <a:fillRect/>
              </a:stretch>
            </p:blipFill>
            <p:spPr bwMode="auto">
              <a:xfrm>
                <a:off x="3416810" y="2199707"/>
                <a:ext cx="193708" cy="193708"/>
              </a:xfrm>
              <a:prstGeom prst="rect">
                <a:avLst/>
              </a:prstGeom>
              <a:noFill/>
              <a:ln>
                <a:noFill/>
              </a:ln>
              <a:effectLst>
                <a:outerShdw dist="35921" dir="2700000" sx="1000" sy="1000" algn="ctr" rotWithShape="0">
                  <a:schemeClr val="bg1"/>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type="none" w="med" len="med"/>
                    <a:tailEnd type="none" w="med" len="med"/>
                  </a14:hiddenLine>
                </a:ext>
              </a:extLst>
            </p:spPr>
          </p:pic>
        </p:grpSp>
      </p:grpSp>
      <p:sp>
        <p:nvSpPr>
          <p:cNvPr id="374" name="Rounded Rectangle 69"/>
          <p:cNvSpPr/>
          <p:nvPr/>
        </p:nvSpPr>
        <p:spPr>
          <a:xfrm>
            <a:off x="2386424" y="2188163"/>
            <a:ext cx="1144677" cy="792409"/>
          </a:xfrm>
          <a:prstGeom prst="roundRect">
            <a:avLst>
              <a:gd name="adj" fmla="val 0"/>
            </a:avLst>
          </a:prstGeom>
          <a:noFill/>
          <a:ln w="28575" cap="rnd">
            <a:solidFill>
              <a:srgbClr val="00BCF2"/>
            </a:solidFill>
            <a:prstDash val="sysDot"/>
            <a:round/>
          </a:ln>
        </p:spPr>
        <p:style>
          <a:lnRef idx="2">
            <a:schemeClr val="accent1">
              <a:shade val="50000"/>
            </a:schemeClr>
          </a:lnRef>
          <a:fillRef idx="1">
            <a:schemeClr val="accent1"/>
          </a:fillRef>
          <a:effectRef idx="0">
            <a:schemeClr val="accent1"/>
          </a:effectRef>
          <a:fontRef idx="minor">
            <a:schemeClr val="lt1"/>
          </a:fontRef>
        </p:style>
        <p:txBody>
          <a:bodyPr rtlCol="0" anchor="t"/>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defTabSz="914165"/>
            <a:r>
              <a:rPr lang="en-US" sz="1428" dirty="0">
                <a:solidFill>
                  <a:srgbClr val="00BCF2"/>
                </a:solidFill>
              </a:rPr>
              <a:t>Guest VM</a:t>
            </a:r>
          </a:p>
        </p:txBody>
      </p:sp>
      <p:grpSp>
        <p:nvGrpSpPr>
          <p:cNvPr id="392" name="Group 391"/>
          <p:cNvGrpSpPr/>
          <p:nvPr/>
        </p:nvGrpSpPr>
        <p:grpSpPr>
          <a:xfrm>
            <a:off x="5144104" y="2508260"/>
            <a:ext cx="380639" cy="402447"/>
            <a:chOff x="10018713" y="4489450"/>
            <a:chExt cx="1382713" cy="2244726"/>
          </a:xfrm>
        </p:grpSpPr>
        <p:sp>
          <p:nvSpPr>
            <p:cNvPr id="396" name="Rectangle 23"/>
            <p:cNvSpPr>
              <a:spLocks noChangeArrowheads="1"/>
            </p:cNvSpPr>
            <p:nvPr/>
          </p:nvSpPr>
          <p:spPr bwMode="auto">
            <a:xfrm>
              <a:off x="10083801" y="4514850"/>
              <a:ext cx="1254125" cy="2219325"/>
            </a:xfrm>
            <a:prstGeom prst="rect">
              <a:avLst/>
            </a:prstGeom>
            <a:solidFill>
              <a:srgbClr val="107C10"/>
            </a:solidFill>
            <a:ln w="9525">
              <a:solidFill>
                <a:srgbClr val="000000"/>
              </a:solidFill>
              <a:miter lim="800000"/>
              <a:headEnd/>
              <a:tailEnd/>
            </a:ln>
            <a:extLst/>
          </p:spPr>
          <p:txBody>
            <a:bodyPr vert="horz" wrap="square" lIns="93234" tIns="46616" rIns="93234" bIns="46616" numCol="1" anchor="t" anchorCtr="0" compatLnSpc="1">
              <a:prstTxWarp prst="textNoShape">
                <a:avLst/>
              </a:prstTxWarp>
            </a:bodyPr>
            <a:lstStyle/>
            <a:p>
              <a:pPr defTabSz="932357">
                <a:defRPr/>
              </a:pPr>
              <a:endParaRPr lang="en-US" sz="1836" kern="0" dirty="0">
                <a:solidFill>
                  <a:prstClr val="black"/>
                </a:solidFill>
                <a:latin typeface="Segoe UI"/>
              </a:endParaRPr>
            </a:p>
          </p:txBody>
        </p:sp>
        <p:sp>
          <p:nvSpPr>
            <p:cNvPr id="397" name="Rectangle 24"/>
            <p:cNvSpPr>
              <a:spLocks noChangeArrowheads="1"/>
            </p:cNvSpPr>
            <p:nvPr/>
          </p:nvSpPr>
          <p:spPr bwMode="auto">
            <a:xfrm>
              <a:off x="10774363" y="6418263"/>
              <a:ext cx="161925" cy="315913"/>
            </a:xfrm>
            <a:prstGeom prst="rect">
              <a:avLst/>
            </a:prstGeom>
            <a:solidFill>
              <a:srgbClr val="00205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3234" tIns="46616" rIns="93234" bIns="46616" numCol="1" anchor="t" anchorCtr="0" compatLnSpc="1">
              <a:prstTxWarp prst="textNoShape">
                <a:avLst/>
              </a:prstTxWarp>
            </a:bodyPr>
            <a:lstStyle/>
            <a:p>
              <a:pPr defTabSz="932357">
                <a:defRPr/>
              </a:pPr>
              <a:endParaRPr lang="en-US" sz="1836" kern="0" dirty="0">
                <a:solidFill>
                  <a:prstClr val="black"/>
                </a:solidFill>
                <a:latin typeface="Segoe UI"/>
              </a:endParaRPr>
            </a:p>
          </p:txBody>
        </p:sp>
        <p:sp>
          <p:nvSpPr>
            <p:cNvPr id="398" name="Rectangle 27"/>
            <p:cNvSpPr>
              <a:spLocks noChangeArrowheads="1"/>
            </p:cNvSpPr>
            <p:nvPr/>
          </p:nvSpPr>
          <p:spPr bwMode="auto">
            <a:xfrm>
              <a:off x="10488613" y="6418263"/>
              <a:ext cx="165100" cy="315913"/>
            </a:xfrm>
            <a:prstGeom prst="rect">
              <a:avLst/>
            </a:prstGeom>
            <a:solidFill>
              <a:srgbClr val="00205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3234" tIns="46616" rIns="93234" bIns="46616" numCol="1" anchor="t" anchorCtr="0" compatLnSpc="1">
              <a:prstTxWarp prst="textNoShape">
                <a:avLst/>
              </a:prstTxWarp>
            </a:bodyPr>
            <a:lstStyle/>
            <a:p>
              <a:pPr defTabSz="932357">
                <a:defRPr/>
              </a:pPr>
              <a:endParaRPr lang="en-US" sz="1836" kern="0" dirty="0">
                <a:solidFill>
                  <a:prstClr val="black"/>
                </a:solidFill>
                <a:latin typeface="Segoe UI"/>
              </a:endParaRPr>
            </a:p>
          </p:txBody>
        </p:sp>
        <p:sp>
          <p:nvSpPr>
            <p:cNvPr id="399" name="Rectangle 28"/>
            <p:cNvSpPr>
              <a:spLocks noChangeArrowheads="1"/>
            </p:cNvSpPr>
            <p:nvPr/>
          </p:nvSpPr>
          <p:spPr bwMode="auto">
            <a:xfrm>
              <a:off x="10207626" y="5305425"/>
              <a:ext cx="1014413" cy="163513"/>
            </a:xfrm>
            <a:prstGeom prst="rect">
              <a:avLst/>
            </a:prstGeom>
            <a:solidFill>
              <a:srgbClr val="00205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3234" tIns="46616" rIns="93234" bIns="46616" numCol="1" anchor="t" anchorCtr="0" compatLnSpc="1">
              <a:prstTxWarp prst="textNoShape">
                <a:avLst/>
              </a:prstTxWarp>
            </a:bodyPr>
            <a:lstStyle/>
            <a:p>
              <a:pPr defTabSz="932357">
                <a:defRPr/>
              </a:pPr>
              <a:endParaRPr lang="en-US" sz="1836" kern="0" dirty="0">
                <a:solidFill>
                  <a:prstClr val="black"/>
                </a:solidFill>
                <a:latin typeface="Segoe UI"/>
              </a:endParaRPr>
            </a:p>
          </p:txBody>
        </p:sp>
        <p:sp>
          <p:nvSpPr>
            <p:cNvPr id="400" name="Rectangle 29"/>
            <p:cNvSpPr>
              <a:spLocks noChangeArrowheads="1"/>
            </p:cNvSpPr>
            <p:nvPr/>
          </p:nvSpPr>
          <p:spPr bwMode="auto">
            <a:xfrm>
              <a:off x="10207626" y="5588000"/>
              <a:ext cx="1014413" cy="163513"/>
            </a:xfrm>
            <a:prstGeom prst="rect">
              <a:avLst/>
            </a:prstGeom>
            <a:solidFill>
              <a:srgbClr val="00205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3234" tIns="46616" rIns="93234" bIns="46616" numCol="1" anchor="t" anchorCtr="0" compatLnSpc="1">
              <a:prstTxWarp prst="textNoShape">
                <a:avLst/>
              </a:prstTxWarp>
            </a:bodyPr>
            <a:lstStyle/>
            <a:p>
              <a:pPr defTabSz="932357">
                <a:defRPr/>
              </a:pPr>
              <a:endParaRPr lang="en-US" sz="1836" kern="0" dirty="0">
                <a:solidFill>
                  <a:prstClr val="black"/>
                </a:solidFill>
                <a:latin typeface="Segoe UI"/>
              </a:endParaRPr>
            </a:p>
          </p:txBody>
        </p:sp>
        <p:sp>
          <p:nvSpPr>
            <p:cNvPr id="401" name="Rectangle 30"/>
            <p:cNvSpPr>
              <a:spLocks noChangeArrowheads="1"/>
            </p:cNvSpPr>
            <p:nvPr/>
          </p:nvSpPr>
          <p:spPr bwMode="auto">
            <a:xfrm>
              <a:off x="10207626" y="5870575"/>
              <a:ext cx="1014413" cy="161925"/>
            </a:xfrm>
            <a:prstGeom prst="rect">
              <a:avLst/>
            </a:prstGeom>
            <a:solidFill>
              <a:srgbClr val="00205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3234" tIns="46616" rIns="93234" bIns="46616" numCol="1" anchor="t" anchorCtr="0" compatLnSpc="1">
              <a:prstTxWarp prst="textNoShape">
                <a:avLst/>
              </a:prstTxWarp>
            </a:bodyPr>
            <a:lstStyle/>
            <a:p>
              <a:pPr defTabSz="932357">
                <a:defRPr/>
              </a:pPr>
              <a:endParaRPr lang="en-US" sz="1836" kern="0" dirty="0">
                <a:solidFill>
                  <a:prstClr val="black"/>
                </a:solidFill>
                <a:latin typeface="Segoe UI"/>
              </a:endParaRPr>
            </a:p>
          </p:txBody>
        </p:sp>
        <p:sp>
          <p:nvSpPr>
            <p:cNvPr id="402" name="Rectangle 31"/>
            <p:cNvSpPr>
              <a:spLocks noChangeArrowheads="1"/>
            </p:cNvSpPr>
            <p:nvPr/>
          </p:nvSpPr>
          <p:spPr bwMode="auto">
            <a:xfrm>
              <a:off x="10207626" y="6153150"/>
              <a:ext cx="1014413" cy="161925"/>
            </a:xfrm>
            <a:prstGeom prst="rect">
              <a:avLst/>
            </a:prstGeom>
            <a:solidFill>
              <a:srgbClr val="00205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3234" tIns="46616" rIns="93234" bIns="46616" numCol="1" anchor="t" anchorCtr="0" compatLnSpc="1">
              <a:prstTxWarp prst="textNoShape">
                <a:avLst/>
              </a:prstTxWarp>
            </a:bodyPr>
            <a:lstStyle/>
            <a:p>
              <a:pPr defTabSz="932357">
                <a:defRPr/>
              </a:pPr>
              <a:endParaRPr lang="en-US" sz="1836" kern="0" dirty="0">
                <a:solidFill>
                  <a:prstClr val="black"/>
                </a:solidFill>
                <a:latin typeface="Segoe UI"/>
              </a:endParaRPr>
            </a:p>
          </p:txBody>
        </p:sp>
        <p:sp>
          <p:nvSpPr>
            <p:cNvPr id="403" name="Rectangle 32"/>
            <p:cNvSpPr>
              <a:spLocks noChangeArrowheads="1"/>
            </p:cNvSpPr>
            <p:nvPr/>
          </p:nvSpPr>
          <p:spPr bwMode="auto">
            <a:xfrm>
              <a:off x="10207626" y="4741863"/>
              <a:ext cx="1014413" cy="161925"/>
            </a:xfrm>
            <a:prstGeom prst="rect">
              <a:avLst/>
            </a:prstGeom>
            <a:solidFill>
              <a:srgbClr val="00205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3234" tIns="46616" rIns="93234" bIns="46616" numCol="1" anchor="t" anchorCtr="0" compatLnSpc="1">
              <a:prstTxWarp prst="textNoShape">
                <a:avLst/>
              </a:prstTxWarp>
            </a:bodyPr>
            <a:lstStyle/>
            <a:p>
              <a:pPr defTabSz="932357">
                <a:defRPr/>
              </a:pPr>
              <a:endParaRPr lang="en-US" sz="1836" kern="0" dirty="0">
                <a:solidFill>
                  <a:prstClr val="black"/>
                </a:solidFill>
                <a:latin typeface="Segoe UI"/>
              </a:endParaRPr>
            </a:p>
          </p:txBody>
        </p:sp>
        <p:sp>
          <p:nvSpPr>
            <p:cNvPr id="404" name="Rectangle 33"/>
            <p:cNvSpPr>
              <a:spLocks noChangeArrowheads="1"/>
            </p:cNvSpPr>
            <p:nvPr/>
          </p:nvSpPr>
          <p:spPr bwMode="auto">
            <a:xfrm>
              <a:off x="10207626" y="5024438"/>
              <a:ext cx="1014413" cy="161925"/>
            </a:xfrm>
            <a:prstGeom prst="rect">
              <a:avLst/>
            </a:prstGeom>
            <a:solidFill>
              <a:srgbClr val="00205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3234" tIns="46616" rIns="93234" bIns="46616" numCol="1" anchor="t" anchorCtr="0" compatLnSpc="1">
              <a:prstTxWarp prst="textNoShape">
                <a:avLst/>
              </a:prstTxWarp>
            </a:bodyPr>
            <a:lstStyle/>
            <a:p>
              <a:pPr defTabSz="932357">
                <a:defRPr/>
              </a:pPr>
              <a:endParaRPr lang="en-US" sz="1836" kern="0" dirty="0">
                <a:solidFill>
                  <a:prstClr val="black"/>
                </a:solidFill>
                <a:latin typeface="Segoe UI"/>
              </a:endParaRPr>
            </a:p>
          </p:txBody>
        </p:sp>
        <p:sp>
          <p:nvSpPr>
            <p:cNvPr id="405" name="Rectangle 52"/>
            <p:cNvSpPr>
              <a:spLocks noChangeArrowheads="1"/>
            </p:cNvSpPr>
            <p:nvPr/>
          </p:nvSpPr>
          <p:spPr bwMode="auto">
            <a:xfrm>
              <a:off x="10018713" y="4489450"/>
              <a:ext cx="1382713" cy="47625"/>
            </a:xfrm>
            <a:prstGeom prst="rect">
              <a:avLst/>
            </a:prstGeom>
            <a:solidFill>
              <a:srgbClr val="00205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3234" tIns="46616" rIns="93234" bIns="46616" numCol="1" anchor="t" anchorCtr="0" compatLnSpc="1">
              <a:prstTxWarp prst="textNoShape">
                <a:avLst/>
              </a:prstTxWarp>
            </a:bodyPr>
            <a:lstStyle/>
            <a:p>
              <a:pPr defTabSz="932357">
                <a:defRPr/>
              </a:pPr>
              <a:endParaRPr lang="en-US" sz="1836" kern="0" dirty="0">
                <a:solidFill>
                  <a:prstClr val="black"/>
                </a:solidFill>
                <a:latin typeface="Segoe UI"/>
              </a:endParaRPr>
            </a:p>
          </p:txBody>
        </p:sp>
      </p:grpSp>
      <p:grpSp>
        <p:nvGrpSpPr>
          <p:cNvPr id="393" name="Group 392"/>
          <p:cNvGrpSpPr/>
          <p:nvPr/>
        </p:nvGrpSpPr>
        <p:grpSpPr>
          <a:xfrm>
            <a:off x="5403623" y="2599990"/>
            <a:ext cx="306565" cy="314433"/>
            <a:chOff x="3398763" y="2179563"/>
            <a:chExt cx="232589" cy="232589"/>
          </a:xfrm>
        </p:grpSpPr>
        <p:sp>
          <p:nvSpPr>
            <p:cNvPr id="394" name="Oval 393"/>
            <p:cNvSpPr/>
            <p:nvPr/>
          </p:nvSpPr>
          <p:spPr>
            <a:xfrm>
              <a:off x="3398763" y="2179563"/>
              <a:ext cx="232589" cy="232589"/>
            </a:xfrm>
            <a:prstGeom prst="ellipse">
              <a:avLst/>
            </a:prstGeom>
            <a:solidFill>
              <a:srgbClr val="00205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932502"/>
              <a:endParaRPr lang="en-US" sz="1836">
                <a:solidFill>
                  <a:srgbClr val="FFFFFF"/>
                </a:solidFill>
                <a:latin typeface="Segoe UI"/>
              </a:endParaRPr>
            </a:p>
          </p:txBody>
        </p:sp>
        <p:pic>
          <p:nvPicPr>
            <p:cNvPr id="395" name="Picture 17" descr="Shield 512x512.png"/>
            <p:cNvPicPr>
              <a:picLocks noChangeAspect="1"/>
            </p:cNvPicPr>
            <p:nvPr/>
          </p:nvPicPr>
          <p:blipFill>
            <a:blip r:embed="rId3">
              <a:extLst>
                <a:ext uri="{BEBA8EAE-BF5A-486C-A8C5-ECC9F3942E4B}">
                  <a14:imgProps xmlns:a14="http://schemas.microsoft.com/office/drawing/2010/main">
                    <a14:imgLayer r:embed="rId4">
                      <a14:imgEffect>
                        <a14:saturation sat="101000"/>
                      </a14:imgEffect>
                    </a14:imgLayer>
                  </a14:imgProps>
                </a:ext>
                <a:ext uri="{28A0092B-C50C-407E-A947-70E740481C1C}">
                  <a14:useLocalDpi xmlns:a14="http://schemas.microsoft.com/office/drawing/2010/main" val="0"/>
                </a:ext>
              </a:extLst>
            </a:blip>
            <a:srcRect/>
            <a:stretch>
              <a:fillRect/>
            </a:stretch>
          </p:blipFill>
          <p:spPr bwMode="auto">
            <a:xfrm>
              <a:off x="3416810" y="2199707"/>
              <a:ext cx="193708" cy="193708"/>
            </a:xfrm>
            <a:prstGeom prst="rect">
              <a:avLst/>
            </a:prstGeom>
            <a:noFill/>
            <a:ln>
              <a:noFill/>
            </a:ln>
            <a:effectLst>
              <a:outerShdw dist="35921" dir="2700000" sx="1000" sy="1000" algn="ctr" rotWithShape="0">
                <a:schemeClr val="bg1"/>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type="none" w="med" len="med"/>
                  <a:tailEnd type="none" w="med" len="med"/>
                </a14:hiddenLine>
              </a:ext>
            </a:extLst>
          </p:spPr>
        </p:pic>
      </p:grpSp>
      <p:sp>
        <p:nvSpPr>
          <p:cNvPr id="391" name="Rounded Rectangle 69"/>
          <p:cNvSpPr/>
          <p:nvPr/>
        </p:nvSpPr>
        <p:spPr>
          <a:xfrm>
            <a:off x="4861263" y="2188163"/>
            <a:ext cx="1144677" cy="792409"/>
          </a:xfrm>
          <a:prstGeom prst="roundRect">
            <a:avLst>
              <a:gd name="adj" fmla="val 0"/>
            </a:avLst>
          </a:prstGeom>
          <a:noFill/>
          <a:ln w="28575" cap="rnd">
            <a:solidFill>
              <a:srgbClr val="107C10"/>
            </a:solidFill>
            <a:prstDash val="sysDot"/>
            <a:round/>
          </a:ln>
        </p:spPr>
        <p:style>
          <a:lnRef idx="2">
            <a:schemeClr val="accent1">
              <a:shade val="50000"/>
            </a:schemeClr>
          </a:lnRef>
          <a:fillRef idx="1">
            <a:schemeClr val="accent1"/>
          </a:fillRef>
          <a:effectRef idx="0">
            <a:schemeClr val="accent1"/>
          </a:effectRef>
          <a:fontRef idx="minor">
            <a:schemeClr val="lt1"/>
          </a:fontRef>
        </p:style>
        <p:txBody>
          <a:bodyPr rtlCol="0" anchor="t"/>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defTabSz="914165"/>
            <a:r>
              <a:rPr lang="en-US" sz="1428" dirty="0">
                <a:solidFill>
                  <a:srgbClr val="107C10"/>
                </a:solidFill>
              </a:rPr>
              <a:t>Guest VM</a:t>
            </a:r>
          </a:p>
        </p:txBody>
      </p:sp>
      <p:sp>
        <p:nvSpPr>
          <p:cNvPr id="408" name="Rounded Rectangle 69"/>
          <p:cNvSpPr/>
          <p:nvPr/>
        </p:nvSpPr>
        <p:spPr>
          <a:xfrm>
            <a:off x="1149005" y="2188163"/>
            <a:ext cx="1144677" cy="792409"/>
          </a:xfrm>
          <a:prstGeom prst="roundRect">
            <a:avLst>
              <a:gd name="adj" fmla="val 0"/>
            </a:avLst>
          </a:prstGeom>
          <a:noFill/>
          <a:ln w="28575" cap="rnd">
            <a:solidFill>
              <a:srgbClr val="333333"/>
            </a:solidFill>
            <a:prstDash val="sysDot"/>
            <a:round/>
          </a:ln>
        </p:spPr>
        <p:style>
          <a:lnRef idx="2">
            <a:schemeClr val="accent1">
              <a:shade val="50000"/>
            </a:schemeClr>
          </a:lnRef>
          <a:fillRef idx="1">
            <a:schemeClr val="accent1"/>
          </a:fillRef>
          <a:effectRef idx="0">
            <a:schemeClr val="accent1"/>
          </a:effectRef>
          <a:fontRef idx="minor">
            <a:schemeClr val="lt1"/>
          </a:fontRef>
        </p:style>
        <p:txBody>
          <a:bodyPr rtlCol="0" anchor="t"/>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defTabSz="914165"/>
            <a:r>
              <a:rPr lang="en-US" sz="1428" dirty="0">
                <a:solidFill>
                  <a:srgbClr val="333333"/>
                </a:solidFill>
              </a:rPr>
              <a:t>Host OS</a:t>
            </a:r>
          </a:p>
        </p:txBody>
      </p:sp>
      <p:sp>
        <p:nvSpPr>
          <p:cNvPr id="423" name="Rectangle 422"/>
          <p:cNvSpPr/>
          <p:nvPr/>
        </p:nvSpPr>
        <p:spPr>
          <a:xfrm>
            <a:off x="1056960" y="3646326"/>
            <a:ext cx="5044963" cy="1472803"/>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b"/>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defTabSz="914165"/>
            <a:r>
              <a:rPr lang="en-US" sz="1428" dirty="0">
                <a:solidFill>
                  <a:srgbClr val="333333"/>
                </a:solidFill>
              </a:rPr>
              <a:t>Hyper-V Host 2</a:t>
            </a:r>
          </a:p>
        </p:txBody>
      </p:sp>
      <p:sp>
        <p:nvSpPr>
          <p:cNvPr id="424" name="Rounded Rectangle 69"/>
          <p:cNvSpPr/>
          <p:nvPr/>
        </p:nvSpPr>
        <p:spPr>
          <a:xfrm>
            <a:off x="1157846" y="4603163"/>
            <a:ext cx="4843192" cy="221976"/>
          </a:xfrm>
          <a:prstGeom prst="roundRect">
            <a:avLst>
              <a:gd name="adj" fmla="val 0"/>
            </a:avLst>
          </a:prstGeom>
          <a:solidFill>
            <a:srgbClr val="333333"/>
          </a:solidFill>
          <a:ln w="12700" cap="rnd">
            <a:noFill/>
            <a:prstDash val="solid"/>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65"/>
            <a:r>
              <a:rPr lang="en-US" sz="1224" dirty="0">
                <a:solidFill>
                  <a:srgbClr val="FFFFFF"/>
                </a:solidFill>
              </a:rPr>
              <a:t>Hypervisor</a:t>
            </a:r>
          </a:p>
        </p:txBody>
      </p:sp>
      <p:grpSp>
        <p:nvGrpSpPr>
          <p:cNvPr id="425" name="Group 424"/>
          <p:cNvGrpSpPr/>
          <p:nvPr/>
        </p:nvGrpSpPr>
        <p:grpSpPr>
          <a:xfrm>
            <a:off x="3907251" y="4054060"/>
            <a:ext cx="566083" cy="406164"/>
            <a:chOff x="5049321" y="2259894"/>
            <a:chExt cx="489568" cy="351264"/>
          </a:xfrm>
        </p:grpSpPr>
        <p:grpSp>
          <p:nvGrpSpPr>
            <p:cNvPr id="426" name="Group 425"/>
            <p:cNvGrpSpPr/>
            <p:nvPr/>
          </p:nvGrpSpPr>
          <p:grpSpPr>
            <a:xfrm>
              <a:off x="5049321" y="2259894"/>
              <a:ext cx="329189" cy="348050"/>
              <a:chOff x="10018713" y="4489450"/>
              <a:chExt cx="1382713" cy="2244726"/>
            </a:xfrm>
          </p:grpSpPr>
          <p:sp>
            <p:nvSpPr>
              <p:cNvPr id="430" name="Rectangle 23"/>
              <p:cNvSpPr>
                <a:spLocks noChangeArrowheads="1"/>
              </p:cNvSpPr>
              <p:nvPr/>
            </p:nvSpPr>
            <p:spPr bwMode="auto">
              <a:xfrm>
                <a:off x="10083801" y="4514850"/>
                <a:ext cx="1254125" cy="2219325"/>
              </a:xfrm>
              <a:prstGeom prst="rect">
                <a:avLst/>
              </a:prstGeom>
              <a:solidFill>
                <a:srgbClr val="0078D7"/>
              </a:solidFill>
              <a:ln w="9525">
                <a:solidFill>
                  <a:srgbClr val="000000"/>
                </a:solidFill>
                <a:miter lim="800000"/>
                <a:headEnd/>
                <a:tailEnd/>
              </a:ln>
              <a:extLst/>
            </p:spPr>
            <p:txBody>
              <a:bodyPr vert="horz" wrap="square" lIns="93234" tIns="46616" rIns="93234" bIns="46616" numCol="1" anchor="t" anchorCtr="0" compatLnSpc="1">
                <a:prstTxWarp prst="textNoShape">
                  <a:avLst/>
                </a:prstTxWarp>
              </a:bodyPr>
              <a:lstStyle/>
              <a:p>
                <a:pPr defTabSz="932357">
                  <a:defRPr/>
                </a:pPr>
                <a:endParaRPr lang="en-US" sz="1836" kern="0" dirty="0">
                  <a:solidFill>
                    <a:prstClr val="black"/>
                  </a:solidFill>
                  <a:latin typeface="Segoe UI"/>
                </a:endParaRPr>
              </a:p>
            </p:txBody>
          </p:sp>
          <p:sp>
            <p:nvSpPr>
              <p:cNvPr id="431" name="Rectangle 24"/>
              <p:cNvSpPr>
                <a:spLocks noChangeArrowheads="1"/>
              </p:cNvSpPr>
              <p:nvPr/>
            </p:nvSpPr>
            <p:spPr bwMode="auto">
              <a:xfrm>
                <a:off x="10774363" y="6418263"/>
                <a:ext cx="161925" cy="315913"/>
              </a:xfrm>
              <a:prstGeom prst="rect">
                <a:avLst/>
              </a:prstGeom>
              <a:solidFill>
                <a:srgbClr val="00205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3234" tIns="46616" rIns="93234" bIns="46616" numCol="1" anchor="t" anchorCtr="0" compatLnSpc="1">
                <a:prstTxWarp prst="textNoShape">
                  <a:avLst/>
                </a:prstTxWarp>
              </a:bodyPr>
              <a:lstStyle/>
              <a:p>
                <a:pPr defTabSz="932357">
                  <a:defRPr/>
                </a:pPr>
                <a:endParaRPr lang="en-US" sz="1836" kern="0" dirty="0">
                  <a:solidFill>
                    <a:prstClr val="black"/>
                  </a:solidFill>
                  <a:latin typeface="Segoe UI"/>
                </a:endParaRPr>
              </a:p>
            </p:txBody>
          </p:sp>
          <p:sp>
            <p:nvSpPr>
              <p:cNvPr id="432" name="Rectangle 27"/>
              <p:cNvSpPr>
                <a:spLocks noChangeArrowheads="1"/>
              </p:cNvSpPr>
              <p:nvPr/>
            </p:nvSpPr>
            <p:spPr bwMode="auto">
              <a:xfrm>
                <a:off x="10488613" y="6418263"/>
                <a:ext cx="165100" cy="315913"/>
              </a:xfrm>
              <a:prstGeom prst="rect">
                <a:avLst/>
              </a:prstGeom>
              <a:solidFill>
                <a:srgbClr val="00205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3234" tIns="46616" rIns="93234" bIns="46616" numCol="1" anchor="t" anchorCtr="0" compatLnSpc="1">
                <a:prstTxWarp prst="textNoShape">
                  <a:avLst/>
                </a:prstTxWarp>
              </a:bodyPr>
              <a:lstStyle/>
              <a:p>
                <a:pPr defTabSz="932357">
                  <a:defRPr/>
                </a:pPr>
                <a:endParaRPr lang="en-US" sz="1836" kern="0" dirty="0">
                  <a:solidFill>
                    <a:prstClr val="black"/>
                  </a:solidFill>
                  <a:latin typeface="Segoe UI"/>
                </a:endParaRPr>
              </a:p>
            </p:txBody>
          </p:sp>
          <p:sp>
            <p:nvSpPr>
              <p:cNvPr id="433" name="Rectangle 28"/>
              <p:cNvSpPr>
                <a:spLocks noChangeArrowheads="1"/>
              </p:cNvSpPr>
              <p:nvPr/>
            </p:nvSpPr>
            <p:spPr bwMode="auto">
              <a:xfrm>
                <a:off x="10207626" y="5305425"/>
                <a:ext cx="1014413" cy="163513"/>
              </a:xfrm>
              <a:prstGeom prst="rect">
                <a:avLst/>
              </a:prstGeom>
              <a:solidFill>
                <a:srgbClr val="00205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3234" tIns="46616" rIns="93234" bIns="46616" numCol="1" anchor="t" anchorCtr="0" compatLnSpc="1">
                <a:prstTxWarp prst="textNoShape">
                  <a:avLst/>
                </a:prstTxWarp>
              </a:bodyPr>
              <a:lstStyle/>
              <a:p>
                <a:pPr defTabSz="932357">
                  <a:defRPr/>
                </a:pPr>
                <a:endParaRPr lang="en-US" sz="1836" kern="0" dirty="0">
                  <a:solidFill>
                    <a:prstClr val="black"/>
                  </a:solidFill>
                  <a:latin typeface="Segoe UI"/>
                </a:endParaRPr>
              </a:p>
            </p:txBody>
          </p:sp>
          <p:sp>
            <p:nvSpPr>
              <p:cNvPr id="434" name="Rectangle 29"/>
              <p:cNvSpPr>
                <a:spLocks noChangeArrowheads="1"/>
              </p:cNvSpPr>
              <p:nvPr/>
            </p:nvSpPr>
            <p:spPr bwMode="auto">
              <a:xfrm>
                <a:off x="10207626" y="5588000"/>
                <a:ext cx="1014413" cy="163513"/>
              </a:xfrm>
              <a:prstGeom prst="rect">
                <a:avLst/>
              </a:prstGeom>
              <a:solidFill>
                <a:srgbClr val="00205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3234" tIns="46616" rIns="93234" bIns="46616" numCol="1" anchor="t" anchorCtr="0" compatLnSpc="1">
                <a:prstTxWarp prst="textNoShape">
                  <a:avLst/>
                </a:prstTxWarp>
              </a:bodyPr>
              <a:lstStyle/>
              <a:p>
                <a:pPr defTabSz="932357">
                  <a:defRPr/>
                </a:pPr>
                <a:endParaRPr lang="en-US" sz="1836" kern="0" dirty="0">
                  <a:solidFill>
                    <a:prstClr val="black"/>
                  </a:solidFill>
                  <a:latin typeface="Segoe UI"/>
                </a:endParaRPr>
              </a:p>
            </p:txBody>
          </p:sp>
          <p:sp>
            <p:nvSpPr>
              <p:cNvPr id="435" name="Rectangle 30"/>
              <p:cNvSpPr>
                <a:spLocks noChangeArrowheads="1"/>
              </p:cNvSpPr>
              <p:nvPr/>
            </p:nvSpPr>
            <p:spPr bwMode="auto">
              <a:xfrm>
                <a:off x="10207626" y="5870575"/>
                <a:ext cx="1014413" cy="161925"/>
              </a:xfrm>
              <a:prstGeom prst="rect">
                <a:avLst/>
              </a:prstGeom>
              <a:solidFill>
                <a:srgbClr val="00205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3234" tIns="46616" rIns="93234" bIns="46616" numCol="1" anchor="t" anchorCtr="0" compatLnSpc="1">
                <a:prstTxWarp prst="textNoShape">
                  <a:avLst/>
                </a:prstTxWarp>
              </a:bodyPr>
              <a:lstStyle/>
              <a:p>
                <a:pPr defTabSz="932357">
                  <a:defRPr/>
                </a:pPr>
                <a:endParaRPr lang="en-US" sz="1836" kern="0" dirty="0">
                  <a:solidFill>
                    <a:prstClr val="black"/>
                  </a:solidFill>
                  <a:latin typeface="Segoe UI"/>
                </a:endParaRPr>
              </a:p>
            </p:txBody>
          </p:sp>
          <p:sp>
            <p:nvSpPr>
              <p:cNvPr id="436" name="Rectangle 31"/>
              <p:cNvSpPr>
                <a:spLocks noChangeArrowheads="1"/>
              </p:cNvSpPr>
              <p:nvPr/>
            </p:nvSpPr>
            <p:spPr bwMode="auto">
              <a:xfrm>
                <a:off x="10207626" y="6153150"/>
                <a:ext cx="1014413" cy="161925"/>
              </a:xfrm>
              <a:prstGeom prst="rect">
                <a:avLst/>
              </a:prstGeom>
              <a:solidFill>
                <a:srgbClr val="00205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3234" tIns="46616" rIns="93234" bIns="46616" numCol="1" anchor="t" anchorCtr="0" compatLnSpc="1">
                <a:prstTxWarp prst="textNoShape">
                  <a:avLst/>
                </a:prstTxWarp>
              </a:bodyPr>
              <a:lstStyle/>
              <a:p>
                <a:pPr defTabSz="932357">
                  <a:defRPr/>
                </a:pPr>
                <a:endParaRPr lang="en-US" sz="1836" kern="0" dirty="0">
                  <a:solidFill>
                    <a:prstClr val="black"/>
                  </a:solidFill>
                  <a:latin typeface="Segoe UI"/>
                </a:endParaRPr>
              </a:p>
            </p:txBody>
          </p:sp>
          <p:sp>
            <p:nvSpPr>
              <p:cNvPr id="437" name="Rectangle 32"/>
              <p:cNvSpPr>
                <a:spLocks noChangeArrowheads="1"/>
              </p:cNvSpPr>
              <p:nvPr/>
            </p:nvSpPr>
            <p:spPr bwMode="auto">
              <a:xfrm>
                <a:off x="10207626" y="4741863"/>
                <a:ext cx="1014413" cy="161925"/>
              </a:xfrm>
              <a:prstGeom prst="rect">
                <a:avLst/>
              </a:prstGeom>
              <a:solidFill>
                <a:srgbClr val="00205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3234" tIns="46616" rIns="93234" bIns="46616" numCol="1" anchor="t" anchorCtr="0" compatLnSpc="1">
                <a:prstTxWarp prst="textNoShape">
                  <a:avLst/>
                </a:prstTxWarp>
              </a:bodyPr>
              <a:lstStyle/>
              <a:p>
                <a:pPr defTabSz="932357">
                  <a:defRPr/>
                </a:pPr>
                <a:endParaRPr lang="en-US" sz="1836" kern="0" dirty="0">
                  <a:solidFill>
                    <a:prstClr val="black"/>
                  </a:solidFill>
                  <a:latin typeface="Segoe UI"/>
                </a:endParaRPr>
              </a:p>
            </p:txBody>
          </p:sp>
          <p:sp>
            <p:nvSpPr>
              <p:cNvPr id="438" name="Rectangle 33"/>
              <p:cNvSpPr>
                <a:spLocks noChangeArrowheads="1"/>
              </p:cNvSpPr>
              <p:nvPr/>
            </p:nvSpPr>
            <p:spPr bwMode="auto">
              <a:xfrm>
                <a:off x="10207626" y="5024438"/>
                <a:ext cx="1014413" cy="161925"/>
              </a:xfrm>
              <a:prstGeom prst="rect">
                <a:avLst/>
              </a:prstGeom>
              <a:solidFill>
                <a:srgbClr val="00205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3234" tIns="46616" rIns="93234" bIns="46616" numCol="1" anchor="t" anchorCtr="0" compatLnSpc="1">
                <a:prstTxWarp prst="textNoShape">
                  <a:avLst/>
                </a:prstTxWarp>
              </a:bodyPr>
              <a:lstStyle/>
              <a:p>
                <a:pPr defTabSz="932357">
                  <a:defRPr/>
                </a:pPr>
                <a:endParaRPr lang="en-US" sz="1836" kern="0" dirty="0">
                  <a:solidFill>
                    <a:prstClr val="black"/>
                  </a:solidFill>
                  <a:latin typeface="Segoe UI"/>
                </a:endParaRPr>
              </a:p>
            </p:txBody>
          </p:sp>
          <p:sp>
            <p:nvSpPr>
              <p:cNvPr id="439" name="Rectangle 52"/>
              <p:cNvSpPr>
                <a:spLocks noChangeArrowheads="1"/>
              </p:cNvSpPr>
              <p:nvPr/>
            </p:nvSpPr>
            <p:spPr bwMode="auto">
              <a:xfrm>
                <a:off x="10018713" y="4489450"/>
                <a:ext cx="1382713" cy="47625"/>
              </a:xfrm>
              <a:prstGeom prst="rect">
                <a:avLst/>
              </a:prstGeom>
              <a:solidFill>
                <a:srgbClr val="00205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3234" tIns="46616" rIns="93234" bIns="46616" numCol="1" anchor="t" anchorCtr="0" compatLnSpc="1">
                <a:prstTxWarp prst="textNoShape">
                  <a:avLst/>
                </a:prstTxWarp>
              </a:bodyPr>
              <a:lstStyle/>
              <a:p>
                <a:pPr defTabSz="932357">
                  <a:defRPr/>
                </a:pPr>
                <a:endParaRPr lang="en-US" sz="1836" kern="0" dirty="0">
                  <a:solidFill>
                    <a:prstClr val="black"/>
                  </a:solidFill>
                  <a:latin typeface="Segoe UI"/>
                </a:endParaRPr>
              </a:p>
            </p:txBody>
          </p:sp>
        </p:grpSp>
        <p:grpSp>
          <p:nvGrpSpPr>
            <p:cNvPr id="427" name="Group 426"/>
            <p:cNvGrpSpPr/>
            <p:nvPr/>
          </p:nvGrpSpPr>
          <p:grpSpPr>
            <a:xfrm>
              <a:off x="5273761" y="2339226"/>
              <a:ext cx="265128" cy="271932"/>
              <a:chOff x="3398763" y="2179563"/>
              <a:chExt cx="232589" cy="232589"/>
            </a:xfrm>
          </p:grpSpPr>
          <p:sp>
            <p:nvSpPr>
              <p:cNvPr id="428" name="Oval 427"/>
              <p:cNvSpPr/>
              <p:nvPr/>
            </p:nvSpPr>
            <p:spPr>
              <a:xfrm>
                <a:off x="3398763" y="2179563"/>
                <a:ext cx="232589" cy="232589"/>
              </a:xfrm>
              <a:prstGeom prst="ellipse">
                <a:avLst/>
              </a:prstGeom>
              <a:solidFill>
                <a:srgbClr val="00205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932502"/>
                <a:endParaRPr lang="en-US" sz="1836">
                  <a:solidFill>
                    <a:srgbClr val="FFFFFF"/>
                  </a:solidFill>
                  <a:latin typeface="Segoe UI"/>
                </a:endParaRPr>
              </a:p>
            </p:txBody>
          </p:sp>
          <p:pic>
            <p:nvPicPr>
              <p:cNvPr id="429" name="Picture 17" descr="Shield 512x512.png"/>
              <p:cNvPicPr>
                <a:picLocks noChangeAspect="1"/>
              </p:cNvPicPr>
              <p:nvPr/>
            </p:nvPicPr>
            <p:blipFill>
              <a:blip r:embed="rId3">
                <a:extLst>
                  <a:ext uri="{BEBA8EAE-BF5A-486C-A8C5-ECC9F3942E4B}">
                    <a14:imgProps xmlns:a14="http://schemas.microsoft.com/office/drawing/2010/main">
                      <a14:imgLayer r:embed="rId4">
                        <a14:imgEffect>
                          <a14:saturation sat="101000"/>
                        </a14:imgEffect>
                      </a14:imgLayer>
                    </a14:imgProps>
                  </a:ext>
                  <a:ext uri="{28A0092B-C50C-407E-A947-70E740481C1C}">
                    <a14:useLocalDpi xmlns:a14="http://schemas.microsoft.com/office/drawing/2010/main" val="0"/>
                  </a:ext>
                </a:extLst>
              </a:blip>
              <a:srcRect/>
              <a:stretch>
                <a:fillRect/>
              </a:stretch>
            </p:blipFill>
            <p:spPr bwMode="auto">
              <a:xfrm>
                <a:off x="3416810" y="2199707"/>
                <a:ext cx="193708" cy="193708"/>
              </a:xfrm>
              <a:prstGeom prst="rect">
                <a:avLst/>
              </a:prstGeom>
              <a:noFill/>
              <a:ln>
                <a:noFill/>
              </a:ln>
              <a:effectLst>
                <a:outerShdw dist="35921" dir="2700000" sx="1000" sy="1000" algn="ctr" rotWithShape="0">
                  <a:schemeClr val="bg1"/>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type="none" w="med" len="med"/>
                    <a:tailEnd type="none" w="med" len="med"/>
                  </a14:hiddenLine>
                </a:ext>
              </a:extLst>
            </p:spPr>
          </p:pic>
        </p:grpSp>
      </p:grpSp>
      <p:sp>
        <p:nvSpPr>
          <p:cNvPr id="440" name="Rounded Rectangle 69"/>
          <p:cNvSpPr/>
          <p:nvPr/>
        </p:nvSpPr>
        <p:spPr>
          <a:xfrm>
            <a:off x="3623843" y="3742502"/>
            <a:ext cx="1144677" cy="792409"/>
          </a:xfrm>
          <a:prstGeom prst="roundRect">
            <a:avLst>
              <a:gd name="adj" fmla="val 0"/>
            </a:avLst>
          </a:prstGeom>
          <a:noFill/>
          <a:ln w="28575" cap="rnd">
            <a:solidFill>
              <a:srgbClr val="0078D7"/>
            </a:solidFill>
            <a:prstDash val="sysDot"/>
            <a:round/>
          </a:ln>
        </p:spPr>
        <p:style>
          <a:lnRef idx="2">
            <a:schemeClr val="accent1">
              <a:shade val="50000"/>
            </a:schemeClr>
          </a:lnRef>
          <a:fillRef idx="1">
            <a:schemeClr val="accent1"/>
          </a:fillRef>
          <a:effectRef idx="0">
            <a:schemeClr val="accent1"/>
          </a:effectRef>
          <a:fontRef idx="minor">
            <a:schemeClr val="lt1"/>
          </a:fontRef>
        </p:style>
        <p:txBody>
          <a:bodyPr rtlCol="0" anchor="t"/>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defTabSz="914165"/>
            <a:r>
              <a:rPr lang="en-US" sz="1428" dirty="0">
                <a:solidFill>
                  <a:srgbClr val="0078D7"/>
                </a:solidFill>
              </a:rPr>
              <a:t>Guest VM</a:t>
            </a:r>
          </a:p>
        </p:txBody>
      </p:sp>
      <p:grpSp>
        <p:nvGrpSpPr>
          <p:cNvPr id="8" name="Group 7"/>
          <p:cNvGrpSpPr/>
          <p:nvPr/>
        </p:nvGrpSpPr>
        <p:grpSpPr>
          <a:xfrm>
            <a:off x="2386424" y="3742502"/>
            <a:ext cx="1144677" cy="792409"/>
            <a:chOff x="2944038" y="3669453"/>
            <a:chExt cx="1122334" cy="776942"/>
          </a:xfrm>
        </p:grpSpPr>
        <p:grpSp>
          <p:nvGrpSpPr>
            <p:cNvPr id="441" name="Group 440"/>
            <p:cNvGrpSpPr/>
            <p:nvPr/>
          </p:nvGrpSpPr>
          <p:grpSpPr>
            <a:xfrm>
              <a:off x="3219902" y="3974930"/>
              <a:ext cx="555034" cy="398236"/>
              <a:chOff x="5049321" y="2259894"/>
              <a:chExt cx="489568" cy="351264"/>
            </a:xfrm>
          </p:grpSpPr>
          <p:grpSp>
            <p:nvGrpSpPr>
              <p:cNvPr id="442" name="Group 441"/>
              <p:cNvGrpSpPr/>
              <p:nvPr/>
            </p:nvGrpSpPr>
            <p:grpSpPr>
              <a:xfrm>
                <a:off x="5049321" y="2259894"/>
                <a:ext cx="329189" cy="348050"/>
                <a:chOff x="10018713" y="4489450"/>
                <a:chExt cx="1382713" cy="2244726"/>
              </a:xfrm>
            </p:grpSpPr>
            <p:sp>
              <p:nvSpPr>
                <p:cNvPr id="446" name="Rectangle 23"/>
                <p:cNvSpPr>
                  <a:spLocks noChangeArrowheads="1"/>
                </p:cNvSpPr>
                <p:nvPr/>
              </p:nvSpPr>
              <p:spPr bwMode="auto">
                <a:xfrm>
                  <a:off x="10083801" y="4514850"/>
                  <a:ext cx="1254125" cy="2219325"/>
                </a:xfrm>
                <a:prstGeom prst="rect">
                  <a:avLst/>
                </a:prstGeom>
                <a:solidFill>
                  <a:srgbClr val="00BCF2"/>
                </a:solidFill>
                <a:ln w="9525">
                  <a:solidFill>
                    <a:srgbClr val="000000"/>
                  </a:solidFill>
                  <a:miter lim="800000"/>
                  <a:headEnd/>
                  <a:tailEnd/>
                </a:ln>
                <a:extLst/>
              </p:spPr>
              <p:txBody>
                <a:bodyPr vert="horz" wrap="square" lIns="93234" tIns="46616" rIns="93234" bIns="46616" numCol="1" anchor="t" anchorCtr="0" compatLnSpc="1">
                  <a:prstTxWarp prst="textNoShape">
                    <a:avLst/>
                  </a:prstTxWarp>
                </a:bodyPr>
                <a:lstStyle/>
                <a:p>
                  <a:pPr defTabSz="932357">
                    <a:defRPr/>
                  </a:pPr>
                  <a:endParaRPr lang="en-US" sz="1836" kern="0" dirty="0">
                    <a:solidFill>
                      <a:prstClr val="black"/>
                    </a:solidFill>
                    <a:latin typeface="Segoe UI"/>
                  </a:endParaRPr>
                </a:p>
              </p:txBody>
            </p:sp>
            <p:sp>
              <p:nvSpPr>
                <p:cNvPr id="447" name="Rectangle 24"/>
                <p:cNvSpPr>
                  <a:spLocks noChangeArrowheads="1"/>
                </p:cNvSpPr>
                <p:nvPr/>
              </p:nvSpPr>
              <p:spPr bwMode="auto">
                <a:xfrm>
                  <a:off x="10774363" y="6418263"/>
                  <a:ext cx="161925" cy="315913"/>
                </a:xfrm>
                <a:prstGeom prst="rect">
                  <a:avLst/>
                </a:prstGeom>
                <a:solidFill>
                  <a:srgbClr val="00205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3234" tIns="46616" rIns="93234" bIns="46616" numCol="1" anchor="t" anchorCtr="0" compatLnSpc="1">
                  <a:prstTxWarp prst="textNoShape">
                    <a:avLst/>
                  </a:prstTxWarp>
                </a:bodyPr>
                <a:lstStyle/>
                <a:p>
                  <a:pPr defTabSz="932357">
                    <a:defRPr/>
                  </a:pPr>
                  <a:endParaRPr lang="en-US" sz="1836" kern="0" dirty="0">
                    <a:solidFill>
                      <a:prstClr val="black"/>
                    </a:solidFill>
                    <a:latin typeface="Segoe UI"/>
                  </a:endParaRPr>
                </a:p>
              </p:txBody>
            </p:sp>
            <p:sp>
              <p:nvSpPr>
                <p:cNvPr id="448" name="Rectangle 27"/>
                <p:cNvSpPr>
                  <a:spLocks noChangeArrowheads="1"/>
                </p:cNvSpPr>
                <p:nvPr/>
              </p:nvSpPr>
              <p:spPr bwMode="auto">
                <a:xfrm>
                  <a:off x="10488613" y="6418263"/>
                  <a:ext cx="165100" cy="315913"/>
                </a:xfrm>
                <a:prstGeom prst="rect">
                  <a:avLst/>
                </a:prstGeom>
                <a:solidFill>
                  <a:srgbClr val="00205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3234" tIns="46616" rIns="93234" bIns="46616" numCol="1" anchor="t" anchorCtr="0" compatLnSpc="1">
                  <a:prstTxWarp prst="textNoShape">
                    <a:avLst/>
                  </a:prstTxWarp>
                </a:bodyPr>
                <a:lstStyle/>
                <a:p>
                  <a:pPr defTabSz="932357">
                    <a:defRPr/>
                  </a:pPr>
                  <a:endParaRPr lang="en-US" sz="1836" kern="0" dirty="0">
                    <a:solidFill>
                      <a:prstClr val="black"/>
                    </a:solidFill>
                    <a:latin typeface="Segoe UI"/>
                  </a:endParaRPr>
                </a:p>
              </p:txBody>
            </p:sp>
            <p:sp>
              <p:nvSpPr>
                <p:cNvPr id="449" name="Rectangle 28"/>
                <p:cNvSpPr>
                  <a:spLocks noChangeArrowheads="1"/>
                </p:cNvSpPr>
                <p:nvPr/>
              </p:nvSpPr>
              <p:spPr bwMode="auto">
                <a:xfrm>
                  <a:off x="10207626" y="5305425"/>
                  <a:ext cx="1014413" cy="163513"/>
                </a:xfrm>
                <a:prstGeom prst="rect">
                  <a:avLst/>
                </a:prstGeom>
                <a:solidFill>
                  <a:srgbClr val="00205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3234" tIns="46616" rIns="93234" bIns="46616" numCol="1" anchor="t" anchorCtr="0" compatLnSpc="1">
                  <a:prstTxWarp prst="textNoShape">
                    <a:avLst/>
                  </a:prstTxWarp>
                </a:bodyPr>
                <a:lstStyle/>
                <a:p>
                  <a:pPr defTabSz="932357">
                    <a:defRPr/>
                  </a:pPr>
                  <a:endParaRPr lang="en-US" sz="1836" kern="0" dirty="0">
                    <a:solidFill>
                      <a:prstClr val="black"/>
                    </a:solidFill>
                    <a:latin typeface="Segoe UI"/>
                  </a:endParaRPr>
                </a:p>
              </p:txBody>
            </p:sp>
            <p:sp>
              <p:nvSpPr>
                <p:cNvPr id="450" name="Rectangle 29"/>
                <p:cNvSpPr>
                  <a:spLocks noChangeArrowheads="1"/>
                </p:cNvSpPr>
                <p:nvPr/>
              </p:nvSpPr>
              <p:spPr bwMode="auto">
                <a:xfrm>
                  <a:off x="10207626" y="5588000"/>
                  <a:ext cx="1014413" cy="163513"/>
                </a:xfrm>
                <a:prstGeom prst="rect">
                  <a:avLst/>
                </a:prstGeom>
                <a:solidFill>
                  <a:srgbClr val="00205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3234" tIns="46616" rIns="93234" bIns="46616" numCol="1" anchor="t" anchorCtr="0" compatLnSpc="1">
                  <a:prstTxWarp prst="textNoShape">
                    <a:avLst/>
                  </a:prstTxWarp>
                </a:bodyPr>
                <a:lstStyle/>
                <a:p>
                  <a:pPr defTabSz="932357">
                    <a:defRPr/>
                  </a:pPr>
                  <a:endParaRPr lang="en-US" sz="1836" kern="0" dirty="0">
                    <a:solidFill>
                      <a:prstClr val="black"/>
                    </a:solidFill>
                    <a:latin typeface="Segoe UI"/>
                  </a:endParaRPr>
                </a:p>
              </p:txBody>
            </p:sp>
            <p:sp>
              <p:nvSpPr>
                <p:cNvPr id="451" name="Rectangle 30"/>
                <p:cNvSpPr>
                  <a:spLocks noChangeArrowheads="1"/>
                </p:cNvSpPr>
                <p:nvPr/>
              </p:nvSpPr>
              <p:spPr bwMode="auto">
                <a:xfrm>
                  <a:off x="10207626" y="5870575"/>
                  <a:ext cx="1014413" cy="161925"/>
                </a:xfrm>
                <a:prstGeom prst="rect">
                  <a:avLst/>
                </a:prstGeom>
                <a:solidFill>
                  <a:srgbClr val="00205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3234" tIns="46616" rIns="93234" bIns="46616" numCol="1" anchor="t" anchorCtr="0" compatLnSpc="1">
                  <a:prstTxWarp prst="textNoShape">
                    <a:avLst/>
                  </a:prstTxWarp>
                </a:bodyPr>
                <a:lstStyle/>
                <a:p>
                  <a:pPr defTabSz="932357">
                    <a:defRPr/>
                  </a:pPr>
                  <a:endParaRPr lang="en-US" sz="1836" kern="0" dirty="0">
                    <a:solidFill>
                      <a:prstClr val="black"/>
                    </a:solidFill>
                    <a:latin typeface="Segoe UI"/>
                  </a:endParaRPr>
                </a:p>
              </p:txBody>
            </p:sp>
            <p:sp>
              <p:nvSpPr>
                <p:cNvPr id="452" name="Rectangle 31"/>
                <p:cNvSpPr>
                  <a:spLocks noChangeArrowheads="1"/>
                </p:cNvSpPr>
                <p:nvPr/>
              </p:nvSpPr>
              <p:spPr bwMode="auto">
                <a:xfrm>
                  <a:off x="10207626" y="6153150"/>
                  <a:ext cx="1014413" cy="161925"/>
                </a:xfrm>
                <a:prstGeom prst="rect">
                  <a:avLst/>
                </a:prstGeom>
                <a:solidFill>
                  <a:srgbClr val="00205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3234" tIns="46616" rIns="93234" bIns="46616" numCol="1" anchor="t" anchorCtr="0" compatLnSpc="1">
                  <a:prstTxWarp prst="textNoShape">
                    <a:avLst/>
                  </a:prstTxWarp>
                </a:bodyPr>
                <a:lstStyle/>
                <a:p>
                  <a:pPr defTabSz="932357">
                    <a:defRPr/>
                  </a:pPr>
                  <a:endParaRPr lang="en-US" sz="1836" kern="0" dirty="0">
                    <a:solidFill>
                      <a:prstClr val="black"/>
                    </a:solidFill>
                    <a:latin typeface="Segoe UI"/>
                  </a:endParaRPr>
                </a:p>
              </p:txBody>
            </p:sp>
            <p:sp>
              <p:nvSpPr>
                <p:cNvPr id="453" name="Rectangle 32"/>
                <p:cNvSpPr>
                  <a:spLocks noChangeArrowheads="1"/>
                </p:cNvSpPr>
                <p:nvPr/>
              </p:nvSpPr>
              <p:spPr bwMode="auto">
                <a:xfrm>
                  <a:off x="10207626" y="4741863"/>
                  <a:ext cx="1014413" cy="161925"/>
                </a:xfrm>
                <a:prstGeom prst="rect">
                  <a:avLst/>
                </a:prstGeom>
                <a:solidFill>
                  <a:srgbClr val="00205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3234" tIns="46616" rIns="93234" bIns="46616" numCol="1" anchor="t" anchorCtr="0" compatLnSpc="1">
                  <a:prstTxWarp prst="textNoShape">
                    <a:avLst/>
                  </a:prstTxWarp>
                </a:bodyPr>
                <a:lstStyle/>
                <a:p>
                  <a:pPr defTabSz="932357">
                    <a:defRPr/>
                  </a:pPr>
                  <a:endParaRPr lang="en-US" sz="1836" kern="0" dirty="0">
                    <a:solidFill>
                      <a:prstClr val="black"/>
                    </a:solidFill>
                    <a:latin typeface="Segoe UI"/>
                  </a:endParaRPr>
                </a:p>
              </p:txBody>
            </p:sp>
            <p:sp>
              <p:nvSpPr>
                <p:cNvPr id="454" name="Rectangle 33"/>
                <p:cNvSpPr>
                  <a:spLocks noChangeArrowheads="1"/>
                </p:cNvSpPr>
                <p:nvPr/>
              </p:nvSpPr>
              <p:spPr bwMode="auto">
                <a:xfrm>
                  <a:off x="10207626" y="5024438"/>
                  <a:ext cx="1014413" cy="161925"/>
                </a:xfrm>
                <a:prstGeom prst="rect">
                  <a:avLst/>
                </a:prstGeom>
                <a:solidFill>
                  <a:srgbClr val="00205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3234" tIns="46616" rIns="93234" bIns="46616" numCol="1" anchor="t" anchorCtr="0" compatLnSpc="1">
                  <a:prstTxWarp prst="textNoShape">
                    <a:avLst/>
                  </a:prstTxWarp>
                </a:bodyPr>
                <a:lstStyle/>
                <a:p>
                  <a:pPr defTabSz="932357">
                    <a:defRPr/>
                  </a:pPr>
                  <a:endParaRPr lang="en-US" sz="1836" kern="0" dirty="0">
                    <a:solidFill>
                      <a:prstClr val="black"/>
                    </a:solidFill>
                    <a:latin typeface="Segoe UI"/>
                  </a:endParaRPr>
                </a:p>
              </p:txBody>
            </p:sp>
            <p:sp>
              <p:nvSpPr>
                <p:cNvPr id="455" name="Rectangle 52"/>
                <p:cNvSpPr>
                  <a:spLocks noChangeArrowheads="1"/>
                </p:cNvSpPr>
                <p:nvPr/>
              </p:nvSpPr>
              <p:spPr bwMode="auto">
                <a:xfrm>
                  <a:off x="10018713" y="4489450"/>
                  <a:ext cx="1382713" cy="47625"/>
                </a:xfrm>
                <a:prstGeom prst="rect">
                  <a:avLst/>
                </a:prstGeom>
                <a:solidFill>
                  <a:srgbClr val="00205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3234" tIns="46616" rIns="93234" bIns="46616" numCol="1" anchor="t" anchorCtr="0" compatLnSpc="1">
                  <a:prstTxWarp prst="textNoShape">
                    <a:avLst/>
                  </a:prstTxWarp>
                </a:bodyPr>
                <a:lstStyle/>
                <a:p>
                  <a:pPr defTabSz="932357">
                    <a:defRPr/>
                  </a:pPr>
                  <a:endParaRPr lang="en-US" sz="1836" kern="0" dirty="0">
                    <a:solidFill>
                      <a:prstClr val="black"/>
                    </a:solidFill>
                    <a:latin typeface="Segoe UI"/>
                  </a:endParaRPr>
                </a:p>
              </p:txBody>
            </p:sp>
          </p:grpSp>
          <p:grpSp>
            <p:nvGrpSpPr>
              <p:cNvPr id="443" name="Group 442"/>
              <p:cNvGrpSpPr/>
              <p:nvPr/>
            </p:nvGrpSpPr>
            <p:grpSpPr>
              <a:xfrm>
                <a:off x="5273761" y="2339226"/>
                <a:ext cx="265128" cy="271932"/>
                <a:chOff x="3398763" y="2179563"/>
                <a:chExt cx="232589" cy="232589"/>
              </a:xfrm>
            </p:grpSpPr>
            <p:sp>
              <p:nvSpPr>
                <p:cNvPr id="444" name="Oval 443"/>
                <p:cNvSpPr/>
                <p:nvPr/>
              </p:nvSpPr>
              <p:spPr>
                <a:xfrm>
                  <a:off x="3398763" y="2179563"/>
                  <a:ext cx="232589" cy="232589"/>
                </a:xfrm>
                <a:prstGeom prst="ellipse">
                  <a:avLst/>
                </a:prstGeom>
                <a:solidFill>
                  <a:srgbClr val="00205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932502"/>
                  <a:endParaRPr lang="en-US" sz="1836">
                    <a:solidFill>
                      <a:srgbClr val="FFFFFF"/>
                    </a:solidFill>
                    <a:latin typeface="Segoe UI"/>
                  </a:endParaRPr>
                </a:p>
              </p:txBody>
            </p:sp>
            <p:pic>
              <p:nvPicPr>
                <p:cNvPr id="445" name="Picture 17" descr="Shield 512x512.png"/>
                <p:cNvPicPr>
                  <a:picLocks noChangeAspect="1"/>
                </p:cNvPicPr>
                <p:nvPr/>
              </p:nvPicPr>
              <p:blipFill>
                <a:blip r:embed="rId3">
                  <a:extLst>
                    <a:ext uri="{BEBA8EAE-BF5A-486C-A8C5-ECC9F3942E4B}">
                      <a14:imgProps xmlns:a14="http://schemas.microsoft.com/office/drawing/2010/main">
                        <a14:imgLayer r:embed="rId4">
                          <a14:imgEffect>
                            <a14:saturation sat="101000"/>
                          </a14:imgEffect>
                        </a14:imgLayer>
                      </a14:imgProps>
                    </a:ext>
                    <a:ext uri="{28A0092B-C50C-407E-A947-70E740481C1C}">
                      <a14:useLocalDpi xmlns:a14="http://schemas.microsoft.com/office/drawing/2010/main" val="0"/>
                    </a:ext>
                  </a:extLst>
                </a:blip>
                <a:srcRect/>
                <a:stretch>
                  <a:fillRect/>
                </a:stretch>
              </p:blipFill>
              <p:spPr bwMode="auto">
                <a:xfrm>
                  <a:off x="3416810" y="2199707"/>
                  <a:ext cx="193708" cy="193708"/>
                </a:xfrm>
                <a:prstGeom prst="rect">
                  <a:avLst/>
                </a:prstGeom>
                <a:noFill/>
                <a:ln>
                  <a:noFill/>
                </a:ln>
                <a:effectLst>
                  <a:outerShdw dist="35921" dir="2700000" sx="1000" sy="1000" algn="ctr" rotWithShape="0">
                    <a:schemeClr val="bg1"/>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type="none" w="med" len="med"/>
                      <a:tailEnd type="none" w="med" len="med"/>
                    </a14:hiddenLine>
                  </a:ext>
                </a:extLst>
              </p:spPr>
            </p:pic>
          </p:grpSp>
        </p:grpSp>
        <p:sp>
          <p:nvSpPr>
            <p:cNvPr id="456" name="Rounded Rectangle 69"/>
            <p:cNvSpPr/>
            <p:nvPr/>
          </p:nvSpPr>
          <p:spPr>
            <a:xfrm>
              <a:off x="2944038" y="3669453"/>
              <a:ext cx="1122334" cy="776942"/>
            </a:xfrm>
            <a:prstGeom prst="roundRect">
              <a:avLst>
                <a:gd name="adj" fmla="val 0"/>
              </a:avLst>
            </a:prstGeom>
            <a:noFill/>
            <a:ln w="28575" cap="rnd">
              <a:solidFill>
                <a:srgbClr val="00BCF2"/>
              </a:solidFill>
              <a:prstDash val="sysDot"/>
              <a:round/>
            </a:ln>
          </p:spPr>
          <p:style>
            <a:lnRef idx="2">
              <a:schemeClr val="accent1">
                <a:shade val="50000"/>
              </a:schemeClr>
            </a:lnRef>
            <a:fillRef idx="1">
              <a:schemeClr val="accent1"/>
            </a:fillRef>
            <a:effectRef idx="0">
              <a:schemeClr val="accent1"/>
            </a:effectRef>
            <a:fontRef idx="minor">
              <a:schemeClr val="lt1"/>
            </a:fontRef>
          </p:style>
          <p:txBody>
            <a:bodyPr rtlCol="0" anchor="t"/>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defTabSz="914165"/>
              <a:r>
                <a:rPr lang="en-US" sz="1428" dirty="0">
                  <a:solidFill>
                    <a:srgbClr val="00BCF2"/>
                  </a:solidFill>
                </a:rPr>
                <a:t>Guest VM</a:t>
              </a:r>
            </a:p>
          </p:txBody>
        </p:sp>
      </p:grpSp>
      <p:sp>
        <p:nvSpPr>
          <p:cNvPr id="473" name="Rounded Rectangle 69"/>
          <p:cNvSpPr/>
          <p:nvPr/>
        </p:nvSpPr>
        <p:spPr>
          <a:xfrm>
            <a:off x="1149005" y="3742502"/>
            <a:ext cx="1144677" cy="792409"/>
          </a:xfrm>
          <a:prstGeom prst="roundRect">
            <a:avLst>
              <a:gd name="adj" fmla="val 0"/>
            </a:avLst>
          </a:prstGeom>
          <a:noFill/>
          <a:ln w="28575" cap="rnd">
            <a:solidFill>
              <a:srgbClr val="333333"/>
            </a:solidFill>
            <a:prstDash val="sysDot"/>
            <a:round/>
          </a:ln>
        </p:spPr>
        <p:style>
          <a:lnRef idx="2">
            <a:schemeClr val="accent1">
              <a:shade val="50000"/>
            </a:schemeClr>
          </a:lnRef>
          <a:fillRef idx="1">
            <a:schemeClr val="accent1"/>
          </a:fillRef>
          <a:effectRef idx="0">
            <a:schemeClr val="accent1"/>
          </a:effectRef>
          <a:fontRef idx="minor">
            <a:schemeClr val="lt1"/>
          </a:fontRef>
        </p:style>
        <p:txBody>
          <a:bodyPr rtlCol="0" anchor="t"/>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defTabSz="914165"/>
            <a:r>
              <a:rPr lang="en-US" sz="1428" dirty="0">
                <a:solidFill>
                  <a:srgbClr val="333333"/>
                </a:solidFill>
              </a:rPr>
              <a:t>Host OS</a:t>
            </a:r>
          </a:p>
        </p:txBody>
      </p:sp>
      <p:sp>
        <p:nvSpPr>
          <p:cNvPr id="474" name="Rectangle 473"/>
          <p:cNvSpPr/>
          <p:nvPr/>
        </p:nvSpPr>
        <p:spPr>
          <a:xfrm>
            <a:off x="1056960" y="5247805"/>
            <a:ext cx="5044963" cy="1472803"/>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b"/>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defTabSz="914165"/>
            <a:r>
              <a:rPr lang="en-US" sz="1428" dirty="0">
                <a:solidFill>
                  <a:srgbClr val="333333"/>
                </a:solidFill>
              </a:rPr>
              <a:t>Hyper-V Host 3</a:t>
            </a:r>
          </a:p>
        </p:txBody>
      </p:sp>
      <p:sp>
        <p:nvSpPr>
          <p:cNvPr id="475" name="Rounded Rectangle 69"/>
          <p:cNvSpPr/>
          <p:nvPr/>
        </p:nvSpPr>
        <p:spPr>
          <a:xfrm>
            <a:off x="1157846" y="6204642"/>
            <a:ext cx="4843192" cy="221976"/>
          </a:xfrm>
          <a:prstGeom prst="roundRect">
            <a:avLst>
              <a:gd name="adj" fmla="val 0"/>
            </a:avLst>
          </a:prstGeom>
          <a:solidFill>
            <a:srgbClr val="333333"/>
          </a:solidFill>
          <a:ln w="12700" cap="rnd">
            <a:noFill/>
            <a:prstDash val="solid"/>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65"/>
            <a:r>
              <a:rPr lang="en-US" sz="1224" dirty="0">
                <a:solidFill>
                  <a:srgbClr val="FFFFFF"/>
                </a:solidFill>
              </a:rPr>
              <a:t>Hypervisor</a:t>
            </a:r>
          </a:p>
        </p:txBody>
      </p:sp>
      <p:grpSp>
        <p:nvGrpSpPr>
          <p:cNvPr id="476" name="Group 475"/>
          <p:cNvGrpSpPr/>
          <p:nvPr/>
        </p:nvGrpSpPr>
        <p:grpSpPr>
          <a:xfrm>
            <a:off x="3907251" y="5655539"/>
            <a:ext cx="566083" cy="406164"/>
            <a:chOff x="5049321" y="2259894"/>
            <a:chExt cx="489568" cy="351264"/>
          </a:xfrm>
        </p:grpSpPr>
        <p:grpSp>
          <p:nvGrpSpPr>
            <p:cNvPr id="477" name="Group 476"/>
            <p:cNvGrpSpPr/>
            <p:nvPr/>
          </p:nvGrpSpPr>
          <p:grpSpPr>
            <a:xfrm>
              <a:off x="5049321" y="2259894"/>
              <a:ext cx="329189" cy="348050"/>
              <a:chOff x="10018713" y="4489450"/>
              <a:chExt cx="1382713" cy="2244726"/>
            </a:xfrm>
          </p:grpSpPr>
          <p:sp>
            <p:nvSpPr>
              <p:cNvPr id="481" name="Rectangle 23"/>
              <p:cNvSpPr>
                <a:spLocks noChangeArrowheads="1"/>
              </p:cNvSpPr>
              <p:nvPr/>
            </p:nvSpPr>
            <p:spPr bwMode="auto">
              <a:xfrm>
                <a:off x="10083801" y="4514850"/>
                <a:ext cx="1254125" cy="2219325"/>
              </a:xfrm>
              <a:prstGeom prst="rect">
                <a:avLst/>
              </a:prstGeom>
              <a:solidFill>
                <a:srgbClr val="0078D7"/>
              </a:solidFill>
              <a:ln w="9525">
                <a:solidFill>
                  <a:srgbClr val="000000"/>
                </a:solidFill>
                <a:miter lim="800000"/>
                <a:headEnd/>
                <a:tailEnd/>
              </a:ln>
              <a:extLst/>
            </p:spPr>
            <p:txBody>
              <a:bodyPr vert="horz" wrap="square" lIns="93234" tIns="46616" rIns="93234" bIns="46616" numCol="1" anchor="t" anchorCtr="0" compatLnSpc="1">
                <a:prstTxWarp prst="textNoShape">
                  <a:avLst/>
                </a:prstTxWarp>
              </a:bodyPr>
              <a:lstStyle/>
              <a:p>
                <a:pPr defTabSz="932357">
                  <a:defRPr/>
                </a:pPr>
                <a:endParaRPr lang="en-US" sz="1836" kern="0" dirty="0">
                  <a:solidFill>
                    <a:prstClr val="black"/>
                  </a:solidFill>
                  <a:latin typeface="Segoe UI"/>
                </a:endParaRPr>
              </a:p>
            </p:txBody>
          </p:sp>
          <p:sp>
            <p:nvSpPr>
              <p:cNvPr id="482" name="Rectangle 24"/>
              <p:cNvSpPr>
                <a:spLocks noChangeArrowheads="1"/>
              </p:cNvSpPr>
              <p:nvPr/>
            </p:nvSpPr>
            <p:spPr bwMode="auto">
              <a:xfrm>
                <a:off x="10774363" y="6418263"/>
                <a:ext cx="161925" cy="315913"/>
              </a:xfrm>
              <a:prstGeom prst="rect">
                <a:avLst/>
              </a:prstGeom>
              <a:solidFill>
                <a:srgbClr val="00205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3234" tIns="46616" rIns="93234" bIns="46616" numCol="1" anchor="t" anchorCtr="0" compatLnSpc="1">
                <a:prstTxWarp prst="textNoShape">
                  <a:avLst/>
                </a:prstTxWarp>
              </a:bodyPr>
              <a:lstStyle/>
              <a:p>
                <a:pPr defTabSz="932357">
                  <a:defRPr/>
                </a:pPr>
                <a:endParaRPr lang="en-US" sz="1836" kern="0" dirty="0">
                  <a:solidFill>
                    <a:prstClr val="black"/>
                  </a:solidFill>
                  <a:latin typeface="Segoe UI"/>
                </a:endParaRPr>
              </a:p>
            </p:txBody>
          </p:sp>
          <p:sp>
            <p:nvSpPr>
              <p:cNvPr id="483" name="Rectangle 27"/>
              <p:cNvSpPr>
                <a:spLocks noChangeArrowheads="1"/>
              </p:cNvSpPr>
              <p:nvPr/>
            </p:nvSpPr>
            <p:spPr bwMode="auto">
              <a:xfrm>
                <a:off x="10488613" y="6418263"/>
                <a:ext cx="165100" cy="315913"/>
              </a:xfrm>
              <a:prstGeom prst="rect">
                <a:avLst/>
              </a:prstGeom>
              <a:solidFill>
                <a:srgbClr val="00205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3234" tIns="46616" rIns="93234" bIns="46616" numCol="1" anchor="t" anchorCtr="0" compatLnSpc="1">
                <a:prstTxWarp prst="textNoShape">
                  <a:avLst/>
                </a:prstTxWarp>
              </a:bodyPr>
              <a:lstStyle/>
              <a:p>
                <a:pPr defTabSz="932357">
                  <a:defRPr/>
                </a:pPr>
                <a:endParaRPr lang="en-US" sz="1836" kern="0" dirty="0">
                  <a:solidFill>
                    <a:prstClr val="black"/>
                  </a:solidFill>
                  <a:latin typeface="Segoe UI"/>
                </a:endParaRPr>
              </a:p>
            </p:txBody>
          </p:sp>
          <p:sp>
            <p:nvSpPr>
              <p:cNvPr id="484" name="Rectangle 28"/>
              <p:cNvSpPr>
                <a:spLocks noChangeArrowheads="1"/>
              </p:cNvSpPr>
              <p:nvPr/>
            </p:nvSpPr>
            <p:spPr bwMode="auto">
              <a:xfrm>
                <a:off x="10207626" y="5305425"/>
                <a:ext cx="1014413" cy="163513"/>
              </a:xfrm>
              <a:prstGeom prst="rect">
                <a:avLst/>
              </a:prstGeom>
              <a:solidFill>
                <a:srgbClr val="00205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3234" tIns="46616" rIns="93234" bIns="46616" numCol="1" anchor="t" anchorCtr="0" compatLnSpc="1">
                <a:prstTxWarp prst="textNoShape">
                  <a:avLst/>
                </a:prstTxWarp>
              </a:bodyPr>
              <a:lstStyle/>
              <a:p>
                <a:pPr defTabSz="932357">
                  <a:defRPr/>
                </a:pPr>
                <a:endParaRPr lang="en-US" sz="1836" kern="0" dirty="0">
                  <a:solidFill>
                    <a:prstClr val="black"/>
                  </a:solidFill>
                  <a:latin typeface="Segoe UI"/>
                </a:endParaRPr>
              </a:p>
            </p:txBody>
          </p:sp>
          <p:sp>
            <p:nvSpPr>
              <p:cNvPr id="485" name="Rectangle 29"/>
              <p:cNvSpPr>
                <a:spLocks noChangeArrowheads="1"/>
              </p:cNvSpPr>
              <p:nvPr/>
            </p:nvSpPr>
            <p:spPr bwMode="auto">
              <a:xfrm>
                <a:off x="10207626" y="5588000"/>
                <a:ext cx="1014413" cy="163513"/>
              </a:xfrm>
              <a:prstGeom prst="rect">
                <a:avLst/>
              </a:prstGeom>
              <a:solidFill>
                <a:srgbClr val="00205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3234" tIns="46616" rIns="93234" bIns="46616" numCol="1" anchor="t" anchorCtr="0" compatLnSpc="1">
                <a:prstTxWarp prst="textNoShape">
                  <a:avLst/>
                </a:prstTxWarp>
              </a:bodyPr>
              <a:lstStyle/>
              <a:p>
                <a:pPr defTabSz="932357">
                  <a:defRPr/>
                </a:pPr>
                <a:endParaRPr lang="en-US" sz="1836" kern="0" dirty="0">
                  <a:solidFill>
                    <a:prstClr val="black"/>
                  </a:solidFill>
                  <a:latin typeface="Segoe UI"/>
                </a:endParaRPr>
              </a:p>
            </p:txBody>
          </p:sp>
          <p:sp>
            <p:nvSpPr>
              <p:cNvPr id="486" name="Rectangle 30"/>
              <p:cNvSpPr>
                <a:spLocks noChangeArrowheads="1"/>
              </p:cNvSpPr>
              <p:nvPr/>
            </p:nvSpPr>
            <p:spPr bwMode="auto">
              <a:xfrm>
                <a:off x="10207626" y="5870575"/>
                <a:ext cx="1014413" cy="161925"/>
              </a:xfrm>
              <a:prstGeom prst="rect">
                <a:avLst/>
              </a:prstGeom>
              <a:solidFill>
                <a:srgbClr val="00205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3234" tIns="46616" rIns="93234" bIns="46616" numCol="1" anchor="t" anchorCtr="0" compatLnSpc="1">
                <a:prstTxWarp prst="textNoShape">
                  <a:avLst/>
                </a:prstTxWarp>
              </a:bodyPr>
              <a:lstStyle/>
              <a:p>
                <a:pPr defTabSz="932357">
                  <a:defRPr/>
                </a:pPr>
                <a:endParaRPr lang="en-US" sz="1836" kern="0" dirty="0">
                  <a:solidFill>
                    <a:prstClr val="black"/>
                  </a:solidFill>
                  <a:latin typeface="Segoe UI"/>
                </a:endParaRPr>
              </a:p>
            </p:txBody>
          </p:sp>
          <p:sp>
            <p:nvSpPr>
              <p:cNvPr id="487" name="Rectangle 31"/>
              <p:cNvSpPr>
                <a:spLocks noChangeArrowheads="1"/>
              </p:cNvSpPr>
              <p:nvPr/>
            </p:nvSpPr>
            <p:spPr bwMode="auto">
              <a:xfrm>
                <a:off x="10207626" y="6153150"/>
                <a:ext cx="1014413" cy="161925"/>
              </a:xfrm>
              <a:prstGeom prst="rect">
                <a:avLst/>
              </a:prstGeom>
              <a:solidFill>
                <a:srgbClr val="00205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3234" tIns="46616" rIns="93234" bIns="46616" numCol="1" anchor="t" anchorCtr="0" compatLnSpc="1">
                <a:prstTxWarp prst="textNoShape">
                  <a:avLst/>
                </a:prstTxWarp>
              </a:bodyPr>
              <a:lstStyle/>
              <a:p>
                <a:pPr defTabSz="932357">
                  <a:defRPr/>
                </a:pPr>
                <a:endParaRPr lang="en-US" sz="1836" kern="0" dirty="0">
                  <a:solidFill>
                    <a:prstClr val="black"/>
                  </a:solidFill>
                  <a:latin typeface="Segoe UI"/>
                </a:endParaRPr>
              </a:p>
            </p:txBody>
          </p:sp>
          <p:sp>
            <p:nvSpPr>
              <p:cNvPr id="488" name="Rectangle 32"/>
              <p:cNvSpPr>
                <a:spLocks noChangeArrowheads="1"/>
              </p:cNvSpPr>
              <p:nvPr/>
            </p:nvSpPr>
            <p:spPr bwMode="auto">
              <a:xfrm>
                <a:off x="10207626" y="4741863"/>
                <a:ext cx="1014413" cy="161925"/>
              </a:xfrm>
              <a:prstGeom prst="rect">
                <a:avLst/>
              </a:prstGeom>
              <a:solidFill>
                <a:srgbClr val="00205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3234" tIns="46616" rIns="93234" bIns="46616" numCol="1" anchor="t" anchorCtr="0" compatLnSpc="1">
                <a:prstTxWarp prst="textNoShape">
                  <a:avLst/>
                </a:prstTxWarp>
              </a:bodyPr>
              <a:lstStyle/>
              <a:p>
                <a:pPr defTabSz="932357">
                  <a:defRPr/>
                </a:pPr>
                <a:endParaRPr lang="en-US" sz="1836" kern="0" dirty="0">
                  <a:solidFill>
                    <a:prstClr val="black"/>
                  </a:solidFill>
                  <a:latin typeface="Segoe UI"/>
                </a:endParaRPr>
              </a:p>
            </p:txBody>
          </p:sp>
          <p:sp>
            <p:nvSpPr>
              <p:cNvPr id="489" name="Rectangle 33"/>
              <p:cNvSpPr>
                <a:spLocks noChangeArrowheads="1"/>
              </p:cNvSpPr>
              <p:nvPr/>
            </p:nvSpPr>
            <p:spPr bwMode="auto">
              <a:xfrm>
                <a:off x="10207626" y="5024438"/>
                <a:ext cx="1014413" cy="161925"/>
              </a:xfrm>
              <a:prstGeom prst="rect">
                <a:avLst/>
              </a:prstGeom>
              <a:solidFill>
                <a:srgbClr val="00205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3234" tIns="46616" rIns="93234" bIns="46616" numCol="1" anchor="t" anchorCtr="0" compatLnSpc="1">
                <a:prstTxWarp prst="textNoShape">
                  <a:avLst/>
                </a:prstTxWarp>
              </a:bodyPr>
              <a:lstStyle/>
              <a:p>
                <a:pPr defTabSz="932357">
                  <a:defRPr/>
                </a:pPr>
                <a:endParaRPr lang="en-US" sz="1836" kern="0" dirty="0">
                  <a:solidFill>
                    <a:prstClr val="black"/>
                  </a:solidFill>
                  <a:latin typeface="Segoe UI"/>
                </a:endParaRPr>
              </a:p>
            </p:txBody>
          </p:sp>
          <p:sp>
            <p:nvSpPr>
              <p:cNvPr id="490" name="Rectangle 52"/>
              <p:cNvSpPr>
                <a:spLocks noChangeArrowheads="1"/>
              </p:cNvSpPr>
              <p:nvPr/>
            </p:nvSpPr>
            <p:spPr bwMode="auto">
              <a:xfrm>
                <a:off x="10018713" y="4489450"/>
                <a:ext cx="1382713" cy="47625"/>
              </a:xfrm>
              <a:prstGeom prst="rect">
                <a:avLst/>
              </a:prstGeom>
              <a:solidFill>
                <a:srgbClr val="00205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3234" tIns="46616" rIns="93234" bIns="46616" numCol="1" anchor="t" anchorCtr="0" compatLnSpc="1">
                <a:prstTxWarp prst="textNoShape">
                  <a:avLst/>
                </a:prstTxWarp>
              </a:bodyPr>
              <a:lstStyle/>
              <a:p>
                <a:pPr defTabSz="932357">
                  <a:defRPr/>
                </a:pPr>
                <a:endParaRPr lang="en-US" sz="1836" kern="0" dirty="0">
                  <a:solidFill>
                    <a:prstClr val="black"/>
                  </a:solidFill>
                  <a:latin typeface="Segoe UI"/>
                </a:endParaRPr>
              </a:p>
            </p:txBody>
          </p:sp>
        </p:grpSp>
        <p:grpSp>
          <p:nvGrpSpPr>
            <p:cNvPr id="478" name="Group 477"/>
            <p:cNvGrpSpPr/>
            <p:nvPr/>
          </p:nvGrpSpPr>
          <p:grpSpPr>
            <a:xfrm>
              <a:off x="5273761" y="2339226"/>
              <a:ext cx="265128" cy="271932"/>
              <a:chOff x="3398763" y="2179563"/>
              <a:chExt cx="232589" cy="232589"/>
            </a:xfrm>
          </p:grpSpPr>
          <p:sp>
            <p:nvSpPr>
              <p:cNvPr id="479" name="Oval 478"/>
              <p:cNvSpPr/>
              <p:nvPr/>
            </p:nvSpPr>
            <p:spPr>
              <a:xfrm>
                <a:off x="3398763" y="2179563"/>
                <a:ext cx="232589" cy="232589"/>
              </a:xfrm>
              <a:prstGeom prst="ellipse">
                <a:avLst/>
              </a:prstGeom>
              <a:solidFill>
                <a:srgbClr val="00205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932502"/>
                <a:endParaRPr lang="en-US" sz="1836">
                  <a:solidFill>
                    <a:srgbClr val="FFFFFF"/>
                  </a:solidFill>
                  <a:latin typeface="Segoe UI"/>
                </a:endParaRPr>
              </a:p>
            </p:txBody>
          </p:sp>
          <p:pic>
            <p:nvPicPr>
              <p:cNvPr id="480" name="Picture 17" descr="Shield 512x512.png"/>
              <p:cNvPicPr>
                <a:picLocks noChangeAspect="1"/>
              </p:cNvPicPr>
              <p:nvPr/>
            </p:nvPicPr>
            <p:blipFill>
              <a:blip r:embed="rId3">
                <a:extLst>
                  <a:ext uri="{BEBA8EAE-BF5A-486C-A8C5-ECC9F3942E4B}">
                    <a14:imgProps xmlns:a14="http://schemas.microsoft.com/office/drawing/2010/main">
                      <a14:imgLayer r:embed="rId4">
                        <a14:imgEffect>
                          <a14:saturation sat="101000"/>
                        </a14:imgEffect>
                      </a14:imgLayer>
                    </a14:imgProps>
                  </a:ext>
                  <a:ext uri="{28A0092B-C50C-407E-A947-70E740481C1C}">
                    <a14:useLocalDpi xmlns:a14="http://schemas.microsoft.com/office/drawing/2010/main" val="0"/>
                  </a:ext>
                </a:extLst>
              </a:blip>
              <a:srcRect/>
              <a:stretch>
                <a:fillRect/>
              </a:stretch>
            </p:blipFill>
            <p:spPr bwMode="auto">
              <a:xfrm>
                <a:off x="3416810" y="2199707"/>
                <a:ext cx="193708" cy="193708"/>
              </a:xfrm>
              <a:prstGeom prst="rect">
                <a:avLst/>
              </a:prstGeom>
              <a:noFill/>
              <a:ln>
                <a:noFill/>
              </a:ln>
              <a:effectLst>
                <a:outerShdw dist="35921" dir="2700000" sx="1000" sy="1000" algn="ctr" rotWithShape="0">
                  <a:schemeClr val="bg1"/>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type="none" w="med" len="med"/>
                    <a:tailEnd type="none" w="med" len="med"/>
                  </a14:hiddenLine>
                </a:ext>
              </a:extLst>
            </p:spPr>
          </p:pic>
        </p:grpSp>
      </p:grpSp>
      <p:sp>
        <p:nvSpPr>
          <p:cNvPr id="491" name="Rounded Rectangle 69"/>
          <p:cNvSpPr/>
          <p:nvPr/>
        </p:nvSpPr>
        <p:spPr>
          <a:xfrm>
            <a:off x="3623843" y="5343981"/>
            <a:ext cx="1144677" cy="792409"/>
          </a:xfrm>
          <a:prstGeom prst="roundRect">
            <a:avLst>
              <a:gd name="adj" fmla="val 0"/>
            </a:avLst>
          </a:prstGeom>
          <a:noFill/>
          <a:ln w="28575" cap="rnd">
            <a:solidFill>
              <a:srgbClr val="0078D7"/>
            </a:solidFill>
            <a:prstDash val="sysDot"/>
            <a:round/>
          </a:ln>
        </p:spPr>
        <p:style>
          <a:lnRef idx="2">
            <a:schemeClr val="accent1">
              <a:shade val="50000"/>
            </a:schemeClr>
          </a:lnRef>
          <a:fillRef idx="1">
            <a:schemeClr val="accent1"/>
          </a:fillRef>
          <a:effectRef idx="0">
            <a:schemeClr val="accent1"/>
          </a:effectRef>
          <a:fontRef idx="minor">
            <a:schemeClr val="lt1"/>
          </a:fontRef>
        </p:style>
        <p:txBody>
          <a:bodyPr rtlCol="0" anchor="t"/>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defTabSz="914165"/>
            <a:r>
              <a:rPr lang="en-US" sz="1428" dirty="0">
                <a:solidFill>
                  <a:srgbClr val="0078D7"/>
                </a:solidFill>
              </a:rPr>
              <a:t>Guest VM</a:t>
            </a:r>
          </a:p>
        </p:txBody>
      </p:sp>
      <p:grpSp>
        <p:nvGrpSpPr>
          <p:cNvPr id="4" name="Group 3"/>
          <p:cNvGrpSpPr/>
          <p:nvPr/>
        </p:nvGrpSpPr>
        <p:grpSpPr>
          <a:xfrm>
            <a:off x="2386424" y="5343981"/>
            <a:ext cx="1144677" cy="792409"/>
            <a:chOff x="2944038" y="5239673"/>
            <a:chExt cx="1122334" cy="776942"/>
          </a:xfrm>
        </p:grpSpPr>
        <p:grpSp>
          <p:nvGrpSpPr>
            <p:cNvPr id="492" name="Group 491"/>
            <p:cNvGrpSpPr/>
            <p:nvPr/>
          </p:nvGrpSpPr>
          <p:grpSpPr>
            <a:xfrm>
              <a:off x="3219902" y="5545150"/>
              <a:ext cx="555034" cy="398236"/>
              <a:chOff x="5049321" y="2259894"/>
              <a:chExt cx="489568" cy="351264"/>
            </a:xfrm>
          </p:grpSpPr>
          <p:grpSp>
            <p:nvGrpSpPr>
              <p:cNvPr id="493" name="Group 492"/>
              <p:cNvGrpSpPr/>
              <p:nvPr/>
            </p:nvGrpSpPr>
            <p:grpSpPr>
              <a:xfrm>
                <a:off x="5049321" y="2259894"/>
                <a:ext cx="329189" cy="348050"/>
                <a:chOff x="10018713" y="4489450"/>
                <a:chExt cx="1382713" cy="2244726"/>
              </a:xfrm>
            </p:grpSpPr>
            <p:sp>
              <p:nvSpPr>
                <p:cNvPr id="497" name="Rectangle 23"/>
                <p:cNvSpPr>
                  <a:spLocks noChangeArrowheads="1"/>
                </p:cNvSpPr>
                <p:nvPr/>
              </p:nvSpPr>
              <p:spPr bwMode="auto">
                <a:xfrm>
                  <a:off x="10083801" y="4514850"/>
                  <a:ext cx="1254125" cy="2219325"/>
                </a:xfrm>
                <a:prstGeom prst="rect">
                  <a:avLst/>
                </a:prstGeom>
                <a:solidFill>
                  <a:srgbClr val="00BCF2"/>
                </a:solidFill>
                <a:ln w="9525">
                  <a:solidFill>
                    <a:srgbClr val="000000"/>
                  </a:solidFill>
                  <a:miter lim="800000"/>
                  <a:headEnd/>
                  <a:tailEnd/>
                </a:ln>
                <a:extLst/>
              </p:spPr>
              <p:txBody>
                <a:bodyPr vert="horz" wrap="square" lIns="93234" tIns="46616" rIns="93234" bIns="46616" numCol="1" anchor="t" anchorCtr="0" compatLnSpc="1">
                  <a:prstTxWarp prst="textNoShape">
                    <a:avLst/>
                  </a:prstTxWarp>
                </a:bodyPr>
                <a:lstStyle/>
                <a:p>
                  <a:pPr defTabSz="932357">
                    <a:defRPr/>
                  </a:pPr>
                  <a:endParaRPr lang="en-US" sz="1836" kern="0" dirty="0">
                    <a:solidFill>
                      <a:prstClr val="black"/>
                    </a:solidFill>
                    <a:latin typeface="Segoe UI"/>
                  </a:endParaRPr>
                </a:p>
              </p:txBody>
            </p:sp>
            <p:sp>
              <p:nvSpPr>
                <p:cNvPr id="498" name="Rectangle 24"/>
                <p:cNvSpPr>
                  <a:spLocks noChangeArrowheads="1"/>
                </p:cNvSpPr>
                <p:nvPr/>
              </p:nvSpPr>
              <p:spPr bwMode="auto">
                <a:xfrm>
                  <a:off x="10774363" y="6418263"/>
                  <a:ext cx="161925" cy="315913"/>
                </a:xfrm>
                <a:prstGeom prst="rect">
                  <a:avLst/>
                </a:prstGeom>
                <a:solidFill>
                  <a:srgbClr val="00205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3234" tIns="46616" rIns="93234" bIns="46616" numCol="1" anchor="t" anchorCtr="0" compatLnSpc="1">
                  <a:prstTxWarp prst="textNoShape">
                    <a:avLst/>
                  </a:prstTxWarp>
                </a:bodyPr>
                <a:lstStyle/>
                <a:p>
                  <a:pPr defTabSz="932357">
                    <a:defRPr/>
                  </a:pPr>
                  <a:endParaRPr lang="en-US" sz="1836" kern="0" dirty="0">
                    <a:solidFill>
                      <a:prstClr val="black"/>
                    </a:solidFill>
                    <a:latin typeface="Segoe UI"/>
                  </a:endParaRPr>
                </a:p>
              </p:txBody>
            </p:sp>
            <p:sp>
              <p:nvSpPr>
                <p:cNvPr id="499" name="Rectangle 27"/>
                <p:cNvSpPr>
                  <a:spLocks noChangeArrowheads="1"/>
                </p:cNvSpPr>
                <p:nvPr/>
              </p:nvSpPr>
              <p:spPr bwMode="auto">
                <a:xfrm>
                  <a:off x="10488613" y="6418263"/>
                  <a:ext cx="165100" cy="315913"/>
                </a:xfrm>
                <a:prstGeom prst="rect">
                  <a:avLst/>
                </a:prstGeom>
                <a:solidFill>
                  <a:srgbClr val="00205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3234" tIns="46616" rIns="93234" bIns="46616" numCol="1" anchor="t" anchorCtr="0" compatLnSpc="1">
                  <a:prstTxWarp prst="textNoShape">
                    <a:avLst/>
                  </a:prstTxWarp>
                </a:bodyPr>
                <a:lstStyle/>
                <a:p>
                  <a:pPr defTabSz="932357">
                    <a:defRPr/>
                  </a:pPr>
                  <a:endParaRPr lang="en-US" sz="1836" kern="0" dirty="0">
                    <a:solidFill>
                      <a:prstClr val="black"/>
                    </a:solidFill>
                    <a:latin typeface="Segoe UI"/>
                  </a:endParaRPr>
                </a:p>
              </p:txBody>
            </p:sp>
            <p:sp>
              <p:nvSpPr>
                <p:cNvPr id="500" name="Rectangle 28"/>
                <p:cNvSpPr>
                  <a:spLocks noChangeArrowheads="1"/>
                </p:cNvSpPr>
                <p:nvPr/>
              </p:nvSpPr>
              <p:spPr bwMode="auto">
                <a:xfrm>
                  <a:off x="10207626" y="5305425"/>
                  <a:ext cx="1014413" cy="163513"/>
                </a:xfrm>
                <a:prstGeom prst="rect">
                  <a:avLst/>
                </a:prstGeom>
                <a:solidFill>
                  <a:srgbClr val="00205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3234" tIns="46616" rIns="93234" bIns="46616" numCol="1" anchor="t" anchorCtr="0" compatLnSpc="1">
                  <a:prstTxWarp prst="textNoShape">
                    <a:avLst/>
                  </a:prstTxWarp>
                </a:bodyPr>
                <a:lstStyle/>
                <a:p>
                  <a:pPr defTabSz="932357">
                    <a:defRPr/>
                  </a:pPr>
                  <a:endParaRPr lang="en-US" sz="1836" kern="0" dirty="0">
                    <a:solidFill>
                      <a:prstClr val="black"/>
                    </a:solidFill>
                    <a:latin typeface="Segoe UI"/>
                  </a:endParaRPr>
                </a:p>
              </p:txBody>
            </p:sp>
            <p:sp>
              <p:nvSpPr>
                <p:cNvPr id="501" name="Rectangle 29"/>
                <p:cNvSpPr>
                  <a:spLocks noChangeArrowheads="1"/>
                </p:cNvSpPr>
                <p:nvPr/>
              </p:nvSpPr>
              <p:spPr bwMode="auto">
                <a:xfrm>
                  <a:off x="10207626" y="5588000"/>
                  <a:ext cx="1014413" cy="163513"/>
                </a:xfrm>
                <a:prstGeom prst="rect">
                  <a:avLst/>
                </a:prstGeom>
                <a:solidFill>
                  <a:srgbClr val="00205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3234" tIns="46616" rIns="93234" bIns="46616" numCol="1" anchor="t" anchorCtr="0" compatLnSpc="1">
                  <a:prstTxWarp prst="textNoShape">
                    <a:avLst/>
                  </a:prstTxWarp>
                </a:bodyPr>
                <a:lstStyle/>
                <a:p>
                  <a:pPr defTabSz="932357">
                    <a:defRPr/>
                  </a:pPr>
                  <a:endParaRPr lang="en-US" sz="1836" kern="0" dirty="0">
                    <a:solidFill>
                      <a:prstClr val="black"/>
                    </a:solidFill>
                    <a:latin typeface="Segoe UI"/>
                  </a:endParaRPr>
                </a:p>
              </p:txBody>
            </p:sp>
            <p:sp>
              <p:nvSpPr>
                <p:cNvPr id="502" name="Rectangle 30"/>
                <p:cNvSpPr>
                  <a:spLocks noChangeArrowheads="1"/>
                </p:cNvSpPr>
                <p:nvPr/>
              </p:nvSpPr>
              <p:spPr bwMode="auto">
                <a:xfrm>
                  <a:off x="10207626" y="5870575"/>
                  <a:ext cx="1014413" cy="161925"/>
                </a:xfrm>
                <a:prstGeom prst="rect">
                  <a:avLst/>
                </a:prstGeom>
                <a:solidFill>
                  <a:srgbClr val="00205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3234" tIns="46616" rIns="93234" bIns="46616" numCol="1" anchor="t" anchorCtr="0" compatLnSpc="1">
                  <a:prstTxWarp prst="textNoShape">
                    <a:avLst/>
                  </a:prstTxWarp>
                </a:bodyPr>
                <a:lstStyle/>
                <a:p>
                  <a:pPr defTabSz="932357">
                    <a:defRPr/>
                  </a:pPr>
                  <a:endParaRPr lang="en-US" sz="1836" kern="0" dirty="0">
                    <a:solidFill>
                      <a:prstClr val="black"/>
                    </a:solidFill>
                    <a:latin typeface="Segoe UI"/>
                  </a:endParaRPr>
                </a:p>
              </p:txBody>
            </p:sp>
            <p:sp>
              <p:nvSpPr>
                <p:cNvPr id="503" name="Rectangle 31"/>
                <p:cNvSpPr>
                  <a:spLocks noChangeArrowheads="1"/>
                </p:cNvSpPr>
                <p:nvPr/>
              </p:nvSpPr>
              <p:spPr bwMode="auto">
                <a:xfrm>
                  <a:off x="10207626" y="6153150"/>
                  <a:ext cx="1014413" cy="161925"/>
                </a:xfrm>
                <a:prstGeom prst="rect">
                  <a:avLst/>
                </a:prstGeom>
                <a:solidFill>
                  <a:srgbClr val="00205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3234" tIns="46616" rIns="93234" bIns="46616" numCol="1" anchor="t" anchorCtr="0" compatLnSpc="1">
                  <a:prstTxWarp prst="textNoShape">
                    <a:avLst/>
                  </a:prstTxWarp>
                </a:bodyPr>
                <a:lstStyle/>
                <a:p>
                  <a:pPr defTabSz="932357">
                    <a:defRPr/>
                  </a:pPr>
                  <a:endParaRPr lang="en-US" sz="1836" kern="0" dirty="0">
                    <a:solidFill>
                      <a:prstClr val="black"/>
                    </a:solidFill>
                    <a:latin typeface="Segoe UI"/>
                  </a:endParaRPr>
                </a:p>
              </p:txBody>
            </p:sp>
            <p:sp>
              <p:nvSpPr>
                <p:cNvPr id="504" name="Rectangle 32"/>
                <p:cNvSpPr>
                  <a:spLocks noChangeArrowheads="1"/>
                </p:cNvSpPr>
                <p:nvPr/>
              </p:nvSpPr>
              <p:spPr bwMode="auto">
                <a:xfrm>
                  <a:off x="10207626" y="4741863"/>
                  <a:ext cx="1014413" cy="161925"/>
                </a:xfrm>
                <a:prstGeom prst="rect">
                  <a:avLst/>
                </a:prstGeom>
                <a:solidFill>
                  <a:srgbClr val="00205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3234" tIns="46616" rIns="93234" bIns="46616" numCol="1" anchor="t" anchorCtr="0" compatLnSpc="1">
                  <a:prstTxWarp prst="textNoShape">
                    <a:avLst/>
                  </a:prstTxWarp>
                </a:bodyPr>
                <a:lstStyle/>
                <a:p>
                  <a:pPr defTabSz="932357">
                    <a:defRPr/>
                  </a:pPr>
                  <a:endParaRPr lang="en-US" sz="1836" kern="0" dirty="0">
                    <a:solidFill>
                      <a:prstClr val="black"/>
                    </a:solidFill>
                    <a:latin typeface="Segoe UI"/>
                  </a:endParaRPr>
                </a:p>
              </p:txBody>
            </p:sp>
            <p:sp>
              <p:nvSpPr>
                <p:cNvPr id="505" name="Rectangle 33"/>
                <p:cNvSpPr>
                  <a:spLocks noChangeArrowheads="1"/>
                </p:cNvSpPr>
                <p:nvPr/>
              </p:nvSpPr>
              <p:spPr bwMode="auto">
                <a:xfrm>
                  <a:off x="10207626" y="5024438"/>
                  <a:ext cx="1014413" cy="161925"/>
                </a:xfrm>
                <a:prstGeom prst="rect">
                  <a:avLst/>
                </a:prstGeom>
                <a:solidFill>
                  <a:srgbClr val="00205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3234" tIns="46616" rIns="93234" bIns="46616" numCol="1" anchor="t" anchorCtr="0" compatLnSpc="1">
                  <a:prstTxWarp prst="textNoShape">
                    <a:avLst/>
                  </a:prstTxWarp>
                </a:bodyPr>
                <a:lstStyle/>
                <a:p>
                  <a:pPr defTabSz="932357">
                    <a:defRPr/>
                  </a:pPr>
                  <a:endParaRPr lang="en-US" sz="1836" kern="0" dirty="0">
                    <a:solidFill>
                      <a:prstClr val="black"/>
                    </a:solidFill>
                    <a:latin typeface="Segoe UI"/>
                  </a:endParaRPr>
                </a:p>
              </p:txBody>
            </p:sp>
            <p:sp>
              <p:nvSpPr>
                <p:cNvPr id="506" name="Rectangle 52"/>
                <p:cNvSpPr>
                  <a:spLocks noChangeArrowheads="1"/>
                </p:cNvSpPr>
                <p:nvPr/>
              </p:nvSpPr>
              <p:spPr bwMode="auto">
                <a:xfrm>
                  <a:off x="10018713" y="4489450"/>
                  <a:ext cx="1382713" cy="47625"/>
                </a:xfrm>
                <a:prstGeom prst="rect">
                  <a:avLst/>
                </a:prstGeom>
                <a:solidFill>
                  <a:srgbClr val="00205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3234" tIns="46616" rIns="93234" bIns="46616" numCol="1" anchor="t" anchorCtr="0" compatLnSpc="1">
                  <a:prstTxWarp prst="textNoShape">
                    <a:avLst/>
                  </a:prstTxWarp>
                </a:bodyPr>
                <a:lstStyle/>
                <a:p>
                  <a:pPr defTabSz="932357">
                    <a:defRPr/>
                  </a:pPr>
                  <a:endParaRPr lang="en-US" sz="1836" kern="0" dirty="0">
                    <a:solidFill>
                      <a:prstClr val="black"/>
                    </a:solidFill>
                    <a:latin typeface="Segoe UI"/>
                  </a:endParaRPr>
                </a:p>
              </p:txBody>
            </p:sp>
          </p:grpSp>
          <p:grpSp>
            <p:nvGrpSpPr>
              <p:cNvPr id="494" name="Group 493"/>
              <p:cNvGrpSpPr/>
              <p:nvPr/>
            </p:nvGrpSpPr>
            <p:grpSpPr>
              <a:xfrm>
                <a:off x="5273761" y="2339226"/>
                <a:ext cx="265128" cy="271932"/>
                <a:chOff x="3398763" y="2179563"/>
                <a:chExt cx="232589" cy="232589"/>
              </a:xfrm>
            </p:grpSpPr>
            <p:sp>
              <p:nvSpPr>
                <p:cNvPr id="495" name="Oval 494"/>
                <p:cNvSpPr/>
                <p:nvPr/>
              </p:nvSpPr>
              <p:spPr>
                <a:xfrm>
                  <a:off x="3398763" y="2179563"/>
                  <a:ext cx="232589" cy="232589"/>
                </a:xfrm>
                <a:prstGeom prst="ellipse">
                  <a:avLst/>
                </a:prstGeom>
                <a:solidFill>
                  <a:srgbClr val="00205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932502"/>
                  <a:endParaRPr lang="en-US" sz="1836">
                    <a:solidFill>
                      <a:srgbClr val="FFFFFF"/>
                    </a:solidFill>
                    <a:latin typeface="Segoe UI"/>
                  </a:endParaRPr>
                </a:p>
              </p:txBody>
            </p:sp>
            <p:pic>
              <p:nvPicPr>
                <p:cNvPr id="496" name="Picture 17" descr="Shield 512x512.png"/>
                <p:cNvPicPr>
                  <a:picLocks noChangeAspect="1"/>
                </p:cNvPicPr>
                <p:nvPr/>
              </p:nvPicPr>
              <p:blipFill>
                <a:blip r:embed="rId3">
                  <a:extLst>
                    <a:ext uri="{BEBA8EAE-BF5A-486C-A8C5-ECC9F3942E4B}">
                      <a14:imgProps xmlns:a14="http://schemas.microsoft.com/office/drawing/2010/main">
                        <a14:imgLayer r:embed="rId4">
                          <a14:imgEffect>
                            <a14:saturation sat="101000"/>
                          </a14:imgEffect>
                        </a14:imgLayer>
                      </a14:imgProps>
                    </a:ext>
                    <a:ext uri="{28A0092B-C50C-407E-A947-70E740481C1C}">
                      <a14:useLocalDpi xmlns:a14="http://schemas.microsoft.com/office/drawing/2010/main" val="0"/>
                    </a:ext>
                  </a:extLst>
                </a:blip>
                <a:srcRect/>
                <a:stretch>
                  <a:fillRect/>
                </a:stretch>
              </p:blipFill>
              <p:spPr bwMode="auto">
                <a:xfrm>
                  <a:off x="3416810" y="2199707"/>
                  <a:ext cx="193708" cy="193708"/>
                </a:xfrm>
                <a:prstGeom prst="rect">
                  <a:avLst/>
                </a:prstGeom>
                <a:noFill/>
                <a:ln>
                  <a:noFill/>
                </a:ln>
                <a:effectLst>
                  <a:outerShdw dist="35921" dir="2700000" sx="1000" sy="1000" algn="ctr" rotWithShape="0">
                    <a:schemeClr val="bg1"/>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type="none" w="med" len="med"/>
                      <a:tailEnd type="none" w="med" len="med"/>
                    </a14:hiddenLine>
                  </a:ext>
                </a:extLst>
              </p:spPr>
            </p:pic>
          </p:grpSp>
        </p:grpSp>
        <p:sp>
          <p:nvSpPr>
            <p:cNvPr id="507" name="Rounded Rectangle 69"/>
            <p:cNvSpPr/>
            <p:nvPr/>
          </p:nvSpPr>
          <p:spPr>
            <a:xfrm>
              <a:off x="2944038" y="5239673"/>
              <a:ext cx="1122334" cy="776942"/>
            </a:xfrm>
            <a:prstGeom prst="roundRect">
              <a:avLst>
                <a:gd name="adj" fmla="val 0"/>
              </a:avLst>
            </a:prstGeom>
            <a:noFill/>
            <a:ln w="28575" cap="rnd">
              <a:solidFill>
                <a:srgbClr val="00BCF2"/>
              </a:solidFill>
              <a:prstDash val="sysDot"/>
              <a:round/>
            </a:ln>
          </p:spPr>
          <p:style>
            <a:lnRef idx="2">
              <a:schemeClr val="accent1">
                <a:shade val="50000"/>
              </a:schemeClr>
            </a:lnRef>
            <a:fillRef idx="1">
              <a:schemeClr val="accent1"/>
            </a:fillRef>
            <a:effectRef idx="0">
              <a:schemeClr val="accent1"/>
            </a:effectRef>
            <a:fontRef idx="minor">
              <a:schemeClr val="lt1"/>
            </a:fontRef>
          </p:style>
          <p:txBody>
            <a:bodyPr rtlCol="0" anchor="t"/>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defTabSz="914165"/>
              <a:r>
                <a:rPr lang="en-US" sz="1428" dirty="0">
                  <a:solidFill>
                    <a:srgbClr val="00BCF2"/>
                  </a:solidFill>
                </a:rPr>
                <a:t>Guest VM</a:t>
              </a:r>
            </a:p>
          </p:txBody>
        </p:sp>
      </p:grpSp>
      <p:sp>
        <p:nvSpPr>
          <p:cNvPr id="524" name="Rounded Rectangle 69"/>
          <p:cNvSpPr/>
          <p:nvPr/>
        </p:nvSpPr>
        <p:spPr>
          <a:xfrm>
            <a:off x="1149005" y="5343981"/>
            <a:ext cx="1144677" cy="792409"/>
          </a:xfrm>
          <a:prstGeom prst="roundRect">
            <a:avLst>
              <a:gd name="adj" fmla="val 0"/>
            </a:avLst>
          </a:prstGeom>
          <a:noFill/>
          <a:ln w="28575" cap="rnd">
            <a:solidFill>
              <a:srgbClr val="333333"/>
            </a:solidFill>
            <a:prstDash val="sysDot"/>
            <a:round/>
          </a:ln>
        </p:spPr>
        <p:style>
          <a:lnRef idx="2">
            <a:schemeClr val="accent1">
              <a:shade val="50000"/>
            </a:schemeClr>
          </a:lnRef>
          <a:fillRef idx="1">
            <a:schemeClr val="accent1"/>
          </a:fillRef>
          <a:effectRef idx="0">
            <a:schemeClr val="accent1"/>
          </a:effectRef>
          <a:fontRef idx="minor">
            <a:schemeClr val="lt1"/>
          </a:fontRef>
        </p:style>
        <p:txBody>
          <a:bodyPr rtlCol="0" anchor="t"/>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defTabSz="914165"/>
            <a:r>
              <a:rPr lang="en-US" sz="1428" dirty="0">
                <a:solidFill>
                  <a:srgbClr val="333333"/>
                </a:solidFill>
              </a:rPr>
              <a:t>Host OS</a:t>
            </a:r>
          </a:p>
        </p:txBody>
      </p:sp>
      <p:sp>
        <p:nvSpPr>
          <p:cNvPr id="683" name="Rectangular Callout 5"/>
          <p:cNvSpPr/>
          <p:nvPr/>
        </p:nvSpPr>
        <p:spPr bwMode="auto">
          <a:xfrm>
            <a:off x="6316453" y="3163436"/>
            <a:ext cx="1706982" cy="1133353"/>
          </a:xfrm>
          <a:prstGeom prst="wedgeRectCallout">
            <a:avLst>
              <a:gd name="adj1" fmla="val -69123"/>
              <a:gd name="adj2" fmla="val -22309"/>
            </a:avLst>
          </a:prstGeom>
          <a:solidFill>
            <a:srgbClr val="333333"/>
          </a:solidFill>
          <a:ln>
            <a:noFill/>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vert="horz" wrap="square" lIns="0" tIns="46623" rIns="0" bIns="46623" numCol="1" rtlCol="0" anchor="ctr" anchorCtr="0" compatLnSpc="1">
            <a:prstTxWarp prst="textNoShape">
              <a:avLst/>
            </a:prstTxWarp>
          </a:bodyPr>
          <a:lstStyle/>
          <a:p>
            <a:pPr algn="ctr" defTabSz="932158" fontAlgn="base">
              <a:spcBef>
                <a:spcPct val="0"/>
              </a:spcBef>
              <a:spcAft>
                <a:spcPct val="0"/>
              </a:spcAft>
            </a:pPr>
            <a:r>
              <a:rPr lang="en-US" sz="1598" b="1" dirty="0">
                <a:gradFill>
                  <a:gsLst>
                    <a:gs pos="16814">
                      <a:srgbClr val="FFFFFF"/>
                    </a:gs>
                    <a:gs pos="46000">
                      <a:srgbClr val="FFFFFF"/>
                    </a:gs>
                  </a:gsLst>
                  <a:lin ang="5400000" scaled="0"/>
                </a:gradFill>
                <a:latin typeface="Segoe UI"/>
              </a:rPr>
              <a:t>Please sir, may I have some keys?</a:t>
            </a:r>
            <a:endParaRPr lang="en-US" sz="2000" b="1" dirty="0">
              <a:gradFill>
                <a:gsLst>
                  <a:gs pos="16814">
                    <a:srgbClr val="FFFFFF"/>
                  </a:gs>
                  <a:gs pos="46000">
                    <a:srgbClr val="FFFFFF"/>
                  </a:gs>
                </a:gsLst>
                <a:lin ang="5400000" scaled="0"/>
              </a:gradFill>
              <a:latin typeface="Segoe UI"/>
            </a:endParaRPr>
          </a:p>
        </p:txBody>
      </p:sp>
      <p:sp>
        <p:nvSpPr>
          <p:cNvPr id="684" name="Rectangle 683"/>
          <p:cNvSpPr/>
          <p:nvPr/>
        </p:nvSpPr>
        <p:spPr>
          <a:xfrm>
            <a:off x="9419414" y="2990940"/>
            <a:ext cx="2356725" cy="3157480"/>
          </a:xfrm>
          <a:prstGeom prst="rect">
            <a:avLst/>
          </a:prstGeom>
          <a:solidFill>
            <a:srgbClr val="EEEEE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3220" tIns="93220" rIns="93220" bIns="93220" numCol="1" spcCol="0" rtlCol="0" fromWordArt="0" anchor="b" anchorCtr="0" forceAA="0" compatLnSpc="1">
            <a:prstTxWarp prst="textNoShape">
              <a:avLst/>
            </a:prstTxWarp>
            <a:noAutofit/>
          </a:bodyPr>
          <a:lstStyle/>
          <a:p>
            <a:pPr algn="r" defTabSz="932178"/>
            <a:endParaRPr lang="en-US" sz="1224" dirty="0" err="1">
              <a:solidFill>
                <a:prstClr val="white"/>
              </a:solidFill>
              <a:latin typeface="Segoe UI"/>
            </a:endParaRPr>
          </a:p>
        </p:txBody>
      </p:sp>
      <p:sp>
        <p:nvSpPr>
          <p:cNvPr id="685" name="TextBox 684"/>
          <p:cNvSpPr txBox="1"/>
          <p:nvPr/>
        </p:nvSpPr>
        <p:spPr>
          <a:xfrm>
            <a:off x="9419414" y="5636971"/>
            <a:ext cx="2356725" cy="422078"/>
          </a:xfrm>
          <a:prstGeom prst="rect">
            <a:avLst/>
          </a:prstGeom>
          <a:ln>
            <a:noFill/>
          </a:ln>
        </p:spPr>
        <p:txBody>
          <a:bodyPr vert="horz" wrap="none" lIns="93220" tIns="93220" rIns="93220" bIns="93220" rtlCol="0" anchor="t">
            <a:noAutofit/>
          </a:bodyPr>
          <a:lstStyle/>
          <a:p>
            <a:pPr algn="ctr" defTabSz="932178"/>
            <a:r>
              <a:rPr lang="en-US" sz="1632" dirty="0">
                <a:solidFill>
                  <a:srgbClr val="0078D7"/>
                </a:solidFill>
                <a:latin typeface="Segoe UI"/>
                <a:ea typeface="Segoe UI" pitchFamily="34" charset="0"/>
                <a:cs typeface="Segoe UI" pitchFamily="34" charset="0"/>
              </a:rPr>
              <a:t>Key Protection</a:t>
            </a:r>
          </a:p>
        </p:txBody>
      </p:sp>
      <p:grpSp>
        <p:nvGrpSpPr>
          <p:cNvPr id="686" name="Group 685"/>
          <p:cNvGrpSpPr/>
          <p:nvPr/>
        </p:nvGrpSpPr>
        <p:grpSpPr>
          <a:xfrm>
            <a:off x="9851694" y="4033908"/>
            <a:ext cx="1492165" cy="1492165"/>
            <a:chOff x="10940052" y="1050197"/>
            <a:chExt cx="631889" cy="631889"/>
          </a:xfrm>
        </p:grpSpPr>
        <p:sp>
          <p:nvSpPr>
            <p:cNvPr id="687" name="Oval 686"/>
            <p:cNvSpPr/>
            <p:nvPr/>
          </p:nvSpPr>
          <p:spPr>
            <a:xfrm>
              <a:off x="10940052" y="1050197"/>
              <a:ext cx="631889" cy="631889"/>
            </a:xfrm>
            <a:prstGeom prst="ellipse">
              <a:avLst/>
            </a:prstGeom>
            <a:solidFill>
              <a:srgbClr val="0078D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932502"/>
              <a:endParaRPr lang="en-US" sz="1836" dirty="0">
                <a:solidFill>
                  <a:srgbClr val="FFFFFF"/>
                </a:solidFill>
                <a:latin typeface="Segoe UI"/>
              </a:endParaRPr>
            </a:p>
          </p:txBody>
        </p:sp>
        <p:pic>
          <p:nvPicPr>
            <p:cNvPr id="688" name="Picture 17" descr="Shield 512x512.png"/>
            <p:cNvPicPr>
              <a:picLocks noChangeAspect="1"/>
            </p:cNvPicPr>
            <p:nvPr/>
          </p:nvPicPr>
          <p:blipFill rotWithShape="1">
            <a:blip r:embed="rId5">
              <a:extLst>
                <a:ext uri="{BEBA8EAE-BF5A-486C-A8C5-ECC9F3942E4B}">
                  <a14:imgProps xmlns:a14="http://schemas.microsoft.com/office/drawing/2010/main">
                    <a14:imgLayer r:embed="rId6">
                      <a14:imgEffect>
                        <a14:saturation sat="101000"/>
                      </a14:imgEffect>
                    </a14:imgLayer>
                  </a14:imgProps>
                </a:ext>
                <a:ext uri="{28A0092B-C50C-407E-A947-70E740481C1C}">
                  <a14:useLocalDpi xmlns:a14="http://schemas.microsoft.com/office/drawing/2010/main" val="0"/>
                </a:ext>
              </a:extLst>
            </a:blip>
            <a:srcRect/>
            <a:stretch/>
          </p:blipFill>
          <p:spPr bwMode="auto">
            <a:xfrm>
              <a:off x="10981690" y="1091834"/>
              <a:ext cx="548614" cy="548614"/>
            </a:xfrm>
            <a:prstGeom prst="ellipse">
              <a:avLst/>
            </a:prstGeom>
            <a:ln w="28575" cap="rnd">
              <a:solidFill>
                <a:schemeClr val="bg1"/>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rgbClr val="FFFFFF"/>
                  </a:solidFill>
                </a14:hiddenFill>
              </a:ext>
            </a:extLst>
          </p:spPr>
        </p:pic>
      </p:grpSp>
      <p:sp>
        <p:nvSpPr>
          <p:cNvPr id="689" name="TextBox 688"/>
          <p:cNvSpPr txBox="1"/>
          <p:nvPr/>
        </p:nvSpPr>
        <p:spPr>
          <a:xfrm>
            <a:off x="9419415" y="6232486"/>
            <a:ext cx="2356726" cy="362141"/>
          </a:xfrm>
          <a:prstGeom prst="rect">
            <a:avLst/>
          </a:prstGeom>
          <a:ln>
            <a:noFill/>
          </a:ln>
        </p:spPr>
        <p:txBody>
          <a:bodyPr vert="horz" wrap="none" lIns="0" tIns="0" rIns="0" bIns="0" rtlCol="0" anchor="ctr">
            <a:noAutofit/>
          </a:bodyPr>
          <a:lstStyle/>
          <a:p>
            <a:pPr algn="ctr" defTabSz="932502"/>
            <a:r>
              <a:rPr lang="en-US" sz="1836" dirty="0">
                <a:solidFill>
                  <a:srgbClr val="333333"/>
                </a:solidFill>
                <a:latin typeface="Segoe UI"/>
                <a:ea typeface="Segoe UI" pitchFamily="34" charset="0"/>
                <a:cs typeface="Segoe UI" pitchFamily="34" charset="0"/>
              </a:rPr>
              <a:t>Host Guardian Service</a:t>
            </a:r>
          </a:p>
        </p:txBody>
      </p:sp>
      <p:grpSp>
        <p:nvGrpSpPr>
          <p:cNvPr id="31" name="Group 30"/>
          <p:cNvGrpSpPr/>
          <p:nvPr/>
        </p:nvGrpSpPr>
        <p:grpSpPr>
          <a:xfrm>
            <a:off x="9500183" y="3404316"/>
            <a:ext cx="525705" cy="525705"/>
            <a:chOff x="9549036" y="2547661"/>
            <a:chExt cx="650513" cy="650513"/>
          </a:xfrm>
        </p:grpSpPr>
        <p:sp>
          <p:nvSpPr>
            <p:cNvPr id="30" name="Diamond 29"/>
            <p:cNvSpPr/>
            <p:nvPr/>
          </p:nvSpPr>
          <p:spPr bwMode="auto">
            <a:xfrm>
              <a:off x="9549036" y="2547661"/>
              <a:ext cx="650513" cy="650513"/>
            </a:xfrm>
            <a:prstGeom prst="diamond">
              <a:avLst/>
            </a:prstGeom>
            <a:solidFill>
              <a:srgbClr val="0078D7"/>
            </a:solidFill>
            <a:ln w="6350">
              <a:solidFill>
                <a:srgbClr val="FFFFFF"/>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6521" tIns="149217" rIns="186521" bIns="149217" numCol="1" spcCol="0" rtlCol="0" fromWordArt="0" anchor="t" anchorCtr="0" forceAA="0" compatLnSpc="1">
              <a:prstTxWarp prst="textNoShape">
                <a:avLst/>
              </a:prstTxWarp>
              <a:noAutofit/>
            </a:bodyPr>
            <a:lstStyle/>
            <a:p>
              <a:pPr algn="ctr" defTabSz="951028" fontAlgn="base">
                <a:lnSpc>
                  <a:spcPct val="90000"/>
                </a:lnSpc>
                <a:spcBef>
                  <a:spcPct val="0"/>
                </a:spcBef>
                <a:spcAft>
                  <a:spcPct val="0"/>
                </a:spcAft>
              </a:pPr>
              <a:endParaRPr lang="en-US" sz="2448" dirty="0" err="1">
                <a:gradFill>
                  <a:gsLst>
                    <a:gs pos="0">
                      <a:srgbClr val="FFFFFF"/>
                    </a:gs>
                    <a:gs pos="100000">
                      <a:srgbClr val="FFFFFF"/>
                    </a:gs>
                  </a:gsLst>
                  <a:lin ang="5400000" scaled="0"/>
                </a:gradFill>
                <a:ea typeface="Segoe UI" pitchFamily="34" charset="0"/>
                <a:cs typeface="Segoe UI" pitchFamily="34" charset="0"/>
              </a:endParaRPr>
            </a:p>
          </p:txBody>
        </p:sp>
        <p:sp>
          <p:nvSpPr>
            <p:cNvPr id="699" name="Oval 61"/>
            <p:cNvSpPr/>
            <p:nvPr/>
          </p:nvSpPr>
          <p:spPr>
            <a:xfrm rot="16200000">
              <a:off x="9772625" y="2646227"/>
              <a:ext cx="203334" cy="453381"/>
            </a:xfrm>
            <a:custGeom>
              <a:avLst/>
              <a:gdLst/>
              <a:ahLst/>
              <a:cxnLst/>
              <a:rect l="l" t="t" r="r" b="b"/>
              <a:pathLst>
                <a:path w="1945154" h="4337174">
                  <a:moveTo>
                    <a:pt x="972262" y="184666"/>
                  </a:moveTo>
                  <a:cubicBezTo>
                    <a:pt x="658764" y="184840"/>
                    <a:pt x="404455" y="438534"/>
                    <a:pt x="403523" y="752031"/>
                  </a:cubicBezTo>
                  <a:lnTo>
                    <a:pt x="972577" y="753723"/>
                  </a:lnTo>
                  <a:lnTo>
                    <a:pt x="1541629" y="751401"/>
                  </a:lnTo>
                  <a:cubicBezTo>
                    <a:pt x="1540350" y="437905"/>
                    <a:pt x="1285760" y="184492"/>
                    <a:pt x="972262" y="184666"/>
                  </a:cubicBezTo>
                  <a:close/>
                  <a:moveTo>
                    <a:pt x="972577" y="0"/>
                  </a:moveTo>
                  <a:cubicBezTo>
                    <a:pt x="1509716" y="0"/>
                    <a:pt x="1945154" y="435438"/>
                    <a:pt x="1945154" y="972577"/>
                  </a:cubicBezTo>
                  <a:cubicBezTo>
                    <a:pt x="1945154" y="1373798"/>
                    <a:pt x="1702202" y="1718276"/>
                    <a:pt x="1354620" y="1865104"/>
                  </a:cubicBezTo>
                  <a:lnTo>
                    <a:pt x="1354620" y="2072700"/>
                  </a:lnTo>
                  <a:cubicBezTo>
                    <a:pt x="1354620" y="2112154"/>
                    <a:pt x="1322637" y="2144137"/>
                    <a:pt x="1283183" y="2144137"/>
                  </a:cubicBezTo>
                  <a:lnTo>
                    <a:pt x="1226533" y="2144137"/>
                  </a:lnTo>
                  <a:lnTo>
                    <a:pt x="1226533" y="2718294"/>
                  </a:lnTo>
                  <a:lnTo>
                    <a:pt x="1109119" y="2867729"/>
                  </a:lnTo>
                  <a:lnTo>
                    <a:pt x="1215859" y="3034954"/>
                  </a:lnTo>
                  <a:lnTo>
                    <a:pt x="1219417" y="3301802"/>
                  </a:lnTo>
                  <a:lnTo>
                    <a:pt x="1098445" y="3483259"/>
                  </a:lnTo>
                  <a:lnTo>
                    <a:pt x="1102003" y="3589998"/>
                  </a:lnTo>
                  <a:lnTo>
                    <a:pt x="1219417" y="3775013"/>
                  </a:lnTo>
                  <a:lnTo>
                    <a:pt x="1222975" y="4045419"/>
                  </a:lnTo>
                  <a:lnTo>
                    <a:pt x="945452" y="4337174"/>
                  </a:lnTo>
                  <a:lnTo>
                    <a:pt x="571865" y="4006282"/>
                  </a:lnTo>
                  <a:lnTo>
                    <a:pt x="571865" y="2144137"/>
                  </a:lnTo>
                  <a:lnTo>
                    <a:pt x="571865" y="1858058"/>
                  </a:lnTo>
                  <a:cubicBezTo>
                    <a:pt x="234451" y="1706097"/>
                    <a:pt x="0" y="1366716"/>
                    <a:pt x="0" y="972577"/>
                  </a:cubicBezTo>
                  <a:cubicBezTo>
                    <a:pt x="0" y="435438"/>
                    <a:pt x="435438" y="0"/>
                    <a:pt x="972577" y="0"/>
                  </a:cubicBezTo>
                  <a:close/>
                </a:path>
              </a:pathLst>
            </a:custGeom>
            <a:solidFill>
              <a:srgbClr val="EEEE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36"/>
            </a:p>
          </p:txBody>
        </p:sp>
      </p:grpSp>
      <p:grpSp>
        <p:nvGrpSpPr>
          <p:cNvPr id="700" name="Group 699"/>
          <p:cNvGrpSpPr/>
          <p:nvPr/>
        </p:nvGrpSpPr>
        <p:grpSpPr>
          <a:xfrm>
            <a:off x="10056677" y="3404316"/>
            <a:ext cx="525705" cy="525705"/>
            <a:chOff x="9549036" y="2547661"/>
            <a:chExt cx="650513" cy="650513"/>
          </a:xfrm>
        </p:grpSpPr>
        <p:sp>
          <p:nvSpPr>
            <p:cNvPr id="701" name="Diamond 700"/>
            <p:cNvSpPr/>
            <p:nvPr/>
          </p:nvSpPr>
          <p:spPr bwMode="auto">
            <a:xfrm>
              <a:off x="9549036" y="2547661"/>
              <a:ext cx="650513" cy="650513"/>
            </a:xfrm>
            <a:prstGeom prst="diamond">
              <a:avLst/>
            </a:prstGeom>
            <a:solidFill>
              <a:srgbClr val="0078D7"/>
            </a:solidFill>
            <a:ln w="6350">
              <a:solidFill>
                <a:srgbClr val="FFFFFF"/>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6521" tIns="149217" rIns="186521" bIns="149217" numCol="1" spcCol="0" rtlCol="0" fromWordArt="0" anchor="t" anchorCtr="0" forceAA="0" compatLnSpc="1">
              <a:prstTxWarp prst="textNoShape">
                <a:avLst/>
              </a:prstTxWarp>
              <a:noAutofit/>
            </a:bodyPr>
            <a:lstStyle/>
            <a:p>
              <a:pPr algn="ctr" defTabSz="951028" fontAlgn="base">
                <a:lnSpc>
                  <a:spcPct val="90000"/>
                </a:lnSpc>
                <a:spcBef>
                  <a:spcPct val="0"/>
                </a:spcBef>
                <a:spcAft>
                  <a:spcPct val="0"/>
                </a:spcAft>
              </a:pPr>
              <a:endParaRPr lang="en-US" sz="2448" dirty="0" err="1">
                <a:gradFill>
                  <a:gsLst>
                    <a:gs pos="0">
                      <a:srgbClr val="FFFFFF"/>
                    </a:gs>
                    <a:gs pos="100000">
                      <a:srgbClr val="FFFFFF"/>
                    </a:gs>
                  </a:gsLst>
                  <a:lin ang="5400000" scaled="0"/>
                </a:gradFill>
                <a:ea typeface="Segoe UI" pitchFamily="34" charset="0"/>
                <a:cs typeface="Segoe UI" pitchFamily="34" charset="0"/>
              </a:endParaRPr>
            </a:p>
          </p:txBody>
        </p:sp>
        <p:sp>
          <p:nvSpPr>
            <p:cNvPr id="702" name="Oval 61"/>
            <p:cNvSpPr/>
            <p:nvPr/>
          </p:nvSpPr>
          <p:spPr>
            <a:xfrm rot="16200000">
              <a:off x="9772625" y="2646227"/>
              <a:ext cx="203334" cy="453381"/>
            </a:xfrm>
            <a:custGeom>
              <a:avLst/>
              <a:gdLst/>
              <a:ahLst/>
              <a:cxnLst/>
              <a:rect l="l" t="t" r="r" b="b"/>
              <a:pathLst>
                <a:path w="1945154" h="4337174">
                  <a:moveTo>
                    <a:pt x="972262" y="184666"/>
                  </a:moveTo>
                  <a:cubicBezTo>
                    <a:pt x="658764" y="184840"/>
                    <a:pt x="404455" y="438534"/>
                    <a:pt x="403523" y="752031"/>
                  </a:cubicBezTo>
                  <a:lnTo>
                    <a:pt x="972577" y="753723"/>
                  </a:lnTo>
                  <a:lnTo>
                    <a:pt x="1541629" y="751401"/>
                  </a:lnTo>
                  <a:cubicBezTo>
                    <a:pt x="1540350" y="437905"/>
                    <a:pt x="1285760" y="184492"/>
                    <a:pt x="972262" y="184666"/>
                  </a:cubicBezTo>
                  <a:close/>
                  <a:moveTo>
                    <a:pt x="972577" y="0"/>
                  </a:moveTo>
                  <a:cubicBezTo>
                    <a:pt x="1509716" y="0"/>
                    <a:pt x="1945154" y="435438"/>
                    <a:pt x="1945154" y="972577"/>
                  </a:cubicBezTo>
                  <a:cubicBezTo>
                    <a:pt x="1945154" y="1373798"/>
                    <a:pt x="1702202" y="1718276"/>
                    <a:pt x="1354620" y="1865104"/>
                  </a:cubicBezTo>
                  <a:lnTo>
                    <a:pt x="1354620" y="2072700"/>
                  </a:lnTo>
                  <a:cubicBezTo>
                    <a:pt x="1354620" y="2112154"/>
                    <a:pt x="1322637" y="2144137"/>
                    <a:pt x="1283183" y="2144137"/>
                  </a:cubicBezTo>
                  <a:lnTo>
                    <a:pt x="1226533" y="2144137"/>
                  </a:lnTo>
                  <a:lnTo>
                    <a:pt x="1226533" y="2718294"/>
                  </a:lnTo>
                  <a:lnTo>
                    <a:pt x="1109119" y="2867729"/>
                  </a:lnTo>
                  <a:lnTo>
                    <a:pt x="1215859" y="3034954"/>
                  </a:lnTo>
                  <a:lnTo>
                    <a:pt x="1219417" y="3301802"/>
                  </a:lnTo>
                  <a:lnTo>
                    <a:pt x="1098445" y="3483259"/>
                  </a:lnTo>
                  <a:lnTo>
                    <a:pt x="1102003" y="3589998"/>
                  </a:lnTo>
                  <a:lnTo>
                    <a:pt x="1219417" y="3775013"/>
                  </a:lnTo>
                  <a:lnTo>
                    <a:pt x="1222975" y="4045419"/>
                  </a:lnTo>
                  <a:lnTo>
                    <a:pt x="945452" y="4337174"/>
                  </a:lnTo>
                  <a:lnTo>
                    <a:pt x="571865" y="4006282"/>
                  </a:lnTo>
                  <a:lnTo>
                    <a:pt x="571865" y="2144137"/>
                  </a:lnTo>
                  <a:lnTo>
                    <a:pt x="571865" y="1858058"/>
                  </a:lnTo>
                  <a:cubicBezTo>
                    <a:pt x="234451" y="1706097"/>
                    <a:pt x="0" y="1366716"/>
                    <a:pt x="0" y="972577"/>
                  </a:cubicBezTo>
                  <a:cubicBezTo>
                    <a:pt x="0" y="435438"/>
                    <a:pt x="435438" y="0"/>
                    <a:pt x="972577" y="0"/>
                  </a:cubicBezTo>
                  <a:close/>
                </a:path>
              </a:pathLst>
            </a:custGeom>
            <a:solidFill>
              <a:srgbClr val="EEEE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36"/>
            </a:p>
          </p:txBody>
        </p:sp>
      </p:grpSp>
      <p:grpSp>
        <p:nvGrpSpPr>
          <p:cNvPr id="703" name="Group 702"/>
          <p:cNvGrpSpPr/>
          <p:nvPr/>
        </p:nvGrpSpPr>
        <p:grpSpPr>
          <a:xfrm>
            <a:off x="10613170" y="3404316"/>
            <a:ext cx="525705" cy="525705"/>
            <a:chOff x="9549036" y="2547661"/>
            <a:chExt cx="650513" cy="650513"/>
          </a:xfrm>
        </p:grpSpPr>
        <p:sp>
          <p:nvSpPr>
            <p:cNvPr id="704" name="Diamond 703"/>
            <p:cNvSpPr/>
            <p:nvPr/>
          </p:nvSpPr>
          <p:spPr bwMode="auto">
            <a:xfrm>
              <a:off x="9549036" y="2547661"/>
              <a:ext cx="650513" cy="650513"/>
            </a:xfrm>
            <a:prstGeom prst="diamond">
              <a:avLst/>
            </a:prstGeom>
            <a:solidFill>
              <a:srgbClr val="0078D7"/>
            </a:solidFill>
            <a:ln w="6350">
              <a:solidFill>
                <a:srgbClr val="FFFFFF"/>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6521" tIns="149217" rIns="186521" bIns="149217" numCol="1" spcCol="0" rtlCol="0" fromWordArt="0" anchor="t" anchorCtr="0" forceAA="0" compatLnSpc="1">
              <a:prstTxWarp prst="textNoShape">
                <a:avLst/>
              </a:prstTxWarp>
              <a:noAutofit/>
            </a:bodyPr>
            <a:lstStyle/>
            <a:p>
              <a:pPr algn="ctr" defTabSz="951028" fontAlgn="base">
                <a:lnSpc>
                  <a:spcPct val="90000"/>
                </a:lnSpc>
                <a:spcBef>
                  <a:spcPct val="0"/>
                </a:spcBef>
                <a:spcAft>
                  <a:spcPct val="0"/>
                </a:spcAft>
              </a:pPr>
              <a:endParaRPr lang="en-US" sz="2448" dirty="0" err="1">
                <a:gradFill>
                  <a:gsLst>
                    <a:gs pos="0">
                      <a:srgbClr val="FFFFFF"/>
                    </a:gs>
                    <a:gs pos="100000">
                      <a:srgbClr val="FFFFFF"/>
                    </a:gs>
                  </a:gsLst>
                  <a:lin ang="5400000" scaled="0"/>
                </a:gradFill>
                <a:ea typeface="Segoe UI" pitchFamily="34" charset="0"/>
                <a:cs typeface="Segoe UI" pitchFamily="34" charset="0"/>
              </a:endParaRPr>
            </a:p>
          </p:txBody>
        </p:sp>
        <p:sp>
          <p:nvSpPr>
            <p:cNvPr id="705" name="Oval 61"/>
            <p:cNvSpPr/>
            <p:nvPr/>
          </p:nvSpPr>
          <p:spPr>
            <a:xfrm rot="16200000">
              <a:off x="9772625" y="2646227"/>
              <a:ext cx="203334" cy="453381"/>
            </a:xfrm>
            <a:custGeom>
              <a:avLst/>
              <a:gdLst/>
              <a:ahLst/>
              <a:cxnLst/>
              <a:rect l="l" t="t" r="r" b="b"/>
              <a:pathLst>
                <a:path w="1945154" h="4337174">
                  <a:moveTo>
                    <a:pt x="972262" y="184666"/>
                  </a:moveTo>
                  <a:cubicBezTo>
                    <a:pt x="658764" y="184840"/>
                    <a:pt x="404455" y="438534"/>
                    <a:pt x="403523" y="752031"/>
                  </a:cubicBezTo>
                  <a:lnTo>
                    <a:pt x="972577" y="753723"/>
                  </a:lnTo>
                  <a:lnTo>
                    <a:pt x="1541629" y="751401"/>
                  </a:lnTo>
                  <a:cubicBezTo>
                    <a:pt x="1540350" y="437905"/>
                    <a:pt x="1285760" y="184492"/>
                    <a:pt x="972262" y="184666"/>
                  </a:cubicBezTo>
                  <a:close/>
                  <a:moveTo>
                    <a:pt x="972577" y="0"/>
                  </a:moveTo>
                  <a:cubicBezTo>
                    <a:pt x="1509716" y="0"/>
                    <a:pt x="1945154" y="435438"/>
                    <a:pt x="1945154" y="972577"/>
                  </a:cubicBezTo>
                  <a:cubicBezTo>
                    <a:pt x="1945154" y="1373798"/>
                    <a:pt x="1702202" y="1718276"/>
                    <a:pt x="1354620" y="1865104"/>
                  </a:cubicBezTo>
                  <a:lnTo>
                    <a:pt x="1354620" y="2072700"/>
                  </a:lnTo>
                  <a:cubicBezTo>
                    <a:pt x="1354620" y="2112154"/>
                    <a:pt x="1322637" y="2144137"/>
                    <a:pt x="1283183" y="2144137"/>
                  </a:cubicBezTo>
                  <a:lnTo>
                    <a:pt x="1226533" y="2144137"/>
                  </a:lnTo>
                  <a:lnTo>
                    <a:pt x="1226533" y="2718294"/>
                  </a:lnTo>
                  <a:lnTo>
                    <a:pt x="1109119" y="2867729"/>
                  </a:lnTo>
                  <a:lnTo>
                    <a:pt x="1215859" y="3034954"/>
                  </a:lnTo>
                  <a:lnTo>
                    <a:pt x="1219417" y="3301802"/>
                  </a:lnTo>
                  <a:lnTo>
                    <a:pt x="1098445" y="3483259"/>
                  </a:lnTo>
                  <a:lnTo>
                    <a:pt x="1102003" y="3589998"/>
                  </a:lnTo>
                  <a:lnTo>
                    <a:pt x="1219417" y="3775013"/>
                  </a:lnTo>
                  <a:lnTo>
                    <a:pt x="1222975" y="4045419"/>
                  </a:lnTo>
                  <a:lnTo>
                    <a:pt x="945452" y="4337174"/>
                  </a:lnTo>
                  <a:lnTo>
                    <a:pt x="571865" y="4006282"/>
                  </a:lnTo>
                  <a:lnTo>
                    <a:pt x="571865" y="2144137"/>
                  </a:lnTo>
                  <a:lnTo>
                    <a:pt x="571865" y="1858058"/>
                  </a:lnTo>
                  <a:cubicBezTo>
                    <a:pt x="234451" y="1706097"/>
                    <a:pt x="0" y="1366716"/>
                    <a:pt x="0" y="972577"/>
                  </a:cubicBezTo>
                  <a:cubicBezTo>
                    <a:pt x="0" y="435438"/>
                    <a:pt x="435438" y="0"/>
                    <a:pt x="972577" y="0"/>
                  </a:cubicBezTo>
                  <a:close/>
                </a:path>
              </a:pathLst>
            </a:custGeom>
            <a:solidFill>
              <a:srgbClr val="EEEE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36"/>
            </a:p>
          </p:txBody>
        </p:sp>
      </p:grpSp>
      <p:grpSp>
        <p:nvGrpSpPr>
          <p:cNvPr id="706" name="Group 705"/>
          <p:cNvGrpSpPr/>
          <p:nvPr/>
        </p:nvGrpSpPr>
        <p:grpSpPr>
          <a:xfrm>
            <a:off x="11169665" y="3404316"/>
            <a:ext cx="525705" cy="525705"/>
            <a:chOff x="9549036" y="2547661"/>
            <a:chExt cx="650513" cy="650513"/>
          </a:xfrm>
        </p:grpSpPr>
        <p:sp>
          <p:nvSpPr>
            <p:cNvPr id="707" name="Diamond 706"/>
            <p:cNvSpPr/>
            <p:nvPr/>
          </p:nvSpPr>
          <p:spPr bwMode="auto">
            <a:xfrm>
              <a:off x="9549036" y="2547661"/>
              <a:ext cx="650513" cy="650513"/>
            </a:xfrm>
            <a:prstGeom prst="diamond">
              <a:avLst/>
            </a:prstGeom>
            <a:solidFill>
              <a:srgbClr val="0078D7"/>
            </a:solidFill>
            <a:ln w="6350">
              <a:solidFill>
                <a:srgbClr val="FFFFFF"/>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6521" tIns="149217" rIns="186521" bIns="149217" numCol="1" spcCol="0" rtlCol="0" fromWordArt="0" anchor="t" anchorCtr="0" forceAA="0" compatLnSpc="1">
              <a:prstTxWarp prst="textNoShape">
                <a:avLst/>
              </a:prstTxWarp>
              <a:noAutofit/>
            </a:bodyPr>
            <a:lstStyle/>
            <a:p>
              <a:pPr algn="ctr" defTabSz="951028" fontAlgn="base">
                <a:lnSpc>
                  <a:spcPct val="90000"/>
                </a:lnSpc>
                <a:spcBef>
                  <a:spcPct val="0"/>
                </a:spcBef>
                <a:spcAft>
                  <a:spcPct val="0"/>
                </a:spcAft>
              </a:pPr>
              <a:endParaRPr lang="en-US" sz="2448" dirty="0" err="1">
                <a:gradFill>
                  <a:gsLst>
                    <a:gs pos="0">
                      <a:srgbClr val="FFFFFF"/>
                    </a:gs>
                    <a:gs pos="100000">
                      <a:srgbClr val="FFFFFF"/>
                    </a:gs>
                  </a:gsLst>
                  <a:lin ang="5400000" scaled="0"/>
                </a:gradFill>
                <a:ea typeface="Segoe UI" pitchFamily="34" charset="0"/>
                <a:cs typeface="Segoe UI" pitchFamily="34" charset="0"/>
              </a:endParaRPr>
            </a:p>
          </p:txBody>
        </p:sp>
        <p:sp>
          <p:nvSpPr>
            <p:cNvPr id="708" name="Oval 61"/>
            <p:cNvSpPr/>
            <p:nvPr/>
          </p:nvSpPr>
          <p:spPr>
            <a:xfrm rot="16200000">
              <a:off x="9772625" y="2646227"/>
              <a:ext cx="203334" cy="453381"/>
            </a:xfrm>
            <a:custGeom>
              <a:avLst/>
              <a:gdLst/>
              <a:ahLst/>
              <a:cxnLst/>
              <a:rect l="l" t="t" r="r" b="b"/>
              <a:pathLst>
                <a:path w="1945154" h="4337174">
                  <a:moveTo>
                    <a:pt x="972262" y="184666"/>
                  </a:moveTo>
                  <a:cubicBezTo>
                    <a:pt x="658764" y="184840"/>
                    <a:pt x="404455" y="438534"/>
                    <a:pt x="403523" y="752031"/>
                  </a:cubicBezTo>
                  <a:lnTo>
                    <a:pt x="972577" y="753723"/>
                  </a:lnTo>
                  <a:lnTo>
                    <a:pt x="1541629" y="751401"/>
                  </a:lnTo>
                  <a:cubicBezTo>
                    <a:pt x="1540350" y="437905"/>
                    <a:pt x="1285760" y="184492"/>
                    <a:pt x="972262" y="184666"/>
                  </a:cubicBezTo>
                  <a:close/>
                  <a:moveTo>
                    <a:pt x="972577" y="0"/>
                  </a:moveTo>
                  <a:cubicBezTo>
                    <a:pt x="1509716" y="0"/>
                    <a:pt x="1945154" y="435438"/>
                    <a:pt x="1945154" y="972577"/>
                  </a:cubicBezTo>
                  <a:cubicBezTo>
                    <a:pt x="1945154" y="1373798"/>
                    <a:pt x="1702202" y="1718276"/>
                    <a:pt x="1354620" y="1865104"/>
                  </a:cubicBezTo>
                  <a:lnTo>
                    <a:pt x="1354620" y="2072700"/>
                  </a:lnTo>
                  <a:cubicBezTo>
                    <a:pt x="1354620" y="2112154"/>
                    <a:pt x="1322637" y="2144137"/>
                    <a:pt x="1283183" y="2144137"/>
                  </a:cubicBezTo>
                  <a:lnTo>
                    <a:pt x="1226533" y="2144137"/>
                  </a:lnTo>
                  <a:lnTo>
                    <a:pt x="1226533" y="2718294"/>
                  </a:lnTo>
                  <a:lnTo>
                    <a:pt x="1109119" y="2867729"/>
                  </a:lnTo>
                  <a:lnTo>
                    <a:pt x="1215859" y="3034954"/>
                  </a:lnTo>
                  <a:lnTo>
                    <a:pt x="1219417" y="3301802"/>
                  </a:lnTo>
                  <a:lnTo>
                    <a:pt x="1098445" y="3483259"/>
                  </a:lnTo>
                  <a:lnTo>
                    <a:pt x="1102003" y="3589998"/>
                  </a:lnTo>
                  <a:lnTo>
                    <a:pt x="1219417" y="3775013"/>
                  </a:lnTo>
                  <a:lnTo>
                    <a:pt x="1222975" y="4045419"/>
                  </a:lnTo>
                  <a:lnTo>
                    <a:pt x="945452" y="4337174"/>
                  </a:lnTo>
                  <a:lnTo>
                    <a:pt x="571865" y="4006282"/>
                  </a:lnTo>
                  <a:lnTo>
                    <a:pt x="571865" y="2144137"/>
                  </a:lnTo>
                  <a:lnTo>
                    <a:pt x="571865" y="1858058"/>
                  </a:lnTo>
                  <a:cubicBezTo>
                    <a:pt x="234451" y="1706097"/>
                    <a:pt x="0" y="1366716"/>
                    <a:pt x="0" y="972577"/>
                  </a:cubicBezTo>
                  <a:cubicBezTo>
                    <a:pt x="0" y="435438"/>
                    <a:pt x="435438" y="0"/>
                    <a:pt x="972577" y="0"/>
                  </a:cubicBezTo>
                  <a:close/>
                </a:path>
              </a:pathLst>
            </a:custGeom>
            <a:solidFill>
              <a:srgbClr val="EEEE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36"/>
            </a:p>
          </p:txBody>
        </p:sp>
      </p:grpSp>
      <p:grpSp>
        <p:nvGrpSpPr>
          <p:cNvPr id="709" name="Group 708"/>
          <p:cNvGrpSpPr/>
          <p:nvPr/>
        </p:nvGrpSpPr>
        <p:grpSpPr>
          <a:xfrm>
            <a:off x="9776705" y="3109474"/>
            <a:ext cx="525705" cy="525705"/>
            <a:chOff x="9549036" y="2547661"/>
            <a:chExt cx="650513" cy="650513"/>
          </a:xfrm>
        </p:grpSpPr>
        <p:sp>
          <p:nvSpPr>
            <p:cNvPr id="710" name="Diamond 709"/>
            <p:cNvSpPr/>
            <p:nvPr/>
          </p:nvSpPr>
          <p:spPr bwMode="auto">
            <a:xfrm>
              <a:off x="9549036" y="2547661"/>
              <a:ext cx="650513" cy="650513"/>
            </a:xfrm>
            <a:prstGeom prst="diamond">
              <a:avLst/>
            </a:prstGeom>
            <a:solidFill>
              <a:srgbClr val="0078D7"/>
            </a:solidFill>
            <a:ln w="6350">
              <a:solidFill>
                <a:srgbClr val="FFFFFF"/>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6521" tIns="149217" rIns="186521" bIns="149217" numCol="1" spcCol="0" rtlCol="0" fromWordArt="0" anchor="t" anchorCtr="0" forceAA="0" compatLnSpc="1">
              <a:prstTxWarp prst="textNoShape">
                <a:avLst/>
              </a:prstTxWarp>
              <a:noAutofit/>
            </a:bodyPr>
            <a:lstStyle/>
            <a:p>
              <a:pPr algn="ctr" defTabSz="951028" fontAlgn="base">
                <a:lnSpc>
                  <a:spcPct val="90000"/>
                </a:lnSpc>
                <a:spcBef>
                  <a:spcPct val="0"/>
                </a:spcBef>
                <a:spcAft>
                  <a:spcPct val="0"/>
                </a:spcAft>
              </a:pPr>
              <a:endParaRPr lang="en-US" sz="2448" dirty="0" err="1">
                <a:gradFill>
                  <a:gsLst>
                    <a:gs pos="0">
                      <a:srgbClr val="FFFFFF"/>
                    </a:gs>
                    <a:gs pos="100000">
                      <a:srgbClr val="FFFFFF"/>
                    </a:gs>
                  </a:gsLst>
                  <a:lin ang="5400000" scaled="0"/>
                </a:gradFill>
                <a:ea typeface="Segoe UI" pitchFamily="34" charset="0"/>
                <a:cs typeface="Segoe UI" pitchFamily="34" charset="0"/>
              </a:endParaRPr>
            </a:p>
          </p:txBody>
        </p:sp>
        <p:sp>
          <p:nvSpPr>
            <p:cNvPr id="711" name="Oval 61"/>
            <p:cNvSpPr/>
            <p:nvPr/>
          </p:nvSpPr>
          <p:spPr>
            <a:xfrm rot="16200000">
              <a:off x="9772625" y="2646227"/>
              <a:ext cx="203334" cy="453381"/>
            </a:xfrm>
            <a:custGeom>
              <a:avLst/>
              <a:gdLst/>
              <a:ahLst/>
              <a:cxnLst/>
              <a:rect l="l" t="t" r="r" b="b"/>
              <a:pathLst>
                <a:path w="1945154" h="4337174">
                  <a:moveTo>
                    <a:pt x="972262" y="184666"/>
                  </a:moveTo>
                  <a:cubicBezTo>
                    <a:pt x="658764" y="184840"/>
                    <a:pt x="404455" y="438534"/>
                    <a:pt x="403523" y="752031"/>
                  </a:cubicBezTo>
                  <a:lnTo>
                    <a:pt x="972577" y="753723"/>
                  </a:lnTo>
                  <a:lnTo>
                    <a:pt x="1541629" y="751401"/>
                  </a:lnTo>
                  <a:cubicBezTo>
                    <a:pt x="1540350" y="437905"/>
                    <a:pt x="1285760" y="184492"/>
                    <a:pt x="972262" y="184666"/>
                  </a:cubicBezTo>
                  <a:close/>
                  <a:moveTo>
                    <a:pt x="972577" y="0"/>
                  </a:moveTo>
                  <a:cubicBezTo>
                    <a:pt x="1509716" y="0"/>
                    <a:pt x="1945154" y="435438"/>
                    <a:pt x="1945154" y="972577"/>
                  </a:cubicBezTo>
                  <a:cubicBezTo>
                    <a:pt x="1945154" y="1373798"/>
                    <a:pt x="1702202" y="1718276"/>
                    <a:pt x="1354620" y="1865104"/>
                  </a:cubicBezTo>
                  <a:lnTo>
                    <a:pt x="1354620" y="2072700"/>
                  </a:lnTo>
                  <a:cubicBezTo>
                    <a:pt x="1354620" y="2112154"/>
                    <a:pt x="1322637" y="2144137"/>
                    <a:pt x="1283183" y="2144137"/>
                  </a:cubicBezTo>
                  <a:lnTo>
                    <a:pt x="1226533" y="2144137"/>
                  </a:lnTo>
                  <a:lnTo>
                    <a:pt x="1226533" y="2718294"/>
                  </a:lnTo>
                  <a:lnTo>
                    <a:pt x="1109119" y="2867729"/>
                  </a:lnTo>
                  <a:lnTo>
                    <a:pt x="1215859" y="3034954"/>
                  </a:lnTo>
                  <a:lnTo>
                    <a:pt x="1219417" y="3301802"/>
                  </a:lnTo>
                  <a:lnTo>
                    <a:pt x="1098445" y="3483259"/>
                  </a:lnTo>
                  <a:lnTo>
                    <a:pt x="1102003" y="3589998"/>
                  </a:lnTo>
                  <a:lnTo>
                    <a:pt x="1219417" y="3775013"/>
                  </a:lnTo>
                  <a:lnTo>
                    <a:pt x="1222975" y="4045419"/>
                  </a:lnTo>
                  <a:lnTo>
                    <a:pt x="945452" y="4337174"/>
                  </a:lnTo>
                  <a:lnTo>
                    <a:pt x="571865" y="4006282"/>
                  </a:lnTo>
                  <a:lnTo>
                    <a:pt x="571865" y="2144137"/>
                  </a:lnTo>
                  <a:lnTo>
                    <a:pt x="571865" y="1858058"/>
                  </a:lnTo>
                  <a:cubicBezTo>
                    <a:pt x="234451" y="1706097"/>
                    <a:pt x="0" y="1366716"/>
                    <a:pt x="0" y="972577"/>
                  </a:cubicBezTo>
                  <a:cubicBezTo>
                    <a:pt x="0" y="435438"/>
                    <a:pt x="435438" y="0"/>
                    <a:pt x="972577" y="0"/>
                  </a:cubicBezTo>
                  <a:close/>
                </a:path>
              </a:pathLst>
            </a:custGeom>
            <a:solidFill>
              <a:srgbClr val="EEEE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36"/>
            </a:p>
          </p:txBody>
        </p:sp>
      </p:grpSp>
      <p:grpSp>
        <p:nvGrpSpPr>
          <p:cNvPr id="712" name="Group 711"/>
          <p:cNvGrpSpPr/>
          <p:nvPr/>
        </p:nvGrpSpPr>
        <p:grpSpPr>
          <a:xfrm>
            <a:off x="10333199" y="3109474"/>
            <a:ext cx="525705" cy="525705"/>
            <a:chOff x="9549036" y="2547661"/>
            <a:chExt cx="650513" cy="650513"/>
          </a:xfrm>
        </p:grpSpPr>
        <p:sp>
          <p:nvSpPr>
            <p:cNvPr id="713" name="Diamond 712"/>
            <p:cNvSpPr/>
            <p:nvPr/>
          </p:nvSpPr>
          <p:spPr bwMode="auto">
            <a:xfrm>
              <a:off x="9549036" y="2547661"/>
              <a:ext cx="650513" cy="650513"/>
            </a:xfrm>
            <a:prstGeom prst="diamond">
              <a:avLst/>
            </a:prstGeom>
            <a:solidFill>
              <a:srgbClr val="0078D7"/>
            </a:solidFill>
            <a:ln w="6350">
              <a:solidFill>
                <a:srgbClr val="FFFFFF"/>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6521" tIns="149217" rIns="186521" bIns="149217" numCol="1" spcCol="0" rtlCol="0" fromWordArt="0" anchor="t" anchorCtr="0" forceAA="0" compatLnSpc="1">
              <a:prstTxWarp prst="textNoShape">
                <a:avLst/>
              </a:prstTxWarp>
              <a:noAutofit/>
            </a:bodyPr>
            <a:lstStyle/>
            <a:p>
              <a:pPr algn="ctr" defTabSz="951028" fontAlgn="base">
                <a:lnSpc>
                  <a:spcPct val="90000"/>
                </a:lnSpc>
                <a:spcBef>
                  <a:spcPct val="0"/>
                </a:spcBef>
                <a:spcAft>
                  <a:spcPct val="0"/>
                </a:spcAft>
              </a:pPr>
              <a:endParaRPr lang="en-US" sz="2448" dirty="0" err="1">
                <a:gradFill>
                  <a:gsLst>
                    <a:gs pos="0">
                      <a:srgbClr val="FFFFFF"/>
                    </a:gs>
                    <a:gs pos="100000">
                      <a:srgbClr val="FFFFFF"/>
                    </a:gs>
                  </a:gsLst>
                  <a:lin ang="5400000" scaled="0"/>
                </a:gradFill>
                <a:ea typeface="Segoe UI" pitchFamily="34" charset="0"/>
                <a:cs typeface="Segoe UI" pitchFamily="34" charset="0"/>
              </a:endParaRPr>
            </a:p>
          </p:txBody>
        </p:sp>
        <p:sp>
          <p:nvSpPr>
            <p:cNvPr id="714" name="Oval 61"/>
            <p:cNvSpPr/>
            <p:nvPr/>
          </p:nvSpPr>
          <p:spPr>
            <a:xfrm rot="16200000">
              <a:off x="9772625" y="2646227"/>
              <a:ext cx="203334" cy="453381"/>
            </a:xfrm>
            <a:custGeom>
              <a:avLst/>
              <a:gdLst/>
              <a:ahLst/>
              <a:cxnLst/>
              <a:rect l="l" t="t" r="r" b="b"/>
              <a:pathLst>
                <a:path w="1945154" h="4337174">
                  <a:moveTo>
                    <a:pt x="972262" y="184666"/>
                  </a:moveTo>
                  <a:cubicBezTo>
                    <a:pt x="658764" y="184840"/>
                    <a:pt x="404455" y="438534"/>
                    <a:pt x="403523" y="752031"/>
                  </a:cubicBezTo>
                  <a:lnTo>
                    <a:pt x="972577" y="753723"/>
                  </a:lnTo>
                  <a:lnTo>
                    <a:pt x="1541629" y="751401"/>
                  </a:lnTo>
                  <a:cubicBezTo>
                    <a:pt x="1540350" y="437905"/>
                    <a:pt x="1285760" y="184492"/>
                    <a:pt x="972262" y="184666"/>
                  </a:cubicBezTo>
                  <a:close/>
                  <a:moveTo>
                    <a:pt x="972577" y="0"/>
                  </a:moveTo>
                  <a:cubicBezTo>
                    <a:pt x="1509716" y="0"/>
                    <a:pt x="1945154" y="435438"/>
                    <a:pt x="1945154" y="972577"/>
                  </a:cubicBezTo>
                  <a:cubicBezTo>
                    <a:pt x="1945154" y="1373798"/>
                    <a:pt x="1702202" y="1718276"/>
                    <a:pt x="1354620" y="1865104"/>
                  </a:cubicBezTo>
                  <a:lnTo>
                    <a:pt x="1354620" y="2072700"/>
                  </a:lnTo>
                  <a:cubicBezTo>
                    <a:pt x="1354620" y="2112154"/>
                    <a:pt x="1322637" y="2144137"/>
                    <a:pt x="1283183" y="2144137"/>
                  </a:cubicBezTo>
                  <a:lnTo>
                    <a:pt x="1226533" y="2144137"/>
                  </a:lnTo>
                  <a:lnTo>
                    <a:pt x="1226533" y="2718294"/>
                  </a:lnTo>
                  <a:lnTo>
                    <a:pt x="1109119" y="2867729"/>
                  </a:lnTo>
                  <a:lnTo>
                    <a:pt x="1215859" y="3034954"/>
                  </a:lnTo>
                  <a:lnTo>
                    <a:pt x="1219417" y="3301802"/>
                  </a:lnTo>
                  <a:lnTo>
                    <a:pt x="1098445" y="3483259"/>
                  </a:lnTo>
                  <a:lnTo>
                    <a:pt x="1102003" y="3589998"/>
                  </a:lnTo>
                  <a:lnTo>
                    <a:pt x="1219417" y="3775013"/>
                  </a:lnTo>
                  <a:lnTo>
                    <a:pt x="1222975" y="4045419"/>
                  </a:lnTo>
                  <a:lnTo>
                    <a:pt x="945452" y="4337174"/>
                  </a:lnTo>
                  <a:lnTo>
                    <a:pt x="571865" y="4006282"/>
                  </a:lnTo>
                  <a:lnTo>
                    <a:pt x="571865" y="2144137"/>
                  </a:lnTo>
                  <a:lnTo>
                    <a:pt x="571865" y="1858058"/>
                  </a:lnTo>
                  <a:cubicBezTo>
                    <a:pt x="234451" y="1706097"/>
                    <a:pt x="0" y="1366716"/>
                    <a:pt x="0" y="972577"/>
                  </a:cubicBezTo>
                  <a:cubicBezTo>
                    <a:pt x="0" y="435438"/>
                    <a:pt x="435438" y="0"/>
                    <a:pt x="972577" y="0"/>
                  </a:cubicBezTo>
                  <a:close/>
                </a:path>
              </a:pathLst>
            </a:custGeom>
            <a:solidFill>
              <a:srgbClr val="EEEE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36"/>
            </a:p>
          </p:txBody>
        </p:sp>
      </p:grpSp>
      <p:grpSp>
        <p:nvGrpSpPr>
          <p:cNvPr id="715" name="Group 714"/>
          <p:cNvGrpSpPr/>
          <p:nvPr/>
        </p:nvGrpSpPr>
        <p:grpSpPr>
          <a:xfrm>
            <a:off x="10889694" y="3109474"/>
            <a:ext cx="525705" cy="525705"/>
            <a:chOff x="9549036" y="2547661"/>
            <a:chExt cx="650513" cy="650513"/>
          </a:xfrm>
        </p:grpSpPr>
        <p:sp>
          <p:nvSpPr>
            <p:cNvPr id="716" name="Diamond 715"/>
            <p:cNvSpPr/>
            <p:nvPr/>
          </p:nvSpPr>
          <p:spPr bwMode="auto">
            <a:xfrm>
              <a:off x="9549036" y="2547661"/>
              <a:ext cx="650513" cy="650513"/>
            </a:xfrm>
            <a:prstGeom prst="diamond">
              <a:avLst/>
            </a:prstGeom>
            <a:solidFill>
              <a:srgbClr val="0078D7"/>
            </a:solidFill>
            <a:ln w="6350">
              <a:solidFill>
                <a:srgbClr val="FFFFFF"/>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6521" tIns="149217" rIns="186521" bIns="149217" numCol="1" spcCol="0" rtlCol="0" fromWordArt="0" anchor="t" anchorCtr="0" forceAA="0" compatLnSpc="1">
              <a:prstTxWarp prst="textNoShape">
                <a:avLst/>
              </a:prstTxWarp>
              <a:noAutofit/>
            </a:bodyPr>
            <a:lstStyle/>
            <a:p>
              <a:pPr algn="ctr" defTabSz="951028" fontAlgn="base">
                <a:lnSpc>
                  <a:spcPct val="90000"/>
                </a:lnSpc>
                <a:spcBef>
                  <a:spcPct val="0"/>
                </a:spcBef>
                <a:spcAft>
                  <a:spcPct val="0"/>
                </a:spcAft>
              </a:pPr>
              <a:endParaRPr lang="en-US" sz="2448" dirty="0" err="1">
                <a:gradFill>
                  <a:gsLst>
                    <a:gs pos="0">
                      <a:srgbClr val="FFFFFF"/>
                    </a:gs>
                    <a:gs pos="100000">
                      <a:srgbClr val="FFFFFF"/>
                    </a:gs>
                  </a:gsLst>
                  <a:lin ang="5400000" scaled="0"/>
                </a:gradFill>
                <a:ea typeface="Segoe UI" pitchFamily="34" charset="0"/>
                <a:cs typeface="Segoe UI" pitchFamily="34" charset="0"/>
              </a:endParaRPr>
            </a:p>
          </p:txBody>
        </p:sp>
        <p:sp>
          <p:nvSpPr>
            <p:cNvPr id="717" name="Oval 61"/>
            <p:cNvSpPr/>
            <p:nvPr/>
          </p:nvSpPr>
          <p:spPr>
            <a:xfrm rot="16200000">
              <a:off x="9772625" y="2646227"/>
              <a:ext cx="203334" cy="453381"/>
            </a:xfrm>
            <a:custGeom>
              <a:avLst/>
              <a:gdLst/>
              <a:ahLst/>
              <a:cxnLst/>
              <a:rect l="l" t="t" r="r" b="b"/>
              <a:pathLst>
                <a:path w="1945154" h="4337174">
                  <a:moveTo>
                    <a:pt x="972262" y="184666"/>
                  </a:moveTo>
                  <a:cubicBezTo>
                    <a:pt x="658764" y="184840"/>
                    <a:pt x="404455" y="438534"/>
                    <a:pt x="403523" y="752031"/>
                  </a:cubicBezTo>
                  <a:lnTo>
                    <a:pt x="972577" y="753723"/>
                  </a:lnTo>
                  <a:lnTo>
                    <a:pt x="1541629" y="751401"/>
                  </a:lnTo>
                  <a:cubicBezTo>
                    <a:pt x="1540350" y="437905"/>
                    <a:pt x="1285760" y="184492"/>
                    <a:pt x="972262" y="184666"/>
                  </a:cubicBezTo>
                  <a:close/>
                  <a:moveTo>
                    <a:pt x="972577" y="0"/>
                  </a:moveTo>
                  <a:cubicBezTo>
                    <a:pt x="1509716" y="0"/>
                    <a:pt x="1945154" y="435438"/>
                    <a:pt x="1945154" y="972577"/>
                  </a:cubicBezTo>
                  <a:cubicBezTo>
                    <a:pt x="1945154" y="1373798"/>
                    <a:pt x="1702202" y="1718276"/>
                    <a:pt x="1354620" y="1865104"/>
                  </a:cubicBezTo>
                  <a:lnTo>
                    <a:pt x="1354620" y="2072700"/>
                  </a:lnTo>
                  <a:cubicBezTo>
                    <a:pt x="1354620" y="2112154"/>
                    <a:pt x="1322637" y="2144137"/>
                    <a:pt x="1283183" y="2144137"/>
                  </a:cubicBezTo>
                  <a:lnTo>
                    <a:pt x="1226533" y="2144137"/>
                  </a:lnTo>
                  <a:lnTo>
                    <a:pt x="1226533" y="2718294"/>
                  </a:lnTo>
                  <a:lnTo>
                    <a:pt x="1109119" y="2867729"/>
                  </a:lnTo>
                  <a:lnTo>
                    <a:pt x="1215859" y="3034954"/>
                  </a:lnTo>
                  <a:lnTo>
                    <a:pt x="1219417" y="3301802"/>
                  </a:lnTo>
                  <a:lnTo>
                    <a:pt x="1098445" y="3483259"/>
                  </a:lnTo>
                  <a:lnTo>
                    <a:pt x="1102003" y="3589998"/>
                  </a:lnTo>
                  <a:lnTo>
                    <a:pt x="1219417" y="3775013"/>
                  </a:lnTo>
                  <a:lnTo>
                    <a:pt x="1222975" y="4045419"/>
                  </a:lnTo>
                  <a:lnTo>
                    <a:pt x="945452" y="4337174"/>
                  </a:lnTo>
                  <a:lnTo>
                    <a:pt x="571865" y="4006282"/>
                  </a:lnTo>
                  <a:lnTo>
                    <a:pt x="571865" y="2144137"/>
                  </a:lnTo>
                  <a:lnTo>
                    <a:pt x="571865" y="1858058"/>
                  </a:lnTo>
                  <a:cubicBezTo>
                    <a:pt x="234451" y="1706097"/>
                    <a:pt x="0" y="1366716"/>
                    <a:pt x="0" y="972577"/>
                  </a:cubicBezTo>
                  <a:cubicBezTo>
                    <a:pt x="0" y="435438"/>
                    <a:pt x="435438" y="0"/>
                    <a:pt x="972577" y="0"/>
                  </a:cubicBezTo>
                  <a:close/>
                </a:path>
              </a:pathLst>
            </a:custGeom>
            <a:solidFill>
              <a:srgbClr val="EEEE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36"/>
            </a:p>
          </p:txBody>
        </p:sp>
      </p:grpSp>
    </p:spTree>
    <p:extLst>
      <p:ext uri="{BB962C8B-B14F-4D97-AF65-F5344CB8AC3E}">
        <p14:creationId xmlns:p14="http://schemas.microsoft.com/office/powerpoint/2010/main" val="1400467678"/>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683"/>
                                        </p:tgtEl>
                                        <p:attrNameLst>
                                          <p:attrName>style.visibility</p:attrName>
                                        </p:attrNameLst>
                                      </p:cBhvr>
                                      <p:to>
                                        <p:strVal val="visible"/>
                                      </p:to>
                                    </p:set>
                                    <p:animEffect transition="in" filter="wipe(left)">
                                      <p:cBhvr>
                                        <p:cTn id="7" dur="500"/>
                                        <p:tgtEl>
                                          <p:spTgt spid="683"/>
                                        </p:tgtEl>
                                      </p:cBhvr>
                                    </p:animEffect>
                                  </p:childTnLst>
                                </p:cTn>
                              </p:par>
                              <p:par>
                                <p:cTn id="8" presetID="26" presetClass="emph" presetSubtype="0" repeatCount="indefinite" fill="hold" nodeType="withEffect">
                                  <p:stCondLst>
                                    <p:cond delay="0"/>
                                  </p:stCondLst>
                                  <p:endCondLst>
                                    <p:cond evt="onNext" delay="0">
                                      <p:tgtEl>
                                        <p:sldTgt/>
                                      </p:tgtEl>
                                    </p:cond>
                                  </p:endCondLst>
                                  <p:childTnLst>
                                    <p:animEffect transition="out" filter="fade">
                                      <p:cBhvr>
                                        <p:cTn id="9" dur="500" tmFilter="0, 0; .2, .5; .8, .5; 1, 0"/>
                                        <p:tgtEl>
                                          <p:spTgt spid="392"/>
                                        </p:tgtEl>
                                      </p:cBhvr>
                                    </p:animEffect>
                                    <p:animScale>
                                      <p:cBhvr>
                                        <p:cTn id="10" dur="250" autoRev="1" fill="hold"/>
                                        <p:tgtEl>
                                          <p:spTgt spid="392"/>
                                        </p:tgtEl>
                                      </p:cBhvr>
                                      <p:by x="105000" y="105000"/>
                                    </p:animScale>
                                  </p:childTnLst>
                                </p:cTn>
                              </p:par>
                              <p:par>
                                <p:cTn id="11" presetID="26" presetClass="emph" presetSubtype="0" repeatCount="indefinite" fill="hold" nodeType="withEffect">
                                  <p:stCondLst>
                                    <p:cond delay="0"/>
                                  </p:stCondLst>
                                  <p:childTnLst>
                                    <p:animEffect transition="out" filter="fade">
                                      <p:cBhvr>
                                        <p:cTn id="12" dur="500" tmFilter="0, 0; .2, .5; .8, .5; 1, 0"/>
                                        <p:tgtEl>
                                          <p:spTgt spid="703"/>
                                        </p:tgtEl>
                                      </p:cBhvr>
                                    </p:animEffect>
                                    <p:animScale>
                                      <p:cBhvr>
                                        <p:cTn id="13" dur="250" autoRev="1" fill="hold"/>
                                        <p:tgtEl>
                                          <p:spTgt spid="703"/>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3"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900" dirty="0"/>
              <a:t>Shielded Virtual Machines</a:t>
            </a:r>
            <a:br>
              <a:rPr lang="en-US" sz="4998" dirty="0"/>
            </a:br>
            <a:r>
              <a:rPr lang="en-US" sz="2856" dirty="0">
                <a:solidFill>
                  <a:srgbClr val="0078D7"/>
                </a:solidFill>
                <a:latin typeface="+mn-lt"/>
              </a:rPr>
              <a:t>Works with Host Guardian Service </a:t>
            </a:r>
          </a:p>
        </p:txBody>
      </p:sp>
      <p:sp>
        <p:nvSpPr>
          <p:cNvPr id="41" name="Rounded Rectangle 40"/>
          <p:cNvSpPr/>
          <p:nvPr/>
        </p:nvSpPr>
        <p:spPr>
          <a:xfrm>
            <a:off x="272891" y="1625685"/>
            <a:ext cx="5950820" cy="5213406"/>
          </a:xfrm>
          <a:prstGeom prst="roundRect">
            <a:avLst>
              <a:gd name="adj" fmla="val 0"/>
            </a:avLst>
          </a:prstGeom>
          <a:solidFill>
            <a:srgbClr val="EEEEEE"/>
          </a:solidFill>
          <a:ln w="19050" cap="rnd">
            <a:noFill/>
            <a:prstDash val="solid"/>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defTabSz="914165"/>
            <a:endParaRPr lang="en-US" sz="1836" dirty="0">
              <a:solidFill>
                <a:srgbClr val="FFFFFF"/>
              </a:solidFill>
              <a:latin typeface="Segoe UI Semibold" panose="020B0702040204020203" pitchFamily="34" charset="0"/>
            </a:endParaRPr>
          </a:p>
        </p:txBody>
      </p:sp>
      <p:sp>
        <p:nvSpPr>
          <p:cNvPr id="44" name="Trapezoid 43"/>
          <p:cNvSpPr/>
          <p:nvPr/>
        </p:nvSpPr>
        <p:spPr>
          <a:xfrm rot="5400000">
            <a:off x="-1182441" y="4113770"/>
            <a:ext cx="3652835" cy="482433"/>
          </a:xfrm>
          <a:prstGeom prst="trapezoid">
            <a:avLst>
              <a:gd name="adj" fmla="val 162447"/>
            </a:avLst>
          </a:prstGeom>
          <a:solidFill>
            <a:srgbClr val="00BCF2"/>
          </a:solidFill>
          <a:ln w="12700" cap="rnd">
            <a:noFill/>
            <a:prstDash val="solid"/>
            <a:round/>
          </a:ln>
          <a:effectLst/>
        </p:spPr>
        <p:style>
          <a:lnRef idx="2">
            <a:schemeClr val="accent1">
              <a:shade val="50000"/>
            </a:schemeClr>
          </a:lnRef>
          <a:fillRef idx="1">
            <a:schemeClr val="accent1"/>
          </a:fillRef>
          <a:effectRef idx="0">
            <a:schemeClr val="accent1"/>
          </a:effectRef>
          <a:fontRef idx="minor">
            <a:schemeClr val="lt1"/>
          </a:fontRef>
        </p:style>
        <p:txBody>
          <a:bodyPr tIns="0" rtlCol="0" anchor="ctr"/>
          <a:lstStyle/>
          <a:p>
            <a:pPr algn="ctr" defTabSz="932502"/>
            <a:r>
              <a:rPr lang="en-US" sz="1836" dirty="0">
                <a:gradFill>
                  <a:gsLst>
                    <a:gs pos="16814">
                      <a:schemeClr val="bg1"/>
                    </a:gs>
                    <a:gs pos="46000">
                      <a:schemeClr val="bg1"/>
                    </a:gs>
                  </a:gsLst>
                  <a:lin ang="5400000" scaled="0"/>
                </a:gradFill>
                <a:latin typeface="Segoe UI Semibold" panose="020B0702040204020203" pitchFamily="34" charset="0"/>
              </a:rPr>
              <a:t>Fabric Controller</a:t>
            </a:r>
          </a:p>
        </p:txBody>
      </p:sp>
      <p:sp>
        <p:nvSpPr>
          <p:cNvPr id="74" name="Slide Number Placeholder 5"/>
          <p:cNvSpPr txBox="1">
            <a:spLocks/>
          </p:cNvSpPr>
          <p:nvPr/>
        </p:nvSpPr>
        <p:spPr>
          <a:xfrm>
            <a:off x="272891" y="1625685"/>
            <a:ext cx="5950820" cy="372289"/>
          </a:xfrm>
          <a:prstGeom prst="rect">
            <a:avLst/>
          </a:prstGeom>
          <a:solidFill>
            <a:srgbClr val="0078D7"/>
          </a:solidFill>
          <a:ln>
            <a:noFill/>
          </a:ln>
          <a:effectLst/>
        </p:spPr>
        <p:txBody>
          <a:bodyPr vert="horz" lIns="93234" tIns="46616" rIns="93234" bIns="46616" rtlCol="0" anchor="ctr"/>
          <a:lstStyle>
            <a:defPPr>
              <a:defRPr lang="en-US"/>
            </a:defPPr>
            <a:lvl1pPr marL="0" algn="r" defTabSz="914400" rtl="0" eaLnBrk="1" latinLnBrk="0" hangingPunct="1">
              <a:defRPr sz="2000" kern="1200">
                <a:solidFill>
                  <a:srgbClr val="289FD7"/>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defTabSz="914165"/>
            <a:r>
              <a:rPr lang="en-US" sz="1428" dirty="0">
                <a:solidFill>
                  <a:srgbClr val="FFFFFF"/>
                </a:solidFill>
                <a:latin typeface="Segoe UI"/>
              </a:rPr>
              <a:t>Cloud/Datacenter</a:t>
            </a:r>
          </a:p>
        </p:txBody>
      </p:sp>
      <p:sp>
        <p:nvSpPr>
          <p:cNvPr id="305" name="Rectangle 304"/>
          <p:cNvSpPr/>
          <p:nvPr/>
        </p:nvSpPr>
        <p:spPr>
          <a:xfrm>
            <a:off x="1056960" y="2091987"/>
            <a:ext cx="5044963" cy="1472803"/>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b"/>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defTabSz="914165"/>
            <a:r>
              <a:rPr lang="en-US" sz="1428" dirty="0">
                <a:solidFill>
                  <a:srgbClr val="333333"/>
                </a:solidFill>
              </a:rPr>
              <a:t>Hyper-V Host 1</a:t>
            </a:r>
          </a:p>
        </p:txBody>
      </p:sp>
      <p:sp>
        <p:nvSpPr>
          <p:cNvPr id="312" name="Rounded Rectangle 69"/>
          <p:cNvSpPr/>
          <p:nvPr/>
        </p:nvSpPr>
        <p:spPr>
          <a:xfrm>
            <a:off x="1152943" y="3048824"/>
            <a:ext cx="4843192" cy="221976"/>
          </a:xfrm>
          <a:prstGeom prst="roundRect">
            <a:avLst>
              <a:gd name="adj" fmla="val 0"/>
            </a:avLst>
          </a:prstGeom>
          <a:solidFill>
            <a:srgbClr val="333333"/>
          </a:solidFill>
          <a:ln w="12700" cap="rnd">
            <a:noFill/>
            <a:prstDash val="solid"/>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defTabSz="914165"/>
            <a:r>
              <a:rPr lang="en-US" sz="1224" dirty="0">
                <a:solidFill>
                  <a:srgbClr val="FFFFFF"/>
                </a:solidFill>
              </a:rPr>
              <a:t>Hypervisor</a:t>
            </a:r>
          </a:p>
        </p:txBody>
      </p:sp>
      <p:grpSp>
        <p:nvGrpSpPr>
          <p:cNvPr id="11" name="Group 10"/>
          <p:cNvGrpSpPr/>
          <p:nvPr/>
        </p:nvGrpSpPr>
        <p:grpSpPr>
          <a:xfrm>
            <a:off x="3907251" y="2499721"/>
            <a:ext cx="566083" cy="406164"/>
            <a:chOff x="5049321" y="2259894"/>
            <a:chExt cx="489568" cy="351264"/>
          </a:xfrm>
        </p:grpSpPr>
        <p:grpSp>
          <p:nvGrpSpPr>
            <p:cNvPr id="352" name="Group 351"/>
            <p:cNvGrpSpPr/>
            <p:nvPr/>
          </p:nvGrpSpPr>
          <p:grpSpPr>
            <a:xfrm>
              <a:off x="5049321" y="2259894"/>
              <a:ext cx="329189" cy="348050"/>
              <a:chOff x="10018713" y="4489450"/>
              <a:chExt cx="1382713" cy="2244726"/>
            </a:xfrm>
          </p:grpSpPr>
          <p:sp>
            <p:nvSpPr>
              <p:cNvPr id="353" name="Rectangle 23"/>
              <p:cNvSpPr>
                <a:spLocks noChangeArrowheads="1"/>
              </p:cNvSpPr>
              <p:nvPr/>
            </p:nvSpPr>
            <p:spPr bwMode="auto">
              <a:xfrm>
                <a:off x="10083801" y="4514850"/>
                <a:ext cx="1254125" cy="2219325"/>
              </a:xfrm>
              <a:prstGeom prst="rect">
                <a:avLst/>
              </a:prstGeom>
              <a:solidFill>
                <a:srgbClr val="0078D7"/>
              </a:solidFill>
              <a:ln w="9525">
                <a:solidFill>
                  <a:srgbClr val="000000"/>
                </a:solidFill>
                <a:miter lim="800000"/>
                <a:headEnd/>
                <a:tailEnd/>
              </a:ln>
              <a:extLst/>
            </p:spPr>
            <p:txBody>
              <a:bodyPr vert="horz" wrap="square" lIns="93234" tIns="46616" rIns="93234" bIns="46616" numCol="1" anchor="t" anchorCtr="0" compatLnSpc="1">
                <a:prstTxWarp prst="textNoShape">
                  <a:avLst/>
                </a:prstTxWarp>
              </a:bodyPr>
              <a:lstStyle/>
              <a:p>
                <a:pPr defTabSz="932357">
                  <a:defRPr/>
                </a:pPr>
                <a:endParaRPr lang="en-US" sz="1836" kern="0" dirty="0">
                  <a:solidFill>
                    <a:prstClr val="black"/>
                  </a:solidFill>
                  <a:latin typeface="Segoe UI"/>
                </a:endParaRPr>
              </a:p>
            </p:txBody>
          </p:sp>
          <p:sp>
            <p:nvSpPr>
              <p:cNvPr id="354" name="Rectangle 24"/>
              <p:cNvSpPr>
                <a:spLocks noChangeArrowheads="1"/>
              </p:cNvSpPr>
              <p:nvPr/>
            </p:nvSpPr>
            <p:spPr bwMode="auto">
              <a:xfrm>
                <a:off x="10774363" y="6418263"/>
                <a:ext cx="161925" cy="315913"/>
              </a:xfrm>
              <a:prstGeom prst="rect">
                <a:avLst/>
              </a:prstGeom>
              <a:solidFill>
                <a:srgbClr val="00205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3234" tIns="46616" rIns="93234" bIns="46616" numCol="1" anchor="t" anchorCtr="0" compatLnSpc="1">
                <a:prstTxWarp prst="textNoShape">
                  <a:avLst/>
                </a:prstTxWarp>
              </a:bodyPr>
              <a:lstStyle/>
              <a:p>
                <a:pPr defTabSz="932357">
                  <a:defRPr/>
                </a:pPr>
                <a:endParaRPr lang="en-US" sz="1836" kern="0" dirty="0">
                  <a:solidFill>
                    <a:prstClr val="black"/>
                  </a:solidFill>
                  <a:latin typeface="Segoe UI"/>
                </a:endParaRPr>
              </a:p>
            </p:txBody>
          </p:sp>
          <p:sp>
            <p:nvSpPr>
              <p:cNvPr id="355" name="Rectangle 27"/>
              <p:cNvSpPr>
                <a:spLocks noChangeArrowheads="1"/>
              </p:cNvSpPr>
              <p:nvPr/>
            </p:nvSpPr>
            <p:spPr bwMode="auto">
              <a:xfrm>
                <a:off x="10488613" y="6418263"/>
                <a:ext cx="165100" cy="315913"/>
              </a:xfrm>
              <a:prstGeom prst="rect">
                <a:avLst/>
              </a:prstGeom>
              <a:solidFill>
                <a:srgbClr val="00205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3234" tIns="46616" rIns="93234" bIns="46616" numCol="1" anchor="t" anchorCtr="0" compatLnSpc="1">
                <a:prstTxWarp prst="textNoShape">
                  <a:avLst/>
                </a:prstTxWarp>
              </a:bodyPr>
              <a:lstStyle/>
              <a:p>
                <a:pPr defTabSz="932357">
                  <a:defRPr/>
                </a:pPr>
                <a:endParaRPr lang="en-US" sz="1836" kern="0" dirty="0">
                  <a:solidFill>
                    <a:prstClr val="black"/>
                  </a:solidFill>
                  <a:latin typeface="Segoe UI"/>
                </a:endParaRPr>
              </a:p>
            </p:txBody>
          </p:sp>
          <p:sp>
            <p:nvSpPr>
              <p:cNvPr id="356" name="Rectangle 28"/>
              <p:cNvSpPr>
                <a:spLocks noChangeArrowheads="1"/>
              </p:cNvSpPr>
              <p:nvPr/>
            </p:nvSpPr>
            <p:spPr bwMode="auto">
              <a:xfrm>
                <a:off x="10207626" y="5305425"/>
                <a:ext cx="1014413" cy="163513"/>
              </a:xfrm>
              <a:prstGeom prst="rect">
                <a:avLst/>
              </a:prstGeom>
              <a:solidFill>
                <a:srgbClr val="00205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3234" tIns="46616" rIns="93234" bIns="46616" numCol="1" anchor="t" anchorCtr="0" compatLnSpc="1">
                <a:prstTxWarp prst="textNoShape">
                  <a:avLst/>
                </a:prstTxWarp>
              </a:bodyPr>
              <a:lstStyle/>
              <a:p>
                <a:pPr defTabSz="932357">
                  <a:defRPr/>
                </a:pPr>
                <a:endParaRPr lang="en-US" sz="1836" kern="0" dirty="0">
                  <a:solidFill>
                    <a:prstClr val="black"/>
                  </a:solidFill>
                  <a:latin typeface="Segoe UI"/>
                </a:endParaRPr>
              </a:p>
            </p:txBody>
          </p:sp>
          <p:sp>
            <p:nvSpPr>
              <p:cNvPr id="357" name="Rectangle 29"/>
              <p:cNvSpPr>
                <a:spLocks noChangeArrowheads="1"/>
              </p:cNvSpPr>
              <p:nvPr/>
            </p:nvSpPr>
            <p:spPr bwMode="auto">
              <a:xfrm>
                <a:off x="10207626" y="5588000"/>
                <a:ext cx="1014413" cy="163513"/>
              </a:xfrm>
              <a:prstGeom prst="rect">
                <a:avLst/>
              </a:prstGeom>
              <a:solidFill>
                <a:srgbClr val="00205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3234" tIns="46616" rIns="93234" bIns="46616" numCol="1" anchor="t" anchorCtr="0" compatLnSpc="1">
                <a:prstTxWarp prst="textNoShape">
                  <a:avLst/>
                </a:prstTxWarp>
              </a:bodyPr>
              <a:lstStyle/>
              <a:p>
                <a:pPr defTabSz="932357">
                  <a:defRPr/>
                </a:pPr>
                <a:endParaRPr lang="en-US" sz="1836" kern="0" dirty="0">
                  <a:solidFill>
                    <a:prstClr val="black"/>
                  </a:solidFill>
                  <a:latin typeface="Segoe UI"/>
                </a:endParaRPr>
              </a:p>
            </p:txBody>
          </p:sp>
          <p:sp>
            <p:nvSpPr>
              <p:cNvPr id="358" name="Rectangle 30"/>
              <p:cNvSpPr>
                <a:spLocks noChangeArrowheads="1"/>
              </p:cNvSpPr>
              <p:nvPr/>
            </p:nvSpPr>
            <p:spPr bwMode="auto">
              <a:xfrm>
                <a:off x="10207626" y="5870575"/>
                <a:ext cx="1014413" cy="161925"/>
              </a:xfrm>
              <a:prstGeom prst="rect">
                <a:avLst/>
              </a:prstGeom>
              <a:solidFill>
                <a:srgbClr val="00205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3234" tIns="46616" rIns="93234" bIns="46616" numCol="1" anchor="t" anchorCtr="0" compatLnSpc="1">
                <a:prstTxWarp prst="textNoShape">
                  <a:avLst/>
                </a:prstTxWarp>
              </a:bodyPr>
              <a:lstStyle/>
              <a:p>
                <a:pPr defTabSz="932357">
                  <a:defRPr/>
                </a:pPr>
                <a:endParaRPr lang="en-US" sz="1836" kern="0" dirty="0">
                  <a:solidFill>
                    <a:prstClr val="black"/>
                  </a:solidFill>
                  <a:latin typeface="Segoe UI"/>
                </a:endParaRPr>
              </a:p>
            </p:txBody>
          </p:sp>
          <p:sp>
            <p:nvSpPr>
              <p:cNvPr id="359" name="Rectangle 31"/>
              <p:cNvSpPr>
                <a:spLocks noChangeArrowheads="1"/>
              </p:cNvSpPr>
              <p:nvPr/>
            </p:nvSpPr>
            <p:spPr bwMode="auto">
              <a:xfrm>
                <a:off x="10207626" y="6153150"/>
                <a:ext cx="1014413" cy="161925"/>
              </a:xfrm>
              <a:prstGeom prst="rect">
                <a:avLst/>
              </a:prstGeom>
              <a:solidFill>
                <a:srgbClr val="00205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3234" tIns="46616" rIns="93234" bIns="46616" numCol="1" anchor="t" anchorCtr="0" compatLnSpc="1">
                <a:prstTxWarp prst="textNoShape">
                  <a:avLst/>
                </a:prstTxWarp>
              </a:bodyPr>
              <a:lstStyle/>
              <a:p>
                <a:pPr defTabSz="932357">
                  <a:defRPr/>
                </a:pPr>
                <a:endParaRPr lang="en-US" sz="1836" kern="0" dirty="0">
                  <a:solidFill>
                    <a:prstClr val="black"/>
                  </a:solidFill>
                  <a:latin typeface="Segoe UI"/>
                </a:endParaRPr>
              </a:p>
            </p:txBody>
          </p:sp>
          <p:sp>
            <p:nvSpPr>
              <p:cNvPr id="360" name="Rectangle 32"/>
              <p:cNvSpPr>
                <a:spLocks noChangeArrowheads="1"/>
              </p:cNvSpPr>
              <p:nvPr/>
            </p:nvSpPr>
            <p:spPr bwMode="auto">
              <a:xfrm>
                <a:off x="10207626" y="4741863"/>
                <a:ext cx="1014413" cy="161925"/>
              </a:xfrm>
              <a:prstGeom prst="rect">
                <a:avLst/>
              </a:prstGeom>
              <a:solidFill>
                <a:srgbClr val="00205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3234" tIns="46616" rIns="93234" bIns="46616" numCol="1" anchor="t" anchorCtr="0" compatLnSpc="1">
                <a:prstTxWarp prst="textNoShape">
                  <a:avLst/>
                </a:prstTxWarp>
              </a:bodyPr>
              <a:lstStyle/>
              <a:p>
                <a:pPr defTabSz="932357">
                  <a:defRPr/>
                </a:pPr>
                <a:endParaRPr lang="en-US" sz="1836" kern="0" dirty="0">
                  <a:solidFill>
                    <a:prstClr val="black"/>
                  </a:solidFill>
                  <a:latin typeface="Segoe UI"/>
                </a:endParaRPr>
              </a:p>
            </p:txBody>
          </p:sp>
          <p:sp>
            <p:nvSpPr>
              <p:cNvPr id="361" name="Rectangle 33"/>
              <p:cNvSpPr>
                <a:spLocks noChangeArrowheads="1"/>
              </p:cNvSpPr>
              <p:nvPr/>
            </p:nvSpPr>
            <p:spPr bwMode="auto">
              <a:xfrm>
                <a:off x="10207626" y="5024438"/>
                <a:ext cx="1014413" cy="161925"/>
              </a:xfrm>
              <a:prstGeom prst="rect">
                <a:avLst/>
              </a:prstGeom>
              <a:solidFill>
                <a:srgbClr val="00205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3234" tIns="46616" rIns="93234" bIns="46616" numCol="1" anchor="t" anchorCtr="0" compatLnSpc="1">
                <a:prstTxWarp prst="textNoShape">
                  <a:avLst/>
                </a:prstTxWarp>
              </a:bodyPr>
              <a:lstStyle/>
              <a:p>
                <a:pPr defTabSz="932357">
                  <a:defRPr/>
                </a:pPr>
                <a:endParaRPr lang="en-US" sz="1836" kern="0" dirty="0">
                  <a:solidFill>
                    <a:prstClr val="black"/>
                  </a:solidFill>
                  <a:latin typeface="Segoe UI"/>
                </a:endParaRPr>
              </a:p>
            </p:txBody>
          </p:sp>
          <p:sp>
            <p:nvSpPr>
              <p:cNvPr id="362" name="Rectangle 52"/>
              <p:cNvSpPr>
                <a:spLocks noChangeArrowheads="1"/>
              </p:cNvSpPr>
              <p:nvPr/>
            </p:nvSpPr>
            <p:spPr bwMode="auto">
              <a:xfrm>
                <a:off x="10018713" y="4489450"/>
                <a:ext cx="1382713" cy="47625"/>
              </a:xfrm>
              <a:prstGeom prst="rect">
                <a:avLst/>
              </a:prstGeom>
              <a:solidFill>
                <a:srgbClr val="00205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3234" tIns="46616" rIns="93234" bIns="46616" numCol="1" anchor="t" anchorCtr="0" compatLnSpc="1">
                <a:prstTxWarp prst="textNoShape">
                  <a:avLst/>
                </a:prstTxWarp>
              </a:bodyPr>
              <a:lstStyle/>
              <a:p>
                <a:pPr defTabSz="932357">
                  <a:defRPr/>
                </a:pPr>
                <a:endParaRPr lang="en-US" sz="1836" kern="0" dirty="0">
                  <a:solidFill>
                    <a:prstClr val="black"/>
                  </a:solidFill>
                  <a:latin typeface="Segoe UI"/>
                </a:endParaRPr>
              </a:p>
            </p:txBody>
          </p:sp>
        </p:grpSp>
        <p:grpSp>
          <p:nvGrpSpPr>
            <p:cNvPr id="364" name="Group 363"/>
            <p:cNvGrpSpPr/>
            <p:nvPr/>
          </p:nvGrpSpPr>
          <p:grpSpPr>
            <a:xfrm>
              <a:off x="5273761" y="2339226"/>
              <a:ext cx="265128" cy="271932"/>
              <a:chOff x="3398763" y="2179563"/>
              <a:chExt cx="232589" cy="232589"/>
            </a:xfrm>
          </p:grpSpPr>
          <p:sp>
            <p:nvSpPr>
              <p:cNvPr id="365" name="Oval 364"/>
              <p:cNvSpPr/>
              <p:nvPr/>
            </p:nvSpPr>
            <p:spPr>
              <a:xfrm>
                <a:off x="3398763" y="2179563"/>
                <a:ext cx="232589" cy="232589"/>
              </a:xfrm>
              <a:prstGeom prst="ellipse">
                <a:avLst/>
              </a:prstGeom>
              <a:solidFill>
                <a:srgbClr val="00205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932502"/>
                <a:endParaRPr lang="en-US" sz="1836">
                  <a:solidFill>
                    <a:srgbClr val="FFFFFF"/>
                  </a:solidFill>
                  <a:latin typeface="Segoe UI"/>
                </a:endParaRPr>
              </a:p>
            </p:txBody>
          </p:sp>
          <p:pic>
            <p:nvPicPr>
              <p:cNvPr id="366" name="Picture 17" descr="Shield 512x512.png"/>
              <p:cNvPicPr>
                <a:picLocks noChangeAspect="1"/>
              </p:cNvPicPr>
              <p:nvPr/>
            </p:nvPicPr>
            <p:blipFill>
              <a:blip r:embed="rId3">
                <a:extLst>
                  <a:ext uri="{BEBA8EAE-BF5A-486C-A8C5-ECC9F3942E4B}">
                    <a14:imgProps xmlns:a14="http://schemas.microsoft.com/office/drawing/2010/main">
                      <a14:imgLayer r:embed="rId4">
                        <a14:imgEffect>
                          <a14:saturation sat="101000"/>
                        </a14:imgEffect>
                      </a14:imgLayer>
                    </a14:imgProps>
                  </a:ext>
                  <a:ext uri="{28A0092B-C50C-407E-A947-70E740481C1C}">
                    <a14:useLocalDpi xmlns:a14="http://schemas.microsoft.com/office/drawing/2010/main" val="0"/>
                  </a:ext>
                </a:extLst>
              </a:blip>
              <a:srcRect/>
              <a:stretch>
                <a:fillRect/>
              </a:stretch>
            </p:blipFill>
            <p:spPr bwMode="auto">
              <a:xfrm>
                <a:off x="3416810" y="2199707"/>
                <a:ext cx="193708" cy="193708"/>
              </a:xfrm>
              <a:prstGeom prst="rect">
                <a:avLst/>
              </a:prstGeom>
              <a:noFill/>
              <a:ln>
                <a:noFill/>
              </a:ln>
              <a:effectLst>
                <a:outerShdw dist="35921" dir="2700000" sx="1000" sy="1000" algn="ctr" rotWithShape="0">
                  <a:schemeClr val="bg1"/>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type="none" w="med" len="med"/>
                    <a:tailEnd type="none" w="med" len="med"/>
                  </a14:hiddenLine>
                </a:ext>
              </a:extLst>
            </p:spPr>
          </p:pic>
        </p:grpSp>
      </p:grpSp>
      <p:sp>
        <p:nvSpPr>
          <p:cNvPr id="371" name="Rounded Rectangle 69"/>
          <p:cNvSpPr/>
          <p:nvPr/>
        </p:nvSpPr>
        <p:spPr>
          <a:xfrm>
            <a:off x="3623843" y="2188163"/>
            <a:ext cx="1144677" cy="792409"/>
          </a:xfrm>
          <a:prstGeom prst="roundRect">
            <a:avLst>
              <a:gd name="adj" fmla="val 0"/>
            </a:avLst>
          </a:prstGeom>
          <a:noFill/>
          <a:ln w="28575" cap="rnd">
            <a:solidFill>
              <a:srgbClr val="0078D7"/>
            </a:solidFill>
            <a:prstDash val="sysDot"/>
            <a:round/>
          </a:ln>
        </p:spPr>
        <p:style>
          <a:lnRef idx="2">
            <a:schemeClr val="accent1">
              <a:shade val="50000"/>
            </a:schemeClr>
          </a:lnRef>
          <a:fillRef idx="1">
            <a:schemeClr val="accent1"/>
          </a:fillRef>
          <a:effectRef idx="0">
            <a:schemeClr val="accent1"/>
          </a:effectRef>
          <a:fontRef idx="minor">
            <a:schemeClr val="lt1"/>
          </a:fontRef>
        </p:style>
        <p:txBody>
          <a:bodyPr rtlCol="0" anchor="t"/>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defTabSz="914165"/>
            <a:r>
              <a:rPr lang="en-US" sz="1428" dirty="0">
                <a:solidFill>
                  <a:srgbClr val="0078D7"/>
                </a:solidFill>
              </a:rPr>
              <a:t>Guest VM</a:t>
            </a:r>
          </a:p>
        </p:txBody>
      </p:sp>
      <p:grpSp>
        <p:nvGrpSpPr>
          <p:cNvPr id="373" name="Group 372"/>
          <p:cNvGrpSpPr/>
          <p:nvPr/>
        </p:nvGrpSpPr>
        <p:grpSpPr>
          <a:xfrm>
            <a:off x="2667780" y="2499721"/>
            <a:ext cx="566083" cy="406164"/>
            <a:chOff x="5049321" y="2259894"/>
            <a:chExt cx="489568" cy="351264"/>
          </a:xfrm>
        </p:grpSpPr>
        <p:grpSp>
          <p:nvGrpSpPr>
            <p:cNvPr id="375" name="Group 374"/>
            <p:cNvGrpSpPr/>
            <p:nvPr/>
          </p:nvGrpSpPr>
          <p:grpSpPr>
            <a:xfrm>
              <a:off x="5049321" y="2259894"/>
              <a:ext cx="329189" cy="348050"/>
              <a:chOff x="10018713" y="4489450"/>
              <a:chExt cx="1382713" cy="2244726"/>
            </a:xfrm>
          </p:grpSpPr>
          <p:sp>
            <p:nvSpPr>
              <p:cNvPr id="379" name="Rectangle 23"/>
              <p:cNvSpPr>
                <a:spLocks noChangeArrowheads="1"/>
              </p:cNvSpPr>
              <p:nvPr/>
            </p:nvSpPr>
            <p:spPr bwMode="auto">
              <a:xfrm>
                <a:off x="10083801" y="4514850"/>
                <a:ext cx="1254125" cy="2219325"/>
              </a:xfrm>
              <a:prstGeom prst="rect">
                <a:avLst/>
              </a:prstGeom>
              <a:solidFill>
                <a:srgbClr val="00BCF2"/>
              </a:solidFill>
              <a:ln w="9525">
                <a:solidFill>
                  <a:srgbClr val="000000"/>
                </a:solidFill>
                <a:miter lim="800000"/>
                <a:headEnd/>
                <a:tailEnd/>
              </a:ln>
              <a:extLst/>
            </p:spPr>
            <p:txBody>
              <a:bodyPr vert="horz" wrap="square" lIns="93234" tIns="46616" rIns="93234" bIns="46616" numCol="1" anchor="t" anchorCtr="0" compatLnSpc="1">
                <a:prstTxWarp prst="textNoShape">
                  <a:avLst/>
                </a:prstTxWarp>
              </a:bodyPr>
              <a:lstStyle/>
              <a:p>
                <a:pPr defTabSz="932357">
                  <a:defRPr/>
                </a:pPr>
                <a:endParaRPr lang="en-US" sz="1836" kern="0" dirty="0">
                  <a:solidFill>
                    <a:prstClr val="black"/>
                  </a:solidFill>
                  <a:latin typeface="Segoe UI"/>
                </a:endParaRPr>
              </a:p>
            </p:txBody>
          </p:sp>
          <p:sp>
            <p:nvSpPr>
              <p:cNvPr id="380" name="Rectangle 24"/>
              <p:cNvSpPr>
                <a:spLocks noChangeArrowheads="1"/>
              </p:cNvSpPr>
              <p:nvPr/>
            </p:nvSpPr>
            <p:spPr bwMode="auto">
              <a:xfrm>
                <a:off x="10774363" y="6418263"/>
                <a:ext cx="161925" cy="315913"/>
              </a:xfrm>
              <a:prstGeom prst="rect">
                <a:avLst/>
              </a:prstGeom>
              <a:solidFill>
                <a:srgbClr val="00205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3234" tIns="46616" rIns="93234" bIns="46616" numCol="1" anchor="t" anchorCtr="0" compatLnSpc="1">
                <a:prstTxWarp prst="textNoShape">
                  <a:avLst/>
                </a:prstTxWarp>
              </a:bodyPr>
              <a:lstStyle/>
              <a:p>
                <a:pPr defTabSz="932357">
                  <a:defRPr/>
                </a:pPr>
                <a:endParaRPr lang="en-US" sz="1836" kern="0" dirty="0">
                  <a:solidFill>
                    <a:prstClr val="black"/>
                  </a:solidFill>
                  <a:latin typeface="Segoe UI"/>
                </a:endParaRPr>
              </a:p>
            </p:txBody>
          </p:sp>
          <p:sp>
            <p:nvSpPr>
              <p:cNvPr id="381" name="Rectangle 27"/>
              <p:cNvSpPr>
                <a:spLocks noChangeArrowheads="1"/>
              </p:cNvSpPr>
              <p:nvPr/>
            </p:nvSpPr>
            <p:spPr bwMode="auto">
              <a:xfrm>
                <a:off x="10488613" y="6418263"/>
                <a:ext cx="165100" cy="315913"/>
              </a:xfrm>
              <a:prstGeom prst="rect">
                <a:avLst/>
              </a:prstGeom>
              <a:solidFill>
                <a:srgbClr val="00205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3234" tIns="46616" rIns="93234" bIns="46616" numCol="1" anchor="t" anchorCtr="0" compatLnSpc="1">
                <a:prstTxWarp prst="textNoShape">
                  <a:avLst/>
                </a:prstTxWarp>
              </a:bodyPr>
              <a:lstStyle/>
              <a:p>
                <a:pPr defTabSz="932357">
                  <a:defRPr/>
                </a:pPr>
                <a:endParaRPr lang="en-US" sz="1836" kern="0" dirty="0">
                  <a:solidFill>
                    <a:prstClr val="black"/>
                  </a:solidFill>
                  <a:latin typeface="Segoe UI"/>
                </a:endParaRPr>
              </a:p>
            </p:txBody>
          </p:sp>
          <p:sp>
            <p:nvSpPr>
              <p:cNvPr id="382" name="Rectangle 28"/>
              <p:cNvSpPr>
                <a:spLocks noChangeArrowheads="1"/>
              </p:cNvSpPr>
              <p:nvPr/>
            </p:nvSpPr>
            <p:spPr bwMode="auto">
              <a:xfrm>
                <a:off x="10207626" y="5305425"/>
                <a:ext cx="1014413" cy="163513"/>
              </a:xfrm>
              <a:prstGeom prst="rect">
                <a:avLst/>
              </a:prstGeom>
              <a:solidFill>
                <a:srgbClr val="00205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3234" tIns="46616" rIns="93234" bIns="46616" numCol="1" anchor="t" anchorCtr="0" compatLnSpc="1">
                <a:prstTxWarp prst="textNoShape">
                  <a:avLst/>
                </a:prstTxWarp>
              </a:bodyPr>
              <a:lstStyle/>
              <a:p>
                <a:pPr defTabSz="932357">
                  <a:defRPr/>
                </a:pPr>
                <a:endParaRPr lang="en-US" sz="1836" kern="0" dirty="0">
                  <a:solidFill>
                    <a:prstClr val="black"/>
                  </a:solidFill>
                  <a:latin typeface="Segoe UI"/>
                </a:endParaRPr>
              </a:p>
            </p:txBody>
          </p:sp>
          <p:sp>
            <p:nvSpPr>
              <p:cNvPr id="383" name="Rectangle 29"/>
              <p:cNvSpPr>
                <a:spLocks noChangeArrowheads="1"/>
              </p:cNvSpPr>
              <p:nvPr/>
            </p:nvSpPr>
            <p:spPr bwMode="auto">
              <a:xfrm>
                <a:off x="10207626" y="5588000"/>
                <a:ext cx="1014413" cy="163513"/>
              </a:xfrm>
              <a:prstGeom prst="rect">
                <a:avLst/>
              </a:prstGeom>
              <a:solidFill>
                <a:srgbClr val="00205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3234" tIns="46616" rIns="93234" bIns="46616" numCol="1" anchor="t" anchorCtr="0" compatLnSpc="1">
                <a:prstTxWarp prst="textNoShape">
                  <a:avLst/>
                </a:prstTxWarp>
              </a:bodyPr>
              <a:lstStyle/>
              <a:p>
                <a:pPr defTabSz="932357">
                  <a:defRPr/>
                </a:pPr>
                <a:endParaRPr lang="en-US" sz="1836" kern="0" dirty="0">
                  <a:solidFill>
                    <a:prstClr val="black"/>
                  </a:solidFill>
                  <a:latin typeface="Segoe UI"/>
                </a:endParaRPr>
              </a:p>
            </p:txBody>
          </p:sp>
          <p:sp>
            <p:nvSpPr>
              <p:cNvPr id="384" name="Rectangle 30"/>
              <p:cNvSpPr>
                <a:spLocks noChangeArrowheads="1"/>
              </p:cNvSpPr>
              <p:nvPr/>
            </p:nvSpPr>
            <p:spPr bwMode="auto">
              <a:xfrm>
                <a:off x="10207626" y="5870575"/>
                <a:ext cx="1014413" cy="161925"/>
              </a:xfrm>
              <a:prstGeom prst="rect">
                <a:avLst/>
              </a:prstGeom>
              <a:solidFill>
                <a:srgbClr val="00205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3234" tIns="46616" rIns="93234" bIns="46616" numCol="1" anchor="t" anchorCtr="0" compatLnSpc="1">
                <a:prstTxWarp prst="textNoShape">
                  <a:avLst/>
                </a:prstTxWarp>
              </a:bodyPr>
              <a:lstStyle/>
              <a:p>
                <a:pPr defTabSz="932357">
                  <a:defRPr/>
                </a:pPr>
                <a:endParaRPr lang="en-US" sz="1836" kern="0" dirty="0">
                  <a:solidFill>
                    <a:prstClr val="black"/>
                  </a:solidFill>
                  <a:latin typeface="Segoe UI"/>
                </a:endParaRPr>
              </a:p>
            </p:txBody>
          </p:sp>
          <p:sp>
            <p:nvSpPr>
              <p:cNvPr id="385" name="Rectangle 31"/>
              <p:cNvSpPr>
                <a:spLocks noChangeArrowheads="1"/>
              </p:cNvSpPr>
              <p:nvPr/>
            </p:nvSpPr>
            <p:spPr bwMode="auto">
              <a:xfrm>
                <a:off x="10207626" y="6153150"/>
                <a:ext cx="1014413" cy="161925"/>
              </a:xfrm>
              <a:prstGeom prst="rect">
                <a:avLst/>
              </a:prstGeom>
              <a:solidFill>
                <a:srgbClr val="00205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3234" tIns="46616" rIns="93234" bIns="46616" numCol="1" anchor="t" anchorCtr="0" compatLnSpc="1">
                <a:prstTxWarp prst="textNoShape">
                  <a:avLst/>
                </a:prstTxWarp>
              </a:bodyPr>
              <a:lstStyle/>
              <a:p>
                <a:pPr defTabSz="932357">
                  <a:defRPr/>
                </a:pPr>
                <a:endParaRPr lang="en-US" sz="1836" kern="0" dirty="0">
                  <a:solidFill>
                    <a:prstClr val="black"/>
                  </a:solidFill>
                  <a:latin typeface="Segoe UI"/>
                </a:endParaRPr>
              </a:p>
            </p:txBody>
          </p:sp>
          <p:sp>
            <p:nvSpPr>
              <p:cNvPr id="386" name="Rectangle 32"/>
              <p:cNvSpPr>
                <a:spLocks noChangeArrowheads="1"/>
              </p:cNvSpPr>
              <p:nvPr/>
            </p:nvSpPr>
            <p:spPr bwMode="auto">
              <a:xfrm>
                <a:off x="10207626" y="4741863"/>
                <a:ext cx="1014413" cy="161925"/>
              </a:xfrm>
              <a:prstGeom prst="rect">
                <a:avLst/>
              </a:prstGeom>
              <a:solidFill>
                <a:srgbClr val="00205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3234" tIns="46616" rIns="93234" bIns="46616" numCol="1" anchor="t" anchorCtr="0" compatLnSpc="1">
                <a:prstTxWarp prst="textNoShape">
                  <a:avLst/>
                </a:prstTxWarp>
              </a:bodyPr>
              <a:lstStyle/>
              <a:p>
                <a:pPr defTabSz="932357">
                  <a:defRPr/>
                </a:pPr>
                <a:endParaRPr lang="en-US" sz="1836" kern="0" dirty="0">
                  <a:solidFill>
                    <a:prstClr val="black"/>
                  </a:solidFill>
                  <a:latin typeface="Segoe UI"/>
                </a:endParaRPr>
              </a:p>
            </p:txBody>
          </p:sp>
          <p:sp>
            <p:nvSpPr>
              <p:cNvPr id="387" name="Rectangle 33"/>
              <p:cNvSpPr>
                <a:spLocks noChangeArrowheads="1"/>
              </p:cNvSpPr>
              <p:nvPr/>
            </p:nvSpPr>
            <p:spPr bwMode="auto">
              <a:xfrm>
                <a:off x="10207626" y="5024438"/>
                <a:ext cx="1014413" cy="161925"/>
              </a:xfrm>
              <a:prstGeom prst="rect">
                <a:avLst/>
              </a:prstGeom>
              <a:solidFill>
                <a:srgbClr val="00205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3234" tIns="46616" rIns="93234" bIns="46616" numCol="1" anchor="t" anchorCtr="0" compatLnSpc="1">
                <a:prstTxWarp prst="textNoShape">
                  <a:avLst/>
                </a:prstTxWarp>
              </a:bodyPr>
              <a:lstStyle/>
              <a:p>
                <a:pPr defTabSz="932357">
                  <a:defRPr/>
                </a:pPr>
                <a:endParaRPr lang="en-US" sz="1836" kern="0" dirty="0">
                  <a:solidFill>
                    <a:prstClr val="black"/>
                  </a:solidFill>
                  <a:latin typeface="Segoe UI"/>
                </a:endParaRPr>
              </a:p>
            </p:txBody>
          </p:sp>
          <p:sp>
            <p:nvSpPr>
              <p:cNvPr id="388" name="Rectangle 52"/>
              <p:cNvSpPr>
                <a:spLocks noChangeArrowheads="1"/>
              </p:cNvSpPr>
              <p:nvPr/>
            </p:nvSpPr>
            <p:spPr bwMode="auto">
              <a:xfrm>
                <a:off x="10018713" y="4489450"/>
                <a:ext cx="1382713" cy="47625"/>
              </a:xfrm>
              <a:prstGeom prst="rect">
                <a:avLst/>
              </a:prstGeom>
              <a:solidFill>
                <a:srgbClr val="00205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3234" tIns="46616" rIns="93234" bIns="46616" numCol="1" anchor="t" anchorCtr="0" compatLnSpc="1">
                <a:prstTxWarp prst="textNoShape">
                  <a:avLst/>
                </a:prstTxWarp>
              </a:bodyPr>
              <a:lstStyle/>
              <a:p>
                <a:pPr defTabSz="932357">
                  <a:defRPr/>
                </a:pPr>
                <a:endParaRPr lang="en-US" sz="1836" kern="0" dirty="0">
                  <a:solidFill>
                    <a:prstClr val="black"/>
                  </a:solidFill>
                  <a:latin typeface="Segoe UI"/>
                </a:endParaRPr>
              </a:p>
            </p:txBody>
          </p:sp>
        </p:grpSp>
        <p:grpSp>
          <p:nvGrpSpPr>
            <p:cNvPr id="376" name="Group 375"/>
            <p:cNvGrpSpPr/>
            <p:nvPr/>
          </p:nvGrpSpPr>
          <p:grpSpPr>
            <a:xfrm>
              <a:off x="5273761" y="2339226"/>
              <a:ext cx="265128" cy="271932"/>
              <a:chOff x="3398763" y="2179563"/>
              <a:chExt cx="232589" cy="232589"/>
            </a:xfrm>
          </p:grpSpPr>
          <p:sp>
            <p:nvSpPr>
              <p:cNvPr id="377" name="Oval 376"/>
              <p:cNvSpPr/>
              <p:nvPr/>
            </p:nvSpPr>
            <p:spPr>
              <a:xfrm>
                <a:off x="3398763" y="2179563"/>
                <a:ext cx="232589" cy="232589"/>
              </a:xfrm>
              <a:prstGeom prst="ellipse">
                <a:avLst/>
              </a:prstGeom>
              <a:solidFill>
                <a:srgbClr val="00205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932502"/>
                <a:endParaRPr lang="en-US" sz="1836">
                  <a:solidFill>
                    <a:srgbClr val="FFFFFF"/>
                  </a:solidFill>
                  <a:latin typeface="Segoe UI"/>
                </a:endParaRPr>
              </a:p>
            </p:txBody>
          </p:sp>
          <p:pic>
            <p:nvPicPr>
              <p:cNvPr id="378" name="Picture 17" descr="Shield 512x512.png"/>
              <p:cNvPicPr>
                <a:picLocks noChangeAspect="1"/>
              </p:cNvPicPr>
              <p:nvPr/>
            </p:nvPicPr>
            <p:blipFill>
              <a:blip r:embed="rId3">
                <a:extLst>
                  <a:ext uri="{BEBA8EAE-BF5A-486C-A8C5-ECC9F3942E4B}">
                    <a14:imgProps xmlns:a14="http://schemas.microsoft.com/office/drawing/2010/main">
                      <a14:imgLayer r:embed="rId4">
                        <a14:imgEffect>
                          <a14:saturation sat="101000"/>
                        </a14:imgEffect>
                      </a14:imgLayer>
                    </a14:imgProps>
                  </a:ext>
                  <a:ext uri="{28A0092B-C50C-407E-A947-70E740481C1C}">
                    <a14:useLocalDpi xmlns:a14="http://schemas.microsoft.com/office/drawing/2010/main" val="0"/>
                  </a:ext>
                </a:extLst>
              </a:blip>
              <a:srcRect/>
              <a:stretch>
                <a:fillRect/>
              </a:stretch>
            </p:blipFill>
            <p:spPr bwMode="auto">
              <a:xfrm>
                <a:off x="3416810" y="2199707"/>
                <a:ext cx="193708" cy="193708"/>
              </a:xfrm>
              <a:prstGeom prst="rect">
                <a:avLst/>
              </a:prstGeom>
              <a:noFill/>
              <a:ln>
                <a:noFill/>
              </a:ln>
              <a:effectLst>
                <a:outerShdw dist="35921" dir="2700000" sx="1000" sy="1000" algn="ctr" rotWithShape="0">
                  <a:schemeClr val="bg1"/>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type="none" w="med" len="med"/>
                    <a:tailEnd type="none" w="med" len="med"/>
                  </a14:hiddenLine>
                </a:ext>
              </a:extLst>
            </p:spPr>
          </p:pic>
        </p:grpSp>
      </p:grpSp>
      <p:sp>
        <p:nvSpPr>
          <p:cNvPr id="374" name="Rounded Rectangle 69"/>
          <p:cNvSpPr/>
          <p:nvPr/>
        </p:nvSpPr>
        <p:spPr>
          <a:xfrm>
            <a:off x="2386424" y="2188163"/>
            <a:ext cx="1144677" cy="792409"/>
          </a:xfrm>
          <a:prstGeom prst="roundRect">
            <a:avLst>
              <a:gd name="adj" fmla="val 0"/>
            </a:avLst>
          </a:prstGeom>
          <a:noFill/>
          <a:ln w="28575" cap="rnd">
            <a:solidFill>
              <a:srgbClr val="00BCF2"/>
            </a:solidFill>
            <a:prstDash val="sysDot"/>
            <a:round/>
          </a:ln>
        </p:spPr>
        <p:style>
          <a:lnRef idx="2">
            <a:schemeClr val="accent1">
              <a:shade val="50000"/>
            </a:schemeClr>
          </a:lnRef>
          <a:fillRef idx="1">
            <a:schemeClr val="accent1"/>
          </a:fillRef>
          <a:effectRef idx="0">
            <a:schemeClr val="accent1"/>
          </a:effectRef>
          <a:fontRef idx="minor">
            <a:schemeClr val="lt1"/>
          </a:fontRef>
        </p:style>
        <p:txBody>
          <a:bodyPr rtlCol="0" anchor="t"/>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defTabSz="914165"/>
            <a:r>
              <a:rPr lang="en-US" sz="1428" dirty="0">
                <a:solidFill>
                  <a:srgbClr val="00BCF2"/>
                </a:solidFill>
              </a:rPr>
              <a:t>Guest VM</a:t>
            </a:r>
          </a:p>
        </p:txBody>
      </p:sp>
      <p:grpSp>
        <p:nvGrpSpPr>
          <p:cNvPr id="392" name="Group 391"/>
          <p:cNvGrpSpPr/>
          <p:nvPr/>
        </p:nvGrpSpPr>
        <p:grpSpPr>
          <a:xfrm>
            <a:off x="5144104" y="2508260"/>
            <a:ext cx="380639" cy="402447"/>
            <a:chOff x="10018713" y="4489450"/>
            <a:chExt cx="1382713" cy="2244726"/>
          </a:xfrm>
        </p:grpSpPr>
        <p:sp>
          <p:nvSpPr>
            <p:cNvPr id="396" name="Rectangle 23"/>
            <p:cNvSpPr>
              <a:spLocks noChangeArrowheads="1"/>
            </p:cNvSpPr>
            <p:nvPr/>
          </p:nvSpPr>
          <p:spPr bwMode="auto">
            <a:xfrm>
              <a:off x="10083801" y="4514850"/>
              <a:ext cx="1254125" cy="2219325"/>
            </a:xfrm>
            <a:prstGeom prst="rect">
              <a:avLst/>
            </a:prstGeom>
            <a:solidFill>
              <a:srgbClr val="107C10"/>
            </a:solidFill>
            <a:ln w="9525">
              <a:solidFill>
                <a:srgbClr val="000000"/>
              </a:solidFill>
              <a:miter lim="800000"/>
              <a:headEnd/>
              <a:tailEnd/>
            </a:ln>
            <a:extLst/>
          </p:spPr>
          <p:txBody>
            <a:bodyPr vert="horz" wrap="square" lIns="93234" tIns="46616" rIns="93234" bIns="46616" numCol="1" anchor="t" anchorCtr="0" compatLnSpc="1">
              <a:prstTxWarp prst="textNoShape">
                <a:avLst/>
              </a:prstTxWarp>
            </a:bodyPr>
            <a:lstStyle/>
            <a:p>
              <a:pPr defTabSz="932357">
                <a:defRPr/>
              </a:pPr>
              <a:endParaRPr lang="en-US" sz="1836" kern="0" dirty="0">
                <a:solidFill>
                  <a:prstClr val="black"/>
                </a:solidFill>
                <a:latin typeface="Segoe UI"/>
              </a:endParaRPr>
            </a:p>
          </p:txBody>
        </p:sp>
        <p:sp>
          <p:nvSpPr>
            <p:cNvPr id="397" name="Rectangle 24"/>
            <p:cNvSpPr>
              <a:spLocks noChangeArrowheads="1"/>
            </p:cNvSpPr>
            <p:nvPr/>
          </p:nvSpPr>
          <p:spPr bwMode="auto">
            <a:xfrm>
              <a:off x="10774363" y="6418263"/>
              <a:ext cx="161925" cy="315913"/>
            </a:xfrm>
            <a:prstGeom prst="rect">
              <a:avLst/>
            </a:prstGeom>
            <a:solidFill>
              <a:srgbClr val="00205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3234" tIns="46616" rIns="93234" bIns="46616" numCol="1" anchor="t" anchorCtr="0" compatLnSpc="1">
              <a:prstTxWarp prst="textNoShape">
                <a:avLst/>
              </a:prstTxWarp>
            </a:bodyPr>
            <a:lstStyle/>
            <a:p>
              <a:pPr defTabSz="932357">
                <a:defRPr/>
              </a:pPr>
              <a:endParaRPr lang="en-US" sz="1836" kern="0" dirty="0">
                <a:solidFill>
                  <a:prstClr val="black"/>
                </a:solidFill>
                <a:latin typeface="Segoe UI"/>
              </a:endParaRPr>
            </a:p>
          </p:txBody>
        </p:sp>
        <p:sp>
          <p:nvSpPr>
            <p:cNvPr id="398" name="Rectangle 27"/>
            <p:cNvSpPr>
              <a:spLocks noChangeArrowheads="1"/>
            </p:cNvSpPr>
            <p:nvPr/>
          </p:nvSpPr>
          <p:spPr bwMode="auto">
            <a:xfrm>
              <a:off x="10488613" y="6418263"/>
              <a:ext cx="165100" cy="315913"/>
            </a:xfrm>
            <a:prstGeom prst="rect">
              <a:avLst/>
            </a:prstGeom>
            <a:solidFill>
              <a:srgbClr val="00205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3234" tIns="46616" rIns="93234" bIns="46616" numCol="1" anchor="t" anchorCtr="0" compatLnSpc="1">
              <a:prstTxWarp prst="textNoShape">
                <a:avLst/>
              </a:prstTxWarp>
            </a:bodyPr>
            <a:lstStyle/>
            <a:p>
              <a:pPr defTabSz="932357">
                <a:defRPr/>
              </a:pPr>
              <a:endParaRPr lang="en-US" sz="1836" kern="0" dirty="0">
                <a:solidFill>
                  <a:prstClr val="black"/>
                </a:solidFill>
                <a:latin typeface="Segoe UI"/>
              </a:endParaRPr>
            </a:p>
          </p:txBody>
        </p:sp>
        <p:sp>
          <p:nvSpPr>
            <p:cNvPr id="399" name="Rectangle 28"/>
            <p:cNvSpPr>
              <a:spLocks noChangeArrowheads="1"/>
            </p:cNvSpPr>
            <p:nvPr/>
          </p:nvSpPr>
          <p:spPr bwMode="auto">
            <a:xfrm>
              <a:off x="10207626" y="5305425"/>
              <a:ext cx="1014413" cy="163513"/>
            </a:xfrm>
            <a:prstGeom prst="rect">
              <a:avLst/>
            </a:prstGeom>
            <a:solidFill>
              <a:srgbClr val="00205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3234" tIns="46616" rIns="93234" bIns="46616" numCol="1" anchor="t" anchorCtr="0" compatLnSpc="1">
              <a:prstTxWarp prst="textNoShape">
                <a:avLst/>
              </a:prstTxWarp>
            </a:bodyPr>
            <a:lstStyle/>
            <a:p>
              <a:pPr defTabSz="932357">
                <a:defRPr/>
              </a:pPr>
              <a:endParaRPr lang="en-US" sz="1836" kern="0" dirty="0">
                <a:solidFill>
                  <a:prstClr val="black"/>
                </a:solidFill>
                <a:latin typeface="Segoe UI"/>
              </a:endParaRPr>
            </a:p>
          </p:txBody>
        </p:sp>
        <p:sp>
          <p:nvSpPr>
            <p:cNvPr id="400" name="Rectangle 29"/>
            <p:cNvSpPr>
              <a:spLocks noChangeArrowheads="1"/>
            </p:cNvSpPr>
            <p:nvPr/>
          </p:nvSpPr>
          <p:spPr bwMode="auto">
            <a:xfrm>
              <a:off x="10207626" y="5588000"/>
              <a:ext cx="1014413" cy="163513"/>
            </a:xfrm>
            <a:prstGeom prst="rect">
              <a:avLst/>
            </a:prstGeom>
            <a:solidFill>
              <a:srgbClr val="00205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3234" tIns="46616" rIns="93234" bIns="46616" numCol="1" anchor="t" anchorCtr="0" compatLnSpc="1">
              <a:prstTxWarp prst="textNoShape">
                <a:avLst/>
              </a:prstTxWarp>
            </a:bodyPr>
            <a:lstStyle/>
            <a:p>
              <a:pPr defTabSz="932357">
                <a:defRPr/>
              </a:pPr>
              <a:endParaRPr lang="en-US" sz="1836" kern="0" dirty="0">
                <a:solidFill>
                  <a:prstClr val="black"/>
                </a:solidFill>
                <a:latin typeface="Segoe UI"/>
              </a:endParaRPr>
            </a:p>
          </p:txBody>
        </p:sp>
        <p:sp>
          <p:nvSpPr>
            <p:cNvPr id="401" name="Rectangle 30"/>
            <p:cNvSpPr>
              <a:spLocks noChangeArrowheads="1"/>
            </p:cNvSpPr>
            <p:nvPr/>
          </p:nvSpPr>
          <p:spPr bwMode="auto">
            <a:xfrm>
              <a:off x="10207626" y="5870575"/>
              <a:ext cx="1014413" cy="161925"/>
            </a:xfrm>
            <a:prstGeom prst="rect">
              <a:avLst/>
            </a:prstGeom>
            <a:solidFill>
              <a:srgbClr val="00205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3234" tIns="46616" rIns="93234" bIns="46616" numCol="1" anchor="t" anchorCtr="0" compatLnSpc="1">
              <a:prstTxWarp prst="textNoShape">
                <a:avLst/>
              </a:prstTxWarp>
            </a:bodyPr>
            <a:lstStyle/>
            <a:p>
              <a:pPr defTabSz="932357">
                <a:defRPr/>
              </a:pPr>
              <a:endParaRPr lang="en-US" sz="1836" kern="0" dirty="0">
                <a:solidFill>
                  <a:prstClr val="black"/>
                </a:solidFill>
                <a:latin typeface="Segoe UI"/>
              </a:endParaRPr>
            </a:p>
          </p:txBody>
        </p:sp>
        <p:sp>
          <p:nvSpPr>
            <p:cNvPr id="402" name="Rectangle 31"/>
            <p:cNvSpPr>
              <a:spLocks noChangeArrowheads="1"/>
            </p:cNvSpPr>
            <p:nvPr/>
          </p:nvSpPr>
          <p:spPr bwMode="auto">
            <a:xfrm>
              <a:off x="10207626" y="6153150"/>
              <a:ext cx="1014413" cy="161925"/>
            </a:xfrm>
            <a:prstGeom prst="rect">
              <a:avLst/>
            </a:prstGeom>
            <a:solidFill>
              <a:srgbClr val="00205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3234" tIns="46616" rIns="93234" bIns="46616" numCol="1" anchor="t" anchorCtr="0" compatLnSpc="1">
              <a:prstTxWarp prst="textNoShape">
                <a:avLst/>
              </a:prstTxWarp>
            </a:bodyPr>
            <a:lstStyle/>
            <a:p>
              <a:pPr defTabSz="932357">
                <a:defRPr/>
              </a:pPr>
              <a:endParaRPr lang="en-US" sz="1836" kern="0" dirty="0">
                <a:solidFill>
                  <a:prstClr val="black"/>
                </a:solidFill>
                <a:latin typeface="Segoe UI"/>
              </a:endParaRPr>
            </a:p>
          </p:txBody>
        </p:sp>
        <p:sp>
          <p:nvSpPr>
            <p:cNvPr id="403" name="Rectangle 32"/>
            <p:cNvSpPr>
              <a:spLocks noChangeArrowheads="1"/>
            </p:cNvSpPr>
            <p:nvPr/>
          </p:nvSpPr>
          <p:spPr bwMode="auto">
            <a:xfrm>
              <a:off x="10207626" y="4741863"/>
              <a:ext cx="1014413" cy="161925"/>
            </a:xfrm>
            <a:prstGeom prst="rect">
              <a:avLst/>
            </a:prstGeom>
            <a:solidFill>
              <a:srgbClr val="00205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3234" tIns="46616" rIns="93234" bIns="46616" numCol="1" anchor="t" anchorCtr="0" compatLnSpc="1">
              <a:prstTxWarp prst="textNoShape">
                <a:avLst/>
              </a:prstTxWarp>
            </a:bodyPr>
            <a:lstStyle/>
            <a:p>
              <a:pPr defTabSz="932357">
                <a:defRPr/>
              </a:pPr>
              <a:endParaRPr lang="en-US" sz="1836" kern="0" dirty="0">
                <a:solidFill>
                  <a:prstClr val="black"/>
                </a:solidFill>
                <a:latin typeface="Segoe UI"/>
              </a:endParaRPr>
            </a:p>
          </p:txBody>
        </p:sp>
        <p:sp>
          <p:nvSpPr>
            <p:cNvPr id="404" name="Rectangle 33"/>
            <p:cNvSpPr>
              <a:spLocks noChangeArrowheads="1"/>
            </p:cNvSpPr>
            <p:nvPr/>
          </p:nvSpPr>
          <p:spPr bwMode="auto">
            <a:xfrm>
              <a:off x="10207626" y="5024438"/>
              <a:ext cx="1014413" cy="161925"/>
            </a:xfrm>
            <a:prstGeom prst="rect">
              <a:avLst/>
            </a:prstGeom>
            <a:solidFill>
              <a:srgbClr val="00205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3234" tIns="46616" rIns="93234" bIns="46616" numCol="1" anchor="t" anchorCtr="0" compatLnSpc="1">
              <a:prstTxWarp prst="textNoShape">
                <a:avLst/>
              </a:prstTxWarp>
            </a:bodyPr>
            <a:lstStyle/>
            <a:p>
              <a:pPr defTabSz="932357">
                <a:defRPr/>
              </a:pPr>
              <a:endParaRPr lang="en-US" sz="1836" kern="0" dirty="0">
                <a:solidFill>
                  <a:prstClr val="black"/>
                </a:solidFill>
                <a:latin typeface="Segoe UI"/>
              </a:endParaRPr>
            </a:p>
          </p:txBody>
        </p:sp>
        <p:sp>
          <p:nvSpPr>
            <p:cNvPr id="405" name="Rectangle 52"/>
            <p:cNvSpPr>
              <a:spLocks noChangeArrowheads="1"/>
            </p:cNvSpPr>
            <p:nvPr/>
          </p:nvSpPr>
          <p:spPr bwMode="auto">
            <a:xfrm>
              <a:off x="10018713" y="4489450"/>
              <a:ext cx="1382713" cy="47625"/>
            </a:xfrm>
            <a:prstGeom prst="rect">
              <a:avLst/>
            </a:prstGeom>
            <a:solidFill>
              <a:srgbClr val="00205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3234" tIns="46616" rIns="93234" bIns="46616" numCol="1" anchor="t" anchorCtr="0" compatLnSpc="1">
              <a:prstTxWarp prst="textNoShape">
                <a:avLst/>
              </a:prstTxWarp>
            </a:bodyPr>
            <a:lstStyle/>
            <a:p>
              <a:pPr defTabSz="932357">
                <a:defRPr/>
              </a:pPr>
              <a:endParaRPr lang="en-US" sz="1836" kern="0" dirty="0">
                <a:solidFill>
                  <a:prstClr val="black"/>
                </a:solidFill>
                <a:latin typeface="Segoe UI"/>
              </a:endParaRPr>
            </a:p>
          </p:txBody>
        </p:sp>
      </p:grpSp>
      <p:grpSp>
        <p:nvGrpSpPr>
          <p:cNvPr id="393" name="Group 392"/>
          <p:cNvGrpSpPr/>
          <p:nvPr/>
        </p:nvGrpSpPr>
        <p:grpSpPr>
          <a:xfrm>
            <a:off x="5403623" y="2599990"/>
            <a:ext cx="306565" cy="314433"/>
            <a:chOff x="3398763" y="2179563"/>
            <a:chExt cx="232589" cy="232589"/>
          </a:xfrm>
        </p:grpSpPr>
        <p:sp>
          <p:nvSpPr>
            <p:cNvPr id="394" name="Oval 393"/>
            <p:cNvSpPr/>
            <p:nvPr/>
          </p:nvSpPr>
          <p:spPr>
            <a:xfrm>
              <a:off x="3398763" y="2179563"/>
              <a:ext cx="232589" cy="232589"/>
            </a:xfrm>
            <a:prstGeom prst="ellipse">
              <a:avLst/>
            </a:prstGeom>
            <a:solidFill>
              <a:srgbClr val="00205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932502"/>
              <a:endParaRPr lang="en-US" sz="1836">
                <a:solidFill>
                  <a:srgbClr val="FFFFFF"/>
                </a:solidFill>
                <a:latin typeface="Segoe UI"/>
              </a:endParaRPr>
            </a:p>
          </p:txBody>
        </p:sp>
        <p:pic>
          <p:nvPicPr>
            <p:cNvPr id="395" name="Picture 17" descr="Shield 512x512.png"/>
            <p:cNvPicPr>
              <a:picLocks noChangeAspect="1"/>
            </p:cNvPicPr>
            <p:nvPr/>
          </p:nvPicPr>
          <p:blipFill>
            <a:blip r:embed="rId3">
              <a:extLst>
                <a:ext uri="{BEBA8EAE-BF5A-486C-A8C5-ECC9F3942E4B}">
                  <a14:imgProps xmlns:a14="http://schemas.microsoft.com/office/drawing/2010/main">
                    <a14:imgLayer r:embed="rId4">
                      <a14:imgEffect>
                        <a14:saturation sat="101000"/>
                      </a14:imgEffect>
                    </a14:imgLayer>
                  </a14:imgProps>
                </a:ext>
                <a:ext uri="{28A0092B-C50C-407E-A947-70E740481C1C}">
                  <a14:useLocalDpi xmlns:a14="http://schemas.microsoft.com/office/drawing/2010/main" val="0"/>
                </a:ext>
              </a:extLst>
            </a:blip>
            <a:srcRect/>
            <a:stretch>
              <a:fillRect/>
            </a:stretch>
          </p:blipFill>
          <p:spPr bwMode="auto">
            <a:xfrm>
              <a:off x="3416810" y="2199707"/>
              <a:ext cx="193708" cy="193708"/>
            </a:xfrm>
            <a:prstGeom prst="rect">
              <a:avLst/>
            </a:prstGeom>
            <a:noFill/>
            <a:ln>
              <a:noFill/>
            </a:ln>
            <a:effectLst>
              <a:outerShdw dist="35921" dir="2700000" sx="1000" sy="1000" algn="ctr" rotWithShape="0">
                <a:schemeClr val="bg1"/>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type="none" w="med" len="med"/>
                  <a:tailEnd type="none" w="med" len="med"/>
                </a14:hiddenLine>
              </a:ext>
            </a:extLst>
          </p:spPr>
        </p:pic>
      </p:grpSp>
      <p:sp>
        <p:nvSpPr>
          <p:cNvPr id="391" name="Rounded Rectangle 69"/>
          <p:cNvSpPr/>
          <p:nvPr/>
        </p:nvSpPr>
        <p:spPr>
          <a:xfrm>
            <a:off x="4861263" y="2188163"/>
            <a:ext cx="1144677" cy="792409"/>
          </a:xfrm>
          <a:prstGeom prst="roundRect">
            <a:avLst>
              <a:gd name="adj" fmla="val 0"/>
            </a:avLst>
          </a:prstGeom>
          <a:noFill/>
          <a:ln w="28575" cap="rnd">
            <a:solidFill>
              <a:srgbClr val="107C10"/>
            </a:solidFill>
            <a:prstDash val="sysDot"/>
            <a:round/>
          </a:ln>
        </p:spPr>
        <p:style>
          <a:lnRef idx="2">
            <a:schemeClr val="accent1">
              <a:shade val="50000"/>
            </a:schemeClr>
          </a:lnRef>
          <a:fillRef idx="1">
            <a:schemeClr val="accent1"/>
          </a:fillRef>
          <a:effectRef idx="0">
            <a:schemeClr val="accent1"/>
          </a:effectRef>
          <a:fontRef idx="minor">
            <a:schemeClr val="lt1"/>
          </a:fontRef>
        </p:style>
        <p:txBody>
          <a:bodyPr rtlCol="0" anchor="t"/>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defTabSz="914165"/>
            <a:r>
              <a:rPr lang="en-US" sz="1428" dirty="0">
                <a:solidFill>
                  <a:srgbClr val="107C10"/>
                </a:solidFill>
              </a:rPr>
              <a:t>Guest VM</a:t>
            </a:r>
          </a:p>
        </p:txBody>
      </p:sp>
      <p:sp>
        <p:nvSpPr>
          <p:cNvPr id="408" name="Rounded Rectangle 69"/>
          <p:cNvSpPr/>
          <p:nvPr/>
        </p:nvSpPr>
        <p:spPr>
          <a:xfrm>
            <a:off x="1149005" y="2188163"/>
            <a:ext cx="1144677" cy="792409"/>
          </a:xfrm>
          <a:prstGeom prst="roundRect">
            <a:avLst>
              <a:gd name="adj" fmla="val 0"/>
            </a:avLst>
          </a:prstGeom>
          <a:noFill/>
          <a:ln w="28575" cap="rnd">
            <a:solidFill>
              <a:srgbClr val="333333"/>
            </a:solidFill>
            <a:prstDash val="sysDot"/>
            <a:round/>
          </a:ln>
        </p:spPr>
        <p:style>
          <a:lnRef idx="2">
            <a:schemeClr val="accent1">
              <a:shade val="50000"/>
            </a:schemeClr>
          </a:lnRef>
          <a:fillRef idx="1">
            <a:schemeClr val="accent1"/>
          </a:fillRef>
          <a:effectRef idx="0">
            <a:schemeClr val="accent1"/>
          </a:effectRef>
          <a:fontRef idx="minor">
            <a:schemeClr val="lt1"/>
          </a:fontRef>
        </p:style>
        <p:txBody>
          <a:bodyPr rtlCol="0" anchor="t"/>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defTabSz="914165"/>
            <a:r>
              <a:rPr lang="en-US" sz="1428" dirty="0">
                <a:solidFill>
                  <a:srgbClr val="333333"/>
                </a:solidFill>
              </a:rPr>
              <a:t>Host OS</a:t>
            </a:r>
          </a:p>
        </p:txBody>
      </p:sp>
      <p:sp>
        <p:nvSpPr>
          <p:cNvPr id="423" name="Rectangle 422"/>
          <p:cNvSpPr/>
          <p:nvPr/>
        </p:nvSpPr>
        <p:spPr>
          <a:xfrm>
            <a:off x="1056960" y="3646326"/>
            <a:ext cx="5044963" cy="1472803"/>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b"/>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defTabSz="914165"/>
            <a:r>
              <a:rPr lang="en-US" sz="1428" dirty="0">
                <a:solidFill>
                  <a:srgbClr val="333333"/>
                </a:solidFill>
              </a:rPr>
              <a:t>Hyper-V Host 2</a:t>
            </a:r>
          </a:p>
        </p:txBody>
      </p:sp>
      <p:sp>
        <p:nvSpPr>
          <p:cNvPr id="424" name="Rounded Rectangle 69"/>
          <p:cNvSpPr/>
          <p:nvPr/>
        </p:nvSpPr>
        <p:spPr>
          <a:xfrm>
            <a:off x="1157846" y="4603163"/>
            <a:ext cx="4843192" cy="221976"/>
          </a:xfrm>
          <a:prstGeom prst="roundRect">
            <a:avLst>
              <a:gd name="adj" fmla="val 0"/>
            </a:avLst>
          </a:prstGeom>
          <a:solidFill>
            <a:srgbClr val="333333"/>
          </a:solidFill>
          <a:ln w="12700" cap="rnd">
            <a:noFill/>
            <a:prstDash val="solid"/>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65"/>
            <a:r>
              <a:rPr lang="en-US" sz="1224" dirty="0">
                <a:solidFill>
                  <a:srgbClr val="FFFFFF"/>
                </a:solidFill>
              </a:rPr>
              <a:t>Hypervisor</a:t>
            </a:r>
          </a:p>
        </p:txBody>
      </p:sp>
      <p:grpSp>
        <p:nvGrpSpPr>
          <p:cNvPr id="425" name="Group 424"/>
          <p:cNvGrpSpPr/>
          <p:nvPr/>
        </p:nvGrpSpPr>
        <p:grpSpPr>
          <a:xfrm>
            <a:off x="3907251" y="4054060"/>
            <a:ext cx="566083" cy="406164"/>
            <a:chOff x="5049321" y="2259894"/>
            <a:chExt cx="489568" cy="351264"/>
          </a:xfrm>
        </p:grpSpPr>
        <p:grpSp>
          <p:nvGrpSpPr>
            <p:cNvPr id="426" name="Group 425"/>
            <p:cNvGrpSpPr/>
            <p:nvPr/>
          </p:nvGrpSpPr>
          <p:grpSpPr>
            <a:xfrm>
              <a:off x="5049321" y="2259894"/>
              <a:ext cx="329189" cy="348050"/>
              <a:chOff x="10018713" y="4489450"/>
              <a:chExt cx="1382713" cy="2244726"/>
            </a:xfrm>
          </p:grpSpPr>
          <p:sp>
            <p:nvSpPr>
              <p:cNvPr id="430" name="Rectangle 23"/>
              <p:cNvSpPr>
                <a:spLocks noChangeArrowheads="1"/>
              </p:cNvSpPr>
              <p:nvPr/>
            </p:nvSpPr>
            <p:spPr bwMode="auto">
              <a:xfrm>
                <a:off x="10083801" y="4514850"/>
                <a:ext cx="1254125" cy="2219325"/>
              </a:xfrm>
              <a:prstGeom prst="rect">
                <a:avLst/>
              </a:prstGeom>
              <a:solidFill>
                <a:srgbClr val="0078D7"/>
              </a:solidFill>
              <a:ln w="9525">
                <a:solidFill>
                  <a:srgbClr val="000000"/>
                </a:solidFill>
                <a:miter lim="800000"/>
                <a:headEnd/>
                <a:tailEnd/>
              </a:ln>
              <a:extLst/>
            </p:spPr>
            <p:txBody>
              <a:bodyPr vert="horz" wrap="square" lIns="93234" tIns="46616" rIns="93234" bIns="46616" numCol="1" anchor="t" anchorCtr="0" compatLnSpc="1">
                <a:prstTxWarp prst="textNoShape">
                  <a:avLst/>
                </a:prstTxWarp>
              </a:bodyPr>
              <a:lstStyle/>
              <a:p>
                <a:pPr defTabSz="932357">
                  <a:defRPr/>
                </a:pPr>
                <a:endParaRPr lang="en-US" sz="1836" kern="0" dirty="0">
                  <a:solidFill>
                    <a:prstClr val="black"/>
                  </a:solidFill>
                  <a:latin typeface="Segoe UI"/>
                </a:endParaRPr>
              </a:p>
            </p:txBody>
          </p:sp>
          <p:sp>
            <p:nvSpPr>
              <p:cNvPr id="431" name="Rectangle 24"/>
              <p:cNvSpPr>
                <a:spLocks noChangeArrowheads="1"/>
              </p:cNvSpPr>
              <p:nvPr/>
            </p:nvSpPr>
            <p:spPr bwMode="auto">
              <a:xfrm>
                <a:off x="10774363" y="6418263"/>
                <a:ext cx="161925" cy="315913"/>
              </a:xfrm>
              <a:prstGeom prst="rect">
                <a:avLst/>
              </a:prstGeom>
              <a:solidFill>
                <a:srgbClr val="00205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3234" tIns="46616" rIns="93234" bIns="46616" numCol="1" anchor="t" anchorCtr="0" compatLnSpc="1">
                <a:prstTxWarp prst="textNoShape">
                  <a:avLst/>
                </a:prstTxWarp>
              </a:bodyPr>
              <a:lstStyle/>
              <a:p>
                <a:pPr defTabSz="932357">
                  <a:defRPr/>
                </a:pPr>
                <a:endParaRPr lang="en-US" sz="1836" kern="0" dirty="0">
                  <a:solidFill>
                    <a:prstClr val="black"/>
                  </a:solidFill>
                  <a:latin typeface="Segoe UI"/>
                </a:endParaRPr>
              </a:p>
            </p:txBody>
          </p:sp>
          <p:sp>
            <p:nvSpPr>
              <p:cNvPr id="432" name="Rectangle 27"/>
              <p:cNvSpPr>
                <a:spLocks noChangeArrowheads="1"/>
              </p:cNvSpPr>
              <p:nvPr/>
            </p:nvSpPr>
            <p:spPr bwMode="auto">
              <a:xfrm>
                <a:off x="10488613" y="6418263"/>
                <a:ext cx="165100" cy="315913"/>
              </a:xfrm>
              <a:prstGeom prst="rect">
                <a:avLst/>
              </a:prstGeom>
              <a:solidFill>
                <a:srgbClr val="00205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3234" tIns="46616" rIns="93234" bIns="46616" numCol="1" anchor="t" anchorCtr="0" compatLnSpc="1">
                <a:prstTxWarp prst="textNoShape">
                  <a:avLst/>
                </a:prstTxWarp>
              </a:bodyPr>
              <a:lstStyle/>
              <a:p>
                <a:pPr defTabSz="932357">
                  <a:defRPr/>
                </a:pPr>
                <a:endParaRPr lang="en-US" sz="1836" kern="0" dirty="0">
                  <a:solidFill>
                    <a:prstClr val="black"/>
                  </a:solidFill>
                  <a:latin typeface="Segoe UI"/>
                </a:endParaRPr>
              </a:p>
            </p:txBody>
          </p:sp>
          <p:sp>
            <p:nvSpPr>
              <p:cNvPr id="433" name="Rectangle 28"/>
              <p:cNvSpPr>
                <a:spLocks noChangeArrowheads="1"/>
              </p:cNvSpPr>
              <p:nvPr/>
            </p:nvSpPr>
            <p:spPr bwMode="auto">
              <a:xfrm>
                <a:off x="10207626" y="5305425"/>
                <a:ext cx="1014413" cy="163513"/>
              </a:xfrm>
              <a:prstGeom prst="rect">
                <a:avLst/>
              </a:prstGeom>
              <a:solidFill>
                <a:srgbClr val="00205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3234" tIns="46616" rIns="93234" bIns="46616" numCol="1" anchor="t" anchorCtr="0" compatLnSpc="1">
                <a:prstTxWarp prst="textNoShape">
                  <a:avLst/>
                </a:prstTxWarp>
              </a:bodyPr>
              <a:lstStyle/>
              <a:p>
                <a:pPr defTabSz="932357">
                  <a:defRPr/>
                </a:pPr>
                <a:endParaRPr lang="en-US" sz="1836" kern="0" dirty="0">
                  <a:solidFill>
                    <a:prstClr val="black"/>
                  </a:solidFill>
                  <a:latin typeface="Segoe UI"/>
                </a:endParaRPr>
              </a:p>
            </p:txBody>
          </p:sp>
          <p:sp>
            <p:nvSpPr>
              <p:cNvPr id="434" name="Rectangle 29"/>
              <p:cNvSpPr>
                <a:spLocks noChangeArrowheads="1"/>
              </p:cNvSpPr>
              <p:nvPr/>
            </p:nvSpPr>
            <p:spPr bwMode="auto">
              <a:xfrm>
                <a:off x="10207626" y="5588000"/>
                <a:ext cx="1014413" cy="163513"/>
              </a:xfrm>
              <a:prstGeom prst="rect">
                <a:avLst/>
              </a:prstGeom>
              <a:solidFill>
                <a:srgbClr val="00205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3234" tIns="46616" rIns="93234" bIns="46616" numCol="1" anchor="t" anchorCtr="0" compatLnSpc="1">
                <a:prstTxWarp prst="textNoShape">
                  <a:avLst/>
                </a:prstTxWarp>
              </a:bodyPr>
              <a:lstStyle/>
              <a:p>
                <a:pPr defTabSz="932357">
                  <a:defRPr/>
                </a:pPr>
                <a:endParaRPr lang="en-US" sz="1836" kern="0" dirty="0">
                  <a:solidFill>
                    <a:prstClr val="black"/>
                  </a:solidFill>
                  <a:latin typeface="Segoe UI"/>
                </a:endParaRPr>
              </a:p>
            </p:txBody>
          </p:sp>
          <p:sp>
            <p:nvSpPr>
              <p:cNvPr id="435" name="Rectangle 30"/>
              <p:cNvSpPr>
                <a:spLocks noChangeArrowheads="1"/>
              </p:cNvSpPr>
              <p:nvPr/>
            </p:nvSpPr>
            <p:spPr bwMode="auto">
              <a:xfrm>
                <a:off x="10207626" y="5870575"/>
                <a:ext cx="1014413" cy="161925"/>
              </a:xfrm>
              <a:prstGeom prst="rect">
                <a:avLst/>
              </a:prstGeom>
              <a:solidFill>
                <a:srgbClr val="00205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3234" tIns="46616" rIns="93234" bIns="46616" numCol="1" anchor="t" anchorCtr="0" compatLnSpc="1">
                <a:prstTxWarp prst="textNoShape">
                  <a:avLst/>
                </a:prstTxWarp>
              </a:bodyPr>
              <a:lstStyle/>
              <a:p>
                <a:pPr defTabSz="932357">
                  <a:defRPr/>
                </a:pPr>
                <a:endParaRPr lang="en-US" sz="1836" kern="0" dirty="0">
                  <a:solidFill>
                    <a:prstClr val="black"/>
                  </a:solidFill>
                  <a:latin typeface="Segoe UI"/>
                </a:endParaRPr>
              </a:p>
            </p:txBody>
          </p:sp>
          <p:sp>
            <p:nvSpPr>
              <p:cNvPr id="436" name="Rectangle 31"/>
              <p:cNvSpPr>
                <a:spLocks noChangeArrowheads="1"/>
              </p:cNvSpPr>
              <p:nvPr/>
            </p:nvSpPr>
            <p:spPr bwMode="auto">
              <a:xfrm>
                <a:off x="10207626" y="6153150"/>
                <a:ext cx="1014413" cy="161925"/>
              </a:xfrm>
              <a:prstGeom prst="rect">
                <a:avLst/>
              </a:prstGeom>
              <a:solidFill>
                <a:srgbClr val="00205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3234" tIns="46616" rIns="93234" bIns="46616" numCol="1" anchor="t" anchorCtr="0" compatLnSpc="1">
                <a:prstTxWarp prst="textNoShape">
                  <a:avLst/>
                </a:prstTxWarp>
              </a:bodyPr>
              <a:lstStyle/>
              <a:p>
                <a:pPr defTabSz="932357">
                  <a:defRPr/>
                </a:pPr>
                <a:endParaRPr lang="en-US" sz="1836" kern="0" dirty="0">
                  <a:solidFill>
                    <a:prstClr val="black"/>
                  </a:solidFill>
                  <a:latin typeface="Segoe UI"/>
                </a:endParaRPr>
              </a:p>
            </p:txBody>
          </p:sp>
          <p:sp>
            <p:nvSpPr>
              <p:cNvPr id="437" name="Rectangle 32"/>
              <p:cNvSpPr>
                <a:spLocks noChangeArrowheads="1"/>
              </p:cNvSpPr>
              <p:nvPr/>
            </p:nvSpPr>
            <p:spPr bwMode="auto">
              <a:xfrm>
                <a:off x="10207626" y="4741863"/>
                <a:ext cx="1014413" cy="161925"/>
              </a:xfrm>
              <a:prstGeom prst="rect">
                <a:avLst/>
              </a:prstGeom>
              <a:solidFill>
                <a:srgbClr val="00205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3234" tIns="46616" rIns="93234" bIns="46616" numCol="1" anchor="t" anchorCtr="0" compatLnSpc="1">
                <a:prstTxWarp prst="textNoShape">
                  <a:avLst/>
                </a:prstTxWarp>
              </a:bodyPr>
              <a:lstStyle/>
              <a:p>
                <a:pPr defTabSz="932357">
                  <a:defRPr/>
                </a:pPr>
                <a:endParaRPr lang="en-US" sz="1836" kern="0" dirty="0">
                  <a:solidFill>
                    <a:prstClr val="black"/>
                  </a:solidFill>
                  <a:latin typeface="Segoe UI"/>
                </a:endParaRPr>
              </a:p>
            </p:txBody>
          </p:sp>
          <p:sp>
            <p:nvSpPr>
              <p:cNvPr id="438" name="Rectangle 33"/>
              <p:cNvSpPr>
                <a:spLocks noChangeArrowheads="1"/>
              </p:cNvSpPr>
              <p:nvPr/>
            </p:nvSpPr>
            <p:spPr bwMode="auto">
              <a:xfrm>
                <a:off x="10207626" y="5024438"/>
                <a:ext cx="1014413" cy="161925"/>
              </a:xfrm>
              <a:prstGeom prst="rect">
                <a:avLst/>
              </a:prstGeom>
              <a:solidFill>
                <a:srgbClr val="00205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3234" tIns="46616" rIns="93234" bIns="46616" numCol="1" anchor="t" anchorCtr="0" compatLnSpc="1">
                <a:prstTxWarp prst="textNoShape">
                  <a:avLst/>
                </a:prstTxWarp>
              </a:bodyPr>
              <a:lstStyle/>
              <a:p>
                <a:pPr defTabSz="932357">
                  <a:defRPr/>
                </a:pPr>
                <a:endParaRPr lang="en-US" sz="1836" kern="0" dirty="0">
                  <a:solidFill>
                    <a:prstClr val="black"/>
                  </a:solidFill>
                  <a:latin typeface="Segoe UI"/>
                </a:endParaRPr>
              </a:p>
            </p:txBody>
          </p:sp>
          <p:sp>
            <p:nvSpPr>
              <p:cNvPr id="439" name="Rectangle 52"/>
              <p:cNvSpPr>
                <a:spLocks noChangeArrowheads="1"/>
              </p:cNvSpPr>
              <p:nvPr/>
            </p:nvSpPr>
            <p:spPr bwMode="auto">
              <a:xfrm>
                <a:off x="10018713" y="4489450"/>
                <a:ext cx="1382713" cy="47625"/>
              </a:xfrm>
              <a:prstGeom prst="rect">
                <a:avLst/>
              </a:prstGeom>
              <a:solidFill>
                <a:srgbClr val="00205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3234" tIns="46616" rIns="93234" bIns="46616" numCol="1" anchor="t" anchorCtr="0" compatLnSpc="1">
                <a:prstTxWarp prst="textNoShape">
                  <a:avLst/>
                </a:prstTxWarp>
              </a:bodyPr>
              <a:lstStyle/>
              <a:p>
                <a:pPr defTabSz="932357">
                  <a:defRPr/>
                </a:pPr>
                <a:endParaRPr lang="en-US" sz="1836" kern="0" dirty="0">
                  <a:solidFill>
                    <a:prstClr val="black"/>
                  </a:solidFill>
                  <a:latin typeface="Segoe UI"/>
                </a:endParaRPr>
              </a:p>
            </p:txBody>
          </p:sp>
        </p:grpSp>
        <p:grpSp>
          <p:nvGrpSpPr>
            <p:cNvPr id="427" name="Group 426"/>
            <p:cNvGrpSpPr/>
            <p:nvPr/>
          </p:nvGrpSpPr>
          <p:grpSpPr>
            <a:xfrm>
              <a:off x="5273761" y="2339226"/>
              <a:ext cx="265128" cy="271932"/>
              <a:chOff x="3398763" y="2179563"/>
              <a:chExt cx="232589" cy="232589"/>
            </a:xfrm>
          </p:grpSpPr>
          <p:sp>
            <p:nvSpPr>
              <p:cNvPr id="428" name="Oval 427"/>
              <p:cNvSpPr/>
              <p:nvPr/>
            </p:nvSpPr>
            <p:spPr>
              <a:xfrm>
                <a:off x="3398763" y="2179563"/>
                <a:ext cx="232589" cy="232589"/>
              </a:xfrm>
              <a:prstGeom prst="ellipse">
                <a:avLst/>
              </a:prstGeom>
              <a:solidFill>
                <a:srgbClr val="00205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932502"/>
                <a:endParaRPr lang="en-US" sz="1836">
                  <a:solidFill>
                    <a:srgbClr val="FFFFFF"/>
                  </a:solidFill>
                  <a:latin typeface="Segoe UI"/>
                </a:endParaRPr>
              </a:p>
            </p:txBody>
          </p:sp>
          <p:pic>
            <p:nvPicPr>
              <p:cNvPr id="429" name="Picture 17" descr="Shield 512x512.png"/>
              <p:cNvPicPr>
                <a:picLocks noChangeAspect="1"/>
              </p:cNvPicPr>
              <p:nvPr/>
            </p:nvPicPr>
            <p:blipFill>
              <a:blip r:embed="rId3">
                <a:extLst>
                  <a:ext uri="{BEBA8EAE-BF5A-486C-A8C5-ECC9F3942E4B}">
                    <a14:imgProps xmlns:a14="http://schemas.microsoft.com/office/drawing/2010/main">
                      <a14:imgLayer r:embed="rId4">
                        <a14:imgEffect>
                          <a14:saturation sat="101000"/>
                        </a14:imgEffect>
                      </a14:imgLayer>
                    </a14:imgProps>
                  </a:ext>
                  <a:ext uri="{28A0092B-C50C-407E-A947-70E740481C1C}">
                    <a14:useLocalDpi xmlns:a14="http://schemas.microsoft.com/office/drawing/2010/main" val="0"/>
                  </a:ext>
                </a:extLst>
              </a:blip>
              <a:srcRect/>
              <a:stretch>
                <a:fillRect/>
              </a:stretch>
            </p:blipFill>
            <p:spPr bwMode="auto">
              <a:xfrm>
                <a:off x="3416810" y="2199707"/>
                <a:ext cx="193708" cy="193708"/>
              </a:xfrm>
              <a:prstGeom prst="rect">
                <a:avLst/>
              </a:prstGeom>
              <a:noFill/>
              <a:ln>
                <a:noFill/>
              </a:ln>
              <a:effectLst>
                <a:outerShdw dist="35921" dir="2700000" sx="1000" sy="1000" algn="ctr" rotWithShape="0">
                  <a:schemeClr val="bg1"/>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type="none" w="med" len="med"/>
                    <a:tailEnd type="none" w="med" len="med"/>
                  </a14:hiddenLine>
                </a:ext>
              </a:extLst>
            </p:spPr>
          </p:pic>
        </p:grpSp>
      </p:grpSp>
      <p:sp>
        <p:nvSpPr>
          <p:cNvPr id="440" name="Rounded Rectangle 69"/>
          <p:cNvSpPr/>
          <p:nvPr/>
        </p:nvSpPr>
        <p:spPr>
          <a:xfrm>
            <a:off x="3623843" y="3742502"/>
            <a:ext cx="1144677" cy="792409"/>
          </a:xfrm>
          <a:prstGeom prst="roundRect">
            <a:avLst>
              <a:gd name="adj" fmla="val 0"/>
            </a:avLst>
          </a:prstGeom>
          <a:noFill/>
          <a:ln w="28575" cap="rnd">
            <a:solidFill>
              <a:srgbClr val="0078D7"/>
            </a:solidFill>
            <a:prstDash val="sysDot"/>
            <a:round/>
          </a:ln>
        </p:spPr>
        <p:style>
          <a:lnRef idx="2">
            <a:schemeClr val="accent1">
              <a:shade val="50000"/>
            </a:schemeClr>
          </a:lnRef>
          <a:fillRef idx="1">
            <a:schemeClr val="accent1"/>
          </a:fillRef>
          <a:effectRef idx="0">
            <a:schemeClr val="accent1"/>
          </a:effectRef>
          <a:fontRef idx="minor">
            <a:schemeClr val="lt1"/>
          </a:fontRef>
        </p:style>
        <p:txBody>
          <a:bodyPr rtlCol="0" anchor="t"/>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defTabSz="914165"/>
            <a:r>
              <a:rPr lang="en-US" sz="1428" dirty="0">
                <a:solidFill>
                  <a:srgbClr val="0078D7"/>
                </a:solidFill>
              </a:rPr>
              <a:t>Guest VM</a:t>
            </a:r>
          </a:p>
        </p:txBody>
      </p:sp>
      <p:grpSp>
        <p:nvGrpSpPr>
          <p:cNvPr id="8" name="Group 7"/>
          <p:cNvGrpSpPr/>
          <p:nvPr/>
        </p:nvGrpSpPr>
        <p:grpSpPr>
          <a:xfrm>
            <a:off x="2386424" y="3742502"/>
            <a:ext cx="1144677" cy="792409"/>
            <a:chOff x="2944038" y="3669453"/>
            <a:chExt cx="1122334" cy="776942"/>
          </a:xfrm>
        </p:grpSpPr>
        <p:grpSp>
          <p:nvGrpSpPr>
            <p:cNvPr id="441" name="Group 440"/>
            <p:cNvGrpSpPr/>
            <p:nvPr/>
          </p:nvGrpSpPr>
          <p:grpSpPr>
            <a:xfrm>
              <a:off x="3219902" y="3974930"/>
              <a:ext cx="555034" cy="398236"/>
              <a:chOff x="5049321" y="2259894"/>
              <a:chExt cx="489568" cy="351264"/>
            </a:xfrm>
          </p:grpSpPr>
          <p:grpSp>
            <p:nvGrpSpPr>
              <p:cNvPr id="442" name="Group 441"/>
              <p:cNvGrpSpPr/>
              <p:nvPr/>
            </p:nvGrpSpPr>
            <p:grpSpPr>
              <a:xfrm>
                <a:off x="5049321" y="2259894"/>
                <a:ext cx="329189" cy="348050"/>
                <a:chOff x="10018713" y="4489450"/>
                <a:chExt cx="1382713" cy="2244726"/>
              </a:xfrm>
            </p:grpSpPr>
            <p:sp>
              <p:nvSpPr>
                <p:cNvPr id="446" name="Rectangle 23"/>
                <p:cNvSpPr>
                  <a:spLocks noChangeArrowheads="1"/>
                </p:cNvSpPr>
                <p:nvPr/>
              </p:nvSpPr>
              <p:spPr bwMode="auto">
                <a:xfrm>
                  <a:off x="10083801" y="4514850"/>
                  <a:ext cx="1254125" cy="2219325"/>
                </a:xfrm>
                <a:prstGeom prst="rect">
                  <a:avLst/>
                </a:prstGeom>
                <a:solidFill>
                  <a:srgbClr val="00BCF2"/>
                </a:solidFill>
                <a:ln w="9525">
                  <a:solidFill>
                    <a:srgbClr val="000000"/>
                  </a:solidFill>
                  <a:miter lim="800000"/>
                  <a:headEnd/>
                  <a:tailEnd/>
                </a:ln>
                <a:extLst/>
              </p:spPr>
              <p:txBody>
                <a:bodyPr vert="horz" wrap="square" lIns="93234" tIns="46616" rIns="93234" bIns="46616" numCol="1" anchor="t" anchorCtr="0" compatLnSpc="1">
                  <a:prstTxWarp prst="textNoShape">
                    <a:avLst/>
                  </a:prstTxWarp>
                </a:bodyPr>
                <a:lstStyle/>
                <a:p>
                  <a:pPr defTabSz="932357">
                    <a:defRPr/>
                  </a:pPr>
                  <a:endParaRPr lang="en-US" sz="1836" kern="0" dirty="0">
                    <a:solidFill>
                      <a:prstClr val="black"/>
                    </a:solidFill>
                    <a:latin typeface="Segoe UI"/>
                  </a:endParaRPr>
                </a:p>
              </p:txBody>
            </p:sp>
            <p:sp>
              <p:nvSpPr>
                <p:cNvPr id="447" name="Rectangle 24"/>
                <p:cNvSpPr>
                  <a:spLocks noChangeArrowheads="1"/>
                </p:cNvSpPr>
                <p:nvPr/>
              </p:nvSpPr>
              <p:spPr bwMode="auto">
                <a:xfrm>
                  <a:off x="10774363" y="6418263"/>
                  <a:ext cx="161925" cy="315913"/>
                </a:xfrm>
                <a:prstGeom prst="rect">
                  <a:avLst/>
                </a:prstGeom>
                <a:solidFill>
                  <a:srgbClr val="00205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3234" tIns="46616" rIns="93234" bIns="46616" numCol="1" anchor="t" anchorCtr="0" compatLnSpc="1">
                  <a:prstTxWarp prst="textNoShape">
                    <a:avLst/>
                  </a:prstTxWarp>
                </a:bodyPr>
                <a:lstStyle/>
                <a:p>
                  <a:pPr defTabSz="932357">
                    <a:defRPr/>
                  </a:pPr>
                  <a:endParaRPr lang="en-US" sz="1836" kern="0" dirty="0">
                    <a:solidFill>
                      <a:prstClr val="black"/>
                    </a:solidFill>
                    <a:latin typeface="Segoe UI"/>
                  </a:endParaRPr>
                </a:p>
              </p:txBody>
            </p:sp>
            <p:sp>
              <p:nvSpPr>
                <p:cNvPr id="448" name="Rectangle 27"/>
                <p:cNvSpPr>
                  <a:spLocks noChangeArrowheads="1"/>
                </p:cNvSpPr>
                <p:nvPr/>
              </p:nvSpPr>
              <p:spPr bwMode="auto">
                <a:xfrm>
                  <a:off x="10488613" y="6418263"/>
                  <a:ext cx="165100" cy="315913"/>
                </a:xfrm>
                <a:prstGeom prst="rect">
                  <a:avLst/>
                </a:prstGeom>
                <a:solidFill>
                  <a:srgbClr val="00205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3234" tIns="46616" rIns="93234" bIns="46616" numCol="1" anchor="t" anchorCtr="0" compatLnSpc="1">
                  <a:prstTxWarp prst="textNoShape">
                    <a:avLst/>
                  </a:prstTxWarp>
                </a:bodyPr>
                <a:lstStyle/>
                <a:p>
                  <a:pPr defTabSz="932357">
                    <a:defRPr/>
                  </a:pPr>
                  <a:endParaRPr lang="en-US" sz="1836" kern="0" dirty="0">
                    <a:solidFill>
                      <a:prstClr val="black"/>
                    </a:solidFill>
                    <a:latin typeface="Segoe UI"/>
                  </a:endParaRPr>
                </a:p>
              </p:txBody>
            </p:sp>
            <p:sp>
              <p:nvSpPr>
                <p:cNvPr id="449" name="Rectangle 28"/>
                <p:cNvSpPr>
                  <a:spLocks noChangeArrowheads="1"/>
                </p:cNvSpPr>
                <p:nvPr/>
              </p:nvSpPr>
              <p:spPr bwMode="auto">
                <a:xfrm>
                  <a:off x="10207626" y="5305425"/>
                  <a:ext cx="1014413" cy="163513"/>
                </a:xfrm>
                <a:prstGeom prst="rect">
                  <a:avLst/>
                </a:prstGeom>
                <a:solidFill>
                  <a:srgbClr val="00205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3234" tIns="46616" rIns="93234" bIns="46616" numCol="1" anchor="t" anchorCtr="0" compatLnSpc="1">
                  <a:prstTxWarp prst="textNoShape">
                    <a:avLst/>
                  </a:prstTxWarp>
                </a:bodyPr>
                <a:lstStyle/>
                <a:p>
                  <a:pPr defTabSz="932357">
                    <a:defRPr/>
                  </a:pPr>
                  <a:endParaRPr lang="en-US" sz="1836" kern="0" dirty="0">
                    <a:solidFill>
                      <a:prstClr val="black"/>
                    </a:solidFill>
                    <a:latin typeface="Segoe UI"/>
                  </a:endParaRPr>
                </a:p>
              </p:txBody>
            </p:sp>
            <p:sp>
              <p:nvSpPr>
                <p:cNvPr id="450" name="Rectangle 29"/>
                <p:cNvSpPr>
                  <a:spLocks noChangeArrowheads="1"/>
                </p:cNvSpPr>
                <p:nvPr/>
              </p:nvSpPr>
              <p:spPr bwMode="auto">
                <a:xfrm>
                  <a:off x="10207626" y="5588000"/>
                  <a:ext cx="1014413" cy="163513"/>
                </a:xfrm>
                <a:prstGeom prst="rect">
                  <a:avLst/>
                </a:prstGeom>
                <a:solidFill>
                  <a:srgbClr val="00205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3234" tIns="46616" rIns="93234" bIns="46616" numCol="1" anchor="t" anchorCtr="0" compatLnSpc="1">
                  <a:prstTxWarp prst="textNoShape">
                    <a:avLst/>
                  </a:prstTxWarp>
                </a:bodyPr>
                <a:lstStyle/>
                <a:p>
                  <a:pPr defTabSz="932357">
                    <a:defRPr/>
                  </a:pPr>
                  <a:endParaRPr lang="en-US" sz="1836" kern="0" dirty="0">
                    <a:solidFill>
                      <a:prstClr val="black"/>
                    </a:solidFill>
                    <a:latin typeface="Segoe UI"/>
                  </a:endParaRPr>
                </a:p>
              </p:txBody>
            </p:sp>
            <p:sp>
              <p:nvSpPr>
                <p:cNvPr id="451" name="Rectangle 30"/>
                <p:cNvSpPr>
                  <a:spLocks noChangeArrowheads="1"/>
                </p:cNvSpPr>
                <p:nvPr/>
              </p:nvSpPr>
              <p:spPr bwMode="auto">
                <a:xfrm>
                  <a:off x="10207626" y="5870575"/>
                  <a:ext cx="1014413" cy="161925"/>
                </a:xfrm>
                <a:prstGeom prst="rect">
                  <a:avLst/>
                </a:prstGeom>
                <a:solidFill>
                  <a:srgbClr val="00205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3234" tIns="46616" rIns="93234" bIns="46616" numCol="1" anchor="t" anchorCtr="0" compatLnSpc="1">
                  <a:prstTxWarp prst="textNoShape">
                    <a:avLst/>
                  </a:prstTxWarp>
                </a:bodyPr>
                <a:lstStyle/>
                <a:p>
                  <a:pPr defTabSz="932357">
                    <a:defRPr/>
                  </a:pPr>
                  <a:endParaRPr lang="en-US" sz="1836" kern="0" dirty="0">
                    <a:solidFill>
                      <a:prstClr val="black"/>
                    </a:solidFill>
                    <a:latin typeface="Segoe UI"/>
                  </a:endParaRPr>
                </a:p>
              </p:txBody>
            </p:sp>
            <p:sp>
              <p:nvSpPr>
                <p:cNvPr id="452" name="Rectangle 31"/>
                <p:cNvSpPr>
                  <a:spLocks noChangeArrowheads="1"/>
                </p:cNvSpPr>
                <p:nvPr/>
              </p:nvSpPr>
              <p:spPr bwMode="auto">
                <a:xfrm>
                  <a:off x="10207626" y="6153150"/>
                  <a:ext cx="1014413" cy="161925"/>
                </a:xfrm>
                <a:prstGeom prst="rect">
                  <a:avLst/>
                </a:prstGeom>
                <a:solidFill>
                  <a:srgbClr val="00205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3234" tIns="46616" rIns="93234" bIns="46616" numCol="1" anchor="t" anchorCtr="0" compatLnSpc="1">
                  <a:prstTxWarp prst="textNoShape">
                    <a:avLst/>
                  </a:prstTxWarp>
                </a:bodyPr>
                <a:lstStyle/>
                <a:p>
                  <a:pPr defTabSz="932357">
                    <a:defRPr/>
                  </a:pPr>
                  <a:endParaRPr lang="en-US" sz="1836" kern="0" dirty="0">
                    <a:solidFill>
                      <a:prstClr val="black"/>
                    </a:solidFill>
                    <a:latin typeface="Segoe UI"/>
                  </a:endParaRPr>
                </a:p>
              </p:txBody>
            </p:sp>
            <p:sp>
              <p:nvSpPr>
                <p:cNvPr id="453" name="Rectangle 32"/>
                <p:cNvSpPr>
                  <a:spLocks noChangeArrowheads="1"/>
                </p:cNvSpPr>
                <p:nvPr/>
              </p:nvSpPr>
              <p:spPr bwMode="auto">
                <a:xfrm>
                  <a:off x="10207626" y="4741863"/>
                  <a:ext cx="1014413" cy="161925"/>
                </a:xfrm>
                <a:prstGeom prst="rect">
                  <a:avLst/>
                </a:prstGeom>
                <a:solidFill>
                  <a:srgbClr val="00205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3234" tIns="46616" rIns="93234" bIns="46616" numCol="1" anchor="t" anchorCtr="0" compatLnSpc="1">
                  <a:prstTxWarp prst="textNoShape">
                    <a:avLst/>
                  </a:prstTxWarp>
                </a:bodyPr>
                <a:lstStyle/>
                <a:p>
                  <a:pPr defTabSz="932357">
                    <a:defRPr/>
                  </a:pPr>
                  <a:endParaRPr lang="en-US" sz="1836" kern="0" dirty="0">
                    <a:solidFill>
                      <a:prstClr val="black"/>
                    </a:solidFill>
                    <a:latin typeface="Segoe UI"/>
                  </a:endParaRPr>
                </a:p>
              </p:txBody>
            </p:sp>
            <p:sp>
              <p:nvSpPr>
                <p:cNvPr id="454" name="Rectangle 33"/>
                <p:cNvSpPr>
                  <a:spLocks noChangeArrowheads="1"/>
                </p:cNvSpPr>
                <p:nvPr/>
              </p:nvSpPr>
              <p:spPr bwMode="auto">
                <a:xfrm>
                  <a:off x="10207626" y="5024438"/>
                  <a:ext cx="1014413" cy="161925"/>
                </a:xfrm>
                <a:prstGeom prst="rect">
                  <a:avLst/>
                </a:prstGeom>
                <a:solidFill>
                  <a:srgbClr val="00205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3234" tIns="46616" rIns="93234" bIns="46616" numCol="1" anchor="t" anchorCtr="0" compatLnSpc="1">
                  <a:prstTxWarp prst="textNoShape">
                    <a:avLst/>
                  </a:prstTxWarp>
                </a:bodyPr>
                <a:lstStyle/>
                <a:p>
                  <a:pPr defTabSz="932357">
                    <a:defRPr/>
                  </a:pPr>
                  <a:endParaRPr lang="en-US" sz="1836" kern="0" dirty="0">
                    <a:solidFill>
                      <a:prstClr val="black"/>
                    </a:solidFill>
                    <a:latin typeface="Segoe UI"/>
                  </a:endParaRPr>
                </a:p>
              </p:txBody>
            </p:sp>
            <p:sp>
              <p:nvSpPr>
                <p:cNvPr id="455" name="Rectangle 52"/>
                <p:cNvSpPr>
                  <a:spLocks noChangeArrowheads="1"/>
                </p:cNvSpPr>
                <p:nvPr/>
              </p:nvSpPr>
              <p:spPr bwMode="auto">
                <a:xfrm>
                  <a:off x="10018713" y="4489450"/>
                  <a:ext cx="1382713" cy="47625"/>
                </a:xfrm>
                <a:prstGeom prst="rect">
                  <a:avLst/>
                </a:prstGeom>
                <a:solidFill>
                  <a:srgbClr val="00205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3234" tIns="46616" rIns="93234" bIns="46616" numCol="1" anchor="t" anchorCtr="0" compatLnSpc="1">
                  <a:prstTxWarp prst="textNoShape">
                    <a:avLst/>
                  </a:prstTxWarp>
                </a:bodyPr>
                <a:lstStyle/>
                <a:p>
                  <a:pPr defTabSz="932357">
                    <a:defRPr/>
                  </a:pPr>
                  <a:endParaRPr lang="en-US" sz="1836" kern="0" dirty="0">
                    <a:solidFill>
                      <a:prstClr val="black"/>
                    </a:solidFill>
                    <a:latin typeface="Segoe UI"/>
                  </a:endParaRPr>
                </a:p>
              </p:txBody>
            </p:sp>
          </p:grpSp>
          <p:grpSp>
            <p:nvGrpSpPr>
              <p:cNvPr id="443" name="Group 442"/>
              <p:cNvGrpSpPr/>
              <p:nvPr/>
            </p:nvGrpSpPr>
            <p:grpSpPr>
              <a:xfrm>
                <a:off x="5273761" y="2339226"/>
                <a:ext cx="265128" cy="271932"/>
                <a:chOff x="3398763" y="2179563"/>
                <a:chExt cx="232589" cy="232589"/>
              </a:xfrm>
            </p:grpSpPr>
            <p:sp>
              <p:nvSpPr>
                <p:cNvPr id="444" name="Oval 443"/>
                <p:cNvSpPr/>
                <p:nvPr/>
              </p:nvSpPr>
              <p:spPr>
                <a:xfrm>
                  <a:off x="3398763" y="2179563"/>
                  <a:ext cx="232589" cy="232589"/>
                </a:xfrm>
                <a:prstGeom prst="ellipse">
                  <a:avLst/>
                </a:prstGeom>
                <a:solidFill>
                  <a:srgbClr val="00205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932502"/>
                  <a:endParaRPr lang="en-US" sz="1836">
                    <a:solidFill>
                      <a:srgbClr val="FFFFFF"/>
                    </a:solidFill>
                    <a:latin typeface="Segoe UI"/>
                  </a:endParaRPr>
                </a:p>
              </p:txBody>
            </p:sp>
            <p:pic>
              <p:nvPicPr>
                <p:cNvPr id="445" name="Picture 17" descr="Shield 512x512.png"/>
                <p:cNvPicPr>
                  <a:picLocks noChangeAspect="1"/>
                </p:cNvPicPr>
                <p:nvPr/>
              </p:nvPicPr>
              <p:blipFill>
                <a:blip r:embed="rId3">
                  <a:extLst>
                    <a:ext uri="{BEBA8EAE-BF5A-486C-A8C5-ECC9F3942E4B}">
                      <a14:imgProps xmlns:a14="http://schemas.microsoft.com/office/drawing/2010/main">
                        <a14:imgLayer r:embed="rId4">
                          <a14:imgEffect>
                            <a14:saturation sat="101000"/>
                          </a14:imgEffect>
                        </a14:imgLayer>
                      </a14:imgProps>
                    </a:ext>
                    <a:ext uri="{28A0092B-C50C-407E-A947-70E740481C1C}">
                      <a14:useLocalDpi xmlns:a14="http://schemas.microsoft.com/office/drawing/2010/main" val="0"/>
                    </a:ext>
                  </a:extLst>
                </a:blip>
                <a:srcRect/>
                <a:stretch>
                  <a:fillRect/>
                </a:stretch>
              </p:blipFill>
              <p:spPr bwMode="auto">
                <a:xfrm>
                  <a:off x="3416810" y="2199707"/>
                  <a:ext cx="193708" cy="193708"/>
                </a:xfrm>
                <a:prstGeom prst="rect">
                  <a:avLst/>
                </a:prstGeom>
                <a:noFill/>
                <a:ln>
                  <a:noFill/>
                </a:ln>
                <a:effectLst>
                  <a:outerShdw dist="35921" dir="2700000" sx="1000" sy="1000" algn="ctr" rotWithShape="0">
                    <a:schemeClr val="bg1"/>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type="none" w="med" len="med"/>
                      <a:tailEnd type="none" w="med" len="med"/>
                    </a14:hiddenLine>
                  </a:ext>
                </a:extLst>
              </p:spPr>
            </p:pic>
          </p:grpSp>
        </p:grpSp>
        <p:sp>
          <p:nvSpPr>
            <p:cNvPr id="456" name="Rounded Rectangle 69"/>
            <p:cNvSpPr/>
            <p:nvPr/>
          </p:nvSpPr>
          <p:spPr>
            <a:xfrm>
              <a:off x="2944038" y="3669453"/>
              <a:ext cx="1122334" cy="776942"/>
            </a:xfrm>
            <a:prstGeom prst="roundRect">
              <a:avLst>
                <a:gd name="adj" fmla="val 0"/>
              </a:avLst>
            </a:prstGeom>
            <a:noFill/>
            <a:ln w="28575" cap="rnd">
              <a:solidFill>
                <a:srgbClr val="00BCF2"/>
              </a:solidFill>
              <a:prstDash val="sysDot"/>
              <a:round/>
            </a:ln>
          </p:spPr>
          <p:style>
            <a:lnRef idx="2">
              <a:schemeClr val="accent1">
                <a:shade val="50000"/>
              </a:schemeClr>
            </a:lnRef>
            <a:fillRef idx="1">
              <a:schemeClr val="accent1"/>
            </a:fillRef>
            <a:effectRef idx="0">
              <a:schemeClr val="accent1"/>
            </a:effectRef>
            <a:fontRef idx="minor">
              <a:schemeClr val="lt1"/>
            </a:fontRef>
          </p:style>
          <p:txBody>
            <a:bodyPr rtlCol="0" anchor="t"/>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defTabSz="914165"/>
              <a:r>
                <a:rPr lang="en-US" sz="1428" dirty="0">
                  <a:solidFill>
                    <a:srgbClr val="00BCF2"/>
                  </a:solidFill>
                </a:rPr>
                <a:t>Guest VM</a:t>
              </a:r>
            </a:p>
          </p:txBody>
        </p:sp>
      </p:grpSp>
      <p:sp>
        <p:nvSpPr>
          <p:cNvPr id="473" name="Rounded Rectangle 69"/>
          <p:cNvSpPr/>
          <p:nvPr/>
        </p:nvSpPr>
        <p:spPr>
          <a:xfrm>
            <a:off x="1149005" y="3742502"/>
            <a:ext cx="1144677" cy="792409"/>
          </a:xfrm>
          <a:prstGeom prst="roundRect">
            <a:avLst>
              <a:gd name="adj" fmla="val 0"/>
            </a:avLst>
          </a:prstGeom>
          <a:noFill/>
          <a:ln w="28575" cap="rnd">
            <a:solidFill>
              <a:srgbClr val="333333"/>
            </a:solidFill>
            <a:prstDash val="sysDot"/>
            <a:round/>
          </a:ln>
        </p:spPr>
        <p:style>
          <a:lnRef idx="2">
            <a:schemeClr val="accent1">
              <a:shade val="50000"/>
            </a:schemeClr>
          </a:lnRef>
          <a:fillRef idx="1">
            <a:schemeClr val="accent1"/>
          </a:fillRef>
          <a:effectRef idx="0">
            <a:schemeClr val="accent1"/>
          </a:effectRef>
          <a:fontRef idx="minor">
            <a:schemeClr val="lt1"/>
          </a:fontRef>
        </p:style>
        <p:txBody>
          <a:bodyPr rtlCol="0" anchor="t"/>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defTabSz="914165"/>
            <a:r>
              <a:rPr lang="en-US" sz="1428" dirty="0">
                <a:solidFill>
                  <a:srgbClr val="333333"/>
                </a:solidFill>
              </a:rPr>
              <a:t>Host OS</a:t>
            </a:r>
          </a:p>
        </p:txBody>
      </p:sp>
      <p:sp>
        <p:nvSpPr>
          <p:cNvPr id="474" name="Rectangle 473"/>
          <p:cNvSpPr/>
          <p:nvPr/>
        </p:nvSpPr>
        <p:spPr>
          <a:xfrm>
            <a:off x="1056960" y="5247805"/>
            <a:ext cx="5044963" cy="1472803"/>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b"/>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defTabSz="914165"/>
            <a:r>
              <a:rPr lang="en-US" sz="1428" dirty="0">
                <a:solidFill>
                  <a:srgbClr val="333333"/>
                </a:solidFill>
              </a:rPr>
              <a:t>Hyper-V Host 3</a:t>
            </a:r>
          </a:p>
        </p:txBody>
      </p:sp>
      <p:sp>
        <p:nvSpPr>
          <p:cNvPr id="475" name="Rounded Rectangle 69"/>
          <p:cNvSpPr/>
          <p:nvPr/>
        </p:nvSpPr>
        <p:spPr>
          <a:xfrm>
            <a:off x="1157846" y="6204642"/>
            <a:ext cx="4843192" cy="221976"/>
          </a:xfrm>
          <a:prstGeom prst="roundRect">
            <a:avLst>
              <a:gd name="adj" fmla="val 0"/>
            </a:avLst>
          </a:prstGeom>
          <a:solidFill>
            <a:srgbClr val="333333"/>
          </a:solidFill>
          <a:ln w="12700" cap="rnd">
            <a:noFill/>
            <a:prstDash val="solid"/>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65"/>
            <a:r>
              <a:rPr lang="en-US" sz="1224" dirty="0">
                <a:solidFill>
                  <a:srgbClr val="FFFFFF"/>
                </a:solidFill>
              </a:rPr>
              <a:t>Hypervisor</a:t>
            </a:r>
          </a:p>
        </p:txBody>
      </p:sp>
      <p:grpSp>
        <p:nvGrpSpPr>
          <p:cNvPr id="476" name="Group 475"/>
          <p:cNvGrpSpPr/>
          <p:nvPr/>
        </p:nvGrpSpPr>
        <p:grpSpPr>
          <a:xfrm>
            <a:off x="3907251" y="5655539"/>
            <a:ext cx="566083" cy="406164"/>
            <a:chOff x="5049321" y="2259894"/>
            <a:chExt cx="489568" cy="351264"/>
          </a:xfrm>
        </p:grpSpPr>
        <p:grpSp>
          <p:nvGrpSpPr>
            <p:cNvPr id="477" name="Group 476"/>
            <p:cNvGrpSpPr/>
            <p:nvPr/>
          </p:nvGrpSpPr>
          <p:grpSpPr>
            <a:xfrm>
              <a:off x="5049321" y="2259894"/>
              <a:ext cx="329189" cy="348050"/>
              <a:chOff x="10018713" y="4489450"/>
              <a:chExt cx="1382713" cy="2244726"/>
            </a:xfrm>
          </p:grpSpPr>
          <p:sp>
            <p:nvSpPr>
              <p:cNvPr id="481" name="Rectangle 23"/>
              <p:cNvSpPr>
                <a:spLocks noChangeArrowheads="1"/>
              </p:cNvSpPr>
              <p:nvPr/>
            </p:nvSpPr>
            <p:spPr bwMode="auto">
              <a:xfrm>
                <a:off x="10083801" y="4514850"/>
                <a:ext cx="1254125" cy="2219325"/>
              </a:xfrm>
              <a:prstGeom prst="rect">
                <a:avLst/>
              </a:prstGeom>
              <a:solidFill>
                <a:srgbClr val="0078D7"/>
              </a:solidFill>
              <a:ln w="9525">
                <a:solidFill>
                  <a:srgbClr val="000000"/>
                </a:solidFill>
                <a:miter lim="800000"/>
                <a:headEnd/>
                <a:tailEnd/>
              </a:ln>
              <a:extLst/>
            </p:spPr>
            <p:txBody>
              <a:bodyPr vert="horz" wrap="square" lIns="93234" tIns="46616" rIns="93234" bIns="46616" numCol="1" anchor="t" anchorCtr="0" compatLnSpc="1">
                <a:prstTxWarp prst="textNoShape">
                  <a:avLst/>
                </a:prstTxWarp>
              </a:bodyPr>
              <a:lstStyle/>
              <a:p>
                <a:pPr defTabSz="932357">
                  <a:defRPr/>
                </a:pPr>
                <a:endParaRPr lang="en-US" sz="1836" kern="0" dirty="0">
                  <a:solidFill>
                    <a:prstClr val="black"/>
                  </a:solidFill>
                  <a:latin typeface="Segoe UI"/>
                </a:endParaRPr>
              </a:p>
            </p:txBody>
          </p:sp>
          <p:sp>
            <p:nvSpPr>
              <p:cNvPr id="482" name="Rectangle 24"/>
              <p:cNvSpPr>
                <a:spLocks noChangeArrowheads="1"/>
              </p:cNvSpPr>
              <p:nvPr/>
            </p:nvSpPr>
            <p:spPr bwMode="auto">
              <a:xfrm>
                <a:off x="10774363" y="6418263"/>
                <a:ext cx="161925" cy="315913"/>
              </a:xfrm>
              <a:prstGeom prst="rect">
                <a:avLst/>
              </a:prstGeom>
              <a:solidFill>
                <a:srgbClr val="00205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3234" tIns="46616" rIns="93234" bIns="46616" numCol="1" anchor="t" anchorCtr="0" compatLnSpc="1">
                <a:prstTxWarp prst="textNoShape">
                  <a:avLst/>
                </a:prstTxWarp>
              </a:bodyPr>
              <a:lstStyle/>
              <a:p>
                <a:pPr defTabSz="932357">
                  <a:defRPr/>
                </a:pPr>
                <a:endParaRPr lang="en-US" sz="1836" kern="0" dirty="0">
                  <a:solidFill>
                    <a:prstClr val="black"/>
                  </a:solidFill>
                  <a:latin typeface="Segoe UI"/>
                </a:endParaRPr>
              </a:p>
            </p:txBody>
          </p:sp>
          <p:sp>
            <p:nvSpPr>
              <p:cNvPr id="483" name="Rectangle 27"/>
              <p:cNvSpPr>
                <a:spLocks noChangeArrowheads="1"/>
              </p:cNvSpPr>
              <p:nvPr/>
            </p:nvSpPr>
            <p:spPr bwMode="auto">
              <a:xfrm>
                <a:off x="10488613" y="6418263"/>
                <a:ext cx="165100" cy="315913"/>
              </a:xfrm>
              <a:prstGeom prst="rect">
                <a:avLst/>
              </a:prstGeom>
              <a:solidFill>
                <a:srgbClr val="00205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3234" tIns="46616" rIns="93234" bIns="46616" numCol="1" anchor="t" anchorCtr="0" compatLnSpc="1">
                <a:prstTxWarp prst="textNoShape">
                  <a:avLst/>
                </a:prstTxWarp>
              </a:bodyPr>
              <a:lstStyle/>
              <a:p>
                <a:pPr defTabSz="932357">
                  <a:defRPr/>
                </a:pPr>
                <a:endParaRPr lang="en-US" sz="1836" kern="0" dirty="0">
                  <a:solidFill>
                    <a:prstClr val="black"/>
                  </a:solidFill>
                  <a:latin typeface="Segoe UI"/>
                </a:endParaRPr>
              </a:p>
            </p:txBody>
          </p:sp>
          <p:sp>
            <p:nvSpPr>
              <p:cNvPr id="484" name="Rectangle 28"/>
              <p:cNvSpPr>
                <a:spLocks noChangeArrowheads="1"/>
              </p:cNvSpPr>
              <p:nvPr/>
            </p:nvSpPr>
            <p:spPr bwMode="auto">
              <a:xfrm>
                <a:off x="10207626" y="5305425"/>
                <a:ext cx="1014413" cy="163513"/>
              </a:xfrm>
              <a:prstGeom prst="rect">
                <a:avLst/>
              </a:prstGeom>
              <a:solidFill>
                <a:srgbClr val="00205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3234" tIns="46616" rIns="93234" bIns="46616" numCol="1" anchor="t" anchorCtr="0" compatLnSpc="1">
                <a:prstTxWarp prst="textNoShape">
                  <a:avLst/>
                </a:prstTxWarp>
              </a:bodyPr>
              <a:lstStyle/>
              <a:p>
                <a:pPr defTabSz="932357">
                  <a:defRPr/>
                </a:pPr>
                <a:endParaRPr lang="en-US" sz="1836" kern="0" dirty="0">
                  <a:solidFill>
                    <a:prstClr val="black"/>
                  </a:solidFill>
                  <a:latin typeface="Segoe UI"/>
                </a:endParaRPr>
              </a:p>
            </p:txBody>
          </p:sp>
          <p:sp>
            <p:nvSpPr>
              <p:cNvPr id="485" name="Rectangle 29"/>
              <p:cNvSpPr>
                <a:spLocks noChangeArrowheads="1"/>
              </p:cNvSpPr>
              <p:nvPr/>
            </p:nvSpPr>
            <p:spPr bwMode="auto">
              <a:xfrm>
                <a:off x="10207626" y="5588000"/>
                <a:ext cx="1014413" cy="163513"/>
              </a:xfrm>
              <a:prstGeom prst="rect">
                <a:avLst/>
              </a:prstGeom>
              <a:solidFill>
                <a:srgbClr val="00205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3234" tIns="46616" rIns="93234" bIns="46616" numCol="1" anchor="t" anchorCtr="0" compatLnSpc="1">
                <a:prstTxWarp prst="textNoShape">
                  <a:avLst/>
                </a:prstTxWarp>
              </a:bodyPr>
              <a:lstStyle/>
              <a:p>
                <a:pPr defTabSz="932357">
                  <a:defRPr/>
                </a:pPr>
                <a:endParaRPr lang="en-US" sz="1836" kern="0" dirty="0">
                  <a:solidFill>
                    <a:prstClr val="black"/>
                  </a:solidFill>
                  <a:latin typeface="Segoe UI"/>
                </a:endParaRPr>
              </a:p>
            </p:txBody>
          </p:sp>
          <p:sp>
            <p:nvSpPr>
              <p:cNvPr id="486" name="Rectangle 30"/>
              <p:cNvSpPr>
                <a:spLocks noChangeArrowheads="1"/>
              </p:cNvSpPr>
              <p:nvPr/>
            </p:nvSpPr>
            <p:spPr bwMode="auto">
              <a:xfrm>
                <a:off x="10207626" y="5870575"/>
                <a:ext cx="1014413" cy="161925"/>
              </a:xfrm>
              <a:prstGeom prst="rect">
                <a:avLst/>
              </a:prstGeom>
              <a:solidFill>
                <a:srgbClr val="00205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3234" tIns="46616" rIns="93234" bIns="46616" numCol="1" anchor="t" anchorCtr="0" compatLnSpc="1">
                <a:prstTxWarp prst="textNoShape">
                  <a:avLst/>
                </a:prstTxWarp>
              </a:bodyPr>
              <a:lstStyle/>
              <a:p>
                <a:pPr defTabSz="932357">
                  <a:defRPr/>
                </a:pPr>
                <a:endParaRPr lang="en-US" sz="1836" kern="0" dirty="0">
                  <a:solidFill>
                    <a:prstClr val="black"/>
                  </a:solidFill>
                  <a:latin typeface="Segoe UI"/>
                </a:endParaRPr>
              </a:p>
            </p:txBody>
          </p:sp>
          <p:sp>
            <p:nvSpPr>
              <p:cNvPr id="487" name="Rectangle 31"/>
              <p:cNvSpPr>
                <a:spLocks noChangeArrowheads="1"/>
              </p:cNvSpPr>
              <p:nvPr/>
            </p:nvSpPr>
            <p:spPr bwMode="auto">
              <a:xfrm>
                <a:off x="10207626" y="6153150"/>
                <a:ext cx="1014413" cy="161925"/>
              </a:xfrm>
              <a:prstGeom prst="rect">
                <a:avLst/>
              </a:prstGeom>
              <a:solidFill>
                <a:srgbClr val="00205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3234" tIns="46616" rIns="93234" bIns="46616" numCol="1" anchor="t" anchorCtr="0" compatLnSpc="1">
                <a:prstTxWarp prst="textNoShape">
                  <a:avLst/>
                </a:prstTxWarp>
              </a:bodyPr>
              <a:lstStyle/>
              <a:p>
                <a:pPr defTabSz="932357">
                  <a:defRPr/>
                </a:pPr>
                <a:endParaRPr lang="en-US" sz="1836" kern="0" dirty="0">
                  <a:solidFill>
                    <a:prstClr val="black"/>
                  </a:solidFill>
                  <a:latin typeface="Segoe UI"/>
                </a:endParaRPr>
              </a:p>
            </p:txBody>
          </p:sp>
          <p:sp>
            <p:nvSpPr>
              <p:cNvPr id="488" name="Rectangle 32"/>
              <p:cNvSpPr>
                <a:spLocks noChangeArrowheads="1"/>
              </p:cNvSpPr>
              <p:nvPr/>
            </p:nvSpPr>
            <p:spPr bwMode="auto">
              <a:xfrm>
                <a:off x="10207626" y="4741863"/>
                <a:ext cx="1014413" cy="161925"/>
              </a:xfrm>
              <a:prstGeom prst="rect">
                <a:avLst/>
              </a:prstGeom>
              <a:solidFill>
                <a:srgbClr val="00205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3234" tIns="46616" rIns="93234" bIns="46616" numCol="1" anchor="t" anchorCtr="0" compatLnSpc="1">
                <a:prstTxWarp prst="textNoShape">
                  <a:avLst/>
                </a:prstTxWarp>
              </a:bodyPr>
              <a:lstStyle/>
              <a:p>
                <a:pPr defTabSz="932357">
                  <a:defRPr/>
                </a:pPr>
                <a:endParaRPr lang="en-US" sz="1836" kern="0" dirty="0">
                  <a:solidFill>
                    <a:prstClr val="black"/>
                  </a:solidFill>
                  <a:latin typeface="Segoe UI"/>
                </a:endParaRPr>
              </a:p>
            </p:txBody>
          </p:sp>
          <p:sp>
            <p:nvSpPr>
              <p:cNvPr id="489" name="Rectangle 33"/>
              <p:cNvSpPr>
                <a:spLocks noChangeArrowheads="1"/>
              </p:cNvSpPr>
              <p:nvPr/>
            </p:nvSpPr>
            <p:spPr bwMode="auto">
              <a:xfrm>
                <a:off x="10207626" y="5024438"/>
                <a:ext cx="1014413" cy="161925"/>
              </a:xfrm>
              <a:prstGeom prst="rect">
                <a:avLst/>
              </a:prstGeom>
              <a:solidFill>
                <a:srgbClr val="00205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3234" tIns="46616" rIns="93234" bIns="46616" numCol="1" anchor="t" anchorCtr="0" compatLnSpc="1">
                <a:prstTxWarp prst="textNoShape">
                  <a:avLst/>
                </a:prstTxWarp>
              </a:bodyPr>
              <a:lstStyle/>
              <a:p>
                <a:pPr defTabSz="932357">
                  <a:defRPr/>
                </a:pPr>
                <a:endParaRPr lang="en-US" sz="1836" kern="0" dirty="0">
                  <a:solidFill>
                    <a:prstClr val="black"/>
                  </a:solidFill>
                  <a:latin typeface="Segoe UI"/>
                </a:endParaRPr>
              </a:p>
            </p:txBody>
          </p:sp>
          <p:sp>
            <p:nvSpPr>
              <p:cNvPr id="490" name="Rectangle 52"/>
              <p:cNvSpPr>
                <a:spLocks noChangeArrowheads="1"/>
              </p:cNvSpPr>
              <p:nvPr/>
            </p:nvSpPr>
            <p:spPr bwMode="auto">
              <a:xfrm>
                <a:off x="10018713" y="4489450"/>
                <a:ext cx="1382713" cy="47625"/>
              </a:xfrm>
              <a:prstGeom prst="rect">
                <a:avLst/>
              </a:prstGeom>
              <a:solidFill>
                <a:srgbClr val="00205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3234" tIns="46616" rIns="93234" bIns="46616" numCol="1" anchor="t" anchorCtr="0" compatLnSpc="1">
                <a:prstTxWarp prst="textNoShape">
                  <a:avLst/>
                </a:prstTxWarp>
              </a:bodyPr>
              <a:lstStyle/>
              <a:p>
                <a:pPr defTabSz="932357">
                  <a:defRPr/>
                </a:pPr>
                <a:endParaRPr lang="en-US" sz="1836" kern="0" dirty="0">
                  <a:solidFill>
                    <a:prstClr val="black"/>
                  </a:solidFill>
                  <a:latin typeface="Segoe UI"/>
                </a:endParaRPr>
              </a:p>
            </p:txBody>
          </p:sp>
        </p:grpSp>
        <p:grpSp>
          <p:nvGrpSpPr>
            <p:cNvPr id="478" name="Group 477"/>
            <p:cNvGrpSpPr/>
            <p:nvPr/>
          </p:nvGrpSpPr>
          <p:grpSpPr>
            <a:xfrm>
              <a:off x="5273761" y="2339226"/>
              <a:ext cx="265128" cy="271932"/>
              <a:chOff x="3398763" y="2179563"/>
              <a:chExt cx="232589" cy="232589"/>
            </a:xfrm>
          </p:grpSpPr>
          <p:sp>
            <p:nvSpPr>
              <p:cNvPr id="479" name="Oval 478"/>
              <p:cNvSpPr/>
              <p:nvPr/>
            </p:nvSpPr>
            <p:spPr>
              <a:xfrm>
                <a:off x="3398763" y="2179563"/>
                <a:ext cx="232589" cy="232589"/>
              </a:xfrm>
              <a:prstGeom prst="ellipse">
                <a:avLst/>
              </a:prstGeom>
              <a:solidFill>
                <a:srgbClr val="00205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932502"/>
                <a:endParaRPr lang="en-US" sz="1836">
                  <a:solidFill>
                    <a:srgbClr val="FFFFFF"/>
                  </a:solidFill>
                  <a:latin typeface="Segoe UI"/>
                </a:endParaRPr>
              </a:p>
            </p:txBody>
          </p:sp>
          <p:pic>
            <p:nvPicPr>
              <p:cNvPr id="480" name="Picture 17" descr="Shield 512x512.png"/>
              <p:cNvPicPr>
                <a:picLocks noChangeAspect="1"/>
              </p:cNvPicPr>
              <p:nvPr/>
            </p:nvPicPr>
            <p:blipFill>
              <a:blip r:embed="rId3">
                <a:extLst>
                  <a:ext uri="{BEBA8EAE-BF5A-486C-A8C5-ECC9F3942E4B}">
                    <a14:imgProps xmlns:a14="http://schemas.microsoft.com/office/drawing/2010/main">
                      <a14:imgLayer r:embed="rId4">
                        <a14:imgEffect>
                          <a14:saturation sat="101000"/>
                        </a14:imgEffect>
                      </a14:imgLayer>
                    </a14:imgProps>
                  </a:ext>
                  <a:ext uri="{28A0092B-C50C-407E-A947-70E740481C1C}">
                    <a14:useLocalDpi xmlns:a14="http://schemas.microsoft.com/office/drawing/2010/main" val="0"/>
                  </a:ext>
                </a:extLst>
              </a:blip>
              <a:srcRect/>
              <a:stretch>
                <a:fillRect/>
              </a:stretch>
            </p:blipFill>
            <p:spPr bwMode="auto">
              <a:xfrm>
                <a:off x="3416810" y="2199707"/>
                <a:ext cx="193708" cy="193708"/>
              </a:xfrm>
              <a:prstGeom prst="rect">
                <a:avLst/>
              </a:prstGeom>
              <a:noFill/>
              <a:ln>
                <a:noFill/>
              </a:ln>
              <a:effectLst>
                <a:outerShdw dist="35921" dir="2700000" sx="1000" sy="1000" algn="ctr" rotWithShape="0">
                  <a:schemeClr val="bg1"/>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type="none" w="med" len="med"/>
                    <a:tailEnd type="none" w="med" len="med"/>
                  </a14:hiddenLine>
                </a:ext>
              </a:extLst>
            </p:spPr>
          </p:pic>
        </p:grpSp>
      </p:grpSp>
      <p:sp>
        <p:nvSpPr>
          <p:cNvPr id="491" name="Rounded Rectangle 69"/>
          <p:cNvSpPr/>
          <p:nvPr/>
        </p:nvSpPr>
        <p:spPr>
          <a:xfrm>
            <a:off x="3623843" y="5343981"/>
            <a:ext cx="1144677" cy="792409"/>
          </a:xfrm>
          <a:prstGeom prst="roundRect">
            <a:avLst>
              <a:gd name="adj" fmla="val 0"/>
            </a:avLst>
          </a:prstGeom>
          <a:noFill/>
          <a:ln w="28575" cap="rnd">
            <a:solidFill>
              <a:srgbClr val="0078D7"/>
            </a:solidFill>
            <a:prstDash val="sysDot"/>
            <a:round/>
          </a:ln>
        </p:spPr>
        <p:style>
          <a:lnRef idx="2">
            <a:schemeClr val="accent1">
              <a:shade val="50000"/>
            </a:schemeClr>
          </a:lnRef>
          <a:fillRef idx="1">
            <a:schemeClr val="accent1"/>
          </a:fillRef>
          <a:effectRef idx="0">
            <a:schemeClr val="accent1"/>
          </a:effectRef>
          <a:fontRef idx="minor">
            <a:schemeClr val="lt1"/>
          </a:fontRef>
        </p:style>
        <p:txBody>
          <a:bodyPr rtlCol="0" anchor="t"/>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defTabSz="914165"/>
            <a:r>
              <a:rPr lang="en-US" sz="1428" dirty="0">
                <a:solidFill>
                  <a:srgbClr val="0078D7"/>
                </a:solidFill>
              </a:rPr>
              <a:t>Guest VM</a:t>
            </a:r>
          </a:p>
        </p:txBody>
      </p:sp>
      <p:grpSp>
        <p:nvGrpSpPr>
          <p:cNvPr id="4" name="Group 3"/>
          <p:cNvGrpSpPr/>
          <p:nvPr/>
        </p:nvGrpSpPr>
        <p:grpSpPr>
          <a:xfrm>
            <a:off x="2386424" y="5343981"/>
            <a:ext cx="1144677" cy="792409"/>
            <a:chOff x="2944038" y="5239673"/>
            <a:chExt cx="1122334" cy="776942"/>
          </a:xfrm>
        </p:grpSpPr>
        <p:grpSp>
          <p:nvGrpSpPr>
            <p:cNvPr id="492" name="Group 491"/>
            <p:cNvGrpSpPr/>
            <p:nvPr/>
          </p:nvGrpSpPr>
          <p:grpSpPr>
            <a:xfrm>
              <a:off x="3219902" y="5545150"/>
              <a:ext cx="555034" cy="398236"/>
              <a:chOff x="5049321" y="2259894"/>
              <a:chExt cx="489568" cy="351264"/>
            </a:xfrm>
          </p:grpSpPr>
          <p:grpSp>
            <p:nvGrpSpPr>
              <p:cNvPr id="493" name="Group 492"/>
              <p:cNvGrpSpPr/>
              <p:nvPr/>
            </p:nvGrpSpPr>
            <p:grpSpPr>
              <a:xfrm>
                <a:off x="5049321" y="2259894"/>
                <a:ext cx="329189" cy="348050"/>
                <a:chOff x="10018713" y="4489450"/>
                <a:chExt cx="1382713" cy="2244726"/>
              </a:xfrm>
            </p:grpSpPr>
            <p:sp>
              <p:nvSpPr>
                <p:cNvPr id="497" name="Rectangle 23"/>
                <p:cNvSpPr>
                  <a:spLocks noChangeArrowheads="1"/>
                </p:cNvSpPr>
                <p:nvPr/>
              </p:nvSpPr>
              <p:spPr bwMode="auto">
                <a:xfrm>
                  <a:off x="10083801" y="4514850"/>
                  <a:ext cx="1254125" cy="2219325"/>
                </a:xfrm>
                <a:prstGeom prst="rect">
                  <a:avLst/>
                </a:prstGeom>
                <a:solidFill>
                  <a:srgbClr val="00BCF2"/>
                </a:solidFill>
                <a:ln w="9525">
                  <a:solidFill>
                    <a:srgbClr val="000000"/>
                  </a:solidFill>
                  <a:miter lim="800000"/>
                  <a:headEnd/>
                  <a:tailEnd/>
                </a:ln>
                <a:extLst/>
              </p:spPr>
              <p:txBody>
                <a:bodyPr vert="horz" wrap="square" lIns="93234" tIns="46616" rIns="93234" bIns="46616" numCol="1" anchor="t" anchorCtr="0" compatLnSpc="1">
                  <a:prstTxWarp prst="textNoShape">
                    <a:avLst/>
                  </a:prstTxWarp>
                </a:bodyPr>
                <a:lstStyle/>
                <a:p>
                  <a:pPr defTabSz="932357">
                    <a:defRPr/>
                  </a:pPr>
                  <a:endParaRPr lang="en-US" sz="1836" kern="0" dirty="0">
                    <a:solidFill>
                      <a:prstClr val="black"/>
                    </a:solidFill>
                    <a:latin typeface="Segoe UI"/>
                  </a:endParaRPr>
                </a:p>
              </p:txBody>
            </p:sp>
            <p:sp>
              <p:nvSpPr>
                <p:cNvPr id="498" name="Rectangle 24"/>
                <p:cNvSpPr>
                  <a:spLocks noChangeArrowheads="1"/>
                </p:cNvSpPr>
                <p:nvPr/>
              </p:nvSpPr>
              <p:spPr bwMode="auto">
                <a:xfrm>
                  <a:off x="10774363" y="6418263"/>
                  <a:ext cx="161925" cy="315913"/>
                </a:xfrm>
                <a:prstGeom prst="rect">
                  <a:avLst/>
                </a:prstGeom>
                <a:solidFill>
                  <a:srgbClr val="00205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3234" tIns="46616" rIns="93234" bIns="46616" numCol="1" anchor="t" anchorCtr="0" compatLnSpc="1">
                  <a:prstTxWarp prst="textNoShape">
                    <a:avLst/>
                  </a:prstTxWarp>
                </a:bodyPr>
                <a:lstStyle/>
                <a:p>
                  <a:pPr defTabSz="932357">
                    <a:defRPr/>
                  </a:pPr>
                  <a:endParaRPr lang="en-US" sz="1836" kern="0" dirty="0">
                    <a:solidFill>
                      <a:prstClr val="black"/>
                    </a:solidFill>
                    <a:latin typeface="Segoe UI"/>
                  </a:endParaRPr>
                </a:p>
              </p:txBody>
            </p:sp>
            <p:sp>
              <p:nvSpPr>
                <p:cNvPr id="499" name="Rectangle 27"/>
                <p:cNvSpPr>
                  <a:spLocks noChangeArrowheads="1"/>
                </p:cNvSpPr>
                <p:nvPr/>
              </p:nvSpPr>
              <p:spPr bwMode="auto">
                <a:xfrm>
                  <a:off x="10488613" y="6418263"/>
                  <a:ext cx="165100" cy="315913"/>
                </a:xfrm>
                <a:prstGeom prst="rect">
                  <a:avLst/>
                </a:prstGeom>
                <a:solidFill>
                  <a:srgbClr val="00205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3234" tIns="46616" rIns="93234" bIns="46616" numCol="1" anchor="t" anchorCtr="0" compatLnSpc="1">
                  <a:prstTxWarp prst="textNoShape">
                    <a:avLst/>
                  </a:prstTxWarp>
                </a:bodyPr>
                <a:lstStyle/>
                <a:p>
                  <a:pPr defTabSz="932357">
                    <a:defRPr/>
                  </a:pPr>
                  <a:endParaRPr lang="en-US" sz="1836" kern="0" dirty="0">
                    <a:solidFill>
                      <a:prstClr val="black"/>
                    </a:solidFill>
                    <a:latin typeface="Segoe UI"/>
                  </a:endParaRPr>
                </a:p>
              </p:txBody>
            </p:sp>
            <p:sp>
              <p:nvSpPr>
                <p:cNvPr id="500" name="Rectangle 28"/>
                <p:cNvSpPr>
                  <a:spLocks noChangeArrowheads="1"/>
                </p:cNvSpPr>
                <p:nvPr/>
              </p:nvSpPr>
              <p:spPr bwMode="auto">
                <a:xfrm>
                  <a:off x="10207626" y="5305425"/>
                  <a:ext cx="1014413" cy="163513"/>
                </a:xfrm>
                <a:prstGeom prst="rect">
                  <a:avLst/>
                </a:prstGeom>
                <a:solidFill>
                  <a:srgbClr val="00205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3234" tIns="46616" rIns="93234" bIns="46616" numCol="1" anchor="t" anchorCtr="0" compatLnSpc="1">
                  <a:prstTxWarp prst="textNoShape">
                    <a:avLst/>
                  </a:prstTxWarp>
                </a:bodyPr>
                <a:lstStyle/>
                <a:p>
                  <a:pPr defTabSz="932357">
                    <a:defRPr/>
                  </a:pPr>
                  <a:endParaRPr lang="en-US" sz="1836" kern="0" dirty="0">
                    <a:solidFill>
                      <a:prstClr val="black"/>
                    </a:solidFill>
                    <a:latin typeface="Segoe UI"/>
                  </a:endParaRPr>
                </a:p>
              </p:txBody>
            </p:sp>
            <p:sp>
              <p:nvSpPr>
                <p:cNvPr id="501" name="Rectangle 29"/>
                <p:cNvSpPr>
                  <a:spLocks noChangeArrowheads="1"/>
                </p:cNvSpPr>
                <p:nvPr/>
              </p:nvSpPr>
              <p:spPr bwMode="auto">
                <a:xfrm>
                  <a:off x="10207626" y="5588000"/>
                  <a:ext cx="1014413" cy="163513"/>
                </a:xfrm>
                <a:prstGeom prst="rect">
                  <a:avLst/>
                </a:prstGeom>
                <a:solidFill>
                  <a:srgbClr val="00205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3234" tIns="46616" rIns="93234" bIns="46616" numCol="1" anchor="t" anchorCtr="0" compatLnSpc="1">
                  <a:prstTxWarp prst="textNoShape">
                    <a:avLst/>
                  </a:prstTxWarp>
                </a:bodyPr>
                <a:lstStyle/>
                <a:p>
                  <a:pPr defTabSz="932357">
                    <a:defRPr/>
                  </a:pPr>
                  <a:endParaRPr lang="en-US" sz="1836" kern="0" dirty="0">
                    <a:solidFill>
                      <a:prstClr val="black"/>
                    </a:solidFill>
                    <a:latin typeface="Segoe UI"/>
                  </a:endParaRPr>
                </a:p>
              </p:txBody>
            </p:sp>
            <p:sp>
              <p:nvSpPr>
                <p:cNvPr id="502" name="Rectangle 30"/>
                <p:cNvSpPr>
                  <a:spLocks noChangeArrowheads="1"/>
                </p:cNvSpPr>
                <p:nvPr/>
              </p:nvSpPr>
              <p:spPr bwMode="auto">
                <a:xfrm>
                  <a:off x="10207626" y="5870575"/>
                  <a:ext cx="1014413" cy="161925"/>
                </a:xfrm>
                <a:prstGeom prst="rect">
                  <a:avLst/>
                </a:prstGeom>
                <a:solidFill>
                  <a:srgbClr val="00205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3234" tIns="46616" rIns="93234" bIns="46616" numCol="1" anchor="t" anchorCtr="0" compatLnSpc="1">
                  <a:prstTxWarp prst="textNoShape">
                    <a:avLst/>
                  </a:prstTxWarp>
                </a:bodyPr>
                <a:lstStyle/>
                <a:p>
                  <a:pPr defTabSz="932357">
                    <a:defRPr/>
                  </a:pPr>
                  <a:endParaRPr lang="en-US" sz="1836" kern="0" dirty="0">
                    <a:solidFill>
                      <a:prstClr val="black"/>
                    </a:solidFill>
                    <a:latin typeface="Segoe UI"/>
                  </a:endParaRPr>
                </a:p>
              </p:txBody>
            </p:sp>
            <p:sp>
              <p:nvSpPr>
                <p:cNvPr id="503" name="Rectangle 31"/>
                <p:cNvSpPr>
                  <a:spLocks noChangeArrowheads="1"/>
                </p:cNvSpPr>
                <p:nvPr/>
              </p:nvSpPr>
              <p:spPr bwMode="auto">
                <a:xfrm>
                  <a:off x="10207626" y="6153150"/>
                  <a:ext cx="1014413" cy="161925"/>
                </a:xfrm>
                <a:prstGeom prst="rect">
                  <a:avLst/>
                </a:prstGeom>
                <a:solidFill>
                  <a:srgbClr val="00205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3234" tIns="46616" rIns="93234" bIns="46616" numCol="1" anchor="t" anchorCtr="0" compatLnSpc="1">
                  <a:prstTxWarp prst="textNoShape">
                    <a:avLst/>
                  </a:prstTxWarp>
                </a:bodyPr>
                <a:lstStyle/>
                <a:p>
                  <a:pPr defTabSz="932357">
                    <a:defRPr/>
                  </a:pPr>
                  <a:endParaRPr lang="en-US" sz="1836" kern="0" dirty="0">
                    <a:solidFill>
                      <a:prstClr val="black"/>
                    </a:solidFill>
                    <a:latin typeface="Segoe UI"/>
                  </a:endParaRPr>
                </a:p>
              </p:txBody>
            </p:sp>
            <p:sp>
              <p:nvSpPr>
                <p:cNvPr id="504" name="Rectangle 32"/>
                <p:cNvSpPr>
                  <a:spLocks noChangeArrowheads="1"/>
                </p:cNvSpPr>
                <p:nvPr/>
              </p:nvSpPr>
              <p:spPr bwMode="auto">
                <a:xfrm>
                  <a:off x="10207626" y="4741863"/>
                  <a:ext cx="1014413" cy="161925"/>
                </a:xfrm>
                <a:prstGeom prst="rect">
                  <a:avLst/>
                </a:prstGeom>
                <a:solidFill>
                  <a:srgbClr val="00205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3234" tIns="46616" rIns="93234" bIns="46616" numCol="1" anchor="t" anchorCtr="0" compatLnSpc="1">
                  <a:prstTxWarp prst="textNoShape">
                    <a:avLst/>
                  </a:prstTxWarp>
                </a:bodyPr>
                <a:lstStyle/>
                <a:p>
                  <a:pPr defTabSz="932357">
                    <a:defRPr/>
                  </a:pPr>
                  <a:endParaRPr lang="en-US" sz="1836" kern="0" dirty="0">
                    <a:solidFill>
                      <a:prstClr val="black"/>
                    </a:solidFill>
                    <a:latin typeface="Segoe UI"/>
                  </a:endParaRPr>
                </a:p>
              </p:txBody>
            </p:sp>
            <p:sp>
              <p:nvSpPr>
                <p:cNvPr id="505" name="Rectangle 33"/>
                <p:cNvSpPr>
                  <a:spLocks noChangeArrowheads="1"/>
                </p:cNvSpPr>
                <p:nvPr/>
              </p:nvSpPr>
              <p:spPr bwMode="auto">
                <a:xfrm>
                  <a:off x="10207626" y="5024438"/>
                  <a:ext cx="1014413" cy="161925"/>
                </a:xfrm>
                <a:prstGeom prst="rect">
                  <a:avLst/>
                </a:prstGeom>
                <a:solidFill>
                  <a:srgbClr val="00205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3234" tIns="46616" rIns="93234" bIns="46616" numCol="1" anchor="t" anchorCtr="0" compatLnSpc="1">
                  <a:prstTxWarp prst="textNoShape">
                    <a:avLst/>
                  </a:prstTxWarp>
                </a:bodyPr>
                <a:lstStyle/>
                <a:p>
                  <a:pPr defTabSz="932357">
                    <a:defRPr/>
                  </a:pPr>
                  <a:endParaRPr lang="en-US" sz="1836" kern="0" dirty="0">
                    <a:solidFill>
                      <a:prstClr val="black"/>
                    </a:solidFill>
                    <a:latin typeface="Segoe UI"/>
                  </a:endParaRPr>
                </a:p>
              </p:txBody>
            </p:sp>
            <p:sp>
              <p:nvSpPr>
                <p:cNvPr id="506" name="Rectangle 52"/>
                <p:cNvSpPr>
                  <a:spLocks noChangeArrowheads="1"/>
                </p:cNvSpPr>
                <p:nvPr/>
              </p:nvSpPr>
              <p:spPr bwMode="auto">
                <a:xfrm>
                  <a:off x="10018713" y="4489450"/>
                  <a:ext cx="1382713" cy="47625"/>
                </a:xfrm>
                <a:prstGeom prst="rect">
                  <a:avLst/>
                </a:prstGeom>
                <a:solidFill>
                  <a:srgbClr val="00205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3234" tIns="46616" rIns="93234" bIns="46616" numCol="1" anchor="t" anchorCtr="0" compatLnSpc="1">
                  <a:prstTxWarp prst="textNoShape">
                    <a:avLst/>
                  </a:prstTxWarp>
                </a:bodyPr>
                <a:lstStyle/>
                <a:p>
                  <a:pPr defTabSz="932357">
                    <a:defRPr/>
                  </a:pPr>
                  <a:endParaRPr lang="en-US" sz="1836" kern="0" dirty="0">
                    <a:solidFill>
                      <a:prstClr val="black"/>
                    </a:solidFill>
                    <a:latin typeface="Segoe UI"/>
                  </a:endParaRPr>
                </a:p>
              </p:txBody>
            </p:sp>
          </p:grpSp>
          <p:grpSp>
            <p:nvGrpSpPr>
              <p:cNvPr id="494" name="Group 493"/>
              <p:cNvGrpSpPr/>
              <p:nvPr/>
            </p:nvGrpSpPr>
            <p:grpSpPr>
              <a:xfrm>
                <a:off x="5273761" y="2339226"/>
                <a:ext cx="265128" cy="271932"/>
                <a:chOff x="3398763" y="2179563"/>
                <a:chExt cx="232589" cy="232589"/>
              </a:xfrm>
            </p:grpSpPr>
            <p:sp>
              <p:nvSpPr>
                <p:cNvPr id="495" name="Oval 494"/>
                <p:cNvSpPr/>
                <p:nvPr/>
              </p:nvSpPr>
              <p:spPr>
                <a:xfrm>
                  <a:off x="3398763" y="2179563"/>
                  <a:ext cx="232589" cy="232589"/>
                </a:xfrm>
                <a:prstGeom prst="ellipse">
                  <a:avLst/>
                </a:prstGeom>
                <a:solidFill>
                  <a:srgbClr val="00205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932502"/>
                  <a:endParaRPr lang="en-US" sz="1836">
                    <a:solidFill>
                      <a:srgbClr val="FFFFFF"/>
                    </a:solidFill>
                    <a:latin typeface="Segoe UI"/>
                  </a:endParaRPr>
                </a:p>
              </p:txBody>
            </p:sp>
            <p:pic>
              <p:nvPicPr>
                <p:cNvPr id="496" name="Picture 17" descr="Shield 512x512.png"/>
                <p:cNvPicPr>
                  <a:picLocks noChangeAspect="1"/>
                </p:cNvPicPr>
                <p:nvPr/>
              </p:nvPicPr>
              <p:blipFill>
                <a:blip r:embed="rId3">
                  <a:extLst>
                    <a:ext uri="{BEBA8EAE-BF5A-486C-A8C5-ECC9F3942E4B}">
                      <a14:imgProps xmlns:a14="http://schemas.microsoft.com/office/drawing/2010/main">
                        <a14:imgLayer r:embed="rId4">
                          <a14:imgEffect>
                            <a14:saturation sat="101000"/>
                          </a14:imgEffect>
                        </a14:imgLayer>
                      </a14:imgProps>
                    </a:ext>
                    <a:ext uri="{28A0092B-C50C-407E-A947-70E740481C1C}">
                      <a14:useLocalDpi xmlns:a14="http://schemas.microsoft.com/office/drawing/2010/main" val="0"/>
                    </a:ext>
                  </a:extLst>
                </a:blip>
                <a:srcRect/>
                <a:stretch>
                  <a:fillRect/>
                </a:stretch>
              </p:blipFill>
              <p:spPr bwMode="auto">
                <a:xfrm>
                  <a:off x="3416810" y="2199707"/>
                  <a:ext cx="193708" cy="193708"/>
                </a:xfrm>
                <a:prstGeom prst="rect">
                  <a:avLst/>
                </a:prstGeom>
                <a:noFill/>
                <a:ln>
                  <a:noFill/>
                </a:ln>
                <a:effectLst>
                  <a:outerShdw dist="35921" dir="2700000" sx="1000" sy="1000" algn="ctr" rotWithShape="0">
                    <a:schemeClr val="bg1"/>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type="none" w="med" len="med"/>
                      <a:tailEnd type="none" w="med" len="med"/>
                    </a14:hiddenLine>
                  </a:ext>
                </a:extLst>
              </p:spPr>
            </p:pic>
          </p:grpSp>
        </p:grpSp>
        <p:sp>
          <p:nvSpPr>
            <p:cNvPr id="507" name="Rounded Rectangle 69"/>
            <p:cNvSpPr/>
            <p:nvPr/>
          </p:nvSpPr>
          <p:spPr>
            <a:xfrm>
              <a:off x="2944038" y="5239673"/>
              <a:ext cx="1122334" cy="776942"/>
            </a:xfrm>
            <a:prstGeom prst="roundRect">
              <a:avLst>
                <a:gd name="adj" fmla="val 0"/>
              </a:avLst>
            </a:prstGeom>
            <a:noFill/>
            <a:ln w="28575" cap="rnd">
              <a:solidFill>
                <a:srgbClr val="00BCF2"/>
              </a:solidFill>
              <a:prstDash val="sysDot"/>
              <a:round/>
            </a:ln>
          </p:spPr>
          <p:style>
            <a:lnRef idx="2">
              <a:schemeClr val="accent1">
                <a:shade val="50000"/>
              </a:schemeClr>
            </a:lnRef>
            <a:fillRef idx="1">
              <a:schemeClr val="accent1"/>
            </a:fillRef>
            <a:effectRef idx="0">
              <a:schemeClr val="accent1"/>
            </a:effectRef>
            <a:fontRef idx="minor">
              <a:schemeClr val="lt1"/>
            </a:fontRef>
          </p:style>
          <p:txBody>
            <a:bodyPr rtlCol="0" anchor="t"/>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defTabSz="914165"/>
              <a:r>
                <a:rPr lang="en-US" sz="1428" dirty="0">
                  <a:solidFill>
                    <a:srgbClr val="00BCF2"/>
                  </a:solidFill>
                </a:rPr>
                <a:t>Guest VM</a:t>
              </a:r>
            </a:p>
          </p:txBody>
        </p:sp>
      </p:grpSp>
      <p:sp>
        <p:nvSpPr>
          <p:cNvPr id="524" name="Rounded Rectangle 69"/>
          <p:cNvSpPr/>
          <p:nvPr/>
        </p:nvSpPr>
        <p:spPr>
          <a:xfrm>
            <a:off x="1149005" y="5343981"/>
            <a:ext cx="1144677" cy="792409"/>
          </a:xfrm>
          <a:prstGeom prst="roundRect">
            <a:avLst>
              <a:gd name="adj" fmla="val 0"/>
            </a:avLst>
          </a:prstGeom>
          <a:noFill/>
          <a:ln w="28575" cap="rnd">
            <a:solidFill>
              <a:srgbClr val="333333"/>
            </a:solidFill>
            <a:prstDash val="sysDot"/>
            <a:round/>
          </a:ln>
        </p:spPr>
        <p:style>
          <a:lnRef idx="2">
            <a:schemeClr val="accent1">
              <a:shade val="50000"/>
            </a:schemeClr>
          </a:lnRef>
          <a:fillRef idx="1">
            <a:schemeClr val="accent1"/>
          </a:fillRef>
          <a:effectRef idx="0">
            <a:schemeClr val="accent1"/>
          </a:effectRef>
          <a:fontRef idx="minor">
            <a:schemeClr val="lt1"/>
          </a:fontRef>
        </p:style>
        <p:txBody>
          <a:bodyPr rtlCol="0" anchor="t"/>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defTabSz="914165"/>
            <a:r>
              <a:rPr lang="en-US" sz="1428" dirty="0">
                <a:solidFill>
                  <a:srgbClr val="333333"/>
                </a:solidFill>
              </a:rPr>
              <a:t>Host OS</a:t>
            </a:r>
          </a:p>
        </p:txBody>
      </p:sp>
      <p:sp>
        <p:nvSpPr>
          <p:cNvPr id="684" name="Rectangle 683"/>
          <p:cNvSpPr/>
          <p:nvPr/>
        </p:nvSpPr>
        <p:spPr>
          <a:xfrm>
            <a:off x="9419414" y="2990940"/>
            <a:ext cx="2356725" cy="3157480"/>
          </a:xfrm>
          <a:prstGeom prst="rect">
            <a:avLst/>
          </a:prstGeom>
          <a:solidFill>
            <a:srgbClr val="EEEEE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3220" tIns="93220" rIns="93220" bIns="93220" numCol="1" spcCol="0" rtlCol="0" fromWordArt="0" anchor="b" anchorCtr="0" forceAA="0" compatLnSpc="1">
            <a:prstTxWarp prst="textNoShape">
              <a:avLst/>
            </a:prstTxWarp>
            <a:noAutofit/>
          </a:bodyPr>
          <a:lstStyle/>
          <a:p>
            <a:pPr algn="r" defTabSz="932178"/>
            <a:endParaRPr lang="en-US" sz="1224" dirty="0" err="1">
              <a:solidFill>
                <a:prstClr val="white"/>
              </a:solidFill>
              <a:latin typeface="Segoe UI"/>
            </a:endParaRPr>
          </a:p>
        </p:txBody>
      </p:sp>
      <p:sp>
        <p:nvSpPr>
          <p:cNvPr id="685" name="TextBox 684"/>
          <p:cNvSpPr txBox="1"/>
          <p:nvPr/>
        </p:nvSpPr>
        <p:spPr>
          <a:xfrm>
            <a:off x="9419414" y="5636971"/>
            <a:ext cx="2356725" cy="422078"/>
          </a:xfrm>
          <a:prstGeom prst="rect">
            <a:avLst/>
          </a:prstGeom>
          <a:ln>
            <a:noFill/>
          </a:ln>
        </p:spPr>
        <p:txBody>
          <a:bodyPr vert="horz" wrap="none" lIns="93220" tIns="93220" rIns="93220" bIns="93220" rtlCol="0" anchor="t">
            <a:noAutofit/>
          </a:bodyPr>
          <a:lstStyle/>
          <a:p>
            <a:pPr algn="ctr" defTabSz="932178"/>
            <a:r>
              <a:rPr lang="en-US" sz="1632" dirty="0">
                <a:solidFill>
                  <a:srgbClr val="0078D7"/>
                </a:solidFill>
                <a:latin typeface="Segoe UI"/>
                <a:ea typeface="Segoe UI" pitchFamily="34" charset="0"/>
                <a:cs typeface="Segoe UI" pitchFamily="34" charset="0"/>
              </a:rPr>
              <a:t>Key Protection</a:t>
            </a:r>
          </a:p>
        </p:txBody>
      </p:sp>
      <p:grpSp>
        <p:nvGrpSpPr>
          <p:cNvPr id="686" name="Group 685"/>
          <p:cNvGrpSpPr/>
          <p:nvPr/>
        </p:nvGrpSpPr>
        <p:grpSpPr>
          <a:xfrm>
            <a:off x="9851694" y="4033908"/>
            <a:ext cx="1492165" cy="1492165"/>
            <a:chOff x="10940052" y="1050197"/>
            <a:chExt cx="631889" cy="631889"/>
          </a:xfrm>
        </p:grpSpPr>
        <p:sp>
          <p:nvSpPr>
            <p:cNvPr id="687" name="Oval 686"/>
            <p:cNvSpPr/>
            <p:nvPr/>
          </p:nvSpPr>
          <p:spPr>
            <a:xfrm>
              <a:off x="10940052" y="1050197"/>
              <a:ext cx="631889" cy="631889"/>
            </a:xfrm>
            <a:prstGeom prst="ellipse">
              <a:avLst/>
            </a:prstGeom>
            <a:solidFill>
              <a:srgbClr val="0078D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932502"/>
              <a:endParaRPr lang="en-US" sz="1836" dirty="0">
                <a:solidFill>
                  <a:srgbClr val="FFFFFF"/>
                </a:solidFill>
                <a:latin typeface="Segoe UI"/>
              </a:endParaRPr>
            </a:p>
          </p:txBody>
        </p:sp>
        <p:pic>
          <p:nvPicPr>
            <p:cNvPr id="688" name="Picture 17" descr="Shield 512x512.png"/>
            <p:cNvPicPr>
              <a:picLocks noChangeAspect="1"/>
            </p:cNvPicPr>
            <p:nvPr/>
          </p:nvPicPr>
          <p:blipFill rotWithShape="1">
            <a:blip r:embed="rId5">
              <a:extLst>
                <a:ext uri="{BEBA8EAE-BF5A-486C-A8C5-ECC9F3942E4B}">
                  <a14:imgProps xmlns:a14="http://schemas.microsoft.com/office/drawing/2010/main">
                    <a14:imgLayer r:embed="rId6">
                      <a14:imgEffect>
                        <a14:saturation sat="101000"/>
                      </a14:imgEffect>
                    </a14:imgLayer>
                  </a14:imgProps>
                </a:ext>
                <a:ext uri="{28A0092B-C50C-407E-A947-70E740481C1C}">
                  <a14:useLocalDpi xmlns:a14="http://schemas.microsoft.com/office/drawing/2010/main" val="0"/>
                </a:ext>
              </a:extLst>
            </a:blip>
            <a:srcRect/>
            <a:stretch/>
          </p:blipFill>
          <p:spPr bwMode="auto">
            <a:xfrm>
              <a:off x="10981690" y="1091834"/>
              <a:ext cx="548614" cy="548614"/>
            </a:xfrm>
            <a:prstGeom prst="ellipse">
              <a:avLst/>
            </a:prstGeom>
            <a:ln w="28575" cap="rnd">
              <a:solidFill>
                <a:schemeClr val="bg1"/>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rgbClr val="FFFFFF"/>
                  </a:solidFill>
                </a14:hiddenFill>
              </a:ext>
            </a:extLst>
          </p:spPr>
        </p:pic>
      </p:grpSp>
      <p:sp>
        <p:nvSpPr>
          <p:cNvPr id="689" name="TextBox 688"/>
          <p:cNvSpPr txBox="1"/>
          <p:nvPr/>
        </p:nvSpPr>
        <p:spPr>
          <a:xfrm>
            <a:off x="9419415" y="6232486"/>
            <a:ext cx="2356726" cy="362141"/>
          </a:xfrm>
          <a:prstGeom prst="rect">
            <a:avLst/>
          </a:prstGeom>
          <a:ln>
            <a:noFill/>
          </a:ln>
        </p:spPr>
        <p:txBody>
          <a:bodyPr vert="horz" wrap="none" lIns="0" tIns="0" rIns="0" bIns="0" rtlCol="0" anchor="ctr">
            <a:noAutofit/>
          </a:bodyPr>
          <a:lstStyle/>
          <a:p>
            <a:pPr algn="ctr" defTabSz="932502"/>
            <a:r>
              <a:rPr lang="en-US" sz="1836" dirty="0">
                <a:solidFill>
                  <a:srgbClr val="333333"/>
                </a:solidFill>
                <a:latin typeface="Segoe UI"/>
                <a:ea typeface="Segoe UI" pitchFamily="34" charset="0"/>
                <a:cs typeface="Segoe UI" pitchFamily="34" charset="0"/>
              </a:rPr>
              <a:t>Host Guardian Service</a:t>
            </a:r>
          </a:p>
        </p:txBody>
      </p:sp>
      <p:grpSp>
        <p:nvGrpSpPr>
          <p:cNvPr id="31" name="Group 30"/>
          <p:cNvGrpSpPr/>
          <p:nvPr/>
        </p:nvGrpSpPr>
        <p:grpSpPr>
          <a:xfrm>
            <a:off x="9500183" y="3404316"/>
            <a:ext cx="525705" cy="525705"/>
            <a:chOff x="9549036" y="2547661"/>
            <a:chExt cx="650513" cy="650513"/>
          </a:xfrm>
        </p:grpSpPr>
        <p:sp>
          <p:nvSpPr>
            <p:cNvPr id="30" name="Diamond 29"/>
            <p:cNvSpPr/>
            <p:nvPr/>
          </p:nvSpPr>
          <p:spPr bwMode="auto">
            <a:xfrm>
              <a:off x="9549036" y="2547661"/>
              <a:ext cx="650513" cy="650513"/>
            </a:xfrm>
            <a:prstGeom prst="diamond">
              <a:avLst/>
            </a:prstGeom>
            <a:solidFill>
              <a:srgbClr val="0078D7"/>
            </a:solidFill>
            <a:ln w="6350">
              <a:solidFill>
                <a:srgbClr val="FFFFFF"/>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6521" tIns="149217" rIns="186521" bIns="149217" numCol="1" spcCol="0" rtlCol="0" fromWordArt="0" anchor="t" anchorCtr="0" forceAA="0" compatLnSpc="1">
              <a:prstTxWarp prst="textNoShape">
                <a:avLst/>
              </a:prstTxWarp>
              <a:noAutofit/>
            </a:bodyPr>
            <a:lstStyle/>
            <a:p>
              <a:pPr algn="ctr" defTabSz="951028" fontAlgn="base">
                <a:lnSpc>
                  <a:spcPct val="90000"/>
                </a:lnSpc>
                <a:spcBef>
                  <a:spcPct val="0"/>
                </a:spcBef>
                <a:spcAft>
                  <a:spcPct val="0"/>
                </a:spcAft>
              </a:pPr>
              <a:endParaRPr lang="en-US" sz="2448" dirty="0" err="1">
                <a:gradFill>
                  <a:gsLst>
                    <a:gs pos="0">
                      <a:srgbClr val="FFFFFF"/>
                    </a:gs>
                    <a:gs pos="100000">
                      <a:srgbClr val="FFFFFF"/>
                    </a:gs>
                  </a:gsLst>
                  <a:lin ang="5400000" scaled="0"/>
                </a:gradFill>
                <a:ea typeface="Segoe UI" pitchFamily="34" charset="0"/>
                <a:cs typeface="Segoe UI" pitchFamily="34" charset="0"/>
              </a:endParaRPr>
            </a:p>
          </p:txBody>
        </p:sp>
        <p:sp>
          <p:nvSpPr>
            <p:cNvPr id="699" name="Oval 61"/>
            <p:cNvSpPr/>
            <p:nvPr/>
          </p:nvSpPr>
          <p:spPr>
            <a:xfrm rot="16200000">
              <a:off x="9772625" y="2646227"/>
              <a:ext cx="203334" cy="453381"/>
            </a:xfrm>
            <a:custGeom>
              <a:avLst/>
              <a:gdLst/>
              <a:ahLst/>
              <a:cxnLst/>
              <a:rect l="l" t="t" r="r" b="b"/>
              <a:pathLst>
                <a:path w="1945154" h="4337174">
                  <a:moveTo>
                    <a:pt x="972262" y="184666"/>
                  </a:moveTo>
                  <a:cubicBezTo>
                    <a:pt x="658764" y="184840"/>
                    <a:pt x="404455" y="438534"/>
                    <a:pt x="403523" y="752031"/>
                  </a:cubicBezTo>
                  <a:lnTo>
                    <a:pt x="972577" y="753723"/>
                  </a:lnTo>
                  <a:lnTo>
                    <a:pt x="1541629" y="751401"/>
                  </a:lnTo>
                  <a:cubicBezTo>
                    <a:pt x="1540350" y="437905"/>
                    <a:pt x="1285760" y="184492"/>
                    <a:pt x="972262" y="184666"/>
                  </a:cubicBezTo>
                  <a:close/>
                  <a:moveTo>
                    <a:pt x="972577" y="0"/>
                  </a:moveTo>
                  <a:cubicBezTo>
                    <a:pt x="1509716" y="0"/>
                    <a:pt x="1945154" y="435438"/>
                    <a:pt x="1945154" y="972577"/>
                  </a:cubicBezTo>
                  <a:cubicBezTo>
                    <a:pt x="1945154" y="1373798"/>
                    <a:pt x="1702202" y="1718276"/>
                    <a:pt x="1354620" y="1865104"/>
                  </a:cubicBezTo>
                  <a:lnTo>
                    <a:pt x="1354620" y="2072700"/>
                  </a:lnTo>
                  <a:cubicBezTo>
                    <a:pt x="1354620" y="2112154"/>
                    <a:pt x="1322637" y="2144137"/>
                    <a:pt x="1283183" y="2144137"/>
                  </a:cubicBezTo>
                  <a:lnTo>
                    <a:pt x="1226533" y="2144137"/>
                  </a:lnTo>
                  <a:lnTo>
                    <a:pt x="1226533" y="2718294"/>
                  </a:lnTo>
                  <a:lnTo>
                    <a:pt x="1109119" y="2867729"/>
                  </a:lnTo>
                  <a:lnTo>
                    <a:pt x="1215859" y="3034954"/>
                  </a:lnTo>
                  <a:lnTo>
                    <a:pt x="1219417" y="3301802"/>
                  </a:lnTo>
                  <a:lnTo>
                    <a:pt x="1098445" y="3483259"/>
                  </a:lnTo>
                  <a:lnTo>
                    <a:pt x="1102003" y="3589998"/>
                  </a:lnTo>
                  <a:lnTo>
                    <a:pt x="1219417" y="3775013"/>
                  </a:lnTo>
                  <a:lnTo>
                    <a:pt x="1222975" y="4045419"/>
                  </a:lnTo>
                  <a:lnTo>
                    <a:pt x="945452" y="4337174"/>
                  </a:lnTo>
                  <a:lnTo>
                    <a:pt x="571865" y="4006282"/>
                  </a:lnTo>
                  <a:lnTo>
                    <a:pt x="571865" y="2144137"/>
                  </a:lnTo>
                  <a:lnTo>
                    <a:pt x="571865" y="1858058"/>
                  </a:lnTo>
                  <a:cubicBezTo>
                    <a:pt x="234451" y="1706097"/>
                    <a:pt x="0" y="1366716"/>
                    <a:pt x="0" y="972577"/>
                  </a:cubicBezTo>
                  <a:cubicBezTo>
                    <a:pt x="0" y="435438"/>
                    <a:pt x="435438" y="0"/>
                    <a:pt x="972577" y="0"/>
                  </a:cubicBezTo>
                  <a:close/>
                </a:path>
              </a:pathLst>
            </a:custGeom>
            <a:solidFill>
              <a:srgbClr val="EEEE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36"/>
            </a:p>
          </p:txBody>
        </p:sp>
      </p:grpSp>
      <p:grpSp>
        <p:nvGrpSpPr>
          <p:cNvPr id="700" name="Group 699"/>
          <p:cNvGrpSpPr/>
          <p:nvPr/>
        </p:nvGrpSpPr>
        <p:grpSpPr>
          <a:xfrm>
            <a:off x="10056677" y="3404316"/>
            <a:ext cx="525705" cy="525705"/>
            <a:chOff x="9549036" y="2547661"/>
            <a:chExt cx="650513" cy="650513"/>
          </a:xfrm>
        </p:grpSpPr>
        <p:sp>
          <p:nvSpPr>
            <p:cNvPr id="701" name="Diamond 700"/>
            <p:cNvSpPr/>
            <p:nvPr/>
          </p:nvSpPr>
          <p:spPr bwMode="auto">
            <a:xfrm>
              <a:off x="9549036" y="2547661"/>
              <a:ext cx="650513" cy="650513"/>
            </a:xfrm>
            <a:prstGeom prst="diamond">
              <a:avLst/>
            </a:prstGeom>
            <a:solidFill>
              <a:srgbClr val="0078D7"/>
            </a:solidFill>
            <a:ln w="6350">
              <a:solidFill>
                <a:srgbClr val="FFFFFF"/>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6521" tIns="149217" rIns="186521" bIns="149217" numCol="1" spcCol="0" rtlCol="0" fromWordArt="0" anchor="t" anchorCtr="0" forceAA="0" compatLnSpc="1">
              <a:prstTxWarp prst="textNoShape">
                <a:avLst/>
              </a:prstTxWarp>
              <a:noAutofit/>
            </a:bodyPr>
            <a:lstStyle/>
            <a:p>
              <a:pPr algn="ctr" defTabSz="951028" fontAlgn="base">
                <a:lnSpc>
                  <a:spcPct val="90000"/>
                </a:lnSpc>
                <a:spcBef>
                  <a:spcPct val="0"/>
                </a:spcBef>
                <a:spcAft>
                  <a:spcPct val="0"/>
                </a:spcAft>
              </a:pPr>
              <a:endParaRPr lang="en-US" sz="2448" dirty="0" err="1">
                <a:gradFill>
                  <a:gsLst>
                    <a:gs pos="0">
                      <a:srgbClr val="FFFFFF"/>
                    </a:gs>
                    <a:gs pos="100000">
                      <a:srgbClr val="FFFFFF"/>
                    </a:gs>
                  </a:gsLst>
                  <a:lin ang="5400000" scaled="0"/>
                </a:gradFill>
                <a:ea typeface="Segoe UI" pitchFamily="34" charset="0"/>
                <a:cs typeface="Segoe UI" pitchFamily="34" charset="0"/>
              </a:endParaRPr>
            </a:p>
          </p:txBody>
        </p:sp>
        <p:sp>
          <p:nvSpPr>
            <p:cNvPr id="702" name="Oval 61"/>
            <p:cNvSpPr/>
            <p:nvPr/>
          </p:nvSpPr>
          <p:spPr>
            <a:xfrm rot="16200000">
              <a:off x="9772625" y="2646227"/>
              <a:ext cx="203334" cy="453381"/>
            </a:xfrm>
            <a:custGeom>
              <a:avLst/>
              <a:gdLst/>
              <a:ahLst/>
              <a:cxnLst/>
              <a:rect l="l" t="t" r="r" b="b"/>
              <a:pathLst>
                <a:path w="1945154" h="4337174">
                  <a:moveTo>
                    <a:pt x="972262" y="184666"/>
                  </a:moveTo>
                  <a:cubicBezTo>
                    <a:pt x="658764" y="184840"/>
                    <a:pt x="404455" y="438534"/>
                    <a:pt x="403523" y="752031"/>
                  </a:cubicBezTo>
                  <a:lnTo>
                    <a:pt x="972577" y="753723"/>
                  </a:lnTo>
                  <a:lnTo>
                    <a:pt x="1541629" y="751401"/>
                  </a:lnTo>
                  <a:cubicBezTo>
                    <a:pt x="1540350" y="437905"/>
                    <a:pt x="1285760" y="184492"/>
                    <a:pt x="972262" y="184666"/>
                  </a:cubicBezTo>
                  <a:close/>
                  <a:moveTo>
                    <a:pt x="972577" y="0"/>
                  </a:moveTo>
                  <a:cubicBezTo>
                    <a:pt x="1509716" y="0"/>
                    <a:pt x="1945154" y="435438"/>
                    <a:pt x="1945154" y="972577"/>
                  </a:cubicBezTo>
                  <a:cubicBezTo>
                    <a:pt x="1945154" y="1373798"/>
                    <a:pt x="1702202" y="1718276"/>
                    <a:pt x="1354620" y="1865104"/>
                  </a:cubicBezTo>
                  <a:lnTo>
                    <a:pt x="1354620" y="2072700"/>
                  </a:lnTo>
                  <a:cubicBezTo>
                    <a:pt x="1354620" y="2112154"/>
                    <a:pt x="1322637" y="2144137"/>
                    <a:pt x="1283183" y="2144137"/>
                  </a:cubicBezTo>
                  <a:lnTo>
                    <a:pt x="1226533" y="2144137"/>
                  </a:lnTo>
                  <a:lnTo>
                    <a:pt x="1226533" y="2718294"/>
                  </a:lnTo>
                  <a:lnTo>
                    <a:pt x="1109119" y="2867729"/>
                  </a:lnTo>
                  <a:lnTo>
                    <a:pt x="1215859" y="3034954"/>
                  </a:lnTo>
                  <a:lnTo>
                    <a:pt x="1219417" y="3301802"/>
                  </a:lnTo>
                  <a:lnTo>
                    <a:pt x="1098445" y="3483259"/>
                  </a:lnTo>
                  <a:lnTo>
                    <a:pt x="1102003" y="3589998"/>
                  </a:lnTo>
                  <a:lnTo>
                    <a:pt x="1219417" y="3775013"/>
                  </a:lnTo>
                  <a:lnTo>
                    <a:pt x="1222975" y="4045419"/>
                  </a:lnTo>
                  <a:lnTo>
                    <a:pt x="945452" y="4337174"/>
                  </a:lnTo>
                  <a:lnTo>
                    <a:pt x="571865" y="4006282"/>
                  </a:lnTo>
                  <a:lnTo>
                    <a:pt x="571865" y="2144137"/>
                  </a:lnTo>
                  <a:lnTo>
                    <a:pt x="571865" y="1858058"/>
                  </a:lnTo>
                  <a:cubicBezTo>
                    <a:pt x="234451" y="1706097"/>
                    <a:pt x="0" y="1366716"/>
                    <a:pt x="0" y="972577"/>
                  </a:cubicBezTo>
                  <a:cubicBezTo>
                    <a:pt x="0" y="435438"/>
                    <a:pt x="435438" y="0"/>
                    <a:pt x="972577" y="0"/>
                  </a:cubicBezTo>
                  <a:close/>
                </a:path>
              </a:pathLst>
            </a:custGeom>
            <a:solidFill>
              <a:srgbClr val="EEEE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36"/>
            </a:p>
          </p:txBody>
        </p:sp>
      </p:grpSp>
      <p:grpSp>
        <p:nvGrpSpPr>
          <p:cNvPr id="703" name="Group 702"/>
          <p:cNvGrpSpPr/>
          <p:nvPr/>
        </p:nvGrpSpPr>
        <p:grpSpPr>
          <a:xfrm>
            <a:off x="10613170" y="3404316"/>
            <a:ext cx="525705" cy="525705"/>
            <a:chOff x="9549036" y="2547661"/>
            <a:chExt cx="650513" cy="650513"/>
          </a:xfrm>
        </p:grpSpPr>
        <p:sp>
          <p:nvSpPr>
            <p:cNvPr id="704" name="Diamond 703"/>
            <p:cNvSpPr/>
            <p:nvPr/>
          </p:nvSpPr>
          <p:spPr bwMode="auto">
            <a:xfrm>
              <a:off x="9549036" y="2547661"/>
              <a:ext cx="650513" cy="650513"/>
            </a:xfrm>
            <a:prstGeom prst="diamond">
              <a:avLst/>
            </a:prstGeom>
            <a:solidFill>
              <a:srgbClr val="0078D7"/>
            </a:solidFill>
            <a:ln w="6350">
              <a:solidFill>
                <a:srgbClr val="FFFFFF"/>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6521" tIns="149217" rIns="186521" bIns="149217" numCol="1" spcCol="0" rtlCol="0" fromWordArt="0" anchor="t" anchorCtr="0" forceAA="0" compatLnSpc="1">
              <a:prstTxWarp prst="textNoShape">
                <a:avLst/>
              </a:prstTxWarp>
              <a:noAutofit/>
            </a:bodyPr>
            <a:lstStyle/>
            <a:p>
              <a:pPr algn="ctr" defTabSz="951028" fontAlgn="base">
                <a:lnSpc>
                  <a:spcPct val="90000"/>
                </a:lnSpc>
                <a:spcBef>
                  <a:spcPct val="0"/>
                </a:spcBef>
                <a:spcAft>
                  <a:spcPct val="0"/>
                </a:spcAft>
              </a:pPr>
              <a:endParaRPr lang="en-US" sz="2448" dirty="0" err="1">
                <a:gradFill>
                  <a:gsLst>
                    <a:gs pos="0">
                      <a:srgbClr val="FFFFFF"/>
                    </a:gs>
                    <a:gs pos="100000">
                      <a:srgbClr val="FFFFFF"/>
                    </a:gs>
                  </a:gsLst>
                  <a:lin ang="5400000" scaled="0"/>
                </a:gradFill>
                <a:ea typeface="Segoe UI" pitchFamily="34" charset="0"/>
                <a:cs typeface="Segoe UI" pitchFamily="34" charset="0"/>
              </a:endParaRPr>
            </a:p>
          </p:txBody>
        </p:sp>
        <p:sp>
          <p:nvSpPr>
            <p:cNvPr id="705" name="Oval 61"/>
            <p:cNvSpPr/>
            <p:nvPr/>
          </p:nvSpPr>
          <p:spPr>
            <a:xfrm rot="16200000">
              <a:off x="9772625" y="2646227"/>
              <a:ext cx="203334" cy="453381"/>
            </a:xfrm>
            <a:custGeom>
              <a:avLst/>
              <a:gdLst/>
              <a:ahLst/>
              <a:cxnLst/>
              <a:rect l="l" t="t" r="r" b="b"/>
              <a:pathLst>
                <a:path w="1945154" h="4337174">
                  <a:moveTo>
                    <a:pt x="972262" y="184666"/>
                  </a:moveTo>
                  <a:cubicBezTo>
                    <a:pt x="658764" y="184840"/>
                    <a:pt x="404455" y="438534"/>
                    <a:pt x="403523" y="752031"/>
                  </a:cubicBezTo>
                  <a:lnTo>
                    <a:pt x="972577" y="753723"/>
                  </a:lnTo>
                  <a:lnTo>
                    <a:pt x="1541629" y="751401"/>
                  </a:lnTo>
                  <a:cubicBezTo>
                    <a:pt x="1540350" y="437905"/>
                    <a:pt x="1285760" y="184492"/>
                    <a:pt x="972262" y="184666"/>
                  </a:cubicBezTo>
                  <a:close/>
                  <a:moveTo>
                    <a:pt x="972577" y="0"/>
                  </a:moveTo>
                  <a:cubicBezTo>
                    <a:pt x="1509716" y="0"/>
                    <a:pt x="1945154" y="435438"/>
                    <a:pt x="1945154" y="972577"/>
                  </a:cubicBezTo>
                  <a:cubicBezTo>
                    <a:pt x="1945154" y="1373798"/>
                    <a:pt x="1702202" y="1718276"/>
                    <a:pt x="1354620" y="1865104"/>
                  </a:cubicBezTo>
                  <a:lnTo>
                    <a:pt x="1354620" y="2072700"/>
                  </a:lnTo>
                  <a:cubicBezTo>
                    <a:pt x="1354620" y="2112154"/>
                    <a:pt x="1322637" y="2144137"/>
                    <a:pt x="1283183" y="2144137"/>
                  </a:cubicBezTo>
                  <a:lnTo>
                    <a:pt x="1226533" y="2144137"/>
                  </a:lnTo>
                  <a:lnTo>
                    <a:pt x="1226533" y="2718294"/>
                  </a:lnTo>
                  <a:lnTo>
                    <a:pt x="1109119" y="2867729"/>
                  </a:lnTo>
                  <a:lnTo>
                    <a:pt x="1215859" y="3034954"/>
                  </a:lnTo>
                  <a:lnTo>
                    <a:pt x="1219417" y="3301802"/>
                  </a:lnTo>
                  <a:lnTo>
                    <a:pt x="1098445" y="3483259"/>
                  </a:lnTo>
                  <a:lnTo>
                    <a:pt x="1102003" y="3589998"/>
                  </a:lnTo>
                  <a:lnTo>
                    <a:pt x="1219417" y="3775013"/>
                  </a:lnTo>
                  <a:lnTo>
                    <a:pt x="1222975" y="4045419"/>
                  </a:lnTo>
                  <a:lnTo>
                    <a:pt x="945452" y="4337174"/>
                  </a:lnTo>
                  <a:lnTo>
                    <a:pt x="571865" y="4006282"/>
                  </a:lnTo>
                  <a:lnTo>
                    <a:pt x="571865" y="2144137"/>
                  </a:lnTo>
                  <a:lnTo>
                    <a:pt x="571865" y="1858058"/>
                  </a:lnTo>
                  <a:cubicBezTo>
                    <a:pt x="234451" y="1706097"/>
                    <a:pt x="0" y="1366716"/>
                    <a:pt x="0" y="972577"/>
                  </a:cubicBezTo>
                  <a:cubicBezTo>
                    <a:pt x="0" y="435438"/>
                    <a:pt x="435438" y="0"/>
                    <a:pt x="972577" y="0"/>
                  </a:cubicBezTo>
                  <a:close/>
                </a:path>
              </a:pathLst>
            </a:custGeom>
            <a:solidFill>
              <a:srgbClr val="EEEE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36"/>
            </a:p>
          </p:txBody>
        </p:sp>
      </p:grpSp>
      <p:grpSp>
        <p:nvGrpSpPr>
          <p:cNvPr id="706" name="Group 705"/>
          <p:cNvGrpSpPr/>
          <p:nvPr/>
        </p:nvGrpSpPr>
        <p:grpSpPr>
          <a:xfrm>
            <a:off x="11169665" y="3404316"/>
            <a:ext cx="525705" cy="525705"/>
            <a:chOff x="9549036" y="2547661"/>
            <a:chExt cx="650513" cy="650513"/>
          </a:xfrm>
        </p:grpSpPr>
        <p:sp>
          <p:nvSpPr>
            <p:cNvPr id="707" name="Diamond 706"/>
            <p:cNvSpPr/>
            <p:nvPr/>
          </p:nvSpPr>
          <p:spPr bwMode="auto">
            <a:xfrm>
              <a:off x="9549036" y="2547661"/>
              <a:ext cx="650513" cy="650513"/>
            </a:xfrm>
            <a:prstGeom prst="diamond">
              <a:avLst/>
            </a:prstGeom>
            <a:solidFill>
              <a:srgbClr val="0078D7"/>
            </a:solidFill>
            <a:ln w="6350">
              <a:solidFill>
                <a:srgbClr val="FFFFFF"/>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6521" tIns="149217" rIns="186521" bIns="149217" numCol="1" spcCol="0" rtlCol="0" fromWordArt="0" anchor="t" anchorCtr="0" forceAA="0" compatLnSpc="1">
              <a:prstTxWarp prst="textNoShape">
                <a:avLst/>
              </a:prstTxWarp>
              <a:noAutofit/>
            </a:bodyPr>
            <a:lstStyle/>
            <a:p>
              <a:pPr algn="ctr" defTabSz="951028" fontAlgn="base">
                <a:lnSpc>
                  <a:spcPct val="90000"/>
                </a:lnSpc>
                <a:spcBef>
                  <a:spcPct val="0"/>
                </a:spcBef>
                <a:spcAft>
                  <a:spcPct val="0"/>
                </a:spcAft>
              </a:pPr>
              <a:endParaRPr lang="en-US" sz="2448" dirty="0" err="1">
                <a:gradFill>
                  <a:gsLst>
                    <a:gs pos="0">
                      <a:srgbClr val="FFFFFF"/>
                    </a:gs>
                    <a:gs pos="100000">
                      <a:srgbClr val="FFFFFF"/>
                    </a:gs>
                  </a:gsLst>
                  <a:lin ang="5400000" scaled="0"/>
                </a:gradFill>
                <a:ea typeface="Segoe UI" pitchFamily="34" charset="0"/>
                <a:cs typeface="Segoe UI" pitchFamily="34" charset="0"/>
              </a:endParaRPr>
            </a:p>
          </p:txBody>
        </p:sp>
        <p:sp>
          <p:nvSpPr>
            <p:cNvPr id="708" name="Oval 61"/>
            <p:cNvSpPr/>
            <p:nvPr/>
          </p:nvSpPr>
          <p:spPr>
            <a:xfrm rot="16200000">
              <a:off x="9772625" y="2646227"/>
              <a:ext cx="203334" cy="453381"/>
            </a:xfrm>
            <a:custGeom>
              <a:avLst/>
              <a:gdLst/>
              <a:ahLst/>
              <a:cxnLst/>
              <a:rect l="l" t="t" r="r" b="b"/>
              <a:pathLst>
                <a:path w="1945154" h="4337174">
                  <a:moveTo>
                    <a:pt x="972262" y="184666"/>
                  </a:moveTo>
                  <a:cubicBezTo>
                    <a:pt x="658764" y="184840"/>
                    <a:pt x="404455" y="438534"/>
                    <a:pt x="403523" y="752031"/>
                  </a:cubicBezTo>
                  <a:lnTo>
                    <a:pt x="972577" y="753723"/>
                  </a:lnTo>
                  <a:lnTo>
                    <a:pt x="1541629" y="751401"/>
                  </a:lnTo>
                  <a:cubicBezTo>
                    <a:pt x="1540350" y="437905"/>
                    <a:pt x="1285760" y="184492"/>
                    <a:pt x="972262" y="184666"/>
                  </a:cubicBezTo>
                  <a:close/>
                  <a:moveTo>
                    <a:pt x="972577" y="0"/>
                  </a:moveTo>
                  <a:cubicBezTo>
                    <a:pt x="1509716" y="0"/>
                    <a:pt x="1945154" y="435438"/>
                    <a:pt x="1945154" y="972577"/>
                  </a:cubicBezTo>
                  <a:cubicBezTo>
                    <a:pt x="1945154" y="1373798"/>
                    <a:pt x="1702202" y="1718276"/>
                    <a:pt x="1354620" y="1865104"/>
                  </a:cubicBezTo>
                  <a:lnTo>
                    <a:pt x="1354620" y="2072700"/>
                  </a:lnTo>
                  <a:cubicBezTo>
                    <a:pt x="1354620" y="2112154"/>
                    <a:pt x="1322637" y="2144137"/>
                    <a:pt x="1283183" y="2144137"/>
                  </a:cubicBezTo>
                  <a:lnTo>
                    <a:pt x="1226533" y="2144137"/>
                  </a:lnTo>
                  <a:lnTo>
                    <a:pt x="1226533" y="2718294"/>
                  </a:lnTo>
                  <a:lnTo>
                    <a:pt x="1109119" y="2867729"/>
                  </a:lnTo>
                  <a:lnTo>
                    <a:pt x="1215859" y="3034954"/>
                  </a:lnTo>
                  <a:lnTo>
                    <a:pt x="1219417" y="3301802"/>
                  </a:lnTo>
                  <a:lnTo>
                    <a:pt x="1098445" y="3483259"/>
                  </a:lnTo>
                  <a:lnTo>
                    <a:pt x="1102003" y="3589998"/>
                  </a:lnTo>
                  <a:lnTo>
                    <a:pt x="1219417" y="3775013"/>
                  </a:lnTo>
                  <a:lnTo>
                    <a:pt x="1222975" y="4045419"/>
                  </a:lnTo>
                  <a:lnTo>
                    <a:pt x="945452" y="4337174"/>
                  </a:lnTo>
                  <a:lnTo>
                    <a:pt x="571865" y="4006282"/>
                  </a:lnTo>
                  <a:lnTo>
                    <a:pt x="571865" y="2144137"/>
                  </a:lnTo>
                  <a:lnTo>
                    <a:pt x="571865" y="1858058"/>
                  </a:lnTo>
                  <a:cubicBezTo>
                    <a:pt x="234451" y="1706097"/>
                    <a:pt x="0" y="1366716"/>
                    <a:pt x="0" y="972577"/>
                  </a:cubicBezTo>
                  <a:cubicBezTo>
                    <a:pt x="0" y="435438"/>
                    <a:pt x="435438" y="0"/>
                    <a:pt x="972577" y="0"/>
                  </a:cubicBezTo>
                  <a:close/>
                </a:path>
              </a:pathLst>
            </a:custGeom>
            <a:solidFill>
              <a:srgbClr val="EEEE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36"/>
            </a:p>
          </p:txBody>
        </p:sp>
      </p:grpSp>
      <p:grpSp>
        <p:nvGrpSpPr>
          <p:cNvPr id="709" name="Group 708"/>
          <p:cNvGrpSpPr/>
          <p:nvPr/>
        </p:nvGrpSpPr>
        <p:grpSpPr>
          <a:xfrm>
            <a:off x="9776705" y="3109474"/>
            <a:ext cx="525705" cy="525705"/>
            <a:chOff x="9549036" y="2547661"/>
            <a:chExt cx="650513" cy="650513"/>
          </a:xfrm>
        </p:grpSpPr>
        <p:sp>
          <p:nvSpPr>
            <p:cNvPr id="710" name="Diamond 709"/>
            <p:cNvSpPr/>
            <p:nvPr/>
          </p:nvSpPr>
          <p:spPr bwMode="auto">
            <a:xfrm>
              <a:off x="9549036" y="2547661"/>
              <a:ext cx="650513" cy="650513"/>
            </a:xfrm>
            <a:prstGeom prst="diamond">
              <a:avLst/>
            </a:prstGeom>
            <a:solidFill>
              <a:srgbClr val="0078D7"/>
            </a:solidFill>
            <a:ln w="6350">
              <a:solidFill>
                <a:srgbClr val="FFFFFF"/>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6521" tIns="149217" rIns="186521" bIns="149217" numCol="1" spcCol="0" rtlCol="0" fromWordArt="0" anchor="t" anchorCtr="0" forceAA="0" compatLnSpc="1">
              <a:prstTxWarp prst="textNoShape">
                <a:avLst/>
              </a:prstTxWarp>
              <a:noAutofit/>
            </a:bodyPr>
            <a:lstStyle/>
            <a:p>
              <a:pPr algn="ctr" defTabSz="951028" fontAlgn="base">
                <a:lnSpc>
                  <a:spcPct val="90000"/>
                </a:lnSpc>
                <a:spcBef>
                  <a:spcPct val="0"/>
                </a:spcBef>
                <a:spcAft>
                  <a:spcPct val="0"/>
                </a:spcAft>
              </a:pPr>
              <a:endParaRPr lang="en-US" sz="2448" dirty="0" err="1">
                <a:gradFill>
                  <a:gsLst>
                    <a:gs pos="0">
                      <a:srgbClr val="FFFFFF"/>
                    </a:gs>
                    <a:gs pos="100000">
                      <a:srgbClr val="FFFFFF"/>
                    </a:gs>
                  </a:gsLst>
                  <a:lin ang="5400000" scaled="0"/>
                </a:gradFill>
                <a:ea typeface="Segoe UI" pitchFamily="34" charset="0"/>
                <a:cs typeface="Segoe UI" pitchFamily="34" charset="0"/>
              </a:endParaRPr>
            </a:p>
          </p:txBody>
        </p:sp>
        <p:sp>
          <p:nvSpPr>
            <p:cNvPr id="711" name="Oval 61"/>
            <p:cNvSpPr/>
            <p:nvPr/>
          </p:nvSpPr>
          <p:spPr>
            <a:xfrm rot="16200000">
              <a:off x="9772625" y="2646227"/>
              <a:ext cx="203334" cy="453381"/>
            </a:xfrm>
            <a:custGeom>
              <a:avLst/>
              <a:gdLst/>
              <a:ahLst/>
              <a:cxnLst/>
              <a:rect l="l" t="t" r="r" b="b"/>
              <a:pathLst>
                <a:path w="1945154" h="4337174">
                  <a:moveTo>
                    <a:pt x="972262" y="184666"/>
                  </a:moveTo>
                  <a:cubicBezTo>
                    <a:pt x="658764" y="184840"/>
                    <a:pt x="404455" y="438534"/>
                    <a:pt x="403523" y="752031"/>
                  </a:cubicBezTo>
                  <a:lnTo>
                    <a:pt x="972577" y="753723"/>
                  </a:lnTo>
                  <a:lnTo>
                    <a:pt x="1541629" y="751401"/>
                  </a:lnTo>
                  <a:cubicBezTo>
                    <a:pt x="1540350" y="437905"/>
                    <a:pt x="1285760" y="184492"/>
                    <a:pt x="972262" y="184666"/>
                  </a:cubicBezTo>
                  <a:close/>
                  <a:moveTo>
                    <a:pt x="972577" y="0"/>
                  </a:moveTo>
                  <a:cubicBezTo>
                    <a:pt x="1509716" y="0"/>
                    <a:pt x="1945154" y="435438"/>
                    <a:pt x="1945154" y="972577"/>
                  </a:cubicBezTo>
                  <a:cubicBezTo>
                    <a:pt x="1945154" y="1373798"/>
                    <a:pt x="1702202" y="1718276"/>
                    <a:pt x="1354620" y="1865104"/>
                  </a:cubicBezTo>
                  <a:lnTo>
                    <a:pt x="1354620" y="2072700"/>
                  </a:lnTo>
                  <a:cubicBezTo>
                    <a:pt x="1354620" y="2112154"/>
                    <a:pt x="1322637" y="2144137"/>
                    <a:pt x="1283183" y="2144137"/>
                  </a:cubicBezTo>
                  <a:lnTo>
                    <a:pt x="1226533" y="2144137"/>
                  </a:lnTo>
                  <a:lnTo>
                    <a:pt x="1226533" y="2718294"/>
                  </a:lnTo>
                  <a:lnTo>
                    <a:pt x="1109119" y="2867729"/>
                  </a:lnTo>
                  <a:lnTo>
                    <a:pt x="1215859" y="3034954"/>
                  </a:lnTo>
                  <a:lnTo>
                    <a:pt x="1219417" y="3301802"/>
                  </a:lnTo>
                  <a:lnTo>
                    <a:pt x="1098445" y="3483259"/>
                  </a:lnTo>
                  <a:lnTo>
                    <a:pt x="1102003" y="3589998"/>
                  </a:lnTo>
                  <a:lnTo>
                    <a:pt x="1219417" y="3775013"/>
                  </a:lnTo>
                  <a:lnTo>
                    <a:pt x="1222975" y="4045419"/>
                  </a:lnTo>
                  <a:lnTo>
                    <a:pt x="945452" y="4337174"/>
                  </a:lnTo>
                  <a:lnTo>
                    <a:pt x="571865" y="4006282"/>
                  </a:lnTo>
                  <a:lnTo>
                    <a:pt x="571865" y="2144137"/>
                  </a:lnTo>
                  <a:lnTo>
                    <a:pt x="571865" y="1858058"/>
                  </a:lnTo>
                  <a:cubicBezTo>
                    <a:pt x="234451" y="1706097"/>
                    <a:pt x="0" y="1366716"/>
                    <a:pt x="0" y="972577"/>
                  </a:cubicBezTo>
                  <a:cubicBezTo>
                    <a:pt x="0" y="435438"/>
                    <a:pt x="435438" y="0"/>
                    <a:pt x="972577" y="0"/>
                  </a:cubicBezTo>
                  <a:close/>
                </a:path>
              </a:pathLst>
            </a:custGeom>
            <a:solidFill>
              <a:srgbClr val="EEEE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36"/>
            </a:p>
          </p:txBody>
        </p:sp>
      </p:grpSp>
      <p:grpSp>
        <p:nvGrpSpPr>
          <p:cNvPr id="712" name="Group 711"/>
          <p:cNvGrpSpPr/>
          <p:nvPr/>
        </p:nvGrpSpPr>
        <p:grpSpPr>
          <a:xfrm>
            <a:off x="10333199" y="3109474"/>
            <a:ext cx="525705" cy="525705"/>
            <a:chOff x="9549036" y="2547661"/>
            <a:chExt cx="650513" cy="650513"/>
          </a:xfrm>
        </p:grpSpPr>
        <p:sp>
          <p:nvSpPr>
            <p:cNvPr id="713" name="Diamond 712"/>
            <p:cNvSpPr/>
            <p:nvPr/>
          </p:nvSpPr>
          <p:spPr bwMode="auto">
            <a:xfrm>
              <a:off x="9549036" y="2547661"/>
              <a:ext cx="650513" cy="650513"/>
            </a:xfrm>
            <a:prstGeom prst="diamond">
              <a:avLst/>
            </a:prstGeom>
            <a:solidFill>
              <a:srgbClr val="0078D7"/>
            </a:solidFill>
            <a:ln w="6350">
              <a:solidFill>
                <a:srgbClr val="FFFFFF"/>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6521" tIns="149217" rIns="186521" bIns="149217" numCol="1" spcCol="0" rtlCol="0" fromWordArt="0" anchor="t" anchorCtr="0" forceAA="0" compatLnSpc="1">
              <a:prstTxWarp prst="textNoShape">
                <a:avLst/>
              </a:prstTxWarp>
              <a:noAutofit/>
            </a:bodyPr>
            <a:lstStyle/>
            <a:p>
              <a:pPr algn="ctr" defTabSz="951028" fontAlgn="base">
                <a:lnSpc>
                  <a:spcPct val="90000"/>
                </a:lnSpc>
                <a:spcBef>
                  <a:spcPct val="0"/>
                </a:spcBef>
                <a:spcAft>
                  <a:spcPct val="0"/>
                </a:spcAft>
              </a:pPr>
              <a:endParaRPr lang="en-US" sz="2448" dirty="0" err="1">
                <a:gradFill>
                  <a:gsLst>
                    <a:gs pos="0">
                      <a:srgbClr val="FFFFFF"/>
                    </a:gs>
                    <a:gs pos="100000">
                      <a:srgbClr val="FFFFFF"/>
                    </a:gs>
                  </a:gsLst>
                  <a:lin ang="5400000" scaled="0"/>
                </a:gradFill>
                <a:ea typeface="Segoe UI" pitchFamily="34" charset="0"/>
                <a:cs typeface="Segoe UI" pitchFamily="34" charset="0"/>
              </a:endParaRPr>
            </a:p>
          </p:txBody>
        </p:sp>
        <p:sp>
          <p:nvSpPr>
            <p:cNvPr id="714" name="Oval 61"/>
            <p:cNvSpPr/>
            <p:nvPr/>
          </p:nvSpPr>
          <p:spPr>
            <a:xfrm rot="16200000">
              <a:off x="9772625" y="2646227"/>
              <a:ext cx="203334" cy="453381"/>
            </a:xfrm>
            <a:custGeom>
              <a:avLst/>
              <a:gdLst/>
              <a:ahLst/>
              <a:cxnLst/>
              <a:rect l="l" t="t" r="r" b="b"/>
              <a:pathLst>
                <a:path w="1945154" h="4337174">
                  <a:moveTo>
                    <a:pt x="972262" y="184666"/>
                  </a:moveTo>
                  <a:cubicBezTo>
                    <a:pt x="658764" y="184840"/>
                    <a:pt x="404455" y="438534"/>
                    <a:pt x="403523" y="752031"/>
                  </a:cubicBezTo>
                  <a:lnTo>
                    <a:pt x="972577" y="753723"/>
                  </a:lnTo>
                  <a:lnTo>
                    <a:pt x="1541629" y="751401"/>
                  </a:lnTo>
                  <a:cubicBezTo>
                    <a:pt x="1540350" y="437905"/>
                    <a:pt x="1285760" y="184492"/>
                    <a:pt x="972262" y="184666"/>
                  </a:cubicBezTo>
                  <a:close/>
                  <a:moveTo>
                    <a:pt x="972577" y="0"/>
                  </a:moveTo>
                  <a:cubicBezTo>
                    <a:pt x="1509716" y="0"/>
                    <a:pt x="1945154" y="435438"/>
                    <a:pt x="1945154" y="972577"/>
                  </a:cubicBezTo>
                  <a:cubicBezTo>
                    <a:pt x="1945154" y="1373798"/>
                    <a:pt x="1702202" y="1718276"/>
                    <a:pt x="1354620" y="1865104"/>
                  </a:cubicBezTo>
                  <a:lnTo>
                    <a:pt x="1354620" y="2072700"/>
                  </a:lnTo>
                  <a:cubicBezTo>
                    <a:pt x="1354620" y="2112154"/>
                    <a:pt x="1322637" y="2144137"/>
                    <a:pt x="1283183" y="2144137"/>
                  </a:cubicBezTo>
                  <a:lnTo>
                    <a:pt x="1226533" y="2144137"/>
                  </a:lnTo>
                  <a:lnTo>
                    <a:pt x="1226533" y="2718294"/>
                  </a:lnTo>
                  <a:lnTo>
                    <a:pt x="1109119" y="2867729"/>
                  </a:lnTo>
                  <a:lnTo>
                    <a:pt x="1215859" y="3034954"/>
                  </a:lnTo>
                  <a:lnTo>
                    <a:pt x="1219417" y="3301802"/>
                  </a:lnTo>
                  <a:lnTo>
                    <a:pt x="1098445" y="3483259"/>
                  </a:lnTo>
                  <a:lnTo>
                    <a:pt x="1102003" y="3589998"/>
                  </a:lnTo>
                  <a:lnTo>
                    <a:pt x="1219417" y="3775013"/>
                  </a:lnTo>
                  <a:lnTo>
                    <a:pt x="1222975" y="4045419"/>
                  </a:lnTo>
                  <a:lnTo>
                    <a:pt x="945452" y="4337174"/>
                  </a:lnTo>
                  <a:lnTo>
                    <a:pt x="571865" y="4006282"/>
                  </a:lnTo>
                  <a:lnTo>
                    <a:pt x="571865" y="2144137"/>
                  </a:lnTo>
                  <a:lnTo>
                    <a:pt x="571865" y="1858058"/>
                  </a:lnTo>
                  <a:cubicBezTo>
                    <a:pt x="234451" y="1706097"/>
                    <a:pt x="0" y="1366716"/>
                    <a:pt x="0" y="972577"/>
                  </a:cubicBezTo>
                  <a:cubicBezTo>
                    <a:pt x="0" y="435438"/>
                    <a:pt x="435438" y="0"/>
                    <a:pt x="972577" y="0"/>
                  </a:cubicBezTo>
                  <a:close/>
                </a:path>
              </a:pathLst>
            </a:custGeom>
            <a:solidFill>
              <a:srgbClr val="EEEE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36"/>
            </a:p>
          </p:txBody>
        </p:sp>
      </p:grpSp>
      <p:grpSp>
        <p:nvGrpSpPr>
          <p:cNvPr id="715" name="Group 714"/>
          <p:cNvGrpSpPr/>
          <p:nvPr/>
        </p:nvGrpSpPr>
        <p:grpSpPr>
          <a:xfrm>
            <a:off x="10889694" y="3109474"/>
            <a:ext cx="525705" cy="525705"/>
            <a:chOff x="9549036" y="2547661"/>
            <a:chExt cx="650513" cy="650513"/>
          </a:xfrm>
        </p:grpSpPr>
        <p:sp>
          <p:nvSpPr>
            <p:cNvPr id="716" name="Diamond 715"/>
            <p:cNvSpPr/>
            <p:nvPr/>
          </p:nvSpPr>
          <p:spPr bwMode="auto">
            <a:xfrm>
              <a:off x="9549036" y="2547661"/>
              <a:ext cx="650513" cy="650513"/>
            </a:xfrm>
            <a:prstGeom prst="diamond">
              <a:avLst/>
            </a:prstGeom>
            <a:solidFill>
              <a:srgbClr val="0078D7"/>
            </a:solidFill>
            <a:ln w="6350">
              <a:solidFill>
                <a:srgbClr val="FFFFFF"/>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6521" tIns="149217" rIns="186521" bIns="149217" numCol="1" spcCol="0" rtlCol="0" fromWordArt="0" anchor="t" anchorCtr="0" forceAA="0" compatLnSpc="1">
              <a:prstTxWarp prst="textNoShape">
                <a:avLst/>
              </a:prstTxWarp>
              <a:noAutofit/>
            </a:bodyPr>
            <a:lstStyle/>
            <a:p>
              <a:pPr algn="ctr" defTabSz="951028" fontAlgn="base">
                <a:lnSpc>
                  <a:spcPct val="90000"/>
                </a:lnSpc>
                <a:spcBef>
                  <a:spcPct val="0"/>
                </a:spcBef>
                <a:spcAft>
                  <a:spcPct val="0"/>
                </a:spcAft>
              </a:pPr>
              <a:endParaRPr lang="en-US" sz="2448" dirty="0" err="1">
                <a:gradFill>
                  <a:gsLst>
                    <a:gs pos="0">
                      <a:srgbClr val="FFFFFF"/>
                    </a:gs>
                    <a:gs pos="100000">
                      <a:srgbClr val="FFFFFF"/>
                    </a:gs>
                  </a:gsLst>
                  <a:lin ang="5400000" scaled="0"/>
                </a:gradFill>
                <a:ea typeface="Segoe UI" pitchFamily="34" charset="0"/>
                <a:cs typeface="Segoe UI" pitchFamily="34" charset="0"/>
              </a:endParaRPr>
            </a:p>
          </p:txBody>
        </p:sp>
        <p:sp>
          <p:nvSpPr>
            <p:cNvPr id="717" name="Oval 61"/>
            <p:cNvSpPr/>
            <p:nvPr/>
          </p:nvSpPr>
          <p:spPr>
            <a:xfrm rot="16200000">
              <a:off x="9772625" y="2646227"/>
              <a:ext cx="203334" cy="453381"/>
            </a:xfrm>
            <a:custGeom>
              <a:avLst/>
              <a:gdLst/>
              <a:ahLst/>
              <a:cxnLst/>
              <a:rect l="l" t="t" r="r" b="b"/>
              <a:pathLst>
                <a:path w="1945154" h="4337174">
                  <a:moveTo>
                    <a:pt x="972262" y="184666"/>
                  </a:moveTo>
                  <a:cubicBezTo>
                    <a:pt x="658764" y="184840"/>
                    <a:pt x="404455" y="438534"/>
                    <a:pt x="403523" y="752031"/>
                  </a:cubicBezTo>
                  <a:lnTo>
                    <a:pt x="972577" y="753723"/>
                  </a:lnTo>
                  <a:lnTo>
                    <a:pt x="1541629" y="751401"/>
                  </a:lnTo>
                  <a:cubicBezTo>
                    <a:pt x="1540350" y="437905"/>
                    <a:pt x="1285760" y="184492"/>
                    <a:pt x="972262" y="184666"/>
                  </a:cubicBezTo>
                  <a:close/>
                  <a:moveTo>
                    <a:pt x="972577" y="0"/>
                  </a:moveTo>
                  <a:cubicBezTo>
                    <a:pt x="1509716" y="0"/>
                    <a:pt x="1945154" y="435438"/>
                    <a:pt x="1945154" y="972577"/>
                  </a:cubicBezTo>
                  <a:cubicBezTo>
                    <a:pt x="1945154" y="1373798"/>
                    <a:pt x="1702202" y="1718276"/>
                    <a:pt x="1354620" y="1865104"/>
                  </a:cubicBezTo>
                  <a:lnTo>
                    <a:pt x="1354620" y="2072700"/>
                  </a:lnTo>
                  <a:cubicBezTo>
                    <a:pt x="1354620" y="2112154"/>
                    <a:pt x="1322637" y="2144137"/>
                    <a:pt x="1283183" y="2144137"/>
                  </a:cubicBezTo>
                  <a:lnTo>
                    <a:pt x="1226533" y="2144137"/>
                  </a:lnTo>
                  <a:lnTo>
                    <a:pt x="1226533" y="2718294"/>
                  </a:lnTo>
                  <a:lnTo>
                    <a:pt x="1109119" y="2867729"/>
                  </a:lnTo>
                  <a:lnTo>
                    <a:pt x="1215859" y="3034954"/>
                  </a:lnTo>
                  <a:lnTo>
                    <a:pt x="1219417" y="3301802"/>
                  </a:lnTo>
                  <a:lnTo>
                    <a:pt x="1098445" y="3483259"/>
                  </a:lnTo>
                  <a:lnTo>
                    <a:pt x="1102003" y="3589998"/>
                  </a:lnTo>
                  <a:lnTo>
                    <a:pt x="1219417" y="3775013"/>
                  </a:lnTo>
                  <a:lnTo>
                    <a:pt x="1222975" y="4045419"/>
                  </a:lnTo>
                  <a:lnTo>
                    <a:pt x="945452" y="4337174"/>
                  </a:lnTo>
                  <a:lnTo>
                    <a:pt x="571865" y="4006282"/>
                  </a:lnTo>
                  <a:lnTo>
                    <a:pt x="571865" y="2144137"/>
                  </a:lnTo>
                  <a:lnTo>
                    <a:pt x="571865" y="1858058"/>
                  </a:lnTo>
                  <a:cubicBezTo>
                    <a:pt x="234451" y="1706097"/>
                    <a:pt x="0" y="1366716"/>
                    <a:pt x="0" y="972577"/>
                  </a:cubicBezTo>
                  <a:cubicBezTo>
                    <a:pt x="0" y="435438"/>
                    <a:pt x="435438" y="0"/>
                    <a:pt x="972577" y="0"/>
                  </a:cubicBezTo>
                  <a:close/>
                </a:path>
              </a:pathLst>
            </a:custGeom>
            <a:solidFill>
              <a:srgbClr val="EEEE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36"/>
            </a:p>
          </p:txBody>
        </p:sp>
      </p:grpSp>
      <p:sp>
        <p:nvSpPr>
          <p:cNvPr id="156" name="Rectangular Callout 5"/>
          <p:cNvSpPr/>
          <p:nvPr/>
        </p:nvSpPr>
        <p:spPr bwMode="auto">
          <a:xfrm>
            <a:off x="7614109" y="3529664"/>
            <a:ext cx="1706982" cy="1133353"/>
          </a:xfrm>
          <a:prstGeom prst="wedgeRectCallout">
            <a:avLst>
              <a:gd name="adj1" fmla="val 71366"/>
              <a:gd name="adj2" fmla="val 22473"/>
            </a:avLst>
          </a:prstGeom>
          <a:solidFill>
            <a:srgbClr val="333333"/>
          </a:solidFill>
          <a:ln>
            <a:noFill/>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vert="horz" wrap="square" lIns="0" tIns="46623" rIns="0" bIns="46623" numCol="1" rtlCol="0" anchor="ctr" anchorCtr="0" compatLnSpc="1">
            <a:prstTxWarp prst="textNoShape">
              <a:avLst/>
            </a:prstTxWarp>
          </a:bodyPr>
          <a:lstStyle/>
          <a:p>
            <a:pPr algn="ctr" defTabSz="932158" fontAlgn="base">
              <a:spcBef>
                <a:spcPct val="0"/>
              </a:spcBef>
              <a:spcAft>
                <a:spcPct val="0"/>
              </a:spcAft>
            </a:pPr>
            <a:r>
              <a:rPr lang="en-US" sz="1598" b="1" dirty="0">
                <a:gradFill>
                  <a:gsLst>
                    <a:gs pos="16814">
                      <a:srgbClr val="FFFFFF"/>
                    </a:gs>
                    <a:gs pos="46000">
                      <a:srgbClr val="FFFFFF"/>
                    </a:gs>
                  </a:gsLst>
                  <a:lin ang="5400000" scaled="0"/>
                </a:gradFill>
              </a:rPr>
              <a:t>Sure, I know you and you look </a:t>
            </a:r>
            <a:r>
              <a:rPr lang="en-US" sz="1598" b="1" dirty="0">
                <a:solidFill>
                  <a:srgbClr val="00BCF2"/>
                </a:solidFill>
              </a:rPr>
              <a:t>healthy</a:t>
            </a:r>
          </a:p>
        </p:txBody>
      </p:sp>
      <p:sp>
        <p:nvSpPr>
          <p:cNvPr id="157" name="TextBox 156"/>
          <p:cNvSpPr txBox="1"/>
          <p:nvPr/>
        </p:nvSpPr>
        <p:spPr>
          <a:xfrm>
            <a:off x="9419415" y="1865471"/>
            <a:ext cx="2356726" cy="932338"/>
          </a:xfrm>
          <a:prstGeom prst="rect">
            <a:avLst/>
          </a:prstGeom>
          <a:ln>
            <a:noFill/>
          </a:ln>
        </p:spPr>
        <p:txBody>
          <a:bodyPr vert="horz" wrap="none" lIns="0" tIns="0" rIns="0" bIns="0" rtlCol="0" anchor="t">
            <a:noAutofit/>
          </a:bodyPr>
          <a:lstStyle/>
          <a:p>
            <a:pPr defTabSz="932502"/>
            <a:r>
              <a:rPr lang="en-US" sz="1836" dirty="0">
                <a:solidFill>
                  <a:srgbClr val="0078D7"/>
                </a:solidFill>
                <a:latin typeface="Segoe UI"/>
                <a:ea typeface="Segoe UI" pitchFamily="34" charset="0"/>
                <a:cs typeface="Segoe UI" pitchFamily="34" charset="0"/>
              </a:rPr>
              <a:t>Key release criteria </a:t>
            </a:r>
            <a:br>
              <a:rPr lang="en-US" sz="1836" dirty="0">
                <a:gradFill>
                  <a:gsLst>
                    <a:gs pos="16814">
                      <a:schemeClr val="tx1"/>
                    </a:gs>
                    <a:gs pos="46000">
                      <a:schemeClr val="tx1"/>
                    </a:gs>
                  </a:gsLst>
                  <a:lin ang="5400000" scaled="0"/>
                </a:gradFill>
                <a:latin typeface="Segoe UI"/>
                <a:ea typeface="Segoe UI" pitchFamily="34" charset="0"/>
                <a:cs typeface="Segoe UI" pitchFamily="34" charset="0"/>
              </a:rPr>
            </a:br>
            <a:r>
              <a:rPr lang="en-US" sz="1224" dirty="0">
                <a:gradFill>
                  <a:gsLst>
                    <a:gs pos="16814">
                      <a:schemeClr val="tx1"/>
                    </a:gs>
                    <a:gs pos="46000">
                      <a:schemeClr val="tx1"/>
                    </a:gs>
                  </a:gsLst>
                  <a:lin ang="5400000" scaled="0"/>
                </a:gradFill>
                <a:latin typeface="Segoe UI"/>
                <a:ea typeface="Segoe UI" pitchFamily="34" charset="0"/>
                <a:cs typeface="Segoe UI" pitchFamily="34" charset="0"/>
              </a:rPr>
              <a:t>(</a:t>
            </a:r>
            <a:r>
              <a:rPr lang="en-US" sz="1224" dirty="0">
                <a:solidFill>
                  <a:srgbClr val="333333"/>
                </a:solidFill>
                <a:latin typeface="Segoe UI"/>
                <a:ea typeface="Segoe UI" pitchFamily="34" charset="0"/>
                <a:cs typeface="Segoe UI" pitchFamily="34" charset="0"/>
              </a:rPr>
              <a:t>TPM-mode)</a:t>
            </a:r>
          </a:p>
          <a:p>
            <a:pPr marL="233149" indent="-233149" defTabSz="932502">
              <a:buFont typeface="+mj-lt"/>
              <a:buAutoNum type="arabicPeriod"/>
            </a:pPr>
            <a:r>
              <a:rPr lang="en-US" sz="1224" dirty="0">
                <a:solidFill>
                  <a:srgbClr val="333333"/>
                </a:solidFill>
                <a:latin typeface="Segoe UI"/>
                <a:ea typeface="Segoe UI" pitchFamily="34" charset="0"/>
                <a:cs typeface="Segoe UI" pitchFamily="34" charset="0"/>
              </a:rPr>
              <a:t>Known physical machines</a:t>
            </a:r>
          </a:p>
          <a:p>
            <a:pPr marL="233149" indent="-233149" defTabSz="932502">
              <a:buFont typeface="+mj-lt"/>
              <a:buAutoNum type="arabicPeriod"/>
            </a:pPr>
            <a:r>
              <a:rPr lang="en-US" sz="1224" dirty="0">
                <a:solidFill>
                  <a:srgbClr val="333333"/>
                </a:solidFill>
                <a:latin typeface="Segoe UI"/>
                <a:ea typeface="Segoe UI" pitchFamily="34" charset="0"/>
                <a:cs typeface="Segoe UI" pitchFamily="34" charset="0"/>
              </a:rPr>
              <a:t>Trusted Hyper-V instance</a:t>
            </a:r>
          </a:p>
          <a:p>
            <a:pPr marL="233149" indent="-233149" defTabSz="932502">
              <a:buFont typeface="+mj-lt"/>
              <a:buAutoNum type="arabicPeriod"/>
            </a:pPr>
            <a:r>
              <a:rPr lang="en-US" sz="1224" dirty="0">
                <a:solidFill>
                  <a:srgbClr val="333333"/>
                </a:solidFill>
                <a:latin typeface="Segoe UI"/>
                <a:ea typeface="Segoe UI" pitchFamily="34" charset="0"/>
                <a:cs typeface="Segoe UI" pitchFamily="34" charset="0"/>
              </a:rPr>
              <a:t>CI-compliant configuration</a:t>
            </a:r>
            <a:endParaRPr lang="en-US" sz="1836" dirty="0">
              <a:solidFill>
                <a:srgbClr val="333333"/>
              </a:solidFill>
              <a:latin typeface="Segoe UI"/>
              <a:ea typeface="Segoe UI" pitchFamily="34" charset="0"/>
              <a:cs typeface="Segoe UI" pitchFamily="34" charset="0"/>
            </a:endParaRPr>
          </a:p>
        </p:txBody>
      </p:sp>
    </p:spTree>
    <p:extLst>
      <p:ext uri="{BB962C8B-B14F-4D97-AF65-F5344CB8AC3E}">
        <p14:creationId xmlns:p14="http://schemas.microsoft.com/office/powerpoint/2010/main" val="2379988514"/>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mph" presetSubtype="0" repeatCount="indefinite" fill="hold" nodeType="withEffect">
                                  <p:stCondLst>
                                    <p:cond delay="0"/>
                                  </p:stCondLst>
                                  <p:endCondLst>
                                    <p:cond evt="onNext" delay="0">
                                      <p:tgtEl>
                                        <p:sldTgt/>
                                      </p:tgtEl>
                                    </p:cond>
                                  </p:endCondLst>
                                  <p:childTnLst>
                                    <p:animEffect transition="out" filter="fade">
                                      <p:cBhvr>
                                        <p:cTn id="6" dur="500" tmFilter="0, 0; .2, .5; .8, .5; 1, 0"/>
                                        <p:tgtEl>
                                          <p:spTgt spid="392"/>
                                        </p:tgtEl>
                                      </p:cBhvr>
                                    </p:animEffect>
                                    <p:animScale>
                                      <p:cBhvr>
                                        <p:cTn id="7" dur="250" autoRev="1" fill="hold"/>
                                        <p:tgtEl>
                                          <p:spTgt spid="392"/>
                                        </p:tgtEl>
                                      </p:cBhvr>
                                      <p:by x="105000" y="105000"/>
                                    </p:animScale>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56"/>
                                        </p:tgtEl>
                                        <p:attrNameLst>
                                          <p:attrName>style.visibility</p:attrName>
                                        </p:attrNameLst>
                                      </p:cBhvr>
                                      <p:to>
                                        <p:strVal val="visible"/>
                                      </p:to>
                                    </p:set>
                                    <p:animEffect transition="in" filter="fade">
                                      <p:cBhvr>
                                        <p:cTn id="11" dur="500"/>
                                        <p:tgtEl>
                                          <p:spTgt spid="156"/>
                                        </p:tgtEl>
                                      </p:cBhvr>
                                    </p:animEffect>
                                  </p:childTnLst>
                                </p:cTn>
                              </p:par>
                            </p:childTnLst>
                          </p:cTn>
                        </p:par>
                        <p:par>
                          <p:cTn id="12" fill="hold">
                            <p:stCondLst>
                              <p:cond delay="1000"/>
                            </p:stCondLst>
                            <p:childTnLst>
                              <p:par>
                                <p:cTn id="13" presetID="26" presetClass="emph" presetSubtype="0" repeatCount="indefinite" fill="hold" nodeType="afterEffect">
                                  <p:stCondLst>
                                    <p:cond delay="0"/>
                                  </p:stCondLst>
                                  <p:endCondLst>
                                    <p:cond evt="onNext" delay="0">
                                      <p:tgtEl>
                                        <p:sldTgt/>
                                      </p:tgtEl>
                                    </p:cond>
                                  </p:endCondLst>
                                  <p:childTnLst>
                                    <p:animEffect transition="out" filter="fade">
                                      <p:cBhvr>
                                        <p:cTn id="14" dur="500" tmFilter="0, 0; .2, .5; .8, .5; 1, 0"/>
                                        <p:tgtEl>
                                          <p:spTgt spid="703"/>
                                        </p:tgtEl>
                                      </p:cBhvr>
                                    </p:animEffect>
                                    <p:animScale>
                                      <p:cBhvr>
                                        <p:cTn id="15" dur="250" autoRev="1" fill="hold"/>
                                        <p:tgtEl>
                                          <p:spTgt spid="703"/>
                                        </p:tgtEl>
                                      </p:cBhvr>
                                      <p:by x="105000" y="105000"/>
                                    </p:animScale>
                                  </p:childTnLst>
                                </p:cTn>
                              </p:par>
                            </p:childTnLst>
                          </p:cTn>
                        </p:par>
                        <p:par>
                          <p:cTn id="16" fill="hold">
                            <p:stCondLst>
                              <p:cond delay="1500"/>
                            </p:stCondLst>
                            <p:childTnLst>
                              <p:par>
                                <p:cTn id="17" presetID="37" presetClass="path" presetSubtype="0" accel="50000" decel="50000" fill="hold" nodeType="afterEffect">
                                  <p:stCondLst>
                                    <p:cond delay="0"/>
                                  </p:stCondLst>
                                  <p:childTnLst>
                                    <p:animMotion origin="layout" path="M 8.33333E-7 -0.00023 C -0.0556 0.04768 -0.03385 0.05 -0.19701 0.05416 C -0.3694 0.04977 -0.39089 -0.01296 -0.43594 -0.06898 " pathEditMode="relative" rAng="0" ptsTypes="AAA">
                                      <p:cBhvr>
                                        <p:cTn id="18" dur="2000" fill="hold"/>
                                        <p:tgtEl>
                                          <p:spTgt spid="703"/>
                                        </p:tgtEl>
                                        <p:attrNameLst>
                                          <p:attrName>ppt_x</p:attrName>
                                          <p:attrName>ppt_y</p:attrName>
                                        </p:attrNameLst>
                                      </p:cBhvr>
                                      <p:rCtr x="-21797" y="-718"/>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6"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8" name="Group 17"/>
          <p:cNvGrpSpPr/>
          <p:nvPr/>
        </p:nvGrpSpPr>
        <p:grpSpPr>
          <a:xfrm>
            <a:off x="266700" y="1592261"/>
            <a:ext cx="3824278" cy="4906243"/>
            <a:chOff x="266700" y="1592261"/>
            <a:chExt cx="3824278" cy="4906243"/>
          </a:xfrm>
        </p:grpSpPr>
        <p:sp>
          <p:nvSpPr>
            <p:cNvPr id="5" name="Rectangle 4"/>
            <p:cNvSpPr/>
            <p:nvPr/>
          </p:nvSpPr>
          <p:spPr bwMode="auto">
            <a:xfrm>
              <a:off x="266700" y="1592261"/>
              <a:ext cx="3824278" cy="4906243"/>
            </a:xfrm>
            <a:prstGeom prst="rect">
              <a:avLst/>
            </a:prstGeom>
            <a:solidFill>
              <a:srgbClr val="EEEEEE"/>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a:gradFill>
                  <a:gsLst>
                    <a:gs pos="0">
                      <a:srgbClr val="FFFFFF"/>
                    </a:gs>
                    <a:gs pos="100000">
                      <a:srgbClr val="FFFFFF"/>
                    </a:gs>
                  </a:gsLst>
                  <a:lin ang="5400000" scaled="0"/>
                </a:gradFill>
                <a:ea typeface="Segoe UI" pitchFamily="34" charset="0"/>
                <a:cs typeface="Segoe UI" pitchFamily="34" charset="0"/>
              </a:endParaRPr>
            </a:p>
          </p:txBody>
        </p:sp>
        <p:sp>
          <p:nvSpPr>
            <p:cNvPr id="10" name="Oval 9"/>
            <p:cNvSpPr/>
            <p:nvPr/>
          </p:nvSpPr>
          <p:spPr bwMode="auto">
            <a:xfrm>
              <a:off x="1169793" y="2551838"/>
              <a:ext cx="2018094" cy="2018093"/>
            </a:xfrm>
            <a:prstGeom prst="ellipse">
              <a:avLst/>
            </a:prstGeom>
            <a:solidFill>
              <a:srgbClr val="0078D7"/>
            </a:solidFill>
            <a:ln w="19050">
              <a:solidFill>
                <a:schemeClr val="bg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733" tIns="146186" rIns="182733" bIns="146186" numCol="1" spcCol="0" rtlCol="0" fromWordArt="0" anchor="t" anchorCtr="0" forceAA="0" compatLnSpc="1">
              <a:prstTxWarp prst="textNoShape">
                <a:avLst/>
              </a:prstTxWarp>
              <a:noAutofit/>
            </a:bodyPr>
            <a:lstStyle/>
            <a:p>
              <a:pPr algn="ctr" defTabSz="931644" fontAlgn="base">
                <a:lnSpc>
                  <a:spcPct val="90000"/>
                </a:lnSpc>
                <a:spcBef>
                  <a:spcPct val="0"/>
                </a:spcBef>
                <a:spcAft>
                  <a:spcPct val="0"/>
                </a:spcAft>
                <a:defRPr/>
              </a:pPr>
              <a:endParaRPr lang="en-US" sz="2398" dirty="0">
                <a:solidFill>
                  <a:srgbClr val="0078D7"/>
                </a:solidFill>
                <a:latin typeface="Segoe UI"/>
                <a:ea typeface="Segoe UI" pitchFamily="34" charset="0"/>
                <a:cs typeface="Segoe UI" pitchFamily="34" charset="0"/>
              </a:endParaRPr>
            </a:p>
          </p:txBody>
        </p:sp>
        <p:grpSp>
          <p:nvGrpSpPr>
            <p:cNvPr id="11" name="Group 10"/>
            <p:cNvGrpSpPr/>
            <p:nvPr/>
          </p:nvGrpSpPr>
          <p:grpSpPr>
            <a:xfrm>
              <a:off x="1543455" y="3207531"/>
              <a:ext cx="1270786" cy="706711"/>
              <a:chOff x="909692" y="2201053"/>
              <a:chExt cx="527820" cy="293532"/>
            </a:xfrm>
          </p:grpSpPr>
          <p:sp>
            <p:nvSpPr>
              <p:cNvPr id="12" name="Freeform 476"/>
              <p:cNvSpPr>
                <a:spLocks/>
              </p:cNvSpPr>
              <p:nvPr/>
            </p:nvSpPr>
            <p:spPr bwMode="auto">
              <a:xfrm>
                <a:off x="955471" y="2201053"/>
                <a:ext cx="436259" cy="261218"/>
              </a:xfrm>
              <a:custGeom>
                <a:avLst/>
                <a:gdLst>
                  <a:gd name="T0" fmla="*/ 144 w 148"/>
                  <a:gd name="T1" fmla="*/ 0 h 89"/>
                  <a:gd name="T2" fmla="*/ 4 w 148"/>
                  <a:gd name="T3" fmla="*/ 0 h 89"/>
                  <a:gd name="T4" fmla="*/ 0 w 148"/>
                  <a:gd name="T5" fmla="*/ 4 h 89"/>
                  <a:gd name="T6" fmla="*/ 0 w 148"/>
                  <a:gd name="T7" fmla="*/ 89 h 89"/>
                  <a:gd name="T8" fmla="*/ 11 w 148"/>
                  <a:gd name="T9" fmla="*/ 89 h 89"/>
                  <a:gd name="T10" fmla="*/ 11 w 148"/>
                  <a:gd name="T11" fmla="*/ 11 h 89"/>
                  <a:gd name="T12" fmla="*/ 136 w 148"/>
                  <a:gd name="T13" fmla="*/ 11 h 89"/>
                  <a:gd name="T14" fmla="*/ 136 w 148"/>
                  <a:gd name="T15" fmla="*/ 89 h 89"/>
                  <a:gd name="T16" fmla="*/ 148 w 148"/>
                  <a:gd name="T17" fmla="*/ 89 h 89"/>
                  <a:gd name="T18" fmla="*/ 148 w 148"/>
                  <a:gd name="T19" fmla="*/ 4 h 89"/>
                  <a:gd name="T20" fmla="*/ 144 w 148"/>
                  <a:gd name="T21" fmla="*/ 0 h 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48" h="89">
                    <a:moveTo>
                      <a:pt x="144" y="0"/>
                    </a:moveTo>
                    <a:cubicBezTo>
                      <a:pt x="4" y="0"/>
                      <a:pt x="4" y="0"/>
                      <a:pt x="4" y="0"/>
                    </a:cubicBezTo>
                    <a:cubicBezTo>
                      <a:pt x="1" y="0"/>
                      <a:pt x="0" y="2"/>
                      <a:pt x="0" y="4"/>
                    </a:cubicBezTo>
                    <a:cubicBezTo>
                      <a:pt x="0" y="89"/>
                      <a:pt x="0" y="89"/>
                      <a:pt x="0" y="89"/>
                    </a:cubicBezTo>
                    <a:cubicBezTo>
                      <a:pt x="11" y="89"/>
                      <a:pt x="11" y="89"/>
                      <a:pt x="11" y="89"/>
                    </a:cubicBezTo>
                    <a:cubicBezTo>
                      <a:pt x="11" y="11"/>
                      <a:pt x="11" y="11"/>
                      <a:pt x="11" y="11"/>
                    </a:cubicBezTo>
                    <a:cubicBezTo>
                      <a:pt x="136" y="11"/>
                      <a:pt x="136" y="11"/>
                      <a:pt x="136" y="11"/>
                    </a:cubicBezTo>
                    <a:cubicBezTo>
                      <a:pt x="136" y="89"/>
                      <a:pt x="136" y="89"/>
                      <a:pt x="136" y="89"/>
                    </a:cubicBezTo>
                    <a:cubicBezTo>
                      <a:pt x="148" y="89"/>
                      <a:pt x="148" y="89"/>
                      <a:pt x="148" y="89"/>
                    </a:cubicBezTo>
                    <a:cubicBezTo>
                      <a:pt x="148" y="4"/>
                      <a:pt x="148" y="4"/>
                      <a:pt x="148" y="4"/>
                    </a:cubicBezTo>
                    <a:cubicBezTo>
                      <a:pt x="148" y="2"/>
                      <a:pt x="146" y="0"/>
                      <a:pt x="144" y="0"/>
                    </a:cubicBezTo>
                    <a:close/>
                  </a:path>
                </a:pathLst>
              </a:custGeom>
              <a:solidFill>
                <a:srgbClr val="FFFFFF"/>
              </a:solidFill>
              <a:ln w="6350" cap="flat">
                <a:noFill/>
                <a:prstDash val="solid"/>
                <a:miter lim="800000"/>
                <a:headEnd/>
                <a:tailEnd/>
              </a:ln>
              <a:extLst/>
            </p:spPr>
            <p:txBody>
              <a:bodyPr vert="horz" wrap="square" lIns="93236" tIns="46618" rIns="93236" bIns="46618" numCol="1" anchor="t" anchorCtr="0" compatLnSpc="1">
                <a:prstTxWarp prst="textNoShape">
                  <a:avLst/>
                </a:prstTxWarp>
              </a:bodyPr>
              <a:lstStyle/>
              <a:p>
                <a:pPr defTabSz="932279">
                  <a:defRPr/>
                </a:pPr>
                <a:endParaRPr lang="en-US" sz="4079">
                  <a:solidFill>
                    <a:srgbClr val="0078D7"/>
                  </a:solidFill>
                  <a:latin typeface="Calibri"/>
                </a:endParaRPr>
              </a:p>
            </p:txBody>
          </p:sp>
          <p:sp>
            <p:nvSpPr>
              <p:cNvPr id="13" name="Freeform 479"/>
              <p:cNvSpPr>
                <a:spLocks/>
              </p:cNvSpPr>
              <p:nvPr/>
            </p:nvSpPr>
            <p:spPr bwMode="auto">
              <a:xfrm>
                <a:off x="909692" y="2462270"/>
                <a:ext cx="527820" cy="32315"/>
              </a:xfrm>
              <a:custGeom>
                <a:avLst/>
                <a:gdLst>
                  <a:gd name="T0" fmla="*/ 180 w 180"/>
                  <a:gd name="T1" fmla="*/ 0 h 11"/>
                  <a:gd name="T2" fmla="*/ 167 w 180"/>
                  <a:gd name="T3" fmla="*/ 11 h 11"/>
                  <a:gd name="T4" fmla="*/ 12 w 180"/>
                  <a:gd name="T5" fmla="*/ 11 h 11"/>
                  <a:gd name="T6" fmla="*/ 0 w 180"/>
                  <a:gd name="T7" fmla="*/ 0 h 11"/>
                  <a:gd name="T8" fmla="*/ 180 w 180"/>
                  <a:gd name="T9" fmla="*/ 0 h 11"/>
                </a:gdLst>
                <a:ahLst/>
                <a:cxnLst>
                  <a:cxn ang="0">
                    <a:pos x="T0" y="T1"/>
                  </a:cxn>
                  <a:cxn ang="0">
                    <a:pos x="T2" y="T3"/>
                  </a:cxn>
                  <a:cxn ang="0">
                    <a:pos x="T4" y="T5"/>
                  </a:cxn>
                  <a:cxn ang="0">
                    <a:pos x="T6" y="T7"/>
                  </a:cxn>
                  <a:cxn ang="0">
                    <a:pos x="T8" y="T9"/>
                  </a:cxn>
                </a:cxnLst>
                <a:rect l="0" t="0" r="r" b="b"/>
                <a:pathLst>
                  <a:path w="180" h="11">
                    <a:moveTo>
                      <a:pt x="180" y="0"/>
                    </a:moveTo>
                    <a:cubicBezTo>
                      <a:pt x="180" y="0"/>
                      <a:pt x="180" y="11"/>
                      <a:pt x="167" y="11"/>
                    </a:cubicBezTo>
                    <a:cubicBezTo>
                      <a:pt x="12" y="11"/>
                      <a:pt x="12" y="11"/>
                      <a:pt x="12" y="11"/>
                    </a:cubicBezTo>
                    <a:cubicBezTo>
                      <a:pt x="0" y="11"/>
                      <a:pt x="0" y="0"/>
                      <a:pt x="0" y="0"/>
                    </a:cubicBezTo>
                    <a:lnTo>
                      <a:pt x="180" y="0"/>
                    </a:lnTo>
                    <a:close/>
                  </a:path>
                </a:pathLst>
              </a:custGeom>
              <a:solidFill>
                <a:srgbClr val="FFFFFF"/>
              </a:solidFill>
              <a:ln w="6350" cap="flat">
                <a:noFill/>
                <a:prstDash val="solid"/>
                <a:miter lim="800000"/>
                <a:headEnd/>
                <a:tailEnd/>
              </a:ln>
              <a:extLst/>
            </p:spPr>
            <p:txBody>
              <a:bodyPr vert="horz" wrap="square" lIns="93236" tIns="46618" rIns="93236" bIns="46618" numCol="1" anchor="t" anchorCtr="0" compatLnSpc="1">
                <a:prstTxWarp prst="textNoShape">
                  <a:avLst/>
                </a:prstTxWarp>
              </a:bodyPr>
              <a:lstStyle/>
              <a:p>
                <a:pPr defTabSz="932279">
                  <a:defRPr/>
                </a:pPr>
                <a:endParaRPr lang="en-US" sz="4079">
                  <a:solidFill>
                    <a:srgbClr val="0078D7"/>
                  </a:solidFill>
                  <a:latin typeface="Calibri"/>
                </a:endParaRPr>
              </a:p>
            </p:txBody>
          </p:sp>
          <p:sp>
            <p:nvSpPr>
              <p:cNvPr id="14" name="Freeform 480"/>
              <p:cNvSpPr>
                <a:spLocks noEditPoints="1"/>
              </p:cNvSpPr>
              <p:nvPr/>
            </p:nvSpPr>
            <p:spPr bwMode="auto">
              <a:xfrm>
                <a:off x="1208817" y="2299509"/>
                <a:ext cx="72711" cy="86175"/>
              </a:xfrm>
              <a:custGeom>
                <a:avLst/>
                <a:gdLst>
                  <a:gd name="T0" fmla="*/ 4 w 25"/>
                  <a:gd name="T1" fmla="*/ 5 h 29"/>
                  <a:gd name="T2" fmla="*/ 19 w 25"/>
                  <a:gd name="T3" fmla="*/ 16 h 29"/>
                  <a:gd name="T4" fmla="*/ 13 w 25"/>
                  <a:gd name="T5" fmla="*/ 17 h 29"/>
                  <a:gd name="T6" fmla="*/ 11 w 25"/>
                  <a:gd name="T7" fmla="*/ 19 h 29"/>
                  <a:gd name="T8" fmla="*/ 8 w 25"/>
                  <a:gd name="T9" fmla="*/ 23 h 29"/>
                  <a:gd name="T10" fmla="*/ 4 w 25"/>
                  <a:gd name="T11" fmla="*/ 5 h 29"/>
                  <a:gd name="T12" fmla="*/ 1 w 25"/>
                  <a:gd name="T13" fmla="*/ 0 h 29"/>
                  <a:gd name="T14" fmla="*/ 0 w 25"/>
                  <a:gd name="T15" fmla="*/ 2 h 29"/>
                  <a:gd name="T16" fmla="*/ 6 w 25"/>
                  <a:gd name="T17" fmla="*/ 28 h 29"/>
                  <a:gd name="T18" fmla="*/ 7 w 25"/>
                  <a:gd name="T19" fmla="*/ 29 h 29"/>
                  <a:gd name="T20" fmla="*/ 8 w 25"/>
                  <a:gd name="T21" fmla="*/ 28 h 29"/>
                  <a:gd name="T22" fmla="*/ 14 w 25"/>
                  <a:gd name="T23" fmla="*/ 21 h 29"/>
                  <a:gd name="T24" fmla="*/ 14 w 25"/>
                  <a:gd name="T25" fmla="*/ 20 h 29"/>
                  <a:gd name="T26" fmla="*/ 24 w 25"/>
                  <a:gd name="T27" fmla="*/ 17 h 29"/>
                  <a:gd name="T28" fmla="*/ 24 w 25"/>
                  <a:gd name="T29" fmla="*/ 15 h 29"/>
                  <a:gd name="T30" fmla="*/ 2 w 25"/>
                  <a:gd name="T31" fmla="*/ 0 h 29"/>
                  <a:gd name="T32" fmla="*/ 1 w 25"/>
                  <a:gd name="T33" fmla="*/ 0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5" h="29">
                    <a:moveTo>
                      <a:pt x="4" y="5"/>
                    </a:moveTo>
                    <a:cubicBezTo>
                      <a:pt x="19" y="16"/>
                      <a:pt x="19" y="16"/>
                      <a:pt x="19" y="16"/>
                    </a:cubicBezTo>
                    <a:cubicBezTo>
                      <a:pt x="13" y="17"/>
                      <a:pt x="13" y="17"/>
                      <a:pt x="13" y="17"/>
                    </a:cubicBezTo>
                    <a:cubicBezTo>
                      <a:pt x="13" y="17"/>
                      <a:pt x="12" y="18"/>
                      <a:pt x="11" y="19"/>
                    </a:cubicBezTo>
                    <a:cubicBezTo>
                      <a:pt x="8" y="23"/>
                      <a:pt x="8" y="23"/>
                      <a:pt x="8" y="23"/>
                    </a:cubicBezTo>
                    <a:cubicBezTo>
                      <a:pt x="4" y="5"/>
                      <a:pt x="4" y="5"/>
                      <a:pt x="4" y="5"/>
                    </a:cubicBezTo>
                    <a:moveTo>
                      <a:pt x="1" y="0"/>
                    </a:moveTo>
                    <a:cubicBezTo>
                      <a:pt x="1" y="0"/>
                      <a:pt x="0" y="1"/>
                      <a:pt x="0" y="2"/>
                    </a:cubicBezTo>
                    <a:cubicBezTo>
                      <a:pt x="6" y="28"/>
                      <a:pt x="6" y="28"/>
                      <a:pt x="6" y="28"/>
                    </a:cubicBezTo>
                    <a:cubicBezTo>
                      <a:pt x="6" y="28"/>
                      <a:pt x="6" y="29"/>
                      <a:pt x="7" y="29"/>
                    </a:cubicBezTo>
                    <a:cubicBezTo>
                      <a:pt x="7" y="29"/>
                      <a:pt x="8" y="28"/>
                      <a:pt x="8" y="28"/>
                    </a:cubicBezTo>
                    <a:cubicBezTo>
                      <a:pt x="14" y="21"/>
                      <a:pt x="14" y="21"/>
                      <a:pt x="14" y="21"/>
                    </a:cubicBezTo>
                    <a:cubicBezTo>
                      <a:pt x="14" y="20"/>
                      <a:pt x="14" y="20"/>
                      <a:pt x="14" y="20"/>
                    </a:cubicBezTo>
                    <a:cubicBezTo>
                      <a:pt x="24" y="17"/>
                      <a:pt x="24" y="17"/>
                      <a:pt x="24" y="17"/>
                    </a:cubicBezTo>
                    <a:cubicBezTo>
                      <a:pt x="25" y="17"/>
                      <a:pt x="25" y="16"/>
                      <a:pt x="24" y="15"/>
                    </a:cubicBezTo>
                    <a:cubicBezTo>
                      <a:pt x="2" y="0"/>
                      <a:pt x="2" y="0"/>
                      <a:pt x="2" y="0"/>
                    </a:cubicBezTo>
                    <a:cubicBezTo>
                      <a:pt x="2" y="0"/>
                      <a:pt x="2" y="0"/>
                      <a:pt x="1" y="0"/>
                    </a:cubicBezTo>
                    <a:close/>
                  </a:path>
                </a:pathLst>
              </a:custGeom>
              <a:solidFill>
                <a:srgbClr val="FFFFFF"/>
              </a:solidFill>
              <a:ln w="3175">
                <a:noFill/>
                <a:round/>
                <a:headEnd/>
                <a:tailEnd/>
              </a:ln>
              <a:extLst/>
            </p:spPr>
            <p:txBody>
              <a:bodyPr vert="horz" wrap="square" lIns="93236" tIns="46618" rIns="93236" bIns="46618" numCol="1" anchor="t" anchorCtr="0" compatLnSpc="1">
                <a:prstTxWarp prst="textNoShape">
                  <a:avLst/>
                </a:prstTxWarp>
              </a:bodyPr>
              <a:lstStyle/>
              <a:p>
                <a:pPr defTabSz="932279">
                  <a:defRPr/>
                </a:pPr>
                <a:endParaRPr lang="en-US" sz="4079">
                  <a:solidFill>
                    <a:srgbClr val="0078D7"/>
                  </a:solidFill>
                  <a:latin typeface="Calibri"/>
                </a:endParaRPr>
              </a:p>
            </p:txBody>
          </p:sp>
          <p:sp>
            <p:nvSpPr>
              <p:cNvPr id="15" name="Freeform 481"/>
              <p:cNvSpPr>
                <a:spLocks/>
              </p:cNvSpPr>
              <p:nvPr/>
            </p:nvSpPr>
            <p:spPr bwMode="auto">
              <a:xfrm>
                <a:off x="1246769" y="2357532"/>
                <a:ext cx="37701" cy="45781"/>
              </a:xfrm>
              <a:custGeom>
                <a:avLst/>
                <a:gdLst>
                  <a:gd name="T0" fmla="*/ 0 w 14"/>
                  <a:gd name="T1" fmla="*/ 3 h 17"/>
                  <a:gd name="T2" fmla="*/ 8 w 14"/>
                  <a:gd name="T3" fmla="*/ 17 h 17"/>
                  <a:gd name="T4" fmla="*/ 14 w 14"/>
                  <a:gd name="T5" fmla="*/ 13 h 17"/>
                  <a:gd name="T6" fmla="*/ 4 w 14"/>
                  <a:gd name="T7" fmla="*/ 0 h 17"/>
                </a:gdLst>
                <a:ahLst/>
                <a:cxnLst>
                  <a:cxn ang="0">
                    <a:pos x="T0" y="T1"/>
                  </a:cxn>
                  <a:cxn ang="0">
                    <a:pos x="T2" y="T3"/>
                  </a:cxn>
                  <a:cxn ang="0">
                    <a:pos x="T4" y="T5"/>
                  </a:cxn>
                  <a:cxn ang="0">
                    <a:pos x="T6" y="T7"/>
                  </a:cxn>
                </a:cxnLst>
                <a:rect l="0" t="0" r="r" b="b"/>
                <a:pathLst>
                  <a:path w="14" h="17">
                    <a:moveTo>
                      <a:pt x="0" y="3"/>
                    </a:moveTo>
                    <a:lnTo>
                      <a:pt x="8" y="17"/>
                    </a:lnTo>
                    <a:lnTo>
                      <a:pt x="14" y="13"/>
                    </a:lnTo>
                    <a:lnTo>
                      <a:pt x="4" y="0"/>
                    </a:lnTo>
                  </a:path>
                </a:pathLst>
              </a:custGeom>
              <a:noFill/>
              <a:ln w="6350" cap="rnd">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3236" tIns="46618" rIns="93236" bIns="46618" numCol="1" anchor="t" anchorCtr="0" compatLnSpc="1">
                <a:prstTxWarp prst="textNoShape">
                  <a:avLst/>
                </a:prstTxWarp>
              </a:bodyPr>
              <a:lstStyle/>
              <a:p>
                <a:pPr defTabSz="932279">
                  <a:defRPr/>
                </a:pPr>
                <a:endParaRPr lang="en-US" sz="4079">
                  <a:solidFill>
                    <a:srgbClr val="0078D7"/>
                  </a:solidFill>
                  <a:latin typeface="Calibri"/>
                </a:endParaRPr>
              </a:p>
            </p:txBody>
          </p:sp>
        </p:grpSp>
        <p:sp>
          <p:nvSpPr>
            <p:cNvPr id="7" name="Rectangle 6"/>
            <p:cNvSpPr/>
            <p:nvPr/>
          </p:nvSpPr>
          <p:spPr>
            <a:xfrm>
              <a:off x="856792" y="1844745"/>
              <a:ext cx="2644094" cy="544615"/>
            </a:xfrm>
            <a:prstGeom prst="rect">
              <a:avLst/>
            </a:prstGeom>
          </p:spPr>
          <p:txBody>
            <a:bodyPr wrap="square" lIns="146186" tIns="91366" rIns="146186" bIns="91366">
              <a:spAutoFit/>
            </a:bodyPr>
            <a:lstStyle/>
            <a:p>
              <a:pPr algn="ctr" defTabSz="931465" fontAlgn="base">
                <a:lnSpc>
                  <a:spcPct val="90000"/>
                </a:lnSpc>
                <a:spcBef>
                  <a:spcPct val="0"/>
                </a:spcBef>
                <a:spcAft>
                  <a:spcPct val="0"/>
                </a:spcAft>
                <a:defRPr/>
              </a:pPr>
              <a:r>
                <a:rPr lang="en-US" sz="2600" dirty="0">
                  <a:solidFill>
                    <a:srgbClr val="0078D7"/>
                  </a:solidFill>
                  <a:latin typeface="+mj-lt"/>
                </a:rPr>
                <a:t>Mischief</a:t>
              </a:r>
            </a:p>
          </p:txBody>
        </p:sp>
        <p:sp>
          <p:nvSpPr>
            <p:cNvPr id="8" name="Rectangle 7"/>
            <p:cNvSpPr/>
            <p:nvPr/>
          </p:nvSpPr>
          <p:spPr>
            <a:xfrm>
              <a:off x="1416105" y="4750640"/>
              <a:ext cx="1525469" cy="683115"/>
            </a:xfrm>
            <a:prstGeom prst="rect">
              <a:avLst/>
            </a:prstGeom>
          </p:spPr>
          <p:txBody>
            <a:bodyPr wrap="square" lIns="146186" tIns="91366" rIns="146186" bIns="91366">
              <a:spAutoFit/>
            </a:bodyPr>
            <a:lstStyle/>
            <a:p>
              <a:pPr algn="ctr" defTabSz="931465" fontAlgn="base">
                <a:lnSpc>
                  <a:spcPct val="90000"/>
                </a:lnSpc>
                <a:spcBef>
                  <a:spcPct val="0"/>
                </a:spcBef>
                <a:spcAft>
                  <a:spcPct val="0"/>
                </a:spcAft>
                <a:defRPr/>
              </a:pPr>
              <a:r>
                <a:rPr lang="en-US" sz="1800" b="1" dirty="0">
                  <a:solidFill>
                    <a:srgbClr val="0078D7"/>
                  </a:solidFill>
                </a:rPr>
                <a:t>Script Kiddies</a:t>
              </a:r>
            </a:p>
          </p:txBody>
        </p:sp>
        <p:sp>
          <p:nvSpPr>
            <p:cNvPr id="9" name="Rectangle 8"/>
            <p:cNvSpPr/>
            <p:nvPr/>
          </p:nvSpPr>
          <p:spPr>
            <a:xfrm>
              <a:off x="266700" y="5697879"/>
              <a:ext cx="3824278" cy="483824"/>
            </a:xfrm>
            <a:prstGeom prst="rect">
              <a:avLst/>
            </a:prstGeom>
          </p:spPr>
          <p:txBody>
            <a:bodyPr wrap="square" lIns="146186" tIns="91366" rIns="146186" bIns="91366">
              <a:spAutoFit/>
            </a:bodyPr>
            <a:lstStyle/>
            <a:p>
              <a:pPr algn="ctr" defTabSz="931465" fontAlgn="base">
                <a:lnSpc>
                  <a:spcPct val="90000"/>
                </a:lnSpc>
                <a:spcBef>
                  <a:spcPct val="0"/>
                </a:spcBef>
                <a:spcAft>
                  <a:spcPct val="0"/>
                </a:spcAft>
                <a:defRPr/>
              </a:pPr>
              <a:r>
                <a:rPr lang="en-US" sz="1800" dirty="0">
                  <a:solidFill>
                    <a:srgbClr val="525252"/>
                  </a:solidFill>
                </a:rPr>
                <a:t>Unsophisticated</a:t>
              </a:r>
            </a:p>
          </p:txBody>
        </p:sp>
      </p:grpSp>
      <p:grpSp>
        <p:nvGrpSpPr>
          <p:cNvPr id="24" name="Group 23"/>
          <p:cNvGrpSpPr/>
          <p:nvPr/>
        </p:nvGrpSpPr>
        <p:grpSpPr>
          <a:xfrm>
            <a:off x="4155914" y="1592261"/>
            <a:ext cx="3880171" cy="4906243"/>
            <a:chOff x="4155914" y="1592261"/>
            <a:chExt cx="3880171" cy="4906243"/>
          </a:xfrm>
        </p:grpSpPr>
        <p:sp>
          <p:nvSpPr>
            <p:cNvPr id="17" name="Rectangle 16"/>
            <p:cNvSpPr/>
            <p:nvPr/>
          </p:nvSpPr>
          <p:spPr bwMode="auto">
            <a:xfrm>
              <a:off x="4183861" y="1592261"/>
              <a:ext cx="3824278" cy="4906243"/>
            </a:xfrm>
            <a:prstGeom prst="rect">
              <a:avLst/>
            </a:prstGeom>
            <a:solidFill>
              <a:srgbClr val="EEEEEE"/>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a:gradFill>
                  <a:gsLst>
                    <a:gs pos="0">
                      <a:srgbClr val="FFFFFF"/>
                    </a:gs>
                    <a:gs pos="100000">
                      <a:srgbClr val="FFFFFF"/>
                    </a:gs>
                  </a:gsLst>
                  <a:lin ang="5400000" scaled="0"/>
                </a:gradFill>
                <a:ea typeface="Segoe UI" pitchFamily="34" charset="0"/>
                <a:cs typeface="Segoe UI" pitchFamily="34" charset="0"/>
              </a:endParaRPr>
            </a:p>
          </p:txBody>
        </p:sp>
        <p:sp>
          <p:nvSpPr>
            <p:cNvPr id="22" name="Oval 21"/>
            <p:cNvSpPr/>
            <p:nvPr/>
          </p:nvSpPr>
          <p:spPr bwMode="auto">
            <a:xfrm>
              <a:off x="5057344" y="2509124"/>
              <a:ext cx="2018093" cy="2018093"/>
            </a:xfrm>
            <a:prstGeom prst="ellipse">
              <a:avLst/>
            </a:prstGeom>
            <a:solidFill>
              <a:srgbClr val="00BCF2"/>
            </a:solidFill>
            <a:ln w="19050">
              <a:solidFill>
                <a:schemeClr val="bg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733" tIns="146186" rIns="182733" bIns="146186" numCol="1" spcCol="0" rtlCol="0" fromWordArt="0" anchor="t" anchorCtr="0" forceAA="0" compatLnSpc="1">
              <a:prstTxWarp prst="textNoShape">
                <a:avLst/>
              </a:prstTxWarp>
              <a:noAutofit/>
            </a:bodyPr>
            <a:lstStyle/>
            <a:p>
              <a:pPr algn="ctr" defTabSz="931644" fontAlgn="base">
                <a:lnSpc>
                  <a:spcPct val="90000"/>
                </a:lnSpc>
                <a:spcBef>
                  <a:spcPct val="0"/>
                </a:spcBef>
                <a:spcAft>
                  <a:spcPct val="0"/>
                </a:spcAft>
              </a:pPr>
              <a:endParaRPr lang="en-US" sz="2398" dirty="0">
                <a:solidFill>
                  <a:srgbClr val="0078D7"/>
                </a:solidFill>
                <a:latin typeface="Segoe UI"/>
                <a:ea typeface="Segoe UI" pitchFamily="34" charset="0"/>
                <a:cs typeface="Segoe UI" pitchFamily="34" charset="0"/>
              </a:endParaRPr>
            </a:p>
          </p:txBody>
        </p:sp>
        <p:sp>
          <p:nvSpPr>
            <p:cNvPr id="23" name="Freeform 261"/>
            <p:cNvSpPr>
              <a:spLocks noEditPoints="1"/>
            </p:cNvSpPr>
            <p:nvPr/>
          </p:nvSpPr>
          <p:spPr bwMode="auto">
            <a:xfrm>
              <a:off x="5512477" y="3007127"/>
              <a:ext cx="1077712" cy="1022088"/>
            </a:xfrm>
            <a:custGeom>
              <a:avLst/>
              <a:gdLst>
                <a:gd name="T0" fmla="*/ 376 w 406"/>
                <a:gd name="T1" fmla="*/ 371 h 385"/>
                <a:gd name="T2" fmla="*/ 213 w 406"/>
                <a:gd name="T3" fmla="*/ 76 h 385"/>
                <a:gd name="T4" fmla="*/ 27 w 406"/>
                <a:gd name="T5" fmla="*/ 0 h 385"/>
                <a:gd name="T6" fmla="*/ 6 w 406"/>
                <a:gd name="T7" fmla="*/ 371 h 385"/>
                <a:gd name="T8" fmla="*/ 6 w 406"/>
                <a:gd name="T9" fmla="*/ 385 h 385"/>
                <a:gd name="T10" fmla="*/ 406 w 406"/>
                <a:gd name="T11" fmla="*/ 378 h 385"/>
                <a:gd name="T12" fmla="*/ 54 w 406"/>
                <a:gd name="T13" fmla="*/ 24 h 385"/>
                <a:gd name="T14" fmla="*/ 103 w 406"/>
                <a:gd name="T15" fmla="*/ 73 h 385"/>
                <a:gd name="T16" fmla="*/ 54 w 406"/>
                <a:gd name="T17" fmla="*/ 24 h 385"/>
                <a:gd name="T18" fmla="*/ 103 w 406"/>
                <a:gd name="T19" fmla="*/ 102 h 385"/>
                <a:gd name="T20" fmla="*/ 54 w 406"/>
                <a:gd name="T21" fmla="*/ 151 h 385"/>
                <a:gd name="T22" fmla="*/ 54 w 406"/>
                <a:gd name="T23" fmla="*/ 180 h 385"/>
                <a:gd name="T24" fmla="*/ 103 w 406"/>
                <a:gd name="T25" fmla="*/ 229 h 385"/>
                <a:gd name="T26" fmla="*/ 54 w 406"/>
                <a:gd name="T27" fmla="*/ 180 h 385"/>
                <a:gd name="T28" fmla="*/ 103 w 406"/>
                <a:gd name="T29" fmla="*/ 258 h 385"/>
                <a:gd name="T30" fmla="*/ 54 w 406"/>
                <a:gd name="T31" fmla="*/ 307 h 385"/>
                <a:gd name="T32" fmla="*/ 133 w 406"/>
                <a:gd name="T33" fmla="*/ 369 h 385"/>
                <a:gd name="T34" fmla="*/ 97 w 406"/>
                <a:gd name="T35" fmla="*/ 323 h 385"/>
                <a:gd name="T36" fmla="*/ 133 w 406"/>
                <a:gd name="T37" fmla="*/ 369 h 385"/>
                <a:gd name="T38" fmla="*/ 129 w 406"/>
                <a:gd name="T39" fmla="*/ 307 h 385"/>
                <a:gd name="T40" fmla="*/ 178 w 406"/>
                <a:gd name="T41" fmla="*/ 258 h 385"/>
                <a:gd name="T42" fmla="*/ 178 w 406"/>
                <a:gd name="T43" fmla="*/ 229 h 385"/>
                <a:gd name="T44" fmla="*/ 129 w 406"/>
                <a:gd name="T45" fmla="*/ 180 h 385"/>
                <a:gd name="T46" fmla="*/ 178 w 406"/>
                <a:gd name="T47" fmla="*/ 229 h 385"/>
                <a:gd name="T48" fmla="*/ 129 w 406"/>
                <a:gd name="T49" fmla="*/ 151 h 385"/>
                <a:gd name="T50" fmla="*/ 178 w 406"/>
                <a:gd name="T51" fmla="*/ 102 h 385"/>
                <a:gd name="T52" fmla="*/ 178 w 406"/>
                <a:gd name="T53" fmla="*/ 73 h 385"/>
                <a:gd name="T54" fmla="*/ 129 w 406"/>
                <a:gd name="T55" fmla="*/ 24 h 385"/>
                <a:gd name="T56" fmla="*/ 178 w 406"/>
                <a:gd name="T57" fmla="*/ 73 h 385"/>
                <a:gd name="T58" fmla="*/ 273 w 406"/>
                <a:gd name="T59" fmla="*/ 102 h 385"/>
                <a:gd name="T60" fmla="*/ 224 w 406"/>
                <a:gd name="T61" fmla="*/ 151 h 385"/>
                <a:gd name="T62" fmla="*/ 224 w 406"/>
                <a:gd name="T63" fmla="*/ 180 h 385"/>
                <a:gd name="T64" fmla="*/ 273 w 406"/>
                <a:gd name="T65" fmla="*/ 229 h 385"/>
                <a:gd name="T66" fmla="*/ 224 w 406"/>
                <a:gd name="T67" fmla="*/ 180 h 385"/>
                <a:gd name="T68" fmla="*/ 273 w 406"/>
                <a:gd name="T69" fmla="*/ 258 h 385"/>
                <a:gd name="T70" fmla="*/ 224 w 406"/>
                <a:gd name="T71" fmla="*/ 307 h 385"/>
                <a:gd name="T72" fmla="*/ 303 w 406"/>
                <a:gd name="T73" fmla="*/ 369 h 385"/>
                <a:gd name="T74" fmla="*/ 267 w 406"/>
                <a:gd name="T75" fmla="*/ 323 h 385"/>
                <a:gd name="T76" fmla="*/ 303 w 406"/>
                <a:gd name="T77" fmla="*/ 369 h 385"/>
                <a:gd name="T78" fmla="*/ 299 w 406"/>
                <a:gd name="T79" fmla="*/ 307 h 385"/>
                <a:gd name="T80" fmla="*/ 349 w 406"/>
                <a:gd name="T81" fmla="*/ 258 h 385"/>
                <a:gd name="T82" fmla="*/ 349 w 406"/>
                <a:gd name="T83" fmla="*/ 229 h 385"/>
                <a:gd name="T84" fmla="*/ 299 w 406"/>
                <a:gd name="T85" fmla="*/ 180 h 385"/>
                <a:gd name="T86" fmla="*/ 349 w 406"/>
                <a:gd name="T87" fmla="*/ 229 h 385"/>
                <a:gd name="T88" fmla="*/ 299 w 406"/>
                <a:gd name="T89" fmla="*/ 151 h 385"/>
                <a:gd name="T90" fmla="*/ 349 w 406"/>
                <a:gd name="T91" fmla="*/ 102 h 3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406" h="385">
                  <a:moveTo>
                    <a:pt x="399" y="371"/>
                  </a:moveTo>
                  <a:cubicBezTo>
                    <a:pt x="376" y="371"/>
                    <a:pt x="376" y="371"/>
                    <a:pt x="376" y="371"/>
                  </a:cubicBezTo>
                  <a:cubicBezTo>
                    <a:pt x="376" y="76"/>
                    <a:pt x="376" y="76"/>
                    <a:pt x="376" y="76"/>
                  </a:cubicBezTo>
                  <a:cubicBezTo>
                    <a:pt x="213" y="76"/>
                    <a:pt x="213" y="76"/>
                    <a:pt x="213" y="76"/>
                  </a:cubicBezTo>
                  <a:cubicBezTo>
                    <a:pt x="213" y="0"/>
                    <a:pt x="213" y="0"/>
                    <a:pt x="213" y="0"/>
                  </a:cubicBezTo>
                  <a:cubicBezTo>
                    <a:pt x="27" y="0"/>
                    <a:pt x="27" y="0"/>
                    <a:pt x="27" y="0"/>
                  </a:cubicBezTo>
                  <a:cubicBezTo>
                    <a:pt x="27" y="371"/>
                    <a:pt x="27" y="371"/>
                    <a:pt x="27" y="371"/>
                  </a:cubicBezTo>
                  <a:cubicBezTo>
                    <a:pt x="6" y="371"/>
                    <a:pt x="6" y="371"/>
                    <a:pt x="6" y="371"/>
                  </a:cubicBezTo>
                  <a:cubicBezTo>
                    <a:pt x="3" y="371"/>
                    <a:pt x="0" y="374"/>
                    <a:pt x="0" y="378"/>
                  </a:cubicBezTo>
                  <a:cubicBezTo>
                    <a:pt x="0" y="382"/>
                    <a:pt x="3" y="385"/>
                    <a:pt x="6" y="385"/>
                  </a:cubicBezTo>
                  <a:cubicBezTo>
                    <a:pt x="399" y="385"/>
                    <a:pt x="399" y="385"/>
                    <a:pt x="399" y="385"/>
                  </a:cubicBezTo>
                  <a:cubicBezTo>
                    <a:pt x="403" y="385"/>
                    <a:pt x="406" y="382"/>
                    <a:pt x="406" y="378"/>
                  </a:cubicBezTo>
                  <a:cubicBezTo>
                    <a:pt x="406" y="374"/>
                    <a:pt x="403" y="371"/>
                    <a:pt x="399" y="371"/>
                  </a:cubicBezTo>
                  <a:close/>
                  <a:moveTo>
                    <a:pt x="54" y="24"/>
                  </a:moveTo>
                  <a:cubicBezTo>
                    <a:pt x="103" y="24"/>
                    <a:pt x="103" y="24"/>
                    <a:pt x="103" y="24"/>
                  </a:cubicBezTo>
                  <a:cubicBezTo>
                    <a:pt x="103" y="73"/>
                    <a:pt x="103" y="73"/>
                    <a:pt x="103" y="73"/>
                  </a:cubicBezTo>
                  <a:cubicBezTo>
                    <a:pt x="54" y="73"/>
                    <a:pt x="54" y="73"/>
                    <a:pt x="54" y="73"/>
                  </a:cubicBezTo>
                  <a:lnTo>
                    <a:pt x="54" y="24"/>
                  </a:lnTo>
                  <a:close/>
                  <a:moveTo>
                    <a:pt x="54" y="102"/>
                  </a:moveTo>
                  <a:cubicBezTo>
                    <a:pt x="103" y="102"/>
                    <a:pt x="103" y="102"/>
                    <a:pt x="103" y="102"/>
                  </a:cubicBezTo>
                  <a:cubicBezTo>
                    <a:pt x="103" y="151"/>
                    <a:pt x="103" y="151"/>
                    <a:pt x="103" y="151"/>
                  </a:cubicBezTo>
                  <a:cubicBezTo>
                    <a:pt x="54" y="151"/>
                    <a:pt x="54" y="151"/>
                    <a:pt x="54" y="151"/>
                  </a:cubicBezTo>
                  <a:lnTo>
                    <a:pt x="54" y="102"/>
                  </a:lnTo>
                  <a:close/>
                  <a:moveTo>
                    <a:pt x="54" y="180"/>
                  </a:moveTo>
                  <a:cubicBezTo>
                    <a:pt x="103" y="180"/>
                    <a:pt x="103" y="180"/>
                    <a:pt x="103" y="180"/>
                  </a:cubicBezTo>
                  <a:cubicBezTo>
                    <a:pt x="103" y="229"/>
                    <a:pt x="103" y="229"/>
                    <a:pt x="103" y="229"/>
                  </a:cubicBezTo>
                  <a:cubicBezTo>
                    <a:pt x="54" y="229"/>
                    <a:pt x="54" y="229"/>
                    <a:pt x="54" y="229"/>
                  </a:cubicBezTo>
                  <a:lnTo>
                    <a:pt x="54" y="180"/>
                  </a:lnTo>
                  <a:close/>
                  <a:moveTo>
                    <a:pt x="54" y="258"/>
                  </a:moveTo>
                  <a:cubicBezTo>
                    <a:pt x="103" y="258"/>
                    <a:pt x="103" y="258"/>
                    <a:pt x="103" y="258"/>
                  </a:cubicBezTo>
                  <a:cubicBezTo>
                    <a:pt x="103" y="307"/>
                    <a:pt x="103" y="307"/>
                    <a:pt x="103" y="307"/>
                  </a:cubicBezTo>
                  <a:cubicBezTo>
                    <a:pt x="54" y="307"/>
                    <a:pt x="54" y="307"/>
                    <a:pt x="54" y="307"/>
                  </a:cubicBezTo>
                  <a:lnTo>
                    <a:pt x="54" y="258"/>
                  </a:lnTo>
                  <a:close/>
                  <a:moveTo>
                    <a:pt x="133" y="369"/>
                  </a:moveTo>
                  <a:cubicBezTo>
                    <a:pt x="97" y="369"/>
                    <a:pt x="97" y="369"/>
                    <a:pt x="97" y="369"/>
                  </a:cubicBezTo>
                  <a:cubicBezTo>
                    <a:pt x="97" y="323"/>
                    <a:pt x="97" y="323"/>
                    <a:pt x="97" y="323"/>
                  </a:cubicBezTo>
                  <a:cubicBezTo>
                    <a:pt x="133" y="323"/>
                    <a:pt x="133" y="323"/>
                    <a:pt x="133" y="323"/>
                  </a:cubicBezTo>
                  <a:lnTo>
                    <a:pt x="133" y="369"/>
                  </a:lnTo>
                  <a:close/>
                  <a:moveTo>
                    <a:pt x="178" y="307"/>
                  </a:moveTo>
                  <a:cubicBezTo>
                    <a:pt x="129" y="307"/>
                    <a:pt x="129" y="307"/>
                    <a:pt x="129" y="307"/>
                  </a:cubicBezTo>
                  <a:cubicBezTo>
                    <a:pt x="129" y="258"/>
                    <a:pt x="129" y="258"/>
                    <a:pt x="129" y="258"/>
                  </a:cubicBezTo>
                  <a:cubicBezTo>
                    <a:pt x="178" y="258"/>
                    <a:pt x="178" y="258"/>
                    <a:pt x="178" y="258"/>
                  </a:cubicBezTo>
                  <a:lnTo>
                    <a:pt x="178" y="307"/>
                  </a:lnTo>
                  <a:close/>
                  <a:moveTo>
                    <a:pt x="178" y="229"/>
                  </a:moveTo>
                  <a:cubicBezTo>
                    <a:pt x="129" y="229"/>
                    <a:pt x="129" y="229"/>
                    <a:pt x="129" y="229"/>
                  </a:cubicBezTo>
                  <a:cubicBezTo>
                    <a:pt x="129" y="180"/>
                    <a:pt x="129" y="180"/>
                    <a:pt x="129" y="180"/>
                  </a:cubicBezTo>
                  <a:cubicBezTo>
                    <a:pt x="178" y="180"/>
                    <a:pt x="178" y="180"/>
                    <a:pt x="178" y="180"/>
                  </a:cubicBezTo>
                  <a:lnTo>
                    <a:pt x="178" y="229"/>
                  </a:lnTo>
                  <a:close/>
                  <a:moveTo>
                    <a:pt x="178" y="151"/>
                  </a:moveTo>
                  <a:cubicBezTo>
                    <a:pt x="129" y="151"/>
                    <a:pt x="129" y="151"/>
                    <a:pt x="129" y="151"/>
                  </a:cubicBezTo>
                  <a:cubicBezTo>
                    <a:pt x="129" y="102"/>
                    <a:pt x="129" y="102"/>
                    <a:pt x="129" y="102"/>
                  </a:cubicBezTo>
                  <a:cubicBezTo>
                    <a:pt x="178" y="102"/>
                    <a:pt x="178" y="102"/>
                    <a:pt x="178" y="102"/>
                  </a:cubicBezTo>
                  <a:lnTo>
                    <a:pt x="178" y="151"/>
                  </a:lnTo>
                  <a:close/>
                  <a:moveTo>
                    <a:pt x="178" y="73"/>
                  </a:moveTo>
                  <a:cubicBezTo>
                    <a:pt x="129" y="73"/>
                    <a:pt x="129" y="73"/>
                    <a:pt x="129" y="73"/>
                  </a:cubicBezTo>
                  <a:cubicBezTo>
                    <a:pt x="129" y="24"/>
                    <a:pt x="129" y="24"/>
                    <a:pt x="129" y="24"/>
                  </a:cubicBezTo>
                  <a:cubicBezTo>
                    <a:pt x="178" y="24"/>
                    <a:pt x="178" y="24"/>
                    <a:pt x="178" y="24"/>
                  </a:cubicBezTo>
                  <a:lnTo>
                    <a:pt x="178" y="73"/>
                  </a:lnTo>
                  <a:close/>
                  <a:moveTo>
                    <a:pt x="224" y="102"/>
                  </a:moveTo>
                  <a:cubicBezTo>
                    <a:pt x="273" y="102"/>
                    <a:pt x="273" y="102"/>
                    <a:pt x="273" y="102"/>
                  </a:cubicBezTo>
                  <a:cubicBezTo>
                    <a:pt x="273" y="151"/>
                    <a:pt x="273" y="151"/>
                    <a:pt x="273" y="151"/>
                  </a:cubicBezTo>
                  <a:cubicBezTo>
                    <a:pt x="224" y="151"/>
                    <a:pt x="224" y="151"/>
                    <a:pt x="224" y="151"/>
                  </a:cubicBezTo>
                  <a:lnTo>
                    <a:pt x="224" y="102"/>
                  </a:lnTo>
                  <a:close/>
                  <a:moveTo>
                    <a:pt x="224" y="180"/>
                  </a:moveTo>
                  <a:cubicBezTo>
                    <a:pt x="273" y="180"/>
                    <a:pt x="273" y="180"/>
                    <a:pt x="273" y="180"/>
                  </a:cubicBezTo>
                  <a:cubicBezTo>
                    <a:pt x="273" y="229"/>
                    <a:pt x="273" y="229"/>
                    <a:pt x="273" y="229"/>
                  </a:cubicBezTo>
                  <a:cubicBezTo>
                    <a:pt x="224" y="229"/>
                    <a:pt x="224" y="229"/>
                    <a:pt x="224" y="229"/>
                  </a:cubicBezTo>
                  <a:lnTo>
                    <a:pt x="224" y="180"/>
                  </a:lnTo>
                  <a:close/>
                  <a:moveTo>
                    <a:pt x="224" y="258"/>
                  </a:moveTo>
                  <a:cubicBezTo>
                    <a:pt x="273" y="258"/>
                    <a:pt x="273" y="258"/>
                    <a:pt x="273" y="258"/>
                  </a:cubicBezTo>
                  <a:cubicBezTo>
                    <a:pt x="273" y="307"/>
                    <a:pt x="273" y="307"/>
                    <a:pt x="273" y="307"/>
                  </a:cubicBezTo>
                  <a:cubicBezTo>
                    <a:pt x="224" y="307"/>
                    <a:pt x="224" y="307"/>
                    <a:pt x="224" y="307"/>
                  </a:cubicBezTo>
                  <a:lnTo>
                    <a:pt x="224" y="258"/>
                  </a:lnTo>
                  <a:close/>
                  <a:moveTo>
                    <a:pt x="303" y="369"/>
                  </a:moveTo>
                  <a:cubicBezTo>
                    <a:pt x="267" y="369"/>
                    <a:pt x="267" y="369"/>
                    <a:pt x="267" y="369"/>
                  </a:cubicBezTo>
                  <a:cubicBezTo>
                    <a:pt x="267" y="323"/>
                    <a:pt x="267" y="323"/>
                    <a:pt x="267" y="323"/>
                  </a:cubicBezTo>
                  <a:cubicBezTo>
                    <a:pt x="303" y="323"/>
                    <a:pt x="303" y="323"/>
                    <a:pt x="303" y="323"/>
                  </a:cubicBezTo>
                  <a:lnTo>
                    <a:pt x="303" y="369"/>
                  </a:lnTo>
                  <a:close/>
                  <a:moveTo>
                    <a:pt x="349" y="307"/>
                  </a:moveTo>
                  <a:cubicBezTo>
                    <a:pt x="299" y="307"/>
                    <a:pt x="299" y="307"/>
                    <a:pt x="299" y="307"/>
                  </a:cubicBezTo>
                  <a:cubicBezTo>
                    <a:pt x="299" y="258"/>
                    <a:pt x="299" y="258"/>
                    <a:pt x="299" y="258"/>
                  </a:cubicBezTo>
                  <a:cubicBezTo>
                    <a:pt x="349" y="258"/>
                    <a:pt x="349" y="258"/>
                    <a:pt x="349" y="258"/>
                  </a:cubicBezTo>
                  <a:lnTo>
                    <a:pt x="349" y="307"/>
                  </a:lnTo>
                  <a:close/>
                  <a:moveTo>
                    <a:pt x="349" y="229"/>
                  </a:moveTo>
                  <a:cubicBezTo>
                    <a:pt x="299" y="229"/>
                    <a:pt x="299" y="229"/>
                    <a:pt x="299" y="229"/>
                  </a:cubicBezTo>
                  <a:cubicBezTo>
                    <a:pt x="299" y="180"/>
                    <a:pt x="299" y="180"/>
                    <a:pt x="299" y="180"/>
                  </a:cubicBezTo>
                  <a:cubicBezTo>
                    <a:pt x="349" y="180"/>
                    <a:pt x="349" y="180"/>
                    <a:pt x="349" y="180"/>
                  </a:cubicBezTo>
                  <a:lnTo>
                    <a:pt x="349" y="229"/>
                  </a:lnTo>
                  <a:close/>
                  <a:moveTo>
                    <a:pt x="349" y="151"/>
                  </a:moveTo>
                  <a:cubicBezTo>
                    <a:pt x="299" y="151"/>
                    <a:pt x="299" y="151"/>
                    <a:pt x="299" y="151"/>
                  </a:cubicBezTo>
                  <a:cubicBezTo>
                    <a:pt x="299" y="102"/>
                    <a:pt x="299" y="102"/>
                    <a:pt x="299" y="102"/>
                  </a:cubicBezTo>
                  <a:cubicBezTo>
                    <a:pt x="349" y="102"/>
                    <a:pt x="349" y="102"/>
                    <a:pt x="349" y="102"/>
                  </a:cubicBezTo>
                  <a:lnTo>
                    <a:pt x="349" y="151"/>
                  </a:lnTo>
                  <a:close/>
                </a:path>
              </a:pathLst>
            </a:custGeom>
            <a:solidFill>
              <a:srgbClr val="FFFFFF"/>
            </a:solidFill>
            <a:ln>
              <a:noFill/>
            </a:ln>
          </p:spPr>
          <p:txBody>
            <a:bodyPr vert="horz" wrap="square" lIns="93236" tIns="46618" rIns="93236" bIns="46618" numCol="1" anchor="t" anchorCtr="0" compatLnSpc="1">
              <a:prstTxWarp prst="textNoShape">
                <a:avLst/>
              </a:prstTxWarp>
            </a:bodyPr>
            <a:lstStyle/>
            <a:p>
              <a:pPr defTabSz="932317">
                <a:defRPr/>
              </a:pPr>
              <a:endParaRPr lang="en-US" sz="1835" kern="0">
                <a:solidFill>
                  <a:srgbClr val="0078D7"/>
                </a:solidFill>
                <a:latin typeface="Calibri"/>
              </a:endParaRPr>
            </a:p>
          </p:txBody>
        </p:sp>
        <p:sp>
          <p:nvSpPr>
            <p:cNvPr id="19" name="Rectangle 18"/>
            <p:cNvSpPr/>
            <p:nvPr/>
          </p:nvSpPr>
          <p:spPr>
            <a:xfrm>
              <a:off x="4211807" y="1844745"/>
              <a:ext cx="3824278" cy="544615"/>
            </a:xfrm>
            <a:prstGeom prst="rect">
              <a:avLst/>
            </a:prstGeom>
          </p:spPr>
          <p:txBody>
            <a:bodyPr wrap="square" lIns="146186" tIns="91366" rIns="146186" bIns="91366">
              <a:spAutoFit/>
            </a:bodyPr>
            <a:lstStyle/>
            <a:p>
              <a:pPr algn="ctr" defTabSz="931465" fontAlgn="base">
                <a:lnSpc>
                  <a:spcPct val="90000"/>
                </a:lnSpc>
                <a:spcBef>
                  <a:spcPct val="0"/>
                </a:spcBef>
                <a:spcAft>
                  <a:spcPct val="0"/>
                </a:spcAft>
                <a:defRPr/>
              </a:pPr>
              <a:r>
                <a:rPr lang="en-US" sz="2600" dirty="0">
                  <a:solidFill>
                    <a:srgbClr val="00BCF2"/>
                  </a:solidFill>
                  <a:latin typeface="+mj-lt"/>
                </a:rPr>
                <a:t>Fraud and theft</a:t>
              </a:r>
            </a:p>
          </p:txBody>
        </p:sp>
        <p:sp>
          <p:nvSpPr>
            <p:cNvPr id="20" name="Rectangle 19"/>
            <p:cNvSpPr/>
            <p:nvPr/>
          </p:nvSpPr>
          <p:spPr>
            <a:xfrm>
              <a:off x="5047346" y="4750640"/>
              <a:ext cx="2038089" cy="683115"/>
            </a:xfrm>
            <a:prstGeom prst="rect">
              <a:avLst/>
            </a:prstGeom>
          </p:spPr>
          <p:txBody>
            <a:bodyPr wrap="square" lIns="146186" tIns="91366" rIns="146186" bIns="91366">
              <a:spAutoFit/>
            </a:bodyPr>
            <a:lstStyle/>
            <a:p>
              <a:pPr algn="ctr" defTabSz="931465" fontAlgn="base">
                <a:lnSpc>
                  <a:spcPct val="90000"/>
                </a:lnSpc>
                <a:spcBef>
                  <a:spcPct val="0"/>
                </a:spcBef>
                <a:spcAft>
                  <a:spcPct val="0"/>
                </a:spcAft>
                <a:defRPr/>
              </a:pPr>
              <a:r>
                <a:rPr lang="en-US" sz="1800" b="1" dirty="0">
                  <a:solidFill>
                    <a:srgbClr val="00BCF2"/>
                  </a:solidFill>
                  <a:latin typeface="Segoe UI"/>
                </a:rPr>
                <a:t>Organized Crime</a:t>
              </a:r>
            </a:p>
          </p:txBody>
        </p:sp>
        <p:sp>
          <p:nvSpPr>
            <p:cNvPr id="21" name="Rectangle 20"/>
            <p:cNvSpPr/>
            <p:nvPr/>
          </p:nvSpPr>
          <p:spPr>
            <a:xfrm>
              <a:off x="4155914" y="5598234"/>
              <a:ext cx="3820953" cy="683115"/>
            </a:xfrm>
            <a:prstGeom prst="rect">
              <a:avLst/>
            </a:prstGeom>
          </p:spPr>
          <p:txBody>
            <a:bodyPr wrap="square" lIns="146186" tIns="91366" rIns="146186" bIns="91366">
              <a:spAutoFit/>
            </a:bodyPr>
            <a:lstStyle/>
            <a:p>
              <a:pPr algn="ctr" defTabSz="931465" fontAlgn="base">
                <a:lnSpc>
                  <a:spcPct val="90000"/>
                </a:lnSpc>
                <a:spcBef>
                  <a:spcPct val="0"/>
                </a:spcBef>
                <a:spcAft>
                  <a:spcPct val="0"/>
                </a:spcAft>
                <a:defRPr/>
              </a:pPr>
              <a:r>
                <a:rPr lang="en-US" sz="1800" dirty="0">
                  <a:solidFill>
                    <a:srgbClr val="525252"/>
                  </a:solidFill>
                </a:rPr>
                <a:t>More </a:t>
              </a:r>
              <a:br>
                <a:rPr lang="en-US" sz="1800" dirty="0">
                  <a:solidFill>
                    <a:srgbClr val="525252"/>
                  </a:solidFill>
                </a:rPr>
              </a:br>
              <a:r>
                <a:rPr lang="en-US" sz="1800" dirty="0">
                  <a:solidFill>
                    <a:srgbClr val="525252"/>
                  </a:solidFill>
                </a:rPr>
                <a:t>sophisticated</a:t>
              </a:r>
            </a:p>
          </p:txBody>
        </p:sp>
      </p:grpSp>
      <p:grpSp>
        <p:nvGrpSpPr>
          <p:cNvPr id="27" name="Group 26"/>
          <p:cNvGrpSpPr/>
          <p:nvPr/>
        </p:nvGrpSpPr>
        <p:grpSpPr>
          <a:xfrm>
            <a:off x="8101022" y="1592261"/>
            <a:ext cx="3824278" cy="4906243"/>
            <a:chOff x="8101022" y="1592261"/>
            <a:chExt cx="3824278" cy="4906243"/>
          </a:xfrm>
        </p:grpSpPr>
        <p:sp>
          <p:nvSpPr>
            <p:cNvPr id="25" name="Rectangle 24"/>
            <p:cNvSpPr/>
            <p:nvPr/>
          </p:nvSpPr>
          <p:spPr bwMode="auto">
            <a:xfrm>
              <a:off x="8101022" y="1592261"/>
              <a:ext cx="3824278" cy="4906243"/>
            </a:xfrm>
            <a:prstGeom prst="rect">
              <a:avLst/>
            </a:prstGeom>
            <a:solidFill>
              <a:srgbClr val="EEEEEE"/>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a:gradFill>
                  <a:gsLst>
                    <a:gs pos="0">
                      <a:srgbClr val="FFFFFF"/>
                    </a:gs>
                    <a:gs pos="100000">
                      <a:srgbClr val="FFFFFF"/>
                    </a:gs>
                  </a:gsLst>
                  <a:lin ang="5400000" scaled="0"/>
                </a:gradFill>
                <a:ea typeface="Segoe UI" pitchFamily="34" charset="0"/>
                <a:cs typeface="Segoe UI" pitchFamily="34" charset="0"/>
              </a:endParaRPr>
            </a:p>
          </p:txBody>
        </p:sp>
        <p:sp>
          <p:nvSpPr>
            <p:cNvPr id="26" name="Rectangle 25"/>
            <p:cNvSpPr/>
            <p:nvPr/>
          </p:nvSpPr>
          <p:spPr>
            <a:xfrm>
              <a:off x="8102684" y="1844745"/>
              <a:ext cx="3820953" cy="544615"/>
            </a:xfrm>
            <a:prstGeom prst="rect">
              <a:avLst/>
            </a:prstGeom>
            <a:ln>
              <a:noFill/>
            </a:ln>
          </p:spPr>
          <p:txBody>
            <a:bodyPr wrap="square" lIns="146186" tIns="91366" rIns="146186" bIns="91366">
              <a:spAutoFit/>
            </a:bodyPr>
            <a:lstStyle/>
            <a:p>
              <a:pPr algn="ctr" defTabSz="931465" fontAlgn="base">
                <a:lnSpc>
                  <a:spcPct val="90000"/>
                </a:lnSpc>
                <a:spcBef>
                  <a:spcPct val="0"/>
                </a:spcBef>
                <a:spcAft>
                  <a:spcPct val="0"/>
                </a:spcAft>
                <a:defRPr/>
              </a:pPr>
              <a:r>
                <a:rPr lang="en-US" sz="2600" dirty="0">
                  <a:solidFill>
                    <a:srgbClr val="333333"/>
                  </a:solidFill>
                  <a:latin typeface="+mj-lt"/>
                </a:rPr>
                <a:t>Damage and disruption</a:t>
              </a:r>
            </a:p>
          </p:txBody>
        </p:sp>
        <p:sp>
          <p:nvSpPr>
            <p:cNvPr id="30" name="Oval 29"/>
            <p:cNvSpPr/>
            <p:nvPr/>
          </p:nvSpPr>
          <p:spPr bwMode="auto">
            <a:xfrm>
              <a:off x="9004112" y="2534954"/>
              <a:ext cx="2018097" cy="2018093"/>
            </a:xfrm>
            <a:prstGeom prst="ellipse">
              <a:avLst/>
            </a:prstGeom>
            <a:solidFill>
              <a:srgbClr val="333333"/>
            </a:solidFill>
            <a:ln w="19050">
              <a:solidFill>
                <a:schemeClr val="bg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733" tIns="146186" rIns="182733" bIns="146186" numCol="1" spcCol="0" rtlCol="0" fromWordArt="0" anchor="t" anchorCtr="0" forceAA="0" compatLnSpc="1">
              <a:prstTxWarp prst="textNoShape">
                <a:avLst/>
              </a:prstTxWarp>
              <a:noAutofit/>
            </a:bodyPr>
            <a:lstStyle/>
            <a:p>
              <a:pPr algn="ctr" defTabSz="931644" fontAlgn="base">
                <a:lnSpc>
                  <a:spcPct val="90000"/>
                </a:lnSpc>
                <a:spcBef>
                  <a:spcPct val="0"/>
                </a:spcBef>
                <a:spcAft>
                  <a:spcPct val="0"/>
                </a:spcAft>
              </a:pPr>
              <a:endParaRPr lang="en-US" sz="2398" dirty="0">
                <a:solidFill>
                  <a:srgbClr val="0078D7"/>
                </a:solidFill>
                <a:latin typeface="Segoe UI"/>
                <a:ea typeface="Segoe UI" pitchFamily="34" charset="0"/>
                <a:cs typeface="Segoe UI" pitchFamily="34" charset="0"/>
              </a:endParaRPr>
            </a:p>
          </p:txBody>
        </p:sp>
        <p:grpSp>
          <p:nvGrpSpPr>
            <p:cNvPr id="31" name="Group 30"/>
            <p:cNvGrpSpPr/>
            <p:nvPr/>
          </p:nvGrpSpPr>
          <p:grpSpPr>
            <a:xfrm>
              <a:off x="9538731" y="3069570"/>
              <a:ext cx="948860" cy="948858"/>
              <a:chOff x="7335521" y="2638333"/>
              <a:chExt cx="1268506" cy="1268507"/>
            </a:xfrm>
          </p:grpSpPr>
          <p:sp>
            <p:nvSpPr>
              <p:cNvPr id="32" name="Oval 185"/>
              <p:cNvSpPr>
                <a:spLocks noChangeArrowheads="1"/>
              </p:cNvSpPr>
              <p:nvPr/>
            </p:nvSpPr>
            <p:spPr bwMode="auto">
              <a:xfrm rot="5400000">
                <a:off x="7335521" y="2638334"/>
                <a:ext cx="1268506" cy="1268506"/>
              </a:xfrm>
              <a:prstGeom prst="ellipse">
                <a:avLst/>
              </a:prstGeom>
              <a:noFill/>
              <a:ln w="11113" cap="rnd">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3236" tIns="46618" rIns="93236" bIns="46618" numCol="1" anchor="t" anchorCtr="0" compatLnSpc="1">
                <a:prstTxWarp prst="textNoShape">
                  <a:avLst/>
                </a:prstTxWarp>
              </a:bodyPr>
              <a:lstStyle/>
              <a:p>
                <a:pPr defTabSz="932279">
                  <a:defRPr/>
                </a:pPr>
                <a:endParaRPr lang="en-US" sz="1835">
                  <a:solidFill>
                    <a:srgbClr val="0078D7"/>
                  </a:solidFill>
                  <a:latin typeface="Calibri"/>
                </a:endParaRPr>
              </a:p>
            </p:txBody>
          </p:sp>
          <p:sp>
            <p:nvSpPr>
              <p:cNvPr id="33" name="Line 315"/>
              <p:cNvSpPr>
                <a:spLocks noChangeShapeType="1"/>
              </p:cNvSpPr>
              <p:nvPr/>
            </p:nvSpPr>
            <p:spPr bwMode="auto">
              <a:xfrm rot="5400000">
                <a:off x="7338731" y="3269374"/>
                <a:ext cx="1262081" cy="0"/>
              </a:xfrm>
              <a:prstGeom prst="line">
                <a:avLst/>
              </a:prstGeom>
              <a:noFill/>
              <a:ln w="11113" cap="rnd">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3236" tIns="46618" rIns="93236" bIns="46618" numCol="1" anchor="t" anchorCtr="0" compatLnSpc="1">
                <a:prstTxWarp prst="textNoShape">
                  <a:avLst/>
                </a:prstTxWarp>
              </a:bodyPr>
              <a:lstStyle/>
              <a:p>
                <a:pPr defTabSz="932279">
                  <a:defRPr/>
                </a:pPr>
                <a:endParaRPr lang="en-US" sz="1835">
                  <a:solidFill>
                    <a:srgbClr val="0078D7"/>
                  </a:solidFill>
                  <a:latin typeface="Calibri"/>
                </a:endParaRPr>
              </a:p>
            </p:txBody>
          </p:sp>
          <p:sp>
            <p:nvSpPr>
              <p:cNvPr id="34" name="Line 316"/>
              <p:cNvSpPr>
                <a:spLocks noChangeShapeType="1"/>
              </p:cNvSpPr>
              <p:nvPr/>
            </p:nvSpPr>
            <p:spPr bwMode="auto">
              <a:xfrm rot="5400000">
                <a:off x="7969774" y="2638336"/>
                <a:ext cx="0" cy="1268506"/>
              </a:xfrm>
              <a:prstGeom prst="line">
                <a:avLst/>
              </a:prstGeom>
              <a:noFill/>
              <a:ln w="11113" cap="rnd">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3236" tIns="46618" rIns="93236" bIns="46618" numCol="1" anchor="t" anchorCtr="0" compatLnSpc="1">
                <a:prstTxWarp prst="textNoShape">
                  <a:avLst/>
                </a:prstTxWarp>
              </a:bodyPr>
              <a:lstStyle/>
              <a:p>
                <a:pPr defTabSz="932279">
                  <a:defRPr/>
                </a:pPr>
                <a:endParaRPr lang="en-US" sz="1835">
                  <a:solidFill>
                    <a:srgbClr val="0078D7"/>
                  </a:solidFill>
                  <a:latin typeface="Calibri"/>
                </a:endParaRPr>
              </a:p>
            </p:txBody>
          </p:sp>
          <p:grpSp>
            <p:nvGrpSpPr>
              <p:cNvPr id="35" name="Group 34"/>
              <p:cNvGrpSpPr/>
              <p:nvPr/>
            </p:nvGrpSpPr>
            <p:grpSpPr>
              <a:xfrm>
                <a:off x="7598505" y="2651762"/>
                <a:ext cx="753151" cy="1234438"/>
                <a:chOff x="7598505" y="2651762"/>
                <a:chExt cx="753151" cy="1250556"/>
              </a:xfrm>
            </p:grpSpPr>
            <p:sp>
              <p:nvSpPr>
                <p:cNvPr id="38" name="Freeform 188"/>
                <p:cNvSpPr>
                  <a:spLocks/>
                </p:cNvSpPr>
                <p:nvPr/>
              </p:nvSpPr>
              <p:spPr bwMode="auto">
                <a:xfrm rot="16200000" flipH="1">
                  <a:off x="7095883" y="3154385"/>
                  <a:ext cx="1250555" cy="245311"/>
                </a:xfrm>
                <a:custGeom>
                  <a:avLst/>
                  <a:gdLst>
                    <a:gd name="T0" fmla="*/ 50 w 50"/>
                    <a:gd name="T1" fmla="*/ 10 h 10"/>
                    <a:gd name="T2" fmla="*/ 25 w 50"/>
                    <a:gd name="T3" fmla="*/ 0 h 10"/>
                    <a:gd name="T4" fmla="*/ 0 w 50"/>
                    <a:gd name="T5" fmla="*/ 10 h 10"/>
                  </a:gdLst>
                  <a:ahLst/>
                  <a:cxnLst>
                    <a:cxn ang="0">
                      <a:pos x="T0" y="T1"/>
                    </a:cxn>
                    <a:cxn ang="0">
                      <a:pos x="T2" y="T3"/>
                    </a:cxn>
                    <a:cxn ang="0">
                      <a:pos x="T4" y="T5"/>
                    </a:cxn>
                  </a:cxnLst>
                  <a:rect l="0" t="0" r="r" b="b"/>
                  <a:pathLst>
                    <a:path w="50" h="10">
                      <a:moveTo>
                        <a:pt x="50" y="10"/>
                      </a:moveTo>
                      <a:cubicBezTo>
                        <a:pt x="43" y="4"/>
                        <a:pt x="35" y="0"/>
                        <a:pt x="25" y="0"/>
                      </a:cubicBezTo>
                      <a:cubicBezTo>
                        <a:pt x="15" y="0"/>
                        <a:pt x="7" y="4"/>
                        <a:pt x="0" y="10"/>
                      </a:cubicBezTo>
                    </a:path>
                  </a:pathLst>
                </a:custGeom>
                <a:noFill/>
                <a:ln w="11113" cap="rnd">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3236" tIns="46618" rIns="93236" bIns="46618" numCol="1" anchor="t" anchorCtr="0" compatLnSpc="1">
                  <a:prstTxWarp prst="textNoShape">
                    <a:avLst/>
                  </a:prstTxWarp>
                </a:bodyPr>
                <a:lstStyle/>
                <a:p>
                  <a:pPr defTabSz="932279">
                    <a:defRPr/>
                  </a:pPr>
                  <a:endParaRPr lang="en-US" sz="1835">
                    <a:solidFill>
                      <a:srgbClr val="0078D7"/>
                    </a:solidFill>
                    <a:latin typeface="Calibri"/>
                  </a:endParaRPr>
                </a:p>
              </p:txBody>
            </p:sp>
            <p:sp>
              <p:nvSpPr>
                <p:cNvPr id="39" name="Freeform 188"/>
                <p:cNvSpPr>
                  <a:spLocks/>
                </p:cNvSpPr>
                <p:nvPr/>
              </p:nvSpPr>
              <p:spPr bwMode="auto">
                <a:xfrm rot="5400000">
                  <a:off x="7603723" y="3154384"/>
                  <a:ext cx="1250555" cy="245311"/>
                </a:xfrm>
                <a:custGeom>
                  <a:avLst/>
                  <a:gdLst>
                    <a:gd name="T0" fmla="*/ 50 w 50"/>
                    <a:gd name="T1" fmla="*/ 10 h 10"/>
                    <a:gd name="T2" fmla="*/ 25 w 50"/>
                    <a:gd name="T3" fmla="*/ 0 h 10"/>
                    <a:gd name="T4" fmla="*/ 0 w 50"/>
                    <a:gd name="T5" fmla="*/ 10 h 10"/>
                  </a:gdLst>
                  <a:ahLst/>
                  <a:cxnLst>
                    <a:cxn ang="0">
                      <a:pos x="T0" y="T1"/>
                    </a:cxn>
                    <a:cxn ang="0">
                      <a:pos x="T2" y="T3"/>
                    </a:cxn>
                    <a:cxn ang="0">
                      <a:pos x="T4" y="T5"/>
                    </a:cxn>
                  </a:cxnLst>
                  <a:rect l="0" t="0" r="r" b="b"/>
                  <a:pathLst>
                    <a:path w="50" h="10">
                      <a:moveTo>
                        <a:pt x="50" y="10"/>
                      </a:moveTo>
                      <a:cubicBezTo>
                        <a:pt x="43" y="4"/>
                        <a:pt x="35" y="0"/>
                        <a:pt x="25" y="0"/>
                      </a:cubicBezTo>
                      <a:cubicBezTo>
                        <a:pt x="15" y="0"/>
                        <a:pt x="7" y="4"/>
                        <a:pt x="0" y="10"/>
                      </a:cubicBezTo>
                    </a:path>
                  </a:pathLst>
                </a:custGeom>
                <a:noFill/>
                <a:ln w="11113" cap="rnd">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3236" tIns="46618" rIns="93236" bIns="46618" numCol="1" anchor="t" anchorCtr="0" compatLnSpc="1">
                  <a:prstTxWarp prst="textNoShape">
                    <a:avLst/>
                  </a:prstTxWarp>
                </a:bodyPr>
                <a:lstStyle/>
                <a:p>
                  <a:pPr defTabSz="932279">
                    <a:defRPr/>
                  </a:pPr>
                  <a:endParaRPr lang="en-US" sz="1835">
                    <a:solidFill>
                      <a:srgbClr val="0078D7"/>
                    </a:solidFill>
                    <a:latin typeface="Calibri"/>
                  </a:endParaRPr>
                </a:p>
              </p:txBody>
            </p:sp>
          </p:grpSp>
          <p:sp>
            <p:nvSpPr>
              <p:cNvPr id="36" name="Line 316"/>
              <p:cNvSpPr>
                <a:spLocks noChangeShapeType="1"/>
              </p:cNvSpPr>
              <p:nvPr/>
            </p:nvSpPr>
            <p:spPr bwMode="auto">
              <a:xfrm rot="5400000">
                <a:off x="7970726" y="2425928"/>
                <a:ext cx="0" cy="1139602"/>
              </a:xfrm>
              <a:prstGeom prst="line">
                <a:avLst/>
              </a:prstGeom>
              <a:noFill/>
              <a:ln w="11113" cap="rnd">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3236" tIns="46618" rIns="93236" bIns="46618" numCol="1" anchor="t" anchorCtr="0" compatLnSpc="1">
                <a:prstTxWarp prst="textNoShape">
                  <a:avLst/>
                </a:prstTxWarp>
              </a:bodyPr>
              <a:lstStyle/>
              <a:p>
                <a:pPr defTabSz="932279">
                  <a:defRPr/>
                </a:pPr>
                <a:endParaRPr lang="en-US" sz="1835">
                  <a:solidFill>
                    <a:srgbClr val="0078D7"/>
                  </a:solidFill>
                  <a:latin typeface="Calibri"/>
                </a:endParaRPr>
              </a:p>
            </p:txBody>
          </p:sp>
          <p:sp>
            <p:nvSpPr>
              <p:cNvPr id="37" name="Line 316"/>
              <p:cNvSpPr>
                <a:spLocks noChangeShapeType="1"/>
              </p:cNvSpPr>
              <p:nvPr/>
            </p:nvSpPr>
            <p:spPr bwMode="auto">
              <a:xfrm rot="5400000">
                <a:off x="7969771" y="2966948"/>
                <a:ext cx="0" cy="1139602"/>
              </a:xfrm>
              <a:prstGeom prst="line">
                <a:avLst/>
              </a:prstGeom>
              <a:noFill/>
              <a:ln w="11113" cap="rnd">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3236" tIns="46618" rIns="93236" bIns="46618" numCol="1" anchor="t" anchorCtr="0" compatLnSpc="1">
                <a:prstTxWarp prst="textNoShape">
                  <a:avLst/>
                </a:prstTxWarp>
              </a:bodyPr>
              <a:lstStyle/>
              <a:p>
                <a:pPr defTabSz="932279">
                  <a:defRPr/>
                </a:pPr>
                <a:endParaRPr lang="en-US" sz="1835">
                  <a:solidFill>
                    <a:srgbClr val="0078D7"/>
                  </a:solidFill>
                  <a:latin typeface="Calibri"/>
                </a:endParaRPr>
              </a:p>
            </p:txBody>
          </p:sp>
        </p:grpSp>
        <p:sp>
          <p:nvSpPr>
            <p:cNvPr id="28" name="Rectangle 27"/>
            <p:cNvSpPr/>
            <p:nvPr/>
          </p:nvSpPr>
          <p:spPr>
            <a:xfrm>
              <a:off x="8314267" y="4750640"/>
              <a:ext cx="3397788" cy="683115"/>
            </a:xfrm>
            <a:prstGeom prst="rect">
              <a:avLst/>
            </a:prstGeom>
            <a:ln>
              <a:noFill/>
            </a:ln>
          </p:spPr>
          <p:txBody>
            <a:bodyPr wrap="square" lIns="146186" tIns="91366" rIns="146186" bIns="91366">
              <a:spAutoFit/>
            </a:bodyPr>
            <a:lstStyle/>
            <a:p>
              <a:pPr algn="ctr" defTabSz="931465" fontAlgn="base">
                <a:lnSpc>
                  <a:spcPct val="90000"/>
                </a:lnSpc>
                <a:spcBef>
                  <a:spcPct val="0"/>
                </a:spcBef>
                <a:spcAft>
                  <a:spcPct val="0"/>
                </a:spcAft>
                <a:defRPr/>
              </a:pPr>
              <a:r>
                <a:rPr lang="en-US" sz="1800" b="1" dirty="0">
                  <a:solidFill>
                    <a:srgbClr val="333333"/>
                  </a:solidFill>
                  <a:latin typeface="Segoe UI"/>
                </a:rPr>
                <a:t>Nations, Terror </a:t>
              </a:r>
              <a:br>
                <a:rPr lang="en-US" sz="1800" b="1" dirty="0">
                  <a:solidFill>
                    <a:srgbClr val="333333"/>
                  </a:solidFill>
                  <a:latin typeface="Segoe UI"/>
                </a:rPr>
              </a:br>
              <a:r>
                <a:rPr lang="en-US" sz="1800" b="1" dirty="0">
                  <a:solidFill>
                    <a:srgbClr val="333333"/>
                  </a:solidFill>
                  <a:latin typeface="Segoe UI"/>
                </a:rPr>
                <a:t>Groups, Activists</a:t>
              </a:r>
            </a:p>
          </p:txBody>
        </p:sp>
        <p:sp>
          <p:nvSpPr>
            <p:cNvPr id="29" name="Rectangle 28"/>
            <p:cNvSpPr/>
            <p:nvPr/>
          </p:nvSpPr>
          <p:spPr>
            <a:xfrm>
              <a:off x="8102684" y="5598234"/>
              <a:ext cx="3820953" cy="683115"/>
            </a:xfrm>
            <a:prstGeom prst="rect">
              <a:avLst/>
            </a:prstGeom>
          </p:spPr>
          <p:txBody>
            <a:bodyPr wrap="square" lIns="146186" tIns="91366" rIns="146186" bIns="91366">
              <a:spAutoFit/>
            </a:bodyPr>
            <a:lstStyle/>
            <a:p>
              <a:pPr algn="ctr" defTabSz="931465" fontAlgn="base">
                <a:lnSpc>
                  <a:spcPct val="90000"/>
                </a:lnSpc>
                <a:spcBef>
                  <a:spcPct val="0"/>
                </a:spcBef>
                <a:spcAft>
                  <a:spcPct val="0"/>
                </a:spcAft>
                <a:defRPr/>
              </a:pPr>
              <a:r>
                <a:rPr lang="en-US" sz="1800" dirty="0">
                  <a:solidFill>
                    <a:srgbClr val="525252"/>
                  </a:solidFill>
                </a:rPr>
                <a:t>Very sophisticated </a:t>
              </a:r>
              <a:br>
                <a:rPr lang="en-US" sz="1800" dirty="0">
                  <a:solidFill>
                    <a:srgbClr val="525252"/>
                  </a:solidFill>
                </a:rPr>
              </a:br>
              <a:r>
                <a:rPr lang="en-US" sz="1800" dirty="0">
                  <a:solidFill>
                    <a:srgbClr val="525252"/>
                  </a:solidFill>
                </a:rPr>
                <a:t>and well resourced</a:t>
              </a:r>
            </a:p>
          </p:txBody>
        </p:sp>
      </p:grpSp>
      <p:cxnSp>
        <p:nvCxnSpPr>
          <p:cNvPr id="40" name="Straight Arrow Connector 39"/>
          <p:cNvCxnSpPr/>
          <p:nvPr/>
        </p:nvCxnSpPr>
        <p:spPr>
          <a:xfrm>
            <a:off x="266700" y="1371600"/>
            <a:ext cx="11658600" cy="0"/>
          </a:xfrm>
          <a:prstGeom prst="straightConnector1">
            <a:avLst/>
          </a:prstGeom>
          <a:ln w="57150">
            <a:solidFill>
              <a:srgbClr val="0078D7"/>
            </a:solidFill>
            <a:headEnd type="none"/>
            <a:tailEnd type="triangle"/>
          </a:ln>
        </p:spPr>
        <p:style>
          <a:lnRef idx="1">
            <a:schemeClr val="accent1"/>
          </a:lnRef>
          <a:fillRef idx="0">
            <a:schemeClr val="accent1"/>
          </a:fillRef>
          <a:effectRef idx="0">
            <a:schemeClr val="accent1"/>
          </a:effectRef>
          <a:fontRef idx="minor">
            <a:schemeClr val="tx1"/>
          </a:fontRef>
        </p:style>
      </p:cxnSp>
      <p:sp>
        <p:nvSpPr>
          <p:cNvPr id="3" name="Title 2"/>
          <p:cNvSpPr>
            <a:spLocks noGrp="1"/>
          </p:cNvSpPr>
          <p:nvPr>
            <p:ph type="title"/>
          </p:nvPr>
        </p:nvSpPr>
        <p:spPr/>
        <p:txBody>
          <a:bodyPr/>
          <a:lstStyle/>
          <a:p>
            <a:r>
              <a:rPr lang="en-US" sz="4850" spc="-78" dirty="0">
                <a:solidFill>
                  <a:srgbClr val="505050"/>
                </a:solidFill>
                <a:latin typeface="Segoe UI Light"/>
                <a:cs typeface="Segoe UI Light"/>
              </a:rPr>
              <a:t>Evolution of attacks</a:t>
            </a:r>
          </a:p>
        </p:txBody>
      </p:sp>
    </p:spTree>
    <p:extLst>
      <p:ext uri="{BB962C8B-B14F-4D97-AF65-F5344CB8AC3E}">
        <p14:creationId xmlns:p14="http://schemas.microsoft.com/office/powerpoint/2010/main" val="40537243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1000"/>
                                        <p:tgtEl>
                                          <p:spTgt spid="18"/>
                                        </p:tgtEl>
                                      </p:cBhvr>
                                    </p:animEffect>
                                  </p:childTnLst>
                                </p:cTn>
                              </p:par>
                              <p:par>
                                <p:cTn id="8" presetID="10" presetClass="entr" presetSubtype="0" fill="hold" nodeType="withEffect">
                                  <p:stCondLst>
                                    <p:cond delay="1000"/>
                                  </p:stCondLst>
                                  <p:childTnLst>
                                    <p:set>
                                      <p:cBhvr>
                                        <p:cTn id="9" dur="1" fill="hold">
                                          <p:stCondLst>
                                            <p:cond delay="0"/>
                                          </p:stCondLst>
                                        </p:cTn>
                                        <p:tgtEl>
                                          <p:spTgt spid="24"/>
                                        </p:tgtEl>
                                        <p:attrNameLst>
                                          <p:attrName>style.visibility</p:attrName>
                                        </p:attrNameLst>
                                      </p:cBhvr>
                                      <p:to>
                                        <p:strVal val="visible"/>
                                      </p:to>
                                    </p:set>
                                    <p:animEffect transition="in" filter="fade">
                                      <p:cBhvr>
                                        <p:cTn id="10" dur="1000"/>
                                        <p:tgtEl>
                                          <p:spTgt spid="24"/>
                                        </p:tgtEl>
                                      </p:cBhvr>
                                    </p:animEffect>
                                  </p:childTnLst>
                                </p:cTn>
                              </p:par>
                              <p:par>
                                <p:cTn id="11" presetID="10" presetClass="entr" presetSubtype="0" fill="hold" nodeType="withEffect">
                                  <p:stCondLst>
                                    <p:cond delay="2000"/>
                                  </p:stCondLst>
                                  <p:childTnLst>
                                    <p:set>
                                      <p:cBhvr>
                                        <p:cTn id="12" dur="1" fill="hold">
                                          <p:stCondLst>
                                            <p:cond delay="0"/>
                                          </p:stCondLst>
                                        </p:cTn>
                                        <p:tgtEl>
                                          <p:spTgt spid="27"/>
                                        </p:tgtEl>
                                        <p:attrNameLst>
                                          <p:attrName>style.visibility</p:attrName>
                                        </p:attrNameLst>
                                      </p:cBhvr>
                                      <p:to>
                                        <p:strVal val="visible"/>
                                      </p:to>
                                    </p:set>
                                    <p:animEffect transition="in" filter="fade">
                                      <p:cBhvr>
                                        <p:cTn id="13" dur="1000"/>
                                        <p:tgtEl>
                                          <p:spTgt spid="27"/>
                                        </p:tgtEl>
                                      </p:cBhvr>
                                    </p:animEffect>
                                  </p:childTnLst>
                                </p:cTn>
                              </p:par>
                              <p:par>
                                <p:cTn id="14" presetID="22" presetClass="entr" presetSubtype="8" fill="hold" nodeType="withEffect">
                                  <p:stCondLst>
                                    <p:cond delay="0"/>
                                  </p:stCondLst>
                                  <p:childTnLst>
                                    <p:set>
                                      <p:cBhvr>
                                        <p:cTn id="15" dur="1" fill="hold">
                                          <p:stCondLst>
                                            <p:cond delay="0"/>
                                          </p:stCondLst>
                                        </p:cTn>
                                        <p:tgtEl>
                                          <p:spTgt spid="40"/>
                                        </p:tgtEl>
                                        <p:attrNameLst>
                                          <p:attrName>style.visibility</p:attrName>
                                        </p:attrNameLst>
                                      </p:cBhvr>
                                      <p:to>
                                        <p:strVal val="visible"/>
                                      </p:to>
                                    </p:set>
                                    <p:animEffect transition="in" filter="wipe(left)">
                                      <p:cBhvr>
                                        <p:cTn id="16" dur="31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bwMode="auto">
          <a:xfrm>
            <a:off x="883" y="4026618"/>
            <a:ext cx="12434711" cy="1980919"/>
          </a:xfrm>
          <a:prstGeom prst="rect">
            <a:avLst/>
          </a:prstGeom>
          <a:solidFill>
            <a:srgbClr val="EEEEEE"/>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54" tIns="146283" rIns="182854" bIns="146283" numCol="1" spcCol="0" rtlCol="0" fromWordArt="0" anchor="t" anchorCtr="0" forceAA="0" compatLnSpc="1">
            <a:prstTxWarp prst="textNoShape">
              <a:avLst/>
            </a:prstTxWarp>
            <a:noAutofit/>
          </a:bodyPr>
          <a:lstStyle/>
          <a:p>
            <a:pPr algn="ctr" defTabSz="932293" fontAlgn="base">
              <a:lnSpc>
                <a:spcPct val="90000"/>
              </a:lnSpc>
              <a:spcBef>
                <a:spcPct val="0"/>
              </a:spcBef>
              <a:spcAft>
                <a:spcPct val="0"/>
              </a:spcAft>
            </a:pPr>
            <a:endParaRPr lang="en-US" sz="2400" dirty="0" err="1">
              <a:gradFill>
                <a:gsLst>
                  <a:gs pos="0">
                    <a:srgbClr val="FFFFFF"/>
                  </a:gs>
                  <a:gs pos="100000">
                    <a:srgbClr val="FFFFFF"/>
                  </a:gs>
                </a:gsLst>
                <a:lin ang="5400000" scaled="0"/>
              </a:gradFill>
              <a:ea typeface="Segoe UI" pitchFamily="34" charset="0"/>
              <a:cs typeface="Segoe UI" pitchFamily="34" charset="0"/>
            </a:endParaRPr>
          </a:p>
        </p:txBody>
      </p:sp>
      <p:sp>
        <p:nvSpPr>
          <p:cNvPr id="4" name="Rectangle 3"/>
          <p:cNvSpPr/>
          <p:nvPr/>
        </p:nvSpPr>
        <p:spPr bwMode="auto">
          <a:xfrm>
            <a:off x="883" y="986988"/>
            <a:ext cx="12434711" cy="3039631"/>
          </a:xfrm>
          <a:prstGeom prst="rect">
            <a:avLst/>
          </a:prstGeom>
          <a:solidFill>
            <a:srgbClr val="0078D7"/>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54" tIns="146283" rIns="182854" bIns="146283" numCol="1" spcCol="0" rtlCol="0" fromWordArt="0" anchor="t" anchorCtr="0" forceAA="0" compatLnSpc="1">
            <a:prstTxWarp prst="textNoShape">
              <a:avLst/>
            </a:prstTxWarp>
            <a:noAutofit/>
          </a:bodyPr>
          <a:lstStyle/>
          <a:p>
            <a:pPr algn="ctr" defTabSz="932293" fontAlgn="base">
              <a:lnSpc>
                <a:spcPct val="90000"/>
              </a:lnSpc>
              <a:spcBef>
                <a:spcPct val="0"/>
              </a:spcBef>
              <a:spcAft>
                <a:spcPct val="0"/>
              </a:spcAft>
            </a:pPr>
            <a:endParaRPr lang="en-US" sz="2400" dirty="0" err="1">
              <a:gradFill>
                <a:gsLst>
                  <a:gs pos="0">
                    <a:srgbClr val="FFFFFF"/>
                  </a:gs>
                  <a:gs pos="100000">
                    <a:srgbClr val="FFFFFF"/>
                  </a:gs>
                </a:gsLst>
                <a:lin ang="5400000" scaled="0"/>
              </a:gradFill>
              <a:ea typeface="Segoe UI" pitchFamily="34" charset="0"/>
              <a:cs typeface="Segoe UI" pitchFamily="34" charset="0"/>
            </a:endParaRPr>
          </a:p>
        </p:txBody>
      </p:sp>
      <p:sp>
        <p:nvSpPr>
          <p:cNvPr id="3" name="Rectangle 2"/>
          <p:cNvSpPr/>
          <p:nvPr/>
        </p:nvSpPr>
        <p:spPr>
          <a:xfrm>
            <a:off x="8714232" y="4331375"/>
            <a:ext cx="2895190" cy="984885"/>
          </a:xfrm>
          <a:prstGeom prst="rect">
            <a:avLst/>
          </a:prstGeom>
        </p:spPr>
        <p:txBody>
          <a:bodyPr wrap="square" lIns="0" tIns="0" rIns="0" bIns="0">
            <a:spAutoFit/>
          </a:bodyPr>
          <a:lstStyle/>
          <a:p>
            <a:r>
              <a:rPr lang="en-US" sz="2400" dirty="0">
                <a:solidFill>
                  <a:srgbClr val="0078D7"/>
                </a:solidFill>
                <a:latin typeface="Segoe UI Semibold" panose="020B0702040204020203" pitchFamily="34" charset="0"/>
                <a:cs typeface="Segoe UI Semibold" panose="020B0702040204020203" pitchFamily="34" charset="0"/>
              </a:rPr>
              <a:t>Philip Moss</a:t>
            </a:r>
            <a:br>
              <a:rPr lang="en-US" sz="2400" dirty="0">
                <a:solidFill>
                  <a:srgbClr val="333333"/>
                </a:solidFill>
                <a:latin typeface="SegoeUI"/>
              </a:rPr>
            </a:br>
            <a:r>
              <a:rPr lang="en-US" sz="2000" dirty="0">
                <a:solidFill>
                  <a:srgbClr val="333333"/>
                </a:solidFill>
                <a:latin typeface="SegoeUI"/>
              </a:rPr>
              <a:t>Chief Product Officer</a:t>
            </a:r>
          </a:p>
          <a:p>
            <a:r>
              <a:rPr lang="en-US" sz="2000" dirty="0" err="1">
                <a:solidFill>
                  <a:srgbClr val="333333"/>
                </a:solidFill>
                <a:latin typeface="SegoeUI"/>
              </a:rPr>
              <a:t>Acuutech</a:t>
            </a:r>
            <a:endParaRPr lang="en-US" sz="2400" dirty="0">
              <a:solidFill>
                <a:srgbClr val="333333"/>
              </a:solidFill>
              <a:latin typeface="SegoeUI"/>
            </a:endParaRPr>
          </a:p>
        </p:txBody>
      </p:sp>
      <p:sp>
        <p:nvSpPr>
          <p:cNvPr id="5" name="Rectangle 4"/>
          <p:cNvSpPr/>
          <p:nvPr/>
        </p:nvSpPr>
        <p:spPr>
          <a:xfrm>
            <a:off x="1037372" y="1454653"/>
            <a:ext cx="10057665" cy="1661609"/>
          </a:xfrm>
          <a:prstGeom prst="rect">
            <a:avLst/>
          </a:prstGeom>
        </p:spPr>
        <p:txBody>
          <a:bodyPr wrap="square" lIns="146283" tIns="0" rIns="146283" bIns="0">
            <a:spAutoFit/>
          </a:bodyPr>
          <a:lstStyle/>
          <a:p>
            <a:r>
              <a:rPr lang="en-US" sz="3599" dirty="0">
                <a:solidFill>
                  <a:srgbClr val="FFFFFF"/>
                </a:solidFill>
                <a:latin typeface="+mj-lt"/>
              </a:rPr>
              <a:t>Shielded Virtual Machines remove a hosting obstacle and are a huge competitive differentiator. No one but Microsoft has this technology now.</a:t>
            </a:r>
          </a:p>
        </p:txBody>
      </p:sp>
      <p:sp>
        <p:nvSpPr>
          <p:cNvPr id="8" name="Rectangle 7"/>
          <p:cNvSpPr/>
          <p:nvPr/>
        </p:nvSpPr>
        <p:spPr>
          <a:xfrm>
            <a:off x="351670" y="1028874"/>
            <a:ext cx="627807" cy="1506410"/>
          </a:xfrm>
          <a:prstGeom prst="rect">
            <a:avLst/>
          </a:prstGeom>
        </p:spPr>
        <p:txBody>
          <a:bodyPr wrap="none" lIns="0" tIns="0" rIns="0" bIns="0">
            <a:spAutoFit/>
          </a:bodyPr>
          <a:lstStyle/>
          <a:p>
            <a:r>
              <a:rPr lang="en-US" sz="9598" dirty="0">
                <a:solidFill>
                  <a:srgbClr val="00BCF2"/>
                </a:solidFill>
                <a:latin typeface="Arial Black" panose="020B0A04020102020204" pitchFamily="34" charset="0"/>
              </a:rPr>
              <a:t>“</a:t>
            </a:r>
            <a:endParaRPr lang="en-US" sz="5999" dirty="0">
              <a:solidFill>
                <a:srgbClr val="00BCF2"/>
              </a:solidFill>
              <a:latin typeface="Arial Black" panose="020B0A04020102020204" pitchFamily="34" charset="0"/>
            </a:endParaRPr>
          </a:p>
        </p:txBody>
      </p:sp>
      <p:sp>
        <p:nvSpPr>
          <p:cNvPr id="9" name="Rectangle 8"/>
          <p:cNvSpPr/>
          <p:nvPr/>
        </p:nvSpPr>
        <p:spPr>
          <a:xfrm rot="10800000">
            <a:off x="10409237" y="1973263"/>
            <a:ext cx="627807" cy="1506410"/>
          </a:xfrm>
          <a:prstGeom prst="rect">
            <a:avLst/>
          </a:prstGeom>
        </p:spPr>
        <p:txBody>
          <a:bodyPr wrap="none" lIns="0" tIns="0" rIns="0" bIns="0">
            <a:spAutoFit/>
          </a:bodyPr>
          <a:lstStyle/>
          <a:p>
            <a:r>
              <a:rPr lang="en-US" sz="9598" dirty="0">
                <a:solidFill>
                  <a:srgbClr val="00BCF2"/>
                </a:solidFill>
                <a:latin typeface="Arial Black" panose="020B0A04020102020204" pitchFamily="34" charset="0"/>
              </a:rPr>
              <a:t>“</a:t>
            </a:r>
            <a:endParaRPr lang="en-US" sz="5999" dirty="0">
              <a:solidFill>
                <a:srgbClr val="00BCF2"/>
              </a:solidFill>
              <a:latin typeface="Arial Black" panose="020B0A04020102020204" pitchFamily="34" charset="0"/>
            </a:endParaRPr>
          </a:p>
        </p:txBody>
      </p:sp>
    </p:spTree>
    <p:extLst>
      <p:ext uri="{BB962C8B-B14F-4D97-AF65-F5344CB8AC3E}">
        <p14:creationId xmlns:p14="http://schemas.microsoft.com/office/powerpoint/2010/main" val="897363438"/>
      </p:ext>
    </p:extLst>
  </p:cSld>
  <p:clrMapOvr>
    <a:masterClrMapping/>
  </p:clrMapOvr>
  <p:transition>
    <p:fade/>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4641" y="2260868"/>
            <a:ext cx="5486399" cy="2472793"/>
          </a:xfrm>
        </p:spPr>
        <p:txBody>
          <a:bodyPr/>
          <a:lstStyle/>
          <a:p>
            <a:r>
              <a:rPr lang="en-US" dirty="0"/>
              <a:t>Protect</a:t>
            </a:r>
            <a:br>
              <a:rPr lang="en-US" dirty="0"/>
            </a:br>
            <a:r>
              <a:rPr lang="en-US" dirty="0"/>
              <a:t>with just </a:t>
            </a:r>
            <a:br>
              <a:rPr lang="en-US" dirty="0"/>
            </a:br>
            <a:r>
              <a:rPr lang="en-US" dirty="0"/>
              <a:t>enough OS</a:t>
            </a:r>
          </a:p>
        </p:txBody>
      </p:sp>
      <p:pic>
        <p:nvPicPr>
          <p:cNvPr id="4" name="Picture Placeholder 3"/>
          <p:cNvPicPr>
            <a:picLocks noGrp="1" noChangeAspect="1"/>
          </p:cNvPicPr>
          <p:nvPr>
            <p:ph type="pic" sz="quarter" idx="10"/>
          </p:nvPr>
        </p:nvPicPr>
        <p:blipFill>
          <a:blip r:embed="rId3"/>
          <a:stretch>
            <a:fillRect/>
          </a:stretch>
        </p:blipFill>
        <p:spPr>
          <a:xfrm>
            <a:off x="6219825" y="952"/>
            <a:ext cx="6216650" cy="6990683"/>
          </a:xfrm>
        </p:spPr>
      </p:pic>
    </p:spTree>
    <p:extLst>
      <p:ext uri="{BB962C8B-B14F-4D97-AF65-F5344CB8AC3E}">
        <p14:creationId xmlns:p14="http://schemas.microsoft.com/office/powerpoint/2010/main" val="13581395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Challenges in protecting new apps</a:t>
            </a:r>
          </a:p>
        </p:txBody>
      </p:sp>
      <p:sp>
        <p:nvSpPr>
          <p:cNvPr id="121" name="Text Placeholder 2"/>
          <p:cNvSpPr txBox="1">
            <a:spLocks/>
          </p:cNvSpPr>
          <p:nvPr/>
        </p:nvSpPr>
        <p:spPr>
          <a:xfrm>
            <a:off x="280504" y="1676400"/>
            <a:ext cx="5404333" cy="3699474"/>
          </a:xfrm>
          <a:prstGeom prst="rect">
            <a:avLst/>
          </a:prstGeom>
        </p:spPr>
        <p:txBody>
          <a:bodyPr vert="horz" wrap="square" lIns="146304" tIns="0" rIns="146304" bIns="91440" rtlCol="0">
            <a:spAutoFit/>
          </a:bodyPr>
          <a:lstStyle>
            <a:lvl1pPr marL="342768" marR="0" indent="-342768" algn="l" defTabSz="932384" rtl="0" eaLnBrk="1" fontAlgn="auto" latinLnBrk="0" hangingPunct="1">
              <a:lnSpc>
                <a:spcPct val="90000"/>
              </a:lnSpc>
              <a:spcBef>
                <a:spcPct val="20000"/>
              </a:spcBef>
              <a:spcAft>
                <a:spcPts val="0"/>
              </a:spcAft>
              <a:buClrTx/>
              <a:buSzPct val="90000"/>
              <a:buFont typeface="Arial" pitchFamily="34" charset="0"/>
              <a:buChar char="•"/>
              <a:tabLst/>
              <a:defRPr sz="2856" kern="1200" spc="0" baseline="0">
                <a:gradFill>
                  <a:gsLst>
                    <a:gs pos="1250">
                      <a:schemeClr val="tx1"/>
                    </a:gs>
                    <a:gs pos="100000">
                      <a:schemeClr val="tx1"/>
                    </a:gs>
                  </a:gsLst>
                  <a:lin ang="5400000" scaled="0"/>
                </a:gradFill>
                <a:latin typeface="+mj-lt"/>
                <a:ea typeface="+mn-ea"/>
                <a:cs typeface="+mn-cs"/>
              </a:defRPr>
            </a:lvl1pPr>
            <a:lvl2pPr marL="583975" marR="0" indent="-241206" algn="l" defTabSz="932384" rtl="0" eaLnBrk="1" fontAlgn="auto" latinLnBrk="0" hangingPunct="1">
              <a:lnSpc>
                <a:spcPct val="90000"/>
              </a:lnSpc>
              <a:spcBef>
                <a:spcPct val="20000"/>
              </a:spcBef>
              <a:spcAft>
                <a:spcPts val="0"/>
              </a:spcAft>
              <a:buClrTx/>
              <a:buSzPct val="90000"/>
              <a:buFont typeface="Arial" pitchFamily="34" charset="0"/>
              <a:buChar char="•"/>
              <a:tabLst/>
              <a:defRPr sz="2244" kern="1200" spc="0" baseline="0">
                <a:solidFill>
                  <a:schemeClr val="tx2"/>
                </a:solidFill>
                <a:latin typeface="+mj-lt"/>
                <a:ea typeface="+mn-ea"/>
                <a:cs typeface="+mn-cs"/>
              </a:defRPr>
            </a:lvl2pPr>
            <a:lvl3pPr marL="799792" marR="0" indent="-228513" algn="l" defTabSz="932384" rtl="0" eaLnBrk="1" fontAlgn="auto" latinLnBrk="0" hangingPunct="1">
              <a:lnSpc>
                <a:spcPct val="90000"/>
              </a:lnSpc>
              <a:spcBef>
                <a:spcPct val="20000"/>
              </a:spcBef>
              <a:spcAft>
                <a:spcPts val="0"/>
              </a:spcAft>
              <a:buClrTx/>
              <a:buSzPct val="90000"/>
              <a:buFont typeface="Arial" pitchFamily="34" charset="0"/>
              <a:buChar char="•"/>
              <a:tabLst/>
              <a:defRPr sz="1836" kern="1200" spc="0" baseline="0">
                <a:gradFill>
                  <a:gsLst>
                    <a:gs pos="1250">
                      <a:schemeClr val="tx1"/>
                    </a:gs>
                    <a:gs pos="100000">
                      <a:schemeClr val="tx1"/>
                    </a:gs>
                  </a:gsLst>
                  <a:lin ang="5400000" scaled="0"/>
                </a:gradFill>
                <a:latin typeface="+mn-lt"/>
                <a:ea typeface="+mn-ea"/>
                <a:cs typeface="+mn-cs"/>
              </a:defRPr>
            </a:lvl3pPr>
            <a:lvl4pPr marL="1028305" marR="0" indent="-228513" algn="l" defTabSz="932384" rtl="0" eaLnBrk="1" fontAlgn="auto" latinLnBrk="0" hangingPunct="1">
              <a:lnSpc>
                <a:spcPct val="90000"/>
              </a:lnSpc>
              <a:spcBef>
                <a:spcPct val="20000"/>
              </a:spcBef>
              <a:spcAft>
                <a:spcPts val="0"/>
              </a:spcAft>
              <a:buClrTx/>
              <a:buSzPct val="90000"/>
              <a:buFont typeface="Arial" pitchFamily="34" charset="0"/>
              <a:buChar char="•"/>
              <a:tabLst/>
              <a:defRPr sz="1632" kern="1200" spc="0" baseline="0">
                <a:gradFill>
                  <a:gsLst>
                    <a:gs pos="1250">
                      <a:schemeClr val="tx1"/>
                    </a:gs>
                    <a:gs pos="100000">
                      <a:schemeClr val="tx1"/>
                    </a:gs>
                  </a:gsLst>
                  <a:lin ang="5400000" scaled="0"/>
                </a:gradFill>
                <a:latin typeface="+mn-lt"/>
                <a:ea typeface="+mn-ea"/>
                <a:cs typeface="+mn-cs"/>
              </a:defRPr>
            </a:lvl4pPr>
            <a:lvl5pPr marL="1256817" marR="0" indent="-228513" algn="l" defTabSz="932384" rtl="0" eaLnBrk="1" fontAlgn="auto" latinLnBrk="0" hangingPunct="1">
              <a:lnSpc>
                <a:spcPct val="90000"/>
              </a:lnSpc>
              <a:spcBef>
                <a:spcPct val="20000"/>
              </a:spcBef>
              <a:spcAft>
                <a:spcPts val="0"/>
              </a:spcAft>
              <a:buClrTx/>
              <a:buSzPct val="90000"/>
              <a:buFont typeface="Arial" pitchFamily="34" charset="0"/>
              <a:buChar char="•"/>
              <a:tabLst/>
              <a:defRPr sz="1632" kern="1200" spc="0" baseline="0">
                <a:gradFill>
                  <a:gsLst>
                    <a:gs pos="1250">
                      <a:schemeClr val="tx1"/>
                    </a:gs>
                    <a:gs pos="100000">
                      <a:schemeClr val="tx1"/>
                    </a:gs>
                  </a:gsLst>
                  <a:lin ang="5400000" scaled="0"/>
                </a:gradFill>
                <a:latin typeface="+mn-lt"/>
                <a:ea typeface="+mn-ea"/>
                <a:cs typeface="+mn-cs"/>
              </a:defRPr>
            </a:lvl5pPr>
            <a:lvl6pPr marL="2564055" indent="-233096" algn="l" defTabSz="932384"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0248" indent="-233096" algn="l" defTabSz="932384"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6441" indent="-233096" algn="l" defTabSz="932384"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2633" indent="-233096" algn="l" defTabSz="932384"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spcBef>
                <a:spcPts val="1200"/>
              </a:spcBef>
              <a:spcAft>
                <a:spcPts val="1200"/>
              </a:spcAft>
              <a:buNone/>
            </a:pPr>
            <a:r>
              <a:rPr lang="en-US" sz="2400" dirty="0">
                <a:solidFill>
                  <a:srgbClr val="505050"/>
                </a:solidFill>
                <a:latin typeface="+mn-lt"/>
                <a:cs typeface="Segoe UI Semilight" panose="020B0402040204020203" pitchFamily="34" charset="0"/>
              </a:rPr>
              <a:t>Developers are protecting by making use of packaging and deployment tools such as containers.</a:t>
            </a:r>
          </a:p>
          <a:p>
            <a:pPr marL="0" indent="0">
              <a:spcBef>
                <a:spcPts val="1200"/>
              </a:spcBef>
              <a:spcAft>
                <a:spcPts val="1200"/>
              </a:spcAft>
              <a:buNone/>
            </a:pPr>
            <a:r>
              <a:rPr lang="en-US" sz="2400" dirty="0">
                <a:solidFill>
                  <a:srgbClr val="505050"/>
                </a:solidFill>
                <a:latin typeface="+mn-lt"/>
                <a:cs typeface="Segoe UI Semilight" panose="020B0402040204020203" pitchFamily="34" charset="0"/>
              </a:rPr>
              <a:t>Containers share the same kernel which limits isolation and exposes compliance and regulatory risks.</a:t>
            </a:r>
          </a:p>
          <a:p>
            <a:pPr marL="0" indent="0">
              <a:spcBef>
                <a:spcPts val="1200"/>
              </a:spcBef>
              <a:spcAft>
                <a:spcPts val="1200"/>
              </a:spcAft>
              <a:buNone/>
            </a:pPr>
            <a:r>
              <a:rPr lang="en-US" sz="2400" dirty="0">
                <a:solidFill>
                  <a:srgbClr val="505050"/>
                </a:solidFill>
                <a:latin typeface="+mn-lt"/>
                <a:cs typeface="Segoe UI Semilight" panose="020B0402040204020203" pitchFamily="34" charset="0"/>
              </a:rPr>
              <a:t>Reduce the risk by providing only the components required by application to run.</a:t>
            </a:r>
          </a:p>
        </p:txBody>
      </p:sp>
      <p:grpSp>
        <p:nvGrpSpPr>
          <p:cNvPr id="122" name="Group 121"/>
          <p:cNvGrpSpPr/>
          <p:nvPr/>
        </p:nvGrpSpPr>
        <p:grpSpPr>
          <a:xfrm>
            <a:off x="6096000" y="3421062"/>
            <a:ext cx="5829300" cy="497717"/>
            <a:chOff x="1245257" y="3048155"/>
            <a:chExt cx="5015176" cy="488002"/>
          </a:xfrm>
        </p:grpSpPr>
        <p:sp>
          <p:nvSpPr>
            <p:cNvPr id="123" name="Rectangle 122"/>
            <p:cNvSpPr/>
            <p:nvPr/>
          </p:nvSpPr>
          <p:spPr bwMode="auto">
            <a:xfrm>
              <a:off x="1245257" y="3048155"/>
              <a:ext cx="491907" cy="488002"/>
            </a:xfrm>
            <a:prstGeom prst="rect">
              <a:avLst/>
            </a:prstGeom>
            <a:solidFill>
              <a:srgbClr val="505050"/>
            </a:solidFill>
            <a:ln w="9525" cap="flat" cmpd="sng" algn="ctr">
              <a:noFill/>
              <a:prstDash val="solid"/>
              <a:headEnd type="none" w="med" len="med"/>
              <a:tailEnd type="none" w="med" len="med"/>
            </a:ln>
            <a:effectLst/>
          </p:spPr>
          <p:txBody>
            <a:bodyPr rot="0" spcFirstLastPara="0" vertOverflow="overflow" horzOverflow="overflow" vert="horz" wrap="square" lIns="186521" tIns="149217" rIns="186521" bIns="149217" numCol="1" spcCol="0" rtlCol="0" fromWordArt="0" anchor="ctr" anchorCtr="0" forceAA="0" compatLnSpc="1">
              <a:prstTxWarp prst="textNoShape">
                <a:avLst/>
              </a:prstTxWarp>
              <a:noAutofit/>
            </a:bodyPr>
            <a:lstStyle/>
            <a:p>
              <a:pPr marL="0" marR="0" lvl="0" indent="0" defTabSz="951028" eaLnBrk="1" fontAlgn="base" latinLnBrk="0" hangingPunct="1">
                <a:lnSpc>
                  <a:spcPct val="90000"/>
                </a:lnSpc>
                <a:spcBef>
                  <a:spcPct val="0"/>
                </a:spcBef>
                <a:spcAft>
                  <a:spcPct val="0"/>
                </a:spcAft>
                <a:buClrTx/>
                <a:buSzTx/>
                <a:buFontTx/>
                <a:buNone/>
                <a:tabLst/>
                <a:defRPr/>
              </a:pPr>
              <a:endParaRPr kumimoji="0" lang="en-US" sz="1632" b="0" i="0" u="none" strike="noStrike" kern="0" cap="none" spc="0" normalizeH="0" baseline="0" noProof="0" dirty="0">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endParaRPr>
            </a:p>
          </p:txBody>
        </p:sp>
        <p:sp>
          <p:nvSpPr>
            <p:cNvPr id="124" name="Rectangle 123"/>
            <p:cNvSpPr/>
            <p:nvPr/>
          </p:nvSpPr>
          <p:spPr bwMode="auto">
            <a:xfrm>
              <a:off x="1730908" y="3048155"/>
              <a:ext cx="4529525" cy="488002"/>
            </a:xfrm>
            <a:prstGeom prst="rect">
              <a:avLst/>
            </a:prstGeom>
            <a:solidFill>
              <a:srgbClr val="009E49"/>
            </a:solidFill>
            <a:ln w="9525" cap="flat" cmpd="sng" algn="ctr">
              <a:noFill/>
              <a:prstDash val="solid"/>
              <a:headEnd type="none" w="med" len="med"/>
              <a:tailEnd type="none" w="med" len="med"/>
            </a:ln>
            <a:effectLst/>
          </p:spPr>
          <p:txBody>
            <a:bodyPr rot="0" spcFirstLastPara="0" vertOverflow="overflow" horzOverflow="overflow" vert="horz" wrap="square" lIns="186521" tIns="149217" rIns="186521" bIns="149217" numCol="1" spcCol="0" rtlCol="0" fromWordArt="0" anchor="ctr" anchorCtr="0" forceAA="0" compatLnSpc="1">
              <a:prstTxWarp prst="textNoShape">
                <a:avLst/>
              </a:prstTxWarp>
              <a:noAutofit/>
            </a:bodyPr>
            <a:lstStyle/>
            <a:p>
              <a:pPr marL="0" marR="0" lvl="0" indent="0" defTabSz="951028" eaLnBrk="1" fontAlgn="base" latinLnBrk="0" hangingPunct="1">
                <a:lnSpc>
                  <a:spcPct val="90000"/>
                </a:lnSpc>
                <a:spcBef>
                  <a:spcPct val="0"/>
                </a:spcBef>
                <a:spcAft>
                  <a:spcPct val="0"/>
                </a:spcAft>
                <a:buClrTx/>
                <a:buSzTx/>
                <a:buFontTx/>
                <a:buNone/>
                <a:tabLst/>
                <a:defRPr/>
              </a:pPr>
              <a:r>
                <a:rPr kumimoji="0" lang="en-US" sz="1632" b="0" i="0" u="none" strike="noStrike" kern="0" cap="none" spc="0" normalizeH="0" baseline="0" noProof="0" dirty="0">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rPr>
                <a:t>Shared Hardware (Hypervisor</a:t>
              </a:r>
              <a:r>
                <a:rPr kumimoji="0" lang="en-US" sz="1632" b="0" i="0" u="none" strike="noStrike" kern="0" cap="none" spc="0" normalizeH="0" noProof="0" dirty="0">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rPr>
                <a:t> Isolation)</a:t>
              </a:r>
              <a:endParaRPr kumimoji="0" lang="en-US" sz="1632" b="0" i="0" u="none" strike="noStrike" kern="0" cap="none" spc="0" normalizeH="0" baseline="0" noProof="0" dirty="0">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endParaRPr>
            </a:p>
          </p:txBody>
        </p:sp>
        <p:grpSp>
          <p:nvGrpSpPr>
            <p:cNvPr id="125" name="Group 124"/>
            <p:cNvGrpSpPr/>
            <p:nvPr/>
          </p:nvGrpSpPr>
          <p:grpSpPr>
            <a:xfrm>
              <a:off x="1391881" y="3175987"/>
              <a:ext cx="179301" cy="232338"/>
              <a:chOff x="5260975" y="2352675"/>
              <a:chExt cx="1663700" cy="2155825"/>
            </a:xfrm>
            <a:solidFill>
              <a:srgbClr val="FFFFFF"/>
            </a:solidFill>
          </p:grpSpPr>
          <p:sp>
            <p:nvSpPr>
              <p:cNvPr id="126" name="Freeform 16"/>
              <p:cNvSpPr>
                <a:spLocks noEditPoints="1"/>
              </p:cNvSpPr>
              <p:nvPr/>
            </p:nvSpPr>
            <p:spPr bwMode="auto">
              <a:xfrm>
                <a:off x="5260975" y="2352675"/>
                <a:ext cx="1663700" cy="2155825"/>
              </a:xfrm>
              <a:custGeom>
                <a:avLst/>
                <a:gdLst>
                  <a:gd name="T0" fmla="*/ 0 w 441"/>
                  <a:gd name="T1" fmla="*/ 0 h 572"/>
                  <a:gd name="T2" fmla="*/ 0 w 441"/>
                  <a:gd name="T3" fmla="*/ 572 h 572"/>
                  <a:gd name="T4" fmla="*/ 441 w 441"/>
                  <a:gd name="T5" fmla="*/ 572 h 572"/>
                  <a:gd name="T6" fmla="*/ 441 w 441"/>
                  <a:gd name="T7" fmla="*/ 0 h 572"/>
                  <a:gd name="T8" fmla="*/ 0 w 441"/>
                  <a:gd name="T9" fmla="*/ 0 h 572"/>
                  <a:gd name="T10" fmla="*/ 394 w 441"/>
                  <a:gd name="T11" fmla="*/ 421 h 572"/>
                  <a:gd name="T12" fmla="*/ 364 w 441"/>
                  <a:gd name="T13" fmla="*/ 448 h 572"/>
                  <a:gd name="T14" fmla="*/ 77 w 441"/>
                  <a:gd name="T15" fmla="*/ 448 h 572"/>
                  <a:gd name="T16" fmla="*/ 47 w 441"/>
                  <a:gd name="T17" fmla="*/ 421 h 572"/>
                  <a:gd name="T18" fmla="*/ 47 w 441"/>
                  <a:gd name="T19" fmla="*/ 415 h 572"/>
                  <a:gd name="T20" fmla="*/ 77 w 441"/>
                  <a:gd name="T21" fmla="*/ 387 h 572"/>
                  <a:gd name="T22" fmla="*/ 232 w 441"/>
                  <a:gd name="T23" fmla="*/ 387 h 572"/>
                  <a:gd name="T24" fmla="*/ 364 w 441"/>
                  <a:gd name="T25" fmla="*/ 387 h 572"/>
                  <a:gd name="T26" fmla="*/ 394 w 441"/>
                  <a:gd name="T27" fmla="*/ 415 h 572"/>
                  <a:gd name="T28" fmla="*/ 394 w 441"/>
                  <a:gd name="T29" fmla="*/ 421 h 572"/>
                  <a:gd name="T30" fmla="*/ 394 w 441"/>
                  <a:gd name="T31" fmla="*/ 313 h 572"/>
                  <a:gd name="T32" fmla="*/ 364 w 441"/>
                  <a:gd name="T33" fmla="*/ 340 h 572"/>
                  <a:gd name="T34" fmla="*/ 77 w 441"/>
                  <a:gd name="T35" fmla="*/ 340 h 572"/>
                  <a:gd name="T36" fmla="*/ 47 w 441"/>
                  <a:gd name="T37" fmla="*/ 313 h 572"/>
                  <a:gd name="T38" fmla="*/ 47 w 441"/>
                  <a:gd name="T39" fmla="*/ 307 h 572"/>
                  <a:gd name="T40" fmla="*/ 77 w 441"/>
                  <a:gd name="T41" fmla="*/ 280 h 572"/>
                  <a:gd name="T42" fmla="*/ 232 w 441"/>
                  <a:gd name="T43" fmla="*/ 280 h 572"/>
                  <a:gd name="T44" fmla="*/ 364 w 441"/>
                  <a:gd name="T45" fmla="*/ 280 h 572"/>
                  <a:gd name="T46" fmla="*/ 394 w 441"/>
                  <a:gd name="T47" fmla="*/ 307 h 572"/>
                  <a:gd name="T48" fmla="*/ 394 w 441"/>
                  <a:gd name="T49" fmla="*/ 313 h 572"/>
                  <a:gd name="T50" fmla="*/ 394 w 441"/>
                  <a:gd name="T51" fmla="*/ 205 h 572"/>
                  <a:gd name="T52" fmla="*/ 364 w 441"/>
                  <a:gd name="T53" fmla="*/ 233 h 572"/>
                  <a:gd name="T54" fmla="*/ 77 w 441"/>
                  <a:gd name="T55" fmla="*/ 233 h 572"/>
                  <a:gd name="T56" fmla="*/ 47 w 441"/>
                  <a:gd name="T57" fmla="*/ 205 h 572"/>
                  <a:gd name="T58" fmla="*/ 47 w 441"/>
                  <a:gd name="T59" fmla="*/ 199 h 572"/>
                  <a:gd name="T60" fmla="*/ 77 w 441"/>
                  <a:gd name="T61" fmla="*/ 172 h 572"/>
                  <a:gd name="T62" fmla="*/ 232 w 441"/>
                  <a:gd name="T63" fmla="*/ 172 h 572"/>
                  <a:gd name="T64" fmla="*/ 364 w 441"/>
                  <a:gd name="T65" fmla="*/ 172 h 572"/>
                  <a:gd name="T66" fmla="*/ 394 w 441"/>
                  <a:gd name="T67" fmla="*/ 199 h 572"/>
                  <a:gd name="T68" fmla="*/ 394 w 441"/>
                  <a:gd name="T69" fmla="*/ 205 h 572"/>
                  <a:gd name="T70" fmla="*/ 394 w 441"/>
                  <a:gd name="T71" fmla="*/ 97 h 572"/>
                  <a:gd name="T72" fmla="*/ 364 w 441"/>
                  <a:gd name="T73" fmla="*/ 125 h 572"/>
                  <a:gd name="T74" fmla="*/ 77 w 441"/>
                  <a:gd name="T75" fmla="*/ 125 h 572"/>
                  <a:gd name="T76" fmla="*/ 47 w 441"/>
                  <a:gd name="T77" fmla="*/ 97 h 572"/>
                  <a:gd name="T78" fmla="*/ 47 w 441"/>
                  <a:gd name="T79" fmla="*/ 92 h 572"/>
                  <a:gd name="T80" fmla="*/ 77 w 441"/>
                  <a:gd name="T81" fmla="*/ 64 h 572"/>
                  <a:gd name="T82" fmla="*/ 232 w 441"/>
                  <a:gd name="T83" fmla="*/ 64 h 572"/>
                  <a:gd name="T84" fmla="*/ 364 w 441"/>
                  <a:gd name="T85" fmla="*/ 64 h 572"/>
                  <a:gd name="T86" fmla="*/ 394 w 441"/>
                  <a:gd name="T87" fmla="*/ 92 h 572"/>
                  <a:gd name="T88" fmla="*/ 394 w 441"/>
                  <a:gd name="T89" fmla="*/ 97 h 5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441" h="572">
                    <a:moveTo>
                      <a:pt x="0" y="0"/>
                    </a:moveTo>
                    <a:cubicBezTo>
                      <a:pt x="0" y="572"/>
                      <a:pt x="0" y="572"/>
                      <a:pt x="0" y="572"/>
                    </a:cubicBezTo>
                    <a:cubicBezTo>
                      <a:pt x="441" y="572"/>
                      <a:pt x="441" y="572"/>
                      <a:pt x="441" y="572"/>
                    </a:cubicBezTo>
                    <a:cubicBezTo>
                      <a:pt x="441" y="0"/>
                      <a:pt x="441" y="0"/>
                      <a:pt x="441" y="0"/>
                    </a:cubicBezTo>
                    <a:lnTo>
                      <a:pt x="0" y="0"/>
                    </a:lnTo>
                    <a:close/>
                    <a:moveTo>
                      <a:pt x="394" y="421"/>
                    </a:moveTo>
                    <a:cubicBezTo>
                      <a:pt x="394" y="448"/>
                      <a:pt x="364" y="448"/>
                      <a:pt x="364" y="448"/>
                    </a:cubicBezTo>
                    <a:cubicBezTo>
                      <a:pt x="77" y="448"/>
                      <a:pt x="77" y="448"/>
                      <a:pt x="77" y="448"/>
                    </a:cubicBezTo>
                    <a:cubicBezTo>
                      <a:pt x="47" y="448"/>
                      <a:pt x="47" y="421"/>
                      <a:pt x="47" y="421"/>
                    </a:cubicBezTo>
                    <a:cubicBezTo>
                      <a:pt x="47" y="415"/>
                      <a:pt x="47" y="415"/>
                      <a:pt x="47" y="415"/>
                    </a:cubicBezTo>
                    <a:cubicBezTo>
                      <a:pt x="47" y="387"/>
                      <a:pt x="77" y="387"/>
                      <a:pt x="77" y="387"/>
                    </a:cubicBezTo>
                    <a:cubicBezTo>
                      <a:pt x="232" y="387"/>
                      <a:pt x="232" y="387"/>
                      <a:pt x="232" y="387"/>
                    </a:cubicBezTo>
                    <a:cubicBezTo>
                      <a:pt x="364" y="387"/>
                      <a:pt x="364" y="387"/>
                      <a:pt x="364" y="387"/>
                    </a:cubicBezTo>
                    <a:cubicBezTo>
                      <a:pt x="394" y="387"/>
                      <a:pt x="394" y="415"/>
                      <a:pt x="394" y="415"/>
                    </a:cubicBezTo>
                    <a:lnTo>
                      <a:pt x="394" y="421"/>
                    </a:lnTo>
                    <a:close/>
                    <a:moveTo>
                      <a:pt x="394" y="313"/>
                    </a:moveTo>
                    <a:cubicBezTo>
                      <a:pt x="394" y="340"/>
                      <a:pt x="364" y="340"/>
                      <a:pt x="364" y="340"/>
                    </a:cubicBezTo>
                    <a:cubicBezTo>
                      <a:pt x="77" y="340"/>
                      <a:pt x="77" y="340"/>
                      <a:pt x="77" y="340"/>
                    </a:cubicBezTo>
                    <a:cubicBezTo>
                      <a:pt x="47" y="340"/>
                      <a:pt x="47" y="313"/>
                      <a:pt x="47" y="313"/>
                    </a:cubicBezTo>
                    <a:cubicBezTo>
                      <a:pt x="47" y="307"/>
                      <a:pt x="47" y="307"/>
                      <a:pt x="47" y="307"/>
                    </a:cubicBezTo>
                    <a:cubicBezTo>
                      <a:pt x="47" y="280"/>
                      <a:pt x="77" y="280"/>
                      <a:pt x="77" y="280"/>
                    </a:cubicBezTo>
                    <a:cubicBezTo>
                      <a:pt x="232" y="280"/>
                      <a:pt x="232" y="280"/>
                      <a:pt x="232" y="280"/>
                    </a:cubicBezTo>
                    <a:cubicBezTo>
                      <a:pt x="364" y="280"/>
                      <a:pt x="364" y="280"/>
                      <a:pt x="364" y="280"/>
                    </a:cubicBezTo>
                    <a:cubicBezTo>
                      <a:pt x="394" y="280"/>
                      <a:pt x="394" y="307"/>
                      <a:pt x="394" y="307"/>
                    </a:cubicBezTo>
                    <a:lnTo>
                      <a:pt x="394" y="313"/>
                    </a:lnTo>
                    <a:close/>
                    <a:moveTo>
                      <a:pt x="394" y="205"/>
                    </a:moveTo>
                    <a:cubicBezTo>
                      <a:pt x="394" y="233"/>
                      <a:pt x="364" y="233"/>
                      <a:pt x="364" y="233"/>
                    </a:cubicBezTo>
                    <a:cubicBezTo>
                      <a:pt x="77" y="233"/>
                      <a:pt x="77" y="233"/>
                      <a:pt x="77" y="233"/>
                    </a:cubicBezTo>
                    <a:cubicBezTo>
                      <a:pt x="47" y="233"/>
                      <a:pt x="47" y="205"/>
                      <a:pt x="47" y="205"/>
                    </a:cubicBezTo>
                    <a:cubicBezTo>
                      <a:pt x="47" y="199"/>
                      <a:pt x="47" y="199"/>
                      <a:pt x="47" y="199"/>
                    </a:cubicBezTo>
                    <a:cubicBezTo>
                      <a:pt x="47" y="172"/>
                      <a:pt x="77" y="172"/>
                      <a:pt x="77" y="172"/>
                    </a:cubicBezTo>
                    <a:cubicBezTo>
                      <a:pt x="232" y="172"/>
                      <a:pt x="232" y="172"/>
                      <a:pt x="232" y="172"/>
                    </a:cubicBezTo>
                    <a:cubicBezTo>
                      <a:pt x="364" y="172"/>
                      <a:pt x="364" y="172"/>
                      <a:pt x="364" y="172"/>
                    </a:cubicBezTo>
                    <a:cubicBezTo>
                      <a:pt x="394" y="172"/>
                      <a:pt x="394" y="199"/>
                      <a:pt x="394" y="199"/>
                    </a:cubicBezTo>
                    <a:lnTo>
                      <a:pt x="394" y="205"/>
                    </a:lnTo>
                    <a:close/>
                    <a:moveTo>
                      <a:pt x="394" y="97"/>
                    </a:moveTo>
                    <a:cubicBezTo>
                      <a:pt x="394" y="125"/>
                      <a:pt x="364" y="125"/>
                      <a:pt x="364" y="125"/>
                    </a:cubicBezTo>
                    <a:cubicBezTo>
                      <a:pt x="77" y="125"/>
                      <a:pt x="77" y="125"/>
                      <a:pt x="77" y="125"/>
                    </a:cubicBezTo>
                    <a:cubicBezTo>
                      <a:pt x="47" y="125"/>
                      <a:pt x="47" y="97"/>
                      <a:pt x="47" y="97"/>
                    </a:cubicBezTo>
                    <a:cubicBezTo>
                      <a:pt x="47" y="92"/>
                      <a:pt x="47" y="92"/>
                      <a:pt x="47" y="92"/>
                    </a:cubicBezTo>
                    <a:cubicBezTo>
                      <a:pt x="47" y="64"/>
                      <a:pt x="77" y="64"/>
                      <a:pt x="77" y="64"/>
                    </a:cubicBezTo>
                    <a:cubicBezTo>
                      <a:pt x="232" y="64"/>
                      <a:pt x="232" y="64"/>
                      <a:pt x="232" y="64"/>
                    </a:cubicBezTo>
                    <a:cubicBezTo>
                      <a:pt x="364" y="64"/>
                      <a:pt x="364" y="64"/>
                      <a:pt x="364" y="64"/>
                    </a:cubicBezTo>
                    <a:cubicBezTo>
                      <a:pt x="394" y="64"/>
                      <a:pt x="394" y="92"/>
                      <a:pt x="394" y="92"/>
                    </a:cubicBezTo>
                    <a:lnTo>
                      <a:pt x="394" y="9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p>
                <a:pPr marL="0" marR="0" lvl="0" indent="0" defTabSz="932597" eaLnBrk="1" fontAlgn="auto" latinLnBrk="0" hangingPunct="1">
                  <a:lnSpc>
                    <a:spcPct val="100000"/>
                  </a:lnSpc>
                  <a:spcBef>
                    <a:spcPts val="0"/>
                  </a:spcBef>
                  <a:spcAft>
                    <a:spcPts val="0"/>
                  </a:spcAft>
                  <a:buClrTx/>
                  <a:buSzTx/>
                  <a:buFontTx/>
                  <a:buNone/>
                  <a:tabLst/>
                  <a:defRPr/>
                </a:pPr>
                <a:endParaRPr kumimoji="0" lang="en-US" sz="1428" b="0" i="0" u="none" strike="noStrike" kern="0" cap="none" spc="0" normalizeH="0" baseline="0" noProof="0">
                  <a:ln>
                    <a:noFill/>
                  </a:ln>
                  <a:solidFill>
                    <a:srgbClr val="FFFFFF"/>
                  </a:solidFill>
                  <a:effectLst/>
                  <a:uLnTx/>
                  <a:uFillTx/>
                </a:endParaRPr>
              </a:p>
            </p:txBody>
          </p:sp>
          <p:sp>
            <p:nvSpPr>
              <p:cNvPr id="127" name="Oval 17"/>
              <p:cNvSpPr>
                <a:spLocks noChangeArrowheads="1"/>
              </p:cNvSpPr>
              <p:nvPr/>
            </p:nvSpPr>
            <p:spPr bwMode="auto">
              <a:xfrm>
                <a:off x="6546850" y="2643188"/>
                <a:ext cx="128588" cy="12382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p>
                <a:pPr marL="0" marR="0" lvl="0" indent="0" defTabSz="932597" eaLnBrk="1" fontAlgn="auto" latinLnBrk="0" hangingPunct="1">
                  <a:lnSpc>
                    <a:spcPct val="100000"/>
                  </a:lnSpc>
                  <a:spcBef>
                    <a:spcPts val="0"/>
                  </a:spcBef>
                  <a:spcAft>
                    <a:spcPts val="0"/>
                  </a:spcAft>
                  <a:buClrTx/>
                  <a:buSzTx/>
                  <a:buFontTx/>
                  <a:buNone/>
                  <a:tabLst/>
                  <a:defRPr/>
                </a:pPr>
                <a:endParaRPr kumimoji="0" lang="en-US" sz="1428" b="0" i="0" u="none" strike="noStrike" kern="0" cap="none" spc="0" normalizeH="0" baseline="0" noProof="0">
                  <a:ln>
                    <a:noFill/>
                  </a:ln>
                  <a:solidFill>
                    <a:srgbClr val="FFFFFF"/>
                  </a:solidFill>
                  <a:effectLst/>
                  <a:uLnTx/>
                  <a:uFillTx/>
                </a:endParaRPr>
              </a:p>
            </p:txBody>
          </p:sp>
          <p:sp>
            <p:nvSpPr>
              <p:cNvPr id="128" name="Oval 18"/>
              <p:cNvSpPr>
                <a:spLocks noChangeArrowheads="1"/>
              </p:cNvSpPr>
              <p:nvPr/>
            </p:nvSpPr>
            <p:spPr bwMode="auto">
              <a:xfrm>
                <a:off x="6546850" y="3049588"/>
                <a:ext cx="128588" cy="125413"/>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p>
                <a:pPr marL="0" marR="0" lvl="0" indent="0" defTabSz="932597" eaLnBrk="1" fontAlgn="auto" latinLnBrk="0" hangingPunct="1">
                  <a:lnSpc>
                    <a:spcPct val="100000"/>
                  </a:lnSpc>
                  <a:spcBef>
                    <a:spcPts val="0"/>
                  </a:spcBef>
                  <a:spcAft>
                    <a:spcPts val="0"/>
                  </a:spcAft>
                  <a:buClrTx/>
                  <a:buSzTx/>
                  <a:buFontTx/>
                  <a:buNone/>
                  <a:tabLst/>
                  <a:defRPr/>
                </a:pPr>
                <a:endParaRPr kumimoji="0" lang="en-US" sz="1428" b="0" i="0" u="none" strike="noStrike" kern="0" cap="none" spc="0" normalizeH="0" baseline="0" noProof="0">
                  <a:ln>
                    <a:noFill/>
                  </a:ln>
                  <a:solidFill>
                    <a:srgbClr val="FFFFFF"/>
                  </a:solidFill>
                  <a:effectLst/>
                  <a:uLnTx/>
                  <a:uFillTx/>
                </a:endParaRPr>
              </a:p>
            </p:txBody>
          </p:sp>
          <p:sp>
            <p:nvSpPr>
              <p:cNvPr id="129" name="Oval 19"/>
              <p:cNvSpPr>
                <a:spLocks noChangeArrowheads="1"/>
              </p:cNvSpPr>
              <p:nvPr/>
            </p:nvSpPr>
            <p:spPr bwMode="auto">
              <a:xfrm>
                <a:off x="6546850" y="3457575"/>
                <a:ext cx="128588" cy="12382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p>
                <a:pPr marL="0" marR="0" lvl="0" indent="0" defTabSz="932597" eaLnBrk="1" fontAlgn="auto" latinLnBrk="0" hangingPunct="1">
                  <a:lnSpc>
                    <a:spcPct val="100000"/>
                  </a:lnSpc>
                  <a:spcBef>
                    <a:spcPts val="0"/>
                  </a:spcBef>
                  <a:spcAft>
                    <a:spcPts val="0"/>
                  </a:spcAft>
                  <a:buClrTx/>
                  <a:buSzTx/>
                  <a:buFontTx/>
                  <a:buNone/>
                  <a:tabLst/>
                  <a:defRPr/>
                </a:pPr>
                <a:endParaRPr kumimoji="0" lang="en-US" sz="1428" b="0" i="0" u="none" strike="noStrike" kern="0" cap="none" spc="0" normalizeH="0" baseline="0" noProof="0">
                  <a:ln>
                    <a:noFill/>
                  </a:ln>
                  <a:solidFill>
                    <a:srgbClr val="FFFFFF"/>
                  </a:solidFill>
                  <a:effectLst/>
                  <a:uLnTx/>
                  <a:uFillTx/>
                </a:endParaRPr>
              </a:p>
            </p:txBody>
          </p:sp>
          <p:sp>
            <p:nvSpPr>
              <p:cNvPr id="130" name="Oval 20"/>
              <p:cNvSpPr>
                <a:spLocks noChangeArrowheads="1"/>
              </p:cNvSpPr>
              <p:nvPr/>
            </p:nvSpPr>
            <p:spPr bwMode="auto">
              <a:xfrm>
                <a:off x="6546850" y="3863975"/>
                <a:ext cx="128588" cy="12382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p>
                <a:pPr marL="0" marR="0" lvl="0" indent="0" defTabSz="932597" eaLnBrk="1" fontAlgn="auto" latinLnBrk="0" hangingPunct="1">
                  <a:lnSpc>
                    <a:spcPct val="100000"/>
                  </a:lnSpc>
                  <a:spcBef>
                    <a:spcPts val="0"/>
                  </a:spcBef>
                  <a:spcAft>
                    <a:spcPts val="0"/>
                  </a:spcAft>
                  <a:buClrTx/>
                  <a:buSzTx/>
                  <a:buFontTx/>
                  <a:buNone/>
                  <a:tabLst/>
                  <a:defRPr/>
                </a:pPr>
                <a:endParaRPr kumimoji="0" lang="en-US" sz="1428" b="0" i="0" u="none" strike="noStrike" kern="0" cap="none" spc="0" normalizeH="0" baseline="0" noProof="0">
                  <a:ln>
                    <a:noFill/>
                  </a:ln>
                  <a:solidFill>
                    <a:srgbClr val="FFFFFF"/>
                  </a:solidFill>
                  <a:effectLst/>
                  <a:uLnTx/>
                  <a:uFillTx/>
                </a:endParaRPr>
              </a:p>
            </p:txBody>
          </p:sp>
        </p:grpSp>
      </p:grpSp>
      <p:grpSp>
        <p:nvGrpSpPr>
          <p:cNvPr id="3" name="Group 2"/>
          <p:cNvGrpSpPr/>
          <p:nvPr/>
        </p:nvGrpSpPr>
        <p:grpSpPr>
          <a:xfrm>
            <a:off x="6127088" y="1668462"/>
            <a:ext cx="5796583" cy="1675159"/>
            <a:chOff x="6127088" y="1668462"/>
            <a:chExt cx="5796583" cy="1675159"/>
          </a:xfrm>
        </p:grpSpPr>
        <p:sp>
          <p:nvSpPr>
            <p:cNvPr id="299" name="TextBox 298"/>
            <p:cNvSpPr txBox="1"/>
            <p:nvPr/>
          </p:nvSpPr>
          <p:spPr>
            <a:xfrm>
              <a:off x="6127088" y="1668462"/>
              <a:ext cx="1081749" cy="380887"/>
            </a:xfrm>
            <a:prstGeom prst="rect">
              <a:avLst/>
            </a:prstGeom>
            <a:solidFill>
              <a:srgbClr val="009E49"/>
            </a:solidFill>
            <a:ln w="19050">
              <a:solidFill>
                <a:schemeClr val="accent1"/>
              </a:solidFill>
              <a:miter lim="800000"/>
            </a:ln>
          </p:spPr>
          <p:txBody>
            <a:bodyPr wrap="square" lIns="46630" tIns="46630" rIns="46630" bIns="46630" rtlCol="0" anchor="ctr">
              <a:noAutofit/>
            </a:bodyPr>
            <a:lstStyle>
              <a:defPPr>
                <a:defRPr lang="en-US"/>
              </a:defPPr>
              <a:lvl1pPr marR="0" lvl="0" indent="0" algn="ctr" defTabSz="932597" fontAlgn="auto">
                <a:lnSpc>
                  <a:spcPct val="90000"/>
                </a:lnSpc>
                <a:spcBef>
                  <a:spcPts val="0"/>
                </a:spcBef>
                <a:spcAft>
                  <a:spcPts val="612"/>
                </a:spcAft>
                <a:buClrTx/>
                <a:buSzTx/>
                <a:buFontTx/>
                <a:buNone/>
                <a:tabLst/>
                <a:defRPr kumimoji="0" sz="1100" i="0" u="none" strike="noStrike" kern="0" cap="none" spc="0" normalizeH="0" baseline="0">
                  <a:ln>
                    <a:noFill/>
                  </a:ln>
                  <a:solidFill>
                    <a:srgbClr val="FFFFFF"/>
                  </a:solidFill>
                  <a:effectLst/>
                  <a:uLnTx/>
                  <a:uFillTx/>
                </a:defRPr>
              </a:lvl1pPr>
            </a:lstStyle>
            <a:p>
              <a:r>
                <a:rPr lang="en-US" dirty="0"/>
                <a:t>VM</a:t>
              </a:r>
            </a:p>
          </p:txBody>
        </p:sp>
        <p:sp>
          <p:nvSpPr>
            <p:cNvPr id="435" name="TextBox 434"/>
            <p:cNvSpPr txBox="1"/>
            <p:nvPr/>
          </p:nvSpPr>
          <p:spPr>
            <a:xfrm>
              <a:off x="6127088" y="2057246"/>
              <a:ext cx="1081749" cy="640080"/>
            </a:xfrm>
            <a:prstGeom prst="rect">
              <a:avLst/>
            </a:prstGeom>
            <a:noFill/>
            <a:ln w="19050">
              <a:solidFill>
                <a:schemeClr val="accent1"/>
              </a:solidFill>
              <a:miter lim="800000"/>
            </a:ln>
          </p:spPr>
          <p:txBody>
            <a:bodyPr wrap="square" lIns="46630" tIns="46630" rIns="46630" bIns="46630" rtlCol="0" anchor="ctr">
              <a:noAutofit/>
            </a:bodyPr>
            <a:lstStyle/>
            <a:p>
              <a:pPr marL="0" marR="0" lvl="0" indent="0" algn="ctr" defTabSz="932597" eaLnBrk="1" fontAlgn="auto" latinLnBrk="0" hangingPunct="1">
                <a:lnSpc>
                  <a:spcPct val="90000"/>
                </a:lnSpc>
                <a:spcBef>
                  <a:spcPts val="0"/>
                </a:spcBef>
                <a:spcAft>
                  <a:spcPts val="612"/>
                </a:spcAft>
                <a:buClrTx/>
                <a:buSzTx/>
                <a:buFontTx/>
                <a:buNone/>
                <a:tabLst/>
                <a:defRPr/>
              </a:pPr>
              <a:endParaRPr kumimoji="0" lang="en-US" sz="1000" i="0" u="none" strike="noStrike" kern="0" cap="none" spc="0" normalizeH="0" baseline="0" noProof="0" dirty="0">
                <a:ln>
                  <a:noFill/>
                </a:ln>
                <a:solidFill>
                  <a:srgbClr val="FFFFFF"/>
                </a:solidFill>
                <a:effectLst/>
                <a:uLnTx/>
                <a:uFillTx/>
              </a:endParaRPr>
            </a:p>
          </p:txBody>
        </p:sp>
        <p:sp>
          <p:nvSpPr>
            <p:cNvPr id="436" name="TextBox 435"/>
            <p:cNvSpPr txBox="1"/>
            <p:nvPr/>
          </p:nvSpPr>
          <p:spPr>
            <a:xfrm>
              <a:off x="6127088" y="2703541"/>
              <a:ext cx="1081749" cy="640080"/>
            </a:xfrm>
            <a:prstGeom prst="rect">
              <a:avLst/>
            </a:prstGeom>
            <a:noFill/>
            <a:ln w="19050">
              <a:solidFill>
                <a:schemeClr val="accent1"/>
              </a:solidFill>
              <a:miter lim="800000"/>
            </a:ln>
          </p:spPr>
          <p:txBody>
            <a:bodyPr wrap="square" lIns="46630" tIns="46630" rIns="46630" bIns="46630" rtlCol="0" anchor="ctr">
              <a:noAutofit/>
            </a:bodyPr>
            <a:lstStyle/>
            <a:p>
              <a:pPr marL="0" marR="0" lvl="0" indent="0" algn="ctr" defTabSz="932597" eaLnBrk="1" fontAlgn="auto" latinLnBrk="0" hangingPunct="1">
                <a:lnSpc>
                  <a:spcPct val="90000"/>
                </a:lnSpc>
                <a:spcBef>
                  <a:spcPts val="0"/>
                </a:spcBef>
                <a:spcAft>
                  <a:spcPts val="612"/>
                </a:spcAft>
                <a:buClrTx/>
                <a:buSzTx/>
                <a:buFontTx/>
                <a:buNone/>
                <a:tabLst/>
                <a:defRPr/>
              </a:pPr>
              <a:endParaRPr kumimoji="0" lang="en-US" sz="1000" i="0" u="none" strike="noStrike" kern="0" cap="none" spc="0" normalizeH="0" baseline="0" noProof="0" dirty="0">
                <a:ln>
                  <a:noFill/>
                </a:ln>
                <a:solidFill>
                  <a:srgbClr val="FFFFFF"/>
                </a:solidFill>
                <a:effectLst/>
                <a:uLnTx/>
                <a:uFillTx/>
              </a:endParaRPr>
            </a:p>
          </p:txBody>
        </p:sp>
        <p:grpSp>
          <p:nvGrpSpPr>
            <p:cNvPr id="363" name="Group 362"/>
            <p:cNvGrpSpPr/>
            <p:nvPr/>
          </p:nvGrpSpPr>
          <p:grpSpPr>
            <a:xfrm>
              <a:off x="6487262" y="2158457"/>
              <a:ext cx="407330" cy="452365"/>
              <a:chOff x="7434263" y="-2105025"/>
              <a:chExt cx="947737" cy="1052512"/>
            </a:xfrm>
            <a:solidFill>
              <a:srgbClr val="505050"/>
            </a:solidFill>
          </p:grpSpPr>
          <p:sp>
            <p:nvSpPr>
              <p:cNvPr id="371" name="Freeform 5"/>
              <p:cNvSpPr>
                <a:spLocks/>
              </p:cNvSpPr>
              <p:nvPr/>
            </p:nvSpPr>
            <p:spPr bwMode="auto">
              <a:xfrm>
                <a:off x="7434263" y="-1779588"/>
                <a:ext cx="423862" cy="727075"/>
              </a:xfrm>
              <a:custGeom>
                <a:avLst/>
                <a:gdLst>
                  <a:gd name="T0" fmla="*/ 267 w 267"/>
                  <a:gd name="T1" fmla="*/ 153 h 458"/>
                  <a:gd name="T2" fmla="*/ 267 w 267"/>
                  <a:gd name="T3" fmla="*/ 458 h 458"/>
                  <a:gd name="T4" fmla="*/ 0 w 267"/>
                  <a:gd name="T5" fmla="*/ 305 h 458"/>
                  <a:gd name="T6" fmla="*/ 2 w 267"/>
                  <a:gd name="T7" fmla="*/ 0 h 458"/>
                  <a:gd name="T8" fmla="*/ 267 w 267"/>
                  <a:gd name="T9" fmla="*/ 153 h 458"/>
                </a:gdLst>
                <a:ahLst/>
                <a:cxnLst>
                  <a:cxn ang="0">
                    <a:pos x="T0" y="T1"/>
                  </a:cxn>
                  <a:cxn ang="0">
                    <a:pos x="T2" y="T3"/>
                  </a:cxn>
                  <a:cxn ang="0">
                    <a:pos x="T4" y="T5"/>
                  </a:cxn>
                  <a:cxn ang="0">
                    <a:pos x="T6" y="T7"/>
                  </a:cxn>
                  <a:cxn ang="0">
                    <a:pos x="T8" y="T9"/>
                  </a:cxn>
                </a:cxnLst>
                <a:rect l="0" t="0" r="r" b="b"/>
                <a:pathLst>
                  <a:path w="267" h="458">
                    <a:moveTo>
                      <a:pt x="267" y="153"/>
                    </a:moveTo>
                    <a:lnTo>
                      <a:pt x="267" y="458"/>
                    </a:lnTo>
                    <a:lnTo>
                      <a:pt x="0" y="305"/>
                    </a:lnTo>
                    <a:lnTo>
                      <a:pt x="2" y="0"/>
                    </a:lnTo>
                    <a:lnTo>
                      <a:pt x="267" y="15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p>
                <a:pPr marL="0" marR="0" lvl="0" indent="0" defTabSz="932597" eaLnBrk="1" fontAlgn="auto" latinLnBrk="0" hangingPunct="1">
                  <a:lnSpc>
                    <a:spcPct val="100000"/>
                  </a:lnSpc>
                  <a:spcBef>
                    <a:spcPts val="0"/>
                  </a:spcBef>
                  <a:spcAft>
                    <a:spcPts val="0"/>
                  </a:spcAft>
                  <a:buClrTx/>
                  <a:buSzTx/>
                  <a:buFontTx/>
                  <a:buNone/>
                  <a:tabLst/>
                  <a:defRPr/>
                </a:pPr>
                <a:endParaRPr kumimoji="0" lang="en-US" sz="1428" b="0" i="0" u="none" strike="noStrike" kern="0" cap="none" spc="0" normalizeH="0" baseline="0" noProof="0">
                  <a:ln>
                    <a:noFill/>
                  </a:ln>
                  <a:solidFill>
                    <a:srgbClr val="FFFFFF"/>
                  </a:solidFill>
                  <a:effectLst/>
                  <a:uLnTx/>
                  <a:uFillTx/>
                </a:endParaRPr>
              </a:p>
            </p:txBody>
          </p:sp>
          <p:sp>
            <p:nvSpPr>
              <p:cNvPr id="372" name="Freeform 6"/>
              <p:cNvSpPr>
                <a:spLocks/>
              </p:cNvSpPr>
              <p:nvPr/>
            </p:nvSpPr>
            <p:spPr bwMode="auto">
              <a:xfrm>
                <a:off x="7961313" y="-1779588"/>
                <a:ext cx="420687" cy="727075"/>
              </a:xfrm>
              <a:custGeom>
                <a:avLst/>
                <a:gdLst>
                  <a:gd name="T0" fmla="*/ 0 w 265"/>
                  <a:gd name="T1" fmla="*/ 153 h 458"/>
                  <a:gd name="T2" fmla="*/ 0 w 265"/>
                  <a:gd name="T3" fmla="*/ 458 h 458"/>
                  <a:gd name="T4" fmla="*/ 265 w 265"/>
                  <a:gd name="T5" fmla="*/ 305 h 458"/>
                  <a:gd name="T6" fmla="*/ 265 w 265"/>
                  <a:gd name="T7" fmla="*/ 0 h 458"/>
                  <a:gd name="T8" fmla="*/ 0 w 265"/>
                  <a:gd name="T9" fmla="*/ 153 h 458"/>
                </a:gdLst>
                <a:ahLst/>
                <a:cxnLst>
                  <a:cxn ang="0">
                    <a:pos x="T0" y="T1"/>
                  </a:cxn>
                  <a:cxn ang="0">
                    <a:pos x="T2" y="T3"/>
                  </a:cxn>
                  <a:cxn ang="0">
                    <a:pos x="T4" y="T5"/>
                  </a:cxn>
                  <a:cxn ang="0">
                    <a:pos x="T6" y="T7"/>
                  </a:cxn>
                  <a:cxn ang="0">
                    <a:pos x="T8" y="T9"/>
                  </a:cxn>
                </a:cxnLst>
                <a:rect l="0" t="0" r="r" b="b"/>
                <a:pathLst>
                  <a:path w="265" h="458">
                    <a:moveTo>
                      <a:pt x="0" y="153"/>
                    </a:moveTo>
                    <a:lnTo>
                      <a:pt x="0" y="458"/>
                    </a:lnTo>
                    <a:lnTo>
                      <a:pt x="265" y="305"/>
                    </a:lnTo>
                    <a:lnTo>
                      <a:pt x="265" y="0"/>
                    </a:lnTo>
                    <a:lnTo>
                      <a:pt x="0" y="15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p>
                <a:pPr marL="0" marR="0" lvl="0" indent="0" defTabSz="932597" eaLnBrk="1" fontAlgn="auto" latinLnBrk="0" hangingPunct="1">
                  <a:lnSpc>
                    <a:spcPct val="100000"/>
                  </a:lnSpc>
                  <a:spcBef>
                    <a:spcPts val="0"/>
                  </a:spcBef>
                  <a:spcAft>
                    <a:spcPts val="0"/>
                  </a:spcAft>
                  <a:buClrTx/>
                  <a:buSzTx/>
                  <a:buFontTx/>
                  <a:buNone/>
                  <a:tabLst/>
                  <a:defRPr/>
                </a:pPr>
                <a:endParaRPr kumimoji="0" lang="en-US" sz="1428" b="0" i="0" u="none" strike="noStrike" kern="0" cap="none" spc="0" normalizeH="0" baseline="0" noProof="0">
                  <a:ln>
                    <a:noFill/>
                  </a:ln>
                  <a:solidFill>
                    <a:srgbClr val="FFFFFF"/>
                  </a:solidFill>
                  <a:effectLst/>
                  <a:uLnTx/>
                  <a:uFillTx/>
                </a:endParaRPr>
              </a:p>
            </p:txBody>
          </p:sp>
          <p:sp>
            <p:nvSpPr>
              <p:cNvPr id="373" name="Freeform 7"/>
              <p:cNvSpPr>
                <a:spLocks/>
              </p:cNvSpPr>
              <p:nvPr/>
            </p:nvSpPr>
            <p:spPr bwMode="auto">
              <a:xfrm>
                <a:off x="7489825" y="-2105025"/>
                <a:ext cx="838200" cy="476250"/>
              </a:xfrm>
              <a:custGeom>
                <a:avLst/>
                <a:gdLst>
                  <a:gd name="T0" fmla="*/ 266 w 528"/>
                  <a:gd name="T1" fmla="*/ 300 h 300"/>
                  <a:gd name="T2" fmla="*/ 0 w 528"/>
                  <a:gd name="T3" fmla="*/ 148 h 300"/>
                  <a:gd name="T4" fmla="*/ 263 w 528"/>
                  <a:gd name="T5" fmla="*/ 0 h 300"/>
                  <a:gd name="T6" fmla="*/ 528 w 528"/>
                  <a:gd name="T7" fmla="*/ 148 h 300"/>
                  <a:gd name="T8" fmla="*/ 266 w 528"/>
                  <a:gd name="T9" fmla="*/ 300 h 300"/>
                </a:gdLst>
                <a:ahLst/>
                <a:cxnLst>
                  <a:cxn ang="0">
                    <a:pos x="T0" y="T1"/>
                  </a:cxn>
                  <a:cxn ang="0">
                    <a:pos x="T2" y="T3"/>
                  </a:cxn>
                  <a:cxn ang="0">
                    <a:pos x="T4" y="T5"/>
                  </a:cxn>
                  <a:cxn ang="0">
                    <a:pos x="T6" y="T7"/>
                  </a:cxn>
                  <a:cxn ang="0">
                    <a:pos x="T8" y="T9"/>
                  </a:cxn>
                </a:cxnLst>
                <a:rect l="0" t="0" r="r" b="b"/>
                <a:pathLst>
                  <a:path w="528" h="300">
                    <a:moveTo>
                      <a:pt x="266" y="300"/>
                    </a:moveTo>
                    <a:lnTo>
                      <a:pt x="0" y="148"/>
                    </a:lnTo>
                    <a:lnTo>
                      <a:pt x="263" y="0"/>
                    </a:lnTo>
                    <a:lnTo>
                      <a:pt x="528" y="148"/>
                    </a:lnTo>
                    <a:lnTo>
                      <a:pt x="266" y="30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p>
                <a:pPr marL="0" marR="0" lvl="0" indent="0" defTabSz="932597" eaLnBrk="1" fontAlgn="auto" latinLnBrk="0" hangingPunct="1">
                  <a:lnSpc>
                    <a:spcPct val="100000"/>
                  </a:lnSpc>
                  <a:spcBef>
                    <a:spcPts val="0"/>
                  </a:spcBef>
                  <a:spcAft>
                    <a:spcPts val="0"/>
                  </a:spcAft>
                  <a:buClrTx/>
                  <a:buSzTx/>
                  <a:buFontTx/>
                  <a:buNone/>
                  <a:tabLst/>
                  <a:defRPr/>
                </a:pPr>
                <a:endParaRPr kumimoji="0" lang="en-US" sz="1428" b="0" i="0" u="none" strike="noStrike" kern="0" cap="none" spc="0" normalizeH="0" baseline="0" noProof="0">
                  <a:ln>
                    <a:noFill/>
                  </a:ln>
                  <a:solidFill>
                    <a:srgbClr val="FFFFFF"/>
                  </a:solidFill>
                  <a:effectLst/>
                  <a:uLnTx/>
                  <a:uFillTx/>
                </a:endParaRPr>
              </a:p>
            </p:txBody>
          </p:sp>
        </p:grpSp>
        <p:grpSp>
          <p:nvGrpSpPr>
            <p:cNvPr id="364" name="Group 363"/>
            <p:cNvGrpSpPr/>
            <p:nvPr/>
          </p:nvGrpSpPr>
          <p:grpSpPr>
            <a:xfrm>
              <a:off x="6435558" y="2822013"/>
              <a:ext cx="483727" cy="381132"/>
              <a:chOff x="4962525" y="2536825"/>
              <a:chExt cx="2260600" cy="1781175"/>
            </a:xfrm>
            <a:solidFill>
              <a:srgbClr val="505050"/>
            </a:solidFill>
          </p:grpSpPr>
          <p:sp>
            <p:nvSpPr>
              <p:cNvPr id="369" name="Freeform 11"/>
              <p:cNvSpPr>
                <a:spLocks noEditPoints="1"/>
              </p:cNvSpPr>
              <p:nvPr/>
            </p:nvSpPr>
            <p:spPr bwMode="auto">
              <a:xfrm>
                <a:off x="4962525" y="2536825"/>
                <a:ext cx="2260600" cy="1781175"/>
              </a:xfrm>
              <a:custGeom>
                <a:avLst/>
                <a:gdLst>
                  <a:gd name="T0" fmla="*/ 130 w 600"/>
                  <a:gd name="T1" fmla="*/ 461 h 472"/>
                  <a:gd name="T2" fmla="*/ 470 w 600"/>
                  <a:gd name="T3" fmla="*/ 461 h 472"/>
                  <a:gd name="T4" fmla="*/ 470 w 600"/>
                  <a:gd name="T5" fmla="*/ 472 h 472"/>
                  <a:gd name="T6" fmla="*/ 130 w 600"/>
                  <a:gd name="T7" fmla="*/ 472 h 472"/>
                  <a:gd name="T8" fmla="*/ 130 w 600"/>
                  <a:gd name="T9" fmla="*/ 461 h 472"/>
                  <a:gd name="T10" fmla="*/ 32 w 600"/>
                  <a:gd name="T11" fmla="*/ 35 h 472"/>
                  <a:gd name="T12" fmla="*/ 32 w 600"/>
                  <a:gd name="T13" fmla="*/ 345 h 472"/>
                  <a:gd name="T14" fmla="*/ 232 w 600"/>
                  <a:gd name="T15" fmla="*/ 345 h 472"/>
                  <a:gd name="T16" fmla="*/ 365 w 600"/>
                  <a:gd name="T17" fmla="*/ 345 h 472"/>
                  <a:gd name="T18" fmla="*/ 572 w 600"/>
                  <a:gd name="T19" fmla="*/ 345 h 472"/>
                  <a:gd name="T20" fmla="*/ 572 w 600"/>
                  <a:gd name="T21" fmla="*/ 35 h 472"/>
                  <a:gd name="T22" fmla="*/ 32 w 600"/>
                  <a:gd name="T23" fmla="*/ 35 h 472"/>
                  <a:gd name="T24" fmla="*/ 300 w 600"/>
                  <a:gd name="T25" fmla="*/ 8 h 472"/>
                  <a:gd name="T26" fmla="*/ 292 w 600"/>
                  <a:gd name="T27" fmla="*/ 16 h 472"/>
                  <a:gd name="T28" fmla="*/ 300 w 600"/>
                  <a:gd name="T29" fmla="*/ 24 h 472"/>
                  <a:gd name="T30" fmla="*/ 309 w 600"/>
                  <a:gd name="T31" fmla="*/ 16 h 472"/>
                  <a:gd name="T32" fmla="*/ 300 w 600"/>
                  <a:gd name="T33" fmla="*/ 8 h 472"/>
                  <a:gd name="T34" fmla="*/ 32 w 600"/>
                  <a:gd name="T35" fmla="*/ 0 h 472"/>
                  <a:gd name="T36" fmla="*/ 565 w 600"/>
                  <a:gd name="T37" fmla="*/ 0 h 472"/>
                  <a:gd name="T38" fmla="*/ 600 w 600"/>
                  <a:gd name="T39" fmla="*/ 35 h 472"/>
                  <a:gd name="T40" fmla="*/ 600 w 600"/>
                  <a:gd name="T41" fmla="*/ 344 h 472"/>
                  <a:gd name="T42" fmla="*/ 565 w 600"/>
                  <a:gd name="T43" fmla="*/ 383 h 472"/>
                  <a:gd name="T44" fmla="*/ 389 w 600"/>
                  <a:gd name="T45" fmla="*/ 383 h 472"/>
                  <a:gd name="T46" fmla="*/ 365 w 600"/>
                  <a:gd name="T47" fmla="*/ 383 h 472"/>
                  <a:gd name="T48" fmla="*/ 365 w 600"/>
                  <a:gd name="T49" fmla="*/ 406 h 472"/>
                  <a:gd name="T50" fmla="*/ 365 w 600"/>
                  <a:gd name="T51" fmla="*/ 422 h 472"/>
                  <a:gd name="T52" fmla="*/ 442 w 600"/>
                  <a:gd name="T53" fmla="*/ 422 h 472"/>
                  <a:gd name="T54" fmla="*/ 470 w 600"/>
                  <a:gd name="T55" fmla="*/ 461 h 472"/>
                  <a:gd name="T56" fmla="*/ 130 w 600"/>
                  <a:gd name="T57" fmla="*/ 461 h 472"/>
                  <a:gd name="T58" fmla="*/ 158 w 600"/>
                  <a:gd name="T59" fmla="*/ 422 h 472"/>
                  <a:gd name="T60" fmla="*/ 232 w 600"/>
                  <a:gd name="T61" fmla="*/ 422 h 472"/>
                  <a:gd name="T62" fmla="*/ 232 w 600"/>
                  <a:gd name="T63" fmla="*/ 406 h 472"/>
                  <a:gd name="T64" fmla="*/ 232 w 600"/>
                  <a:gd name="T65" fmla="*/ 383 h 472"/>
                  <a:gd name="T66" fmla="*/ 205 w 600"/>
                  <a:gd name="T67" fmla="*/ 383 h 472"/>
                  <a:gd name="T68" fmla="*/ 32 w 600"/>
                  <a:gd name="T69" fmla="*/ 383 h 472"/>
                  <a:gd name="T70" fmla="*/ 0 w 600"/>
                  <a:gd name="T71" fmla="*/ 344 h 472"/>
                  <a:gd name="T72" fmla="*/ 0 w 600"/>
                  <a:gd name="T73" fmla="*/ 35 h 472"/>
                  <a:gd name="T74" fmla="*/ 32 w 600"/>
                  <a:gd name="T75" fmla="*/ 0 h 4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600" h="472">
                    <a:moveTo>
                      <a:pt x="130" y="461"/>
                    </a:moveTo>
                    <a:cubicBezTo>
                      <a:pt x="470" y="461"/>
                      <a:pt x="470" y="461"/>
                      <a:pt x="470" y="461"/>
                    </a:cubicBezTo>
                    <a:cubicBezTo>
                      <a:pt x="470" y="472"/>
                      <a:pt x="470" y="472"/>
                      <a:pt x="470" y="472"/>
                    </a:cubicBezTo>
                    <a:cubicBezTo>
                      <a:pt x="130" y="472"/>
                      <a:pt x="130" y="472"/>
                      <a:pt x="130" y="472"/>
                    </a:cubicBezTo>
                    <a:cubicBezTo>
                      <a:pt x="130" y="461"/>
                      <a:pt x="130" y="461"/>
                      <a:pt x="130" y="461"/>
                    </a:cubicBezTo>
                    <a:close/>
                    <a:moveTo>
                      <a:pt x="32" y="35"/>
                    </a:moveTo>
                    <a:cubicBezTo>
                      <a:pt x="32" y="345"/>
                      <a:pt x="32" y="345"/>
                      <a:pt x="32" y="345"/>
                    </a:cubicBezTo>
                    <a:cubicBezTo>
                      <a:pt x="232" y="345"/>
                      <a:pt x="232" y="345"/>
                      <a:pt x="232" y="345"/>
                    </a:cubicBezTo>
                    <a:cubicBezTo>
                      <a:pt x="365" y="345"/>
                      <a:pt x="365" y="345"/>
                      <a:pt x="365" y="345"/>
                    </a:cubicBezTo>
                    <a:cubicBezTo>
                      <a:pt x="572" y="345"/>
                      <a:pt x="572" y="345"/>
                      <a:pt x="572" y="345"/>
                    </a:cubicBezTo>
                    <a:cubicBezTo>
                      <a:pt x="572" y="35"/>
                      <a:pt x="572" y="35"/>
                      <a:pt x="572" y="35"/>
                    </a:cubicBezTo>
                    <a:cubicBezTo>
                      <a:pt x="32" y="35"/>
                      <a:pt x="32" y="35"/>
                      <a:pt x="32" y="35"/>
                    </a:cubicBezTo>
                    <a:close/>
                    <a:moveTo>
                      <a:pt x="300" y="8"/>
                    </a:moveTo>
                    <a:cubicBezTo>
                      <a:pt x="295" y="8"/>
                      <a:pt x="292" y="12"/>
                      <a:pt x="292" y="16"/>
                    </a:cubicBezTo>
                    <a:cubicBezTo>
                      <a:pt x="292" y="20"/>
                      <a:pt x="295" y="24"/>
                      <a:pt x="300" y="24"/>
                    </a:cubicBezTo>
                    <a:cubicBezTo>
                      <a:pt x="305" y="24"/>
                      <a:pt x="309" y="20"/>
                      <a:pt x="309" y="16"/>
                    </a:cubicBezTo>
                    <a:cubicBezTo>
                      <a:pt x="309" y="12"/>
                      <a:pt x="305" y="8"/>
                      <a:pt x="300" y="8"/>
                    </a:cubicBezTo>
                    <a:close/>
                    <a:moveTo>
                      <a:pt x="32" y="0"/>
                    </a:moveTo>
                    <a:cubicBezTo>
                      <a:pt x="565" y="0"/>
                      <a:pt x="565" y="0"/>
                      <a:pt x="565" y="0"/>
                    </a:cubicBezTo>
                    <a:cubicBezTo>
                      <a:pt x="586" y="0"/>
                      <a:pt x="600" y="16"/>
                      <a:pt x="600" y="35"/>
                    </a:cubicBezTo>
                    <a:cubicBezTo>
                      <a:pt x="600" y="344"/>
                      <a:pt x="600" y="344"/>
                      <a:pt x="600" y="344"/>
                    </a:cubicBezTo>
                    <a:cubicBezTo>
                      <a:pt x="600" y="364"/>
                      <a:pt x="586" y="383"/>
                      <a:pt x="565" y="383"/>
                    </a:cubicBezTo>
                    <a:cubicBezTo>
                      <a:pt x="498" y="383"/>
                      <a:pt x="440" y="383"/>
                      <a:pt x="389" y="383"/>
                    </a:cubicBezTo>
                    <a:cubicBezTo>
                      <a:pt x="365" y="383"/>
                      <a:pt x="365" y="383"/>
                      <a:pt x="365" y="383"/>
                    </a:cubicBezTo>
                    <a:cubicBezTo>
                      <a:pt x="365" y="406"/>
                      <a:pt x="365" y="406"/>
                      <a:pt x="365" y="406"/>
                    </a:cubicBezTo>
                    <a:cubicBezTo>
                      <a:pt x="365" y="422"/>
                      <a:pt x="365" y="422"/>
                      <a:pt x="365" y="422"/>
                    </a:cubicBezTo>
                    <a:cubicBezTo>
                      <a:pt x="442" y="422"/>
                      <a:pt x="442" y="422"/>
                      <a:pt x="442" y="422"/>
                    </a:cubicBezTo>
                    <a:cubicBezTo>
                      <a:pt x="470" y="461"/>
                      <a:pt x="470" y="461"/>
                      <a:pt x="470" y="461"/>
                    </a:cubicBezTo>
                    <a:cubicBezTo>
                      <a:pt x="130" y="461"/>
                      <a:pt x="130" y="461"/>
                      <a:pt x="130" y="461"/>
                    </a:cubicBezTo>
                    <a:cubicBezTo>
                      <a:pt x="158" y="422"/>
                      <a:pt x="158" y="422"/>
                      <a:pt x="158" y="422"/>
                    </a:cubicBezTo>
                    <a:cubicBezTo>
                      <a:pt x="232" y="422"/>
                      <a:pt x="232" y="422"/>
                      <a:pt x="232" y="422"/>
                    </a:cubicBezTo>
                    <a:cubicBezTo>
                      <a:pt x="232" y="406"/>
                      <a:pt x="232" y="406"/>
                      <a:pt x="232" y="406"/>
                    </a:cubicBezTo>
                    <a:cubicBezTo>
                      <a:pt x="232" y="383"/>
                      <a:pt x="232" y="383"/>
                      <a:pt x="232" y="383"/>
                    </a:cubicBezTo>
                    <a:cubicBezTo>
                      <a:pt x="205" y="383"/>
                      <a:pt x="205" y="383"/>
                      <a:pt x="205" y="383"/>
                    </a:cubicBezTo>
                    <a:cubicBezTo>
                      <a:pt x="32" y="383"/>
                      <a:pt x="32" y="383"/>
                      <a:pt x="32" y="383"/>
                    </a:cubicBezTo>
                    <a:cubicBezTo>
                      <a:pt x="14" y="383"/>
                      <a:pt x="0" y="364"/>
                      <a:pt x="0" y="344"/>
                    </a:cubicBezTo>
                    <a:cubicBezTo>
                      <a:pt x="0" y="35"/>
                      <a:pt x="0" y="35"/>
                      <a:pt x="0" y="35"/>
                    </a:cubicBezTo>
                    <a:cubicBezTo>
                      <a:pt x="0" y="16"/>
                      <a:pt x="14" y="0"/>
                      <a:pt x="32" y="0"/>
                    </a:cubicBezTo>
                    <a:close/>
                  </a:path>
                </a:pathLst>
              </a:custGeom>
              <a:grpFill/>
              <a:ln>
                <a:noFill/>
              </a:ln>
            </p:spPr>
            <p:txBody>
              <a:bodyPr vert="horz" wrap="square" lIns="93260" tIns="46630" rIns="93260" bIns="46630" numCol="1" anchor="t" anchorCtr="0" compatLnSpc="1">
                <a:prstTxWarp prst="textNoShape">
                  <a:avLst/>
                </a:prstTxWarp>
              </a:bodyPr>
              <a:lstStyle/>
              <a:p>
                <a:pPr marL="0" marR="0" lvl="0" indent="0" defTabSz="932597" eaLnBrk="1" fontAlgn="auto" latinLnBrk="0" hangingPunct="1">
                  <a:lnSpc>
                    <a:spcPct val="100000"/>
                  </a:lnSpc>
                  <a:spcBef>
                    <a:spcPts val="0"/>
                  </a:spcBef>
                  <a:spcAft>
                    <a:spcPts val="0"/>
                  </a:spcAft>
                  <a:buClrTx/>
                  <a:buSzTx/>
                  <a:buFontTx/>
                  <a:buNone/>
                  <a:tabLst/>
                  <a:defRPr/>
                </a:pPr>
                <a:endParaRPr kumimoji="0" lang="en-US" sz="1428" b="0" i="0" u="none" strike="noStrike" kern="0" cap="none" spc="0" normalizeH="0" baseline="0" noProof="0">
                  <a:ln>
                    <a:noFill/>
                  </a:ln>
                  <a:solidFill>
                    <a:srgbClr val="FFFFFF"/>
                  </a:solidFill>
                  <a:effectLst/>
                  <a:uLnTx/>
                  <a:uFillTx/>
                </a:endParaRPr>
              </a:p>
            </p:txBody>
          </p:sp>
          <p:sp>
            <p:nvSpPr>
              <p:cNvPr id="370" name="Freeform 12"/>
              <p:cNvSpPr>
                <a:spLocks/>
              </p:cNvSpPr>
              <p:nvPr/>
            </p:nvSpPr>
            <p:spPr bwMode="auto">
              <a:xfrm>
                <a:off x="5918200" y="2868613"/>
                <a:ext cx="396875" cy="766763"/>
              </a:xfrm>
              <a:custGeom>
                <a:avLst/>
                <a:gdLst>
                  <a:gd name="T0" fmla="*/ 0 w 250"/>
                  <a:gd name="T1" fmla="*/ 0 h 483"/>
                  <a:gd name="T2" fmla="*/ 250 w 250"/>
                  <a:gd name="T3" fmla="*/ 269 h 483"/>
                  <a:gd name="T4" fmla="*/ 152 w 250"/>
                  <a:gd name="T5" fmla="*/ 295 h 483"/>
                  <a:gd name="T6" fmla="*/ 221 w 250"/>
                  <a:gd name="T7" fmla="*/ 459 h 483"/>
                  <a:gd name="T8" fmla="*/ 162 w 250"/>
                  <a:gd name="T9" fmla="*/ 483 h 483"/>
                  <a:gd name="T10" fmla="*/ 93 w 250"/>
                  <a:gd name="T11" fmla="*/ 316 h 483"/>
                  <a:gd name="T12" fmla="*/ 0 w 250"/>
                  <a:gd name="T13" fmla="*/ 373 h 483"/>
                  <a:gd name="T14" fmla="*/ 0 w 250"/>
                  <a:gd name="T15" fmla="*/ 0 h 483"/>
                  <a:gd name="T16" fmla="*/ 0 w 250"/>
                  <a:gd name="T17" fmla="*/ 0 h 4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50" h="483">
                    <a:moveTo>
                      <a:pt x="0" y="0"/>
                    </a:moveTo>
                    <a:lnTo>
                      <a:pt x="250" y="269"/>
                    </a:lnTo>
                    <a:lnTo>
                      <a:pt x="152" y="295"/>
                    </a:lnTo>
                    <a:lnTo>
                      <a:pt x="221" y="459"/>
                    </a:lnTo>
                    <a:lnTo>
                      <a:pt x="162" y="483"/>
                    </a:lnTo>
                    <a:lnTo>
                      <a:pt x="93" y="316"/>
                    </a:lnTo>
                    <a:lnTo>
                      <a:pt x="0" y="373"/>
                    </a:lnTo>
                    <a:lnTo>
                      <a:pt x="0" y="0"/>
                    </a:lnTo>
                    <a:lnTo>
                      <a:pt x="0" y="0"/>
                    </a:lnTo>
                    <a:close/>
                  </a:path>
                </a:pathLst>
              </a:custGeom>
              <a:grpFill/>
              <a:ln>
                <a:noFill/>
              </a:ln>
            </p:spPr>
            <p:txBody>
              <a:bodyPr vert="horz" wrap="square" lIns="93260" tIns="46630" rIns="93260" bIns="46630" numCol="1" anchor="t" anchorCtr="0" compatLnSpc="1">
                <a:prstTxWarp prst="textNoShape">
                  <a:avLst/>
                </a:prstTxWarp>
              </a:bodyPr>
              <a:lstStyle/>
              <a:p>
                <a:pPr marL="0" marR="0" lvl="0" indent="0" defTabSz="932597" eaLnBrk="1" fontAlgn="auto" latinLnBrk="0" hangingPunct="1">
                  <a:lnSpc>
                    <a:spcPct val="100000"/>
                  </a:lnSpc>
                  <a:spcBef>
                    <a:spcPts val="0"/>
                  </a:spcBef>
                  <a:spcAft>
                    <a:spcPts val="0"/>
                  </a:spcAft>
                  <a:buClrTx/>
                  <a:buSzTx/>
                  <a:buFontTx/>
                  <a:buNone/>
                  <a:tabLst/>
                  <a:defRPr/>
                </a:pPr>
                <a:endParaRPr kumimoji="0" lang="en-US" sz="1428" b="0" i="0" u="none" strike="noStrike" kern="0" cap="none" spc="0" normalizeH="0" baseline="0" noProof="0">
                  <a:ln>
                    <a:noFill/>
                  </a:ln>
                  <a:solidFill>
                    <a:srgbClr val="FFFFFF"/>
                  </a:solidFill>
                  <a:effectLst/>
                  <a:uLnTx/>
                  <a:uFillTx/>
                </a:endParaRPr>
              </a:p>
            </p:txBody>
          </p:sp>
        </p:grpSp>
        <p:sp>
          <p:nvSpPr>
            <p:cNvPr id="458" name="TextBox 457"/>
            <p:cNvSpPr txBox="1"/>
            <p:nvPr/>
          </p:nvSpPr>
          <p:spPr>
            <a:xfrm>
              <a:off x="7305797" y="1668462"/>
              <a:ext cx="1081749" cy="380887"/>
            </a:xfrm>
            <a:prstGeom prst="rect">
              <a:avLst/>
            </a:prstGeom>
            <a:solidFill>
              <a:srgbClr val="009E49"/>
            </a:solidFill>
            <a:ln w="19050">
              <a:solidFill>
                <a:schemeClr val="accent1"/>
              </a:solidFill>
              <a:miter lim="800000"/>
            </a:ln>
          </p:spPr>
          <p:txBody>
            <a:bodyPr wrap="square" lIns="46630" tIns="46630" rIns="46630" bIns="46630" rtlCol="0" anchor="ctr">
              <a:noAutofit/>
            </a:bodyPr>
            <a:lstStyle>
              <a:defPPr>
                <a:defRPr lang="en-US"/>
              </a:defPPr>
              <a:lvl1pPr marR="0" lvl="0" indent="0" algn="ctr" defTabSz="932597" fontAlgn="auto">
                <a:lnSpc>
                  <a:spcPct val="90000"/>
                </a:lnSpc>
                <a:spcBef>
                  <a:spcPts val="0"/>
                </a:spcBef>
                <a:spcAft>
                  <a:spcPts val="612"/>
                </a:spcAft>
                <a:buClrTx/>
                <a:buSzTx/>
                <a:buFontTx/>
                <a:buNone/>
                <a:tabLst/>
                <a:defRPr kumimoji="0" sz="1100" i="0" u="none" strike="noStrike" kern="0" cap="none" spc="0" normalizeH="0" baseline="0">
                  <a:ln>
                    <a:noFill/>
                  </a:ln>
                  <a:solidFill>
                    <a:srgbClr val="FFFFFF"/>
                  </a:solidFill>
                  <a:effectLst/>
                  <a:uLnTx/>
                  <a:uFillTx/>
                </a:defRPr>
              </a:lvl1pPr>
            </a:lstStyle>
            <a:p>
              <a:r>
                <a:rPr lang="en-US" dirty="0"/>
                <a:t>VM</a:t>
              </a:r>
            </a:p>
          </p:txBody>
        </p:sp>
        <p:sp>
          <p:nvSpPr>
            <p:cNvPr id="459" name="TextBox 458"/>
            <p:cNvSpPr txBox="1"/>
            <p:nvPr/>
          </p:nvSpPr>
          <p:spPr>
            <a:xfrm>
              <a:off x="7305797" y="2057246"/>
              <a:ext cx="1081749" cy="640080"/>
            </a:xfrm>
            <a:prstGeom prst="rect">
              <a:avLst/>
            </a:prstGeom>
            <a:noFill/>
            <a:ln w="19050">
              <a:solidFill>
                <a:schemeClr val="accent1"/>
              </a:solidFill>
              <a:miter lim="800000"/>
            </a:ln>
          </p:spPr>
          <p:txBody>
            <a:bodyPr wrap="square" lIns="46630" tIns="46630" rIns="46630" bIns="46630" rtlCol="0" anchor="ctr">
              <a:noAutofit/>
            </a:bodyPr>
            <a:lstStyle/>
            <a:p>
              <a:pPr marL="0" marR="0" lvl="0" indent="0" algn="ctr" defTabSz="932597" eaLnBrk="1" fontAlgn="auto" latinLnBrk="0" hangingPunct="1">
                <a:lnSpc>
                  <a:spcPct val="90000"/>
                </a:lnSpc>
                <a:spcBef>
                  <a:spcPts val="0"/>
                </a:spcBef>
                <a:spcAft>
                  <a:spcPts val="612"/>
                </a:spcAft>
                <a:buClrTx/>
                <a:buSzTx/>
                <a:buFontTx/>
                <a:buNone/>
                <a:tabLst/>
                <a:defRPr/>
              </a:pPr>
              <a:endParaRPr kumimoji="0" lang="en-US" sz="1000" i="0" u="none" strike="noStrike" kern="0" cap="none" spc="0" normalizeH="0" baseline="0" noProof="0" dirty="0">
                <a:ln>
                  <a:noFill/>
                </a:ln>
                <a:solidFill>
                  <a:srgbClr val="FFFFFF"/>
                </a:solidFill>
                <a:effectLst/>
                <a:uLnTx/>
                <a:uFillTx/>
              </a:endParaRPr>
            </a:p>
          </p:txBody>
        </p:sp>
        <p:sp>
          <p:nvSpPr>
            <p:cNvPr id="460" name="TextBox 459"/>
            <p:cNvSpPr txBox="1"/>
            <p:nvPr/>
          </p:nvSpPr>
          <p:spPr>
            <a:xfrm>
              <a:off x="7305797" y="2703541"/>
              <a:ext cx="1081749" cy="640080"/>
            </a:xfrm>
            <a:prstGeom prst="rect">
              <a:avLst/>
            </a:prstGeom>
            <a:noFill/>
            <a:ln w="19050">
              <a:solidFill>
                <a:schemeClr val="accent1"/>
              </a:solidFill>
              <a:miter lim="800000"/>
            </a:ln>
          </p:spPr>
          <p:txBody>
            <a:bodyPr wrap="square" lIns="46630" tIns="46630" rIns="46630" bIns="46630" rtlCol="0" anchor="ctr">
              <a:noAutofit/>
            </a:bodyPr>
            <a:lstStyle/>
            <a:p>
              <a:pPr marL="0" marR="0" lvl="0" indent="0" algn="ctr" defTabSz="932597" eaLnBrk="1" fontAlgn="auto" latinLnBrk="0" hangingPunct="1">
                <a:lnSpc>
                  <a:spcPct val="90000"/>
                </a:lnSpc>
                <a:spcBef>
                  <a:spcPts val="0"/>
                </a:spcBef>
                <a:spcAft>
                  <a:spcPts val="612"/>
                </a:spcAft>
                <a:buClrTx/>
                <a:buSzTx/>
                <a:buFontTx/>
                <a:buNone/>
                <a:tabLst/>
                <a:defRPr/>
              </a:pPr>
              <a:endParaRPr kumimoji="0" lang="en-US" sz="1000" i="0" u="none" strike="noStrike" kern="0" cap="none" spc="0" normalizeH="0" baseline="0" noProof="0" dirty="0">
                <a:ln>
                  <a:noFill/>
                </a:ln>
                <a:solidFill>
                  <a:srgbClr val="FFFFFF"/>
                </a:solidFill>
                <a:effectLst/>
                <a:uLnTx/>
                <a:uFillTx/>
              </a:endParaRPr>
            </a:p>
          </p:txBody>
        </p:sp>
        <p:grpSp>
          <p:nvGrpSpPr>
            <p:cNvPr id="451" name="Group 450"/>
            <p:cNvGrpSpPr/>
            <p:nvPr/>
          </p:nvGrpSpPr>
          <p:grpSpPr>
            <a:xfrm>
              <a:off x="7665971" y="2158457"/>
              <a:ext cx="407330" cy="452365"/>
              <a:chOff x="7434263" y="-2105025"/>
              <a:chExt cx="947737" cy="1052512"/>
            </a:xfrm>
            <a:solidFill>
              <a:srgbClr val="505050"/>
            </a:solidFill>
          </p:grpSpPr>
          <p:sp>
            <p:nvSpPr>
              <p:cNvPr id="455" name="Freeform 5"/>
              <p:cNvSpPr>
                <a:spLocks/>
              </p:cNvSpPr>
              <p:nvPr/>
            </p:nvSpPr>
            <p:spPr bwMode="auto">
              <a:xfrm>
                <a:off x="7434263" y="-1779588"/>
                <a:ext cx="423862" cy="727075"/>
              </a:xfrm>
              <a:custGeom>
                <a:avLst/>
                <a:gdLst>
                  <a:gd name="T0" fmla="*/ 267 w 267"/>
                  <a:gd name="T1" fmla="*/ 153 h 458"/>
                  <a:gd name="T2" fmla="*/ 267 w 267"/>
                  <a:gd name="T3" fmla="*/ 458 h 458"/>
                  <a:gd name="T4" fmla="*/ 0 w 267"/>
                  <a:gd name="T5" fmla="*/ 305 h 458"/>
                  <a:gd name="T6" fmla="*/ 2 w 267"/>
                  <a:gd name="T7" fmla="*/ 0 h 458"/>
                  <a:gd name="T8" fmla="*/ 267 w 267"/>
                  <a:gd name="T9" fmla="*/ 153 h 458"/>
                </a:gdLst>
                <a:ahLst/>
                <a:cxnLst>
                  <a:cxn ang="0">
                    <a:pos x="T0" y="T1"/>
                  </a:cxn>
                  <a:cxn ang="0">
                    <a:pos x="T2" y="T3"/>
                  </a:cxn>
                  <a:cxn ang="0">
                    <a:pos x="T4" y="T5"/>
                  </a:cxn>
                  <a:cxn ang="0">
                    <a:pos x="T6" y="T7"/>
                  </a:cxn>
                  <a:cxn ang="0">
                    <a:pos x="T8" y="T9"/>
                  </a:cxn>
                </a:cxnLst>
                <a:rect l="0" t="0" r="r" b="b"/>
                <a:pathLst>
                  <a:path w="267" h="458">
                    <a:moveTo>
                      <a:pt x="267" y="153"/>
                    </a:moveTo>
                    <a:lnTo>
                      <a:pt x="267" y="458"/>
                    </a:lnTo>
                    <a:lnTo>
                      <a:pt x="0" y="305"/>
                    </a:lnTo>
                    <a:lnTo>
                      <a:pt x="2" y="0"/>
                    </a:lnTo>
                    <a:lnTo>
                      <a:pt x="267" y="15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p>
                <a:pPr marL="0" marR="0" lvl="0" indent="0" defTabSz="932597" eaLnBrk="1" fontAlgn="auto" latinLnBrk="0" hangingPunct="1">
                  <a:lnSpc>
                    <a:spcPct val="100000"/>
                  </a:lnSpc>
                  <a:spcBef>
                    <a:spcPts val="0"/>
                  </a:spcBef>
                  <a:spcAft>
                    <a:spcPts val="0"/>
                  </a:spcAft>
                  <a:buClrTx/>
                  <a:buSzTx/>
                  <a:buFontTx/>
                  <a:buNone/>
                  <a:tabLst/>
                  <a:defRPr/>
                </a:pPr>
                <a:endParaRPr kumimoji="0" lang="en-US" sz="1428" b="0" i="0" u="none" strike="noStrike" kern="0" cap="none" spc="0" normalizeH="0" baseline="0" noProof="0">
                  <a:ln>
                    <a:noFill/>
                  </a:ln>
                  <a:solidFill>
                    <a:srgbClr val="FFFFFF"/>
                  </a:solidFill>
                  <a:effectLst/>
                  <a:uLnTx/>
                  <a:uFillTx/>
                </a:endParaRPr>
              </a:p>
            </p:txBody>
          </p:sp>
          <p:sp>
            <p:nvSpPr>
              <p:cNvPr id="456" name="Freeform 6"/>
              <p:cNvSpPr>
                <a:spLocks/>
              </p:cNvSpPr>
              <p:nvPr/>
            </p:nvSpPr>
            <p:spPr bwMode="auto">
              <a:xfrm>
                <a:off x="7961313" y="-1779588"/>
                <a:ext cx="420687" cy="727075"/>
              </a:xfrm>
              <a:custGeom>
                <a:avLst/>
                <a:gdLst>
                  <a:gd name="T0" fmla="*/ 0 w 265"/>
                  <a:gd name="T1" fmla="*/ 153 h 458"/>
                  <a:gd name="T2" fmla="*/ 0 w 265"/>
                  <a:gd name="T3" fmla="*/ 458 h 458"/>
                  <a:gd name="T4" fmla="*/ 265 w 265"/>
                  <a:gd name="T5" fmla="*/ 305 h 458"/>
                  <a:gd name="T6" fmla="*/ 265 w 265"/>
                  <a:gd name="T7" fmla="*/ 0 h 458"/>
                  <a:gd name="T8" fmla="*/ 0 w 265"/>
                  <a:gd name="T9" fmla="*/ 153 h 458"/>
                </a:gdLst>
                <a:ahLst/>
                <a:cxnLst>
                  <a:cxn ang="0">
                    <a:pos x="T0" y="T1"/>
                  </a:cxn>
                  <a:cxn ang="0">
                    <a:pos x="T2" y="T3"/>
                  </a:cxn>
                  <a:cxn ang="0">
                    <a:pos x="T4" y="T5"/>
                  </a:cxn>
                  <a:cxn ang="0">
                    <a:pos x="T6" y="T7"/>
                  </a:cxn>
                  <a:cxn ang="0">
                    <a:pos x="T8" y="T9"/>
                  </a:cxn>
                </a:cxnLst>
                <a:rect l="0" t="0" r="r" b="b"/>
                <a:pathLst>
                  <a:path w="265" h="458">
                    <a:moveTo>
                      <a:pt x="0" y="153"/>
                    </a:moveTo>
                    <a:lnTo>
                      <a:pt x="0" y="458"/>
                    </a:lnTo>
                    <a:lnTo>
                      <a:pt x="265" y="305"/>
                    </a:lnTo>
                    <a:lnTo>
                      <a:pt x="265" y="0"/>
                    </a:lnTo>
                    <a:lnTo>
                      <a:pt x="0" y="15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p>
                <a:pPr marL="0" marR="0" lvl="0" indent="0" defTabSz="932597" eaLnBrk="1" fontAlgn="auto" latinLnBrk="0" hangingPunct="1">
                  <a:lnSpc>
                    <a:spcPct val="100000"/>
                  </a:lnSpc>
                  <a:spcBef>
                    <a:spcPts val="0"/>
                  </a:spcBef>
                  <a:spcAft>
                    <a:spcPts val="0"/>
                  </a:spcAft>
                  <a:buClrTx/>
                  <a:buSzTx/>
                  <a:buFontTx/>
                  <a:buNone/>
                  <a:tabLst/>
                  <a:defRPr/>
                </a:pPr>
                <a:endParaRPr kumimoji="0" lang="en-US" sz="1428" b="0" i="0" u="none" strike="noStrike" kern="0" cap="none" spc="0" normalizeH="0" baseline="0" noProof="0">
                  <a:ln>
                    <a:noFill/>
                  </a:ln>
                  <a:solidFill>
                    <a:srgbClr val="FFFFFF"/>
                  </a:solidFill>
                  <a:effectLst/>
                  <a:uLnTx/>
                  <a:uFillTx/>
                </a:endParaRPr>
              </a:p>
            </p:txBody>
          </p:sp>
          <p:sp>
            <p:nvSpPr>
              <p:cNvPr id="457" name="Freeform 7"/>
              <p:cNvSpPr>
                <a:spLocks/>
              </p:cNvSpPr>
              <p:nvPr/>
            </p:nvSpPr>
            <p:spPr bwMode="auto">
              <a:xfrm>
                <a:off x="7489825" y="-2105025"/>
                <a:ext cx="838200" cy="476250"/>
              </a:xfrm>
              <a:custGeom>
                <a:avLst/>
                <a:gdLst>
                  <a:gd name="T0" fmla="*/ 266 w 528"/>
                  <a:gd name="T1" fmla="*/ 300 h 300"/>
                  <a:gd name="T2" fmla="*/ 0 w 528"/>
                  <a:gd name="T3" fmla="*/ 148 h 300"/>
                  <a:gd name="T4" fmla="*/ 263 w 528"/>
                  <a:gd name="T5" fmla="*/ 0 h 300"/>
                  <a:gd name="T6" fmla="*/ 528 w 528"/>
                  <a:gd name="T7" fmla="*/ 148 h 300"/>
                  <a:gd name="T8" fmla="*/ 266 w 528"/>
                  <a:gd name="T9" fmla="*/ 300 h 300"/>
                </a:gdLst>
                <a:ahLst/>
                <a:cxnLst>
                  <a:cxn ang="0">
                    <a:pos x="T0" y="T1"/>
                  </a:cxn>
                  <a:cxn ang="0">
                    <a:pos x="T2" y="T3"/>
                  </a:cxn>
                  <a:cxn ang="0">
                    <a:pos x="T4" y="T5"/>
                  </a:cxn>
                  <a:cxn ang="0">
                    <a:pos x="T6" y="T7"/>
                  </a:cxn>
                  <a:cxn ang="0">
                    <a:pos x="T8" y="T9"/>
                  </a:cxn>
                </a:cxnLst>
                <a:rect l="0" t="0" r="r" b="b"/>
                <a:pathLst>
                  <a:path w="528" h="300">
                    <a:moveTo>
                      <a:pt x="266" y="300"/>
                    </a:moveTo>
                    <a:lnTo>
                      <a:pt x="0" y="148"/>
                    </a:lnTo>
                    <a:lnTo>
                      <a:pt x="263" y="0"/>
                    </a:lnTo>
                    <a:lnTo>
                      <a:pt x="528" y="148"/>
                    </a:lnTo>
                    <a:lnTo>
                      <a:pt x="266" y="30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p>
                <a:pPr marL="0" marR="0" lvl="0" indent="0" defTabSz="932597" eaLnBrk="1" fontAlgn="auto" latinLnBrk="0" hangingPunct="1">
                  <a:lnSpc>
                    <a:spcPct val="100000"/>
                  </a:lnSpc>
                  <a:spcBef>
                    <a:spcPts val="0"/>
                  </a:spcBef>
                  <a:spcAft>
                    <a:spcPts val="0"/>
                  </a:spcAft>
                  <a:buClrTx/>
                  <a:buSzTx/>
                  <a:buFontTx/>
                  <a:buNone/>
                  <a:tabLst/>
                  <a:defRPr/>
                </a:pPr>
                <a:endParaRPr kumimoji="0" lang="en-US" sz="1428" b="0" i="0" u="none" strike="noStrike" kern="0" cap="none" spc="0" normalizeH="0" baseline="0" noProof="0">
                  <a:ln>
                    <a:noFill/>
                  </a:ln>
                  <a:solidFill>
                    <a:srgbClr val="FFFFFF"/>
                  </a:solidFill>
                  <a:effectLst/>
                  <a:uLnTx/>
                  <a:uFillTx/>
                </a:endParaRPr>
              </a:p>
            </p:txBody>
          </p:sp>
        </p:grpSp>
        <p:grpSp>
          <p:nvGrpSpPr>
            <p:cNvPr id="452" name="Group 451"/>
            <p:cNvGrpSpPr/>
            <p:nvPr/>
          </p:nvGrpSpPr>
          <p:grpSpPr>
            <a:xfrm>
              <a:off x="7614267" y="2822013"/>
              <a:ext cx="483727" cy="381132"/>
              <a:chOff x="4962525" y="2536825"/>
              <a:chExt cx="2260600" cy="1781175"/>
            </a:xfrm>
            <a:solidFill>
              <a:srgbClr val="505050"/>
            </a:solidFill>
          </p:grpSpPr>
          <p:sp>
            <p:nvSpPr>
              <p:cNvPr id="453" name="Freeform 11"/>
              <p:cNvSpPr>
                <a:spLocks noEditPoints="1"/>
              </p:cNvSpPr>
              <p:nvPr/>
            </p:nvSpPr>
            <p:spPr bwMode="auto">
              <a:xfrm>
                <a:off x="4962525" y="2536825"/>
                <a:ext cx="2260600" cy="1781175"/>
              </a:xfrm>
              <a:custGeom>
                <a:avLst/>
                <a:gdLst>
                  <a:gd name="T0" fmla="*/ 130 w 600"/>
                  <a:gd name="T1" fmla="*/ 461 h 472"/>
                  <a:gd name="T2" fmla="*/ 470 w 600"/>
                  <a:gd name="T3" fmla="*/ 461 h 472"/>
                  <a:gd name="T4" fmla="*/ 470 w 600"/>
                  <a:gd name="T5" fmla="*/ 472 h 472"/>
                  <a:gd name="T6" fmla="*/ 130 w 600"/>
                  <a:gd name="T7" fmla="*/ 472 h 472"/>
                  <a:gd name="T8" fmla="*/ 130 w 600"/>
                  <a:gd name="T9" fmla="*/ 461 h 472"/>
                  <a:gd name="T10" fmla="*/ 32 w 600"/>
                  <a:gd name="T11" fmla="*/ 35 h 472"/>
                  <a:gd name="T12" fmla="*/ 32 w 600"/>
                  <a:gd name="T13" fmla="*/ 345 h 472"/>
                  <a:gd name="T14" fmla="*/ 232 w 600"/>
                  <a:gd name="T15" fmla="*/ 345 h 472"/>
                  <a:gd name="T16" fmla="*/ 365 w 600"/>
                  <a:gd name="T17" fmla="*/ 345 h 472"/>
                  <a:gd name="T18" fmla="*/ 572 w 600"/>
                  <a:gd name="T19" fmla="*/ 345 h 472"/>
                  <a:gd name="T20" fmla="*/ 572 w 600"/>
                  <a:gd name="T21" fmla="*/ 35 h 472"/>
                  <a:gd name="T22" fmla="*/ 32 w 600"/>
                  <a:gd name="T23" fmla="*/ 35 h 472"/>
                  <a:gd name="T24" fmla="*/ 300 w 600"/>
                  <a:gd name="T25" fmla="*/ 8 h 472"/>
                  <a:gd name="T26" fmla="*/ 292 w 600"/>
                  <a:gd name="T27" fmla="*/ 16 h 472"/>
                  <a:gd name="T28" fmla="*/ 300 w 600"/>
                  <a:gd name="T29" fmla="*/ 24 h 472"/>
                  <a:gd name="T30" fmla="*/ 309 w 600"/>
                  <a:gd name="T31" fmla="*/ 16 h 472"/>
                  <a:gd name="T32" fmla="*/ 300 w 600"/>
                  <a:gd name="T33" fmla="*/ 8 h 472"/>
                  <a:gd name="T34" fmla="*/ 32 w 600"/>
                  <a:gd name="T35" fmla="*/ 0 h 472"/>
                  <a:gd name="T36" fmla="*/ 565 w 600"/>
                  <a:gd name="T37" fmla="*/ 0 h 472"/>
                  <a:gd name="T38" fmla="*/ 600 w 600"/>
                  <a:gd name="T39" fmla="*/ 35 h 472"/>
                  <a:gd name="T40" fmla="*/ 600 w 600"/>
                  <a:gd name="T41" fmla="*/ 344 h 472"/>
                  <a:gd name="T42" fmla="*/ 565 w 600"/>
                  <a:gd name="T43" fmla="*/ 383 h 472"/>
                  <a:gd name="T44" fmla="*/ 389 w 600"/>
                  <a:gd name="T45" fmla="*/ 383 h 472"/>
                  <a:gd name="T46" fmla="*/ 365 w 600"/>
                  <a:gd name="T47" fmla="*/ 383 h 472"/>
                  <a:gd name="T48" fmla="*/ 365 w 600"/>
                  <a:gd name="T49" fmla="*/ 406 h 472"/>
                  <a:gd name="T50" fmla="*/ 365 w 600"/>
                  <a:gd name="T51" fmla="*/ 422 h 472"/>
                  <a:gd name="T52" fmla="*/ 442 w 600"/>
                  <a:gd name="T53" fmla="*/ 422 h 472"/>
                  <a:gd name="T54" fmla="*/ 470 w 600"/>
                  <a:gd name="T55" fmla="*/ 461 h 472"/>
                  <a:gd name="T56" fmla="*/ 130 w 600"/>
                  <a:gd name="T57" fmla="*/ 461 h 472"/>
                  <a:gd name="T58" fmla="*/ 158 w 600"/>
                  <a:gd name="T59" fmla="*/ 422 h 472"/>
                  <a:gd name="T60" fmla="*/ 232 w 600"/>
                  <a:gd name="T61" fmla="*/ 422 h 472"/>
                  <a:gd name="T62" fmla="*/ 232 w 600"/>
                  <a:gd name="T63" fmla="*/ 406 h 472"/>
                  <a:gd name="T64" fmla="*/ 232 w 600"/>
                  <a:gd name="T65" fmla="*/ 383 h 472"/>
                  <a:gd name="T66" fmla="*/ 205 w 600"/>
                  <a:gd name="T67" fmla="*/ 383 h 472"/>
                  <a:gd name="T68" fmla="*/ 32 w 600"/>
                  <a:gd name="T69" fmla="*/ 383 h 472"/>
                  <a:gd name="T70" fmla="*/ 0 w 600"/>
                  <a:gd name="T71" fmla="*/ 344 h 472"/>
                  <a:gd name="T72" fmla="*/ 0 w 600"/>
                  <a:gd name="T73" fmla="*/ 35 h 472"/>
                  <a:gd name="T74" fmla="*/ 32 w 600"/>
                  <a:gd name="T75" fmla="*/ 0 h 4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600" h="472">
                    <a:moveTo>
                      <a:pt x="130" y="461"/>
                    </a:moveTo>
                    <a:cubicBezTo>
                      <a:pt x="470" y="461"/>
                      <a:pt x="470" y="461"/>
                      <a:pt x="470" y="461"/>
                    </a:cubicBezTo>
                    <a:cubicBezTo>
                      <a:pt x="470" y="472"/>
                      <a:pt x="470" y="472"/>
                      <a:pt x="470" y="472"/>
                    </a:cubicBezTo>
                    <a:cubicBezTo>
                      <a:pt x="130" y="472"/>
                      <a:pt x="130" y="472"/>
                      <a:pt x="130" y="472"/>
                    </a:cubicBezTo>
                    <a:cubicBezTo>
                      <a:pt x="130" y="461"/>
                      <a:pt x="130" y="461"/>
                      <a:pt x="130" y="461"/>
                    </a:cubicBezTo>
                    <a:close/>
                    <a:moveTo>
                      <a:pt x="32" y="35"/>
                    </a:moveTo>
                    <a:cubicBezTo>
                      <a:pt x="32" y="345"/>
                      <a:pt x="32" y="345"/>
                      <a:pt x="32" y="345"/>
                    </a:cubicBezTo>
                    <a:cubicBezTo>
                      <a:pt x="232" y="345"/>
                      <a:pt x="232" y="345"/>
                      <a:pt x="232" y="345"/>
                    </a:cubicBezTo>
                    <a:cubicBezTo>
                      <a:pt x="365" y="345"/>
                      <a:pt x="365" y="345"/>
                      <a:pt x="365" y="345"/>
                    </a:cubicBezTo>
                    <a:cubicBezTo>
                      <a:pt x="572" y="345"/>
                      <a:pt x="572" y="345"/>
                      <a:pt x="572" y="345"/>
                    </a:cubicBezTo>
                    <a:cubicBezTo>
                      <a:pt x="572" y="35"/>
                      <a:pt x="572" y="35"/>
                      <a:pt x="572" y="35"/>
                    </a:cubicBezTo>
                    <a:cubicBezTo>
                      <a:pt x="32" y="35"/>
                      <a:pt x="32" y="35"/>
                      <a:pt x="32" y="35"/>
                    </a:cubicBezTo>
                    <a:close/>
                    <a:moveTo>
                      <a:pt x="300" y="8"/>
                    </a:moveTo>
                    <a:cubicBezTo>
                      <a:pt x="295" y="8"/>
                      <a:pt x="292" y="12"/>
                      <a:pt x="292" y="16"/>
                    </a:cubicBezTo>
                    <a:cubicBezTo>
                      <a:pt x="292" y="20"/>
                      <a:pt x="295" y="24"/>
                      <a:pt x="300" y="24"/>
                    </a:cubicBezTo>
                    <a:cubicBezTo>
                      <a:pt x="305" y="24"/>
                      <a:pt x="309" y="20"/>
                      <a:pt x="309" y="16"/>
                    </a:cubicBezTo>
                    <a:cubicBezTo>
                      <a:pt x="309" y="12"/>
                      <a:pt x="305" y="8"/>
                      <a:pt x="300" y="8"/>
                    </a:cubicBezTo>
                    <a:close/>
                    <a:moveTo>
                      <a:pt x="32" y="0"/>
                    </a:moveTo>
                    <a:cubicBezTo>
                      <a:pt x="565" y="0"/>
                      <a:pt x="565" y="0"/>
                      <a:pt x="565" y="0"/>
                    </a:cubicBezTo>
                    <a:cubicBezTo>
                      <a:pt x="586" y="0"/>
                      <a:pt x="600" y="16"/>
                      <a:pt x="600" y="35"/>
                    </a:cubicBezTo>
                    <a:cubicBezTo>
                      <a:pt x="600" y="344"/>
                      <a:pt x="600" y="344"/>
                      <a:pt x="600" y="344"/>
                    </a:cubicBezTo>
                    <a:cubicBezTo>
                      <a:pt x="600" y="364"/>
                      <a:pt x="586" y="383"/>
                      <a:pt x="565" y="383"/>
                    </a:cubicBezTo>
                    <a:cubicBezTo>
                      <a:pt x="498" y="383"/>
                      <a:pt x="440" y="383"/>
                      <a:pt x="389" y="383"/>
                    </a:cubicBezTo>
                    <a:cubicBezTo>
                      <a:pt x="365" y="383"/>
                      <a:pt x="365" y="383"/>
                      <a:pt x="365" y="383"/>
                    </a:cubicBezTo>
                    <a:cubicBezTo>
                      <a:pt x="365" y="406"/>
                      <a:pt x="365" y="406"/>
                      <a:pt x="365" y="406"/>
                    </a:cubicBezTo>
                    <a:cubicBezTo>
                      <a:pt x="365" y="422"/>
                      <a:pt x="365" y="422"/>
                      <a:pt x="365" y="422"/>
                    </a:cubicBezTo>
                    <a:cubicBezTo>
                      <a:pt x="442" y="422"/>
                      <a:pt x="442" y="422"/>
                      <a:pt x="442" y="422"/>
                    </a:cubicBezTo>
                    <a:cubicBezTo>
                      <a:pt x="470" y="461"/>
                      <a:pt x="470" y="461"/>
                      <a:pt x="470" y="461"/>
                    </a:cubicBezTo>
                    <a:cubicBezTo>
                      <a:pt x="130" y="461"/>
                      <a:pt x="130" y="461"/>
                      <a:pt x="130" y="461"/>
                    </a:cubicBezTo>
                    <a:cubicBezTo>
                      <a:pt x="158" y="422"/>
                      <a:pt x="158" y="422"/>
                      <a:pt x="158" y="422"/>
                    </a:cubicBezTo>
                    <a:cubicBezTo>
                      <a:pt x="232" y="422"/>
                      <a:pt x="232" y="422"/>
                      <a:pt x="232" y="422"/>
                    </a:cubicBezTo>
                    <a:cubicBezTo>
                      <a:pt x="232" y="406"/>
                      <a:pt x="232" y="406"/>
                      <a:pt x="232" y="406"/>
                    </a:cubicBezTo>
                    <a:cubicBezTo>
                      <a:pt x="232" y="383"/>
                      <a:pt x="232" y="383"/>
                      <a:pt x="232" y="383"/>
                    </a:cubicBezTo>
                    <a:cubicBezTo>
                      <a:pt x="205" y="383"/>
                      <a:pt x="205" y="383"/>
                      <a:pt x="205" y="383"/>
                    </a:cubicBezTo>
                    <a:cubicBezTo>
                      <a:pt x="32" y="383"/>
                      <a:pt x="32" y="383"/>
                      <a:pt x="32" y="383"/>
                    </a:cubicBezTo>
                    <a:cubicBezTo>
                      <a:pt x="14" y="383"/>
                      <a:pt x="0" y="364"/>
                      <a:pt x="0" y="344"/>
                    </a:cubicBezTo>
                    <a:cubicBezTo>
                      <a:pt x="0" y="35"/>
                      <a:pt x="0" y="35"/>
                      <a:pt x="0" y="35"/>
                    </a:cubicBezTo>
                    <a:cubicBezTo>
                      <a:pt x="0" y="16"/>
                      <a:pt x="14" y="0"/>
                      <a:pt x="32" y="0"/>
                    </a:cubicBezTo>
                    <a:close/>
                  </a:path>
                </a:pathLst>
              </a:custGeom>
              <a:grpFill/>
              <a:ln>
                <a:noFill/>
              </a:ln>
            </p:spPr>
            <p:txBody>
              <a:bodyPr vert="horz" wrap="square" lIns="93260" tIns="46630" rIns="93260" bIns="46630" numCol="1" anchor="t" anchorCtr="0" compatLnSpc="1">
                <a:prstTxWarp prst="textNoShape">
                  <a:avLst/>
                </a:prstTxWarp>
              </a:bodyPr>
              <a:lstStyle/>
              <a:p>
                <a:pPr marL="0" marR="0" lvl="0" indent="0" defTabSz="932597" eaLnBrk="1" fontAlgn="auto" latinLnBrk="0" hangingPunct="1">
                  <a:lnSpc>
                    <a:spcPct val="100000"/>
                  </a:lnSpc>
                  <a:spcBef>
                    <a:spcPts val="0"/>
                  </a:spcBef>
                  <a:spcAft>
                    <a:spcPts val="0"/>
                  </a:spcAft>
                  <a:buClrTx/>
                  <a:buSzTx/>
                  <a:buFontTx/>
                  <a:buNone/>
                  <a:tabLst/>
                  <a:defRPr/>
                </a:pPr>
                <a:endParaRPr kumimoji="0" lang="en-US" sz="1428" b="0" i="0" u="none" strike="noStrike" kern="0" cap="none" spc="0" normalizeH="0" baseline="0" noProof="0">
                  <a:ln>
                    <a:noFill/>
                  </a:ln>
                  <a:solidFill>
                    <a:srgbClr val="FFFFFF"/>
                  </a:solidFill>
                  <a:effectLst/>
                  <a:uLnTx/>
                  <a:uFillTx/>
                </a:endParaRPr>
              </a:p>
            </p:txBody>
          </p:sp>
          <p:sp>
            <p:nvSpPr>
              <p:cNvPr id="454" name="Freeform 12"/>
              <p:cNvSpPr>
                <a:spLocks/>
              </p:cNvSpPr>
              <p:nvPr/>
            </p:nvSpPr>
            <p:spPr bwMode="auto">
              <a:xfrm>
                <a:off x="5918200" y="2868613"/>
                <a:ext cx="396875" cy="766763"/>
              </a:xfrm>
              <a:custGeom>
                <a:avLst/>
                <a:gdLst>
                  <a:gd name="T0" fmla="*/ 0 w 250"/>
                  <a:gd name="T1" fmla="*/ 0 h 483"/>
                  <a:gd name="T2" fmla="*/ 250 w 250"/>
                  <a:gd name="T3" fmla="*/ 269 h 483"/>
                  <a:gd name="T4" fmla="*/ 152 w 250"/>
                  <a:gd name="T5" fmla="*/ 295 h 483"/>
                  <a:gd name="T6" fmla="*/ 221 w 250"/>
                  <a:gd name="T7" fmla="*/ 459 h 483"/>
                  <a:gd name="T8" fmla="*/ 162 w 250"/>
                  <a:gd name="T9" fmla="*/ 483 h 483"/>
                  <a:gd name="T10" fmla="*/ 93 w 250"/>
                  <a:gd name="T11" fmla="*/ 316 h 483"/>
                  <a:gd name="T12" fmla="*/ 0 w 250"/>
                  <a:gd name="T13" fmla="*/ 373 h 483"/>
                  <a:gd name="T14" fmla="*/ 0 w 250"/>
                  <a:gd name="T15" fmla="*/ 0 h 483"/>
                  <a:gd name="T16" fmla="*/ 0 w 250"/>
                  <a:gd name="T17" fmla="*/ 0 h 4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50" h="483">
                    <a:moveTo>
                      <a:pt x="0" y="0"/>
                    </a:moveTo>
                    <a:lnTo>
                      <a:pt x="250" y="269"/>
                    </a:lnTo>
                    <a:lnTo>
                      <a:pt x="152" y="295"/>
                    </a:lnTo>
                    <a:lnTo>
                      <a:pt x="221" y="459"/>
                    </a:lnTo>
                    <a:lnTo>
                      <a:pt x="162" y="483"/>
                    </a:lnTo>
                    <a:lnTo>
                      <a:pt x="93" y="316"/>
                    </a:lnTo>
                    <a:lnTo>
                      <a:pt x="0" y="373"/>
                    </a:lnTo>
                    <a:lnTo>
                      <a:pt x="0" y="0"/>
                    </a:lnTo>
                    <a:lnTo>
                      <a:pt x="0" y="0"/>
                    </a:lnTo>
                    <a:close/>
                  </a:path>
                </a:pathLst>
              </a:custGeom>
              <a:grpFill/>
              <a:ln>
                <a:noFill/>
              </a:ln>
            </p:spPr>
            <p:txBody>
              <a:bodyPr vert="horz" wrap="square" lIns="93260" tIns="46630" rIns="93260" bIns="46630" numCol="1" anchor="t" anchorCtr="0" compatLnSpc="1">
                <a:prstTxWarp prst="textNoShape">
                  <a:avLst/>
                </a:prstTxWarp>
              </a:bodyPr>
              <a:lstStyle/>
              <a:p>
                <a:pPr marL="0" marR="0" lvl="0" indent="0" defTabSz="932597" eaLnBrk="1" fontAlgn="auto" latinLnBrk="0" hangingPunct="1">
                  <a:lnSpc>
                    <a:spcPct val="100000"/>
                  </a:lnSpc>
                  <a:spcBef>
                    <a:spcPts val="0"/>
                  </a:spcBef>
                  <a:spcAft>
                    <a:spcPts val="0"/>
                  </a:spcAft>
                  <a:buClrTx/>
                  <a:buSzTx/>
                  <a:buFontTx/>
                  <a:buNone/>
                  <a:tabLst/>
                  <a:defRPr/>
                </a:pPr>
                <a:endParaRPr kumimoji="0" lang="en-US" sz="1428" b="0" i="0" u="none" strike="noStrike" kern="0" cap="none" spc="0" normalizeH="0" baseline="0" noProof="0">
                  <a:ln>
                    <a:noFill/>
                  </a:ln>
                  <a:solidFill>
                    <a:srgbClr val="FFFFFF"/>
                  </a:solidFill>
                  <a:effectLst/>
                  <a:uLnTx/>
                  <a:uFillTx/>
                </a:endParaRPr>
              </a:p>
            </p:txBody>
          </p:sp>
        </p:grpSp>
        <p:sp>
          <p:nvSpPr>
            <p:cNvPr id="470" name="TextBox 469"/>
            <p:cNvSpPr txBox="1"/>
            <p:nvPr/>
          </p:nvSpPr>
          <p:spPr>
            <a:xfrm>
              <a:off x="8484506" y="1668462"/>
              <a:ext cx="1081749" cy="380887"/>
            </a:xfrm>
            <a:prstGeom prst="rect">
              <a:avLst/>
            </a:prstGeom>
            <a:solidFill>
              <a:srgbClr val="009E49"/>
            </a:solidFill>
            <a:ln w="19050">
              <a:solidFill>
                <a:schemeClr val="accent1"/>
              </a:solidFill>
              <a:miter lim="800000"/>
            </a:ln>
          </p:spPr>
          <p:txBody>
            <a:bodyPr wrap="square" lIns="46630" tIns="46630" rIns="46630" bIns="46630" rtlCol="0" anchor="ctr">
              <a:noAutofit/>
            </a:bodyPr>
            <a:lstStyle>
              <a:defPPr>
                <a:defRPr lang="en-US"/>
              </a:defPPr>
              <a:lvl1pPr marR="0" lvl="0" indent="0" algn="ctr" defTabSz="932597" fontAlgn="auto">
                <a:lnSpc>
                  <a:spcPct val="90000"/>
                </a:lnSpc>
                <a:spcBef>
                  <a:spcPts val="0"/>
                </a:spcBef>
                <a:spcAft>
                  <a:spcPts val="612"/>
                </a:spcAft>
                <a:buClrTx/>
                <a:buSzTx/>
                <a:buFontTx/>
                <a:buNone/>
                <a:tabLst/>
                <a:defRPr kumimoji="0" sz="1100" i="0" u="none" strike="noStrike" kern="0" cap="none" spc="0" normalizeH="0" baseline="0">
                  <a:ln>
                    <a:noFill/>
                  </a:ln>
                  <a:solidFill>
                    <a:srgbClr val="FFFFFF"/>
                  </a:solidFill>
                  <a:effectLst/>
                  <a:uLnTx/>
                  <a:uFillTx/>
                </a:defRPr>
              </a:lvl1pPr>
            </a:lstStyle>
            <a:p>
              <a:r>
                <a:rPr lang="en-US" dirty="0"/>
                <a:t>VM</a:t>
              </a:r>
            </a:p>
          </p:txBody>
        </p:sp>
        <p:sp>
          <p:nvSpPr>
            <p:cNvPr id="471" name="TextBox 470"/>
            <p:cNvSpPr txBox="1"/>
            <p:nvPr/>
          </p:nvSpPr>
          <p:spPr>
            <a:xfrm>
              <a:off x="8484506" y="2057246"/>
              <a:ext cx="1081749" cy="640080"/>
            </a:xfrm>
            <a:prstGeom prst="rect">
              <a:avLst/>
            </a:prstGeom>
            <a:noFill/>
            <a:ln w="19050">
              <a:solidFill>
                <a:schemeClr val="accent1"/>
              </a:solidFill>
              <a:miter lim="800000"/>
            </a:ln>
          </p:spPr>
          <p:txBody>
            <a:bodyPr wrap="square" lIns="46630" tIns="46630" rIns="46630" bIns="46630" rtlCol="0" anchor="ctr">
              <a:noAutofit/>
            </a:bodyPr>
            <a:lstStyle/>
            <a:p>
              <a:pPr marL="0" marR="0" lvl="0" indent="0" algn="ctr" defTabSz="932597" eaLnBrk="1" fontAlgn="auto" latinLnBrk="0" hangingPunct="1">
                <a:lnSpc>
                  <a:spcPct val="90000"/>
                </a:lnSpc>
                <a:spcBef>
                  <a:spcPts val="0"/>
                </a:spcBef>
                <a:spcAft>
                  <a:spcPts val="612"/>
                </a:spcAft>
                <a:buClrTx/>
                <a:buSzTx/>
                <a:buFontTx/>
                <a:buNone/>
                <a:tabLst/>
                <a:defRPr/>
              </a:pPr>
              <a:endParaRPr kumimoji="0" lang="en-US" sz="1000" i="0" u="none" strike="noStrike" kern="0" cap="none" spc="0" normalizeH="0" baseline="0" noProof="0" dirty="0">
                <a:ln>
                  <a:noFill/>
                </a:ln>
                <a:solidFill>
                  <a:srgbClr val="FFFFFF"/>
                </a:solidFill>
                <a:effectLst/>
                <a:uLnTx/>
                <a:uFillTx/>
              </a:endParaRPr>
            </a:p>
          </p:txBody>
        </p:sp>
        <p:sp>
          <p:nvSpPr>
            <p:cNvPr id="472" name="TextBox 471"/>
            <p:cNvSpPr txBox="1"/>
            <p:nvPr/>
          </p:nvSpPr>
          <p:spPr>
            <a:xfrm>
              <a:off x="8484506" y="2703541"/>
              <a:ext cx="1081749" cy="640080"/>
            </a:xfrm>
            <a:prstGeom prst="rect">
              <a:avLst/>
            </a:prstGeom>
            <a:noFill/>
            <a:ln w="19050">
              <a:solidFill>
                <a:schemeClr val="accent1"/>
              </a:solidFill>
              <a:miter lim="800000"/>
            </a:ln>
          </p:spPr>
          <p:txBody>
            <a:bodyPr wrap="square" lIns="46630" tIns="46630" rIns="46630" bIns="46630" rtlCol="0" anchor="ctr">
              <a:noAutofit/>
            </a:bodyPr>
            <a:lstStyle/>
            <a:p>
              <a:pPr marL="0" marR="0" lvl="0" indent="0" algn="ctr" defTabSz="932597" eaLnBrk="1" fontAlgn="auto" latinLnBrk="0" hangingPunct="1">
                <a:lnSpc>
                  <a:spcPct val="90000"/>
                </a:lnSpc>
                <a:spcBef>
                  <a:spcPts val="0"/>
                </a:spcBef>
                <a:spcAft>
                  <a:spcPts val="612"/>
                </a:spcAft>
                <a:buClrTx/>
                <a:buSzTx/>
                <a:buFontTx/>
                <a:buNone/>
                <a:tabLst/>
                <a:defRPr/>
              </a:pPr>
              <a:endParaRPr kumimoji="0" lang="en-US" sz="1000" i="0" u="none" strike="noStrike" kern="0" cap="none" spc="0" normalizeH="0" baseline="0" noProof="0" dirty="0">
                <a:ln>
                  <a:noFill/>
                </a:ln>
                <a:solidFill>
                  <a:srgbClr val="FFFFFF"/>
                </a:solidFill>
                <a:effectLst/>
                <a:uLnTx/>
                <a:uFillTx/>
              </a:endParaRPr>
            </a:p>
          </p:txBody>
        </p:sp>
        <p:grpSp>
          <p:nvGrpSpPr>
            <p:cNvPr id="463" name="Group 462"/>
            <p:cNvGrpSpPr/>
            <p:nvPr/>
          </p:nvGrpSpPr>
          <p:grpSpPr>
            <a:xfrm>
              <a:off x="8844680" y="2158457"/>
              <a:ext cx="407330" cy="452365"/>
              <a:chOff x="7434263" y="-2105025"/>
              <a:chExt cx="947737" cy="1052512"/>
            </a:xfrm>
            <a:solidFill>
              <a:srgbClr val="505050"/>
            </a:solidFill>
          </p:grpSpPr>
          <p:sp>
            <p:nvSpPr>
              <p:cNvPr id="467" name="Freeform 5"/>
              <p:cNvSpPr>
                <a:spLocks/>
              </p:cNvSpPr>
              <p:nvPr/>
            </p:nvSpPr>
            <p:spPr bwMode="auto">
              <a:xfrm>
                <a:off x="7434263" y="-1779588"/>
                <a:ext cx="423862" cy="727075"/>
              </a:xfrm>
              <a:custGeom>
                <a:avLst/>
                <a:gdLst>
                  <a:gd name="T0" fmla="*/ 267 w 267"/>
                  <a:gd name="T1" fmla="*/ 153 h 458"/>
                  <a:gd name="T2" fmla="*/ 267 w 267"/>
                  <a:gd name="T3" fmla="*/ 458 h 458"/>
                  <a:gd name="T4" fmla="*/ 0 w 267"/>
                  <a:gd name="T5" fmla="*/ 305 h 458"/>
                  <a:gd name="T6" fmla="*/ 2 w 267"/>
                  <a:gd name="T7" fmla="*/ 0 h 458"/>
                  <a:gd name="T8" fmla="*/ 267 w 267"/>
                  <a:gd name="T9" fmla="*/ 153 h 458"/>
                </a:gdLst>
                <a:ahLst/>
                <a:cxnLst>
                  <a:cxn ang="0">
                    <a:pos x="T0" y="T1"/>
                  </a:cxn>
                  <a:cxn ang="0">
                    <a:pos x="T2" y="T3"/>
                  </a:cxn>
                  <a:cxn ang="0">
                    <a:pos x="T4" y="T5"/>
                  </a:cxn>
                  <a:cxn ang="0">
                    <a:pos x="T6" y="T7"/>
                  </a:cxn>
                  <a:cxn ang="0">
                    <a:pos x="T8" y="T9"/>
                  </a:cxn>
                </a:cxnLst>
                <a:rect l="0" t="0" r="r" b="b"/>
                <a:pathLst>
                  <a:path w="267" h="458">
                    <a:moveTo>
                      <a:pt x="267" y="153"/>
                    </a:moveTo>
                    <a:lnTo>
                      <a:pt x="267" y="458"/>
                    </a:lnTo>
                    <a:lnTo>
                      <a:pt x="0" y="305"/>
                    </a:lnTo>
                    <a:lnTo>
                      <a:pt x="2" y="0"/>
                    </a:lnTo>
                    <a:lnTo>
                      <a:pt x="267" y="15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p>
                <a:pPr marL="0" marR="0" lvl="0" indent="0" defTabSz="932597" eaLnBrk="1" fontAlgn="auto" latinLnBrk="0" hangingPunct="1">
                  <a:lnSpc>
                    <a:spcPct val="100000"/>
                  </a:lnSpc>
                  <a:spcBef>
                    <a:spcPts val="0"/>
                  </a:spcBef>
                  <a:spcAft>
                    <a:spcPts val="0"/>
                  </a:spcAft>
                  <a:buClrTx/>
                  <a:buSzTx/>
                  <a:buFontTx/>
                  <a:buNone/>
                  <a:tabLst/>
                  <a:defRPr/>
                </a:pPr>
                <a:endParaRPr kumimoji="0" lang="en-US" sz="1428" b="0" i="0" u="none" strike="noStrike" kern="0" cap="none" spc="0" normalizeH="0" baseline="0" noProof="0">
                  <a:ln>
                    <a:noFill/>
                  </a:ln>
                  <a:solidFill>
                    <a:srgbClr val="FFFFFF"/>
                  </a:solidFill>
                  <a:effectLst/>
                  <a:uLnTx/>
                  <a:uFillTx/>
                </a:endParaRPr>
              </a:p>
            </p:txBody>
          </p:sp>
          <p:sp>
            <p:nvSpPr>
              <p:cNvPr id="468" name="Freeform 6"/>
              <p:cNvSpPr>
                <a:spLocks/>
              </p:cNvSpPr>
              <p:nvPr/>
            </p:nvSpPr>
            <p:spPr bwMode="auto">
              <a:xfrm>
                <a:off x="7961313" y="-1779588"/>
                <a:ext cx="420687" cy="727075"/>
              </a:xfrm>
              <a:custGeom>
                <a:avLst/>
                <a:gdLst>
                  <a:gd name="T0" fmla="*/ 0 w 265"/>
                  <a:gd name="T1" fmla="*/ 153 h 458"/>
                  <a:gd name="T2" fmla="*/ 0 w 265"/>
                  <a:gd name="T3" fmla="*/ 458 h 458"/>
                  <a:gd name="T4" fmla="*/ 265 w 265"/>
                  <a:gd name="T5" fmla="*/ 305 h 458"/>
                  <a:gd name="T6" fmla="*/ 265 w 265"/>
                  <a:gd name="T7" fmla="*/ 0 h 458"/>
                  <a:gd name="T8" fmla="*/ 0 w 265"/>
                  <a:gd name="T9" fmla="*/ 153 h 458"/>
                </a:gdLst>
                <a:ahLst/>
                <a:cxnLst>
                  <a:cxn ang="0">
                    <a:pos x="T0" y="T1"/>
                  </a:cxn>
                  <a:cxn ang="0">
                    <a:pos x="T2" y="T3"/>
                  </a:cxn>
                  <a:cxn ang="0">
                    <a:pos x="T4" y="T5"/>
                  </a:cxn>
                  <a:cxn ang="0">
                    <a:pos x="T6" y="T7"/>
                  </a:cxn>
                  <a:cxn ang="0">
                    <a:pos x="T8" y="T9"/>
                  </a:cxn>
                </a:cxnLst>
                <a:rect l="0" t="0" r="r" b="b"/>
                <a:pathLst>
                  <a:path w="265" h="458">
                    <a:moveTo>
                      <a:pt x="0" y="153"/>
                    </a:moveTo>
                    <a:lnTo>
                      <a:pt x="0" y="458"/>
                    </a:lnTo>
                    <a:lnTo>
                      <a:pt x="265" y="305"/>
                    </a:lnTo>
                    <a:lnTo>
                      <a:pt x="265" y="0"/>
                    </a:lnTo>
                    <a:lnTo>
                      <a:pt x="0" y="15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p>
                <a:pPr marL="0" marR="0" lvl="0" indent="0" defTabSz="932597" eaLnBrk="1" fontAlgn="auto" latinLnBrk="0" hangingPunct="1">
                  <a:lnSpc>
                    <a:spcPct val="100000"/>
                  </a:lnSpc>
                  <a:spcBef>
                    <a:spcPts val="0"/>
                  </a:spcBef>
                  <a:spcAft>
                    <a:spcPts val="0"/>
                  </a:spcAft>
                  <a:buClrTx/>
                  <a:buSzTx/>
                  <a:buFontTx/>
                  <a:buNone/>
                  <a:tabLst/>
                  <a:defRPr/>
                </a:pPr>
                <a:endParaRPr kumimoji="0" lang="en-US" sz="1428" b="0" i="0" u="none" strike="noStrike" kern="0" cap="none" spc="0" normalizeH="0" baseline="0" noProof="0">
                  <a:ln>
                    <a:noFill/>
                  </a:ln>
                  <a:solidFill>
                    <a:srgbClr val="FFFFFF"/>
                  </a:solidFill>
                  <a:effectLst/>
                  <a:uLnTx/>
                  <a:uFillTx/>
                </a:endParaRPr>
              </a:p>
            </p:txBody>
          </p:sp>
          <p:sp>
            <p:nvSpPr>
              <p:cNvPr id="469" name="Freeform 7"/>
              <p:cNvSpPr>
                <a:spLocks/>
              </p:cNvSpPr>
              <p:nvPr/>
            </p:nvSpPr>
            <p:spPr bwMode="auto">
              <a:xfrm>
                <a:off x="7489825" y="-2105025"/>
                <a:ext cx="838200" cy="476250"/>
              </a:xfrm>
              <a:custGeom>
                <a:avLst/>
                <a:gdLst>
                  <a:gd name="T0" fmla="*/ 266 w 528"/>
                  <a:gd name="T1" fmla="*/ 300 h 300"/>
                  <a:gd name="T2" fmla="*/ 0 w 528"/>
                  <a:gd name="T3" fmla="*/ 148 h 300"/>
                  <a:gd name="T4" fmla="*/ 263 w 528"/>
                  <a:gd name="T5" fmla="*/ 0 h 300"/>
                  <a:gd name="T6" fmla="*/ 528 w 528"/>
                  <a:gd name="T7" fmla="*/ 148 h 300"/>
                  <a:gd name="T8" fmla="*/ 266 w 528"/>
                  <a:gd name="T9" fmla="*/ 300 h 300"/>
                </a:gdLst>
                <a:ahLst/>
                <a:cxnLst>
                  <a:cxn ang="0">
                    <a:pos x="T0" y="T1"/>
                  </a:cxn>
                  <a:cxn ang="0">
                    <a:pos x="T2" y="T3"/>
                  </a:cxn>
                  <a:cxn ang="0">
                    <a:pos x="T4" y="T5"/>
                  </a:cxn>
                  <a:cxn ang="0">
                    <a:pos x="T6" y="T7"/>
                  </a:cxn>
                  <a:cxn ang="0">
                    <a:pos x="T8" y="T9"/>
                  </a:cxn>
                </a:cxnLst>
                <a:rect l="0" t="0" r="r" b="b"/>
                <a:pathLst>
                  <a:path w="528" h="300">
                    <a:moveTo>
                      <a:pt x="266" y="300"/>
                    </a:moveTo>
                    <a:lnTo>
                      <a:pt x="0" y="148"/>
                    </a:lnTo>
                    <a:lnTo>
                      <a:pt x="263" y="0"/>
                    </a:lnTo>
                    <a:lnTo>
                      <a:pt x="528" y="148"/>
                    </a:lnTo>
                    <a:lnTo>
                      <a:pt x="266" y="30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p>
                <a:pPr marL="0" marR="0" lvl="0" indent="0" defTabSz="932597" eaLnBrk="1" fontAlgn="auto" latinLnBrk="0" hangingPunct="1">
                  <a:lnSpc>
                    <a:spcPct val="100000"/>
                  </a:lnSpc>
                  <a:spcBef>
                    <a:spcPts val="0"/>
                  </a:spcBef>
                  <a:spcAft>
                    <a:spcPts val="0"/>
                  </a:spcAft>
                  <a:buClrTx/>
                  <a:buSzTx/>
                  <a:buFontTx/>
                  <a:buNone/>
                  <a:tabLst/>
                  <a:defRPr/>
                </a:pPr>
                <a:endParaRPr kumimoji="0" lang="en-US" sz="1428" b="0" i="0" u="none" strike="noStrike" kern="0" cap="none" spc="0" normalizeH="0" baseline="0" noProof="0">
                  <a:ln>
                    <a:noFill/>
                  </a:ln>
                  <a:solidFill>
                    <a:srgbClr val="FFFFFF"/>
                  </a:solidFill>
                  <a:effectLst/>
                  <a:uLnTx/>
                  <a:uFillTx/>
                </a:endParaRPr>
              </a:p>
            </p:txBody>
          </p:sp>
        </p:grpSp>
        <p:grpSp>
          <p:nvGrpSpPr>
            <p:cNvPr id="464" name="Group 463"/>
            <p:cNvGrpSpPr/>
            <p:nvPr/>
          </p:nvGrpSpPr>
          <p:grpSpPr>
            <a:xfrm>
              <a:off x="8792976" y="2822013"/>
              <a:ext cx="483727" cy="381132"/>
              <a:chOff x="4962525" y="2536825"/>
              <a:chExt cx="2260600" cy="1781175"/>
            </a:xfrm>
            <a:solidFill>
              <a:srgbClr val="505050"/>
            </a:solidFill>
          </p:grpSpPr>
          <p:sp>
            <p:nvSpPr>
              <p:cNvPr id="465" name="Freeform 11"/>
              <p:cNvSpPr>
                <a:spLocks noEditPoints="1"/>
              </p:cNvSpPr>
              <p:nvPr/>
            </p:nvSpPr>
            <p:spPr bwMode="auto">
              <a:xfrm>
                <a:off x="4962525" y="2536825"/>
                <a:ext cx="2260600" cy="1781175"/>
              </a:xfrm>
              <a:custGeom>
                <a:avLst/>
                <a:gdLst>
                  <a:gd name="T0" fmla="*/ 130 w 600"/>
                  <a:gd name="T1" fmla="*/ 461 h 472"/>
                  <a:gd name="T2" fmla="*/ 470 w 600"/>
                  <a:gd name="T3" fmla="*/ 461 h 472"/>
                  <a:gd name="T4" fmla="*/ 470 w 600"/>
                  <a:gd name="T5" fmla="*/ 472 h 472"/>
                  <a:gd name="T6" fmla="*/ 130 w 600"/>
                  <a:gd name="T7" fmla="*/ 472 h 472"/>
                  <a:gd name="T8" fmla="*/ 130 w 600"/>
                  <a:gd name="T9" fmla="*/ 461 h 472"/>
                  <a:gd name="T10" fmla="*/ 32 w 600"/>
                  <a:gd name="T11" fmla="*/ 35 h 472"/>
                  <a:gd name="T12" fmla="*/ 32 w 600"/>
                  <a:gd name="T13" fmla="*/ 345 h 472"/>
                  <a:gd name="T14" fmla="*/ 232 w 600"/>
                  <a:gd name="T15" fmla="*/ 345 h 472"/>
                  <a:gd name="T16" fmla="*/ 365 w 600"/>
                  <a:gd name="T17" fmla="*/ 345 h 472"/>
                  <a:gd name="T18" fmla="*/ 572 w 600"/>
                  <a:gd name="T19" fmla="*/ 345 h 472"/>
                  <a:gd name="T20" fmla="*/ 572 w 600"/>
                  <a:gd name="T21" fmla="*/ 35 h 472"/>
                  <a:gd name="T22" fmla="*/ 32 w 600"/>
                  <a:gd name="T23" fmla="*/ 35 h 472"/>
                  <a:gd name="T24" fmla="*/ 300 w 600"/>
                  <a:gd name="T25" fmla="*/ 8 h 472"/>
                  <a:gd name="T26" fmla="*/ 292 w 600"/>
                  <a:gd name="T27" fmla="*/ 16 h 472"/>
                  <a:gd name="T28" fmla="*/ 300 w 600"/>
                  <a:gd name="T29" fmla="*/ 24 h 472"/>
                  <a:gd name="T30" fmla="*/ 309 w 600"/>
                  <a:gd name="T31" fmla="*/ 16 h 472"/>
                  <a:gd name="T32" fmla="*/ 300 w 600"/>
                  <a:gd name="T33" fmla="*/ 8 h 472"/>
                  <a:gd name="T34" fmla="*/ 32 w 600"/>
                  <a:gd name="T35" fmla="*/ 0 h 472"/>
                  <a:gd name="T36" fmla="*/ 565 w 600"/>
                  <a:gd name="T37" fmla="*/ 0 h 472"/>
                  <a:gd name="T38" fmla="*/ 600 w 600"/>
                  <a:gd name="T39" fmla="*/ 35 h 472"/>
                  <a:gd name="T40" fmla="*/ 600 w 600"/>
                  <a:gd name="T41" fmla="*/ 344 h 472"/>
                  <a:gd name="T42" fmla="*/ 565 w 600"/>
                  <a:gd name="T43" fmla="*/ 383 h 472"/>
                  <a:gd name="T44" fmla="*/ 389 w 600"/>
                  <a:gd name="T45" fmla="*/ 383 h 472"/>
                  <a:gd name="T46" fmla="*/ 365 w 600"/>
                  <a:gd name="T47" fmla="*/ 383 h 472"/>
                  <a:gd name="T48" fmla="*/ 365 w 600"/>
                  <a:gd name="T49" fmla="*/ 406 h 472"/>
                  <a:gd name="T50" fmla="*/ 365 w 600"/>
                  <a:gd name="T51" fmla="*/ 422 h 472"/>
                  <a:gd name="T52" fmla="*/ 442 w 600"/>
                  <a:gd name="T53" fmla="*/ 422 h 472"/>
                  <a:gd name="T54" fmla="*/ 470 w 600"/>
                  <a:gd name="T55" fmla="*/ 461 h 472"/>
                  <a:gd name="T56" fmla="*/ 130 w 600"/>
                  <a:gd name="T57" fmla="*/ 461 h 472"/>
                  <a:gd name="T58" fmla="*/ 158 w 600"/>
                  <a:gd name="T59" fmla="*/ 422 h 472"/>
                  <a:gd name="T60" fmla="*/ 232 w 600"/>
                  <a:gd name="T61" fmla="*/ 422 h 472"/>
                  <a:gd name="T62" fmla="*/ 232 w 600"/>
                  <a:gd name="T63" fmla="*/ 406 h 472"/>
                  <a:gd name="T64" fmla="*/ 232 w 600"/>
                  <a:gd name="T65" fmla="*/ 383 h 472"/>
                  <a:gd name="T66" fmla="*/ 205 w 600"/>
                  <a:gd name="T67" fmla="*/ 383 h 472"/>
                  <a:gd name="T68" fmla="*/ 32 w 600"/>
                  <a:gd name="T69" fmla="*/ 383 h 472"/>
                  <a:gd name="T70" fmla="*/ 0 w 600"/>
                  <a:gd name="T71" fmla="*/ 344 h 472"/>
                  <a:gd name="T72" fmla="*/ 0 w 600"/>
                  <a:gd name="T73" fmla="*/ 35 h 472"/>
                  <a:gd name="T74" fmla="*/ 32 w 600"/>
                  <a:gd name="T75" fmla="*/ 0 h 4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600" h="472">
                    <a:moveTo>
                      <a:pt x="130" y="461"/>
                    </a:moveTo>
                    <a:cubicBezTo>
                      <a:pt x="470" y="461"/>
                      <a:pt x="470" y="461"/>
                      <a:pt x="470" y="461"/>
                    </a:cubicBezTo>
                    <a:cubicBezTo>
                      <a:pt x="470" y="472"/>
                      <a:pt x="470" y="472"/>
                      <a:pt x="470" y="472"/>
                    </a:cubicBezTo>
                    <a:cubicBezTo>
                      <a:pt x="130" y="472"/>
                      <a:pt x="130" y="472"/>
                      <a:pt x="130" y="472"/>
                    </a:cubicBezTo>
                    <a:cubicBezTo>
                      <a:pt x="130" y="461"/>
                      <a:pt x="130" y="461"/>
                      <a:pt x="130" y="461"/>
                    </a:cubicBezTo>
                    <a:close/>
                    <a:moveTo>
                      <a:pt x="32" y="35"/>
                    </a:moveTo>
                    <a:cubicBezTo>
                      <a:pt x="32" y="345"/>
                      <a:pt x="32" y="345"/>
                      <a:pt x="32" y="345"/>
                    </a:cubicBezTo>
                    <a:cubicBezTo>
                      <a:pt x="232" y="345"/>
                      <a:pt x="232" y="345"/>
                      <a:pt x="232" y="345"/>
                    </a:cubicBezTo>
                    <a:cubicBezTo>
                      <a:pt x="365" y="345"/>
                      <a:pt x="365" y="345"/>
                      <a:pt x="365" y="345"/>
                    </a:cubicBezTo>
                    <a:cubicBezTo>
                      <a:pt x="572" y="345"/>
                      <a:pt x="572" y="345"/>
                      <a:pt x="572" y="345"/>
                    </a:cubicBezTo>
                    <a:cubicBezTo>
                      <a:pt x="572" y="35"/>
                      <a:pt x="572" y="35"/>
                      <a:pt x="572" y="35"/>
                    </a:cubicBezTo>
                    <a:cubicBezTo>
                      <a:pt x="32" y="35"/>
                      <a:pt x="32" y="35"/>
                      <a:pt x="32" y="35"/>
                    </a:cubicBezTo>
                    <a:close/>
                    <a:moveTo>
                      <a:pt x="300" y="8"/>
                    </a:moveTo>
                    <a:cubicBezTo>
                      <a:pt x="295" y="8"/>
                      <a:pt x="292" y="12"/>
                      <a:pt x="292" y="16"/>
                    </a:cubicBezTo>
                    <a:cubicBezTo>
                      <a:pt x="292" y="20"/>
                      <a:pt x="295" y="24"/>
                      <a:pt x="300" y="24"/>
                    </a:cubicBezTo>
                    <a:cubicBezTo>
                      <a:pt x="305" y="24"/>
                      <a:pt x="309" y="20"/>
                      <a:pt x="309" y="16"/>
                    </a:cubicBezTo>
                    <a:cubicBezTo>
                      <a:pt x="309" y="12"/>
                      <a:pt x="305" y="8"/>
                      <a:pt x="300" y="8"/>
                    </a:cubicBezTo>
                    <a:close/>
                    <a:moveTo>
                      <a:pt x="32" y="0"/>
                    </a:moveTo>
                    <a:cubicBezTo>
                      <a:pt x="565" y="0"/>
                      <a:pt x="565" y="0"/>
                      <a:pt x="565" y="0"/>
                    </a:cubicBezTo>
                    <a:cubicBezTo>
                      <a:pt x="586" y="0"/>
                      <a:pt x="600" y="16"/>
                      <a:pt x="600" y="35"/>
                    </a:cubicBezTo>
                    <a:cubicBezTo>
                      <a:pt x="600" y="344"/>
                      <a:pt x="600" y="344"/>
                      <a:pt x="600" y="344"/>
                    </a:cubicBezTo>
                    <a:cubicBezTo>
                      <a:pt x="600" y="364"/>
                      <a:pt x="586" y="383"/>
                      <a:pt x="565" y="383"/>
                    </a:cubicBezTo>
                    <a:cubicBezTo>
                      <a:pt x="498" y="383"/>
                      <a:pt x="440" y="383"/>
                      <a:pt x="389" y="383"/>
                    </a:cubicBezTo>
                    <a:cubicBezTo>
                      <a:pt x="365" y="383"/>
                      <a:pt x="365" y="383"/>
                      <a:pt x="365" y="383"/>
                    </a:cubicBezTo>
                    <a:cubicBezTo>
                      <a:pt x="365" y="406"/>
                      <a:pt x="365" y="406"/>
                      <a:pt x="365" y="406"/>
                    </a:cubicBezTo>
                    <a:cubicBezTo>
                      <a:pt x="365" y="422"/>
                      <a:pt x="365" y="422"/>
                      <a:pt x="365" y="422"/>
                    </a:cubicBezTo>
                    <a:cubicBezTo>
                      <a:pt x="442" y="422"/>
                      <a:pt x="442" y="422"/>
                      <a:pt x="442" y="422"/>
                    </a:cubicBezTo>
                    <a:cubicBezTo>
                      <a:pt x="470" y="461"/>
                      <a:pt x="470" y="461"/>
                      <a:pt x="470" y="461"/>
                    </a:cubicBezTo>
                    <a:cubicBezTo>
                      <a:pt x="130" y="461"/>
                      <a:pt x="130" y="461"/>
                      <a:pt x="130" y="461"/>
                    </a:cubicBezTo>
                    <a:cubicBezTo>
                      <a:pt x="158" y="422"/>
                      <a:pt x="158" y="422"/>
                      <a:pt x="158" y="422"/>
                    </a:cubicBezTo>
                    <a:cubicBezTo>
                      <a:pt x="232" y="422"/>
                      <a:pt x="232" y="422"/>
                      <a:pt x="232" y="422"/>
                    </a:cubicBezTo>
                    <a:cubicBezTo>
                      <a:pt x="232" y="406"/>
                      <a:pt x="232" y="406"/>
                      <a:pt x="232" y="406"/>
                    </a:cubicBezTo>
                    <a:cubicBezTo>
                      <a:pt x="232" y="383"/>
                      <a:pt x="232" y="383"/>
                      <a:pt x="232" y="383"/>
                    </a:cubicBezTo>
                    <a:cubicBezTo>
                      <a:pt x="205" y="383"/>
                      <a:pt x="205" y="383"/>
                      <a:pt x="205" y="383"/>
                    </a:cubicBezTo>
                    <a:cubicBezTo>
                      <a:pt x="32" y="383"/>
                      <a:pt x="32" y="383"/>
                      <a:pt x="32" y="383"/>
                    </a:cubicBezTo>
                    <a:cubicBezTo>
                      <a:pt x="14" y="383"/>
                      <a:pt x="0" y="364"/>
                      <a:pt x="0" y="344"/>
                    </a:cubicBezTo>
                    <a:cubicBezTo>
                      <a:pt x="0" y="35"/>
                      <a:pt x="0" y="35"/>
                      <a:pt x="0" y="35"/>
                    </a:cubicBezTo>
                    <a:cubicBezTo>
                      <a:pt x="0" y="16"/>
                      <a:pt x="14" y="0"/>
                      <a:pt x="32" y="0"/>
                    </a:cubicBezTo>
                    <a:close/>
                  </a:path>
                </a:pathLst>
              </a:custGeom>
              <a:grpFill/>
              <a:ln>
                <a:noFill/>
              </a:ln>
            </p:spPr>
            <p:txBody>
              <a:bodyPr vert="horz" wrap="square" lIns="93260" tIns="46630" rIns="93260" bIns="46630" numCol="1" anchor="t" anchorCtr="0" compatLnSpc="1">
                <a:prstTxWarp prst="textNoShape">
                  <a:avLst/>
                </a:prstTxWarp>
              </a:bodyPr>
              <a:lstStyle/>
              <a:p>
                <a:pPr marL="0" marR="0" lvl="0" indent="0" defTabSz="932597" eaLnBrk="1" fontAlgn="auto" latinLnBrk="0" hangingPunct="1">
                  <a:lnSpc>
                    <a:spcPct val="100000"/>
                  </a:lnSpc>
                  <a:spcBef>
                    <a:spcPts val="0"/>
                  </a:spcBef>
                  <a:spcAft>
                    <a:spcPts val="0"/>
                  </a:spcAft>
                  <a:buClrTx/>
                  <a:buSzTx/>
                  <a:buFontTx/>
                  <a:buNone/>
                  <a:tabLst/>
                  <a:defRPr/>
                </a:pPr>
                <a:endParaRPr kumimoji="0" lang="en-US" sz="1428" b="0" i="0" u="none" strike="noStrike" kern="0" cap="none" spc="0" normalizeH="0" baseline="0" noProof="0">
                  <a:ln>
                    <a:noFill/>
                  </a:ln>
                  <a:solidFill>
                    <a:srgbClr val="FFFFFF"/>
                  </a:solidFill>
                  <a:effectLst/>
                  <a:uLnTx/>
                  <a:uFillTx/>
                </a:endParaRPr>
              </a:p>
            </p:txBody>
          </p:sp>
          <p:sp>
            <p:nvSpPr>
              <p:cNvPr id="466" name="Freeform 12"/>
              <p:cNvSpPr>
                <a:spLocks/>
              </p:cNvSpPr>
              <p:nvPr/>
            </p:nvSpPr>
            <p:spPr bwMode="auto">
              <a:xfrm>
                <a:off x="5918200" y="2868613"/>
                <a:ext cx="396875" cy="766763"/>
              </a:xfrm>
              <a:custGeom>
                <a:avLst/>
                <a:gdLst>
                  <a:gd name="T0" fmla="*/ 0 w 250"/>
                  <a:gd name="T1" fmla="*/ 0 h 483"/>
                  <a:gd name="T2" fmla="*/ 250 w 250"/>
                  <a:gd name="T3" fmla="*/ 269 h 483"/>
                  <a:gd name="T4" fmla="*/ 152 w 250"/>
                  <a:gd name="T5" fmla="*/ 295 h 483"/>
                  <a:gd name="T6" fmla="*/ 221 w 250"/>
                  <a:gd name="T7" fmla="*/ 459 h 483"/>
                  <a:gd name="T8" fmla="*/ 162 w 250"/>
                  <a:gd name="T9" fmla="*/ 483 h 483"/>
                  <a:gd name="T10" fmla="*/ 93 w 250"/>
                  <a:gd name="T11" fmla="*/ 316 h 483"/>
                  <a:gd name="T12" fmla="*/ 0 w 250"/>
                  <a:gd name="T13" fmla="*/ 373 h 483"/>
                  <a:gd name="T14" fmla="*/ 0 w 250"/>
                  <a:gd name="T15" fmla="*/ 0 h 483"/>
                  <a:gd name="T16" fmla="*/ 0 w 250"/>
                  <a:gd name="T17" fmla="*/ 0 h 4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50" h="483">
                    <a:moveTo>
                      <a:pt x="0" y="0"/>
                    </a:moveTo>
                    <a:lnTo>
                      <a:pt x="250" y="269"/>
                    </a:lnTo>
                    <a:lnTo>
                      <a:pt x="152" y="295"/>
                    </a:lnTo>
                    <a:lnTo>
                      <a:pt x="221" y="459"/>
                    </a:lnTo>
                    <a:lnTo>
                      <a:pt x="162" y="483"/>
                    </a:lnTo>
                    <a:lnTo>
                      <a:pt x="93" y="316"/>
                    </a:lnTo>
                    <a:lnTo>
                      <a:pt x="0" y="373"/>
                    </a:lnTo>
                    <a:lnTo>
                      <a:pt x="0" y="0"/>
                    </a:lnTo>
                    <a:lnTo>
                      <a:pt x="0" y="0"/>
                    </a:lnTo>
                    <a:close/>
                  </a:path>
                </a:pathLst>
              </a:custGeom>
              <a:grpFill/>
              <a:ln>
                <a:noFill/>
              </a:ln>
            </p:spPr>
            <p:txBody>
              <a:bodyPr vert="horz" wrap="square" lIns="93260" tIns="46630" rIns="93260" bIns="46630" numCol="1" anchor="t" anchorCtr="0" compatLnSpc="1">
                <a:prstTxWarp prst="textNoShape">
                  <a:avLst/>
                </a:prstTxWarp>
              </a:bodyPr>
              <a:lstStyle/>
              <a:p>
                <a:pPr marL="0" marR="0" lvl="0" indent="0" defTabSz="932597" eaLnBrk="1" fontAlgn="auto" latinLnBrk="0" hangingPunct="1">
                  <a:lnSpc>
                    <a:spcPct val="100000"/>
                  </a:lnSpc>
                  <a:spcBef>
                    <a:spcPts val="0"/>
                  </a:spcBef>
                  <a:spcAft>
                    <a:spcPts val="0"/>
                  </a:spcAft>
                  <a:buClrTx/>
                  <a:buSzTx/>
                  <a:buFontTx/>
                  <a:buNone/>
                  <a:tabLst/>
                  <a:defRPr/>
                </a:pPr>
                <a:endParaRPr kumimoji="0" lang="en-US" sz="1428" b="0" i="0" u="none" strike="noStrike" kern="0" cap="none" spc="0" normalizeH="0" baseline="0" noProof="0">
                  <a:ln>
                    <a:noFill/>
                  </a:ln>
                  <a:solidFill>
                    <a:srgbClr val="FFFFFF"/>
                  </a:solidFill>
                  <a:effectLst/>
                  <a:uLnTx/>
                  <a:uFillTx/>
                </a:endParaRPr>
              </a:p>
            </p:txBody>
          </p:sp>
        </p:grpSp>
        <p:sp>
          <p:nvSpPr>
            <p:cNvPr id="482" name="TextBox 481"/>
            <p:cNvSpPr txBox="1"/>
            <p:nvPr/>
          </p:nvSpPr>
          <p:spPr>
            <a:xfrm>
              <a:off x="9663215" y="1668462"/>
              <a:ext cx="1081749" cy="380887"/>
            </a:xfrm>
            <a:prstGeom prst="rect">
              <a:avLst/>
            </a:prstGeom>
            <a:solidFill>
              <a:srgbClr val="009E49"/>
            </a:solidFill>
            <a:ln w="19050">
              <a:solidFill>
                <a:schemeClr val="accent1"/>
              </a:solidFill>
              <a:miter lim="800000"/>
            </a:ln>
          </p:spPr>
          <p:txBody>
            <a:bodyPr wrap="square" lIns="46630" tIns="46630" rIns="46630" bIns="46630" rtlCol="0" anchor="ctr">
              <a:noAutofit/>
            </a:bodyPr>
            <a:lstStyle>
              <a:defPPr>
                <a:defRPr lang="en-US"/>
              </a:defPPr>
              <a:lvl1pPr marR="0" lvl="0" indent="0" algn="ctr" defTabSz="932597" fontAlgn="auto">
                <a:lnSpc>
                  <a:spcPct val="90000"/>
                </a:lnSpc>
                <a:spcBef>
                  <a:spcPts val="0"/>
                </a:spcBef>
                <a:spcAft>
                  <a:spcPts val="612"/>
                </a:spcAft>
                <a:buClrTx/>
                <a:buSzTx/>
                <a:buFontTx/>
                <a:buNone/>
                <a:tabLst/>
                <a:defRPr kumimoji="0" sz="1100" i="0" u="none" strike="noStrike" kern="0" cap="none" spc="0" normalizeH="0" baseline="0">
                  <a:ln>
                    <a:noFill/>
                  </a:ln>
                  <a:solidFill>
                    <a:srgbClr val="FFFFFF"/>
                  </a:solidFill>
                  <a:effectLst/>
                  <a:uLnTx/>
                  <a:uFillTx/>
                </a:defRPr>
              </a:lvl1pPr>
            </a:lstStyle>
            <a:p>
              <a:r>
                <a:rPr lang="en-US" dirty="0"/>
                <a:t>VM</a:t>
              </a:r>
            </a:p>
          </p:txBody>
        </p:sp>
        <p:sp>
          <p:nvSpPr>
            <p:cNvPr id="483" name="TextBox 482"/>
            <p:cNvSpPr txBox="1"/>
            <p:nvPr/>
          </p:nvSpPr>
          <p:spPr>
            <a:xfrm>
              <a:off x="9663215" y="2057246"/>
              <a:ext cx="1081749" cy="640080"/>
            </a:xfrm>
            <a:prstGeom prst="rect">
              <a:avLst/>
            </a:prstGeom>
            <a:noFill/>
            <a:ln w="19050">
              <a:solidFill>
                <a:schemeClr val="accent1"/>
              </a:solidFill>
              <a:miter lim="800000"/>
            </a:ln>
          </p:spPr>
          <p:txBody>
            <a:bodyPr wrap="square" lIns="46630" tIns="46630" rIns="46630" bIns="46630" rtlCol="0" anchor="ctr">
              <a:noAutofit/>
            </a:bodyPr>
            <a:lstStyle/>
            <a:p>
              <a:pPr marL="0" marR="0" lvl="0" indent="0" algn="ctr" defTabSz="932597" eaLnBrk="1" fontAlgn="auto" latinLnBrk="0" hangingPunct="1">
                <a:lnSpc>
                  <a:spcPct val="90000"/>
                </a:lnSpc>
                <a:spcBef>
                  <a:spcPts val="0"/>
                </a:spcBef>
                <a:spcAft>
                  <a:spcPts val="612"/>
                </a:spcAft>
                <a:buClrTx/>
                <a:buSzTx/>
                <a:buFontTx/>
                <a:buNone/>
                <a:tabLst/>
                <a:defRPr/>
              </a:pPr>
              <a:endParaRPr kumimoji="0" lang="en-US" sz="1000" i="0" u="none" strike="noStrike" kern="0" cap="none" spc="0" normalizeH="0" baseline="0" noProof="0" dirty="0">
                <a:ln>
                  <a:noFill/>
                </a:ln>
                <a:solidFill>
                  <a:srgbClr val="FFFFFF"/>
                </a:solidFill>
                <a:effectLst/>
                <a:uLnTx/>
                <a:uFillTx/>
              </a:endParaRPr>
            </a:p>
          </p:txBody>
        </p:sp>
        <p:sp>
          <p:nvSpPr>
            <p:cNvPr id="484" name="TextBox 483"/>
            <p:cNvSpPr txBox="1"/>
            <p:nvPr/>
          </p:nvSpPr>
          <p:spPr>
            <a:xfrm>
              <a:off x="9663215" y="2703541"/>
              <a:ext cx="1081749" cy="640080"/>
            </a:xfrm>
            <a:prstGeom prst="rect">
              <a:avLst/>
            </a:prstGeom>
            <a:noFill/>
            <a:ln w="19050">
              <a:solidFill>
                <a:schemeClr val="accent1"/>
              </a:solidFill>
              <a:miter lim="800000"/>
            </a:ln>
          </p:spPr>
          <p:txBody>
            <a:bodyPr wrap="square" lIns="46630" tIns="46630" rIns="46630" bIns="46630" rtlCol="0" anchor="ctr">
              <a:noAutofit/>
            </a:bodyPr>
            <a:lstStyle/>
            <a:p>
              <a:pPr marL="0" marR="0" lvl="0" indent="0" algn="ctr" defTabSz="932597" eaLnBrk="1" fontAlgn="auto" latinLnBrk="0" hangingPunct="1">
                <a:lnSpc>
                  <a:spcPct val="90000"/>
                </a:lnSpc>
                <a:spcBef>
                  <a:spcPts val="0"/>
                </a:spcBef>
                <a:spcAft>
                  <a:spcPts val="612"/>
                </a:spcAft>
                <a:buClrTx/>
                <a:buSzTx/>
                <a:buFontTx/>
                <a:buNone/>
                <a:tabLst/>
                <a:defRPr/>
              </a:pPr>
              <a:endParaRPr kumimoji="0" lang="en-US" sz="1000" i="0" u="none" strike="noStrike" kern="0" cap="none" spc="0" normalizeH="0" baseline="0" noProof="0" dirty="0">
                <a:ln>
                  <a:noFill/>
                </a:ln>
                <a:solidFill>
                  <a:srgbClr val="FFFFFF"/>
                </a:solidFill>
                <a:effectLst/>
                <a:uLnTx/>
                <a:uFillTx/>
              </a:endParaRPr>
            </a:p>
          </p:txBody>
        </p:sp>
        <p:grpSp>
          <p:nvGrpSpPr>
            <p:cNvPr id="475" name="Group 474"/>
            <p:cNvGrpSpPr/>
            <p:nvPr/>
          </p:nvGrpSpPr>
          <p:grpSpPr>
            <a:xfrm>
              <a:off x="10023389" y="2158457"/>
              <a:ext cx="407330" cy="452365"/>
              <a:chOff x="7434263" y="-2105025"/>
              <a:chExt cx="947737" cy="1052512"/>
            </a:xfrm>
            <a:solidFill>
              <a:srgbClr val="505050"/>
            </a:solidFill>
          </p:grpSpPr>
          <p:sp>
            <p:nvSpPr>
              <p:cNvPr id="479" name="Freeform 5"/>
              <p:cNvSpPr>
                <a:spLocks/>
              </p:cNvSpPr>
              <p:nvPr/>
            </p:nvSpPr>
            <p:spPr bwMode="auto">
              <a:xfrm>
                <a:off x="7434263" y="-1779588"/>
                <a:ext cx="423862" cy="727075"/>
              </a:xfrm>
              <a:custGeom>
                <a:avLst/>
                <a:gdLst>
                  <a:gd name="T0" fmla="*/ 267 w 267"/>
                  <a:gd name="T1" fmla="*/ 153 h 458"/>
                  <a:gd name="T2" fmla="*/ 267 w 267"/>
                  <a:gd name="T3" fmla="*/ 458 h 458"/>
                  <a:gd name="T4" fmla="*/ 0 w 267"/>
                  <a:gd name="T5" fmla="*/ 305 h 458"/>
                  <a:gd name="T6" fmla="*/ 2 w 267"/>
                  <a:gd name="T7" fmla="*/ 0 h 458"/>
                  <a:gd name="T8" fmla="*/ 267 w 267"/>
                  <a:gd name="T9" fmla="*/ 153 h 458"/>
                </a:gdLst>
                <a:ahLst/>
                <a:cxnLst>
                  <a:cxn ang="0">
                    <a:pos x="T0" y="T1"/>
                  </a:cxn>
                  <a:cxn ang="0">
                    <a:pos x="T2" y="T3"/>
                  </a:cxn>
                  <a:cxn ang="0">
                    <a:pos x="T4" y="T5"/>
                  </a:cxn>
                  <a:cxn ang="0">
                    <a:pos x="T6" y="T7"/>
                  </a:cxn>
                  <a:cxn ang="0">
                    <a:pos x="T8" y="T9"/>
                  </a:cxn>
                </a:cxnLst>
                <a:rect l="0" t="0" r="r" b="b"/>
                <a:pathLst>
                  <a:path w="267" h="458">
                    <a:moveTo>
                      <a:pt x="267" y="153"/>
                    </a:moveTo>
                    <a:lnTo>
                      <a:pt x="267" y="458"/>
                    </a:lnTo>
                    <a:lnTo>
                      <a:pt x="0" y="305"/>
                    </a:lnTo>
                    <a:lnTo>
                      <a:pt x="2" y="0"/>
                    </a:lnTo>
                    <a:lnTo>
                      <a:pt x="267" y="15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p>
                <a:pPr marL="0" marR="0" lvl="0" indent="0" defTabSz="932597" eaLnBrk="1" fontAlgn="auto" latinLnBrk="0" hangingPunct="1">
                  <a:lnSpc>
                    <a:spcPct val="100000"/>
                  </a:lnSpc>
                  <a:spcBef>
                    <a:spcPts val="0"/>
                  </a:spcBef>
                  <a:spcAft>
                    <a:spcPts val="0"/>
                  </a:spcAft>
                  <a:buClrTx/>
                  <a:buSzTx/>
                  <a:buFontTx/>
                  <a:buNone/>
                  <a:tabLst/>
                  <a:defRPr/>
                </a:pPr>
                <a:endParaRPr kumimoji="0" lang="en-US" sz="1428" b="0" i="0" u="none" strike="noStrike" kern="0" cap="none" spc="0" normalizeH="0" baseline="0" noProof="0">
                  <a:ln>
                    <a:noFill/>
                  </a:ln>
                  <a:solidFill>
                    <a:srgbClr val="FFFFFF"/>
                  </a:solidFill>
                  <a:effectLst/>
                  <a:uLnTx/>
                  <a:uFillTx/>
                </a:endParaRPr>
              </a:p>
            </p:txBody>
          </p:sp>
          <p:sp>
            <p:nvSpPr>
              <p:cNvPr id="480" name="Freeform 6"/>
              <p:cNvSpPr>
                <a:spLocks/>
              </p:cNvSpPr>
              <p:nvPr/>
            </p:nvSpPr>
            <p:spPr bwMode="auto">
              <a:xfrm>
                <a:off x="7961313" y="-1779588"/>
                <a:ext cx="420687" cy="727075"/>
              </a:xfrm>
              <a:custGeom>
                <a:avLst/>
                <a:gdLst>
                  <a:gd name="T0" fmla="*/ 0 w 265"/>
                  <a:gd name="T1" fmla="*/ 153 h 458"/>
                  <a:gd name="T2" fmla="*/ 0 w 265"/>
                  <a:gd name="T3" fmla="*/ 458 h 458"/>
                  <a:gd name="T4" fmla="*/ 265 w 265"/>
                  <a:gd name="T5" fmla="*/ 305 h 458"/>
                  <a:gd name="T6" fmla="*/ 265 w 265"/>
                  <a:gd name="T7" fmla="*/ 0 h 458"/>
                  <a:gd name="T8" fmla="*/ 0 w 265"/>
                  <a:gd name="T9" fmla="*/ 153 h 458"/>
                </a:gdLst>
                <a:ahLst/>
                <a:cxnLst>
                  <a:cxn ang="0">
                    <a:pos x="T0" y="T1"/>
                  </a:cxn>
                  <a:cxn ang="0">
                    <a:pos x="T2" y="T3"/>
                  </a:cxn>
                  <a:cxn ang="0">
                    <a:pos x="T4" y="T5"/>
                  </a:cxn>
                  <a:cxn ang="0">
                    <a:pos x="T6" y="T7"/>
                  </a:cxn>
                  <a:cxn ang="0">
                    <a:pos x="T8" y="T9"/>
                  </a:cxn>
                </a:cxnLst>
                <a:rect l="0" t="0" r="r" b="b"/>
                <a:pathLst>
                  <a:path w="265" h="458">
                    <a:moveTo>
                      <a:pt x="0" y="153"/>
                    </a:moveTo>
                    <a:lnTo>
                      <a:pt x="0" y="458"/>
                    </a:lnTo>
                    <a:lnTo>
                      <a:pt x="265" y="305"/>
                    </a:lnTo>
                    <a:lnTo>
                      <a:pt x="265" y="0"/>
                    </a:lnTo>
                    <a:lnTo>
                      <a:pt x="0" y="15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p>
                <a:pPr marL="0" marR="0" lvl="0" indent="0" defTabSz="932597" eaLnBrk="1" fontAlgn="auto" latinLnBrk="0" hangingPunct="1">
                  <a:lnSpc>
                    <a:spcPct val="100000"/>
                  </a:lnSpc>
                  <a:spcBef>
                    <a:spcPts val="0"/>
                  </a:spcBef>
                  <a:spcAft>
                    <a:spcPts val="0"/>
                  </a:spcAft>
                  <a:buClrTx/>
                  <a:buSzTx/>
                  <a:buFontTx/>
                  <a:buNone/>
                  <a:tabLst/>
                  <a:defRPr/>
                </a:pPr>
                <a:endParaRPr kumimoji="0" lang="en-US" sz="1428" b="0" i="0" u="none" strike="noStrike" kern="0" cap="none" spc="0" normalizeH="0" baseline="0" noProof="0">
                  <a:ln>
                    <a:noFill/>
                  </a:ln>
                  <a:solidFill>
                    <a:srgbClr val="FFFFFF"/>
                  </a:solidFill>
                  <a:effectLst/>
                  <a:uLnTx/>
                  <a:uFillTx/>
                </a:endParaRPr>
              </a:p>
            </p:txBody>
          </p:sp>
          <p:sp>
            <p:nvSpPr>
              <p:cNvPr id="481" name="Freeform 7"/>
              <p:cNvSpPr>
                <a:spLocks/>
              </p:cNvSpPr>
              <p:nvPr/>
            </p:nvSpPr>
            <p:spPr bwMode="auto">
              <a:xfrm>
                <a:off x="7489825" y="-2105025"/>
                <a:ext cx="838200" cy="476250"/>
              </a:xfrm>
              <a:custGeom>
                <a:avLst/>
                <a:gdLst>
                  <a:gd name="T0" fmla="*/ 266 w 528"/>
                  <a:gd name="T1" fmla="*/ 300 h 300"/>
                  <a:gd name="T2" fmla="*/ 0 w 528"/>
                  <a:gd name="T3" fmla="*/ 148 h 300"/>
                  <a:gd name="T4" fmla="*/ 263 w 528"/>
                  <a:gd name="T5" fmla="*/ 0 h 300"/>
                  <a:gd name="T6" fmla="*/ 528 w 528"/>
                  <a:gd name="T7" fmla="*/ 148 h 300"/>
                  <a:gd name="T8" fmla="*/ 266 w 528"/>
                  <a:gd name="T9" fmla="*/ 300 h 300"/>
                </a:gdLst>
                <a:ahLst/>
                <a:cxnLst>
                  <a:cxn ang="0">
                    <a:pos x="T0" y="T1"/>
                  </a:cxn>
                  <a:cxn ang="0">
                    <a:pos x="T2" y="T3"/>
                  </a:cxn>
                  <a:cxn ang="0">
                    <a:pos x="T4" y="T5"/>
                  </a:cxn>
                  <a:cxn ang="0">
                    <a:pos x="T6" y="T7"/>
                  </a:cxn>
                  <a:cxn ang="0">
                    <a:pos x="T8" y="T9"/>
                  </a:cxn>
                </a:cxnLst>
                <a:rect l="0" t="0" r="r" b="b"/>
                <a:pathLst>
                  <a:path w="528" h="300">
                    <a:moveTo>
                      <a:pt x="266" y="300"/>
                    </a:moveTo>
                    <a:lnTo>
                      <a:pt x="0" y="148"/>
                    </a:lnTo>
                    <a:lnTo>
                      <a:pt x="263" y="0"/>
                    </a:lnTo>
                    <a:lnTo>
                      <a:pt x="528" y="148"/>
                    </a:lnTo>
                    <a:lnTo>
                      <a:pt x="266" y="30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p>
                <a:pPr marL="0" marR="0" lvl="0" indent="0" defTabSz="932597" eaLnBrk="1" fontAlgn="auto" latinLnBrk="0" hangingPunct="1">
                  <a:lnSpc>
                    <a:spcPct val="100000"/>
                  </a:lnSpc>
                  <a:spcBef>
                    <a:spcPts val="0"/>
                  </a:spcBef>
                  <a:spcAft>
                    <a:spcPts val="0"/>
                  </a:spcAft>
                  <a:buClrTx/>
                  <a:buSzTx/>
                  <a:buFontTx/>
                  <a:buNone/>
                  <a:tabLst/>
                  <a:defRPr/>
                </a:pPr>
                <a:endParaRPr kumimoji="0" lang="en-US" sz="1428" b="0" i="0" u="none" strike="noStrike" kern="0" cap="none" spc="0" normalizeH="0" baseline="0" noProof="0">
                  <a:ln>
                    <a:noFill/>
                  </a:ln>
                  <a:solidFill>
                    <a:srgbClr val="FFFFFF"/>
                  </a:solidFill>
                  <a:effectLst/>
                  <a:uLnTx/>
                  <a:uFillTx/>
                </a:endParaRPr>
              </a:p>
            </p:txBody>
          </p:sp>
        </p:grpSp>
        <p:grpSp>
          <p:nvGrpSpPr>
            <p:cNvPr id="476" name="Group 475"/>
            <p:cNvGrpSpPr/>
            <p:nvPr/>
          </p:nvGrpSpPr>
          <p:grpSpPr>
            <a:xfrm>
              <a:off x="9971685" y="2822013"/>
              <a:ext cx="483727" cy="381132"/>
              <a:chOff x="4962525" y="2536825"/>
              <a:chExt cx="2260600" cy="1781175"/>
            </a:xfrm>
            <a:solidFill>
              <a:srgbClr val="505050"/>
            </a:solidFill>
          </p:grpSpPr>
          <p:sp>
            <p:nvSpPr>
              <p:cNvPr id="477" name="Freeform 11"/>
              <p:cNvSpPr>
                <a:spLocks noEditPoints="1"/>
              </p:cNvSpPr>
              <p:nvPr/>
            </p:nvSpPr>
            <p:spPr bwMode="auto">
              <a:xfrm>
                <a:off x="4962525" y="2536825"/>
                <a:ext cx="2260600" cy="1781175"/>
              </a:xfrm>
              <a:custGeom>
                <a:avLst/>
                <a:gdLst>
                  <a:gd name="T0" fmla="*/ 130 w 600"/>
                  <a:gd name="T1" fmla="*/ 461 h 472"/>
                  <a:gd name="T2" fmla="*/ 470 w 600"/>
                  <a:gd name="T3" fmla="*/ 461 h 472"/>
                  <a:gd name="T4" fmla="*/ 470 w 600"/>
                  <a:gd name="T5" fmla="*/ 472 h 472"/>
                  <a:gd name="T6" fmla="*/ 130 w 600"/>
                  <a:gd name="T7" fmla="*/ 472 h 472"/>
                  <a:gd name="T8" fmla="*/ 130 w 600"/>
                  <a:gd name="T9" fmla="*/ 461 h 472"/>
                  <a:gd name="T10" fmla="*/ 32 w 600"/>
                  <a:gd name="T11" fmla="*/ 35 h 472"/>
                  <a:gd name="T12" fmla="*/ 32 w 600"/>
                  <a:gd name="T13" fmla="*/ 345 h 472"/>
                  <a:gd name="T14" fmla="*/ 232 w 600"/>
                  <a:gd name="T15" fmla="*/ 345 h 472"/>
                  <a:gd name="T16" fmla="*/ 365 w 600"/>
                  <a:gd name="T17" fmla="*/ 345 h 472"/>
                  <a:gd name="T18" fmla="*/ 572 w 600"/>
                  <a:gd name="T19" fmla="*/ 345 h 472"/>
                  <a:gd name="T20" fmla="*/ 572 w 600"/>
                  <a:gd name="T21" fmla="*/ 35 h 472"/>
                  <a:gd name="T22" fmla="*/ 32 w 600"/>
                  <a:gd name="T23" fmla="*/ 35 h 472"/>
                  <a:gd name="T24" fmla="*/ 300 w 600"/>
                  <a:gd name="T25" fmla="*/ 8 h 472"/>
                  <a:gd name="T26" fmla="*/ 292 w 600"/>
                  <a:gd name="T27" fmla="*/ 16 h 472"/>
                  <a:gd name="T28" fmla="*/ 300 w 600"/>
                  <a:gd name="T29" fmla="*/ 24 h 472"/>
                  <a:gd name="T30" fmla="*/ 309 w 600"/>
                  <a:gd name="T31" fmla="*/ 16 h 472"/>
                  <a:gd name="T32" fmla="*/ 300 w 600"/>
                  <a:gd name="T33" fmla="*/ 8 h 472"/>
                  <a:gd name="T34" fmla="*/ 32 w 600"/>
                  <a:gd name="T35" fmla="*/ 0 h 472"/>
                  <a:gd name="T36" fmla="*/ 565 w 600"/>
                  <a:gd name="T37" fmla="*/ 0 h 472"/>
                  <a:gd name="T38" fmla="*/ 600 w 600"/>
                  <a:gd name="T39" fmla="*/ 35 h 472"/>
                  <a:gd name="T40" fmla="*/ 600 w 600"/>
                  <a:gd name="T41" fmla="*/ 344 h 472"/>
                  <a:gd name="T42" fmla="*/ 565 w 600"/>
                  <a:gd name="T43" fmla="*/ 383 h 472"/>
                  <a:gd name="T44" fmla="*/ 389 w 600"/>
                  <a:gd name="T45" fmla="*/ 383 h 472"/>
                  <a:gd name="T46" fmla="*/ 365 w 600"/>
                  <a:gd name="T47" fmla="*/ 383 h 472"/>
                  <a:gd name="T48" fmla="*/ 365 w 600"/>
                  <a:gd name="T49" fmla="*/ 406 h 472"/>
                  <a:gd name="T50" fmla="*/ 365 w 600"/>
                  <a:gd name="T51" fmla="*/ 422 h 472"/>
                  <a:gd name="T52" fmla="*/ 442 w 600"/>
                  <a:gd name="T53" fmla="*/ 422 h 472"/>
                  <a:gd name="T54" fmla="*/ 470 w 600"/>
                  <a:gd name="T55" fmla="*/ 461 h 472"/>
                  <a:gd name="T56" fmla="*/ 130 w 600"/>
                  <a:gd name="T57" fmla="*/ 461 h 472"/>
                  <a:gd name="T58" fmla="*/ 158 w 600"/>
                  <a:gd name="T59" fmla="*/ 422 h 472"/>
                  <a:gd name="T60" fmla="*/ 232 w 600"/>
                  <a:gd name="T61" fmla="*/ 422 h 472"/>
                  <a:gd name="T62" fmla="*/ 232 w 600"/>
                  <a:gd name="T63" fmla="*/ 406 h 472"/>
                  <a:gd name="T64" fmla="*/ 232 w 600"/>
                  <a:gd name="T65" fmla="*/ 383 h 472"/>
                  <a:gd name="T66" fmla="*/ 205 w 600"/>
                  <a:gd name="T67" fmla="*/ 383 h 472"/>
                  <a:gd name="T68" fmla="*/ 32 w 600"/>
                  <a:gd name="T69" fmla="*/ 383 h 472"/>
                  <a:gd name="T70" fmla="*/ 0 w 600"/>
                  <a:gd name="T71" fmla="*/ 344 h 472"/>
                  <a:gd name="T72" fmla="*/ 0 w 600"/>
                  <a:gd name="T73" fmla="*/ 35 h 472"/>
                  <a:gd name="T74" fmla="*/ 32 w 600"/>
                  <a:gd name="T75" fmla="*/ 0 h 4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600" h="472">
                    <a:moveTo>
                      <a:pt x="130" y="461"/>
                    </a:moveTo>
                    <a:cubicBezTo>
                      <a:pt x="470" y="461"/>
                      <a:pt x="470" y="461"/>
                      <a:pt x="470" y="461"/>
                    </a:cubicBezTo>
                    <a:cubicBezTo>
                      <a:pt x="470" y="472"/>
                      <a:pt x="470" y="472"/>
                      <a:pt x="470" y="472"/>
                    </a:cubicBezTo>
                    <a:cubicBezTo>
                      <a:pt x="130" y="472"/>
                      <a:pt x="130" y="472"/>
                      <a:pt x="130" y="472"/>
                    </a:cubicBezTo>
                    <a:cubicBezTo>
                      <a:pt x="130" y="461"/>
                      <a:pt x="130" y="461"/>
                      <a:pt x="130" y="461"/>
                    </a:cubicBezTo>
                    <a:close/>
                    <a:moveTo>
                      <a:pt x="32" y="35"/>
                    </a:moveTo>
                    <a:cubicBezTo>
                      <a:pt x="32" y="345"/>
                      <a:pt x="32" y="345"/>
                      <a:pt x="32" y="345"/>
                    </a:cubicBezTo>
                    <a:cubicBezTo>
                      <a:pt x="232" y="345"/>
                      <a:pt x="232" y="345"/>
                      <a:pt x="232" y="345"/>
                    </a:cubicBezTo>
                    <a:cubicBezTo>
                      <a:pt x="365" y="345"/>
                      <a:pt x="365" y="345"/>
                      <a:pt x="365" y="345"/>
                    </a:cubicBezTo>
                    <a:cubicBezTo>
                      <a:pt x="572" y="345"/>
                      <a:pt x="572" y="345"/>
                      <a:pt x="572" y="345"/>
                    </a:cubicBezTo>
                    <a:cubicBezTo>
                      <a:pt x="572" y="35"/>
                      <a:pt x="572" y="35"/>
                      <a:pt x="572" y="35"/>
                    </a:cubicBezTo>
                    <a:cubicBezTo>
                      <a:pt x="32" y="35"/>
                      <a:pt x="32" y="35"/>
                      <a:pt x="32" y="35"/>
                    </a:cubicBezTo>
                    <a:close/>
                    <a:moveTo>
                      <a:pt x="300" y="8"/>
                    </a:moveTo>
                    <a:cubicBezTo>
                      <a:pt x="295" y="8"/>
                      <a:pt x="292" y="12"/>
                      <a:pt x="292" y="16"/>
                    </a:cubicBezTo>
                    <a:cubicBezTo>
                      <a:pt x="292" y="20"/>
                      <a:pt x="295" y="24"/>
                      <a:pt x="300" y="24"/>
                    </a:cubicBezTo>
                    <a:cubicBezTo>
                      <a:pt x="305" y="24"/>
                      <a:pt x="309" y="20"/>
                      <a:pt x="309" y="16"/>
                    </a:cubicBezTo>
                    <a:cubicBezTo>
                      <a:pt x="309" y="12"/>
                      <a:pt x="305" y="8"/>
                      <a:pt x="300" y="8"/>
                    </a:cubicBezTo>
                    <a:close/>
                    <a:moveTo>
                      <a:pt x="32" y="0"/>
                    </a:moveTo>
                    <a:cubicBezTo>
                      <a:pt x="565" y="0"/>
                      <a:pt x="565" y="0"/>
                      <a:pt x="565" y="0"/>
                    </a:cubicBezTo>
                    <a:cubicBezTo>
                      <a:pt x="586" y="0"/>
                      <a:pt x="600" y="16"/>
                      <a:pt x="600" y="35"/>
                    </a:cubicBezTo>
                    <a:cubicBezTo>
                      <a:pt x="600" y="344"/>
                      <a:pt x="600" y="344"/>
                      <a:pt x="600" y="344"/>
                    </a:cubicBezTo>
                    <a:cubicBezTo>
                      <a:pt x="600" y="364"/>
                      <a:pt x="586" y="383"/>
                      <a:pt x="565" y="383"/>
                    </a:cubicBezTo>
                    <a:cubicBezTo>
                      <a:pt x="498" y="383"/>
                      <a:pt x="440" y="383"/>
                      <a:pt x="389" y="383"/>
                    </a:cubicBezTo>
                    <a:cubicBezTo>
                      <a:pt x="365" y="383"/>
                      <a:pt x="365" y="383"/>
                      <a:pt x="365" y="383"/>
                    </a:cubicBezTo>
                    <a:cubicBezTo>
                      <a:pt x="365" y="406"/>
                      <a:pt x="365" y="406"/>
                      <a:pt x="365" y="406"/>
                    </a:cubicBezTo>
                    <a:cubicBezTo>
                      <a:pt x="365" y="422"/>
                      <a:pt x="365" y="422"/>
                      <a:pt x="365" y="422"/>
                    </a:cubicBezTo>
                    <a:cubicBezTo>
                      <a:pt x="442" y="422"/>
                      <a:pt x="442" y="422"/>
                      <a:pt x="442" y="422"/>
                    </a:cubicBezTo>
                    <a:cubicBezTo>
                      <a:pt x="470" y="461"/>
                      <a:pt x="470" y="461"/>
                      <a:pt x="470" y="461"/>
                    </a:cubicBezTo>
                    <a:cubicBezTo>
                      <a:pt x="130" y="461"/>
                      <a:pt x="130" y="461"/>
                      <a:pt x="130" y="461"/>
                    </a:cubicBezTo>
                    <a:cubicBezTo>
                      <a:pt x="158" y="422"/>
                      <a:pt x="158" y="422"/>
                      <a:pt x="158" y="422"/>
                    </a:cubicBezTo>
                    <a:cubicBezTo>
                      <a:pt x="232" y="422"/>
                      <a:pt x="232" y="422"/>
                      <a:pt x="232" y="422"/>
                    </a:cubicBezTo>
                    <a:cubicBezTo>
                      <a:pt x="232" y="406"/>
                      <a:pt x="232" y="406"/>
                      <a:pt x="232" y="406"/>
                    </a:cubicBezTo>
                    <a:cubicBezTo>
                      <a:pt x="232" y="383"/>
                      <a:pt x="232" y="383"/>
                      <a:pt x="232" y="383"/>
                    </a:cubicBezTo>
                    <a:cubicBezTo>
                      <a:pt x="205" y="383"/>
                      <a:pt x="205" y="383"/>
                      <a:pt x="205" y="383"/>
                    </a:cubicBezTo>
                    <a:cubicBezTo>
                      <a:pt x="32" y="383"/>
                      <a:pt x="32" y="383"/>
                      <a:pt x="32" y="383"/>
                    </a:cubicBezTo>
                    <a:cubicBezTo>
                      <a:pt x="14" y="383"/>
                      <a:pt x="0" y="364"/>
                      <a:pt x="0" y="344"/>
                    </a:cubicBezTo>
                    <a:cubicBezTo>
                      <a:pt x="0" y="35"/>
                      <a:pt x="0" y="35"/>
                      <a:pt x="0" y="35"/>
                    </a:cubicBezTo>
                    <a:cubicBezTo>
                      <a:pt x="0" y="16"/>
                      <a:pt x="14" y="0"/>
                      <a:pt x="32" y="0"/>
                    </a:cubicBezTo>
                    <a:close/>
                  </a:path>
                </a:pathLst>
              </a:custGeom>
              <a:grpFill/>
              <a:ln>
                <a:noFill/>
              </a:ln>
            </p:spPr>
            <p:txBody>
              <a:bodyPr vert="horz" wrap="square" lIns="93260" tIns="46630" rIns="93260" bIns="46630" numCol="1" anchor="t" anchorCtr="0" compatLnSpc="1">
                <a:prstTxWarp prst="textNoShape">
                  <a:avLst/>
                </a:prstTxWarp>
              </a:bodyPr>
              <a:lstStyle/>
              <a:p>
                <a:pPr marL="0" marR="0" lvl="0" indent="0" defTabSz="932597" eaLnBrk="1" fontAlgn="auto" latinLnBrk="0" hangingPunct="1">
                  <a:lnSpc>
                    <a:spcPct val="100000"/>
                  </a:lnSpc>
                  <a:spcBef>
                    <a:spcPts val="0"/>
                  </a:spcBef>
                  <a:spcAft>
                    <a:spcPts val="0"/>
                  </a:spcAft>
                  <a:buClrTx/>
                  <a:buSzTx/>
                  <a:buFontTx/>
                  <a:buNone/>
                  <a:tabLst/>
                  <a:defRPr/>
                </a:pPr>
                <a:endParaRPr kumimoji="0" lang="en-US" sz="1428" b="0" i="0" u="none" strike="noStrike" kern="0" cap="none" spc="0" normalizeH="0" baseline="0" noProof="0">
                  <a:ln>
                    <a:noFill/>
                  </a:ln>
                  <a:solidFill>
                    <a:srgbClr val="FFFFFF"/>
                  </a:solidFill>
                  <a:effectLst/>
                  <a:uLnTx/>
                  <a:uFillTx/>
                </a:endParaRPr>
              </a:p>
            </p:txBody>
          </p:sp>
          <p:sp>
            <p:nvSpPr>
              <p:cNvPr id="478" name="Freeform 12"/>
              <p:cNvSpPr>
                <a:spLocks/>
              </p:cNvSpPr>
              <p:nvPr/>
            </p:nvSpPr>
            <p:spPr bwMode="auto">
              <a:xfrm>
                <a:off x="5918200" y="2868613"/>
                <a:ext cx="396875" cy="766763"/>
              </a:xfrm>
              <a:custGeom>
                <a:avLst/>
                <a:gdLst>
                  <a:gd name="T0" fmla="*/ 0 w 250"/>
                  <a:gd name="T1" fmla="*/ 0 h 483"/>
                  <a:gd name="T2" fmla="*/ 250 w 250"/>
                  <a:gd name="T3" fmla="*/ 269 h 483"/>
                  <a:gd name="T4" fmla="*/ 152 w 250"/>
                  <a:gd name="T5" fmla="*/ 295 h 483"/>
                  <a:gd name="T6" fmla="*/ 221 w 250"/>
                  <a:gd name="T7" fmla="*/ 459 h 483"/>
                  <a:gd name="T8" fmla="*/ 162 w 250"/>
                  <a:gd name="T9" fmla="*/ 483 h 483"/>
                  <a:gd name="T10" fmla="*/ 93 w 250"/>
                  <a:gd name="T11" fmla="*/ 316 h 483"/>
                  <a:gd name="T12" fmla="*/ 0 w 250"/>
                  <a:gd name="T13" fmla="*/ 373 h 483"/>
                  <a:gd name="T14" fmla="*/ 0 w 250"/>
                  <a:gd name="T15" fmla="*/ 0 h 483"/>
                  <a:gd name="T16" fmla="*/ 0 w 250"/>
                  <a:gd name="T17" fmla="*/ 0 h 4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50" h="483">
                    <a:moveTo>
                      <a:pt x="0" y="0"/>
                    </a:moveTo>
                    <a:lnTo>
                      <a:pt x="250" y="269"/>
                    </a:lnTo>
                    <a:lnTo>
                      <a:pt x="152" y="295"/>
                    </a:lnTo>
                    <a:lnTo>
                      <a:pt x="221" y="459"/>
                    </a:lnTo>
                    <a:lnTo>
                      <a:pt x="162" y="483"/>
                    </a:lnTo>
                    <a:lnTo>
                      <a:pt x="93" y="316"/>
                    </a:lnTo>
                    <a:lnTo>
                      <a:pt x="0" y="373"/>
                    </a:lnTo>
                    <a:lnTo>
                      <a:pt x="0" y="0"/>
                    </a:lnTo>
                    <a:lnTo>
                      <a:pt x="0" y="0"/>
                    </a:lnTo>
                    <a:close/>
                  </a:path>
                </a:pathLst>
              </a:custGeom>
              <a:grpFill/>
              <a:ln>
                <a:noFill/>
              </a:ln>
            </p:spPr>
            <p:txBody>
              <a:bodyPr vert="horz" wrap="square" lIns="93260" tIns="46630" rIns="93260" bIns="46630" numCol="1" anchor="t" anchorCtr="0" compatLnSpc="1">
                <a:prstTxWarp prst="textNoShape">
                  <a:avLst/>
                </a:prstTxWarp>
              </a:bodyPr>
              <a:lstStyle/>
              <a:p>
                <a:pPr marL="0" marR="0" lvl="0" indent="0" defTabSz="932597" eaLnBrk="1" fontAlgn="auto" latinLnBrk="0" hangingPunct="1">
                  <a:lnSpc>
                    <a:spcPct val="100000"/>
                  </a:lnSpc>
                  <a:spcBef>
                    <a:spcPts val="0"/>
                  </a:spcBef>
                  <a:spcAft>
                    <a:spcPts val="0"/>
                  </a:spcAft>
                  <a:buClrTx/>
                  <a:buSzTx/>
                  <a:buFontTx/>
                  <a:buNone/>
                  <a:tabLst/>
                  <a:defRPr/>
                </a:pPr>
                <a:endParaRPr kumimoji="0" lang="en-US" sz="1428" b="0" i="0" u="none" strike="noStrike" kern="0" cap="none" spc="0" normalizeH="0" baseline="0" noProof="0">
                  <a:ln>
                    <a:noFill/>
                  </a:ln>
                  <a:solidFill>
                    <a:srgbClr val="FFFFFF"/>
                  </a:solidFill>
                  <a:effectLst/>
                  <a:uLnTx/>
                  <a:uFillTx/>
                </a:endParaRPr>
              </a:p>
            </p:txBody>
          </p:sp>
        </p:grpSp>
        <p:sp>
          <p:nvSpPr>
            <p:cNvPr id="494" name="TextBox 493"/>
            <p:cNvSpPr txBox="1"/>
            <p:nvPr/>
          </p:nvSpPr>
          <p:spPr>
            <a:xfrm>
              <a:off x="10841922" y="1668462"/>
              <a:ext cx="1081749" cy="380887"/>
            </a:xfrm>
            <a:prstGeom prst="rect">
              <a:avLst/>
            </a:prstGeom>
            <a:solidFill>
              <a:srgbClr val="009E49"/>
            </a:solidFill>
            <a:ln w="19050">
              <a:solidFill>
                <a:schemeClr val="accent1"/>
              </a:solidFill>
              <a:miter lim="800000"/>
            </a:ln>
          </p:spPr>
          <p:txBody>
            <a:bodyPr wrap="square" lIns="46630" tIns="46630" rIns="46630" bIns="46630" rtlCol="0" anchor="ctr">
              <a:noAutofit/>
            </a:bodyPr>
            <a:lstStyle>
              <a:defPPr>
                <a:defRPr lang="en-US"/>
              </a:defPPr>
              <a:lvl1pPr marR="0" lvl="0" indent="0" algn="ctr" defTabSz="932597" fontAlgn="auto">
                <a:lnSpc>
                  <a:spcPct val="90000"/>
                </a:lnSpc>
                <a:spcBef>
                  <a:spcPts val="0"/>
                </a:spcBef>
                <a:spcAft>
                  <a:spcPts val="612"/>
                </a:spcAft>
                <a:buClrTx/>
                <a:buSzTx/>
                <a:buFontTx/>
                <a:buNone/>
                <a:tabLst/>
                <a:defRPr kumimoji="0" sz="1100" i="0" u="none" strike="noStrike" kern="0" cap="none" spc="0" normalizeH="0" baseline="0">
                  <a:ln>
                    <a:noFill/>
                  </a:ln>
                  <a:solidFill>
                    <a:srgbClr val="FFFFFF"/>
                  </a:solidFill>
                  <a:effectLst/>
                  <a:uLnTx/>
                  <a:uFillTx/>
                </a:defRPr>
              </a:lvl1pPr>
            </a:lstStyle>
            <a:p>
              <a:r>
                <a:rPr lang="en-US" dirty="0"/>
                <a:t>VM</a:t>
              </a:r>
            </a:p>
          </p:txBody>
        </p:sp>
        <p:sp>
          <p:nvSpPr>
            <p:cNvPr id="495" name="TextBox 494"/>
            <p:cNvSpPr txBox="1"/>
            <p:nvPr/>
          </p:nvSpPr>
          <p:spPr>
            <a:xfrm>
              <a:off x="10841922" y="2057246"/>
              <a:ext cx="1081749" cy="640080"/>
            </a:xfrm>
            <a:prstGeom prst="rect">
              <a:avLst/>
            </a:prstGeom>
            <a:noFill/>
            <a:ln w="19050">
              <a:solidFill>
                <a:schemeClr val="accent1"/>
              </a:solidFill>
              <a:miter lim="800000"/>
            </a:ln>
          </p:spPr>
          <p:txBody>
            <a:bodyPr wrap="square" lIns="46630" tIns="46630" rIns="46630" bIns="46630" rtlCol="0" anchor="ctr">
              <a:noAutofit/>
            </a:bodyPr>
            <a:lstStyle/>
            <a:p>
              <a:pPr marL="0" marR="0" lvl="0" indent="0" algn="ctr" defTabSz="932597" eaLnBrk="1" fontAlgn="auto" latinLnBrk="0" hangingPunct="1">
                <a:lnSpc>
                  <a:spcPct val="90000"/>
                </a:lnSpc>
                <a:spcBef>
                  <a:spcPts val="0"/>
                </a:spcBef>
                <a:spcAft>
                  <a:spcPts val="612"/>
                </a:spcAft>
                <a:buClrTx/>
                <a:buSzTx/>
                <a:buFontTx/>
                <a:buNone/>
                <a:tabLst/>
                <a:defRPr/>
              </a:pPr>
              <a:endParaRPr kumimoji="0" lang="en-US" sz="1000" i="0" u="none" strike="noStrike" kern="0" cap="none" spc="0" normalizeH="0" baseline="0" noProof="0" dirty="0">
                <a:ln>
                  <a:noFill/>
                </a:ln>
                <a:solidFill>
                  <a:srgbClr val="FFFFFF"/>
                </a:solidFill>
                <a:effectLst/>
                <a:uLnTx/>
                <a:uFillTx/>
              </a:endParaRPr>
            </a:p>
          </p:txBody>
        </p:sp>
        <p:sp>
          <p:nvSpPr>
            <p:cNvPr id="496" name="TextBox 495"/>
            <p:cNvSpPr txBox="1"/>
            <p:nvPr/>
          </p:nvSpPr>
          <p:spPr>
            <a:xfrm>
              <a:off x="10841922" y="2703541"/>
              <a:ext cx="1081749" cy="640080"/>
            </a:xfrm>
            <a:prstGeom prst="rect">
              <a:avLst/>
            </a:prstGeom>
            <a:noFill/>
            <a:ln w="19050">
              <a:solidFill>
                <a:schemeClr val="accent1"/>
              </a:solidFill>
              <a:miter lim="800000"/>
            </a:ln>
          </p:spPr>
          <p:txBody>
            <a:bodyPr wrap="square" lIns="46630" tIns="46630" rIns="46630" bIns="46630" rtlCol="0" anchor="ctr">
              <a:noAutofit/>
            </a:bodyPr>
            <a:lstStyle/>
            <a:p>
              <a:pPr marL="0" marR="0" lvl="0" indent="0" algn="ctr" defTabSz="932597" eaLnBrk="1" fontAlgn="auto" latinLnBrk="0" hangingPunct="1">
                <a:lnSpc>
                  <a:spcPct val="90000"/>
                </a:lnSpc>
                <a:spcBef>
                  <a:spcPts val="0"/>
                </a:spcBef>
                <a:spcAft>
                  <a:spcPts val="612"/>
                </a:spcAft>
                <a:buClrTx/>
                <a:buSzTx/>
                <a:buFontTx/>
                <a:buNone/>
                <a:tabLst/>
                <a:defRPr/>
              </a:pPr>
              <a:endParaRPr kumimoji="0" lang="en-US" sz="1000" i="0" u="none" strike="noStrike" kern="0" cap="none" spc="0" normalizeH="0" baseline="0" noProof="0" dirty="0">
                <a:ln>
                  <a:noFill/>
                </a:ln>
                <a:solidFill>
                  <a:srgbClr val="FFFFFF"/>
                </a:solidFill>
                <a:effectLst/>
                <a:uLnTx/>
                <a:uFillTx/>
              </a:endParaRPr>
            </a:p>
          </p:txBody>
        </p:sp>
        <p:grpSp>
          <p:nvGrpSpPr>
            <p:cNvPr id="487" name="Group 486"/>
            <p:cNvGrpSpPr/>
            <p:nvPr/>
          </p:nvGrpSpPr>
          <p:grpSpPr>
            <a:xfrm>
              <a:off x="11202096" y="2158457"/>
              <a:ext cx="407330" cy="452365"/>
              <a:chOff x="7434263" y="-2105025"/>
              <a:chExt cx="947737" cy="1052512"/>
            </a:xfrm>
            <a:solidFill>
              <a:srgbClr val="505050"/>
            </a:solidFill>
          </p:grpSpPr>
          <p:sp>
            <p:nvSpPr>
              <p:cNvPr id="491" name="Freeform 5"/>
              <p:cNvSpPr>
                <a:spLocks/>
              </p:cNvSpPr>
              <p:nvPr/>
            </p:nvSpPr>
            <p:spPr bwMode="auto">
              <a:xfrm>
                <a:off x="7434263" y="-1779588"/>
                <a:ext cx="423862" cy="727075"/>
              </a:xfrm>
              <a:custGeom>
                <a:avLst/>
                <a:gdLst>
                  <a:gd name="T0" fmla="*/ 267 w 267"/>
                  <a:gd name="T1" fmla="*/ 153 h 458"/>
                  <a:gd name="T2" fmla="*/ 267 w 267"/>
                  <a:gd name="T3" fmla="*/ 458 h 458"/>
                  <a:gd name="T4" fmla="*/ 0 w 267"/>
                  <a:gd name="T5" fmla="*/ 305 h 458"/>
                  <a:gd name="T6" fmla="*/ 2 w 267"/>
                  <a:gd name="T7" fmla="*/ 0 h 458"/>
                  <a:gd name="T8" fmla="*/ 267 w 267"/>
                  <a:gd name="T9" fmla="*/ 153 h 458"/>
                </a:gdLst>
                <a:ahLst/>
                <a:cxnLst>
                  <a:cxn ang="0">
                    <a:pos x="T0" y="T1"/>
                  </a:cxn>
                  <a:cxn ang="0">
                    <a:pos x="T2" y="T3"/>
                  </a:cxn>
                  <a:cxn ang="0">
                    <a:pos x="T4" y="T5"/>
                  </a:cxn>
                  <a:cxn ang="0">
                    <a:pos x="T6" y="T7"/>
                  </a:cxn>
                  <a:cxn ang="0">
                    <a:pos x="T8" y="T9"/>
                  </a:cxn>
                </a:cxnLst>
                <a:rect l="0" t="0" r="r" b="b"/>
                <a:pathLst>
                  <a:path w="267" h="458">
                    <a:moveTo>
                      <a:pt x="267" y="153"/>
                    </a:moveTo>
                    <a:lnTo>
                      <a:pt x="267" y="458"/>
                    </a:lnTo>
                    <a:lnTo>
                      <a:pt x="0" y="305"/>
                    </a:lnTo>
                    <a:lnTo>
                      <a:pt x="2" y="0"/>
                    </a:lnTo>
                    <a:lnTo>
                      <a:pt x="267" y="15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p>
                <a:pPr marL="0" marR="0" lvl="0" indent="0" defTabSz="932597" eaLnBrk="1" fontAlgn="auto" latinLnBrk="0" hangingPunct="1">
                  <a:lnSpc>
                    <a:spcPct val="100000"/>
                  </a:lnSpc>
                  <a:spcBef>
                    <a:spcPts val="0"/>
                  </a:spcBef>
                  <a:spcAft>
                    <a:spcPts val="0"/>
                  </a:spcAft>
                  <a:buClrTx/>
                  <a:buSzTx/>
                  <a:buFontTx/>
                  <a:buNone/>
                  <a:tabLst/>
                  <a:defRPr/>
                </a:pPr>
                <a:endParaRPr kumimoji="0" lang="en-US" sz="1428" b="0" i="0" u="none" strike="noStrike" kern="0" cap="none" spc="0" normalizeH="0" baseline="0" noProof="0">
                  <a:ln>
                    <a:noFill/>
                  </a:ln>
                  <a:solidFill>
                    <a:srgbClr val="FFFFFF"/>
                  </a:solidFill>
                  <a:effectLst/>
                  <a:uLnTx/>
                  <a:uFillTx/>
                </a:endParaRPr>
              </a:p>
            </p:txBody>
          </p:sp>
          <p:sp>
            <p:nvSpPr>
              <p:cNvPr id="492" name="Freeform 6"/>
              <p:cNvSpPr>
                <a:spLocks/>
              </p:cNvSpPr>
              <p:nvPr/>
            </p:nvSpPr>
            <p:spPr bwMode="auto">
              <a:xfrm>
                <a:off x="7961313" y="-1779588"/>
                <a:ext cx="420687" cy="727075"/>
              </a:xfrm>
              <a:custGeom>
                <a:avLst/>
                <a:gdLst>
                  <a:gd name="T0" fmla="*/ 0 w 265"/>
                  <a:gd name="T1" fmla="*/ 153 h 458"/>
                  <a:gd name="T2" fmla="*/ 0 w 265"/>
                  <a:gd name="T3" fmla="*/ 458 h 458"/>
                  <a:gd name="T4" fmla="*/ 265 w 265"/>
                  <a:gd name="T5" fmla="*/ 305 h 458"/>
                  <a:gd name="T6" fmla="*/ 265 w 265"/>
                  <a:gd name="T7" fmla="*/ 0 h 458"/>
                  <a:gd name="T8" fmla="*/ 0 w 265"/>
                  <a:gd name="T9" fmla="*/ 153 h 458"/>
                </a:gdLst>
                <a:ahLst/>
                <a:cxnLst>
                  <a:cxn ang="0">
                    <a:pos x="T0" y="T1"/>
                  </a:cxn>
                  <a:cxn ang="0">
                    <a:pos x="T2" y="T3"/>
                  </a:cxn>
                  <a:cxn ang="0">
                    <a:pos x="T4" y="T5"/>
                  </a:cxn>
                  <a:cxn ang="0">
                    <a:pos x="T6" y="T7"/>
                  </a:cxn>
                  <a:cxn ang="0">
                    <a:pos x="T8" y="T9"/>
                  </a:cxn>
                </a:cxnLst>
                <a:rect l="0" t="0" r="r" b="b"/>
                <a:pathLst>
                  <a:path w="265" h="458">
                    <a:moveTo>
                      <a:pt x="0" y="153"/>
                    </a:moveTo>
                    <a:lnTo>
                      <a:pt x="0" y="458"/>
                    </a:lnTo>
                    <a:lnTo>
                      <a:pt x="265" y="305"/>
                    </a:lnTo>
                    <a:lnTo>
                      <a:pt x="265" y="0"/>
                    </a:lnTo>
                    <a:lnTo>
                      <a:pt x="0" y="15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p>
                <a:pPr marL="0" marR="0" lvl="0" indent="0" defTabSz="932597" eaLnBrk="1" fontAlgn="auto" latinLnBrk="0" hangingPunct="1">
                  <a:lnSpc>
                    <a:spcPct val="100000"/>
                  </a:lnSpc>
                  <a:spcBef>
                    <a:spcPts val="0"/>
                  </a:spcBef>
                  <a:spcAft>
                    <a:spcPts val="0"/>
                  </a:spcAft>
                  <a:buClrTx/>
                  <a:buSzTx/>
                  <a:buFontTx/>
                  <a:buNone/>
                  <a:tabLst/>
                  <a:defRPr/>
                </a:pPr>
                <a:endParaRPr kumimoji="0" lang="en-US" sz="1428" b="0" i="0" u="none" strike="noStrike" kern="0" cap="none" spc="0" normalizeH="0" baseline="0" noProof="0">
                  <a:ln>
                    <a:noFill/>
                  </a:ln>
                  <a:solidFill>
                    <a:srgbClr val="FFFFFF"/>
                  </a:solidFill>
                  <a:effectLst/>
                  <a:uLnTx/>
                  <a:uFillTx/>
                </a:endParaRPr>
              </a:p>
            </p:txBody>
          </p:sp>
          <p:sp>
            <p:nvSpPr>
              <p:cNvPr id="493" name="Freeform 7"/>
              <p:cNvSpPr>
                <a:spLocks/>
              </p:cNvSpPr>
              <p:nvPr/>
            </p:nvSpPr>
            <p:spPr bwMode="auto">
              <a:xfrm>
                <a:off x="7489825" y="-2105025"/>
                <a:ext cx="838200" cy="476250"/>
              </a:xfrm>
              <a:custGeom>
                <a:avLst/>
                <a:gdLst>
                  <a:gd name="T0" fmla="*/ 266 w 528"/>
                  <a:gd name="T1" fmla="*/ 300 h 300"/>
                  <a:gd name="T2" fmla="*/ 0 w 528"/>
                  <a:gd name="T3" fmla="*/ 148 h 300"/>
                  <a:gd name="T4" fmla="*/ 263 w 528"/>
                  <a:gd name="T5" fmla="*/ 0 h 300"/>
                  <a:gd name="T6" fmla="*/ 528 w 528"/>
                  <a:gd name="T7" fmla="*/ 148 h 300"/>
                  <a:gd name="T8" fmla="*/ 266 w 528"/>
                  <a:gd name="T9" fmla="*/ 300 h 300"/>
                </a:gdLst>
                <a:ahLst/>
                <a:cxnLst>
                  <a:cxn ang="0">
                    <a:pos x="T0" y="T1"/>
                  </a:cxn>
                  <a:cxn ang="0">
                    <a:pos x="T2" y="T3"/>
                  </a:cxn>
                  <a:cxn ang="0">
                    <a:pos x="T4" y="T5"/>
                  </a:cxn>
                  <a:cxn ang="0">
                    <a:pos x="T6" y="T7"/>
                  </a:cxn>
                  <a:cxn ang="0">
                    <a:pos x="T8" y="T9"/>
                  </a:cxn>
                </a:cxnLst>
                <a:rect l="0" t="0" r="r" b="b"/>
                <a:pathLst>
                  <a:path w="528" h="300">
                    <a:moveTo>
                      <a:pt x="266" y="300"/>
                    </a:moveTo>
                    <a:lnTo>
                      <a:pt x="0" y="148"/>
                    </a:lnTo>
                    <a:lnTo>
                      <a:pt x="263" y="0"/>
                    </a:lnTo>
                    <a:lnTo>
                      <a:pt x="528" y="148"/>
                    </a:lnTo>
                    <a:lnTo>
                      <a:pt x="266" y="30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p>
                <a:pPr marL="0" marR="0" lvl="0" indent="0" defTabSz="932597" eaLnBrk="1" fontAlgn="auto" latinLnBrk="0" hangingPunct="1">
                  <a:lnSpc>
                    <a:spcPct val="100000"/>
                  </a:lnSpc>
                  <a:spcBef>
                    <a:spcPts val="0"/>
                  </a:spcBef>
                  <a:spcAft>
                    <a:spcPts val="0"/>
                  </a:spcAft>
                  <a:buClrTx/>
                  <a:buSzTx/>
                  <a:buFontTx/>
                  <a:buNone/>
                  <a:tabLst/>
                  <a:defRPr/>
                </a:pPr>
                <a:endParaRPr kumimoji="0" lang="en-US" sz="1428" b="0" i="0" u="none" strike="noStrike" kern="0" cap="none" spc="0" normalizeH="0" baseline="0" noProof="0">
                  <a:ln>
                    <a:noFill/>
                  </a:ln>
                  <a:solidFill>
                    <a:srgbClr val="FFFFFF"/>
                  </a:solidFill>
                  <a:effectLst/>
                  <a:uLnTx/>
                  <a:uFillTx/>
                </a:endParaRPr>
              </a:p>
            </p:txBody>
          </p:sp>
        </p:grpSp>
        <p:grpSp>
          <p:nvGrpSpPr>
            <p:cNvPr id="488" name="Group 487"/>
            <p:cNvGrpSpPr/>
            <p:nvPr/>
          </p:nvGrpSpPr>
          <p:grpSpPr>
            <a:xfrm>
              <a:off x="11150392" y="2822013"/>
              <a:ext cx="483727" cy="381132"/>
              <a:chOff x="4962525" y="2536825"/>
              <a:chExt cx="2260600" cy="1781175"/>
            </a:xfrm>
            <a:solidFill>
              <a:srgbClr val="505050"/>
            </a:solidFill>
          </p:grpSpPr>
          <p:sp>
            <p:nvSpPr>
              <p:cNvPr id="489" name="Freeform 11"/>
              <p:cNvSpPr>
                <a:spLocks noEditPoints="1"/>
              </p:cNvSpPr>
              <p:nvPr/>
            </p:nvSpPr>
            <p:spPr bwMode="auto">
              <a:xfrm>
                <a:off x="4962525" y="2536825"/>
                <a:ext cx="2260600" cy="1781175"/>
              </a:xfrm>
              <a:custGeom>
                <a:avLst/>
                <a:gdLst>
                  <a:gd name="T0" fmla="*/ 130 w 600"/>
                  <a:gd name="T1" fmla="*/ 461 h 472"/>
                  <a:gd name="T2" fmla="*/ 470 w 600"/>
                  <a:gd name="T3" fmla="*/ 461 h 472"/>
                  <a:gd name="T4" fmla="*/ 470 w 600"/>
                  <a:gd name="T5" fmla="*/ 472 h 472"/>
                  <a:gd name="T6" fmla="*/ 130 w 600"/>
                  <a:gd name="T7" fmla="*/ 472 h 472"/>
                  <a:gd name="T8" fmla="*/ 130 w 600"/>
                  <a:gd name="T9" fmla="*/ 461 h 472"/>
                  <a:gd name="T10" fmla="*/ 32 w 600"/>
                  <a:gd name="T11" fmla="*/ 35 h 472"/>
                  <a:gd name="T12" fmla="*/ 32 w 600"/>
                  <a:gd name="T13" fmla="*/ 345 h 472"/>
                  <a:gd name="T14" fmla="*/ 232 w 600"/>
                  <a:gd name="T15" fmla="*/ 345 h 472"/>
                  <a:gd name="T16" fmla="*/ 365 w 600"/>
                  <a:gd name="T17" fmla="*/ 345 h 472"/>
                  <a:gd name="T18" fmla="*/ 572 w 600"/>
                  <a:gd name="T19" fmla="*/ 345 h 472"/>
                  <a:gd name="T20" fmla="*/ 572 w 600"/>
                  <a:gd name="T21" fmla="*/ 35 h 472"/>
                  <a:gd name="T22" fmla="*/ 32 w 600"/>
                  <a:gd name="T23" fmla="*/ 35 h 472"/>
                  <a:gd name="T24" fmla="*/ 300 w 600"/>
                  <a:gd name="T25" fmla="*/ 8 h 472"/>
                  <a:gd name="T26" fmla="*/ 292 w 600"/>
                  <a:gd name="T27" fmla="*/ 16 h 472"/>
                  <a:gd name="T28" fmla="*/ 300 w 600"/>
                  <a:gd name="T29" fmla="*/ 24 h 472"/>
                  <a:gd name="T30" fmla="*/ 309 w 600"/>
                  <a:gd name="T31" fmla="*/ 16 h 472"/>
                  <a:gd name="T32" fmla="*/ 300 w 600"/>
                  <a:gd name="T33" fmla="*/ 8 h 472"/>
                  <a:gd name="T34" fmla="*/ 32 w 600"/>
                  <a:gd name="T35" fmla="*/ 0 h 472"/>
                  <a:gd name="T36" fmla="*/ 565 w 600"/>
                  <a:gd name="T37" fmla="*/ 0 h 472"/>
                  <a:gd name="T38" fmla="*/ 600 w 600"/>
                  <a:gd name="T39" fmla="*/ 35 h 472"/>
                  <a:gd name="T40" fmla="*/ 600 w 600"/>
                  <a:gd name="T41" fmla="*/ 344 h 472"/>
                  <a:gd name="T42" fmla="*/ 565 w 600"/>
                  <a:gd name="T43" fmla="*/ 383 h 472"/>
                  <a:gd name="T44" fmla="*/ 389 w 600"/>
                  <a:gd name="T45" fmla="*/ 383 h 472"/>
                  <a:gd name="T46" fmla="*/ 365 w 600"/>
                  <a:gd name="T47" fmla="*/ 383 h 472"/>
                  <a:gd name="T48" fmla="*/ 365 w 600"/>
                  <a:gd name="T49" fmla="*/ 406 h 472"/>
                  <a:gd name="T50" fmla="*/ 365 w 600"/>
                  <a:gd name="T51" fmla="*/ 422 h 472"/>
                  <a:gd name="T52" fmla="*/ 442 w 600"/>
                  <a:gd name="T53" fmla="*/ 422 h 472"/>
                  <a:gd name="T54" fmla="*/ 470 w 600"/>
                  <a:gd name="T55" fmla="*/ 461 h 472"/>
                  <a:gd name="T56" fmla="*/ 130 w 600"/>
                  <a:gd name="T57" fmla="*/ 461 h 472"/>
                  <a:gd name="T58" fmla="*/ 158 w 600"/>
                  <a:gd name="T59" fmla="*/ 422 h 472"/>
                  <a:gd name="T60" fmla="*/ 232 w 600"/>
                  <a:gd name="T61" fmla="*/ 422 h 472"/>
                  <a:gd name="T62" fmla="*/ 232 w 600"/>
                  <a:gd name="T63" fmla="*/ 406 h 472"/>
                  <a:gd name="T64" fmla="*/ 232 w 600"/>
                  <a:gd name="T65" fmla="*/ 383 h 472"/>
                  <a:gd name="T66" fmla="*/ 205 w 600"/>
                  <a:gd name="T67" fmla="*/ 383 h 472"/>
                  <a:gd name="T68" fmla="*/ 32 w 600"/>
                  <a:gd name="T69" fmla="*/ 383 h 472"/>
                  <a:gd name="T70" fmla="*/ 0 w 600"/>
                  <a:gd name="T71" fmla="*/ 344 h 472"/>
                  <a:gd name="T72" fmla="*/ 0 w 600"/>
                  <a:gd name="T73" fmla="*/ 35 h 472"/>
                  <a:gd name="T74" fmla="*/ 32 w 600"/>
                  <a:gd name="T75" fmla="*/ 0 h 4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600" h="472">
                    <a:moveTo>
                      <a:pt x="130" y="461"/>
                    </a:moveTo>
                    <a:cubicBezTo>
                      <a:pt x="470" y="461"/>
                      <a:pt x="470" y="461"/>
                      <a:pt x="470" y="461"/>
                    </a:cubicBezTo>
                    <a:cubicBezTo>
                      <a:pt x="470" y="472"/>
                      <a:pt x="470" y="472"/>
                      <a:pt x="470" y="472"/>
                    </a:cubicBezTo>
                    <a:cubicBezTo>
                      <a:pt x="130" y="472"/>
                      <a:pt x="130" y="472"/>
                      <a:pt x="130" y="472"/>
                    </a:cubicBezTo>
                    <a:cubicBezTo>
                      <a:pt x="130" y="461"/>
                      <a:pt x="130" y="461"/>
                      <a:pt x="130" y="461"/>
                    </a:cubicBezTo>
                    <a:close/>
                    <a:moveTo>
                      <a:pt x="32" y="35"/>
                    </a:moveTo>
                    <a:cubicBezTo>
                      <a:pt x="32" y="345"/>
                      <a:pt x="32" y="345"/>
                      <a:pt x="32" y="345"/>
                    </a:cubicBezTo>
                    <a:cubicBezTo>
                      <a:pt x="232" y="345"/>
                      <a:pt x="232" y="345"/>
                      <a:pt x="232" y="345"/>
                    </a:cubicBezTo>
                    <a:cubicBezTo>
                      <a:pt x="365" y="345"/>
                      <a:pt x="365" y="345"/>
                      <a:pt x="365" y="345"/>
                    </a:cubicBezTo>
                    <a:cubicBezTo>
                      <a:pt x="572" y="345"/>
                      <a:pt x="572" y="345"/>
                      <a:pt x="572" y="345"/>
                    </a:cubicBezTo>
                    <a:cubicBezTo>
                      <a:pt x="572" y="35"/>
                      <a:pt x="572" y="35"/>
                      <a:pt x="572" y="35"/>
                    </a:cubicBezTo>
                    <a:cubicBezTo>
                      <a:pt x="32" y="35"/>
                      <a:pt x="32" y="35"/>
                      <a:pt x="32" y="35"/>
                    </a:cubicBezTo>
                    <a:close/>
                    <a:moveTo>
                      <a:pt x="300" y="8"/>
                    </a:moveTo>
                    <a:cubicBezTo>
                      <a:pt x="295" y="8"/>
                      <a:pt x="292" y="12"/>
                      <a:pt x="292" y="16"/>
                    </a:cubicBezTo>
                    <a:cubicBezTo>
                      <a:pt x="292" y="20"/>
                      <a:pt x="295" y="24"/>
                      <a:pt x="300" y="24"/>
                    </a:cubicBezTo>
                    <a:cubicBezTo>
                      <a:pt x="305" y="24"/>
                      <a:pt x="309" y="20"/>
                      <a:pt x="309" y="16"/>
                    </a:cubicBezTo>
                    <a:cubicBezTo>
                      <a:pt x="309" y="12"/>
                      <a:pt x="305" y="8"/>
                      <a:pt x="300" y="8"/>
                    </a:cubicBezTo>
                    <a:close/>
                    <a:moveTo>
                      <a:pt x="32" y="0"/>
                    </a:moveTo>
                    <a:cubicBezTo>
                      <a:pt x="565" y="0"/>
                      <a:pt x="565" y="0"/>
                      <a:pt x="565" y="0"/>
                    </a:cubicBezTo>
                    <a:cubicBezTo>
                      <a:pt x="586" y="0"/>
                      <a:pt x="600" y="16"/>
                      <a:pt x="600" y="35"/>
                    </a:cubicBezTo>
                    <a:cubicBezTo>
                      <a:pt x="600" y="344"/>
                      <a:pt x="600" y="344"/>
                      <a:pt x="600" y="344"/>
                    </a:cubicBezTo>
                    <a:cubicBezTo>
                      <a:pt x="600" y="364"/>
                      <a:pt x="586" y="383"/>
                      <a:pt x="565" y="383"/>
                    </a:cubicBezTo>
                    <a:cubicBezTo>
                      <a:pt x="498" y="383"/>
                      <a:pt x="440" y="383"/>
                      <a:pt x="389" y="383"/>
                    </a:cubicBezTo>
                    <a:cubicBezTo>
                      <a:pt x="365" y="383"/>
                      <a:pt x="365" y="383"/>
                      <a:pt x="365" y="383"/>
                    </a:cubicBezTo>
                    <a:cubicBezTo>
                      <a:pt x="365" y="406"/>
                      <a:pt x="365" y="406"/>
                      <a:pt x="365" y="406"/>
                    </a:cubicBezTo>
                    <a:cubicBezTo>
                      <a:pt x="365" y="422"/>
                      <a:pt x="365" y="422"/>
                      <a:pt x="365" y="422"/>
                    </a:cubicBezTo>
                    <a:cubicBezTo>
                      <a:pt x="442" y="422"/>
                      <a:pt x="442" y="422"/>
                      <a:pt x="442" y="422"/>
                    </a:cubicBezTo>
                    <a:cubicBezTo>
                      <a:pt x="470" y="461"/>
                      <a:pt x="470" y="461"/>
                      <a:pt x="470" y="461"/>
                    </a:cubicBezTo>
                    <a:cubicBezTo>
                      <a:pt x="130" y="461"/>
                      <a:pt x="130" y="461"/>
                      <a:pt x="130" y="461"/>
                    </a:cubicBezTo>
                    <a:cubicBezTo>
                      <a:pt x="158" y="422"/>
                      <a:pt x="158" y="422"/>
                      <a:pt x="158" y="422"/>
                    </a:cubicBezTo>
                    <a:cubicBezTo>
                      <a:pt x="232" y="422"/>
                      <a:pt x="232" y="422"/>
                      <a:pt x="232" y="422"/>
                    </a:cubicBezTo>
                    <a:cubicBezTo>
                      <a:pt x="232" y="406"/>
                      <a:pt x="232" y="406"/>
                      <a:pt x="232" y="406"/>
                    </a:cubicBezTo>
                    <a:cubicBezTo>
                      <a:pt x="232" y="383"/>
                      <a:pt x="232" y="383"/>
                      <a:pt x="232" y="383"/>
                    </a:cubicBezTo>
                    <a:cubicBezTo>
                      <a:pt x="205" y="383"/>
                      <a:pt x="205" y="383"/>
                      <a:pt x="205" y="383"/>
                    </a:cubicBezTo>
                    <a:cubicBezTo>
                      <a:pt x="32" y="383"/>
                      <a:pt x="32" y="383"/>
                      <a:pt x="32" y="383"/>
                    </a:cubicBezTo>
                    <a:cubicBezTo>
                      <a:pt x="14" y="383"/>
                      <a:pt x="0" y="364"/>
                      <a:pt x="0" y="344"/>
                    </a:cubicBezTo>
                    <a:cubicBezTo>
                      <a:pt x="0" y="35"/>
                      <a:pt x="0" y="35"/>
                      <a:pt x="0" y="35"/>
                    </a:cubicBezTo>
                    <a:cubicBezTo>
                      <a:pt x="0" y="16"/>
                      <a:pt x="14" y="0"/>
                      <a:pt x="32" y="0"/>
                    </a:cubicBezTo>
                    <a:close/>
                  </a:path>
                </a:pathLst>
              </a:custGeom>
              <a:grpFill/>
              <a:ln>
                <a:noFill/>
              </a:ln>
            </p:spPr>
            <p:txBody>
              <a:bodyPr vert="horz" wrap="square" lIns="93260" tIns="46630" rIns="93260" bIns="46630" numCol="1" anchor="t" anchorCtr="0" compatLnSpc="1">
                <a:prstTxWarp prst="textNoShape">
                  <a:avLst/>
                </a:prstTxWarp>
              </a:bodyPr>
              <a:lstStyle/>
              <a:p>
                <a:pPr marL="0" marR="0" lvl="0" indent="0" defTabSz="932597" eaLnBrk="1" fontAlgn="auto" latinLnBrk="0" hangingPunct="1">
                  <a:lnSpc>
                    <a:spcPct val="100000"/>
                  </a:lnSpc>
                  <a:spcBef>
                    <a:spcPts val="0"/>
                  </a:spcBef>
                  <a:spcAft>
                    <a:spcPts val="0"/>
                  </a:spcAft>
                  <a:buClrTx/>
                  <a:buSzTx/>
                  <a:buFontTx/>
                  <a:buNone/>
                  <a:tabLst/>
                  <a:defRPr/>
                </a:pPr>
                <a:endParaRPr kumimoji="0" lang="en-US" sz="1428" b="0" i="0" u="none" strike="noStrike" kern="0" cap="none" spc="0" normalizeH="0" baseline="0" noProof="0">
                  <a:ln>
                    <a:noFill/>
                  </a:ln>
                  <a:solidFill>
                    <a:srgbClr val="FFFFFF"/>
                  </a:solidFill>
                  <a:effectLst/>
                  <a:uLnTx/>
                  <a:uFillTx/>
                </a:endParaRPr>
              </a:p>
            </p:txBody>
          </p:sp>
          <p:sp>
            <p:nvSpPr>
              <p:cNvPr id="490" name="Freeform 12"/>
              <p:cNvSpPr>
                <a:spLocks/>
              </p:cNvSpPr>
              <p:nvPr/>
            </p:nvSpPr>
            <p:spPr bwMode="auto">
              <a:xfrm>
                <a:off x="5918200" y="2868613"/>
                <a:ext cx="396875" cy="766763"/>
              </a:xfrm>
              <a:custGeom>
                <a:avLst/>
                <a:gdLst>
                  <a:gd name="T0" fmla="*/ 0 w 250"/>
                  <a:gd name="T1" fmla="*/ 0 h 483"/>
                  <a:gd name="T2" fmla="*/ 250 w 250"/>
                  <a:gd name="T3" fmla="*/ 269 h 483"/>
                  <a:gd name="T4" fmla="*/ 152 w 250"/>
                  <a:gd name="T5" fmla="*/ 295 h 483"/>
                  <a:gd name="T6" fmla="*/ 221 w 250"/>
                  <a:gd name="T7" fmla="*/ 459 h 483"/>
                  <a:gd name="T8" fmla="*/ 162 w 250"/>
                  <a:gd name="T9" fmla="*/ 483 h 483"/>
                  <a:gd name="T10" fmla="*/ 93 w 250"/>
                  <a:gd name="T11" fmla="*/ 316 h 483"/>
                  <a:gd name="T12" fmla="*/ 0 w 250"/>
                  <a:gd name="T13" fmla="*/ 373 h 483"/>
                  <a:gd name="T14" fmla="*/ 0 w 250"/>
                  <a:gd name="T15" fmla="*/ 0 h 483"/>
                  <a:gd name="T16" fmla="*/ 0 w 250"/>
                  <a:gd name="T17" fmla="*/ 0 h 4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50" h="483">
                    <a:moveTo>
                      <a:pt x="0" y="0"/>
                    </a:moveTo>
                    <a:lnTo>
                      <a:pt x="250" y="269"/>
                    </a:lnTo>
                    <a:lnTo>
                      <a:pt x="152" y="295"/>
                    </a:lnTo>
                    <a:lnTo>
                      <a:pt x="221" y="459"/>
                    </a:lnTo>
                    <a:lnTo>
                      <a:pt x="162" y="483"/>
                    </a:lnTo>
                    <a:lnTo>
                      <a:pt x="93" y="316"/>
                    </a:lnTo>
                    <a:lnTo>
                      <a:pt x="0" y="373"/>
                    </a:lnTo>
                    <a:lnTo>
                      <a:pt x="0" y="0"/>
                    </a:lnTo>
                    <a:lnTo>
                      <a:pt x="0" y="0"/>
                    </a:lnTo>
                    <a:close/>
                  </a:path>
                </a:pathLst>
              </a:custGeom>
              <a:grpFill/>
              <a:ln>
                <a:noFill/>
              </a:ln>
            </p:spPr>
            <p:txBody>
              <a:bodyPr vert="horz" wrap="square" lIns="93260" tIns="46630" rIns="93260" bIns="46630" numCol="1" anchor="t" anchorCtr="0" compatLnSpc="1">
                <a:prstTxWarp prst="textNoShape">
                  <a:avLst/>
                </a:prstTxWarp>
              </a:bodyPr>
              <a:lstStyle/>
              <a:p>
                <a:pPr marL="0" marR="0" lvl="0" indent="0" defTabSz="932597" eaLnBrk="1" fontAlgn="auto" latinLnBrk="0" hangingPunct="1">
                  <a:lnSpc>
                    <a:spcPct val="100000"/>
                  </a:lnSpc>
                  <a:spcBef>
                    <a:spcPts val="0"/>
                  </a:spcBef>
                  <a:spcAft>
                    <a:spcPts val="0"/>
                  </a:spcAft>
                  <a:buClrTx/>
                  <a:buSzTx/>
                  <a:buFontTx/>
                  <a:buNone/>
                  <a:tabLst/>
                  <a:defRPr/>
                </a:pPr>
                <a:endParaRPr kumimoji="0" lang="en-US" sz="1428" b="0" i="0" u="none" strike="noStrike" kern="0" cap="none" spc="0" normalizeH="0" baseline="0" noProof="0">
                  <a:ln>
                    <a:noFill/>
                  </a:ln>
                  <a:solidFill>
                    <a:srgbClr val="FFFFFF"/>
                  </a:solidFill>
                  <a:effectLst/>
                  <a:uLnTx/>
                  <a:uFillTx/>
                </a:endParaRPr>
              </a:p>
            </p:txBody>
          </p:sp>
        </p:grpSp>
      </p:grpSp>
      <p:grpSp>
        <p:nvGrpSpPr>
          <p:cNvPr id="4" name="Group 3"/>
          <p:cNvGrpSpPr/>
          <p:nvPr/>
        </p:nvGrpSpPr>
        <p:grpSpPr>
          <a:xfrm>
            <a:off x="6126884" y="4391770"/>
            <a:ext cx="5796787" cy="1648881"/>
            <a:chOff x="6126884" y="4391770"/>
            <a:chExt cx="5796787" cy="1648881"/>
          </a:xfrm>
        </p:grpSpPr>
        <p:sp>
          <p:nvSpPr>
            <p:cNvPr id="309" name="TextBox 308"/>
            <p:cNvSpPr txBox="1"/>
            <p:nvPr/>
          </p:nvSpPr>
          <p:spPr>
            <a:xfrm>
              <a:off x="6126884" y="4772657"/>
              <a:ext cx="1081749" cy="1267994"/>
            </a:xfrm>
            <a:prstGeom prst="rect">
              <a:avLst/>
            </a:prstGeom>
            <a:noFill/>
            <a:ln w="19050">
              <a:solidFill>
                <a:srgbClr val="505050"/>
              </a:solidFill>
              <a:miter lim="800000"/>
            </a:ln>
          </p:spPr>
          <p:txBody>
            <a:bodyPr wrap="square" lIns="46630" tIns="46630" rIns="46630" bIns="46630" rtlCol="0" anchor="ctr">
              <a:noAutofit/>
            </a:bodyPr>
            <a:lstStyle/>
            <a:p>
              <a:pPr marL="0" marR="0" lvl="0" indent="0" algn="ctr" defTabSz="932597" eaLnBrk="1" fontAlgn="auto" latinLnBrk="0" hangingPunct="1">
                <a:lnSpc>
                  <a:spcPct val="90000"/>
                </a:lnSpc>
                <a:spcBef>
                  <a:spcPts val="0"/>
                </a:spcBef>
                <a:spcAft>
                  <a:spcPts val="612"/>
                </a:spcAft>
                <a:buClrTx/>
                <a:buSzTx/>
                <a:buFontTx/>
                <a:buNone/>
                <a:tabLst/>
                <a:defRPr/>
              </a:pPr>
              <a:endParaRPr kumimoji="0" lang="en-US" sz="1000" i="0" u="none" strike="noStrike" kern="0" cap="none" spc="0" normalizeH="0" baseline="0" noProof="0" dirty="0">
                <a:ln>
                  <a:noFill/>
                </a:ln>
                <a:solidFill>
                  <a:srgbClr val="FFFFFF"/>
                </a:solidFill>
                <a:effectLst/>
                <a:uLnTx/>
                <a:uFillTx/>
              </a:endParaRPr>
            </a:p>
          </p:txBody>
        </p:sp>
        <p:sp>
          <p:nvSpPr>
            <p:cNvPr id="307" name="TextBox 306"/>
            <p:cNvSpPr txBox="1"/>
            <p:nvPr/>
          </p:nvSpPr>
          <p:spPr>
            <a:xfrm>
              <a:off x="6127088" y="4391770"/>
              <a:ext cx="1081749" cy="380887"/>
            </a:xfrm>
            <a:prstGeom prst="rect">
              <a:avLst/>
            </a:prstGeom>
            <a:solidFill>
              <a:srgbClr val="009E49"/>
            </a:solidFill>
            <a:ln w="19050">
              <a:solidFill>
                <a:srgbClr val="505050"/>
              </a:solidFill>
              <a:miter lim="800000"/>
            </a:ln>
          </p:spPr>
          <p:txBody>
            <a:bodyPr wrap="square" lIns="46630" tIns="46630" rIns="46630" bIns="46630" rtlCol="0" anchor="ctr">
              <a:noAutofit/>
            </a:bodyPr>
            <a:lstStyle/>
            <a:p>
              <a:pPr lvl="0" algn="ctr" defTabSz="932597">
                <a:lnSpc>
                  <a:spcPct val="90000"/>
                </a:lnSpc>
                <a:spcAft>
                  <a:spcPts val="612"/>
                </a:spcAft>
                <a:defRPr/>
              </a:pPr>
              <a:r>
                <a:rPr lang="en-US" sz="1100" kern="0" dirty="0">
                  <a:solidFill>
                    <a:srgbClr val="FFFFFF"/>
                  </a:solidFill>
                </a:rPr>
                <a:t>Container</a:t>
              </a:r>
            </a:p>
          </p:txBody>
        </p:sp>
        <p:grpSp>
          <p:nvGrpSpPr>
            <p:cNvPr id="308" name="Group 307"/>
            <p:cNvGrpSpPr/>
            <p:nvPr/>
          </p:nvGrpSpPr>
          <p:grpSpPr>
            <a:xfrm>
              <a:off x="6226683" y="5031267"/>
              <a:ext cx="829754" cy="669787"/>
              <a:chOff x="4406091" y="6049087"/>
              <a:chExt cx="3960813" cy="3197225"/>
            </a:xfrm>
            <a:solidFill>
              <a:srgbClr val="107C10"/>
            </a:solidFill>
          </p:grpSpPr>
          <p:sp>
            <p:nvSpPr>
              <p:cNvPr id="310" name="Freeform 24"/>
              <p:cNvSpPr>
                <a:spLocks noEditPoints="1"/>
              </p:cNvSpPr>
              <p:nvPr/>
            </p:nvSpPr>
            <p:spPr bwMode="auto">
              <a:xfrm>
                <a:off x="4406091" y="6049087"/>
                <a:ext cx="2847975" cy="2813050"/>
              </a:xfrm>
              <a:custGeom>
                <a:avLst/>
                <a:gdLst>
                  <a:gd name="T0" fmla="*/ 744 w 757"/>
                  <a:gd name="T1" fmla="*/ 466 h 748"/>
                  <a:gd name="T2" fmla="*/ 755 w 757"/>
                  <a:gd name="T3" fmla="*/ 399 h 748"/>
                  <a:gd name="T4" fmla="*/ 739 w 757"/>
                  <a:gd name="T5" fmla="*/ 373 h 748"/>
                  <a:gd name="T6" fmla="*/ 644 w 757"/>
                  <a:gd name="T7" fmla="*/ 341 h 748"/>
                  <a:gd name="T8" fmla="*/ 638 w 757"/>
                  <a:gd name="T9" fmla="*/ 309 h 748"/>
                  <a:gd name="T10" fmla="*/ 716 w 757"/>
                  <a:gd name="T11" fmla="*/ 245 h 748"/>
                  <a:gd name="T12" fmla="*/ 721 w 757"/>
                  <a:gd name="T13" fmla="*/ 215 h 748"/>
                  <a:gd name="T14" fmla="*/ 687 w 757"/>
                  <a:gd name="T15" fmla="*/ 157 h 748"/>
                  <a:gd name="T16" fmla="*/ 658 w 757"/>
                  <a:gd name="T17" fmla="*/ 146 h 748"/>
                  <a:gd name="T18" fmla="*/ 565 w 757"/>
                  <a:gd name="T19" fmla="*/ 181 h 748"/>
                  <a:gd name="T20" fmla="*/ 536 w 757"/>
                  <a:gd name="T21" fmla="*/ 157 h 748"/>
                  <a:gd name="T22" fmla="*/ 556 w 757"/>
                  <a:gd name="T23" fmla="*/ 55 h 748"/>
                  <a:gd name="T24" fmla="*/ 541 w 757"/>
                  <a:gd name="T25" fmla="*/ 28 h 748"/>
                  <a:gd name="T26" fmla="*/ 477 w 757"/>
                  <a:gd name="T27" fmla="*/ 5 h 748"/>
                  <a:gd name="T28" fmla="*/ 449 w 757"/>
                  <a:gd name="T29" fmla="*/ 15 h 748"/>
                  <a:gd name="T30" fmla="*/ 397 w 757"/>
                  <a:gd name="T31" fmla="*/ 106 h 748"/>
                  <a:gd name="T32" fmla="*/ 378 w 757"/>
                  <a:gd name="T33" fmla="*/ 105 h 748"/>
                  <a:gd name="T34" fmla="*/ 362 w 757"/>
                  <a:gd name="T35" fmla="*/ 106 h 748"/>
                  <a:gd name="T36" fmla="*/ 311 w 757"/>
                  <a:gd name="T37" fmla="*/ 15 h 748"/>
                  <a:gd name="T38" fmla="*/ 282 w 757"/>
                  <a:gd name="T39" fmla="*/ 4 h 748"/>
                  <a:gd name="T40" fmla="*/ 218 w 757"/>
                  <a:gd name="T41" fmla="*/ 27 h 748"/>
                  <a:gd name="T42" fmla="*/ 203 w 757"/>
                  <a:gd name="T43" fmla="*/ 54 h 748"/>
                  <a:gd name="T44" fmla="*/ 222 w 757"/>
                  <a:gd name="T45" fmla="*/ 156 h 748"/>
                  <a:gd name="T46" fmla="*/ 192 w 757"/>
                  <a:gd name="T47" fmla="*/ 181 h 748"/>
                  <a:gd name="T48" fmla="*/ 103 w 757"/>
                  <a:gd name="T49" fmla="*/ 145 h 748"/>
                  <a:gd name="T50" fmla="*/ 74 w 757"/>
                  <a:gd name="T51" fmla="*/ 155 h 748"/>
                  <a:gd name="T52" fmla="*/ 39 w 757"/>
                  <a:gd name="T53" fmla="*/ 213 h 748"/>
                  <a:gd name="T54" fmla="*/ 44 w 757"/>
                  <a:gd name="T55" fmla="*/ 243 h 748"/>
                  <a:gd name="T56" fmla="*/ 119 w 757"/>
                  <a:gd name="T57" fmla="*/ 307 h 748"/>
                  <a:gd name="T58" fmla="*/ 113 w 757"/>
                  <a:gd name="T59" fmla="*/ 341 h 748"/>
                  <a:gd name="T60" fmla="*/ 17 w 757"/>
                  <a:gd name="T61" fmla="*/ 373 h 748"/>
                  <a:gd name="T62" fmla="*/ 2 w 757"/>
                  <a:gd name="T63" fmla="*/ 400 h 748"/>
                  <a:gd name="T64" fmla="*/ 13 w 757"/>
                  <a:gd name="T65" fmla="*/ 466 h 748"/>
                  <a:gd name="T66" fmla="*/ 37 w 757"/>
                  <a:gd name="T67" fmla="*/ 486 h 748"/>
                  <a:gd name="T68" fmla="*/ 136 w 757"/>
                  <a:gd name="T69" fmla="*/ 486 h 748"/>
                  <a:gd name="T70" fmla="*/ 154 w 757"/>
                  <a:gd name="T71" fmla="*/ 519 h 748"/>
                  <a:gd name="T72" fmla="*/ 102 w 757"/>
                  <a:gd name="T73" fmla="*/ 604 h 748"/>
                  <a:gd name="T74" fmla="*/ 107 w 757"/>
                  <a:gd name="T75" fmla="*/ 634 h 748"/>
                  <a:gd name="T76" fmla="*/ 158 w 757"/>
                  <a:gd name="T77" fmla="*/ 678 h 748"/>
                  <a:gd name="T78" fmla="*/ 189 w 757"/>
                  <a:gd name="T79" fmla="*/ 679 h 748"/>
                  <a:gd name="T80" fmla="*/ 265 w 757"/>
                  <a:gd name="T81" fmla="*/ 615 h 748"/>
                  <a:gd name="T82" fmla="*/ 303 w 757"/>
                  <a:gd name="T83" fmla="*/ 629 h 748"/>
                  <a:gd name="T84" fmla="*/ 318 w 757"/>
                  <a:gd name="T85" fmla="*/ 729 h 748"/>
                  <a:gd name="T86" fmla="*/ 342 w 757"/>
                  <a:gd name="T87" fmla="*/ 748 h 748"/>
                  <a:gd name="T88" fmla="*/ 409 w 757"/>
                  <a:gd name="T89" fmla="*/ 748 h 748"/>
                  <a:gd name="T90" fmla="*/ 433 w 757"/>
                  <a:gd name="T91" fmla="*/ 729 h 748"/>
                  <a:gd name="T92" fmla="*/ 450 w 757"/>
                  <a:gd name="T93" fmla="*/ 631 h 748"/>
                  <a:gd name="T94" fmla="*/ 489 w 757"/>
                  <a:gd name="T95" fmla="*/ 617 h 748"/>
                  <a:gd name="T96" fmla="*/ 562 w 757"/>
                  <a:gd name="T97" fmla="*/ 680 h 748"/>
                  <a:gd name="T98" fmla="*/ 592 w 757"/>
                  <a:gd name="T99" fmla="*/ 680 h 748"/>
                  <a:gd name="T100" fmla="*/ 644 w 757"/>
                  <a:gd name="T101" fmla="*/ 636 h 748"/>
                  <a:gd name="T102" fmla="*/ 649 w 757"/>
                  <a:gd name="T103" fmla="*/ 606 h 748"/>
                  <a:gd name="T104" fmla="*/ 600 w 757"/>
                  <a:gd name="T105" fmla="*/ 522 h 748"/>
                  <a:gd name="T106" fmla="*/ 621 w 757"/>
                  <a:gd name="T107" fmla="*/ 486 h 748"/>
                  <a:gd name="T108" fmla="*/ 721 w 757"/>
                  <a:gd name="T109" fmla="*/ 486 h 748"/>
                  <a:gd name="T110" fmla="*/ 744 w 757"/>
                  <a:gd name="T111" fmla="*/ 466 h 748"/>
                  <a:gd name="T112" fmla="*/ 528 w 757"/>
                  <a:gd name="T113" fmla="*/ 373 h 748"/>
                  <a:gd name="T114" fmla="*/ 378 w 757"/>
                  <a:gd name="T115" fmla="*/ 522 h 748"/>
                  <a:gd name="T116" fmla="*/ 229 w 757"/>
                  <a:gd name="T117" fmla="*/ 373 h 748"/>
                  <a:gd name="T118" fmla="*/ 378 w 757"/>
                  <a:gd name="T119" fmla="*/ 223 h 748"/>
                  <a:gd name="T120" fmla="*/ 528 w 757"/>
                  <a:gd name="T121" fmla="*/ 373 h 7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757" h="748">
                    <a:moveTo>
                      <a:pt x="744" y="466"/>
                    </a:moveTo>
                    <a:cubicBezTo>
                      <a:pt x="755" y="399"/>
                      <a:pt x="755" y="399"/>
                      <a:pt x="755" y="399"/>
                    </a:cubicBezTo>
                    <a:cubicBezTo>
                      <a:pt x="757" y="388"/>
                      <a:pt x="750" y="377"/>
                      <a:pt x="739" y="373"/>
                    </a:cubicBezTo>
                    <a:cubicBezTo>
                      <a:pt x="644" y="341"/>
                      <a:pt x="644" y="341"/>
                      <a:pt x="644" y="341"/>
                    </a:cubicBezTo>
                    <a:cubicBezTo>
                      <a:pt x="643" y="330"/>
                      <a:pt x="641" y="319"/>
                      <a:pt x="638" y="309"/>
                    </a:cubicBezTo>
                    <a:cubicBezTo>
                      <a:pt x="716" y="245"/>
                      <a:pt x="716" y="245"/>
                      <a:pt x="716" y="245"/>
                    </a:cubicBezTo>
                    <a:cubicBezTo>
                      <a:pt x="725" y="238"/>
                      <a:pt x="727" y="225"/>
                      <a:pt x="721" y="215"/>
                    </a:cubicBezTo>
                    <a:cubicBezTo>
                      <a:pt x="687" y="157"/>
                      <a:pt x="687" y="157"/>
                      <a:pt x="687" y="157"/>
                    </a:cubicBezTo>
                    <a:cubicBezTo>
                      <a:pt x="681" y="147"/>
                      <a:pt x="669" y="142"/>
                      <a:pt x="658" y="146"/>
                    </a:cubicBezTo>
                    <a:cubicBezTo>
                      <a:pt x="565" y="181"/>
                      <a:pt x="565" y="181"/>
                      <a:pt x="565" y="181"/>
                    </a:cubicBezTo>
                    <a:cubicBezTo>
                      <a:pt x="556" y="172"/>
                      <a:pt x="547" y="164"/>
                      <a:pt x="536" y="157"/>
                    </a:cubicBezTo>
                    <a:cubicBezTo>
                      <a:pt x="556" y="55"/>
                      <a:pt x="556" y="55"/>
                      <a:pt x="556" y="55"/>
                    </a:cubicBezTo>
                    <a:cubicBezTo>
                      <a:pt x="558" y="43"/>
                      <a:pt x="552" y="32"/>
                      <a:pt x="541" y="28"/>
                    </a:cubicBezTo>
                    <a:cubicBezTo>
                      <a:pt x="477" y="5"/>
                      <a:pt x="477" y="5"/>
                      <a:pt x="477" y="5"/>
                    </a:cubicBezTo>
                    <a:cubicBezTo>
                      <a:pt x="467" y="1"/>
                      <a:pt x="455" y="5"/>
                      <a:pt x="449" y="15"/>
                    </a:cubicBezTo>
                    <a:cubicBezTo>
                      <a:pt x="397" y="106"/>
                      <a:pt x="397" y="106"/>
                      <a:pt x="397" y="106"/>
                    </a:cubicBezTo>
                    <a:cubicBezTo>
                      <a:pt x="391" y="105"/>
                      <a:pt x="385" y="105"/>
                      <a:pt x="378" y="105"/>
                    </a:cubicBezTo>
                    <a:cubicBezTo>
                      <a:pt x="373" y="105"/>
                      <a:pt x="367" y="105"/>
                      <a:pt x="362" y="106"/>
                    </a:cubicBezTo>
                    <a:cubicBezTo>
                      <a:pt x="311" y="15"/>
                      <a:pt x="311" y="15"/>
                      <a:pt x="311" y="15"/>
                    </a:cubicBezTo>
                    <a:cubicBezTo>
                      <a:pt x="305" y="4"/>
                      <a:pt x="293" y="0"/>
                      <a:pt x="282" y="4"/>
                    </a:cubicBezTo>
                    <a:cubicBezTo>
                      <a:pt x="218" y="27"/>
                      <a:pt x="218" y="27"/>
                      <a:pt x="218" y="27"/>
                    </a:cubicBezTo>
                    <a:cubicBezTo>
                      <a:pt x="208" y="31"/>
                      <a:pt x="201" y="42"/>
                      <a:pt x="203" y="54"/>
                    </a:cubicBezTo>
                    <a:cubicBezTo>
                      <a:pt x="222" y="156"/>
                      <a:pt x="222" y="156"/>
                      <a:pt x="222" y="156"/>
                    </a:cubicBezTo>
                    <a:cubicBezTo>
                      <a:pt x="211" y="163"/>
                      <a:pt x="201" y="172"/>
                      <a:pt x="192" y="181"/>
                    </a:cubicBezTo>
                    <a:cubicBezTo>
                      <a:pt x="103" y="145"/>
                      <a:pt x="103" y="145"/>
                      <a:pt x="103" y="145"/>
                    </a:cubicBezTo>
                    <a:cubicBezTo>
                      <a:pt x="92" y="141"/>
                      <a:pt x="80" y="145"/>
                      <a:pt x="74" y="155"/>
                    </a:cubicBezTo>
                    <a:cubicBezTo>
                      <a:pt x="39" y="213"/>
                      <a:pt x="39" y="213"/>
                      <a:pt x="39" y="213"/>
                    </a:cubicBezTo>
                    <a:cubicBezTo>
                      <a:pt x="33" y="223"/>
                      <a:pt x="35" y="235"/>
                      <a:pt x="44" y="243"/>
                    </a:cubicBezTo>
                    <a:cubicBezTo>
                      <a:pt x="119" y="307"/>
                      <a:pt x="119" y="307"/>
                      <a:pt x="119" y="307"/>
                    </a:cubicBezTo>
                    <a:cubicBezTo>
                      <a:pt x="116" y="318"/>
                      <a:pt x="114" y="329"/>
                      <a:pt x="113" y="341"/>
                    </a:cubicBezTo>
                    <a:cubicBezTo>
                      <a:pt x="17" y="373"/>
                      <a:pt x="17" y="373"/>
                      <a:pt x="17" y="373"/>
                    </a:cubicBezTo>
                    <a:cubicBezTo>
                      <a:pt x="6" y="377"/>
                      <a:pt x="0" y="388"/>
                      <a:pt x="2" y="400"/>
                    </a:cubicBezTo>
                    <a:cubicBezTo>
                      <a:pt x="13" y="466"/>
                      <a:pt x="13" y="466"/>
                      <a:pt x="13" y="466"/>
                    </a:cubicBezTo>
                    <a:cubicBezTo>
                      <a:pt x="15" y="478"/>
                      <a:pt x="25" y="486"/>
                      <a:pt x="37" y="486"/>
                    </a:cubicBezTo>
                    <a:cubicBezTo>
                      <a:pt x="136" y="486"/>
                      <a:pt x="136" y="486"/>
                      <a:pt x="136" y="486"/>
                    </a:cubicBezTo>
                    <a:cubicBezTo>
                      <a:pt x="141" y="498"/>
                      <a:pt x="147" y="509"/>
                      <a:pt x="154" y="519"/>
                    </a:cubicBezTo>
                    <a:cubicBezTo>
                      <a:pt x="102" y="604"/>
                      <a:pt x="102" y="604"/>
                      <a:pt x="102" y="604"/>
                    </a:cubicBezTo>
                    <a:cubicBezTo>
                      <a:pt x="96" y="614"/>
                      <a:pt x="98" y="627"/>
                      <a:pt x="107" y="634"/>
                    </a:cubicBezTo>
                    <a:cubicBezTo>
                      <a:pt x="158" y="678"/>
                      <a:pt x="158" y="678"/>
                      <a:pt x="158" y="678"/>
                    </a:cubicBezTo>
                    <a:cubicBezTo>
                      <a:pt x="167" y="686"/>
                      <a:pt x="180" y="686"/>
                      <a:pt x="189" y="679"/>
                    </a:cubicBezTo>
                    <a:cubicBezTo>
                      <a:pt x="265" y="615"/>
                      <a:pt x="265" y="615"/>
                      <a:pt x="265" y="615"/>
                    </a:cubicBezTo>
                    <a:cubicBezTo>
                      <a:pt x="277" y="621"/>
                      <a:pt x="290" y="626"/>
                      <a:pt x="303" y="629"/>
                    </a:cubicBezTo>
                    <a:cubicBezTo>
                      <a:pt x="318" y="729"/>
                      <a:pt x="318" y="729"/>
                      <a:pt x="318" y="729"/>
                    </a:cubicBezTo>
                    <a:cubicBezTo>
                      <a:pt x="320" y="740"/>
                      <a:pt x="330" y="748"/>
                      <a:pt x="342" y="748"/>
                    </a:cubicBezTo>
                    <a:cubicBezTo>
                      <a:pt x="409" y="748"/>
                      <a:pt x="409" y="748"/>
                      <a:pt x="409" y="748"/>
                    </a:cubicBezTo>
                    <a:cubicBezTo>
                      <a:pt x="421" y="748"/>
                      <a:pt x="431" y="740"/>
                      <a:pt x="433" y="729"/>
                    </a:cubicBezTo>
                    <a:cubicBezTo>
                      <a:pt x="450" y="631"/>
                      <a:pt x="450" y="631"/>
                      <a:pt x="450" y="631"/>
                    </a:cubicBezTo>
                    <a:cubicBezTo>
                      <a:pt x="463" y="627"/>
                      <a:pt x="476" y="622"/>
                      <a:pt x="489" y="617"/>
                    </a:cubicBezTo>
                    <a:cubicBezTo>
                      <a:pt x="562" y="680"/>
                      <a:pt x="562" y="680"/>
                      <a:pt x="562" y="680"/>
                    </a:cubicBezTo>
                    <a:cubicBezTo>
                      <a:pt x="570" y="687"/>
                      <a:pt x="583" y="687"/>
                      <a:pt x="592" y="680"/>
                    </a:cubicBezTo>
                    <a:cubicBezTo>
                      <a:pt x="644" y="636"/>
                      <a:pt x="644" y="636"/>
                      <a:pt x="644" y="636"/>
                    </a:cubicBezTo>
                    <a:cubicBezTo>
                      <a:pt x="653" y="629"/>
                      <a:pt x="655" y="616"/>
                      <a:pt x="649" y="606"/>
                    </a:cubicBezTo>
                    <a:cubicBezTo>
                      <a:pt x="600" y="522"/>
                      <a:pt x="600" y="522"/>
                      <a:pt x="600" y="522"/>
                    </a:cubicBezTo>
                    <a:cubicBezTo>
                      <a:pt x="608" y="511"/>
                      <a:pt x="615" y="499"/>
                      <a:pt x="621" y="486"/>
                    </a:cubicBezTo>
                    <a:cubicBezTo>
                      <a:pt x="721" y="486"/>
                      <a:pt x="721" y="486"/>
                      <a:pt x="721" y="486"/>
                    </a:cubicBezTo>
                    <a:cubicBezTo>
                      <a:pt x="732" y="486"/>
                      <a:pt x="742" y="478"/>
                      <a:pt x="744" y="466"/>
                    </a:cubicBezTo>
                    <a:close/>
                    <a:moveTo>
                      <a:pt x="528" y="373"/>
                    </a:moveTo>
                    <a:cubicBezTo>
                      <a:pt x="528" y="455"/>
                      <a:pt x="461" y="522"/>
                      <a:pt x="378" y="522"/>
                    </a:cubicBezTo>
                    <a:cubicBezTo>
                      <a:pt x="296" y="522"/>
                      <a:pt x="229" y="455"/>
                      <a:pt x="229" y="373"/>
                    </a:cubicBezTo>
                    <a:cubicBezTo>
                      <a:pt x="229" y="290"/>
                      <a:pt x="296" y="223"/>
                      <a:pt x="378" y="223"/>
                    </a:cubicBezTo>
                    <a:cubicBezTo>
                      <a:pt x="461" y="223"/>
                      <a:pt x="528" y="290"/>
                      <a:pt x="528" y="373"/>
                    </a:cubicBezTo>
                    <a:close/>
                  </a:path>
                </a:pathLst>
              </a:custGeom>
              <a:solidFill>
                <a:srgbClr val="5050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p>
                <a:pPr marL="0" marR="0" lvl="0" indent="0" defTabSz="932597" eaLnBrk="1" fontAlgn="auto" latinLnBrk="0" hangingPunct="1">
                  <a:lnSpc>
                    <a:spcPct val="100000"/>
                  </a:lnSpc>
                  <a:spcBef>
                    <a:spcPts val="0"/>
                  </a:spcBef>
                  <a:spcAft>
                    <a:spcPts val="0"/>
                  </a:spcAft>
                  <a:buClrTx/>
                  <a:buSzTx/>
                  <a:buFontTx/>
                  <a:buNone/>
                  <a:tabLst/>
                  <a:defRPr/>
                </a:pPr>
                <a:endParaRPr kumimoji="0" lang="en-US" sz="1836" b="0" i="0" u="none" strike="noStrike" kern="0" cap="none" spc="0" normalizeH="0" baseline="0" noProof="0">
                  <a:ln>
                    <a:noFill/>
                  </a:ln>
                  <a:solidFill>
                    <a:srgbClr val="FFFFFF"/>
                  </a:solidFill>
                  <a:effectLst/>
                  <a:uLnTx/>
                  <a:uFillTx/>
                </a:endParaRPr>
              </a:p>
            </p:txBody>
          </p:sp>
          <p:sp>
            <p:nvSpPr>
              <p:cNvPr id="311" name="Oval 25"/>
              <p:cNvSpPr>
                <a:spLocks noChangeArrowheads="1"/>
              </p:cNvSpPr>
              <p:nvPr/>
            </p:nvSpPr>
            <p:spPr bwMode="auto">
              <a:xfrm>
                <a:off x="5557028" y="7180975"/>
                <a:ext cx="542925" cy="541338"/>
              </a:xfrm>
              <a:prstGeom prst="ellipse">
                <a:avLst/>
              </a:prstGeom>
              <a:solidFill>
                <a:srgbClr val="5050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p>
                <a:pPr marL="0" marR="0" lvl="0" indent="0" defTabSz="932597" eaLnBrk="1" fontAlgn="auto" latinLnBrk="0" hangingPunct="1">
                  <a:lnSpc>
                    <a:spcPct val="100000"/>
                  </a:lnSpc>
                  <a:spcBef>
                    <a:spcPts val="0"/>
                  </a:spcBef>
                  <a:spcAft>
                    <a:spcPts val="0"/>
                  </a:spcAft>
                  <a:buClrTx/>
                  <a:buSzTx/>
                  <a:buFontTx/>
                  <a:buNone/>
                  <a:tabLst/>
                  <a:defRPr/>
                </a:pPr>
                <a:endParaRPr kumimoji="0" lang="en-US" sz="1836" b="0" i="0" u="none" strike="noStrike" kern="0" cap="none" spc="0" normalizeH="0" baseline="0" noProof="0">
                  <a:ln>
                    <a:noFill/>
                  </a:ln>
                  <a:solidFill>
                    <a:srgbClr val="FFFFFF"/>
                  </a:solidFill>
                  <a:effectLst/>
                  <a:uLnTx/>
                  <a:uFillTx/>
                </a:endParaRPr>
              </a:p>
            </p:txBody>
          </p:sp>
          <p:sp>
            <p:nvSpPr>
              <p:cNvPr id="312" name="Freeform 26"/>
              <p:cNvSpPr>
                <a:spLocks noEditPoints="1"/>
              </p:cNvSpPr>
              <p:nvPr/>
            </p:nvSpPr>
            <p:spPr bwMode="auto">
              <a:xfrm>
                <a:off x="6907991" y="7722312"/>
                <a:ext cx="1458913" cy="1524000"/>
              </a:xfrm>
              <a:custGeom>
                <a:avLst/>
                <a:gdLst>
                  <a:gd name="T0" fmla="*/ 379 w 388"/>
                  <a:gd name="T1" fmla="*/ 137 h 405"/>
                  <a:gd name="T2" fmla="*/ 383 w 388"/>
                  <a:gd name="T3" fmla="*/ 118 h 405"/>
                  <a:gd name="T4" fmla="*/ 361 w 388"/>
                  <a:gd name="T5" fmla="*/ 81 h 405"/>
                  <a:gd name="T6" fmla="*/ 343 w 388"/>
                  <a:gd name="T7" fmla="*/ 74 h 405"/>
                  <a:gd name="T8" fmla="*/ 287 w 388"/>
                  <a:gd name="T9" fmla="*/ 94 h 405"/>
                  <a:gd name="T10" fmla="*/ 241 w 388"/>
                  <a:gd name="T11" fmla="*/ 68 h 405"/>
                  <a:gd name="T12" fmla="*/ 232 w 388"/>
                  <a:gd name="T13" fmla="*/ 12 h 405"/>
                  <a:gd name="T14" fmla="*/ 217 w 388"/>
                  <a:gd name="T15" fmla="*/ 0 h 405"/>
                  <a:gd name="T16" fmla="*/ 174 w 388"/>
                  <a:gd name="T17" fmla="*/ 0 h 405"/>
                  <a:gd name="T18" fmla="*/ 159 w 388"/>
                  <a:gd name="T19" fmla="*/ 12 h 405"/>
                  <a:gd name="T20" fmla="*/ 149 w 388"/>
                  <a:gd name="T21" fmla="*/ 68 h 405"/>
                  <a:gd name="T22" fmla="*/ 102 w 388"/>
                  <a:gd name="T23" fmla="*/ 95 h 405"/>
                  <a:gd name="T24" fmla="*/ 46 w 388"/>
                  <a:gd name="T25" fmla="*/ 74 h 405"/>
                  <a:gd name="T26" fmla="*/ 27 w 388"/>
                  <a:gd name="T27" fmla="*/ 81 h 405"/>
                  <a:gd name="T28" fmla="*/ 6 w 388"/>
                  <a:gd name="T29" fmla="*/ 118 h 405"/>
                  <a:gd name="T30" fmla="*/ 9 w 388"/>
                  <a:gd name="T31" fmla="*/ 137 h 405"/>
                  <a:gd name="T32" fmla="*/ 55 w 388"/>
                  <a:gd name="T33" fmla="*/ 175 h 405"/>
                  <a:gd name="T34" fmla="*/ 53 w 388"/>
                  <a:gd name="T35" fmla="*/ 202 h 405"/>
                  <a:gd name="T36" fmla="*/ 55 w 388"/>
                  <a:gd name="T37" fmla="*/ 227 h 405"/>
                  <a:gd name="T38" fmla="*/ 7 w 388"/>
                  <a:gd name="T39" fmla="*/ 266 h 405"/>
                  <a:gd name="T40" fmla="*/ 4 w 388"/>
                  <a:gd name="T41" fmla="*/ 285 h 405"/>
                  <a:gd name="T42" fmla="*/ 25 w 388"/>
                  <a:gd name="T43" fmla="*/ 322 h 405"/>
                  <a:gd name="T44" fmla="*/ 43 w 388"/>
                  <a:gd name="T45" fmla="*/ 329 h 405"/>
                  <a:gd name="T46" fmla="*/ 100 w 388"/>
                  <a:gd name="T47" fmla="*/ 308 h 405"/>
                  <a:gd name="T48" fmla="*/ 149 w 388"/>
                  <a:gd name="T49" fmla="*/ 337 h 405"/>
                  <a:gd name="T50" fmla="*/ 158 w 388"/>
                  <a:gd name="T51" fmla="*/ 392 h 405"/>
                  <a:gd name="T52" fmla="*/ 173 w 388"/>
                  <a:gd name="T53" fmla="*/ 405 h 405"/>
                  <a:gd name="T54" fmla="*/ 216 w 388"/>
                  <a:gd name="T55" fmla="*/ 405 h 405"/>
                  <a:gd name="T56" fmla="*/ 231 w 388"/>
                  <a:gd name="T57" fmla="*/ 392 h 405"/>
                  <a:gd name="T58" fmla="*/ 240 w 388"/>
                  <a:gd name="T59" fmla="*/ 337 h 405"/>
                  <a:gd name="T60" fmla="*/ 289 w 388"/>
                  <a:gd name="T61" fmla="*/ 309 h 405"/>
                  <a:gd name="T62" fmla="*/ 345 w 388"/>
                  <a:gd name="T63" fmla="*/ 329 h 405"/>
                  <a:gd name="T64" fmla="*/ 364 w 388"/>
                  <a:gd name="T65" fmla="*/ 322 h 405"/>
                  <a:gd name="T66" fmla="*/ 385 w 388"/>
                  <a:gd name="T67" fmla="*/ 285 h 405"/>
                  <a:gd name="T68" fmla="*/ 381 w 388"/>
                  <a:gd name="T69" fmla="*/ 266 h 405"/>
                  <a:gd name="T70" fmla="*/ 335 w 388"/>
                  <a:gd name="T71" fmla="*/ 228 h 405"/>
                  <a:gd name="T72" fmla="*/ 337 w 388"/>
                  <a:gd name="T73" fmla="*/ 202 h 405"/>
                  <a:gd name="T74" fmla="*/ 334 w 388"/>
                  <a:gd name="T75" fmla="*/ 174 h 405"/>
                  <a:gd name="T76" fmla="*/ 379 w 388"/>
                  <a:gd name="T77" fmla="*/ 137 h 405"/>
                  <a:gd name="T78" fmla="*/ 251 w 388"/>
                  <a:gd name="T79" fmla="*/ 202 h 405"/>
                  <a:gd name="T80" fmla="*/ 195 w 388"/>
                  <a:gd name="T81" fmla="*/ 259 h 405"/>
                  <a:gd name="T82" fmla="*/ 138 w 388"/>
                  <a:gd name="T83" fmla="*/ 202 h 405"/>
                  <a:gd name="T84" fmla="*/ 195 w 388"/>
                  <a:gd name="T85" fmla="*/ 145 h 405"/>
                  <a:gd name="T86" fmla="*/ 251 w 388"/>
                  <a:gd name="T87" fmla="*/ 202 h 4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388" h="405">
                    <a:moveTo>
                      <a:pt x="379" y="137"/>
                    </a:moveTo>
                    <a:cubicBezTo>
                      <a:pt x="385" y="133"/>
                      <a:pt x="386" y="124"/>
                      <a:pt x="383" y="118"/>
                    </a:cubicBezTo>
                    <a:cubicBezTo>
                      <a:pt x="361" y="81"/>
                      <a:pt x="361" y="81"/>
                      <a:pt x="361" y="81"/>
                    </a:cubicBezTo>
                    <a:cubicBezTo>
                      <a:pt x="357" y="74"/>
                      <a:pt x="350" y="72"/>
                      <a:pt x="343" y="74"/>
                    </a:cubicBezTo>
                    <a:cubicBezTo>
                      <a:pt x="287" y="94"/>
                      <a:pt x="287" y="94"/>
                      <a:pt x="287" y="94"/>
                    </a:cubicBezTo>
                    <a:cubicBezTo>
                      <a:pt x="274" y="83"/>
                      <a:pt x="258" y="74"/>
                      <a:pt x="241" y="68"/>
                    </a:cubicBezTo>
                    <a:cubicBezTo>
                      <a:pt x="232" y="12"/>
                      <a:pt x="232" y="12"/>
                      <a:pt x="232" y="12"/>
                    </a:cubicBezTo>
                    <a:cubicBezTo>
                      <a:pt x="231" y="5"/>
                      <a:pt x="224" y="0"/>
                      <a:pt x="217" y="0"/>
                    </a:cubicBezTo>
                    <a:cubicBezTo>
                      <a:pt x="174" y="0"/>
                      <a:pt x="174" y="0"/>
                      <a:pt x="174" y="0"/>
                    </a:cubicBezTo>
                    <a:cubicBezTo>
                      <a:pt x="166" y="0"/>
                      <a:pt x="160" y="5"/>
                      <a:pt x="159" y="12"/>
                    </a:cubicBezTo>
                    <a:cubicBezTo>
                      <a:pt x="149" y="68"/>
                      <a:pt x="149" y="68"/>
                      <a:pt x="149" y="68"/>
                    </a:cubicBezTo>
                    <a:cubicBezTo>
                      <a:pt x="132" y="74"/>
                      <a:pt x="116" y="83"/>
                      <a:pt x="102" y="95"/>
                    </a:cubicBezTo>
                    <a:cubicBezTo>
                      <a:pt x="46" y="74"/>
                      <a:pt x="46" y="74"/>
                      <a:pt x="46" y="74"/>
                    </a:cubicBezTo>
                    <a:cubicBezTo>
                      <a:pt x="39" y="72"/>
                      <a:pt x="31" y="74"/>
                      <a:pt x="27" y="81"/>
                    </a:cubicBezTo>
                    <a:cubicBezTo>
                      <a:pt x="6" y="118"/>
                      <a:pt x="6" y="118"/>
                      <a:pt x="6" y="118"/>
                    </a:cubicBezTo>
                    <a:cubicBezTo>
                      <a:pt x="2" y="124"/>
                      <a:pt x="3" y="133"/>
                      <a:pt x="9" y="137"/>
                    </a:cubicBezTo>
                    <a:cubicBezTo>
                      <a:pt x="55" y="175"/>
                      <a:pt x="55" y="175"/>
                      <a:pt x="55" y="175"/>
                    </a:cubicBezTo>
                    <a:cubicBezTo>
                      <a:pt x="54" y="184"/>
                      <a:pt x="53" y="193"/>
                      <a:pt x="53" y="202"/>
                    </a:cubicBezTo>
                    <a:cubicBezTo>
                      <a:pt x="53" y="211"/>
                      <a:pt x="53" y="219"/>
                      <a:pt x="55" y="227"/>
                    </a:cubicBezTo>
                    <a:cubicBezTo>
                      <a:pt x="7" y="266"/>
                      <a:pt x="7" y="266"/>
                      <a:pt x="7" y="266"/>
                    </a:cubicBezTo>
                    <a:cubicBezTo>
                      <a:pt x="2" y="270"/>
                      <a:pt x="0" y="278"/>
                      <a:pt x="4" y="285"/>
                    </a:cubicBezTo>
                    <a:cubicBezTo>
                      <a:pt x="25" y="322"/>
                      <a:pt x="25" y="322"/>
                      <a:pt x="25" y="322"/>
                    </a:cubicBezTo>
                    <a:cubicBezTo>
                      <a:pt x="28" y="329"/>
                      <a:pt x="36" y="332"/>
                      <a:pt x="43" y="329"/>
                    </a:cubicBezTo>
                    <a:cubicBezTo>
                      <a:pt x="100" y="308"/>
                      <a:pt x="100" y="308"/>
                      <a:pt x="100" y="308"/>
                    </a:cubicBezTo>
                    <a:cubicBezTo>
                      <a:pt x="114" y="321"/>
                      <a:pt x="131" y="330"/>
                      <a:pt x="149" y="337"/>
                    </a:cubicBezTo>
                    <a:cubicBezTo>
                      <a:pt x="158" y="392"/>
                      <a:pt x="158" y="392"/>
                      <a:pt x="158" y="392"/>
                    </a:cubicBezTo>
                    <a:cubicBezTo>
                      <a:pt x="159" y="399"/>
                      <a:pt x="165" y="405"/>
                      <a:pt x="173" y="405"/>
                    </a:cubicBezTo>
                    <a:cubicBezTo>
                      <a:pt x="216" y="405"/>
                      <a:pt x="216" y="405"/>
                      <a:pt x="216" y="405"/>
                    </a:cubicBezTo>
                    <a:cubicBezTo>
                      <a:pt x="223" y="405"/>
                      <a:pt x="229" y="399"/>
                      <a:pt x="231" y="392"/>
                    </a:cubicBezTo>
                    <a:cubicBezTo>
                      <a:pt x="240" y="337"/>
                      <a:pt x="240" y="337"/>
                      <a:pt x="240" y="337"/>
                    </a:cubicBezTo>
                    <a:cubicBezTo>
                      <a:pt x="258" y="331"/>
                      <a:pt x="275" y="321"/>
                      <a:pt x="289" y="309"/>
                    </a:cubicBezTo>
                    <a:cubicBezTo>
                      <a:pt x="345" y="329"/>
                      <a:pt x="345" y="329"/>
                      <a:pt x="345" y="329"/>
                    </a:cubicBezTo>
                    <a:cubicBezTo>
                      <a:pt x="352" y="332"/>
                      <a:pt x="360" y="329"/>
                      <a:pt x="364" y="322"/>
                    </a:cubicBezTo>
                    <a:cubicBezTo>
                      <a:pt x="385" y="285"/>
                      <a:pt x="385" y="285"/>
                      <a:pt x="385" y="285"/>
                    </a:cubicBezTo>
                    <a:cubicBezTo>
                      <a:pt x="388" y="278"/>
                      <a:pt x="387" y="270"/>
                      <a:pt x="381" y="266"/>
                    </a:cubicBezTo>
                    <a:cubicBezTo>
                      <a:pt x="335" y="228"/>
                      <a:pt x="335" y="228"/>
                      <a:pt x="335" y="228"/>
                    </a:cubicBezTo>
                    <a:cubicBezTo>
                      <a:pt x="336" y="220"/>
                      <a:pt x="337" y="211"/>
                      <a:pt x="337" y="202"/>
                    </a:cubicBezTo>
                    <a:cubicBezTo>
                      <a:pt x="337" y="193"/>
                      <a:pt x="336" y="183"/>
                      <a:pt x="334" y="174"/>
                    </a:cubicBezTo>
                    <a:lnTo>
                      <a:pt x="379" y="137"/>
                    </a:lnTo>
                    <a:close/>
                    <a:moveTo>
                      <a:pt x="251" y="202"/>
                    </a:moveTo>
                    <a:cubicBezTo>
                      <a:pt x="251" y="233"/>
                      <a:pt x="226" y="259"/>
                      <a:pt x="195" y="259"/>
                    </a:cubicBezTo>
                    <a:cubicBezTo>
                      <a:pt x="163" y="259"/>
                      <a:pt x="138" y="233"/>
                      <a:pt x="138" y="202"/>
                    </a:cubicBezTo>
                    <a:cubicBezTo>
                      <a:pt x="138" y="171"/>
                      <a:pt x="163" y="145"/>
                      <a:pt x="195" y="145"/>
                    </a:cubicBezTo>
                    <a:cubicBezTo>
                      <a:pt x="226" y="145"/>
                      <a:pt x="251" y="171"/>
                      <a:pt x="251" y="202"/>
                    </a:cubicBezTo>
                    <a:close/>
                  </a:path>
                </a:pathLst>
              </a:custGeom>
              <a:solidFill>
                <a:srgbClr val="5050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p>
                <a:pPr marL="0" marR="0" lvl="0" indent="0" defTabSz="932597" eaLnBrk="1" fontAlgn="auto" latinLnBrk="0" hangingPunct="1">
                  <a:lnSpc>
                    <a:spcPct val="100000"/>
                  </a:lnSpc>
                  <a:spcBef>
                    <a:spcPts val="0"/>
                  </a:spcBef>
                  <a:spcAft>
                    <a:spcPts val="0"/>
                  </a:spcAft>
                  <a:buClrTx/>
                  <a:buSzTx/>
                  <a:buFontTx/>
                  <a:buNone/>
                  <a:tabLst/>
                  <a:defRPr/>
                </a:pPr>
                <a:endParaRPr kumimoji="0" lang="en-US" sz="1836" b="0" i="0" u="none" strike="noStrike" kern="0" cap="none" spc="0" normalizeH="0" baseline="0" noProof="0">
                  <a:ln>
                    <a:noFill/>
                  </a:ln>
                  <a:solidFill>
                    <a:srgbClr val="FFFFFF"/>
                  </a:solidFill>
                  <a:effectLst/>
                  <a:uLnTx/>
                  <a:uFillTx/>
                </a:endParaRPr>
              </a:p>
            </p:txBody>
          </p:sp>
        </p:grpSp>
        <p:sp>
          <p:nvSpPr>
            <p:cNvPr id="498" name="TextBox 497"/>
            <p:cNvSpPr txBox="1"/>
            <p:nvPr/>
          </p:nvSpPr>
          <p:spPr>
            <a:xfrm>
              <a:off x="7305593" y="4772657"/>
              <a:ext cx="1081749" cy="1267994"/>
            </a:xfrm>
            <a:prstGeom prst="rect">
              <a:avLst/>
            </a:prstGeom>
            <a:noFill/>
            <a:ln w="19050">
              <a:solidFill>
                <a:srgbClr val="505050"/>
              </a:solidFill>
              <a:miter lim="800000"/>
            </a:ln>
          </p:spPr>
          <p:txBody>
            <a:bodyPr wrap="square" lIns="46630" tIns="46630" rIns="46630" bIns="46630" rtlCol="0" anchor="ctr">
              <a:noAutofit/>
            </a:bodyPr>
            <a:lstStyle/>
            <a:p>
              <a:pPr marL="0" marR="0" lvl="0" indent="0" algn="ctr" defTabSz="932597" eaLnBrk="1" fontAlgn="auto" latinLnBrk="0" hangingPunct="1">
                <a:lnSpc>
                  <a:spcPct val="90000"/>
                </a:lnSpc>
                <a:spcBef>
                  <a:spcPts val="0"/>
                </a:spcBef>
                <a:spcAft>
                  <a:spcPts val="612"/>
                </a:spcAft>
                <a:buClrTx/>
                <a:buSzTx/>
                <a:buFontTx/>
                <a:buNone/>
                <a:tabLst/>
                <a:defRPr/>
              </a:pPr>
              <a:endParaRPr kumimoji="0" lang="en-US" sz="1000" i="0" u="none" strike="noStrike" kern="0" cap="none" spc="0" normalizeH="0" baseline="0" noProof="0" dirty="0">
                <a:ln>
                  <a:noFill/>
                </a:ln>
                <a:solidFill>
                  <a:srgbClr val="FFFFFF"/>
                </a:solidFill>
                <a:effectLst/>
                <a:uLnTx/>
                <a:uFillTx/>
              </a:endParaRPr>
            </a:p>
          </p:txBody>
        </p:sp>
        <p:sp>
          <p:nvSpPr>
            <p:cNvPr id="499" name="TextBox 498"/>
            <p:cNvSpPr txBox="1"/>
            <p:nvPr/>
          </p:nvSpPr>
          <p:spPr>
            <a:xfrm>
              <a:off x="7305797" y="4391770"/>
              <a:ext cx="1081749" cy="380887"/>
            </a:xfrm>
            <a:prstGeom prst="rect">
              <a:avLst/>
            </a:prstGeom>
            <a:solidFill>
              <a:srgbClr val="009E49"/>
            </a:solidFill>
            <a:ln w="19050">
              <a:solidFill>
                <a:srgbClr val="505050"/>
              </a:solidFill>
              <a:miter lim="800000"/>
            </a:ln>
          </p:spPr>
          <p:txBody>
            <a:bodyPr wrap="square" lIns="46630" tIns="46630" rIns="46630" bIns="46630" rtlCol="0" anchor="ctr">
              <a:noAutofit/>
            </a:bodyPr>
            <a:lstStyle/>
            <a:p>
              <a:pPr lvl="0" algn="ctr" defTabSz="932597">
                <a:lnSpc>
                  <a:spcPct val="90000"/>
                </a:lnSpc>
                <a:spcAft>
                  <a:spcPts val="612"/>
                </a:spcAft>
                <a:defRPr/>
              </a:pPr>
              <a:r>
                <a:rPr lang="en-US" sz="1100" kern="0" dirty="0">
                  <a:solidFill>
                    <a:srgbClr val="FFFFFF"/>
                  </a:solidFill>
                </a:rPr>
                <a:t>Container</a:t>
              </a:r>
            </a:p>
          </p:txBody>
        </p:sp>
        <p:grpSp>
          <p:nvGrpSpPr>
            <p:cNvPr id="500" name="Group 499"/>
            <p:cNvGrpSpPr/>
            <p:nvPr/>
          </p:nvGrpSpPr>
          <p:grpSpPr>
            <a:xfrm>
              <a:off x="7405392" y="5031267"/>
              <a:ext cx="829754" cy="669787"/>
              <a:chOff x="4406091" y="6049087"/>
              <a:chExt cx="3960813" cy="3197225"/>
            </a:xfrm>
            <a:solidFill>
              <a:srgbClr val="107C10"/>
            </a:solidFill>
          </p:grpSpPr>
          <p:sp>
            <p:nvSpPr>
              <p:cNvPr id="501" name="Freeform 24"/>
              <p:cNvSpPr>
                <a:spLocks noEditPoints="1"/>
              </p:cNvSpPr>
              <p:nvPr/>
            </p:nvSpPr>
            <p:spPr bwMode="auto">
              <a:xfrm>
                <a:off x="4406091" y="6049087"/>
                <a:ext cx="2847975" cy="2813050"/>
              </a:xfrm>
              <a:custGeom>
                <a:avLst/>
                <a:gdLst>
                  <a:gd name="T0" fmla="*/ 744 w 757"/>
                  <a:gd name="T1" fmla="*/ 466 h 748"/>
                  <a:gd name="T2" fmla="*/ 755 w 757"/>
                  <a:gd name="T3" fmla="*/ 399 h 748"/>
                  <a:gd name="T4" fmla="*/ 739 w 757"/>
                  <a:gd name="T5" fmla="*/ 373 h 748"/>
                  <a:gd name="T6" fmla="*/ 644 w 757"/>
                  <a:gd name="T7" fmla="*/ 341 h 748"/>
                  <a:gd name="T8" fmla="*/ 638 w 757"/>
                  <a:gd name="T9" fmla="*/ 309 h 748"/>
                  <a:gd name="T10" fmla="*/ 716 w 757"/>
                  <a:gd name="T11" fmla="*/ 245 h 748"/>
                  <a:gd name="T12" fmla="*/ 721 w 757"/>
                  <a:gd name="T13" fmla="*/ 215 h 748"/>
                  <a:gd name="T14" fmla="*/ 687 w 757"/>
                  <a:gd name="T15" fmla="*/ 157 h 748"/>
                  <a:gd name="T16" fmla="*/ 658 w 757"/>
                  <a:gd name="T17" fmla="*/ 146 h 748"/>
                  <a:gd name="T18" fmla="*/ 565 w 757"/>
                  <a:gd name="T19" fmla="*/ 181 h 748"/>
                  <a:gd name="T20" fmla="*/ 536 w 757"/>
                  <a:gd name="T21" fmla="*/ 157 h 748"/>
                  <a:gd name="T22" fmla="*/ 556 w 757"/>
                  <a:gd name="T23" fmla="*/ 55 h 748"/>
                  <a:gd name="T24" fmla="*/ 541 w 757"/>
                  <a:gd name="T25" fmla="*/ 28 h 748"/>
                  <a:gd name="T26" fmla="*/ 477 w 757"/>
                  <a:gd name="T27" fmla="*/ 5 h 748"/>
                  <a:gd name="T28" fmla="*/ 449 w 757"/>
                  <a:gd name="T29" fmla="*/ 15 h 748"/>
                  <a:gd name="T30" fmla="*/ 397 w 757"/>
                  <a:gd name="T31" fmla="*/ 106 h 748"/>
                  <a:gd name="T32" fmla="*/ 378 w 757"/>
                  <a:gd name="T33" fmla="*/ 105 h 748"/>
                  <a:gd name="T34" fmla="*/ 362 w 757"/>
                  <a:gd name="T35" fmla="*/ 106 h 748"/>
                  <a:gd name="T36" fmla="*/ 311 w 757"/>
                  <a:gd name="T37" fmla="*/ 15 h 748"/>
                  <a:gd name="T38" fmla="*/ 282 w 757"/>
                  <a:gd name="T39" fmla="*/ 4 h 748"/>
                  <a:gd name="T40" fmla="*/ 218 w 757"/>
                  <a:gd name="T41" fmla="*/ 27 h 748"/>
                  <a:gd name="T42" fmla="*/ 203 w 757"/>
                  <a:gd name="T43" fmla="*/ 54 h 748"/>
                  <a:gd name="T44" fmla="*/ 222 w 757"/>
                  <a:gd name="T45" fmla="*/ 156 h 748"/>
                  <a:gd name="T46" fmla="*/ 192 w 757"/>
                  <a:gd name="T47" fmla="*/ 181 h 748"/>
                  <a:gd name="T48" fmla="*/ 103 w 757"/>
                  <a:gd name="T49" fmla="*/ 145 h 748"/>
                  <a:gd name="T50" fmla="*/ 74 w 757"/>
                  <a:gd name="T51" fmla="*/ 155 h 748"/>
                  <a:gd name="T52" fmla="*/ 39 w 757"/>
                  <a:gd name="T53" fmla="*/ 213 h 748"/>
                  <a:gd name="T54" fmla="*/ 44 w 757"/>
                  <a:gd name="T55" fmla="*/ 243 h 748"/>
                  <a:gd name="T56" fmla="*/ 119 w 757"/>
                  <a:gd name="T57" fmla="*/ 307 h 748"/>
                  <a:gd name="T58" fmla="*/ 113 w 757"/>
                  <a:gd name="T59" fmla="*/ 341 h 748"/>
                  <a:gd name="T60" fmla="*/ 17 w 757"/>
                  <a:gd name="T61" fmla="*/ 373 h 748"/>
                  <a:gd name="T62" fmla="*/ 2 w 757"/>
                  <a:gd name="T63" fmla="*/ 400 h 748"/>
                  <a:gd name="T64" fmla="*/ 13 w 757"/>
                  <a:gd name="T65" fmla="*/ 466 h 748"/>
                  <a:gd name="T66" fmla="*/ 37 w 757"/>
                  <a:gd name="T67" fmla="*/ 486 h 748"/>
                  <a:gd name="T68" fmla="*/ 136 w 757"/>
                  <a:gd name="T69" fmla="*/ 486 h 748"/>
                  <a:gd name="T70" fmla="*/ 154 w 757"/>
                  <a:gd name="T71" fmla="*/ 519 h 748"/>
                  <a:gd name="T72" fmla="*/ 102 w 757"/>
                  <a:gd name="T73" fmla="*/ 604 h 748"/>
                  <a:gd name="T74" fmla="*/ 107 w 757"/>
                  <a:gd name="T75" fmla="*/ 634 h 748"/>
                  <a:gd name="T76" fmla="*/ 158 w 757"/>
                  <a:gd name="T77" fmla="*/ 678 h 748"/>
                  <a:gd name="T78" fmla="*/ 189 w 757"/>
                  <a:gd name="T79" fmla="*/ 679 h 748"/>
                  <a:gd name="T80" fmla="*/ 265 w 757"/>
                  <a:gd name="T81" fmla="*/ 615 h 748"/>
                  <a:gd name="T82" fmla="*/ 303 w 757"/>
                  <a:gd name="T83" fmla="*/ 629 h 748"/>
                  <a:gd name="T84" fmla="*/ 318 w 757"/>
                  <a:gd name="T85" fmla="*/ 729 h 748"/>
                  <a:gd name="T86" fmla="*/ 342 w 757"/>
                  <a:gd name="T87" fmla="*/ 748 h 748"/>
                  <a:gd name="T88" fmla="*/ 409 w 757"/>
                  <a:gd name="T89" fmla="*/ 748 h 748"/>
                  <a:gd name="T90" fmla="*/ 433 w 757"/>
                  <a:gd name="T91" fmla="*/ 729 h 748"/>
                  <a:gd name="T92" fmla="*/ 450 w 757"/>
                  <a:gd name="T93" fmla="*/ 631 h 748"/>
                  <a:gd name="T94" fmla="*/ 489 w 757"/>
                  <a:gd name="T95" fmla="*/ 617 h 748"/>
                  <a:gd name="T96" fmla="*/ 562 w 757"/>
                  <a:gd name="T97" fmla="*/ 680 h 748"/>
                  <a:gd name="T98" fmla="*/ 592 w 757"/>
                  <a:gd name="T99" fmla="*/ 680 h 748"/>
                  <a:gd name="T100" fmla="*/ 644 w 757"/>
                  <a:gd name="T101" fmla="*/ 636 h 748"/>
                  <a:gd name="T102" fmla="*/ 649 w 757"/>
                  <a:gd name="T103" fmla="*/ 606 h 748"/>
                  <a:gd name="T104" fmla="*/ 600 w 757"/>
                  <a:gd name="T105" fmla="*/ 522 h 748"/>
                  <a:gd name="T106" fmla="*/ 621 w 757"/>
                  <a:gd name="T107" fmla="*/ 486 h 748"/>
                  <a:gd name="T108" fmla="*/ 721 w 757"/>
                  <a:gd name="T109" fmla="*/ 486 h 748"/>
                  <a:gd name="T110" fmla="*/ 744 w 757"/>
                  <a:gd name="T111" fmla="*/ 466 h 748"/>
                  <a:gd name="T112" fmla="*/ 528 w 757"/>
                  <a:gd name="T113" fmla="*/ 373 h 748"/>
                  <a:gd name="T114" fmla="*/ 378 w 757"/>
                  <a:gd name="T115" fmla="*/ 522 h 748"/>
                  <a:gd name="T116" fmla="*/ 229 w 757"/>
                  <a:gd name="T117" fmla="*/ 373 h 748"/>
                  <a:gd name="T118" fmla="*/ 378 w 757"/>
                  <a:gd name="T119" fmla="*/ 223 h 748"/>
                  <a:gd name="T120" fmla="*/ 528 w 757"/>
                  <a:gd name="T121" fmla="*/ 373 h 7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757" h="748">
                    <a:moveTo>
                      <a:pt x="744" y="466"/>
                    </a:moveTo>
                    <a:cubicBezTo>
                      <a:pt x="755" y="399"/>
                      <a:pt x="755" y="399"/>
                      <a:pt x="755" y="399"/>
                    </a:cubicBezTo>
                    <a:cubicBezTo>
                      <a:pt x="757" y="388"/>
                      <a:pt x="750" y="377"/>
                      <a:pt x="739" y="373"/>
                    </a:cubicBezTo>
                    <a:cubicBezTo>
                      <a:pt x="644" y="341"/>
                      <a:pt x="644" y="341"/>
                      <a:pt x="644" y="341"/>
                    </a:cubicBezTo>
                    <a:cubicBezTo>
                      <a:pt x="643" y="330"/>
                      <a:pt x="641" y="319"/>
                      <a:pt x="638" y="309"/>
                    </a:cubicBezTo>
                    <a:cubicBezTo>
                      <a:pt x="716" y="245"/>
                      <a:pt x="716" y="245"/>
                      <a:pt x="716" y="245"/>
                    </a:cubicBezTo>
                    <a:cubicBezTo>
                      <a:pt x="725" y="238"/>
                      <a:pt x="727" y="225"/>
                      <a:pt x="721" y="215"/>
                    </a:cubicBezTo>
                    <a:cubicBezTo>
                      <a:pt x="687" y="157"/>
                      <a:pt x="687" y="157"/>
                      <a:pt x="687" y="157"/>
                    </a:cubicBezTo>
                    <a:cubicBezTo>
                      <a:pt x="681" y="147"/>
                      <a:pt x="669" y="142"/>
                      <a:pt x="658" y="146"/>
                    </a:cubicBezTo>
                    <a:cubicBezTo>
                      <a:pt x="565" y="181"/>
                      <a:pt x="565" y="181"/>
                      <a:pt x="565" y="181"/>
                    </a:cubicBezTo>
                    <a:cubicBezTo>
                      <a:pt x="556" y="172"/>
                      <a:pt x="547" y="164"/>
                      <a:pt x="536" y="157"/>
                    </a:cubicBezTo>
                    <a:cubicBezTo>
                      <a:pt x="556" y="55"/>
                      <a:pt x="556" y="55"/>
                      <a:pt x="556" y="55"/>
                    </a:cubicBezTo>
                    <a:cubicBezTo>
                      <a:pt x="558" y="43"/>
                      <a:pt x="552" y="32"/>
                      <a:pt x="541" y="28"/>
                    </a:cubicBezTo>
                    <a:cubicBezTo>
                      <a:pt x="477" y="5"/>
                      <a:pt x="477" y="5"/>
                      <a:pt x="477" y="5"/>
                    </a:cubicBezTo>
                    <a:cubicBezTo>
                      <a:pt x="467" y="1"/>
                      <a:pt x="455" y="5"/>
                      <a:pt x="449" y="15"/>
                    </a:cubicBezTo>
                    <a:cubicBezTo>
                      <a:pt x="397" y="106"/>
                      <a:pt x="397" y="106"/>
                      <a:pt x="397" y="106"/>
                    </a:cubicBezTo>
                    <a:cubicBezTo>
                      <a:pt x="391" y="105"/>
                      <a:pt x="385" y="105"/>
                      <a:pt x="378" y="105"/>
                    </a:cubicBezTo>
                    <a:cubicBezTo>
                      <a:pt x="373" y="105"/>
                      <a:pt x="367" y="105"/>
                      <a:pt x="362" y="106"/>
                    </a:cubicBezTo>
                    <a:cubicBezTo>
                      <a:pt x="311" y="15"/>
                      <a:pt x="311" y="15"/>
                      <a:pt x="311" y="15"/>
                    </a:cubicBezTo>
                    <a:cubicBezTo>
                      <a:pt x="305" y="4"/>
                      <a:pt x="293" y="0"/>
                      <a:pt x="282" y="4"/>
                    </a:cubicBezTo>
                    <a:cubicBezTo>
                      <a:pt x="218" y="27"/>
                      <a:pt x="218" y="27"/>
                      <a:pt x="218" y="27"/>
                    </a:cubicBezTo>
                    <a:cubicBezTo>
                      <a:pt x="208" y="31"/>
                      <a:pt x="201" y="42"/>
                      <a:pt x="203" y="54"/>
                    </a:cubicBezTo>
                    <a:cubicBezTo>
                      <a:pt x="222" y="156"/>
                      <a:pt x="222" y="156"/>
                      <a:pt x="222" y="156"/>
                    </a:cubicBezTo>
                    <a:cubicBezTo>
                      <a:pt x="211" y="163"/>
                      <a:pt x="201" y="172"/>
                      <a:pt x="192" y="181"/>
                    </a:cubicBezTo>
                    <a:cubicBezTo>
                      <a:pt x="103" y="145"/>
                      <a:pt x="103" y="145"/>
                      <a:pt x="103" y="145"/>
                    </a:cubicBezTo>
                    <a:cubicBezTo>
                      <a:pt x="92" y="141"/>
                      <a:pt x="80" y="145"/>
                      <a:pt x="74" y="155"/>
                    </a:cubicBezTo>
                    <a:cubicBezTo>
                      <a:pt x="39" y="213"/>
                      <a:pt x="39" y="213"/>
                      <a:pt x="39" y="213"/>
                    </a:cubicBezTo>
                    <a:cubicBezTo>
                      <a:pt x="33" y="223"/>
                      <a:pt x="35" y="235"/>
                      <a:pt x="44" y="243"/>
                    </a:cubicBezTo>
                    <a:cubicBezTo>
                      <a:pt x="119" y="307"/>
                      <a:pt x="119" y="307"/>
                      <a:pt x="119" y="307"/>
                    </a:cubicBezTo>
                    <a:cubicBezTo>
                      <a:pt x="116" y="318"/>
                      <a:pt x="114" y="329"/>
                      <a:pt x="113" y="341"/>
                    </a:cubicBezTo>
                    <a:cubicBezTo>
                      <a:pt x="17" y="373"/>
                      <a:pt x="17" y="373"/>
                      <a:pt x="17" y="373"/>
                    </a:cubicBezTo>
                    <a:cubicBezTo>
                      <a:pt x="6" y="377"/>
                      <a:pt x="0" y="388"/>
                      <a:pt x="2" y="400"/>
                    </a:cubicBezTo>
                    <a:cubicBezTo>
                      <a:pt x="13" y="466"/>
                      <a:pt x="13" y="466"/>
                      <a:pt x="13" y="466"/>
                    </a:cubicBezTo>
                    <a:cubicBezTo>
                      <a:pt x="15" y="478"/>
                      <a:pt x="25" y="486"/>
                      <a:pt x="37" y="486"/>
                    </a:cubicBezTo>
                    <a:cubicBezTo>
                      <a:pt x="136" y="486"/>
                      <a:pt x="136" y="486"/>
                      <a:pt x="136" y="486"/>
                    </a:cubicBezTo>
                    <a:cubicBezTo>
                      <a:pt x="141" y="498"/>
                      <a:pt x="147" y="509"/>
                      <a:pt x="154" y="519"/>
                    </a:cubicBezTo>
                    <a:cubicBezTo>
                      <a:pt x="102" y="604"/>
                      <a:pt x="102" y="604"/>
                      <a:pt x="102" y="604"/>
                    </a:cubicBezTo>
                    <a:cubicBezTo>
                      <a:pt x="96" y="614"/>
                      <a:pt x="98" y="627"/>
                      <a:pt x="107" y="634"/>
                    </a:cubicBezTo>
                    <a:cubicBezTo>
                      <a:pt x="158" y="678"/>
                      <a:pt x="158" y="678"/>
                      <a:pt x="158" y="678"/>
                    </a:cubicBezTo>
                    <a:cubicBezTo>
                      <a:pt x="167" y="686"/>
                      <a:pt x="180" y="686"/>
                      <a:pt x="189" y="679"/>
                    </a:cubicBezTo>
                    <a:cubicBezTo>
                      <a:pt x="265" y="615"/>
                      <a:pt x="265" y="615"/>
                      <a:pt x="265" y="615"/>
                    </a:cubicBezTo>
                    <a:cubicBezTo>
                      <a:pt x="277" y="621"/>
                      <a:pt x="290" y="626"/>
                      <a:pt x="303" y="629"/>
                    </a:cubicBezTo>
                    <a:cubicBezTo>
                      <a:pt x="318" y="729"/>
                      <a:pt x="318" y="729"/>
                      <a:pt x="318" y="729"/>
                    </a:cubicBezTo>
                    <a:cubicBezTo>
                      <a:pt x="320" y="740"/>
                      <a:pt x="330" y="748"/>
                      <a:pt x="342" y="748"/>
                    </a:cubicBezTo>
                    <a:cubicBezTo>
                      <a:pt x="409" y="748"/>
                      <a:pt x="409" y="748"/>
                      <a:pt x="409" y="748"/>
                    </a:cubicBezTo>
                    <a:cubicBezTo>
                      <a:pt x="421" y="748"/>
                      <a:pt x="431" y="740"/>
                      <a:pt x="433" y="729"/>
                    </a:cubicBezTo>
                    <a:cubicBezTo>
                      <a:pt x="450" y="631"/>
                      <a:pt x="450" y="631"/>
                      <a:pt x="450" y="631"/>
                    </a:cubicBezTo>
                    <a:cubicBezTo>
                      <a:pt x="463" y="627"/>
                      <a:pt x="476" y="622"/>
                      <a:pt x="489" y="617"/>
                    </a:cubicBezTo>
                    <a:cubicBezTo>
                      <a:pt x="562" y="680"/>
                      <a:pt x="562" y="680"/>
                      <a:pt x="562" y="680"/>
                    </a:cubicBezTo>
                    <a:cubicBezTo>
                      <a:pt x="570" y="687"/>
                      <a:pt x="583" y="687"/>
                      <a:pt x="592" y="680"/>
                    </a:cubicBezTo>
                    <a:cubicBezTo>
                      <a:pt x="644" y="636"/>
                      <a:pt x="644" y="636"/>
                      <a:pt x="644" y="636"/>
                    </a:cubicBezTo>
                    <a:cubicBezTo>
                      <a:pt x="653" y="629"/>
                      <a:pt x="655" y="616"/>
                      <a:pt x="649" y="606"/>
                    </a:cubicBezTo>
                    <a:cubicBezTo>
                      <a:pt x="600" y="522"/>
                      <a:pt x="600" y="522"/>
                      <a:pt x="600" y="522"/>
                    </a:cubicBezTo>
                    <a:cubicBezTo>
                      <a:pt x="608" y="511"/>
                      <a:pt x="615" y="499"/>
                      <a:pt x="621" y="486"/>
                    </a:cubicBezTo>
                    <a:cubicBezTo>
                      <a:pt x="721" y="486"/>
                      <a:pt x="721" y="486"/>
                      <a:pt x="721" y="486"/>
                    </a:cubicBezTo>
                    <a:cubicBezTo>
                      <a:pt x="732" y="486"/>
                      <a:pt x="742" y="478"/>
                      <a:pt x="744" y="466"/>
                    </a:cubicBezTo>
                    <a:close/>
                    <a:moveTo>
                      <a:pt x="528" y="373"/>
                    </a:moveTo>
                    <a:cubicBezTo>
                      <a:pt x="528" y="455"/>
                      <a:pt x="461" y="522"/>
                      <a:pt x="378" y="522"/>
                    </a:cubicBezTo>
                    <a:cubicBezTo>
                      <a:pt x="296" y="522"/>
                      <a:pt x="229" y="455"/>
                      <a:pt x="229" y="373"/>
                    </a:cubicBezTo>
                    <a:cubicBezTo>
                      <a:pt x="229" y="290"/>
                      <a:pt x="296" y="223"/>
                      <a:pt x="378" y="223"/>
                    </a:cubicBezTo>
                    <a:cubicBezTo>
                      <a:pt x="461" y="223"/>
                      <a:pt x="528" y="290"/>
                      <a:pt x="528" y="373"/>
                    </a:cubicBezTo>
                    <a:close/>
                  </a:path>
                </a:pathLst>
              </a:custGeom>
              <a:solidFill>
                <a:srgbClr val="5050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p>
                <a:pPr marL="0" marR="0" lvl="0" indent="0" defTabSz="932597" eaLnBrk="1" fontAlgn="auto" latinLnBrk="0" hangingPunct="1">
                  <a:lnSpc>
                    <a:spcPct val="100000"/>
                  </a:lnSpc>
                  <a:spcBef>
                    <a:spcPts val="0"/>
                  </a:spcBef>
                  <a:spcAft>
                    <a:spcPts val="0"/>
                  </a:spcAft>
                  <a:buClrTx/>
                  <a:buSzTx/>
                  <a:buFontTx/>
                  <a:buNone/>
                  <a:tabLst/>
                  <a:defRPr/>
                </a:pPr>
                <a:endParaRPr kumimoji="0" lang="en-US" sz="1836" b="0" i="0" u="none" strike="noStrike" kern="0" cap="none" spc="0" normalizeH="0" baseline="0" noProof="0">
                  <a:ln>
                    <a:noFill/>
                  </a:ln>
                  <a:solidFill>
                    <a:srgbClr val="FFFFFF"/>
                  </a:solidFill>
                  <a:effectLst/>
                  <a:uLnTx/>
                  <a:uFillTx/>
                </a:endParaRPr>
              </a:p>
            </p:txBody>
          </p:sp>
          <p:sp>
            <p:nvSpPr>
              <p:cNvPr id="502" name="Oval 25"/>
              <p:cNvSpPr>
                <a:spLocks noChangeArrowheads="1"/>
              </p:cNvSpPr>
              <p:nvPr/>
            </p:nvSpPr>
            <p:spPr bwMode="auto">
              <a:xfrm>
                <a:off x="5557028" y="7180975"/>
                <a:ext cx="542925" cy="541338"/>
              </a:xfrm>
              <a:prstGeom prst="ellipse">
                <a:avLst/>
              </a:prstGeom>
              <a:solidFill>
                <a:srgbClr val="5050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p>
                <a:pPr marL="0" marR="0" lvl="0" indent="0" defTabSz="932597" eaLnBrk="1" fontAlgn="auto" latinLnBrk="0" hangingPunct="1">
                  <a:lnSpc>
                    <a:spcPct val="100000"/>
                  </a:lnSpc>
                  <a:spcBef>
                    <a:spcPts val="0"/>
                  </a:spcBef>
                  <a:spcAft>
                    <a:spcPts val="0"/>
                  </a:spcAft>
                  <a:buClrTx/>
                  <a:buSzTx/>
                  <a:buFontTx/>
                  <a:buNone/>
                  <a:tabLst/>
                  <a:defRPr/>
                </a:pPr>
                <a:endParaRPr kumimoji="0" lang="en-US" sz="1836" b="0" i="0" u="none" strike="noStrike" kern="0" cap="none" spc="0" normalizeH="0" baseline="0" noProof="0">
                  <a:ln>
                    <a:noFill/>
                  </a:ln>
                  <a:solidFill>
                    <a:srgbClr val="FFFFFF"/>
                  </a:solidFill>
                  <a:effectLst/>
                  <a:uLnTx/>
                  <a:uFillTx/>
                </a:endParaRPr>
              </a:p>
            </p:txBody>
          </p:sp>
          <p:sp>
            <p:nvSpPr>
              <p:cNvPr id="503" name="Freeform 26"/>
              <p:cNvSpPr>
                <a:spLocks noEditPoints="1"/>
              </p:cNvSpPr>
              <p:nvPr/>
            </p:nvSpPr>
            <p:spPr bwMode="auto">
              <a:xfrm>
                <a:off x="6907991" y="7722312"/>
                <a:ext cx="1458913" cy="1524000"/>
              </a:xfrm>
              <a:custGeom>
                <a:avLst/>
                <a:gdLst>
                  <a:gd name="T0" fmla="*/ 379 w 388"/>
                  <a:gd name="T1" fmla="*/ 137 h 405"/>
                  <a:gd name="T2" fmla="*/ 383 w 388"/>
                  <a:gd name="T3" fmla="*/ 118 h 405"/>
                  <a:gd name="T4" fmla="*/ 361 w 388"/>
                  <a:gd name="T5" fmla="*/ 81 h 405"/>
                  <a:gd name="T6" fmla="*/ 343 w 388"/>
                  <a:gd name="T7" fmla="*/ 74 h 405"/>
                  <a:gd name="T8" fmla="*/ 287 w 388"/>
                  <a:gd name="T9" fmla="*/ 94 h 405"/>
                  <a:gd name="T10" fmla="*/ 241 w 388"/>
                  <a:gd name="T11" fmla="*/ 68 h 405"/>
                  <a:gd name="T12" fmla="*/ 232 w 388"/>
                  <a:gd name="T13" fmla="*/ 12 h 405"/>
                  <a:gd name="T14" fmla="*/ 217 w 388"/>
                  <a:gd name="T15" fmla="*/ 0 h 405"/>
                  <a:gd name="T16" fmla="*/ 174 w 388"/>
                  <a:gd name="T17" fmla="*/ 0 h 405"/>
                  <a:gd name="T18" fmla="*/ 159 w 388"/>
                  <a:gd name="T19" fmla="*/ 12 h 405"/>
                  <a:gd name="T20" fmla="*/ 149 w 388"/>
                  <a:gd name="T21" fmla="*/ 68 h 405"/>
                  <a:gd name="T22" fmla="*/ 102 w 388"/>
                  <a:gd name="T23" fmla="*/ 95 h 405"/>
                  <a:gd name="T24" fmla="*/ 46 w 388"/>
                  <a:gd name="T25" fmla="*/ 74 h 405"/>
                  <a:gd name="T26" fmla="*/ 27 w 388"/>
                  <a:gd name="T27" fmla="*/ 81 h 405"/>
                  <a:gd name="T28" fmla="*/ 6 w 388"/>
                  <a:gd name="T29" fmla="*/ 118 h 405"/>
                  <a:gd name="T30" fmla="*/ 9 w 388"/>
                  <a:gd name="T31" fmla="*/ 137 h 405"/>
                  <a:gd name="T32" fmla="*/ 55 w 388"/>
                  <a:gd name="T33" fmla="*/ 175 h 405"/>
                  <a:gd name="T34" fmla="*/ 53 w 388"/>
                  <a:gd name="T35" fmla="*/ 202 h 405"/>
                  <a:gd name="T36" fmla="*/ 55 w 388"/>
                  <a:gd name="T37" fmla="*/ 227 h 405"/>
                  <a:gd name="T38" fmla="*/ 7 w 388"/>
                  <a:gd name="T39" fmla="*/ 266 h 405"/>
                  <a:gd name="T40" fmla="*/ 4 w 388"/>
                  <a:gd name="T41" fmla="*/ 285 h 405"/>
                  <a:gd name="T42" fmla="*/ 25 w 388"/>
                  <a:gd name="T43" fmla="*/ 322 h 405"/>
                  <a:gd name="T44" fmla="*/ 43 w 388"/>
                  <a:gd name="T45" fmla="*/ 329 h 405"/>
                  <a:gd name="T46" fmla="*/ 100 w 388"/>
                  <a:gd name="T47" fmla="*/ 308 h 405"/>
                  <a:gd name="T48" fmla="*/ 149 w 388"/>
                  <a:gd name="T49" fmla="*/ 337 h 405"/>
                  <a:gd name="T50" fmla="*/ 158 w 388"/>
                  <a:gd name="T51" fmla="*/ 392 h 405"/>
                  <a:gd name="T52" fmla="*/ 173 w 388"/>
                  <a:gd name="T53" fmla="*/ 405 h 405"/>
                  <a:gd name="T54" fmla="*/ 216 w 388"/>
                  <a:gd name="T55" fmla="*/ 405 h 405"/>
                  <a:gd name="T56" fmla="*/ 231 w 388"/>
                  <a:gd name="T57" fmla="*/ 392 h 405"/>
                  <a:gd name="T58" fmla="*/ 240 w 388"/>
                  <a:gd name="T59" fmla="*/ 337 h 405"/>
                  <a:gd name="T60" fmla="*/ 289 w 388"/>
                  <a:gd name="T61" fmla="*/ 309 h 405"/>
                  <a:gd name="T62" fmla="*/ 345 w 388"/>
                  <a:gd name="T63" fmla="*/ 329 h 405"/>
                  <a:gd name="T64" fmla="*/ 364 w 388"/>
                  <a:gd name="T65" fmla="*/ 322 h 405"/>
                  <a:gd name="T66" fmla="*/ 385 w 388"/>
                  <a:gd name="T67" fmla="*/ 285 h 405"/>
                  <a:gd name="T68" fmla="*/ 381 w 388"/>
                  <a:gd name="T69" fmla="*/ 266 h 405"/>
                  <a:gd name="T70" fmla="*/ 335 w 388"/>
                  <a:gd name="T71" fmla="*/ 228 h 405"/>
                  <a:gd name="T72" fmla="*/ 337 w 388"/>
                  <a:gd name="T73" fmla="*/ 202 h 405"/>
                  <a:gd name="T74" fmla="*/ 334 w 388"/>
                  <a:gd name="T75" fmla="*/ 174 h 405"/>
                  <a:gd name="T76" fmla="*/ 379 w 388"/>
                  <a:gd name="T77" fmla="*/ 137 h 405"/>
                  <a:gd name="T78" fmla="*/ 251 w 388"/>
                  <a:gd name="T79" fmla="*/ 202 h 405"/>
                  <a:gd name="T80" fmla="*/ 195 w 388"/>
                  <a:gd name="T81" fmla="*/ 259 h 405"/>
                  <a:gd name="T82" fmla="*/ 138 w 388"/>
                  <a:gd name="T83" fmla="*/ 202 h 405"/>
                  <a:gd name="T84" fmla="*/ 195 w 388"/>
                  <a:gd name="T85" fmla="*/ 145 h 405"/>
                  <a:gd name="T86" fmla="*/ 251 w 388"/>
                  <a:gd name="T87" fmla="*/ 202 h 4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388" h="405">
                    <a:moveTo>
                      <a:pt x="379" y="137"/>
                    </a:moveTo>
                    <a:cubicBezTo>
                      <a:pt x="385" y="133"/>
                      <a:pt x="386" y="124"/>
                      <a:pt x="383" y="118"/>
                    </a:cubicBezTo>
                    <a:cubicBezTo>
                      <a:pt x="361" y="81"/>
                      <a:pt x="361" y="81"/>
                      <a:pt x="361" y="81"/>
                    </a:cubicBezTo>
                    <a:cubicBezTo>
                      <a:pt x="357" y="74"/>
                      <a:pt x="350" y="72"/>
                      <a:pt x="343" y="74"/>
                    </a:cubicBezTo>
                    <a:cubicBezTo>
                      <a:pt x="287" y="94"/>
                      <a:pt x="287" y="94"/>
                      <a:pt x="287" y="94"/>
                    </a:cubicBezTo>
                    <a:cubicBezTo>
                      <a:pt x="274" y="83"/>
                      <a:pt x="258" y="74"/>
                      <a:pt x="241" y="68"/>
                    </a:cubicBezTo>
                    <a:cubicBezTo>
                      <a:pt x="232" y="12"/>
                      <a:pt x="232" y="12"/>
                      <a:pt x="232" y="12"/>
                    </a:cubicBezTo>
                    <a:cubicBezTo>
                      <a:pt x="231" y="5"/>
                      <a:pt x="224" y="0"/>
                      <a:pt x="217" y="0"/>
                    </a:cubicBezTo>
                    <a:cubicBezTo>
                      <a:pt x="174" y="0"/>
                      <a:pt x="174" y="0"/>
                      <a:pt x="174" y="0"/>
                    </a:cubicBezTo>
                    <a:cubicBezTo>
                      <a:pt x="166" y="0"/>
                      <a:pt x="160" y="5"/>
                      <a:pt x="159" y="12"/>
                    </a:cubicBezTo>
                    <a:cubicBezTo>
                      <a:pt x="149" y="68"/>
                      <a:pt x="149" y="68"/>
                      <a:pt x="149" y="68"/>
                    </a:cubicBezTo>
                    <a:cubicBezTo>
                      <a:pt x="132" y="74"/>
                      <a:pt x="116" y="83"/>
                      <a:pt x="102" y="95"/>
                    </a:cubicBezTo>
                    <a:cubicBezTo>
                      <a:pt x="46" y="74"/>
                      <a:pt x="46" y="74"/>
                      <a:pt x="46" y="74"/>
                    </a:cubicBezTo>
                    <a:cubicBezTo>
                      <a:pt x="39" y="72"/>
                      <a:pt x="31" y="74"/>
                      <a:pt x="27" y="81"/>
                    </a:cubicBezTo>
                    <a:cubicBezTo>
                      <a:pt x="6" y="118"/>
                      <a:pt x="6" y="118"/>
                      <a:pt x="6" y="118"/>
                    </a:cubicBezTo>
                    <a:cubicBezTo>
                      <a:pt x="2" y="124"/>
                      <a:pt x="3" y="133"/>
                      <a:pt x="9" y="137"/>
                    </a:cubicBezTo>
                    <a:cubicBezTo>
                      <a:pt x="55" y="175"/>
                      <a:pt x="55" y="175"/>
                      <a:pt x="55" y="175"/>
                    </a:cubicBezTo>
                    <a:cubicBezTo>
                      <a:pt x="54" y="184"/>
                      <a:pt x="53" y="193"/>
                      <a:pt x="53" y="202"/>
                    </a:cubicBezTo>
                    <a:cubicBezTo>
                      <a:pt x="53" y="211"/>
                      <a:pt x="53" y="219"/>
                      <a:pt x="55" y="227"/>
                    </a:cubicBezTo>
                    <a:cubicBezTo>
                      <a:pt x="7" y="266"/>
                      <a:pt x="7" y="266"/>
                      <a:pt x="7" y="266"/>
                    </a:cubicBezTo>
                    <a:cubicBezTo>
                      <a:pt x="2" y="270"/>
                      <a:pt x="0" y="278"/>
                      <a:pt x="4" y="285"/>
                    </a:cubicBezTo>
                    <a:cubicBezTo>
                      <a:pt x="25" y="322"/>
                      <a:pt x="25" y="322"/>
                      <a:pt x="25" y="322"/>
                    </a:cubicBezTo>
                    <a:cubicBezTo>
                      <a:pt x="28" y="329"/>
                      <a:pt x="36" y="332"/>
                      <a:pt x="43" y="329"/>
                    </a:cubicBezTo>
                    <a:cubicBezTo>
                      <a:pt x="100" y="308"/>
                      <a:pt x="100" y="308"/>
                      <a:pt x="100" y="308"/>
                    </a:cubicBezTo>
                    <a:cubicBezTo>
                      <a:pt x="114" y="321"/>
                      <a:pt x="131" y="330"/>
                      <a:pt x="149" y="337"/>
                    </a:cubicBezTo>
                    <a:cubicBezTo>
                      <a:pt x="158" y="392"/>
                      <a:pt x="158" y="392"/>
                      <a:pt x="158" y="392"/>
                    </a:cubicBezTo>
                    <a:cubicBezTo>
                      <a:pt x="159" y="399"/>
                      <a:pt x="165" y="405"/>
                      <a:pt x="173" y="405"/>
                    </a:cubicBezTo>
                    <a:cubicBezTo>
                      <a:pt x="216" y="405"/>
                      <a:pt x="216" y="405"/>
                      <a:pt x="216" y="405"/>
                    </a:cubicBezTo>
                    <a:cubicBezTo>
                      <a:pt x="223" y="405"/>
                      <a:pt x="229" y="399"/>
                      <a:pt x="231" y="392"/>
                    </a:cubicBezTo>
                    <a:cubicBezTo>
                      <a:pt x="240" y="337"/>
                      <a:pt x="240" y="337"/>
                      <a:pt x="240" y="337"/>
                    </a:cubicBezTo>
                    <a:cubicBezTo>
                      <a:pt x="258" y="331"/>
                      <a:pt x="275" y="321"/>
                      <a:pt x="289" y="309"/>
                    </a:cubicBezTo>
                    <a:cubicBezTo>
                      <a:pt x="345" y="329"/>
                      <a:pt x="345" y="329"/>
                      <a:pt x="345" y="329"/>
                    </a:cubicBezTo>
                    <a:cubicBezTo>
                      <a:pt x="352" y="332"/>
                      <a:pt x="360" y="329"/>
                      <a:pt x="364" y="322"/>
                    </a:cubicBezTo>
                    <a:cubicBezTo>
                      <a:pt x="385" y="285"/>
                      <a:pt x="385" y="285"/>
                      <a:pt x="385" y="285"/>
                    </a:cubicBezTo>
                    <a:cubicBezTo>
                      <a:pt x="388" y="278"/>
                      <a:pt x="387" y="270"/>
                      <a:pt x="381" y="266"/>
                    </a:cubicBezTo>
                    <a:cubicBezTo>
                      <a:pt x="335" y="228"/>
                      <a:pt x="335" y="228"/>
                      <a:pt x="335" y="228"/>
                    </a:cubicBezTo>
                    <a:cubicBezTo>
                      <a:pt x="336" y="220"/>
                      <a:pt x="337" y="211"/>
                      <a:pt x="337" y="202"/>
                    </a:cubicBezTo>
                    <a:cubicBezTo>
                      <a:pt x="337" y="193"/>
                      <a:pt x="336" y="183"/>
                      <a:pt x="334" y="174"/>
                    </a:cubicBezTo>
                    <a:lnTo>
                      <a:pt x="379" y="137"/>
                    </a:lnTo>
                    <a:close/>
                    <a:moveTo>
                      <a:pt x="251" y="202"/>
                    </a:moveTo>
                    <a:cubicBezTo>
                      <a:pt x="251" y="233"/>
                      <a:pt x="226" y="259"/>
                      <a:pt x="195" y="259"/>
                    </a:cubicBezTo>
                    <a:cubicBezTo>
                      <a:pt x="163" y="259"/>
                      <a:pt x="138" y="233"/>
                      <a:pt x="138" y="202"/>
                    </a:cubicBezTo>
                    <a:cubicBezTo>
                      <a:pt x="138" y="171"/>
                      <a:pt x="163" y="145"/>
                      <a:pt x="195" y="145"/>
                    </a:cubicBezTo>
                    <a:cubicBezTo>
                      <a:pt x="226" y="145"/>
                      <a:pt x="251" y="171"/>
                      <a:pt x="251" y="202"/>
                    </a:cubicBezTo>
                    <a:close/>
                  </a:path>
                </a:pathLst>
              </a:custGeom>
              <a:solidFill>
                <a:srgbClr val="5050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p>
                <a:pPr marL="0" marR="0" lvl="0" indent="0" defTabSz="932597" eaLnBrk="1" fontAlgn="auto" latinLnBrk="0" hangingPunct="1">
                  <a:lnSpc>
                    <a:spcPct val="100000"/>
                  </a:lnSpc>
                  <a:spcBef>
                    <a:spcPts val="0"/>
                  </a:spcBef>
                  <a:spcAft>
                    <a:spcPts val="0"/>
                  </a:spcAft>
                  <a:buClrTx/>
                  <a:buSzTx/>
                  <a:buFontTx/>
                  <a:buNone/>
                  <a:tabLst/>
                  <a:defRPr/>
                </a:pPr>
                <a:endParaRPr kumimoji="0" lang="en-US" sz="1836" b="0" i="0" u="none" strike="noStrike" kern="0" cap="none" spc="0" normalizeH="0" baseline="0" noProof="0">
                  <a:ln>
                    <a:noFill/>
                  </a:ln>
                  <a:solidFill>
                    <a:srgbClr val="FFFFFF"/>
                  </a:solidFill>
                  <a:effectLst/>
                  <a:uLnTx/>
                  <a:uFillTx/>
                </a:endParaRPr>
              </a:p>
            </p:txBody>
          </p:sp>
        </p:grpSp>
        <p:sp>
          <p:nvSpPr>
            <p:cNvPr id="505" name="TextBox 504"/>
            <p:cNvSpPr txBox="1"/>
            <p:nvPr/>
          </p:nvSpPr>
          <p:spPr>
            <a:xfrm>
              <a:off x="8484302" y="4772657"/>
              <a:ext cx="1081749" cy="1267994"/>
            </a:xfrm>
            <a:prstGeom prst="rect">
              <a:avLst/>
            </a:prstGeom>
            <a:noFill/>
            <a:ln w="19050">
              <a:solidFill>
                <a:srgbClr val="505050"/>
              </a:solidFill>
              <a:miter lim="800000"/>
            </a:ln>
          </p:spPr>
          <p:txBody>
            <a:bodyPr wrap="square" lIns="46630" tIns="46630" rIns="46630" bIns="46630" rtlCol="0" anchor="ctr">
              <a:noAutofit/>
            </a:bodyPr>
            <a:lstStyle/>
            <a:p>
              <a:pPr marL="0" marR="0" lvl="0" indent="0" algn="ctr" defTabSz="932597" eaLnBrk="1" fontAlgn="auto" latinLnBrk="0" hangingPunct="1">
                <a:lnSpc>
                  <a:spcPct val="90000"/>
                </a:lnSpc>
                <a:spcBef>
                  <a:spcPts val="0"/>
                </a:spcBef>
                <a:spcAft>
                  <a:spcPts val="612"/>
                </a:spcAft>
                <a:buClrTx/>
                <a:buSzTx/>
                <a:buFontTx/>
                <a:buNone/>
                <a:tabLst/>
                <a:defRPr/>
              </a:pPr>
              <a:endParaRPr kumimoji="0" lang="en-US" sz="1000" i="0" u="none" strike="noStrike" kern="0" cap="none" spc="0" normalizeH="0" baseline="0" noProof="0" dirty="0">
                <a:ln>
                  <a:noFill/>
                </a:ln>
                <a:solidFill>
                  <a:srgbClr val="FFFFFF"/>
                </a:solidFill>
                <a:effectLst/>
                <a:uLnTx/>
                <a:uFillTx/>
              </a:endParaRPr>
            </a:p>
          </p:txBody>
        </p:sp>
        <p:sp>
          <p:nvSpPr>
            <p:cNvPr id="506" name="TextBox 505"/>
            <p:cNvSpPr txBox="1"/>
            <p:nvPr/>
          </p:nvSpPr>
          <p:spPr>
            <a:xfrm>
              <a:off x="8484506" y="4391770"/>
              <a:ext cx="1081749" cy="380887"/>
            </a:xfrm>
            <a:prstGeom prst="rect">
              <a:avLst/>
            </a:prstGeom>
            <a:solidFill>
              <a:srgbClr val="009E49"/>
            </a:solidFill>
            <a:ln w="19050">
              <a:solidFill>
                <a:srgbClr val="505050"/>
              </a:solidFill>
              <a:miter lim="800000"/>
            </a:ln>
          </p:spPr>
          <p:txBody>
            <a:bodyPr wrap="square" lIns="46630" tIns="46630" rIns="46630" bIns="46630" rtlCol="0" anchor="ctr">
              <a:noAutofit/>
            </a:bodyPr>
            <a:lstStyle/>
            <a:p>
              <a:pPr lvl="0" algn="ctr" defTabSz="932597">
                <a:lnSpc>
                  <a:spcPct val="90000"/>
                </a:lnSpc>
                <a:spcAft>
                  <a:spcPts val="612"/>
                </a:spcAft>
                <a:defRPr/>
              </a:pPr>
              <a:r>
                <a:rPr lang="en-US" sz="1100" kern="0" dirty="0">
                  <a:solidFill>
                    <a:srgbClr val="FFFFFF"/>
                  </a:solidFill>
                </a:rPr>
                <a:t>Container</a:t>
              </a:r>
            </a:p>
          </p:txBody>
        </p:sp>
        <p:grpSp>
          <p:nvGrpSpPr>
            <p:cNvPr id="507" name="Group 506"/>
            <p:cNvGrpSpPr/>
            <p:nvPr/>
          </p:nvGrpSpPr>
          <p:grpSpPr>
            <a:xfrm>
              <a:off x="8584101" y="5031267"/>
              <a:ext cx="829754" cy="669787"/>
              <a:chOff x="4406091" y="6049087"/>
              <a:chExt cx="3960813" cy="3197225"/>
            </a:xfrm>
            <a:solidFill>
              <a:srgbClr val="107C10"/>
            </a:solidFill>
          </p:grpSpPr>
          <p:sp>
            <p:nvSpPr>
              <p:cNvPr id="508" name="Freeform 24"/>
              <p:cNvSpPr>
                <a:spLocks noEditPoints="1"/>
              </p:cNvSpPr>
              <p:nvPr/>
            </p:nvSpPr>
            <p:spPr bwMode="auto">
              <a:xfrm>
                <a:off x="4406091" y="6049087"/>
                <a:ext cx="2847975" cy="2813050"/>
              </a:xfrm>
              <a:custGeom>
                <a:avLst/>
                <a:gdLst>
                  <a:gd name="T0" fmla="*/ 744 w 757"/>
                  <a:gd name="T1" fmla="*/ 466 h 748"/>
                  <a:gd name="T2" fmla="*/ 755 w 757"/>
                  <a:gd name="T3" fmla="*/ 399 h 748"/>
                  <a:gd name="T4" fmla="*/ 739 w 757"/>
                  <a:gd name="T5" fmla="*/ 373 h 748"/>
                  <a:gd name="T6" fmla="*/ 644 w 757"/>
                  <a:gd name="T7" fmla="*/ 341 h 748"/>
                  <a:gd name="T8" fmla="*/ 638 w 757"/>
                  <a:gd name="T9" fmla="*/ 309 h 748"/>
                  <a:gd name="T10" fmla="*/ 716 w 757"/>
                  <a:gd name="T11" fmla="*/ 245 h 748"/>
                  <a:gd name="T12" fmla="*/ 721 w 757"/>
                  <a:gd name="T13" fmla="*/ 215 h 748"/>
                  <a:gd name="T14" fmla="*/ 687 w 757"/>
                  <a:gd name="T15" fmla="*/ 157 h 748"/>
                  <a:gd name="T16" fmla="*/ 658 w 757"/>
                  <a:gd name="T17" fmla="*/ 146 h 748"/>
                  <a:gd name="T18" fmla="*/ 565 w 757"/>
                  <a:gd name="T19" fmla="*/ 181 h 748"/>
                  <a:gd name="T20" fmla="*/ 536 w 757"/>
                  <a:gd name="T21" fmla="*/ 157 h 748"/>
                  <a:gd name="T22" fmla="*/ 556 w 757"/>
                  <a:gd name="T23" fmla="*/ 55 h 748"/>
                  <a:gd name="T24" fmla="*/ 541 w 757"/>
                  <a:gd name="T25" fmla="*/ 28 h 748"/>
                  <a:gd name="T26" fmla="*/ 477 w 757"/>
                  <a:gd name="T27" fmla="*/ 5 h 748"/>
                  <a:gd name="T28" fmla="*/ 449 w 757"/>
                  <a:gd name="T29" fmla="*/ 15 h 748"/>
                  <a:gd name="T30" fmla="*/ 397 w 757"/>
                  <a:gd name="T31" fmla="*/ 106 h 748"/>
                  <a:gd name="T32" fmla="*/ 378 w 757"/>
                  <a:gd name="T33" fmla="*/ 105 h 748"/>
                  <a:gd name="T34" fmla="*/ 362 w 757"/>
                  <a:gd name="T35" fmla="*/ 106 h 748"/>
                  <a:gd name="T36" fmla="*/ 311 w 757"/>
                  <a:gd name="T37" fmla="*/ 15 h 748"/>
                  <a:gd name="T38" fmla="*/ 282 w 757"/>
                  <a:gd name="T39" fmla="*/ 4 h 748"/>
                  <a:gd name="T40" fmla="*/ 218 w 757"/>
                  <a:gd name="T41" fmla="*/ 27 h 748"/>
                  <a:gd name="T42" fmla="*/ 203 w 757"/>
                  <a:gd name="T43" fmla="*/ 54 h 748"/>
                  <a:gd name="T44" fmla="*/ 222 w 757"/>
                  <a:gd name="T45" fmla="*/ 156 h 748"/>
                  <a:gd name="T46" fmla="*/ 192 w 757"/>
                  <a:gd name="T47" fmla="*/ 181 h 748"/>
                  <a:gd name="T48" fmla="*/ 103 w 757"/>
                  <a:gd name="T49" fmla="*/ 145 h 748"/>
                  <a:gd name="T50" fmla="*/ 74 w 757"/>
                  <a:gd name="T51" fmla="*/ 155 h 748"/>
                  <a:gd name="T52" fmla="*/ 39 w 757"/>
                  <a:gd name="T53" fmla="*/ 213 h 748"/>
                  <a:gd name="T54" fmla="*/ 44 w 757"/>
                  <a:gd name="T55" fmla="*/ 243 h 748"/>
                  <a:gd name="T56" fmla="*/ 119 w 757"/>
                  <a:gd name="T57" fmla="*/ 307 h 748"/>
                  <a:gd name="T58" fmla="*/ 113 w 757"/>
                  <a:gd name="T59" fmla="*/ 341 h 748"/>
                  <a:gd name="T60" fmla="*/ 17 w 757"/>
                  <a:gd name="T61" fmla="*/ 373 h 748"/>
                  <a:gd name="T62" fmla="*/ 2 w 757"/>
                  <a:gd name="T63" fmla="*/ 400 h 748"/>
                  <a:gd name="T64" fmla="*/ 13 w 757"/>
                  <a:gd name="T65" fmla="*/ 466 h 748"/>
                  <a:gd name="T66" fmla="*/ 37 w 757"/>
                  <a:gd name="T67" fmla="*/ 486 h 748"/>
                  <a:gd name="T68" fmla="*/ 136 w 757"/>
                  <a:gd name="T69" fmla="*/ 486 h 748"/>
                  <a:gd name="T70" fmla="*/ 154 w 757"/>
                  <a:gd name="T71" fmla="*/ 519 h 748"/>
                  <a:gd name="T72" fmla="*/ 102 w 757"/>
                  <a:gd name="T73" fmla="*/ 604 h 748"/>
                  <a:gd name="T74" fmla="*/ 107 w 757"/>
                  <a:gd name="T75" fmla="*/ 634 h 748"/>
                  <a:gd name="T76" fmla="*/ 158 w 757"/>
                  <a:gd name="T77" fmla="*/ 678 h 748"/>
                  <a:gd name="T78" fmla="*/ 189 w 757"/>
                  <a:gd name="T79" fmla="*/ 679 h 748"/>
                  <a:gd name="T80" fmla="*/ 265 w 757"/>
                  <a:gd name="T81" fmla="*/ 615 h 748"/>
                  <a:gd name="T82" fmla="*/ 303 w 757"/>
                  <a:gd name="T83" fmla="*/ 629 h 748"/>
                  <a:gd name="T84" fmla="*/ 318 w 757"/>
                  <a:gd name="T85" fmla="*/ 729 h 748"/>
                  <a:gd name="T86" fmla="*/ 342 w 757"/>
                  <a:gd name="T87" fmla="*/ 748 h 748"/>
                  <a:gd name="T88" fmla="*/ 409 w 757"/>
                  <a:gd name="T89" fmla="*/ 748 h 748"/>
                  <a:gd name="T90" fmla="*/ 433 w 757"/>
                  <a:gd name="T91" fmla="*/ 729 h 748"/>
                  <a:gd name="T92" fmla="*/ 450 w 757"/>
                  <a:gd name="T93" fmla="*/ 631 h 748"/>
                  <a:gd name="T94" fmla="*/ 489 w 757"/>
                  <a:gd name="T95" fmla="*/ 617 h 748"/>
                  <a:gd name="T96" fmla="*/ 562 w 757"/>
                  <a:gd name="T97" fmla="*/ 680 h 748"/>
                  <a:gd name="T98" fmla="*/ 592 w 757"/>
                  <a:gd name="T99" fmla="*/ 680 h 748"/>
                  <a:gd name="T100" fmla="*/ 644 w 757"/>
                  <a:gd name="T101" fmla="*/ 636 h 748"/>
                  <a:gd name="T102" fmla="*/ 649 w 757"/>
                  <a:gd name="T103" fmla="*/ 606 h 748"/>
                  <a:gd name="T104" fmla="*/ 600 w 757"/>
                  <a:gd name="T105" fmla="*/ 522 h 748"/>
                  <a:gd name="T106" fmla="*/ 621 w 757"/>
                  <a:gd name="T107" fmla="*/ 486 h 748"/>
                  <a:gd name="T108" fmla="*/ 721 w 757"/>
                  <a:gd name="T109" fmla="*/ 486 h 748"/>
                  <a:gd name="T110" fmla="*/ 744 w 757"/>
                  <a:gd name="T111" fmla="*/ 466 h 748"/>
                  <a:gd name="T112" fmla="*/ 528 w 757"/>
                  <a:gd name="T113" fmla="*/ 373 h 748"/>
                  <a:gd name="T114" fmla="*/ 378 w 757"/>
                  <a:gd name="T115" fmla="*/ 522 h 748"/>
                  <a:gd name="T116" fmla="*/ 229 w 757"/>
                  <a:gd name="T117" fmla="*/ 373 h 748"/>
                  <a:gd name="T118" fmla="*/ 378 w 757"/>
                  <a:gd name="T119" fmla="*/ 223 h 748"/>
                  <a:gd name="T120" fmla="*/ 528 w 757"/>
                  <a:gd name="T121" fmla="*/ 373 h 7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757" h="748">
                    <a:moveTo>
                      <a:pt x="744" y="466"/>
                    </a:moveTo>
                    <a:cubicBezTo>
                      <a:pt x="755" y="399"/>
                      <a:pt x="755" y="399"/>
                      <a:pt x="755" y="399"/>
                    </a:cubicBezTo>
                    <a:cubicBezTo>
                      <a:pt x="757" y="388"/>
                      <a:pt x="750" y="377"/>
                      <a:pt x="739" y="373"/>
                    </a:cubicBezTo>
                    <a:cubicBezTo>
                      <a:pt x="644" y="341"/>
                      <a:pt x="644" y="341"/>
                      <a:pt x="644" y="341"/>
                    </a:cubicBezTo>
                    <a:cubicBezTo>
                      <a:pt x="643" y="330"/>
                      <a:pt x="641" y="319"/>
                      <a:pt x="638" y="309"/>
                    </a:cubicBezTo>
                    <a:cubicBezTo>
                      <a:pt x="716" y="245"/>
                      <a:pt x="716" y="245"/>
                      <a:pt x="716" y="245"/>
                    </a:cubicBezTo>
                    <a:cubicBezTo>
                      <a:pt x="725" y="238"/>
                      <a:pt x="727" y="225"/>
                      <a:pt x="721" y="215"/>
                    </a:cubicBezTo>
                    <a:cubicBezTo>
                      <a:pt x="687" y="157"/>
                      <a:pt x="687" y="157"/>
                      <a:pt x="687" y="157"/>
                    </a:cubicBezTo>
                    <a:cubicBezTo>
                      <a:pt x="681" y="147"/>
                      <a:pt x="669" y="142"/>
                      <a:pt x="658" y="146"/>
                    </a:cubicBezTo>
                    <a:cubicBezTo>
                      <a:pt x="565" y="181"/>
                      <a:pt x="565" y="181"/>
                      <a:pt x="565" y="181"/>
                    </a:cubicBezTo>
                    <a:cubicBezTo>
                      <a:pt x="556" y="172"/>
                      <a:pt x="547" y="164"/>
                      <a:pt x="536" y="157"/>
                    </a:cubicBezTo>
                    <a:cubicBezTo>
                      <a:pt x="556" y="55"/>
                      <a:pt x="556" y="55"/>
                      <a:pt x="556" y="55"/>
                    </a:cubicBezTo>
                    <a:cubicBezTo>
                      <a:pt x="558" y="43"/>
                      <a:pt x="552" y="32"/>
                      <a:pt x="541" y="28"/>
                    </a:cubicBezTo>
                    <a:cubicBezTo>
                      <a:pt x="477" y="5"/>
                      <a:pt x="477" y="5"/>
                      <a:pt x="477" y="5"/>
                    </a:cubicBezTo>
                    <a:cubicBezTo>
                      <a:pt x="467" y="1"/>
                      <a:pt x="455" y="5"/>
                      <a:pt x="449" y="15"/>
                    </a:cubicBezTo>
                    <a:cubicBezTo>
                      <a:pt x="397" y="106"/>
                      <a:pt x="397" y="106"/>
                      <a:pt x="397" y="106"/>
                    </a:cubicBezTo>
                    <a:cubicBezTo>
                      <a:pt x="391" y="105"/>
                      <a:pt x="385" y="105"/>
                      <a:pt x="378" y="105"/>
                    </a:cubicBezTo>
                    <a:cubicBezTo>
                      <a:pt x="373" y="105"/>
                      <a:pt x="367" y="105"/>
                      <a:pt x="362" y="106"/>
                    </a:cubicBezTo>
                    <a:cubicBezTo>
                      <a:pt x="311" y="15"/>
                      <a:pt x="311" y="15"/>
                      <a:pt x="311" y="15"/>
                    </a:cubicBezTo>
                    <a:cubicBezTo>
                      <a:pt x="305" y="4"/>
                      <a:pt x="293" y="0"/>
                      <a:pt x="282" y="4"/>
                    </a:cubicBezTo>
                    <a:cubicBezTo>
                      <a:pt x="218" y="27"/>
                      <a:pt x="218" y="27"/>
                      <a:pt x="218" y="27"/>
                    </a:cubicBezTo>
                    <a:cubicBezTo>
                      <a:pt x="208" y="31"/>
                      <a:pt x="201" y="42"/>
                      <a:pt x="203" y="54"/>
                    </a:cubicBezTo>
                    <a:cubicBezTo>
                      <a:pt x="222" y="156"/>
                      <a:pt x="222" y="156"/>
                      <a:pt x="222" y="156"/>
                    </a:cubicBezTo>
                    <a:cubicBezTo>
                      <a:pt x="211" y="163"/>
                      <a:pt x="201" y="172"/>
                      <a:pt x="192" y="181"/>
                    </a:cubicBezTo>
                    <a:cubicBezTo>
                      <a:pt x="103" y="145"/>
                      <a:pt x="103" y="145"/>
                      <a:pt x="103" y="145"/>
                    </a:cubicBezTo>
                    <a:cubicBezTo>
                      <a:pt x="92" y="141"/>
                      <a:pt x="80" y="145"/>
                      <a:pt x="74" y="155"/>
                    </a:cubicBezTo>
                    <a:cubicBezTo>
                      <a:pt x="39" y="213"/>
                      <a:pt x="39" y="213"/>
                      <a:pt x="39" y="213"/>
                    </a:cubicBezTo>
                    <a:cubicBezTo>
                      <a:pt x="33" y="223"/>
                      <a:pt x="35" y="235"/>
                      <a:pt x="44" y="243"/>
                    </a:cubicBezTo>
                    <a:cubicBezTo>
                      <a:pt x="119" y="307"/>
                      <a:pt x="119" y="307"/>
                      <a:pt x="119" y="307"/>
                    </a:cubicBezTo>
                    <a:cubicBezTo>
                      <a:pt x="116" y="318"/>
                      <a:pt x="114" y="329"/>
                      <a:pt x="113" y="341"/>
                    </a:cubicBezTo>
                    <a:cubicBezTo>
                      <a:pt x="17" y="373"/>
                      <a:pt x="17" y="373"/>
                      <a:pt x="17" y="373"/>
                    </a:cubicBezTo>
                    <a:cubicBezTo>
                      <a:pt x="6" y="377"/>
                      <a:pt x="0" y="388"/>
                      <a:pt x="2" y="400"/>
                    </a:cubicBezTo>
                    <a:cubicBezTo>
                      <a:pt x="13" y="466"/>
                      <a:pt x="13" y="466"/>
                      <a:pt x="13" y="466"/>
                    </a:cubicBezTo>
                    <a:cubicBezTo>
                      <a:pt x="15" y="478"/>
                      <a:pt x="25" y="486"/>
                      <a:pt x="37" y="486"/>
                    </a:cubicBezTo>
                    <a:cubicBezTo>
                      <a:pt x="136" y="486"/>
                      <a:pt x="136" y="486"/>
                      <a:pt x="136" y="486"/>
                    </a:cubicBezTo>
                    <a:cubicBezTo>
                      <a:pt x="141" y="498"/>
                      <a:pt x="147" y="509"/>
                      <a:pt x="154" y="519"/>
                    </a:cubicBezTo>
                    <a:cubicBezTo>
                      <a:pt x="102" y="604"/>
                      <a:pt x="102" y="604"/>
                      <a:pt x="102" y="604"/>
                    </a:cubicBezTo>
                    <a:cubicBezTo>
                      <a:pt x="96" y="614"/>
                      <a:pt x="98" y="627"/>
                      <a:pt x="107" y="634"/>
                    </a:cubicBezTo>
                    <a:cubicBezTo>
                      <a:pt x="158" y="678"/>
                      <a:pt x="158" y="678"/>
                      <a:pt x="158" y="678"/>
                    </a:cubicBezTo>
                    <a:cubicBezTo>
                      <a:pt x="167" y="686"/>
                      <a:pt x="180" y="686"/>
                      <a:pt x="189" y="679"/>
                    </a:cubicBezTo>
                    <a:cubicBezTo>
                      <a:pt x="265" y="615"/>
                      <a:pt x="265" y="615"/>
                      <a:pt x="265" y="615"/>
                    </a:cubicBezTo>
                    <a:cubicBezTo>
                      <a:pt x="277" y="621"/>
                      <a:pt x="290" y="626"/>
                      <a:pt x="303" y="629"/>
                    </a:cubicBezTo>
                    <a:cubicBezTo>
                      <a:pt x="318" y="729"/>
                      <a:pt x="318" y="729"/>
                      <a:pt x="318" y="729"/>
                    </a:cubicBezTo>
                    <a:cubicBezTo>
                      <a:pt x="320" y="740"/>
                      <a:pt x="330" y="748"/>
                      <a:pt x="342" y="748"/>
                    </a:cubicBezTo>
                    <a:cubicBezTo>
                      <a:pt x="409" y="748"/>
                      <a:pt x="409" y="748"/>
                      <a:pt x="409" y="748"/>
                    </a:cubicBezTo>
                    <a:cubicBezTo>
                      <a:pt x="421" y="748"/>
                      <a:pt x="431" y="740"/>
                      <a:pt x="433" y="729"/>
                    </a:cubicBezTo>
                    <a:cubicBezTo>
                      <a:pt x="450" y="631"/>
                      <a:pt x="450" y="631"/>
                      <a:pt x="450" y="631"/>
                    </a:cubicBezTo>
                    <a:cubicBezTo>
                      <a:pt x="463" y="627"/>
                      <a:pt x="476" y="622"/>
                      <a:pt x="489" y="617"/>
                    </a:cubicBezTo>
                    <a:cubicBezTo>
                      <a:pt x="562" y="680"/>
                      <a:pt x="562" y="680"/>
                      <a:pt x="562" y="680"/>
                    </a:cubicBezTo>
                    <a:cubicBezTo>
                      <a:pt x="570" y="687"/>
                      <a:pt x="583" y="687"/>
                      <a:pt x="592" y="680"/>
                    </a:cubicBezTo>
                    <a:cubicBezTo>
                      <a:pt x="644" y="636"/>
                      <a:pt x="644" y="636"/>
                      <a:pt x="644" y="636"/>
                    </a:cubicBezTo>
                    <a:cubicBezTo>
                      <a:pt x="653" y="629"/>
                      <a:pt x="655" y="616"/>
                      <a:pt x="649" y="606"/>
                    </a:cubicBezTo>
                    <a:cubicBezTo>
                      <a:pt x="600" y="522"/>
                      <a:pt x="600" y="522"/>
                      <a:pt x="600" y="522"/>
                    </a:cubicBezTo>
                    <a:cubicBezTo>
                      <a:pt x="608" y="511"/>
                      <a:pt x="615" y="499"/>
                      <a:pt x="621" y="486"/>
                    </a:cubicBezTo>
                    <a:cubicBezTo>
                      <a:pt x="721" y="486"/>
                      <a:pt x="721" y="486"/>
                      <a:pt x="721" y="486"/>
                    </a:cubicBezTo>
                    <a:cubicBezTo>
                      <a:pt x="732" y="486"/>
                      <a:pt x="742" y="478"/>
                      <a:pt x="744" y="466"/>
                    </a:cubicBezTo>
                    <a:close/>
                    <a:moveTo>
                      <a:pt x="528" y="373"/>
                    </a:moveTo>
                    <a:cubicBezTo>
                      <a:pt x="528" y="455"/>
                      <a:pt x="461" y="522"/>
                      <a:pt x="378" y="522"/>
                    </a:cubicBezTo>
                    <a:cubicBezTo>
                      <a:pt x="296" y="522"/>
                      <a:pt x="229" y="455"/>
                      <a:pt x="229" y="373"/>
                    </a:cubicBezTo>
                    <a:cubicBezTo>
                      <a:pt x="229" y="290"/>
                      <a:pt x="296" y="223"/>
                      <a:pt x="378" y="223"/>
                    </a:cubicBezTo>
                    <a:cubicBezTo>
                      <a:pt x="461" y="223"/>
                      <a:pt x="528" y="290"/>
                      <a:pt x="528" y="373"/>
                    </a:cubicBezTo>
                    <a:close/>
                  </a:path>
                </a:pathLst>
              </a:custGeom>
              <a:solidFill>
                <a:srgbClr val="5050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p>
                <a:pPr marL="0" marR="0" lvl="0" indent="0" defTabSz="932597" eaLnBrk="1" fontAlgn="auto" latinLnBrk="0" hangingPunct="1">
                  <a:lnSpc>
                    <a:spcPct val="100000"/>
                  </a:lnSpc>
                  <a:spcBef>
                    <a:spcPts val="0"/>
                  </a:spcBef>
                  <a:spcAft>
                    <a:spcPts val="0"/>
                  </a:spcAft>
                  <a:buClrTx/>
                  <a:buSzTx/>
                  <a:buFontTx/>
                  <a:buNone/>
                  <a:tabLst/>
                  <a:defRPr/>
                </a:pPr>
                <a:endParaRPr kumimoji="0" lang="en-US" sz="1836" b="0" i="0" u="none" strike="noStrike" kern="0" cap="none" spc="0" normalizeH="0" baseline="0" noProof="0">
                  <a:ln>
                    <a:noFill/>
                  </a:ln>
                  <a:solidFill>
                    <a:srgbClr val="FFFFFF"/>
                  </a:solidFill>
                  <a:effectLst/>
                  <a:uLnTx/>
                  <a:uFillTx/>
                </a:endParaRPr>
              </a:p>
            </p:txBody>
          </p:sp>
          <p:sp>
            <p:nvSpPr>
              <p:cNvPr id="509" name="Oval 25"/>
              <p:cNvSpPr>
                <a:spLocks noChangeArrowheads="1"/>
              </p:cNvSpPr>
              <p:nvPr/>
            </p:nvSpPr>
            <p:spPr bwMode="auto">
              <a:xfrm>
                <a:off x="5557028" y="7180975"/>
                <a:ext cx="542925" cy="541338"/>
              </a:xfrm>
              <a:prstGeom prst="ellipse">
                <a:avLst/>
              </a:prstGeom>
              <a:solidFill>
                <a:srgbClr val="5050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p>
                <a:pPr marL="0" marR="0" lvl="0" indent="0" defTabSz="932597" eaLnBrk="1" fontAlgn="auto" latinLnBrk="0" hangingPunct="1">
                  <a:lnSpc>
                    <a:spcPct val="100000"/>
                  </a:lnSpc>
                  <a:spcBef>
                    <a:spcPts val="0"/>
                  </a:spcBef>
                  <a:spcAft>
                    <a:spcPts val="0"/>
                  </a:spcAft>
                  <a:buClrTx/>
                  <a:buSzTx/>
                  <a:buFontTx/>
                  <a:buNone/>
                  <a:tabLst/>
                  <a:defRPr/>
                </a:pPr>
                <a:endParaRPr kumimoji="0" lang="en-US" sz="1836" b="0" i="0" u="none" strike="noStrike" kern="0" cap="none" spc="0" normalizeH="0" baseline="0" noProof="0">
                  <a:ln>
                    <a:noFill/>
                  </a:ln>
                  <a:solidFill>
                    <a:srgbClr val="FFFFFF"/>
                  </a:solidFill>
                  <a:effectLst/>
                  <a:uLnTx/>
                  <a:uFillTx/>
                </a:endParaRPr>
              </a:p>
            </p:txBody>
          </p:sp>
          <p:sp>
            <p:nvSpPr>
              <p:cNvPr id="510" name="Freeform 26"/>
              <p:cNvSpPr>
                <a:spLocks noEditPoints="1"/>
              </p:cNvSpPr>
              <p:nvPr/>
            </p:nvSpPr>
            <p:spPr bwMode="auto">
              <a:xfrm>
                <a:off x="6907991" y="7722312"/>
                <a:ext cx="1458913" cy="1524000"/>
              </a:xfrm>
              <a:custGeom>
                <a:avLst/>
                <a:gdLst>
                  <a:gd name="T0" fmla="*/ 379 w 388"/>
                  <a:gd name="T1" fmla="*/ 137 h 405"/>
                  <a:gd name="T2" fmla="*/ 383 w 388"/>
                  <a:gd name="T3" fmla="*/ 118 h 405"/>
                  <a:gd name="T4" fmla="*/ 361 w 388"/>
                  <a:gd name="T5" fmla="*/ 81 h 405"/>
                  <a:gd name="T6" fmla="*/ 343 w 388"/>
                  <a:gd name="T7" fmla="*/ 74 h 405"/>
                  <a:gd name="T8" fmla="*/ 287 w 388"/>
                  <a:gd name="T9" fmla="*/ 94 h 405"/>
                  <a:gd name="T10" fmla="*/ 241 w 388"/>
                  <a:gd name="T11" fmla="*/ 68 h 405"/>
                  <a:gd name="T12" fmla="*/ 232 w 388"/>
                  <a:gd name="T13" fmla="*/ 12 h 405"/>
                  <a:gd name="T14" fmla="*/ 217 w 388"/>
                  <a:gd name="T15" fmla="*/ 0 h 405"/>
                  <a:gd name="T16" fmla="*/ 174 w 388"/>
                  <a:gd name="T17" fmla="*/ 0 h 405"/>
                  <a:gd name="T18" fmla="*/ 159 w 388"/>
                  <a:gd name="T19" fmla="*/ 12 h 405"/>
                  <a:gd name="T20" fmla="*/ 149 w 388"/>
                  <a:gd name="T21" fmla="*/ 68 h 405"/>
                  <a:gd name="T22" fmla="*/ 102 w 388"/>
                  <a:gd name="T23" fmla="*/ 95 h 405"/>
                  <a:gd name="T24" fmla="*/ 46 w 388"/>
                  <a:gd name="T25" fmla="*/ 74 h 405"/>
                  <a:gd name="T26" fmla="*/ 27 w 388"/>
                  <a:gd name="T27" fmla="*/ 81 h 405"/>
                  <a:gd name="T28" fmla="*/ 6 w 388"/>
                  <a:gd name="T29" fmla="*/ 118 h 405"/>
                  <a:gd name="T30" fmla="*/ 9 w 388"/>
                  <a:gd name="T31" fmla="*/ 137 h 405"/>
                  <a:gd name="T32" fmla="*/ 55 w 388"/>
                  <a:gd name="T33" fmla="*/ 175 h 405"/>
                  <a:gd name="T34" fmla="*/ 53 w 388"/>
                  <a:gd name="T35" fmla="*/ 202 h 405"/>
                  <a:gd name="T36" fmla="*/ 55 w 388"/>
                  <a:gd name="T37" fmla="*/ 227 h 405"/>
                  <a:gd name="T38" fmla="*/ 7 w 388"/>
                  <a:gd name="T39" fmla="*/ 266 h 405"/>
                  <a:gd name="T40" fmla="*/ 4 w 388"/>
                  <a:gd name="T41" fmla="*/ 285 h 405"/>
                  <a:gd name="T42" fmla="*/ 25 w 388"/>
                  <a:gd name="T43" fmla="*/ 322 h 405"/>
                  <a:gd name="T44" fmla="*/ 43 w 388"/>
                  <a:gd name="T45" fmla="*/ 329 h 405"/>
                  <a:gd name="T46" fmla="*/ 100 w 388"/>
                  <a:gd name="T47" fmla="*/ 308 h 405"/>
                  <a:gd name="T48" fmla="*/ 149 w 388"/>
                  <a:gd name="T49" fmla="*/ 337 h 405"/>
                  <a:gd name="T50" fmla="*/ 158 w 388"/>
                  <a:gd name="T51" fmla="*/ 392 h 405"/>
                  <a:gd name="T52" fmla="*/ 173 w 388"/>
                  <a:gd name="T53" fmla="*/ 405 h 405"/>
                  <a:gd name="T54" fmla="*/ 216 w 388"/>
                  <a:gd name="T55" fmla="*/ 405 h 405"/>
                  <a:gd name="T56" fmla="*/ 231 w 388"/>
                  <a:gd name="T57" fmla="*/ 392 h 405"/>
                  <a:gd name="T58" fmla="*/ 240 w 388"/>
                  <a:gd name="T59" fmla="*/ 337 h 405"/>
                  <a:gd name="T60" fmla="*/ 289 w 388"/>
                  <a:gd name="T61" fmla="*/ 309 h 405"/>
                  <a:gd name="T62" fmla="*/ 345 w 388"/>
                  <a:gd name="T63" fmla="*/ 329 h 405"/>
                  <a:gd name="T64" fmla="*/ 364 w 388"/>
                  <a:gd name="T65" fmla="*/ 322 h 405"/>
                  <a:gd name="T66" fmla="*/ 385 w 388"/>
                  <a:gd name="T67" fmla="*/ 285 h 405"/>
                  <a:gd name="T68" fmla="*/ 381 w 388"/>
                  <a:gd name="T69" fmla="*/ 266 h 405"/>
                  <a:gd name="T70" fmla="*/ 335 w 388"/>
                  <a:gd name="T71" fmla="*/ 228 h 405"/>
                  <a:gd name="T72" fmla="*/ 337 w 388"/>
                  <a:gd name="T73" fmla="*/ 202 h 405"/>
                  <a:gd name="T74" fmla="*/ 334 w 388"/>
                  <a:gd name="T75" fmla="*/ 174 h 405"/>
                  <a:gd name="T76" fmla="*/ 379 w 388"/>
                  <a:gd name="T77" fmla="*/ 137 h 405"/>
                  <a:gd name="T78" fmla="*/ 251 w 388"/>
                  <a:gd name="T79" fmla="*/ 202 h 405"/>
                  <a:gd name="T80" fmla="*/ 195 w 388"/>
                  <a:gd name="T81" fmla="*/ 259 h 405"/>
                  <a:gd name="T82" fmla="*/ 138 w 388"/>
                  <a:gd name="T83" fmla="*/ 202 h 405"/>
                  <a:gd name="T84" fmla="*/ 195 w 388"/>
                  <a:gd name="T85" fmla="*/ 145 h 405"/>
                  <a:gd name="T86" fmla="*/ 251 w 388"/>
                  <a:gd name="T87" fmla="*/ 202 h 4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388" h="405">
                    <a:moveTo>
                      <a:pt x="379" y="137"/>
                    </a:moveTo>
                    <a:cubicBezTo>
                      <a:pt x="385" y="133"/>
                      <a:pt x="386" y="124"/>
                      <a:pt x="383" y="118"/>
                    </a:cubicBezTo>
                    <a:cubicBezTo>
                      <a:pt x="361" y="81"/>
                      <a:pt x="361" y="81"/>
                      <a:pt x="361" y="81"/>
                    </a:cubicBezTo>
                    <a:cubicBezTo>
                      <a:pt x="357" y="74"/>
                      <a:pt x="350" y="72"/>
                      <a:pt x="343" y="74"/>
                    </a:cubicBezTo>
                    <a:cubicBezTo>
                      <a:pt x="287" y="94"/>
                      <a:pt x="287" y="94"/>
                      <a:pt x="287" y="94"/>
                    </a:cubicBezTo>
                    <a:cubicBezTo>
                      <a:pt x="274" y="83"/>
                      <a:pt x="258" y="74"/>
                      <a:pt x="241" y="68"/>
                    </a:cubicBezTo>
                    <a:cubicBezTo>
                      <a:pt x="232" y="12"/>
                      <a:pt x="232" y="12"/>
                      <a:pt x="232" y="12"/>
                    </a:cubicBezTo>
                    <a:cubicBezTo>
                      <a:pt x="231" y="5"/>
                      <a:pt x="224" y="0"/>
                      <a:pt x="217" y="0"/>
                    </a:cubicBezTo>
                    <a:cubicBezTo>
                      <a:pt x="174" y="0"/>
                      <a:pt x="174" y="0"/>
                      <a:pt x="174" y="0"/>
                    </a:cubicBezTo>
                    <a:cubicBezTo>
                      <a:pt x="166" y="0"/>
                      <a:pt x="160" y="5"/>
                      <a:pt x="159" y="12"/>
                    </a:cubicBezTo>
                    <a:cubicBezTo>
                      <a:pt x="149" y="68"/>
                      <a:pt x="149" y="68"/>
                      <a:pt x="149" y="68"/>
                    </a:cubicBezTo>
                    <a:cubicBezTo>
                      <a:pt x="132" y="74"/>
                      <a:pt x="116" y="83"/>
                      <a:pt x="102" y="95"/>
                    </a:cubicBezTo>
                    <a:cubicBezTo>
                      <a:pt x="46" y="74"/>
                      <a:pt x="46" y="74"/>
                      <a:pt x="46" y="74"/>
                    </a:cubicBezTo>
                    <a:cubicBezTo>
                      <a:pt x="39" y="72"/>
                      <a:pt x="31" y="74"/>
                      <a:pt x="27" y="81"/>
                    </a:cubicBezTo>
                    <a:cubicBezTo>
                      <a:pt x="6" y="118"/>
                      <a:pt x="6" y="118"/>
                      <a:pt x="6" y="118"/>
                    </a:cubicBezTo>
                    <a:cubicBezTo>
                      <a:pt x="2" y="124"/>
                      <a:pt x="3" y="133"/>
                      <a:pt x="9" y="137"/>
                    </a:cubicBezTo>
                    <a:cubicBezTo>
                      <a:pt x="55" y="175"/>
                      <a:pt x="55" y="175"/>
                      <a:pt x="55" y="175"/>
                    </a:cubicBezTo>
                    <a:cubicBezTo>
                      <a:pt x="54" y="184"/>
                      <a:pt x="53" y="193"/>
                      <a:pt x="53" y="202"/>
                    </a:cubicBezTo>
                    <a:cubicBezTo>
                      <a:pt x="53" y="211"/>
                      <a:pt x="53" y="219"/>
                      <a:pt x="55" y="227"/>
                    </a:cubicBezTo>
                    <a:cubicBezTo>
                      <a:pt x="7" y="266"/>
                      <a:pt x="7" y="266"/>
                      <a:pt x="7" y="266"/>
                    </a:cubicBezTo>
                    <a:cubicBezTo>
                      <a:pt x="2" y="270"/>
                      <a:pt x="0" y="278"/>
                      <a:pt x="4" y="285"/>
                    </a:cubicBezTo>
                    <a:cubicBezTo>
                      <a:pt x="25" y="322"/>
                      <a:pt x="25" y="322"/>
                      <a:pt x="25" y="322"/>
                    </a:cubicBezTo>
                    <a:cubicBezTo>
                      <a:pt x="28" y="329"/>
                      <a:pt x="36" y="332"/>
                      <a:pt x="43" y="329"/>
                    </a:cubicBezTo>
                    <a:cubicBezTo>
                      <a:pt x="100" y="308"/>
                      <a:pt x="100" y="308"/>
                      <a:pt x="100" y="308"/>
                    </a:cubicBezTo>
                    <a:cubicBezTo>
                      <a:pt x="114" y="321"/>
                      <a:pt x="131" y="330"/>
                      <a:pt x="149" y="337"/>
                    </a:cubicBezTo>
                    <a:cubicBezTo>
                      <a:pt x="158" y="392"/>
                      <a:pt x="158" y="392"/>
                      <a:pt x="158" y="392"/>
                    </a:cubicBezTo>
                    <a:cubicBezTo>
                      <a:pt x="159" y="399"/>
                      <a:pt x="165" y="405"/>
                      <a:pt x="173" y="405"/>
                    </a:cubicBezTo>
                    <a:cubicBezTo>
                      <a:pt x="216" y="405"/>
                      <a:pt x="216" y="405"/>
                      <a:pt x="216" y="405"/>
                    </a:cubicBezTo>
                    <a:cubicBezTo>
                      <a:pt x="223" y="405"/>
                      <a:pt x="229" y="399"/>
                      <a:pt x="231" y="392"/>
                    </a:cubicBezTo>
                    <a:cubicBezTo>
                      <a:pt x="240" y="337"/>
                      <a:pt x="240" y="337"/>
                      <a:pt x="240" y="337"/>
                    </a:cubicBezTo>
                    <a:cubicBezTo>
                      <a:pt x="258" y="331"/>
                      <a:pt x="275" y="321"/>
                      <a:pt x="289" y="309"/>
                    </a:cubicBezTo>
                    <a:cubicBezTo>
                      <a:pt x="345" y="329"/>
                      <a:pt x="345" y="329"/>
                      <a:pt x="345" y="329"/>
                    </a:cubicBezTo>
                    <a:cubicBezTo>
                      <a:pt x="352" y="332"/>
                      <a:pt x="360" y="329"/>
                      <a:pt x="364" y="322"/>
                    </a:cubicBezTo>
                    <a:cubicBezTo>
                      <a:pt x="385" y="285"/>
                      <a:pt x="385" y="285"/>
                      <a:pt x="385" y="285"/>
                    </a:cubicBezTo>
                    <a:cubicBezTo>
                      <a:pt x="388" y="278"/>
                      <a:pt x="387" y="270"/>
                      <a:pt x="381" y="266"/>
                    </a:cubicBezTo>
                    <a:cubicBezTo>
                      <a:pt x="335" y="228"/>
                      <a:pt x="335" y="228"/>
                      <a:pt x="335" y="228"/>
                    </a:cubicBezTo>
                    <a:cubicBezTo>
                      <a:pt x="336" y="220"/>
                      <a:pt x="337" y="211"/>
                      <a:pt x="337" y="202"/>
                    </a:cubicBezTo>
                    <a:cubicBezTo>
                      <a:pt x="337" y="193"/>
                      <a:pt x="336" y="183"/>
                      <a:pt x="334" y="174"/>
                    </a:cubicBezTo>
                    <a:lnTo>
                      <a:pt x="379" y="137"/>
                    </a:lnTo>
                    <a:close/>
                    <a:moveTo>
                      <a:pt x="251" y="202"/>
                    </a:moveTo>
                    <a:cubicBezTo>
                      <a:pt x="251" y="233"/>
                      <a:pt x="226" y="259"/>
                      <a:pt x="195" y="259"/>
                    </a:cubicBezTo>
                    <a:cubicBezTo>
                      <a:pt x="163" y="259"/>
                      <a:pt x="138" y="233"/>
                      <a:pt x="138" y="202"/>
                    </a:cubicBezTo>
                    <a:cubicBezTo>
                      <a:pt x="138" y="171"/>
                      <a:pt x="163" y="145"/>
                      <a:pt x="195" y="145"/>
                    </a:cubicBezTo>
                    <a:cubicBezTo>
                      <a:pt x="226" y="145"/>
                      <a:pt x="251" y="171"/>
                      <a:pt x="251" y="202"/>
                    </a:cubicBezTo>
                    <a:close/>
                  </a:path>
                </a:pathLst>
              </a:custGeom>
              <a:solidFill>
                <a:srgbClr val="5050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p>
                <a:pPr marL="0" marR="0" lvl="0" indent="0" defTabSz="932597" eaLnBrk="1" fontAlgn="auto" latinLnBrk="0" hangingPunct="1">
                  <a:lnSpc>
                    <a:spcPct val="100000"/>
                  </a:lnSpc>
                  <a:spcBef>
                    <a:spcPts val="0"/>
                  </a:spcBef>
                  <a:spcAft>
                    <a:spcPts val="0"/>
                  </a:spcAft>
                  <a:buClrTx/>
                  <a:buSzTx/>
                  <a:buFontTx/>
                  <a:buNone/>
                  <a:tabLst/>
                  <a:defRPr/>
                </a:pPr>
                <a:endParaRPr kumimoji="0" lang="en-US" sz="1836" b="0" i="0" u="none" strike="noStrike" kern="0" cap="none" spc="0" normalizeH="0" baseline="0" noProof="0">
                  <a:ln>
                    <a:noFill/>
                  </a:ln>
                  <a:solidFill>
                    <a:srgbClr val="FFFFFF"/>
                  </a:solidFill>
                  <a:effectLst/>
                  <a:uLnTx/>
                  <a:uFillTx/>
                </a:endParaRPr>
              </a:p>
            </p:txBody>
          </p:sp>
        </p:grpSp>
        <p:sp>
          <p:nvSpPr>
            <p:cNvPr id="512" name="TextBox 511"/>
            <p:cNvSpPr txBox="1"/>
            <p:nvPr/>
          </p:nvSpPr>
          <p:spPr>
            <a:xfrm>
              <a:off x="9663011" y="4772657"/>
              <a:ext cx="1081749" cy="1267994"/>
            </a:xfrm>
            <a:prstGeom prst="rect">
              <a:avLst/>
            </a:prstGeom>
            <a:noFill/>
            <a:ln w="19050">
              <a:solidFill>
                <a:srgbClr val="505050"/>
              </a:solidFill>
              <a:miter lim="800000"/>
            </a:ln>
          </p:spPr>
          <p:txBody>
            <a:bodyPr wrap="square" lIns="46630" tIns="46630" rIns="46630" bIns="46630" rtlCol="0" anchor="ctr">
              <a:noAutofit/>
            </a:bodyPr>
            <a:lstStyle/>
            <a:p>
              <a:pPr marL="0" marR="0" lvl="0" indent="0" algn="ctr" defTabSz="932597" eaLnBrk="1" fontAlgn="auto" latinLnBrk="0" hangingPunct="1">
                <a:lnSpc>
                  <a:spcPct val="90000"/>
                </a:lnSpc>
                <a:spcBef>
                  <a:spcPts val="0"/>
                </a:spcBef>
                <a:spcAft>
                  <a:spcPts val="612"/>
                </a:spcAft>
                <a:buClrTx/>
                <a:buSzTx/>
                <a:buFontTx/>
                <a:buNone/>
                <a:tabLst/>
                <a:defRPr/>
              </a:pPr>
              <a:endParaRPr kumimoji="0" lang="en-US" sz="1000" i="0" u="none" strike="noStrike" kern="0" cap="none" spc="0" normalizeH="0" baseline="0" noProof="0" dirty="0">
                <a:ln>
                  <a:noFill/>
                </a:ln>
                <a:solidFill>
                  <a:srgbClr val="FFFFFF"/>
                </a:solidFill>
                <a:effectLst/>
                <a:uLnTx/>
                <a:uFillTx/>
              </a:endParaRPr>
            </a:p>
          </p:txBody>
        </p:sp>
        <p:sp>
          <p:nvSpPr>
            <p:cNvPr id="513" name="TextBox 512"/>
            <p:cNvSpPr txBox="1"/>
            <p:nvPr/>
          </p:nvSpPr>
          <p:spPr>
            <a:xfrm>
              <a:off x="9663215" y="4391770"/>
              <a:ext cx="1081749" cy="380887"/>
            </a:xfrm>
            <a:prstGeom prst="rect">
              <a:avLst/>
            </a:prstGeom>
            <a:solidFill>
              <a:srgbClr val="009E49"/>
            </a:solidFill>
            <a:ln w="19050">
              <a:solidFill>
                <a:srgbClr val="505050"/>
              </a:solidFill>
              <a:miter lim="800000"/>
            </a:ln>
          </p:spPr>
          <p:txBody>
            <a:bodyPr wrap="square" lIns="46630" tIns="46630" rIns="46630" bIns="46630" rtlCol="0" anchor="ctr">
              <a:noAutofit/>
            </a:bodyPr>
            <a:lstStyle/>
            <a:p>
              <a:pPr lvl="0" algn="ctr" defTabSz="932597">
                <a:lnSpc>
                  <a:spcPct val="90000"/>
                </a:lnSpc>
                <a:spcAft>
                  <a:spcPts val="612"/>
                </a:spcAft>
                <a:defRPr/>
              </a:pPr>
              <a:r>
                <a:rPr lang="en-US" sz="1100" kern="0" dirty="0">
                  <a:solidFill>
                    <a:srgbClr val="FFFFFF"/>
                  </a:solidFill>
                </a:rPr>
                <a:t>Container</a:t>
              </a:r>
            </a:p>
          </p:txBody>
        </p:sp>
        <p:grpSp>
          <p:nvGrpSpPr>
            <p:cNvPr id="514" name="Group 513"/>
            <p:cNvGrpSpPr/>
            <p:nvPr/>
          </p:nvGrpSpPr>
          <p:grpSpPr>
            <a:xfrm>
              <a:off x="9762810" y="5031267"/>
              <a:ext cx="829754" cy="669787"/>
              <a:chOff x="4406091" y="6049087"/>
              <a:chExt cx="3960813" cy="3197225"/>
            </a:xfrm>
            <a:solidFill>
              <a:srgbClr val="107C10"/>
            </a:solidFill>
          </p:grpSpPr>
          <p:sp>
            <p:nvSpPr>
              <p:cNvPr id="515" name="Freeform 24"/>
              <p:cNvSpPr>
                <a:spLocks noEditPoints="1"/>
              </p:cNvSpPr>
              <p:nvPr/>
            </p:nvSpPr>
            <p:spPr bwMode="auto">
              <a:xfrm>
                <a:off x="4406091" y="6049087"/>
                <a:ext cx="2847975" cy="2813050"/>
              </a:xfrm>
              <a:custGeom>
                <a:avLst/>
                <a:gdLst>
                  <a:gd name="T0" fmla="*/ 744 w 757"/>
                  <a:gd name="T1" fmla="*/ 466 h 748"/>
                  <a:gd name="T2" fmla="*/ 755 w 757"/>
                  <a:gd name="T3" fmla="*/ 399 h 748"/>
                  <a:gd name="T4" fmla="*/ 739 w 757"/>
                  <a:gd name="T5" fmla="*/ 373 h 748"/>
                  <a:gd name="T6" fmla="*/ 644 w 757"/>
                  <a:gd name="T7" fmla="*/ 341 h 748"/>
                  <a:gd name="T8" fmla="*/ 638 w 757"/>
                  <a:gd name="T9" fmla="*/ 309 h 748"/>
                  <a:gd name="T10" fmla="*/ 716 w 757"/>
                  <a:gd name="T11" fmla="*/ 245 h 748"/>
                  <a:gd name="T12" fmla="*/ 721 w 757"/>
                  <a:gd name="T13" fmla="*/ 215 h 748"/>
                  <a:gd name="T14" fmla="*/ 687 w 757"/>
                  <a:gd name="T15" fmla="*/ 157 h 748"/>
                  <a:gd name="T16" fmla="*/ 658 w 757"/>
                  <a:gd name="T17" fmla="*/ 146 h 748"/>
                  <a:gd name="T18" fmla="*/ 565 w 757"/>
                  <a:gd name="T19" fmla="*/ 181 h 748"/>
                  <a:gd name="T20" fmla="*/ 536 w 757"/>
                  <a:gd name="T21" fmla="*/ 157 h 748"/>
                  <a:gd name="T22" fmla="*/ 556 w 757"/>
                  <a:gd name="T23" fmla="*/ 55 h 748"/>
                  <a:gd name="T24" fmla="*/ 541 w 757"/>
                  <a:gd name="T25" fmla="*/ 28 h 748"/>
                  <a:gd name="T26" fmla="*/ 477 w 757"/>
                  <a:gd name="T27" fmla="*/ 5 h 748"/>
                  <a:gd name="T28" fmla="*/ 449 w 757"/>
                  <a:gd name="T29" fmla="*/ 15 h 748"/>
                  <a:gd name="T30" fmla="*/ 397 w 757"/>
                  <a:gd name="T31" fmla="*/ 106 h 748"/>
                  <a:gd name="T32" fmla="*/ 378 w 757"/>
                  <a:gd name="T33" fmla="*/ 105 h 748"/>
                  <a:gd name="T34" fmla="*/ 362 w 757"/>
                  <a:gd name="T35" fmla="*/ 106 h 748"/>
                  <a:gd name="T36" fmla="*/ 311 w 757"/>
                  <a:gd name="T37" fmla="*/ 15 h 748"/>
                  <a:gd name="T38" fmla="*/ 282 w 757"/>
                  <a:gd name="T39" fmla="*/ 4 h 748"/>
                  <a:gd name="T40" fmla="*/ 218 w 757"/>
                  <a:gd name="T41" fmla="*/ 27 h 748"/>
                  <a:gd name="T42" fmla="*/ 203 w 757"/>
                  <a:gd name="T43" fmla="*/ 54 h 748"/>
                  <a:gd name="T44" fmla="*/ 222 w 757"/>
                  <a:gd name="T45" fmla="*/ 156 h 748"/>
                  <a:gd name="T46" fmla="*/ 192 w 757"/>
                  <a:gd name="T47" fmla="*/ 181 h 748"/>
                  <a:gd name="T48" fmla="*/ 103 w 757"/>
                  <a:gd name="T49" fmla="*/ 145 h 748"/>
                  <a:gd name="T50" fmla="*/ 74 w 757"/>
                  <a:gd name="T51" fmla="*/ 155 h 748"/>
                  <a:gd name="T52" fmla="*/ 39 w 757"/>
                  <a:gd name="T53" fmla="*/ 213 h 748"/>
                  <a:gd name="T54" fmla="*/ 44 w 757"/>
                  <a:gd name="T55" fmla="*/ 243 h 748"/>
                  <a:gd name="T56" fmla="*/ 119 w 757"/>
                  <a:gd name="T57" fmla="*/ 307 h 748"/>
                  <a:gd name="T58" fmla="*/ 113 w 757"/>
                  <a:gd name="T59" fmla="*/ 341 h 748"/>
                  <a:gd name="T60" fmla="*/ 17 w 757"/>
                  <a:gd name="T61" fmla="*/ 373 h 748"/>
                  <a:gd name="T62" fmla="*/ 2 w 757"/>
                  <a:gd name="T63" fmla="*/ 400 h 748"/>
                  <a:gd name="T64" fmla="*/ 13 w 757"/>
                  <a:gd name="T65" fmla="*/ 466 h 748"/>
                  <a:gd name="T66" fmla="*/ 37 w 757"/>
                  <a:gd name="T67" fmla="*/ 486 h 748"/>
                  <a:gd name="T68" fmla="*/ 136 w 757"/>
                  <a:gd name="T69" fmla="*/ 486 h 748"/>
                  <a:gd name="T70" fmla="*/ 154 w 757"/>
                  <a:gd name="T71" fmla="*/ 519 h 748"/>
                  <a:gd name="T72" fmla="*/ 102 w 757"/>
                  <a:gd name="T73" fmla="*/ 604 h 748"/>
                  <a:gd name="T74" fmla="*/ 107 w 757"/>
                  <a:gd name="T75" fmla="*/ 634 h 748"/>
                  <a:gd name="T76" fmla="*/ 158 w 757"/>
                  <a:gd name="T77" fmla="*/ 678 h 748"/>
                  <a:gd name="T78" fmla="*/ 189 w 757"/>
                  <a:gd name="T79" fmla="*/ 679 h 748"/>
                  <a:gd name="T80" fmla="*/ 265 w 757"/>
                  <a:gd name="T81" fmla="*/ 615 h 748"/>
                  <a:gd name="T82" fmla="*/ 303 w 757"/>
                  <a:gd name="T83" fmla="*/ 629 h 748"/>
                  <a:gd name="T84" fmla="*/ 318 w 757"/>
                  <a:gd name="T85" fmla="*/ 729 h 748"/>
                  <a:gd name="T86" fmla="*/ 342 w 757"/>
                  <a:gd name="T87" fmla="*/ 748 h 748"/>
                  <a:gd name="T88" fmla="*/ 409 w 757"/>
                  <a:gd name="T89" fmla="*/ 748 h 748"/>
                  <a:gd name="T90" fmla="*/ 433 w 757"/>
                  <a:gd name="T91" fmla="*/ 729 h 748"/>
                  <a:gd name="T92" fmla="*/ 450 w 757"/>
                  <a:gd name="T93" fmla="*/ 631 h 748"/>
                  <a:gd name="T94" fmla="*/ 489 w 757"/>
                  <a:gd name="T95" fmla="*/ 617 h 748"/>
                  <a:gd name="T96" fmla="*/ 562 w 757"/>
                  <a:gd name="T97" fmla="*/ 680 h 748"/>
                  <a:gd name="T98" fmla="*/ 592 w 757"/>
                  <a:gd name="T99" fmla="*/ 680 h 748"/>
                  <a:gd name="T100" fmla="*/ 644 w 757"/>
                  <a:gd name="T101" fmla="*/ 636 h 748"/>
                  <a:gd name="T102" fmla="*/ 649 w 757"/>
                  <a:gd name="T103" fmla="*/ 606 h 748"/>
                  <a:gd name="T104" fmla="*/ 600 w 757"/>
                  <a:gd name="T105" fmla="*/ 522 h 748"/>
                  <a:gd name="T106" fmla="*/ 621 w 757"/>
                  <a:gd name="T107" fmla="*/ 486 h 748"/>
                  <a:gd name="T108" fmla="*/ 721 w 757"/>
                  <a:gd name="T109" fmla="*/ 486 h 748"/>
                  <a:gd name="T110" fmla="*/ 744 w 757"/>
                  <a:gd name="T111" fmla="*/ 466 h 748"/>
                  <a:gd name="T112" fmla="*/ 528 w 757"/>
                  <a:gd name="T113" fmla="*/ 373 h 748"/>
                  <a:gd name="T114" fmla="*/ 378 w 757"/>
                  <a:gd name="T115" fmla="*/ 522 h 748"/>
                  <a:gd name="T116" fmla="*/ 229 w 757"/>
                  <a:gd name="T117" fmla="*/ 373 h 748"/>
                  <a:gd name="T118" fmla="*/ 378 w 757"/>
                  <a:gd name="T119" fmla="*/ 223 h 748"/>
                  <a:gd name="T120" fmla="*/ 528 w 757"/>
                  <a:gd name="T121" fmla="*/ 373 h 7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757" h="748">
                    <a:moveTo>
                      <a:pt x="744" y="466"/>
                    </a:moveTo>
                    <a:cubicBezTo>
                      <a:pt x="755" y="399"/>
                      <a:pt x="755" y="399"/>
                      <a:pt x="755" y="399"/>
                    </a:cubicBezTo>
                    <a:cubicBezTo>
                      <a:pt x="757" y="388"/>
                      <a:pt x="750" y="377"/>
                      <a:pt x="739" y="373"/>
                    </a:cubicBezTo>
                    <a:cubicBezTo>
                      <a:pt x="644" y="341"/>
                      <a:pt x="644" y="341"/>
                      <a:pt x="644" y="341"/>
                    </a:cubicBezTo>
                    <a:cubicBezTo>
                      <a:pt x="643" y="330"/>
                      <a:pt x="641" y="319"/>
                      <a:pt x="638" y="309"/>
                    </a:cubicBezTo>
                    <a:cubicBezTo>
                      <a:pt x="716" y="245"/>
                      <a:pt x="716" y="245"/>
                      <a:pt x="716" y="245"/>
                    </a:cubicBezTo>
                    <a:cubicBezTo>
                      <a:pt x="725" y="238"/>
                      <a:pt x="727" y="225"/>
                      <a:pt x="721" y="215"/>
                    </a:cubicBezTo>
                    <a:cubicBezTo>
                      <a:pt x="687" y="157"/>
                      <a:pt x="687" y="157"/>
                      <a:pt x="687" y="157"/>
                    </a:cubicBezTo>
                    <a:cubicBezTo>
                      <a:pt x="681" y="147"/>
                      <a:pt x="669" y="142"/>
                      <a:pt x="658" y="146"/>
                    </a:cubicBezTo>
                    <a:cubicBezTo>
                      <a:pt x="565" y="181"/>
                      <a:pt x="565" y="181"/>
                      <a:pt x="565" y="181"/>
                    </a:cubicBezTo>
                    <a:cubicBezTo>
                      <a:pt x="556" y="172"/>
                      <a:pt x="547" y="164"/>
                      <a:pt x="536" y="157"/>
                    </a:cubicBezTo>
                    <a:cubicBezTo>
                      <a:pt x="556" y="55"/>
                      <a:pt x="556" y="55"/>
                      <a:pt x="556" y="55"/>
                    </a:cubicBezTo>
                    <a:cubicBezTo>
                      <a:pt x="558" y="43"/>
                      <a:pt x="552" y="32"/>
                      <a:pt x="541" y="28"/>
                    </a:cubicBezTo>
                    <a:cubicBezTo>
                      <a:pt x="477" y="5"/>
                      <a:pt x="477" y="5"/>
                      <a:pt x="477" y="5"/>
                    </a:cubicBezTo>
                    <a:cubicBezTo>
                      <a:pt x="467" y="1"/>
                      <a:pt x="455" y="5"/>
                      <a:pt x="449" y="15"/>
                    </a:cubicBezTo>
                    <a:cubicBezTo>
                      <a:pt x="397" y="106"/>
                      <a:pt x="397" y="106"/>
                      <a:pt x="397" y="106"/>
                    </a:cubicBezTo>
                    <a:cubicBezTo>
                      <a:pt x="391" y="105"/>
                      <a:pt x="385" y="105"/>
                      <a:pt x="378" y="105"/>
                    </a:cubicBezTo>
                    <a:cubicBezTo>
                      <a:pt x="373" y="105"/>
                      <a:pt x="367" y="105"/>
                      <a:pt x="362" y="106"/>
                    </a:cubicBezTo>
                    <a:cubicBezTo>
                      <a:pt x="311" y="15"/>
                      <a:pt x="311" y="15"/>
                      <a:pt x="311" y="15"/>
                    </a:cubicBezTo>
                    <a:cubicBezTo>
                      <a:pt x="305" y="4"/>
                      <a:pt x="293" y="0"/>
                      <a:pt x="282" y="4"/>
                    </a:cubicBezTo>
                    <a:cubicBezTo>
                      <a:pt x="218" y="27"/>
                      <a:pt x="218" y="27"/>
                      <a:pt x="218" y="27"/>
                    </a:cubicBezTo>
                    <a:cubicBezTo>
                      <a:pt x="208" y="31"/>
                      <a:pt x="201" y="42"/>
                      <a:pt x="203" y="54"/>
                    </a:cubicBezTo>
                    <a:cubicBezTo>
                      <a:pt x="222" y="156"/>
                      <a:pt x="222" y="156"/>
                      <a:pt x="222" y="156"/>
                    </a:cubicBezTo>
                    <a:cubicBezTo>
                      <a:pt x="211" y="163"/>
                      <a:pt x="201" y="172"/>
                      <a:pt x="192" y="181"/>
                    </a:cubicBezTo>
                    <a:cubicBezTo>
                      <a:pt x="103" y="145"/>
                      <a:pt x="103" y="145"/>
                      <a:pt x="103" y="145"/>
                    </a:cubicBezTo>
                    <a:cubicBezTo>
                      <a:pt x="92" y="141"/>
                      <a:pt x="80" y="145"/>
                      <a:pt x="74" y="155"/>
                    </a:cubicBezTo>
                    <a:cubicBezTo>
                      <a:pt x="39" y="213"/>
                      <a:pt x="39" y="213"/>
                      <a:pt x="39" y="213"/>
                    </a:cubicBezTo>
                    <a:cubicBezTo>
                      <a:pt x="33" y="223"/>
                      <a:pt x="35" y="235"/>
                      <a:pt x="44" y="243"/>
                    </a:cubicBezTo>
                    <a:cubicBezTo>
                      <a:pt x="119" y="307"/>
                      <a:pt x="119" y="307"/>
                      <a:pt x="119" y="307"/>
                    </a:cubicBezTo>
                    <a:cubicBezTo>
                      <a:pt x="116" y="318"/>
                      <a:pt x="114" y="329"/>
                      <a:pt x="113" y="341"/>
                    </a:cubicBezTo>
                    <a:cubicBezTo>
                      <a:pt x="17" y="373"/>
                      <a:pt x="17" y="373"/>
                      <a:pt x="17" y="373"/>
                    </a:cubicBezTo>
                    <a:cubicBezTo>
                      <a:pt x="6" y="377"/>
                      <a:pt x="0" y="388"/>
                      <a:pt x="2" y="400"/>
                    </a:cubicBezTo>
                    <a:cubicBezTo>
                      <a:pt x="13" y="466"/>
                      <a:pt x="13" y="466"/>
                      <a:pt x="13" y="466"/>
                    </a:cubicBezTo>
                    <a:cubicBezTo>
                      <a:pt x="15" y="478"/>
                      <a:pt x="25" y="486"/>
                      <a:pt x="37" y="486"/>
                    </a:cubicBezTo>
                    <a:cubicBezTo>
                      <a:pt x="136" y="486"/>
                      <a:pt x="136" y="486"/>
                      <a:pt x="136" y="486"/>
                    </a:cubicBezTo>
                    <a:cubicBezTo>
                      <a:pt x="141" y="498"/>
                      <a:pt x="147" y="509"/>
                      <a:pt x="154" y="519"/>
                    </a:cubicBezTo>
                    <a:cubicBezTo>
                      <a:pt x="102" y="604"/>
                      <a:pt x="102" y="604"/>
                      <a:pt x="102" y="604"/>
                    </a:cubicBezTo>
                    <a:cubicBezTo>
                      <a:pt x="96" y="614"/>
                      <a:pt x="98" y="627"/>
                      <a:pt x="107" y="634"/>
                    </a:cubicBezTo>
                    <a:cubicBezTo>
                      <a:pt x="158" y="678"/>
                      <a:pt x="158" y="678"/>
                      <a:pt x="158" y="678"/>
                    </a:cubicBezTo>
                    <a:cubicBezTo>
                      <a:pt x="167" y="686"/>
                      <a:pt x="180" y="686"/>
                      <a:pt x="189" y="679"/>
                    </a:cubicBezTo>
                    <a:cubicBezTo>
                      <a:pt x="265" y="615"/>
                      <a:pt x="265" y="615"/>
                      <a:pt x="265" y="615"/>
                    </a:cubicBezTo>
                    <a:cubicBezTo>
                      <a:pt x="277" y="621"/>
                      <a:pt x="290" y="626"/>
                      <a:pt x="303" y="629"/>
                    </a:cubicBezTo>
                    <a:cubicBezTo>
                      <a:pt x="318" y="729"/>
                      <a:pt x="318" y="729"/>
                      <a:pt x="318" y="729"/>
                    </a:cubicBezTo>
                    <a:cubicBezTo>
                      <a:pt x="320" y="740"/>
                      <a:pt x="330" y="748"/>
                      <a:pt x="342" y="748"/>
                    </a:cubicBezTo>
                    <a:cubicBezTo>
                      <a:pt x="409" y="748"/>
                      <a:pt x="409" y="748"/>
                      <a:pt x="409" y="748"/>
                    </a:cubicBezTo>
                    <a:cubicBezTo>
                      <a:pt x="421" y="748"/>
                      <a:pt x="431" y="740"/>
                      <a:pt x="433" y="729"/>
                    </a:cubicBezTo>
                    <a:cubicBezTo>
                      <a:pt x="450" y="631"/>
                      <a:pt x="450" y="631"/>
                      <a:pt x="450" y="631"/>
                    </a:cubicBezTo>
                    <a:cubicBezTo>
                      <a:pt x="463" y="627"/>
                      <a:pt x="476" y="622"/>
                      <a:pt x="489" y="617"/>
                    </a:cubicBezTo>
                    <a:cubicBezTo>
                      <a:pt x="562" y="680"/>
                      <a:pt x="562" y="680"/>
                      <a:pt x="562" y="680"/>
                    </a:cubicBezTo>
                    <a:cubicBezTo>
                      <a:pt x="570" y="687"/>
                      <a:pt x="583" y="687"/>
                      <a:pt x="592" y="680"/>
                    </a:cubicBezTo>
                    <a:cubicBezTo>
                      <a:pt x="644" y="636"/>
                      <a:pt x="644" y="636"/>
                      <a:pt x="644" y="636"/>
                    </a:cubicBezTo>
                    <a:cubicBezTo>
                      <a:pt x="653" y="629"/>
                      <a:pt x="655" y="616"/>
                      <a:pt x="649" y="606"/>
                    </a:cubicBezTo>
                    <a:cubicBezTo>
                      <a:pt x="600" y="522"/>
                      <a:pt x="600" y="522"/>
                      <a:pt x="600" y="522"/>
                    </a:cubicBezTo>
                    <a:cubicBezTo>
                      <a:pt x="608" y="511"/>
                      <a:pt x="615" y="499"/>
                      <a:pt x="621" y="486"/>
                    </a:cubicBezTo>
                    <a:cubicBezTo>
                      <a:pt x="721" y="486"/>
                      <a:pt x="721" y="486"/>
                      <a:pt x="721" y="486"/>
                    </a:cubicBezTo>
                    <a:cubicBezTo>
                      <a:pt x="732" y="486"/>
                      <a:pt x="742" y="478"/>
                      <a:pt x="744" y="466"/>
                    </a:cubicBezTo>
                    <a:close/>
                    <a:moveTo>
                      <a:pt x="528" y="373"/>
                    </a:moveTo>
                    <a:cubicBezTo>
                      <a:pt x="528" y="455"/>
                      <a:pt x="461" y="522"/>
                      <a:pt x="378" y="522"/>
                    </a:cubicBezTo>
                    <a:cubicBezTo>
                      <a:pt x="296" y="522"/>
                      <a:pt x="229" y="455"/>
                      <a:pt x="229" y="373"/>
                    </a:cubicBezTo>
                    <a:cubicBezTo>
                      <a:pt x="229" y="290"/>
                      <a:pt x="296" y="223"/>
                      <a:pt x="378" y="223"/>
                    </a:cubicBezTo>
                    <a:cubicBezTo>
                      <a:pt x="461" y="223"/>
                      <a:pt x="528" y="290"/>
                      <a:pt x="528" y="373"/>
                    </a:cubicBezTo>
                    <a:close/>
                  </a:path>
                </a:pathLst>
              </a:custGeom>
              <a:solidFill>
                <a:srgbClr val="5050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p>
                <a:pPr marL="0" marR="0" lvl="0" indent="0" defTabSz="932597" eaLnBrk="1" fontAlgn="auto" latinLnBrk="0" hangingPunct="1">
                  <a:lnSpc>
                    <a:spcPct val="100000"/>
                  </a:lnSpc>
                  <a:spcBef>
                    <a:spcPts val="0"/>
                  </a:spcBef>
                  <a:spcAft>
                    <a:spcPts val="0"/>
                  </a:spcAft>
                  <a:buClrTx/>
                  <a:buSzTx/>
                  <a:buFontTx/>
                  <a:buNone/>
                  <a:tabLst/>
                  <a:defRPr/>
                </a:pPr>
                <a:endParaRPr kumimoji="0" lang="en-US" sz="1836" b="0" i="0" u="none" strike="noStrike" kern="0" cap="none" spc="0" normalizeH="0" baseline="0" noProof="0">
                  <a:ln>
                    <a:noFill/>
                  </a:ln>
                  <a:solidFill>
                    <a:srgbClr val="FFFFFF"/>
                  </a:solidFill>
                  <a:effectLst/>
                  <a:uLnTx/>
                  <a:uFillTx/>
                </a:endParaRPr>
              </a:p>
            </p:txBody>
          </p:sp>
          <p:sp>
            <p:nvSpPr>
              <p:cNvPr id="516" name="Oval 25"/>
              <p:cNvSpPr>
                <a:spLocks noChangeArrowheads="1"/>
              </p:cNvSpPr>
              <p:nvPr/>
            </p:nvSpPr>
            <p:spPr bwMode="auto">
              <a:xfrm>
                <a:off x="5557028" y="7180975"/>
                <a:ext cx="542925" cy="541338"/>
              </a:xfrm>
              <a:prstGeom prst="ellipse">
                <a:avLst/>
              </a:prstGeom>
              <a:solidFill>
                <a:srgbClr val="5050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p>
                <a:pPr marL="0" marR="0" lvl="0" indent="0" defTabSz="932597" eaLnBrk="1" fontAlgn="auto" latinLnBrk="0" hangingPunct="1">
                  <a:lnSpc>
                    <a:spcPct val="100000"/>
                  </a:lnSpc>
                  <a:spcBef>
                    <a:spcPts val="0"/>
                  </a:spcBef>
                  <a:spcAft>
                    <a:spcPts val="0"/>
                  </a:spcAft>
                  <a:buClrTx/>
                  <a:buSzTx/>
                  <a:buFontTx/>
                  <a:buNone/>
                  <a:tabLst/>
                  <a:defRPr/>
                </a:pPr>
                <a:endParaRPr kumimoji="0" lang="en-US" sz="1836" b="0" i="0" u="none" strike="noStrike" kern="0" cap="none" spc="0" normalizeH="0" baseline="0" noProof="0">
                  <a:ln>
                    <a:noFill/>
                  </a:ln>
                  <a:solidFill>
                    <a:srgbClr val="FFFFFF"/>
                  </a:solidFill>
                  <a:effectLst/>
                  <a:uLnTx/>
                  <a:uFillTx/>
                </a:endParaRPr>
              </a:p>
            </p:txBody>
          </p:sp>
          <p:sp>
            <p:nvSpPr>
              <p:cNvPr id="517" name="Freeform 26"/>
              <p:cNvSpPr>
                <a:spLocks noEditPoints="1"/>
              </p:cNvSpPr>
              <p:nvPr/>
            </p:nvSpPr>
            <p:spPr bwMode="auto">
              <a:xfrm>
                <a:off x="6907991" y="7722312"/>
                <a:ext cx="1458913" cy="1524000"/>
              </a:xfrm>
              <a:custGeom>
                <a:avLst/>
                <a:gdLst>
                  <a:gd name="T0" fmla="*/ 379 w 388"/>
                  <a:gd name="T1" fmla="*/ 137 h 405"/>
                  <a:gd name="T2" fmla="*/ 383 w 388"/>
                  <a:gd name="T3" fmla="*/ 118 h 405"/>
                  <a:gd name="T4" fmla="*/ 361 w 388"/>
                  <a:gd name="T5" fmla="*/ 81 h 405"/>
                  <a:gd name="T6" fmla="*/ 343 w 388"/>
                  <a:gd name="T7" fmla="*/ 74 h 405"/>
                  <a:gd name="T8" fmla="*/ 287 w 388"/>
                  <a:gd name="T9" fmla="*/ 94 h 405"/>
                  <a:gd name="T10" fmla="*/ 241 w 388"/>
                  <a:gd name="T11" fmla="*/ 68 h 405"/>
                  <a:gd name="T12" fmla="*/ 232 w 388"/>
                  <a:gd name="T13" fmla="*/ 12 h 405"/>
                  <a:gd name="T14" fmla="*/ 217 w 388"/>
                  <a:gd name="T15" fmla="*/ 0 h 405"/>
                  <a:gd name="T16" fmla="*/ 174 w 388"/>
                  <a:gd name="T17" fmla="*/ 0 h 405"/>
                  <a:gd name="T18" fmla="*/ 159 w 388"/>
                  <a:gd name="T19" fmla="*/ 12 h 405"/>
                  <a:gd name="T20" fmla="*/ 149 w 388"/>
                  <a:gd name="T21" fmla="*/ 68 h 405"/>
                  <a:gd name="T22" fmla="*/ 102 w 388"/>
                  <a:gd name="T23" fmla="*/ 95 h 405"/>
                  <a:gd name="T24" fmla="*/ 46 w 388"/>
                  <a:gd name="T25" fmla="*/ 74 h 405"/>
                  <a:gd name="T26" fmla="*/ 27 w 388"/>
                  <a:gd name="T27" fmla="*/ 81 h 405"/>
                  <a:gd name="T28" fmla="*/ 6 w 388"/>
                  <a:gd name="T29" fmla="*/ 118 h 405"/>
                  <a:gd name="T30" fmla="*/ 9 w 388"/>
                  <a:gd name="T31" fmla="*/ 137 h 405"/>
                  <a:gd name="T32" fmla="*/ 55 w 388"/>
                  <a:gd name="T33" fmla="*/ 175 h 405"/>
                  <a:gd name="T34" fmla="*/ 53 w 388"/>
                  <a:gd name="T35" fmla="*/ 202 h 405"/>
                  <a:gd name="T36" fmla="*/ 55 w 388"/>
                  <a:gd name="T37" fmla="*/ 227 h 405"/>
                  <a:gd name="T38" fmla="*/ 7 w 388"/>
                  <a:gd name="T39" fmla="*/ 266 h 405"/>
                  <a:gd name="T40" fmla="*/ 4 w 388"/>
                  <a:gd name="T41" fmla="*/ 285 h 405"/>
                  <a:gd name="T42" fmla="*/ 25 w 388"/>
                  <a:gd name="T43" fmla="*/ 322 h 405"/>
                  <a:gd name="T44" fmla="*/ 43 w 388"/>
                  <a:gd name="T45" fmla="*/ 329 h 405"/>
                  <a:gd name="T46" fmla="*/ 100 w 388"/>
                  <a:gd name="T47" fmla="*/ 308 h 405"/>
                  <a:gd name="T48" fmla="*/ 149 w 388"/>
                  <a:gd name="T49" fmla="*/ 337 h 405"/>
                  <a:gd name="T50" fmla="*/ 158 w 388"/>
                  <a:gd name="T51" fmla="*/ 392 h 405"/>
                  <a:gd name="T52" fmla="*/ 173 w 388"/>
                  <a:gd name="T53" fmla="*/ 405 h 405"/>
                  <a:gd name="T54" fmla="*/ 216 w 388"/>
                  <a:gd name="T55" fmla="*/ 405 h 405"/>
                  <a:gd name="T56" fmla="*/ 231 w 388"/>
                  <a:gd name="T57" fmla="*/ 392 h 405"/>
                  <a:gd name="T58" fmla="*/ 240 w 388"/>
                  <a:gd name="T59" fmla="*/ 337 h 405"/>
                  <a:gd name="T60" fmla="*/ 289 w 388"/>
                  <a:gd name="T61" fmla="*/ 309 h 405"/>
                  <a:gd name="T62" fmla="*/ 345 w 388"/>
                  <a:gd name="T63" fmla="*/ 329 h 405"/>
                  <a:gd name="T64" fmla="*/ 364 w 388"/>
                  <a:gd name="T65" fmla="*/ 322 h 405"/>
                  <a:gd name="T66" fmla="*/ 385 w 388"/>
                  <a:gd name="T67" fmla="*/ 285 h 405"/>
                  <a:gd name="T68" fmla="*/ 381 w 388"/>
                  <a:gd name="T69" fmla="*/ 266 h 405"/>
                  <a:gd name="T70" fmla="*/ 335 w 388"/>
                  <a:gd name="T71" fmla="*/ 228 h 405"/>
                  <a:gd name="T72" fmla="*/ 337 w 388"/>
                  <a:gd name="T73" fmla="*/ 202 h 405"/>
                  <a:gd name="T74" fmla="*/ 334 w 388"/>
                  <a:gd name="T75" fmla="*/ 174 h 405"/>
                  <a:gd name="T76" fmla="*/ 379 w 388"/>
                  <a:gd name="T77" fmla="*/ 137 h 405"/>
                  <a:gd name="T78" fmla="*/ 251 w 388"/>
                  <a:gd name="T79" fmla="*/ 202 h 405"/>
                  <a:gd name="T80" fmla="*/ 195 w 388"/>
                  <a:gd name="T81" fmla="*/ 259 h 405"/>
                  <a:gd name="T82" fmla="*/ 138 w 388"/>
                  <a:gd name="T83" fmla="*/ 202 h 405"/>
                  <a:gd name="T84" fmla="*/ 195 w 388"/>
                  <a:gd name="T85" fmla="*/ 145 h 405"/>
                  <a:gd name="T86" fmla="*/ 251 w 388"/>
                  <a:gd name="T87" fmla="*/ 202 h 4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388" h="405">
                    <a:moveTo>
                      <a:pt x="379" y="137"/>
                    </a:moveTo>
                    <a:cubicBezTo>
                      <a:pt x="385" y="133"/>
                      <a:pt x="386" y="124"/>
                      <a:pt x="383" y="118"/>
                    </a:cubicBezTo>
                    <a:cubicBezTo>
                      <a:pt x="361" y="81"/>
                      <a:pt x="361" y="81"/>
                      <a:pt x="361" y="81"/>
                    </a:cubicBezTo>
                    <a:cubicBezTo>
                      <a:pt x="357" y="74"/>
                      <a:pt x="350" y="72"/>
                      <a:pt x="343" y="74"/>
                    </a:cubicBezTo>
                    <a:cubicBezTo>
                      <a:pt x="287" y="94"/>
                      <a:pt x="287" y="94"/>
                      <a:pt x="287" y="94"/>
                    </a:cubicBezTo>
                    <a:cubicBezTo>
                      <a:pt x="274" y="83"/>
                      <a:pt x="258" y="74"/>
                      <a:pt x="241" y="68"/>
                    </a:cubicBezTo>
                    <a:cubicBezTo>
                      <a:pt x="232" y="12"/>
                      <a:pt x="232" y="12"/>
                      <a:pt x="232" y="12"/>
                    </a:cubicBezTo>
                    <a:cubicBezTo>
                      <a:pt x="231" y="5"/>
                      <a:pt x="224" y="0"/>
                      <a:pt x="217" y="0"/>
                    </a:cubicBezTo>
                    <a:cubicBezTo>
                      <a:pt x="174" y="0"/>
                      <a:pt x="174" y="0"/>
                      <a:pt x="174" y="0"/>
                    </a:cubicBezTo>
                    <a:cubicBezTo>
                      <a:pt x="166" y="0"/>
                      <a:pt x="160" y="5"/>
                      <a:pt x="159" y="12"/>
                    </a:cubicBezTo>
                    <a:cubicBezTo>
                      <a:pt x="149" y="68"/>
                      <a:pt x="149" y="68"/>
                      <a:pt x="149" y="68"/>
                    </a:cubicBezTo>
                    <a:cubicBezTo>
                      <a:pt x="132" y="74"/>
                      <a:pt x="116" y="83"/>
                      <a:pt x="102" y="95"/>
                    </a:cubicBezTo>
                    <a:cubicBezTo>
                      <a:pt x="46" y="74"/>
                      <a:pt x="46" y="74"/>
                      <a:pt x="46" y="74"/>
                    </a:cubicBezTo>
                    <a:cubicBezTo>
                      <a:pt x="39" y="72"/>
                      <a:pt x="31" y="74"/>
                      <a:pt x="27" y="81"/>
                    </a:cubicBezTo>
                    <a:cubicBezTo>
                      <a:pt x="6" y="118"/>
                      <a:pt x="6" y="118"/>
                      <a:pt x="6" y="118"/>
                    </a:cubicBezTo>
                    <a:cubicBezTo>
                      <a:pt x="2" y="124"/>
                      <a:pt x="3" y="133"/>
                      <a:pt x="9" y="137"/>
                    </a:cubicBezTo>
                    <a:cubicBezTo>
                      <a:pt x="55" y="175"/>
                      <a:pt x="55" y="175"/>
                      <a:pt x="55" y="175"/>
                    </a:cubicBezTo>
                    <a:cubicBezTo>
                      <a:pt x="54" y="184"/>
                      <a:pt x="53" y="193"/>
                      <a:pt x="53" y="202"/>
                    </a:cubicBezTo>
                    <a:cubicBezTo>
                      <a:pt x="53" y="211"/>
                      <a:pt x="53" y="219"/>
                      <a:pt x="55" y="227"/>
                    </a:cubicBezTo>
                    <a:cubicBezTo>
                      <a:pt x="7" y="266"/>
                      <a:pt x="7" y="266"/>
                      <a:pt x="7" y="266"/>
                    </a:cubicBezTo>
                    <a:cubicBezTo>
                      <a:pt x="2" y="270"/>
                      <a:pt x="0" y="278"/>
                      <a:pt x="4" y="285"/>
                    </a:cubicBezTo>
                    <a:cubicBezTo>
                      <a:pt x="25" y="322"/>
                      <a:pt x="25" y="322"/>
                      <a:pt x="25" y="322"/>
                    </a:cubicBezTo>
                    <a:cubicBezTo>
                      <a:pt x="28" y="329"/>
                      <a:pt x="36" y="332"/>
                      <a:pt x="43" y="329"/>
                    </a:cubicBezTo>
                    <a:cubicBezTo>
                      <a:pt x="100" y="308"/>
                      <a:pt x="100" y="308"/>
                      <a:pt x="100" y="308"/>
                    </a:cubicBezTo>
                    <a:cubicBezTo>
                      <a:pt x="114" y="321"/>
                      <a:pt x="131" y="330"/>
                      <a:pt x="149" y="337"/>
                    </a:cubicBezTo>
                    <a:cubicBezTo>
                      <a:pt x="158" y="392"/>
                      <a:pt x="158" y="392"/>
                      <a:pt x="158" y="392"/>
                    </a:cubicBezTo>
                    <a:cubicBezTo>
                      <a:pt x="159" y="399"/>
                      <a:pt x="165" y="405"/>
                      <a:pt x="173" y="405"/>
                    </a:cubicBezTo>
                    <a:cubicBezTo>
                      <a:pt x="216" y="405"/>
                      <a:pt x="216" y="405"/>
                      <a:pt x="216" y="405"/>
                    </a:cubicBezTo>
                    <a:cubicBezTo>
                      <a:pt x="223" y="405"/>
                      <a:pt x="229" y="399"/>
                      <a:pt x="231" y="392"/>
                    </a:cubicBezTo>
                    <a:cubicBezTo>
                      <a:pt x="240" y="337"/>
                      <a:pt x="240" y="337"/>
                      <a:pt x="240" y="337"/>
                    </a:cubicBezTo>
                    <a:cubicBezTo>
                      <a:pt x="258" y="331"/>
                      <a:pt x="275" y="321"/>
                      <a:pt x="289" y="309"/>
                    </a:cubicBezTo>
                    <a:cubicBezTo>
                      <a:pt x="345" y="329"/>
                      <a:pt x="345" y="329"/>
                      <a:pt x="345" y="329"/>
                    </a:cubicBezTo>
                    <a:cubicBezTo>
                      <a:pt x="352" y="332"/>
                      <a:pt x="360" y="329"/>
                      <a:pt x="364" y="322"/>
                    </a:cubicBezTo>
                    <a:cubicBezTo>
                      <a:pt x="385" y="285"/>
                      <a:pt x="385" y="285"/>
                      <a:pt x="385" y="285"/>
                    </a:cubicBezTo>
                    <a:cubicBezTo>
                      <a:pt x="388" y="278"/>
                      <a:pt x="387" y="270"/>
                      <a:pt x="381" y="266"/>
                    </a:cubicBezTo>
                    <a:cubicBezTo>
                      <a:pt x="335" y="228"/>
                      <a:pt x="335" y="228"/>
                      <a:pt x="335" y="228"/>
                    </a:cubicBezTo>
                    <a:cubicBezTo>
                      <a:pt x="336" y="220"/>
                      <a:pt x="337" y="211"/>
                      <a:pt x="337" y="202"/>
                    </a:cubicBezTo>
                    <a:cubicBezTo>
                      <a:pt x="337" y="193"/>
                      <a:pt x="336" y="183"/>
                      <a:pt x="334" y="174"/>
                    </a:cubicBezTo>
                    <a:lnTo>
                      <a:pt x="379" y="137"/>
                    </a:lnTo>
                    <a:close/>
                    <a:moveTo>
                      <a:pt x="251" y="202"/>
                    </a:moveTo>
                    <a:cubicBezTo>
                      <a:pt x="251" y="233"/>
                      <a:pt x="226" y="259"/>
                      <a:pt x="195" y="259"/>
                    </a:cubicBezTo>
                    <a:cubicBezTo>
                      <a:pt x="163" y="259"/>
                      <a:pt x="138" y="233"/>
                      <a:pt x="138" y="202"/>
                    </a:cubicBezTo>
                    <a:cubicBezTo>
                      <a:pt x="138" y="171"/>
                      <a:pt x="163" y="145"/>
                      <a:pt x="195" y="145"/>
                    </a:cubicBezTo>
                    <a:cubicBezTo>
                      <a:pt x="226" y="145"/>
                      <a:pt x="251" y="171"/>
                      <a:pt x="251" y="202"/>
                    </a:cubicBezTo>
                    <a:close/>
                  </a:path>
                </a:pathLst>
              </a:custGeom>
              <a:solidFill>
                <a:srgbClr val="5050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p>
                <a:pPr marL="0" marR="0" lvl="0" indent="0" defTabSz="932597" eaLnBrk="1" fontAlgn="auto" latinLnBrk="0" hangingPunct="1">
                  <a:lnSpc>
                    <a:spcPct val="100000"/>
                  </a:lnSpc>
                  <a:spcBef>
                    <a:spcPts val="0"/>
                  </a:spcBef>
                  <a:spcAft>
                    <a:spcPts val="0"/>
                  </a:spcAft>
                  <a:buClrTx/>
                  <a:buSzTx/>
                  <a:buFontTx/>
                  <a:buNone/>
                  <a:tabLst/>
                  <a:defRPr/>
                </a:pPr>
                <a:endParaRPr kumimoji="0" lang="en-US" sz="1836" b="0" i="0" u="none" strike="noStrike" kern="0" cap="none" spc="0" normalizeH="0" baseline="0" noProof="0">
                  <a:ln>
                    <a:noFill/>
                  </a:ln>
                  <a:solidFill>
                    <a:srgbClr val="FFFFFF"/>
                  </a:solidFill>
                  <a:effectLst/>
                  <a:uLnTx/>
                  <a:uFillTx/>
                </a:endParaRPr>
              </a:p>
            </p:txBody>
          </p:sp>
        </p:grpSp>
        <p:sp>
          <p:nvSpPr>
            <p:cNvPr id="519" name="TextBox 518"/>
            <p:cNvSpPr txBox="1"/>
            <p:nvPr/>
          </p:nvSpPr>
          <p:spPr>
            <a:xfrm>
              <a:off x="10841718" y="4772657"/>
              <a:ext cx="1081749" cy="1267994"/>
            </a:xfrm>
            <a:prstGeom prst="rect">
              <a:avLst/>
            </a:prstGeom>
            <a:noFill/>
            <a:ln w="19050">
              <a:solidFill>
                <a:srgbClr val="505050"/>
              </a:solidFill>
              <a:miter lim="800000"/>
            </a:ln>
          </p:spPr>
          <p:txBody>
            <a:bodyPr wrap="square" lIns="46630" tIns="46630" rIns="46630" bIns="46630" rtlCol="0" anchor="ctr">
              <a:noAutofit/>
            </a:bodyPr>
            <a:lstStyle/>
            <a:p>
              <a:pPr marL="0" marR="0" lvl="0" indent="0" algn="ctr" defTabSz="932597" eaLnBrk="1" fontAlgn="auto" latinLnBrk="0" hangingPunct="1">
                <a:lnSpc>
                  <a:spcPct val="90000"/>
                </a:lnSpc>
                <a:spcBef>
                  <a:spcPts val="0"/>
                </a:spcBef>
                <a:spcAft>
                  <a:spcPts val="612"/>
                </a:spcAft>
                <a:buClrTx/>
                <a:buSzTx/>
                <a:buFontTx/>
                <a:buNone/>
                <a:tabLst/>
                <a:defRPr/>
              </a:pPr>
              <a:endParaRPr kumimoji="0" lang="en-US" sz="1000" i="0" u="none" strike="noStrike" kern="0" cap="none" spc="0" normalizeH="0" baseline="0" noProof="0" dirty="0">
                <a:ln>
                  <a:noFill/>
                </a:ln>
                <a:solidFill>
                  <a:srgbClr val="FFFFFF"/>
                </a:solidFill>
                <a:effectLst/>
                <a:uLnTx/>
                <a:uFillTx/>
              </a:endParaRPr>
            </a:p>
          </p:txBody>
        </p:sp>
        <p:sp>
          <p:nvSpPr>
            <p:cNvPr id="520" name="TextBox 519"/>
            <p:cNvSpPr txBox="1"/>
            <p:nvPr/>
          </p:nvSpPr>
          <p:spPr>
            <a:xfrm>
              <a:off x="10841922" y="4391770"/>
              <a:ext cx="1081749" cy="380887"/>
            </a:xfrm>
            <a:prstGeom prst="rect">
              <a:avLst/>
            </a:prstGeom>
            <a:solidFill>
              <a:srgbClr val="009E49"/>
            </a:solidFill>
            <a:ln w="19050">
              <a:solidFill>
                <a:srgbClr val="505050"/>
              </a:solidFill>
              <a:miter lim="800000"/>
            </a:ln>
          </p:spPr>
          <p:txBody>
            <a:bodyPr wrap="square" lIns="46630" tIns="46630" rIns="46630" bIns="46630" rtlCol="0" anchor="ctr">
              <a:noAutofit/>
            </a:bodyPr>
            <a:lstStyle/>
            <a:p>
              <a:pPr lvl="0" algn="ctr" defTabSz="932597">
                <a:lnSpc>
                  <a:spcPct val="90000"/>
                </a:lnSpc>
                <a:spcAft>
                  <a:spcPts val="612"/>
                </a:spcAft>
                <a:defRPr/>
              </a:pPr>
              <a:r>
                <a:rPr lang="en-US" sz="1100" kern="0" dirty="0">
                  <a:solidFill>
                    <a:srgbClr val="FFFFFF"/>
                  </a:solidFill>
                </a:rPr>
                <a:t>Container</a:t>
              </a:r>
            </a:p>
          </p:txBody>
        </p:sp>
        <p:grpSp>
          <p:nvGrpSpPr>
            <p:cNvPr id="521" name="Group 520"/>
            <p:cNvGrpSpPr/>
            <p:nvPr/>
          </p:nvGrpSpPr>
          <p:grpSpPr>
            <a:xfrm>
              <a:off x="10941517" y="5031267"/>
              <a:ext cx="829754" cy="669787"/>
              <a:chOff x="4406091" y="6049087"/>
              <a:chExt cx="3960813" cy="3197225"/>
            </a:xfrm>
            <a:solidFill>
              <a:srgbClr val="107C10"/>
            </a:solidFill>
          </p:grpSpPr>
          <p:sp>
            <p:nvSpPr>
              <p:cNvPr id="522" name="Freeform 24"/>
              <p:cNvSpPr>
                <a:spLocks noEditPoints="1"/>
              </p:cNvSpPr>
              <p:nvPr/>
            </p:nvSpPr>
            <p:spPr bwMode="auto">
              <a:xfrm>
                <a:off x="4406091" y="6049087"/>
                <a:ext cx="2847975" cy="2813050"/>
              </a:xfrm>
              <a:custGeom>
                <a:avLst/>
                <a:gdLst>
                  <a:gd name="T0" fmla="*/ 744 w 757"/>
                  <a:gd name="T1" fmla="*/ 466 h 748"/>
                  <a:gd name="T2" fmla="*/ 755 w 757"/>
                  <a:gd name="T3" fmla="*/ 399 h 748"/>
                  <a:gd name="T4" fmla="*/ 739 w 757"/>
                  <a:gd name="T5" fmla="*/ 373 h 748"/>
                  <a:gd name="T6" fmla="*/ 644 w 757"/>
                  <a:gd name="T7" fmla="*/ 341 h 748"/>
                  <a:gd name="T8" fmla="*/ 638 w 757"/>
                  <a:gd name="T9" fmla="*/ 309 h 748"/>
                  <a:gd name="T10" fmla="*/ 716 w 757"/>
                  <a:gd name="T11" fmla="*/ 245 h 748"/>
                  <a:gd name="T12" fmla="*/ 721 w 757"/>
                  <a:gd name="T13" fmla="*/ 215 h 748"/>
                  <a:gd name="T14" fmla="*/ 687 w 757"/>
                  <a:gd name="T15" fmla="*/ 157 h 748"/>
                  <a:gd name="T16" fmla="*/ 658 w 757"/>
                  <a:gd name="T17" fmla="*/ 146 h 748"/>
                  <a:gd name="T18" fmla="*/ 565 w 757"/>
                  <a:gd name="T19" fmla="*/ 181 h 748"/>
                  <a:gd name="T20" fmla="*/ 536 w 757"/>
                  <a:gd name="T21" fmla="*/ 157 h 748"/>
                  <a:gd name="T22" fmla="*/ 556 w 757"/>
                  <a:gd name="T23" fmla="*/ 55 h 748"/>
                  <a:gd name="T24" fmla="*/ 541 w 757"/>
                  <a:gd name="T25" fmla="*/ 28 h 748"/>
                  <a:gd name="T26" fmla="*/ 477 w 757"/>
                  <a:gd name="T27" fmla="*/ 5 h 748"/>
                  <a:gd name="T28" fmla="*/ 449 w 757"/>
                  <a:gd name="T29" fmla="*/ 15 h 748"/>
                  <a:gd name="T30" fmla="*/ 397 w 757"/>
                  <a:gd name="T31" fmla="*/ 106 h 748"/>
                  <a:gd name="T32" fmla="*/ 378 w 757"/>
                  <a:gd name="T33" fmla="*/ 105 h 748"/>
                  <a:gd name="T34" fmla="*/ 362 w 757"/>
                  <a:gd name="T35" fmla="*/ 106 h 748"/>
                  <a:gd name="T36" fmla="*/ 311 w 757"/>
                  <a:gd name="T37" fmla="*/ 15 h 748"/>
                  <a:gd name="T38" fmla="*/ 282 w 757"/>
                  <a:gd name="T39" fmla="*/ 4 h 748"/>
                  <a:gd name="T40" fmla="*/ 218 w 757"/>
                  <a:gd name="T41" fmla="*/ 27 h 748"/>
                  <a:gd name="T42" fmla="*/ 203 w 757"/>
                  <a:gd name="T43" fmla="*/ 54 h 748"/>
                  <a:gd name="T44" fmla="*/ 222 w 757"/>
                  <a:gd name="T45" fmla="*/ 156 h 748"/>
                  <a:gd name="T46" fmla="*/ 192 w 757"/>
                  <a:gd name="T47" fmla="*/ 181 h 748"/>
                  <a:gd name="T48" fmla="*/ 103 w 757"/>
                  <a:gd name="T49" fmla="*/ 145 h 748"/>
                  <a:gd name="T50" fmla="*/ 74 w 757"/>
                  <a:gd name="T51" fmla="*/ 155 h 748"/>
                  <a:gd name="T52" fmla="*/ 39 w 757"/>
                  <a:gd name="T53" fmla="*/ 213 h 748"/>
                  <a:gd name="T54" fmla="*/ 44 w 757"/>
                  <a:gd name="T55" fmla="*/ 243 h 748"/>
                  <a:gd name="T56" fmla="*/ 119 w 757"/>
                  <a:gd name="T57" fmla="*/ 307 h 748"/>
                  <a:gd name="T58" fmla="*/ 113 w 757"/>
                  <a:gd name="T59" fmla="*/ 341 h 748"/>
                  <a:gd name="T60" fmla="*/ 17 w 757"/>
                  <a:gd name="T61" fmla="*/ 373 h 748"/>
                  <a:gd name="T62" fmla="*/ 2 w 757"/>
                  <a:gd name="T63" fmla="*/ 400 h 748"/>
                  <a:gd name="T64" fmla="*/ 13 w 757"/>
                  <a:gd name="T65" fmla="*/ 466 h 748"/>
                  <a:gd name="T66" fmla="*/ 37 w 757"/>
                  <a:gd name="T67" fmla="*/ 486 h 748"/>
                  <a:gd name="T68" fmla="*/ 136 w 757"/>
                  <a:gd name="T69" fmla="*/ 486 h 748"/>
                  <a:gd name="T70" fmla="*/ 154 w 757"/>
                  <a:gd name="T71" fmla="*/ 519 h 748"/>
                  <a:gd name="T72" fmla="*/ 102 w 757"/>
                  <a:gd name="T73" fmla="*/ 604 h 748"/>
                  <a:gd name="T74" fmla="*/ 107 w 757"/>
                  <a:gd name="T75" fmla="*/ 634 h 748"/>
                  <a:gd name="T76" fmla="*/ 158 w 757"/>
                  <a:gd name="T77" fmla="*/ 678 h 748"/>
                  <a:gd name="T78" fmla="*/ 189 w 757"/>
                  <a:gd name="T79" fmla="*/ 679 h 748"/>
                  <a:gd name="T80" fmla="*/ 265 w 757"/>
                  <a:gd name="T81" fmla="*/ 615 h 748"/>
                  <a:gd name="T82" fmla="*/ 303 w 757"/>
                  <a:gd name="T83" fmla="*/ 629 h 748"/>
                  <a:gd name="T84" fmla="*/ 318 w 757"/>
                  <a:gd name="T85" fmla="*/ 729 h 748"/>
                  <a:gd name="T86" fmla="*/ 342 w 757"/>
                  <a:gd name="T87" fmla="*/ 748 h 748"/>
                  <a:gd name="T88" fmla="*/ 409 w 757"/>
                  <a:gd name="T89" fmla="*/ 748 h 748"/>
                  <a:gd name="T90" fmla="*/ 433 w 757"/>
                  <a:gd name="T91" fmla="*/ 729 h 748"/>
                  <a:gd name="T92" fmla="*/ 450 w 757"/>
                  <a:gd name="T93" fmla="*/ 631 h 748"/>
                  <a:gd name="T94" fmla="*/ 489 w 757"/>
                  <a:gd name="T95" fmla="*/ 617 h 748"/>
                  <a:gd name="T96" fmla="*/ 562 w 757"/>
                  <a:gd name="T97" fmla="*/ 680 h 748"/>
                  <a:gd name="T98" fmla="*/ 592 w 757"/>
                  <a:gd name="T99" fmla="*/ 680 h 748"/>
                  <a:gd name="T100" fmla="*/ 644 w 757"/>
                  <a:gd name="T101" fmla="*/ 636 h 748"/>
                  <a:gd name="T102" fmla="*/ 649 w 757"/>
                  <a:gd name="T103" fmla="*/ 606 h 748"/>
                  <a:gd name="T104" fmla="*/ 600 w 757"/>
                  <a:gd name="T105" fmla="*/ 522 h 748"/>
                  <a:gd name="T106" fmla="*/ 621 w 757"/>
                  <a:gd name="T107" fmla="*/ 486 h 748"/>
                  <a:gd name="T108" fmla="*/ 721 w 757"/>
                  <a:gd name="T109" fmla="*/ 486 h 748"/>
                  <a:gd name="T110" fmla="*/ 744 w 757"/>
                  <a:gd name="T111" fmla="*/ 466 h 748"/>
                  <a:gd name="T112" fmla="*/ 528 w 757"/>
                  <a:gd name="T113" fmla="*/ 373 h 748"/>
                  <a:gd name="T114" fmla="*/ 378 w 757"/>
                  <a:gd name="T115" fmla="*/ 522 h 748"/>
                  <a:gd name="T116" fmla="*/ 229 w 757"/>
                  <a:gd name="T117" fmla="*/ 373 h 748"/>
                  <a:gd name="T118" fmla="*/ 378 w 757"/>
                  <a:gd name="T119" fmla="*/ 223 h 748"/>
                  <a:gd name="T120" fmla="*/ 528 w 757"/>
                  <a:gd name="T121" fmla="*/ 373 h 7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757" h="748">
                    <a:moveTo>
                      <a:pt x="744" y="466"/>
                    </a:moveTo>
                    <a:cubicBezTo>
                      <a:pt x="755" y="399"/>
                      <a:pt x="755" y="399"/>
                      <a:pt x="755" y="399"/>
                    </a:cubicBezTo>
                    <a:cubicBezTo>
                      <a:pt x="757" y="388"/>
                      <a:pt x="750" y="377"/>
                      <a:pt x="739" y="373"/>
                    </a:cubicBezTo>
                    <a:cubicBezTo>
                      <a:pt x="644" y="341"/>
                      <a:pt x="644" y="341"/>
                      <a:pt x="644" y="341"/>
                    </a:cubicBezTo>
                    <a:cubicBezTo>
                      <a:pt x="643" y="330"/>
                      <a:pt x="641" y="319"/>
                      <a:pt x="638" y="309"/>
                    </a:cubicBezTo>
                    <a:cubicBezTo>
                      <a:pt x="716" y="245"/>
                      <a:pt x="716" y="245"/>
                      <a:pt x="716" y="245"/>
                    </a:cubicBezTo>
                    <a:cubicBezTo>
                      <a:pt x="725" y="238"/>
                      <a:pt x="727" y="225"/>
                      <a:pt x="721" y="215"/>
                    </a:cubicBezTo>
                    <a:cubicBezTo>
                      <a:pt x="687" y="157"/>
                      <a:pt x="687" y="157"/>
                      <a:pt x="687" y="157"/>
                    </a:cubicBezTo>
                    <a:cubicBezTo>
                      <a:pt x="681" y="147"/>
                      <a:pt x="669" y="142"/>
                      <a:pt x="658" y="146"/>
                    </a:cubicBezTo>
                    <a:cubicBezTo>
                      <a:pt x="565" y="181"/>
                      <a:pt x="565" y="181"/>
                      <a:pt x="565" y="181"/>
                    </a:cubicBezTo>
                    <a:cubicBezTo>
                      <a:pt x="556" y="172"/>
                      <a:pt x="547" y="164"/>
                      <a:pt x="536" y="157"/>
                    </a:cubicBezTo>
                    <a:cubicBezTo>
                      <a:pt x="556" y="55"/>
                      <a:pt x="556" y="55"/>
                      <a:pt x="556" y="55"/>
                    </a:cubicBezTo>
                    <a:cubicBezTo>
                      <a:pt x="558" y="43"/>
                      <a:pt x="552" y="32"/>
                      <a:pt x="541" y="28"/>
                    </a:cubicBezTo>
                    <a:cubicBezTo>
                      <a:pt x="477" y="5"/>
                      <a:pt x="477" y="5"/>
                      <a:pt x="477" y="5"/>
                    </a:cubicBezTo>
                    <a:cubicBezTo>
                      <a:pt x="467" y="1"/>
                      <a:pt x="455" y="5"/>
                      <a:pt x="449" y="15"/>
                    </a:cubicBezTo>
                    <a:cubicBezTo>
                      <a:pt x="397" y="106"/>
                      <a:pt x="397" y="106"/>
                      <a:pt x="397" y="106"/>
                    </a:cubicBezTo>
                    <a:cubicBezTo>
                      <a:pt x="391" y="105"/>
                      <a:pt x="385" y="105"/>
                      <a:pt x="378" y="105"/>
                    </a:cubicBezTo>
                    <a:cubicBezTo>
                      <a:pt x="373" y="105"/>
                      <a:pt x="367" y="105"/>
                      <a:pt x="362" y="106"/>
                    </a:cubicBezTo>
                    <a:cubicBezTo>
                      <a:pt x="311" y="15"/>
                      <a:pt x="311" y="15"/>
                      <a:pt x="311" y="15"/>
                    </a:cubicBezTo>
                    <a:cubicBezTo>
                      <a:pt x="305" y="4"/>
                      <a:pt x="293" y="0"/>
                      <a:pt x="282" y="4"/>
                    </a:cubicBezTo>
                    <a:cubicBezTo>
                      <a:pt x="218" y="27"/>
                      <a:pt x="218" y="27"/>
                      <a:pt x="218" y="27"/>
                    </a:cubicBezTo>
                    <a:cubicBezTo>
                      <a:pt x="208" y="31"/>
                      <a:pt x="201" y="42"/>
                      <a:pt x="203" y="54"/>
                    </a:cubicBezTo>
                    <a:cubicBezTo>
                      <a:pt x="222" y="156"/>
                      <a:pt x="222" y="156"/>
                      <a:pt x="222" y="156"/>
                    </a:cubicBezTo>
                    <a:cubicBezTo>
                      <a:pt x="211" y="163"/>
                      <a:pt x="201" y="172"/>
                      <a:pt x="192" y="181"/>
                    </a:cubicBezTo>
                    <a:cubicBezTo>
                      <a:pt x="103" y="145"/>
                      <a:pt x="103" y="145"/>
                      <a:pt x="103" y="145"/>
                    </a:cubicBezTo>
                    <a:cubicBezTo>
                      <a:pt x="92" y="141"/>
                      <a:pt x="80" y="145"/>
                      <a:pt x="74" y="155"/>
                    </a:cubicBezTo>
                    <a:cubicBezTo>
                      <a:pt x="39" y="213"/>
                      <a:pt x="39" y="213"/>
                      <a:pt x="39" y="213"/>
                    </a:cubicBezTo>
                    <a:cubicBezTo>
                      <a:pt x="33" y="223"/>
                      <a:pt x="35" y="235"/>
                      <a:pt x="44" y="243"/>
                    </a:cubicBezTo>
                    <a:cubicBezTo>
                      <a:pt x="119" y="307"/>
                      <a:pt x="119" y="307"/>
                      <a:pt x="119" y="307"/>
                    </a:cubicBezTo>
                    <a:cubicBezTo>
                      <a:pt x="116" y="318"/>
                      <a:pt x="114" y="329"/>
                      <a:pt x="113" y="341"/>
                    </a:cubicBezTo>
                    <a:cubicBezTo>
                      <a:pt x="17" y="373"/>
                      <a:pt x="17" y="373"/>
                      <a:pt x="17" y="373"/>
                    </a:cubicBezTo>
                    <a:cubicBezTo>
                      <a:pt x="6" y="377"/>
                      <a:pt x="0" y="388"/>
                      <a:pt x="2" y="400"/>
                    </a:cubicBezTo>
                    <a:cubicBezTo>
                      <a:pt x="13" y="466"/>
                      <a:pt x="13" y="466"/>
                      <a:pt x="13" y="466"/>
                    </a:cubicBezTo>
                    <a:cubicBezTo>
                      <a:pt x="15" y="478"/>
                      <a:pt x="25" y="486"/>
                      <a:pt x="37" y="486"/>
                    </a:cubicBezTo>
                    <a:cubicBezTo>
                      <a:pt x="136" y="486"/>
                      <a:pt x="136" y="486"/>
                      <a:pt x="136" y="486"/>
                    </a:cubicBezTo>
                    <a:cubicBezTo>
                      <a:pt x="141" y="498"/>
                      <a:pt x="147" y="509"/>
                      <a:pt x="154" y="519"/>
                    </a:cubicBezTo>
                    <a:cubicBezTo>
                      <a:pt x="102" y="604"/>
                      <a:pt x="102" y="604"/>
                      <a:pt x="102" y="604"/>
                    </a:cubicBezTo>
                    <a:cubicBezTo>
                      <a:pt x="96" y="614"/>
                      <a:pt x="98" y="627"/>
                      <a:pt x="107" y="634"/>
                    </a:cubicBezTo>
                    <a:cubicBezTo>
                      <a:pt x="158" y="678"/>
                      <a:pt x="158" y="678"/>
                      <a:pt x="158" y="678"/>
                    </a:cubicBezTo>
                    <a:cubicBezTo>
                      <a:pt x="167" y="686"/>
                      <a:pt x="180" y="686"/>
                      <a:pt x="189" y="679"/>
                    </a:cubicBezTo>
                    <a:cubicBezTo>
                      <a:pt x="265" y="615"/>
                      <a:pt x="265" y="615"/>
                      <a:pt x="265" y="615"/>
                    </a:cubicBezTo>
                    <a:cubicBezTo>
                      <a:pt x="277" y="621"/>
                      <a:pt x="290" y="626"/>
                      <a:pt x="303" y="629"/>
                    </a:cubicBezTo>
                    <a:cubicBezTo>
                      <a:pt x="318" y="729"/>
                      <a:pt x="318" y="729"/>
                      <a:pt x="318" y="729"/>
                    </a:cubicBezTo>
                    <a:cubicBezTo>
                      <a:pt x="320" y="740"/>
                      <a:pt x="330" y="748"/>
                      <a:pt x="342" y="748"/>
                    </a:cubicBezTo>
                    <a:cubicBezTo>
                      <a:pt x="409" y="748"/>
                      <a:pt x="409" y="748"/>
                      <a:pt x="409" y="748"/>
                    </a:cubicBezTo>
                    <a:cubicBezTo>
                      <a:pt x="421" y="748"/>
                      <a:pt x="431" y="740"/>
                      <a:pt x="433" y="729"/>
                    </a:cubicBezTo>
                    <a:cubicBezTo>
                      <a:pt x="450" y="631"/>
                      <a:pt x="450" y="631"/>
                      <a:pt x="450" y="631"/>
                    </a:cubicBezTo>
                    <a:cubicBezTo>
                      <a:pt x="463" y="627"/>
                      <a:pt x="476" y="622"/>
                      <a:pt x="489" y="617"/>
                    </a:cubicBezTo>
                    <a:cubicBezTo>
                      <a:pt x="562" y="680"/>
                      <a:pt x="562" y="680"/>
                      <a:pt x="562" y="680"/>
                    </a:cubicBezTo>
                    <a:cubicBezTo>
                      <a:pt x="570" y="687"/>
                      <a:pt x="583" y="687"/>
                      <a:pt x="592" y="680"/>
                    </a:cubicBezTo>
                    <a:cubicBezTo>
                      <a:pt x="644" y="636"/>
                      <a:pt x="644" y="636"/>
                      <a:pt x="644" y="636"/>
                    </a:cubicBezTo>
                    <a:cubicBezTo>
                      <a:pt x="653" y="629"/>
                      <a:pt x="655" y="616"/>
                      <a:pt x="649" y="606"/>
                    </a:cubicBezTo>
                    <a:cubicBezTo>
                      <a:pt x="600" y="522"/>
                      <a:pt x="600" y="522"/>
                      <a:pt x="600" y="522"/>
                    </a:cubicBezTo>
                    <a:cubicBezTo>
                      <a:pt x="608" y="511"/>
                      <a:pt x="615" y="499"/>
                      <a:pt x="621" y="486"/>
                    </a:cubicBezTo>
                    <a:cubicBezTo>
                      <a:pt x="721" y="486"/>
                      <a:pt x="721" y="486"/>
                      <a:pt x="721" y="486"/>
                    </a:cubicBezTo>
                    <a:cubicBezTo>
                      <a:pt x="732" y="486"/>
                      <a:pt x="742" y="478"/>
                      <a:pt x="744" y="466"/>
                    </a:cubicBezTo>
                    <a:close/>
                    <a:moveTo>
                      <a:pt x="528" y="373"/>
                    </a:moveTo>
                    <a:cubicBezTo>
                      <a:pt x="528" y="455"/>
                      <a:pt x="461" y="522"/>
                      <a:pt x="378" y="522"/>
                    </a:cubicBezTo>
                    <a:cubicBezTo>
                      <a:pt x="296" y="522"/>
                      <a:pt x="229" y="455"/>
                      <a:pt x="229" y="373"/>
                    </a:cubicBezTo>
                    <a:cubicBezTo>
                      <a:pt x="229" y="290"/>
                      <a:pt x="296" y="223"/>
                      <a:pt x="378" y="223"/>
                    </a:cubicBezTo>
                    <a:cubicBezTo>
                      <a:pt x="461" y="223"/>
                      <a:pt x="528" y="290"/>
                      <a:pt x="528" y="373"/>
                    </a:cubicBezTo>
                    <a:close/>
                  </a:path>
                </a:pathLst>
              </a:custGeom>
              <a:solidFill>
                <a:srgbClr val="5050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p>
                <a:pPr marL="0" marR="0" lvl="0" indent="0" defTabSz="932597" eaLnBrk="1" fontAlgn="auto" latinLnBrk="0" hangingPunct="1">
                  <a:lnSpc>
                    <a:spcPct val="100000"/>
                  </a:lnSpc>
                  <a:spcBef>
                    <a:spcPts val="0"/>
                  </a:spcBef>
                  <a:spcAft>
                    <a:spcPts val="0"/>
                  </a:spcAft>
                  <a:buClrTx/>
                  <a:buSzTx/>
                  <a:buFontTx/>
                  <a:buNone/>
                  <a:tabLst/>
                  <a:defRPr/>
                </a:pPr>
                <a:endParaRPr kumimoji="0" lang="en-US" sz="1836" b="0" i="0" u="none" strike="noStrike" kern="0" cap="none" spc="0" normalizeH="0" baseline="0" noProof="0">
                  <a:ln>
                    <a:noFill/>
                  </a:ln>
                  <a:solidFill>
                    <a:srgbClr val="FFFFFF"/>
                  </a:solidFill>
                  <a:effectLst/>
                  <a:uLnTx/>
                  <a:uFillTx/>
                </a:endParaRPr>
              </a:p>
            </p:txBody>
          </p:sp>
          <p:sp>
            <p:nvSpPr>
              <p:cNvPr id="523" name="Oval 25"/>
              <p:cNvSpPr>
                <a:spLocks noChangeArrowheads="1"/>
              </p:cNvSpPr>
              <p:nvPr/>
            </p:nvSpPr>
            <p:spPr bwMode="auto">
              <a:xfrm>
                <a:off x="5557028" y="7180975"/>
                <a:ext cx="542925" cy="541338"/>
              </a:xfrm>
              <a:prstGeom prst="ellipse">
                <a:avLst/>
              </a:prstGeom>
              <a:solidFill>
                <a:srgbClr val="5050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p>
                <a:pPr marL="0" marR="0" lvl="0" indent="0" defTabSz="932597" eaLnBrk="1" fontAlgn="auto" latinLnBrk="0" hangingPunct="1">
                  <a:lnSpc>
                    <a:spcPct val="100000"/>
                  </a:lnSpc>
                  <a:spcBef>
                    <a:spcPts val="0"/>
                  </a:spcBef>
                  <a:spcAft>
                    <a:spcPts val="0"/>
                  </a:spcAft>
                  <a:buClrTx/>
                  <a:buSzTx/>
                  <a:buFontTx/>
                  <a:buNone/>
                  <a:tabLst/>
                  <a:defRPr/>
                </a:pPr>
                <a:endParaRPr kumimoji="0" lang="en-US" sz="1836" b="0" i="0" u="none" strike="noStrike" kern="0" cap="none" spc="0" normalizeH="0" baseline="0" noProof="0">
                  <a:ln>
                    <a:noFill/>
                  </a:ln>
                  <a:solidFill>
                    <a:srgbClr val="FFFFFF"/>
                  </a:solidFill>
                  <a:effectLst/>
                  <a:uLnTx/>
                  <a:uFillTx/>
                </a:endParaRPr>
              </a:p>
            </p:txBody>
          </p:sp>
          <p:sp>
            <p:nvSpPr>
              <p:cNvPr id="524" name="Freeform 26"/>
              <p:cNvSpPr>
                <a:spLocks noEditPoints="1"/>
              </p:cNvSpPr>
              <p:nvPr/>
            </p:nvSpPr>
            <p:spPr bwMode="auto">
              <a:xfrm>
                <a:off x="6907991" y="7722312"/>
                <a:ext cx="1458913" cy="1524000"/>
              </a:xfrm>
              <a:custGeom>
                <a:avLst/>
                <a:gdLst>
                  <a:gd name="T0" fmla="*/ 379 w 388"/>
                  <a:gd name="T1" fmla="*/ 137 h 405"/>
                  <a:gd name="T2" fmla="*/ 383 w 388"/>
                  <a:gd name="T3" fmla="*/ 118 h 405"/>
                  <a:gd name="T4" fmla="*/ 361 w 388"/>
                  <a:gd name="T5" fmla="*/ 81 h 405"/>
                  <a:gd name="T6" fmla="*/ 343 w 388"/>
                  <a:gd name="T7" fmla="*/ 74 h 405"/>
                  <a:gd name="T8" fmla="*/ 287 w 388"/>
                  <a:gd name="T9" fmla="*/ 94 h 405"/>
                  <a:gd name="T10" fmla="*/ 241 w 388"/>
                  <a:gd name="T11" fmla="*/ 68 h 405"/>
                  <a:gd name="T12" fmla="*/ 232 w 388"/>
                  <a:gd name="T13" fmla="*/ 12 h 405"/>
                  <a:gd name="T14" fmla="*/ 217 w 388"/>
                  <a:gd name="T15" fmla="*/ 0 h 405"/>
                  <a:gd name="T16" fmla="*/ 174 w 388"/>
                  <a:gd name="T17" fmla="*/ 0 h 405"/>
                  <a:gd name="T18" fmla="*/ 159 w 388"/>
                  <a:gd name="T19" fmla="*/ 12 h 405"/>
                  <a:gd name="T20" fmla="*/ 149 w 388"/>
                  <a:gd name="T21" fmla="*/ 68 h 405"/>
                  <a:gd name="T22" fmla="*/ 102 w 388"/>
                  <a:gd name="T23" fmla="*/ 95 h 405"/>
                  <a:gd name="T24" fmla="*/ 46 w 388"/>
                  <a:gd name="T25" fmla="*/ 74 h 405"/>
                  <a:gd name="T26" fmla="*/ 27 w 388"/>
                  <a:gd name="T27" fmla="*/ 81 h 405"/>
                  <a:gd name="T28" fmla="*/ 6 w 388"/>
                  <a:gd name="T29" fmla="*/ 118 h 405"/>
                  <a:gd name="T30" fmla="*/ 9 w 388"/>
                  <a:gd name="T31" fmla="*/ 137 h 405"/>
                  <a:gd name="T32" fmla="*/ 55 w 388"/>
                  <a:gd name="T33" fmla="*/ 175 h 405"/>
                  <a:gd name="T34" fmla="*/ 53 w 388"/>
                  <a:gd name="T35" fmla="*/ 202 h 405"/>
                  <a:gd name="T36" fmla="*/ 55 w 388"/>
                  <a:gd name="T37" fmla="*/ 227 h 405"/>
                  <a:gd name="T38" fmla="*/ 7 w 388"/>
                  <a:gd name="T39" fmla="*/ 266 h 405"/>
                  <a:gd name="T40" fmla="*/ 4 w 388"/>
                  <a:gd name="T41" fmla="*/ 285 h 405"/>
                  <a:gd name="T42" fmla="*/ 25 w 388"/>
                  <a:gd name="T43" fmla="*/ 322 h 405"/>
                  <a:gd name="T44" fmla="*/ 43 w 388"/>
                  <a:gd name="T45" fmla="*/ 329 h 405"/>
                  <a:gd name="T46" fmla="*/ 100 w 388"/>
                  <a:gd name="T47" fmla="*/ 308 h 405"/>
                  <a:gd name="T48" fmla="*/ 149 w 388"/>
                  <a:gd name="T49" fmla="*/ 337 h 405"/>
                  <a:gd name="T50" fmla="*/ 158 w 388"/>
                  <a:gd name="T51" fmla="*/ 392 h 405"/>
                  <a:gd name="T52" fmla="*/ 173 w 388"/>
                  <a:gd name="T53" fmla="*/ 405 h 405"/>
                  <a:gd name="T54" fmla="*/ 216 w 388"/>
                  <a:gd name="T55" fmla="*/ 405 h 405"/>
                  <a:gd name="T56" fmla="*/ 231 w 388"/>
                  <a:gd name="T57" fmla="*/ 392 h 405"/>
                  <a:gd name="T58" fmla="*/ 240 w 388"/>
                  <a:gd name="T59" fmla="*/ 337 h 405"/>
                  <a:gd name="T60" fmla="*/ 289 w 388"/>
                  <a:gd name="T61" fmla="*/ 309 h 405"/>
                  <a:gd name="T62" fmla="*/ 345 w 388"/>
                  <a:gd name="T63" fmla="*/ 329 h 405"/>
                  <a:gd name="T64" fmla="*/ 364 w 388"/>
                  <a:gd name="T65" fmla="*/ 322 h 405"/>
                  <a:gd name="T66" fmla="*/ 385 w 388"/>
                  <a:gd name="T67" fmla="*/ 285 h 405"/>
                  <a:gd name="T68" fmla="*/ 381 w 388"/>
                  <a:gd name="T69" fmla="*/ 266 h 405"/>
                  <a:gd name="T70" fmla="*/ 335 w 388"/>
                  <a:gd name="T71" fmla="*/ 228 h 405"/>
                  <a:gd name="T72" fmla="*/ 337 w 388"/>
                  <a:gd name="T73" fmla="*/ 202 h 405"/>
                  <a:gd name="T74" fmla="*/ 334 w 388"/>
                  <a:gd name="T75" fmla="*/ 174 h 405"/>
                  <a:gd name="T76" fmla="*/ 379 w 388"/>
                  <a:gd name="T77" fmla="*/ 137 h 405"/>
                  <a:gd name="T78" fmla="*/ 251 w 388"/>
                  <a:gd name="T79" fmla="*/ 202 h 405"/>
                  <a:gd name="T80" fmla="*/ 195 w 388"/>
                  <a:gd name="T81" fmla="*/ 259 h 405"/>
                  <a:gd name="T82" fmla="*/ 138 w 388"/>
                  <a:gd name="T83" fmla="*/ 202 h 405"/>
                  <a:gd name="T84" fmla="*/ 195 w 388"/>
                  <a:gd name="T85" fmla="*/ 145 h 405"/>
                  <a:gd name="T86" fmla="*/ 251 w 388"/>
                  <a:gd name="T87" fmla="*/ 202 h 4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388" h="405">
                    <a:moveTo>
                      <a:pt x="379" y="137"/>
                    </a:moveTo>
                    <a:cubicBezTo>
                      <a:pt x="385" y="133"/>
                      <a:pt x="386" y="124"/>
                      <a:pt x="383" y="118"/>
                    </a:cubicBezTo>
                    <a:cubicBezTo>
                      <a:pt x="361" y="81"/>
                      <a:pt x="361" y="81"/>
                      <a:pt x="361" y="81"/>
                    </a:cubicBezTo>
                    <a:cubicBezTo>
                      <a:pt x="357" y="74"/>
                      <a:pt x="350" y="72"/>
                      <a:pt x="343" y="74"/>
                    </a:cubicBezTo>
                    <a:cubicBezTo>
                      <a:pt x="287" y="94"/>
                      <a:pt x="287" y="94"/>
                      <a:pt x="287" y="94"/>
                    </a:cubicBezTo>
                    <a:cubicBezTo>
                      <a:pt x="274" y="83"/>
                      <a:pt x="258" y="74"/>
                      <a:pt x="241" y="68"/>
                    </a:cubicBezTo>
                    <a:cubicBezTo>
                      <a:pt x="232" y="12"/>
                      <a:pt x="232" y="12"/>
                      <a:pt x="232" y="12"/>
                    </a:cubicBezTo>
                    <a:cubicBezTo>
                      <a:pt x="231" y="5"/>
                      <a:pt x="224" y="0"/>
                      <a:pt x="217" y="0"/>
                    </a:cubicBezTo>
                    <a:cubicBezTo>
                      <a:pt x="174" y="0"/>
                      <a:pt x="174" y="0"/>
                      <a:pt x="174" y="0"/>
                    </a:cubicBezTo>
                    <a:cubicBezTo>
                      <a:pt x="166" y="0"/>
                      <a:pt x="160" y="5"/>
                      <a:pt x="159" y="12"/>
                    </a:cubicBezTo>
                    <a:cubicBezTo>
                      <a:pt x="149" y="68"/>
                      <a:pt x="149" y="68"/>
                      <a:pt x="149" y="68"/>
                    </a:cubicBezTo>
                    <a:cubicBezTo>
                      <a:pt x="132" y="74"/>
                      <a:pt x="116" y="83"/>
                      <a:pt x="102" y="95"/>
                    </a:cubicBezTo>
                    <a:cubicBezTo>
                      <a:pt x="46" y="74"/>
                      <a:pt x="46" y="74"/>
                      <a:pt x="46" y="74"/>
                    </a:cubicBezTo>
                    <a:cubicBezTo>
                      <a:pt x="39" y="72"/>
                      <a:pt x="31" y="74"/>
                      <a:pt x="27" y="81"/>
                    </a:cubicBezTo>
                    <a:cubicBezTo>
                      <a:pt x="6" y="118"/>
                      <a:pt x="6" y="118"/>
                      <a:pt x="6" y="118"/>
                    </a:cubicBezTo>
                    <a:cubicBezTo>
                      <a:pt x="2" y="124"/>
                      <a:pt x="3" y="133"/>
                      <a:pt x="9" y="137"/>
                    </a:cubicBezTo>
                    <a:cubicBezTo>
                      <a:pt x="55" y="175"/>
                      <a:pt x="55" y="175"/>
                      <a:pt x="55" y="175"/>
                    </a:cubicBezTo>
                    <a:cubicBezTo>
                      <a:pt x="54" y="184"/>
                      <a:pt x="53" y="193"/>
                      <a:pt x="53" y="202"/>
                    </a:cubicBezTo>
                    <a:cubicBezTo>
                      <a:pt x="53" y="211"/>
                      <a:pt x="53" y="219"/>
                      <a:pt x="55" y="227"/>
                    </a:cubicBezTo>
                    <a:cubicBezTo>
                      <a:pt x="7" y="266"/>
                      <a:pt x="7" y="266"/>
                      <a:pt x="7" y="266"/>
                    </a:cubicBezTo>
                    <a:cubicBezTo>
                      <a:pt x="2" y="270"/>
                      <a:pt x="0" y="278"/>
                      <a:pt x="4" y="285"/>
                    </a:cubicBezTo>
                    <a:cubicBezTo>
                      <a:pt x="25" y="322"/>
                      <a:pt x="25" y="322"/>
                      <a:pt x="25" y="322"/>
                    </a:cubicBezTo>
                    <a:cubicBezTo>
                      <a:pt x="28" y="329"/>
                      <a:pt x="36" y="332"/>
                      <a:pt x="43" y="329"/>
                    </a:cubicBezTo>
                    <a:cubicBezTo>
                      <a:pt x="100" y="308"/>
                      <a:pt x="100" y="308"/>
                      <a:pt x="100" y="308"/>
                    </a:cubicBezTo>
                    <a:cubicBezTo>
                      <a:pt x="114" y="321"/>
                      <a:pt x="131" y="330"/>
                      <a:pt x="149" y="337"/>
                    </a:cubicBezTo>
                    <a:cubicBezTo>
                      <a:pt x="158" y="392"/>
                      <a:pt x="158" y="392"/>
                      <a:pt x="158" y="392"/>
                    </a:cubicBezTo>
                    <a:cubicBezTo>
                      <a:pt x="159" y="399"/>
                      <a:pt x="165" y="405"/>
                      <a:pt x="173" y="405"/>
                    </a:cubicBezTo>
                    <a:cubicBezTo>
                      <a:pt x="216" y="405"/>
                      <a:pt x="216" y="405"/>
                      <a:pt x="216" y="405"/>
                    </a:cubicBezTo>
                    <a:cubicBezTo>
                      <a:pt x="223" y="405"/>
                      <a:pt x="229" y="399"/>
                      <a:pt x="231" y="392"/>
                    </a:cubicBezTo>
                    <a:cubicBezTo>
                      <a:pt x="240" y="337"/>
                      <a:pt x="240" y="337"/>
                      <a:pt x="240" y="337"/>
                    </a:cubicBezTo>
                    <a:cubicBezTo>
                      <a:pt x="258" y="331"/>
                      <a:pt x="275" y="321"/>
                      <a:pt x="289" y="309"/>
                    </a:cubicBezTo>
                    <a:cubicBezTo>
                      <a:pt x="345" y="329"/>
                      <a:pt x="345" y="329"/>
                      <a:pt x="345" y="329"/>
                    </a:cubicBezTo>
                    <a:cubicBezTo>
                      <a:pt x="352" y="332"/>
                      <a:pt x="360" y="329"/>
                      <a:pt x="364" y="322"/>
                    </a:cubicBezTo>
                    <a:cubicBezTo>
                      <a:pt x="385" y="285"/>
                      <a:pt x="385" y="285"/>
                      <a:pt x="385" y="285"/>
                    </a:cubicBezTo>
                    <a:cubicBezTo>
                      <a:pt x="388" y="278"/>
                      <a:pt x="387" y="270"/>
                      <a:pt x="381" y="266"/>
                    </a:cubicBezTo>
                    <a:cubicBezTo>
                      <a:pt x="335" y="228"/>
                      <a:pt x="335" y="228"/>
                      <a:pt x="335" y="228"/>
                    </a:cubicBezTo>
                    <a:cubicBezTo>
                      <a:pt x="336" y="220"/>
                      <a:pt x="337" y="211"/>
                      <a:pt x="337" y="202"/>
                    </a:cubicBezTo>
                    <a:cubicBezTo>
                      <a:pt x="337" y="193"/>
                      <a:pt x="336" y="183"/>
                      <a:pt x="334" y="174"/>
                    </a:cubicBezTo>
                    <a:lnTo>
                      <a:pt x="379" y="137"/>
                    </a:lnTo>
                    <a:close/>
                    <a:moveTo>
                      <a:pt x="251" y="202"/>
                    </a:moveTo>
                    <a:cubicBezTo>
                      <a:pt x="251" y="233"/>
                      <a:pt x="226" y="259"/>
                      <a:pt x="195" y="259"/>
                    </a:cubicBezTo>
                    <a:cubicBezTo>
                      <a:pt x="163" y="259"/>
                      <a:pt x="138" y="233"/>
                      <a:pt x="138" y="202"/>
                    </a:cubicBezTo>
                    <a:cubicBezTo>
                      <a:pt x="138" y="171"/>
                      <a:pt x="163" y="145"/>
                      <a:pt x="195" y="145"/>
                    </a:cubicBezTo>
                    <a:cubicBezTo>
                      <a:pt x="226" y="145"/>
                      <a:pt x="251" y="171"/>
                      <a:pt x="251" y="202"/>
                    </a:cubicBezTo>
                    <a:close/>
                  </a:path>
                </a:pathLst>
              </a:custGeom>
              <a:solidFill>
                <a:srgbClr val="5050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p>
                <a:pPr marL="0" marR="0" lvl="0" indent="0" defTabSz="932597" eaLnBrk="1" fontAlgn="auto" latinLnBrk="0" hangingPunct="1">
                  <a:lnSpc>
                    <a:spcPct val="100000"/>
                  </a:lnSpc>
                  <a:spcBef>
                    <a:spcPts val="0"/>
                  </a:spcBef>
                  <a:spcAft>
                    <a:spcPts val="0"/>
                  </a:spcAft>
                  <a:buClrTx/>
                  <a:buSzTx/>
                  <a:buFontTx/>
                  <a:buNone/>
                  <a:tabLst/>
                  <a:defRPr/>
                </a:pPr>
                <a:endParaRPr kumimoji="0" lang="en-US" sz="1836" b="0" i="0" u="none" strike="noStrike" kern="0" cap="none" spc="0" normalizeH="0" baseline="0" noProof="0">
                  <a:ln>
                    <a:noFill/>
                  </a:ln>
                  <a:solidFill>
                    <a:srgbClr val="FFFFFF"/>
                  </a:solidFill>
                  <a:effectLst/>
                  <a:uLnTx/>
                  <a:uFillTx/>
                </a:endParaRPr>
              </a:p>
            </p:txBody>
          </p:sp>
        </p:grpSp>
      </p:grpSp>
      <p:grpSp>
        <p:nvGrpSpPr>
          <p:cNvPr id="5" name="Group 4"/>
          <p:cNvGrpSpPr/>
          <p:nvPr/>
        </p:nvGrpSpPr>
        <p:grpSpPr>
          <a:xfrm>
            <a:off x="6096000" y="6123745"/>
            <a:ext cx="5829300" cy="497717"/>
            <a:chOff x="6096000" y="6123745"/>
            <a:chExt cx="5829300" cy="497717"/>
          </a:xfrm>
        </p:grpSpPr>
        <p:sp>
          <p:nvSpPr>
            <p:cNvPr id="132" name="Rectangle 131"/>
            <p:cNvSpPr/>
            <p:nvPr/>
          </p:nvSpPr>
          <p:spPr bwMode="auto">
            <a:xfrm>
              <a:off x="6096000" y="6123745"/>
              <a:ext cx="571759" cy="497717"/>
            </a:xfrm>
            <a:prstGeom prst="rect">
              <a:avLst/>
            </a:prstGeom>
            <a:solidFill>
              <a:srgbClr val="505050"/>
            </a:solidFill>
            <a:ln w="9525" cap="flat" cmpd="sng" algn="ctr">
              <a:noFill/>
              <a:prstDash val="solid"/>
              <a:headEnd type="none" w="med" len="med"/>
              <a:tailEnd type="none" w="med" len="med"/>
            </a:ln>
            <a:effectLst/>
          </p:spPr>
          <p:txBody>
            <a:bodyPr rot="0" spcFirstLastPara="0" vertOverflow="overflow" horzOverflow="overflow" vert="horz" wrap="square" lIns="186521" tIns="149217" rIns="186521" bIns="149217" numCol="1" spcCol="0" rtlCol="0" fromWordArt="0" anchor="ctr" anchorCtr="0" forceAA="0" compatLnSpc="1">
              <a:prstTxWarp prst="textNoShape">
                <a:avLst/>
              </a:prstTxWarp>
              <a:noAutofit/>
            </a:bodyPr>
            <a:lstStyle/>
            <a:p>
              <a:pPr marL="0" marR="0" lvl="0" indent="0" defTabSz="951028" eaLnBrk="1" fontAlgn="base" latinLnBrk="0" hangingPunct="1">
                <a:lnSpc>
                  <a:spcPct val="90000"/>
                </a:lnSpc>
                <a:spcBef>
                  <a:spcPct val="0"/>
                </a:spcBef>
                <a:spcAft>
                  <a:spcPct val="0"/>
                </a:spcAft>
                <a:buClrTx/>
                <a:buSzTx/>
                <a:buFontTx/>
                <a:buNone/>
                <a:tabLst/>
                <a:defRPr/>
              </a:pPr>
              <a:endParaRPr kumimoji="0" lang="en-US" sz="1632" b="0" i="0" u="none" strike="noStrike" kern="0" cap="none" spc="0" normalizeH="0" baseline="0" noProof="0" dirty="0">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endParaRPr>
            </a:p>
          </p:txBody>
        </p:sp>
        <p:sp>
          <p:nvSpPr>
            <p:cNvPr id="133" name="Rectangle 132"/>
            <p:cNvSpPr/>
            <p:nvPr/>
          </p:nvSpPr>
          <p:spPr bwMode="auto">
            <a:xfrm>
              <a:off x="6660488" y="6123745"/>
              <a:ext cx="5264812" cy="497717"/>
            </a:xfrm>
            <a:prstGeom prst="rect">
              <a:avLst/>
            </a:prstGeom>
            <a:solidFill>
              <a:srgbClr val="E81123"/>
            </a:solidFill>
            <a:ln w="9525" cap="flat" cmpd="sng" algn="ctr">
              <a:noFill/>
              <a:prstDash val="solid"/>
              <a:headEnd type="none" w="med" len="med"/>
              <a:tailEnd type="none" w="med" len="med"/>
            </a:ln>
            <a:effectLst/>
          </p:spPr>
          <p:txBody>
            <a:bodyPr rot="0" spcFirstLastPara="0" vertOverflow="overflow" horzOverflow="overflow" vert="horz" wrap="square" lIns="186521" tIns="149217" rIns="186521" bIns="149217" numCol="1" spcCol="0" rtlCol="0" fromWordArt="0" anchor="ctr" anchorCtr="0" forceAA="0" compatLnSpc="1">
              <a:prstTxWarp prst="textNoShape">
                <a:avLst/>
              </a:prstTxWarp>
              <a:noAutofit/>
            </a:bodyPr>
            <a:lstStyle/>
            <a:p>
              <a:pPr lvl="0" defTabSz="951028" fontAlgn="base">
                <a:lnSpc>
                  <a:spcPct val="90000"/>
                </a:lnSpc>
                <a:spcBef>
                  <a:spcPct val="0"/>
                </a:spcBef>
                <a:spcAft>
                  <a:spcPct val="0"/>
                </a:spcAft>
                <a:defRPr/>
              </a:pPr>
              <a:r>
                <a:rPr lang="en-US" sz="1632" kern="0" dirty="0">
                  <a:gradFill>
                    <a:gsLst>
                      <a:gs pos="0">
                        <a:srgbClr val="FFFFFF"/>
                      </a:gs>
                      <a:gs pos="100000">
                        <a:srgbClr val="FFFFFF"/>
                      </a:gs>
                    </a:gsLst>
                    <a:lin ang="5400000" scaled="0"/>
                  </a:gradFill>
                  <a:ea typeface="Segoe UI" pitchFamily="34" charset="0"/>
                  <a:cs typeface="Segoe UI" pitchFamily="34" charset="0"/>
                </a:rPr>
                <a:t>Shared Kernel (User Mode Isolation)</a:t>
              </a:r>
            </a:p>
          </p:txBody>
        </p:sp>
        <p:grpSp>
          <p:nvGrpSpPr>
            <p:cNvPr id="141" name="Group 140"/>
            <p:cNvGrpSpPr/>
            <p:nvPr/>
          </p:nvGrpSpPr>
          <p:grpSpPr>
            <a:xfrm>
              <a:off x="6272051" y="6247233"/>
              <a:ext cx="219657" cy="250741"/>
              <a:chOff x="3761309" y="5929314"/>
              <a:chExt cx="215370" cy="245847"/>
            </a:xfrm>
          </p:grpSpPr>
          <p:sp>
            <p:nvSpPr>
              <p:cNvPr id="143" name="Freeform 5"/>
              <p:cNvSpPr>
                <a:spLocks/>
              </p:cNvSpPr>
              <p:nvPr/>
            </p:nvSpPr>
            <p:spPr bwMode="auto">
              <a:xfrm>
                <a:off x="3761309" y="5989685"/>
                <a:ext cx="108126" cy="185476"/>
              </a:xfrm>
              <a:custGeom>
                <a:avLst/>
                <a:gdLst>
                  <a:gd name="T0" fmla="*/ 267 w 267"/>
                  <a:gd name="T1" fmla="*/ 153 h 458"/>
                  <a:gd name="T2" fmla="*/ 267 w 267"/>
                  <a:gd name="T3" fmla="*/ 458 h 458"/>
                  <a:gd name="T4" fmla="*/ 0 w 267"/>
                  <a:gd name="T5" fmla="*/ 305 h 458"/>
                  <a:gd name="T6" fmla="*/ 2 w 267"/>
                  <a:gd name="T7" fmla="*/ 0 h 458"/>
                  <a:gd name="T8" fmla="*/ 267 w 267"/>
                  <a:gd name="T9" fmla="*/ 153 h 458"/>
                </a:gdLst>
                <a:ahLst/>
                <a:cxnLst>
                  <a:cxn ang="0">
                    <a:pos x="T0" y="T1"/>
                  </a:cxn>
                  <a:cxn ang="0">
                    <a:pos x="T2" y="T3"/>
                  </a:cxn>
                  <a:cxn ang="0">
                    <a:pos x="T4" y="T5"/>
                  </a:cxn>
                  <a:cxn ang="0">
                    <a:pos x="T6" y="T7"/>
                  </a:cxn>
                  <a:cxn ang="0">
                    <a:pos x="T8" y="T9"/>
                  </a:cxn>
                </a:cxnLst>
                <a:rect l="0" t="0" r="r" b="b"/>
                <a:pathLst>
                  <a:path w="267" h="458">
                    <a:moveTo>
                      <a:pt x="267" y="153"/>
                    </a:moveTo>
                    <a:lnTo>
                      <a:pt x="267" y="458"/>
                    </a:lnTo>
                    <a:lnTo>
                      <a:pt x="0" y="305"/>
                    </a:lnTo>
                    <a:lnTo>
                      <a:pt x="2" y="0"/>
                    </a:lnTo>
                    <a:lnTo>
                      <a:pt x="267" y="153"/>
                    </a:lnTo>
                    <a:close/>
                  </a:path>
                </a:pathLst>
              </a:custGeom>
              <a:noFill/>
              <a:ln w="15875">
                <a:solidFill>
                  <a:srgbClr val="FFFFFF"/>
                </a:solidFill>
              </a:ln>
            </p:spPr>
            <p:txBody>
              <a:bodyPr vert="horz" wrap="square" lIns="93260" tIns="46630" rIns="93260" bIns="46630" numCol="1" anchor="t" anchorCtr="0" compatLnSpc="1">
                <a:prstTxWarp prst="textNoShape">
                  <a:avLst/>
                </a:prstTxWarp>
              </a:bodyPr>
              <a:lstStyle/>
              <a:p>
                <a:pPr defTabSz="932597">
                  <a:defRPr/>
                </a:pPr>
                <a:endParaRPr lang="en-US" sz="1428" kern="0">
                  <a:solidFill>
                    <a:srgbClr val="FFFFFF"/>
                  </a:solidFill>
                </a:endParaRPr>
              </a:p>
            </p:txBody>
          </p:sp>
          <p:sp>
            <p:nvSpPr>
              <p:cNvPr id="144" name="Freeform 6"/>
              <p:cNvSpPr>
                <a:spLocks/>
              </p:cNvSpPr>
              <p:nvPr/>
            </p:nvSpPr>
            <p:spPr bwMode="auto">
              <a:xfrm>
                <a:off x="3869363" y="5989685"/>
                <a:ext cx="107316" cy="185476"/>
              </a:xfrm>
              <a:custGeom>
                <a:avLst/>
                <a:gdLst>
                  <a:gd name="T0" fmla="*/ 0 w 265"/>
                  <a:gd name="T1" fmla="*/ 153 h 458"/>
                  <a:gd name="T2" fmla="*/ 0 w 265"/>
                  <a:gd name="T3" fmla="*/ 458 h 458"/>
                  <a:gd name="T4" fmla="*/ 265 w 265"/>
                  <a:gd name="T5" fmla="*/ 305 h 458"/>
                  <a:gd name="T6" fmla="*/ 265 w 265"/>
                  <a:gd name="T7" fmla="*/ 0 h 458"/>
                  <a:gd name="T8" fmla="*/ 0 w 265"/>
                  <a:gd name="T9" fmla="*/ 153 h 458"/>
                </a:gdLst>
                <a:ahLst/>
                <a:cxnLst>
                  <a:cxn ang="0">
                    <a:pos x="T0" y="T1"/>
                  </a:cxn>
                  <a:cxn ang="0">
                    <a:pos x="T2" y="T3"/>
                  </a:cxn>
                  <a:cxn ang="0">
                    <a:pos x="T4" y="T5"/>
                  </a:cxn>
                  <a:cxn ang="0">
                    <a:pos x="T6" y="T7"/>
                  </a:cxn>
                  <a:cxn ang="0">
                    <a:pos x="T8" y="T9"/>
                  </a:cxn>
                </a:cxnLst>
                <a:rect l="0" t="0" r="r" b="b"/>
                <a:pathLst>
                  <a:path w="265" h="458">
                    <a:moveTo>
                      <a:pt x="0" y="153"/>
                    </a:moveTo>
                    <a:lnTo>
                      <a:pt x="0" y="458"/>
                    </a:lnTo>
                    <a:lnTo>
                      <a:pt x="265" y="305"/>
                    </a:lnTo>
                    <a:lnTo>
                      <a:pt x="265" y="0"/>
                    </a:lnTo>
                    <a:lnTo>
                      <a:pt x="0" y="153"/>
                    </a:lnTo>
                    <a:close/>
                  </a:path>
                </a:pathLst>
              </a:custGeom>
              <a:noFill/>
              <a:ln w="15875">
                <a:solidFill>
                  <a:srgbClr val="FFFFFF"/>
                </a:solidFill>
              </a:ln>
            </p:spPr>
            <p:txBody>
              <a:bodyPr vert="horz" wrap="square" lIns="93260" tIns="46630" rIns="93260" bIns="46630" numCol="1" anchor="t" anchorCtr="0" compatLnSpc="1">
                <a:prstTxWarp prst="textNoShape">
                  <a:avLst/>
                </a:prstTxWarp>
              </a:bodyPr>
              <a:lstStyle/>
              <a:p>
                <a:pPr defTabSz="932597">
                  <a:defRPr/>
                </a:pPr>
                <a:endParaRPr lang="en-US" sz="1428" kern="0">
                  <a:solidFill>
                    <a:srgbClr val="FFFFFF"/>
                  </a:solidFill>
                </a:endParaRPr>
              </a:p>
            </p:txBody>
          </p:sp>
          <p:sp>
            <p:nvSpPr>
              <p:cNvPr id="145" name="Freeform 7"/>
              <p:cNvSpPr>
                <a:spLocks/>
              </p:cNvSpPr>
              <p:nvPr/>
            </p:nvSpPr>
            <p:spPr bwMode="auto">
              <a:xfrm>
                <a:off x="3762285" y="5929314"/>
                <a:ext cx="213823" cy="121489"/>
              </a:xfrm>
              <a:custGeom>
                <a:avLst/>
                <a:gdLst>
                  <a:gd name="T0" fmla="*/ 266 w 528"/>
                  <a:gd name="T1" fmla="*/ 300 h 300"/>
                  <a:gd name="T2" fmla="*/ 0 w 528"/>
                  <a:gd name="T3" fmla="*/ 148 h 300"/>
                  <a:gd name="T4" fmla="*/ 263 w 528"/>
                  <a:gd name="T5" fmla="*/ 0 h 300"/>
                  <a:gd name="T6" fmla="*/ 528 w 528"/>
                  <a:gd name="T7" fmla="*/ 148 h 300"/>
                  <a:gd name="T8" fmla="*/ 266 w 528"/>
                  <a:gd name="T9" fmla="*/ 300 h 300"/>
                </a:gdLst>
                <a:ahLst/>
                <a:cxnLst>
                  <a:cxn ang="0">
                    <a:pos x="T0" y="T1"/>
                  </a:cxn>
                  <a:cxn ang="0">
                    <a:pos x="T2" y="T3"/>
                  </a:cxn>
                  <a:cxn ang="0">
                    <a:pos x="T4" y="T5"/>
                  </a:cxn>
                  <a:cxn ang="0">
                    <a:pos x="T6" y="T7"/>
                  </a:cxn>
                  <a:cxn ang="0">
                    <a:pos x="T8" y="T9"/>
                  </a:cxn>
                </a:cxnLst>
                <a:rect l="0" t="0" r="r" b="b"/>
                <a:pathLst>
                  <a:path w="528" h="300">
                    <a:moveTo>
                      <a:pt x="266" y="300"/>
                    </a:moveTo>
                    <a:lnTo>
                      <a:pt x="0" y="148"/>
                    </a:lnTo>
                    <a:lnTo>
                      <a:pt x="263" y="0"/>
                    </a:lnTo>
                    <a:lnTo>
                      <a:pt x="528" y="148"/>
                    </a:lnTo>
                    <a:lnTo>
                      <a:pt x="266" y="300"/>
                    </a:lnTo>
                    <a:close/>
                  </a:path>
                </a:pathLst>
              </a:custGeom>
              <a:noFill/>
              <a:ln w="15875">
                <a:solidFill>
                  <a:srgbClr val="FFFFFF"/>
                </a:solidFill>
              </a:ln>
            </p:spPr>
            <p:txBody>
              <a:bodyPr vert="horz" wrap="square" lIns="93260" tIns="46630" rIns="93260" bIns="46630" numCol="1" anchor="t" anchorCtr="0" compatLnSpc="1">
                <a:prstTxWarp prst="textNoShape">
                  <a:avLst/>
                </a:prstTxWarp>
              </a:bodyPr>
              <a:lstStyle/>
              <a:p>
                <a:pPr defTabSz="932597">
                  <a:defRPr/>
                </a:pPr>
                <a:endParaRPr lang="en-US" sz="1428" kern="0">
                  <a:solidFill>
                    <a:srgbClr val="FFFFFF"/>
                  </a:solidFill>
                </a:endParaRPr>
              </a:p>
            </p:txBody>
          </p:sp>
        </p:grpSp>
      </p:grpSp>
    </p:spTree>
    <p:extLst>
      <p:ext uri="{BB962C8B-B14F-4D97-AF65-F5344CB8AC3E}">
        <p14:creationId xmlns:p14="http://schemas.microsoft.com/office/powerpoint/2010/main" val="146484917"/>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122"/>
                                        </p:tgtEl>
                                        <p:attrNameLst>
                                          <p:attrName>style.visibility</p:attrName>
                                        </p:attrNameLst>
                                      </p:cBhvr>
                                      <p:to>
                                        <p:strVal val="visible"/>
                                      </p:to>
                                    </p:set>
                                    <p:animEffect transition="in" filter="wipe(left)">
                                      <p:cBhvr>
                                        <p:cTn id="7" dur="500"/>
                                        <p:tgtEl>
                                          <p:spTgt spid="122"/>
                                        </p:tgtEl>
                                      </p:cBhvr>
                                    </p:animEffect>
                                  </p:childTnLst>
                                </p:cTn>
                              </p:par>
                              <p:par>
                                <p:cTn id="8" presetID="10" presetClass="entr" presetSubtype="0"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fade">
                                      <p:cBhvr>
                                        <p:cTn id="10" dur="500"/>
                                        <p:tgtEl>
                                          <p:spTgt spid="3"/>
                                        </p:tgtEl>
                                      </p:cBhvr>
                                    </p:animEffect>
                                  </p:childTnLst>
                                </p:cTn>
                              </p:par>
                            </p:childTnLst>
                          </p:cTn>
                        </p:par>
                        <p:par>
                          <p:cTn id="11" fill="hold">
                            <p:stCondLst>
                              <p:cond delay="500"/>
                            </p:stCondLst>
                            <p:childTnLst>
                              <p:par>
                                <p:cTn id="12" presetID="10" presetClass="entr" presetSubtype="0" fill="hold" nodeType="after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fade">
                                      <p:cBhvr>
                                        <p:cTn id="14" dur="500"/>
                                        <p:tgtEl>
                                          <p:spTgt spid="4"/>
                                        </p:tgtEl>
                                      </p:cBhvr>
                                    </p:animEffect>
                                  </p:childTnLst>
                                </p:cTn>
                              </p:par>
                              <p:par>
                                <p:cTn id="15" presetID="22" presetClass="entr" presetSubtype="8" fill="hold" nodeType="with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wipe(left)">
                                      <p:cBhvr>
                                        <p:cTn id="1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Windows Server 2016 approach</a:t>
            </a:r>
          </a:p>
        </p:txBody>
      </p:sp>
      <p:sp>
        <p:nvSpPr>
          <p:cNvPr id="121" name="Text Placeholder 2"/>
          <p:cNvSpPr txBox="1">
            <a:spLocks/>
          </p:cNvSpPr>
          <p:nvPr/>
        </p:nvSpPr>
        <p:spPr>
          <a:xfrm>
            <a:off x="280504" y="1676400"/>
            <a:ext cx="5404333" cy="4253472"/>
          </a:xfrm>
          <a:prstGeom prst="rect">
            <a:avLst/>
          </a:prstGeom>
        </p:spPr>
        <p:txBody>
          <a:bodyPr vert="horz" wrap="square" lIns="146304" tIns="0" rIns="146304" bIns="91440" rtlCol="0">
            <a:spAutoFit/>
          </a:bodyPr>
          <a:lstStyle>
            <a:lvl1pPr marL="342768" marR="0" indent="-342768" algn="l" defTabSz="932384" rtl="0" eaLnBrk="1" fontAlgn="auto" latinLnBrk="0" hangingPunct="1">
              <a:lnSpc>
                <a:spcPct val="90000"/>
              </a:lnSpc>
              <a:spcBef>
                <a:spcPct val="20000"/>
              </a:spcBef>
              <a:spcAft>
                <a:spcPts val="0"/>
              </a:spcAft>
              <a:buClrTx/>
              <a:buSzPct val="90000"/>
              <a:buFont typeface="Arial" pitchFamily="34" charset="0"/>
              <a:buChar char="•"/>
              <a:tabLst/>
              <a:defRPr sz="2856" kern="1200" spc="0" baseline="0">
                <a:gradFill>
                  <a:gsLst>
                    <a:gs pos="1250">
                      <a:schemeClr val="tx1"/>
                    </a:gs>
                    <a:gs pos="100000">
                      <a:schemeClr val="tx1"/>
                    </a:gs>
                  </a:gsLst>
                  <a:lin ang="5400000" scaled="0"/>
                </a:gradFill>
                <a:latin typeface="+mj-lt"/>
                <a:ea typeface="+mn-ea"/>
                <a:cs typeface="+mn-cs"/>
              </a:defRPr>
            </a:lvl1pPr>
            <a:lvl2pPr marL="583975" marR="0" indent="-241206" algn="l" defTabSz="932384" rtl="0" eaLnBrk="1" fontAlgn="auto" latinLnBrk="0" hangingPunct="1">
              <a:lnSpc>
                <a:spcPct val="90000"/>
              </a:lnSpc>
              <a:spcBef>
                <a:spcPct val="20000"/>
              </a:spcBef>
              <a:spcAft>
                <a:spcPts val="0"/>
              </a:spcAft>
              <a:buClrTx/>
              <a:buSzPct val="90000"/>
              <a:buFont typeface="Arial" pitchFamily="34" charset="0"/>
              <a:buChar char="•"/>
              <a:tabLst/>
              <a:defRPr sz="2244" kern="1200" spc="0" baseline="0">
                <a:solidFill>
                  <a:schemeClr val="tx2"/>
                </a:solidFill>
                <a:latin typeface="+mj-lt"/>
                <a:ea typeface="+mn-ea"/>
                <a:cs typeface="+mn-cs"/>
              </a:defRPr>
            </a:lvl2pPr>
            <a:lvl3pPr marL="799792" marR="0" indent="-228513" algn="l" defTabSz="932384" rtl="0" eaLnBrk="1" fontAlgn="auto" latinLnBrk="0" hangingPunct="1">
              <a:lnSpc>
                <a:spcPct val="90000"/>
              </a:lnSpc>
              <a:spcBef>
                <a:spcPct val="20000"/>
              </a:spcBef>
              <a:spcAft>
                <a:spcPts val="0"/>
              </a:spcAft>
              <a:buClrTx/>
              <a:buSzPct val="90000"/>
              <a:buFont typeface="Arial" pitchFamily="34" charset="0"/>
              <a:buChar char="•"/>
              <a:tabLst/>
              <a:defRPr sz="1836" kern="1200" spc="0" baseline="0">
                <a:gradFill>
                  <a:gsLst>
                    <a:gs pos="1250">
                      <a:schemeClr val="tx1"/>
                    </a:gs>
                    <a:gs pos="100000">
                      <a:schemeClr val="tx1"/>
                    </a:gs>
                  </a:gsLst>
                  <a:lin ang="5400000" scaled="0"/>
                </a:gradFill>
                <a:latin typeface="+mn-lt"/>
                <a:ea typeface="+mn-ea"/>
                <a:cs typeface="+mn-cs"/>
              </a:defRPr>
            </a:lvl3pPr>
            <a:lvl4pPr marL="1028305" marR="0" indent="-228513" algn="l" defTabSz="932384" rtl="0" eaLnBrk="1" fontAlgn="auto" latinLnBrk="0" hangingPunct="1">
              <a:lnSpc>
                <a:spcPct val="90000"/>
              </a:lnSpc>
              <a:spcBef>
                <a:spcPct val="20000"/>
              </a:spcBef>
              <a:spcAft>
                <a:spcPts val="0"/>
              </a:spcAft>
              <a:buClrTx/>
              <a:buSzPct val="90000"/>
              <a:buFont typeface="Arial" pitchFamily="34" charset="0"/>
              <a:buChar char="•"/>
              <a:tabLst/>
              <a:defRPr sz="1632" kern="1200" spc="0" baseline="0">
                <a:gradFill>
                  <a:gsLst>
                    <a:gs pos="1250">
                      <a:schemeClr val="tx1"/>
                    </a:gs>
                    <a:gs pos="100000">
                      <a:schemeClr val="tx1"/>
                    </a:gs>
                  </a:gsLst>
                  <a:lin ang="5400000" scaled="0"/>
                </a:gradFill>
                <a:latin typeface="+mn-lt"/>
                <a:ea typeface="+mn-ea"/>
                <a:cs typeface="+mn-cs"/>
              </a:defRPr>
            </a:lvl4pPr>
            <a:lvl5pPr marL="1256817" marR="0" indent="-228513" algn="l" defTabSz="932384" rtl="0" eaLnBrk="1" fontAlgn="auto" latinLnBrk="0" hangingPunct="1">
              <a:lnSpc>
                <a:spcPct val="90000"/>
              </a:lnSpc>
              <a:spcBef>
                <a:spcPct val="20000"/>
              </a:spcBef>
              <a:spcAft>
                <a:spcPts val="0"/>
              </a:spcAft>
              <a:buClrTx/>
              <a:buSzPct val="90000"/>
              <a:buFont typeface="Arial" pitchFamily="34" charset="0"/>
              <a:buChar char="•"/>
              <a:tabLst/>
              <a:defRPr sz="1632" kern="1200" spc="0" baseline="0">
                <a:gradFill>
                  <a:gsLst>
                    <a:gs pos="1250">
                      <a:schemeClr val="tx1"/>
                    </a:gs>
                    <a:gs pos="100000">
                      <a:schemeClr val="tx1"/>
                    </a:gs>
                  </a:gsLst>
                  <a:lin ang="5400000" scaled="0"/>
                </a:gradFill>
                <a:latin typeface="+mn-lt"/>
                <a:ea typeface="+mn-ea"/>
                <a:cs typeface="+mn-cs"/>
              </a:defRPr>
            </a:lvl5pPr>
            <a:lvl6pPr marL="2564055" indent="-233096" algn="l" defTabSz="932384"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0248" indent="-233096" algn="l" defTabSz="932384"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6441" indent="-233096" algn="l" defTabSz="932384"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2633" indent="-233096" algn="l" defTabSz="932384"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spcBef>
                <a:spcPts val="1200"/>
              </a:spcBef>
              <a:spcAft>
                <a:spcPts val="1200"/>
              </a:spcAft>
              <a:buNone/>
            </a:pPr>
            <a:r>
              <a:rPr lang="en-US" sz="3200" dirty="0">
                <a:solidFill>
                  <a:srgbClr val="0078D7"/>
                </a:solidFill>
                <a:cs typeface="Segoe UI Semilight" panose="020B0402040204020203" pitchFamily="34" charset="0"/>
              </a:rPr>
              <a:t>Hyper-V containers </a:t>
            </a:r>
            <a:br>
              <a:rPr lang="en-US" sz="2800" dirty="0">
                <a:gradFill>
                  <a:gsLst>
                    <a:gs pos="1250">
                      <a:schemeClr val="tx1"/>
                    </a:gs>
                    <a:gs pos="99000">
                      <a:schemeClr val="tx1"/>
                    </a:gs>
                  </a:gsLst>
                  <a:lin ang="5400000" scaled="0"/>
                </a:gradFill>
                <a:cs typeface="Segoe UI Semilight" panose="020B0402040204020203" pitchFamily="34" charset="0"/>
              </a:rPr>
            </a:br>
            <a:r>
              <a:rPr lang="en-US" sz="2400" dirty="0">
                <a:solidFill>
                  <a:srgbClr val="505050"/>
                </a:solidFill>
                <a:latin typeface="+mn-lt"/>
                <a:cs typeface="Segoe UI Semilight" panose="020B0402040204020203" pitchFamily="34" charset="0"/>
              </a:rPr>
              <a:t>Provide hypervisor isolation for </a:t>
            </a:r>
            <a:br>
              <a:rPr lang="en-US" sz="2400" dirty="0">
                <a:solidFill>
                  <a:srgbClr val="505050"/>
                </a:solidFill>
                <a:latin typeface="+mn-lt"/>
                <a:cs typeface="Segoe UI Semilight" panose="020B0402040204020203" pitchFamily="34" charset="0"/>
              </a:rPr>
            </a:br>
            <a:r>
              <a:rPr lang="en-US" sz="2400" dirty="0">
                <a:solidFill>
                  <a:srgbClr val="505050"/>
                </a:solidFill>
                <a:latin typeface="+mn-lt"/>
                <a:cs typeface="Segoe UI Semilight" panose="020B0402040204020203" pitchFamily="34" charset="0"/>
              </a:rPr>
              <a:t>each container with no additional coding requirements.</a:t>
            </a:r>
          </a:p>
          <a:p>
            <a:pPr marL="0" indent="0">
              <a:spcBef>
                <a:spcPts val="1200"/>
              </a:spcBef>
              <a:spcAft>
                <a:spcPts val="1200"/>
              </a:spcAft>
              <a:buNone/>
            </a:pPr>
            <a:r>
              <a:rPr lang="en-US" sz="2400" dirty="0">
                <a:solidFill>
                  <a:srgbClr val="505050"/>
                </a:solidFill>
                <a:latin typeface="+mn-lt"/>
                <a:cs typeface="Segoe UI Semilight" panose="020B0402040204020203" pitchFamily="34" charset="0"/>
              </a:rPr>
              <a:t>Helps align with regulatory requirements for PCI and PII data.</a:t>
            </a:r>
          </a:p>
          <a:p>
            <a:pPr marL="0" indent="0">
              <a:spcBef>
                <a:spcPts val="1200"/>
              </a:spcBef>
              <a:spcAft>
                <a:spcPts val="1200"/>
              </a:spcAft>
              <a:buNone/>
            </a:pPr>
            <a:r>
              <a:rPr lang="en-US" sz="3200" dirty="0">
                <a:solidFill>
                  <a:srgbClr val="0078D7"/>
                </a:solidFill>
                <a:cs typeface="Segoe UI Semilight" panose="020B0402040204020203" pitchFamily="34" charset="0"/>
              </a:rPr>
              <a:t>Nano Server </a:t>
            </a:r>
            <a:br>
              <a:rPr lang="en-US" sz="2800" dirty="0">
                <a:gradFill>
                  <a:gsLst>
                    <a:gs pos="1250">
                      <a:schemeClr val="tx1"/>
                    </a:gs>
                    <a:gs pos="99000">
                      <a:schemeClr val="tx1"/>
                    </a:gs>
                  </a:gsLst>
                  <a:lin ang="5400000" scaled="0"/>
                </a:gradFill>
                <a:cs typeface="Segoe UI Semilight" panose="020B0402040204020203" pitchFamily="34" charset="0"/>
              </a:rPr>
            </a:br>
            <a:r>
              <a:rPr lang="en-US" sz="2400" dirty="0">
                <a:solidFill>
                  <a:srgbClr val="505050"/>
                </a:solidFill>
                <a:latin typeface="+mn-lt"/>
                <a:cs typeface="Segoe UI Semilight" panose="020B0402040204020203" pitchFamily="34" charset="0"/>
              </a:rPr>
              <a:t>Reduce the attack surface by deploying a minimal “just enough” server footprint.</a:t>
            </a:r>
            <a:endParaRPr lang="en-US" sz="2800" dirty="0">
              <a:solidFill>
                <a:srgbClr val="505050"/>
              </a:solidFill>
              <a:latin typeface="+mn-lt"/>
              <a:cs typeface="Segoe UI Semilight" panose="020B0402040204020203" pitchFamily="34" charset="0"/>
            </a:endParaRPr>
          </a:p>
        </p:txBody>
      </p:sp>
      <p:grpSp>
        <p:nvGrpSpPr>
          <p:cNvPr id="118" name="Group 117"/>
          <p:cNvGrpSpPr/>
          <p:nvPr/>
        </p:nvGrpSpPr>
        <p:grpSpPr>
          <a:xfrm>
            <a:off x="6096000" y="3421062"/>
            <a:ext cx="5829300" cy="497717"/>
            <a:chOff x="1245257" y="3048155"/>
            <a:chExt cx="5015176" cy="488002"/>
          </a:xfrm>
        </p:grpSpPr>
        <p:sp>
          <p:nvSpPr>
            <p:cNvPr id="119" name="Rectangle 118"/>
            <p:cNvSpPr/>
            <p:nvPr/>
          </p:nvSpPr>
          <p:spPr bwMode="auto">
            <a:xfrm>
              <a:off x="1245257" y="3048155"/>
              <a:ext cx="491907" cy="488002"/>
            </a:xfrm>
            <a:prstGeom prst="rect">
              <a:avLst/>
            </a:prstGeom>
            <a:solidFill>
              <a:srgbClr val="505050"/>
            </a:solidFill>
            <a:ln w="9525" cap="flat" cmpd="sng" algn="ctr">
              <a:noFill/>
              <a:prstDash val="solid"/>
              <a:headEnd type="none" w="med" len="med"/>
              <a:tailEnd type="none" w="med" len="med"/>
            </a:ln>
            <a:effectLst/>
          </p:spPr>
          <p:txBody>
            <a:bodyPr rot="0" spcFirstLastPara="0" vertOverflow="overflow" horzOverflow="overflow" vert="horz" wrap="square" lIns="186521" tIns="149217" rIns="186521" bIns="149217" numCol="1" spcCol="0" rtlCol="0" fromWordArt="0" anchor="ctr" anchorCtr="0" forceAA="0" compatLnSpc="1">
              <a:prstTxWarp prst="textNoShape">
                <a:avLst/>
              </a:prstTxWarp>
              <a:noAutofit/>
            </a:bodyPr>
            <a:lstStyle/>
            <a:p>
              <a:pPr marL="0" marR="0" lvl="0" indent="0" defTabSz="951028" eaLnBrk="1" fontAlgn="base" latinLnBrk="0" hangingPunct="1">
                <a:lnSpc>
                  <a:spcPct val="90000"/>
                </a:lnSpc>
                <a:spcBef>
                  <a:spcPct val="0"/>
                </a:spcBef>
                <a:spcAft>
                  <a:spcPct val="0"/>
                </a:spcAft>
                <a:buClrTx/>
                <a:buSzTx/>
                <a:buFontTx/>
                <a:buNone/>
                <a:tabLst/>
                <a:defRPr/>
              </a:pPr>
              <a:endParaRPr kumimoji="0" lang="en-US" sz="1632" b="0" i="0" u="none" strike="noStrike" kern="0" cap="none" spc="0" normalizeH="0" baseline="0" noProof="0" dirty="0">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endParaRPr>
            </a:p>
          </p:txBody>
        </p:sp>
        <p:sp>
          <p:nvSpPr>
            <p:cNvPr id="120" name="Rectangle 119"/>
            <p:cNvSpPr/>
            <p:nvPr/>
          </p:nvSpPr>
          <p:spPr bwMode="auto">
            <a:xfrm>
              <a:off x="1730908" y="3048155"/>
              <a:ext cx="4529525" cy="488002"/>
            </a:xfrm>
            <a:prstGeom prst="rect">
              <a:avLst/>
            </a:prstGeom>
            <a:solidFill>
              <a:srgbClr val="009E49"/>
            </a:solidFill>
            <a:ln w="9525" cap="flat" cmpd="sng" algn="ctr">
              <a:noFill/>
              <a:prstDash val="solid"/>
              <a:headEnd type="none" w="med" len="med"/>
              <a:tailEnd type="none" w="med" len="med"/>
            </a:ln>
            <a:effectLst/>
          </p:spPr>
          <p:txBody>
            <a:bodyPr rot="0" spcFirstLastPara="0" vertOverflow="overflow" horzOverflow="overflow" vert="horz" wrap="square" lIns="186521" tIns="149217" rIns="186521" bIns="149217" numCol="1" spcCol="0" rtlCol="0" fromWordArt="0" anchor="ctr" anchorCtr="0" forceAA="0" compatLnSpc="1">
              <a:prstTxWarp prst="textNoShape">
                <a:avLst/>
              </a:prstTxWarp>
              <a:noAutofit/>
            </a:bodyPr>
            <a:lstStyle/>
            <a:p>
              <a:pPr marL="0" marR="0" lvl="0" indent="0" defTabSz="951028" eaLnBrk="1" fontAlgn="base" latinLnBrk="0" hangingPunct="1">
                <a:lnSpc>
                  <a:spcPct val="90000"/>
                </a:lnSpc>
                <a:spcBef>
                  <a:spcPct val="0"/>
                </a:spcBef>
                <a:spcAft>
                  <a:spcPct val="0"/>
                </a:spcAft>
                <a:buClrTx/>
                <a:buSzTx/>
                <a:buFontTx/>
                <a:buNone/>
                <a:tabLst/>
                <a:defRPr/>
              </a:pPr>
              <a:r>
                <a:rPr kumimoji="0" lang="en-US" sz="1632" b="0" i="0" u="none" strike="noStrike" kern="0" cap="none" spc="0" normalizeH="0" baseline="0" noProof="0" dirty="0">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rPr>
                <a:t>Shared Hardware (Hypervisor</a:t>
              </a:r>
              <a:r>
                <a:rPr kumimoji="0" lang="en-US" sz="1632" b="0" i="0" u="none" strike="noStrike" kern="0" cap="none" spc="0" normalizeH="0" noProof="0" dirty="0">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rPr>
                <a:t> Isolation)</a:t>
              </a:r>
              <a:endParaRPr kumimoji="0" lang="en-US" sz="1632" b="0" i="0" u="none" strike="noStrike" kern="0" cap="none" spc="0" normalizeH="0" baseline="0" noProof="0" dirty="0">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endParaRPr>
            </a:p>
          </p:txBody>
        </p:sp>
        <p:grpSp>
          <p:nvGrpSpPr>
            <p:cNvPr id="140" name="Group 139"/>
            <p:cNvGrpSpPr/>
            <p:nvPr/>
          </p:nvGrpSpPr>
          <p:grpSpPr>
            <a:xfrm>
              <a:off x="1391881" y="3175987"/>
              <a:ext cx="179301" cy="232338"/>
              <a:chOff x="5260975" y="2352675"/>
              <a:chExt cx="1663700" cy="2155825"/>
            </a:xfrm>
            <a:solidFill>
              <a:srgbClr val="FFFFFF"/>
            </a:solidFill>
          </p:grpSpPr>
          <p:sp>
            <p:nvSpPr>
              <p:cNvPr id="141" name="Freeform 16"/>
              <p:cNvSpPr>
                <a:spLocks noEditPoints="1"/>
              </p:cNvSpPr>
              <p:nvPr/>
            </p:nvSpPr>
            <p:spPr bwMode="auto">
              <a:xfrm>
                <a:off x="5260975" y="2352675"/>
                <a:ext cx="1663700" cy="2155825"/>
              </a:xfrm>
              <a:custGeom>
                <a:avLst/>
                <a:gdLst>
                  <a:gd name="T0" fmla="*/ 0 w 441"/>
                  <a:gd name="T1" fmla="*/ 0 h 572"/>
                  <a:gd name="T2" fmla="*/ 0 w 441"/>
                  <a:gd name="T3" fmla="*/ 572 h 572"/>
                  <a:gd name="T4" fmla="*/ 441 w 441"/>
                  <a:gd name="T5" fmla="*/ 572 h 572"/>
                  <a:gd name="T6" fmla="*/ 441 w 441"/>
                  <a:gd name="T7" fmla="*/ 0 h 572"/>
                  <a:gd name="T8" fmla="*/ 0 w 441"/>
                  <a:gd name="T9" fmla="*/ 0 h 572"/>
                  <a:gd name="T10" fmla="*/ 394 w 441"/>
                  <a:gd name="T11" fmla="*/ 421 h 572"/>
                  <a:gd name="T12" fmla="*/ 364 w 441"/>
                  <a:gd name="T13" fmla="*/ 448 h 572"/>
                  <a:gd name="T14" fmla="*/ 77 w 441"/>
                  <a:gd name="T15" fmla="*/ 448 h 572"/>
                  <a:gd name="T16" fmla="*/ 47 w 441"/>
                  <a:gd name="T17" fmla="*/ 421 h 572"/>
                  <a:gd name="T18" fmla="*/ 47 w 441"/>
                  <a:gd name="T19" fmla="*/ 415 h 572"/>
                  <a:gd name="T20" fmla="*/ 77 w 441"/>
                  <a:gd name="T21" fmla="*/ 387 h 572"/>
                  <a:gd name="T22" fmla="*/ 232 w 441"/>
                  <a:gd name="T23" fmla="*/ 387 h 572"/>
                  <a:gd name="T24" fmla="*/ 364 w 441"/>
                  <a:gd name="T25" fmla="*/ 387 h 572"/>
                  <a:gd name="T26" fmla="*/ 394 w 441"/>
                  <a:gd name="T27" fmla="*/ 415 h 572"/>
                  <a:gd name="T28" fmla="*/ 394 w 441"/>
                  <a:gd name="T29" fmla="*/ 421 h 572"/>
                  <a:gd name="T30" fmla="*/ 394 w 441"/>
                  <a:gd name="T31" fmla="*/ 313 h 572"/>
                  <a:gd name="T32" fmla="*/ 364 w 441"/>
                  <a:gd name="T33" fmla="*/ 340 h 572"/>
                  <a:gd name="T34" fmla="*/ 77 w 441"/>
                  <a:gd name="T35" fmla="*/ 340 h 572"/>
                  <a:gd name="T36" fmla="*/ 47 w 441"/>
                  <a:gd name="T37" fmla="*/ 313 h 572"/>
                  <a:gd name="T38" fmla="*/ 47 w 441"/>
                  <a:gd name="T39" fmla="*/ 307 h 572"/>
                  <a:gd name="T40" fmla="*/ 77 w 441"/>
                  <a:gd name="T41" fmla="*/ 280 h 572"/>
                  <a:gd name="T42" fmla="*/ 232 w 441"/>
                  <a:gd name="T43" fmla="*/ 280 h 572"/>
                  <a:gd name="T44" fmla="*/ 364 w 441"/>
                  <a:gd name="T45" fmla="*/ 280 h 572"/>
                  <a:gd name="T46" fmla="*/ 394 w 441"/>
                  <a:gd name="T47" fmla="*/ 307 h 572"/>
                  <a:gd name="T48" fmla="*/ 394 w 441"/>
                  <a:gd name="T49" fmla="*/ 313 h 572"/>
                  <a:gd name="T50" fmla="*/ 394 w 441"/>
                  <a:gd name="T51" fmla="*/ 205 h 572"/>
                  <a:gd name="T52" fmla="*/ 364 w 441"/>
                  <a:gd name="T53" fmla="*/ 233 h 572"/>
                  <a:gd name="T54" fmla="*/ 77 w 441"/>
                  <a:gd name="T55" fmla="*/ 233 h 572"/>
                  <a:gd name="T56" fmla="*/ 47 w 441"/>
                  <a:gd name="T57" fmla="*/ 205 h 572"/>
                  <a:gd name="T58" fmla="*/ 47 w 441"/>
                  <a:gd name="T59" fmla="*/ 199 h 572"/>
                  <a:gd name="T60" fmla="*/ 77 w 441"/>
                  <a:gd name="T61" fmla="*/ 172 h 572"/>
                  <a:gd name="T62" fmla="*/ 232 w 441"/>
                  <a:gd name="T63" fmla="*/ 172 h 572"/>
                  <a:gd name="T64" fmla="*/ 364 w 441"/>
                  <a:gd name="T65" fmla="*/ 172 h 572"/>
                  <a:gd name="T66" fmla="*/ 394 w 441"/>
                  <a:gd name="T67" fmla="*/ 199 h 572"/>
                  <a:gd name="T68" fmla="*/ 394 w 441"/>
                  <a:gd name="T69" fmla="*/ 205 h 572"/>
                  <a:gd name="T70" fmla="*/ 394 w 441"/>
                  <a:gd name="T71" fmla="*/ 97 h 572"/>
                  <a:gd name="T72" fmla="*/ 364 w 441"/>
                  <a:gd name="T73" fmla="*/ 125 h 572"/>
                  <a:gd name="T74" fmla="*/ 77 w 441"/>
                  <a:gd name="T75" fmla="*/ 125 h 572"/>
                  <a:gd name="T76" fmla="*/ 47 w 441"/>
                  <a:gd name="T77" fmla="*/ 97 h 572"/>
                  <a:gd name="T78" fmla="*/ 47 w 441"/>
                  <a:gd name="T79" fmla="*/ 92 h 572"/>
                  <a:gd name="T80" fmla="*/ 77 w 441"/>
                  <a:gd name="T81" fmla="*/ 64 h 572"/>
                  <a:gd name="T82" fmla="*/ 232 w 441"/>
                  <a:gd name="T83" fmla="*/ 64 h 572"/>
                  <a:gd name="T84" fmla="*/ 364 w 441"/>
                  <a:gd name="T85" fmla="*/ 64 h 572"/>
                  <a:gd name="T86" fmla="*/ 394 w 441"/>
                  <a:gd name="T87" fmla="*/ 92 h 572"/>
                  <a:gd name="T88" fmla="*/ 394 w 441"/>
                  <a:gd name="T89" fmla="*/ 97 h 5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441" h="572">
                    <a:moveTo>
                      <a:pt x="0" y="0"/>
                    </a:moveTo>
                    <a:cubicBezTo>
                      <a:pt x="0" y="572"/>
                      <a:pt x="0" y="572"/>
                      <a:pt x="0" y="572"/>
                    </a:cubicBezTo>
                    <a:cubicBezTo>
                      <a:pt x="441" y="572"/>
                      <a:pt x="441" y="572"/>
                      <a:pt x="441" y="572"/>
                    </a:cubicBezTo>
                    <a:cubicBezTo>
                      <a:pt x="441" y="0"/>
                      <a:pt x="441" y="0"/>
                      <a:pt x="441" y="0"/>
                    </a:cubicBezTo>
                    <a:lnTo>
                      <a:pt x="0" y="0"/>
                    </a:lnTo>
                    <a:close/>
                    <a:moveTo>
                      <a:pt x="394" y="421"/>
                    </a:moveTo>
                    <a:cubicBezTo>
                      <a:pt x="394" y="448"/>
                      <a:pt x="364" y="448"/>
                      <a:pt x="364" y="448"/>
                    </a:cubicBezTo>
                    <a:cubicBezTo>
                      <a:pt x="77" y="448"/>
                      <a:pt x="77" y="448"/>
                      <a:pt x="77" y="448"/>
                    </a:cubicBezTo>
                    <a:cubicBezTo>
                      <a:pt x="47" y="448"/>
                      <a:pt x="47" y="421"/>
                      <a:pt x="47" y="421"/>
                    </a:cubicBezTo>
                    <a:cubicBezTo>
                      <a:pt x="47" y="415"/>
                      <a:pt x="47" y="415"/>
                      <a:pt x="47" y="415"/>
                    </a:cubicBezTo>
                    <a:cubicBezTo>
                      <a:pt x="47" y="387"/>
                      <a:pt x="77" y="387"/>
                      <a:pt x="77" y="387"/>
                    </a:cubicBezTo>
                    <a:cubicBezTo>
                      <a:pt x="232" y="387"/>
                      <a:pt x="232" y="387"/>
                      <a:pt x="232" y="387"/>
                    </a:cubicBezTo>
                    <a:cubicBezTo>
                      <a:pt x="364" y="387"/>
                      <a:pt x="364" y="387"/>
                      <a:pt x="364" y="387"/>
                    </a:cubicBezTo>
                    <a:cubicBezTo>
                      <a:pt x="394" y="387"/>
                      <a:pt x="394" y="415"/>
                      <a:pt x="394" y="415"/>
                    </a:cubicBezTo>
                    <a:lnTo>
                      <a:pt x="394" y="421"/>
                    </a:lnTo>
                    <a:close/>
                    <a:moveTo>
                      <a:pt x="394" y="313"/>
                    </a:moveTo>
                    <a:cubicBezTo>
                      <a:pt x="394" y="340"/>
                      <a:pt x="364" y="340"/>
                      <a:pt x="364" y="340"/>
                    </a:cubicBezTo>
                    <a:cubicBezTo>
                      <a:pt x="77" y="340"/>
                      <a:pt x="77" y="340"/>
                      <a:pt x="77" y="340"/>
                    </a:cubicBezTo>
                    <a:cubicBezTo>
                      <a:pt x="47" y="340"/>
                      <a:pt x="47" y="313"/>
                      <a:pt x="47" y="313"/>
                    </a:cubicBezTo>
                    <a:cubicBezTo>
                      <a:pt x="47" y="307"/>
                      <a:pt x="47" y="307"/>
                      <a:pt x="47" y="307"/>
                    </a:cubicBezTo>
                    <a:cubicBezTo>
                      <a:pt x="47" y="280"/>
                      <a:pt x="77" y="280"/>
                      <a:pt x="77" y="280"/>
                    </a:cubicBezTo>
                    <a:cubicBezTo>
                      <a:pt x="232" y="280"/>
                      <a:pt x="232" y="280"/>
                      <a:pt x="232" y="280"/>
                    </a:cubicBezTo>
                    <a:cubicBezTo>
                      <a:pt x="364" y="280"/>
                      <a:pt x="364" y="280"/>
                      <a:pt x="364" y="280"/>
                    </a:cubicBezTo>
                    <a:cubicBezTo>
                      <a:pt x="394" y="280"/>
                      <a:pt x="394" y="307"/>
                      <a:pt x="394" y="307"/>
                    </a:cubicBezTo>
                    <a:lnTo>
                      <a:pt x="394" y="313"/>
                    </a:lnTo>
                    <a:close/>
                    <a:moveTo>
                      <a:pt x="394" y="205"/>
                    </a:moveTo>
                    <a:cubicBezTo>
                      <a:pt x="394" y="233"/>
                      <a:pt x="364" y="233"/>
                      <a:pt x="364" y="233"/>
                    </a:cubicBezTo>
                    <a:cubicBezTo>
                      <a:pt x="77" y="233"/>
                      <a:pt x="77" y="233"/>
                      <a:pt x="77" y="233"/>
                    </a:cubicBezTo>
                    <a:cubicBezTo>
                      <a:pt x="47" y="233"/>
                      <a:pt x="47" y="205"/>
                      <a:pt x="47" y="205"/>
                    </a:cubicBezTo>
                    <a:cubicBezTo>
                      <a:pt x="47" y="199"/>
                      <a:pt x="47" y="199"/>
                      <a:pt x="47" y="199"/>
                    </a:cubicBezTo>
                    <a:cubicBezTo>
                      <a:pt x="47" y="172"/>
                      <a:pt x="77" y="172"/>
                      <a:pt x="77" y="172"/>
                    </a:cubicBezTo>
                    <a:cubicBezTo>
                      <a:pt x="232" y="172"/>
                      <a:pt x="232" y="172"/>
                      <a:pt x="232" y="172"/>
                    </a:cubicBezTo>
                    <a:cubicBezTo>
                      <a:pt x="364" y="172"/>
                      <a:pt x="364" y="172"/>
                      <a:pt x="364" y="172"/>
                    </a:cubicBezTo>
                    <a:cubicBezTo>
                      <a:pt x="394" y="172"/>
                      <a:pt x="394" y="199"/>
                      <a:pt x="394" y="199"/>
                    </a:cubicBezTo>
                    <a:lnTo>
                      <a:pt x="394" y="205"/>
                    </a:lnTo>
                    <a:close/>
                    <a:moveTo>
                      <a:pt x="394" y="97"/>
                    </a:moveTo>
                    <a:cubicBezTo>
                      <a:pt x="394" y="125"/>
                      <a:pt x="364" y="125"/>
                      <a:pt x="364" y="125"/>
                    </a:cubicBezTo>
                    <a:cubicBezTo>
                      <a:pt x="77" y="125"/>
                      <a:pt x="77" y="125"/>
                      <a:pt x="77" y="125"/>
                    </a:cubicBezTo>
                    <a:cubicBezTo>
                      <a:pt x="47" y="125"/>
                      <a:pt x="47" y="97"/>
                      <a:pt x="47" y="97"/>
                    </a:cubicBezTo>
                    <a:cubicBezTo>
                      <a:pt x="47" y="92"/>
                      <a:pt x="47" y="92"/>
                      <a:pt x="47" y="92"/>
                    </a:cubicBezTo>
                    <a:cubicBezTo>
                      <a:pt x="47" y="64"/>
                      <a:pt x="77" y="64"/>
                      <a:pt x="77" y="64"/>
                    </a:cubicBezTo>
                    <a:cubicBezTo>
                      <a:pt x="232" y="64"/>
                      <a:pt x="232" y="64"/>
                      <a:pt x="232" y="64"/>
                    </a:cubicBezTo>
                    <a:cubicBezTo>
                      <a:pt x="364" y="64"/>
                      <a:pt x="364" y="64"/>
                      <a:pt x="364" y="64"/>
                    </a:cubicBezTo>
                    <a:cubicBezTo>
                      <a:pt x="394" y="64"/>
                      <a:pt x="394" y="92"/>
                      <a:pt x="394" y="92"/>
                    </a:cubicBezTo>
                    <a:lnTo>
                      <a:pt x="394" y="9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p>
                <a:pPr marL="0" marR="0" lvl="0" indent="0" defTabSz="932597" eaLnBrk="1" fontAlgn="auto" latinLnBrk="0" hangingPunct="1">
                  <a:lnSpc>
                    <a:spcPct val="100000"/>
                  </a:lnSpc>
                  <a:spcBef>
                    <a:spcPts val="0"/>
                  </a:spcBef>
                  <a:spcAft>
                    <a:spcPts val="0"/>
                  </a:spcAft>
                  <a:buClrTx/>
                  <a:buSzTx/>
                  <a:buFontTx/>
                  <a:buNone/>
                  <a:tabLst/>
                  <a:defRPr/>
                </a:pPr>
                <a:endParaRPr kumimoji="0" lang="en-US" sz="1428" b="0" i="0" u="none" strike="noStrike" kern="0" cap="none" spc="0" normalizeH="0" baseline="0" noProof="0">
                  <a:ln>
                    <a:noFill/>
                  </a:ln>
                  <a:solidFill>
                    <a:srgbClr val="FFFFFF"/>
                  </a:solidFill>
                  <a:effectLst/>
                  <a:uLnTx/>
                  <a:uFillTx/>
                </a:endParaRPr>
              </a:p>
            </p:txBody>
          </p:sp>
          <p:sp>
            <p:nvSpPr>
              <p:cNvPr id="142" name="Oval 17"/>
              <p:cNvSpPr>
                <a:spLocks noChangeArrowheads="1"/>
              </p:cNvSpPr>
              <p:nvPr/>
            </p:nvSpPr>
            <p:spPr bwMode="auto">
              <a:xfrm>
                <a:off x="6546850" y="2643188"/>
                <a:ext cx="128588" cy="12382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p>
                <a:pPr marL="0" marR="0" lvl="0" indent="0" defTabSz="932597" eaLnBrk="1" fontAlgn="auto" latinLnBrk="0" hangingPunct="1">
                  <a:lnSpc>
                    <a:spcPct val="100000"/>
                  </a:lnSpc>
                  <a:spcBef>
                    <a:spcPts val="0"/>
                  </a:spcBef>
                  <a:spcAft>
                    <a:spcPts val="0"/>
                  </a:spcAft>
                  <a:buClrTx/>
                  <a:buSzTx/>
                  <a:buFontTx/>
                  <a:buNone/>
                  <a:tabLst/>
                  <a:defRPr/>
                </a:pPr>
                <a:endParaRPr kumimoji="0" lang="en-US" sz="1428" b="0" i="0" u="none" strike="noStrike" kern="0" cap="none" spc="0" normalizeH="0" baseline="0" noProof="0">
                  <a:ln>
                    <a:noFill/>
                  </a:ln>
                  <a:solidFill>
                    <a:srgbClr val="FFFFFF"/>
                  </a:solidFill>
                  <a:effectLst/>
                  <a:uLnTx/>
                  <a:uFillTx/>
                </a:endParaRPr>
              </a:p>
            </p:txBody>
          </p:sp>
          <p:sp>
            <p:nvSpPr>
              <p:cNvPr id="143" name="Oval 18"/>
              <p:cNvSpPr>
                <a:spLocks noChangeArrowheads="1"/>
              </p:cNvSpPr>
              <p:nvPr/>
            </p:nvSpPr>
            <p:spPr bwMode="auto">
              <a:xfrm>
                <a:off x="6546850" y="3049588"/>
                <a:ext cx="128588" cy="125413"/>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p>
                <a:pPr marL="0" marR="0" lvl="0" indent="0" defTabSz="932597" eaLnBrk="1" fontAlgn="auto" latinLnBrk="0" hangingPunct="1">
                  <a:lnSpc>
                    <a:spcPct val="100000"/>
                  </a:lnSpc>
                  <a:spcBef>
                    <a:spcPts val="0"/>
                  </a:spcBef>
                  <a:spcAft>
                    <a:spcPts val="0"/>
                  </a:spcAft>
                  <a:buClrTx/>
                  <a:buSzTx/>
                  <a:buFontTx/>
                  <a:buNone/>
                  <a:tabLst/>
                  <a:defRPr/>
                </a:pPr>
                <a:endParaRPr kumimoji="0" lang="en-US" sz="1428" b="0" i="0" u="none" strike="noStrike" kern="0" cap="none" spc="0" normalizeH="0" baseline="0" noProof="0">
                  <a:ln>
                    <a:noFill/>
                  </a:ln>
                  <a:solidFill>
                    <a:srgbClr val="FFFFFF"/>
                  </a:solidFill>
                  <a:effectLst/>
                  <a:uLnTx/>
                  <a:uFillTx/>
                </a:endParaRPr>
              </a:p>
            </p:txBody>
          </p:sp>
          <p:sp>
            <p:nvSpPr>
              <p:cNvPr id="144" name="Oval 19"/>
              <p:cNvSpPr>
                <a:spLocks noChangeArrowheads="1"/>
              </p:cNvSpPr>
              <p:nvPr/>
            </p:nvSpPr>
            <p:spPr bwMode="auto">
              <a:xfrm>
                <a:off x="6546850" y="3457575"/>
                <a:ext cx="128588" cy="12382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p>
                <a:pPr marL="0" marR="0" lvl="0" indent="0" defTabSz="932597" eaLnBrk="1" fontAlgn="auto" latinLnBrk="0" hangingPunct="1">
                  <a:lnSpc>
                    <a:spcPct val="100000"/>
                  </a:lnSpc>
                  <a:spcBef>
                    <a:spcPts val="0"/>
                  </a:spcBef>
                  <a:spcAft>
                    <a:spcPts val="0"/>
                  </a:spcAft>
                  <a:buClrTx/>
                  <a:buSzTx/>
                  <a:buFontTx/>
                  <a:buNone/>
                  <a:tabLst/>
                  <a:defRPr/>
                </a:pPr>
                <a:endParaRPr kumimoji="0" lang="en-US" sz="1428" b="0" i="0" u="none" strike="noStrike" kern="0" cap="none" spc="0" normalizeH="0" baseline="0" noProof="0">
                  <a:ln>
                    <a:noFill/>
                  </a:ln>
                  <a:solidFill>
                    <a:srgbClr val="FFFFFF"/>
                  </a:solidFill>
                  <a:effectLst/>
                  <a:uLnTx/>
                  <a:uFillTx/>
                </a:endParaRPr>
              </a:p>
            </p:txBody>
          </p:sp>
          <p:sp>
            <p:nvSpPr>
              <p:cNvPr id="145" name="Oval 20"/>
              <p:cNvSpPr>
                <a:spLocks noChangeArrowheads="1"/>
              </p:cNvSpPr>
              <p:nvPr/>
            </p:nvSpPr>
            <p:spPr bwMode="auto">
              <a:xfrm>
                <a:off x="6546850" y="3863975"/>
                <a:ext cx="128588" cy="12382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p>
                <a:pPr marL="0" marR="0" lvl="0" indent="0" defTabSz="932597" eaLnBrk="1" fontAlgn="auto" latinLnBrk="0" hangingPunct="1">
                  <a:lnSpc>
                    <a:spcPct val="100000"/>
                  </a:lnSpc>
                  <a:spcBef>
                    <a:spcPts val="0"/>
                  </a:spcBef>
                  <a:spcAft>
                    <a:spcPts val="0"/>
                  </a:spcAft>
                  <a:buClrTx/>
                  <a:buSzTx/>
                  <a:buFontTx/>
                  <a:buNone/>
                  <a:tabLst/>
                  <a:defRPr/>
                </a:pPr>
                <a:endParaRPr kumimoji="0" lang="en-US" sz="1428" b="0" i="0" u="none" strike="noStrike" kern="0" cap="none" spc="0" normalizeH="0" baseline="0" noProof="0">
                  <a:ln>
                    <a:noFill/>
                  </a:ln>
                  <a:solidFill>
                    <a:srgbClr val="FFFFFF"/>
                  </a:solidFill>
                  <a:effectLst/>
                  <a:uLnTx/>
                  <a:uFillTx/>
                </a:endParaRPr>
              </a:p>
            </p:txBody>
          </p:sp>
        </p:grpSp>
      </p:grpSp>
      <p:grpSp>
        <p:nvGrpSpPr>
          <p:cNvPr id="146" name="Group 145"/>
          <p:cNvGrpSpPr/>
          <p:nvPr/>
        </p:nvGrpSpPr>
        <p:grpSpPr>
          <a:xfrm>
            <a:off x="6127088" y="1668462"/>
            <a:ext cx="5796583" cy="1675159"/>
            <a:chOff x="6127088" y="1668462"/>
            <a:chExt cx="5796583" cy="1675159"/>
          </a:xfrm>
        </p:grpSpPr>
        <p:sp>
          <p:nvSpPr>
            <p:cNvPr id="147" name="TextBox 146"/>
            <p:cNvSpPr txBox="1"/>
            <p:nvPr/>
          </p:nvSpPr>
          <p:spPr>
            <a:xfrm>
              <a:off x="6127088" y="1668462"/>
              <a:ext cx="1081749" cy="380887"/>
            </a:xfrm>
            <a:prstGeom prst="rect">
              <a:avLst/>
            </a:prstGeom>
            <a:solidFill>
              <a:srgbClr val="009E49"/>
            </a:solidFill>
            <a:ln w="19050">
              <a:solidFill>
                <a:schemeClr val="accent1"/>
              </a:solidFill>
              <a:miter lim="800000"/>
            </a:ln>
          </p:spPr>
          <p:txBody>
            <a:bodyPr wrap="square" lIns="46630" tIns="46630" rIns="46630" bIns="46630" rtlCol="0" anchor="ctr">
              <a:noAutofit/>
            </a:bodyPr>
            <a:lstStyle>
              <a:defPPr>
                <a:defRPr lang="en-US"/>
              </a:defPPr>
              <a:lvl1pPr marR="0" lvl="0" indent="0" algn="ctr" defTabSz="932597" fontAlgn="auto">
                <a:lnSpc>
                  <a:spcPct val="90000"/>
                </a:lnSpc>
                <a:spcBef>
                  <a:spcPts val="0"/>
                </a:spcBef>
                <a:spcAft>
                  <a:spcPts val="612"/>
                </a:spcAft>
                <a:buClrTx/>
                <a:buSzTx/>
                <a:buFontTx/>
                <a:buNone/>
                <a:tabLst/>
                <a:defRPr kumimoji="0" sz="1100" i="0" u="none" strike="noStrike" kern="0" cap="none" spc="0" normalizeH="0" baseline="0">
                  <a:ln>
                    <a:noFill/>
                  </a:ln>
                  <a:solidFill>
                    <a:srgbClr val="FFFFFF"/>
                  </a:solidFill>
                  <a:effectLst/>
                  <a:uLnTx/>
                  <a:uFillTx/>
                </a:defRPr>
              </a:lvl1pPr>
            </a:lstStyle>
            <a:p>
              <a:r>
                <a:rPr lang="en-US" dirty="0"/>
                <a:t>VM</a:t>
              </a:r>
            </a:p>
          </p:txBody>
        </p:sp>
        <p:sp>
          <p:nvSpPr>
            <p:cNvPr id="148" name="TextBox 147"/>
            <p:cNvSpPr txBox="1"/>
            <p:nvPr/>
          </p:nvSpPr>
          <p:spPr>
            <a:xfrm>
              <a:off x="6127088" y="2057246"/>
              <a:ext cx="1081749" cy="640080"/>
            </a:xfrm>
            <a:prstGeom prst="rect">
              <a:avLst/>
            </a:prstGeom>
            <a:noFill/>
            <a:ln w="19050">
              <a:solidFill>
                <a:schemeClr val="accent1"/>
              </a:solidFill>
              <a:miter lim="800000"/>
            </a:ln>
          </p:spPr>
          <p:txBody>
            <a:bodyPr wrap="square" lIns="46630" tIns="46630" rIns="46630" bIns="46630" rtlCol="0" anchor="ctr">
              <a:noAutofit/>
            </a:bodyPr>
            <a:lstStyle/>
            <a:p>
              <a:pPr marL="0" marR="0" lvl="0" indent="0" algn="ctr" defTabSz="932597" eaLnBrk="1" fontAlgn="auto" latinLnBrk="0" hangingPunct="1">
                <a:lnSpc>
                  <a:spcPct val="90000"/>
                </a:lnSpc>
                <a:spcBef>
                  <a:spcPts val="0"/>
                </a:spcBef>
                <a:spcAft>
                  <a:spcPts val="612"/>
                </a:spcAft>
                <a:buClrTx/>
                <a:buSzTx/>
                <a:buFontTx/>
                <a:buNone/>
                <a:tabLst/>
                <a:defRPr/>
              </a:pPr>
              <a:endParaRPr kumimoji="0" lang="en-US" sz="1000" i="0" u="none" strike="noStrike" kern="0" cap="none" spc="0" normalizeH="0" baseline="0" noProof="0" dirty="0">
                <a:ln>
                  <a:noFill/>
                </a:ln>
                <a:solidFill>
                  <a:srgbClr val="FFFFFF"/>
                </a:solidFill>
                <a:effectLst/>
                <a:uLnTx/>
                <a:uFillTx/>
              </a:endParaRPr>
            </a:p>
          </p:txBody>
        </p:sp>
        <p:sp>
          <p:nvSpPr>
            <p:cNvPr id="149" name="TextBox 148"/>
            <p:cNvSpPr txBox="1"/>
            <p:nvPr/>
          </p:nvSpPr>
          <p:spPr>
            <a:xfrm>
              <a:off x="6127088" y="2703541"/>
              <a:ext cx="1081749" cy="640080"/>
            </a:xfrm>
            <a:prstGeom prst="rect">
              <a:avLst/>
            </a:prstGeom>
            <a:noFill/>
            <a:ln w="19050">
              <a:solidFill>
                <a:schemeClr val="accent1"/>
              </a:solidFill>
              <a:miter lim="800000"/>
            </a:ln>
          </p:spPr>
          <p:txBody>
            <a:bodyPr wrap="square" lIns="46630" tIns="46630" rIns="46630" bIns="46630" rtlCol="0" anchor="ctr">
              <a:noAutofit/>
            </a:bodyPr>
            <a:lstStyle/>
            <a:p>
              <a:pPr marL="0" marR="0" lvl="0" indent="0" algn="ctr" defTabSz="932597" eaLnBrk="1" fontAlgn="auto" latinLnBrk="0" hangingPunct="1">
                <a:lnSpc>
                  <a:spcPct val="90000"/>
                </a:lnSpc>
                <a:spcBef>
                  <a:spcPts val="0"/>
                </a:spcBef>
                <a:spcAft>
                  <a:spcPts val="612"/>
                </a:spcAft>
                <a:buClrTx/>
                <a:buSzTx/>
                <a:buFontTx/>
                <a:buNone/>
                <a:tabLst/>
                <a:defRPr/>
              </a:pPr>
              <a:endParaRPr kumimoji="0" lang="en-US" sz="1000" i="0" u="none" strike="noStrike" kern="0" cap="none" spc="0" normalizeH="0" baseline="0" noProof="0" dirty="0">
                <a:ln>
                  <a:noFill/>
                </a:ln>
                <a:solidFill>
                  <a:srgbClr val="FFFFFF"/>
                </a:solidFill>
                <a:effectLst/>
                <a:uLnTx/>
                <a:uFillTx/>
              </a:endParaRPr>
            </a:p>
          </p:txBody>
        </p:sp>
        <p:grpSp>
          <p:nvGrpSpPr>
            <p:cNvPr id="150" name="Group 149"/>
            <p:cNvGrpSpPr/>
            <p:nvPr/>
          </p:nvGrpSpPr>
          <p:grpSpPr>
            <a:xfrm>
              <a:off x="6487262" y="2158457"/>
              <a:ext cx="407330" cy="452365"/>
              <a:chOff x="7434263" y="-2105025"/>
              <a:chExt cx="947737" cy="1052512"/>
            </a:xfrm>
            <a:solidFill>
              <a:srgbClr val="505050"/>
            </a:solidFill>
          </p:grpSpPr>
          <p:sp>
            <p:nvSpPr>
              <p:cNvPr id="194" name="Freeform 5"/>
              <p:cNvSpPr>
                <a:spLocks/>
              </p:cNvSpPr>
              <p:nvPr/>
            </p:nvSpPr>
            <p:spPr bwMode="auto">
              <a:xfrm>
                <a:off x="7434263" y="-1779588"/>
                <a:ext cx="423862" cy="727075"/>
              </a:xfrm>
              <a:custGeom>
                <a:avLst/>
                <a:gdLst>
                  <a:gd name="T0" fmla="*/ 267 w 267"/>
                  <a:gd name="T1" fmla="*/ 153 h 458"/>
                  <a:gd name="T2" fmla="*/ 267 w 267"/>
                  <a:gd name="T3" fmla="*/ 458 h 458"/>
                  <a:gd name="T4" fmla="*/ 0 w 267"/>
                  <a:gd name="T5" fmla="*/ 305 h 458"/>
                  <a:gd name="T6" fmla="*/ 2 w 267"/>
                  <a:gd name="T7" fmla="*/ 0 h 458"/>
                  <a:gd name="T8" fmla="*/ 267 w 267"/>
                  <a:gd name="T9" fmla="*/ 153 h 458"/>
                </a:gdLst>
                <a:ahLst/>
                <a:cxnLst>
                  <a:cxn ang="0">
                    <a:pos x="T0" y="T1"/>
                  </a:cxn>
                  <a:cxn ang="0">
                    <a:pos x="T2" y="T3"/>
                  </a:cxn>
                  <a:cxn ang="0">
                    <a:pos x="T4" y="T5"/>
                  </a:cxn>
                  <a:cxn ang="0">
                    <a:pos x="T6" y="T7"/>
                  </a:cxn>
                  <a:cxn ang="0">
                    <a:pos x="T8" y="T9"/>
                  </a:cxn>
                </a:cxnLst>
                <a:rect l="0" t="0" r="r" b="b"/>
                <a:pathLst>
                  <a:path w="267" h="458">
                    <a:moveTo>
                      <a:pt x="267" y="153"/>
                    </a:moveTo>
                    <a:lnTo>
                      <a:pt x="267" y="458"/>
                    </a:lnTo>
                    <a:lnTo>
                      <a:pt x="0" y="305"/>
                    </a:lnTo>
                    <a:lnTo>
                      <a:pt x="2" y="0"/>
                    </a:lnTo>
                    <a:lnTo>
                      <a:pt x="267" y="15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p>
                <a:pPr marL="0" marR="0" lvl="0" indent="0" defTabSz="932597" eaLnBrk="1" fontAlgn="auto" latinLnBrk="0" hangingPunct="1">
                  <a:lnSpc>
                    <a:spcPct val="100000"/>
                  </a:lnSpc>
                  <a:spcBef>
                    <a:spcPts val="0"/>
                  </a:spcBef>
                  <a:spcAft>
                    <a:spcPts val="0"/>
                  </a:spcAft>
                  <a:buClrTx/>
                  <a:buSzTx/>
                  <a:buFontTx/>
                  <a:buNone/>
                  <a:tabLst/>
                  <a:defRPr/>
                </a:pPr>
                <a:endParaRPr kumimoji="0" lang="en-US" sz="1428" b="0" i="0" u="none" strike="noStrike" kern="0" cap="none" spc="0" normalizeH="0" baseline="0" noProof="0">
                  <a:ln>
                    <a:noFill/>
                  </a:ln>
                  <a:solidFill>
                    <a:srgbClr val="FFFFFF"/>
                  </a:solidFill>
                  <a:effectLst/>
                  <a:uLnTx/>
                  <a:uFillTx/>
                </a:endParaRPr>
              </a:p>
            </p:txBody>
          </p:sp>
          <p:sp>
            <p:nvSpPr>
              <p:cNvPr id="195" name="Freeform 6"/>
              <p:cNvSpPr>
                <a:spLocks/>
              </p:cNvSpPr>
              <p:nvPr/>
            </p:nvSpPr>
            <p:spPr bwMode="auto">
              <a:xfrm>
                <a:off x="7961313" y="-1779588"/>
                <a:ext cx="420687" cy="727075"/>
              </a:xfrm>
              <a:custGeom>
                <a:avLst/>
                <a:gdLst>
                  <a:gd name="T0" fmla="*/ 0 w 265"/>
                  <a:gd name="T1" fmla="*/ 153 h 458"/>
                  <a:gd name="T2" fmla="*/ 0 w 265"/>
                  <a:gd name="T3" fmla="*/ 458 h 458"/>
                  <a:gd name="T4" fmla="*/ 265 w 265"/>
                  <a:gd name="T5" fmla="*/ 305 h 458"/>
                  <a:gd name="T6" fmla="*/ 265 w 265"/>
                  <a:gd name="T7" fmla="*/ 0 h 458"/>
                  <a:gd name="T8" fmla="*/ 0 w 265"/>
                  <a:gd name="T9" fmla="*/ 153 h 458"/>
                </a:gdLst>
                <a:ahLst/>
                <a:cxnLst>
                  <a:cxn ang="0">
                    <a:pos x="T0" y="T1"/>
                  </a:cxn>
                  <a:cxn ang="0">
                    <a:pos x="T2" y="T3"/>
                  </a:cxn>
                  <a:cxn ang="0">
                    <a:pos x="T4" y="T5"/>
                  </a:cxn>
                  <a:cxn ang="0">
                    <a:pos x="T6" y="T7"/>
                  </a:cxn>
                  <a:cxn ang="0">
                    <a:pos x="T8" y="T9"/>
                  </a:cxn>
                </a:cxnLst>
                <a:rect l="0" t="0" r="r" b="b"/>
                <a:pathLst>
                  <a:path w="265" h="458">
                    <a:moveTo>
                      <a:pt x="0" y="153"/>
                    </a:moveTo>
                    <a:lnTo>
                      <a:pt x="0" y="458"/>
                    </a:lnTo>
                    <a:lnTo>
                      <a:pt x="265" y="305"/>
                    </a:lnTo>
                    <a:lnTo>
                      <a:pt x="265" y="0"/>
                    </a:lnTo>
                    <a:lnTo>
                      <a:pt x="0" y="15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p>
                <a:pPr marL="0" marR="0" lvl="0" indent="0" defTabSz="932597" eaLnBrk="1" fontAlgn="auto" latinLnBrk="0" hangingPunct="1">
                  <a:lnSpc>
                    <a:spcPct val="100000"/>
                  </a:lnSpc>
                  <a:spcBef>
                    <a:spcPts val="0"/>
                  </a:spcBef>
                  <a:spcAft>
                    <a:spcPts val="0"/>
                  </a:spcAft>
                  <a:buClrTx/>
                  <a:buSzTx/>
                  <a:buFontTx/>
                  <a:buNone/>
                  <a:tabLst/>
                  <a:defRPr/>
                </a:pPr>
                <a:endParaRPr kumimoji="0" lang="en-US" sz="1428" b="0" i="0" u="none" strike="noStrike" kern="0" cap="none" spc="0" normalizeH="0" baseline="0" noProof="0">
                  <a:ln>
                    <a:noFill/>
                  </a:ln>
                  <a:solidFill>
                    <a:srgbClr val="FFFFFF"/>
                  </a:solidFill>
                  <a:effectLst/>
                  <a:uLnTx/>
                  <a:uFillTx/>
                </a:endParaRPr>
              </a:p>
            </p:txBody>
          </p:sp>
          <p:sp>
            <p:nvSpPr>
              <p:cNvPr id="196" name="Freeform 7"/>
              <p:cNvSpPr>
                <a:spLocks/>
              </p:cNvSpPr>
              <p:nvPr/>
            </p:nvSpPr>
            <p:spPr bwMode="auto">
              <a:xfrm>
                <a:off x="7489825" y="-2105025"/>
                <a:ext cx="838200" cy="476250"/>
              </a:xfrm>
              <a:custGeom>
                <a:avLst/>
                <a:gdLst>
                  <a:gd name="T0" fmla="*/ 266 w 528"/>
                  <a:gd name="T1" fmla="*/ 300 h 300"/>
                  <a:gd name="T2" fmla="*/ 0 w 528"/>
                  <a:gd name="T3" fmla="*/ 148 h 300"/>
                  <a:gd name="T4" fmla="*/ 263 w 528"/>
                  <a:gd name="T5" fmla="*/ 0 h 300"/>
                  <a:gd name="T6" fmla="*/ 528 w 528"/>
                  <a:gd name="T7" fmla="*/ 148 h 300"/>
                  <a:gd name="T8" fmla="*/ 266 w 528"/>
                  <a:gd name="T9" fmla="*/ 300 h 300"/>
                </a:gdLst>
                <a:ahLst/>
                <a:cxnLst>
                  <a:cxn ang="0">
                    <a:pos x="T0" y="T1"/>
                  </a:cxn>
                  <a:cxn ang="0">
                    <a:pos x="T2" y="T3"/>
                  </a:cxn>
                  <a:cxn ang="0">
                    <a:pos x="T4" y="T5"/>
                  </a:cxn>
                  <a:cxn ang="0">
                    <a:pos x="T6" y="T7"/>
                  </a:cxn>
                  <a:cxn ang="0">
                    <a:pos x="T8" y="T9"/>
                  </a:cxn>
                </a:cxnLst>
                <a:rect l="0" t="0" r="r" b="b"/>
                <a:pathLst>
                  <a:path w="528" h="300">
                    <a:moveTo>
                      <a:pt x="266" y="300"/>
                    </a:moveTo>
                    <a:lnTo>
                      <a:pt x="0" y="148"/>
                    </a:lnTo>
                    <a:lnTo>
                      <a:pt x="263" y="0"/>
                    </a:lnTo>
                    <a:lnTo>
                      <a:pt x="528" y="148"/>
                    </a:lnTo>
                    <a:lnTo>
                      <a:pt x="266" y="30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p>
                <a:pPr marL="0" marR="0" lvl="0" indent="0" defTabSz="932597" eaLnBrk="1" fontAlgn="auto" latinLnBrk="0" hangingPunct="1">
                  <a:lnSpc>
                    <a:spcPct val="100000"/>
                  </a:lnSpc>
                  <a:spcBef>
                    <a:spcPts val="0"/>
                  </a:spcBef>
                  <a:spcAft>
                    <a:spcPts val="0"/>
                  </a:spcAft>
                  <a:buClrTx/>
                  <a:buSzTx/>
                  <a:buFontTx/>
                  <a:buNone/>
                  <a:tabLst/>
                  <a:defRPr/>
                </a:pPr>
                <a:endParaRPr kumimoji="0" lang="en-US" sz="1428" b="0" i="0" u="none" strike="noStrike" kern="0" cap="none" spc="0" normalizeH="0" baseline="0" noProof="0">
                  <a:ln>
                    <a:noFill/>
                  </a:ln>
                  <a:solidFill>
                    <a:srgbClr val="FFFFFF"/>
                  </a:solidFill>
                  <a:effectLst/>
                  <a:uLnTx/>
                  <a:uFillTx/>
                </a:endParaRPr>
              </a:p>
            </p:txBody>
          </p:sp>
        </p:grpSp>
        <p:grpSp>
          <p:nvGrpSpPr>
            <p:cNvPr id="151" name="Group 150"/>
            <p:cNvGrpSpPr/>
            <p:nvPr/>
          </p:nvGrpSpPr>
          <p:grpSpPr>
            <a:xfrm>
              <a:off x="6435558" y="2822013"/>
              <a:ext cx="483727" cy="381132"/>
              <a:chOff x="4962525" y="2536825"/>
              <a:chExt cx="2260600" cy="1781175"/>
            </a:xfrm>
            <a:solidFill>
              <a:srgbClr val="505050"/>
            </a:solidFill>
          </p:grpSpPr>
          <p:sp>
            <p:nvSpPr>
              <p:cNvPr id="192" name="Freeform 11"/>
              <p:cNvSpPr>
                <a:spLocks noEditPoints="1"/>
              </p:cNvSpPr>
              <p:nvPr/>
            </p:nvSpPr>
            <p:spPr bwMode="auto">
              <a:xfrm>
                <a:off x="4962525" y="2536825"/>
                <a:ext cx="2260600" cy="1781175"/>
              </a:xfrm>
              <a:custGeom>
                <a:avLst/>
                <a:gdLst>
                  <a:gd name="T0" fmla="*/ 130 w 600"/>
                  <a:gd name="T1" fmla="*/ 461 h 472"/>
                  <a:gd name="T2" fmla="*/ 470 w 600"/>
                  <a:gd name="T3" fmla="*/ 461 h 472"/>
                  <a:gd name="T4" fmla="*/ 470 w 600"/>
                  <a:gd name="T5" fmla="*/ 472 h 472"/>
                  <a:gd name="T6" fmla="*/ 130 w 600"/>
                  <a:gd name="T7" fmla="*/ 472 h 472"/>
                  <a:gd name="T8" fmla="*/ 130 w 600"/>
                  <a:gd name="T9" fmla="*/ 461 h 472"/>
                  <a:gd name="T10" fmla="*/ 32 w 600"/>
                  <a:gd name="T11" fmla="*/ 35 h 472"/>
                  <a:gd name="T12" fmla="*/ 32 w 600"/>
                  <a:gd name="T13" fmla="*/ 345 h 472"/>
                  <a:gd name="T14" fmla="*/ 232 w 600"/>
                  <a:gd name="T15" fmla="*/ 345 h 472"/>
                  <a:gd name="T16" fmla="*/ 365 w 600"/>
                  <a:gd name="T17" fmla="*/ 345 h 472"/>
                  <a:gd name="T18" fmla="*/ 572 w 600"/>
                  <a:gd name="T19" fmla="*/ 345 h 472"/>
                  <a:gd name="T20" fmla="*/ 572 w 600"/>
                  <a:gd name="T21" fmla="*/ 35 h 472"/>
                  <a:gd name="T22" fmla="*/ 32 w 600"/>
                  <a:gd name="T23" fmla="*/ 35 h 472"/>
                  <a:gd name="T24" fmla="*/ 300 w 600"/>
                  <a:gd name="T25" fmla="*/ 8 h 472"/>
                  <a:gd name="T26" fmla="*/ 292 w 600"/>
                  <a:gd name="T27" fmla="*/ 16 h 472"/>
                  <a:gd name="T28" fmla="*/ 300 w 600"/>
                  <a:gd name="T29" fmla="*/ 24 h 472"/>
                  <a:gd name="T30" fmla="*/ 309 w 600"/>
                  <a:gd name="T31" fmla="*/ 16 h 472"/>
                  <a:gd name="T32" fmla="*/ 300 w 600"/>
                  <a:gd name="T33" fmla="*/ 8 h 472"/>
                  <a:gd name="T34" fmla="*/ 32 w 600"/>
                  <a:gd name="T35" fmla="*/ 0 h 472"/>
                  <a:gd name="T36" fmla="*/ 565 w 600"/>
                  <a:gd name="T37" fmla="*/ 0 h 472"/>
                  <a:gd name="T38" fmla="*/ 600 w 600"/>
                  <a:gd name="T39" fmla="*/ 35 h 472"/>
                  <a:gd name="T40" fmla="*/ 600 w 600"/>
                  <a:gd name="T41" fmla="*/ 344 h 472"/>
                  <a:gd name="T42" fmla="*/ 565 w 600"/>
                  <a:gd name="T43" fmla="*/ 383 h 472"/>
                  <a:gd name="T44" fmla="*/ 389 w 600"/>
                  <a:gd name="T45" fmla="*/ 383 h 472"/>
                  <a:gd name="T46" fmla="*/ 365 w 600"/>
                  <a:gd name="T47" fmla="*/ 383 h 472"/>
                  <a:gd name="T48" fmla="*/ 365 w 600"/>
                  <a:gd name="T49" fmla="*/ 406 h 472"/>
                  <a:gd name="T50" fmla="*/ 365 w 600"/>
                  <a:gd name="T51" fmla="*/ 422 h 472"/>
                  <a:gd name="T52" fmla="*/ 442 w 600"/>
                  <a:gd name="T53" fmla="*/ 422 h 472"/>
                  <a:gd name="T54" fmla="*/ 470 w 600"/>
                  <a:gd name="T55" fmla="*/ 461 h 472"/>
                  <a:gd name="T56" fmla="*/ 130 w 600"/>
                  <a:gd name="T57" fmla="*/ 461 h 472"/>
                  <a:gd name="T58" fmla="*/ 158 w 600"/>
                  <a:gd name="T59" fmla="*/ 422 h 472"/>
                  <a:gd name="T60" fmla="*/ 232 w 600"/>
                  <a:gd name="T61" fmla="*/ 422 h 472"/>
                  <a:gd name="T62" fmla="*/ 232 w 600"/>
                  <a:gd name="T63" fmla="*/ 406 h 472"/>
                  <a:gd name="T64" fmla="*/ 232 w 600"/>
                  <a:gd name="T65" fmla="*/ 383 h 472"/>
                  <a:gd name="T66" fmla="*/ 205 w 600"/>
                  <a:gd name="T67" fmla="*/ 383 h 472"/>
                  <a:gd name="T68" fmla="*/ 32 w 600"/>
                  <a:gd name="T69" fmla="*/ 383 h 472"/>
                  <a:gd name="T70" fmla="*/ 0 w 600"/>
                  <a:gd name="T71" fmla="*/ 344 h 472"/>
                  <a:gd name="T72" fmla="*/ 0 w 600"/>
                  <a:gd name="T73" fmla="*/ 35 h 472"/>
                  <a:gd name="T74" fmla="*/ 32 w 600"/>
                  <a:gd name="T75" fmla="*/ 0 h 4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600" h="472">
                    <a:moveTo>
                      <a:pt x="130" y="461"/>
                    </a:moveTo>
                    <a:cubicBezTo>
                      <a:pt x="470" y="461"/>
                      <a:pt x="470" y="461"/>
                      <a:pt x="470" y="461"/>
                    </a:cubicBezTo>
                    <a:cubicBezTo>
                      <a:pt x="470" y="472"/>
                      <a:pt x="470" y="472"/>
                      <a:pt x="470" y="472"/>
                    </a:cubicBezTo>
                    <a:cubicBezTo>
                      <a:pt x="130" y="472"/>
                      <a:pt x="130" y="472"/>
                      <a:pt x="130" y="472"/>
                    </a:cubicBezTo>
                    <a:cubicBezTo>
                      <a:pt x="130" y="461"/>
                      <a:pt x="130" y="461"/>
                      <a:pt x="130" y="461"/>
                    </a:cubicBezTo>
                    <a:close/>
                    <a:moveTo>
                      <a:pt x="32" y="35"/>
                    </a:moveTo>
                    <a:cubicBezTo>
                      <a:pt x="32" y="345"/>
                      <a:pt x="32" y="345"/>
                      <a:pt x="32" y="345"/>
                    </a:cubicBezTo>
                    <a:cubicBezTo>
                      <a:pt x="232" y="345"/>
                      <a:pt x="232" y="345"/>
                      <a:pt x="232" y="345"/>
                    </a:cubicBezTo>
                    <a:cubicBezTo>
                      <a:pt x="365" y="345"/>
                      <a:pt x="365" y="345"/>
                      <a:pt x="365" y="345"/>
                    </a:cubicBezTo>
                    <a:cubicBezTo>
                      <a:pt x="572" y="345"/>
                      <a:pt x="572" y="345"/>
                      <a:pt x="572" y="345"/>
                    </a:cubicBezTo>
                    <a:cubicBezTo>
                      <a:pt x="572" y="35"/>
                      <a:pt x="572" y="35"/>
                      <a:pt x="572" y="35"/>
                    </a:cubicBezTo>
                    <a:cubicBezTo>
                      <a:pt x="32" y="35"/>
                      <a:pt x="32" y="35"/>
                      <a:pt x="32" y="35"/>
                    </a:cubicBezTo>
                    <a:close/>
                    <a:moveTo>
                      <a:pt x="300" y="8"/>
                    </a:moveTo>
                    <a:cubicBezTo>
                      <a:pt x="295" y="8"/>
                      <a:pt x="292" y="12"/>
                      <a:pt x="292" y="16"/>
                    </a:cubicBezTo>
                    <a:cubicBezTo>
                      <a:pt x="292" y="20"/>
                      <a:pt x="295" y="24"/>
                      <a:pt x="300" y="24"/>
                    </a:cubicBezTo>
                    <a:cubicBezTo>
                      <a:pt x="305" y="24"/>
                      <a:pt x="309" y="20"/>
                      <a:pt x="309" y="16"/>
                    </a:cubicBezTo>
                    <a:cubicBezTo>
                      <a:pt x="309" y="12"/>
                      <a:pt x="305" y="8"/>
                      <a:pt x="300" y="8"/>
                    </a:cubicBezTo>
                    <a:close/>
                    <a:moveTo>
                      <a:pt x="32" y="0"/>
                    </a:moveTo>
                    <a:cubicBezTo>
                      <a:pt x="565" y="0"/>
                      <a:pt x="565" y="0"/>
                      <a:pt x="565" y="0"/>
                    </a:cubicBezTo>
                    <a:cubicBezTo>
                      <a:pt x="586" y="0"/>
                      <a:pt x="600" y="16"/>
                      <a:pt x="600" y="35"/>
                    </a:cubicBezTo>
                    <a:cubicBezTo>
                      <a:pt x="600" y="344"/>
                      <a:pt x="600" y="344"/>
                      <a:pt x="600" y="344"/>
                    </a:cubicBezTo>
                    <a:cubicBezTo>
                      <a:pt x="600" y="364"/>
                      <a:pt x="586" y="383"/>
                      <a:pt x="565" y="383"/>
                    </a:cubicBezTo>
                    <a:cubicBezTo>
                      <a:pt x="498" y="383"/>
                      <a:pt x="440" y="383"/>
                      <a:pt x="389" y="383"/>
                    </a:cubicBezTo>
                    <a:cubicBezTo>
                      <a:pt x="365" y="383"/>
                      <a:pt x="365" y="383"/>
                      <a:pt x="365" y="383"/>
                    </a:cubicBezTo>
                    <a:cubicBezTo>
                      <a:pt x="365" y="406"/>
                      <a:pt x="365" y="406"/>
                      <a:pt x="365" y="406"/>
                    </a:cubicBezTo>
                    <a:cubicBezTo>
                      <a:pt x="365" y="422"/>
                      <a:pt x="365" y="422"/>
                      <a:pt x="365" y="422"/>
                    </a:cubicBezTo>
                    <a:cubicBezTo>
                      <a:pt x="442" y="422"/>
                      <a:pt x="442" y="422"/>
                      <a:pt x="442" y="422"/>
                    </a:cubicBezTo>
                    <a:cubicBezTo>
                      <a:pt x="470" y="461"/>
                      <a:pt x="470" y="461"/>
                      <a:pt x="470" y="461"/>
                    </a:cubicBezTo>
                    <a:cubicBezTo>
                      <a:pt x="130" y="461"/>
                      <a:pt x="130" y="461"/>
                      <a:pt x="130" y="461"/>
                    </a:cubicBezTo>
                    <a:cubicBezTo>
                      <a:pt x="158" y="422"/>
                      <a:pt x="158" y="422"/>
                      <a:pt x="158" y="422"/>
                    </a:cubicBezTo>
                    <a:cubicBezTo>
                      <a:pt x="232" y="422"/>
                      <a:pt x="232" y="422"/>
                      <a:pt x="232" y="422"/>
                    </a:cubicBezTo>
                    <a:cubicBezTo>
                      <a:pt x="232" y="406"/>
                      <a:pt x="232" y="406"/>
                      <a:pt x="232" y="406"/>
                    </a:cubicBezTo>
                    <a:cubicBezTo>
                      <a:pt x="232" y="383"/>
                      <a:pt x="232" y="383"/>
                      <a:pt x="232" y="383"/>
                    </a:cubicBezTo>
                    <a:cubicBezTo>
                      <a:pt x="205" y="383"/>
                      <a:pt x="205" y="383"/>
                      <a:pt x="205" y="383"/>
                    </a:cubicBezTo>
                    <a:cubicBezTo>
                      <a:pt x="32" y="383"/>
                      <a:pt x="32" y="383"/>
                      <a:pt x="32" y="383"/>
                    </a:cubicBezTo>
                    <a:cubicBezTo>
                      <a:pt x="14" y="383"/>
                      <a:pt x="0" y="364"/>
                      <a:pt x="0" y="344"/>
                    </a:cubicBezTo>
                    <a:cubicBezTo>
                      <a:pt x="0" y="35"/>
                      <a:pt x="0" y="35"/>
                      <a:pt x="0" y="35"/>
                    </a:cubicBezTo>
                    <a:cubicBezTo>
                      <a:pt x="0" y="16"/>
                      <a:pt x="14" y="0"/>
                      <a:pt x="32" y="0"/>
                    </a:cubicBezTo>
                    <a:close/>
                  </a:path>
                </a:pathLst>
              </a:custGeom>
              <a:grpFill/>
              <a:ln>
                <a:noFill/>
              </a:ln>
            </p:spPr>
            <p:txBody>
              <a:bodyPr vert="horz" wrap="square" lIns="93260" tIns="46630" rIns="93260" bIns="46630" numCol="1" anchor="t" anchorCtr="0" compatLnSpc="1">
                <a:prstTxWarp prst="textNoShape">
                  <a:avLst/>
                </a:prstTxWarp>
              </a:bodyPr>
              <a:lstStyle/>
              <a:p>
                <a:pPr marL="0" marR="0" lvl="0" indent="0" defTabSz="932597" eaLnBrk="1" fontAlgn="auto" latinLnBrk="0" hangingPunct="1">
                  <a:lnSpc>
                    <a:spcPct val="100000"/>
                  </a:lnSpc>
                  <a:spcBef>
                    <a:spcPts val="0"/>
                  </a:spcBef>
                  <a:spcAft>
                    <a:spcPts val="0"/>
                  </a:spcAft>
                  <a:buClrTx/>
                  <a:buSzTx/>
                  <a:buFontTx/>
                  <a:buNone/>
                  <a:tabLst/>
                  <a:defRPr/>
                </a:pPr>
                <a:endParaRPr kumimoji="0" lang="en-US" sz="1428" b="0" i="0" u="none" strike="noStrike" kern="0" cap="none" spc="0" normalizeH="0" baseline="0" noProof="0">
                  <a:ln>
                    <a:noFill/>
                  </a:ln>
                  <a:solidFill>
                    <a:srgbClr val="FFFFFF"/>
                  </a:solidFill>
                  <a:effectLst/>
                  <a:uLnTx/>
                  <a:uFillTx/>
                </a:endParaRPr>
              </a:p>
            </p:txBody>
          </p:sp>
          <p:sp>
            <p:nvSpPr>
              <p:cNvPr id="193" name="Freeform 12"/>
              <p:cNvSpPr>
                <a:spLocks/>
              </p:cNvSpPr>
              <p:nvPr/>
            </p:nvSpPr>
            <p:spPr bwMode="auto">
              <a:xfrm>
                <a:off x="5918200" y="2868613"/>
                <a:ext cx="396875" cy="766763"/>
              </a:xfrm>
              <a:custGeom>
                <a:avLst/>
                <a:gdLst>
                  <a:gd name="T0" fmla="*/ 0 w 250"/>
                  <a:gd name="T1" fmla="*/ 0 h 483"/>
                  <a:gd name="T2" fmla="*/ 250 w 250"/>
                  <a:gd name="T3" fmla="*/ 269 h 483"/>
                  <a:gd name="T4" fmla="*/ 152 w 250"/>
                  <a:gd name="T5" fmla="*/ 295 h 483"/>
                  <a:gd name="T6" fmla="*/ 221 w 250"/>
                  <a:gd name="T7" fmla="*/ 459 h 483"/>
                  <a:gd name="T8" fmla="*/ 162 w 250"/>
                  <a:gd name="T9" fmla="*/ 483 h 483"/>
                  <a:gd name="T10" fmla="*/ 93 w 250"/>
                  <a:gd name="T11" fmla="*/ 316 h 483"/>
                  <a:gd name="T12" fmla="*/ 0 w 250"/>
                  <a:gd name="T13" fmla="*/ 373 h 483"/>
                  <a:gd name="T14" fmla="*/ 0 w 250"/>
                  <a:gd name="T15" fmla="*/ 0 h 483"/>
                  <a:gd name="T16" fmla="*/ 0 w 250"/>
                  <a:gd name="T17" fmla="*/ 0 h 4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50" h="483">
                    <a:moveTo>
                      <a:pt x="0" y="0"/>
                    </a:moveTo>
                    <a:lnTo>
                      <a:pt x="250" y="269"/>
                    </a:lnTo>
                    <a:lnTo>
                      <a:pt x="152" y="295"/>
                    </a:lnTo>
                    <a:lnTo>
                      <a:pt x="221" y="459"/>
                    </a:lnTo>
                    <a:lnTo>
                      <a:pt x="162" y="483"/>
                    </a:lnTo>
                    <a:lnTo>
                      <a:pt x="93" y="316"/>
                    </a:lnTo>
                    <a:lnTo>
                      <a:pt x="0" y="373"/>
                    </a:lnTo>
                    <a:lnTo>
                      <a:pt x="0" y="0"/>
                    </a:lnTo>
                    <a:lnTo>
                      <a:pt x="0" y="0"/>
                    </a:lnTo>
                    <a:close/>
                  </a:path>
                </a:pathLst>
              </a:custGeom>
              <a:grpFill/>
              <a:ln>
                <a:noFill/>
              </a:ln>
            </p:spPr>
            <p:txBody>
              <a:bodyPr vert="horz" wrap="square" lIns="93260" tIns="46630" rIns="93260" bIns="46630" numCol="1" anchor="t" anchorCtr="0" compatLnSpc="1">
                <a:prstTxWarp prst="textNoShape">
                  <a:avLst/>
                </a:prstTxWarp>
              </a:bodyPr>
              <a:lstStyle/>
              <a:p>
                <a:pPr marL="0" marR="0" lvl="0" indent="0" defTabSz="932597" eaLnBrk="1" fontAlgn="auto" latinLnBrk="0" hangingPunct="1">
                  <a:lnSpc>
                    <a:spcPct val="100000"/>
                  </a:lnSpc>
                  <a:spcBef>
                    <a:spcPts val="0"/>
                  </a:spcBef>
                  <a:spcAft>
                    <a:spcPts val="0"/>
                  </a:spcAft>
                  <a:buClrTx/>
                  <a:buSzTx/>
                  <a:buFontTx/>
                  <a:buNone/>
                  <a:tabLst/>
                  <a:defRPr/>
                </a:pPr>
                <a:endParaRPr kumimoji="0" lang="en-US" sz="1428" b="0" i="0" u="none" strike="noStrike" kern="0" cap="none" spc="0" normalizeH="0" baseline="0" noProof="0">
                  <a:ln>
                    <a:noFill/>
                  </a:ln>
                  <a:solidFill>
                    <a:srgbClr val="FFFFFF"/>
                  </a:solidFill>
                  <a:effectLst/>
                  <a:uLnTx/>
                  <a:uFillTx/>
                </a:endParaRPr>
              </a:p>
            </p:txBody>
          </p:sp>
        </p:grpSp>
        <p:sp>
          <p:nvSpPr>
            <p:cNvPr id="152" name="TextBox 151"/>
            <p:cNvSpPr txBox="1"/>
            <p:nvPr/>
          </p:nvSpPr>
          <p:spPr>
            <a:xfrm>
              <a:off x="7305797" y="1668462"/>
              <a:ext cx="1081749" cy="380887"/>
            </a:xfrm>
            <a:prstGeom prst="rect">
              <a:avLst/>
            </a:prstGeom>
            <a:solidFill>
              <a:srgbClr val="009E49"/>
            </a:solidFill>
            <a:ln w="19050">
              <a:solidFill>
                <a:schemeClr val="accent1"/>
              </a:solidFill>
              <a:miter lim="800000"/>
            </a:ln>
          </p:spPr>
          <p:txBody>
            <a:bodyPr wrap="square" lIns="46630" tIns="46630" rIns="46630" bIns="46630" rtlCol="0" anchor="ctr">
              <a:noAutofit/>
            </a:bodyPr>
            <a:lstStyle>
              <a:defPPr>
                <a:defRPr lang="en-US"/>
              </a:defPPr>
              <a:lvl1pPr marR="0" lvl="0" indent="0" algn="ctr" defTabSz="932597" fontAlgn="auto">
                <a:lnSpc>
                  <a:spcPct val="90000"/>
                </a:lnSpc>
                <a:spcBef>
                  <a:spcPts val="0"/>
                </a:spcBef>
                <a:spcAft>
                  <a:spcPts val="612"/>
                </a:spcAft>
                <a:buClrTx/>
                <a:buSzTx/>
                <a:buFontTx/>
                <a:buNone/>
                <a:tabLst/>
                <a:defRPr kumimoji="0" sz="1100" i="0" u="none" strike="noStrike" kern="0" cap="none" spc="0" normalizeH="0" baseline="0">
                  <a:ln>
                    <a:noFill/>
                  </a:ln>
                  <a:solidFill>
                    <a:srgbClr val="FFFFFF"/>
                  </a:solidFill>
                  <a:effectLst/>
                  <a:uLnTx/>
                  <a:uFillTx/>
                </a:defRPr>
              </a:lvl1pPr>
            </a:lstStyle>
            <a:p>
              <a:r>
                <a:rPr lang="en-US" dirty="0"/>
                <a:t>VM</a:t>
              </a:r>
            </a:p>
          </p:txBody>
        </p:sp>
        <p:sp>
          <p:nvSpPr>
            <p:cNvPr id="153" name="TextBox 152"/>
            <p:cNvSpPr txBox="1"/>
            <p:nvPr/>
          </p:nvSpPr>
          <p:spPr>
            <a:xfrm>
              <a:off x="7305797" y="2057246"/>
              <a:ext cx="1081749" cy="640080"/>
            </a:xfrm>
            <a:prstGeom prst="rect">
              <a:avLst/>
            </a:prstGeom>
            <a:noFill/>
            <a:ln w="19050">
              <a:solidFill>
                <a:schemeClr val="accent1"/>
              </a:solidFill>
              <a:miter lim="800000"/>
            </a:ln>
          </p:spPr>
          <p:txBody>
            <a:bodyPr wrap="square" lIns="46630" tIns="46630" rIns="46630" bIns="46630" rtlCol="0" anchor="ctr">
              <a:noAutofit/>
            </a:bodyPr>
            <a:lstStyle/>
            <a:p>
              <a:pPr marL="0" marR="0" lvl="0" indent="0" algn="ctr" defTabSz="932597" eaLnBrk="1" fontAlgn="auto" latinLnBrk="0" hangingPunct="1">
                <a:lnSpc>
                  <a:spcPct val="90000"/>
                </a:lnSpc>
                <a:spcBef>
                  <a:spcPts val="0"/>
                </a:spcBef>
                <a:spcAft>
                  <a:spcPts val="612"/>
                </a:spcAft>
                <a:buClrTx/>
                <a:buSzTx/>
                <a:buFontTx/>
                <a:buNone/>
                <a:tabLst/>
                <a:defRPr/>
              </a:pPr>
              <a:endParaRPr kumimoji="0" lang="en-US" sz="1000" i="0" u="none" strike="noStrike" kern="0" cap="none" spc="0" normalizeH="0" baseline="0" noProof="0" dirty="0">
                <a:ln>
                  <a:noFill/>
                </a:ln>
                <a:solidFill>
                  <a:srgbClr val="FFFFFF"/>
                </a:solidFill>
                <a:effectLst/>
                <a:uLnTx/>
                <a:uFillTx/>
              </a:endParaRPr>
            </a:p>
          </p:txBody>
        </p:sp>
        <p:sp>
          <p:nvSpPr>
            <p:cNvPr id="154" name="TextBox 153"/>
            <p:cNvSpPr txBox="1"/>
            <p:nvPr/>
          </p:nvSpPr>
          <p:spPr>
            <a:xfrm>
              <a:off x="7305797" y="2703541"/>
              <a:ext cx="1081749" cy="640080"/>
            </a:xfrm>
            <a:prstGeom prst="rect">
              <a:avLst/>
            </a:prstGeom>
            <a:noFill/>
            <a:ln w="19050">
              <a:solidFill>
                <a:schemeClr val="accent1"/>
              </a:solidFill>
              <a:miter lim="800000"/>
            </a:ln>
          </p:spPr>
          <p:txBody>
            <a:bodyPr wrap="square" lIns="46630" tIns="46630" rIns="46630" bIns="46630" rtlCol="0" anchor="ctr">
              <a:noAutofit/>
            </a:bodyPr>
            <a:lstStyle/>
            <a:p>
              <a:pPr marL="0" marR="0" lvl="0" indent="0" algn="ctr" defTabSz="932597" eaLnBrk="1" fontAlgn="auto" latinLnBrk="0" hangingPunct="1">
                <a:lnSpc>
                  <a:spcPct val="90000"/>
                </a:lnSpc>
                <a:spcBef>
                  <a:spcPts val="0"/>
                </a:spcBef>
                <a:spcAft>
                  <a:spcPts val="612"/>
                </a:spcAft>
                <a:buClrTx/>
                <a:buSzTx/>
                <a:buFontTx/>
                <a:buNone/>
                <a:tabLst/>
                <a:defRPr/>
              </a:pPr>
              <a:endParaRPr kumimoji="0" lang="en-US" sz="1000" i="0" u="none" strike="noStrike" kern="0" cap="none" spc="0" normalizeH="0" baseline="0" noProof="0" dirty="0">
                <a:ln>
                  <a:noFill/>
                </a:ln>
                <a:solidFill>
                  <a:srgbClr val="FFFFFF"/>
                </a:solidFill>
                <a:effectLst/>
                <a:uLnTx/>
                <a:uFillTx/>
              </a:endParaRPr>
            </a:p>
          </p:txBody>
        </p:sp>
        <p:grpSp>
          <p:nvGrpSpPr>
            <p:cNvPr id="155" name="Group 154"/>
            <p:cNvGrpSpPr/>
            <p:nvPr/>
          </p:nvGrpSpPr>
          <p:grpSpPr>
            <a:xfrm>
              <a:off x="7665971" y="2158457"/>
              <a:ext cx="407330" cy="452365"/>
              <a:chOff x="7434263" y="-2105025"/>
              <a:chExt cx="947737" cy="1052512"/>
            </a:xfrm>
            <a:solidFill>
              <a:srgbClr val="505050"/>
            </a:solidFill>
          </p:grpSpPr>
          <p:sp>
            <p:nvSpPr>
              <p:cNvPr id="189" name="Freeform 5"/>
              <p:cNvSpPr>
                <a:spLocks/>
              </p:cNvSpPr>
              <p:nvPr/>
            </p:nvSpPr>
            <p:spPr bwMode="auto">
              <a:xfrm>
                <a:off x="7434263" y="-1779588"/>
                <a:ext cx="423862" cy="727075"/>
              </a:xfrm>
              <a:custGeom>
                <a:avLst/>
                <a:gdLst>
                  <a:gd name="T0" fmla="*/ 267 w 267"/>
                  <a:gd name="T1" fmla="*/ 153 h 458"/>
                  <a:gd name="T2" fmla="*/ 267 w 267"/>
                  <a:gd name="T3" fmla="*/ 458 h 458"/>
                  <a:gd name="T4" fmla="*/ 0 w 267"/>
                  <a:gd name="T5" fmla="*/ 305 h 458"/>
                  <a:gd name="T6" fmla="*/ 2 w 267"/>
                  <a:gd name="T7" fmla="*/ 0 h 458"/>
                  <a:gd name="T8" fmla="*/ 267 w 267"/>
                  <a:gd name="T9" fmla="*/ 153 h 458"/>
                </a:gdLst>
                <a:ahLst/>
                <a:cxnLst>
                  <a:cxn ang="0">
                    <a:pos x="T0" y="T1"/>
                  </a:cxn>
                  <a:cxn ang="0">
                    <a:pos x="T2" y="T3"/>
                  </a:cxn>
                  <a:cxn ang="0">
                    <a:pos x="T4" y="T5"/>
                  </a:cxn>
                  <a:cxn ang="0">
                    <a:pos x="T6" y="T7"/>
                  </a:cxn>
                  <a:cxn ang="0">
                    <a:pos x="T8" y="T9"/>
                  </a:cxn>
                </a:cxnLst>
                <a:rect l="0" t="0" r="r" b="b"/>
                <a:pathLst>
                  <a:path w="267" h="458">
                    <a:moveTo>
                      <a:pt x="267" y="153"/>
                    </a:moveTo>
                    <a:lnTo>
                      <a:pt x="267" y="458"/>
                    </a:lnTo>
                    <a:lnTo>
                      <a:pt x="0" y="305"/>
                    </a:lnTo>
                    <a:lnTo>
                      <a:pt x="2" y="0"/>
                    </a:lnTo>
                    <a:lnTo>
                      <a:pt x="267" y="15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p>
                <a:pPr marL="0" marR="0" lvl="0" indent="0" defTabSz="932597" eaLnBrk="1" fontAlgn="auto" latinLnBrk="0" hangingPunct="1">
                  <a:lnSpc>
                    <a:spcPct val="100000"/>
                  </a:lnSpc>
                  <a:spcBef>
                    <a:spcPts val="0"/>
                  </a:spcBef>
                  <a:spcAft>
                    <a:spcPts val="0"/>
                  </a:spcAft>
                  <a:buClrTx/>
                  <a:buSzTx/>
                  <a:buFontTx/>
                  <a:buNone/>
                  <a:tabLst/>
                  <a:defRPr/>
                </a:pPr>
                <a:endParaRPr kumimoji="0" lang="en-US" sz="1428" b="0" i="0" u="none" strike="noStrike" kern="0" cap="none" spc="0" normalizeH="0" baseline="0" noProof="0">
                  <a:ln>
                    <a:noFill/>
                  </a:ln>
                  <a:solidFill>
                    <a:srgbClr val="FFFFFF"/>
                  </a:solidFill>
                  <a:effectLst/>
                  <a:uLnTx/>
                  <a:uFillTx/>
                </a:endParaRPr>
              </a:p>
            </p:txBody>
          </p:sp>
          <p:sp>
            <p:nvSpPr>
              <p:cNvPr id="190" name="Freeform 6"/>
              <p:cNvSpPr>
                <a:spLocks/>
              </p:cNvSpPr>
              <p:nvPr/>
            </p:nvSpPr>
            <p:spPr bwMode="auto">
              <a:xfrm>
                <a:off x="7961313" y="-1779588"/>
                <a:ext cx="420687" cy="727075"/>
              </a:xfrm>
              <a:custGeom>
                <a:avLst/>
                <a:gdLst>
                  <a:gd name="T0" fmla="*/ 0 w 265"/>
                  <a:gd name="T1" fmla="*/ 153 h 458"/>
                  <a:gd name="T2" fmla="*/ 0 w 265"/>
                  <a:gd name="T3" fmla="*/ 458 h 458"/>
                  <a:gd name="T4" fmla="*/ 265 w 265"/>
                  <a:gd name="T5" fmla="*/ 305 h 458"/>
                  <a:gd name="T6" fmla="*/ 265 w 265"/>
                  <a:gd name="T7" fmla="*/ 0 h 458"/>
                  <a:gd name="T8" fmla="*/ 0 w 265"/>
                  <a:gd name="T9" fmla="*/ 153 h 458"/>
                </a:gdLst>
                <a:ahLst/>
                <a:cxnLst>
                  <a:cxn ang="0">
                    <a:pos x="T0" y="T1"/>
                  </a:cxn>
                  <a:cxn ang="0">
                    <a:pos x="T2" y="T3"/>
                  </a:cxn>
                  <a:cxn ang="0">
                    <a:pos x="T4" y="T5"/>
                  </a:cxn>
                  <a:cxn ang="0">
                    <a:pos x="T6" y="T7"/>
                  </a:cxn>
                  <a:cxn ang="0">
                    <a:pos x="T8" y="T9"/>
                  </a:cxn>
                </a:cxnLst>
                <a:rect l="0" t="0" r="r" b="b"/>
                <a:pathLst>
                  <a:path w="265" h="458">
                    <a:moveTo>
                      <a:pt x="0" y="153"/>
                    </a:moveTo>
                    <a:lnTo>
                      <a:pt x="0" y="458"/>
                    </a:lnTo>
                    <a:lnTo>
                      <a:pt x="265" y="305"/>
                    </a:lnTo>
                    <a:lnTo>
                      <a:pt x="265" y="0"/>
                    </a:lnTo>
                    <a:lnTo>
                      <a:pt x="0" y="15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p>
                <a:pPr marL="0" marR="0" lvl="0" indent="0" defTabSz="932597" eaLnBrk="1" fontAlgn="auto" latinLnBrk="0" hangingPunct="1">
                  <a:lnSpc>
                    <a:spcPct val="100000"/>
                  </a:lnSpc>
                  <a:spcBef>
                    <a:spcPts val="0"/>
                  </a:spcBef>
                  <a:spcAft>
                    <a:spcPts val="0"/>
                  </a:spcAft>
                  <a:buClrTx/>
                  <a:buSzTx/>
                  <a:buFontTx/>
                  <a:buNone/>
                  <a:tabLst/>
                  <a:defRPr/>
                </a:pPr>
                <a:endParaRPr kumimoji="0" lang="en-US" sz="1428" b="0" i="0" u="none" strike="noStrike" kern="0" cap="none" spc="0" normalizeH="0" baseline="0" noProof="0">
                  <a:ln>
                    <a:noFill/>
                  </a:ln>
                  <a:solidFill>
                    <a:srgbClr val="FFFFFF"/>
                  </a:solidFill>
                  <a:effectLst/>
                  <a:uLnTx/>
                  <a:uFillTx/>
                </a:endParaRPr>
              </a:p>
            </p:txBody>
          </p:sp>
          <p:sp>
            <p:nvSpPr>
              <p:cNvPr id="191" name="Freeform 7"/>
              <p:cNvSpPr>
                <a:spLocks/>
              </p:cNvSpPr>
              <p:nvPr/>
            </p:nvSpPr>
            <p:spPr bwMode="auto">
              <a:xfrm>
                <a:off x="7489825" y="-2105025"/>
                <a:ext cx="838200" cy="476250"/>
              </a:xfrm>
              <a:custGeom>
                <a:avLst/>
                <a:gdLst>
                  <a:gd name="T0" fmla="*/ 266 w 528"/>
                  <a:gd name="T1" fmla="*/ 300 h 300"/>
                  <a:gd name="T2" fmla="*/ 0 w 528"/>
                  <a:gd name="T3" fmla="*/ 148 h 300"/>
                  <a:gd name="T4" fmla="*/ 263 w 528"/>
                  <a:gd name="T5" fmla="*/ 0 h 300"/>
                  <a:gd name="T6" fmla="*/ 528 w 528"/>
                  <a:gd name="T7" fmla="*/ 148 h 300"/>
                  <a:gd name="T8" fmla="*/ 266 w 528"/>
                  <a:gd name="T9" fmla="*/ 300 h 300"/>
                </a:gdLst>
                <a:ahLst/>
                <a:cxnLst>
                  <a:cxn ang="0">
                    <a:pos x="T0" y="T1"/>
                  </a:cxn>
                  <a:cxn ang="0">
                    <a:pos x="T2" y="T3"/>
                  </a:cxn>
                  <a:cxn ang="0">
                    <a:pos x="T4" y="T5"/>
                  </a:cxn>
                  <a:cxn ang="0">
                    <a:pos x="T6" y="T7"/>
                  </a:cxn>
                  <a:cxn ang="0">
                    <a:pos x="T8" y="T9"/>
                  </a:cxn>
                </a:cxnLst>
                <a:rect l="0" t="0" r="r" b="b"/>
                <a:pathLst>
                  <a:path w="528" h="300">
                    <a:moveTo>
                      <a:pt x="266" y="300"/>
                    </a:moveTo>
                    <a:lnTo>
                      <a:pt x="0" y="148"/>
                    </a:lnTo>
                    <a:lnTo>
                      <a:pt x="263" y="0"/>
                    </a:lnTo>
                    <a:lnTo>
                      <a:pt x="528" y="148"/>
                    </a:lnTo>
                    <a:lnTo>
                      <a:pt x="266" y="30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p>
                <a:pPr marL="0" marR="0" lvl="0" indent="0" defTabSz="932597" eaLnBrk="1" fontAlgn="auto" latinLnBrk="0" hangingPunct="1">
                  <a:lnSpc>
                    <a:spcPct val="100000"/>
                  </a:lnSpc>
                  <a:spcBef>
                    <a:spcPts val="0"/>
                  </a:spcBef>
                  <a:spcAft>
                    <a:spcPts val="0"/>
                  </a:spcAft>
                  <a:buClrTx/>
                  <a:buSzTx/>
                  <a:buFontTx/>
                  <a:buNone/>
                  <a:tabLst/>
                  <a:defRPr/>
                </a:pPr>
                <a:endParaRPr kumimoji="0" lang="en-US" sz="1428" b="0" i="0" u="none" strike="noStrike" kern="0" cap="none" spc="0" normalizeH="0" baseline="0" noProof="0">
                  <a:ln>
                    <a:noFill/>
                  </a:ln>
                  <a:solidFill>
                    <a:srgbClr val="FFFFFF"/>
                  </a:solidFill>
                  <a:effectLst/>
                  <a:uLnTx/>
                  <a:uFillTx/>
                </a:endParaRPr>
              </a:p>
            </p:txBody>
          </p:sp>
        </p:grpSp>
        <p:grpSp>
          <p:nvGrpSpPr>
            <p:cNvPr id="156" name="Group 155"/>
            <p:cNvGrpSpPr/>
            <p:nvPr/>
          </p:nvGrpSpPr>
          <p:grpSpPr>
            <a:xfrm>
              <a:off x="7614267" y="2822013"/>
              <a:ext cx="483727" cy="381132"/>
              <a:chOff x="4962525" y="2536825"/>
              <a:chExt cx="2260600" cy="1781175"/>
            </a:xfrm>
            <a:solidFill>
              <a:srgbClr val="505050"/>
            </a:solidFill>
          </p:grpSpPr>
          <p:sp>
            <p:nvSpPr>
              <p:cNvPr id="187" name="Freeform 11"/>
              <p:cNvSpPr>
                <a:spLocks noEditPoints="1"/>
              </p:cNvSpPr>
              <p:nvPr/>
            </p:nvSpPr>
            <p:spPr bwMode="auto">
              <a:xfrm>
                <a:off x="4962525" y="2536825"/>
                <a:ext cx="2260600" cy="1781175"/>
              </a:xfrm>
              <a:custGeom>
                <a:avLst/>
                <a:gdLst>
                  <a:gd name="T0" fmla="*/ 130 w 600"/>
                  <a:gd name="T1" fmla="*/ 461 h 472"/>
                  <a:gd name="T2" fmla="*/ 470 w 600"/>
                  <a:gd name="T3" fmla="*/ 461 h 472"/>
                  <a:gd name="T4" fmla="*/ 470 w 600"/>
                  <a:gd name="T5" fmla="*/ 472 h 472"/>
                  <a:gd name="T6" fmla="*/ 130 w 600"/>
                  <a:gd name="T7" fmla="*/ 472 h 472"/>
                  <a:gd name="T8" fmla="*/ 130 w 600"/>
                  <a:gd name="T9" fmla="*/ 461 h 472"/>
                  <a:gd name="T10" fmla="*/ 32 w 600"/>
                  <a:gd name="T11" fmla="*/ 35 h 472"/>
                  <a:gd name="T12" fmla="*/ 32 w 600"/>
                  <a:gd name="T13" fmla="*/ 345 h 472"/>
                  <a:gd name="T14" fmla="*/ 232 w 600"/>
                  <a:gd name="T15" fmla="*/ 345 h 472"/>
                  <a:gd name="T16" fmla="*/ 365 w 600"/>
                  <a:gd name="T17" fmla="*/ 345 h 472"/>
                  <a:gd name="T18" fmla="*/ 572 w 600"/>
                  <a:gd name="T19" fmla="*/ 345 h 472"/>
                  <a:gd name="T20" fmla="*/ 572 w 600"/>
                  <a:gd name="T21" fmla="*/ 35 h 472"/>
                  <a:gd name="T22" fmla="*/ 32 w 600"/>
                  <a:gd name="T23" fmla="*/ 35 h 472"/>
                  <a:gd name="T24" fmla="*/ 300 w 600"/>
                  <a:gd name="T25" fmla="*/ 8 h 472"/>
                  <a:gd name="T26" fmla="*/ 292 w 600"/>
                  <a:gd name="T27" fmla="*/ 16 h 472"/>
                  <a:gd name="T28" fmla="*/ 300 w 600"/>
                  <a:gd name="T29" fmla="*/ 24 h 472"/>
                  <a:gd name="T30" fmla="*/ 309 w 600"/>
                  <a:gd name="T31" fmla="*/ 16 h 472"/>
                  <a:gd name="T32" fmla="*/ 300 w 600"/>
                  <a:gd name="T33" fmla="*/ 8 h 472"/>
                  <a:gd name="T34" fmla="*/ 32 w 600"/>
                  <a:gd name="T35" fmla="*/ 0 h 472"/>
                  <a:gd name="T36" fmla="*/ 565 w 600"/>
                  <a:gd name="T37" fmla="*/ 0 h 472"/>
                  <a:gd name="T38" fmla="*/ 600 w 600"/>
                  <a:gd name="T39" fmla="*/ 35 h 472"/>
                  <a:gd name="T40" fmla="*/ 600 w 600"/>
                  <a:gd name="T41" fmla="*/ 344 h 472"/>
                  <a:gd name="T42" fmla="*/ 565 w 600"/>
                  <a:gd name="T43" fmla="*/ 383 h 472"/>
                  <a:gd name="T44" fmla="*/ 389 w 600"/>
                  <a:gd name="T45" fmla="*/ 383 h 472"/>
                  <a:gd name="T46" fmla="*/ 365 w 600"/>
                  <a:gd name="T47" fmla="*/ 383 h 472"/>
                  <a:gd name="T48" fmla="*/ 365 w 600"/>
                  <a:gd name="T49" fmla="*/ 406 h 472"/>
                  <a:gd name="T50" fmla="*/ 365 w 600"/>
                  <a:gd name="T51" fmla="*/ 422 h 472"/>
                  <a:gd name="T52" fmla="*/ 442 w 600"/>
                  <a:gd name="T53" fmla="*/ 422 h 472"/>
                  <a:gd name="T54" fmla="*/ 470 w 600"/>
                  <a:gd name="T55" fmla="*/ 461 h 472"/>
                  <a:gd name="T56" fmla="*/ 130 w 600"/>
                  <a:gd name="T57" fmla="*/ 461 h 472"/>
                  <a:gd name="T58" fmla="*/ 158 w 600"/>
                  <a:gd name="T59" fmla="*/ 422 h 472"/>
                  <a:gd name="T60" fmla="*/ 232 w 600"/>
                  <a:gd name="T61" fmla="*/ 422 h 472"/>
                  <a:gd name="T62" fmla="*/ 232 w 600"/>
                  <a:gd name="T63" fmla="*/ 406 h 472"/>
                  <a:gd name="T64" fmla="*/ 232 w 600"/>
                  <a:gd name="T65" fmla="*/ 383 h 472"/>
                  <a:gd name="T66" fmla="*/ 205 w 600"/>
                  <a:gd name="T67" fmla="*/ 383 h 472"/>
                  <a:gd name="T68" fmla="*/ 32 w 600"/>
                  <a:gd name="T69" fmla="*/ 383 h 472"/>
                  <a:gd name="T70" fmla="*/ 0 w 600"/>
                  <a:gd name="T71" fmla="*/ 344 h 472"/>
                  <a:gd name="T72" fmla="*/ 0 w 600"/>
                  <a:gd name="T73" fmla="*/ 35 h 472"/>
                  <a:gd name="T74" fmla="*/ 32 w 600"/>
                  <a:gd name="T75" fmla="*/ 0 h 4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600" h="472">
                    <a:moveTo>
                      <a:pt x="130" y="461"/>
                    </a:moveTo>
                    <a:cubicBezTo>
                      <a:pt x="470" y="461"/>
                      <a:pt x="470" y="461"/>
                      <a:pt x="470" y="461"/>
                    </a:cubicBezTo>
                    <a:cubicBezTo>
                      <a:pt x="470" y="472"/>
                      <a:pt x="470" y="472"/>
                      <a:pt x="470" y="472"/>
                    </a:cubicBezTo>
                    <a:cubicBezTo>
                      <a:pt x="130" y="472"/>
                      <a:pt x="130" y="472"/>
                      <a:pt x="130" y="472"/>
                    </a:cubicBezTo>
                    <a:cubicBezTo>
                      <a:pt x="130" y="461"/>
                      <a:pt x="130" y="461"/>
                      <a:pt x="130" y="461"/>
                    </a:cubicBezTo>
                    <a:close/>
                    <a:moveTo>
                      <a:pt x="32" y="35"/>
                    </a:moveTo>
                    <a:cubicBezTo>
                      <a:pt x="32" y="345"/>
                      <a:pt x="32" y="345"/>
                      <a:pt x="32" y="345"/>
                    </a:cubicBezTo>
                    <a:cubicBezTo>
                      <a:pt x="232" y="345"/>
                      <a:pt x="232" y="345"/>
                      <a:pt x="232" y="345"/>
                    </a:cubicBezTo>
                    <a:cubicBezTo>
                      <a:pt x="365" y="345"/>
                      <a:pt x="365" y="345"/>
                      <a:pt x="365" y="345"/>
                    </a:cubicBezTo>
                    <a:cubicBezTo>
                      <a:pt x="572" y="345"/>
                      <a:pt x="572" y="345"/>
                      <a:pt x="572" y="345"/>
                    </a:cubicBezTo>
                    <a:cubicBezTo>
                      <a:pt x="572" y="35"/>
                      <a:pt x="572" y="35"/>
                      <a:pt x="572" y="35"/>
                    </a:cubicBezTo>
                    <a:cubicBezTo>
                      <a:pt x="32" y="35"/>
                      <a:pt x="32" y="35"/>
                      <a:pt x="32" y="35"/>
                    </a:cubicBezTo>
                    <a:close/>
                    <a:moveTo>
                      <a:pt x="300" y="8"/>
                    </a:moveTo>
                    <a:cubicBezTo>
                      <a:pt x="295" y="8"/>
                      <a:pt x="292" y="12"/>
                      <a:pt x="292" y="16"/>
                    </a:cubicBezTo>
                    <a:cubicBezTo>
                      <a:pt x="292" y="20"/>
                      <a:pt x="295" y="24"/>
                      <a:pt x="300" y="24"/>
                    </a:cubicBezTo>
                    <a:cubicBezTo>
                      <a:pt x="305" y="24"/>
                      <a:pt x="309" y="20"/>
                      <a:pt x="309" y="16"/>
                    </a:cubicBezTo>
                    <a:cubicBezTo>
                      <a:pt x="309" y="12"/>
                      <a:pt x="305" y="8"/>
                      <a:pt x="300" y="8"/>
                    </a:cubicBezTo>
                    <a:close/>
                    <a:moveTo>
                      <a:pt x="32" y="0"/>
                    </a:moveTo>
                    <a:cubicBezTo>
                      <a:pt x="565" y="0"/>
                      <a:pt x="565" y="0"/>
                      <a:pt x="565" y="0"/>
                    </a:cubicBezTo>
                    <a:cubicBezTo>
                      <a:pt x="586" y="0"/>
                      <a:pt x="600" y="16"/>
                      <a:pt x="600" y="35"/>
                    </a:cubicBezTo>
                    <a:cubicBezTo>
                      <a:pt x="600" y="344"/>
                      <a:pt x="600" y="344"/>
                      <a:pt x="600" y="344"/>
                    </a:cubicBezTo>
                    <a:cubicBezTo>
                      <a:pt x="600" y="364"/>
                      <a:pt x="586" y="383"/>
                      <a:pt x="565" y="383"/>
                    </a:cubicBezTo>
                    <a:cubicBezTo>
                      <a:pt x="498" y="383"/>
                      <a:pt x="440" y="383"/>
                      <a:pt x="389" y="383"/>
                    </a:cubicBezTo>
                    <a:cubicBezTo>
                      <a:pt x="365" y="383"/>
                      <a:pt x="365" y="383"/>
                      <a:pt x="365" y="383"/>
                    </a:cubicBezTo>
                    <a:cubicBezTo>
                      <a:pt x="365" y="406"/>
                      <a:pt x="365" y="406"/>
                      <a:pt x="365" y="406"/>
                    </a:cubicBezTo>
                    <a:cubicBezTo>
                      <a:pt x="365" y="422"/>
                      <a:pt x="365" y="422"/>
                      <a:pt x="365" y="422"/>
                    </a:cubicBezTo>
                    <a:cubicBezTo>
                      <a:pt x="442" y="422"/>
                      <a:pt x="442" y="422"/>
                      <a:pt x="442" y="422"/>
                    </a:cubicBezTo>
                    <a:cubicBezTo>
                      <a:pt x="470" y="461"/>
                      <a:pt x="470" y="461"/>
                      <a:pt x="470" y="461"/>
                    </a:cubicBezTo>
                    <a:cubicBezTo>
                      <a:pt x="130" y="461"/>
                      <a:pt x="130" y="461"/>
                      <a:pt x="130" y="461"/>
                    </a:cubicBezTo>
                    <a:cubicBezTo>
                      <a:pt x="158" y="422"/>
                      <a:pt x="158" y="422"/>
                      <a:pt x="158" y="422"/>
                    </a:cubicBezTo>
                    <a:cubicBezTo>
                      <a:pt x="232" y="422"/>
                      <a:pt x="232" y="422"/>
                      <a:pt x="232" y="422"/>
                    </a:cubicBezTo>
                    <a:cubicBezTo>
                      <a:pt x="232" y="406"/>
                      <a:pt x="232" y="406"/>
                      <a:pt x="232" y="406"/>
                    </a:cubicBezTo>
                    <a:cubicBezTo>
                      <a:pt x="232" y="383"/>
                      <a:pt x="232" y="383"/>
                      <a:pt x="232" y="383"/>
                    </a:cubicBezTo>
                    <a:cubicBezTo>
                      <a:pt x="205" y="383"/>
                      <a:pt x="205" y="383"/>
                      <a:pt x="205" y="383"/>
                    </a:cubicBezTo>
                    <a:cubicBezTo>
                      <a:pt x="32" y="383"/>
                      <a:pt x="32" y="383"/>
                      <a:pt x="32" y="383"/>
                    </a:cubicBezTo>
                    <a:cubicBezTo>
                      <a:pt x="14" y="383"/>
                      <a:pt x="0" y="364"/>
                      <a:pt x="0" y="344"/>
                    </a:cubicBezTo>
                    <a:cubicBezTo>
                      <a:pt x="0" y="35"/>
                      <a:pt x="0" y="35"/>
                      <a:pt x="0" y="35"/>
                    </a:cubicBezTo>
                    <a:cubicBezTo>
                      <a:pt x="0" y="16"/>
                      <a:pt x="14" y="0"/>
                      <a:pt x="32" y="0"/>
                    </a:cubicBezTo>
                    <a:close/>
                  </a:path>
                </a:pathLst>
              </a:custGeom>
              <a:grpFill/>
              <a:ln>
                <a:noFill/>
              </a:ln>
            </p:spPr>
            <p:txBody>
              <a:bodyPr vert="horz" wrap="square" lIns="93260" tIns="46630" rIns="93260" bIns="46630" numCol="1" anchor="t" anchorCtr="0" compatLnSpc="1">
                <a:prstTxWarp prst="textNoShape">
                  <a:avLst/>
                </a:prstTxWarp>
              </a:bodyPr>
              <a:lstStyle/>
              <a:p>
                <a:pPr marL="0" marR="0" lvl="0" indent="0" defTabSz="932597" eaLnBrk="1" fontAlgn="auto" latinLnBrk="0" hangingPunct="1">
                  <a:lnSpc>
                    <a:spcPct val="100000"/>
                  </a:lnSpc>
                  <a:spcBef>
                    <a:spcPts val="0"/>
                  </a:spcBef>
                  <a:spcAft>
                    <a:spcPts val="0"/>
                  </a:spcAft>
                  <a:buClrTx/>
                  <a:buSzTx/>
                  <a:buFontTx/>
                  <a:buNone/>
                  <a:tabLst/>
                  <a:defRPr/>
                </a:pPr>
                <a:endParaRPr kumimoji="0" lang="en-US" sz="1428" b="0" i="0" u="none" strike="noStrike" kern="0" cap="none" spc="0" normalizeH="0" baseline="0" noProof="0">
                  <a:ln>
                    <a:noFill/>
                  </a:ln>
                  <a:solidFill>
                    <a:srgbClr val="FFFFFF"/>
                  </a:solidFill>
                  <a:effectLst/>
                  <a:uLnTx/>
                  <a:uFillTx/>
                </a:endParaRPr>
              </a:p>
            </p:txBody>
          </p:sp>
          <p:sp>
            <p:nvSpPr>
              <p:cNvPr id="188" name="Freeform 12"/>
              <p:cNvSpPr>
                <a:spLocks/>
              </p:cNvSpPr>
              <p:nvPr/>
            </p:nvSpPr>
            <p:spPr bwMode="auto">
              <a:xfrm>
                <a:off x="5918200" y="2868613"/>
                <a:ext cx="396875" cy="766763"/>
              </a:xfrm>
              <a:custGeom>
                <a:avLst/>
                <a:gdLst>
                  <a:gd name="T0" fmla="*/ 0 w 250"/>
                  <a:gd name="T1" fmla="*/ 0 h 483"/>
                  <a:gd name="T2" fmla="*/ 250 w 250"/>
                  <a:gd name="T3" fmla="*/ 269 h 483"/>
                  <a:gd name="T4" fmla="*/ 152 w 250"/>
                  <a:gd name="T5" fmla="*/ 295 h 483"/>
                  <a:gd name="T6" fmla="*/ 221 w 250"/>
                  <a:gd name="T7" fmla="*/ 459 h 483"/>
                  <a:gd name="T8" fmla="*/ 162 w 250"/>
                  <a:gd name="T9" fmla="*/ 483 h 483"/>
                  <a:gd name="T10" fmla="*/ 93 w 250"/>
                  <a:gd name="T11" fmla="*/ 316 h 483"/>
                  <a:gd name="T12" fmla="*/ 0 w 250"/>
                  <a:gd name="T13" fmla="*/ 373 h 483"/>
                  <a:gd name="T14" fmla="*/ 0 w 250"/>
                  <a:gd name="T15" fmla="*/ 0 h 483"/>
                  <a:gd name="T16" fmla="*/ 0 w 250"/>
                  <a:gd name="T17" fmla="*/ 0 h 4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50" h="483">
                    <a:moveTo>
                      <a:pt x="0" y="0"/>
                    </a:moveTo>
                    <a:lnTo>
                      <a:pt x="250" y="269"/>
                    </a:lnTo>
                    <a:lnTo>
                      <a:pt x="152" y="295"/>
                    </a:lnTo>
                    <a:lnTo>
                      <a:pt x="221" y="459"/>
                    </a:lnTo>
                    <a:lnTo>
                      <a:pt x="162" y="483"/>
                    </a:lnTo>
                    <a:lnTo>
                      <a:pt x="93" y="316"/>
                    </a:lnTo>
                    <a:lnTo>
                      <a:pt x="0" y="373"/>
                    </a:lnTo>
                    <a:lnTo>
                      <a:pt x="0" y="0"/>
                    </a:lnTo>
                    <a:lnTo>
                      <a:pt x="0" y="0"/>
                    </a:lnTo>
                    <a:close/>
                  </a:path>
                </a:pathLst>
              </a:custGeom>
              <a:grpFill/>
              <a:ln>
                <a:noFill/>
              </a:ln>
            </p:spPr>
            <p:txBody>
              <a:bodyPr vert="horz" wrap="square" lIns="93260" tIns="46630" rIns="93260" bIns="46630" numCol="1" anchor="t" anchorCtr="0" compatLnSpc="1">
                <a:prstTxWarp prst="textNoShape">
                  <a:avLst/>
                </a:prstTxWarp>
              </a:bodyPr>
              <a:lstStyle/>
              <a:p>
                <a:pPr marL="0" marR="0" lvl="0" indent="0" defTabSz="932597" eaLnBrk="1" fontAlgn="auto" latinLnBrk="0" hangingPunct="1">
                  <a:lnSpc>
                    <a:spcPct val="100000"/>
                  </a:lnSpc>
                  <a:spcBef>
                    <a:spcPts val="0"/>
                  </a:spcBef>
                  <a:spcAft>
                    <a:spcPts val="0"/>
                  </a:spcAft>
                  <a:buClrTx/>
                  <a:buSzTx/>
                  <a:buFontTx/>
                  <a:buNone/>
                  <a:tabLst/>
                  <a:defRPr/>
                </a:pPr>
                <a:endParaRPr kumimoji="0" lang="en-US" sz="1428" b="0" i="0" u="none" strike="noStrike" kern="0" cap="none" spc="0" normalizeH="0" baseline="0" noProof="0">
                  <a:ln>
                    <a:noFill/>
                  </a:ln>
                  <a:solidFill>
                    <a:srgbClr val="FFFFFF"/>
                  </a:solidFill>
                  <a:effectLst/>
                  <a:uLnTx/>
                  <a:uFillTx/>
                </a:endParaRPr>
              </a:p>
            </p:txBody>
          </p:sp>
        </p:grpSp>
        <p:sp>
          <p:nvSpPr>
            <p:cNvPr id="157" name="TextBox 156"/>
            <p:cNvSpPr txBox="1"/>
            <p:nvPr/>
          </p:nvSpPr>
          <p:spPr>
            <a:xfrm>
              <a:off x="8484506" y="1668462"/>
              <a:ext cx="1081749" cy="380887"/>
            </a:xfrm>
            <a:prstGeom prst="rect">
              <a:avLst/>
            </a:prstGeom>
            <a:solidFill>
              <a:srgbClr val="009E49"/>
            </a:solidFill>
            <a:ln w="19050">
              <a:solidFill>
                <a:schemeClr val="accent1"/>
              </a:solidFill>
              <a:miter lim="800000"/>
            </a:ln>
          </p:spPr>
          <p:txBody>
            <a:bodyPr wrap="square" lIns="46630" tIns="46630" rIns="46630" bIns="46630" rtlCol="0" anchor="ctr">
              <a:noAutofit/>
            </a:bodyPr>
            <a:lstStyle>
              <a:defPPr>
                <a:defRPr lang="en-US"/>
              </a:defPPr>
              <a:lvl1pPr marR="0" lvl="0" indent="0" algn="ctr" defTabSz="932597" fontAlgn="auto">
                <a:lnSpc>
                  <a:spcPct val="90000"/>
                </a:lnSpc>
                <a:spcBef>
                  <a:spcPts val="0"/>
                </a:spcBef>
                <a:spcAft>
                  <a:spcPts val="612"/>
                </a:spcAft>
                <a:buClrTx/>
                <a:buSzTx/>
                <a:buFontTx/>
                <a:buNone/>
                <a:tabLst/>
                <a:defRPr kumimoji="0" sz="1100" i="0" u="none" strike="noStrike" kern="0" cap="none" spc="0" normalizeH="0" baseline="0">
                  <a:ln>
                    <a:noFill/>
                  </a:ln>
                  <a:solidFill>
                    <a:srgbClr val="FFFFFF"/>
                  </a:solidFill>
                  <a:effectLst/>
                  <a:uLnTx/>
                  <a:uFillTx/>
                </a:defRPr>
              </a:lvl1pPr>
            </a:lstStyle>
            <a:p>
              <a:r>
                <a:rPr lang="en-US" dirty="0"/>
                <a:t>VM</a:t>
              </a:r>
            </a:p>
          </p:txBody>
        </p:sp>
        <p:sp>
          <p:nvSpPr>
            <p:cNvPr id="158" name="TextBox 157"/>
            <p:cNvSpPr txBox="1"/>
            <p:nvPr/>
          </p:nvSpPr>
          <p:spPr>
            <a:xfrm>
              <a:off x="8484506" y="2057246"/>
              <a:ext cx="1081749" cy="640080"/>
            </a:xfrm>
            <a:prstGeom prst="rect">
              <a:avLst/>
            </a:prstGeom>
            <a:noFill/>
            <a:ln w="19050">
              <a:solidFill>
                <a:schemeClr val="accent1"/>
              </a:solidFill>
              <a:miter lim="800000"/>
            </a:ln>
          </p:spPr>
          <p:txBody>
            <a:bodyPr wrap="square" lIns="46630" tIns="46630" rIns="46630" bIns="46630" rtlCol="0" anchor="ctr">
              <a:noAutofit/>
            </a:bodyPr>
            <a:lstStyle/>
            <a:p>
              <a:pPr marL="0" marR="0" lvl="0" indent="0" algn="ctr" defTabSz="932597" eaLnBrk="1" fontAlgn="auto" latinLnBrk="0" hangingPunct="1">
                <a:lnSpc>
                  <a:spcPct val="90000"/>
                </a:lnSpc>
                <a:spcBef>
                  <a:spcPts val="0"/>
                </a:spcBef>
                <a:spcAft>
                  <a:spcPts val="612"/>
                </a:spcAft>
                <a:buClrTx/>
                <a:buSzTx/>
                <a:buFontTx/>
                <a:buNone/>
                <a:tabLst/>
                <a:defRPr/>
              </a:pPr>
              <a:endParaRPr kumimoji="0" lang="en-US" sz="1000" i="0" u="none" strike="noStrike" kern="0" cap="none" spc="0" normalizeH="0" baseline="0" noProof="0" dirty="0">
                <a:ln>
                  <a:noFill/>
                </a:ln>
                <a:solidFill>
                  <a:srgbClr val="FFFFFF"/>
                </a:solidFill>
                <a:effectLst/>
                <a:uLnTx/>
                <a:uFillTx/>
              </a:endParaRPr>
            </a:p>
          </p:txBody>
        </p:sp>
        <p:sp>
          <p:nvSpPr>
            <p:cNvPr id="159" name="TextBox 158"/>
            <p:cNvSpPr txBox="1"/>
            <p:nvPr/>
          </p:nvSpPr>
          <p:spPr>
            <a:xfrm>
              <a:off x="8484506" y="2703541"/>
              <a:ext cx="1081749" cy="640080"/>
            </a:xfrm>
            <a:prstGeom prst="rect">
              <a:avLst/>
            </a:prstGeom>
            <a:noFill/>
            <a:ln w="19050">
              <a:solidFill>
                <a:schemeClr val="accent1"/>
              </a:solidFill>
              <a:miter lim="800000"/>
            </a:ln>
          </p:spPr>
          <p:txBody>
            <a:bodyPr wrap="square" lIns="46630" tIns="46630" rIns="46630" bIns="46630" rtlCol="0" anchor="ctr">
              <a:noAutofit/>
            </a:bodyPr>
            <a:lstStyle/>
            <a:p>
              <a:pPr marL="0" marR="0" lvl="0" indent="0" algn="ctr" defTabSz="932597" eaLnBrk="1" fontAlgn="auto" latinLnBrk="0" hangingPunct="1">
                <a:lnSpc>
                  <a:spcPct val="90000"/>
                </a:lnSpc>
                <a:spcBef>
                  <a:spcPts val="0"/>
                </a:spcBef>
                <a:spcAft>
                  <a:spcPts val="612"/>
                </a:spcAft>
                <a:buClrTx/>
                <a:buSzTx/>
                <a:buFontTx/>
                <a:buNone/>
                <a:tabLst/>
                <a:defRPr/>
              </a:pPr>
              <a:endParaRPr kumimoji="0" lang="en-US" sz="1000" i="0" u="none" strike="noStrike" kern="0" cap="none" spc="0" normalizeH="0" baseline="0" noProof="0" dirty="0">
                <a:ln>
                  <a:noFill/>
                </a:ln>
                <a:solidFill>
                  <a:srgbClr val="FFFFFF"/>
                </a:solidFill>
                <a:effectLst/>
                <a:uLnTx/>
                <a:uFillTx/>
              </a:endParaRPr>
            </a:p>
          </p:txBody>
        </p:sp>
        <p:grpSp>
          <p:nvGrpSpPr>
            <p:cNvPr id="160" name="Group 159"/>
            <p:cNvGrpSpPr/>
            <p:nvPr/>
          </p:nvGrpSpPr>
          <p:grpSpPr>
            <a:xfrm>
              <a:off x="8844680" y="2158457"/>
              <a:ext cx="407330" cy="452365"/>
              <a:chOff x="7434263" y="-2105025"/>
              <a:chExt cx="947737" cy="1052512"/>
            </a:xfrm>
            <a:solidFill>
              <a:srgbClr val="505050"/>
            </a:solidFill>
          </p:grpSpPr>
          <p:sp>
            <p:nvSpPr>
              <p:cNvPr id="184" name="Freeform 5"/>
              <p:cNvSpPr>
                <a:spLocks/>
              </p:cNvSpPr>
              <p:nvPr/>
            </p:nvSpPr>
            <p:spPr bwMode="auto">
              <a:xfrm>
                <a:off x="7434263" y="-1779588"/>
                <a:ext cx="423862" cy="727075"/>
              </a:xfrm>
              <a:custGeom>
                <a:avLst/>
                <a:gdLst>
                  <a:gd name="T0" fmla="*/ 267 w 267"/>
                  <a:gd name="T1" fmla="*/ 153 h 458"/>
                  <a:gd name="T2" fmla="*/ 267 w 267"/>
                  <a:gd name="T3" fmla="*/ 458 h 458"/>
                  <a:gd name="T4" fmla="*/ 0 w 267"/>
                  <a:gd name="T5" fmla="*/ 305 h 458"/>
                  <a:gd name="T6" fmla="*/ 2 w 267"/>
                  <a:gd name="T7" fmla="*/ 0 h 458"/>
                  <a:gd name="T8" fmla="*/ 267 w 267"/>
                  <a:gd name="T9" fmla="*/ 153 h 458"/>
                </a:gdLst>
                <a:ahLst/>
                <a:cxnLst>
                  <a:cxn ang="0">
                    <a:pos x="T0" y="T1"/>
                  </a:cxn>
                  <a:cxn ang="0">
                    <a:pos x="T2" y="T3"/>
                  </a:cxn>
                  <a:cxn ang="0">
                    <a:pos x="T4" y="T5"/>
                  </a:cxn>
                  <a:cxn ang="0">
                    <a:pos x="T6" y="T7"/>
                  </a:cxn>
                  <a:cxn ang="0">
                    <a:pos x="T8" y="T9"/>
                  </a:cxn>
                </a:cxnLst>
                <a:rect l="0" t="0" r="r" b="b"/>
                <a:pathLst>
                  <a:path w="267" h="458">
                    <a:moveTo>
                      <a:pt x="267" y="153"/>
                    </a:moveTo>
                    <a:lnTo>
                      <a:pt x="267" y="458"/>
                    </a:lnTo>
                    <a:lnTo>
                      <a:pt x="0" y="305"/>
                    </a:lnTo>
                    <a:lnTo>
                      <a:pt x="2" y="0"/>
                    </a:lnTo>
                    <a:lnTo>
                      <a:pt x="267" y="15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p>
                <a:pPr marL="0" marR="0" lvl="0" indent="0" defTabSz="932597" eaLnBrk="1" fontAlgn="auto" latinLnBrk="0" hangingPunct="1">
                  <a:lnSpc>
                    <a:spcPct val="100000"/>
                  </a:lnSpc>
                  <a:spcBef>
                    <a:spcPts val="0"/>
                  </a:spcBef>
                  <a:spcAft>
                    <a:spcPts val="0"/>
                  </a:spcAft>
                  <a:buClrTx/>
                  <a:buSzTx/>
                  <a:buFontTx/>
                  <a:buNone/>
                  <a:tabLst/>
                  <a:defRPr/>
                </a:pPr>
                <a:endParaRPr kumimoji="0" lang="en-US" sz="1428" b="0" i="0" u="none" strike="noStrike" kern="0" cap="none" spc="0" normalizeH="0" baseline="0" noProof="0">
                  <a:ln>
                    <a:noFill/>
                  </a:ln>
                  <a:solidFill>
                    <a:srgbClr val="FFFFFF"/>
                  </a:solidFill>
                  <a:effectLst/>
                  <a:uLnTx/>
                  <a:uFillTx/>
                </a:endParaRPr>
              </a:p>
            </p:txBody>
          </p:sp>
          <p:sp>
            <p:nvSpPr>
              <p:cNvPr id="185" name="Freeform 6"/>
              <p:cNvSpPr>
                <a:spLocks/>
              </p:cNvSpPr>
              <p:nvPr/>
            </p:nvSpPr>
            <p:spPr bwMode="auto">
              <a:xfrm>
                <a:off x="7961313" y="-1779588"/>
                <a:ext cx="420687" cy="727075"/>
              </a:xfrm>
              <a:custGeom>
                <a:avLst/>
                <a:gdLst>
                  <a:gd name="T0" fmla="*/ 0 w 265"/>
                  <a:gd name="T1" fmla="*/ 153 h 458"/>
                  <a:gd name="T2" fmla="*/ 0 w 265"/>
                  <a:gd name="T3" fmla="*/ 458 h 458"/>
                  <a:gd name="T4" fmla="*/ 265 w 265"/>
                  <a:gd name="T5" fmla="*/ 305 h 458"/>
                  <a:gd name="T6" fmla="*/ 265 w 265"/>
                  <a:gd name="T7" fmla="*/ 0 h 458"/>
                  <a:gd name="T8" fmla="*/ 0 w 265"/>
                  <a:gd name="T9" fmla="*/ 153 h 458"/>
                </a:gdLst>
                <a:ahLst/>
                <a:cxnLst>
                  <a:cxn ang="0">
                    <a:pos x="T0" y="T1"/>
                  </a:cxn>
                  <a:cxn ang="0">
                    <a:pos x="T2" y="T3"/>
                  </a:cxn>
                  <a:cxn ang="0">
                    <a:pos x="T4" y="T5"/>
                  </a:cxn>
                  <a:cxn ang="0">
                    <a:pos x="T6" y="T7"/>
                  </a:cxn>
                  <a:cxn ang="0">
                    <a:pos x="T8" y="T9"/>
                  </a:cxn>
                </a:cxnLst>
                <a:rect l="0" t="0" r="r" b="b"/>
                <a:pathLst>
                  <a:path w="265" h="458">
                    <a:moveTo>
                      <a:pt x="0" y="153"/>
                    </a:moveTo>
                    <a:lnTo>
                      <a:pt x="0" y="458"/>
                    </a:lnTo>
                    <a:lnTo>
                      <a:pt x="265" y="305"/>
                    </a:lnTo>
                    <a:lnTo>
                      <a:pt x="265" y="0"/>
                    </a:lnTo>
                    <a:lnTo>
                      <a:pt x="0" y="15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p>
                <a:pPr marL="0" marR="0" lvl="0" indent="0" defTabSz="932597" eaLnBrk="1" fontAlgn="auto" latinLnBrk="0" hangingPunct="1">
                  <a:lnSpc>
                    <a:spcPct val="100000"/>
                  </a:lnSpc>
                  <a:spcBef>
                    <a:spcPts val="0"/>
                  </a:spcBef>
                  <a:spcAft>
                    <a:spcPts val="0"/>
                  </a:spcAft>
                  <a:buClrTx/>
                  <a:buSzTx/>
                  <a:buFontTx/>
                  <a:buNone/>
                  <a:tabLst/>
                  <a:defRPr/>
                </a:pPr>
                <a:endParaRPr kumimoji="0" lang="en-US" sz="1428" b="0" i="0" u="none" strike="noStrike" kern="0" cap="none" spc="0" normalizeH="0" baseline="0" noProof="0">
                  <a:ln>
                    <a:noFill/>
                  </a:ln>
                  <a:solidFill>
                    <a:srgbClr val="FFFFFF"/>
                  </a:solidFill>
                  <a:effectLst/>
                  <a:uLnTx/>
                  <a:uFillTx/>
                </a:endParaRPr>
              </a:p>
            </p:txBody>
          </p:sp>
          <p:sp>
            <p:nvSpPr>
              <p:cNvPr id="186" name="Freeform 7"/>
              <p:cNvSpPr>
                <a:spLocks/>
              </p:cNvSpPr>
              <p:nvPr/>
            </p:nvSpPr>
            <p:spPr bwMode="auto">
              <a:xfrm>
                <a:off x="7489825" y="-2105025"/>
                <a:ext cx="838200" cy="476250"/>
              </a:xfrm>
              <a:custGeom>
                <a:avLst/>
                <a:gdLst>
                  <a:gd name="T0" fmla="*/ 266 w 528"/>
                  <a:gd name="T1" fmla="*/ 300 h 300"/>
                  <a:gd name="T2" fmla="*/ 0 w 528"/>
                  <a:gd name="T3" fmla="*/ 148 h 300"/>
                  <a:gd name="T4" fmla="*/ 263 w 528"/>
                  <a:gd name="T5" fmla="*/ 0 h 300"/>
                  <a:gd name="T6" fmla="*/ 528 w 528"/>
                  <a:gd name="T7" fmla="*/ 148 h 300"/>
                  <a:gd name="T8" fmla="*/ 266 w 528"/>
                  <a:gd name="T9" fmla="*/ 300 h 300"/>
                </a:gdLst>
                <a:ahLst/>
                <a:cxnLst>
                  <a:cxn ang="0">
                    <a:pos x="T0" y="T1"/>
                  </a:cxn>
                  <a:cxn ang="0">
                    <a:pos x="T2" y="T3"/>
                  </a:cxn>
                  <a:cxn ang="0">
                    <a:pos x="T4" y="T5"/>
                  </a:cxn>
                  <a:cxn ang="0">
                    <a:pos x="T6" y="T7"/>
                  </a:cxn>
                  <a:cxn ang="0">
                    <a:pos x="T8" y="T9"/>
                  </a:cxn>
                </a:cxnLst>
                <a:rect l="0" t="0" r="r" b="b"/>
                <a:pathLst>
                  <a:path w="528" h="300">
                    <a:moveTo>
                      <a:pt x="266" y="300"/>
                    </a:moveTo>
                    <a:lnTo>
                      <a:pt x="0" y="148"/>
                    </a:lnTo>
                    <a:lnTo>
                      <a:pt x="263" y="0"/>
                    </a:lnTo>
                    <a:lnTo>
                      <a:pt x="528" y="148"/>
                    </a:lnTo>
                    <a:lnTo>
                      <a:pt x="266" y="30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p>
                <a:pPr marL="0" marR="0" lvl="0" indent="0" defTabSz="932597" eaLnBrk="1" fontAlgn="auto" latinLnBrk="0" hangingPunct="1">
                  <a:lnSpc>
                    <a:spcPct val="100000"/>
                  </a:lnSpc>
                  <a:spcBef>
                    <a:spcPts val="0"/>
                  </a:spcBef>
                  <a:spcAft>
                    <a:spcPts val="0"/>
                  </a:spcAft>
                  <a:buClrTx/>
                  <a:buSzTx/>
                  <a:buFontTx/>
                  <a:buNone/>
                  <a:tabLst/>
                  <a:defRPr/>
                </a:pPr>
                <a:endParaRPr kumimoji="0" lang="en-US" sz="1428" b="0" i="0" u="none" strike="noStrike" kern="0" cap="none" spc="0" normalizeH="0" baseline="0" noProof="0">
                  <a:ln>
                    <a:noFill/>
                  </a:ln>
                  <a:solidFill>
                    <a:srgbClr val="FFFFFF"/>
                  </a:solidFill>
                  <a:effectLst/>
                  <a:uLnTx/>
                  <a:uFillTx/>
                </a:endParaRPr>
              </a:p>
            </p:txBody>
          </p:sp>
        </p:grpSp>
        <p:grpSp>
          <p:nvGrpSpPr>
            <p:cNvPr id="161" name="Group 160"/>
            <p:cNvGrpSpPr/>
            <p:nvPr/>
          </p:nvGrpSpPr>
          <p:grpSpPr>
            <a:xfrm>
              <a:off x="8792976" y="2822013"/>
              <a:ext cx="483727" cy="381132"/>
              <a:chOff x="4962525" y="2536825"/>
              <a:chExt cx="2260600" cy="1781175"/>
            </a:xfrm>
            <a:solidFill>
              <a:srgbClr val="505050"/>
            </a:solidFill>
          </p:grpSpPr>
          <p:sp>
            <p:nvSpPr>
              <p:cNvPr id="182" name="Freeform 11"/>
              <p:cNvSpPr>
                <a:spLocks noEditPoints="1"/>
              </p:cNvSpPr>
              <p:nvPr/>
            </p:nvSpPr>
            <p:spPr bwMode="auto">
              <a:xfrm>
                <a:off x="4962525" y="2536825"/>
                <a:ext cx="2260600" cy="1781175"/>
              </a:xfrm>
              <a:custGeom>
                <a:avLst/>
                <a:gdLst>
                  <a:gd name="T0" fmla="*/ 130 w 600"/>
                  <a:gd name="T1" fmla="*/ 461 h 472"/>
                  <a:gd name="T2" fmla="*/ 470 w 600"/>
                  <a:gd name="T3" fmla="*/ 461 h 472"/>
                  <a:gd name="T4" fmla="*/ 470 w 600"/>
                  <a:gd name="T5" fmla="*/ 472 h 472"/>
                  <a:gd name="T6" fmla="*/ 130 w 600"/>
                  <a:gd name="T7" fmla="*/ 472 h 472"/>
                  <a:gd name="T8" fmla="*/ 130 w 600"/>
                  <a:gd name="T9" fmla="*/ 461 h 472"/>
                  <a:gd name="T10" fmla="*/ 32 w 600"/>
                  <a:gd name="T11" fmla="*/ 35 h 472"/>
                  <a:gd name="T12" fmla="*/ 32 w 600"/>
                  <a:gd name="T13" fmla="*/ 345 h 472"/>
                  <a:gd name="T14" fmla="*/ 232 w 600"/>
                  <a:gd name="T15" fmla="*/ 345 h 472"/>
                  <a:gd name="T16" fmla="*/ 365 w 600"/>
                  <a:gd name="T17" fmla="*/ 345 h 472"/>
                  <a:gd name="T18" fmla="*/ 572 w 600"/>
                  <a:gd name="T19" fmla="*/ 345 h 472"/>
                  <a:gd name="T20" fmla="*/ 572 w 600"/>
                  <a:gd name="T21" fmla="*/ 35 h 472"/>
                  <a:gd name="T22" fmla="*/ 32 w 600"/>
                  <a:gd name="T23" fmla="*/ 35 h 472"/>
                  <a:gd name="T24" fmla="*/ 300 w 600"/>
                  <a:gd name="T25" fmla="*/ 8 h 472"/>
                  <a:gd name="T26" fmla="*/ 292 w 600"/>
                  <a:gd name="T27" fmla="*/ 16 h 472"/>
                  <a:gd name="T28" fmla="*/ 300 w 600"/>
                  <a:gd name="T29" fmla="*/ 24 h 472"/>
                  <a:gd name="T30" fmla="*/ 309 w 600"/>
                  <a:gd name="T31" fmla="*/ 16 h 472"/>
                  <a:gd name="T32" fmla="*/ 300 w 600"/>
                  <a:gd name="T33" fmla="*/ 8 h 472"/>
                  <a:gd name="T34" fmla="*/ 32 w 600"/>
                  <a:gd name="T35" fmla="*/ 0 h 472"/>
                  <a:gd name="T36" fmla="*/ 565 w 600"/>
                  <a:gd name="T37" fmla="*/ 0 h 472"/>
                  <a:gd name="T38" fmla="*/ 600 w 600"/>
                  <a:gd name="T39" fmla="*/ 35 h 472"/>
                  <a:gd name="T40" fmla="*/ 600 w 600"/>
                  <a:gd name="T41" fmla="*/ 344 h 472"/>
                  <a:gd name="T42" fmla="*/ 565 w 600"/>
                  <a:gd name="T43" fmla="*/ 383 h 472"/>
                  <a:gd name="T44" fmla="*/ 389 w 600"/>
                  <a:gd name="T45" fmla="*/ 383 h 472"/>
                  <a:gd name="T46" fmla="*/ 365 w 600"/>
                  <a:gd name="T47" fmla="*/ 383 h 472"/>
                  <a:gd name="T48" fmla="*/ 365 w 600"/>
                  <a:gd name="T49" fmla="*/ 406 h 472"/>
                  <a:gd name="T50" fmla="*/ 365 w 600"/>
                  <a:gd name="T51" fmla="*/ 422 h 472"/>
                  <a:gd name="T52" fmla="*/ 442 w 600"/>
                  <a:gd name="T53" fmla="*/ 422 h 472"/>
                  <a:gd name="T54" fmla="*/ 470 w 600"/>
                  <a:gd name="T55" fmla="*/ 461 h 472"/>
                  <a:gd name="T56" fmla="*/ 130 w 600"/>
                  <a:gd name="T57" fmla="*/ 461 h 472"/>
                  <a:gd name="T58" fmla="*/ 158 w 600"/>
                  <a:gd name="T59" fmla="*/ 422 h 472"/>
                  <a:gd name="T60" fmla="*/ 232 w 600"/>
                  <a:gd name="T61" fmla="*/ 422 h 472"/>
                  <a:gd name="T62" fmla="*/ 232 w 600"/>
                  <a:gd name="T63" fmla="*/ 406 h 472"/>
                  <a:gd name="T64" fmla="*/ 232 w 600"/>
                  <a:gd name="T65" fmla="*/ 383 h 472"/>
                  <a:gd name="T66" fmla="*/ 205 w 600"/>
                  <a:gd name="T67" fmla="*/ 383 h 472"/>
                  <a:gd name="T68" fmla="*/ 32 w 600"/>
                  <a:gd name="T69" fmla="*/ 383 h 472"/>
                  <a:gd name="T70" fmla="*/ 0 w 600"/>
                  <a:gd name="T71" fmla="*/ 344 h 472"/>
                  <a:gd name="T72" fmla="*/ 0 w 600"/>
                  <a:gd name="T73" fmla="*/ 35 h 472"/>
                  <a:gd name="T74" fmla="*/ 32 w 600"/>
                  <a:gd name="T75" fmla="*/ 0 h 4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600" h="472">
                    <a:moveTo>
                      <a:pt x="130" y="461"/>
                    </a:moveTo>
                    <a:cubicBezTo>
                      <a:pt x="470" y="461"/>
                      <a:pt x="470" y="461"/>
                      <a:pt x="470" y="461"/>
                    </a:cubicBezTo>
                    <a:cubicBezTo>
                      <a:pt x="470" y="472"/>
                      <a:pt x="470" y="472"/>
                      <a:pt x="470" y="472"/>
                    </a:cubicBezTo>
                    <a:cubicBezTo>
                      <a:pt x="130" y="472"/>
                      <a:pt x="130" y="472"/>
                      <a:pt x="130" y="472"/>
                    </a:cubicBezTo>
                    <a:cubicBezTo>
                      <a:pt x="130" y="461"/>
                      <a:pt x="130" y="461"/>
                      <a:pt x="130" y="461"/>
                    </a:cubicBezTo>
                    <a:close/>
                    <a:moveTo>
                      <a:pt x="32" y="35"/>
                    </a:moveTo>
                    <a:cubicBezTo>
                      <a:pt x="32" y="345"/>
                      <a:pt x="32" y="345"/>
                      <a:pt x="32" y="345"/>
                    </a:cubicBezTo>
                    <a:cubicBezTo>
                      <a:pt x="232" y="345"/>
                      <a:pt x="232" y="345"/>
                      <a:pt x="232" y="345"/>
                    </a:cubicBezTo>
                    <a:cubicBezTo>
                      <a:pt x="365" y="345"/>
                      <a:pt x="365" y="345"/>
                      <a:pt x="365" y="345"/>
                    </a:cubicBezTo>
                    <a:cubicBezTo>
                      <a:pt x="572" y="345"/>
                      <a:pt x="572" y="345"/>
                      <a:pt x="572" y="345"/>
                    </a:cubicBezTo>
                    <a:cubicBezTo>
                      <a:pt x="572" y="35"/>
                      <a:pt x="572" y="35"/>
                      <a:pt x="572" y="35"/>
                    </a:cubicBezTo>
                    <a:cubicBezTo>
                      <a:pt x="32" y="35"/>
                      <a:pt x="32" y="35"/>
                      <a:pt x="32" y="35"/>
                    </a:cubicBezTo>
                    <a:close/>
                    <a:moveTo>
                      <a:pt x="300" y="8"/>
                    </a:moveTo>
                    <a:cubicBezTo>
                      <a:pt x="295" y="8"/>
                      <a:pt x="292" y="12"/>
                      <a:pt x="292" y="16"/>
                    </a:cubicBezTo>
                    <a:cubicBezTo>
                      <a:pt x="292" y="20"/>
                      <a:pt x="295" y="24"/>
                      <a:pt x="300" y="24"/>
                    </a:cubicBezTo>
                    <a:cubicBezTo>
                      <a:pt x="305" y="24"/>
                      <a:pt x="309" y="20"/>
                      <a:pt x="309" y="16"/>
                    </a:cubicBezTo>
                    <a:cubicBezTo>
                      <a:pt x="309" y="12"/>
                      <a:pt x="305" y="8"/>
                      <a:pt x="300" y="8"/>
                    </a:cubicBezTo>
                    <a:close/>
                    <a:moveTo>
                      <a:pt x="32" y="0"/>
                    </a:moveTo>
                    <a:cubicBezTo>
                      <a:pt x="565" y="0"/>
                      <a:pt x="565" y="0"/>
                      <a:pt x="565" y="0"/>
                    </a:cubicBezTo>
                    <a:cubicBezTo>
                      <a:pt x="586" y="0"/>
                      <a:pt x="600" y="16"/>
                      <a:pt x="600" y="35"/>
                    </a:cubicBezTo>
                    <a:cubicBezTo>
                      <a:pt x="600" y="344"/>
                      <a:pt x="600" y="344"/>
                      <a:pt x="600" y="344"/>
                    </a:cubicBezTo>
                    <a:cubicBezTo>
                      <a:pt x="600" y="364"/>
                      <a:pt x="586" y="383"/>
                      <a:pt x="565" y="383"/>
                    </a:cubicBezTo>
                    <a:cubicBezTo>
                      <a:pt x="498" y="383"/>
                      <a:pt x="440" y="383"/>
                      <a:pt x="389" y="383"/>
                    </a:cubicBezTo>
                    <a:cubicBezTo>
                      <a:pt x="365" y="383"/>
                      <a:pt x="365" y="383"/>
                      <a:pt x="365" y="383"/>
                    </a:cubicBezTo>
                    <a:cubicBezTo>
                      <a:pt x="365" y="406"/>
                      <a:pt x="365" y="406"/>
                      <a:pt x="365" y="406"/>
                    </a:cubicBezTo>
                    <a:cubicBezTo>
                      <a:pt x="365" y="422"/>
                      <a:pt x="365" y="422"/>
                      <a:pt x="365" y="422"/>
                    </a:cubicBezTo>
                    <a:cubicBezTo>
                      <a:pt x="442" y="422"/>
                      <a:pt x="442" y="422"/>
                      <a:pt x="442" y="422"/>
                    </a:cubicBezTo>
                    <a:cubicBezTo>
                      <a:pt x="470" y="461"/>
                      <a:pt x="470" y="461"/>
                      <a:pt x="470" y="461"/>
                    </a:cubicBezTo>
                    <a:cubicBezTo>
                      <a:pt x="130" y="461"/>
                      <a:pt x="130" y="461"/>
                      <a:pt x="130" y="461"/>
                    </a:cubicBezTo>
                    <a:cubicBezTo>
                      <a:pt x="158" y="422"/>
                      <a:pt x="158" y="422"/>
                      <a:pt x="158" y="422"/>
                    </a:cubicBezTo>
                    <a:cubicBezTo>
                      <a:pt x="232" y="422"/>
                      <a:pt x="232" y="422"/>
                      <a:pt x="232" y="422"/>
                    </a:cubicBezTo>
                    <a:cubicBezTo>
                      <a:pt x="232" y="406"/>
                      <a:pt x="232" y="406"/>
                      <a:pt x="232" y="406"/>
                    </a:cubicBezTo>
                    <a:cubicBezTo>
                      <a:pt x="232" y="383"/>
                      <a:pt x="232" y="383"/>
                      <a:pt x="232" y="383"/>
                    </a:cubicBezTo>
                    <a:cubicBezTo>
                      <a:pt x="205" y="383"/>
                      <a:pt x="205" y="383"/>
                      <a:pt x="205" y="383"/>
                    </a:cubicBezTo>
                    <a:cubicBezTo>
                      <a:pt x="32" y="383"/>
                      <a:pt x="32" y="383"/>
                      <a:pt x="32" y="383"/>
                    </a:cubicBezTo>
                    <a:cubicBezTo>
                      <a:pt x="14" y="383"/>
                      <a:pt x="0" y="364"/>
                      <a:pt x="0" y="344"/>
                    </a:cubicBezTo>
                    <a:cubicBezTo>
                      <a:pt x="0" y="35"/>
                      <a:pt x="0" y="35"/>
                      <a:pt x="0" y="35"/>
                    </a:cubicBezTo>
                    <a:cubicBezTo>
                      <a:pt x="0" y="16"/>
                      <a:pt x="14" y="0"/>
                      <a:pt x="32" y="0"/>
                    </a:cubicBezTo>
                    <a:close/>
                  </a:path>
                </a:pathLst>
              </a:custGeom>
              <a:grpFill/>
              <a:ln>
                <a:noFill/>
              </a:ln>
            </p:spPr>
            <p:txBody>
              <a:bodyPr vert="horz" wrap="square" lIns="93260" tIns="46630" rIns="93260" bIns="46630" numCol="1" anchor="t" anchorCtr="0" compatLnSpc="1">
                <a:prstTxWarp prst="textNoShape">
                  <a:avLst/>
                </a:prstTxWarp>
              </a:bodyPr>
              <a:lstStyle/>
              <a:p>
                <a:pPr marL="0" marR="0" lvl="0" indent="0" defTabSz="932597" eaLnBrk="1" fontAlgn="auto" latinLnBrk="0" hangingPunct="1">
                  <a:lnSpc>
                    <a:spcPct val="100000"/>
                  </a:lnSpc>
                  <a:spcBef>
                    <a:spcPts val="0"/>
                  </a:spcBef>
                  <a:spcAft>
                    <a:spcPts val="0"/>
                  </a:spcAft>
                  <a:buClrTx/>
                  <a:buSzTx/>
                  <a:buFontTx/>
                  <a:buNone/>
                  <a:tabLst/>
                  <a:defRPr/>
                </a:pPr>
                <a:endParaRPr kumimoji="0" lang="en-US" sz="1428" b="0" i="0" u="none" strike="noStrike" kern="0" cap="none" spc="0" normalizeH="0" baseline="0" noProof="0">
                  <a:ln>
                    <a:noFill/>
                  </a:ln>
                  <a:solidFill>
                    <a:srgbClr val="FFFFFF"/>
                  </a:solidFill>
                  <a:effectLst/>
                  <a:uLnTx/>
                  <a:uFillTx/>
                </a:endParaRPr>
              </a:p>
            </p:txBody>
          </p:sp>
          <p:sp>
            <p:nvSpPr>
              <p:cNvPr id="183" name="Freeform 12"/>
              <p:cNvSpPr>
                <a:spLocks/>
              </p:cNvSpPr>
              <p:nvPr/>
            </p:nvSpPr>
            <p:spPr bwMode="auto">
              <a:xfrm>
                <a:off x="5918200" y="2868613"/>
                <a:ext cx="396875" cy="766763"/>
              </a:xfrm>
              <a:custGeom>
                <a:avLst/>
                <a:gdLst>
                  <a:gd name="T0" fmla="*/ 0 w 250"/>
                  <a:gd name="T1" fmla="*/ 0 h 483"/>
                  <a:gd name="T2" fmla="*/ 250 w 250"/>
                  <a:gd name="T3" fmla="*/ 269 h 483"/>
                  <a:gd name="T4" fmla="*/ 152 w 250"/>
                  <a:gd name="T5" fmla="*/ 295 h 483"/>
                  <a:gd name="T6" fmla="*/ 221 w 250"/>
                  <a:gd name="T7" fmla="*/ 459 h 483"/>
                  <a:gd name="T8" fmla="*/ 162 w 250"/>
                  <a:gd name="T9" fmla="*/ 483 h 483"/>
                  <a:gd name="T10" fmla="*/ 93 w 250"/>
                  <a:gd name="T11" fmla="*/ 316 h 483"/>
                  <a:gd name="T12" fmla="*/ 0 w 250"/>
                  <a:gd name="T13" fmla="*/ 373 h 483"/>
                  <a:gd name="T14" fmla="*/ 0 w 250"/>
                  <a:gd name="T15" fmla="*/ 0 h 483"/>
                  <a:gd name="T16" fmla="*/ 0 w 250"/>
                  <a:gd name="T17" fmla="*/ 0 h 4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50" h="483">
                    <a:moveTo>
                      <a:pt x="0" y="0"/>
                    </a:moveTo>
                    <a:lnTo>
                      <a:pt x="250" y="269"/>
                    </a:lnTo>
                    <a:lnTo>
                      <a:pt x="152" y="295"/>
                    </a:lnTo>
                    <a:lnTo>
                      <a:pt x="221" y="459"/>
                    </a:lnTo>
                    <a:lnTo>
                      <a:pt x="162" y="483"/>
                    </a:lnTo>
                    <a:lnTo>
                      <a:pt x="93" y="316"/>
                    </a:lnTo>
                    <a:lnTo>
                      <a:pt x="0" y="373"/>
                    </a:lnTo>
                    <a:lnTo>
                      <a:pt x="0" y="0"/>
                    </a:lnTo>
                    <a:lnTo>
                      <a:pt x="0" y="0"/>
                    </a:lnTo>
                    <a:close/>
                  </a:path>
                </a:pathLst>
              </a:custGeom>
              <a:grpFill/>
              <a:ln>
                <a:noFill/>
              </a:ln>
            </p:spPr>
            <p:txBody>
              <a:bodyPr vert="horz" wrap="square" lIns="93260" tIns="46630" rIns="93260" bIns="46630" numCol="1" anchor="t" anchorCtr="0" compatLnSpc="1">
                <a:prstTxWarp prst="textNoShape">
                  <a:avLst/>
                </a:prstTxWarp>
              </a:bodyPr>
              <a:lstStyle/>
              <a:p>
                <a:pPr marL="0" marR="0" lvl="0" indent="0" defTabSz="932597" eaLnBrk="1" fontAlgn="auto" latinLnBrk="0" hangingPunct="1">
                  <a:lnSpc>
                    <a:spcPct val="100000"/>
                  </a:lnSpc>
                  <a:spcBef>
                    <a:spcPts val="0"/>
                  </a:spcBef>
                  <a:spcAft>
                    <a:spcPts val="0"/>
                  </a:spcAft>
                  <a:buClrTx/>
                  <a:buSzTx/>
                  <a:buFontTx/>
                  <a:buNone/>
                  <a:tabLst/>
                  <a:defRPr/>
                </a:pPr>
                <a:endParaRPr kumimoji="0" lang="en-US" sz="1428" b="0" i="0" u="none" strike="noStrike" kern="0" cap="none" spc="0" normalizeH="0" baseline="0" noProof="0">
                  <a:ln>
                    <a:noFill/>
                  </a:ln>
                  <a:solidFill>
                    <a:srgbClr val="FFFFFF"/>
                  </a:solidFill>
                  <a:effectLst/>
                  <a:uLnTx/>
                  <a:uFillTx/>
                </a:endParaRPr>
              </a:p>
            </p:txBody>
          </p:sp>
        </p:grpSp>
        <p:sp>
          <p:nvSpPr>
            <p:cNvPr id="162" name="TextBox 161"/>
            <p:cNvSpPr txBox="1"/>
            <p:nvPr/>
          </p:nvSpPr>
          <p:spPr>
            <a:xfrm>
              <a:off x="9663215" y="1668462"/>
              <a:ext cx="1081749" cy="380887"/>
            </a:xfrm>
            <a:prstGeom prst="rect">
              <a:avLst/>
            </a:prstGeom>
            <a:solidFill>
              <a:srgbClr val="009E49"/>
            </a:solidFill>
            <a:ln w="19050">
              <a:solidFill>
                <a:schemeClr val="accent1"/>
              </a:solidFill>
              <a:miter lim="800000"/>
            </a:ln>
          </p:spPr>
          <p:txBody>
            <a:bodyPr wrap="square" lIns="46630" tIns="46630" rIns="46630" bIns="46630" rtlCol="0" anchor="ctr">
              <a:noAutofit/>
            </a:bodyPr>
            <a:lstStyle>
              <a:defPPr>
                <a:defRPr lang="en-US"/>
              </a:defPPr>
              <a:lvl1pPr marR="0" lvl="0" indent="0" algn="ctr" defTabSz="932597" fontAlgn="auto">
                <a:lnSpc>
                  <a:spcPct val="90000"/>
                </a:lnSpc>
                <a:spcBef>
                  <a:spcPts val="0"/>
                </a:spcBef>
                <a:spcAft>
                  <a:spcPts val="612"/>
                </a:spcAft>
                <a:buClrTx/>
                <a:buSzTx/>
                <a:buFontTx/>
                <a:buNone/>
                <a:tabLst/>
                <a:defRPr kumimoji="0" sz="1100" i="0" u="none" strike="noStrike" kern="0" cap="none" spc="0" normalizeH="0" baseline="0">
                  <a:ln>
                    <a:noFill/>
                  </a:ln>
                  <a:solidFill>
                    <a:srgbClr val="FFFFFF"/>
                  </a:solidFill>
                  <a:effectLst/>
                  <a:uLnTx/>
                  <a:uFillTx/>
                </a:defRPr>
              </a:lvl1pPr>
            </a:lstStyle>
            <a:p>
              <a:r>
                <a:rPr lang="en-US" dirty="0"/>
                <a:t>VM</a:t>
              </a:r>
            </a:p>
          </p:txBody>
        </p:sp>
        <p:sp>
          <p:nvSpPr>
            <p:cNvPr id="163" name="TextBox 162"/>
            <p:cNvSpPr txBox="1"/>
            <p:nvPr/>
          </p:nvSpPr>
          <p:spPr>
            <a:xfrm>
              <a:off x="9663215" y="2057246"/>
              <a:ext cx="1081749" cy="640080"/>
            </a:xfrm>
            <a:prstGeom prst="rect">
              <a:avLst/>
            </a:prstGeom>
            <a:noFill/>
            <a:ln w="19050">
              <a:solidFill>
                <a:schemeClr val="accent1"/>
              </a:solidFill>
              <a:miter lim="800000"/>
            </a:ln>
          </p:spPr>
          <p:txBody>
            <a:bodyPr wrap="square" lIns="46630" tIns="46630" rIns="46630" bIns="46630" rtlCol="0" anchor="ctr">
              <a:noAutofit/>
            </a:bodyPr>
            <a:lstStyle/>
            <a:p>
              <a:pPr marL="0" marR="0" lvl="0" indent="0" algn="ctr" defTabSz="932597" eaLnBrk="1" fontAlgn="auto" latinLnBrk="0" hangingPunct="1">
                <a:lnSpc>
                  <a:spcPct val="90000"/>
                </a:lnSpc>
                <a:spcBef>
                  <a:spcPts val="0"/>
                </a:spcBef>
                <a:spcAft>
                  <a:spcPts val="612"/>
                </a:spcAft>
                <a:buClrTx/>
                <a:buSzTx/>
                <a:buFontTx/>
                <a:buNone/>
                <a:tabLst/>
                <a:defRPr/>
              </a:pPr>
              <a:endParaRPr kumimoji="0" lang="en-US" sz="1000" i="0" u="none" strike="noStrike" kern="0" cap="none" spc="0" normalizeH="0" baseline="0" noProof="0" dirty="0">
                <a:ln>
                  <a:noFill/>
                </a:ln>
                <a:solidFill>
                  <a:srgbClr val="FFFFFF"/>
                </a:solidFill>
                <a:effectLst/>
                <a:uLnTx/>
                <a:uFillTx/>
              </a:endParaRPr>
            </a:p>
          </p:txBody>
        </p:sp>
        <p:sp>
          <p:nvSpPr>
            <p:cNvPr id="164" name="TextBox 163"/>
            <p:cNvSpPr txBox="1"/>
            <p:nvPr/>
          </p:nvSpPr>
          <p:spPr>
            <a:xfrm>
              <a:off x="9663215" y="2703541"/>
              <a:ext cx="1081749" cy="640080"/>
            </a:xfrm>
            <a:prstGeom prst="rect">
              <a:avLst/>
            </a:prstGeom>
            <a:noFill/>
            <a:ln w="19050">
              <a:solidFill>
                <a:schemeClr val="accent1"/>
              </a:solidFill>
              <a:miter lim="800000"/>
            </a:ln>
          </p:spPr>
          <p:txBody>
            <a:bodyPr wrap="square" lIns="46630" tIns="46630" rIns="46630" bIns="46630" rtlCol="0" anchor="ctr">
              <a:noAutofit/>
            </a:bodyPr>
            <a:lstStyle/>
            <a:p>
              <a:pPr marL="0" marR="0" lvl="0" indent="0" algn="ctr" defTabSz="932597" eaLnBrk="1" fontAlgn="auto" latinLnBrk="0" hangingPunct="1">
                <a:lnSpc>
                  <a:spcPct val="90000"/>
                </a:lnSpc>
                <a:spcBef>
                  <a:spcPts val="0"/>
                </a:spcBef>
                <a:spcAft>
                  <a:spcPts val="612"/>
                </a:spcAft>
                <a:buClrTx/>
                <a:buSzTx/>
                <a:buFontTx/>
                <a:buNone/>
                <a:tabLst/>
                <a:defRPr/>
              </a:pPr>
              <a:endParaRPr kumimoji="0" lang="en-US" sz="1000" i="0" u="none" strike="noStrike" kern="0" cap="none" spc="0" normalizeH="0" baseline="0" noProof="0" dirty="0">
                <a:ln>
                  <a:noFill/>
                </a:ln>
                <a:solidFill>
                  <a:srgbClr val="FFFFFF"/>
                </a:solidFill>
                <a:effectLst/>
                <a:uLnTx/>
                <a:uFillTx/>
              </a:endParaRPr>
            </a:p>
          </p:txBody>
        </p:sp>
        <p:grpSp>
          <p:nvGrpSpPr>
            <p:cNvPr id="165" name="Group 164"/>
            <p:cNvGrpSpPr/>
            <p:nvPr/>
          </p:nvGrpSpPr>
          <p:grpSpPr>
            <a:xfrm>
              <a:off x="10023389" y="2158457"/>
              <a:ext cx="407330" cy="452365"/>
              <a:chOff x="7434263" y="-2105025"/>
              <a:chExt cx="947737" cy="1052512"/>
            </a:xfrm>
            <a:solidFill>
              <a:srgbClr val="505050"/>
            </a:solidFill>
          </p:grpSpPr>
          <p:sp>
            <p:nvSpPr>
              <p:cNvPr id="179" name="Freeform 5"/>
              <p:cNvSpPr>
                <a:spLocks/>
              </p:cNvSpPr>
              <p:nvPr/>
            </p:nvSpPr>
            <p:spPr bwMode="auto">
              <a:xfrm>
                <a:off x="7434263" y="-1779588"/>
                <a:ext cx="423862" cy="727075"/>
              </a:xfrm>
              <a:custGeom>
                <a:avLst/>
                <a:gdLst>
                  <a:gd name="T0" fmla="*/ 267 w 267"/>
                  <a:gd name="T1" fmla="*/ 153 h 458"/>
                  <a:gd name="T2" fmla="*/ 267 w 267"/>
                  <a:gd name="T3" fmla="*/ 458 h 458"/>
                  <a:gd name="T4" fmla="*/ 0 w 267"/>
                  <a:gd name="T5" fmla="*/ 305 h 458"/>
                  <a:gd name="T6" fmla="*/ 2 w 267"/>
                  <a:gd name="T7" fmla="*/ 0 h 458"/>
                  <a:gd name="T8" fmla="*/ 267 w 267"/>
                  <a:gd name="T9" fmla="*/ 153 h 458"/>
                </a:gdLst>
                <a:ahLst/>
                <a:cxnLst>
                  <a:cxn ang="0">
                    <a:pos x="T0" y="T1"/>
                  </a:cxn>
                  <a:cxn ang="0">
                    <a:pos x="T2" y="T3"/>
                  </a:cxn>
                  <a:cxn ang="0">
                    <a:pos x="T4" y="T5"/>
                  </a:cxn>
                  <a:cxn ang="0">
                    <a:pos x="T6" y="T7"/>
                  </a:cxn>
                  <a:cxn ang="0">
                    <a:pos x="T8" y="T9"/>
                  </a:cxn>
                </a:cxnLst>
                <a:rect l="0" t="0" r="r" b="b"/>
                <a:pathLst>
                  <a:path w="267" h="458">
                    <a:moveTo>
                      <a:pt x="267" y="153"/>
                    </a:moveTo>
                    <a:lnTo>
                      <a:pt x="267" y="458"/>
                    </a:lnTo>
                    <a:lnTo>
                      <a:pt x="0" y="305"/>
                    </a:lnTo>
                    <a:lnTo>
                      <a:pt x="2" y="0"/>
                    </a:lnTo>
                    <a:lnTo>
                      <a:pt x="267" y="15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p>
                <a:pPr marL="0" marR="0" lvl="0" indent="0" defTabSz="932597" eaLnBrk="1" fontAlgn="auto" latinLnBrk="0" hangingPunct="1">
                  <a:lnSpc>
                    <a:spcPct val="100000"/>
                  </a:lnSpc>
                  <a:spcBef>
                    <a:spcPts val="0"/>
                  </a:spcBef>
                  <a:spcAft>
                    <a:spcPts val="0"/>
                  </a:spcAft>
                  <a:buClrTx/>
                  <a:buSzTx/>
                  <a:buFontTx/>
                  <a:buNone/>
                  <a:tabLst/>
                  <a:defRPr/>
                </a:pPr>
                <a:endParaRPr kumimoji="0" lang="en-US" sz="1428" b="0" i="0" u="none" strike="noStrike" kern="0" cap="none" spc="0" normalizeH="0" baseline="0" noProof="0">
                  <a:ln>
                    <a:noFill/>
                  </a:ln>
                  <a:solidFill>
                    <a:srgbClr val="FFFFFF"/>
                  </a:solidFill>
                  <a:effectLst/>
                  <a:uLnTx/>
                  <a:uFillTx/>
                </a:endParaRPr>
              </a:p>
            </p:txBody>
          </p:sp>
          <p:sp>
            <p:nvSpPr>
              <p:cNvPr id="180" name="Freeform 6"/>
              <p:cNvSpPr>
                <a:spLocks/>
              </p:cNvSpPr>
              <p:nvPr/>
            </p:nvSpPr>
            <p:spPr bwMode="auto">
              <a:xfrm>
                <a:off x="7961313" y="-1779588"/>
                <a:ext cx="420687" cy="727075"/>
              </a:xfrm>
              <a:custGeom>
                <a:avLst/>
                <a:gdLst>
                  <a:gd name="T0" fmla="*/ 0 w 265"/>
                  <a:gd name="T1" fmla="*/ 153 h 458"/>
                  <a:gd name="T2" fmla="*/ 0 w 265"/>
                  <a:gd name="T3" fmla="*/ 458 h 458"/>
                  <a:gd name="T4" fmla="*/ 265 w 265"/>
                  <a:gd name="T5" fmla="*/ 305 h 458"/>
                  <a:gd name="T6" fmla="*/ 265 w 265"/>
                  <a:gd name="T7" fmla="*/ 0 h 458"/>
                  <a:gd name="T8" fmla="*/ 0 w 265"/>
                  <a:gd name="T9" fmla="*/ 153 h 458"/>
                </a:gdLst>
                <a:ahLst/>
                <a:cxnLst>
                  <a:cxn ang="0">
                    <a:pos x="T0" y="T1"/>
                  </a:cxn>
                  <a:cxn ang="0">
                    <a:pos x="T2" y="T3"/>
                  </a:cxn>
                  <a:cxn ang="0">
                    <a:pos x="T4" y="T5"/>
                  </a:cxn>
                  <a:cxn ang="0">
                    <a:pos x="T6" y="T7"/>
                  </a:cxn>
                  <a:cxn ang="0">
                    <a:pos x="T8" y="T9"/>
                  </a:cxn>
                </a:cxnLst>
                <a:rect l="0" t="0" r="r" b="b"/>
                <a:pathLst>
                  <a:path w="265" h="458">
                    <a:moveTo>
                      <a:pt x="0" y="153"/>
                    </a:moveTo>
                    <a:lnTo>
                      <a:pt x="0" y="458"/>
                    </a:lnTo>
                    <a:lnTo>
                      <a:pt x="265" y="305"/>
                    </a:lnTo>
                    <a:lnTo>
                      <a:pt x="265" y="0"/>
                    </a:lnTo>
                    <a:lnTo>
                      <a:pt x="0" y="15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p>
                <a:pPr marL="0" marR="0" lvl="0" indent="0" defTabSz="932597" eaLnBrk="1" fontAlgn="auto" latinLnBrk="0" hangingPunct="1">
                  <a:lnSpc>
                    <a:spcPct val="100000"/>
                  </a:lnSpc>
                  <a:spcBef>
                    <a:spcPts val="0"/>
                  </a:spcBef>
                  <a:spcAft>
                    <a:spcPts val="0"/>
                  </a:spcAft>
                  <a:buClrTx/>
                  <a:buSzTx/>
                  <a:buFontTx/>
                  <a:buNone/>
                  <a:tabLst/>
                  <a:defRPr/>
                </a:pPr>
                <a:endParaRPr kumimoji="0" lang="en-US" sz="1428" b="0" i="0" u="none" strike="noStrike" kern="0" cap="none" spc="0" normalizeH="0" baseline="0" noProof="0">
                  <a:ln>
                    <a:noFill/>
                  </a:ln>
                  <a:solidFill>
                    <a:srgbClr val="FFFFFF"/>
                  </a:solidFill>
                  <a:effectLst/>
                  <a:uLnTx/>
                  <a:uFillTx/>
                </a:endParaRPr>
              </a:p>
            </p:txBody>
          </p:sp>
          <p:sp>
            <p:nvSpPr>
              <p:cNvPr id="181" name="Freeform 7"/>
              <p:cNvSpPr>
                <a:spLocks/>
              </p:cNvSpPr>
              <p:nvPr/>
            </p:nvSpPr>
            <p:spPr bwMode="auto">
              <a:xfrm>
                <a:off x="7489825" y="-2105025"/>
                <a:ext cx="838200" cy="476250"/>
              </a:xfrm>
              <a:custGeom>
                <a:avLst/>
                <a:gdLst>
                  <a:gd name="T0" fmla="*/ 266 w 528"/>
                  <a:gd name="T1" fmla="*/ 300 h 300"/>
                  <a:gd name="T2" fmla="*/ 0 w 528"/>
                  <a:gd name="T3" fmla="*/ 148 h 300"/>
                  <a:gd name="T4" fmla="*/ 263 w 528"/>
                  <a:gd name="T5" fmla="*/ 0 h 300"/>
                  <a:gd name="T6" fmla="*/ 528 w 528"/>
                  <a:gd name="T7" fmla="*/ 148 h 300"/>
                  <a:gd name="T8" fmla="*/ 266 w 528"/>
                  <a:gd name="T9" fmla="*/ 300 h 300"/>
                </a:gdLst>
                <a:ahLst/>
                <a:cxnLst>
                  <a:cxn ang="0">
                    <a:pos x="T0" y="T1"/>
                  </a:cxn>
                  <a:cxn ang="0">
                    <a:pos x="T2" y="T3"/>
                  </a:cxn>
                  <a:cxn ang="0">
                    <a:pos x="T4" y="T5"/>
                  </a:cxn>
                  <a:cxn ang="0">
                    <a:pos x="T6" y="T7"/>
                  </a:cxn>
                  <a:cxn ang="0">
                    <a:pos x="T8" y="T9"/>
                  </a:cxn>
                </a:cxnLst>
                <a:rect l="0" t="0" r="r" b="b"/>
                <a:pathLst>
                  <a:path w="528" h="300">
                    <a:moveTo>
                      <a:pt x="266" y="300"/>
                    </a:moveTo>
                    <a:lnTo>
                      <a:pt x="0" y="148"/>
                    </a:lnTo>
                    <a:lnTo>
                      <a:pt x="263" y="0"/>
                    </a:lnTo>
                    <a:lnTo>
                      <a:pt x="528" y="148"/>
                    </a:lnTo>
                    <a:lnTo>
                      <a:pt x="266" y="30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p>
                <a:pPr marL="0" marR="0" lvl="0" indent="0" defTabSz="932597" eaLnBrk="1" fontAlgn="auto" latinLnBrk="0" hangingPunct="1">
                  <a:lnSpc>
                    <a:spcPct val="100000"/>
                  </a:lnSpc>
                  <a:spcBef>
                    <a:spcPts val="0"/>
                  </a:spcBef>
                  <a:spcAft>
                    <a:spcPts val="0"/>
                  </a:spcAft>
                  <a:buClrTx/>
                  <a:buSzTx/>
                  <a:buFontTx/>
                  <a:buNone/>
                  <a:tabLst/>
                  <a:defRPr/>
                </a:pPr>
                <a:endParaRPr kumimoji="0" lang="en-US" sz="1428" b="0" i="0" u="none" strike="noStrike" kern="0" cap="none" spc="0" normalizeH="0" baseline="0" noProof="0">
                  <a:ln>
                    <a:noFill/>
                  </a:ln>
                  <a:solidFill>
                    <a:srgbClr val="FFFFFF"/>
                  </a:solidFill>
                  <a:effectLst/>
                  <a:uLnTx/>
                  <a:uFillTx/>
                </a:endParaRPr>
              </a:p>
            </p:txBody>
          </p:sp>
        </p:grpSp>
        <p:grpSp>
          <p:nvGrpSpPr>
            <p:cNvPr id="166" name="Group 165"/>
            <p:cNvGrpSpPr/>
            <p:nvPr/>
          </p:nvGrpSpPr>
          <p:grpSpPr>
            <a:xfrm>
              <a:off x="9971685" y="2822013"/>
              <a:ext cx="483727" cy="381132"/>
              <a:chOff x="4962525" y="2536825"/>
              <a:chExt cx="2260600" cy="1781175"/>
            </a:xfrm>
            <a:solidFill>
              <a:srgbClr val="505050"/>
            </a:solidFill>
          </p:grpSpPr>
          <p:sp>
            <p:nvSpPr>
              <p:cNvPr id="177" name="Freeform 11"/>
              <p:cNvSpPr>
                <a:spLocks noEditPoints="1"/>
              </p:cNvSpPr>
              <p:nvPr/>
            </p:nvSpPr>
            <p:spPr bwMode="auto">
              <a:xfrm>
                <a:off x="4962525" y="2536825"/>
                <a:ext cx="2260600" cy="1781175"/>
              </a:xfrm>
              <a:custGeom>
                <a:avLst/>
                <a:gdLst>
                  <a:gd name="T0" fmla="*/ 130 w 600"/>
                  <a:gd name="T1" fmla="*/ 461 h 472"/>
                  <a:gd name="T2" fmla="*/ 470 w 600"/>
                  <a:gd name="T3" fmla="*/ 461 h 472"/>
                  <a:gd name="T4" fmla="*/ 470 w 600"/>
                  <a:gd name="T5" fmla="*/ 472 h 472"/>
                  <a:gd name="T6" fmla="*/ 130 w 600"/>
                  <a:gd name="T7" fmla="*/ 472 h 472"/>
                  <a:gd name="T8" fmla="*/ 130 w 600"/>
                  <a:gd name="T9" fmla="*/ 461 h 472"/>
                  <a:gd name="T10" fmla="*/ 32 w 600"/>
                  <a:gd name="T11" fmla="*/ 35 h 472"/>
                  <a:gd name="T12" fmla="*/ 32 w 600"/>
                  <a:gd name="T13" fmla="*/ 345 h 472"/>
                  <a:gd name="T14" fmla="*/ 232 w 600"/>
                  <a:gd name="T15" fmla="*/ 345 h 472"/>
                  <a:gd name="T16" fmla="*/ 365 w 600"/>
                  <a:gd name="T17" fmla="*/ 345 h 472"/>
                  <a:gd name="T18" fmla="*/ 572 w 600"/>
                  <a:gd name="T19" fmla="*/ 345 h 472"/>
                  <a:gd name="T20" fmla="*/ 572 w 600"/>
                  <a:gd name="T21" fmla="*/ 35 h 472"/>
                  <a:gd name="T22" fmla="*/ 32 w 600"/>
                  <a:gd name="T23" fmla="*/ 35 h 472"/>
                  <a:gd name="T24" fmla="*/ 300 w 600"/>
                  <a:gd name="T25" fmla="*/ 8 h 472"/>
                  <a:gd name="T26" fmla="*/ 292 w 600"/>
                  <a:gd name="T27" fmla="*/ 16 h 472"/>
                  <a:gd name="T28" fmla="*/ 300 w 600"/>
                  <a:gd name="T29" fmla="*/ 24 h 472"/>
                  <a:gd name="T30" fmla="*/ 309 w 600"/>
                  <a:gd name="T31" fmla="*/ 16 h 472"/>
                  <a:gd name="T32" fmla="*/ 300 w 600"/>
                  <a:gd name="T33" fmla="*/ 8 h 472"/>
                  <a:gd name="T34" fmla="*/ 32 w 600"/>
                  <a:gd name="T35" fmla="*/ 0 h 472"/>
                  <a:gd name="T36" fmla="*/ 565 w 600"/>
                  <a:gd name="T37" fmla="*/ 0 h 472"/>
                  <a:gd name="T38" fmla="*/ 600 w 600"/>
                  <a:gd name="T39" fmla="*/ 35 h 472"/>
                  <a:gd name="T40" fmla="*/ 600 w 600"/>
                  <a:gd name="T41" fmla="*/ 344 h 472"/>
                  <a:gd name="T42" fmla="*/ 565 w 600"/>
                  <a:gd name="T43" fmla="*/ 383 h 472"/>
                  <a:gd name="T44" fmla="*/ 389 w 600"/>
                  <a:gd name="T45" fmla="*/ 383 h 472"/>
                  <a:gd name="T46" fmla="*/ 365 w 600"/>
                  <a:gd name="T47" fmla="*/ 383 h 472"/>
                  <a:gd name="T48" fmla="*/ 365 w 600"/>
                  <a:gd name="T49" fmla="*/ 406 h 472"/>
                  <a:gd name="T50" fmla="*/ 365 w 600"/>
                  <a:gd name="T51" fmla="*/ 422 h 472"/>
                  <a:gd name="T52" fmla="*/ 442 w 600"/>
                  <a:gd name="T53" fmla="*/ 422 h 472"/>
                  <a:gd name="T54" fmla="*/ 470 w 600"/>
                  <a:gd name="T55" fmla="*/ 461 h 472"/>
                  <a:gd name="T56" fmla="*/ 130 w 600"/>
                  <a:gd name="T57" fmla="*/ 461 h 472"/>
                  <a:gd name="T58" fmla="*/ 158 w 600"/>
                  <a:gd name="T59" fmla="*/ 422 h 472"/>
                  <a:gd name="T60" fmla="*/ 232 w 600"/>
                  <a:gd name="T61" fmla="*/ 422 h 472"/>
                  <a:gd name="T62" fmla="*/ 232 w 600"/>
                  <a:gd name="T63" fmla="*/ 406 h 472"/>
                  <a:gd name="T64" fmla="*/ 232 w 600"/>
                  <a:gd name="T65" fmla="*/ 383 h 472"/>
                  <a:gd name="T66" fmla="*/ 205 w 600"/>
                  <a:gd name="T67" fmla="*/ 383 h 472"/>
                  <a:gd name="T68" fmla="*/ 32 w 600"/>
                  <a:gd name="T69" fmla="*/ 383 h 472"/>
                  <a:gd name="T70" fmla="*/ 0 w 600"/>
                  <a:gd name="T71" fmla="*/ 344 h 472"/>
                  <a:gd name="T72" fmla="*/ 0 w 600"/>
                  <a:gd name="T73" fmla="*/ 35 h 472"/>
                  <a:gd name="T74" fmla="*/ 32 w 600"/>
                  <a:gd name="T75" fmla="*/ 0 h 4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600" h="472">
                    <a:moveTo>
                      <a:pt x="130" y="461"/>
                    </a:moveTo>
                    <a:cubicBezTo>
                      <a:pt x="470" y="461"/>
                      <a:pt x="470" y="461"/>
                      <a:pt x="470" y="461"/>
                    </a:cubicBezTo>
                    <a:cubicBezTo>
                      <a:pt x="470" y="472"/>
                      <a:pt x="470" y="472"/>
                      <a:pt x="470" y="472"/>
                    </a:cubicBezTo>
                    <a:cubicBezTo>
                      <a:pt x="130" y="472"/>
                      <a:pt x="130" y="472"/>
                      <a:pt x="130" y="472"/>
                    </a:cubicBezTo>
                    <a:cubicBezTo>
                      <a:pt x="130" y="461"/>
                      <a:pt x="130" y="461"/>
                      <a:pt x="130" y="461"/>
                    </a:cubicBezTo>
                    <a:close/>
                    <a:moveTo>
                      <a:pt x="32" y="35"/>
                    </a:moveTo>
                    <a:cubicBezTo>
                      <a:pt x="32" y="345"/>
                      <a:pt x="32" y="345"/>
                      <a:pt x="32" y="345"/>
                    </a:cubicBezTo>
                    <a:cubicBezTo>
                      <a:pt x="232" y="345"/>
                      <a:pt x="232" y="345"/>
                      <a:pt x="232" y="345"/>
                    </a:cubicBezTo>
                    <a:cubicBezTo>
                      <a:pt x="365" y="345"/>
                      <a:pt x="365" y="345"/>
                      <a:pt x="365" y="345"/>
                    </a:cubicBezTo>
                    <a:cubicBezTo>
                      <a:pt x="572" y="345"/>
                      <a:pt x="572" y="345"/>
                      <a:pt x="572" y="345"/>
                    </a:cubicBezTo>
                    <a:cubicBezTo>
                      <a:pt x="572" y="35"/>
                      <a:pt x="572" y="35"/>
                      <a:pt x="572" y="35"/>
                    </a:cubicBezTo>
                    <a:cubicBezTo>
                      <a:pt x="32" y="35"/>
                      <a:pt x="32" y="35"/>
                      <a:pt x="32" y="35"/>
                    </a:cubicBezTo>
                    <a:close/>
                    <a:moveTo>
                      <a:pt x="300" y="8"/>
                    </a:moveTo>
                    <a:cubicBezTo>
                      <a:pt x="295" y="8"/>
                      <a:pt x="292" y="12"/>
                      <a:pt x="292" y="16"/>
                    </a:cubicBezTo>
                    <a:cubicBezTo>
                      <a:pt x="292" y="20"/>
                      <a:pt x="295" y="24"/>
                      <a:pt x="300" y="24"/>
                    </a:cubicBezTo>
                    <a:cubicBezTo>
                      <a:pt x="305" y="24"/>
                      <a:pt x="309" y="20"/>
                      <a:pt x="309" y="16"/>
                    </a:cubicBezTo>
                    <a:cubicBezTo>
                      <a:pt x="309" y="12"/>
                      <a:pt x="305" y="8"/>
                      <a:pt x="300" y="8"/>
                    </a:cubicBezTo>
                    <a:close/>
                    <a:moveTo>
                      <a:pt x="32" y="0"/>
                    </a:moveTo>
                    <a:cubicBezTo>
                      <a:pt x="565" y="0"/>
                      <a:pt x="565" y="0"/>
                      <a:pt x="565" y="0"/>
                    </a:cubicBezTo>
                    <a:cubicBezTo>
                      <a:pt x="586" y="0"/>
                      <a:pt x="600" y="16"/>
                      <a:pt x="600" y="35"/>
                    </a:cubicBezTo>
                    <a:cubicBezTo>
                      <a:pt x="600" y="344"/>
                      <a:pt x="600" y="344"/>
                      <a:pt x="600" y="344"/>
                    </a:cubicBezTo>
                    <a:cubicBezTo>
                      <a:pt x="600" y="364"/>
                      <a:pt x="586" y="383"/>
                      <a:pt x="565" y="383"/>
                    </a:cubicBezTo>
                    <a:cubicBezTo>
                      <a:pt x="498" y="383"/>
                      <a:pt x="440" y="383"/>
                      <a:pt x="389" y="383"/>
                    </a:cubicBezTo>
                    <a:cubicBezTo>
                      <a:pt x="365" y="383"/>
                      <a:pt x="365" y="383"/>
                      <a:pt x="365" y="383"/>
                    </a:cubicBezTo>
                    <a:cubicBezTo>
                      <a:pt x="365" y="406"/>
                      <a:pt x="365" y="406"/>
                      <a:pt x="365" y="406"/>
                    </a:cubicBezTo>
                    <a:cubicBezTo>
                      <a:pt x="365" y="422"/>
                      <a:pt x="365" y="422"/>
                      <a:pt x="365" y="422"/>
                    </a:cubicBezTo>
                    <a:cubicBezTo>
                      <a:pt x="442" y="422"/>
                      <a:pt x="442" y="422"/>
                      <a:pt x="442" y="422"/>
                    </a:cubicBezTo>
                    <a:cubicBezTo>
                      <a:pt x="470" y="461"/>
                      <a:pt x="470" y="461"/>
                      <a:pt x="470" y="461"/>
                    </a:cubicBezTo>
                    <a:cubicBezTo>
                      <a:pt x="130" y="461"/>
                      <a:pt x="130" y="461"/>
                      <a:pt x="130" y="461"/>
                    </a:cubicBezTo>
                    <a:cubicBezTo>
                      <a:pt x="158" y="422"/>
                      <a:pt x="158" y="422"/>
                      <a:pt x="158" y="422"/>
                    </a:cubicBezTo>
                    <a:cubicBezTo>
                      <a:pt x="232" y="422"/>
                      <a:pt x="232" y="422"/>
                      <a:pt x="232" y="422"/>
                    </a:cubicBezTo>
                    <a:cubicBezTo>
                      <a:pt x="232" y="406"/>
                      <a:pt x="232" y="406"/>
                      <a:pt x="232" y="406"/>
                    </a:cubicBezTo>
                    <a:cubicBezTo>
                      <a:pt x="232" y="383"/>
                      <a:pt x="232" y="383"/>
                      <a:pt x="232" y="383"/>
                    </a:cubicBezTo>
                    <a:cubicBezTo>
                      <a:pt x="205" y="383"/>
                      <a:pt x="205" y="383"/>
                      <a:pt x="205" y="383"/>
                    </a:cubicBezTo>
                    <a:cubicBezTo>
                      <a:pt x="32" y="383"/>
                      <a:pt x="32" y="383"/>
                      <a:pt x="32" y="383"/>
                    </a:cubicBezTo>
                    <a:cubicBezTo>
                      <a:pt x="14" y="383"/>
                      <a:pt x="0" y="364"/>
                      <a:pt x="0" y="344"/>
                    </a:cubicBezTo>
                    <a:cubicBezTo>
                      <a:pt x="0" y="35"/>
                      <a:pt x="0" y="35"/>
                      <a:pt x="0" y="35"/>
                    </a:cubicBezTo>
                    <a:cubicBezTo>
                      <a:pt x="0" y="16"/>
                      <a:pt x="14" y="0"/>
                      <a:pt x="32" y="0"/>
                    </a:cubicBezTo>
                    <a:close/>
                  </a:path>
                </a:pathLst>
              </a:custGeom>
              <a:grpFill/>
              <a:ln>
                <a:noFill/>
              </a:ln>
            </p:spPr>
            <p:txBody>
              <a:bodyPr vert="horz" wrap="square" lIns="93260" tIns="46630" rIns="93260" bIns="46630" numCol="1" anchor="t" anchorCtr="0" compatLnSpc="1">
                <a:prstTxWarp prst="textNoShape">
                  <a:avLst/>
                </a:prstTxWarp>
              </a:bodyPr>
              <a:lstStyle/>
              <a:p>
                <a:pPr marL="0" marR="0" lvl="0" indent="0" defTabSz="932597" eaLnBrk="1" fontAlgn="auto" latinLnBrk="0" hangingPunct="1">
                  <a:lnSpc>
                    <a:spcPct val="100000"/>
                  </a:lnSpc>
                  <a:spcBef>
                    <a:spcPts val="0"/>
                  </a:spcBef>
                  <a:spcAft>
                    <a:spcPts val="0"/>
                  </a:spcAft>
                  <a:buClrTx/>
                  <a:buSzTx/>
                  <a:buFontTx/>
                  <a:buNone/>
                  <a:tabLst/>
                  <a:defRPr/>
                </a:pPr>
                <a:endParaRPr kumimoji="0" lang="en-US" sz="1428" b="0" i="0" u="none" strike="noStrike" kern="0" cap="none" spc="0" normalizeH="0" baseline="0" noProof="0">
                  <a:ln>
                    <a:noFill/>
                  </a:ln>
                  <a:solidFill>
                    <a:srgbClr val="FFFFFF"/>
                  </a:solidFill>
                  <a:effectLst/>
                  <a:uLnTx/>
                  <a:uFillTx/>
                </a:endParaRPr>
              </a:p>
            </p:txBody>
          </p:sp>
          <p:sp>
            <p:nvSpPr>
              <p:cNvPr id="178" name="Freeform 12"/>
              <p:cNvSpPr>
                <a:spLocks/>
              </p:cNvSpPr>
              <p:nvPr/>
            </p:nvSpPr>
            <p:spPr bwMode="auto">
              <a:xfrm>
                <a:off x="5918200" y="2868613"/>
                <a:ext cx="396875" cy="766763"/>
              </a:xfrm>
              <a:custGeom>
                <a:avLst/>
                <a:gdLst>
                  <a:gd name="T0" fmla="*/ 0 w 250"/>
                  <a:gd name="T1" fmla="*/ 0 h 483"/>
                  <a:gd name="T2" fmla="*/ 250 w 250"/>
                  <a:gd name="T3" fmla="*/ 269 h 483"/>
                  <a:gd name="T4" fmla="*/ 152 w 250"/>
                  <a:gd name="T5" fmla="*/ 295 h 483"/>
                  <a:gd name="T6" fmla="*/ 221 w 250"/>
                  <a:gd name="T7" fmla="*/ 459 h 483"/>
                  <a:gd name="T8" fmla="*/ 162 w 250"/>
                  <a:gd name="T9" fmla="*/ 483 h 483"/>
                  <a:gd name="T10" fmla="*/ 93 w 250"/>
                  <a:gd name="T11" fmla="*/ 316 h 483"/>
                  <a:gd name="T12" fmla="*/ 0 w 250"/>
                  <a:gd name="T13" fmla="*/ 373 h 483"/>
                  <a:gd name="T14" fmla="*/ 0 w 250"/>
                  <a:gd name="T15" fmla="*/ 0 h 483"/>
                  <a:gd name="T16" fmla="*/ 0 w 250"/>
                  <a:gd name="T17" fmla="*/ 0 h 4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50" h="483">
                    <a:moveTo>
                      <a:pt x="0" y="0"/>
                    </a:moveTo>
                    <a:lnTo>
                      <a:pt x="250" y="269"/>
                    </a:lnTo>
                    <a:lnTo>
                      <a:pt x="152" y="295"/>
                    </a:lnTo>
                    <a:lnTo>
                      <a:pt x="221" y="459"/>
                    </a:lnTo>
                    <a:lnTo>
                      <a:pt x="162" y="483"/>
                    </a:lnTo>
                    <a:lnTo>
                      <a:pt x="93" y="316"/>
                    </a:lnTo>
                    <a:lnTo>
                      <a:pt x="0" y="373"/>
                    </a:lnTo>
                    <a:lnTo>
                      <a:pt x="0" y="0"/>
                    </a:lnTo>
                    <a:lnTo>
                      <a:pt x="0" y="0"/>
                    </a:lnTo>
                    <a:close/>
                  </a:path>
                </a:pathLst>
              </a:custGeom>
              <a:grpFill/>
              <a:ln>
                <a:noFill/>
              </a:ln>
            </p:spPr>
            <p:txBody>
              <a:bodyPr vert="horz" wrap="square" lIns="93260" tIns="46630" rIns="93260" bIns="46630" numCol="1" anchor="t" anchorCtr="0" compatLnSpc="1">
                <a:prstTxWarp prst="textNoShape">
                  <a:avLst/>
                </a:prstTxWarp>
              </a:bodyPr>
              <a:lstStyle/>
              <a:p>
                <a:pPr marL="0" marR="0" lvl="0" indent="0" defTabSz="932597" eaLnBrk="1" fontAlgn="auto" latinLnBrk="0" hangingPunct="1">
                  <a:lnSpc>
                    <a:spcPct val="100000"/>
                  </a:lnSpc>
                  <a:spcBef>
                    <a:spcPts val="0"/>
                  </a:spcBef>
                  <a:spcAft>
                    <a:spcPts val="0"/>
                  </a:spcAft>
                  <a:buClrTx/>
                  <a:buSzTx/>
                  <a:buFontTx/>
                  <a:buNone/>
                  <a:tabLst/>
                  <a:defRPr/>
                </a:pPr>
                <a:endParaRPr kumimoji="0" lang="en-US" sz="1428" b="0" i="0" u="none" strike="noStrike" kern="0" cap="none" spc="0" normalizeH="0" baseline="0" noProof="0">
                  <a:ln>
                    <a:noFill/>
                  </a:ln>
                  <a:solidFill>
                    <a:srgbClr val="FFFFFF"/>
                  </a:solidFill>
                  <a:effectLst/>
                  <a:uLnTx/>
                  <a:uFillTx/>
                </a:endParaRPr>
              </a:p>
            </p:txBody>
          </p:sp>
        </p:grpSp>
        <p:sp>
          <p:nvSpPr>
            <p:cNvPr id="167" name="TextBox 166"/>
            <p:cNvSpPr txBox="1"/>
            <p:nvPr/>
          </p:nvSpPr>
          <p:spPr>
            <a:xfrm>
              <a:off x="10841922" y="1668462"/>
              <a:ext cx="1081749" cy="380887"/>
            </a:xfrm>
            <a:prstGeom prst="rect">
              <a:avLst/>
            </a:prstGeom>
            <a:solidFill>
              <a:srgbClr val="009E49"/>
            </a:solidFill>
            <a:ln w="19050">
              <a:solidFill>
                <a:schemeClr val="accent1"/>
              </a:solidFill>
              <a:miter lim="800000"/>
            </a:ln>
          </p:spPr>
          <p:txBody>
            <a:bodyPr wrap="square" lIns="46630" tIns="46630" rIns="46630" bIns="46630" rtlCol="0" anchor="ctr">
              <a:noAutofit/>
            </a:bodyPr>
            <a:lstStyle>
              <a:defPPr>
                <a:defRPr lang="en-US"/>
              </a:defPPr>
              <a:lvl1pPr marR="0" lvl="0" indent="0" algn="ctr" defTabSz="932597" fontAlgn="auto">
                <a:lnSpc>
                  <a:spcPct val="90000"/>
                </a:lnSpc>
                <a:spcBef>
                  <a:spcPts val="0"/>
                </a:spcBef>
                <a:spcAft>
                  <a:spcPts val="612"/>
                </a:spcAft>
                <a:buClrTx/>
                <a:buSzTx/>
                <a:buFontTx/>
                <a:buNone/>
                <a:tabLst/>
                <a:defRPr kumimoji="0" sz="1100" i="0" u="none" strike="noStrike" kern="0" cap="none" spc="0" normalizeH="0" baseline="0">
                  <a:ln>
                    <a:noFill/>
                  </a:ln>
                  <a:solidFill>
                    <a:srgbClr val="FFFFFF"/>
                  </a:solidFill>
                  <a:effectLst/>
                  <a:uLnTx/>
                  <a:uFillTx/>
                </a:defRPr>
              </a:lvl1pPr>
            </a:lstStyle>
            <a:p>
              <a:r>
                <a:rPr lang="en-US" dirty="0"/>
                <a:t>VM</a:t>
              </a:r>
            </a:p>
          </p:txBody>
        </p:sp>
        <p:sp>
          <p:nvSpPr>
            <p:cNvPr id="168" name="TextBox 167"/>
            <p:cNvSpPr txBox="1"/>
            <p:nvPr/>
          </p:nvSpPr>
          <p:spPr>
            <a:xfrm>
              <a:off x="10841922" y="2057246"/>
              <a:ext cx="1081749" cy="640080"/>
            </a:xfrm>
            <a:prstGeom prst="rect">
              <a:avLst/>
            </a:prstGeom>
            <a:noFill/>
            <a:ln w="19050">
              <a:solidFill>
                <a:schemeClr val="accent1"/>
              </a:solidFill>
              <a:miter lim="800000"/>
            </a:ln>
          </p:spPr>
          <p:txBody>
            <a:bodyPr wrap="square" lIns="46630" tIns="46630" rIns="46630" bIns="46630" rtlCol="0" anchor="ctr">
              <a:noAutofit/>
            </a:bodyPr>
            <a:lstStyle/>
            <a:p>
              <a:pPr marL="0" marR="0" lvl="0" indent="0" algn="ctr" defTabSz="932597" eaLnBrk="1" fontAlgn="auto" latinLnBrk="0" hangingPunct="1">
                <a:lnSpc>
                  <a:spcPct val="90000"/>
                </a:lnSpc>
                <a:spcBef>
                  <a:spcPts val="0"/>
                </a:spcBef>
                <a:spcAft>
                  <a:spcPts val="612"/>
                </a:spcAft>
                <a:buClrTx/>
                <a:buSzTx/>
                <a:buFontTx/>
                <a:buNone/>
                <a:tabLst/>
                <a:defRPr/>
              </a:pPr>
              <a:endParaRPr kumimoji="0" lang="en-US" sz="1000" i="0" u="none" strike="noStrike" kern="0" cap="none" spc="0" normalizeH="0" baseline="0" noProof="0" dirty="0">
                <a:ln>
                  <a:noFill/>
                </a:ln>
                <a:solidFill>
                  <a:srgbClr val="FFFFFF"/>
                </a:solidFill>
                <a:effectLst/>
                <a:uLnTx/>
                <a:uFillTx/>
              </a:endParaRPr>
            </a:p>
          </p:txBody>
        </p:sp>
        <p:sp>
          <p:nvSpPr>
            <p:cNvPr id="169" name="TextBox 168"/>
            <p:cNvSpPr txBox="1"/>
            <p:nvPr/>
          </p:nvSpPr>
          <p:spPr>
            <a:xfrm>
              <a:off x="10841922" y="2703541"/>
              <a:ext cx="1081749" cy="640080"/>
            </a:xfrm>
            <a:prstGeom prst="rect">
              <a:avLst/>
            </a:prstGeom>
            <a:noFill/>
            <a:ln w="19050">
              <a:solidFill>
                <a:schemeClr val="accent1"/>
              </a:solidFill>
              <a:miter lim="800000"/>
            </a:ln>
          </p:spPr>
          <p:txBody>
            <a:bodyPr wrap="square" lIns="46630" tIns="46630" rIns="46630" bIns="46630" rtlCol="0" anchor="ctr">
              <a:noAutofit/>
            </a:bodyPr>
            <a:lstStyle/>
            <a:p>
              <a:pPr marL="0" marR="0" lvl="0" indent="0" algn="ctr" defTabSz="932597" eaLnBrk="1" fontAlgn="auto" latinLnBrk="0" hangingPunct="1">
                <a:lnSpc>
                  <a:spcPct val="90000"/>
                </a:lnSpc>
                <a:spcBef>
                  <a:spcPts val="0"/>
                </a:spcBef>
                <a:spcAft>
                  <a:spcPts val="612"/>
                </a:spcAft>
                <a:buClrTx/>
                <a:buSzTx/>
                <a:buFontTx/>
                <a:buNone/>
                <a:tabLst/>
                <a:defRPr/>
              </a:pPr>
              <a:endParaRPr kumimoji="0" lang="en-US" sz="1000" i="0" u="none" strike="noStrike" kern="0" cap="none" spc="0" normalizeH="0" baseline="0" noProof="0" dirty="0">
                <a:ln>
                  <a:noFill/>
                </a:ln>
                <a:solidFill>
                  <a:srgbClr val="FFFFFF"/>
                </a:solidFill>
                <a:effectLst/>
                <a:uLnTx/>
                <a:uFillTx/>
              </a:endParaRPr>
            </a:p>
          </p:txBody>
        </p:sp>
        <p:grpSp>
          <p:nvGrpSpPr>
            <p:cNvPr id="170" name="Group 169"/>
            <p:cNvGrpSpPr/>
            <p:nvPr/>
          </p:nvGrpSpPr>
          <p:grpSpPr>
            <a:xfrm>
              <a:off x="11202096" y="2158457"/>
              <a:ext cx="407330" cy="452365"/>
              <a:chOff x="7434263" y="-2105025"/>
              <a:chExt cx="947737" cy="1052512"/>
            </a:xfrm>
            <a:solidFill>
              <a:srgbClr val="505050"/>
            </a:solidFill>
          </p:grpSpPr>
          <p:sp>
            <p:nvSpPr>
              <p:cNvPr id="174" name="Freeform 5"/>
              <p:cNvSpPr>
                <a:spLocks/>
              </p:cNvSpPr>
              <p:nvPr/>
            </p:nvSpPr>
            <p:spPr bwMode="auto">
              <a:xfrm>
                <a:off x="7434263" y="-1779588"/>
                <a:ext cx="423862" cy="727075"/>
              </a:xfrm>
              <a:custGeom>
                <a:avLst/>
                <a:gdLst>
                  <a:gd name="T0" fmla="*/ 267 w 267"/>
                  <a:gd name="T1" fmla="*/ 153 h 458"/>
                  <a:gd name="T2" fmla="*/ 267 w 267"/>
                  <a:gd name="T3" fmla="*/ 458 h 458"/>
                  <a:gd name="T4" fmla="*/ 0 w 267"/>
                  <a:gd name="T5" fmla="*/ 305 h 458"/>
                  <a:gd name="T6" fmla="*/ 2 w 267"/>
                  <a:gd name="T7" fmla="*/ 0 h 458"/>
                  <a:gd name="T8" fmla="*/ 267 w 267"/>
                  <a:gd name="T9" fmla="*/ 153 h 458"/>
                </a:gdLst>
                <a:ahLst/>
                <a:cxnLst>
                  <a:cxn ang="0">
                    <a:pos x="T0" y="T1"/>
                  </a:cxn>
                  <a:cxn ang="0">
                    <a:pos x="T2" y="T3"/>
                  </a:cxn>
                  <a:cxn ang="0">
                    <a:pos x="T4" y="T5"/>
                  </a:cxn>
                  <a:cxn ang="0">
                    <a:pos x="T6" y="T7"/>
                  </a:cxn>
                  <a:cxn ang="0">
                    <a:pos x="T8" y="T9"/>
                  </a:cxn>
                </a:cxnLst>
                <a:rect l="0" t="0" r="r" b="b"/>
                <a:pathLst>
                  <a:path w="267" h="458">
                    <a:moveTo>
                      <a:pt x="267" y="153"/>
                    </a:moveTo>
                    <a:lnTo>
                      <a:pt x="267" y="458"/>
                    </a:lnTo>
                    <a:lnTo>
                      <a:pt x="0" y="305"/>
                    </a:lnTo>
                    <a:lnTo>
                      <a:pt x="2" y="0"/>
                    </a:lnTo>
                    <a:lnTo>
                      <a:pt x="267" y="15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p>
                <a:pPr marL="0" marR="0" lvl="0" indent="0" defTabSz="932597" eaLnBrk="1" fontAlgn="auto" latinLnBrk="0" hangingPunct="1">
                  <a:lnSpc>
                    <a:spcPct val="100000"/>
                  </a:lnSpc>
                  <a:spcBef>
                    <a:spcPts val="0"/>
                  </a:spcBef>
                  <a:spcAft>
                    <a:spcPts val="0"/>
                  </a:spcAft>
                  <a:buClrTx/>
                  <a:buSzTx/>
                  <a:buFontTx/>
                  <a:buNone/>
                  <a:tabLst/>
                  <a:defRPr/>
                </a:pPr>
                <a:endParaRPr kumimoji="0" lang="en-US" sz="1428" b="0" i="0" u="none" strike="noStrike" kern="0" cap="none" spc="0" normalizeH="0" baseline="0" noProof="0">
                  <a:ln>
                    <a:noFill/>
                  </a:ln>
                  <a:solidFill>
                    <a:srgbClr val="FFFFFF"/>
                  </a:solidFill>
                  <a:effectLst/>
                  <a:uLnTx/>
                  <a:uFillTx/>
                </a:endParaRPr>
              </a:p>
            </p:txBody>
          </p:sp>
          <p:sp>
            <p:nvSpPr>
              <p:cNvPr id="175" name="Freeform 6"/>
              <p:cNvSpPr>
                <a:spLocks/>
              </p:cNvSpPr>
              <p:nvPr/>
            </p:nvSpPr>
            <p:spPr bwMode="auto">
              <a:xfrm>
                <a:off x="7961313" y="-1779588"/>
                <a:ext cx="420687" cy="727075"/>
              </a:xfrm>
              <a:custGeom>
                <a:avLst/>
                <a:gdLst>
                  <a:gd name="T0" fmla="*/ 0 w 265"/>
                  <a:gd name="T1" fmla="*/ 153 h 458"/>
                  <a:gd name="T2" fmla="*/ 0 w 265"/>
                  <a:gd name="T3" fmla="*/ 458 h 458"/>
                  <a:gd name="T4" fmla="*/ 265 w 265"/>
                  <a:gd name="T5" fmla="*/ 305 h 458"/>
                  <a:gd name="T6" fmla="*/ 265 w 265"/>
                  <a:gd name="T7" fmla="*/ 0 h 458"/>
                  <a:gd name="T8" fmla="*/ 0 w 265"/>
                  <a:gd name="T9" fmla="*/ 153 h 458"/>
                </a:gdLst>
                <a:ahLst/>
                <a:cxnLst>
                  <a:cxn ang="0">
                    <a:pos x="T0" y="T1"/>
                  </a:cxn>
                  <a:cxn ang="0">
                    <a:pos x="T2" y="T3"/>
                  </a:cxn>
                  <a:cxn ang="0">
                    <a:pos x="T4" y="T5"/>
                  </a:cxn>
                  <a:cxn ang="0">
                    <a:pos x="T6" y="T7"/>
                  </a:cxn>
                  <a:cxn ang="0">
                    <a:pos x="T8" y="T9"/>
                  </a:cxn>
                </a:cxnLst>
                <a:rect l="0" t="0" r="r" b="b"/>
                <a:pathLst>
                  <a:path w="265" h="458">
                    <a:moveTo>
                      <a:pt x="0" y="153"/>
                    </a:moveTo>
                    <a:lnTo>
                      <a:pt x="0" y="458"/>
                    </a:lnTo>
                    <a:lnTo>
                      <a:pt x="265" y="305"/>
                    </a:lnTo>
                    <a:lnTo>
                      <a:pt x="265" y="0"/>
                    </a:lnTo>
                    <a:lnTo>
                      <a:pt x="0" y="15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p>
                <a:pPr marL="0" marR="0" lvl="0" indent="0" defTabSz="932597" eaLnBrk="1" fontAlgn="auto" latinLnBrk="0" hangingPunct="1">
                  <a:lnSpc>
                    <a:spcPct val="100000"/>
                  </a:lnSpc>
                  <a:spcBef>
                    <a:spcPts val="0"/>
                  </a:spcBef>
                  <a:spcAft>
                    <a:spcPts val="0"/>
                  </a:spcAft>
                  <a:buClrTx/>
                  <a:buSzTx/>
                  <a:buFontTx/>
                  <a:buNone/>
                  <a:tabLst/>
                  <a:defRPr/>
                </a:pPr>
                <a:endParaRPr kumimoji="0" lang="en-US" sz="1428" b="0" i="0" u="none" strike="noStrike" kern="0" cap="none" spc="0" normalizeH="0" baseline="0" noProof="0">
                  <a:ln>
                    <a:noFill/>
                  </a:ln>
                  <a:solidFill>
                    <a:srgbClr val="FFFFFF"/>
                  </a:solidFill>
                  <a:effectLst/>
                  <a:uLnTx/>
                  <a:uFillTx/>
                </a:endParaRPr>
              </a:p>
            </p:txBody>
          </p:sp>
          <p:sp>
            <p:nvSpPr>
              <p:cNvPr id="176" name="Freeform 7"/>
              <p:cNvSpPr>
                <a:spLocks/>
              </p:cNvSpPr>
              <p:nvPr/>
            </p:nvSpPr>
            <p:spPr bwMode="auto">
              <a:xfrm>
                <a:off x="7489825" y="-2105025"/>
                <a:ext cx="838200" cy="476250"/>
              </a:xfrm>
              <a:custGeom>
                <a:avLst/>
                <a:gdLst>
                  <a:gd name="T0" fmla="*/ 266 w 528"/>
                  <a:gd name="T1" fmla="*/ 300 h 300"/>
                  <a:gd name="T2" fmla="*/ 0 w 528"/>
                  <a:gd name="T3" fmla="*/ 148 h 300"/>
                  <a:gd name="T4" fmla="*/ 263 w 528"/>
                  <a:gd name="T5" fmla="*/ 0 h 300"/>
                  <a:gd name="T6" fmla="*/ 528 w 528"/>
                  <a:gd name="T7" fmla="*/ 148 h 300"/>
                  <a:gd name="T8" fmla="*/ 266 w 528"/>
                  <a:gd name="T9" fmla="*/ 300 h 300"/>
                </a:gdLst>
                <a:ahLst/>
                <a:cxnLst>
                  <a:cxn ang="0">
                    <a:pos x="T0" y="T1"/>
                  </a:cxn>
                  <a:cxn ang="0">
                    <a:pos x="T2" y="T3"/>
                  </a:cxn>
                  <a:cxn ang="0">
                    <a:pos x="T4" y="T5"/>
                  </a:cxn>
                  <a:cxn ang="0">
                    <a:pos x="T6" y="T7"/>
                  </a:cxn>
                  <a:cxn ang="0">
                    <a:pos x="T8" y="T9"/>
                  </a:cxn>
                </a:cxnLst>
                <a:rect l="0" t="0" r="r" b="b"/>
                <a:pathLst>
                  <a:path w="528" h="300">
                    <a:moveTo>
                      <a:pt x="266" y="300"/>
                    </a:moveTo>
                    <a:lnTo>
                      <a:pt x="0" y="148"/>
                    </a:lnTo>
                    <a:lnTo>
                      <a:pt x="263" y="0"/>
                    </a:lnTo>
                    <a:lnTo>
                      <a:pt x="528" y="148"/>
                    </a:lnTo>
                    <a:lnTo>
                      <a:pt x="266" y="30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p>
                <a:pPr marL="0" marR="0" lvl="0" indent="0" defTabSz="932597" eaLnBrk="1" fontAlgn="auto" latinLnBrk="0" hangingPunct="1">
                  <a:lnSpc>
                    <a:spcPct val="100000"/>
                  </a:lnSpc>
                  <a:spcBef>
                    <a:spcPts val="0"/>
                  </a:spcBef>
                  <a:spcAft>
                    <a:spcPts val="0"/>
                  </a:spcAft>
                  <a:buClrTx/>
                  <a:buSzTx/>
                  <a:buFontTx/>
                  <a:buNone/>
                  <a:tabLst/>
                  <a:defRPr/>
                </a:pPr>
                <a:endParaRPr kumimoji="0" lang="en-US" sz="1428" b="0" i="0" u="none" strike="noStrike" kern="0" cap="none" spc="0" normalizeH="0" baseline="0" noProof="0">
                  <a:ln>
                    <a:noFill/>
                  </a:ln>
                  <a:solidFill>
                    <a:srgbClr val="FFFFFF"/>
                  </a:solidFill>
                  <a:effectLst/>
                  <a:uLnTx/>
                  <a:uFillTx/>
                </a:endParaRPr>
              </a:p>
            </p:txBody>
          </p:sp>
        </p:grpSp>
        <p:grpSp>
          <p:nvGrpSpPr>
            <p:cNvPr id="171" name="Group 170"/>
            <p:cNvGrpSpPr/>
            <p:nvPr/>
          </p:nvGrpSpPr>
          <p:grpSpPr>
            <a:xfrm>
              <a:off x="11150392" y="2822013"/>
              <a:ext cx="483727" cy="381132"/>
              <a:chOff x="4962525" y="2536825"/>
              <a:chExt cx="2260600" cy="1781175"/>
            </a:xfrm>
            <a:solidFill>
              <a:srgbClr val="505050"/>
            </a:solidFill>
          </p:grpSpPr>
          <p:sp>
            <p:nvSpPr>
              <p:cNvPr id="172" name="Freeform 11"/>
              <p:cNvSpPr>
                <a:spLocks noEditPoints="1"/>
              </p:cNvSpPr>
              <p:nvPr/>
            </p:nvSpPr>
            <p:spPr bwMode="auto">
              <a:xfrm>
                <a:off x="4962525" y="2536825"/>
                <a:ext cx="2260600" cy="1781175"/>
              </a:xfrm>
              <a:custGeom>
                <a:avLst/>
                <a:gdLst>
                  <a:gd name="T0" fmla="*/ 130 w 600"/>
                  <a:gd name="T1" fmla="*/ 461 h 472"/>
                  <a:gd name="T2" fmla="*/ 470 w 600"/>
                  <a:gd name="T3" fmla="*/ 461 h 472"/>
                  <a:gd name="T4" fmla="*/ 470 w 600"/>
                  <a:gd name="T5" fmla="*/ 472 h 472"/>
                  <a:gd name="T6" fmla="*/ 130 w 600"/>
                  <a:gd name="T7" fmla="*/ 472 h 472"/>
                  <a:gd name="T8" fmla="*/ 130 w 600"/>
                  <a:gd name="T9" fmla="*/ 461 h 472"/>
                  <a:gd name="T10" fmla="*/ 32 w 600"/>
                  <a:gd name="T11" fmla="*/ 35 h 472"/>
                  <a:gd name="T12" fmla="*/ 32 w 600"/>
                  <a:gd name="T13" fmla="*/ 345 h 472"/>
                  <a:gd name="T14" fmla="*/ 232 w 600"/>
                  <a:gd name="T15" fmla="*/ 345 h 472"/>
                  <a:gd name="T16" fmla="*/ 365 w 600"/>
                  <a:gd name="T17" fmla="*/ 345 h 472"/>
                  <a:gd name="T18" fmla="*/ 572 w 600"/>
                  <a:gd name="T19" fmla="*/ 345 h 472"/>
                  <a:gd name="T20" fmla="*/ 572 w 600"/>
                  <a:gd name="T21" fmla="*/ 35 h 472"/>
                  <a:gd name="T22" fmla="*/ 32 w 600"/>
                  <a:gd name="T23" fmla="*/ 35 h 472"/>
                  <a:gd name="T24" fmla="*/ 300 w 600"/>
                  <a:gd name="T25" fmla="*/ 8 h 472"/>
                  <a:gd name="T26" fmla="*/ 292 w 600"/>
                  <a:gd name="T27" fmla="*/ 16 h 472"/>
                  <a:gd name="T28" fmla="*/ 300 w 600"/>
                  <a:gd name="T29" fmla="*/ 24 h 472"/>
                  <a:gd name="T30" fmla="*/ 309 w 600"/>
                  <a:gd name="T31" fmla="*/ 16 h 472"/>
                  <a:gd name="T32" fmla="*/ 300 w 600"/>
                  <a:gd name="T33" fmla="*/ 8 h 472"/>
                  <a:gd name="T34" fmla="*/ 32 w 600"/>
                  <a:gd name="T35" fmla="*/ 0 h 472"/>
                  <a:gd name="T36" fmla="*/ 565 w 600"/>
                  <a:gd name="T37" fmla="*/ 0 h 472"/>
                  <a:gd name="T38" fmla="*/ 600 w 600"/>
                  <a:gd name="T39" fmla="*/ 35 h 472"/>
                  <a:gd name="T40" fmla="*/ 600 w 600"/>
                  <a:gd name="T41" fmla="*/ 344 h 472"/>
                  <a:gd name="T42" fmla="*/ 565 w 600"/>
                  <a:gd name="T43" fmla="*/ 383 h 472"/>
                  <a:gd name="T44" fmla="*/ 389 w 600"/>
                  <a:gd name="T45" fmla="*/ 383 h 472"/>
                  <a:gd name="T46" fmla="*/ 365 w 600"/>
                  <a:gd name="T47" fmla="*/ 383 h 472"/>
                  <a:gd name="T48" fmla="*/ 365 w 600"/>
                  <a:gd name="T49" fmla="*/ 406 h 472"/>
                  <a:gd name="T50" fmla="*/ 365 w 600"/>
                  <a:gd name="T51" fmla="*/ 422 h 472"/>
                  <a:gd name="T52" fmla="*/ 442 w 600"/>
                  <a:gd name="T53" fmla="*/ 422 h 472"/>
                  <a:gd name="T54" fmla="*/ 470 w 600"/>
                  <a:gd name="T55" fmla="*/ 461 h 472"/>
                  <a:gd name="T56" fmla="*/ 130 w 600"/>
                  <a:gd name="T57" fmla="*/ 461 h 472"/>
                  <a:gd name="T58" fmla="*/ 158 w 600"/>
                  <a:gd name="T59" fmla="*/ 422 h 472"/>
                  <a:gd name="T60" fmla="*/ 232 w 600"/>
                  <a:gd name="T61" fmla="*/ 422 h 472"/>
                  <a:gd name="T62" fmla="*/ 232 w 600"/>
                  <a:gd name="T63" fmla="*/ 406 h 472"/>
                  <a:gd name="T64" fmla="*/ 232 w 600"/>
                  <a:gd name="T65" fmla="*/ 383 h 472"/>
                  <a:gd name="T66" fmla="*/ 205 w 600"/>
                  <a:gd name="T67" fmla="*/ 383 h 472"/>
                  <a:gd name="T68" fmla="*/ 32 w 600"/>
                  <a:gd name="T69" fmla="*/ 383 h 472"/>
                  <a:gd name="T70" fmla="*/ 0 w 600"/>
                  <a:gd name="T71" fmla="*/ 344 h 472"/>
                  <a:gd name="T72" fmla="*/ 0 w 600"/>
                  <a:gd name="T73" fmla="*/ 35 h 472"/>
                  <a:gd name="T74" fmla="*/ 32 w 600"/>
                  <a:gd name="T75" fmla="*/ 0 h 4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600" h="472">
                    <a:moveTo>
                      <a:pt x="130" y="461"/>
                    </a:moveTo>
                    <a:cubicBezTo>
                      <a:pt x="470" y="461"/>
                      <a:pt x="470" y="461"/>
                      <a:pt x="470" y="461"/>
                    </a:cubicBezTo>
                    <a:cubicBezTo>
                      <a:pt x="470" y="472"/>
                      <a:pt x="470" y="472"/>
                      <a:pt x="470" y="472"/>
                    </a:cubicBezTo>
                    <a:cubicBezTo>
                      <a:pt x="130" y="472"/>
                      <a:pt x="130" y="472"/>
                      <a:pt x="130" y="472"/>
                    </a:cubicBezTo>
                    <a:cubicBezTo>
                      <a:pt x="130" y="461"/>
                      <a:pt x="130" y="461"/>
                      <a:pt x="130" y="461"/>
                    </a:cubicBezTo>
                    <a:close/>
                    <a:moveTo>
                      <a:pt x="32" y="35"/>
                    </a:moveTo>
                    <a:cubicBezTo>
                      <a:pt x="32" y="345"/>
                      <a:pt x="32" y="345"/>
                      <a:pt x="32" y="345"/>
                    </a:cubicBezTo>
                    <a:cubicBezTo>
                      <a:pt x="232" y="345"/>
                      <a:pt x="232" y="345"/>
                      <a:pt x="232" y="345"/>
                    </a:cubicBezTo>
                    <a:cubicBezTo>
                      <a:pt x="365" y="345"/>
                      <a:pt x="365" y="345"/>
                      <a:pt x="365" y="345"/>
                    </a:cubicBezTo>
                    <a:cubicBezTo>
                      <a:pt x="572" y="345"/>
                      <a:pt x="572" y="345"/>
                      <a:pt x="572" y="345"/>
                    </a:cubicBezTo>
                    <a:cubicBezTo>
                      <a:pt x="572" y="35"/>
                      <a:pt x="572" y="35"/>
                      <a:pt x="572" y="35"/>
                    </a:cubicBezTo>
                    <a:cubicBezTo>
                      <a:pt x="32" y="35"/>
                      <a:pt x="32" y="35"/>
                      <a:pt x="32" y="35"/>
                    </a:cubicBezTo>
                    <a:close/>
                    <a:moveTo>
                      <a:pt x="300" y="8"/>
                    </a:moveTo>
                    <a:cubicBezTo>
                      <a:pt x="295" y="8"/>
                      <a:pt x="292" y="12"/>
                      <a:pt x="292" y="16"/>
                    </a:cubicBezTo>
                    <a:cubicBezTo>
                      <a:pt x="292" y="20"/>
                      <a:pt x="295" y="24"/>
                      <a:pt x="300" y="24"/>
                    </a:cubicBezTo>
                    <a:cubicBezTo>
                      <a:pt x="305" y="24"/>
                      <a:pt x="309" y="20"/>
                      <a:pt x="309" y="16"/>
                    </a:cubicBezTo>
                    <a:cubicBezTo>
                      <a:pt x="309" y="12"/>
                      <a:pt x="305" y="8"/>
                      <a:pt x="300" y="8"/>
                    </a:cubicBezTo>
                    <a:close/>
                    <a:moveTo>
                      <a:pt x="32" y="0"/>
                    </a:moveTo>
                    <a:cubicBezTo>
                      <a:pt x="565" y="0"/>
                      <a:pt x="565" y="0"/>
                      <a:pt x="565" y="0"/>
                    </a:cubicBezTo>
                    <a:cubicBezTo>
                      <a:pt x="586" y="0"/>
                      <a:pt x="600" y="16"/>
                      <a:pt x="600" y="35"/>
                    </a:cubicBezTo>
                    <a:cubicBezTo>
                      <a:pt x="600" y="344"/>
                      <a:pt x="600" y="344"/>
                      <a:pt x="600" y="344"/>
                    </a:cubicBezTo>
                    <a:cubicBezTo>
                      <a:pt x="600" y="364"/>
                      <a:pt x="586" y="383"/>
                      <a:pt x="565" y="383"/>
                    </a:cubicBezTo>
                    <a:cubicBezTo>
                      <a:pt x="498" y="383"/>
                      <a:pt x="440" y="383"/>
                      <a:pt x="389" y="383"/>
                    </a:cubicBezTo>
                    <a:cubicBezTo>
                      <a:pt x="365" y="383"/>
                      <a:pt x="365" y="383"/>
                      <a:pt x="365" y="383"/>
                    </a:cubicBezTo>
                    <a:cubicBezTo>
                      <a:pt x="365" y="406"/>
                      <a:pt x="365" y="406"/>
                      <a:pt x="365" y="406"/>
                    </a:cubicBezTo>
                    <a:cubicBezTo>
                      <a:pt x="365" y="422"/>
                      <a:pt x="365" y="422"/>
                      <a:pt x="365" y="422"/>
                    </a:cubicBezTo>
                    <a:cubicBezTo>
                      <a:pt x="442" y="422"/>
                      <a:pt x="442" y="422"/>
                      <a:pt x="442" y="422"/>
                    </a:cubicBezTo>
                    <a:cubicBezTo>
                      <a:pt x="470" y="461"/>
                      <a:pt x="470" y="461"/>
                      <a:pt x="470" y="461"/>
                    </a:cubicBezTo>
                    <a:cubicBezTo>
                      <a:pt x="130" y="461"/>
                      <a:pt x="130" y="461"/>
                      <a:pt x="130" y="461"/>
                    </a:cubicBezTo>
                    <a:cubicBezTo>
                      <a:pt x="158" y="422"/>
                      <a:pt x="158" y="422"/>
                      <a:pt x="158" y="422"/>
                    </a:cubicBezTo>
                    <a:cubicBezTo>
                      <a:pt x="232" y="422"/>
                      <a:pt x="232" y="422"/>
                      <a:pt x="232" y="422"/>
                    </a:cubicBezTo>
                    <a:cubicBezTo>
                      <a:pt x="232" y="406"/>
                      <a:pt x="232" y="406"/>
                      <a:pt x="232" y="406"/>
                    </a:cubicBezTo>
                    <a:cubicBezTo>
                      <a:pt x="232" y="383"/>
                      <a:pt x="232" y="383"/>
                      <a:pt x="232" y="383"/>
                    </a:cubicBezTo>
                    <a:cubicBezTo>
                      <a:pt x="205" y="383"/>
                      <a:pt x="205" y="383"/>
                      <a:pt x="205" y="383"/>
                    </a:cubicBezTo>
                    <a:cubicBezTo>
                      <a:pt x="32" y="383"/>
                      <a:pt x="32" y="383"/>
                      <a:pt x="32" y="383"/>
                    </a:cubicBezTo>
                    <a:cubicBezTo>
                      <a:pt x="14" y="383"/>
                      <a:pt x="0" y="364"/>
                      <a:pt x="0" y="344"/>
                    </a:cubicBezTo>
                    <a:cubicBezTo>
                      <a:pt x="0" y="35"/>
                      <a:pt x="0" y="35"/>
                      <a:pt x="0" y="35"/>
                    </a:cubicBezTo>
                    <a:cubicBezTo>
                      <a:pt x="0" y="16"/>
                      <a:pt x="14" y="0"/>
                      <a:pt x="32" y="0"/>
                    </a:cubicBezTo>
                    <a:close/>
                  </a:path>
                </a:pathLst>
              </a:custGeom>
              <a:grpFill/>
              <a:ln>
                <a:noFill/>
              </a:ln>
            </p:spPr>
            <p:txBody>
              <a:bodyPr vert="horz" wrap="square" lIns="93260" tIns="46630" rIns="93260" bIns="46630" numCol="1" anchor="t" anchorCtr="0" compatLnSpc="1">
                <a:prstTxWarp prst="textNoShape">
                  <a:avLst/>
                </a:prstTxWarp>
              </a:bodyPr>
              <a:lstStyle/>
              <a:p>
                <a:pPr marL="0" marR="0" lvl="0" indent="0" defTabSz="932597" eaLnBrk="1" fontAlgn="auto" latinLnBrk="0" hangingPunct="1">
                  <a:lnSpc>
                    <a:spcPct val="100000"/>
                  </a:lnSpc>
                  <a:spcBef>
                    <a:spcPts val="0"/>
                  </a:spcBef>
                  <a:spcAft>
                    <a:spcPts val="0"/>
                  </a:spcAft>
                  <a:buClrTx/>
                  <a:buSzTx/>
                  <a:buFontTx/>
                  <a:buNone/>
                  <a:tabLst/>
                  <a:defRPr/>
                </a:pPr>
                <a:endParaRPr kumimoji="0" lang="en-US" sz="1428" b="0" i="0" u="none" strike="noStrike" kern="0" cap="none" spc="0" normalizeH="0" baseline="0" noProof="0">
                  <a:ln>
                    <a:noFill/>
                  </a:ln>
                  <a:solidFill>
                    <a:srgbClr val="FFFFFF"/>
                  </a:solidFill>
                  <a:effectLst/>
                  <a:uLnTx/>
                  <a:uFillTx/>
                </a:endParaRPr>
              </a:p>
            </p:txBody>
          </p:sp>
          <p:sp>
            <p:nvSpPr>
              <p:cNvPr id="173" name="Freeform 12"/>
              <p:cNvSpPr>
                <a:spLocks/>
              </p:cNvSpPr>
              <p:nvPr/>
            </p:nvSpPr>
            <p:spPr bwMode="auto">
              <a:xfrm>
                <a:off x="5918200" y="2868613"/>
                <a:ext cx="396875" cy="766763"/>
              </a:xfrm>
              <a:custGeom>
                <a:avLst/>
                <a:gdLst>
                  <a:gd name="T0" fmla="*/ 0 w 250"/>
                  <a:gd name="T1" fmla="*/ 0 h 483"/>
                  <a:gd name="T2" fmla="*/ 250 w 250"/>
                  <a:gd name="T3" fmla="*/ 269 h 483"/>
                  <a:gd name="T4" fmla="*/ 152 w 250"/>
                  <a:gd name="T5" fmla="*/ 295 h 483"/>
                  <a:gd name="T6" fmla="*/ 221 w 250"/>
                  <a:gd name="T7" fmla="*/ 459 h 483"/>
                  <a:gd name="T8" fmla="*/ 162 w 250"/>
                  <a:gd name="T9" fmla="*/ 483 h 483"/>
                  <a:gd name="T10" fmla="*/ 93 w 250"/>
                  <a:gd name="T11" fmla="*/ 316 h 483"/>
                  <a:gd name="T12" fmla="*/ 0 w 250"/>
                  <a:gd name="T13" fmla="*/ 373 h 483"/>
                  <a:gd name="T14" fmla="*/ 0 w 250"/>
                  <a:gd name="T15" fmla="*/ 0 h 483"/>
                  <a:gd name="T16" fmla="*/ 0 w 250"/>
                  <a:gd name="T17" fmla="*/ 0 h 4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50" h="483">
                    <a:moveTo>
                      <a:pt x="0" y="0"/>
                    </a:moveTo>
                    <a:lnTo>
                      <a:pt x="250" y="269"/>
                    </a:lnTo>
                    <a:lnTo>
                      <a:pt x="152" y="295"/>
                    </a:lnTo>
                    <a:lnTo>
                      <a:pt x="221" y="459"/>
                    </a:lnTo>
                    <a:lnTo>
                      <a:pt x="162" y="483"/>
                    </a:lnTo>
                    <a:lnTo>
                      <a:pt x="93" y="316"/>
                    </a:lnTo>
                    <a:lnTo>
                      <a:pt x="0" y="373"/>
                    </a:lnTo>
                    <a:lnTo>
                      <a:pt x="0" y="0"/>
                    </a:lnTo>
                    <a:lnTo>
                      <a:pt x="0" y="0"/>
                    </a:lnTo>
                    <a:close/>
                  </a:path>
                </a:pathLst>
              </a:custGeom>
              <a:grpFill/>
              <a:ln>
                <a:noFill/>
              </a:ln>
            </p:spPr>
            <p:txBody>
              <a:bodyPr vert="horz" wrap="square" lIns="93260" tIns="46630" rIns="93260" bIns="46630" numCol="1" anchor="t" anchorCtr="0" compatLnSpc="1">
                <a:prstTxWarp prst="textNoShape">
                  <a:avLst/>
                </a:prstTxWarp>
              </a:bodyPr>
              <a:lstStyle/>
              <a:p>
                <a:pPr marL="0" marR="0" lvl="0" indent="0" defTabSz="932597" eaLnBrk="1" fontAlgn="auto" latinLnBrk="0" hangingPunct="1">
                  <a:lnSpc>
                    <a:spcPct val="100000"/>
                  </a:lnSpc>
                  <a:spcBef>
                    <a:spcPts val="0"/>
                  </a:spcBef>
                  <a:spcAft>
                    <a:spcPts val="0"/>
                  </a:spcAft>
                  <a:buClrTx/>
                  <a:buSzTx/>
                  <a:buFontTx/>
                  <a:buNone/>
                  <a:tabLst/>
                  <a:defRPr/>
                </a:pPr>
                <a:endParaRPr kumimoji="0" lang="en-US" sz="1428" b="0" i="0" u="none" strike="noStrike" kern="0" cap="none" spc="0" normalizeH="0" baseline="0" noProof="0">
                  <a:ln>
                    <a:noFill/>
                  </a:ln>
                  <a:solidFill>
                    <a:srgbClr val="FFFFFF"/>
                  </a:solidFill>
                  <a:effectLst/>
                  <a:uLnTx/>
                  <a:uFillTx/>
                </a:endParaRPr>
              </a:p>
            </p:txBody>
          </p:sp>
        </p:grpSp>
      </p:grpSp>
      <p:grpSp>
        <p:nvGrpSpPr>
          <p:cNvPr id="197" name="Group 196"/>
          <p:cNvGrpSpPr/>
          <p:nvPr/>
        </p:nvGrpSpPr>
        <p:grpSpPr>
          <a:xfrm>
            <a:off x="6126884" y="4391770"/>
            <a:ext cx="5796787" cy="1648881"/>
            <a:chOff x="6126884" y="4391770"/>
            <a:chExt cx="5796787" cy="1648881"/>
          </a:xfrm>
        </p:grpSpPr>
        <p:sp>
          <p:nvSpPr>
            <p:cNvPr id="198" name="TextBox 197"/>
            <p:cNvSpPr txBox="1"/>
            <p:nvPr/>
          </p:nvSpPr>
          <p:spPr>
            <a:xfrm>
              <a:off x="6126884" y="4772657"/>
              <a:ext cx="1081749" cy="1267994"/>
            </a:xfrm>
            <a:prstGeom prst="rect">
              <a:avLst/>
            </a:prstGeom>
            <a:noFill/>
            <a:ln w="19050">
              <a:solidFill>
                <a:srgbClr val="505050"/>
              </a:solidFill>
              <a:miter lim="800000"/>
            </a:ln>
          </p:spPr>
          <p:txBody>
            <a:bodyPr wrap="square" lIns="46630" tIns="46630" rIns="46630" bIns="46630" rtlCol="0" anchor="ctr">
              <a:noAutofit/>
            </a:bodyPr>
            <a:lstStyle/>
            <a:p>
              <a:pPr marL="0" marR="0" lvl="0" indent="0" algn="ctr" defTabSz="932597" eaLnBrk="1" fontAlgn="auto" latinLnBrk="0" hangingPunct="1">
                <a:lnSpc>
                  <a:spcPct val="90000"/>
                </a:lnSpc>
                <a:spcBef>
                  <a:spcPts val="0"/>
                </a:spcBef>
                <a:spcAft>
                  <a:spcPts val="612"/>
                </a:spcAft>
                <a:buClrTx/>
                <a:buSzTx/>
                <a:buFontTx/>
                <a:buNone/>
                <a:tabLst/>
                <a:defRPr/>
              </a:pPr>
              <a:endParaRPr kumimoji="0" lang="en-US" sz="1000" i="0" u="none" strike="noStrike" kern="0" cap="none" spc="0" normalizeH="0" baseline="0" noProof="0" dirty="0">
                <a:ln>
                  <a:noFill/>
                </a:ln>
                <a:solidFill>
                  <a:srgbClr val="FFFFFF"/>
                </a:solidFill>
                <a:effectLst/>
                <a:uLnTx/>
                <a:uFillTx/>
              </a:endParaRPr>
            </a:p>
          </p:txBody>
        </p:sp>
        <p:sp>
          <p:nvSpPr>
            <p:cNvPr id="199" name="TextBox 198"/>
            <p:cNvSpPr txBox="1"/>
            <p:nvPr/>
          </p:nvSpPr>
          <p:spPr>
            <a:xfrm>
              <a:off x="6127088" y="4391770"/>
              <a:ext cx="1081749" cy="380887"/>
            </a:xfrm>
            <a:prstGeom prst="rect">
              <a:avLst/>
            </a:prstGeom>
            <a:solidFill>
              <a:srgbClr val="009E49"/>
            </a:solidFill>
            <a:ln w="19050">
              <a:solidFill>
                <a:srgbClr val="505050"/>
              </a:solidFill>
              <a:miter lim="800000"/>
            </a:ln>
          </p:spPr>
          <p:txBody>
            <a:bodyPr wrap="square" lIns="46630" tIns="46630" rIns="46630" bIns="46630" rtlCol="0" anchor="ctr">
              <a:noAutofit/>
            </a:bodyPr>
            <a:lstStyle/>
            <a:p>
              <a:pPr lvl="0" algn="ctr" defTabSz="932597">
                <a:lnSpc>
                  <a:spcPct val="90000"/>
                </a:lnSpc>
                <a:spcAft>
                  <a:spcPts val="612"/>
                </a:spcAft>
                <a:defRPr/>
              </a:pPr>
              <a:r>
                <a:rPr lang="en-US" sz="1100" kern="0" dirty="0">
                  <a:solidFill>
                    <a:srgbClr val="FFFFFF"/>
                  </a:solidFill>
                </a:rPr>
                <a:t>Hyper-V Container</a:t>
              </a:r>
            </a:p>
          </p:txBody>
        </p:sp>
        <p:grpSp>
          <p:nvGrpSpPr>
            <p:cNvPr id="200" name="Group 199"/>
            <p:cNvGrpSpPr/>
            <p:nvPr/>
          </p:nvGrpSpPr>
          <p:grpSpPr>
            <a:xfrm>
              <a:off x="6226683" y="5031267"/>
              <a:ext cx="829754" cy="669787"/>
              <a:chOff x="4406091" y="6049087"/>
              <a:chExt cx="3960813" cy="3197225"/>
            </a:xfrm>
            <a:solidFill>
              <a:srgbClr val="107C10"/>
            </a:solidFill>
          </p:grpSpPr>
          <p:sp>
            <p:nvSpPr>
              <p:cNvPr id="225" name="Freeform 24"/>
              <p:cNvSpPr>
                <a:spLocks noEditPoints="1"/>
              </p:cNvSpPr>
              <p:nvPr/>
            </p:nvSpPr>
            <p:spPr bwMode="auto">
              <a:xfrm>
                <a:off x="4406091" y="6049087"/>
                <a:ext cx="2847975" cy="2813050"/>
              </a:xfrm>
              <a:custGeom>
                <a:avLst/>
                <a:gdLst>
                  <a:gd name="T0" fmla="*/ 744 w 757"/>
                  <a:gd name="T1" fmla="*/ 466 h 748"/>
                  <a:gd name="T2" fmla="*/ 755 w 757"/>
                  <a:gd name="T3" fmla="*/ 399 h 748"/>
                  <a:gd name="T4" fmla="*/ 739 w 757"/>
                  <a:gd name="T5" fmla="*/ 373 h 748"/>
                  <a:gd name="T6" fmla="*/ 644 w 757"/>
                  <a:gd name="T7" fmla="*/ 341 h 748"/>
                  <a:gd name="T8" fmla="*/ 638 w 757"/>
                  <a:gd name="T9" fmla="*/ 309 h 748"/>
                  <a:gd name="T10" fmla="*/ 716 w 757"/>
                  <a:gd name="T11" fmla="*/ 245 h 748"/>
                  <a:gd name="T12" fmla="*/ 721 w 757"/>
                  <a:gd name="T13" fmla="*/ 215 h 748"/>
                  <a:gd name="T14" fmla="*/ 687 w 757"/>
                  <a:gd name="T15" fmla="*/ 157 h 748"/>
                  <a:gd name="T16" fmla="*/ 658 w 757"/>
                  <a:gd name="T17" fmla="*/ 146 h 748"/>
                  <a:gd name="T18" fmla="*/ 565 w 757"/>
                  <a:gd name="T19" fmla="*/ 181 h 748"/>
                  <a:gd name="T20" fmla="*/ 536 w 757"/>
                  <a:gd name="T21" fmla="*/ 157 h 748"/>
                  <a:gd name="T22" fmla="*/ 556 w 757"/>
                  <a:gd name="T23" fmla="*/ 55 h 748"/>
                  <a:gd name="T24" fmla="*/ 541 w 757"/>
                  <a:gd name="T25" fmla="*/ 28 h 748"/>
                  <a:gd name="T26" fmla="*/ 477 w 757"/>
                  <a:gd name="T27" fmla="*/ 5 h 748"/>
                  <a:gd name="T28" fmla="*/ 449 w 757"/>
                  <a:gd name="T29" fmla="*/ 15 h 748"/>
                  <a:gd name="T30" fmla="*/ 397 w 757"/>
                  <a:gd name="T31" fmla="*/ 106 h 748"/>
                  <a:gd name="T32" fmla="*/ 378 w 757"/>
                  <a:gd name="T33" fmla="*/ 105 h 748"/>
                  <a:gd name="T34" fmla="*/ 362 w 757"/>
                  <a:gd name="T35" fmla="*/ 106 h 748"/>
                  <a:gd name="T36" fmla="*/ 311 w 757"/>
                  <a:gd name="T37" fmla="*/ 15 h 748"/>
                  <a:gd name="T38" fmla="*/ 282 w 757"/>
                  <a:gd name="T39" fmla="*/ 4 h 748"/>
                  <a:gd name="T40" fmla="*/ 218 w 757"/>
                  <a:gd name="T41" fmla="*/ 27 h 748"/>
                  <a:gd name="T42" fmla="*/ 203 w 757"/>
                  <a:gd name="T43" fmla="*/ 54 h 748"/>
                  <a:gd name="T44" fmla="*/ 222 w 757"/>
                  <a:gd name="T45" fmla="*/ 156 h 748"/>
                  <a:gd name="T46" fmla="*/ 192 w 757"/>
                  <a:gd name="T47" fmla="*/ 181 h 748"/>
                  <a:gd name="T48" fmla="*/ 103 w 757"/>
                  <a:gd name="T49" fmla="*/ 145 h 748"/>
                  <a:gd name="T50" fmla="*/ 74 w 757"/>
                  <a:gd name="T51" fmla="*/ 155 h 748"/>
                  <a:gd name="T52" fmla="*/ 39 w 757"/>
                  <a:gd name="T53" fmla="*/ 213 h 748"/>
                  <a:gd name="T54" fmla="*/ 44 w 757"/>
                  <a:gd name="T55" fmla="*/ 243 h 748"/>
                  <a:gd name="T56" fmla="*/ 119 w 757"/>
                  <a:gd name="T57" fmla="*/ 307 h 748"/>
                  <a:gd name="T58" fmla="*/ 113 w 757"/>
                  <a:gd name="T59" fmla="*/ 341 h 748"/>
                  <a:gd name="T60" fmla="*/ 17 w 757"/>
                  <a:gd name="T61" fmla="*/ 373 h 748"/>
                  <a:gd name="T62" fmla="*/ 2 w 757"/>
                  <a:gd name="T63" fmla="*/ 400 h 748"/>
                  <a:gd name="T64" fmla="*/ 13 w 757"/>
                  <a:gd name="T65" fmla="*/ 466 h 748"/>
                  <a:gd name="T66" fmla="*/ 37 w 757"/>
                  <a:gd name="T67" fmla="*/ 486 h 748"/>
                  <a:gd name="T68" fmla="*/ 136 w 757"/>
                  <a:gd name="T69" fmla="*/ 486 h 748"/>
                  <a:gd name="T70" fmla="*/ 154 w 757"/>
                  <a:gd name="T71" fmla="*/ 519 h 748"/>
                  <a:gd name="T72" fmla="*/ 102 w 757"/>
                  <a:gd name="T73" fmla="*/ 604 h 748"/>
                  <a:gd name="T74" fmla="*/ 107 w 757"/>
                  <a:gd name="T75" fmla="*/ 634 h 748"/>
                  <a:gd name="T76" fmla="*/ 158 w 757"/>
                  <a:gd name="T77" fmla="*/ 678 h 748"/>
                  <a:gd name="T78" fmla="*/ 189 w 757"/>
                  <a:gd name="T79" fmla="*/ 679 h 748"/>
                  <a:gd name="T80" fmla="*/ 265 w 757"/>
                  <a:gd name="T81" fmla="*/ 615 h 748"/>
                  <a:gd name="T82" fmla="*/ 303 w 757"/>
                  <a:gd name="T83" fmla="*/ 629 h 748"/>
                  <a:gd name="T84" fmla="*/ 318 w 757"/>
                  <a:gd name="T85" fmla="*/ 729 h 748"/>
                  <a:gd name="T86" fmla="*/ 342 w 757"/>
                  <a:gd name="T87" fmla="*/ 748 h 748"/>
                  <a:gd name="T88" fmla="*/ 409 w 757"/>
                  <a:gd name="T89" fmla="*/ 748 h 748"/>
                  <a:gd name="T90" fmla="*/ 433 w 757"/>
                  <a:gd name="T91" fmla="*/ 729 h 748"/>
                  <a:gd name="T92" fmla="*/ 450 w 757"/>
                  <a:gd name="T93" fmla="*/ 631 h 748"/>
                  <a:gd name="T94" fmla="*/ 489 w 757"/>
                  <a:gd name="T95" fmla="*/ 617 h 748"/>
                  <a:gd name="T96" fmla="*/ 562 w 757"/>
                  <a:gd name="T97" fmla="*/ 680 h 748"/>
                  <a:gd name="T98" fmla="*/ 592 w 757"/>
                  <a:gd name="T99" fmla="*/ 680 h 748"/>
                  <a:gd name="T100" fmla="*/ 644 w 757"/>
                  <a:gd name="T101" fmla="*/ 636 h 748"/>
                  <a:gd name="T102" fmla="*/ 649 w 757"/>
                  <a:gd name="T103" fmla="*/ 606 h 748"/>
                  <a:gd name="T104" fmla="*/ 600 w 757"/>
                  <a:gd name="T105" fmla="*/ 522 h 748"/>
                  <a:gd name="T106" fmla="*/ 621 w 757"/>
                  <a:gd name="T107" fmla="*/ 486 h 748"/>
                  <a:gd name="T108" fmla="*/ 721 w 757"/>
                  <a:gd name="T109" fmla="*/ 486 h 748"/>
                  <a:gd name="T110" fmla="*/ 744 w 757"/>
                  <a:gd name="T111" fmla="*/ 466 h 748"/>
                  <a:gd name="T112" fmla="*/ 528 w 757"/>
                  <a:gd name="T113" fmla="*/ 373 h 748"/>
                  <a:gd name="T114" fmla="*/ 378 w 757"/>
                  <a:gd name="T115" fmla="*/ 522 h 748"/>
                  <a:gd name="T116" fmla="*/ 229 w 757"/>
                  <a:gd name="T117" fmla="*/ 373 h 748"/>
                  <a:gd name="T118" fmla="*/ 378 w 757"/>
                  <a:gd name="T119" fmla="*/ 223 h 748"/>
                  <a:gd name="T120" fmla="*/ 528 w 757"/>
                  <a:gd name="T121" fmla="*/ 373 h 7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757" h="748">
                    <a:moveTo>
                      <a:pt x="744" y="466"/>
                    </a:moveTo>
                    <a:cubicBezTo>
                      <a:pt x="755" y="399"/>
                      <a:pt x="755" y="399"/>
                      <a:pt x="755" y="399"/>
                    </a:cubicBezTo>
                    <a:cubicBezTo>
                      <a:pt x="757" y="388"/>
                      <a:pt x="750" y="377"/>
                      <a:pt x="739" y="373"/>
                    </a:cubicBezTo>
                    <a:cubicBezTo>
                      <a:pt x="644" y="341"/>
                      <a:pt x="644" y="341"/>
                      <a:pt x="644" y="341"/>
                    </a:cubicBezTo>
                    <a:cubicBezTo>
                      <a:pt x="643" y="330"/>
                      <a:pt x="641" y="319"/>
                      <a:pt x="638" y="309"/>
                    </a:cubicBezTo>
                    <a:cubicBezTo>
                      <a:pt x="716" y="245"/>
                      <a:pt x="716" y="245"/>
                      <a:pt x="716" y="245"/>
                    </a:cubicBezTo>
                    <a:cubicBezTo>
                      <a:pt x="725" y="238"/>
                      <a:pt x="727" y="225"/>
                      <a:pt x="721" y="215"/>
                    </a:cubicBezTo>
                    <a:cubicBezTo>
                      <a:pt x="687" y="157"/>
                      <a:pt x="687" y="157"/>
                      <a:pt x="687" y="157"/>
                    </a:cubicBezTo>
                    <a:cubicBezTo>
                      <a:pt x="681" y="147"/>
                      <a:pt x="669" y="142"/>
                      <a:pt x="658" y="146"/>
                    </a:cubicBezTo>
                    <a:cubicBezTo>
                      <a:pt x="565" y="181"/>
                      <a:pt x="565" y="181"/>
                      <a:pt x="565" y="181"/>
                    </a:cubicBezTo>
                    <a:cubicBezTo>
                      <a:pt x="556" y="172"/>
                      <a:pt x="547" y="164"/>
                      <a:pt x="536" y="157"/>
                    </a:cubicBezTo>
                    <a:cubicBezTo>
                      <a:pt x="556" y="55"/>
                      <a:pt x="556" y="55"/>
                      <a:pt x="556" y="55"/>
                    </a:cubicBezTo>
                    <a:cubicBezTo>
                      <a:pt x="558" y="43"/>
                      <a:pt x="552" y="32"/>
                      <a:pt x="541" y="28"/>
                    </a:cubicBezTo>
                    <a:cubicBezTo>
                      <a:pt x="477" y="5"/>
                      <a:pt x="477" y="5"/>
                      <a:pt x="477" y="5"/>
                    </a:cubicBezTo>
                    <a:cubicBezTo>
                      <a:pt x="467" y="1"/>
                      <a:pt x="455" y="5"/>
                      <a:pt x="449" y="15"/>
                    </a:cubicBezTo>
                    <a:cubicBezTo>
                      <a:pt x="397" y="106"/>
                      <a:pt x="397" y="106"/>
                      <a:pt x="397" y="106"/>
                    </a:cubicBezTo>
                    <a:cubicBezTo>
                      <a:pt x="391" y="105"/>
                      <a:pt x="385" y="105"/>
                      <a:pt x="378" y="105"/>
                    </a:cubicBezTo>
                    <a:cubicBezTo>
                      <a:pt x="373" y="105"/>
                      <a:pt x="367" y="105"/>
                      <a:pt x="362" y="106"/>
                    </a:cubicBezTo>
                    <a:cubicBezTo>
                      <a:pt x="311" y="15"/>
                      <a:pt x="311" y="15"/>
                      <a:pt x="311" y="15"/>
                    </a:cubicBezTo>
                    <a:cubicBezTo>
                      <a:pt x="305" y="4"/>
                      <a:pt x="293" y="0"/>
                      <a:pt x="282" y="4"/>
                    </a:cubicBezTo>
                    <a:cubicBezTo>
                      <a:pt x="218" y="27"/>
                      <a:pt x="218" y="27"/>
                      <a:pt x="218" y="27"/>
                    </a:cubicBezTo>
                    <a:cubicBezTo>
                      <a:pt x="208" y="31"/>
                      <a:pt x="201" y="42"/>
                      <a:pt x="203" y="54"/>
                    </a:cubicBezTo>
                    <a:cubicBezTo>
                      <a:pt x="222" y="156"/>
                      <a:pt x="222" y="156"/>
                      <a:pt x="222" y="156"/>
                    </a:cubicBezTo>
                    <a:cubicBezTo>
                      <a:pt x="211" y="163"/>
                      <a:pt x="201" y="172"/>
                      <a:pt x="192" y="181"/>
                    </a:cubicBezTo>
                    <a:cubicBezTo>
                      <a:pt x="103" y="145"/>
                      <a:pt x="103" y="145"/>
                      <a:pt x="103" y="145"/>
                    </a:cubicBezTo>
                    <a:cubicBezTo>
                      <a:pt x="92" y="141"/>
                      <a:pt x="80" y="145"/>
                      <a:pt x="74" y="155"/>
                    </a:cubicBezTo>
                    <a:cubicBezTo>
                      <a:pt x="39" y="213"/>
                      <a:pt x="39" y="213"/>
                      <a:pt x="39" y="213"/>
                    </a:cubicBezTo>
                    <a:cubicBezTo>
                      <a:pt x="33" y="223"/>
                      <a:pt x="35" y="235"/>
                      <a:pt x="44" y="243"/>
                    </a:cubicBezTo>
                    <a:cubicBezTo>
                      <a:pt x="119" y="307"/>
                      <a:pt x="119" y="307"/>
                      <a:pt x="119" y="307"/>
                    </a:cubicBezTo>
                    <a:cubicBezTo>
                      <a:pt x="116" y="318"/>
                      <a:pt x="114" y="329"/>
                      <a:pt x="113" y="341"/>
                    </a:cubicBezTo>
                    <a:cubicBezTo>
                      <a:pt x="17" y="373"/>
                      <a:pt x="17" y="373"/>
                      <a:pt x="17" y="373"/>
                    </a:cubicBezTo>
                    <a:cubicBezTo>
                      <a:pt x="6" y="377"/>
                      <a:pt x="0" y="388"/>
                      <a:pt x="2" y="400"/>
                    </a:cubicBezTo>
                    <a:cubicBezTo>
                      <a:pt x="13" y="466"/>
                      <a:pt x="13" y="466"/>
                      <a:pt x="13" y="466"/>
                    </a:cubicBezTo>
                    <a:cubicBezTo>
                      <a:pt x="15" y="478"/>
                      <a:pt x="25" y="486"/>
                      <a:pt x="37" y="486"/>
                    </a:cubicBezTo>
                    <a:cubicBezTo>
                      <a:pt x="136" y="486"/>
                      <a:pt x="136" y="486"/>
                      <a:pt x="136" y="486"/>
                    </a:cubicBezTo>
                    <a:cubicBezTo>
                      <a:pt x="141" y="498"/>
                      <a:pt x="147" y="509"/>
                      <a:pt x="154" y="519"/>
                    </a:cubicBezTo>
                    <a:cubicBezTo>
                      <a:pt x="102" y="604"/>
                      <a:pt x="102" y="604"/>
                      <a:pt x="102" y="604"/>
                    </a:cubicBezTo>
                    <a:cubicBezTo>
                      <a:pt x="96" y="614"/>
                      <a:pt x="98" y="627"/>
                      <a:pt x="107" y="634"/>
                    </a:cubicBezTo>
                    <a:cubicBezTo>
                      <a:pt x="158" y="678"/>
                      <a:pt x="158" y="678"/>
                      <a:pt x="158" y="678"/>
                    </a:cubicBezTo>
                    <a:cubicBezTo>
                      <a:pt x="167" y="686"/>
                      <a:pt x="180" y="686"/>
                      <a:pt x="189" y="679"/>
                    </a:cubicBezTo>
                    <a:cubicBezTo>
                      <a:pt x="265" y="615"/>
                      <a:pt x="265" y="615"/>
                      <a:pt x="265" y="615"/>
                    </a:cubicBezTo>
                    <a:cubicBezTo>
                      <a:pt x="277" y="621"/>
                      <a:pt x="290" y="626"/>
                      <a:pt x="303" y="629"/>
                    </a:cubicBezTo>
                    <a:cubicBezTo>
                      <a:pt x="318" y="729"/>
                      <a:pt x="318" y="729"/>
                      <a:pt x="318" y="729"/>
                    </a:cubicBezTo>
                    <a:cubicBezTo>
                      <a:pt x="320" y="740"/>
                      <a:pt x="330" y="748"/>
                      <a:pt x="342" y="748"/>
                    </a:cubicBezTo>
                    <a:cubicBezTo>
                      <a:pt x="409" y="748"/>
                      <a:pt x="409" y="748"/>
                      <a:pt x="409" y="748"/>
                    </a:cubicBezTo>
                    <a:cubicBezTo>
                      <a:pt x="421" y="748"/>
                      <a:pt x="431" y="740"/>
                      <a:pt x="433" y="729"/>
                    </a:cubicBezTo>
                    <a:cubicBezTo>
                      <a:pt x="450" y="631"/>
                      <a:pt x="450" y="631"/>
                      <a:pt x="450" y="631"/>
                    </a:cubicBezTo>
                    <a:cubicBezTo>
                      <a:pt x="463" y="627"/>
                      <a:pt x="476" y="622"/>
                      <a:pt x="489" y="617"/>
                    </a:cubicBezTo>
                    <a:cubicBezTo>
                      <a:pt x="562" y="680"/>
                      <a:pt x="562" y="680"/>
                      <a:pt x="562" y="680"/>
                    </a:cubicBezTo>
                    <a:cubicBezTo>
                      <a:pt x="570" y="687"/>
                      <a:pt x="583" y="687"/>
                      <a:pt x="592" y="680"/>
                    </a:cubicBezTo>
                    <a:cubicBezTo>
                      <a:pt x="644" y="636"/>
                      <a:pt x="644" y="636"/>
                      <a:pt x="644" y="636"/>
                    </a:cubicBezTo>
                    <a:cubicBezTo>
                      <a:pt x="653" y="629"/>
                      <a:pt x="655" y="616"/>
                      <a:pt x="649" y="606"/>
                    </a:cubicBezTo>
                    <a:cubicBezTo>
                      <a:pt x="600" y="522"/>
                      <a:pt x="600" y="522"/>
                      <a:pt x="600" y="522"/>
                    </a:cubicBezTo>
                    <a:cubicBezTo>
                      <a:pt x="608" y="511"/>
                      <a:pt x="615" y="499"/>
                      <a:pt x="621" y="486"/>
                    </a:cubicBezTo>
                    <a:cubicBezTo>
                      <a:pt x="721" y="486"/>
                      <a:pt x="721" y="486"/>
                      <a:pt x="721" y="486"/>
                    </a:cubicBezTo>
                    <a:cubicBezTo>
                      <a:pt x="732" y="486"/>
                      <a:pt x="742" y="478"/>
                      <a:pt x="744" y="466"/>
                    </a:cubicBezTo>
                    <a:close/>
                    <a:moveTo>
                      <a:pt x="528" y="373"/>
                    </a:moveTo>
                    <a:cubicBezTo>
                      <a:pt x="528" y="455"/>
                      <a:pt x="461" y="522"/>
                      <a:pt x="378" y="522"/>
                    </a:cubicBezTo>
                    <a:cubicBezTo>
                      <a:pt x="296" y="522"/>
                      <a:pt x="229" y="455"/>
                      <a:pt x="229" y="373"/>
                    </a:cubicBezTo>
                    <a:cubicBezTo>
                      <a:pt x="229" y="290"/>
                      <a:pt x="296" y="223"/>
                      <a:pt x="378" y="223"/>
                    </a:cubicBezTo>
                    <a:cubicBezTo>
                      <a:pt x="461" y="223"/>
                      <a:pt x="528" y="290"/>
                      <a:pt x="528" y="373"/>
                    </a:cubicBezTo>
                    <a:close/>
                  </a:path>
                </a:pathLst>
              </a:custGeom>
              <a:solidFill>
                <a:srgbClr val="5050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p>
                <a:pPr marL="0" marR="0" lvl="0" indent="0" defTabSz="932597" eaLnBrk="1" fontAlgn="auto" latinLnBrk="0" hangingPunct="1">
                  <a:lnSpc>
                    <a:spcPct val="100000"/>
                  </a:lnSpc>
                  <a:spcBef>
                    <a:spcPts val="0"/>
                  </a:spcBef>
                  <a:spcAft>
                    <a:spcPts val="0"/>
                  </a:spcAft>
                  <a:buClrTx/>
                  <a:buSzTx/>
                  <a:buFontTx/>
                  <a:buNone/>
                  <a:tabLst/>
                  <a:defRPr/>
                </a:pPr>
                <a:endParaRPr kumimoji="0" lang="en-US" sz="1836" b="0" i="0" u="none" strike="noStrike" kern="0" cap="none" spc="0" normalizeH="0" baseline="0" noProof="0">
                  <a:ln>
                    <a:noFill/>
                  </a:ln>
                  <a:solidFill>
                    <a:srgbClr val="FFFFFF"/>
                  </a:solidFill>
                  <a:effectLst/>
                  <a:uLnTx/>
                  <a:uFillTx/>
                </a:endParaRPr>
              </a:p>
            </p:txBody>
          </p:sp>
          <p:sp>
            <p:nvSpPr>
              <p:cNvPr id="226" name="Oval 25"/>
              <p:cNvSpPr>
                <a:spLocks noChangeArrowheads="1"/>
              </p:cNvSpPr>
              <p:nvPr/>
            </p:nvSpPr>
            <p:spPr bwMode="auto">
              <a:xfrm>
                <a:off x="5557028" y="7180975"/>
                <a:ext cx="542925" cy="541338"/>
              </a:xfrm>
              <a:prstGeom prst="ellipse">
                <a:avLst/>
              </a:prstGeom>
              <a:solidFill>
                <a:srgbClr val="5050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p>
                <a:pPr marL="0" marR="0" lvl="0" indent="0" defTabSz="932597" eaLnBrk="1" fontAlgn="auto" latinLnBrk="0" hangingPunct="1">
                  <a:lnSpc>
                    <a:spcPct val="100000"/>
                  </a:lnSpc>
                  <a:spcBef>
                    <a:spcPts val="0"/>
                  </a:spcBef>
                  <a:spcAft>
                    <a:spcPts val="0"/>
                  </a:spcAft>
                  <a:buClrTx/>
                  <a:buSzTx/>
                  <a:buFontTx/>
                  <a:buNone/>
                  <a:tabLst/>
                  <a:defRPr/>
                </a:pPr>
                <a:endParaRPr kumimoji="0" lang="en-US" sz="1836" b="0" i="0" u="none" strike="noStrike" kern="0" cap="none" spc="0" normalizeH="0" baseline="0" noProof="0">
                  <a:ln>
                    <a:noFill/>
                  </a:ln>
                  <a:solidFill>
                    <a:srgbClr val="FFFFFF"/>
                  </a:solidFill>
                  <a:effectLst/>
                  <a:uLnTx/>
                  <a:uFillTx/>
                </a:endParaRPr>
              </a:p>
            </p:txBody>
          </p:sp>
          <p:sp>
            <p:nvSpPr>
              <p:cNvPr id="227" name="Freeform 26"/>
              <p:cNvSpPr>
                <a:spLocks noEditPoints="1"/>
              </p:cNvSpPr>
              <p:nvPr/>
            </p:nvSpPr>
            <p:spPr bwMode="auto">
              <a:xfrm>
                <a:off x="6907991" y="7722312"/>
                <a:ext cx="1458913" cy="1524000"/>
              </a:xfrm>
              <a:custGeom>
                <a:avLst/>
                <a:gdLst>
                  <a:gd name="T0" fmla="*/ 379 w 388"/>
                  <a:gd name="T1" fmla="*/ 137 h 405"/>
                  <a:gd name="T2" fmla="*/ 383 w 388"/>
                  <a:gd name="T3" fmla="*/ 118 h 405"/>
                  <a:gd name="T4" fmla="*/ 361 w 388"/>
                  <a:gd name="T5" fmla="*/ 81 h 405"/>
                  <a:gd name="T6" fmla="*/ 343 w 388"/>
                  <a:gd name="T7" fmla="*/ 74 h 405"/>
                  <a:gd name="T8" fmla="*/ 287 w 388"/>
                  <a:gd name="T9" fmla="*/ 94 h 405"/>
                  <a:gd name="T10" fmla="*/ 241 w 388"/>
                  <a:gd name="T11" fmla="*/ 68 h 405"/>
                  <a:gd name="T12" fmla="*/ 232 w 388"/>
                  <a:gd name="T13" fmla="*/ 12 h 405"/>
                  <a:gd name="T14" fmla="*/ 217 w 388"/>
                  <a:gd name="T15" fmla="*/ 0 h 405"/>
                  <a:gd name="T16" fmla="*/ 174 w 388"/>
                  <a:gd name="T17" fmla="*/ 0 h 405"/>
                  <a:gd name="T18" fmla="*/ 159 w 388"/>
                  <a:gd name="T19" fmla="*/ 12 h 405"/>
                  <a:gd name="T20" fmla="*/ 149 w 388"/>
                  <a:gd name="T21" fmla="*/ 68 h 405"/>
                  <a:gd name="T22" fmla="*/ 102 w 388"/>
                  <a:gd name="T23" fmla="*/ 95 h 405"/>
                  <a:gd name="T24" fmla="*/ 46 w 388"/>
                  <a:gd name="T25" fmla="*/ 74 h 405"/>
                  <a:gd name="T26" fmla="*/ 27 w 388"/>
                  <a:gd name="T27" fmla="*/ 81 h 405"/>
                  <a:gd name="T28" fmla="*/ 6 w 388"/>
                  <a:gd name="T29" fmla="*/ 118 h 405"/>
                  <a:gd name="T30" fmla="*/ 9 w 388"/>
                  <a:gd name="T31" fmla="*/ 137 h 405"/>
                  <a:gd name="T32" fmla="*/ 55 w 388"/>
                  <a:gd name="T33" fmla="*/ 175 h 405"/>
                  <a:gd name="T34" fmla="*/ 53 w 388"/>
                  <a:gd name="T35" fmla="*/ 202 h 405"/>
                  <a:gd name="T36" fmla="*/ 55 w 388"/>
                  <a:gd name="T37" fmla="*/ 227 h 405"/>
                  <a:gd name="T38" fmla="*/ 7 w 388"/>
                  <a:gd name="T39" fmla="*/ 266 h 405"/>
                  <a:gd name="T40" fmla="*/ 4 w 388"/>
                  <a:gd name="T41" fmla="*/ 285 h 405"/>
                  <a:gd name="T42" fmla="*/ 25 w 388"/>
                  <a:gd name="T43" fmla="*/ 322 h 405"/>
                  <a:gd name="T44" fmla="*/ 43 w 388"/>
                  <a:gd name="T45" fmla="*/ 329 h 405"/>
                  <a:gd name="T46" fmla="*/ 100 w 388"/>
                  <a:gd name="T47" fmla="*/ 308 h 405"/>
                  <a:gd name="T48" fmla="*/ 149 w 388"/>
                  <a:gd name="T49" fmla="*/ 337 h 405"/>
                  <a:gd name="T50" fmla="*/ 158 w 388"/>
                  <a:gd name="T51" fmla="*/ 392 h 405"/>
                  <a:gd name="T52" fmla="*/ 173 w 388"/>
                  <a:gd name="T53" fmla="*/ 405 h 405"/>
                  <a:gd name="T54" fmla="*/ 216 w 388"/>
                  <a:gd name="T55" fmla="*/ 405 h 405"/>
                  <a:gd name="T56" fmla="*/ 231 w 388"/>
                  <a:gd name="T57" fmla="*/ 392 h 405"/>
                  <a:gd name="T58" fmla="*/ 240 w 388"/>
                  <a:gd name="T59" fmla="*/ 337 h 405"/>
                  <a:gd name="T60" fmla="*/ 289 w 388"/>
                  <a:gd name="T61" fmla="*/ 309 h 405"/>
                  <a:gd name="T62" fmla="*/ 345 w 388"/>
                  <a:gd name="T63" fmla="*/ 329 h 405"/>
                  <a:gd name="T64" fmla="*/ 364 w 388"/>
                  <a:gd name="T65" fmla="*/ 322 h 405"/>
                  <a:gd name="T66" fmla="*/ 385 w 388"/>
                  <a:gd name="T67" fmla="*/ 285 h 405"/>
                  <a:gd name="T68" fmla="*/ 381 w 388"/>
                  <a:gd name="T69" fmla="*/ 266 h 405"/>
                  <a:gd name="T70" fmla="*/ 335 w 388"/>
                  <a:gd name="T71" fmla="*/ 228 h 405"/>
                  <a:gd name="T72" fmla="*/ 337 w 388"/>
                  <a:gd name="T73" fmla="*/ 202 h 405"/>
                  <a:gd name="T74" fmla="*/ 334 w 388"/>
                  <a:gd name="T75" fmla="*/ 174 h 405"/>
                  <a:gd name="T76" fmla="*/ 379 w 388"/>
                  <a:gd name="T77" fmla="*/ 137 h 405"/>
                  <a:gd name="T78" fmla="*/ 251 w 388"/>
                  <a:gd name="T79" fmla="*/ 202 h 405"/>
                  <a:gd name="T80" fmla="*/ 195 w 388"/>
                  <a:gd name="T81" fmla="*/ 259 h 405"/>
                  <a:gd name="T82" fmla="*/ 138 w 388"/>
                  <a:gd name="T83" fmla="*/ 202 h 405"/>
                  <a:gd name="T84" fmla="*/ 195 w 388"/>
                  <a:gd name="T85" fmla="*/ 145 h 405"/>
                  <a:gd name="T86" fmla="*/ 251 w 388"/>
                  <a:gd name="T87" fmla="*/ 202 h 4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388" h="405">
                    <a:moveTo>
                      <a:pt x="379" y="137"/>
                    </a:moveTo>
                    <a:cubicBezTo>
                      <a:pt x="385" y="133"/>
                      <a:pt x="386" y="124"/>
                      <a:pt x="383" y="118"/>
                    </a:cubicBezTo>
                    <a:cubicBezTo>
                      <a:pt x="361" y="81"/>
                      <a:pt x="361" y="81"/>
                      <a:pt x="361" y="81"/>
                    </a:cubicBezTo>
                    <a:cubicBezTo>
                      <a:pt x="357" y="74"/>
                      <a:pt x="350" y="72"/>
                      <a:pt x="343" y="74"/>
                    </a:cubicBezTo>
                    <a:cubicBezTo>
                      <a:pt x="287" y="94"/>
                      <a:pt x="287" y="94"/>
                      <a:pt x="287" y="94"/>
                    </a:cubicBezTo>
                    <a:cubicBezTo>
                      <a:pt x="274" y="83"/>
                      <a:pt x="258" y="74"/>
                      <a:pt x="241" y="68"/>
                    </a:cubicBezTo>
                    <a:cubicBezTo>
                      <a:pt x="232" y="12"/>
                      <a:pt x="232" y="12"/>
                      <a:pt x="232" y="12"/>
                    </a:cubicBezTo>
                    <a:cubicBezTo>
                      <a:pt x="231" y="5"/>
                      <a:pt x="224" y="0"/>
                      <a:pt x="217" y="0"/>
                    </a:cubicBezTo>
                    <a:cubicBezTo>
                      <a:pt x="174" y="0"/>
                      <a:pt x="174" y="0"/>
                      <a:pt x="174" y="0"/>
                    </a:cubicBezTo>
                    <a:cubicBezTo>
                      <a:pt x="166" y="0"/>
                      <a:pt x="160" y="5"/>
                      <a:pt x="159" y="12"/>
                    </a:cubicBezTo>
                    <a:cubicBezTo>
                      <a:pt x="149" y="68"/>
                      <a:pt x="149" y="68"/>
                      <a:pt x="149" y="68"/>
                    </a:cubicBezTo>
                    <a:cubicBezTo>
                      <a:pt x="132" y="74"/>
                      <a:pt x="116" y="83"/>
                      <a:pt x="102" y="95"/>
                    </a:cubicBezTo>
                    <a:cubicBezTo>
                      <a:pt x="46" y="74"/>
                      <a:pt x="46" y="74"/>
                      <a:pt x="46" y="74"/>
                    </a:cubicBezTo>
                    <a:cubicBezTo>
                      <a:pt x="39" y="72"/>
                      <a:pt x="31" y="74"/>
                      <a:pt x="27" y="81"/>
                    </a:cubicBezTo>
                    <a:cubicBezTo>
                      <a:pt x="6" y="118"/>
                      <a:pt x="6" y="118"/>
                      <a:pt x="6" y="118"/>
                    </a:cubicBezTo>
                    <a:cubicBezTo>
                      <a:pt x="2" y="124"/>
                      <a:pt x="3" y="133"/>
                      <a:pt x="9" y="137"/>
                    </a:cubicBezTo>
                    <a:cubicBezTo>
                      <a:pt x="55" y="175"/>
                      <a:pt x="55" y="175"/>
                      <a:pt x="55" y="175"/>
                    </a:cubicBezTo>
                    <a:cubicBezTo>
                      <a:pt x="54" y="184"/>
                      <a:pt x="53" y="193"/>
                      <a:pt x="53" y="202"/>
                    </a:cubicBezTo>
                    <a:cubicBezTo>
                      <a:pt x="53" y="211"/>
                      <a:pt x="53" y="219"/>
                      <a:pt x="55" y="227"/>
                    </a:cubicBezTo>
                    <a:cubicBezTo>
                      <a:pt x="7" y="266"/>
                      <a:pt x="7" y="266"/>
                      <a:pt x="7" y="266"/>
                    </a:cubicBezTo>
                    <a:cubicBezTo>
                      <a:pt x="2" y="270"/>
                      <a:pt x="0" y="278"/>
                      <a:pt x="4" y="285"/>
                    </a:cubicBezTo>
                    <a:cubicBezTo>
                      <a:pt x="25" y="322"/>
                      <a:pt x="25" y="322"/>
                      <a:pt x="25" y="322"/>
                    </a:cubicBezTo>
                    <a:cubicBezTo>
                      <a:pt x="28" y="329"/>
                      <a:pt x="36" y="332"/>
                      <a:pt x="43" y="329"/>
                    </a:cubicBezTo>
                    <a:cubicBezTo>
                      <a:pt x="100" y="308"/>
                      <a:pt x="100" y="308"/>
                      <a:pt x="100" y="308"/>
                    </a:cubicBezTo>
                    <a:cubicBezTo>
                      <a:pt x="114" y="321"/>
                      <a:pt x="131" y="330"/>
                      <a:pt x="149" y="337"/>
                    </a:cubicBezTo>
                    <a:cubicBezTo>
                      <a:pt x="158" y="392"/>
                      <a:pt x="158" y="392"/>
                      <a:pt x="158" y="392"/>
                    </a:cubicBezTo>
                    <a:cubicBezTo>
                      <a:pt x="159" y="399"/>
                      <a:pt x="165" y="405"/>
                      <a:pt x="173" y="405"/>
                    </a:cubicBezTo>
                    <a:cubicBezTo>
                      <a:pt x="216" y="405"/>
                      <a:pt x="216" y="405"/>
                      <a:pt x="216" y="405"/>
                    </a:cubicBezTo>
                    <a:cubicBezTo>
                      <a:pt x="223" y="405"/>
                      <a:pt x="229" y="399"/>
                      <a:pt x="231" y="392"/>
                    </a:cubicBezTo>
                    <a:cubicBezTo>
                      <a:pt x="240" y="337"/>
                      <a:pt x="240" y="337"/>
                      <a:pt x="240" y="337"/>
                    </a:cubicBezTo>
                    <a:cubicBezTo>
                      <a:pt x="258" y="331"/>
                      <a:pt x="275" y="321"/>
                      <a:pt x="289" y="309"/>
                    </a:cubicBezTo>
                    <a:cubicBezTo>
                      <a:pt x="345" y="329"/>
                      <a:pt x="345" y="329"/>
                      <a:pt x="345" y="329"/>
                    </a:cubicBezTo>
                    <a:cubicBezTo>
                      <a:pt x="352" y="332"/>
                      <a:pt x="360" y="329"/>
                      <a:pt x="364" y="322"/>
                    </a:cubicBezTo>
                    <a:cubicBezTo>
                      <a:pt x="385" y="285"/>
                      <a:pt x="385" y="285"/>
                      <a:pt x="385" y="285"/>
                    </a:cubicBezTo>
                    <a:cubicBezTo>
                      <a:pt x="388" y="278"/>
                      <a:pt x="387" y="270"/>
                      <a:pt x="381" y="266"/>
                    </a:cubicBezTo>
                    <a:cubicBezTo>
                      <a:pt x="335" y="228"/>
                      <a:pt x="335" y="228"/>
                      <a:pt x="335" y="228"/>
                    </a:cubicBezTo>
                    <a:cubicBezTo>
                      <a:pt x="336" y="220"/>
                      <a:pt x="337" y="211"/>
                      <a:pt x="337" y="202"/>
                    </a:cubicBezTo>
                    <a:cubicBezTo>
                      <a:pt x="337" y="193"/>
                      <a:pt x="336" y="183"/>
                      <a:pt x="334" y="174"/>
                    </a:cubicBezTo>
                    <a:lnTo>
                      <a:pt x="379" y="137"/>
                    </a:lnTo>
                    <a:close/>
                    <a:moveTo>
                      <a:pt x="251" y="202"/>
                    </a:moveTo>
                    <a:cubicBezTo>
                      <a:pt x="251" y="233"/>
                      <a:pt x="226" y="259"/>
                      <a:pt x="195" y="259"/>
                    </a:cubicBezTo>
                    <a:cubicBezTo>
                      <a:pt x="163" y="259"/>
                      <a:pt x="138" y="233"/>
                      <a:pt x="138" y="202"/>
                    </a:cubicBezTo>
                    <a:cubicBezTo>
                      <a:pt x="138" y="171"/>
                      <a:pt x="163" y="145"/>
                      <a:pt x="195" y="145"/>
                    </a:cubicBezTo>
                    <a:cubicBezTo>
                      <a:pt x="226" y="145"/>
                      <a:pt x="251" y="171"/>
                      <a:pt x="251" y="202"/>
                    </a:cubicBezTo>
                    <a:close/>
                  </a:path>
                </a:pathLst>
              </a:custGeom>
              <a:solidFill>
                <a:srgbClr val="5050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p>
                <a:pPr marL="0" marR="0" lvl="0" indent="0" defTabSz="932597" eaLnBrk="1" fontAlgn="auto" latinLnBrk="0" hangingPunct="1">
                  <a:lnSpc>
                    <a:spcPct val="100000"/>
                  </a:lnSpc>
                  <a:spcBef>
                    <a:spcPts val="0"/>
                  </a:spcBef>
                  <a:spcAft>
                    <a:spcPts val="0"/>
                  </a:spcAft>
                  <a:buClrTx/>
                  <a:buSzTx/>
                  <a:buFontTx/>
                  <a:buNone/>
                  <a:tabLst/>
                  <a:defRPr/>
                </a:pPr>
                <a:endParaRPr kumimoji="0" lang="en-US" sz="1836" b="0" i="0" u="none" strike="noStrike" kern="0" cap="none" spc="0" normalizeH="0" baseline="0" noProof="0">
                  <a:ln>
                    <a:noFill/>
                  </a:ln>
                  <a:solidFill>
                    <a:srgbClr val="FFFFFF"/>
                  </a:solidFill>
                  <a:effectLst/>
                  <a:uLnTx/>
                  <a:uFillTx/>
                </a:endParaRPr>
              </a:p>
            </p:txBody>
          </p:sp>
        </p:grpSp>
        <p:sp>
          <p:nvSpPr>
            <p:cNvPr id="201" name="TextBox 200"/>
            <p:cNvSpPr txBox="1"/>
            <p:nvPr/>
          </p:nvSpPr>
          <p:spPr>
            <a:xfrm>
              <a:off x="7305593" y="4772657"/>
              <a:ext cx="1081749" cy="1267994"/>
            </a:xfrm>
            <a:prstGeom prst="rect">
              <a:avLst/>
            </a:prstGeom>
            <a:noFill/>
            <a:ln w="19050">
              <a:solidFill>
                <a:srgbClr val="505050"/>
              </a:solidFill>
              <a:miter lim="800000"/>
            </a:ln>
          </p:spPr>
          <p:txBody>
            <a:bodyPr wrap="square" lIns="46630" tIns="46630" rIns="46630" bIns="46630" rtlCol="0" anchor="ctr">
              <a:noAutofit/>
            </a:bodyPr>
            <a:lstStyle/>
            <a:p>
              <a:pPr marL="0" marR="0" lvl="0" indent="0" algn="ctr" defTabSz="932597" eaLnBrk="1" fontAlgn="auto" latinLnBrk="0" hangingPunct="1">
                <a:lnSpc>
                  <a:spcPct val="90000"/>
                </a:lnSpc>
                <a:spcBef>
                  <a:spcPts val="0"/>
                </a:spcBef>
                <a:spcAft>
                  <a:spcPts val="612"/>
                </a:spcAft>
                <a:buClrTx/>
                <a:buSzTx/>
                <a:buFontTx/>
                <a:buNone/>
                <a:tabLst/>
                <a:defRPr/>
              </a:pPr>
              <a:endParaRPr kumimoji="0" lang="en-US" sz="1000" i="0" u="none" strike="noStrike" kern="0" cap="none" spc="0" normalizeH="0" baseline="0" noProof="0" dirty="0">
                <a:ln>
                  <a:noFill/>
                </a:ln>
                <a:solidFill>
                  <a:srgbClr val="FFFFFF"/>
                </a:solidFill>
                <a:effectLst/>
                <a:uLnTx/>
                <a:uFillTx/>
              </a:endParaRPr>
            </a:p>
          </p:txBody>
        </p:sp>
        <p:sp>
          <p:nvSpPr>
            <p:cNvPr id="202" name="TextBox 201"/>
            <p:cNvSpPr txBox="1"/>
            <p:nvPr/>
          </p:nvSpPr>
          <p:spPr>
            <a:xfrm>
              <a:off x="7305797" y="4391770"/>
              <a:ext cx="1081749" cy="380887"/>
            </a:xfrm>
            <a:prstGeom prst="rect">
              <a:avLst/>
            </a:prstGeom>
            <a:solidFill>
              <a:srgbClr val="009E49"/>
            </a:solidFill>
            <a:ln w="19050">
              <a:solidFill>
                <a:srgbClr val="505050"/>
              </a:solidFill>
              <a:miter lim="800000"/>
            </a:ln>
          </p:spPr>
          <p:txBody>
            <a:bodyPr wrap="square" lIns="46630" tIns="46630" rIns="46630" bIns="46630" rtlCol="0" anchor="ctr">
              <a:noAutofit/>
            </a:bodyPr>
            <a:lstStyle/>
            <a:p>
              <a:pPr lvl="0" algn="ctr" defTabSz="932597">
                <a:lnSpc>
                  <a:spcPct val="90000"/>
                </a:lnSpc>
                <a:spcAft>
                  <a:spcPts val="612"/>
                </a:spcAft>
                <a:defRPr/>
              </a:pPr>
              <a:r>
                <a:rPr lang="en-US" sz="1100" kern="0" dirty="0">
                  <a:solidFill>
                    <a:srgbClr val="FFFFFF"/>
                  </a:solidFill>
                </a:rPr>
                <a:t>Hyper-V Container</a:t>
              </a:r>
            </a:p>
          </p:txBody>
        </p:sp>
        <p:grpSp>
          <p:nvGrpSpPr>
            <p:cNvPr id="203" name="Group 202"/>
            <p:cNvGrpSpPr/>
            <p:nvPr/>
          </p:nvGrpSpPr>
          <p:grpSpPr>
            <a:xfrm>
              <a:off x="7405392" y="5031267"/>
              <a:ext cx="829754" cy="669787"/>
              <a:chOff x="4406091" y="6049087"/>
              <a:chExt cx="3960813" cy="3197225"/>
            </a:xfrm>
            <a:solidFill>
              <a:srgbClr val="107C10"/>
            </a:solidFill>
          </p:grpSpPr>
          <p:sp>
            <p:nvSpPr>
              <p:cNvPr id="222" name="Freeform 24"/>
              <p:cNvSpPr>
                <a:spLocks noEditPoints="1"/>
              </p:cNvSpPr>
              <p:nvPr/>
            </p:nvSpPr>
            <p:spPr bwMode="auto">
              <a:xfrm>
                <a:off x="4406091" y="6049087"/>
                <a:ext cx="2847975" cy="2813050"/>
              </a:xfrm>
              <a:custGeom>
                <a:avLst/>
                <a:gdLst>
                  <a:gd name="T0" fmla="*/ 744 w 757"/>
                  <a:gd name="T1" fmla="*/ 466 h 748"/>
                  <a:gd name="T2" fmla="*/ 755 w 757"/>
                  <a:gd name="T3" fmla="*/ 399 h 748"/>
                  <a:gd name="T4" fmla="*/ 739 w 757"/>
                  <a:gd name="T5" fmla="*/ 373 h 748"/>
                  <a:gd name="T6" fmla="*/ 644 w 757"/>
                  <a:gd name="T7" fmla="*/ 341 h 748"/>
                  <a:gd name="T8" fmla="*/ 638 w 757"/>
                  <a:gd name="T9" fmla="*/ 309 h 748"/>
                  <a:gd name="T10" fmla="*/ 716 w 757"/>
                  <a:gd name="T11" fmla="*/ 245 h 748"/>
                  <a:gd name="T12" fmla="*/ 721 w 757"/>
                  <a:gd name="T13" fmla="*/ 215 h 748"/>
                  <a:gd name="T14" fmla="*/ 687 w 757"/>
                  <a:gd name="T15" fmla="*/ 157 h 748"/>
                  <a:gd name="T16" fmla="*/ 658 w 757"/>
                  <a:gd name="T17" fmla="*/ 146 h 748"/>
                  <a:gd name="T18" fmla="*/ 565 w 757"/>
                  <a:gd name="T19" fmla="*/ 181 h 748"/>
                  <a:gd name="T20" fmla="*/ 536 w 757"/>
                  <a:gd name="T21" fmla="*/ 157 h 748"/>
                  <a:gd name="T22" fmla="*/ 556 w 757"/>
                  <a:gd name="T23" fmla="*/ 55 h 748"/>
                  <a:gd name="T24" fmla="*/ 541 w 757"/>
                  <a:gd name="T25" fmla="*/ 28 h 748"/>
                  <a:gd name="T26" fmla="*/ 477 w 757"/>
                  <a:gd name="T27" fmla="*/ 5 h 748"/>
                  <a:gd name="T28" fmla="*/ 449 w 757"/>
                  <a:gd name="T29" fmla="*/ 15 h 748"/>
                  <a:gd name="T30" fmla="*/ 397 w 757"/>
                  <a:gd name="T31" fmla="*/ 106 h 748"/>
                  <a:gd name="T32" fmla="*/ 378 w 757"/>
                  <a:gd name="T33" fmla="*/ 105 h 748"/>
                  <a:gd name="T34" fmla="*/ 362 w 757"/>
                  <a:gd name="T35" fmla="*/ 106 h 748"/>
                  <a:gd name="T36" fmla="*/ 311 w 757"/>
                  <a:gd name="T37" fmla="*/ 15 h 748"/>
                  <a:gd name="T38" fmla="*/ 282 w 757"/>
                  <a:gd name="T39" fmla="*/ 4 h 748"/>
                  <a:gd name="T40" fmla="*/ 218 w 757"/>
                  <a:gd name="T41" fmla="*/ 27 h 748"/>
                  <a:gd name="T42" fmla="*/ 203 w 757"/>
                  <a:gd name="T43" fmla="*/ 54 h 748"/>
                  <a:gd name="T44" fmla="*/ 222 w 757"/>
                  <a:gd name="T45" fmla="*/ 156 h 748"/>
                  <a:gd name="T46" fmla="*/ 192 w 757"/>
                  <a:gd name="T47" fmla="*/ 181 h 748"/>
                  <a:gd name="T48" fmla="*/ 103 w 757"/>
                  <a:gd name="T49" fmla="*/ 145 h 748"/>
                  <a:gd name="T50" fmla="*/ 74 w 757"/>
                  <a:gd name="T51" fmla="*/ 155 h 748"/>
                  <a:gd name="T52" fmla="*/ 39 w 757"/>
                  <a:gd name="T53" fmla="*/ 213 h 748"/>
                  <a:gd name="T54" fmla="*/ 44 w 757"/>
                  <a:gd name="T55" fmla="*/ 243 h 748"/>
                  <a:gd name="T56" fmla="*/ 119 w 757"/>
                  <a:gd name="T57" fmla="*/ 307 h 748"/>
                  <a:gd name="T58" fmla="*/ 113 w 757"/>
                  <a:gd name="T59" fmla="*/ 341 h 748"/>
                  <a:gd name="T60" fmla="*/ 17 w 757"/>
                  <a:gd name="T61" fmla="*/ 373 h 748"/>
                  <a:gd name="T62" fmla="*/ 2 w 757"/>
                  <a:gd name="T63" fmla="*/ 400 h 748"/>
                  <a:gd name="T64" fmla="*/ 13 w 757"/>
                  <a:gd name="T65" fmla="*/ 466 h 748"/>
                  <a:gd name="T66" fmla="*/ 37 w 757"/>
                  <a:gd name="T67" fmla="*/ 486 h 748"/>
                  <a:gd name="T68" fmla="*/ 136 w 757"/>
                  <a:gd name="T69" fmla="*/ 486 h 748"/>
                  <a:gd name="T70" fmla="*/ 154 w 757"/>
                  <a:gd name="T71" fmla="*/ 519 h 748"/>
                  <a:gd name="T72" fmla="*/ 102 w 757"/>
                  <a:gd name="T73" fmla="*/ 604 h 748"/>
                  <a:gd name="T74" fmla="*/ 107 w 757"/>
                  <a:gd name="T75" fmla="*/ 634 h 748"/>
                  <a:gd name="T76" fmla="*/ 158 w 757"/>
                  <a:gd name="T77" fmla="*/ 678 h 748"/>
                  <a:gd name="T78" fmla="*/ 189 w 757"/>
                  <a:gd name="T79" fmla="*/ 679 h 748"/>
                  <a:gd name="T80" fmla="*/ 265 w 757"/>
                  <a:gd name="T81" fmla="*/ 615 h 748"/>
                  <a:gd name="T82" fmla="*/ 303 w 757"/>
                  <a:gd name="T83" fmla="*/ 629 h 748"/>
                  <a:gd name="T84" fmla="*/ 318 w 757"/>
                  <a:gd name="T85" fmla="*/ 729 h 748"/>
                  <a:gd name="T86" fmla="*/ 342 w 757"/>
                  <a:gd name="T87" fmla="*/ 748 h 748"/>
                  <a:gd name="T88" fmla="*/ 409 w 757"/>
                  <a:gd name="T89" fmla="*/ 748 h 748"/>
                  <a:gd name="T90" fmla="*/ 433 w 757"/>
                  <a:gd name="T91" fmla="*/ 729 h 748"/>
                  <a:gd name="T92" fmla="*/ 450 w 757"/>
                  <a:gd name="T93" fmla="*/ 631 h 748"/>
                  <a:gd name="T94" fmla="*/ 489 w 757"/>
                  <a:gd name="T95" fmla="*/ 617 h 748"/>
                  <a:gd name="T96" fmla="*/ 562 w 757"/>
                  <a:gd name="T97" fmla="*/ 680 h 748"/>
                  <a:gd name="T98" fmla="*/ 592 w 757"/>
                  <a:gd name="T99" fmla="*/ 680 h 748"/>
                  <a:gd name="T100" fmla="*/ 644 w 757"/>
                  <a:gd name="T101" fmla="*/ 636 h 748"/>
                  <a:gd name="T102" fmla="*/ 649 w 757"/>
                  <a:gd name="T103" fmla="*/ 606 h 748"/>
                  <a:gd name="T104" fmla="*/ 600 w 757"/>
                  <a:gd name="T105" fmla="*/ 522 h 748"/>
                  <a:gd name="T106" fmla="*/ 621 w 757"/>
                  <a:gd name="T107" fmla="*/ 486 h 748"/>
                  <a:gd name="T108" fmla="*/ 721 w 757"/>
                  <a:gd name="T109" fmla="*/ 486 h 748"/>
                  <a:gd name="T110" fmla="*/ 744 w 757"/>
                  <a:gd name="T111" fmla="*/ 466 h 748"/>
                  <a:gd name="T112" fmla="*/ 528 w 757"/>
                  <a:gd name="T113" fmla="*/ 373 h 748"/>
                  <a:gd name="T114" fmla="*/ 378 w 757"/>
                  <a:gd name="T115" fmla="*/ 522 h 748"/>
                  <a:gd name="T116" fmla="*/ 229 w 757"/>
                  <a:gd name="T117" fmla="*/ 373 h 748"/>
                  <a:gd name="T118" fmla="*/ 378 w 757"/>
                  <a:gd name="T119" fmla="*/ 223 h 748"/>
                  <a:gd name="T120" fmla="*/ 528 w 757"/>
                  <a:gd name="T121" fmla="*/ 373 h 7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757" h="748">
                    <a:moveTo>
                      <a:pt x="744" y="466"/>
                    </a:moveTo>
                    <a:cubicBezTo>
                      <a:pt x="755" y="399"/>
                      <a:pt x="755" y="399"/>
                      <a:pt x="755" y="399"/>
                    </a:cubicBezTo>
                    <a:cubicBezTo>
                      <a:pt x="757" y="388"/>
                      <a:pt x="750" y="377"/>
                      <a:pt x="739" y="373"/>
                    </a:cubicBezTo>
                    <a:cubicBezTo>
                      <a:pt x="644" y="341"/>
                      <a:pt x="644" y="341"/>
                      <a:pt x="644" y="341"/>
                    </a:cubicBezTo>
                    <a:cubicBezTo>
                      <a:pt x="643" y="330"/>
                      <a:pt x="641" y="319"/>
                      <a:pt x="638" y="309"/>
                    </a:cubicBezTo>
                    <a:cubicBezTo>
                      <a:pt x="716" y="245"/>
                      <a:pt x="716" y="245"/>
                      <a:pt x="716" y="245"/>
                    </a:cubicBezTo>
                    <a:cubicBezTo>
                      <a:pt x="725" y="238"/>
                      <a:pt x="727" y="225"/>
                      <a:pt x="721" y="215"/>
                    </a:cubicBezTo>
                    <a:cubicBezTo>
                      <a:pt x="687" y="157"/>
                      <a:pt x="687" y="157"/>
                      <a:pt x="687" y="157"/>
                    </a:cubicBezTo>
                    <a:cubicBezTo>
                      <a:pt x="681" y="147"/>
                      <a:pt x="669" y="142"/>
                      <a:pt x="658" y="146"/>
                    </a:cubicBezTo>
                    <a:cubicBezTo>
                      <a:pt x="565" y="181"/>
                      <a:pt x="565" y="181"/>
                      <a:pt x="565" y="181"/>
                    </a:cubicBezTo>
                    <a:cubicBezTo>
                      <a:pt x="556" y="172"/>
                      <a:pt x="547" y="164"/>
                      <a:pt x="536" y="157"/>
                    </a:cubicBezTo>
                    <a:cubicBezTo>
                      <a:pt x="556" y="55"/>
                      <a:pt x="556" y="55"/>
                      <a:pt x="556" y="55"/>
                    </a:cubicBezTo>
                    <a:cubicBezTo>
                      <a:pt x="558" y="43"/>
                      <a:pt x="552" y="32"/>
                      <a:pt x="541" y="28"/>
                    </a:cubicBezTo>
                    <a:cubicBezTo>
                      <a:pt x="477" y="5"/>
                      <a:pt x="477" y="5"/>
                      <a:pt x="477" y="5"/>
                    </a:cubicBezTo>
                    <a:cubicBezTo>
                      <a:pt x="467" y="1"/>
                      <a:pt x="455" y="5"/>
                      <a:pt x="449" y="15"/>
                    </a:cubicBezTo>
                    <a:cubicBezTo>
                      <a:pt x="397" y="106"/>
                      <a:pt x="397" y="106"/>
                      <a:pt x="397" y="106"/>
                    </a:cubicBezTo>
                    <a:cubicBezTo>
                      <a:pt x="391" y="105"/>
                      <a:pt x="385" y="105"/>
                      <a:pt x="378" y="105"/>
                    </a:cubicBezTo>
                    <a:cubicBezTo>
                      <a:pt x="373" y="105"/>
                      <a:pt x="367" y="105"/>
                      <a:pt x="362" y="106"/>
                    </a:cubicBezTo>
                    <a:cubicBezTo>
                      <a:pt x="311" y="15"/>
                      <a:pt x="311" y="15"/>
                      <a:pt x="311" y="15"/>
                    </a:cubicBezTo>
                    <a:cubicBezTo>
                      <a:pt x="305" y="4"/>
                      <a:pt x="293" y="0"/>
                      <a:pt x="282" y="4"/>
                    </a:cubicBezTo>
                    <a:cubicBezTo>
                      <a:pt x="218" y="27"/>
                      <a:pt x="218" y="27"/>
                      <a:pt x="218" y="27"/>
                    </a:cubicBezTo>
                    <a:cubicBezTo>
                      <a:pt x="208" y="31"/>
                      <a:pt x="201" y="42"/>
                      <a:pt x="203" y="54"/>
                    </a:cubicBezTo>
                    <a:cubicBezTo>
                      <a:pt x="222" y="156"/>
                      <a:pt x="222" y="156"/>
                      <a:pt x="222" y="156"/>
                    </a:cubicBezTo>
                    <a:cubicBezTo>
                      <a:pt x="211" y="163"/>
                      <a:pt x="201" y="172"/>
                      <a:pt x="192" y="181"/>
                    </a:cubicBezTo>
                    <a:cubicBezTo>
                      <a:pt x="103" y="145"/>
                      <a:pt x="103" y="145"/>
                      <a:pt x="103" y="145"/>
                    </a:cubicBezTo>
                    <a:cubicBezTo>
                      <a:pt x="92" y="141"/>
                      <a:pt x="80" y="145"/>
                      <a:pt x="74" y="155"/>
                    </a:cubicBezTo>
                    <a:cubicBezTo>
                      <a:pt x="39" y="213"/>
                      <a:pt x="39" y="213"/>
                      <a:pt x="39" y="213"/>
                    </a:cubicBezTo>
                    <a:cubicBezTo>
                      <a:pt x="33" y="223"/>
                      <a:pt x="35" y="235"/>
                      <a:pt x="44" y="243"/>
                    </a:cubicBezTo>
                    <a:cubicBezTo>
                      <a:pt x="119" y="307"/>
                      <a:pt x="119" y="307"/>
                      <a:pt x="119" y="307"/>
                    </a:cubicBezTo>
                    <a:cubicBezTo>
                      <a:pt x="116" y="318"/>
                      <a:pt x="114" y="329"/>
                      <a:pt x="113" y="341"/>
                    </a:cubicBezTo>
                    <a:cubicBezTo>
                      <a:pt x="17" y="373"/>
                      <a:pt x="17" y="373"/>
                      <a:pt x="17" y="373"/>
                    </a:cubicBezTo>
                    <a:cubicBezTo>
                      <a:pt x="6" y="377"/>
                      <a:pt x="0" y="388"/>
                      <a:pt x="2" y="400"/>
                    </a:cubicBezTo>
                    <a:cubicBezTo>
                      <a:pt x="13" y="466"/>
                      <a:pt x="13" y="466"/>
                      <a:pt x="13" y="466"/>
                    </a:cubicBezTo>
                    <a:cubicBezTo>
                      <a:pt x="15" y="478"/>
                      <a:pt x="25" y="486"/>
                      <a:pt x="37" y="486"/>
                    </a:cubicBezTo>
                    <a:cubicBezTo>
                      <a:pt x="136" y="486"/>
                      <a:pt x="136" y="486"/>
                      <a:pt x="136" y="486"/>
                    </a:cubicBezTo>
                    <a:cubicBezTo>
                      <a:pt x="141" y="498"/>
                      <a:pt x="147" y="509"/>
                      <a:pt x="154" y="519"/>
                    </a:cubicBezTo>
                    <a:cubicBezTo>
                      <a:pt x="102" y="604"/>
                      <a:pt x="102" y="604"/>
                      <a:pt x="102" y="604"/>
                    </a:cubicBezTo>
                    <a:cubicBezTo>
                      <a:pt x="96" y="614"/>
                      <a:pt x="98" y="627"/>
                      <a:pt x="107" y="634"/>
                    </a:cubicBezTo>
                    <a:cubicBezTo>
                      <a:pt x="158" y="678"/>
                      <a:pt x="158" y="678"/>
                      <a:pt x="158" y="678"/>
                    </a:cubicBezTo>
                    <a:cubicBezTo>
                      <a:pt x="167" y="686"/>
                      <a:pt x="180" y="686"/>
                      <a:pt x="189" y="679"/>
                    </a:cubicBezTo>
                    <a:cubicBezTo>
                      <a:pt x="265" y="615"/>
                      <a:pt x="265" y="615"/>
                      <a:pt x="265" y="615"/>
                    </a:cubicBezTo>
                    <a:cubicBezTo>
                      <a:pt x="277" y="621"/>
                      <a:pt x="290" y="626"/>
                      <a:pt x="303" y="629"/>
                    </a:cubicBezTo>
                    <a:cubicBezTo>
                      <a:pt x="318" y="729"/>
                      <a:pt x="318" y="729"/>
                      <a:pt x="318" y="729"/>
                    </a:cubicBezTo>
                    <a:cubicBezTo>
                      <a:pt x="320" y="740"/>
                      <a:pt x="330" y="748"/>
                      <a:pt x="342" y="748"/>
                    </a:cubicBezTo>
                    <a:cubicBezTo>
                      <a:pt x="409" y="748"/>
                      <a:pt x="409" y="748"/>
                      <a:pt x="409" y="748"/>
                    </a:cubicBezTo>
                    <a:cubicBezTo>
                      <a:pt x="421" y="748"/>
                      <a:pt x="431" y="740"/>
                      <a:pt x="433" y="729"/>
                    </a:cubicBezTo>
                    <a:cubicBezTo>
                      <a:pt x="450" y="631"/>
                      <a:pt x="450" y="631"/>
                      <a:pt x="450" y="631"/>
                    </a:cubicBezTo>
                    <a:cubicBezTo>
                      <a:pt x="463" y="627"/>
                      <a:pt x="476" y="622"/>
                      <a:pt x="489" y="617"/>
                    </a:cubicBezTo>
                    <a:cubicBezTo>
                      <a:pt x="562" y="680"/>
                      <a:pt x="562" y="680"/>
                      <a:pt x="562" y="680"/>
                    </a:cubicBezTo>
                    <a:cubicBezTo>
                      <a:pt x="570" y="687"/>
                      <a:pt x="583" y="687"/>
                      <a:pt x="592" y="680"/>
                    </a:cubicBezTo>
                    <a:cubicBezTo>
                      <a:pt x="644" y="636"/>
                      <a:pt x="644" y="636"/>
                      <a:pt x="644" y="636"/>
                    </a:cubicBezTo>
                    <a:cubicBezTo>
                      <a:pt x="653" y="629"/>
                      <a:pt x="655" y="616"/>
                      <a:pt x="649" y="606"/>
                    </a:cubicBezTo>
                    <a:cubicBezTo>
                      <a:pt x="600" y="522"/>
                      <a:pt x="600" y="522"/>
                      <a:pt x="600" y="522"/>
                    </a:cubicBezTo>
                    <a:cubicBezTo>
                      <a:pt x="608" y="511"/>
                      <a:pt x="615" y="499"/>
                      <a:pt x="621" y="486"/>
                    </a:cubicBezTo>
                    <a:cubicBezTo>
                      <a:pt x="721" y="486"/>
                      <a:pt x="721" y="486"/>
                      <a:pt x="721" y="486"/>
                    </a:cubicBezTo>
                    <a:cubicBezTo>
                      <a:pt x="732" y="486"/>
                      <a:pt x="742" y="478"/>
                      <a:pt x="744" y="466"/>
                    </a:cubicBezTo>
                    <a:close/>
                    <a:moveTo>
                      <a:pt x="528" y="373"/>
                    </a:moveTo>
                    <a:cubicBezTo>
                      <a:pt x="528" y="455"/>
                      <a:pt x="461" y="522"/>
                      <a:pt x="378" y="522"/>
                    </a:cubicBezTo>
                    <a:cubicBezTo>
                      <a:pt x="296" y="522"/>
                      <a:pt x="229" y="455"/>
                      <a:pt x="229" y="373"/>
                    </a:cubicBezTo>
                    <a:cubicBezTo>
                      <a:pt x="229" y="290"/>
                      <a:pt x="296" y="223"/>
                      <a:pt x="378" y="223"/>
                    </a:cubicBezTo>
                    <a:cubicBezTo>
                      <a:pt x="461" y="223"/>
                      <a:pt x="528" y="290"/>
                      <a:pt x="528" y="373"/>
                    </a:cubicBezTo>
                    <a:close/>
                  </a:path>
                </a:pathLst>
              </a:custGeom>
              <a:solidFill>
                <a:srgbClr val="5050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p>
                <a:pPr marL="0" marR="0" lvl="0" indent="0" defTabSz="932597" eaLnBrk="1" fontAlgn="auto" latinLnBrk="0" hangingPunct="1">
                  <a:lnSpc>
                    <a:spcPct val="100000"/>
                  </a:lnSpc>
                  <a:spcBef>
                    <a:spcPts val="0"/>
                  </a:spcBef>
                  <a:spcAft>
                    <a:spcPts val="0"/>
                  </a:spcAft>
                  <a:buClrTx/>
                  <a:buSzTx/>
                  <a:buFontTx/>
                  <a:buNone/>
                  <a:tabLst/>
                  <a:defRPr/>
                </a:pPr>
                <a:endParaRPr kumimoji="0" lang="en-US" sz="1836" b="0" i="0" u="none" strike="noStrike" kern="0" cap="none" spc="0" normalizeH="0" baseline="0" noProof="0">
                  <a:ln>
                    <a:noFill/>
                  </a:ln>
                  <a:solidFill>
                    <a:srgbClr val="FFFFFF"/>
                  </a:solidFill>
                  <a:effectLst/>
                  <a:uLnTx/>
                  <a:uFillTx/>
                </a:endParaRPr>
              </a:p>
            </p:txBody>
          </p:sp>
          <p:sp>
            <p:nvSpPr>
              <p:cNvPr id="223" name="Oval 25"/>
              <p:cNvSpPr>
                <a:spLocks noChangeArrowheads="1"/>
              </p:cNvSpPr>
              <p:nvPr/>
            </p:nvSpPr>
            <p:spPr bwMode="auto">
              <a:xfrm>
                <a:off x="5557028" y="7180975"/>
                <a:ext cx="542925" cy="541338"/>
              </a:xfrm>
              <a:prstGeom prst="ellipse">
                <a:avLst/>
              </a:prstGeom>
              <a:solidFill>
                <a:srgbClr val="5050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p>
                <a:pPr marL="0" marR="0" lvl="0" indent="0" defTabSz="932597" eaLnBrk="1" fontAlgn="auto" latinLnBrk="0" hangingPunct="1">
                  <a:lnSpc>
                    <a:spcPct val="100000"/>
                  </a:lnSpc>
                  <a:spcBef>
                    <a:spcPts val="0"/>
                  </a:spcBef>
                  <a:spcAft>
                    <a:spcPts val="0"/>
                  </a:spcAft>
                  <a:buClrTx/>
                  <a:buSzTx/>
                  <a:buFontTx/>
                  <a:buNone/>
                  <a:tabLst/>
                  <a:defRPr/>
                </a:pPr>
                <a:endParaRPr kumimoji="0" lang="en-US" sz="1836" b="0" i="0" u="none" strike="noStrike" kern="0" cap="none" spc="0" normalizeH="0" baseline="0" noProof="0">
                  <a:ln>
                    <a:noFill/>
                  </a:ln>
                  <a:solidFill>
                    <a:srgbClr val="FFFFFF"/>
                  </a:solidFill>
                  <a:effectLst/>
                  <a:uLnTx/>
                  <a:uFillTx/>
                </a:endParaRPr>
              </a:p>
            </p:txBody>
          </p:sp>
          <p:sp>
            <p:nvSpPr>
              <p:cNvPr id="224" name="Freeform 26"/>
              <p:cNvSpPr>
                <a:spLocks noEditPoints="1"/>
              </p:cNvSpPr>
              <p:nvPr/>
            </p:nvSpPr>
            <p:spPr bwMode="auto">
              <a:xfrm>
                <a:off x="6907991" y="7722312"/>
                <a:ext cx="1458913" cy="1524000"/>
              </a:xfrm>
              <a:custGeom>
                <a:avLst/>
                <a:gdLst>
                  <a:gd name="T0" fmla="*/ 379 w 388"/>
                  <a:gd name="T1" fmla="*/ 137 h 405"/>
                  <a:gd name="T2" fmla="*/ 383 w 388"/>
                  <a:gd name="T3" fmla="*/ 118 h 405"/>
                  <a:gd name="T4" fmla="*/ 361 w 388"/>
                  <a:gd name="T5" fmla="*/ 81 h 405"/>
                  <a:gd name="T6" fmla="*/ 343 w 388"/>
                  <a:gd name="T7" fmla="*/ 74 h 405"/>
                  <a:gd name="T8" fmla="*/ 287 w 388"/>
                  <a:gd name="T9" fmla="*/ 94 h 405"/>
                  <a:gd name="T10" fmla="*/ 241 w 388"/>
                  <a:gd name="T11" fmla="*/ 68 h 405"/>
                  <a:gd name="T12" fmla="*/ 232 w 388"/>
                  <a:gd name="T13" fmla="*/ 12 h 405"/>
                  <a:gd name="T14" fmla="*/ 217 w 388"/>
                  <a:gd name="T15" fmla="*/ 0 h 405"/>
                  <a:gd name="T16" fmla="*/ 174 w 388"/>
                  <a:gd name="T17" fmla="*/ 0 h 405"/>
                  <a:gd name="T18" fmla="*/ 159 w 388"/>
                  <a:gd name="T19" fmla="*/ 12 h 405"/>
                  <a:gd name="T20" fmla="*/ 149 w 388"/>
                  <a:gd name="T21" fmla="*/ 68 h 405"/>
                  <a:gd name="T22" fmla="*/ 102 w 388"/>
                  <a:gd name="T23" fmla="*/ 95 h 405"/>
                  <a:gd name="T24" fmla="*/ 46 w 388"/>
                  <a:gd name="T25" fmla="*/ 74 h 405"/>
                  <a:gd name="T26" fmla="*/ 27 w 388"/>
                  <a:gd name="T27" fmla="*/ 81 h 405"/>
                  <a:gd name="T28" fmla="*/ 6 w 388"/>
                  <a:gd name="T29" fmla="*/ 118 h 405"/>
                  <a:gd name="T30" fmla="*/ 9 w 388"/>
                  <a:gd name="T31" fmla="*/ 137 h 405"/>
                  <a:gd name="T32" fmla="*/ 55 w 388"/>
                  <a:gd name="T33" fmla="*/ 175 h 405"/>
                  <a:gd name="T34" fmla="*/ 53 w 388"/>
                  <a:gd name="T35" fmla="*/ 202 h 405"/>
                  <a:gd name="T36" fmla="*/ 55 w 388"/>
                  <a:gd name="T37" fmla="*/ 227 h 405"/>
                  <a:gd name="T38" fmla="*/ 7 w 388"/>
                  <a:gd name="T39" fmla="*/ 266 h 405"/>
                  <a:gd name="T40" fmla="*/ 4 w 388"/>
                  <a:gd name="T41" fmla="*/ 285 h 405"/>
                  <a:gd name="T42" fmla="*/ 25 w 388"/>
                  <a:gd name="T43" fmla="*/ 322 h 405"/>
                  <a:gd name="T44" fmla="*/ 43 w 388"/>
                  <a:gd name="T45" fmla="*/ 329 h 405"/>
                  <a:gd name="T46" fmla="*/ 100 w 388"/>
                  <a:gd name="T47" fmla="*/ 308 h 405"/>
                  <a:gd name="T48" fmla="*/ 149 w 388"/>
                  <a:gd name="T49" fmla="*/ 337 h 405"/>
                  <a:gd name="T50" fmla="*/ 158 w 388"/>
                  <a:gd name="T51" fmla="*/ 392 h 405"/>
                  <a:gd name="T52" fmla="*/ 173 w 388"/>
                  <a:gd name="T53" fmla="*/ 405 h 405"/>
                  <a:gd name="T54" fmla="*/ 216 w 388"/>
                  <a:gd name="T55" fmla="*/ 405 h 405"/>
                  <a:gd name="T56" fmla="*/ 231 w 388"/>
                  <a:gd name="T57" fmla="*/ 392 h 405"/>
                  <a:gd name="T58" fmla="*/ 240 w 388"/>
                  <a:gd name="T59" fmla="*/ 337 h 405"/>
                  <a:gd name="T60" fmla="*/ 289 w 388"/>
                  <a:gd name="T61" fmla="*/ 309 h 405"/>
                  <a:gd name="T62" fmla="*/ 345 w 388"/>
                  <a:gd name="T63" fmla="*/ 329 h 405"/>
                  <a:gd name="T64" fmla="*/ 364 w 388"/>
                  <a:gd name="T65" fmla="*/ 322 h 405"/>
                  <a:gd name="T66" fmla="*/ 385 w 388"/>
                  <a:gd name="T67" fmla="*/ 285 h 405"/>
                  <a:gd name="T68" fmla="*/ 381 w 388"/>
                  <a:gd name="T69" fmla="*/ 266 h 405"/>
                  <a:gd name="T70" fmla="*/ 335 w 388"/>
                  <a:gd name="T71" fmla="*/ 228 h 405"/>
                  <a:gd name="T72" fmla="*/ 337 w 388"/>
                  <a:gd name="T73" fmla="*/ 202 h 405"/>
                  <a:gd name="T74" fmla="*/ 334 w 388"/>
                  <a:gd name="T75" fmla="*/ 174 h 405"/>
                  <a:gd name="T76" fmla="*/ 379 w 388"/>
                  <a:gd name="T77" fmla="*/ 137 h 405"/>
                  <a:gd name="T78" fmla="*/ 251 w 388"/>
                  <a:gd name="T79" fmla="*/ 202 h 405"/>
                  <a:gd name="T80" fmla="*/ 195 w 388"/>
                  <a:gd name="T81" fmla="*/ 259 h 405"/>
                  <a:gd name="T82" fmla="*/ 138 w 388"/>
                  <a:gd name="T83" fmla="*/ 202 h 405"/>
                  <a:gd name="T84" fmla="*/ 195 w 388"/>
                  <a:gd name="T85" fmla="*/ 145 h 405"/>
                  <a:gd name="T86" fmla="*/ 251 w 388"/>
                  <a:gd name="T87" fmla="*/ 202 h 4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388" h="405">
                    <a:moveTo>
                      <a:pt x="379" y="137"/>
                    </a:moveTo>
                    <a:cubicBezTo>
                      <a:pt x="385" y="133"/>
                      <a:pt x="386" y="124"/>
                      <a:pt x="383" y="118"/>
                    </a:cubicBezTo>
                    <a:cubicBezTo>
                      <a:pt x="361" y="81"/>
                      <a:pt x="361" y="81"/>
                      <a:pt x="361" y="81"/>
                    </a:cubicBezTo>
                    <a:cubicBezTo>
                      <a:pt x="357" y="74"/>
                      <a:pt x="350" y="72"/>
                      <a:pt x="343" y="74"/>
                    </a:cubicBezTo>
                    <a:cubicBezTo>
                      <a:pt x="287" y="94"/>
                      <a:pt x="287" y="94"/>
                      <a:pt x="287" y="94"/>
                    </a:cubicBezTo>
                    <a:cubicBezTo>
                      <a:pt x="274" y="83"/>
                      <a:pt x="258" y="74"/>
                      <a:pt x="241" y="68"/>
                    </a:cubicBezTo>
                    <a:cubicBezTo>
                      <a:pt x="232" y="12"/>
                      <a:pt x="232" y="12"/>
                      <a:pt x="232" y="12"/>
                    </a:cubicBezTo>
                    <a:cubicBezTo>
                      <a:pt x="231" y="5"/>
                      <a:pt x="224" y="0"/>
                      <a:pt x="217" y="0"/>
                    </a:cubicBezTo>
                    <a:cubicBezTo>
                      <a:pt x="174" y="0"/>
                      <a:pt x="174" y="0"/>
                      <a:pt x="174" y="0"/>
                    </a:cubicBezTo>
                    <a:cubicBezTo>
                      <a:pt x="166" y="0"/>
                      <a:pt x="160" y="5"/>
                      <a:pt x="159" y="12"/>
                    </a:cubicBezTo>
                    <a:cubicBezTo>
                      <a:pt x="149" y="68"/>
                      <a:pt x="149" y="68"/>
                      <a:pt x="149" y="68"/>
                    </a:cubicBezTo>
                    <a:cubicBezTo>
                      <a:pt x="132" y="74"/>
                      <a:pt x="116" y="83"/>
                      <a:pt x="102" y="95"/>
                    </a:cubicBezTo>
                    <a:cubicBezTo>
                      <a:pt x="46" y="74"/>
                      <a:pt x="46" y="74"/>
                      <a:pt x="46" y="74"/>
                    </a:cubicBezTo>
                    <a:cubicBezTo>
                      <a:pt x="39" y="72"/>
                      <a:pt x="31" y="74"/>
                      <a:pt x="27" y="81"/>
                    </a:cubicBezTo>
                    <a:cubicBezTo>
                      <a:pt x="6" y="118"/>
                      <a:pt x="6" y="118"/>
                      <a:pt x="6" y="118"/>
                    </a:cubicBezTo>
                    <a:cubicBezTo>
                      <a:pt x="2" y="124"/>
                      <a:pt x="3" y="133"/>
                      <a:pt x="9" y="137"/>
                    </a:cubicBezTo>
                    <a:cubicBezTo>
                      <a:pt x="55" y="175"/>
                      <a:pt x="55" y="175"/>
                      <a:pt x="55" y="175"/>
                    </a:cubicBezTo>
                    <a:cubicBezTo>
                      <a:pt x="54" y="184"/>
                      <a:pt x="53" y="193"/>
                      <a:pt x="53" y="202"/>
                    </a:cubicBezTo>
                    <a:cubicBezTo>
                      <a:pt x="53" y="211"/>
                      <a:pt x="53" y="219"/>
                      <a:pt x="55" y="227"/>
                    </a:cubicBezTo>
                    <a:cubicBezTo>
                      <a:pt x="7" y="266"/>
                      <a:pt x="7" y="266"/>
                      <a:pt x="7" y="266"/>
                    </a:cubicBezTo>
                    <a:cubicBezTo>
                      <a:pt x="2" y="270"/>
                      <a:pt x="0" y="278"/>
                      <a:pt x="4" y="285"/>
                    </a:cubicBezTo>
                    <a:cubicBezTo>
                      <a:pt x="25" y="322"/>
                      <a:pt x="25" y="322"/>
                      <a:pt x="25" y="322"/>
                    </a:cubicBezTo>
                    <a:cubicBezTo>
                      <a:pt x="28" y="329"/>
                      <a:pt x="36" y="332"/>
                      <a:pt x="43" y="329"/>
                    </a:cubicBezTo>
                    <a:cubicBezTo>
                      <a:pt x="100" y="308"/>
                      <a:pt x="100" y="308"/>
                      <a:pt x="100" y="308"/>
                    </a:cubicBezTo>
                    <a:cubicBezTo>
                      <a:pt x="114" y="321"/>
                      <a:pt x="131" y="330"/>
                      <a:pt x="149" y="337"/>
                    </a:cubicBezTo>
                    <a:cubicBezTo>
                      <a:pt x="158" y="392"/>
                      <a:pt x="158" y="392"/>
                      <a:pt x="158" y="392"/>
                    </a:cubicBezTo>
                    <a:cubicBezTo>
                      <a:pt x="159" y="399"/>
                      <a:pt x="165" y="405"/>
                      <a:pt x="173" y="405"/>
                    </a:cubicBezTo>
                    <a:cubicBezTo>
                      <a:pt x="216" y="405"/>
                      <a:pt x="216" y="405"/>
                      <a:pt x="216" y="405"/>
                    </a:cubicBezTo>
                    <a:cubicBezTo>
                      <a:pt x="223" y="405"/>
                      <a:pt x="229" y="399"/>
                      <a:pt x="231" y="392"/>
                    </a:cubicBezTo>
                    <a:cubicBezTo>
                      <a:pt x="240" y="337"/>
                      <a:pt x="240" y="337"/>
                      <a:pt x="240" y="337"/>
                    </a:cubicBezTo>
                    <a:cubicBezTo>
                      <a:pt x="258" y="331"/>
                      <a:pt x="275" y="321"/>
                      <a:pt x="289" y="309"/>
                    </a:cubicBezTo>
                    <a:cubicBezTo>
                      <a:pt x="345" y="329"/>
                      <a:pt x="345" y="329"/>
                      <a:pt x="345" y="329"/>
                    </a:cubicBezTo>
                    <a:cubicBezTo>
                      <a:pt x="352" y="332"/>
                      <a:pt x="360" y="329"/>
                      <a:pt x="364" y="322"/>
                    </a:cubicBezTo>
                    <a:cubicBezTo>
                      <a:pt x="385" y="285"/>
                      <a:pt x="385" y="285"/>
                      <a:pt x="385" y="285"/>
                    </a:cubicBezTo>
                    <a:cubicBezTo>
                      <a:pt x="388" y="278"/>
                      <a:pt x="387" y="270"/>
                      <a:pt x="381" y="266"/>
                    </a:cubicBezTo>
                    <a:cubicBezTo>
                      <a:pt x="335" y="228"/>
                      <a:pt x="335" y="228"/>
                      <a:pt x="335" y="228"/>
                    </a:cubicBezTo>
                    <a:cubicBezTo>
                      <a:pt x="336" y="220"/>
                      <a:pt x="337" y="211"/>
                      <a:pt x="337" y="202"/>
                    </a:cubicBezTo>
                    <a:cubicBezTo>
                      <a:pt x="337" y="193"/>
                      <a:pt x="336" y="183"/>
                      <a:pt x="334" y="174"/>
                    </a:cubicBezTo>
                    <a:lnTo>
                      <a:pt x="379" y="137"/>
                    </a:lnTo>
                    <a:close/>
                    <a:moveTo>
                      <a:pt x="251" y="202"/>
                    </a:moveTo>
                    <a:cubicBezTo>
                      <a:pt x="251" y="233"/>
                      <a:pt x="226" y="259"/>
                      <a:pt x="195" y="259"/>
                    </a:cubicBezTo>
                    <a:cubicBezTo>
                      <a:pt x="163" y="259"/>
                      <a:pt x="138" y="233"/>
                      <a:pt x="138" y="202"/>
                    </a:cubicBezTo>
                    <a:cubicBezTo>
                      <a:pt x="138" y="171"/>
                      <a:pt x="163" y="145"/>
                      <a:pt x="195" y="145"/>
                    </a:cubicBezTo>
                    <a:cubicBezTo>
                      <a:pt x="226" y="145"/>
                      <a:pt x="251" y="171"/>
                      <a:pt x="251" y="202"/>
                    </a:cubicBezTo>
                    <a:close/>
                  </a:path>
                </a:pathLst>
              </a:custGeom>
              <a:solidFill>
                <a:srgbClr val="5050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p>
                <a:pPr marL="0" marR="0" lvl="0" indent="0" defTabSz="932597" eaLnBrk="1" fontAlgn="auto" latinLnBrk="0" hangingPunct="1">
                  <a:lnSpc>
                    <a:spcPct val="100000"/>
                  </a:lnSpc>
                  <a:spcBef>
                    <a:spcPts val="0"/>
                  </a:spcBef>
                  <a:spcAft>
                    <a:spcPts val="0"/>
                  </a:spcAft>
                  <a:buClrTx/>
                  <a:buSzTx/>
                  <a:buFontTx/>
                  <a:buNone/>
                  <a:tabLst/>
                  <a:defRPr/>
                </a:pPr>
                <a:endParaRPr kumimoji="0" lang="en-US" sz="1836" b="0" i="0" u="none" strike="noStrike" kern="0" cap="none" spc="0" normalizeH="0" baseline="0" noProof="0">
                  <a:ln>
                    <a:noFill/>
                  </a:ln>
                  <a:solidFill>
                    <a:srgbClr val="FFFFFF"/>
                  </a:solidFill>
                  <a:effectLst/>
                  <a:uLnTx/>
                  <a:uFillTx/>
                </a:endParaRPr>
              </a:p>
            </p:txBody>
          </p:sp>
        </p:grpSp>
        <p:sp>
          <p:nvSpPr>
            <p:cNvPr id="204" name="TextBox 203"/>
            <p:cNvSpPr txBox="1"/>
            <p:nvPr/>
          </p:nvSpPr>
          <p:spPr>
            <a:xfrm>
              <a:off x="8484302" y="4772657"/>
              <a:ext cx="1081749" cy="1267994"/>
            </a:xfrm>
            <a:prstGeom prst="rect">
              <a:avLst/>
            </a:prstGeom>
            <a:noFill/>
            <a:ln w="19050">
              <a:solidFill>
                <a:srgbClr val="505050"/>
              </a:solidFill>
              <a:miter lim="800000"/>
            </a:ln>
          </p:spPr>
          <p:txBody>
            <a:bodyPr wrap="square" lIns="46630" tIns="46630" rIns="46630" bIns="46630" rtlCol="0" anchor="ctr">
              <a:noAutofit/>
            </a:bodyPr>
            <a:lstStyle/>
            <a:p>
              <a:pPr marL="0" marR="0" lvl="0" indent="0" algn="ctr" defTabSz="932597" eaLnBrk="1" fontAlgn="auto" latinLnBrk="0" hangingPunct="1">
                <a:lnSpc>
                  <a:spcPct val="90000"/>
                </a:lnSpc>
                <a:spcBef>
                  <a:spcPts val="0"/>
                </a:spcBef>
                <a:spcAft>
                  <a:spcPts val="612"/>
                </a:spcAft>
                <a:buClrTx/>
                <a:buSzTx/>
                <a:buFontTx/>
                <a:buNone/>
                <a:tabLst/>
                <a:defRPr/>
              </a:pPr>
              <a:endParaRPr kumimoji="0" lang="en-US" sz="1000" i="0" u="none" strike="noStrike" kern="0" cap="none" spc="0" normalizeH="0" baseline="0" noProof="0" dirty="0">
                <a:ln>
                  <a:noFill/>
                </a:ln>
                <a:solidFill>
                  <a:srgbClr val="FFFFFF"/>
                </a:solidFill>
                <a:effectLst/>
                <a:uLnTx/>
                <a:uFillTx/>
              </a:endParaRPr>
            </a:p>
          </p:txBody>
        </p:sp>
        <p:sp>
          <p:nvSpPr>
            <p:cNvPr id="205" name="TextBox 204"/>
            <p:cNvSpPr txBox="1"/>
            <p:nvPr/>
          </p:nvSpPr>
          <p:spPr>
            <a:xfrm>
              <a:off x="8484506" y="4391770"/>
              <a:ext cx="1081749" cy="380887"/>
            </a:xfrm>
            <a:prstGeom prst="rect">
              <a:avLst/>
            </a:prstGeom>
            <a:solidFill>
              <a:srgbClr val="009E49"/>
            </a:solidFill>
            <a:ln w="19050">
              <a:solidFill>
                <a:srgbClr val="505050"/>
              </a:solidFill>
              <a:miter lim="800000"/>
            </a:ln>
          </p:spPr>
          <p:txBody>
            <a:bodyPr wrap="square" lIns="46630" tIns="46630" rIns="46630" bIns="46630" rtlCol="0" anchor="ctr">
              <a:noAutofit/>
            </a:bodyPr>
            <a:lstStyle/>
            <a:p>
              <a:pPr lvl="0" algn="ctr" defTabSz="932597">
                <a:lnSpc>
                  <a:spcPct val="90000"/>
                </a:lnSpc>
                <a:spcAft>
                  <a:spcPts val="612"/>
                </a:spcAft>
                <a:defRPr/>
              </a:pPr>
              <a:r>
                <a:rPr lang="en-US" sz="1100" kern="0" dirty="0">
                  <a:solidFill>
                    <a:srgbClr val="FFFFFF"/>
                  </a:solidFill>
                </a:rPr>
                <a:t>Hyper-V Container</a:t>
              </a:r>
            </a:p>
          </p:txBody>
        </p:sp>
        <p:grpSp>
          <p:nvGrpSpPr>
            <p:cNvPr id="206" name="Group 205"/>
            <p:cNvGrpSpPr/>
            <p:nvPr/>
          </p:nvGrpSpPr>
          <p:grpSpPr>
            <a:xfrm>
              <a:off x="8584101" y="5031267"/>
              <a:ext cx="829754" cy="669787"/>
              <a:chOff x="4406091" y="6049087"/>
              <a:chExt cx="3960813" cy="3197225"/>
            </a:xfrm>
            <a:solidFill>
              <a:srgbClr val="107C10"/>
            </a:solidFill>
          </p:grpSpPr>
          <p:sp>
            <p:nvSpPr>
              <p:cNvPr id="219" name="Freeform 24"/>
              <p:cNvSpPr>
                <a:spLocks noEditPoints="1"/>
              </p:cNvSpPr>
              <p:nvPr/>
            </p:nvSpPr>
            <p:spPr bwMode="auto">
              <a:xfrm>
                <a:off x="4406091" y="6049087"/>
                <a:ext cx="2847975" cy="2813050"/>
              </a:xfrm>
              <a:custGeom>
                <a:avLst/>
                <a:gdLst>
                  <a:gd name="T0" fmla="*/ 744 w 757"/>
                  <a:gd name="T1" fmla="*/ 466 h 748"/>
                  <a:gd name="T2" fmla="*/ 755 w 757"/>
                  <a:gd name="T3" fmla="*/ 399 h 748"/>
                  <a:gd name="T4" fmla="*/ 739 w 757"/>
                  <a:gd name="T5" fmla="*/ 373 h 748"/>
                  <a:gd name="T6" fmla="*/ 644 w 757"/>
                  <a:gd name="T7" fmla="*/ 341 h 748"/>
                  <a:gd name="T8" fmla="*/ 638 w 757"/>
                  <a:gd name="T9" fmla="*/ 309 h 748"/>
                  <a:gd name="T10" fmla="*/ 716 w 757"/>
                  <a:gd name="T11" fmla="*/ 245 h 748"/>
                  <a:gd name="T12" fmla="*/ 721 w 757"/>
                  <a:gd name="T13" fmla="*/ 215 h 748"/>
                  <a:gd name="T14" fmla="*/ 687 w 757"/>
                  <a:gd name="T15" fmla="*/ 157 h 748"/>
                  <a:gd name="T16" fmla="*/ 658 w 757"/>
                  <a:gd name="T17" fmla="*/ 146 h 748"/>
                  <a:gd name="T18" fmla="*/ 565 w 757"/>
                  <a:gd name="T19" fmla="*/ 181 h 748"/>
                  <a:gd name="T20" fmla="*/ 536 w 757"/>
                  <a:gd name="T21" fmla="*/ 157 h 748"/>
                  <a:gd name="T22" fmla="*/ 556 w 757"/>
                  <a:gd name="T23" fmla="*/ 55 h 748"/>
                  <a:gd name="T24" fmla="*/ 541 w 757"/>
                  <a:gd name="T25" fmla="*/ 28 h 748"/>
                  <a:gd name="T26" fmla="*/ 477 w 757"/>
                  <a:gd name="T27" fmla="*/ 5 h 748"/>
                  <a:gd name="T28" fmla="*/ 449 w 757"/>
                  <a:gd name="T29" fmla="*/ 15 h 748"/>
                  <a:gd name="T30" fmla="*/ 397 w 757"/>
                  <a:gd name="T31" fmla="*/ 106 h 748"/>
                  <a:gd name="T32" fmla="*/ 378 w 757"/>
                  <a:gd name="T33" fmla="*/ 105 h 748"/>
                  <a:gd name="T34" fmla="*/ 362 w 757"/>
                  <a:gd name="T35" fmla="*/ 106 h 748"/>
                  <a:gd name="T36" fmla="*/ 311 w 757"/>
                  <a:gd name="T37" fmla="*/ 15 h 748"/>
                  <a:gd name="T38" fmla="*/ 282 w 757"/>
                  <a:gd name="T39" fmla="*/ 4 h 748"/>
                  <a:gd name="T40" fmla="*/ 218 w 757"/>
                  <a:gd name="T41" fmla="*/ 27 h 748"/>
                  <a:gd name="T42" fmla="*/ 203 w 757"/>
                  <a:gd name="T43" fmla="*/ 54 h 748"/>
                  <a:gd name="T44" fmla="*/ 222 w 757"/>
                  <a:gd name="T45" fmla="*/ 156 h 748"/>
                  <a:gd name="T46" fmla="*/ 192 w 757"/>
                  <a:gd name="T47" fmla="*/ 181 h 748"/>
                  <a:gd name="T48" fmla="*/ 103 w 757"/>
                  <a:gd name="T49" fmla="*/ 145 h 748"/>
                  <a:gd name="T50" fmla="*/ 74 w 757"/>
                  <a:gd name="T51" fmla="*/ 155 h 748"/>
                  <a:gd name="T52" fmla="*/ 39 w 757"/>
                  <a:gd name="T53" fmla="*/ 213 h 748"/>
                  <a:gd name="T54" fmla="*/ 44 w 757"/>
                  <a:gd name="T55" fmla="*/ 243 h 748"/>
                  <a:gd name="T56" fmla="*/ 119 w 757"/>
                  <a:gd name="T57" fmla="*/ 307 h 748"/>
                  <a:gd name="T58" fmla="*/ 113 w 757"/>
                  <a:gd name="T59" fmla="*/ 341 h 748"/>
                  <a:gd name="T60" fmla="*/ 17 w 757"/>
                  <a:gd name="T61" fmla="*/ 373 h 748"/>
                  <a:gd name="T62" fmla="*/ 2 w 757"/>
                  <a:gd name="T63" fmla="*/ 400 h 748"/>
                  <a:gd name="T64" fmla="*/ 13 w 757"/>
                  <a:gd name="T65" fmla="*/ 466 h 748"/>
                  <a:gd name="T66" fmla="*/ 37 w 757"/>
                  <a:gd name="T67" fmla="*/ 486 h 748"/>
                  <a:gd name="T68" fmla="*/ 136 w 757"/>
                  <a:gd name="T69" fmla="*/ 486 h 748"/>
                  <a:gd name="T70" fmla="*/ 154 w 757"/>
                  <a:gd name="T71" fmla="*/ 519 h 748"/>
                  <a:gd name="T72" fmla="*/ 102 w 757"/>
                  <a:gd name="T73" fmla="*/ 604 h 748"/>
                  <a:gd name="T74" fmla="*/ 107 w 757"/>
                  <a:gd name="T75" fmla="*/ 634 h 748"/>
                  <a:gd name="T76" fmla="*/ 158 w 757"/>
                  <a:gd name="T77" fmla="*/ 678 h 748"/>
                  <a:gd name="T78" fmla="*/ 189 w 757"/>
                  <a:gd name="T79" fmla="*/ 679 h 748"/>
                  <a:gd name="T80" fmla="*/ 265 w 757"/>
                  <a:gd name="T81" fmla="*/ 615 h 748"/>
                  <a:gd name="T82" fmla="*/ 303 w 757"/>
                  <a:gd name="T83" fmla="*/ 629 h 748"/>
                  <a:gd name="T84" fmla="*/ 318 w 757"/>
                  <a:gd name="T85" fmla="*/ 729 h 748"/>
                  <a:gd name="T86" fmla="*/ 342 w 757"/>
                  <a:gd name="T87" fmla="*/ 748 h 748"/>
                  <a:gd name="T88" fmla="*/ 409 w 757"/>
                  <a:gd name="T89" fmla="*/ 748 h 748"/>
                  <a:gd name="T90" fmla="*/ 433 w 757"/>
                  <a:gd name="T91" fmla="*/ 729 h 748"/>
                  <a:gd name="T92" fmla="*/ 450 w 757"/>
                  <a:gd name="T93" fmla="*/ 631 h 748"/>
                  <a:gd name="T94" fmla="*/ 489 w 757"/>
                  <a:gd name="T95" fmla="*/ 617 h 748"/>
                  <a:gd name="T96" fmla="*/ 562 w 757"/>
                  <a:gd name="T97" fmla="*/ 680 h 748"/>
                  <a:gd name="T98" fmla="*/ 592 w 757"/>
                  <a:gd name="T99" fmla="*/ 680 h 748"/>
                  <a:gd name="T100" fmla="*/ 644 w 757"/>
                  <a:gd name="T101" fmla="*/ 636 h 748"/>
                  <a:gd name="T102" fmla="*/ 649 w 757"/>
                  <a:gd name="T103" fmla="*/ 606 h 748"/>
                  <a:gd name="T104" fmla="*/ 600 w 757"/>
                  <a:gd name="T105" fmla="*/ 522 h 748"/>
                  <a:gd name="T106" fmla="*/ 621 w 757"/>
                  <a:gd name="T107" fmla="*/ 486 h 748"/>
                  <a:gd name="T108" fmla="*/ 721 w 757"/>
                  <a:gd name="T109" fmla="*/ 486 h 748"/>
                  <a:gd name="T110" fmla="*/ 744 w 757"/>
                  <a:gd name="T111" fmla="*/ 466 h 748"/>
                  <a:gd name="T112" fmla="*/ 528 w 757"/>
                  <a:gd name="T113" fmla="*/ 373 h 748"/>
                  <a:gd name="T114" fmla="*/ 378 w 757"/>
                  <a:gd name="T115" fmla="*/ 522 h 748"/>
                  <a:gd name="T116" fmla="*/ 229 w 757"/>
                  <a:gd name="T117" fmla="*/ 373 h 748"/>
                  <a:gd name="T118" fmla="*/ 378 w 757"/>
                  <a:gd name="T119" fmla="*/ 223 h 748"/>
                  <a:gd name="T120" fmla="*/ 528 w 757"/>
                  <a:gd name="T121" fmla="*/ 373 h 7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757" h="748">
                    <a:moveTo>
                      <a:pt x="744" y="466"/>
                    </a:moveTo>
                    <a:cubicBezTo>
                      <a:pt x="755" y="399"/>
                      <a:pt x="755" y="399"/>
                      <a:pt x="755" y="399"/>
                    </a:cubicBezTo>
                    <a:cubicBezTo>
                      <a:pt x="757" y="388"/>
                      <a:pt x="750" y="377"/>
                      <a:pt x="739" y="373"/>
                    </a:cubicBezTo>
                    <a:cubicBezTo>
                      <a:pt x="644" y="341"/>
                      <a:pt x="644" y="341"/>
                      <a:pt x="644" y="341"/>
                    </a:cubicBezTo>
                    <a:cubicBezTo>
                      <a:pt x="643" y="330"/>
                      <a:pt x="641" y="319"/>
                      <a:pt x="638" y="309"/>
                    </a:cubicBezTo>
                    <a:cubicBezTo>
                      <a:pt x="716" y="245"/>
                      <a:pt x="716" y="245"/>
                      <a:pt x="716" y="245"/>
                    </a:cubicBezTo>
                    <a:cubicBezTo>
                      <a:pt x="725" y="238"/>
                      <a:pt x="727" y="225"/>
                      <a:pt x="721" y="215"/>
                    </a:cubicBezTo>
                    <a:cubicBezTo>
                      <a:pt x="687" y="157"/>
                      <a:pt x="687" y="157"/>
                      <a:pt x="687" y="157"/>
                    </a:cubicBezTo>
                    <a:cubicBezTo>
                      <a:pt x="681" y="147"/>
                      <a:pt x="669" y="142"/>
                      <a:pt x="658" y="146"/>
                    </a:cubicBezTo>
                    <a:cubicBezTo>
                      <a:pt x="565" y="181"/>
                      <a:pt x="565" y="181"/>
                      <a:pt x="565" y="181"/>
                    </a:cubicBezTo>
                    <a:cubicBezTo>
                      <a:pt x="556" y="172"/>
                      <a:pt x="547" y="164"/>
                      <a:pt x="536" y="157"/>
                    </a:cubicBezTo>
                    <a:cubicBezTo>
                      <a:pt x="556" y="55"/>
                      <a:pt x="556" y="55"/>
                      <a:pt x="556" y="55"/>
                    </a:cubicBezTo>
                    <a:cubicBezTo>
                      <a:pt x="558" y="43"/>
                      <a:pt x="552" y="32"/>
                      <a:pt x="541" y="28"/>
                    </a:cubicBezTo>
                    <a:cubicBezTo>
                      <a:pt x="477" y="5"/>
                      <a:pt x="477" y="5"/>
                      <a:pt x="477" y="5"/>
                    </a:cubicBezTo>
                    <a:cubicBezTo>
                      <a:pt x="467" y="1"/>
                      <a:pt x="455" y="5"/>
                      <a:pt x="449" y="15"/>
                    </a:cubicBezTo>
                    <a:cubicBezTo>
                      <a:pt x="397" y="106"/>
                      <a:pt x="397" y="106"/>
                      <a:pt x="397" y="106"/>
                    </a:cubicBezTo>
                    <a:cubicBezTo>
                      <a:pt x="391" y="105"/>
                      <a:pt x="385" y="105"/>
                      <a:pt x="378" y="105"/>
                    </a:cubicBezTo>
                    <a:cubicBezTo>
                      <a:pt x="373" y="105"/>
                      <a:pt x="367" y="105"/>
                      <a:pt x="362" y="106"/>
                    </a:cubicBezTo>
                    <a:cubicBezTo>
                      <a:pt x="311" y="15"/>
                      <a:pt x="311" y="15"/>
                      <a:pt x="311" y="15"/>
                    </a:cubicBezTo>
                    <a:cubicBezTo>
                      <a:pt x="305" y="4"/>
                      <a:pt x="293" y="0"/>
                      <a:pt x="282" y="4"/>
                    </a:cubicBezTo>
                    <a:cubicBezTo>
                      <a:pt x="218" y="27"/>
                      <a:pt x="218" y="27"/>
                      <a:pt x="218" y="27"/>
                    </a:cubicBezTo>
                    <a:cubicBezTo>
                      <a:pt x="208" y="31"/>
                      <a:pt x="201" y="42"/>
                      <a:pt x="203" y="54"/>
                    </a:cubicBezTo>
                    <a:cubicBezTo>
                      <a:pt x="222" y="156"/>
                      <a:pt x="222" y="156"/>
                      <a:pt x="222" y="156"/>
                    </a:cubicBezTo>
                    <a:cubicBezTo>
                      <a:pt x="211" y="163"/>
                      <a:pt x="201" y="172"/>
                      <a:pt x="192" y="181"/>
                    </a:cubicBezTo>
                    <a:cubicBezTo>
                      <a:pt x="103" y="145"/>
                      <a:pt x="103" y="145"/>
                      <a:pt x="103" y="145"/>
                    </a:cubicBezTo>
                    <a:cubicBezTo>
                      <a:pt x="92" y="141"/>
                      <a:pt x="80" y="145"/>
                      <a:pt x="74" y="155"/>
                    </a:cubicBezTo>
                    <a:cubicBezTo>
                      <a:pt x="39" y="213"/>
                      <a:pt x="39" y="213"/>
                      <a:pt x="39" y="213"/>
                    </a:cubicBezTo>
                    <a:cubicBezTo>
                      <a:pt x="33" y="223"/>
                      <a:pt x="35" y="235"/>
                      <a:pt x="44" y="243"/>
                    </a:cubicBezTo>
                    <a:cubicBezTo>
                      <a:pt x="119" y="307"/>
                      <a:pt x="119" y="307"/>
                      <a:pt x="119" y="307"/>
                    </a:cubicBezTo>
                    <a:cubicBezTo>
                      <a:pt x="116" y="318"/>
                      <a:pt x="114" y="329"/>
                      <a:pt x="113" y="341"/>
                    </a:cubicBezTo>
                    <a:cubicBezTo>
                      <a:pt x="17" y="373"/>
                      <a:pt x="17" y="373"/>
                      <a:pt x="17" y="373"/>
                    </a:cubicBezTo>
                    <a:cubicBezTo>
                      <a:pt x="6" y="377"/>
                      <a:pt x="0" y="388"/>
                      <a:pt x="2" y="400"/>
                    </a:cubicBezTo>
                    <a:cubicBezTo>
                      <a:pt x="13" y="466"/>
                      <a:pt x="13" y="466"/>
                      <a:pt x="13" y="466"/>
                    </a:cubicBezTo>
                    <a:cubicBezTo>
                      <a:pt x="15" y="478"/>
                      <a:pt x="25" y="486"/>
                      <a:pt x="37" y="486"/>
                    </a:cubicBezTo>
                    <a:cubicBezTo>
                      <a:pt x="136" y="486"/>
                      <a:pt x="136" y="486"/>
                      <a:pt x="136" y="486"/>
                    </a:cubicBezTo>
                    <a:cubicBezTo>
                      <a:pt x="141" y="498"/>
                      <a:pt x="147" y="509"/>
                      <a:pt x="154" y="519"/>
                    </a:cubicBezTo>
                    <a:cubicBezTo>
                      <a:pt x="102" y="604"/>
                      <a:pt x="102" y="604"/>
                      <a:pt x="102" y="604"/>
                    </a:cubicBezTo>
                    <a:cubicBezTo>
                      <a:pt x="96" y="614"/>
                      <a:pt x="98" y="627"/>
                      <a:pt x="107" y="634"/>
                    </a:cubicBezTo>
                    <a:cubicBezTo>
                      <a:pt x="158" y="678"/>
                      <a:pt x="158" y="678"/>
                      <a:pt x="158" y="678"/>
                    </a:cubicBezTo>
                    <a:cubicBezTo>
                      <a:pt x="167" y="686"/>
                      <a:pt x="180" y="686"/>
                      <a:pt x="189" y="679"/>
                    </a:cubicBezTo>
                    <a:cubicBezTo>
                      <a:pt x="265" y="615"/>
                      <a:pt x="265" y="615"/>
                      <a:pt x="265" y="615"/>
                    </a:cubicBezTo>
                    <a:cubicBezTo>
                      <a:pt x="277" y="621"/>
                      <a:pt x="290" y="626"/>
                      <a:pt x="303" y="629"/>
                    </a:cubicBezTo>
                    <a:cubicBezTo>
                      <a:pt x="318" y="729"/>
                      <a:pt x="318" y="729"/>
                      <a:pt x="318" y="729"/>
                    </a:cubicBezTo>
                    <a:cubicBezTo>
                      <a:pt x="320" y="740"/>
                      <a:pt x="330" y="748"/>
                      <a:pt x="342" y="748"/>
                    </a:cubicBezTo>
                    <a:cubicBezTo>
                      <a:pt x="409" y="748"/>
                      <a:pt x="409" y="748"/>
                      <a:pt x="409" y="748"/>
                    </a:cubicBezTo>
                    <a:cubicBezTo>
                      <a:pt x="421" y="748"/>
                      <a:pt x="431" y="740"/>
                      <a:pt x="433" y="729"/>
                    </a:cubicBezTo>
                    <a:cubicBezTo>
                      <a:pt x="450" y="631"/>
                      <a:pt x="450" y="631"/>
                      <a:pt x="450" y="631"/>
                    </a:cubicBezTo>
                    <a:cubicBezTo>
                      <a:pt x="463" y="627"/>
                      <a:pt x="476" y="622"/>
                      <a:pt x="489" y="617"/>
                    </a:cubicBezTo>
                    <a:cubicBezTo>
                      <a:pt x="562" y="680"/>
                      <a:pt x="562" y="680"/>
                      <a:pt x="562" y="680"/>
                    </a:cubicBezTo>
                    <a:cubicBezTo>
                      <a:pt x="570" y="687"/>
                      <a:pt x="583" y="687"/>
                      <a:pt x="592" y="680"/>
                    </a:cubicBezTo>
                    <a:cubicBezTo>
                      <a:pt x="644" y="636"/>
                      <a:pt x="644" y="636"/>
                      <a:pt x="644" y="636"/>
                    </a:cubicBezTo>
                    <a:cubicBezTo>
                      <a:pt x="653" y="629"/>
                      <a:pt x="655" y="616"/>
                      <a:pt x="649" y="606"/>
                    </a:cubicBezTo>
                    <a:cubicBezTo>
                      <a:pt x="600" y="522"/>
                      <a:pt x="600" y="522"/>
                      <a:pt x="600" y="522"/>
                    </a:cubicBezTo>
                    <a:cubicBezTo>
                      <a:pt x="608" y="511"/>
                      <a:pt x="615" y="499"/>
                      <a:pt x="621" y="486"/>
                    </a:cubicBezTo>
                    <a:cubicBezTo>
                      <a:pt x="721" y="486"/>
                      <a:pt x="721" y="486"/>
                      <a:pt x="721" y="486"/>
                    </a:cubicBezTo>
                    <a:cubicBezTo>
                      <a:pt x="732" y="486"/>
                      <a:pt x="742" y="478"/>
                      <a:pt x="744" y="466"/>
                    </a:cubicBezTo>
                    <a:close/>
                    <a:moveTo>
                      <a:pt x="528" y="373"/>
                    </a:moveTo>
                    <a:cubicBezTo>
                      <a:pt x="528" y="455"/>
                      <a:pt x="461" y="522"/>
                      <a:pt x="378" y="522"/>
                    </a:cubicBezTo>
                    <a:cubicBezTo>
                      <a:pt x="296" y="522"/>
                      <a:pt x="229" y="455"/>
                      <a:pt x="229" y="373"/>
                    </a:cubicBezTo>
                    <a:cubicBezTo>
                      <a:pt x="229" y="290"/>
                      <a:pt x="296" y="223"/>
                      <a:pt x="378" y="223"/>
                    </a:cubicBezTo>
                    <a:cubicBezTo>
                      <a:pt x="461" y="223"/>
                      <a:pt x="528" y="290"/>
                      <a:pt x="528" y="373"/>
                    </a:cubicBezTo>
                    <a:close/>
                  </a:path>
                </a:pathLst>
              </a:custGeom>
              <a:solidFill>
                <a:srgbClr val="5050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p>
                <a:pPr marL="0" marR="0" lvl="0" indent="0" defTabSz="932597" eaLnBrk="1" fontAlgn="auto" latinLnBrk="0" hangingPunct="1">
                  <a:lnSpc>
                    <a:spcPct val="100000"/>
                  </a:lnSpc>
                  <a:spcBef>
                    <a:spcPts val="0"/>
                  </a:spcBef>
                  <a:spcAft>
                    <a:spcPts val="0"/>
                  </a:spcAft>
                  <a:buClrTx/>
                  <a:buSzTx/>
                  <a:buFontTx/>
                  <a:buNone/>
                  <a:tabLst/>
                  <a:defRPr/>
                </a:pPr>
                <a:endParaRPr kumimoji="0" lang="en-US" sz="1836" b="0" i="0" u="none" strike="noStrike" kern="0" cap="none" spc="0" normalizeH="0" baseline="0" noProof="0">
                  <a:ln>
                    <a:noFill/>
                  </a:ln>
                  <a:solidFill>
                    <a:srgbClr val="FFFFFF"/>
                  </a:solidFill>
                  <a:effectLst/>
                  <a:uLnTx/>
                  <a:uFillTx/>
                </a:endParaRPr>
              </a:p>
            </p:txBody>
          </p:sp>
          <p:sp>
            <p:nvSpPr>
              <p:cNvPr id="220" name="Oval 25"/>
              <p:cNvSpPr>
                <a:spLocks noChangeArrowheads="1"/>
              </p:cNvSpPr>
              <p:nvPr/>
            </p:nvSpPr>
            <p:spPr bwMode="auto">
              <a:xfrm>
                <a:off x="5557028" y="7180975"/>
                <a:ext cx="542925" cy="541338"/>
              </a:xfrm>
              <a:prstGeom prst="ellipse">
                <a:avLst/>
              </a:prstGeom>
              <a:solidFill>
                <a:srgbClr val="5050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p>
                <a:pPr marL="0" marR="0" lvl="0" indent="0" defTabSz="932597" eaLnBrk="1" fontAlgn="auto" latinLnBrk="0" hangingPunct="1">
                  <a:lnSpc>
                    <a:spcPct val="100000"/>
                  </a:lnSpc>
                  <a:spcBef>
                    <a:spcPts val="0"/>
                  </a:spcBef>
                  <a:spcAft>
                    <a:spcPts val="0"/>
                  </a:spcAft>
                  <a:buClrTx/>
                  <a:buSzTx/>
                  <a:buFontTx/>
                  <a:buNone/>
                  <a:tabLst/>
                  <a:defRPr/>
                </a:pPr>
                <a:endParaRPr kumimoji="0" lang="en-US" sz="1836" b="0" i="0" u="none" strike="noStrike" kern="0" cap="none" spc="0" normalizeH="0" baseline="0" noProof="0">
                  <a:ln>
                    <a:noFill/>
                  </a:ln>
                  <a:solidFill>
                    <a:srgbClr val="FFFFFF"/>
                  </a:solidFill>
                  <a:effectLst/>
                  <a:uLnTx/>
                  <a:uFillTx/>
                </a:endParaRPr>
              </a:p>
            </p:txBody>
          </p:sp>
          <p:sp>
            <p:nvSpPr>
              <p:cNvPr id="221" name="Freeform 26"/>
              <p:cNvSpPr>
                <a:spLocks noEditPoints="1"/>
              </p:cNvSpPr>
              <p:nvPr/>
            </p:nvSpPr>
            <p:spPr bwMode="auto">
              <a:xfrm>
                <a:off x="6907991" y="7722312"/>
                <a:ext cx="1458913" cy="1524000"/>
              </a:xfrm>
              <a:custGeom>
                <a:avLst/>
                <a:gdLst>
                  <a:gd name="T0" fmla="*/ 379 w 388"/>
                  <a:gd name="T1" fmla="*/ 137 h 405"/>
                  <a:gd name="T2" fmla="*/ 383 w 388"/>
                  <a:gd name="T3" fmla="*/ 118 h 405"/>
                  <a:gd name="T4" fmla="*/ 361 w 388"/>
                  <a:gd name="T5" fmla="*/ 81 h 405"/>
                  <a:gd name="T6" fmla="*/ 343 w 388"/>
                  <a:gd name="T7" fmla="*/ 74 h 405"/>
                  <a:gd name="T8" fmla="*/ 287 w 388"/>
                  <a:gd name="T9" fmla="*/ 94 h 405"/>
                  <a:gd name="T10" fmla="*/ 241 w 388"/>
                  <a:gd name="T11" fmla="*/ 68 h 405"/>
                  <a:gd name="T12" fmla="*/ 232 w 388"/>
                  <a:gd name="T13" fmla="*/ 12 h 405"/>
                  <a:gd name="T14" fmla="*/ 217 w 388"/>
                  <a:gd name="T15" fmla="*/ 0 h 405"/>
                  <a:gd name="T16" fmla="*/ 174 w 388"/>
                  <a:gd name="T17" fmla="*/ 0 h 405"/>
                  <a:gd name="T18" fmla="*/ 159 w 388"/>
                  <a:gd name="T19" fmla="*/ 12 h 405"/>
                  <a:gd name="T20" fmla="*/ 149 w 388"/>
                  <a:gd name="T21" fmla="*/ 68 h 405"/>
                  <a:gd name="T22" fmla="*/ 102 w 388"/>
                  <a:gd name="T23" fmla="*/ 95 h 405"/>
                  <a:gd name="T24" fmla="*/ 46 w 388"/>
                  <a:gd name="T25" fmla="*/ 74 h 405"/>
                  <a:gd name="T26" fmla="*/ 27 w 388"/>
                  <a:gd name="T27" fmla="*/ 81 h 405"/>
                  <a:gd name="T28" fmla="*/ 6 w 388"/>
                  <a:gd name="T29" fmla="*/ 118 h 405"/>
                  <a:gd name="T30" fmla="*/ 9 w 388"/>
                  <a:gd name="T31" fmla="*/ 137 h 405"/>
                  <a:gd name="T32" fmla="*/ 55 w 388"/>
                  <a:gd name="T33" fmla="*/ 175 h 405"/>
                  <a:gd name="T34" fmla="*/ 53 w 388"/>
                  <a:gd name="T35" fmla="*/ 202 h 405"/>
                  <a:gd name="T36" fmla="*/ 55 w 388"/>
                  <a:gd name="T37" fmla="*/ 227 h 405"/>
                  <a:gd name="T38" fmla="*/ 7 w 388"/>
                  <a:gd name="T39" fmla="*/ 266 h 405"/>
                  <a:gd name="T40" fmla="*/ 4 w 388"/>
                  <a:gd name="T41" fmla="*/ 285 h 405"/>
                  <a:gd name="T42" fmla="*/ 25 w 388"/>
                  <a:gd name="T43" fmla="*/ 322 h 405"/>
                  <a:gd name="T44" fmla="*/ 43 w 388"/>
                  <a:gd name="T45" fmla="*/ 329 h 405"/>
                  <a:gd name="T46" fmla="*/ 100 w 388"/>
                  <a:gd name="T47" fmla="*/ 308 h 405"/>
                  <a:gd name="T48" fmla="*/ 149 w 388"/>
                  <a:gd name="T49" fmla="*/ 337 h 405"/>
                  <a:gd name="T50" fmla="*/ 158 w 388"/>
                  <a:gd name="T51" fmla="*/ 392 h 405"/>
                  <a:gd name="T52" fmla="*/ 173 w 388"/>
                  <a:gd name="T53" fmla="*/ 405 h 405"/>
                  <a:gd name="T54" fmla="*/ 216 w 388"/>
                  <a:gd name="T55" fmla="*/ 405 h 405"/>
                  <a:gd name="T56" fmla="*/ 231 w 388"/>
                  <a:gd name="T57" fmla="*/ 392 h 405"/>
                  <a:gd name="T58" fmla="*/ 240 w 388"/>
                  <a:gd name="T59" fmla="*/ 337 h 405"/>
                  <a:gd name="T60" fmla="*/ 289 w 388"/>
                  <a:gd name="T61" fmla="*/ 309 h 405"/>
                  <a:gd name="T62" fmla="*/ 345 w 388"/>
                  <a:gd name="T63" fmla="*/ 329 h 405"/>
                  <a:gd name="T64" fmla="*/ 364 w 388"/>
                  <a:gd name="T65" fmla="*/ 322 h 405"/>
                  <a:gd name="T66" fmla="*/ 385 w 388"/>
                  <a:gd name="T67" fmla="*/ 285 h 405"/>
                  <a:gd name="T68" fmla="*/ 381 w 388"/>
                  <a:gd name="T69" fmla="*/ 266 h 405"/>
                  <a:gd name="T70" fmla="*/ 335 w 388"/>
                  <a:gd name="T71" fmla="*/ 228 h 405"/>
                  <a:gd name="T72" fmla="*/ 337 w 388"/>
                  <a:gd name="T73" fmla="*/ 202 h 405"/>
                  <a:gd name="T74" fmla="*/ 334 w 388"/>
                  <a:gd name="T75" fmla="*/ 174 h 405"/>
                  <a:gd name="T76" fmla="*/ 379 w 388"/>
                  <a:gd name="T77" fmla="*/ 137 h 405"/>
                  <a:gd name="T78" fmla="*/ 251 w 388"/>
                  <a:gd name="T79" fmla="*/ 202 h 405"/>
                  <a:gd name="T80" fmla="*/ 195 w 388"/>
                  <a:gd name="T81" fmla="*/ 259 h 405"/>
                  <a:gd name="T82" fmla="*/ 138 w 388"/>
                  <a:gd name="T83" fmla="*/ 202 h 405"/>
                  <a:gd name="T84" fmla="*/ 195 w 388"/>
                  <a:gd name="T85" fmla="*/ 145 h 405"/>
                  <a:gd name="T86" fmla="*/ 251 w 388"/>
                  <a:gd name="T87" fmla="*/ 202 h 4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388" h="405">
                    <a:moveTo>
                      <a:pt x="379" y="137"/>
                    </a:moveTo>
                    <a:cubicBezTo>
                      <a:pt x="385" y="133"/>
                      <a:pt x="386" y="124"/>
                      <a:pt x="383" y="118"/>
                    </a:cubicBezTo>
                    <a:cubicBezTo>
                      <a:pt x="361" y="81"/>
                      <a:pt x="361" y="81"/>
                      <a:pt x="361" y="81"/>
                    </a:cubicBezTo>
                    <a:cubicBezTo>
                      <a:pt x="357" y="74"/>
                      <a:pt x="350" y="72"/>
                      <a:pt x="343" y="74"/>
                    </a:cubicBezTo>
                    <a:cubicBezTo>
                      <a:pt x="287" y="94"/>
                      <a:pt x="287" y="94"/>
                      <a:pt x="287" y="94"/>
                    </a:cubicBezTo>
                    <a:cubicBezTo>
                      <a:pt x="274" y="83"/>
                      <a:pt x="258" y="74"/>
                      <a:pt x="241" y="68"/>
                    </a:cubicBezTo>
                    <a:cubicBezTo>
                      <a:pt x="232" y="12"/>
                      <a:pt x="232" y="12"/>
                      <a:pt x="232" y="12"/>
                    </a:cubicBezTo>
                    <a:cubicBezTo>
                      <a:pt x="231" y="5"/>
                      <a:pt x="224" y="0"/>
                      <a:pt x="217" y="0"/>
                    </a:cubicBezTo>
                    <a:cubicBezTo>
                      <a:pt x="174" y="0"/>
                      <a:pt x="174" y="0"/>
                      <a:pt x="174" y="0"/>
                    </a:cubicBezTo>
                    <a:cubicBezTo>
                      <a:pt x="166" y="0"/>
                      <a:pt x="160" y="5"/>
                      <a:pt x="159" y="12"/>
                    </a:cubicBezTo>
                    <a:cubicBezTo>
                      <a:pt x="149" y="68"/>
                      <a:pt x="149" y="68"/>
                      <a:pt x="149" y="68"/>
                    </a:cubicBezTo>
                    <a:cubicBezTo>
                      <a:pt x="132" y="74"/>
                      <a:pt x="116" y="83"/>
                      <a:pt x="102" y="95"/>
                    </a:cubicBezTo>
                    <a:cubicBezTo>
                      <a:pt x="46" y="74"/>
                      <a:pt x="46" y="74"/>
                      <a:pt x="46" y="74"/>
                    </a:cubicBezTo>
                    <a:cubicBezTo>
                      <a:pt x="39" y="72"/>
                      <a:pt x="31" y="74"/>
                      <a:pt x="27" y="81"/>
                    </a:cubicBezTo>
                    <a:cubicBezTo>
                      <a:pt x="6" y="118"/>
                      <a:pt x="6" y="118"/>
                      <a:pt x="6" y="118"/>
                    </a:cubicBezTo>
                    <a:cubicBezTo>
                      <a:pt x="2" y="124"/>
                      <a:pt x="3" y="133"/>
                      <a:pt x="9" y="137"/>
                    </a:cubicBezTo>
                    <a:cubicBezTo>
                      <a:pt x="55" y="175"/>
                      <a:pt x="55" y="175"/>
                      <a:pt x="55" y="175"/>
                    </a:cubicBezTo>
                    <a:cubicBezTo>
                      <a:pt x="54" y="184"/>
                      <a:pt x="53" y="193"/>
                      <a:pt x="53" y="202"/>
                    </a:cubicBezTo>
                    <a:cubicBezTo>
                      <a:pt x="53" y="211"/>
                      <a:pt x="53" y="219"/>
                      <a:pt x="55" y="227"/>
                    </a:cubicBezTo>
                    <a:cubicBezTo>
                      <a:pt x="7" y="266"/>
                      <a:pt x="7" y="266"/>
                      <a:pt x="7" y="266"/>
                    </a:cubicBezTo>
                    <a:cubicBezTo>
                      <a:pt x="2" y="270"/>
                      <a:pt x="0" y="278"/>
                      <a:pt x="4" y="285"/>
                    </a:cubicBezTo>
                    <a:cubicBezTo>
                      <a:pt x="25" y="322"/>
                      <a:pt x="25" y="322"/>
                      <a:pt x="25" y="322"/>
                    </a:cubicBezTo>
                    <a:cubicBezTo>
                      <a:pt x="28" y="329"/>
                      <a:pt x="36" y="332"/>
                      <a:pt x="43" y="329"/>
                    </a:cubicBezTo>
                    <a:cubicBezTo>
                      <a:pt x="100" y="308"/>
                      <a:pt x="100" y="308"/>
                      <a:pt x="100" y="308"/>
                    </a:cubicBezTo>
                    <a:cubicBezTo>
                      <a:pt x="114" y="321"/>
                      <a:pt x="131" y="330"/>
                      <a:pt x="149" y="337"/>
                    </a:cubicBezTo>
                    <a:cubicBezTo>
                      <a:pt x="158" y="392"/>
                      <a:pt x="158" y="392"/>
                      <a:pt x="158" y="392"/>
                    </a:cubicBezTo>
                    <a:cubicBezTo>
                      <a:pt x="159" y="399"/>
                      <a:pt x="165" y="405"/>
                      <a:pt x="173" y="405"/>
                    </a:cubicBezTo>
                    <a:cubicBezTo>
                      <a:pt x="216" y="405"/>
                      <a:pt x="216" y="405"/>
                      <a:pt x="216" y="405"/>
                    </a:cubicBezTo>
                    <a:cubicBezTo>
                      <a:pt x="223" y="405"/>
                      <a:pt x="229" y="399"/>
                      <a:pt x="231" y="392"/>
                    </a:cubicBezTo>
                    <a:cubicBezTo>
                      <a:pt x="240" y="337"/>
                      <a:pt x="240" y="337"/>
                      <a:pt x="240" y="337"/>
                    </a:cubicBezTo>
                    <a:cubicBezTo>
                      <a:pt x="258" y="331"/>
                      <a:pt x="275" y="321"/>
                      <a:pt x="289" y="309"/>
                    </a:cubicBezTo>
                    <a:cubicBezTo>
                      <a:pt x="345" y="329"/>
                      <a:pt x="345" y="329"/>
                      <a:pt x="345" y="329"/>
                    </a:cubicBezTo>
                    <a:cubicBezTo>
                      <a:pt x="352" y="332"/>
                      <a:pt x="360" y="329"/>
                      <a:pt x="364" y="322"/>
                    </a:cubicBezTo>
                    <a:cubicBezTo>
                      <a:pt x="385" y="285"/>
                      <a:pt x="385" y="285"/>
                      <a:pt x="385" y="285"/>
                    </a:cubicBezTo>
                    <a:cubicBezTo>
                      <a:pt x="388" y="278"/>
                      <a:pt x="387" y="270"/>
                      <a:pt x="381" y="266"/>
                    </a:cubicBezTo>
                    <a:cubicBezTo>
                      <a:pt x="335" y="228"/>
                      <a:pt x="335" y="228"/>
                      <a:pt x="335" y="228"/>
                    </a:cubicBezTo>
                    <a:cubicBezTo>
                      <a:pt x="336" y="220"/>
                      <a:pt x="337" y="211"/>
                      <a:pt x="337" y="202"/>
                    </a:cubicBezTo>
                    <a:cubicBezTo>
                      <a:pt x="337" y="193"/>
                      <a:pt x="336" y="183"/>
                      <a:pt x="334" y="174"/>
                    </a:cubicBezTo>
                    <a:lnTo>
                      <a:pt x="379" y="137"/>
                    </a:lnTo>
                    <a:close/>
                    <a:moveTo>
                      <a:pt x="251" y="202"/>
                    </a:moveTo>
                    <a:cubicBezTo>
                      <a:pt x="251" y="233"/>
                      <a:pt x="226" y="259"/>
                      <a:pt x="195" y="259"/>
                    </a:cubicBezTo>
                    <a:cubicBezTo>
                      <a:pt x="163" y="259"/>
                      <a:pt x="138" y="233"/>
                      <a:pt x="138" y="202"/>
                    </a:cubicBezTo>
                    <a:cubicBezTo>
                      <a:pt x="138" y="171"/>
                      <a:pt x="163" y="145"/>
                      <a:pt x="195" y="145"/>
                    </a:cubicBezTo>
                    <a:cubicBezTo>
                      <a:pt x="226" y="145"/>
                      <a:pt x="251" y="171"/>
                      <a:pt x="251" y="202"/>
                    </a:cubicBezTo>
                    <a:close/>
                  </a:path>
                </a:pathLst>
              </a:custGeom>
              <a:solidFill>
                <a:srgbClr val="5050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p>
                <a:pPr marL="0" marR="0" lvl="0" indent="0" defTabSz="932597" eaLnBrk="1" fontAlgn="auto" latinLnBrk="0" hangingPunct="1">
                  <a:lnSpc>
                    <a:spcPct val="100000"/>
                  </a:lnSpc>
                  <a:spcBef>
                    <a:spcPts val="0"/>
                  </a:spcBef>
                  <a:spcAft>
                    <a:spcPts val="0"/>
                  </a:spcAft>
                  <a:buClrTx/>
                  <a:buSzTx/>
                  <a:buFontTx/>
                  <a:buNone/>
                  <a:tabLst/>
                  <a:defRPr/>
                </a:pPr>
                <a:endParaRPr kumimoji="0" lang="en-US" sz="1836" b="0" i="0" u="none" strike="noStrike" kern="0" cap="none" spc="0" normalizeH="0" baseline="0" noProof="0">
                  <a:ln>
                    <a:noFill/>
                  </a:ln>
                  <a:solidFill>
                    <a:srgbClr val="FFFFFF"/>
                  </a:solidFill>
                  <a:effectLst/>
                  <a:uLnTx/>
                  <a:uFillTx/>
                </a:endParaRPr>
              </a:p>
            </p:txBody>
          </p:sp>
        </p:grpSp>
        <p:sp>
          <p:nvSpPr>
            <p:cNvPr id="207" name="TextBox 206"/>
            <p:cNvSpPr txBox="1"/>
            <p:nvPr/>
          </p:nvSpPr>
          <p:spPr>
            <a:xfrm>
              <a:off x="9663011" y="4772657"/>
              <a:ext cx="1081749" cy="1267994"/>
            </a:xfrm>
            <a:prstGeom prst="rect">
              <a:avLst/>
            </a:prstGeom>
            <a:noFill/>
            <a:ln w="19050">
              <a:solidFill>
                <a:srgbClr val="505050"/>
              </a:solidFill>
              <a:miter lim="800000"/>
            </a:ln>
          </p:spPr>
          <p:txBody>
            <a:bodyPr wrap="square" lIns="46630" tIns="46630" rIns="46630" bIns="46630" rtlCol="0" anchor="ctr">
              <a:noAutofit/>
            </a:bodyPr>
            <a:lstStyle/>
            <a:p>
              <a:pPr marL="0" marR="0" lvl="0" indent="0" algn="ctr" defTabSz="932597" eaLnBrk="1" fontAlgn="auto" latinLnBrk="0" hangingPunct="1">
                <a:lnSpc>
                  <a:spcPct val="90000"/>
                </a:lnSpc>
                <a:spcBef>
                  <a:spcPts val="0"/>
                </a:spcBef>
                <a:spcAft>
                  <a:spcPts val="612"/>
                </a:spcAft>
                <a:buClrTx/>
                <a:buSzTx/>
                <a:buFontTx/>
                <a:buNone/>
                <a:tabLst/>
                <a:defRPr/>
              </a:pPr>
              <a:endParaRPr kumimoji="0" lang="en-US" sz="1000" i="0" u="none" strike="noStrike" kern="0" cap="none" spc="0" normalizeH="0" baseline="0" noProof="0" dirty="0">
                <a:ln>
                  <a:noFill/>
                </a:ln>
                <a:solidFill>
                  <a:srgbClr val="FFFFFF"/>
                </a:solidFill>
                <a:effectLst/>
                <a:uLnTx/>
                <a:uFillTx/>
              </a:endParaRPr>
            </a:p>
          </p:txBody>
        </p:sp>
        <p:sp>
          <p:nvSpPr>
            <p:cNvPr id="208" name="TextBox 207"/>
            <p:cNvSpPr txBox="1"/>
            <p:nvPr/>
          </p:nvSpPr>
          <p:spPr>
            <a:xfrm>
              <a:off x="9663215" y="4391770"/>
              <a:ext cx="1081749" cy="380887"/>
            </a:xfrm>
            <a:prstGeom prst="rect">
              <a:avLst/>
            </a:prstGeom>
            <a:solidFill>
              <a:srgbClr val="009E49"/>
            </a:solidFill>
            <a:ln w="19050">
              <a:solidFill>
                <a:srgbClr val="505050"/>
              </a:solidFill>
              <a:miter lim="800000"/>
            </a:ln>
          </p:spPr>
          <p:txBody>
            <a:bodyPr wrap="square" lIns="46630" tIns="46630" rIns="46630" bIns="46630" rtlCol="0" anchor="ctr">
              <a:noAutofit/>
            </a:bodyPr>
            <a:lstStyle/>
            <a:p>
              <a:pPr lvl="0" algn="ctr" defTabSz="932597">
                <a:lnSpc>
                  <a:spcPct val="90000"/>
                </a:lnSpc>
                <a:spcAft>
                  <a:spcPts val="612"/>
                </a:spcAft>
                <a:defRPr/>
              </a:pPr>
              <a:r>
                <a:rPr lang="en-US" sz="1100" kern="0" dirty="0">
                  <a:solidFill>
                    <a:srgbClr val="FFFFFF"/>
                  </a:solidFill>
                </a:rPr>
                <a:t>Hyper-V Container</a:t>
              </a:r>
            </a:p>
          </p:txBody>
        </p:sp>
        <p:grpSp>
          <p:nvGrpSpPr>
            <p:cNvPr id="209" name="Group 208"/>
            <p:cNvGrpSpPr/>
            <p:nvPr/>
          </p:nvGrpSpPr>
          <p:grpSpPr>
            <a:xfrm>
              <a:off x="9762810" y="5031267"/>
              <a:ext cx="829754" cy="669787"/>
              <a:chOff x="4406091" y="6049087"/>
              <a:chExt cx="3960813" cy="3197225"/>
            </a:xfrm>
            <a:solidFill>
              <a:srgbClr val="107C10"/>
            </a:solidFill>
          </p:grpSpPr>
          <p:sp>
            <p:nvSpPr>
              <p:cNvPr id="216" name="Freeform 24"/>
              <p:cNvSpPr>
                <a:spLocks noEditPoints="1"/>
              </p:cNvSpPr>
              <p:nvPr/>
            </p:nvSpPr>
            <p:spPr bwMode="auto">
              <a:xfrm>
                <a:off x="4406091" y="6049087"/>
                <a:ext cx="2847975" cy="2813050"/>
              </a:xfrm>
              <a:custGeom>
                <a:avLst/>
                <a:gdLst>
                  <a:gd name="T0" fmla="*/ 744 w 757"/>
                  <a:gd name="T1" fmla="*/ 466 h 748"/>
                  <a:gd name="T2" fmla="*/ 755 w 757"/>
                  <a:gd name="T3" fmla="*/ 399 h 748"/>
                  <a:gd name="T4" fmla="*/ 739 w 757"/>
                  <a:gd name="T5" fmla="*/ 373 h 748"/>
                  <a:gd name="T6" fmla="*/ 644 w 757"/>
                  <a:gd name="T7" fmla="*/ 341 h 748"/>
                  <a:gd name="T8" fmla="*/ 638 w 757"/>
                  <a:gd name="T9" fmla="*/ 309 h 748"/>
                  <a:gd name="T10" fmla="*/ 716 w 757"/>
                  <a:gd name="T11" fmla="*/ 245 h 748"/>
                  <a:gd name="T12" fmla="*/ 721 w 757"/>
                  <a:gd name="T13" fmla="*/ 215 h 748"/>
                  <a:gd name="T14" fmla="*/ 687 w 757"/>
                  <a:gd name="T15" fmla="*/ 157 h 748"/>
                  <a:gd name="T16" fmla="*/ 658 w 757"/>
                  <a:gd name="T17" fmla="*/ 146 h 748"/>
                  <a:gd name="T18" fmla="*/ 565 w 757"/>
                  <a:gd name="T19" fmla="*/ 181 h 748"/>
                  <a:gd name="T20" fmla="*/ 536 w 757"/>
                  <a:gd name="T21" fmla="*/ 157 h 748"/>
                  <a:gd name="T22" fmla="*/ 556 w 757"/>
                  <a:gd name="T23" fmla="*/ 55 h 748"/>
                  <a:gd name="T24" fmla="*/ 541 w 757"/>
                  <a:gd name="T25" fmla="*/ 28 h 748"/>
                  <a:gd name="T26" fmla="*/ 477 w 757"/>
                  <a:gd name="T27" fmla="*/ 5 h 748"/>
                  <a:gd name="T28" fmla="*/ 449 w 757"/>
                  <a:gd name="T29" fmla="*/ 15 h 748"/>
                  <a:gd name="T30" fmla="*/ 397 w 757"/>
                  <a:gd name="T31" fmla="*/ 106 h 748"/>
                  <a:gd name="T32" fmla="*/ 378 w 757"/>
                  <a:gd name="T33" fmla="*/ 105 h 748"/>
                  <a:gd name="T34" fmla="*/ 362 w 757"/>
                  <a:gd name="T35" fmla="*/ 106 h 748"/>
                  <a:gd name="T36" fmla="*/ 311 w 757"/>
                  <a:gd name="T37" fmla="*/ 15 h 748"/>
                  <a:gd name="T38" fmla="*/ 282 w 757"/>
                  <a:gd name="T39" fmla="*/ 4 h 748"/>
                  <a:gd name="T40" fmla="*/ 218 w 757"/>
                  <a:gd name="T41" fmla="*/ 27 h 748"/>
                  <a:gd name="T42" fmla="*/ 203 w 757"/>
                  <a:gd name="T43" fmla="*/ 54 h 748"/>
                  <a:gd name="T44" fmla="*/ 222 w 757"/>
                  <a:gd name="T45" fmla="*/ 156 h 748"/>
                  <a:gd name="T46" fmla="*/ 192 w 757"/>
                  <a:gd name="T47" fmla="*/ 181 h 748"/>
                  <a:gd name="T48" fmla="*/ 103 w 757"/>
                  <a:gd name="T49" fmla="*/ 145 h 748"/>
                  <a:gd name="T50" fmla="*/ 74 w 757"/>
                  <a:gd name="T51" fmla="*/ 155 h 748"/>
                  <a:gd name="T52" fmla="*/ 39 w 757"/>
                  <a:gd name="T53" fmla="*/ 213 h 748"/>
                  <a:gd name="T54" fmla="*/ 44 w 757"/>
                  <a:gd name="T55" fmla="*/ 243 h 748"/>
                  <a:gd name="T56" fmla="*/ 119 w 757"/>
                  <a:gd name="T57" fmla="*/ 307 h 748"/>
                  <a:gd name="T58" fmla="*/ 113 w 757"/>
                  <a:gd name="T59" fmla="*/ 341 h 748"/>
                  <a:gd name="T60" fmla="*/ 17 w 757"/>
                  <a:gd name="T61" fmla="*/ 373 h 748"/>
                  <a:gd name="T62" fmla="*/ 2 w 757"/>
                  <a:gd name="T63" fmla="*/ 400 h 748"/>
                  <a:gd name="T64" fmla="*/ 13 w 757"/>
                  <a:gd name="T65" fmla="*/ 466 h 748"/>
                  <a:gd name="T66" fmla="*/ 37 w 757"/>
                  <a:gd name="T67" fmla="*/ 486 h 748"/>
                  <a:gd name="T68" fmla="*/ 136 w 757"/>
                  <a:gd name="T69" fmla="*/ 486 h 748"/>
                  <a:gd name="T70" fmla="*/ 154 w 757"/>
                  <a:gd name="T71" fmla="*/ 519 h 748"/>
                  <a:gd name="T72" fmla="*/ 102 w 757"/>
                  <a:gd name="T73" fmla="*/ 604 h 748"/>
                  <a:gd name="T74" fmla="*/ 107 w 757"/>
                  <a:gd name="T75" fmla="*/ 634 h 748"/>
                  <a:gd name="T76" fmla="*/ 158 w 757"/>
                  <a:gd name="T77" fmla="*/ 678 h 748"/>
                  <a:gd name="T78" fmla="*/ 189 w 757"/>
                  <a:gd name="T79" fmla="*/ 679 h 748"/>
                  <a:gd name="T80" fmla="*/ 265 w 757"/>
                  <a:gd name="T81" fmla="*/ 615 h 748"/>
                  <a:gd name="T82" fmla="*/ 303 w 757"/>
                  <a:gd name="T83" fmla="*/ 629 h 748"/>
                  <a:gd name="T84" fmla="*/ 318 w 757"/>
                  <a:gd name="T85" fmla="*/ 729 h 748"/>
                  <a:gd name="T86" fmla="*/ 342 w 757"/>
                  <a:gd name="T87" fmla="*/ 748 h 748"/>
                  <a:gd name="T88" fmla="*/ 409 w 757"/>
                  <a:gd name="T89" fmla="*/ 748 h 748"/>
                  <a:gd name="T90" fmla="*/ 433 w 757"/>
                  <a:gd name="T91" fmla="*/ 729 h 748"/>
                  <a:gd name="T92" fmla="*/ 450 w 757"/>
                  <a:gd name="T93" fmla="*/ 631 h 748"/>
                  <a:gd name="T94" fmla="*/ 489 w 757"/>
                  <a:gd name="T95" fmla="*/ 617 h 748"/>
                  <a:gd name="T96" fmla="*/ 562 w 757"/>
                  <a:gd name="T97" fmla="*/ 680 h 748"/>
                  <a:gd name="T98" fmla="*/ 592 w 757"/>
                  <a:gd name="T99" fmla="*/ 680 h 748"/>
                  <a:gd name="T100" fmla="*/ 644 w 757"/>
                  <a:gd name="T101" fmla="*/ 636 h 748"/>
                  <a:gd name="T102" fmla="*/ 649 w 757"/>
                  <a:gd name="T103" fmla="*/ 606 h 748"/>
                  <a:gd name="T104" fmla="*/ 600 w 757"/>
                  <a:gd name="T105" fmla="*/ 522 h 748"/>
                  <a:gd name="T106" fmla="*/ 621 w 757"/>
                  <a:gd name="T107" fmla="*/ 486 h 748"/>
                  <a:gd name="T108" fmla="*/ 721 w 757"/>
                  <a:gd name="T109" fmla="*/ 486 h 748"/>
                  <a:gd name="T110" fmla="*/ 744 w 757"/>
                  <a:gd name="T111" fmla="*/ 466 h 748"/>
                  <a:gd name="T112" fmla="*/ 528 w 757"/>
                  <a:gd name="T113" fmla="*/ 373 h 748"/>
                  <a:gd name="T114" fmla="*/ 378 w 757"/>
                  <a:gd name="T115" fmla="*/ 522 h 748"/>
                  <a:gd name="T116" fmla="*/ 229 w 757"/>
                  <a:gd name="T117" fmla="*/ 373 h 748"/>
                  <a:gd name="T118" fmla="*/ 378 w 757"/>
                  <a:gd name="T119" fmla="*/ 223 h 748"/>
                  <a:gd name="T120" fmla="*/ 528 w 757"/>
                  <a:gd name="T121" fmla="*/ 373 h 7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757" h="748">
                    <a:moveTo>
                      <a:pt x="744" y="466"/>
                    </a:moveTo>
                    <a:cubicBezTo>
                      <a:pt x="755" y="399"/>
                      <a:pt x="755" y="399"/>
                      <a:pt x="755" y="399"/>
                    </a:cubicBezTo>
                    <a:cubicBezTo>
                      <a:pt x="757" y="388"/>
                      <a:pt x="750" y="377"/>
                      <a:pt x="739" y="373"/>
                    </a:cubicBezTo>
                    <a:cubicBezTo>
                      <a:pt x="644" y="341"/>
                      <a:pt x="644" y="341"/>
                      <a:pt x="644" y="341"/>
                    </a:cubicBezTo>
                    <a:cubicBezTo>
                      <a:pt x="643" y="330"/>
                      <a:pt x="641" y="319"/>
                      <a:pt x="638" y="309"/>
                    </a:cubicBezTo>
                    <a:cubicBezTo>
                      <a:pt x="716" y="245"/>
                      <a:pt x="716" y="245"/>
                      <a:pt x="716" y="245"/>
                    </a:cubicBezTo>
                    <a:cubicBezTo>
                      <a:pt x="725" y="238"/>
                      <a:pt x="727" y="225"/>
                      <a:pt x="721" y="215"/>
                    </a:cubicBezTo>
                    <a:cubicBezTo>
                      <a:pt x="687" y="157"/>
                      <a:pt x="687" y="157"/>
                      <a:pt x="687" y="157"/>
                    </a:cubicBezTo>
                    <a:cubicBezTo>
                      <a:pt x="681" y="147"/>
                      <a:pt x="669" y="142"/>
                      <a:pt x="658" y="146"/>
                    </a:cubicBezTo>
                    <a:cubicBezTo>
                      <a:pt x="565" y="181"/>
                      <a:pt x="565" y="181"/>
                      <a:pt x="565" y="181"/>
                    </a:cubicBezTo>
                    <a:cubicBezTo>
                      <a:pt x="556" y="172"/>
                      <a:pt x="547" y="164"/>
                      <a:pt x="536" y="157"/>
                    </a:cubicBezTo>
                    <a:cubicBezTo>
                      <a:pt x="556" y="55"/>
                      <a:pt x="556" y="55"/>
                      <a:pt x="556" y="55"/>
                    </a:cubicBezTo>
                    <a:cubicBezTo>
                      <a:pt x="558" y="43"/>
                      <a:pt x="552" y="32"/>
                      <a:pt x="541" y="28"/>
                    </a:cubicBezTo>
                    <a:cubicBezTo>
                      <a:pt x="477" y="5"/>
                      <a:pt x="477" y="5"/>
                      <a:pt x="477" y="5"/>
                    </a:cubicBezTo>
                    <a:cubicBezTo>
                      <a:pt x="467" y="1"/>
                      <a:pt x="455" y="5"/>
                      <a:pt x="449" y="15"/>
                    </a:cubicBezTo>
                    <a:cubicBezTo>
                      <a:pt x="397" y="106"/>
                      <a:pt x="397" y="106"/>
                      <a:pt x="397" y="106"/>
                    </a:cubicBezTo>
                    <a:cubicBezTo>
                      <a:pt x="391" y="105"/>
                      <a:pt x="385" y="105"/>
                      <a:pt x="378" y="105"/>
                    </a:cubicBezTo>
                    <a:cubicBezTo>
                      <a:pt x="373" y="105"/>
                      <a:pt x="367" y="105"/>
                      <a:pt x="362" y="106"/>
                    </a:cubicBezTo>
                    <a:cubicBezTo>
                      <a:pt x="311" y="15"/>
                      <a:pt x="311" y="15"/>
                      <a:pt x="311" y="15"/>
                    </a:cubicBezTo>
                    <a:cubicBezTo>
                      <a:pt x="305" y="4"/>
                      <a:pt x="293" y="0"/>
                      <a:pt x="282" y="4"/>
                    </a:cubicBezTo>
                    <a:cubicBezTo>
                      <a:pt x="218" y="27"/>
                      <a:pt x="218" y="27"/>
                      <a:pt x="218" y="27"/>
                    </a:cubicBezTo>
                    <a:cubicBezTo>
                      <a:pt x="208" y="31"/>
                      <a:pt x="201" y="42"/>
                      <a:pt x="203" y="54"/>
                    </a:cubicBezTo>
                    <a:cubicBezTo>
                      <a:pt x="222" y="156"/>
                      <a:pt x="222" y="156"/>
                      <a:pt x="222" y="156"/>
                    </a:cubicBezTo>
                    <a:cubicBezTo>
                      <a:pt x="211" y="163"/>
                      <a:pt x="201" y="172"/>
                      <a:pt x="192" y="181"/>
                    </a:cubicBezTo>
                    <a:cubicBezTo>
                      <a:pt x="103" y="145"/>
                      <a:pt x="103" y="145"/>
                      <a:pt x="103" y="145"/>
                    </a:cubicBezTo>
                    <a:cubicBezTo>
                      <a:pt x="92" y="141"/>
                      <a:pt x="80" y="145"/>
                      <a:pt x="74" y="155"/>
                    </a:cubicBezTo>
                    <a:cubicBezTo>
                      <a:pt x="39" y="213"/>
                      <a:pt x="39" y="213"/>
                      <a:pt x="39" y="213"/>
                    </a:cubicBezTo>
                    <a:cubicBezTo>
                      <a:pt x="33" y="223"/>
                      <a:pt x="35" y="235"/>
                      <a:pt x="44" y="243"/>
                    </a:cubicBezTo>
                    <a:cubicBezTo>
                      <a:pt x="119" y="307"/>
                      <a:pt x="119" y="307"/>
                      <a:pt x="119" y="307"/>
                    </a:cubicBezTo>
                    <a:cubicBezTo>
                      <a:pt x="116" y="318"/>
                      <a:pt x="114" y="329"/>
                      <a:pt x="113" y="341"/>
                    </a:cubicBezTo>
                    <a:cubicBezTo>
                      <a:pt x="17" y="373"/>
                      <a:pt x="17" y="373"/>
                      <a:pt x="17" y="373"/>
                    </a:cubicBezTo>
                    <a:cubicBezTo>
                      <a:pt x="6" y="377"/>
                      <a:pt x="0" y="388"/>
                      <a:pt x="2" y="400"/>
                    </a:cubicBezTo>
                    <a:cubicBezTo>
                      <a:pt x="13" y="466"/>
                      <a:pt x="13" y="466"/>
                      <a:pt x="13" y="466"/>
                    </a:cubicBezTo>
                    <a:cubicBezTo>
                      <a:pt x="15" y="478"/>
                      <a:pt x="25" y="486"/>
                      <a:pt x="37" y="486"/>
                    </a:cubicBezTo>
                    <a:cubicBezTo>
                      <a:pt x="136" y="486"/>
                      <a:pt x="136" y="486"/>
                      <a:pt x="136" y="486"/>
                    </a:cubicBezTo>
                    <a:cubicBezTo>
                      <a:pt x="141" y="498"/>
                      <a:pt x="147" y="509"/>
                      <a:pt x="154" y="519"/>
                    </a:cubicBezTo>
                    <a:cubicBezTo>
                      <a:pt x="102" y="604"/>
                      <a:pt x="102" y="604"/>
                      <a:pt x="102" y="604"/>
                    </a:cubicBezTo>
                    <a:cubicBezTo>
                      <a:pt x="96" y="614"/>
                      <a:pt x="98" y="627"/>
                      <a:pt x="107" y="634"/>
                    </a:cubicBezTo>
                    <a:cubicBezTo>
                      <a:pt x="158" y="678"/>
                      <a:pt x="158" y="678"/>
                      <a:pt x="158" y="678"/>
                    </a:cubicBezTo>
                    <a:cubicBezTo>
                      <a:pt x="167" y="686"/>
                      <a:pt x="180" y="686"/>
                      <a:pt x="189" y="679"/>
                    </a:cubicBezTo>
                    <a:cubicBezTo>
                      <a:pt x="265" y="615"/>
                      <a:pt x="265" y="615"/>
                      <a:pt x="265" y="615"/>
                    </a:cubicBezTo>
                    <a:cubicBezTo>
                      <a:pt x="277" y="621"/>
                      <a:pt x="290" y="626"/>
                      <a:pt x="303" y="629"/>
                    </a:cubicBezTo>
                    <a:cubicBezTo>
                      <a:pt x="318" y="729"/>
                      <a:pt x="318" y="729"/>
                      <a:pt x="318" y="729"/>
                    </a:cubicBezTo>
                    <a:cubicBezTo>
                      <a:pt x="320" y="740"/>
                      <a:pt x="330" y="748"/>
                      <a:pt x="342" y="748"/>
                    </a:cubicBezTo>
                    <a:cubicBezTo>
                      <a:pt x="409" y="748"/>
                      <a:pt x="409" y="748"/>
                      <a:pt x="409" y="748"/>
                    </a:cubicBezTo>
                    <a:cubicBezTo>
                      <a:pt x="421" y="748"/>
                      <a:pt x="431" y="740"/>
                      <a:pt x="433" y="729"/>
                    </a:cubicBezTo>
                    <a:cubicBezTo>
                      <a:pt x="450" y="631"/>
                      <a:pt x="450" y="631"/>
                      <a:pt x="450" y="631"/>
                    </a:cubicBezTo>
                    <a:cubicBezTo>
                      <a:pt x="463" y="627"/>
                      <a:pt x="476" y="622"/>
                      <a:pt x="489" y="617"/>
                    </a:cubicBezTo>
                    <a:cubicBezTo>
                      <a:pt x="562" y="680"/>
                      <a:pt x="562" y="680"/>
                      <a:pt x="562" y="680"/>
                    </a:cubicBezTo>
                    <a:cubicBezTo>
                      <a:pt x="570" y="687"/>
                      <a:pt x="583" y="687"/>
                      <a:pt x="592" y="680"/>
                    </a:cubicBezTo>
                    <a:cubicBezTo>
                      <a:pt x="644" y="636"/>
                      <a:pt x="644" y="636"/>
                      <a:pt x="644" y="636"/>
                    </a:cubicBezTo>
                    <a:cubicBezTo>
                      <a:pt x="653" y="629"/>
                      <a:pt x="655" y="616"/>
                      <a:pt x="649" y="606"/>
                    </a:cubicBezTo>
                    <a:cubicBezTo>
                      <a:pt x="600" y="522"/>
                      <a:pt x="600" y="522"/>
                      <a:pt x="600" y="522"/>
                    </a:cubicBezTo>
                    <a:cubicBezTo>
                      <a:pt x="608" y="511"/>
                      <a:pt x="615" y="499"/>
                      <a:pt x="621" y="486"/>
                    </a:cubicBezTo>
                    <a:cubicBezTo>
                      <a:pt x="721" y="486"/>
                      <a:pt x="721" y="486"/>
                      <a:pt x="721" y="486"/>
                    </a:cubicBezTo>
                    <a:cubicBezTo>
                      <a:pt x="732" y="486"/>
                      <a:pt x="742" y="478"/>
                      <a:pt x="744" y="466"/>
                    </a:cubicBezTo>
                    <a:close/>
                    <a:moveTo>
                      <a:pt x="528" y="373"/>
                    </a:moveTo>
                    <a:cubicBezTo>
                      <a:pt x="528" y="455"/>
                      <a:pt x="461" y="522"/>
                      <a:pt x="378" y="522"/>
                    </a:cubicBezTo>
                    <a:cubicBezTo>
                      <a:pt x="296" y="522"/>
                      <a:pt x="229" y="455"/>
                      <a:pt x="229" y="373"/>
                    </a:cubicBezTo>
                    <a:cubicBezTo>
                      <a:pt x="229" y="290"/>
                      <a:pt x="296" y="223"/>
                      <a:pt x="378" y="223"/>
                    </a:cubicBezTo>
                    <a:cubicBezTo>
                      <a:pt x="461" y="223"/>
                      <a:pt x="528" y="290"/>
                      <a:pt x="528" y="373"/>
                    </a:cubicBezTo>
                    <a:close/>
                  </a:path>
                </a:pathLst>
              </a:custGeom>
              <a:solidFill>
                <a:srgbClr val="5050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p>
                <a:pPr marL="0" marR="0" lvl="0" indent="0" defTabSz="932597" eaLnBrk="1" fontAlgn="auto" latinLnBrk="0" hangingPunct="1">
                  <a:lnSpc>
                    <a:spcPct val="100000"/>
                  </a:lnSpc>
                  <a:spcBef>
                    <a:spcPts val="0"/>
                  </a:spcBef>
                  <a:spcAft>
                    <a:spcPts val="0"/>
                  </a:spcAft>
                  <a:buClrTx/>
                  <a:buSzTx/>
                  <a:buFontTx/>
                  <a:buNone/>
                  <a:tabLst/>
                  <a:defRPr/>
                </a:pPr>
                <a:endParaRPr kumimoji="0" lang="en-US" sz="1836" b="0" i="0" u="none" strike="noStrike" kern="0" cap="none" spc="0" normalizeH="0" baseline="0" noProof="0">
                  <a:ln>
                    <a:noFill/>
                  </a:ln>
                  <a:solidFill>
                    <a:srgbClr val="FFFFFF"/>
                  </a:solidFill>
                  <a:effectLst/>
                  <a:uLnTx/>
                  <a:uFillTx/>
                </a:endParaRPr>
              </a:p>
            </p:txBody>
          </p:sp>
          <p:sp>
            <p:nvSpPr>
              <p:cNvPr id="217" name="Oval 25"/>
              <p:cNvSpPr>
                <a:spLocks noChangeArrowheads="1"/>
              </p:cNvSpPr>
              <p:nvPr/>
            </p:nvSpPr>
            <p:spPr bwMode="auto">
              <a:xfrm>
                <a:off x="5557028" y="7180975"/>
                <a:ext cx="542925" cy="541338"/>
              </a:xfrm>
              <a:prstGeom prst="ellipse">
                <a:avLst/>
              </a:prstGeom>
              <a:solidFill>
                <a:srgbClr val="5050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p>
                <a:pPr marL="0" marR="0" lvl="0" indent="0" defTabSz="932597" eaLnBrk="1" fontAlgn="auto" latinLnBrk="0" hangingPunct="1">
                  <a:lnSpc>
                    <a:spcPct val="100000"/>
                  </a:lnSpc>
                  <a:spcBef>
                    <a:spcPts val="0"/>
                  </a:spcBef>
                  <a:spcAft>
                    <a:spcPts val="0"/>
                  </a:spcAft>
                  <a:buClrTx/>
                  <a:buSzTx/>
                  <a:buFontTx/>
                  <a:buNone/>
                  <a:tabLst/>
                  <a:defRPr/>
                </a:pPr>
                <a:endParaRPr kumimoji="0" lang="en-US" sz="1836" b="0" i="0" u="none" strike="noStrike" kern="0" cap="none" spc="0" normalizeH="0" baseline="0" noProof="0">
                  <a:ln>
                    <a:noFill/>
                  </a:ln>
                  <a:solidFill>
                    <a:srgbClr val="FFFFFF"/>
                  </a:solidFill>
                  <a:effectLst/>
                  <a:uLnTx/>
                  <a:uFillTx/>
                </a:endParaRPr>
              </a:p>
            </p:txBody>
          </p:sp>
          <p:sp>
            <p:nvSpPr>
              <p:cNvPr id="218" name="Freeform 26"/>
              <p:cNvSpPr>
                <a:spLocks noEditPoints="1"/>
              </p:cNvSpPr>
              <p:nvPr/>
            </p:nvSpPr>
            <p:spPr bwMode="auto">
              <a:xfrm>
                <a:off x="6907991" y="7722312"/>
                <a:ext cx="1458913" cy="1524000"/>
              </a:xfrm>
              <a:custGeom>
                <a:avLst/>
                <a:gdLst>
                  <a:gd name="T0" fmla="*/ 379 w 388"/>
                  <a:gd name="T1" fmla="*/ 137 h 405"/>
                  <a:gd name="T2" fmla="*/ 383 w 388"/>
                  <a:gd name="T3" fmla="*/ 118 h 405"/>
                  <a:gd name="T4" fmla="*/ 361 w 388"/>
                  <a:gd name="T5" fmla="*/ 81 h 405"/>
                  <a:gd name="T6" fmla="*/ 343 w 388"/>
                  <a:gd name="T7" fmla="*/ 74 h 405"/>
                  <a:gd name="T8" fmla="*/ 287 w 388"/>
                  <a:gd name="T9" fmla="*/ 94 h 405"/>
                  <a:gd name="T10" fmla="*/ 241 w 388"/>
                  <a:gd name="T11" fmla="*/ 68 h 405"/>
                  <a:gd name="T12" fmla="*/ 232 w 388"/>
                  <a:gd name="T13" fmla="*/ 12 h 405"/>
                  <a:gd name="T14" fmla="*/ 217 w 388"/>
                  <a:gd name="T15" fmla="*/ 0 h 405"/>
                  <a:gd name="T16" fmla="*/ 174 w 388"/>
                  <a:gd name="T17" fmla="*/ 0 h 405"/>
                  <a:gd name="T18" fmla="*/ 159 w 388"/>
                  <a:gd name="T19" fmla="*/ 12 h 405"/>
                  <a:gd name="T20" fmla="*/ 149 w 388"/>
                  <a:gd name="T21" fmla="*/ 68 h 405"/>
                  <a:gd name="T22" fmla="*/ 102 w 388"/>
                  <a:gd name="T23" fmla="*/ 95 h 405"/>
                  <a:gd name="T24" fmla="*/ 46 w 388"/>
                  <a:gd name="T25" fmla="*/ 74 h 405"/>
                  <a:gd name="T26" fmla="*/ 27 w 388"/>
                  <a:gd name="T27" fmla="*/ 81 h 405"/>
                  <a:gd name="T28" fmla="*/ 6 w 388"/>
                  <a:gd name="T29" fmla="*/ 118 h 405"/>
                  <a:gd name="T30" fmla="*/ 9 w 388"/>
                  <a:gd name="T31" fmla="*/ 137 h 405"/>
                  <a:gd name="T32" fmla="*/ 55 w 388"/>
                  <a:gd name="T33" fmla="*/ 175 h 405"/>
                  <a:gd name="T34" fmla="*/ 53 w 388"/>
                  <a:gd name="T35" fmla="*/ 202 h 405"/>
                  <a:gd name="T36" fmla="*/ 55 w 388"/>
                  <a:gd name="T37" fmla="*/ 227 h 405"/>
                  <a:gd name="T38" fmla="*/ 7 w 388"/>
                  <a:gd name="T39" fmla="*/ 266 h 405"/>
                  <a:gd name="T40" fmla="*/ 4 w 388"/>
                  <a:gd name="T41" fmla="*/ 285 h 405"/>
                  <a:gd name="T42" fmla="*/ 25 w 388"/>
                  <a:gd name="T43" fmla="*/ 322 h 405"/>
                  <a:gd name="T44" fmla="*/ 43 w 388"/>
                  <a:gd name="T45" fmla="*/ 329 h 405"/>
                  <a:gd name="T46" fmla="*/ 100 w 388"/>
                  <a:gd name="T47" fmla="*/ 308 h 405"/>
                  <a:gd name="T48" fmla="*/ 149 w 388"/>
                  <a:gd name="T49" fmla="*/ 337 h 405"/>
                  <a:gd name="T50" fmla="*/ 158 w 388"/>
                  <a:gd name="T51" fmla="*/ 392 h 405"/>
                  <a:gd name="T52" fmla="*/ 173 w 388"/>
                  <a:gd name="T53" fmla="*/ 405 h 405"/>
                  <a:gd name="T54" fmla="*/ 216 w 388"/>
                  <a:gd name="T55" fmla="*/ 405 h 405"/>
                  <a:gd name="T56" fmla="*/ 231 w 388"/>
                  <a:gd name="T57" fmla="*/ 392 h 405"/>
                  <a:gd name="T58" fmla="*/ 240 w 388"/>
                  <a:gd name="T59" fmla="*/ 337 h 405"/>
                  <a:gd name="T60" fmla="*/ 289 w 388"/>
                  <a:gd name="T61" fmla="*/ 309 h 405"/>
                  <a:gd name="T62" fmla="*/ 345 w 388"/>
                  <a:gd name="T63" fmla="*/ 329 h 405"/>
                  <a:gd name="T64" fmla="*/ 364 w 388"/>
                  <a:gd name="T65" fmla="*/ 322 h 405"/>
                  <a:gd name="T66" fmla="*/ 385 w 388"/>
                  <a:gd name="T67" fmla="*/ 285 h 405"/>
                  <a:gd name="T68" fmla="*/ 381 w 388"/>
                  <a:gd name="T69" fmla="*/ 266 h 405"/>
                  <a:gd name="T70" fmla="*/ 335 w 388"/>
                  <a:gd name="T71" fmla="*/ 228 h 405"/>
                  <a:gd name="T72" fmla="*/ 337 w 388"/>
                  <a:gd name="T73" fmla="*/ 202 h 405"/>
                  <a:gd name="T74" fmla="*/ 334 w 388"/>
                  <a:gd name="T75" fmla="*/ 174 h 405"/>
                  <a:gd name="T76" fmla="*/ 379 w 388"/>
                  <a:gd name="T77" fmla="*/ 137 h 405"/>
                  <a:gd name="T78" fmla="*/ 251 w 388"/>
                  <a:gd name="T79" fmla="*/ 202 h 405"/>
                  <a:gd name="T80" fmla="*/ 195 w 388"/>
                  <a:gd name="T81" fmla="*/ 259 h 405"/>
                  <a:gd name="T82" fmla="*/ 138 w 388"/>
                  <a:gd name="T83" fmla="*/ 202 h 405"/>
                  <a:gd name="T84" fmla="*/ 195 w 388"/>
                  <a:gd name="T85" fmla="*/ 145 h 405"/>
                  <a:gd name="T86" fmla="*/ 251 w 388"/>
                  <a:gd name="T87" fmla="*/ 202 h 4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388" h="405">
                    <a:moveTo>
                      <a:pt x="379" y="137"/>
                    </a:moveTo>
                    <a:cubicBezTo>
                      <a:pt x="385" y="133"/>
                      <a:pt x="386" y="124"/>
                      <a:pt x="383" y="118"/>
                    </a:cubicBezTo>
                    <a:cubicBezTo>
                      <a:pt x="361" y="81"/>
                      <a:pt x="361" y="81"/>
                      <a:pt x="361" y="81"/>
                    </a:cubicBezTo>
                    <a:cubicBezTo>
                      <a:pt x="357" y="74"/>
                      <a:pt x="350" y="72"/>
                      <a:pt x="343" y="74"/>
                    </a:cubicBezTo>
                    <a:cubicBezTo>
                      <a:pt x="287" y="94"/>
                      <a:pt x="287" y="94"/>
                      <a:pt x="287" y="94"/>
                    </a:cubicBezTo>
                    <a:cubicBezTo>
                      <a:pt x="274" y="83"/>
                      <a:pt x="258" y="74"/>
                      <a:pt x="241" y="68"/>
                    </a:cubicBezTo>
                    <a:cubicBezTo>
                      <a:pt x="232" y="12"/>
                      <a:pt x="232" y="12"/>
                      <a:pt x="232" y="12"/>
                    </a:cubicBezTo>
                    <a:cubicBezTo>
                      <a:pt x="231" y="5"/>
                      <a:pt x="224" y="0"/>
                      <a:pt x="217" y="0"/>
                    </a:cubicBezTo>
                    <a:cubicBezTo>
                      <a:pt x="174" y="0"/>
                      <a:pt x="174" y="0"/>
                      <a:pt x="174" y="0"/>
                    </a:cubicBezTo>
                    <a:cubicBezTo>
                      <a:pt x="166" y="0"/>
                      <a:pt x="160" y="5"/>
                      <a:pt x="159" y="12"/>
                    </a:cubicBezTo>
                    <a:cubicBezTo>
                      <a:pt x="149" y="68"/>
                      <a:pt x="149" y="68"/>
                      <a:pt x="149" y="68"/>
                    </a:cubicBezTo>
                    <a:cubicBezTo>
                      <a:pt x="132" y="74"/>
                      <a:pt x="116" y="83"/>
                      <a:pt x="102" y="95"/>
                    </a:cubicBezTo>
                    <a:cubicBezTo>
                      <a:pt x="46" y="74"/>
                      <a:pt x="46" y="74"/>
                      <a:pt x="46" y="74"/>
                    </a:cubicBezTo>
                    <a:cubicBezTo>
                      <a:pt x="39" y="72"/>
                      <a:pt x="31" y="74"/>
                      <a:pt x="27" y="81"/>
                    </a:cubicBezTo>
                    <a:cubicBezTo>
                      <a:pt x="6" y="118"/>
                      <a:pt x="6" y="118"/>
                      <a:pt x="6" y="118"/>
                    </a:cubicBezTo>
                    <a:cubicBezTo>
                      <a:pt x="2" y="124"/>
                      <a:pt x="3" y="133"/>
                      <a:pt x="9" y="137"/>
                    </a:cubicBezTo>
                    <a:cubicBezTo>
                      <a:pt x="55" y="175"/>
                      <a:pt x="55" y="175"/>
                      <a:pt x="55" y="175"/>
                    </a:cubicBezTo>
                    <a:cubicBezTo>
                      <a:pt x="54" y="184"/>
                      <a:pt x="53" y="193"/>
                      <a:pt x="53" y="202"/>
                    </a:cubicBezTo>
                    <a:cubicBezTo>
                      <a:pt x="53" y="211"/>
                      <a:pt x="53" y="219"/>
                      <a:pt x="55" y="227"/>
                    </a:cubicBezTo>
                    <a:cubicBezTo>
                      <a:pt x="7" y="266"/>
                      <a:pt x="7" y="266"/>
                      <a:pt x="7" y="266"/>
                    </a:cubicBezTo>
                    <a:cubicBezTo>
                      <a:pt x="2" y="270"/>
                      <a:pt x="0" y="278"/>
                      <a:pt x="4" y="285"/>
                    </a:cubicBezTo>
                    <a:cubicBezTo>
                      <a:pt x="25" y="322"/>
                      <a:pt x="25" y="322"/>
                      <a:pt x="25" y="322"/>
                    </a:cubicBezTo>
                    <a:cubicBezTo>
                      <a:pt x="28" y="329"/>
                      <a:pt x="36" y="332"/>
                      <a:pt x="43" y="329"/>
                    </a:cubicBezTo>
                    <a:cubicBezTo>
                      <a:pt x="100" y="308"/>
                      <a:pt x="100" y="308"/>
                      <a:pt x="100" y="308"/>
                    </a:cubicBezTo>
                    <a:cubicBezTo>
                      <a:pt x="114" y="321"/>
                      <a:pt x="131" y="330"/>
                      <a:pt x="149" y="337"/>
                    </a:cubicBezTo>
                    <a:cubicBezTo>
                      <a:pt x="158" y="392"/>
                      <a:pt x="158" y="392"/>
                      <a:pt x="158" y="392"/>
                    </a:cubicBezTo>
                    <a:cubicBezTo>
                      <a:pt x="159" y="399"/>
                      <a:pt x="165" y="405"/>
                      <a:pt x="173" y="405"/>
                    </a:cubicBezTo>
                    <a:cubicBezTo>
                      <a:pt x="216" y="405"/>
                      <a:pt x="216" y="405"/>
                      <a:pt x="216" y="405"/>
                    </a:cubicBezTo>
                    <a:cubicBezTo>
                      <a:pt x="223" y="405"/>
                      <a:pt x="229" y="399"/>
                      <a:pt x="231" y="392"/>
                    </a:cubicBezTo>
                    <a:cubicBezTo>
                      <a:pt x="240" y="337"/>
                      <a:pt x="240" y="337"/>
                      <a:pt x="240" y="337"/>
                    </a:cubicBezTo>
                    <a:cubicBezTo>
                      <a:pt x="258" y="331"/>
                      <a:pt x="275" y="321"/>
                      <a:pt x="289" y="309"/>
                    </a:cubicBezTo>
                    <a:cubicBezTo>
                      <a:pt x="345" y="329"/>
                      <a:pt x="345" y="329"/>
                      <a:pt x="345" y="329"/>
                    </a:cubicBezTo>
                    <a:cubicBezTo>
                      <a:pt x="352" y="332"/>
                      <a:pt x="360" y="329"/>
                      <a:pt x="364" y="322"/>
                    </a:cubicBezTo>
                    <a:cubicBezTo>
                      <a:pt x="385" y="285"/>
                      <a:pt x="385" y="285"/>
                      <a:pt x="385" y="285"/>
                    </a:cubicBezTo>
                    <a:cubicBezTo>
                      <a:pt x="388" y="278"/>
                      <a:pt x="387" y="270"/>
                      <a:pt x="381" y="266"/>
                    </a:cubicBezTo>
                    <a:cubicBezTo>
                      <a:pt x="335" y="228"/>
                      <a:pt x="335" y="228"/>
                      <a:pt x="335" y="228"/>
                    </a:cubicBezTo>
                    <a:cubicBezTo>
                      <a:pt x="336" y="220"/>
                      <a:pt x="337" y="211"/>
                      <a:pt x="337" y="202"/>
                    </a:cubicBezTo>
                    <a:cubicBezTo>
                      <a:pt x="337" y="193"/>
                      <a:pt x="336" y="183"/>
                      <a:pt x="334" y="174"/>
                    </a:cubicBezTo>
                    <a:lnTo>
                      <a:pt x="379" y="137"/>
                    </a:lnTo>
                    <a:close/>
                    <a:moveTo>
                      <a:pt x="251" y="202"/>
                    </a:moveTo>
                    <a:cubicBezTo>
                      <a:pt x="251" y="233"/>
                      <a:pt x="226" y="259"/>
                      <a:pt x="195" y="259"/>
                    </a:cubicBezTo>
                    <a:cubicBezTo>
                      <a:pt x="163" y="259"/>
                      <a:pt x="138" y="233"/>
                      <a:pt x="138" y="202"/>
                    </a:cubicBezTo>
                    <a:cubicBezTo>
                      <a:pt x="138" y="171"/>
                      <a:pt x="163" y="145"/>
                      <a:pt x="195" y="145"/>
                    </a:cubicBezTo>
                    <a:cubicBezTo>
                      <a:pt x="226" y="145"/>
                      <a:pt x="251" y="171"/>
                      <a:pt x="251" y="202"/>
                    </a:cubicBezTo>
                    <a:close/>
                  </a:path>
                </a:pathLst>
              </a:custGeom>
              <a:solidFill>
                <a:srgbClr val="5050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p>
                <a:pPr marL="0" marR="0" lvl="0" indent="0" defTabSz="932597" eaLnBrk="1" fontAlgn="auto" latinLnBrk="0" hangingPunct="1">
                  <a:lnSpc>
                    <a:spcPct val="100000"/>
                  </a:lnSpc>
                  <a:spcBef>
                    <a:spcPts val="0"/>
                  </a:spcBef>
                  <a:spcAft>
                    <a:spcPts val="0"/>
                  </a:spcAft>
                  <a:buClrTx/>
                  <a:buSzTx/>
                  <a:buFontTx/>
                  <a:buNone/>
                  <a:tabLst/>
                  <a:defRPr/>
                </a:pPr>
                <a:endParaRPr kumimoji="0" lang="en-US" sz="1836" b="0" i="0" u="none" strike="noStrike" kern="0" cap="none" spc="0" normalizeH="0" baseline="0" noProof="0">
                  <a:ln>
                    <a:noFill/>
                  </a:ln>
                  <a:solidFill>
                    <a:srgbClr val="FFFFFF"/>
                  </a:solidFill>
                  <a:effectLst/>
                  <a:uLnTx/>
                  <a:uFillTx/>
                </a:endParaRPr>
              </a:p>
            </p:txBody>
          </p:sp>
        </p:grpSp>
        <p:sp>
          <p:nvSpPr>
            <p:cNvPr id="210" name="TextBox 209"/>
            <p:cNvSpPr txBox="1"/>
            <p:nvPr/>
          </p:nvSpPr>
          <p:spPr>
            <a:xfrm>
              <a:off x="10841718" y="4772657"/>
              <a:ext cx="1081749" cy="1267994"/>
            </a:xfrm>
            <a:prstGeom prst="rect">
              <a:avLst/>
            </a:prstGeom>
            <a:noFill/>
            <a:ln w="19050">
              <a:solidFill>
                <a:srgbClr val="505050"/>
              </a:solidFill>
              <a:miter lim="800000"/>
            </a:ln>
          </p:spPr>
          <p:txBody>
            <a:bodyPr wrap="square" lIns="46630" tIns="46630" rIns="46630" bIns="46630" rtlCol="0" anchor="ctr">
              <a:noAutofit/>
            </a:bodyPr>
            <a:lstStyle/>
            <a:p>
              <a:pPr marL="0" marR="0" lvl="0" indent="0" algn="ctr" defTabSz="932597" eaLnBrk="1" fontAlgn="auto" latinLnBrk="0" hangingPunct="1">
                <a:lnSpc>
                  <a:spcPct val="90000"/>
                </a:lnSpc>
                <a:spcBef>
                  <a:spcPts val="0"/>
                </a:spcBef>
                <a:spcAft>
                  <a:spcPts val="612"/>
                </a:spcAft>
                <a:buClrTx/>
                <a:buSzTx/>
                <a:buFontTx/>
                <a:buNone/>
                <a:tabLst/>
                <a:defRPr/>
              </a:pPr>
              <a:endParaRPr kumimoji="0" lang="en-US" sz="1000" i="0" u="none" strike="noStrike" kern="0" cap="none" spc="0" normalizeH="0" baseline="0" noProof="0" dirty="0">
                <a:ln>
                  <a:noFill/>
                </a:ln>
                <a:solidFill>
                  <a:srgbClr val="FFFFFF"/>
                </a:solidFill>
                <a:effectLst/>
                <a:uLnTx/>
                <a:uFillTx/>
              </a:endParaRPr>
            </a:p>
          </p:txBody>
        </p:sp>
        <p:sp>
          <p:nvSpPr>
            <p:cNvPr id="211" name="TextBox 210"/>
            <p:cNvSpPr txBox="1"/>
            <p:nvPr/>
          </p:nvSpPr>
          <p:spPr>
            <a:xfrm>
              <a:off x="10841922" y="4391770"/>
              <a:ext cx="1081749" cy="380887"/>
            </a:xfrm>
            <a:prstGeom prst="rect">
              <a:avLst/>
            </a:prstGeom>
            <a:solidFill>
              <a:srgbClr val="009E49"/>
            </a:solidFill>
            <a:ln w="19050">
              <a:solidFill>
                <a:srgbClr val="505050"/>
              </a:solidFill>
              <a:miter lim="800000"/>
            </a:ln>
          </p:spPr>
          <p:txBody>
            <a:bodyPr wrap="square" lIns="46630" tIns="46630" rIns="46630" bIns="46630" rtlCol="0" anchor="ctr">
              <a:noAutofit/>
            </a:bodyPr>
            <a:lstStyle/>
            <a:p>
              <a:pPr lvl="0" algn="ctr" defTabSz="932597">
                <a:lnSpc>
                  <a:spcPct val="90000"/>
                </a:lnSpc>
                <a:spcAft>
                  <a:spcPts val="612"/>
                </a:spcAft>
                <a:defRPr/>
              </a:pPr>
              <a:r>
                <a:rPr lang="en-US" sz="1100" kern="0" dirty="0">
                  <a:solidFill>
                    <a:srgbClr val="FFFFFF"/>
                  </a:solidFill>
                </a:rPr>
                <a:t>Hyper-V Container</a:t>
              </a:r>
            </a:p>
          </p:txBody>
        </p:sp>
        <p:grpSp>
          <p:nvGrpSpPr>
            <p:cNvPr id="212" name="Group 211"/>
            <p:cNvGrpSpPr/>
            <p:nvPr/>
          </p:nvGrpSpPr>
          <p:grpSpPr>
            <a:xfrm>
              <a:off x="10941517" y="5031267"/>
              <a:ext cx="829754" cy="669787"/>
              <a:chOff x="4406091" y="6049087"/>
              <a:chExt cx="3960813" cy="3197225"/>
            </a:xfrm>
            <a:solidFill>
              <a:srgbClr val="107C10"/>
            </a:solidFill>
          </p:grpSpPr>
          <p:sp>
            <p:nvSpPr>
              <p:cNvPr id="213" name="Freeform 24"/>
              <p:cNvSpPr>
                <a:spLocks noEditPoints="1"/>
              </p:cNvSpPr>
              <p:nvPr/>
            </p:nvSpPr>
            <p:spPr bwMode="auto">
              <a:xfrm>
                <a:off x="4406091" y="6049087"/>
                <a:ext cx="2847975" cy="2813050"/>
              </a:xfrm>
              <a:custGeom>
                <a:avLst/>
                <a:gdLst>
                  <a:gd name="T0" fmla="*/ 744 w 757"/>
                  <a:gd name="T1" fmla="*/ 466 h 748"/>
                  <a:gd name="T2" fmla="*/ 755 w 757"/>
                  <a:gd name="T3" fmla="*/ 399 h 748"/>
                  <a:gd name="T4" fmla="*/ 739 w 757"/>
                  <a:gd name="T5" fmla="*/ 373 h 748"/>
                  <a:gd name="T6" fmla="*/ 644 w 757"/>
                  <a:gd name="T7" fmla="*/ 341 h 748"/>
                  <a:gd name="T8" fmla="*/ 638 w 757"/>
                  <a:gd name="T9" fmla="*/ 309 h 748"/>
                  <a:gd name="T10" fmla="*/ 716 w 757"/>
                  <a:gd name="T11" fmla="*/ 245 h 748"/>
                  <a:gd name="T12" fmla="*/ 721 w 757"/>
                  <a:gd name="T13" fmla="*/ 215 h 748"/>
                  <a:gd name="T14" fmla="*/ 687 w 757"/>
                  <a:gd name="T15" fmla="*/ 157 h 748"/>
                  <a:gd name="T16" fmla="*/ 658 w 757"/>
                  <a:gd name="T17" fmla="*/ 146 h 748"/>
                  <a:gd name="T18" fmla="*/ 565 w 757"/>
                  <a:gd name="T19" fmla="*/ 181 h 748"/>
                  <a:gd name="T20" fmla="*/ 536 w 757"/>
                  <a:gd name="T21" fmla="*/ 157 h 748"/>
                  <a:gd name="T22" fmla="*/ 556 w 757"/>
                  <a:gd name="T23" fmla="*/ 55 h 748"/>
                  <a:gd name="T24" fmla="*/ 541 w 757"/>
                  <a:gd name="T25" fmla="*/ 28 h 748"/>
                  <a:gd name="T26" fmla="*/ 477 w 757"/>
                  <a:gd name="T27" fmla="*/ 5 h 748"/>
                  <a:gd name="T28" fmla="*/ 449 w 757"/>
                  <a:gd name="T29" fmla="*/ 15 h 748"/>
                  <a:gd name="T30" fmla="*/ 397 w 757"/>
                  <a:gd name="T31" fmla="*/ 106 h 748"/>
                  <a:gd name="T32" fmla="*/ 378 w 757"/>
                  <a:gd name="T33" fmla="*/ 105 h 748"/>
                  <a:gd name="T34" fmla="*/ 362 w 757"/>
                  <a:gd name="T35" fmla="*/ 106 h 748"/>
                  <a:gd name="T36" fmla="*/ 311 w 757"/>
                  <a:gd name="T37" fmla="*/ 15 h 748"/>
                  <a:gd name="T38" fmla="*/ 282 w 757"/>
                  <a:gd name="T39" fmla="*/ 4 h 748"/>
                  <a:gd name="T40" fmla="*/ 218 w 757"/>
                  <a:gd name="T41" fmla="*/ 27 h 748"/>
                  <a:gd name="T42" fmla="*/ 203 w 757"/>
                  <a:gd name="T43" fmla="*/ 54 h 748"/>
                  <a:gd name="T44" fmla="*/ 222 w 757"/>
                  <a:gd name="T45" fmla="*/ 156 h 748"/>
                  <a:gd name="T46" fmla="*/ 192 w 757"/>
                  <a:gd name="T47" fmla="*/ 181 h 748"/>
                  <a:gd name="T48" fmla="*/ 103 w 757"/>
                  <a:gd name="T49" fmla="*/ 145 h 748"/>
                  <a:gd name="T50" fmla="*/ 74 w 757"/>
                  <a:gd name="T51" fmla="*/ 155 h 748"/>
                  <a:gd name="T52" fmla="*/ 39 w 757"/>
                  <a:gd name="T53" fmla="*/ 213 h 748"/>
                  <a:gd name="T54" fmla="*/ 44 w 757"/>
                  <a:gd name="T55" fmla="*/ 243 h 748"/>
                  <a:gd name="T56" fmla="*/ 119 w 757"/>
                  <a:gd name="T57" fmla="*/ 307 h 748"/>
                  <a:gd name="T58" fmla="*/ 113 w 757"/>
                  <a:gd name="T59" fmla="*/ 341 h 748"/>
                  <a:gd name="T60" fmla="*/ 17 w 757"/>
                  <a:gd name="T61" fmla="*/ 373 h 748"/>
                  <a:gd name="T62" fmla="*/ 2 w 757"/>
                  <a:gd name="T63" fmla="*/ 400 h 748"/>
                  <a:gd name="T64" fmla="*/ 13 w 757"/>
                  <a:gd name="T65" fmla="*/ 466 h 748"/>
                  <a:gd name="T66" fmla="*/ 37 w 757"/>
                  <a:gd name="T67" fmla="*/ 486 h 748"/>
                  <a:gd name="T68" fmla="*/ 136 w 757"/>
                  <a:gd name="T69" fmla="*/ 486 h 748"/>
                  <a:gd name="T70" fmla="*/ 154 w 757"/>
                  <a:gd name="T71" fmla="*/ 519 h 748"/>
                  <a:gd name="T72" fmla="*/ 102 w 757"/>
                  <a:gd name="T73" fmla="*/ 604 h 748"/>
                  <a:gd name="T74" fmla="*/ 107 w 757"/>
                  <a:gd name="T75" fmla="*/ 634 h 748"/>
                  <a:gd name="T76" fmla="*/ 158 w 757"/>
                  <a:gd name="T77" fmla="*/ 678 h 748"/>
                  <a:gd name="T78" fmla="*/ 189 w 757"/>
                  <a:gd name="T79" fmla="*/ 679 h 748"/>
                  <a:gd name="T80" fmla="*/ 265 w 757"/>
                  <a:gd name="T81" fmla="*/ 615 h 748"/>
                  <a:gd name="T82" fmla="*/ 303 w 757"/>
                  <a:gd name="T83" fmla="*/ 629 h 748"/>
                  <a:gd name="T84" fmla="*/ 318 w 757"/>
                  <a:gd name="T85" fmla="*/ 729 h 748"/>
                  <a:gd name="T86" fmla="*/ 342 w 757"/>
                  <a:gd name="T87" fmla="*/ 748 h 748"/>
                  <a:gd name="T88" fmla="*/ 409 w 757"/>
                  <a:gd name="T89" fmla="*/ 748 h 748"/>
                  <a:gd name="T90" fmla="*/ 433 w 757"/>
                  <a:gd name="T91" fmla="*/ 729 h 748"/>
                  <a:gd name="T92" fmla="*/ 450 w 757"/>
                  <a:gd name="T93" fmla="*/ 631 h 748"/>
                  <a:gd name="T94" fmla="*/ 489 w 757"/>
                  <a:gd name="T95" fmla="*/ 617 h 748"/>
                  <a:gd name="T96" fmla="*/ 562 w 757"/>
                  <a:gd name="T97" fmla="*/ 680 h 748"/>
                  <a:gd name="T98" fmla="*/ 592 w 757"/>
                  <a:gd name="T99" fmla="*/ 680 h 748"/>
                  <a:gd name="T100" fmla="*/ 644 w 757"/>
                  <a:gd name="T101" fmla="*/ 636 h 748"/>
                  <a:gd name="T102" fmla="*/ 649 w 757"/>
                  <a:gd name="T103" fmla="*/ 606 h 748"/>
                  <a:gd name="T104" fmla="*/ 600 w 757"/>
                  <a:gd name="T105" fmla="*/ 522 h 748"/>
                  <a:gd name="T106" fmla="*/ 621 w 757"/>
                  <a:gd name="T107" fmla="*/ 486 h 748"/>
                  <a:gd name="T108" fmla="*/ 721 w 757"/>
                  <a:gd name="T109" fmla="*/ 486 h 748"/>
                  <a:gd name="T110" fmla="*/ 744 w 757"/>
                  <a:gd name="T111" fmla="*/ 466 h 748"/>
                  <a:gd name="T112" fmla="*/ 528 w 757"/>
                  <a:gd name="T113" fmla="*/ 373 h 748"/>
                  <a:gd name="T114" fmla="*/ 378 w 757"/>
                  <a:gd name="T115" fmla="*/ 522 h 748"/>
                  <a:gd name="T116" fmla="*/ 229 w 757"/>
                  <a:gd name="T117" fmla="*/ 373 h 748"/>
                  <a:gd name="T118" fmla="*/ 378 w 757"/>
                  <a:gd name="T119" fmla="*/ 223 h 748"/>
                  <a:gd name="T120" fmla="*/ 528 w 757"/>
                  <a:gd name="T121" fmla="*/ 373 h 7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757" h="748">
                    <a:moveTo>
                      <a:pt x="744" y="466"/>
                    </a:moveTo>
                    <a:cubicBezTo>
                      <a:pt x="755" y="399"/>
                      <a:pt x="755" y="399"/>
                      <a:pt x="755" y="399"/>
                    </a:cubicBezTo>
                    <a:cubicBezTo>
                      <a:pt x="757" y="388"/>
                      <a:pt x="750" y="377"/>
                      <a:pt x="739" y="373"/>
                    </a:cubicBezTo>
                    <a:cubicBezTo>
                      <a:pt x="644" y="341"/>
                      <a:pt x="644" y="341"/>
                      <a:pt x="644" y="341"/>
                    </a:cubicBezTo>
                    <a:cubicBezTo>
                      <a:pt x="643" y="330"/>
                      <a:pt x="641" y="319"/>
                      <a:pt x="638" y="309"/>
                    </a:cubicBezTo>
                    <a:cubicBezTo>
                      <a:pt x="716" y="245"/>
                      <a:pt x="716" y="245"/>
                      <a:pt x="716" y="245"/>
                    </a:cubicBezTo>
                    <a:cubicBezTo>
                      <a:pt x="725" y="238"/>
                      <a:pt x="727" y="225"/>
                      <a:pt x="721" y="215"/>
                    </a:cubicBezTo>
                    <a:cubicBezTo>
                      <a:pt x="687" y="157"/>
                      <a:pt x="687" y="157"/>
                      <a:pt x="687" y="157"/>
                    </a:cubicBezTo>
                    <a:cubicBezTo>
                      <a:pt x="681" y="147"/>
                      <a:pt x="669" y="142"/>
                      <a:pt x="658" y="146"/>
                    </a:cubicBezTo>
                    <a:cubicBezTo>
                      <a:pt x="565" y="181"/>
                      <a:pt x="565" y="181"/>
                      <a:pt x="565" y="181"/>
                    </a:cubicBezTo>
                    <a:cubicBezTo>
                      <a:pt x="556" y="172"/>
                      <a:pt x="547" y="164"/>
                      <a:pt x="536" y="157"/>
                    </a:cubicBezTo>
                    <a:cubicBezTo>
                      <a:pt x="556" y="55"/>
                      <a:pt x="556" y="55"/>
                      <a:pt x="556" y="55"/>
                    </a:cubicBezTo>
                    <a:cubicBezTo>
                      <a:pt x="558" y="43"/>
                      <a:pt x="552" y="32"/>
                      <a:pt x="541" y="28"/>
                    </a:cubicBezTo>
                    <a:cubicBezTo>
                      <a:pt x="477" y="5"/>
                      <a:pt x="477" y="5"/>
                      <a:pt x="477" y="5"/>
                    </a:cubicBezTo>
                    <a:cubicBezTo>
                      <a:pt x="467" y="1"/>
                      <a:pt x="455" y="5"/>
                      <a:pt x="449" y="15"/>
                    </a:cubicBezTo>
                    <a:cubicBezTo>
                      <a:pt x="397" y="106"/>
                      <a:pt x="397" y="106"/>
                      <a:pt x="397" y="106"/>
                    </a:cubicBezTo>
                    <a:cubicBezTo>
                      <a:pt x="391" y="105"/>
                      <a:pt x="385" y="105"/>
                      <a:pt x="378" y="105"/>
                    </a:cubicBezTo>
                    <a:cubicBezTo>
                      <a:pt x="373" y="105"/>
                      <a:pt x="367" y="105"/>
                      <a:pt x="362" y="106"/>
                    </a:cubicBezTo>
                    <a:cubicBezTo>
                      <a:pt x="311" y="15"/>
                      <a:pt x="311" y="15"/>
                      <a:pt x="311" y="15"/>
                    </a:cubicBezTo>
                    <a:cubicBezTo>
                      <a:pt x="305" y="4"/>
                      <a:pt x="293" y="0"/>
                      <a:pt x="282" y="4"/>
                    </a:cubicBezTo>
                    <a:cubicBezTo>
                      <a:pt x="218" y="27"/>
                      <a:pt x="218" y="27"/>
                      <a:pt x="218" y="27"/>
                    </a:cubicBezTo>
                    <a:cubicBezTo>
                      <a:pt x="208" y="31"/>
                      <a:pt x="201" y="42"/>
                      <a:pt x="203" y="54"/>
                    </a:cubicBezTo>
                    <a:cubicBezTo>
                      <a:pt x="222" y="156"/>
                      <a:pt x="222" y="156"/>
                      <a:pt x="222" y="156"/>
                    </a:cubicBezTo>
                    <a:cubicBezTo>
                      <a:pt x="211" y="163"/>
                      <a:pt x="201" y="172"/>
                      <a:pt x="192" y="181"/>
                    </a:cubicBezTo>
                    <a:cubicBezTo>
                      <a:pt x="103" y="145"/>
                      <a:pt x="103" y="145"/>
                      <a:pt x="103" y="145"/>
                    </a:cubicBezTo>
                    <a:cubicBezTo>
                      <a:pt x="92" y="141"/>
                      <a:pt x="80" y="145"/>
                      <a:pt x="74" y="155"/>
                    </a:cubicBezTo>
                    <a:cubicBezTo>
                      <a:pt x="39" y="213"/>
                      <a:pt x="39" y="213"/>
                      <a:pt x="39" y="213"/>
                    </a:cubicBezTo>
                    <a:cubicBezTo>
                      <a:pt x="33" y="223"/>
                      <a:pt x="35" y="235"/>
                      <a:pt x="44" y="243"/>
                    </a:cubicBezTo>
                    <a:cubicBezTo>
                      <a:pt x="119" y="307"/>
                      <a:pt x="119" y="307"/>
                      <a:pt x="119" y="307"/>
                    </a:cubicBezTo>
                    <a:cubicBezTo>
                      <a:pt x="116" y="318"/>
                      <a:pt x="114" y="329"/>
                      <a:pt x="113" y="341"/>
                    </a:cubicBezTo>
                    <a:cubicBezTo>
                      <a:pt x="17" y="373"/>
                      <a:pt x="17" y="373"/>
                      <a:pt x="17" y="373"/>
                    </a:cubicBezTo>
                    <a:cubicBezTo>
                      <a:pt x="6" y="377"/>
                      <a:pt x="0" y="388"/>
                      <a:pt x="2" y="400"/>
                    </a:cubicBezTo>
                    <a:cubicBezTo>
                      <a:pt x="13" y="466"/>
                      <a:pt x="13" y="466"/>
                      <a:pt x="13" y="466"/>
                    </a:cubicBezTo>
                    <a:cubicBezTo>
                      <a:pt x="15" y="478"/>
                      <a:pt x="25" y="486"/>
                      <a:pt x="37" y="486"/>
                    </a:cubicBezTo>
                    <a:cubicBezTo>
                      <a:pt x="136" y="486"/>
                      <a:pt x="136" y="486"/>
                      <a:pt x="136" y="486"/>
                    </a:cubicBezTo>
                    <a:cubicBezTo>
                      <a:pt x="141" y="498"/>
                      <a:pt x="147" y="509"/>
                      <a:pt x="154" y="519"/>
                    </a:cubicBezTo>
                    <a:cubicBezTo>
                      <a:pt x="102" y="604"/>
                      <a:pt x="102" y="604"/>
                      <a:pt x="102" y="604"/>
                    </a:cubicBezTo>
                    <a:cubicBezTo>
                      <a:pt x="96" y="614"/>
                      <a:pt x="98" y="627"/>
                      <a:pt x="107" y="634"/>
                    </a:cubicBezTo>
                    <a:cubicBezTo>
                      <a:pt x="158" y="678"/>
                      <a:pt x="158" y="678"/>
                      <a:pt x="158" y="678"/>
                    </a:cubicBezTo>
                    <a:cubicBezTo>
                      <a:pt x="167" y="686"/>
                      <a:pt x="180" y="686"/>
                      <a:pt x="189" y="679"/>
                    </a:cubicBezTo>
                    <a:cubicBezTo>
                      <a:pt x="265" y="615"/>
                      <a:pt x="265" y="615"/>
                      <a:pt x="265" y="615"/>
                    </a:cubicBezTo>
                    <a:cubicBezTo>
                      <a:pt x="277" y="621"/>
                      <a:pt x="290" y="626"/>
                      <a:pt x="303" y="629"/>
                    </a:cubicBezTo>
                    <a:cubicBezTo>
                      <a:pt x="318" y="729"/>
                      <a:pt x="318" y="729"/>
                      <a:pt x="318" y="729"/>
                    </a:cubicBezTo>
                    <a:cubicBezTo>
                      <a:pt x="320" y="740"/>
                      <a:pt x="330" y="748"/>
                      <a:pt x="342" y="748"/>
                    </a:cubicBezTo>
                    <a:cubicBezTo>
                      <a:pt x="409" y="748"/>
                      <a:pt x="409" y="748"/>
                      <a:pt x="409" y="748"/>
                    </a:cubicBezTo>
                    <a:cubicBezTo>
                      <a:pt x="421" y="748"/>
                      <a:pt x="431" y="740"/>
                      <a:pt x="433" y="729"/>
                    </a:cubicBezTo>
                    <a:cubicBezTo>
                      <a:pt x="450" y="631"/>
                      <a:pt x="450" y="631"/>
                      <a:pt x="450" y="631"/>
                    </a:cubicBezTo>
                    <a:cubicBezTo>
                      <a:pt x="463" y="627"/>
                      <a:pt x="476" y="622"/>
                      <a:pt x="489" y="617"/>
                    </a:cubicBezTo>
                    <a:cubicBezTo>
                      <a:pt x="562" y="680"/>
                      <a:pt x="562" y="680"/>
                      <a:pt x="562" y="680"/>
                    </a:cubicBezTo>
                    <a:cubicBezTo>
                      <a:pt x="570" y="687"/>
                      <a:pt x="583" y="687"/>
                      <a:pt x="592" y="680"/>
                    </a:cubicBezTo>
                    <a:cubicBezTo>
                      <a:pt x="644" y="636"/>
                      <a:pt x="644" y="636"/>
                      <a:pt x="644" y="636"/>
                    </a:cubicBezTo>
                    <a:cubicBezTo>
                      <a:pt x="653" y="629"/>
                      <a:pt x="655" y="616"/>
                      <a:pt x="649" y="606"/>
                    </a:cubicBezTo>
                    <a:cubicBezTo>
                      <a:pt x="600" y="522"/>
                      <a:pt x="600" y="522"/>
                      <a:pt x="600" y="522"/>
                    </a:cubicBezTo>
                    <a:cubicBezTo>
                      <a:pt x="608" y="511"/>
                      <a:pt x="615" y="499"/>
                      <a:pt x="621" y="486"/>
                    </a:cubicBezTo>
                    <a:cubicBezTo>
                      <a:pt x="721" y="486"/>
                      <a:pt x="721" y="486"/>
                      <a:pt x="721" y="486"/>
                    </a:cubicBezTo>
                    <a:cubicBezTo>
                      <a:pt x="732" y="486"/>
                      <a:pt x="742" y="478"/>
                      <a:pt x="744" y="466"/>
                    </a:cubicBezTo>
                    <a:close/>
                    <a:moveTo>
                      <a:pt x="528" y="373"/>
                    </a:moveTo>
                    <a:cubicBezTo>
                      <a:pt x="528" y="455"/>
                      <a:pt x="461" y="522"/>
                      <a:pt x="378" y="522"/>
                    </a:cubicBezTo>
                    <a:cubicBezTo>
                      <a:pt x="296" y="522"/>
                      <a:pt x="229" y="455"/>
                      <a:pt x="229" y="373"/>
                    </a:cubicBezTo>
                    <a:cubicBezTo>
                      <a:pt x="229" y="290"/>
                      <a:pt x="296" y="223"/>
                      <a:pt x="378" y="223"/>
                    </a:cubicBezTo>
                    <a:cubicBezTo>
                      <a:pt x="461" y="223"/>
                      <a:pt x="528" y="290"/>
                      <a:pt x="528" y="373"/>
                    </a:cubicBezTo>
                    <a:close/>
                  </a:path>
                </a:pathLst>
              </a:custGeom>
              <a:solidFill>
                <a:srgbClr val="5050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p>
                <a:pPr marL="0" marR="0" lvl="0" indent="0" defTabSz="932597" eaLnBrk="1" fontAlgn="auto" latinLnBrk="0" hangingPunct="1">
                  <a:lnSpc>
                    <a:spcPct val="100000"/>
                  </a:lnSpc>
                  <a:spcBef>
                    <a:spcPts val="0"/>
                  </a:spcBef>
                  <a:spcAft>
                    <a:spcPts val="0"/>
                  </a:spcAft>
                  <a:buClrTx/>
                  <a:buSzTx/>
                  <a:buFontTx/>
                  <a:buNone/>
                  <a:tabLst/>
                  <a:defRPr/>
                </a:pPr>
                <a:endParaRPr kumimoji="0" lang="en-US" sz="1836" b="0" i="0" u="none" strike="noStrike" kern="0" cap="none" spc="0" normalizeH="0" baseline="0" noProof="0">
                  <a:ln>
                    <a:noFill/>
                  </a:ln>
                  <a:solidFill>
                    <a:srgbClr val="FFFFFF"/>
                  </a:solidFill>
                  <a:effectLst/>
                  <a:uLnTx/>
                  <a:uFillTx/>
                </a:endParaRPr>
              </a:p>
            </p:txBody>
          </p:sp>
          <p:sp>
            <p:nvSpPr>
              <p:cNvPr id="214" name="Oval 25"/>
              <p:cNvSpPr>
                <a:spLocks noChangeArrowheads="1"/>
              </p:cNvSpPr>
              <p:nvPr/>
            </p:nvSpPr>
            <p:spPr bwMode="auto">
              <a:xfrm>
                <a:off x="5557028" y="7180975"/>
                <a:ext cx="542925" cy="541338"/>
              </a:xfrm>
              <a:prstGeom prst="ellipse">
                <a:avLst/>
              </a:prstGeom>
              <a:solidFill>
                <a:srgbClr val="5050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p>
                <a:pPr marL="0" marR="0" lvl="0" indent="0" defTabSz="932597" eaLnBrk="1" fontAlgn="auto" latinLnBrk="0" hangingPunct="1">
                  <a:lnSpc>
                    <a:spcPct val="100000"/>
                  </a:lnSpc>
                  <a:spcBef>
                    <a:spcPts val="0"/>
                  </a:spcBef>
                  <a:spcAft>
                    <a:spcPts val="0"/>
                  </a:spcAft>
                  <a:buClrTx/>
                  <a:buSzTx/>
                  <a:buFontTx/>
                  <a:buNone/>
                  <a:tabLst/>
                  <a:defRPr/>
                </a:pPr>
                <a:endParaRPr kumimoji="0" lang="en-US" sz="1836" b="0" i="0" u="none" strike="noStrike" kern="0" cap="none" spc="0" normalizeH="0" baseline="0" noProof="0">
                  <a:ln>
                    <a:noFill/>
                  </a:ln>
                  <a:solidFill>
                    <a:srgbClr val="FFFFFF"/>
                  </a:solidFill>
                  <a:effectLst/>
                  <a:uLnTx/>
                  <a:uFillTx/>
                </a:endParaRPr>
              </a:p>
            </p:txBody>
          </p:sp>
          <p:sp>
            <p:nvSpPr>
              <p:cNvPr id="215" name="Freeform 26"/>
              <p:cNvSpPr>
                <a:spLocks noEditPoints="1"/>
              </p:cNvSpPr>
              <p:nvPr/>
            </p:nvSpPr>
            <p:spPr bwMode="auto">
              <a:xfrm>
                <a:off x="6907991" y="7722312"/>
                <a:ext cx="1458913" cy="1524000"/>
              </a:xfrm>
              <a:custGeom>
                <a:avLst/>
                <a:gdLst>
                  <a:gd name="T0" fmla="*/ 379 w 388"/>
                  <a:gd name="T1" fmla="*/ 137 h 405"/>
                  <a:gd name="T2" fmla="*/ 383 w 388"/>
                  <a:gd name="T3" fmla="*/ 118 h 405"/>
                  <a:gd name="T4" fmla="*/ 361 w 388"/>
                  <a:gd name="T5" fmla="*/ 81 h 405"/>
                  <a:gd name="T6" fmla="*/ 343 w 388"/>
                  <a:gd name="T7" fmla="*/ 74 h 405"/>
                  <a:gd name="T8" fmla="*/ 287 w 388"/>
                  <a:gd name="T9" fmla="*/ 94 h 405"/>
                  <a:gd name="T10" fmla="*/ 241 w 388"/>
                  <a:gd name="T11" fmla="*/ 68 h 405"/>
                  <a:gd name="T12" fmla="*/ 232 w 388"/>
                  <a:gd name="T13" fmla="*/ 12 h 405"/>
                  <a:gd name="T14" fmla="*/ 217 w 388"/>
                  <a:gd name="T15" fmla="*/ 0 h 405"/>
                  <a:gd name="T16" fmla="*/ 174 w 388"/>
                  <a:gd name="T17" fmla="*/ 0 h 405"/>
                  <a:gd name="T18" fmla="*/ 159 w 388"/>
                  <a:gd name="T19" fmla="*/ 12 h 405"/>
                  <a:gd name="T20" fmla="*/ 149 w 388"/>
                  <a:gd name="T21" fmla="*/ 68 h 405"/>
                  <a:gd name="T22" fmla="*/ 102 w 388"/>
                  <a:gd name="T23" fmla="*/ 95 h 405"/>
                  <a:gd name="T24" fmla="*/ 46 w 388"/>
                  <a:gd name="T25" fmla="*/ 74 h 405"/>
                  <a:gd name="T26" fmla="*/ 27 w 388"/>
                  <a:gd name="T27" fmla="*/ 81 h 405"/>
                  <a:gd name="T28" fmla="*/ 6 w 388"/>
                  <a:gd name="T29" fmla="*/ 118 h 405"/>
                  <a:gd name="T30" fmla="*/ 9 w 388"/>
                  <a:gd name="T31" fmla="*/ 137 h 405"/>
                  <a:gd name="T32" fmla="*/ 55 w 388"/>
                  <a:gd name="T33" fmla="*/ 175 h 405"/>
                  <a:gd name="T34" fmla="*/ 53 w 388"/>
                  <a:gd name="T35" fmla="*/ 202 h 405"/>
                  <a:gd name="T36" fmla="*/ 55 w 388"/>
                  <a:gd name="T37" fmla="*/ 227 h 405"/>
                  <a:gd name="T38" fmla="*/ 7 w 388"/>
                  <a:gd name="T39" fmla="*/ 266 h 405"/>
                  <a:gd name="T40" fmla="*/ 4 w 388"/>
                  <a:gd name="T41" fmla="*/ 285 h 405"/>
                  <a:gd name="T42" fmla="*/ 25 w 388"/>
                  <a:gd name="T43" fmla="*/ 322 h 405"/>
                  <a:gd name="T44" fmla="*/ 43 w 388"/>
                  <a:gd name="T45" fmla="*/ 329 h 405"/>
                  <a:gd name="T46" fmla="*/ 100 w 388"/>
                  <a:gd name="T47" fmla="*/ 308 h 405"/>
                  <a:gd name="T48" fmla="*/ 149 w 388"/>
                  <a:gd name="T49" fmla="*/ 337 h 405"/>
                  <a:gd name="T50" fmla="*/ 158 w 388"/>
                  <a:gd name="T51" fmla="*/ 392 h 405"/>
                  <a:gd name="T52" fmla="*/ 173 w 388"/>
                  <a:gd name="T53" fmla="*/ 405 h 405"/>
                  <a:gd name="T54" fmla="*/ 216 w 388"/>
                  <a:gd name="T55" fmla="*/ 405 h 405"/>
                  <a:gd name="T56" fmla="*/ 231 w 388"/>
                  <a:gd name="T57" fmla="*/ 392 h 405"/>
                  <a:gd name="T58" fmla="*/ 240 w 388"/>
                  <a:gd name="T59" fmla="*/ 337 h 405"/>
                  <a:gd name="T60" fmla="*/ 289 w 388"/>
                  <a:gd name="T61" fmla="*/ 309 h 405"/>
                  <a:gd name="T62" fmla="*/ 345 w 388"/>
                  <a:gd name="T63" fmla="*/ 329 h 405"/>
                  <a:gd name="T64" fmla="*/ 364 w 388"/>
                  <a:gd name="T65" fmla="*/ 322 h 405"/>
                  <a:gd name="T66" fmla="*/ 385 w 388"/>
                  <a:gd name="T67" fmla="*/ 285 h 405"/>
                  <a:gd name="T68" fmla="*/ 381 w 388"/>
                  <a:gd name="T69" fmla="*/ 266 h 405"/>
                  <a:gd name="T70" fmla="*/ 335 w 388"/>
                  <a:gd name="T71" fmla="*/ 228 h 405"/>
                  <a:gd name="T72" fmla="*/ 337 w 388"/>
                  <a:gd name="T73" fmla="*/ 202 h 405"/>
                  <a:gd name="T74" fmla="*/ 334 w 388"/>
                  <a:gd name="T75" fmla="*/ 174 h 405"/>
                  <a:gd name="T76" fmla="*/ 379 w 388"/>
                  <a:gd name="T77" fmla="*/ 137 h 405"/>
                  <a:gd name="T78" fmla="*/ 251 w 388"/>
                  <a:gd name="T79" fmla="*/ 202 h 405"/>
                  <a:gd name="T80" fmla="*/ 195 w 388"/>
                  <a:gd name="T81" fmla="*/ 259 h 405"/>
                  <a:gd name="T82" fmla="*/ 138 w 388"/>
                  <a:gd name="T83" fmla="*/ 202 h 405"/>
                  <a:gd name="T84" fmla="*/ 195 w 388"/>
                  <a:gd name="T85" fmla="*/ 145 h 405"/>
                  <a:gd name="T86" fmla="*/ 251 w 388"/>
                  <a:gd name="T87" fmla="*/ 202 h 4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388" h="405">
                    <a:moveTo>
                      <a:pt x="379" y="137"/>
                    </a:moveTo>
                    <a:cubicBezTo>
                      <a:pt x="385" y="133"/>
                      <a:pt x="386" y="124"/>
                      <a:pt x="383" y="118"/>
                    </a:cubicBezTo>
                    <a:cubicBezTo>
                      <a:pt x="361" y="81"/>
                      <a:pt x="361" y="81"/>
                      <a:pt x="361" y="81"/>
                    </a:cubicBezTo>
                    <a:cubicBezTo>
                      <a:pt x="357" y="74"/>
                      <a:pt x="350" y="72"/>
                      <a:pt x="343" y="74"/>
                    </a:cubicBezTo>
                    <a:cubicBezTo>
                      <a:pt x="287" y="94"/>
                      <a:pt x="287" y="94"/>
                      <a:pt x="287" y="94"/>
                    </a:cubicBezTo>
                    <a:cubicBezTo>
                      <a:pt x="274" y="83"/>
                      <a:pt x="258" y="74"/>
                      <a:pt x="241" y="68"/>
                    </a:cubicBezTo>
                    <a:cubicBezTo>
                      <a:pt x="232" y="12"/>
                      <a:pt x="232" y="12"/>
                      <a:pt x="232" y="12"/>
                    </a:cubicBezTo>
                    <a:cubicBezTo>
                      <a:pt x="231" y="5"/>
                      <a:pt x="224" y="0"/>
                      <a:pt x="217" y="0"/>
                    </a:cubicBezTo>
                    <a:cubicBezTo>
                      <a:pt x="174" y="0"/>
                      <a:pt x="174" y="0"/>
                      <a:pt x="174" y="0"/>
                    </a:cubicBezTo>
                    <a:cubicBezTo>
                      <a:pt x="166" y="0"/>
                      <a:pt x="160" y="5"/>
                      <a:pt x="159" y="12"/>
                    </a:cubicBezTo>
                    <a:cubicBezTo>
                      <a:pt x="149" y="68"/>
                      <a:pt x="149" y="68"/>
                      <a:pt x="149" y="68"/>
                    </a:cubicBezTo>
                    <a:cubicBezTo>
                      <a:pt x="132" y="74"/>
                      <a:pt x="116" y="83"/>
                      <a:pt x="102" y="95"/>
                    </a:cubicBezTo>
                    <a:cubicBezTo>
                      <a:pt x="46" y="74"/>
                      <a:pt x="46" y="74"/>
                      <a:pt x="46" y="74"/>
                    </a:cubicBezTo>
                    <a:cubicBezTo>
                      <a:pt x="39" y="72"/>
                      <a:pt x="31" y="74"/>
                      <a:pt x="27" y="81"/>
                    </a:cubicBezTo>
                    <a:cubicBezTo>
                      <a:pt x="6" y="118"/>
                      <a:pt x="6" y="118"/>
                      <a:pt x="6" y="118"/>
                    </a:cubicBezTo>
                    <a:cubicBezTo>
                      <a:pt x="2" y="124"/>
                      <a:pt x="3" y="133"/>
                      <a:pt x="9" y="137"/>
                    </a:cubicBezTo>
                    <a:cubicBezTo>
                      <a:pt x="55" y="175"/>
                      <a:pt x="55" y="175"/>
                      <a:pt x="55" y="175"/>
                    </a:cubicBezTo>
                    <a:cubicBezTo>
                      <a:pt x="54" y="184"/>
                      <a:pt x="53" y="193"/>
                      <a:pt x="53" y="202"/>
                    </a:cubicBezTo>
                    <a:cubicBezTo>
                      <a:pt x="53" y="211"/>
                      <a:pt x="53" y="219"/>
                      <a:pt x="55" y="227"/>
                    </a:cubicBezTo>
                    <a:cubicBezTo>
                      <a:pt x="7" y="266"/>
                      <a:pt x="7" y="266"/>
                      <a:pt x="7" y="266"/>
                    </a:cubicBezTo>
                    <a:cubicBezTo>
                      <a:pt x="2" y="270"/>
                      <a:pt x="0" y="278"/>
                      <a:pt x="4" y="285"/>
                    </a:cubicBezTo>
                    <a:cubicBezTo>
                      <a:pt x="25" y="322"/>
                      <a:pt x="25" y="322"/>
                      <a:pt x="25" y="322"/>
                    </a:cubicBezTo>
                    <a:cubicBezTo>
                      <a:pt x="28" y="329"/>
                      <a:pt x="36" y="332"/>
                      <a:pt x="43" y="329"/>
                    </a:cubicBezTo>
                    <a:cubicBezTo>
                      <a:pt x="100" y="308"/>
                      <a:pt x="100" y="308"/>
                      <a:pt x="100" y="308"/>
                    </a:cubicBezTo>
                    <a:cubicBezTo>
                      <a:pt x="114" y="321"/>
                      <a:pt x="131" y="330"/>
                      <a:pt x="149" y="337"/>
                    </a:cubicBezTo>
                    <a:cubicBezTo>
                      <a:pt x="158" y="392"/>
                      <a:pt x="158" y="392"/>
                      <a:pt x="158" y="392"/>
                    </a:cubicBezTo>
                    <a:cubicBezTo>
                      <a:pt x="159" y="399"/>
                      <a:pt x="165" y="405"/>
                      <a:pt x="173" y="405"/>
                    </a:cubicBezTo>
                    <a:cubicBezTo>
                      <a:pt x="216" y="405"/>
                      <a:pt x="216" y="405"/>
                      <a:pt x="216" y="405"/>
                    </a:cubicBezTo>
                    <a:cubicBezTo>
                      <a:pt x="223" y="405"/>
                      <a:pt x="229" y="399"/>
                      <a:pt x="231" y="392"/>
                    </a:cubicBezTo>
                    <a:cubicBezTo>
                      <a:pt x="240" y="337"/>
                      <a:pt x="240" y="337"/>
                      <a:pt x="240" y="337"/>
                    </a:cubicBezTo>
                    <a:cubicBezTo>
                      <a:pt x="258" y="331"/>
                      <a:pt x="275" y="321"/>
                      <a:pt x="289" y="309"/>
                    </a:cubicBezTo>
                    <a:cubicBezTo>
                      <a:pt x="345" y="329"/>
                      <a:pt x="345" y="329"/>
                      <a:pt x="345" y="329"/>
                    </a:cubicBezTo>
                    <a:cubicBezTo>
                      <a:pt x="352" y="332"/>
                      <a:pt x="360" y="329"/>
                      <a:pt x="364" y="322"/>
                    </a:cubicBezTo>
                    <a:cubicBezTo>
                      <a:pt x="385" y="285"/>
                      <a:pt x="385" y="285"/>
                      <a:pt x="385" y="285"/>
                    </a:cubicBezTo>
                    <a:cubicBezTo>
                      <a:pt x="388" y="278"/>
                      <a:pt x="387" y="270"/>
                      <a:pt x="381" y="266"/>
                    </a:cubicBezTo>
                    <a:cubicBezTo>
                      <a:pt x="335" y="228"/>
                      <a:pt x="335" y="228"/>
                      <a:pt x="335" y="228"/>
                    </a:cubicBezTo>
                    <a:cubicBezTo>
                      <a:pt x="336" y="220"/>
                      <a:pt x="337" y="211"/>
                      <a:pt x="337" y="202"/>
                    </a:cubicBezTo>
                    <a:cubicBezTo>
                      <a:pt x="337" y="193"/>
                      <a:pt x="336" y="183"/>
                      <a:pt x="334" y="174"/>
                    </a:cubicBezTo>
                    <a:lnTo>
                      <a:pt x="379" y="137"/>
                    </a:lnTo>
                    <a:close/>
                    <a:moveTo>
                      <a:pt x="251" y="202"/>
                    </a:moveTo>
                    <a:cubicBezTo>
                      <a:pt x="251" y="233"/>
                      <a:pt x="226" y="259"/>
                      <a:pt x="195" y="259"/>
                    </a:cubicBezTo>
                    <a:cubicBezTo>
                      <a:pt x="163" y="259"/>
                      <a:pt x="138" y="233"/>
                      <a:pt x="138" y="202"/>
                    </a:cubicBezTo>
                    <a:cubicBezTo>
                      <a:pt x="138" y="171"/>
                      <a:pt x="163" y="145"/>
                      <a:pt x="195" y="145"/>
                    </a:cubicBezTo>
                    <a:cubicBezTo>
                      <a:pt x="226" y="145"/>
                      <a:pt x="251" y="171"/>
                      <a:pt x="251" y="202"/>
                    </a:cubicBezTo>
                    <a:close/>
                  </a:path>
                </a:pathLst>
              </a:custGeom>
              <a:solidFill>
                <a:srgbClr val="5050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p>
                <a:pPr marL="0" marR="0" lvl="0" indent="0" defTabSz="932597" eaLnBrk="1" fontAlgn="auto" latinLnBrk="0" hangingPunct="1">
                  <a:lnSpc>
                    <a:spcPct val="100000"/>
                  </a:lnSpc>
                  <a:spcBef>
                    <a:spcPts val="0"/>
                  </a:spcBef>
                  <a:spcAft>
                    <a:spcPts val="0"/>
                  </a:spcAft>
                  <a:buClrTx/>
                  <a:buSzTx/>
                  <a:buFontTx/>
                  <a:buNone/>
                  <a:tabLst/>
                  <a:defRPr/>
                </a:pPr>
                <a:endParaRPr kumimoji="0" lang="en-US" sz="1836" b="0" i="0" u="none" strike="noStrike" kern="0" cap="none" spc="0" normalizeH="0" baseline="0" noProof="0">
                  <a:ln>
                    <a:noFill/>
                  </a:ln>
                  <a:solidFill>
                    <a:srgbClr val="FFFFFF"/>
                  </a:solidFill>
                  <a:effectLst/>
                  <a:uLnTx/>
                  <a:uFillTx/>
                </a:endParaRPr>
              </a:p>
            </p:txBody>
          </p:sp>
        </p:grpSp>
      </p:grpSp>
      <p:grpSp>
        <p:nvGrpSpPr>
          <p:cNvPr id="228" name="Group 227"/>
          <p:cNvGrpSpPr/>
          <p:nvPr/>
        </p:nvGrpSpPr>
        <p:grpSpPr>
          <a:xfrm>
            <a:off x="6096000" y="6123745"/>
            <a:ext cx="5829300" cy="497717"/>
            <a:chOff x="6096000" y="6123745"/>
            <a:chExt cx="5829300" cy="497717"/>
          </a:xfrm>
        </p:grpSpPr>
        <p:sp>
          <p:nvSpPr>
            <p:cNvPr id="229" name="Rectangle 228"/>
            <p:cNvSpPr/>
            <p:nvPr/>
          </p:nvSpPr>
          <p:spPr bwMode="auto">
            <a:xfrm>
              <a:off x="6096000" y="6123745"/>
              <a:ext cx="571759" cy="497717"/>
            </a:xfrm>
            <a:prstGeom prst="rect">
              <a:avLst/>
            </a:prstGeom>
            <a:solidFill>
              <a:srgbClr val="505050"/>
            </a:solidFill>
            <a:ln w="9525" cap="flat" cmpd="sng" algn="ctr">
              <a:noFill/>
              <a:prstDash val="solid"/>
              <a:headEnd type="none" w="med" len="med"/>
              <a:tailEnd type="none" w="med" len="med"/>
            </a:ln>
            <a:effectLst/>
          </p:spPr>
          <p:txBody>
            <a:bodyPr rot="0" spcFirstLastPara="0" vertOverflow="overflow" horzOverflow="overflow" vert="horz" wrap="square" lIns="186521" tIns="149217" rIns="186521" bIns="149217" numCol="1" spcCol="0" rtlCol="0" fromWordArt="0" anchor="ctr" anchorCtr="0" forceAA="0" compatLnSpc="1">
              <a:prstTxWarp prst="textNoShape">
                <a:avLst/>
              </a:prstTxWarp>
              <a:noAutofit/>
            </a:bodyPr>
            <a:lstStyle/>
            <a:p>
              <a:pPr marL="0" marR="0" lvl="0" indent="0" defTabSz="951028" eaLnBrk="1" fontAlgn="base" latinLnBrk="0" hangingPunct="1">
                <a:lnSpc>
                  <a:spcPct val="90000"/>
                </a:lnSpc>
                <a:spcBef>
                  <a:spcPct val="0"/>
                </a:spcBef>
                <a:spcAft>
                  <a:spcPct val="0"/>
                </a:spcAft>
                <a:buClrTx/>
                <a:buSzTx/>
                <a:buFontTx/>
                <a:buNone/>
                <a:tabLst/>
                <a:defRPr/>
              </a:pPr>
              <a:endParaRPr kumimoji="0" lang="en-US" sz="1632" b="0" i="0" u="none" strike="noStrike" kern="0" cap="none" spc="0" normalizeH="0" baseline="0" noProof="0" dirty="0">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endParaRPr>
            </a:p>
          </p:txBody>
        </p:sp>
        <p:sp>
          <p:nvSpPr>
            <p:cNvPr id="230" name="Rectangle 229"/>
            <p:cNvSpPr/>
            <p:nvPr/>
          </p:nvSpPr>
          <p:spPr bwMode="auto">
            <a:xfrm>
              <a:off x="6660488" y="6123745"/>
              <a:ext cx="5264812" cy="497717"/>
            </a:xfrm>
            <a:prstGeom prst="rect">
              <a:avLst/>
            </a:prstGeom>
            <a:solidFill>
              <a:srgbClr val="009E49"/>
            </a:solidFill>
            <a:ln w="9525" cap="flat" cmpd="sng" algn="ctr">
              <a:noFill/>
              <a:prstDash val="solid"/>
              <a:headEnd type="none" w="med" len="med"/>
              <a:tailEnd type="none" w="med" len="med"/>
            </a:ln>
            <a:effectLst/>
          </p:spPr>
          <p:txBody>
            <a:bodyPr rot="0" spcFirstLastPara="0" vertOverflow="overflow" horzOverflow="overflow" vert="horz" wrap="square" lIns="186521" tIns="149217" rIns="186521" bIns="149217" numCol="1" spcCol="0" rtlCol="0" fromWordArt="0" anchor="ctr" anchorCtr="0" forceAA="0" compatLnSpc="1">
              <a:prstTxWarp prst="textNoShape">
                <a:avLst/>
              </a:prstTxWarp>
              <a:noAutofit/>
            </a:bodyPr>
            <a:lstStyle/>
            <a:p>
              <a:pPr marL="0" marR="0" lvl="0" indent="0" defTabSz="951028" eaLnBrk="1" fontAlgn="base" latinLnBrk="0" hangingPunct="1">
                <a:lnSpc>
                  <a:spcPct val="90000"/>
                </a:lnSpc>
                <a:spcBef>
                  <a:spcPct val="0"/>
                </a:spcBef>
                <a:spcAft>
                  <a:spcPct val="0"/>
                </a:spcAft>
                <a:buClrTx/>
                <a:buSzTx/>
                <a:buFontTx/>
                <a:buNone/>
                <a:tabLst/>
                <a:defRPr/>
              </a:pPr>
              <a:r>
                <a:rPr kumimoji="0" lang="en-US" sz="1632" b="0" i="0" u="none" strike="noStrike" kern="0" cap="none" spc="0" normalizeH="0" baseline="0" noProof="0" dirty="0">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rPr>
                <a:t>Shared Platform</a:t>
              </a:r>
              <a:r>
                <a:rPr kumimoji="0" lang="en-US" sz="1632" b="0" i="0" u="none" strike="noStrike" kern="0" cap="none" spc="0" normalizeH="0" noProof="0" dirty="0">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rPr>
                <a:t> </a:t>
              </a:r>
              <a:r>
                <a:rPr kumimoji="0" lang="en-US" sz="1632" b="0" i="0" u="none" strike="noStrike" kern="0" cap="none" spc="0" normalizeH="0" baseline="0" noProof="0" dirty="0">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rPr>
                <a:t>(Hypervisor</a:t>
              </a:r>
              <a:r>
                <a:rPr kumimoji="0" lang="en-US" sz="1632" b="0" i="0" u="none" strike="noStrike" kern="0" cap="none" spc="0" normalizeH="0" noProof="0" dirty="0">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rPr>
                <a:t> Isolation)</a:t>
              </a:r>
              <a:endParaRPr kumimoji="0" lang="en-US" sz="1632" b="0" i="0" u="none" strike="noStrike" kern="0" cap="none" spc="0" normalizeH="0" baseline="0" noProof="0" dirty="0">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endParaRPr>
            </a:p>
          </p:txBody>
        </p:sp>
        <p:grpSp>
          <p:nvGrpSpPr>
            <p:cNvPr id="231" name="Group 230"/>
            <p:cNvGrpSpPr/>
            <p:nvPr/>
          </p:nvGrpSpPr>
          <p:grpSpPr>
            <a:xfrm>
              <a:off x="6272051" y="6247233"/>
              <a:ext cx="219657" cy="250741"/>
              <a:chOff x="3761309" y="5929314"/>
              <a:chExt cx="215370" cy="245847"/>
            </a:xfrm>
          </p:grpSpPr>
          <p:sp>
            <p:nvSpPr>
              <p:cNvPr id="232" name="Freeform 5"/>
              <p:cNvSpPr>
                <a:spLocks/>
              </p:cNvSpPr>
              <p:nvPr/>
            </p:nvSpPr>
            <p:spPr bwMode="auto">
              <a:xfrm>
                <a:off x="3761309" y="5989685"/>
                <a:ext cx="108126" cy="185476"/>
              </a:xfrm>
              <a:custGeom>
                <a:avLst/>
                <a:gdLst>
                  <a:gd name="T0" fmla="*/ 267 w 267"/>
                  <a:gd name="T1" fmla="*/ 153 h 458"/>
                  <a:gd name="T2" fmla="*/ 267 w 267"/>
                  <a:gd name="T3" fmla="*/ 458 h 458"/>
                  <a:gd name="T4" fmla="*/ 0 w 267"/>
                  <a:gd name="T5" fmla="*/ 305 h 458"/>
                  <a:gd name="T6" fmla="*/ 2 w 267"/>
                  <a:gd name="T7" fmla="*/ 0 h 458"/>
                  <a:gd name="T8" fmla="*/ 267 w 267"/>
                  <a:gd name="T9" fmla="*/ 153 h 458"/>
                </a:gdLst>
                <a:ahLst/>
                <a:cxnLst>
                  <a:cxn ang="0">
                    <a:pos x="T0" y="T1"/>
                  </a:cxn>
                  <a:cxn ang="0">
                    <a:pos x="T2" y="T3"/>
                  </a:cxn>
                  <a:cxn ang="0">
                    <a:pos x="T4" y="T5"/>
                  </a:cxn>
                  <a:cxn ang="0">
                    <a:pos x="T6" y="T7"/>
                  </a:cxn>
                  <a:cxn ang="0">
                    <a:pos x="T8" y="T9"/>
                  </a:cxn>
                </a:cxnLst>
                <a:rect l="0" t="0" r="r" b="b"/>
                <a:pathLst>
                  <a:path w="267" h="458">
                    <a:moveTo>
                      <a:pt x="267" y="153"/>
                    </a:moveTo>
                    <a:lnTo>
                      <a:pt x="267" y="458"/>
                    </a:lnTo>
                    <a:lnTo>
                      <a:pt x="0" y="305"/>
                    </a:lnTo>
                    <a:lnTo>
                      <a:pt x="2" y="0"/>
                    </a:lnTo>
                    <a:lnTo>
                      <a:pt x="267" y="153"/>
                    </a:lnTo>
                    <a:close/>
                  </a:path>
                </a:pathLst>
              </a:custGeom>
              <a:noFill/>
              <a:ln w="15875">
                <a:solidFill>
                  <a:srgbClr val="FFFFFF"/>
                </a:solidFill>
              </a:ln>
            </p:spPr>
            <p:txBody>
              <a:bodyPr vert="horz" wrap="square" lIns="93260" tIns="46630" rIns="93260" bIns="46630" numCol="1" anchor="t" anchorCtr="0" compatLnSpc="1">
                <a:prstTxWarp prst="textNoShape">
                  <a:avLst/>
                </a:prstTxWarp>
              </a:bodyPr>
              <a:lstStyle/>
              <a:p>
                <a:pPr defTabSz="932597">
                  <a:defRPr/>
                </a:pPr>
                <a:endParaRPr lang="en-US" sz="1428" kern="0">
                  <a:solidFill>
                    <a:srgbClr val="FFFFFF"/>
                  </a:solidFill>
                </a:endParaRPr>
              </a:p>
            </p:txBody>
          </p:sp>
          <p:sp>
            <p:nvSpPr>
              <p:cNvPr id="233" name="Freeform 6"/>
              <p:cNvSpPr>
                <a:spLocks/>
              </p:cNvSpPr>
              <p:nvPr/>
            </p:nvSpPr>
            <p:spPr bwMode="auto">
              <a:xfrm>
                <a:off x="3869363" y="5989685"/>
                <a:ext cx="107316" cy="185476"/>
              </a:xfrm>
              <a:custGeom>
                <a:avLst/>
                <a:gdLst>
                  <a:gd name="T0" fmla="*/ 0 w 265"/>
                  <a:gd name="T1" fmla="*/ 153 h 458"/>
                  <a:gd name="T2" fmla="*/ 0 w 265"/>
                  <a:gd name="T3" fmla="*/ 458 h 458"/>
                  <a:gd name="T4" fmla="*/ 265 w 265"/>
                  <a:gd name="T5" fmla="*/ 305 h 458"/>
                  <a:gd name="T6" fmla="*/ 265 w 265"/>
                  <a:gd name="T7" fmla="*/ 0 h 458"/>
                  <a:gd name="T8" fmla="*/ 0 w 265"/>
                  <a:gd name="T9" fmla="*/ 153 h 458"/>
                </a:gdLst>
                <a:ahLst/>
                <a:cxnLst>
                  <a:cxn ang="0">
                    <a:pos x="T0" y="T1"/>
                  </a:cxn>
                  <a:cxn ang="0">
                    <a:pos x="T2" y="T3"/>
                  </a:cxn>
                  <a:cxn ang="0">
                    <a:pos x="T4" y="T5"/>
                  </a:cxn>
                  <a:cxn ang="0">
                    <a:pos x="T6" y="T7"/>
                  </a:cxn>
                  <a:cxn ang="0">
                    <a:pos x="T8" y="T9"/>
                  </a:cxn>
                </a:cxnLst>
                <a:rect l="0" t="0" r="r" b="b"/>
                <a:pathLst>
                  <a:path w="265" h="458">
                    <a:moveTo>
                      <a:pt x="0" y="153"/>
                    </a:moveTo>
                    <a:lnTo>
                      <a:pt x="0" y="458"/>
                    </a:lnTo>
                    <a:lnTo>
                      <a:pt x="265" y="305"/>
                    </a:lnTo>
                    <a:lnTo>
                      <a:pt x="265" y="0"/>
                    </a:lnTo>
                    <a:lnTo>
                      <a:pt x="0" y="153"/>
                    </a:lnTo>
                    <a:close/>
                  </a:path>
                </a:pathLst>
              </a:custGeom>
              <a:noFill/>
              <a:ln w="15875">
                <a:solidFill>
                  <a:srgbClr val="FFFFFF"/>
                </a:solidFill>
              </a:ln>
            </p:spPr>
            <p:txBody>
              <a:bodyPr vert="horz" wrap="square" lIns="93260" tIns="46630" rIns="93260" bIns="46630" numCol="1" anchor="t" anchorCtr="0" compatLnSpc="1">
                <a:prstTxWarp prst="textNoShape">
                  <a:avLst/>
                </a:prstTxWarp>
              </a:bodyPr>
              <a:lstStyle/>
              <a:p>
                <a:pPr defTabSz="932597">
                  <a:defRPr/>
                </a:pPr>
                <a:endParaRPr lang="en-US" sz="1428" kern="0">
                  <a:solidFill>
                    <a:srgbClr val="FFFFFF"/>
                  </a:solidFill>
                </a:endParaRPr>
              </a:p>
            </p:txBody>
          </p:sp>
          <p:sp>
            <p:nvSpPr>
              <p:cNvPr id="234" name="Freeform 7"/>
              <p:cNvSpPr>
                <a:spLocks/>
              </p:cNvSpPr>
              <p:nvPr/>
            </p:nvSpPr>
            <p:spPr bwMode="auto">
              <a:xfrm>
                <a:off x="3762285" y="5929314"/>
                <a:ext cx="213823" cy="121489"/>
              </a:xfrm>
              <a:custGeom>
                <a:avLst/>
                <a:gdLst>
                  <a:gd name="T0" fmla="*/ 266 w 528"/>
                  <a:gd name="T1" fmla="*/ 300 h 300"/>
                  <a:gd name="T2" fmla="*/ 0 w 528"/>
                  <a:gd name="T3" fmla="*/ 148 h 300"/>
                  <a:gd name="T4" fmla="*/ 263 w 528"/>
                  <a:gd name="T5" fmla="*/ 0 h 300"/>
                  <a:gd name="T6" fmla="*/ 528 w 528"/>
                  <a:gd name="T7" fmla="*/ 148 h 300"/>
                  <a:gd name="T8" fmla="*/ 266 w 528"/>
                  <a:gd name="T9" fmla="*/ 300 h 300"/>
                </a:gdLst>
                <a:ahLst/>
                <a:cxnLst>
                  <a:cxn ang="0">
                    <a:pos x="T0" y="T1"/>
                  </a:cxn>
                  <a:cxn ang="0">
                    <a:pos x="T2" y="T3"/>
                  </a:cxn>
                  <a:cxn ang="0">
                    <a:pos x="T4" y="T5"/>
                  </a:cxn>
                  <a:cxn ang="0">
                    <a:pos x="T6" y="T7"/>
                  </a:cxn>
                  <a:cxn ang="0">
                    <a:pos x="T8" y="T9"/>
                  </a:cxn>
                </a:cxnLst>
                <a:rect l="0" t="0" r="r" b="b"/>
                <a:pathLst>
                  <a:path w="528" h="300">
                    <a:moveTo>
                      <a:pt x="266" y="300"/>
                    </a:moveTo>
                    <a:lnTo>
                      <a:pt x="0" y="148"/>
                    </a:lnTo>
                    <a:lnTo>
                      <a:pt x="263" y="0"/>
                    </a:lnTo>
                    <a:lnTo>
                      <a:pt x="528" y="148"/>
                    </a:lnTo>
                    <a:lnTo>
                      <a:pt x="266" y="300"/>
                    </a:lnTo>
                    <a:close/>
                  </a:path>
                </a:pathLst>
              </a:custGeom>
              <a:noFill/>
              <a:ln w="15875">
                <a:solidFill>
                  <a:srgbClr val="FFFFFF"/>
                </a:solidFill>
              </a:ln>
            </p:spPr>
            <p:txBody>
              <a:bodyPr vert="horz" wrap="square" lIns="93260" tIns="46630" rIns="93260" bIns="46630" numCol="1" anchor="t" anchorCtr="0" compatLnSpc="1">
                <a:prstTxWarp prst="textNoShape">
                  <a:avLst/>
                </a:prstTxWarp>
              </a:bodyPr>
              <a:lstStyle/>
              <a:p>
                <a:pPr defTabSz="932597">
                  <a:defRPr/>
                </a:pPr>
                <a:endParaRPr lang="en-US" sz="1428" kern="0">
                  <a:solidFill>
                    <a:srgbClr val="FFFFFF"/>
                  </a:solidFill>
                </a:endParaRPr>
              </a:p>
            </p:txBody>
          </p:sp>
        </p:grpSp>
      </p:grpSp>
    </p:spTree>
    <p:extLst>
      <p:ext uri="{BB962C8B-B14F-4D97-AF65-F5344CB8AC3E}">
        <p14:creationId xmlns:p14="http://schemas.microsoft.com/office/powerpoint/2010/main" val="1791649313"/>
      </p:ext>
    </p:extLst>
  </p:cSld>
  <p:clrMapOvr>
    <a:masterClrMapping/>
  </p:clrMapOvr>
  <p:transition>
    <p:fade/>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4641" y="2260868"/>
            <a:ext cx="5486399" cy="2472793"/>
          </a:xfrm>
        </p:spPr>
        <p:txBody>
          <a:bodyPr/>
          <a:lstStyle/>
          <a:p>
            <a:r>
              <a:rPr lang="en-US" dirty="0"/>
              <a:t>Windows Server 2016 security summary</a:t>
            </a:r>
          </a:p>
        </p:txBody>
      </p:sp>
      <p:pic>
        <p:nvPicPr>
          <p:cNvPr id="4" name="Picture Placeholder 3"/>
          <p:cNvPicPr>
            <a:picLocks noGrp="1" noChangeAspect="1"/>
          </p:cNvPicPr>
          <p:nvPr>
            <p:ph type="pic" sz="quarter" idx="10"/>
          </p:nvPr>
        </p:nvPicPr>
        <p:blipFill>
          <a:blip r:embed="rId3"/>
          <a:stretch>
            <a:fillRect/>
          </a:stretch>
        </p:blipFill>
        <p:spPr>
          <a:xfrm>
            <a:off x="6219825" y="952"/>
            <a:ext cx="6216650" cy="6990683"/>
          </a:xfrm>
        </p:spPr>
      </p:pic>
    </p:spTree>
    <p:extLst>
      <p:ext uri="{BB962C8B-B14F-4D97-AF65-F5344CB8AC3E}">
        <p14:creationId xmlns:p14="http://schemas.microsoft.com/office/powerpoint/2010/main" val="18139525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a:solidFill>
                  <a:schemeClr val="tx1"/>
                </a:solidFill>
              </a:rPr>
              <a:t>Windows Server 2016 security summary </a:t>
            </a:r>
          </a:p>
        </p:txBody>
      </p:sp>
      <p:graphicFrame>
        <p:nvGraphicFramePr>
          <p:cNvPr id="7" name="Table 6"/>
          <p:cNvGraphicFramePr>
            <a:graphicFrameLocks noGrp="1"/>
          </p:cNvGraphicFramePr>
          <p:nvPr>
            <p:extLst>
              <p:ext uri="{D42A27DB-BD31-4B8C-83A1-F6EECF244321}">
                <p14:modId xmlns:p14="http://schemas.microsoft.com/office/powerpoint/2010/main" val="985116842"/>
              </p:ext>
            </p:extLst>
          </p:nvPr>
        </p:nvGraphicFramePr>
        <p:xfrm>
          <a:off x="511378" y="1207466"/>
          <a:ext cx="5038203" cy="5200064"/>
        </p:xfrm>
        <a:graphic>
          <a:graphicData uri="http://schemas.openxmlformats.org/drawingml/2006/table">
            <a:tbl>
              <a:tblPr firstRow="1" bandRow="1">
                <a:tableStyleId>{5C22544A-7EE6-4342-B048-85BDC9FD1C3A}</a:tableStyleId>
              </a:tblPr>
              <a:tblGrid>
                <a:gridCol w="5038203">
                  <a:extLst>
                    <a:ext uri="{9D8B030D-6E8A-4147-A177-3AD203B41FA5}">
                      <a16:colId xmlns:a16="http://schemas.microsoft.com/office/drawing/2014/main" val="2442809670"/>
                    </a:ext>
                  </a:extLst>
                </a:gridCol>
              </a:tblGrid>
              <a:tr h="563471">
                <a:tc>
                  <a:txBody>
                    <a:bodyPr/>
                    <a:lstStyle/>
                    <a:p>
                      <a:pPr marL="0" marR="0" indent="0" algn="l" defTabSz="685647" rtl="0" eaLnBrk="1" fontAlgn="auto" latinLnBrk="0" hangingPunct="1">
                        <a:lnSpc>
                          <a:spcPct val="90000"/>
                        </a:lnSpc>
                        <a:spcBef>
                          <a:spcPts val="0"/>
                        </a:spcBef>
                        <a:spcAft>
                          <a:spcPts val="600"/>
                        </a:spcAft>
                        <a:buClrTx/>
                        <a:buSzTx/>
                        <a:buFont typeface="Wingdings" panose="05000000000000000000" pitchFamily="2" charset="2"/>
                        <a:buNone/>
                        <a:tabLst/>
                        <a:defRPr/>
                      </a:pPr>
                      <a:r>
                        <a:rPr lang="en-US" sz="2200" b="0" kern="1200" spc="0" baseline="0" dirty="0">
                          <a:solidFill>
                            <a:schemeClr val="bg1"/>
                          </a:solidFill>
                          <a:latin typeface="+mn-lt"/>
                          <a:ea typeface="+mn-ea"/>
                          <a:cs typeface="Segoe UI Semilight" panose="020B0402040204020203" pitchFamily="34" charset="0"/>
                        </a:rPr>
                        <a:t>Virtualization Fabric</a:t>
                      </a:r>
                    </a:p>
                  </a:txBody>
                  <a:tcPr marL="746083" marR="248694" marT="124347" marB="124347">
                    <a:lnB w="12700" cap="flat" cmpd="sng" algn="ctr">
                      <a:noFill/>
                      <a:prstDash val="solid"/>
                      <a:round/>
                      <a:headEnd type="none" w="med" len="med"/>
                      <a:tailEnd type="none" w="med" len="med"/>
                    </a:lnB>
                    <a:solidFill>
                      <a:srgbClr val="0078D7"/>
                    </a:solidFill>
                  </a:tcPr>
                </a:tc>
                <a:extLst>
                  <a:ext uri="{0D108BD9-81ED-4DB2-BD59-A6C34878D82A}">
                    <a16:rowId xmlns:a16="http://schemas.microsoft.com/office/drawing/2014/main" val="2304470594"/>
                  </a:ext>
                </a:extLst>
              </a:tr>
              <a:tr h="4636593">
                <a:tc>
                  <a:txBody>
                    <a:bodyPr/>
                    <a:lstStyle/>
                    <a:p>
                      <a:pPr marL="0" marR="0" indent="0" algn="l" defTabSz="685647" rtl="0" eaLnBrk="1" fontAlgn="auto" latinLnBrk="0" hangingPunct="1">
                        <a:lnSpc>
                          <a:spcPct val="90000"/>
                        </a:lnSpc>
                        <a:spcBef>
                          <a:spcPts val="1200"/>
                        </a:spcBef>
                        <a:spcAft>
                          <a:spcPts val="600"/>
                        </a:spcAft>
                        <a:buClrTx/>
                        <a:buSzTx/>
                        <a:buFont typeface="Wingdings" panose="05000000000000000000" pitchFamily="2" charset="2"/>
                        <a:buNone/>
                        <a:tabLst/>
                        <a:defRPr/>
                      </a:pPr>
                      <a:r>
                        <a:rPr lang="en-US" sz="2000" kern="1200" spc="0" baseline="0" dirty="0">
                          <a:solidFill>
                            <a:srgbClr val="0078D7"/>
                          </a:solidFill>
                          <a:latin typeface="+mj-lt"/>
                          <a:ea typeface="+mn-ea"/>
                          <a:cs typeface="+mn-cs"/>
                        </a:rPr>
                        <a:t>Protecting virtual machines</a:t>
                      </a:r>
                    </a:p>
                    <a:p>
                      <a:pPr marL="0" marR="0" indent="0" algn="l" defTabSz="685647" rtl="0" eaLnBrk="1" fontAlgn="auto" latinLnBrk="0" hangingPunct="1">
                        <a:lnSpc>
                          <a:spcPct val="90000"/>
                        </a:lnSpc>
                        <a:spcBef>
                          <a:spcPts val="0"/>
                        </a:spcBef>
                        <a:spcAft>
                          <a:spcPts val="600"/>
                        </a:spcAft>
                        <a:buClrTx/>
                        <a:buSzTx/>
                        <a:buFont typeface="Wingdings" panose="05000000000000000000" pitchFamily="2" charset="2"/>
                        <a:buNone/>
                        <a:tabLst/>
                        <a:defRPr/>
                      </a:pPr>
                      <a:r>
                        <a:rPr lang="en-US" sz="1800" kern="1200" spc="0" baseline="0" dirty="0">
                          <a:solidFill>
                            <a:srgbClr val="505050"/>
                          </a:solidFill>
                          <a:latin typeface="+mn-lt"/>
                          <a:ea typeface="+mn-ea"/>
                          <a:cs typeface="Segoe UI Semilight" panose="020B0402040204020203" pitchFamily="34" charset="0"/>
                        </a:rPr>
                        <a:t>Shielded VMs (Server 2012, 2016 guests)</a:t>
                      </a:r>
                    </a:p>
                    <a:p>
                      <a:pPr marL="0" marR="0" indent="0" algn="l" defTabSz="685647" rtl="0" eaLnBrk="1" fontAlgn="auto" latinLnBrk="0" hangingPunct="1">
                        <a:lnSpc>
                          <a:spcPct val="90000"/>
                        </a:lnSpc>
                        <a:spcBef>
                          <a:spcPts val="0"/>
                        </a:spcBef>
                        <a:spcAft>
                          <a:spcPts val="600"/>
                        </a:spcAft>
                        <a:buClrTx/>
                        <a:buSzTx/>
                        <a:buFont typeface="Wingdings" panose="05000000000000000000" pitchFamily="2" charset="2"/>
                        <a:buNone/>
                        <a:tabLst/>
                        <a:defRPr/>
                      </a:pPr>
                      <a:r>
                        <a:rPr lang="en-US" sz="1800" kern="1200" spc="0" baseline="0" dirty="0">
                          <a:solidFill>
                            <a:srgbClr val="505050"/>
                          </a:solidFill>
                          <a:latin typeface="+mn-lt"/>
                          <a:ea typeface="+mn-ea"/>
                          <a:cs typeface="Segoe UI Semilight" panose="020B0402040204020203" pitchFamily="34" charset="0"/>
                        </a:rPr>
                        <a:t>Virtual TPM for Generation 2 VMs</a:t>
                      </a:r>
                    </a:p>
                    <a:p>
                      <a:pPr marL="0" lvl="0" indent="0" algn="l" defTabSz="685647" rtl="0" eaLnBrk="1" latinLnBrk="0" hangingPunct="1">
                        <a:lnSpc>
                          <a:spcPct val="90000"/>
                        </a:lnSpc>
                        <a:spcBef>
                          <a:spcPts val="0"/>
                        </a:spcBef>
                        <a:spcAft>
                          <a:spcPts val="600"/>
                        </a:spcAft>
                        <a:buFont typeface="Wingdings" panose="05000000000000000000" pitchFamily="2" charset="2"/>
                        <a:buNone/>
                      </a:pPr>
                      <a:r>
                        <a:rPr lang="en-US" sz="1800" kern="1200" spc="0" baseline="0" dirty="0">
                          <a:solidFill>
                            <a:srgbClr val="505050"/>
                          </a:solidFill>
                          <a:latin typeface="+mn-lt"/>
                          <a:ea typeface="+mn-ea"/>
                          <a:cs typeface="Segoe UI Semilight" panose="020B0402040204020203" pitchFamily="34" charset="0"/>
                        </a:rPr>
                        <a:t>Guarded fabric attesting to host health</a:t>
                      </a:r>
                    </a:p>
                    <a:p>
                      <a:pPr marL="0" indent="0" algn="l" defTabSz="685647" rtl="0" eaLnBrk="1" latinLnBrk="0" hangingPunct="1">
                        <a:lnSpc>
                          <a:spcPct val="90000"/>
                        </a:lnSpc>
                        <a:spcBef>
                          <a:spcPts val="0"/>
                        </a:spcBef>
                        <a:spcAft>
                          <a:spcPts val="600"/>
                        </a:spcAft>
                        <a:buFont typeface="Wingdings" panose="05000000000000000000" pitchFamily="2" charset="2"/>
                        <a:buNone/>
                      </a:pPr>
                      <a:r>
                        <a:rPr lang="en-US" sz="1800" kern="1200" spc="0" baseline="0" dirty="0">
                          <a:solidFill>
                            <a:srgbClr val="505050"/>
                          </a:solidFill>
                          <a:latin typeface="+mn-lt"/>
                          <a:ea typeface="+mn-ea"/>
                          <a:cs typeface="Segoe UI Semilight" panose="020B0402040204020203" pitchFamily="34" charset="0"/>
                        </a:rPr>
                        <a:t>Secure boot for Windows and Linux</a:t>
                      </a:r>
                    </a:p>
                    <a:p>
                      <a:pPr marL="0" marR="0" indent="0" algn="l" defTabSz="685647" rtl="0" eaLnBrk="1" fontAlgn="auto" latinLnBrk="0" hangingPunct="1">
                        <a:lnSpc>
                          <a:spcPct val="90000"/>
                        </a:lnSpc>
                        <a:spcBef>
                          <a:spcPts val="600"/>
                        </a:spcBef>
                        <a:spcAft>
                          <a:spcPts val="600"/>
                        </a:spcAft>
                        <a:buClrTx/>
                        <a:buSzTx/>
                        <a:buFont typeface="Wingdings" panose="05000000000000000000" pitchFamily="2" charset="2"/>
                        <a:buNone/>
                        <a:tabLst/>
                        <a:defRPr/>
                      </a:pPr>
                      <a:r>
                        <a:rPr lang="en-US" sz="2000" kern="1200" spc="0" baseline="0" dirty="0">
                          <a:solidFill>
                            <a:srgbClr val="0078D7"/>
                          </a:solidFill>
                          <a:latin typeface="+mj-lt"/>
                          <a:ea typeface="+mn-ea"/>
                          <a:cs typeface="+mn-cs"/>
                        </a:rPr>
                        <a:t>Hyper-V platform</a:t>
                      </a:r>
                    </a:p>
                    <a:p>
                      <a:pPr marL="0" indent="0" algn="l" defTabSz="685647" rtl="0" eaLnBrk="1" latinLnBrk="0" hangingPunct="1">
                        <a:lnSpc>
                          <a:spcPct val="90000"/>
                        </a:lnSpc>
                        <a:spcBef>
                          <a:spcPts val="0"/>
                        </a:spcBef>
                        <a:spcAft>
                          <a:spcPts val="600"/>
                        </a:spcAft>
                        <a:buFont typeface="Wingdings" panose="05000000000000000000" pitchFamily="2" charset="2"/>
                        <a:buNone/>
                      </a:pPr>
                      <a:r>
                        <a:rPr lang="en-US" sz="1800" kern="1200" spc="0" baseline="0" dirty="0">
                          <a:solidFill>
                            <a:srgbClr val="505050"/>
                          </a:solidFill>
                          <a:latin typeface="+mn-lt"/>
                          <a:ea typeface="+mn-ea"/>
                          <a:cs typeface="Segoe UI Semilight" panose="020B0402040204020203" pitchFamily="34" charset="0"/>
                        </a:rPr>
                        <a:t>Nano based Hyper-V host</a:t>
                      </a:r>
                    </a:p>
                    <a:p>
                      <a:pPr marL="0" marR="0" indent="0" algn="l" defTabSz="685647" rtl="0" eaLnBrk="1" fontAlgn="auto" latinLnBrk="0" hangingPunct="1">
                        <a:lnSpc>
                          <a:spcPct val="90000"/>
                        </a:lnSpc>
                        <a:spcBef>
                          <a:spcPts val="0"/>
                        </a:spcBef>
                        <a:spcAft>
                          <a:spcPts val="600"/>
                        </a:spcAft>
                        <a:buClrTx/>
                        <a:buSzTx/>
                        <a:buFont typeface="Wingdings" panose="05000000000000000000" pitchFamily="2" charset="2"/>
                        <a:buNone/>
                        <a:tabLst/>
                        <a:defRPr/>
                      </a:pPr>
                      <a:r>
                        <a:rPr lang="en-US" sz="1800" kern="1200" spc="0" baseline="0" dirty="0">
                          <a:solidFill>
                            <a:srgbClr val="505050"/>
                          </a:solidFill>
                          <a:latin typeface="+mn-lt"/>
                          <a:ea typeface="+mn-ea"/>
                          <a:cs typeface="Segoe UI Semilight" panose="020B0402040204020203" pitchFamily="34" charset="0"/>
                        </a:rPr>
                        <a:t>Virtualization-based security</a:t>
                      </a:r>
                    </a:p>
                    <a:p>
                      <a:pPr marL="0" marR="0" indent="0" algn="l" defTabSz="685647" rtl="0" eaLnBrk="1" fontAlgn="auto" latinLnBrk="0" hangingPunct="1">
                        <a:lnSpc>
                          <a:spcPct val="90000"/>
                        </a:lnSpc>
                        <a:spcBef>
                          <a:spcPts val="0"/>
                        </a:spcBef>
                        <a:spcAft>
                          <a:spcPts val="600"/>
                        </a:spcAft>
                        <a:buClrTx/>
                        <a:buSzTx/>
                        <a:buFont typeface="Wingdings" panose="05000000000000000000" pitchFamily="2" charset="2"/>
                        <a:buNone/>
                        <a:tabLst/>
                        <a:defRPr/>
                      </a:pPr>
                      <a:r>
                        <a:rPr lang="en-US" sz="1800" kern="1200" spc="0" baseline="0" dirty="0">
                          <a:solidFill>
                            <a:srgbClr val="505050"/>
                          </a:solidFill>
                          <a:latin typeface="+mn-lt"/>
                          <a:ea typeface="+mn-ea"/>
                          <a:cs typeface="Segoe UI Semilight" panose="020B0402040204020203" pitchFamily="34" charset="0"/>
                        </a:rPr>
                        <a:t>Distributed networking firewall</a:t>
                      </a:r>
                    </a:p>
                    <a:p>
                      <a:pPr marL="0" marR="0" indent="0" algn="l" defTabSz="685647" rtl="0" eaLnBrk="1" fontAlgn="auto" latinLnBrk="0" hangingPunct="1">
                        <a:lnSpc>
                          <a:spcPct val="90000"/>
                        </a:lnSpc>
                        <a:spcBef>
                          <a:spcPts val="600"/>
                        </a:spcBef>
                        <a:spcAft>
                          <a:spcPts val="600"/>
                        </a:spcAft>
                        <a:buClrTx/>
                        <a:buSzTx/>
                        <a:buFont typeface="Wingdings" panose="05000000000000000000" pitchFamily="2" charset="2"/>
                        <a:buNone/>
                        <a:tabLst/>
                        <a:defRPr/>
                      </a:pPr>
                      <a:r>
                        <a:rPr lang="en-US" sz="2000" kern="1200" spc="0" baseline="0" dirty="0">
                          <a:solidFill>
                            <a:srgbClr val="0078D7"/>
                          </a:solidFill>
                          <a:latin typeface="+mj-lt"/>
                          <a:ea typeface="+mn-ea"/>
                          <a:cs typeface="+mn-cs"/>
                        </a:rPr>
                        <a:t>Secure containers</a:t>
                      </a:r>
                    </a:p>
                    <a:p>
                      <a:pPr marL="0" indent="0" algn="l" defTabSz="685647" rtl="0" eaLnBrk="1" latinLnBrk="0" hangingPunct="1">
                        <a:lnSpc>
                          <a:spcPct val="90000"/>
                        </a:lnSpc>
                        <a:spcBef>
                          <a:spcPts val="0"/>
                        </a:spcBef>
                        <a:spcAft>
                          <a:spcPts val="600"/>
                        </a:spcAft>
                        <a:buFont typeface="Wingdings" panose="05000000000000000000" pitchFamily="2" charset="2"/>
                        <a:buNone/>
                      </a:pPr>
                      <a:r>
                        <a:rPr lang="en-US" sz="1800" kern="1200" spc="0" baseline="0" dirty="0">
                          <a:solidFill>
                            <a:srgbClr val="505050"/>
                          </a:solidFill>
                          <a:latin typeface="+mn-lt"/>
                          <a:ea typeface="+mn-ea"/>
                          <a:cs typeface="Segoe UI Semilight" panose="020B0402040204020203" pitchFamily="34" charset="0"/>
                        </a:rPr>
                        <a:t>Hyper-V containers</a:t>
                      </a:r>
                    </a:p>
                    <a:p>
                      <a:pPr marL="0" indent="0" algn="l" defTabSz="685647" rtl="0" eaLnBrk="1" latinLnBrk="0" hangingPunct="1">
                        <a:lnSpc>
                          <a:spcPct val="90000"/>
                        </a:lnSpc>
                        <a:spcBef>
                          <a:spcPts val="0"/>
                        </a:spcBef>
                        <a:spcAft>
                          <a:spcPts val="600"/>
                        </a:spcAft>
                        <a:buFont typeface="Wingdings" panose="05000000000000000000" pitchFamily="2" charset="2"/>
                        <a:buNone/>
                      </a:pPr>
                      <a:r>
                        <a:rPr lang="en-US" sz="1800" kern="1200" spc="0" baseline="0" dirty="0">
                          <a:solidFill>
                            <a:srgbClr val="505050"/>
                          </a:solidFill>
                          <a:latin typeface="+mn-lt"/>
                          <a:ea typeface="+mn-ea"/>
                          <a:cs typeface="Segoe UI Semilight" panose="020B0402040204020203" pitchFamily="34" charset="0"/>
                        </a:rPr>
                        <a:t>Containers hosted in a Shielded VM</a:t>
                      </a:r>
                    </a:p>
                  </a:txBody>
                  <a:tcPr marL="248694" marR="248694" marT="124347" marB="124347">
                    <a:lnT w="12700" cap="flat" cmpd="sng" algn="ctr">
                      <a:noFill/>
                      <a:prstDash val="solid"/>
                      <a:round/>
                      <a:headEnd type="none" w="med" len="med"/>
                      <a:tailEnd type="none" w="med" len="med"/>
                    </a:lnT>
                    <a:noFill/>
                  </a:tcPr>
                </a:tc>
                <a:extLst>
                  <a:ext uri="{0D108BD9-81ED-4DB2-BD59-A6C34878D82A}">
                    <a16:rowId xmlns:a16="http://schemas.microsoft.com/office/drawing/2014/main" val="3781821319"/>
                  </a:ext>
                </a:extLst>
              </a:tr>
            </a:tbl>
          </a:graphicData>
        </a:graphic>
      </p:graphicFrame>
      <p:graphicFrame>
        <p:nvGraphicFramePr>
          <p:cNvPr id="9" name="Table 8"/>
          <p:cNvGraphicFramePr>
            <a:graphicFrameLocks noGrp="1"/>
          </p:cNvGraphicFramePr>
          <p:nvPr>
            <p:extLst>
              <p:ext uri="{D42A27DB-BD31-4B8C-83A1-F6EECF244321}">
                <p14:modId xmlns:p14="http://schemas.microsoft.com/office/powerpoint/2010/main" val="2877820409"/>
              </p:ext>
            </p:extLst>
          </p:nvPr>
        </p:nvGraphicFramePr>
        <p:xfrm>
          <a:off x="6218237" y="1230289"/>
          <a:ext cx="5561417" cy="5201451"/>
        </p:xfrm>
        <a:graphic>
          <a:graphicData uri="http://schemas.openxmlformats.org/drawingml/2006/table">
            <a:tbl>
              <a:tblPr firstRow="1" bandRow="1">
                <a:tableStyleId>{5C22544A-7EE6-4342-B048-85BDC9FD1C3A}</a:tableStyleId>
              </a:tblPr>
              <a:tblGrid>
                <a:gridCol w="5561417">
                  <a:extLst>
                    <a:ext uri="{9D8B030D-6E8A-4147-A177-3AD203B41FA5}">
                      <a16:colId xmlns:a16="http://schemas.microsoft.com/office/drawing/2014/main" val="2442809670"/>
                    </a:ext>
                  </a:extLst>
                </a:gridCol>
              </a:tblGrid>
              <a:tr h="526236">
                <a:tc>
                  <a:txBody>
                    <a:bodyPr/>
                    <a:lstStyle/>
                    <a:p>
                      <a:pPr marL="0" marR="0" indent="0" algn="l" defTabSz="685647" rtl="0" eaLnBrk="1" fontAlgn="auto" latinLnBrk="0" hangingPunct="1">
                        <a:lnSpc>
                          <a:spcPct val="90000"/>
                        </a:lnSpc>
                        <a:spcBef>
                          <a:spcPts val="0"/>
                        </a:spcBef>
                        <a:spcAft>
                          <a:spcPts val="600"/>
                        </a:spcAft>
                        <a:buClrTx/>
                        <a:buSzTx/>
                        <a:buFont typeface="Wingdings" panose="05000000000000000000" pitchFamily="2" charset="2"/>
                        <a:buNone/>
                        <a:tabLst/>
                        <a:defRPr/>
                      </a:pPr>
                      <a:r>
                        <a:rPr lang="en-US" sz="2200" b="0" kern="1200" spc="0" baseline="0" dirty="0">
                          <a:solidFill>
                            <a:schemeClr val="bg1"/>
                          </a:solidFill>
                          <a:latin typeface="+mn-lt"/>
                          <a:ea typeface="+mn-ea"/>
                          <a:cs typeface="Segoe UI Semilight" panose="020B0402040204020203" pitchFamily="34" charset="0"/>
                        </a:rPr>
                        <a:t>Infrastructure and applications</a:t>
                      </a:r>
                    </a:p>
                  </a:txBody>
                  <a:tcPr marL="746083" marR="248694" marT="124347" marB="124347">
                    <a:lnB w="12700" cap="flat" cmpd="sng" algn="ctr">
                      <a:noFill/>
                      <a:prstDash val="solid"/>
                      <a:round/>
                      <a:headEnd type="none" w="med" len="med"/>
                      <a:tailEnd type="none" w="med" len="med"/>
                    </a:lnB>
                    <a:solidFill>
                      <a:srgbClr val="0078D7"/>
                    </a:solidFill>
                  </a:tcPr>
                </a:tc>
                <a:extLst>
                  <a:ext uri="{0D108BD9-81ED-4DB2-BD59-A6C34878D82A}">
                    <a16:rowId xmlns:a16="http://schemas.microsoft.com/office/drawing/2014/main" val="2304470594"/>
                  </a:ext>
                </a:extLst>
              </a:tr>
              <a:tr h="4651005">
                <a:tc>
                  <a:txBody>
                    <a:bodyPr/>
                    <a:lstStyle/>
                    <a:p>
                      <a:pPr marL="0" marR="0" indent="0" algn="l" defTabSz="685647" rtl="0" eaLnBrk="1" fontAlgn="auto" latinLnBrk="0" hangingPunct="1">
                        <a:lnSpc>
                          <a:spcPct val="90000"/>
                        </a:lnSpc>
                        <a:spcBef>
                          <a:spcPts val="600"/>
                        </a:spcBef>
                        <a:spcAft>
                          <a:spcPts val="600"/>
                        </a:spcAft>
                        <a:buClrTx/>
                        <a:buSzTx/>
                        <a:buFont typeface="Wingdings" panose="05000000000000000000" pitchFamily="2" charset="2"/>
                        <a:buNone/>
                        <a:tabLst/>
                        <a:defRPr/>
                      </a:pPr>
                      <a:r>
                        <a:rPr lang="en-US" sz="2000" kern="1200" spc="0" baseline="0" dirty="0">
                          <a:solidFill>
                            <a:srgbClr val="0078D7"/>
                          </a:solidFill>
                          <a:latin typeface="+mj-lt"/>
                          <a:ea typeface="+mn-ea"/>
                          <a:cs typeface="+mn-cs"/>
                        </a:rPr>
                        <a:t>Privileged identity</a:t>
                      </a:r>
                    </a:p>
                    <a:p>
                      <a:pPr marL="0" marR="0" indent="0" algn="l" defTabSz="685647" rtl="0" eaLnBrk="1" fontAlgn="auto" latinLnBrk="0" hangingPunct="1">
                        <a:lnSpc>
                          <a:spcPct val="90000"/>
                        </a:lnSpc>
                        <a:spcBef>
                          <a:spcPts val="0"/>
                        </a:spcBef>
                        <a:spcAft>
                          <a:spcPts val="600"/>
                        </a:spcAft>
                        <a:buClrTx/>
                        <a:buSzTx/>
                        <a:buFont typeface="Wingdings" panose="05000000000000000000" pitchFamily="2" charset="2"/>
                        <a:buNone/>
                        <a:tabLst/>
                        <a:defRPr/>
                      </a:pPr>
                      <a:r>
                        <a:rPr lang="en-US" sz="1800" kern="1200" spc="0" baseline="0" dirty="0">
                          <a:solidFill>
                            <a:srgbClr val="505050"/>
                          </a:solidFill>
                          <a:latin typeface="+mn-lt"/>
                          <a:ea typeface="+mn-ea"/>
                          <a:cs typeface="Segoe UI Semilight" panose="020B0402040204020203" pitchFamily="34" charset="0"/>
                        </a:rPr>
                        <a:t>Credential Guard</a:t>
                      </a:r>
                    </a:p>
                    <a:p>
                      <a:pPr marL="0" marR="0" indent="0" algn="l" defTabSz="685647" rtl="0" eaLnBrk="1" fontAlgn="auto" latinLnBrk="0" hangingPunct="1">
                        <a:lnSpc>
                          <a:spcPct val="90000"/>
                        </a:lnSpc>
                        <a:spcBef>
                          <a:spcPts val="0"/>
                        </a:spcBef>
                        <a:spcAft>
                          <a:spcPts val="600"/>
                        </a:spcAft>
                        <a:buClrTx/>
                        <a:buSzTx/>
                        <a:buFont typeface="Wingdings" panose="05000000000000000000" pitchFamily="2" charset="2"/>
                        <a:buNone/>
                        <a:tabLst/>
                        <a:defRPr/>
                      </a:pPr>
                      <a:r>
                        <a:rPr lang="en-US" sz="1800" kern="1200" spc="0" baseline="0" dirty="0">
                          <a:solidFill>
                            <a:srgbClr val="505050"/>
                          </a:solidFill>
                          <a:latin typeface="+mn-lt"/>
                          <a:ea typeface="+mn-ea"/>
                          <a:cs typeface="Segoe UI Semilight" panose="020B0402040204020203" pitchFamily="34" charset="0"/>
                        </a:rPr>
                        <a:t>Remote Credential Guard</a:t>
                      </a:r>
                    </a:p>
                    <a:p>
                      <a:pPr marL="0" marR="0" indent="0" algn="l" defTabSz="685647" rtl="0" eaLnBrk="1" fontAlgn="auto" latinLnBrk="0" hangingPunct="1">
                        <a:lnSpc>
                          <a:spcPct val="90000"/>
                        </a:lnSpc>
                        <a:spcBef>
                          <a:spcPts val="0"/>
                        </a:spcBef>
                        <a:spcAft>
                          <a:spcPts val="600"/>
                        </a:spcAft>
                        <a:buClrTx/>
                        <a:buSzTx/>
                        <a:buFont typeface="Wingdings" panose="05000000000000000000" pitchFamily="2" charset="2"/>
                        <a:buNone/>
                        <a:tabLst/>
                        <a:defRPr/>
                      </a:pPr>
                      <a:r>
                        <a:rPr lang="en-US" sz="1800" kern="1200" spc="0" baseline="0" dirty="0">
                          <a:solidFill>
                            <a:srgbClr val="505050"/>
                          </a:solidFill>
                          <a:latin typeface="+mn-lt"/>
                          <a:ea typeface="+mn-ea"/>
                          <a:cs typeface="Segoe UI Semilight" panose="020B0402040204020203" pitchFamily="34" charset="0"/>
                        </a:rPr>
                        <a:t>Just In Time administration</a:t>
                      </a:r>
                    </a:p>
                    <a:p>
                      <a:pPr marL="0" marR="0" indent="0" algn="l" defTabSz="685647" rtl="0" eaLnBrk="1" fontAlgn="auto" latinLnBrk="0" hangingPunct="1">
                        <a:lnSpc>
                          <a:spcPct val="90000"/>
                        </a:lnSpc>
                        <a:spcBef>
                          <a:spcPts val="0"/>
                        </a:spcBef>
                        <a:spcAft>
                          <a:spcPts val="600"/>
                        </a:spcAft>
                        <a:buClrTx/>
                        <a:buSzTx/>
                        <a:buFont typeface="Wingdings" panose="05000000000000000000" pitchFamily="2" charset="2"/>
                        <a:buNone/>
                        <a:tabLst/>
                        <a:defRPr/>
                      </a:pPr>
                      <a:r>
                        <a:rPr lang="en-US" sz="1800" kern="1200" spc="0" baseline="0" dirty="0">
                          <a:solidFill>
                            <a:srgbClr val="505050"/>
                          </a:solidFill>
                          <a:latin typeface="+mn-lt"/>
                          <a:ea typeface="+mn-ea"/>
                          <a:cs typeface="Segoe UI Semilight" panose="020B0402040204020203" pitchFamily="34" charset="0"/>
                        </a:rPr>
                        <a:t>Just Enough administration</a:t>
                      </a:r>
                    </a:p>
                    <a:p>
                      <a:pPr marL="0" marR="0" indent="0" algn="l" defTabSz="685647" rtl="0" eaLnBrk="1" fontAlgn="auto" latinLnBrk="0" hangingPunct="1">
                        <a:lnSpc>
                          <a:spcPct val="90000"/>
                        </a:lnSpc>
                        <a:spcBef>
                          <a:spcPts val="600"/>
                        </a:spcBef>
                        <a:spcAft>
                          <a:spcPts val="600"/>
                        </a:spcAft>
                        <a:buClrTx/>
                        <a:buSzTx/>
                        <a:buFont typeface="Wingdings" panose="05000000000000000000" pitchFamily="2" charset="2"/>
                        <a:buNone/>
                        <a:tabLst/>
                        <a:defRPr/>
                      </a:pPr>
                      <a:r>
                        <a:rPr lang="en-US" sz="2000" kern="1200" spc="0" baseline="0" dirty="0">
                          <a:solidFill>
                            <a:srgbClr val="0078D7"/>
                          </a:solidFill>
                          <a:latin typeface="+mj-lt"/>
                          <a:ea typeface="+mn-ea"/>
                          <a:cs typeface="+mn-cs"/>
                        </a:rPr>
                        <a:t>Threat resistance</a:t>
                      </a:r>
                    </a:p>
                    <a:p>
                      <a:pPr marL="0" indent="0" defTabSz="685647">
                        <a:lnSpc>
                          <a:spcPct val="90000"/>
                        </a:lnSpc>
                        <a:spcAft>
                          <a:spcPts val="600"/>
                        </a:spcAft>
                        <a:buFont typeface="Wingdings" panose="05000000000000000000" pitchFamily="2" charset="2"/>
                        <a:buNone/>
                      </a:pPr>
                      <a:r>
                        <a:rPr lang="en-US" sz="1800" kern="1200" spc="0" baseline="0" dirty="0">
                          <a:solidFill>
                            <a:srgbClr val="505050"/>
                          </a:solidFill>
                          <a:latin typeface="+mn-lt"/>
                          <a:ea typeface="+mn-ea"/>
                          <a:cs typeface="Segoe UI Semilight" panose="020B0402040204020203" pitchFamily="34" charset="0"/>
                        </a:rPr>
                        <a:t>Control Flow Guard</a:t>
                      </a:r>
                    </a:p>
                    <a:p>
                      <a:pPr marL="0" indent="0" defTabSz="685647">
                        <a:lnSpc>
                          <a:spcPct val="90000"/>
                        </a:lnSpc>
                        <a:spcAft>
                          <a:spcPts val="600"/>
                        </a:spcAft>
                        <a:buFont typeface="Wingdings" panose="05000000000000000000" pitchFamily="2" charset="2"/>
                        <a:buNone/>
                      </a:pPr>
                      <a:r>
                        <a:rPr lang="en-US" sz="1800" kern="1200" spc="0" baseline="0" dirty="0">
                          <a:solidFill>
                            <a:srgbClr val="505050"/>
                          </a:solidFill>
                          <a:latin typeface="+mn-lt"/>
                          <a:ea typeface="+mn-ea"/>
                          <a:cs typeface="Segoe UI Semilight" panose="020B0402040204020203" pitchFamily="34" charset="0"/>
                        </a:rPr>
                        <a:t>Device Guard</a:t>
                      </a:r>
                    </a:p>
                    <a:p>
                      <a:pPr marL="0" marR="0" indent="0" algn="l" defTabSz="685647" rtl="0" eaLnBrk="1" fontAlgn="auto" latinLnBrk="0" hangingPunct="1">
                        <a:lnSpc>
                          <a:spcPct val="90000"/>
                        </a:lnSpc>
                        <a:spcBef>
                          <a:spcPts val="0"/>
                        </a:spcBef>
                        <a:spcAft>
                          <a:spcPts val="600"/>
                        </a:spcAft>
                        <a:buClrTx/>
                        <a:buSzTx/>
                        <a:buFont typeface="Wingdings" panose="05000000000000000000" pitchFamily="2" charset="2"/>
                        <a:buNone/>
                        <a:tabLst/>
                        <a:defRPr/>
                      </a:pPr>
                      <a:r>
                        <a:rPr lang="en-US" sz="1800" kern="1200" spc="0" baseline="0" dirty="0">
                          <a:solidFill>
                            <a:srgbClr val="505050"/>
                          </a:solidFill>
                          <a:latin typeface="+mn-lt"/>
                          <a:ea typeface="+mn-ea"/>
                          <a:cs typeface="Segoe UI Semilight" panose="020B0402040204020203" pitchFamily="34" charset="0"/>
                        </a:rPr>
                        <a:t>Built in anti-malware</a:t>
                      </a:r>
                    </a:p>
                    <a:p>
                      <a:pPr marL="0" marR="0" indent="0" algn="l" defTabSz="685647" rtl="0" eaLnBrk="1" fontAlgn="auto" latinLnBrk="0" hangingPunct="1">
                        <a:lnSpc>
                          <a:spcPct val="90000"/>
                        </a:lnSpc>
                        <a:spcBef>
                          <a:spcPts val="600"/>
                        </a:spcBef>
                        <a:spcAft>
                          <a:spcPts val="600"/>
                        </a:spcAft>
                        <a:buClrTx/>
                        <a:buSzTx/>
                        <a:buFont typeface="Wingdings" panose="05000000000000000000" pitchFamily="2" charset="2"/>
                        <a:buNone/>
                        <a:tabLst/>
                        <a:defRPr/>
                      </a:pPr>
                      <a:r>
                        <a:rPr lang="en-US" sz="2000" kern="1200" spc="0" baseline="0" dirty="0">
                          <a:solidFill>
                            <a:srgbClr val="0078D7"/>
                          </a:solidFill>
                          <a:latin typeface="+mj-lt"/>
                          <a:ea typeface="+mn-ea"/>
                          <a:cs typeface="+mn-cs"/>
                        </a:rPr>
                        <a:t>Threat detection</a:t>
                      </a:r>
                    </a:p>
                    <a:p>
                      <a:pPr marL="0" indent="0" defTabSz="685647">
                        <a:lnSpc>
                          <a:spcPct val="90000"/>
                        </a:lnSpc>
                        <a:spcAft>
                          <a:spcPts val="600"/>
                        </a:spcAft>
                        <a:buFont typeface="Wingdings" panose="05000000000000000000" pitchFamily="2" charset="2"/>
                        <a:buNone/>
                      </a:pPr>
                      <a:r>
                        <a:rPr lang="en-US" sz="1800" kern="1200" spc="0" baseline="0" dirty="0">
                          <a:solidFill>
                            <a:srgbClr val="505050"/>
                          </a:solidFill>
                          <a:latin typeface="+mn-lt"/>
                          <a:ea typeface="+mn-ea"/>
                          <a:cs typeface="Segoe UI Semilight" panose="020B0402040204020203" pitchFamily="34" charset="0"/>
                        </a:rPr>
                        <a:t>Enhanced threat detection</a:t>
                      </a:r>
                    </a:p>
                    <a:p>
                      <a:pPr marL="252134" indent="-252134" defTabSz="685647">
                        <a:lnSpc>
                          <a:spcPct val="90000"/>
                        </a:lnSpc>
                        <a:spcAft>
                          <a:spcPts val="600"/>
                        </a:spcAft>
                        <a:buFont typeface="Wingdings" panose="05000000000000000000" pitchFamily="2" charset="2"/>
                        <a:buChar char="ü"/>
                      </a:pPr>
                      <a:endParaRPr lang="en-US" sz="1800" dirty="0">
                        <a:solidFill>
                          <a:schemeClr val="tx1"/>
                        </a:solidFill>
                        <a:latin typeface="+mn-lt"/>
                        <a:ea typeface="Segoe UI" pitchFamily="34" charset="0"/>
                        <a:cs typeface="Segoe UI" pitchFamily="34" charset="0"/>
                      </a:endParaRPr>
                    </a:p>
                  </a:txBody>
                  <a:tcPr marL="248694" marR="248694" marT="124347" marB="124347">
                    <a:lnT w="12700" cap="flat" cmpd="sng" algn="ctr">
                      <a:noFill/>
                      <a:prstDash val="solid"/>
                      <a:round/>
                      <a:headEnd type="none" w="med" len="med"/>
                      <a:tailEnd type="none" w="med" len="med"/>
                    </a:lnT>
                    <a:lnB w="12700" cmpd="sng">
                      <a:noFill/>
                    </a:lnB>
                    <a:noFill/>
                  </a:tcPr>
                </a:tc>
                <a:extLst>
                  <a:ext uri="{0D108BD9-81ED-4DB2-BD59-A6C34878D82A}">
                    <a16:rowId xmlns:a16="http://schemas.microsoft.com/office/drawing/2014/main" val="3781821319"/>
                  </a:ext>
                </a:extLst>
              </a:tr>
            </a:tbl>
          </a:graphicData>
        </a:graphic>
      </p:graphicFrame>
      <p:sp>
        <p:nvSpPr>
          <p:cNvPr id="3" name="TextBox 2"/>
          <p:cNvSpPr txBox="1"/>
          <p:nvPr/>
        </p:nvSpPr>
        <p:spPr>
          <a:xfrm>
            <a:off x="274637" y="1013791"/>
            <a:ext cx="1219200" cy="929056"/>
          </a:xfrm>
          <a:prstGeom prst="rect">
            <a:avLst/>
          </a:prstGeom>
          <a:noFill/>
        </p:spPr>
        <p:txBody>
          <a:bodyPr wrap="square" lIns="248694" tIns="198955" rIns="248694" bIns="198955" rtlCol="0">
            <a:spAutoFit/>
          </a:bodyPr>
          <a:lstStyle/>
          <a:p>
            <a:pPr marL="0" marR="0" lvl="0" indent="0" defTabSz="1243431" eaLnBrk="1" fontAlgn="base" latinLnBrk="0" hangingPunct="1">
              <a:lnSpc>
                <a:spcPct val="90000"/>
              </a:lnSpc>
              <a:spcBef>
                <a:spcPct val="0"/>
              </a:spcBef>
              <a:spcAft>
                <a:spcPts val="816"/>
              </a:spcAft>
              <a:buClrTx/>
              <a:buSzTx/>
              <a:buFontTx/>
              <a:buNone/>
              <a:tabLst/>
              <a:defRPr/>
            </a:pPr>
            <a:r>
              <a:rPr kumimoji="0" lang="en-US" sz="3807" b="0" i="0" u="none" strike="noStrike" kern="0" cap="none" spc="0" normalizeH="0" baseline="0" noProof="0" dirty="0">
                <a:ln>
                  <a:noFill/>
                </a:ln>
                <a:solidFill>
                  <a:schemeClr val="bg1"/>
                </a:solidFill>
                <a:effectLst/>
                <a:uLnTx/>
                <a:uFillTx/>
                <a:latin typeface="Segoe UI Symbol" panose="020B0502040204020203" pitchFamily="34" charset="0"/>
                <a:ea typeface="Segoe UI Symbol" panose="020B0502040204020203" pitchFamily="34" charset="0"/>
              </a:rPr>
              <a:t></a:t>
            </a:r>
            <a:endParaRPr kumimoji="0" lang="en-US" sz="3807" b="0" i="0" u="none" strike="noStrike" kern="0" cap="none" spc="0" normalizeH="0" baseline="0" noProof="0" dirty="0">
              <a:ln>
                <a:noFill/>
              </a:ln>
              <a:solidFill>
                <a:schemeClr val="bg1"/>
              </a:solidFill>
              <a:effectLst/>
              <a:uLnTx/>
              <a:uFillTx/>
              <a:latin typeface="Arial" charset="0"/>
            </a:endParaRPr>
          </a:p>
        </p:txBody>
      </p:sp>
      <p:pic>
        <p:nvPicPr>
          <p:cNvPr id="6" name="Picture 5"/>
          <p:cNvPicPr>
            <a:picLocks noChangeAspect="1"/>
          </p:cNvPicPr>
          <p:nvPr/>
        </p:nvPicPr>
        <p:blipFill>
          <a:blip r:embed="rId3" cstate="print">
            <a:biLevel thresh="25000"/>
            <a:extLst>
              <a:ext uri="{28A0092B-C50C-407E-A947-70E740481C1C}">
                <a14:useLocalDpi xmlns:a14="http://schemas.microsoft.com/office/drawing/2010/main" val="0"/>
              </a:ext>
            </a:extLst>
          </a:blip>
          <a:stretch>
            <a:fillRect/>
          </a:stretch>
        </p:blipFill>
        <p:spPr>
          <a:xfrm>
            <a:off x="6325051" y="1310329"/>
            <a:ext cx="335979" cy="335979"/>
          </a:xfrm>
          <a:prstGeom prst="rect">
            <a:avLst/>
          </a:prstGeom>
          <a:noFill/>
          <a:ln>
            <a:noFill/>
          </a:ln>
        </p:spPr>
      </p:pic>
    </p:spTree>
    <p:extLst>
      <p:ext uri="{BB962C8B-B14F-4D97-AF65-F5344CB8AC3E}">
        <p14:creationId xmlns:p14="http://schemas.microsoft.com/office/powerpoint/2010/main" val="2533800987"/>
      </p:ext>
    </p:extLst>
  </p:cSld>
  <p:clrMapOvr>
    <a:masterClrMapping/>
  </p:clrMapOvr>
  <p:transition>
    <p:fade/>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Windows Server 2016 vs. VMware</a:t>
            </a:r>
          </a:p>
        </p:txBody>
      </p:sp>
      <p:graphicFrame>
        <p:nvGraphicFramePr>
          <p:cNvPr id="4" name="Table 3"/>
          <p:cNvGraphicFramePr>
            <a:graphicFrameLocks noGrp="1"/>
          </p:cNvGraphicFramePr>
          <p:nvPr>
            <p:extLst>
              <p:ext uri="{D42A27DB-BD31-4B8C-83A1-F6EECF244321}">
                <p14:modId xmlns:p14="http://schemas.microsoft.com/office/powerpoint/2010/main" val="1720660830"/>
              </p:ext>
            </p:extLst>
          </p:nvPr>
        </p:nvGraphicFramePr>
        <p:xfrm>
          <a:off x="271961" y="1371600"/>
          <a:ext cx="11664225" cy="5010345"/>
        </p:xfrm>
        <a:graphic>
          <a:graphicData uri="http://schemas.openxmlformats.org/drawingml/2006/table">
            <a:tbl>
              <a:tblPr firstRow="1" firstCol="1" bandRow="1">
                <a:tableStyleId>{5C22544A-7EE6-4342-B048-85BDC9FD1C3A}</a:tableStyleId>
              </a:tblPr>
              <a:tblGrid>
                <a:gridCol w="3246846">
                  <a:extLst>
                    <a:ext uri="{9D8B030D-6E8A-4147-A177-3AD203B41FA5}">
                      <a16:colId xmlns:a16="http://schemas.microsoft.com/office/drawing/2014/main" val="20000"/>
                    </a:ext>
                  </a:extLst>
                </a:gridCol>
                <a:gridCol w="1783080">
                  <a:extLst>
                    <a:ext uri="{9D8B030D-6E8A-4147-A177-3AD203B41FA5}">
                      <a16:colId xmlns:a16="http://schemas.microsoft.com/office/drawing/2014/main" val="20001"/>
                    </a:ext>
                  </a:extLst>
                </a:gridCol>
                <a:gridCol w="1783080">
                  <a:extLst>
                    <a:ext uri="{9D8B030D-6E8A-4147-A177-3AD203B41FA5}">
                      <a16:colId xmlns:a16="http://schemas.microsoft.com/office/drawing/2014/main" val="20002"/>
                    </a:ext>
                  </a:extLst>
                </a:gridCol>
                <a:gridCol w="4851219">
                  <a:extLst>
                    <a:ext uri="{9D8B030D-6E8A-4147-A177-3AD203B41FA5}">
                      <a16:colId xmlns:a16="http://schemas.microsoft.com/office/drawing/2014/main" val="20003"/>
                    </a:ext>
                  </a:extLst>
                </a:gridCol>
              </a:tblGrid>
              <a:tr h="791936">
                <a:tc>
                  <a:txBody>
                    <a:bodyPr/>
                    <a:lstStyle/>
                    <a:p>
                      <a:r>
                        <a:rPr lang="en-US" sz="1600" b="0" dirty="0">
                          <a:solidFill>
                            <a:schemeClr val="bg1"/>
                          </a:solidFill>
                          <a:latin typeface="+mn-lt"/>
                        </a:rPr>
                        <a:t>Capability</a:t>
                      </a:r>
                    </a:p>
                  </a:txBody>
                  <a:tcPr anchor="ctr">
                    <a:lnL w="12700" cmpd="sng">
                      <a:noFill/>
                    </a:lnL>
                    <a:lnR w="12700" cap="flat" cmpd="sng" algn="ctr">
                      <a:noFill/>
                      <a:prstDash val="solid"/>
                      <a:round/>
                      <a:headEnd type="none" w="med" len="med"/>
                      <a:tailEnd type="none" w="med" len="med"/>
                    </a:lnR>
                    <a:lnT w="12700" cmpd="sng">
                      <a:noFill/>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2">
                        <a:alpha val="86000"/>
                      </a:schemeClr>
                    </a:solidFill>
                  </a:tcPr>
                </a:tc>
                <a:tc>
                  <a:txBody>
                    <a:bodyPr/>
                    <a:lstStyle/>
                    <a:p>
                      <a:r>
                        <a:rPr lang="en-US" sz="1600" b="0" dirty="0">
                          <a:solidFill>
                            <a:schemeClr val="tx1"/>
                          </a:solidFill>
                          <a:latin typeface="+mn-lt"/>
                        </a:rPr>
                        <a:t>Windows Server 2016 Datacenter Edition</a:t>
                      </a:r>
                    </a:p>
                  </a:txBody>
                  <a:tcPr anchor="ctr">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12700" cmpd="sng">
                      <a:noFill/>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alpha val="86000"/>
                      </a:schemeClr>
                    </a:solidFill>
                  </a:tcPr>
                </a:tc>
                <a:tc>
                  <a:txBody>
                    <a:bodyPr/>
                    <a:lstStyle/>
                    <a:p>
                      <a:r>
                        <a:rPr lang="en-US" sz="1600" b="0" dirty="0">
                          <a:solidFill>
                            <a:schemeClr val="tx1"/>
                          </a:solidFill>
                          <a:latin typeface="+mn-lt"/>
                        </a:rPr>
                        <a:t>VMware</a:t>
                      </a:r>
                      <a:br>
                        <a:rPr lang="en-US" sz="1600" b="0" dirty="0">
                          <a:solidFill>
                            <a:schemeClr val="tx1"/>
                          </a:solidFill>
                          <a:latin typeface="+mn-lt"/>
                        </a:rPr>
                      </a:br>
                      <a:r>
                        <a:rPr lang="en-US" sz="1600" b="0" dirty="0">
                          <a:solidFill>
                            <a:schemeClr val="tx1"/>
                          </a:solidFill>
                          <a:latin typeface="+mn-lt"/>
                        </a:rPr>
                        <a:t>vSphere 6</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mpd="sng">
                      <a:noFill/>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7E7E9"/>
                    </a:solidFill>
                  </a:tcPr>
                </a:tc>
                <a:tc>
                  <a:txBody>
                    <a:bodyPr/>
                    <a:lstStyle/>
                    <a:p>
                      <a:r>
                        <a:rPr lang="en-US" sz="1600" b="0" dirty="0">
                          <a:solidFill>
                            <a:schemeClr val="tx1"/>
                          </a:solidFill>
                          <a:latin typeface="+mn-lt"/>
                        </a:rPr>
                        <a:t>Notes</a:t>
                      </a:r>
                    </a:p>
                  </a:txBody>
                  <a:tcPr anchor="ctr">
                    <a:lnL w="12700" cap="flat" cmpd="sng" algn="ctr">
                      <a:solidFill>
                        <a:schemeClr val="bg1"/>
                      </a:solidFill>
                      <a:prstDash val="solid"/>
                      <a:round/>
                      <a:headEnd type="none" w="med" len="med"/>
                      <a:tailEnd type="none" w="med" len="med"/>
                    </a:lnL>
                    <a:lnR w="12700" cmpd="sng">
                      <a:noFill/>
                    </a:lnR>
                    <a:lnT w="12700" cmpd="sng">
                      <a:noFill/>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alpha val="80000"/>
                      </a:schemeClr>
                    </a:solidFill>
                  </a:tcPr>
                </a:tc>
                <a:extLst>
                  <a:ext uri="{0D108BD9-81ED-4DB2-BD59-A6C34878D82A}">
                    <a16:rowId xmlns:a16="http://schemas.microsoft.com/office/drawing/2014/main" val="10000"/>
                  </a:ext>
                </a:extLst>
              </a:tr>
              <a:tr h="58926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b="0" dirty="0">
                          <a:solidFill>
                            <a:schemeClr val="bg1"/>
                          </a:solidFill>
                          <a:latin typeface="+mn-lt"/>
                        </a:rPr>
                        <a:t>Shielded Virtual Machines</a:t>
                      </a:r>
                    </a:p>
                  </a:txBody>
                  <a:tcPr marB="18288" anchor="ctr">
                    <a:lnL w="12700" cmpd="sng">
                      <a:noFill/>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1"/>
                    </a:solidFill>
                  </a:tcPr>
                </a:tc>
                <a:tc>
                  <a:txBody>
                    <a:bodyPr/>
                    <a:lstStyle/>
                    <a:p>
                      <a:endParaRPr lang="en-US" sz="1400" dirty="0"/>
                    </a:p>
                  </a:txBody>
                  <a:tcPr marB="18288">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B050"/>
                    </a:solidFill>
                  </a:tcPr>
                </a:tc>
                <a:tc>
                  <a:txBody>
                    <a:bodyPr/>
                    <a:lstStyle/>
                    <a:p>
                      <a:endParaRPr lang="en-US" sz="1400" dirty="0"/>
                    </a:p>
                  </a:txBody>
                  <a:tcPr marB="18288">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0000"/>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a:solidFill>
                            <a:schemeClr val="tx1"/>
                          </a:solidFill>
                          <a:latin typeface="+mn-lt"/>
                        </a:rPr>
                        <a:t>Helps </a:t>
                      </a:r>
                      <a:r>
                        <a:rPr lang="en-US" sz="1400" baseline="0" dirty="0">
                          <a:solidFill>
                            <a:schemeClr val="tx1"/>
                          </a:solidFill>
                          <a:latin typeface="+mn-lt"/>
                        </a:rPr>
                        <a:t>protect VMs </a:t>
                      </a:r>
                      <a:r>
                        <a:rPr lang="en-US" sz="1400" dirty="0">
                          <a:solidFill>
                            <a:schemeClr val="tx1"/>
                          </a:solidFill>
                          <a:latin typeface="+mn-lt"/>
                        </a:rPr>
                        <a:t>from malicious fabric admins and malware at-rest and in-flight.</a:t>
                      </a:r>
                    </a:p>
                  </a:txBody>
                  <a:tcPr marB="18288">
                    <a:lnL w="12700" cap="flat" cmpd="sng" algn="ctr">
                      <a:solidFill>
                        <a:schemeClr val="bg1"/>
                      </a:solidFill>
                      <a:prstDash val="solid"/>
                      <a:round/>
                      <a:headEnd type="none" w="med" len="med"/>
                      <a:tailEnd type="none" w="med" len="med"/>
                    </a:lnL>
                    <a:lnR w="12700" cmpd="sng">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7E7E9"/>
                    </a:solidFill>
                  </a:tcPr>
                </a:tc>
                <a:extLst>
                  <a:ext uri="{0D108BD9-81ED-4DB2-BD59-A6C34878D82A}">
                    <a16:rowId xmlns:a16="http://schemas.microsoft.com/office/drawing/2014/main" val="10001"/>
                  </a:ext>
                </a:extLst>
              </a:tr>
              <a:tr h="30145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b="0" dirty="0">
                          <a:solidFill>
                            <a:schemeClr val="bg1"/>
                          </a:solidFill>
                          <a:latin typeface="+mn-lt"/>
                        </a:rPr>
                        <a:t>Host health attestation</a:t>
                      </a:r>
                    </a:p>
                  </a:txBody>
                  <a:tcPr marB="18288">
                    <a:lnL w="12700" cmpd="sng">
                      <a:noFill/>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1"/>
                    </a:solidFill>
                  </a:tcPr>
                </a:tc>
                <a:tc>
                  <a:txBody>
                    <a:bodyPr/>
                    <a:lstStyle/>
                    <a:p>
                      <a:endParaRPr lang="en-US" sz="1400" dirty="0"/>
                    </a:p>
                  </a:txBody>
                  <a:tcPr marB="18288">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B050"/>
                    </a:solidFill>
                  </a:tcPr>
                </a:tc>
                <a:tc>
                  <a:txBody>
                    <a:bodyPr/>
                    <a:lstStyle/>
                    <a:p>
                      <a:endParaRPr lang="en-US" sz="1400" kern="1200" dirty="0">
                        <a:solidFill>
                          <a:schemeClr val="tx1"/>
                        </a:solidFill>
                        <a:latin typeface="+mn-lt"/>
                        <a:ea typeface="+mn-ea"/>
                        <a:cs typeface="+mn-cs"/>
                      </a:endParaRPr>
                    </a:p>
                  </a:txBody>
                  <a:tcPr marB="18288">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FF00"/>
                    </a:solidFill>
                  </a:tcPr>
                </a:tc>
                <a:tc>
                  <a:txBody>
                    <a:bodyPr/>
                    <a:lstStyle/>
                    <a:p>
                      <a:pPr marL="0" marR="0" lvl="0" indent="0" algn="l" defTabSz="913576" rtl="0" eaLnBrk="1" fontAlgn="base" latinLnBrk="0" hangingPunct="1">
                        <a:lnSpc>
                          <a:spcPct val="90000"/>
                        </a:lnSpc>
                        <a:spcBef>
                          <a:spcPct val="0"/>
                        </a:spcBef>
                        <a:spcAft>
                          <a:spcPct val="0"/>
                        </a:spcAft>
                        <a:buClrTx/>
                        <a:buSzTx/>
                        <a:buFontTx/>
                        <a:buNone/>
                        <a:tabLst/>
                        <a:defRPr/>
                      </a:pPr>
                      <a:r>
                        <a:rPr lang="en-US" sz="1400" kern="1200" dirty="0">
                          <a:solidFill>
                            <a:schemeClr val="tx1"/>
                          </a:solidFill>
                          <a:latin typeface="+mn-lt"/>
                          <a:ea typeface="+mn-ea"/>
                          <a:cs typeface="+mn-cs"/>
                        </a:rPr>
                        <a:t>VMware</a:t>
                      </a:r>
                      <a:r>
                        <a:rPr lang="en-US" sz="1400" kern="1200" baseline="0" dirty="0">
                          <a:solidFill>
                            <a:schemeClr val="tx1"/>
                          </a:solidFill>
                          <a:latin typeface="+mn-lt"/>
                          <a:ea typeface="+mn-ea"/>
                          <a:cs typeface="+mn-cs"/>
                        </a:rPr>
                        <a:t> offers only through a</a:t>
                      </a:r>
                      <a:r>
                        <a:rPr lang="en-US" sz="1400" kern="1200" dirty="0">
                          <a:solidFill>
                            <a:schemeClr val="tx1"/>
                          </a:solidFill>
                          <a:latin typeface="+mn-lt"/>
                          <a:ea typeface="+mn-ea"/>
                          <a:cs typeface="+mn-cs"/>
                        </a:rPr>
                        <a:t> third party at additional cost.</a:t>
                      </a:r>
                      <a:endParaRPr lang="en-US" sz="1400" dirty="0">
                        <a:solidFill>
                          <a:schemeClr val="tx1"/>
                        </a:solidFill>
                        <a:latin typeface="+mn-lt"/>
                      </a:endParaRPr>
                    </a:p>
                  </a:txBody>
                  <a:tcPr marB="18288">
                    <a:lnL w="12700" cap="flat" cmpd="sng" algn="ctr">
                      <a:solidFill>
                        <a:schemeClr val="bg1"/>
                      </a:solidFill>
                      <a:prstDash val="solid"/>
                      <a:round/>
                      <a:headEnd type="none" w="med" len="med"/>
                      <a:tailEnd type="none" w="med" len="med"/>
                    </a:lnL>
                    <a:lnR w="12700" cmpd="sng">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2"/>
                  </a:ext>
                </a:extLst>
              </a:tr>
              <a:tr h="318255">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b="0" dirty="0">
                          <a:solidFill>
                            <a:schemeClr val="bg1"/>
                          </a:solidFill>
                          <a:latin typeface="+mn-lt"/>
                        </a:rPr>
                        <a:t>VM state encryption</a:t>
                      </a:r>
                    </a:p>
                  </a:txBody>
                  <a:tcPr marB="18288">
                    <a:lnL w="12700" cmpd="sng">
                      <a:noFill/>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1"/>
                    </a:solidFill>
                  </a:tcPr>
                </a:tc>
                <a:tc>
                  <a:txBody>
                    <a:bodyPr/>
                    <a:lstStyle/>
                    <a:p>
                      <a:endParaRPr lang="en-US" sz="1400" dirty="0"/>
                    </a:p>
                  </a:txBody>
                  <a:tcPr marB="18288">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B050"/>
                    </a:solidFill>
                  </a:tcPr>
                </a:tc>
                <a:tc>
                  <a:txBody>
                    <a:bodyPr/>
                    <a:lstStyle/>
                    <a:p>
                      <a:endParaRPr lang="en-US" sz="1400" kern="1200" dirty="0">
                        <a:solidFill>
                          <a:schemeClr val="tx1"/>
                        </a:solidFill>
                        <a:latin typeface="+mn-lt"/>
                        <a:ea typeface="+mn-ea"/>
                        <a:cs typeface="+mn-cs"/>
                      </a:endParaRPr>
                    </a:p>
                  </a:txBody>
                  <a:tcPr marB="18288">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FF00"/>
                    </a:solidFill>
                  </a:tcPr>
                </a:tc>
                <a:tc>
                  <a:txBody>
                    <a:bodyPr/>
                    <a:lstStyle/>
                    <a:p>
                      <a:pPr marL="0" marR="0" lvl="0" indent="0" algn="l" defTabSz="913576" rtl="0" eaLnBrk="1" fontAlgn="base" latinLnBrk="0" hangingPunct="1">
                        <a:lnSpc>
                          <a:spcPct val="90000"/>
                        </a:lnSpc>
                        <a:spcBef>
                          <a:spcPct val="0"/>
                        </a:spcBef>
                        <a:spcAft>
                          <a:spcPct val="0"/>
                        </a:spcAft>
                        <a:buClrTx/>
                        <a:buSzTx/>
                        <a:buFontTx/>
                        <a:buNone/>
                        <a:tabLst/>
                        <a:defRPr/>
                      </a:pPr>
                      <a:r>
                        <a:rPr lang="en-US" sz="1400" kern="1200" dirty="0">
                          <a:solidFill>
                            <a:schemeClr val="tx1"/>
                          </a:solidFill>
                          <a:latin typeface="+mn-lt"/>
                          <a:ea typeface="+mn-ea"/>
                          <a:cs typeface="+mn-cs"/>
                        </a:rPr>
                        <a:t>VMware</a:t>
                      </a:r>
                      <a:r>
                        <a:rPr lang="en-US" sz="1400" kern="1200" baseline="0" dirty="0">
                          <a:solidFill>
                            <a:schemeClr val="tx1"/>
                          </a:solidFill>
                          <a:latin typeface="+mn-lt"/>
                          <a:ea typeface="+mn-ea"/>
                          <a:cs typeface="+mn-cs"/>
                        </a:rPr>
                        <a:t> offers only through a</a:t>
                      </a:r>
                      <a:r>
                        <a:rPr lang="en-US" sz="1400" kern="1200" dirty="0">
                          <a:solidFill>
                            <a:schemeClr val="tx1"/>
                          </a:solidFill>
                          <a:latin typeface="+mn-lt"/>
                          <a:ea typeface="+mn-ea"/>
                          <a:cs typeface="+mn-cs"/>
                        </a:rPr>
                        <a:t> third party at additional cost.</a:t>
                      </a:r>
                      <a:endParaRPr lang="en-US" sz="1400" dirty="0">
                        <a:solidFill>
                          <a:schemeClr val="tx1"/>
                        </a:solidFill>
                        <a:latin typeface="+mn-lt"/>
                      </a:endParaRPr>
                    </a:p>
                  </a:txBody>
                  <a:tcPr marB="18288">
                    <a:lnL w="12700" cap="flat" cmpd="sng" algn="ctr">
                      <a:solidFill>
                        <a:schemeClr val="bg1"/>
                      </a:solidFill>
                      <a:prstDash val="solid"/>
                      <a:round/>
                      <a:headEnd type="none" w="med" len="med"/>
                      <a:tailEnd type="none" w="med" len="med"/>
                    </a:lnL>
                    <a:lnR w="12700" cmpd="sng">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7E7E9"/>
                    </a:solidFill>
                  </a:tcPr>
                </a:tc>
                <a:extLst>
                  <a:ext uri="{0D108BD9-81ED-4DB2-BD59-A6C34878D82A}">
                    <a16:rowId xmlns:a16="http://schemas.microsoft.com/office/drawing/2014/main" val="10003"/>
                  </a:ext>
                </a:extLst>
              </a:tr>
              <a:tr h="29988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b="0" dirty="0">
                          <a:solidFill>
                            <a:schemeClr val="bg1"/>
                          </a:solidFill>
                          <a:latin typeface="+mn-lt"/>
                        </a:rPr>
                        <a:t>Virtual TPM device for VMs</a:t>
                      </a:r>
                    </a:p>
                  </a:txBody>
                  <a:tcPr marB="18288">
                    <a:lnL w="12700" cmpd="sng">
                      <a:noFill/>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1"/>
                    </a:solidFill>
                  </a:tcPr>
                </a:tc>
                <a:tc>
                  <a:txBody>
                    <a:bodyPr/>
                    <a:lstStyle/>
                    <a:p>
                      <a:endParaRPr lang="en-US" sz="1400" dirty="0"/>
                    </a:p>
                  </a:txBody>
                  <a:tcPr marB="18288">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B050"/>
                    </a:solidFill>
                  </a:tcPr>
                </a:tc>
                <a:tc>
                  <a:txBody>
                    <a:bodyPr/>
                    <a:lstStyle/>
                    <a:p>
                      <a:endParaRPr lang="en-US" sz="1400" dirty="0">
                        <a:solidFill>
                          <a:schemeClr val="bg1"/>
                        </a:solidFill>
                      </a:endParaRPr>
                    </a:p>
                  </a:txBody>
                  <a:tcPr marB="18288">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0000"/>
                    </a:solidFill>
                  </a:tcPr>
                </a:tc>
                <a:tc>
                  <a:txBody>
                    <a:bodyPr/>
                    <a:lstStyle/>
                    <a:p>
                      <a:endParaRPr lang="en-US" sz="1400" dirty="0">
                        <a:solidFill>
                          <a:schemeClr val="tx1"/>
                        </a:solidFill>
                        <a:latin typeface="+mn-lt"/>
                      </a:endParaRPr>
                    </a:p>
                  </a:txBody>
                  <a:tcPr marB="18288">
                    <a:lnL w="12700" cap="flat" cmpd="sng" algn="ctr">
                      <a:solidFill>
                        <a:schemeClr val="bg1"/>
                      </a:solidFill>
                      <a:prstDash val="solid"/>
                      <a:round/>
                      <a:headEnd type="none" w="med" len="med"/>
                      <a:tailEnd type="none" w="med" len="med"/>
                    </a:lnL>
                    <a:lnR w="12700" cmpd="sng">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4"/>
                  </a:ext>
                </a:extLst>
              </a:tr>
              <a:tr h="35825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b="0" dirty="0">
                          <a:solidFill>
                            <a:schemeClr val="bg1"/>
                          </a:solidFill>
                          <a:latin typeface="+mn-lt"/>
                        </a:rPr>
                        <a:t>Per-VM encryption keys</a:t>
                      </a:r>
                    </a:p>
                  </a:txBody>
                  <a:tcPr marB="18288">
                    <a:lnL w="12700" cmpd="sng">
                      <a:noFill/>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1"/>
                    </a:solidFill>
                  </a:tcPr>
                </a:tc>
                <a:tc>
                  <a:txBody>
                    <a:bodyPr/>
                    <a:lstStyle/>
                    <a:p>
                      <a:endParaRPr lang="en-US" sz="1400" dirty="0"/>
                    </a:p>
                  </a:txBody>
                  <a:tcPr marB="18288">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B050"/>
                    </a:solidFill>
                  </a:tcPr>
                </a:tc>
                <a:tc>
                  <a:txBody>
                    <a:bodyPr/>
                    <a:lstStyle/>
                    <a:p>
                      <a:endParaRPr lang="en-US" sz="1400" dirty="0">
                        <a:solidFill>
                          <a:schemeClr val="bg1"/>
                        </a:solidFill>
                      </a:endParaRPr>
                    </a:p>
                  </a:txBody>
                  <a:tcPr marB="18288">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0000"/>
                    </a:solidFill>
                  </a:tcPr>
                </a:tc>
                <a:tc>
                  <a:txBody>
                    <a:bodyPr/>
                    <a:lstStyle/>
                    <a:p>
                      <a:endParaRPr lang="en-US" sz="1400" dirty="0">
                        <a:solidFill>
                          <a:schemeClr val="tx1"/>
                        </a:solidFill>
                        <a:latin typeface="+mn-lt"/>
                      </a:endParaRPr>
                    </a:p>
                  </a:txBody>
                  <a:tcPr marB="18288">
                    <a:lnL w="12700" cap="flat" cmpd="sng" algn="ctr">
                      <a:solidFill>
                        <a:schemeClr val="bg1"/>
                      </a:solidFill>
                      <a:prstDash val="solid"/>
                      <a:round/>
                      <a:headEnd type="none" w="med" len="med"/>
                      <a:tailEnd type="none" w="med" len="med"/>
                    </a:lnL>
                    <a:lnR w="12700" cmpd="sng">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7E7E9"/>
                    </a:solidFill>
                  </a:tcPr>
                </a:tc>
                <a:extLst>
                  <a:ext uri="{0D108BD9-81ED-4DB2-BD59-A6C34878D82A}">
                    <a16:rowId xmlns:a16="http://schemas.microsoft.com/office/drawing/2014/main" val="10005"/>
                  </a:ext>
                </a:extLst>
              </a:tr>
              <a:tr h="28678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b="0" dirty="0">
                          <a:solidFill>
                            <a:schemeClr val="bg1"/>
                          </a:solidFill>
                          <a:latin typeface="+mn-lt"/>
                        </a:rPr>
                        <a:t>Per-VM disk encryption with secure key release</a:t>
                      </a:r>
                    </a:p>
                  </a:txBody>
                  <a:tcPr marB="18288">
                    <a:lnL w="12700" cmpd="sng">
                      <a:noFill/>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1"/>
                    </a:solidFill>
                  </a:tcPr>
                </a:tc>
                <a:tc>
                  <a:txBody>
                    <a:bodyPr/>
                    <a:lstStyle/>
                    <a:p>
                      <a:endParaRPr lang="en-US" sz="1400" dirty="0"/>
                    </a:p>
                  </a:txBody>
                  <a:tcPr marB="18288">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B050"/>
                    </a:solidFill>
                  </a:tcPr>
                </a:tc>
                <a:tc>
                  <a:txBody>
                    <a:bodyPr/>
                    <a:lstStyle/>
                    <a:p>
                      <a:pPr marL="0" algn="l" defTabSz="914016" rtl="0" eaLnBrk="1" latinLnBrk="0" hangingPunct="1"/>
                      <a:endParaRPr lang="en-US" sz="1400" kern="1200" dirty="0">
                        <a:solidFill>
                          <a:schemeClr val="tx1"/>
                        </a:solidFill>
                        <a:latin typeface="+mn-lt"/>
                        <a:ea typeface="+mn-ea"/>
                        <a:cs typeface="+mn-cs"/>
                      </a:endParaRPr>
                    </a:p>
                  </a:txBody>
                  <a:tcPr marB="18288">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FF00"/>
                    </a:solidFill>
                  </a:tcPr>
                </a:tc>
                <a:tc>
                  <a:txBody>
                    <a:bodyPr/>
                    <a:lstStyle/>
                    <a:p>
                      <a:pPr marL="0" marR="0" lvl="0" indent="0" algn="l" defTabSz="913576" rtl="0" eaLnBrk="1" fontAlgn="base" latinLnBrk="0" hangingPunct="1">
                        <a:lnSpc>
                          <a:spcPct val="90000"/>
                        </a:lnSpc>
                        <a:spcBef>
                          <a:spcPct val="0"/>
                        </a:spcBef>
                        <a:spcAft>
                          <a:spcPct val="0"/>
                        </a:spcAft>
                        <a:buClrTx/>
                        <a:buSzTx/>
                        <a:buFontTx/>
                        <a:buNone/>
                        <a:tabLst/>
                        <a:defRPr/>
                      </a:pPr>
                      <a:r>
                        <a:rPr lang="en-US" sz="1400" kern="1200" dirty="0">
                          <a:solidFill>
                            <a:schemeClr val="tx1"/>
                          </a:solidFill>
                          <a:latin typeface="+mn-lt"/>
                          <a:ea typeface="+mn-ea"/>
                          <a:cs typeface="+mn-cs"/>
                        </a:rPr>
                        <a:t>VMware</a:t>
                      </a:r>
                      <a:r>
                        <a:rPr lang="en-US" sz="1400" kern="1200" baseline="0" dirty="0">
                          <a:solidFill>
                            <a:schemeClr val="tx1"/>
                          </a:solidFill>
                          <a:latin typeface="+mn-lt"/>
                          <a:ea typeface="+mn-ea"/>
                          <a:cs typeface="+mn-cs"/>
                        </a:rPr>
                        <a:t> offers only through a</a:t>
                      </a:r>
                      <a:r>
                        <a:rPr lang="en-US" sz="1400" kern="1200" dirty="0">
                          <a:solidFill>
                            <a:schemeClr val="tx1"/>
                          </a:solidFill>
                          <a:latin typeface="+mn-lt"/>
                          <a:ea typeface="+mn-ea"/>
                          <a:cs typeface="+mn-cs"/>
                        </a:rPr>
                        <a:t> third party at additional cost.</a:t>
                      </a:r>
                      <a:endParaRPr lang="en-US" sz="1400" dirty="0">
                        <a:solidFill>
                          <a:schemeClr val="tx1"/>
                        </a:solidFill>
                        <a:latin typeface="+mn-lt"/>
                      </a:endParaRPr>
                    </a:p>
                  </a:txBody>
                  <a:tcPr marB="18288">
                    <a:lnL w="12700" cap="flat" cmpd="sng" algn="ctr">
                      <a:solidFill>
                        <a:schemeClr val="bg1"/>
                      </a:solidFill>
                      <a:prstDash val="solid"/>
                      <a:round/>
                      <a:headEnd type="none" w="med" len="med"/>
                      <a:tailEnd type="none" w="med" len="med"/>
                    </a:lnL>
                    <a:lnR w="12700" cmpd="sng">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6"/>
                  </a:ext>
                </a:extLst>
              </a:tr>
              <a:tr h="43369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b="0" dirty="0">
                          <a:solidFill>
                            <a:schemeClr val="bg1"/>
                          </a:solidFill>
                          <a:latin typeface="+mn-lt"/>
                        </a:rPr>
                        <a:t>VM encryption keys </a:t>
                      </a:r>
                      <a:r>
                        <a:rPr lang="en-US" sz="1765" b="1" kern="1200" dirty="0">
                          <a:solidFill>
                            <a:schemeClr val="lt1"/>
                          </a:solidFill>
                          <a:effectLst/>
                          <a:latin typeface="+mn-lt"/>
                          <a:ea typeface="+mn-ea"/>
                          <a:cs typeface="+mn-cs"/>
                        </a:rPr>
                        <a:t> </a:t>
                      </a:r>
                      <a:r>
                        <a:rPr lang="en-US" sz="1400" b="0" kern="1200" dirty="0">
                          <a:solidFill>
                            <a:schemeClr val="bg1"/>
                          </a:solidFill>
                          <a:latin typeface="+mn-lt"/>
                          <a:ea typeface="+mn-ea"/>
                          <a:cs typeface="+mn-cs"/>
                        </a:rPr>
                        <a:t>protected from malicious fabric admins, host malware</a:t>
                      </a:r>
                    </a:p>
                  </a:txBody>
                  <a:tcPr marB="18288" anchor="ctr">
                    <a:lnL w="12700" cmpd="sng">
                      <a:noFill/>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1"/>
                    </a:solidFill>
                  </a:tcPr>
                </a:tc>
                <a:tc>
                  <a:txBody>
                    <a:bodyPr/>
                    <a:lstStyle/>
                    <a:p>
                      <a:endParaRPr lang="en-US" sz="1400" dirty="0"/>
                    </a:p>
                  </a:txBody>
                  <a:tcPr marB="18288">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B050"/>
                    </a:solidFill>
                  </a:tcPr>
                </a:tc>
                <a:tc>
                  <a:txBody>
                    <a:bodyPr/>
                    <a:lstStyle/>
                    <a:p>
                      <a:endParaRPr lang="en-US" sz="1400" dirty="0"/>
                    </a:p>
                  </a:txBody>
                  <a:tcPr marB="18288">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0000"/>
                    </a:solidFill>
                  </a:tcPr>
                </a:tc>
                <a:tc>
                  <a:txBody>
                    <a:bodyPr/>
                    <a:lstStyle/>
                    <a:p>
                      <a:pPr defTabSz="913576" fontAlgn="base">
                        <a:lnSpc>
                          <a:spcPct val="90000"/>
                        </a:lnSpc>
                        <a:spcBef>
                          <a:spcPct val="0"/>
                        </a:spcBef>
                        <a:spcAft>
                          <a:spcPct val="0"/>
                        </a:spcAft>
                      </a:pPr>
                      <a:endParaRPr lang="en-US" sz="1400" dirty="0">
                        <a:solidFill>
                          <a:schemeClr val="tx1"/>
                        </a:solidFill>
                        <a:latin typeface="+mn-lt"/>
                      </a:endParaRPr>
                    </a:p>
                  </a:txBody>
                  <a:tcPr marB="18288">
                    <a:lnL w="12700" cap="flat" cmpd="sng" algn="ctr">
                      <a:solidFill>
                        <a:schemeClr val="bg1"/>
                      </a:solidFill>
                      <a:prstDash val="solid"/>
                      <a:round/>
                      <a:headEnd type="none" w="med" len="med"/>
                      <a:tailEnd type="none" w="med" len="med"/>
                    </a:lnL>
                    <a:lnR w="12700" cmpd="sng">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7E7E9"/>
                    </a:solidFill>
                  </a:tcPr>
                </a:tc>
                <a:extLst>
                  <a:ext uri="{0D108BD9-81ED-4DB2-BD59-A6C34878D82A}">
                    <a16:rowId xmlns:a16="http://schemas.microsoft.com/office/drawing/2014/main" val="10007"/>
                  </a:ext>
                </a:extLst>
              </a:tr>
              <a:tr h="379187">
                <a:tc>
                  <a:txBody>
                    <a:bodyPr/>
                    <a:lstStyle/>
                    <a:p>
                      <a:r>
                        <a:rPr lang="en-US" sz="1400" b="0" dirty="0">
                          <a:solidFill>
                            <a:schemeClr val="bg1"/>
                          </a:solidFill>
                          <a:latin typeface="+mn-lt"/>
                        </a:rPr>
                        <a:t>VM support for Windows Secure, Measured Boot</a:t>
                      </a:r>
                    </a:p>
                  </a:txBody>
                  <a:tcPr marB="18288">
                    <a:lnL w="12700" cmpd="sng">
                      <a:noFill/>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1"/>
                    </a:solidFill>
                  </a:tcPr>
                </a:tc>
                <a:tc>
                  <a:txBody>
                    <a:bodyPr/>
                    <a:lstStyle/>
                    <a:p>
                      <a:endParaRPr lang="en-US" sz="1400" dirty="0"/>
                    </a:p>
                  </a:txBody>
                  <a:tcPr marB="18288">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B050"/>
                    </a:solidFill>
                  </a:tcPr>
                </a:tc>
                <a:tc>
                  <a:txBody>
                    <a:bodyPr/>
                    <a:lstStyle/>
                    <a:p>
                      <a:endParaRPr lang="en-US" sz="1400" dirty="0"/>
                    </a:p>
                  </a:txBody>
                  <a:tcPr marB="18288">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0000"/>
                    </a:solidFill>
                  </a:tcPr>
                </a:tc>
                <a:tc>
                  <a:txBody>
                    <a:bodyPr/>
                    <a:lstStyle/>
                    <a:p>
                      <a:endParaRPr lang="en-US" sz="1400" dirty="0">
                        <a:latin typeface="+mn-lt"/>
                      </a:endParaRPr>
                    </a:p>
                  </a:txBody>
                  <a:tcPr marB="18288">
                    <a:lnL w="12700" cap="flat" cmpd="sng" algn="ctr">
                      <a:solidFill>
                        <a:schemeClr val="bg1"/>
                      </a:solidFill>
                      <a:prstDash val="solid"/>
                      <a:round/>
                      <a:headEnd type="none" w="med" len="med"/>
                      <a:tailEnd type="none" w="med" len="med"/>
                    </a:lnL>
                    <a:lnR w="12700" cmpd="sng">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8"/>
                  </a:ext>
                </a:extLst>
              </a:tr>
              <a:tr h="301729">
                <a:tc>
                  <a:txBody>
                    <a:bodyPr/>
                    <a:lstStyle/>
                    <a:p>
                      <a:r>
                        <a:rPr lang="en-US" sz="1400" b="0" dirty="0">
                          <a:solidFill>
                            <a:schemeClr val="bg1"/>
                          </a:solidFill>
                          <a:latin typeface="+mn-lt"/>
                        </a:rPr>
                        <a:t>VM support for Linux Secure Boot</a:t>
                      </a:r>
                    </a:p>
                  </a:txBody>
                  <a:tcPr marB="18288">
                    <a:lnL w="12700" cmpd="sng">
                      <a:noFill/>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1"/>
                    </a:solidFill>
                  </a:tcPr>
                </a:tc>
                <a:tc>
                  <a:txBody>
                    <a:bodyPr/>
                    <a:lstStyle/>
                    <a:p>
                      <a:endParaRPr lang="en-US" sz="1400" dirty="0"/>
                    </a:p>
                  </a:txBody>
                  <a:tcPr marB="18288">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B050"/>
                    </a:solidFill>
                  </a:tcPr>
                </a:tc>
                <a:tc>
                  <a:txBody>
                    <a:bodyPr/>
                    <a:lstStyle/>
                    <a:p>
                      <a:endParaRPr lang="en-US" sz="1400" dirty="0"/>
                    </a:p>
                  </a:txBody>
                  <a:tcPr marB="18288">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0000"/>
                    </a:solidFill>
                  </a:tcPr>
                </a:tc>
                <a:tc>
                  <a:txBody>
                    <a:bodyPr/>
                    <a:lstStyle/>
                    <a:p>
                      <a:endParaRPr lang="en-US" sz="1400" dirty="0">
                        <a:latin typeface="+mn-lt"/>
                      </a:endParaRPr>
                    </a:p>
                  </a:txBody>
                  <a:tcPr marB="18288">
                    <a:lnL w="12700" cap="flat" cmpd="sng" algn="ctr">
                      <a:solidFill>
                        <a:schemeClr val="bg1"/>
                      </a:solidFill>
                      <a:prstDash val="solid"/>
                      <a:round/>
                      <a:headEnd type="none" w="med" len="med"/>
                      <a:tailEnd type="none" w="med" len="med"/>
                    </a:lnL>
                    <a:lnR w="12700" cmpd="sng">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7E7E9"/>
                    </a:solidFill>
                  </a:tcPr>
                </a:tc>
                <a:extLst>
                  <a:ext uri="{0D108BD9-81ED-4DB2-BD59-A6C34878D82A}">
                    <a16:rowId xmlns:a16="http://schemas.microsoft.com/office/drawing/2014/main" val="10009"/>
                  </a:ext>
                </a:extLst>
              </a:tr>
              <a:tr h="301729">
                <a:tc>
                  <a:txBody>
                    <a:bodyPr/>
                    <a:lstStyle/>
                    <a:p>
                      <a:r>
                        <a:rPr lang="en-US" sz="1400" b="0" dirty="0">
                          <a:solidFill>
                            <a:schemeClr val="bg1"/>
                          </a:solidFill>
                          <a:latin typeface="+mn-lt"/>
                        </a:rPr>
                        <a:t>Integrity-checked template disk provisioning</a:t>
                      </a:r>
                    </a:p>
                  </a:txBody>
                  <a:tcPr marB="18288">
                    <a:lnL w="12700" cmpd="sng">
                      <a:noFill/>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1"/>
                    </a:solidFill>
                  </a:tcPr>
                </a:tc>
                <a:tc>
                  <a:txBody>
                    <a:bodyPr/>
                    <a:lstStyle/>
                    <a:p>
                      <a:endParaRPr lang="en-US" sz="1400" dirty="0"/>
                    </a:p>
                  </a:txBody>
                  <a:tcPr marB="18288">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B050"/>
                    </a:solidFill>
                  </a:tcPr>
                </a:tc>
                <a:tc>
                  <a:txBody>
                    <a:bodyPr/>
                    <a:lstStyle/>
                    <a:p>
                      <a:endParaRPr lang="en-US" sz="1400" dirty="0"/>
                    </a:p>
                  </a:txBody>
                  <a:tcPr marB="18288">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0000"/>
                    </a:solidFill>
                  </a:tcPr>
                </a:tc>
                <a:tc>
                  <a:txBody>
                    <a:bodyPr/>
                    <a:lstStyle/>
                    <a:p>
                      <a:endParaRPr lang="en-US" sz="1400" dirty="0">
                        <a:latin typeface="+mn-lt"/>
                      </a:endParaRPr>
                    </a:p>
                  </a:txBody>
                  <a:tcPr marB="18288">
                    <a:lnL w="12700" cap="flat" cmpd="sng" algn="ctr">
                      <a:solidFill>
                        <a:schemeClr val="bg1"/>
                      </a:solidFill>
                      <a:prstDash val="solid"/>
                      <a:round/>
                      <a:headEnd type="none" w="med" len="med"/>
                      <a:tailEnd type="none" w="med" len="med"/>
                    </a:lnL>
                    <a:lnR w="12700" cmpd="sng">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7E7E9"/>
                    </a:solidFill>
                  </a:tcPr>
                </a:tc>
                <a:extLst>
                  <a:ext uri="{0D108BD9-81ED-4DB2-BD59-A6C34878D82A}">
                    <a16:rowId xmlns:a16="http://schemas.microsoft.com/office/drawing/2014/main" val="10010"/>
                  </a:ext>
                </a:extLst>
              </a:tr>
            </a:tbl>
          </a:graphicData>
        </a:graphic>
      </p:graphicFrame>
      <p:grpSp>
        <p:nvGrpSpPr>
          <p:cNvPr id="5" name="Group 4"/>
          <p:cNvGrpSpPr/>
          <p:nvPr/>
        </p:nvGrpSpPr>
        <p:grpSpPr>
          <a:xfrm>
            <a:off x="9867900" y="1152144"/>
            <a:ext cx="2057400" cy="175847"/>
            <a:chOff x="9867900" y="6591298"/>
            <a:chExt cx="2057400" cy="175847"/>
          </a:xfrm>
        </p:grpSpPr>
        <p:grpSp>
          <p:nvGrpSpPr>
            <p:cNvPr id="6" name="Group 5"/>
            <p:cNvGrpSpPr/>
            <p:nvPr/>
          </p:nvGrpSpPr>
          <p:grpSpPr>
            <a:xfrm>
              <a:off x="9867900" y="6591298"/>
              <a:ext cx="902678" cy="175847"/>
              <a:chOff x="4712676" y="6348045"/>
              <a:chExt cx="902678" cy="175847"/>
            </a:xfrm>
          </p:grpSpPr>
          <p:sp>
            <p:nvSpPr>
              <p:cNvPr id="10" name="Oval 9"/>
              <p:cNvSpPr/>
              <p:nvPr/>
            </p:nvSpPr>
            <p:spPr bwMode="auto">
              <a:xfrm>
                <a:off x="4712676" y="6348045"/>
                <a:ext cx="175847" cy="175847"/>
              </a:xfrm>
              <a:prstGeom prst="ellipse">
                <a:avLst/>
              </a:prstGeom>
              <a:solidFill>
                <a:srgbClr val="00B05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a:gradFill>
                    <a:gsLst>
                      <a:gs pos="0">
                        <a:srgbClr val="FFFFFF"/>
                      </a:gs>
                      <a:gs pos="100000">
                        <a:srgbClr val="FFFFFF"/>
                      </a:gs>
                    </a:gsLst>
                    <a:lin ang="5400000" scaled="0"/>
                  </a:gradFill>
                  <a:ea typeface="Segoe UI" pitchFamily="34" charset="0"/>
                  <a:cs typeface="Segoe UI" pitchFamily="34" charset="0"/>
                </a:endParaRPr>
              </a:p>
            </p:txBody>
          </p:sp>
          <p:sp>
            <p:nvSpPr>
              <p:cNvPr id="11" name="TextBox 10"/>
              <p:cNvSpPr txBox="1"/>
              <p:nvPr/>
            </p:nvSpPr>
            <p:spPr>
              <a:xfrm>
                <a:off x="4982308" y="6366719"/>
                <a:ext cx="633046" cy="138499"/>
              </a:xfrm>
              <a:prstGeom prst="rect">
                <a:avLst/>
              </a:prstGeom>
              <a:noFill/>
            </p:spPr>
            <p:txBody>
              <a:bodyPr wrap="square" lIns="0" tIns="0" rIns="0" bIns="0" rtlCol="0">
                <a:spAutoFit/>
              </a:bodyPr>
              <a:lstStyle/>
              <a:p>
                <a:pPr>
                  <a:lnSpc>
                    <a:spcPct val="90000"/>
                  </a:lnSpc>
                  <a:spcAft>
                    <a:spcPts val="600"/>
                  </a:spcAft>
                </a:pPr>
                <a:r>
                  <a:rPr lang="en-US" sz="1000" dirty="0">
                    <a:gradFill>
                      <a:gsLst>
                        <a:gs pos="2917">
                          <a:schemeClr val="tx1"/>
                        </a:gs>
                        <a:gs pos="30000">
                          <a:schemeClr val="tx1"/>
                        </a:gs>
                      </a:gsLst>
                      <a:lin ang="5400000" scaled="0"/>
                    </a:gradFill>
                  </a:rPr>
                  <a:t>Included</a:t>
                </a:r>
              </a:p>
            </p:txBody>
          </p:sp>
        </p:grpSp>
        <p:grpSp>
          <p:nvGrpSpPr>
            <p:cNvPr id="7" name="Group 6"/>
            <p:cNvGrpSpPr/>
            <p:nvPr/>
          </p:nvGrpSpPr>
          <p:grpSpPr>
            <a:xfrm>
              <a:off x="10858500" y="6591298"/>
              <a:ext cx="1066800" cy="175847"/>
              <a:chOff x="5673968" y="6348045"/>
              <a:chExt cx="1066800" cy="175847"/>
            </a:xfrm>
          </p:grpSpPr>
          <p:sp>
            <p:nvSpPr>
              <p:cNvPr id="8" name="Oval 7"/>
              <p:cNvSpPr/>
              <p:nvPr/>
            </p:nvSpPr>
            <p:spPr bwMode="auto">
              <a:xfrm>
                <a:off x="5673968" y="6348045"/>
                <a:ext cx="175847" cy="175847"/>
              </a:xfrm>
              <a:prstGeom prst="ellipse">
                <a:avLst/>
              </a:prstGeom>
              <a:solidFill>
                <a:srgbClr val="FF000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a:gradFill>
                    <a:gsLst>
                      <a:gs pos="0">
                        <a:srgbClr val="FFFFFF"/>
                      </a:gs>
                      <a:gs pos="100000">
                        <a:srgbClr val="FFFFFF"/>
                      </a:gs>
                    </a:gsLst>
                    <a:lin ang="5400000" scaled="0"/>
                  </a:gradFill>
                  <a:ea typeface="Segoe UI" pitchFamily="34" charset="0"/>
                  <a:cs typeface="Segoe UI" pitchFamily="34" charset="0"/>
                </a:endParaRPr>
              </a:p>
            </p:txBody>
          </p:sp>
          <p:sp>
            <p:nvSpPr>
              <p:cNvPr id="9" name="TextBox 8"/>
              <p:cNvSpPr txBox="1"/>
              <p:nvPr/>
            </p:nvSpPr>
            <p:spPr>
              <a:xfrm>
                <a:off x="5943599" y="6366719"/>
                <a:ext cx="797169" cy="138499"/>
              </a:xfrm>
              <a:prstGeom prst="rect">
                <a:avLst/>
              </a:prstGeom>
              <a:noFill/>
            </p:spPr>
            <p:txBody>
              <a:bodyPr wrap="square" lIns="0" tIns="0" rIns="0" bIns="0" rtlCol="0">
                <a:spAutoFit/>
              </a:bodyPr>
              <a:lstStyle/>
              <a:p>
                <a:pPr>
                  <a:lnSpc>
                    <a:spcPct val="90000"/>
                  </a:lnSpc>
                  <a:spcAft>
                    <a:spcPts val="600"/>
                  </a:spcAft>
                </a:pPr>
                <a:r>
                  <a:rPr lang="en-US" sz="1000" dirty="0">
                    <a:gradFill>
                      <a:gsLst>
                        <a:gs pos="2917">
                          <a:schemeClr val="tx1"/>
                        </a:gs>
                        <a:gs pos="30000">
                          <a:schemeClr val="tx1"/>
                        </a:gs>
                      </a:gsLst>
                      <a:lin ang="5400000" scaled="0"/>
                    </a:gradFill>
                  </a:rPr>
                  <a:t>Not Included</a:t>
                </a:r>
              </a:p>
            </p:txBody>
          </p:sp>
        </p:grpSp>
      </p:grpSp>
      <p:sp>
        <p:nvSpPr>
          <p:cNvPr id="12" name="TextBox 11"/>
          <p:cNvSpPr txBox="1"/>
          <p:nvPr/>
        </p:nvSpPr>
        <p:spPr>
          <a:xfrm>
            <a:off x="7249099" y="6645414"/>
            <a:ext cx="4676201" cy="124650"/>
          </a:xfrm>
          <a:prstGeom prst="rect">
            <a:avLst/>
          </a:prstGeom>
          <a:noFill/>
        </p:spPr>
        <p:txBody>
          <a:bodyPr wrap="square" lIns="0" tIns="0" rIns="0" bIns="0" rtlCol="0">
            <a:spAutoFit/>
          </a:bodyPr>
          <a:lstStyle/>
          <a:p>
            <a:pPr algn="r">
              <a:lnSpc>
                <a:spcPct val="90000"/>
              </a:lnSpc>
              <a:spcAft>
                <a:spcPts val="600"/>
              </a:spcAft>
            </a:pPr>
            <a:r>
              <a:rPr lang="en-US" sz="900" dirty="0">
                <a:solidFill>
                  <a:schemeClr val="tx2"/>
                </a:solidFill>
              </a:rPr>
              <a:t>Based on public information available on www.vmware.com as of July, 2016. </a:t>
            </a:r>
          </a:p>
        </p:txBody>
      </p:sp>
    </p:spTree>
    <p:extLst>
      <p:ext uri="{BB962C8B-B14F-4D97-AF65-F5344CB8AC3E}">
        <p14:creationId xmlns:p14="http://schemas.microsoft.com/office/powerpoint/2010/main" val="941125020"/>
      </p:ext>
    </p:extLst>
  </p:cSld>
  <p:clrMapOvr>
    <a:masterClrMapping/>
  </p:clrMapOvr>
  <p:transition>
    <p:fade/>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bwMode="auto">
          <a:xfrm>
            <a:off x="882" y="2002457"/>
            <a:ext cx="12434711" cy="4569756"/>
          </a:xfrm>
          <a:prstGeom prst="rect">
            <a:avLst/>
          </a:prstGeom>
          <a:solidFill>
            <a:srgbClr val="EEEEEE"/>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6521" tIns="149217" rIns="186521" bIns="149217" numCol="1" spcCol="0" rtlCol="0" fromWordArt="0" anchor="t" anchorCtr="0" forceAA="0" compatLnSpc="1">
            <a:prstTxWarp prst="textNoShape">
              <a:avLst/>
            </a:prstTxWarp>
            <a:noAutofit/>
          </a:bodyPr>
          <a:lstStyle/>
          <a:p>
            <a:pPr algn="ctr" defTabSz="951028" fontAlgn="base">
              <a:lnSpc>
                <a:spcPct val="90000"/>
              </a:lnSpc>
              <a:spcBef>
                <a:spcPct val="0"/>
              </a:spcBef>
              <a:spcAft>
                <a:spcPct val="0"/>
              </a:spcAft>
            </a:pPr>
            <a:endParaRPr lang="en-US" sz="2448" dirty="0" err="1">
              <a:gradFill>
                <a:gsLst>
                  <a:gs pos="0">
                    <a:srgbClr val="FFFFFF"/>
                  </a:gs>
                  <a:gs pos="100000">
                    <a:srgbClr val="FFFFFF"/>
                  </a:gs>
                </a:gsLst>
                <a:lin ang="5400000" scaled="0"/>
              </a:gradFill>
              <a:ea typeface="Segoe UI" pitchFamily="34" charset="0"/>
              <a:cs typeface="Segoe UI" pitchFamily="34" charset="0"/>
            </a:endParaRPr>
          </a:p>
        </p:txBody>
      </p:sp>
      <p:sp>
        <p:nvSpPr>
          <p:cNvPr id="2" name="Title 1"/>
          <p:cNvSpPr>
            <a:spLocks noGrp="1"/>
          </p:cNvSpPr>
          <p:nvPr>
            <p:ph type="title"/>
          </p:nvPr>
        </p:nvSpPr>
        <p:spPr/>
        <p:txBody>
          <a:bodyPr/>
          <a:lstStyle/>
          <a:p>
            <a:r>
              <a:rPr lang="en-US" spc="-153" dirty="0"/>
              <a:t>Help protect Active Directory, admin privileges</a:t>
            </a:r>
            <a:br>
              <a:rPr lang="en-US" sz="4692" dirty="0"/>
            </a:br>
            <a:endParaRPr lang="en-US" dirty="0"/>
          </a:p>
        </p:txBody>
      </p:sp>
      <p:grpSp>
        <p:nvGrpSpPr>
          <p:cNvPr id="6" name="Group 5"/>
          <p:cNvGrpSpPr/>
          <p:nvPr/>
        </p:nvGrpSpPr>
        <p:grpSpPr>
          <a:xfrm>
            <a:off x="272891" y="1287462"/>
            <a:ext cx="4466162" cy="324999"/>
            <a:chOff x="376698" y="2058199"/>
            <a:chExt cx="4378988" cy="318655"/>
          </a:xfrm>
        </p:grpSpPr>
        <p:sp>
          <p:nvSpPr>
            <p:cNvPr id="5" name="Arrow: Chevron 4"/>
            <p:cNvSpPr/>
            <p:nvPr/>
          </p:nvSpPr>
          <p:spPr bwMode="auto">
            <a:xfrm>
              <a:off x="3186398" y="2058199"/>
              <a:ext cx="1569288" cy="318655"/>
            </a:xfrm>
            <a:prstGeom prst="chevron">
              <a:avLst/>
            </a:prstGeom>
            <a:solidFill>
              <a:srgbClr val="EEEEEE"/>
            </a:solidFill>
            <a:ln>
              <a:solidFill>
                <a:srgbClr val="FFFFFF"/>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951028" fontAlgn="base">
                <a:lnSpc>
                  <a:spcPct val="90000"/>
                </a:lnSpc>
                <a:spcBef>
                  <a:spcPct val="0"/>
                </a:spcBef>
                <a:spcAft>
                  <a:spcPct val="0"/>
                </a:spcAft>
              </a:pPr>
              <a:r>
                <a:rPr lang="en-US" sz="1428" dirty="0">
                  <a:solidFill>
                    <a:srgbClr val="00BCF2"/>
                  </a:solidFill>
                  <a:ea typeface="Segoe UI" pitchFamily="34" charset="0"/>
                  <a:cs typeface="Segoe UI" pitchFamily="34" charset="0"/>
                </a:rPr>
                <a:t>6+ months</a:t>
              </a:r>
            </a:p>
          </p:txBody>
        </p:sp>
        <p:sp>
          <p:nvSpPr>
            <p:cNvPr id="196" name="Arrow: Chevron 195"/>
            <p:cNvSpPr/>
            <p:nvPr/>
          </p:nvSpPr>
          <p:spPr bwMode="auto">
            <a:xfrm>
              <a:off x="1781548" y="2058199"/>
              <a:ext cx="1569288" cy="318655"/>
            </a:xfrm>
            <a:prstGeom prst="chevron">
              <a:avLst/>
            </a:prstGeom>
            <a:solidFill>
              <a:srgbClr val="EEEEEE"/>
            </a:solidFill>
            <a:ln>
              <a:solidFill>
                <a:srgbClr val="FFFFFF"/>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951028" fontAlgn="base">
                <a:lnSpc>
                  <a:spcPct val="90000"/>
                </a:lnSpc>
                <a:spcBef>
                  <a:spcPct val="0"/>
                </a:spcBef>
                <a:spcAft>
                  <a:spcPct val="0"/>
                </a:spcAft>
              </a:pPr>
              <a:r>
                <a:rPr lang="en-US" sz="1428" dirty="0">
                  <a:solidFill>
                    <a:srgbClr val="00BCF2"/>
                  </a:solidFill>
                  <a:ea typeface="Segoe UI" pitchFamily="34" charset="0"/>
                  <a:cs typeface="Segoe UI" pitchFamily="34" charset="0"/>
                </a:rPr>
                <a:t>1-3 months</a:t>
              </a:r>
            </a:p>
          </p:txBody>
        </p:sp>
        <p:sp>
          <p:nvSpPr>
            <p:cNvPr id="197" name="Arrow: Pentagon 196"/>
            <p:cNvSpPr/>
            <p:nvPr/>
          </p:nvSpPr>
          <p:spPr bwMode="auto">
            <a:xfrm>
              <a:off x="376698" y="2058199"/>
              <a:ext cx="1569288" cy="318655"/>
            </a:xfrm>
            <a:prstGeom prst="homePlate">
              <a:avLst/>
            </a:prstGeom>
            <a:solidFill>
              <a:srgbClr val="00BCF2"/>
            </a:solidFill>
            <a:ln>
              <a:solidFill>
                <a:srgbClr val="FFFFFF"/>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951028" fontAlgn="base">
                <a:lnSpc>
                  <a:spcPct val="90000"/>
                </a:lnSpc>
                <a:spcBef>
                  <a:spcPct val="0"/>
                </a:spcBef>
                <a:spcAft>
                  <a:spcPct val="0"/>
                </a:spcAft>
              </a:pPr>
              <a:r>
                <a:rPr lang="en-US" sz="1428" dirty="0">
                  <a:gradFill>
                    <a:gsLst>
                      <a:gs pos="0">
                        <a:srgbClr val="FFFFFF"/>
                      </a:gs>
                      <a:gs pos="100000">
                        <a:srgbClr val="FFFFFF"/>
                      </a:gs>
                    </a:gsLst>
                    <a:lin ang="5400000" scaled="0"/>
                  </a:gradFill>
                  <a:ea typeface="Segoe UI" pitchFamily="34" charset="0"/>
                  <a:cs typeface="Segoe UI" pitchFamily="34" charset="0"/>
                </a:rPr>
                <a:t>2-4 weeks</a:t>
              </a:r>
            </a:p>
          </p:txBody>
        </p:sp>
      </p:grpSp>
      <p:sp>
        <p:nvSpPr>
          <p:cNvPr id="225" name="TextBox 224"/>
          <p:cNvSpPr txBox="1"/>
          <p:nvPr/>
        </p:nvSpPr>
        <p:spPr>
          <a:xfrm>
            <a:off x="272891" y="1672526"/>
            <a:ext cx="4590709" cy="192135"/>
          </a:xfrm>
          <a:prstGeom prst="rect">
            <a:avLst/>
          </a:prstGeom>
          <a:noFill/>
        </p:spPr>
        <p:txBody>
          <a:bodyPr wrap="none" lIns="149217" tIns="0" rIns="149217" bIns="0" rtlCol="0">
            <a:spAutoFit/>
          </a:bodyPr>
          <a:lstStyle/>
          <a:p>
            <a:pPr defTabSz="932563">
              <a:defRPr/>
            </a:pPr>
            <a:r>
              <a:rPr lang="en-US" sz="1224" dirty="0">
                <a:solidFill>
                  <a:srgbClr val="505050"/>
                </a:solidFill>
              </a:rPr>
              <a:t>First response to the most frequently used attack techniques.</a:t>
            </a:r>
          </a:p>
        </p:txBody>
      </p:sp>
      <p:grpSp>
        <p:nvGrpSpPr>
          <p:cNvPr id="7" name="Group 6"/>
          <p:cNvGrpSpPr/>
          <p:nvPr/>
        </p:nvGrpSpPr>
        <p:grpSpPr>
          <a:xfrm>
            <a:off x="2474338" y="5668174"/>
            <a:ext cx="1725919" cy="616621"/>
            <a:chOff x="266700" y="5797435"/>
            <a:chExt cx="1692231" cy="604585"/>
          </a:xfrm>
        </p:grpSpPr>
        <p:sp>
          <p:nvSpPr>
            <p:cNvPr id="226" name="Line Callout 2 28"/>
            <p:cNvSpPr/>
            <p:nvPr/>
          </p:nvSpPr>
          <p:spPr bwMode="auto">
            <a:xfrm>
              <a:off x="570331" y="5797435"/>
              <a:ext cx="1388600" cy="604585"/>
            </a:xfrm>
            <a:prstGeom prst="rect">
              <a:avLst/>
            </a:prstGeom>
            <a:solidFill>
              <a:srgbClr val="FFFFFF"/>
            </a:solidFill>
            <a:ln w="28575">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3260" tIns="46630" rIns="93260" bIns="46630" numCol="1" spcCol="0" rtlCol="0" fromWordArt="0" anchor="t" anchorCtr="0" forceAA="0" compatLnSpc="1">
              <a:prstTxWarp prst="textNoShape">
                <a:avLst/>
              </a:prstTxWarp>
              <a:noAutofit/>
            </a:bodyPr>
            <a:lstStyle/>
            <a:p>
              <a:pPr defTabSz="932293" fontAlgn="base">
                <a:lnSpc>
                  <a:spcPct val="90000"/>
                </a:lnSpc>
                <a:spcBef>
                  <a:spcPct val="0"/>
                </a:spcBef>
                <a:spcAft>
                  <a:spcPct val="0"/>
                </a:spcAft>
                <a:defRPr/>
              </a:pPr>
              <a:r>
                <a:rPr lang="en-US" sz="1224" dirty="0">
                  <a:solidFill>
                    <a:schemeClr val="accent6">
                      <a:lumMod val="10000"/>
                    </a:schemeClr>
                  </a:solidFill>
                </a:rPr>
                <a:t>Separate Admin account for admin tasks</a:t>
              </a:r>
              <a:endParaRPr lang="en-US" sz="1224" dirty="0">
                <a:solidFill>
                  <a:schemeClr val="bg1"/>
                </a:solidFill>
              </a:endParaRPr>
            </a:p>
          </p:txBody>
        </p:sp>
        <p:sp>
          <p:nvSpPr>
            <p:cNvPr id="227" name="Line Callout 2 28"/>
            <p:cNvSpPr/>
            <p:nvPr/>
          </p:nvSpPr>
          <p:spPr bwMode="auto">
            <a:xfrm>
              <a:off x="266700" y="5797435"/>
              <a:ext cx="303630" cy="604585"/>
            </a:xfrm>
            <a:prstGeom prst="rect">
              <a:avLst/>
            </a:prstGeom>
            <a:solidFill>
              <a:srgbClr val="00BCF2"/>
            </a:solidFill>
            <a:ln w="28575">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3260" tIns="46630" rIns="93260" bIns="46630" numCol="1" spcCol="0" rtlCol="0" fromWordArt="0" anchor="t" anchorCtr="0" forceAA="0" compatLnSpc="1">
              <a:prstTxWarp prst="textNoShape">
                <a:avLst/>
              </a:prstTxWarp>
              <a:noAutofit/>
            </a:bodyPr>
            <a:lstStyle/>
            <a:p>
              <a:pPr defTabSz="932293" fontAlgn="base">
                <a:lnSpc>
                  <a:spcPct val="90000"/>
                </a:lnSpc>
                <a:spcBef>
                  <a:spcPct val="0"/>
                </a:spcBef>
                <a:spcAft>
                  <a:spcPct val="0"/>
                </a:spcAft>
                <a:defRPr/>
              </a:pPr>
              <a:r>
                <a:rPr lang="en-US" sz="1836" dirty="0">
                  <a:solidFill>
                    <a:srgbClr val="FFFFFF"/>
                  </a:solidFill>
                </a:rPr>
                <a:t>1</a:t>
              </a:r>
            </a:p>
          </p:txBody>
        </p:sp>
      </p:grpSp>
      <p:grpSp>
        <p:nvGrpSpPr>
          <p:cNvPr id="252" name="Group 251"/>
          <p:cNvGrpSpPr/>
          <p:nvPr/>
        </p:nvGrpSpPr>
        <p:grpSpPr>
          <a:xfrm>
            <a:off x="5100260" y="5668174"/>
            <a:ext cx="3871788" cy="622353"/>
            <a:chOff x="266700" y="5797435"/>
            <a:chExt cx="3796215" cy="610205"/>
          </a:xfrm>
        </p:grpSpPr>
        <p:sp>
          <p:nvSpPr>
            <p:cNvPr id="253" name="Line Callout 2 28"/>
            <p:cNvSpPr/>
            <p:nvPr/>
          </p:nvSpPr>
          <p:spPr bwMode="auto">
            <a:xfrm>
              <a:off x="570331" y="5797436"/>
              <a:ext cx="3492584" cy="610204"/>
            </a:xfrm>
            <a:prstGeom prst="rect">
              <a:avLst/>
            </a:prstGeom>
            <a:solidFill>
              <a:srgbClr val="FFFFFF"/>
            </a:solidFill>
            <a:ln w="28575">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3260" tIns="46630" rIns="93260" bIns="46630" numCol="1" spcCol="0" rtlCol="0" fromWordArt="0" anchor="t" anchorCtr="0" forceAA="0" compatLnSpc="1">
              <a:prstTxWarp prst="textNoShape">
                <a:avLst/>
              </a:prstTxWarp>
              <a:noAutofit/>
            </a:bodyPr>
            <a:lstStyle/>
            <a:p>
              <a:pPr defTabSz="932293" fontAlgn="base">
                <a:lnSpc>
                  <a:spcPct val="90000"/>
                </a:lnSpc>
                <a:spcBef>
                  <a:spcPct val="0"/>
                </a:spcBef>
                <a:spcAft>
                  <a:spcPct val="0"/>
                </a:spcAft>
                <a:defRPr/>
              </a:pPr>
              <a:r>
                <a:rPr lang="en-US" sz="1224" dirty="0">
                  <a:solidFill>
                    <a:schemeClr val="accent6">
                      <a:lumMod val="10000"/>
                    </a:schemeClr>
                  </a:solidFill>
                </a:rPr>
                <a:t>Privileged Access Workstations (PAWs) </a:t>
              </a:r>
              <a:br>
                <a:rPr lang="en-US" sz="1224" dirty="0">
                  <a:solidFill>
                    <a:schemeClr val="accent6">
                      <a:lumMod val="10000"/>
                    </a:schemeClr>
                  </a:solidFill>
                </a:rPr>
              </a:br>
              <a:r>
                <a:rPr lang="en-US" sz="1224" dirty="0">
                  <a:solidFill>
                    <a:schemeClr val="accent6">
                      <a:lumMod val="10000"/>
                    </a:schemeClr>
                  </a:solidFill>
                </a:rPr>
                <a:t>Phase 1 – Active Directory admins</a:t>
              </a:r>
            </a:p>
            <a:p>
              <a:pPr defTabSz="932293" fontAlgn="base">
                <a:lnSpc>
                  <a:spcPct val="90000"/>
                </a:lnSpc>
                <a:spcBef>
                  <a:spcPct val="0"/>
                </a:spcBef>
                <a:spcAft>
                  <a:spcPct val="0"/>
                </a:spcAft>
                <a:defRPr/>
              </a:pPr>
              <a:r>
                <a:rPr lang="en-US" sz="1224" dirty="0">
                  <a:solidFill>
                    <a:srgbClr val="0078D7"/>
                  </a:solidFill>
                </a:rPr>
                <a:t>http://Aka.ms/CyberPAW </a:t>
              </a:r>
            </a:p>
          </p:txBody>
        </p:sp>
        <p:sp>
          <p:nvSpPr>
            <p:cNvPr id="254" name="Line Callout 2 28"/>
            <p:cNvSpPr/>
            <p:nvPr/>
          </p:nvSpPr>
          <p:spPr bwMode="auto">
            <a:xfrm>
              <a:off x="266700" y="5797435"/>
              <a:ext cx="303630" cy="610205"/>
            </a:xfrm>
            <a:prstGeom prst="rect">
              <a:avLst/>
            </a:prstGeom>
            <a:solidFill>
              <a:srgbClr val="00BCF2"/>
            </a:solidFill>
            <a:ln w="28575">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3260" tIns="46630" rIns="93260" bIns="46630" numCol="1" spcCol="0" rtlCol="0" fromWordArt="0" anchor="t" anchorCtr="0" forceAA="0" compatLnSpc="1">
              <a:prstTxWarp prst="textNoShape">
                <a:avLst/>
              </a:prstTxWarp>
              <a:noAutofit/>
            </a:bodyPr>
            <a:lstStyle/>
            <a:p>
              <a:pPr defTabSz="932293" fontAlgn="base">
                <a:lnSpc>
                  <a:spcPct val="90000"/>
                </a:lnSpc>
                <a:spcBef>
                  <a:spcPct val="0"/>
                </a:spcBef>
                <a:spcAft>
                  <a:spcPct val="0"/>
                </a:spcAft>
                <a:defRPr/>
              </a:pPr>
              <a:r>
                <a:rPr lang="en-US" sz="1836" dirty="0">
                  <a:solidFill>
                    <a:srgbClr val="FFFFFF"/>
                  </a:solidFill>
                </a:rPr>
                <a:t>2</a:t>
              </a:r>
            </a:p>
          </p:txBody>
        </p:sp>
      </p:grpSp>
      <p:grpSp>
        <p:nvGrpSpPr>
          <p:cNvPr id="260" name="Group 259"/>
          <p:cNvGrpSpPr/>
          <p:nvPr/>
        </p:nvGrpSpPr>
        <p:grpSpPr>
          <a:xfrm>
            <a:off x="2258634" y="2103056"/>
            <a:ext cx="3033345" cy="488873"/>
            <a:chOff x="266700" y="5797435"/>
            <a:chExt cx="2974138" cy="793865"/>
          </a:xfrm>
        </p:grpSpPr>
        <p:sp>
          <p:nvSpPr>
            <p:cNvPr id="261" name="Line Callout 2 28"/>
            <p:cNvSpPr/>
            <p:nvPr/>
          </p:nvSpPr>
          <p:spPr bwMode="auto">
            <a:xfrm>
              <a:off x="570331" y="5797435"/>
              <a:ext cx="2670507" cy="793865"/>
            </a:xfrm>
            <a:prstGeom prst="rect">
              <a:avLst/>
            </a:prstGeom>
            <a:solidFill>
              <a:srgbClr val="FFFFFF"/>
            </a:solidFill>
            <a:ln w="28575">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3260" tIns="46630" rIns="93260" bIns="46630" numCol="1" spcCol="0" rtlCol="0" fromWordArt="0" anchor="t" anchorCtr="0" forceAA="0" compatLnSpc="1">
              <a:prstTxWarp prst="textNoShape">
                <a:avLst/>
              </a:prstTxWarp>
              <a:noAutofit/>
            </a:bodyPr>
            <a:lstStyle/>
            <a:p>
              <a:pPr defTabSz="932293" fontAlgn="base">
                <a:lnSpc>
                  <a:spcPct val="90000"/>
                </a:lnSpc>
                <a:spcBef>
                  <a:spcPct val="0"/>
                </a:spcBef>
                <a:spcAft>
                  <a:spcPct val="0"/>
                </a:spcAft>
                <a:defRPr/>
              </a:pPr>
              <a:r>
                <a:rPr lang="en-US" sz="1224" dirty="0">
                  <a:solidFill>
                    <a:schemeClr val="accent6">
                      <a:lumMod val="10000"/>
                    </a:schemeClr>
                  </a:solidFill>
                </a:rPr>
                <a:t>Unique Local Admin Passwords </a:t>
              </a:r>
              <a:br>
                <a:rPr lang="en-US" sz="1224" dirty="0">
                  <a:solidFill>
                    <a:schemeClr val="accent6">
                      <a:lumMod val="10000"/>
                    </a:schemeClr>
                  </a:solidFill>
                </a:rPr>
              </a:br>
              <a:r>
                <a:rPr lang="en-US" sz="1224" dirty="0">
                  <a:solidFill>
                    <a:schemeClr val="accent6">
                      <a:lumMod val="10000"/>
                    </a:schemeClr>
                  </a:solidFill>
                </a:rPr>
                <a:t>for Workstations </a:t>
              </a:r>
              <a:r>
                <a:rPr lang="en-US" sz="1224" dirty="0">
                  <a:solidFill>
                    <a:srgbClr val="0078D7"/>
                  </a:solidFill>
                </a:rPr>
                <a:t>http://Aka.ms/LAPS </a:t>
              </a:r>
            </a:p>
          </p:txBody>
        </p:sp>
        <p:sp>
          <p:nvSpPr>
            <p:cNvPr id="262" name="Line Callout 2 28"/>
            <p:cNvSpPr/>
            <p:nvPr/>
          </p:nvSpPr>
          <p:spPr bwMode="auto">
            <a:xfrm>
              <a:off x="266700" y="5797435"/>
              <a:ext cx="303630" cy="793865"/>
            </a:xfrm>
            <a:prstGeom prst="rect">
              <a:avLst/>
            </a:prstGeom>
            <a:solidFill>
              <a:srgbClr val="00BCF2"/>
            </a:solidFill>
            <a:ln w="28575">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3260" tIns="46630" rIns="93260" bIns="46630" numCol="1" spcCol="0" rtlCol="0" fromWordArt="0" anchor="t" anchorCtr="0" forceAA="0" compatLnSpc="1">
              <a:prstTxWarp prst="textNoShape">
                <a:avLst/>
              </a:prstTxWarp>
              <a:noAutofit/>
            </a:bodyPr>
            <a:lstStyle/>
            <a:p>
              <a:pPr defTabSz="932293" fontAlgn="base">
                <a:lnSpc>
                  <a:spcPct val="90000"/>
                </a:lnSpc>
                <a:spcBef>
                  <a:spcPct val="0"/>
                </a:spcBef>
                <a:spcAft>
                  <a:spcPct val="0"/>
                </a:spcAft>
                <a:defRPr/>
              </a:pPr>
              <a:r>
                <a:rPr lang="en-US" sz="1836" dirty="0">
                  <a:solidFill>
                    <a:srgbClr val="FFFFFF"/>
                  </a:solidFill>
                </a:rPr>
                <a:t>3</a:t>
              </a:r>
            </a:p>
          </p:txBody>
        </p:sp>
      </p:grpSp>
      <p:grpSp>
        <p:nvGrpSpPr>
          <p:cNvPr id="265" name="Group 264"/>
          <p:cNvGrpSpPr/>
          <p:nvPr/>
        </p:nvGrpSpPr>
        <p:grpSpPr>
          <a:xfrm>
            <a:off x="9485700" y="2100269"/>
            <a:ext cx="2658058" cy="488873"/>
            <a:chOff x="266700" y="5797435"/>
            <a:chExt cx="2606176" cy="793865"/>
          </a:xfrm>
        </p:grpSpPr>
        <p:sp>
          <p:nvSpPr>
            <p:cNvPr id="266" name="Line Callout 2 28"/>
            <p:cNvSpPr/>
            <p:nvPr/>
          </p:nvSpPr>
          <p:spPr bwMode="auto">
            <a:xfrm>
              <a:off x="570332" y="5797435"/>
              <a:ext cx="2302544" cy="793865"/>
            </a:xfrm>
            <a:prstGeom prst="rect">
              <a:avLst/>
            </a:prstGeom>
            <a:solidFill>
              <a:srgbClr val="FFFFFF"/>
            </a:solidFill>
            <a:ln w="28575">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3260" tIns="46630" rIns="93260" bIns="46630" numCol="1" spcCol="0" rtlCol="0" fromWordArt="0" anchor="t" anchorCtr="0" forceAA="0" compatLnSpc="1">
              <a:prstTxWarp prst="textNoShape">
                <a:avLst/>
              </a:prstTxWarp>
              <a:noAutofit/>
            </a:bodyPr>
            <a:lstStyle/>
            <a:p>
              <a:pPr defTabSz="932293" fontAlgn="base">
                <a:lnSpc>
                  <a:spcPct val="90000"/>
                </a:lnSpc>
                <a:spcBef>
                  <a:spcPct val="0"/>
                </a:spcBef>
                <a:spcAft>
                  <a:spcPct val="0"/>
                </a:spcAft>
                <a:defRPr/>
              </a:pPr>
              <a:r>
                <a:rPr lang="en-US" sz="1224" dirty="0">
                  <a:solidFill>
                    <a:schemeClr val="accent6">
                      <a:lumMod val="10000"/>
                    </a:schemeClr>
                  </a:solidFill>
                </a:rPr>
                <a:t>Unique Local Admin Passwords for Servers </a:t>
              </a:r>
              <a:r>
                <a:rPr lang="en-US" sz="1224" dirty="0">
                  <a:solidFill>
                    <a:srgbClr val="0078D7"/>
                  </a:solidFill>
                </a:rPr>
                <a:t>http://Aka.ms/LAPS </a:t>
              </a:r>
            </a:p>
          </p:txBody>
        </p:sp>
        <p:sp>
          <p:nvSpPr>
            <p:cNvPr id="267" name="Line Callout 2 28"/>
            <p:cNvSpPr/>
            <p:nvPr/>
          </p:nvSpPr>
          <p:spPr bwMode="auto">
            <a:xfrm>
              <a:off x="266700" y="5797435"/>
              <a:ext cx="303630" cy="793865"/>
            </a:xfrm>
            <a:prstGeom prst="rect">
              <a:avLst/>
            </a:prstGeom>
            <a:solidFill>
              <a:srgbClr val="00BCF2"/>
            </a:solidFill>
            <a:ln w="28575">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3260" tIns="46630" rIns="93260" bIns="46630" numCol="1" spcCol="0" rtlCol="0" fromWordArt="0" anchor="t" anchorCtr="0" forceAA="0" compatLnSpc="1">
              <a:prstTxWarp prst="textNoShape">
                <a:avLst/>
              </a:prstTxWarp>
              <a:noAutofit/>
            </a:bodyPr>
            <a:lstStyle/>
            <a:p>
              <a:pPr defTabSz="932293" fontAlgn="base">
                <a:lnSpc>
                  <a:spcPct val="90000"/>
                </a:lnSpc>
                <a:spcBef>
                  <a:spcPct val="0"/>
                </a:spcBef>
                <a:spcAft>
                  <a:spcPct val="0"/>
                </a:spcAft>
                <a:defRPr/>
              </a:pPr>
              <a:r>
                <a:rPr lang="en-US" sz="1836" dirty="0">
                  <a:solidFill>
                    <a:srgbClr val="FFFFFF"/>
                  </a:solidFill>
                </a:rPr>
                <a:t>4</a:t>
              </a:r>
            </a:p>
          </p:txBody>
        </p:sp>
      </p:grpSp>
      <p:grpSp>
        <p:nvGrpSpPr>
          <p:cNvPr id="3" name="Group 2"/>
          <p:cNvGrpSpPr/>
          <p:nvPr/>
        </p:nvGrpSpPr>
        <p:grpSpPr>
          <a:xfrm>
            <a:off x="1443053" y="2815517"/>
            <a:ext cx="10394659" cy="2201969"/>
            <a:chOff x="1443053" y="3237828"/>
            <a:chExt cx="10394659" cy="2201969"/>
          </a:xfrm>
        </p:grpSpPr>
        <p:sp>
          <p:nvSpPr>
            <p:cNvPr id="148" name="Freeform 6"/>
            <p:cNvSpPr>
              <a:spLocks noEditPoints="1"/>
            </p:cNvSpPr>
            <p:nvPr/>
          </p:nvSpPr>
          <p:spPr bwMode="auto">
            <a:xfrm>
              <a:off x="1443053" y="4106862"/>
              <a:ext cx="865262" cy="865696"/>
            </a:xfrm>
            <a:custGeom>
              <a:avLst/>
              <a:gdLst>
                <a:gd name="T0" fmla="*/ 1423 w 3983"/>
                <a:gd name="T1" fmla="*/ 227 h 3985"/>
                <a:gd name="T2" fmla="*/ 842 w 3983"/>
                <a:gd name="T3" fmla="*/ 540 h 3985"/>
                <a:gd name="T4" fmla="*/ 416 w 3983"/>
                <a:gd name="T5" fmla="*/ 1017 h 3985"/>
                <a:gd name="T6" fmla="*/ 169 w 3983"/>
                <a:gd name="T7" fmla="*/ 1638 h 3985"/>
                <a:gd name="T8" fmla="*/ 163 w 3983"/>
                <a:gd name="T9" fmla="*/ 2314 h 3985"/>
                <a:gd name="T10" fmla="*/ 400 w 3983"/>
                <a:gd name="T11" fmla="*/ 2942 h 3985"/>
                <a:gd name="T12" fmla="*/ 694 w 3983"/>
                <a:gd name="T13" fmla="*/ 3313 h 3985"/>
                <a:gd name="T14" fmla="*/ 820 w 3983"/>
                <a:gd name="T15" fmla="*/ 3303 h 3985"/>
                <a:gd name="T16" fmla="*/ 1354 w 3983"/>
                <a:gd name="T17" fmla="*/ 3137 h 3985"/>
                <a:gd name="T18" fmla="*/ 1507 w 3983"/>
                <a:gd name="T19" fmla="*/ 3024 h 3985"/>
                <a:gd name="T20" fmla="*/ 1532 w 3983"/>
                <a:gd name="T21" fmla="*/ 2657 h 3985"/>
                <a:gd name="T22" fmla="*/ 1428 w 3983"/>
                <a:gd name="T23" fmla="*/ 2557 h 3985"/>
                <a:gd name="T24" fmla="*/ 1373 w 3983"/>
                <a:gd name="T25" fmla="*/ 2243 h 3985"/>
                <a:gd name="T26" fmla="*/ 1295 w 3983"/>
                <a:gd name="T27" fmla="*/ 2130 h 3985"/>
                <a:gd name="T28" fmla="*/ 1230 w 3983"/>
                <a:gd name="T29" fmla="*/ 2008 h 3985"/>
                <a:gd name="T30" fmla="*/ 1180 w 3983"/>
                <a:gd name="T31" fmla="*/ 1748 h 3985"/>
                <a:gd name="T32" fmla="*/ 1235 w 3983"/>
                <a:gd name="T33" fmla="*/ 1606 h 3985"/>
                <a:gd name="T34" fmla="*/ 1237 w 3983"/>
                <a:gd name="T35" fmla="*/ 1476 h 3985"/>
                <a:gd name="T36" fmla="*/ 1238 w 3983"/>
                <a:gd name="T37" fmla="*/ 950 h 3985"/>
                <a:gd name="T38" fmla="*/ 1370 w 3983"/>
                <a:gd name="T39" fmla="*/ 728 h 3985"/>
                <a:gd name="T40" fmla="*/ 1693 w 3983"/>
                <a:gd name="T41" fmla="*/ 531 h 3985"/>
                <a:gd name="T42" fmla="*/ 2203 w 3983"/>
                <a:gd name="T43" fmla="*/ 506 h 3985"/>
                <a:gd name="T44" fmla="*/ 2570 w 3983"/>
                <a:gd name="T45" fmla="*/ 691 h 3985"/>
                <a:gd name="T46" fmla="*/ 2730 w 3983"/>
                <a:gd name="T47" fmla="*/ 870 h 3985"/>
                <a:gd name="T48" fmla="*/ 2767 w 3983"/>
                <a:gd name="T49" fmla="*/ 1237 h 3985"/>
                <a:gd name="T50" fmla="*/ 2744 w 3983"/>
                <a:gd name="T51" fmla="*/ 1603 h 3985"/>
                <a:gd name="T52" fmla="*/ 2798 w 3983"/>
                <a:gd name="T53" fmla="*/ 1731 h 3985"/>
                <a:gd name="T54" fmla="*/ 2740 w 3983"/>
                <a:gd name="T55" fmla="*/ 2058 h 3985"/>
                <a:gd name="T56" fmla="*/ 2666 w 3983"/>
                <a:gd name="T57" fmla="*/ 2140 h 3985"/>
                <a:gd name="T58" fmla="*/ 2607 w 3983"/>
                <a:gd name="T59" fmla="*/ 2287 h 3985"/>
                <a:gd name="T60" fmla="*/ 2555 w 3983"/>
                <a:gd name="T61" fmla="*/ 2551 h 3985"/>
                <a:gd name="T62" fmla="*/ 2451 w 3983"/>
                <a:gd name="T63" fmla="*/ 2663 h 3985"/>
                <a:gd name="T64" fmla="*/ 2472 w 3983"/>
                <a:gd name="T65" fmla="*/ 3010 h 3985"/>
                <a:gd name="T66" fmla="*/ 2652 w 3983"/>
                <a:gd name="T67" fmla="*/ 3139 h 3985"/>
                <a:gd name="T68" fmla="*/ 3224 w 3983"/>
                <a:gd name="T69" fmla="*/ 3324 h 3985"/>
                <a:gd name="T70" fmla="*/ 3371 w 3983"/>
                <a:gd name="T71" fmla="*/ 3228 h 3985"/>
                <a:gd name="T72" fmla="*/ 3690 w 3983"/>
                <a:gd name="T73" fmla="*/ 2732 h 3985"/>
                <a:gd name="T74" fmla="*/ 3845 w 3983"/>
                <a:gd name="T75" fmla="*/ 2072 h 3985"/>
                <a:gd name="T76" fmla="*/ 3739 w 3983"/>
                <a:gd name="T77" fmla="*/ 1373 h 3985"/>
                <a:gd name="T78" fmla="*/ 3452 w 3983"/>
                <a:gd name="T79" fmla="*/ 851 h 3985"/>
                <a:gd name="T80" fmla="*/ 2985 w 3983"/>
                <a:gd name="T81" fmla="*/ 429 h 3985"/>
                <a:gd name="T82" fmla="*/ 2405 w 3983"/>
                <a:gd name="T83" fmla="*/ 184 h 3985"/>
                <a:gd name="T84" fmla="*/ 2054 w 3983"/>
                <a:gd name="T85" fmla="*/ 1 h 3985"/>
                <a:gd name="T86" fmla="*/ 2607 w 3983"/>
                <a:gd name="T87" fmla="*/ 105 h 3985"/>
                <a:gd name="T88" fmla="*/ 3156 w 3983"/>
                <a:gd name="T89" fmla="*/ 382 h 3985"/>
                <a:gd name="T90" fmla="*/ 3603 w 3983"/>
                <a:gd name="T91" fmla="*/ 833 h 3985"/>
                <a:gd name="T92" fmla="*/ 3907 w 3983"/>
                <a:gd name="T93" fmla="*/ 1460 h 3985"/>
                <a:gd name="T94" fmla="*/ 3983 w 3983"/>
                <a:gd name="T95" fmla="*/ 1842 h 3985"/>
                <a:gd name="T96" fmla="*/ 3932 w 3983"/>
                <a:gd name="T97" fmla="*/ 2418 h 3985"/>
                <a:gd name="T98" fmla="*/ 3665 w 3983"/>
                <a:gd name="T99" fmla="*/ 3065 h 3985"/>
                <a:gd name="T100" fmla="*/ 3222 w 3983"/>
                <a:gd name="T101" fmla="*/ 3553 h 3985"/>
                <a:gd name="T102" fmla="*/ 2625 w 3983"/>
                <a:gd name="T103" fmla="*/ 3877 h 3985"/>
                <a:gd name="T104" fmla="*/ 2155 w 3983"/>
                <a:gd name="T105" fmla="*/ 3979 h 3985"/>
                <a:gd name="T106" fmla="*/ 1703 w 3983"/>
                <a:gd name="T107" fmla="*/ 3960 h 3985"/>
                <a:gd name="T108" fmla="*/ 1082 w 3983"/>
                <a:gd name="T109" fmla="*/ 3761 h 3985"/>
                <a:gd name="T110" fmla="*/ 542 w 3983"/>
                <a:gd name="T111" fmla="*/ 3354 h 3985"/>
                <a:gd name="T112" fmla="*/ 186 w 3983"/>
                <a:gd name="T113" fmla="*/ 2827 h 3985"/>
                <a:gd name="T114" fmla="*/ 17 w 3983"/>
                <a:gd name="T115" fmla="*/ 2241 h 3985"/>
                <a:gd name="T116" fmla="*/ 34 w 3983"/>
                <a:gd name="T117" fmla="*/ 1645 h 3985"/>
                <a:gd name="T118" fmla="*/ 240 w 3983"/>
                <a:gd name="T119" fmla="*/ 1054 h 3985"/>
                <a:gd name="T120" fmla="*/ 646 w 3983"/>
                <a:gd name="T121" fmla="*/ 528 h 3985"/>
                <a:gd name="T122" fmla="*/ 1173 w 3983"/>
                <a:gd name="T123" fmla="*/ 181 h 3985"/>
                <a:gd name="T124" fmla="*/ 1814 w 3983"/>
                <a:gd name="T125" fmla="*/ 10 h 39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983" h="3985">
                  <a:moveTo>
                    <a:pt x="1981" y="138"/>
                  </a:moveTo>
                  <a:lnTo>
                    <a:pt x="1863" y="143"/>
                  </a:lnTo>
                  <a:lnTo>
                    <a:pt x="1750" y="155"/>
                  </a:lnTo>
                  <a:lnTo>
                    <a:pt x="1639" y="173"/>
                  </a:lnTo>
                  <a:lnTo>
                    <a:pt x="1530" y="197"/>
                  </a:lnTo>
                  <a:lnTo>
                    <a:pt x="1423" y="227"/>
                  </a:lnTo>
                  <a:lnTo>
                    <a:pt x="1319" y="265"/>
                  </a:lnTo>
                  <a:lnTo>
                    <a:pt x="1218" y="308"/>
                  </a:lnTo>
                  <a:lnTo>
                    <a:pt x="1119" y="359"/>
                  </a:lnTo>
                  <a:lnTo>
                    <a:pt x="1022" y="415"/>
                  </a:lnTo>
                  <a:lnTo>
                    <a:pt x="929" y="475"/>
                  </a:lnTo>
                  <a:lnTo>
                    <a:pt x="842" y="540"/>
                  </a:lnTo>
                  <a:lnTo>
                    <a:pt x="758" y="609"/>
                  </a:lnTo>
                  <a:lnTo>
                    <a:pt x="681" y="682"/>
                  </a:lnTo>
                  <a:lnTo>
                    <a:pt x="607" y="759"/>
                  </a:lnTo>
                  <a:lnTo>
                    <a:pt x="539" y="841"/>
                  </a:lnTo>
                  <a:lnTo>
                    <a:pt x="475" y="927"/>
                  </a:lnTo>
                  <a:lnTo>
                    <a:pt x="416" y="1017"/>
                  </a:lnTo>
                  <a:lnTo>
                    <a:pt x="362" y="1112"/>
                  </a:lnTo>
                  <a:lnTo>
                    <a:pt x="312" y="1210"/>
                  </a:lnTo>
                  <a:lnTo>
                    <a:pt x="267" y="1313"/>
                  </a:lnTo>
                  <a:lnTo>
                    <a:pt x="228" y="1421"/>
                  </a:lnTo>
                  <a:lnTo>
                    <a:pt x="195" y="1529"/>
                  </a:lnTo>
                  <a:lnTo>
                    <a:pt x="169" y="1638"/>
                  </a:lnTo>
                  <a:lnTo>
                    <a:pt x="151" y="1749"/>
                  </a:lnTo>
                  <a:lnTo>
                    <a:pt x="140" y="1861"/>
                  </a:lnTo>
                  <a:lnTo>
                    <a:pt x="136" y="1973"/>
                  </a:lnTo>
                  <a:lnTo>
                    <a:pt x="138" y="2087"/>
                  </a:lnTo>
                  <a:lnTo>
                    <a:pt x="148" y="2202"/>
                  </a:lnTo>
                  <a:lnTo>
                    <a:pt x="163" y="2314"/>
                  </a:lnTo>
                  <a:lnTo>
                    <a:pt x="186" y="2424"/>
                  </a:lnTo>
                  <a:lnTo>
                    <a:pt x="215" y="2533"/>
                  </a:lnTo>
                  <a:lnTo>
                    <a:pt x="252" y="2638"/>
                  </a:lnTo>
                  <a:lnTo>
                    <a:pt x="294" y="2742"/>
                  </a:lnTo>
                  <a:lnTo>
                    <a:pt x="344" y="2842"/>
                  </a:lnTo>
                  <a:lnTo>
                    <a:pt x="400" y="2942"/>
                  </a:lnTo>
                  <a:lnTo>
                    <a:pt x="463" y="3037"/>
                  </a:lnTo>
                  <a:lnTo>
                    <a:pt x="515" y="3107"/>
                  </a:lnTo>
                  <a:lnTo>
                    <a:pt x="571" y="3174"/>
                  </a:lnTo>
                  <a:lnTo>
                    <a:pt x="628" y="3239"/>
                  </a:lnTo>
                  <a:lnTo>
                    <a:pt x="686" y="3304"/>
                  </a:lnTo>
                  <a:lnTo>
                    <a:pt x="694" y="3313"/>
                  </a:lnTo>
                  <a:lnTo>
                    <a:pt x="705" y="3321"/>
                  </a:lnTo>
                  <a:lnTo>
                    <a:pt x="718" y="3327"/>
                  </a:lnTo>
                  <a:lnTo>
                    <a:pt x="731" y="3331"/>
                  </a:lnTo>
                  <a:lnTo>
                    <a:pt x="741" y="3331"/>
                  </a:lnTo>
                  <a:lnTo>
                    <a:pt x="781" y="3319"/>
                  </a:lnTo>
                  <a:lnTo>
                    <a:pt x="820" y="3303"/>
                  </a:lnTo>
                  <a:lnTo>
                    <a:pt x="860" y="3287"/>
                  </a:lnTo>
                  <a:lnTo>
                    <a:pt x="959" y="3252"/>
                  </a:lnTo>
                  <a:lnTo>
                    <a:pt x="1058" y="3216"/>
                  </a:lnTo>
                  <a:lnTo>
                    <a:pt x="1157" y="3185"/>
                  </a:lnTo>
                  <a:lnTo>
                    <a:pt x="1255" y="3159"/>
                  </a:lnTo>
                  <a:lnTo>
                    <a:pt x="1354" y="3137"/>
                  </a:lnTo>
                  <a:lnTo>
                    <a:pt x="1452" y="3116"/>
                  </a:lnTo>
                  <a:lnTo>
                    <a:pt x="1463" y="3112"/>
                  </a:lnTo>
                  <a:lnTo>
                    <a:pt x="1474" y="3106"/>
                  </a:lnTo>
                  <a:lnTo>
                    <a:pt x="1484" y="3099"/>
                  </a:lnTo>
                  <a:lnTo>
                    <a:pt x="1489" y="3091"/>
                  </a:lnTo>
                  <a:lnTo>
                    <a:pt x="1507" y="3024"/>
                  </a:lnTo>
                  <a:lnTo>
                    <a:pt x="1522" y="2956"/>
                  </a:lnTo>
                  <a:lnTo>
                    <a:pt x="1533" y="2887"/>
                  </a:lnTo>
                  <a:lnTo>
                    <a:pt x="1541" y="2818"/>
                  </a:lnTo>
                  <a:lnTo>
                    <a:pt x="1542" y="2748"/>
                  </a:lnTo>
                  <a:lnTo>
                    <a:pt x="1536" y="2678"/>
                  </a:lnTo>
                  <a:lnTo>
                    <a:pt x="1532" y="2657"/>
                  </a:lnTo>
                  <a:lnTo>
                    <a:pt x="1524" y="2640"/>
                  </a:lnTo>
                  <a:lnTo>
                    <a:pt x="1512" y="2627"/>
                  </a:lnTo>
                  <a:lnTo>
                    <a:pt x="1495" y="2615"/>
                  </a:lnTo>
                  <a:lnTo>
                    <a:pt x="1469" y="2598"/>
                  </a:lnTo>
                  <a:lnTo>
                    <a:pt x="1447" y="2579"/>
                  </a:lnTo>
                  <a:lnTo>
                    <a:pt x="1428" y="2557"/>
                  </a:lnTo>
                  <a:lnTo>
                    <a:pt x="1412" y="2532"/>
                  </a:lnTo>
                  <a:lnTo>
                    <a:pt x="1403" y="2504"/>
                  </a:lnTo>
                  <a:lnTo>
                    <a:pt x="1397" y="2472"/>
                  </a:lnTo>
                  <a:lnTo>
                    <a:pt x="1387" y="2396"/>
                  </a:lnTo>
                  <a:lnTo>
                    <a:pt x="1377" y="2320"/>
                  </a:lnTo>
                  <a:lnTo>
                    <a:pt x="1373" y="2243"/>
                  </a:lnTo>
                  <a:lnTo>
                    <a:pt x="1370" y="2215"/>
                  </a:lnTo>
                  <a:lnTo>
                    <a:pt x="1365" y="2191"/>
                  </a:lnTo>
                  <a:lnTo>
                    <a:pt x="1354" y="2170"/>
                  </a:lnTo>
                  <a:lnTo>
                    <a:pt x="1340" y="2153"/>
                  </a:lnTo>
                  <a:lnTo>
                    <a:pt x="1321" y="2140"/>
                  </a:lnTo>
                  <a:lnTo>
                    <a:pt x="1295" y="2130"/>
                  </a:lnTo>
                  <a:lnTo>
                    <a:pt x="1279" y="2123"/>
                  </a:lnTo>
                  <a:lnTo>
                    <a:pt x="1266" y="2113"/>
                  </a:lnTo>
                  <a:lnTo>
                    <a:pt x="1256" y="2101"/>
                  </a:lnTo>
                  <a:lnTo>
                    <a:pt x="1249" y="2087"/>
                  </a:lnTo>
                  <a:lnTo>
                    <a:pt x="1244" y="2070"/>
                  </a:lnTo>
                  <a:lnTo>
                    <a:pt x="1230" y="2008"/>
                  </a:lnTo>
                  <a:lnTo>
                    <a:pt x="1215" y="1948"/>
                  </a:lnTo>
                  <a:lnTo>
                    <a:pt x="1201" y="1886"/>
                  </a:lnTo>
                  <a:lnTo>
                    <a:pt x="1190" y="1824"/>
                  </a:lnTo>
                  <a:lnTo>
                    <a:pt x="1186" y="1799"/>
                  </a:lnTo>
                  <a:lnTo>
                    <a:pt x="1183" y="1774"/>
                  </a:lnTo>
                  <a:lnTo>
                    <a:pt x="1180" y="1748"/>
                  </a:lnTo>
                  <a:lnTo>
                    <a:pt x="1180" y="1723"/>
                  </a:lnTo>
                  <a:lnTo>
                    <a:pt x="1183" y="1697"/>
                  </a:lnTo>
                  <a:lnTo>
                    <a:pt x="1189" y="1673"/>
                  </a:lnTo>
                  <a:lnTo>
                    <a:pt x="1198" y="1650"/>
                  </a:lnTo>
                  <a:lnTo>
                    <a:pt x="1214" y="1627"/>
                  </a:lnTo>
                  <a:lnTo>
                    <a:pt x="1235" y="1606"/>
                  </a:lnTo>
                  <a:lnTo>
                    <a:pt x="1242" y="1597"/>
                  </a:lnTo>
                  <a:lnTo>
                    <a:pt x="1247" y="1585"/>
                  </a:lnTo>
                  <a:lnTo>
                    <a:pt x="1249" y="1572"/>
                  </a:lnTo>
                  <a:lnTo>
                    <a:pt x="1249" y="1560"/>
                  </a:lnTo>
                  <a:lnTo>
                    <a:pt x="1244" y="1517"/>
                  </a:lnTo>
                  <a:lnTo>
                    <a:pt x="1237" y="1476"/>
                  </a:lnTo>
                  <a:lnTo>
                    <a:pt x="1231" y="1434"/>
                  </a:lnTo>
                  <a:lnTo>
                    <a:pt x="1221" y="1336"/>
                  </a:lnTo>
                  <a:lnTo>
                    <a:pt x="1218" y="1239"/>
                  </a:lnTo>
                  <a:lnTo>
                    <a:pt x="1219" y="1142"/>
                  </a:lnTo>
                  <a:lnTo>
                    <a:pt x="1225" y="1046"/>
                  </a:lnTo>
                  <a:lnTo>
                    <a:pt x="1238" y="950"/>
                  </a:lnTo>
                  <a:lnTo>
                    <a:pt x="1258" y="853"/>
                  </a:lnTo>
                  <a:lnTo>
                    <a:pt x="1263" y="840"/>
                  </a:lnTo>
                  <a:lnTo>
                    <a:pt x="1269" y="827"/>
                  </a:lnTo>
                  <a:lnTo>
                    <a:pt x="1277" y="816"/>
                  </a:lnTo>
                  <a:lnTo>
                    <a:pt x="1323" y="771"/>
                  </a:lnTo>
                  <a:lnTo>
                    <a:pt x="1370" y="728"/>
                  </a:lnTo>
                  <a:lnTo>
                    <a:pt x="1420" y="687"/>
                  </a:lnTo>
                  <a:lnTo>
                    <a:pt x="1469" y="649"/>
                  </a:lnTo>
                  <a:lnTo>
                    <a:pt x="1521" y="614"/>
                  </a:lnTo>
                  <a:lnTo>
                    <a:pt x="1577" y="583"/>
                  </a:lnTo>
                  <a:lnTo>
                    <a:pt x="1634" y="555"/>
                  </a:lnTo>
                  <a:lnTo>
                    <a:pt x="1693" y="531"/>
                  </a:lnTo>
                  <a:lnTo>
                    <a:pt x="1757" y="512"/>
                  </a:lnTo>
                  <a:lnTo>
                    <a:pt x="1846" y="494"/>
                  </a:lnTo>
                  <a:lnTo>
                    <a:pt x="1936" y="485"/>
                  </a:lnTo>
                  <a:lnTo>
                    <a:pt x="2025" y="483"/>
                  </a:lnTo>
                  <a:lnTo>
                    <a:pt x="2115" y="491"/>
                  </a:lnTo>
                  <a:lnTo>
                    <a:pt x="2203" y="506"/>
                  </a:lnTo>
                  <a:lnTo>
                    <a:pt x="2291" y="532"/>
                  </a:lnTo>
                  <a:lnTo>
                    <a:pt x="2352" y="555"/>
                  </a:lnTo>
                  <a:lnTo>
                    <a:pt x="2410" y="584"/>
                  </a:lnTo>
                  <a:lnTo>
                    <a:pt x="2466" y="615"/>
                  </a:lnTo>
                  <a:lnTo>
                    <a:pt x="2519" y="652"/>
                  </a:lnTo>
                  <a:lnTo>
                    <a:pt x="2570" y="691"/>
                  </a:lnTo>
                  <a:lnTo>
                    <a:pt x="2618" y="733"/>
                  </a:lnTo>
                  <a:lnTo>
                    <a:pt x="2666" y="776"/>
                  </a:lnTo>
                  <a:lnTo>
                    <a:pt x="2688" y="797"/>
                  </a:lnTo>
                  <a:lnTo>
                    <a:pt x="2706" y="820"/>
                  </a:lnTo>
                  <a:lnTo>
                    <a:pt x="2721" y="844"/>
                  </a:lnTo>
                  <a:lnTo>
                    <a:pt x="2730" y="870"/>
                  </a:lnTo>
                  <a:lnTo>
                    <a:pt x="2735" y="901"/>
                  </a:lnTo>
                  <a:lnTo>
                    <a:pt x="2741" y="945"/>
                  </a:lnTo>
                  <a:lnTo>
                    <a:pt x="2748" y="990"/>
                  </a:lnTo>
                  <a:lnTo>
                    <a:pt x="2756" y="1035"/>
                  </a:lnTo>
                  <a:lnTo>
                    <a:pt x="2764" y="1136"/>
                  </a:lnTo>
                  <a:lnTo>
                    <a:pt x="2767" y="1237"/>
                  </a:lnTo>
                  <a:lnTo>
                    <a:pt x="2762" y="1337"/>
                  </a:lnTo>
                  <a:lnTo>
                    <a:pt x="2751" y="1436"/>
                  </a:lnTo>
                  <a:lnTo>
                    <a:pt x="2735" y="1537"/>
                  </a:lnTo>
                  <a:lnTo>
                    <a:pt x="2733" y="1561"/>
                  </a:lnTo>
                  <a:lnTo>
                    <a:pt x="2735" y="1584"/>
                  </a:lnTo>
                  <a:lnTo>
                    <a:pt x="2744" y="1603"/>
                  </a:lnTo>
                  <a:lnTo>
                    <a:pt x="2758" y="1622"/>
                  </a:lnTo>
                  <a:lnTo>
                    <a:pt x="2771" y="1636"/>
                  </a:lnTo>
                  <a:lnTo>
                    <a:pt x="2784" y="1650"/>
                  </a:lnTo>
                  <a:lnTo>
                    <a:pt x="2792" y="1665"/>
                  </a:lnTo>
                  <a:lnTo>
                    <a:pt x="2797" y="1680"/>
                  </a:lnTo>
                  <a:lnTo>
                    <a:pt x="2798" y="1731"/>
                  </a:lnTo>
                  <a:lnTo>
                    <a:pt x="2796" y="1781"/>
                  </a:lnTo>
                  <a:lnTo>
                    <a:pt x="2790" y="1832"/>
                  </a:lnTo>
                  <a:lnTo>
                    <a:pt x="2776" y="1901"/>
                  </a:lnTo>
                  <a:lnTo>
                    <a:pt x="2759" y="1969"/>
                  </a:lnTo>
                  <a:lnTo>
                    <a:pt x="2745" y="2038"/>
                  </a:lnTo>
                  <a:lnTo>
                    <a:pt x="2740" y="2058"/>
                  </a:lnTo>
                  <a:lnTo>
                    <a:pt x="2735" y="2077"/>
                  </a:lnTo>
                  <a:lnTo>
                    <a:pt x="2727" y="2094"/>
                  </a:lnTo>
                  <a:lnTo>
                    <a:pt x="2717" y="2108"/>
                  </a:lnTo>
                  <a:lnTo>
                    <a:pt x="2704" y="2122"/>
                  </a:lnTo>
                  <a:lnTo>
                    <a:pt x="2687" y="2133"/>
                  </a:lnTo>
                  <a:lnTo>
                    <a:pt x="2666" y="2140"/>
                  </a:lnTo>
                  <a:lnTo>
                    <a:pt x="2647" y="2148"/>
                  </a:lnTo>
                  <a:lnTo>
                    <a:pt x="2631" y="2159"/>
                  </a:lnTo>
                  <a:lnTo>
                    <a:pt x="2622" y="2175"/>
                  </a:lnTo>
                  <a:lnTo>
                    <a:pt x="2614" y="2194"/>
                  </a:lnTo>
                  <a:lnTo>
                    <a:pt x="2612" y="2217"/>
                  </a:lnTo>
                  <a:lnTo>
                    <a:pt x="2607" y="2287"/>
                  </a:lnTo>
                  <a:lnTo>
                    <a:pt x="2600" y="2358"/>
                  </a:lnTo>
                  <a:lnTo>
                    <a:pt x="2593" y="2428"/>
                  </a:lnTo>
                  <a:lnTo>
                    <a:pt x="2589" y="2462"/>
                  </a:lnTo>
                  <a:lnTo>
                    <a:pt x="2582" y="2494"/>
                  </a:lnTo>
                  <a:lnTo>
                    <a:pt x="2571" y="2523"/>
                  </a:lnTo>
                  <a:lnTo>
                    <a:pt x="2555" y="2551"/>
                  </a:lnTo>
                  <a:lnTo>
                    <a:pt x="2536" y="2576"/>
                  </a:lnTo>
                  <a:lnTo>
                    <a:pt x="2513" y="2599"/>
                  </a:lnTo>
                  <a:lnTo>
                    <a:pt x="2482" y="2620"/>
                  </a:lnTo>
                  <a:lnTo>
                    <a:pt x="2470" y="2631"/>
                  </a:lnTo>
                  <a:lnTo>
                    <a:pt x="2458" y="2645"/>
                  </a:lnTo>
                  <a:lnTo>
                    <a:pt x="2451" y="2663"/>
                  </a:lnTo>
                  <a:lnTo>
                    <a:pt x="2446" y="2680"/>
                  </a:lnTo>
                  <a:lnTo>
                    <a:pt x="2441" y="2747"/>
                  </a:lnTo>
                  <a:lnTo>
                    <a:pt x="2441" y="2813"/>
                  </a:lnTo>
                  <a:lnTo>
                    <a:pt x="2447" y="2879"/>
                  </a:lnTo>
                  <a:lnTo>
                    <a:pt x="2458" y="2945"/>
                  </a:lnTo>
                  <a:lnTo>
                    <a:pt x="2472" y="3010"/>
                  </a:lnTo>
                  <a:lnTo>
                    <a:pt x="2487" y="3075"/>
                  </a:lnTo>
                  <a:lnTo>
                    <a:pt x="2493" y="3091"/>
                  </a:lnTo>
                  <a:lnTo>
                    <a:pt x="2504" y="3105"/>
                  </a:lnTo>
                  <a:lnTo>
                    <a:pt x="2518" y="3113"/>
                  </a:lnTo>
                  <a:lnTo>
                    <a:pt x="2537" y="3118"/>
                  </a:lnTo>
                  <a:lnTo>
                    <a:pt x="2652" y="3139"/>
                  </a:lnTo>
                  <a:lnTo>
                    <a:pt x="2764" y="3165"/>
                  </a:lnTo>
                  <a:lnTo>
                    <a:pt x="2875" y="3198"/>
                  </a:lnTo>
                  <a:lnTo>
                    <a:pt x="2987" y="3234"/>
                  </a:lnTo>
                  <a:lnTo>
                    <a:pt x="3095" y="3274"/>
                  </a:lnTo>
                  <a:lnTo>
                    <a:pt x="3203" y="3316"/>
                  </a:lnTo>
                  <a:lnTo>
                    <a:pt x="3224" y="3324"/>
                  </a:lnTo>
                  <a:lnTo>
                    <a:pt x="3241" y="3327"/>
                  </a:lnTo>
                  <a:lnTo>
                    <a:pt x="3258" y="3327"/>
                  </a:lnTo>
                  <a:lnTo>
                    <a:pt x="3273" y="3324"/>
                  </a:lnTo>
                  <a:lnTo>
                    <a:pt x="3289" y="3315"/>
                  </a:lnTo>
                  <a:lnTo>
                    <a:pt x="3305" y="3301"/>
                  </a:lnTo>
                  <a:lnTo>
                    <a:pt x="3371" y="3228"/>
                  </a:lnTo>
                  <a:lnTo>
                    <a:pt x="3434" y="3152"/>
                  </a:lnTo>
                  <a:lnTo>
                    <a:pt x="3494" y="3073"/>
                  </a:lnTo>
                  <a:lnTo>
                    <a:pt x="3550" y="2992"/>
                  </a:lnTo>
                  <a:lnTo>
                    <a:pt x="3601" y="2909"/>
                  </a:lnTo>
                  <a:lnTo>
                    <a:pt x="3648" y="2823"/>
                  </a:lnTo>
                  <a:lnTo>
                    <a:pt x="3690" y="2732"/>
                  </a:lnTo>
                  <a:lnTo>
                    <a:pt x="3734" y="2626"/>
                  </a:lnTo>
                  <a:lnTo>
                    <a:pt x="3770" y="2518"/>
                  </a:lnTo>
                  <a:lnTo>
                    <a:pt x="3799" y="2410"/>
                  </a:lnTo>
                  <a:lnTo>
                    <a:pt x="3821" y="2298"/>
                  </a:lnTo>
                  <a:lnTo>
                    <a:pt x="3837" y="2186"/>
                  </a:lnTo>
                  <a:lnTo>
                    <a:pt x="3845" y="2072"/>
                  </a:lnTo>
                  <a:lnTo>
                    <a:pt x="3846" y="1953"/>
                  </a:lnTo>
                  <a:lnTo>
                    <a:pt x="3840" y="1835"/>
                  </a:lnTo>
                  <a:lnTo>
                    <a:pt x="3826" y="1718"/>
                  </a:lnTo>
                  <a:lnTo>
                    <a:pt x="3804" y="1602"/>
                  </a:lnTo>
                  <a:lnTo>
                    <a:pt x="3775" y="1487"/>
                  </a:lnTo>
                  <a:lnTo>
                    <a:pt x="3739" y="1373"/>
                  </a:lnTo>
                  <a:lnTo>
                    <a:pt x="3701" y="1279"/>
                  </a:lnTo>
                  <a:lnTo>
                    <a:pt x="3660" y="1187"/>
                  </a:lnTo>
                  <a:lnTo>
                    <a:pt x="3615" y="1099"/>
                  </a:lnTo>
                  <a:lnTo>
                    <a:pt x="3566" y="1013"/>
                  </a:lnTo>
                  <a:lnTo>
                    <a:pt x="3511" y="931"/>
                  </a:lnTo>
                  <a:lnTo>
                    <a:pt x="3452" y="851"/>
                  </a:lnTo>
                  <a:lnTo>
                    <a:pt x="3388" y="775"/>
                  </a:lnTo>
                  <a:lnTo>
                    <a:pt x="3320" y="701"/>
                  </a:lnTo>
                  <a:lnTo>
                    <a:pt x="3248" y="632"/>
                  </a:lnTo>
                  <a:lnTo>
                    <a:pt x="3162" y="558"/>
                  </a:lnTo>
                  <a:lnTo>
                    <a:pt x="3075" y="491"/>
                  </a:lnTo>
                  <a:lnTo>
                    <a:pt x="2985" y="429"/>
                  </a:lnTo>
                  <a:lnTo>
                    <a:pt x="2894" y="373"/>
                  </a:lnTo>
                  <a:lnTo>
                    <a:pt x="2800" y="324"/>
                  </a:lnTo>
                  <a:lnTo>
                    <a:pt x="2705" y="280"/>
                  </a:lnTo>
                  <a:lnTo>
                    <a:pt x="2607" y="242"/>
                  </a:lnTo>
                  <a:lnTo>
                    <a:pt x="2507" y="210"/>
                  </a:lnTo>
                  <a:lnTo>
                    <a:pt x="2405" y="184"/>
                  </a:lnTo>
                  <a:lnTo>
                    <a:pt x="2301" y="163"/>
                  </a:lnTo>
                  <a:lnTo>
                    <a:pt x="2196" y="149"/>
                  </a:lnTo>
                  <a:lnTo>
                    <a:pt x="2090" y="140"/>
                  </a:lnTo>
                  <a:lnTo>
                    <a:pt x="1981" y="138"/>
                  </a:lnTo>
                  <a:close/>
                  <a:moveTo>
                    <a:pt x="1973" y="0"/>
                  </a:moveTo>
                  <a:lnTo>
                    <a:pt x="2054" y="1"/>
                  </a:lnTo>
                  <a:lnTo>
                    <a:pt x="2135" y="8"/>
                  </a:lnTo>
                  <a:lnTo>
                    <a:pt x="2215" y="18"/>
                  </a:lnTo>
                  <a:lnTo>
                    <a:pt x="2316" y="34"/>
                  </a:lnTo>
                  <a:lnTo>
                    <a:pt x="2414" y="53"/>
                  </a:lnTo>
                  <a:lnTo>
                    <a:pt x="2511" y="77"/>
                  </a:lnTo>
                  <a:lnTo>
                    <a:pt x="2607" y="105"/>
                  </a:lnTo>
                  <a:lnTo>
                    <a:pt x="2701" y="138"/>
                  </a:lnTo>
                  <a:lnTo>
                    <a:pt x="2794" y="176"/>
                  </a:lnTo>
                  <a:lnTo>
                    <a:pt x="2890" y="221"/>
                  </a:lnTo>
                  <a:lnTo>
                    <a:pt x="2982" y="271"/>
                  </a:lnTo>
                  <a:lnTo>
                    <a:pt x="3070" y="324"/>
                  </a:lnTo>
                  <a:lnTo>
                    <a:pt x="3156" y="382"/>
                  </a:lnTo>
                  <a:lnTo>
                    <a:pt x="3237" y="444"/>
                  </a:lnTo>
                  <a:lnTo>
                    <a:pt x="3316" y="511"/>
                  </a:lnTo>
                  <a:lnTo>
                    <a:pt x="3391" y="581"/>
                  </a:lnTo>
                  <a:lnTo>
                    <a:pt x="3463" y="658"/>
                  </a:lnTo>
                  <a:lnTo>
                    <a:pt x="3531" y="737"/>
                  </a:lnTo>
                  <a:lnTo>
                    <a:pt x="3603" y="833"/>
                  </a:lnTo>
                  <a:lnTo>
                    <a:pt x="3671" y="931"/>
                  </a:lnTo>
                  <a:lnTo>
                    <a:pt x="3730" y="1031"/>
                  </a:lnTo>
                  <a:lnTo>
                    <a:pt x="3785" y="1135"/>
                  </a:lnTo>
                  <a:lnTo>
                    <a:pt x="3832" y="1240"/>
                  </a:lnTo>
                  <a:lnTo>
                    <a:pt x="3873" y="1349"/>
                  </a:lnTo>
                  <a:lnTo>
                    <a:pt x="3907" y="1460"/>
                  </a:lnTo>
                  <a:lnTo>
                    <a:pt x="3935" y="1575"/>
                  </a:lnTo>
                  <a:lnTo>
                    <a:pt x="3955" y="1691"/>
                  </a:lnTo>
                  <a:lnTo>
                    <a:pt x="3968" y="1811"/>
                  </a:lnTo>
                  <a:lnTo>
                    <a:pt x="3972" y="1822"/>
                  </a:lnTo>
                  <a:lnTo>
                    <a:pt x="3977" y="1832"/>
                  </a:lnTo>
                  <a:lnTo>
                    <a:pt x="3983" y="1842"/>
                  </a:lnTo>
                  <a:lnTo>
                    <a:pt x="3983" y="2146"/>
                  </a:lnTo>
                  <a:lnTo>
                    <a:pt x="3977" y="2157"/>
                  </a:lnTo>
                  <a:lnTo>
                    <a:pt x="3971" y="2169"/>
                  </a:lnTo>
                  <a:lnTo>
                    <a:pt x="3968" y="2181"/>
                  </a:lnTo>
                  <a:lnTo>
                    <a:pt x="3954" y="2301"/>
                  </a:lnTo>
                  <a:lnTo>
                    <a:pt x="3932" y="2418"/>
                  </a:lnTo>
                  <a:lnTo>
                    <a:pt x="3904" y="2534"/>
                  </a:lnTo>
                  <a:lnTo>
                    <a:pt x="3868" y="2647"/>
                  </a:lnTo>
                  <a:lnTo>
                    <a:pt x="3825" y="2759"/>
                  </a:lnTo>
                  <a:lnTo>
                    <a:pt x="3775" y="2868"/>
                  </a:lnTo>
                  <a:lnTo>
                    <a:pt x="3722" y="2968"/>
                  </a:lnTo>
                  <a:lnTo>
                    <a:pt x="3665" y="3065"/>
                  </a:lnTo>
                  <a:lnTo>
                    <a:pt x="3602" y="3157"/>
                  </a:lnTo>
                  <a:lnTo>
                    <a:pt x="3536" y="3245"/>
                  </a:lnTo>
                  <a:lnTo>
                    <a:pt x="3464" y="3328"/>
                  </a:lnTo>
                  <a:lnTo>
                    <a:pt x="3388" y="3408"/>
                  </a:lnTo>
                  <a:lnTo>
                    <a:pt x="3307" y="3483"/>
                  </a:lnTo>
                  <a:lnTo>
                    <a:pt x="3222" y="3553"/>
                  </a:lnTo>
                  <a:lnTo>
                    <a:pt x="3132" y="3620"/>
                  </a:lnTo>
                  <a:lnTo>
                    <a:pt x="3037" y="3683"/>
                  </a:lnTo>
                  <a:lnTo>
                    <a:pt x="2937" y="3741"/>
                  </a:lnTo>
                  <a:lnTo>
                    <a:pt x="2836" y="3793"/>
                  </a:lnTo>
                  <a:lnTo>
                    <a:pt x="2732" y="3839"/>
                  </a:lnTo>
                  <a:lnTo>
                    <a:pt x="2625" y="3877"/>
                  </a:lnTo>
                  <a:lnTo>
                    <a:pt x="2516" y="3910"/>
                  </a:lnTo>
                  <a:lnTo>
                    <a:pt x="2406" y="3937"/>
                  </a:lnTo>
                  <a:lnTo>
                    <a:pt x="2294" y="3957"/>
                  </a:lnTo>
                  <a:lnTo>
                    <a:pt x="2179" y="3970"/>
                  </a:lnTo>
                  <a:lnTo>
                    <a:pt x="2167" y="3973"/>
                  </a:lnTo>
                  <a:lnTo>
                    <a:pt x="2155" y="3979"/>
                  </a:lnTo>
                  <a:lnTo>
                    <a:pt x="2144" y="3985"/>
                  </a:lnTo>
                  <a:lnTo>
                    <a:pt x="1840" y="3985"/>
                  </a:lnTo>
                  <a:lnTo>
                    <a:pt x="1830" y="3979"/>
                  </a:lnTo>
                  <a:lnTo>
                    <a:pt x="1820" y="3974"/>
                  </a:lnTo>
                  <a:lnTo>
                    <a:pt x="1809" y="3970"/>
                  </a:lnTo>
                  <a:lnTo>
                    <a:pt x="1703" y="3960"/>
                  </a:lnTo>
                  <a:lnTo>
                    <a:pt x="1599" y="3941"/>
                  </a:lnTo>
                  <a:lnTo>
                    <a:pt x="1496" y="3919"/>
                  </a:lnTo>
                  <a:lnTo>
                    <a:pt x="1394" y="3888"/>
                  </a:lnTo>
                  <a:lnTo>
                    <a:pt x="1293" y="3853"/>
                  </a:lnTo>
                  <a:lnTo>
                    <a:pt x="1186" y="3810"/>
                  </a:lnTo>
                  <a:lnTo>
                    <a:pt x="1082" y="3761"/>
                  </a:lnTo>
                  <a:lnTo>
                    <a:pt x="983" y="3706"/>
                  </a:lnTo>
                  <a:lnTo>
                    <a:pt x="886" y="3645"/>
                  </a:lnTo>
                  <a:lnTo>
                    <a:pt x="793" y="3580"/>
                  </a:lnTo>
                  <a:lnTo>
                    <a:pt x="704" y="3507"/>
                  </a:lnTo>
                  <a:lnTo>
                    <a:pt x="618" y="3430"/>
                  </a:lnTo>
                  <a:lnTo>
                    <a:pt x="542" y="3354"/>
                  </a:lnTo>
                  <a:lnTo>
                    <a:pt x="471" y="3273"/>
                  </a:lnTo>
                  <a:lnTo>
                    <a:pt x="404" y="3191"/>
                  </a:lnTo>
                  <a:lnTo>
                    <a:pt x="342" y="3104"/>
                  </a:lnTo>
                  <a:lnTo>
                    <a:pt x="286" y="3014"/>
                  </a:lnTo>
                  <a:lnTo>
                    <a:pt x="234" y="2922"/>
                  </a:lnTo>
                  <a:lnTo>
                    <a:pt x="186" y="2827"/>
                  </a:lnTo>
                  <a:lnTo>
                    <a:pt x="144" y="2728"/>
                  </a:lnTo>
                  <a:lnTo>
                    <a:pt x="107" y="2627"/>
                  </a:lnTo>
                  <a:lnTo>
                    <a:pt x="76" y="2532"/>
                  </a:lnTo>
                  <a:lnTo>
                    <a:pt x="52" y="2436"/>
                  </a:lnTo>
                  <a:lnTo>
                    <a:pt x="32" y="2339"/>
                  </a:lnTo>
                  <a:lnTo>
                    <a:pt x="17" y="2241"/>
                  </a:lnTo>
                  <a:lnTo>
                    <a:pt x="6" y="2144"/>
                  </a:lnTo>
                  <a:lnTo>
                    <a:pt x="0" y="2046"/>
                  </a:lnTo>
                  <a:lnTo>
                    <a:pt x="0" y="1948"/>
                  </a:lnTo>
                  <a:lnTo>
                    <a:pt x="5" y="1849"/>
                  </a:lnTo>
                  <a:lnTo>
                    <a:pt x="17" y="1751"/>
                  </a:lnTo>
                  <a:lnTo>
                    <a:pt x="34" y="1645"/>
                  </a:lnTo>
                  <a:lnTo>
                    <a:pt x="56" y="1543"/>
                  </a:lnTo>
                  <a:lnTo>
                    <a:pt x="82" y="1441"/>
                  </a:lnTo>
                  <a:lnTo>
                    <a:pt x="113" y="1342"/>
                  </a:lnTo>
                  <a:lnTo>
                    <a:pt x="149" y="1244"/>
                  </a:lnTo>
                  <a:lnTo>
                    <a:pt x="191" y="1148"/>
                  </a:lnTo>
                  <a:lnTo>
                    <a:pt x="240" y="1054"/>
                  </a:lnTo>
                  <a:lnTo>
                    <a:pt x="299" y="954"/>
                  </a:lnTo>
                  <a:lnTo>
                    <a:pt x="362" y="858"/>
                  </a:lnTo>
                  <a:lnTo>
                    <a:pt x="427" y="769"/>
                  </a:lnTo>
                  <a:lnTo>
                    <a:pt x="497" y="683"/>
                  </a:lnTo>
                  <a:lnTo>
                    <a:pt x="570" y="603"/>
                  </a:lnTo>
                  <a:lnTo>
                    <a:pt x="646" y="528"/>
                  </a:lnTo>
                  <a:lnTo>
                    <a:pt x="726" y="458"/>
                  </a:lnTo>
                  <a:lnTo>
                    <a:pt x="809" y="393"/>
                  </a:lnTo>
                  <a:lnTo>
                    <a:pt x="895" y="332"/>
                  </a:lnTo>
                  <a:lnTo>
                    <a:pt x="984" y="278"/>
                  </a:lnTo>
                  <a:lnTo>
                    <a:pt x="1078" y="227"/>
                  </a:lnTo>
                  <a:lnTo>
                    <a:pt x="1173" y="181"/>
                  </a:lnTo>
                  <a:lnTo>
                    <a:pt x="1272" y="141"/>
                  </a:lnTo>
                  <a:lnTo>
                    <a:pt x="1375" y="105"/>
                  </a:lnTo>
                  <a:lnTo>
                    <a:pt x="1480" y="74"/>
                  </a:lnTo>
                  <a:lnTo>
                    <a:pt x="1588" y="48"/>
                  </a:lnTo>
                  <a:lnTo>
                    <a:pt x="1700" y="26"/>
                  </a:lnTo>
                  <a:lnTo>
                    <a:pt x="1814" y="10"/>
                  </a:lnTo>
                  <a:lnTo>
                    <a:pt x="1894" y="1"/>
                  </a:lnTo>
                  <a:lnTo>
                    <a:pt x="1973" y="0"/>
                  </a:lnTo>
                  <a:close/>
                </a:path>
              </a:pathLst>
            </a:custGeom>
            <a:solidFill>
              <a:schemeClr val="bg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cxnSp>
          <p:nvCxnSpPr>
            <p:cNvPr id="501" name="Straight Connector 500"/>
            <p:cNvCxnSpPr/>
            <p:nvPr/>
          </p:nvCxnSpPr>
          <p:spPr>
            <a:xfrm>
              <a:off x="5254006" y="3703495"/>
              <a:ext cx="0" cy="388651"/>
            </a:xfrm>
            <a:prstGeom prst="line">
              <a:avLst/>
            </a:prstGeom>
            <a:ln w="28575" cap="rnd">
              <a:solidFill>
                <a:srgbClr val="0078D7"/>
              </a:solidFill>
            </a:ln>
          </p:spPr>
          <p:style>
            <a:lnRef idx="1">
              <a:schemeClr val="accent1"/>
            </a:lnRef>
            <a:fillRef idx="0">
              <a:schemeClr val="accent1"/>
            </a:fillRef>
            <a:effectRef idx="0">
              <a:schemeClr val="accent1"/>
            </a:effectRef>
            <a:fontRef idx="minor">
              <a:schemeClr val="tx1"/>
            </a:fontRef>
          </p:style>
        </p:cxnSp>
        <p:cxnSp>
          <p:nvCxnSpPr>
            <p:cNvPr id="269" name="Straight Connector 268"/>
            <p:cNvCxnSpPr/>
            <p:nvPr/>
          </p:nvCxnSpPr>
          <p:spPr>
            <a:xfrm>
              <a:off x="5590895" y="5230533"/>
              <a:ext cx="3086917" cy="0"/>
            </a:xfrm>
            <a:prstGeom prst="line">
              <a:avLst/>
            </a:prstGeom>
            <a:ln w="28575" cap="rnd">
              <a:solidFill>
                <a:srgbClr val="E81123"/>
              </a:solidFill>
            </a:ln>
          </p:spPr>
          <p:style>
            <a:lnRef idx="1">
              <a:schemeClr val="accent1"/>
            </a:lnRef>
            <a:fillRef idx="0">
              <a:schemeClr val="accent1"/>
            </a:fillRef>
            <a:effectRef idx="0">
              <a:schemeClr val="accent1"/>
            </a:effectRef>
            <a:fontRef idx="minor">
              <a:schemeClr val="tx1"/>
            </a:fontRef>
          </p:style>
        </p:cxnSp>
        <p:grpSp>
          <p:nvGrpSpPr>
            <p:cNvPr id="270" name="Group 269"/>
            <p:cNvGrpSpPr/>
            <p:nvPr/>
          </p:nvGrpSpPr>
          <p:grpSpPr>
            <a:xfrm>
              <a:off x="11119413" y="3405750"/>
              <a:ext cx="718299" cy="739793"/>
              <a:chOff x="11235603" y="2100340"/>
              <a:chExt cx="964417" cy="993276"/>
            </a:xfrm>
          </p:grpSpPr>
          <p:pic>
            <p:nvPicPr>
              <p:cNvPr id="497" name="Picture 496"/>
              <p:cNvPicPr>
                <a:picLocks noChangeAspect="1"/>
              </p:cNvPicPr>
              <p:nvPr/>
            </p:nvPicPr>
            <p:blipFill>
              <a:blip r:embed="rId3">
                <a:clrChange>
                  <a:clrFrom>
                    <a:srgbClr val="FFFFFF"/>
                  </a:clrFrom>
                  <a:clrTo>
                    <a:srgbClr val="FFFFFF">
                      <a:alpha val="0"/>
                    </a:srgbClr>
                  </a:clrTo>
                </a:clrChange>
              </a:blip>
              <a:stretch>
                <a:fillRect/>
              </a:stretch>
            </p:blipFill>
            <p:spPr>
              <a:xfrm>
                <a:off x="11235603" y="2207686"/>
                <a:ext cx="964417" cy="885930"/>
              </a:xfrm>
              <a:prstGeom prst="rect">
                <a:avLst/>
              </a:prstGeom>
            </p:spPr>
          </p:pic>
          <p:pic>
            <p:nvPicPr>
              <p:cNvPr id="498" name="Picture 497"/>
              <p:cNvPicPr>
                <a:picLocks noChangeAspect="1"/>
              </p:cNvPicPr>
              <p:nvPr/>
            </p:nvPicPr>
            <p:blipFill>
              <a:blip r:embed="rId4"/>
              <a:stretch>
                <a:fillRect/>
              </a:stretch>
            </p:blipFill>
            <p:spPr>
              <a:xfrm>
                <a:off x="11478577" y="2100340"/>
                <a:ext cx="478470" cy="469022"/>
              </a:xfrm>
              <a:prstGeom prst="rect">
                <a:avLst/>
              </a:prstGeom>
            </p:spPr>
          </p:pic>
        </p:grpSp>
        <p:pic>
          <p:nvPicPr>
            <p:cNvPr id="273" name="Picture 272"/>
            <p:cNvPicPr>
              <a:picLocks noChangeAspect="1"/>
            </p:cNvPicPr>
            <p:nvPr/>
          </p:nvPicPr>
          <p:blipFill>
            <a:blip r:embed="rId3">
              <a:clrChange>
                <a:clrFrom>
                  <a:srgbClr val="FFFFFF"/>
                </a:clrFrom>
                <a:clrTo>
                  <a:srgbClr val="FFFFFF">
                    <a:alpha val="0"/>
                  </a:srgbClr>
                </a:clrTo>
              </a:clrChange>
            </a:blip>
            <a:stretch>
              <a:fillRect/>
            </a:stretch>
          </p:blipFill>
          <p:spPr>
            <a:xfrm>
              <a:off x="10387906" y="4240305"/>
              <a:ext cx="884413" cy="812436"/>
            </a:xfrm>
            <a:prstGeom prst="rect">
              <a:avLst/>
            </a:prstGeom>
          </p:spPr>
        </p:pic>
        <p:pic>
          <p:nvPicPr>
            <p:cNvPr id="274" name="Picture 273"/>
            <p:cNvPicPr>
              <a:picLocks noChangeAspect="1"/>
            </p:cNvPicPr>
            <p:nvPr/>
          </p:nvPicPr>
          <p:blipFill>
            <a:blip r:embed="rId3">
              <a:clrChange>
                <a:clrFrom>
                  <a:srgbClr val="FFFFFF"/>
                </a:clrFrom>
                <a:clrTo>
                  <a:srgbClr val="FFFFFF">
                    <a:alpha val="0"/>
                  </a:srgbClr>
                </a:clrTo>
              </a:clrChange>
            </a:blip>
            <a:stretch>
              <a:fillRect/>
            </a:stretch>
          </p:blipFill>
          <p:spPr>
            <a:xfrm>
              <a:off x="10677887" y="4239727"/>
              <a:ext cx="884413" cy="812436"/>
            </a:xfrm>
            <a:prstGeom prst="rect">
              <a:avLst/>
            </a:prstGeom>
            <a:noFill/>
          </p:spPr>
        </p:pic>
        <p:cxnSp>
          <p:nvCxnSpPr>
            <p:cNvPr id="280" name="Straight Connector 279"/>
            <p:cNvCxnSpPr/>
            <p:nvPr/>
          </p:nvCxnSpPr>
          <p:spPr>
            <a:xfrm flipH="1">
              <a:off x="5258142" y="3703495"/>
              <a:ext cx="1354164" cy="0"/>
            </a:xfrm>
            <a:prstGeom prst="line">
              <a:avLst/>
            </a:prstGeom>
            <a:ln w="28575" cap="rnd">
              <a:solidFill>
                <a:srgbClr val="0078D7"/>
              </a:solidFill>
            </a:ln>
          </p:spPr>
          <p:style>
            <a:lnRef idx="1">
              <a:schemeClr val="accent1"/>
            </a:lnRef>
            <a:fillRef idx="0">
              <a:schemeClr val="accent1"/>
            </a:fillRef>
            <a:effectRef idx="0">
              <a:schemeClr val="accent1"/>
            </a:effectRef>
            <a:fontRef idx="minor">
              <a:schemeClr val="tx1"/>
            </a:fontRef>
          </p:style>
        </p:cxnSp>
        <p:cxnSp>
          <p:nvCxnSpPr>
            <p:cNvPr id="281" name="Straight Connector 280"/>
            <p:cNvCxnSpPr/>
            <p:nvPr/>
          </p:nvCxnSpPr>
          <p:spPr>
            <a:xfrm flipH="1">
              <a:off x="5590895" y="4427417"/>
              <a:ext cx="3086038" cy="0"/>
            </a:xfrm>
            <a:prstGeom prst="line">
              <a:avLst/>
            </a:prstGeom>
            <a:ln w="28575" cap="rnd">
              <a:solidFill>
                <a:srgbClr val="505050"/>
              </a:solidFill>
            </a:ln>
          </p:spPr>
          <p:style>
            <a:lnRef idx="1">
              <a:schemeClr val="accent1"/>
            </a:lnRef>
            <a:fillRef idx="0">
              <a:schemeClr val="accent1"/>
            </a:fillRef>
            <a:effectRef idx="0">
              <a:schemeClr val="accent1"/>
            </a:effectRef>
            <a:fontRef idx="minor">
              <a:schemeClr val="tx1"/>
            </a:fontRef>
          </p:style>
        </p:cxnSp>
        <p:cxnSp>
          <p:nvCxnSpPr>
            <p:cNvPr id="282" name="Straight Connector 281"/>
            <p:cNvCxnSpPr/>
            <p:nvPr/>
          </p:nvCxnSpPr>
          <p:spPr>
            <a:xfrm flipV="1">
              <a:off x="3834056" y="4427417"/>
              <a:ext cx="1073278" cy="0"/>
            </a:xfrm>
            <a:prstGeom prst="line">
              <a:avLst/>
            </a:prstGeom>
            <a:ln w="28575" cap="rnd">
              <a:solidFill>
                <a:srgbClr val="0078D7"/>
              </a:solidFill>
            </a:ln>
          </p:spPr>
          <p:style>
            <a:lnRef idx="1">
              <a:schemeClr val="accent1"/>
            </a:lnRef>
            <a:fillRef idx="0">
              <a:schemeClr val="accent1"/>
            </a:fillRef>
            <a:effectRef idx="0">
              <a:schemeClr val="accent1"/>
            </a:effectRef>
            <a:fontRef idx="minor">
              <a:schemeClr val="tx1"/>
            </a:fontRef>
          </p:style>
        </p:cxnSp>
        <p:cxnSp>
          <p:nvCxnSpPr>
            <p:cNvPr id="283" name="Straight Connector 282"/>
            <p:cNvCxnSpPr/>
            <p:nvPr/>
          </p:nvCxnSpPr>
          <p:spPr>
            <a:xfrm>
              <a:off x="3834056" y="5230533"/>
              <a:ext cx="1068387" cy="0"/>
            </a:xfrm>
            <a:prstGeom prst="line">
              <a:avLst/>
            </a:prstGeom>
            <a:ln w="28575" cap="rnd">
              <a:solidFill>
                <a:srgbClr val="E81123"/>
              </a:solidFill>
            </a:ln>
          </p:spPr>
          <p:style>
            <a:lnRef idx="1">
              <a:schemeClr val="accent1"/>
            </a:lnRef>
            <a:fillRef idx="0">
              <a:schemeClr val="accent1"/>
            </a:fillRef>
            <a:effectRef idx="0">
              <a:schemeClr val="accent1"/>
            </a:effectRef>
            <a:fontRef idx="minor">
              <a:schemeClr val="tx1"/>
            </a:fontRef>
          </p:style>
        </p:cxnSp>
        <p:grpSp>
          <p:nvGrpSpPr>
            <p:cNvPr id="286" name="Group 4"/>
            <p:cNvGrpSpPr>
              <a:grpSpLocks noChangeAspect="1"/>
            </p:cNvGrpSpPr>
            <p:nvPr/>
          </p:nvGrpSpPr>
          <p:grpSpPr bwMode="auto">
            <a:xfrm>
              <a:off x="6612305" y="3237828"/>
              <a:ext cx="1278201" cy="931335"/>
              <a:chOff x="4423" y="993"/>
              <a:chExt cx="737" cy="537"/>
            </a:xfrm>
          </p:grpSpPr>
          <p:sp>
            <p:nvSpPr>
              <p:cNvPr id="488" name="AutoShape 3"/>
              <p:cNvSpPr>
                <a:spLocks noChangeAspect="1" noChangeArrowheads="1" noTextEdit="1"/>
              </p:cNvSpPr>
              <p:nvPr/>
            </p:nvSpPr>
            <p:spPr bwMode="auto">
              <a:xfrm>
                <a:off x="4423" y="993"/>
                <a:ext cx="737" cy="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27" tIns="45713" rIns="91427" bIns="45713" numCol="1" anchor="t" anchorCtr="0" compatLnSpc="1">
                <a:prstTxWarp prst="textNoShape">
                  <a:avLst/>
                </a:prstTxWarp>
              </a:bodyPr>
              <a:lstStyle/>
              <a:p>
                <a:pPr defTabSz="932563">
                  <a:defRPr/>
                </a:pPr>
                <a:endParaRPr lang="en-US">
                  <a:solidFill>
                    <a:srgbClr val="505050"/>
                  </a:solidFill>
                  <a:latin typeface="Segoe UI"/>
                </a:endParaRPr>
              </a:p>
            </p:txBody>
          </p:sp>
          <p:sp>
            <p:nvSpPr>
              <p:cNvPr id="489" name="Freeform 5"/>
              <p:cNvSpPr>
                <a:spLocks/>
              </p:cNvSpPr>
              <p:nvPr/>
            </p:nvSpPr>
            <p:spPr bwMode="auto">
              <a:xfrm>
                <a:off x="4423" y="994"/>
                <a:ext cx="737" cy="536"/>
              </a:xfrm>
              <a:custGeom>
                <a:avLst/>
                <a:gdLst>
                  <a:gd name="T0" fmla="*/ 762 w 792"/>
                  <a:gd name="T1" fmla="*/ 0 h 578"/>
                  <a:gd name="T2" fmla="*/ 30 w 792"/>
                  <a:gd name="T3" fmla="*/ 0 h 578"/>
                  <a:gd name="T4" fmla="*/ 0 w 792"/>
                  <a:gd name="T5" fmla="*/ 30 h 578"/>
                  <a:gd name="T6" fmla="*/ 0 w 792"/>
                  <a:gd name="T7" fmla="*/ 548 h 578"/>
                  <a:gd name="T8" fmla="*/ 30 w 792"/>
                  <a:gd name="T9" fmla="*/ 578 h 578"/>
                  <a:gd name="T10" fmla="*/ 762 w 792"/>
                  <a:gd name="T11" fmla="*/ 578 h 578"/>
                  <a:gd name="T12" fmla="*/ 792 w 792"/>
                  <a:gd name="T13" fmla="*/ 548 h 578"/>
                  <a:gd name="T14" fmla="*/ 792 w 792"/>
                  <a:gd name="T15" fmla="*/ 30 h 578"/>
                  <a:gd name="T16" fmla="*/ 762 w 792"/>
                  <a:gd name="T17" fmla="*/ 0 h 5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92" h="578">
                    <a:moveTo>
                      <a:pt x="762" y="0"/>
                    </a:moveTo>
                    <a:cubicBezTo>
                      <a:pt x="30" y="0"/>
                      <a:pt x="30" y="0"/>
                      <a:pt x="30" y="0"/>
                    </a:cubicBezTo>
                    <a:cubicBezTo>
                      <a:pt x="5" y="0"/>
                      <a:pt x="0" y="5"/>
                      <a:pt x="0" y="30"/>
                    </a:cubicBezTo>
                    <a:cubicBezTo>
                      <a:pt x="0" y="548"/>
                      <a:pt x="0" y="548"/>
                      <a:pt x="0" y="548"/>
                    </a:cubicBezTo>
                    <a:cubicBezTo>
                      <a:pt x="0" y="573"/>
                      <a:pt x="5" y="578"/>
                      <a:pt x="30" y="578"/>
                    </a:cubicBezTo>
                    <a:cubicBezTo>
                      <a:pt x="762" y="578"/>
                      <a:pt x="762" y="578"/>
                      <a:pt x="762" y="578"/>
                    </a:cubicBezTo>
                    <a:cubicBezTo>
                      <a:pt x="787" y="578"/>
                      <a:pt x="792" y="573"/>
                      <a:pt x="792" y="548"/>
                    </a:cubicBezTo>
                    <a:cubicBezTo>
                      <a:pt x="792" y="30"/>
                      <a:pt x="792" y="30"/>
                      <a:pt x="792" y="30"/>
                    </a:cubicBezTo>
                    <a:cubicBezTo>
                      <a:pt x="792" y="5"/>
                      <a:pt x="787" y="0"/>
                      <a:pt x="762" y="0"/>
                    </a:cubicBezTo>
                  </a:path>
                </a:pathLst>
              </a:custGeom>
              <a:solidFill>
                <a:srgbClr val="D2D2D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pPr defTabSz="932563">
                  <a:defRPr/>
                </a:pPr>
                <a:endParaRPr lang="en-US">
                  <a:solidFill>
                    <a:srgbClr val="505050"/>
                  </a:solidFill>
                  <a:latin typeface="Segoe UI"/>
                </a:endParaRPr>
              </a:p>
            </p:txBody>
          </p:sp>
          <p:sp>
            <p:nvSpPr>
              <p:cNvPr id="490" name="Oval 6"/>
              <p:cNvSpPr>
                <a:spLocks noChangeArrowheads="1"/>
              </p:cNvSpPr>
              <p:nvPr/>
            </p:nvSpPr>
            <p:spPr bwMode="auto">
              <a:xfrm>
                <a:off x="4443" y="1008"/>
                <a:ext cx="74" cy="73"/>
              </a:xfrm>
              <a:prstGeom prst="ellipse">
                <a:avLst/>
              </a:prstGeom>
              <a:solidFill>
                <a:srgbClr val="72727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pPr defTabSz="932563">
                  <a:defRPr/>
                </a:pPr>
                <a:endParaRPr lang="en-US">
                  <a:solidFill>
                    <a:srgbClr val="505050"/>
                  </a:solidFill>
                  <a:latin typeface="Segoe UI"/>
                </a:endParaRPr>
              </a:p>
            </p:txBody>
          </p:sp>
          <p:sp>
            <p:nvSpPr>
              <p:cNvPr id="491" name="Freeform 7"/>
              <p:cNvSpPr>
                <a:spLocks/>
              </p:cNvSpPr>
              <p:nvPr/>
            </p:nvSpPr>
            <p:spPr bwMode="auto">
              <a:xfrm>
                <a:off x="4458" y="1029"/>
                <a:ext cx="44" cy="32"/>
              </a:xfrm>
              <a:custGeom>
                <a:avLst/>
                <a:gdLst>
                  <a:gd name="T0" fmla="*/ 15 w 44"/>
                  <a:gd name="T1" fmla="*/ 11 h 32"/>
                  <a:gd name="T2" fmla="*/ 27 w 44"/>
                  <a:gd name="T3" fmla="*/ 0 h 32"/>
                  <a:gd name="T4" fmla="*/ 17 w 44"/>
                  <a:gd name="T5" fmla="*/ 0 h 32"/>
                  <a:gd name="T6" fmla="*/ 0 w 44"/>
                  <a:gd name="T7" fmla="*/ 16 h 32"/>
                  <a:gd name="T8" fmla="*/ 17 w 44"/>
                  <a:gd name="T9" fmla="*/ 32 h 32"/>
                  <a:gd name="T10" fmla="*/ 27 w 44"/>
                  <a:gd name="T11" fmla="*/ 32 h 32"/>
                  <a:gd name="T12" fmla="*/ 15 w 44"/>
                  <a:gd name="T13" fmla="*/ 20 h 32"/>
                  <a:gd name="T14" fmla="*/ 44 w 44"/>
                  <a:gd name="T15" fmla="*/ 20 h 32"/>
                  <a:gd name="T16" fmla="*/ 44 w 44"/>
                  <a:gd name="T17" fmla="*/ 11 h 32"/>
                  <a:gd name="T18" fmla="*/ 15 w 44"/>
                  <a:gd name="T19" fmla="*/ 11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4" h="32">
                    <a:moveTo>
                      <a:pt x="15" y="11"/>
                    </a:moveTo>
                    <a:lnTo>
                      <a:pt x="27" y="0"/>
                    </a:lnTo>
                    <a:lnTo>
                      <a:pt x="17" y="0"/>
                    </a:lnTo>
                    <a:lnTo>
                      <a:pt x="0" y="16"/>
                    </a:lnTo>
                    <a:lnTo>
                      <a:pt x="17" y="32"/>
                    </a:lnTo>
                    <a:lnTo>
                      <a:pt x="27" y="32"/>
                    </a:lnTo>
                    <a:lnTo>
                      <a:pt x="15" y="20"/>
                    </a:lnTo>
                    <a:lnTo>
                      <a:pt x="44" y="20"/>
                    </a:lnTo>
                    <a:lnTo>
                      <a:pt x="44" y="11"/>
                    </a:lnTo>
                    <a:lnTo>
                      <a:pt x="15" y="1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pPr defTabSz="932563">
                  <a:defRPr/>
                </a:pPr>
                <a:endParaRPr lang="en-US">
                  <a:solidFill>
                    <a:srgbClr val="505050"/>
                  </a:solidFill>
                  <a:latin typeface="Segoe UI"/>
                </a:endParaRPr>
              </a:p>
            </p:txBody>
          </p:sp>
          <p:sp>
            <p:nvSpPr>
              <p:cNvPr id="492" name="Rectangle 8"/>
              <p:cNvSpPr>
                <a:spLocks noChangeArrowheads="1"/>
              </p:cNvSpPr>
              <p:nvPr/>
            </p:nvSpPr>
            <p:spPr bwMode="auto">
              <a:xfrm>
                <a:off x="4441" y="1095"/>
                <a:ext cx="701" cy="410"/>
              </a:xfrm>
              <a:prstGeom prst="rect">
                <a:avLst/>
              </a:prstGeom>
              <a:solidFill>
                <a:srgbClr val="289FD7"/>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27" tIns="45713" rIns="91427" bIns="45713" numCol="1" anchor="t" anchorCtr="0" compatLnSpc="1">
                <a:prstTxWarp prst="textNoShape">
                  <a:avLst/>
                </a:prstTxWarp>
              </a:bodyPr>
              <a:lstStyle/>
              <a:p>
                <a:pPr defTabSz="932563">
                  <a:defRPr/>
                </a:pPr>
                <a:endParaRPr lang="en-US">
                  <a:solidFill>
                    <a:srgbClr val="505050"/>
                  </a:solidFill>
                  <a:latin typeface="Segoe UI"/>
                </a:endParaRPr>
              </a:p>
            </p:txBody>
          </p:sp>
          <p:sp>
            <p:nvSpPr>
              <p:cNvPr id="493" name="Rectangle 9"/>
              <p:cNvSpPr>
                <a:spLocks noChangeArrowheads="1"/>
              </p:cNvSpPr>
              <p:nvPr/>
            </p:nvSpPr>
            <p:spPr bwMode="auto">
              <a:xfrm>
                <a:off x="4528" y="1021"/>
                <a:ext cx="614" cy="43"/>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27" tIns="45713" rIns="91427" bIns="45713" numCol="1" anchor="t" anchorCtr="0" compatLnSpc="1">
                <a:prstTxWarp prst="textNoShape">
                  <a:avLst/>
                </a:prstTxWarp>
              </a:bodyPr>
              <a:lstStyle/>
              <a:p>
                <a:pPr defTabSz="932563">
                  <a:defRPr/>
                </a:pPr>
                <a:endParaRPr lang="en-US">
                  <a:solidFill>
                    <a:srgbClr val="505050"/>
                  </a:solidFill>
                  <a:latin typeface="Segoe UI"/>
                </a:endParaRPr>
              </a:p>
            </p:txBody>
          </p:sp>
          <p:sp>
            <p:nvSpPr>
              <p:cNvPr id="494" name="Freeform 10"/>
              <p:cNvSpPr>
                <a:spLocks noEditPoints="1"/>
              </p:cNvSpPr>
              <p:nvPr/>
            </p:nvSpPr>
            <p:spPr bwMode="auto">
              <a:xfrm>
                <a:off x="4692" y="1238"/>
                <a:ext cx="28" cy="135"/>
              </a:xfrm>
              <a:custGeom>
                <a:avLst/>
                <a:gdLst>
                  <a:gd name="T0" fmla="*/ 15 w 30"/>
                  <a:gd name="T1" fmla="*/ 30 h 146"/>
                  <a:gd name="T2" fmla="*/ 4 w 30"/>
                  <a:gd name="T3" fmla="*/ 26 h 146"/>
                  <a:gd name="T4" fmla="*/ 0 w 30"/>
                  <a:gd name="T5" fmla="*/ 15 h 146"/>
                  <a:gd name="T6" fmla="*/ 4 w 30"/>
                  <a:gd name="T7" fmla="*/ 4 h 146"/>
                  <a:gd name="T8" fmla="*/ 15 w 30"/>
                  <a:gd name="T9" fmla="*/ 0 h 146"/>
                  <a:gd name="T10" fmla="*/ 26 w 30"/>
                  <a:gd name="T11" fmla="*/ 4 h 146"/>
                  <a:gd name="T12" fmla="*/ 30 w 30"/>
                  <a:gd name="T13" fmla="*/ 15 h 146"/>
                  <a:gd name="T14" fmla="*/ 26 w 30"/>
                  <a:gd name="T15" fmla="*/ 26 h 146"/>
                  <a:gd name="T16" fmla="*/ 15 w 30"/>
                  <a:gd name="T17" fmla="*/ 30 h 146"/>
                  <a:gd name="T18" fmla="*/ 15 w 30"/>
                  <a:gd name="T19" fmla="*/ 146 h 146"/>
                  <a:gd name="T20" fmla="*/ 4 w 30"/>
                  <a:gd name="T21" fmla="*/ 142 h 146"/>
                  <a:gd name="T22" fmla="*/ 0 w 30"/>
                  <a:gd name="T23" fmla="*/ 131 h 146"/>
                  <a:gd name="T24" fmla="*/ 4 w 30"/>
                  <a:gd name="T25" fmla="*/ 120 h 146"/>
                  <a:gd name="T26" fmla="*/ 15 w 30"/>
                  <a:gd name="T27" fmla="*/ 115 h 146"/>
                  <a:gd name="T28" fmla="*/ 26 w 30"/>
                  <a:gd name="T29" fmla="*/ 120 h 146"/>
                  <a:gd name="T30" fmla="*/ 30 w 30"/>
                  <a:gd name="T31" fmla="*/ 131 h 146"/>
                  <a:gd name="T32" fmla="*/ 26 w 30"/>
                  <a:gd name="T33" fmla="*/ 142 h 146"/>
                  <a:gd name="T34" fmla="*/ 15 w 30"/>
                  <a:gd name="T35" fmla="*/ 146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0" h="146">
                    <a:moveTo>
                      <a:pt x="15" y="30"/>
                    </a:moveTo>
                    <a:cubicBezTo>
                      <a:pt x="11" y="30"/>
                      <a:pt x="7" y="29"/>
                      <a:pt x="4" y="26"/>
                    </a:cubicBezTo>
                    <a:cubicBezTo>
                      <a:pt x="1" y="23"/>
                      <a:pt x="0" y="19"/>
                      <a:pt x="0" y="15"/>
                    </a:cubicBezTo>
                    <a:cubicBezTo>
                      <a:pt x="0" y="11"/>
                      <a:pt x="1" y="7"/>
                      <a:pt x="4" y="4"/>
                    </a:cubicBezTo>
                    <a:cubicBezTo>
                      <a:pt x="7" y="1"/>
                      <a:pt x="11" y="0"/>
                      <a:pt x="15" y="0"/>
                    </a:cubicBezTo>
                    <a:cubicBezTo>
                      <a:pt x="19" y="0"/>
                      <a:pt x="23" y="1"/>
                      <a:pt x="26" y="4"/>
                    </a:cubicBezTo>
                    <a:cubicBezTo>
                      <a:pt x="29" y="7"/>
                      <a:pt x="30" y="11"/>
                      <a:pt x="30" y="15"/>
                    </a:cubicBezTo>
                    <a:cubicBezTo>
                      <a:pt x="30" y="19"/>
                      <a:pt x="29" y="23"/>
                      <a:pt x="26" y="26"/>
                    </a:cubicBezTo>
                    <a:cubicBezTo>
                      <a:pt x="23" y="29"/>
                      <a:pt x="19" y="30"/>
                      <a:pt x="15" y="30"/>
                    </a:cubicBezTo>
                    <a:close/>
                    <a:moveTo>
                      <a:pt x="15" y="146"/>
                    </a:moveTo>
                    <a:cubicBezTo>
                      <a:pt x="11" y="146"/>
                      <a:pt x="7" y="145"/>
                      <a:pt x="4" y="142"/>
                    </a:cubicBezTo>
                    <a:cubicBezTo>
                      <a:pt x="1" y="139"/>
                      <a:pt x="0" y="135"/>
                      <a:pt x="0" y="131"/>
                    </a:cubicBezTo>
                    <a:cubicBezTo>
                      <a:pt x="0" y="127"/>
                      <a:pt x="1" y="123"/>
                      <a:pt x="4" y="120"/>
                    </a:cubicBezTo>
                    <a:cubicBezTo>
                      <a:pt x="7" y="117"/>
                      <a:pt x="11" y="115"/>
                      <a:pt x="15" y="115"/>
                    </a:cubicBezTo>
                    <a:cubicBezTo>
                      <a:pt x="19" y="115"/>
                      <a:pt x="23" y="117"/>
                      <a:pt x="26" y="120"/>
                    </a:cubicBezTo>
                    <a:cubicBezTo>
                      <a:pt x="29" y="123"/>
                      <a:pt x="30" y="127"/>
                      <a:pt x="30" y="131"/>
                    </a:cubicBezTo>
                    <a:cubicBezTo>
                      <a:pt x="30" y="135"/>
                      <a:pt x="29" y="139"/>
                      <a:pt x="26" y="142"/>
                    </a:cubicBezTo>
                    <a:cubicBezTo>
                      <a:pt x="23" y="145"/>
                      <a:pt x="19" y="146"/>
                      <a:pt x="15" y="146"/>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pPr defTabSz="932563">
                  <a:defRPr/>
                </a:pPr>
                <a:endParaRPr lang="en-US">
                  <a:solidFill>
                    <a:srgbClr val="505050"/>
                  </a:solidFill>
                  <a:latin typeface="Segoe UI"/>
                </a:endParaRPr>
              </a:p>
            </p:txBody>
          </p:sp>
          <p:sp>
            <p:nvSpPr>
              <p:cNvPr id="495" name="Rectangle 11"/>
              <p:cNvSpPr>
                <a:spLocks noChangeArrowheads="1"/>
              </p:cNvSpPr>
              <p:nvPr/>
            </p:nvSpPr>
            <p:spPr bwMode="auto">
              <a:xfrm>
                <a:off x="4759" y="1290"/>
                <a:ext cx="70" cy="17"/>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27" tIns="45713" rIns="91427" bIns="45713" numCol="1" anchor="t" anchorCtr="0" compatLnSpc="1">
                <a:prstTxWarp prst="textNoShape">
                  <a:avLst/>
                </a:prstTxWarp>
              </a:bodyPr>
              <a:lstStyle/>
              <a:p>
                <a:pPr defTabSz="932563">
                  <a:defRPr/>
                </a:pPr>
                <a:endParaRPr lang="en-US">
                  <a:solidFill>
                    <a:srgbClr val="505050"/>
                  </a:solidFill>
                  <a:latin typeface="Segoe UI"/>
                </a:endParaRPr>
              </a:p>
            </p:txBody>
          </p:sp>
          <p:sp>
            <p:nvSpPr>
              <p:cNvPr id="496" name="Freeform 12"/>
              <p:cNvSpPr>
                <a:spLocks/>
              </p:cNvSpPr>
              <p:nvPr/>
            </p:nvSpPr>
            <p:spPr bwMode="auto">
              <a:xfrm>
                <a:off x="4854" y="1189"/>
                <a:ext cx="58" cy="223"/>
              </a:xfrm>
              <a:custGeom>
                <a:avLst/>
                <a:gdLst>
                  <a:gd name="T0" fmla="*/ 21 w 63"/>
                  <a:gd name="T1" fmla="*/ 241 h 241"/>
                  <a:gd name="T2" fmla="*/ 1 w 63"/>
                  <a:gd name="T3" fmla="*/ 241 h 241"/>
                  <a:gd name="T4" fmla="*/ 43 w 63"/>
                  <a:gd name="T5" fmla="*/ 121 h 241"/>
                  <a:gd name="T6" fmla="*/ 0 w 63"/>
                  <a:gd name="T7" fmla="*/ 0 h 241"/>
                  <a:gd name="T8" fmla="*/ 21 w 63"/>
                  <a:gd name="T9" fmla="*/ 0 h 241"/>
                  <a:gd name="T10" fmla="*/ 63 w 63"/>
                  <a:gd name="T11" fmla="*/ 121 h 241"/>
                  <a:gd name="T12" fmla="*/ 21 w 63"/>
                  <a:gd name="T13" fmla="*/ 241 h 241"/>
                </a:gdLst>
                <a:ahLst/>
                <a:cxnLst>
                  <a:cxn ang="0">
                    <a:pos x="T0" y="T1"/>
                  </a:cxn>
                  <a:cxn ang="0">
                    <a:pos x="T2" y="T3"/>
                  </a:cxn>
                  <a:cxn ang="0">
                    <a:pos x="T4" y="T5"/>
                  </a:cxn>
                  <a:cxn ang="0">
                    <a:pos x="T6" y="T7"/>
                  </a:cxn>
                  <a:cxn ang="0">
                    <a:pos x="T8" y="T9"/>
                  </a:cxn>
                  <a:cxn ang="0">
                    <a:pos x="T10" y="T11"/>
                  </a:cxn>
                  <a:cxn ang="0">
                    <a:pos x="T12" y="T13"/>
                  </a:cxn>
                </a:cxnLst>
                <a:rect l="0" t="0" r="r" b="b"/>
                <a:pathLst>
                  <a:path w="63" h="241">
                    <a:moveTo>
                      <a:pt x="21" y="241"/>
                    </a:moveTo>
                    <a:cubicBezTo>
                      <a:pt x="1" y="241"/>
                      <a:pt x="1" y="241"/>
                      <a:pt x="1" y="241"/>
                    </a:cubicBezTo>
                    <a:cubicBezTo>
                      <a:pt x="29" y="207"/>
                      <a:pt x="43" y="167"/>
                      <a:pt x="43" y="121"/>
                    </a:cubicBezTo>
                    <a:cubicBezTo>
                      <a:pt x="43" y="75"/>
                      <a:pt x="29" y="34"/>
                      <a:pt x="0" y="0"/>
                    </a:cubicBezTo>
                    <a:cubicBezTo>
                      <a:pt x="21" y="0"/>
                      <a:pt x="21" y="0"/>
                      <a:pt x="21" y="0"/>
                    </a:cubicBezTo>
                    <a:cubicBezTo>
                      <a:pt x="49" y="33"/>
                      <a:pt x="63" y="74"/>
                      <a:pt x="63" y="121"/>
                    </a:cubicBezTo>
                    <a:cubicBezTo>
                      <a:pt x="63" y="169"/>
                      <a:pt x="49" y="208"/>
                      <a:pt x="21" y="24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pPr defTabSz="932563">
                  <a:defRPr/>
                </a:pPr>
                <a:endParaRPr lang="en-US">
                  <a:solidFill>
                    <a:srgbClr val="505050"/>
                  </a:solidFill>
                  <a:latin typeface="Segoe UI"/>
                </a:endParaRPr>
              </a:p>
            </p:txBody>
          </p:sp>
        </p:grpSp>
        <p:grpSp>
          <p:nvGrpSpPr>
            <p:cNvPr id="287" name="Group 286"/>
            <p:cNvGrpSpPr/>
            <p:nvPr/>
          </p:nvGrpSpPr>
          <p:grpSpPr>
            <a:xfrm>
              <a:off x="8647145" y="3827317"/>
              <a:ext cx="973847" cy="914271"/>
              <a:chOff x="8870197" y="4479210"/>
              <a:chExt cx="973986" cy="914400"/>
            </a:xfrm>
          </p:grpSpPr>
          <p:sp>
            <p:nvSpPr>
              <p:cNvPr id="485" name="Oval 484"/>
              <p:cNvSpPr/>
              <p:nvPr/>
            </p:nvSpPr>
            <p:spPr>
              <a:xfrm>
                <a:off x="8899990" y="4479210"/>
                <a:ext cx="914400" cy="914400"/>
              </a:xfrm>
              <a:prstGeom prst="ellipse">
                <a:avLst/>
              </a:prstGeom>
              <a:solidFill>
                <a:srgbClr val="0072C6"/>
              </a:solidFill>
              <a:ln w="10795" cap="flat" cmpd="sng" algn="ctr">
                <a:noFill/>
                <a:prstDash val="solid"/>
              </a:ln>
              <a:effectLst/>
            </p:spPr>
            <p:txBody>
              <a:bodyPr rtlCol="0" anchor="ctr"/>
              <a:lstStyle/>
              <a:p>
                <a:pPr algn="ctr" defTabSz="1218478">
                  <a:defRPr/>
                </a:pPr>
                <a:endParaRPr lang="en-US" sz="2400" kern="0" dirty="0">
                  <a:solidFill>
                    <a:srgbClr val="505050"/>
                  </a:solidFill>
                  <a:latin typeface="Segoe UI"/>
                </a:endParaRPr>
              </a:p>
            </p:txBody>
          </p:sp>
          <p:pic>
            <p:nvPicPr>
              <p:cNvPr id="486" name="Picture 48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124990" y="4566665"/>
                <a:ext cx="464400" cy="310366"/>
              </a:xfrm>
              <a:prstGeom prst="rect">
                <a:avLst/>
              </a:prstGeom>
            </p:spPr>
          </p:pic>
          <p:sp>
            <p:nvSpPr>
              <p:cNvPr id="487" name="Rectangle 486"/>
              <p:cNvSpPr/>
              <p:nvPr/>
            </p:nvSpPr>
            <p:spPr bwMode="auto">
              <a:xfrm>
                <a:off x="8870197" y="4833213"/>
                <a:ext cx="973986" cy="438125"/>
              </a:xfrm>
              <a:prstGeom prst="rect">
                <a:avLst/>
              </a:prstGeom>
              <a:noFill/>
              <a:ln w="3175">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23" rIns="0" bIns="46623" numCol="1" rtlCol="0" anchor="ctr" anchorCtr="0" compatLnSpc="1">
                <a:prstTxWarp prst="textNoShape">
                  <a:avLst/>
                </a:prstTxWarp>
              </a:bodyPr>
              <a:lstStyle/>
              <a:p>
                <a:pPr algn="ctr" defTabSz="838506" fontAlgn="base">
                  <a:spcBef>
                    <a:spcPct val="0"/>
                  </a:spcBef>
                  <a:spcAft>
                    <a:spcPct val="0"/>
                  </a:spcAft>
                  <a:defRPr/>
                </a:pPr>
                <a:r>
                  <a:rPr lang="en-US" sz="1000" dirty="0">
                    <a:ln>
                      <a:solidFill>
                        <a:srgbClr val="FFFFFF">
                          <a:alpha val="0"/>
                        </a:srgbClr>
                      </a:solidFill>
                    </a:ln>
                    <a:solidFill>
                      <a:srgbClr val="FFFFFF"/>
                    </a:solidFill>
                    <a:latin typeface="Segoe"/>
                  </a:rPr>
                  <a:t>Active</a:t>
                </a:r>
                <a:br>
                  <a:rPr lang="en-US" sz="1000" dirty="0">
                    <a:ln>
                      <a:solidFill>
                        <a:srgbClr val="FFFFFF">
                          <a:alpha val="0"/>
                        </a:srgbClr>
                      </a:solidFill>
                    </a:ln>
                    <a:solidFill>
                      <a:srgbClr val="FFFFFF"/>
                    </a:solidFill>
                    <a:latin typeface="Segoe"/>
                  </a:rPr>
                </a:br>
                <a:r>
                  <a:rPr lang="en-US" sz="1000" dirty="0">
                    <a:ln>
                      <a:solidFill>
                        <a:srgbClr val="FFFFFF">
                          <a:alpha val="0"/>
                        </a:srgbClr>
                      </a:solidFill>
                    </a:ln>
                    <a:solidFill>
                      <a:srgbClr val="FFFFFF"/>
                    </a:solidFill>
                    <a:latin typeface="Segoe"/>
                  </a:rPr>
                  <a:t>Directory</a:t>
                </a:r>
              </a:p>
            </p:txBody>
          </p:sp>
        </p:grpSp>
        <p:grpSp>
          <p:nvGrpSpPr>
            <p:cNvPr id="288" name="Group 287"/>
            <p:cNvGrpSpPr/>
            <p:nvPr/>
          </p:nvGrpSpPr>
          <p:grpSpPr>
            <a:xfrm>
              <a:off x="9379480" y="4146034"/>
              <a:ext cx="914271" cy="914271"/>
              <a:chOff x="3453439" y="3767154"/>
              <a:chExt cx="914400" cy="914400"/>
            </a:xfrm>
          </p:grpSpPr>
          <p:sp>
            <p:nvSpPr>
              <p:cNvPr id="479" name="Oval 478"/>
              <p:cNvSpPr/>
              <p:nvPr/>
            </p:nvSpPr>
            <p:spPr>
              <a:xfrm>
                <a:off x="3453439" y="3767154"/>
                <a:ext cx="914400" cy="914400"/>
              </a:xfrm>
              <a:prstGeom prst="ellipse">
                <a:avLst/>
              </a:prstGeom>
              <a:solidFill>
                <a:srgbClr val="289FD7"/>
              </a:solidFill>
              <a:ln w="10795" cap="flat" cmpd="sng" algn="ctr">
                <a:noFill/>
                <a:prstDash val="solid"/>
              </a:ln>
              <a:effectLst/>
            </p:spPr>
            <p:txBody>
              <a:bodyPr rtlCol="0" anchor="ctr"/>
              <a:lstStyle/>
              <a:p>
                <a:pPr algn="ctr" defTabSz="1218478">
                  <a:defRPr/>
                </a:pPr>
                <a:endParaRPr lang="en-US" sz="2400" kern="0" dirty="0">
                  <a:solidFill>
                    <a:srgbClr val="505050"/>
                  </a:solidFill>
                  <a:latin typeface="Segoe UI"/>
                </a:endParaRPr>
              </a:p>
            </p:txBody>
          </p:sp>
          <p:grpSp>
            <p:nvGrpSpPr>
              <p:cNvPr id="480" name="Group 479"/>
              <p:cNvGrpSpPr/>
              <p:nvPr/>
            </p:nvGrpSpPr>
            <p:grpSpPr>
              <a:xfrm>
                <a:off x="3718527" y="3842550"/>
                <a:ext cx="384225" cy="381804"/>
                <a:chOff x="3725592" y="3854779"/>
                <a:chExt cx="348223" cy="346029"/>
              </a:xfrm>
            </p:grpSpPr>
            <p:sp>
              <p:nvSpPr>
                <p:cNvPr id="482" name="Freeform 5"/>
                <p:cNvSpPr>
                  <a:spLocks/>
                </p:cNvSpPr>
                <p:nvPr/>
              </p:nvSpPr>
              <p:spPr bwMode="auto">
                <a:xfrm>
                  <a:off x="3904973" y="3984540"/>
                  <a:ext cx="59940" cy="108463"/>
                </a:xfrm>
                <a:custGeom>
                  <a:avLst/>
                  <a:gdLst>
                    <a:gd name="T0" fmla="*/ 19 w 115"/>
                    <a:gd name="T1" fmla="*/ 0 h 208"/>
                    <a:gd name="T2" fmla="*/ 0 w 115"/>
                    <a:gd name="T3" fmla="*/ 7 h 208"/>
                    <a:gd name="T4" fmla="*/ 0 w 115"/>
                    <a:gd name="T5" fmla="*/ 207 h 208"/>
                    <a:gd name="T6" fmla="*/ 3 w 115"/>
                    <a:gd name="T7" fmla="*/ 208 h 208"/>
                    <a:gd name="T8" fmla="*/ 114 w 115"/>
                    <a:gd name="T9" fmla="*/ 135 h 208"/>
                    <a:gd name="T10" fmla="*/ 114 w 115"/>
                    <a:gd name="T11" fmla="*/ 131 h 208"/>
                    <a:gd name="T12" fmla="*/ 115 w 115"/>
                    <a:gd name="T13" fmla="*/ 119 h 208"/>
                    <a:gd name="T14" fmla="*/ 19 w 115"/>
                    <a:gd name="T15" fmla="*/ 0 h 20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5" h="208">
                      <a:moveTo>
                        <a:pt x="19" y="0"/>
                      </a:moveTo>
                      <a:cubicBezTo>
                        <a:pt x="13" y="4"/>
                        <a:pt x="6" y="6"/>
                        <a:pt x="0" y="7"/>
                      </a:cubicBezTo>
                      <a:cubicBezTo>
                        <a:pt x="0" y="207"/>
                        <a:pt x="0" y="207"/>
                        <a:pt x="0" y="207"/>
                      </a:cubicBezTo>
                      <a:cubicBezTo>
                        <a:pt x="1" y="208"/>
                        <a:pt x="2" y="208"/>
                        <a:pt x="3" y="208"/>
                      </a:cubicBezTo>
                      <a:cubicBezTo>
                        <a:pt x="114" y="135"/>
                        <a:pt x="114" y="135"/>
                        <a:pt x="114" y="135"/>
                      </a:cubicBezTo>
                      <a:cubicBezTo>
                        <a:pt x="114" y="134"/>
                        <a:pt x="114" y="132"/>
                        <a:pt x="114" y="131"/>
                      </a:cubicBezTo>
                      <a:cubicBezTo>
                        <a:pt x="114" y="127"/>
                        <a:pt x="115" y="123"/>
                        <a:pt x="115" y="119"/>
                      </a:cubicBezTo>
                      <a:lnTo>
                        <a:pt x="19"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50" tIns="34275" rIns="68550" bIns="34275" numCol="1" anchor="t" anchorCtr="0" compatLnSpc="1">
                  <a:prstTxWarp prst="textNoShape">
                    <a:avLst/>
                  </a:prstTxWarp>
                </a:bodyPr>
                <a:lstStyle/>
                <a:p>
                  <a:pPr defTabSz="684936" fontAlgn="base">
                    <a:spcBef>
                      <a:spcPct val="0"/>
                    </a:spcBef>
                    <a:spcAft>
                      <a:spcPct val="0"/>
                    </a:spcAft>
                    <a:defRPr/>
                  </a:pPr>
                  <a:endParaRPr lang="en-US" sz="1324" kern="0">
                    <a:solidFill>
                      <a:srgbClr val="FFFFFF"/>
                    </a:solidFill>
                    <a:latin typeface="Segoe UI"/>
                    <a:ea typeface="ＭＳ Ｐゴシック" charset="0"/>
                  </a:endParaRPr>
                </a:p>
              </p:txBody>
            </p:sp>
            <p:sp>
              <p:nvSpPr>
                <p:cNvPr id="483" name="Freeform 6"/>
                <p:cNvSpPr>
                  <a:spLocks/>
                </p:cNvSpPr>
                <p:nvPr/>
              </p:nvSpPr>
              <p:spPr bwMode="auto">
                <a:xfrm>
                  <a:off x="3829883" y="3986077"/>
                  <a:ext cx="60379" cy="106926"/>
                </a:xfrm>
                <a:custGeom>
                  <a:avLst/>
                  <a:gdLst>
                    <a:gd name="T0" fmla="*/ 0 w 116"/>
                    <a:gd name="T1" fmla="*/ 106 h 205"/>
                    <a:gd name="T2" fmla="*/ 5 w 116"/>
                    <a:gd name="T3" fmla="*/ 128 h 205"/>
                    <a:gd name="T4" fmla="*/ 3 w 116"/>
                    <a:gd name="T5" fmla="*/ 141 h 205"/>
                    <a:gd name="T6" fmla="*/ 116 w 116"/>
                    <a:gd name="T7" fmla="*/ 205 h 205"/>
                    <a:gd name="T8" fmla="*/ 116 w 116"/>
                    <a:gd name="T9" fmla="*/ 1 h 205"/>
                    <a:gd name="T10" fmla="*/ 113 w 116"/>
                    <a:gd name="T11" fmla="*/ 0 h 205"/>
                    <a:gd name="T12" fmla="*/ 0 w 116"/>
                    <a:gd name="T13" fmla="*/ 106 h 205"/>
                  </a:gdLst>
                  <a:ahLst/>
                  <a:cxnLst>
                    <a:cxn ang="0">
                      <a:pos x="T0" y="T1"/>
                    </a:cxn>
                    <a:cxn ang="0">
                      <a:pos x="T2" y="T3"/>
                    </a:cxn>
                    <a:cxn ang="0">
                      <a:pos x="T4" y="T5"/>
                    </a:cxn>
                    <a:cxn ang="0">
                      <a:pos x="T6" y="T7"/>
                    </a:cxn>
                    <a:cxn ang="0">
                      <a:pos x="T8" y="T9"/>
                    </a:cxn>
                    <a:cxn ang="0">
                      <a:pos x="T10" y="T11"/>
                    </a:cxn>
                    <a:cxn ang="0">
                      <a:pos x="T12" y="T13"/>
                    </a:cxn>
                  </a:cxnLst>
                  <a:rect l="0" t="0" r="r" b="b"/>
                  <a:pathLst>
                    <a:path w="116" h="205">
                      <a:moveTo>
                        <a:pt x="0" y="106"/>
                      </a:moveTo>
                      <a:cubicBezTo>
                        <a:pt x="3" y="113"/>
                        <a:pt x="5" y="120"/>
                        <a:pt x="5" y="128"/>
                      </a:cubicBezTo>
                      <a:cubicBezTo>
                        <a:pt x="5" y="132"/>
                        <a:pt x="4" y="137"/>
                        <a:pt x="3" y="141"/>
                      </a:cubicBezTo>
                      <a:cubicBezTo>
                        <a:pt x="116" y="205"/>
                        <a:pt x="116" y="205"/>
                        <a:pt x="116" y="205"/>
                      </a:cubicBezTo>
                      <a:cubicBezTo>
                        <a:pt x="116" y="1"/>
                        <a:pt x="116" y="1"/>
                        <a:pt x="116" y="1"/>
                      </a:cubicBezTo>
                      <a:cubicBezTo>
                        <a:pt x="115" y="1"/>
                        <a:pt x="114" y="1"/>
                        <a:pt x="113" y="0"/>
                      </a:cubicBezTo>
                      <a:lnTo>
                        <a:pt x="0" y="10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50" tIns="34275" rIns="68550" bIns="34275" numCol="1" anchor="t" anchorCtr="0" compatLnSpc="1">
                  <a:prstTxWarp prst="textNoShape">
                    <a:avLst/>
                  </a:prstTxWarp>
                </a:bodyPr>
                <a:lstStyle/>
                <a:p>
                  <a:pPr defTabSz="684936" fontAlgn="base">
                    <a:spcBef>
                      <a:spcPct val="0"/>
                    </a:spcBef>
                    <a:spcAft>
                      <a:spcPct val="0"/>
                    </a:spcAft>
                    <a:defRPr/>
                  </a:pPr>
                  <a:endParaRPr lang="en-US" sz="1324" kern="0">
                    <a:solidFill>
                      <a:srgbClr val="FFFFFF"/>
                    </a:solidFill>
                    <a:latin typeface="Segoe UI"/>
                    <a:ea typeface="ＭＳ Ｐゴシック" charset="0"/>
                  </a:endParaRPr>
                </a:p>
              </p:txBody>
            </p:sp>
            <p:sp>
              <p:nvSpPr>
                <p:cNvPr id="484" name="Freeform 7"/>
                <p:cNvSpPr>
                  <a:spLocks noEditPoints="1"/>
                </p:cNvSpPr>
                <p:nvPr/>
              </p:nvSpPr>
              <p:spPr bwMode="auto">
                <a:xfrm>
                  <a:off x="3725592" y="3854779"/>
                  <a:ext cx="348223" cy="346029"/>
                </a:xfrm>
                <a:custGeom>
                  <a:avLst/>
                  <a:gdLst>
                    <a:gd name="T0" fmla="*/ 331 w 668"/>
                    <a:gd name="T1" fmla="*/ 0 h 664"/>
                    <a:gd name="T2" fmla="*/ 0 w 668"/>
                    <a:gd name="T3" fmla="*/ 391 h 664"/>
                    <a:gd name="T4" fmla="*/ 331 w 668"/>
                    <a:gd name="T5" fmla="*/ 664 h 664"/>
                    <a:gd name="T6" fmla="*/ 668 w 668"/>
                    <a:gd name="T7" fmla="*/ 391 h 664"/>
                    <a:gd name="T8" fmla="*/ 331 w 668"/>
                    <a:gd name="T9" fmla="*/ 0 h 664"/>
                    <a:gd name="T10" fmla="*/ 511 w 668"/>
                    <a:gd name="T11" fmla="*/ 434 h 664"/>
                    <a:gd name="T12" fmla="*/ 473 w 668"/>
                    <a:gd name="T13" fmla="*/ 417 h 664"/>
                    <a:gd name="T14" fmla="*/ 379 w 668"/>
                    <a:gd name="T15" fmla="*/ 478 h 664"/>
                    <a:gd name="T16" fmla="*/ 389 w 668"/>
                    <a:gd name="T17" fmla="*/ 509 h 664"/>
                    <a:gd name="T18" fmla="*/ 335 w 668"/>
                    <a:gd name="T19" fmla="*/ 563 h 664"/>
                    <a:gd name="T20" fmla="*/ 282 w 668"/>
                    <a:gd name="T21" fmla="*/ 509 h 664"/>
                    <a:gd name="T22" fmla="*/ 293 w 668"/>
                    <a:gd name="T23" fmla="*/ 477 h 664"/>
                    <a:gd name="T24" fmla="*/ 189 w 668"/>
                    <a:gd name="T25" fmla="*/ 418 h 664"/>
                    <a:gd name="T26" fmla="*/ 152 w 668"/>
                    <a:gd name="T27" fmla="*/ 434 h 664"/>
                    <a:gd name="T28" fmla="*/ 98 w 668"/>
                    <a:gd name="T29" fmla="*/ 380 h 664"/>
                    <a:gd name="T30" fmla="*/ 152 w 668"/>
                    <a:gd name="T31" fmla="*/ 327 h 664"/>
                    <a:gd name="T32" fmla="*/ 178 w 668"/>
                    <a:gd name="T33" fmla="*/ 334 h 664"/>
                    <a:gd name="T34" fmla="*/ 287 w 668"/>
                    <a:gd name="T35" fmla="*/ 232 h 664"/>
                    <a:gd name="T36" fmla="*/ 277 w 668"/>
                    <a:gd name="T37" fmla="*/ 198 h 664"/>
                    <a:gd name="T38" fmla="*/ 335 w 668"/>
                    <a:gd name="T39" fmla="*/ 140 h 664"/>
                    <a:gd name="T40" fmla="*/ 394 w 668"/>
                    <a:gd name="T41" fmla="*/ 198 h 664"/>
                    <a:gd name="T42" fmla="*/ 386 w 668"/>
                    <a:gd name="T43" fmla="*/ 227 h 664"/>
                    <a:gd name="T44" fmla="*/ 478 w 668"/>
                    <a:gd name="T45" fmla="*/ 339 h 664"/>
                    <a:gd name="T46" fmla="*/ 511 w 668"/>
                    <a:gd name="T47" fmla="*/ 327 h 664"/>
                    <a:gd name="T48" fmla="*/ 565 w 668"/>
                    <a:gd name="T49" fmla="*/ 380 h 664"/>
                    <a:gd name="T50" fmla="*/ 511 w 668"/>
                    <a:gd name="T51" fmla="*/ 434 h 6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668" h="664">
                      <a:moveTo>
                        <a:pt x="331" y="0"/>
                      </a:moveTo>
                      <a:cubicBezTo>
                        <a:pt x="0" y="391"/>
                        <a:pt x="0" y="391"/>
                        <a:pt x="0" y="391"/>
                      </a:cubicBezTo>
                      <a:cubicBezTo>
                        <a:pt x="331" y="664"/>
                        <a:pt x="331" y="664"/>
                        <a:pt x="331" y="664"/>
                      </a:cubicBezTo>
                      <a:cubicBezTo>
                        <a:pt x="668" y="391"/>
                        <a:pt x="668" y="391"/>
                        <a:pt x="668" y="391"/>
                      </a:cubicBezTo>
                      <a:lnTo>
                        <a:pt x="331" y="0"/>
                      </a:lnTo>
                      <a:close/>
                      <a:moveTo>
                        <a:pt x="511" y="434"/>
                      </a:moveTo>
                      <a:cubicBezTo>
                        <a:pt x="496" y="434"/>
                        <a:pt x="482" y="427"/>
                        <a:pt x="473" y="417"/>
                      </a:cubicBezTo>
                      <a:cubicBezTo>
                        <a:pt x="379" y="478"/>
                        <a:pt x="379" y="478"/>
                        <a:pt x="379" y="478"/>
                      </a:cubicBezTo>
                      <a:cubicBezTo>
                        <a:pt x="385" y="487"/>
                        <a:pt x="389" y="498"/>
                        <a:pt x="389" y="509"/>
                      </a:cubicBezTo>
                      <a:cubicBezTo>
                        <a:pt x="389" y="539"/>
                        <a:pt x="365" y="563"/>
                        <a:pt x="335" y="563"/>
                      </a:cubicBezTo>
                      <a:cubicBezTo>
                        <a:pt x="305" y="563"/>
                        <a:pt x="282" y="539"/>
                        <a:pt x="282" y="509"/>
                      </a:cubicBezTo>
                      <a:cubicBezTo>
                        <a:pt x="282" y="497"/>
                        <a:pt x="286" y="486"/>
                        <a:pt x="293" y="477"/>
                      </a:cubicBezTo>
                      <a:cubicBezTo>
                        <a:pt x="189" y="418"/>
                        <a:pt x="189" y="418"/>
                        <a:pt x="189" y="418"/>
                      </a:cubicBezTo>
                      <a:cubicBezTo>
                        <a:pt x="179" y="428"/>
                        <a:pt x="166" y="434"/>
                        <a:pt x="152" y="434"/>
                      </a:cubicBezTo>
                      <a:cubicBezTo>
                        <a:pt x="122" y="434"/>
                        <a:pt x="98" y="410"/>
                        <a:pt x="98" y="380"/>
                      </a:cubicBezTo>
                      <a:cubicBezTo>
                        <a:pt x="98" y="350"/>
                        <a:pt x="122" y="327"/>
                        <a:pt x="152" y="327"/>
                      </a:cubicBezTo>
                      <a:cubicBezTo>
                        <a:pt x="161" y="327"/>
                        <a:pt x="170" y="329"/>
                        <a:pt x="178" y="334"/>
                      </a:cubicBezTo>
                      <a:cubicBezTo>
                        <a:pt x="287" y="232"/>
                        <a:pt x="287" y="232"/>
                        <a:pt x="287" y="232"/>
                      </a:cubicBezTo>
                      <a:cubicBezTo>
                        <a:pt x="281" y="222"/>
                        <a:pt x="277" y="211"/>
                        <a:pt x="277" y="198"/>
                      </a:cubicBezTo>
                      <a:cubicBezTo>
                        <a:pt x="277" y="166"/>
                        <a:pt x="303" y="140"/>
                        <a:pt x="335" y="140"/>
                      </a:cubicBezTo>
                      <a:cubicBezTo>
                        <a:pt x="367" y="140"/>
                        <a:pt x="394" y="166"/>
                        <a:pt x="394" y="198"/>
                      </a:cubicBezTo>
                      <a:cubicBezTo>
                        <a:pt x="394" y="208"/>
                        <a:pt x="391" y="218"/>
                        <a:pt x="386" y="227"/>
                      </a:cubicBezTo>
                      <a:cubicBezTo>
                        <a:pt x="478" y="339"/>
                        <a:pt x="478" y="339"/>
                        <a:pt x="478" y="339"/>
                      </a:cubicBezTo>
                      <a:cubicBezTo>
                        <a:pt x="487" y="331"/>
                        <a:pt x="499" y="327"/>
                        <a:pt x="511" y="327"/>
                      </a:cubicBezTo>
                      <a:cubicBezTo>
                        <a:pt x="541" y="327"/>
                        <a:pt x="565" y="350"/>
                        <a:pt x="565" y="380"/>
                      </a:cubicBezTo>
                      <a:cubicBezTo>
                        <a:pt x="565" y="410"/>
                        <a:pt x="541" y="434"/>
                        <a:pt x="511" y="434"/>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50" tIns="34275" rIns="68550" bIns="34275" numCol="1" anchor="t" anchorCtr="0" compatLnSpc="1">
                  <a:prstTxWarp prst="textNoShape">
                    <a:avLst/>
                  </a:prstTxWarp>
                </a:bodyPr>
                <a:lstStyle/>
                <a:p>
                  <a:pPr defTabSz="684936" fontAlgn="base">
                    <a:spcBef>
                      <a:spcPct val="0"/>
                    </a:spcBef>
                    <a:spcAft>
                      <a:spcPct val="0"/>
                    </a:spcAft>
                    <a:defRPr/>
                  </a:pPr>
                  <a:endParaRPr lang="en-US" sz="1324" kern="0">
                    <a:solidFill>
                      <a:srgbClr val="FFFFFF"/>
                    </a:solidFill>
                    <a:latin typeface="Segoe UI"/>
                    <a:ea typeface="ＭＳ Ｐゴシック" charset="0"/>
                  </a:endParaRPr>
                </a:p>
              </p:txBody>
            </p:sp>
          </p:grpSp>
          <p:sp>
            <p:nvSpPr>
              <p:cNvPr id="481" name="Rectangle 480"/>
              <p:cNvSpPr/>
              <p:nvPr/>
            </p:nvSpPr>
            <p:spPr>
              <a:xfrm>
                <a:off x="3499990" y="4225331"/>
                <a:ext cx="821299" cy="313949"/>
              </a:xfrm>
              <a:prstGeom prst="rect">
                <a:avLst/>
              </a:prstGeom>
              <a:ln>
                <a:noFill/>
              </a:ln>
            </p:spPr>
            <p:txBody>
              <a:bodyPr wrap="square" lIns="0" tIns="0" rIns="0" bIns="0" anchor="ctr">
                <a:spAutoFit/>
              </a:bodyPr>
              <a:lst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a:lstStyle>
              <a:p>
                <a:pPr algn="ctr" defTabSz="838506" fontAlgn="base">
                  <a:spcBef>
                    <a:spcPct val="0"/>
                  </a:spcBef>
                  <a:spcAft>
                    <a:spcPct val="0"/>
                  </a:spcAft>
                  <a:defRPr/>
                </a:pPr>
                <a:r>
                  <a:rPr lang="en-US" sz="1000" dirty="0">
                    <a:ln>
                      <a:solidFill>
                        <a:srgbClr val="FFFFFF">
                          <a:alpha val="0"/>
                        </a:srgbClr>
                      </a:solidFill>
                    </a:ln>
                    <a:solidFill>
                      <a:srgbClr val="FFFFFF"/>
                    </a:solidFill>
                    <a:latin typeface="Segoe"/>
                  </a:rPr>
                  <a:t>Azure Active Directory</a:t>
                </a:r>
              </a:p>
            </p:txBody>
          </p:sp>
        </p:grpSp>
        <p:sp>
          <p:nvSpPr>
            <p:cNvPr id="475" name="AutoShape 3"/>
            <p:cNvSpPr>
              <a:spLocks noChangeAspect="1" noChangeArrowheads="1" noTextEdit="1"/>
            </p:cNvSpPr>
            <p:nvPr/>
          </p:nvSpPr>
          <p:spPr bwMode="auto">
            <a:xfrm>
              <a:off x="2472012" y="4667389"/>
              <a:ext cx="342851" cy="341264"/>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vert="horz" wrap="square" lIns="91427" tIns="45713" rIns="91427" bIns="45713" numCol="1" anchor="t" anchorCtr="0" compatLnSpc="1">
              <a:prstTxWarp prst="textNoShape">
                <a:avLst/>
              </a:prstTxWarp>
            </a:bodyPr>
            <a:lstStyle/>
            <a:p>
              <a:pPr defTabSz="932563">
                <a:defRPr/>
              </a:pPr>
              <a:endParaRPr lang="en-US">
                <a:solidFill>
                  <a:srgbClr val="505050"/>
                </a:solidFill>
                <a:latin typeface="Segoe UI"/>
              </a:endParaRPr>
            </a:p>
          </p:txBody>
        </p:sp>
        <p:grpSp>
          <p:nvGrpSpPr>
            <p:cNvPr id="296" name="Group 295"/>
            <p:cNvGrpSpPr/>
            <p:nvPr/>
          </p:nvGrpSpPr>
          <p:grpSpPr>
            <a:xfrm>
              <a:off x="4574370" y="4662628"/>
              <a:ext cx="563185" cy="502844"/>
              <a:chOff x="4461960" y="4086466"/>
              <a:chExt cx="563265" cy="502915"/>
            </a:xfrm>
          </p:grpSpPr>
          <p:pic>
            <p:nvPicPr>
              <p:cNvPr id="353" name="Picture 352"/>
              <p:cNvPicPr>
                <a:picLocks noChangeAspect="1"/>
              </p:cNvPicPr>
              <p:nvPr/>
            </p:nvPicPr>
            <p:blipFill>
              <a:blip r:embed="rId6">
                <a:duotone>
                  <a:prstClr val="black"/>
                  <a:schemeClr val="tx1">
                    <a:tint val="45000"/>
                    <a:satMod val="400000"/>
                  </a:schemeClr>
                </a:duotone>
              </a:blip>
              <a:stretch>
                <a:fillRect/>
              </a:stretch>
            </p:blipFill>
            <p:spPr>
              <a:xfrm>
                <a:off x="4461960" y="4086466"/>
                <a:ext cx="563265" cy="502915"/>
              </a:xfrm>
              <a:prstGeom prst="rect">
                <a:avLst/>
              </a:prstGeom>
            </p:spPr>
          </p:pic>
          <p:grpSp>
            <p:nvGrpSpPr>
              <p:cNvPr id="354" name="Group 4"/>
              <p:cNvGrpSpPr>
                <a:grpSpLocks noChangeAspect="1"/>
              </p:cNvGrpSpPr>
              <p:nvPr/>
            </p:nvGrpSpPr>
            <p:grpSpPr bwMode="auto">
              <a:xfrm>
                <a:off x="4651976" y="4238999"/>
                <a:ext cx="200032" cy="123980"/>
                <a:chOff x="908" y="2039"/>
                <a:chExt cx="818" cy="507"/>
              </a:xfrm>
            </p:grpSpPr>
            <p:sp>
              <p:nvSpPr>
                <p:cNvPr id="355" name="AutoShape 3"/>
                <p:cNvSpPr>
                  <a:spLocks noChangeAspect="1" noChangeArrowheads="1" noTextEdit="1"/>
                </p:cNvSpPr>
                <p:nvPr/>
              </p:nvSpPr>
              <p:spPr bwMode="auto">
                <a:xfrm>
                  <a:off x="912" y="2039"/>
                  <a:ext cx="814" cy="5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27" tIns="45713" rIns="91427" bIns="45713" numCol="1" anchor="t" anchorCtr="0" compatLnSpc="1">
                  <a:prstTxWarp prst="textNoShape">
                    <a:avLst/>
                  </a:prstTxWarp>
                </a:bodyPr>
                <a:lstStyle/>
                <a:p>
                  <a:pPr defTabSz="932563">
                    <a:defRPr/>
                  </a:pPr>
                  <a:endParaRPr lang="en-US">
                    <a:solidFill>
                      <a:srgbClr val="505050"/>
                    </a:solidFill>
                    <a:latin typeface="Segoe UI"/>
                  </a:endParaRPr>
                </a:p>
              </p:txBody>
            </p:sp>
            <p:sp>
              <p:nvSpPr>
                <p:cNvPr id="356" name="Freeform 5"/>
                <p:cNvSpPr>
                  <a:spLocks/>
                </p:cNvSpPr>
                <p:nvPr/>
              </p:nvSpPr>
              <p:spPr bwMode="auto">
                <a:xfrm>
                  <a:off x="908" y="2043"/>
                  <a:ext cx="814" cy="503"/>
                </a:xfrm>
                <a:custGeom>
                  <a:avLst/>
                  <a:gdLst>
                    <a:gd name="T0" fmla="*/ 201 w 201"/>
                    <a:gd name="T1" fmla="*/ 107 h 123"/>
                    <a:gd name="T2" fmla="*/ 185 w 201"/>
                    <a:gd name="T3" fmla="*/ 123 h 123"/>
                    <a:gd name="T4" fmla="*/ 16 w 201"/>
                    <a:gd name="T5" fmla="*/ 123 h 123"/>
                    <a:gd name="T6" fmla="*/ 0 w 201"/>
                    <a:gd name="T7" fmla="*/ 107 h 123"/>
                    <a:gd name="T8" fmla="*/ 0 w 201"/>
                    <a:gd name="T9" fmla="*/ 16 h 123"/>
                    <a:gd name="T10" fmla="*/ 16 w 201"/>
                    <a:gd name="T11" fmla="*/ 0 h 123"/>
                    <a:gd name="T12" fmla="*/ 185 w 201"/>
                    <a:gd name="T13" fmla="*/ 0 h 123"/>
                    <a:gd name="T14" fmla="*/ 201 w 201"/>
                    <a:gd name="T15" fmla="*/ 16 h 123"/>
                    <a:gd name="T16" fmla="*/ 201 w 201"/>
                    <a:gd name="T17" fmla="*/ 107 h 1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01" h="123">
                      <a:moveTo>
                        <a:pt x="201" y="107"/>
                      </a:moveTo>
                      <a:cubicBezTo>
                        <a:pt x="201" y="116"/>
                        <a:pt x="194" y="123"/>
                        <a:pt x="185" y="123"/>
                      </a:cubicBezTo>
                      <a:cubicBezTo>
                        <a:pt x="16" y="123"/>
                        <a:pt x="16" y="123"/>
                        <a:pt x="16" y="123"/>
                      </a:cubicBezTo>
                      <a:cubicBezTo>
                        <a:pt x="7" y="123"/>
                        <a:pt x="0" y="116"/>
                        <a:pt x="0" y="107"/>
                      </a:cubicBezTo>
                      <a:cubicBezTo>
                        <a:pt x="0" y="16"/>
                        <a:pt x="0" y="16"/>
                        <a:pt x="0" y="16"/>
                      </a:cubicBezTo>
                      <a:cubicBezTo>
                        <a:pt x="0" y="7"/>
                        <a:pt x="7" y="0"/>
                        <a:pt x="16" y="0"/>
                      </a:cubicBezTo>
                      <a:cubicBezTo>
                        <a:pt x="185" y="0"/>
                        <a:pt x="185" y="0"/>
                        <a:pt x="185" y="0"/>
                      </a:cubicBezTo>
                      <a:cubicBezTo>
                        <a:pt x="194" y="0"/>
                        <a:pt x="201" y="7"/>
                        <a:pt x="201" y="16"/>
                      </a:cubicBezTo>
                      <a:lnTo>
                        <a:pt x="201" y="107"/>
                      </a:lnTo>
                      <a:close/>
                    </a:path>
                  </a:pathLst>
                </a:custGeom>
                <a:solidFill>
                  <a:srgbClr val="E8112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pPr defTabSz="932563">
                    <a:defRPr/>
                  </a:pPr>
                  <a:endParaRPr lang="en-US">
                    <a:solidFill>
                      <a:srgbClr val="505050"/>
                    </a:solidFill>
                    <a:latin typeface="Segoe UI"/>
                  </a:endParaRPr>
                </a:p>
              </p:txBody>
            </p:sp>
            <p:sp>
              <p:nvSpPr>
                <p:cNvPr id="357" name="Rectangle 6"/>
                <p:cNvSpPr>
                  <a:spLocks noChangeArrowheads="1"/>
                </p:cNvSpPr>
                <p:nvPr/>
              </p:nvSpPr>
              <p:spPr bwMode="auto">
                <a:xfrm>
                  <a:off x="997" y="2109"/>
                  <a:ext cx="203" cy="24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27" tIns="45713" rIns="91427" bIns="45713" numCol="1" anchor="t" anchorCtr="0" compatLnSpc="1">
                  <a:prstTxWarp prst="textNoShape">
                    <a:avLst/>
                  </a:prstTxWarp>
                </a:bodyPr>
                <a:lstStyle/>
                <a:p>
                  <a:pPr defTabSz="932563">
                    <a:defRPr/>
                  </a:pPr>
                  <a:endParaRPr lang="en-US">
                    <a:solidFill>
                      <a:srgbClr val="505050"/>
                    </a:solidFill>
                    <a:latin typeface="Segoe UI"/>
                  </a:endParaRPr>
                </a:p>
              </p:txBody>
            </p:sp>
            <p:sp>
              <p:nvSpPr>
                <p:cNvPr id="358" name="Freeform 7"/>
                <p:cNvSpPr>
                  <a:spLocks/>
                </p:cNvSpPr>
                <p:nvPr/>
              </p:nvSpPr>
              <p:spPr bwMode="auto">
                <a:xfrm>
                  <a:off x="1293" y="2100"/>
                  <a:ext cx="372" cy="17"/>
                </a:xfrm>
                <a:custGeom>
                  <a:avLst/>
                  <a:gdLst>
                    <a:gd name="T0" fmla="*/ 89 w 92"/>
                    <a:gd name="T1" fmla="*/ 4 h 4"/>
                    <a:gd name="T2" fmla="*/ 2 w 92"/>
                    <a:gd name="T3" fmla="*/ 4 h 4"/>
                    <a:gd name="T4" fmla="*/ 0 w 92"/>
                    <a:gd name="T5" fmla="*/ 2 h 4"/>
                    <a:gd name="T6" fmla="*/ 2 w 92"/>
                    <a:gd name="T7" fmla="*/ 0 h 4"/>
                    <a:gd name="T8" fmla="*/ 89 w 92"/>
                    <a:gd name="T9" fmla="*/ 0 h 4"/>
                    <a:gd name="T10" fmla="*/ 92 w 92"/>
                    <a:gd name="T11" fmla="*/ 2 h 4"/>
                    <a:gd name="T12" fmla="*/ 89 w 92"/>
                    <a:gd name="T13" fmla="*/ 4 h 4"/>
                  </a:gdLst>
                  <a:ahLst/>
                  <a:cxnLst>
                    <a:cxn ang="0">
                      <a:pos x="T0" y="T1"/>
                    </a:cxn>
                    <a:cxn ang="0">
                      <a:pos x="T2" y="T3"/>
                    </a:cxn>
                    <a:cxn ang="0">
                      <a:pos x="T4" y="T5"/>
                    </a:cxn>
                    <a:cxn ang="0">
                      <a:pos x="T6" y="T7"/>
                    </a:cxn>
                    <a:cxn ang="0">
                      <a:pos x="T8" y="T9"/>
                    </a:cxn>
                    <a:cxn ang="0">
                      <a:pos x="T10" y="T11"/>
                    </a:cxn>
                    <a:cxn ang="0">
                      <a:pos x="T12" y="T13"/>
                    </a:cxn>
                  </a:cxnLst>
                  <a:rect l="0" t="0" r="r" b="b"/>
                  <a:pathLst>
                    <a:path w="92" h="4">
                      <a:moveTo>
                        <a:pt x="89" y="4"/>
                      </a:moveTo>
                      <a:cubicBezTo>
                        <a:pt x="2" y="4"/>
                        <a:pt x="2" y="4"/>
                        <a:pt x="2" y="4"/>
                      </a:cubicBezTo>
                      <a:cubicBezTo>
                        <a:pt x="1" y="4"/>
                        <a:pt x="0" y="3"/>
                        <a:pt x="0" y="2"/>
                      </a:cubicBezTo>
                      <a:cubicBezTo>
                        <a:pt x="0" y="1"/>
                        <a:pt x="1" y="0"/>
                        <a:pt x="2" y="0"/>
                      </a:cubicBezTo>
                      <a:cubicBezTo>
                        <a:pt x="89" y="0"/>
                        <a:pt x="89" y="0"/>
                        <a:pt x="89" y="0"/>
                      </a:cubicBezTo>
                      <a:cubicBezTo>
                        <a:pt x="91" y="0"/>
                        <a:pt x="92" y="1"/>
                        <a:pt x="92" y="2"/>
                      </a:cubicBezTo>
                      <a:cubicBezTo>
                        <a:pt x="92" y="3"/>
                        <a:pt x="91" y="4"/>
                        <a:pt x="89" y="4"/>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pPr defTabSz="932563">
                    <a:defRPr/>
                  </a:pPr>
                  <a:endParaRPr lang="en-US">
                    <a:solidFill>
                      <a:srgbClr val="505050"/>
                    </a:solidFill>
                    <a:latin typeface="Segoe UI"/>
                  </a:endParaRPr>
                </a:p>
              </p:txBody>
            </p:sp>
            <p:sp>
              <p:nvSpPr>
                <p:cNvPr id="359" name="Freeform 8"/>
                <p:cNvSpPr>
                  <a:spLocks/>
                </p:cNvSpPr>
                <p:nvPr/>
              </p:nvSpPr>
              <p:spPr bwMode="auto">
                <a:xfrm>
                  <a:off x="1293" y="2166"/>
                  <a:ext cx="372" cy="16"/>
                </a:xfrm>
                <a:custGeom>
                  <a:avLst/>
                  <a:gdLst>
                    <a:gd name="T0" fmla="*/ 89 w 92"/>
                    <a:gd name="T1" fmla="*/ 4 h 4"/>
                    <a:gd name="T2" fmla="*/ 2 w 92"/>
                    <a:gd name="T3" fmla="*/ 4 h 4"/>
                    <a:gd name="T4" fmla="*/ 0 w 92"/>
                    <a:gd name="T5" fmla="*/ 2 h 4"/>
                    <a:gd name="T6" fmla="*/ 2 w 92"/>
                    <a:gd name="T7" fmla="*/ 0 h 4"/>
                    <a:gd name="T8" fmla="*/ 89 w 92"/>
                    <a:gd name="T9" fmla="*/ 0 h 4"/>
                    <a:gd name="T10" fmla="*/ 92 w 92"/>
                    <a:gd name="T11" fmla="*/ 2 h 4"/>
                    <a:gd name="T12" fmla="*/ 89 w 92"/>
                    <a:gd name="T13" fmla="*/ 4 h 4"/>
                  </a:gdLst>
                  <a:ahLst/>
                  <a:cxnLst>
                    <a:cxn ang="0">
                      <a:pos x="T0" y="T1"/>
                    </a:cxn>
                    <a:cxn ang="0">
                      <a:pos x="T2" y="T3"/>
                    </a:cxn>
                    <a:cxn ang="0">
                      <a:pos x="T4" y="T5"/>
                    </a:cxn>
                    <a:cxn ang="0">
                      <a:pos x="T6" y="T7"/>
                    </a:cxn>
                    <a:cxn ang="0">
                      <a:pos x="T8" y="T9"/>
                    </a:cxn>
                    <a:cxn ang="0">
                      <a:pos x="T10" y="T11"/>
                    </a:cxn>
                    <a:cxn ang="0">
                      <a:pos x="T12" y="T13"/>
                    </a:cxn>
                  </a:cxnLst>
                  <a:rect l="0" t="0" r="r" b="b"/>
                  <a:pathLst>
                    <a:path w="92" h="4">
                      <a:moveTo>
                        <a:pt x="89" y="4"/>
                      </a:moveTo>
                      <a:cubicBezTo>
                        <a:pt x="2" y="4"/>
                        <a:pt x="2" y="4"/>
                        <a:pt x="2" y="4"/>
                      </a:cubicBezTo>
                      <a:cubicBezTo>
                        <a:pt x="1" y="4"/>
                        <a:pt x="0" y="3"/>
                        <a:pt x="0" y="2"/>
                      </a:cubicBezTo>
                      <a:cubicBezTo>
                        <a:pt x="0" y="1"/>
                        <a:pt x="1" y="0"/>
                        <a:pt x="2" y="0"/>
                      </a:cubicBezTo>
                      <a:cubicBezTo>
                        <a:pt x="89" y="0"/>
                        <a:pt x="89" y="0"/>
                        <a:pt x="89" y="0"/>
                      </a:cubicBezTo>
                      <a:cubicBezTo>
                        <a:pt x="91" y="0"/>
                        <a:pt x="92" y="1"/>
                        <a:pt x="92" y="2"/>
                      </a:cubicBezTo>
                      <a:cubicBezTo>
                        <a:pt x="92" y="3"/>
                        <a:pt x="91" y="4"/>
                        <a:pt x="89" y="4"/>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pPr defTabSz="932563">
                    <a:defRPr/>
                  </a:pPr>
                  <a:endParaRPr lang="en-US">
                    <a:solidFill>
                      <a:srgbClr val="505050"/>
                    </a:solidFill>
                    <a:latin typeface="Segoe UI"/>
                  </a:endParaRPr>
                </a:p>
              </p:txBody>
            </p:sp>
            <p:sp>
              <p:nvSpPr>
                <p:cNvPr id="360" name="Freeform 9"/>
                <p:cNvSpPr>
                  <a:spLocks/>
                </p:cNvSpPr>
                <p:nvPr/>
              </p:nvSpPr>
              <p:spPr bwMode="auto">
                <a:xfrm>
                  <a:off x="1293" y="2280"/>
                  <a:ext cx="372" cy="21"/>
                </a:xfrm>
                <a:custGeom>
                  <a:avLst/>
                  <a:gdLst>
                    <a:gd name="T0" fmla="*/ 89 w 92"/>
                    <a:gd name="T1" fmla="*/ 5 h 5"/>
                    <a:gd name="T2" fmla="*/ 2 w 92"/>
                    <a:gd name="T3" fmla="*/ 5 h 5"/>
                    <a:gd name="T4" fmla="*/ 0 w 92"/>
                    <a:gd name="T5" fmla="*/ 3 h 5"/>
                    <a:gd name="T6" fmla="*/ 2 w 92"/>
                    <a:gd name="T7" fmla="*/ 0 h 5"/>
                    <a:gd name="T8" fmla="*/ 89 w 92"/>
                    <a:gd name="T9" fmla="*/ 0 h 5"/>
                    <a:gd name="T10" fmla="*/ 92 w 92"/>
                    <a:gd name="T11" fmla="*/ 3 h 5"/>
                    <a:gd name="T12" fmla="*/ 89 w 92"/>
                    <a:gd name="T13" fmla="*/ 5 h 5"/>
                  </a:gdLst>
                  <a:ahLst/>
                  <a:cxnLst>
                    <a:cxn ang="0">
                      <a:pos x="T0" y="T1"/>
                    </a:cxn>
                    <a:cxn ang="0">
                      <a:pos x="T2" y="T3"/>
                    </a:cxn>
                    <a:cxn ang="0">
                      <a:pos x="T4" y="T5"/>
                    </a:cxn>
                    <a:cxn ang="0">
                      <a:pos x="T6" y="T7"/>
                    </a:cxn>
                    <a:cxn ang="0">
                      <a:pos x="T8" y="T9"/>
                    </a:cxn>
                    <a:cxn ang="0">
                      <a:pos x="T10" y="T11"/>
                    </a:cxn>
                    <a:cxn ang="0">
                      <a:pos x="T12" y="T13"/>
                    </a:cxn>
                  </a:cxnLst>
                  <a:rect l="0" t="0" r="r" b="b"/>
                  <a:pathLst>
                    <a:path w="92" h="5">
                      <a:moveTo>
                        <a:pt x="89" y="5"/>
                      </a:moveTo>
                      <a:cubicBezTo>
                        <a:pt x="2" y="5"/>
                        <a:pt x="2" y="5"/>
                        <a:pt x="2" y="5"/>
                      </a:cubicBezTo>
                      <a:cubicBezTo>
                        <a:pt x="1" y="5"/>
                        <a:pt x="0" y="4"/>
                        <a:pt x="0" y="3"/>
                      </a:cubicBezTo>
                      <a:cubicBezTo>
                        <a:pt x="0" y="1"/>
                        <a:pt x="1" y="0"/>
                        <a:pt x="2" y="0"/>
                      </a:cubicBezTo>
                      <a:cubicBezTo>
                        <a:pt x="89" y="0"/>
                        <a:pt x="89" y="0"/>
                        <a:pt x="89" y="0"/>
                      </a:cubicBezTo>
                      <a:cubicBezTo>
                        <a:pt x="91" y="0"/>
                        <a:pt x="92" y="1"/>
                        <a:pt x="92" y="3"/>
                      </a:cubicBezTo>
                      <a:cubicBezTo>
                        <a:pt x="92" y="4"/>
                        <a:pt x="91" y="5"/>
                        <a:pt x="89" y="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pPr defTabSz="932563">
                    <a:defRPr/>
                  </a:pPr>
                  <a:endParaRPr lang="en-US">
                    <a:solidFill>
                      <a:srgbClr val="505050"/>
                    </a:solidFill>
                    <a:latin typeface="Segoe UI"/>
                  </a:endParaRPr>
                </a:p>
              </p:txBody>
            </p:sp>
            <p:sp>
              <p:nvSpPr>
                <p:cNvPr id="361" name="Freeform 10"/>
                <p:cNvSpPr>
                  <a:spLocks/>
                </p:cNvSpPr>
                <p:nvPr/>
              </p:nvSpPr>
              <p:spPr bwMode="auto">
                <a:xfrm>
                  <a:off x="1293" y="2346"/>
                  <a:ext cx="372" cy="16"/>
                </a:xfrm>
                <a:custGeom>
                  <a:avLst/>
                  <a:gdLst>
                    <a:gd name="T0" fmla="*/ 89 w 92"/>
                    <a:gd name="T1" fmla="*/ 4 h 4"/>
                    <a:gd name="T2" fmla="*/ 2 w 92"/>
                    <a:gd name="T3" fmla="*/ 4 h 4"/>
                    <a:gd name="T4" fmla="*/ 0 w 92"/>
                    <a:gd name="T5" fmla="*/ 2 h 4"/>
                    <a:gd name="T6" fmla="*/ 2 w 92"/>
                    <a:gd name="T7" fmla="*/ 0 h 4"/>
                    <a:gd name="T8" fmla="*/ 89 w 92"/>
                    <a:gd name="T9" fmla="*/ 0 h 4"/>
                    <a:gd name="T10" fmla="*/ 92 w 92"/>
                    <a:gd name="T11" fmla="*/ 2 h 4"/>
                    <a:gd name="T12" fmla="*/ 89 w 92"/>
                    <a:gd name="T13" fmla="*/ 4 h 4"/>
                  </a:gdLst>
                  <a:ahLst/>
                  <a:cxnLst>
                    <a:cxn ang="0">
                      <a:pos x="T0" y="T1"/>
                    </a:cxn>
                    <a:cxn ang="0">
                      <a:pos x="T2" y="T3"/>
                    </a:cxn>
                    <a:cxn ang="0">
                      <a:pos x="T4" y="T5"/>
                    </a:cxn>
                    <a:cxn ang="0">
                      <a:pos x="T6" y="T7"/>
                    </a:cxn>
                    <a:cxn ang="0">
                      <a:pos x="T8" y="T9"/>
                    </a:cxn>
                    <a:cxn ang="0">
                      <a:pos x="T10" y="T11"/>
                    </a:cxn>
                    <a:cxn ang="0">
                      <a:pos x="T12" y="T13"/>
                    </a:cxn>
                  </a:cxnLst>
                  <a:rect l="0" t="0" r="r" b="b"/>
                  <a:pathLst>
                    <a:path w="92" h="4">
                      <a:moveTo>
                        <a:pt x="89" y="4"/>
                      </a:moveTo>
                      <a:cubicBezTo>
                        <a:pt x="2" y="4"/>
                        <a:pt x="2" y="4"/>
                        <a:pt x="2" y="4"/>
                      </a:cubicBezTo>
                      <a:cubicBezTo>
                        <a:pt x="1" y="4"/>
                        <a:pt x="0" y="3"/>
                        <a:pt x="0" y="2"/>
                      </a:cubicBezTo>
                      <a:cubicBezTo>
                        <a:pt x="0" y="1"/>
                        <a:pt x="1" y="0"/>
                        <a:pt x="2" y="0"/>
                      </a:cubicBezTo>
                      <a:cubicBezTo>
                        <a:pt x="89" y="0"/>
                        <a:pt x="89" y="0"/>
                        <a:pt x="89" y="0"/>
                      </a:cubicBezTo>
                      <a:cubicBezTo>
                        <a:pt x="91" y="0"/>
                        <a:pt x="92" y="1"/>
                        <a:pt x="92" y="2"/>
                      </a:cubicBezTo>
                      <a:cubicBezTo>
                        <a:pt x="92" y="3"/>
                        <a:pt x="91" y="4"/>
                        <a:pt x="89" y="4"/>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pPr defTabSz="932563">
                    <a:defRPr/>
                  </a:pPr>
                  <a:endParaRPr lang="en-US">
                    <a:solidFill>
                      <a:srgbClr val="505050"/>
                    </a:solidFill>
                    <a:latin typeface="Segoe UI"/>
                  </a:endParaRPr>
                </a:p>
              </p:txBody>
            </p:sp>
            <p:sp>
              <p:nvSpPr>
                <p:cNvPr id="362" name="Freeform 11"/>
                <p:cNvSpPr>
                  <a:spLocks/>
                </p:cNvSpPr>
                <p:nvPr/>
              </p:nvSpPr>
              <p:spPr bwMode="auto">
                <a:xfrm>
                  <a:off x="989" y="2411"/>
                  <a:ext cx="676" cy="16"/>
                </a:xfrm>
                <a:custGeom>
                  <a:avLst/>
                  <a:gdLst>
                    <a:gd name="T0" fmla="*/ 164 w 167"/>
                    <a:gd name="T1" fmla="*/ 4 h 4"/>
                    <a:gd name="T2" fmla="*/ 2 w 167"/>
                    <a:gd name="T3" fmla="*/ 4 h 4"/>
                    <a:gd name="T4" fmla="*/ 0 w 167"/>
                    <a:gd name="T5" fmla="*/ 2 h 4"/>
                    <a:gd name="T6" fmla="*/ 2 w 167"/>
                    <a:gd name="T7" fmla="*/ 0 h 4"/>
                    <a:gd name="T8" fmla="*/ 164 w 167"/>
                    <a:gd name="T9" fmla="*/ 0 h 4"/>
                    <a:gd name="T10" fmla="*/ 167 w 167"/>
                    <a:gd name="T11" fmla="*/ 2 h 4"/>
                    <a:gd name="T12" fmla="*/ 164 w 167"/>
                    <a:gd name="T13" fmla="*/ 4 h 4"/>
                  </a:gdLst>
                  <a:ahLst/>
                  <a:cxnLst>
                    <a:cxn ang="0">
                      <a:pos x="T0" y="T1"/>
                    </a:cxn>
                    <a:cxn ang="0">
                      <a:pos x="T2" y="T3"/>
                    </a:cxn>
                    <a:cxn ang="0">
                      <a:pos x="T4" y="T5"/>
                    </a:cxn>
                    <a:cxn ang="0">
                      <a:pos x="T6" y="T7"/>
                    </a:cxn>
                    <a:cxn ang="0">
                      <a:pos x="T8" y="T9"/>
                    </a:cxn>
                    <a:cxn ang="0">
                      <a:pos x="T10" y="T11"/>
                    </a:cxn>
                    <a:cxn ang="0">
                      <a:pos x="T12" y="T13"/>
                    </a:cxn>
                  </a:cxnLst>
                  <a:rect l="0" t="0" r="r" b="b"/>
                  <a:pathLst>
                    <a:path w="167" h="4">
                      <a:moveTo>
                        <a:pt x="164" y="4"/>
                      </a:moveTo>
                      <a:cubicBezTo>
                        <a:pt x="2" y="4"/>
                        <a:pt x="2" y="4"/>
                        <a:pt x="2" y="4"/>
                      </a:cubicBezTo>
                      <a:cubicBezTo>
                        <a:pt x="1" y="4"/>
                        <a:pt x="0" y="3"/>
                        <a:pt x="0" y="2"/>
                      </a:cubicBezTo>
                      <a:cubicBezTo>
                        <a:pt x="0" y="1"/>
                        <a:pt x="1" y="0"/>
                        <a:pt x="2" y="0"/>
                      </a:cubicBezTo>
                      <a:cubicBezTo>
                        <a:pt x="164" y="0"/>
                        <a:pt x="164" y="0"/>
                        <a:pt x="164" y="0"/>
                      </a:cubicBezTo>
                      <a:cubicBezTo>
                        <a:pt x="166" y="0"/>
                        <a:pt x="167" y="1"/>
                        <a:pt x="167" y="2"/>
                      </a:cubicBezTo>
                      <a:cubicBezTo>
                        <a:pt x="167" y="3"/>
                        <a:pt x="166" y="4"/>
                        <a:pt x="164" y="4"/>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pPr defTabSz="932563">
                    <a:defRPr/>
                  </a:pPr>
                  <a:endParaRPr lang="en-US">
                    <a:solidFill>
                      <a:srgbClr val="505050"/>
                    </a:solidFill>
                    <a:latin typeface="Segoe UI"/>
                  </a:endParaRPr>
                </a:p>
              </p:txBody>
            </p:sp>
            <p:sp>
              <p:nvSpPr>
                <p:cNvPr id="363" name="Freeform 12"/>
                <p:cNvSpPr>
                  <a:spLocks/>
                </p:cNvSpPr>
                <p:nvPr/>
              </p:nvSpPr>
              <p:spPr bwMode="auto">
                <a:xfrm>
                  <a:off x="989" y="2472"/>
                  <a:ext cx="676" cy="21"/>
                </a:xfrm>
                <a:custGeom>
                  <a:avLst/>
                  <a:gdLst>
                    <a:gd name="T0" fmla="*/ 164 w 167"/>
                    <a:gd name="T1" fmla="*/ 5 h 5"/>
                    <a:gd name="T2" fmla="*/ 2 w 167"/>
                    <a:gd name="T3" fmla="*/ 5 h 5"/>
                    <a:gd name="T4" fmla="*/ 0 w 167"/>
                    <a:gd name="T5" fmla="*/ 2 h 5"/>
                    <a:gd name="T6" fmla="*/ 2 w 167"/>
                    <a:gd name="T7" fmla="*/ 0 h 5"/>
                    <a:gd name="T8" fmla="*/ 164 w 167"/>
                    <a:gd name="T9" fmla="*/ 0 h 5"/>
                    <a:gd name="T10" fmla="*/ 167 w 167"/>
                    <a:gd name="T11" fmla="*/ 2 h 5"/>
                    <a:gd name="T12" fmla="*/ 164 w 167"/>
                    <a:gd name="T13" fmla="*/ 5 h 5"/>
                  </a:gdLst>
                  <a:ahLst/>
                  <a:cxnLst>
                    <a:cxn ang="0">
                      <a:pos x="T0" y="T1"/>
                    </a:cxn>
                    <a:cxn ang="0">
                      <a:pos x="T2" y="T3"/>
                    </a:cxn>
                    <a:cxn ang="0">
                      <a:pos x="T4" y="T5"/>
                    </a:cxn>
                    <a:cxn ang="0">
                      <a:pos x="T6" y="T7"/>
                    </a:cxn>
                    <a:cxn ang="0">
                      <a:pos x="T8" y="T9"/>
                    </a:cxn>
                    <a:cxn ang="0">
                      <a:pos x="T10" y="T11"/>
                    </a:cxn>
                    <a:cxn ang="0">
                      <a:pos x="T12" y="T13"/>
                    </a:cxn>
                  </a:cxnLst>
                  <a:rect l="0" t="0" r="r" b="b"/>
                  <a:pathLst>
                    <a:path w="167" h="5">
                      <a:moveTo>
                        <a:pt x="164" y="5"/>
                      </a:moveTo>
                      <a:cubicBezTo>
                        <a:pt x="2" y="5"/>
                        <a:pt x="2" y="5"/>
                        <a:pt x="2" y="5"/>
                      </a:cubicBezTo>
                      <a:cubicBezTo>
                        <a:pt x="1" y="5"/>
                        <a:pt x="0" y="4"/>
                        <a:pt x="0" y="2"/>
                      </a:cubicBezTo>
                      <a:cubicBezTo>
                        <a:pt x="0" y="1"/>
                        <a:pt x="1" y="0"/>
                        <a:pt x="2" y="0"/>
                      </a:cubicBezTo>
                      <a:cubicBezTo>
                        <a:pt x="164" y="0"/>
                        <a:pt x="164" y="0"/>
                        <a:pt x="164" y="0"/>
                      </a:cubicBezTo>
                      <a:cubicBezTo>
                        <a:pt x="166" y="0"/>
                        <a:pt x="167" y="1"/>
                        <a:pt x="167" y="2"/>
                      </a:cubicBezTo>
                      <a:cubicBezTo>
                        <a:pt x="167" y="4"/>
                        <a:pt x="166" y="5"/>
                        <a:pt x="164" y="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pPr defTabSz="932563">
                    <a:defRPr/>
                  </a:pPr>
                  <a:endParaRPr lang="en-US">
                    <a:solidFill>
                      <a:srgbClr val="505050"/>
                    </a:solidFill>
                    <a:latin typeface="Segoe UI"/>
                  </a:endParaRPr>
                </a:p>
              </p:txBody>
            </p:sp>
            <p:sp>
              <p:nvSpPr>
                <p:cNvPr id="364" name="Oval 13"/>
                <p:cNvSpPr>
                  <a:spLocks noChangeArrowheads="1"/>
                </p:cNvSpPr>
                <p:nvPr/>
              </p:nvSpPr>
              <p:spPr bwMode="auto">
                <a:xfrm>
                  <a:off x="1062" y="2158"/>
                  <a:ext cx="73" cy="73"/>
                </a:xfrm>
                <a:prstGeom prst="ellipse">
                  <a:avLst/>
                </a:prstGeom>
                <a:solidFill>
                  <a:srgbClr val="33333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pPr defTabSz="932563">
                    <a:defRPr/>
                  </a:pPr>
                  <a:endParaRPr lang="en-US">
                    <a:solidFill>
                      <a:srgbClr val="505050"/>
                    </a:solidFill>
                    <a:latin typeface="Segoe UI"/>
                  </a:endParaRPr>
                </a:p>
              </p:txBody>
            </p:sp>
            <p:sp>
              <p:nvSpPr>
                <p:cNvPr id="365" name="Freeform 14"/>
                <p:cNvSpPr>
                  <a:spLocks/>
                </p:cNvSpPr>
                <p:nvPr/>
              </p:nvSpPr>
              <p:spPr bwMode="auto">
                <a:xfrm>
                  <a:off x="1042" y="2248"/>
                  <a:ext cx="113" cy="106"/>
                </a:xfrm>
                <a:custGeom>
                  <a:avLst/>
                  <a:gdLst>
                    <a:gd name="T0" fmla="*/ 28 w 28"/>
                    <a:gd name="T1" fmla="*/ 26 h 26"/>
                    <a:gd name="T2" fmla="*/ 28 w 28"/>
                    <a:gd name="T3" fmla="*/ 9 h 26"/>
                    <a:gd name="T4" fmla="*/ 19 w 28"/>
                    <a:gd name="T5" fmla="*/ 0 h 26"/>
                    <a:gd name="T6" fmla="*/ 9 w 28"/>
                    <a:gd name="T7" fmla="*/ 0 h 26"/>
                    <a:gd name="T8" fmla="*/ 0 w 28"/>
                    <a:gd name="T9" fmla="*/ 9 h 26"/>
                    <a:gd name="T10" fmla="*/ 0 w 28"/>
                    <a:gd name="T11" fmla="*/ 26 h 26"/>
                    <a:gd name="T12" fmla="*/ 28 w 28"/>
                    <a:gd name="T13" fmla="*/ 26 h 26"/>
                  </a:gdLst>
                  <a:ahLst/>
                  <a:cxnLst>
                    <a:cxn ang="0">
                      <a:pos x="T0" y="T1"/>
                    </a:cxn>
                    <a:cxn ang="0">
                      <a:pos x="T2" y="T3"/>
                    </a:cxn>
                    <a:cxn ang="0">
                      <a:pos x="T4" y="T5"/>
                    </a:cxn>
                    <a:cxn ang="0">
                      <a:pos x="T6" y="T7"/>
                    </a:cxn>
                    <a:cxn ang="0">
                      <a:pos x="T8" y="T9"/>
                    </a:cxn>
                    <a:cxn ang="0">
                      <a:pos x="T10" y="T11"/>
                    </a:cxn>
                    <a:cxn ang="0">
                      <a:pos x="T12" y="T13"/>
                    </a:cxn>
                  </a:cxnLst>
                  <a:rect l="0" t="0" r="r" b="b"/>
                  <a:pathLst>
                    <a:path w="28" h="26">
                      <a:moveTo>
                        <a:pt x="28" y="26"/>
                      </a:moveTo>
                      <a:cubicBezTo>
                        <a:pt x="28" y="9"/>
                        <a:pt x="28" y="9"/>
                        <a:pt x="28" y="9"/>
                      </a:cubicBezTo>
                      <a:cubicBezTo>
                        <a:pt x="28" y="4"/>
                        <a:pt x="24" y="0"/>
                        <a:pt x="19" y="0"/>
                      </a:cubicBezTo>
                      <a:cubicBezTo>
                        <a:pt x="9" y="0"/>
                        <a:pt x="9" y="0"/>
                        <a:pt x="9" y="0"/>
                      </a:cubicBezTo>
                      <a:cubicBezTo>
                        <a:pt x="4" y="0"/>
                        <a:pt x="0" y="4"/>
                        <a:pt x="0" y="9"/>
                      </a:cubicBezTo>
                      <a:cubicBezTo>
                        <a:pt x="0" y="26"/>
                        <a:pt x="0" y="26"/>
                        <a:pt x="0" y="26"/>
                      </a:cubicBezTo>
                      <a:lnTo>
                        <a:pt x="28" y="26"/>
                      </a:lnTo>
                      <a:close/>
                    </a:path>
                  </a:pathLst>
                </a:custGeom>
                <a:solidFill>
                  <a:srgbClr val="33333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pPr defTabSz="932563">
                    <a:defRPr/>
                  </a:pPr>
                  <a:endParaRPr lang="en-US">
                    <a:solidFill>
                      <a:srgbClr val="505050"/>
                    </a:solidFill>
                    <a:latin typeface="Segoe UI"/>
                  </a:endParaRPr>
                </a:p>
              </p:txBody>
            </p:sp>
          </p:grpSp>
        </p:grpSp>
        <p:grpSp>
          <p:nvGrpSpPr>
            <p:cNvPr id="300" name="Group 299"/>
            <p:cNvGrpSpPr/>
            <p:nvPr/>
          </p:nvGrpSpPr>
          <p:grpSpPr>
            <a:xfrm>
              <a:off x="10622878" y="4472174"/>
              <a:ext cx="655944" cy="265441"/>
              <a:chOff x="10511326" y="3415901"/>
              <a:chExt cx="656037" cy="265479"/>
            </a:xfrm>
          </p:grpSpPr>
          <p:grpSp>
            <p:nvGrpSpPr>
              <p:cNvPr id="329" name="Group 328"/>
              <p:cNvGrpSpPr/>
              <p:nvPr/>
            </p:nvGrpSpPr>
            <p:grpSpPr>
              <a:xfrm>
                <a:off x="10511326" y="3415901"/>
                <a:ext cx="656037" cy="265479"/>
                <a:chOff x="11124799" y="3415901"/>
                <a:chExt cx="656037" cy="265479"/>
              </a:xfrm>
            </p:grpSpPr>
            <p:sp>
              <p:nvSpPr>
                <p:cNvPr id="336" name="Rectangle 335"/>
                <p:cNvSpPr/>
                <p:nvPr/>
              </p:nvSpPr>
              <p:spPr>
                <a:xfrm>
                  <a:off x="11124799" y="3415901"/>
                  <a:ext cx="656037" cy="265479"/>
                </a:xfrm>
                <a:prstGeom prst="rect">
                  <a:avLst/>
                </a:prstGeom>
                <a:solidFill>
                  <a:srgbClr val="2E75B6"/>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32563">
                    <a:defRPr/>
                  </a:pPr>
                  <a:endParaRPr lang="en-US">
                    <a:solidFill>
                      <a:srgbClr val="FFFFFF"/>
                    </a:solidFill>
                    <a:latin typeface="Segoe UI"/>
                  </a:endParaRPr>
                </a:p>
              </p:txBody>
            </p:sp>
            <p:grpSp>
              <p:nvGrpSpPr>
                <p:cNvPr id="337" name="Group 336"/>
                <p:cNvGrpSpPr/>
                <p:nvPr/>
              </p:nvGrpSpPr>
              <p:grpSpPr>
                <a:xfrm>
                  <a:off x="11403757" y="3456438"/>
                  <a:ext cx="354797" cy="201764"/>
                  <a:chOff x="5433815" y="3134944"/>
                  <a:chExt cx="395458" cy="224887"/>
                </a:xfrm>
                <a:solidFill>
                  <a:schemeClr val="bg1"/>
                </a:solidFill>
              </p:grpSpPr>
              <p:sp>
                <p:nvSpPr>
                  <p:cNvPr id="338" name="Freeform 373"/>
                  <p:cNvSpPr>
                    <a:spLocks noChangeAspect="1" noEditPoints="1"/>
                  </p:cNvSpPr>
                  <p:nvPr/>
                </p:nvSpPr>
                <p:spPr bwMode="black">
                  <a:xfrm>
                    <a:off x="5433815" y="3134944"/>
                    <a:ext cx="187949" cy="224887"/>
                  </a:xfrm>
                  <a:custGeom>
                    <a:avLst/>
                    <a:gdLst>
                      <a:gd name="T0" fmla="*/ 35 w 1200"/>
                      <a:gd name="T1" fmla="*/ 52 h 1436"/>
                      <a:gd name="T2" fmla="*/ 246 w 1200"/>
                      <a:gd name="T3" fmla="*/ 350 h 1436"/>
                      <a:gd name="T4" fmla="*/ 88 w 1200"/>
                      <a:gd name="T5" fmla="*/ 204 h 1436"/>
                      <a:gd name="T6" fmla="*/ 141 w 1200"/>
                      <a:gd name="T7" fmla="*/ 64 h 1436"/>
                      <a:gd name="T8" fmla="*/ 499 w 1200"/>
                      <a:gd name="T9" fmla="*/ 5 h 1436"/>
                      <a:gd name="T10" fmla="*/ 381 w 1200"/>
                      <a:gd name="T11" fmla="*/ 133 h 1436"/>
                      <a:gd name="T12" fmla="*/ 446 w 1200"/>
                      <a:gd name="T13" fmla="*/ 110 h 1436"/>
                      <a:gd name="T14" fmla="*/ 552 w 1200"/>
                      <a:gd name="T15" fmla="*/ 403 h 1436"/>
                      <a:gd name="T16" fmla="*/ 643 w 1200"/>
                      <a:gd name="T17" fmla="*/ 210 h 1436"/>
                      <a:gd name="T18" fmla="*/ 929 w 1200"/>
                      <a:gd name="T19" fmla="*/ 198 h 1436"/>
                      <a:gd name="T20" fmla="*/ 789 w 1200"/>
                      <a:gd name="T21" fmla="*/ 64 h 1436"/>
                      <a:gd name="T22" fmla="*/ 841 w 1200"/>
                      <a:gd name="T23" fmla="*/ 204 h 1436"/>
                      <a:gd name="T24" fmla="*/ 1197 w 1200"/>
                      <a:gd name="T25" fmla="*/ 5 h 1436"/>
                      <a:gd name="T26" fmla="*/ 1029 w 1200"/>
                      <a:gd name="T27" fmla="*/ 63 h 1436"/>
                      <a:gd name="T28" fmla="*/ 1075 w 1200"/>
                      <a:gd name="T29" fmla="*/ 122 h 1436"/>
                      <a:gd name="T30" fmla="*/ 1110 w 1200"/>
                      <a:gd name="T31" fmla="*/ 403 h 1436"/>
                      <a:gd name="T32" fmla="*/ 225 w 1200"/>
                      <a:gd name="T33" fmla="*/ 519 h 1436"/>
                      <a:gd name="T34" fmla="*/ 120 w 1200"/>
                      <a:gd name="T35" fmla="*/ 554 h 1436"/>
                      <a:gd name="T36" fmla="*/ 80 w 1200"/>
                      <a:gd name="T37" fmla="*/ 648 h 1436"/>
                      <a:gd name="T38" fmla="*/ 138 w 1200"/>
                      <a:gd name="T39" fmla="*/ 612 h 1436"/>
                      <a:gd name="T40" fmla="*/ 225 w 1200"/>
                      <a:gd name="T41" fmla="*/ 519 h 1436"/>
                      <a:gd name="T42" fmla="*/ 364 w 1200"/>
                      <a:gd name="T43" fmla="*/ 565 h 1436"/>
                      <a:gd name="T44" fmla="*/ 574 w 1200"/>
                      <a:gd name="T45" fmla="*/ 870 h 1436"/>
                      <a:gd name="T46" fmla="*/ 411 w 1200"/>
                      <a:gd name="T47" fmla="*/ 724 h 1436"/>
                      <a:gd name="T48" fmla="*/ 469 w 1200"/>
                      <a:gd name="T49" fmla="*/ 577 h 1436"/>
                      <a:gd name="T50" fmla="*/ 818 w 1200"/>
                      <a:gd name="T51" fmla="*/ 519 h 1436"/>
                      <a:gd name="T52" fmla="*/ 701 w 1200"/>
                      <a:gd name="T53" fmla="*/ 648 h 1436"/>
                      <a:gd name="T54" fmla="*/ 771 w 1200"/>
                      <a:gd name="T55" fmla="*/ 624 h 1436"/>
                      <a:gd name="T56" fmla="*/ 871 w 1200"/>
                      <a:gd name="T57" fmla="*/ 917 h 1436"/>
                      <a:gd name="T58" fmla="*/ 0 w 1200"/>
                      <a:gd name="T59" fmla="*/ 1238 h 1436"/>
                      <a:gd name="T60" fmla="*/ 281 w 1200"/>
                      <a:gd name="T61" fmla="*/ 1232 h 1436"/>
                      <a:gd name="T62" fmla="*/ 141 w 1200"/>
                      <a:gd name="T63" fmla="*/ 1098 h 1436"/>
                      <a:gd name="T64" fmla="*/ 193 w 1200"/>
                      <a:gd name="T65" fmla="*/ 1232 h 1436"/>
                      <a:gd name="T66" fmla="*/ 552 w 1200"/>
                      <a:gd name="T67" fmla="*/ 1030 h 1436"/>
                      <a:gd name="T68" fmla="*/ 381 w 1200"/>
                      <a:gd name="T69" fmla="*/ 1089 h 1436"/>
                      <a:gd name="T70" fmla="*/ 422 w 1200"/>
                      <a:gd name="T71" fmla="*/ 1147 h 1436"/>
                      <a:gd name="T72" fmla="*/ 463 w 1200"/>
                      <a:gd name="T73" fmla="*/ 1434 h 1436"/>
                      <a:gd name="T74" fmla="*/ 783 w 1200"/>
                      <a:gd name="T75" fmla="*/ 1436 h 1436"/>
                      <a:gd name="T76" fmla="*/ 789 w 1200"/>
                      <a:gd name="T77" fmla="*/ 1028 h 1436"/>
                      <a:gd name="T78" fmla="*/ 783 w 1200"/>
                      <a:gd name="T79" fmla="*/ 1436 h 1436"/>
                      <a:gd name="T80" fmla="*/ 789 w 1200"/>
                      <a:gd name="T81" fmla="*/ 1366 h 1436"/>
                      <a:gd name="T82" fmla="*/ 1197 w 1200"/>
                      <a:gd name="T83" fmla="*/ 1030 h 1436"/>
                      <a:gd name="T84" fmla="*/ 1093 w 1200"/>
                      <a:gd name="T85" fmla="*/ 1065 h 1436"/>
                      <a:gd name="T86" fmla="*/ 1052 w 1200"/>
                      <a:gd name="T87" fmla="*/ 1159 h 1436"/>
                      <a:gd name="T88" fmla="*/ 1110 w 1200"/>
                      <a:gd name="T89" fmla="*/ 1130 h 1436"/>
                      <a:gd name="T90" fmla="*/ 1197 w 1200"/>
                      <a:gd name="T91" fmla="*/ 1030 h 1436"/>
                      <a:gd name="T92" fmla="*/ 1147 w 1200"/>
                      <a:gd name="T93" fmla="*/ 519 h 1436"/>
                      <a:gd name="T94" fmla="*/ 1029 w 1200"/>
                      <a:gd name="T95" fmla="*/ 648 h 1436"/>
                      <a:gd name="T96" fmla="*/ 1100 w 1200"/>
                      <a:gd name="T97" fmla="*/ 624 h 1436"/>
                      <a:gd name="T98" fmla="*/ 1200 w 1200"/>
                      <a:gd name="T99" fmla="*/ 917 h 1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200" h="1436">
                        <a:moveTo>
                          <a:pt x="141" y="408"/>
                        </a:moveTo>
                        <a:cubicBezTo>
                          <a:pt x="47" y="408"/>
                          <a:pt x="0" y="338"/>
                          <a:pt x="0" y="210"/>
                        </a:cubicBezTo>
                        <a:cubicBezTo>
                          <a:pt x="0" y="140"/>
                          <a:pt x="12" y="87"/>
                          <a:pt x="35" y="52"/>
                        </a:cubicBezTo>
                        <a:cubicBezTo>
                          <a:pt x="59" y="17"/>
                          <a:pt x="100" y="0"/>
                          <a:pt x="147" y="0"/>
                        </a:cubicBezTo>
                        <a:cubicBezTo>
                          <a:pt x="240" y="0"/>
                          <a:pt x="281" y="64"/>
                          <a:pt x="281" y="198"/>
                        </a:cubicBezTo>
                        <a:cubicBezTo>
                          <a:pt x="281" y="268"/>
                          <a:pt x="269" y="315"/>
                          <a:pt x="246" y="350"/>
                        </a:cubicBezTo>
                        <a:cubicBezTo>
                          <a:pt x="223" y="385"/>
                          <a:pt x="187" y="408"/>
                          <a:pt x="141" y="408"/>
                        </a:cubicBezTo>
                        <a:close/>
                        <a:moveTo>
                          <a:pt x="141" y="64"/>
                        </a:moveTo>
                        <a:cubicBezTo>
                          <a:pt x="106" y="64"/>
                          <a:pt x="88" y="111"/>
                          <a:pt x="88" y="204"/>
                        </a:cubicBezTo>
                        <a:cubicBezTo>
                          <a:pt x="88" y="297"/>
                          <a:pt x="106" y="338"/>
                          <a:pt x="141" y="338"/>
                        </a:cubicBezTo>
                        <a:cubicBezTo>
                          <a:pt x="176" y="338"/>
                          <a:pt x="193" y="291"/>
                          <a:pt x="193" y="204"/>
                        </a:cubicBezTo>
                        <a:cubicBezTo>
                          <a:pt x="193" y="111"/>
                          <a:pt x="176" y="64"/>
                          <a:pt x="141" y="64"/>
                        </a:cubicBezTo>
                        <a:close/>
                        <a:moveTo>
                          <a:pt x="552" y="5"/>
                        </a:moveTo>
                        <a:cubicBezTo>
                          <a:pt x="552" y="5"/>
                          <a:pt x="552" y="5"/>
                          <a:pt x="552" y="5"/>
                        </a:cubicBezTo>
                        <a:cubicBezTo>
                          <a:pt x="499" y="5"/>
                          <a:pt x="499" y="5"/>
                          <a:pt x="499" y="5"/>
                        </a:cubicBezTo>
                        <a:cubicBezTo>
                          <a:pt x="481" y="16"/>
                          <a:pt x="463" y="28"/>
                          <a:pt x="440" y="34"/>
                        </a:cubicBezTo>
                        <a:cubicBezTo>
                          <a:pt x="422" y="46"/>
                          <a:pt x="399" y="57"/>
                          <a:pt x="381" y="63"/>
                        </a:cubicBezTo>
                        <a:cubicBezTo>
                          <a:pt x="381" y="63"/>
                          <a:pt x="381" y="63"/>
                          <a:pt x="381" y="133"/>
                        </a:cubicBezTo>
                        <a:cubicBezTo>
                          <a:pt x="387" y="133"/>
                          <a:pt x="393" y="133"/>
                          <a:pt x="404" y="128"/>
                        </a:cubicBezTo>
                        <a:cubicBezTo>
                          <a:pt x="410" y="128"/>
                          <a:pt x="416" y="128"/>
                          <a:pt x="422" y="122"/>
                        </a:cubicBezTo>
                        <a:cubicBezTo>
                          <a:pt x="434" y="122"/>
                          <a:pt x="440" y="116"/>
                          <a:pt x="446" y="110"/>
                        </a:cubicBezTo>
                        <a:cubicBezTo>
                          <a:pt x="452" y="110"/>
                          <a:pt x="458" y="104"/>
                          <a:pt x="463" y="98"/>
                        </a:cubicBezTo>
                        <a:cubicBezTo>
                          <a:pt x="463" y="98"/>
                          <a:pt x="463" y="98"/>
                          <a:pt x="463" y="403"/>
                        </a:cubicBezTo>
                        <a:cubicBezTo>
                          <a:pt x="463" y="403"/>
                          <a:pt x="463" y="403"/>
                          <a:pt x="552" y="403"/>
                        </a:cubicBezTo>
                        <a:cubicBezTo>
                          <a:pt x="552" y="403"/>
                          <a:pt x="552" y="403"/>
                          <a:pt x="552" y="5"/>
                        </a:cubicBezTo>
                        <a:close/>
                        <a:moveTo>
                          <a:pt x="783" y="408"/>
                        </a:moveTo>
                        <a:cubicBezTo>
                          <a:pt x="690" y="408"/>
                          <a:pt x="643" y="338"/>
                          <a:pt x="643" y="210"/>
                        </a:cubicBezTo>
                        <a:cubicBezTo>
                          <a:pt x="643" y="140"/>
                          <a:pt x="655" y="87"/>
                          <a:pt x="684" y="52"/>
                        </a:cubicBezTo>
                        <a:cubicBezTo>
                          <a:pt x="707" y="17"/>
                          <a:pt x="742" y="0"/>
                          <a:pt x="789" y="0"/>
                        </a:cubicBezTo>
                        <a:cubicBezTo>
                          <a:pt x="882" y="0"/>
                          <a:pt x="929" y="64"/>
                          <a:pt x="929" y="198"/>
                        </a:cubicBezTo>
                        <a:cubicBezTo>
                          <a:pt x="929" y="268"/>
                          <a:pt x="917" y="315"/>
                          <a:pt x="888" y="350"/>
                        </a:cubicBezTo>
                        <a:cubicBezTo>
                          <a:pt x="864" y="385"/>
                          <a:pt x="829" y="408"/>
                          <a:pt x="783" y="408"/>
                        </a:cubicBezTo>
                        <a:close/>
                        <a:moveTo>
                          <a:pt x="789" y="64"/>
                        </a:moveTo>
                        <a:cubicBezTo>
                          <a:pt x="748" y="64"/>
                          <a:pt x="730" y="111"/>
                          <a:pt x="730" y="204"/>
                        </a:cubicBezTo>
                        <a:cubicBezTo>
                          <a:pt x="730" y="297"/>
                          <a:pt x="748" y="338"/>
                          <a:pt x="789" y="338"/>
                        </a:cubicBezTo>
                        <a:cubicBezTo>
                          <a:pt x="824" y="338"/>
                          <a:pt x="841" y="291"/>
                          <a:pt x="841" y="204"/>
                        </a:cubicBezTo>
                        <a:cubicBezTo>
                          <a:pt x="841" y="111"/>
                          <a:pt x="824" y="64"/>
                          <a:pt x="789" y="64"/>
                        </a:cubicBezTo>
                        <a:close/>
                        <a:moveTo>
                          <a:pt x="1197" y="5"/>
                        </a:moveTo>
                        <a:cubicBezTo>
                          <a:pt x="1197" y="5"/>
                          <a:pt x="1197" y="5"/>
                          <a:pt x="1197" y="5"/>
                        </a:cubicBezTo>
                        <a:cubicBezTo>
                          <a:pt x="1145" y="5"/>
                          <a:pt x="1145" y="5"/>
                          <a:pt x="1145" y="5"/>
                        </a:cubicBezTo>
                        <a:cubicBezTo>
                          <a:pt x="1128" y="16"/>
                          <a:pt x="1110" y="28"/>
                          <a:pt x="1093" y="34"/>
                        </a:cubicBezTo>
                        <a:cubicBezTo>
                          <a:pt x="1075" y="46"/>
                          <a:pt x="1052" y="57"/>
                          <a:pt x="1029" y="63"/>
                        </a:cubicBezTo>
                        <a:cubicBezTo>
                          <a:pt x="1029" y="63"/>
                          <a:pt x="1029" y="63"/>
                          <a:pt x="1029" y="133"/>
                        </a:cubicBezTo>
                        <a:cubicBezTo>
                          <a:pt x="1035" y="133"/>
                          <a:pt x="1046" y="133"/>
                          <a:pt x="1052" y="128"/>
                        </a:cubicBezTo>
                        <a:cubicBezTo>
                          <a:pt x="1058" y="128"/>
                          <a:pt x="1070" y="128"/>
                          <a:pt x="1075" y="122"/>
                        </a:cubicBezTo>
                        <a:cubicBezTo>
                          <a:pt x="1081" y="122"/>
                          <a:pt x="1087" y="116"/>
                          <a:pt x="1093" y="110"/>
                        </a:cubicBezTo>
                        <a:cubicBezTo>
                          <a:pt x="1104" y="110"/>
                          <a:pt x="1110" y="104"/>
                          <a:pt x="1110" y="98"/>
                        </a:cubicBezTo>
                        <a:cubicBezTo>
                          <a:pt x="1110" y="98"/>
                          <a:pt x="1110" y="98"/>
                          <a:pt x="1110" y="403"/>
                        </a:cubicBezTo>
                        <a:cubicBezTo>
                          <a:pt x="1110" y="403"/>
                          <a:pt x="1110" y="403"/>
                          <a:pt x="1197" y="403"/>
                        </a:cubicBezTo>
                        <a:cubicBezTo>
                          <a:pt x="1197" y="403"/>
                          <a:pt x="1197" y="403"/>
                          <a:pt x="1197" y="5"/>
                        </a:cubicBezTo>
                        <a:close/>
                        <a:moveTo>
                          <a:pt x="225" y="519"/>
                        </a:moveTo>
                        <a:cubicBezTo>
                          <a:pt x="225" y="519"/>
                          <a:pt x="225" y="519"/>
                          <a:pt x="225" y="519"/>
                        </a:cubicBezTo>
                        <a:cubicBezTo>
                          <a:pt x="173" y="519"/>
                          <a:pt x="173" y="519"/>
                          <a:pt x="173" y="519"/>
                        </a:cubicBezTo>
                        <a:cubicBezTo>
                          <a:pt x="155" y="530"/>
                          <a:pt x="138" y="542"/>
                          <a:pt x="120" y="554"/>
                        </a:cubicBezTo>
                        <a:cubicBezTo>
                          <a:pt x="97" y="560"/>
                          <a:pt x="80" y="571"/>
                          <a:pt x="56" y="577"/>
                        </a:cubicBezTo>
                        <a:cubicBezTo>
                          <a:pt x="56" y="577"/>
                          <a:pt x="56" y="577"/>
                          <a:pt x="56" y="648"/>
                        </a:cubicBezTo>
                        <a:cubicBezTo>
                          <a:pt x="62" y="648"/>
                          <a:pt x="68" y="648"/>
                          <a:pt x="80" y="648"/>
                        </a:cubicBezTo>
                        <a:cubicBezTo>
                          <a:pt x="85" y="642"/>
                          <a:pt x="91" y="642"/>
                          <a:pt x="103" y="636"/>
                        </a:cubicBezTo>
                        <a:cubicBezTo>
                          <a:pt x="109" y="636"/>
                          <a:pt x="115" y="630"/>
                          <a:pt x="120" y="624"/>
                        </a:cubicBezTo>
                        <a:cubicBezTo>
                          <a:pt x="126" y="624"/>
                          <a:pt x="132" y="618"/>
                          <a:pt x="138" y="612"/>
                        </a:cubicBezTo>
                        <a:cubicBezTo>
                          <a:pt x="138" y="612"/>
                          <a:pt x="138" y="612"/>
                          <a:pt x="138" y="917"/>
                        </a:cubicBezTo>
                        <a:cubicBezTo>
                          <a:pt x="138" y="917"/>
                          <a:pt x="138" y="917"/>
                          <a:pt x="225" y="917"/>
                        </a:cubicBezTo>
                        <a:cubicBezTo>
                          <a:pt x="225" y="917"/>
                          <a:pt x="225" y="917"/>
                          <a:pt x="225" y="519"/>
                        </a:cubicBezTo>
                        <a:close/>
                        <a:moveTo>
                          <a:pt x="463" y="923"/>
                        </a:moveTo>
                        <a:cubicBezTo>
                          <a:pt x="370" y="923"/>
                          <a:pt x="323" y="853"/>
                          <a:pt x="323" y="724"/>
                        </a:cubicBezTo>
                        <a:cubicBezTo>
                          <a:pt x="323" y="653"/>
                          <a:pt x="335" y="600"/>
                          <a:pt x="364" y="565"/>
                        </a:cubicBezTo>
                        <a:cubicBezTo>
                          <a:pt x="387" y="530"/>
                          <a:pt x="422" y="512"/>
                          <a:pt x="475" y="512"/>
                        </a:cubicBezTo>
                        <a:cubicBezTo>
                          <a:pt x="562" y="512"/>
                          <a:pt x="609" y="583"/>
                          <a:pt x="609" y="712"/>
                        </a:cubicBezTo>
                        <a:cubicBezTo>
                          <a:pt x="609" y="782"/>
                          <a:pt x="597" y="829"/>
                          <a:pt x="574" y="870"/>
                        </a:cubicBezTo>
                        <a:cubicBezTo>
                          <a:pt x="545" y="905"/>
                          <a:pt x="510" y="923"/>
                          <a:pt x="463" y="923"/>
                        </a:cubicBezTo>
                        <a:close/>
                        <a:moveTo>
                          <a:pt x="469" y="577"/>
                        </a:moveTo>
                        <a:cubicBezTo>
                          <a:pt x="428" y="577"/>
                          <a:pt x="411" y="624"/>
                          <a:pt x="411" y="724"/>
                        </a:cubicBezTo>
                        <a:cubicBezTo>
                          <a:pt x="411" y="811"/>
                          <a:pt x="428" y="853"/>
                          <a:pt x="469" y="853"/>
                        </a:cubicBezTo>
                        <a:cubicBezTo>
                          <a:pt x="504" y="853"/>
                          <a:pt x="521" y="806"/>
                          <a:pt x="521" y="718"/>
                        </a:cubicBezTo>
                        <a:cubicBezTo>
                          <a:pt x="521" y="624"/>
                          <a:pt x="504" y="577"/>
                          <a:pt x="469" y="577"/>
                        </a:cubicBezTo>
                        <a:close/>
                        <a:moveTo>
                          <a:pt x="871" y="519"/>
                        </a:moveTo>
                        <a:cubicBezTo>
                          <a:pt x="871" y="519"/>
                          <a:pt x="871" y="519"/>
                          <a:pt x="871" y="519"/>
                        </a:cubicBezTo>
                        <a:cubicBezTo>
                          <a:pt x="818" y="519"/>
                          <a:pt x="818" y="519"/>
                          <a:pt x="818" y="519"/>
                        </a:cubicBezTo>
                        <a:cubicBezTo>
                          <a:pt x="807" y="530"/>
                          <a:pt x="783" y="542"/>
                          <a:pt x="765" y="554"/>
                        </a:cubicBezTo>
                        <a:cubicBezTo>
                          <a:pt x="748" y="560"/>
                          <a:pt x="724" y="571"/>
                          <a:pt x="701" y="577"/>
                        </a:cubicBezTo>
                        <a:cubicBezTo>
                          <a:pt x="701" y="577"/>
                          <a:pt x="701" y="577"/>
                          <a:pt x="701" y="648"/>
                        </a:cubicBezTo>
                        <a:cubicBezTo>
                          <a:pt x="706" y="648"/>
                          <a:pt x="718" y="648"/>
                          <a:pt x="724" y="648"/>
                        </a:cubicBezTo>
                        <a:cubicBezTo>
                          <a:pt x="730" y="642"/>
                          <a:pt x="742" y="642"/>
                          <a:pt x="748" y="636"/>
                        </a:cubicBezTo>
                        <a:cubicBezTo>
                          <a:pt x="754" y="636"/>
                          <a:pt x="760" y="630"/>
                          <a:pt x="771" y="624"/>
                        </a:cubicBezTo>
                        <a:cubicBezTo>
                          <a:pt x="777" y="624"/>
                          <a:pt x="783" y="618"/>
                          <a:pt x="783" y="612"/>
                        </a:cubicBezTo>
                        <a:cubicBezTo>
                          <a:pt x="783" y="612"/>
                          <a:pt x="783" y="612"/>
                          <a:pt x="783" y="917"/>
                        </a:cubicBezTo>
                        <a:cubicBezTo>
                          <a:pt x="783" y="917"/>
                          <a:pt x="783" y="917"/>
                          <a:pt x="871" y="917"/>
                        </a:cubicBezTo>
                        <a:cubicBezTo>
                          <a:pt x="871" y="917"/>
                          <a:pt x="871" y="917"/>
                          <a:pt x="871" y="519"/>
                        </a:cubicBezTo>
                        <a:close/>
                        <a:moveTo>
                          <a:pt x="141" y="1436"/>
                        </a:moveTo>
                        <a:cubicBezTo>
                          <a:pt x="47" y="1436"/>
                          <a:pt x="0" y="1372"/>
                          <a:pt x="0" y="1238"/>
                        </a:cubicBezTo>
                        <a:cubicBezTo>
                          <a:pt x="0" y="1168"/>
                          <a:pt x="12" y="1121"/>
                          <a:pt x="35" y="1080"/>
                        </a:cubicBezTo>
                        <a:cubicBezTo>
                          <a:pt x="59" y="1045"/>
                          <a:pt x="100" y="1028"/>
                          <a:pt x="147" y="1028"/>
                        </a:cubicBezTo>
                        <a:cubicBezTo>
                          <a:pt x="240" y="1028"/>
                          <a:pt x="281" y="1098"/>
                          <a:pt x="281" y="1232"/>
                        </a:cubicBezTo>
                        <a:cubicBezTo>
                          <a:pt x="281" y="1296"/>
                          <a:pt x="269" y="1349"/>
                          <a:pt x="246" y="1384"/>
                        </a:cubicBezTo>
                        <a:cubicBezTo>
                          <a:pt x="223" y="1419"/>
                          <a:pt x="187" y="1436"/>
                          <a:pt x="141" y="1436"/>
                        </a:cubicBezTo>
                        <a:close/>
                        <a:moveTo>
                          <a:pt x="141" y="1098"/>
                        </a:moveTo>
                        <a:cubicBezTo>
                          <a:pt x="106" y="1098"/>
                          <a:pt x="88" y="1145"/>
                          <a:pt x="88" y="1238"/>
                        </a:cubicBezTo>
                        <a:cubicBezTo>
                          <a:pt x="88" y="1325"/>
                          <a:pt x="106" y="1366"/>
                          <a:pt x="141" y="1366"/>
                        </a:cubicBezTo>
                        <a:cubicBezTo>
                          <a:pt x="176" y="1366"/>
                          <a:pt x="193" y="1325"/>
                          <a:pt x="193" y="1232"/>
                        </a:cubicBezTo>
                        <a:cubicBezTo>
                          <a:pt x="193" y="1139"/>
                          <a:pt x="176" y="1098"/>
                          <a:pt x="141" y="1098"/>
                        </a:cubicBezTo>
                        <a:close/>
                        <a:moveTo>
                          <a:pt x="552" y="1030"/>
                        </a:moveTo>
                        <a:cubicBezTo>
                          <a:pt x="552" y="1030"/>
                          <a:pt x="552" y="1030"/>
                          <a:pt x="552" y="1030"/>
                        </a:cubicBezTo>
                        <a:cubicBezTo>
                          <a:pt x="499" y="1030"/>
                          <a:pt x="499" y="1030"/>
                          <a:pt x="499" y="1030"/>
                        </a:cubicBezTo>
                        <a:cubicBezTo>
                          <a:pt x="481" y="1042"/>
                          <a:pt x="463" y="1054"/>
                          <a:pt x="440" y="1065"/>
                        </a:cubicBezTo>
                        <a:cubicBezTo>
                          <a:pt x="422" y="1071"/>
                          <a:pt x="399" y="1083"/>
                          <a:pt x="381" y="1089"/>
                        </a:cubicBezTo>
                        <a:cubicBezTo>
                          <a:pt x="381" y="1089"/>
                          <a:pt x="381" y="1089"/>
                          <a:pt x="381" y="1159"/>
                        </a:cubicBezTo>
                        <a:cubicBezTo>
                          <a:pt x="387" y="1159"/>
                          <a:pt x="393" y="1159"/>
                          <a:pt x="404" y="1159"/>
                        </a:cubicBezTo>
                        <a:cubicBezTo>
                          <a:pt x="410" y="1153"/>
                          <a:pt x="416" y="1153"/>
                          <a:pt x="422" y="1147"/>
                        </a:cubicBezTo>
                        <a:cubicBezTo>
                          <a:pt x="434" y="1147"/>
                          <a:pt x="440" y="1141"/>
                          <a:pt x="446" y="1141"/>
                        </a:cubicBezTo>
                        <a:cubicBezTo>
                          <a:pt x="452" y="1136"/>
                          <a:pt x="458" y="1130"/>
                          <a:pt x="463" y="1130"/>
                        </a:cubicBezTo>
                        <a:cubicBezTo>
                          <a:pt x="463" y="1130"/>
                          <a:pt x="463" y="1130"/>
                          <a:pt x="463" y="1434"/>
                        </a:cubicBezTo>
                        <a:cubicBezTo>
                          <a:pt x="463" y="1434"/>
                          <a:pt x="463" y="1434"/>
                          <a:pt x="552" y="1434"/>
                        </a:cubicBezTo>
                        <a:cubicBezTo>
                          <a:pt x="552" y="1434"/>
                          <a:pt x="552" y="1434"/>
                          <a:pt x="552" y="1030"/>
                        </a:cubicBezTo>
                        <a:close/>
                        <a:moveTo>
                          <a:pt x="783" y="1436"/>
                        </a:moveTo>
                        <a:cubicBezTo>
                          <a:pt x="690" y="1436"/>
                          <a:pt x="643" y="1372"/>
                          <a:pt x="643" y="1238"/>
                        </a:cubicBezTo>
                        <a:cubicBezTo>
                          <a:pt x="643" y="1168"/>
                          <a:pt x="655" y="1121"/>
                          <a:pt x="684" y="1080"/>
                        </a:cubicBezTo>
                        <a:cubicBezTo>
                          <a:pt x="707" y="1045"/>
                          <a:pt x="742" y="1028"/>
                          <a:pt x="789" y="1028"/>
                        </a:cubicBezTo>
                        <a:cubicBezTo>
                          <a:pt x="882" y="1028"/>
                          <a:pt x="929" y="1098"/>
                          <a:pt x="929" y="1232"/>
                        </a:cubicBezTo>
                        <a:cubicBezTo>
                          <a:pt x="929" y="1296"/>
                          <a:pt x="917" y="1349"/>
                          <a:pt x="888" y="1384"/>
                        </a:cubicBezTo>
                        <a:cubicBezTo>
                          <a:pt x="864" y="1419"/>
                          <a:pt x="829" y="1436"/>
                          <a:pt x="783" y="1436"/>
                        </a:cubicBezTo>
                        <a:close/>
                        <a:moveTo>
                          <a:pt x="789" y="1098"/>
                        </a:moveTo>
                        <a:cubicBezTo>
                          <a:pt x="748" y="1098"/>
                          <a:pt x="730" y="1145"/>
                          <a:pt x="730" y="1238"/>
                        </a:cubicBezTo>
                        <a:cubicBezTo>
                          <a:pt x="730" y="1325"/>
                          <a:pt x="748" y="1366"/>
                          <a:pt x="789" y="1366"/>
                        </a:cubicBezTo>
                        <a:cubicBezTo>
                          <a:pt x="824" y="1366"/>
                          <a:pt x="841" y="1325"/>
                          <a:pt x="841" y="1232"/>
                        </a:cubicBezTo>
                        <a:cubicBezTo>
                          <a:pt x="841" y="1139"/>
                          <a:pt x="824" y="1098"/>
                          <a:pt x="789" y="1098"/>
                        </a:cubicBezTo>
                        <a:close/>
                        <a:moveTo>
                          <a:pt x="1197" y="1030"/>
                        </a:moveTo>
                        <a:cubicBezTo>
                          <a:pt x="1197" y="1030"/>
                          <a:pt x="1197" y="1030"/>
                          <a:pt x="1197" y="1030"/>
                        </a:cubicBezTo>
                        <a:cubicBezTo>
                          <a:pt x="1145" y="1030"/>
                          <a:pt x="1145" y="1030"/>
                          <a:pt x="1145" y="1030"/>
                        </a:cubicBezTo>
                        <a:cubicBezTo>
                          <a:pt x="1128" y="1042"/>
                          <a:pt x="1110" y="1054"/>
                          <a:pt x="1093" y="1065"/>
                        </a:cubicBezTo>
                        <a:cubicBezTo>
                          <a:pt x="1075" y="1071"/>
                          <a:pt x="1052" y="1083"/>
                          <a:pt x="1029" y="1089"/>
                        </a:cubicBezTo>
                        <a:cubicBezTo>
                          <a:pt x="1029" y="1089"/>
                          <a:pt x="1029" y="1089"/>
                          <a:pt x="1029" y="1159"/>
                        </a:cubicBezTo>
                        <a:cubicBezTo>
                          <a:pt x="1035" y="1159"/>
                          <a:pt x="1046" y="1159"/>
                          <a:pt x="1052" y="1159"/>
                        </a:cubicBezTo>
                        <a:cubicBezTo>
                          <a:pt x="1058" y="1153"/>
                          <a:pt x="1070" y="1153"/>
                          <a:pt x="1075" y="1147"/>
                        </a:cubicBezTo>
                        <a:cubicBezTo>
                          <a:pt x="1081" y="1147"/>
                          <a:pt x="1087" y="1141"/>
                          <a:pt x="1093" y="1141"/>
                        </a:cubicBezTo>
                        <a:cubicBezTo>
                          <a:pt x="1104" y="1136"/>
                          <a:pt x="1110" y="1130"/>
                          <a:pt x="1110" y="1130"/>
                        </a:cubicBezTo>
                        <a:cubicBezTo>
                          <a:pt x="1110" y="1130"/>
                          <a:pt x="1110" y="1130"/>
                          <a:pt x="1110" y="1434"/>
                        </a:cubicBezTo>
                        <a:cubicBezTo>
                          <a:pt x="1110" y="1434"/>
                          <a:pt x="1110" y="1434"/>
                          <a:pt x="1197" y="1434"/>
                        </a:cubicBezTo>
                        <a:cubicBezTo>
                          <a:pt x="1197" y="1434"/>
                          <a:pt x="1197" y="1434"/>
                          <a:pt x="1197" y="1030"/>
                        </a:cubicBezTo>
                        <a:close/>
                        <a:moveTo>
                          <a:pt x="1200" y="519"/>
                        </a:moveTo>
                        <a:cubicBezTo>
                          <a:pt x="1200" y="519"/>
                          <a:pt x="1200" y="519"/>
                          <a:pt x="1200" y="519"/>
                        </a:cubicBezTo>
                        <a:cubicBezTo>
                          <a:pt x="1147" y="519"/>
                          <a:pt x="1147" y="519"/>
                          <a:pt x="1147" y="519"/>
                        </a:cubicBezTo>
                        <a:cubicBezTo>
                          <a:pt x="1135" y="530"/>
                          <a:pt x="1111" y="542"/>
                          <a:pt x="1094" y="554"/>
                        </a:cubicBezTo>
                        <a:cubicBezTo>
                          <a:pt x="1076" y="560"/>
                          <a:pt x="1052" y="571"/>
                          <a:pt x="1029" y="577"/>
                        </a:cubicBezTo>
                        <a:cubicBezTo>
                          <a:pt x="1029" y="577"/>
                          <a:pt x="1029" y="577"/>
                          <a:pt x="1029" y="648"/>
                        </a:cubicBezTo>
                        <a:cubicBezTo>
                          <a:pt x="1035" y="648"/>
                          <a:pt x="1047" y="648"/>
                          <a:pt x="1052" y="648"/>
                        </a:cubicBezTo>
                        <a:cubicBezTo>
                          <a:pt x="1058" y="642"/>
                          <a:pt x="1070" y="642"/>
                          <a:pt x="1076" y="636"/>
                        </a:cubicBezTo>
                        <a:cubicBezTo>
                          <a:pt x="1082" y="636"/>
                          <a:pt x="1088" y="630"/>
                          <a:pt x="1100" y="624"/>
                        </a:cubicBezTo>
                        <a:cubicBezTo>
                          <a:pt x="1106" y="624"/>
                          <a:pt x="1111" y="618"/>
                          <a:pt x="1111" y="612"/>
                        </a:cubicBezTo>
                        <a:cubicBezTo>
                          <a:pt x="1111" y="612"/>
                          <a:pt x="1111" y="612"/>
                          <a:pt x="1111" y="917"/>
                        </a:cubicBezTo>
                        <a:cubicBezTo>
                          <a:pt x="1111" y="917"/>
                          <a:pt x="1111" y="917"/>
                          <a:pt x="1200" y="917"/>
                        </a:cubicBezTo>
                        <a:cubicBezTo>
                          <a:pt x="1200" y="917"/>
                          <a:pt x="1200" y="917"/>
                          <a:pt x="1200" y="519"/>
                        </a:cubicBezTo>
                        <a:close/>
                      </a:path>
                    </a:pathLst>
                  </a:custGeom>
                  <a:grpFill/>
                  <a:ln>
                    <a:noFill/>
                  </a:ln>
                </p:spPr>
                <p:txBody>
                  <a:bodyPr vert="horz" wrap="square" lIns="89606" tIns="44804" rIns="89606" bIns="44804" numCol="1" anchor="t" anchorCtr="0" compatLnSpc="1">
                    <a:prstTxWarp prst="textNoShape">
                      <a:avLst/>
                    </a:prstTxWarp>
                  </a:bodyPr>
                  <a:lstStyle/>
                  <a:p>
                    <a:pPr defTabSz="932563">
                      <a:defRPr/>
                    </a:pPr>
                    <a:endParaRPr lang="en-US" sz="1763" dirty="0">
                      <a:solidFill>
                        <a:srgbClr val="505050"/>
                      </a:solidFill>
                      <a:latin typeface="Segoe UI"/>
                    </a:endParaRPr>
                  </a:p>
                </p:txBody>
              </p:sp>
              <p:sp>
                <p:nvSpPr>
                  <p:cNvPr id="339" name="Freeform 374"/>
                  <p:cNvSpPr>
                    <a:spLocks noChangeAspect="1" noEditPoints="1"/>
                  </p:cNvSpPr>
                  <p:nvPr/>
                </p:nvSpPr>
                <p:spPr bwMode="black">
                  <a:xfrm>
                    <a:off x="5641324" y="3134944"/>
                    <a:ext cx="187949" cy="224887"/>
                  </a:xfrm>
                  <a:custGeom>
                    <a:avLst/>
                    <a:gdLst>
                      <a:gd name="T0" fmla="*/ 35 w 1200"/>
                      <a:gd name="T1" fmla="*/ 52 h 1436"/>
                      <a:gd name="T2" fmla="*/ 246 w 1200"/>
                      <a:gd name="T3" fmla="*/ 350 h 1436"/>
                      <a:gd name="T4" fmla="*/ 88 w 1200"/>
                      <a:gd name="T5" fmla="*/ 204 h 1436"/>
                      <a:gd name="T6" fmla="*/ 141 w 1200"/>
                      <a:gd name="T7" fmla="*/ 64 h 1436"/>
                      <a:gd name="T8" fmla="*/ 499 w 1200"/>
                      <a:gd name="T9" fmla="*/ 5 h 1436"/>
                      <a:gd name="T10" fmla="*/ 381 w 1200"/>
                      <a:gd name="T11" fmla="*/ 133 h 1436"/>
                      <a:gd name="T12" fmla="*/ 446 w 1200"/>
                      <a:gd name="T13" fmla="*/ 110 h 1436"/>
                      <a:gd name="T14" fmla="*/ 552 w 1200"/>
                      <a:gd name="T15" fmla="*/ 403 h 1436"/>
                      <a:gd name="T16" fmla="*/ 643 w 1200"/>
                      <a:gd name="T17" fmla="*/ 210 h 1436"/>
                      <a:gd name="T18" fmla="*/ 929 w 1200"/>
                      <a:gd name="T19" fmla="*/ 198 h 1436"/>
                      <a:gd name="T20" fmla="*/ 789 w 1200"/>
                      <a:gd name="T21" fmla="*/ 64 h 1436"/>
                      <a:gd name="T22" fmla="*/ 841 w 1200"/>
                      <a:gd name="T23" fmla="*/ 204 h 1436"/>
                      <a:gd name="T24" fmla="*/ 1197 w 1200"/>
                      <a:gd name="T25" fmla="*/ 5 h 1436"/>
                      <a:gd name="T26" fmla="*/ 1029 w 1200"/>
                      <a:gd name="T27" fmla="*/ 63 h 1436"/>
                      <a:gd name="T28" fmla="*/ 1075 w 1200"/>
                      <a:gd name="T29" fmla="*/ 122 h 1436"/>
                      <a:gd name="T30" fmla="*/ 1110 w 1200"/>
                      <a:gd name="T31" fmla="*/ 403 h 1436"/>
                      <a:gd name="T32" fmla="*/ 225 w 1200"/>
                      <a:gd name="T33" fmla="*/ 519 h 1436"/>
                      <a:gd name="T34" fmla="*/ 120 w 1200"/>
                      <a:gd name="T35" fmla="*/ 554 h 1436"/>
                      <a:gd name="T36" fmla="*/ 80 w 1200"/>
                      <a:gd name="T37" fmla="*/ 648 h 1436"/>
                      <a:gd name="T38" fmla="*/ 138 w 1200"/>
                      <a:gd name="T39" fmla="*/ 612 h 1436"/>
                      <a:gd name="T40" fmla="*/ 225 w 1200"/>
                      <a:gd name="T41" fmla="*/ 519 h 1436"/>
                      <a:gd name="T42" fmla="*/ 364 w 1200"/>
                      <a:gd name="T43" fmla="*/ 565 h 1436"/>
                      <a:gd name="T44" fmla="*/ 574 w 1200"/>
                      <a:gd name="T45" fmla="*/ 870 h 1436"/>
                      <a:gd name="T46" fmla="*/ 411 w 1200"/>
                      <a:gd name="T47" fmla="*/ 724 h 1436"/>
                      <a:gd name="T48" fmla="*/ 469 w 1200"/>
                      <a:gd name="T49" fmla="*/ 577 h 1436"/>
                      <a:gd name="T50" fmla="*/ 818 w 1200"/>
                      <a:gd name="T51" fmla="*/ 519 h 1436"/>
                      <a:gd name="T52" fmla="*/ 701 w 1200"/>
                      <a:gd name="T53" fmla="*/ 648 h 1436"/>
                      <a:gd name="T54" fmla="*/ 771 w 1200"/>
                      <a:gd name="T55" fmla="*/ 624 h 1436"/>
                      <a:gd name="T56" fmla="*/ 871 w 1200"/>
                      <a:gd name="T57" fmla="*/ 917 h 1436"/>
                      <a:gd name="T58" fmla="*/ 0 w 1200"/>
                      <a:gd name="T59" fmla="*/ 1238 h 1436"/>
                      <a:gd name="T60" fmla="*/ 281 w 1200"/>
                      <a:gd name="T61" fmla="*/ 1232 h 1436"/>
                      <a:gd name="T62" fmla="*/ 141 w 1200"/>
                      <a:gd name="T63" fmla="*/ 1098 h 1436"/>
                      <a:gd name="T64" fmla="*/ 193 w 1200"/>
                      <a:gd name="T65" fmla="*/ 1232 h 1436"/>
                      <a:gd name="T66" fmla="*/ 552 w 1200"/>
                      <a:gd name="T67" fmla="*/ 1030 h 1436"/>
                      <a:gd name="T68" fmla="*/ 381 w 1200"/>
                      <a:gd name="T69" fmla="*/ 1089 h 1436"/>
                      <a:gd name="T70" fmla="*/ 422 w 1200"/>
                      <a:gd name="T71" fmla="*/ 1147 h 1436"/>
                      <a:gd name="T72" fmla="*/ 463 w 1200"/>
                      <a:gd name="T73" fmla="*/ 1434 h 1436"/>
                      <a:gd name="T74" fmla="*/ 783 w 1200"/>
                      <a:gd name="T75" fmla="*/ 1436 h 1436"/>
                      <a:gd name="T76" fmla="*/ 789 w 1200"/>
                      <a:gd name="T77" fmla="*/ 1028 h 1436"/>
                      <a:gd name="T78" fmla="*/ 783 w 1200"/>
                      <a:gd name="T79" fmla="*/ 1436 h 1436"/>
                      <a:gd name="T80" fmla="*/ 789 w 1200"/>
                      <a:gd name="T81" fmla="*/ 1366 h 1436"/>
                      <a:gd name="T82" fmla="*/ 1197 w 1200"/>
                      <a:gd name="T83" fmla="*/ 1030 h 1436"/>
                      <a:gd name="T84" fmla="*/ 1093 w 1200"/>
                      <a:gd name="T85" fmla="*/ 1065 h 1436"/>
                      <a:gd name="T86" fmla="*/ 1052 w 1200"/>
                      <a:gd name="T87" fmla="*/ 1159 h 1436"/>
                      <a:gd name="T88" fmla="*/ 1110 w 1200"/>
                      <a:gd name="T89" fmla="*/ 1130 h 1436"/>
                      <a:gd name="T90" fmla="*/ 1197 w 1200"/>
                      <a:gd name="T91" fmla="*/ 1030 h 1436"/>
                      <a:gd name="T92" fmla="*/ 1147 w 1200"/>
                      <a:gd name="T93" fmla="*/ 519 h 1436"/>
                      <a:gd name="T94" fmla="*/ 1029 w 1200"/>
                      <a:gd name="T95" fmla="*/ 648 h 1436"/>
                      <a:gd name="T96" fmla="*/ 1100 w 1200"/>
                      <a:gd name="T97" fmla="*/ 624 h 1436"/>
                      <a:gd name="T98" fmla="*/ 1200 w 1200"/>
                      <a:gd name="T99" fmla="*/ 917 h 1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200" h="1436">
                        <a:moveTo>
                          <a:pt x="141" y="408"/>
                        </a:moveTo>
                        <a:cubicBezTo>
                          <a:pt x="47" y="408"/>
                          <a:pt x="0" y="338"/>
                          <a:pt x="0" y="210"/>
                        </a:cubicBezTo>
                        <a:cubicBezTo>
                          <a:pt x="0" y="140"/>
                          <a:pt x="12" y="87"/>
                          <a:pt x="35" y="52"/>
                        </a:cubicBezTo>
                        <a:cubicBezTo>
                          <a:pt x="59" y="17"/>
                          <a:pt x="100" y="0"/>
                          <a:pt x="147" y="0"/>
                        </a:cubicBezTo>
                        <a:cubicBezTo>
                          <a:pt x="240" y="0"/>
                          <a:pt x="281" y="64"/>
                          <a:pt x="281" y="198"/>
                        </a:cubicBezTo>
                        <a:cubicBezTo>
                          <a:pt x="281" y="268"/>
                          <a:pt x="269" y="315"/>
                          <a:pt x="246" y="350"/>
                        </a:cubicBezTo>
                        <a:cubicBezTo>
                          <a:pt x="223" y="385"/>
                          <a:pt x="187" y="408"/>
                          <a:pt x="141" y="408"/>
                        </a:cubicBezTo>
                        <a:close/>
                        <a:moveTo>
                          <a:pt x="141" y="64"/>
                        </a:moveTo>
                        <a:cubicBezTo>
                          <a:pt x="106" y="64"/>
                          <a:pt x="88" y="111"/>
                          <a:pt x="88" y="204"/>
                        </a:cubicBezTo>
                        <a:cubicBezTo>
                          <a:pt x="88" y="297"/>
                          <a:pt x="106" y="338"/>
                          <a:pt x="141" y="338"/>
                        </a:cubicBezTo>
                        <a:cubicBezTo>
                          <a:pt x="176" y="338"/>
                          <a:pt x="193" y="291"/>
                          <a:pt x="193" y="204"/>
                        </a:cubicBezTo>
                        <a:cubicBezTo>
                          <a:pt x="193" y="111"/>
                          <a:pt x="176" y="64"/>
                          <a:pt x="141" y="64"/>
                        </a:cubicBezTo>
                        <a:close/>
                        <a:moveTo>
                          <a:pt x="552" y="5"/>
                        </a:moveTo>
                        <a:cubicBezTo>
                          <a:pt x="552" y="5"/>
                          <a:pt x="552" y="5"/>
                          <a:pt x="552" y="5"/>
                        </a:cubicBezTo>
                        <a:cubicBezTo>
                          <a:pt x="499" y="5"/>
                          <a:pt x="499" y="5"/>
                          <a:pt x="499" y="5"/>
                        </a:cubicBezTo>
                        <a:cubicBezTo>
                          <a:pt x="481" y="16"/>
                          <a:pt x="463" y="28"/>
                          <a:pt x="440" y="34"/>
                        </a:cubicBezTo>
                        <a:cubicBezTo>
                          <a:pt x="422" y="46"/>
                          <a:pt x="399" y="57"/>
                          <a:pt x="381" y="63"/>
                        </a:cubicBezTo>
                        <a:cubicBezTo>
                          <a:pt x="381" y="63"/>
                          <a:pt x="381" y="63"/>
                          <a:pt x="381" y="133"/>
                        </a:cubicBezTo>
                        <a:cubicBezTo>
                          <a:pt x="387" y="133"/>
                          <a:pt x="393" y="133"/>
                          <a:pt x="404" y="128"/>
                        </a:cubicBezTo>
                        <a:cubicBezTo>
                          <a:pt x="410" y="128"/>
                          <a:pt x="416" y="128"/>
                          <a:pt x="422" y="122"/>
                        </a:cubicBezTo>
                        <a:cubicBezTo>
                          <a:pt x="434" y="122"/>
                          <a:pt x="440" y="116"/>
                          <a:pt x="446" y="110"/>
                        </a:cubicBezTo>
                        <a:cubicBezTo>
                          <a:pt x="452" y="110"/>
                          <a:pt x="458" y="104"/>
                          <a:pt x="463" y="98"/>
                        </a:cubicBezTo>
                        <a:cubicBezTo>
                          <a:pt x="463" y="98"/>
                          <a:pt x="463" y="98"/>
                          <a:pt x="463" y="403"/>
                        </a:cubicBezTo>
                        <a:cubicBezTo>
                          <a:pt x="463" y="403"/>
                          <a:pt x="463" y="403"/>
                          <a:pt x="552" y="403"/>
                        </a:cubicBezTo>
                        <a:cubicBezTo>
                          <a:pt x="552" y="403"/>
                          <a:pt x="552" y="403"/>
                          <a:pt x="552" y="5"/>
                        </a:cubicBezTo>
                        <a:close/>
                        <a:moveTo>
                          <a:pt x="783" y="408"/>
                        </a:moveTo>
                        <a:cubicBezTo>
                          <a:pt x="690" y="408"/>
                          <a:pt x="643" y="338"/>
                          <a:pt x="643" y="210"/>
                        </a:cubicBezTo>
                        <a:cubicBezTo>
                          <a:pt x="643" y="140"/>
                          <a:pt x="655" y="87"/>
                          <a:pt x="684" y="52"/>
                        </a:cubicBezTo>
                        <a:cubicBezTo>
                          <a:pt x="707" y="17"/>
                          <a:pt x="742" y="0"/>
                          <a:pt x="789" y="0"/>
                        </a:cubicBezTo>
                        <a:cubicBezTo>
                          <a:pt x="882" y="0"/>
                          <a:pt x="929" y="64"/>
                          <a:pt x="929" y="198"/>
                        </a:cubicBezTo>
                        <a:cubicBezTo>
                          <a:pt x="929" y="268"/>
                          <a:pt x="917" y="315"/>
                          <a:pt x="888" y="350"/>
                        </a:cubicBezTo>
                        <a:cubicBezTo>
                          <a:pt x="864" y="385"/>
                          <a:pt x="829" y="408"/>
                          <a:pt x="783" y="408"/>
                        </a:cubicBezTo>
                        <a:close/>
                        <a:moveTo>
                          <a:pt x="789" y="64"/>
                        </a:moveTo>
                        <a:cubicBezTo>
                          <a:pt x="748" y="64"/>
                          <a:pt x="730" y="111"/>
                          <a:pt x="730" y="204"/>
                        </a:cubicBezTo>
                        <a:cubicBezTo>
                          <a:pt x="730" y="297"/>
                          <a:pt x="748" y="338"/>
                          <a:pt x="789" y="338"/>
                        </a:cubicBezTo>
                        <a:cubicBezTo>
                          <a:pt x="824" y="338"/>
                          <a:pt x="841" y="291"/>
                          <a:pt x="841" y="204"/>
                        </a:cubicBezTo>
                        <a:cubicBezTo>
                          <a:pt x="841" y="111"/>
                          <a:pt x="824" y="64"/>
                          <a:pt x="789" y="64"/>
                        </a:cubicBezTo>
                        <a:close/>
                        <a:moveTo>
                          <a:pt x="1197" y="5"/>
                        </a:moveTo>
                        <a:cubicBezTo>
                          <a:pt x="1197" y="5"/>
                          <a:pt x="1197" y="5"/>
                          <a:pt x="1197" y="5"/>
                        </a:cubicBezTo>
                        <a:cubicBezTo>
                          <a:pt x="1145" y="5"/>
                          <a:pt x="1145" y="5"/>
                          <a:pt x="1145" y="5"/>
                        </a:cubicBezTo>
                        <a:cubicBezTo>
                          <a:pt x="1128" y="16"/>
                          <a:pt x="1110" y="28"/>
                          <a:pt x="1093" y="34"/>
                        </a:cubicBezTo>
                        <a:cubicBezTo>
                          <a:pt x="1075" y="46"/>
                          <a:pt x="1052" y="57"/>
                          <a:pt x="1029" y="63"/>
                        </a:cubicBezTo>
                        <a:cubicBezTo>
                          <a:pt x="1029" y="63"/>
                          <a:pt x="1029" y="63"/>
                          <a:pt x="1029" y="133"/>
                        </a:cubicBezTo>
                        <a:cubicBezTo>
                          <a:pt x="1035" y="133"/>
                          <a:pt x="1046" y="133"/>
                          <a:pt x="1052" y="128"/>
                        </a:cubicBezTo>
                        <a:cubicBezTo>
                          <a:pt x="1058" y="128"/>
                          <a:pt x="1070" y="128"/>
                          <a:pt x="1075" y="122"/>
                        </a:cubicBezTo>
                        <a:cubicBezTo>
                          <a:pt x="1081" y="122"/>
                          <a:pt x="1087" y="116"/>
                          <a:pt x="1093" y="110"/>
                        </a:cubicBezTo>
                        <a:cubicBezTo>
                          <a:pt x="1104" y="110"/>
                          <a:pt x="1110" y="104"/>
                          <a:pt x="1110" y="98"/>
                        </a:cubicBezTo>
                        <a:cubicBezTo>
                          <a:pt x="1110" y="98"/>
                          <a:pt x="1110" y="98"/>
                          <a:pt x="1110" y="403"/>
                        </a:cubicBezTo>
                        <a:cubicBezTo>
                          <a:pt x="1110" y="403"/>
                          <a:pt x="1110" y="403"/>
                          <a:pt x="1197" y="403"/>
                        </a:cubicBezTo>
                        <a:cubicBezTo>
                          <a:pt x="1197" y="403"/>
                          <a:pt x="1197" y="403"/>
                          <a:pt x="1197" y="5"/>
                        </a:cubicBezTo>
                        <a:close/>
                        <a:moveTo>
                          <a:pt x="225" y="519"/>
                        </a:moveTo>
                        <a:cubicBezTo>
                          <a:pt x="225" y="519"/>
                          <a:pt x="225" y="519"/>
                          <a:pt x="225" y="519"/>
                        </a:cubicBezTo>
                        <a:cubicBezTo>
                          <a:pt x="173" y="519"/>
                          <a:pt x="173" y="519"/>
                          <a:pt x="173" y="519"/>
                        </a:cubicBezTo>
                        <a:cubicBezTo>
                          <a:pt x="155" y="530"/>
                          <a:pt x="138" y="542"/>
                          <a:pt x="120" y="554"/>
                        </a:cubicBezTo>
                        <a:cubicBezTo>
                          <a:pt x="97" y="560"/>
                          <a:pt x="80" y="571"/>
                          <a:pt x="56" y="577"/>
                        </a:cubicBezTo>
                        <a:cubicBezTo>
                          <a:pt x="56" y="577"/>
                          <a:pt x="56" y="577"/>
                          <a:pt x="56" y="648"/>
                        </a:cubicBezTo>
                        <a:cubicBezTo>
                          <a:pt x="62" y="648"/>
                          <a:pt x="68" y="648"/>
                          <a:pt x="80" y="648"/>
                        </a:cubicBezTo>
                        <a:cubicBezTo>
                          <a:pt x="85" y="642"/>
                          <a:pt x="91" y="642"/>
                          <a:pt x="103" y="636"/>
                        </a:cubicBezTo>
                        <a:cubicBezTo>
                          <a:pt x="109" y="636"/>
                          <a:pt x="115" y="630"/>
                          <a:pt x="120" y="624"/>
                        </a:cubicBezTo>
                        <a:cubicBezTo>
                          <a:pt x="126" y="624"/>
                          <a:pt x="132" y="618"/>
                          <a:pt x="138" y="612"/>
                        </a:cubicBezTo>
                        <a:cubicBezTo>
                          <a:pt x="138" y="612"/>
                          <a:pt x="138" y="612"/>
                          <a:pt x="138" y="917"/>
                        </a:cubicBezTo>
                        <a:cubicBezTo>
                          <a:pt x="138" y="917"/>
                          <a:pt x="138" y="917"/>
                          <a:pt x="225" y="917"/>
                        </a:cubicBezTo>
                        <a:cubicBezTo>
                          <a:pt x="225" y="917"/>
                          <a:pt x="225" y="917"/>
                          <a:pt x="225" y="519"/>
                        </a:cubicBezTo>
                        <a:close/>
                        <a:moveTo>
                          <a:pt x="463" y="923"/>
                        </a:moveTo>
                        <a:cubicBezTo>
                          <a:pt x="370" y="923"/>
                          <a:pt x="323" y="853"/>
                          <a:pt x="323" y="724"/>
                        </a:cubicBezTo>
                        <a:cubicBezTo>
                          <a:pt x="323" y="653"/>
                          <a:pt x="335" y="600"/>
                          <a:pt x="364" y="565"/>
                        </a:cubicBezTo>
                        <a:cubicBezTo>
                          <a:pt x="387" y="530"/>
                          <a:pt x="422" y="512"/>
                          <a:pt x="475" y="512"/>
                        </a:cubicBezTo>
                        <a:cubicBezTo>
                          <a:pt x="562" y="512"/>
                          <a:pt x="609" y="583"/>
                          <a:pt x="609" y="712"/>
                        </a:cubicBezTo>
                        <a:cubicBezTo>
                          <a:pt x="609" y="782"/>
                          <a:pt x="597" y="829"/>
                          <a:pt x="574" y="870"/>
                        </a:cubicBezTo>
                        <a:cubicBezTo>
                          <a:pt x="545" y="905"/>
                          <a:pt x="510" y="923"/>
                          <a:pt x="463" y="923"/>
                        </a:cubicBezTo>
                        <a:close/>
                        <a:moveTo>
                          <a:pt x="469" y="577"/>
                        </a:moveTo>
                        <a:cubicBezTo>
                          <a:pt x="428" y="577"/>
                          <a:pt x="411" y="624"/>
                          <a:pt x="411" y="724"/>
                        </a:cubicBezTo>
                        <a:cubicBezTo>
                          <a:pt x="411" y="811"/>
                          <a:pt x="428" y="853"/>
                          <a:pt x="469" y="853"/>
                        </a:cubicBezTo>
                        <a:cubicBezTo>
                          <a:pt x="504" y="853"/>
                          <a:pt x="521" y="806"/>
                          <a:pt x="521" y="718"/>
                        </a:cubicBezTo>
                        <a:cubicBezTo>
                          <a:pt x="521" y="624"/>
                          <a:pt x="504" y="577"/>
                          <a:pt x="469" y="577"/>
                        </a:cubicBezTo>
                        <a:close/>
                        <a:moveTo>
                          <a:pt x="871" y="519"/>
                        </a:moveTo>
                        <a:cubicBezTo>
                          <a:pt x="871" y="519"/>
                          <a:pt x="871" y="519"/>
                          <a:pt x="871" y="519"/>
                        </a:cubicBezTo>
                        <a:cubicBezTo>
                          <a:pt x="818" y="519"/>
                          <a:pt x="818" y="519"/>
                          <a:pt x="818" y="519"/>
                        </a:cubicBezTo>
                        <a:cubicBezTo>
                          <a:pt x="807" y="530"/>
                          <a:pt x="783" y="542"/>
                          <a:pt x="765" y="554"/>
                        </a:cubicBezTo>
                        <a:cubicBezTo>
                          <a:pt x="748" y="560"/>
                          <a:pt x="724" y="571"/>
                          <a:pt x="701" y="577"/>
                        </a:cubicBezTo>
                        <a:cubicBezTo>
                          <a:pt x="701" y="577"/>
                          <a:pt x="701" y="577"/>
                          <a:pt x="701" y="648"/>
                        </a:cubicBezTo>
                        <a:cubicBezTo>
                          <a:pt x="706" y="648"/>
                          <a:pt x="718" y="648"/>
                          <a:pt x="724" y="648"/>
                        </a:cubicBezTo>
                        <a:cubicBezTo>
                          <a:pt x="730" y="642"/>
                          <a:pt x="742" y="642"/>
                          <a:pt x="748" y="636"/>
                        </a:cubicBezTo>
                        <a:cubicBezTo>
                          <a:pt x="754" y="636"/>
                          <a:pt x="760" y="630"/>
                          <a:pt x="771" y="624"/>
                        </a:cubicBezTo>
                        <a:cubicBezTo>
                          <a:pt x="777" y="624"/>
                          <a:pt x="783" y="618"/>
                          <a:pt x="783" y="612"/>
                        </a:cubicBezTo>
                        <a:cubicBezTo>
                          <a:pt x="783" y="612"/>
                          <a:pt x="783" y="612"/>
                          <a:pt x="783" y="917"/>
                        </a:cubicBezTo>
                        <a:cubicBezTo>
                          <a:pt x="783" y="917"/>
                          <a:pt x="783" y="917"/>
                          <a:pt x="871" y="917"/>
                        </a:cubicBezTo>
                        <a:cubicBezTo>
                          <a:pt x="871" y="917"/>
                          <a:pt x="871" y="917"/>
                          <a:pt x="871" y="519"/>
                        </a:cubicBezTo>
                        <a:close/>
                        <a:moveTo>
                          <a:pt x="141" y="1436"/>
                        </a:moveTo>
                        <a:cubicBezTo>
                          <a:pt x="47" y="1436"/>
                          <a:pt x="0" y="1372"/>
                          <a:pt x="0" y="1238"/>
                        </a:cubicBezTo>
                        <a:cubicBezTo>
                          <a:pt x="0" y="1168"/>
                          <a:pt x="12" y="1121"/>
                          <a:pt x="35" y="1080"/>
                        </a:cubicBezTo>
                        <a:cubicBezTo>
                          <a:pt x="59" y="1045"/>
                          <a:pt x="100" y="1028"/>
                          <a:pt x="147" y="1028"/>
                        </a:cubicBezTo>
                        <a:cubicBezTo>
                          <a:pt x="240" y="1028"/>
                          <a:pt x="281" y="1098"/>
                          <a:pt x="281" y="1232"/>
                        </a:cubicBezTo>
                        <a:cubicBezTo>
                          <a:pt x="281" y="1296"/>
                          <a:pt x="269" y="1349"/>
                          <a:pt x="246" y="1384"/>
                        </a:cubicBezTo>
                        <a:cubicBezTo>
                          <a:pt x="223" y="1419"/>
                          <a:pt x="187" y="1436"/>
                          <a:pt x="141" y="1436"/>
                        </a:cubicBezTo>
                        <a:close/>
                        <a:moveTo>
                          <a:pt x="141" y="1098"/>
                        </a:moveTo>
                        <a:cubicBezTo>
                          <a:pt x="106" y="1098"/>
                          <a:pt x="88" y="1145"/>
                          <a:pt x="88" y="1238"/>
                        </a:cubicBezTo>
                        <a:cubicBezTo>
                          <a:pt x="88" y="1325"/>
                          <a:pt x="106" y="1366"/>
                          <a:pt x="141" y="1366"/>
                        </a:cubicBezTo>
                        <a:cubicBezTo>
                          <a:pt x="176" y="1366"/>
                          <a:pt x="193" y="1325"/>
                          <a:pt x="193" y="1232"/>
                        </a:cubicBezTo>
                        <a:cubicBezTo>
                          <a:pt x="193" y="1139"/>
                          <a:pt x="176" y="1098"/>
                          <a:pt x="141" y="1098"/>
                        </a:cubicBezTo>
                        <a:close/>
                        <a:moveTo>
                          <a:pt x="552" y="1030"/>
                        </a:moveTo>
                        <a:cubicBezTo>
                          <a:pt x="552" y="1030"/>
                          <a:pt x="552" y="1030"/>
                          <a:pt x="552" y="1030"/>
                        </a:cubicBezTo>
                        <a:cubicBezTo>
                          <a:pt x="499" y="1030"/>
                          <a:pt x="499" y="1030"/>
                          <a:pt x="499" y="1030"/>
                        </a:cubicBezTo>
                        <a:cubicBezTo>
                          <a:pt x="481" y="1042"/>
                          <a:pt x="463" y="1054"/>
                          <a:pt x="440" y="1065"/>
                        </a:cubicBezTo>
                        <a:cubicBezTo>
                          <a:pt x="422" y="1071"/>
                          <a:pt x="399" y="1083"/>
                          <a:pt x="381" y="1089"/>
                        </a:cubicBezTo>
                        <a:cubicBezTo>
                          <a:pt x="381" y="1089"/>
                          <a:pt x="381" y="1089"/>
                          <a:pt x="381" y="1159"/>
                        </a:cubicBezTo>
                        <a:cubicBezTo>
                          <a:pt x="387" y="1159"/>
                          <a:pt x="393" y="1159"/>
                          <a:pt x="404" y="1159"/>
                        </a:cubicBezTo>
                        <a:cubicBezTo>
                          <a:pt x="410" y="1153"/>
                          <a:pt x="416" y="1153"/>
                          <a:pt x="422" y="1147"/>
                        </a:cubicBezTo>
                        <a:cubicBezTo>
                          <a:pt x="434" y="1147"/>
                          <a:pt x="440" y="1141"/>
                          <a:pt x="446" y="1141"/>
                        </a:cubicBezTo>
                        <a:cubicBezTo>
                          <a:pt x="452" y="1136"/>
                          <a:pt x="458" y="1130"/>
                          <a:pt x="463" y="1130"/>
                        </a:cubicBezTo>
                        <a:cubicBezTo>
                          <a:pt x="463" y="1130"/>
                          <a:pt x="463" y="1130"/>
                          <a:pt x="463" y="1434"/>
                        </a:cubicBezTo>
                        <a:cubicBezTo>
                          <a:pt x="463" y="1434"/>
                          <a:pt x="463" y="1434"/>
                          <a:pt x="552" y="1434"/>
                        </a:cubicBezTo>
                        <a:cubicBezTo>
                          <a:pt x="552" y="1434"/>
                          <a:pt x="552" y="1434"/>
                          <a:pt x="552" y="1030"/>
                        </a:cubicBezTo>
                        <a:close/>
                        <a:moveTo>
                          <a:pt x="783" y="1436"/>
                        </a:moveTo>
                        <a:cubicBezTo>
                          <a:pt x="690" y="1436"/>
                          <a:pt x="643" y="1372"/>
                          <a:pt x="643" y="1238"/>
                        </a:cubicBezTo>
                        <a:cubicBezTo>
                          <a:pt x="643" y="1168"/>
                          <a:pt x="655" y="1121"/>
                          <a:pt x="684" y="1080"/>
                        </a:cubicBezTo>
                        <a:cubicBezTo>
                          <a:pt x="707" y="1045"/>
                          <a:pt x="742" y="1028"/>
                          <a:pt x="789" y="1028"/>
                        </a:cubicBezTo>
                        <a:cubicBezTo>
                          <a:pt x="882" y="1028"/>
                          <a:pt x="929" y="1098"/>
                          <a:pt x="929" y="1232"/>
                        </a:cubicBezTo>
                        <a:cubicBezTo>
                          <a:pt x="929" y="1296"/>
                          <a:pt x="917" y="1349"/>
                          <a:pt x="888" y="1384"/>
                        </a:cubicBezTo>
                        <a:cubicBezTo>
                          <a:pt x="864" y="1419"/>
                          <a:pt x="829" y="1436"/>
                          <a:pt x="783" y="1436"/>
                        </a:cubicBezTo>
                        <a:close/>
                        <a:moveTo>
                          <a:pt x="789" y="1098"/>
                        </a:moveTo>
                        <a:cubicBezTo>
                          <a:pt x="748" y="1098"/>
                          <a:pt x="730" y="1145"/>
                          <a:pt x="730" y="1238"/>
                        </a:cubicBezTo>
                        <a:cubicBezTo>
                          <a:pt x="730" y="1325"/>
                          <a:pt x="748" y="1366"/>
                          <a:pt x="789" y="1366"/>
                        </a:cubicBezTo>
                        <a:cubicBezTo>
                          <a:pt x="824" y="1366"/>
                          <a:pt x="841" y="1325"/>
                          <a:pt x="841" y="1232"/>
                        </a:cubicBezTo>
                        <a:cubicBezTo>
                          <a:pt x="841" y="1139"/>
                          <a:pt x="824" y="1098"/>
                          <a:pt x="789" y="1098"/>
                        </a:cubicBezTo>
                        <a:close/>
                        <a:moveTo>
                          <a:pt x="1197" y="1030"/>
                        </a:moveTo>
                        <a:cubicBezTo>
                          <a:pt x="1197" y="1030"/>
                          <a:pt x="1197" y="1030"/>
                          <a:pt x="1197" y="1030"/>
                        </a:cubicBezTo>
                        <a:cubicBezTo>
                          <a:pt x="1145" y="1030"/>
                          <a:pt x="1145" y="1030"/>
                          <a:pt x="1145" y="1030"/>
                        </a:cubicBezTo>
                        <a:cubicBezTo>
                          <a:pt x="1128" y="1042"/>
                          <a:pt x="1110" y="1054"/>
                          <a:pt x="1093" y="1065"/>
                        </a:cubicBezTo>
                        <a:cubicBezTo>
                          <a:pt x="1075" y="1071"/>
                          <a:pt x="1052" y="1083"/>
                          <a:pt x="1029" y="1089"/>
                        </a:cubicBezTo>
                        <a:cubicBezTo>
                          <a:pt x="1029" y="1089"/>
                          <a:pt x="1029" y="1089"/>
                          <a:pt x="1029" y="1159"/>
                        </a:cubicBezTo>
                        <a:cubicBezTo>
                          <a:pt x="1035" y="1159"/>
                          <a:pt x="1046" y="1159"/>
                          <a:pt x="1052" y="1159"/>
                        </a:cubicBezTo>
                        <a:cubicBezTo>
                          <a:pt x="1058" y="1153"/>
                          <a:pt x="1070" y="1153"/>
                          <a:pt x="1075" y="1147"/>
                        </a:cubicBezTo>
                        <a:cubicBezTo>
                          <a:pt x="1081" y="1147"/>
                          <a:pt x="1087" y="1141"/>
                          <a:pt x="1093" y="1141"/>
                        </a:cubicBezTo>
                        <a:cubicBezTo>
                          <a:pt x="1104" y="1136"/>
                          <a:pt x="1110" y="1130"/>
                          <a:pt x="1110" y="1130"/>
                        </a:cubicBezTo>
                        <a:cubicBezTo>
                          <a:pt x="1110" y="1130"/>
                          <a:pt x="1110" y="1130"/>
                          <a:pt x="1110" y="1434"/>
                        </a:cubicBezTo>
                        <a:cubicBezTo>
                          <a:pt x="1110" y="1434"/>
                          <a:pt x="1110" y="1434"/>
                          <a:pt x="1197" y="1434"/>
                        </a:cubicBezTo>
                        <a:cubicBezTo>
                          <a:pt x="1197" y="1434"/>
                          <a:pt x="1197" y="1434"/>
                          <a:pt x="1197" y="1030"/>
                        </a:cubicBezTo>
                        <a:close/>
                        <a:moveTo>
                          <a:pt x="1200" y="519"/>
                        </a:moveTo>
                        <a:cubicBezTo>
                          <a:pt x="1200" y="519"/>
                          <a:pt x="1200" y="519"/>
                          <a:pt x="1200" y="519"/>
                        </a:cubicBezTo>
                        <a:cubicBezTo>
                          <a:pt x="1147" y="519"/>
                          <a:pt x="1147" y="519"/>
                          <a:pt x="1147" y="519"/>
                        </a:cubicBezTo>
                        <a:cubicBezTo>
                          <a:pt x="1135" y="530"/>
                          <a:pt x="1111" y="542"/>
                          <a:pt x="1094" y="554"/>
                        </a:cubicBezTo>
                        <a:cubicBezTo>
                          <a:pt x="1076" y="560"/>
                          <a:pt x="1052" y="571"/>
                          <a:pt x="1029" y="577"/>
                        </a:cubicBezTo>
                        <a:cubicBezTo>
                          <a:pt x="1029" y="577"/>
                          <a:pt x="1029" y="577"/>
                          <a:pt x="1029" y="648"/>
                        </a:cubicBezTo>
                        <a:cubicBezTo>
                          <a:pt x="1035" y="648"/>
                          <a:pt x="1047" y="648"/>
                          <a:pt x="1052" y="648"/>
                        </a:cubicBezTo>
                        <a:cubicBezTo>
                          <a:pt x="1058" y="642"/>
                          <a:pt x="1070" y="642"/>
                          <a:pt x="1076" y="636"/>
                        </a:cubicBezTo>
                        <a:cubicBezTo>
                          <a:pt x="1082" y="636"/>
                          <a:pt x="1088" y="630"/>
                          <a:pt x="1100" y="624"/>
                        </a:cubicBezTo>
                        <a:cubicBezTo>
                          <a:pt x="1106" y="624"/>
                          <a:pt x="1111" y="618"/>
                          <a:pt x="1111" y="612"/>
                        </a:cubicBezTo>
                        <a:cubicBezTo>
                          <a:pt x="1111" y="612"/>
                          <a:pt x="1111" y="612"/>
                          <a:pt x="1111" y="917"/>
                        </a:cubicBezTo>
                        <a:cubicBezTo>
                          <a:pt x="1111" y="917"/>
                          <a:pt x="1111" y="917"/>
                          <a:pt x="1200" y="917"/>
                        </a:cubicBezTo>
                        <a:cubicBezTo>
                          <a:pt x="1200" y="917"/>
                          <a:pt x="1200" y="917"/>
                          <a:pt x="1200" y="519"/>
                        </a:cubicBezTo>
                        <a:close/>
                      </a:path>
                    </a:pathLst>
                  </a:custGeom>
                  <a:grpFill/>
                  <a:ln>
                    <a:noFill/>
                  </a:ln>
                </p:spPr>
                <p:txBody>
                  <a:bodyPr vert="horz" wrap="square" lIns="89606" tIns="44804" rIns="89606" bIns="44804" numCol="1" anchor="t" anchorCtr="0" compatLnSpc="1">
                    <a:prstTxWarp prst="textNoShape">
                      <a:avLst/>
                    </a:prstTxWarp>
                  </a:bodyPr>
                  <a:lstStyle/>
                  <a:p>
                    <a:pPr defTabSz="932563">
                      <a:defRPr/>
                    </a:pPr>
                    <a:endParaRPr lang="en-US" sz="1763" dirty="0">
                      <a:solidFill>
                        <a:srgbClr val="505050"/>
                      </a:solidFill>
                      <a:latin typeface="Segoe UI"/>
                    </a:endParaRPr>
                  </a:p>
                </p:txBody>
              </p:sp>
            </p:grpSp>
          </p:grpSp>
          <p:grpSp>
            <p:nvGrpSpPr>
              <p:cNvPr id="330" name="Group 16"/>
              <p:cNvGrpSpPr>
                <a:grpSpLocks noChangeAspect="1"/>
              </p:cNvGrpSpPr>
              <p:nvPr/>
            </p:nvGrpSpPr>
            <p:grpSpPr bwMode="auto">
              <a:xfrm>
                <a:off x="10557609" y="3453434"/>
                <a:ext cx="210528" cy="204212"/>
                <a:chOff x="3654" y="2101"/>
                <a:chExt cx="200" cy="194"/>
              </a:xfrm>
            </p:grpSpPr>
            <p:sp>
              <p:nvSpPr>
                <p:cNvPr id="332" name="AutoShape 15"/>
                <p:cNvSpPr>
                  <a:spLocks noChangeAspect="1" noChangeArrowheads="1" noTextEdit="1"/>
                </p:cNvSpPr>
                <p:nvPr/>
              </p:nvSpPr>
              <p:spPr bwMode="auto">
                <a:xfrm>
                  <a:off x="3654" y="2101"/>
                  <a:ext cx="200" cy="1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27" tIns="45713" rIns="91427" bIns="45713" numCol="1" anchor="t" anchorCtr="0" compatLnSpc="1">
                  <a:prstTxWarp prst="textNoShape">
                    <a:avLst/>
                  </a:prstTxWarp>
                </a:bodyPr>
                <a:lstStyle/>
                <a:p>
                  <a:pPr defTabSz="932563">
                    <a:defRPr/>
                  </a:pPr>
                  <a:endParaRPr lang="en-US">
                    <a:solidFill>
                      <a:srgbClr val="505050"/>
                    </a:solidFill>
                    <a:latin typeface="Segoe UI"/>
                  </a:endParaRPr>
                </a:p>
              </p:txBody>
            </p:sp>
            <p:sp>
              <p:nvSpPr>
                <p:cNvPr id="333" name="Freeform 17"/>
                <p:cNvSpPr>
                  <a:spLocks noEditPoints="1"/>
                </p:cNvSpPr>
                <p:nvPr/>
              </p:nvSpPr>
              <p:spPr bwMode="auto">
                <a:xfrm>
                  <a:off x="3654" y="2103"/>
                  <a:ext cx="198" cy="190"/>
                </a:xfrm>
                <a:custGeom>
                  <a:avLst/>
                  <a:gdLst>
                    <a:gd name="T0" fmla="*/ 98 w 113"/>
                    <a:gd name="T1" fmla="*/ 0 h 109"/>
                    <a:gd name="T2" fmla="*/ 12 w 113"/>
                    <a:gd name="T3" fmla="*/ 0 h 109"/>
                    <a:gd name="T4" fmla="*/ 12 w 113"/>
                    <a:gd name="T5" fmla="*/ 0 h 109"/>
                    <a:gd name="T6" fmla="*/ 0 w 113"/>
                    <a:gd name="T7" fmla="*/ 0 h 109"/>
                    <a:gd name="T8" fmla="*/ 0 w 113"/>
                    <a:gd name="T9" fmla="*/ 8 h 109"/>
                    <a:gd name="T10" fmla="*/ 0 w 113"/>
                    <a:gd name="T11" fmla="*/ 16 h 109"/>
                    <a:gd name="T12" fmla="*/ 0 w 113"/>
                    <a:gd name="T13" fmla="*/ 94 h 109"/>
                    <a:gd name="T14" fmla="*/ 0 w 113"/>
                    <a:gd name="T15" fmla="*/ 102 h 109"/>
                    <a:gd name="T16" fmla="*/ 0 w 113"/>
                    <a:gd name="T17" fmla="*/ 109 h 109"/>
                    <a:gd name="T18" fmla="*/ 8 w 113"/>
                    <a:gd name="T19" fmla="*/ 109 h 109"/>
                    <a:gd name="T20" fmla="*/ 12 w 113"/>
                    <a:gd name="T21" fmla="*/ 109 h 109"/>
                    <a:gd name="T22" fmla="*/ 12 w 113"/>
                    <a:gd name="T23" fmla="*/ 109 h 109"/>
                    <a:gd name="T24" fmla="*/ 18 w 113"/>
                    <a:gd name="T25" fmla="*/ 86 h 109"/>
                    <a:gd name="T26" fmla="*/ 30 w 113"/>
                    <a:gd name="T27" fmla="*/ 74 h 109"/>
                    <a:gd name="T28" fmla="*/ 39 w 113"/>
                    <a:gd name="T29" fmla="*/ 81 h 109"/>
                    <a:gd name="T30" fmla="*/ 57 w 113"/>
                    <a:gd name="T31" fmla="*/ 81 h 109"/>
                    <a:gd name="T32" fmla="*/ 79 w 113"/>
                    <a:gd name="T33" fmla="*/ 71 h 109"/>
                    <a:gd name="T34" fmla="*/ 103 w 113"/>
                    <a:gd name="T35" fmla="*/ 109 h 109"/>
                    <a:gd name="T36" fmla="*/ 105 w 113"/>
                    <a:gd name="T37" fmla="*/ 109 h 109"/>
                    <a:gd name="T38" fmla="*/ 106 w 113"/>
                    <a:gd name="T39" fmla="*/ 109 h 109"/>
                    <a:gd name="T40" fmla="*/ 106 w 113"/>
                    <a:gd name="T41" fmla="*/ 109 h 109"/>
                    <a:gd name="T42" fmla="*/ 113 w 113"/>
                    <a:gd name="T43" fmla="*/ 109 h 109"/>
                    <a:gd name="T44" fmla="*/ 113 w 113"/>
                    <a:gd name="T45" fmla="*/ 102 h 109"/>
                    <a:gd name="T46" fmla="*/ 113 w 113"/>
                    <a:gd name="T47" fmla="*/ 94 h 109"/>
                    <a:gd name="T48" fmla="*/ 113 w 113"/>
                    <a:gd name="T49" fmla="*/ 16 h 109"/>
                    <a:gd name="T50" fmla="*/ 113 w 113"/>
                    <a:gd name="T51" fmla="*/ 8 h 109"/>
                    <a:gd name="T52" fmla="*/ 113 w 113"/>
                    <a:gd name="T53" fmla="*/ 0 h 109"/>
                    <a:gd name="T54" fmla="*/ 98 w 113"/>
                    <a:gd name="T55" fmla="*/ 0 h 109"/>
                    <a:gd name="T56" fmla="*/ 76 w 113"/>
                    <a:gd name="T57" fmla="*/ 50 h 109"/>
                    <a:gd name="T58" fmla="*/ 45 w 113"/>
                    <a:gd name="T59" fmla="*/ 71 h 109"/>
                    <a:gd name="T60" fmla="*/ 28 w 113"/>
                    <a:gd name="T61" fmla="*/ 37 h 109"/>
                    <a:gd name="T62" fmla="*/ 59 w 113"/>
                    <a:gd name="T63" fmla="*/ 16 h 109"/>
                    <a:gd name="T64" fmla="*/ 76 w 113"/>
                    <a:gd name="T65" fmla="*/ 50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13" h="109">
                      <a:moveTo>
                        <a:pt x="98" y="0"/>
                      </a:moveTo>
                      <a:cubicBezTo>
                        <a:pt x="12" y="0"/>
                        <a:pt x="12" y="0"/>
                        <a:pt x="12" y="0"/>
                      </a:cubicBezTo>
                      <a:cubicBezTo>
                        <a:pt x="12" y="0"/>
                        <a:pt x="12" y="0"/>
                        <a:pt x="12" y="0"/>
                      </a:cubicBezTo>
                      <a:cubicBezTo>
                        <a:pt x="0" y="0"/>
                        <a:pt x="0" y="0"/>
                        <a:pt x="0" y="0"/>
                      </a:cubicBezTo>
                      <a:cubicBezTo>
                        <a:pt x="0" y="8"/>
                        <a:pt x="0" y="8"/>
                        <a:pt x="0" y="8"/>
                      </a:cubicBezTo>
                      <a:cubicBezTo>
                        <a:pt x="0" y="16"/>
                        <a:pt x="0" y="16"/>
                        <a:pt x="0" y="16"/>
                      </a:cubicBezTo>
                      <a:cubicBezTo>
                        <a:pt x="0" y="94"/>
                        <a:pt x="0" y="94"/>
                        <a:pt x="0" y="94"/>
                      </a:cubicBezTo>
                      <a:cubicBezTo>
                        <a:pt x="0" y="102"/>
                        <a:pt x="0" y="102"/>
                        <a:pt x="0" y="102"/>
                      </a:cubicBezTo>
                      <a:cubicBezTo>
                        <a:pt x="0" y="109"/>
                        <a:pt x="0" y="109"/>
                        <a:pt x="0" y="109"/>
                      </a:cubicBezTo>
                      <a:cubicBezTo>
                        <a:pt x="8" y="109"/>
                        <a:pt x="8" y="109"/>
                        <a:pt x="8" y="109"/>
                      </a:cubicBezTo>
                      <a:cubicBezTo>
                        <a:pt x="12" y="109"/>
                        <a:pt x="12" y="109"/>
                        <a:pt x="12" y="109"/>
                      </a:cubicBezTo>
                      <a:cubicBezTo>
                        <a:pt x="12" y="109"/>
                        <a:pt x="12" y="109"/>
                        <a:pt x="12" y="109"/>
                      </a:cubicBezTo>
                      <a:cubicBezTo>
                        <a:pt x="12" y="105"/>
                        <a:pt x="13" y="93"/>
                        <a:pt x="18" y="86"/>
                      </a:cubicBezTo>
                      <a:cubicBezTo>
                        <a:pt x="24" y="75"/>
                        <a:pt x="27" y="75"/>
                        <a:pt x="30" y="74"/>
                      </a:cubicBezTo>
                      <a:cubicBezTo>
                        <a:pt x="32" y="74"/>
                        <a:pt x="35" y="79"/>
                        <a:pt x="39" y="81"/>
                      </a:cubicBezTo>
                      <a:cubicBezTo>
                        <a:pt x="43" y="83"/>
                        <a:pt x="47" y="86"/>
                        <a:pt x="57" y="81"/>
                      </a:cubicBezTo>
                      <a:cubicBezTo>
                        <a:pt x="68" y="76"/>
                        <a:pt x="70" y="71"/>
                        <a:pt x="79" y="71"/>
                      </a:cubicBezTo>
                      <a:cubicBezTo>
                        <a:pt x="88" y="71"/>
                        <a:pt x="102" y="87"/>
                        <a:pt x="103" y="109"/>
                      </a:cubicBezTo>
                      <a:cubicBezTo>
                        <a:pt x="105" y="109"/>
                        <a:pt x="105" y="109"/>
                        <a:pt x="105" y="109"/>
                      </a:cubicBezTo>
                      <a:cubicBezTo>
                        <a:pt x="106" y="109"/>
                        <a:pt x="106" y="109"/>
                        <a:pt x="106" y="109"/>
                      </a:cubicBezTo>
                      <a:cubicBezTo>
                        <a:pt x="106" y="109"/>
                        <a:pt x="106" y="109"/>
                        <a:pt x="106" y="109"/>
                      </a:cubicBezTo>
                      <a:cubicBezTo>
                        <a:pt x="113" y="109"/>
                        <a:pt x="113" y="109"/>
                        <a:pt x="113" y="109"/>
                      </a:cubicBezTo>
                      <a:cubicBezTo>
                        <a:pt x="113" y="102"/>
                        <a:pt x="113" y="102"/>
                        <a:pt x="113" y="102"/>
                      </a:cubicBezTo>
                      <a:cubicBezTo>
                        <a:pt x="113" y="94"/>
                        <a:pt x="113" y="94"/>
                        <a:pt x="113" y="94"/>
                      </a:cubicBezTo>
                      <a:cubicBezTo>
                        <a:pt x="113" y="16"/>
                        <a:pt x="113" y="16"/>
                        <a:pt x="113" y="16"/>
                      </a:cubicBezTo>
                      <a:cubicBezTo>
                        <a:pt x="113" y="8"/>
                        <a:pt x="113" y="8"/>
                        <a:pt x="113" y="8"/>
                      </a:cubicBezTo>
                      <a:cubicBezTo>
                        <a:pt x="113" y="0"/>
                        <a:pt x="113" y="0"/>
                        <a:pt x="113" y="0"/>
                      </a:cubicBezTo>
                      <a:cubicBezTo>
                        <a:pt x="98" y="0"/>
                        <a:pt x="98" y="0"/>
                        <a:pt x="98" y="0"/>
                      </a:cubicBezTo>
                      <a:close/>
                      <a:moveTo>
                        <a:pt x="76" y="50"/>
                      </a:moveTo>
                      <a:cubicBezTo>
                        <a:pt x="72" y="64"/>
                        <a:pt x="59" y="74"/>
                        <a:pt x="45" y="71"/>
                      </a:cubicBezTo>
                      <a:cubicBezTo>
                        <a:pt x="32" y="67"/>
                        <a:pt x="24" y="52"/>
                        <a:pt x="28" y="37"/>
                      </a:cubicBezTo>
                      <a:cubicBezTo>
                        <a:pt x="31" y="23"/>
                        <a:pt x="45" y="13"/>
                        <a:pt x="59" y="16"/>
                      </a:cubicBezTo>
                      <a:cubicBezTo>
                        <a:pt x="72" y="20"/>
                        <a:pt x="80" y="35"/>
                        <a:pt x="76" y="5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pPr defTabSz="932563">
                    <a:defRPr/>
                  </a:pPr>
                  <a:endParaRPr lang="en-US">
                    <a:solidFill>
                      <a:srgbClr val="505050"/>
                    </a:solidFill>
                    <a:latin typeface="Segoe UI"/>
                  </a:endParaRPr>
                </a:p>
              </p:txBody>
            </p:sp>
            <p:sp>
              <p:nvSpPr>
                <p:cNvPr id="334" name="Freeform 18"/>
                <p:cNvSpPr>
                  <a:spLocks/>
                </p:cNvSpPr>
                <p:nvPr/>
              </p:nvSpPr>
              <p:spPr bwMode="auto">
                <a:xfrm>
                  <a:off x="3696" y="2126"/>
                  <a:ext cx="98" cy="106"/>
                </a:xfrm>
                <a:custGeom>
                  <a:avLst/>
                  <a:gdLst>
                    <a:gd name="T0" fmla="*/ 35 w 56"/>
                    <a:gd name="T1" fmla="*/ 3 h 61"/>
                    <a:gd name="T2" fmla="*/ 4 w 56"/>
                    <a:gd name="T3" fmla="*/ 24 h 61"/>
                    <a:gd name="T4" fmla="*/ 21 w 56"/>
                    <a:gd name="T5" fmla="*/ 58 h 61"/>
                    <a:gd name="T6" fmla="*/ 52 w 56"/>
                    <a:gd name="T7" fmla="*/ 37 h 61"/>
                    <a:gd name="T8" fmla="*/ 35 w 56"/>
                    <a:gd name="T9" fmla="*/ 3 h 61"/>
                  </a:gdLst>
                  <a:ahLst/>
                  <a:cxnLst>
                    <a:cxn ang="0">
                      <a:pos x="T0" y="T1"/>
                    </a:cxn>
                    <a:cxn ang="0">
                      <a:pos x="T2" y="T3"/>
                    </a:cxn>
                    <a:cxn ang="0">
                      <a:pos x="T4" y="T5"/>
                    </a:cxn>
                    <a:cxn ang="0">
                      <a:pos x="T6" y="T7"/>
                    </a:cxn>
                    <a:cxn ang="0">
                      <a:pos x="T8" y="T9"/>
                    </a:cxn>
                  </a:cxnLst>
                  <a:rect l="0" t="0" r="r" b="b"/>
                  <a:pathLst>
                    <a:path w="56" h="61">
                      <a:moveTo>
                        <a:pt x="35" y="3"/>
                      </a:moveTo>
                      <a:cubicBezTo>
                        <a:pt x="21" y="0"/>
                        <a:pt x="7" y="10"/>
                        <a:pt x="4" y="24"/>
                      </a:cubicBezTo>
                      <a:cubicBezTo>
                        <a:pt x="0" y="39"/>
                        <a:pt x="8" y="54"/>
                        <a:pt x="21" y="58"/>
                      </a:cubicBezTo>
                      <a:cubicBezTo>
                        <a:pt x="35" y="61"/>
                        <a:pt x="48" y="51"/>
                        <a:pt x="52" y="37"/>
                      </a:cubicBezTo>
                      <a:cubicBezTo>
                        <a:pt x="56" y="22"/>
                        <a:pt x="48" y="7"/>
                        <a:pt x="35" y="3"/>
                      </a:cubicBezTo>
                      <a:close/>
                    </a:path>
                  </a:pathLst>
                </a:custGeom>
                <a:solidFill>
                  <a:srgbClr val="33333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pPr defTabSz="932563">
                    <a:defRPr/>
                  </a:pPr>
                  <a:endParaRPr lang="en-US">
                    <a:solidFill>
                      <a:srgbClr val="505050"/>
                    </a:solidFill>
                    <a:latin typeface="Segoe UI"/>
                  </a:endParaRPr>
                </a:p>
              </p:txBody>
            </p:sp>
            <p:sp>
              <p:nvSpPr>
                <p:cNvPr id="335" name="Freeform 19"/>
                <p:cNvSpPr>
                  <a:spLocks/>
                </p:cNvSpPr>
                <p:nvPr/>
              </p:nvSpPr>
              <p:spPr bwMode="auto">
                <a:xfrm>
                  <a:off x="3675" y="2227"/>
                  <a:ext cx="160" cy="66"/>
                </a:xfrm>
                <a:custGeom>
                  <a:avLst/>
                  <a:gdLst>
                    <a:gd name="T0" fmla="*/ 67 w 91"/>
                    <a:gd name="T1" fmla="*/ 0 h 38"/>
                    <a:gd name="T2" fmla="*/ 45 w 91"/>
                    <a:gd name="T3" fmla="*/ 10 h 38"/>
                    <a:gd name="T4" fmla="*/ 27 w 91"/>
                    <a:gd name="T5" fmla="*/ 10 h 38"/>
                    <a:gd name="T6" fmla="*/ 18 w 91"/>
                    <a:gd name="T7" fmla="*/ 3 h 38"/>
                    <a:gd name="T8" fmla="*/ 6 w 91"/>
                    <a:gd name="T9" fmla="*/ 15 h 38"/>
                    <a:gd name="T10" fmla="*/ 0 w 91"/>
                    <a:gd name="T11" fmla="*/ 38 h 38"/>
                    <a:gd name="T12" fmla="*/ 91 w 91"/>
                    <a:gd name="T13" fmla="*/ 38 h 38"/>
                    <a:gd name="T14" fmla="*/ 67 w 91"/>
                    <a:gd name="T15" fmla="*/ 0 h 3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1" h="38">
                      <a:moveTo>
                        <a:pt x="67" y="0"/>
                      </a:moveTo>
                      <a:cubicBezTo>
                        <a:pt x="58" y="0"/>
                        <a:pt x="56" y="5"/>
                        <a:pt x="45" y="10"/>
                      </a:cubicBezTo>
                      <a:cubicBezTo>
                        <a:pt x="35" y="15"/>
                        <a:pt x="31" y="12"/>
                        <a:pt x="27" y="10"/>
                      </a:cubicBezTo>
                      <a:cubicBezTo>
                        <a:pt x="23" y="8"/>
                        <a:pt x="20" y="3"/>
                        <a:pt x="18" y="3"/>
                      </a:cubicBezTo>
                      <a:cubicBezTo>
                        <a:pt x="15" y="4"/>
                        <a:pt x="12" y="4"/>
                        <a:pt x="6" y="15"/>
                      </a:cubicBezTo>
                      <a:cubicBezTo>
                        <a:pt x="1" y="22"/>
                        <a:pt x="0" y="34"/>
                        <a:pt x="0" y="38"/>
                      </a:cubicBezTo>
                      <a:cubicBezTo>
                        <a:pt x="91" y="38"/>
                        <a:pt x="91" y="38"/>
                        <a:pt x="91" y="38"/>
                      </a:cubicBezTo>
                      <a:cubicBezTo>
                        <a:pt x="90" y="16"/>
                        <a:pt x="76" y="0"/>
                        <a:pt x="67" y="0"/>
                      </a:cubicBezTo>
                      <a:close/>
                    </a:path>
                  </a:pathLst>
                </a:custGeom>
                <a:solidFill>
                  <a:srgbClr val="33333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pPr defTabSz="932563">
                    <a:defRPr/>
                  </a:pPr>
                  <a:endParaRPr lang="en-US">
                    <a:solidFill>
                      <a:srgbClr val="505050"/>
                    </a:solidFill>
                    <a:latin typeface="Segoe UI"/>
                  </a:endParaRPr>
                </a:p>
              </p:txBody>
            </p:sp>
          </p:grpSp>
          <p:sp>
            <p:nvSpPr>
              <p:cNvPr id="331" name="Rectangle 330"/>
              <p:cNvSpPr/>
              <p:nvPr/>
            </p:nvSpPr>
            <p:spPr bwMode="auto">
              <a:xfrm>
                <a:off x="10766031" y="3448906"/>
                <a:ext cx="62381" cy="222115"/>
              </a:xfrm>
              <a:prstGeom prst="rect">
                <a:avLst/>
              </a:prstGeom>
              <a:solidFill>
                <a:srgbClr val="2E75B6"/>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54" tIns="146283" rIns="182854" bIns="146283" numCol="1" spcCol="0" rtlCol="0" fromWordArt="0" anchor="t" anchorCtr="0" forceAA="0" compatLnSpc="1">
                <a:prstTxWarp prst="textNoShape">
                  <a:avLst/>
                </a:prstTxWarp>
                <a:noAutofit/>
              </a:bodyPr>
              <a:lstStyle/>
              <a:p>
                <a:pPr algn="ctr" defTabSz="932293" fontAlgn="base">
                  <a:lnSpc>
                    <a:spcPct val="90000"/>
                  </a:lnSpc>
                  <a:spcBef>
                    <a:spcPct val="0"/>
                  </a:spcBef>
                  <a:spcAft>
                    <a:spcPct val="0"/>
                  </a:spcAft>
                  <a:defRPr/>
                </a:pPr>
                <a:endParaRPr lang="en-US" sz="2400" dirty="0" err="1">
                  <a:gradFill>
                    <a:gsLst>
                      <a:gs pos="0">
                        <a:srgbClr val="FFFFFF"/>
                      </a:gs>
                      <a:gs pos="100000">
                        <a:srgbClr val="FFFFFF"/>
                      </a:gs>
                    </a:gsLst>
                    <a:lin ang="5400000" scaled="0"/>
                  </a:gradFill>
                  <a:latin typeface="Segoe UI"/>
                  <a:ea typeface="Segoe UI" pitchFamily="34" charset="0"/>
                  <a:cs typeface="Segoe UI" pitchFamily="34" charset="0"/>
                </a:endParaRPr>
              </a:p>
            </p:txBody>
          </p:sp>
        </p:grpSp>
        <p:grpSp>
          <p:nvGrpSpPr>
            <p:cNvPr id="303" name="Group 4"/>
            <p:cNvGrpSpPr>
              <a:grpSpLocks noChangeAspect="1"/>
            </p:cNvGrpSpPr>
            <p:nvPr/>
          </p:nvGrpSpPr>
          <p:grpSpPr bwMode="auto">
            <a:xfrm>
              <a:off x="3122042" y="4205678"/>
              <a:ext cx="729508" cy="443478"/>
              <a:chOff x="892" y="2039"/>
              <a:chExt cx="834" cy="507"/>
            </a:xfrm>
          </p:grpSpPr>
          <p:sp>
            <p:nvSpPr>
              <p:cNvPr id="316" name="AutoShape 3"/>
              <p:cNvSpPr>
                <a:spLocks noChangeAspect="1" noChangeArrowheads="1" noTextEdit="1"/>
              </p:cNvSpPr>
              <p:nvPr/>
            </p:nvSpPr>
            <p:spPr bwMode="auto">
              <a:xfrm>
                <a:off x="912" y="2039"/>
                <a:ext cx="814" cy="5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27" tIns="45713" rIns="91427" bIns="45713" numCol="1" anchor="t" anchorCtr="0" compatLnSpc="1">
                <a:prstTxWarp prst="textNoShape">
                  <a:avLst/>
                </a:prstTxWarp>
              </a:bodyPr>
              <a:lstStyle/>
              <a:p>
                <a:pPr defTabSz="932563">
                  <a:defRPr/>
                </a:pPr>
                <a:endParaRPr lang="en-US">
                  <a:solidFill>
                    <a:srgbClr val="505050"/>
                  </a:solidFill>
                  <a:latin typeface="Segoe UI"/>
                </a:endParaRPr>
              </a:p>
            </p:txBody>
          </p:sp>
          <p:sp>
            <p:nvSpPr>
              <p:cNvPr id="317" name="Freeform 5"/>
              <p:cNvSpPr>
                <a:spLocks/>
              </p:cNvSpPr>
              <p:nvPr/>
            </p:nvSpPr>
            <p:spPr bwMode="auto">
              <a:xfrm>
                <a:off x="892" y="2043"/>
                <a:ext cx="814" cy="503"/>
              </a:xfrm>
              <a:custGeom>
                <a:avLst/>
                <a:gdLst>
                  <a:gd name="T0" fmla="*/ 201 w 201"/>
                  <a:gd name="T1" fmla="*/ 107 h 123"/>
                  <a:gd name="T2" fmla="*/ 185 w 201"/>
                  <a:gd name="T3" fmla="*/ 123 h 123"/>
                  <a:gd name="T4" fmla="*/ 16 w 201"/>
                  <a:gd name="T5" fmla="*/ 123 h 123"/>
                  <a:gd name="T6" fmla="*/ 0 w 201"/>
                  <a:gd name="T7" fmla="*/ 107 h 123"/>
                  <a:gd name="T8" fmla="*/ 0 w 201"/>
                  <a:gd name="T9" fmla="*/ 16 h 123"/>
                  <a:gd name="T10" fmla="*/ 16 w 201"/>
                  <a:gd name="T11" fmla="*/ 0 h 123"/>
                  <a:gd name="T12" fmla="*/ 185 w 201"/>
                  <a:gd name="T13" fmla="*/ 0 h 123"/>
                  <a:gd name="T14" fmla="*/ 201 w 201"/>
                  <a:gd name="T15" fmla="*/ 16 h 123"/>
                  <a:gd name="T16" fmla="*/ 201 w 201"/>
                  <a:gd name="T17" fmla="*/ 107 h 1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01" h="123">
                    <a:moveTo>
                      <a:pt x="201" y="107"/>
                    </a:moveTo>
                    <a:cubicBezTo>
                      <a:pt x="201" y="116"/>
                      <a:pt x="194" y="123"/>
                      <a:pt x="185" y="123"/>
                    </a:cubicBezTo>
                    <a:cubicBezTo>
                      <a:pt x="16" y="123"/>
                      <a:pt x="16" y="123"/>
                      <a:pt x="16" y="123"/>
                    </a:cubicBezTo>
                    <a:cubicBezTo>
                      <a:pt x="7" y="123"/>
                      <a:pt x="0" y="116"/>
                      <a:pt x="0" y="107"/>
                    </a:cubicBezTo>
                    <a:cubicBezTo>
                      <a:pt x="0" y="16"/>
                      <a:pt x="0" y="16"/>
                      <a:pt x="0" y="16"/>
                    </a:cubicBezTo>
                    <a:cubicBezTo>
                      <a:pt x="0" y="7"/>
                      <a:pt x="7" y="0"/>
                      <a:pt x="16" y="0"/>
                    </a:cubicBezTo>
                    <a:cubicBezTo>
                      <a:pt x="185" y="0"/>
                      <a:pt x="185" y="0"/>
                      <a:pt x="185" y="0"/>
                    </a:cubicBezTo>
                    <a:cubicBezTo>
                      <a:pt x="194" y="0"/>
                      <a:pt x="201" y="7"/>
                      <a:pt x="201" y="16"/>
                    </a:cubicBezTo>
                    <a:lnTo>
                      <a:pt x="201" y="107"/>
                    </a:lnTo>
                    <a:close/>
                  </a:path>
                </a:pathLst>
              </a:custGeom>
              <a:solidFill>
                <a:schemeClr val="accent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pPr defTabSz="932563">
                  <a:defRPr/>
                </a:pPr>
                <a:endParaRPr lang="en-US">
                  <a:solidFill>
                    <a:srgbClr val="505050"/>
                  </a:solidFill>
                  <a:latin typeface="Segoe UI"/>
                </a:endParaRPr>
              </a:p>
            </p:txBody>
          </p:sp>
          <p:sp>
            <p:nvSpPr>
              <p:cNvPr id="318" name="Rectangle 6"/>
              <p:cNvSpPr>
                <a:spLocks noChangeArrowheads="1"/>
              </p:cNvSpPr>
              <p:nvPr/>
            </p:nvSpPr>
            <p:spPr bwMode="auto">
              <a:xfrm>
                <a:off x="997" y="2109"/>
                <a:ext cx="203" cy="24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27" tIns="45713" rIns="91427" bIns="45713" numCol="1" anchor="t" anchorCtr="0" compatLnSpc="1">
                <a:prstTxWarp prst="textNoShape">
                  <a:avLst/>
                </a:prstTxWarp>
              </a:bodyPr>
              <a:lstStyle/>
              <a:p>
                <a:pPr defTabSz="932563">
                  <a:defRPr/>
                </a:pPr>
                <a:endParaRPr lang="en-US">
                  <a:solidFill>
                    <a:srgbClr val="505050"/>
                  </a:solidFill>
                  <a:latin typeface="Segoe UI"/>
                </a:endParaRPr>
              </a:p>
            </p:txBody>
          </p:sp>
          <p:sp>
            <p:nvSpPr>
              <p:cNvPr id="319" name="Freeform 7"/>
              <p:cNvSpPr>
                <a:spLocks/>
              </p:cNvSpPr>
              <p:nvPr/>
            </p:nvSpPr>
            <p:spPr bwMode="auto">
              <a:xfrm>
                <a:off x="1293" y="2100"/>
                <a:ext cx="372" cy="17"/>
              </a:xfrm>
              <a:custGeom>
                <a:avLst/>
                <a:gdLst>
                  <a:gd name="T0" fmla="*/ 89 w 92"/>
                  <a:gd name="T1" fmla="*/ 4 h 4"/>
                  <a:gd name="T2" fmla="*/ 2 w 92"/>
                  <a:gd name="T3" fmla="*/ 4 h 4"/>
                  <a:gd name="T4" fmla="*/ 0 w 92"/>
                  <a:gd name="T5" fmla="*/ 2 h 4"/>
                  <a:gd name="T6" fmla="*/ 2 w 92"/>
                  <a:gd name="T7" fmla="*/ 0 h 4"/>
                  <a:gd name="T8" fmla="*/ 89 w 92"/>
                  <a:gd name="T9" fmla="*/ 0 h 4"/>
                  <a:gd name="T10" fmla="*/ 92 w 92"/>
                  <a:gd name="T11" fmla="*/ 2 h 4"/>
                  <a:gd name="T12" fmla="*/ 89 w 92"/>
                  <a:gd name="T13" fmla="*/ 4 h 4"/>
                </a:gdLst>
                <a:ahLst/>
                <a:cxnLst>
                  <a:cxn ang="0">
                    <a:pos x="T0" y="T1"/>
                  </a:cxn>
                  <a:cxn ang="0">
                    <a:pos x="T2" y="T3"/>
                  </a:cxn>
                  <a:cxn ang="0">
                    <a:pos x="T4" y="T5"/>
                  </a:cxn>
                  <a:cxn ang="0">
                    <a:pos x="T6" y="T7"/>
                  </a:cxn>
                  <a:cxn ang="0">
                    <a:pos x="T8" y="T9"/>
                  </a:cxn>
                  <a:cxn ang="0">
                    <a:pos x="T10" y="T11"/>
                  </a:cxn>
                  <a:cxn ang="0">
                    <a:pos x="T12" y="T13"/>
                  </a:cxn>
                </a:cxnLst>
                <a:rect l="0" t="0" r="r" b="b"/>
                <a:pathLst>
                  <a:path w="92" h="4">
                    <a:moveTo>
                      <a:pt x="89" y="4"/>
                    </a:moveTo>
                    <a:cubicBezTo>
                      <a:pt x="2" y="4"/>
                      <a:pt x="2" y="4"/>
                      <a:pt x="2" y="4"/>
                    </a:cubicBezTo>
                    <a:cubicBezTo>
                      <a:pt x="1" y="4"/>
                      <a:pt x="0" y="3"/>
                      <a:pt x="0" y="2"/>
                    </a:cubicBezTo>
                    <a:cubicBezTo>
                      <a:pt x="0" y="1"/>
                      <a:pt x="1" y="0"/>
                      <a:pt x="2" y="0"/>
                    </a:cubicBezTo>
                    <a:cubicBezTo>
                      <a:pt x="89" y="0"/>
                      <a:pt x="89" y="0"/>
                      <a:pt x="89" y="0"/>
                    </a:cubicBezTo>
                    <a:cubicBezTo>
                      <a:pt x="91" y="0"/>
                      <a:pt x="92" y="1"/>
                      <a:pt x="92" y="2"/>
                    </a:cubicBezTo>
                    <a:cubicBezTo>
                      <a:pt x="92" y="3"/>
                      <a:pt x="91" y="4"/>
                      <a:pt x="89" y="4"/>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pPr defTabSz="932563">
                  <a:defRPr/>
                </a:pPr>
                <a:endParaRPr lang="en-US">
                  <a:solidFill>
                    <a:srgbClr val="505050"/>
                  </a:solidFill>
                  <a:latin typeface="Segoe UI"/>
                </a:endParaRPr>
              </a:p>
            </p:txBody>
          </p:sp>
          <p:sp>
            <p:nvSpPr>
              <p:cNvPr id="320" name="Freeform 8"/>
              <p:cNvSpPr>
                <a:spLocks/>
              </p:cNvSpPr>
              <p:nvPr/>
            </p:nvSpPr>
            <p:spPr bwMode="auto">
              <a:xfrm>
                <a:off x="1293" y="2174"/>
                <a:ext cx="372" cy="16"/>
              </a:xfrm>
              <a:custGeom>
                <a:avLst/>
                <a:gdLst>
                  <a:gd name="T0" fmla="*/ 89 w 92"/>
                  <a:gd name="T1" fmla="*/ 4 h 4"/>
                  <a:gd name="T2" fmla="*/ 2 w 92"/>
                  <a:gd name="T3" fmla="*/ 4 h 4"/>
                  <a:gd name="T4" fmla="*/ 0 w 92"/>
                  <a:gd name="T5" fmla="*/ 2 h 4"/>
                  <a:gd name="T6" fmla="*/ 2 w 92"/>
                  <a:gd name="T7" fmla="*/ 0 h 4"/>
                  <a:gd name="T8" fmla="*/ 89 w 92"/>
                  <a:gd name="T9" fmla="*/ 0 h 4"/>
                  <a:gd name="T10" fmla="*/ 92 w 92"/>
                  <a:gd name="T11" fmla="*/ 2 h 4"/>
                  <a:gd name="T12" fmla="*/ 89 w 92"/>
                  <a:gd name="T13" fmla="*/ 4 h 4"/>
                </a:gdLst>
                <a:ahLst/>
                <a:cxnLst>
                  <a:cxn ang="0">
                    <a:pos x="T0" y="T1"/>
                  </a:cxn>
                  <a:cxn ang="0">
                    <a:pos x="T2" y="T3"/>
                  </a:cxn>
                  <a:cxn ang="0">
                    <a:pos x="T4" y="T5"/>
                  </a:cxn>
                  <a:cxn ang="0">
                    <a:pos x="T6" y="T7"/>
                  </a:cxn>
                  <a:cxn ang="0">
                    <a:pos x="T8" y="T9"/>
                  </a:cxn>
                  <a:cxn ang="0">
                    <a:pos x="T10" y="T11"/>
                  </a:cxn>
                  <a:cxn ang="0">
                    <a:pos x="T12" y="T13"/>
                  </a:cxn>
                </a:cxnLst>
                <a:rect l="0" t="0" r="r" b="b"/>
                <a:pathLst>
                  <a:path w="92" h="4">
                    <a:moveTo>
                      <a:pt x="89" y="4"/>
                    </a:moveTo>
                    <a:cubicBezTo>
                      <a:pt x="2" y="4"/>
                      <a:pt x="2" y="4"/>
                      <a:pt x="2" y="4"/>
                    </a:cubicBezTo>
                    <a:cubicBezTo>
                      <a:pt x="1" y="4"/>
                      <a:pt x="0" y="3"/>
                      <a:pt x="0" y="2"/>
                    </a:cubicBezTo>
                    <a:cubicBezTo>
                      <a:pt x="0" y="1"/>
                      <a:pt x="1" y="0"/>
                      <a:pt x="2" y="0"/>
                    </a:cubicBezTo>
                    <a:cubicBezTo>
                      <a:pt x="89" y="0"/>
                      <a:pt x="89" y="0"/>
                      <a:pt x="89" y="0"/>
                    </a:cubicBezTo>
                    <a:cubicBezTo>
                      <a:pt x="91" y="0"/>
                      <a:pt x="92" y="1"/>
                      <a:pt x="92" y="2"/>
                    </a:cubicBezTo>
                    <a:cubicBezTo>
                      <a:pt x="92" y="3"/>
                      <a:pt x="91" y="4"/>
                      <a:pt x="89" y="4"/>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pPr defTabSz="932563">
                  <a:defRPr/>
                </a:pPr>
                <a:endParaRPr lang="en-US">
                  <a:solidFill>
                    <a:srgbClr val="505050"/>
                  </a:solidFill>
                  <a:latin typeface="Segoe UI"/>
                </a:endParaRPr>
              </a:p>
            </p:txBody>
          </p:sp>
          <p:sp>
            <p:nvSpPr>
              <p:cNvPr id="321" name="Freeform 9"/>
              <p:cNvSpPr>
                <a:spLocks/>
              </p:cNvSpPr>
              <p:nvPr/>
            </p:nvSpPr>
            <p:spPr bwMode="auto">
              <a:xfrm>
                <a:off x="1293" y="2247"/>
                <a:ext cx="372" cy="21"/>
              </a:xfrm>
              <a:custGeom>
                <a:avLst/>
                <a:gdLst>
                  <a:gd name="T0" fmla="*/ 89 w 92"/>
                  <a:gd name="T1" fmla="*/ 5 h 5"/>
                  <a:gd name="T2" fmla="*/ 2 w 92"/>
                  <a:gd name="T3" fmla="*/ 5 h 5"/>
                  <a:gd name="T4" fmla="*/ 0 w 92"/>
                  <a:gd name="T5" fmla="*/ 3 h 5"/>
                  <a:gd name="T6" fmla="*/ 2 w 92"/>
                  <a:gd name="T7" fmla="*/ 0 h 5"/>
                  <a:gd name="T8" fmla="*/ 89 w 92"/>
                  <a:gd name="T9" fmla="*/ 0 h 5"/>
                  <a:gd name="T10" fmla="*/ 92 w 92"/>
                  <a:gd name="T11" fmla="*/ 3 h 5"/>
                  <a:gd name="T12" fmla="*/ 89 w 92"/>
                  <a:gd name="T13" fmla="*/ 5 h 5"/>
                </a:gdLst>
                <a:ahLst/>
                <a:cxnLst>
                  <a:cxn ang="0">
                    <a:pos x="T0" y="T1"/>
                  </a:cxn>
                  <a:cxn ang="0">
                    <a:pos x="T2" y="T3"/>
                  </a:cxn>
                  <a:cxn ang="0">
                    <a:pos x="T4" y="T5"/>
                  </a:cxn>
                  <a:cxn ang="0">
                    <a:pos x="T6" y="T7"/>
                  </a:cxn>
                  <a:cxn ang="0">
                    <a:pos x="T8" y="T9"/>
                  </a:cxn>
                  <a:cxn ang="0">
                    <a:pos x="T10" y="T11"/>
                  </a:cxn>
                  <a:cxn ang="0">
                    <a:pos x="T12" y="T13"/>
                  </a:cxn>
                </a:cxnLst>
                <a:rect l="0" t="0" r="r" b="b"/>
                <a:pathLst>
                  <a:path w="92" h="5">
                    <a:moveTo>
                      <a:pt x="89" y="5"/>
                    </a:moveTo>
                    <a:cubicBezTo>
                      <a:pt x="2" y="5"/>
                      <a:pt x="2" y="5"/>
                      <a:pt x="2" y="5"/>
                    </a:cubicBezTo>
                    <a:cubicBezTo>
                      <a:pt x="1" y="5"/>
                      <a:pt x="0" y="4"/>
                      <a:pt x="0" y="3"/>
                    </a:cubicBezTo>
                    <a:cubicBezTo>
                      <a:pt x="0" y="1"/>
                      <a:pt x="1" y="0"/>
                      <a:pt x="2" y="0"/>
                    </a:cubicBezTo>
                    <a:cubicBezTo>
                      <a:pt x="89" y="0"/>
                      <a:pt x="89" y="0"/>
                      <a:pt x="89" y="0"/>
                    </a:cubicBezTo>
                    <a:cubicBezTo>
                      <a:pt x="91" y="0"/>
                      <a:pt x="92" y="1"/>
                      <a:pt x="92" y="3"/>
                    </a:cubicBezTo>
                    <a:cubicBezTo>
                      <a:pt x="92" y="4"/>
                      <a:pt x="91" y="5"/>
                      <a:pt x="89" y="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pPr defTabSz="932563">
                  <a:defRPr/>
                </a:pPr>
                <a:endParaRPr lang="en-US">
                  <a:solidFill>
                    <a:srgbClr val="505050"/>
                  </a:solidFill>
                  <a:latin typeface="Segoe UI"/>
                </a:endParaRPr>
              </a:p>
            </p:txBody>
          </p:sp>
          <p:sp>
            <p:nvSpPr>
              <p:cNvPr id="322" name="Freeform 10"/>
              <p:cNvSpPr>
                <a:spLocks/>
              </p:cNvSpPr>
              <p:nvPr/>
            </p:nvSpPr>
            <p:spPr bwMode="auto">
              <a:xfrm>
                <a:off x="1293" y="2326"/>
                <a:ext cx="372" cy="16"/>
              </a:xfrm>
              <a:custGeom>
                <a:avLst/>
                <a:gdLst>
                  <a:gd name="T0" fmla="*/ 89 w 92"/>
                  <a:gd name="T1" fmla="*/ 4 h 4"/>
                  <a:gd name="T2" fmla="*/ 2 w 92"/>
                  <a:gd name="T3" fmla="*/ 4 h 4"/>
                  <a:gd name="T4" fmla="*/ 0 w 92"/>
                  <a:gd name="T5" fmla="*/ 2 h 4"/>
                  <a:gd name="T6" fmla="*/ 2 w 92"/>
                  <a:gd name="T7" fmla="*/ 0 h 4"/>
                  <a:gd name="T8" fmla="*/ 89 w 92"/>
                  <a:gd name="T9" fmla="*/ 0 h 4"/>
                  <a:gd name="T10" fmla="*/ 92 w 92"/>
                  <a:gd name="T11" fmla="*/ 2 h 4"/>
                  <a:gd name="T12" fmla="*/ 89 w 92"/>
                  <a:gd name="T13" fmla="*/ 4 h 4"/>
                </a:gdLst>
                <a:ahLst/>
                <a:cxnLst>
                  <a:cxn ang="0">
                    <a:pos x="T0" y="T1"/>
                  </a:cxn>
                  <a:cxn ang="0">
                    <a:pos x="T2" y="T3"/>
                  </a:cxn>
                  <a:cxn ang="0">
                    <a:pos x="T4" y="T5"/>
                  </a:cxn>
                  <a:cxn ang="0">
                    <a:pos x="T6" y="T7"/>
                  </a:cxn>
                  <a:cxn ang="0">
                    <a:pos x="T8" y="T9"/>
                  </a:cxn>
                  <a:cxn ang="0">
                    <a:pos x="T10" y="T11"/>
                  </a:cxn>
                  <a:cxn ang="0">
                    <a:pos x="T12" y="T13"/>
                  </a:cxn>
                </a:cxnLst>
                <a:rect l="0" t="0" r="r" b="b"/>
                <a:pathLst>
                  <a:path w="92" h="4">
                    <a:moveTo>
                      <a:pt x="89" y="4"/>
                    </a:moveTo>
                    <a:cubicBezTo>
                      <a:pt x="2" y="4"/>
                      <a:pt x="2" y="4"/>
                      <a:pt x="2" y="4"/>
                    </a:cubicBezTo>
                    <a:cubicBezTo>
                      <a:pt x="1" y="4"/>
                      <a:pt x="0" y="3"/>
                      <a:pt x="0" y="2"/>
                    </a:cubicBezTo>
                    <a:cubicBezTo>
                      <a:pt x="0" y="1"/>
                      <a:pt x="1" y="0"/>
                      <a:pt x="2" y="0"/>
                    </a:cubicBezTo>
                    <a:cubicBezTo>
                      <a:pt x="89" y="0"/>
                      <a:pt x="89" y="0"/>
                      <a:pt x="89" y="0"/>
                    </a:cubicBezTo>
                    <a:cubicBezTo>
                      <a:pt x="91" y="0"/>
                      <a:pt x="92" y="1"/>
                      <a:pt x="92" y="2"/>
                    </a:cubicBezTo>
                    <a:cubicBezTo>
                      <a:pt x="92" y="3"/>
                      <a:pt x="91" y="4"/>
                      <a:pt x="89" y="4"/>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pPr defTabSz="932563">
                  <a:defRPr/>
                </a:pPr>
                <a:endParaRPr lang="en-US">
                  <a:solidFill>
                    <a:srgbClr val="505050"/>
                  </a:solidFill>
                  <a:latin typeface="Segoe UI"/>
                </a:endParaRPr>
              </a:p>
            </p:txBody>
          </p:sp>
          <p:sp>
            <p:nvSpPr>
              <p:cNvPr id="323" name="Freeform 11"/>
              <p:cNvSpPr>
                <a:spLocks/>
              </p:cNvSpPr>
              <p:nvPr/>
            </p:nvSpPr>
            <p:spPr bwMode="auto">
              <a:xfrm>
                <a:off x="989" y="2399"/>
                <a:ext cx="676" cy="16"/>
              </a:xfrm>
              <a:custGeom>
                <a:avLst/>
                <a:gdLst>
                  <a:gd name="T0" fmla="*/ 164 w 167"/>
                  <a:gd name="T1" fmla="*/ 4 h 4"/>
                  <a:gd name="T2" fmla="*/ 2 w 167"/>
                  <a:gd name="T3" fmla="*/ 4 h 4"/>
                  <a:gd name="T4" fmla="*/ 0 w 167"/>
                  <a:gd name="T5" fmla="*/ 2 h 4"/>
                  <a:gd name="T6" fmla="*/ 2 w 167"/>
                  <a:gd name="T7" fmla="*/ 0 h 4"/>
                  <a:gd name="T8" fmla="*/ 164 w 167"/>
                  <a:gd name="T9" fmla="*/ 0 h 4"/>
                  <a:gd name="T10" fmla="*/ 167 w 167"/>
                  <a:gd name="T11" fmla="*/ 2 h 4"/>
                  <a:gd name="T12" fmla="*/ 164 w 167"/>
                  <a:gd name="T13" fmla="*/ 4 h 4"/>
                </a:gdLst>
                <a:ahLst/>
                <a:cxnLst>
                  <a:cxn ang="0">
                    <a:pos x="T0" y="T1"/>
                  </a:cxn>
                  <a:cxn ang="0">
                    <a:pos x="T2" y="T3"/>
                  </a:cxn>
                  <a:cxn ang="0">
                    <a:pos x="T4" y="T5"/>
                  </a:cxn>
                  <a:cxn ang="0">
                    <a:pos x="T6" y="T7"/>
                  </a:cxn>
                  <a:cxn ang="0">
                    <a:pos x="T8" y="T9"/>
                  </a:cxn>
                  <a:cxn ang="0">
                    <a:pos x="T10" y="T11"/>
                  </a:cxn>
                  <a:cxn ang="0">
                    <a:pos x="T12" y="T13"/>
                  </a:cxn>
                </a:cxnLst>
                <a:rect l="0" t="0" r="r" b="b"/>
                <a:pathLst>
                  <a:path w="167" h="4">
                    <a:moveTo>
                      <a:pt x="164" y="4"/>
                    </a:moveTo>
                    <a:cubicBezTo>
                      <a:pt x="2" y="4"/>
                      <a:pt x="2" y="4"/>
                      <a:pt x="2" y="4"/>
                    </a:cubicBezTo>
                    <a:cubicBezTo>
                      <a:pt x="1" y="4"/>
                      <a:pt x="0" y="3"/>
                      <a:pt x="0" y="2"/>
                    </a:cubicBezTo>
                    <a:cubicBezTo>
                      <a:pt x="0" y="1"/>
                      <a:pt x="1" y="0"/>
                      <a:pt x="2" y="0"/>
                    </a:cubicBezTo>
                    <a:cubicBezTo>
                      <a:pt x="164" y="0"/>
                      <a:pt x="164" y="0"/>
                      <a:pt x="164" y="0"/>
                    </a:cubicBezTo>
                    <a:cubicBezTo>
                      <a:pt x="166" y="0"/>
                      <a:pt x="167" y="1"/>
                      <a:pt x="167" y="2"/>
                    </a:cubicBezTo>
                    <a:cubicBezTo>
                      <a:pt x="167" y="3"/>
                      <a:pt x="166" y="4"/>
                      <a:pt x="164" y="4"/>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pPr defTabSz="932563">
                  <a:defRPr/>
                </a:pPr>
                <a:endParaRPr lang="en-US">
                  <a:solidFill>
                    <a:srgbClr val="505050"/>
                  </a:solidFill>
                  <a:latin typeface="Segoe UI"/>
                </a:endParaRPr>
              </a:p>
            </p:txBody>
          </p:sp>
          <p:sp>
            <p:nvSpPr>
              <p:cNvPr id="324" name="Freeform 12"/>
              <p:cNvSpPr>
                <a:spLocks/>
              </p:cNvSpPr>
              <p:nvPr/>
            </p:nvSpPr>
            <p:spPr bwMode="auto">
              <a:xfrm>
                <a:off x="989" y="2472"/>
                <a:ext cx="676" cy="21"/>
              </a:xfrm>
              <a:custGeom>
                <a:avLst/>
                <a:gdLst>
                  <a:gd name="T0" fmla="*/ 164 w 167"/>
                  <a:gd name="T1" fmla="*/ 5 h 5"/>
                  <a:gd name="T2" fmla="*/ 2 w 167"/>
                  <a:gd name="T3" fmla="*/ 5 h 5"/>
                  <a:gd name="T4" fmla="*/ 0 w 167"/>
                  <a:gd name="T5" fmla="*/ 2 h 5"/>
                  <a:gd name="T6" fmla="*/ 2 w 167"/>
                  <a:gd name="T7" fmla="*/ 0 h 5"/>
                  <a:gd name="T8" fmla="*/ 164 w 167"/>
                  <a:gd name="T9" fmla="*/ 0 h 5"/>
                  <a:gd name="T10" fmla="*/ 167 w 167"/>
                  <a:gd name="T11" fmla="*/ 2 h 5"/>
                  <a:gd name="T12" fmla="*/ 164 w 167"/>
                  <a:gd name="T13" fmla="*/ 5 h 5"/>
                </a:gdLst>
                <a:ahLst/>
                <a:cxnLst>
                  <a:cxn ang="0">
                    <a:pos x="T0" y="T1"/>
                  </a:cxn>
                  <a:cxn ang="0">
                    <a:pos x="T2" y="T3"/>
                  </a:cxn>
                  <a:cxn ang="0">
                    <a:pos x="T4" y="T5"/>
                  </a:cxn>
                  <a:cxn ang="0">
                    <a:pos x="T6" y="T7"/>
                  </a:cxn>
                  <a:cxn ang="0">
                    <a:pos x="T8" y="T9"/>
                  </a:cxn>
                  <a:cxn ang="0">
                    <a:pos x="T10" y="T11"/>
                  </a:cxn>
                  <a:cxn ang="0">
                    <a:pos x="T12" y="T13"/>
                  </a:cxn>
                </a:cxnLst>
                <a:rect l="0" t="0" r="r" b="b"/>
                <a:pathLst>
                  <a:path w="167" h="5">
                    <a:moveTo>
                      <a:pt x="164" y="5"/>
                    </a:moveTo>
                    <a:cubicBezTo>
                      <a:pt x="2" y="5"/>
                      <a:pt x="2" y="5"/>
                      <a:pt x="2" y="5"/>
                    </a:cubicBezTo>
                    <a:cubicBezTo>
                      <a:pt x="1" y="5"/>
                      <a:pt x="0" y="4"/>
                      <a:pt x="0" y="2"/>
                    </a:cubicBezTo>
                    <a:cubicBezTo>
                      <a:pt x="0" y="1"/>
                      <a:pt x="1" y="0"/>
                      <a:pt x="2" y="0"/>
                    </a:cubicBezTo>
                    <a:cubicBezTo>
                      <a:pt x="164" y="0"/>
                      <a:pt x="164" y="0"/>
                      <a:pt x="164" y="0"/>
                    </a:cubicBezTo>
                    <a:cubicBezTo>
                      <a:pt x="166" y="0"/>
                      <a:pt x="167" y="1"/>
                      <a:pt x="167" y="2"/>
                    </a:cubicBezTo>
                    <a:cubicBezTo>
                      <a:pt x="167" y="4"/>
                      <a:pt x="166" y="5"/>
                      <a:pt x="164" y="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pPr defTabSz="932563">
                  <a:defRPr/>
                </a:pPr>
                <a:endParaRPr lang="en-US">
                  <a:solidFill>
                    <a:srgbClr val="505050"/>
                  </a:solidFill>
                  <a:latin typeface="Segoe UI"/>
                </a:endParaRPr>
              </a:p>
            </p:txBody>
          </p:sp>
          <p:sp>
            <p:nvSpPr>
              <p:cNvPr id="325" name="Oval 13"/>
              <p:cNvSpPr>
                <a:spLocks noChangeArrowheads="1"/>
              </p:cNvSpPr>
              <p:nvPr/>
            </p:nvSpPr>
            <p:spPr bwMode="auto">
              <a:xfrm>
                <a:off x="1062" y="2158"/>
                <a:ext cx="73" cy="73"/>
              </a:xfrm>
              <a:prstGeom prst="ellipse">
                <a:avLst/>
              </a:prstGeom>
              <a:solidFill>
                <a:srgbClr val="33333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pPr defTabSz="932563">
                  <a:defRPr/>
                </a:pPr>
                <a:endParaRPr lang="en-US">
                  <a:solidFill>
                    <a:srgbClr val="505050"/>
                  </a:solidFill>
                  <a:latin typeface="Segoe UI"/>
                </a:endParaRPr>
              </a:p>
            </p:txBody>
          </p:sp>
          <p:sp>
            <p:nvSpPr>
              <p:cNvPr id="326" name="Freeform 14"/>
              <p:cNvSpPr>
                <a:spLocks/>
              </p:cNvSpPr>
              <p:nvPr/>
            </p:nvSpPr>
            <p:spPr bwMode="auto">
              <a:xfrm>
                <a:off x="1042" y="2248"/>
                <a:ext cx="113" cy="106"/>
              </a:xfrm>
              <a:custGeom>
                <a:avLst/>
                <a:gdLst>
                  <a:gd name="T0" fmla="*/ 28 w 28"/>
                  <a:gd name="T1" fmla="*/ 26 h 26"/>
                  <a:gd name="T2" fmla="*/ 28 w 28"/>
                  <a:gd name="T3" fmla="*/ 9 h 26"/>
                  <a:gd name="T4" fmla="*/ 19 w 28"/>
                  <a:gd name="T5" fmla="*/ 0 h 26"/>
                  <a:gd name="T6" fmla="*/ 9 w 28"/>
                  <a:gd name="T7" fmla="*/ 0 h 26"/>
                  <a:gd name="T8" fmla="*/ 0 w 28"/>
                  <a:gd name="T9" fmla="*/ 9 h 26"/>
                  <a:gd name="T10" fmla="*/ 0 w 28"/>
                  <a:gd name="T11" fmla="*/ 26 h 26"/>
                  <a:gd name="T12" fmla="*/ 28 w 28"/>
                  <a:gd name="T13" fmla="*/ 26 h 26"/>
                </a:gdLst>
                <a:ahLst/>
                <a:cxnLst>
                  <a:cxn ang="0">
                    <a:pos x="T0" y="T1"/>
                  </a:cxn>
                  <a:cxn ang="0">
                    <a:pos x="T2" y="T3"/>
                  </a:cxn>
                  <a:cxn ang="0">
                    <a:pos x="T4" y="T5"/>
                  </a:cxn>
                  <a:cxn ang="0">
                    <a:pos x="T6" y="T7"/>
                  </a:cxn>
                  <a:cxn ang="0">
                    <a:pos x="T8" y="T9"/>
                  </a:cxn>
                  <a:cxn ang="0">
                    <a:pos x="T10" y="T11"/>
                  </a:cxn>
                  <a:cxn ang="0">
                    <a:pos x="T12" y="T13"/>
                  </a:cxn>
                </a:cxnLst>
                <a:rect l="0" t="0" r="r" b="b"/>
                <a:pathLst>
                  <a:path w="28" h="26">
                    <a:moveTo>
                      <a:pt x="28" y="26"/>
                    </a:moveTo>
                    <a:cubicBezTo>
                      <a:pt x="28" y="9"/>
                      <a:pt x="28" y="9"/>
                      <a:pt x="28" y="9"/>
                    </a:cubicBezTo>
                    <a:cubicBezTo>
                      <a:pt x="28" y="4"/>
                      <a:pt x="24" y="0"/>
                      <a:pt x="19" y="0"/>
                    </a:cubicBezTo>
                    <a:cubicBezTo>
                      <a:pt x="9" y="0"/>
                      <a:pt x="9" y="0"/>
                      <a:pt x="9" y="0"/>
                    </a:cubicBezTo>
                    <a:cubicBezTo>
                      <a:pt x="4" y="0"/>
                      <a:pt x="0" y="4"/>
                      <a:pt x="0" y="9"/>
                    </a:cubicBezTo>
                    <a:cubicBezTo>
                      <a:pt x="0" y="26"/>
                      <a:pt x="0" y="26"/>
                      <a:pt x="0" y="26"/>
                    </a:cubicBezTo>
                    <a:lnTo>
                      <a:pt x="28" y="26"/>
                    </a:lnTo>
                    <a:close/>
                  </a:path>
                </a:pathLst>
              </a:custGeom>
              <a:solidFill>
                <a:srgbClr val="33333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pPr defTabSz="932563">
                  <a:defRPr/>
                </a:pPr>
                <a:endParaRPr lang="en-US">
                  <a:solidFill>
                    <a:srgbClr val="505050"/>
                  </a:solidFill>
                  <a:latin typeface="Segoe UI"/>
                </a:endParaRPr>
              </a:p>
            </p:txBody>
          </p:sp>
        </p:grpSp>
        <p:sp>
          <p:nvSpPr>
            <p:cNvPr id="275" name="AutoShape 23"/>
            <p:cNvSpPr>
              <a:spLocks noChangeAspect="1" noChangeArrowheads="1" noTextEdit="1"/>
            </p:cNvSpPr>
            <p:nvPr/>
          </p:nvSpPr>
          <p:spPr bwMode="auto">
            <a:xfrm>
              <a:off x="4794833" y="4097038"/>
              <a:ext cx="902448" cy="5111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27" tIns="45713" rIns="91427" bIns="45713" numCol="1" anchor="t" anchorCtr="0" compatLnSpc="1">
              <a:prstTxWarp prst="textNoShape">
                <a:avLst/>
              </a:prstTxWarp>
            </a:bodyPr>
            <a:lstStyle/>
            <a:p>
              <a:pPr defTabSz="932563">
                <a:defRPr/>
              </a:pPr>
              <a:endParaRPr lang="en-US">
                <a:solidFill>
                  <a:srgbClr val="505050"/>
                </a:solidFill>
                <a:latin typeface="Segoe UI"/>
              </a:endParaRPr>
            </a:p>
          </p:txBody>
        </p:sp>
        <p:sp>
          <p:nvSpPr>
            <p:cNvPr id="276" name="Rectangle 25"/>
            <p:cNvSpPr>
              <a:spLocks noChangeArrowheads="1"/>
            </p:cNvSpPr>
            <p:nvPr/>
          </p:nvSpPr>
          <p:spPr bwMode="auto">
            <a:xfrm>
              <a:off x="4907334" y="4092146"/>
              <a:ext cx="688454" cy="474458"/>
            </a:xfrm>
            <a:prstGeom prst="rect">
              <a:avLst/>
            </a:prstGeom>
            <a:solidFill>
              <a:srgbClr val="D2D2D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27" tIns="45713" rIns="91427" bIns="45713" numCol="1" anchor="t" anchorCtr="0" compatLnSpc="1">
              <a:prstTxWarp prst="textNoShape">
                <a:avLst/>
              </a:prstTxWarp>
            </a:bodyPr>
            <a:lstStyle/>
            <a:p>
              <a:pPr defTabSz="932563">
                <a:defRPr/>
              </a:pPr>
              <a:endParaRPr lang="en-US">
                <a:solidFill>
                  <a:srgbClr val="505050"/>
                </a:solidFill>
                <a:latin typeface="Segoe UI"/>
              </a:endParaRPr>
            </a:p>
          </p:txBody>
        </p:sp>
        <p:sp>
          <p:nvSpPr>
            <p:cNvPr id="277" name="Oval 26"/>
            <p:cNvSpPr>
              <a:spLocks noChangeArrowheads="1"/>
            </p:cNvSpPr>
            <p:nvPr/>
          </p:nvSpPr>
          <p:spPr bwMode="auto">
            <a:xfrm>
              <a:off x="5243613" y="4101929"/>
              <a:ext cx="15896" cy="15896"/>
            </a:xfrm>
            <a:prstGeom prst="ellipse">
              <a:avLst/>
            </a:prstGeom>
            <a:solidFill>
              <a:srgbClr val="33333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pPr defTabSz="932563">
                <a:defRPr/>
              </a:pPr>
              <a:endParaRPr lang="en-US">
                <a:solidFill>
                  <a:srgbClr val="505050"/>
                </a:solidFill>
                <a:latin typeface="Segoe UI"/>
              </a:endParaRPr>
            </a:p>
          </p:txBody>
        </p:sp>
        <p:sp>
          <p:nvSpPr>
            <p:cNvPr id="278" name="Rectangle 27"/>
            <p:cNvSpPr>
              <a:spLocks noChangeArrowheads="1"/>
            </p:cNvSpPr>
            <p:nvPr/>
          </p:nvSpPr>
          <p:spPr bwMode="auto">
            <a:xfrm>
              <a:off x="4933013" y="4127609"/>
              <a:ext cx="641985" cy="418208"/>
            </a:xfrm>
            <a:prstGeom prst="rect">
              <a:avLst/>
            </a:prstGeom>
            <a:solidFill>
              <a:schemeClr val="accent4"/>
            </a:solidFill>
            <a:ln>
              <a:noFill/>
            </a:ln>
            <a:extLst/>
          </p:spPr>
          <p:txBody>
            <a:bodyPr vert="horz" wrap="square" lIns="91427" tIns="45713" rIns="91427" bIns="45713" numCol="1" anchor="t" anchorCtr="0" compatLnSpc="1">
              <a:prstTxWarp prst="textNoShape">
                <a:avLst/>
              </a:prstTxWarp>
            </a:bodyPr>
            <a:lstStyle/>
            <a:p>
              <a:pPr defTabSz="932563">
                <a:defRPr/>
              </a:pPr>
              <a:endParaRPr lang="en-US">
                <a:solidFill>
                  <a:srgbClr val="505050"/>
                </a:solidFill>
                <a:latin typeface="Segoe UI"/>
              </a:endParaRPr>
            </a:p>
          </p:txBody>
        </p:sp>
        <p:sp>
          <p:nvSpPr>
            <p:cNvPr id="279" name="Freeform 28"/>
            <p:cNvSpPr>
              <a:spLocks/>
            </p:cNvSpPr>
            <p:nvPr/>
          </p:nvSpPr>
          <p:spPr bwMode="auto">
            <a:xfrm>
              <a:off x="4799725" y="4571496"/>
              <a:ext cx="892666" cy="36685"/>
            </a:xfrm>
            <a:custGeom>
              <a:avLst/>
              <a:gdLst>
                <a:gd name="T0" fmla="*/ 0 w 175"/>
                <a:gd name="T1" fmla="*/ 0 h 7"/>
                <a:gd name="T2" fmla="*/ 0 w 175"/>
                <a:gd name="T3" fmla="*/ 1 h 7"/>
                <a:gd name="T4" fmla="*/ 7 w 175"/>
                <a:gd name="T5" fmla="*/ 7 h 7"/>
                <a:gd name="T6" fmla="*/ 168 w 175"/>
                <a:gd name="T7" fmla="*/ 7 h 7"/>
                <a:gd name="T8" fmla="*/ 175 w 175"/>
                <a:gd name="T9" fmla="*/ 1 h 7"/>
                <a:gd name="T10" fmla="*/ 175 w 175"/>
                <a:gd name="T11" fmla="*/ 0 h 7"/>
                <a:gd name="T12" fmla="*/ 0 w 175"/>
                <a:gd name="T13" fmla="*/ 0 h 7"/>
              </a:gdLst>
              <a:ahLst/>
              <a:cxnLst>
                <a:cxn ang="0">
                  <a:pos x="T0" y="T1"/>
                </a:cxn>
                <a:cxn ang="0">
                  <a:pos x="T2" y="T3"/>
                </a:cxn>
                <a:cxn ang="0">
                  <a:pos x="T4" y="T5"/>
                </a:cxn>
                <a:cxn ang="0">
                  <a:pos x="T6" y="T7"/>
                </a:cxn>
                <a:cxn ang="0">
                  <a:pos x="T8" y="T9"/>
                </a:cxn>
                <a:cxn ang="0">
                  <a:pos x="T10" y="T11"/>
                </a:cxn>
                <a:cxn ang="0">
                  <a:pos x="T12" y="T13"/>
                </a:cxn>
              </a:cxnLst>
              <a:rect l="0" t="0" r="r" b="b"/>
              <a:pathLst>
                <a:path w="175" h="7">
                  <a:moveTo>
                    <a:pt x="0" y="0"/>
                  </a:moveTo>
                  <a:cubicBezTo>
                    <a:pt x="0" y="1"/>
                    <a:pt x="0" y="1"/>
                    <a:pt x="0" y="1"/>
                  </a:cubicBezTo>
                  <a:cubicBezTo>
                    <a:pt x="0" y="4"/>
                    <a:pt x="3" y="7"/>
                    <a:pt x="7" y="7"/>
                  </a:cubicBezTo>
                  <a:cubicBezTo>
                    <a:pt x="168" y="7"/>
                    <a:pt x="168" y="7"/>
                    <a:pt x="168" y="7"/>
                  </a:cubicBezTo>
                  <a:cubicBezTo>
                    <a:pt x="172" y="7"/>
                    <a:pt x="175" y="4"/>
                    <a:pt x="175" y="1"/>
                  </a:cubicBezTo>
                  <a:cubicBezTo>
                    <a:pt x="175" y="0"/>
                    <a:pt x="175" y="0"/>
                    <a:pt x="175" y="0"/>
                  </a:cubicBezTo>
                  <a:lnTo>
                    <a:pt x="0" y="0"/>
                  </a:lnTo>
                  <a:close/>
                </a:path>
              </a:pathLst>
            </a:custGeom>
            <a:solidFill>
              <a:srgbClr val="9696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pPr defTabSz="932563">
                <a:defRPr/>
              </a:pPr>
              <a:endParaRPr lang="en-US">
                <a:solidFill>
                  <a:srgbClr val="505050"/>
                </a:solidFill>
                <a:latin typeface="Segoe UI"/>
              </a:endParaRPr>
            </a:p>
          </p:txBody>
        </p:sp>
        <p:sp>
          <p:nvSpPr>
            <p:cNvPr id="284" name="Freeform 267"/>
            <p:cNvSpPr>
              <a:spLocks noChangeAspect="1" noEditPoints="1"/>
            </p:cNvSpPr>
            <p:nvPr/>
          </p:nvSpPr>
          <p:spPr bwMode="black">
            <a:xfrm>
              <a:off x="5173843" y="4259999"/>
              <a:ext cx="168600" cy="201736"/>
            </a:xfrm>
            <a:custGeom>
              <a:avLst/>
              <a:gdLst>
                <a:gd name="T0" fmla="*/ 35 w 1200"/>
                <a:gd name="T1" fmla="*/ 52 h 1436"/>
                <a:gd name="T2" fmla="*/ 246 w 1200"/>
                <a:gd name="T3" fmla="*/ 350 h 1436"/>
                <a:gd name="T4" fmla="*/ 88 w 1200"/>
                <a:gd name="T5" fmla="*/ 204 h 1436"/>
                <a:gd name="T6" fmla="*/ 141 w 1200"/>
                <a:gd name="T7" fmla="*/ 64 h 1436"/>
                <a:gd name="T8" fmla="*/ 499 w 1200"/>
                <a:gd name="T9" fmla="*/ 5 h 1436"/>
                <a:gd name="T10" fmla="*/ 381 w 1200"/>
                <a:gd name="T11" fmla="*/ 133 h 1436"/>
                <a:gd name="T12" fmla="*/ 446 w 1200"/>
                <a:gd name="T13" fmla="*/ 110 h 1436"/>
                <a:gd name="T14" fmla="*/ 552 w 1200"/>
                <a:gd name="T15" fmla="*/ 403 h 1436"/>
                <a:gd name="T16" fmla="*/ 643 w 1200"/>
                <a:gd name="T17" fmla="*/ 210 h 1436"/>
                <a:gd name="T18" fmla="*/ 929 w 1200"/>
                <a:gd name="T19" fmla="*/ 198 h 1436"/>
                <a:gd name="T20" fmla="*/ 789 w 1200"/>
                <a:gd name="T21" fmla="*/ 64 h 1436"/>
                <a:gd name="T22" fmla="*/ 841 w 1200"/>
                <a:gd name="T23" fmla="*/ 204 h 1436"/>
                <a:gd name="T24" fmla="*/ 1197 w 1200"/>
                <a:gd name="T25" fmla="*/ 5 h 1436"/>
                <a:gd name="T26" fmla="*/ 1029 w 1200"/>
                <a:gd name="T27" fmla="*/ 63 h 1436"/>
                <a:gd name="T28" fmla="*/ 1075 w 1200"/>
                <a:gd name="T29" fmla="*/ 122 h 1436"/>
                <a:gd name="T30" fmla="*/ 1110 w 1200"/>
                <a:gd name="T31" fmla="*/ 403 h 1436"/>
                <a:gd name="T32" fmla="*/ 225 w 1200"/>
                <a:gd name="T33" fmla="*/ 519 h 1436"/>
                <a:gd name="T34" fmla="*/ 120 w 1200"/>
                <a:gd name="T35" fmla="*/ 554 h 1436"/>
                <a:gd name="T36" fmla="*/ 80 w 1200"/>
                <a:gd name="T37" fmla="*/ 648 h 1436"/>
                <a:gd name="T38" fmla="*/ 138 w 1200"/>
                <a:gd name="T39" fmla="*/ 612 h 1436"/>
                <a:gd name="T40" fmla="*/ 225 w 1200"/>
                <a:gd name="T41" fmla="*/ 519 h 1436"/>
                <a:gd name="T42" fmla="*/ 364 w 1200"/>
                <a:gd name="T43" fmla="*/ 565 h 1436"/>
                <a:gd name="T44" fmla="*/ 574 w 1200"/>
                <a:gd name="T45" fmla="*/ 870 h 1436"/>
                <a:gd name="T46" fmla="*/ 411 w 1200"/>
                <a:gd name="T47" fmla="*/ 724 h 1436"/>
                <a:gd name="T48" fmla="*/ 469 w 1200"/>
                <a:gd name="T49" fmla="*/ 577 h 1436"/>
                <a:gd name="T50" fmla="*/ 818 w 1200"/>
                <a:gd name="T51" fmla="*/ 519 h 1436"/>
                <a:gd name="T52" fmla="*/ 701 w 1200"/>
                <a:gd name="T53" fmla="*/ 648 h 1436"/>
                <a:gd name="T54" fmla="*/ 771 w 1200"/>
                <a:gd name="T55" fmla="*/ 624 h 1436"/>
                <a:gd name="T56" fmla="*/ 871 w 1200"/>
                <a:gd name="T57" fmla="*/ 917 h 1436"/>
                <a:gd name="T58" fmla="*/ 0 w 1200"/>
                <a:gd name="T59" fmla="*/ 1238 h 1436"/>
                <a:gd name="T60" fmla="*/ 281 w 1200"/>
                <a:gd name="T61" fmla="*/ 1232 h 1436"/>
                <a:gd name="T62" fmla="*/ 141 w 1200"/>
                <a:gd name="T63" fmla="*/ 1098 h 1436"/>
                <a:gd name="T64" fmla="*/ 193 w 1200"/>
                <a:gd name="T65" fmla="*/ 1232 h 1436"/>
                <a:gd name="T66" fmla="*/ 552 w 1200"/>
                <a:gd name="T67" fmla="*/ 1030 h 1436"/>
                <a:gd name="T68" fmla="*/ 381 w 1200"/>
                <a:gd name="T69" fmla="*/ 1089 h 1436"/>
                <a:gd name="T70" fmla="*/ 422 w 1200"/>
                <a:gd name="T71" fmla="*/ 1147 h 1436"/>
                <a:gd name="T72" fmla="*/ 463 w 1200"/>
                <a:gd name="T73" fmla="*/ 1434 h 1436"/>
                <a:gd name="T74" fmla="*/ 783 w 1200"/>
                <a:gd name="T75" fmla="*/ 1436 h 1436"/>
                <a:gd name="T76" fmla="*/ 789 w 1200"/>
                <a:gd name="T77" fmla="*/ 1028 h 1436"/>
                <a:gd name="T78" fmla="*/ 783 w 1200"/>
                <a:gd name="T79" fmla="*/ 1436 h 1436"/>
                <a:gd name="T80" fmla="*/ 789 w 1200"/>
                <a:gd name="T81" fmla="*/ 1366 h 1436"/>
                <a:gd name="T82" fmla="*/ 1197 w 1200"/>
                <a:gd name="T83" fmla="*/ 1030 h 1436"/>
                <a:gd name="T84" fmla="*/ 1093 w 1200"/>
                <a:gd name="T85" fmla="*/ 1065 h 1436"/>
                <a:gd name="T86" fmla="*/ 1052 w 1200"/>
                <a:gd name="T87" fmla="*/ 1159 h 1436"/>
                <a:gd name="T88" fmla="*/ 1110 w 1200"/>
                <a:gd name="T89" fmla="*/ 1130 h 1436"/>
                <a:gd name="T90" fmla="*/ 1197 w 1200"/>
                <a:gd name="T91" fmla="*/ 1030 h 1436"/>
                <a:gd name="T92" fmla="*/ 1147 w 1200"/>
                <a:gd name="T93" fmla="*/ 519 h 1436"/>
                <a:gd name="T94" fmla="*/ 1029 w 1200"/>
                <a:gd name="T95" fmla="*/ 648 h 1436"/>
                <a:gd name="T96" fmla="*/ 1100 w 1200"/>
                <a:gd name="T97" fmla="*/ 624 h 1436"/>
                <a:gd name="T98" fmla="*/ 1200 w 1200"/>
                <a:gd name="T99" fmla="*/ 917 h 1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200" h="1436">
                  <a:moveTo>
                    <a:pt x="141" y="408"/>
                  </a:moveTo>
                  <a:cubicBezTo>
                    <a:pt x="47" y="408"/>
                    <a:pt x="0" y="338"/>
                    <a:pt x="0" y="210"/>
                  </a:cubicBezTo>
                  <a:cubicBezTo>
                    <a:pt x="0" y="140"/>
                    <a:pt x="12" y="87"/>
                    <a:pt x="35" y="52"/>
                  </a:cubicBezTo>
                  <a:cubicBezTo>
                    <a:pt x="59" y="17"/>
                    <a:pt x="100" y="0"/>
                    <a:pt x="147" y="0"/>
                  </a:cubicBezTo>
                  <a:cubicBezTo>
                    <a:pt x="240" y="0"/>
                    <a:pt x="281" y="64"/>
                    <a:pt x="281" y="198"/>
                  </a:cubicBezTo>
                  <a:cubicBezTo>
                    <a:pt x="281" y="268"/>
                    <a:pt x="269" y="315"/>
                    <a:pt x="246" y="350"/>
                  </a:cubicBezTo>
                  <a:cubicBezTo>
                    <a:pt x="223" y="385"/>
                    <a:pt x="187" y="408"/>
                    <a:pt x="141" y="408"/>
                  </a:cubicBezTo>
                  <a:close/>
                  <a:moveTo>
                    <a:pt x="141" y="64"/>
                  </a:moveTo>
                  <a:cubicBezTo>
                    <a:pt x="106" y="64"/>
                    <a:pt x="88" y="111"/>
                    <a:pt x="88" y="204"/>
                  </a:cubicBezTo>
                  <a:cubicBezTo>
                    <a:pt x="88" y="297"/>
                    <a:pt x="106" y="338"/>
                    <a:pt x="141" y="338"/>
                  </a:cubicBezTo>
                  <a:cubicBezTo>
                    <a:pt x="176" y="338"/>
                    <a:pt x="193" y="291"/>
                    <a:pt x="193" y="204"/>
                  </a:cubicBezTo>
                  <a:cubicBezTo>
                    <a:pt x="193" y="111"/>
                    <a:pt x="176" y="64"/>
                    <a:pt x="141" y="64"/>
                  </a:cubicBezTo>
                  <a:close/>
                  <a:moveTo>
                    <a:pt x="552" y="5"/>
                  </a:moveTo>
                  <a:cubicBezTo>
                    <a:pt x="552" y="5"/>
                    <a:pt x="552" y="5"/>
                    <a:pt x="552" y="5"/>
                  </a:cubicBezTo>
                  <a:cubicBezTo>
                    <a:pt x="499" y="5"/>
                    <a:pt x="499" y="5"/>
                    <a:pt x="499" y="5"/>
                  </a:cubicBezTo>
                  <a:cubicBezTo>
                    <a:pt x="481" y="16"/>
                    <a:pt x="463" y="28"/>
                    <a:pt x="440" y="34"/>
                  </a:cubicBezTo>
                  <a:cubicBezTo>
                    <a:pt x="422" y="46"/>
                    <a:pt x="399" y="57"/>
                    <a:pt x="381" y="63"/>
                  </a:cubicBezTo>
                  <a:cubicBezTo>
                    <a:pt x="381" y="63"/>
                    <a:pt x="381" y="63"/>
                    <a:pt x="381" y="133"/>
                  </a:cubicBezTo>
                  <a:cubicBezTo>
                    <a:pt x="387" y="133"/>
                    <a:pt x="393" y="133"/>
                    <a:pt x="404" y="128"/>
                  </a:cubicBezTo>
                  <a:cubicBezTo>
                    <a:pt x="410" y="128"/>
                    <a:pt x="416" y="128"/>
                    <a:pt x="422" y="122"/>
                  </a:cubicBezTo>
                  <a:cubicBezTo>
                    <a:pt x="434" y="122"/>
                    <a:pt x="440" y="116"/>
                    <a:pt x="446" y="110"/>
                  </a:cubicBezTo>
                  <a:cubicBezTo>
                    <a:pt x="452" y="110"/>
                    <a:pt x="458" y="104"/>
                    <a:pt x="463" y="98"/>
                  </a:cubicBezTo>
                  <a:cubicBezTo>
                    <a:pt x="463" y="98"/>
                    <a:pt x="463" y="98"/>
                    <a:pt x="463" y="403"/>
                  </a:cubicBezTo>
                  <a:cubicBezTo>
                    <a:pt x="463" y="403"/>
                    <a:pt x="463" y="403"/>
                    <a:pt x="552" y="403"/>
                  </a:cubicBezTo>
                  <a:cubicBezTo>
                    <a:pt x="552" y="403"/>
                    <a:pt x="552" y="403"/>
                    <a:pt x="552" y="5"/>
                  </a:cubicBezTo>
                  <a:close/>
                  <a:moveTo>
                    <a:pt x="783" y="408"/>
                  </a:moveTo>
                  <a:cubicBezTo>
                    <a:pt x="690" y="408"/>
                    <a:pt x="643" y="338"/>
                    <a:pt x="643" y="210"/>
                  </a:cubicBezTo>
                  <a:cubicBezTo>
                    <a:pt x="643" y="140"/>
                    <a:pt x="655" y="87"/>
                    <a:pt x="684" y="52"/>
                  </a:cubicBezTo>
                  <a:cubicBezTo>
                    <a:pt x="707" y="17"/>
                    <a:pt x="742" y="0"/>
                    <a:pt x="789" y="0"/>
                  </a:cubicBezTo>
                  <a:cubicBezTo>
                    <a:pt x="882" y="0"/>
                    <a:pt x="929" y="64"/>
                    <a:pt x="929" y="198"/>
                  </a:cubicBezTo>
                  <a:cubicBezTo>
                    <a:pt x="929" y="268"/>
                    <a:pt x="917" y="315"/>
                    <a:pt x="888" y="350"/>
                  </a:cubicBezTo>
                  <a:cubicBezTo>
                    <a:pt x="864" y="385"/>
                    <a:pt x="829" y="408"/>
                    <a:pt x="783" y="408"/>
                  </a:cubicBezTo>
                  <a:close/>
                  <a:moveTo>
                    <a:pt x="789" y="64"/>
                  </a:moveTo>
                  <a:cubicBezTo>
                    <a:pt x="748" y="64"/>
                    <a:pt x="730" y="111"/>
                    <a:pt x="730" y="204"/>
                  </a:cubicBezTo>
                  <a:cubicBezTo>
                    <a:pt x="730" y="297"/>
                    <a:pt x="748" y="338"/>
                    <a:pt x="789" y="338"/>
                  </a:cubicBezTo>
                  <a:cubicBezTo>
                    <a:pt x="824" y="338"/>
                    <a:pt x="841" y="291"/>
                    <a:pt x="841" y="204"/>
                  </a:cubicBezTo>
                  <a:cubicBezTo>
                    <a:pt x="841" y="111"/>
                    <a:pt x="824" y="64"/>
                    <a:pt x="789" y="64"/>
                  </a:cubicBezTo>
                  <a:close/>
                  <a:moveTo>
                    <a:pt x="1197" y="5"/>
                  </a:moveTo>
                  <a:cubicBezTo>
                    <a:pt x="1197" y="5"/>
                    <a:pt x="1197" y="5"/>
                    <a:pt x="1197" y="5"/>
                  </a:cubicBezTo>
                  <a:cubicBezTo>
                    <a:pt x="1145" y="5"/>
                    <a:pt x="1145" y="5"/>
                    <a:pt x="1145" y="5"/>
                  </a:cubicBezTo>
                  <a:cubicBezTo>
                    <a:pt x="1128" y="16"/>
                    <a:pt x="1110" y="28"/>
                    <a:pt x="1093" y="34"/>
                  </a:cubicBezTo>
                  <a:cubicBezTo>
                    <a:pt x="1075" y="46"/>
                    <a:pt x="1052" y="57"/>
                    <a:pt x="1029" y="63"/>
                  </a:cubicBezTo>
                  <a:cubicBezTo>
                    <a:pt x="1029" y="63"/>
                    <a:pt x="1029" y="63"/>
                    <a:pt x="1029" y="133"/>
                  </a:cubicBezTo>
                  <a:cubicBezTo>
                    <a:pt x="1035" y="133"/>
                    <a:pt x="1046" y="133"/>
                    <a:pt x="1052" y="128"/>
                  </a:cubicBezTo>
                  <a:cubicBezTo>
                    <a:pt x="1058" y="128"/>
                    <a:pt x="1070" y="128"/>
                    <a:pt x="1075" y="122"/>
                  </a:cubicBezTo>
                  <a:cubicBezTo>
                    <a:pt x="1081" y="122"/>
                    <a:pt x="1087" y="116"/>
                    <a:pt x="1093" y="110"/>
                  </a:cubicBezTo>
                  <a:cubicBezTo>
                    <a:pt x="1104" y="110"/>
                    <a:pt x="1110" y="104"/>
                    <a:pt x="1110" y="98"/>
                  </a:cubicBezTo>
                  <a:cubicBezTo>
                    <a:pt x="1110" y="98"/>
                    <a:pt x="1110" y="98"/>
                    <a:pt x="1110" y="403"/>
                  </a:cubicBezTo>
                  <a:cubicBezTo>
                    <a:pt x="1110" y="403"/>
                    <a:pt x="1110" y="403"/>
                    <a:pt x="1197" y="403"/>
                  </a:cubicBezTo>
                  <a:cubicBezTo>
                    <a:pt x="1197" y="403"/>
                    <a:pt x="1197" y="403"/>
                    <a:pt x="1197" y="5"/>
                  </a:cubicBezTo>
                  <a:close/>
                  <a:moveTo>
                    <a:pt x="225" y="519"/>
                  </a:moveTo>
                  <a:cubicBezTo>
                    <a:pt x="225" y="519"/>
                    <a:pt x="225" y="519"/>
                    <a:pt x="225" y="519"/>
                  </a:cubicBezTo>
                  <a:cubicBezTo>
                    <a:pt x="173" y="519"/>
                    <a:pt x="173" y="519"/>
                    <a:pt x="173" y="519"/>
                  </a:cubicBezTo>
                  <a:cubicBezTo>
                    <a:pt x="155" y="530"/>
                    <a:pt x="138" y="542"/>
                    <a:pt x="120" y="554"/>
                  </a:cubicBezTo>
                  <a:cubicBezTo>
                    <a:pt x="97" y="560"/>
                    <a:pt x="80" y="571"/>
                    <a:pt x="56" y="577"/>
                  </a:cubicBezTo>
                  <a:cubicBezTo>
                    <a:pt x="56" y="577"/>
                    <a:pt x="56" y="577"/>
                    <a:pt x="56" y="648"/>
                  </a:cubicBezTo>
                  <a:cubicBezTo>
                    <a:pt x="62" y="648"/>
                    <a:pt x="68" y="648"/>
                    <a:pt x="80" y="648"/>
                  </a:cubicBezTo>
                  <a:cubicBezTo>
                    <a:pt x="85" y="642"/>
                    <a:pt x="91" y="642"/>
                    <a:pt x="103" y="636"/>
                  </a:cubicBezTo>
                  <a:cubicBezTo>
                    <a:pt x="109" y="636"/>
                    <a:pt x="115" y="630"/>
                    <a:pt x="120" y="624"/>
                  </a:cubicBezTo>
                  <a:cubicBezTo>
                    <a:pt x="126" y="624"/>
                    <a:pt x="132" y="618"/>
                    <a:pt x="138" y="612"/>
                  </a:cubicBezTo>
                  <a:cubicBezTo>
                    <a:pt x="138" y="612"/>
                    <a:pt x="138" y="612"/>
                    <a:pt x="138" y="917"/>
                  </a:cubicBezTo>
                  <a:cubicBezTo>
                    <a:pt x="138" y="917"/>
                    <a:pt x="138" y="917"/>
                    <a:pt x="225" y="917"/>
                  </a:cubicBezTo>
                  <a:cubicBezTo>
                    <a:pt x="225" y="917"/>
                    <a:pt x="225" y="917"/>
                    <a:pt x="225" y="519"/>
                  </a:cubicBezTo>
                  <a:close/>
                  <a:moveTo>
                    <a:pt x="463" y="923"/>
                  </a:moveTo>
                  <a:cubicBezTo>
                    <a:pt x="370" y="923"/>
                    <a:pt x="323" y="853"/>
                    <a:pt x="323" y="724"/>
                  </a:cubicBezTo>
                  <a:cubicBezTo>
                    <a:pt x="323" y="653"/>
                    <a:pt x="335" y="600"/>
                    <a:pt x="364" y="565"/>
                  </a:cubicBezTo>
                  <a:cubicBezTo>
                    <a:pt x="387" y="530"/>
                    <a:pt x="422" y="512"/>
                    <a:pt x="475" y="512"/>
                  </a:cubicBezTo>
                  <a:cubicBezTo>
                    <a:pt x="562" y="512"/>
                    <a:pt x="609" y="583"/>
                    <a:pt x="609" y="712"/>
                  </a:cubicBezTo>
                  <a:cubicBezTo>
                    <a:pt x="609" y="782"/>
                    <a:pt x="597" y="829"/>
                    <a:pt x="574" y="870"/>
                  </a:cubicBezTo>
                  <a:cubicBezTo>
                    <a:pt x="545" y="905"/>
                    <a:pt x="510" y="923"/>
                    <a:pt x="463" y="923"/>
                  </a:cubicBezTo>
                  <a:close/>
                  <a:moveTo>
                    <a:pt x="469" y="577"/>
                  </a:moveTo>
                  <a:cubicBezTo>
                    <a:pt x="428" y="577"/>
                    <a:pt x="411" y="624"/>
                    <a:pt x="411" y="724"/>
                  </a:cubicBezTo>
                  <a:cubicBezTo>
                    <a:pt x="411" y="811"/>
                    <a:pt x="428" y="853"/>
                    <a:pt x="469" y="853"/>
                  </a:cubicBezTo>
                  <a:cubicBezTo>
                    <a:pt x="504" y="853"/>
                    <a:pt x="521" y="806"/>
                    <a:pt x="521" y="718"/>
                  </a:cubicBezTo>
                  <a:cubicBezTo>
                    <a:pt x="521" y="624"/>
                    <a:pt x="504" y="577"/>
                    <a:pt x="469" y="577"/>
                  </a:cubicBezTo>
                  <a:close/>
                  <a:moveTo>
                    <a:pt x="871" y="519"/>
                  </a:moveTo>
                  <a:cubicBezTo>
                    <a:pt x="871" y="519"/>
                    <a:pt x="871" y="519"/>
                    <a:pt x="871" y="519"/>
                  </a:cubicBezTo>
                  <a:cubicBezTo>
                    <a:pt x="818" y="519"/>
                    <a:pt x="818" y="519"/>
                    <a:pt x="818" y="519"/>
                  </a:cubicBezTo>
                  <a:cubicBezTo>
                    <a:pt x="807" y="530"/>
                    <a:pt x="783" y="542"/>
                    <a:pt x="765" y="554"/>
                  </a:cubicBezTo>
                  <a:cubicBezTo>
                    <a:pt x="748" y="560"/>
                    <a:pt x="724" y="571"/>
                    <a:pt x="701" y="577"/>
                  </a:cubicBezTo>
                  <a:cubicBezTo>
                    <a:pt x="701" y="577"/>
                    <a:pt x="701" y="577"/>
                    <a:pt x="701" y="648"/>
                  </a:cubicBezTo>
                  <a:cubicBezTo>
                    <a:pt x="706" y="648"/>
                    <a:pt x="718" y="648"/>
                    <a:pt x="724" y="648"/>
                  </a:cubicBezTo>
                  <a:cubicBezTo>
                    <a:pt x="730" y="642"/>
                    <a:pt x="742" y="642"/>
                    <a:pt x="748" y="636"/>
                  </a:cubicBezTo>
                  <a:cubicBezTo>
                    <a:pt x="754" y="636"/>
                    <a:pt x="760" y="630"/>
                    <a:pt x="771" y="624"/>
                  </a:cubicBezTo>
                  <a:cubicBezTo>
                    <a:pt x="777" y="624"/>
                    <a:pt x="783" y="618"/>
                    <a:pt x="783" y="612"/>
                  </a:cubicBezTo>
                  <a:cubicBezTo>
                    <a:pt x="783" y="612"/>
                    <a:pt x="783" y="612"/>
                    <a:pt x="783" y="917"/>
                  </a:cubicBezTo>
                  <a:cubicBezTo>
                    <a:pt x="783" y="917"/>
                    <a:pt x="783" y="917"/>
                    <a:pt x="871" y="917"/>
                  </a:cubicBezTo>
                  <a:cubicBezTo>
                    <a:pt x="871" y="917"/>
                    <a:pt x="871" y="917"/>
                    <a:pt x="871" y="519"/>
                  </a:cubicBezTo>
                  <a:close/>
                  <a:moveTo>
                    <a:pt x="141" y="1436"/>
                  </a:moveTo>
                  <a:cubicBezTo>
                    <a:pt x="47" y="1436"/>
                    <a:pt x="0" y="1372"/>
                    <a:pt x="0" y="1238"/>
                  </a:cubicBezTo>
                  <a:cubicBezTo>
                    <a:pt x="0" y="1168"/>
                    <a:pt x="12" y="1121"/>
                    <a:pt x="35" y="1080"/>
                  </a:cubicBezTo>
                  <a:cubicBezTo>
                    <a:pt x="59" y="1045"/>
                    <a:pt x="100" y="1028"/>
                    <a:pt x="147" y="1028"/>
                  </a:cubicBezTo>
                  <a:cubicBezTo>
                    <a:pt x="240" y="1028"/>
                    <a:pt x="281" y="1098"/>
                    <a:pt x="281" y="1232"/>
                  </a:cubicBezTo>
                  <a:cubicBezTo>
                    <a:pt x="281" y="1296"/>
                    <a:pt x="269" y="1349"/>
                    <a:pt x="246" y="1384"/>
                  </a:cubicBezTo>
                  <a:cubicBezTo>
                    <a:pt x="223" y="1419"/>
                    <a:pt x="187" y="1436"/>
                    <a:pt x="141" y="1436"/>
                  </a:cubicBezTo>
                  <a:close/>
                  <a:moveTo>
                    <a:pt x="141" y="1098"/>
                  </a:moveTo>
                  <a:cubicBezTo>
                    <a:pt x="106" y="1098"/>
                    <a:pt x="88" y="1145"/>
                    <a:pt x="88" y="1238"/>
                  </a:cubicBezTo>
                  <a:cubicBezTo>
                    <a:pt x="88" y="1325"/>
                    <a:pt x="106" y="1366"/>
                    <a:pt x="141" y="1366"/>
                  </a:cubicBezTo>
                  <a:cubicBezTo>
                    <a:pt x="176" y="1366"/>
                    <a:pt x="193" y="1325"/>
                    <a:pt x="193" y="1232"/>
                  </a:cubicBezTo>
                  <a:cubicBezTo>
                    <a:pt x="193" y="1139"/>
                    <a:pt x="176" y="1098"/>
                    <a:pt x="141" y="1098"/>
                  </a:cubicBezTo>
                  <a:close/>
                  <a:moveTo>
                    <a:pt x="552" y="1030"/>
                  </a:moveTo>
                  <a:cubicBezTo>
                    <a:pt x="552" y="1030"/>
                    <a:pt x="552" y="1030"/>
                    <a:pt x="552" y="1030"/>
                  </a:cubicBezTo>
                  <a:cubicBezTo>
                    <a:pt x="499" y="1030"/>
                    <a:pt x="499" y="1030"/>
                    <a:pt x="499" y="1030"/>
                  </a:cubicBezTo>
                  <a:cubicBezTo>
                    <a:pt x="481" y="1042"/>
                    <a:pt x="463" y="1054"/>
                    <a:pt x="440" y="1065"/>
                  </a:cubicBezTo>
                  <a:cubicBezTo>
                    <a:pt x="422" y="1071"/>
                    <a:pt x="399" y="1083"/>
                    <a:pt x="381" y="1089"/>
                  </a:cubicBezTo>
                  <a:cubicBezTo>
                    <a:pt x="381" y="1089"/>
                    <a:pt x="381" y="1089"/>
                    <a:pt x="381" y="1159"/>
                  </a:cubicBezTo>
                  <a:cubicBezTo>
                    <a:pt x="387" y="1159"/>
                    <a:pt x="393" y="1159"/>
                    <a:pt x="404" y="1159"/>
                  </a:cubicBezTo>
                  <a:cubicBezTo>
                    <a:pt x="410" y="1153"/>
                    <a:pt x="416" y="1153"/>
                    <a:pt x="422" y="1147"/>
                  </a:cubicBezTo>
                  <a:cubicBezTo>
                    <a:pt x="434" y="1147"/>
                    <a:pt x="440" y="1141"/>
                    <a:pt x="446" y="1141"/>
                  </a:cubicBezTo>
                  <a:cubicBezTo>
                    <a:pt x="452" y="1136"/>
                    <a:pt x="458" y="1130"/>
                    <a:pt x="463" y="1130"/>
                  </a:cubicBezTo>
                  <a:cubicBezTo>
                    <a:pt x="463" y="1130"/>
                    <a:pt x="463" y="1130"/>
                    <a:pt x="463" y="1434"/>
                  </a:cubicBezTo>
                  <a:cubicBezTo>
                    <a:pt x="463" y="1434"/>
                    <a:pt x="463" y="1434"/>
                    <a:pt x="552" y="1434"/>
                  </a:cubicBezTo>
                  <a:cubicBezTo>
                    <a:pt x="552" y="1434"/>
                    <a:pt x="552" y="1434"/>
                    <a:pt x="552" y="1030"/>
                  </a:cubicBezTo>
                  <a:close/>
                  <a:moveTo>
                    <a:pt x="783" y="1436"/>
                  </a:moveTo>
                  <a:cubicBezTo>
                    <a:pt x="690" y="1436"/>
                    <a:pt x="643" y="1372"/>
                    <a:pt x="643" y="1238"/>
                  </a:cubicBezTo>
                  <a:cubicBezTo>
                    <a:pt x="643" y="1168"/>
                    <a:pt x="655" y="1121"/>
                    <a:pt x="684" y="1080"/>
                  </a:cubicBezTo>
                  <a:cubicBezTo>
                    <a:pt x="707" y="1045"/>
                    <a:pt x="742" y="1028"/>
                    <a:pt x="789" y="1028"/>
                  </a:cubicBezTo>
                  <a:cubicBezTo>
                    <a:pt x="882" y="1028"/>
                    <a:pt x="929" y="1098"/>
                    <a:pt x="929" y="1232"/>
                  </a:cubicBezTo>
                  <a:cubicBezTo>
                    <a:pt x="929" y="1296"/>
                    <a:pt x="917" y="1349"/>
                    <a:pt x="888" y="1384"/>
                  </a:cubicBezTo>
                  <a:cubicBezTo>
                    <a:pt x="864" y="1419"/>
                    <a:pt x="829" y="1436"/>
                    <a:pt x="783" y="1436"/>
                  </a:cubicBezTo>
                  <a:close/>
                  <a:moveTo>
                    <a:pt x="789" y="1098"/>
                  </a:moveTo>
                  <a:cubicBezTo>
                    <a:pt x="748" y="1098"/>
                    <a:pt x="730" y="1145"/>
                    <a:pt x="730" y="1238"/>
                  </a:cubicBezTo>
                  <a:cubicBezTo>
                    <a:pt x="730" y="1325"/>
                    <a:pt x="748" y="1366"/>
                    <a:pt x="789" y="1366"/>
                  </a:cubicBezTo>
                  <a:cubicBezTo>
                    <a:pt x="824" y="1366"/>
                    <a:pt x="841" y="1325"/>
                    <a:pt x="841" y="1232"/>
                  </a:cubicBezTo>
                  <a:cubicBezTo>
                    <a:pt x="841" y="1139"/>
                    <a:pt x="824" y="1098"/>
                    <a:pt x="789" y="1098"/>
                  </a:cubicBezTo>
                  <a:close/>
                  <a:moveTo>
                    <a:pt x="1197" y="1030"/>
                  </a:moveTo>
                  <a:cubicBezTo>
                    <a:pt x="1197" y="1030"/>
                    <a:pt x="1197" y="1030"/>
                    <a:pt x="1197" y="1030"/>
                  </a:cubicBezTo>
                  <a:cubicBezTo>
                    <a:pt x="1145" y="1030"/>
                    <a:pt x="1145" y="1030"/>
                    <a:pt x="1145" y="1030"/>
                  </a:cubicBezTo>
                  <a:cubicBezTo>
                    <a:pt x="1128" y="1042"/>
                    <a:pt x="1110" y="1054"/>
                    <a:pt x="1093" y="1065"/>
                  </a:cubicBezTo>
                  <a:cubicBezTo>
                    <a:pt x="1075" y="1071"/>
                    <a:pt x="1052" y="1083"/>
                    <a:pt x="1029" y="1089"/>
                  </a:cubicBezTo>
                  <a:cubicBezTo>
                    <a:pt x="1029" y="1089"/>
                    <a:pt x="1029" y="1089"/>
                    <a:pt x="1029" y="1159"/>
                  </a:cubicBezTo>
                  <a:cubicBezTo>
                    <a:pt x="1035" y="1159"/>
                    <a:pt x="1046" y="1159"/>
                    <a:pt x="1052" y="1159"/>
                  </a:cubicBezTo>
                  <a:cubicBezTo>
                    <a:pt x="1058" y="1153"/>
                    <a:pt x="1070" y="1153"/>
                    <a:pt x="1075" y="1147"/>
                  </a:cubicBezTo>
                  <a:cubicBezTo>
                    <a:pt x="1081" y="1147"/>
                    <a:pt x="1087" y="1141"/>
                    <a:pt x="1093" y="1141"/>
                  </a:cubicBezTo>
                  <a:cubicBezTo>
                    <a:pt x="1104" y="1136"/>
                    <a:pt x="1110" y="1130"/>
                    <a:pt x="1110" y="1130"/>
                  </a:cubicBezTo>
                  <a:cubicBezTo>
                    <a:pt x="1110" y="1130"/>
                    <a:pt x="1110" y="1130"/>
                    <a:pt x="1110" y="1434"/>
                  </a:cubicBezTo>
                  <a:cubicBezTo>
                    <a:pt x="1110" y="1434"/>
                    <a:pt x="1110" y="1434"/>
                    <a:pt x="1197" y="1434"/>
                  </a:cubicBezTo>
                  <a:cubicBezTo>
                    <a:pt x="1197" y="1434"/>
                    <a:pt x="1197" y="1434"/>
                    <a:pt x="1197" y="1030"/>
                  </a:cubicBezTo>
                  <a:close/>
                  <a:moveTo>
                    <a:pt x="1200" y="519"/>
                  </a:moveTo>
                  <a:cubicBezTo>
                    <a:pt x="1200" y="519"/>
                    <a:pt x="1200" y="519"/>
                    <a:pt x="1200" y="519"/>
                  </a:cubicBezTo>
                  <a:cubicBezTo>
                    <a:pt x="1147" y="519"/>
                    <a:pt x="1147" y="519"/>
                    <a:pt x="1147" y="519"/>
                  </a:cubicBezTo>
                  <a:cubicBezTo>
                    <a:pt x="1135" y="530"/>
                    <a:pt x="1111" y="542"/>
                    <a:pt x="1094" y="554"/>
                  </a:cubicBezTo>
                  <a:cubicBezTo>
                    <a:pt x="1076" y="560"/>
                    <a:pt x="1052" y="571"/>
                    <a:pt x="1029" y="577"/>
                  </a:cubicBezTo>
                  <a:cubicBezTo>
                    <a:pt x="1029" y="577"/>
                    <a:pt x="1029" y="577"/>
                    <a:pt x="1029" y="648"/>
                  </a:cubicBezTo>
                  <a:cubicBezTo>
                    <a:pt x="1035" y="648"/>
                    <a:pt x="1047" y="648"/>
                    <a:pt x="1052" y="648"/>
                  </a:cubicBezTo>
                  <a:cubicBezTo>
                    <a:pt x="1058" y="642"/>
                    <a:pt x="1070" y="642"/>
                    <a:pt x="1076" y="636"/>
                  </a:cubicBezTo>
                  <a:cubicBezTo>
                    <a:pt x="1082" y="636"/>
                    <a:pt x="1088" y="630"/>
                    <a:pt x="1100" y="624"/>
                  </a:cubicBezTo>
                  <a:cubicBezTo>
                    <a:pt x="1106" y="624"/>
                    <a:pt x="1111" y="618"/>
                    <a:pt x="1111" y="612"/>
                  </a:cubicBezTo>
                  <a:cubicBezTo>
                    <a:pt x="1111" y="612"/>
                    <a:pt x="1111" y="612"/>
                    <a:pt x="1111" y="917"/>
                  </a:cubicBezTo>
                  <a:cubicBezTo>
                    <a:pt x="1111" y="917"/>
                    <a:pt x="1111" y="917"/>
                    <a:pt x="1200" y="917"/>
                  </a:cubicBezTo>
                  <a:cubicBezTo>
                    <a:pt x="1200" y="917"/>
                    <a:pt x="1200" y="917"/>
                    <a:pt x="1200" y="519"/>
                  </a:cubicBezTo>
                  <a:close/>
                </a:path>
              </a:pathLst>
            </a:custGeom>
            <a:solidFill>
              <a:schemeClr val="bg1"/>
            </a:solidFill>
            <a:ln>
              <a:noFill/>
            </a:ln>
          </p:spPr>
          <p:txBody>
            <a:bodyPr vert="horz" wrap="square" lIns="89606" tIns="44804" rIns="89606" bIns="44804" numCol="1" anchor="t" anchorCtr="0" compatLnSpc="1">
              <a:prstTxWarp prst="textNoShape">
                <a:avLst/>
              </a:prstTxWarp>
            </a:bodyPr>
            <a:lstStyle/>
            <a:p>
              <a:pPr defTabSz="932563">
                <a:defRPr/>
              </a:pPr>
              <a:endParaRPr lang="en-US" sz="1763" dirty="0">
                <a:solidFill>
                  <a:srgbClr val="505050"/>
                </a:solidFill>
                <a:latin typeface="Segoe UI"/>
              </a:endParaRPr>
            </a:p>
          </p:txBody>
        </p:sp>
        <p:sp>
          <p:nvSpPr>
            <p:cNvPr id="285" name="Freeform 268"/>
            <p:cNvSpPr>
              <a:spLocks noChangeAspect="1" noEditPoints="1"/>
            </p:cNvSpPr>
            <p:nvPr/>
          </p:nvSpPr>
          <p:spPr bwMode="black">
            <a:xfrm>
              <a:off x="5359989" y="4259999"/>
              <a:ext cx="168600" cy="201736"/>
            </a:xfrm>
            <a:custGeom>
              <a:avLst/>
              <a:gdLst>
                <a:gd name="T0" fmla="*/ 35 w 1200"/>
                <a:gd name="T1" fmla="*/ 52 h 1436"/>
                <a:gd name="T2" fmla="*/ 246 w 1200"/>
                <a:gd name="T3" fmla="*/ 350 h 1436"/>
                <a:gd name="T4" fmla="*/ 88 w 1200"/>
                <a:gd name="T5" fmla="*/ 204 h 1436"/>
                <a:gd name="T6" fmla="*/ 141 w 1200"/>
                <a:gd name="T7" fmla="*/ 64 h 1436"/>
                <a:gd name="T8" fmla="*/ 499 w 1200"/>
                <a:gd name="T9" fmla="*/ 5 h 1436"/>
                <a:gd name="T10" fmla="*/ 381 w 1200"/>
                <a:gd name="T11" fmla="*/ 133 h 1436"/>
                <a:gd name="T12" fmla="*/ 446 w 1200"/>
                <a:gd name="T13" fmla="*/ 110 h 1436"/>
                <a:gd name="T14" fmla="*/ 552 w 1200"/>
                <a:gd name="T15" fmla="*/ 403 h 1436"/>
                <a:gd name="T16" fmla="*/ 643 w 1200"/>
                <a:gd name="T17" fmla="*/ 210 h 1436"/>
                <a:gd name="T18" fmla="*/ 929 w 1200"/>
                <a:gd name="T19" fmla="*/ 198 h 1436"/>
                <a:gd name="T20" fmla="*/ 789 w 1200"/>
                <a:gd name="T21" fmla="*/ 64 h 1436"/>
                <a:gd name="T22" fmla="*/ 841 w 1200"/>
                <a:gd name="T23" fmla="*/ 204 h 1436"/>
                <a:gd name="T24" fmla="*/ 1197 w 1200"/>
                <a:gd name="T25" fmla="*/ 5 h 1436"/>
                <a:gd name="T26" fmla="*/ 1029 w 1200"/>
                <a:gd name="T27" fmla="*/ 63 h 1436"/>
                <a:gd name="T28" fmla="*/ 1075 w 1200"/>
                <a:gd name="T29" fmla="*/ 122 h 1436"/>
                <a:gd name="T30" fmla="*/ 1110 w 1200"/>
                <a:gd name="T31" fmla="*/ 403 h 1436"/>
                <a:gd name="T32" fmla="*/ 225 w 1200"/>
                <a:gd name="T33" fmla="*/ 519 h 1436"/>
                <a:gd name="T34" fmla="*/ 120 w 1200"/>
                <a:gd name="T35" fmla="*/ 554 h 1436"/>
                <a:gd name="T36" fmla="*/ 80 w 1200"/>
                <a:gd name="T37" fmla="*/ 648 h 1436"/>
                <a:gd name="T38" fmla="*/ 138 w 1200"/>
                <a:gd name="T39" fmla="*/ 612 h 1436"/>
                <a:gd name="T40" fmla="*/ 225 w 1200"/>
                <a:gd name="T41" fmla="*/ 519 h 1436"/>
                <a:gd name="T42" fmla="*/ 364 w 1200"/>
                <a:gd name="T43" fmla="*/ 565 h 1436"/>
                <a:gd name="T44" fmla="*/ 574 w 1200"/>
                <a:gd name="T45" fmla="*/ 870 h 1436"/>
                <a:gd name="T46" fmla="*/ 411 w 1200"/>
                <a:gd name="T47" fmla="*/ 724 h 1436"/>
                <a:gd name="T48" fmla="*/ 469 w 1200"/>
                <a:gd name="T49" fmla="*/ 577 h 1436"/>
                <a:gd name="T50" fmla="*/ 818 w 1200"/>
                <a:gd name="T51" fmla="*/ 519 h 1436"/>
                <a:gd name="T52" fmla="*/ 701 w 1200"/>
                <a:gd name="T53" fmla="*/ 648 h 1436"/>
                <a:gd name="T54" fmla="*/ 771 w 1200"/>
                <a:gd name="T55" fmla="*/ 624 h 1436"/>
                <a:gd name="T56" fmla="*/ 871 w 1200"/>
                <a:gd name="T57" fmla="*/ 917 h 1436"/>
                <a:gd name="T58" fmla="*/ 0 w 1200"/>
                <a:gd name="T59" fmla="*/ 1238 h 1436"/>
                <a:gd name="T60" fmla="*/ 281 w 1200"/>
                <a:gd name="T61" fmla="*/ 1232 h 1436"/>
                <a:gd name="T62" fmla="*/ 141 w 1200"/>
                <a:gd name="T63" fmla="*/ 1098 h 1436"/>
                <a:gd name="T64" fmla="*/ 193 w 1200"/>
                <a:gd name="T65" fmla="*/ 1232 h 1436"/>
                <a:gd name="T66" fmla="*/ 552 w 1200"/>
                <a:gd name="T67" fmla="*/ 1030 h 1436"/>
                <a:gd name="T68" fmla="*/ 381 w 1200"/>
                <a:gd name="T69" fmla="*/ 1089 h 1436"/>
                <a:gd name="T70" fmla="*/ 422 w 1200"/>
                <a:gd name="T71" fmla="*/ 1147 h 1436"/>
                <a:gd name="T72" fmla="*/ 463 w 1200"/>
                <a:gd name="T73" fmla="*/ 1434 h 1436"/>
                <a:gd name="T74" fmla="*/ 783 w 1200"/>
                <a:gd name="T75" fmla="*/ 1436 h 1436"/>
                <a:gd name="T76" fmla="*/ 789 w 1200"/>
                <a:gd name="T77" fmla="*/ 1028 h 1436"/>
                <a:gd name="T78" fmla="*/ 783 w 1200"/>
                <a:gd name="T79" fmla="*/ 1436 h 1436"/>
                <a:gd name="T80" fmla="*/ 789 w 1200"/>
                <a:gd name="T81" fmla="*/ 1366 h 1436"/>
                <a:gd name="T82" fmla="*/ 1197 w 1200"/>
                <a:gd name="T83" fmla="*/ 1030 h 1436"/>
                <a:gd name="T84" fmla="*/ 1093 w 1200"/>
                <a:gd name="T85" fmla="*/ 1065 h 1436"/>
                <a:gd name="T86" fmla="*/ 1052 w 1200"/>
                <a:gd name="T87" fmla="*/ 1159 h 1436"/>
                <a:gd name="T88" fmla="*/ 1110 w 1200"/>
                <a:gd name="T89" fmla="*/ 1130 h 1436"/>
                <a:gd name="T90" fmla="*/ 1197 w 1200"/>
                <a:gd name="T91" fmla="*/ 1030 h 1436"/>
                <a:gd name="T92" fmla="*/ 1147 w 1200"/>
                <a:gd name="T93" fmla="*/ 519 h 1436"/>
                <a:gd name="T94" fmla="*/ 1029 w 1200"/>
                <a:gd name="T95" fmla="*/ 648 h 1436"/>
                <a:gd name="T96" fmla="*/ 1100 w 1200"/>
                <a:gd name="T97" fmla="*/ 624 h 1436"/>
                <a:gd name="T98" fmla="*/ 1200 w 1200"/>
                <a:gd name="T99" fmla="*/ 917 h 1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200" h="1436">
                  <a:moveTo>
                    <a:pt x="141" y="408"/>
                  </a:moveTo>
                  <a:cubicBezTo>
                    <a:pt x="47" y="408"/>
                    <a:pt x="0" y="338"/>
                    <a:pt x="0" y="210"/>
                  </a:cubicBezTo>
                  <a:cubicBezTo>
                    <a:pt x="0" y="140"/>
                    <a:pt x="12" y="87"/>
                    <a:pt x="35" y="52"/>
                  </a:cubicBezTo>
                  <a:cubicBezTo>
                    <a:pt x="59" y="17"/>
                    <a:pt x="100" y="0"/>
                    <a:pt x="147" y="0"/>
                  </a:cubicBezTo>
                  <a:cubicBezTo>
                    <a:pt x="240" y="0"/>
                    <a:pt x="281" y="64"/>
                    <a:pt x="281" y="198"/>
                  </a:cubicBezTo>
                  <a:cubicBezTo>
                    <a:pt x="281" y="268"/>
                    <a:pt x="269" y="315"/>
                    <a:pt x="246" y="350"/>
                  </a:cubicBezTo>
                  <a:cubicBezTo>
                    <a:pt x="223" y="385"/>
                    <a:pt x="187" y="408"/>
                    <a:pt x="141" y="408"/>
                  </a:cubicBezTo>
                  <a:close/>
                  <a:moveTo>
                    <a:pt x="141" y="64"/>
                  </a:moveTo>
                  <a:cubicBezTo>
                    <a:pt x="106" y="64"/>
                    <a:pt x="88" y="111"/>
                    <a:pt x="88" y="204"/>
                  </a:cubicBezTo>
                  <a:cubicBezTo>
                    <a:pt x="88" y="297"/>
                    <a:pt x="106" y="338"/>
                    <a:pt x="141" y="338"/>
                  </a:cubicBezTo>
                  <a:cubicBezTo>
                    <a:pt x="176" y="338"/>
                    <a:pt x="193" y="291"/>
                    <a:pt x="193" y="204"/>
                  </a:cubicBezTo>
                  <a:cubicBezTo>
                    <a:pt x="193" y="111"/>
                    <a:pt x="176" y="64"/>
                    <a:pt x="141" y="64"/>
                  </a:cubicBezTo>
                  <a:close/>
                  <a:moveTo>
                    <a:pt x="552" y="5"/>
                  </a:moveTo>
                  <a:cubicBezTo>
                    <a:pt x="552" y="5"/>
                    <a:pt x="552" y="5"/>
                    <a:pt x="552" y="5"/>
                  </a:cubicBezTo>
                  <a:cubicBezTo>
                    <a:pt x="499" y="5"/>
                    <a:pt x="499" y="5"/>
                    <a:pt x="499" y="5"/>
                  </a:cubicBezTo>
                  <a:cubicBezTo>
                    <a:pt x="481" y="16"/>
                    <a:pt x="463" y="28"/>
                    <a:pt x="440" y="34"/>
                  </a:cubicBezTo>
                  <a:cubicBezTo>
                    <a:pt x="422" y="46"/>
                    <a:pt x="399" y="57"/>
                    <a:pt x="381" y="63"/>
                  </a:cubicBezTo>
                  <a:cubicBezTo>
                    <a:pt x="381" y="63"/>
                    <a:pt x="381" y="63"/>
                    <a:pt x="381" y="133"/>
                  </a:cubicBezTo>
                  <a:cubicBezTo>
                    <a:pt x="387" y="133"/>
                    <a:pt x="393" y="133"/>
                    <a:pt x="404" y="128"/>
                  </a:cubicBezTo>
                  <a:cubicBezTo>
                    <a:pt x="410" y="128"/>
                    <a:pt x="416" y="128"/>
                    <a:pt x="422" y="122"/>
                  </a:cubicBezTo>
                  <a:cubicBezTo>
                    <a:pt x="434" y="122"/>
                    <a:pt x="440" y="116"/>
                    <a:pt x="446" y="110"/>
                  </a:cubicBezTo>
                  <a:cubicBezTo>
                    <a:pt x="452" y="110"/>
                    <a:pt x="458" y="104"/>
                    <a:pt x="463" y="98"/>
                  </a:cubicBezTo>
                  <a:cubicBezTo>
                    <a:pt x="463" y="98"/>
                    <a:pt x="463" y="98"/>
                    <a:pt x="463" y="403"/>
                  </a:cubicBezTo>
                  <a:cubicBezTo>
                    <a:pt x="463" y="403"/>
                    <a:pt x="463" y="403"/>
                    <a:pt x="552" y="403"/>
                  </a:cubicBezTo>
                  <a:cubicBezTo>
                    <a:pt x="552" y="403"/>
                    <a:pt x="552" y="403"/>
                    <a:pt x="552" y="5"/>
                  </a:cubicBezTo>
                  <a:close/>
                  <a:moveTo>
                    <a:pt x="783" y="408"/>
                  </a:moveTo>
                  <a:cubicBezTo>
                    <a:pt x="690" y="408"/>
                    <a:pt x="643" y="338"/>
                    <a:pt x="643" y="210"/>
                  </a:cubicBezTo>
                  <a:cubicBezTo>
                    <a:pt x="643" y="140"/>
                    <a:pt x="655" y="87"/>
                    <a:pt x="684" y="52"/>
                  </a:cubicBezTo>
                  <a:cubicBezTo>
                    <a:pt x="707" y="17"/>
                    <a:pt x="742" y="0"/>
                    <a:pt x="789" y="0"/>
                  </a:cubicBezTo>
                  <a:cubicBezTo>
                    <a:pt x="882" y="0"/>
                    <a:pt x="929" y="64"/>
                    <a:pt x="929" y="198"/>
                  </a:cubicBezTo>
                  <a:cubicBezTo>
                    <a:pt x="929" y="268"/>
                    <a:pt x="917" y="315"/>
                    <a:pt x="888" y="350"/>
                  </a:cubicBezTo>
                  <a:cubicBezTo>
                    <a:pt x="864" y="385"/>
                    <a:pt x="829" y="408"/>
                    <a:pt x="783" y="408"/>
                  </a:cubicBezTo>
                  <a:close/>
                  <a:moveTo>
                    <a:pt x="789" y="64"/>
                  </a:moveTo>
                  <a:cubicBezTo>
                    <a:pt x="748" y="64"/>
                    <a:pt x="730" y="111"/>
                    <a:pt x="730" y="204"/>
                  </a:cubicBezTo>
                  <a:cubicBezTo>
                    <a:pt x="730" y="297"/>
                    <a:pt x="748" y="338"/>
                    <a:pt x="789" y="338"/>
                  </a:cubicBezTo>
                  <a:cubicBezTo>
                    <a:pt x="824" y="338"/>
                    <a:pt x="841" y="291"/>
                    <a:pt x="841" y="204"/>
                  </a:cubicBezTo>
                  <a:cubicBezTo>
                    <a:pt x="841" y="111"/>
                    <a:pt x="824" y="64"/>
                    <a:pt x="789" y="64"/>
                  </a:cubicBezTo>
                  <a:close/>
                  <a:moveTo>
                    <a:pt x="1197" y="5"/>
                  </a:moveTo>
                  <a:cubicBezTo>
                    <a:pt x="1197" y="5"/>
                    <a:pt x="1197" y="5"/>
                    <a:pt x="1197" y="5"/>
                  </a:cubicBezTo>
                  <a:cubicBezTo>
                    <a:pt x="1145" y="5"/>
                    <a:pt x="1145" y="5"/>
                    <a:pt x="1145" y="5"/>
                  </a:cubicBezTo>
                  <a:cubicBezTo>
                    <a:pt x="1128" y="16"/>
                    <a:pt x="1110" y="28"/>
                    <a:pt x="1093" y="34"/>
                  </a:cubicBezTo>
                  <a:cubicBezTo>
                    <a:pt x="1075" y="46"/>
                    <a:pt x="1052" y="57"/>
                    <a:pt x="1029" y="63"/>
                  </a:cubicBezTo>
                  <a:cubicBezTo>
                    <a:pt x="1029" y="63"/>
                    <a:pt x="1029" y="63"/>
                    <a:pt x="1029" y="133"/>
                  </a:cubicBezTo>
                  <a:cubicBezTo>
                    <a:pt x="1035" y="133"/>
                    <a:pt x="1046" y="133"/>
                    <a:pt x="1052" y="128"/>
                  </a:cubicBezTo>
                  <a:cubicBezTo>
                    <a:pt x="1058" y="128"/>
                    <a:pt x="1070" y="128"/>
                    <a:pt x="1075" y="122"/>
                  </a:cubicBezTo>
                  <a:cubicBezTo>
                    <a:pt x="1081" y="122"/>
                    <a:pt x="1087" y="116"/>
                    <a:pt x="1093" y="110"/>
                  </a:cubicBezTo>
                  <a:cubicBezTo>
                    <a:pt x="1104" y="110"/>
                    <a:pt x="1110" y="104"/>
                    <a:pt x="1110" y="98"/>
                  </a:cubicBezTo>
                  <a:cubicBezTo>
                    <a:pt x="1110" y="98"/>
                    <a:pt x="1110" y="98"/>
                    <a:pt x="1110" y="403"/>
                  </a:cubicBezTo>
                  <a:cubicBezTo>
                    <a:pt x="1110" y="403"/>
                    <a:pt x="1110" y="403"/>
                    <a:pt x="1197" y="403"/>
                  </a:cubicBezTo>
                  <a:cubicBezTo>
                    <a:pt x="1197" y="403"/>
                    <a:pt x="1197" y="403"/>
                    <a:pt x="1197" y="5"/>
                  </a:cubicBezTo>
                  <a:close/>
                  <a:moveTo>
                    <a:pt x="225" y="519"/>
                  </a:moveTo>
                  <a:cubicBezTo>
                    <a:pt x="225" y="519"/>
                    <a:pt x="225" y="519"/>
                    <a:pt x="225" y="519"/>
                  </a:cubicBezTo>
                  <a:cubicBezTo>
                    <a:pt x="173" y="519"/>
                    <a:pt x="173" y="519"/>
                    <a:pt x="173" y="519"/>
                  </a:cubicBezTo>
                  <a:cubicBezTo>
                    <a:pt x="155" y="530"/>
                    <a:pt x="138" y="542"/>
                    <a:pt x="120" y="554"/>
                  </a:cubicBezTo>
                  <a:cubicBezTo>
                    <a:pt x="97" y="560"/>
                    <a:pt x="80" y="571"/>
                    <a:pt x="56" y="577"/>
                  </a:cubicBezTo>
                  <a:cubicBezTo>
                    <a:pt x="56" y="577"/>
                    <a:pt x="56" y="577"/>
                    <a:pt x="56" y="648"/>
                  </a:cubicBezTo>
                  <a:cubicBezTo>
                    <a:pt x="62" y="648"/>
                    <a:pt x="68" y="648"/>
                    <a:pt x="80" y="648"/>
                  </a:cubicBezTo>
                  <a:cubicBezTo>
                    <a:pt x="85" y="642"/>
                    <a:pt x="91" y="642"/>
                    <a:pt x="103" y="636"/>
                  </a:cubicBezTo>
                  <a:cubicBezTo>
                    <a:pt x="109" y="636"/>
                    <a:pt x="115" y="630"/>
                    <a:pt x="120" y="624"/>
                  </a:cubicBezTo>
                  <a:cubicBezTo>
                    <a:pt x="126" y="624"/>
                    <a:pt x="132" y="618"/>
                    <a:pt x="138" y="612"/>
                  </a:cubicBezTo>
                  <a:cubicBezTo>
                    <a:pt x="138" y="612"/>
                    <a:pt x="138" y="612"/>
                    <a:pt x="138" y="917"/>
                  </a:cubicBezTo>
                  <a:cubicBezTo>
                    <a:pt x="138" y="917"/>
                    <a:pt x="138" y="917"/>
                    <a:pt x="225" y="917"/>
                  </a:cubicBezTo>
                  <a:cubicBezTo>
                    <a:pt x="225" y="917"/>
                    <a:pt x="225" y="917"/>
                    <a:pt x="225" y="519"/>
                  </a:cubicBezTo>
                  <a:close/>
                  <a:moveTo>
                    <a:pt x="463" y="923"/>
                  </a:moveTo>
                  <a:cubicBezTo>
                    <a:pt x="370" y="923"/>
                    <a:pt x="323" y="853"/>
                    <a:pt x="323" y="724"/>
                  </a:cubicBezTo>
                  <a:cubicBezTo>
                    <a:pt x="323" y="653"/>
                    <a:pt x="335" y="600"/>
                    <a:pt x="364" y="565"/>
                  </a:cubicBezTo>
                  <a:cubicBezTo>
                    <a:pt x="387" y="530"/>
                    <a:pt x="422" y="512"/>
                    <a:pt x="475" y="512"/>
                  </a:cubicBezTo>
                  <a:cubicBezTo>
                    <a:pt x="562" y="512"/>
                    <a:pt x="609" y="583"/>
                    <a:pt x="609" y="712"/>
                  </a:cubicBezTo>
                  <a:cubicBezTo>
                    <a:pt x="609" y="782"/>
                    <a:pt x="597" y="829"/>
                    <a:pt x="574" y="870"/>
                  </a:cubicBezTo>
                  <a:cubicBezTo>
                    <a:pt x="545" y="905"/>
                    <a:pt x="510" y="923"/>
                    <a:pt x="463" y="923"/>
                  </a:cubicBezTo>
                  <a:close/>
                  <a:moveTo>
                    <a:pt x="469" y="577"/>
                  </a:moveTo>
                  <a:cubicBezTo>
                    <a:pt x="428" y="577"/>
                    <a:pt x="411" y="624"/>
                    <a:pt x="411" y="724"/>
                  </a:cubicBezTo>
                  <a:cubicBezTo>
                    <a:pt x="411" y="811"/>
                    <a:pt x="428" y="853"/>
                    <a:pt x="469" y="853"/>
                  </a:cubicBezTo>
                  <a:cubicBezTo>
                    <a:pt x="504" y="853"/>
                    <a:pt x="521" y="806"/>
                    <a:pt x="521" y="718"/>
                  </a:cubicBezTo>
                  <a:cubicBezTo>
                    <a:pt x="521" y="624"/>
                    <a:pt x="504" y="577"/>
                    <a:pt x="469" y="577"/>
                  </a:cubicBezTo>
                  <a:close/>
                  <a:moveTo>
                    <a:pt x="871" y="519"/>
                  </a:moveTo>
                  <a:cubicBezTo>
                    <a:pt x="871" y="519"/>
                    <a:pt x="871" y="519"/>
                    <a:pt x="871" y="519"/>
                  </a:cubicBezTo>
                  <a:cubicBezTo>
                    <a:pt x="818" y="519"/>
                    <a:pt x="818" y="519"/>
                    <a:pt x="818" y="519"/>
                  </a:cubicBezTo>
                  <a:cubicBezTo>
                    <a:pt x="807" y="530"/>
                    <a:pt x="783" y="542"/>
                    <a:pt x="765" y="554"/>
                  </a:cubicBezTo>
                  <a:cubicBezTo>
                    <a:pt x="748" y="560"/>
                    <a:pt x="724" y="571"/>
                    <a:pt x="701" y="577"/>
                  </a:cubicBezTo>
                  <a:cubicBezTo>
                    <a:pt x="701" y="577"/>
                    <a:pt x="701" y="577"/>
                    <a:pt x="701" y="648"/>
                  </a:cubicBezTo>
                  <a:cubicBezTo>
                    <a:pt x="706" y="648"/>
                    <a:pt x="718" y="648"/>
                    <a:pt x="724" y="648"/>
                  </a:cubicBezTo>
                  <a:cubicBezTo>
                    <a:pt x="730" y="642"/>
                    <a:pt x="742" y="642"/>
                    <a:pt x="748" y="636"/>
                  </a:cubicBezTo>
                  <a:cubicBezTo>
                    <a:pt x="754" y="636"/>
                    <a:pt x="760" y="630"/>
                    <a:pt x="771" y="624"/>
                  </a:cubicBezTo>
                  <a:cubicBezTo>
                    <a:pt x="777" y="624"/>
                    <a:pt x="783" y="618"/>
                    <a:pt x="783" y="612"/>
                  </a:cubicBezTo>
                  <a:cubicBezTo>
                    <a:pt x="783" y="612"/>
                    <a:pt x="783" y="612"/>
                    <a:pt x="783" y="917"/>
                  </a:cubicBezTo>
                  <a:cubicBezTo>
                    <a:pt x="783" y="917"/>
                    <a:pt x="783" y="917"/>
                    <a:pt x="871" y="917"/>
                  </a:cubicBezTo>
                  <a:cubicBezTo>
                    <a:pt x="871" y="917"/>
                    <a:pt x="871" y="917"/>
                    <a:pt x="871" y="519"/>
                  </a:cubicBezTo>
                  <a:close/>
                  <a:moveTo>
                    <a:pt x="141" y="1436"/>
                  </a:moveTo>
                  <a:cubicBezTo>
                    <a:pt x="47" y="1436"/>
                    <a:pt x="0" y="1372"/>
                    <a:pt x="0" y="1238"/>
                  </a:cubicBezTo>
                  <a:cubicBezTo>
                    <a:pt x="0" y="1168"/>
                    <a:pt x="12" y="1121"/>
                    <a:pt x="35" y="1080"/>
                  </a:cubicBezTo>
                  <a:cubicBezTo>
                    <a:pt x="59" y="1045"/>
                    <a:pt x="100" y="1028"/>
                    <a:pt x="147" y="1028"/>
                  </a:cubicBezTo>
                  <a:cubicBezTo>
                    <a:pt x="240" y="1028"/>
                    <a:pt x="281" y="1098"/>
                    <a:pt x="281" y="1232"/>
                  </a:cubicBezTo>
                  <a:cubicBezTo>
                    <a:pt x="281" y="1296"/>
                    <a:pt x="269" y="1349"/>
                    <a:pt x="246" y="1384"/>
                  </a:cubicBezTo>
                  <a:cubicBezTo>
                    <a:pt x="223" y="1419"/>
                    <a:pt x="187" y="1436"/>
                    <a:pt x="141" y="1436"/>
                  </a:cubicBezTo>
                  <a:close/>
                  <a:moveTo>
                    <a:pt x="141" y="1098"/>
                  </a:moveTo>
                  <a:cubicBezTo>
                    <a:pt x="106" y="1098"/>
                    <a:pt x="88" y="1145"/>
                    <a:pt x="88" y="1238"/>
                  </a:cubicBezTo>
                  <a:cubicBezTo>
                    <a:pt x="88" y="1325"/>
                    <a:pt x="106" y="1366"/>
                    <a:pt x="141" y="1366"/>
                  </a:cubicBezTo>
                  <a:cubicBezTo>
                    <a:pt x="176" y="1366"/>
                    <a:pt x="193" y="1325"/>
                    <a:pt x="193" y="1232"/>
                  </a:cubicBezTo>
                  <a:cubicBezTo>
                    <a:pt x="193" y="1139"/>
                    <a:pt x="176" y="1098"/>
                    <a:pt x="141" y="1098"/>
                  </a:cubicBezTo>
                  <a:close/>
                  <a:moveTo>
                    <a:pt x="552" y="1030"/>
                  </a:moveTo>
                  <a:cubicBezTo>
                    <a:pt x="552" y="1030"/>
                    <a:pt x="552" y="1030"/>
                    <a:pt x="552" y="1030"/>
                  </a:cubicBezTo>
                  <a:cubicBezTo>
                    <a:pt x="499" y="1030"/>
                    <a:pt x="499" y="1030"/>
                    <a:pt x="499" y="1030"/>
                  </a:cubicBezTo>
                  <a:cubicBezTo>
                    <a:pt x="481" y="1042"/>
                    <a:pt x="463" y="1054"/>
                    <a:pt x="440" y="1065"/>
                  </a:cubicBezTo>
                  <a:cubicBezTo>
                    <a:pt x="422" y="1071"/>
                    <a:pt x="399" y="1083"/>
                    <a:pt x="381" y="1089"/>
                  </a:cubicBezTo>
                  <a:cubicBezTo>
                    <a:pt x="381" y="1089"/>
                    <a:pt x="381" y="1089"/>
                    <a:pt x="381" y="1159"/>
                  </a:cubicBezTo>
                  <a:cubicBezTo>
                    <a:pt x="387" y="1159"/>
                    <a:pt x="393" y="1159"/>
                    <a:pt x="404" y="1159"/>
                  </a:cubicBezTo>
                  <a:cubicBezTo>
                    <a:pt x="410" y="1153"/>
                    <a:pt x="416" y="1153"/>
                    <a:pt x="422" y="1147"/>
                  </a:cubicBezTo>
                  <a:cubicBezTo>
                    <a:pt x="434" y="1147"/>
                    <a:pt x="440" y="1141"/>
                    <a:pt x="446" y="1141"/>
                  </a:cubicBezTo>
                  <a:cubicBezTo>
                    <a:pt x="452" y="1136"/>
                    <a:pt x="458" y="1130"/>
                    <a:pt x="463" y="1130"/>
                  </a:cubicBezTo>
                  <a:cubicBezTo>
                    <a:pt x="463" y="1130"/>
                    <a:pt x="463" y="1130"/>
                    <a:pt x="463" y="1434"/>
                  </a:cubicBezTo>
                  <a:cubicBezTo>
                    <a:pt x="463" y="1434"/>
                    <a:pt x="463" y="1434"/>
                    <a:pt x="552" y="1434"/>
                  </a:cubicBezTo>
                  <a:cubicBezTo>
                    <a:pt x="552" y="1434"/>
                    <a:pt x="552" y="1434"/>
                    <a:pt x="552" y="1030"/>
                  </a:cubicBezTo>
                  <a:close/>
                  <a:moveTo>
                    <a:pt x="783" y="1436"/>
                  </a:moveTo>
                  <a:cubicBezTo>
                    <a:pt x="690" y="1436"/>
                    <a:pt x="643" y="1372"/>
                    <a:pt x="643" y="1238"/>
                  </a:cubicBezTo>
                  <a:cubicBezTo>
                    <a:pt x="643" y="1168"/>
                    <a:pt x="655" y="1121"/>
                    <a:pt x="684" y="1080"/>
                  </a:cubicBezTo>
                  <a:cubicBezTo>
                    <a:pt x="707" y="1045"/>
                    <a:pt x="742" y="1028"/>
                    <a:pt x="789" y="1028"/>
                  </a:cubicBezTo>
                  <a:cubicBezTo>
                    <a:pt x="882" y="1028"/>
                    <a:pt x="929" y="1098"/>
                    <a:pt x="929" y="1232"/>
                  </a:cubicBezTo>
                  <a:cubicBezTo>
                    <a:pt x="929" y="1296"/>
                    <a:pt x="917" y="1349"/>
                    <a:pt x="888" y="1384"/>
                  </a:cubicBezTo>
                  <a:cubicBezTo>
                    <a:pt x="864" y="1419"/>
                    <a:pt x="829" y="1436"/>
                    <a:pt x="783" y="1436"/>
                  </a:cubicBezTo>
                  <a:close/>
                  <a:moveTo>
                    <a:pt x="789" y="1098"/>
                  </a:moveTo>
                  <a:cubicBezTo>
                    <a:pt x="748" y="1098"/>
                    <a:pt x="730" y="1145"/>
                    <a:pt x="730" y="1238"/>
                  </a:cubicBezTo>
                  <a:cubicBezTo>
                    <a:pt x="730" y="1325"/>
                    <a:pt x="748" y="1366"/>
                    <a:pt x="789" y="1366"/>
                  </a:cubicBezTo>
                  <a:cubicBezTo>
                    <a:pt x="824" y="1366"/>
                    <a:pt x="841" y="1325"/>
                    <a:pt x="841" y="1232"/>
                  </a:cubicBezTo>
                  <a:cubicBezTo>
                    <a:pt x="841" y="1139"/>
                    <a:pt x="824" y="1098"/>
                    <a:pt x="789" y="1098"/>
                  </a:cubicBezTo>
                  <a:close/>
                  <a:moveTo>
                    <a:pt x="1197" y="1030"/>
                  </a:moveTo>
                  <a:cubicBezTo>
                    <a:pt x="1197" y="1030"/>
                    <a:pt x="1197" y="1030"/>
                    <a:pt x="1197" y="1030"/>
                  </a:cubicBezTo>
                  <a:cubicBezTo>
                    <a:pt x="1145" y="1030"/>
                    <a:pt x="1145" y="1030"/>
                    <a:pt x="1145" y="1030"/>
                  </a:cubicBezTo>
                  <a:cubicBezTo>
                    <a:pt x="1128" y="1042"/>
                    <a:pt x="1110" y="1054"/>
                    <a:pt x="1093" y="1065"/>
                  </a:cubicBezTo>
                  <a:cubicBezTo>
                    <a:pt x="1075" y="1071"/>
                    <a:pt x="1052" y="1083"/>
                    <a:pt x="1029" y="1089"/>
                  </a:cubicBezTo>
                  <a:cubicBezTo>
                    <a:pt x="1029" y="1089"/>
                    <a:pt x="1029" y="1089"/>
                    <a:pt x="1029" y="1159"/>
                  </a:cubicBezTo>
                  <a:cubicBezTo>
                    <a:pt x="1035" y="1159"/>
                    <a:pt x="1046" y="1159"/>
                    <a:pt x="1052" y="1159"/>
                  </a:cubicBezTo>
                  <a:cubicBezTo>
                    <a:pt x="1058" y="1153"/>
                    <a:pt x="1070" y="1153"/>
                    <a:pt x="1075" y="1147"/>
                  </a:cubicBezTo>
                  <a:cubicBezTo>
                    <a:pt x="1081" y="1147"/>
                    <a:pt x="1087" y="1141"/>
                    <a:pt x="1093" y="1141"/>
                  </a:cubicBezTo>
                  <a:cubicBezTo>
                    <a:pt x="1104" y="1136"/>
                    <a:pt x="1110" y="1130"/>
                    <a:pt x="1110" y="1130"/>
                  </a:cubicBezTo>
                  <a:cubicBezTo>
                    <a:pt x="1110" y="1130"/>
                    <a:pt x="1110" y="1130"/>
                    <a:pt x="1110" y="1434"/>
                  </a:cubicBezTo>
                  <a:cubicBezTo>
                    <a:pt x="1110" y="1434"/>
                    <a:pt x="1110" y="1434"/>
                    <a:pt x="1197" y="1434"/>
                  </a:cubicBezTo>
                  <a:cubicBezTo>
                    <a:pt x="1197" y="1434"/>
                    <a:pt x="1197" y="1434"/>
                    <a:pt x="1197" y="1030"/>
                  </a:cubicBezTo>
                  <a:close/>
                  <a:moveTo>
                    <a:pt x="1200" y="519"/>
                  </a:moveTo>
                  <a:cubicBezTo>
                    <a:pt x="1200" y="519"/>
                    <a:pt x="1200" y="519"/>
                    <a:pt x="1200" y="519"/>
                  </a:cubicBezTo>
                  <a:cubicBezTo>
                    <a:pt x="1147" y="519"/>
                    <a:pt x="1147" y="519"/>
                    <a:pt x="1147" y="519"/>
                  </a:cubicBezTo>
                  <a:cubicBezTo>
                    <a:pt x="1135" y="530"/>
                    <a:pt x="1111" y="542"/>
                    <a:pt x="1094" y="554"/>
                  </a:cubicBezTo>
                  <a:cubicBezTo>
                    <a:pt x="1076" y="560"/>
                    <a:pt x="1052" y="571"/>
                    <a:pt x="1029" y="577"/>
                  </a:cubicBezTo>
                  <a:cubicBezTo>
                    <a:pt x="1029" y="577"/>
                    <a:pt x="1029" y="577"/>
                    <a:pt x="1029" y="648"/>
                  </a:cubicBezTo>
                  <a:cubicBezTo>
                    <a:pt x="1035" y="648"/>
                    <a:pt x="1047" y="648"/>
                    <a:pt x="1052" y="648"/>
                  </a:cubicBezTo>
                  <a:cubicBezTo>
                    <a:pt x="1058" y="642"/>
                    <a:pt x="1070" y="642"/>
                    <a:pt x="1076" y="636"/>
                  </a:cubicBezTo>
                  <a:cubicBezTo>
                    <a:pt x="1082" y="636"/>
                    <a:pt x="1088" y="630"/>
                    <a:pt x="1100" y="624"/>
                  </a:cubicBezTo>
                  <a:cubicBezTo>
                    <a:pt x="1106" y="624"/>
                    <a:pt x="1111" y="618"/>
                    <a:pt x="1111" y="612"/>
                  </a:cubicBezTo>
                  <a:cubicBezTo>
                    <a:pt x="1111" y="612"/>
                    <a:pt x="1111" y="612"/>
                    <a:pt x="1111" y="917"/>
                  </a:cubicBezTo>
                  <a:cubicBezTo>
                    <a:pt x="1111" y="917"/>
                    <a:pt x="1111" y="917"/>
                    <a:pt x="1200" y="917"/>
                  </a:cubicBezTo>
                  <a:cubicBezTo>
                    <a:pt x="1200" y="917"/>
                    <a:pt x="1200" y="917"/>
                    <a:pt x="1200" y="519"/>
                  </a:cubicBezTo>
                  <a:close/>
                </a:path>
              </a:pathLst>
            </a:custGeom>
            <a:solidFill>
              <a:schemeClr val="bg1"/>
            </a:solidFill>
            <a:ln>
              <a:noFill/>
            </a:ln>
          </p:spPr>
          <p:txBody>
            <a:bodyPr vert="horz" wrap="square" lIns="89606" tIns="44804" rIns="89606" bIns="44804" numCol="1" anchor="t" anchorCtr="0" compatLnSpc="1">
              <a:prstTxWarp prst="textNoShape">
                <a:avLst/>
              </a:prstTxWarp>
            </a:bodyPr>
            <a:lstStyle/>
            <a:p>
              <a:pPr defTabSz="932563">
                <a:defRPr/>
              </a:pPr>
              <a:endParaRPr lang="en-US" sz="1763" dirty="0">
                <a:solidFill>
                  <a:srgbClr val="505050"/>
                </a:solidFill>
                <a:latin typeface="Segoe UI"/>
              </a:endParaRPr>
            </a:p>
          </p:txBody>
        </p:sp>
        <p:grpSp>
          <p:nvGrpSpPr>
            <p:cNvPr id="292" name="Group 16"/>
            <p:cNvGrpSpPr>
              <a:grpSpLocks noChangeAspect="1"/>
            </p:cNvGrpSpPr>
            <p:nvPr/>
          </p:nvGrpSpPr>
          <p:grpSpPr bwMode="auto">
            <a:xfrm>
              <a:off x="4973493" y="4254618"/>
              <a:ext cx="210498" cy="204183"/>
              <a:chOff x="3654" y="2101"/>
              <a:chExt cx="200" cy="194"/>
            </a:xfrm>
          </p:grpSpPr>
          <p:sp>
            <p:nvSpPr>
              <p:cNvPr id="468" name="AutoShape 15"/>
              <p:cNvSpPr>
                <a:spLocks noChangeAspect="1" noChangeArrowheads="1" noTextEdit="1"/>
              </p:cNvSpPr>
              <p:nvPr/>
            </p:nvSpPr>
            <p:spPr bwMode="auto">
              <a:xfrm>
                <a:off x="3654" y="2101"/>
                <a:ext cx="200" cy="1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27" tIns="45713" rIns="91427" bIns="45713" numCol="1" anchor="t" anchorCtr="0" compatLnSpc="1">
                <a:prstTxWarp prst="textNoShape">
                  <a:avLst/>
                </a:prstTxWarp>
              </a:bodyPr>
              <a:lstStyle/>
              <a:p>
                <a:pPr defTabSz="932563">
                  <a:defRPr/>
                </a:pPr>
                <a:endParaRPr lang="en-US">
                  <a:solidFill>
                    <a:srgbClr val="505050"/>
                  </a:solidFill>
                  <a:latin typeface="Segoe UI"/>
                </a:endParaRPr>
              </a:p>
            </p:txBody>
          </p:sp>
          <p:sp>
            <p:nvSpPr>
              <p:cNvPr id="469" name="Freeform 17"/>
              <p:cNvSpPr>
                <a:spLocks noEditPoints="1"/>
              </p:cNvSpPr>
              <p:nvPr/>
            </p:nvSpPr>
            <p:spPr bwMode="auto">
              <a:xfrm>
                <a:off x="3654" y="2103"/>
                <a:ext cx="198" cy="190"/>
              </a:xfrm>
              <a:custGeom>
                <a:avLst/>
                <a:gdLst>
                  <a:gd name="T0" fmla="*/ 98 w 113"/>
                  <a:gd name="T1" fmla="*/ 0 h 109"/>
                  <a:gd name="T2" fmla="*/ 12 w 113"/>
                  <a:gd name="T3" fmla="*/ 0 h 109"/>
                  <a:gd name="T4" fmla="*/ 12 w 113"/>
                  <a:gd name="T5" fmla="*/ 0 h 109"/>
                  <a:gd name="T6" fmla="*/ 0 w 113"/>
                  <a:gd name="T7" fmla="*/ 0 h 109"/>
                  <a:gd name="T8" fmla="*/ 0 w 113"/>
                  <a:gd name="T9" fmla="*/ 8 h 109"/>
                  <a:gd name="T10" fmla="*/ 0 w 113"/>
                  <a:gd name="T11" fmla="*/ 16 h 109"/>
                  <a:gd name="T12" fmla="*/ 0 w 113"/>
                  <a:gd name="T13" fmla="*/ 94 h 109"/>
                  <a:gd name="T14" fmla="*/ 0 w 113"/>
                  <a:gd name="T15" fmla="*/ 102 h 109"/>
                  <a:gd name="T16" fmla="*/ 0 w 113"/>
                  <a:gd name="T17" fmla="*/ 109 h 109"/>
                  <a:gd name="T18" fmla="*/ 8 w 113"/>
                  <a:gd name="T19" fmla="*/ 109 h 109"/>
                  <a:gd name="T20" fmla="*/ 12 w 113"/>
                  <a:gd name="T21" fmla="*/ 109 h 109"/>
                  <a:gd name="T22" fmla="*/ 12 w 113"/>
                  <a:gd name="T23" fmla="*/ 109 h 109"/>
                  <a:gd name="T24" fmla="*/ 18 w 113"/>
                  <a:gd name="T25" fmla="*/ 86 h 109"/>
                  <a:gd name="T26" fmla="*/ 30 w 113"/>
                  <a:gd name="T27" fmla="*/ 74 h 109"/>
                  <a:gd name="T28" fmla="*/ 39 w 113"/>
                  <a:gd name="T29" fmla="*/ 81 h 109"/>
                  <a:gd name="T30" fmla="*/ 57 w 113"/>
                  <a:gd name="T31" fmla="*/ 81 h 109"/>
                  <a:gd name="T32" fmla="*/ 79 w 113"/>
                  <a:gd name="T33" fmla="*/ 71 h 109"/>
                  <a:gd name="T34" fmla="*/ 103 w 113"/>
                  <a:gd name="T35" fmla="*/ 109 h 109"/>
                  <a:gd name="T36" fmla="*/ 105 w 113"/>
                  <a:gd name="T37" fmla="*/ 109 h 109"/>
                  <a:gd name="T38" fmla="*/ 106 w 113"/>
                  <a:gd name="T39" fmla="*/ 109 h 109"/>
                  <a:gd name="T40" fmla="*/ 106 w 113"/>
                  <a:gd name="T41" fmla="*/ 109 h 109"/>
                  <a:gd name="T42" fmla="*/ 113 w 113"/>
                  <a:gd name="T43" fmla="*/ 109 h 109"/>
                  <a:gd name="T44" fmla="*/ 113 w 113"/>
                  <a:gd name="T45" fmla="*/ 102 h 109"/>
                  <a:gd name="T46" fmla="*/ 113 w 113"/>
                  <a:gd name="T47" fmla="*/ 94 h 109"/>
                  <a:gd name="T48" fmla="*/ 113 w 113"/>
                  <a:gd name="T49" fmla="*/ 16 h 109"/>
                  <a:gd name="T50" fmla="*/ 113 w 113"/>
                  <a:gd name="T51" fmla="*/ 8 h 109"/>
                  <a:gd name="T52" fmla="*/ 113 w 113"/>
                  <a:gd name="T53" fmla="*/ 0 h 109"/>
                  <a:gd name="T54" fmla="*/ 98 w 113"/>
                  <a:gd name="T55" fmla="*/ 0 h 109"/>
                  <a:gd name="T56" fmla="*/ 76 w 113"/>
                  <a:gd name="T57" fmla="*/ 50 h 109"/>
                  <a:gd name="T58" fmla="*/ 45 w 113"/>
                  <a:gd name="T59" fmla="*/ 71 h 109"/>
                  <a:gd name="T60" fmla="*/ 28 w 113"/>
                  <a:gd name="T61" fmla="*/ 37 h 109"/>
                  <a:gd name="T62" fmla="*/ 59 w 113"/>
                  <a:gd name="T63" fmla="*/ 16 h 109"/>
                  <a:gd name="T64" fmla="*/ 76 w 113"/>
                  <a:gd name="T65" fmla="*/ 50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13" h="109">
                    <a:moveTo>
                      <a:pt x="98" y="0"/>
                    </a:moveTo>
                    <a:cubicBezTo>
                      <a:pt x="12" y="0"/>
                      <a:pt x="12" y="0"/>
                      <a:pt x="12" y="0"/>
                    </a:cubicBezTo>
                    <a:cubicBezTo>
                      <a:pt x="12" y="0"/>
                      <a:pt x="12" y="0"/>
                      <a:pt x="12" y="0"/>
                    </a:cubicBezTo>
                    <a:cubicBezTo>
                      <a:pt x="0" y="0"/>
                      <a:pt x="0" y="0"/>
                      <a:pt x="0" y="0"/>
                    </a:cubicBezTo>
                    <a:cubicBezTo>
                      <a:pt x="0" y="8"/>
                      <a:pt x="0" y="8"/>
                      <a:pt x="0" y="8"/>
                    </a:cubicBezTo>
                    <a:cubicBezTo>
                      <a:pt x="0" y="16"/>
                      <a:pt x="0" y="16"/>
                      <a:pt x="0" y="16"/>
                    </a:cubicBezTo>
                    <a:cubicBezTo>
                      <a:pt x="0" y="94"/>
                      <a:pt x="0" y="94"/>
                      <a:pt x="0" y="94"/>
                    </a:cubicBezTo>
                    <a:cubicBezTo>
                      <a:pt x="0" y="102"/>
                      <a:pt x="0" y="102"/>
                      <a:pt x="0" y="102"/>
                    </a:cubicBezTo>
                    <a:cubicBezTo>
                      <a:pt x="0" y="109"/>
                      <a:pt x="0" y="109"/>
                      <a:pt x="0" y="109"/>
                    </a:cubicBezTo>
                    <a:cubicBezTo>
                      <a:pt x="8" y="109"/>
                      <a:pt x="8" y="109"/>
                      <a:pt x="8" y="109"/>
                    </a:cubicBezTo>
                    <a:cubicBezTo>
                      <a:pt x="12" y="109"/>
                      <a:pt x="12" y="109"/>
                      <a:pt x="12" y="109"/>
                    </a:cubicBezTo>
                    <a:cubicBezTo>
                      <a:pt x="12" y="109"/>
                      <a:pt x="12" y="109"/>
                      <a:pt x="12" y="109"/>
                    </a:cubicBezTo>
                    <a:cubicBezTo>
                      <a:pt x="12" y="105"/>
                      <a:pt x="13" y="93"/>
                      <a:pt x="18" y="86"/>
                    </a:cubicBezTo>
                    <a:cubicBezTo>
                      <a:pt x="24" y="75"/>
                      <a:pt x="27" y="75"/>
                      <a:pt x="30" y="74"/>
                    </a:cubicBezTo>
                    <a:cubicBezTo>
                      <a:pt x="32" y="74"/>
                      <a:pt x="35" y="79"/>
                      <a:pt x="39" y="81"/>
                    </a:cubicBezTo>
                    <a:cubicBezTo>
                      <a:pt x="43" y="83"/>
                      <a:pt x="47" y="86"/>
                      <a:pt x="57" y="81"/>
                    </a:cubicBezTo>
                    <a:cubicBezTo>
                      <a:pt x="68" y="76"/>
                      <a:pt x="70" y="71"/>
                      <a:pt x="79" y="71"/>
                    </a:cubicBezTo>
                    <a:cubicBezTo>
                      <a:pt x="88" y="71"/>
                      <a:pt x="102" y="87"/>
                      <a:pt x="103" y="109"/>
                    </a:cubicBezTo>
                    <a:cubicBezTo>
                      <a:pt x="105" y="109"/>
                      <a:pt x="105" y="109"/>
                      <a:pt x="105" y="109"/>
                    </a:cubicBezTo>
                    <a:cubicBezTo>
                      <a:pt x="106" y="109"/>
                      <a:pt x="106" y="109"/>
                      <a:pt x="106" y="109"/>
                    </a:cubicBezTo>
                    <a:cubicBezTo>
                      <a:pt x="106" y="109"/>
                      <a:pt x="106" y="109"/>
                      <a:pt x="106" y="109"/>
                    </a:cubicBezTo>
                    <a:cubicBezTo>
                      <a:pt x="113" y="109"/>
                      <a:pt x="113" y="109"/>
                      <a:pt x="113" y="109"/>
                    </a:cubicBezTo>
                    <a:cubicBezTo>
                      <a:pt x="113" y="102"/>
                      <a:pt x="113" y="102"/>
                      <a:pt x="113" y="102"/>
                    </a:cubicBezTo>
                    <a:cubicBezTo>
                      <a:pt x="113" y="94"/>
                      <a:pt x="113" y="94"/>
                      <a:pt x="113" y="94"/>
                    </a:cubicBezTo>
                    <a:cubicBezTo>
                      <a:pt x="113" y="16"/>
                      <a:pt x="113" y="16"/>
                      <a:pt x="113" y="16"/>
                    </a:cubicBezTo>
                    <a:cubicBezTo>
                      <a:pt x="113" y="8"/>
                      <a:pt x="113" y="8"/>
                      <a:pt x="113" y="8"/>
                    </a:cubicBezTo>
                    <a:cubicBezTo>
                      <a:pt x="113" y="0"/>
                      <a:pt x="113" y="0"/>
                      <a:pt x="113" y="0"/>
                    </a:cubicBezTo>
                    <a:cubicBezTo>
                      <a:pt x="98" y="0"/>
                      <a:pt x="98" y="0"/>
                      <a:pt x="98" y="0"/>
                    </a:cubicBezTo>
                    <a:close/>
                    <a:moveTo>
                      <a:pt x="76" y="50"/>
                    </a:moveTo>
                    <a:cubicBezTo>
                      <a:pt x="72" y="64"/>
                      <a:pt x="59" y="74"/>
                      <a:pt x="45" y="71"/>
                    </a:cubicBezTo>
                    <a:cubicBezTo>
                      <a:pt x="32" y="67"/>
                      <a:pt x="24" y="52"/>
                      <a:pt x="28" y="37"/>
                    </a:cubicBezTo>
                    <a:cubicBezTo>
                      <a:pt x="31" y="23"/>
                      <a:pt x="45" y="13"/>
                      <a:pt x="59" y="16"/>
                    </a:cubicBezTo>
                    <a:cubicBezTo>
                      <a:pt x="72" y="20"/>
                      <a:pt x="80" y="35"/>
                      <a:pt x="76" y="5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pPr defTabSz="932563">
                  <a:defRPr/>
                </a:pPr>
                <a:endParaRPr lang="en-US">
                  <a:solidFill>
                    <a:srgbClr val="505050"/>
                  </a:solidFill>
                  <a:latin typeface="Segoe UI"/>
                </a:endParaRPr>
              </a:p>
            </p:txBody>
          </p:sp>
          <p:sp>
            <p:nvSpPr>
              <p:cNvPr id="470" name="Freeform 18"/>
              <p:cNvSpPr>
                <a:spLocks/>
              </p:cNvSpPr>
              <p:nvPr/>
            </p:nvSpPr>
            <p:spPr bwMode="auto">
              <a:xfrm>
                <a:off x="3696" y="2126"/>
                <a:ext cx="98" cy="106"/>
              </a:xfrm>
              <a:custGeom>
                <a:avLst/>
                <a:gdLst>
                  <a:gd name="T0" fmla="*/ 35 w 56"/>
                  <a:gd name="T1" fmla="*/ 3 h 61"/>
                  <a:gd name="T2" fmla="*/ 4 w 56"/>
                  <a:gd name="T3" fmla="*/ 24 h 61"/>
                  <a:gd name="T4" fmla="*/ 21 w 56"/>
                  <a:gd name="T5" fmla="*/ 58 h 61"/>
                  <a:gd name="T6" fmla="*/ 52 w 56"/>
                  <a:gd name="T7" fmla="*/ 37 h 61"/>
                  <a:gd name="T8" fmla="*/ 35 w 56"/>
                  <a:gd name="T9" fmla="*/ 3 h 61"/>
                </a:gdLst>
                <a:ahLst/>
                <a:cxnLst>
                  <a:cxn ang="0">
                    <a:pos x="T0" y="T1"/>
                  </a:cxn>
                  <a:cxn ang="0">
                    <a:pos x="T2" y="T3"/>
                  </a:cxn>
                  <a:cxn ang="0">
                    <a:pos x="T4" y="T5"/>
                  </a:cxn>
                  <a:cxn ang="0">
                    <a:pos x="T6" y="T7"/>
                  </a:cxn>
                  <a:cxn ang="0">
                    <a:pos x="T8" y="T9"/>
                  </a:cxn>
                </a:cxnLst>
                <a:rect l="0" t="0" r="r" b="b"/>
                <a:pathLst>
                  <a:path w="56" h="61">
                    <a:moveTo>
                      <a:pt x="35" y="3"/>
                    </a:moveTo>
                    <a:cubicBezTo>
                      <a:pt x="21" y="0"/>
                      <a:pt x="7" y="10"/>
                      <a:pt x="4" y="24"/>
                    </a:cubicBezTo>
                    <a:cubicBezTo>
                      <a:pt x="0" y="39"/>
                      <a:pt x="8" y="54"/>
                      <a:pt x="21" y="58"/>
                    </a:cubicBezTo>
                    <a:cubicBezTo>
                      <a:pt x="35" y="61"/>
                      <a:pt x="48" y="51"/>
                      <a:pt x="52" y="37"/>
                    </a:cubicBezTo>
                    <a:cubicBezTo>
                      <a:pt x="56" y="22"/>
                      <a:pt x="48" y="7"/>
                      <a:pt x="35" y="3"/>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pPr defTabSz="932563">
                  <a:defRPr/>
                </a:pPr>
                <a:endParaRPr lang="en-US">
                  <a:solidFill>
                    <a:srgbClr val="505050"/>
                  </a:solidFill>
                  <a:latin typeface="Segoe UI"/>
                </a:endParaRPr>
              </a:p>
            </p:txBody>
          </p:sp>
          <p:sp>
            <p:nvSpPr>
              <p:cNvPr id="471" name="Freeform 19"/>
              <p:cNvSpPr>
                <a:spLocks/>
              </p:cNvSpPr>
              <p:nvPr/>
            </p:nvSpPr>
            <p:spPr bwMode="auto">
              <a:xfrm>
                <a:off x="3675" y="2227"/>
                <a:ext cx="160" cy="66"/>
              </a:xfrm>
              <a:custGeom>
                <a:avLst/>
                <a:gdLst>
                  <a:gd name="T0" fmla="*/ 67 w 91"/>
                  <a:gd name="T1" fmla="*/ 0 h 38"/>
                  <a:gd name="T2" fmla="*/ 45 w 91"/>
                  <a:gd name="T3" fmla="*/ 10 h 38"/>
                  <a:gd name="T4" fmla="*/ 27 w 91"/>
                  <a:gd name="T5" fmla="*/ 10 h 38"/>
                  <a:gd name="T6" fmla="*/ 18 w 91"/>
                  <a:gd name="T7" fmla="*/ 3 h 38"/>
                  <a:gd name="T8" fmla="*/ 6 w 91"/>
                  <a:gd name="T9" fmla="*/ 15 h 38"/>
                  <a:gd name="T10" fmla="*/ 0 w 91"/>
                  <a:gd name="T11" fmla="*/ 38 h 38"/>
                  <a:gd name="T12" fmla="*/ 91 w 91"/>
                  <a:gd name="T13" fmla="*/ 38 h 38"/>
                  <a:gd name="T14" fmla="*/ 67 w 91"/>
                  <a:gd name="T15" fmla="*/ 0 h 3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1" h="38">
                    <a:moveTo>
                      <a:pt x="67" y="0"/>
                    </a:moveTo>
                    <a:cubicBezTo>
                      <a:pt x="58" y="0"/>
                      <a:pt x="56" y="5"/>
                      <a:pt x="45" y="10"/>
                    </a:cubicBezTo>
                    <a:cubicBezTo>
                      <a:pt x="35" y="15"/>
                      <a:pt x="31" y="12"/>
                      <a:pt x="27" y="10"/>
                    </a:cubicBezTo>
                    <a:cubicBezTo>
                      <a:pt x="23" y="8"/>
                      <a:pt x="20" y="3"/>
                      <a:pt x="18" y="3"/>
                    </a:cubicBezTo>
                    <a:cubicBezTo>
                      <a:pt x="15" y="4"/>
                      <a:pt x="12" y="4"/>
                      <a:pt x="6" y="15"/>
                    </a:cubicBezTo>
                    <a:cubicBezTo>
                      <a:pt x="1" y="22"/>
                      <a:pt x="0" y="34"/>
                      <a:pt x="0" y="38"/>
                    </a:cubicBezTo>
                    <a:cubicBezTo>
                      <a:pt x="91" y="38"/>
                      <a:pt x="91" y="38"/>
                      <a:pt x="91" y="38"/>
                    </a:cubicBezTo>
                    <a:cubicBezTo>
                      <a:pt x="90" y="16"/>
                      <a:pt x="76" y="0"/>
                      <a:pt x="67"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pPr defTabSz="932563">
                  <a:defRPr/>
                </a:pPr>
                <a:endParaRPr lang="en-US">
                  <a:solidFill>
                    <a:srgbClr val="505050"/>
                  </a:solidFill>
                  <a:latin typeface="Segoe UI"/>
                </a:endParaRPr>
              </a:p>
            </p:txBody>
          </p:sp>
        </p:grpSp>
        <p:sp>
          <p:nvSpPr>
            <p:cNvPr id="293" name="Rectangle 292"/>
            <p:cNvSpPr/>
            <p:nvPr/>
          </p:nvSpPr>
          <p:spPr bwMode="auto">
            <a:xfrm>
              <a:off x="5181887" y="4250090"/>
              <a:ext cx="45712" cy="222084"/>
            </a:xfrm>
            <a:prstGeom prst="rect">
              <a:avLst/>
            </a:prstGeom>
            <a:solidFill>
              <a:srgbClr val="50505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54" tIns="146283" rIns="182854" bIns="146283" numCol="1" spcCol="0" rtlCol="0" fromWordArt="0" anchor="t" anchorCtr="0" forceAA="0" compatLnSpc="1">
              <a:prstTxWarp prst="textNoShape">
                <a:avLst/>
              </a:prstTxWarp>
              <a:noAutofit/>
            </a:bodyPr>
            <a:lstStyle/>
            <a:p>
              <a:pPr algn="ctr" defTabSz="932293" fontAlgn="base">
                <a:lnSpc>
                  <a:spcPct val="90000"/>
                </a:lnSpc>
                <a:spcBef>
                  <a:spcPct val="0"/>
                </a:spcBef>
                <a:spcAft>
                  <a:spcPct val="0"/>
                </a:spcAft>
                <a:defRPr/>
              </a:pPr>
              <a:endParaRPr lang="en-US" sz="2400" dirty="0" err="1">
                <a:gradFill>
                  <a:gsLst>
                    <a:gs pos="0">
                      <a:srgbClr val="FFFFFF"/>
                    </a:gs>
                    <a:gs pos="100000">
                      <a:srgbClr val="FFFFFF"/>
                    </a:gs>
                  </a:gsLst>
                  <a:lin ang="5400000" scaled="0"/>
                </a:gradFill>
                <a:latin typeface="Segoe UI"/>
                <a:ea typeface="Segoe UI" pitchFamily="34" charset="0"/>
                <a:cs typeface="Segoe UI" pitchFamily="34" charset="0"/>
              </a:endParaRPr>
            </a:p>
          </p:txBody>
        </p:sp>
        <p:pic>
          <p:nvPicPr>
            <p:cNvPr id="29" name="Picture 28"/>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0549199" y="5140505"/>
              <a:ext cx="849430" cy="271818"/>
            </a:xfrm>
            <a:prstGeom prst="rect">
              <a:avLst/>
            </a:prstGeom>
          </p:spPr>
        </p:pic>
        <p:grpSp>
          <p:nvGrpSpPr>
            <p:cNvPr id="304" name="Group 4"/>
            <p:cNvGrpSpPr>
              <a:grpSpLocks noChangeAspect="1"/>
            </p:cNvGrpSpPr>
            <p:nvPr/>
          </p:nvGrpSpPr>
          <p:grpSpPr bwMode="auto">
            <a:xfrm>
              <a:off x="3122248" y="4996319"/>
              <a:ext cx="715513" cy="443478"/>
              <a:chOff x="908" y="2039"/>
              <a:chExt cx="818" cy="507"/>
            </a:xfrm>
          </p:grpSpPr>
          <p:sp>
            <p:nvSpPr>
              <p:cNvPr id="305" name="AutoShape 3"/>
              <p:cNvSpPr>
                <a:spLocks noChangeAspect="1" noChangeArrowheads="1" noTextEdit="1"/>
              </p:cNvSpPr>
              <p:nvPr/>
            </p:nvSpPr>
            <p:spPr bwMode="auto">
              <a:xfrm>
                <a:off x="912" y="2039"/>
                <a:ext cx="814" cy="5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27" tIns="45713" rIns="91427" bIns="45713" numCol="1" anchor="t" anchorCtr="0" compatLnSpc="1">
                <a:prstTxWarp prst="textNoShape">
                  <a:avLst/>
                </a:prstTxWarp>
              </a:bodyPr>
              <a:lstStyle/>
              <a:p>
                <a:pPr defTabSz="932563">
                  <a:defRPr/>
                </a:pPr>
                <a:endParaRPr lang="en-US">
                  <a:solidFill>
                    <a:srgbClr val="505050"/>
                  </a:solidFill>
                  <a:latin typeface="Segoe UI"/>
                </a:endParaRPr>
              </a:p>
            </p:txBody>
          </p:sp>
          <p:sp>
            <p:nvSpPr>
              <p:cNvPr id="306" name="Freeform 5"/>
              <p:cNvSpPr>
                <a:spLocks/>
              </p:cNvSpPr>
              <p:nvPr/>
            </p:nvSpPr>
            <p:spPr bwMode="auto">
              <a:xfrm>
                <a:off x="908" y="2043"/>
                <a:ext cx="814" cy="503"/>
              </a:xfrm>
              <a:custGeom>
                <a:avLst/>
                <a:gdLst>
                  <a:gd name="T0" fmla="*/ 201 w 201"/>
                  <a:gd name="T1" fmla="*/ 107 h 123"/>
                  <a:gd name="T2" fmla="*/ 185 w 201"/>
                  <a:gd name="T3" fmla="*/ 123 h 123"/>
                  <a:gd name="T4" fmla="*/ 16 w 201"/>
                  <a:gd name="T5" fmla="*/ 123 h 123"/>
                  <a:gd name="T6" fmla="*/ 0 w 201"/>
                  <a:gd name="T7" fmla="*/ 107 h 123"/>
                  <a:gd name="T8" fmla="*/ 0 w 201"/>
                  <a:gd name="T9" fmla="*/ 16 h 123"/>
                  <a:gd name="T10" fmla="*/ 16 w 201"/>
                  <a:gd name="T11" fmla="*/ 0 h 123"/>
                  <a:gd name="T12" fmla="*/ 185 w 201"/>
                  <a:gd name="T13" fmla="*/ 0 h 123"/>
                  <a:gd name="T14" fmla="*/ 201 w 201"/>
                  <a:gd name="T15" fmla="*/ 16 h 123"/>
                  <a:gd name="T16" fmla="*/ 201 w 201"/>
                  <a:gd name="T17" fmla="*/ 107 h 1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01" h="123">
                    <a:moveTo>
                      <a:pt x="201" y="107"/>
                    </a:moveTo>
                    <a:cubicBezTo>
                      <a:pt x="201" y="116"/>
                      <a:pt x="194" y="123"/>
                      <a:pt x="185" y="123"/>
                    </a:cubicBezTo>
                    <a:cubicBezTo>
                      <a:pt x="16" y="123"/>
                      <a:pt x="16" y="123"/>
                      <a:pt x="16" y="123"/>
                    </a:cubicBezTo>
                    <a:cubicBezTo>
                      <a:pt x="7" y="123"/>
                      <a:pt x="0" y="116"/>
                      <a:pt x="0" y="107"/>
                    </a:cubicBezTo>
                    <a:cubicBezTo>
                      <a:pt x="0" y="16"/>
                      <a:pt x="0" y="16"/>
                      <a:pt x="0" y="16"/>
                    </a:cubicBezTo>
                    <a:cubicBezTo>
                      <a:pt x="0" y="7"/>
                      <a:pt x="7" y="0"/>
                      <a:pt x="16" y="0"/>
                    </a:cubicBezTo>
                    <a:cubicBezTo>
                      <a:pt x="185" y="0"/>
                      <a:pt x="185" y="0"/>
                      <a:pt x="185" y="0"/>
                    </a:cubicBezTo>
                    <a:cubicBezTo>
                      <a:pt x="194" y="0"/>
                      <a:pt x="201" y="7"/>
                      <a:pt x="201" y="16"/>
                    </a:cubicBezTo>
                    <a:lnTo>
                      <a:pt x="201" y="107"/>
                    </a:lnTo>
                    <a:close/>
                  </a:path>
                </a:pathLst>
              </a:custGeom>
              <a:solidFill>
                <a:srgbClr val="E8112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pPr defTabSz="932563">
                  <a:defRPr/>
                </a:pPr>
                <a:endParaRPr lang="en-US">
                  <a:solidFill>
                    <a:srgbClr val="505050"/>
                  </a:solidFill>
                  <a:latin typeface="Segoe UI"/>
                </a:endParaRPr>
              </a:p>
            </p:txBody>
          </p:sp>
          <p:sp>
            <p:nvSpPr>
              <p:cNvPr id="307" name="Rectangle 6"/>
              <p:cNvSpPr>
                <a:spLocks noChangeArrowheads="1"/>
              </p:cNvSpPr>
              <p:nvPr/>
            </p:nvSpPr>
            <p:spPr bwMode="auto">
              <a:xfrm>
                <a:off x="997" y="2109"/>
                <a:ext cx="203" cy="24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27" tIns="45713" rIns="91427" bIns="45713" numCol="1" anchor="t" anchorCtr="0" compatLnSpc="1">
                <a:prstTxWarp prst="textNoShape">
                  <a:avLst/>
                </a:prstTxWarp>
              </a:bodyPr>
              <a:lstStyle/>
              <a:p>
                <a:pPr defTabSz="932563">
                  <a:defRPr/>
                </a:pPr>
                <a:endParaRPr lang="en-US">
                  <a:solidFill>
                    <a:srgbClr val="505050"/>
                  </a:solidFill>
                  <a:latin typeface="Segoe UI"/>
                </a:endParaRPr>
              </a:p>
            </p:txBody>
          </p:sp>
          <p:sp>
            <p:nvSpPr>
              <p:cNvPr id="308" name="Freeform 7"/>
              <p:cNvSpPr>
                <a:spLocks/>
              </p:cNvSpPr>
              <p:nvPr/>
            </p:nvSpPr>
            <p:spPr bwMode="auto">
              <a:xfrm>
                <a:off x="1293" y="2100"/>
                <a:ext cx="372" cy="17"/>
              </a:xfrm>
              <a:custGeom>
                <a:avLst/>
                <a:gdLst>
                  <a:gd name="T0" fmla="*/ 89 w 92"/>
                  <a:gd name="T1" fmla="*/ 4 h 4"/>
                  <a:gd name="T2" fmla="*/ 2 w 92"/>
                  <a:gd name="T3" fmla="*/ 4 h 4"/>
                  <a:gd name="T4" fmla="*/ 0 w 92"/>
                  <a:gd name="T5" fmla="*/ 2 h 4"/>
                  <a:gd name="T6" fmla="*/ 2 w 92"/>
                  <a:gd name="T7" fmla="*/ 0 h 4"/>
                  <a:gd name="T8" fmla="*/ 89 w 92"/>
                  <a:gd name="T9" fmla="*/ 0 h 4"/>
                  <a:gd name="T10" fmla="*/ 92 w 92"/>
                  <a:gd name="T11" fmla="*/ 2 h 4"/>
                  <a:gd name="T12" fmla="*/ 89 w 92"/>
                  <a:gd name="T13" fmla="*/ 4 h 4"/>
                </a:gdLst>
                <a:ahLst/>
                <a:cxnLst>
                  <a:cxn ang="0">
                    <a:pos x="T0" y="T1"/>
                  </a:cxn>
                  <a:cxn ang="0">
                    <a:pos x="T2" y="T3"/>
                  </a:cxn>
                  <a:cxn ang="0">
                    <a:pos x="T4" y="T5"/>
                  </a:cxn>
                  <a:cxn ang="0">
                    <a:pos x="T6" y="T7"/>
                  </a:cxn>
                  <a:cxn ang="0">
                    <a:pos x="T8" y="T9"/>
                  </a:cxn>
                  <a:cxn ang="0">
                    <a:pos x="T10" y="T11"/>
                  </a:cxn>
                  <a:cxn ang="0">
                    <a:pos x="T12" y="T13"/>
                  </a:cxn>
                </a:cxnLst>
                <a:rect l="0" t="0" r="r" b="b"/>
                <a:pathLst>
                  <a:path w="92" h="4">
                    <a:moveTo>
                      <a:pt x="89" y="4"/>
                    </a:moveTo>
                    <a:cubicBezTo>
                      <a:pt x="2" y="4"/>
                      <a:pt x="2" y="4"/>
                      <a:pt x="2" y="4"/>
                    </a:cubicBezTo>
                    <a:cubicBezTo>
                      <a:pt x="1" y="4"/>
                      <a:pt x="0" y="3"/>
                      <a:pt x="0" y="2"/>
                    </a:cubicBezTo>
                    <a:cubicBezTo>
                      <a:pt x="0" y="1"/>
                      <a:pt x="1" y="0"/>
                      <a:pt x="2" y="0"/>
                    </a:cubicBezTo>
                    <a:cubicBezTo>
                      <a:pt x="89" y="0"/>
                      <a:pt x="89" y="0"/>
                      <a:pt x="89" y="0"/>
                    </a:cubicBezTo>
                    <a:cubicBezTo>
                      <a:pt x="91" y="0"/>
                      <a:pt x="92" y="1"/>
                      <a:pt x="92" y="2"/>
                    </a:cubicBezTo>
                    <a:cubicBezTo>
                      <a:pt x="92" y="3"/>
                      <a:pt x="91" y="4"/>
                      <a:pt x="89" y="4"/>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pPr defTabSz="932563">
                  <a:defRPr/>
                </a:pPr>
                <a:endParaRPr lang="en-US">
                  <a:solidFill>
                    <a:srgbClr val="505050"/>
                  </a:solidFill>
                  <a:latin typeface="Segoe UI"/>
                </a:endParaRPr>
              </a:p>
            </p:txBody>
          </p:sp>
          <p:sp>
            <p:nvSpPr>
              <p:cNvPr id="309" name="Freeform 8"/>
              <p:cNvSpPr>
                <a:spLocks/>
              </p:cNvSpPr>
              <p:nvPr/>
            </p:nvSpPr>
            <p:spPr bwMode="auto">
              <a:xfrm>
                <a:off x="1293" y="2174"/>
                <a:ext cx="372" cy="16"/>
              </a:xfrm>
              <a:custGeom>
                <a:avLst/>
                <a:gdLst>
                  <a:gd name="T0" fmla="*/ 89 w 92"/>
                  <a:gd name="T1" fmla="*/ 4 h 4"/>
                  <a:gd name="T2" fmla="*/ 2 w 92"/>
                  <a:gd name="T3" fmla="*/ 4 h 4"/>
                  <a:gd name="T4" fmla="*/ 0 w 92"/>
                  <a:gd name="T5" fmla="*/ 2 h 4"/>
                  <a:gd name="T6" fmla="*/ 2 w 92"/>
                  <a:gd name="T7" fmla="*/ 0 h 4"/>
                  <a:gd name="T8" fmla="*/ 89 w 92"/>
                  <a:gd name="T9" fmla="*/ 0 h 4"/>
                  <a:gd name="T10" fmla="*/ 92 w 92"/>
                  <a:gd name="T11" fmla="*/ 2 h 4"/>
                  <a:gd name="T12" fmla="*/ 89 w 92"/>
                  <a:gd name="T13" fmla="*/ 4 h 4"/>
                </a:gdLst>
                <a:ahLst/>
                <a:cxnLst>
                  <a:cxn ang="0">
                    <a:pos x="T0" y="T1"/>
                  </a:cxn>
                  <a:cxn ang="0">
                    <a:pos x="T2" y="T3"/>
                  </a:cxn>
                  <a:cxn ang="0">
                    <a:pos x="T4" y="T5"/>
                  </a:cxn>
                  <a:cxn ang="0">
                    <a:pos x="T6" y="T7"/>
                  </a:cxn>
                  <a:cxn ang="0">
                    <a:pos x="T8" y="T9"/>
                  </a:cxn>
                  <a:cxn ang="0">
                    <a:pos x="T10" y="T11"/>
                  </a:cxn>
                  <a:cxn ang="0">
                    <a:pos x="T12" y="T13"/>
                  </a:cxn>
                </a:cxnLst>
                <a:rect l="0" t="0" r="r" b="b"/>
                <a:pathLst>
                  <a:path w="92" h="4">
                    <a:moveTo>
                      <a:pt x="89" y="4"/>
                    </a:moveTo>
                    <a:cubicBezTo>
                      <a:pt x="2" y="4"/>
                      <a:pt x="2" y="4"/>
                      <a:pt x="2" y="4"/>
                    </a:cubicBezTo>
                    <a:cubicBezTo>
                      <a:pt x="1" y="4"/>
                      <a:pt x="0" y="3"/>
                      <a:pt x="0" y="2"/>
                    </a:cubicBezTo>
                    <a:cubicBezTo>
                      <a:pt x="0" y="1"/>
                      <a:pt x="1" y="0"/>
                      <a:pt x="2" y="0"/>
                    </a:cubicBezTo>
                    <a:cubicBezTo>
                      <a:pt x="89" y="0"/>
                      <a:pt x="89" y="0"/>
                      <a:pt x="89" y="0"/>
                    </a:cubicBezTo>
                    <a:cubicBezTo>
                      <a:pt x="91" y="0"/>
                      <a:pt x="92" y="1"/>
                      <a:pt x="92" y="2"/>
                    </a:cubicBezTo>
                    <a:cubicBezTo>
                      <a:pt x="92" y="3"/>
                      <a:pt x="91" y="4"/>
                      <a:pt x="89" y="4"/>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pPr defTabSz="932563">
                  <a:defRPr/>
                </a:pPr>
                <a:endParaRPr lang="en-US">
                  <a:solidFill>
                    <a:srgbClr val="505050"/>
                  </a:solidFill>
                  <a:latin typeface="Segoe UI"/>
                </a:endParaRPr>
              </a:p>
            </p:txBody>
          </p:sp>
          <p:sp>
            <p:nvSpPr>
              <p:cNvPr id="310" name="Freeform 9"/>
              <p:cNvSpPr>
                <a:spLocks/>
              </p:cNvSpPr>
              <p:nvPr/>
            </p:nvSpPr>
            <p:spPr bwMode="auto">
              <a:xfrm>
                <a:off x="1293" y="2247"/>
                <a:ext cx="372" cy="21"/>
              </a:xfrm>
              <a:custGeom>
                <a:avLst/>
                <a:gdLst>
                  <a:gd name="T0" fmla="*/ 89 w 92"/>
                  <a:gd name="T1" fmla="*/ 5 h 5"/>
                  <a:gd name="T2" fmla="*/ 2 w 92"/>
                  <a:gd name="T3" fmla="*/ 5 h 5"/>
                  <a:gd name="T4" fmla="*/ 0 w 92"/>
                  <a:gd name="T5" fmla="*/ 3 h 5"/>
                  <a:gd name="T6" fmla="*/ 2 w 92"/>
                  <a:gd name="T7" fmla="*/ 0 h 5"/>
                  <a:gd name="T8" fmla="*/ 89 w 92"/>
                  <a:gd name="T9" fmla="*/ 0 h 5"/>
                  <a:gd name="T10" fmla="*/ 92 w 92"/>
                  <a:gd name="T11" fmla="*/ 3 h 5"/>
                  <a:gd name="T12" fmla="*/ 89 w 92"/>
                  <a:gd name="T13" fmla="*/ 5 h 5"/>
                </a:gdLst>
                <a:ahLst/>
                <a:cxnLst>
                  <a:cxn ang="0">
                    <a:pos x="T0" y="T1"/>
                  </a:cxn>
                  <a:cxn ang="0">
                    <a:pos x="T2" y="T3"/>
                  </a:cxn>
                  <a:cxn ang="0">
                    <a:pos x="T4" y="T5"/>
                  </a:cxn>
                  <a:cxn ang="0">
                    <a:pos x="T6" y="T7"/>
                  </a:cxn>
                  <a:cxn ang="0">
                    <a:pos x="T8" y="T9"/>
                  </a:cxn>
                  <a:cxn ang="0">
                    <a:pos x="T10" y="T11"/>
                  </a:cxn>
                  <a:cxn ang="0">
                    <a:pos x="T12" y="T13"/>
                  </a:cxn>
                </a:cxnLst>
                <a:rect l="0" t="0" r="r" b="b"/>
                <a:pathLst>
                  <a:path w="92" h="5">
                    <a:moveTo>
                      <a:pt x="89" y="5"/>
                    </a:moveTo>
                    <a:cubicBezTo>
                      <a:pt x="2" y="5"/>
                      <a:pt x="2" y="5"/>
                      <a:pt x="2" y="5"/>
                    </a:cubicBezTo>
                    <a:cubicBezTo>
                      <a:pt x="1" y="5"/>
                      <a:pt x="0" y="4"/>
                      <a:pt x="0" y="3"/>
                    </a:cubicBezTo>
                    <a:cubicBezTo>
                      <a:pt x="0" y="1"/>
                      <a:pt x="1" y="0"/>
                      <a:pt x="2" y="0"/>
                    </a:cubicBezTo>
                    <a:cubicBezTo>
                      <a:pt x="89" y="0"/>
                      <a:pt x="89" y="0"/>
                      <a:pt x="89" y="0"/>
                    </a:cubicBezTo>
                    <a:cubicBezTo>
                      <a:pt x="91" y="0"/>
                      <a:pt x="92" y="1"/>
                      <a:pt x="92" y="3"/>
                    </a:cubicBezTo>
                    <a:cubicBezTo>
                      <a:pt x="92" y="4"/>
                      <a:pt x="91" y="5"/>
                      <a:pt x="89" y="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pPr defTabSz="932563">
                  <a:defRPr/>
                </a:pPr>
                <a:endParaRPr lang="en-US">
                  <a:solidFill>
                    <a:srgbClr val="505050"/>
                  </a:solidFill>
                  <a:latin typeface="Segoe UI"/>
                </a:endParaRPr>
              </a:p>
            </p:txBody>
          </p:sp>
          <p:sp>
            <p:nvSpPr>
              <p:cNvPr id="311" name="Freeform 10"/>
              <p:cNvSpPr>
                <a:spLocks/>
              </p:cNvSpPr>
              <p:nvPr/>
            </p:nvSpPr>
            <p:spPr bwMode="auto">
              <a:xfrm>
                <a:off x="1293" y="2326"/>
                <a:ext cx="372" cy="16"/>
              </a:xfrm>
              <a:custGeom>
                <a:avLst/>
                <a:gdLst>
                  <a:gd name="T0" fmla="*/ 89 w 92"/>
                  <a:gd name="T1" fmla="*/ 4 h 4"/>
                  <a:gd name="T2" fmla="*/ 2 w 92"/>
                  <a:gd name="T3" fmla="*/ 4 h 4"/>
                  <a:gd name="T4" fmla="*/ 0 w 92"/>
                  <a:gd name="T5" fmla="*/ 2 h 4"/>
                  <a:gd name="T6" fmla="*/ 2 w 92"/>
                  <a:gd name="T7" fmla="*/ 0 h 4"/>
                  <a:gd name="T8" fmla="*/ 89 w 92"/>
                  <a:gd name="T9" fmla="*/ 0 h 4"/>
                  <a:gd name="T10" fmla="*/ 92 w 92"/>
                  <a:gd name="T11" fmla="*/ 2 h 4"/>
                  <a:gd name="T12" fmla="*/ 89 w 92"/>
                  <a:gd name="T13" fmla="*/ 4 h 4"/>
                </a:gdLst>
                <a:ahLst/>
                <a:cxnLst>
                  <a:cxn ang="0">
                    <a:pos x="T0" y="T1"/>
                  </a:cxn>
                  <a:cxn ang="0">
                    <a:pos x="T2" y="T3"/>
                  </a:cxn>
                  <a:cxn ang="0">
                    <a:pos x="T4" y="T5"/>
                  </a:cxn>
                  <a:cxn ang="0">
                    <a:pos x="T6" y="T7"/>
                  </a:cxn>
                  <a:cxn ang="0">
                    <a:pos x="T8" y="T9"/>
                  </a:cxn>
                  <a:cxn ang="0">
                    <a:pos x="T10" y="T11"/>
                  </a:cxn>
                  <a:cxn ang="0">
                    <a:pos x="T12" y="T13"/>
                  </a:cxn>
                </a:cxnLst>
                <a:rect l="0" t="0" r="r" b="b"/>
                <a:pathLst>
                  <a:path w="92" h="4">
                    <a:moveTo>
                      <a:pt x="89" y="4"/>
                    </a:moveTo>
                    <a:cubicBezTo>
                      <a:pt x="2" y="4"/>
                      <a:pt x="2" y="4"/>
                      <a:pt x="2" y="4"/>
                    </a:cubicBezTo>
                    <a:cubicBezTo>
                      <a:pt x="1" y="4"/>
                      <a:pt x="0" y="3"/>
                      <a:pt x="0" y="2"/>
                    </a:cubicBezTo>
                    <a:cubicBezTo>
                      <a:pt x="0" y="1"/>
                      <a:pt x="1" y="0"/>
                      <a:pt x="2" y="0"/>
                    </a:cubicBezTo>
                    <a:cubicBezTo>
                      <a:pt x="89" y="0"/>
                      <a:pt x="89" y="0"/>
                      <a:pt x="89" y="0"/>
                    </a:cubicBezTo>
                    <a:cubicBezTo>
                      <a:pt x="91" y="0"/>
                      <a:pt x="92" y="1"/>
                      <a:pt x="92" y="2"/>
                    </a:cubicBezTo>
                    <a:cubicBezTo>
                      <a:pt x="92" y="3"/>
                      <a:pt x="91" y="4"/>
                      <a:pt x="89" y="4"/>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pPr defTabSz="932563">
                  <a:defRPr/>
                </a:pPr>
                <a:endParaRPr lang="en-US">
                  <a:solidFill>
                    <a:srgbClr val="505050"/>
                  </a:solidFill>
                  <a:latin typeface="Segoe UI"/>
                </a:endParaRPr>
              </a:p>
            </p:txBody>
          </p:sp>
          <p:sp>
            <p:nvSpPr>
              <p:cNvPr id="312" name="Freeform 11"/>
              <p:cNvSpPr>
                <a:spLocks/>
              </p:cNvSpPr>
              <p:nvPr/>
            </p:nvSpPr>
            <p:spPr bwMode="auto">
              <a:xfrm>
                <a:off x="989" y="2399"/>
                <a:ext cx="676" cy="16"/>
              </a:xfrm>
              <a:custGeom>
                <a:avLst/>
                <a:gdLst>
                  <a:gd name="T0" fmla="*/ 164 w 167"/>
                  <a:gd name="T1" fmla="*/ 4 h 4"/>
                  <a:gd name="T2" fmla="*/ 2 w 167"/>
                  <a:gd name="T3" fmla="*/ 4 h 4"/>
                  <a:gd name="T4" fmla="*/ 0 w 167"/>
                  <a:gd name="T5" fmla="*/ 2 h 4"/>
                  <a:gd name="T6" fmla="*/ 2 w 167"/>
                  <a:gd name="T7" fmla="*/ 0 h 4"/>
                  <a:gd name="T8" fmla="*/ 164 w 167"/>
                  <a:gd name="T9" fmla="*/ 0 h 4"/>
                  <a:gd name="T10" fmla="*/ 167 w 167"/>
                  <a:gd name="T11" fmla="*/ 2 h 4"/>
                  <a:gd name="T12" fmla="*/ 164 w 167"/>
                  <a:gd name="T13" fmla="*/ 4 h 4"/>
                </a:gdLst>
                <a:ahLst/>
                <a:cxnLst>
                  <a:cxn ang="0">
                    <a:pos x="T0" y="T1"/>
                  </a:cxn>
                  <a:cxn ang="0">
                    <a:pos x="T2" y="T3"/>
                  </a:cxn>
                  <a:cxn ang="0">
                    <a:pos x="T4" y="T5"/>
                  </a:cxn>
                  <a:cxn ang="0">
                    <a:pos x="T6" y="T7"/>
                  </a:cxn>
                  <a:cxn ang="0">
                    <a:pos x="T8" y="T9"/>
                  </a:cxn>
                  <a:cxn ang="0">
                    <a:pos x="T10" y="T11"/>
                  </a:cxn>
                  <a:cxn ang="0">
                    <a:pos x="T12" y="T13"/>
                  </a:cxn>
                </a:cxnLst>
                <a:rect l="0" t="0" r="r" b="b"/>
                <a:pathLst>
                  <a:path w="167" h="4">
                    <a:moveTo>
                      <a:pt x="164" y="4"/>
                    </a:moveTo>
                    <a:cubicBezTo>
                      <a:pt x="2" y="4"/>
                      <a:pt x="2" y="4"/>
                      <a:pt x="2" y="4"/>
                    </a:cubicBezTo>
                    <a:cubicBezTo>
                      <a:pt x="1" y="4"/>
                      <a:pt x="0" y="3"/>
                      <a:pt x="0" y="2"/>
                    </a:cubicBezTo>
                    <a:cubicBezTo>
                      <a:pt x="0" y="1"/>
                      <a:pt x="1" y="0"/>
                      <a:pt x="2" y="0"/>
                    </a:cubicBezTo>
                    <a:cubicBezTo>
                      <a:pt x="164" y="0"/>
                      <a:pt x="164" y="0"/>
                      <a:pt x="164" y="0"/>
                    </a:cubicBezTo>
                    <a:cubicBezTo>
                      <a:pt x="166" y="0"/>
                      <a:pt x="167" y="1"/>
                      <a:pt x="167" y="2"/>
                    </a:cubicBezTo>
                    <a:cubicBezTo>
                      <a:pt x="167" y="3"/>
                      <a:pt x="166" y="4"/>
                      <a:pt x="164" y="4"/>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pPr defTabSz="932563">
                  <a:defRPr/>
                </a:pPr>
                <a:endParaRPr lang="en-US">
                  <a:solidFill>
                    <a:srgbClr val="505050"/>
                  </a:solidFill>
                  <a:latin typeface="Segoe UI"/>
                </a:endParaRPr>
              </a:p>
            </p:txBody>
          </p:sp>
          <p:sp>
            <p:nvSpPr>
              <p:cNvPr id="313" name="Freeform 12"/>
              <p:cNvSpPr>
                <a:spLocks/>
              </p:cNvSpPr>
              <p:nvPr/>
            </p:nvSpPr>
            <p:spPr bwMode="auto">
              <a:xfrm>
                <a:off x="989" y="2472"/>
                <a:ext cx="676" cy="21"/>
              </a:xfrm>
              <a:custGeom>
                <a:avLst/>
                <a:gdLst>
                  <a:gd name="T0" fmla="*/ 164 w 167"/>
                  <a:gd name="T1" fmla="*/ 5 h 5"/>
                  <a:gd name="T2" fmla="*/ 2 w 167"/>
                  <a:gd name="T3" fmla="*/ 5 h 5"/>
                  <a:gd name="T4" fmla="*/ 0 w 167"/>
                  <a:gd name="T5" fmla="*/ 2 h 5"/>
                  <a:gd name="T6" fmla="*/ 2 w 167"/>
                  <a:gd name="T7" fmla="*/ 0 h 5"/>
                  <a:gd name="T8" fmla="*/ 164 w 167"/>
                  <a:gd name="T9" fmla="*/ 0 h 5"/>
                  <a:gd name="T10" fmla="*/ 167 w 167"/>
                  <a:gd name="T11" fmla="*/ 2 h 5"/>
                  <a:gd name="T12" fmla="*/ 164 w 167"/>
                  <a:gd name="T13" fmla="*/ 5 h 5"/>
                </a:gdLst>
                <a:ahLst/>
                <a:cxnLst>
                  <a:cxn ang="0">
                    <a:pos x="T0" y="T1"/>
                  </a:cxn>
                  <a:cxn ang="0">
                    <a:pos x="T2" y="T3"/>
                  </a:cxn>
                  <a:cxn ang="0">
                    <a:pos x="T4" y="T5"/>
                  </a:cxn>
                  <a:cxn ang="0">
                    <a:pos x="T6" y="T7"/>
                  </a:cxn>
                  <a:cxn ang="0">
                    <a:pos x="T8" y="T9"/>
                  </a:cxn>
                  <a:cxn ang="0">
                    <a:pos x="T10" y="T11"/>
                  </a:cxn>
                  <a:cxn ang="0">
                    <a:pos x="T12" y="T13"/>
                  </a:cxn>
                </a:cxnLst>
                <a:rect l="0" t="0" r="r" b="b"/>
                <a:pathLst>
                  <a:path w="167" h="5">
                    <a:moveTo>
                      <a:pt x="164" y="5"/>
                    </a:moveTo>
                    <a:cubicBezTo>
                      <a:pt x="2" y="5"/>
                      <a:pt x="2" y="5"/>
                      <a:pt x="2" y="5"/>
                    </a:cubicBezTo>
                    <a:cubicBezTo>
                      <a:pt x="1" y="5"/>
                      <a:pt x="0" y="4"/>
                      <a:pt x="0" y="2"/>
                    </a:cubicBezTo>
                    <a:cubicBezTo>
                      <a:pt x="0" y="1"/>
                      <a:pt x="1" y="0"/>
                      <a:pt x="2" y="0"/>
                    </a:cubicBezTo>
                    <a:cubicBezTo>
                      <a:pt x="164" y="0"/>
                      <a:pt x="164" y="0"/>
                      <a:pt x="164" y="0"/>
                    </a:cubicBezTo>
                    <a:cubicBezTo>
                      <a:pt x="166" y="0"/>
                      <a:pt x="167" y="1"/>
                      <a:pt x="167" y="2"/>
                    </a:cubicBezTo>
                    <a:cubicBezTo>
                      <a:pt x="167" y="4"/>
                      <a:pt x="166" y="5"/>
                      <a:pt x="164" y="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pPr defTabSz="932563">
                  <a:defRPr/>
                </a:pPr>
                <a:endParaRPr lang="en-US">
                  <a:solidFill>
                    <a:srgbClr val="505050"/>
                  </a:solidFill>
                  <a:latin typeface="Segoe UI"/>
                </a:endParaRPr>
              </a:p>
            </p:txBody>
          </p:sp>
          <p:sp>
            <p:nvSpPr>
              <p:cNvPr id="314" name="Oval 13"/>
              <p:cNvSpPr>
                <a:spLocks noChangeArrowheads="1"/>
              </p:cNvSpPr>
              <p:nvPr/>
            </p:nvSpPr>
            <p:spPr bwMode="auto">
              <a:xfrm>
                <a:off x="1062" y="2158"/>
                <a:ext cx="73" cy="73"/>
              </a:xfrm>
              <a:prstGeom prst="ellipse">
                <a:avLst/>
              </a:prstGeom>
              <a:solidFill>
                <a:srgbClr val="33333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pPr defTabSz="932563">
                  <a:defRPr/>
                </a:pPr>
                <a:endParaRPr lang="en-US">
                  <a:solidFill>
                    <a:srgbClr val="505050"/>
                  </a:solidFill>
                  <a:latin typeface="Segoe UI"/>
                </a:endParaRPr>
              </a:p>
            </p:txBody>
          </p:sp>
          <p:sp>
            <p:nvSpPr>
              <p:cNvPr id="315" name="Freeform 14"/>
              <p:cNvSpPr>
                <a:spLocks/>
              </p:cNvSpPr>
              <p:nvPr/>
            </p:nvSpPr>
            <p:spPr bwMode="auto">
              <a:xfrm>
                <a:off x="1042" y="2248"/>
                <a:ext cx="113" cy="106"/>
              </a:xfrm>
              <a:custGeom>
                <a:avLst/>
                <a:gdLst>
                  <a:gd name="T0" fmla="*/ 28 w 28"/>
                  <a:gd name="T1" fmla="*/ 26 h 26"/>
                  <a:gd name="T2" fmla="*/ 28 w 28"/>
                  <a:gd name="T3" fmla="*/ 9 h 26"/>
                  <a:gd name="T4" fmla="*/ 19 w 28"/>
                  <a:gd name="T5" fmla="*/ 0 h 26"/>
                  <a:gd name="T6" fmla="*/ 9 w 28"/>
                  <a:gd name="T7" fmla="*/ 0 h 26"/>
                  <a:gd name="T8" fmla="*/ 0 w 28"/>
                  <a:gd name="T9" fmla="*/ 9 h 26"/>
                  <a:gd name="T10" fmla="*/ 0 w 28"/>
                  <a:gd name="T11" fmla="*/ 26 h 26"/>
                  <a:gd name="T12" fmla="*/ 28 w 28"/>
                  <a:gd name="T13" fmla="*/ 26 h 26"/>
                </a:gdLst>
                <a:ahLst/>
                <a:cxnLst>
                  <a:cxn ang="0">
                    <a:pos x="T0" y="T1"/>
                  </a:cxn>
                  <a:cxn ang="0">
                    <a:pos x="T2" y="T3"/>
                  </a:cxn>
                  <a:cxn ang="0">
                    <a:pos x="T4" y="T5"/>
                  </a:cxn>
                  <a:cxn ang="0">
                    <a:pos x="T6" y="T7"/>
                  </a:cxn>
                  <a:cxn ang="0">
                    <a:pos x="T8" y="T9"/>
                  </a:cxn>
                  <a:cxn ang="0">
                    <a:pos x="T10" y="T11"/>
                  </a:cxn>
                  <a:cxn ang="0">
                    <a:pos x="T12" y="T13"/>
                  </a:cxn>
                </a:cxnLst>
                <a:rect l="0" t="0" r="r" b="b"/>
                <a:pathLst>
                  <a:path w="28" h="26">
                    <a:moveTo>
                      <a:pt x="28" y="26"/>
                    </a:moveTo>
                    <a:cubicBezTo>
                      <a:pt x="28" y="9"/>
                      <a:pt x="28" y="9"/>
                      <a:pt x="28" y="9"/>
                    </a:cubicBezTo>
                    <a:cubicBezTo>
                      <a:pt x="28" y="4"/>
                      <a:pt x="24" y="0"/>
                      <a:pt x="19" y="0"/>
                    </a:cubicBezTo>
                    <a:cubicBezTo>
                      <a:pt x="9" y="0"/>
                      <a:pt x="9" y="0"/>
                      <a:pt x="9" y="0"/>
                    </a:cubicBezTo>
                    <a:cubicBezTo>
                      <a:pt x="4" y="0"/>
                      <a:pt x="0" y="4"/>
                      <a:pt x="0" y="9"/>
                    </a:cubicBezTo>
                    <a:cubicBezTo>
                      <a:pt x="0" y="26"/>
                      <a:pt x="0" y="26"/>
                      <a:pt x="0" y="26"/>
                    </a:cubicBezTo>
                    <a:lnTo>
                      <a:pt x="28" y="26"/>
                    </a:lnTo>
                    <a:close/>
                  </a:path>
                </a:pathLst>
              </a:custGeom>
              <a:solidFill>
                <a:srgbClr val="33333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pPr defTabSz="932563">
                  <a:defRPr/>
                </a:pPr>
                <a:endParaRPr lang="en-US">
                  <a:solidFill>
                    <a:srgbClr val="505050"/>
                  </a:solidFill>
                  <a:latin typeface="Segoe UI"/>
                </a:endParaRPr>
              </a:p>
            </p:txBody>
          </p:sp>
        </p:grpSp>
        <p:grpSp>
          <p:nvGrpSpPr>
            <p:cNvPr id="295" name="Group 294"/>
            <p:cNvGrpSpPr/>
            <p:nvPr/>
          </p:nvGrpSpPr>
          <p:grpSpPr>
            <a:xfrm>
              <a:off x="4789943" y="4848889"/>
              <a:ext cx="902448" cy="511143"/>
              <a:chOff x="4368890" y="3984870"/>
              <a:chExt cx="902576" cy="511215"/>
            </a:xfrm>
          </p:grpSpPr>
          <p:grpSp>
            <p:nvGrpSpPr>
              <p:cNvPr id="366" name="Group 24"/>
              <p:cNvGrpSpPr>
                <a:grpSpLocks noChangeAspect="1"/>
              </p:cNvGrpSpPr>
              <p:nvPr/>
            </p:nvGrpSpPr>
            <p:grpSpPr bwMode="auto">
              <a:xfrm>
                <a:off x="4368890" y="3984870"/>
                <a:ext cx="902576" cy="511215"/>
                <a:chOff x="1577" y="2835"/>
                <a:chExt cx="738" cy="418"/>
              </a:xfrm>
            </p:grpSpPr>
            <p:sp>
              <p:nvSpPr>
                <p:cNvPr id="463" name="AutoShape 23"/>
                <p:cNvSpPr>
                  <a:spLocks noChangeAspect="1" noChangeArrowheads="1" noTextEdit="1"/>
                </p:cNvSpPr>
                <p:nvPr/>
              </p:nvSpPr>
              <p:spPr bwMode="auto">
                <a:xfrm>
                  <a:off x="1577" y="2835"/>
                  <a:ext cx="738" cy="4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27" tIns="45713" rIns="91427" bIns="45713" numCol="1" anchor="t" anchorCtr="0" compatLnSpc="1">
                  <a:prstTxWarp prst="textNoShape">
                    <a:avLst/>
                  </a:prstTxWarp>
                </a:bodyPr>
                <a:lstStyle/>
                <a:p>
                  <a:pPr defTabSz="932563">
                    <a:defRPr/>
                  </a:pPr>
                  <a:endParaRPr lang="en-US">
                    <a:solidFill>
                      <a:srgbClr val="505050"/>
                    </a:solidFill>
                    <a:latin typeface="Segoe UI"/>
                  </a:endParaRPr>
                </a:p>
              </p:txBody>
            </p:sp>
            <p:sp>
              <p:nvSpPr>
                <p:cNvPr id="464" name="Rectangle 25"/>
                <p:cNvSpPr>
                  <a:spLocks noChangeArrowheads="1"/>
                </p:cNvSpPr>
                <p:nvPr/>
              </p:nvSpPr>
              <p:spPr bwMode="auto">
                <a:xfrm>
                  <a:off x="1669" y="2831"/>
                  <a:ext cx="563" cy="388"/>
                </a:xfrm>
                <a:prstGeom prst="rect">
                  <a:avLst/>
                </a:prstGeom>
                <a:solidFill>
                  <a:srgbClr val="D2D2D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27" tIns="45713" rIns="91427" bIns="45713" numCol="1" anchor="t" anchorCtr="0" compatLnSpc="1">
                  <a:prstTxWarp prst="textNoShape">
                    <a:avLst/>
                  </a:prstTxWarp>
                </a:bodyPr>
                <a:lstStyle/>
                <a:p>
                  <a:pPr defTabSz="932563">
                    <a:defRPr/>
                  </a:pPr>
                  <a:endParaRPr lang="en-US">
                    <a:solidFill>
                      <a:srgbClr val="505050"/>
                    </a:solidFill>
                    <a:latin typeface="Segoe UI"/>
                  </a:endParaRPr>
                </a:p>
              </p:txBody>
            </p:sp>
            <p:sp>
              <p:nvSpPr>
                <p:cNvPr id="465" name="Oval 26"/>
                <p:cNvSpPr>
                  <a:spLocks noChangeArrowheads="1"/>
                </p:cNvSpPr>
                <p:nvPr/>
              </p:nvSpPr>
              <p:spPr bwMode="auto">
                <a:xfrm>
                  <a:off x="1944" y="2839"/>
                  <a:ext cx="13" cy="13"/>
                </a:xfrm>
                <a:prstGeom prst="ellipse">
                  <a:avLst/>
                </a:prstGeom>
                <a:solidFill>
                  <a:srgbClr val="33333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pPr defTabSz="932563">
                    <a:defRPr/>
                  </a:pPr>
                  <a:endParaRPr lang="en-US">
                    <a:solidFill>
                      <a:srgbClr val="505050"/>
                    </a:solidFill>
                    <a:latin typeface="Segoe UI"/>
                  </a:endParaRPr>
                </a:p>
              </p:txBody>
            </p:sp>
            <p:sp>
              <p:nvSpPr>
                <p:cNvPr id="466" name="Rectangle 27"/>
                <p:cNvSpPr>
                  <a:spLocks noChangeArrowheads="1"/>
                </p:cNvSpPr>
                <p:nvPr/>
              </p:nvSpPr>
              <p:spPr bwMode="auto">
                <a:xfrm>
                  <a:off x="1690" y="2860"/>
                  <a:ext cx="525" cy="342"/>
                </a:xfrm>
                <a:prstGeom prst="rect">
                  <a:avLst/>
                </a:prstGeom>
                <a:solidFill>
                  <a:srgbClr val="8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27" tIns="45713" rIns="91427" bIns="45713" numCol="1" anchor="t" anchorCtr="0" compatLnSpc="1">
                  <a:prstTxWarp prst="textNoShape">
                    <a:avLst/>
                  </a:prstTxWarp>
                </a:bodyPr>
                <a:lstStyle/>
                <a:p>
                  <a:pPr defTabSz="932563">
                    <a:defRPr/>
                  </a:pPr>
                  <a:endParaRPr lang="en-US">
                    <a:solidFill>
                      <a:srgbClr val="505050"/>
                    </a:solidFill>
                    <a:latin typeface="Segoe UI"/>
                  </a:endParaRPr>
                </a:p>
              </p:txBody>
            </p:sp>
            <p:sp>
              <p:nvSpPr>
                <p:cNvPr id="467" name="Freeform 28"/>
                <p:cNvSpPr>
                  <a:spLocks/>
                </p:cNvSpPr>
                <p:nvPr/>
              </p:nvSpPr>
              <p:spPr bwMode="auto">
                <a:xfrm>
                  <a:off x="1581" y="3223"/>
                  <a:ext cx="730" cy="30"/>
                </a:xfrm>
                <a:custGeom>
                  <a:avLst/>
                  <a:gdLst>
                    <a:gd name="T0" fmla="*/ 0 w 175"/>
                    <a:gd name="T1" fmla="*/ 0 h 7"/>
                    <a:gd name="T2" fmla="*/ 0 w 175"/>
                    <a:gd name="T3" fmla="*/ 1 h 7"/>
                    <a:gd name="T4" fmla="*/ 7 w 175"/>
                    <a:gd name="T5" fmla="*/ 7 h 7"/>
                    <a:gd name="T6" fmla="*/ 168 w 175"/>
                    <a:gd name="T7" fmla="*/ 7 h 7"/>
                    <a:gd name="T8" fmla="*/ 175 w 175"/>
                    <a:gd name="T9" fmla="*/ 1 h 7"/>
                    <a:gd name="T10" fmla="*/ 175 w 175"/>
                    <a:gd name="T11" fmla="*/ 0 h 7"/>
                    <a:gd name="T12" fmla="*/ 0 w 175"/>
                    <a:gd name="T13" fmla="*/ 0 h 7"/>
                  </a:gdLst>
                  <a:ahLst/>
                  <a:cxnLst>
                    <a:cxn ang="0">
                      <a:pos x="T0" y="T1"/>
                    </a:cxn>
                    <a:cxn ang="0">
                      <a:pos x="T2" y="T3"/>
                    </a:cxn>
                    <a:cxn ang="0">
                      <a:pos x="T4" y="T5"/>
                    </a:cxn>
                    <a:cxn ang="0">
                      <a:pos x="T6" y="T7"/>
                    </a:cxn>
                    <a:cxn ang="0">
                      <a:pos x="T8" y="T9"/>
                    </a:cxn>
                    <a:cxn ang="0">
                      <a:pos x="T10" y="T11"/>
                    </a:cxn>
                    <a:cxn ang="0">
                      <a:pos x="T12" y="T13"/>
                    </a:cxn>
                  </a:cxnLst>
                  <a:rect l="0" t="0" r="r" b="b"/>
                  <a:pathLst>
                    <a:path w="175" h="7">
                      <a:moveTo>
                        <a:pt x="0" y="0"/>
                      </a:moveTo>
                      <a:cubicBezTo>
                        <a:pt x="0" y="1"/>
                        <a:pt x="0" y="1"/>
                        <a:pt x="0" y="1"/>
                      </a:cubicBezTo>
                      <a:cubicBezTo>
                        <a:pt x="0" y="4"/>
                        <a:pt x="3" y="7"/>
                        <a:pt x="7" y="7"/>
                      </a:cubicBezTo>
                      <a:cubicBezTo>
                        <a:pt x="168" y="7"/>
                        <a:pt x="168" y="7"/>
                        <a:pt x="168" y="7"/>
                      </a:cubicBezTo>
                      <a:cubicBezTo>
                        <a:pt x="172" y="7"/>
                        <a:pt x="175" y="4"/>
                        <a:pt x="175" y="1"/>
                      </a:cubicBezTo>
                      <a:cubicBezTo>
                        <a:pt x="175" y="0"/>
                        <a:pt x="175" y="0"/>
                        <a:pt x="175" y="0"/>
                      </a:cubicBezTo>
                      <a:lnTo>
                        <a:pt x="0" y="0"/>
                      </a:lnTo>
                      <a:close/>
                    </a:path>
                  </a:pathLst>
                </a:custGeom>
                <a:solidFill>
                  <a:srgbClr val="9696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pPr defTabSz="932563">
                    <a:defRPr/>
                  </a:pPr>
                  <a:endParaRPr lang="en-US">
                    <a:solidFill>
                      <a:srgbClr val="505050"/>
                    </a:solidFill>
                    <a:latin typeface="Segoe UI"/>
                  </a:endParaRPr>
                </a:p>
              </p:txBody>
            </p:sp>
          </p:grpSp>
          <p:grpSp>
            <p:nvGrpSpPr>
              <p:cNvPr id="367" name="Group 15"/>
              <p:cNvGrpSpPr>
                <a:grpSpLocks noChangeAspect="1"/>
              </p:cNvGrpSpPr>
              <p:nvPr/>
            </p:nvGrpSpPr>
            <p:grpSpPr bwMode="auto">
              <a:xfrm>
                <a:off x="4668838" y="4087813"/>
                <a:ext cx="387350" cy="301625"/>
                <a:chOff x="2941" y="2575"/>
                <a:chExt cx="244" cy="190"/>
              </a:xfrm>
            </p:grpSpPr>
            <p:sp>
              <p:nvSpPr>
                <p:cNvPr id="368" name="AutoShape 14"/>
                <p:cNvSpPr>
                  <a:spLocks noChangeAspect="1" noChangeArrowheads="1" noTextEdit="1"/>
                </p:cNvSpPr>
                <p:nvPr/>
              </p:nvSpPr>
              <p:spPr bwMode="auto">
                <a:xfrm>
                  <a:off x="2941" y="2575"/>
                  <a:ext cx="244" cy="1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27" tIns="45713" rIns="91427" bIns="45713" numCol="1" anchor="t" anchorCtr="0" compatLnSpc="1">
                  <a:prstTxWarp prst="textNoShape">
                    <a:avLst/>
                  </a:prstTxWarp>
                </a:bodyPr>
                <a:lstStyle/>
                <a:p>
                  <a:pPr defTabSz="932563">
                    <a:defRPr/>
                  </a:pPr>
                  <a:endParaRPr lang="en-US">
                    <a:solidFill>
                      <a:srgbClr val="505050"/>
                    </a:solidFill>
                    <a:latin typeface="Segoe UI"/>
                  </a:endParaRPr>
                </a:p>
              </p:txBody>
            </p:sp>
            <p:sp>
              <p:nvSpPr>
                <p:cNvPr id="369" name="Rectangle 16"/>
                <p:cNvSpPr>
                  <a:spLocks noChangeArrowheads="1"/>
                </p:cNvSpPr>
                <p:nvPr/>
              </p:nvSpPr>
              <p:spPr bwMode="auto">
                <a:xfrm>
                  <a:off x="3000" y="2604"/>
                  <a:ext cx="148" cy="133"/>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27" tIns="45713" rIns="91427" bIns="45713" numCol="1" anchor="t" anchorCtr="0" compatLnSpc="1">
                  <a:prstTxWarp prst="textNoShape">
                    <a:avLst/>
                  </a:prstTxWarp>
                </a:bodyPr>
                <a:lstStyle/>
                <a:p>
                  <a:pPr defTabSz="932563">
                    <a:defRPr/>
                  </a:pPr>
                  <a:endParaRPr lang="en-US">
                    <a:solidFill>
                      <a:srgbClr val="505050"/>
                    </a:solidFill>
                    <a:latin typeface="Segoe UI"/>
                  </a:endParaRPr>
                </a:p>
              </p:txBody>
            </p:sp>
            <p:sp>
              <p:nvSpPr>
                <p:cNvPr id="370" name="Freeform 17"/>
                <p:cNvSpPr>
                  <a:spLocks noEditPoints="1"/>
                </p:cNvSpPr>
                <p:nvPr/>
              </p:nvSpPr>
              <p:spPr bwMode="auto">
                <a:xfrm>
                  <a:off x="2940" y="2575"/>
                  <a:ext cx="213" cy="169"/>
                </a:xfrm>
                <a:custGeom>
                  <a:avLst/>
                  <a:gdLst>
                    <a:gd name="T0" fmla="*/ 392 w 392"/>
                    <a:gd name="T1" fmla="*/ 14 h 313"/>
                    <a:gd name="T2" fmla="*/ 392 w 392"/>
                    <a:gd name="T3" fmla="*/ 298 h 313"/>
                    <a:gd name="T4" fmla="*/ 378 w 392"/>
                    <a:gd name="T5" fmla="*/ 313 h 313"/>
                    <a:gd name="T6" fmla="*/ 15 w 392"/>
                    <a:gd name="T7" fmla="*/ 313 h 313"/>
                    <a:gd name="T8" fmla="*/ 0 w 392"/>
                    <a:gd name="T9" fmla="*/ 298 h 313"/>
                    <a:gd name="T10" fmla="*/ 0 w 392"/>
                    <a:gd name="T11" fmla="*/ 14 h 313"/>
                    <a:gd name="T12" fmla="*/ 15 w 392"/>
                    <a:gd name="T13" fmla="*/ 0 h 313"/>
                    <a:gd name="T14" fmla="*/ 378 w 392"/>
                    <a:gd name="T15" fmla="*/ 0 h 313"/>
                    <a:gd name="T16" fmla="*/ 392 w 392"/>
                    <a:gd name="T17" fmla="*/ 14 h 313"/>
                    <a:gd name="T18" fmla="*/ 383 w 392"/>
                    <a:gd name="T19" fmla="*/ 53 h 313"/>
                    <a:gd name="T20" fmla="*/ 10 w 392"/>
                    <a:gd name="T21" fmla="*/ 53 h 313"/>
                    <a:gd name="T22" fmla="*/ 10 w 392"/>
                    <a:gd name="T23" fmla="*/ 299 h 313"/>
                    <a:gd name="T24" fmla="*/ 383 w 392"/>
                    <a:gd name="T25" fmla="*/ 299 h 313"/>
                    <a:gd name="T26" fmla="*/ 383 w 392"/>
                    <a:gd name="T27" fmla="*/ 53 h 3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92" h="313">
                      <a:moveTo>
                        <a:pt x="392" y="14"/>
                      </a:moveTo>
                      <a:cubicBezTo>
                        <a:pt x="392" y="298"/>
                        <a:pt x="392" y="298"/>
                        <a:pt x="392" y="298"/>
                      </a:cubicBezTo>
                      <a:cubicBezTo>
                        <a:pt x="392" y="310"/>
                        <a:pt x="390" y="313"/>
                        <a:pt x="378" y="313"/>
                      </a:cubicBezTo>
                      <a:cubicBezTo>
                        <a:pt x="15" y="313"/>
                        <a:pt x="15" y="313"/>
                        <a:pt x="15" y="313"/>
                      </a:cubicBezTo>
                      <a:cubicBezTo>
                        <a:pt x="3" y="313"/>
                        <a:pt x="0" y="310"/>
                        <a:pt x="0" y="298"/>
                      </a:cubicBezTo>
                      <a:cubicBezTo>
                        <a:pt x="0" y="14"/>
                        <a:pt x="0" y="14"/>
                        <a:pt x="0" y="14"/>
                      </a:cubicBezTo>
                      <a:cubicBezTo>
                        <a:pt x="0" y="2"/>
                        <a:pt x="3" y="0"/>
                        <a:pt x="15" y="0"/>
                      </a:cubicBezTo>
                      <a:cubicBezTo>
                        <a:pt x="378" y="0"/>
                        <a:pt x="378" y="0"/>
                        <a:pt x="378" y="0"/>
                      </a:cubicBezTo>
                      <a:cubicBezTo>
                        <a:pt x="390" y="0"/>
                        <a:pt x="392" y="2"/>
                        <a:pt x="392" y="14"/>
                      </a:cubicBezTo>
                      <a:moveTo>
                        <a:pt x="383" y="53"/>
                      </a:moveTo>
                      <a:cubicBezTo>
                        <a:pt x="10" y="53"/>
                        <a:pt x="10" y="53"/>
                        <a:pt x="10" y="53"/>
                      </a:cubicBezTo>
                      <a:cubicBezTo>
                        <a:pt x="10" y="299"/>
                        <a:pt x="10" y="299"/>
                        <a:pt x="10" y="299"/>
                      </a:cubicBezTo>
                      <a:cubicBezTo>
                        <a:pt x="383" y="299"/>
                        <a:pt x="383" y="299"/>
                        <a:pt x="383" y="299"/>
                      </a:cubicBezTo>
                      <a:lnTo>
                        <a:pt x="383" y="53"/>
                      </a:lnTo>
                      <a:close/>
                    </a:path>
                  </a:pathLst>
                </a:custGeom>
                <a:solidFill>
                  <a:srgbClr val="B4B4B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pPr defTabSz="932563">
                    <a:defRPr/>
                  </a:pPr>
                  <a:endParaRPr lang="en-US">
                    <a:solidFill>
                      <a:srgbClr val="505050"/>
                    </a:solidFill>
                    <a:latin typeface="Segoe UI"/>
                  </a:endParaRPr>
                </a:p>
              </p:txBody>
            </p:sp>
            <p:sp>
              <p:nvSpPr>
                <p:cNvPr id="371" name="Rectangle 18"/>
                <p:cNvSpPr>
                  <a:spLocks noChangeArrowheads="1"/>
                </p:cNvSpPr>
                <p:nvPr/>
              </p:nvSpPr>
              <p:spPr bwMode="auto">
                <a:xfrm>
                  <a:off x="2946" y="2583"/>
                  <a:ext cx="203" cy="10"/>
                </a:xfrm>
                <a:prstGeom prst="rect">
                  <a:avLst/>
                </a:prstGeom>
                <a:solidFill>
                  <a:srgbClr val="DBDCD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27" tIns="45713" rIns="91427" bIns="45713" numCol="1" anchor="t" anchorCtr="0" compatLnSpc="1">
                  <a:prstTxWarp prst="textNoShape">
                    <a:avLst/>
                  </a:prstTxWarp>
                </a:bodyPr>
                <a:lstStyle/>
                <a:p>
                  <a:pPr defTabSz="932563">
                    <a:defRPr/>
                  </a:pPr>
                  <a:endParaRPr lang="en-US">
                    <a:solidFill>
                      <a:srgbClr val="505050"/>
                    </a:solidFill>
                    <a:latin typeface="Segoe UI"/>
                  </a:endParaRPr>
                </a:p>
              </p:txBody>
            </p:sp>
            <p:sp>
              <p:nvSpPr>
                <p:cNvPr id="372" name="Rectangle 19"/>
                <p:cNvSpPr>
                  <a:spLocks noChangeArrowheads="1"/>
                </p:cNvSpPr>
                <p:nvPr/>
              </p:nvSpPr>
              <p:spPr bwMode="auto">
                <a:xfrm>
                  <a:off x="2946" y="2604"/>
                  <a:ext cx="54" cy="132"/>
                </a:xfrm>
                <a:prstGeom prst="rect">
                  <a:avLst/>
                </a:prstGeom>
                <a:solidFill>
                  <a:srgbClr val="EEEEEE"/>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27" tIns="45713" rIns="91427" bIns="45713" numCol="1" anchor="t" anchorCtr="0" compatLnSpc="1">
                  <a:prstTxWarp prst="textNoShape">
                    <a:avLst/>
                  </a:prstTxWarp>
                </a:bodyPr>
                <a:lstStyle/>
                <a:p>
                  <a:pPr defTabSz="932563">
                    <a:defRPr/>
                  </a:pPr>
                  <a:endParaRPr lang="en-US">
                    <a:solidFill>
                      <a:srgbClr val="505050"/>
                    </a:solidFill>
                    <a:latin typeface="Segoe UI"/>
                  </a:endParaRPr>
                </a:p>
              </p:txBody>
            </p:sp>
            <p:sp>
              <p:nvSpPr>
                <p:cNvPr id="373" name="Freeform 20"/>
                <p:cNvSpPr>
                  <a:spLocks/>
                </p:cNvSpPr>
                <p:nvPr/>
              </p:nvSpPr>
              <p:spPr bwMode="auto">
                <a:xfrm>
                  <a:off x="2954" y="2619"/>
                  <a:ext cx="35" cy="4"/>
                </a:xfrm>
                <a:custGeom>
                  <a:avLst/>
                  <a:gdLst>
                    <a:gd name="T0" fmla="*/ 60 w 64"/>
                    <a:gd name="T1" fmla="*/ 7 h 7"/>
                    <a:gd name="T2" fmla="*/ 3 w 64"/>
                    <a:gd name="T3" fmla="*/ 7 h 7"/>
                    <a:gd name="T4" fmla="*/ 0 w 64"/>
                    <a:gd name="T5" fmla="*/ 3 h 7"/>
                    <a:gd name="T6" fmla="*/ 3 w 64"/>
                    <a:gd name="T7" fmla="*/ 0 h 7"/>
                    <a:gd name="T8" fmla="*/ 60 w 64"/>
                    <a:gd name="T9" fmla="*/ 0 h 7"/>
                    <a:gd name="T10" fmla="*/ 64 w 64"/>
                    <a:gd name="T11" fmla="*/ 3 h 7"/>
                    <a:gd name="T12" fmla="*/ 60 w 64"/>
                    <a:gd name="T13" fmla="*/ 7 h 7"/>
                  </a:gdLst>
                  <a:ahLst/>
                  <a:cxnLst>
                    <a:cxn ang="0">
                      <a:pos x="T0" y="T1"/>
                    </a:cxn>
                    <a:cxn ang="0">
                      <a:pos x="T2" y="T3"/>
                    </a:cxn>
                    <a:cxn ang="0">
                      <a:pos x="T4" y="T5"/>
                    </a:cxn>
                    <a:cxn ang="0">
                      <a:pos x="T6" y="T7"/>
                    </a:cxn>
                    <a:cxn ang="0">
                      <a:pos x="T8" y="T9"/>
                    </a:cxn>
                    <a:cxn ang="0">
                      <a:pos x="T10" y="T11"/>
                    </a:cxn>
                    <a:cxn ang="0">
                      <a:pos x="T12" y="T13"/>
                    </a:cxn>
                  </a:cxnLst>
                  <a:rect l="0" t="0" r="r" b="b"/>
                  <a:pathLst>
                    <a:path w="64" h="7">
                      <a:moveTo>
                        <a:pt x="60" y="7"/>
                      </a:moveTo>
                      <a:cubicBezTo>
                        <a:pt x="3" y="7"/>
                        <a:pt x="3" y="7"/>
                        <a:pt x="3" y="7"/>
                      </a:cubicBezTo>
                      <a:cubicBezTo>
                        <a:pt x="2" y="7"/>
                        <a:pt x="0" y="5"/>
                        <a:pt x="0" y="3"/>
                      </a:cubicBezTo>
                      <a:cubicBezTo>
                        <a:pt x="0" y="1"/>
                        <a:pt x="2" y="0"/>
                        <a:pt x="3" y="0"/>
                      </a:cubicBezTo>
                      <a:cubicBezTo>
                        <a:pt x="60" y="0"/>
                        <a:pt x="60" y="0"/>
                        <a:pt x="60" y="0"/>
                      </a:cubicBezTo>
                      <a:cubicBezTo>
                        <a:pt x="62" y="0"/>
                        <a:pt x="64" y="1"/>
                        <a:pt x="64" y="3"/>
                      </a:cubicBezTo>
                      <a:cubicBezTo>
                        <a:pt x="64" y="5"/>
                        <a:pt x="62" y="7"/>
                        <a:pt x="60" y="7"/>
                      </a:cubicBezTo>
                    </a:path>
                  </a:pathLst>
                </a:custGeom>
                <a:solidFill>
                  <a:srgbClr val="B4B4B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pPr defTabSz="932563">
                    <a:defRPr/>
                  </a:pPr>
                  <a:endParaRPr lang="en-US">
                    <a:solidFill>
                      <a:srgbClr val="505050"/>
                    </a:solidFill>
                    <a:latin typeface="Segoe UI"/>
                  </a:endParaRPr>
                </a:p>
              </p:txBody>
            </p:sp>
            <p:sp>
              <p:nvSpPr>
                <p:cNvPr id="374" name="Freeform 21"/>
                <p:cNvSpPr>
                  <a:spLocks/>
                </p:cNvSpPr>
                <p:nvPr/>
              </p:nvSpPr>
              <p:spPr bwMode="auto">
                <a:xfrm>
                  <a:off x="2954" y="2632"/>
                  <a:ext cx="39" cy="4"/>
                </a:xfrm>
                <a:custGeom>
                  <a:avLst/>
                  <a:gdLst>
                    <a:gd name="T0" fmla="*/ 69 w 72"/>
                    <a:gd name="T1" fmla="*/ 7 h 7"/>
                    <a:gd name="T2" fmla="*/ 3 w 72"/>
                    <a:gd name="T3" fmla="*/ 7 h 7"/>
                    <a:gd name="T4" fmla="*/ 0 w 72"/>
                    <a:gd name="T5" fmla="*/ 4 h 7"/>
                    <a:gd name="T6" fmla="*/ 3 w 72"/>
                    <a:gd name="T7" fmla="*/ 0 h 7"/>
                    <a:gd name="T8" fmla="*/ 69 w 72"/>
                    <a:gd name="T9" fmla="*/ 0 h 7"/>
                    <a:gd name="T10" fmla="*/ 72 w 72"/>
                    <a:gd name="T11" fmla="*/ 4 h 7"/>
                    <a:gd name="T12" fmla="*/ 69 w 72"/>
                    <a:gd name="T13" fmla="*/ 7 h 7"/>
                  </a:gdLst>
                  <a:ahLst/>
                  <a:cxnLst>
                    <a:cxn ang="0">
                      <a:pos x="T0" y="T1"/>
                    </a:cxn>
                    <a:cxn ang="0">
                      <a:pos x="T2" y="T3"/>
                    </a:cxn>
                    <a:cxn ang="0">
                      <a:pos x="T4" y="T5"/>
                    </a:cxn>
                    <a:cxn ang="0">
                      <a:pos x="T6" y="T7"/>
                    </a:cxn>
                    <a:cxn ang="0">
                      <a:pos x="T8" y="T9"/>
                    </a:cxn>
                    <a:cxn ang="0">
                      <a:pos x="T10" y="T11"/>
                    </a:cxn>
                    <a:cxn ang="0">
                      <a:pos x="T12" y="T13"/>
                    </a:cxn>
                  </a:cxnLst>
                  <a:rect l="0" t="0" r="r" b="b"/>
                  <a:pathLst>
                    <a:path w="72" h="7">
                      <a:moveTo>
                        <a:pt x="69" y="7"/>
                      </a:moveTo>
                      <a:cubicBezTo>
                        <a:pt x="3" y="7"/>
                        <a:pt x="3" y="7"/>
                        <a:pt x="3" y="7"/>
                      </a:cubicBezTo>
                      <a:cubicBezTo>
                        <a:pt x="2" y="7"/>
                        <a:pt x="0" y="6"/>
                        <a:pt x="0" y="4"/>
                      </a:cubicBezTo>
                      <a:cubicBezTo>
                        <a:pt x="0" y="2"/>
                        <a:pt x="2" y="0"/>
                        <a:pt x="3" y="0"/>
                      </a:cubicBezTo>
                      <a:cubicBezTo>
                        <a:pt x="69" y="0"/>
                        <a:pt x="69" y="0"/>
                        <a:pt x="69" y="0"/>
                      </a:cubicBezTo>
                      <a:cubicBezTo>
                        <a:pt x="71" y="0"/>
                        <a:pt x="72" y="2"/>
                        <a:pt x="72" y="4"/>
                      </a:cubicBezTo>
                      <a:cubicBezTo>
                        <a:pt x="72" y="6"/>
                        <a:pt x="71" y="7"/>
                        <a:pt x="69" y="7"/>
                      </a:cubicBezTo>
                    </a:path>
                  </a:pathLst>
                </a:custGeom>
                <a:solidFill>
                  <a:srgbClr val="B4B4B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pPr defTabSz="932563">
                    <a:defRPr/>
                  </a:pPr>
                  <a:endParaRPr lang="en-US">
                    <a:solidFill>
                      <a:srgbClr val="505050"/>
                    </a:solidFill>
                    <a:latin typeface="Segoe UI"/>
                  </a:endParaRPr>
                </a:p>
              </p:txBody>
            </p:sp>
            <p:sp>
              <p:nvSpPr>
                <p:cNvPr id="375" name="Freeform 22"/>
                <p:cNvSpPr>
                  <a:spLocks/>
                </p:cNvSpPr>
                <p:nvPr/>
              </p:nvSpPr>
              <p:spPr bwMode="auto">
                <a:xfrm>
                  <a:off x="2954" y="2644"/>
                  <a:ext cx="30" cy="4"/>
                </a:xfrm>
                <a:custGeom>
                  <a:avLst/>
                  <a:gdLst>
                    <a:gd name="T0" fmla="*/ 53 w 56"/>
                    <a:gd name="T1" fmla="*/ 7 h 7"/>
                    <a:gd name="T2" fmla="*/ 3 w 56"/>
                    <a:gd name="T3" fmla="*/ 7 h 7"/>
                    <a:gd name="T4" fmla="*/ 0 w 56"/>
                    <a:gd name="T5" fmla="*/ 4 h 7"/>
                    <a:gd name="T6" fmla="*/ 3 w 56"/>
                    <a:gd name="T7" fmla="*/ 0 h 7"/>
                    <a:gd name="T8" fmla="*/ 53 w 56"/>
                    <a:gd name="T9" fmla="*/ 0 h 7"/>
                    <a:gd name="T10" fmla="*/ 56 w 56"/>
                    <a:gd name="T11" fmla="*/ 4 h 7"/>
                    <a:gd name="T12" fmla="*/ 53 w 56"/>
                    <a:gd name="T13" fmla="*/ 7 h 7"/>
                  </a:gdLst>
                  <a:ahLst/>
                  <a:cxnLst>
                    <a:cxn ang="0">
                      <a:pos x="T0" y="T1"/>
                    </a:cxn>
                    <a:cxn ang="0">
                      <a:pos x="T2" y="T3"/>
                    </a:cxn>
                    <a:cxn ang="0">
                      <a:pos x="T4" y="T5"/>
                    </a:cxn>
                    <a:cxn ang="0">
                      <a:pos x="T6" y="T7"/>
                    </a:cxn>
                    <a:cxn ang="0">
                      <a:pos x="T8" y="T9"/>
                    </a:cxn>
                    <a:cxn ang="0">
                      <a:pos x="T10" y="T11"/>
                    </a:cxn>
                    <a:cxn ang="0">
                      <a:pos x="T12" y="T13"/>
                    </a:cxn>
                  </a:cxnLst>
                  <a:rect l="0" t="0" r="r" b="b"/>
                  <a:pathLst>
                    <a:path w="56" h="7">
                      <a:moveTo>
                        <a:pt x="53" y="7"/>
                      </a:moveTo>
                      <a:cubicBezTo>
                        <a:pt x="3" y="7"/>
                        <a:pt x="3" y="7"/>
                        <a:pt x="3" y="7"/>
                      </a:cubicBezTo>
                      <a:cubicBezTo>
                        <a:pt x="2" y="7"/>
                        <a:pt x="0" y="6"/>
                        <a:pt x="0" y="4"/>
                      </a:cubicBezTo>
                      <a:cubicBezTo>
                        <a:pt x="0" y="2"/>
                        <a:pt x="2" y="0"/>
                        <a:pt x="3" y="0"/>
                      </a:cubicBezTo>
                      <a:cubicBezTo>
                        <a:pt x="53" y="0"/>
                        <a:pt x="53" y="0"/>
                        <a:pt x="53" y="0"/>
                      </a:cubicBezTo>
                      <a:cubicBezTo>
                        <a:pt x="55" y="0"/>
                        <a:pt x="56" y="2"/>
                        <a:pt x="56" y="4"/>
                      </a:cubicBezTo>
                      <a:cubicBezTo>
                        <a:pt x="56" y="6"/>
                        <a:pt x="55" y="7"/>
                        <a:pt x="53" y="7"/>
                      </a:cubicBezTo>
                    </a:path>
                  </a:pathLst>
                </a:custGeom>
                <a:solidFill>
                  <a:srgbClr val="B4B4B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pPr defTabSz="932563">
                    <a:defRPr/>
                  </a:pPr>
                  <a:endParaRPr lang="en-US">
                    <a:solidFill>
                      <a:srgbClr val="505050"/>
                    </a:solidFill>
                    <a:latin typeface="Segoe UI"/>
                  </a:endParaRPr>
                </a:p>
              </p:txBody>
            </p:sp>
            <p:sp>
              <p:nvSpPr>
                <p:cNvPr id="406" name="Freeform 23"/>
                <p:cNvSpPr>
                  <a:spLocks/>
                </p:cNvSpPr>
                <p:nvPr/>
              </p:nvSpPr>
              <p:spPr bwMode="auto">
                <a:xfrm>
                  <a:off x="2954" y="2658"/>
                  <a:ext cx="35" cy="4"/>
                </a:xfrm>
                <a:custGeom>
                  <a:avLst/>
                  <a:gdLst>
                    <a:gd name="T0" fmla="*/ 60 w 64"/>
                    <a:gd name="T1" fmla="*/ 7 h 7"/>
                    <a:gd name="T2" fmla="*/ 3 w 64"/>
                    <a:gd name="T3" fmla="*/ 7 h 7"/>
                    <a:gd name="T4" fmla="*/ 0 w 64"/>
                    <a:gd name="T5" fmla="*/ 4 h 7"/>
                    <a:gd name="T6" fmla="*/ 3 w 64"/>
                    <a:gd name="T7" fmla="*/ 0 h 7"/>
                    <a:gd name="T8" fmla="*/ 60 w 64"/>
                    <a:gd name="T9" fmla="*/ 0 h 7"/>
                    <a:gd name="T10" fmla="*/ 64 w 64"/>
                    <a:gd name="T11" fmla="*/ 4 h 7"/>
                    <a:gd name="T12" fmla="*/ 60 w 64"/>
                    <a:gd name="T13" fmla="*/ 7 h 7"/>
                  </a:gdLst>
                  <a:ahLst/>
                  <a:cxnLst>
                    <a:cxn ang="0">
                      <a:pos x="T0" y="T1"/>
                    </a:cxn>
                    <a:cxn ang="0">
                      <a:pos x="T2" y="T3"/>
                    </a:cxn>
                    <a:cxn ang="0">
                      <a:pos x="T4" y="T5"/>
                    </a:cxn>
                    <a:cxn ang="0">
                      <a:pos x="T6" y="T7"/>
                    </a:cxn>
                    <a:cxn ang="0">
                      <a:pos x="T8" y="T9"/>
                    </a:cxn>
                    <a:cxn ang="0">
                      <a:pos x="T10" y="T11"/>
                    </a:cxn>
                    <a:cxn ang="0">
                      <a:pos x="T12" y="T13"/>
                    </a:cxn>
                  </a:cxnLst>
                  <a:rect l="0" t="0" r="r" b="b"/>
                  <a:pathLst>
                    <a:path w="64" h="7">
                      <a:moveTo>
                        <a:pt x="60" y="7"/>
                      </a:moveTo>
                      <a:cubicBezTo>
                        <a:pt x="3" y="7"/>
                        <a:pt x="3" y="7"/>
                        <a:pt x="3" y="7"/>
                      </a:cubicBezTo>
                      <a:cubicBezTo>
                        <a:pt x="2" y="7"/>
                        <a:pt x="0" y="5"/>
                        <a:pt x="0" y="4"/>
                      </a:cubicBezTo>
                      <a:cubicBezTo>
                        <a:pt x="0" y="2"/>
                        <a:pt x="2" y="0"/>
                        <a:pt x="3" y="0"/>
                      </a:cubicBezTo>
                      <a:cubicBezTo>
                        <a:pt x="60" y="0"/>
                        <a:pt x="60" y="0"/>
                        <a:pt x="60" y="0"/>
                      </a:cubicBezTo>
                      <a:cubicBezTo>
                        <a:pt x="62" y="0"/>
                        <a:pt x="64" y="2"/>
                        <a:pt x="64" y="4"/>
                      </a:cubicBezTo>
                      <a:cubicBezTo>
                        <a:pt x="64" y="5"/>
                        <a:pt x="62" y="7"/>
                        <a:pt x="60" y="7"/>
                      </a:cubicBezTo>
                    </a:path>
                  </a:pathLst>
                </a:custGeom>
                <a:solidFill>
                  <a:srgbClr val="B4B4B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pPr defTabSz="932563">
                    <a:defRPr/>
                  </a:pPr>
                  <a:endParaRPr lang="en-US">
                    <a:solidFill>
                      <a:srgbClr val="505050"/>
                    </a:solidFill>
                    <a:latin typeface="Segoe UI"/>
                  </a:endParaRPr>
                </a:p>
              </p:txBody>
            </p:sp>
            <p:sp>
              <p:nvSpPr>
                <p:cNvPr id="407" name="Freeform 24"/>
                <p:cNvSpPr>
                  <a:spLocks/>
                </p:cNvSpPr>
                <p:nvPr/>
              </p:nvSpPr>
              <p:spPr bwMode="auto">
                <a:xfrm>
                  <a:off x="2954" y="2670"/>
                  <a:ext cx="39" cy="4"/>
                </a:xfrm>
                <a:custGeom>
                  <a:avLst/>
                  <a:gdLst>
                    <a:gd name="T0" fmla="*/ 69 w 72"/>
                    <a:gd name="T1" fmla="*/ 7 h 7"/>
                    <a:gd name="T2" fmla="*/ 3 w 72"/>
                    <a:gd name="T3" fmla="*/ 7 h 7"/>
                    <a:gd name="T4" fmla="*/ 0 w 72"/>
                    <a:gd name="T5" fmla="*/ 4 h 7"/>
                    <a:gd name="T6" fmla="*/ 3 w 72"/>
                    <a:gd name="T7" fmla="*/ 0 h 7"/>
                    <a:gd name="T8" fmla="*/ 69 w 72"/>
                    <a:gd name="T9" fmla="*/ 0 h 7"/>
                    <a:gd name="T10" fmla="*/ 72 w 72"/>
                    <a:gd name="T11" fmla="*/ 4 h 7"/>
                    <a:gd name="T12" fmla="*/ 69 w 72"/>
                    <a:gd name="T13" fmla="*/ 7 h 7"/>
                  </a:gdLst>
                  <a:ahLst/>
                  <a:cxnLst>
                    <a:cxn ang="0">
                      <a:pos x="T0" y="T1"/>
                    </a:cxn>
                    <a:cxn ang="0">
                      <a:pos x="T2" y="T3"/>
                    </a:cxn>
                    <a:cxn ang="0">
                      <a:pos x="T4" y="T5"/>
                    </a:cxn>
                    <a:cxn ang="0">
                      <a:pos x="T6" y="T7"/>
                    </a:cxn>
                    <a:cxn ang="0">
                      <a:pos x="T8" y="T9"/>
                    </a:cxn>
                    <a:cxn ang="0">
                      <a:pos x="T10" y="T11"/>
                    </a:cxn>
                    <a:cxn ang="0">
                      <a:pos x="T12" y="T13"/>
                    </a:cxn>
                  </a:cxnLst>
                  <a:rect l="0" t="0" r="r" b="b"/>
                  <a:pathLst>
                    <a:path w="72" h="7">
                      <a:moveTo>
                        <a:pt x="69" y="7"/>
                      </a:moveTo>
                      <a:cubicBezTo>
                        <a:pt x="3" y="7"/>
                        <a:pt x="3" y="7"/>
                        <a:pt x="3" y="7"/>
                      </a:cubicBezTo>
                      <a:cubicBezTo>
                        <a:pt x="2" y="7"/>
                        <a:pt x="0" y="6"/>
                        <a:pt x="0" y="4"/>
                      </a:cubicBezTo>
                      <a:cubicBezTo>
                        <a:pt x="0" y="2"/>
                        <a:pt x="2" y="0"/>
                        <a:pt x="3" y="0"/>
                      </a:cubicBezTo>
                      <a:cubicBezTo>
                        <a:pt x="69" y="0"/>
                        <a:pt x="69" y="0"/>
                        <a:pt x="69" y="0"/>
                      </a:cubicBezTo>
                      <a:cubicBezTo>
                        <a:pt x="71" y="0"/>
                        <a:pt x="72" y="2"/>
                        <a:pt x="72" y="4"/>
                      </a:cubicBezTo>
                      <a:cubicBezTo>
                        <a:pt x="72" y="6"/>
                        <a:pt x="71" y="7"/>
                        <a:pt x="69" y="7"/>
                      </a:cubicBezTo>
                    </a:path>
                  </a:pathLst>
                </a:custGeom>
                <a:solidFill>
                  <a:srgbClr val="B4B4B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pPr defTabSz="932563">
                    <a:defRPr/>
                  </a:pPr>
                  <a:endParaRPr lang="en-US">
                    <a:solidFill>
                      <a:srgbClr val="505050"/>
                    </a:solidFill>
                    <a:latin typeface="Segoe UI"/>
                  </a:endParaRPr>
                </a:p>
              </p:txBody>
            </p:sp>
            <p:sp>
              <p:nvSpPr>
                <p:cNvPr id="408" name="Freeform 25"/>
                <p:cNvSpPr>
                  <a:spLocks/>
                </p:cNvSpPr>
                <p:nvPr/>
              </p:nvSpPr>
              <p:spPr bwMode="auto">
                <a:xfrm>
                  <a:off x="2954" y="2683"/>
                  <a:ext cx="30" cy="4"/>
                </a:xfrm>
                <a:custGeom>
                  <a:avLst/>
                  <a:gdLst>
                    <a:gd name="T0" fmla="*/ 53 w 56"/>
                    <a:gd name="T1" fmla="*/ 7 h 7"/>
                    <a:gd name="T2" fmla="*/ 3 w 56"/>
                    <a:gd name="T3" fmla="*/ 7 h 7"/>
                    <a:gd name="T4" fmla="*/ 0 w 56"/>
                    <a:gd name="T5" fmla="*/ 3 h 7"/>
                    <a:gd name="T6" fmla="*/ 3 w 56"/>
                    <a:gd name="T7" fmla="*/ 0 h 7"/>
                    <a:gd name="T8" fmla="*/ 53 w 56"/>
                    <a:gd name="T9" fmla="*/ 0 h 7"/>
                    <a:gd name="T10" fmla="*/ 56 w 56"/>
                    <a:gd name="T11" fmla="*/ 3 h 7"/>
                    <a:gd name="T12" fmla="*/ 53 w 56"/>
                    <a:gd name="T13" fmla="*/ 7 h 7"/>
                  </a:gdLst>
                  <a:ahLst/>
                  <a:cxnLst>
                    <a:cxn ang="0">
                      <a:pos x="T0" y="T1"/>
                    </a:cxn>
                    <a:cxn ang="0">
                      <a:pos x="T2" y="T3"/>
                    </a:cxn>
                    <a:cxn ang="0">
                      <a:pos x="T4" y="T5"/>
                    </a:cxn>
                    <a:cxn ang="0">
                      <a:pos x="T6" y="T7"/>
                    </a:cxn>
                    <a:cxn ang="0">
                      <a:pos x="T8" y="T9"/>
                    </a:cxn>
                    <a:cxn ang="0">
                      <a:pos x="T10" y="T11"/>
                    </a:cxn>
                    <a:cxn ang="0">
                      <a:pos x="T12" y="T13"/>
                    </a:cxn>
                  </a:cxnLst>
                  <a:rect l="0" t="0" r="r" b="b"/>
                  <a:pathLst>
                    <a:path w="56" h="7">
                      <a:moveTo>
                        <a:pt x="53" y="7"/>
                      </a:moveTo>
                      <a:cubicBezTo>
                        <a:pt x="3" y="7"/>
                        <a:pt x="3" y="7"/>
                        <a:pt x="3" y="7"/>
                      </a:cubicBezTo>
                      <a:cubicBezTo>
                        <a:pt x="2" y="7"/>
                        <a:pt x="0" y="5"/>
                        <a:pt x="0" y="3"/>
                      </a:cubicBezTo>
                      <a:cubicBezTo>
                        <a:pt x="0" y="1"/>
                        <a:pt x="2" y="0"/>
                        <a:pt x="3" y="0"/>
                      </a:cubicBezTo>
                      <a:cubicBezTo>
                        <a:pt x="53" y="0"/>
                        <a:pt x="53" y="0"/>
                        <a:pt x="53" y="0"/>
                      </a:cubicBezTo>
                      <a:cubicBezTo>
                        <a:pt x="55" y="0"/>
                        <a:pt x="56" y="1"/>
                        <a:pt x="56" y="3"/>
                      </a:cubicBezTo>
                      <a:cubicBezTo>
                        <a:pt x="56" y="5"/>
                        <a:pt x="55" y="7"/>
                        <a:pt x="53" y="7"/>
                      </a:cubicBezTo>
                    </a:path>
                  </a:pathLst>
                </a:custGeom>
                <a:solidFill>
                  <a:srgbClr val="B4B4B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pPr defTabSz="932563">
                    <a:defRPr/>
                  </a:pPr>
                  <a:endParaRPr lang="en-US">
                    <a:solidFill>
                      <a:srgbClr val="505050"/>
                    </a:solidFill>
                    <a:latin typeface="Segoe UI"/>
                  </a:endParaRPr>
                </a:p>
              </p:txBody>
            </p:sp>
            <p:sp>
              <p:nvSpPr>
                <p:cNvPr id="409" name="Freeform 26"/>
                <p:cNvSpPr>
                  <a:spLocks/>
                </p:cNvSpPr>
                <p:nvPr/>
              </p:nvSpPr>
              <p:spPr bwMode="auto">
                <a:xfrm>
                  <a:off x="3033" y="2656"/>
                  <a:ext cx="151" cy="109"/>
                </a:xfrm>
                <a:custGeom>
                  <a:avLst/>
                  <a:gdLst>
                    <a:gd name="T0" fmla="*/ 280 w 280"/>
                    <a:gd name="T1" fmla="*/ 190 h 200"/>
                    <a:gd name="T2" fmla="*/ 270 w 280"/>
                    <a:gd name="T3" fmla="*/ 200 h 200"/>
                    <a:gd name="T4" fmla="*/ 10 w 280"/>
                    <a:gd name="T5" fmla="*/ 200 h 200"/>
                    <a:gd name="T6" fmla="*/ 0 w 280"/>
                    <a:gd name="T7" fmla="*/ 190 h 200"/>
                    <a:gd name="T8" fmla="*/ 0 w 280"/>
                    <a:gd name="T9" fmla="*/ 10 h 200"/>
                    <a:gd name="T10" fmla="*/ 10 w 280"/>
                    <a:gd name="T11" fmla="*/ 0 h 200"/>
                    <a:gd name="T12" fmla="*/ 270 w 280"/>
                    <a:gd name="T13" fmla="*/ 0 h 200"/>
                    <a:gd name="T14" fmla="*/ 280 w 280"/>
                    <a:gd name="T15" fmla="*/ 10 h 200"/>
                    <a:gd name="T16" fmla="*/ 280 w 280"/>
                    <a:gd name="T17" fmla="*/ 190 h 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80" h="200">
                      <a:moveTo>
                        <a:pt x="280" y="190"/>
                      </a:moveTo>
                      <a:cubicBezTo>
                        <a:pt x="280" y="196"/>
                        <a:pt x="276" y="200"/>
                        <a:pt x="270" y="200"/>
                      </a:cubicBezTo>
                      <a:cubicBezTo>
                        <a:pt x="10" y="200"/>
                        <a:pt x="10" y="200"/>
                        <a:pt x="10" y="200"/>
                      </a:cubicBezTo>
                      <a:cubicBezTo>
                        <a:pt x="4" y="200"/>
                        <a:pt x="0" y="196"/>
                        <a:pt x="0" y="190"/>
                      </a:cubicBezTo>
                      <a:cubicBezTo>
                        <a:pt x="0" y="10"/>
                        <a:pt x="0" y="10"/>
                        <a:pt x="0" y="10"/>
                      </a:cubicBezTo>
                      <a:cubicBezTo>
                        <a:pt x="0" y="4"/>
                        <a:pt x="4" y="0"/>
                        <a:pt x="10" y="0"/>
                      </a:cubicBezTo>
                      <a:cubicBezTo>
                        <a:pt x="270" y="0"/>
                        <a:pt x="270" y="0"/>
                        <a:pt x="270" y="0"/>
                      </a:cubicBezTo>
                      <a:cubicBezTo>
                        <a:pt x="276" y="0"/>
                        <a:pt x="280" y="4"/>
                        <a:pt x="280" y="10"/>
                      </a:cubicBezTo>
                      <a:lnTo>
                        <a:pt x="280" y="190"/>
                      </a:lnTo>
                      <a:close/>
                    </a:path>
                  </a:pathLst>
                </a:custGeom>
                <a:solidFill>
                  <a:srgbClr val="E8112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pPr defTabSz="932563">
                    <a:defRPr/>
                  </a:pPr>
                  <a:endParaRPr lang="en-US">
                    <a:solidFill>
                      <a:srgbClr val="505050"/>
                    </a:solidFill>
                    <a:latin typeface="Segoe UI"/>
                  </a:endParaRPr>
                </a:p>
              </p:txBody>
            </p:sp>
            <p:sp>
              <p:nvSpPr>
                <p:cNvPr id="410" name="Freeform 27"/>
                <p:cNvSpPr>
                  <a:spLocks/>
                </p:cNvSpPr>
                <p:nvPr/>
              </p:nvSpPr>
              <p:spPr bwMode="auto">
                <a:xfrm>
                  <a:off x="3033" y="2703"/>
                  <a:ext cx="76" cy="19"/>
                </a:xfrm>
                <a:custGeom>
                  <a:avLst/>
                  <a:gdLst>
                    <a:gd name="T0" fmla="*/ 0 w 76"/>
                    <a:gd name="T1" fmla="*/ 0 h 19"/>
                    <a:gd name="T2" fmla="*/ 21 w 76"/>
                    <a:gd name="T3" fmla="*/ 0 h 19"/>
                    <a:gd name="T4" fmla="*/ 22 w 76"/>
                    <a:gd name="T5" fmla="*/ 0 h 19"/>
                    <a:gd name="T6" fmla="*/ 22 w 76"/>
                    <a:gd name="T7" fmla="*/ 1 h 19"/>
                    <a:gd name="T8" fmla="*/ 22 w 76"/>
                    <a:gd name="T9" fmla="*/ 19 h 19"/>
                    <a:gd name="T10" fmla="*/ 51 w 76"/>
                    <a:gd name="T11" fmla="*/ 19 h 19"/>
                    <a:gd name="T12" fmla="*/ 51 w 76"/>
                    <a:gd name="T13" fmla="*/ 1 h 19"/>
                    <a:gd name="T14" fmla="*/ 51 w 76"/>
                    <a:gd name="T15" fmla="*/ 0 h 19"/>
                    <a:gd name="T16" fmla="*/ 76 w 76"/>
                    <a:gd name="T17" fmla="*/ 0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6" h="19">
                      <a:moveTo>
                        <a:pt x="0" y="0"/>
                      </a:moveTo>
                      <a:lnTo>
                        <a:pt x="21" y="0"/>
                      </a:lnTo>
                      <a:lnTo>
                        <a:pt x="22" y="0"/>
                      </a:lnTo>
                      <a:lnTo>
                        <a:pt x="22" y="1"/>
                      </a:lnTo>
                      <a:lnTo>
                        <a:pt x="22" y="19"/>
                      </a:lnTo>
                      <a:lnTo>
                        <a:pt x="51" y="19"/>
                      </a:lnTo>
                      <a:lnTo>
                        <a:pt x="51" y="1"/>
                      </a:lnTo>
                      <a:lnTo>
                        <a:pt x="51" y="0"/>
                      </a:lnTo>
                      <a:lnTo>
                        <a:pt x="76" y="0"/>
                      </a:lnTo>
                    </a:path>
                  </a:pathLst>
                </a:custGeom>
                <a:noFill/>
                <a:ln w="1111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27" tIns="45713" rIns="91427" bIns="45713" numCol="1" anchor="t" anchorCtr="0" compatLnSpc="1">
                  <a:prstTxWarp prst="textNoShape">
                    <a:avLst/>
                  </a:prstTxWarp>
                </a:bodyPr>
                <a:lstStyle/>
                <a:p>
                  <a:pPr defTabSz="932563">
                    <a:defRPr/>
                  </a:pPr>
                  <a:endParaRPr lang="en-US">
                    <a:solidFill>
                      <a:srgbClr val="505050"/>
                    </a:solidFill>
                    <a:latin typeface="Segoe UI"/>
                  </a:endParaRPr>
                </a:p>
              </p:txBody>
            </p:sp>
            <p:sp>
              <p:nvSpPr>
                <p:cNvPr id="461" name="Freeform 28"/>
                <p:cNvSpPr>
                  <a:spLocks/>
                </p:cNvSpPr>
                <p:nvPr/>
              </p:nvSpPr>
              <p:spPr bwMode="auto">
                <a:xfrm>
                  <a:off x="3109" y="2703"/>
                  <a:ext cx="75" cy="19"/>
                </a:xfrm>
                <a:custGeom>
                  <a:avLst/>
                  <a:gdLst>
                    <a:gd name="T0" fmla="*/ 75 w 75"/>
                    <a:gd name="T1" fmla="*/ 0 h 19"/>
                    <a:gd name="T2" fmla="*/ 54 w 75"/>
                    <a:gd name="T3" fmla="*/ 0 h 19"/>
                    <a:gd name="T4" fmla="*/ 53 w 75"/>
                    <a:gd name="T5" fmla="*/ 0 h 19"/>
                    <a:gd name="T6" fmla="*/ 53 w 75"/>
                    <a:gd name="T7" fmla="*/ 1 h 19"/>
                    <a:gd name="T8" fmla="*/ 53 w 75"/>
                    <a:gd name="T9" fmla="*/ 19 h 19"/>
                    <a:gd name="T10" fmla="*/ 24 w 75"/>
                    <a:gd name="T11" fmla="*/ 19 h 19"/>
                    <a:gd name="T12" fmla="*/ 24 w 75"/>
                    <a:gd name="T13" fmla="*/ 1 h 19"/>
                    <a:gd name="T14" fmla="*/ 24 w 75"/>
                    <a:gd name="T15" fmla="*/ 0 h 19"/>
                    <a:gd name="T16" fmla="*/ 0 w 75"/>
                    <a:gd name="T17" fmla="*/ 0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5" h="19">
                      <a:moveTo>
                        <a:pt x="75" y="0"/>
                      </a:moveTo>
                      <a:lnTo>
                        <a:pt x="54" y="0"/>
                      </a:lnTo>
                      <a:lnTo>
                        <a:pt x="53" y="0"/>
                      </a:lnTo>
                      <a:lnTo>
                        <a:pt x="53" y="1"/>
                      </a:lnTo>
                      <a:lnTo>
                        <a:pt x="53" y="19"/>
                      </a:lnTo>
                      <a:lnTo>
                        <a:pt x="24" y="19"/>
                      </a:lnTo>
                      <a:lnTo>
                        <a:pt x="24" y="1"/>
                      </a:lnTo>
                      <a:lnTo>
                        <a:pt x="24" y="0"/>
                      </a:lnTo>
                      <a:lnTo>
                        <a:pt x="0" y="0"/>
                      </a:lnTo>
                    </a:path>
                  </a:pathLst>
                </a:custGeom>
                <a:noFill/>
                <a:ln w="1111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27" tIns="45713" rIns="91427" bIns="45713" numCol="1" anchor="t" anchorCtr="0" compatLnSpc="1">
                  <a:prstTxWarp prst="textNoShape">
                    <a:avLst/>
                  </a:prstTxWarp>
                </a:bodyPr>
                <a:lstStyle/>
                <a:p>
                  <a:pPr defTabSz="932563">
                    <a:defRPr/>
                  </a:pPr>
                  <a:endParaRPr lang="en-US">
                    <a:solidFill>
                      <a:srgbClr val="505050"/>
                    </a:solidFill>
                    <a:latin typeface="Segoe UI"/>
                  </a:endParaRPr>
                </a:p>
              </p:txBody>
            </p:sp>
            <p:sp>
              <p:nvSpPr>
                <p:cNvPr id="462" name="Freeform 29"/>
                <p:cNvSpPr>
                  <a:spLocks/>
                </p:cNvSpPr>
                <p:nvPr/>
              </p:nvSpPr>
              <p:spPr bwMode="auto">
                <a:xfrm>
                  <a:off x="3087" y="2637"/>
                  <a:ext cx="45" cy="30"/>
                </a:xfrm>
                <a:custGeom>
                  <a:avLst/>
                  <a:gdLst>
                    <a:gd name="T0" fmla="*/ 84 w 84"/>
                    <a:gd name="T1" fmla="*/ 45 h 56"/>
                    <a:gd name="T2" fmla="*/ 74 w 84"/>
                    <a:gd name="T3" fmla="*/ 56 h 56"/>
                    <a:gd name="T4" fmla="*/ 11 w 84"/>
                    <a:gd name="T5" fmla="*/ 56 h 56"/>
                    <a:gd name="T6" fmla="*/ 0 w 84"/>
                    <a:gd name="T7" fmla="*/ 45 h 56"/>
                    <a:gd name="T8" fmla="*/ 0 w 84"/>
                    <a:gd name="T9" fmla="*/ 10 h 56"/>
                    <a:gd name="T10" fmla="*/ 11 w 84"/>
                    <a:gd name="T11" fmla="*/ 0 h 56"/>
                    <a:gd name="T12" fmla="*/ 74 w 84"/>
                    <a:gd name="T13" fmla="*/ 0 h 56"/>
                    <a:gd name="T14" fmla="*/ 84 w 84"/>
                    <a:gd name="T15" fmla="*/ 10 h 56"/>
                    <a:gd name="T16" fmla="*/ 84 w 84"/>
                    <a:gd name="T17" fmla="*/ 45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4" h="56">
                      <a:moveTo>
                        <a:pt x="84" y="45"/>
                      </a:moveTo>
                      <a:cubicBezTo>
                        <a:pt x="84" y="50"/>
                        <a:pt x="81" y="56"/>
                        <a:pt x="74" y="56"/>
                      </a:cubicBezTo>
                      <a:cubicBezTo>
                        <a:pt x="11" y="56"/>
                        <a:pt x="11" y="56"/>
                        <a:pt x="11" y="56"/>
                      </a:cubicBezTo>
                      <a:cubicBezTo>
                        <a:pt x="4" y="56"/>
                        <a:pt x="0" y="50"/>
                        <a:pt x="0" y="45"/>
                      </a:cubicBezTo>
                      <a:cubicBezTo>
                        <a:pt x="0" y="10"/>
                        <a:pt x="0" y="10"/>
                        <a:pt x="0" y="10"/>
                      </a:cubicBezTo>
                      <a:cubicBezTo>
                        <a:pt x="0" y="4"/>
                        <a:pt x="4" y="0"/>
                        <a:pt x="11" y="0"/>
                      </a:cubicBezTo>
                      <a:cubicBezTo>
                        <a:pt x="74" y="0"/>
                        <a:pt x="74" y="0"/>
                        <a:pt x="74" y="0"/>
                      </a:cubicBezTo>
                      <a:cubicBezTo>
                        <a:pt x="81" y="0"/>
                        <a:pt x="84" y="4"/>
                        <a:pt x="84" y="10"/>
                      </a:cubicBezTo>
                      <a:lnTo>
                        <a:pt x="84" y="45"/>
                      </a:lnTo>
                      <a:close/>
                    </a:path>
                  </a:pathLst>
                </a:custGeom>
                <a:noFill/>
                <a:ln w="14288" cap="flat">
                  <a:solidFill>
                    <a:srgbClr val="E81123"/>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27" tIns="45713" rIns="91427" bIns="45713" numCol="1" anchor="t" anchorCtr="0" compatLnSpc="1">
                  <a:prstTxWarp prst="textNoShape">
                    <a:avLst/>
                  </a:prstTxWarp>
                </a:bodyPr>
                <a:lstStyle/>
                <a:p>
                  <a:pPr defTabSz="932563">
                    <a:defRPr/>
                  </a:pPr>
                  <a:endParaRPr lang="en-US">
                    <a:solidFill>
                      <a:srgbClr val="505050"/>
                    </a:solidFill>
                    <a:latin typeface="Segoe UI"/>
                  </a:endParaRPr>
                </a:p>
              </p:txBody>
            </p:sp>
          </p:grpSp>
        </p:grpSp>
      </p:grpSp>
      <p:cxnSp>
        <p:nvCxnSpPr>
          <p:cNvPr id="522" name="Straight Connector 521"/>
          <p:cNvCxnSpPr>
            <a:endCxn id="254" idx="0"/>
          </p:cNvCxnSpPr>
          <p:nvPr/>
        </p:nvCxnSpPr>
        <p:spPr>
          <a:xfrm>
            <a:off x="5255097" y="4937720"/>
            <a:ext cx="0" cy="730454"/>
          </a:xfrm>
          <a:prstGeom prst="line">
            <a:avLst/>
          </a:prstGeom>
          <a:ln w="9525" cap="rnd">
            <a:solidFill>
              <a:srgbClr val="00BCF2"/>
            </a:solidFill>
          </a:ln>
        </p:spPr>
        <p:style>
          <a:lnRef idx="1">
            <a:schemeClr val="accent1"/>
          </a:lnRef>
          <a:fillRef idx="0">
            <a:schemeClr val="accent1"/>
          </a:fillRef>
          <a:effectRef idx="0">
            <a:schemeClr val="accent1"/>
          </a:effectRef>
          <a:fontRef idx="minor">
            <a:schemeClr val="tx1"/>
          </a:fontRef>
        </p:style>
      </p:cxnSp>
      <p:cxnSp>
        <p:nvCxnSpPr>
          <p:cNvPr id="525" name="Straight Connector 524"/>
          <p:cNvCxnSpPr/>
          <p:nvPr/>
        </p:nvCxnSpPr>
        <p:spPr>
          <a:xfrm>
            <a:off x="10492875" y="2589142"/>
            <a:ext cx="0" cy="1288851"/>
          </a:xfrm>
          <a:prstGeom prst="line">
            <a:avLst/>
          </a:prstGeom>
          <a:ln w="9525" cap="rnd">
            <a:solidFill>
              <a:srgbClr val="00BCF2"/>
            </a:solidFill>
          </a:ln>
        </p:spPr>
        <p:style>
          <a:lnRef idx="1">
            <a:schemeClr val="accent1"/>
          </a:lnRef>
          <a:fillRef idx="0">
            <a:schemeClr val="accent1"/>
          </a:fillRef>
          <a:effectRef idx="0">
            <a:schemeClr val="accent1"/>
          </a:effectRef>
          <a:fontRef idx="minor">
            <a:schemeClr val="tx1"/>
          </a:fontRef>
        </p:style>
      </p:cxnSp>
      <p:cxnSp>
        <p:nvCxnSpPr>
          <p:cNvPr id="541" name="Straight Connector 540"/>
          <p:cNvCxnSpPr/>
          <p:nvPr/>
        </p:nvCxnSpPr>
        <p:spPr>
          <a:xfrm>
            <a:off x="5014197" y="2587784"/>
            <a:ext cx="0" cy="1088394"/>
          </a:xfrm>
          <a:prstGeom prst="line">
            <a:avLst/>
          </a:prstGeom>
          <a:ln w="9525" cap="rnd">
            <a:solidFill>
              <a:srgbClr val="00BCF2"/>
            </a:solidFill>
          </a:ln>
        </p:spPr>
        <p:style>
          <a:lnRef idx="1">
            <a:schemeClr val="accent1"/>
          </a:lnRef>
          <a:fillRef idx="0">
            <a:schemeClr val="accent1"/>
          </a:fillRef>
          <a:effectRef idx="0">
            <a:schemeClr val="accent1"/>
          </a:effectRef>
          <a:fontRef idx="minor">
            <a:schemeClr val="tx1"/>
          </a:fontRef>
        </p:style>
      </p:cxnSp>
      <p:cxnSp>
        <p:nvCxnSpPr>
          <p:cNvPr id="542" name="Straight Connector 541"/>
          <p:cNvCxnSpPr/>
          <p:nvPr/>
        </p:nvCxnSpPr>
        <p:spPr>
          <a:xfrm>
            <a:off x="3479144" y="5013986"/>
            <a:ext cx="0" cy="654188"/>
          </a:xfrm>
          <a:prstGeom prst="line">
            <a:avLst/>
          </a:prstGeom>
          <a:ln w="9525" cap="rnd">
            <a:solidFill>
              <a:srgbClr val="00BCF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902281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par>
                                <p:cTn id="13" presetID="10" presetClass="entr" presetSubtype="0" fill="hold" nodeType="withEffect">
                                  <p:stCondLst>
                                    <p:cond delay="0"/>
                                  </p:stCondLst>
                                  <p:childTnLst>
                                    <p:set>
                                      <p:cBhvr>
                                        <p:cTn id="14" dur="1" fill="hold">
                                          <p:stCondLst>
                                            <p:cond delay="0"/>
                                          </p:stCondLst>
                                        </p:cTn>
                                        <p:tgtEl>
                                          <p:spTgt spid="542"/>
                                        </p:tgtEl>
                                        <p:attrNameLst>
                                          <p:attrName>style.visibility</p:attrName>
                                        </p:attrNameLst>
                                      </p:cBhvr>
                                      <p:to>
                                        <p:strVal val="visible"/>
                                      </p:to>
                                    </p:set>
                                    <p:animEffect transition="in" filter="fade">
                                      <p:cBhvr>
                                        <p:cTn id="15" dur="500"/>
                                        <p:tgtEl>
                                          <p:spTgt spid="542"/>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522"/>
                                        </p:tgtEl>
                                        <p:attrNameLst>
                                          <p:attrName>style.visibility</p:attrName>
                                        </p:attrNameLst>
                                      </p:cBhvr>
                                      <p:to>
                                        <p:strVal val="visible"/>
                                      </p:to>
                                    </p:set>
                                    <p:animEffect transition="in" filter="fade">
                                      <p:cBhvr>
                                        <p:cTn id="20" dur="500"/>
                                        <p:tgtEl>
                                          <p:spTgt spid="522"/>
                                        </p:tgtEl>
                                      </p:cBhvr>
                                    </p:animEffect>
                                  </p:childTnLst>
                                </p:cTn>
                              </p:par>
                              <p:par>
                                <p:cTn id="21" presetID="10" presetClass="entr" presetSubtype="0" fill="hold" nodeType="withEffect">
                                  <p:stCondLst>
                                    <p:cond delay="0"/>
                                  </p:stCondLst>
                                  <p:childTnLst>
                                    <p:set>
                                      <p:cBhvr>
                                        <p:cTn id="22" dur="1" fill="hold">
                                          <p:stCondLst>
                                            <p:cond delay="0"/>
                                          </p:stCondLst>
                                        </p:cTn>
                                        <p:tgtEl>
                                          <p:spTgt spid="252"/>
                                        </p:tgtEl>
                                        <p:attrNameLst>
                                          <p:attrName>style.visibility</p:attrName>
                                        </p:attrNameLst>
                                      </p:cBhvr>
                                      <p:to>
                                        <p:strVal val="visible"/>
                                      </p:to>
                                    </p:set>
                                    <p:animEffect transition="in" filter="fade">
                                      <p:cBhvr>
                                        <p:cTn id="23" dur="500"/>
                                        <p:tgtEl>
                                          <p:spTgt spid="252"/>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260"/>
                                        </p:tgtEl>
                                        <p:attrNameLst>
                                          <p:attrName>style.visibility</p:attrName>
                                        </p:attrNameLst>
                                      </p:cBhvr>
                                      <p:to>
                                        <p:strVal val="visible"/>
                                      </p:to>
                                    </p:set>
                                    <p:animEffect transition="in" filter="fade">
                                      <p:cBhvr>
                                        <p:cTn id="28" dur="500"/>
                                        <p:tgtEl>
                                          <p:spTgt spid="260"/>
                                        </p:tgtEl>
                                      </p:cBhvr>
                                    </p:animEffect>
                                  </p:childTnLst>
                                </p:cTn>
                              </p:par>
                              <p:par>
                                <p:cTn id="29" presetID="10" presetClass="entr" presetSubtype="0" fill="hold" nodeType="withEffect">
                                  <p:stCondLst>
                                    <p:cond delay="0"/>
                                  </p:stCondLst>
                                  <p:childTnLst>
                                    <p:set>
                                      <p:cBhvr>
                                        <p:cTn id="30" dur="1" fill="hold">
                                          <p:stCondLst>
                                            <p:cond delay="0"/>
                                          </p:stCondLst>
                                        </p:cTn>
                                        <p:tgtEl>
                                          <p:spTgt spid="541"/>
                                        </p:tgtEl>
                                        <p:attrNameLst>
                                          <p:attrName>style.visibility</p:attrName>
                                        </p:attrNameLst>
                                      </p:cBhvr>
                                      <p:to>
                                        <p:strVal val="visible"/>
                                      </p:to>
                                    </p:set>
                                    <p:animEffect transition="in" filter="fade">
                                      <p:cBhvr>
                                        <p:cTn id="31" dur="500"/>
                                        <p:tgtEl>
                                          <p:spTgt spid="541"/>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nodeType="clickEffect">
                                  <p:stCondLst>
                                    <p:cond delay="0"/>
                                  </p:stCondLst>
                                  <p:childTnLst>
                                    <p:set>
                                      <p:cBhvr>
                                        <p:cTn id="35" dur="1" fill="hold">
                                          <p:stCondLst>
                                            <p:cond delay="0"/>
                                          </p:stCondLst>
                                        </p:cTn>
                                        <p:tgtEl>
                                          <p:spTgt spid="525"/>
                                        </p:tgtEl>
                                        <p:attrNameLst>
                                          <p:attrName>style.visibility</p:attrName>
                                        </p:attrNameLst>
                                      </p:cBhvr>
                                      <p:to>
                                        <p:strVal val="visible"/>
                                      </p:to>
                                    </p:set>
                                    <p:animEffect transition="in" filter="fade">
                                      <p:cBhvr>
                                        <p:cTn id="36" dur="500"/>
                                        <p:tgtEl>
                                          <p:spTgt spid="525"/>
                                        </p:tgtEl>
                                      </p:cBhvr>
                                    </p:animEffect>
                                  </p:childTnLst>
                                </p:cTn>
                              </p:par>
                              <p:par>
                                <p:cTn id="37" presetID="10" presetClass="entr" presetSubtype="0" fill="hold" nodeType="withEffect">
                                  <p:stCondLst>
                                    <p:cond delay="0"/>
                                  </p:stCondLst>
                                  <p:childTnLst>
                                    <p:set>
                                      <p:cBhvr>
                                        <p:cTn id="38" dur="1" fill="hold">
                                          <p:stCondLst>
                                            <p:cond delay="0"/>
                                          </p:stCondLst>
                                        </p:cTn>
                                        <p:tgtEl>
                                          <p:spTgt spid="265"/>
                                        </p:tgtEl>
                                        <p:attrNameLst>
                                          <p:attrName>style.visibility</p:attrName>
                                        </p:attrNameLst>
                                      </p:cBhvr>
                                      <p:to>
                                        <p:strVal val="visible"/>
                                      </p:to>
                                    </p:set>
                                    <p:animEffect transition="in" filter="fade">
                                      <p:cBhvr>
                                        <p:cTn id="39" dur="500"/>
                                        <p:tgtEl>
                                          <p:spTgt spid="26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bwMode="auto">
          <a:xfrm>
            <a:off x="882" y="1975506"/>
            <a:ext cx="12434711" cy="4569756"/>
          </a:xfrm>
          <a:prstGeom prst="rect">
            <a:avLst/>
          </a:prstGeom>
          <a:solidFill>
            <a:srgbClr val="EEEEEE"/>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6521" tIns="149217" rIns="186521" bIns="149217" numCol="1" spcCol="0" rtlCol="0" fromWordArt="0" anchor="t" anchorCtr="0" forceAA="0" compatLnSpc="1">
            <a:prstTxWarp prst="textNoShape">
              <a:avLst/>
            </a:prstTxWarp>
            <a:noAutofit/>
          </a:bodyPr>
          <a:lstStyle/>
          <a:p>
            <a:pPr algn="ctr" defTabSz="951028" fontAlgn="base">
              <a:lnSpc>
                <a:spcPct val="90000"/>
              </a:lnSpc>
              <a:spcBef>
                <a:spcPct val="0"/>
              </a:spcBef>
              <a:spcAft>
                <a:spcPct val="0"/>
              </a:spcAft>
            </a:pPr>
            <a:endParaRPr lang="en-US" sz="2448" dirty="0" err="1">
              <a:gradFill>
                <a:gsLst>
                  <a:gs pos="0">
                    <a:srgbClr val="FFFFFF"/>
                  </a:gs>
                  <a:gs pos="100000">
                    <a:srgbClr val="FFFFFF"/>
                  </a:gs>
                </a:gsLst>
                <a:lin ang="5400000" scaled="0"/>
              </a:gradFill>
              <a:ea typeface="Segoe UI" pitchFamily="34" charset="0"/>
              <a:cs typeface="Segoe UI" pitchFamily="34" charset="0"/>
            </a:endParaRPr>
          </a:p>
        </p:txBody>
      </p:sp>
      <p:cxnSp>
        <p:nvCxnSpPr>
          <p:cNvPr id="501" name="Straight Connector 500"/>
          <p:cNvCxnSpPr/>
          <p:nvPr/>
        </p:nvCxnSpPr>
        <p:spPr>
          <a:xfrm>
            <a:off x="5254005" y="3254233"/>
            <a:ext cx="0" cy="388651"/>
          </a:xfrm>
          <a:prstGeom prst="line">
            <a:avLst/>
          </a:prstGeom>
          <a:ln w="28575" cap="rnd">
            <a:solidFill>
              <a:srgbClr val="0078D7"/>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274639" y="295276"/>
            <a:ext cx="12039598" cy="820092"/>
          </a:xfrm>
        </p:spPr>
        <p:txBody>
          <a:bodyPr/>
          <a:lstStyle/>
          <a:p>
            <a:r>
              <a:rPr lang="en-US" sz="4800" dirty="0"/>
              <a:t>Help protect Active Directory, admin privileges</a:t>
            </a:r>
            <a:br>
              <a:rPr lang="en-US" sz="4800" dirty="0"/>
            </a:br>
            <a:endParaRPr lang="en-US" sz="5400" dirty="0"/>
          </a:p>
        </p:txBody>
      </p:sp>
      <p:grpSp>
        <p:nvGrpSpPr>
          <p:cNvPr id="6" name="Group 5"/>
          <p:cNvGrpSpPr/>
          <p:nvPr/>
        </p:nvGrpSpPr>
        <p:grpSpPr>
          <a:xfrm>
            <a:off x="272891" y="1260511"/>
            <a:ext cx="4466162" cy="324999"/>
            <a:chOff x="376698" y="2058199"/>
            <a:chExt cx="4378988" cy="318655"/>
          </a:xfrm>
        </p:grpSpPr>
        <p:sp>
          <p:nvSpPr>
            <p:cNvPr id="5" name="Arrow: Chevron 4"/>
            <p:cNvSpPr/>
            <p:nvPr/>
          </p:nvSpPr>
          <p:spPr bwMode="auto">
            <a:xfrm>
              <a:off x="3186398" y="2058199"/>
              <a:ext cx="1569288" cy="318655"/>
            </a:xfrm>
            <a:prstGeom prst="chevron">
              <a:avLst/>
            </a:prstGeom>
            <a:solidFill>
              <a:srgbClr val="EEEEEE"/>
            </a:solidFill>
            <a:ln>
              <a:solidFill>
                <a:srgbClr val="FFFFFF"/>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951028" fontAlgn="base">
                <a:lnSpc>
                  <a:spcPct val="90000"/>
                </a:lnSpc>
                <a:spcBef>
                  <a:spcPct val="0"/>
                </a:spcBef>
                <a:spcAft>
                  <a:spcPct val="0"/>
                </a:spcAft>
              </a:pPr>
              <a:r>
                <a:rPr lang="en-US" sz="1428" dirty="0">
                  <a:solidFill>
                    <a:srgbClr val="00BCF2"/>
                  </a:solidFill>
                  <a:ea typeface="Segoe UI" pitchFamily="34" charset="0"/>
                  <a:cs typeface="Segoe UI" pitchFamily="34" charset="0"/>
                </a:rPr>
                <a:t>6+ months</a:t>
              </a:r>
            </a:p>
          </p:txBody>
        </p:sp>
        <p:sp>
          <p:nvSpPr>
            <p:cNvPr id="196" name="Arrow: Chevron 195"/>
            <p:cNvSpPr/>
            <p:nvPr/>
          </p:nvSpPr>
          <p:spPr bwMode="auto">
            <a:xfrm>
              <a:off x="1781548" y="2058199"/>
              <a:ext cx="1569288" cy="318655"/>
            </a:xfrm>
            <a:prstGeom prst="chevron">
              <a:avLst/>
            </a:prstGeom>
            <a:solidFill>
              <a:srgbClr val="00BCF2"/>
            </a:solidFill>
            <a:ln>
              <a:solidFill>
                <a:srgbClr val="FFFFFF"/>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951028" fontAlgn="base">
                <a:lnSpc>
                  <a:spcPct val="90000"/>
                </a:lnSpc>
                <a:spcBef>
                  <a:spcPct val="0"/>
                </a:spcBef>
                <a:spcAft>
                  <a:spcPct val="0"/>
                </a:spcAft>
              </a:pPr>
              <a:r>
                <a:rPr lang="en-US" sz="1428" dirty="0">
                  <a:gradFill>
                    <a:gsLst>
                      <a:gs pos="0">
                        <a:srgbClr val="FFFFFF"/>
                      </a:gs>
                      <a:gs pos="100000">
                        <a:srgbClr val="FFFFFF"/>
                      </a:gs>
                    </a:gsLst>
                    <a:lin ang="5400000" scaled="0"/>
                  </a:gradFill>
                  <a:ea typeface="Segoe UI" pitchFamily="34" charset="0"/>
                  <a:cs typeface="Segoe UI" pitchFamily="34" charset="0"/>
                </a:rPr>
                <a:t>1-3 months</a:t>
              </a:r>
            </a:p>
          </p:txBody>
        </p:sp>
        <p:sp>
          <p:nvSpPr>
            <p:cNvPr id="197" name="Arrow: Pentagon 196"/>
            <p:cNvSpPr/>
            <p:nvPr/>
          </p:nvSpPr>
          <p:spPr bwMode="auto">
            <a:xfrm>
              <a:off x="376698" y="2058199"/>
              <a:ext cx="1569288" cy="318655"/>
            </a:xfrm>
            <a:prstGeom prst="homePlate">
              <a:avLst/>
            </a:prstGeom>
            <a:solidFill>
              <a:srgbClr val="EEEEEE"/>
            </a:solidFill>
            <a:ln>
              <a:solidFill>
                <a:srgbClr val="FFFFFF"/>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951028" fontAlgn="base">
                <a:lnSpc>
                  <a:spcPct val="90000"/>
                </a:lnSpc>
                <a:spcBef>
                  <a:spcPct val="0"/>
                </a:spcBef>
                <a:spcAft>
                  <a:spcPct val="0"/>
                </a:spcAft>
              </a:pPr>
              <a:r>
                <a:rPr lang="en-US" sz="1428" dirty="0">
                  <a:solidFill>
                    <a:srgbClr val="00BCF2"/>
                  </a:solidFill>
                  <a:ea typeface="Segoe UI" pitchFamily="34" charset="0"/>
                  <a:cs typeface="Segoe UI" pitchFamily="34" charset="0"/>
                </a:rPr>
                <a:t>2-4 weeks</a:t>
              </a:r>
            </a:p>
          </p:txBody>
        </p:sp>
      </p:grpSp>
      <p:sp>
        <p:nvSpPr>
          <p:cNvPr id="225" name="TextBox 224"/>
          <p:cNvSpPr txBox="1"/>
          <p:nvPr/>
        </p:nvSpPr>
        <p:spPr>
          <a:xfrm>
            <a:off x="272891" y="1645575"/>
            <a:ext cx="7601241" cy="192135"/>
          </a:xfrm>
          <a:prstGeom prst="rect">
            <a:avLst/>
          </a:prstGeom>
          <a:noFill/>
        </p:spPr>
        <p:txBody>
          <a:bodyPr wrap="none" lIns="149217" tIns="0" rIns="149217" bIns="0" rtlCol="0">
            <a:spAutoFit/>
          </a:bodyPr>
          <a:lstStyle/>
          <a:p>
            <a:pPr defTabSz="932563">
              <a:defRPr/>
            </a:pPr>
            <a:r>
              <a:rPr lang="en-US" sz="1224" dirty="0">
                <a:solidFill>
                  <a:srgbClr val="505050"/>
                </a:solidFill>
              </a:rPr>
              <a:t>Build visibility and control of administrator activity, increase protection against typical follow-up attacks.</a:t>
            </a:r>
          </a:p>
        </p:txBody>
      </p:sp>
      <p:grpSp>
        <p:nvGrpSpPr>
          <p:cNvPr id="7" name="Group 6"/>
          <p:cNvGrpSpPr/>
          <p:nvPr/>
        </p:nvGrpSpPr>
        <p:grpSpPr>
          <a:xfrm>
            <a:off x="2474338" y="5463585"/>
            <a:ext cx="4204000" cy="809669"/>
            <a:chOff x="266700" y="5797435"/>
            <a:chExt cx="4121943" cy="793865"/>
          </a:xfrm>
        </p:grpSpPr>
        <p:sp>
          <p:nvSpPr>
            <p:cNvPr id="226" name="Line Callout 2 28"/>
            <p:cNvSpPr/>
            <p:nvPr/>
          </p:nvSpPr>
          <p:spPr bwMode="auto">
            <a:xfrm>
              <a:off x="570331" y="5797435"/>
              <a:ext cx="3818312" cy="793865"/>
            </a:xfrm>
            <a:prstGeom prst="rect">
              <a:avLst/>
            </a:prstGeom>
            <a:solidFill>
              <a:srgbClr val="FFFFFF"/>
            </a:solidFill>
            <a:ln w="28575">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3260" tIns="46630" rIns="93260" bIns="46630" numCol="1" spcCol="0" rtlCol="0" fromWordArt="0" anchor="t" anchorCtr="0" forceAA="0" compatLnSpc="1">
              <a:prstTxWarp prst="textNoShape">
                <a:avLst/>
              </a:prstTxWarp>
              <a:noAutofit/>
            </a:bodyPr>
            <a:lstStyle/>
            <a:p>
              <a:pPr defTabSz="932293" fontAlgn="base">
                <a:lnSpc>
                  <a:spcPct val="90000"/>
                </a:lnSpc>
                <a:spcBef>
                  <a:spcPct val="0"/>
                </a:spcBef>
                <a:spcAft>
                  <a:spcPct val="0"/>
                </a:spcAft>
                <a:defRPr/>
              </a:pPr>
              <a:r>
                <a:rPr lang="en-US" sz="1224" dirty="0">
                  <a:solidFill>
                    <a:schemeClr val="accent6">
                      <a:lumMod val="10000"/>
                    </a:schemeClr>
                  </a:solidFill>
                </a:rPr>
                <a:t>Privileged Access Workstations (PAWs) </a:t>
              </a:r>
              <a:br>
                <a:rPr lang="en-US" sz="1224" dirty="0">
                  <a:solidFill>
                    <a:schemeClr val="accent6">
                      <a:lumMod val="10000"/>
                    </a:schemeClr>
                  </a:solidFill>
                </a:rPr>
              </a:br>
              <a:r>
                <a:rPr lang="en-US" sz="1224" dirty="0">
                  <a:solidFill>
                    <a:schemeClr val="accent6">
                      <a:lumMod val="10000"/>
                    </a:schemeClr>
                  </a:solidFill>
                </a:rPr>
                <a:t>Phases 2 and 3 – All Admins and additional hardening (Credential Guard, RDP Restricted Admin, etc.)</a:t>
              </a:r>
              <a:br>
                <a:rPr lang="en-US" sz="1224" dirty="0">
                  <a:solidFill>
                    <a:schemeClr val="bg1"/>
                  </a:solidFill>
                </a:rPr>
              </a:br>
              <a:r>
                <a:rPr lang="en-US" sz="1224" dirty="0">
                  <a:solidFill>
                    <a:schemeClr val="bg1"/>
                  </a:solidFill>
                  <a:hlinkClick r:id="rId3"/>
                </a:rPr>
                <a:t>http://aka.ms/CyberPAW</a:t>
              </a:r>
              <a:r>
                <a:rPr lang="en-US" sz="1224" dirty="0">
                  <a:solidFill>
                    <a:schemeClr val="bg1"/>
                  </a:solidFill>
                </a:rPr>
                <a:t>  </a:t>
              </a:r>
            </a:p>
          </p:txBody>
        </p:sp>
        <p:sp>
          <p:nvSpPr>
            <p:cNvPr id="227" name="Line Callout 2 28"/>
            <p:cNvSpPr/>
            <p:nvPr/>
          </p:nvSpPr>
          <p:spPr bwMode="auto">
            <a:xfrm>
              <a:off x="266700" y="5797435"/>
              <a:ext cx="303630" cy="793865"/>
            </a:xfrm>
            <a:prstGeom prst="rect">
              <a:avLst/>
            </a:prstGeom>
            <a:solidFill>
              <a:srgbClr val="00BCF2"/>
            </a:solidFill>
            <a:ln w="28575">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3260" tIns="46630" rIns="93260" bIns="46630" numCol="1" spcCol="0" rtlCol="0" fromWordArt="0" anchor="t" anchorCtr="0" forceAA="0" compatLnSpc="1">
              <a:prstTxWarp prst="textNoShape">
                <a:avLst/>
              </a:prstTxWarp>
              <a:noAutofit/>
            </a:bodyPr>
            <a:lstStyle/>
            <a:p>
              <a:pPr defTabSz="932293" fontAlgn="base">
                <a:lnSpc>
                  <a:spcPct val="90000"/>
                </a:lnSpc>
                <a:spcBef>
                  <a:spcPct val="0"/>
                </a:spcBef>
                <a:spcAft>
                  <a:spcPct val="0"/>
                </a:spcAft>
                <a:defRPr/>
              </a:pPr>
              <a:r>
                <a:rPr lang="en-US" sz="1836" dirty="0">
                  <a:solidFill>
                    <a:srgbClr val="FFFFFF"/>
                  </a:solidFill>
                </a:rPr>
                <a:t>1</a:t>
              </a:r>
            </a:p>
          </p:txBody>
        </p:sp>
      </p:grpSp>
      <p:grpSp>
        <p:nvGrpSpPr>
          <p:cNvPr id="252" name="Group 251"/>
          <p:cNvGrpSpPr/>
          <p:nvPr/>
        </p:nvGrpSpPr>
        <p:grpSpPr>
          <a:xfrm>
            <a:off x="7428592" y="5463585"/>
            <a:ext cx="2216178" cy="809669"/>
            <a:chOff x="266700" y="5797435"/>
            <a:chExt cx="2172921" cy="793865"/>
          </a:xfrm>
        </p:grpSpPr>
        <p:sp>
          <p:nvSpPr>
            <p:cNvPr id="253" name="Line Callout 2 28"/>
            <p:cNvSpPr/>
            <p:nvPr/>
          </p:nvSpPr>
          <p:spPr bwMode="auto">
            <a:xfrm>
              <a:off x="570331" y="5797435"/>
              <a:ext cx="1869290" cy="793865"/>
            </a:xfrm>
            <a:prstGeom prst="rect">
              <a:avLst/>
            </a:prstGeom>
            <a:solidFill>
              <a:srgbClr val="FFFFFF"/>
            </a:solidFill>
            <a:ln w="28575">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3260" tIns="46630" rIns="93260" bIns="46630" numCol="1" spcCol="0" rtlCol="0" fromWordArt="0" anchor="t" anchorCtr="0" forceAA="0" compatLnSpc="1">
              <a:prstTxWarp prst="textNoShape">
                <a:avLst/>
              </a:prstTxWarp>
              <a:noAutofit/>
            </a:bodyPr>
            <a:lstStyle/>
            <a:p>
              <a:pPr defTabSz="932293" fontAlgn="base">
                <a:lnSpc>
                  <a:spcPct val="90000"/>
                </a:lnSpc>
                <a:spcBef>
                  <a:spcPct val="0"/>
                </a:spcBef>
                <a:spcAft>
                  <a:spcPct val="0"/>
                </a:spcAft>
                <a:defRPr/>
              </a:pPr>
              <a:r>
                <a:rPr lang="en-US" sz="1224" dirty="0">
                  <a:solidFill>
                    <a:schemeClr val="accent6">
                      <a:lumMod val="10000"/>
                    </a:schemeClr>
                  </a:solidFill>
                </a:rPr>
                <a:t>Just Enough Admin (JEA) </a:t>
              </a:r>
              <a:br>
                <a:rPr lang="en-US" sz="1224" dirty="0">
                  <a:solidFill>
                    <a:schemeClr val="accent6">
                      <a:lumMod val="10000"/>
                    </a:schemeClr>
                  </a:solidFill>
                </a:rPr>
              </a:br>
              <a:r>
                <a:rPr lang="en-US" sz="1224" dirty="0">
                  <a:solidFill>
                    <a:schemeClr val="accent6">
                      <a:lumMod val="10000"/>
                    </a:schemeClr>
                  </a:solidFill>
                </a:rPr>
                <a:t>for DC Maintenance</a:t>
              </a:r>
              <a:br>
                <a:rPr lang="en-US" sz="1224" dirty="0">
                  <a:solidFill>
                    <a:schemeClr val="accent6">
                      <a:lumMod val="10000"/>
                    </a:schemeClr>
                  </a:solidFill>
                </a:rPr>
              </a:br>
              <a:r>
                <a:rPr lang="en-US" sz="1224" dirty="0">
                  <a:solidFill>
                    <a:schemeClr val="accent6">
                      <a:lumMod val="10000"/>
                    </a:schemeClr>
                  </a:solidFill>
                  <a:hlinkClick r:id="rId4"/>
                </a:rPr>
                <a:t>http://aka.ms/JEA </a:t>
              </a:r>
              <a:endParaRPr lang="en-US" sz="1224" dirty="0">
                <a:solidFill>
                  <a:schemeClr val="bg1"/>
                </a:solidFill>
              </a:endParaRPr>
            </a:p>
          </p:txBody>
        </p:sp>
        <p:sp>
          <p:nvSpPr>
            <p:cNvPr id="254" name="Line Callout 2 28"/>
            <p:cNvSpPr/>
            <p:nvPr/>
          </p:nvSpPr>
          <p:spPr bwMode="auto">
            <a:xfrm>
              <a:off x="266700" y="5797435"/>
              <a:ext cx="303630" cy="793865"/>
            </a:xfrm>
            <a:prstGeom prst="rect">
              <a:avLst/>
            </a:prstGeom>
            <a:solidFill>
              <a:srgbClr val="00BCF2"/>
            </a:solidFill>
            <a:ln w="28575">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3260" tIns="46630" rIns="93260" bIns="46630" numCol="1" spcCol="0" rtlCol="0" fromWordArt="0" anchor="t" anchorCtr="0" forceAA="0" compatLnSpc="1">
              <a:prstTxWarp prst="textNoShape">
                <a:avLst/>
              </a:prstTxWarp>
              <a:noAutofit/>
            </a:bodyPr>
            <a:lstStyle/>
            <a:p>
              <a:pPr defTabSz="932293" fontAlgn="base">
                <a:lnSpc>
                  <a:spcPct val="90000"/>
                </a:lnSpc>
                <a:spcBef>
                  <a:spcPct val="0"/>
                </a:spcBef>
                <a:spcAft>
                  <a:spcPct val="0"/>
                </a:spcAft>
                <a:defRPr/>
              </a:pPr>
              <a:r>
                <a:rPr lang="en-US" sz="1836" dirty="0">
                  <a:solidFill>
                    <a:srgbClr val="FFFFFF"/>
                  </a:solidFill>
                </a:rPr>
                <a:t>4</a:t>
              </a:r>
            </a:p>
          </p:txBody>
        </p:sp>
      </p:grpSp>
      <p:grpSp>
        <p:nvGrpSpPr>
          <p:cNvPr id="257" name="Group 256"/>
          <p:cNvGrpSpPr/>
          <p:nvPr/>
        </p:nvGrpSpPr>
        <p:grpSpPr>
          <a:xfrm>
            <a:off x="9855688" y="5463584"/>
            <a:ext cx="2299235" cy="809669"/>
            <a:chOff x="266700" y="5797435"/>
            <a:chExt cx="2254357" cy="793865"/>
          </a:xfrm>
        </p:grpSpPr>
        <p:sp>
          <p:nvSpPr>
            <p:cNvPr id="258" name="Line Callout 2 28"/>
            <p:cNvSpPr/>
            <p:nvPr/>
          </p:nvSpPr>
          <p:spPr bwMode="auto">
            <a:xfrm>
              <a:off x="570331" y="5797435"/>
              <a:ext cx="1950726" cy="793865"/>
            </a:xfrm>
            <a:prstGeom prst="rect">
              <a:avLst/>
            </a:prstGeom>
            <a:solidFill>
              <a:srgbClr val="FFFFFF"/>
            </a:solidFill>
            <a:ln w="28575">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3260" tIns="46630" rIns="93260" bIns="46630" numCol="1" spcCol="0" rtlCol="0" fromWordArt="0" anchor="t" anchorCtr="0" forceAA="0" compatLnSpc="1">
              <a:prstTxWarp prst="textNoShape">
                <a:avLst/>
              </a:prstTxWarp>
              <a:noAutofit/>
            </a:bodyPr>
            <a:lstStyle/>
            <a:p>
              <a:pPr defTabSz="932293" fontAlgn="base">
                <a:lnSpc>
                  <a:spcPct val="90000"/>
                </a:lnSpc>
                <a:spcBef>
                  <a:spcPct val="0"/>
                </a:spcBef>
                <a:spcAft>
                  <a:spcPct val="0"/>
                </a:spcAft>
                <a:defRPr/>
              </a:pPr>
              <a:r>
                <a:rPr lang="en-US" sz="1224" dirty="0">
                  <a:solidFill>
                    <a:schemeClr val="accent6">
                      <a:lumMod val="10000"/>
                    </a:schemeClr>
                  </a:solidFill>
                </a:rPr>
                <a:t>Lower attack surface of Domain and DCs </a:t>
              </a:r>
              <a:r>
                <a:rPr lang="en-US" sz="1224" dirty="0">
                  <a:solidFill>
                    <a:schemeClr val="accent6">
                      <a:lumMod val="10000"/>
                    </a:schemeClr>
                  </a:solidFill>
                  <a:hlinkClick r:id="rId5"/>
                </a:rPr>
                <a:t>http://aka.ms/HardenAD </a:t>
              </a:r>
              <a:endParaRPr lang="en-US" sz="1224" dirty="0">
                <a:solidFill>
                  <a:schemeClr val="bg1"/>
                </a:solidFill>
              </a:endParaRPr>
            </a:p>
          </p:txBody>
        </p:sp>
        <p:sp>
          <p:nvSpPr>
            <p:cNvPr id="259" name="Line Callout 2 28"/>
            <p:cNvSpPr/>
            <p:nvPr/>
          </p:nvSpPr>
          <p:spPr bwMode="auto">
            <a:xfrm>
              <a:off x="266700" y="5797435"/>
              <a:ext cx="303630" cy="793865"/>
            </a:xfrm>
            <a:prstGeom prst="rect">
              <a:avLst/>
            </a:prstGeom>
            <a:solidFill>
              <a:srgbClr val="00BCF2"/>
            </a:solidFill>
            <a:ln w="28575">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3260" tIns="46630" rIns="93260" bIns="46630" numCol="1" spcCol="0" rtlCol="0" fromWordArt="0" anchor="t" anchorCtr="0" forceAA="0" compatLnSpc="1">
              <a:prstTxWarp prst="textNoShape">
                <a:avLst/>
              </a:prstTxWarp>
              <a:noAutofit/>
            </a:bodyPr>
            <a:lstStyle/>
            <a:p>
              <a:pPr defTabSz="932293" fontAlgn="base">
                <a:lnSpc>
                  <a:spcPct val="90000"/>
                </a:lnSpc>
                <a:spcBef>
                  <a:spcPct val="0"/>
                </a:spcBef>
                <a:spcAft>
                  <a:spcPct val="0"/>
                </a:spcAft>
                <a:defRPr/>
              </a:pPr>
              <a:r>
                <a:rPr lang="en-US" sz="1836" dirty="0">
                  <a:solidFill>
                    <a:srgbClr val="FFFFFF"/>
                  </a:solidFill>
                </a:rPr>
                <a:t>5</a:t>
              </a:r>
            </a:p>
          </p:txBody>
        </p:sp>
      </p:grpSp>
      <p:grpSp>
        <p:nvGrpSpPr>
          <p:cNvPr id="260" name="Group 259"/>
          <p:cNvGrpSpPr/>
          <p:nvPr/>
        </p:nvGrpSpPr>
        <p:grpSpPr>
          <a:xfrm>
            <a:off x="272891" y="2076105"/>
            <a:ext cx="3760795" cy="488873"/>
            <a:chOff x="266700" y="5797435"/>
            <a:chExt cx="3687389" cy="793865"/>
          </a:xfrm>
        </p:grpSpPr>
        <p:sp>
          <p:nvSpPr>
            <p:cNvPr id="261" name="Line Callout 2 28"/>
            <p:cNvSpPr/>
            <p:nvPr/>
          </p:nvSpPr>
          <p:spPr bwMode="auto">
            <a:xfrm>
              <a:off x="570331" y="5797435"/>
              <a:ext cx="3383758" cy="793865"/>
            </a:xfrm>
            <a:prstGeom prst="rect">
              <a:avLst/>
            </a:prstGeom>
            <a:solidFill>
              <a:srgbClr val="FFFFFF"/>
            </a:solidFill>
            <a:ln w="28575">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3260" tIns="46630" rIns="93260" bIns="46630" numCol="1" spcCol="0" rtlCol="0" fromWordArt="0" anchor="t" anchorCtr="0" forceAA="0" compatLnSpc="1">
              <a:prstTxWarp prst="textNoShape">
                <a:avLst/>
              </a:prstTxWarp>
              <a:noAutofit/>
            </a:bodyPr>
            <a:lstStyle/>
            <a:p>
              <a:pPr defTabSz="932293" fontAlgn="base">
                <a:lnSpc>
                  <a:spcPct val="90000"/>
                </a:lnSpc>
                <a:spcBef>
                  <a:spcPct val="0"/>
                </a:spcBef>
                <a:spcAft>
                  <a:spcPct val="0"/>
                </a:spcAft>
                <a:defRPr/>
              </a:pPr>
              <a:r>
                <a:rPr lang="en-US" sz="1224" dirty="0">
                  <a:solidFill>
                    <a:schemeClr val="accent6">
                      <a:lumMod val="10000"/>
                    </a:schemeClr>
                  </a:solidFill>
                </a:rPr>
                <a:t>Time-bound privileges (no permanent admins) </a:t>
              </a:r>
              <a:r>
                <a:rPr lang="en-US" sz="1224" dirty="0">
                  <a:solidFill>
                    <a:schemeClr val="accent6">
                      <a:lumMod val="10000"/>
                    </a:schemeClr>
                  </a:solidFill>
                  <a:hlinkClick r:id="rId6"/>
                </a:rPr>
                <a:t>http://aka.ms/PAM</a:t>
              </a:r>
              <a:r>
                <a:rPr lang="en-US" sz="1224" dirty="0">
                  <a:solidFill>
                    <a:schemeClr val="accent6">
                      <a:lumMod val="10000"/>
                    </a:schemeClr>
                  </a:solidFill>
                </a:rPr>
                <a:t>; http://aka.ms/AzurePIM </a:t>
              </a:r>
              <a:endParaRPr lang="en-US" sz="1224" dirty="0">
                <a:solidFill>
                  <a:schemeClr val="bg1"/>
                </a:solidFill>
              </a:endParaRPr>
            </a:p>
          </p:txBody>
        </p:sp>
        <p:sp>
          <p:nvSpPr>
            <p:cNvPr id="262" name="Line Callout 2 28"/>
            <p:cNvSpPr/>
            <p:nvPr/>
          </p:nvSpPr>
          <p:spPr bwMode="auto">
            <a:xfrm>
              <a:off x="266700" y="5797435"/>
              <a:ext cx="303630" cy="793865"/>
            </a:xfrm>
            <a:prstGeom prst="rect">
              <a:avLst/>
            </a:prstGeom>
            <a:solidFill>
              <a:srgbClr val="00BCF2"/>
            </a:solidFill>
            <a:ln w="28575">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3260" tIns="46630" rIns="93260" bIns="46630" numCol="1" spcCol="0" rtlCol="0" fromWordArt="0" anchor="t" anchorCtr="0" forceAA="0" compatLnSpc="1">
              <a:prstTxWarp prst="textNoShape">
                <a:avLst/>
              </a:prstTxWarp>
              <a:noAutofit/>
            </a:bodyPr>
            <a:lstStyle/>
            <a:p>
              <a:pPr defTabSz="932293" fontAlgn="base">
                <a:lnSpc>
                  <a:spcPct val="90000"/>
                </a:lnSpc>
                <a:spcBef>
                  <a:spcPct val="0"/>
                </a:spcBef>
                <a:spcAft>
                  <a:spcPct val="0"/>
                </a:spcAft>
                <a:defRPr/>
              </a:pPr>
              <a:r>
                <a:rPr lang="en-US" sz="1836" dirty="0">
                  <a:solidFill>
                    <a:srgbClr val="FFFFFF"/>
                  </a:solidFill>
                </a:rPr>
                <a:t>2</a:t>
              </a:r>
            </a:p>
          </p:txBody>
        </p:sp>
      </p:grpSp>
      <p:grpSp>
        <p:nvGrpSpPr>
          <p:cNvPr id="265" name="Group 264"/>
          <p:cNvGrpSpPr/>
          <p:nvPr/>
        </p:nvGrpSpPr>
        <p:grpSpPr>
          <a:xfrm>
            <a:off x="9644306" y="2073318"/>
            <a:ext cx="1722693" cy="488873"/>
            <a:chOff x="266700" y="5797435"/>
            <a:chExt cx="1689068" cy="793865"/>
          </a:xfrm>
        </p:grpSpPr>
        <p:sp>
          <p:nvSpPr>
            <p:cNvPr id="266" name="Line Callout 2 28"/>
            <p:cNvSpPr/>
            <p:nvPr/>
          </p:nvSpPr>
          <p:spPr bwMode="auto">
            <a:xfrm>
              <a:off x="570331" y="5797435"/>
              <a:ext cx="1385437" cy="793865"/>
            </a:xfrm>
            <a:prstGeom prst="rect">
              <a:avLst/>
            </a:prstGeom>
            <a:solidFill>
              <a:srgbClr val="FFFFFF"/>
            </a:solidFill>
            <a:ln w="28575">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3260" tIns="46630" rIns="93260" bIns="46630" numCol="1" spcCol="0" rtlCol="0" fromWordArt="0" anchor="t" anchorCtr="0" forceAA="0" compatLnSpc="1">
              <a:prstTxWarp prst="textNoShape">
                <a:avLst/>
              </a:prstTxWarp>
              <a:noAutofit/>
            </a:bodyPr>
            <a:lstStyle/>
            <a:p>
              <a:pPr defTabSz="932293" fontAlgn="base">
                <a:lnSpc>
                  <a:spcPct val="90000"/>
                </a:lnSpc>
                <a:spcBef>
                  <a:spcPct val="0"/>
                </a:spcBef>
                <a:spcAft>
                  <a:spcPct val="0"/>
                </a:spcAft>
                <a:defRPr/>
              </a:pPr>
              <a:r>
                <a:rPr lang="en-US" sz="1224" dirty="0">
                  <a:solidFill>
                    <a:schemeClr val="accent6">
                      <a:lumMod val="10000"/>
                    </a:schemeClr>
                  </a:solidFill>
                </a:rPr>
                <a:t>Attack Detection</a:t>
              </a:r>
              <a:br>
                <a:rPr lang="en-US" sz="1224" dirty="0">
                  <a:solidFill>
                    <a:schemeClr val="accent6">
                      <a:lumMod val="10000"/>
                    </a:schemeClr>
                  </a:solidFill>
                </a:rPr>
              </a:br>
              <a:r>
                <a:rPr lang="en-US" sz="1224" dirty="0">
                  <a:solidFill>
                    <a:schemeClr val="accent6">
                      <a:lumMod val="10000"/>
                    </a:schemeClr>
                  </a:solidFill>
                </a:rPr>
                <a:t>http://aka.ms/ata</a:t>
              </a:r>
              <a:endParaRPr lang="en-US" sz="1224" dirty="0">
                <a:solidFill>
                  <a:schemeClr val="bg1"/>
                </a:solidFill>
              </a:endParaRPr>
            </a:p>
          </p:txBody>
        </p:sp>
        <p:sp>
          <p:nvSpPr>
            <p:cNvPr id="267" name="Line Callout 2 28"/>
            <p:cNvSpPr/>
            <p:nvPr/>
          </p:nvSpPr>
          <p:spPr bwMode="auto">
            <a:xfrm>
              <a:off x="266700" y="5797435"/>
              <a:ext cx="303630" cy="793865"/>
            </a:xfrm>
            <a:prstGeom prst="rect">
              <a:avLst/>
            </a:prstGeom>
            <a:solidFill>
              <a:srgbClr val="00BCF2"/>
            </a:solidFill>
            <a:ln w="28575">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3260" tIns="46630" rIns="93260" bIns="46630" numCol="1" spcCol="0" rtlCol="0" fromWordArt="0" anchor="t" anchorCtr="0" forceAA="0" compatLnSpc="1">
              <a:prstTxWarp prst="textNoShape">
                <a:avLst/>
              </a:prstTxWarp>
              <a:noAutofit/>
            </a:bodyPr>
            <a:lstStyle/>
            <a:p>
              <a:pPr defTabSz="932293" fontAlgn="base">
                <a:lnSpc>
                  <a:spcPct val="90000"/>
                </a:lnSpc>
                <a:spcBef>
                  <a:spcPct val="0"/>
                </a:spcBef>
                <a:spcAft>
                  <a:spcPct val="0"/>
                </a:spcAft>
                <a:defRPr/>
              </a:pPr>
              <a:r>
                <a:rPr lang="en-US" sz="1836" dirty="0">
                  <a:solidFill>
                    <a:srgbClr val="FFFFFF"/>
                  </a:solidFill>
                </a:rPr>
                <a:t>6</a:t>
              </a:r>
            </a:p>
          </p:txBody>
        </p:sp>
      </p:grpSp>
      <p:cxnSp>
        <p:nvCxnSpPr>
          <p:cNvPr id="269" name="Straight Connector 268"/>
          <p:cNvCxnSpPr/>
          <p:nvPr/>
        </p:nvCxnSpPr>
        <p:spPr>
          <a:xfrm>
            <a:off x="5590895" y="4781270"/>
            <a:ext cx="1082112" cy="0"/>
          </a:xfrm>
          <a:prstGeom prst="line">
            <a:avLst/>
          </a:prstGeom>
          <a:ln w="28575" cap="rnd">
            <a:solidFill>
              <a:srgbClr val="E81123"/>
            </a:solidFill>
          </a:ln>
        </p:spPr>
        <p:style>
          <a:lnRef idx="1">
            <a:schemeClr val="accent1"/>
          </a:lnRef>
          <a:fillRef idx="0">
            <a:schemeClr val="accent1"/>
          </a:fillRef>
          <a:effectRef idx="0">
            <a:schemeClr val="accent1"/>
          </a:effectRef>
          <a:fontRef idx="minor">
            <a:schemeClr val="tx1"/>
          </a:fontRef>
        </p:style>
      </p:cxnSp>
      <p:grpSp>
        <p:nvGrpSpPr>
          <p:cNvPr id="270" name="Group 269"/>
          <p:cNvGrpSpPr/>
          <p:nvPr/>
        </p:nvGrpSpPr>
        <p:grpSpPr>
          <a:xfrm>
            <a:off x="11119413" y="2956487"/>
            <a:ext cx="718299" cy="739793"/>
            <a:chOff x="11235603" y="2100340"/>
            <a:chExt cx="964417" cy="993276"/>
          </a:xfrm>
        </p:grpSpPr>
        <p:pic>
          <p:nvPicPr>
            <p:cNvPr id="497" name="Picture 496"/>
            <p:cNvPicPr>
              <a:picLocks noChangeAspect="1"/>
            </p:cNvPicPr>
            <p:nvPr/>
          </p:nvPicPr>
          <p:blipFill>
            <a:blip r:embed="rId7">
              <a:clrChange>
                <a:clrFrom>
                  <a:srgbClr val="FFFFFF"/>
                </a:clrFrom>
                <a:clrTo>
                  <a:srgbClr val="FFFFFF">
                    <a:alpha val="0"/>
                  </a:srgbClr>
                </a:clrTo>
              </a:clrChange>
            </a:blip>
            <a:stretch>
              <a:fillRect/>
            </a:stretch>
          </p:blipFill>
          <p:spPr>
            <a:xfrm>
              <a:off x="11235603" y="2207686"/>
              <a:ext cx="964417" cy="885930"/>
            </a:xfrm>
            <a:prstGeom prst="rect">
              <a:avLst/>
            </a:prstGeom>
          </p:spPr>
        </p:pic>
        <p:pic>
          <p:nvPicPr>
            <p:cNvPr id="498" name="Picture 497"/>
            <p:cNvPicPr>
              <a:picLocks noChangeAspect="1"/>
            </p:cNvPicPr>
            <p:nvPr/>
          </p:nvPicPr>
          <p:blipFill>
            <a:blip r:embed="rId8"/>
            <a:stretch>
              <a:fillRect/>
            </a:stretch>
          </p:blipFill>
          <p:spPr>
            <a:xfrm>
              <a:off x="11478577" y="2100340"/>
              <a:ext cx="478470" cy="469022"/>
            </a:xfrm>
            <a:prstGeom prst="rect">
              <a:avLst/>
            </a:prstGeom>
          </p:spPr>
        </p:pic>
      </p:grpSp>
      <p:pic>
        <p:nvPicPr>
          <p:cNvPr id="273" name="Picture 272"/>
          <p:cNvPicPr>
            <a:picLocks noChangeAspect="1"/>
          </p:cNvPicPr>
          <p:nvPr/>
        </p:nvPicPr>
        <p:blipFill>
          <a:blip r:embed="rId7">
            <a:clrChange>
              <a:clrFrom>
                <a:srgbClr val="FFFFFF"/>
              </a:clrFrom>
              <a:clrTo>
                <a:srgbClr val="FFFFFF">
                  <a:alpha val="0"/>
                </a:srgbClr>
              </a:clrTo>
            </a:clrChange>
          </a:blip>
          <a:stretch>
            <a:fillRect/>
          </a:stretch>
        </p:blipFill>
        <p:spPr>
          <a:xfrm>
            <a:off x="10387906" y="3791042"/>
            <a:ext cx="884413" cy="812436"/>
          </a:xfrm>
          <a:prstGeom prst="rect">
            <a:avLst/>
          </a:prstGeom>
        </p:spPr>
      </p:pic>
      <p:pic>
        <p:nvPicPr>
          <p:cNvPr id="274" name="Picture 273"/>
          <p:cNvPicPr>
            <a:picLocks noChangeAspect="1"/>
          </p:cNvPicPr>
          <p:nvPr/>
        </p:nvPicPr>
        <p:blipFill>
          <a:blip r:embed="rId7">
            <a:clrChange>
              <a:clrFrom>
                <a:srgbClr val="FFFFFF"/>
              </a:clrFrom>
              <a:clrTo>
                <a:srgbClr val="FFFFFF">
                  <a:alpha val="0"/>
                </a:srgbClr>
              </a:clrTo>
            </a:clrChange>
          </a:blip>
          <a:stretch>
            <a:fillRect/>
          </a:stretch>
        </p:blipFill>
        <p:spPr>
          <a:xfrm>
            <a:off x="10677886" y="3790464"/>
            <a:ext cx="884413" cy="812436"/>
          </a:xfrm>
          <a:prstGeom prst="rect">
            <a:avLst/>
          </a:prstGeom>
          <a:noFill/>
        </p:spPr>
      </p:pic>
      <p:cxnSp>
        <p:nvCxnSpPr>
          <p:cNvPr id="280" name="Straight Connector 279"/>
          <p:cNvCxnSpPr/>
          <p:nvPr/>
        </p:nvCxnSpPr>
        <p:spPr>
          <a:xfrm flipH="1">
            <a:off x="5258142" y="3254232"/>
            <a:ext cx="1354164" cy="0"/>
          </a:xfrm>
          <a:prstGeom prst="line">
            <a:avLst/>
          </a:prstGeom>
          <a:ln w="28575" cap="rnd">
            <a:solidFill>
              <a:srgbClr val="0078D7"/>
            </a:solidFill>
          </a:ln>
        </p:spPr>
        <p:style>
          <a:lnRef idx="1">
            <a:schemeClr val="accent1"/>
          </a:lnRef>
          <a:fillRef idx="0">
            <a:schemeClr val="accent1"/>
          </a:fillRef>
          <a:effectRef idx="0">
            <a:schemeClr val="accent1"/>
          </a:effectRef>
          <a:fontRef idx="minor">
            <a:schemeClr val="tx1"/>
          </a:fontRef>
        </p:style>
      </p:cxnSp>
      <p:cxnSp>
        <p:nvCxnSpPr>
          <p:cNvPr id="281" name="Straight Connector 280"/>
          <p:cNvCxnSpPr/>
          <p:nvPr/>
        </p:nvCxnSpPr>
        <p:spPr>
          <a:xfrm flipH="1">
            <a:off x="5590895" y="3978155"/>
            <a:ext cx="3086038" cy="0"/>
          </a:xfrm>
          <a:prstGeom prst="line">
            <a:avLst/>
          </a:prstGeom>
          <a:ln w="28575" cap="rnd">
            <a:solidFill>
              <a:srgbClr val="505050"/>
            </a:solidFill>
          </a:ln>
        </p:spPr>
        <p:style>
          <a:lnRef idx="1">
            <a:schemeClr val="accent1"/>
          </a:lnRef>
          <a:fillRef idx="0">
            <a:schemeClr val="accent1"/>
          </a:fillRef>
          <a:effectRef idx="0">
            <a:schemeClr val="accent1"/>
          </a:effectRef>
          <a:fontRef idx="minor">
            <a:schemeClr val="tx1"/>
          </a:fontRef>
        </p:style>
      </p:cxnSp>
      <p:cxnSp>
        <p:nvCxnSpPr>
          <p:cNvPr id="282" name="Straight Connector 281"/>
          <p:cNvCxnSpPr/>
          <p:nvPr/>
        </p:nvCxnSpPr>
        <p:spPr>
          <a:xfrm flipV="1">
            <a:off x="3834056" y="3978155"/>
            <a:ext cx="1073278" cy="0"/>
          </a:xfrm>
          <a:prstGeom prst="line">
            <a:avLst/>
          </a:prstGeom>
          <a:ln w="28575" cap="rnd">
            <a:solidFill>
              <a:srgbClr val="0078D7"/>
            </a:solidFill>
          </a:ln>
        </p:spPr>
        <p:style>
          <a:lnRef idx="1">
            <a:schemeClr val="accent1"/>
          </a:lnRef>
          <a:fillRef idx="0">
            <a:schemeClr val="accent1"/>
          </a:fillRef>
          <a:effectRef idx="0">
            <a:schemeClr val="accent1"/>
          </a:effectRef>
          <a:fontRef idx="minor">
            <a:schemeClr val="tx1"/>
          </a:fontRef>
        </p:style>
      </p:cxnSp>
      <p:cxnSp>
        <p:nvCxnSpPr>
          <p:cNvPr id="283" name="Straight Connector 282"/>
          <p:cNvCxnSpPr/>
          <p:nvPr/>
        </p:nvCxnSpPr>
        <p:spPr>
          <a:xfrm>
            <a:off x="3834056" y="4781270"/>
            <a:ext cx="1068387" cy="0"/>
          </a:xfrm>
          <a:prstGeom prst="line">
            <a:avLst/>
          </a:prstGeom>
          <a:ln w="28575" cap="rnd">
            <a:solidFill>
              <a:srgbClr val="E81123"/>
            </a:solidFill>
          </a:ln>
        </p:spPr>
        <p:style>
          <a:lnRef idx="1">
            <a:schemeClr val="accent1"/>
          </a:lnRef>
          <a:fillRef idx="0">
            <a:schemeClr val="accent1"/>
          </a:fillRef>
          <a:effectRef idx="0">
            <a:schemeClr val="accent1"/>
          </a:effectRef>
          <a:fontRef idx="minor">
            <a:schemeClr val="tx1"/>
          </a:fontRef>
        </p:style>
      </p:cxnSp>
      <p:grpSp>
        <p:nvGrpSpPr>
          <p:cNvPr id="286" name="Group 4"/>
          <p:cNvGrpSpPr>
            <a:grpSpLocks noChangeAspect="1"/>
          </p:cNvGrpSpPr>
          <p:nvPr/>
        </p:nvGrpSpPr>
        <p:grpSpPr bwMode="auto">
          <a:xfrm>
            <a:off x="6612305" y="2788565"/>
            <a:ext cx="1278201" cy="931335"/>
            <a:chOff x="4423" y="993"/>
            <a:chExt cx="737" cy="537"/>
          </a:xfrm>
        </p:grpSpPr>
        <p:sp>
          <p:nvSpPr>
            <p:cNvPr id="488" name="AutoShape 3"/>
            <p:cNvSpPr>
              <a:spLocks noChangeAspect="1" noChangeArrowheads="1" noTextEdit="1"/>
            </p:cNvSpPr>
            <p:nvPr/>
          </p:nvSpPr>
          <p:spPr bwMode="auto">
            <a:xfrm>
              <a:off x="4423" y="993"/>
              <a:ext cx="737" cy="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27" tIns="45713" rIns="91427" bIns="45713" numCol="1" anchor="t" anchorCtr="0" compatLnSpc="1">
              <a:prstTxWarp prst="textNoShape">
                <a:avLst/>
              </a:prstTxWarp>
            </a:bodyPr>
            <a:lstStyle/>
            <a:p>
              <a:pPr defTabSz="932563">
                <a:defRPr/>
              </a:pPr>
              <a:endParaRPr lang="en-US">
                <a:solidFill>
                  <a:srgbClr val="505050"/>
                </a:solidFill>
                <a:latin typeface="Segoe UI"/>
              </a:endParaRPr>
            </a:p>
          </p:txBody>
        </p:sp>
        <p:sp>
          <p:nvSpPr>
            <p:cNvPr id="489" name="Freeform 5"/>
            <p:cNvSpPr>
              <a:spLocks/>
            </p:cNvSpPr>
            <p:nvPr/>
          </p:nvSpPr>
          <p:spPr bwMode="auto">
            <a:xfrm>
              <a:off x="4423" y="994"/>
              <a:ext cx="737" cy="536"/>
            </a:xfrm>
            <a:custGeom>
              <a:avLst/>
              <a:gdLst>
                <a:gd name="T0" fmla="*/ 762 w 792"/>
                <a:gd name="T1" fmla="*/ 0 h 578"/>
                <a:gd name="T2" fmla="*/ 30 w 792"/>
                <a:gd name="T3" fmla="*/ 0 h 578"/>
                <a:gd name="T4" fmla="*/ 0 w 792"/>
                <a:gd name="T5" fmla="*/ 30 h 578"/>
                <a:gd name="T6" fmla="*/ 0 w 792"/>
                <a:gd name="T7" fmla="*/ 548 h 578"/>
                <a:gd name="T8" fmla="*/ 30 w 792"/>
                <a:gd name="T9" fmla="*/ 578 h 578"/>
                <a:gd name="T10" fmla="*/ 762 w 792"/>
                <a:gd name="T11" fmla="*/ 578 h 578"/>
                <a:gd name="T12" fmla="*/ 792 w 792"/>
                <a:gd name="T13" fmla="*/ 548 h 578"/>
                <a:gd name="T14" fmla="*/ 792 w 792"/>
                <a:gd name="T15" fmla="*/ 30 h 578"/>
                <a:gd name="T16" fmla="*/ 762 w 792"/>
                <a:gd name="T17" fmla="*/ 0 h 5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92" h="578">
                  <a:moveTo>
                    <a:pt x="762" y="0"/>
                  </a:moveTo>
                  <a:cubicBezTo>
                    <a:pt x="30" y="0"/>
                    <a:pt x="30" y="0"/>
                    <a:pt x="30" y="0"/>
                  </a:cubicBezTo>
                  <a:cubicBezTo>
                    <a:pt x="5" y="0"/>
                    <a:pt x="0" y="5"/>
                    <a:pt x="0" y="30"/>
                  </a:cubicBezTo>
                  <a:cubicBezTo>
                    <a:pt x="0" y="548"/>
                    <a:pt x="0" y="548"/>
                    <a:pt x="0" y="548"/>
                  </a:cubicBezTo>
                  <a:cubicBezTo>
                    <a:pt x="0" y="573"/>
                    <a:pt x="5" y="578"/>
                    <a:pt x="30" y="578"/>
                  </a:cubicBezTo>
                  <a:cubicBezTo>
                    <a:pt x="762" y="578"/>
                    <a:pt x="762" y="578"/>
                    <a:pt x="762" y="578"/>
                  </a:cubicBezTo>
                  <a:cubicBezTo>
                    <a:pt x="787" y="578"/>
                    <a:pt x="792" y="573"/>
                    <a:pt x="792" y="548"/>
                  </a:cubicBezTo>
                  <a:cubicBezTo>
                    <a:pt x="792" y="30"/>
                    <a:pt x="792" y="30"/>
                    <a:pt x="792" y="30"/>
                  </a:cubicBezTo>
                  <a:cubicBezTo>
                    <a:pt x="792" y="5"/>
                    <a:pt x="787" y="0"/>
                    <a:pt x="762" y="0"/>
                  </a:cubicBezTo>
                </a:path>
              </a:pathLst>
            </a:custGeom>
            <a:solidFill>
              <a:srgbClr val="D2D2D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pPr defTabSz="932563">
                <a:defRPr/>
              </a:pPr>
              <a:endParaRPr lang="en-US">
                <a:solidFill>
                  <a:srgbClr val="505050"/>
                </a:solidFill>
                <a:latin typeface="Segoe UI"/>
              </a:endParaRPr>
            </a:p>
          </p:txBody>
        </p:sp>
        <p:sp>
          <p:nvSpPr>
            <p:cNvPr id="490" name="Oval 6"/>
            <p:cNvSpPr>
              <a:spLocks noChangeArrowheads="1"/>
            </p:cNvSpPr>
            <p:nvPr/>
          </p:nvSpPr>
          <p:spPr bwMode="auto">
            <a:xfrm>
              <a:off x="4443" y="1008"/>
              <a:ext cx="74" cy="73"/>
            </a:xfrm>
            <a:prstGeom prst="ellipse">
              <a:avLst/>
            </a:prstGeom>
            <a:solidFill>
              <a:srgbClr val="72727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pPr defTabSz="932563">
                <a:defRPr/>
              </a:pPr>
              <a:endParaRPr lang="en-US">
                <a:solidFill>
                  <a:srgbClr val="505050"/>
                </a:solidFill>
                <a:latin typeface="Segoe UI"/>
              </a:endParaRPr>
            </a:p>
          </p:txBody>
        </p:sp>
        <p:sp>
          <p:nvSpPr>
            <p:cNvPr id="491" name="Freeform 7"/>
            <p:cNvSpPr>
              <a:spLocks/>
            </p:cNvSpPr>
            <p:nvPr/>
          </p:nvSpPr>
          <p:spPr bwMode="auto">
            <a:xfrm>
              <a:off x="4458" y="1029"/>
              <a:ext cx="44" cy="32"/>
            </a:xfrm>
            <a:custGeom>
              <a:avLst/>
              <a:gdLst>
                <a:gd name="T0" fmla="*/ 15 w 44"/>
                <a:gd name="T1" fmla="*/ 11 h 32"/>
                <a:gd name="T2" fmla="*/ 27 w 44"/>
                <a:gd name="T3" fmla="*/ 0 h 32"/>
                <a:gd name="T4" fmla="*/ 17 w 44"/>
                <a:gd name="T5" fmla="*/ 0 h 32"/>
                <a:gd name="T6" fmla="*/ 0 w 44"/>
                <a:gd name="T7" fmla="*/ 16 h 32"/>
                <a:gd name="T8" fmla="*/ 17 w 44"/>
                <a:gd name="T9" fmla="*/ 32 h 32"/>
                <a:gd name="T10" fmla="*/ 27 w 44"/>
                <a:gd name="T11" fmla="*/ 32 h 32"/>
                <a:gd name="T12" fmla="*/ 15 w 44"/>
                <a:gd name="T13" fmla="*/ 20 h 32"/>
                <a:gd name="T14" fmla="*/ 44 w 44"/>
                <a:gd name="T15" fmla="*/ 20 h 32"/>
                <a:gd name="T16" fmla="*/ 44 w 44"/>
                <a:gd name="T17" fmla="*/ 11 h 32"/>
                <a:gd name="T18" fmla="*/ 15 w 44"/>
                <a:gd name="T19" fmla="*/ 11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4" h="32">
                  <a:moveTo>
                    <a:pt x="15" y="11"/>
                  </a:moveTo>
                  <a:lnTo>
                    <a:pt x="27" y="0"/>
                  </a:lnTo>
                  <a:lnTo>
                    <a:pt x="17" y="0"/>
                  </a:lnTo>
                  <a:lnTo>
                    <a:pt x="0" y="16"/>
                  </a:lnTo>
                  <a:lnTo>
                    <a:pt x="17" y="32"/>
                  </a:lnTo>
                  <a:lnTo>
                    <a:pt x="27" y="32"/>
                  </a:lnTo>
                  <a:lnTo>
                    <a:pt x="15" y="20"/>
                  </a:lnTo>
                  <a:lnTo>
                    <a:pt x="44" y="20"/>
                  </a:lnTo>
                  <a:lnTo>
                    <a:pt x="44" y="11"/>
                  </a:lnTo>
                  <a:lnTo>
                    <a:pt x="15" y="1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pPr defTabSz="932563">
                <a:defRPr/>
              </a:pPr>
              <a:endParaRPr lang="en-US">
                <a:solidFill>
                  <a:srgbClr val="505050"/>
                </a:solidFill>
                <a:latin typeface="Segoe UI"/>
              </a:endParaRPr>
            </a:p>
          </p:txBody>
        </p:sp>
        <p:sp>
          <p:nvSpPr>
            <p:cNvPr id="492" name="Rectangle 8"/>
            <p:cNvSpPr>
              <a:spLocks noChangeArrowheads="1"/>
            </p:cNvSpPr>
            <p:nvPr/>
          </p:nvSpPr>
          <p:spPr bwMode="auto">
            <a:xfrm>
              <a:off x="4441" y="1095"/>
              <a:ext cx="701" cy="410"/>
            </a:xfrm>
            <a:prstGeom prst="rect">
              <a:avLst/>
            </a:prstGeom>
            <a:solidFill>
              <a:srgbClr val="289FD7"/>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27" tIns="45713" rIns="91427" bIns="45713" numCol="1" anchor="t" anchorCtr="0" compatLnSpc="1">
              <a:prstTxWarp prst="textNoShape">
                <a:avLst/>
              </a:prstTxWarp>
            </a:bodyPr>
            <a:lstStyle/>
            <a:p>
              <a:pPr defTabSz="932563">
                <a:defRPr/>
              </a:pPr>
              <a:endParaRPr lang="en-US">
                <a:solidFill>
                  <a:srgbClr val="505050"/>
                </a:solidFill>
                <a:latin typeface="Segoe UI"/>
              </a:endParaRPr>
            </a:p>
          </p:txBody>
        </p:sp>
        <p:sp>
          <p:nvSpPr>
            <p:cNvPr id="493" name="Rectangle 9"/>
            <p:cNvSpPr>
              <a:spLocks noChangeArrowheads="1"/>
            </p:cNvSpPr>
            <p:nvPr/>
          </p:nvSpPr>
          <p:spPr bwMode="auto">
            <a:xfrm>
              <a:off x="4528" y="1021"/>
              <a:ext cx="614" cy="43"/>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27" tIns="45713" rIns="91427" bIns="45713" numCol="1" anchor="t" anchorCtr="0" compatLnSpc="1">
              <a:prstTxWarp prst="textNoShape">
                <a:avLst/>
              </a:prstTxWarp>
            </a:bodyPr>
            <a:lstStyle/>
            <a:p>
              <a:pPr defTabSz="932563">
                <a:defRPr/>
              </a:pPr>
              <a:endParaRPr lang="en-US">
                <a:solidFill>
                  <a:srgbClr val="505050"/>
                </a:solidFill>
                <a:latin typeface="Segoe UI"/>
              </a:endParaRPr>
            </a:p>
          </p:txBody>
        </p:sp>
        <p:sp>
          <p:nvSpPr>
            <p:cNvPr id="494" name="Freeform 10"/>
            <p:cNvSpPr>
              <a:spLocks noEditPoints="1"/>
            </p:cNvSpPr>
            <p:nvPr/>
          </p:nvSpPr>
          <p:spPr bwMode="auto">
            <a:xfrm>
              <a:off x="4692" y="1238"/>
              <a:ext cx="28" cy="135"/>
            </a:xfrm>
            <a:custGeom>
              <a:avLst/>
              <a:gdLst>
                <a:gd name="T0" fmla="*/ 15 w 30"/>
                <a:gd name="T1" fmla="*/ 30 h 146"/>
                <a:gd name="T2" fmla="*/ 4 w 30"/>
                <a:gd name="T3" fmla="*/ 26 h 146"/>
                <a:gd name="T4" fmla="*/ 0 w 30"/>
                <a:gd name="T5" fmla="*/ 15 h 146"/>
                <a:gd name="T6" fmla="*/ 4 w 30"/>
                <a:gd name="T7" fmla="*/ 4 h 146"/>
                <a:gd name="T8" fmla="*/ 15 w 30"/>
                <a:gd name="T9" fmla="*/ 0 h 146"/>
                <a:gd name="T10" fmla="*/ 26 w 30"/>
                <a:gd name="T11" fmla="*/ 4 h 146"/>
                <a:gd name="T12" fmla="*/ 30 w 30"/>
                <a:gd name="T13" fmla="*/ 15 h 146"/>
                <a:gd name="T14" fmla="*/ 26 w 30"/>
                <a:gd name="T15" fmla="*/ 26 h 146"/>
                <a:gd name="T16" fmla="*/ 15 w 30"/>
                <a:gd name="T17" fmla="*/ 30 h 146"/>
                <a:gd name="T18" fmla="*/ 15 w 30"/>
                <a:gd name="T19" fmla="*/ 146 h 146"/>
                <a:gd name="T20" fmla="*/ 4 w 30"/>
                <a:gd name="T21" fmla="*/ 142 h 146"/>
                <a:gd name="T22" fmla="*/ 0 w 30"/>
                <a:gd name="T23" fmla="*/ 131 h 146"/>
                <a:gd name="T24" fmla="*/ 4 w 30"/>
                <a:gd name="T25" fmla="*/ 120 h 146"/>
                <a:gd name="T26" fmla="*/ 15 w 30"/>
                <a:gd name="T27" fmla="*/ 115 h 146"/>
                <a:gd name="T28" fmla="*/ 26 w 30"/>
                <a:gd name="T29" fmla="*/ 120 h 146"/>
                <a:gd name="T30" fmla="*/ 30 w 30"/>
                <a:gd name="T31" fmla="*/ 131 h 146"/>
                <a:gd name="T32" fmla="*/ 26 w 30"/>
                <a:gd name="T33" fmla="*/ 142 h 146"/>
                <a:gd name="T34" fmla="*/ 15 w 30"/>
                <a:gd name="T35" fmla="*/ 146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0" h="146">
                  <a:moveTo>
                    <a:pt x="15" y="30"/>
                  </a:moveTo>
                  <a:cubicBezTo>
                    <a:pt x="11" y="30"/>
                    <a:pt x="7" y="29"/>
                    <a:pt x="4" y="26"/>
                  </a:cubicBezTo>
                  <a:cubicBezTo>
                    <a:pt x="1" y="23"/>
                    <a:pt x="0" y="19"/>
                    <a:pt x="0" y="15"/>
                  </a:cubicBezTo>
                  <a:cubicBezTo>
                    <a:pt x="0" y="11"/>
                    <a:pt x="1" y="7"/>
                    <a:pt x="4" y="4"/>
                  </a:cubicBezTo>
                  <a:cubicBezTo>
                    <a:pt x="7" y="1"/>
                    <a:pt x="11" y="0"/>
                    <a:pt x="15" y="0"/>
                  </a:cubicBezTo>
                  <a:cubicBezTo>
                    <a:pt x="19" y="0"/>
                    <a:pt x="23" y="1"/>
                    <a:pt x="26" y="4"/>
                  </a:cubicBezTo>
                  <a:cubicBezTo>
                    <a:pt x="29" y="7"/>
                    <a:pt x="30" y="11"/>
                    <a:pt x="30" y="15"/>
                  </a:cubicBezTo>
                  <a:cubicBezTo>
                    <a:pt x="30" y="19"/>
                    <a:pt x="29" y="23"/>
                    <a:pt x="26" y="26"/>
                  </a:cubicBezTo>
                  <a:cubicBezTo>
                    <a:pt x="23" y="29"/>
                    <a:pt x="19" y="30"/>
                    <a:pt x="15" y="30"/>
                  </a:cubicBezTo>
                  <a:close/>
                  <a:moveTo>
                    <a:pt x="15" y="146"/>
                  </a:moveTo>
                  <a:cubicBezTo>
                    <a:pt x="11" y="146"/>
                    <a:pt x="7" y="145"/>
                    <a:pt x="4" y="142"/>
                  </a:cubicBezTo>
                  <a:cubicBezTo>
                    <a:pt x="1" y="139"/>
                    <a:pt x="0" y="135"/>
                    <a:pt x="0" y="131"/>
                  </a:cubicBezTo>
                  <a:cubicBezTo>
                    <a:pt x="0" y="127"/>
                    <a:pt x="1" y="123"/>
                    <a:pt x="4" y="120"/>
                  </a:cubicBezTo>
                  <a:cubicBezTo>
                    <a:pt x="7" y="117"/>
                    <a:pt x="11" y="115"/>
                    <a:pt x="15" y="115"/>
                  </a:cubicBezTo>
                  <a:cubicBezTo>
                    <a:pt x="19" y="115"/>
                    <a:pt x="23" y="117"/>
                    <a:pt x="26" y="120"/>
                  </a:cubicBezTo>
                  <a:cubicBezTo>
                    <a:pt x="29" y="123"/>
                    <a:pt x="30" y="127"/>
                    <a:pt x="30" y="131"/>
                  </a:cubicBezTo>
                  <a:cubicBezTo>
                    <a:pt x="30" y="135"/>
                    <a:pt x="29" y="139"/>
                    <a:pt x="26" y="142"/>
                  </a:cubicBezTo>
                  <a:cubicBezTo>
                    <a:pt x="23" y="145"/>
                    <a:pt x="19" y="146"/>
                    <a:pt x="15" y="146"/>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pPr defTabSz="932563">
                <a:defRPr/>
              </a:pPr>
              <a:endParaRPr lang="en-US">
                <a:solidFill>
                  <a:srgbClr val="505050"/>
                </a:solidFill>
                <a:latin typeface="Segoe UI"/>
              </a:endParaRPr>
            </a:p>
          </p:txBody>
        </p:sp>
        <p:sp>
          <p:nvSpPr>
            <p:cNvPr id="495" name="Rectangle 11"/>
            <p:cNvSpPr>
              <a:spLocks noChangeArrowheads="1"/>
            </p:cNvSpPr>
            <p:nvPr/>
          </p:nvSpPr>
          <p:spPr bwMode="auto">
            <a:xfrm>
              <a:off x="4759" y="1290"/>
              <a:ext cx="70" cy="17"/>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27" tIns="45713" rIns="91427" bIns="45713" numCol="1" anchor="t" anchorCtr="0" compatLnSpc="1">
              <a:prstTxWarp prst="textNoShape">
                <a:avLst/>
              </a:prstTxWarp>
            </a:bodyPr>
            <a:lstStyle/>
            <a:p>
              <a:pPr defTabSz="932563">
                <a:defRPr/>
              </a:pPr>
              <a:endParaRPr lang="en-US">
                <a:solidFill>
                  <a:srgbClr val="505050"/>
                </a:solidFill>
                <a:latin typeface="Segoe UI"/>
              </a:endParaRPr>
            </a:p>
          </p:txBody>
        </p:sp>
        <p:sp>
          <p:nvSpPr>
            <p:cNvPr id="496" name="Freeform 12"/>
            <p:cNvSpPr>
              <a:spLocks/>
            </p:cNvSpPr>
            <p:nvPr/>
          </p:nvSpPr>
          <p:spPr bwMode="auto">
            <a:xfrm>
              <a:off x="4854" y="1189"/>
              <a:ext cx="58" cy="223"/>
            </a:xfrm>
            <a:custGeom>
              <a:avLst/>
              <a:gdLst>
                <a:gd name="T0" fmla="*/ 21 w 63"/>
                <a:gd name="T1" fmla="*/ 241 h 241"/>
                <a:gd name="T2" fmla="*/ 1 w 63"/>
                <a:gd name="T3" fmla="*/ 241 h 241"/>
                <a:gd name="T4" fmla="*/ 43 w 63"/>
                <a:gd name="T5" fmla="*/ 121 h 241"/>
                <a:gd name="T6" fmla="*/ 0 w 63"/>
                <a:gd name="T7" fmla="*/ 0 h 241"/>
                <a:gd name="T8" fmla="*/ 21 w 63"/>
                <a:gd name="T9" fmla="*/ 0 h 241"/>
                <a:gd name="T10" fmla="*/ 63 w 63"/>
                <a:gd name="T11" fmla="*/ 121 h 241"/>
                <a:gd name="T12" fmla="*/ 21 w 63"/>
                <a:gd name="T13" fmla="*/ 241 h 241"/>
              </a:gdLst>
              <a:ahLst/>
              <a:cxnLst>
                <a:cxn ang="0">
                  <a:pos x="T0" y="T1"/>
                </a:cxn>
                <a:cxn ang="0">
                  <a:pos x="T2" y="T3"/>
                </a:cxn>
                <a:cxn ang="0">
                  <a:pos x="T4" y="T5"/>
                </a:cxn>
                <a:cxn ang="0">
                  <a:pos x="T6" y="T7"/>
                </a:cxn>
                <a:cxn ang="0">
                  <a:pos x="T8" y="T9"/>
                </a:cxn>
                <a:cxn ang="0">
                  <a:pos x="T10" y="T11"/>
                </a:cxn>
                <a:cxn ang="0">
                  <a:pos x="T12" y="T13"/>
                </a:cxn>
              </a:cxnLst>
              <a:rect l="0" t="0" r="r" b="b"/>
              <a:pathLst>
                <a:path w="63" h="241">
                  <a:moveTo>
                    <a:pt x="21" y="241"/>
                  </a:moveTo>
                  <a:cubicBezTo>
                    <a:pt x="1" y="241"/>
                    <a:pt x="1" y="241"/>
                    <a:pt x="1" y="241"/>
                  </a:cubicBezTo>
                  <a:cubicBezTo>
                    <a:pt x="29" y="207"/>
                    <a:pt x="43" y="167"/>
                    <a:pt x="43" y="121"/>
                  </a:cubicBezTo>
                  <a:cubicBezTo>
                    <a:pt x="43" y="75"/>
                    <a:pt x="29" y="34"/>
                    <a:pt x="0" y="0"/>
                  </a:cubicBezTo>
                  <a:cubicBezTo>
                    <a:pt x="21" y="0"/>
                    <a:pt x="21" y="0"/>
                    <a:pt x="21" y="0"/>
                  </a:cubicBezTo>
                  <a:cubicBezTo>
                    <a:pt x="49" y="33"/>
                    <a:pt x="63" y="74"/>
                    <a:pt x="63" y="121"/>
                  </a:cubicBezTo>
                  <a:cubicBezTo>
                    <a:pt x="63" y="169"/>
                    <a:pt x="49" y="208"/>
                    <a:pt x="21" y="24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pPr defTabSz="932563">
                <a:defRPr/>
              </a:pPr>
              <a:endParaRPr lang="en-US">
                <a:solidFill>
                  <a:srgbClr val="505050"/>
                </a:solidFill>
                <a:latin typeface="Segoe UI"/>
              </a:endParaRPr>
            </a:p>
          </p:txBody>
        </p:sp>
      </p:grpSp>
      <p:grpSp>
        <p:nvGrpSpPr>
          <p:cNvPr id="287" name="Group 286"/>
          <p:cNvGrpSpPr/>
          <p:nvPr/>
        </p:nvGrpSpPr>
        <p:grpSpPr>
          <a:xfrm>
            <a:off x="8647145" y="3378055"/>
            <a:ext cx="973847" cy="914270"/>
            <a:chOff x="8870197" y="4479210"/>
            <a:chExt cx="973986" cy="914400"/>
          </a:xfrm>
        </p:grpSpPr>
        <p:sp>
          <p:nvSpPr>
            <p:cNvPr id="485" name="Oval 484"/>
            <p:cNvSpPr/>
            <p:nvPr/>
          </p:nvSpPr>
          <p:spPr>
            <a:xfrm>
              <a:off x="8899990" y="4479210"/>
              <a:ext cx="914400" cy="914400"/>
            </a:xfrm>
            <a:prstGeom prst="ellipse">
              <a:avLst/>
            </a:prstGeom>
            <a:solidFill>
              <a:srgbClr val="0072C6"/>
            </a:solidFill>
            <a:ln w="10795" cap="flat" cmpd="sng" algn="ctr">
              <a:noFill/>
              <a:prstDash val="solid"/>
            </a:ln>
            <a:effectLst/>
          </p:spPr>
          <p:txBody>
            <a:bodyPr rtlCol="0" anchor="ctr"/>
            <a:lstStyle/>
            <a:p>
              <a:pPr algn="ctr" defTabSz="1218478">
                <a:defRPr/>
              </a:pPr>
              <a:endParaRPr lang="en-US" sz="2400" kern="0" dirty="0">
                <a:solidFill>
                  <a:srgbClr val="505050"/>
                </a:solidFill>
                <a:latin typeface="Segoe UI"/>
              </a:endParaRPr>
            </a:p>
          </p:txBody>
        </p:sp>
        <p:pic>
          <p:nvPicPr>
            <p:cNvPr id="486" name="Picture 485"/>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9124990" y="4566665"/>
              <a:ext cx="464400" cy="310366"/>
            </a:xfrm>
            <a:prstGeom prst="rect">
              <a:avLst/>
            </a:prstGeom>
          </p:spPr>
        </p:pic>
        <p:sp>
          <p:nvSpPr>
            <p:cNvPr id="487" name="Rectangle 486"/>
            <p:cNvSpPr/>
            <p:nvPr/>
          </p:nvSpPr>
          <p:spPr bwMode="auto">
            <a:xfrm>
              <a:off x="8870197" y="4833213"/>
              <a:ext cx="973986" cy="438125"/>
            </a:xfrm>
            <a:prstGeom prst="rect">
              <a:avLst/>
            </a:prstGeom>
            <a:noFill/>
            <a:ln w="3175">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23" rIns="0" bIns="46623" numCol="1" rtlCol="0" anchor="ctr" anchorCtr="0" compatLnSpc="1">
              <a:prstTxWarp prst="textNoShape">
                <a:avLst/>
              </a:prstTxWarp>
            </a:bodyPr>
            <a:lstStyle/>
            <a:p>
              <a:pPr algn="ctr" defTabSz="838506" fontAlgn="base">
                <a:spcBef>
                  <a:spcPct val="0"/>
                </a:spcBef>
                <a:spcAft>
                  <a:spcPct val="0"/>
                </a:spcAft>
                <a:defRPr/>
              </a:pPr>
              <a:r>
                <a:rPr lang="en-US" sz="1000" dirty="0">
                  <a:ln>
                    <a:solidFill>
                      <a:srgbClr val="FFFFFF">
                        <a:alpha val="0"/>
                      </a:srgbClr>
                    </a:solidFill>
                  </a:ln>
                  <a:solidFill>
                    <a:srgbClr val="FFFFFF"/>
                  </a:solidFill>
                  <a:latin typeface="Segoe"/>
                </a:rPr>
                <a:t>Active</a:t>
              </a:r>
              <a:br>
                <a:rPr lang="en-US" sz="1000" dirty="0">
                  <a:ln>
                    <a:solidFill>
                      <a:srgbClr val="FFFFFF">
                        <a:alpha val="0"/>
                      </a:srgbClr>
                    </a:solidFill>
                  </a:ln>
                  <a:solidFill>
                    <a:srgbClr val="FFFFFF"/>
                  </a:solidFill>
                  <a:latin typeface="Segoe"/>
                </a:rPr>
              </a:br>
              <a:r>
                <a:rPr lang="en-US" sz="1000" dirty="0">
                  <a:ln>
                    <a:solidFill>
                      <a:srgbClr val="FFFFFF">
                        <a:alpha val="0"/>
                      </a:srgbClr>
                    </a:solidFill>
                  </a:ln>
                  <a:solidFill>
                    <a:srgbClr val="FFFFFF"/>
                  </a:solidFill>
                  <a:latin typeface="Segoe"/>
                </a:rPr>
                <a:t>Directory</a:t>
              </a:r>
            </a:p>
          </p:txBody>
        </p:sp>
      </p:grpSp>
      <p:grpSp>
        <p:nvGrpSpPr>
          <p:cNvPr id="288" name="Group 287"/>
          <p:cNvGrpSpPr/>
          <p:nvPr/>
        </p:nvGrpSpPr>
        <p:grpSpPr>
          <a:xfrm>
            <a:off x="9379481" y="3696772"/>
            <a:ext cx="914270" cy="914270"/>
            <a:chOff x="3453439" y="3767154"/>
            <a:chExt cx="914400" cy="914400"/>
          </a:xfrm>
        </p:grpSpPr>
        <p:sp>
          <p:nvSpPr>
            <p:cNvPr id="479" name="Oval 478"/>
            <p:cNvSpPr/>
            <p:nvPr/>
          </p:nvSpPr>
          <p:spPr>
            <a:xfrm>
              <a:off x="3453439" y="3767154"/>
              <a:ext cx="914400" cy="914400"/>
            </a:xfrm>
            <a:prstGeom prst="ellipse">
              <a:avLst/>
            </a:prstGeom>
            <a:solidFill>
              <a:srgbClr val="289FD7"/>
            </a:solidFill>
            <a:ln w="10795" cap="flat" cmpd="sng" algn="ctr">
              <a:noFill/>
              <a:prstDash val="solid"/>
            </a:ln>
            <a:effectLst/>
          </p:spPr>
          <p:txBody>
            <a:bodyPr rtlCol="0" anchor="ctr"/>
            <a:lstStyle/>
            <a:p>
              <a:pPr algn="ctr" defTabSz="1218478">
                <a:defRPr/>
              </a:pPr>
              <a:endParaRPr lang="en-US" sz="2400" kern="0" dirty="0">
                <a:solidFill>
                  <a:srgbClr val="505050"/>
                </a:solidFill>
                <a:latin typeface="Segoe UI"/>
              </a:endParaRPr>
            </a:p>
          </p:txBody>
        </p:sp>
        <p:grpSp>
          <p:nvGrpSpPr>
            <p:cNvPr id="480" name="Group 479"/>
            <p:cNvGrpSpPr/>
            <p:nvPr/>
          </p:nvGrpSpPr>
          <p:grpSpPr>
            <a:xfrm>
              <a:off x="3718527" y="3842550"/>
              <a:ext cx="384225" cy="381804"/>
              <a:chOff x="3725592" y="3854779"/>
              <a:chExt cx="348223" cy="346029"/>
            </a:xfrm>
          </p:grpSpPr>
          <p:sp>
            <p:nvSpPr>
              <p:cNvPr id="482" name="Freeform 5"/>
              <p:cNvSpPr>
                <a:spLocks/>
              </p:cNvSpPr>
              <p:nvPr/>
            </p:nvSpPr>
            <p:spPr bwMode="auto">
              <a:xfrm>
                <a:off x="3904973" y="3984540"/>
                <a:ext cx="59940" cy="108463"/>
              </a:xfrm>
              <a:custGeom>
                <a:avLst/>
                <a:gdLst>
                  <a:gd name="T0" fmla="*/ 19 w 115"/>
                  <a:gd name="T1" fmla="*/ 0 h 208"/>
                  <a:gd name="T2" fmla="*/ 0 w 115"/>
                  <a:gd name="T3" fmla="*/ 7 h 208"/>
                  <a:gd name="T4" fmla="*/ 0 w 115"/>
                  <a:gd name="T5" fmla="*/ 207 h 208"/>
                  <a:gd name="T6" fmla="*/ 3 w 115"/>
                  <a:gd name="T7" fmla="*/ 208 h 208"/>
                  <a:gd name="T8" fmla="*/ 114 w 115"/>
                  <a:gd name="T9" fmla="*/ 135 h 208"/>
                  <a:gd name="T10" fmla="*/ 114 w 115"/>
                  <a:gd name="T11" fmla="*/ 131 h 208"/>
                  <a:gd name="T12" fmla="*/ 115 w 115"/>
                  <a:gd name="T13" fmla="*/ 119 h 208"/>
                  <a:gd name="T14" fmla="*/ 19 w 115"/>
                  <a:gd name="T15" fmla="*/ 0 h 20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5" h="208">
                    <a:moveTo>
                      <a:pt x="19" y="0"/>
                    </a:moveTo>
                    <a:cubicBezTo>
                      <a:pt x="13" y="4"/>
                      <a:pt x="6" y="6"/>
                      <a:pt x="0" y="7"/>
                    </a:cubicBezTo>
                    <a:cubicBezTo>
                      <a:pt x="0" y="207"/>
                      <a:pt x="0" y="207"/>
                      <a:pt x="0" y="207"/>
                    </a:cubicBezTo>
                    <a:cubicBezTo>
                      <a:pt x="1" y="208"/>
                      <a:pt x="2" y="208"/>
                      <a:pt x="3" y="208"/>
                    </a:cubicBezTo>
                    <a:cubicBezTo>
                      <a:pt x="114" y="135"/>
                      <a:pt x="114" y="135"/>
                      <a:pt x="114" y="135"/>
                    </a:cubicBezTo>
                    <a:cubicBezTo>
                      <a:pt x="114" y="134"/>
                      <a:pt x="114" y="132"/>
                      <a:pt x="114" y="131"/>
                    </a:cubicBezTo>
                    <a:cubicBezTo>
                      <a:pt x="114" y="127"/>
                      <a:pt x="115" y="123"/>
                      <a:pt x="115" y="119"/>
                    </a:cubicBezTo>
                    <a:lnTo>
                      <a:pt x="19"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50" tIns="34275" rIns="68550" bIns="34275" numCol="1" anchor="t" anchorCtr="0" compatLnSpc="1">
                <a:prstTxWarp prst="textNoShape">
                  <a:avLst/>
                </a:prstTxWarp>
              </a:bodyPr>
              <a:lstStyle/>
              <a:p>
                <a:pPr defTabSz="684936" fontAlgn="base">
                  <a:spcBef>
                    <a:spcPct val="0"/>
                  </a:spcBef>
                  <a:spcAft>
                    <a:spcPct val="0"/>
                  </a:spcAft>
                  <a:defRPr/>
                </a:pPr>
                <a:endParaRPr lang="en-US" sz="1324" kern="0">
                  <a:solidFill>
                    <a:srgbClr val="FFFFFF"/>
                  </a:solidFill>
                  <a:latin typeface="Segoe UI"/>
                  <a:ea typeface="ＭＳ Ｐゴシック" charset="0"/>
                </a:endParaRPr>
              </a:p>
            </p:txBody>
          </p:sp>
          <p:sp>
            <p:nvSpPr>
              <p:cNvPr id="483" name="Freeform 6"/>
              <p:cNvSpPr>
                <a:spLocks/>
              </p:cNvSpPr>
              <p:nvPr/>
            </p:nvSpPr>
            <p:spPr bwMode="auto">
              <a:xfrm>
                <a:off x="3829883" y="3986077"/>
                <a:ext cx="60379" cy="106926"/>
              </a:xfrm>
              <a:custGeom>
                <a:avLst/>
                <a:gdLst>
                  <a:gd name="T0" fmla="*/ 0 w 116"/>
                  <a:gd name="T1" fmla="*/ 106 h 205"/>
                  <a:gd name="T2" fmla="*/ 5 w 116"/>
                  <a:gd name="T3" fmla="*/ 128 h 205"/>
                  <a:gd name="T4" fmla="*/ 3 w 116"/>
                  <a:gd name="T5" fmla="*/ 141 h 205"/>
                  <a:gd name="T6" fmla="*/ 116 w 116"/>
                  <a:gd name="T7" fmla="*/ 205 h 205"/>
                  <a:gd name="T8" fmla="*/ 116 w 116"/>
                  <a:gd name="T9" fmla="*/ 1 h 205"/>
                  <a:gd name="T10" fmla="*/ 113 w 116"/>
                  <a:gd name="T11" fmla="*/ 0 h 205"/>
                  <a:gd name="T12" fmla="*/ 0 w 116"/>
                  <a:gd name="T13" fmla="*/ 106 h 205"/>
                </a:gdLst>
                <a:ahLst/>
                <a:cxnLst>
                  <a:cxn ang="0">
                    <a:pos x="T0" y="T1"/>
                  </a:cxn>
                  <a:cxn ang="0">
                    <a:pos x="T2" y="T3"/>
                  </a:cxn>
                  <a:cxn ang="0">
                    <a:pos x="T4" y="T5"/>
                  </a:cxn>
                  <a:cxn ang="0">
                    <a:pos x="T6" y="T7"/>
                  </a:cxn>
                  <a:cxn ang="0">
                    <a:pos x="T8" y="T9"/>
                  </a:cxn>
                  <a:cxn ang="0">
                    <a:pos x="T10" y="T11"/>
                  </a:cxn>
                  <a:cxn ang="0">
                    <a:pos x="T12" y="T13"/>
                  </a:cxn>
                </a:cxnLst>
                <a:rect l="0" t="0" r="r" b="b"/>
                <a:pathLst>
                  <a:path w="116" h="205">
                    <a:moveTo>
                      <a:pt x="0" y="106"/>
                    </a:moveTo>
                    <a:cubicBezTo>
                      <a:pt x="3" y="113"/>
                      <a:pt x="5" y="120"/>
                      <a:pt x="5" y="128"/>
                    </a:cubicBezTo>
                    <a:cubicBezTo>
                      <a:pt x="5" y="132"/>
                      <a:pt x="4" y="137"/>
                      <a:pt x="3" y="141"/>
                    </a:cubicBezTo>
                    <a:cubicBezTo>
                      <a:pt x="116" y="205"/>
                      <a:pt x="116" y="205"/>
                      <a:pt x="116" y="205"/>
                    </a:cubicBezTo>
                    <a:cubicBezTo>
                      <a:pt x="116" y="1"/>
                      <a:pt x="116" y="1"/>
                      <a:pt x="116" y="1"/>
                    </a:cubicBezTo>
                    <a:cubicBezTo>
                      <a:pt x="115" y="1"/>
                      <a:pt x="114" y="1"/>
                      <a:pt x="113" y="0"/>
                    </a:cubicBezTo>
                    <a:lnTo>
                      <a:pt x="0" y="10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50" tIns="34275" rIns="68550" bIns="34275" numCol="1" anchor="t" anchorCtr="0" compatLnSpc="1">
                <a:prstTxWarp prst="textNoShape">
                  <a:avLst/>
                </a:prstTxWarp>
              </a:bodyPr>
              <a:lstStyle/>
              <a:p>
                <a:pPr defTabSz="684936" fontAlgn="base">
                  <a:spcBef>
                    <a:spcPct val="0"/>
                  </a:spcBef>
                  <a:spcAft>
                    <a:spcPct val="0"/>
                  </a:spcAft>
                  <a:defRPr/>
                </a:pPr>
                <a:endParaRPr lang="en-US" sz="1324" kern="0">
                  <a:solidFill>
                    <a:srgbClr val="FFFFFF"/>
                  </a:solidFill>
                  <a:latin typeface="Segoe UI"/>
                  <a:ea typeface="ＭＳ Ｐゴシック" charset="0"/>
                </a:endParaRPr>
              </a:p>
            </p:txBody>
          </p:sp>
          <p:sp>
            <p:nvSpPr>
              <p:cNvPr id="484" name="Freeform 7"/>
              <p:cNvSpPr>
                <a:spLocks noEditPoints="1"/>
              </p:cNvSpPr>
              <p:nvPr/>
            </p:nvSpPr>
            <p:spPr bwMode="auto">
              <a:xfrm>
                <a:off x="3725592" y="3854779"/>
                <a:ext cx="348223" cy="346029"/>
              </a:xfrm>
              <a:custGeom>
                <a:avLst/>
                <a:gdLst>
                  <a:gd name="T0" fmla="*/ 331 w 668"/>
                  <a:gd name="T1" fmla="*/ 0 h 664"/>
                  <a:gd name="T2" fmla="*/ 0 w 668"/>
                  <a:gd name="T3" fmla="*/ 391 h 664"/>
                  <a:gd name="T4" fmla="*/ 331 w 668"/>
                  <a:gd name="T5" fmla="*/ 664 h 664"/>
                  <a:gd name="T6" fmla="*/ 668 w 668"/>
                  <a:gd name="T7" fmla="*/ 391 h 664"/>
                  <a:gd name="T8" fmla="*/ 331 w 668"/>
                  <a:gd name="T9" fmla="*/ 0 h 664"/>
                  <a:gd name="T10" fmla="*/ 511 w 668"/>
                  <a:gd name="T11" fmla="*/ 434 h 664"/>
                  <a:gd name="T12" fmla="*/ 473 w 668"/>
                  <a:gd name="T13" fmla="*/ 417 h 664"/>
                  <a:gd name="T14" fmla="*/ 379 w 668"/>
                  <a:gd name="T15" fmla="*/ 478 h 664"/>
                  <a:gd name="T16" fmla="*/ 389 w 668"/>
                  <a:gd name="T17" fmla="*/ 509 h 664"/>
                  <a:gd name="T18" fmla="*/ 335 w 668"/>
                  <a:gd name="T19" fmla="*/ 563 h 664"/>
                  <a:gd name="T20" fmla="*/ 282 w 668"/>
                  <a:gd name="T21" fmla="*/ 509 h 664"/>
                  <a:gd name="T22" fmla="*/ 293 w 668"/>
                  <a:gd name="T23" fmla="*/ 477 h 664"/>
                  <a:gd name="T24" fmla="*/ 189 w 668"/>
                  <a:gd name="T25" fmla="*/ 418 h 664"/>
                  <a:gd name="T26" fmla="*/ 152 w 668"/>
                  <a:gd name="T27" fmla="*/ 434 h 664"/>
                  <a:gd name="T28" fmla="*/ 98 w 668"/>
                  <a:gd name="T29" fmla="*/ 380 h 664"/>
                  <a:gd name="T30" fmla="*/ 152 w 668"/>
                  <a:gd name="T31" fmla="*/ 327 h 664"/>
                  <a:gd name="T32" fmla="*/ 178 w 668"/>
                  <a:gd name="T33" fmla="*/ 334 h 664"/>
                  <a:gd name="T34" fmla="*/ 287 w 668"/>
                  <a:gd name="T35" fmla="*/ 232 h 664"/>
                  <a:gd name="T36" fmla="*/ 277 w 668"/>
                  <a:gd name="T37" fmla="*/ 198 h 664"/>
                  <a:gd name="T38" fmla="*/ 335 w 668"/>
                  <a:gd name="T39" fmla="*/ 140 h 664"/>
                  <a:gd name="T40" fmla="*/ 394 w 668"/>
                  <a:gd name="T41" fmla="*/ 198 h 664"/>
                  <a:gd name="T42" fmla="*/ 386 w 668"/>
                  <a:gd name="T43" fmla="*/ 227 h 664"/>
                  <a:gd name="T44" fmla="*/ 478 w 668"/>
                  <a:gd name="T45" fmla="*/ 339 h 664"/>
                  <a:gd name="T46" fmla="*/ 511 w 668"/>
                  <a:gd name="T47" fmla="*/ 327 h 664"/>
                  <a:gd name="T48" fmla="*/ 565 w 668"/>
                  <a:gd name="T49" fmla="*/ 380 h 664"/>
                  <a:gd name="T50" fmla="*/ 511 w 668"/>
                  <a:gd name="T51" fmla="*/ 434 h 6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668" h="664">
                    <a:moveTo>
                      <a:pt x="331" y="0"/>
                    </a:moveTo>
                    <a:cubicBezTo>
                      <a:pt x="0" y="391"/>
                      <a:pt x="0" y="391"/>
                      <a:pt x="0" y="391"/>
                    </a:cubicBezTo>
                    <a:cubicBezTo>
                      <a:pt x="331" y="664"/>
                      <a:pt x="331" y="664"/>
                      <a:pt x="331" y="664"/>
                    </a:cubicBezTo>
                    <a:cubicBezTo>
                      <a:pt x="668" y="391"/>
                      <a:pt x="668" y="391"/>
                      <a:pt x="668" y="391"/>
                    </a:cubicBezTo>
                    <a:lnTo>
                      <a:pt x="331" y="0"/>
                    </a:lnTo>
                    <a:close/>
                    <a:moveTo>
                      <a:pt x="511" y="434"/>
                    </a:moveTo>
                    <a:cubicBezTo>
                      <a:pt x="496" y="434"/>
                      <a:pt x="482" y="427"/>
                      <a:pt x="473" y="417"/>
                    </a:cubicBezTo>
                    <a:cubicBezTo>
                      <a:pt x="379" y="478"/>
                      <a:pt x="379" y="478"/>
                      <a:pt x="379" y="478"/>
                    </a:cubicBezTo>
                    <a:cubicBezTo>
                      <a:pt x="385" y="487"/>
                      <a:pt x="389" y="498"/>
                      <a:pt x="389" y="509"/>
                    </a:cubicBezTo>
                    <a:cubicBezTo>
                      <a:pt x="389" y="539"/>
                      <a:pt x="365" y="563"/>
                      <a:pt x="335" y="563"/>
                    </a:cubicBezTo>
                    <a:cubicBezTo>
                      <a:pt x="305" y="563"/>
                      <a:pt x="282" y="539"/>
                      <a:pt x="282" y="509"/>
                    </a:cubicBezTo>
                    <a:cubicBezTo>
                      <a:pt x="282" y="497"/>
                      <a:pt x="286" y="486"/>
                      <a:pt x="293" y="477"/>
                    </a:cubicBezTo>
                    <a:cubicBezTo>
                      <a:pt x="189" y="418"/>
                      <a:pt x="189" y="418"/>
                      <a:pt x="189" y="418"/>
                    </a:cubicBezTo>
                    <a:cubicBezTo>
                      <a:pt x="179" y="428"/>
                      <a:pt x="166" y="434"/>
                      <a:pt x="152" y="434"/>
                    </a:cubicBezTo>
                    <a:cubicBezTo>
                      <a:pt x="122" y="434"/>
                      <a:pt x="98" y="410"/>
                      <a:pt x="98" y="380"/>
                    </a:cubicBezTo>
                    <a:cubicBezTo>
                      <a:pt x="98" y="350"/>
                      <a:pt x="122" y="327"/>
                      <a:pt x="152" y="327"/>
                    </a:cubicBezTo>
                    <a:cubicBezTo>
                      <a:pt x="161" y="327"/>
                      <a:pt x="170" y="329"/>
                      <a:pt x="178" y="334"/>
                    </a:cubicBezTo>
                    <a:cubicBezTo>
                      <a:pt x="287" y="232"/>
                      <a:pt x="287" y="232"/>
                      <a:pt x="287" y="232"/>
                    </a:cubicBezTo>
                    <a:cubicBezTo>
                      <a:pt x="281" y="222"/>
                      <a:pt x="277" y="211"/>
                      <a:pt x="277" y="198"/>
                    </a:cubicBezTo>
                    <a:cubicBezTo>
                      <a:pt x="277" y="166"/>
                      <a:pt x="303" y="140"/>
                      <a:pt x="335" y="140"/>
                    </a:cubicBezTo>
                    <a:cubicBezTo>
                      <a:pt x="367" y="140"/>
                      <a:pt x="394" y="166"/>
                      <a:pt x="394" y="198"/>
                    </a:cubicBezTo>
                    <a:cubicBezTo>
                      <a:pt x="394" y="208"/>
                      <a:pt x="391" y="218"/>
                      <a:pt x="386" y="227"/>
                    </a:cubicBezTo>
                    <a:cubicBezTo>
                      <a:pt x="478" y="339"/>
                      <a:pt x="478" y="339"/>
                      <a:pt x="478" y="339"/>
                    </a:cubicBezTo>
                    <a:cubicBezTo>
                      <a:pt x="487" y="331"/>
                      <a:pt x="499" y="327"/>
                      <a:pt x="511" y="327"/>
                    </a:cubicBezTo>
                    <a:cubicBezTo>
                      <a:pt x="541" y="327"/>
                      <a:pt x="565" y="350"/>
                      <a:pt x="565" y="380"/>
                    </a:cubicBezTo>
                    <a:cubicBezTo>
                      <a:pt x="565" y="410"/>
                      <a:pt x="541" y="434"/>
                      <a:pt x="511" y="434"/>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50" tIns="34275" rIns="68550" bIns="34275" numCol="1" anchor="t" anchorCtr="0" compatLnSpc="1">
                <a:prstTxWarp prst="textNoShape">
                  <a:avLst/>
                </a:prstTxWarp>
              </a:bodyPr>
              <a:lstStyle/>
              <a:p>
                <a:pPr defTabSz="684936" fontAlgn="base">
                  <a:spcBef>
                    <a:spcPct val="0"/>
                  </a:spcBef>
                  <a:spcAft>
                    <a:spcPct val="0"/>
                  </a:spcAft>
                  <a:defRPr/>
                </a:pPr>
                <a:endParaRPr lang="en-US" sz="1324" kern="0">
                  <a:solidFill>
                    <a:srgbClr val="FFFFFF"/>
                  </a:solidFill>
                  <a:latin typeface="Segoe UI"/>
                  <a:ea typeface="ＭＳ Ｐゴシック" charset="0"/>
                </a:endParaRPr>
              </a:p>
            </p:txBody>
          </p:sp>
        </p:grpSp>
        <p:sp>
          <p:nvSpPr>
            <p:cNvPr id="481" name="Rectangle 480"/>
            <p:cNvSpPr/>
            <p:nvPr/>
          </p:nvSpPr>
          <p:spPr>
            <a:xfrm>
              <a:off x="3499990" y="4225331"/>
              <a:ext cx="821299" cy="313949"/>
            </a:xfrm>
            <a:prstGeom prst="rect">
              <a:avLst/>
            </a:prstGeom>
            <a:ln>
              <a:noFill/>
            </a:ln>
          </p:spPr>
          <p:txBody>
            <a:bodyPr wrap="square" lIns="0" tIns="0" rIns="0" bIns="0" anchor="ctr">
              <a:spAutoFit/>
            </a:bodyPr>
            <a:lst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a:lstStyle>
            <a:p>
              <a:pPr algn="ctr" defTabSz="838506" fontAlgn="base">
                <a:spcBef>
                  <a:spcPct val="0"/>
                </a:spcBef>
                <a:spcAft>
                  <a:spcPct val="0"/>
                </a:spcAft>
                <a:defRPr/>
              </a:pPr>
              <a:r>
                <a:rPr lang="en-US" sz="1000" dirty="0">
                  <a:ln>
                    <a:solidFill>
                      <a:srgbClr val="FFFFFF">
                        <a:alpha val="0"/>
                      </a:srgbClr>
                    </a:solidFill>
                  </a:ln>
                  <a:solidFill>
                    <a:srgbClr val="FFFFFF"/>
                  </a:solidFill>
                  <a:latin typeface="Segoe"/>
                </a:rPr>
                <a:t>Azure Active Directory</a:t>
              </a:r>
            </a:p>
          </p:txBody>
        </p:sp>
      </p:grpSp>
      <p:pic>
        <p:nvPicPr>
          <p:cNvPr id="289" name="Picture 288"/>
          <p:cNvPicPr>
            <a:picLocks noChangeAspect="1"/>
          </p:cNvPicPr>
          <p:nvPr/>
        </p:nvPicPr>
        <p:blipFill>
          <a:blip r:embed="rId10"/>
          <a:stretch>
            <a:fillRect/>
          </a:stretch>
        </p:blipFill>
        <p:spPr>
          <a:xfrm>
            <a:off x="476180" y="3572399"/>
            <a:ext cx="626960" cy="1086502"/>
          </a:xfrm>
          <a:prstGeom prst="rect">
            <a:avLst/>
          </a:prstGeom>
        </p:spPr>
      </p:pic>
      <p:cxnSp>
        <p:nvCxnSpPr>
          <p:cNvPr id="472" name="Straight Connector 471"/>
          <p:cNvCxnSpPr/>
          <p:nvPr/>
        </p:nvCxnSpPr>
        <p:spPr>
          <a:xfrm flipH="1" flipV="1">
            <a:off x="2241371" y="4089556"/>
            <a:ext cx="223765" cy="0"/>
          </a:xfrm>
          <a:prstGeom prst="line">
            <a:avLst/>
          </a:prstGeom>
          <a:ln w="28575">
            <a:solidFill>
              <a:srgbClr val="E81123"/>
            </a:solidFill>
          </a:ln>
        </p:spPr>
        <p:style>
          <a:lnRef idx="1">
            <a:schemeClr val="accent1"/>
          </a:lnRef>
          <a:fillRef idx="0">
            <a:schemeClr val="accent1"/>
          </a:fillRef>
          <a:effectRef idx="0">
            <a:schemeClr val="accent1"/>
          </a:effectRef>
          <a:fontRef idx="minor">
            <a:schemeClr val="tx1"/>
          </a:fontRef>
        </p:style>
      </p:cxnSp>
      <p:sp>
        <p:nvSpPr>
          <p:cNvPr id="475" name="AutoShape 3"/>
          <p:cNvSpPr>
            <a:spLocks noChangeAspect="1" noChangeArrowheads="1" noTextEdit="1"/>
          </p:cNvSpPr>
          <p:nvPr/>
        </p:nvSpPr>
        <p:spPr bwMode="auto">
          <a:xfrm>
            <a:off x="2472013" y="4218127"/>
            <a:ext cx="342851" cy="341264"/>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vert="horz" wrap="square" lIns="91427" tIns="45713" rIns="91427" bIns="45713" numCol="1" anchor="t" anchorCtr="0" compatLnSpc="1">
            <a:prstTxWarp prst="textNoShape">
              <a:avLst/>
            </a:prstTxWarp>
          </a:bodyPr>
          <a:lstStyle/>
          <a:p>
            <a:pPr defTabSz="932563">
              <a:defRPr/>
            </a:pPr>
            <a:endParaRPr lang="en-US">
              <a:solidFill>
                <a:srgbClr val="505050"/>
              </a:solidFill>
              <a:latin typeface="Segoe UI"/>
            </a:endParaRPr>
          </a:p>
        </p:txBody>
      </p:sp>
      <p:cxnSp>
        <p:nvCxnSpPr>
          <p:cNvPr id="291" name="Straight Connector 290"/>
          <p:cNvCxnSpPr/>
          <p:nvPr/>
        </p:nvCxnSpPr>
        <p:spPr>
          <a:xfrm flipV="1">
            <a:off x="1107894" y="4092732"/>
            <a:ext cx="380946" cy="0"/>
          </a:xfrm>
          <a:prstGeom prst="line">
            <a:avLst/>
          </a:prstGeom>
          <a:ln w="28575">
            <a:solidFill>
              <a:srgbClr val="E81123"/>
            </a:solidFill>
          </a:ln>
        </p:spPr>
        <p:style>
          <a:lnRef idx="1">
            <a:schemeClr val="accent1"/>
          </a:lnRef>
          <a:fillRef idx="0">
            <a:schemeClr val="accent1"/>
          </a:fillRef>
          <a:effectRef idx="0">
            <a:schemeClr val="accent1"/>
          </a:effectRef>
          <a:fontRef idx="minor">
            <a:schemeClr val="tx1"/>
          </a:fontRef>
        </p:style>
      </p:cxnSp>
      <p:grpSp>
        <p:nvGrpSpPr>
          <p:cNvPr id="296" name="Group 295"/>
          <p:cNvGrpSpPr/>
          <p:nvPr/>
        </p:nvGrpSpPr>
        <p:grpSpPr>
          <a:xfrm>
            <a:off x="4574369" y="4213365"/>
            <a:ext cx="563185" cy="502844"/>
            <a:chOff x="4461960" y="4086466"/>
            <a:chExt cx="563265" cy="502915"/>
          </a:xfrm>
        </p:grpSpPr>
        <p:pic>
          <p:nvPicPr>
            <p:cNvPr id="353" name="Picture 352"/>
            <p:cNvPicPr>
              <a:picLocks noChangeAspect="1"/>
            </p:cNvPicPr>
            <p:nvPr/>
          </p:nvPicPr>
          <p:blipFill>
            <a:blip r:embed="rId11">
              <a:duotone>
                <a:prstClr val="black"/>
                <a:schemeClr val="tx1">
                  <a:tint val="45000"/>
                  <a:satMod val="400000"/>
                </a:schemeClr>
              </a:duotone>
            </a:blip>
            <a:stretch>
              <a:fillRect/>
            </a:stretch>
          </p:blipFill>
          <p:spPr>
            <a:xfrm>
              <a:off x="4461960" y="4086466"/>
              <a:ext cx="563265" cy="502915"/>
            </a:xfrm>
            <a:prstGeom prst="rect">
              <a:avLst/>
            </a:prstGeom>
          </p:spPr>
        </p:pic>
        <p:grpSp>
          <p:nvGrpSpPr>
            <p:cNvPr id="354" name="Group 4"/>
            <p:cNvGrpSpPr>
              <a:grpSpLocks noChangeAspect="1"/>
            </p:cNvGrpSpPr>
            <p:nvPr/>
          </p:nvGrpSpPr>
          <p:grpSpPr bwMode="auto">
            <a:xfrm>
              <a:off x="4651976" y="4238999"/>
              <a:ext cx="200032" cy="123980"/>
              <a:chOff x="908" y="2039"/>
              <a:chExt cx="818" cy="507"/>
            </a:xfrm>
          </p:grpSpPr>
          <p:sp>
            <p:nvSpPr>
              <p:cNvPr id="355" name="AutoShape 3"/>
              <p:cNvSpPr>
                <a:spLocks noChangeAspect="1" noChangeArrowheads="1" noTextEdit="1"/>
              </p:cNvSpPr>
              <p:nvPr/>
            </p:nvSpPr>
            <p:spPr bwMode="auto">
              <a:xfrm>
                <a:off x="912" y="2039"/>
                <a:ext cx="814" cy="5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27" tIns="45713" rIns="91427" bIns="45713" numCol="1" anchor="t" anchorCtr="0" compatLnSpc="1">
                <a:prstTxWarp prst="textNoShape">
                  <a:avLst/>
                </a:prstTxWarp>
              </a:bodyPr>
              <a:lstStyle/>
              <a:p>
                <a:pPr defTabSz="932563">
                  <a:defRPr/>
                </a:pPr>
                <a:endParaRPr lang="en-US">
                  <a:solidFill>
                    <a:srgbClr val="505050"/>
                  </a:solidFill>
                  <a:latin typeface="Segoe UI"/>
                </a:endParaRPr>
              </a:p>
            </p:txBody>
          </p:sp>
          <p:sp>
            <p:nvSpPr>
              <p:cNvPr id="356" name="Freeform 5"/>
              <p:cNvSpPr>
                <a:spLocks/>
              </p:cNvSpPr>
              <p:nvPr/>
            </p:nvSpPr>
            <p:spPr bwMode="auto">
              <a:xfrm>
                <a:off x="908" y="2043"/>
                <a:ext cx="814" cy="503"/>
              </a:xfrm>
              <a:custGeom>
                <a:avLst/>
                <a:gdLst>
                  <a:gd name="T0" fmla="*/ 201 w 201"/>
                  <a:gd name="T1" fmla="*/ 107 h 123"/>
                  <a:gd name="T2" fmla="*/ 185 w 201"/>
                  <a:gd name="T3" fmla="*/ 123 h 123"/>
                  <a:gd name="T4" fmla="*/ 16 w 201"/>
                  <a:gd name="T5" fmla="*/ 123 h 123"/>
                  <a:gd name="T6" fmla="*/ 0 w 201"/>
                  <a:gd name="T7" fmla="*/ 107 h 123"/>
                  <a:gd name="T8" fmla="*/ 0 w 201"/>
                  <a:gd name="T9" fmla="*/ 16 h 123"/>
                  <a:gd name="T10" fmla="*/ 16 w 201"/>
                  <a:gd name="T11" fmla="*/ 0 h 123"/>
                  <a:gd name="T12" fmla="*/ 185 w 201"/>
                  <a:gd name="T13" fmla="*/ 0 h 123"/>
                  <a:gd name="T14" fmla="*/ 201 w 201"/>
                  <a:gd name="T15" fmla="*/ 16 h 123"/>
                  <a:gd name="T16" fmla="*/ 201 w 201"/>
                  <a:gd name="T17" fmla="*/ 107 h 1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01" h="123">
                    <a:moveTo>
                      <a:pt x="201" y="107"/>
                    </a:moveTo>
                    <a:cubicBezTo>
                      <a:pt x="201" y="116"/>
                      <a:pt x="194" y="123"/>
                      <a:pt x="185" y="123"/>
                    </a:cubicBezTo>
                    <a:cubicBezTo>
                      <a:pt x="16" y="123"/>
                      <a:pt x="16" y="123"/>
                      <a:pt x="16" y="123"/>
                    </a:cubicBezTo>
                    <a:cubicBezTo>
                      <a:pt x="7" y="123"/>
                      <a:pt x="0" y="116"/>
                      <a:pt x="0" y="107"/>
                    </a:cubicBezTo>
                    <a:cubicBezTo>
                      <a:pt x="0" y="16"/>
                      <a:pt x="0" y="16"/>
                      <a:pt x="0" y="16"/>
                    </a:cubicBezTo>
                    <a:cubicBezTo>
                      <a:pt x="0" y="7"/>
                      <a:pt x="7" y="0"/>
                      <a:pt x="16" y="0"/>
                    </a:cubicBezTo>
                    <a:cubicBezTo>
                      <a:pt x="185" y="0"/>
                      <a:pt x="185" y="0"/>
                      <a:pt x="185" y="0"/>
                    </a:cubicBezTo>
                    <a:cubicBezTo>
                      <a:pt x="194" y="0"/>
                      <a:pt x="201" y="7"/>
                      <a:pt x="201" y="16"/>
                    </a:cubicBezTo>
                    <a:lnTo>
                      <a:pt x="201" y="107"/>
                    </a:lnTo>
                    <a:close/>
                  </a:path>
                </a:pathLst>
              </a:custGeom>
              <a:solidFill>
                <a:srgbClr val="E8112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pPr defTabSz="932563">
                  <a:defRPr/>
                </a:pPr>
                <a:endParaRPr lang="en-US">
                  <a:solidFill>
                    <a:srgbClr val="505050"/>
                  </a:solidFill>
                  <a:latin typeface="Segoe UI"/>
                </a:endParaRPr>
              </a:p>
            </p:txBody>
          </p:sp>
          <p:sp>
            <p:nvSpPr>
              <p:cNvPr id="357" name="Rectangle 6"/>
              <p:cNvSpPr>
                <a:spLocks noChangeArrowheads="1"/>
              </p:cNvSpPr>
              <p:nvPr/>
            </p:nvSpPr>
            <p:spPr bwMode="auto">
              <a:xfrm>
                <a:off x="997" y="2109"/>
                <a:ext cx="203" cy="24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27" tIns="45713" rIns="91427" bIns="45713" numCol="1" anchor="t" anchorCtr="0" compatLnSpc="1">
                <a:prstTxWarp prst="textNoShape">
                  <a:avLst/>
                </a:prstTxWarp>
              </a:bodyPr>
              <a:lstStyle/>
              <a:p>
                <a:pPr defTabSz="932563">
                  <a:defRPr/>
                </a:pPr>
                <a:endParaRPr lang="en-US">
                  <a:solidFill>
                    <a:srgbClr val="505050"/>
                  </a:solidFill>
                  <a:latin typeface="Segoe UI"/>
                </a:endParaRPr>
              </a:p>
            </p:txBody>
          </p:sp>
          <p:sp>
            <p:nvSpPr>
              <p:cNvPr id="358" name="Freeform 7"/>
              <p:cNvSpPr>
                <a:spLocks/>
              </p:cNvSpPr>
              <p:nvPr/>
            </p:nvSpPr>
            <p:spPr bwMode="auto">
              <a:xfrm>
                <a:off x="1293" y="2100"/>
                <a:ext cx="372" cy="17"/>
              </a:xfrm>
              <a:custGeom>
                <a:avLst/>
                <a:gdLst>
                  <a:gd name="T0" fmla="*/ 89 w 92"/>
                  <a:gd name="T1" fmla="*/ 4 h 4"/>
                  <a:gd name="T2" fmla="*/ 2 w 92"/>
                  <a:gd name="T3" fmla="*/ 4 h 4"/>
                  <a:gd name="T4" fmla="*/ 0 w 92"/>
                  <a:gd name="T5" fmla="*/ 2 h 4"/>
                  <a:gd name="T6" fmla="*/ 2 w 92"/>
                  <a:gd name="T7" fmla="*/ 0 h 4"/>
                  <a:gd name="T8" fmla="*/ 89 w 92"/>
                  <a:gd name="T9" fmla="*/ 0 h 4"/>
                  <a:gd name="T10" fmla="*/ 92 w 92"/>
                  <a:gd name="T11" fmla="*/ 2 h 4"/>
                  <a:gd name="T12" fmla="*/ 89 w 92"/>
                  <a:gd name="T13" fmla="*/ 4 h 4"/>
                </a:gdLst>
                <a:ahLst/>
                <a:cxnLst>
                  <a:cxn ang="0">
                    <a:pos x="T0" y="T1"/>
                  </a:cxn>
                  <a:cxn ang="0">
                    <a:pos x="T2" y="T3"/>
                  </a:cxn>
                  <a:cxn ang="0">
                    <a:pos x="T4" y="T5"/>
                  </a:cxn>
                  <a:cxn ang="0">
                    <a:pos x="T6" y="T7"/>
                  </a:cxn>
                  <a:cxn ang="0">
                    <a:pos x="T8" y="T9"/>
                  </a:cxn>
                  <a:cxn ang="0">
                    <a:pos x="T10" y="T11"/>
                  </a:cxn>
                  <a:cxn ang="0">
                    <a:pos x="T12" y="T13"/>
                  </a:cxn>
                </a:cxnLst>
                <a:rect l="0" t="0" r="r" b="b"/>
                <a:pathLst>
                  <a:path w="92" h="4">
                    <a:moveTo>
                      <a:pt x="89" y="4"/>
                    </a:moveTo>
                    <a:cubicBezTo>
                      <a:pt x="2" y="4"/>
                      <a:pt x="2" y="4"/>
                      <a:pt x="2" y="4"/>
                    </a:cubicBezTo>
                    <a:cubicBezTo>
                      <a:pt x="1" y="4"/>
                      <a:pt x="0" y="3"/>
                      <a:pt x="0" y="2"/>
                    </a:cubicBezTo>
                    <a:cubicBezTo>
                      <a:pt x="0" y="1"/>
                      <a:pt x="1" y="0"/>
                      <a:pt x="2" y="0"/>
                    </a:cubicBezTo>
                    <a:cubicBezTo>
                      <a:pt x="89" y="0"/>
                      <a:pt x="89" y="0"/>
                      <a:pt x="89" y="0"/>
                    </a:cubicBezTo>
                    <a:cubicBezTo>
                      <a:pt x="91" y="0"/>
                      <a:pt x="92" y="1"/>
                      <a:pt x="92" y="2"/>
                    </a:cubicBezTo>
                    <a:cubicBezTo>
                      <a:pt x="92" y="3"/>
                      <a:pt x="91" y="4"/>
                      <a:pt x="89" y="4"/>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pPr defTabSz="932563">
                  <a:defRPr/>
                </a:pPr>
                <a:endParaRPr lang="en-US">
                  <a:solidFill>
                    <a:srgbClr val="505050"/>
                  </a:solidFill>
                  <a:latin typeface="Segoe UI"/>
                </a:endParaRPr>
              </a:p>
            </p:txBody>
          </p:sp>
          <p:sp>
            <p:nvSpPr>
              <p:cNvPr id="359" name="Freeform 8"/>
              <p:cNvSpPr>
                <a:spLocks/>
              </p:cNvSpPr>
              <p:nvPr/>
            </p:nvSpPr>
            <p:spPr bwMode="auto">
              <a:xfrm>
                <a:off x="1293" y="2166"/>
                <a:ext cx="372" cy="16"/>
              </a:xfrm>
              <a:custGeom>
                <a:avLst/>
                <a:gdLst>
                  <a:gd name="T0" fmla="*/ 89 w 92"/>
                  <a:gd name="T1" fmla="*/ 4 h 4"/>
                  <a:gd name="T2" fmla="*/ 2 w 92"/>
                  <a:gd name="T3" fmla="*/ 4 h 4"/>
                  <a:gd name="T4" fmla="*/ 0 w 92"/>
                  <a:gd name="T5" fmla="*/ 2 h 4"/>
                  <a:gd name="T6" fmla="*/ 2 w 92"/>
                  <a:gd name="T7" fmla="*/ 0 h 4"/>
                  <a:gd name="T8" fmla="*/ 89 w 92"/>
                  <a:gd name="T9" fmla="*/ 0 h 4"/>
                  <a:gd name="T10" fmla="*/ 92 w 92"/>
                  <a:gd name="T11" fmla="*/ 2 h 4"/>
                  <a:gd name="T12" fmla="*/ 89 w 92"/>
                  <a:gd name="T13" fmla="*/ 4 h 4"/>
                </a:gdLst>
                <a:ahLst/>
                <a:cxnLst>
                  <a:cxn ang="0">
                    <a:pos x="T0" y="T1"/>
                  </a:cxn>
                  <a:cxn ang="0">
                    <a:pos x="T2" y="T3"/>
                  </a:cxn>
                  <a:cxn ang="0">
                    <a:pos x="T4" y="T5"/>
                  </a:cxn>
                  <a:cxn ang="0">
                    <a:pos x="T6" y="T7"/>
                  </a:cxn>
                  <a:cxn ang="0">
                    <a:pos x="T8" y="T9"/>
                  </a:cxn>
                  <a:cxn ang="0">
                    <a:pos x="T10" y="T11"/>
                  </a:cxn>
                  <a:cxn ang="0">
                    <a:pos x="T12" y="T13"/>
                  </a:cxn>
                </a:cxnLst>
                <a:rect l="0" t="0" r="r" b="b"/>
                <a:pathLst>
                  <a:path w="92" h="4">
                    <a:moveTo>
                      <a:pt x="89" y="4"/>
                    </a:moveTo>
                    <a:cubicBezTo>
                      <a:pt x="2" y="4"/>
                      <a:pt x="2" y="4"/>
                      <a:pt x="2" y="4"/>
                    </a:cubicBezTo>
                    <a:cubicBezTo>
                      <a:pt x="1" y="4"/>
                      <a:pt x="0" y="3"/>
                      <a:pt x="0" y="2"/>
                    </a:cubicBezTo>
                    <a:cubicBezTo>
                      <a:pt x="0" y="1"/>
                      <a:pt x="1" y="0"/>
                      <a:pt x="2" y="0"/>
                    </a:cubicBezTo>
                    <a:cubicBezTo>
                      <a:pt x="89" y="0"/>
                      <a:pt x="89" y="0"/>
                      <a:pt x="89" y="0"/>
                    </a:cubicBezTo>
                    <a:cubicBezTo>
                      <a:pt x="91" y="0"/>
                      <a:pt x="92" y="1"/>
                      <a:pt x="92" y="2"/>
                    </a:cubicBezTo>
                    <a:cubicBezTo>
                      <a:pt x="92" y="3"/>
                      <a:pt x="91" y="4"/>
                      <a:pt x="89" y="4"/>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pPr defTabSz="932563">
                  <a:defRPr/>
                </a:pPr>
                <a:endParaRPr lang="en-US">
                  <a:solidFill>
                    <a:srgbClr val="505050"/>
                  </a:solidFill>
                  <a:latin typeface="Segoe UI"/>
                </a:endParaRPr>
              </a:p>
            </p:txBody>
          </p:sp>
          <p:sp>
            <p:nvSpPr>
              <p:cNvPr id="360" name="Freeform 9"/>
              <p:cNvSpPr>
                <a:spLocks/>
              </p:cNvSpPr>
              <p:nvPr/>
            </p:nvSpPr>
            <p:spPr bwMode="auto">
              <a:xfrm>
                <a:off x="1293" y="2280"/>
                <a:ext cx="372" cy="21"/>
              </a:xfrm>
              <a:custGeom>
                <a:avLst/>
                <a:gdLst>
                  <a:gd name="T0" fmla="*/ 89 w 92"/>
                  <a:gd name="T1" fmla="*/ 5 h 5"/>
                  <a:gd name="T2" fmla="*/ 2 w 92"/>
                  <a:gd name="T3" fmla="*/ 5 h 5"/>
                  <a:gd name="T4" fmla="*/ 0 w 92"/>
                  <a:gd name="T5" fmla="*/ 3 h 5"/>
                  <a:gd name="T6" fmla="*/ 2 w 92"/>
                  <a:gd name="T7" fmla="*/ 0 h 5"/>
                  <a:gd name="T8" fmla="*/ 89 w 92"/>
                  <a:gd name="T9" fmla="*/ 0 h 5"/>
                  <a:gd name="T10" fmla="*/ 92 w 92"/>
                  <a:gd name="T11" fmla="*/ 3 h 5"/>
                  <a:gd name="T12" fmla="*/ 89 w 92"/>
                  <a:gd name="T13" fmla="*/ 5 h 5"/>
                </a:gdLst>
                <a:ahLst/>
                <a:cxnLst>
                  <a:cxn ang="0">
                    <a:pos x="T0" y="T1"/>
                  </a:cxn>
                  <a:cxn ang="0">
                    <a:pos x="T2" y="T3"/>
                  </a:cxn>
                  <a:cxn ang="0">
                    <a:pos x="T4" y="T5"/>
                  </a:cxn>
                  <a:cxn ang="0">
                    <a:pos x="T6" y="T7"/>
                  </a:cxn>
                  <a:cxn ang="0">
                    <a:pos x="T8" y="T9"/>
                  </a:cxn>
                  <a:cxn ang="0">
                    <a:pos x="T10" y="T11"/>
                  </a:cxn>
                  <a:cxn ang="0">
                    <a:pos x="T12" y="T13"/>
                  </a:cxn>
                </a:cxnLst>
                <a:rect l="0" t="0" r="r" b="b"/>
                <a:pathLst>
                  <a:path w="92" h="5">
                    <a:moveTo>
                      <a:pt x="89" y="5"/>
                    </a:moveTo>
                    <a:cubicBezTo>
                      <a:pt x="2" y="5"/>
                      <a:pt x="2" y="5"/>
                      <a:pt x="2" y="5"/>
                    </a:cubicBezTo>
                    <a:cubicBezTo>
                      <a:pt x="1" y="5"/>
                      <a:pt x="0" y="4"/>
                      <a:pt x="0" y="3"/>
                    </a:cubicBezTo>
                    <a:cubicBezTo>
                      <a:pt x="0" y="1"/>
                      <a:pt x="1" y="0"/>
                      <a:pt x="2" y="0"/>
                    </a:cubicBezTo>
                    <a:cubicBezTo>
                      <a:pt x="89" y="0"/>
                      <a:pt x="89" y="0"/>
                      <a:pt x="89" y="0"/>
                    </a:cubicBezTo>
                    <a:cubicBezTo>
                      <a:pt x="91" y="0"/>
                      <a:pt x="92" y="1"/>
                      <a:pt x="92" y="3"/>
                    </a:cubicBezTo>
                    <a:cubicBezTo>
                      <a:pt x="92" y="4"/>
                      <a:pt x="91" y="5"/>
                      <a:pt x="89" y="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pPr defTabSz="932563">
                  <a:defRPr/>
                </a:pPr>
                <a:endParaRPr lang="en-US">
                  <a:solidFill>
                    <a:srgbClr val="505050"/>
                  </a:solidFill>
                  <a:latin typeface="Segoe UI"/>
                </a:endParaRPr>
              </a:p>
            </p:txBody>
          </p:sp>
          <p:sp>
            <p:nvSpPr>
              <p:cNvPr id="361" name="Freeform 10"/>
              <p:cNvSpPr>
                <a:spLocks/>
              </p:cNvSpPr>
              <p:nvPr/>
            </p:nvSpPr>
            <p:spPr bwMode="auto">
              <a:xfrm>
                <a:off x="1293" y="2346"/>
                <a:ext cx="372" cy="16"/>
              </a:xfrm>
              <a:custGeom>
                <a:avLst/>
                <a:gdLst>
                  <a:gd name="T0" fmla="*/ 89 w 92"/>
                  <a:gd name="T1" fmla="*/ 4 h 4"/>
                  <a:gd name="T2" fmla="*/ 2 w 92"/>
                  <a:gd name="T3" fmla="*/ 4 h 4"/>
                  <a:gd name="T4" fmla="*/ 0 w 92"/>
                  <a:gd name="T5" fmla="*/ 2 h 4"/>
                  <a:gd name="T6" fmla="*/ 2 w 92"/>
                  <a:gd name="T7" fmla="*/ 0 h 4"/>
                  <a:gd name="T8" fmla="*/ 89 w 92"/>
                  <a:gd name="T9" fmla="*/ 0 h 4"/>
                  <a:gd name="T10" fmla="*/ 92 w 92"/>
                  <a:gd name="T11" fmla="*/ 2 h 4"/>
                  <a:gd name="T12" fmla="*/ 89 w 92"/>
                  <a:gd name="T13" fmla="*/ 4 h 4"/>
                </a:gdLst>
                <a:ahLst/>
                <a:cxnLst>
                  <a:cxn ang="0">
                    <a:pos x="T0" y="T1"/>
                  </a:cxn>
                  <a:cxn ang="0">
                    <a:pos x="T2" y="T3"/>
                  </a:cxn>
                  <a:cxn ang="0">
                    <a:pos x="T4" y="T5"/>
                  </a:cxn>
                  <a:cxn ang="0">
                    <a:pos x="T6" y="T7"/>
                  </a:cxn>
                  <a:cxn ang="0">
                    <a:pos x="T8" y="T9"/>
                  </a:cxn>
                  <a:cxn ang="0">
                    <a:pos x="T10" y="T11"/>
                  </a:cxn>
                  <a:cxn ang="0">
                    <a:pos x="T12" y="T13"/>
                  </a:cxn>
                </a:cxnLst>
                <a:rect l="0" t="0" r="r" b="b"/>
                <a:pathLst>
                  <a:path w="92" h="4">
                    <a:moveTo>
                      <a:pt x="89" y="4"/>
                    </a:moveTo>
                    <a:cubicBezTo>
                      <a:pt x="2" y="4"/>
                      <a:pt x="2" y="4"/>
                      <a:pt x="2" y="4"/>
                    </a:cubicBezTo>
                    <a:cubicBezTo>
                      <a:pt x="1" y="4"/>
                      <a:pt x="0" y="3"/>
                      <a:pt x="0" y="2"/>
                    </a:cubicBezTo>
                    <a:cubicBezTo>
                      <a:pt x="0" y="1"/>
                      <a:pt x="1" y="0"/>
                      <a:pt x="2" y="0"/>
                    </a:cubicBezTo>
                    <a:cubicBezTo>
                      <a:pt x="89" y="0"/>
                      <a:pt x="89" y="0"/>
                      <a:pt x="89" y="0"/>
                    </a:cubicBezTo>
                    <a:cubicBezTo>
                      <a:pt x="91" y="0"/>
                      <a:pt x="92" y="1"/>
                      <a:pt x="92" y="2"/>
                    </a:cubicBezTo>
                    <a:cubicBezTo>
                      <a:pt x="92" y="3"/>
                      <a:pt x="91" y="4"/>
                      <a:pt x="89" y="4"/>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pPr defTabSz="932563">
                  <a:defRPr/>
                </a:pPr>
                <a:endParaRPr lang="en-US">
                  <a:solidFill>
                    <a:srgbClr val="505050"/>
                  </a:solidFill>
                  <a:latin typeface="Segoe UI"/>
                </a:endParaRPr>
              </a:p>
            </p:txBody>
          </p:sp>
          <p:sp>
            <p:nvSpPr>
              <p:cNvPr id="362" name="Freeform 11"/>
              <p:cNvSpPr>
                <a:spLocks/>
              </p:cNvSpPr>
              <p:nvPr/>
            </p:nvSpPr>
            <p:spPr bwMode="auto">
              <a:xfrm>
                <a:off x="989" y="2411"/>
                <a:ext cx="676" cy="16"/>
              </a:xfrm>
              <a:custGeom>
                <a:avLst/>
                <a:gdLst>
                  <a:gd name="T0" fmla="*/ 164 w 167"/>
                  <a:gd name="T1" fmla="*/ 4 h 4"/>
                  <a:gd name="T2" fmla="*/ 2 w 167"/>
                  <a:gd name="T3" fmla="*/ 4 h 4"/>
                  <a:gd name="T4" fmla="*/ 0 w 167"/>
                  <a:gd name="T5" fmla="*/ 2 h 4"/>
                  <a:gd name="T6" fmla="*/ 2 w 167"/>
                  <a:gd name="T7" fmla="*/ 0 h 4"/>
                  <a:gd name="T8" fmla="*/ 164 w 167"/>
                  <a:gd name="T9" fmla="*/ 0 h 4"/>
                  <a:gd name="T10" fmla="*/ 167 w 167"/>
                  <a:gd name="T11" fmla="*/ 2 h 4"/>
                  <a:gd name="T12" fmla="*/ 164 w 167"/>
                  <a:gd name="T13" fmla="*/ 4 h 4"/>
                </a:gdLst>
                <a:ahLst/>
                <a:cxnLst>
                  <a:cxn ang="0">
                    <a:pos x="T0" y="T1"/>
                  </a:cxn>
                  <a:cxn ang="0">
                    <a:pos x="T2" y="T3"/>
                  </a:cxn>
                  <a:cxn ang="0">
                    <a:pos x="T4" y="T5"/>
                  </a:cxn>
                  <a:cxn ang="0">
                    <a:pos x="T6" y="T7"/>
                  </a:cxn>
                  <a:cxn ang="0">
                    <a:pos x="T8" y="T9"/>
                  </a:cxn>
                  <a:cxn ang="0">
                    <a:pos x="T10" y="T11"/>
                  </a:cxn>
                  <a:cxn ang="0">
                    <a:pos x="T12" y="T13"/>
                  </a:cxn>
                </a:cxnLst>
                <a:rect l="0" t="0" r="r" b="b"/>
                <a:pathLst>
                  <a:path w="167" h="4">
                    <a:moveTo>
                      <a:pt x="164" y="4"/>
                    </a:moveTo>
                    <a:cubicBezTo>
                      <a:pt x="2" y="4"/>
                      <a:pt x="2" y="4"/>
                      <a:pt x="2" y="4"/>
                    </a:cubicBezTo>
                    <a:cubicBezTo>
                      <a:pt x="1" y="4"/>
                      <a:pt x="0" y="3"/>
                      <a:pt x="0" y="2"/>
                    </a:cubicBezTo>
                    <a:cubicBezTo>
                      <a:pt x="0" y="1"/>
                      <a:pt x="1" y="0"/>
                      <a:pt x="2" y="0"/>
                    </a:cubicBezTo>
                    <a:cubicBezTo>
                      <a:pt x="164" y="0"/>
                      <a:pt x="164" y="0"/>
                      <a:pt x="164" y="0"/>
                    </a:cubicBezTo>
                    <a:cubicBezTo>
                      <a:pt x="166" y="0"/>
                      <a:pt x="167" y="1"/>
                      <a:pt x="167" y="2"/>
                    </a:cubicBezTo>
                    <a:cubicBezTo>
                      <a:pt x="167" y="3"/>
                      <a:pt x="166" y="4"/>
                      <a:pt x="164" y="4"/>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pPr defTabSz="932563">
                  <a:defRPr/>
                </a:pPr>
                <a:endParaRPr lang="en-US">
                  <a:solidFill>
                    <a:srgbClr val="505050"/>
                  </a:solidFill>
                  <a:latin typeface="Segoe UI"/>
                </a:endParaRPr>
              </a:p>
            </p:txBody>
          </p:sp>
          <p:sp>
            <p:nvSpPr>
              <p:cNvPr id="363" name="Freeform 12"/>
              <p:cNvSpPr>
                <a:spLocks/>
              </p:cNvSpPr>
              <p:nvPr/>
            </p:nvSpPr>
            <p:spPr bwMode="auto">
              <a:xfrm>
                <a:off x="989" y="2472"/>
                <a:ext cx="676" cy="21"/>
              </a:xfrm>
              <a:custGeom>
                <a:avLst/>
                <a:gdLst>
                  <a:gd name="T0" fmla="*/ 164 w 167"/>
                  <a:gd name="T1" fmla="*/ 5 h 5"/>
                  <a:gd name="T2" fmla="*/ 2 w 167"/>
                  <a:gd name="T3" fmla="*/ 5 h 5"/>
                  <a:gd name="T4" fmla="*/ 0 w 167"/>
                  <a:gd name="T5" fmla="*/ 2 h 5"/>
                  <a:gd name="T6" fmla="*/ 2 w 167"/>
                  <a:gd name="T7" fmla="*/ 0 h 5"/>
                  <a:gd name="T8" fmla="*/ 164 w 167"/>
                  <a:gd name="T9" fmla="*/ 0 h 5"/>
                  <a:gd name="T10" fmla="*/ 167 w 167"/>
                  <a:gd name="T11" fmla="*/ 2 h 5"/>
                  <a:gd name="T12" fmla="*/ 164 w 167"/>
                  <a:gd name="T13" fmla="*/ 5 h 5"/>
                </a:gdLst>
                <a:ahLst/>
                <a:cxnLst>
                  <a:cxn ang="0">
                    <a:pos x="T0" y="T1"/>
                  </a:cxn>
                  <a:cxn ang="0">
                    <a:pos x="T2" y="T3"/>
                  </a:cxn>
                  <a:cxn ang="0">
                    <a:pos x="T4" y="T5"/>
                  </a:cxn>
                  <a:cxn ang="0">
                    <a:pos x="T6" y="T7"/>
                  </a:cxn>
                  <a:cxn ang="0">
                    <a:pos x="T8" y="T9"/>
                  </a:cxn>
                  <a:cxn ang="0">
                    <a:pos x="T10" y="T11"/>
                  </a:cxn>
                  <a:cxn ang="0">
                    <a:pos x="T12" y="T13"/>
                  </a:cxn>
                </a:cxnLst>
                <a:rect l="0" t="0" r="r" b="b"/>
                <a:pathLst>
                  <a:path w="167" h="5">
                    <a:moveTo>
                      <a:pt x="164" y="5"/>
                    </a:moveTo>
                    <a:cubicBezTo>
                      <a:pt x="2" y="5"/>
                      <a:pt x="2" y="5"/>
                      <a:pt x="2" y="5"/>
                    </a:cubicBezTo>
                    <a:cubicBezTo>
                      <a:pt x="1" y="5"/>
                      <a:pt x="0" y="4"/>
                      <a:pt x="0" y="2"/>
                    </a:cubicBezTo>
                    <a:cubicBezTo>
                      <a:pt x="0" y="1"/>
                      <a:pt x="1" y="0"/>
                      <a:pt x="2" y="0"/>
                    </a:cubicBezTo>
                    <a:cubicBezTo>
                      <a:pt x="164" y="0"/>
                      <a:pt x="164" y="0"/>
                      <a:pt x="164" y="0"/>
                    </a:cubicBezTo>
                    <a:cubicBezTo>
                      <a:pt x="166" y="0"/>
                      <a:pt x="167" y="1"/>
                      <a:pt x="167" y="2"/>
                    </a:cubicBezTo>
                    <a:cubicBezTo>
                      <a:pt x="167" y="4"/>
                      <a:pt x="166" y="5"/>
                      <a:pt x="164" y="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pPr defTabSz="932563">
                  <a:defRPr/>
                </a:pPr>
                <a:endParaRPr lang="en-US">
                  <a:solidFill>
                    <a:srgbClr val="505050"/>
                  </a:solidFill>
                  <a:latin typeface="Segoe UI"/>
                </a:endParaRPr>
              </a:p>
            </p:txBody>
          </p:sp>
          <p:sp>
            <p:nvSpPr>
              <p:cNvPr id="364" name="Oval 13"/>
              <p:cNvSpPr>
                <a:spLocks noChangeArrowheads="1"/>
              </p:cNvSpPr>
              <p:nvPr/>
            </p:nvSpPr>
            <p:spPr bwMode="auto">
              <a:xfrm>
                <a:off x="1062" y="2158"/>
                <a:ext cx="73" cy="73"/>
              </a:xfrm>
              <a:prstGeom prst="ellipse">
                <a:avLst/>
              </a:prstGeom>
              <a:solidFill>
                <a:srgbClr val="33333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pPr defTabSz="932563">
                  <a:defRPr/>
                </a:pPr>
                <a:endParaRPr lang="en-US">
                  <a:solidFill>
                    <a:srgbClr val="505050"/>
                  </a:solidFill>
                  <a:latin typeface="Segoe UI"/>
                </a:endParaRPr>
              </a:p>
            </p:txBody>
          </p:sp>
          <p:sp>
            <p:nvSpPr>
              <p:cNvPr id="365" name="Freeform 14"/>
              <p:cNvSpPr>
                <a:spLocks/>
              </p:cNvSpPr>
              <p:nvPr/>
            </p:nvSpPr>
            <p:spPr bwMode="auto">
              <a:xfrm>
                <a:off x="1042" y="2248"/>
                <a:ext cx="113" cy="106"/>
              </a:xfrm>
              <a:custGeom>
                <a:avLst/>
                <a:gdLst>
                  <a:gd name="T0" fmla="*/ 28 w 28"/>
                  <a:gd name="T1" fmla="*/ 26 h 26"/>
                  <a:gd name="T2" fmla="*/ 28 w 28"/>
                  <a:gd name="T3" fmla="*/ 9 h 26"/>
                  <a:gd name="T4" fmla="*/ 19 w 28"/>
                  <a:gd name="T5" fmla="*/ 0 h 26"/>
                  <a:gd name="T6" fmla="*/ 9 w 28"/>
                  <a:gd name="T7" fmla="*/ 0 h 26"/>
                  <a:gd name="T8" fmla="*/ 0 w 28"/>
                  <a:gd name="T9" fmla="*/ 9 h 26"/>
                  <a:gd name="T10" fmla="*/ 0 w 28"/>
                  <a:gd name="T11" fmla="*/ 26 h 26"/>
                  <a:gd name="T12" fmla="*/ 28 w 28"/>
                  <a:gd name="T13" fmla="*/ 26 h 26"/>
                </a:gdLst>
                <a:ahLst/>
                <a:cxnLst>
                  <a:cxn ang="0">
                    <a:pos x="T0" y="T1"/>
                  </a:cxn>
                  <a:cxn ang="0">
                    <a:pos x="T2" y="T3"/>
                  </a:cxn>
                  <a:cxn ang="0">
                    <a:pos x="T4" y="T5"/>
                  </a:cxn>
                  <a:cxn ang="0">
                    <a:pos x="T6" y="T7"/>
                  </a:cxn>
                  <a:cxn ang="0">
                    <a:pos x="T8" y="T9"/>
                  </a:cxn>
                  <a:cxn ang="0">
                    <a:pos x="T10" y="T11"/>
                  </a:cxn>
                  <a:cxn ang="0">
                    <a:pos x="T12" y="T13"/>
                  </a:cxn>
                </a:cxnLst>
                <a:rect l="0" t="0" r="r" b="b"/>
                <a:pathLst>
                  <a:path w="28" h="26">
                    <a:moveTo>
                      <a:pt x="28" y="26"/>
                    </a:moveTo>
                    <a:cubicBezTo>
                      <a:pt x="28" y="9"/>
                      <a:pt x="28" y="9"/>
                      <a:pt x="28" y="9"/>
                    </a:cubicBezTo>
                    <a:cubicBezTo>
                      <a:pt x="28" y="4"/>
                      <a:pt x="24" y="0"/>
                      <a:pt x="19" y="0"/>
                    </a:cubicBezTo>
                    <a:cubicBezTo>
                      <a:pt x="9" y="0"/>
                      <a:pt x="9" y="0"/>
                      <a:pt x="9" y="0"/>
                    </a:cubicBezTo>
                    <a:cubicBezTo>
                      <a:pt x="4" y="0"/>
                      <a:pt x="0" y="4"/>
                      <a:pt x="0" y="9"/>
                    </a:cubicBezTo>
                    <a:cubicBezTo>
                      <a:pt x="0" y="26"/>
                      <a:pt x="0" y="26"/>
                      <a:pt x="0" y="26"/>
                    </a:cubicBezTo>
                    <a:lnTo>
                      <a:pt x="28" y="26"/>
                    </a:lnTo>
                    <a:close/>
                  </a:path>
                </a:pathLst>
              </a:custGeom>
              <a:solidFill>
                <a:srgbClr val="33333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pPr defTabSz="932563">
                  <a:defRPr/>
                </a:pPr>
                <a:endParaRPr lang="en-US">
                  <a:solidFill>
                    <a:srgbClr val="505050"/>
                  </a:solidFill>
                  <a:latin typeface="Segoe UI"/>
                </a:endParaRPr>
              </a:p>
            </p:txBody>
          </p:sp>
        </p:grpSp>
      </p:grpSp>
      <p:grpSp>
        <p:nvGrpSpPr>
          <p:cNvPr id="297" name="Group 296"/>
          <p:cNvGrpSpPr/>
          <p:nvPr/>
        </p:nvGrpSpPr>
        <p:grpSpPr>
          <a:xfrm>
            <a:off x="6672186" y="4338654"/>
            <a:ext cx="1225436" cy="882980"/>
            <a:chOff x="6591617" y="4126252"/>
            <a:chExt cx="1225610" cy="883105"/>
          </a:xfrm>
        </p:grpSpPr>
        <p:sp>
          <p:nvSpPr>
            <p:cNvPr id="347" name="Rectangle 346"/>
            <p:cNvSpPr/>
            <p:nvPr/>
          </p:nvSpPr>
          <p:spPr bwMode="auto">
            <a:xfrm>
              <a:off x="6823904" y="4347092"/>
              <a:ext cx="754971" cy="443660"/>
            </a:xfrm>
            <a:prstGeom prst="rect">
              <a:avLst/>
            </a:prstGeom>
            <a:solidFill>
              <a:srgbClr val="0078D7"/>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54" tIns="146283" rIns="182854" bIns="146283" numCol="1" spcCol="0" rtlCol="0" fromWordArt="0" anchor="t" anchorCtr="0" forceAA="0" compatLnSpc="1">
              <a:prstTxWarp prst="textNoShape">
                <a:avLst/>
              </a:prstTxWarp>
              <a:noAutofit/>
            </a:bodyPr>
            <a:lstStyle/>
            <a:p>
              <a:pPr algn="ctr" defTabSz="932293" fontAlgn="base">
                <a:lnSpc>
                  <a:spcPct val="90000"/>
                </a:lnSpc>
                <a:spcBef>
                  <a:spcPct val="0"/>
                </a:spcBef>
                <a:spcAft>
                  <a:spcPct val="0"/>
                </a:spcAft>
                <a:defRPr/>
              </a:pPr>
              <a:endParaRPr lang="en-US" sz="2400" kern="0" dirty="0" err="1">
                <a:gradFill>
                  <a:gsLst>
                    <a:gs pos="0">
                      <a:srgbClr val="FFFFFF"/>
                    </a:gs>
                    <a:gs pos="100000">
                      <a:srgbClr val="FFFFFF"/>
                    </a:gs>
                  </a:gsLst>
                  <a:lin ang="5400000" scaled="0"/>
                </a:gradFill>
                <a:latin typeface="Segoe UI"/>
                <a:ea typeface="Segoe UI" pitchFamily="34" charset="0"/>
                <a:cs typeface="Segoe UI" pitchFamily="34" charset="0"/>
              </a:endParaRPr>
            </a:p>
          </p:txBody>
        </p:sp>
        <p:sp>
          <p:nvSpPr>
            <p:cNvPr id="348" name="Freeform 131"/>
            <p:cNvSpPr>
              <a:spLocks noChangeAspect="1" noEditPoints="1"/>
            </p:cNvSpPr>
            <p:nvPr/>
          </p:nvSpPr>
          <p:spPr bwMode="black">
            <a:xfrm>
              <a:off x="6933661" y="4417270"/>
              <a:ext cx="497766" cy="293257"/>
            </a:xfrm>
            <a:custGeom>
              <a:avLst/>
              <a:gdLst>
                <a:gd name="T0" fmla="*/ 63 w 78"/>
                <a:gd name="T1" fmla="*/ 46 h 46"/>
                <a:gd name="T2" fmla="*/ 15 w 78"/>
                <a:gd name="T3" fmla="*/ 46 h 46"/>
                <a:gd name="T4" fmla="*/ 15 w 78"/>
                <a:gd name="T5" fmla="*/ 37 h 46"/>
                <a:gd name="T6" fmla="*/ 63 w 78"/>
                <a:gd name="T7" fmla="*/ 37 h 46"/>
                <a:gd name="T8" fmla="*/ 63 w 78"/>
                <a:gd name="T9" fmla="*/ 46 h 46"/>
                <a:gd name="T10" fmla="*/ 70 w 78"/>
                <a:gd name="T11" fmla="*/ 0 h 46"/>
                <a:gd name="T12" fmla="*/ 15 w 78"/>
                <a:gd name="T13" fmla="*/ 0 h 46"/>
                <a:gd name="T14" fmla="*/ 15 w 78"/>
                <a:gd name="T15" fmla="*/ 9 h 46"/>
                <a:gd name="T16" fmla="*/ 70 w 78"/>
                <a:gd name="T17" fmla="*/ 9 h 46"/>
                <a:gd name="T18" fmla="*/ 70 w 78"/>
                <a:gd name="T19" fmla="*/ 0 h 46"/>
                <a:gd name="T20" fmla="*/ 78 w 78"/>
                <a:gd name="T21" fmla="*/ 18 h 46"/>
                <a:gd name="T22" fmla="*/ 15 w 78"/>
                <a:gd name="T23" fmla="*/ 18 h 46"/>
                <a:gd name="T24" fmla="*/ 15 w 78"/>
                <a:gd name="T25" fmla="*/ 28 h 46"/>
                <a:gd name="T26" fmla="*/ 78 w 78"/>
                <a:gd name="T27" fmla="*/ 28 h 46"/>
                <a:gd name="T28" fmla="*/ 78 w 78"/>
                <a:gd name="T29" fmla="*/ 18 h 46"/>
                <a:gd name="T30" fmla="*/ 4 w 78"/>
                <a:gd name="T31" fmla="*/ 9 h 46"/>
                <a:gd name="T32" fmla="*/ 9 w 78"/>
                <a:gd name="T33" fmla="*/ 4 h 46"/>
                <a:gd name="T34" fmla="*/ 4 w 78"/>
                <a:gd name="T35" fmla="*/ 0 h 46"/>
                <a:gd name="T36" fmla="*/ 0 w 78"/>
                <a:gd name="T37" fmla="*/ 4 h 46"/>
                <a:gd name="T38" fmla="*/ 4 w 78"/>
                <a:gd name="T39" fmla="*/ 9 h 46"/>
                <a:gd name="T40" fmla="*/ 4 w 78"/>
                <a:gd name="T41" fmla="*/ 18 h 46"/>
                <a:gd name="T42" fmla="*/ 0 w 78"/>
                <a:gd name="T43" fmla="*/ 23 h 46"/>
                <a:gd name="T44" fmla="*/ 4 w 78"/>
                <a:gd name="T45" fmla="*/ 28 h 46"/>
                <a:gd name="T46" fmla="*/ 9 w 78"/>
                <a:gd name="T47" fmla="*/ 23 h 46"/>
                <a:gd name="T48" fmla="*/ 4 w 78"/>
                <a:gd name="T49" fmla="*/ 18 h 46"/>
                <a:gd name="T50" fmla="*/ 4 w 78"/>
                <a:gd name="T51" fmla="*/ 37 h 46"/>
                <a:gd name="T52" fmla="*/ 0 w 78"/>
                <a:gd name="T53" fmla="*/ 41 h 46"/>
                <a:gd name="T54" fmla="*/ 4 w 78"/>
                <a:gd name="T55" fmla="*/ 46 h 46"/>
                <a:gd name="T56" fmla="*/ 9 w 78"/>
                <a:gd name="T57" fmla="*/ 41 h 46"/>
                <a:gd name="T58" fmla="*/ 4 w 78"/>
                <a:gd name="T59" fmla="*/ 37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78" h="46">
                  <a:moveTo>
                    <a:pt x="63" y="46"/>
                  </a:moveTo>
                  <a:cubicBezTo>
                    <a:pt x="15" y="46"/>
                    <a:pt x="15" y="46"/>
                    <a:pt x="15" y="46"/>
                  </a:cubicBezTo>
                  <a:cubicBezTo>
                    <a:pt x="15" y="37"/>
                    <a:pt x="15" y="37"/>
                    <a:pt x="15" y="37"/>
                  </a:cubicBezTo>
                  <a:cubicBezTo>
                    <a:pt x="63" y="37"/>
                    <a:pt x="63" y="37"/>
                    <a:pt x="63" y="37"/>
                  </a:cubicBezTo>
                  <a:lnTo>
                    <a:pt x="63" y="46"/>
                  </a:lnTo>
                  <a:close/>
                  <a:moveTo>
                    <a:pt x="70" y="0"/>
                  </a:moveTo>
                  <a:cubicBezTo>
                    <a:pt x="15" y="0"/>
                    <a:pt x="15" y="0"/>
                    <a:pt x="15" y="0"/>
                  </a:cubicBezTo>
                  <a:cubicBezTo>
                    <a:pt x="15" y="9"/>
                    <a:pt x="15" y="9"/>
                    <a:pt x="15" y="9"/>
                  </a:cubicBezTo>
                  <a:cubicBezTo>
                    <a:pt x="70" y="9"/>
                    <a:pt x="70" y="9"/>
                    <a:pt x="70" y="9"/>
                  </a:cubicBezTo>
                  <a:lnTo>
                    <a:pt x="70" y="0"/>
                  </a:lnTo>
                  <a:close/>
                  <a:moveTo>
                    <a:pt x="78" y="18"/>
                  </a:moveTo>
                  <a:cubicBezTo>
                    <a:pt x="15" y="18"/>
                    <a:pt x="15" y="18"/>
                    <a:pt x="15" y="18"/>
                  </a:cubicBezTo>
                  <a:cubicBezTo>
                    <a:pt x="15" y="28"/>
                    <a:pt x="15" y="28"/>
                    <a:pt x="15" y="28"/>
                  </a:cubicBezTo>
                  <a:cubicBezTo>
                    <a:pt x="78" y="28"/>
                    <a:pt x="78" y="28"/>
                    <a:pt x="78" y="28"/>
                  </a:cubicBezTo>
                  <a:lnTo>
                    <a:pt x="78" y="18"/>
                  </a:lnTo>
                  <a:close/>
                  <a:moveTo>
                    <a:pt x="4" y="9"/>
                  </a:moveTo>
                  <a:cubicBezTo>
                    <a:pt x="7" y="9"/>
                    <a:pt x="9" y="7"/>
                    <a:pt x="9" y="4"/>
                  </a:cubicBezTo>
                  <a:cubicBezTo>
                    <a:pt x="9" y="2"/>
                    <a:pt x="7" y="0"/>
                    <a:pt x="4" y="0"/>
                  </a:cubicBezTo>
                  <a:cubicBezTo>
                    <a:pt x="2" y="0"/>
                    <a:pt x="0" y="2"/>
                    <a:pt x="0" y="4"/>
                  </a:cubicBezTo>
                  <a:cubicBezTo>
                    <a:pt x="0" y="7"/>
                    <a:pt x="2" y="9"/>
                    <a:pt x="4" y="9"/>
                  </a:cubicBezTo>
                  <a:moveTo>
                    <a:pt x="4" y="18"/>
                  </a:moveTo>
                  <a:cubicBezTo>
                    <a:pt x="2" y="18"/>
                    <a:pt x="0" y="20"/>
                    <a:pt x="0" y="23"/>
                  </a:cubicBezTo>
                  <a:cubicBezTo>
                    <a:pt x="0" y="26"/>
                    <a:pt x="2" y="28"/>
                    <a:pt x="4" y="28"/>
                  </a:cubicBezTo>
                  <a:cubicBezTo>
                    <a:pt x="7" y="28"/>
                    <a:pt x="9" y="26"/>
                    <a:pt x="9" y="23"/>
                  </a:cubicBezTo>
                  <a:cubicBezTo>
                    <a:pt x="9" y="20"/>
                    <a:pt x="7" y="18"/>
                    <a:pt x="4" y="18"/>
                  </a:cubicBezTo>
                  <a:moveTo>
                    <a:pt x="4" y="37"/>
                  </a:moveTo>
                  <a:cubicBezTo>
                    <a:pt x="2" y="37"/>
                    <a:pt x="0" y="39"/>
                    <a:pt x="0" y="41"/>
                  </a:cubicBezTo>
                  <a:cubicBezTo>
                    <a:pt x="0" y="44"/>
                    <a:pt x="2" y="46"/>
                    <a:pt x="4" y="46"/>
                  </a:cubicBezTo>
                  <a:cubicBezTo>
                    <a:pt x="7" y="46"/>
                    <a:pt x="9" y="44"/>
                    <a:pt x="9" y="41"/>
                  </a:cubicBezTo>
                  <a:cubicBezTo>
                    <a:pt x="9" y="39"/>
                    <a:pt x="7" y="37"/>
                    <a:pt x="4" y="37"/>
                  </a:cubicBezTo>
                </a:path>
              </a:pathLst>
            </a:custGeom>
            <a:solidFill>
              <a:schemeClr val="bg1"/>
            </a:solidFill>
            <a:ln>
              <a:noFill/>
            </a:ln>
            <a:extLst/>
          </p:spPr>
          <p:txBody>
            <a:bodyPr vert="horz" wrap="square" lIns="91408" tIns="45703" rIns="91408" bIns="45703" numCol="1" anchor="t" anchorCtr="0" compatLnSpc="1">
              <a:prstTxWarp prst="textNoShape">
                <a:avLst/>
              </a:prstTxWarp>
            </a:bodyPr>
            <a:lstStyle/>
            <a:p>
              <a:pPr defTabSz="914224">
                <a:defRPr/>
              </a:pPr>
              <a:endParaRPr lang="en-US" sz="1763" kern="0" dirty="0">
                <a:solidFill>
                  <a:srgbClr val="000000"/>
                </a:solidFill>
                <a:latin typeface="Segoe UI"/>
              </a:endParaRPr>
            </a:p>
          </p:txBody>
        </p:sp>
        <p:sp>
          <p:nvSpPr>
            <p:cNvPr id="349" name="Down Arrow 351"/>
            <p:cNvSpPr/>
            <p:nvPr/>
          </p:nvSpPr>
          <p:spPr bwMode="auto">
            <a:xfrm>
              <a:off x="7015599" y="4126252"/>
              <a:ext cx="368517" cy="204540"/>
            </a:xfrm>
            <a:prstGeom prst="downArrow">
              <a:avLst/>
            </a:prstGeom>
            <a:solidFill>
              <a:srgbClr val="0078D7"/>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54" tIns="146283" rIns="182854" bIns="146283" numCol="1" spcCol="0" rtlCol="0" fromWordArt="0" anchor="t" anchorCtr="0" forceAA="0" compatLnSpc="1">
              <a:prstTxWarp prst="textNoShape">
                <a:avLst/>
              </a:prstTxWarp>
              <a:noAutofit/>
            </a:bodyPr>
            <a:lstStyle/>
            <a:p>
              <a:pPr algn="ctr" defTabSz="932293" fontAlgn="base">
                <a:lnSpc>
                  <a:spcPct val="90000"/>
                </a:lnSpc>
                <a:spcBef>
                  <a:spcPct val="0"/>
                </a:spcBef>
                <a:spcAft>
                  <a:spcPct val="0"/>
                </a:spcAft>
                <a:defRPr/>
              </a:pPr>
              <a:endParaRPr lang="en-US" sz="2400" kern="0" dirty="0" err="1">
                <a:gradFill>
                  <a:gsLst>
                    <a:gs pos="0">
                      <a:srgbClr val="FFFFFF"/>
                    </a:gs>
                    <a:gs pos="100000">
                      <a:srgbClr val="FFFFFF"/>
                    </a:gs>
                  </a:gsLst>
                  <a:lin ang="5400000" scaled="0"/>
                </a:gradFill>
                <a:latin typeface="Segoe UI"/>
                <a:ea typeface="Segoe UI" pitchFamily="34" charset="0"/>
                <a:cs typeface="Segoe UI" pitchFamily="34" charset="0"/>
              </a:endParaRPr>
            </a:p>
          </p:txBody>
        </p:sp>
        <p:sp>
          <p:nvSpPr>
            <p:cNvPr id="350" name="Down Arrow 352"/>
            <p:cNvSpPr/>
            <p:nvPr/>
          </p:nvSpPr>
          <p:spPr bwMode="auto">
            <a:xfrm rot="16200000">
              <a:off x="6509628" y="4466653"/>
              <a:ext cx="368517" cy="204540"/>
            </a:xfrm>
            <a:prstGeom prst="downArrow">
              <a:avLst/>
            </a:prstGeom>
            <a:solidFill>
              <a:srgbClr val="0078D7"/>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54" tIns="146283" rIns="182854" bIns="146283" numCol="1" spcCol="0" rtlCol="0" fromWordArt="0" anchor="t" anchorCtr="0" forceAA="0" compatLnSpc="1">
              <a:prstTxWarp prst="textNoShape">
                <a:avLst/>
              </a:prstTxWarp>
              <a:noAutofit/>
            </a:bodyPr>
            <a:lstStyle/>
            <a:p>
              <a:pPr algn="ctr" defTabSz="932293" fontAlgn="base">
                <a:lnSpc>
                  <a:spcPct val="90000"/>
                </a:lnSpc>
                <a:spcBef>
                  <a:spcPct val="0"/>
                </a:spcBef>
                <a:spcAft>
                  <a:spcPct val="0"/>
                </a:spcAft>
                <a:defRPr/>
              </a:pPr>
              <a:endParaRPr lang="en-US" sz="2400" kern="0" dirty="0" err="1">
                <a:gradFill>
                  <a:gsLst>
                    <a:gs pos="0">
                      <a:srgbClr val="FFFFFF"/>
                    </a:gs>
                    <a:gs pos="100000">
                      <a:srgbClr val="FFFFFF"/>
                    </a:gs>
                  </a:gsLst>
                  <a:lin ang="5400000" scaled="0"/>
                </a:gradFill>
                <a:latin typeface="Segoe UI"/>
                <a:ea typeface="Segoe UI" pitchFamily="34" charset="0"/>
                <a:cs typeface="Segoe UI" pitchFamily="34" charset="0"/>
              </a:endParaRPr>
            </a:p>
          </p:txBody>
        </p:sp>
        <p:sp>
          <p:nvSpPr>
            <p:cNvPr id="351" name="Down Arrow 353"/>
            <p:cNvSpPr/>
            <p:nvPr/>
          </p:nvSpPr>
          <p:spPr bwMode="auto">
            <a:xfrm rot="5400000">
              <a:off x="7530698" y="4466652"/>
              <a:ext cx="368517" cy="204540"/>
            </a:xfrm>
            <a:prstGeom prst="downArrow">
              <a:avLst/>
            </a:prstGeom>
            <a:solidFill>
              <a:srgbClr val="0078D7"/>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54" tIns="146283" rIns="182854" bIns="146283" numCol="1" spcCol="0" rtlCol="0" fromWordArt="0" anchor="t" anchorCtr="0" forceAA="0" compatLnSpc="1">
              <a:prstTxWarp prst="textNoShape">
                <a:avLst/>
              </a:prstTxWarp>
              <a:noAutofit/>
            </a:bodyPr>
            <a:lstStyle/>
            <a:p>
              <a:pPr algn="ctr" defTabSz="932293" fontAlgn="base">
                <a:lnSpc>
                  <a:spcPct val="90000"/>
                </a:lnSpc>
                <a:spcBef>
                  <a:spcPct val="0"/>
                </a:spcBef>
                <a:spcAft>
                  <a:spcPct val="0"/>
                </a:spcAft>
                <a:defRPr/>
              </a:pPr>
              <a:endParaRPr lang="en-US" sz="2400" kern="0" dirty="0" err="1">
                <a:gradFill>
                  <a:gsLst>
                    <a:gs pos="0">
                      <a:srgbClr val="FFFFFF"/>
                    </a:gs>
                    <a:gs pos="100000">
                      <a:srgbClr val="FFFFFF"/>
                    </a:gs>
                  </a:gsLst>
                  <a:lin ang="5400000" scaled="0"/>
                </a:gradFill>
                <a:latin typeface="Segoe UI"/>
                <a:ea typeface="Segoe UI" pitchFamily="34" charset="0"/>
                <a:cs typeface="Segoe UI" pitchFamily="34" charset="0"/>
              </a:endParaRPr>
            </a:p>
          </p:txBody>
        </p:sp>
        <p:sp>
          <p:nvSpPr>
            <p:cNvPr id="352" name="Down Arrow 354"/>
            <p:cNvSpPr/>
            <p:nvPr/>
          </p:nvSpPr>
          <p:spPr bwMode="auto">
            <a:xfrm rot="10800000">
              <a:off x="7017131" y="4804817"/>
              <a:ext cx="368517" cy="204540"/>
            </a:xfrm>
            <a:prstGeom prst="downArrow">
              <a:avLst/>
            </a:prstGeom>
            <a:solidFill>
              <a:srgbClr val="0078D7"/>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54" tIns="146283" rIns="182854" bIns="146283" numCol="1" spcCol="0" rtlCol="0" fromWordArt="0" anchor="t" anchorCtr="0" forceAA="0" compatLnSpc="1">
              <a:prstTxWarp prst="textNoShape">
                <a:avLst/>
              </a:prstTxWarp>
              <a:noAutofit/>
            </a:bodyPr>
            <a:lstStyle/>
            <a:p>
              <a:pPr algn="ctr" defTabSz="932293" fontAlgn="base">
                <a:lnSpc>
                  <a:spcPct val="90000"/>
                </a:lnSpc>
                <a:spcBef>
                  <a:spcPct val="0"/>
                </a:spcBef>
                <a:spcAft>
                  <a:spcPct val="0"/>
                </a:spcAft>
                <a:defRPr/>
              </a:pPr>
              <a:endParaRPr lang="en-US" sz="2400" kern="0" dirty="0" err="1">
                <a:gradFill>
                  <a:gsLst>
                    <a:gs pos="0">
                      <a:srgbClr val="FFFFFF"/>
                    </a:gs>
                    <a:gs pos="100000">
                      <a:srgbClr val="FFFFFF"/>
                    </a:gs>
                  </a:gsLst>
                  <a:lin ang="5400000" scaled="0"/>
                </a:gradFill>
                <a:latin typeface="Segoe UI"/>
                <a:ea typeface="Segoe UI" pitchFamily="34" charset="0"/>
                <a:cs typeface="Segoe UI" pitchFamily="34" charset="0"/>
              </a:endParaRPr>
            </a:p>
          </p:txBody>
        </p:sp>
      </p:grpSp>
      <p:grpSp>
        <p:nvGrpSpPr>
          <p:cNvPr id="300" name="Group 299"/>
          <p:cNvGrpSpPr/>
          <p:nvPr/>
        </p:nvGrpSpPr>
        <p:grpSpPr>
          <a:xfrm>
            <a:off x="10622878" y="4022911"/>
            <a:ext cx="655944" cy="265441"/>
            <a:chOff x="10511326" y="3415901"/>
            <a:chExt cx="656037" cy="265479"/>
          </a:xfrm>
        </p:grpSpPr>
        <p:grpSp>
          <p:nvGrpSpPr>
            <p:cNvPr id="329" name="Group 328"/>
            <p:cNvGrpSpPr/>
            <p:nvPr/>
          </p:nvGrpSpPr>
          <p:grpSpPr>
            <a:xfrm>
              <a:off x="10511326" y="3415901"/>
              <a:ext cx="656037" cy="265479"/>
              <a:chOff x="11124799" y="3415901"/>
              <a:chExt cx="656037" cy="265479"/>
            </a:xfrm>
          </p:grpSpPr>
          <p:sp>
            <p:nvSpPr>
              <p:cNvPr id="336" name="Rectangle 335"/>
              <p:cNvSpPr/>
              <p:nvPr/>
            </p:nvSpPr>
            <p:spPr>
              <a:xfrm>
                <a:off x="11124799" y="3415901"/>
                <a:ext cx="656037" cy="265479"/>
              </a:xfrm>
              <a:prstGeom prst="rect">
                <a:avLst/>
              </a:prstGeom>
              <a:solidFill>
                <a:srgbClr val="2E75B6"/>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32563">
                  <a:defRPr/>
                </a:pPr>
                <a:endParaRPr lang="en-US">
                  <a:solidFill>
                    <a:srgbClr val="FFFFFF"/>
                  </a:solidFill>
                  <a:latin typeface="Segoe UI"/>
                </a:endParaRPr>
              </a:p>
            </p:txBody>
          </p:sp>
          <p:grpSp>
            <p:nvGrpSpPr>
              <p:cNvPr id="337" name="Group 336"/>
              <p:cNvGrpSpPr/>
              <p:nvPr/>
            </p:nvGrpSpPr>
            <p:grpSpPr>
              <a:xfrm>
                <a:off x="11403757" y="3456438"/>
                <a:ext cx="354797" cy="201764"/>
                <a:chOff x="5433815" y="3134944"/>
                <a:chExt cx="395458" cy="224887"/>
              </a:xfrm>
              <a:solidFill>
                <a:schemeClr val="bg1"/>
              </a:solidFill>
            </p:grpSpPr>
            <p:sp>
              <p:nvSpPr>
                <p:cNvPr id="338" name="Freeform 373"/>
                <p:cNvSpPr>
                  <a:spLocks noChangeAspect="1" noEditPoints="1"/>
                </p:cNvSpPr>
                <p:nvPr/>
              </p:nvSpPr>
              <p:spPr bwMode="black">
                <a:xfrm>
                  <a:off x="5433815" y="3134944"/>
                  <a:ext cx="187949" cy="224887"/>
                </a:xfrm>
                <a:custGeom>
                  <a:avLst/>
                  <a:gdLst>
                    <a:gd name="T0" fmla="*/ 35 w 1200"/>
                    <a:gd name="T1" fmla="*/ 52 h 1436"/>
                    <a:gd name="T2" fmla="*/ 246 w 1200"/>
                    <a:gd name="T3" fmla="*/ 350 h 1436"/>
                    <a:gd name="T4" fmla="*/ 88 w 1200"/>
                    <a:gd name="T5" fmla="*/ 204 h 1436"/>
                    <a:gd name="T6" fmla="*/ 141 w 1200"/>
                    <a:gd name="T7" fmla="*/ 64 h 1436"/>
                    <a:gd name="T8" fmla="*/ 499 w 1200"/>
                    <a:gd name="T9" fmla="*/ 5 h 1436"/>
                    <a:gd name="T10" fmla="*/ 381 w 1200"/>
                    <a:gd name="T11" fmla="*/ 133 h 1436"/>
                    <a:gd name="T12" fmla="*/ 446 w 1200"/>
                    <a:gd name="T13" fmla="*/ 110 h 1436"/>
                    <a:gd name="T14" fmla="*/ 552 w 1200"/>
                    <a:gd name="T15" fmla="*/ 403 h 1436"/>
                    <a:gd name="T16" fmla="*/ 643 w 1200"/>
                    <a:gd name="T17" fmla="*/ 210 h 1436"/>
                    <a:gd name="T18" fmla="*/ 929 w 1200"/>
                    <a:gd name="T19" fmla="*/ 198 h 1436"/>
                    <a:gd name="T20" fmla="*/ 789 w 1200"/>
                    <a:gd name="T21" fmla="*/ 64 h 1436"/>
                    <a:gd name="T22" fmla="*/ 841 w 1200"/>
                    <a:gd name="T23" fmla="*/ 204 h 1436"/>
                    <a:gd name="T24" fmla="*/ 1197 w 1200"/>
                    <a:gd name="T25" fmla="*/ 5 h 1436"/>
                    <a:gd name="T26" fmla="*/ 1029 w 1200"/>
                    <a:gd name="T27" fmla="*/ 63 h 1436"/>
                    <a:gd name="T28" fmla="*/ 1075 w 1200"/>
                    <a:gd name="T29" fmla="*/ 122 h 1436"/>
                    <a:gd name="T30" fmla="*/ 1110 w 1200"/>
                    <a:gd name="T31" fmla="*/ 403 h 1436"/>
                    <a:gd name="T32" fmla="*/ 225 w 1200"/>
                    <a:gd name="T33" fmla="*/ 519 h 1436"/>
                    <a:gd name="T34" fmla="*/ 120 w 1200"/>
                    <a:gd name="T35" fmla="*/ 554 h 1436"/>
                    <a:gd name="T36" fmla="*/ 80 w 1200"/>
                    <a:gd name="T37" fmla="*/ 648 h 1436"/>
                    <a:gd name="T38" fmla="*/ 138 w 1200"/>
                    <a:gd name="T39" fmla="*/ 612 h 1436"/>
                    <a:gd name="T40" fmla="*/ 225 w 1200"/>
                    <a:gd name="T41" fmla="*/ 519 h 1436"/>
                    <a:gd name="T42" fmla="*/ 364 w 1200"/>
                    <a:gd name="T43" fmla="*/ 565 h 1436"/>
                    <a:gd name="T44" fmla="*/ 574 w 1200"/>
                    <a:gd name="T45" fmla="*/ 870 h 1436"/>
                    <a:gd name="T46" fmla="*/ 411 w 1200"/>
                    <a:gd name="T47" fmla="*/ 724 h 1436"/>
                    <a:gd name="T48" fmla="*/ 469 w 1200"/>
                    <a:gd name="T49" fmla="*/ 577 h 1436"/>
                    <a:gd name="T50" fmla="*/ 818 w 1200"/>
                    <a:gd name="T51" fmla="*/ 519 h 1436"/>
                    <a:gd name="T52" fmla="*/ 701 w 1200"/>
                    <a:gd name="T53" fmla="*/ 648 h 1436"/>
                    <a:gd name="T54" fmla="*/ 771 w 1200"/>
                    <a:gd name="T55" fmla="*/ 624 h 1436"/>
                    <a:gd name="T56" fmla="*/ 871 w 1200"/>
                    <a:gd name="T57" fmla="*/ 917 h 1436"/>
                    <a:gd name="T58" fmla="*/ 0 w 1200"/>
                    <a:gd name="T59" fmla="*/ 1238 h 1436"/>
                    <a:gd name="T60" fmla="*/ 281 w 1200"/>
                    <a:gd name="T61" fmla="*/ 1232 h 1436"/>
                    <a:gd name="T62" fmla="*/ 141 w 1200"/>
                    <a:gd name="T63" fmla="*/ 1098 h 1436"/>
                    <a:gd name="T64" fmla="*/ 193 w 1200"/>
                    <a:gd name="T65" fmla="*/ 1232 h 1436"/>
                    <a:gd name="T66" fmla="*/ 552 w 1200"/>
                    <a:gd name="T67" fmla="*/ 1030 h 1436"/>
                    <a:gd name="T68" fmla="*/ 381 w 1200"/>
                    <a:gd name="T69" fmla="*/ 1089 h 1436"/>
                    <a:gd name="T70" fmla="*/ 422 w 1200"/>
                    <a:gd name="T71" fmla="*/ 1147 h 1436"/>
                    <a:gd name="T72" fmla="*/ 463 w 1200"/>
                    <a:gd name="T73" fmla="*/ 1434 h 1436"/>
                    <a:gd name="T74" fmla="*/ 783 w 1200"/>
                    <a:gd name="T75" fmla="*/ 1436 h 1436"/>
                    <a:gd name="T76" fmla="*/ 789 w 1200"/>
                    <a:gd name="T77" fmla="*/ 1028 h 1436"/>
                    <a:gd name="T78" fmla="*/ 783 w 1200"/>
                    <a:gd name="T79" fmla="*/ 1436 h 1436"/>
                    <a:gd name="T80" fmla="*/ 789 w 1200"/>
                    <a:gd name="T81" fmla="*/ 1366 h 1436"/>
                    <a:gd name="T82" fmla="*/ 1197 w 1200"/>
                    <a:gd name="T83" fmla="*/ 1030 h 1436"/>
                    <a:gd name="T84" fmla="*/ 1093 w 1200"/>
                    <a:gd name="T85" fmla="*/ 1065 h 1436"/>
                    <a:gd name="T86" fmla="*/ 1052 w 1200"/>
                    <a:gd name="T87" fmla="*/ 1159 h 1436"/>
                    <a:gd name="T88" fmla="*/ 1110 w 1200"/>
                    <a:gd name="T89" fmla="*/ 1130 h 1436"/>
                    <a:gd name="T90" fmla="*/ 1197 w 1200"/>
                    <a:gd name="T91" fmla="*/ 1030 h 1436"/>
                    <a:gd name="T92" fmla="*/ 1147 w 1200"/>
                    <a:gd name="T93" fmla="*/ 519 h 1436"/>
                    <a:gd name="T94" fmla="*/ 1029 w 1200"/>
                    <a:gd name="T95" fmla="*/ 648 h 1436"/>
                    <a:gd name="T96" fmla="*/ 1100 w 1200"/>
                    <a:gd name="T97" fmla="*/ 624 h 1436"/>
                    <a:gd name="T98" fmla="*/ 1200 w 1200"/>
                    <a:gd name="T99" fmla="*/ 917 h 1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200" h="1436">
                      <a:moveTo>
                        <a:pt x="141" y="408"/>
                      </a:moveTo>
                      <a:cubicBezTo>
                        <a:pt x="47" y="408"/>
                        <a:pt x="0" y="338"/>
                        <a:pt x="0" y="210"/>
                      </a:cubicBezTo>
                      <a:cubicBezTo>
                        <a:pt x="0" y="140"/>
                        <a:pt x="12" y="87"/>
                        <a:pt x="35" y="52"/>
                      </a:cubicBezTo>
                      <a:cubicBezTo>
                        <a:pt x="59" y="17"/>
                        <a:pt x="100" y="0"/>
                        <a:pt x="147" y="0"/>
                      </a:cubicBezTo>
                      <a:cubicBezTo>
                        <a:pt x="240" y="0"/>
                        <a:pt x="281" y="64"/>
                        <a:pt x="281" y="198"/>
                      </a:cubicBezTo>
                      <a:cubicBezTo>
                        <a:pt x="281" y="268"/>
                        <a:pt x="269" y="315"/>
                        <a:pt x="246" y="350"/>
                      </a:cubicBezTo>
                      <a:cubicBezTo>
                        <a:pt x="223" y="385"/>
                        <a:pt x="187" y="408"/>
                        <a:pt x="141" y="408"/>
                      </a:cubicBezTo>
                      <a:close/>
                      <a:moveTo>
                        <a:pt x="141" y="64"/>
                      </a:moveTo>
                      <a:cubicBezTo>
                        <a:pt x="106" y="64"/>
                        <a:pt x="88" y="111"/>
                        <a:pt x="88" y="204"/>
                      </a:cubicBezTo>
                      <a:cubicBezTo>
                        <a:pt x="88" y="297"/>
                        <a:pt x="106" y="338"/>
                        <a:pt x="141" y="338"/>
                      </a:cubicBezTo>
                      <a:cubicBezTo>
                        <a:pt x="176" y="338"/>
                        <a:pt x="193" y="291"/>
                        <a:pt x="193" y="204"/>
                      </a:cubicBezTo>
                      <a:cubicBezTo>
                        <a:pt x="193" y="111"/>
                        <a:pt x="176" y="64"/>
                        <a:pt x="141" y="64"/>
                      </a:cubicBezTo>
                      <a:close/>
                      <a:moveTo>
                        <a:pt x="552" y="5"/>
                      </a:moveTo>
                      <a:cubicBezTo>
                        <a:pt x="552" y="5"/>
                        <a:pt x="552" y="5"/>
                        <a:pt x="552" y="5"/>
                      </a:cubicBezTo>
                      <a:cubicBezTo>
                        <a:pt x="499" y="5"/>
                        <a:pt x="499" y="5"/>
                        <a:pt x="499" y="5"/>
                      </a:cubicBezTo>
                      <a:cubicBezTo>
                        <a:pt x="481" y="16"/>
                        <a:pt x="463" y="28"/>
                        <a:pt x="440" y="34"/>
                      </a:cubicBezTo>
                      <a:cubicBezTo>
                        <a:pt x="422" y="46"/>
                        <a:pt x="399" y="57"/>
                        <a:pt x="381" y="63"/>
                      </a:cubicBezTo>
                      <a:cubicBezTo>
                        <a:pt x="381" y="63"/>
                        <a:pt x="381" y="63"/>
                        <a:pt x="381" y="133"/>
                      </a:cubicBezTo>
                      <a:cubicBezTo>
                        <a:pt x="387" y="133"/>
                        <a:pt x="393" y="133"/>
                        <a:pt x="404" y="128"/>
                      </a:cubicBezTo>
                      <a:cubicBezTo>
                        <a:pt x="410" y="128"/>
                        <a:pt x="416" y="128"/>
                        <a:pt x="422" y="122"/>
                      </a:cubicBezTo>
                      <a:cubicBezTo>
                        <a:pt x="434" y="122"/>
                        <a:pt x="440" y="116"/>
                        <a:pt x="446" y="110"/>
                      </a:cubicBezTo>
                      <a:cubicBezTo>
                        <a:pt x="452" y="110"/>
                        <a:pt x="458" y="104"/>
                        <a:pt x="463" y="98"/>
                      </a:cubicBezTo>
                      <a:cubicBezTo>
                        <a:pt x="463" y="98"/>
                        <a:pt x="463" y="98"/>
                        <a:pt x="463" y="403"/>
                      </a:cubicBezTo>
                      <a:cubicBezTo>
                        <a:pt x="463" y="403"/>
                        <a:pt x="463" y="403"/>
                        <a:pt x="552" y="403"/>
                      </a:cubicBezTo>
                      <a:cubicBezTo>
                        <a:pt x="552" y="403"/>
                        <a:pt x="552" y="403"/>
                        <a:pt x="552" y="5"/>
                      </a:cubicBezTo>
                      <a:close/>
                      <a:moveTo>
                        <a:pt x="783" y="408"/>
                      </a:moveTo>
                      <a:cubicBezTo>
                        <a:pt x="690" y="408"/>
                        <a:pt x="643" y="338"/>
                        <a:pt x="643" y="210"/>
                      </a:cubicBezTo>
                      <a:cubicBezTo>
                        <a:pt x="643" y="140"/>
                        <a:pt x="655" y="87"/>
                        <a:pt x="684" y="52"/>
                      </a:cubicBezTo>
                      <a:cubicBezTo>
                        <a:pt x="707" y="17"/>
                        <a:pt x="742" y="0"/>
                        <a:pt x="789" y="0"/>
                      </a:cubicBezTo>
                      <a:cubicBezTo>
                        <a:pt x="882" y="0"/>
                        <a:pt x="929" y="64"/>
                        <a:pt x="929" y="198"/>
                      </a:cubicBezTo>
                      <a:cubicBezTo>
                        <a:pt x="929" y="268"/>
                        <a:pt x="917" y="315"/>
                        <a:pt x="888" y="350"/>
                      </a:cubicBezTo>
                      <a:cubicBezTo>
                        <a:pt x="864" y="385"/>
                        <a:pt x="829" y="408"/>
                        <a:pt x="783" y="408"/>
                      </a:cubicBezTo>
                      <a:close/>
                      <a:moveTo>
                        <a:pt x="789" y="64"/>
                      </a:moveTo>
                      <a:cubicBezTo>
                        <a:pt x="748" y="64"/>
                        <a:pt x="730" y="111"/>
                        <a:pt x="730" y="204"/>
                      </a:cubicBezTo>
                      <a:cubicBezTo>
                        <a:pt x="730" y="297"/>
                        <a:pt x="748" y="338"/>
                        <a:pt x="789" y="338"/>
                      </a:cubicBezTo>
                      <a:cubicBezTo>
                        <a:pt x="824" y="338"/>
                        <a:pt x="841" y="291"/>
                        <a:pt x="841" y="204"/>
                      </a:cubicBezTo>
                      <a:cubicBezTo>
                        <a:pt x="841" y="111"/>
                        <a:pt x="824" y="64"/>
                        <a:pt x="789" y="64"/>
                      </a:cubicBezTo>
                      <a:close/>
                      <a:moveTo>
                        <a:pt x="1197" y="5"/>
                      </a:moveTo>
                      <a:cubicBezTo>
                        <a:pt x="1197" y="5"/>
                        <a:pt x="1197" y="5"/>
                        <a:pt x="1197" y="5"/>
                      </a:cubicBezTo>
                      <a:cubicBezTo>
                        <a:pt x="1145" y="5"/>
                        <a:pt x="1145" y="5"/>
                        <a:pt x="1145" y="5"/>
                      </a:cubicBezTo>
                      <a:cubicBezTo>
                        <a:pt x="1128" y="16"/>
                        <a:pt x="1110" y="28"/>
                        <a:pt x="1093" y="34"/>
                      </a:cubicBezTo>
                      <a:cubicBezTo>
                        <a:pt x="1075" y="46"/>
                        <a:pt x="1052" y="57"/>
                        <a:pt x="1029" y="63"/>
                      </a:cubicBezTo>
                      <a:cubicBezTo>
                        <a:pt x="1029" y="63"/>
                        <a:pt x="1029" y="63"/>
                        <a:pt x="1029" y="133"/>
                      </a:cubicBezTo>
                      <a:cubicBezTo>
                        <a:pt x="1035" y="133"/>
                        <a:pt x="1046" y="133"/>
                        <a:pt x="1052" y="128"/>
                      </a:cubicBezTo>
                      <a:cubicBezTo>
                        <a:pt x="1058" y="128"/>
                        <a:pt x="1070" y="128"/>
                        <a:pt x="1075" y="122"/>
                      </a:cubicBezTo>
                      <a:cubicBezTo>
                        <a:pt x="1081" y="122"/>
                        <a:pt x="1087" y="116"/>
                        <a:pt x="1093" y="110"/>
                      </a:cubicBezTo>
                      <a:cubicBezTo>
                        <a:pt x="1104" y="110"/>
                        <a:pt x="1110" y="104"/>
                        <a:pt x="1110" y="98"/>
                      </a:cubicBezTo>
                      <a:cubicBezTo>
                        <a:pt x="1110" y="98"/>
                        <a:pt x="1110" y="98"/>
                        <a:pt x="1110" y="403"/>
                      </a:cubicBezTo>
                      <a:cubicBezTo>
                        <a:pt x="1110" y="403"/>
                        <a:pt x="1110" y="403"/>
                        <a:pt x="1197" y="403"/>
                      </a:cubicBezTo>
                      <a:cubicBezTo>
                        <a:pt x="1197" y="403"/>
                        <a:pt x="1197" y="403"/>
                        <a:pt x="1197" y="5"/>
                      </a:cubicBezTo>
                      <a:close/>
                      <a:moveTo>
                        <a:pt x="225" y="519"/>
                      </a:moveTo>
                      <a:cubicBezTo>
                        <a:pt x="225" y="519"/>
                        <a:pt x="225" y="519"/>
                        <a:pt x="225" y="519"/>
                      </a:cubicBezTo>
                      <a:cubicBezTo>
                        <a:pt x="173" y="519"/>
                        <a:pt x="173" y="519"/>
                        <a:pt x="173" y="519"/>
                      </a:cubicBezTo>
                      <a:cubicBezTo>
                        <a:pt x="155" y="530"/>
                        <a:pt x="138" y="542"/>
                        <a:pt x="120" y="554"/>
                      </a:cubicBezTo>
                      <a:cubicBezTo>
                        <a:pt x="97" y="560"/>
                        <a:pt x="80" y="571"/>
                        <a:pt x="56" y="577"/>
                      </a:cubicBezTo>
                      <a:cubicBezTo>
                        <a:pt x="56" y="577"/>
                        <a:pt x="56" y="577"/>
                        <a:pt x="56" y="648"/>
                      </a:cubicBezTo>
                      <a:cubicBezTo>
                        <a:pt x="62" y="648"/>
                        <a:pt x="68" y="648"/>
                        <a:pt x="80" y="648"/>
                      </a:cubicBezTo>
                      <a:cubicBezTo>
                        <a:pt x="85" y="642"/>
                        <a:pt x="91" y="642"/>
                        <a:pt x="103" y="636"/>
                      </a:cubicBezTo>
                      <a:cubicBezTo>
                        <a:pt x="109" y="636"/>
                        <a:pt x="115" y="630"/>
                        <a:pt x="120" y="624"/>
                      </a:cubicBezTo>
                      <a:cubicBezTo>
                        <a:pt x="126" y="624"/>
                        <a:pt x="132" y="618"/>
                        <a:pt x="138" y="612"/>
                      </a:cubicBezTo>
                      <a:cubicBezTo>
                        <a:pt x="138" y="612"/>
                        <a:pt x="138" y="612"/>
                        <a:pt x="138" y="917"/>
                      </a:cubicBezTo>
                      <a:cubicBezTo>
                        <a:pt x="138" y="917"/>
                        <a:pt x="138" y="917"/>
                        <a:pt x="225" y="917"/>
                      </a:cubicBezTo>
                      <a:cubicBezTo>
                        <a:pt x="225" y="917"/>
                        <a:pt x="225" y="917"/>
                        <a:pt x="225" y="519"/>
                      </a:cubicBezTo>
                      <a:close/>
                      <a:moveTo>
                        <a:pt x="463" y="923"/>
                      </a:moveTo>
                      <a:cubicBezTo>
                        <a:pt x="370" y="923"/>
                        <a:pt x="323" y="853"/>
                        <a:pt x="323" y="724"/>
                      </a:cubicBezTo>
                      <a:cubicBezTo>
                        <a:pt x="323" y="653"/>
                        <a:pt x="335" y="600"/>
                        <a:pt x="364" y="565"/>
                      </a:cubicBezTo>
                      <a:cubicBezTo>
                        <a:pt x="387" y="530"/>
                        <a:pt x="422" y="512"/>
                        <a:pt x="475" y="512"/>
                      </a:cubicBezTo>
                      <a:cubicBezTo>
                        <a:pt x="562" y="512"/>
                        <a:pt x="609" y="583"/>
                        <a:pt x="609" y="712"/>
                      </a:cubicBezTo>
                      <a:cubicBezTo>
                        <a:pt x="609" y="782"/>
                        <a:pt x="597" y="829"/>
                        <a:pt x="574" y="870"/>
                      </a:cubicBezTo>
                      <a:cubicBezTo>
                        <a:pt x="545" y="905"/>
                        <a:pt x="510" y="923"/>
                        <a:pt x="463" y="923"/>
                      </a:cubicBezTo>
                      <a:close/>
                      <a:moveTo>
                        <a:pt x="469" y="577"/>
                      </a:moveTo>
                      <a:cubicBezTo>
                        <a:pt x="428" y="577"/>
                        <a:pt x="411" y="624"/>
                        <a:pt x="411" y="724"/>
                      </a:cubicBezTo>
                      <a:cubicBezTo>
                        <a:pt x="411" y="811"/>
                        <a:pt x="428" y="853"/>
                        <a:pt x="469" y="853"/>
                      </a:cubicBezTo>
                      <a:cubicBezTo>
                        <a:pt x="504" y="853"/>
                        <a:pt x="521" y="806"/>
                        <a:pt x="521" y="718"/>
                      </a:cubicBezTo>
                      <a:cubicBezTo>
                        <a:pt x="521" y="624"/>
                        <a:pt x="504" y="577"/>
                        <a:pt x="469" y="577"/>
                      </a:cubicBezTo>
                      <a:close/>
                      <a:moveTo>
                        <a:pt x="871" y="519"/>
                      </a:moveTo>
                      <a:cubicBezTo>
                        <a:pt x="871" y="519"/>
                        <a:pt x="871" y="519"/>
                        <a:pt x="871" y="519"/>
                      </a:cubicBezTo>
                      <a:cubicBezTo>
                        <a:pt x="818" y="519"/>
                        <a:pt x="818" y="519"/>
                        <a:pt x="818" y="519"/>
                      </a:cubicBezTo>
                      <a:cubicBezTo>
                        <a:pt x="807" y="530"/>
                        <a:pt x="783" y="542"/>
                        <a:pt x="765" y="554"/>
                      </a:cubicBezTo>
                      <a:cubicBezTo>
                        <a:pt x="748" y="560"/>
                        <a:pt x="724" y="571"/>
                        <a:pt x="701" y="577"/>
                      </a:cubicBezTo>
                      <a:cubicBezTo>
                        <a:pt x="701" y="577"/>
                        <a:pt x="701" y="577"/>
                        <a:pt x="701" y="648"/>
                      </a:cubicBezTo>
                      <a:cubicBezTo>
                        <a:pt x="706" y="648"/>
                        <a:pt x="718" y="648"/>
                        <a:pt x="724" y="648"/>
                      </a:cubicBezTo>
                      <a:cubicBezTo>
                        <a:pt x="730" y="642"/>
                        <a:pt x="742" y="642"/>
                        <a:pt x="748" y="636"/>
                      </a:cubicBezTo>
                      <a:cubicBezTo>
                        <a:pt x="754" y="636"/>
                        <a:pt x="760" y="630"/>
                        <a:pt x="771" y="624"/>
                      </a:cubicBezTo>
                      <a:cubicBezTo>
                        <a:pt x="777" y="624"/>
                        <a:pt x="783" y="618"/>
                        <a:pt x="783" y="612"/>
                      </a:cubicBezTo>
                      <a:cubicBezTo>
                        <a:pt x="783" y="612"/>
                        <a:pt x="783" y="612"/>
                        <a:pt x="783" y="917"/>
                      </a:cubicBezTo>
                      <a:cubicBezTo>
                        <a:pt x="783" y="917"/>
                        <a:pt x="783" y="917"/>
                        <a:pt x="871" y="917"/>
                      </a:cubicBezTo>
                      <a:cubicBezTo>
                        <a:pt x="871" y="917"/>
                        <a:pt x="871" y="917"/>
                        <a:pt x="871" y="519"/>
                      </a:cubicBezTo>
                      <a:close/>
                      <a:moveTo>
                        <a:pt x="141" y="1436"/>
                      </a:moveTo>
                      <a:cubicBezTo>
                        <a:pt x="47" y="1436"/>
                        <a:pt x="0" y="1372"/>
                        <a:pt x="0" y="1238"/>
                      </a:cubicBezTo>
                      <a:cubicBezTo>
                        <a:pt x="0" y="1168"/>
                        <a:pt x="12" y="1121"/>
                        <a:pt x="35" y="1080"/>
                      </a:cubicBezTo>
                      <a:cubicBezTo>
                        <a:pt x="59" y="1045"/>
                        <a:pt x="100" y="1028"/>
                        <a:pt x="147" y="1028"/>
                      </a:cubicBezTo>
                      <a:cubicBezTo>
                        <a:pt x="240" y="1028"/>
                        <a:pt x="281" y="1098"/>
                        <a:pt x="281" y="1232"/>
                      </a:cubicBezTo>
                      <a:cubicBezTo>
                        <a:pt x="281" y="1296"/>
                        <a:pt x="269" y="1349"/>
                        <a:pt x="246" y="1384"/>
                      </a:cubicBezTo>
                      <a:cubicBezTo>
                        <a:pt x="223" y="1419"/>
                        <a:pt x="187" y="1436"/>
                        <a:pt x="141" y="1436"/>
                      </a:cubicBezTo>
                      <a:close/>
                      <a:moveTo>
                        <a:pt x="141" y="1098"/>
                      </a:moveTo>
                      <a:cubicBezTo>
                        <a:pt x="106" y="1098"/>
                        <a:pt x="88" y="1145"/>
                        <a:pt x="88" y="1238"/>
                      </a:cubicBezTo>
                      <a:cubicBezTo>
                        <a:pt x="88" y="1325"/>
                        <a:pt x="106" y="1366"/>
                        <a:pt x="141" y="1366"/>
                      </a:cubicBezTo>
                      <a:cubicBezTo>
                        <a:pt x="176" y="1366"/>
                        <a:pt x="193" y="1325"/>
                        <a:pt x="193" y="1232"/>
                      </a:cubicBezTo>
                      <a:cubicBezTo>
                        <a:pt x="193" y="1139"/>
                        <a:pt x="176" y="1098"/>
                        <a:pt x="141" y="1098"/>
                      </a:cubicBezTo>
                      <a:close/>
                      <a:moveTo>
                        <a:pt x="552" y="1030"/>
                      </a:moveTo>
                      <a:cubicBezTo>
                        <a:pt x="552" y="1030"/>
                        <a:pt x="552" y="1030"/>
                        <a:pt x="552" y="1030"/>
                      </a:cubicBezTo>
                      <a:cubicBezTo>
                        <a:pt x="499" y="1030"/>
                        <a:pt x="499" y="1030"/>
                        <a:pt x="499" y="1030"/>
                      </a:cubicBezTo>
                      <a:cubicBezTo>
                        <a:pt x="481" y="1042"/>
                        <a:pt x="463" y="1054"/>
                        <a:pt x="440" y="1065"/>
                      </a:cubicBezTo>
                      <a:cubicBezTo>
                        <a:pt x="422" y="1071"/>
                        <a:pt x="399" y="1083"/>
                        <a:pt x="381" y="1089"/>
                      </a:cubicBezTo>
                      <a:cubicBezTo>
                        <a:pt x="381" y="1089"/>
                        <a:pt x="381" y="1089"/>
                        <a:pt x="381" y="1159"/>
                      </a:cubicBezTo>
                      <a:cubicBezTo>
                        <a:pt x="387" y="1159"/>
                        <a:pt x="393" y="1159"/>
                        <a:pt x="404" y="1159"/>
                      </a:cubicBezTo>
                      <a:cubicBezTo>
                        <a:pt x="410" y="1153"/>
                        <a:pt x="416" y="1153"/>
                        <a:pt x="422" y="1147"/>
                      </a:cubicBezTo>
                      <a:cubicBezTo>
                        <a:pt x="434" y="1147"/>
                        <a:pt x="440" y="1141"/>
                        <a:pt x="446" y="1141"/>
                      </a:cubicBezTo>
                      <a:cubicBezTo>
                        <a:pt x="452" y="1136"/>
                        <a:pt x="458" y="1130"/>
                        <a:pt x="463" y="1130"/>
                      </a:cubicBezTo>
                      <a:cubicBezTo>
                        <a:pt x="463" y="1130"/>
                        <a:pt x="463" y="1130"/>
                        <a:pt x="463" y="1434"/>
                      </a:cubicBezTo>
                      <a:cubicBezTo>
                        <a:pt x="463" y="1434"/>
                        <a:pt x="463" y="1434"/>
                        <a:pt x="552" y="1434"/>
                      </a:cubicBezTo>
                      <a:cubicBezTo>
                        <a:pt x="552" y="1434"/>
                        <a:pt x="552" y="1434"/>
                        <a:pt x="552" y="1030"/>
                      </a:cubicBezTo>
                      <a:close/>
                      <a:moveTo>
                        <a:pt x="783" y="1436"/>
                      </a:moveTo>
                      <a:cubicBezTo>
                        <a:pt x="690" y="1436"/>
                        <a:pt x="643" y="1372"/>
                        <a:pt x="643" y="1238"/>
                      </a:cubicBezTo>
                      <a:cubicBezTo>
                        <a:pt x="643" y="1168"/>
                        <a:pt x="655" y="1121"/>
                        <a:pt x="684" y="1080"/>
                      </a:cubicBezTo>
                      <a:cubicBezTo>
                        <a:pt x="707" y="1045"/>
                        <a:pt x="742" y="1028"/>
                        <a:pt x="789" y="1028"/>
                      </a:cubicBezTo>
                      <a:cubicBezTo>
                        <a:pt x="882" y="1028"/>
                        <a:pt x="929" y="1098"/>
                        <a:pt x="929" y="1232"/>
                      </a:cubicBezTo>
                      <a:cubicBezTo>
                        <a:pt x="929" y="1296"/>
                        <a:pt x="917" y="1349"/>
                        <a:pt x="888" y="1384"/>
                      </a:cubicBezTo>
                      <a:cubicBezTo>
                        <a:pt x="864" y="1419"/>
                        <a:pt x="829" y="1436"/>
                        <a:pt x="783" y="1436"/>
                      </a:cubicBezTo>
                      <a:close/>
                      <a:moveTo>
                        <a:pt x="789" y="1098"/>
                      </a:moveTo>
                      <a:cubicBezTo>
                        <a:pt x="748" y="1098"/>
                        <a:pt x="730" y="1145"/>
                        <a:pt x="730" y="1238"/>
                      </a:cubicBezTo>
                      <a:cubicBezTo>
                        <a:pt x="730" y="1325"/>
                        <a:pt x="748" y="1366"/>
                        <a:pt x="789" y="1366"/>
                      </a:cubicBezTo>
                      <a:cubicBezTo>
                        <a:pt x="824" y="1366"/>
                        <a:pt x="841" y="1325"/>
                        <a:pt x="841" y="1232"/>
                      </a:cubicBezTo>
                      <a:cubicBezTo>
                        <a:pt x="841" y="1139"/>
                        <a:pt x="824" y="1098"/>
                        <a:pt x="789" y="1098"/>
                      </a:cubicBezTo>
                      <a:close/>
                      <a:moveTo>
                        <a:pt x="1197" y="1030"/>
                      </a:moveTo>
                      <a:cubicBezTo>
                        <a:pt x="1197" y="1030"/>
                        <a:pt x="1197" y="1030"/>
                        <a:pt x="1197" y="1030"/>
                      </a:cubicBezTo>
                      <a:cubicBezTo>
                        <a:pt x="1145" y="1030"/>
                        <a:pt x="1145" y="1030"/>
                        <a:pt x="1145" y="1030"/>
                      </a:cubicBezTo>
                      <a:cubicBezTo>
                        <a:pt x="1128" y="1042"/>
                        <a:pt x="1110" y="1054"/>
                        <a:pt x="1093" y="1065"/>
                      </a:cubicBezTo>
                      <a:cubicBezTo>
                        <a:pt x="1075" y="1071"/>
                        <a:pt x="1052" y="1083"/>
                        <a:pt x="1029" y="1089"/>
                      </a:cubicBezTo>
                      <a:cubicBezTo>
                        <a:pt x="1029" y="1089"/>
                        <a:pt x="1029" y="1089"/>
                        <a:pt x="1029" y="1159"/>
                      </a:cubicBezTo>
                      <a:cubicBezTo>
                        <a:pt x="1035" y="1159"/>
                        <a:pt x="1046" y="1159"/>
                        <a:pt x="1052" y="1159"/>
                      </a:cubicBezTo>
                      <a:cubicBezTo>
                        <a:pt x="1058" y="1153"/>
                        <a:pt x="1070" y="1153"/>
                        <a:pt x="1075" y="1147"/>
                      </a:cubicBezTo>
                      <a:cubicBezTo>
                        <a:pt x="1081" y="1147"/>
                        <a:pt x="1087" y="1141"/>
                        <a:pt x="1093" y="1141"/>
                      </a:cubicBezTo>
                      <a:cubicBezTo>
                        <a:pt x="1104" y="1136"/>
                        <a:pt x="1110" y="1130"/>
                        <a:pt x="1110" y="1130"/>
                      </a:cubicBezTo>
                      <a:cubicBezTo>
                        <a:pt x="1110" y="1130"/>
                        <a:pt x="1110" y="1130"/>
                        <a:pt x="1110" y="1434"/>
                      </a:cubicBezTo>
                      <a:cubicBezTo>
                        <a:pt x="1110" y="1434"/>
                        <a:pt x="1110" y="1434"/>
                        <a:pt x="1197" y="1434"/>
                      </a:cubicBezTo>
                      <a:cubicBezTo>
                        <a:pt x="1197" y="1434"/>
                        <a:pt x="1197" y="1434"/>
                        <a:pt x="1197" y="1030"/>
                      </a:cubicBezTo>
                      <a:close/>
                      <a:moveTo>
                        <a:pt x="1200" y="519"/>
                      </a:moveTo>
                      <a:cubicBezTo>
                        <a:pt x="1200" y="519"/>
                        <a:pt x="1200" y="519"/>
                        <a:pt x="1200" y="519"/>
                      </a:cubicBezTo>
                      <a:cubicBezTo>
                        <a:pt x="1147" y="519"/>
                        <a:pt x="1147" y="519"/>
                        <a:pt x="1147" y="519"/>
                      </a:cubicBezTo>
                      <a:cubicBezTo>
                        <a:pt x="1135" y="530"/>
                        <a:pt x="1111" y="542"/>
                        <a:pt x="1094" y="554"/>
                      </a:cubicBezTo>
                      <a:cubicBezTo>
                        <a:pt x="1076" y="560"/>
                        <a:pt x="1052" y="571"/>
                        <a:pt x="1029" y="577"/>
                      </a:cubicBezTo>
                      <a:cubicBezTo>
                        <a:pt x="1029" y="577"/>
                        <a:pt x="1029" y="577"/>
                        <a:pt x="1029" y="648"/>
                      </a:cubicBezTo>
                      <a:cubicBezTo>
                        <a:pt x="1035" y="648"/>
                        <a:pt x="1047" y="648"/>
                        <a:pt x="1052" y="648"/>
                      </a:cubicBezTo>
                      <a:cubicBezTo>
                        <a:pt x="1058" y="642"/>
                        <a:pt x="1070" y="642"/>
                        <a:pt x="1076" y="636"/>
                      </a:cubicBezTo>
                      <a:cubicBezTo>
                        <a:pt x="1082" y="636"/>
                        <a:pt x="1088" y="630"/>
                        <a:pt x="1100" y="624"/>
                      </a:cubicBezTo>
                      <a:cubicBezTo>
                        <a:pt x="1106" y="624"/>
                        <a:pt x="1111" y="618"/>
                        <a:pt x="1111" y="612"/>
                      </a:cubicBezTo>
                      <a:cubicBezTo>
                        <a:pt x="1111" y="612"/>
                        <a:pt x="1111" y="612"/>
                        <a:pt x="1111" y="917"/>
                      </a:cubicBezTo>
                      <a:cubicBezTo>
                        <a:pt x="1111" y="917"/>
                        <a:pt x="1111" y="917"/>
                        <a:pt x="1200" y="917"/>
                      </a:cubicBezTo>
                      <a:cubicBezTo>
                        <a:pt x="1200" y="917"/>
                        <a:pt x="1200" y="917"/>
                        <a:pt x="1200" y="519"/>
                      </a:cubicBezTo>
                      <a:close/>
                    </a:path>
                  </a:pathLst>
                </a:custGeom>
                <a:grpFill/>
                <a:ln>
                  <a:noFill/>
                </a:ln>
              </p:spPr>
              <p:txBody>
                <a:bodyPr vert="horz" wrap="square" lIns="89606" tIns="44804" rIns="89606" bIns="44804" numCol="1" anchor="t" anchorCtr="0" compatLnSpc="1">
                  <a:prstTxWarp prst="textNoShape">
                    <a:avLst/>
                  </a:prstTxWarp>
                </a:bodyPr>
                <a:lstStyle/>
                <a:p>
                  <a:pPr defTabSz="932563">
                    <a:defRPr/>
                  </a:pPr>
                  <a:endParaRPr lang="en-US" sz="1763" dirty="0">
                    <a:solidFill>
                      <a:srgbClr val="505050"/>
                    </a:solidFill>
                    <a:latin typeface="Segoe UI"/>
                  </a:endParaRPr>
                </a:p>
              </p:txBody>
            </p:sp>
            <p:sp>
              <p:nvSpPr>
                <p:cNvPr id="339" name="Freeform 374"/>
                <p:cNvSpPr>
                  <a:spLocks noChangeAspect="1" noEditPoints="1"/>
                </p:cNvSpPr>
                <p:nvPr/>
              </p:nvSpPr>
              <p:spPr bwMode="black">
                <a:xfrm>
                  <a:off x="5641324" y="3134944"/>
                  <a:ext cx="187949" cy="224887"/>
                </a:xfrm>
                <a:custGeom>
                  <a:avLst/>
                  <a:gdLst>
                    <a:gd name="T0" fmla="*/ 35 w 1200"/>
                    <a:gd name="T1" fmla="*/ 52 h 1436"/>
                    <a:gd name="T2" fmla="*/ 246 w 1200"/>
                    <a:gd name="T3" fmla="*/ 350 h 1436"/>
                    <a:gd name="T4" fmla="*/ 88 w 1200"/>
                    <a:gd name="T5" fmla="*/ 204 h 1436"/>
                    <a:gd name="T6" fmla="*/ 141 w 1200"/>
                    <a:gd name="T7" fmla="*/ 64 h 1436"/>
                    <a:gd name="T8" fmla="*/ 499 w 1200"/>
                    <a:gd name="T9" fmla="*/ 5 h 1436"/>
                    <a:gd name="T10" fmla="*/ 381 w 1200"/>
                    <a:gd name="T11" fmla="*/ 133 h 1436"/>
                    <a:gd name="T12" fmla="*/ 446 w 1200"/>
                    <a:gd name="T13" fmla="*/ 110 h 1436"/>
                    <a:gd name="T14" fmla="*/ 552 w 1200"/>
                    <a:gd name="T15" fmla="*/ 403 h 1436"/>
                    <a:gd name="T16" fmla="*/ 643 w 1200"/>
                    <a:gd name="T17" fmla="*/ 210 h 1436"/>
                    <a:gd name="T18" fmla="*/ 929 w 1200"/>
                    <a:gd name="T19" fmla="*/ 198 h 1436"/>
                    <a:gd name="T20" fmla="*/ 789 w 1200"/>
                    <a:gd name="T21" fmla="*/ 64 h 1436"/>
                    <a:gd name="T22" fmla="*/ 841 w 1200"/>
                    <a:gd name="T23" fmla="*/ 204 h 1436"/>
                    <a:gd name="T24" fmla="*/ 1197 w 1200"/>
                    <a:gd name="T25" fmla="*/ 5 h 1436"/>
                    <a:gd name="T26" fmla="*/ 1029 w 1200"/>
                    <a:gd name="T27" fmla="*/ 63 h 1436"/>
                    <a:gd name="T28" fmla="*/ 1075 w 1200"/>
                    <a:gd name="T29" fmla="*/ 122 h 1436"/>
                    <a:gd name="T30" fmla="*/ 1110 w 1200"/>
                    <a:gd name="T31" fmla="*/ 403 h 1436"/>
                    <a:gd name="T32" fmla="*/ 225 w 1200"/>
                    <a:gd name="T33" fmla="*/ 519 h 1436"/>
                    <a:gd name="T34" fmla="*/ 120 w 1200"/>
                    <a:gd name="T35" fmla="*/ 554 h 1436"/>
                    <a:gd name="T36" fmla="*/ 80 w 1200"/>
                    <a:gd name="T37" fmla="*/ 648 h 1436"/>
                    <a:gd name="T38" fmla="*/ 138 w 1200"/>
                    <a:gd name="T39" fmla="*/ 612 h 1436"/>
                    <a:gd name="T40" fmla="*/ 225 w 1200"/>
                    <a:gd name="T41" fmla="*/ 519 h 1436"/>
                    <a:gd name="T42" fmla="*/ 364 w 1200"/>
                    <a:gd name="T43" fmla="*/ 565 h 1436"/>
                    <a:gd name="T44" fmla="*/ 574 w 1200"/>
                    <a:gd name="T45" fmla="*/ 870 h 1436"/>
                    <a:gd name="T46" fmla="*/ 411 w 1200"/>
                    <a:gd name="T47" fmla="*/ 724 h 1436"/>
                    <a:gd name="T48" fmla="*/ 469 w 1200"/>
                    <a:gd name="T49" fmla="*/ 577 h 1436"/>
                    <a:gd name="T50" fmla="*/ 818 w 1200"/>
                    <a:gd name="T51" fmla="*/ 519 h 1436"/>
                    <a:gd name="T52" fmla="*/ 701 w 1200"/>
                    <a:gd name="T53" fmla="*/ 648 h 1436"/>
                    <a:gd name="T54" fmla="*/ 771 w 1200"/>
                    <a:gd name="T55" fmla="*/ 624 h 1436"/>
                    <a:gd name="T56" fmla="*/ 871 w 1200"/>
                    <a:gd name="T57" fmla="*/ 917 h 1436"/>
                    <a:gd name="T58" fmla="*/ 0 w 1200"/>
                    <a:gd name="T59" fmla="*/ 1238 h 1436"/>
                    <a:gd name="T60" fmla="*/ 281 w 1200"/>
                    <a:gd name="T61" fmla="*/ 1232 h 1436"/>
                    <a:gd name="T62" fmla="*/ 141 w 1200"/>
                    <a:gd name="T63" fmla="*/ 1098 h 1436"/>
                    <a:gd name="T64" fmla="*/ 193 w 1200"/>
                    <a:gd name="T65" fmla="*/ 1232 h 1436"/>
                    <a:gd name="T66" fmla="*/ 552 w 1200"/>
                    <a:gd name="T67" fmla="*/ 1030 h 1436"/>
                    <a:gd name="T68" fmla="*/ 381 w 1200"/>
                    <a:gd name="T69" fmla="*/ 1089 h 1436"/>
                    <a:gd name="T70" fmla="*/ 422 w 1200"/>
                    <a:gd name="T71" fmla="*/ 1147 h 1436"/>
                    <a:gd name="T72" fmla="*/ 463 w 1200"/>
                    <a:gd name="T73" fmla="*/ 1434 h 1436"/>
                    <a:gd name="T74" fmla="*/ 783 w 1200"/>
                    <a:gd name="T75" fmla="*/ 1436 h 1436"/>
                    <a:gd name="T76" fmla="*/ 789 w 1200"/>
                    <a:gd name="T77" fmla="*/ 1028 h 1436"/>
                    <a:gd name="T78" fmla="*/ 783 w 1200"/>
                    <a:gd name="T79" fmla="*/ 1436 h 1436"/>
                    <a:gd name="T80" fmla="*/ 789 w 1200"/>
                    <a:gd name="T81" fmla="*/ 1366 h 1436"/>
                    <a:gd name="T82" fmla="*/ 1197 w 1200"/>
                    <a:gd name="T83" fmla="*/ 1030 h 1436"/>
                    <a:gd name="T84" fmla="*/ 1093 w 1200"/>
                    <a:gd name="T85" fmla="*/ 1065 h 1436"/>
                    <a:gd name="T86" fmla="*/ 1052 w 1200"/>
                    <a:gd name="T87" fmla="*/ 1159 h 1436"/>
                    <a:gd name="T88" fmla="*/ 1110 w 1200"/>
                    <a:gd name="T89" fmla="*/ 1130 h 1436"/>
                    <a:gd name="T90" fmla="*/ 1197 w 1200"/>
                    <a:gd name="T91" fmla="*/ 1030 h 1436"/>
                    <a:gd name="T92" fmla="*/ 1147 w 1200"/>
                    <a:gd name="T93" fmla="*/ 519 h 1436"/>
                    <a:gd name="T94" fmla="*/ 1029 w 1200"/>
                    <a:gd name="T95" fmla="*/ 648 h 1436"/>
                    <a:gd name="T96" fmla="*/ 1100 w 1200"/>
                    <a:gd name="T97" fmla="*/ 624 h 1436"/>
                    <a:gd name="T98" fmla="*/ 1200 w 1200"/>
                    <a:gd name="T99" fmla="*/ 917 h 1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200" h="1436">
                      <a:moveTo>
                        <a:pt x="141" y="408"/>
                      </a:moveTo>
                      <a:cubicBezTo>
                        <a:pt x="47" y="408"/>
                        <a:pt x="0" y="338"/>
                        <a:pt x="0" y="210"/>
                      </a:cubicBezTo>
                      <a:cubicBezTo>
                        <a:pt x="0" y="140"/>
                        <a:pt x="12" y="87"/>
                        <a:pt x="35" y="52"/>
                      </a:cubicBezTo>
                      <a:cubicBezTo>
                        <a:pt x="59" y="17"/>
                        <a:pt x="100" y="0"/>
                        <a:pt x="147" y="0"/>
                      </a:cubicBezTo>
                      <a:cubicBezTo>
                        <a:pt x="240" y="0"/>
                        <a:pt x="281" y="64"/>
                        <a:pt x="281" y="198"/>
                      </a:cubicBezTo>
                      <a:cubicBezTo>
                        <a:pt x="281" y="268"/>
                        <a:pt x="269" y="315"/>
                        <a:pt x="246" y="350"/>
                      </a:cubicBezTo>
                      <a:cubicBezTo>
                        <a:pt x="223" y="385"/>
                        <a:pt x="187" y="408"/>
                        <a:pt x="141" y="408"/>
                      </a:cubicBezTo>
                      <a:close/>
                      <a:moveTo>
                        <a:pt x="141" y="64"/>
                      </a:moveTo>
                      <a:cubicBezTo>
                        <a:pt x="106" y="64"/>
                        <a:pt x="88" y="111"/>
                        <a:pt x="88" y="204"/>
                      </a:cubicBezTo>
                      <a:cubicBezTo>
                        <a:pt x="88" y="297"/>
                        <a:pt x="106" y="338"/>
                        <a:pt x="141" y="338"/>
                      </a:cubicBezTo>
                      <a:cubicBezTo>
                        <a:pt x="176" y="338"/>
                        <a:pt x="193" y="291"/>
                        <a:pt x="193" y="204"/>
                      </a:cubicBezTo>
                      <a:cubicBezTo>
                        <a:pt x="193" y="111"/>
                        <a:pt x="176" y="64"/>
                        <a:pt x="141" y="64"/>
                      </a:cubicBezTo>
                      <a:close/>
                      <a:moveTo>
                        <a:pt x="552" y="5"/>
                      </a:moveTo>
                      <a:cubicBezTo>
                        <a:pt x="552" y="5"/>
                        <a:pt x="552" y="5"/>
                        <a:pt x="552" y="5"/>
                      </a:cubicBezTo>
                      <a:cubicBezTo>
                        <a:pt x="499" y="5"/>
                        <a:pt x="499" y="5"/>
                        <a:pt x="499" y="5"/>
                      </a:cubicBezTo>
                      <a:cubicBezTo>
                        <a:pt x="481" y="16"/>
                        <a:pt x="463" y="28"/>
                        <a:pt x="440" y="34"/>
                      </a:cubicBezTo>
                      <a:cubicBezTo>
                        <a:pt x="422" y="46"/>
                        <a:pt x="399" y="57"/>
                        <a:pt x="381" y="63"/>
                      </a:cubicBezTo>
                      <a:cubicBezTo>
                        <a:pt x="381" y="63"/>
                        <a:pt x="381" y="63"/>
                        <a:pt x="381" y="133"/>
                      </a:cubicBezTo>
                      <a:cubicBezTo>
                        <a:pt x="387" y="133"/>
                        <a:pt x="393" y="133"/>
                        <a:pt x="404" y="128"/>
                      </a:cubicBezTo>
                      <a:cubicBezTo>
                        <a:pt x="410" y="128"/>
                        <a:pt x="416" y="128"/>
                        <a:pt x="422" y="122"/>
                      </a:cubicBezTo>
                      <a:cubicBezTo>
                        <a:pt x="434" y="122"/>
                        <a:pt x="440" y="116"/>
                        <a:pt x="446" y="110"/>
                      </a:cubicBezTo>
                      <a:cubicBezTo>
                        <a:pt x="452" y="110"/>
                        <a:pt x="458" y="104"/>
                        <a:pt x="463" y="98"/>
                      </a:cubicBezTo>
                      <a:cubicBezTo>
                        <a:pt x="463" y="98"/>
                        <a:pt x="463" y="98"/>
                        <a:pt x="463" y="403"/>
                      </a:cubicBezTo>
                      <a:cubicBezTo>
                        <a:pt x="463" y="403"/>
                        <a:pt x="463" y="403"/>
                        <a:pt x="552" y="403"/>
                      </a:cubicBezTo>
                      <a:cubicBezTo>
                        <a:pt x="552" y="403"/>
                        <a:pt x="552" y="403"/>
                        <a:pt x="552" y="5"/>
                      </a:cubicBezTo>
                      <a:close/>
                      <a:moveTo>
                        <a:pt x="783" y="408"/>
                      </a:moveTo>
                      <a:cubicBezTo>
                        <a:pt x="690" y="408"/>
                        <a:pt x="643" y="338"/>
                        <a:pt x="643" y="210"/>
                      </a:cubicBezTo>
                      <a:cubicBezTo>
                        <a:pt x="643" y="140"/>
                        <a:pt x="655" y="87"/>
                        <a:pt x="684" y="52"/>
                      </a:cubicBezTo>
                      <a:cubicBezTo>
                        <a:pt x="707" y="17"/>
                        <a:pt x="742" y="0"/>
                        <a:pt x="789" y="0"/>
                      </a:cubicBezTo>
                      <a:cubicBezTo>
                        <a:pt x="882" y="0"/>
                        <a:pt x="929" y="64"/>
                        <a:pt x="929" y="198"/>
                      </a:cubicBezTo>
                      <a:cubicBezTo>
                        <a:pt x="929" y="268"/>
                        <a:pt x="917" y="315"/>
                        <a:pt x="888" y="350"/>
                      </a:cubicBezTo>
                      <a:cubicBezTo>
                        <a:pt x="864" y="385"/>
                        <a:pt x="829" y="408"/>
                        <a:pt x="783" y="408"/>
                      </a:cubicBezTo>
                      <a:close/>
                      <a:moveTo>
                        <a:pt x="789" y="64"/>
                      </a:moveTo>
                      <a:cubicBezTo>
                        <a:pt x="748" y="64"/>
                        <a:pt x="730" y="111"/>
                        <a:pt x="730" y="204"/>
                      </a:cubicBezTo>
                      <a:cubicBezTo>
                        <a:pt x="730" y="297"/>
                        <a:pt x="748" y="338"/>
                        <a:pt x="789" y="338"/>
                      </a:cubicBezTo>
                      <a:cubicBezTo>
                        <a:pt x="824" y="338"/>
                        <a:pt x="841" y="291"/>
                        <a:pt x="841" y="204"/>
                      </a:cubicBezTo>
                      <a:cubicBezTo>
                        <a:pt x="841" y="111"/>
                        <a:pt x="824" y="64"/>
                        <a:pt x="789" y="64"/>
                      </a:cubicBezTo>
                      <a:close/>
                      <a:moveTo>
                        <a:pt x="1197" y="5"/>
                      </a:moveTo>
                      <a:cubicBezTo>
                        <a:pt x="1197" y="5"/>
                        <a:pt x="1197" y="5"/>
                        <a:pt x="1197" y="5"/>
                      </a:cubicBezTo>
                      <a:cubicBezTo>
                        <a:pt x="1145" y="5"/>
                        <a:pt x="1145" y="5"/>
                        <a:pt x="1145" y="5"/>
                      </a:cubicBezTo>
                      <a:cubicBezTo>
                        <a:pt x="1128" y="16"/>
                        <a:pt x="1110" y="28"/>
                        <a:pt x="1093" y="34"/>
                      </a:cubicBezTo>
                      <a:cubicBezTo>
                        <a:pt x="1075" y="46"/>
                        <a:pt x="1052" y="57"/>
                        <a:pt x="1029" y="63"/>
                      </a:cubicBezTo>
                      <a:cubicBezTo>
                        <a:pt x="1029" y="63"/>
                        <a:pt x="1029" y="63"/>
                        <a:pt x="1029" y="133"/>
                      </a:cubicBezTo>
                      <a:cubicBezTo>
                        <a:pt x="1035" y="133"/>
                        <a:pt x="1046" y="133"/>
                        <a:pt x="1052" y="128"/>
                      </a:cubicBezTo>
                      <a:cubicBezTo>
                        <a:pt x="1058" y="128"/>
                        <a:pt x="1070" y="128"/>
                        <a:pt x="1075" y="122"/>
                      </a:cubicBezTo>
                      <a:cubicBezTo>
                        <a:pt x="1081" y="122"/>
                        <a:pt x="1087" y="116"/>
                        <a:pt x="1093" y="110"/>
                      </a:cubicBezTo>
                      <a:cubicBezTo>
                        <a:pt x="1104" y="110"/>
                        <a:pt x="1110" y="104"/>
                        <a:pt x="1110" y="98"/>
                      </a:cubicBezTo>
                      <a:cubicBezTo>
                        <a:pt x="1110" y="98"/>
                        <a:pt x="1110" y="98"/>
                        <a:pt x="1110" y="403"/>
                      </a:cubicBezTo>
                      <a:cubicBezTo>
                        <a:pt x="1110" y="403"/>
                        <a:pt x="1110" y="403"/>
                        <a:pt x="1197" y="403"/>
                      </a:cubicBezTo>
                      <a:cubicBezTo>
                        <a:pt x="1197" y="403"/>
                        <a:pt x="1197" y="403"/>
                        <a:pt x="1197" y="5"/>
                      </a:cubicBezTo>
                      <a:close/>
                      <a:moveTo>
                        <a:pt x="225" y="519"/>
                      </a:moveTo>
                      <a:cubicBezTo>
                        <a:pt x="225" y="519"/>
                        <a:pt x="225" y="519"/>
                        <a:pt x="225" y="519"/>
                      </a:cubicBezTo>
                      <a:cubicBezTo>
                        <a:pt x="173" y="519"/>
                        <a:pt x="173" y="519"/>
                        <a:pt x="173" y="519"/>
                      </a:cubicBezTo>
                      <a:cubicBezTo>
                        <a:pt x="155" y="530"/>
                        <a:pt x="138" y="542"/>
                        <a:pt x="120" y="554"/>
                      </a:cubicBezTo>
                      <a:cubicBezTo>
                        <a:pt x="97" y="560"/>
                        <a:pt x="80" y="571"/>
                        <a:pt x="56" y="577"/>
                      </a:cubicBezTo>
                      <a:cubicBezTo>
                        <a:pt x="56" y="577"/>
                        <a:pt x="56" y="577"/>
                        <a:pt x="56" y="648"/>
                      </a:cubicBezTo>
                      <a:cubicBezTo>
                        <a:pt x="62" y="648"/>
                        <a:pt x="68" y="648"/>
                        <a:pt x="80" y="648"/>
                      </a:cubicBezTo>
                      <a:cubicBezTo>
                        <a:pt x="85" y="642"/>
                        <a:pt x="91" y="642"/>
                        <a:pt x="103" y="636"/>
                      </a:cubicBezTo>
                      <a:cubicBezTo>
                        <a:pt x="109" y="636"/>
                        <a:pt x="115" y="630"/>
                        <a:pt x="120" y="624"/>
                      </a:cubicBezTo>
                      <a:cubicBezTo>
                        <a:pt x="126" y="624"/>
                        <a:pt x="132" y="618"/>
                        <a:pt x="138" y="612"/>
                      </a:cubicBezTo>
                      <a:cubicBezTo>
                        <a:pt x="138" y="612"/>
                        <a:pt x="138" y="612"/>
                        <a:pt x="138" y="917"/>
                      </a:cubicBezTo>
                      <a:cubicBezTo>
                        <a:pt x="138" y="917"/>
                        <a:pt x="138" y="917"/>
                        <a:pt x="225" y="917"/>
                      </a:cubicBezTo>
                      <a:cubicBezTo>
                        <a:pt x="225" y="917"/>
                        <a:pt x="225" y="917"/>
                        <a:pt x="225" y="519"/>
                      </a:cubicBezTo>
                      <a:close/>
                      <a:moveTo>
                        <a:pt x="463" y="923"/>
                      </a:moveTo>
                      <a:cubicBezTo>
                        <a:pt x="370" y="923"/>
                        <a:pt x="323" y="853"/>
                        <a:pt x="323" y="724"/>
                      </a:cubicBezTo>
                      <a:cubicBezTo>
                        <a:pt x="323" y="653"/>
                        <a:pt x="335" y="600"/>
                        <a:pt x="364" y="565"/>
                      </a:cubicBezTo>
                      <a:cubicBezTo>
                        <a:pt x="387" y="530"/>
                        <a:pt x="422" y="512"/>
                        <a:pt x="475" y="512"/>
                      </a:cubicBezTo>
                      <a:cubicBezTo>
                        <a:pt x="562" y="512"/>
                        <a:pt x="609" y="583"/>
                        <a:pt x="609" y="712"/>
                      </a:cubicBezTo>
                      <a:cubicBezTo>
                        <a:pt x="609" y="782"/>
                        <a:pt x="597" y="829"/>
                        <a:pt x="574" y="870"/>
                      </a:cubicBezTo>
                      <a:cubicBezTo>
                        <a:pt x="545" y="905"/>
                        <a:pt x="510" y="923"/>
                        <a:pt x="463" y="923"/>
                      </a:cubicBezTo>
                      <a:close/>
                      <a:moveTo>
                        <a:pt x="469" y="577"/>
                      </a:moveTo>
                      <a:cubicBezTo>
                        <a:pt x="428" y="577"/>
                        <a:pt x="411" y="624"/>
                        <a:pt x="411" y="724"/>
                      </a:cubicBezTo>
                      <a:cubicBezTo>
                        <a:pt x="411" y="811"/>
                        <a:pt x="428" y="853"/>
                        <a:pt x="469" y="853"/>
                      </a:cubicBezTo>
                      <a:cubicBezTo>
                        <a:pt x="504" y="853"/>
                        <a:pt x="521" y="806"/>
                        <a:pt x="521" y="718"/>
                      </a:cubicBezTo>
                      <a:cubicBezTo>
                        <a:pt x="521" y="624"/>
                        <a:pt x="504" y="577"/>
                        <a:pt x="469" y="577"/>
                      </a:cubicBezTo>
                      <a:close/>
                      <a:moveTo>
                        <a:pt x="871" y="519"/>
                      </a:moveTo>
                      <a:cubicBezTo>
                        <a:pt x="871" y="519"/>
                        <a:pt x="871" y="519"/>
                        <a:pt x="871" y="519"/>
                      </a:cubicBezTo>
                      <a:cubicBezTo>
                        <a:pt x="818" y="519"/>
                        <a:pt x="818" y="519"/>
                        <a:pt x="818" y="519"/>
                      </a:cubicBezTo>
                      <a:cubicBezTo>
                        <a:pt x="807" y="530"/>
                        <a:pt x="783" y="542"/>
                        <a:pt x="765" y="554"/>
                      </a:cubicBezTo>
                      <a:cubicBezTo>
                        <a:pt x="748" y="560"/>
                        <a:pt x="724" y="571"/>
                        <a:pt x="701" y="577"/>
                      </a:cubicBezTo>
                      <a:cubicBezTo>
                        <a:pt x="701" y="577"/>
                        <a:pt x="701" y="577"/>
                        <a:pt x="701" y="648"/>
                      </a:cubicBezTo>
                      <a:cubicBezTo>
                        <a:pt x="706" y="648"/>
                        <a:pt x="718" y="648"/>
                        <a:pt x="724" y="648"/>
                      </a:cubicBezTo>
                      <a:cubicBezTo>
                        <a:pt x="730" y="642"/>
                        <a:pt x="742" y="642"/>
                        <a:pt x="748" y="636"/>
                      </a:cubicBezTo>
                      <a:cubicBezTo>
                        <a:pt x="754" y="636"/>
                        <a:pt x="760" y="630"/>
                        <a:pt x="771" y="624"/>
                      </a:cubicBezTo>
                      <a:cubicBezTo>
                        <a:pt x="777" y="624"/>
                        <a:pt x="783" y="618"/>
                        <a:pt x="783" y="612"/>
                      </a:cubicBezTo>
                      <a:cubicBezTo>
                        <a:pt x="783" y="612"/>
                        <a:pt x="783" y="612"/>
                        <a:pt x="783" y="917"/>
                      </a:cubicBezTo>
                      <a:cubicBezTo>
                        <a:pt x="783" y="917"/>
                        <a:pt x="783" y="917"/>
                        <a:pt x="871" y="917"/>
                      </a:cubicBezTo>
                      <a:cubicBezTo>
                        <a:pt x="871" y="917"/>
                        <a:pt x="871" y="917"/>
                        <a:pt x="871" y="519"/>
                      </a:cubicBezTo>
                      <a:close/>
                      <a:moveTo>
                        <a:pt x="141" y="1436"/>
                      </a:moveTo>
                      <a:cubicBezTo>
                        <a:pt x="47" y="1436"/>
                        <a:pt x="0" y="1372"/>
                        <a:pt x="0" y="1238"/>
                      </a:cubicBezTo>
                      <a:cubicBezTo>
                        <a:pt x="0" y="1168"/>
                        <a:pt x="12" y="1121"/>
                        <a:pt x="35" y="1080"/>
                      </a:cubicBezTo>
                      <a:cubicBezTo>
                        <a:pt x="59" y="1045"/>
                        <a:pt x="100" y="1028"/>
                        <a:pt x="147" y="1028"/>
                      </a:cubicBezTo>
                      <a:cubicBezTo>
                        <a:pt x="240" y="1028"/>
                        <a:pt x="281" y="1098"/>
                        <a:pt x="281" y="1232"/>
                      </a:cubicBezTo>
                      <a:cubicBezTo>
                        <a:pt x="281" y="1296"/>
                        <a:pt x="269" y="1349"/>
                        <a:pt x="246" y="1384"/>
                      </a:cubicBezTo>
                      <a:cubicBezTo>
                        <a:pt x="223" y="1419"/>
                        <a:pt x="187" y="1436"/>
                        <a:pt x="141" y="1436"/>
                      </a:cubicBezTo>
                      <a:close/>
                      <a:moveTo>
                        <a:pt x="141" y="1098"/>
                      </a:moveTo>
                      <a:cubicBezTo>
                        <a:pt x="106" y="1098"/>
                        <a:pt x="88" y="1145"/>
                        <a:pt x="88" y="1238"/>
                      </a:cubicBezTo>
                      <a:cubicBezTo>
                        <a:pt x="88" y="1325"/>
                        <a:pt x="106" y="1366"/>
                        <a:pt x="141" y="1366"/>
                      </a:cubicBezTo>
                      <a:cubicBezTo>
                        <a:pt x="176" y="1366"/>
                        <a:pt x="193" y="1325"/>
                        <a:pt x="193" y="1232"/>
                      </a:cubicBezTo>
                      <a:cubicBezTo>
                        <a:pt x="193" y="1139"/>
                        <a:pt x="176" y="1098"/>
                        <a:pt x="141" y="1098"/>
                      </a:cubicBezTo>
                      <a:close/>
                      <a:moveTo>
                        <a:pt x="552" y="1030"/>
                      </a:moveTo>
                      <a:cubicBezTo>
                        <a:pt x="552" y="1030"/>
                        <a:pt x="552" y="1030"/>
                        <a:pt x="552" y="1030"/>
                      </a:cubicBezTo>
                      <a:cubicBezTo>
                        <a:pt x="499" y="1030"/>
                        <a:pt x="499" y="1030"/>
                        <a:pt x="499" y="1030"/>
                      </a:cubicBezTo>
                      <a:cubicBezTo>
                        <a:pt x="481" y="1042"/>
                        <a:pt x="463" y="1054"/>
                        <a:pt x="440" y="1065"/>
                      </a:cubicBezTo>
                      <a:cubicBezTo>
                        <a:pt x="422" y="1071"/>
                        <a:pt x="399" y="1083"/>
                        <a:pt x="381" y="1089"/>
                      </a:cubicBezTo>
                      <a:cubicBezTo>
                        <a:pt x="381" y="1089"/>
                        <a:pt x="381" y="1089"/>
                        <a:pt x="381" y="1159"/>
                      </a:cubicBezTo>
                      <a:cubicBezTo>
                        <a:pt x="387" y="1159"/>
                        <a:pt x="393" y="1159"/>
                        <a:pt x="404" y="1159"/>
                      </a:cubicBezTo>
                      <a:cubicBezTo>
                        <a:pt x="410" y="1153"/>
                        <a:pt x="416" y="1153"/>
                        <a:pt x="422" y="1147"/>
                      </a:cubicBezTo>
                      <a:cubicBezTo>
                        <a:pt x="434" y="1147"/>
                        <a:pt x="440" y="1141"/>
                        <a:pt x="446" y="1141"/>
                      </a:cubicBezTo>
                      <a:cubicBezTo>
                        <a:pt x="452" y="1136"/>
                        <a:pt x="458" y="1130"/>
                        <a:pt x="463" y="1130"/>
                      </a:cubicBezTo>
                      <a:cubicBezTo>
                        <a:pt x="463" y="1130"/>
                        <a:pt x="463" y="1130"/>
                        <a:pt x="463" y="1434"/>
                      </a:cubicBezTo>
                      <a:cubicBezTo>
                        <a:pt x="463" y="1434"/>
                        <a:pt x="463" y="1434"/>
                        <a:pt x="552" y="1434"/>
                      </a:cubicBezTo>
                      <a:cubicBezTo>
                        <a:pt x="552" y="1434"/>
                        <a:pt x="552" y="1434"/>
                        <a:pt x="552" y="1030"/>
                      </a:cubicBezTo>
                      <a:close/>
                      <a:moveTo>
                        <a:pt x="783" y="1436"/>
                      </a:moveTo>
                      <a:cubicBezTo>
                        <a:pt x="690" y="1436"/>
                        <a:pt x="643" y="1372"/>
                        <a:pt x="643" y="1238"/>
                      </a:cubicBezTo>
                      <a:cubicBezTo>
                        <a:pt x="643" y="1168"/>
                        <a:pt x="655" y="1121"/>
                        <a:pt x="684" y="1080"/>
                      </a:cubicBezTo>
                      <a:cubicBezTo>
                        <a:pt x="707" y="1045"/>
                        <a:pt x="742" y="1028"/>
                        <a:pt x="789" y="1028"/>
                      </a:cubicBezTo>
                      <a:cubicBezTo>
                        <a:pt x="882" y="1028"/>
                        <a:pt x="929" y="1098"/>
                        <a:pt x="929" y="1232"/>
                      </a:cubicBezTo>
                      <a:cubicBezTo>
                        <a:pt x="929" y="1296"/>
                        <a:pt x="917" y="1349"/>
                        <a:pt x="888" y="1384"/>
                      </a:cubicBezTo>
                      <a:cubicBezTo>
                        <a:pt x="864" y="1419"/>
                        <a:pt x="829" y="1436"/>
                        <a:pt x="783" y="1436"/>
                      </a:cubicBezTo>
                      <a:close/>
                      <a:moveTo>
                        <a:pt x="789" y="1098"/>
                      </a:moveTo>
                      <a:cubicBezTo>
                        <a:pt x="748" y="1098"/>
                        <a:pt x="730" y="1145"/>
                        <a:pt x="730" y="1238"/>
                      </a:cubicBezTo>
                      <a:cubicBezTo>
                        <a:pt x="730" y="1325"/>
                        <a:pt x="748" y="1366"/>
                        <a:pt x="789" y="1366"/>
                      </a:cubicBezTo>
                      <a:cubicBezTo>
                        <a:pt x="824" y="1366"/>
                        <a:pt x="841" y="1325"/>
                        <a:pt x="841" y="1232"/>
                      </a:cubicBezTo>
                      <a:cubicBezTo>
                        <a:pt x="841" y="1139"/>
                        <a:pt x="824" y="1098"/>
                        <a:pt x="789" y="1098"/>
                      </a:cubicBezTo>
                      <a:close/>
                      <a:moveTo>
                        <a:pt x="1197" y="1030"/>
                      </a:moveTo>
                      <a:cubicBezTo>
                        <a:pt x="1197" y="1030"/>
                        <a:pt x="1197" y="1030"/>
                        <a:pt x="1197" y="1030"/>
                      </a:cubicBezTo>
                      <a:cubicBezTo>
                        <a:pt x="1145" y="1030"/>
                        <a:pt x="1145" y="1030"/>
                        <a:pt x="1145" y="1030"/>
                      </a:cubicBezTo>
                      <a:cubicBezTo>
                        <a:pt x="1128" y="1042"/>
                        <a:pt x="1110" y="1054"/>
                        <a:pt x="1093" y="1065"/>
                      </a:cubicBezTo>
                      <a:cubicBezTo>
                        <a:pt x="1075" y="1071"/>
                        <a:pt x="1052" y="1083"/>
                        <a:pt x="1029" y="1089"/>
                      </a:cubicBezTo>
                      <a:cubicBezTo>
                        <a:pt x="1029" y="1089"/>
                        <a:pt x="1029" y="1089"/>
                        <a:pt x="1029" y="1159"/>
                      </a:cubicBezTo>
                      <a:cubicBezTo>
                        <a:pt x="1035" y="1159"/>
                        <a:pt x="1046" y="1159"/>
                        <a:pt x="1052" y="1159"/>
                      </a:cubicBezTo>
                      <a:cubicBezTo>
                        <a:pt x="1058" y="1153"/>
                        <a:pt x="1070" y="1153"/>
                        <a:pt x="1075" y="1147"/>
                      </a:cubicBezTo>
                      <a:cubicBezTo>
                        <a:pt x="1081" y="1147"/>
                        <a:pt x="1087" y="1141"/>
                        <a:pt x="1093" y="1141"/>
                      </a:cubicBezTo>
                      <a:cubicBezTo>
                        <a:pt x="1104" y="1136"/>
                        <a:pt x="1110" y="1130"/>
                        <a:pt x="1110" y="1130"/>
                      </a:cubicBezTo>
                      <a:cubicBezTo>
                        <a:pt x="1110" y="1130"/>
                        <a:pt x="1110" y="1130"/>
                        <a:pt x="1110" y="1434"/>
                      </a:cubicBezTo>
                      <a:cubicBezTo>
                        <a:pt x="1110" y="1434"/>
                        <a:pt x="1110" y="1434"/>
                        <a:pt x="1197" y="1434"/>
                      </a:cubicBezTo>
                      <a:cubicBezTo>
                        <a:pt x="1197" y="1434"/>
                        <a:pt x="1197" y="1434"/>
                        <a:pt x="1197" y="1030"/>
                      </a:cubicBezTo>
                      <a:close/>
                      <a:moveTo>
                        <a:pt x="1200" y="519"/>
                      </a:moveTo>
                      <a:cubicBezTo>
                        <a:pt x="1200" y="519"/>
                        <a:pt x="1200" y="519"/>
                        <a:pt x="1200" y="519"/>
                      </a:cubicBezTo>
                      <a:cubicBezTo>
                        <a:pt x="1147" y="519"/>
                        <a:pt x="1147" y="519"/>
                        <a:pt x="1147" y="519"/>
                      </a:cubicBezTo>
                      <a:cubicBezTo>
                        <a:pt x="1135" y="530"/>
                        <a:pt x="1111" y="542"/>
                        <a:pt x="1094" y="554"/>
                      </a:cubicBezTo>
                      <a:cubicBezTo>
                        <a:pt x="1076" y="560"/>
                        <a:pt x="1052" y="571"/>
                        <a:pt x="1029" y="577"/>
                      </a:cubicBezTo>
                      <a:cubicBezTo>
                        <a:pt x="1029" y="577"/>
                        <a:pt x="1029" y="577"/>
                        <a:pt x="1029" y="648"/>
                      </a:cubicBezTo>
                      <a:cubicBezTo>
                        <a:pt x="1035" y="648"/>
                        <a:pt x="1047" y="648"/>
                        <a:pt x="1052" y="648"/>
                      </a:cubicBezTo>
                      <a:cubicBezTo>
                        <a:pt x="1058" y="642"/>
                        <a:pt x="1070" y="642"/>
                        <a:pt x="1076" y="636"/>
                      </a:cubicBezTo>
                      <a:cubicBezTo>
                        <a:pt x="1082" y="636"/>
                        <a:pt x="1088" y="630"/>
                        <a:pt x="1100" y="624"/>
                      </a:cubicBezTo>
                      <a:cubicBezTo>
                        <a:pt x="1106" y="624"/>
                        <a:pt x="1111" y="618"/>
                        <a:pt x="1111" y="612"/>
                      </a:cubicBezTo>
                      <a:cubicBezTo>
                        <a:pt x="1111" y="612"/>
                        <a:pt x="1111" y="612"/>
                        <a:pt x="1111" y="917"/>
                      </a:cubicBezTo>
                      <a:cubicBezTo>
                        <a:pt x="1111" y="917"/>
                        <a:pt x="1111" y="917"/>
                        <a:pt x="1200" y="917"/>
                      </a:cubicBezTo>
                      <a:cubicBezTo>
                        <a:pt x="1200" y="917"/>
                        <a:pt x="1200" y="917"/>
                        <a:pt x="1200" y="519"/>
                      </a:cubicBezTo>
                      <a:close/>
                    </a:path>
                  </a:pathLst>
                </a:custGeom>
                <a:grpFill/>
                <a:ln>
                  <a:noFill/>
                </a:ln>
              </p:spPr>
              <p:txBody>
                <a:bodyPr vert="horz" wrap="square" lIns="89606" tIns="44804" rIns="89606" bIns="44804" numCol="1" anchor="t" anchorCtr="0" compatLnSpc="1">
                  <a:prstTxWarp prst="textNoShape">
                    <a:avLst/>
                  </a:prstTxWarp>
                </a:bodyPr>
                <a:lstStyle/>
                <a:p>
                  <a:pPr defTabSz="932563">
                    <a:defRPr/>
                  </a:pPr>
                  <a:endParaRPr lang="en-US" sz="1763" dirty="0">
                    <a:solidFill>
                      <a:srgbClr val="505050"/>
                    </a:solidFill>
                    <a:latin typeface="Segoe UI"/>
                  </a:endParaRPr>
                </a:p>
              </p:txBody>
            </p:sp>
          </p:grpSp>
        </p:grpSp>
        <p:grpSp>
          <p:nvGrpSpPr>
            <p:cNvPr id="330" name="Group 16"/>
            <p:cNvGrpSpPr>
              <a:grpSpLocks noChangeAspect="1"/>
            </p:cNvGrpSpPr>
            <p:nvPr/>
          </p:nvGrpSpPr>
          <p:grpSpPr bwMode="auto">
            <a:xfrm>
              <a:off x="10557609" y="3453434"/>
              <a:ext cx="210528" cy="204212"/>
              <a:chOff x="3654" y="2101"/>
              <a:chExt cx="200" cy="194"/>
            </a:xfrm>
          </p:grpSpPr>
          <p:sp>
            <p:nvSpPr>
              <p:cNvPr id="332" name="AutoShape 15"/>
              <p:cNvSpPr>
                <a:spLocks noChangeAspect="1" noChangeArrowheads="1" noTextEdit="1"/>
              </p:cNvSpPr>
              <p:nvPr/>
            </p:nvSpPr>
            <p:spPr bwMode="auto">
              <a:xfrm>
                <a:off x="3654" y="2101"/>
                <a:ext cx="200" cy="1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27" tIns="45713" rIns="91427" bIns="45713" numCol="1" anchor="t" anchorCtr="0" compatLnSpc="1">
                <a:prstTxWarp prst="textNoShape">
                  <a:avLst/>
                </a:prstTxWarp>
              </a:bodyPr>
              <a:lstStyle/>
              <a:p>
                <a:pPr defTabSz="932563">
                  <a:defRPr/>
                </a:pPr>
                <a:endParaRPr lang="en-US">
                  <a:solidFill>
                    <a:srgbClr val="505050"/>
                  </a:solidFill>
                  <a:latin typeface="Segoe UI"/>
                </a:endParaRPr>
              </a:p>
            </p:txBody>
          </p:sp>
          <p:sp>
            <p:nvSpPr>
              <p:cNvPr id="333" name="Freeform 17"/>
              <p:cNvSpPr>
                <a:spLocks noEditPoints="1"/>
              </p:cNvSpPr>
              <p:nvPr/>
            </p:nvSpPr>
            <p:spPr bwMode="auto">
              <a:xfrm>
                <a:off x="3654" y="2103"/>
                <a:ext cx="198" cy="190"/>
              </a:xfrm>
              <a:custGeom>
                <a:avLst/>
                <a:gdLst>
                  <a:gd name="T0" fmla="*/ 98 w 113"/>
                  <a:gd name="T1" fmla="*/ 0 h 109"/>
                  <a:gd name="T2" fmla="*/ 12 w 113"/>
                  <a:gd name="T3" fmla="*/ 0 h 109"/>
                  <a:gd name="T4" fmla="*/ 12 w 113"/>
                  <a:gd name="T5" fmla="*/ 0 h 109"/>
                  <a:gd name="T6" fmla="*/ 0 w 113"/>
                  <a:gd name="T7" fmla="*/ 0 h 109"/>
                  <a:gd name="T8" fmla="*/ 0 w 113"/>
                  <a:gd name="T9" fmla="*/ 8 h 109"/>
                  <a:gd name="T10" fmla="*/ 0 w 113"/>
                  <a:gd name="T11" fmla="*/ 16 h 109"/>
                  <a:gd name="T12" fmla="*/ 0 w 113"/>
                  <a:gd name="T13" fmla="*/ 94 h 109"/>
                  <a:gd name="T14" fmla="*/ 0 w 113"/>
                  <a:gd name="T15" fmla="*/ 102 h 109"/>
                  <a:gd name="T16" fmla="*/ 0 w 113"/>
                  <a:gd name="T17" fmla="*/ 109 h 109"/>
                  <a:gd name="T18" fmla="*/ 8 w 113"/>
                  <a:gd name="T19" fmla="*/ 109 h 109"/>
                  <a:gd name="T20" fmla="*/ 12 w 113"/>
                  <a:gd name="T21" fmla="*/ 109 h 109"/>
                  <a:gd name="T22" fmla="*/ 12 w 113"/>
                  <a:gd name="T23" fmla="*/ 109 h 109"/>
                  <a:gd name="T24" fmla="*/ 18 w 113"/>
                  <a:gd name="T25" fmla="*/ 86 h 109"/>
                  <a:gd name="T26" fmla="*/ 30 w 113"/>
                  <a:gd name="T27" fmla="*/ 74 h 109"/>
                  <a:gd name="T28" fmla="*/ 39 w 113"/>
                  <a:gd name="T29" fmla="*/ 81 h 109"/>
                  <a:gd name="T30" fmla="*/ 57 w 113"/>
                  <a:gd name="T31" fmla="*/ 81 h 109"/>
                  <a:gd name="T32" fmla="*/ 79 w 113"/>
                  <a:gd name="T33" fmla="*/ 71 h 109"/>
                  <a:gd name="T34" fmla="*/ 103 w 113"/>
                  <a:gd name="T35" fmla="*/ 109 h 109"/>
                  <a:gd name="T36" fmla="*/ 105 w 113"/>
                  <a:gd name="T37" fmla="*/ 109 h 109"/>
                  <a:gd name="T38" fmla="*/ 106 w 113"/>
                  <a:gd name="T39" fmla="*/ 109 h 109"/>
                  <a:gd name="T40" fmla="*/ 106 w 113"/>
                  <a:gd name="T41" fmla="*/ 109 h 109"/>
                  <a:gd name="T42" fmla="*/ 113 w 113"/>
                  <a:gd name="T43" fmla="*/ 109 h 109"/>
                  <a:gd name="T44" fmla="*/ 113 w 113"/>
                  <a:gd name="T45" fmla="*/ 102 h 109"/>
                  <a:gd name="T46" fmla="*/ 113 w 113"/>
                  <a:gd name="T47" fmla="*/ 94 h 109"/>
                  <a:gd name="T48" fmla="*/ 113 w 113"/>
                  <a:gd name="T49" fmla="*/ 16 h 109"/>
                  <a:gd name="T50" fmla="*/ 113 w 113"/>
                  <a:gd name="T51" fmla="*/ 8 h 109"/>
                  <a:gd name="T52" fmla="*/ 113 w 113"/>
                  <a:gd name="T53" fmla="*/ 0 h 109"/>
                  <a:gd name="T54" fmla="*/ 98 w 113"/>
                  <a:gd name="T55" fmla="*/ 0 h 109"/>
                  <a:gd name="T56" fmla="*/ 76 w 113"/>
                  <a:gd name="T57" fmla="*/ 50 h 109"/>
                  <a:gd name="T58" fmla="*/ 45 w 113"/>
                  <a:gd name="T59" fmla="*/ 71 h 109"/>
                  <a:gd name="T60" fmla="*/ 28 w 113"/>
                  <a:gd name="T61" fmla="*/ 37 h 109"/>
                  <a:gd name="T62" fmla="*/ 59 w 113"/>
                  <a:gd name="T63" fmla="*/ 16 h 109"/>
                  <a:gd name="T64" fmla="*/ 76 w 113"/>
                  <a:gd name="T65" fmla="*/ 50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13" h="109">
                    <a:moveTo>
                      <a:pt x="98" y="0"/>
                    </a:moveTo>
                    <a:cubicBezTo>
                      <a:pt x="12" y="0"/>
                      <a:pt x="12" y="0"/>
                      <a:pt x="12" y="0"/>
                    </a:cubicBezTo>
                    <a:cubicBezTo>
                      <a:pt x="12" y="0"/>
                      <a:pt x="12" y="0"/>
                      <a:pt x="12" y="0"/>
                    </a:cubicBezTo>
                    <a:cubicBezTo>
                      <a:pt x="0" y="0"/>
                      <a:pt x="0" y="0"/>
                      <a:pt x="0" y="0"/>
                    </a:cubicBezTo>
                    <a:cubicBezTo>
                      <a:pt x="0" y="8"/>
                      <a:pt x="0" y="8"/>
                      <a:pt x="0" y="8"/>
                    </a:cubicBezTo>
                    <a:cubicBezTo>
                      <a:pt x="0" y="16"/>
                      <a:pt x="0" y="16"/>
                      <a:pt x="0" y="16"/>
                    </a:cubicBezTo>
                    <a:cubicBezTo>
                      <a:pt x="0" y="94"/>
                      <a:pt x="0" y="94"/>
                      <a:pt x="0" y="94"/>
                    </a:cubicBezTo>
                    <a:cubicBezTo>
                      <a:pt x="0" y="102"/>
                      <a:pt x="0" y="102"/>
                      <a:pt x="0" y="102"/>
                    </a:cubicBezTo>
                    <a:cubicBezTo>
                      <a:pt x="0" y="109"/>
                      <a:pt x="0" y="109"/>
                      <a:pt x="0" y="109"/>
                    </a:cubicBezTo>
                    <a:cubicBezTo>
                      <a:pt x="8" y="109"/>
                      <a:pt x="8" y="109"/>
                      <a:pt x="8" y="109"/>
                    </a:cubicBezTo>
                    <a:cubicBezTo>
                      <a:pt x="12" y="109"/>
                      <a:pt x="12" y="109"/>
                      <a:pt x="12" y="109"/>
                    </a:cubicBezTo>
                    <a:cubicBezTo>
                      <a:pt x="12" y="109"/>
                      <a:pt x="12" y="109"/>
                      <a:pt x="12" y="109"/>
                    </a:cubicBezTo>
                    <a:cubicBezTo>
                      <a:pt x="12" y="105"/>
                      <a:pt x="13" y="93"/>
                      <a:pt x="18" y="86"/>
                    </a:cubicBezTo>
                    <a:cubicBezTo>
                      <a:pt x="24" y="75"/>
                      <a:pt x="27" y="75"/>
                      <a:pt x="30" y="74"/>
                    </a:cubicBezTo>
                    <a:cubicBezTo>
                      <a:pt x="32" y="74"/>
                      <a:pt x="35" y="79"/>
                      <a:pt x="39" y="81"/>
                    </a:cubicBezTo>
                    <a:cubicBezTo>
                      <a:pt x="43" y="83"/>
                      <a:pt x="47" y="86"/>
                      <a:pt x="57" y="81"/>
                    </a:cubicBezTo>
                    <a:cubicBezTo>
                      <a:pt x="68" y="76"/>
                      <a:pt x="70" y="71"/>
                      <a:pt x="79" y="71"/>
                    </a:cubicBezTo>
                    <a:cubicBezTo>
                      <a:pt x="88" y="71"/>
                      <a:pt x="102" y="87"/>
                      <a:pt x="103" y="109"/>
                    </a:cubicBezTo>
                    <a:cubicBezTo>
                      <a:pt x="105" y="109"/>
                      <a:pt x="105" y="109"/>
                      <a:pt x="105" y="109"/>
                    </a:cubicBezTo>
                    <a:cubicBezTo>
                      <a:pt x="106" y="109"/>
                      <a:pt x="106" y="109"/>
                      <a:pt x="106" y="109"/>
                    </a:cubicBezTo>
                    <a:cubicBezTo>
                      <a:pt x="106" y="109"/>
                      <a:pt x="106" y="109"/>
                      <a:pt x="106" y="109"/>
                    </a:cubicBezTo>
                    <a:cubicBezTo>
                      <a:pt x="113" y="109"/>
                      <a:pt x="113" y="109"/>
                      <a:pt x="113" y="109"/>
                    </a:cubicBezTo>
                    <a:cubicBezTo>
                      <a:pt x="113" y="102"/>
                      <a:pt x="113" y="102"/>
                      <a:pt x="113" y="102"/>
                    </a:cubicBezTo>
                    <a:cubicBezTo>
                      <a:pt x="113" y="94"/>
                      <a:pt x="113" y="94"/>
                      <a:pt x="113" y="94"/>
                    </a:cubicBezTo>
                    <a:cubicBezTo>
                      <a:pt x="113" y="16"/>
                      <a:pt x="113" y="16"/>
                      <a:pt x="113" y="16"/>
                    </a:cubicBezTo>
                    <a:cubicBezTo>
                      <a:pt x="113" y="8"/>
                      <a:pt x="113" y="8"/>
                      <a:pt x="113" y="8"/>
                    </a:cubicBezTo>
                    <a:cubicBezTo>
                      <a:pt x="113" y="0"/>
                      <a:pt x="113" y="0"/>
                      <a:pt x="113" y="0"/>
                    </a:cubicBezTo>
                    <a:cubicBezTo>
                      <a:pt x="98" y="0"/>
                      <a:pt x="98" y="0"/>
                      <a:pt x="98" y="0"/>
                    </a:cubicBezTo>
                    <a:close/>
                    <a:moveTo>
                      <a:pt x="76" y="50"/>
                    </a:moveTo>
                    <a:cubicBezTo>
                      <a:pt x="72" y="64"/>
                      <a:pt x="59" y="74"/>
                      <a:pt x="45" y="71"/>
                    </a:cubicBezTo>
                    <a:cubicBezTo>
                      <a:pt x="32" y="67"/>
                      <a:pt x="24" y="52"/>
                      <a:pt x="28" y="37"/>
                    </a:cubicBezTo>
                    <a:cubicBezTo>
                      <a:pt x="31" y="23"/>
                      <a:pt x="45" y="13"/>
                      <a:pt x="59" y="16"/>
                    </a:cubicBezTo>
                    <a:cubicBezTo>
                      <a:pt x="72" y="20"/>
                      <a:pt x="80" y="35"/>
                      <a:pt x="76" y="5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pPr defTabSz="932563">
                  <a:defRPr/>
                </a:pPr>
                <a:endParaRPr lang="en-US">
                  <a:solidFill>
                    <a:srgbClr val="505050"/>
                  </a:solidFill>
                  <a:latin typeface="Segoe UI"/>
                </a:endParaRPr>
              </a:p>
            </p:txBody>
          </p:sp>
          <p:sp>
            <p:nvSpPr>
              <p:cNvPr id="334" name="Freeform 18"/>
              <p:cNvSpPr>
                <a:spLocks/>
              </p:cNvSpPr>
              <p:nvPr/>
            </p:nvSpPr>
            <p:spPr bwMode="auto">
              <a:xfrm>
                <a:off x="3696" y="2126"/>
                <a:ext cx="98" cy="106"/>
              </a:xfrm>
              <a:custGeom>
                <a:avLst/>
                <a:gdLst>
                  <a:gd name="T0" fmla="*/ 35 w 56"/>
                  <a:gd name="T1" fmla="*/ 3 h 61"/>
                  <a:gd name="T2" fmla="*/ 4 w 56"/>
                  <a:gd name="T3" fmla="*/ 24 h 61"/>
                  <a:gd name="T4" fmla="*/ 21 w 56"/>
                  <a:gd name="T5" fmla="*/ 58 h 61"/>
                  <a:gd name="T6" fmla="*/ 52 w 56"/>
                  <a:gd name="T7" fmla="*/ 37 h 61"/>
                  <a:gd name="T8" fmla="*/ 35 w 56"/>
                  <a:gd name="T9" fmla="*/ 3 h 61"/>
                </a:gdLst>
                <a:ahLst/>
                <a:cxnLst>
                  <a:cxn ang="0">
                    <a:pos x="T0" y="T1"/>
                  </a:cxn>
                  <a:cxn ang="0">
                    <a:pos x="T2" y="T3"/>
                  </a:cxn>
                  <a:cxn ang="0">
                    <a:pos x="T4" y="T5"/>
                  </a:cxn>
                  <a:cxn ang="0">
                    <a:pos x="T6" y="T7"/>
                  </a:cxn>
                  <a:cxn ang="0">
                    <a:pos x="T8" y="T9"/>
                  </a:cxn>
                </a:cxnLst>
                <a:rect l="0" t="0" r="r" b="b"/>
                <a:pathLst>
                  <a:path w="56" h="61">
                    <a:moveTo>
                      <a:pt x="35" y="3"/>
                    </a:moveTo>
                    <a:cubicBezTo>
                      <a:pt x="21" y="0"/>
                      <a:pt x="7" y="10"/>
                      <a:pt x="4" y="24"/>
                    </a:cubicBezTo>
                    <a:cubicBezTo>
                      <a:pt x="0" y="39"/>
                      <a:pt x="8" y="54"/>
                      <a:pt x="21" y="58"/>
                    </a:cubicBezTo>
                    <a:cubicBezTo>
                      <a:pt x="35" y="61"/>
                      <a:pt x="48" y="51"/>
                      <a:pt x="52" y="37"/>
                    </a:cubicBezTo>
                    <a:cubicBezTo>
                      <a:pt x="56" y="22"/>
                      <a:pt x="48" y="7"/>
                      <a:pt x="35" y="3"/>
                    </a:cubicBezTo>
                    <a:close/>
                  </a:path>
                </a:pathLst>
              </a:custGeom>
              <a:solidFill>
                <a:srgbClr val="33333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pPr defTabSz="932563">
                  <a:defRPr/>
                </a:pPr>
                <a:endParaRPr lang="en-US">
                  <a:solidFill>
                    <a:srgbClr val="505050"/>
                  </a:solidFill>
                  <a:latin typeface="Segoe UI"/>
                </a:endParaRPr>
              </a:p>
            </p:txBody>
          </p:sp>
          <p:sp>
            <p:nvSpPr>
              <p:cNvPr id="335" name="Freeform 19"/>
              <p:cNvSpPr>
                <a:spLocks/>
              </p:cNvSpPr>
              <p:nvPr/>
            </p:nvSpPr>
            <p:spPr bwMode="auto">
              <a:xfrm>
                <a:off x="3675" y="2227"/>
                <a:ext cx="160" cy="66"/>
              </a:xfrm>
              <a:custGeom>
                <a:avLst/>
                <a:gdLst>
                  <a:gd name="T0" fmla="*/ 67 w 91"/>
                  <a:gd name="T1" fmla="*/ 0 h 38"/>
                  <a:gd name="T2" fmla="*/ 45 w 91"/>
                  <a:gd name="T3" fmla="*/ 10 h 38"/>
                  <a:gd name="T4" fmla="*/ 27 w 91"/>
                  <a:gd name="T5" fmla="*/ 10 h 38"/>
                  <a:gd name="T6" fmla="*/ 18 w 91"/>
                  <a:gd name="T7" fmla="*/ 3 h 38"/>
                  <a:gd name="T8" fmla="*/ 6 w 91"/>
                  <a:gd name="T9" fmla="*/ 15 h 38"/>
                  <a:gd name="T10" fmla="*/ 0 w 91"/>
                  <a:gd name="T11" fmla="*/ 38 h 38"/>
                  <a:gd name="T12" fmla="*/ 91 w 91"/>
                  <a:gd name="T13" fmla="*/ 38 h 38"/>
                  <a:gd name="T14" fmla="*/ 67 w 91"/>
                  <a:gd name="T15" fmla="*/ 0 h 3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1" h="38">
                    <a:moveTo>
                      <a:pt x="67" y="0"/>
                    </a:moveTo>
                    <a:cubicBezTo>
                      <a:pt x="58" y="0"/>
                      <a:pt x="56" y="5"/>
                      <a:pt x="45" y="10"/>
                    </a:cubicBezTo>
                    <a:cubicBezTo>
                      <a:pt x="35" y="15"/>
                      <a:pt x="31" y="12"/>
                      <a:pt x="27" y="10"/>
                    </a:cubicBezTo>
                    <a:cubicBezTo>
                      <a:pt x="23" y="8"/>
                      <a:pt x="20" y="3"/>
                      <a:pt x="18" y="3"/>
                    </a:cubicBezTo>
                    <a:cubicBezTo>
                      <a:pt x="15" y="4"/>
                      <a:pt x="12" y="4"/>
                      <a:pt x="6" y="15"/>
                    </a:cubicBezTo>
                    <a:cubicBezTo>
                      <a:pt x="1" y="22"/>
                      <a:pt x="0" y="34"/>
                      <a:pt x="0" y="38"/>
                    </a:cubicBezTo>
                    <a:cubicBezTo>
                      <a:pt x="91" y="38"/>
                      <a:pt x="91" y="38"/>
                      <a:pt x="91" y="38"/>
                    </a:cubicBezTo>
                    <a:cubicBezTo>
                      <a:pt x="90" y="16"/>
                      <a:pt x="76" y="0"/>
                      <a:pt x="67" y="0"/>
                    </a:cubicBezTo>
                    <a:close/>
                  </a:path>
                </a:pathLst>
              </a:custGeom>
              <a:solidFill>
                <a:srgbClr val="33333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pPr defTabSz="932563">
                  <a:defRPr/>
                </a:pPr>
                <a:endParaRPr lang="en-US">
                  <a:solidFill>
                    <a:srgbClr val="505050"/>
                  </a:solidFill>
                  <a:latin typeface="Segoe UI"/>
                </a:endParaRPr>
              </a:p>
            </p:txBody>
          </p:sp>
        </p:grpSp>
        <p:sp>
          <p:nvSpPr>
            <p:cNvPr id="331" name="Rectangle 330"/>
            <p:cNvSpPr/>
            <p:nvPr/>
          </p:nvSpPr>
          <p:spPr bwMode="auto">
            <a:xfrm>
              <a:off x="10766031" y="3448906"/>
              <a:ext cx="62381" cy="222115"/>
            </a:xfrm>
            <a:prstGeom prst="rect">
              <a:avLst/>
            </a:prstGeom>
            <a:solidFill>
              <a:srgbClr val="2E75B6"/>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54" tIns="146283" rIns="182854" bIns="146283" numCol="1" spcCol="0" rtlCol="0" fromWordArt="0" anchor="t" anchorCtr="0" forceAA="0" compatLnSpc="1">
              <a:prstTxWarp prst="textNoShape">
                <a:avLst/>
              </a:prstTxWarp>
              <a:noAutofit/>
            </a:bodyPr>
            <a:lstStyle/>
            <a:p>
              <a:pPr algn="ctr" defTabSz="932293" fontAlgn="base">
                <a:lnSpc>
                  <a:spcPct val="90000"/>
                </a:lnSpc>
                <a:spcBef>
                  <a:spcPct val="0"/>
                </a:spcBef>
                <a:spcAft>
                  <a:spcPct val="0"/>
                </a:spcAft>
                <a:defRPr/>
              </a:pPr>
              <a:endParaRPr lang="en-US" sz="2400" dirty="0" err="1">
                <a:gradFill>
                  <a:gsLst>
                    <a:gs pos="0">
                      <a:srgbClr val="FFFFFF"/>
                    </a:gs>
                    <a:gs pos="100000">
                      <a:srgbClr val="FFFFFF"/>
                    </a:gs>
                  </a:gsLst>
                  <a:lin ang="5400000" scaled="0"/>
                </a:gradFill>
                <a:latin typeface="Segoe UI"/>
                <a:ea typeface="Segoe UI" pitchFamily="34" charset="0"/>
                <a:cs typeface="Segoe UI" pitchFamily="34" charset="0"/>
              </a:endParaRPr>
            </a:p>
          </p:txBody>
        </p:sp>
      </p:grpSp>
      <p:grpSp>
        <p:nvGrpSpPr>
          <p:cNvPr id="303" name="Group 4"/>
          <p:cNvGrpSpPr>
            <a:grpSpLocks noChangeAspect="1"/>
          </p:cNvGrpSpPr>
          <p:nvPr/>
        </p:nvGrpSpPr>
        <p:grpSpPr bwMode="auto">
          <a:xfrm>
            <a:off x="3122042" y="3756416"/>
            <a:ext cx="729508" cy="443478"/>
            <a:chOff x="892" y="2039"/>
            <a:chExt cx="834" cy="507"/>
          </a:xfrm>
        </p:grpSpPr>
        <p:sp>
          <p:nvSpPr>
            <p:cNvPr id="316" name="AutoShape 3"/>
            <p:cNvSpPr>
              <a:spLocks noChangeAspect="1" noChangeArrowheads="1" noTextEdit="1"/>
            </p:cNvSpPr>
            <p:nvPr/>
          </p:nvSpPr>
          <p:spPr bwMode="auto">
            <a:xfrm>
              <a:off x="912" y="2039"/>
              <a:ext cx="814" cy="5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27" tIns="45713" rIns="91427" bIns="45713" numCol="1" anchor="t" anchorCtr="0" compatLnSpc="1">
              <a:prstTxWarp prst="textNoShape">
                <a:avLst/>
              </a:prstTxWarp>
            </a:bodyPr>
            <a:lstStyle/>
            <a:p>
              <a:pPr defTabSz="932563">
                <a:defRPr/>
              </a:pPr>
              <a:endParaRPr lang="en-US">
                <a:solidFill>
                  <a:srgbClr val="505050"/>
                </a:solidFill>
                <a:latin typeface="Segoe UI"/>
              </a:endParaRPr>
            </a:p>
          </p:txBody>
        </p:sp>
        <p:sp>
          <p:nvSpPr>
            <p:cNvPr id="317" name="Freeform 5"/>
            <p:cNvSpPr>
              <a:spLocks/>
            </p:cNvSpPr>
            <p:nvPr/>
          </p:nvSpPr>
          <p:spPr bwMode="auto">
            <a:xfrm>
              <a:off x="892" y="2043"/>
              <a:ext cx="814" cy="503"/>
            </a:xfrm>
            <a:custGeom>
              <a:avLst/>
              <a:gdLst>
                <a:gd name="T0" fmla="*/ 201 w 201"/>
                <a:gd name="T1" fmla="*/ 107 h 123"/>
                <a:gd name="T2" fmla="*/ 185 w 201"/>
                <a:gd name="T3" fmla="*/ 123 h 123"/>
                <a:gd name="T4" fmla="*/ 16 w 201"/>
                <a:gd name="T5" fmla="*/ 123 h 123"/>
                <a:gd name="T6" fmla="*/ 0 w 201"/>
                <a:gd name="T7" fmla="*/ 107 h 123"/>
                <a:gd name="T8" fmla="*/ 0 w 201"/>
                <a:gd name="T9" fmla="*/ 16 h 123"/>
                <a:gd name="T10" fmla="*/ 16 w 201"/>
                <a:gd name="T11" fmla="*/ 0 h 123"/>
                <a:gd name="T12" fmla="*/ 185 w 201"/>
                <a:gd name="T13" fmla="*/ 0 h 123"/>
                <a:gd name="T14" fmla="*/ 201 w 201"/>
                <a:gd name="T15" fmla="*/ 16 h 123"/>
                <a:gd name="T16" fmla="*/ 201 w 201"/>
                <a:gd name="T17" fmla="*/ 107 h 1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01" h="123">
                  <a:moveTo>
                    <a:pt x="201" y="107"/>
                  </a:moveTo>
                  <a:cubicBezTo>
                    <a:pt x="201" y="116"/>
                    <a:pt x="194" y="123"/>
                    <a:pt x="185" y="123"/>
                  </a:cubicBezTo>
                  <a:cubicBezTo>
                    <a:pt x="16" y="123"/>
                    <a:pt x="16" y="123"/>
                    <a:pt x="16" y="123"/>
                  </a:cubicBezTo>
                  <a:cubicBezTo>
                    <a:pt x="7" y="123"/>
                    <a:pt x="0" y="116"/>
                    <a:pt x="0" y="107"/>
                  </a:cubicBezTo>
                  <a:cubicBezTo>
                    <a:pt x="0" y="16"/>
                    <a:pt x="0" y="16"/>
                    <a:pt x="0" y="16"/>
                  </a:cubicBezTo>
                  <a:cubicBezTo>
                    <a:pt x="0" y="7"/>
                    <a:pt x="7" y="0"/>
                    <a:pt x="16" y="0"/>
                  </a:cubicBezTo>
                  <a:cubicBezTo>
                    <a:pt x="185" y="0"/>
                    <a:pt x="185" y="0"/>
                    <a:pt x="185" y="0"/>
                  </a:cubicBezTo>
                  <a:cubicBezTo>
                    <a:pt x="194" y="0"/>
                    <a:pt x="201" y="7"/>
                    <a:pt x="201" y="16"/>
                  </a:cubicBezTo>
                  <a:lnTo>
                    <a:pt x="201" y="107"/>
                  </a:lnTo>
                  <a:close/>
                </a:path>
              </a:pathLst>
            </a:custGeom>
            <a:solidFill>
              <a:schemeClr val="accent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pPr defTabSz="932563">
                <a:defRPr/>
              </a:pPr>
              <a:endParaRPr lang="en-US">
                <a:solidFill>
                  <a:srgbClr val="505050"/>
                </a:solidFill>
                <a:latin typeface="Segoe UI"/>
              </a:endParaRPr>
            </a:p>
          </p:txBody>
        </p:sp>
        <p:sp>
          <p:nvSpPr>
            <p:cNvPr id="318" name="Rectangle 6"/>
            <p:cNvSpPr>
              <a:spLocks noChangeArrowheads="1"/>
            </p:cNvSpPr>
            <p:nvPr/>
          </p:nvSpPr>
          <p:spPr bwMode="auto">
            <a:xfrm>
              <a:off x="997" y="2109"/>
              <a:ext cx="203" cy="24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27" tIns="45713" rIns="91427" bIns="45713" numCol="1" anchor="t" anchorCtr="0" compatLnSpc="1">
              <a:prstTxWarp prst="textNoShape">
                <a:avLst/>
              </a:prstTxWarp>
            </a:bodyPr>
            <a:lstStyle/>
            <a:p>
              <a:pPr defTabSz="932563">
                <a:defRPr/>
              </a:pPr>
              <a:endParaRPr lang="en-US">
                <a:solidFill>
                  <a:srgbClr val="505050"/>
                </a:solidFill>
                <a:latin typeface="Segoe UI"/>
              </a:endParaRPr>
            </a:p>
          </p:txBody>
        </p:sp>
        <p:sp>
          <p:nvSpPr>
            <p:cNvPr id="319" name="Freeform 7"/>
            <p:cNvSpPr>
              <a:spLocks/>
            </p:cNvSpPr>
            <p:nvPr/>
          </p:nvSpPr>
          <p:spPr bwMode="auto">
            <a:xfrm>
              <a:off x="1293" y="2100"/>
              <a:ext cx="372" cy="17"/>
            </a:xfrm>
            <a:custGeom>
              <a:avLst/>
              <a:gdLst>
                <a:gd name="T0" fmla="*/ 89 w 92"/>
                <a:gd name="T1" fmla="*/ 4 h 4"/>
                <a:gd name="T2" fmla="*/ 2 w 92"/>
                <a:gd name="T3" fmla="*/ 4 h 4"/>
                <a:gd name="T4" fmla="*/ 0 w 92"/>
                <a:gd name="T5" fmla="*/ 2 h 4"/>
                <a:gd name="T6" fmla="*/ 2 w 92"/>
                <a:gd name="T7" fmla="*/ 0 h 4"/>
                <a:gd name="T8" fmla="*/ 89 w 92"/>
                <a:gd name="T9" fmla="*/ 0 h 4"/>
                <a:gd name="T10" fmla="*/ 92 w 92"/>
                <a:gd name="T11" fmla="*/ 2 h 4"/>
                <a:gd name="T12" fmla="*/ 89 w 92"/>
                <a:gd name="T13" fmla="*/ 4 h 4"/>
              </a:gdLst>
              <a:ahLst/>
              <a:cxnLst>
                <a:cxn ang="0">
                  <a:pos x="T0" y="T1"/>
                </a:cxn>
                <a:cxn ang="0">
                  <a:pos x="T2" y="T3"/>
                </a:cxn>
                <a:cxn ang="0">
                  <a:pos x="T4" y="T5"/>
                </a:cxn>
                <a:cxn ang="0">
                  <a:pos x="T6" y="T7"/>
                </a:cxn>
                <a:cxn ang="0">
                  <a:pos x="T8" y="T9"/>
                </a:cxn>
                <a:cxn ang="0">
                  <a:pos x="T10" y="T11"/>
                </a:cxn>
                <a:cxn ang="0">
                  <a:pos x="T12" y="T13"/>
                </a:cxn>
              </a:cxnLst>
              <a:rect l="0" t="0" r="r" b="b"/>
              <a:pathLst>
                <a:path w="92" h="4">
                  <a:moveTo>
                    <a:pt x="89" y="4"/>
                  </a:moveTo>
                  <a:cubicBezTo>
                    <a:pt x="2" y="4"/>
                    <a:pt x="2" y="4"/>
                    <a:pt x="2" y="4"/>
                  </a:cubicBezTo>
                  <a:cubicBezTo>
                    <a:pt x="1" y="4"/>
                    <a:pt x="0" y="3"/>
                    <a:pt x="0" y="2"/>
                  </a:cubicBezTo>
                  <a:cubicBezTo>
                    <a:pt x="0" y="1"/>
                    <a:pt x="1" y="0"/>
                    <a:pt x="2" y="0"/>
                  </a:cubicBezTo>
                  <a:cubicBezTo>
                    <a:pt x="89" y="0"/>
                    <a:pt x="89" y="0"/>
                    <a:pt x="89" y="0"/>
                  </a:cubicBezTo>
                  <a:cubicBezTo>
                    <a:pt x="91" y="0"/>
                    <a:pt x="92" y="1"/>
                    <a:pt x="92" y="2"/>
                  </a:cubicBezTo>
                  <a:cubicBezTo>
                    <a:pt x="92" y="3"/>
                    <a:pt x="91" y="4"/>
                    <a:pt x="89" y="4"/>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pPr defTabSz="932563">
                <a:defRPr/>
              </a:pPr>
              <a:endParaRPr lang="en-US">
                <a:solidFill>
                  <a:srgbClr val="505050"/>
                </a:solidFill>
                <a:latin typeface="Segoe UI"/>
              </a:endParaRPr>
            </a:p>
          </p:txBody>
        </p:sp>
        <p:sp>
          <p:nvSpPr>
            <p:cNvPr id="320" name="Freeform 8"/>
            <p:cNvSpPr>
              <a:spLocks/>
            </p:cNvSpPr>
            <p:nvPr/>
          </p:nvSpPr>
          <p:spPr bwMode="auto">
            <a:xfrm>
              <a:off x="1293" y="2174"/>
              <a:ext cx="372" cy="16"/>
            </a:xfrm>
            <a:custGeom>
              <a:avLst/>
              <a:gdLst>
                <a:gd name="T0" fmla="*/ 89 w 92"/>
                <a:gd name="T1" fmla="*/ 4 h 4"/>
                <a:gd name="T2" fmla="*/ 2 w 92"/>
                <a:gd name="T3" fmla="*/ 4 h 4"/>
                <a:gd name="T4" fmla="*/ 0 w 92"/>
                <a:gd name="T5" fmla="*/ 2 h 4"/>
                <a:gd name="T6" fmla="*/ 2 w 92"/>
                <a:gd name="T7" fmla="*/ 0 h 4"/>
                <a:gd name="T8" fmla="*/ 89 w 92"/>
                <a:gd name="T9" fmla="*/ 0 h 4"/>
                <a:gd name="T10" fmla="*/ 92 w 92"/>
                <a:gd name="T11" fmla="*/ 2 h 4"/>
                <a:gd name="T12" fmla="*/ 89 w 92"/>
                <a:gd name="T13" fmla="*/ 4 h 4"/>
              </a:gdLst>
              <a:ahLst/>
              <a:cxnLst>
                <a:cxn ang="0">
                  <a:pos x="T0" y="T1"/>
                </a:cxn>
                <a:cxn ang="0">
                  <a:pos x="T2" y="T3"/>
                </a:cxn>
                <a:cxn ang="0">
                  <a:pos x="T4" y="T5"/>
                </a:cxn>
                <a:cxn ang="0">
                  <a:pos x="T6" y="T7"/>
                </a:cxn>
                <a:cxn ang="0">
                  <a:pos x="T8" y="T9"/>
                </a:cxn>
                <a:cxn ang="0">
                  <a:pos x="T10" y="T11"/>
                </a:cxn>
                <a:cxn ang="0">
                  <a:pos x="T12" y="T13"/>
                </a:cxn>
              </a:cxnLst>
              <a:rect l="0" t="0" r="r" b="b"/>
              <a:pathLst>
                <a:path w="92" h="4">
                  <a:moveTo>
                    <a:pt x="89" y="4"/>
                  </a:moveTo>
                  <a:cubicBezTo>
                    <a:pt x="2" y="4"/>
                    <a:pt x="2" y="4"/>
                    <a:pt x="2" y="4"/>
                  </a:cubicBezTo>
                  <a:cubicBezTo>
                    <a:pt x="1" y="4"/>
                    <a:pt x="0" y="3"/>
                    <a:pt x="0" y="2"/>
                  </a:cubicBezTo>
                  <a:cubicBezTo>
                    <a:pt x="0" y="1"/>
                    <a:pt x="1" y="0"/>
                    <a:pt x="2" y="0"/>
                  </a:cubicBezTo>
                  <a:cubicBezTo>
                    <a:pt x="89" y="0"/>
                    <a:pt x="89" y="0"/>
                    <a:pt x="89" y="0"/>
                  </a:cubicBezTo>
                  <a:cubicBezTo>
                    <a:pt x="91" y="0"/>
                    <a:pt x="92" y="1"/>
                    <a:pt x="92" y="2"/>
                  </a:cubicBezTo>
                  <a:cubicBezTo>
                    <a:pt x="92" y="3"/>
                    <a:pt x="91" y="4"/>
                    <a:pt x="89" y="4"/>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pPr defTabSz="932563">
                <a:defRPr/>
              </a:pPr>
              <a:endParaRPr lang="en-US">
                <a:solidFill>
                  <a:srgbClr val="505050"/>
                </a:solidFill>
                <a:latin typeface="Segoe UI"/>
              </a:endParaRPr>
            </a:p>
          </p:txBody>
        </p:sp>
        <p:sp>
          <p:nvSpPr>
            <p:cNvPr id="321" name="Freeform 9"/>
            <p:cNvSpPr>
              <a:spLocks/>
            </p:cNvSpPr>
            <p:nvPr/>
          </p:nvSpPr>
          <p:spPr bwMode="auto">
            <a:xfrm>
              <a:off x="1293" y="2247"/>
              <a:ext cx="372" cy="21"/>
            </a:xfrm>
            <a:custGeom>
              <a:avLst/>
              <a:gdLst>
                <a:gd name="T0" fmla="*/ 89 w 92"/>
                <a:gd name="T1" fmla="*/ 5 h 5"/>
                <a:gd name="T2" fmla="*/ 2 w 92"/>
                <a:gd name="T3" fmla="*/ 5 h 5"/>
                <a:gd name="T4" fmla="*/ 0 w 92"/>
                <a:gd name="T5" fmla="*/ 3 h 5"/>
                <a:gd name="T6" fmla="*/ 2 w 92"/>
                <a:gd name="T7" fmla="*/ 0 h 5"/>
                <a:gd name="T8" fmla="*/ 89 w 92"/>
                <a:gd name="T9" fmla="*/ 0 h 5"/>
                <a:gd name="T10" fmla="*/ 92 w 92"/>
                <a:gd name="T11" fmla="*/ 3 h 5"/>
                <a:gd name="T12" fmla="*/ 89 w 92"/>
                <a:gd name="T13" fmla="*/ 5 h 5"/>
              </a:gdLst>
              <a:ahLst/>
              <a:cxnLst>
                <a:cxn ang="0">
                  <a:pos x="T0" y="T1"/>
                </a:cxn>
                <a:cxn ang="0">
                  <a:pos x="T2" y="T3"/>
                </a:cxn>
                <a:cxn ang="0">
                  <a:pos x="T4" y="T5"/>
                </a:cxn>
                <a:cxn ang="0">
                  <a:pos x="T6" y="T7"/>
                </a:cxn>
                <a:cxn ang="0">
                  <a:pos x="T8" y="T9"/>
                </a:cxn>
                <a:cxn ang="0">
                  <a:pos x="T10" y="T11"/>
                </a:cxn>
                <a:cxn ang="0">
                  <a:pos x="T12" y="T13"/>
                </a:cxn>
              </a:cxnLst>
              <a:rect l="0" t="0" r="r" b="b"/>
              <a:pathLst>
                <a:path w="92" h="5">
                  <a:moveTo>
                    <a:pt x="89" y="5"/>
                  </a:moveTo>
                  <a:cubicBezTo>
                    <a:pt x="2" y="5"/>
                    <a:pt x="2" y="5"/>
                    <a:pt x="2" y="5"/>
                  </a:cubicBezTo>
                  <a:cubicBezTo>
                    <a:pt x="1" y="5"/>
                    <a:pt x="0" y="4"/>
                    <a:pt x="0" y="3"/>
                  </a:cubicBezTo>
                  <a:cubicBezTo>
                    <a:pt x="0" y="1"/>
                    <a:pt x="1" y="0"/>
                    <a:pt x="2" y="0"/>
                  </a:cubicBezTo>
                  <a:cubicBezTo>
                    <a:pt x="89" y="0"/>
                    <a:pt x="89" y="0"/>
                    <a:pt x="89" y="0"/>
                  </a:cubicBezTo>
                  <a:cubicBezTo>
                    <a:pt x="91" y="0"/>
                    <a:pt x="92" y="1"/>
                    <a:pt x="92" y="3"/>
                  </a:cubicBezTo>
                  <a:cubicBezTo>
                    <a:pt x="92" y="4"/>
                    <a:pt x="91" y="5"/>
                    <a:pt x="89" y="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pPr defTabSz="932563">
                <a:defRPr/>
              </a:pPr>
              <a:endParaRPr lang="en-US">
                <a:solidFill>
                  <a:srgbClr val="505050"/>
                </a:solidFill>
                <a:latin typeface="Segoe UI"/>
              </a:endParaRPr>
            </a:p>
          </p:txBody>
        </p:sp>
        <p:sp>
          <p:nvSpPr>
            <p:cNvPr id="322" name="Freeform 10"/>
            <p:cNvSpPr>
              <a:spLocks/>
            </p:cNvSpPr>
            <p:nvPr/>
          </p:nvSpPr>
          <p:spPr bwMode="auto">
            <a:xfrm>
              <a:off x="1293" y="2326"/>
              <a:ext cx="372" cy="16"/>
            </a:xfrm>
            <a:custGeom>
              <a:avLst/>
              <a:gdLst>
                <a:gd name="T0" fmla="*/ 89 w 92"/>
                <a:gd name="T1" fmla="*/ 4 h 4"/>
                <a:gd name="T2" fmla="*/ 2 w 92"/>
                <a:gd name="T3" fmla="*/ 4 h 4"/>
                <a:gd name="T4" fmla="*/ 0 w 92"/>
                <a:gd name="T5" fmla="*/ 2 h 4"/>
                <a:gd name="T6" fmla="*/ 2 w 92"/>
                <a:gd name="T7" fmla="*/ 0 h 4"/>
                <a:gd name="T8" fmla="*/ 89 w 92"/>
                <a:gd name="T9" fmla="*/ 0 h 4"/>
                <a:gd name="T10" fmla="*/ 92 w 92"/>
                <a:gd name="T11" fmla="*/ 2 h 4"/>
                <a:gd name="T12" fmla="*/ 89 w 92"/>
                <a:gd name="T13" fmla="*/ 4 h 4"/>
              </a:gdLst>
              <a:ahLst/>
              <a:cxnLst>
                <a:cxn ang="0">
                  <a:pos x="T0" y="T1"/>
                </a:cxn>
                <a:cxn ang="0">
                  <a:pos x="T2" y="T3"/>
                </a:cxn>
                <a:cxn ang="0">
                  <a:pos x="T4" y="T5"/>
                </a:cxn>
                <a:cxn ang="0">
                  <a:pos x="T6" y="T7"/>
                </a:cxn>
                <a:cxn ang="0">
                  <a:pos x="T8" y="T9"/>
                </a:cxn>
                <a:cxn ang="0">
                  <a:pos x="T10" y="T11"/>
                </a:cxn>
                <a:cxn ang="0">
                  <a:pos x="T12" y="T13"/>
                </a:cxn>
              </a:cxnLst>
              <a:rect l="0" t="0" r="r" b="b"/>
              <a:pathLst>
                <a:path w="92" h="4">
                  <a:moveTo>
                    <a:pt x="89" y="4"/>
                  </a:moveTo>
                  <a:cubicBezTo>
                    <a:pt x="2" y="4"/>
                    <a:pt x="2" y="4"/>
                    <a:pt x="2" y="4"/>
                  </a:cubicBezTo>
                  <a:cubicBezTo>
                    <a:pt x="1" y="4"/>
                    <a:pt x="0" y="3"/>
                    <a:pt x="0" y="2"/>
                  </a:cubicBezTo>
                  <a:cubicBezTo>
                    <a:pt x="0" y="1"/>
                    <a:pt x="1" y="0"/>
                    <a:pt x="2" y="0"/>
                  </a:cubicBezTo>
                  <a:cubicBezTo>
                    <a:pt x="89" y="0"/>
                    <a:pt x="89" y="0"/>
                    <a:pt x="89" y="0"/>
                  </a:cubicBezTo>
                  <a:cubicBezTo>
                    <a:pt x="91" y="0"/>
                    <a:pt x="92" y="1"/>
                    <a:pt x="92" y="2"/>
                  </a:cubicBezTo>
                  <a:cubicBezTo>
                    <a:pt x="92" y="3"/>
                    <a:pt x="91" y="4"/>
                    <a:pt x="89" y="4"/>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pPr defTabSz="932563">
                <a:defRPr/>
              </a:pPr>
              <a:endParaRPr lang="en-US">
                <a:solidFill>
                  <a:srgbClr val="505050"/>
                </a:solidFill>
                <a:latin typeface="Segoe UI"/>
              </a:endParaRPr>
            </a:p>
          </p:txBody>
        </p:sp>
        <p:sp>
          <p:nvSpPr>
            <p:cNvPr id="323" name="Freeform 11"/>
            <p:cNvSpPr>
              <a:spLocks/>
            </p:cNvSpPr>
            <p:nvPr/>
          </p:nvSpPr>
          <p:spPr bwMode="auto">
            <a:xfrm>
              <a:off x="989" y="2399"/>
              <a:ext cx="676" cy="16"/>
            </a:xfrm>
            <a:custGeom>
              <a:avLst/>
              <a:gdLst>
                <a:gd name="T0" fmla="*/ 164 w 167"/>
                <a:gd name="T1" fmla="*/ 4 h 4"/>
                <a:gd name="T2" fmla="*/ 2 w 167"/>
                <a:gd name="T3" fmla="*/ 4 h 4"/>
                <a:gd name="T4" fmla="*/ 0 w 167"/>
                <a:gd name="T5" fmla="*/ 2 h 4"/>
                <a:gd name="T6" fmla="*/ 2 w 167"/>
                <a:gd name="T7" fmla="*/ 0 h 4"/>
                <a:gd name="T8" fmla="*/ 164 w 167"/>
                <a:gd name="T9" fmla="*/ 0 h 4"/>
                <a:gd name="T10" fmla="*/ 167 w 167"/>
                <a:gd name="T11" fmla="*/ 2 h 4"/>
                <a:gd name="T12" fmla="*/ 164 w 167"/>
                <a:gd name="T13" fmla="*/ 4 h 4"/>
              </a:gdLst>
              <a:ahLst/>
              <a:cxnLst>
                <a:cxn ang="0">
                  <a:pos x="T0" y="T1"/>
                </a:cxn>
                <a:cxn ang="0">
                  <a:pos x="T2" y="T3"/>
                </a:cxn>
                <a:cxn ang="0">
                  <a:pos x="T4" y="T5"/>
                </a:cxn>
                <a:cxn ang="0">
                  <a:pos x="T6" y="T7"/>
                </a:cxn>
                <a:cxn ang="0">
                  <a:pos x="T8" y="T9"/>
                </a:cxn>
                <a:cxn ang="0">
                  <a:pos x="T10" y="T11"/>
                </a:cxn>
                <a:cxn ang="0">
                  <a:pos x="T12" y="T13"/>
                </a:cxn>
              </a:cxnLst>
              <a:rect l="0" t="0" r="r" b="b"/>
              <a:pathLst>
                <a:path w="167" h="4">
                  <a:moveTo>
                    <a:pt x="164" y="4"/>
                  </a:moveTo>
                  <a:cubicBezTo>
                    <a:pt x="2" y="4"/>
                    <a:pt x="2" y="4"/>
                    <a:pt x="2" y="4"/>
                  </a:cubicBezTo>
                  <a:cubicBezTo>
                    <a:pt x="1" y="4"/>
                    <a:pt x="0" y="3"/>
                    <a:pt x="0" y="2"/>
                  </a:cubicBezTo>
                  <a:cubicBezTo>
                    <a:pt x="0" y="1"/>
                    <a:pt x="1" y="0"/>
                    <a:pt x="2" y="0"/>
                  </a:cubicBezTo>
                  <a:cubicBezTo>
                    <a:pt x="164" y="0"/>
                    <a:pt x="164" y="0"/>
                    <a:pt x="164" y="0"/>
                  </a:cubicBezTo>
                  <a:cubicBezTo>
                    <a:pt x="166" y="0"/>
                    <a:pt x="167" y="1"/>
                    <a:pt x="167" y="2"/>
                  </a:cubicBezTo>
                  <a:cubicBezTo>
                    <a:pt x="167" y="3"/>
                    <a:pt x="166" y="4"/>
                    <a:pt x="164" y="4"/>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pPr defTabSz="932563">
                <a:defRPr/>
              </a:pPr>
              <a:endParaRPr lang="en-US">
                <a:solidFill>
                  <a:srgbClr val="505050"/>
                </a:solidFill>
                <a:latin typeface="Segoe UI"/>
              </a:endParaRPr>
            </a:p>
          </p:txBody>
        </p:sp>
        <p:sp>
          <p:nvSpPr>
            <p:cNvPr id="324" name="Freeform 12"/>
            <p:cNvSpPr>
              <a:spLocks/>
            </p:cNvSpPr>
            <p:nvPr/>
          </p:nvSpPr>
          <p:spPr bwMode="auto">
            <a:xfrm>
              <a:off x="989" y="2472"/>
              <a:ext cx="676" cy="21"/>
            </a:xfrm>
            <a:custGeom>
              <a:avLst/>
              <a:gdLst>
                <a:gd name="T0" fmla="*/ 164 w 167"/>
                <a:gd name="T1" fmla="*/ 5 h 5"/>
                <a:gd name="T2" fmla="*/ 2 w 167"/>
                <a:gd name="T3" fmla="*/ 5 h 5"/>
                <a:gd name="T4" fmla="*/ 0 w 167"/>
                <a:gd name="T5" fmla="*/ 2 h 5"/>
                <a:gd name="T6" fmla="*/ 2 w 167"/>
                <a:gd name="T7" fmla="*/ 0 h 5"/>
                <a:gd name="T8" fmla="*/ 164 w 167"/>
                <a:gd name="T9" fmla="*/ 0 h 5"/>
                <a:gd name="T10" fmla="*/ 167 w 167"/>
                <a:gd name="T11" fmla="*/ 2 h 5"/>
                <a:gd name="T12" fmla="*/ 164 w 167"/>
                <a:gd name="T13" fmla="*/ 5 h 5"/>
              </a:gdLst>
              <a:ahLst/>
              <a:cxnLst>
                <a:cxn ang="0">
                  <a:pos x="T0" y="T1"/>
                </a:cxn>
                <a:cxn ang="0">
                  <a:pos x="T2" y="T3"/>
                </a:cxn>
                <a:cxn ang="0">
                  <a:pos x="T4" y="T5"/>
                </a:cxn>
                <a:cxn ang="0">
                  <a:pos x="T6" y="T7"/>
                </a:cxn>
                <a:cxn ang="0">
                  <a:pos x="T8" y="T9"/>
                </a:cxn>
                <a:cxn ang="0">
                  <a:pos x="T10" y="T11"/>
                </a:cxn>
                <a:cxn ang="0">
                  <a:pos x="T12" y="T13"/>
                </a:cxn>
              </a:cxnLst>
              <a:rect l="0" t="0" r="r" b="b"/>
              <a:pathLst>
                <a:path w="167" h="5">
                  <a:moveTo>
                    <a:pt x="164" y="5"/>
                  </a:moveTo>
                  <a:cubicBezTo>
                    <a:pt x="2" y="5"/>
                    <a:pt x="2" y="5"/>
                    <a:pt x="2" y="5"/>
                  </a:cubicBezTo>
                  <a:cubicBezTo>
                    <a:pt x="1" y="5"/>
                    <a:pt x="0" y="4"/>
                    <a:pt x="0" y="2"/>
                  </a:cubicBezTo>
                  <a:cubicBezTo>
                    <a:pt x="0" y="1"/>
                    <a:pt x="1" y="0"/>
                    <a:pt x="2" y="0"/>
                  </a:cubicBezTo>
                  <a:cubicBezTo>
                    <a:pt x="164" y="0"/>
                    <a:pt x="164" y="0"/>
                    <a:pt x="164" y="0"/>
                  </a:cubicBezTo>
                  <a:cubicBezTo>
                    <a:pt x="166" y="0"/>
                    <a:pt x="167" y="1"/>
                    <a:pt x="167" y="2"/>
                  </a:cubicBezTo>
                  <a:cubicBezTo>
                    <a:pt x="167" y="4"/>
                    <a:pt x="166" y="5"/>
                    <a:pt x="164" y="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pPr defTabSz="932563">
                <a:defRPr/>
              </a:pPr>
              <a:endParaRPr lang="en-US">
                <a:solidFill>
                  <a:srgbClr val="505050"/>
                </a:solidFill>
                <a:latin typeface="Segoe UI"/>
              </a:endParaRPr>
            </a:p>
          </p:txBody>
        </p:sp>
        <p:sp>
          <p:nvSpPr>
            <p:cNvPr id="325" name="Oval 13"/>
            <p:cNvSpPr>
              <a:spLocks noChangeArrowheads="1"/>
            </p:cNvSpPr>
            <p:nvPr/>
          </p:nvSpPr>
          <p:spPr bwMode="auto">
            <a:xfrm>
              <a:off x="1062" y="2158"/>
              <a:ext cx="73" cy="73"/>
            </a:xfrm>
            <a:prstGeom prst="ellipse">
              <a:avLst/>
            </a:prstGeom>
            <a:solidFill>
              <a:srgbClr val="33333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pPr defTabSz="932563">
                <a:defRPr/>
              </a:pPr>
              <a:endParaRPr lang="en-US">
                <a:solidFill>
                  <a:srgbClr val="505050"/>
                </a:solidFill>
                <a:latin typeface="Segoe UI"/>
              </a:endParaRPr>
            </a:p>
          </p:txBody>
        </p:sp>
        <p:sp>
          <p:nvSpPr>
            <p:cNvPr id="326" name="Freeform 14"/>
            <p:cNvSpPr>
              <a:spLocks/>
            </p:cNvSpPr>
            <p:nvPr/>
          </p:nvSpPr>
          <p:spPr bwMode="auto">
            <a:xfrm>
              <a:off x="1042" y="2248"/>
              <a:ext cx="113" cy="106"/>
            </a:xfrm>
            <a:custGeom>
              <a:avLst/>
              <a:gdLst>
                <a:gd name="T0" fmla="*/ 28 w 28"/>
                <a:gd name="T1" fmla="*/ 26 h 26"/>
                <a:gd name="T2" fmla="*/ 28 w 28"/>
                <a:gd name="T3" fmla="*/ 9 h 26"/>
                <a:gd name="T4" fmla="*/ 19 w 28"/>
                <a:gd name="T5" fmla="*/ 0 h 26"/>
                <a:gd name="T6" fmla="*/ 9 w 28"/>
                <a:gd name="T7" fmla="*/ 0 h 26"/>
                <a:gd name="T8" fmla="*/ 0 w 28"/>
                <a:gd name="T9" fmla="*/ 9 h 26"/>
                <a:gd name="T10" fmla="*/ 0 w 28"/>
                <a:gd name="T11" fmla="*/ 26 h 26"/>
                <a:gd name="T12" fmla="*/ 28 w 28"/>
                <a:gd name="T13" fmla="*/ 26 h 26"/>
              </a:gdLst>
              <a:ahLst/>
              <a:cxnLst>
                <a:cxn ang="0">
                  <a:pos x="T0" y="T1"/>
                </a:cxn>
                <a:cxn ang="0">
                  <a:pos x="T2" y="T3"/>
                </a:cxn>
                <a:cxn ang="0">
                  <a:pos x="T4" y="T5"/>
                </a:cxn>
                <a:cxn ang="0">
                  <a:pos x="T6" y="T7"/>
                </a:cxn>
                <a:cxn ang="0">
                  <a:pos x="T8" y="T9"/>
                </a:cxn>
                <a:cxn ang="0">
                  <a:pos x="T10" y="T11"/>
                </a:cxn>
                <a:cxn ang="0">
                  <a:pos x="T12" y="T13"/>
                </a:cxn>
              </a:cxnLst>
              <a:rect l="0" t="0" r="r" b="b"/>
              <a:pathLst>
                <a:path w="28" h="26">
                  <a:moveTo>
                    <a:pt x="28" y="26"/>
                  </a:moveTo>
                  <a:cubicBezTo>
                    <a:pt x="28" y="9"/>
                    <a:pt x="28" y="9"/>
                    <a:pt x="28" y="9"/>
                  </a:cubicBezTo>
                  <a:cubicBezTo>
                    <a:pt x="28" y="4"/>
                    <a:pt x="24" y="0"/>
                    <a:pt x="19" y="0"/>
                  </a:cubicBezTo>
                  <a:cubicBezTo>
                    <a:pt x="9" y="0"/>
                    <a:pt x="9" y="0"/>
                    <a:pt x="9" y="0"/>
                  </a:cubicBezTo>
                  <a:cubicBezTo>
                    <a:pt x="4" y="0"/>
                    <a:pt x="0" y="4"/>
                    <a:pt x="0" y="9"/>
                  </a:cubicBezTo>
                  <a:cubicBezTo>
                    <a:pt x="0" y="26"/>
                    <a:pt x="0" y="26"/>
                    <a:pt x="0" y="26"/>
                  </a:cubicBezTo>
                  <a:lnTo>
                    <a:pt x="28" y="26"/>
                  </a:lnTo>
                  <a:close/>
                </a:path>
              </a:pathLst>
            </a:custGeom>
            <a:solidFill>
              <a:srgbClr val="33333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pPr defTabSz="932563">
                <a:defRPr/>
              </a:pPr>
              <a:endParaRPr lang="en-US">
                <a:solidFill>
                  <a:srgbClr val="505050"/>
                </a:solidFill>
                <a:latin typeface="Segoe UI"/>
              </a:endParaRPr>
            </a:p>
          </p:txBody>
        </p:sp>
      </p:grpSp>
      <p:cxnSp>
        <p:nvCxnSpPr>
          <p:cNvPr id="499" name="Straight Connector 498"/>
          <p:cNvCxnSpPr/>
          <p:nvPr/>
        </p:nvCxnSpPr>
        <p:spPr>
          <a:xfrm flipH="1">
            <a:off x="2633435" y="4788879"/>
            <a:ext cx="488608" cy="0"/>
          </a:xfrm>
          <a:prstGeom prst="line">
            <a:avLst/>
          </a:prstGeom>
          <a:ln w="28575" cap="rnd">
            <a:solidFill>
              <a:srgbClr val="E81123"/>
            </a:solidFill>
          </a:ln>
        </p:spPr>
        <p:style>
          <a:lnRef idx="1">
            <a:schemeClr val="accent1"/>
          </a:lnRef>
          <a:fillRef idx="0">
            <a:schemeClr val="accent1"/>
          </a:fillRef>
          <a:effectRef idx="0">
            <a:schemeClr val="accent1"/>
          </a:effectRef>
          <a:fontRef idx="minor">
            <a:schemeClr val="tx1"/>
          </a:fontRef>
        </p:style>
      </p:cxnSp>
      <p:cxnSp>
        <p:nvCxnSpPr>
          <p:cNvPr id="500" name="Straight Connector 499"/>
          <p:cNvCxnSpPr>
            <a:stCxn id="476" idx="0"/>
          </p:cNvCxnSpPr>
          <p:nvPr/>
        </p:nvCxnSpPr>
        <p:spPr>
          <a:xfrm flipH="1">
            <a:off x="2633436" y="4251459"/>
            <a:ext cx="0" cy="537420"/>
          </a:xfrm>
          <a:prstGeom prst="line">
            <a:avLst/>
          </a:prstGeom>
          <a:ln w="28575" cap="rnd">
            <a:solidFill>
              <a:srgbClr val="E81123"/>
            </a:solidFill>
          </a:ln>
        </p:spPr>
        <p:style>
          <a:lnRef idx="1">
            <a:schemeClr val="accent1"/>
          </a:lnRef>
          <a:fillRef idx="0">
            <a:schemeClr val="accent1"/>
          </a:fillRef>
          <a:effectRef idx="0">
            <a:schemeClr val="accent1"/>
          </a:effectRef>
          <a:fontRef idx="minor">
            <a:schemeClr val="tx1"/>
          </a:fontRef>
        </p:style>
      </p:cxnSp>
      <p:sp>
        <p:nvSpPr>
          <p:cNvPr id="476" name="Freeform 5"/>
          <p:cNvSpPr>
            <a:spLocks noEditPoints="1"/>
          </p:cNvSpPr>
          <p:nvPr/>
        </p:nvSpPr>
        <p:spPr bwMode="auto">
          <a:xfrm>
            <a:off x="2465664" y="3911783"/>
            <a:ext cx="341264" cy="339676"/>
          </a:xfrm>
          <a:custGeom>
            <a:avLst/>
            <a:gdLst>
              <a:gd name="T0" fmla="*/ 133 w 266"/>
              <a:gd name="T1" fmla="*/ 266 h 266"/>
              <a:gd name="T2" fmla="*/ 0 w 266"/>
              <a:gd name="T3" fmla="*/ 133 h 266"/>
              <a:gd name="T4" fmla="*/ 133 w 266"/>
              <a:gd name="T5" fmla="*/ 0 h 266"/>
              <a:gd name="T6" fmla="*/ 266 w 266"/>
              <a:gd name="T7" fmla="*/ 133 h 266"/>
              <a:gd name="T8" fmla="*/ 133 w 266"/>
              <a:gd name="T9" fmla="*/ 266 h 266"/>
              <a:gd name="T10" fmla="*/ 133 w 266"/>
              <a:gd name="T11" fmla="*/ 20 h 266"/>
              <a:gd name="T12" fmla="*/ 20 w 266"/>
              <a:gd name="T13" fmla="*/ 133 h 266"/>
              <a:gd name="T14" fmla="*/ 133 w 266"/>
              <a:gd name="T15" fmla="*/ 246 h 266"/>
              <a:gd name="T16" fmla="*/ 246 w 266"/>
              <a:gd name="T17" fmla="*/ 133 h 266"/>
              <a:gd name="T18" fmla="*/ 133 w 266"/>
              <a:gd name="T19" fmla="*/ 20 h 2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66" h="266">
                <a:moveTo>
                  <a:pt x="133" y="266"/>
                </a:moveTo>
                <a:cubicBezTo>
                  <a:pt x="60" y="266"/>
                  <a:pt x="0" y="206"/>
                  <a:pt x="0" y="133"/>
                </a:cubicBezTo>
                <a:cubicBezTo>
                  <a:pt x="0" y="59"/>
                  <a:pt x="60" y="0"/>
                  <a:pt x="133" y="0"/>
                </a:cubicBezTo>
                <a:cubicBezTo>
                  <a:pt x="206" y="0"/>
                  <a:pt x="266" y="59"/>
                  <a:pt x="266" y="133"/>
                </a:cubicBezTo>
                <a:cubicBezTo>
                  <a:pt x="266" y="206"/>
                  <a:pt x="206" y="266"/>
                  <a:pt x="133" y="266"/>
                </a:cubicBezTo>
                <a:close/>
                <a:moveTo>
                  <a:pt x="133" y="20"/>
                </a:moveTo>
                <a:cubicBezTo>
                  <a:pt x="71" y="20"/>
                  <a:pt x="20" y="70"/>
                  <a:pt x="20" y="133"/>
                </a:cubicBezTo>
                <a:cubicBezTo>
                  <a:pt x="20" y="195"/>
                  <a:pt x="71" y="246"/>
                  <a:pt x="133" y="246"/>
                </a:cubicBezTo>
                <a:cubicBezTo>
                  <a:pt x="195" y="246"/>
                  <a:pt x="246" y="195"/>
                  <a:pt x="246" y="133"/>
                </a:cubicBezTo>
                <a:cubicBezTo>
                  <a:pt x="246" y="70"/>
                  <a:pt x="195" y="20"/>
                  <a:pt x="133" y="20"/>
                </a:cubicBezTo>
                <a:close/>
              </a:path>
            </a:pathLst>
          </a:custGeom>
          <a:solidFill>
            <a:srgbClr val="969696"/>
          </a:solidFill>
          <a:ln w="9525">
            <a:noFill/>
            <a:round/>
            <a:headEnd/>
            <a:tailEnd/>
          </a:ln>
          <a:extLst/>
        </p:spPr>
        <p:txBody>
          <a:bodyPr vert="horz" wrap="square" lIns="91427" tIns="45713" rIns="91427" bIns="45713" numCol="1" anchor="t" anchorCtr="0" compatLnSpc="1">
            <a:prstTxWarp prst="textNoShape">
              <a:avLst/>
            </a:prstTxWarp>
          </a:bodyPr>
          <a:lstStyle/>
          <a:p>
            <a:pPr defTabSz="932563">
              <a:defRPr/>
            </a:pPr>
            <a:endParaRPr lang="en-US">
              <a:solidFill>
                <a:srgbClr val="505050"/>
              </a:solidFill>
              <a:latin typeface="Segoe UI"/>
            </a:endParaRPr>
          </a:p>
        </p:txBody>
      </p:sp>
      <p:sp>
        <p:nvSpPr>
          <p:cNvPr id="477" name="Freeform 6"/>
          <p:cNvSpPr>
            <a:spLocks/>
          </p:cNvSpPr>
          <p:nvPr/>
        </p:nvSpPr>
        <p:spPr bwMode="auto">
          <a:xfrm>
            <a:off x="2624390" y="3954640"/>
            <a:ext cx="119046" cy="138092"/>
          </a:xfrm>
          <a:custGeom>
            <a:avLst/>
            <a:gdLst>
              <a:gd name="T0" fmla="*/ 75 w 75"/>
              <a:gd name="T1" fmla="*/ 87 h 87"/>
              <a:gd name="T2" fmla="*/ 0 w 75"/>
              <a:gd name="T3" fmla="*/ 87 h 87"/>
              <a:gd name="T4" fmla="*/ 0 w 75"/>
              <a:gd name="T5" fmla="*/ 0 h 87"/>
              <a:gd name="T6" fmla="*/ 16 w 75"/>
              <a:gd name="T7" fmla="*/ 0 h 87"/>
              <a:gd name="T8" fmla="*/ 16 w 75"/>
              <a:gd name="T9" fmla="*/ 71 h 87"/>
              <a:gd name="T10" fmla="*/ 75 w 75"/>
              <a:gd name="T11" fmla="*/ 71 h 87"/>
              <a:gd name="T12" fmla="*/ 75 w 75"/>
              <a:gd name="T13" fmla="*/ 87 h 87"/>
            </a:gdLst>
            <a:ahLst/>
            <a:cxnLst>
              <a:cxn ang="0">
                <a:pos x="T0" y="T1"/>
              </a:cxn>
              <a:cxn ang="0">
                <a:pos x="T2" y="T3"/>
              </a:cxn>
              <a:cxn ang="0">
                <a:pos x="T4" y="T5"/>
              </a:cxn>
              <a:cxn ang="0">
                <a:pos x="T6" y="T7"/>
              </a:cxn>
              <a:cxn ang="0">
                <a:pos x="T8" y="T9"/>
              </a:cxn>
              <a:cxn ang="0">
                <a:pos x="T10" y="T11"/>
              </a:cxn>
              <a:cxn ang="0">
                <a:pos x="T12" y="T13"/>
              </a:cxn>
            </a:cxnLst>
            <a:rect l="0" t="0" r="r" b="b"/>
            <a:pathLst>
              <a:path w="75" h="87">
                <a:moveTo>
                  <a:pt x="75" y="87"/>
                </a:moveTo>
                <a:lnTo>
                  <a:pt x="0" y="87"/>
                </a:lnTo>
                <a:lnTo>
                  <a:pt x="0" y="0"/>
                </a:lnTo>
                <a:lnTo>
                  <a:pt x="16" y="0"/>
                </a:lnTo>
                <a:lnTo>
                  <a:pt x="16" y="71"/>
                </a:lnTo>
                <a:lnTo>
                  <a:pt x="75" y="71"/>
                </a:lnTo>
                <a:lnTo>
                  <a:pt x="75" y="87"/>
                </a:lnTo>
                <a:close/>
              </a:path>
            </a:pathLst>
          </a:custGeom>
          <a:solidFill>
            <a:srgbClr val="969696"/>
          </a:solidFill>
          <a:ln w="9525">
            <a:noFill/>
            <a:round/>
            <a:headEnd/>
            <a:tailEnd/>
          </a:ln>
          <a:extLst/>
        </p:spPr>
        <p:txBody>
          <a:bodyPr vert="horz" wrap="square" lIns="91427" tIns="45713" rIns="91427" bIns="45713" numCol="1" anchor="t" anchorCtr="0" compatLnSpc="1">
            <a:prstTxWarp prst="textNoShape">
              <a:avLst/>
            </a:prstTxWarp>
          </a:bodyPr>
          <a:lstStyle/>
          <a:p>
            <a:pPr defTabSz="932563">
              <a:defRPr/>
            </a:pPr>
            <a:endParaRPr lang="en-US" dirty="0">
              <a:solidFill>
                <a:srgbClr val="505050"/>
              </a:solidFill>
              <a:latin typeface="Segoe UI"/>
            </a:endParaRPr>
          </a:p>
        </p:txBody>
      </p:sp>
      <p:sp>
        <p:nvSpPr>
          <p:cNvPr id="275" name="AutoShape 23"/>
          <p:cNvSpPr>
            <a:spLocks noChangeAspect="1" noChangeArrowheads="1" noTextEdit="1"/>
          </p:cNvSpPr>
          <p:nvPr/>
        </p:nvSpPr>
        <p:spPr bwMode="auto">
          <a:xfrm>
            <a:off x="4794833" y="3647775"/>
            <a:ext cx="902448" cy="5111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27" tIns="45713" rIns="91427" bIns="45713" numCol="1" anchor="t" anchorCtr="0" compatLnSpc="1">
            <a:prstTxWarp prst="textNoShape">
              <a:avLst/>
            </a:prstTxWarp>
          </a:bodyPr>
          <a:lstStyle/>
          <a:p>
            <a:pPr defTabSz="932563">
              <a:defRPr/>
            </a:pPr>
            <a:endParaRPr lang="en-US">
              <a:solidFill>
                <a:srgbClr val="505050"/>
              </a:solidFill>
              <a:latin typeface="Segoe UI"/>
            </a:endParaRPr>
          </a:p>
        </p:txBody>
      </p:sp>
      <p:sp>
        <p:nvSpPr>
          <p:cNvPr id="276" name="Rectangle 25"/>
          <p:cNvSpPr>
            <a:spLocks noChangeArrowheads="1"/>
          </p:cNvSpPr>
          <p:nvPr/>
        </p:nvSpPr>
        <p:spPr bwMode="auto">
          <a:xfrm>
            <a:off x="4907334" y="3642884"/>
            <a:ext cx="688454" cy="474458"/>
          </a:xfrm>
          <a:prstGeom prst="rect">
            <a:avLst/>
          </a:prstGeom>
          <a:solidFill>
            <a:srgbClr val="D2D2D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27" tIns="45713" rIns="91427" bIns="45713" numCol="1" anchor="t" anchorCtr="0" compatLnSpc="1">
            <a:prstTxWarp prst="textNoShape">
              <a:avLst/>
            </a:prstTxWarp>
          </a:bodyPr>
          <a:lstStyle/>
          <a:p>
            <a:pPr defTabSz="932563">
              <a:defRPr/>
            </a:pPr>
            <a:endParaRPr lang="en-US">
              <a:solidFill>
                <a:srgbClr val="505050"/>
              </a:solidFill>
              <a:latin typeface="Segoe UI"/>
            </a:endParaRPr>
          </a:p>
        </p:txBody>
      </p:sp>
      <p:sp>
        <p:nvSpPr>
          <p:cNvPr id="277" name="Oval 26"/>
          <p:cNvSpPr>
            <a:spLocks noChangeArrowheads="1"/>
          </p:cNvSpPr>
          <p:nvPr/>
        </p:nvSpPr>
        <p:spPr bwMode="auto">
          <a:xfrm>
            <a:off x="5243613" y="3652667"/>
            <a:ext cx="15896" cy="15896"/>
          </a:xfrm>
          <a:prstGeom prst="ellipse">
            <a:avLst/>
          </a:prstGeom>
          <a:solidFill>
            <a:srgbClr val="33333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pPr defTabSz="932563">
              <a:defRPr/>
            </a:pPr>
            <a:endParaRPr lang="en-US">
              <a:solidFill>
                <a:srgbClr val="505050"/>
              </a:solidFill>
              <a:latin typeface="Segoe UI"/>
            </a:endParaRPr>
          </a:p>
        </p:txBody>
      </p:sp>
      <p:sp>
        <p:nvSpPr>
          <p:cNvPr id="278" name="Rectangle 27"/>
          <p:cNvSpPr>
            <a:spLocks noChangeArrowheads="1"/>
          </p:cNvSpPr>
          <p:nvPr/>
        </p:nvSpPr>
        <p:spPr bwMode="auto">
          <a:xfrm>
            <a:off x="4933013" y="3678346"/>
            <a:ext cx="641985" cy="418208"/>
          </a:xfrm>
          <a:prstGeom prst="rect">
            <a:avLst/>
          </a:prstGeom>
          <a:solidFill>
            <a:schemeClr val="accent4"/>
          </a:solidFill>
          <a:ln>
            <a:noFill/>
          </a:ln>
          <a:extLst/>
        </p:spPr>
        <p:txBody>
          <a:bodyPr vert="horz" wrap="square" lIns="91427" tIns="45713" rIns="91427" bIns="45713" numCol="1" anchor="t" anchorCtr="0" compatLnSpc="1">
            <a:prstTxWarp prst="textNoShape">
              <a:avLst/>
            </a:prstTxWarp>
          </a:bodyPr>
          <a:lstStyle/>
          <a:p>
            <a:pPr defTabSz="932563">
              <a:defRPr/>
            </a:pPr>
            <a:endParaRPr lang="en-US">
              <a:solidFill>
                <a:srgbClr val="505050"/>
              </a:solidFill>
              <a:latin typeface="Segoe UI"/>
            </a:endParaRPr>
          </a:p>
        </p:txBody>
      </p:sp>
      <p:sp>
        <p:nvSpPr>
          <p:cNvPr id="279" name="Freeform 28"/>
          <p:cNvSpPr>
            <a:spLocks/>
          </p:cNvSpPr>
          <p:nvPr/>
        </p:nvSpPr>
        <p:spPr bwMode="auto">
          <a:xfrm>
            <a:off x="4799724" y="4122233"/>
            <a:ext cx="892666" cy="36685"/>
          </a:xfrm>
          <a:custGeom>
            <a:avLst/>
            <a:gdLst>
              <a:gd name="T0" fmla="*/ 0 w 175"/>
              <a:gd name="T1" fmla="*/ 0 h 7"/>
              <a:gd name="T2" fmla="*/ 0 w 175"/>
              <a:gd name="T3" fmla="*/ 1 h 7"/>
              <a:gd name="T4" fmla="*/ 7 w 175"/>
              <a:gd name="T5" fmla="*/ 7 h 7"/>
              <a:gd name="T6" fmla="*/ 168 w 175"/>
              <a:gd name="T7" fmla="*/ 7 h 7"/>
              <a:gd name="T8" fmla="*/ 175 w 175"/>
              <a:gd name="T9" fmla="*/ 1 h 7"/>
              <a:gd name="T10" fmla="*/ 175 w 175"/>
              <a:gd name="T11" fmla="*/ 0 h 7"/>
              <a:gd name="T12" fmla="*/ 0 w 175"/>
              <a:gd name="T13" fmla="*/ 0 h 7"/>
            </a:gdLst>
            <a:ahLst/>
            <a:cxnLst>
              <a:cxn ang="0">
                <a:pos x="T0" y="T1"/>
              </a:cxn>
              <a:cxn ang="0">
                <a:pos x="T2" y="T3"/>
              </a:cxn>
              <a:cxn ang="0">
                <a:pos x="T4" y="T5"/>
              </a:cxn>
              <a:cxn ang="0">
                <a:pos x="T6" y="T7"/>
              </a:cxn>
              <a:cxn ang="0">
                <a:pos x="T8" y="T9"/>
              </a:cxn>
              <a:cxn ang="0">
                <a:pos x="T10" y="T11"/>
              </a:cxn>
              <a:cxn ang="0">
                <a:pos x="T12" y="T13"/>
              </a:cxn>
            </a:cxnLst>
            <a:rect l="0" t="0" r="r" b="b"/>
            <a:pathLst>
              <a:path w="175" h="7">
                <a:moveTo>
                  <a:pt x="0" y="0"/>
                </a:moveTo>
                <a:cubicBezTo>
                  <a:pt x="0" y="1"/>
                  <a:pt x="0" y="1"/>
                  <a:pt x="0" y="1"/>
                </a:cubicBezTo>
                <a:cubicBezTo>
                  <a:pt x="0" y="4"/>
                  <a:pt x="3" y="7"/>
                  <a:pt x="7" y="7"/>
                </a:cubicBezTo>
                <a:cubicBezTo>
                  <a:pt x="168" y="7"/>
                  <a:pt x="168" y="7"/>
                  <a:pt x="168" y="7"/>
                </a:cubicBezTo>
                <a:cubicBezTo>
                  <a:pt x="172" y="7"/>
                  <a:pt x="175" y="4"/>
                  <a:pt x="175" y="1"/>
                </a:cubicBezTo>
                <a:cubicBezTo>
                  <a:pt x="175" y="0"/>
                  <a:pt x="175" y="0"/>
                  <a:pt x="175" y="0"/>
                </a:cubicBezTo>
                <a:lnTo>
                  <a:pt x="0" y="0"/>
                </a:lnTo>
                <a:close/>
              </a:path>
            </a:pathLst>
          </a:custGeom>
          <a:solidFill>
            <a:srgbClr val="9696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pPr defTabSz="932563">
              <a:defRPr/>
            </a:pPr>
            <a:endParaRPr lang="en-US">
              <a:solidFill>
                <a:srgbClr val="505050"/>
              </a:solidFill>
              <a:latin typeface="Segoe UI"/>
            </a:endParaRPr>
          </a:p>
        </p:txBody>
      </p:sp>
      <p:sp>
        <p:nvSpPr>
          <p:cNvPr id="284" name="Freeform 267"/>
          <p:cNvSpPr>
            <a:spLocks noChangeAspect="1" noEditPoints="1"/>
          </p:cNvSpPr>
          <p:nvPr/>
        </p:nvSpPr>
        <p:spPr bwMode="black">
          <a:xfrm>
            <a:off x="5173843" y="3810736"/>
            <a:ext cx="168600" cy="201736"/>
          </a:xfrm>
          <a:custGeom>
            <a:avLst/>
            <a:gdLst>
              <a:gd name="T0" fmla="*/ 35 w 1200"/>
              <a:gd name="T1" fmla="*/ 52 h 1436"/>
              <a:gd name="T2" fmla="*/ 246 w 1200"/>
              <a:gd name="T3" fmla="*/ 350 h 1436"/>
              <a:gd name="T4" fmla="*/ 88 w 1200"/>
              <a:gd name="T5" fmla="*/ 204 h 1436"/>
              <a:gd name="T6" fmla="*/ 141 w 1200"/>
              <a:gd name="T7" fmla="*/ 64 h 1436"/>
              <a:gd name="T8" fmla="*/ 499 w 1200"/>
              <a:gd name="T9" fmla="*/ 5 h 1436"/>
              <a:gd name="T10" fmla="*/ 381 w 1200"/>
              <a:gd name="T11" fmla="*/ 133 h 1436"/>
              <a:gd name="T12" fmla="*/ 446 w 1200"/>
              <a:gd name="T13" fmla="*/ 110 h 1436"/>
              <a:gd name="T14" fmla="*/ 552 w 1200"/>
              <a:gd name="T15" fmla="*/ 403 h 1436"/>
              <a:gd name="T16" fmla="*/ 643 w 1200"/>
              <a:gd name="T17" fmla="*/ 210 h 1436"/>
              <a:gd name="T18" fmla="*/ 929 w 1200"/>
              <a:gd name="T19" fmla="*/ 198 h 1436"/>
              <a:gd name="T20" fmla="*/ 789 w 1200"/>
              <a:gd name="T21" fmla="*/ 64 h 1436"/>
              <a:gd name="T22" fmla="*/ 841 w 1200"/>
              <a:gd name="T23" fmla="*/ 204 h 1436"/>
              <a:gd name="T24" fmla="*/ 1197 w 1200"/>
              <a:gd name="T25" fmla="*/ 5 h 1436"/>
              <a:gd name="T26" fmla="*/ 1029 w 1200"/>
              <a:gd name="T27" fmla="*/ 63 h 1436"/>
              <a:gd name="T28" fmla="*/ 1075 w 1200"/>
              <a:gd name="T29" fmla="*/ 122 h 1436"/>
              <a:gd name="T30" fmla="*/ 1110 w 1200"/>
              <a:gd name="T31" fmla="*/ 403 h 1436"/>
              <a:gd name="T32" fmla="*/ 225 w 1200"/>
              <a:gd name="T33" fmla="*/ 519 h 1436"/>
              <a:gd name="T34" fmla="*/ 120 w 1200"/>
              <a:gd name="T35" fmla="*/ 554 h 1436"/>
              <a:gd name="T36" fmla="*/ 80 w 1200"/>
              <a:gd name="T37" fmla="*/ 648 h 1436"/>
              <a:gd name="T38" fmla="*/ 138 w 1200"/>
              <a:gd name="T39" fmla="*/ 612 h 1436"/>
              <a:gd name="T40" fmla="*/ 225 w 1200"/>
              <a:gd name="T41" fmla="*/ 519 h 1436"/>
              <a:gd name="T42" fmla="*/ 364 w 1200"/>
              <a:gd name="T43" fmla="*/ 565 h 1436"/>
              <a:gd name="T44" fmla="*/ 574 w 1200"/>
              <a:gd name="T45" fmla="*/ 870 h 1436"/>
              <a:gd name="T46" fmla="*/ 411 w 1200"/>
              <a:gd name="T47" fmla="*/ 724 h 1436"/>
              <a:gd name="T48" fmla="*/ 469 w 1200"/>
              <a:gd name="T49" fmla="*/ 577 h 1436"/>
              <a:gd name="T50" fmla="*/ 818 w 1200"/>
              <a:gd name="T51" fmla="*/ 519 h 1436"/>
              <a:gd name="T52" fmla="*/ 701 w 1200"/>
              <a:gd name="T53" fmla="*/ 648 h 1436"/>
              <a:gd name="T54" fmla="*/ 771 w 1200"/>
              <a:gd name="T55" fmla="*/ 624 h 1436"/>
              <a:gd name="T56" fmla="*/ 871 w 1200"/>
              <a:gd name="T57" fmla="*/ 917 h 1436"/>
              <a:gd name="T58" fmla="*/ 0 w 1200"/>
              <a:gd name="T59" fmla="*/ 1238 h 1436"/>
              <a:gd name="T60" fmla="*/ 281 w 1200"/>
              <a:gd name="T61" fmla="*/ 1232 h 1436"/>
              <a:gd name="T62" fmla="*/ 141 w 1200"/>
              <a:gd name="T63" fmla="*/ 1098 h 1436"/>
              <a:gd name="T64" fmla="*/ 193 w 1200"/>
              <a:gd name="T65" fmla="*/ 1232 h 1436"/>
              <a:gd name="T66" fmla="*/ 552 w 1200"/>
              <a:gd name="T67" fmla="*/ 1030 h 1436"/>
              <a:gd name="T68" fmla="*/ 381 w 1200"/>
              <a:gd name="T69" fmla="*/ 1089 h 1436"/>
              <a:gd name="T70" fmla="*/ 422 w 1200"/>
              <a:gd name="T71" fmla="*/ 1147 h 1436"/>
              <a:gd name="T72" fmla="*/ 463 w 1200"/>
              <a:gd name="T73" fmla="*/ 1434 h 1436"/>
              <a:gd name="T74" fmla="*/ 783 w 1200"/>
              <a:gd name="T75" fmla="*/ 1436 h 1436"/>
              <a:gd name="T76" fmla="*/ 789 w 1200"/>
              <a:gd name="T77" fmla="*/ 1028 h 1436"/>
              <a:gd name="T78" fmla="*/ 783 w 1200"/>
              <a:gd name="T79" fmla="*/ 1436 h 1436"/>
              <a:gd name="T80" fmla="*/ 789 w 1200"/>
              <a:gd name="T81" fmla="*/ 1366 h 1436"/>
              <a:gd name="T82" fmla="*/ 1197 w 1200"/>
              <a:gd name="T83" fmla="*/ 1030 h 1436"/>
              <a:gd name="T84" fmla="*/ 1093 w 1200"/>
              <a:gd name="T85" fmla="*/ 1065 h 1436"/>
              <a:gd name="T86" fmla="*/ 1052 w 1200"/>
              <a:gd name="T87" fmla="*/ 1159 h 1436"/>
              <a:gd name="T88" fmla="*/ 1110 w 1200"/>
              <a:gd name="T89" fmla="*/ 1130 h 1436"/>
              <a:gd name="T90" fmla="*/ 1197 w 1200"/>
              <a:gd name="T91" fmla="*/ 1030 h 1436"/>
              <a:gd name="T92" fmla="*/ 1147 w 1200"/>
              <a:gd name="T93" fmla="*/ 519 h 1436"/>
              <a:gd name="T94" fmla="*/ 1029 w 1200"/>
              <a:gd name="T95" fmla="*/ 648 h 1436"/>
              <a:gd name="T96" fmla="*/ 1100 w 1200"/>
              <a:gd name="T97" fmla="*/ 624 h 1436"/>
              <a:gd name="T98" fmla="*/ 1200 w 1200"/>
              <a:gd name="T99" fmla="*/ 917 h 1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200" h="1436">
                <a:moveTo>
                  <a:pt x="141" y="408"/>
                </a:moveTo>
                <a:cubicBezTo>
                  <a:pt x="47" y="408"/>
                  <a:pt x="0" y="338"/>
                  <a:pt x="0" y="210"/>
                </a:cubicBezTo>
                <a:cubicBezTo>
                  <a:pt x="0" y="140"/>
                  <a:pt x="12" y="87"/>
                  <a:pt x="35" y="52"/>
                </a:cubicBezTo>
                <a:cubicBezTo>
                  <a:pt x="59" y="17"/>
                  <a:pt x="100" y="0"/>
                  <a:pt x="147" y="0"/>
                </a:cubicBezTo>
                <a:cubicBezTo>
                  <a:pt x="240" y="0"/>
                  <a:pt x="281" y="64"/>
                  <a:pt x="281" y="198"/>
                </a:cubicBezTo>
                <a:cubicBezTo>
                  <a:pt x="281" y="268"/>
                  <a:pt x="269" y="315"/>
                  <a:pt x="246" y="350"/>
                </a:cubicBezTo>
                <a:cubicBezTo>
                  <a:pt x="223" y="385"/>
                  <a:pt x="187" y="408"/>
                  <a:pt x="141" y="408"/>
                </a:cubicBezTo>
                <a:close/>
                <a:moveTo>
                  <a:pt x="141" y="64"/>
                </a:moveTo>
                <a:cubicBezTo>
                  <a:pt x="106" y="64"/>
                  <a:pt x="88" y="111"/>
                  <a:pt x="88" y="204"/>
                </a:cubicBezTo>
                <a:cubicBezTo>
                  <a:pt x="88" y="297"/>
                  <a:pt x="106" y="338"/>
                  <a:pt x="141" y="338"/>
                </a:cubicBezTo>
                <a:cubicBezTo>
                  <a:pt x="176" y="338"/>
                  <a:pt x="193" y="291"/>
                  <a:pt x="193" y="204"/>
                </a:cubicBezTo>
                <a:cubicBezTo>
                  <a:pt x="193" y="111"/>
                  <a:pt x="176" y="64"/>
                  <a:pt x="141" y="64"/>
                </a:cubicBezTo>
                <a:close/>
                <a:moveTo>
                  <a:pt x="552" y="5"/>
                </a:moveTo>
                <a:cubicBezTo>
                  <a:pt x="552" y="5"/>
                  <a:pt x="552" y="5"/>
                  <a:pt x="552" y="5"/>
                </a:cubicBezTo>
                <a:cubicBezTo>
                  <a:pt x="499" y="5"/>
                  <a:pt x="499" y="5"/>
                  <a:pt x="499" y="5"/>
                </a:cubicBezTo>
                <a:cubicBezTo>
                  <a:pt x="481" y="16"/>
                  <a:pt x="463" y="28"/>
                  <a:pt x="440" y="34"/>
                </a:cubicBezTo>
                <a:cubicBezTo>
                  <a:pt x="422" y="46"/>
                  <a:pt x="399" y="57"/>
                  <a:pt x="381" y="63"/>
                </a:cubicBezTo>
                <a:cubicBezTo>
                  <a:pt x="381" y="63"/>
                  <a:pt x="381" y="63"/>
                  <a:pt x="381" y="133"/>
                </a:cubicBezTo>
                <a:cubicBezTo>
                  <a:pt x="387" y="133"/>
                  <a:pt x="393" y="133"/>
                  <a:pt x="404" y="128"/>
                </a:cubicBezTo>
                <a:cubicBezTo>
                  <a:pt x="410" y="128"/>
                  <a:pt x="416" y="128"/>
                  <a:pt x="422" y="122"/>
                </a:cubicBezTo>
                <a:cubicBezTo>
                  <a:pt x="434" y="122"/>
                  <a:pt x="440" y="116"/>
                  <a:pt x="446" y="110"/>
                </a:cubicBezTo>
                <a:cubicBezTo>
                  <a:pt x="452" y="110"/>
                  <a:pt x="458" y="104"/>
                  <a:pt x="463" y="98"/>
                </a:cubicBezTo>
                <a:cubicBezTo>
                  <a:pt x="463" y="98"/>
                  <a:pt x="463" y="98"/>
                  <a:pt x="463" y="403"/>
                </a:cubicBezTo>
                <a:cubicBezTo>
                  <a:pt x="463" y="403"/>
                  <a:pt x="463" y="403"/>
                  <a:pt x="552" y="403"/>
                </a:cubicBezTo>
                <a:cubicBezTo>
                  <a:pt x="552" y="403"/>
                  <a:pt x="552" y="403"/>
                  <a:pt x="552" y="5"/>
                </a:cubicBezTo>
                <a:close/>
                <a:moveTo>
                  <a:pt x="783" y="408"/>
                </a:moveTo>
                <a:cubicBezTo>
                  <a:pt x="690" y="408"/>
                  <a:pt x="643" y="338"/>
                  <a:pt x="643" y="210"/>
                </a:cubicBezTo>
                <a:cubicBezTo>
                  <a:pt x="643" y="140"/>
                  <a:pt x="655" y="87"/>
                  <a:pt x="684" y="52"/>
                </a:cubicBezTo>
                <a:cubicBezTo>
                  <a:pt x="707" y="17"/>
                  <a:pt x="742" y="0"/>
                  <a:pt x="789" y="0"/>
                </a:cubicBezTo>
                <a:cubicBezTo>
                  <a:pt x="882" y="0"/>
                  <a:pt x="929" y="64"/>
                  <a:pt x="929" y="198"/>
                </a:cubicBezTo>
                <a:cubicBezTo>
                  <a:pt x="929" y="268"/>
                  <a:pt x="917" y="315"/>
                  <a:pt x="888" y="350"/>
                </a:cubicBezTo>
                <a:cubicBezTo>
                  <a:pt x="864" y="385"/>
                  <a:pt x="829" y="408"/>
                  <a:pt x="783" y="408"/>
                </a:cubicBezTo>
                <a:close/>
                <a:moveTo>
                  <a:pt x="789" y="64"/>
                </a:moveTo>
                <a:cubicBezTo>
                  <a:pt x="748" y="64"/>
                  <a:pt x="730" y="111"/>
                  <a:pt x="730" y="204"/>
                </a:cubicBezTo>
                <a:cubicBezTo>
                  <a:pt x="730" y="297"/>
                  <a:pt x="748" y="338"/>
                  <a:pt x="789" y="338"/>
                </a:cubicBezTo>
                <a:cubicBezTo>
                  <a:pt x="824" y="338"/>
                  <a:pt x="841" y="291"/>
                  <a:pt x="841" y="204"/>
                </a:cubicBezTo>
                <a:cubicBezTo>
                  <a:pt x="841" y="111"/>
                  <a:pt x="824" y="64"/>
                  <a:pt x="789" y="64"/>
                </a:cubicBezTo>
                <a:close/>
                <a:moveTo>
                  <a:pt x="1197" y="5"/>
                </a:moveTo>
                <a:cubicBezTo>
                  <a:pt x="1197" y="5"/>
                  <a:pt x="1197" y="5"/>
                  <a:pt x="1197" y="5"/>
                </a:cubicBezTo>
                <a:cubicBezTo>
                  <a:pt x="1145" y="5"/>
                  <a:pt x="1145" y="5"/>
                  <a:pt x="1145" y="5"/>
                </a:cubicBezTo>
                <a:cubicBezTo>
                  <a:pt x="1128" y="16"/>
                  <a:pt x="1110" y="28"/>
                  <a:pt x="1093" y="34"/>
                </a:cubicBezTo>
                <a:cubicBezTo>
                  <a:pt x="1075" y="46"/>
                  <a:pt x="1052" y="57"/>
                  <a:pt x="1029" y="63"/>
                </a:cubicBezTo>
                <a:cubicBezTo>
                  <a:pt x="1029" y="63"/>
                  <a:pt x="1029" y="63"/>
                  <a:pt x="1029" y="133"/>
                </a:cubicBezTo>
                <a:cubicBezTo>
                  <a:pt x="1035" y="133"/>
                  <a:pt x="1046" y="133"/>
                  <a:pt x="1052" y="128"/>
                </a:cubicBezTo>
                <a:cubicBezTo>
                  <a:pt x="1058" y="128"/>
                  <a:pt x="1070" y="128"/>
                  <a:pt x="1075" y="122"/>
                </a:cubicBezTo>
                <a:cubicBezTo>
                  <a:pt x="1081" y="122"/>
                  <a:pt x="1087" y="116"/>
                  <a:pt x="1093" y="110"/>
                </a:cubicBezTo>
                <a:cubicBezTo>
                  <a:pt x="1104" y="110"/>
                  <a:pt x="1110" y="104"/>
                  <a:pt x="1110" y="98"/>
                </a:cubicBezTo>
                <a:cubicBezTo>
                  <a:pt x="1110" y="98"/>
                  <a:pt x="1110" y="98"/>
                  <a:pt x="1110" y="403"/>
                </a:cubicBezTo>
                <a:cubicBezTo>
                  <a:pt x="1110" y="403"/>
                  <a:pt x="1110" y="403"/>
                  <a:pt x="1197" y="403"/>
                </a:cubicBezTo>
                <a:cubicBezTo>
                  <a:pt x="1197" y="403"/>
                  <a:pt x="1197" y="403"/>
                  <a:pt x="1197" y="5"/>
                </a:cubicBezTo>
                <a:close/>
                <a:moveTo>
                  <a:pt x="225" y="519"/>
                </a:moveTo>
                <a:cubicBezTo>
                  <a:pt x="225" y="519"/>
                  <a:pt x="225" y="519"/>
                  <a:pt x="225" y="519"/>
                </a:cubicBezTo>
                <a:cubicBezTo>
                  <a:pt x="173" y="519"/>
                  <a:pt x="173" y="519"/>
                  <a:pt x="173" y="519"/>
                </a:cubicBezTo>
                <a:cubicBezTo>
                  <a:pt x="155" y="530"/>
                  <a:pt x="138" y="542"/>
                  <a:pt x="120" y="554"/>
                </a:cubicBezTo>
                <a:cubicBezTo>
                  <a:pt x="97" y="560"/>
                  <a:pt x="80" y="571"/>
                  <a:pt x="56" y="577"/>
                </a:cubicBezTo>
                <a:cubicBezTo>
                  <a:pt x="56" y="577"/>
                  <a:pt x="56" y="577"/>
                  <a:pt x="56" y="648"/>
                </a:cubicBezTo>
                <a:cubicBezTo>
                  <a:pt x="62" y="648"/>
                  <a:pt x="68" y="648"/>
                  <a:pt x="80" y="648"/>
                </a:cubicBezTo>
                <a:cubicBezTo>
                  <a:pt x="85" y="642"/>
                  <a:pt x="91" y="642"/>
                  <a:pt x="103" y="636"/>
                </a:cubicBezTo>
                <a:cubicBezTo>
                  <a:pt x="109" y="636"/>
                  <a:pt x="115" y="630"/>
                  <a:pt x="120" y="624"/>
                </a:cubicBezTo>
                <a:cubicBezTo>
                  <a:pt x="126" y="624"/>
                  <a:pt x="132" y="618"/>
                  <a:pt x="138" y="612"/>
                </a:cubicBezTo>
                <a:cubicBezTo>
                  <a:pt x="138" y="612"/>
                  <a:pt x="138" y="612"/>
                  <a:pt x="138" y="917"/>
                </a:cubicBezTo>
                <a:cubicBezTo>
                  <a:pt x="138" y="917"/>
                  <a:pt x="138" y="917"/>
                  <a:pt x="225" y="917"/>
                </a:cubicBezTo>
                <a:cubicBezTo>
                  <a:pt x="225" y="917"/>
                  <a:pt x="225" y="917"/>
                  <a:pt x="225" y="519"/>
                </a:cubicBezTo>
                <a:close/>
                <a:moveTo>
                  <a:pt x="463" y="923"/>
                </a:moveTo>
                <a:cubicBezTo>
                  <a:pt x="370" y="923"/>
                  <a:pt x="323" y="853"/>
                  <a:pt x="323" y="724"/>
                </a:cubicBezTo>
                <a:cubicBezTo>
                  <a:pt x="323" y="653"/>
                  <a:pt x="335" y="600"/>
                  <a:pt x="364" y="565"/>
                </a:cubicBezTo>
                <a:cubicBezTo>
                  <a:pt x="387" y="530"/>
                  <a:pt x="422" y="512"/>
                  <a:pt x="475" y="512"/>
                </a:cubicBezTo>
                <a:cubicBezTo>
                  <a:pt x="562" y="512"/>
                  <a:pt x="609" y="583"/>
                  <a:pt x="609" y="712"/>
                </a:cubicBezTo>
                <a:cubicBezTo>
                  <a:pt x="609" y="782"/>
                  <a:pt x="597" y="829"/>
                  <a:pt x="574" y="870"/>
                </a:cubicBezTo>
                <a:cubicBezTo>
                  <a:pt x="545" y="905"/>
                  <a:pt x="510" y="923"/>
                  <a:pt x="463" y="923"/>
                </a:cubicBezTo>
                <a:close/>
                <a:moveTo>
                  <a:pt x="469" y="577"/>
                </a:moveTo>
                <a:cubicBezTo>
                  <a:pt x="428" y="577"/>
                  <a:pt x="411" y="624"/>
                  <a:pt x="411" y="724"/>
                </a:cubicBezTo>
                <a:cubicBezTo>
                  <a:pt x="411" y="811"/>
                  <a:pt x="428" y="853"/>
                  <a:pt x="469" y="853"/>
                </a:cubicBezTo>
                <a:cubicBezTo>
                  <a:pt x="504" y="853"/>
                  <a:pt x="521" y="806"/>
                  <a:pt x="521" y="718"/>
                </a:cubicBezTo>
                <a:cubicBezTo>
                  <a:pt x="521" y="624"/>
                  <a:pt x="504" y="577"/>
                  <a:pt x="469" y="577"/>
                </a:cubicBezTo>
                <a:close/>
                <a:moveTo>
                  <a:pt x="871" y="519"/>
                </a:moveTo>
                <a:cubicBezTo>
                  <a:pt x="871" y="519"/>
                  <a:pt x="871" y="519"/>
                  <a:pt x="871" y="519"/>
                </a:cubicBezTo>
                <a:cubicBezTo>
                  <a:pt x="818" y="519"/>
                  <a:pt x="818" y="519"/>
                  <a:pt x="818" y="519"/>
                </a:cubicBezTo>
                <a:cubicBezTo>
                  <a:pt x="807" y="530"/>
                  <a:pt x="783" y="542"/>
                  <a:pt x="765" y="554"/>
                </a:cubicBezTo>
                <a:cubicBezTo>
                  <a:pt x="748" y="560"/>
                  <a:pt x="724" y="571"/>
                  <a:pt x="701" y="577"/>
                </a:cubicBezTo>
                <a:cubicBezTo>
                  <a:pt x="701" y="577"/>
                  <a:pt x="701" y="577"/>
                  <a:pt x="701" y="648"/>
                </a:cubicBezTo>
                <a:cubicBezTo>
                  <a:pt x="706" y="648"/>
                  <a:pt x="718" y="648"/>
                  <a:pt x="724" y="648"/>
                </a:cubicBezTo>
                <a:cubicBezTo>
                  <a:pt x="730" y="642"/>
                  <a:pt x="742" y="642"/>
                  <a:pt x="748" y="636"/>
                </a:cubicBezTo>
                <a:cubicBezTo>
                  <a:pt x="754" y="636"/>
                  <a:pt x="760" y="630"/>
                  <a:pt x="771" y="624"/>
                </a:cubicBezTo>
                <a:cubicBezTo>
                  <a:pt x="777" y="624"/>
                  <a:pt x="783" y="618"/>
                  <a:pt x="783" y="612"/>
                </a:cubicBezTo>
                <a:cubicBezTo>
                  <a:pt x="783" y="612"/>
                  <a:pt x="783" y="612"/>
                  <a:pt x="783" y="917"/>
                </a:cubicBezTo>
                <a:cubicBezTo>
                  <a:pt x="783" y="917"/>
                  <a:pt x="783" y="917"/>
                  <a:pt x="871" y="917"/>
                </a:cubicBezTo>
                <a:cubicBezTo>
                  <a:pt x="871" y="917"/>
                  <a:pt x="871" y="917"/>
                  <a:pt x="871" y="519"/>
                </a:cubicBezTo>
                <a:close/>
                <a:moveTo>
                  <a:pt x="141" y="1436"/>
                </a:moveTo>
                <a:cubicBezTo>
                  <a:pt x="47" y="1436"/>
                  <a:pt x="0" y="1372"/>
                  <a:pt x="0" y="1238"/>
                </a:cubicBezTo>
                <a:cubicBezTo>
                  <a:pt x="0" y="1168"/>
                  <a:pt x="12" y="1121"/>
                  <a:pt x="35" y="1080"/>
                </a:cubicBezTo>
                <a:cubicBezTo>
                  <a:pt x="59" y="1045"/>
                  <a:pt x="100" y="1028"/>
                  <a:pt x="147" y="1028"/>
                </a:cubicBezTo>
                <a:cubicBezTo>
                  <a:pt x="240" y="1028"/>
                  <a:pt x="281" y="1098"/>
                  <a:pt x="281" y="1232"/>
                </a:cubicBezTo>
                <a:cubicBezTo>
                  <a:pt x="281" y="1296"/>
                  <a:pt x="269" y="1349"/>
                  <a:pt x="246" y="1384"/>
                </a:cubicBezTo>
                <a:cubicBezTo>
                  <a:pt x="223" y="1419"/>
                  <a:pt x="187" y="1436"/>
                  <a:pt x="141" y="1436"/>
                </a:cubicBezTo>
                <a:close/>
                <a:moveTo>
                  <a:pt x="141" y="1098"/>
                </a:moveTo>
                <a:cubicBezTo>
                  <a:pt x="106" y="1098"/>
                  <a:pt x="88" y="1145"/>
                  <a:pt x="88" y="1238"/>
                </a:cubicBezTo>
                <a:cubicBezTo>
                  <a:pt x="88" y="1325"/>
                  <a:pt x="106" y="1366"/>
                  <a:pt x="141" y="1366"/>
                </a:cubicBezTo>
                <a:cubicBezTo>
                  <a:pt x="176" y="1366"/>
                  <a:pt x="193" y="1325"/>
                  <a:pt x="193" y="1232"/>
                </a:cubicBezTo>
                <a:cubicBezTo>
                  <a:pt x="193" y="1139"/>
                  <a:pt x="176" y="1098"/>
                  <a:pt x="141" y="1098"/>
                </a:cubicBezTo>
                <a:close/>
                <a:moveTo>
                  <a:pt x="552" y="1030"/>
                </a:moveTo>
                <a:cubicBezTo>
                  <a:pt x="552" y="1030"/>
                  <a:pt x="552" y="1030"/>
                  <a:pt x="552" y="1030"/>
                </a:cubicBezTo>
                <a:cubicBezTo>
                  <a:pt x="499" y="1030"/>
                  <a:pt x="499" y="1030"/>
                  <a:pt x="499" y="1030"/>
                </a:cubicBezTo>
                <a:cubicBezTo>
                  <a:pt x="481" y="1042"/>
                  <a:pt x="463" y="1054"/>
                  <a:pt x="440" y="1065"/>
                </a:cubicBezTo>
                <a:cubicBezTo>
                  <a:pt x="422" y="1071"/>
                  <a:pt x="399" y="1083"/>
                  <a:pt x="381" y="1089"/>
                </a:cubicBezTo>
                <a:cubicBezTo>
                  <a:pt x="381" y="1089"/>
                  <a:pt x="381" y="1089"/>
                  <a:pt x="381" y="1159"/>
                </a:cubicBezTo>
                <a:cubicBezTo>
                  <a:pt x="387" y="1159"/>
                  <a:pt x="393" y="1159"/>
                  <a:pt x="404" y="1159"/>
                </a:cubicBezTo>
                <a:cubicBezTo>
                  <a:pt x="410" y="1153"/>
                  <a:pt x="416" y="1153"/>
                  <a:pt x="422" y="1147"/>
                </a:cubicBezTo>
                <a:cubicBezTo>
                  <a:pt x="434" y="1147"/>
                  <a:pt x="440" y="1141"/>
                  <a:pt x="446" y="1141"/>
                </a:cubicBezTo>
                <a:cubicBezTo>
                  <a:pt x="452" y="1136"/>
                  <a:pt x="458" y="1130"/>
                  <a:pt x="463" y="1130"/>
                </a:cubicBezTo>
                <a:cubicBezTo>
                  <a:pt x="463" y="1130"/>
                  <a:pt x="463" y="1130"/>
                  <a:pt x="463" y="1434"/>
                </a:cubicBezTo>
                <a:cubicBezTo>
                  <a:pt x="463" y="1434"/>
                  <a:pt x="463" y="1434"/>
                  <a:pt x="552" y="1434"/>
                </a:cubicBezTo>
                <a:cubicBezTo>
                  <a:pt x="552" y="1434"/>
                  <a:pt x="552" y="1434"/>
                  <a:pt x="552" y="1030"/>
                </a:cubicBezTo>
                <a:close/>
                <a:moveTo>
                  <a:pt x="783" y="1436"/>
                </a:moveTo>
                <a:cubicBezTo>
                  <a:pt x="690" y="1436"/>
                  <a:pt x="643" y="1372"/>
                  <a:pt x="643" y="1238"/>
                </a:cubicBezTo>
                <a:cubicBezTo>
                  <a:pt x="643" y="1168"/>
                  <a:pt x="655" y="1121"/>
                  <a:pt x="684" y="1080"/>
                </a:cubicBezTo>
                <a:cubicBezTo>
                  <a:pt x="707" y="1045"/>
                  <a:pt x="742" y="1028"/>
                  <a:pt x="789" y="1028"/>
                </a:cubicBezTo>
                <a:cubicBezTo>
                  <a:pt x="882" y="1028"/>
                  <a:pt x="929" y="1098"/>
                  <a:pt x="929" y="1232"/>
                </a:cubicBezTo>
                <a:cubicBezTo>
                  <a:pt x="929" y="1296"/>
                  <a:pt x="917" y="1349"/>
                  <a:pt x="888" y="1384"/>
                </a:cubicBezTo>
                <a:cubicBezTo>
                  <a:pt x="864" y="1419"/>
                  <a:pt x="829" y="1436"/>
                  <a:pt x="783" y="1436"/>
                </a:cubicBezTo>
                <a:close/>
                <a:moveTo>
                  <a:pt x="789" y="1098"/>
                </a:moveTo>
                <a:cubicBezTo>
                  <a:pt x="748" y="1098"/>
                  <a:pt x="730" y="1145"/>
                  <a:pt x="730" y="1238"/>
                </a:cubicBezTo>
                <a:cubicBezTo>
                  <a:pt x="730" y="1325"/>
                  <a:pt x="748" y="1366"/>
                  <a:pt x="789" y="1366"/>
                </a:cubicBezTo>
                <a:cubicBezTo>
                  <a:pt x="824" y="1366"/>
                  <a:pt x="841" y="1325"/>
                  <a:pt x="841" y="1232"/>
                </a:cubicBezTo>
                <a:cubicBezTo>
                  <a:pt x="841" y="1139"/>
                  <a:pt x="824" y="1098"/>
                  <a:pt x="789" y="1098"/>
                </a:cubicBezTo>
                <a:close/>
                <a:moveTo>
                  <a:pt x="1197" y="1030"/>
                </a:moveTo>
                <a:cubicBezTo>
                  <a:pt x="1197" y="1030"/>
                  <a:pt x="1197" y="1030"/>
                  <a:pt x="1197" y="1030"/>
                </a:cubicBezTo>
                <a:cubicBezTo>
                  <a:pt x="1145" y="1030"/>
                  <a:pt x="1145" y="1030"/>
                  <a:pt x="1145" y="1030"/>
                </a:cubicBezTo>
                <a:cubicBezTo>
                  <a:pt x="1128" y="1042"/>
                  <a:pt x="1110" y="1054"/>
                  <a:pt x="1093" y="1065"/>
                </a:cubicBezTo>
                <a:cubicBezTo>
                  <a:pt x="1075" y="1071"/>
                  <a:pt x="1052" y="1083"/>
                  <a:pt x="1029" y="1089"/>
                </a:cubicBezTo>
                <a:cubicBezTo>
                  <a:pt x="1029" y="1089"/>
                  <a:pt x="1029" y="1089"/>
                  <a:pt x="1029" y="1159"/>
                </a:cubicBezTo>
                <a:cubicBezTo>
                  <a:pt x="1035" y="1159"/>
                  <a:pt x="1046" y="1159"/>
                  <a:pt x="1052" y="1159"/>
                </a:cubicBezTo>
                <a:cubicBezTo>
                  <a:pt x="1058" y="1153"/>
                  <a:pt x="1070" y="1153"/>
                  <a:pt x="1075" y="1147"/>
                </a:cubicBezTo>
                <a:cubicBezTo>
                  <a:pt x="1081" y="1147"/>
                  <a:pt x="1087" y="1141"/>
                  <a:pt x="1093" y="1141"/>
                </a:cubicBezTo>
                <a:cubicBezTo>
                  <a:pt x="1104" y="1136"/>
                  <a:pt x="1110" y="1130"/>
                  <a:pt x="1110" y="1130"/>
                </a:cubicBezTo>
                <a:cubicBezTo>
                  <a:pt x="1110" y="1130"/>
                  <a:pt x="1110" y="1130"/>
                  <a:pt x="1110" y="1434"/>
                </a:cubicBezTo>
                <a:cubicBezTo>
                  <a:pt x="1110" y="1434"/>
                  <a:pt x="1110" y="1434"/>
                  <a:pt x="1197" y="1434"/>
                </a:cubicBezTo>
                <a:cubicBezTo>
                  <a:pt x="1197" y="1434"/>
                  <a:pt x="1197" y="1434"/>
                  <a:pt x="1197" y="1030"/>
                </a:cubicBezTo>
                <a:close/>
                <a:moveTo>
                  <a:pt x="1200" y="519"/>
                </a:moveTo>
                <a:cubicBezTo>
                  <a:pt x="1200" y="519"/>
                  <a:pt x="1200" y="519"/>
                  <a:pt x="1200" y="519"/>
                </a:cubicBezTo>
                <a:cubicBezTo>
                  <a:pt x="1147" y="519"/>
                  <a:pt x="1147" y="519"/>
                  <a:pt x="1147" y="519"/>
                </a:cubicBezTo>
                <a:cubicBezTo>
                  <a:pt x="1135" y="530"/>
                  <a:pt x="1111" y="542"/>
                  <a:pt x="1094" y="554"/>
                </a:cubicBezTo>
                <a:cubicBezTo>
                  <a:pt x="1076" y="560"/>
                  <a:pt x="1052" y="571"/>
                  <a:pt x="1029" y="577"/>
                </a:cubicBezTo>
                <a:cubicBezTo>
                  <a:pt x="1029" y="577"/>
                  <a:pt x="1029" y="577"/>
                  <a:pt x="1029" y="648"/>
                </a:cubicBezTo>
                <a:cubicBezTo>
                  <a:pt x="1035" y="648"/>
                  <a:pt x="1047" y="648"/>
                  <a:pt x="1052" y="648"/>
                </a:cubicBezTo>
                <a:cubicBezTo>
                  <a:pt x="1058" y="642"/>
                  <a:pt x="1070" y="642"/>
                  <a:pt x="1076" y="636"/>
                </a:cubicBezTo>
                <a:cubicBezTo>
                  <a:pt x="1082" y="636"/>
                  <a:pt x="1088" y="630"/>
                  <a:pt x="1100" y="624"/>
                </a:cubicBezTo>
                <a:cubicBezTo>
                  <a:pt x="1106" y="624"/>
                  <a:pt x="1111" y="618"/>
                  <a:pt x="1111" y="612"/>
                </a:cubicBezTo>
                <a:cubicBezTo>
                  <a:pt x="1111" y="612"/>
                  <a:pt x="1111" y="612"/>
                  <a:pt x="1111" y="917"/>
                </a:cubicBezTo>
                <a:cubicBezTo>
                  <a:pt x="1111" y="917"/>
                  <a:pt x="1111" y="917"/>
                  <a:pt x="1200" y="917"/>
                </a:cubicBezTo>
                <a:cubicBezTo>
                  <a:pt x="1200" y="917"/>
                  <a:pt x="1200" y="917"/>
                  <a:pt x="1200" y="519"/>
                </a:cubicBezTo>
                <a:close/>
              </a:path>
            </a:pathLst>
          </a:custGeom>
          <a:solidFill>
            <a:schemeClr val="bg1"/>
          </a:solidFill>
          <a:ln>
            <a:noFill/>
          </a:ln>
        </p:spPr>
        <p:txBody>
          <a:bodyPr vert="horz" wrap="square" lIns="89606" tIns="44804" rIns="89606" bIns="44804" numCol="1" anchor="t" anchorCtr="0" compatLnSpc="1">
            <a:prstTxWarp prst="textNoShape">
              <a:avLst/>
            </a:prstTxWarp>
          </a:bodyPr>
          <a:lstStyle/>
          <a:p>
            <a:pPr defTabSz="932563">
              <a:defRPr/>
            </a:pPr>
            <a:endParaRPr lang="en-US" sz="1763" dirty="0">
              <a:solidFill>
                <a:srgbClr val="505050"/>
              </a:solidFill>
              <a:latin typeface="Segoe UI"/>
            </a:endParaRPr>
          </a:p>
        </p:txBody>
      </p:sp>
      <p:sp>
        <p:nvSpPr>
          <p:cNvPr id="285" name="Freeform 268"/>
          <p:cNvSpPr>
            <a:spLocks noChangeAspect="1" noEditPoints="1"/>
          </p:cNvSpPr>
          <p:nvPr/>
        </p:nvSpPr>
        <p:spPr bwMode="black">
          <a:xfrm>
            <a:off x="5359989" y="3810736"/>
            <a:ext cx="168600" cy="201736"/>
          </a:xfrm>
          <a:custGeom>
            <a:avLst/>
            <a:gdLst>
              <a:gd name="T0" fmla="*/ 35 w 1200"/>
              <a:gd name="T1" fmla="*/ 52 h 1436"/>
              <a:gd name="T2" fmla="*/ 246 w 1200"/>
              <a:gd name="T3" fmla="*/ 350 h 1436"/>
              <a:gd name="T4" fmla="*/ 88 w 1200"/>
              <a:gd name="T5" fmla="*/ 204 h 1436"/>
              <a:gd name="T6" fmla="*/ 141 w 1200"/>
              <a:gd name="T7" fmla="*/ 64 h 1436"/>
              <a:gd name="T8" fmla="*/ 499 w 1200"/>
              <a:gd name="T9" fmla="*/ 5 h 1436"/>
              <a:gd name="T10" fmla="*/ 381 w 1200"/>
              <a:gd name="T11" fmla="*/ 133 h 1436"/>
              <a:gd name="T12" fmla="*/ 446 w 1200"/>
              <a:gd name="T13" fmla="*/ 110 h 1436"/>
              <a:gd name="T14" fmla="*/ 552 w 1200"/>
              <a:gd name="T15" fmla="*/ 403 h 1436"/>
              <a:gd name="T16" fmla="*/ 643 w 1200"/>
              <a:gd name="T17" fmla="*/ 210 h 1436"/>
              <a:gd name="T18" fmla="*/ 929 w 1200"/>
              <a:gd name="T19" fmla="*/ 198 h 1436"/>
              <a:gd name="T20" fmla="*/ 789 w 1200"/>
              <a:gd name="T21" fmla="*/ 64 h 1436"/>
              <a:gd name="T22" fmla="*/ 841 w 1200"/>
              <a:gd name="T23" fmla="*/ 204 h 1436"/>
              <a:gd name="T24" fmla="*/ 1197 w 1200"/>
              <a:gd name="T25" fmla="*/ 5 h 1436"/>
              <a:gd name="T26" fmla="*/ 1029 w 1200"/>
              <a:gd name="T27" fmla="*/ 63 h 1436"/>
              <a:gd name="T28" fmla="*/ 1075 w 1200"/>
              <a:gd name="T29" fmla="*/ 122 h 1436"/>
              <a:gd name="T30" fmla="*/ 1110 w 1200"/>
              <a:gd name="T31" fmla="*/ 403 h 1436"/>
              <a:gd name="T32" fmla="*/ 225 w 1200"/>
              <a:gd name="T33" fmla="*/ 519 h 1436"/>
              <a:gd name="T34" fmla="*/ 120 w 1200"/>
              <a:gd name="T35" fmla="*/ 554 h 1436"/>
              <a:gd name="T36" fmla="*/ 80 w 1200"/>
              <a:gd name="T37" fmla="*/ 648 h 1436"/>
              <a:gd name="T38" fmla="*/ 138 w 1200"/>
              <a:gd name="T39" fmla="*/ 612 h 1436"/>
              <a:gd name="T40" fmla="*/ 225 w 1200"/>
              <a:gd name="T41" fmla="*/ 519 h 1436"/>
              <a:gd name="T42" fmla="*/ 364 w 1200"/>
              <a:gd name="T43" fmla="*/ 565 h 1436"/>
              <a:gd name="T44" fmla="*/ 574 w 1200"/>
              <a:gd name="T45" fmla="*/ 870 h 1436"/>
              <a:gd name="T46" fmla="*/ 411 w 1200"/>
              <a:gd name="T47" fmla="*/ 724 h 1436"/>
              <a:gd name="T48" fmla="*/ 469 w 1200"/>
              <a:gd name="T49" fmla="*/ 577 h 1436"/>
              <a:gd name="T50" fmla="*/ 818 w 1200"/>
              <a:gd name="T51" fmla="*/ 519 h 1436"/>
              <a:gd name="T52" fmla="*/ 701 w 1200"/>
              <a:gd name="T53" fmla="*/ 648 h 1436"/>
              <a:gd name="T54" fmla="*/ 771 w 1200"/>
              <a:gd name="T55" fmla="*/ 624 h 1436"/>
              <a:gd name="T56" fmla="*/ 871 w 1200"/>
              <a:gd name="T57" fmla="*/ 917 h 1436"/>
              <a:gd name="T58" fmla="*/ 0 w 1200"/>
              <a:gd name="T59" fmla="*/ 1238 h 1436"/>
              <a:gd name="T60" fmla="*/ 281 w 1200"/>
              <a:gd name="T61" fmla="*/ 1232 h 1436"/>
              <a:gd name="T62" fmla="*/ 141 w 1200"/>
              <a:gd name="T63" fmla="*/ 1098 h 1436"/>
              <a:gd name="T64" fmla="*/ 193 w 1200"/>
              <a:gd name="T65" fmla="*/ 1232 h 1436"/>
              <a:gd name="T66" fmla="*/ 552 w 1200"/>
              <a:gd name="T67" fmla="*/ 1030 h 1436"/>
              <a:gd name="T68" fmla="*/ 381 w 1200"/>
              <a:gd name="T69" fmla="*/ 1089 h 1436"/>
              <a:gd name="T70" fmla="*/ 422 w 1200"/>
              <a:gd name="T71" fmla="*/ 1147 h 1436"/>
              <a:gd name="T72" fmla="*/ 463 w 1200"/>
              <a:gd name="T73" fmla="*/ 1434 h 1436"/>
              <a:gd name="T74" fmla="*/ 783 w 1200"/>
              <a:gd name="T75" fmla="*/ 1436 h 1436"/>
              <a:gd name="T76" fmla="*/ 789 w 1200"/>
              <a:gd name="T77" fmla="*/ 1028 h 1436"/>
              <a:gd name="T78" fmla="*/ 783 w 1200"/>
              <a:gd name="T79" fmla="*/ 1436 h 1436"/>
              <a:gd name="T80" fmla="*/ 789 w 1200"/>
              <a:gd name="T81" fmla="*/ 1366 h 1436"/>
              <a:gd name="T82" fmla="*/ 1197 w 1200"/>
              <a:gd name="T83" fmla="*/ 1030 h 1436"/>
              <a:gd name="T84" fmla="*/ 1093 w 1200"/>
              <a:gd name="T85" fmla="*/ 1065 h 1436"/>
              <a:gd name="T86" fmla="*/ 1052 w 1200"/>
              <a:gd name="T87" fmla="*/ 1159 h 1436"/>
              <a:gd name="T88" fmla="*/ 1110 w 1200"/>
              <a:gd name="T89" fmla="*/ 1130 h 1436"/>
              <a:gd name="T90" fmla="*/ 1197 w 1200"/>
              <a:gd name="T91" fmla="*/ 1030 h 1436"/>
              <a:gd name="T92" fmla="*/ 1147 w 1200"/>
              <a:gd name="T93" fmla="*/ 519 h 1436"/>
              <a:gd name="T94" fmla="*/ 1029 w 1200"/>
              <a:gd name="T95" fmla="*/ 648 h 1436"/>
              <a:gd name="T96" fmla="*/ 1100 w 1200"/>
              <a:gd name="T97" fmla="*/ 624 h 1436"/>
              <a:gd name="T98" fmla="*/ 1200 w 1200"/>
              <a:gd name="T99" fmla="*/ 917 h 1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200" h="1436">
                <a:moveTo>
                  <a:pt x="141" y="408"/>
                </a:moveTo>
                <a:cubicBezTo>
                  <a:pt x="47" y="408"/>
                  <a:pt x="0" y="338"/>
                  <a:pt x="0" y="210"/>
                </a:cubicBezTo>
                <a:cubicBezTo>
                  <a:pt x="0" y="140"/>
                  <a:pt x="12" y="87"/>
                  <a:pt x="35" y="52"/>
                </a:cubicBezTo>
                <a:cubicBezTo>
                  <a:pt x="59" y="17"/>
                  <a:pt x="100" y="0"/>
                  <a:pt x="147" y="0"/>
                </a:cubicBezTo>
                <a:cubicBezTo>
                  <a:pt x="240" y="0"/>
                  <a:pt x="281" y="64"/>
                  <a:pt x="281" y="198"/>
                </a:cubicBezTo>
                <a:cubicBezTo>
                  <a:pt x="281" y="268"/>
                  <a:pt x="269" y="315"/>
                  <a:pt x="246" y="350"/>
                </a:cubicBezTo>
                <a:cubicBezTo>
                  <a:pt x="223" y="385"/>
                  <a:pt x="187" y="408"/>
                  <a:pt x="141" y="408"/>
                </a:cubicBezTo>
                <a:close/>
                <a:moveTo>
                  <a:pt x="141" y="64"/>
                </a:moveTo>
                <a:cubicBezTo>
                  <a:pt x="106" y="64"/>
                  <a:pt x="88" y="111"/>
                  <a:pt x="88" y="204"/>
                </a:cubicBezTo>
                <a:cubicBezTo>
                  <a:pt x="88" y="297"/>
                  <a:pt x="106" y="338"/>
                  <a:pt x="141" y="338"/>
                </a:cubicBezTo>
                <a:cubicBezTo>
                  <a:pt x="176" y="338"/>
                  <a:pt x="193" y="291"/>
                  <a:pt x="193" y="204"/>
                </a:cubicBezTo>
                <a:cubicBezTo>
                  <a:pt x="193" y="111"/>
                  <a:pt x="176" y="64"/>
                  <a:pt x="141" y="64"/>
                </a:cubicBezTo>
                <a:close/>
                <a:moveTo>
                  <a:pt x="552" y="5"/>
                </a:moveTo>
                <a:cubicBezTo>
                  <a:pt x="552" y="5"/>
                  <a:pt x="552" y="5"/>
                  <a:pt x="552" y="5"/>
                </a:cubicBezTo>
                <a:cubicBezTo>
                  <a:pt x="499" y="5"/>
                  <a:pt x="499" y="5"/>
                  <a:pt x="499" y="5"/>
                </a:cubicBezTo>
                <a:cubicBezTo>
                  <a:pt x="481" y="16"/>
                  <a:pt x="463" y="28"/>
                  <a:pt x="440" y="34"/>
                </a:cubicBezTo>
                <a:cubicBezTo>
                  <a:pt x="422" y="46"/>
                  <a:pt x="399" y="57"/>
                  <a:pt x="381" y="63"/>
                </a:cubicBezTo>
                <a:cubicBezTo>
                  <a:pt x="381" y="63"/>
                  <a:pt x="381" y="63"/>
                  <a:pt x="381" y="133"/>
                </a:cubicBezTo>
                <a:cubicBezTo>
                  <a:pt x="387" y="133"/>
                  <a:pt x="393" y="133"/>
                  <a:pt x="404" y="128"/>
                </a:cubicBezTo>
                <a:cubicBezTo>
                  <a:pt x="410" y="128"/>
                  <a:pt x="416" y="128"/>
                  <a:pt x="422" y="122"/>
                </a:cubicBezTo>
                <a:cubicBezTo>
                  <a:pt x="434" y="122"/>
                  <a:pt x="440" y="116"/>
                  <a:pt x="446" y="110"/>
                </a:cubicBezTo>
                <a:cubicBezTo>
                  <a:pt x="452" y="110"/>
                  <a:pt x="458" y="104"/>
                  <a:pt x="463" y="98"/>
                </a:cubicBezTo>
                <a:cubicBezTo>
                  <a:pt x="463" y="98"/>
                  <a:pt x="463" y="98"/>
                  <a:pt x="463" y="403"/>
                </a:cubicBezTo>
                <a:cubicBezTo>
                  <a:pt x="463" y="403"/>
                  <a:pt x="463" y="403"/>
                  <a:pt x="552" y="403"/>
                </a:cubicBezTo>
                <a:cubicBezTo>
                  <a:pt x="552" y="403"/>
                  <a:pt x="552" y="403"/>
                  <a:pt x="552" y="5"/>
                </a:cubicBezTo>
                <a:close/>
                <a:moveTo>
                  <a:pt x="783" y="408"/>
                </a:moveTo>
                <a:cubicBezTo>
                  <a:pt x="690" y="408"/>
                  <a:pt x="643" y="338"/>
                  <a:pt x="643" y="210"/>
                </a:cubicBezTo>
                <a:cubicBezTo>
                  <a:pt x="643" y="140"/>
                  <a:pt x="655" y="87"/>
                  <a:pt x="684" y="52"/>
                </a:cubicBezTo>
                <a:cubicBezTo>
                  <a:pt x="707" y="17"/>
                  <a:pt x="742" y="0"/>
                  <a:pt x="789" y="0"/>
                </a:cubicBezTo>
                <a:cubicBezTo>
                  <a:pt x="882" y="0"/>
                  <a:pt x="929" y="64"/>
                  <a:pt x="929" y="198"/>
                </a:cubicBezTo>
                <a:cubicBezTo>
                  <a:pt x="929" y="268"/>
                  <a:pt x="917" y="315"/>
                  <a:pt x="888" y="350"/>
                </a:cubicBezTo>
                <a:cubicBezTo>
                  <a:pt x="864" y="385"/>
                  <a:pt x="829" y="408"/>
                  <a:pt x="783" y="408"/>
                </a:cubicBezTo>
                <a:close/>
                <a:moveTo>
                  <a:pt x="789" y="64"/>
                </a:moveTo>
                <a:cubicBezTo>
                  <a:pt x="748" y="64"/>
                  <a:pt x="730" y="111"/>
                  <a:pt x="730" y="204"/>
                </a:cubicBezTo>
                <a:cubicBezTo>
                  <a:pt x="730" y="297"/>
                  <a:pt x="748" y="338"/>
                  <a:pt x="789" y="338"/>
                </a:cubicBezTo>
                <a:cubicBezTo>
                  <a:pt x="824" y="338"/>
                  <a:pt x="841" y="291"/>
                  <a:pt x="841" y="204"/>
                </a:cubicBezTo>
                <a:cubicBezTo>
                  <a:pt x="841" y="111"/>
                  <a:pt x="824" y="64"/>
                  <a:pt x="789" y="64"/>
                </a:cubicBezTo>
                <a:close/>
                <a:moveTo>
                  <a:pt x="1197" y="5"/>
                </a:moveTo>
                <a:cubicBezTo>
                  <a:pt x="1197" y="5"/>
                  <a:pt x="1197" y="5"/>
                  <a:pt x="1197" y="5"/>
                </a:cubicBezTo>
                <a:cubicBezTo>
                  <a:pt x="1145" y="5"/>
                  <a:pt x="1145" y="5"/>
                  <a:pt x="1145" y="5"/>
                </a:cubicBezTo>
                <a:cubicBezTo>
                  <a:pt x="1128" y="16"/>
                  <a:pt x="1110" y="28"/>
                  <a:pt x="1093" y="34"/>
                </a:cubicBezTo>
                <a:cubicBezTo>
                  <a:pt x="1075" y="46"/>
                  <a:pt x="1052" y="57"/>
                  <a:pt x="1029" y="63"/>
                </a:cubicBezTo>
                <a:cubicBezTo>
                  <a:pt x="1029" y="63"/>
                  <a:pt x="1029" y="63"/>
                  <a:pt x="1029" y="133"/>
                </a:cubicBezTo>
                <a:cubicBezTo>
                  <a:pt x="1035" y="133"/>
                  <a:pt x="1046" y="133"/>
                  <a:pt x="1052" y="128"/>
                </a:cubicBezTo>
                <a:cubicBezTo>
                  <a:pt x="1058" y="128"/>
                  <a:pt x="1070" y="128"/>
                  <a:pt x="1075" y="122"/>
                </a:cubicBezTo>
                <a:cubicBezTo>
                  <a:pt x="1081" y="122"/>
                  <a:pt x="1087" y="116"/>
                  <a:pt x="1093" y="110"/>
                </a:cubicBezTo>
                <a:cubicBezTo>
                  <a:pt x="1104" y="110"/>
                  <a:pt x="1110" y="104"/>
                  <a:pt x="1110" y="98"/>
                </a:cubicBezTo>
                <a:cubicBezTo>
                  <a:pt x="1110" y="98"/>
                  <a:pt x="1110" y="98"/>
                  <a:pt x="1110" y="403"/>
                </a:cubicBezTo>
                <a:cubicBezTo>
                  <a:pt x="1110" y="403"/>
                  <a:pt x="1110" y="403"/>
                  <a:pt x="1197" y="403"/>
                </a:cubicBezTo>
                <a:cubicBezTo>
                  <a:pt x="1197" y="403"/>
                  <a:pt x="1197" y="403"/>
                  <a:pt x="1197" y="5"/>
                </a:cubicBezTo>
                <a:close/>
                <a:moveTo>
                  <a:pt x="225" y="519"/>
                </a:moveTo>
                <a:cubicBezTo>
                  <a:pt x="225" y="519"/>
                  <a:pt x="225" y="519"/>
                  <a:pt x="225" y="519"/>
                </a:cubicBezTo>
                <a:cubicBezTo>
                  <a:pt x="173" y="519"/>
                  <a:pt x="173" y="519"/>
                  <a:pt x="173" y="519"/>
                </a:cubicBezTo>
                <a:cubicBezTo>
                  <a:pt x="155" y="530"/>
                  <a:pt x="138" y="542"/>
                  <a:pt x="120" y="554"/>
                </a:cubicBezTo>
                <a:cubicBezTo>
                  <a:pt x="97" y="560"/>
                  <a:pt x="80" y="571"/>
                  <a:pt x="56" y="577"/>
                </a:cubicBezTo>
                <a:cubicBezTo>
                  <a:pt x="56" y="577"/>
                  <a:pt x="56" y="577"/>
                  <a:pt x="56" y="648"/>
                </a:cubicBezTo>
                <a:cubicBezTo>
                  <a:pt x="62" y="648"/>
                  <a:pt x="68" y="648"/>
                  <a:pt x="80" y="648"/>
                </a:cubicBezTo>
                <a:cubicBezTo>
                  <a:pt x="85" y="642"/>
                  <a:pt x="91" y="642"/>
                  <a:pt x="103" y="636"/>
                </a:cubicBezTo>
                <a:cubicBezTo>
                  <a:pt x="109" y="636"/>
                  <a:pt x="115" y="630"/>
                  <a:pt x="120" y="624"/>
                </a:cubicBezTo>
                <a:cubicBezTo>
                  <a:pt x="126" y="624"/>
                  <a:pt x="132" y="618"/>
                  <a:pt x="138" y="612"/>
                </a:cubicBezTo>
                <a:cubicBezTo>
                  <a:pt x="138" y="612"/>
                  <a:pt x="138" y="612"/>
                  <a:pt x="138" y="917"/>
                </a:cubicBezTo>
                <a:cubicBezTo>
                  <a:pt x="138" y="917"/>
                  <a:pt x="138" y="917"/>
                  <a:pt x="225" y="917"/>
                </a:cubicBezTo>
                <a:cubicBezTo>
                  <a:pt x="225" y="917"/>
                  <a:pt x="225" y="917"/>
                  <a:pt x="225" y="519"/>
                </a:cubicBezTo>
                <a:close/>
                <a:moveTo>
                  <a:pt x="463" y="923"/>
                </a:moveTo>
                <a:cubicBezTo>
                  <a:pt x="370" y="923"/>
                  <a:pt x="323" y="853"/>
                  <a:pt x="323" y="724"/>
                </a:cubicBezTo>
                <a:cubicBezTo>
                  <a:pt x="323" y="653"/>
                  <a:pt x="335" y="600"/>
                  <a:pt x="364" y="565"/>
                </a:cubicBezTo>
                <a:cubicBezTo>
                  <a:pt x="387" y="530"/>
                  <a:pt x="422" y="512"/>
                  <a:pt x="475" y="512"/>
                </a:cubicBezTo>
                <a:cubicBezTo>
                  <a:pt x="562" y="512"/>
                  <a:pt x="609" y="583"/>
                  <a:pt x="609" y="712"/>
                </a:cubicBezTo>
                <a:cubicBezTo>
                  <a:pt x="609" y="782"/>
                  <a:pt x="597" y="829"/>
                  <a:pt x="574" y="870"/>
                </a:cubicBezTo>
                <a:cubicBezTo>
                  <a:pt x="545" y="905"/>
                  <a:pt x="510" y="923"/>
                  <a:pt x="463" y="923"/>
                </a:cubicBezTo>
                <a:close/>
                <a:moveTo>
                  <a:pt x="469" y="577"/>
                </a:moveTo>
                <a:cubicBezTo>
                  <a:pt x="428" y="577"/>
                  <a:pt x="411" y="624"/>
                  <a:pt x="411" y="724"/>
                </a:cubicBezTo>
                <a:cubicBezTo>
                  <a:pt x="411" y="811"/>
                  <a:pt x="428" y="853"/>
                  <a:pt x="469" y="853"/>
                </a:cubicBezTo>
                <a:cubicBezTo>
                  <a:pt x="504" y="853"/>
                  <a:pt x="521" y="806"/>
                  <a:pt x="521" y="718"/>
                </a:cubicBezTo>
                <a:cubicBezTo>
                  <a:pt x="521" y="624"/>
                  <a:pt x="504" y="577"/>
                  <a:pt x="469" y="577"/>
                </a:cubicBezTo>
                <a:close/>
                <a:moveTo>
                  <a:pt x="871" y="519"/>
                </a:moveTo>
                <a:cubicBezTo>
                  <a:pt x="871" y="519"/>
                  <a:pt x="871" y="519"/>
                  <a:pt x="871" y="519"/>
                </a:cubicBezTo>
                <a:cubicBezTo>
                  <a:pt x="818" y="519"/>
                  <a:pt x="818" y="519"/>
                  <a:pt x="818" y="519"/>
                </a:cubicBezTo>
                <a:cubicBezTo>
                  <a:pt x="807" y="530"/>
                  <a:pt x="783" y="542"/>
                  <a:pt x="765" y="554"/>
                </a:cubicBezTo>
                <a:cubicBezTo>
                  <a:pt x="748" y="560"/>
                  <a:pt x="724" y="571"/>
                  <a:pt x="701" y="577"/>
                </a:cubicBezTo>
                <a:cubicBezTo>
                  <a:pt x="701" y="577"/>
                  <a:pt x="701" y="577"/>
                  <a:pt x="701" y="648"/>
                </a:cubicBezTo>
                <a:cubicBezTo>
                  <a:pt x="706" y="648"/>
                  <a:pt x="718" y="648"/>
                  <a:pt x="724" y="648"/>
                </a:cubicBezTo>
                <a:cubicBezTo>
                  <a:pt x="730" y="642"/>
                  <a:pt x="742" y="642"/>
                  <a:pt x="748" y="636"/>
                </a:cubicBezTo>
                <a:cubicBezTo>
                  <a:pt x="754" y="636"/>
                  <a:pt x="760" y="630"/>
                  <a:pt x="771" y="624"/>
                </a:cubicBezTo>
                <a:cubicBezTo>
                  <a:pt x="777" y="624"/>
                  <a:pt x="783" y="618"/>
                  <a:pt x="783" y="612"/>
                </a:cubicBezTo>
                <a:cubicBezTo>
                  <a:pt x="783" y="612"/>
                  <a:pt x="783" y="612"/>
                  <a:pt x="783" y="917"/>
                </a:cubicBezTo>
                <a:cubicBezTo>
                  <a:pt x="783" y="917"/>
                  <a:pt x="783" y="917"/>
                  <a:pt x="871" y="917"/>
                </a:cubicBezTo>
                <a:cubicBezTo>
                  <a:pt x="871" y="917"/>
                  <a:pt x="871" y="917"/>
                  <a:pt x="871" y="519"/>
                </a:cubicBezTo>
                <a:close/>
                <a:moveTo>
                  <a:pt x="141" y="1436"/>
                </a:moveTo>
                <a:cubicBezTo>
                  <a:pt x="47" y="1436"/>
                  <a:pt x="0" y="1372"/>
                  <a:pt x="0" y="1238"/>
                </a:cubicBezTo>
                <a:cubicBezTo>
                  <a:pt x="0" y="1168"/>
                  <a:pt x="12" y="1121"/>
                  <a:pt x="35" y="1080"/>
                </a:cubicBezTo>
                <a:cubicBezTo>
                  <a:pt x="59" y="1045"/>
                  <a:pt x="100" y="1028"/>
                  <a:pt x="147" y="1028"/>
                </a:cubicBezTo>
                <a:cubicBezTo>
                  <a:pt x="240" y="1028"/>
                  <a:pt x="281" y="1098"/>
                  <a:pt x="281" y="1232"/>
                </a:cubicBezTo>
                <a:cubicBezTo>
                  <a:pt x="281" y="1296"/>
                  <a:pt x="269" y="1349"/>
                  <a:pt x="246" y="1384"/>
                </a:cubicBezTo>
                <a:cubicBezTo>
                  <a:pt x="223" y="1419"/>
                  <a:pt x="187" y="1436"/>
                  <a:pt x="141" y="1436"/>
                </a:cubicBezTo>
                <a:close/>
                <a:moveTo>
                  <a:pt x="141" y="1098"/>
                </a:moveTo>
                <a:cubicBezTo>
                  <a:pt x="106" y="1098"/>
                  <a:pt x="88" y="1145"/>
                  <a:pt x="88" y="1238"/>
                </a:cubicBezTo>
                <a:cubicBezTo>
                  <a:pt x="88" y="1325"/>
                  <a:pt x="106" y="1366"/>
                  <a:pt x="141" y="1366"/>
                </a:cubicBezTo>
                <a:cubicBezTo>
                  <a:pt x="176" y="1366"/>
                  <a:pt x="193" y="1325"/>
                  <a:pt x="193" y="1232"/>
                </a:cubicBezTo>
                <a:cubicBezTo>
                  <a:pt x="193" y="1139"/>
                  <a:pt x="176" y="1098"/>
                  <a:pt x="141" y="1098"/>
                </a:cubicBezTo>
                <a:close/>
                <a:moveTo>
                  <a:pt x="552" y="1030"/>
                </a:moveTo>
                <a:cubicBezTo>
                  <a:pt x="552" y="1030"/>
                  <a:pt x="552" y="1030"/>
                  <a:pt x="552" y="1030"/>
                </a:cubicBezTo>
                <a:cubicBezTo>
                  <a:pt x="499" y="1030"/>
                  <a:pt x="499" y="1030"/>
                  <a:pt x="499" y="1030"/>
                </a:cubicBezTo>
                <a:cubicBezTo>
                  <a:pt x="481" y="1042"/>
                  <a:pt x="463" y="1054"/>
                  <a:pt x="440" y="1065"/>
                </a:cubicBezTo>
                <a:cubicBezTo>
                  <a:pt x="422" y="1071"/>
                  <a:pt x="399" y="1083"/>
                  <a:pt x="381" y="1089"/>
                </a:cubicBezTo>
                <a:cubicBezTo>
                  <a:pt x="381" y="1089"/>
                  <a:pt x="381" y="1089"/>
                  <a:pt x="381" y="1159"/>
                </a:cubicBezTo>
                <a:cubicBezTo>
                  <a:pt x="387" y="1159"/>
                  <a:pt x="393" y="1159"/>
                  <a:pt x="404" y="1159"/>
                </a:cubicBezTo>
                <a:cubicBezTo>
                  <a:pt x="410" y="1153"/>
                  <a:pt x="416" y="1153"/>
                  <a:pt x="422" y="1147"/>
                </a:cubicBezTo>
                <a:cubicBezTo>
                  <a:pt x="434" y="1147"/>
                  <a:pt x="440" y="1141"/>
                  <a:pt x="446" y="1141"/>
                </a:cubicBezTo>
                <a:cubicBezTo>
                  <a:pt x="452" y="1136"/>
                  <a:pt x="458" y="1130"/>
                  <a:pt x="463" y="1130"/>
                </a:cubicBezTo>
                <a:cubicBezTo>
                  <a:pt x="463" y="1130"/>
                  <a:pt x="463" y="1130"/>
                  <a:pt x="463" y="1434"/>
                </a:cubicBezTo>
                <a:cubicBezTo>
                  <a:pt x="463" y="1434"/>
                  <a:pt x="463" y="1434"/>
                  <a:pt x="552" y="1434"/>
                </a:cubicBezTo>
                <a:cubicBezTo>
                  <a:pt x="552" y="1434"/>
                  <a:pt x="552" y="1434"/>
                  <a:pt x="552" y="1030"/>
                </a:cubicBezTo>
                <a:close/>
                <a:moveTo>
                  <a:pt x="783" y="1436"/>
                </a:moveTo>
                <a:cubicBezTo>
                  <a:pt x="690" y="1436"/>
                  <a:pt x="643" y="1372"/>
                  <a:pt x="643" y="1238"/>
                </a:cubicBezTo>
                <a:cubicBezTo>
                  <a:pt x="643" y="1168"/>
                  <a:pt x="655" y="1121"/>
                  <a:pt x="684" y="1080"/>
                </a:cubicBezTo>
                <a:cubicBezTo>
                  <a:pt x="707" y="1045"/>
                  <a:pt x="742" y="1028"/>
                  <a:pt x="789" y="1028"/>
                </a:cubicBezTo>
                <a:cubicBezTo>
                  <a:pt x="882" y="1028"/>
                  <a:pt x="929" y="1098"/>
                  <a:pt x="929" y="1232"/>
                </a:cubicBezTo>
                <a:cubicBezTo>
                  <a:pt x="929" y="1296"/>
                  <a:pt x="917" y="1349"/>
                  <a:pt x="888" y="1384"/>
                </a:cubicBezTo>
                <a:cubicBezTo>
                  <a:pt x="864" y="1419"/>
                  <a:pt x="829" y="1436"/>
                  <a:pt x="783" y="1436"/>
                </a:cubicBezTo>
                <a:close/>
                <a:moveTo>
                  <a:pt x="789" y="1098"/>
                </a:moveTo>
                <a:cubicBezTo>
                  <a:pt x="748" y="1098"/>
                  <a:pt x="730" y="1145"/>
                  <a:pt x="730" y="1238"/>
                </a:cubicBezTo>
                <a:cubicBezTo>
                  <a:pt x="730" y="1325"/>
                  <a:pt x="748" y="1366"/>
                  <a:pt x="789" y="1366"/>
                </a:cubicBezTo>
                <a:cubicBezTo>
                  <a:pt x="824" y="1366"/>
                  <a:pt x="841" y="1325"/>
                  <a:pt x="841" y="1232"/>
                </a:cubicBezTo>
                <a:cubicBezTo>
                  <a:pt x="841" y="1139"/>
                  <a:pt x="824" y="1098"/>
                  <a:pt x="789" y="1098"/>
                </a:cubicBezTo>
                <a:close/>
                <a:moveTo>
                  <a:pt x="1197" y="1030"/>
                </a:moveTo>
                <a:cubicBezTo>
                  <a:pt x="1197" y="1030"/>
                  <a:pt x="1197" y="1030"/>
                  <a:pt x="1197" y="1030"/>
                </a:cubicBezTo>
                <a:cubicBezTo>
                  <a:pt x="1145" y="1030"/>
                  <a:pt x="1145" y="1030"/>
                  <a:pt x="1145" y="1030"/>
                </a:cubicBezTo>
                <a:cubicBezTo>
                  <a:pt x="1128" y="1042"/>
                  <a:pt x="1110" y="1054"/>
                  <a:pt x="1093" y="1065"/>
                </a:cubicBezTo>
                <a:cubicBezTo>
                  <a:pt x="1075" y="1071"/>
                  <a:pt x="1052" y="1083"/>
                  <a:pt x="1029" y="1089"/>
                </a:cubicBezTo>
                <a:cubicBezTo>
                  <a:pt x="1029" y="1089"/>
                  <a:pt x="1029" y="1089"/>
                  <a:pt x="1029" y="1159"/>
                </a:cubicBezTo>
                <a:cubicBezTo>
                  <a:pt x="1035" y="1159"/>
                  <a:pt x="1046" y="1159"/>
                  <a:pt x="1052" y="1159"/>
                </a:cubicBezTo>
                <a:cubicBezTo>
                  <a:pt x="1058" y="1153"/>
                  <a:pt x="1070" y="1153"/>
                  <a:pt x="1075" y="1147"/>
                </a:cubicBezTo>
                <a:cubicBezTo>
                  <a:pt x="1081" y="1147"/>
                  <a:pt x="1087" y="1141"/>
                  <a:pt x="1093" y="1141"/>
                </a:cubicBezTo>
                <a:cubicBezTo>
                  <a:pt x="1104" y="1136"/>
                  <a:pt x="1110" y="1130"/>
                  <a:pt x="1110" y="1130"/>
                </a:cubicBezTo>
                <a:cubicBezTo>
                  <a:pt x="1110" y="1130"/>
                  <a:pt x="1110" y="1130"/>
                  <a:pt x="1110" y="1434"/>
                </a:cubicBezTo>
                <a:cubicBezTo>
                  <a:pt x="1110" y="1434"/>
                  <a:pt x="1110" y="1434"/>
                  <a:pt x="1197" y="1434"/>
                </a:cubicBezTo>
                <a:cubicBezTo>
                  <a:pt x="1197" y="1434"/>
                  <a:pt x="1197" y="1434"/>
                  <a:pt x="1197" y="1030"/>
                </a:cubicBezTo>
                <a:close/>
                <a:moveTo>
                  <a:pt x="1200" y="519"/>
                </a:moveTo>
                <a:cubicBezTo>
                  <a:pt x="1200" y="519"/>
                  <a:pt x="1200" y="519"/>
                  <a:pt x="1200" y="519"/>
                </a:cubicBezTo>
                <a:cubicBezTo>
                  <a:pt x="1147" y="519"/>
                  <a:pt x="1147" y="519"/>
                  <a:pt x="1147" y="519"/>
                </a:cubicBezTo>
                <a:cubicBezTo>
                  <a:pt x="1135" y="530"/>
                  <a:pt x="1111" y="542"/>
                  <a:pt x="1094" y="554"/>
                </a:cubicBezTo>
                <a:cubicBezTo>
                  <a:pt x="1076" y="560"/>
                  <a:pt x="1052" y="571"/>
                  <a:pt x="1029" y="577"/>
                </a:cubicBezTo>
                <a:cubicBezTo>
                  <a:pt x="1029" y="577"/>
                  <a:pt x="1029" y="577"/>
                  <a:pt x="1029" y="648"/>
                </a:cubicBezTo>
                <a:cubicBezTo>
                  <a:pt x="1035" y="648"/>
                  <a:pt x="1047" y="648"/>
                  <a:pt x="1052" y="648"/>
                </a:cubicBezTo>
                <a:cubicBezTo>
                  <a:pt x="1058" y="642"/>
                  <a:pt x="1070" y="642"/>
                  <a:pt x="1076" y="636"/>
                </a:cubicBezTo>
                <a:cubicBezTo>
                  <a:pt x="1082" y="636"/>
                  <a:pt x="1088" y="630"/>
                  <a:pt x="1100" y="624"/>
                </a:cubicBezTo>
                <a:cubicBezTo>
                  <a:pt x="1106" y="624"/>
                  <a:pt x="1111" y="618"/>
                  <a:pt x="1111" y="612"/>
                </a:cubicBezTo>
                <a:cubicBezTo>
                  <a:pt x="1111" y="612"/>
                  <a:pt x="1111" y="612"/>
                  <a:pt x="1111" y="917"/>
                </a:cubicBezTo>
                <a:cubicBezTo>
                  <a:pt x="1111" y="917"/>
                  <a:pt x="1111" y="917"/>
                  <a:pt x="1200" y="917"/>
                </a:cubicBezTo>
                <a:cubicBezTo>
                  <a:pt x="1200" y="917"/>
                  <a:pt x="1200" y="917"/>
                  <a:pt x="1200" y="519"/>
                </a:cubicBezTo>
                <a:close/>
              </a:path>
            </a:pathLst>
          </a:custGeom>
          <a:solidFill>
            <a:schemeClr val="bg1"/>
          </a:solidFill>
          <a:ln>
            <a:noFill/>
          </a:ln>
        </p:spPr>
        <p:txBody>
          <a:bodyPr vert="horz" wrap="square" lIns="89606" tIns="44804" rIns="89606" bIns="44804" numCol="1" anchor="t" anchorCtr="0" compatLnSpc="1">
            <a:prstTxWarp prst="textNoShape">
              <a:avLst/>
            </a:prstTxWarp>
          </a:bodyPr>
          <a:lstStyle/>
          <a:p>
            <a:pPr defTabSz="932563">
              <a:defRPr/>
            </a:pPr>
            <a:endParaRPr lang="en-US" sz="1763" dirty="0">
              <a:solidFill>
                <a:srgbClr val="505050"/>
              </a:solidFill>
              <a:latin typeface="Segoe UI"/>
            </a:endParaRPr>
          </a:p>
        </p:txBody>
      </p:sp>
      <p:grpSp>
        <p:nvGrpSpPr>
          <p:cNvPr id="292" name="Group 16"/>
          <p:cNvGrpSpPr>
            <a:grpSpLocks noChangeAspect="1"/>
          </p:cNvGrpSpPr>
          <p:nvPr/>
        </p:nvGrpSpPr>
        <p:grpSpPr bwMode="auto">
          <a:xfrm>
            <a:off x="4973493" y="3805355"/>
            <a:ext cx="210498" cy="204183"/>
            <a:chOff x="3654" y="2101"/>
            <a:chExt cx="200" cy="194"/>
          </a:xfrm>
        </p:grpSpPr>
        <p:sp>
          <p:nvSpPr>
            <p:cNvPr id="468" name="AutoShape 15"/>
            <p:cNvSpPr>
              <a:spLocks noChangeAspect="1" noChangeArrowheads="1" noTextEdit="1"/>
            </p:cNvSpPr>
            <p:nvPr/>
          </p:nvSpPr>
          <p:spPr bwMode="auto">
            <a:xfrm>
              <a:off x="3654" y="2101"/>
              <a:ext cx="200" cy="1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27" tIns="45713" rIns="91427" bIns="45713" numCol="1" anchor="t" anchorCtr="0" compatLnSpc="1">
              <a:prstTxWarp prst="textNoShape">
                <a:avLst/>
              </a:prstTxWarp>
            </a:bodyPr>
            <a:lstStyle/>
            <a:p>
              <a:pPr defTabSz="932563">
                <a:defRPr/>
              </a:pPr>
              <a:endParaRPr lang="en-US">
                <a:solidFill>
                  <a:srgbClr val="505050"/>
                </a:solidFill>
                <a:latin typeface="Segoe UI"/>
              </a:endParaRPr>
            </a:p>
          </p:txBody>
        </p:sp>
        <p:sp>
          <p:nvSpPr>
            <p:cNvPr id="469" name="Freeform 17"/>
            <p:cNvSpPr>
              <a:spLocks noEditPoints="1"/>
            </p:cNvSpPr>
            <p:nvPr/>
          </p:nvSpPr>
          <p:spPr bwMode="auto">
            <a:xfrm>
              <a:off x="3654" y="2103"/>
              <a:ext cx="198" cy="190"/>
            </a:xfrm>
            <a:custGeom>
              <a:avLst/>
              <a:gdLst>
                <a:gd name="T0" fmla="*/ 98 w 113"/>
                <a:gd name="T1" fmla="*/ 0 h 109"/>
                <a:gd name="T2" fmla="*/ 12 w 113"/>
                <a:gd name="T3" fmla="*/ 0 h 109"/>
                <a:gd name="T4" fmla="*/ 12 w 113"/>
                <a:gd name="T5" fmla="*/ 0 h 109"/>
                <a:gd name="T6" fmla="*/ 0 w 113"/>
                <a:gd name="T7" fmla="*/ 0 h 109"/>
                <a:gd name="T8" fmla="*/ 0 w 113"/>
                <a:gd name="T9" fmla="*/ 8 h 109"/>
                <a:gd name="T10" fmla="*/ 0 w 113"/>
                <a:gd name="T11" fmla="*/ 16 h 109"/>
                <a:gd name="T12" fmla="*/ 0 w 113"/>
                <a:gd name="T13" fmla="*/ 94 h 109"/>
                <a:gd name="T14" fmla="*/ 0 w 113"/>
                <a:gd name="T15" fmla="*/ 102 h 109"/>
                <a:gd name="T16" fmla="*/ 0 w 113"/>
                <a:gd name="T17" fmla="*/ 109 h 109"/>
                <a:gd name="T18" fmla="*/ 8 w 113"/>
                <a:gd name="T19" fmla="*/ 109 h 109"/>
                <a:gd name="T20" fmla="*/ 12 w 113"/>
                <a:gd name="T21" fmla="*/ 109 h 109"/>
                <a:gd name="T22" fmla="*/ 12 w 113"/>
                <a:gd name="T23" fmla="*/ 109 h 109"/>
                <a:gd name="T24" fmla="*/ 18 w 113"/>
                <a:gd name="T25" fmla="*/ 86 h 109"/>
                <a:gd name="T26" fmla="*/ 30 w 113"/>
                <a:gd name="T27" fmla="*/ 74 h 109"/>
                <a:gd name="T28" fmla="*/ 39 w 113"/>
                <a:gd name="T29" fmla="*/ 81 h 109"/>
                <a:gd name="T30" fmla="*/ 57 w 113"/>
                <a:gd name="T31" fmla="*/ 81 h 109"/>
                <a:gd name="T32" fmla="*/ 79 w 113"/>
                <a:gd name="T33" fmla="*/ 71 h 109"/>
                <a:gd name="T34" fmla="*/ 103 w 113"/>
                <a:gd name="T35" fmla="*/ 109 h 109"/>
                <a:gd name="T36" fmla="*/ 105 w 113"/>
                <a:gd name="T37" fmla="*/ 109 h 109"/>
                <a:gd name="T38" fmla="*/ 106 w 113"/>
                <a:gd name="T39" fmla="*/ 109 h 109"/>
                <a:gd name="T40" fmla="*/ 106 w 113"/>
                <a:gd name="T41" fmla="*/ 109 h 109"/>
                <a:gd name="T42" fmla="*/ 113 w 113"/>
                <a:gd name="T43" fmla="*/ 109 h 109"/>
                <a:gd name="T44" fmla="*/ 113 w 113"/>
                <a:gd name="T45" fmla="*/ 102 h 109"/>
                <a:gd name="T46" fmla="*/ 113 w 113"/>
                <a:gd name="T47" fmla="*/ 94 h 109"/>
                <a:gd name="T48" fmla="*/ 113 w 113"/>
                <a:gd name="T49" fmla="*/ 16 h 109"/>
                <a:gd name="T50" fmla="*/ 113 w 113"/>
                <a:gd name="T51" fmla="*/ 8 h 109"/>
                <a:gd name="T52" fmla="*/ 113 w 113"/>
                <a:gd name="T53" fmla="*/ 0 h 109"/>
                <a:gd name="T54" fmla="*/ 98 w 113"/>
                <a:gd name="T55" fmla="*/ 0 h 109"/>
                <a:gd name="T56" fmla="*/ 76 w 113"/>
                <a:gd name="T57" fmla="*/ 50 h 109"/>
                <a:gd name="T58" fmla="*/ 45 w 113"/>
                <a:gd name="T59" fmla="*/ 71 h 109"/>
                <a:gd name="T60" fmla="*/ 28 w 113"/>
                <a:gd name="T61" fmla="*/ 37 h 109"/>
                <a:gd name="T62" fmla="*/ 59 w 113"/>
                <a:gd name="T63" fmla="*/ 16 h 109"/>
                <a:gd name="T64" fmla="*/ 76 w 113"/>
                <a:gd name="T65" fmla="*/ 50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13" h="109">
                  <a:moveTo>
                    <a:pt x="98" y="0"/>
                  </a:moveTo>
                  <a:cubicBezTo>
                    <a:pt x="12" y="0"/>
                    <a:pt x="12" y="0"/>
                    <a:pt x="12" y="0"/>
                  </a:cubicBezTo>
                  <a:cubicBezTo>
                    <a:pt x="12" y="0"/>
                    <a:pt x="12" y="0"/>
                    <a:pt x="12" y="0"/>
                  </a:cubicBezTo>
                  <a:cubicBezTo>
                    <a:pt x="0" y="0"/>
                    <a:pt x="0" y="0"/>
                    <a:pt x="0" y="0"/>
                  </a:cubicBezTo>
                  <a:cubicBezTo>
                    <a:pt x="0" y="8"/>
                    <a:pt x="0" y="8"/>
                    <a:pt x="0" y="8"/>
                  </a:cubicBezTo>
                  <a:cubicBezTo>
                    <a:pt x="0" y="16"/>
                    <a:pt x="0" y="16"/>
                    <a:pt x="0" y="16"/>
                  </a:cubicBezTo>
                  <a:cubicBezTo>
                    <a:pt x="0" y="94"/>
                    <a:pt x="0" y="94"/>
                    <a:pt x="0" y="94"/>
                  </a:cubicBezTo>
                  <a:cubicBezTo>
                    <a:pt x="0" y="102"/>
                    <a:pt x="0" y="102"/>
                    <a:pt x="0" y="102"/>
                  </a:cubicBezTo>
                  <a:cubicBezTo>
                    <a:pt x="0" y="109"/>
                    <a:pt x="0" y="109"/>
                    <a:pt x="0" y="109"/>
                  </a:cubicBezTo>
                  <a:cubicBezTo>
                    <a:pt x="8" y="109"/>
                    <a:pt x="8" y="109"/>
                    <a:pt x="8" y="109"/>
                  </a:cubicBezTo>
                  <a:cubicBezTo>
                    <a:pt x="12" y="109"/>
                    <a:pt x="12" y="109"/>
                    <a:pt x="12" y="109"/>
                  </a:cubicBezTo>
                  <a:cubicBezTo>
                    <a:pt x="12" y="109"/>
                    <a:pt x="12" y="109"/>
                    <a:pt x="12" y="109"/>
                  </a:cubicBezTo>
                  <a:cubicBezTo>
                    <a:pt x="12" y="105"/>
                    <a:pt x="13" y="93"/>
                    <a:pt x="18" y="86"/>
                  </a:cubicBezTo>
                  <a:cubicBezTo>
                    <a:pt x="24" y="75"/>
                    <a:pt x="27" y="75"/>
                    <a:pt x="30" y="74"/>
                  </a:cubicBezTo>
                  <a:cubicBezTo>
                    <a:pt x="32" y="74"/>
                    <a:pt x="35" y="79"/>
                    <a:pt x="39" y="81"/>
                  </a:cubicBezTo>
                  <a:cubicBezTo>
                    <a:pt x="43" y="83"/>
                    <a:pt x="47" y="86"/>
                    <a:pt x="57" y="81"/>
                  </a:cubicBezTo>
                  <a:cubicBezTo>
                    <a:pt x="68" y="76"/>
                    <a:pt x="70" y="71"/>
                    <a:pt x="79" y="71"/>
                  </a:cubicBezTo>
                  <a:cubicBezTo>
                    <a:pt x="88" y="71"/>
                    <a:pt x="102" y="87"/>
                    <a:pt x="103" y="109"/>
                  </a:cubicBezTo>
                  <a:cubicBezTo>
                    <a:pt x="105" y="109"/>
                    <a:pt x="105" y="109"/>
                    <a:pt x="105" y="109"/>
                  </a:cubicBezTo>
                  <a:cubicBezTo>
                    <a:pt x="106" y="109"/>
                    <a:pt x="106" y="109"/>
                    <a:pt x="106" y="109"/>
                  </a:cubicBezTo>
                  <a:cubicBezTo>
                    <a:pt x="106" y="109"/>
                    <a:pt x="106" y="109"/>
                    <a:pt x="106" y="109"/>
                  </a:cubicBezTo>
                  <a:cubicBezTo>
                    <a:pt x="113" y="109"/>
                    <a:pt x="113" y="109"/>
                    <a:pt x="113" y="109"/>
                  </a:cubicBezTo>
                  <a:cubicBezTo>
                    <a:pt x="113" y="102"/>
                    <a:pt x="113" y="102"/>
                    <a:pt x="113" y="102"/>
                  </a:cubicBezTo>
                  <a:cubicBezTo>
                    <a:pt x="113" y="94"/>
                    <a:pt x="113" y="94"/>
                    <a:pt x="113" y="94"/>
                  </a:cubicBezTo>
                  <a:cubicBezTo>
                    <a:pt x="113" y="16"/>
                    <a:pt x="113" y="16"/>
                    <a:pt x="113" y="16"/>
                  </a:cubicBezTo>
                  <a:cubicBezTo>
                    <a:pt x="113" y="8"/>
                    <a:pt x="113" y="8"/>
                    <a:pt x="113" y="8"/>
                  </a:cubicBezTo>
                  <a:cubicBezTo>
                    <a:pt x="113" y="0"/>
                    <a:pt x="113" y="0"/>
                    <a:pt x="113" y="0"/>
                  </a:cubicBezTo>
                  <a:cubicBezTo>
                    <a:pt x="98" y="0"/>
                    <a:pt x="98" y="0"/>
                    <a:pt x="98" y="0"/>
                  </a:cubicBezTo>
                  <a:close/>
                  <a:moveTo>
                    <a:pt x="76" y="50"/>
                  </a:moveTo>
                  <a:cubicBezTo>
                    <a:pt x="72" y="64"/>
                    <a:pt x="59" y="74"/>
                    <a:pt x="45" y="71"/>
                  </a:cubicBezTo>
                  <a:cubicBezTo>
                    <a:pt x="32" y="67"/>
                    <a:pt x="24" y="52"/>
                    <a:pt x="28" y="37"/>
                  </a:cubicBezTo>
                  <a:cubicBezTo>
                    <a:pt x="31" y="23"/>
                    <a:pt x="45" y="13"/>
                    <a:pt x="59" y="16"/>
                  </a:cubicBezTo>
                  <a:cubicBezTo>
                    <a:pt x="72" y="20"/>
                    <a:pt x="80" y="35"/>
                    <a:pt x="76" y="5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pPr defTabSz="932563">
                <a:defRPr/>
              </a:pPr>
              <a:endParaRPr lang="en-US">
                <a:solidFill>
                  <a:srgbClr val="505050"/>
                </a:solidFill>
                <a:latin typeface="Segoe UI"/>
              </a:endParaRPr>
            </a:p>
          </p:txBody>
        </p:sp>
        <p:sp>
          <p:nvSpPr>
            <p:cNvPr id="470" name="Freeform 18"/>
            <p:cNvSpPr>
              <a:spLocks/>
            </p:cNvSpPr>
            <p:nvPr/>
          </p:nvSpPr>
          <p:spPr bwMode="auto">
            <a:xfrm>
              <a:off x="3696" y="2126"/>
              <a:ext cx="98" cy="106"/>
            </a:xfrm>
            <a:custGeom>
              <a:avLst/>
              <a:gdLst>
                <a:gd name="T0" fmla="*/ 35 w 56"/>
                <a:gd name="T1" fmla="*/ 3 h 61"/>
                <a:gd name="T2" fmla="*/ 4 w 56"/>
                <a:gd name="T3" fmla="*/ 24 h 61"/>
                <a:gd name="T4" fmla="*/ 21 w 56"/>
                <a:gd name="T5" fmla="*/ 58 h 61"/>
                <a:gd name="T6" fmla="*/ 52 w 56"/>
                <a:gd name="T7" fmla="*/ 37 h 61"/>
                <a:gd name="T8" fmla="*/ 35 w 56"/>
                <a:gd name="T9" fmla="*/ 3 h 61"/>
              </a:gdLst>
              <a:ahLst/>
              <a:cxnLst>
                <a:cxn ang="0">
                  <a:pos x="T0" y="T1"/>
                </a:cxn>
                <a:cxn ang="0">
                  <a:pos x="T2" y="T3"/>
                </a:cxn>
                <a:cxn ang="0">
                  <a:pos x="T4" y="T5"/>
                </a:cxn>
                <a:cxn ang="0">
                  <a:pos x="T6" y="T7"/>
                </a:cxn>
                <a:cxn ang="0">
                  <a:pos x="T8" y="T9"/>
                </a:cxn>
              </a:cxnLst>
              <a:rect l="0" t="0" r="r" b="b"/>
              <a:pathLst>
                <a:path w="56" h="61">
                  <a:moveTo>
                    <a:pt x="35" y="3"/>
                  </a:moveTo>
                  <a:cubicBezTo>
                    <a:pt x="21" y="0"/>
                    <a:pt x="7" y="10"/>
                    <a:pt x="4" y="24"/>
                  </a:cubicBezTo>
                  <a:cubicBezTo>
                    <a:pt x="0" y="39"/>
                    <a:pt x="8" y="54"/>
                    <a:pt x="21" y="58"/>
                  </a:cubicBezTo>
                  <a:cubicBezTo>
                    <a:pt x="35" y="61"/>
                    <a:pt x="48" y="51"/>
                    <a:pt x="52" y="37"/>
                  </a:cubicBezTo>
                  <a:cubicBezTo>
                    <a:pt x="56" y="22"/>
                    <a:pt x="48" y="7"/>
                    <a:pt x="35" y="3"/>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pPr defTabSz="932563">
                <a:defRPr/>
              </a:pPr>
              <a:endParaRPr lang="en-US">
                <a:solidFill>
                  <a:srgbClr val="505050"/>
                </a:solidFill>
                <a:latin typeface="Segoe UI"/>
              </a:endParaRPr>
            </a:p>
          </p:txBody>
        </p:sp>
        <p:sp>
          <p:nvSpPr>
            <p:cNvPr id="471" name="Freeform 19"/>
            <p:cNvSpPr>
              <a:spLocks/>
            </p:cNvSpPr>
            <p:nvPr/>
          </p:nvSpPr>
          <p:spPr bwMode="auto">
            <a:xfrm>
              <a:off x="3675" y="2227"/>
              <a:ext cx="160" cy="66"/>
            </a:xfrm>
            <a:custGeom>
              <a:avLst/>
              <a:gdLst>
                <a:gd name="T0" fmla="*/ 67 w 91"/>
                <a:gd name="T1" fmla="*/ 0 h 38"/>
                <a:gd name="T2" fmla="*/ 45 w 91"/>
                <a:gd name="T3" fmla="*/ 10 h 38"/>
                <a:gd name="T4" fmla="*/ 27 w 91"/>
                <a:gd name="T5" fmla="*/ 10 h 38"/>
                <a:gd name="T6" fmla="*/ 18 w 91"/>
                <a:gd name="T7" fmla="*/ 3 h 38"/>
                <a:gd name="T8" fmla="*/ 6 w 91"/>
                <a:gd name="T9" fmla="*/ 15 h 38"/>
                <a:gd name="T10" fmla="*/ 0 w 91"/>
                <a:gd name="T11" fmla="*/ 38 h 38"/>
                <a:gd name="T12" fmla="*/ 91 w 91"/>
                <a:gd name="T13" fmla="*/ 38 h 38"/>
                <a:gd name="T14" fmla="*/ 67 w 91"/>
                <a:gd name="T15" fmla="*/ 0 h 3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1" h="38">
                  <a:moveTo>
                    <a:pt x="67" y="0"/>
                  </a:moveTo>
                  <a:cubicBezTo>
                    <a:pt x="58" y="0"/>
                    <a:pt x="56" y="5"/>
                    <a:pt x="45" y="10"/>
                  </a:cubicBezTo>
                  <a:cubicBezTo>
                    <a:pt x="35" y="15"/>
                    <a:pt x="31" y="12"/>
                    <a:pt x="27" y="10"/>
                  </a:cubicBezTo>
                  <a:cubicBezTo>
                    <a:pt x="23" y="8"/>
                    <a:pt x="20" y="3"/>
                    <a:pt x="18" y="3"/>
                  </a:cubicBezTo>
                  <a:cubicBezTo>
                    <a:pt x="15" y="4"/>
                    <a:pt x="12" y="4"/>
                    <a:pt x="6" y="15"/>
                  </a:cubicBezTo>
                  <a:cubicBezTo>
                    <a:pt x="1" y="22"/>
                    <a:pt x="0" y="34"/>
                    <a:pt x="0" y="38"/>
                  </a:cubicBezTo>
                  <a:cubicBezTo>
                    <a:pt x="91" y="38"/>
                    <a:pt x="91" y="38"/>
                    <a:pt x="91" y="38"/>
                  </a:cubicBezTo>
                  <a:cubicBezTo>
                    <a:pt x="90" y="16"/>
                    <a:pt x="76" y="0"/>
                    <a:pt x="67"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pPr defTabSz="932563">
                <a:defRPr/>
              </a:pPr>
              <a:endParaRPr lang="en-US">
                <a:solidFill>
                  <a:srgbClr val="505050"/>
                </a:solidFill>
                <a:latin typeface="Segoe UI"/>
              </a:endParaRPr>
            </a:p>
          </p:txBody>
        </p:sp>
      </p:grpSp>
      <p:sp>
        <p:nvSpPr>
          <p:cNvPr id="293" name="Rectangle 292"/>
          <p:cNvSpPr/>
          <p:nvPr/>
        </p:nvSpPr>
        <p:spPr bwMode="auto">
          <a:xfrm>
            <a:off x="5181887" y="3800828"/>
            <a:ext cx="45712" cy="222084"/>
          </a:xfrm>
          <a:prstGeom prst="rect">
            <a:avLst/>
          </a:prstGeom>
          <a:solidFill>
            <a:srgbClr val="50505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54" tIns="146283" rIns="182854" bIns="146283" numCol="1" spcCol="0" rtlCol="0" fromWordArt="0" anchor="t" anchorCtr="0" forceAA="0" compatLnSpc="1">
            <a:prstTxWarp prst="textNoShape">
              <a:avLst/>
            </a:prstTxWarp>
            <a:noAutofit/>
          </a:bodyPr>
          <a:lstStyle/>
          <a:p>
            <a:pPr algn="ctr" defTabSz="932293" fontAlgn="base">
              <a:lnSpc>
                <a:spcPct val="90000"/>
              </a:lnSpc>
              <a:spcBef>
                <a:spcPct val="0"/>
              </a:spcBef>
              <a:spcAft>
                <a:spcPct val="0"/>
              </a:spcAft>
              <a:defRPr/>
            </a:pPr>
            <a:endParaRPr lang="en-US" sz="2400" dirty="0" err="1">
              <a:gradFill>
                <a:gsLst>
                  <a:gs pos="0">
                    <a:srgbClr val="FFFFFF"/>
                  </a:gs>
                  <a:gs pos="100000">
                    <a:srgbClr val="FFFFFF"/>
                  </a:gs>
                </a:gsLst>
                <a:lin ang="5400000" scaled="0"/>
              </a:gradFill>
              <a:latin typeface="Segoe UI"/>
              <a:ea typeface="Segoe UI" pitchFamily="34" charset="0"/>
              <a:cs typeface="Segoe UI" pitchFamily="34" charset="0"/>
            </a:endParaRPr>
          </a:p>
        </p:txBody>
      </p:sp>
      <p:sp>
        <p:nvSpPr>
          <p:cNvPr id="502" name="Oval 501"/>
          <p:cNvSpPr/>
          <p:nvPr/>
        </p:nvSpPr>
        <p:spPr>
          <a:xfrm>
            <a:off x="8612658" y="3148537"/>
            <a:ext cx="314744" cy="314744"/>
          </a:xfrm>
          <a:prstGeom prst="ellipse">
            <a:avLst/>
          </a:prstGeom>
          <a:solidFill>
            <a:srgbClr val="0072C6"/>
          </a:solidFill>
          <a:ln w="10795" cap="flat" cmpd="sng" algn="ctr">
            <a:noFill/>
            <a:prstDash val="solid"/>
          </a:ln>
          <a:effectLst/>
        </p:spPr>
        <p:txBody>
          <a:bodyPr rtlCol="0" anchor="ctr"/>
          <a:lstStyle/>
          <a:p>
            <a:pPr algn="ctr" defTabSz="1218478">
              <a:defRPr/>
            </a:pPr>
            <a:endParaRPr lang="en-US" sz="2400" kern="0" dirty="0">
              <a:solidFill>
                <a:srgbClr val="505050"/>
              </a:solidFill>
              <a:latin typeface="Segoe UI"/>
            </a:endParaRPr>
          </a:p>
        </p:txBody>
      </p:sp>
      <p:sp>
        <p:nvSpPr>
          <p:cNvPr id="503" name="Oval 502"/>
          <p:cNvSpPr/>
          <p:nvPr/>
        </p:nvSpPr>
        <p:spPr>
          <a:xfrm>
            <a:off x="8976697" y="3019244"/>
            <a:ext cx="314744" cy="314744"/>
          </a:xfrm>
          <a:prstGeom prst="ellipse">
            <a:avLst/>
          </a:prstGeom>
          <a:solidFill>
            <a:srgbClr val="0072C6"/>
          </a:solidFill>
          <a:ln w="10795" cap="flat" cmpd="sng" algn="ctr">
            <a:noFill/>
            <a:prstDash val="solid"/>
          </a:ln>
          <a:effectLst/>
        </p:spPr>
        <p:txBody>
          <a:bodyPr rtlCol="0" anchor="ctr"/>
          <a:lstStyle/>
          <a:p>
            <a:pPr algn="ctr" defTabSz="1218478">
              <a:defRPr/>
            </a:pPr>
            <a:endParaRPr lang="en-US" sz="2400" kern="0" dirty="0">
              <a:solidFill>
                <a:srgbClr val="505050"/>
              </a:solidFill>
              <a:latin typeface="Segoe UI"/>
            </a:endParaRPr>
          </a:p>
        </p:txBody>
      </p:sp>
      <p:sp>
        <p:nvSpPr>
          <p:cNvPr id="504" name="Oval 503"/>
          <p:cNvSpPr/>
          <p:nvPr/>
        </p:nvSpPr>
        <p:spPr>
          <a:xfrm>
            <a:off x="9344095" y="3148537"/>
            <a:ext cx="314744" cy="314744"/>
          </a:xfrm>
          <a:prstGeom prst="ellipse">
            <a:avLst/>
          </a:prstGeom>
          <a:solidFill>
            <a:srgbClr val="0072C6"/>
          </a:solidFill>
          <a:ln w="10795" cap="flat" cmpd="sng" algn="ctr">
            <a:noFill/>
            <a:prstDash val="solid"/>
          </a:ln>
          <a:effectLst/>
        </p:spPr>
        <p:txBody>
          <a:bodyPr rtlCol="0" anchor="ctr"/>
          <a:lstStyle/>
          <a:p>
            <a:pPr algn="ctr" defTabSz="1218478">
              <a:defRPr/>
            </a:pPr>
            <a:endParaRPr lang="en-US" sz="2400" kern="0" dirty="0">
              <a:solidFill>
                <a:srgbClr val="505050"/>
              </a:solidFill>
              <a:latin typeface="Segoe UI"/>
            </a:endParaRPr>
          </a:p>
        </p:txBody>
      </p:sp>
      <p:pic>
        <p:nvPicPr>
          <p:cNvPr id="344" name="Picture 343"/>
          <p:cNvPicPr>
            <a:picLocks noChangeAspect="1"/>
          </p:cNvPicPr>
          <p:nvPr/>
        </p:nvPicPr>
        <p:blipFill>
          <a:blip r:embed="rId12" cstate="print">
            <a:biLevel thresh="25000"/>
            <a:extLst>
              <a:ext uri="{28A0092B-C50C-407E-A947-70E740481C1C}">
                <a14:useLocalDpi xmlns:a14="http://schemas.microsoft.com/office/drawing/2010/main" val="0"/>
              </a:ext>
            </a:extLst>
          </a:blip>
          <a:stretch>
            <a:fillRect/>
          </a:stretch>
        </p:blipFill>
        <p:spPr>
          <a:xfrm>
            <a:off x="8617066" y="3186888"/>
            <a:ext cx="302569" cy="242055"/>
          </a:xfrm>
          <a:prstGeom prst="rect">
            <a:avLst/>
          </a:prstGeom>
        </p:spPr>
      </p:pic>
      <p:pic>
        <p:nvPicPr>
          <p:cNvPr id="345" name="Picture 344"/>
          <p:cNvPicPr>
            <a:picLocks noChangeAspect="1"/>
          </p:cNvPicPr>
          <p:nvPr/>
        </p:nvPicPr>
        <p:blipFill>
          <a:blip r:embed="rId13" cstate="print">
            <a:biLevel thresh="25000"/>
            <a:extLst>
              <a:ext uri="{28A0092B-C50C-407E-A947-70E740481C1C}">
                <a14:useLocalDpi xmlns:a14="http://schemas.microsoft.com/office/drawing/2010/main" val="0"/>
              </a:ext>
            </a:extLst>
          </a:blip>
          <a:stretch>
            <a:fillRect/>
          </a:stretch>
        </p:blipFill>
        <p:spPr>
          <a:xfrm>
            <a:off x="8993619" y="3055527"/>
            <a:ext cx="273442" cy="218754"/>
          </a:xfrm>
          <a:prstGeom prst="rect">
            <a:avLst/>
          </a:prstGeom>
        </p:spPr>
      </p:pic>
      <p:pic>
        <p:nvPicPr>
          <p:cNvPr id="343" name="Picture 342"/>
          <p:cNvPicPr>
            <a:picLocks noChangeAspect="1"/>
          </p:cNvPicPr>
          <p:nvPr/>
        </p:nvPicPr>
        <p:blipFill>
          <a:blip r:embed="rId14" cstate="print">
            <a:biLevel thresh="25000"/>
            <a:extLst>
              <a:ext uri="{28A0092B-C50C-407E-A947-70E740481C1C}">
                <a14:useLocalDpi xmlns:a14="http://schemas.microsoft.com/office/drawing/2010/main" val="0"/>
              </a:ext>
            </a:extLst>
          </a:blip>
          <a:stretch>
            <a:fillRect/>
          </a:stretch>
        </p:blipFill>
        <p:spPr>
          <a:xfrm>
            <a:off x="9386693" y="3214089"/>
            <a:ext cx="229548" cy="183638"/>
          </a:xfrm>
          <a:prstGeom prst="rect">
            <a:avLst/>
          </a:prstGeom>
        </p:spPr>
      </p:pic>
      <p:pic>
        <p:nvPicPr>
          <p:cNvPr id="29" name="Picture 28"/>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10549198" y="4691242"/>
            <a:ext cx="849430" cy="271818"/>
          </a:xfrm>
          <a:prstGeom prst="rect">
            <a:avLst/>
          </a:prstGeom>
        </p:spPr>
      </p:pic>
      <p:grpSp>
        <p:nvGrpSpPr>
          <p:cNvPr id="304" name="Group 4"/>
          <p:cNvGrpSpPr>
            <a:grpSpLocks noChangeAspect="1"/>
          </p:cNvGrpSpPr>
          <p:nvPr/>
        </p:nvGrpSpPr>
        <p:grpSpPr bwMode="auto">
          <a:xfrm>
            <a:off x="3122248" y="4547056"/>
            <a:ext cx="715513" cy="443478"/>
            <a:chOff x="908" y="2039"/>
            <a:chExt cx="818" cy="507"/>
          </a:xfrm>
        </p:grpSpPr>
        <p:sp>
          <p:nvSpPr>
            <p:cNvPr id="305" name="AutoShape 3"/>
            <p:cNvSpPr>
              <a:spLocks noChangeAspect="1" noChangeArrowheads="1" noTextEdit="1"/>
            </p:cNvSpPr>
            <p:nvPr/>
          </p:nvSpPr>
          <p:spPr bwMode="auto">
            <a:xfrm>
              <a:off x="912" y="2039"/>
              <a:ext cx="814" cy="5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27" tIns="45713" rIns="91427" bIns="45713" numCol="1" anchor="t" anchorCtr="0" compatLnSpc="1">
              <a:prstTxWarp prst="textNoShape">
                <a:avLst/>
              </a:prstTxWarp>
            </a:bodyPr>
            <a:lstStyle/>
            <a:p>
              <a:pPr defTabSz="932563">
                <a:defRPr/>
              </a:pPr>
              <a:endParaRPr lang="en-US">
                <a:solidFill>
                  <a:srgbClr val="505050"/>
                </a:solidFill>
                <a:latin typeface="Segoe UI"/>
              </a:endParaRPr>
            </a:p>
          </p:txBody>
        </p:sp>
        <p:sp>
          <p:nvSpPr>
            <p:cNvPr id="306" name="Freeform 5"/>
            <p:cNvSpPr>
              <a:spLocks/>
            </p:cNvSpPr>
            <p:nvPr/>
          </p:nvSpPr>
          <p:spPr bwMode="auto">
            <a:xfrm>
              <a:off x="908" y="2043"/>
              <a:ext cx="814" cy="503"/>
            </a:xfrm>
            <a:custGeom>
              <a:avLst/>
              <a:gdLst>
                <a:gd name="T0" fmla="*/ 201 w 201"/>
                <a:gd name="T1" fmla="*/ 107 h 123"/>
                <a:gd name="T2" fmla="*/ 185 w 201"/>
                <a:gd name="T3" fmla="*/ 123 h 123"/>
                <a:gd name="T4" fmla="*/ 16 w 201"/>
                <a:gd name="T5" fmla="*/ 123 h 123"/>
                <a:gd name="T6" fmla="*/ 0 w 201"/>
                <a:gd name="T7" fmla="*/ 107 h 123"/>
                <a:gd name="T8" fmla="*/ 0 w 201"/>
                <a:gd name="T9" fmla="*/ 16 h 123"/>
                <a:gd name="T10" fmla="*/ 16 w 201"/>
                <a:gd name="T11" fmla="*/ 0 h 123"/>
                <a:gd name="T12" fmla="*/ 185 w 201"/>
                <a:gd name="T13" fmla="*/ 0 h 123"/>
                <a:gd name="T14" fmla="*/ 201 w 201"/>
                <a:gd name="T15" fmla="*/ 16 h 123"/>
                <a:gd name="T16" fmla="*/ 201 w 201"/>
                <a:gd name="T17" fmla="*/ 107 h 1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01" h="123">
                  <a:moveTo>
                    <a:pt x="201" y="107"/>
                  </a:moveTo>
                  <a:cubicBezTo>
                    <a:pt x="201" y="116"/>
                    <a:pt x="194" y="123"/>
                    <a:pt x="185" y="123"/>
                  </a:cubicBezTo>
                  <a:cubicBezTo>
                    <a:pt x="16" y="123"/>
                    <a:pt x="16" y="123"/>
                    <a:pt x="16" y="123"/>
                  </a:cubicBezTo>
                  <a:cubicBezTo>
                    <a:pt x="7" y="123"/>
                    <a:pt x="0" y="116"/>
                    <a:pt x="0" y="107"/>
                  </a:cubicBezTo>
                  <a:cubicBezTo>
                    <a:pt x="0" y="16"/>
                    <a:pt x="0" y="16"/>
                    <a:pt x="0" y="16"/>
                  </a:cubicBezTo>
                  <a:cubicBezTo>
                    <a:pt x="0" y="7"/>
                    <a:pt x="7" y="0"/>
                    <a:pt x="16" y="0"/>
                  </a:cubicBezTo>
                  <a:cubicBezTo>
                    <a:pt x="185" y="0"/>
                    <a:pt x="185" y="0"/>
                    <a:pt x="185" y="0"/>
                  </a:cubicBezTo>
                  <a:cubicBezTo>
                    <a:pt x="194" y="0"/>
                    <a:pt x="201" y="7"/>
                    <a:pt x="201" y="16"/>
                  </a:cubicBezTo>
                  <a:lnTo>
                    <a:pt x="201" y="107"/>
                  </a:lnTo>
                  <a:close/>
                </a:path>
              </a:pathLst>
            </a:custGeom>
            <a:solidFill>
              <a:srgbClr val="E8112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pPr defTabSz="932563">
                <a:defRPr/>
              </a:pPr>
              <a:endParaRPr lang="en-US">
                <a:solidFill>
                  <a:srgbClr val="505050"/>
                </a:solidFill>
                <a:latin typeface="Segoe UI"/>
              </a:endParaRPr>
            </a:p>
          </p:txBody>
        </p:sp>
        <p:sp>
          <p:nvSpPr>
            <p:cNvPr id="307" name="Rectangle 6"/>
            <p:cNvSpPr>
              <a:spLocks noChangeArrowheads="1"/>
            </p:cNvSpPr>
            <p:nvPr/>
          </p:nvSpPr>
          <p:spPr bwMode="auto">
            <a:xfrm>
              <a:off x="997" y="2109"/>
              <a:ext cx="203" cy="24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27" tIns="45713" rIns="91427" bIns="45713" numCol="1" anchor="t" anchorCtr="0" compatLnSpc="1">
              <a:prstTxWarp prst="textNoShape">
                <a:avLst/>
              </a:prstTxWarp>
            </a:bodyPr>
            <a:lstStyle/>
            <a:p>
              <a:pPr defTabSz="932563">
                <a:defRPr/>
              </a:pPr>
              <a:endParaRPr lang="en-US">
                <a:solidFill>
                  <a:srgbClr val="505050"/>
                </a:solidFill>
                <a:latin typeface="Segoe UI"/>
              </a:endParaRPr>
            </a:p>
          </p:txBody>
        </p:sp>
        <p:sp>
          <p:nvSpPr>
            <p:cNvPr id="308" name="Freeform 7"/>
            <p:cNvSpPr>
              <a:spLocks/>
            </p:cNvSpPr>
            <p:nvPr/>
          </p:nvSpPr>
          <p:spPr bwMode="auto">
            <a:xfrm>
              <a:off x="1293" y="2100"/>
              <a:ext cx="372" cy="17"/>
            </a:xfrm>
            <a:custGeom>
              <a:avLst/>
              <a:gdLst>
                <a:gd name="T0" fmla="*/ 89 w 92"/>
                <a:gd name="T1" fmla="*/ 4 h 4"/>
                <a:gd name="T2" fmla="*/ 2 w 92"/>
                <a:gd name="T3" fmla="*/ 4 h 4"/>
                <a:gd name="T4" fmla="*/ 0 w 92"/>
                <a:gd name="T5" fmla="*/ 2 h 4"/>
                <a:gd name="T6" fmla="*/ 2 w 92"/>
                <a:gd name="T7" fmla="*/ 0 h 4"/>
                <a:gd name="T8" fmla="*/ 89 w 92"/>
                <a:gd name="T9" fmla="*/ 0 h 4"/>
                <a:gd name="T10" fmla="*/ 92 w 92"/>
                <a:gd name="T11" fmla="*/ 2 h 4"/>
                <a:gd name="T12" fmla="*/ 89 w 92"/>
                <a:gd name="T13" fmla="*/ 4 h 4"/>
              </a:gdLst>
              <a:ahLst/>
              <a:cxnLst>
                <a:cxn ang="0">
                  <a:pos x="T0" y="T1"/>
                </a:cxn>
                <a:cxn ang="0">
                  <a:pos x="T2" y="T3"/>
                </a:cxn>
                <a:cxn ang="0">
                  <a:pos x="T4" y="T5"/>
                </a:cxn>
                <a:cxn ang="0">
                  <a:pos x="T6" y="T7"/>
                </a:cxn>
                <a:cxn ang="0">
                  <a:pos x="T8" y="T9"/>
                </a:cxn>
                <a:cxn ang="0">
                  <a:pos x="T10" y="T11"/>
                </a:cxn>
                <a:cxn ang="0">
                  <a:pos x="T12" y="T13"/>
                </a:cxn>
              </a:cxnLst>
              <a:rect l="0" t="0" r="r" b="b"/>
              <a:pathLst>
                <a:path w="92" h="4">
                  <a:moveTo>
                    <a:pt x="89" y="4"/>
                  </a:moveTo>
                  <a:cubicBezTo>
                    <a:pt x="2" y="4"/>
                    <a:pt x="2" y="4"/>
                    <a:pt x="2" y="4"/>
                  </a:cubicBezTo>
                  <a:cubicBezTo>
                    <a:pt x="1" y="4"/>
                    <a:pt x="0" y="3"/>
                    <a:pt x="0" y="2"/>
                  </a:cubicBezTo>
                  <a:cubicBezTo>
                    <a:pt x="0" y="1"/>
                    <a:pt x="1" y="0"/>
                    <a:pt x="2" y="0"/>
                  </a:cubicBezTo>
                  <a:cubicBezTo>
                    <a:pt x="89" y="0"/>
                    <a:pt x="89" y="0"/>
                    <a:pt x="89" y="0"/>
                  </a:cubicBezTo>
                  <a:cubicBezTo>
                    <a:pt x="91" y="0"/>
                    <a:pt x="92" y="1"/>
                    <a:pt x="92" y="2"/>
                  </a:cubicBezTo>
                  <a:cubicBezTo>
                    <a:pt x="92" y="3"/>
                    <a:pt x="91" y="4"/>
                    <a:pt x="89" y="4"/>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pPr defTabSz="932563">
                <a:defRPr/>
              </a:pPr>
              <a:endParaRPr lang="en-US">
                <a:solidFill>
                  <a:srgbClr val="505050"/>
                </a:solidFill>
                <a:latin typeface="Segoe UI"/>
              </a:endParaRPr>
            </a:p>
          </p:txBody>
        </p:sp>
        <p:sp>
          <p:nvSpPr>
            <p:cNvPr id="309" name="Freeform 8"/>
            <p:cNvSpPr>
              <a:spLocks/>
            </p:cNvSpPr>
            <p:nvPr/>
          </p:nvSpPr>
          <p:spPr bwMode="auto">
            <a:xfrm>
              <a:off x="1293" y="2174"/>
              <a:ext cx="372" cy="16"/>
            </a:xfrm>
            <a:custGeom>
              <a:avLst/>
              <a:gdLst>
                <a:gd name="T0" fmla="*/ 89 w 92"/>
                <a:gd name="T1" fmla="*/ 4 h 4"/>
                <a:gd name="T2" fmla="*/ 2 w 92"/>
                <a:gd name="T3" fmla="*/ 4 h 4"/>
                <a:gd name="T4" fmla="*/ 0 w 92"/>
                <a:gd name="T5" fmla="*/ 2 h 4"/>
                <a:gd name="T6" fmla="*/ 2 w 92"/>
                <a:gd name="T7" fmla="*/ 0 h 4"/>
                <a:gd name="T8" fmla="*/ 89 w 92"/>
                <a:gd name="T9" fmla="*/ 0 h 4"/>
                <a:gd name="T10" fmla="*/ 92 w 92"/>
                <a:gd name="T11" fmla="*/ 2 h 4"/>
                <a:gd name="T12" fmla="*/ 89 w 92"/>
                <a:gd name="T13" fmla="*/ 4 h 4"/>
              </a:gdLst>
              <a:ahLst/>
              <a:cxnLst>
                <a:cxn ang="0">
                  <a:pos x="T0" y="T1"/>
                </a:cxn>
                <a:cxn ang="0">
                  <a:pos x="T2" y="T3"/>
                </a:cxn>
                <a:cxn ang="0">
                  <a:pos x="T4" y="T5"/>
                </a:cxn>
                <a:cxn ang="0">
                  <a:pos x="T6" y="T7"/>
                </a:cxn>
                <a:cxn ang="0">
                  <a:pos x="T8" y="T9"/>
                </a:cxn>
                <a:cxn ang="0">
                  <a:pos x="T10" y="T11"/>
                </a:cxn>
                <a:cxn ang="0">
                  <a:pos x="T12" y="T13"/>
                </a:cxn>
              </a:cxnLst>
              <a:rect l="0" t="0" r="r" b="b"/>
              <a:pathLst>
                <a:path w="92" h="4">
                  <a:moveTo>
                    <a:pt x="89" y="4"/>
                  </a:moveTo>
                  <a:cubicBezTo>
                    <a:pt x="2" y="4"/>
                    <a:pt x="2" y="4"/>
                    <a:pt x="2" y="4"/>
                  </a:cubicBezTo>
                  <a:cubicBezTo>
                    <a:pt x="1" y="4"/>
                    <a:pt x="0" y="3"/>
                    <a:pt x="0" y="2"/>
                  </a:cubicBezTo>
                  <a:cubicBezTo>
                    <a:pt x="0" y="1"/>
                    <a:pt x="1" y="0"/>
                    <a:pt x="2" y="0"/>
                  </a:cubicBezTo>
                  <a:cubicBezTo>
                    <a:pt x="89" y="0"/>
                    <a:pt x="89" y="0"/>
                    <a:pt x="89" y="0"/>
                  </a:cubicBezTo>
                  <a:cubicBezTo>
                    <a:pt x="91" y="0"/>
                    <a:pt x="92" y="1"/>
                    <a:pt x="92" y="2"/>
                  </a:cubicBezTo>
                  <a:cubicBezTo>
                    <a:pt x="92" y="3"/>
                    <a:pt x="91" y="4"/>
                    <a:pt x="89" y="4"/>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pPr defTabSz="932563">
                <a:defRPr/>
              </a:pPr>
              <a:endParaRPr lang="en-US">
                <a:solidFill>
                  <a:srgbClr val="505050"/>
                </a:solidFill>
                <a:latin typeface="Segoe UI"/>
              </a:endParaRPr>
            </a:p>
          </p:txBody>
        </p:sp>
        <p:sp>
          <p:nvSpPr>
            <p:cNvPr id="310" name="Freeform 9"/>
            <p:cNvSpPr>
              <a:spLocks/>
            </p:cNvSpPr>
            <p:nvPr/>
          </p:nvSpPr>
          <p:spPr bwMode="auto">
            <a:xfrm>
              <a:off x="1293" y="2247"/>
              <a:ext cx="372" cy="21"/>
            </a:xfrm>
            <a:custGeom>
              <a:avLst/>
              <a:gdLst>
                <a:gd name="T0" fmla="*/ 89 w 92"/>
                <a:gd name="T1" fmla="*/ 5 h 5"/>
                <a:gd name="T2" fmla="*/ 2 w 92"/>
                <a:gd name="T3" fmla="*/ 5 h 5"/>
                <a:gd name="T4" fmla="*/ 0 w 92"/>
                <a:gd name="T5" fmla="*/ 3 h 5"/>
                <a:gd name="T6" fmla="*/ 2 w 92"/>
                <a:gd name="T7" fmla="*/ 0 h 5"/>
                <a:gd name="T8" fmla="*/ 89 w 92"/>
                <a:gd name="T9" fmla="*/ 0 h 5"/>
                <a:gd name="T10" fmla="*/ 92 w 92"/>
                <a:gd name="T11" fmla="*/ 3 h 5"/>
                <a:gd name="T12" fmla="*/ 89 w 92"/>
                <a:gd name="T13" fmla="*/ 5 h 5"/>
              </a:gdLst>
              <a:ahLst/>
              <a:cxnLst>
                <a:cxn ang="0">
                  <a:pos x="T0" y="T1"/>
                </a:cxn>
                <a:cxn ang="0">
                  <a:pos x="T2" y="T3"/>
                </a:cxn>
                <a:cxn ang="0">
                  <a:pos x="T4" y="T5"/>
                </a:cxn>
                <a:cxn ang="0">
                  <a:pos x="T6" y="T7"/>
                </a:cxn>
                <a:cxn ang="0">
                  <a:pos x="T8" y="T9"/>
                </a:cxn>
                <a:cxn ang="0">
                  <a:pos x="T10" y="T11"/>
                </a:cxn>
                <a:cxn ang="0">
                  <a:pos x="T12" y="T13"/>
                </a:cxn>
              </a:cxnLst>
              <a:rect l="0" t="0" r="r" b="b"/>
              <a:pathLst>
                <a:path w="92" h="5">
                  <a:moveTo>
                    <a:pt x="89" y="5"/>
                  </a:moveTo>
                  <a:cubicBezTo>
                    <a:pt x="2" y="5"/>
                    <a:pt x="2" y="5"/>
                    <a:pt x="2" y="5"/>
                  </a:cubicBezTo>
                  <a:cubicBezTo>
                    <a:pt x="1" y="5"/>
                    <a:pt x="0" y="4"/>
                    <a:pt x="0" y="3"/>
                  </a:cubicBezTo>
                  <a:cubicBezTo>
                    <a:pt x="0" y="1"/>
                    <a:pt x="1" y="0"/>
                    <a:pt x="2" y="0"/>
                  </a:cubicBezTo>
                  <a:cubicBezTo>
                    <a:pt x="89" y="0"/>
                    <a:pt x="89" y="0"/>
                    <a:pt x="89" y="0"/>
                  </a:cubicBezTo>
                  <a:cubicBezTo>
                    <a:pt x="91" y="0"/>
                    <a:pt x="92" y="1"/>
                    <a:pt x="92" y="3"/>
                  </a:cubicBezTo>
                  <a:cubicBezTo>
                    <a:pt x="92" y="4"/>
                    <a:pt x="91" y="5"/>
                    <a:pt x="89" y="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pPr defTabSz="932563">
                <a:defRPr/>
              </a:pPr>
              <a:endParaRPr lang="en-US">
                <a:solidFill>
                  <a:srgbClr val="505050"/>
                </a:solidFill>
                <a:latin typeface="Segoe UI"/>
              </a:endParaRPr>
            </a:p>
          </p:txBody>
        </p:sp>
        <p:sp>
          <p:nvSpPr>
            <p:cNvPr id="311" name="Freeform 10"/>
            <p:cNvSpPr>
              <a:spLocks/>
            </p:cNvSpPr>
            <p:nvPr/>
          </p:nvSpPr>
          <p:spPr bwMode="auto">
            <a:xfrm>
              <a:off x="1293" y="2326"/>
              <a:ext cx="372" cy="16"/>
            </a:xfrm>
            <a:custGeom>
              <a:avLst/>
              <a:gdLst>
                <a:gd name="T0" fmla="*/ 89 w 92"/>
                <a:gd name="T1" fmla="*/ 4 h 4"/>
                <a:gd name="T2" fmla="*/ 2 w 92"/>
                <a:gd name="T3" fmla="*/ 4 h 4"/>
                <a:gd name="T4" fmla="*/ 0 w 92"/>
                <a:gd name="T5" fmla="*/ 2 h 4"/>
                <a:gd name="T6" fmla="*/ 2 w 92"/>
                <a:gd name="T7" fmla="*/ 0 h 4"/>
                <a:gd name="T8" fmla="*/ 89 w 92"/>
                <a:gd name="T9" fmla="*/ 0 h 4"/>
                <a:gd name="T10" fmla="*/ 92 w 92"/>
                <a:gd name="T11" fmla="*/ 2 h 4"/>
                <a:gd name="T12" fmla="*/ 89 w 92"/>
                <a:gd name="T13" fmla="*/ 4 h 4"/>
              </a:gdLst>
              <a:ahLst/>
              <a:cxnLst>
                <a:cxn ang="0">
                  <a:pos x="T0" y="T1"/>
                </a:cxn>
                <a:cxn ang="0">
                  <a:pos x="T2" y="T3"/>
                </a:cxn>
                <a:cxn ang="0">
                  <a:pos x="T4" y="T5"/>
                </a:cxn>
                <a:cxn ang="0">
                  <a:pos x="T6" y="T7"/>
                </a:cxn>
                <a:cxn ang="0">
                  <a:pos x="T8" y="T9"/>
                </a:cxn>
                <a:cxn ang="0">
                  <a:pos x="T10" y="T11"/>
                </a:cxn>
                <a:cxn ang="0">
                  <a:pos x="T12" y="T13"/>
                </a:cxn>
              </a:cxnLst>
              <a:rect l="0" t="0" r="r" b="b"/>
              <a:pathLst>
                <a:path w="92" h="4">
                  <a:moveTo>
                    <a:pt x="89" y="4"/>
                  </a:moveTo>
                  <a:cubicBezTo>
                    <a:pt x="2" y="4"/>
                    <a:pt x="2" y="4"/>
                    <a:pt x="2" y="4"/>
                  </a:cubicBezTo>
                  <a:cubicBezTo>
                    <a:pt x="1" y="4"/>
                    <a:pt x="0" y="3"/>
                    <a:pt x="0" y="2"/>
                  </a:cubicBezTo>
                  <a:cubicBezTo>
                    <a:pt x="0" y="1"/>
                    <a:pt x="1" y="0"/>
                    <a:pt x="2" y="0"/>
                  </a:cubicBezTo>
                  <a:cubicBezTo>
                    <a:pt x="89" y="0"/>
                    <a:pt x="89" y="0"/>
                    <a:pt x="89" y="0"/>
                  </a:cubicBezTo>
                  <a:cubicBezTo>
                    <a:pt x="91" y="0"/>
                    <a:pt x="92" y="1"/>
                    <a:pt x="92" y="2"/>
                  </a:cubicBezTo>
                  <a:cubicBezTo>
                    <a:pt x="92" y="3"/>
                    <a:pt x="91" y="4"/>
                    <a:pt x="89" y="4"/>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pPr defTabSz="932563">
                <a:defRPr/>
              </a:pPr>
              <a:endParaRPr lang="en-US">
                <a:solidFill>
                  <a:srgbClr val="505050"/>
                </a:solidFill>
                <a:latin typeface="Segoe UI"/>
              </a:endParaRPr>
            </a:p>
          </p:txBody>
        </p:sp>
        <p:sp>
          <p:nvSpPr>
            <p:cNvPr id="312" name="Freeform 11"/>
            <p:cNvSpPr>
              <a:spLocks/>
            </p:cNvSpPr>
            <p:nvPr/>
          </p:nvSpPr>
          <p:spPr bwMode="auto">
            <a:xfrm>
              <a:off x="989" y="2399"/>
              <a:ext cx="676" cy="16"/>
            </a:xfrm>
            <a:custGeom>
              <a:avLst/>
              <a:gdLst>
                <a:gd name="T0" fmla="*/ 164 w 167"/>
                <a:gd name="T1" fmla="*/ 4 h 4"/>
                <a:gd name="T2" fmla="*/ 2 w 167"/>
                <a:gd name="T3" fmla="*/ 4 h 4"/>
                <a:gd name="T4" fmla="*/ 0 w 167"/>
                <a:gd name="T5" fmla="*/ 2 h 4"/>
                <a:gd name="T6" fmla="*/ 2 w 167"/>
                <a:gd name="T7" fmla="*/ 0 h 4"/>
                <a:gd name="T8" fmla="*/ 164 w 167"/>
                <a:gd name="T9" fmla="*/ 0 h 4"/>
                <a:gd name="T10" fmla="*/ 167 w 167"/>
                <a:gd name="T11" fmla="*/ 2 h 4"/>
                <a:gd name="T12" fmla="*/ 164 w 167"/>
                <a:gd name="T13" fmla="*/ 4 h 4"/>
              </a:gdLst>
              <a:ahLst/>
              <a:cxnLst>
                <a:cxn ang="0">
                  <a:pos x="T0" y="T1"/>
                </a:cxn>
                <a:cxn ang="0">
                  <a:pos x="T2" y="T3"/>
                </a:cxn>
                <a:cxn ang="0">
                  <a:pos x="T4" y="T5"/>
                </a:cxn>
                <a:cxn ang="0">
                  <a:pos x="T6" y="T7"/>
                </a:cxn>
                <a:cxn ang="0">
                  <a:pos x="T8" y="T9"/>
                </a:cxn>
                <a:cxn ang="0">
                  <a:pos x="T10" y="T11"/>
                </a:cxn>
                <a:cxn ang="0">
                  <a:pos x="T12" y="T13"/>
                </a:cxn>
              </a:cxnLst>
              <a:rect l="0" t="0" r="r" b="b"/>
              <a:pathLst>
                <a:path w="167" h="4">
                  <a:moveTo>
                    <a:pt x="164" y="4"/>
                  </a:moveTo>
                  <a:cubicBezTo>
                    <a:pt x="2" y="4"/>
                    <a:pt x="2" y="4"/>
                    <a:pt x="2" y="4"/>
                  </a:cubicBezTo>
                  <a:cubicBezTo>
                    <a:pt x="1" y="4"/>
                    <a:pt x="0" y="3"/>
                    <a:pt x="0" y="2"/>
                  </a:cubicBezTo>
                  <a:cubicBezTo>
                    <a:pt x="0" y="1"/>
                    <a:pt x="1" y="0"/>
                    <a:pt x="2" y="0"/>
                  </a:cubicBezTo>
                  <a:cubicBezTo>
                    <a:pt x="164" y="0"/>
                    <a:pt x="164" y="0"/>
                    <a:pt x="164" y="0"/>
                  </a:cubicBezTo>
                  <a:cubicBezTo>
                    <a:pt x="166" y="0"/>
                    <a:pt x="167" y="1"/>
                    <a:pt x="167" y="2"/>
                  </a:cubicBezTo>
                  <a:cubicBezTo>
                    <a:pt x="167" y="3"/>
                    <a:pt x="166" y="4"/>
                    <a:pt x="164" y="4"/>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pPr defTabSz="932563">
                <a:defRPr/>
              </a:pPr>
              <a:endParaRPr lang="en-US">
                <a:solidFill>
                  <a:srgbClr val="505050"/>
                </a:solidFill>
                <a:latin typeface="Segoe UI"/>
              </a:endParaRPr>
            </a:p>
          </p:txBody>
        </p:sp>
        <p:sp>
          <p:nvSpPr>
            <p:cNvPr id="313" name="Freeform 12"/>
            <p:cNvSpPr>
              <a:spLocks/>
            </p:cNvSpPr>
            <p:nvPr/>
          </p:nvSpPr>
          <p:spPr bwMode="auto">
            <a:xfrm>
              <a:off x="989" y="2472"/>
              <a:ext cx="676" cy="21"/>
            </a:xfrm>
            <a:custGeom>
              <a:avLst/>
              <a:gdLst>
                <a:gd name="T0" fmla="*/ 164 w 167"/>
                <a:gd name="T1" fmla="*/ 5 h 5"/>
                <a:gd name="T2" fmla="*/ 2 w 167"/>
                <a:gd name="T3" fmla="*/ 5 h 5"/>
                <a:gd name="T4" fmla="*/ 0 w 167"/>
                <a:gd name="T5" fmla="*/ 2 h 5"/>
                <a:gd name="T6" fmla="*/ 2 w 167"/>
                <a:gd name="T7" fmla="*/ 0 h 5"/>
                <a:gd name="T8" fmla="*/ 164 w 167"/>
                <a:gd name="T9" fmla="*/ 0 h 5"/>
                <a:gd name="T10" fmla="*/ 167 w 167"/>
                <a:gd name="T11" fmla="*/ 2 h 5"/>
                <a:gd name="T12" fmla="*/ 164 w 167"/>
                <a:gd name="T13" fmla="*/ 5 h 5"/>
              </a:gdLst>
              <a:ahLst/>
              <a:cxnLst>
                <a:cxn ang="0">
                  <a:pos x="T0" y="T1"/>
                </a:cxn>
                <a:cxn ang="0">
                  <a:pos x="T2" y="T3"/>
                </a:cxn>
                <a:cxn ang="0">
                  <a:pos x="T4" y="T5"/>
                </a:cxn>
                <a:cxn ang="0">
                  <a:pos x="T6" y="T7"/>
                </a:cxn>
                <a:cxn ang="0">
                  <a:pos x="T8" y="T9"/>
                </a:cxn>
                <a:cxn ang="0">
                  <a:pos x="T10" y="T11"/>
                </a:cxn>
                <a:cxn ang="0">
                  <a:pos x="T12" y="T13"/>
                </a:cxn>
              </a:cxnLst>
              <a:rect l="0" t="0" r="r" b="b"/>
              <a:pathLst>
                <a:path w="167" h="5">
                  <a:moveTo>
                    <a:pt x="164" y="5"/>
                  </a:moveTo>
                  <a:cubicBezTo>
                    <a:pt x="2" y="5"/>
                    <a:pt x="2" y="5"/>
                    <a:pt x="2" y="5"/>
                  </a:cubicBezTo>
                  <a:cubicBezTo>
                    <a:pt x="1" y="5"/>
                    <a:pt x="0" y="4"/>
                    <a:pt x="0" y="2"/>
                  </a:cubicBezTo>
                  <a:cubicBezTo>
                    <a:pt x="0" y="1"/>
                    <a:pt x="1" y="0"/>
                    <a:pt x="2" y="0"/>
                  </a:cubicBezTo>
                  <a:cubicBezTo>
                    <a:pt x="164" y="0"/>
                    <a:pt x="164" y="0"/>
                    <a:pt x="164" y="0"/>
                  </a:cubicBezTo>
                  <a:cubicBezTo>
                    <a:pt x="166" y="0"/>
                    <a:pt x="167" y="1"/>
                    <a:pt x="167" y="2"/>
                  </a:cubicBezTo>
                  <a:cubicBezTo>
                    <a:pt x="167" y="4"/>
                    <a:pt x="166" y="5"/>
                    <a:pt x="164" y="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pPr defTabSz="932563">
                <a:defRPr/>
              </a:pPr>
              <a:endParaRPr lang="en-US">
                <a:solidFill>
                  <a:srgbClr val="505050"/>
                </a:solidFill>
                <a:latin typeface="Segoe UI"/>
              </a:endParaRPr>
            </a:p>
          </p:txBody>
        </p:sp>
        <p:sp>
          <p:nvSpPr>
            <p:cNvPr id="314" name="Oval 13"/>
            <p:cNvSpPr>
              <a:spLocks noChangeArrowheads="1"/>
            </p:cNvSpPr>
            <p:nvPr/>
          </p:nvSpPr>
          <p:spPr bwMode="auto">
            <a:xfrm>
              <a:off x="1062" y="2158"/>
              <a:ext cx="73" cy="73"/>
            </a:xfrm>
            <a:prstGeom prst="ellipse">
              <a:avLst/>
            </a:prstGeom>
            <a:solidFill>
              <a:srgbClr val="33333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pPr defTabSz="932563">
                <a:defRPr/>
              </a:pPr>
              <a:endParaRPr lang="en-US">
                <a:solidFill>
                  <a:srgbClr val="505050"/>
                </a:solidFill>
                <a:latin typeface="Segoe UI"/>
              </a:endParaRPr>
            </a:p>
          </p:txBody>
        </p:sp>
        <p:sp>
          <p:nvSpPr>
            <p:cNvPr id="315" name="Freeform 14"/>
            <p:cNvSpPr>
              <a:spLocks/>
            </p:cNvSpPr>
            <p:nvPr/>
          </p:nvSpPr>
          <p:spPr bwMode="auto">
            <a:xfrm>
              <a:off x="1042" y="2248"/>
              <a:ext cx="113" cy="106"/>
            </a:xfrm>
            <a:custGeom>
              <a:avLst/>
              <a:gdLst>
                <a:gd name="T0" fmla="*/ 28 w 28"/>
                <a:gd name="T1" fmla="*/ 26 h 26"/>
                <a:gd name="T2" fmla="*/ 28 w 28"/>
                <a:gd name="T3" fmla="*/ 9 h 26"/>
                <a:gd name="T4" fmla="*/ 19 w 28"/>
                <a:gd name="T5" fmla="*/ 0 h 26"/>
                <a:gd name="T6" fmla="*/ 9 w 28"/>
                <a:gd name="T7" fmla="*/ 0 h 26"/>
                <a:gd name="T8" fmla="*/ 0 w 28"/>
                <a:gd name="T9" fmla="*/ 9 h 26"/>
                <a:gd name="T10" fmla="*/ 0 w 28"/>
                <a:gd name="T11" fmla="*/ 26 h 26"/>
                <a:gd name="T12" fmla="*/ 28 w 28"/>
                <a:gd name="T13" fmla="*/ 26 h 26"/>
              </a:gdLst>
              <a:ahLst/>
              <a:cxnLst>
                <a:cxn ang="0">
                  <a:pos x="T0" y="T1"/>
                </a:cxn>
                <a:cxn ang="0">
                  <a:pos x="T2" y="T3"/>
                </a:cxn>
                <a:cxn ang="0">
                  <a:pos x="T4" y="T5"/>
                </a:cxn>
                <a:cxn ang="0">
                  <a:pos x="T6" y="T7"/>
                </a:cxn>
                <a:cxn ang="0">
                  <a:pos x="T8" y="T9"/>
                </a:cxn>
                <a:cxn ang="0">
                  <a:pos x="T10" y="T11"/>
                </a:cxn>
                <a:cxn ang="0">
                  <a:pos x="T12" y="T13"/>
                </a:cxn>
              </a:cxnLst>
              <a:rect l="0" t="0" r="r" b="b"/>
              <a:pathLst>
                <a:path w="28" h="26">
                  <a:moveTo>
                    <a:pt x="28" y="26"/>
                  </a:moveTo>
                  <a:cubicBezTo>
                    <a:pt x="28" y="9"/>
                    <a:pt x="28" y="9"/>
                    <a:pt x="28" y="9"/>
                  </a:cubicBezTo>
                  <a:cubicBezTo>
                    <a:pt x="28" y="4"/>
                    <a:pt x="24" y="0"/>
                    <a:pt x="19" y="0"/>
                  </a:cubicBezTo>
                  <a:cubicBezTo>
                    <a:pt x="9" y="0"/>
                    <a:pt x="9" y="0"/>
                    <a:pt x="9" y="0"/>
                  </a:cubicBezTo>
                  <a:cubicBezTo>
                    <a:pt x="4" y="0"/>
                    <a:pt x="0" y="4"/>
                    <a:pt x="0" y="9"/>
                  </a:cubicBezTo>
                  <a:cubicBezTo>
                    <a:pt x="0" y="26"/>
                    <a:pt x="0" y="26"/>
                    <a:pt x="0" y="26"/>
                  </a:cubicBezTo>
                  <a:lnTo>
                    <a:pt x="28" y="26"/>
                  </a:lnTo>
                  <a:close/>
                </a:path>
              </a:pathLst>
            </a:custGeom>
            <a:solidFill>
              <a:srgbClr val="33333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pPr defTabSz="932563">
                <a:defRPr/>
              </a:pPr>
              <a:endParaRPr lang="en-US">
                <a:solidFill>
                  <a:srgbClr val="505050"/>
                </a:solidFill>
                <a:latin typeface="Segoe UI"/>
              </a:endParaRPr>
            </a:p>
          </p:txBody>
        </p:sp>
      </p:grpSp>
      <p:grpSp>
        <p:nvGrpSpPr>
          <p:cNvPr id="295" name="Group 294"/>
          <p:cNvGrpSpPr/>
          <p:nvPr/>
        </p:nvGrpSpPr>
        <p:grpSpPr>
          <a:xfrm>
            <a:off x="4789943" y="4399626"/>
            <a:ext cx="902448" cy="511143"/>
            <a:chOff x="4368890" y="3984870"/>
            <a:chExt cx="902576" cy="511215"/>
          </a:xfrm>
        </p:grpSpPr>
        <p:grpSp>
          <p:nvGrpSpPr>
            <p:cNvPr id="366" name="Group 24"/>
            <p:cNvGrpSpPr>
              <a:grpSpLocks noChangeAspect="1"/>
            </p:cNvGrpSpPr>
            <p:nvPr/>
          </p:nvGrpSpPr>
          <p:grpSpPr bwMode="auto">
            <a:xfrm>
              <a:off x="4368890" y="3984870"/>
              <a:ext cx="902576" cy="511215"/>
              <a:chOff x="1577" y="2835"/>
              <a:chExt cx="738" cy="418"/>
            </a:xfrm>
          </p:grpSpPr>
          <p:sp>
            <p:nvSpPr>
              <p:cNvPr id="463" name="AutoShape 23"/>
              <p:cNvSpPr>
                <a:spLocks noChangeAspect="1" noChangeArrowheads="1" noTextEdit="1"/>
              </p:cNvSpPr>
              <p:nvPr/>
            </p:nvSpPr>
            <p:spPr bwMode="auto">
              <a:xfrm>
                <a:off x="1577" y="2835"/>
                <a:ext cx="738" cy="4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27" tIns="45713" rIns="91427" bIns="45713" numCol="1" anchor="t" anchorCtr="0" compatLnSpc="1">
                <a:prstTxWarp prst="textNoShape">
                  <a:avLst/>
                </a:prstTxWarp>
              </a:bodyPr>
              <a:lstStyle/>
              <a:p>
                <a:pPr defTabSz="932563">
                  <a:defRPr/>
                </a:pPr>
                <a:endParaRPr lang="en-US">
                  <a:solidFill>
                    <a:srgbClr val="505050"/>
                  </a:solidFill>
                  <a:latin typeface="Segoe UI"/>
                </a:endParaRPr>
              </a:p>
            </p:txBody>
          </p:sp>
          <p:sp>
            <p:nvSpPr>
              <p:cNvPr id="464" name="Rectangle 25"/>
              <p:cNvSpPr>
                <a:spLocks noChangeArrowheads="1"/>
              </p:cNvSpPr>
              <p:nvPr/>
            </p:nvSpPr>
            <p:spPr bwMode="auto">
              <a:xfrm>
                <a:off x="1669" y="2831"/>
                <a:ext cx="563" cy="388"/>
              </a:xfrm>
              <a:prstGeom prst="rect">
                <a:avLst/>
              </a:prstGeom>
              <a:solidFill>
                <a:srgbClr val="D2D2D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27" tIns="45713" rIns="91427" bIns="45713" numCol="1" anchor="t" anchorCtr="0" compatLnSpc="1">
                <a:prstTxWarp prst="textNoShape">
                  <a:avLst/>
                </a:prstTxWarp>
              </a:bodyPr>
              <a:lstStyle/>
              <a:p>
                <a:pPr defTabSz="932563">
                  <a:defRPr/>
                </a:pPr>
                <a:endParaRPr lang="en-US">
                  <a:solidFill>
                    <a:srgbClr val="505050"/>
                  </a:solidFill>
                  <a:latin typeface="Segoe UI"/>
                </a:endParaRPr>
              </a:p>
            </p:txBody>
          </p:sp>
          <p:sp>
            <p:nvSpPr>
              <p:cNvPr id="465" name="Oval 26"/>
              <p:cNvSpPr>
                <a:spLocks noChangeArrowheads="1"/>
              </p:cNvSpPr>
              <p:nvPr/>
            </p:nvSpPr>
            <p:spPr bwMode="auto">
              <a:xfrm>
                <a:off x="1944" y="2839"/>
                <a:ext cx="13" cy="13"/>
              </a:xfrm>
              <a:prstGeom prst="ellipse">
                <a:avLst/>
              </a:prstGeom>
              <a:solidFill>
                <a:srgbClr val="33333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pPr defTabSz="932563">
                  <a:defRPr/>
                </a:pPr>
                <a:endParaRPr lang="en-US">
                  <a:solidFill>
                    <a:srgbClr val="505050"/>
                  </a:solidFill>
                  <a:latin typeface="Segoe UI"/>
                </a:endParaRPr>
              </a:p>
            </p:txBody>
          </p:sp>
          <p:sp>
            <p:nvSpPr>
              <p:cNvPr id="466" name="Rectangle 27"/>
              <p:cNvSpPr>
                <a:spLocks noChangeArrowheads="1"/>
              </p:cNvSpPr>
              <p:nvPr/>
            </p:nvSpPr>
            <p:spPr bwMode="auto">
              <a:xfrm>
                <a:off x="1690" y="2860"/>
                <a:ext cx="525" cy="342"/>
              </a:xfrm>
              <a:prstGeom prst="rect">
                <a:avLst/>
              </a:prstGeom>
              <a:solidFill>
                <a:srgbClr val="8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27" tIns="45713" rIns="91427" bIns="45713" numCol="1" anchor="t" anchorCtr="0" compatLnSpc="1">
                <a:prstTxWarp prst="textNoShape">
                  <a:avLst/>
                </a:prstTxWarp>
              </a:bodyPr>
              <a:lstStyle/>
              <a:p>
                <a:pPr defTabSz="932563">
                  <a:defRPr/>
                </a:pPr>
                <a:endParaRPr lang="en-US">
                  <a:solidFill>
                    <a:srgbClr val="505050"/>
                  </a:solidFill>
                  <a:latin typeface="Segoe UI"/>
                </a:endParaRPr>
              </a:p>
            </p:txBody>
          </p:sp>
          <p:sp>
            <p:nvSpPr>
              <p:cNvPr id="467" name="Freeform 28"/>
              <p:cNvSpPr>
                <a:spLocks/>
              </p:cNvSpPr>
              <p:nvPr/>
            </p:nvSpPr>
            <p:spPr bwMode="auto">
              <a:xfrm>
                <a:off x="1581" y="3223"/>
                <a:ext cx="730" cy="30"/>
              </a:xfrm>
              <a:custGeom>
                <a:avLst/>
                <a:gdLst>
                  <a:gd name="T0" fmla="*/ 0 w 175"/>
                  <a:gd name="T1" fmla="*/ 0 h 7"/>
                  <a:gd name="T2" fmla="*/ 0 w 175"/>
                  <a:gd name="T3" fmla="*/ 1 h 7"/>
                  <a:gd name="T4" fmla="*/ 7 w 175"/>
                  <a:gd name="T5" fmla="*/ 7 h 7"/>
                  <a:gd name="T6" fmla="*/ 168 w 175"/>
                  <a:gd name="T7" fmla="*/ 7 h 7"/>
                  <a:gd name="T8" fmla="*/ 175 w 175"/>
                  <a:gd name="T9" fmla="*/ 1 h 7"/>
                  <a:gd name="T10" fmla="*/ 175 w 175"/>
                  <a:gd name="T11" fmla="*/ 0 h 7"/>
                  <a:gd name="T12" fmla="*/ 0 w 175"/>
                  <a:gd name="T13" fmla="*/ 0 h 7"/>
                </a:gdLst>
                <a:ahLst/>
                <a:cxnLst>
                  <a:cxn ang="0">
                    <a:pos x="T0" y="T1"/>
                  </a:cxn>
                  <a:cxn ang="0">
                    <a:pos x="T2" y="T3"/>
                  </a:cxn>
                  <a:cxn ang="0">
                    <a:pos x="T4" y="T5"/>
                  </a:cxn>
                  <a:cxn ang="0">
                    <a:pos x="T6" y="T7"/>
                  </a:cxn>
                  <a:cxn ang="0">
                    <a:pos x="T8" y="T9"/>
                  </a:cxn>
                  <a:cxn ang="0">
                    <a:pos x="T10" y="T11"/>
                  </a:cxn>
                  <a:cxn ang="0">
                    <a:pos x="T12" y="T13"/>
                  </a:cxn>
                </a:cxnLst>
                <a:rect l="0" t="0" r="r" b="b"/>
                <a:pathLst>
                  <a:path w="175" h="7">
                    <a:moveTo>
                      <a:pt x="0" y="0"/>
                    </a:moveTo>
                    <a:cubicBezTo>
                      <a:pt x="0" y="1"/>
                      <a:pt x="0" y="1"/>
                      <a:pt x="0" y="1"/>
                    </a:cubicBezTo>
                    <a:cubicBezTo>
                      <a:pt x="0" y="4"/>
                      <a:pt x="3" y="7"/>
                      <a:pt x="7" y="7"/>
                    </a:cubicBezTo>
                    <a:cubicBezTo>
                      <a:pt x="168" y="7"/>
                      <a:pt x="168" y="7"/>
                      <a:pt x="168" y="7"/>
                    </a:cubicBezTo>
                    <a:cubicBezTo>
                      <a:pt x="172" y="7"/>
                      <a:pt x="175" y="4"/>
                      <a:pt x="175" y="1"/>
                    </a:cubicBezTo>
                    <a:cubicBezTo>
                      <a:pt x="175" y="0"/>
                      <a:pt x="175" y="0"/>
                      <a:pt x="175" y="0"/>
                    </a:cubicBezTo>
                    <a:lnTo>
                      <a:pt x="0" y="0"/>
                    </a:lnTo>
                    <a:close/>
                  </a:path>
                </a:pathLst>
              </a:custGeom>
              <a:solidFill>
                <a:srgbClr val="9696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pPr defTabSz="932563">
                  <a:defRPr/>
                </a:pPr>
                <a:endParaRPr lang="en-US">
                  <a:solidFill>
                    <a:srgbClr val="505050"/>
                  </a:solidFill>
                  <a:latin typeface="Segoe UI"/>
                </a:endParaRPr>
              </a:p>
            </p:txBody>
          </p:sp>
        </p:grpSp>
        <p:grpSp>
          <p:nvGrpSpPr>
            <p:cNvPr id="367" name="Group 15"/>
            <p:cNvGrpSpPr>
              <a:grpSpLocks noChangeAspect="1"/>
            </p:cNvGrpSpPr>
            <p:nvPr/>
          </p:nvGrpSpPr>
          <p:grpSpPr bwMode="auto">
            <a:xfrm>
              <a:off x="4668838" y="4087813"/>
              <a:ext cx="387350" cy="301625"/>
              <a:chOff x="2941" y="2575"/>
              <a:chExt cx="244" cy="190"/>
            </a:xfrm>
          </p:grpSpPr>
          <p:sp>
            <p:nvSpPr>
              <p:cNvPr id="368" name="AutoShape 14"/>
              <p:cNvSpPr>
                <a:spLocks noChangeAspect="1" noChangeArrowheads="1" noTextEdit="1"/>
              </p:cNvSpPr>
              <p:nvPr/>
            </p:nvSpPr>
            <p:spPr bwMode="auto">
              <a:xfrm>
                <a:off x="2941" y="2575"/>
                <a:ext cx="244" cy="1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27" tIns="45713" rIns="91427" bIns="45713" numCol="1" anchor="t" anchorCtr="0" compatLnSpc="1">
                <a:prstTxWarp prst="textNoShape">
                  <a:avLst/>
                </a:prstTxWarp>
              </a:bodyPr>
              <a:lstStyle/>
              <a:p>
                <a:pPr defTabSz="932563">
                  <a:defRPr/>
                </a:pPr>
                <a:endParaRPr lang="en-US">
                  <a:solidFill>
                    <a:srgbClr val="505050"/>
                  </a:solidFill>
                  <a:latin typeface="Segoe UI"/>
                </a:endParaRPr>
              </a:p>
            </p:txBody>
          </p:sp>
          <p:sp>
            <p:nvSpPr>
              <p:cNvPr id="369" name="Rectangle 16"/>
              <p:cNvSpPr>
                <a:spLocks noChangeArrowheads="1"/>
              </p:cNvSpPr>
              <p:nvPr/>
            </p:nvSpPr>
            <p:spPr bwMode="auto">
              <a:xfrm>
                <a:off x="3000" y="2604"/>
                <a:ext cx="148" cy="133"/>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27" tIns="45713" rIns="91427" bIns="45713" numCol="1" anchor="t" anchorCtr="0" compatLnSpc="1">
                <a:prstTxWarp prst="textNoShape">
                  <a:avLst/>
                </a:prstTxWarp>
              </a:bodyPr>
              <a:lstStyle/>
              <a:p>
                <a:pPr defTabSz="932563">
                  <a:defRPr/>
                </a:pPr>
                <a:endParaRPr lang="en-US">
                  <a:solidFill>
                    <a:srgbClr val="505050"/>
                  </a:solidFill>
                  <a:latin typeface="Segoe UI"/>
                </a:endParaRPr>
              </a:p>
            </p:txBody>
          </p:sp>
          <p:sp>
            <p:nvSpPr>
              <p:cNvPr id="370" name="Freeform 17"/>
              <p:cNvSpPr>
                <a:spLocks noEditPoints="1"/>
              </p:cNvSpPr>
              <p:nvPr/>
            </p:nvSpPr>
            <p:spPr bwMode="auto">
              <a:xfrm>
                <a:off x="2940" y="2575"/>
                <a:ext cx="213" cy="169"/>
              </a:xfrm>
              <a:custGeom>
                <a:avLst/>
                <a:gdLst>
                  <a:gd name="T0" fmla="*/ 392 w 392"/>
                  <a:gd name="T1" fmla="*/ 14 h 313"/>
                  <a:gd name="T2" fmla="*/ 392 w 392"/>
                  <a:gd name="T3" fmla="*/ 298 h 313"/>
                  <a:gd name="T4" fmla="*/ 378 w 392"/>
                  <a:gd name="T5" fmla="*/ 313 h 313"/>
                  <a:gd name="T6" fmla="*/ 15 w 392"/>
                  <a:gd name="T7" fmla="*/ 313 h 313"/>
                  <a:gd name="T8" fmla="*/ 0 w 392"/>
                  <a:gd name="T9" fmla="*/ 298 h 313"/>
                  <a:gd name="T10" fmla="*/ 0 w 392"/>
                  <a:gd name="T11" fmla="*/ 14 h 313"/>
                  <a:gd name="T12" fmla="*/ 15 w 392"/>
                  <a:gd name="T13" fmla="*/ 0 h 313"/>
                  <a:gd name="T14" fmla="*/ 378 w 392"/>
                  <a:gd name="T15" fmla="*/ 0 h 313"/>
                  <a:gd name="T16" fmla="*/ 392 w 392"/>
                  <a:gd name="T17" fmla="*/ 14 h 313"/>
                  <a:gd name="T18" fmla="*/ 383 w 392"/>
                  <a:gd name="T19" fmla="*/ 53 h 313"/>
                  <a:gd name="T20" fmla="*/ 10 w 392"/>
                  <a:gd name="T21" fmla="*/ 53 h 313"/>
                  <a:gd name="T22" fmla="*/ 10 w 392"/>
                  <a:gd name="T23" fmla="*/ 299 h 313"/>
                  <a:gd name="T24" fmla="*/ 383 w 392"/>
                  <a:gd name="T25" fmla="*/ 299 h 313"/>
                  <a:gd name="T26" fmla="*/ 383 w 392"/>
                  <a:gd name="T27" fmla="*/ 53 h 3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92" h="313">
                    <a:moveTo>
                      <a:pt x="392" y="14"/>
                    </a:moveTo>
                    <a:cubicBezTo>
                      <a:pt x="392" y="298"/>
                      <a:pt x="392" y="298"/>
                      <a:pt x="392" y="298"/>
                    </a:cubicBezTo>
                    <a:cubicBezTo>
                      <a:pt x="392" y="310"/>
                      <a:pt x="390" y="313"/>
                      <a:pt x="378" y="313"/>
                    </a:cubicBezTo>
                    <a:cubicBezTo>
                      <a:pt x="15" y="313"/>
                      <a:pt x="15" y="313"/>
                      <a:pt x="15" y="313"/>
                    </a:cubicBezTo>
                    <a:cubicBezTo>
                      <a:pt x="3" y="313"/>
                      <a:pt x="0" y="310"/>
                      <a:pt x="0" y="298"/>
                    </a:cubicBezTo>
                    <a:cubicBezTo>
                      <a:pt x="0" y="14"/>
                      <a:pt x="0" y="14"/>
                      <a:pt x="0" y="14"/>
                    </a:cubicBezTo>
                    <a:cubicBezTo>
                      <a:pt x="0" y="2"/>
                      <a:pt x="3" y="0"/>
                      <a:pt x="15" y="0"/>
                    </a:cubicBezTo>
                    <a:cubicBezTo>
                      <a:pt x="378" y="0"/>
                      <a:pt x="378" y="0"/>
                      <a:pt x="378" y="0"/>
                    </a:cubicBezTo>
                    <a:cubicBezTo>
                      <a:pt x="390" y="0"/>
                      <a:pt x="392" y="2"/>
                      <a:pt x="392" y="14"/>
                    </a:cubicBezTo>
                    <a:moveTo>
                      <a:pt x="383" y="53"/>
                    </a:moveTo>
                    <a:cubicBezTo>
                      <a:pt x="10" y="53"/>
                      <a:pt x="10" y="53"/>
                      <a:pt x="10" y="53"/>
                    </a:cubicBezTo>
                    <a:cubicBezTo>
                      <a:pt x="10" y="299"/>
                      <a:pt x="10" y="299"/>
                      <a:pt x="10" y="299"/>
                    </a:cubicBezTo>
                    <a:cubicBezTo>
                      <a:pt x="383" y="299"/>
                      <a:pt x="383" y="299"/>
                      <a:pt x="383" y="299"/>
                    </a:cubicBezTo>
                    <a:lnTo>
                      <a:pt x="383" y="53"/>
                    </a:lnTo>
                    <a:close/>
                  </a:path>
                </a:pathLst>
              </a:custGeom>
              <a:solidFill>
                <a:srgbClr val="B4B4B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pPr defTabSz="932563">
                  <a:defRPr/>
                </a:pPr>
                <a:endParaRPr lang="en-US">
                  <a:solidFill>
                    <a:srgbClr val="505050"/>
                  </a:solidFill>
                  <a:latin typeface="Segoe UI"/>
                </a:endParaRPr>
              </a:p>
            </p:txBody>
          </p:sp>
          <p:sp>
            <p:nvSpPr>
              <p:cNvPr id="371" name="Rectangle 18"/>
              <p:cNvSpPr>
                <a:spLocks noChangeArrowheads="1"/>
              </p:cNvSpPr>
              <p:nvPr/>
            </p:nvSpPr>
            <p:spPr bwMode="auto">
              <a:xfrm>
                <a:off x="2946" y="2583"/>
                <a:ext cx="203" cy="10"/>
              </a:xfrm>
              <a:prstGeom prst="rect">
                <a:avLst/>
              </a:prstGeom>
              <a:solidFill>
                <a:srgbClr val="DBDCD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27" tIns="45713" rIns="91427" bIns="45713" numCol="1" anchor="t" anchorCtr="0" compatLnSpc="1">
                <a:prstTxWarp prst="textNoShape">
                  <a:avLst/>
                </a:prstTxWarp>
              </a:bodyPr>
              <a:lstStyle/>
              <a:p>
                <a:pPr defTabSz="932563">
                  <a:defRPr/>
                </a:pPr>
                <a:endParaRPr lang="en-US">
                  <a:solidFill>
                    <a:srgbClr val="505050"/>
                  </a:solidFill>
                  <a:latin typeface="Segoe UI"/>
                </a:endParaRPr>
              </a:p>
            </p:txBody>
          </p:sp>
          <p:sp>
            <p:nvSpPr>
              <p:cNvPr id="372" name="Rectangle 19"/>
              <p:cNvSpPr>
                <a:spLocks noChangeArrowheads="1"/>
              </p:cNvSpPr>
              <p:nvPr/>
            </p:nvSpPr>
            <p:spPr bwMode="auto">
              <a:xfrm>
                <a:off x="2946" y="2604"/>
                <a:ext cx="54" cy="132"/>
              </a:xfrm>
              <a:prstGeom prst="rect">
                <a:avLst/>
              </a:prstGeom>
              <a:solidFill>
                <a:srgbClr val="EEEEEE"/>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27" tIns="45713" rIns="91427" bIns="45713" numCol="1" anchor="t" anchorCtr="0" compatLnSpc="1">
                <a:prstTxWarp prst="textNoShape">
                  <a:avLst/>
                </a:prstTxWarp>
              </a:bodyPr>
              <a:lstStyle/>
              <a:p>
                <a:pPr defTabSz="932563">
                  <a:defRPr/>
                </a:pPr>
                <a:endParaRPr lang="en-US">
                  <a:solidFill>
                    <a:srgbClr val="505050"/>
                  </a:solidFill>
                  <a:latin typeface="Segoe UI"/>
                </a:endParaRPr>
              </a:p>
            </p:txBody>
          </p:sp>
          <p:sp>
            <p:nvSpPr>
              <p:cNvPr id="373" name="Freeform 20"/>
              <p:cNvSpPr>
                <a:spLocks/>
              </p:cNvSpPr>
              <p:nvPr/>
            </p:nvSpPr>
            <p:spPr bwMode="auto">
              <a:xfrm>
                <a:off x="2954" y="2619"/>
                <a:ext cx="35" cy="4"/>
              </a:xfrm>
              <a:custGeom>
                <a:avLst/>
                <a:gdLst>
                  <a:gd name="T0" fmla="*/ 60 w 64"/>
                  <a:gd name="T1" fmla="*/ 7 h 7"/>
                  <a:gd name="T2" fmla="*/ 3 w 64"/>
                  <a:gd name="T3" fmla="*/ 7 h 7"/>
                  <a:gd name="T4" fmla="*/ 0 w 64"/>
                  <a:gd name="T5" fmla="*/ 3 h 7"/>
                  <a:gd name="T6" fmla="*/ 3 w 64"/>
                  <a:gd name="T7" fmla="*/ 0 h 7"/>
                  <a:gd name="T8" fmla="*/ 60 w 64"/>
                  <a:gd name="T9" fmla="*/ 0 h 7"/>
                  <a:gd name="T10" fmla="*/ 64 w 64"/>
                  <a:gd name="T11" fmla="*/ 3 h 7"/>
                  <a:gd name="T12" fmla="*/ 60 w 64"/>
                  <a:gd name="T13" fmla="*/ 7 h 7"/>
                </a:gdLst>
                <a:ahLst/>
                <a:cxnLst>
                  <a:cxn ang="0">
                    <a:pos x="T0" y="T1"/>
                  </a:cxn>
                  <a:cxn ang="0">
                    <a:pos x="T2" y="T3"/>
                  </a:cxn>
                  <a:cxn ang="0">
                    <a:pos x="T4" y="T5"/>
                  </a:cxn>
                  <a:cxn ang="0">
                    <a:pos x="T6" y="T7"/>
                  </a:cxn>
                  <a:cxn ang="0">
                    <a:pos x="T8" y="T9"/>
                  </a:cxn>
                  <a:cxn ang="0">
                    <a:pos x="T10" y="T11"/>
                  </a:cxn>
                  <a:cxn ang="0">
                    <a:pos x="T12" y="T13"/>
                  </a:cxn>
                </a:cxnLst>
                <a:rect l="0" t="0" r="r" b="b"/>
                <a:pathLst>
                  <a:path w="64" h="7">
                    <a:moveTo>
                      <a:pt x="60" y="7"/>
                    </a:moveTo>
                    <a:cubicBezTo>
                      <a:pt x="3" y="7"/>
                      <a:pt x="3" y="7"/>
                      <a:pt x="3" y="7"/>
                    </a:cubicBezTo>
                    <a:cubicBezTo>
                      <a:pt x="2" y="7"/>
                      <a:pt x="0" y="5"/>
                      <a:pt x="0" y="3"/>
                    </a:cubicBezTo>
                    <a:cubicBezTo>
                      <a:pt x="0" y="1"/>
                      <a:pt x="2" y="0"/>
                      <a:pt x="3" y="0"/>
                    </a:cubicBezTo>
                    <a:cubicBezTo>
                      <a:pt x="60" y="0"/>
                      <a:pt x="60" y="0"/>
                      <a:pt x="60" y="0"/>
                    </a:cubicBezTo>
                    <a:cubicBezTo>
                      <a:pt x="62" y="0"/>
                      <a:pt x="64" y="1"/>
                      <a:pt x="64" y="3"/>
                    </a:cubicBezTo>
                    <a:cubicBezTo>
                      <a:pt x="64" y="5"/>
                      <a:pt x="62" y="7"/>
                      <a:pt x="60" y="7"/>
                    </a:cubicBezTo>
                  </a:path>
                </a:pathLst>
              </a:custGeom>
              <a:solidFill>
                <a:srgbClr val="B4B4B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pPr defTabSz="932563">
                  <a:defRPr/>
                </a:pPr>
                <a:endParaRPr lang="en-US">
                  <a:solidFill>
                    <a:srgbClr val="505050"/>
                  </a:solidFill>
                  <a:latin typeface="Segoe UI"/>
                </a:endParaRPr>
              </a:p>
            </p:txBody>
          </p:sp>
          <p:sp>
            <p:nvSpPr>
              <p:cNvPr id="374" name="Freeform 21"/>
              <p:cNvSpPr>
                <a:spLocks/>
              </p:cNvSpPr>
              <p:nvPr/>
            </p:nvSpPr>
            <p:spPr bwMode="auto">
              <a:xfrm>
                <a:off x="2954" y="2632"/>
                <a:ext cx="39" cy="4"/>
              </a:xfrm>
              <a:custGeom>
                <a:avLst/>
                <a:gdLst>
                  <a:gd name="T0" fmla="*/ 69 w 72"/>
                  <a:gd name="T1" fmla="*/ 7 h 7"/>
                  <a:gd name="T2" fmla="*/ 3 w 72"/>
                  <a:gd name="T3" fmla="*/ 7 h 7"/>
                  <a:gd name="T4" fmla="*/ 0 w 72"/>
                  <a:gd name="T5" fmla="*/ 4 h 7"/>
                  <a:gd name="T6" fmla="*/ 3 w 72"/>
                  <a:gd name="T7" fmla="*/ 0 h 7"/>
                  <a:gd name="T8" fmla="*/ 69 w 72"/>
                  <a:gd name="T9" fmla="*/ 0 h 7"/>
                  <a:gd name="T10" fmla="*/ 72 w 72"/>
                  <a:gd name="T11" fmla="*/ 4 h 7"/>
                  <a:gd name="T12" fmla="*/ 69 w 72"/>
                  <a:gd name="T13" fmla="*/ 7 h 7"/>
                </a:gdLst>
                <a:ahLst/>
                <a:cxnLst>
                  <a:cxn ang="0">
                    <a:pos x="T0" y="T1"/>
                  </a:cxn>
                  <a:cxn ang="0">
                    <a:pos x="T2" y="T3"/>
                  </a:cxn>
                  <a:cxn ang="0">
                    <a:pos x="T4" y="T5"/>
                  </a:cxn>
                  <a:cxn ang="0">
                    <a:pos x="T6" y="T7"/>
                  </a:cxn>
                  <a:cxn ang="0">
                    <a:pos x="T8" y="T9"/>
                  </a:cxn>
                  <a:cxn ang="0">
                    <a:pos x="T10" y="T11"/>
                  </a:cxn>
                  <a:cxn ang="0">
                    <a:pos x="T12" y="T13"/>
                  </a:cxn>
                </a:cxnLst>
                <a:rect l="0" t="0" r="r" b="b"/>
                <a:pathLst>
                  <a:path w="72" h="7">
                    <a:moveTo>
                      <a:pt x="69" y="7"/>
                    </a:moveTo>
                    <a:cubicBezTo>
                      <a:pt x="3" y="7"/>
                      <a:pt x="3" y="7"/>
                      <a:pt x="3" y="7"/>
                    </a:cubicBezTo>
                    <a:cubicBezTo>
                      <a:pt x="2" y="7"/>
                      <a:pt x="0" y="6"/>
                      <a:pt x="0" y="4"/>
                    </a:cubicBezTo>
                    <a:cubicBezTo>
                      <a:pt x="0" y="2"/>
                      <a:pt x="2" y="0"/>
                      <a:pt x="3" y="0"/>
                    </a:cubicBezTo>
                    <a:cubicBezTo>
                      <a:pt x="69" y="0"/>
                      <a:pt x="69" y="0"/>
                      <a:pt x="69" y="0"/>
                    </a:cubicBezTo>
                    <a:cubicBezTo>
                      <a:pt x="71" y="0"/>
                      <a:pt x="72" y="2"/>
                      <a:pt x="72" y="4"/>
                    </a:cubicBezTo>
                    <a:cubicBezTo>
                      <a:pt x="72" y="6"/>
                      <a:pt x="71" y="7"/>
                      <a:pt x="69" y="7"/>
                    </a:cubicBezTo>
                  </a:path>
                </a:pathLst>
              </a:custGeom>
              <a:solidFill>
                <a:srgbClr val="B4B4B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pPr defTabSz="932563">
                  <a:defRPr/>
                </a:pPr>
                <a:endParaRPr lang="en-US">
                  <a:solidFill>
                    <a:srgbClr val="505050"/>
                  </a:solidFill>
                  <a:latin typeface="Segoe UI"/>
                </a:endParaRPr>
              </a:p>
            </p:txBody>
          </p:sp>
          <p:sp>
            <p:nvSpPr>
              <p:cNvPr id="375" name="Freeform 22"/>
              <p:cNvSpPr>
                <a:spLocks/>
              </p:cNvSpPr>
              <p:nvPr/>
            </p:nvSpPr>
            <p:spPr bwMode="auto">
              <a:xfrm>
                <a:off x="2954" y="2644"/>
                <a:ext cx="30" cy="4"/>
              </a:xfrm>
              <a:custGeom>
                <a:avLst/>
                <a:gdLst>
                  <a:gd name="T0" fmla="*/ 53 w 56"/>
                  <a:gd name="T1" fmla="*/ 7 h 7"/>
                  <a:gd name="T2" fmla="*/ 3 w 56"/>
                  <a:gd name="T3" fmla="*/ 7 h 7"/>
                  <a:gd name="T4" fmla="*/ 0 w 56"/>
                  <a:gd name="T5" fmla="*/ 4 h 7"/>
                  <a:gd name="T6" fmla="*/ 3 w 56"/>
                  <a:gd name="T7" fmla="*/ 0 h 7"/>
                  <a:gd name="T8" fmla="*/ 53 w 56"/>
                  <a:gd name="T9" fmla="*/ 0 h 7"/>
                  <a:gd name="T10" fmla="*/ 56 w 56"/>
                  <a:gd name="T11" fmla="*/ 4 h 7"/>
                  <a:gd name="T12" fmla="*/ 53 w 56"/>
                  <a:gd name="T13" fmla="*/ 7 h 7"/>
                </a:gdLst>
                <a:ahLst/>
                <a:cxnLst>
                  <a:cxn ang="0">
                    <a:pos x="T0" y="T1"/>
                  </a:cxn>
                  <a:cxn ang="0">
                    <a:pos x="T2" y="T3"/>
                  </a:cxn>
                  <a:cxn ang="0">
                    <a:pos x="T4" y="T5"/>
                  </a:cxn>
                  <a:cxn ang="0">
                    <a:pos x="T6" y="T7"/>
                  </a:cxn>
                  <a:cxn ang="0">
                    <a:pos x="T8" y="T9"/>
                  </a:cxn>
                  <a:cxn ang="0">
                    <a:pos x="T10" y="T11"/>
                  </a:cxn>
                  <a:cxn ang="0">
                    <a:pos x="T12" y="T13"/>
                  </a:cxn>
                </a:cxnLst>
                <a:rect l="0" t="0" r="r" b="b"/>
                <a:pathLst>
                  <a:path w="56" h="7">
                    <a:moveTo>
                      <a:pt x="53" y="7"/>
                    </a:moveTo>
                    <a:cubicBezTo>
                      <a:pt x="3" y="7"/>
                      <a:pt x="3" y="7"/>
                      <a:pt x="3" y="7"/>
                    </a:cubicBezTo>
                    <a:cubicBezTo>
                      <a:pt x="2" y="7"/>
                      <a:pt x="0" y="6"/>
                      <a:pt x="0" y="4"/>
                    </a:cubicBezTo>
                    <a:cubicBezTo>
                      <a:pt x="0" y="2"/>
                      <a:pt x="2" y="0"/>
                      <a:pt x="3" y="0"/>
                    </a:cubicBezTo>
                    <a:cubicBezTo>
                      <a:pt x="53" y="0"/>
                      <a:pt x="53" y="0"/>
                      <a:pt x="53" y="0"/>
                    </a:cubicBezTo>
                    <a:cubicBezTo>
                      <a:pt x="55" y="0"/>
                      <a:pt x="56" y="2"/>
                      <a:pt x="56" y="4"/>
                    </a:cubicBezTo>
                    <a:cubicBezTo>
                      <a:pt x="56" y="6"/>
                      <a:pt x="55" y="7"/>
                      <a:pt x="53" y="7"/>
                    </a:cubicBezTo>
                  </a:path>
                </a:pathLst>
              </a:custGeom>
              <a:solidFill>
                <a:srgbClr val="B4B4B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pPr defTabSz="932563">
                  <a:defRPr/>
                </a:pPr>
                <a:endParaRPr lang="en-US">
                  <a:solidFill>
                    <a:srgbClr val="505050"/>
                  </a:solidFill>
                  <a:latin typeface="Segoe UI"/>
                </a:endParaRPr>
              </a:p>
            </p:txBody>
          </p:sp>
          <p:sp>
            <p:nvSpPr>
              <p:cNvPr id="406" name="Freeform 23"/>
              <p:cNvSpPr>
                <a:spLocks/>
              </p:cNvSpPr>
              <p:nvPr/>
            </p:nvSpPr>
            <p:spPr bwMode="auto">
              <a:xfrm>
                <a:off x="2954" y="2658"/>
                <a:ext cx="35" cy="4"/>
              </a:xfrm>
              <a:custGeom>
                <a:avLst/>
                <a:gdLst>
                  <a:gd name="T0" fmla="*/ 60 w 64"/>
                  <a:gd name="T1" fmla="*/ 7 h 7"/>
                  <a:gd name="T2" fmla="*/ 3 w 64"/>
                  <a:gd name="T3" fmla="*/ 7 h 7"/>
                  <a:gd name="T4" fmla="*/ 0 w 64"/>
                  <a:gd name="T5" fmla="*/ 4 h 7"/>
                  <a:gd name="T6" fmla="*/ 3 w 64"/>
                  <a:gd name="T7" fmla="*/ 0 h 7"/>
                  <a:gd name="T8" fmla="*/ 60 w 64"/>
                  <a:gd name="T9" fmla="*/ 0 h 7"/>
                  <a:gd name="T10" fmla="*/ 64 w 64"/>
                  <a:gd name="T11" fmla="*/ 4 h 7"/>
                  <a:gd name="T12" fmla="*/ 60 w 64"/>
                  <a:gd name="T13" fmla="*/ 7 h 7"/>
                </a:gdLst>
                <a:ahLst/>
                <a:cxnLst>
                  <a:cxn ang="0">
                    <a:pos x="T0" y="T1"/>
                  </a:cxn>
                  <a:cxn ang="0">
                    <a:pos x="T2" y="T3"/>
                  </a:cxn>
                  <a:cxn ang="0">
                    <a:pos x="T4" y="T5"/>
                  </a:cxn>
                  <a:cxn ang="0">
                    <a:pos x="T6" y="T7"/>
                  </a:cxn>
                  <a:cxn ang="0">
                    <a:pos x="T8" y="T9"/>
                  </a:cxn>
                  <a:cxn ang="0">
                    <a:pos x="T10" y="T11"/>
                  </a:cxn>
                  <a:cxn ang="0">
                    <a:pos x="T12" y="T13"/>
                  </a:cxn>
                </a:cxnLst>
                <a:rect l="0" t="0" r="r" b="b"/>
                <a:pathLst>
                  <a:path w="64" h="7">
                    <a:moveTo>
                      <a:pt x="60" y="7"/>
                    </a:moveTo>
                    <a:cubicBezTo>
                      <a:pt x="3" y="7"/>
                      <a:pt x="3" y="7"/>
                      <a:pt x="3" y="7"/>
                    </a:cubicBezTo>
                    <a:cubicBezTo>
                      <a:pt x="2" y="7"/>
                      <a:pt x="0" y="5"/>
                      <a:pt x="0" y="4"/>
                    </a:cubicBezTo>
                    <a:cubicBezTo>
                      <a:pt x="0" y="2"/>
                      <a:pt x="2" y="0"/>
                      <a:pt x="3" y="0"/>
                    </a:cubicBezTo>
                    <a:cubicBezTo>
                      <a:pt x="60" y="0"/>
                      <a:pt x="60" y="0"/>
                      <a:pt x="60" y="0"/>
                    </a:cubicBezTo>
                    <a:cubicBezTo>
                      <a:pt x="62" y="0"/>
                      <a:pt x="64" y="2"/>
                      <a:pt x="64" y="4"/>
                    </a:cubicBezTo>
                    <a:cubicBezTo>
                      <a:pt x="64" y="5"/>
                      <a:pt x="62" y="7"/>
                      <a:pt x="60" y="7"/>
                    </a:cubicBezTo>
                  </a:path>
                </a:pathLst>
              </a:custGeom>
              <a:solidFill>
                <a:srgbClr val="B4B4B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pPr defTabSz="932563">
                  <a:defRPr/>
                </a:pPr>
                <a:endParaRPr lang="en-US">
                  <a:solidFill>
                    <a:srgbClr val="505050"/>
                  </a:solidFill>
                  <a:latin typeface="Segoe UI"/>
                </a:endParaRPr>
              </a:p>
            </p:txBody>
          </p:sp>
          <p:sp>
            <p:nvSpPr>
              <p:cNvPr id="407" name="Freeform 24"/>
              <p:cNvSpPr>
                <a:spLocks/>
              </p:cNvSpPr>
              <p:nvPr/>
            </p:nvSpPr>
            <p:spPr bwMode="auto">
              <a:xfrm>
                <a:off x="2954" y="2670"/>
                <a:ext cx="39" cy="4"/>
              </a:xfrm>
              <a:custGeom>
                <a:avLst/>
                <a:gdLst>
                  <a:gd name="T0" fmla="*/ 69 w 72"/>
                  <a:gd name="T1" fmla="*/ 7 h 7"/>
                  <a:gd name="T2" fmla="*/ 3 w 72"/>
                  <a:gd name="T3" fmla="*/ 7 h 7"/>
                  <a:gd name="T4" fmla="*/ 0 w 72"/>
                  <a:gd name="T5" fmla="*/ 4 h 7"/>
                  <a:gd name="T6" fmla="*/ 3 w 72"/>
                  <a:gd name="T7" fmla="*/ 0 h 7"/>
                  <a:gd name="T8" fmla="*/ 69 w 72"/>
                  <a:gd name="T9" fmla="*/ 0 h 7"/>
                  <a:gd name="T10" fmla="*/ 72 w 72"/>
                  <a:gd name="T11" fmla="*/ 4 h 7"/>
                  <a:gd name="T12" fmla="*/ 69 w 72"/>
                  <a:gd name="T13" fmla="*/ 7 h 7"/>
                </a:gdLst>
                <a:ahLst/>
                <a:cxnLst>
                  <a:cxn ang="0">
                    <a:pos x="T0" y="T1"/>
                  </a:cxn>
                  <a:cxn ang="0">
                    <a:pos x="T2" y="T3"/>
                  </a:cxn>
                  <a:cxn ang="0">
                    <a:pos x="T4" y="T5"/>
                  </a:cxn>
                  <a:cxn ang="0">
                    <a:pos x="T6" y="T7"/>
                  </a:cxn>
                  <a:cxn ang="0">
                    <a:pos x="T8" y="T9"/>
                  </a:cxn>
                  <a:cxn ang="0">
                    <a:pos x="T10" y="T11"/>
                  </a:cxn>
                  <a:cxn ang="0">
                    <a:pos x="T12" y="T13"/>
                  </a:cxn>
                </a:cxnLst>
                <a:rect l="0" t="0" r="r" b="b"/>
                <a:pathLst>
                  <a:path w="72" h="7">
                    <a:moveTo>
                      <a:pt x="69" y="7"/>
                    </a:moveTo>
                    <a:cubicBezTo>
                      <a:pt x="3" y="7"/>
                      <a:pt x="3" y="7"/>
                      <a:pt x="3" y="7"/>
                    </a:cubicBezTo>
                    <a:cubicBezTo>
                      <a:pt x="2" y="7"/>
                      <a:pt x="0" y="6"/>
                      <a:pt x="0" y="4"/>
                    </a:cubicBezTo>
                    <a:cubicBezTo>
                      <a:pt x="0" y="2"/>
                      <a:pt x="2" y="0"/>
                      <a:pt x="3" y="0"/>
                    </a:cubicBezTo>
                    <a:cubicBezTo>
                      <a:pt x="69" y="0"/>
                      <a:pt x="69" y="0"/>
                      <a:pt x="69" y="0"/>
                    </a:cubicBezTo>
                    <a:cubicBezTo>
                      <a:pt x="71" y="0"/>
                      <a:pt x="72" y="2"/>
                      <a:pt x="72" y="4"/>
                    </a:cubicBezTo>
                    <a:cubicBezTo>
                      <a:pt x="72" y="6"/>
                      <a:pt x="71" y="7"/>
                      <a:pt x="69" y="7"/>
                    </a:cubicBezTo>
                  </a:path>
                </a:pathLst>
              </a:custGeom>
              <a:solidFill>
                <a:srgbClr val="B4B4B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pPr defTabSz="932563">
                  <a:defRPr/>
                </a:pPr>
                <a:endParaRPr lang="en-US">
                  <a:solidFill>
                    <a:srgbClr val="505050"/>
                  </a:solidFill>
                  <a:latin typeface="Segoe UI"/>
                </a:endParaRPr>
              </a:p>
            </p:txBody>
          </p:sp>
          <p:sp>
            <p:nvSpPr>
              <p:cNvPr id="408" name="Freeform 25"/>
              <p:cNvSpPr>
                <a:spLocks/>
              </p:cNvSpPr>
              <p:nvPr/>
            </p:nvSpPr>
            <p:spPr bwMode="auto">
              <a:xfrm>
                <a:off x="2954" y="2683"/>
                <a:ext cx="30" cy="4"/>
              </a:xfrm>
              <a:custGeom>
                <a:avLst/>
                <a:gdLst>
                  <a:gd name="T0" fmla="*/ 53 w 56"/>
                  <a:gd name="T1" fmla="*/ 7 h 7"/>
                  <a:gd name="T2" fmla="*/ 3 w 56"/>
                  <a:gd name="T3" fmla="*/ 7 h 7"/>
                  <a:gd name="T4" fmla="*/ 0 w 56"/>
                  <a:gd name="T5" fmla="*/ 3 h 7"/>
                  <a:gd name="T6" fmla="*/ 3 w 56"/>
                  <a:gd name="T7" fmla="*/ 0 h 7"/>
                  <a:gd name="T8" fmla="*/ 53 w 56"/>
                  <a:gd name="T9" fmla="*/ 0 h 7"/>
                  <a:gd name="T10" fmla="*/ 56 w 56"/>
                  <a:gd name="T11" fmla="*/ 3 h 7"/>
                  <a:gd name="T12" fmla="*/ 53 w 56"/>
                  <a:gd name="T13" fmla="*/ 7 h 7"/>
                </a:gdLst>
                <a:ahLst/>
                <a:cxnLst>
                  <a:cxn ang="0">
                    <a:pos x="T0" y="T1"/>
                  </a:cxn>
                  <a:cxn ang="0">
                    <a:pos x="T2" y="T3"/>
                  </a:cxn>
                  <a:cxn ang="0">
                    <a:pos x="T4" y="T5"/>
                  </a:cxn>
                  <a:cxn ang="0">
                    <a:pos x="T6" y="T7"/>
                  </a:cxn>
                  <a:cxn ang="0">
                    <a:pos x="T8" y="T9"/>
                  </a:cxn>
                  <a:cxn ang="0">
                    <a:pos x="T10" y="T11"/>
                  </a:cxn>
                  <a:cxn ang="0">
                    <a:pos x="T12" y="T13"/>
                  </a:cxn>
                </a:cxnLst>
                <a:rect l="0" t="0" r="r" b="b"/>
                <a:pathLst>
                  <a:path w="56" h="7">
                    <a:moveTo>
                      <a:pt x="53" y="7"/>
                    </a:moveTo>
                    <a:cubicBezTo>
                      <a:pt x="3" y="7"/>
                      <a:pt x="3" y="7"/>
                      <a:pt x="3" y="7"/>
                    </a:cubicBezTo>
                    <a:cubicBezTo>
                      <a:pt x="2" y="7"/>
                      <a:pt x="0" y="5"/>
                      <a:pt x="0" y="3"/>
                    </a:cubicBezTo>
                    <a:cubicBezTo>
                      <a:pt x="0" y="1"/>
                      <a:pt x="2" y="0"/>
                      <a:pt x="3" y="0"/>
                    </a:cubicBezTo>
                    <a:cubicBezTo>
                      <a:pt x="53" y="0"/>
                      <a:pt x="53" y="0"/>
                      <a:pt x="53" y="0"/>
                    </a:cubicBezTo>
                    <a:cubicBezTo>
                      <a:pt x="55" y="0"/>
                      <a:pt x="56" y="1"/>
                      <a:pt x="56" y="3"/>
                    </a:cubicBezTo>
                    <a:cubicBezTo>
                      <a:pt x="56" y="5"/>
                      <a:pt x="55" y="7"/>
                      <a:pt x="53" y="7"/>
                    </a:cubicBezTo>
                  </a:path>
                </a:pathLst>
              </a:custGeom>
              <a:solidFill>
                <a:srgbClr val="B4B4B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pPr defTabSz="932563">
                  <a:defRPr/>
                </a:pPr>
                <a:endParaRPr lang="en-US">
                  <a:solidFill>
                    <a:srgbClr val="505050"/>
                  </a:solidFill>
                  <a:latin typeface="Segoe UI"/>
                </a:endParaRPr>
              </a:p>
            </p:txBody>
          </p:sp>
          <p:sp>
            <p:nvSpPr>
              <p:cNvPr id="409" name="Freeform 26"/>
              <p:cNvSpPr>
                <a:spLocks/>
              </p:cNvSpPr>
              <p:nvPr/>
            </p:nvSpPr>
            <p:spPr bwMode="auto">
              <a:xfrm>
                <a:off x="3033" y="2656"/>
                <a:ext cx="151" cy="109"/>
              </a:xfrm>
              <a:custGeom>
                <a:avLst/>
                <a:gdLst>
                  <a:gd name="T0" fmla="*/ 280 w 280"/>
                  <a:gd name="T1" fmla="*/ 190 h 200"/>
                  <a:gd name="T2" fmla="*/ 270 w 280"/>
                  <a:gd name="T3" fmla="*/ 200 h 200"/>
                  <a:gd name="T4" fmla="*/ 10 w 280"/>
                  <a:gd name="T5" fmla="*/ 200 h 200"/>
                  <a:gd name="T6" fmla="*/ 0 w 280"/>
                  <a:gd name="T7" fmla="*/ 190 h 200"/>
                  <a:gd name="T8" fmla="*/ 0 w 280"/>
                  <a:gd name="T9" fmla="*/ 10 h 200"/>
                  <a:gd name="T10" fmla="*/ 10 w 280"/>
                  <a:gd name="T11" fmla="*/ 0 h 200"/>
                  <a:gd name="T12" fmla="*/ 270 w 280"/>
                  <a:gd name="T13" fmla="*/ 0 h 200"/>
                  <a:gd name="T14" fmla="*/ 280 w 280"/>
                  <a:gd name="T15" fmla="*/ 10 h 200"/>
                  <a:gd name="T16" fmla="*/ 280 w 280"/>
                  <a:gd name="T17" fmla="*/ 190 h 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80" h="200">
                    <a:moveTo>
                      <a:pt x="280" y="190"/>
                    </a:moveTo>
                    <a:cubicBezTo>
                      <a:pt x="280" y="196"/>
                      <a:pt x="276" y="200"/>
                      <a:pt x="270" y="200"/>
                    </a:cubicBezTo>
                    <a:cubicBezTo>
                      <a:pt x="10" y="200"/>
                      <a:pt x="10" y="200"/>
                      <a:pt x="10" y="200"/>
                    </a:cubicBezTo>
                    <a:cubicBezTo>
                      <a:pt x="4" y="200"/>
                      <a:pt x="0" y="196"/>
                      <a:pt x="0" y="190"/>
                    </a:cubicBezTo>
                    <a:cubicBezTo>
                      <a:pt x="0" y="10"/>
                      <a:pt x="0" y="10"/>
                      <a:pt x="0" y="10"/>
                    </a:cubicBezTo>
                    <a:cubicBezTo>
                      <a:pt x="0" y="4"/>
                      <a:pt x="4" y="0"/>
                      <a:pt x="10" y="0"/>
                    </a:cubicBezTo>
                    <a:cubicBezTo>
                      <a:pt x="270" y="0"/>
                      <a:pt x="270" y="0"/>
                      <a:pt x="270" y="0"/>
                    </a:cubicBezTo>
                    <a:cubicBezTo>
                      <a:pt x="276" y="0"/>
                      <a:pt x="280" y="4"/>
                      <a:pt x="280" y="10"/>
                    </a:cubicBezTo>
                    <a:lnTo>
                      <a:pt x="280" y="190"/>
                    </a:lnTo>
                    <a:close/>
                  </a:path>
                </a:pathLst>
              </a:custGeom>
              <a:solidFill>
                <a:srgbClr val="E8112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pPr defTabSz="932563">
                  <a:defRPr/>
                </a:pPr>
                <a:endParaRPr lang="en-US">
                  <a:solidFill>
                    <a:srgbClr val="505050"/>
                  </a:solidFill>
                  <a:latin typeface="Segoe UI"/>
                </a:endParaRPr>
              </a:p>
            </p:txBody>
          </p:sp>
          <p:sp>
            <p:nvSpPr>
              <p:cNvPr id="410" name="Freeform 27"/>
              <p:cNvSpPr>
                <a:spLocks/>
              </p:cNvSpPr>
              <p:nvPr/>
            </p:nvSpPr>
            <p:spPr bwMode="auto">
              <a:xfrm>
                <a:off x="3033" y="2703"/>
                <a:ext cx="76" cy="19"/>
              </a:xfrm>
              <a:custGeom>
                <a:avLst/>
                <a:gdLst>
                  <a:gd name="T0" fmla="*/ 0 w 76"/>
                  <a:gd name="T1" fmla="*/ 0 h 19"/>
                  <a:gd name="T2" fmla="*/ 21 w 76"/>
                  <a:gd name="T3" fmla="*/ 0 h 19"/>
                  <a:gd name="T4" fmla="*/ 22 w 76"/>
                  <a:gd name="T5" fmla="*/ 0 h 19"/>
                  <a:gd name="T6" fmla="*/ 22 w 76"/>
                  <a:gd name="T7" fmla="*/ 1 h 19"/>
                  <a:gd name="T8" fmla="*/ 22 w 76"/>
                  <a:gd name="T9" fmla="*/ 19 h 19"/>
                  <a:gd name="T10" fmla="*/ 51 w 76"/>
                  <a:gd name="T11" fmla="*/ 19 h 19"/>
                  <a:gd name="T12" fmla="*/ 51 w 76"/>
                  <a:gd name="T13" fmla="*/ 1 h 19"/>
                  <a:gd name="T14" fmla="*/ 51 w 76"/>
                  <a:gd name="T15" fmla="*/ 0 h 19"/>
                  <a:gd name="T16" fmla="*/ 76 w 76"/>
                  <a:gd name="T17" fmla="*/ 0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6" h="19">
                    <a:moveTo>
                      <a:pt x="0" y="0"/>
                    </a:moveTo>
                    <a:lnTo>
                      <a:pt x="21" y="0"/>
                    </a:lnTo>
                    <a:lnTo>
                      <a:pt x="22" y="0"/>
                    </a:lnTo>
                    <a:lnTo>
                      <a:pt x="22" y="1"/>
                    </a:lnTo>
                    <a:lnTo>
                      <a:pt x="22" y="19"/>
                    </a:lnTo>
                    <a:lnTo>
                      <a:pt x="51" y="19"/>
                    </a:lnTo>
                    <a:lnTo>
                      <a:pt x="51" y="1"/>
                    </a:lnTo>
                    <a:lnTo>
                      <a:pt x="51" y="0"/>
                    </a:lnTo>
                    <a:lnTo>
                      <a:pt x="76" y="0"/>
                    </a:lnTo>
                  </a:path>
                </a:pathLst>
              </a:custGeom>
              <a:noFill/>
              <a:ln w="1111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27" tIns="45713" rIns="91427" bIns="45713" numCol="1" anchor="t" anchorCtr="0" compatLnSpc="1">
                <a:prstTxWarp prst="textNoShape">
                  <a:avLst/>
                </a:prstTxWarp>
              </a:bodyPr>
              <a:lstStyle/>
              <a:p>
                <a:pPr defTabSz="932563">
                  <a:defRPr/>
                </a:pPr>
                <a:endParaRPr lang="en-US">
                  <a:solidFill>
                    <a:srgbClr val="505050"/>
                  </a:solidFill>
                  <a:latin typeface="Segoe UI"/>
                </a:endParaRPr>
              </a:p>
            </p:txBody>
          </p:sp>
          <p:sp>
            <p:nvSpPr>
              <p:cNvPr id="461" name="Freeform 28"/>
              <p:cNvSpPr>
                <a:spLocks/>
              </p:cNvSpPr>
              <p:nvPr/>
            </p:nvSpPr>
            <p:spPr bwMode="auto">
              <a:xfrm>
                <a:off x="3109" y="2703"/>
                <a:ext cx="75" cy="19"/>
              </a:xfrm>
              <a:custGeom>
                <a:avLst/>
                <a:gdLst>
                  <a:gd name="T0" fmla="*/ 75 w 75"/>
                  <a:gd name="T1" fmla="*/ 0 h 19"/>
                  <a:gd name="T2" fmla="*/ 54 w 75"/>
                  <a:gd name="T3" fmla="*/ 0 h 19"/>
                  <a:gd name="T4" fmla="*/ 53 w 75"/>
                  <a:gd name="T5" fmla="*/ 0 h 19"/>
                  <a:gd name="T6" fmla="*/ 53 w 75"/>
                  <a:gd name="T7" fmla="*/ 1 h 19"/>
                  <a:gd name="T8" fmla="*/ 53 w 75"/>
                  <a:gd name="T9" fmla="*/ 19 h 19"/>
                  <a:gd name="T10" fmla="*/ 24 w 75"/>
                  <a:gd name="T11" fmla="*/ 19 h 19"/>
                  <a:gd name="T12" fmla="*/ 24 w 75"/>
                  <a:gd name="T13" fmla="*/ 1 h 19"/>
                  <a:gd name="T14" fmla="*/ 24 w 75"/>
                  <a:gd name="T15" fmla="*/ 0 h 19"/>
                  <a:gd name="T16" fmla="*/ 0 w 75"/>
                  <a:gd name="T17" fmla="*/ 0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5" h="19">
                    <a:moveTo>
                      <a:pt x="75" y="0"/>
                    </a:moveTo>
                    <a:lnTo>
                      <a:pt x="54" y="0"/>
                    </a:lnTo>
                    <a:lnTo>
                      <a:pt x="53" y="0"/>
                    </a:lnTo>
                    <a:lnTo>
                      <a:pt x="53" y="1"/>
                    </a:lnTo>
                    <a:lnTo>
                      <a:pt x="53" y="19"/>
                    </a:lnTo>
                    <a:lnTo>
                      <a:pt x="24" y="19"/>
                    </a:lnTo>
                    <a:lnTo>
                      <a:pt x="24" y="1"/>
                    </a:lnTo>
                    <a:lnTo>
                      <a:pt x="24" y="0"/>
                    </a:lnTo>
                    <a:lnTo>
                      <a:pt x="0" y="0"/>
                    </a:lnTo>
                  </a:path>
                </a:pathLst>
              </a:custGeom>
              <a:noFill/>
              <a:ln w="1111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27" tIns="45713" rIns="91427" bIns="45713" numCol="1" anchor="t" anchorCtr="0" compatLnSpc="1">
                <a:prstTxWarp prst="textNoShape">
                  <a:avLst/>
                </a:prstTxWarp>
              </a:bodyPr>
              <a:lstStyle/>
              <a:p>
                <a:pPr defTabSz="932563">
                  <a:defRPr/>
                </a:pPr>
                <a:endParaRPr lang="en-US">
                  <a:solidFill>
                    <a:srgbClr val="505050"/>
                  </a:solidFill>
                  <a:latin typeface="Segoe UI"/>
                </a:endParaRPr>
              </a:p>
            </p:txBody>
          </p:sp>
          <p:sp>
            <p:nvSpPr>
              <p:cNvPr id="462" name="Freeform 29"/>
              <p:cNvSpPr>
                <a:spLocks/>
              </p:cNvSpPr>
              <p:nvPr/>
            </p:nvSpPr>
            <p:spPr bwMode="auto">
              <a:xfrm>
                <a:off x="3087" y="2637"/>
                <a:ext cx="45" cy="30"/>
              </a:xfrm>
              <a:custGeom>
                <a:avLst/>
                <a:gdLst>
                  <a:gd name="T0" fmla="*/ 84 w 84"/>
                  <a:gd name="T1" fmla="*/ 45 h 56"/>
                  <a:gd name="T2" fmla="*/ 74 w 84"/>
                  <a:gd name="T3" fmla="*/ 56 h 56"/>
                  <a:gd name="T4" fmla="*/ 11 w 84"/>
                  <a:gd name="T5" fmla="*/ 56 h 56"/>
                  <a:gd name="T6" fmla="*/ 0 w 84"/>
                  <a:gd name="T7" fmla="*/ 45 h 56"/>
                  <a:gd name="T8" fmla="*/ 0 w 84"/>
                  <a:gd name="T9" fmla="*/ 10 h 56"/>
                  <a:gd name="T10" fmla="*/ 11 w 84"/>
                  <a:gd name="T11" fmla="*/ 0 h 56"/>
                  <a:gd name="T12" fmla="*/ 74 w 84"/>
                  <a:gd name="T13" fmla="*/ 0 h 56"/>
                  <a:gd name="T14" fmla="*/ 84 w 84"/>
                  <a:gd name="T15" fmla="*/ 10 h 56"/>
                  <a:gd name="T16" fmla="*/ 84 w 84"/>
                  <a:gd name="T17" fmla="*/ 45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4" h="56">
                    <a:moveTo>
                      <a:pt x="84" y="45"/>
                    </a:moveTo>
                    <a:cubicBezTo>
                      <a:pt x="84" y="50"/>
                      <a:pt x="81" y="56"/>
                      <a:pt x="74" y="56"/>
                    </a:cubicBezTo>
                    <a:cubicBezTo>
                      <a:pt x="11" y="56"/>
                      <a:pt x="11" y="56"/>
                      <a:pt x="11" y="56"/>
                    </a:cubicBezTo>
                    <a:cubicBezTo>
                      <a:pt x="4" y="56"/>
                      <a:pt x="0" y="50"/>
                      <a:pt x="0" y="45"/>
                    </a:cubicBezTo>
                    <a:cubicBezTo>
                      <a:pt x="0" y="10"/>
                      <a:pt x="0" y="10"/>
                      <a:pt x="0" y="10"/>
                    </a:cubicBezTo>
                    <a:cubicBezTo>
                      <a:pt x="0" y="4"/>
                      <a:pt x="4" y="0"/>
                      <a:pt x="11" y="0"/>
                    </a:cubicBezTo>
                    <a:cubicBezTo>
                      <a:pt x="74" y="0"/>
                      <a:pt x="74" y="0"/>
                      <a:pt x="74" y="0"/>
                    </a:cubicBezTo>
                    <a:cubicBezTo>
                      <a:pt x="81" y="0"/>
                      <a:pt x="84" y="4"/>
                      <a:pt x="84" y="10"/>
                    </a:cubicBezTo>
                    <a:lnTo>
                      <a:pt x="84" y="45"/>
                    </a:lnTo>
                    <a:close/>
                  </a:path>
                </a:pathLst>
              </a:custGeom>
              <a:noFill/>
              <a:ln w="14288" cap="flat">
                <a:solidFill>
                  <a:srgbClr val="E81123"/>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27" tIns="45713" rIns="91427" bIns="45713" numCol="1" anchor="t" anchorCtr="0" compatLnSpc="1">
                <a:prstTxWarp prst="textNoShape">
                  <a:avLst/>
                </a:prstTxWarp>
              </a:bodyPr>
              <a:lstStyle/>
              <a:p>
                <a:pPr defTabSz="932563">
                  <a:defRPr/>
                </a:pPr>
                <a:endParaRPr lang="en-US">
                  <a:solidFill>
                    <a:srgbClr val="505050"/>
                  </a:solidFill>
                  <a:latin typeface="Segoe UI"/>
                </a:endParaRPr>
              </a:p>
            </p:txBody>
          </p:sp>
        </p:grpSp>
      </p:grpSp>
      <p:cxnSp>
        <p:nvCxnSpPr>
          <p:cNvPr id="522" name="Straight Connector 521"/>
          <p:cNvCxnSpPr>
            <a:endCxn id="254" idx="0"/>
          </p:cNvCxnSpPr>
          <p:nvPr/>
        </p:nvCxnSpPr>
        <p:spPr>
          <a:xfrm>
            <a:off x="7583429" y="5003061"/>
            <a:ext cx="0" cy="460524"/>
          </a:xfrm>
          <a:prstGeom prst="line">
            <a:avLst/>
          </a:prstGeom>
          <a:ln w="9525" cap="rnd">
            <a:solidFill>
              <a:srgbClr val="00BCF2"/>
            </a:solidFill>
          </a:ln>
        </p:spPr>
        <p:style>
          <a:lnRef idx="1">
            <a:schemeClr val="accent1"/>
          </a:lnRef>
          <a:fillRef idx="0">
            <a:schemeClr val="accent1"/>
          </a:fillRef>
          <a:effectRef idx="0">
            <a:schemeClr val="accent1"/>
          </a:effectRef>
          <a:fontRef idx="minor">
            <a:schemeClr val="tx1"/>
          </a:fontRef>
        </p:style>
      </p:cxnSp>
      <p:cxnSp>
        <p:nvCxnSpPr>
          <p:cNvPr id="524" name="Straight Connector 523"/>
          <p:cNvCxnSpPr/>
          <p:nvPr/>
        </p:nvCxnSpPr>
        <p:spPr>
          <a:xfrm flipH="1">
            <a:off x="10016866" y="4572394"/>
            <a:ext cx="476009" cy="891189"/>
          </a:xfrm>
          <a:prstGeom prst="line">
            <a:avLst/>
          </a:prstGeom>
          <a:ln w="9525" cap="rnd">
            <a:solidFill>
              <a:srgbClr val="00BCF2"/>
            </a:solidFill>
          </a:ln>
        </p:spPr>
        <p:style>
          <a:lnRef idx="1">
            <a:schemeClr val="accent1"/>
          </a:lnRef>
          <a:fillRef idx="0">
            <a:schemeClr val="accent1"/>
          </a:fillRef>
          <a:effectRef idx="0">
            <a:schemeClr val="accent1"/>
          </a:effectRef>
          <a:fontRef idx="minor">
            <a:schemeClr val="tx1"/>
          </a:fontRef>
        </p:style>
      </p:cxnSp>
      <p:cxnSp>
        <p:nvCxnSpPr>
          <p:cNvPr id="525" name="Straight Connector 524"/>
          <p:cNvCxnSpPr/>
          <p:nvPr/>
        </p:nvCxnSpPr>
        <p:spPr>
          <a:xfrm>
            <a:off x="10492875" y="2562191"/>
            <a:ext cx="0" cy="1288851"/>
          </a:xfrm>
          <a:prstGeom prst="line">
            <a:avLst/>
          </a:prstGeom>
          <a:ln w="9525" cap="rnd">
            <a:solidFill>
              <a:srgbClr val="00BCF2"/>
            </a:solidFill>
          </a:ln>
        </p:spPr>
        <p:style>
          <a:lnRef idx="1">
            <a:schemeClr val="accent1"/>
          </a:lnRef>
          <a:fillRef idx="0">
            <a:schemeClr val="accent1"/>
          </a:fillRef>
          <a:effectRef idx="0">
            <a:schemeClr val="accent1"/>
          </a:effectRef>
          <a:fontRef idx="minor">
            <a:schemeClr val="tx1"/>
          </a:fontRef>
        </p:style>
      </p:cxnSp>
      <p:grpSp>
        <p:nvGrpSpPr>
          <p:cNvPr id="531" name="Group 530"/>
          <p:cNvGrpSpPr/>
          <p:nvPr/>
        </p:nvGrpSpPr>
        <p:grpSpPr>
          <a:xfrm>
            <a:off x="4214460" y="2069734"/>
            <a:ext cx="1500988" cy="488873"/>
            <a:chOff x="266700" y="5797435"/>
            <a:chExt cx="1471690" cy="793865"/>
          </a:xfrm>
        </p:grpSpPr>
        <p:sp>
          <p:nvSpPr>
            <p:cNvPr id="532" name="Line Callout 2 28"/>
            <p:cNvSpPr/>
            <p:nvPr/>
          </p:nvSpPr>
          <p:spPr bwMode="auto">
            <a:xfrm>
              <a:off x="570332" y="5797435"/>
              <a:ext cx="1168058" cy="793865"/>
            </a:xfrm>
            <a:prstGeom prst="rect">
              <a:avLst/>
            </a:prstGeom>
            <a:solidFill>
              <a:srgbClr val="FFFFFF"/>
            </a:solidFill>
            <a:ln w="28575">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3260" tIns="46630" rIns="93260" bIns="46630" numCol="1" spcCol="0" rtlCol="0" fromWordArt="0" anchor="t" anchorCtr="0" forceAA="0" compatLnSpc="1">
              <a:prstTxWarp prst="textNoShape">
                <a:avLst/>
              </a:prstTxWarp>
              <a:noAutofit/>
            </a:bodyPr>
            <a:lstStyle/>
            <a:p>
              <a:pPr defTabSz="932293" fontAlgn="base">
                <a:lnSpc>
                  <a:spcPct val="90000"/>
                </a:lnSpc>
                <a:spcBef>
                  <a:spcPct val="0"/>
                </a:spcBef>
                <a:spcAft>
                  <a:spcPct val="0"/>
                </a:spcAft>
                <a:defRPr/>
              </a:pPr>
              <a:r>
                <a:rPr lang="en-US" sz="1224" dirty="0">
                  <a:solidFill>
                    <a:schemeClr val="accent6">
                      <a:lumMod val="10000"/>
                    </a:schemeClr>
                  </a:solidFill>
                </a:rPr>
                <a:t>Multi-factor for elevation </a:t>
              </a:r>
              <a:endParaRPr lang="en-US" sz="1224" dirty="0">
                <a:solidFill>
                  <a:schemeClr val="bg1"/>
                </a:solidFill>
              </a:endParaRPr>
            </a:p>
          </p:txBody>
        </p:sp>
        <p:sp>
          <p:nvSpPr>
            <p:cNvPr id="533" name="Line Callout 2 28"/>
            <p:cNvSpPr/>
            <p:nvPr/>
          </p:nvSpPr>
          <p:spPr bwMode="auto">
            <a:xfrm>
              <a:off x="266700" y="5797435"/>
              <a:ext cx="303630" cy="793865"/>
            </a:xfrm>
            <a:prstGeom prst="rect">
              <a:avLst/>
            </a:prstGeom>
            <a:solidFill>
              <a:srgbClr val="00BCF2"/>
            </a:solidFill>
            <a:ln w="28575">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3260" tIns="46630" rIns="93260" bIns="46630" numCol="1" spcCol="0" rtlCol="0" fromWordArt="0" anchor="t" anchorCtr="0" forceAA="0" compatLnSpc="1">
              <a:prstTxWarp prst="textNoShape">
                <a:avLst/>
              </a:prstTxWarp>
              <a:noAutofit/>
            </a:bodyPr>
            <a:lstStyle/>
            <a:p>
              <a:pPr defTabSz="932293" fontAlgn="base">
                <a:lnSpc>
                  <a:spcPct val="90000"/>
                </a:lnSpc>
                <a:spcBef>
                  <a:spcPct val="0"/>
                </a:spcBef>
                <a:spcAft>
                  <a:spcPct val="0"/>
                </a:spcAft>
                <a:defRPr/>
              </a:pPr>
              <a:r>
                <a:rPr lang="en-US" sz="1836" dirty="0">
                  <a:solidFill>
                    <a:srgbClr val="FFFFFF"/>
                  </a:solidFill>
                </a:rPr>
                <a:t>3</a:t>
              </a:r>
            </a:p>
          </p:txBody>
        </p:sp>
      </p:grpSp>
      <p:sp>
        <p:nvSpPr>
          <p:cNvPr id="534" name="Rectangle 533"/>
          <p:cNvSpPr/>
          <p:nvPr/>
        </p:nvSpPr>
        <p:spPr>
          <a:xfrm>
            <a:off x="563450" y="3815238"/>
            <a:ext cx="437261" cy="143878"/>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defTabSz="932563">
              <a:defRPr/>
            </a:pPr>
            <a:r>
              <a:rPr lang="en-US" sz="400" b="1" dirty="0">
                <a:solidFill>
                  <a:srgbClr val="505050"/>
                </a:solidFill>
                <a:latin typeface="Segoe UI"/>
              </a:rPr>
              <a:t>9872521</a:t>
            </a:r>
          </a:p>
        </p:txBody>
      </p:sp>
      <p:grpSp>
        <p:nvGrpSpPr>
          <p:cNvPr id="535" name="Group 534"/>
          <p:cNvGrpSpPr/>
          <p:nvPr/>
        </p:nvGrpSpPr>
        <p:grpSpPr>
          <a:xfrm>
            <a:off x="598155" y="4059639"/>
            <a:ext cx="384171" cy="381750"/>
            <a:chOff x="3725592" y="3854779"/>
            <a:chExt cx="348223" cy="346029"/>
          </a:xfrm>
        </p:grpSpPr>
        <p:sp>
          <p:nvSpPr>
            <p:cNvPr id="536" name="Freeform 5"/>
            <p:cNvSpPr>
              <a:spLocks/>
            </p:cNvSpPr>
            <p:nvPr/>
          </p:nvSpPr>
          <p:spPr bwMode="auto">
            <a:xfrm>
              <a:off x="3904973" y="3984540"/>
              <a:ext cx="59940" cy="108463"/>
            </a:xfrm>
            <a:custGeom>
              <a:avLst/>
              <a:gdLst>
                <a:gd name="T0" fmla="*/ 19 w 115"/>
                <a:gd name="T1" fmla="*/ 0 h 208"/>
                <a:gd name="T2" fmla="*/ 0 w 115"/>
                <a:gd name="T3" fmla="*/ 7 h 208"/>
                <a:gd name="T4" fmla="*/ 0 w 115"/>
                <a:gd name="T5" fmla="*/ 207 h 208"/>
                <a:gd name="T6" fmla="*/ 3 w 115"/>
                <a:gd name="T7" fmla="*/ 208 h 208"/>
                <a:gd name="T8" fmla="*/ 114 w 115"/>
                <a:gd name="T9" fmla="*/ 135 h 208"/>
                <a:gd name="T10" fmla="*/ 114 w 115"/>
                <a:gd name="T11" fmla="*/ 131 h 208"/>
                <a:gd name="T12" fmla="*/ 115 w 115"/>
                <a:gd name="T13" fmla="*/ 119 h 208"/>
                <a:gd name="T14" fmla="*/ 19 w 115"/>
                <a:gd name="T15" fmla="*/ 0 h 20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5" h="208">
                  <a:moveTo>
                    <a:pt x="19" y="0"/>
                  </a:moveTo>
                  <a:cubicBezTo>
                    <a:pt x="13" y="4"/>
                    <a:pt x="6" y="6"/>
                    <a:pt x="0" y="7"/>
                  </a:cubicBezTo>
                  <a:cubicBezTo>
                    <a:pt x="0" y="207"/>
                    <a:pt x="0" y="207"/>
                    <a:pt x="0" y="207"/>
                  </a:cubicBezTo>
                  <a:cubicBezTo>
                    <a:pt x="1" y="208"/>
                    <a:pt x="2" y="208"/>
                    <a:pt x="3" y="208"/>
                  </a:cubicBezTo>
                  <a:cubicBezTo>
                    <a:pt x="114" y="135"/>
                    <a:pt x="114" y="135"/>
                    <a:pt x="114" y="135"/>
                  </a:cubicBezTo>
                  <a:cubicBezTo>
                    <a:pt x="114" y="134"/>
                    <a:pt x="114" y="132"/>
                    <a:pt x="114" y="131"/>
                  </a:cubicBezTo>
                  <a:cubicBezTo>
                    <a:pt x="114" y="127"/>
                    <a:pt x="115" y="123"/>
                    <a:pt x="115" y="119"/>
                  </a:cubicBezTo>
                  <a:lnTo>
                    <a:pt x="19"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50" tIns="34275" rIns="68550" bIns="34275" numCol="1" anchor="t" anchorCtr="0" compatLnSpc="1">
              <a:prstTxWarp prst="textNoShape">
                <a:avLst/>
              </a:prstTxWarp>
            </a:bodyPr>
            <a:lstStyle/>
            <a:p>
              <a:pPr defTabSz="684936" fontAlgn="base">
                <a:spcBef>
                  <a:spcPct val="0"/>
                </a:spcBef>
                <a:spcAft>
                  <a:spcPct val="0"/>
                </a:spcAft>
                <a:defRPr/>
              </a:pPr>
              <a:endParaRPr lang="en-US" sz="1324" kern="0">
                <a:solidFill>
                  <a:srgbClr val="FFFFFF"/>
                </a:solidFill>
                <a:latin typeface="Segoe UI"/>
                <a:ea typeface="ＭＳ Ｐゴシック" charset="0"/>
              </a:endParaRPr>
            </a:p>
          </p:txBody>
        </p:sp>
        <p:sp>
          <p:nvSpPr>
            <p:cNvPr id="537" name="Freeform 6"/>
            <p:cNvSpPr>
              <a:spLocks/>
            </p:cNvSpPr>
            <p:nvPr/>
          </p:nvSpPr>
          <p:spPr bwMode="auto">
            <a:xfrm>
              <a:off x="3829883" y="3986080"/>
              <a:ext cx="60379" cy="106926"/>
            </a:xfrm>
            <a:custGeom>
              <a:avLst/>
              <a:gdLst>
                <a:gd name="T0" fmla="*/ 0 w 116"/>
                <a:gd name="T1" fmla="*/ 106 h 205"/>
                <a:gd name="T2" fmla="*/ 5 w 116"/>
                <a:gd name="T3" fmla="*/ 128 h 205"/>
                <a:gd name="T4" fmla="*/ 3 w 116"/>
                <a:gd name="T5" fmla="*/ 141 h 205"/>
                <a:gd name="T6" fmla="*/ 116 w 116"/>
                <a:gd name="T7" fmla="*/ 205 h 205"/>
                <a:gd name="T8" fmla="*/ 116 w 116"/>
                <a:gd name="T9" fmla="*/ 1 h 205"/>
                <a:gd name="T10" fmla="*/ 113 w 116"/>
                <a:gd name="T11" fmla="*/ 0 h 205"/>
                <a:gd name="T12" fmla="*/ 0 w 116"/>
                <a:gd name="T13" fmla="*/ 106 h 205"/>
              </a:gdLst>
              <a:ahLst/>
              <a:cxnLst>
                <a:cxn ang="0">
                  <a:pos x="T0" y="T1"/>
                </a:cxn>
                <a:cxn ang="0">
                  <a:pos x="T2" y="T3"/>
                </a:cxn>
                <a:cxn ang="0">
                  <a:pos x="T4" y="T5"/>
                </a:cxn>
                <a:cxn ang="0">
                  <a:pos x="T6" y="T7"/>
                </a:cxn>
                <a:cxn ang="0">
                  <a:pos x="T8" y="T9"/>
                </a:cxn>
                <a:cxn ang="0">
                  <a:pos x="T10" y="T11"/>
                </a:cxn>
                <a:cxn ang="0">
                  <a:pos x="T12" y="T13"/>
                </a:cxn>
              </a:cxnLst>
              <a:rect l="0" t="0" r="r" b="b"/>
              <a:pathLst>
                <a:path w="116" h="205">
                  <a:moveTo>
                    <a:pt x="0" y="106"/>
                  </a:moveTo>
                  <a:cubicBezTo>
                    <a:pt x="3" y="113"/>
                    <a:pt x="5" y="120"/>
                    <a:pt x="5" y="128"/>
                  </a:cubicBezTo>
                  <a:cubicBezTo>
                    <a:pt x="5" y="132"/>
                    <a:pt x="4" y="137"/>
                    <a:pt x="3" y="141"/>
                  </a:cubicBezTo>
                  <a:cubicBezTo>
                    <a:pt x="116" y="205"/>
                    <a:pt x="116" y="205"/>
                    <a:pt x="116" y="205"/>
                  </a:cubicBezTo>
                  <a:cubicBezTo>
                    <a:pt x="116" y="1"/>
                    <a:pt x="116" y="1"/>
                    <a:pt x="116" y="1"/>
                  </a:cubicBezTo>
                  <a:cubicBezTo>
                    <a:pt x="115" y="1"/>
                    <a:pt x="114" y="1"/>
                    <a:pt x="113" y="0"/>
                  </a:cubicBezTo>
                  <a:lnTo>
                    <a:pt x="0" y="10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50" tIns="34275" rIns="68550" bIns="34275" numCol="1" anchor="t" anchorCtr="0" compatLnSpc="1">
              <a:prstTxWarp prst="textNoShape">
                <a:avLst/>
              </a:prstTxWarp>
            </a:bodyPr>
            <a:lstStyle/>
            <a:p>
              <a:pPr defTabSz="684936" fontAlgn="base">
                <a:spcBef>
                  <a:spcPct val="0"/>
                </a:spcBef>
                <a:spcAft>
                  <a:spcPct val="0"/>
                </a:spcAft>
                <a:defRPr/>
              </a:pPr>
              <a:endParaRPr lang="en-US" sz="1324" kern="0">
                <a:solidFill>
                  <a:srgbClr val="FFFFFF"/>
                </a:solidFill>
                <a:latin typeface="Segoe UI"/>
                <a:ea typeface="ＭＳ Ｐゴシック" charset="0"/>
              </a:endParaRPr>
            </a:p>
          </p:txBody>
        </p:sp>
        <p:sp>
          <p:nvSpPr>
            <p:cNvPr id="538" name="Freeform 7"/>
            <p:cNvSpPr>
              <a:spLocks noEditPoints="1"/>
            </p:cNvSpPr>
            <p:nvPr/>
          </p:nvSpPr>
          <p:spPr bwMode="auto">
            <a:xfrm>
              <a:off x="3725592" y="3854779"/>
              <a:ext cx="348223" cy="346029"/>
            </a:xfrm>
            <a:custGeom>
              <a:avLst/>
              <a:gdLst>
                <a:gd name="T0" fmla="*/ 331 w 668"/>
                <a:gd name="T1" fmla="*/ 0 h 664"/>
                <a:gd name="T2" fmla="*/ 0 w 668"/>
                <a:gd name="T3" fmla="*/ 391 h 664"/>
                <a:gd name="T4" fmla="*/ 331 w 668"/>
                <a:gd name="T5" fmla="*/ 664 h 664"/>
                <a:gd name="T6" fmla="*/ 668 w 668"/>
                <a:gd name="T7" fmla="*/ 391 h 664"/>
                <a:gd name="T8" fmla="*/ 331 w 668"/>
                <a:gd name="T9" fmla="*/ 0 h 664"/>
                <a:gd name="T10" fmla="*/ 511 w 668"/>
                <a:gd name="T11" fmla="*/ 434 h 664"/>
                <a:gd name="T12" fmla="*/ 473 w 668"/>
                <a:gd name="T13" fmla="*/ 417 h 664"/>
                <a:gd name="T14" fmla="*/ 379 w 668"/>
                <a:gd name="T15" fmla="*/ 478 h 664"/>
                <a:gd name="T16" fmla="*/ 389 w 668"/>
                <a:gd name="T17" fmla="*/ 509 h 664"/>
                <a:gd name="T18" fmla="*/ 335 w 668"/>
                <a:gd name="T19" fmla="*/ 563 h 664"/>
                <a:gd name="T20" fmla="*/ 282 w 668"/>
                <a:gd name="T21" fmla="*/ 509 h 664"/>
                <a:gd name="T22" fmla="*/ 293 w 668"/>
                <a:gd name="T23" fmla="*/ 477 h 664"/>
                <a:gd name="T24" fmla="*/ 189 w 668"/>
                <a:gd name="T25" fmla="*/ 418 h 664"/>
                <a:gd name="T26" fmla="*/ 152 w 668"/>
                <a:gd name="T27" fmla="*/ 434 h 664"/>
                <a:gd name="T28" fmla="*/ 98 w 668"/>
                <a:gd name="T29" fmla="*/ 380 h 664"/>
                <a:gd name="T30" fmla="*/ 152 w 668"/>
                <a:gd name="T31" fmla="*/ 327 h 664"/>
                <a:gd name="T32" fmla="*/ 178 w 668"/>
                <a:gd name="T33" fmla="*/ 334 h 664"/>
                <a:gd name="T34" fmla="*/ 287 w 668"/>
                <a:gd name="T35" fmla="*/ 232 h 664"/>
                <a:gd name="T36" fmla="*/ 277 w 668"/>
                <a:gd name="T37" fmla="*/ 198 h 664"/>
                <a:gd name="T38" fmla="*/ 335 w 668"/>
                <a:gd name="T39" fmla="*/ 140 h 664"/>
                <a:gd name="T40" fmla="*/ 394 w 668"/>
                <a:gd name="T41" fmla="*/ 198 h 664"/>
                <a:gd name="T42" fmla="*/ 386 w 668"/>
                <a:gd name="T43" fmla="*/ 227 h 664"/>
                <a:gd name="T44" fmla="*/ 478 w 668"/>
                <a:gd name="T45" fmla="*/ 339 h 664"/>
                <a:gd name="T46" fmla="*/ 511 w 668"/>
                <a:gd name="T47" fmla="*/ 327 h 664"/>
                <a:gd name="T48" fmla="*/ 565 w 668"/>
                <a:gd name="T49" fmla="*/ 380 h 664"/>
                <a:gd name="T50" fmla="*/ 511 w 668"/>
                <a:gd name="T51" fmla="*/ 434 h 6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668" h="664">
                  <a:moveTo>
                    <a:pt x="331" y="0"/>
                  </a:moveTo>
                  <a:cubicBezTo>
                    <a:pt x="0" y="391"/>
                    <a:pt x="0" y="391"/>
                    <a:pt x="0" y="391"/>
                  </a:cubicBezTo>
                  <a:cubicBezTo>
                    <a:pt x="331" y="664"/>
                    <a:pt x="331" y="664"/>
                    <a:pt x="331" y="664"/>
                  </a:cubicBezTo>
                  <a:cubicBezTo>
                    <a:pt x="668" y="391"/>
                    <a:pt x="668" y="391"/>
                    <a:pt x="668" y="391"/>
                  </a:cubicBezTo>
                  <a:lnTo>
                    <a:pt x="331" y="0"/>
                  </a:lnTo>
                  <a:close/>
                  <a:moveTo>
                    <a:pt x="511" y="434"/>
                  </a:moveTo>
                  <a:cubicBezTo>
                    <a:pt x="496" y="434"/>
                    <a:pt x="482" y="427"/>
                    <a:pt x="473" y="417"/>
                  </a:cubicBezTo>
                  <a:cubicBezTo>
                    <a:pt x="379" y="478"/>
                    <a:pt x="379" y="478"/>
                    <a:pt x="379" y="478"/>
                  </a:cubicBezTo>
                  <a:cubicBezTo>
                    <a:pt x="385" y="487"/>
                    <a:pt x="389" y="498"/>
                    <a:pt x="389" y="509"/>
                  </a:cubicBezTo>
                  <a:cubicBezTo>
                    <a:pt x="389" y="539"/>
                    <a:pt x="365" y="563"/>
                    <a:pt x="335" y="563"/>
                  </a:cubicBezTo>
                  <a:cubicBezTo>
                    <a:pt x="305" y="563"/>
                    <a:pt x="282" y="539"/>
                    <a:pt x="282" y="509"/>
                  </a:cubicBezTo>
                  <a:cubicBezTo>
                    <a:pt x="282" y="497"/>
                    <a:pt x="286" y="486"/>
                    <a:pt x="293" y="477"/>
                  </a:cubicBezTo>
                  <a:cubicBezTo>
                    <a:pt x="189" y="418"/>
                    <a:pt x="189" y="418"/>
                    <a:pt x="189" y="418"/>
                  </a:cubicBezTo>
                  <a:cubicBezTo>
                    <a:pt x="179" y="428"/>
                    <a:pt x="166" y="434"/>
                    <a:pt x="152" y="434"/>
                  </a:cubicBezTo>
                  <a:cubicBezTo>
                    <a:pt x="122" y="434"/>
                    <a:pt x="98" y="410"/>
                    <a:pt x="98" y="380"/>
                  </a:cubicBezTo>
                  <a:cubicBezTo>
                    <a:pt x="98" y="350"/>
                    <a:pt x="122" y="327"/>
                    <a:pt x="152" y="327"/>
                  </a:cubicBezTo>
                  <a:cubicBezTo>
                    <a:pt x="161" y="327"/>
                    <a:pt x="170" y="329"/>
                    <a:pt x="178" y="334"/>
                  </a:cubicBezTo>
                  <a:cubicBezTo>
                    <a:pt x="287" y="232"/>
                    <a:pt x="287" y="232"/>
                    <a:pt x="287" y="232"/>
                  </a:cubicBezTo>
                  <a:cubicBezTo>
                    <a:pt x="281" y="222"/>
                    <a:pt x="277" y="211"/>
                    <a:pt x="277" y="198"/>
                  </a:cubicBezTo>
                  <a:cubicBezTo>
                    <a:pt x="277" y="166"/>
                    <a:pt x="303" y="140"/>
                    <a:pt x="335" y="140"/>
                  </a:cubicBezTo>
                  <a:cubicBezTo>
                    <a:pt x="367" y="140"/>
                    <a:pt x="394" y="166"/>
                    <a:pt x="394" y="198"/>
                  </a:cubicBezTo>
                  <a:cubicBezTo>
                    <a:pt x="394" y="208"/>
                    <a:pt x="391" y="218"/>
                    <a:pt x="386" y="227"/>
                  </a:cubicBezTo>
                  <a:cubicBezTo>
                    <a:pt x="478" y="339"/>
                    <a:pt x="478" y="339"/>
                    <a:pt x="478" y="339"/>
                  </a:cubicBezTo>
                  <a:cubicBezTo>
                    <a:pt x="487" y="331"/>
                    <a:pt x="499" y="327"/>
                    <a:pt x="511" y="327"/>
                  </a:cubicBezTo>
                  <a:cubicBezTo>
                    <a:pt x="541" y="327"/>
                    <a:pt x="565" y="350"/>
                    <a:pt x="565" y="380"/>
                  </a:cubicBezTo>
                  <a:cubicBezTo>
                    <a:pt x="565" y="410"/>
                    <a:pt x="541" y="434"/>
                    <a:pt x="511" y="434"/>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50" tIns="34275" rIns="68550" bIns="34275" numCol="1" anchor="t" anchorCtr="0" compatLnSpc="1">
              <a:prstTxWarp prst="textNoShape">
                <a:avLst/>
              </a:prstTxWarp>
            </a:bodyPr>
            <a:lstStyle/>
            <a:p>
              <a:pPr defTabSz="684936" fontAlgn="base">
                <a:spcBef>
                  <a:spcPct val="0"/>
                </a:spcBef>
                <a:spcAft>
                  <a:spcPct val="0"/>
                </a:spcAft>
                <a:defRPr/>
              </a:pPr>
              <a:endParaRPr lang="en-US" sz="1324" kern="0">
                <a:solidFill>
                  <a:srgbClr val="FFFFFF"/>
                </a:solidFill>
                <a:latin typeface="Segoe UI"/>
                <a:ea typeface="ＭＳ Ｐゴシック" charset="0"/>
              </a:endParaRPr>
            </a:p>
          </p:txBody>
        </p:sp>
      </p:grpSp>
      <p:grpSp>
        <p:nvGrpSpPr>
          <p:cNvPr id="54" name="Group 53"/>
          <p:cNvGrpSpPr/>
          <p:nvPr/>
        </p:nvGrpSpPr>
        <p:grpSpPr>
          <a:xfrm>
            <a:off x="2271509" y="2552002"/>
            <a:ext cx="2625257" cy="1308504"/>
            <a:chOff x="2226307" y="2942683"/>
            <a:chExt cx="2574015" cy="1282964"/>
          </a:xfrm>
        </p:grpSpPr>
        <p:cxnSp>
          <p:nvCxnSpPr>
            <p:cNvPr id="520" name="Straight Connector 519"/>
            <p:cNvCxnSpPr/>
            <p:nvPr/>
          </p:nvCxnSpPr>
          <p:spPr>
            <a:xfrm>
              <a:off x="2226307" y="2952673"/>
              <a:ext cx="0" cy="205824"/>
            </a:xfrm>
            <a:prstGeom prst="line">
              <a:avLst/>
            </a:prstGeom>
            <a:ln w="9525" cap="rnd">
              <a:solidFill>
                <a:srgbClr val="00BCF2"/>
              </a:solidFill>
            </a:ln>
          </p:spPr>
          <p:style>
            <a:lnRef idx="1">
              <a:schemeClr val="accent1"/>
            </a:lnRef>
            <a:fillRef idx="0">
              <a:schemeClr val="accent1"/>
            </a:fillRef>
            <a:effectRef idx="0">
              <a:schemeClr val="accent1"/>
            </a:effectRef>
            <a:fontRef idx="minor">
              <a:schemeClr val="tx1"/>
            </a:fontRef>
          </p:style>
        </p:cxnSp>
        <p:cxnSp>
          <p:nvCxnSpPr>
            <p:cNvPr id="539" name="Straight Connector 538"/>
            <p:cNvCxnSpPr/>
            <p:nvPr/>
          </p:nvCxnSpPr>
          <p:spPr>
            <a:xfrm>
              <a:off x="4800322" y="2942683"/>
              <a:ext cx="0" cy="215814"/>
            </a:xfrm>
            <a:prstGeom prst="line">
              <a:avLst/>
            </a:prstGeom>
            <a:ln w="9525" cap="rnd">
              <a:solidFill>
                <a:srgbClr val="00BCF2"/>
              </a:solidFill>
            </a:ln>
          </p:spPr>
          <p:style>
            <a:lnRef idx="1">
              <a:schemeClr val="accent1"/>
            </a:lnRef>
            <a:fillRef idx="0">
              <a:schemeClr val="accent1"/>
            </a:fillRef>
            <a:effectRef idx="0">
              <a:schemeClr val="accent1"/>
            </a:effectRef>
            <a:fontRef idx="minor">
              <a:schemeClr val="tx1"/>
            </a:fontRef>
          </p:style>
        </p:cxnSp>
        <p:cxnSp>
          <p:nvCxnSpPr>
            <p:cNvPr id="540" name="Straight Connector 539"/>
            <p:cNvCxnSpPr/>
            <p:nvPr/>
          </p:nvCxnSpPr>
          <p:spPr>
            <a:xfrm>
              <a:off x="2238365" y="3158497"/>
              <a:ext cx="2561957" cy="0"/>
            </a:xfrm>
            <a:prstGeom prst="line">
              <a:avLst/>
            </a:prstGeom>
            <a:ln w="9525" cap="rnd">
              <a:solidFill>
                <a:srgbClr val="00BCF2"/>
              </a:solidFill>
            </a:ln>
          </p:spPr>
          <p:style>
            <a:lnRef idx="1">
              <a:schemeClr val="accent1"/>
            </a:lnRef>
            <a:fillRef idx="0">
              <a:schemeClr val="accent1"/>
            </a:fillRef>
            <a:effectRef idx="0">
              <a:schemeClr val="accent1"/>
            </a:effectRef>
            <a:fontRef idx="minor">
              <a:schemeClr val="tx1"/>
            </a:fontRef>
          </p:style>
        </p:cxnSp>
        <p:cxnSp>
          <p:nvCxnSpPr>
            <p:cNvPr id="541" name="Straight Connector 540"/>
            <p:cNvCxnSpPr/>
            <p:nvPr/>
          </p:nvCxnSpPr>
          <p:spPr>
            <a:xfrm>
              <a:off x="2599707" y="3158497"/>
              <a:ext cx="0" cy="1067150"/>
            </a:xfrm>
            <a:prstGeom prst="line">
              <a:avLst/>
            </a:prstGeom>
            <a:ln w="9525" cap="rnd">
              <a:solidFill>
                <a:srgbClr val="00BCF2"/>
              </a:solidFill>
            </a:ln>
          </p:spPr>
          <p:style>
            <a:lnRef idx="1">
              <a:schemeClr val="accent1"/>
            </a:lnRef>
            <a:fillRef idx="0">
              <a:schemeClr val="accent1"/>
            </a:fillRef>
            <a:effectRef idx="0">
              <a:schemeClr val="accent1"/>
            </a:effectRef>
            <a:fontRef idx="minor">
              <a:schemeClr val="tx1"/>
            </a:fontRef>
          </p:style>
        </p:cxnSp>
      </p:grpSp>
      <p:cxnSp>
        <p:nvCxnSpPr>
          <p:cNvPr id="542" name="Straight Connector 541"/>
          <p:cNvCxnSpPr/>
          <p:nvPr/>
        </p:nvCxnSpPr>
        <p:spPr>
          <a:xfrm>
            <a:off x="5254005" y="4910159"/>
            <a:ext cx="0" cy="553425"/>
          </a:xfrm>
          <a:prstGeom prst="line">
            <a:avLst/>
          </a:prstGeom>
          <a:ln w="9525" cap="rnd">
            <a:solidFill>
              <a:srgbClr val="00BCF2"/>
            </a:solidFill>
          </a:ln>
        </p:spPr>
        <p:style>
          <a:lnRef idx="1">
            <a:schemeClr val="accent1"/>
          </a:lnRef>
          <a:fillRef idx="0">
            <a:schemeClr val="accent1"/>
          </a:fillRef>
          <a:effectRef idx="0">
            <a:schemeClr val="accent1"/>
          </a:effectRef>
          <a:fontRef idx="minor">
            <a:schemeClr val="tx1"/>
          </a:fontRef>
        </p:style>
      </p:cxnSp>
      <p:sp>
        <p:nvSpPr>
          <p:cNvPr id="183" name="Freeform 6"/>
          <p:cNvSpPr>
            <a:spLocks noEditPoints="1"/>
          </p:cNvSpPr>
          <p:nvPr/>
        </p:nvSpPr>
        <p:spPr bwMode="auto">
          <a:xfrm>
            <a:off x="1443053" y="3657600"/>
            <a:ext cx="865262" cy="865696"/>
          </a:xfrm>
          <a:custGeom>
            <a:avLst/>
            <a:gdLst>
              <a:gd name="T0" fmla="*/ 1423 w 3983"/>
              <a:gd name="T1" fmla="*/ 227 h 3985"/>
              <a:gd name="T2" fmla="*/ 842 w 3983"/>
              <a:gd name="T3" fmla="*/ 540 h 3985"/>
              <a:gd name="T4" fmla="*/ 416 w 3983"/>
              <a:gd name="T5" fmla="*/ 1017 h 3985"/>
              <a:gd name="T6" fmla="*/ 169 w 3983"/>
              <a:gd name="T7" fmla="*/ 1638 h 3985"/>
              <a:gd name="T8" fmla="*/ 163 w 3983"/>
              <a:gd name="T9" fmla="*/ 2314 h 3985"/>
              <a:gd name="T10" fmla="*/ 400 w 3983"/>
              <a:gd name="T11" fmla="*/ 2942 h 3985"/>
              <a:gd name="T12" fmla="*/ 694 w 3983"/>
              <a:gd name="T13" fmla="*/ 3313 h 3985"/>
              <a:gd name="T14" fmla="*/ 820 w 3983"/>
              <a:gd name="T15" fmla="*/ 3303 h 3985"/>
              <a:gd name="T16" fmla="*/ 1354 w 3983"/>
              <a:gd name="T17" fmla="*/ 3137 h 3985"/>
              <a:gd name="T18" fmla="*/ 1507 w 3983"/>
              <a:gd name="T19" fmla="*/ 3024 h 3985"/>
              <a:gd name="T20" fmla="*/ 1532 w 3983"/>
              <a:gd name="T21" fmla="*/ 2657 h 3985"/>
              <a:gd name="T22" fmla="*/ 1428 w 3983"/>
              <a:gd name="T23" fmla="*/ 2557 h 3985"/>
              <a:gd name="T24" fmla="*/ 1373 w 3983"/>
              <a:gd name="T25" fmla="*/ 2243 h 3985"/>
              <a:gd name="T26" fmla="*/ 1295 w 3983"/>
              <a:gd name="T27" fmla="*/ 2130 h 3985"/>
              <a:gd name="T28" fmla="*/ 1230 w 3983"/>
              <a:gd name="T29" fmla="*/ 2008 h 3985"/>
              <a:gd name="T30" fmla="*/ 1180 w 3983"/>
              <a:gd name="T31" fmla="*/ 1748 h 3985"/>
              <a:gd name="T32" fmla="*/ 1235 w 3983"/>
              <a:gd name="T33" fmla="*/ 1606 h 3985"/>
              <a:gd name="T34" fmla="*/ 1237 w 3983"/>
              <a:gd name="T35" fmla="*/ 1476 h 3985"/>
              <a:gd name="T36" fmla="*/ 1238 w 3983"/>
              <a:gd name="T37" fmla="*/ 950 h 3985"/>
              <a:gd name="T38" fmla="*/ 1370 w 3983"/>
              <a:gd name="T39" fmla="*/ 728 h 3985"/>
              <a:gd name="T40" fmla="*/ 1693 w 3983"/>
              <a:gd name="T41" fmla="*/ 531 h 3985"/>
              <a:gd name="T42" fmla="*/ 2203 w 3983"/>
              <a:gd name="T43" fmla="*/ 506 h 3985"/>
              <a:gd name="T44" fmla="*/ 2570 w 3983"/>
              <a:gd name="T45" fmla="*/ 691 h 3985"/>
              <a:gd name="T46" fmla="*/ 2730 w 3983"/>
              <a:gd name="T47" fmla="*/ 870 h 3985"/>
              <a:gd name="T48" fmla="*/ 2767 w 3983"/>
              <a:gd name="T49" fmla="*/ 1237 h 3985"/>
              <a:gd name="T50" fmla="*/ 2744 w 3983"/>
              <a:gd name="T51" fmla="*/ 1603 h 3985"/>
              <a:gd name="T52" fmla="*/ 2798 w 3983"/>
              <a:gd name="T53" fmla="*/ 1731 h 3985"/>
              <a:gd name="T54" fmla="*/ 2740 w 3983"/>
              <a:gd name="T55" fmla="*/ 2058 h 3985"/>
              <a:gd name="T56" fmla="*/ 2666 w 3983"/>
              <a:gd name="T57" fmla="*/ 2140 h 3985"/>
              <a:gd name="T58" fmla="*/ 2607 w 3983"/>
              <a:gd name="T59" fmla="*/ 2287 h 3985"/>
              <a:gd name="T60" fmla="*/ 2555 w 3983"/>
              <a:gd name="T61" fmla="*/ 2551 h 3985"/>
              <a:gd name="T62" fmla="*/ 2451 w 3983"/>
              <a:gd name="T63" fmla="*/ 2663 h 3985"/>
              <a:gd name="T64" fmla="*/ 2472 w 3983"/>
              <a:gd name="T65" fmla="*/ 3010 h 3985"/>
              <a:gd name="T66" fmla="*/ 2652 w 3983"/>
              <a:gd name="T67" fmla="*/ 3139 h 3985"/>
              <a:gd name="T68" fmla="*/ 3224 w 3983"/>
              <a:gd name="T69" fmla="*/ 3324 h 3985"/>
              <a:gd name="T70" fmla="*/ 3371 w 3983"/>
              <a:gd name="T71" fmla="*/ 3228 h 3985"/>
              <a:gd name="T72" fmla="*/ 3690 w 3983"/>
              <a:gd name="T73" fmla="*/ 2732 h 3985"/>
              <a:gd name="T74" fmla="*/ 3845 w 3983"/>
              <a:gd name="T75" fmla="*/ 2072 h 3985"/>
              <a:gd name="T76" fmla="*/ 3739 w 3983"/>
              <a:gd name="T77" fmla="*/ 1373 h 3985"/>
              <a:gd name="T78" fmla="*/ 3452 w 3983"/>
              <a:gd name="T79" fmla="*/ 851 h 3985"/>
              <a:gd name="T80" fmla="*/ 2985 w 3983"/>
              <a:gd name="T81" fmla="*/ 429 h 3985"/>
              <a:gd name="T82" fmla="*/ 2405 w 3983"/>
              <a:gd name="T83" fmla="*/ 184 h 3985"/>
              <a:gd name="T84" fmla="*/ 2054 w 3983"/>
              <a:gd name="T85" fmla="*/ 1 h 3985"/>
              <a:gd name="T86" fmla="*/ 2607 w 3983"/>
              <a:gd name="T87" fmla="*/ 105 h 3985"/>
              <a:gd name="T88" fmla="*/ 3156 w 3983"/>
              <a:gd name="T89" fmla="*/ 382 h 3985"/>
              <a:gd name="T90" fmla="*/ 3603 w 3983"/>
              <a:gd name="T91" fmla="*/ 833 h 3985"/>
              <a:gd name="T92" fmla="*/ 3907 w 3983"/>
              <a:gd name="T93" fmla="*/ 1460 h 3985"/>
              <a:gd name="T94" fmla="*/ 3983 w 3983"/>
              <a:gd name="T95" fmla="*/ 1842 h 3985"/>
              <a:gd name="T96" fmla="*/ 3932 w 3983"/>
              <a:gd name="T97" fmla="*/ 2418 h 3985"/>
              <a:gd name="T98" fmla="*/ 3665 w 3983"/>
              <a:gd name="T99" fmla="*/ 3065 h 3985"/>
              <a:gd name="T100" fmla="*/ 3222 w 3983"/>
              <a:gd name="T101" fmla="*/ 3553 h 3985"/>
              <a:gd name="T102" fmla="*/ 2625 w 3983"/>
              <a:gd name="T103" fmla="*/ 3877 h 3985"/>
              <a:gd name="T104" fmla="*/ 2155 w 3983"/>
              <a:gd name="T105" fmla="*/ 3979 h 3985"/>
              <a:gd name="T106" fmla="*/ 1703 w 3983"/>
              <a:gd name="T107" fmla="*/ 3960 h 3985"/>
              <a:gd name="T108" fmla="*/ 1082 w 3983"/>
              <a:gd name="T109" fmla="*/ 3761 h 3985"/>
              <a:gd name="T110" fmla="*/ 542 w 3983"/>
              <a:gd name="T111" fmla="*/ 3354 h 3985"/>
              <a:gd name="T112" fmla="*/ 186 w 3983"/>
              <a:gd name="T113" fmla="*/ 2827 h 3985"/>
              <a:gd name="T114" fmla="*/ 17 w 3983"/>
              <a:gd name="T115" fmla="*/ 2241 h 3985"/>
              <a:gd name="T116" fmla="*/ 34 w 3983"/>
              <a:gd name="T117" fmla="*/ 1645 h 3985"/>
              <a:gd name="T118" fmla="*/ 240 w 3983"/>
              <a:gd name="T119" fmla="*/ 1054 h 3985"/>
              <a:gd name="T120" fmla="*/ 646 w 3983"/>
              <a:gd name="T121" fmla="*/ 528 h 3985"/>
              <a:gd name="T122" fmla="*/ 1173 w 3983"/>
              <a:gd name="T123" fmla="*/ 181 h 3985"/>
              <a:gd name="T124" fmla="*/ 1814 w 3983"/>
              <a:gd name="T125" fmla="*/ 10 h 39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983" h="3985">
                <a:moveTo>
                  <a:pt x="1981" y="138"/>
                </a:moveTo>
                <a:lnTo>
                  <a:pt x="1863" y="143"/>
                </a:lnTo>
                <a:lnTo>
                  <a:pt x="1750" y="155"/>
                </a:lnTo>
                <a:lnTo>
                  <a:pt x="1639" y="173"/>
                </a:lnTo>
                <a:lnTo>
                  <a:pt x="1530" y="197"/>
                </a:lnTo>
                <a:lnTo>
                  <a:pt x="1423" y="227"/>
                </a:lnTo>
                <a:lnTo>
                  <a:pt x="1319" y="265"/>
                </a:lnTo>
                <a:lnTo>
                  <a:pt x="1218" y="308"/>
                </a:lnTo>
                <a:lnTo>
                  <a:pt x="1119" y="359"/>
                </a:lnTo>
                <a:lnTo>
                  <a:pt x="1022" y="415"/>
                </a:lnTo>
                <a:lnTo>
                  <a:pt x="929" y="475"/>
                </a:lnTo>
                <a:lnTo>
                  <a:pt x="842" y="540"/>
                </a:lnTo>
                <a:lnTo>
                  <a:pt x="758" y="609"/>
                </a:lnTo>
                <a:lnTo>
                  <a:pt x="681" y="682"/>
                </a:lnTo>
                <a:lnTo>
                  <a:pt x="607" y="759"/>
                </a:lnTo>
                <a:lnTo>
                  <a:pt x="539" y="841"/>
                </a:lnTo>
                <a:lnTo>
                  <a:pt x="475" y="927"/>
                </a:lnTo>
                <a:lnTo>
                  <a:pt x="416" y="1017"/>
                </a:lnTo>
                <a:lnTo>
                  <a:pt x="362" y="1112"/>
                </a:lnTo>
                <a:lnTo>
                  <a:pt x="312" y="1210"/>
                </a:lnTo>
                <a:lnTo>
                  <a:pt x="267" y="1313"/>
                </a:lnTo>
                <a:lnTo>
                  <a:pt x="228" y="1421"/>
                </a:lnTo>
                <a:lnTo>
                  <a:pt x="195" y="1529"/>
                </a:lnTo>
                <a:lnTo>
                  <a:pt x="169" y="1638"/>
                </a:lnTo>
                <a:lnTo>
                  <a:pt x="151" y="1749"/>
                </a:lnTo>
                <a:lnTo>
                  <a:pt x="140" y="1861"/>
                </a:lnTo>
                <a:lnTo>
                  <a:pt x="136" y="1973"/>
                </a:lnTo>
                <a:lnTo>
                  <a:pt x="138" y="2087"/>
                </a:lnTo>
                <a:lnTo>
                  <a:pt x="148" y="2202"/>
                </a:lnTo>
                <a:lnTo>
                  <a:pt x="163" y="2314"/>
                </a:lnTo>
                <a:lnTo>
                  <a:pt x="186" y="2424"/>
                </a:lnTo>
                <a:lnTo>
                  <a:pt x="215" y="2533"/>
                </a:lnTo>
                <a:lnTo>
                  <a:pt x="252" y="2638"/>
                </a:lnTo>
                <a:lnTo>
                  <a:pt x="294" y="2742"/>
                </a:lnTo>
                <a:lnTo>
                  <a:pt x="344" y="2842"/>
                </a:lnTo>
                <a:lnTo>
                  <a:pt x="400" y="2942"/>
                </a:lnTo>
                <a:lnTo>
                  <a:pt x="463" y="3037"/>
                </a:lnTo>
                <a:lnTo>
                  <a:pt x="515" y="3107"/>
                </a:lnTo>
                <a:lnTo>
                  <a:pt x="571" y="3174"/>
                </a:lnTo>
                <a:lnTo>
                  <a:pt x="628" y="3239"/>
                </a:lnTo>
                <a:lnTo>
                  <a:pt x="686" y="3304"/>
                </a:lnTo>
                <a:lnTo>
                  <a:pt x="694" y="3313"/>
                </a:lnTo>
                <a:lnTo>
                  <a:pt x="705" y="3321"/>
                </a:lnTo>
                <a:lnTo>
                  <a:pt x="718" y="3327"/>
                </a:lnTo>
                <a:lnTo>
                  <a:pt x="731" y="3331"/>
                </a:lnTo>
                <a:lnTo>
                  <a:pt x="741" y="3331"/>
                </a:lnTo>
                <a:lnTo>
                  <a:pt x="781" y="3319"/>
                </a:lnTo>
                <a:lnTo>
                  <a:pt x="820" y="3303"/>
                </a:lnTo>
                <a:lnTo>
                  <a:pt x="860" y="3287"/>
                </a:lnTo>
                <a:lnTo>
                  <a:pt x="959" y="3252"/>
                </a:lnTo>
                <a:lnTo>
                  <a:pt x="1058" y="3216"/>
                </a:lnTo>
                <a:lnTo>
                  <a:pt x="1157" y="3185"/>
                </a:lnTo>
                <a:lnTo>
                  <a:pt x="1255" y="3159"/>
                </a:lnTo>
                <a:lnTo>
                  <a:pt x="1354" y="3137"/>
                </a:lnTo>
                <a:lnTo>
                  <a:pt x="1452" y="3116"/>
                </a:lnTo>
                <a:lnTo>
                  <a:pt x="1463" y="3112"/>
                </a:lnTo>
                <a:lnTo>
                  <a:pt x="1474" y="3106"/>
                </a:lnTo>
                <a:lnTo>
                  <a:pt x="1484" y="3099"/>
                </a:lnTo>
                <a:lnTo>
                  <a:pt x="1489" y="3091"/>
                </a:lnTo>
                <a:lnTo>
                  <a:pt x="1507" y="3024"/>
                </a:lnTo>
                <a:lnTo>
                  <a:pt x="1522" y="2956"/>
                </a:lnTo>
                <a:lnTo>
                  <a:pt x="1533" y="2887"/>
                </a:lnTo>
                <a:lnTo>
                  <a:pt x="1541" y="2818"/>
                </a:lnTo>
                <a:lnTo>
                  <a:pt x="1542" y="2748"/>
                </a:lnTo>
                <a:lnTo>
                  <a:pt x="1536" y="2678"/>
                </a:lnTo>
                <a:lnTo>
                  <a:pt x="1532" y="2657"/>
                </a:lnTo>
                <a:lnTo>
                  <a:pt x="1524" y="2640"/>
                </a:lnTo>
                <a:lnTo>
                  <a:pt x="1512" y="2627"/>
                </a:lnTo>
                <a:lnTo>
                  <a:pt x="1495" y="2615"/>
                </a:lnTo>
                <a:lnTo>
                  <a:pt x="1469" y="2598"/>
                </a:lnTo>
                <a:lnTo>
                  <a:pt x="1447" y="2579"/>
                </a:lnTo>
                <a:lnTo>
                  <a:pt x="1428" y="2557"/>
                </a:lnTo>
                <a:lnTo>
                  <a:pt x="1412" y="2532"/>
                </a:lnTo>
                <a:lnTo>
                  <a:pt x="1403" y="2504"/>
                </a:lnTo>
                <a:lnTo>
                  <a:pt x="1397" y="2472"/>
                </a:lnTo>
                <a:lnTo>
                  <a:pt x="1387" y="2396"/>
                </a:lnTo>
                <a:lnTo>
                  <a:pt x="1377" y="2320"/>
                </a:lnTo>
                <a:lnTo>
                  <a:pt x="1373" y="2243"/>
                </a:lnTo>
                <a:lnTo>
                  <a:pt x="1370" y="2215"/>
                </a:lnTo>
                <a:lnTo>
                  <a:pt x="1365" y="2191"/>
                </a:lnTo>
                <a:lnTo>
                  <a:pt x="1354" y="2170"/>
                </a:lnTo>
                <a:lnTo>
                  <a:pt x="1340" y="2153"/>
                </a:lnTo>
                <a:lnTo>
                  <a:pt x="1321" y="2140"/>
                </a:lnTo>
                <a:lnTo>
                  <a:pt x="1295" y="2130"/>
                </a:lnTo>
                <a:lnTo>
                  <a:pt x="1279" y="2123"/>
                </a:lnTo>
                <a:lnTo>
                  <a:pt x="1266" y="2113"/>
                </a:lnTo>
                <a:lnTo>
                  <a:pt x="1256" y="2101"/>
                </a:lnTo>
                <a:lnTo>
                  <a:pt x="1249" y="2087"/>
                </a:lnTo>
                <a:lnTo>
                  <a:pt x="1244" y="2070"/>
                </a:lnTo>
                <a:lnTo>
                  <a:pt x="1230" y="2008"/>
                </a:lnTo>
                <a:lnTo>
                  <a:pt x="1215" y="1948"/>
                </a:lnTo>
                <a:lnTo>
                  <a:pt x="1201" y="1886"/>
                </a:lnTo>
                <a:lnTo>
                  <a:pt x="1190" y="1824"/>
                </a:lnTo>
                <a:lnTo>
                  <a:pt x="1186" y="1799"/>
                </a:lnTo>
                <a:lnTo>
                  <a:pt x="1183" y="1774"/>
                </a:lnTo>
                <a:lnTo>
                  <a:pt x="1180" y="1748"/>
                </a:lnTo>
                <a:lnTo>
                  <a:pt x="1180" y="1723"/>
                </a:lnTo>
                <a:lnTo>
                  <a:pt x="1183" y="1697"/>
                </a:lnTo>
                <a:lnTo>
                  <a:pt x="1189" y="1673"/>
                </a:lnTo>
                <a:lnTo>
                  <a:pt x="1198" y="1650"/>
                </a:lnTo>
                <a:lnTo>
                  <a:pt x="1214" y="1627"/>
                </a:lnTo>
                <a:lnTo>
                  <a:pt x="1235" y="1606"/>
                </a:lnTo>
                <a:lnTo>
                  <a:pt x="1242" y="1597"/>
                </a:lnTo>
                <a:lnTo>
                  <a:pt x="1247" y="1585"/>
                </a:lnTo>
                <a:lnTo>
                  <a:pt x="1249" y="1572"/>
                </a:lnTo>
                <a:lnTo>
                  <a:pt x="1249" y="1560"/>
                </a:lnTo>
                <a:lnTo>
                  <a:pt x="1244" y="1517"/>
                </a:lnTo>
                <a:lnTo>
                  <a:pt x="1237" y="1476"/>
                </a:lnTo>
                <a:lnTo>
                  <a:pt x="1231" y="1434"/>
                </a:lnTo>
                <a:lnTo>
                  <a:pt x="1221" y="1336"/>
                </a:lnTo>
                <a:lnTo>
                  <a:pt x="1218" y="1239"/>
                </a:lnTo>
                <a:lnTo>
                  <a:pt x="1219" y="1142"/>
                </a:lnTo>
                <a:lnTo>
                  <a:pt x="1225" y="1046"/>
                </a:lnTo>
                <a:lnTo>
                  <a:pt x="1238" y="950"/>
                </a:lnTo>
                <a:lnTo>
                  <a:pt x="1258" y="853"/>
                </a:lnTo>
                <a:lnTo>
                  <a:pt x="1263" y="840"/>
                </a:lnTo>
                <a:lnTo>
                  <a:pt x="1269" y="827"/>
                </a:lnTo>
                <a:lnTo>
                  <a:pt x="1277" y="816"/>
                </a:lnTo>
                <a:lnTo>
                  <a:pt x="1323" y="771"/>
                </a:lnTo>
                <a:lnTo>
                  <a:pt x="1370" y="728"/>
                </a:lnTo>
                <a:lnTo>
                  <a:pt x="1420" y="687"/>
                </a:lnTo>
                <a:lnTo>
                  <a:pt x="1469" y="649"/>
                </a:lnTo>
                <a:lnTo>
                  <a:pt x="1521" y="614"/>
                </a:lnTo>
                <a:lnTo>
                  <a:pt x="1577" y="583"/>
                </a:lnTo>
                <a:lnTo>
                  <a:pt x="1634" y="555"/>
                </a:lnTo>
                <a:lnTo>
                  <a:pt x="1693" y="531"/>
                </a:lnTo>
                <a:lnTo>
                  <a:pt x="1757" y="512"/>
                </a:lnTo>
                <a:lnTo>
                  <a:pt x="1846" y="494"/>
                </a:lnTo>
                <a:lnTo>
                  <a:pt x="1936" y="485"/>
                </a:lnTo>
                <a:lnTo>
                  <a:pt x="2025" y="483"/>
                </a:lnTo>
                <a:lnTo>
                  <a:pt x="2115" y="491"/>
                </a:lnTo>
                <a:lnTo>
                  <a:pt x="2203" y="506"/>
                </a:lnTo>
                <a:lnTo>
                  <a:pt x="2291" y="532"/>
                </a:lnTo>
                <a:lnTo>
                  <a:pt x="2352" y="555"/>
                </a:lnTo>
                <a:lnTo>
                  <a:pt x="2410" y="584"/>
                </a:lnTo>
                <a:lnTo>
                  <a:pt x="2466" y="615"/>
                </a:lnTo>
                <a:lnTo>
                  <a:pt x="2519" y="652"/>
                </a:lnTo>
                <a:lnTo>
                  <a:pt x="2570" y="691"/>
                </a:lnTo>
                <a:lnTo>
                  <a:pt x="2618" y="733"/>
                </a:lnTo>
                <a:lnTo>
                  <a:pt x="2666" y="776"/>
                </a:lnTo>
                <a:lnTo>
                  <a:pt x="2688" y="797"/>
                </a:lnTo>
                <a:lnTo>
                  <a:pt x="2706" y="820"/>
                </a:lnTo>
                <a:lnTo>
                  <a:pt x="2721" y="844"/>
                </a:lnTo>
                <a:lnTo>
                  <a:pt x="2730" y="870"/>
                </a:lnTo>
                <a:lnTo>
                  <a:pt x="2735" y="901"/>
                </a:lnTo>
                <a:lnTo>
                  <a:pt x="2741" y="945"/>
                </a:lnTo>
                <a:lnTo>
                  <a:pt x="2748" y="990"/>
                </a:lnTo>
                <a:lnTo>
                  <a:pt x="2756" y="1035"/>
                </a:lnTo>
                <a:lnTo>
                  <a:pt x="2764" y="1136"/>
                </a:lnTo>
                <a:lnTo>
                  <a:pt x="2767" y="1237"/>
                </a:lnTo>
                <a:lnTo>
                  <a:pt x="2762" y="1337"/>
                </a:lnTo>
                <a:lnTo>
                  <a:pt x="2751" y="1436"/>
                </a:lnTo>
                <a:lnTo>
                  <a:pt x="2735" y="1537"/>
                </a:lnTo>
                <a:lnTo>
                  <a:pt x="2733" y="1561"/>
                </a:lnTo>
                <a:lnTo>
                  <a:pt x="2735" y="1584"/>
                </a:lnTo>
                <a:lnTo>
                  <a:pt x="2744" y="1603"/>
                </a:lnTo>
                <a:lnTo>
                  <a:pt x="2758" y="1622"/>
                </a:lnTo>
                <a:lnTo>
                  <a:pt x="2771" y="1636"/>
                </a:lnTo>
                <a:lnTo>
                  <a:pt x="2784" y="1650"/>
                </a:lnTo>
                <a:lnTo>
                  <a:pt x="2792" y="1665"/>
                </a:lnTo>
                <a:lnTo>
                  <a:pt x="2797" y="1680"/>
                </a:lnTo>
                <a:lnTo>
                  <a:pt x="2798" y="1731"/>
                </a:lnTo>
                <a:lnTo>
                  <a:pt x="2796" y="1781"/>
                </a:lnTo>
                <a:lnTo>
                  <a:pt x="2790" y="1832"/>
                </a:lnTo>
                <a:lnTo>
                  <a:pt x="2776" y="1901"/>
                </a:lnTo>
                <a:lnTo>
                  <a:pt x="2759" y="1969"/>
                </a:lnTo>
                <a:lnTo>
                  <a:pt x="2745" y="2038"/>
                </a:lnTo>
                <a:lnTo>
                  <a:pt x="2740" y="2058"/>
                </a:lnTo>
                <a:lnTo>
                  <a:pt x="2735" y="2077"/>
                </a:lnTo>
                <a:lnTo>
                  <a:pt x="2727" y="2094"/>
                </a:lnTo>
                <a:lnTo>
                  <a:pt x="2717" y="2108"/>
                </a:lnTo>
                <a:lnTo>
                  <a:pt x="2704" y="2122"/>
                </a:lnTo>
                <a:lnTo>
                  <a:pt x="2687" y="2133"/>
                </a:lnTo>
                <a:lnTo>
                  <a:pt x="2666" y="2140"/>
                </a:lnTo>
                <a:lnTo>
                  <a:pt x="2647" y="2148"/>
                </a:lnTo>
                <a:lnTo>
                  <a:pt x="2631" y="2159"/>
                </a:lnTo>
                <a:lnTo>
                  <a:pt x="2622" y="2175"/>
                </a:lnTo>
                <a:lnTo>
                  <a:pt x="2614" y="2194"/>
                </a:lnTo>
                <a:lnTo>
                  <a:pt x="2612" y="2217"/>
                </a:lnTo>
                <a:lnTo>
                  <a:pt x="2607" y="2287"/>
                </a:lnTo>
                <a:lnTo>
                  <a:pt x="2600" y="2358"/>
                </a:lnTo>
                <a:lnTo>
                  <a:pt x="2593" y="2428"/>
                </a:lnTo>
                <a:lnTo>
                  <a:pt x="2589" y="2462"/>
                </a:lnTo>
                <a:lnTo>
                  <a:pt x="2582" y="2494"/>
                </a:lnTo>
                <a:lnTo>
                  <a:pt x="2571" y="2523"/>
                </a:lnTo>
                <a:lnTo>
                  <a:pt x="2555" y="2551"/>
                </a:lnTo>
                <a:lnTo>
                  <a:pt x="2536" y="2576"/>
                </a:lnTo>
                <a:lnTo>
                  <a:pt x="2513" y="2599"/>
                </a:lnTo>
                <a:lnTo>
                  <a:pt x="2482" y="2620"/>
                </a:lnTo>
                <a:lnTo>
                  <a:pt x="2470" y="2631"/>
                </a:lnTo>
                <a:lnTo>
                  <a:pt x="2458" y="2645"/>
                </a:lnTo>
                <a:lnTo>
                  <a:pt x="2451" y="2663"/>
                </a:lnTo>
                <a:lnTo>
                  <a:pt x="2446" y="2680"/>
                </a:lnTo>
                <a:lnTo>
                  <a:pt x="2441" y="2747"/>
                </a:lnTo>
                <a:lnTo>
                  <a:pt x="2441" y="2813"/>
                </a:lnTo>
                <a:lnTo>
                  <a:pt x="2447" y="2879"/>
                </a:lnTo>
                <a:lnTo>
                  <a:pt x="2458" y="2945"/>
                </a:lnTo>
                <a:lnTo>
                  <a:pt x="2472" y="3010"/>
                </a:lnTo>
                <a:lnTo>
                  <a:pt x="2487" y="3075"/>
                </a:lnTo>
                <a:lnTo>
                  <a:pt x="2493" y="3091"/>
                </a:lnTo>
                <a:lnTo>
                  <a:pt x="2504" y="3105"/>
                </a:lnTo>
                <a:lnTo>
                  <a:pt x="2518" y="3113"/>
                </a:lnTo>
                <a:lnTo>
                  <a:pt x="2537" y="3118"/>
                </a:lnTo>
                <a:lnTo>
                  <a:pt x="2652" y="3139"/>
                </a:lnTo>
                <a:lnTo>
                  <a:pt x="2764" y="3165"/>
                </a:lnTo>
                <a:lnTo>
                  <a:pt x="2875" y="3198"/>
                </a:lnTo>
                <a:lnTo>
                  <a:pt x="2987" y="3234"/>
                </a:lnTo>
                <a:lnTo>
                  <a:pt x="3095" y="3274"/>
                </a:lnTo>
                <a:lnTo>
                  <a:pt x="3203" y="3316"/>
                </a:lnTo>
                <a:lnTo>
                  <a:pt x="3224" y="3324"/>
                </a:lnTo>
                <a:lnTo>
                  <a:pt x="3241" y="3327"/>
                </a:lnTo>
                <a:lnTo>
                  <a:pt x="3258" y="3327"/>
                </a:lnTo>
                <a:lnTo>
                  <a:pt x="3273" y="3324"/>
                </a:lnTo>
                <a:lnTo>
                  <a:pt x="3289" y="3315"/>
                </a:lnTo>
                <a:lnTo>
                  <a:pt x="3305" y="3301"/>
                </a:lnTo>
                <a:lnTo>
                  <a:pt x="3371" y="3228"/>
                </a:lnTo>
                <a:lnTo>
                  <a:pt x="3434" y="3152"/>
                </a:lnTo>
                <a:lnTo>
                  <a:pt x="3494" y="3073"/>
                </a:lnTo>
                <a:lnTo>
                  <a:pt x="3550" y="2992"/>
                </a:lnTo>
                <a:lnTo>
                  <a:pt x="3601" y="2909"/>
                </a:lnTo>
                <a:lnTo>
                  <a:pt x="3648" y="2823"/>
                </a:lnTo>
                <a:lnTo>
                  <a:pt x="3690" y="2732"/>
                </a:lnTo>
                <a:lnTo>
                  <a:pt x="3734" y="2626"/>
                </a:lnTo>
                <a:lnTo>
                  <a:pt x="3770" y="2518"/>
                </a:lnTo>
                <a:lnTo>
                  <a:pt x="3799" y="2410"/>
                </a:lnTo>
                <a:lnTo>
                  <a:pt x="3821" y="2298"/>
                </a:lnTo>
                <a:lnTo>
                  <a:pt x="3837" y="2186"/>
                </a:lnTo>
                <a:lnTo>
                  <a:pt x="3845" y="2072"/>
                </a:lnTo>
                <a:lnTo>
                  <a:pt x="3846" y="1953"/>
                </a:lnTo>
                <a:lnTo>
                  <a:pt x="3840" y="1835"/>
                </a:lnTo>
                <a:lnTo>
                  <a:pt x="3826" y="1718"/>
                </a:lnTo>
                <a:lnTo>
                  <a:pt x="3804" y="1602"/>
                </a:lnTo>
                <a:lnTo>
                  <a:pt x="3775" y="1487"/>
                </a:lnTo>
                <a:lnTo>
                  <a:pt x="3739" y="1373"/>
                </a:lnTo>
                <a:lnTo>
                  <a:pt x="3701" y="1279"/>
                </a:lnTo>
                <a:lnTo>
                  <a:pt x="3660" y="1187"/>
                </a:lnTo>
                <a:lnTo>
                  <a:pt x="3615" y="1099"/>
                </a:lnTo>
                <a:lnTo>
                  <a:pt x="3566" y="1013"/>
                </a:lnTo>
                <a:lnTo>
                  <a:pt x="3511" y="931"/>
                </a:lnTo>
                <a:lnTo>
                  <a:pt x="3452" y="851"/>
                </a:lnTo>
                <a:lnTo>
                  <a:pt x="3388" y="775"/>
                </a:lnTo>
                <a:lnTo>
                  <a:pt x="3320" y="701"/>
                </a:lnTo>
                <a:lnTo>
                  <a:pt x="3248" y="632"/>
                </a:lnTo>
                <a:lnTo>
                  <a:pt x="3162" y="558"/>
                </a:lnTo>
                <a:lnTo>
                  <a:pt x="3075" y="491"/>
                </a:lnTo>
                <a:lnTo>
                  <a:pt x="2985" y="429"/>
                </a:lnTo>
                <a:lnTo>
                  <a:pt x="2894" y="373"/>
                </a:lnTo>
                <a:lnTo>
                  <a:pt x="2800" y="324"/>
                </a:lnTo>
                <a:lnTo>
                  <a:pt x="2705" y="280"/>
                </a:lnTo>
                <a:lnTo>
                  <a:pt x="2607" y="242"/>
                </a:lnTo>
                <a:lnTo>
                  <a:pt x="2507" y="210"/>
                </a:lnTo>
                <a:lnTo>
                  <a:pt x="2405" y="184"/>
                </a:lnTo>
                <a:lnTo>
                  <a:pt x="2301" y="163"/>
                </a:lnTo>
                <a:lnTo>
                  <a:pt x="2196" y="149"/>
                </a:lnTo>
                <a:lnTo>
                  <a:pt x="2090" y="140"/>
                </a:lnTo>
                <a:lnTo>
                  <a:pt x="1981" y="138"/>
                </a:lnTo>
                <a:close/>
                <a:moveTo>
                  <a:pt x="1973" y="0"/>
                </a:moveTo>
                <a:lnTo>
                  <a:pt x="2054" y="1"/>
                </a:lnTo>
                <a:lnTo>
                  <a:pt x="2135" y="8"/>
                </a:lnTo>
                <a:lnTo>
                  <a:pt x="2215" y="18"/>
                </a:lnTo>
                <a:lnTo>
                  <a:pt x="2316" y="34"/>
                </a:lnTo>
                <a:lnTo>
                  <a:pt x="2414" y="53"/>
                </a:lnTo>
                <a:lnTo>
                  <a:pt x="2511" y="77"/>
                </a:lnTo>
                <a:lnTo>
                  <a:pt x="2607" y="105"/>
                </a:lnTo>
                <a:lnTo>
                  <a:pt x="2701" y="138"/>
                </a:lnTo>
                <a:lnTo>
                  <a:pt x="2794" y="176"/>
                </a:lnTo>
                <a:lnTo>
                  <a:pt x="2890" y="221"/>
                </a:lnTo>
                <a:lnTo>
                  <a:pt x="2982" y="271"/>
                </a:lnTo>
                <a:lnTo>
                  <a:pt x="3070" y="324"/>
                </a:lnTo>
                <a:lnTo>
                  <a:pt x="3156" y="382"/>
                </a:lnTo>
                <a:lnTo>
                  <a:pt x="3237" y="444"/>
                </a:lnTo>
                <a:lnTo>
                  <a:pt x="3316" y="511"/>
                </a:lnTo>
                <a:lnTo>
                  <a:pt x="3391" y="581"/>
                </a:lnTo>
                <a:lnTo>
                  <a:pt x="3463" y="658"/>
                </a:lnTo>
                <a:lnTo>
                  <a:pt x="3531" y="737"/>
                </a:lnTo>
                <a:lnTo>
                  <a:pt x="3603" y="833"/>
                </a:lnTo>
                <a:lnTo>
                  <a:pt x="3671" y="931"/>
                </a:lnTo>
                <a:lnTo>
                  <a:pt x="3730" y="1031"/>
                </a:lnTo>
                <a:lnTo>
                  <a:pt x="3785" y="1135"/>
                </a:lnTo>
                <a:lnTo>
                  <a:pt x="3832" y="1240"/>
                </a:lnTo>
                <a:lnTo>
                  <a:pt x="3873" y="1349"/>
                </a:lnTo>
                <a:lnTo>
                  <a:pt x="3907" y="1460"/>
                </a:lnTo>
                <a:lnTo>
                  <a:pt x="3935" y="1575"/>
                </a:lnTo>
                <a:lnTo>
                  <a:pt x="3955" y="1691"/>
                </a:lnTo>
                <a:lnTo>
                  <a:pt x="3968" y="1811"/>
                </a:lnTo>
                <a:lnTo>
                  <a:pt x="3972" y="1822"/>
                </a:lnTo>
                <a:lnTo>
                  <a:pt x="3977" y="1832"/>
                </a:lnTo>
                <a:lnTo>
                  <a:pt x="3983" y="1842"/>
                </a:lnTo>
                <a:lnTo>
                  <a:pt x="3983" y="2146"/>
                </a:lnTo>
                <a:lnTo>
                  <a:pt x="3977" y="2157"/>
                </a:lnTo>
                <a:lnTo>
                  <a:pt x="3971" y="2169"/>
                </a:lnTo>
                <a:lnTo>
                  <a:pt x="3968" y="2181"/>
                </a:lnTo>
                <a:lnTo>
                  <a:pt x="3954" y="2301"/>
                </a:lnTo>
                <a:lnTo>
                  <a:pt x="3932" y="2418"/>
                </a:lnTo>
                <a:lnTo>
                  <a:pt x="3904" y="2534"/>
                </a:lnTo>
                <a:lnTo>
                  <a:pt x="3868" y="2647"/>
                </a:lnTo>
                <a:lnTo>
                  <a:pt x="3825" y="2759"/>
                </a:lnTo>
                <a:lnTo>
                  <a:pt x="3775" y="2868"/>
                </a:lnTo>
                <a:lnTo>
                  <a:pt x="3722" y="2968"/>
                </a:lnTo>
                <a:lnTo>
                  <a:pt x="3665" y="3065"/>
                </a:lnTo>
                <a:lnTo>
                  <a:pt x="3602" y="3157"/>
                </a:lnTo>
                <a:lnTo>
                  <a:pt x="3536" y="3245"/>
                </a:lnTo>
                <a:lnTo>
                  <a:pt x="3464" y="3328"/>
                </a:lnTo>
                <a:lnTo>
                  <a:pt x="3388" y="3408"/>
                </a:lnTo>
                <a:lnTo>
                  <a:pt x="3307" y="3483"/>
                </a:lnTo>
                <a:lnTo>
                  <a:pt x="3222" y="3553"/>
                </a:lnTo>
                <a:lnTo>
                  <a:pt x="3132" y="3620"/>
                </a:lnTo>
                <a:lnTo>
                  <a:pt x="3037" y="3683"/>
                </a:lnTo>
                <a:lnTo>
                  <a:pt x="2937" y="3741"/>
                </a:lnTo>
                <a:lnTo>
                  <a:pt x="2836" y="3793"/>
                </a:lnTo>
                <a:lnTo>
                  <a:pt x="2732" y="3839"/>
                </a:lnTo>
                <a:lnTo>
                  <a:pt x="2625" y="3877"/>
                </a:lnTo>
                <a:lnTo>
                  <a:pt x="2516" y="3910"/>
                </a:lnTo>
                <a:lnTo>
                  <a:pt x="2406" y="3937"/>
                </a:lnTo>
                <a:lnTo>
                  <a:pt x="2294" y="3957"/>
                </a:lnTo>
                <a:lnTo>
                  <a:pt x="2179" y="3970"/>
                </a:lnTo>
                <a:lnTo>
                  <a:pt x="2167" y="3973"/>
                </a:lnTo>
                <a:lnTo>
                  <a:pt x="2155" y="3979"/>
                </a:lnTo>
                <a:lnTo>
                  <a:pt x="2144" y="3985"/>
                </a:lnTo>
                <a:lnTo>
                  <a:pt x="1840" y="3985"/>
                </a:lnTo>
                <a:lnTo>
                  <a:pt x="1830" y="3979"/>
                </a:lnTo>
                <a:lnTo>
                  <a:pt x="1820" y="3974"/>
                </a:lnTo>
                <a:lnTo>
                  <a:pt x="1809" y="3970"/>
                </a:lnTo>
                <a:lnTo>
                  <a:pt x="1703" y="3960"/>
                </a:lnTo>
                <a:lnTo>
                  <a:pt x="1599" y="3941"/>
                </a:lnTo>
                <a:lnTo>
                  <a:pt x="1496" y="3919"/>
                </a:lnTo>
                <a:lnTo>
                  <a:pt x="1394" y="3888"/>
                </a:lnTo>
                <a:lnTo>
                  <a:pt x="1293" y="3853"/>
                </a:lnTo>
                <a:lnTo>
                  <a:pt x="1186" y="3810"/>
                </a:lnTo>
                <a:lnTo>
                  <a:pt x="1082" y="3761"/>
                </a:lnTo>
                <a:lnTo>
                  <a:pt x="983" y="3706"/>
                </a:lnTo>
                <a:lnTo>
                  <a:pt x="886" y="3645"/>
                </a:lnTo>
                <a:lnTo>
                  <a:pt x="793" y="3580"/>
                </a:lnTo>
                <a:lnTo>
                  <a:pt x="704" y="3507"/>
                </a:lnTo>
                <a:lnTo>
                  <a:pt x="618" y="3430"/>
                </a:lnTo>
                <a:lnTo>
                  <a:pt x="542" y="3354"/>
                </a:lnTo>
                <a:lnTo>
                  <a:pt x="471" y="3273"/>
                </a:lnTo>
                <a:lnTo>
                  <a:pt x="404" y="3191"/>
                </a:lnTo>
                <a:lnTo>
                  <a:pt x="342" y="3104"/>
                </a:lnTo>
                <a:lnTo>
                  <a:pt x="286" y="3014"/>
                </a:lnTo>
                <a:lnTo>
                  <a:pt x="234" y="2922"/>
                </a:lnTo>
                <a:lnTo>
                  <a:pt x="186" y="2827"/>
                </a:lnTo>
                <a:lnTo>
                  <a:pt x="144" y="2728"/>
                </a:lnTo>
                <a:lnTo>
                  <a:pt x="107" y="2627"/>
                </a:lnTo>
                <a:lnTo>
                  <a:pt x="76" y="2532"/>
                </a:lnTo>
                <a:lnTo>
                  <a:pt x="52" y="2436"/>
                </a:lnTo>
                <a:lnTo>
                  <a:pt x="32" y="2339"/>
                </a:lnTo>
                <a:lnTo>
                  <a:pt x="17" y="2241"/>
                </a:lnTo>
                <a:lnTo>
                  <a:pt x="6" y="2144"/>
                </a:lnTo>
                <a:lnTo>
                  <a:pt x="0" y="2046"/>
                </a:lnTo>
                <a:lnTo>
                  <a:pt x="0" y="1948"/>
                </a:lnTo>
                <a:lnTo>
                  <a:pt x="5" y="1849"/>
                </a:lnTo>
                <a:lnTo>
                  <a:pt x="17" y="1751"/>
                </a:lnTo>
                <a:lnTo>
                  <a:pt x="34" y="1645"/>
                </a:lnTo>
                <a:lnTo>
                  <a:pt x="56" y="1543"/>
                </a:lnTo>
                <a:lnTo>
                  <a:pt x="82" y="1441"/>
                </a:lnTo>
                <a:lnTo>
                  <a:pt x="113" y="1342"/>
                </a:lnTo>
                <a:lnTo>
                  <a:pt x="149" y="1244"/>
                </a:lnTo>
                <a:lnTo>
                  <a:pt x="191" y="1148"/>
                </a:lnTo>
                <a:lnTo>
                  <a:pt x="240" y="1054"/>
                </a:lnTo>
                <a:lnTo>
                  <a:pt x="299" y="954"/>
                </a:lnTo>
                <a:lnTo>
                  <a:pt x="362" y="858"/>
                </a:lnTo>
                <a:lnTo>
                  <a:pt x="427" y="769"/>
                </a:lnTo>
                <a:lnTo>
                  <a:pt x="497" y="683"/>
                </a:lnTo>
                <a:lnTo>
                  <a:pt x="570" y="603"/>
                </a:lnTo>
                <a:lnTo>
                  <a:pt x="646" y="528"/>
                </a:lnTo>
                <a:lnTo>
                  <a:pt x="726" y="458"/>
                </a:lnTo>
                <a:lnTo>
                  <a:pt x="809" y="393"/>
                </a:lnTo>
                <a:lnTo>
                  <a:pt x="895" y="332"/>
                </a:lnTo>
                <a:lnTo>
                  <a:pt x="984" y="278"/>
                </a:lnTo>
                <a:lnTo>
                  <a:pt x="1078" y="227"/>
                </a:lnTo>
                <a:lnTo>
                  <a:pt x="1173" y="181"/>
                </a:lnTo>
                <a:lnTo>
                  <a:pt x="1272" y="141"/>
                </a:lnTo>
                <a:lnTo>
                  <a:pt x="1375" y="105"/>
                </a:lnTo>
                <a:lnTo>
                  <a:pt x="1480" y="74"/>
                </a:lnTo>
                <a:lnTo>
                  <a:pt x="1588" y="48"/>
                </a:lnTo>
                <a:lnTo>
                  <a:pt x="1700" y="26"/>
                </a:lnTo>
                <a:lnTo>
                  <a:pt x="1814" y="10"/>
                </a:lnTo>
                <a:lnTo>
                  <a:pt x="1894" y="1"/>
                </a:lnTo>
                <a:lnTo>
                  <a:pt x="1973" y="0"/>
                </a:lnTo>
                <a:close/>
              </a:path>
            </a:pathLst>
          </a:custGeom>
          <a:solidFill>
            <a:schemeClr val="bg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Tree>
    <p:extLst>
      <p:ext uri="{BB962C8B-B14F-4D97-AF65-F5344CB8AC3E}">
        <p14:creationId xmlns:p14="http://schemas.microsoft.com/office/powerpoint/2010/main" val="22383016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10" presetClass="entr" presetSubtype="0" fill="hold" nodeType="withEffect">
                                  <p:stCondLst>
                                    <p:cond delay="0"/>
                                  </p:stCondLst>
                                  <p:childTnLst>
                                    <p:set>
                                      <p:cBhvr>
                                        <p:cTn id="9" dur="1" fill="hold">
                                          <p:stCondLst>
                                            <p:cond delay="0"/>
                                          </p:stCondLst>
                                        </p:cTn>
                                        <p:tgtEl>
                                          <p:spTgt spid="542"/>
                                        </p:tgtEl>
                                        <p:attrNameLst>
                                          <p:attrName>style.visibility</p:attrName>
                                        </p:attrNameLst>
                                      </p:cBhvr>
                                      <p:to>
                                        <p:strVal val="visible"/>
                                      </p:to>
                                    </p:set>
                                    <p:animEffect transition="in" filter="fade">
                                      <p:cBhvr>
                                        <p:cTn id="10" dur="500"/>
                                        <p:tgtEl>
                                          <p:spTgt spid="542"/>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260"/>
                                        </p:tgtEl>
                                        <p:attrNameLst>
                                          <p:attrName>style.visibility</p:attrName>
                                        </p:attrNameLst>
                                      </p:cBhvr>
                                      <p:to>
                                        <p:strVal val="visible"/>
                                      </p:to>
                                    </p:set>
                                    <p:animEffect transition="in" filter="fade">
                                      <p:cBhvr>
                                        <p:cTn id="15" dur="500"/>
                                        <p:tgtEl>
                                          <p:spTgt spid="260"/>
                                        </p:tgtEl>
                                      </p:cBhvr>
                                    </p:animEffect>
                                  </p:childTnLst>
                                </p:cTn>
                              </p:par>
                              <p:par>
                                <p:cTn id="16" presetID="10" presetClass="entr" presetSubtype="0" fill="hold" nodeType="withEffect">
                                  <p:stCondLst>
                                    <p:cond delay="0"/>
                                  </p:stCondLst>
                                  <p:childTnLst>
                                    <p:set>
                                      <p:cBhvr>
                                        <p:cTn id="17" dur="1" fill="hold">
                                          <p:stCondLst>
                                            <p:cond delay="0"/>
                                          </p:stCondLst>
                                        </p:cTn>
                                        <p:tgtEl>
                                          <p:spTgt spid="54"/>
                                        </p:tgtEl>
                                        <p:attrNameLst>
                                          <p:attrName>style.visibility</p:attrName>
                                        </p:attrNameLst>
                                      </p:cBhvr>
                                      <p:to>
                                        <p:strVal val="visible"/>
                                      </p:to>
                                    </p:set>
                                    <p:animEffect transition="in" filter="fade">
                                      <p:cBhvr>
                                        <p:cTn id="18" dur="500"/>
                                        <p:tgtEl>
                                          <p:spTgt spid="54"/>
                                        </p:tgtEl>
                                      </p:cBhvr>
                                    </p:animEffect>
                                  </p:childTnLst>
                                </p:cTn>
                              </p:par>
                              <p:par>
                                <p:cTn id="19" presetID="10" presetClass="entr" presetSubtype="0" fill="hold" nodeType="withEffect">
                                  <p:stCondLst>
                                    <p:cond delay="0"/>
                                  </p:stCondLst>
                                  <p:childTnLst>
                                    <p:set>
                                      <p:cBhvr>
                                        <p:cTn id="20" dur="1" fill="hold">
                                          <p:stCondLst>
                                            <p:cond delay="0"/>
                                          </p:stCondLst>
                                        </p:cTn>
                                        <p:tgtEl>
                                          <p:spTgt spid="531"/>
                                        </p:tgtEl>
                                        <p:attrNameLst>
                                          <p:attrName>style.visibility</p:attrName>
                                        </p:attrNameLst>
                                      </p:cBhvr>
                                      <p:to>
                                        <p:strVal val="visible"/>
                                      </p:to>
                                    </p:set>
                                    <p:animEffect transition="in" filter="fade">
                                      <p:cBhvr>
                                        <p:cTn id="21" dur="500"/>
                                        <p:tgtEl>
                                          <p:spTgt spid="531"/>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522"/>
                                        </p:tgtEl>
                                        <p:attrNameLst>
                                          <p:attrName>style.visibility</p:attrName>
                                        </p:attrNameLst>
                                      </p:cBhvr>
                                      <p:to>
                                        <p:strVal val="visible"/>
                                      </p:to>
                                    </p:set>
                                    <p:animEffect transition="in" filter="fade">
                                      <p:cBhvr>
                                        <p:cTn id="26" dur="500"/>
                                        <p:tgtEl>
                                          <p:spTgt spid="522"/>
                                        </p:tgtEl>
                                      </p:cBhvr>
                                    </p:animEffect>
                                  </p:childTnLst>
                                </p:cTn>
                              </p:par>
                              <p:par>
                                <p:cTn id="27" presetID="10" presetClass="entr" presetSubtype="0" fill="hold" nodeType="withEffect">
                                  <p:stCondLst>
                                    <p:cond delay="0"/>
                                  </p:stCondLst>
                                  <p:childTnLst>
                                    <p:set>
                                      <p:cBhvr>
                                        <p:cTn id="28" dur="1" fill="hold">
                                          <p:stCondLst>
                                            <p:cond delay="0"/>
                                          </p:stCondLst>
                                        </p:cTn>
                                        <p:tgtEl>
                                          <p:spTgt spid="252"/>
                                        </p:tgtEl>
                                        <p:attrNameLst>
                                          <p:attrName>style.visibility</p:attrName>
                                        </p:attrNameLst>
                                      </p:cBhvr>
                                      <p:to>
                                        <p:strVal val="visible"/>
                                      </p:to>
                                    </p:set>
                                    <p:animEffect transition="in" filter="fade">
                                      <p:cBhvr>
                                        <p:cTn id="29" dur="500"/>
                                        <p:tgtEl>
                                          <p:spTgt spid="252"/>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nodeType="clickEffect">
                                  <p:stCondLst>
                                    <p:cond delay="0"/>
                                  </p:stCondLst>
                                  <p:childTnLst>
                                    <p:set>
                                      <p:cBhvr>
                                        <p:cTn id="33" dur="1" fill="hold">
                                          <p:stCondLst>
                                            <p:cond delay="0"/>
                                          </p:stCondLst>
                                        </p:cTn>
                                        <p:tgtEl>
                                          <p:spTgt spid="257"/>
                                        </p:tgtEl>
                                        <p:attrNameLst>
                                          <p:attrName>style.visibility</p:attrName>
                                        </p:attrNameLst>
                                      </p:cBhvr>
                                      <p:to>
                                        <p:strVal val="visible"/>
                                      </p:to>
                                    </p:set>
                                    <p:animEffect transition="in" filter="fade">
                                      <p:cBhvr>
                                        <p:cTn id="34" dur="500"/>
                                        <p:tgtEl>
                                          <p:spTgt spid="257"/>
                                        </p:tgtEl>
                                      </p:cBhvr>
                                    </p:animEffect>
                                  </p:childTnLst>
                                </p:cTn>
                              </p:par>
                              <p:par>
                                <p:cTn id="35" presetID="10" presetClass="entr" presetSubtype="0" fill="hold" nodeType="withEffect">
                                  <p:stCondLst>
                                    <p:cond delay="0"/>
                                  </p:stCondLst>
                                  <p:childTnLst>
                                    <p:set>
                                      <p:cBhvr>
                                        <p:cTn id="36" dur="1" fill="hold">
                                          <p:stCondLst>
                                            <p:cond delay="0"/>
                                          </p:stCondLst>
                                        </p:cTn>
                                        <p:tgtEl>
                                          <p:spTgt spid="524"/>
                                        </p:tgtEl>
                                        <p:attrNameLst>
                                          <p:attrName>style.visibility</p:attrName>
                                        </p:attrNameLst>
                                      </p:cBhvr>
                                      <p:to>
                                        <p:strVal val="visible"/>
                                      </p:to>
                                    </p:set>
                                    <p:animEffect transition="in" filter="fade">
                                      <p:cBhvr>
                                        <p:cTn id="37" dur="500"/>
                                        <p:tgtEl>
                                          <p:spTgt spid="524"/>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525"/>
                                        </p:tgtEl>
                                        <p:attrNameLst>
                                          <p:attrName>style.visibility</p:attrName>
                                        </p:attrNameLst>
                                      </p:cBhvr>
                                      <p:to>
                                        <p:strVal val="visible"/>
                                      </p:to>
                                    </p:set>
                                    <p:animEffect transition="in" filter="fade">
                                      <p:cBhvr>
                                        <p:cTn id="42" dur="500"/>
                                        <p:tgtEl>
                                          <p:spTgt spid="525"/>
                                        </p:tgtEl>
                                      </p:cBhvr>
                                    </p:animEffect>
                                  </p:childTnLst>
                                </p:cTn>
                              </p:par>
                              <p:par>
                                <p:cTn id="43" presetID="10" presetClass="entr" presetSubtype="0" fill="hold" nodeType="withEffect">
                                  <p:stCondLst>
                                    <p:cond delay="0"/>
                                  </p:stCondLst>
                                  <p:childTnLst>
                                    <p:set>
                                      <p:cBhvr>
                                        <p:cTn id="44" dur="1" fill="hold">
                                          <p:stCondLst>
                                            <p:cond delay="0"/>
                                          </p:stCondLst>
                                        </p:cTn>
                                        <p:tgtEl>
                                          <p:spTgt spid="265"/>
                                        </p:tgtEl>
                                        <p:attrNameLst>
                                          <p:attrName>style.visibility</p:attrName>
                                        </p:attrNameLst>
                                      </p:cBhvr>
                                      <p:to>
                                        <p:strVal val="visible"/>
                                      </p:to>
                                    </p:set>
                                    <p:animEffect transition="in" filter="fade">
                                      <p:cBhvr>
                                        <p:cTn id="45" dur="500"/>
                                        <p:tgtEl>
                                          <p:spTgt spid="26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bwMode="auto">
          <a:xfrm>
            <a:off x="882" y="2424768"/>
            <a:ext cx="12434711" cy="4569756"/>
          </a:xfrm>
          <a:prstGeom prst="rect">
            <a:avLst/>
          </a:prstGeom>
          <a:solidFill>
            <a:srgbClr val="EEEEEE"/>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6521" tIns="149217" rIns="186521" bIns="149217" numCol="1" spcCol="0" rtlCol="0" fromWordArt="0" anchor="t" anchorCtr="0" forceAA="0" compatLnSpc="1">
            <a:prstTxWarp prst="textNoShape">
              <a:avLst/>
            </a:prstTxWarp>
            <a:noAutofit/>
          </a:bodyPr>
          <a:lstStyle/>
          <a:p>
            <a:pPr algn="ctr" defTabSz="951028" fontAlgn="base">
              <a:lnSpc>
                <a:spcPct val="90000"/>
              </a:lnSpc>
              <a:spcBef>
                <a:spcPct val="0"/>
              </a:spcBef>
              <a:spcAft>
                <a:spcPct val="0"/>
              </a:spcAft>
            </a:pPr>
            <a:endParaRPr lang="en-US" sz="2448" dirty="0" err="1">
              <a:gradFill>
                <a:gsLst>
                  <a:gs pos="0">
                    <a:srgbClr val="FFFFFF"/>
                  </a:gs>
                  <a:gs pos="100000">
                    <a:srgbClr val="FFFFFF"/>
                  </a:gs>
                </a:gsLst>
                <a:lin ang="5400000" scaled="0"/>
              </a:gradFill>
              <a:ea typeface="Segoe UI" pitchFamily="34" charset="0"/>
              <a:cs typeface="Segoe UI" pitchFamily="34" charset="0"/>
            </a:endParaRPr>
          </a:p>
        </p:txBody>
      </p:sp>
      <p:cxnSp>
        <p:nvCxnSpPr>
          <p:cNvPr id="501" name="Straight Connector 500"/>
          <p:cNvCxnSpPr/>
          <p:nvPr/>
        </p:nvCxnSpPr>
        <p:spPr>
          <a:xfrm>
            <a:off x="5254005" y="3703495"/>
            <a:ext cx="0" cy="388651"/>
          </a:xfrm>
          <a:prstGeom prst="line">
            <a:avLst/>
          </a:prstGeom>
          <a:ln w="28575" cap="rnd">
            <a:solidFill>
              <a:srgbClr val="0078D7"/>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p:txBody>
          <a:bodyPr/>
          <a:lstStyle/>
          <a:p>
            <a:r>
              <a:rPr lang="en-US" sz="4692" dirty="0"/>
              <a:t>Help protect Active Directory, admin privileges </a:t>
            </a:r>
            <a:r>
              <a:rPr lang="en-US" sz="2856" dirty="0">
                <a:solidFill>
                  <a:srgbClr val="0078D7"/>
                </a:solidFill>
                <a:latin typeface="+mn-lt"/>
              </a:rPr>
              <a:t>http://aka.ms/privsec</a:t>
            </a:r>
            <a:endParaRPr lang="en-US" dirty="0"/>
          </a:p>
        </p:txBody>
      </p:sp>
      <p:sp>
        <p:nvSpPr>
          <p:cNvPr id="193" name="Freeform: Shape 192"/>
          <p:cNvSpPr/>
          <p:nvPr/>
        </p:nvSpPr>
        <p:spPr bwMode="auto">
          <a:xfrm>
            <a:off x="11398629" y="228773"/>
            <a:ext cx="658129" cy="737198"/>
          </a:xfrm>
          <a:custGeom>
            <a:avLst/>
            <a:gdLst>
              <a:gd name="connsiteX0" fmla="*/ 357818 w 702343"/>
              <a:gd name="connsiteY0" fmla="*/ 38488 h 786724"/>
              <a:gd name="connsiteX1" fmla="*/ 33977 w 702343"/>
              <a:gd name="connsiteY1" fmla="*/ 362329 h 786724"/>
              <a:gd name="connsiteX2" fmla="*/ 357818 w 702343"/>
              <a:gd name="connsiteY2" fmla="*/ 686170 h 786724"/>
              <a:gd name="connsiteX3" fmla="*/ 681659 w 702343"/>
              <a:gd name="connsiteY3" fmla="*/ 362329 h 786724"/>
              <a:gd name="connsiteX4" fmla="*/ 357818 w 702343"/>
              <a:gd name="connsiteY4" fmla="*/ 38488 h 786724"/>
              <a:gd name="connsiteX5" fmla="*/ 0 w 702343"/>
              <a:gd name="connsiteY5" fmla="*/ 0 h 786724"/>
              <a:gd name="connsiteX6" fmla="*/ 702343 w 702343"/>
              <a:gd name="connsiteY6" fmla="*/ 0 h 786724"/>
              <a:gd name="connsiteX7" fmla="*/ 702343 w 702343"/>
              <a:gd name="connsiteY7" fmla="*/ 786724 h 786724"/>
              <a:gd name="connsiteX8" fmla="*/ 0 w 702343"/>
              <a:gd name="connsiteY8" fmla="*/ 786724 h 7867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02343" h="786724">
                <a:moveTo>
                  <a:pt x="357818" y="38488"/>
                </a:moveTo>
                <a:cubicBezTo>
                  <a:pt x="178966" y="38488"/>
                  <a:pt x="33977" y="183477"/>
                  <a:pt x="33977" y="362329"/>
                </a:cubicBezTo>
                <a:cubicBezTo>
                  <a:pt x="33977" y="541181"/>
                  <a:pt x="178966" y="686170"/>
                  <a:pt x="357818" y="686170"/>
                </a:cubicBezTo>
                <a:cubicBezTo>
                  <a:pt x="536670" y="686170"/>
                  <a:pt x="681659" y="541181"/>
                  <a:pt x="681659" y="362329"/>
                </a:cubicBezTo>
                <a:cubicBezTo>
                  <a:pt x="681659" y="183477"/>
                  <a:pt x="536670" y="38488"/>
                  <a:pt x="357818" y="38488"/>
                </a:cubicBezTo>
                <a:close/>
                <a:moveTo>
                  <a:pt x="0" y="0"/>
                </a:moveTo>
                <a:lnTo>
                  <a:pt x="702343" y="0"/>
                </a:lnTo>
                <a:lnTo>
                  <a:pt x="702343" y="786724"/>
                </a:lnTo>
                <a:lnTo>
                  <a:pt x="0" y="786724"/>
                </a:lnTo>
                <a:close/>
              </a:path>
            </a:pathLst>
          </a:custGeom>
          <a:solidFill>
            <a:srgbClr val="FFFFF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6521" tIns="149217" rIns="186521" bIns="149217" numCol="1" spcCol="0" rtlCol="0" fromWordArt="0" anchor="t" anchorCtr="0" forceAA="0" compatLnSpc="1">
            <a:prstTxWarp prst="textNoShape">
              <a:avLst/>
            </a:prstTxWarp>
            <a:noAutofit/>
          </a:bodyPr>
          <a:lstStyle/>
          <a:p>
            <a:pPr algn="ctr" defTabSz="951028" fontAlgn="base">
              <a:lnSpc>
                <a:spcPct val="90000"/>
              </a:lnSpc>
              <a:spcBef>
                <a:spcPct val="0"/>
              </a:spcBef>
              <a:spcAft>
                <a:spcPct val="0"/>
              </a:spcAft>
            </a:pPr>
            <a:endParaRPr lang="en-US" sz="2448" dirty="0" err="1">
              <a:gradFill>
                <a:gsLst>
                  <a:gs pos="0">
                    <a:srgbClr val="FFFFFF"/>
                  </a:gs>
                  <a:gs pos="100000">
                    <a:srgbClr val="FFFFFF"/>
                  </a:gs>
                </a:gsLst>
                <a:lin ang="5400000" scaled="0"/>
              </a:gradFill>
              <a:ea typeface="Segoe UI" pitchFamily="34" charset="0"/>
              <a:cs typeface="Segoe UI" pitchFamily="34" charset="0"/>
            </a:endParaRPr>
          </a:p>
        </p:txBody>
      </p:sp>
      <p:grpSp>
        <p:nvGrpSpPr>
          <p:cNvPr id="6" name="Group 5"/>
          <p:cNvGrpSpPr/>
          <p:nvPr/>
        </p:nvGrpSpPr>
        <p:grpSpPr>
          <a:xfrm>
            <a:off x="272891" y="1709773"/>
            <a:ext cx="4466162" cy="324999"/>
            <a:chOff x="376698" y="2058199"/>
            <a:chExt cx="4378988" cy="318655"/>
          </a:xfrm>
        </p:grpSpPr>
        <p:sp>
          <p:nvSpPr>
            <p:cNvPr id="5" name="Arrow: Chevron 4"/>
            <p:cNvSpPr/>
            <p:nvPr/>
          </p:nvSpPr>
          <p:spPr bwMode="auto">
            <a:xfrm>
              <a:off x="3186398" y="2058199"/>
              <a:ext cx="1569288" cy="318655"/>
            </a:xfrm>
            <a:prstGeom prst="chevron">
              <a:avLst/>
            </a:prstGeom>
            <a:solidFill>
              <a:srgbClr val="00BCF2"/>
            </a:solidFill>
            <a:ln>
              <a:solidFill>
                <a:srgbClr val="FFFFFF"/>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951028" fontAlgn="base">
                <a:lnSpc>
                  <a:spcPct val="90000"/>
                </a:lnSpc>
                <a:spcBef>
                  <a:spcPct val="0"/>
                </a:spcBef>
                <a:spcAft>
                  <a:spcPct val="0"/>
                </a:spcAft>
              </a:pPr>
              <a:r>
                <a:rPr lang="en-US" sz="1428" dirty="0">
                  <a:gradFill>
                    <a:gsLst>
                      <a:gs pos="0">
                        <a:srgbClr val="FFFFFF"/>
                      </a:gs>
                      <a:gs pos="100000">
                        <a:srgbClr val="FFFFFF"/>
                      </a:gs>
                    </a:gsLst>
                    <a:lin ang="5400000" scaled="0"/>
                  </a:gradFill>
                  <a:ea typeface="Segoe UI" pitchFamily="34" charset="0"/>
                  <a:cs typeface="Segoe UI" pitchFamily="34" charset="0"/>
                </a:rPr>
                <a:t>6+ months</a:t>
              </a:r>
            </a:p>
          </p:txBody>
        </p:sp>
        <p:sp>
          <p:nvSpPr>
            <p:cNvPr id="196" name="Arrow: Chevron 195"/>
            <p:cNvSpPr/>
            <p:nvPr/>
          </p:nvSpPr>
          <p:spPr bwMode="auto">
            <a:xfrm>
              <a:off x="1781548" y="2058199"/>
              <a:ext cx="1569288" cy="318655"/>
            </a:xfrm>
            <a:prstGeom prst="chevron">
              <a:avLst/>
            </a:prstGeom>
            <a:solidFill>
              <a:srgbClr val="EEEEEE"/>
            </a:solidFill>
            <a:ln>
              <a:solidFill>
                <a:srgbClr val="FFFFFF"/>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951028" fontAlgn="base">
                <a:lnSpc>
                  <a:spcPct val="90000"/>
                </a:lnSpc>
                <a:spcBef>
                  <a:spcPct val="0"/>
                </a:spcBef>
                <a:spcAft>
                  <a:spcPct val="0"/>
                </a:spcAft>
              </a:pPr>
              <a:r>
                <a:rPr lang="en-US" sz="1428" dirty="0">
                  <a:solidFill>
                    <a:srgbClr val="00BCF2"/>
                  </a:solidFill>
                  <a:ea typeface="Segoe UI" pitchFamily="34" charset="0"/>
                  <a:cs typeface="Segoe UI" pitchFamily="34" charset="0"/>
                </a:rPr>
                <a:t>1-3 months</a:t>
              </a:r>
            </a:p>
          </p:txBody>
        </p:sp>
        <p:sp>
          <p:nvSpPr>
            <p:cNvPr id="197" name="Arrow: Pentagon 196"/>
            <p:cNvSpPr/>
            <p:nvPr/>
          </p:nvSpPr>
          <p:spPr bwMode="auto">
            <a:xfrm>
              <a:off x="376698" y="2058199"/>
              <a:ext cx="1569288" cy="318655"/>
            </a:xfrm>
            <a:prstGeom prst="homePlate">
              <a:avLst/>
            </a:prstGeom>
            <a:solidFill>
              <a:srgbClr val="EEEEEE"/>
            </a:solidFill>
            <a:ln>
              <a:solidFill>
                <a:srgbClr val="FFFFFF"/>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951028" fontAlgn="base">
                <a:lnSpc>
                  <a:spcPct val="90000"/>
                </a:lnSpc>
                <a:spcBef>
                  <a:spcPct val="0"/>
                </a:spcBef>
                <a:spcAft>
                  <a:spcPct val="0"/>
                </a:spcAft>
              </a:pPr>
              <a:r>
                <a:rPr lang="en-US" sz="1428" dirty="0">
                  <a:solidFill>
                    <a:srgbClr val="00BCF2"/>
                  </a:solidFill>
                  <a:ea typeface="Segoe UI" pitchFamily="34" charset="0"/>
                  <a:cs typeface="Segoe UI" pitchFamily="34" charset="0"/>
                </a:rPr>
                <a:t>2-4 weeks</a:t>
              </a:r>
            </a:p>
          </p:txBody>
        </p:sp>
      </p:grpSp>
      <p:sp>
        <p:nvSpPr>
          <p:cNvPr id="225" name="TextBox 224"/>
          <p:cNvSpPr txBox="1"/>
          <p:nvPr/>
        </p:nvSpPr>
        <p:spPr>
          <a:xfrm>
            <a:off x="272891" y="2094837"/>
            <a:ext cx="7601241" cy="192135"/>
          </a:xfrm>
          <a:prstGeom prst="rect">
            <a:avLst/>
          </a:prstGeom>
          <a:noFill/>
        </p:spPr>
        <p:txBody>
          <a:bodyPr wrap="none" lIns="149217" tIns="0" rIns="149217" bIns="0" rtlCol="0">
            <a:spAutoFit/>
          </a:bodyPr>
          <a:lstStyle/>
          <a:p>
            <a:pPr defTabSz="932563">
              <a:defRPr/>
            </a:pPr>
            <a:r>
              <a:rPr lang="en-US" sz="1224" dirty="0">
                <a:solidFill>
                  <a:srgbClr val="505050"/>
                </a:solidFill>
              </a:rPr>
              <a:t>Build visibility and control of administrator activity, increase protection against typical follow-up attacks.</a:t>
            </a:r>
          </a:p>
        </p:txBody>
      </p:sp>
      <p:grpSp>
        <p:nvGrpSpPr>
          <p:cNvPr id="7" name="Group 6"/>
          <p:cNvGrpSpPr/>
          <p:nvPr/>
        </p:nvGrpSpPr>
        <p:grpSpPr>
          <a:xfrm>
            <a:off x="272891" y="5912847"/>
            <a:ext cx="4204000" cy="809669"/>
            <a:chOff x="266700" y="5797435"/>
            <a:chExt cx="4121943" cy="793865"/>
          </a:xfrm>
        </p:grpSpPr>
        <p:sp>
          <p:nvSpPr>
            <p:cNvPr id="226" name="Line Callout 2 28"/>
            <p:cNvSpPr/>
            <p:nvPr/>
          </p:nvSpPr>
          <p:spPr bwMode="auto">
            <a:xfrm>
              <a:off x="570331" y="5797435"/>
              <a:ext cx="3818312" cy="793865"/>
            </a:xfrm>
            <a:prstGeom prst="rect">
              <a:avLst/>
            </a:prstGeom>
            <a:solidFill>
              <a:srgbClr val="FFFFFF"/>
            </a:solidFill>
            <a:ln w="28575">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3260" tIns="46630" rIns="93260" bIns="46630" numCol="1" spcCol="0" rtlCol="0" fromWordArt="0" anchor="t" anchorCtr="0" forceAA="0" compatLnSpc="1">
              <a:prstTxWarp prst="textNoShape">
                <a:avLst/>
              </a:prstTxWarp>
              <a:noAutofit/>
            </a:bodyPr>
            <a:lstStyle/>
            <a:p>
              <a:pPr defTabSz="932293" fontAlgn="base">
                <a:lnSpc>
                  <a:spcPct val="90000"/>
                </a:lnSpc>
                <a:spcBef>
                  <a:spcPct val="0"/>
                </a:spcBef>
                <a:spcAft>
                  <a:spcPct val="0"/>
                </a:spcAft>
                <a:defRPr/>
              </a:pPr>
              <a:r>
                <a:rPr lang="en-US" sz="1224" dirty="0">
                  <a:solidFill>
                    <a:schemeClr val="accent6">
                      <a:lumMod val="10000"/>
                    </a:schemeClr>
                  </a:solidFill>
                </a:rPr>
                <a:t>Privileged Access Workstations (PAWs) </a:t>
              </a:r>
              <a:br>
                <a:rPr lang="en-US" sz="1224" dirty="0">
                  <a:solidFill>
                    <a:schemeClr val="accent6">
                      <a:lumMod val="10000"/>
                    </a:schemeClr>
                  </a:solidFill>
                </a:rPr>
              </a:br>
              <a:r>
                <a:rPr lang="en-US" sz="1224" dirty="0">
                  <a:solidFill>
                    <a:schemeClr val="accent6">
                      <a:lumMod val="10000"/>
                    </a:schemeClr>
                  </a:solidFill>
                </a:rPr>
                <a:t>Phases 2 and 3 – All Admins and additional hardening (Credential Guard, RDP Restricted Admin, etc.)</a:t>
              </a:r>
              <a:br>
                <a:rPr lang="en-US" sz="1224" dirty="0">
                  <a:solidFill>
                    <a:schemeClr val="bg1"/>
                  </a:solidFill>
                </a:rPr>
              </a:br>
              <a:r>
                <a:rPr lang="en-US" sz="1224" dirty="0">
                  <a:solidFill>
                    <a:schemeClr val="bg1"/>
                  </a:solidFill>
                  <a:hlinkClick r:id="rId3"/>
                </a:rPr>
                <a:t>http://aka.ms/CyberPAW</a:t>
              </a:r>
              <a:r>
                <a:rPr lang="en-US" sz="1224" dirty="0">
                  <a:solidFill>
                    <a:schemeClr val="bg1"/>
                  </a:solidFill>
                </a:rPr>
                <a:t>  </a:t>
              </a:r>
            </a:p>
          </p:txBody>
        </p:sp>
        <p:sp>
          <p:nvSpPr>
            <p:cNvPr id="227" name="Line Callout 2 28"/>
            <p:cNvSpPr/>
            <p:nvPr/>
          </p:nvSpPr>
          <p:spPr bwMode="auto">
            <a:xfrm>
              <a:off x="266700" y="5797435"/>
              <a:ext cx="303630" cy="793865"/>
            </a:xfrm>
            <a:prstGeom prst="rect">
              <a:avLst/>
            </a:prstGeom>
            <a:solidFill>
              <a:srgbClr val="00BCF2"/>
            </a:solidFill>
            <a:ln w="28575">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3260" tIns="46630" rIns="93260" bIns="46630" numCol="1" spcCol="0" rtlCol="0" fromWordArt="0" anchor="t" anchorCtr="0" forceAA="0" compatLnSpc="1">
              <a:prstTxWarp prst="textNoShape">
                <a:avLst/>
              </a:prstTxWarp>
              <a:noAutofit/>
            </a:bodyPr>
            <a:lstStyle/>
            <a:p>
              <a:pPr defTabSz="932293" fontAlgn="base">
                <a:lnSpc>
                  <a:spcPct val="90000"/>
                </a:lnSpc>
                <a:spcBef>
                  <a:spcPct val="0"/>
                </a:spcBef>
                <a:spcAft>
                  <a:spcPct val="0"/>
                </a:spcAft>
                <a:defRPr/>
              </a:pPr>
              <a:r>
                <a:rPr lang="en-US" sz="1836" dirty="0">
                  <a:solidFill>
                    <a:srgbClr val="FFFFFF"/>
                  </a:solidFill>
                </a:rPr>
                <a:t>2</a:t>
              </a:r>
            </a:p>
          </p:txBody>
        </p:sp>
      </p:grpSp>
      <p:grpSp>
        <p:nvGrpSpPr>
          <p:cNvPr id="252" name="Group 251"/>
          <p:cNvGrpSpPr/>
          <p:nvPr/>
        </p:nvGrpSpPr>
        <p:grpSpPr>
          <a:xfrm>
            <a:off x="5100264" y="5912847"/>
            <a:ext cx="2189498" cy="809669"/>
            <a:chOff x="266700" y="5797435"/>
            <a:chExt cx="2146762" cy="793865"/>
          </a:xfrm>
        </p:grpSpPr>
        <p:sp>
          <p:nvSpPr>
            <p:cNvPr id="253" name="Line Callout 2 28"/>
            <p:cNvSpPr/>
            <p:nvPr/>
          </p:nvSpPr>
          <p:spPr bwMode="auto">
            <a:xfrm>
              <a:off x="570331" y="5797435"/>
              <a:ext cx="1843131" cy="793865"/>
            </a:xfrm>
            <a:prstGeom prst="rect">
              <a:avLst/>
            </a:prstGeom>
            <a:solidFill>
              <a:srgbClr val="FFFFFF"/>
            </a:solidFill>
            <a:ln w="28575">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3260" tIns="46630" rIns="93260" bIns="46630" numCol="1" spcCol="0" rtlCol="0" fromWordArt="0" anchor="t" anchorCtr="0" forceAA="0" compatLnSpc="1">
              <a:prstTxWarp prst="textNoShape">
                <a:avLst/>
              </a:prstTxWarp>
              <a:noAutofit/>
            </a:bodyPr>
            <a:lstStyle/>
            <a:p>
              <a:pPr defTabSz="932293" fontAlgn="base">
                <a:lnSpc>
                  <a:spcPct val="90000"/>
                </a:lnSpc>
                <a:spcBef>
                  <a:spcPct val="0"/>
                </a:spcBef>
                <a:spcAft>
                  <a:spcPct val="0"/>
                </a:spcAft>
                <a:defRPr/>
              </a:pPr>
              <a:r>
                <a:rPr lang="en-US" sz="1224" dirty="0">
                  <a:solidFill>
                    <a:schemeClr val="accent6">
                      <a:lumMod val="10000"/>
                    </a:schemeClr>
                  </a:solidFill>
                </a:rPr>
                <a:t>Admin Forest for Active Directory administrators</a:t>
              </a:r>
              <a:br>
                <a:rPr lang="en-US" sz="1224" dirty="0">
                  <a:solidFill>
                    <a:schemeClr val="accent6">
                      <a:lumMod val="10000"/>
                    </a:schemeClr>
                  </a:solidFill>
                </a:rPr>
              </a:br>
              <a:r>
                <a:rPr lang="en-US" sz="1224" dirty="0">
                  <a:solidFill>
                    <a:schemeClr val="accent6">
                      <a:lumMod val="10000"/>
                    </a:schemeClr>
                  </a:solidFill>
                  <a:hlinkClick r:id="rId4"/>
                </a:rPr>
                <a:t>http://aka.ms/ESAE </a:t>
              </a:r>
              <a:endParaRPr lang="en-US" sz="1224" dirty="0">
                <a:solidFill>
                  <a:schemeClr val="bg1"/>
                </a:solidFill>
              </a:endParaRPr>
            </a:p>
          </p:txBody>
        </p:sp>
        <p:sp>
          <p:nvSpPr>
            <p:cNvPr id="254" name="Line Callout 2 28"/>
            <p:cNvSpPr/>
            <p:nvPr/>
          </p:nvSpPr>
          <p:spPr bwMode="auto">
            <a:xfrm>
              <a:off x="266700" y="5797435"/>
              <a:ext cx="303630" cy="793865"/>
            </a:xfrm>
            <a:prstGeom prst="rect">
              <a:avLst/>
            </a:prstGeom>
            <a:solidFill>
              <a:srgbClr val="00BCF2"/>
            </a:solidFill>
            <a:ln w="28575">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3260" tIns="46630" rIns="93260" bIns="46630" numCol="1" spcCol="0" rtlCol="0" fromWordArt="0" anchor="t" anchorCtr="0" forceAA="0" compatLnSpc="1">
              <a:prstTxWarp prst="textNoShape">
                <a:avLst/>
              </a:prstTxWarp>
              <a:noAutofit/>
            </a:bodyPr>
            <a:lstStyle/>
            <a:p>
              <a:pPr defTabSz="932293" fontAlgn="base">
                <a:lnSpc>
                  <a:spcPct val="90000"/>
                </a:lnSpc>
                <a:spcBef>
                  <a:spcPct val="0"/>
                </a:spcBef>
                <a:spcAft>
                  <a:spcPct val="0"/>
                </a:spcAft>
                <a:defRPr/>
              </a:pPr>
              <a:r>
                <a:rPr lang="en-US" sz="1836" dirty="0">
                  <a:solidFill>
                    <a:srgbClr val="FFFFFF"/>
                  </a:solidFill>
                </a:rPr>
                <a:t>3</a:t>
              </a:r>
            </a:p>
          </p:txBody>
        </p:sp>
      </p:grpSp>
      <p:grpSp>
        <p:nvGrpSpPr>
          <p:cNvPr id="257" name="Group 256"/>
          <p:cNvGrpSpPr/>
          <p:nvPr/>
        </p:nvGrpSpPr>
        <p:grpSpPr>
          <a:xfrm>
            <a:off x="9538477" y="5912846"/>
            <a:ext cx="1542329" cy="809669"/>
            <a:chOff x="266700" y="5797435"/>
            <a:chExt cx="1512224" cy="793865"/>
          </a:xfrm>
        </p:grpSpPr>
        <p:sp>
          <p:nvSpPr>
            <p:cNvPr id="258" name="Line Callout 2 28"/>
            <p:cNvSpPr/>
            <p:nvPr/>
          </p:nvSpPr>
          <p:spPr bwMode="auto">
            <a:xfrm>
              <a:off x="570331" y="5797435"/>
              <a:ext cx="1208593" cy="793865"/>
            </a:xfrm>
            <a:prstGeom prst="rect">
              <a:avLst/>
            </a:prstGeom>
            <a:solidFill>
              <a:srgbClr val="FFFFFF"/>
            </a:solidFill>
            <a:ln w="28575">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3260" tIns="46630" rIns="93260" bIns="46630" numCol="1" spcCol="0" rtlCol="0" fromWordArt="0" anchor="t" anchorCtr="0" forceAA="0" compatLnSpc="1">
              <a:prstTxWarp prst="textNoShape">
                <a:avLst/>
              </a:prstTxWarp>
              <a:noAutofit/>
            </a:bodyPr>
            <a:lstStyle/>
            <a:p>
              <a:pPr defTabSz="932293" fontAlgn="base">
                <a:lnSpc>
                  <a:spcPct val="90000"/>
                </a:lnSpc>
                <a:spcBef>
                  <a:spcPct val="0"/>
                </a:spcBef>
                <a:spcAft>
                  <a:spcPct val="0"/>
                </a:spcAft>
                <a:defRPr/>
              </a:pPr>
              <a:r>
                <a:rPr lang="en-US" sz="1224" dirty="0">
                  <a:solidFill>
                    <a:schemeClr val="accent6">
                      <a:lumMod val="10000"/>
                    </a:schemeClr>
                  </a:solidFill>
                </a:rPr>
                <a:t>Device Guard Policy for DCs (Server 2016)</a:t>
              </a:r>
              <a:endParaRPr lang="en-US" sz="1224" dirty="0">
                <a:solidFill>
                  <a:schemeClr val="bg1"/>
                </a:solidFill>
              </a:endParaRPr>
            </a:p>
          </p:txBody>
        </p:sp>
        <p:sp>
          <p:nvSpPr>
            <p:cNvPr id="259" name="Line Callout 2 28"/>
            <p:cNvSpPr/>
            <p:nvPr/>
          </p:nvSpPr>
          <p:spPr bwMode="auto">
            <a:xfrm>
              <a:off x="266700" y="5797435"/>
              <a:ext cx="303630" cy="793865"/>
            </a:xfrm>
            <a:prstGeom prst="rect">
              <a:avLst/>
            </a:prstGeom>
            <a:solidFill>
              <a:srgbClr val="00BCF2"/>
            </a:solidFill>
            <a:ln w="28575">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3260" tIns="46630" rIns="93260" bIns="46630" numCol="1" spcCol="0" rtlCol="0" fromWordArt="0" anchor="t" anchorCtr="0" forceAA="0" compatLnSpc="1">
              <a:prstTxWarp prst="textNoShape">
                <a:avLst/>
              </a:prstTxWarp>
              <a:noAutofit/>
            </a:bodyPr>
            <a:lstStyle/>
            <a:p>
              <a:pPr defTabSz="932293" fontAlgn="base">
                <a:lnSpc>
                  <a:spcPct val="90000"/>
                </a:lnSpc>
                <a:spcBef>
                  <a:spcPct val="0"/>
                </a:spcBef>
                <a:spcAft>
                  <a:spcPct val="0"/>
                </a:spcAft>
                <a:defRPr/>
              </a:pPr>
              <a:r>
                <a:rPr lang="en-US" sz="1836" dirty="0">
                  <a:solidFill>
                    <a:srgbClr val="FFFFFF"/>
                  </a:solidFill>
                </a:rPr>
                <a:t>4</a:t>
              </a:r>
            </a:p>
          </p:txBody>
        </p:sp>
      </p:grpSp>
      <p:grpSp>
        <p:nvGrpSpPr>
          <p:cNvPr id="260" name="Group 259"/>
          <p:cNvGrpSpPr/>
          <p:nvPr/>
        </p:nvGrpSpPr>
        <p:grpSpPr>
          <a:xfrm>
            <a:off x="272891" y="2525367"/>
            <a:ext cx="2028412" cy="488873"/>
            <a:chOff x="266700" y="5797435"/>
            <a:chExt cx="1988820" cy="793865"/>
          </a:xfrm>
        </p:grpSpPr>
        <p:sp>
          <p:nvSpPr>
            <p:cNvPr id="261" name="Line Callout 2 28"/>
            <p:cNvSpPr/>
            <p:nvPr/>
          </p:nvSpPr>
          <p:spPr bwMode="auto">
            <a:xfrm>
              <a:off x="570331" y="5797435"/>
              <a:ext cx="1685189" cy="793865"/>
            </a:xfrm>
            <a:prstGeom prst="rect">
              <a:avLst/>
            </a:prstGeom>
            <a:solidFill>
              <a:srgbClr val="FFFFFF"/>
            </a:solidFill>
            <a:ln w="28575">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3260" tIns="46630" rIns="93260" bIns="46630" numCol="1" spcCol="0" rtlCol="0" fromWordArt="0" anchor="t" anchorCtr="0" forceAA="0" compatLnSpc="1">
              <a:prstTxWarp prst="textNoShape">
                <a:avLst/>
              </a:prstTxWarp>
              <a:noAutofit/>
            </a:bodyPr>
            <a:lstStyle/>
            <a:p>
              <a:pPr defTabSz="932293" fontAlgn="base">
                <a:lnSpc>
                  <a:spcPct val="90000"/>
                </a:lnSpc>
                <a:spcBef>
                  <a:spcPct val="0"/>
                </a:spcBef>
                <a:spcAft>
                  <a:spcPct val="0"/>
                </a:spcAft>
                <a:defRPr/>
              </a:pPr>
              <a:r>
                <a:rPr lang="en-US" sz="1224" dirty="0">
                  <a:solidFill>
                    <a:schemeClr val="accent6">
                      <a:lumMod val="10000"/>
                    </a:schemeClr>
                  </a:solidFill>
                </a:rPr>
                <a:t>Modernize Roles and Delegation Model</a:t>
              </a:r>
              <a:endParaRPr lang="en-US" sz="1224" dirty="0">
                <a:solidFill>
                  <a:schemeClr val="bg1"/>
                </a:solidFill>
              </a:endParaRPr>
            </a:p>
          </p:txBody>
        </p:sp>
        <p:sp>
          <p:nvSpPr>
            <p:cNvPr id="262" name="Line Callout 2 28"/>
            <p:cNvSpPr/>
            <p:nvPr/>
          </p:nvSpPr>
          <p:spPr bwMode="auto">
            <a:xfrm>
              <a:off x="266700" y="5797435"/>
              <a:ext cx="303630" cy="793865"/>
            </a:xfrm>
            <a:prstGeom prst="rect">
              <a:avLst/>
            </a:prstGeom>
            <a:solidFill>
              <a:srgbClr val="00BCF2"/>
            </a:solidFill>
            <a:ln w="28575">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3260" tIns="46630" rIns="93260" bIns="46630" numCol="1" spcCol="0" rtlCol="0" fromWordArt="0" anchor="t" anchorCtr="0" forceAA="0" compatLnSpc="1">
              <a:prstTxWarp prst="textNoShape">
                <a:avLst/>
              </a:prstTxWarp>
              <a:noAutofit/>
            </a:bodyPr>
            <a:lstStyle/>
            <a:p>
              <a:pPr defTabSz="932293" fontAlgn="base">
                <a:lnSpc>
                  <a:spcPct val="90000"/>
                </a:lnSpc>
                <a:spcBef>
                  <a:spcPct val="0"/>
                </a:spcBef>
                <a:spcAft>
                  <a:spcPct val="0"/>
                </a:spcAft>
                <a:defRPr/>
              </a:pPr>
              <a:r>
                <a:rPr lang="en-US" sz="1836" dirty="0">
                  <a:solidFill>
                    <a:srgbClr val="FFFFFF"/>
                  </a:solidFill>
                </a:rPr>
                <a:t>1</a:t>
              </a:r>
            </a:p>
          </p:txBody>
        </p:sp>
      </p:grpSp>
      <p:grpSp>
        <p:nvGrpSpPr>
          <p:cNvPr id="265" name="Group 264"/>
          <p:cNvGrpSpPr/>
          <p:nvPr/>
        </p:nvGrpSpPr>
        <p:grpSpPr>
          <a:xfrm>
            <a:off x="7544367" y="2522580"/>
            <a:ext cx="4608615" cy="488873"/>
            <a:chOff x="266700" y="5797435"/>
            <a:chExt cx="4518660" cy="793865"/>
          </a:xfrm>
        </p:grpSpPr>
        <p:sp>
          <p:nvSpPr>
            <p:cNvPr id="266" name="Line Callout 2 28"/>
            <p:cNvSpPr/>
            <p:nvPr/>
          </p:nvSpPr>
          <p:spPr bwMode="auto">
            <a:xfrm>
              <a:off x="570331" y="5797435"/>
              <a:ext cx="4215029" cy="793865"/>
            </a:xfrm>
            <a:prstGeom prst="rect">
              <a:avLst/>
            </a:prstGeom>
            <a:solidFill>
              <a:srgbClr val="FFFFFF"/>
            </a:solidFill>
            <a:ln w="28575">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3260" tIns="46630" rIns="93260" bIns="46630" numCol="1" spcCol="0" rtlCol="0" fromWordArt="0" anchor="t" anchorCtr="0" forceAA="0" compatLnSpc="1">
              <a:prstTxWarp prst="textNoShape">
                <a:avLst/>
              </a:prstTxWarp>
              <a:noAutofit/>
            </a:bodyPr>
            <a:lstStyle/>
            <a:p>
              <a:pPr defTabSz="932293" fontAlgn="base">
                <a:lnSpc>
                  <a:spcPct val="90000"/>
                </a:lnSpc>
                <a:spcBef>
                  <a:spcPct val="0"/>
                </a:spcBef>
                <a:spcAft>
                  <a:spcPct val="0"/>
                </a:spcAft>
                <a:defRPr/>
              </a:pPr>
              <a:r>
                <a:rPr lang="en-US" sz="1224" dirty="0">
                  <a:solidFill>
                    <a:schemeClr val="accent6">
                      <a:lumMod val="10000"/>
                    </a:schemeClr>
                  </a:solidFill>
                </a:rPr>
                <a:t>Shielded VMs for virtual DCs (Server 2016 Hyper-V Fabric)</a:t>
              </a:r>
              <a:br>
                <a:rPr lang="en-US" sz="1224" dirty="0">
                  <a:solidFill>
                    <a:schemeClr val="accent6">
                      <a:lumMod val="10000"/>
                    </a:schemeClr>
                  </a:solidFill>
                </a:rPr>
              </a:br>
              <a:r>
                <a:rPr lang="en-US" sz="1224" dirty="0">
                  <a:solidFill>
                    <a:schemeClr val="accent6">
                      <a:lumMod val="10000"/>
                    </a:schemeClr>
                  </a:solidFill>
                  <a:hlinkClick r:id="rId5"/>
                </a:rPr>
                <a:t>http://aka.ms/shieldedvms </a:t>
              </a:r>
              <a:endParaRPr lang="en-US" sz="1224" dirty="0">
                <a:solidFill>
                  <a:schemeClr val="bg1"/>
                </a:solidFill>
              </a:endParaRPr>
            </a:p>
          </p:txBody>
        </p:sp>
        <p:sp>
          <p:nvSpPr>
            <p:cNvPr id="267" name="Line Callout 2 28"/>
            <p:cNvSpPr/>
            <p:nvPr/>
          </p:nvSpPr>
          <p:spPr bwMode="auto">
            <a:xfrm>
              <a:off x="266700" y="5797435"/>
              <a:ext cx="303630" cy="793865"/>
            </a:xfrm>
            <a:prstGeom prst="rect">
              <a:avLst/>
            </a:prstGeom>
            <a:solidFill>
              <a:srgbClr val="00BCF2"/>
            </a:solidFill>
            <a:ln w="28575">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3260" tIns="46630" rIns="93260" bIns="46630" numCol="1" spcCol="0" rtlCol="0" fromWordArt="0" anchor="t" anchorCtr="0" forceAA="0" compatLnSpc="1">
              <a:prstTxWarp prst="textNoShape">
                <a:avLst/>
              </a:prstTxWarp>
              <a:noAutofit/>
            </a:bodyPr>
            <a:lstStyle/>
            <a:p>
              <a:pPr defTabSz="932293" fontAlgn="base">
                <a:lnSpc>
                  <a:spcPct val="90000"/>
                </a:lnSpc>
                <a:spcBef>
                  <a:spcPct val="0"/>
                </a:spcBef>
                <a:spcAft>
                  <a:spcPct val="0"/>
                </a:spcAft>
                <a:defRPr/>
              </a:pPr>
              <a:r>
                <a:rPr lang="en-US" sz="1836" dirty="0">
                  <a:solidFill>
                    <a:srgbClr val="FFFFFF"/>
                  </a:solidFill>
                </a:rPr>
                <a:t>5</a:t>
              </a:r>
            </a:p>
          </p:txBody>
        </p:sp>
      </p:grpSp>
      <p:cxnSp>
        <p:nvCxnSpPr>
          <p:cNvPr id="269" name="Straight Connector 268"/>
          <p:cNvCxnSpPr/>
          <p:nvPr/>
        </p:nvCxnSpPr>
        <p:spPr>
          <a:xfrm>
            <a:off x="5590895" y="5230532"/>
            <a:ext cx="1082112" cy="0"/>
          </a:xfrm>
          <a:prstGeom prst="line">
            <a:avLst/>
          </a:prstGeom>
          <a:ln w="28575" cap="rnd">
            <a:solidFill>
              <a:srgbClr val="E81123"/>
            </a:solidFill>
          </a:ln>
        </p:spPr>
        <p:style>
          <a:lnRef idx="1">
            <a:schemeClr val="accent1"/>
          </a:lnRef>
          <a:fillRef idx="0">
            <a:schemeClr val="accent1"/>
          </a:fillRef>
          <a:effectRef idx="0">
            <a:schemeClr val="accent1"/>
          </a:effectRef>
          <a:fontRef idx="minor">
            <a:schemeClr val="tx1"/>
          </a:fontRef>
        </p:style>
      </p:cxnSp>
      <p:grpSp>
        <p:nvGrpSpPr>
          <p:cNvPr id="270" name="Group 269"/>
          <p:cNvGrpSpPr/>
          <p:nvPr/>
        </p:nvGrpSpPr>
        <p:grpSpPr>
          <a:xfrm>
            <a:off x="11119413" y="3405749"/>
            <a:ext cx="718299" cy="739793"/>
            <a:chOff x="11235603" y="2100340"/>
            <a:chExt cx="964417" cy="993276"/>
          </a:xfrm>
        </p:grpSpPr>
        <p:pic>
          <p:nvPicPr>
            <p:cNvPr id="497" name="Picture 496"/>
            <p:cNvPicPr>
              <a:picLocks noChangeAspect="1"/>
            </p:cNvPicPr>
            <p:nvPr/>
          </p:nvPicPr>
          <p:blipFill>
            <a:blip r:embed="rId6">
              <a:clrChange>
                <a:clrFrom>
                  <a:srgbClr val="FFFFFF"/>
                </a:clrFrom>
                <a:clrTo>
                  <a:srgbClr val="FFFFFF">
                    <a:alpha val="0"/>
                  </a:srgbClr>
                </a:clrTo>
              </a:clrChange>
            </a:blip>
            <a:stretch>
              <a:fillRect/>
            </a:stretch>
          </p:blipFill>
          <p:spPr>
            <a:xfrm>
              <a:off x="11235603" y="2207686"/>
              <a:ext cx="964417" cy="885930"/>
            </a:xfrm>
            <a:prstGeom prst="rect">
              <a:avLst/>
            </a:prstGeom>
          </p:spPr>
        </p:pic>
        <p:pic>
          <p:nvPicPr>
            <p:cNvPr id="498" name="Picture 497"/>
            <p:cNvPicPr>
              <a:picLocks noChangeAspect="1"/>
            </p:cNvPicPr>
            <p:nvPr/>
          </p:nvPicPr>
          <p:blipFill>
            <a:blip r:embed="rId7"/>
            <a:stretch>
              <a:fillRect/>
            </a:stretch>
          </p:blipFill>
          <p:spPr>
            <a:xfrm>
              <a:off x="11478577" y="2100340"/>
              <a:ext cx="478470" cy="469022"/>
            </a:xfrm>
            <a:prstGeom prst="rect">
              <a:avLst/>
            </a:prstGeom>
          </p:spPr>
        </p:pic>
      </p:grpSp>
      <p:pic>
        <p:nvPicPr>
          <p:cNvPr id="273" name="Picture 272"/>
          <p:cNvPicPr>
            <a:picLocks noChangeAspect="1"/>
          </p:cNvPicPr>
          <p:nvPr/>
        </p:nvPicPr>
        <p:blipFill>
          <a:blip r:embed="rId6">
            <a:clrChange>
              <a:clrFrom>
                <a:srgbClr val="FFFFFF"/>
              </a:clrFrom>
              <a:clrTo>
                <a:srgbClr val="FFFFFF">
                  <a:alpha val="0"/>
                </a:srgbClr>
              </a:clrTo>
            </a:clrChange>
          </a:blip>
          <a:stretch>
            <a:fillRect/>
          </a:stretch>
        </p:blipFill>
        <p:spPr>
          <a:xfrm>
            <a:off x="10387906" y="4240304"/>
            <a:ext cx="884413" cy="812436"/>
          </a:xfrm>
          <a:prstGeom prst="rect">
            <a:avLst/>
          </a:prstGeom>
        </p:spPr>
      </p:pic>
      <p:pic>
        <p:nvPicPr>
          <p:cNvPr id="274" name="Picture 273"/>
          <p:cNvPicPr>
            <a:picLocks noChangeAspect="1"/>
          </p:cNvPicPr>
          <p:nvPr/>
        </p:nvPicPr>
        <p:blipFill>
          <a:blip r:embed="rId6">
            <a:clrChange>
              <a:clrFrom>
                <a:srgbClr val="FFFFFF"/>
              </a:clrFrom>
              <a:clrTo>
                <a:srgbClr val="FFFFFF">
                  <a:alpha val="0"/>
                </a:srgbClr>
              </a:clrTo>
            </a:clrChange>
          </a:blip>
          <a:stretch>
            <a:fillRect/>
          </a:stretch>
        </p:blipFill>
        <p:spPr>
          <a:xfrm>
            <a:off x="10677886" y="4239726"/>
            <a:ext cx="884413" cy="812436"/>
          </a:xfrm>
          <a:prstGeom prst="rect">
            <a:avLst/>
          </a:prstGeom>
          <a:noFill/>
        </p:spPr>
      </p:pic>
      <p:cxnSp>
        <p:nvCxnSpPr>
          <p:cNvPr id="280" name="Straight Connector 279"/>
          <p:cNvCxnSpPr/>
          <p:nvPr/>
        </p:nvCxnSpPr>
        <p:spPr>
          <a:xfrm flipH="1">
            <a:off x="5258142" y="3703494"/>
            <a:ext cx="1354164" cy="0"/>
          </a:xfrm>
          <a:prstGeom prst="line">
            <a:avLst/>
          </a:prstGeom>
          <a:ln w="28575" cap="rnd">
            <a:solidFill>
              <a:srgbClr val="0078D7"/>
            </a:solidFill>
          </a:ln>
        </p:spPr>
        <p:style>
          <a:lnRef idx="1">
            <a:schemeClr val="accent1"/>
          </a:lnRef>
          <a:fillRef idx="0">
            <a:schemeClr val="accent1"/>
          </a:fillRef>
          <a:effectRef idx="0">
            <a:schemeClr val="accent1"/>
          </a:effectRef>
          <a:fontRef idx="minor">
            <a:schemeClr val="tx1"/>
          </a:fontRef>
        </p:style>
      </p:cxnSp>
      <p:cxnSp>
        <p:nvCxnSpPr>
          <p:cNvPr id="281" name="Straight Connector 280"/>
          <p:cNvCxnSpPr/>
          <p:nvPr/>
        </p:nvCxnSpPr>
        <p:spPr>
          <a:xfrm flipH="1">
            <a:off x="5590895" y="4427417"/>
            <a:ext cx="3086038" cy="0"/>
          </a:xfrm>
          <a:prstGeom prst="line">
            <a:avLst/>
          </a:prstGeom>
          <a:ln w="28575" cap="rnd">
            <a:solidFill>
              <a:srgbClr val="505050"/>
            </a:solidFill>
          </a:ln>
        </p:spPr>
        <p:style>
          <a:lnRef idx="1">
            <a:schemeClr val="accent1"/>
          </a:lnRef>
          <a:fillRef idx="0">
            <a:schemeClr val="accent1"/>
          </a:fillRef>
          <a:effectRef idx="0">
            <a:schemeClr val="accent1"/>
          </a:effectRef>
          <a:fontRef idx="minor">
            <a:schemeClr val="tx1"/>
          </a:fontRef>
        </p:style>
      </p:cxnSp>
      <p:cxnSp>
        <p:nvCxnSpPr>
          <p:cNvPr id="282" name="Straight Connector 281"/>
          <p:cNvCxnSpPr/>
          <p:nvPr/>
        </p:nvCxnSpPr>
        <p:spPr>
          <a:xfrm flipV="1">
            <a:off x="3834056" y="4427417"/>
            <a:ext cx="1073278" cy="0"/>
          </a:xfrm>
          <a:prstGeom prst="line">
            <a:avLst/>
          </a:prstGeom>
          <a:ln w="28575" cap="rnd">
            <a:solidFill>
              <a:srgbClr val="0078D7"/>
            </a:solidFill>
          </a:ln>
        </p:spPr>
        <p:style>
          <a:lnRef idx="1">
            <a:schemeClr val="accent1"/>
          </a:lnRef>
          <a:fillRef idx="0">
            <a:schemeClr val="accent1"/>
          </a:fillRef>
          <a:effectRef idx="0">
            <a:schemeClr val="accent1"/>
          </a:effectRef>
          <a:fontRef idx="minor">
            <a:schemeClr val="tx1"/>
          </a:fontRef>
        </p:style>
      </p:cxnSp>
      <p:cxnSp>
        <p:nvCxnSpPr>
          <p:cNvPr id="283" name="Straight Connector 282"/>
          <p:cNvCxnSpPr/>
          <p:nvPr/>
        </p:nvCxnSpPr>
        <p:spPr>
          <a:xfrm>
            <a:off x="3834056" y="5230532"/>
            <a:ext cx="1068387" cy="0"/>
          </a:xfrm>
          <a:prstGeom prst="line">
            <a:avLst/>
          </a:prstGeom>
          <a:ln w="28575" cap="rnd">
            <a:solidFill>
              <a:srgbClr val="E81123"/>
            </a:solidFill>
          </a:ln>
        </p:spPr>
        <p:style>
          <a:lnRef idx="1">
            <a:schemeClr val="accent1"/>
          </a:lnRef>
          <a:fillRef idx="0">
            <a:schemeClr val="accent1"/>
          </a:fillRef>
          <a:effectRef idx="0">
            <a:schemeClr val="accent1"/>
          </a:effectRef>
          <a:fontRef idx="minor">
            <a:schemeClr val="tx1"/>
          </a:fontRef>
        </p:style>
      </p:cxnSp>
      <p:grpSp>
        <p:nvGrpSpPr>
          <p:cNvPr id="286" name="Group 4"/>
          <p:cNvGrpSpPr>
            <a:grpSpLocks noChangeAspect="1"/>
          </p:cNvGrpSpPr>
          <p:nvPr/>
        </p:nvGrpSpPr>
        <p:grpSpPr bwMode="auto">
          <a:xfrm>
            <a:off x="6612305" y="3237827"/>
            <a:ext cx="1278201" cy="931335"/>
            <a:chOff x="4423" y="993"/>
            <a:chExt cx="737" cy="537"/>
          </a:xfrm>
        </p:grpSpPr>
        <p:sp>
          <p:nvSpPr>
            <p:cNvPr id="488" name="AutoShape 3"/>
            <p:cNvSpPr>
              <a:spLocks noChangeAspect="1" noChangeArrowheads="1" noTextEdit="1"/>
            </p:cNvSpPr>
            <p:nvPr/>
          </p:nvSpPr>
          <p:spPr bwMode="auto">
            <a:xfrm>
              <a:off x="4423" y="993"/>
              <a:ext cx="737" cy="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27" tIns="45713" rIns="91427" bIns="45713" numCol="1" anchor="t" anchorCtr="0" compatLnSpc="1">
              <a:prstTxWarp prst="textNoShape">
                <a:avLst/>
              </a:prstTxWarp>
            </a:bodyPr>
            <a:lstStyle/>
            <a:p>
              <a:pPr defTabSz="932563">
                <a:defRPr/>
              </a:pPr>
              <a:endParaRPr lang="en-US">
                <a:solidFill>
                  <a:srgbClr val="505050"/>
                </a:solidFill>
                <a:latin typeface="Segoe UI"/>
              </a:endParaRPr>
            </a:p>
          </p:txBody>
        </p:sp>
        <p:sp>
          <p:nvSpPr>
            <p:cNvPr id="489" name="Freeform 5"/>
            <p:cNvSpPr>
              <a:spLocks/>
            </p:cNvSpPr>
            <p:nvPr/>
          </p:nvSpPr>
          <p:spPr bwMode="auto">
            <a:xfrm>
              <a:off x="4423" y="994"/>
              <a:ext cx="737" cy="536"/>
            </a:xfrm>
            <a:custGeom>
              <a:avLst/>
              <a:gdLst>
                <a:gd name="T0" fmla="*/ 762 w 792"/>
                <a:gd name="T1" fmla="*/ 0 h 578"/>
                <a:gd name="T2" fmla="*/ 30 w 792"/>
                <a:gd name="T3" fmla="*/ 0 h 578"/>
                <a:gd name="T4" fmla="*/ 0 w 792"/>
                <a:gd name="T5" fmla="*/ 30 h 578"/>
                <a:gd name="T6" fmla="*/ 0 w 792"/>
                <a:gd name="T7" fmla="*/ 548 h 578"/>
                <a:gd name="T8" fmla="*/ 30 w 792"/>
                <a:gd name="T9" fmla="*/ 578 h 578"/>
                <a:gd name="T10" fmla="*/ 762 w 792"/>
                <a:gd name="T11" fmla="*/ 578 h 578"/>
                <a:gd name="T12" fmla="*/ 792 w 792"/>
                <a:gd name="T13" fmla="*/ 548 h 578"/>
                <a:gd name="T14" fmla="*/ 792 w 792"/>
                <a:gd name="T15" fmla="*/ 30 h 578"/>
                <a:gd name="T16" fmla="*/ 762 w 792"/>
                <a:gd name="T17" fmla="*/ 0 h 5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92" h="578">
                  <a:moveTo>
                    <a:pt x="762" y="0"/>
                  </a:moveTo>
                  <a:cubicBezTo>
                    <a:pt x="30" y="0"/>
                    <a:pt x="30" y="0"/>
                    <a:pt x="30" y="0"/>
                  </a:cubicBezTo>
                  <a:cubicBezTo>
                    <a:pt x="5" y="0"/>
                    <a:pt x="0" y="5"/>
                    <a:pt x="0" y="30"/>
                  </a:cubicBezTo>
                  <a:cubicBezTo>
                    <a:pt x="0" y="548"/>
                    <a:pt x="0" y="548"/>
                    <a:pt x="0" y="548"/>
                  </a:cubicBezTo>
                  <a:cubicBezTo>
                    <a:pt x="0" y="573"/>
                    <a:pt x="5" y="578"/>
                    <a:pt x="30" y="578"/>
                  </a:cubicBezTo>
                  <a:cubicBezTo>
                    <a:pt x="762" y="578"/>
                    <a:pt x="762" y="578"/>
                    <a:pt x="762" y="578"/>
                  </a:cubicBezTo>
                  <a:cubicBezTo>
                    <a:pt x="787" y="578"/>
                    <a:pt x="792" y="573"/>
                    <a:pt x="792" y="548"/>
                  </a:cubicBezTo>
                  <a:cubicBezTo>
                    <a:pt x="792" y="30"/>
                    <a:pt x="792" y="30"/>
                    <a:pt x="792" y="30"/>
                  </a:cubicBezTo>
                  <a:cubicBezTo>
                    <a:pt x="792" y="5"/>
                    <a:pt x="787" y="0"/>
                    <a:pt x="762" y="0"/>
                  </a:cubicBezTo>
                </a:path>
              </a:pathLst>
            </a:custGeom>
            <a:solidFill>
              <a:srgbClr val="D2D2D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pPr defTabSz="932563">
                <a:defRPr/>
              </a:pPr>
              <a:endParaRPr lang="en-US">
                <a:solidFill>
                  <a:srgbClr val="505050"/>
                </a:solidFill>
                <a:latin typeface="Segoe UI"/>
              </a:endParaRPr>
            </a:p>
          </p:txBody>
        </p:sp>
        <p:sp>
          <p:nvSpPr>
            <p:cNvPr id="490" name="Oval 6"/>
            <p:cNvSpPr>
              <a:spLocks noChangeArrowheads="1"/>
            </p:cNvSpPr>
            <p:nvPr/>
          </p:nvSpPr>
          <p:spPr bwMode="auto">
            <a:xfrm>
              <a:off x="4443" y="1008"/>
              <a:ext cx="74" cy="73"/>
            </a:xfrm>
            <a:prstGeom prst="ellipse">
              <a:avLst/>
            </a:prstGeom>
            <a:solidFill>
              <a:srgbClr val="72727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pPr defTabSz="932563">
                <a:defRPr/>
              </a:pPr>
              <a:endParaRPr lang="en-US">
                <a:solidFill>
                  <a:srgbClr val="505050"/>
                </a:solidFill>
                <a:latin typeface="Segoe UI"/>
              </a:endParaRPr>
            </a:p>
          </p:txBody>
        </p:sp>
        <p:sp>
          <p:nvSpPr>
            <p:cNvPr id="491" name="Freeform 7"/>
            <p:cNvSpPr>
              <a:spLocks/>
            </p:cNvSpPr>
            <p:nvPr/>
          </p:nvSpPr>
          <p:spPr bwMode="auto">
            <a:xfrm>
              <a:off x="4458" y="1029"/>
              <a:ext cx="44" cy="32"/>
            </a:xfrm>
            <a:custGeom>
              <a:avLst/>
              <a:gdLst>
                <a:gd name="T0" fmla="*/ 15 w 44"/>
                <a:gd name="T1" fmla="*/ 11 h 32"/>
                <a:gd name="T2" fmla="*/ 27 w 44"/>
                <a:gd name="T3" fmla="*/ 0 h 32"/>
                <a:gd name="T4" fmla="*/ 17 w 44"/>
                <a:gd name="T5" fmla="*/ 0 h 32"/>
                <a:gd name="T6" fmla="*/ 0 w 44"/>
                <a:gd name="T7" fmla="*/ 16 h 32"/>
                <a:gd name="T8" fmla="*/ 17 w 44"/>
                <a:gd name="T9" fmla="*/ 32 h 32"/>
                <a:gd name="T10" fmla="*/ 27 w 44"/>
                <a:gd name="T11" fmla="*/ 32 h 32"/>
                <a:gd name="T12" fmla="*/ 15 w 44"/>
                <a:gd name="T13" fmla="*/ 20 h 32"/>
                <a:gd name="T14" fmla="*/ 44 w 44"/>
                <a:gd name="T15" fmla="*/ 20 h 32"/>
                <a:gd name="T16" fmla="*/ 44 w 44"/>
                <a:gd name="T17" fmla="*/ 11 h 32"/>
                <a:gd name="T18" fmla="*/ 15 w 44"/>
                <a:gd name="T19" fmla="*/ 11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4" h="32">
                  <a:moveTo>
                    <a:pt x="15" y="11"/>
                  </a:moveTo>
                  <a:lnTo>
                    <a:pt x="27" y="0"/>
                  </a:lnTo>
                  <a:lnTo>
                    <a:pt x="17" y="0"/>
                  </a:lnTo>
                  <a:lnTo>
                    <a:pt x="0" y="16"/>
                  </a:lnTo>
                  <a:lnTo>
                    <a:pt x="17" y="32"/>
                  </a:lnTo>
                  <a:lnTo>
                    <a:pt x="27" y="32"/>
                  </a:lnTo>
                  <a:lnTo>
                    <a:pt x="15" y="20"/>
                  </a:lnTo>
                  <a:lnTo>
                    <a:pt x="44" y="20"/>
                  </a:lnTo>
                  <a:lnTo>
                    <a:pt x="44" y="11"/>
                  </a:lnTo>
                  <a:lnTo>
                    <a:pt x="15" y="1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pPr defTabSz="932563">
                <a:defRPr/>
              </a:pPr>
              <a:endParaRPr lang="en-US">
                <a:solidFill>
                  <a:srgbClr val="505050"/>
                </a:solidFill>
                <a:latin typeface="Segoe UI"/>
              </a:endParaRPr>
            </a:p>
          </p:txBody>
        </p:sp>
        <p:sp>
          <p:nvSpPr>
            <p:cNvPr id="492" name="Rectangle 8"/>
            <p:cNvSpPr>
              <a:spLocks noChangeArrowheads="1"/>
            </p:cNvSpPr>
            <p:nvPr/>
          </p:nvSpPr>
          <p:spPr bwMode="auto">
            <a:xfrm>
              <a:off x="4441" y="1095"/>
              <a:ext cx="701" cy="410"/>
            </a:xfrm>
            <a:prstGeom prst="rect">
              <a:avLst/>
            </a:prstGeom>
            <a:solidFill>
              <a:srgbClr val="289FD7"/>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27" tIns="45713" rIns="91427" bIns="45713" numCol="1" anchor="t" anchorCtr="0" compatLnSpc="1">
              <a:prstTxWarp prst="textNoShape">
                <a:avLst/>
              </a:prstTxWarp>
            </a:bodyPr>
            <a:lstStyle/>
            <a:p>
              <a:pPr defTabSz="932563">
                <a:defRPr/>
              </a:pPr>
              <a:endParaRPr lang="en-US">
                <a:solidFill>
                  <a:srgbClr val="505050"/>
                </a:solidFill>
                <a:latin typeface="Segoe UI"/>
              </a:endParaRPr>
            </a:p>
          </p:txBody>
        </p:sp>
        <p:sp>
          <p:nvSpPr>
            <p:cNvPr id="493" name="Rectangle 9"/>
            <p:cNvSpPr>
              <a:spLocks noChangeArrowheads="1"/>
            </p:cNvSpPr>
            <p:nvPr/>
          </p:nvSpPr>
          <p:spPr bwMode="auto">
            <a:xfrm>
              <a:off x="4528" y="1021"/>
              <a:ext cx="614" cy="43"/>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27" tIns="45713" rIns="91427" bIns="45713" numCol="1" anchor="t" anchorCtr="0" compatLnSpc="1">
              <a:prstTxWarp prst="textNoShape">
                <a:avLst/>
              </a:prstTxWarp>
            </a:bodyPr>
            <a:lstStyle/>
            <a:p>
              <a:pPr defTabSz="932563">
                <a:defRPr/>
              </a:pPr>
              <a:endParaRPr lang="en-US">
                <a:solidFill>
                  <a:srgbClr val="505050"/>
                </a:solidFill>
                <a:latin typeface="Segoe UI"/>
              </a:endParaRPr>
            </a:p>
          </p:txBody>
        </p:sp>
        <p:sp>
          <p:nvSpPr>
            <p:cNvPr id="494" name="Freeform 10"/>
            <p:cNvSpPr>
              <a:spLocks noEditPoints="1"/>
            </p:cNvSpPr>
            <p:nvPr/>
          </p:nvSpPr>
          <p:spPr bwMode="auto">
            <a:xfrm>
              <a:off x="4692" y="1238"/>
              <a:ext cx="28" cy="135"/>
            </a:xfrm>
            <a:custGeom>
              <a:avLst/>
              <a:gdLst>
                <a:gd name="T0" fmla="*/ 15 w 30"/>
                <a:gd name="T1" fmla="*/ 30 h 146"/>
                <a:gd name="T2" fmla="*/ 4 w 30"/>
                <a:gd name="T3" fmla="*/ 26 h 146"/>
                <a:gd name="T4" fmla="*/ 0 w 30"/>
                <a:gd name="T5" fmla="*/ 15 h 146"/>
                <a:gd name="T6" fmla="*/ 4 w 30"/>
                <a:gd name="T7" fmla="*/ 4 h 146"/>
                <a:gd name="T8" fmla="*/ 15 w 30"/>
                <a:gd name="T9" fmla="*/ 0 h 146"/>
                <a:gd name="T10" fmla="*/ 26 w 30"/>
                <a:gd name="T11" fmla="*/ 4 h 146"/>
                <a:gd name="T12" fmla="*/ 30 w 30"/>
                <a:gd name="T13" fmla="*/ 15 h 146"/>
                <a:gd name="T14" fmla="*/ 26 w 30"/>
                <a:gd name="T15" fmla="*/ 26 h 146"/>
                <a:gd name="T16" fmla="*/ 15 w 30"/>
                <a:gd name="T17" fmla="*/ 30 h 146"/>
                <a:gd name="T18" fmla="*/ 15 w 30"/>
                <a:gd name="T19" fmla="*/ 146 h 146"/>
                <a:gd name="T20" fmla="*/ 4 w 30"/>
                <a:gd name="T21" fmla="*/ 142 h 146"/>
                <a:gd name="T22" fmla="*/ 0 w 30"/>
                <a:gd name="T23" fmla="*/ 131 h 146"/>
                <a:gd name="T24" fmla="*/ 4 w 30"/>
                <a:gd name="T25" fmla="*/ 120 h 146"/>
                <a:gd name="T26" fmla="*/ 15 w 30"/>
                <a:gd name="T27" fmla="*/ 115 h 146"/>
                <a:gd name="T28" fmla="*/ 26 w 30"/>
                <a:gd name="T29" fmla="*/ 120 h 146"/>
                <a:gd name="T30" fmla="*/ 30 w 30"/>
                <a:gd name="T31" fmla="*/ 131 h 146"/>
                <a:gd name="T32" fmla="*/ 26 w 30"/>
                <a:gd name="T33" fmla="*/ 142 h 146"/>
                <a:gd name="T34" fmla="*/ 15 w 30"/>
                <a:gd name="T35" fmla="*/ 146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0" h="146">
                  <a:moveTo>
                    <a:pt x="15" y="30"/>
                  </a:moveTo>
                  <a:cubicBezTo>
                    <a:pt x="11" y="30"/>
                    <a:pt x="7" y="29"/>
                    <a:pt x="4" y="26"/>
                  </a:cubicBezTo>
                  <a:cubicBezTo>
                    <a:pt x="1" y="23"/>
                    <a:pt x="0" y="19"/>
                    <a:pt x="0" y="15"/>
                  </a:cubicBezTo>
                  <a:cubicBezTo>
                    <a:pt x="0" y="11"/>
                    <a:pt x="1" y="7"/>
                    <a:pt x="4" y="4"/>
                  </a:cubicBezTo>
                  <a:cubicBezTo>
                    <a:pt x="7" y="1"/>
                    <a:pt x="11" y="0"/>
                    <a:pt x="15" y="0"/>
                  </a:cubicBezTo>
                  <a:cubicBezTo>
                    <a:pt x="19" y="0"/>
                    <a:pt x="23" y="1"/>
                    <a:pt x="26" y="4"/>
                  </a:cubicBezTo>
                  <a:cubicBezTo>
                    <a:pt x="29" y="7"/>
                    <a:pt x="30" y="11"/>
                    <a:pt x="30" y="15"/>
                  </a:cubicBezTo>
                  <a:cubicBezTo>
                    <a:pt x="30" y="19"/>
                    <a:pt x="29" y="23"/>
                    <a:pt x="26" y="26"/>
                  </a:cubicBezTo>
                  <a:cubicBezTo>
                    <a:pt x="23" y="29"/>
                    <a:pt x="19" y="30"/>
                    <a:pt x="15" y="30"/>
                  </a:cubicBezTo>
                  <a:close/>
                  <a:moveTo>
                    <a:pt x="15" y="146"/>
                  </a:moveTo>
                  <a:cubicBezTo>
                    <a:pt x="11" y="146"/>
                    <a:pt x="7" y="145"/>
                    <a:pt x="4" y="142"/>
                  </a:cubicBezTo>
                  <a:cubicBezTo>
                    <a:pt x="1" y="139"/>
                    <a:pt x="0" y="135"/>
                    <a:pt x="0" y="131"/>
                  </a:cubicBezTo>
                  <a:cubicBezTo>
                    <a:pt x="0" y="127"/>
                    <a:pt x="1" y="123"/>
                    <a:pt x="4" y="120"/>
                  </a:cubicBezTo>
                  <a:cubicBezTo>
                    <a:pt x="7" y="117"/>
                    <a:pt x="11" y="115"/>
                    <a:pt x="15" y="115"/>
                  </a:cubicBezTo>
                  <a:cubicBezTo>
                    <a:pt x="19" y="115"/>
                    <a:pt x="23" y="117"/>
                    <a:pt x="26" y="120"/>
                  </a:cubicBezTo>
                  <a:cubicBezTo>
                    <a:pt x="29" y="123"/>
                    <a:pt x="30" y="127"/>
                    <a:pt x="30" y="131"/>
                  </a:cubicBezTo>
                  <a:cubicBezTo>
                    <a:pt x="30" y="135"/>
                    <a:pt x="29" y="139"/>
                    <a:pt x="26" y="142"/>
                  </a:cubicBezTo>
                  <a:cubicBezTo>
                    <a:pt x="23" y="145"/>
                    <a:pt x="19" y="146"/>
                    <a:pt x="15" y="146"/>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pPr defTabSz="932563">
                <a:defRPr/>
              </a:pPr>
              <a:endParaRPr lang="en-US">
                <a:solidFill>
                  <a:srgbClr val="505050"/>
                </a:solidFill>
                <a:latin typeface="Segoe UI"/>
              </a:endParaRPr>
            </a:p>
          </p:txBody>
        </p:sp>
        <p:sp>
          <p:nvSpPr>
            <p:cNvPr id="495" name="Rectangle 11"/>
            <p:cNvSpPr>
              <a:spLocks noChangeArrowheads="1"/>
            </p:cNvSpPr>
            <p:nvPr/>
          </p:nvSpPr>
          <p:spPr bwMode="auto">
            <a:xfrm>
              <a:off x="4759" y="1290"/>
              <a:ext cx="70" cy="17"/>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27" tIns="45713" rIns="91427" bIns="45713" numCol="1" anchor="t" anchorCtr="0" compatLnSpc="1">
              <a:prstTxWarp prst="textNoShape">
                <a:avLst/>
              </a:prstTxWarp>
            </a:bodyPr>
            <a:lstStyle/>
            <a:p>
              <a:pPr defTabSz="932563">
                <a:defRPr/>
              </a:pPr>
              <a:endParaRPr lang="en-US">
                <a:solidFill>
                  <a:srgbClr val="505050"/>
                </a:solidFill>
                <a:latin typeface="Segoe UI"/>
              </a:endParaRPr>
            </a:p>
          </p:txBody>
        </p:sp>
        <p:sp>
          <p:nvSpPr>
            <p:cNvPr id="496" name="Freeform 12"/>
            <p:cNvSpPr>
              <a:spLocks/>
            </p:cNvSpPr>
            <p:nvPr/>
          </p:nvSpPr>
          <p:spPr bwMode="auto">
            <a:xfrm>
              <a:off x="4854" y="1189"/>
              <a:ext cx="58" cy="223"/>
            </a:xfrm>
            <a:custGeom>
              <a:avLst/>
              <a:gdLst>
                <a:gd name="T0" fmla="*/ 21 w 63"/>
                <a:gd name="T1" fmla="*/ 241 h 241"/>
                <a:gd name="T2" fmla="*/ 1 w 63"/>
                <a:gd name="T3" fmla="*/ 241 h 241"/>
                <a:gd name="T4" fmla="*/ 43 w 63"/>
                <a:gd name="T5" fmla="*/ 121 h 241"/>
                <a:gd name="T6" fmla="*/ 0 w 63"/>
                <a:gd name="T7" fmla="*/ 0 h 241"/>
                <a:gd name="T8" fmla="*/ 21 w 63"/>
                <a:gd name="T9" fmla="*/ 0 h 241"/>
                <a:gd name="T10" fmla="*/ 63 w 63"/>
                <a:gd name="T11" fmla="*/ 121 h 241"/>
                <a:gd name="T12" fmla="*/ 21 w 63"/>
                <a:gd name="T13" fmla="*/ 241 h 241"/>
              </a:gdLst>
              <a:ahLst/>
              <a:cxnLst>
                <a:cxn ang="0">
                  <a:pos x="T0" y="T1"/>
                </a:cxn>
                <a:cxn ang="0">
                  <a:pos x="T2" y="T3"/>
                </a:cxn>
                <a:cxn ang="0">
                  <a:pos x="T4" y="T5"/>
                </a:cxn>
                <a:cxn ang="0">
                  <a:pos x="T6" y="T7"/>
                </a:cxn>
                <a:cxn ang="0">
                  <a:pos x="T8" y="T9"/>
                </a:cxn>
                <a:cxn ang="0">
                  <a:pos x="T10" y="T11"/>
                </a:cxn>
                <a:cxn ang="0">
                  <a:pos x="T12" y="T13"/>
                </a:cxn>
              </a:cxnLst>
              <a:rect l="0" t="0" r="r" b="b"/>
              <a:pathLst>
                <a:path w="63" h="241">
                  <a:moveTo>
                    <a:pt x="21" y="241"/>
                  </a:moveTo>
                  <a:cubicBezTo>
                    <a:pt x="1" y="241"/>
                    <a:pt x="1" y="241"/>
                    <a:pt x="1" y="241"/>
                  </a:cubicBezTo>
                  <a:cubicBezTo>
                    <a:pt x="29" y="207"/>
                    <a:pt x="43" y="167"/>
                    <a:pt x="43" y="121"/>
                  </a:cubicBezTo>
                  <a:cubicBezTo>
                    <a:pt x="43" y="75"/>
                    <a:pt x="29" y="34"/>
                    <a:pt x="0" y="0"/>
                  </a:cubicBezTo>
                  <a:cubicBezTo>
                    <a:pt x="21" y="0"/>
                    <a:pt x="21" y="0"/>
                    <a:pt x="21" y="0"/>
                  </a:cubicBezTo>
                  <a:cubicBezTo>
                    <a:pt x="49" y="33"/>
                    <a:pt x="63" y="74"/>
                    <a:pt x="63" y="121"/>
                  </a:cubicBezTo>
                  <a:cubicBezTo>
                    <a:pt x="63" y="169"/>
                    <a:pt x="49" y="208"/>
                    <a:pt x="21" y="24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pPr defTabSz="932563">
                <a:defRPr/>
              </a:pPr>
              <a:endParaRPr lang="en-US">
                <a:solidFill>
                  <a:srgbClr val="505050"/>
                </a:solidFill>
                <a:latin typeface="Segoe UI"/>
              </a:endParaRPr>
            </a:p>
          </p:txBody>
        </p:sp>
      </p:grpSp>
      <p:grpSp>
        <p:nvGrpSpPr>
          <p:cNvPr id="287" name="Group 286"/>
          <p:cNvGrpSpPr/>
          <p:nvPr/>
        </p:nvGrpSpPr>
        <p:grpSpPr>
          <a:xfrm>
            <a:off x="8647145" y="3827317"/>
            <a:ext cx="973847" cy="914270"/>
            <a:chOff x="8870197" y="4479210"/>
            <a:chExt cx="973986" cy="914400"/>
          </a:xfrm>
        </p:grpSpPr>
        <p:sp>
          <p:nvSpPr>
            <p:cNvPr id="485" name="Oval 484"/>
            <p:cNvSpPr/>
            <p:nvPr/>
          </p:nvSpPr>
          <p:spPr>
            <a:xfrm>
              <a:off x="8899990" y="4479210"/>
              <a:ext cx="914400" cy="914400"/>
            </a:xfrm>
            <a:prstGeom prst="ellipse">
              <a:avLst/>
            </a:prstGeom>
            <a:solidFill>
              <a:srgbClr val="0072C6"/>
            </a:solidFill>
            <a:ln w="10795" cap="flat" cmpd="sng" algn="ctr">
              <a:noFill/>
              <a:prstDash val="solid"/>
            </a:ln>
            <a:effectLst/>
          </p:spPr>
          <p:txBody>
            <a:bodyPr rtlCol="0" anchor="ctr"/>
            <a:lstStyle/>
            <a:p>
              <a:pPr algn="ctr" defTabSz="1218478">
                <a:defRPr/>
              </a:pPr>
              <a:endParaRPr lang="en-US" sz="2400" kern="0" dirty="0">
                <a:solidFill>
                  <a:srgbClr val="505050"/>
                </a:solidFill>
                <a:latin typeface="Segoe UI"/>
              </a:endParaRPr>
            </a:p>
          </p:txBody>
        </p:sp>
        <p:pic>
          <p:nvPicPr>
            <p:cNvPr id="486" name="Picture 485"/>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9124990" y="4566665"/>
              <a:ext cx="464400" cy="310366"/>
            </a:xfrm>
            <a:prstGeom prst="rect">
              <a:avLst/>
            </a:prstGeom>
          </p:spPr>
        </p:pic>
        <p:sp>
          <p:nvSpPr>
            <p:cNvPr id="487" name="Rectangle 486"/>
            <p:cNvSpPr/>
            <p:nvPr/>
          </p:nvSpPr>
          <p:spPr bwMode="auto">
            <a:xfrm>
              <a:off x="8870197" y="4833213"/>
              <a:ext cx="973986" cy="438125"/>
            </a:xfrm>
            <a:prstGeom prst="rect">
              <a:avLst/>
            </a:prstGeom>
            <a:noFill/>
            <a:ln w="3175">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23" rIns="0" bIns="46623" numCol="1" rtlCol="0" anchor="ctr" anchorCtr="0" compatLnSpc="1">
              <a:prstTxWarp prst="textNoShape">
                <a:avLst/>
              </a:prstTxWarp>
            </a:bodyPr>
            <a:lstStyle/>
            <a:p>
              <a:pPr algn="ctr" defTabSz="838506" fontAlgn="base">
                <a:spcBef>
                  <a:spcPct val="0"/>
                </a:spcBef>
                <a:spcAft>
                  <a:spcPct val="0"/>
                </a:spcAft>
                <a:defRPr/>
              </a:pPr>
              <a:r>
                <a:rPr lang="en-US" sz="1000" dirty="0">
                  <a:ln>
                    <a:solidFill>
                      <a:srgbClr val="FFFFFF">
                        <a:alpha val="0"/>
                      </a:srgbClr>
                    </a:solidFill>
                  </a:ln>
                  <a:solidFill>
                    <a:srgbClr val="FFFFFF"/>
                  </a:solidFill>
                  <a:latin typeface="Segoe"/>
                </a:rPr>
                <a:t>Active</a:t>
              </a:r>
              <a:br>
                <a:rPr lang="en-US" sz="1000" dirty="0">
                  <a:ln>
                    <a:solidFill>
                      <a:srgbClr val="FFFFFF">
                        <a:alpha val="0"/>
                      </a:srgbClr>
                    </a:solidFill>
                  </a:ln>
                  <a:solidFill>
                    <a:srgbClr val="FFFFFF"/>
                  </a:solidFill>
                  <a:latin typeface="Segoe"/>
                </a:rPr>
              </a:br>
              <a:r>
                <a:rPr lang="en-US" sz="1000" dirty="0">
                  <a:ln>
                    <a:solidFill>
                      <a:srgbClr val="FFFFFF">
                        <a:alpha val="0"/>
                      </a:srgbClr>
                    </a:solidFill>
                  </a:ln>
                  <a:solidFill>
                    <a:srgbClr val="FFFFFF"/>
                  </a:solidFill>
                  <a:latin typeface="Segoe"/>
                </a:rPr>
                <a:t>Directory</a:t>
              </a:r>
            </a:p>
          </p:txBody>
        </p:sp>
      </p:grpSp>
      <p:grpSp>
        <p:nvGrpSpPr>
          <p:cNvPr id="288" name="Group 287"/>
          <p:cNvGrpSpPr/>
          <p:nvPr/>
        </p:nvGrpSpPr>
        <p:grpSpPr>
          <a:xfrm>
            <a:off x="9379481" y="4146034"/>
            <a:ext cx="914270" cy="914270"/>
            <a:chOff x="3453439" y="3767154"/>
            <a:chExt cx="914400" cy="914400"/>
          </a:xfrm>
        </p:grpSpPr>
        <p:sp>
          <p:nvSpPr>
            <p:cNvPr id="479" name="Oval 478"/>
            <p:cNvSpPr/>
            <p:nvPr/>
          </p:nvSpPr>
          <p:spPr>
            <a:xfrm>
              <a:off x="3453439" y="3767154"/>
              <a:ext cx="914400" cy="914400"/>
            </a:xfrm>
            <a:prstGeom prst="ellipse">
              <a:avLst/>
            </a:prstGeom>
            <a:solidFill>
              <a:srgbClr val="289FD7"/>
            </a:solidFill>
            <a:ln w="10795" cap="flat" cmpd="sng" algn="ctr">
              <a:noFill/>
              <a:prstDash val="solid"/>
            </a:ln>
            <a:effectLst/>
          </p:spPr>
          <p:txBody>
            <a:bodyPr rtlCol="0" anchor="ctr"/>
            <a:lstStyle/>
            <a:p>
              <a:pPr algn="ctr" defTabSz="1218478">
                <a:defRPr/>
              </a:pPr>
              <a:endParaRPr lang="en-US" sz="2400" kern="0" dirty="0">
                <a:solidFill>
                  <a:srgbClr val="505050"/>
                </a:solidFill>
                <a:latin typeface="Segoe UI"/>
              </a:endParaRPr>
            </a:p>
          </p:txBody>
        </p:sp>
        <p:grpSp>
          <p:nvGrpSpPr>
            <p:cNvPr id="480" name="Group 479"/>
            <p:cNvGrpSpPr/>
            <p:nvPr/>
          </p:nvGrpSpPr>
          <p:grpSpPr>
            <a:xfrm>
              <a:off x="3718527" y="3842550"/>
              <a:ext cx="384225" cy="381804"/>
              <a:chOff x="3725592" y="3854779"/>
              <a:chExt cx="348223" cy="346029"/>
            </a:xfrm>
          </p:grpSpPr>
          <p:sp>
            <p:nvSpPr>
              <p:cNvPr id="482" name="Freeform 5"/>
              <p:cNvSpPr>
                <a:spLocks/>
              </p:cNvSpPr>
              <p:nvPr/>
            </p:nvSpPr>
            <p:spPr bwMode="auto">
              <a:xfrm>
                <a:off x="3904973" y="3984540"/>
                <a:ext cx="59940" cy="108463"/>
              </a:xfrm>
              <a:custGeom>
                <a:avLst/>
                <a:gdLst>
                  <a:gd name="T0" fmla="*/ 19 w 115"/>
                  <a:gd name="T1" fmla="*/ 0 h 208"/>
                  <a:gd name="T2" fmla="*/ 0 w 115"/>
                  <a:gd name="T3" fmla="*/ 7 h 208"/>
                  <a:gd name="T4" fmla="*/ 0 w 115"/>
                  <a:gd name="T5" fmla="*/ 207 h 208"/>
                  <a:gd name="T6" fmla="*/ 3 w 115"/>
                  <a:gd name="T7" fmla="*/ 208 h 208"/>
                  <a:gd name="T8" fmla="*/ 114 w 115"/>
                  <a:gd name="T9" fmla="*/ 135 h 208"/>
                  <a:gd name="T10" fmla="*/ 114 w 115"/>
                  <a:gd name="T11" fmla="*/ 131 h 208"/>
                  <a:gd name="T12" fmla="*/ 115 w 115"/>
                  <a:gd name="T13" fmla="*/ 119 h 208"/>
                  <a:gd name="T14" fmla="*/ 19 w 115"/>
                  <a:gd name="T15" fmla="*/ 0 h 20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5" h="208">
                    <a:moveTo>
                      <a:pt x="19" y="0"/>
                    </a:moveTo>
                    <a:cubicBezTo>
                      <a:pt x="13" y="4"/>
                      <a:pt x="6" y="6"/>
                      <a:pt x="0" y="7"/>
                    </a:cubicBezTo>
                    <a:cubicBezTo>
                      <a:pt x="0" y="207"/>
                      <a:pt x="0" y="207"/>
                      <a:pt x="0" y="207"/>
                    </a:cubicBezTo>
                    <a:cubicBezTo>
                      <a:pt x="1" y="208"/>
                      <a:pt x="2" y="208"/>
                      <a:pt x="3" y="208"/>
                    </a:cubicBezTo>
                    <a:cubicBezTo>
                      <a:pt x="114" y="135"/>
                      <a:pt x="114" y="135"/>
                      <a:pt x="114" y="135"/>
                    </a:cubicBezTo>
                    <a:cubicBezTo>
                      <a:pt x="114" y="134"/>
                      <a:pt x="114" y="132"/>
                      <a:pt x="114" y="131"/>
                    </a:cubicBezTo>
                    <a:cubicBezTo>
                      <a:pt x="114" y="127"/>
                      <a:pt x="115" y="123"/>
                      <a:pt x="115" y="119"/>
                    </a:cubicBezTo>
                    <a:lnTo>
                      <a:pt x="19"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50" tIns="34275" rIns="68550" bIns="34275" numCol="1" anchor="t" anchorCtr="0" compatLnSpc="1">
                <a:prstTxWarp prst="textNoShape">
                  <a:avLst/>
                </a:prstTxWarp>
              </a:bodyPr>
              <a:lstStyle/>
              <a:p>
                <a:pPr defTabSz="684936" fontAlgn="base">
                  <a:spcBef>
                    <a:spcPct val="0"/>
                  </a:spcBef>
                  <a:spcAft>
                    <a:spcPct val="0"/>
                  </a:spcAft>
                  <a:defRPr/>
                </a:pPr>
                <a:endParaRPr lang="en-US" sz="1324" kern="0">
                  <a:solidFill>
                    <a:srgbClr val="FFFFFF"/>
                  </a:solidFill>
                  <a:latin typeface="Segoe UI"/>
                  <a:ea typeface="ＭＳ Ｐゴシック" charset="0"/>
                </a:endParaRPr>
              </a:p>
            </p:txBody>
          </p:sp>
          <p:sp>
            <p:nvSpPr>
              <p:cNvPr id="483" name="Freeform 6"/>
              <p:cNvSpPr>
                <a:spLocks/>
              </p:cNvSpPr>
              <p:nvPr/>
            </p:nvSpPr>
            <p:spPr bwMode="auto">
              <a:xfrm>
                <a:off x="3829883" y="3986077"/>
                <a:ext cx="60379" cy="106926"/>
              </a:xfrm>
              <a:custGeom>
                <a:avLst/>
                <a:gdLst>
                  <a:gd name="T0" fmla="*/ 0 w 116"/>
                  <a:gd name="T1" fmla="*/ 106 h 205"/>
                  <a:gd name="T2" fmla="*/ 5 w 116"/>
                  <a:gd name="T3" fmla="*/ 128 h 205"/>
                  <a:gd name="T4" fmla="*/ 3 w 116"/>
                  <a:gd name="T5" fmla="*/ 141 h 205"/>
                  <a:gd name="T6" fmla="*/ 116 w 116"/>
                  <a:gd name="T7" fmla="*/ 205 h 205"/>
                  <a:gd name="T8" fmla="*/ 116 w 116"/>
                  <a:gd name="T9" fmla="*/ 1 h 205"/>
                  <a:gd name="T10" fmla="*/ 113 w 116"/>
                  <a:gd name="T11" fmla="*/ 0 h 205"/>
                  <a:gd name="T12" fmla="*/ 0 w 116"/>
                  <a:gd name="T13" fmla="*/ 106 h 205"/>
                </a:gdLst>
                <a:ahLst/>
                <a:cxnLst>
                  <a:cxn ang="0">
                    <a:pos x="T0" y="T1"/>
                  </a:cxn>
                  <a:cxn ang="0">
                    <a:pos x="T2" y="T3"/>
                  </a:cxn>
                  <a:cxn ang="0">
                    <a:pos x="T4" y="T5"/>
                  </a:cxn>
                  <a:cxn ang="0">
                    <a:pos x="T6" y="T7"/>
                  </a:cxn>
                  <a:cxn ang="0">
                    <a:pos x="T8" y="T9"/>
                  </a:cxn>
                  <a:cxn ang="0">
                    <a:pos x="T10" y="T11"/>
                  </a:cxn>
                  <a:cxn ang="0">
                    <a:pos x="T12" y="T13"/>
                  </a:cxn>
                </a:cxnLst>
                <a:rect l="0" t="0" r="r" b="b"/>
                <a:pathLst>
                  <a:path w="116" h="205">
                    <a:moveTo>
                      <a:pt x="0" y="106"/>
                    </a:moveTo>
                    <a:cubicBezTo>
                      <a:pt x="3" y="113"/>
                      <a:pt x="5" y="120"/>
                      <a:pt x="5" y="128"/>
                    </a:cubicBezTo>
                    <a:cubicBezTo>
                      <a:pt x="5" y="132"/>
                      <a:pt x="4" y="137"/>
                      <a:pt x="3" y="141"/>
                    </a:cubicBezTo>
                    <a:cubicBezTo>
                      <a:pt x="116" y="205"/>
                      <a:pt x="116" y="205"/>
                      <a:pt x="116" y="205"/>
                    </a:cubicBezTo>
                    <a:cubicBezTo>
                      <a:pt x="116" y="1"/>
                      <a:pt x="116" y="1"/>
                      <a:pt x="116" y="1"/>
                    </a:cubicBezTo>
                    <a:cubicBezTo>
                      <a:pt x="115" y="1"/>
                      <a:pt x="114" y="1"/>
                      <a:pt x="113" y="0"/>
                    </a:cubicBezTo>
                    <a:lnTo>
                      <a:pt x="0" y="10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50" tIns="34275" rIns="68550" bIns="34275" numCol="1" anchor="t" anchorCtr="0" compatLnSpc="1">
                <a:prstTxWarp prst="textNoShape">
                  <a:avLst/>
                </a:prstTxWarp>
              </a:bodyPr>
              <a:lstStyle/>
              <a:p>
                <a:pPr defTabSz="684936" fontAlgn="base">
                  <a:spcBef>
                    <a:spcPct val="0"/>
                  </a:spcBef>
                  <a:spcAft>
                    <a:spcPct val="0"/>
                  </a:spcAft>
                  <a:defRPr/>
                </a:pPr>
                <a:endParaRPr lang="en-US" sz="1324" kern="0">
                  <a:solidFill>
                    <a:srgbClr val="FFFFFF"/>
                  </a:solidFill>
                  <a:latin typeface="Segoe UI"/>
                  <a:ea typeface="ＭＳ Ｐゴシック" charset="0"/>
                </a:endParaRPr>
              </a:p>
            </p:txBody>
          </p:sp>
          <p:sp>
            <p:nvSpPr>
              <p:cNvPr id="484" name="Freeform 7"/>
              <p:cNvSpPr>
                <a:spLocks noEditPoints="1"/>
              </p:cNvSpPr>
              <p:nvPr/>
            </p:nvSpPr>
            <p:spPr bwMode="auto">
              <a:xfrm>
                <a:off x="3725592" y="3854779"/>
                <a:ext cx="348223" cy="346029"/>
              </a:xfrm>
              <a:custGeom>
                <a:avLst/>
                <a:gdLst>
                  <a:gd name="T0" fmla="*/ 331 w 668"/>
                  <a:gd name="T1" fmla="*/ 0 h 664"/>
                  <a:gd name="T2" fmla="*/ 0 w 668"/>
                  <a:gd name="T3" fmla="*/ 391 h 664"/>
                  <a:gd name="T4" fmla="*/ 331 w 668"/>
                  <a:gd name="T5" fmla="*/ 664 h 664"/>
                  <a:gd name="T6" fmla="*/ 668 w 668"/>
                  <a:gd name="T7" fmla="*/ 391 h 664"/>
                  <a:gd name="T8" fmla="*/ 331 w 668"/>
                  <a:gd name="T9" fmla="*/ 0 h 664"/>
                  <a:gd name="T10" fmla="*/ 511 w 668"/>
                  <a:gd name="T11" fmla="*/ 434 h 664"/>
                  <a:gd name="T12" fmla="*/ 473 w 668"/>
                  <a:gd name="T13" fmla="*/ 417 h 664"/>
                  <a:gd name="T14" fmla="*/ 379 w 668"/>
                  <a:gd name="T15" fmla="*/ 478 h 664"/>
                  <a:gd name="T16" fmla="*/ 389 w 668"/>
                  <a:gd name="T17" fmla="*/ 509 h 664"/>
                  <a:gd name="T18" fmla="*/ 335 w 668"/>
                  <a:gd name="T19" fmla="*/ 563 h 664"/>
                  <a:gd name="T20" fmla="*/ 282 w 668"/>
                  <a:gd name="T21" fmla="*/ 509 h 664"/>
                  <a:gd name="T22" fmla="*/ 293 w 668"/>
                  <a:gd name="T23" fmla="*/ 477 h 664"/>
                  <a:gd name="T24" fmla="*/ 189 w 668"/>
                  <a:gd name="T25" fmla="*/ 418 h 664"/>
                  <a:gd name="T26" fmla="*/ 152 w 668"/>
                  <a:gd name="T27" fmla="*/ 434 h 664"/>
                  <a:gd name="T28" fmla="*/ 98 w 668"/>
                  <a:gd name="T29" fmla="*/ 380 h 664"/>
                  <a:gd name="T30" fmla="*/ 152 w 668"/>
                  <a:gd name="T31" fmla="*/ 327 h 664"/>
                  <a:gd name="T32" fmla="*/ 178 w 668"/>
                  <a:gd name="T33" fmla="*/ 334 h 664"/>
                  <a:gd name="T34" fmla="*/ 287 w 668"/>
                  <a:gd name="T35" fmla="*/ 232 h 664"/>
                  <a:gd name="T36" fmla="*/ 277 w 668"/>
                  <a:gd name="T37" fmla="*/ 198 h 664"/>
                  <a:gd name="T38" fmla="*/ 335 w 668"/>
                  <a:gd name="T39" fmla="*/ 140 h 664"/>
                  <a:gd name="T40" fmla="*/ 394 w 668"/>
                  <a:gd name="T41" fmla="*/ 198 h 664"/>
                  <a:gd name="T42" fmla="*/ 386 w 668"/>
                  <a:gd name="T43" fmla="*/ 227 h 664"/>
                  <a:gd name="T44" fmla="*/ 478 w 668"/>
                  <a:gd name="T45" fmla="*/ 339 h 664"/>
                  <a:gd name="T46" fmla="*/ 511 w 668"/>
                  <a:gd name="T47" fmla="*/ 327 h 664"/>
                  <a:gd name="T48" fmla="*/ 565 w 668"/>
                  <a:gd name="T49" fmla="*/ 380 h 664"/>
                  <a:gd name="T50" fmla="*/ 511 w 668"/>
                  <a:gd name="T51" fmla="*/ 434 h 6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668" h="664">
                    <a:moveTo>
                      <a:pt x="331" y="0"/>
                    </a:moveTo>
                    <a:cubicBezTo>
                      <a:pt x="0" y="391"/>
                      <a:pt x="0" y="391"/>
                      <a:pt x="0" y="391"/>
                    </a:cubicBezTo>
                    <a:cubicBezTo>
                      <a:pt x="331" y="664"/>
                      <a:pt x="331" y="664"/>
                      <a:pt x="331" y="664"/>
                    </a:cubicBezTo>
                    <a:cubicBezTo>
                      <a:pt x="668" y="391"/>
                      <a:pt x="668" y="391"/>
                      <a:pt x="668" y="391"/>
                    </a:cubicBezTo>
                    <a:lnTo>
                      <a:pt x="331" y="0"/>
                    </a:lnTo>
                    <a:close/>
                    <a:moveTo>
                      <a:pt x="511" y="434"/>
                    </a:moveTo>
                    <a:cubicBezTo>
                      <a:pt x="496" y="434"/>
                      <a:pt x="482" y="427"/>
                      <a:pt x="473" y="417"/>
                    </a:cubicBezTo>
                    <a:cubicBezTo>
                      <a:pt x="379" y="478"/>
                      <a:pt x="379" y="478"/>
                      <a:pt x="379" y="478"/>
                    </a:cubicBezTo>
                    <a:cubicBezTo>
                      <a:pt x="385" y="487"/>
                      <a:pt x="389" y="498"/>
                      <a:pt x="389" y="509"/>
                    </a:cubicBezTo>
                    <a:cubicBezTo>
                      <a:pt x="389" y="539"/>
                      <a:pt x="365" y="563"/>
                      <a:pt x="335" y="563"/>
                    </a:cubicBezTo>
                    <a:cubicBezTo>
                      <a:pt x="305" y="563"/>
                      <a:pt x="282" y="539"/>
                      <a:pt x="282" y="509"/>
                    </a:cubicBezTo>
                    <a:cubicBezTo>
                      <a:pt x="282" y="497"/>
                      <a:pt x="286" y="486"/>
                      <a:pt x="293" y="477"/>
                    </a:cubicBezTo>
                    <a:cubicBezTo>
                      <a:pt x="189" y="418"/>
                      <a:pt x="189" y="418"/>
                      <a:pt x="189" y="418"/>
                    </a:cubicBezTo>
                    <a:cubicBezTo>
                      <a:pt x="179" y="428"/>
                      <a:pt x="166" y="434"/>
                      <a:pt x="152" y="434"/>
                    </a:cubicBezTo>
                    <a:cubicBezTo>
                      <a:pt x="122" y="434"/>
                      <a:pt x="98" y="410"/>
                      <a:pt x="98" y="380"/>
                    </a:cubicBezTo>
                    <a:cubicBezTo>
                      <a:pt x="98" y="350"/>
                      <a:pt x="122" y="327"/>
                      <a:pt x="152" y="327"/>
                    </a:cubicBezTo>
                    <a:cubicBezTo>
                      <a:pt x="161" y="327"/>
                      <a:pt x="170" y="329"/>
                      <a:pt x="178" y="334"/>
                    </a:cubicBezTo>
                    <a:cubicBezTo>
                      <a:pt x="287" y="232"/>
                      <a:pt x="287" y="232"/>
                      <a:pt x="287" y="232"/>
                    </a:cubicBezTo>
                    <a:cubicBezTo>
                      <a:pt x="281" y="222"/>
                      <a:pt x="277" y="211"/>
                      <a:pt x="277" y="198"/>
                    </a:cubicBezTo>
                    <a:cubicBezTo>
                      <a:pt x="277" y="166"/>
                      <a:pt x="303" y="140"/>
                      <a:pt x="335" y="140"/>
                    </a:cubicBezTo>
                    <a:cubicBezTo>
                      <a:pt x="367" y="140"/>
                      <a:pt x="394" y="166"/>
                      <a:pt x="394" y="198"/>
                    </a:cubicBezTo>
                    <a:cubicBezTo>
                      <a:pt x="394" y="208"/>
                      <a:pt x="391" y="218"/>
                      <a:pt x="386" y="227"/>
                    </a:cubicBezTo>
                    <a:cubicBezTo>
                      <a:pt x="478" y="339"/>
                      <a:pt x="478" y="339"/>
                      <a:pt x="478" y="339"/>
                    </a:cubicBezTo>
                    <a:cubicBezTo>
                      <a:pt x="487" y="331"/>
                      <a:pt x="499" y="327"/>
                      <a:pt x="511" y="327"/>
                    </a:cubicBezTo>
                    <a:cubicBezTo>
                      <a:pt x="541" y="327"/>
                      <a:pt x="565" y="350"/>
                      <a:pt x="565" y="380"/>
                    </a:cubicBezTo>
                    <a:cubicBezTo>
                      <a:pt x="565" y="410"/>
                      <a:pt x="541" y="434"/>
                      <a:pt x="511" y="434"/>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50" tIns="34275" rIns="68550" bIns="34275" numCol="1" anchor="t" anchorCtr="0" compatLnSpc="1">
                <a:prstTxWarp prst="textNoShape">
                  <a:avLst/>
                </a:prstTxWarp>
              </a:bodyPr>
              <a:lstStyle/>
              <a:p>
                <a:pPr defTabSz="684936" fontAlgn="base">
                  <a:spcBef>
                    <a:spcPct val="0"/>
                  </a:spcBef>
                  <a:spcAft>
                    <a:spcPct val="0"/>
                  </a:spcAft>
                  <a:defRPr/>
                </a:pPr>
                <a:endParaRPr lang="en-US" sz="1324" kern="0">
                  <a:solidFill>
                    <a:srgbClr val="FFFFFF"/>
                  </a:solidFill>
                  <a:latin typeface="Segoe UI"/>
                  <a:ea typeface="ＭＳ Ｐゴシック" charset="0"/>
                </a:endParaRPr>
              </a:p>
            </p:txBody>
          </p:sp>
        </p:grpSp>
        <p:sp>
          <p:nvSpPr>
            <p:cNvPr id="481" name="Rectangle 480"/>
            <p:cNvSpPr/>
            <p:nvPr/>
          </p:nvSpPr>
          <p:spPr>
            <a:xfrm>
              <a:off x="3499990" y="4225331"/>
              <a:ext cx="821299" cy="313949"/>
            </a:xfrm>
            <a:prstGeom prst="rect">
              <a:avLst/>
            </a:prstGeom>
            <a:ln>
              <a:noFill/>
            </a:ln>
          </p:spPr>
          <p:txBody>
            <a:bodyPr wrap="square" lIns="0" tIns="0" rIns="0" bIns="0" anchor="ctr">
              <a:spAutoFit/>
            </a:bodyPr>
            <a:lst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a:lstStyle>
            <a:p>
              <a:pPr algn="ctr" defTabSz="838506" fontAlgn="base">
                <a:spcBef>
                  <a:spcPct val="0"/>
                </a:spcBef>
                <a:spcAft>
                  <a:spcPct val="0"/>
                </a:spcAft>
                <a:defRPr/>
              </a:pPr>
              <a:r>
                <a:rPr lang="en-US" sz="1000" dirty="0">
                  <a:ln>
                    <a:solidFill>
                      <a:srgbClr val="FFFFFF">
                        <a:alpha val="0"/>
                      </a:srgbClr>
                    </a:solidFill>
                  </a:ln>
                  <a:solidFill>
                    <a:srgbClr val="FFFFFF"/>
                  </a:solidFill>
                  <a:latin typeface="Segoe"/>
                </a:rPr>
                <a:t>Azure Active Directory</a:t>
              </a:r>
            </a:p>
          </p:txBody>
        </p:sp>
      </p:grpSp>
      <p:pic>
        <p:nvPicPr>
          <p:cNvPr id="289" name="Picture 288"/>
          <p:cNvPicPr>
            <a:picLocks noChangeAspect="1"/>
          </p:cNvPicPr>
          <p:nvPr/>
        </p:nvPicPr>
        <p:blipFill>
          <a:blip r:embed="rId9"/>
          <a:stretch>
            <a:fillRect/>
          </a:stretch>
        </p:blipFill>
        <p:spPr>
          <a:xfrm>
            <a:off x="476180" y="3425304"/>
            <a:ext cx="626960" cy="1086502"/>
          </a:xfrm>
          <a:prstGeom prst="rect">
            <a:avLst/>
          </a:prstGeom>
        </p:spPr>
      </p:pic>
      <p:cxnSp>
        <p:nvCxnSpPr>
          <p:cNvPr id="472" name="Straight Connector 471"/>
          <p:cNvCxnSpPr/>
          <p:nvPr/>
        </p:nvCxnSpPr>
        <p:spPr>
          <a:xfrm flipH="1" flipV="1">
            <a:off x="2241371" y="4538818"/>
            <a:ext cx="223765" cy="0"/>
          </a:xfrm>
          <a:prstGeom prst="line">
            <a:avLst/>
          </a:prstGeom>
          <a:ln w="28575">
            <a:solidFill>
              <a:srgbClr val="E81123"/>
            </a:solidFill>
          </a:ln>
        </p:spPr>
        <p:style>
          <a:lnRef idx="1">
            <a:schemeClr val="accent1"/>
          </a:lnRef>
          <a:fillRef idx="0">
            <a:schemeClr val="accent1"/>
          </a:fillRef>
          <a:effectRef idx="0">
            <a:schemeClr val="accent1"/>
          </a:effectRef>
          <a:fontRef idx="minor">
            <a:schemeClr val="tx1"/>
          </a:fontRef>
        </p:style>
      </p:cxnSp>
      <p:sp>
        <p:nvSpPr>
          <p:cNvPr id="475" name="AutoShape 3"/>
          <p:cNvSpPr>
            <a:spLocks noChangeAspect="1" noChangeArrowheads="1" noTextEdit="1"/>
          </p:cNvSpPr>
          <p:nvPr/>
        </p:nvSpPr>
        <p:spPr bwMode="auto">
          <a:xfrm>
            <a:off x="2472013" y="4667389"/>
            <a:ext cx="342851" cy="341264"/>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vert="horz" wrap="square" lIns="91427" tIns="45713" rIns="91427" bIns="45713" numCol="1" anchor="t" anchorCtr="0" compatLnSpc="1">
            <a:prstTxWarp prst="textNoShape">
              <a:avLst/>
            </a:prstTxWarp>
          </a:bodyPr>
          <a:lstStyle/>
          <a:p>
            <a:pPr defTabSz="932563">
              <a:defRPr/>
            </a:pPr>
            <a:endParaRPr lang="en-US">
              <a:solidFill>
                <a:srgbClr val="505050"/>
              </a:solidFill>
              <a:latin typeface="Segoe UI"/>
            </a:endParaRPr>
          </a:p>
        </p:txBody>
      </p:sp>
      <p:cxnSp>
        <p:nvCxnSpPr>
          <p:cNvPr id="291" name="Straight Connector 290"/>
          <p:cNvCxnSpPr/>
          <p:nvPr/>
        </p:nvCxnSpPr>
        <p:spPr>
          <a:xfrm flipV="1">
            <a:off x="1107894" y="4541994"/>
            <a:ext cx="380946" cy="0"/>
          </a:xfrm>
          <a:prstGeom prst="line">
            <a:avLst/>
          </a:prstGeom>
          <a:ln w="28575">
            <a:solidFill>
              <a:srgbClr val="E81123"/>
            </a:solidFill>
          </a:ln>
        </p:spPr>
        <p:style>
          <a:lnRef idx="1">
            <a:schemeClr val="accent1"/>
          </a:lnRef>
          <a:fillRef idx="0">
            <a:schemeClr val="accent1"/>
          </a:fillRef>
          <a:effectRef idx="0">
            <a:schemeClr val="accent1"/>
          </a:effectRef>
          <a:fontRef idx="minor">
            <a:schemeClr val="tx1"/>
          </a:fontRef>
        </p:style>
      </p:cxnSp>
      <p:grpSp>
        <p:nvGrpSpPr>
          <p:cNvPr id="296" name="Group 295"/>
          <p:cNvGrpSpPr/>
          <p:nvPr/>
        </p:nvGrpSpPr>
        <p:grpSpPr>
          <a:xfrm>
            <a:off x="4574369" y="4662627"/>
            <a:ext cx="563185" cy="502844"/>
            <a:chOff x="4461960" y="4086466"/>
            <a:chExt cx="563265" cy="502915"/>
          </a:xfrm>
        </p:grpSpPr>
        <p:pic>
          <p:nvPicPr>
            <p:cNvPr id="353" name="Picture 352"/>
            <p:cNvPicPr>
              <a:picLocks noChangeAspect="1"/>
            </p:cNvPicPr>
            <p:nvPr/>
          </p:nvPicPr>
          <p:blipFill>
            <a:blip r:embed="rId10">
              <a:duotone>
                <a:prstClr val="black"/>
                <a:schemeClr val="tx1">
                  <a:tint val="45000"/>
                  <a:satMod val="400000"/>
                </a:schemeClr>
              </a:duotone>
            </a:blip>
            <a:stretch>
              <a:fillRect/>
            </a:stretch>
          </p:blipFill>
          <p:spPr>
            <a:xfrm>
              <a:off x="4461960" y="4086466"/>
              <a:ext cx="563265" cy="502915"/>
            </a:xfrm>
            <a:prstGeom prst="rect">
              <a:avLst/>
            </a:prstGeom>
          </p:spPr>
        </p:pic>
        <p:grpSp>
          <p:nvGrpSpPr>
            <p:cNvPr id="354" name="Group 4"/>
            <p:cNvGrpSpPr>
              <a:grpSpLocks noChangeAspect="1"/>
            </p:cNvGrpSpPr>
            <p:nvPr/>
          </p:nvGrpSpPr>
          <p:grpSpPr bwMode="auto">
            <a:xfrm>
              <a:off x="4651976" y="4238999"/>
              <a:ext cx="200032" cy="123980"/>
              <a:chOff x="908" y="2039"/>
              <a:chExt cx="818" cy="507"/>
            </a:xfrm>
          </p:grpSpPr>
          <p:sp>
            <p:nvSpPr>
              <p:cNvPr id="355" name="AutoShape 3"/>
              <p:cNvSpPr>
                <a:spLocks noChangeAspect="1" noChangeArrowheads="1" noTextEdit="1"/>
              </p:cNvSpPr>
              <p:nvPr/>
            </p:nvSpPr>
            <p:spPr bwMode="auto">
              <a:xfrm>
                <a:off x="912" y="2039"/>
                <a:ext cx="814" cy="5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27" tIns="45713" rIns="91427" bIns="45713" numCol="1" anchor="t" anchorCtr="0" compatLnSpc="1">
                <a:prstTxWarp prst="textNoShape">
                  <a:avLst/>
                </a:prstTxWarp>
              </a:bodyPr>
              <a:lstStyle/>
              <a:p>
                <a:pPr defTabSz="932563">
                  <a:defRPr/>
                </a:pPr>
                <a:endParaRPr lang="en-US">
                  <a:solidFill>
                    <a:srgbClr val="505050"/>
                  </a:solidFill>
                  <a:latin typeface="Segoe UI"/>
                </a:endParaRPr>
              </a:p>
            </p:txBody>
          </p:sp>
          <p:sp>
            <p:nvSpPr>
              <p:cNvPr id="356" name="Freeform 5"/>
              <p:cNvSpPr>
                <a:spLocks/>
              </p:cNvSpPr>
              <p:nvPr/>
            </p:nvSpPr>
            <p:spPr bwMode="auto">
              <a:xfrm>
                <a:off x="908" y="2043"/>
                <a:ext cx="814" cy="503"/>
              </a:xfrm>
              <a:custGeom>
                <a:avLst/>
                <a:gdLst>
                  <a:gd name="T0" fmla="*/ 201 w 201"/>
                  <a:gd name="T1" fmla="*/ 107 h 123"/>
                  <a:gd name="T2" fmla="*/ 185 w 201"/>
                  <a:gd name="T3" fmla="*/ 123 h 123"/>
                  <a:gd name="T4" fmla="*/ 16 w 201"/>
                  <a:gd name="T5" fmla="*/ 123 h 123"/>
                  <a:gd name="T6" fmla="*/ 0 w 201"/>
                  <a:gd name="T7" fmla="*/ 107 h 123"/>
                  <a:gd name="T8" fmla="*/ 0 w 201"/>
                  <a:gd name="T9" fmla="*/ 16 h 123"/>
                  <a:gd name="T10" fmla="*/ 16 w 201"/>
                  <a:gd name="T11" fmla="*/ 0 h 123"/>
                  <a:gd name="T12" fmla="*/ 185 w 201"/>
                  <a:gd name="T13" fmla="*/ 0 h 123"/>
                  <a:gd name="T14" fmla="*/ 201 w 201"/>
                  <a:gd name="T15" fmla="*/ 16 h 123"/>
                  <a:gd name="T16" fmla="*/ 201 w 201"/>
                  <a:gd name="T17" fmla="*/ 107 h 1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01" h="123">
                    <a:moveTo>
                      <a:pt x="201" y="107"/>
                    </a:moveTo>
                    <a:cubicBezTo>
                      <a:pt x="201" y="116"/>
                      <a:pt x="194" y="123"/>
                      <a:pt x="185" y="123"/>
                    </a:cubicBezTo>
                    <a:cubicBezTo>
                      <a:pt x="16" y="123"/>
                      <a:pt x="16" y="123"/>
                      <a:pt x="16" y="123"/>
                    </a:cubicBezTo>
                    <a:cubicBezTo>
                      <a:pt x="7" y="123"/>
                      <a:pt x="0" y="116"/>
                      <a:pt x="0" y="107"/>
                    </a:cubicBezTo>
                    <a:cubicBezTo>
                      <a:pt x="0" y="16"/>
                      <a:pt x="0" y="16"/>
                      <a:pt x="0" y="16"/>
                    </a:cubicBezTo>
                    <a:cubicBezTo>
                      <a:pt x="0" y="7"/>
                      <a:pt x="7" y="0"/>
                      <a:pt x="16" y="0"/>
                    </a:cubicBezTo>
                    <a:cubicBezTo>
                      <a:pt x="185" y="0"/>
                      <a:pt x="185" y="0"/>
                      <a:pt x="185" y="0"/>
                    </a:cubicBezTo>
                    <a:cubicBezTo>
                      <a:pt x="194" y="0"/>
                      <a:pt x="201" y="7"/>
                      <a:pt x="201" y="16"/>
                    </a:cubicBezTo>
                    <a:lnTo>
                      <a:pt x="201" y="107"/>
                    </a:lnTo>
                    <a:close/>
                  </a:path>
                </a:pathLst>
              </a:custGeom>
              <a:solidFill>
                <a:srgbClr val="E8112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pPr defTabSz="932563">
                  <a:defRPr/>
                </a:pPr>
                <a:endParaRPr lang="en-US">
                  <a:solidFill>
                    <a:srgbClr val="505050"/>
                  </a:solidFill>
                  <a:latin typeface="Segoe UI"/>
                </a:endParaRPr>
              </a:p>
            </p:txBody>
          </p:sp>
          <p:sp>
            <p:nvSpPr>
              <p:cNvPr id="357" name="Rectangle 6"/>
              <p:cNvSpPr>
                <a:spLocks noChangeArrowheads="1"/>
              </p:cNvSpPr>
              <p:nvPr/>
            </p:nvSpPr>
            <p:spPr bwMode="auto">
              <a:xfrm>
                <a:off x="997" y="2109"/>
                <a:ext cx="203" cy="24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27" tIns="45713" rIns="91427" bIns="45713" numCol="1" anchor="t" anchorCtr="0" compatLnSpc="1">
                <a:prstTxWarp prst="textNoShape">
                  <a:avLst/>
                </a:prstTxWarp>
              </a:bodyPr>
              <a:lstStyle/>
              <a:p>
                <a:pPr defTabSz="932563">
                  <a:defRPr/>
                </a:pPr>
                <a:endParaRPr lang="en-US">
                  <a:solidFill>
                    <a:srgbClr val="505050"/>
                  </a:solidFill>
                  <a:latin typeface="Segoe UI"/>
                </a:endParaRPr>
              </a:p>
            </p:txBody>
          </p:sp>
          <p:sp>
            <p:nvSpPr>
              <p:cNvPr id="358" name="Freeform 7"/>
              <p:cNvSpPr>
                <a:spLocks/>
              </p:cNvSpPr>
              <p:nvPr/>
            </p:nvSpPr>
            <p:spPr bwMode="auto">
              <a:xfrm>
                <a:off x="1293" y="2100"/>
                <a:ext cx="372" cy="17"/>
              </a:xfrm>
              <a:custGeom>
                <a:avLst/>
                <a:gdLst>
                  <a:gd name="T0" fmla="*/ 89 w 92"/>
                  <a:gd name="T1" fmla="*/ 4 h 4"/>
                  <a:gd name="T2" fmla="*/ 2 w 92"/>
                  <a:gd name="T3" fmla="*/ 4 h 4"/>
                  <a:gd name="T4" fmla="*/ 0 w 92"/>
                  <a:gd name="T5" fmla="*/ 2 h 4"/>
                  <a:gd name="T6" fmla="*/ 2 w 92"/>
                  <a:gd name="T7" fmla="*/ 0 h 4"/>
                  <a:gd name="T8" fmla="*/ 89 w 92"/>
                  <a:gd name="T9" fmla="*/ 0 h 4"/>
                  <a:gd name="T10" fmla="*/ 92 w 92"/>
                  <a:gd name="T11" fmla="*/ 2 h 4"/>
                  <a:gd name="T12" fmla="*/ 89 w 92"/>
                  <a:gd name="T13" fmla="*/ 4 h 4"/>
                </a:gdLst>
                <a:ahLst/>
                <a:cxnLst>
                  <a:cxn ang="0">
                    <a:pos x="T0" y="T1"/>
                  </a:cxn>
                  <a:cxn ang="0">
                    <a:pos x="T2" y="T3"/>
                  </a:cxn>
                  <a:cxn ang="0">
                    <a:pos x="T4" y="T5"/>
                  </a:cxn>
                  <a:cxn ang="0">
                    <a:pos x="T6" y="T7"/>
                  </a:cxn>
                  <a:cxn ang="0">
                    <a:pos x="T8" y="T9"/>
                  </a:cxn>
                  <a:cxn ang="0">
                    <a:pos x="T10" y="T11"/>
                  </a:cxn>
                  <a:cxn ang="0">
                    <a:pos x="T12" y="T13"/>
                  </a:cxn>
                </a:cxnLst>
                <a:rect l="0" t="0" r="r" b="b"/>
                <a:pathLst>
                  <a:path w="92" h="4">
                    <a:moveTo>
                      <a:pt x="89" y="4"/>
                    </a:moveTo>
                    <a:cubicBezTo>
                      <a:pt x="2" y="4"/>
                      <a:pt x="2" y="4"/>
                      <a:pt x="2" y="4"/>
                    </a:cubicBezTo>
                    <a:cubicBezTo>
                      <a:pt x="1" y="4"/>
                      <a:pt x="0" y="3"/>
                      <a:pt x="0" y="2"/>
                    </a:cubicBezTo>
                    <a:cubicBezTo>
                      <a:pt x="0" y="1"/>
                      <a:pt x="1" y="0"/>
                      <a:pt x="2" y="0"/>
                    </a:cubicBezTo>
                    <a:cubicBezTo>
                      <a:pt x="89" y="0"/>
                      <a:pt x="89" y="0"/>
                      <a:pt x="89" y="0"/>
                    </a:cubicBezTo>
                    <a:cubicBezTo>
                      <a:pt x="91" y="0"/>
                      <a:pt x="92" y="1"/>
                      <a:pt x="92" y="2"/>
                    </a:cubicBezTo>
                    <a:cubicBezTo>
                      <a:pt x="92" y="3"/>
                      <a:pt x="91" y="4"/>
                      <a:pt x="89" y="4"/>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pPr defTabSz="932563">
                  <a:defRPr/>
                </a:pPr>
                <a:endParaRPr lang="en-US">
                  <a:solidFill>
                    <a:srgbClr val="505050"/>
                  </a:solidFill>
                  <a:latin typeface="Segoe UI"/>
                </a:endParaRPr>
              </a:p>
            </p:txBody>
          </p:sp>
          <p:sp>
            <p:nvSpPr>
              <p:cNvPr id="359" name="Freeform 8"/>
              <p:cNvSpPr>
                <a:spLocks/>
              </p:cNvSpPr>
              <p:nvPr/>
            </p:nvSpPr>
            <p:spPr bwMode="auto">
              <a:xfrm>
                <a:off x="1293" y="2166"/>
                <a:ext cx="372" cy="16"/>
              </a:xfrm>
              <a:custGeom>
                <a:avLst/>
                <a:gdLst>
                  <a:gd name="T0" fmla="*/ 89 w 92"/>
                  <a:gd name="T1" fmla="*/ 4 h 4"/>
                  <a:gd name="T2" fmla="*/ 2 w 92"/>
                  <a:gd name="T3" fmla="*/ 4 h 4"/>
                  <a:gd name="T4" fmla="*/ 0 w 92"/>
                  <a:gd name="T5" fmla="*/ 2 h 4"/>
                  <a:gd name="T6" fmla="*/ 2 w 92"/>
                  <a:gd name="T7" fmla="*/ 0 h 4"/>
                  <a:gd name="T8" fmla="*/ 89 w 92"/>
                  <a:gd name="T9" fmla="*/ 0 h 4"/>
                  <a:gd name="T10" fmla="*/ 92 w 92"/>
                  <a:gd name="T11" fmla="*/ 2 h 4"/>
                  <a:gd name="T12" fmla="*/ 89 w 92"/>
                  <a:gd name="T13" fmla="*/ 4 h 4"/>
                </a:gdLst>
                <a:ahLst/>
                <a:cxnLst>
                  <a:cxn ang="0">
                    <a:pos x="T0" y="T1"/>
                  </a:cxn>
                  <a:cxn ang="0">
                    <a:pos x="T2" y="T3"/>
                  </a:cxn>
                  <a:cxn ang="0">
                    <a:pos x="T4" y="T5"/>
                  </a:cxn>
                  <a:cxn ang="0">
                    <a:pos x="T6" y="T7"/>
                  </a:cxn>
                  <a:cxn ang="0">
                    <a:pos x="T8" y="T9"/>
                  </a:cxn>
                  <a:cxn ang="0">
                    <a:pos x="T10" y="T11"/>
                  </a:cxn>
                  <a:cxn ang="0">
                    <a:pos x="T12" y="T13"/>
                  </a:cxn>
                </a:cxnLst>
                <a:rect l="0" t="0" r="r" b="b"/>
                <a:pathLst>
                  <a:path w="92" h="4">
                    <a:moveTo>
                      <a:pt x="89" y="4"/>
                    </a:moveTo>
                    <a:cubicBezTo>
                      <a:pt x="2" y="4"/>
                      <a:pt x="2" y="4"/>
                      <a:pt x="2" y="4"/>
                    </a:cubicBezTo>
                    <a:cubicBezTo>
                      <a:pt x="1" y="4"/>
                      <a:pt x="0" y="3"/>
                      <a:pt x="0" y="2"/>
                    </a:cubicBezTo>
                    <a:cubicBezTo>
                      <a:pt x="0" y="1"/>
                      <a:pt x="1" y="0"/>
                      <a:pt x="2" y="0"/>
                    </a:cubicBezTo>
                    <a:cubicBezTo>
                      <a:pt x="89" y="0"/>
                      <a:pt x="89" y="0"/>
                      <a:pt x="89" y="0"/>
                    </a:cubicBezTo>
                    <a:cubicBezTo>
                      <a:pt x="91" y="0"/>
                      <a:pt x="92" y="1"/>
                      <a:pt x="92" y="2"/>
                    </a:cubicBezTo>
                    <a:cubicBezTo>
                      <a:pt x="92" y="3"/>
                      <a:pt x="91" y="4"/>
                      <a:pt x="89" y="4"/>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pPr defTabSz="932563">
                  <a:defRPr/>
                </a:pPr>
                <a:endParaRPr lang="en-US">
                  <a:solidFill>
                    <a:srgbClr val="505050"/>
                  </a:solidFill>
                  <a:latin typeface="Segoe UI"/>
                </a:endParaRPr>
              </a:p>
            </p:txBody>
          </p:sp>
          <p:sp>
            <p:nvSpPr>
              <p:cNvPr id="360" name="Freeform 9"/>
              <p:cNvSpPr>
                <a:spLocks/>
              </p:cNvSpPr>
              <p:nvPr/>
            </p:nvSpPr>
            <p:spPr bwMode="auto">
              <a:xfrm>
                <a:off x="1293" y="2280"/>
                <a:ext cx="372" cy="21"/>
              </a:xfrm>
              <a:custGeom>
                <a:avLst/>
                <a:gdLst>
                  <a:gd name="T0" fmla="*/ 89 w 92"/>
                  <a:gd name="T1" fmla="*/ 5 h 5"/>
                  <a:gd name="T2" fmla="*/ 2 w 92"/>
                  <a:gd name="T3" fmla="*/ 5 h 5"/>
                  <a:gd name="T4" fmla="*/ 0 w 92"/>
                  <a:gd name="T5" fmla="*/ 3 h 5"/>
                  <a:gd name="T6" fmla="*/ 2 w 92"/>
                  <a:gd name="T7" fmla="*/ 0 h 5"/>
                  <a:gd name="T8" fmla="*/ 89 w 92"/>
                  <a:gd name="T9" fmla="*/ 0 h 5"/>
                  <a:gd name="T10" fmla="*/ 92 w 92"/>
                  <a:gd name="T11" fmla="*/ 3 h 5"/>
                  <a:gd name="T12" fmla="*/ 89 w 92"/>
                  <a:gd name="T13" fmla="*/ 5 h 5"/>
                </a:gdLst>
                <a:ahLst/>
                <a:cxnLst>
                  <a:cxn ang="0">
                    <a:pos x="T0" y="T1"/>
                  </a:cxn>
                  <a:cxn ang="0">
                    <a:pos x="T2" y="T3"/>
                  </a:cxn>
                  <a:cxn ang="0">
                    <a:pos x="T4" y="T5"/>
                  </a:cxn>
                  <a:cxn ang="0">
                    <a:pos x="T6" y="T7"/>
                  </a:cxn>
                  <a:cxn ang="0">
                    <a:pos x="T8" y="T9"/>
                  </a:cxn>
                  <a:cxn ang="0">
                    <a:pos x="T10" y="T11"/>
                  </a:cxn>
                  <a:cxn ang="0">
                    <a:pos x="T12" y="T13"/>
                  </a:cxn>
                </a:cxnLst>
                <a:rect l="0" t="0" r="r" b="b"/>
                <a:pathLst>
                  <a:path w="92" h="5">
                    <a:moveTo>
                      <a:pt x="89" y="5"/>
                    </a:moveTo>
                    <a:cubicBezTo>
                      <a:pt x="2" y="5"/>
                      <a:pt x="2" y="5"/>
                      <a:pt x="2" y="5"/>
                    </a:cubicBezTo>
                    <a:cubicBezTo>
                      <a:pt x="1" y="5"/>
                      <a:pt x="0" y="4"/>
                      <a:pt x="0" y="3"/>
                    </a:cubicBezTo>
                    <a:cubicBezTo>
                      <a:pt x="0" y="1"/>
                      <a:pt x="1" y="0"/>
                      <a:pt x="2" y="0"/>
                    </a:cubicBezTo>
                    <a:cubicBezTo>
                      <a:pt x="89" y="0"/>
                      <a:pt x="89" y="0"/>
                      <a:pt x="89" y="0"/>
                    </a:cubicBezTo>
                    <a:cubicBezTo>
                      <a:pt x="91" y="0"/>
                      <a:pt x="92" y="1"/>
                      <a:pt x="92" y="3"/>
                    </a:cubicBezTo>
                    <a:cubicBezTo>
                      <a:pt x="92" y="4"/>
                      <a:pt x="91" y="5"/>
                      <a:pt x="89" y="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pPr defTabSz="932563">
                  <a:defRPr/>
                </a:pPr>
                <a:endParaRPr lang="en-US">
                  <a:solidFill>
                    <a:srgbClr val="505050"/>
                  </a:solidFill>
                  <a:latin typeface="Segoe UI"/>
                </a:endParaRPr>
              </a:p>
            </p:txBody>
          </p:sp>
          <p:sp>
            <p:nvSpPr>
              <p:cNvPr id="361" name="Freeform 10"/>
              <p:cNvSpPr>
                <a:spLocks/>
              </p:cNvSpPr>
              <p:nvPr/>
            </p:nvSpPr>
            <p:spPr bwMode="auto">
              <a:xfrm>
                <a:off x="1293" y="2346"/>
                <a:ext cx="372" cy="16"/>
              </a:xfrm>
              <a:custGeom>
                <a:avLst/>
                <a:gdLst>
                  <a:gd name="T0" fmla="*/ 89 w 92"/>
                  <a:gd name="T1" fmla="*/ 4 h 4"/>
                  <a:gd name="T2" fmla="*/ 2 w 92"/>
                  <a:gd name="T3" fmla="*/ 4 h 4"/>
                  <a:gd name="T4" fmla="*/ 0 w 92"/>
                  <a:gd name="T5" fmla="*/ 2 h 4"/>
                  <a:gd name="T6" fmla="*/ 2 w 92"/>
                  <a:gd name="T7" fmla="*/ 0 h 4"/>
                  <a:gd name="T8" fmla="*/ 89 w 92"/>
                  <a:gd name="T9" fmla="*/ 0 h 4"/>
                  <a:gd name="T10" fmla="*/ 92 w 92"/>
                  <a:gd name="T11" fmla="*/ 2 h 4"/>
                  <a:gd name="T12" fmla="*/ 89 w 92"/>
                  <a:gd name="T13" fmla="*/ 4 h 4"/>
                </a:gdLst>
                <a:ahLst/>
                <a:cxnLst>
                  <a:cxn ang="0">
                    <a:pos x="T0" y="T1"/>
                  </a:cxn>
                  <a:cxn ang="0">
                    <a:pos x="T2" y="T3"/>
                  </a:cxn>
                  <a:cxn ang="0">
                    <a:pos x="T4" y="T5"/>
                  </a:cxn>
                  <a:cxn ang="0">
                    <a:pos x="T6" y="T7"/>
                  </a:cxn>
                  <a:cxn ang="0">
                    <a:pos x="T8" y="T9"/>
                  </a:cxn>
                  <a:cxn ang="0">
                    <a:pos x="T10" y="T11"/>
                  </a:cxn>
                  <a:cxn ang="0">
                    <a:pos x="T12" y="T13"/>
                  </a:cxn>
                </a:cxnLst>
                <a:rect l="0" t="0" r="r" b="b"/>
                <a:pathLst>
                  <a:path w="92" h="4">
                    <a:moveTo>
                      <a:pt x="89" y="4"/>
                    </a:moveTo>
                    <a:cubicBezTo>
                      <a:pt x="2" y="4"/>
                      <a:pt x="2" y="4"/>
                      <a:pt x="2" y="4"/>
                    </a:cubicBezTo>
                    <a:cubicBezTo>
                      <a:pt x="1" y="4"/>
                      <a:pt x="0" y="3"/>
                      <a:pt x="0" y="2"/>
                    </a:cubicBezTo>
                    <a:cubicBezTo>
                      <a:pt x="0" y="1"/>
                      <a:pt x="1" y="0"/>
                      <a:pt x="2" y="0"/>
                    </a:cubicBezTo>
                    <a:cubicBezTo>
                      <a:pt x="89" y="0"/>
                      <a:pt x="89" y="0"/>
                      <a:pt x="89" y="0"/>
                    </a:cubicBezTo>
                    <a:cubicBezTo>
                      <a:pt x="91" y="0"/>
                      <a:pt x="92" y="1"/>
                      <a:pt x="92" y="2"/>
                    </a:cubicBezTo>
                    <a:cubicBezTo>
                      <a:pt x="92" y="3"/>
                      <a:pt x="91" y="4"/>
                      <a:pt x="89" y="4"/>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pPr defTabSz="932563">
                  <a:defRPr/>
                </a:pPr>
                <a:endParaRPr lang="en-US">
                  <a:solidFill>
                    <a:srgbClr val="505050"/>
                  </a:solidFill>
                  <a:latin typeface="Segoe UI"/>
                </a:endParaRPr>
              </a:p>
            </p:txBody>
          </p:sp>
          <p:sp>
            <p:nvSpPr>
              <p:cNvPr id="362" name="Freeform 11"/>
              <p:cNvSpPr>
                <a:spLocks/>
              </p:cNvSpPr>
              <p:nvPr/>
            </p:nvSpPr>
            <p:spPr bwMode="auto">
              <a:xfrm>
                <a:off x="989" y="2411"/>
                <a:ext cx="676" cy="16"/>
              </a:xfrm>
              <a:custGeom>
                <a:avLst/>
                <a:gdLst>
                  <a:gd name="T0" fmla="*/ 164 w 167"/>
                  <a:gd name="T1" fmla="*/ 4 h 4"/>
                  <a:gd name="T2" fmla="*/ 2 w 167"/>
                  <a:gd name="T3" fmla="*/ 4 h 4"/>
                  <a:gd name="T4" fmla="*/ 0 w 167"/>
                  <a:gd name="T5" fmla="*/ 2 h 4"/>
                  <a:gd name="T6" fmla="*/ 2 w 167"/>
                  <a:gd name="T7" fmla="*/ 0 h 4"/>
                  <a:gd name="T8" fmla="*/ 164 w 167"/>
                  <a:gd name="T9" fmla="*/ 0 h 4"/>
                  <a:gd name="T10" fmla="*/ 167 w 167"/>
                  <a:gd name="T11" fmla="*/ 2 h 4"/>
                  <a:gd name="T12" fmla="*/ 164 w 167"/>
                  <a:gd name="T13" fmla="*/ 4 h 4"/>
                </a:gdLst>
                <a:ahLst/>
                <a:cxnLst>
                  <a:cxn ang="0">
                    <a:pos x="T0" y="T1"/>
                  </a:cxn>
                  <a:cxn ang="0">
                    <a:pos x="T2" y="T3"/>
                  </a:cxn>
                  <a:cxn ang="0">
                    <a:pos x="T4" y="T5"/>
                  </a:cxn>
                  <a:cxn ang="0">
                    <a:pos x="T6" y="T7"/>
                  </a:cxn>
                  <a:cxn ang="0">
                    <a:pos x="T8" y="T9"/>
                  </a:cxn>
                  <a:cxn ang="0">
                    <a:pos x="T10" y="T11"/>
                  </a:cxn>
                  <a:cxn ang="0">
                    <a:pos x="T12" y="T13"/>
                  </a:cxn>
                </a:cxnLst>
                <a:rect l="0" t="0" r="r" b="b"/>
                <a:pathLst>
                  <a:path w="167" h="4">
                    <a:moveTo>
                      <a:pt x="164" y="4"/>
                    </a:moveTo>
                    <a:cubicBezTo>
                      <a:pt x="2" y="4"/>
                      <a:pt x="2" y="4"/>
                      <a:pt x="2" y="4"/>
                    </a:cubicBezTo>
                    <a:cubicBezTo>
                      <a:pt x="1" y="4"/>
                      <a:pt x="0" y="3"/>
                      <a:pt x="0" y="2"/>
                    </a:cubicBezTo>
                    <a:cubicBezTo>
                      <a:pt x="0" y="1"/>
                      <a:pt x="1" y="0"/>
                      <a:pt x="2" y="0"/>
                    </a:cubicBezTo>
                    <a:cubicBezTo>
                      <a:pt x="164" y="0"/>
                      <a:pt x="164" y="0"/>
                      <a:pt x="164" y="0"/>
                    </a:cubicBezTo>
                    <a:cubicBezTo>
                      <a:pt x="166" y="0"/>
                      <a:pt x="167" y="1"/>
                      <a:pt x="167" y="2"/>
                    </a:cubicBezTo>
                    <a:cubicBezTo>
                      <a:pt x="167" y="3"/>
                      <a:pt x="166" y="4"/>
                      <a:pt x="164" y="4"/>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pPr defTabSz="932563">
                  <a:defRPr/>
                </a:pPr>
                <a:endParaRPr lang="en-US">
                  <a:solidFill>
                    <a:srgbClr val="505050"/>
                  </a:solidFill>
                  <a:latin typeface="Segoe UI"/>
                </a:endParaRPr>
              </a:p>
            </p:txBody>
          </p:sp>
          <p:sp>
            <p:nvSpPr>
              <p:cNvPr id="363" name="Freeform 12"/>
              <p:cNvSpPr>
                <a:spLocks/>
              </p:cNvSpPr>
              <p:nvPr/>
            </p:nvSpPr>
            <p:spPr bwMode="auto">
              <a:xfrm>
                <a:off x="989" y="2472"/>
                <a:ext cx="676" cy="21"/>
              </a:xfrm>
              <a:custGeom>
                <a:avLst/>
                <a:gdLst>
                  <a:gd name="T0" fmla="*/ 164 w 167"/>
                  <a:gd name="T1" fmla="*/ 5 h 5"/>
                  <a:gd name="T2" fmla="*/ 2 w 167"/>
                  <a:gd name="T3" fmla="*/ 5 h 5"/>
                  <a:gd name="T4" fmla="*/ 0 w 167"/>
                  <a:gd name="T5" fmla="*/ 2 h 5"/>
                  <a:gd name="T6" fmla="*/ 2 w 167"/>
                  <a:gd name="T7" fmla="*/ 0 h 5"/>
                  <a:gd name="T8" fmla="*/ 164 w 167"/>
                  <a:gd name="T9" fmla="*/ 0 h 5"/>
                  <a:gd name="T10" fmla="*/ 167 w 167"/>
                  <a:gd name="T11" fmla="*/ 2 h 5"/>
                  <a:gd name="T12" fmla="*/ 164 w 167"/>
                  <a:gd name="T13" fmla="*/ 5 h 5"/>
                </a:gdLst>
                <a:ahLst/>
                <a:cxnLst>
                  <a:cxn ang="0">
                    <a:pos x="T0" y="T1"/>
                  </a:cxn>
                  <a:cxn ang="0">
                    <a:pos x="T2" y="T3"/>
                  </a:cxn>
                  <a:cxn ang="0">
                    <a:pos x="T4" y="T5"/>
                  </a:cxn>
                  <a:cxn ang="0">
                    <a:pos x="T6" y="T7"/>
                  </a:cxn>
                  <a:cxn ang="0">
                    <a:pos x="T8" y="T9"/>
                  </a:cxn>
                  <a:cxn ang="0">
                    <a:pos x="T10" y="T11"/>
                  </a:cxn>
                  <a:cxn ang="0">
                    <a:pos x="T12" y="T13"/>
                  </a:cxn>
                </a:cxnLst>
                <a:rect l="0" t="0" r="r" b="b"/>
                <a:pathLst>
                  <a:path w="167" h="5">
                    <a:moveTo>
                      <a:pt x="164" y="5"/>
                    </a:moveTo>
                    <a:cubicBezTo>
                      <a:pt x="2" y="5"/>
                      <a:pt x="2" y="5"/>
                      <a:pt x="2" y="5"/>
                    </a:cubicBezTo>
                    <a:cubicBezTo>
                      <a:pt x="1" y="5"/>
                      <a:pt x="0" y="4"/>
                      <a:pt x="0" y="2"/>
                    </a:cubicBezTo>
                    <a:cubicBezTo>
                      <a:pt x="0" y="1"/>
                      <a:pt x="1" y="0"/>
                      <a:pt x="2" y="0"/>
                    </a:cubicBezTo>
                    <a:cubicBezTo>
                      <a:pt x="164" y="0"/>
                      <a:pt x="164" y="0"/>
                      <a:pt x="164" y="0"/>
                    </a:cubicBezTo>
                    <a:cubicBezTo>
                      <a:pt x="166" y="0"/>
                      <a:pt x="167" y="1"/>
                      <a:pt x="167" y="2"/>
                    </a:cubicBezTo>
                    <a:cubicBezTo>
                      <a:pt x="167" y="4"/>
                      <a:pt x="166" y="5"/>
                      <a:pt x="164" y="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pPr defTabSz="932563">
                  <a:defRPr/>
                </a:pPr>
                <a:endParaRPr lang="en-US">
                  <a:solidFill>
                    <a:srgbClr val="505050"/>
                  </a:solidFill>
                  <a:latin typeface="Segoe UI"/>
                </a:endParaRPr>
              </a:p>
            </p:txBody>
          </p:sp>
          <p:sp>
            <p:nvSpPr>
              <p:cNvPr id="364" name="Oval 13"/>
              <p:cNvSpPr>
                <a:spLocks noChangeArrowheads="1"/>
              </p:cNvSpPr>
              <p:nvPr/>
            </p:nvSpPr>
            <p:spPr bwMode="auto">
              <a:xfrm>
                <a:off x="1062" y="2158"/>
                <a:ext cx="73" cy="73"/>
              </a:xfrm>
              <a:prstGeom prst="ellipse">
                <a:avLst/>
              </a:prstGeom>
              <a:solidFill>
                <a:srgbClr val="33333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pPr defTabSz="932563">
                  <a:defRPr/>
                </a:pPr>
                <a:endParaRPr lang="en-US">
                  <a:solidFill>
                    <a:srgbClr val="505050"/>
                  </a:solidFill>
                  <a:latin typeface="Segoe UI"/>
                </a:endParaRPr>
              </a:p>
            </p:txBody>
          </p:sp>
          <p:sp>
            <p:nvSpPr>
              <p:cNvPr id="365" name="Freeform 14"/>
              <p:cNvSpPr>
                <a:spLocks/>
              </p:cNvSpPr>
              <p:nvPr/>
            </p:nvSpPr>
            <p:spPr bwMode="auto">
              <a:xfrm>
                <a:off x="1042" y="2248"/>
                <a:ext cx="113" cy="106"/>
              </a:xfrm>
              <a:custGeom>
                <a:avLst/>
                <a:gdLst>
                  <a:gd name="T0" fmla="*/ 28 w 28"/>
                  <a:gd name="T1" fmla="*/ 26 h 26"/>
                  <a:gd name="T2" fmla="*/ 28 w 28"/>
                  <a:gd name="T3" fmla="*/ 9 h 26"/>
                  <a:gd name="T4" fmla="*/ 19 w 28"/>
                  <a:gd name="T5" fmla="*/ 0 h 26"/>
                  <a:gd name="T6" fmla="*/ 9 w 28"/>
                  <a:gd name="T7" fmla="*/ 0 h 26"/>
                  <a:gd name="T8" fmla="*/ 0 w 28"/>
                  <a:gd name="T9" fmla="*/ 9 h 26"/>
                  <a:gd name="T10" fmla="*/ 0 w 28"/>
                  <a:gd name="T11" fmla="*/ 26 h 26"/>
                  <a:gd name="T12" fmla="*/ 28 w 28"/>
                  <a:gd name="T13" fmla="*/ 26 h 26"/>
                </a:gdLst>
                <a:ahLst/>
                <a:cxnLst>
                  <a:cxn ang="0">
                    <a:pos x="T0" y="T1"/>
                  </a:cxn>
                  <a:cxn ang="0">
                    <a:pos x="T2" y="T3"/>
                  </a:cxn>
                  <a:cxn ang="0">
                    <a:pos x="T4" y="T5"/>
                  </a:cxn>
                  <a:cxn ang="0">
                    <a:pos x="T6" y="T7"/>
                  </a:cxn>
                  <a:cxn ang="0">
                    <a:pos x="T8" y="T9"/>
                  </a:cxn>
                  <a:cxn ang="0">
                    <a:pos x="T10" y="T11"/>
                  </a:cxn>
                  <a:cxn ang="0">
                    <a:pos x="T12" y="T13"/>
                  </a:cxn>
                </a:cxnLst>
                <a:rect l="0" t="0" r="r" b="b"/>
                <a:pathLst>
                  <a:path w="28" h="26">
                    <a:moveTo>
                      <a:pt x="28" y="26"/>
                    </a:moveTo>
                    <a:cubicBezTo>
                      <a:pt x="28" y="9"/>
                      <a:pt x="28" y="9"/>
                      <a:pt x="28" y="9"/>
                    </a:cubicBezTo>
                    <a:cubicBezTo>
                      <a:pt x="28" y="4"/>
                      <a:pt x="24" y="0"/>
                      <a:pt x="19" y="0"/>
                    </a:cubicBezTo>
                    <a:cubicBezTo>
                      <a:pt x="9" y="0"/>
                      <a:pt x="9" y="0"/>
                      <a:pt x="9" y="0"/>
                    </a:cubicBezTo>
                    <a:cubicBezTo>
                      <a:pt x="4" y="0"/>
                      <a:pt x="0" y="4"/>
                      <a:pt x="0" y="9"/>
                    </a:cubicBezTo>
                    <a:cubicBezTo>
                      <a:pt x="0" y="26"/>
                      <a:pt x="0" y="26"/>
                      <a:pt x="0" y="26"/>
                    </a:cubicBezTo>
                    <a:lnTo>
                      <a:pt x="28" y="26"/>
                    </a:lnTo>
                    <a:close/>
                  </a:path>
                </a:pathLst>
              </a:custGeom>
              <a:solidFill>
                <a:srgbClr val="33333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pPr defTabSz="932563">
                  <a:defRPr/>
                </a:pPr>
                <a:endParaRPr lang="en-US">
                  <a:solidFill>
                    <a:srgbClr val="505050"/>
                  </a:solidFill>
                  <a:latin typeface="Segoe UI"/>
                </a:endParaRPr>
              </a:p>
            </p:txBody>
          </p:sp>
        </p:grpSp>
      </p:grpSp>
      <p:grpSp>
        <p:nvGrpSpPr>
          <p:cNvPr id="297" name="Group 296"/>
          <p:cNvGrpSpPr/>
          <p:nvPr/>
        </p:nvGrpSpPr>
        <p:grpSpPr>
          <a:xfrm>
            <a:off x="6672186" y="4787916"/>
            <a:ext cx="1225436" cy="882980"/>
            <a:chOff x="6591617" y="4126252"/>
            <a:chExt cx="1225610" cy="883105"/>
          </a:xfrm>
        </p:grpSpPr>
        <p:sp>
          <p:nvSpPr>
            <p:cNvPr id="347" name="Rectangle 346"/>
            <p:cNvSpPr/>
            <p:nvPr/>
          </p:nvSpPr>
          <p:spPr bwMode="auto">
            <a:xfrm>
              <a:off x="6823904" y="4347092"/>
              <a:ext cx="754971" cy="443660"/>
            </a:xfrm>
            <a:prstGeom prst="rect">
              <a:avLst/>
            </a:prstGeom>
            <a:solidFill>
              <a:srgbClr val="0078D7"/>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54" tIns="146283" rIns="182854" bIns="146283" numCol="1" spcCol="0" rtlCol="0" fromWordArt="0" anchor="t" anchorCtr="0" forceAA="0" compatLnSpc="1">
              <a:prstTxWarp prst="textNoShape">
                <a:avLst/>
              </a:prstTxWarp>
              <a:noAutofit/>
            </a:bodyPr>
            <a:lstStyle/>
            <a:p>
              <a:pPr algn="ctr" defTabSz="932293" fontAlgn="base">
                <a:lnSpc>
                  <a:spcPct val="90000"/>
                </a:lnSpc>
                <a:spcBef>
                  <a:spcPct val="0"/>
                </a:spcBef>
                <a:spcAft>
                  <a:spcPct val="0"/>
                </a:spcAft>
                <a:defRPr/>
              </a:pPr>
              <a:endParaRPr lang="en-US" sz="2400" kern="0" dirty="0" err="1">
                <a:gradFill>
                  <a:gsLst>
                    <a:gs pos="0">
                      <a:srgbClr val="FFFFFF"/>
                    </a:gs>
                    <a:gs pos="100000">
                      <a:srgbClr val="FFFFFF"/>
                    </a:gs>
                  </a:gsLst>
                  <a:lin ang="5400000" scaled="0"/>
                </a:gradFill>
                <a:latin typeface="Segoe UI"/>
                <a:ea typeface="Segoe UI" pitchFamily="34" charset="0"/>
                <a:cs typeface="Segoe UI" pitchFamily="34" charset="0"/>
              </a:endParaRPr>
            </a:p>
          </p:txBody>
        </p:sp>
        <p:sp>
          <p:nvSpPr>
            <p:cNvPr id="348" name="Freeform 131"/>
            <p:cNvSpPr>
              <a:spLocks noChangeAspect="1" noEditPoints="1"/>
            </p:cNvSpPr>
            <p:nvPr/>
          </p:nvSpPr>
          <p:spPr bwMode="black">
            <a:xfrm>
              <a:off x="6933661" y="4417270"/>
              <a:ext cx="497766" cy="293257"/>
            </a:xfrm>
            <a:custGeom>
              <a:avLst/>
              <a:gdLst>
                <a:gd name="T0" fmla="*/ 63 w 78"/>
                <a:gd name="T1" fmla="*/ 46 h 46"/>
                <a:gd name="T2" fmla="*/ 15 w 78"/>
                <a:gd name="T3" fmla="*/ 46 h 46"/>
                <a:gd name="T4" fmla="*/ 15 w 78"/>
                <a:gd name="T5" fmla="*/ 37 h 46"/>
                <a:gd name="T6" fmla="*/ 63 w 78"/>
                <a:gd name="T7" fmla="*/ 37 h 46"/>
                <a:gd name="T8" fmla="*/ 63 w 78"/>
                <a:gd name="T9" fmla="*/ 46 h 46"/>
                <a:gd name="T10" fmla="*/ 70 w 78"/>
                <a:gd name="T11" fmla="*/ 0 h 46"/>
                <a:gd name="T12" fmla="*/ 15 w 78"/>
                <a:gd name="T13" fmla="*/ 0 h 46"/>
                <a:gd name="T14" fmla="*/ 15 w 78"/>
                <a:gd name="T15" fmla="*/ 9 h 46"/>
                <a:gd name="T16" fmla="*/ 70 w 78"/>
                <a:gd name="T17" fmla="*/ 9 h 46"/>
                <a:gd name="T18" fmla="*/ 70 w 78"/>
                <a:gd name="T19" fmla="*/ 0 h 46"/>
                <a:gd name="T20" fmla="*/ 78 w 78"/>
                <a:gd name="T21" fmla="*/ 18 h 46"/>
                <a:gd name="T22" fmla="*/ 15 w 78"/>
                <a:gd name="T23" fmla="*/ 18 h 46"/>
                <a:gd name="T24" fmla="*/ 15 w 78"/>
                <a:gd name="T25" fmla="*/ 28 h 46"/>
                <a:gd name="T26" fmla="*/ 78 w 78"/>
                <a:gd name="T27" fmla="*/ 28 h 46"/>
                <a:gd name="T28" fmla="*/ 78 w 78"/>
                <a:gd name="T29" fmla="*/ 18 h 46"/>
                <a:gd name="T30" fmla="*/ 4 w 78"/>
                <a:gd name="T31" fmla="*/ 9 h 46"/>
                <a:gd name="T32" fmla="*/ 9 w 78"/>
                <a:gd name="T33" fmla="*/ 4 h 46"/>
                <a:gd name="T34" fmla="*/ 4 w 78"/>
                <a:gd name="T35" fmla="*/ 0 h 46"/>
                <a:gd name="T36" fmla="*/ 0 w 78"/>
                <a:gd name="T37" fmla="*/ 4 h 46"/>
                <a:gd name="T38" fmla="*/ 4 w 78"/>
                <a:gd name="T39" fmla="*/ 9 h 46"/>
                <a:gd name="T40" fmla="*/ 4 w 78"/>
                <a:gd name="T41" fmla="*/ 18 h 46"/>
                <a:gd name="T42" fmla="*/ 0 w 78"/>
                <a:gd name="T43" fmla="*/ 23 h 46"/>
                <a:gd name="T44" fmla="*/ 4 w 78"/>
                <a:gd name="T45" fmla="*/ 28 h 46"/>
                <a:gd name="T46" fmla="*/ 9 w 78"/>
                <a:gd name="T47" fmla="*/ 23 h 46"/>
                <a:gd name="T48" fmla="*/ 4 w 78"/>
                <a:gd name="T49" fmla="*/ 18 h 46"/>
                <a:gd name="T50" fmla="*/ 4 w 78"/>
                <a:gd name="T51" fmla="*/ 37 h 46"/>
                <a:gd name="T52" fmla="*/ 0 w 78"/>
                <a:gd name="T53" fmla="*/ 41 h 46"/>
                <a:gd name="T54" fmla="*/ 4 w 78"/>
                <a:gd name="T55" fmla="*/ 46 h 46"/>
                <a:gd name="T56" fmla="*/ 9 w 78"/>
                <a:gd name="T57" fmla="*/ 41 h 46"/>
                <a:gd name="T58" fmla="*/ 4 w 78"/>
                <a:gd name="T59" fmla="*/ 37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78" h="46">
                  <a:moveTo>
                    <a:pt x="63" y="46"/>
                  </a:moveTo>
                  <a:cubicBezTo>
                    <a:pt x="15" y="46"/>
                    <a:pt x="15" y="46"/>
                    <a:pt x="15" y="46"/>
                  </a:cubicBezTo>
                  <a:cubicBezTo>
                    <a:pt x="15" y="37"/>
                    <a:pt x="15" y="37"/>
                    <a:pt x="15" y="37"/>
                  </a:cubicBezTo>
                  <a:cubicBezTo>
                    <a:pt x="63" y="37"/>
                    <a:pt x="63" y="37"/>
                    <a:pt x="63" y="37"/>
                  </a:cubicBezTo>
                  <a:lnTo>
                    <a:pt x="63" y="46"/>
                  </a:lnTo>
                  <a:close/>
                  <a:moveTo>
                    <a:pt x="70" y="0"/>
                  </a:moveTo>
                  <a:cubicBezTo>
                    <a:pt x="15" y="0"/>
                    <a:pt x="15" y="0"/>
                    <a:pt x="15" y="0"/>
                  </a:cubicBezTo>
                  <a:cubicBezTo>
                    <a:pt x="15" y="9"/>
                    <a:pt x="15" y="9"/>
                    <a:pt x="15" y="9"/>
                  </a:cubicBezTo>
                  <a:cubicBezTo>
                    <a:pt x="70" y="9"/>
                    <a:pt x="70" y="9"/>
                    <a:pt x="70" y="9"/>
                  </a:cubicBezTo>
                  <a:lnTo>
                    <a:pt x="70" y="0"/>
                  </a:lnTo>
                  <a:close/>
                  <a:moveTo>
                    <a:pt x="78" y="18"/>
                  </a:moveTo>
                  <a:cubicBezTo>
                    <a:pt x="15" y="18"/>
                    <a:pt x="15" y="18"/>
                    <a:pt x="15" y="18"/>
                  </a:cubicBezTo>
                  <a:cubicBezTo>
                    <a:pt x="15" y="28"/>
                    <a:pt x="15" y="28"/>
                    <a:pt x="15" y="28"/>
                  </a:cubicBezTo>
                  <a:cubicBezTo>
                    <a:pt x="78" y="28"/>
                    <a:pt x="78" y="28"/>
                    <a:pt x="78" y="28"/>
                  </a:cubicBezTo>
                  <a:lnTo>
                    <a:pt x="78" y="18"/>
                  </a:lnTo>
                  <a:close/>
                  <a:moveTo>
                    <a:pt x="4" y="9"/>
                  </a:moveTo>
                  <a:cubicBezTo>
                    <a:pt x="7" y="9"/>
                    <a:pt x="9" y="7"/>
                    <a:pt x="9" y="4"/>
                  </a:cubicBezTo>
                  <a:cubicBezTo>
                    <a:pt x="9" y="2"/>
                    <a:pt x="7" y="0"/>
                    <a:pt x="4" y="0"/>
                  </a:cubicBezTo>
                  <a:cubicBezTo>
                    <a:pt x="2" y="0"/>
                    <a:pt x="0" y="2"/>
                    <a:pt x="0" y="4"/>
                  </a:cubicBezTo>
                  <a:cubicBezTo>
                    <a:pt x="0" y="7"/>
                    <a:pt x="2" y="9"/>
                    <a:pt x="4" y="9"/>
                  </a:cubicBezTo>
                  <a:moveTo>
                    <a:pt x="4" y="18"/>
                  </a:moveTo>
                  <a:cubicBezTo>
                    <a:pt x="2" y="18"/>
                    <a:pt x="0" y="20"/>
                    <a:pt x="0" y="23"/>
                  </a:cubicBezTo>
                  <a:cubicBezTo>
                    <a:pt x="0" y="26"/>
                    <a:pt x="2" y="28"/>
                    <a:pt x="4" y="28"/>
                  </a:cubicBezTo>
                  <a:cubicBezTo>
                    <a:pt x="7" y="28"/>
                    <a:pt x="9" y="26"/>
                    <a:pt x="9" y="23"/>
                  </a:cubicBezTo>
                  <a:cubicBezTo>
                    <a:pt x="9" y="20"/>
                    <a:pt x="7" y="18"/>
                    <a:pt x="4" y="18"/>
                  </a:cubicBezTo>
                  <a:moveTo>
                    <a:pt x="4" y="37"/>
                  </a:moveTo>
                  <a:cubicBezTo>
                    <a:pt x="2" y="37"/>
                    <a:pt x="0" y="39"/>
                    <a:pt x="0" y="41"/>
                  </a:cubicBezTo>
                  <a:cubicBezTo>
                    <a:pt x="0" y="44"/>
                    <a:pt x="2" y="46"/>
                    <a:pt x="4" y="46"/>
                  </a:cubicBezTo>
                  <a:cubicBezTo>
                    <a:pt x="7" y="46"/>
                    <a:pt x="9" y="44"/>
                    <a:pt x="9" y="41"/>
                  </a:cubicBezTo>
                  <a:cubicBezTo>
                    <a:pt x="9" y="39"/>
                    <a:pt x="7" y="37"/>
                    <a:pt x="4" y="37"/>
                  </a:cubicBezTo>
                </a:path>
              </a:pathLst>
            </a:custGeom>
            <a:solidFill>
              <a:schemeClr val="bg1"/>
            </a:solidFill>
            <a:ln>
              <a:noFill/>
            </a:ln>
            <a:extLst/>
          </p:spPr>
          <p:txBody>
            <a:bodyPr vert="horz" wrap="square" lIns="91408" tIns="45703" rIns="91408" bIns="45703" numCol="1" anchor="t" anchorCtr="0" compatLnSpc="1">
              <a:prstTxWarp prst="textNoShape">
                <a:avLst/>
              </a:prstTxWarp>
            </a:bodyPr>
            <a:lstStyle/>
            <a:p>
              <a:pPr defTabSz="914224">
                <a:defRPr/>
              </a:pPr>
              <a:endParaRPr lang="en-US" sz="1763" kern="0" dirty="0">
                <a:solidFill>
                  <a:srgbClr val="000000"/>
                </a:solidFill>
                <a:latin typeface="Segoe UI"/>
              </a:endParaRPr>
            </a:p>
          </p:txBody>
        </p:sp>
        <p:sp>
          <p:nvSpPr>
            <p:cNvPr id="349" name="Down Arrow 351"/>
            <p:cNvSpPr/>
            <p:nvPr/>
          </p:nvSpPr>
          <p:spPr bwMode="auto">
            <a:xfrm>
              <a:off x="7015599" y="4126252"/>
              <a:ext cx="368517" cy="204540"/>
            </a:xfrm>
            <a:prstGeom prst="downArrow">
              <a:avLst/>
            </a:prstGeom>
            <a:solidFill>
              <a:srgbClr val="0078D7"/>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54" tIns="146283" rIns="182854" bIns="146283" numCol="1" spcCol="0" rtlCol="0" fromWordArt="0" anchor="t" anchorCtr="0" forceAA="0" compatLnSpc="1">
              <a:prstTxWarp prst="textNoShape">
                <a:avLst/>
              </a:prstTxWarp>
              <a:noAutofit/>
            </a:bodyPr>
            <a:lstStyle/>
            <a:p>
              <a:pPr algn="ctr" defTabSz="932293" fontAlgn="base">
                <a:lnSpc>
                  <a:spcPct val="90000"/>
                </a:lnSpc>
                <a:spcBef>
                  <a:spcPct val="0"/>
                </a:spcBef>
                <a:spcAft>
                  <a:spcPct val="0"/>
                </a:spcAft>
                <a:defRPr/>
              </a:pPr>
              <a:endParaRPr lang="en-US" sz="2400" kern="0" dirty="0" err="1">
                <a:gradFill>
                  <a:gsLst>
                    <a:gs pos="0">
                      <a:srgbClr val="FFFFFF"/>
                    </a:gs>
                    <a:gs pos="100000">
                      <a:srgbClr val="FFFFFF"/>
                    </a:gs>
                  </a:gsLst>
                  <a:lin ang="5400000" scaled="0"/>
                </a:gradFill>
                <a:latin typeface="Segoe UI"/>
                <a:ea typeface="Segoe UI" pitchFamily="34" charset="0"/>
                <a:cs typeface="Segoe UI" pitchFamily="34" charset="0"/>
              </a:endParaRPr>
            </a:p>
          </p:txBody>
        </p:sp>
        <p:sp>
          <p:nvSpPr>
            <p:cNvPr id="350" name="Down Arrow 352"/>
            <p:cNvSpPr/>
            <p:nvPr/>
          </p:nvSpPr>
          <p:spPr bwMode="auto">
            <a:xfrm rot="16200000">
              <a:off x="6509628" y="4466653"/>
              <a:ext cx="368517" cy="204540"/>
            </a:xfrm>
            <a:prstGeom prst="downArrow">
              <a:avLst/>
            </a:prstGeom>
            <a:solidFill>
              <a:srgbClr val="0078D7"/>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54" tIns="146283" rIns="182854" bIns="146283" numCol="1" spcCol="0" rtlCol="0" fromWordArt="0" anchor="t" anchorCtr="0" forceAA="0" compatLnSpc="1">
              <a:prstTxWarp prst="textNoShape">
                <a:avLst/>
              </a:prstTxWarp>
              <a:noAutofit/>
            </a:bodyPr>
            <a:lstStyle/>
            <a:p>
              <a:pPr algn="ctr" defTabSz="932293" fontAlgn="base">
                <a:lnSpc>
                  <a:spcPct val="90000"/>
                </a:lnSpc>
                <a:spcBef>
                  <a:spcPct val="0"/>
                </a:spcBef>
                <a:spcAft>
                  <a:spcPct val="0"/>
                </a:spcAft>
                <a:defRPr/>
              </a:pPr>
              <a:endParaRPr lang="en-US" sz="2400" kern="0" dirty="0" err="1">
                <a:gradFill>
                  <a:gsLst>
                    <a:gs pos="0">
                      <a:srgbClr val="FFFFFF"/>
                    </a:gs>
                    <a:gs pos="100000">
                      <a:srgbClr val="FFFFFF"/>
                    </a:gs>
                  </a:gsLst>
                  <a:lin ang="5400000" scaled="0"/>
                </a:gradFill>
                <a:latin typeface="Segoe UI"/>
                <a:ea typeface="Segoe UI" pitchFamily="34" charset="0"/>
                <a:cs typeface="Segoe UI" pitchFamily="34" charset="0"/>
              </a:endParaRPr>
            </a:p>
          </p:txBody>
        </p:sp>
        <p:sp>
          <p:nvSpPr>
            <p:cNvPr id="351" name="Down Arrow 353"/>
            <p:cNvSpPr/>
            <p:nvPr/>
          </p:nvSpPr>
          <p:spPr bwMode="auto">
            <a:xfrm rot="5400000">
              <a:off x="7530698" y="4466652"/>
              <a:ext cx="368517" cy="204540"/>
            </a:xfrm>
            <a:prstGeom prst="downArrow">
              <a:avLst/>
            </a:prstGeom>
            <a:solidFill>
              <a:srgbClr val="0078D7"/>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54" tIns="146283" rIns="182854" bIns="146283" numCol="1" spcCol="0" rtlCol="0" fromWordArt="0" anchor="t" anchorCtr="0" forceAA="0" compatLnSpc="1">
              <a:prstTxWarp prst="textNoShape">
                <a:avLst/>
              </a:prstTxWarp>
              <a:noAutofit/>
            </a:bodyPr>
            <a:lstStyle/>
            <a:p>
              <a:pPr algn="ctr" defTabSz="932293" fontAlgn="base">
                <a:lnSpc>
                  <a:spcPct val="90000"/>
                </a:lnSpc>
                <a:spcBef>
                  <a:spcPct val="0"/>
                </a:spcBef>
                <a:spcAft>
                  <a:spcPct val="0"/>
                </a:spcAft>
                <a:defRPr/>
              </a:pPr>
              <a:endParaRPr lang="en-US" sz="2400" kern="0" dirty="0" err="1">
                <a:gradFill>
                  <a:gsLst>
                    <a:gs pos="0">
                      <a:srgbClr val="FFFFFF"/>
                    </a:gs>
                    <a:gs pos="100000">
                      <a:srgbClr val="FFFFFF"/>
                    </a:gs>
                  </a:gsLst>
                  <a:lin ang="5400000" scaled="0"/>
                </a:gradFill>
                <a:latin typeface="Segoe UI"/>
                <a:ea typeface="Segoe UI" pitchFamily="34" charset="0"/>
                <a:cs typeface="Segoe UI" pitchFamily="34" charset="0"/>
              </a:endParaRPr>
            </a:p>
          </p:txBody>
        </p:sp>
        <p:sp>
          <p:nvSpPr>
            <p:cNvPr id="352" name="Down Arrow 354"/>
            <p:cNvSpPr/>
            <p:nvPr/>
          </p:nvSpPr>
          <p:spPr bwMode="auto">
            <a:xfrm rot="10800000">
              <a:off x="7017131" y="4804817"/>
              <a:ext cx="368517" cy="204540"/>
            </a:xfrm>
            <a:prstGeom prst="downArrow">
              <a:avLst/>
            </a:prstGeom>
            <a:solidFill>
              <a:srgbClr val="0078D7"/>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54" tIns="146283" rIns="182854" bIns="146283" numCol="1" spcCol="0" rtlCol="0" fromWordArt="0" anchor="t" anchorCtr="0" forceAA="0" compatLnSpc="1">
              <a:prstTxWarp prst="textNoShape">
                <a:avLst/>
              </a:prstTxWarp>
              <a:noAutofit/>
            </a:bodyPr>
            <a:lstStyle/>
            <a:p>
              <a:pPr algn="ctr" defTabSz="932293" fontAlgn="base">
                <a:lnSpc>
                  <a:spcPct val="90000"/>
                </a:lnSpc>
                <a:spcBef>
                  <a:spcPct val="0"/>
                </a:spcBef>
                <a:spcAft>
                  <a:spcPct val="0"/>
                </a:spcAft>
                <a:defRPr/>
              </a:pPr>
              <a:endParaRPr lang="en-US" sz="2400" kern="0" dirty="0" err="1">
                <a:gradFill>
                  <a:gsLst>
                    <a:gs pos="0">
                      <a:srgbClr val="FFFFFF"/>
                    </a:gs>
                    <a:gs pos="100000">
                      <a:srgbClr val="FFFFFF"/>
                    </a:gs>
                  </a:gsLst>
                  <a:lin ang="5400000" scaled="0"/>
                </a:gradFill>
                <a:latin typeface="Segoe UI"/>
                <a:ea typeface="Segoe UI" pitchFamily="34" charset="0"/>
                <a:cs typeface="Segoe UI" pitchFamily="34" charset="0"/>
              </a:endParaRPr>
            </a:p>
          </p:txBody>
        </p:sp>
      </p:grpSp>
      <p:grpSp>
        <p:nvGrpSpPr>
          <p:cNvPr id="300" name="Group 299"/>
          <p:cNvGrpSpPr/>
          <p:nvPr/>
        </p:nvGrpSpPr>
        <p:grpSpPr>
          <a:xfrm>
            <a:off x="10622878" y="4472173"/>
            <a:ext cx="655944" cy="265441"/>
            <a:chOff x="10511326" y="3415901"/>
            <a:chExt cx="656037" cy="265479"/>
          </a:xfrm>
        </p:grpSpPr>
        <p:grpSp>
          <p:nvGrpSpPr>
            <p:cNvPr id="329" name="Group 328"/>
            <p:cNvGrpSpPr/>
            <p:nvPr/>
          </p:nvGrpSpPr>
          <p:grpSpPr>
            <a:xfrm>
              <a:off x="10511326" y="3415901"/>
              <a:ext cx="656037" cy="265479"/>
              <a:chOff x="11124799" y="3415901"/>
              <a:chExt cx="656037" cy="265479"/>
            </a:xfrm>
          </p:grpSpPr>
          <p:sp>
            <p:nvSpPr>
              <p:cNvPr id="336" name="Rectangle 335"/>
              <p:cNvSpPr/>
              <p:nvPr/>
            </p:nvSpPr>
            <p:spPr>
              <a:xfrm>
                <a:off x="11124799" y="3415901"/>
                <a:ext cx="656037" cy="265479"/>
              </a:xfrm>
              <a:prstGeom prst="rect">
                <a:avLst/>
              </a:prstGeom>
              <a:solidFill>
                <a:srgbClr val="2E75B6"/>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32563">
                  <a:defRPr/>
                </a:pPr>
                <a:endParaRPr lang="en-US">
                  <a:solidFill>
                    <a:srgbClr val="FFFFFF"/>
                  </a:solidFill>
                  <a:latin typeface="Segoe UI"/>
                </a:endParaRPr>
              </a:p>
            </p:txBody>
          </p:sp>
          <p:grpSp>
            <p:nvGrpSpPr>
              <p:cNvPr id="337" name="Group 336"/>
              <p:cNvGrpSpPr/>
              <p:nvPr/>
            </p:nvGrpSpPr>
            <p:grpSpPr>
              <a:xfrm>
                <a:off x="11403757" y="3456438"/>
                <a:ext cx="354797" cy="201764"/>
                <a:chOff x="5433815" y="3134944"/>
                <a:chExt cx="395458" cy="224887"/>
              </a:xfrm>
              <a:solidFill>
                <a:schemeClr val="bg1"/>
              </a:solidFill>
            </p:grpSpPr>
            <p:sp>
              <p:nvSpPr>
                <p:cNvPr id="338" name="Freeform 373"/>
                <p:cNvSpPr>
                  <a:spLocks noChangeAspect="1" noEditPoints="1"/>
                </p:cNvSpPr>
                <p:nvPr/>
              </p:nvSpPr>
              <p:spPr bwMode="black">
                <a:xfrm>
                  <a:off x="5433815" y="3134944"/>
                  <a:ext cx="187949" cy="224887"/>
                </a:xfrm>
                <a:custGeom>
                  <a:avLst/>
                  <a:gdLst>
                    <a:gd name="T0" fmla="*/ 35 w 1200"/>
                    <a:gd name="T1" fmla="*/ 52 h 1436"/>
                    <a:gd name="T2" fmla="*/ 246 w 1200"/>
                    <a:gd name="T3" fmla="*/ 350 h 1436"/>
                    <a:gd name="T4" fmla="*/ 88 w 1200"/>
                    <a:gd name="T5" fmla="*/ 204 h 1436"/>
                    <a:gd name="T6" fmla="*/ 141 w 1200"/>
                    <a:gd name="T7" fmla="*/ 64 h 1436"/>
                    <a:gd name="T8" fmla="*/ 499 w 1200"/>
                    <a:gd name="T9" fmla="*/ 5 h 1436"/>
                    <a:gd name="T10" fmla="*/ 381 w 1200"/>
                    <a:gd name="T11" fmla="*/ 133 h 1436"/>
                    <a:gd name="T12" fmla="*/ 446 w 1200"/>
                    <a:gd name="T13" fmla="*/ 110 h 1436"/>
                    <a:gd name="T14" fmla="*/ 552 w 1200"/>
                    <a:gd name="T15" fmla="*/ 403 h 1436"/>
                    <a:gd name="T16" fmla="*/ 643 w 1200"/>
                    <a:gd name="T17" fmla="*/ 210 h 1436"/>
                    <a:gd name="T18" fmla="*/ 929 w 1200"/>
                    <a:gd name="T19" fmla="*/ 198 h 1436"/>
                    <a:gd name="T20" fmla="*/ 789 w 1200"/>
                    <a:gd name="T21" fmla="*/ 64 h 1436"/>
                    <a:gd name="T22" fmla="*/ 841 w 1200"/>
                    <a:gd name="T23" fmla="*/ 204 h 1436"/>
                    <a:gd name="T24" fmla="*/ 1197 w 1200"/>
                    <a:gd name="T25" fmla="*/ 5 h 1436"/>
                    <a:gd name="T26" fmla="*/ 1029 w 1200"/>
                    <a:gd name="T27" fmla="*/ 63 h 1436"/>
                    <a:gd name="T28" fmla="*/ 1075 w 1200"/>
                    <a:gd name="T29" fmla="*/ 122 h 1436"/>
                    <a:gd name="T30" fmla="*/ 1110 w 1200"/>
                    <a:gd name="T31" fmla="*/ 403 h 1436"/>
                    <a:gd name="T32" fmla="*/ 225 w 1200"/>
                    <a:gd name="T33" fmla="*/ 519 h 1436"/>
                    <a:gd name="T34" fmla="*/ 120 w 1200"/>
                    <a:gd name="T35" fmla="*/ 554 h 1436"/>
                    <a:gd name="T36" fmla="*/ 80 w 1200"/>
                    <a:gd name="T37" fmla="*/ 648 h 1436"/>
                    <a:gd name="T38" fmla="*/ 138 w 1200"/>
                    <a:gd name="T39" fmla="*/ 612 h 1436"/>
                    <a:gd name="T40" fmla="*/ 225 w 1200"/>
                    <a:gd name="T41" fmla="*/ 519 h 1436"/>
                    <a:gd name="T42" fmla="*/ 364 w 1200"/>
                    <a:gd name="T43" fmla="*/ 565 h 1436"/>
                    <a:gd name="T44" fmla="*/ 574 w 1200"/>
                    <a:gd name="T45" fmla="*/ 870 h 1436"/>
                    <a:gd name="T46" fmla="*/ 411 w 1200"/>
                    <a:gd name="T47" fmla="*/ 724 h 1436"/>
                    <a:gd name="T48" fmla="*/ 469 w 1200"/>
                    <a:gd name="T49" fmla="*/ 577 h 1436"/>
                    <a:gd name="T50" fmla="*/ 818 w 1200"/>
                    <a:gd name="T51" fmla="*/ 519 h 1436"/>
                    <a:gd name="T52" fmla="*/ 701 w 1200"/>
                    <a:gd name="T53" fmla="*/ 648 h 1436"/>
                    <a:gd name="T54" fmla="*/ 771 w 1200"/>
                    <a:gd name="T55" fmla="*/ 624 h 1436"/>
                    <a:gd name="T56" fmla="*/ 871 w 1200"/>
                    <a:gd name="T57" fmla="*/ 917 h 1436"/>
                    <a:gd name="T58" fmla="*/ 0 w 1200"/>
                    <a:gd name="T59" fmla="*/ 1238 h 1436"/>
                    <a:gd name="T60" fmla="*/ 281 w 1200"/>
                    <a:gd name="T61" fmla="*/ 1232 h 1436"/>
                    <a:gd name="T62" fmla="*/ 141 w 1200"/>
                    <a:gd name="T63" fmla="*/ 1098 h 1436"/>
                    <a:gd name="T64" fmla="*/ 193 w 1200"/>
                    <a:gd name="T65" fmla="*/ 1232 h 1436"/>
                    <a:gd name="T66" fmla="*/ 552 w 1200"/>
                    <a:gd name="T67" fmla="*/ 1030 h 1436"/>
                    <a:gd name="T68" fmla="*/ 381 w 1200"/>
                    <a:gd name="T69" fmla="*/ 1089 h 1436"/>
                    <a:gd name="T70" fmla="*/ 422 w 1200"/>
                    <a:gd name="T71" fmla="*/ 1147 h 1436"/>
                    <a:gd name="T72" fmla="*/ 463 w 1200"/>
                    <a:gd name="T73" fmla="*/ 1434 h 1436"/>
                    <a:gd name="T74" fmla="*/ 783 w 1200"/>
                    <a:gd name="T75" fmla="*/ 1436 h 1436"/>
                    <a:gd name="T76" fmla="*/ 789 w 1200"/>
                    <a:gd name="T77" fmla="*/ 1028 h 1436"/>
                    <a:gd name="T78" fmla="*/ 783 w 1200"/>
                    <a:gd name="T79" fmla="*/ 1436 h 1436"/>
                    <a:gd name="T80" fmla="*/ 789 w 1200"/>
                    <a:gd name="T81" fmla="*/ 1366 h 1436"/>
                    <a:gd name="T82" fmla="*/ 1197 w 1200"/>
                    <a:gd name="T83" fmla="*/ 1030 h 1436"/>
                    <a:gd name="T84" fmla="*/ 1093 w 1200"/>
                    <a:gd name="T85" fmla="*/ 1065 h 1436"/>
                    <a:gd name="T86" fmla="*/ 1052 w 1200"/>
                    <a:gd name="T87" fmla="*/ 1159 h 1436"/>
                    <a:gd name="T88" fmla="*/ 1110 w 1200"/>
                    <a:gd name="T89" fmla="*/ 1130 h 1436"/>
                    <a:gd name="T90" fmla="*/ 1197 w 1200"/>
                    <a:gd name="T91" fmla="*/ 1030 h 1436"/>
                    <a:gd name="T92" fmla="*/ 1147 w 1200"/>
                    <a:gd name="T93" fmla="*/ 519 h 1436"/>
                    <a:gd name="T94" fmla="*/ 1029 w 1200"/>
                    <a:gd name="T95" fmla="*/ 648 h 1436"/>
                    <a:gd name="T96" fmla="*/ 1100 w 1200"/>
                    <a:gd name="T97" fmla="*/ 624 h 1436"/>
                    <a:gd name="T98" fmla="*/ 1200 w 1200"/>
                    <a:gd name="T99" fmla="*/ 917 h 1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200" h="1436">
                      <a:moveTo>
                        <a:pt x="141" y="408"/>
                      </a:moveTo>
                      <a:cubicBezTo>
                        <a:pt x="47" y="408"/>
                        <a:pt x="0" y="338"/>
                        <a:pt x="0" y="210"/>
                      </a:cubicBezTo>
                      <a:cubicBezTo>
                        <a:pt x="0" y="140"/>
                        <a:pt x="12" y="87"/>
                        <a:pt x="35" y="52"/>
                      </a:cubicBezTo>
                      <a:cubicBezTo>
                        <a:pt x="59" y="17"/>
                        <a:pt x="100" y="0"/>
                        <a:pt x="147" y="0"/>
                      </a:cubicBezTo>
                      <a:cubicBezTo>
                        <a:pt x="240" y="0"/>
                        <a:pt x="281" y="64"/>
                        <a:pt x="281" y="198"/>
                      </a:cubicBezTo>
                      <a:cubicBezTo>
                        <a:pt x="281" y="268"/>
                        <a:pt x="269" y="315"/>
                        <a:pt x="246" y="350"/>
                      </a:cubicBezTo>
                      <a:cubicBezTo>
                        <a:pt x="223" y="385"/>
                        <a:pt x="187" y="408"/>
                        <a:pt x="141" y="408"/>
                      </a:cubicBezTo>
                      <a:close/>
                      <a:moveTo>
                        <a:pt x="141" y="64"/>
                      </a:moveTo>
                      <a:cubicBezTo>
                        <a:pt x="106" y="64"/>
                        <a:pt x="88" y="111"/>
                        <a:pt x="88" y="204"/>
                      </a:cubicBezTo>
                      <a:cubicBezTo>
                        <a:pt x="88" y="297"/>
                        <a:pt x="106" y="338"/>
                        <a:pt x="141" y="338"/>
                      </a:cubicBezTo>
                      <a:cubicBezTo>
                        <a:pt x="176" y="338"/>
                        <a:pt x="193" y="291"/>
                        <a:pt x="193" y="204"/>
                      </a:cubicBezTo>
                      <a:cubicBezTo>
                        <a:pt x="193" y="111"/>
                        <a:pt x="176" y="64"/>
                        <a:pt x="141" y="64"/>
                      </a:cubicBezTo>
                      <a:close/>
                      <a:moveTo>
                        <a:pt x="552" y="5"/>
                      </a:moveTo>
                      <a:cubicBezTo>
                        <a:pt x="552" y="5"/>
                        <a:pt x="552" y="5"/>
                        <a:pt x="552" y="5"/>
                      </a:cubicBezTo>
                      <a:cubicBezTo>
                        <a:pt x="499" y="5"/>
                        <a:pt x="499" y="5"/>
                        <a:pt x="499" y="5"/>
                      </a:cubicBezTo>
                      <a:cubicBezTo>
                        <a:pt x="481" y="16"/>
                        <a:pt x="463" y="28"/>
                        <a:pt x="440" y="34"/>
                      </a:cubicBezTo>
                      <a:cubicBezTo>
                        <a:pt x="422" y="46"/>
                        <a:pt x="399" y="57"/>
                        <a:pt x="381" y="63"/>
                      </a:cubicBezTo>
                      <a:cubicBezTo>
                        <a:pt x="381" y="63"/>
                        <a:pt x="381" y="63"/>
                        <a:pt x="381" y="133"/>
                      </a:cubicBezTo>
                      <a:cubicBezTo>
                        <a:pt x="387" y="133"/>
                        <a:pt x="393" y="133"/>
                        <a:pt x="404" y="128"/>
                      </a:cubicBezTo>
                      <a:cubicBezTo>
                        <a:pt x="410" y="128"/>
                        <a:pt x="416" y="128"/>
                        <a:pt x="422" y="122"/>
                      </a:cubicBezTo>
                      <a:cubicBezTo>
                        <a:pt x="434" y="122"/>
                        <a:pt x="440" y="116"/>
                        <a:pt x="446" y="110"/>
                      </a:cubicBezTo>
                      <a:cubicBezTo>
                        <a:pt x="452" y="110"/>
                        <a:pt x="458" y="104"/>
                        <a:pt x="463" y="98"/>
                      </a:cubicBezTo>
                      <a:cubicBezTo>
                        <a:pt x="463" y="98"/>
                        <a:pt x="463" y="98"/>
                        <a:pt x="463" y="403"/>
                      </a:cubicBezTo>
                      <a:cubicBezTo>
                        <a:pt x="463" y="403"/>
                        <a:pt x="463" y="403"/>
                        <a:pt x="552" y="403"/>
                      </a:cubicBezTo>
                      <a:cubicBezTo>
                        <a:pt x="552" y="403"/>
                        <a:pt x="552" y="403"/>
                        <a:pt x="552" y="5"/>
                      </a:cubicBezTo>
                      <a:close/>
                      <a:moveTo>
                        <a:pt x="783" y="408"/>
                      </a:moveTo>
                      <a:cubicBezTo>
                        <a:pt x="690" y="408"/>
                        <a:pt x="643" y="338"/>
                        <a:pt x="643" y="210"/>
                      </a:cubicBezTo>
                      <a:cubicBezTo>
                        <a:pt x="643" y="140"/>
                        <a:pt x="655" y="87"/>
                        <a:pt x="684" y="52"/>
                      </a:cubicBezTo>
                      <a:cubicBezTo>
                        <a:pt x="707" y="17"/>
                        <a:pt x="742" y="0"/>
                        <a:pt x="789" y="0"/>
                      </a:cubicBezTo>
                      <a:cubicBezTo>
                        <a:pt x="882" y="0"/>
                        <a:pt x="929" y="64"/>
                        <a:pt x="929" y="198"/>
                      </a:cubicBezTo>
                      <a:cubicBezTo>
                        <a:pt x="929" y="268"/>
                        <a:pt x="917" y="315"/>
                        <a:pt x="888" y="350"/>
                      </a:cubicBezTo>
                      <a:cubicBezTo>
                        <a:pt x="864" y="385"/>
                        <a:pt x="829" y="408"/>
                        <a:pt x="783" y="408"/>
                      </a:cubicBezTo>
                      <a:close/>
                      <a:moveTo>
                        <a:pt x="789" y="64"/>
                      </a:moveTo>
                      <a:cubicBezTo>
                        <a:pt x="748" y="64"/>
                        <a:pt x="730" y="111"/>
                        <a:pt x="730" y="204"/>
                      </a:cubicBezTo>
                      <a:cubicBezTo>
                        <a:pt x="730" y="297"/>
                        <a:pt x="748" y="338"/>
                        <a:pt x="789" y="338"/>
                      </a:cubicBezTo>
                      <a:cubicBezTo>
                        <a:pt x="824" y="338"/>
                        <a:pt x="841" y="291"/>
                        <a:pt x="841" y="204"/>
                      </a:cubicBezTo>
                      <a:cubicBezTo>
                        <a:pt x="841" y="111"/>
                        <a:pt x="824" y="64"/>
                        <a:pt x="789" y="64"/>
                      </a:cubicBezTo>
                      <a:close/>
                      <a:moveTo>
                        <a:pt x="1197" y="5"/>
                      </a:moveTo>
                      <a:cubicBezTo>
                        <a:pt x="1197" y="5"/>
                        <a:pt x="1197" y="5"/>
                        <a:pt x="1197" y="5"/>
                      </a:cubicBezTo>
                      <a:cubicBezTo>
                        <a:pt x="1145" y="5"/>
                        <a:pt x="1145" y="5"/>
                        <a:pt x="1145" y="5"/>
                      </a:cubicBezTo>
                      <a:cubicBezTo>
                        <a:pt x="1128" y="16"/>
                        <a:pt x="1110" y="28"/>
                        <a:pt x="1093" y="34"/>
                      </a:cubicBezTo>
                      <a:cubicBezTo>
                        <a:pt x="1075" y="46"/>
                        <a:pt x="1052" y="57"/>
                        <a:pt x="1029" y="63"/>
                      </a:cubicBezTo>
                      <a:cubicBezTo>
                        <a:pt x="1029" y="63"/>
                        <a:pt x="1029" y="63"/>
                        <a:pt x="1029" y="133"/>
                      </a:cubicBezTo>
                      <a:cubicBezTo>
                        <a:pt x="1035" y="133"/>
                        <a:pt x="1046" y="133"/>
                        <a:pt x="1052" y="128"/>
                      </a:cubicBezTo>
                      <a:cubicBezTo>
                        <a:pt x="1058" y="128"/>
                        <a:pt x="1070" y="128"/>
                        <a:pt x="1075" y="122"/>
                      </a:cubicBezTo>
                      <a:cubicBezTo>
                        <a:pt x="1081" y="122"/>
                        <a:pt x="1087" y="116"/>
                        <a:pt x="1093" y="110"/>
                      </a:cubicBezTo>
                      <a:cubicBezTo>
                        <a:pt x="1104" y="110"/>
                        <a:pt x="1110" y="104"/>
                        <a:pt x="1110" y="98"/>
                      </a:cubicBezTo>
                      <a:cubicBezTo>
                        <a:pt x="1110" y="98"/>
                        <a:pt x="1110" y="98"/>
                        <a:pt x="1110" y="403"/>
                      </a:cubicBezTo>
                      <a:cubicBezTo>
                        <a:pt x="1110" y="403"/>
                        <a:pt x="1110" y="403"/>
                        <a:pt x="1197" y="403"/>
                      </a:cubicBezTo>
                      <a:cubicBezTo>
                        <a:pt x="1197" y="403"/>
                        <a:pt x="1197" y="403"/>
                        <a:pt x="1197" y="5"/>
                      </a:cubicBezTo>
                      <a:close/>
                      <a:moveTo>
                        <a:pt x="225" y="519"/>
                      </a:moveTo>
                      <a:cubicBezTo>
                        <a:pt x="225" y="519"/>
                        <a:pt x="225" y="519"/>
                        <a:pt x="225" y="519"/>
                      </a:cubicBezTo>
                      <a:cubicBezTo>
                        <a:pt x="173" y="519"/>
                        <a:pt x="173" y="519"/>
                        <a:pt x="173" y="519"/>
                      </a:cubicBezTo>
                      <a:cubicBezTo>
                        <a:pt x="155" y="530"/>
                        <a:pt x="138" y="542"/>
                        <a:pt x="120" y="554"/>
                      </a:cubicBezTo>
                      <a:cubicBezTo>
                        <a:pt x="97" y="560"/>
                        <a:pt x="80" y="571"/>
                        <a:pt x="56" y="577"/>
                      </a:cubicBezTo>
                      <a:cubicBezTo>
                        <a:pt x="56" y="577"/>
                        <a:pt x="56" y="577"/>
                        <a:pt x="56" y="648"/>
                      </a:cubicBezTo>
                      <a:cubicBezTo>
                        <a:pt x="62" y="648"/>
                        <a:pt x="68" y="648"/>
                        <a:pt x="80" y="648"/>
                      </a:cubicBezTo>
                      <a:cubicBezTo>
                        <a:pt x="85" y="642"/>
                        <a:pt x="91" y="642"/>
                        <a:pt x="103" y="636"/>
                      </a:cubicBezTo>
                      <a:cubicBezTo>
                        <a:pt x="109" y="636"/>
                        <a:pt x="115" y="630"/>
                        <a:pt x="120" y="624"/>
                      </a:cubicBezTo>
                      <a:cubicBezTo>
                        <a:pt x="126" y="624"/>
                        <a:pt x="132" y="618"/>
                        <a:pt x="138" y="612"/>
                      </a:cubicBezTo>
                      <a:cubicBezTo>
                        <a:pt x="138" y="612"/>
                        <a:pt x="138" y="612"/>
                        <a:pt x="138" y="917"/>
                      </a:cubicBezTo>
                      <a:cubicBezTo>
                        <a:pt x="138" y="917"/>
                        <a:pt x="138" y="917"/>
                        <a:pt x="225" y="917"/>
                      </a:cubicBezTo>
                      <a:cubicBezTo>
                        <a:pt x="225" y="917"/>
                        <a:pt x="225" y="917"/>
                        <a:pt x="225" y="519"/>
                      </a:cubicBezTo>
                      <a:close/>
                      <a:moveTo>
                        <a:pt x="463" y="923"/>
                      </a:moveTo>
                      <a:cubicBezTo>
                        <a:pt x="370" y="923"/>
                        <a:pt x="323" y="853"/>
                        <a:pt x="323" y="724"/>
                      </a:cubicBezTo>
                      <a:cubicBezTo>
                        <a:pt x="323" y="653"/>
                        <a:pt x="335" y="600"/>
                        <a:pt x="364" y="565"/>
                      </a:cubicBezTo>
                      <a:cubicBezTo>
                        <a:pt x="387" y="530"/>
                        <a:pt x="422" y="512"/>
                        <a:pt x="475" y="512"/>
                      </a:cubicBezTo>
                      <a:cubicBezTo>
                        <a:pt x="562" y="512"/>
                        <a:pt x="609" y="583"/>
                        <a:pt x="609" y="712"/>
                      </a:cubicBezTo>
                      <a:cubicBezTo>
                        <a:pt x="609" y="782"/>
                        <a:pt x="597" y="829"/>
                        <a:pt x="574" y="870"/>
                      </a:cubicBezTo>
                      <a:cubicBezTo>
                        <a:pt x="545" y="905"/>
                        <a:pt x="510" y="923"/>
                        <a:pt x="463" y="923"/>
                      </a:cubicBezTo>
                      <a:close/>
                      <a:moveTo>
                        <a:pt x="469" y="577"/>
                      </a:moveTo>
                      <a:cubicBezTo>
                        <a:pt x="428" y="577"/>
                        <a:pt x="411" y="624"/>
                        <a:pt x="411" y="724"/>
                      </a:cubicBezTo>
                      <a:cubicBezTo>
                        <a:pt x="411" y="811"/>
                        <a:pt x="428" y="853"/>
                        <a:pt x="469" y="853"/>
                      </a:cubicBezTo>
                      <a:cubicBezTo>
                        <a:pt x="504" y="853"/>
                        <a:pt x="521" y="806"/>
                        <a:pt x="521" y="718"/>
                      </a:cubicBezTo>
                      <a:cubicBezTo>
                        <a:pt x="521" y="624"/>
                        <a:pt x="504" y="577"/>
                        <a:pt x="469" y="577"/>
                      </a:cubicBezTo>
                      <a:close/>
                      <a:moveTo>
                        <a:pt x="871" y="519"/>
                      </a:moveTo>
                      <a:cubicBezTo>
                        <a:pt x="871" y="519"/>
                        <a:pt x="871" y="519"/>
                        <a:pt x="871" y="519"/>
                      </a:cubicBezTo>
                      <a:cubicBezTo>
                        <a:pt x="818" y="519"/>
                        <a:pt x="818" y="519"/>
                        <a:pt x="818" y="519"/>
                      </a:cubicBezTo>
                      <a:cubicBezTo>
                        <a:pt x="807" y="530"/>
                        <a:pt x="783" y="542"/>
                        <a:pt x="765" y="554"/>
                      </a:cubicBezTo>
                      <a:cubicBezTo>
                        <a:pt x="748" y="560"/>
                        <a:pt x="724" y="571"/>
                        <a:pt x="701" y="577"/>
                      </a:cubicBezTo>
                      <a:cubicBezTo>
                        <a:pt x="701" y="577"/>
                        <a:pt x="701" y="577"/>
                        <a:pt x="701" y="648"/>
                      </a:cubicBezTo>
                      <a:cubicBezTo>
                        <a:pt x="706" y="648"/>
                        <a:pt x="718" y="648"/>
                        <a:pt x="724" y="648"/>
                      </a:cubicBezTo>
                      <a:cubicBezTo>
                        <a:pt x="730" y="642"/>
                        <a:pt x="742" y="642"/>
                        <a:pt x="748" y="636"/>
                      </a:cubicBezTo>
                      <a:cubicBezTo>
                        <a:pt x="754" y="636"/>
                        <a:pt x="760" y="630"/>
                        <a:pt x="771" y="624"/>
                      </a:cubicBezTo>
                      <a:cubicBezTo>
                        <a:pt x="777" y="624"/>
                        <a:pt x="783" y="618"/>
                        <a:pt x="783" y="612"/>
                      </a:cubicBezTo>
                      <a:cubicBezTo>
                        <a:pt x="783" y="612"/>
                        <a:pt x="783" y="612"/>
                        <a:pt x="783" y="917"/>
                      </a:cubicBezTo>
                      <a:cubicBezTo>
                        <a:pt x="783" y="917"/>
                        <a:pt x="783" y="917"/>
                        <a:pt x="871" y="917"/>
                      </a:cubicBezTo>
                      <a:cubicBezTo>
                        <a:pt x="871" y="917"/>
                        <a:pt x="871" y="917"/>
                        <a:pt x="871" y="519"/>
                      </a:cubicBezTo>
                      <a:close/>
                      <a:moveTo>
                        <a:pt x="141" y="1436"/>
                      </a:moveTo>
                      <a:cubicBezTo>
                        <a:pt x="47" y="1436"/>
                        <a:pt x="0" y="1372"/>
                        <a:pt x="0" y="1238"/>
                      </a:cubicBezTo>
                      <a:cubicBezTo>
                        <a:pt x="0" y="1168"/>
                        <a:pt x="12" y="1121"/>
                        <a:pt x="35" y="1080"/>
                      </a:cubicBezTo>
                      <a:cubicBezTo>
                        <a:pt x="59" y="1045"/>
                        <a:pt x="100" y="1028"/>
                        <a:pt x="147" y="1028"/>
                      </a:cubicBezTo>
                      <a:cubicBezTo>
                        <a:pt x="240" y="1028"/>
                        <a:pt x="281" y="1098"/>
                        <a:pt x="281" y="1232"/>
                      </a:cubicBezTo>
                      <a:cubicBezTo>
                        <a:pt x="281" y="1296"/>
                        <a:pt x="269" y="1349"/>
                        <a:pt x="246" y="1384"/>
                      </a:cubicBezTo>
                      <a:cubicBezTo>
                        <a:pt x="223" y="1419"/>
                        <a:pt x="187" y="1436"/>
                        <a:pt x="141" y="1436"/>
                      </a:cubicBezTo>
                      <a:close/>
                      <a:moveTo>
                        <a:pt x="141" y="1098"/>
                      </a:moveTo>
                      <a:cubicBezTo>
                        <a:pt x="106" y="1098"/>
                        <a:pt x="88" y="1145"/>
                        <a:pt x="88" y="1238"/>
                      </a:cubicBezTo>
                      <a:cubicBezTo>
                        <a:pt x="88" y="1325"/>
                        <a:pt x="106" y="1366"/>
                        <a:pt x="141" y="1366"/>
                      </a:cubicBezTo>
                      <a:cubicBezTo>
                        <a:pt x="176" y="1366"/>
                        <a:pt x="193" y="1325"/>
                        <a:pt x="193" y="1232"/>
                      </a:cubicBezTo>
                      <a:cubicBezTo>
                        <a:pt x="193" y="1139"/>
                        <a:pt x="176" y="1098"/>
                        <a:pt x="141" y="1098"/>
                      </a:cubicBezTo>
                      <a:close/>
                      <a:moveTo>
                        <a:pt x="552" y="1030"/>
                      </a:moveTo>
                      <a:cubicBezTo>
                        <a:pt x="552" y="1030"/>
                        <a:pt x="552" y="1030"/>
                        <a:pt x="552" y="1030"/>
                      </a:cubicBezTo>
                      <a:cubicBezTo>
                        <a:pt x="499" y="1030"/>
                        <a:pt x="499" y="1030"/>
                        <a:pt x="499" y="1030"/>
                      </a:cubicBezTo>
                      <a:cubicBezTo>
                        <a:pt x="481" y="1042"/>
                        <a:pt x="463" y="1054"/>
                        <a:pt x="440" y="1065"/>
                      </a:cubicBezTo>
                      <a:cubicBezTo>
                        <a:pt x="422" y="1071"/>
                        <a:pt x="399" y="1083"/>
                        <a:pt x="381" y="1089"/>
                      </a:cubicBezTo>
                      <a:cubicBezTo>
                        <a:pt x="381" y="1089"/>
                        <a:pt x="381" y="1089"/>
                        <a:pt x="381" y="1159"/>
                      </a:cubicBezTo>
                      <a:cubicBezTo>
                        <a:pt x="387" y="1159"/>
                        <a:pt x="393" y="1159"/>
                        <a:pt x="404" y="1159"/>
                      </a:cubicBezTo>
                      <a:cubicBezTo>
                        <a:pt x="410" y="1153"/>
                        <a:pt x="416" y="1153"/>
                        <a:pt x="422" y="1147"/>
                      </a:cubicBezTo>
                      <a:cubicBezTo>
                        <a:pt x="434" y="1147"/>
                        <a:pt x="440" y="1141"/>
                        <a:pt x="446" y="1141"/>
                      </a:cubicBezTo>
                      <a:cubicBezTo>
                        <a:pt x="452" y="1136"/>
                        <a:pt x="458" y="1130"/>
                        <a:pt x="463" y="1130"/>
                      </a:cubicBezTo>
                      <a:cubicBezTo>
                        <a:pt x="463" y="1130"/>
                        <a:pt x="463" y="1130"/>
                        <a:pt x="463" y="1434"/>
                      </a:cubicBezTo>
                      <a:cubicBezTo>
                        <a:pt x="463" y="1434"/>
                        <a:pt x="463" y="1434"/>
                        <a:pt x="552" y="1434"/>
                      </a:cubicBezTo>
                      <a:cubicBezTo>
                        <a:pt x="552" y="1434"/>
                        <a:pt x="552" y="1434"/>
                        <a:pt x="552" y="1030"/>
                      </a:cubicBezTo>
                      <a:close/>
                      <a:moveTo>
                        <a:pt x="783" y="1436"/>
                      </a:moveTo>
                      <a:cubicBezTo>
                        <a:pt x="690" y="1436"/>
                        <a:pt x="643" y="1372"/>
                        <a:pt x="643" y="1238"/>
                      </a:cubicBezTo>
                      <a:cubicBezTo>
                        <a:pt x="643" y="1168"/>
                        <a:pt x="655" y="1121"/>
                        <a:pt x="684" y="1080"/>
                      </a:cubicBezTo>
                      <a:cubicBezTo>
                        <a:pt x="707" y="1045"/>
                        <a:pt x="742" y="1028"/>
                        <a:pt x="789" y="1028"/>
                      </a:cubicBezTo>
                      <a:cubicBezTo>
                        <a:pt x="882" y="1028"/>
                        <a:pt x="929" y="1098"/>
                        <a:pt x="929" y="1232"/>
                      </a:cubicBezTo>
                      <a:cubicBezTo>
                        <a:pt x="929" y="1296"/>
                        <a:pt x="917" y="1349"/>
                        <a:pt x="888" y="1384"/>
                      </a:cubicBezTo>
                      <a:cubicBezTo>
                        <a:pt x="864" y="1419"/>
                        <a:pt x="829" y="1436"/>
                        <a:pt x="783" y="1436"/>
                      </a:cubicBezTo>
                      <a:close/>
                      <a:moveTo>
                        <a:pt x="789" y="1098"/>
                      </a:moveTo>
                      <a:cubicBezTo>
                        <a:pt x="748" y="1098"/>
                        <a:pt x="730" y="1145"/>
                        <a:pt x="730" y="1238"/>
                      </a:cubicBezTo>
                      <a:cubicBezTo>
                        <a:pt x="730" y="1325"/>
                        <a:pt x="748" y="1366"/>
                        <a:pt x="789" y="1366"/>
                      </a:cubicBezTo>
                      <a:cubicBezTo>
                        <a:pt x="824" y="1366"/>
                        <a:pt x="841" y="1325"/>
                        <a:pt x="841" y="1232"/>
                      </a:cubicBezTo>
                      <a:cubicBezTo>
                        <a:pt x="841" y="1139"/>
                        <a:pt x="824" y="1098"/>
                        <a:pt x="789" y="1098"/>
                      </a:cubicBezTo>
                      <a:close/>
                      <a:moveTo>
                        <a:pt x="1197" y="1030"/>
                      </a:moveTo>
                      <a:cubicBezTo>
                        <a:pt x="1197" y="1030"/>
                        <a:pt x="1197" y="1030"/>
                        <a:pt x="1197" y="1030"/>
                      </a:cubicBezTo>
                      <a:cubicBezTo>
                        <a:pt x="1145" y="1030"/>
                        <a:pt x="1145" y="1030"/>
                        <a:pt x="1145" y="1030"/>
                      </a:cubicBezTo>
                      <a:cubicBezTo>
                        <a:pt x="1128" y="1042"/>
                        <a:pt x="1110" y="1054"/>
                        <a:pt x="1093" y="1065"/>
                      </a:cubicBezTo>
                      <a:cubicBezTo>
                        <a:pt x="1075" y="1071"/>
                        <a:pt x="1052" y="1083"/>
                        <a:pt x="1029" y="1089"/>
                      </a:cubicBezTo>
                      <a:cubicBezTo>
                        <a:pt x="1029" y="1089"/>
                        <a:pt x="1029" y="1089"/>
                        <a:pt x="1029" y="1159"/>
                      </a:cubicBezTo>
                      <a:cubicBezTo>
                        <a:pt x="1035" y="1159"/>
                        <a:pt x="1046" y="1159"/>
                        <a:pt x="1052" y="1159"/>
                      </a:cubicBezTo>
                      <a:cubicBezTo>
                        <a:pt x="1058" y="1153"/>
                        <a:pt x="1070" y="1153"/>
                        <a:pt x="1075" y="1147"/>
                      </a:cubicBezTo>
                      <a:cubicBezTo>
                        <a:pt x="1081" y="1147"/>
                        <a:pt x="1087" y="1141"/>
                        <a:pt x="1093" y="1141"/>
                      </a:cubicBezTo>
                      <a:cubicBezTo>
                        <a:pt x="1104" y="1136"/>
                        <a:pt x="1110" y="1130"/>
                        <a:pt x="1110" y="1130"/>
                      </a:cubicBezTo>
                      <a:cubicBezTo>
                        <a:pt x="1110" y="1130"/>
                        <a:pt x="1110" y="1130"/>
                        <a:pt x="1110" y="1434"/>
                      </a:cubicBezTo>
                      <a:cubicBezTo>
                        <a:pt x="1110" y="1434"/>
                        <a:pt x="1110" y="1434"/>
                        <a:pt x="1197" y="1434"/>
                      </a:cubicBezTo>
                      <a:cubicBezTo>
                        <a:pt x="1197" y="1434"/>
                        <a:pt x="1197" y="1434"/>
                        <a:pt x="1197" y="1030"/>
                      </a:cubicBezTo>
                      <a:close/>
                      <a:moveTo>
                        <a:pt x="1200" y="519"/>
                      </a:moveTo>
                      <a:cubicBezTo>
                        <a:pt x="1200" y="519"/>
                        <a:pt x="1200" y="519"/>
                        <a:pt x="1200" y="519"/>
                      </a:cubicBezTo>
                      <a:cubicBezTo>
                        <a:pt x="1147" y="519"/>
                        <a:pt x="1147" y="519"/>
                        <a:pt x="1147" y="519"/>
                      </a:cubicBezTo>
                      <a:cubicBezTo>
                        <a:pt x="1135" y="530"/>
                        <a:pt x="1111" y="542"/>
                        <a:pt x="1094" y="554"/>
                      </a:cubicBezTo>
                      <a:cubicBezTo>
                        <a:pt x="1076" y="560"/>
                        <a:pt x="1052" y="571"/>
                        <a:pt x="1029" y="577"/>
                      </a:cubicBezTo>
                      <a:cubicBezTo>
                        <a:pt x="1029" y="577"/>
                        <a:pt x="1029" y="577"/>
                        <a:pt x="1029" y="648"/>
                      </a:cubicBezTo>
                      <a:cubicBezTo>
                        <a:pt x="1035" y="648"/>
                        <a:pt x="1047" y="648"/>
                        <a:pt x="1052" y="648"/>
                      </a:cubicBezTo>
                      <a:cubicBezTo>
                        <a:pt x="1058" y="642"/>
                        <a:pt x="1070" y="642"/>
                        <a:pt x="1076" y="636"/>
                      </a:cubicBezTo>
                      <a:cubicBezTo>
                        <a:pt x="1082" y="636"/>
                        <a:pt x="1088" y="630"/>
                        <a:pt x="1100" y="624"/>
                      </a:cubicBezTo>
                      <a:cubicBezTo>
                        <a:pt x="1106" y="624"/>
                        <a:pt x="1111" y="618"/>
                        <a:pt x="1111" y="612"/>
                      </a:cubicBezTo>
                      <a:cubicBezTo>
                        <a:pt x="1111" y="612"/>
                        <a:pt x="1111" y="612"/>
                        <a:pt x="1111" y="917"/>
                      </a:cubicBezTo>
                      <a:cubicBezTo>
                        <a:pt x="1111" y="917"/>
                        <a:pt x="1111" y="917"/>
                        <a:pt x="1200" y="917"/>
                      </a:cubicBezTo>
                      <a:cubicBezTo>
                        <a:pt x="1200" y="917"/>
                        <a:pt x="1200" y="917"/>
                        <a:pt x="1200" y="519"/>
                      </a:cubicBezTo>
                      <a:close/>
                    </a:path>
                  </a:pathLst>
                </a:custGeom>
                <a:grpFill/>
                <a:ln>
                  <a:noFill/>
                </a:ln>
              </p:spPr>
              <p:txBody>
                <a:bodyPr vert="horz" wrap="square" lIns="89606" tIns="44804" rIns="89606" bIns="44804" numCol="1" anchor="t" anchorCtr="0" compatLnSpc="1">
                  <a:prstTxWarp prst="textNoShape">
                    <a:avLst/>
                  </a:prstTxWarp>
                </a:bodyPr>
                <a:lstStyle/>
                <a:p>
                  <a:pPr defTabSz="932563">
                    <a:defRPr/>
                  </a:pPr>
                  <a:endParaRPr lang="en-US" sz="1763" dirty="0">
                    <a:solidFill>
                      <a:srgbClr val="505050"/>
                    </a:solidFill>
                    <a:latin typeface="Segoe UI"/>
                  </a:endParaRPr>
                </a:p>
              </p:txBody>
            </p:sp>
            <p:sp>
              <p:nvSpPr>
                <p:cNvPr id="339" name="Freeform 374"/>
                <p:cNvSpPr>
                  <a:spLocks noChangeAspect="1" noEditPoints="1"/>
                </p:cNvSpPr>
                <p:nvPr/>
              </p:nvSpPr>
              <p:spPr bwMode="black">
                <a:xfrm>
                  <a:off x="5641324" y="3134944"/>
                  <a:ext cx="187949" cy="224887"/>
                </a:xfrm>
                <a:custGeom>
                  <a:avLst/>
                  <a:gdLst>
                    <a:gd name="T0" fmla="*/ 35 w 1200"/>
                    <a:gd name="T1" fmla="*/ 52 h 1436"/>
                    <a:gd name="T2" fmla="*/ 246 w 1200"/>
                    <a:gd name="T3" fmla="*/ 350 h 1436"/>
                    <a:gd name="T4" fmla="*/ 88 w 1200"/>
                    <a:gd name="T5" fmla="*/ 204 h 1436"/>
                    <a:gd name="T6" fmla="*/ 141 w 1200"/>
                    <a:gd name="T7" fmla="*/ 64 h 1436"/>
                    <a:gd name="T8" fmla="*/ 499 w 1200"/>
                    <a:gd name="T9" fmla="*/ 5 h 1436"/>
                    <a:gd name="T10" fmla="*/ 381 w 1200"/>
                    <a:gd name="T11" fmla="*/ 133 h 1436"/>
                    <a:gd name="T12" fmla="*/ 446 w 1200"/>
                    <a:gd name="T13" fmla="*/ 110 h 1436"/>
                    <a:gd name="T14" fmla="*/ 552 w 1200"/>
                    <a:gd name="T15" fmla="*/ 403 h 1436"/>
                    <a:gd name="T16" fmla="*/ 643 w 1200"/>
                    <a:gd name="T17" fmla="*/ 210 h 1436"/>
                    <a:gd name="T18" fmla="*/ 929 w 1200"/>
                    <a:gd name="T19" fmla="*/ 198 h 1436"/>
                    <a:gd name="T20" fmla="*/ 789 w 1200"/>
                    <a:gd name="T21" fmla="*/ 64 h 1436"/>
                    <a:gd name="T22" fmla="*/ 841 w 1200"/>
                    <a:gd name="T23" fmla="*/ 204 h 1436"/>
                    <a:gd name="T24" fmla="*/ 1197 w 1200"/>
                    <a:gd name="T25" fmla="*/ 5 h 1436"/>
                    <a:gd name="T26" fmla="*/ 1029 w 1200"/>
                    <a:gd name="T27" fmla="*/ 63 h 1436"/>
                    <a:gd name="T28" fmla="*/ 1075 w 1200"/>
                    <a:gd name="T29" fmla="*/ 122 h 1436"/>
                    <a:gd name="T30" fmla="*/ 1110 w 1200"/>
                    <a:gd name="T31" fmla="*/ 403 h 1436"/>
                    <a:gd name="T32" fmla="*/ 225 w 1200"/>
                    <a:gd name="T33" fmla="*/ 519 h 1436"/>
                    <a:gd name="T34" fmla="*/ 120 w 1200"/>
                    <a:gd name="T35" fmla="*/ 554 h 1436"/>
                    <a:gd name="T36" fmla="*/ 80 w 1200"/>
                    <a:gd name="T37" fmla="*/ 648 h 1436"/>
                    <a:gd name="T38" fmla="*/ 138 w 1200"/>
                    <a:gd name="T39" fmla="*/ 612 h 1436"/>
                    <a:gd name="T40" fmla="*/ 225 w 1200"/>
                    <a:gd name="T41" fmla="*/ 519 h 1436"/>
                    <a:gd name="T42" fmla="*/ 364 w 1200"/>
                    <a:gd name="T43" fmla="*/ 565 h 1436"/>
                    <a:gd name="T44" fmla="*/ 574 w 1200"/>
                    <a:gd name="T45" fmla="*/ 870 h 1436"/>
                    <a:gd name="T46" fmla="*/ 411 w 1200"/>
                    <a:gd name="T47" fmla="*/ 724 h 1436"/>
                    <a:gd name="T48" fmla="*/ 469 w 1200"/>
                    <a:gd name="T49" fmla="*/ 577 h 1436"/>
                    <a:gd name="T50" fmla="*/ 818 w 1200"/>
                    <a:gd name="T51" fmla="*/ 519 h 1436"/>
                    <a:gd name="T52" fmla="*/ 701 w 1200"/>
                    <a:gd name="T53" fmla="*/ 648 h 1436"/>
                    <a:gd name="T54" fmla="*/ 771 w 1200"/>
                    <a:gd name="T55" fmla="*/ 624 h 1436"/>
                    <a:gd name="T56" fmla="*/ 871 w 1200"/>
                    <a:gd name="T57" fmla="*/ 917 h 1436"/>
                    <a:gd name="T58" fmla="*/ 0 w 1200"/>
                    <a:gd name="T59" fmla="*/ 1238 h 1436"/>
                    <a:gd name="T60" fmla="*/ 281 w 1200"/>
                    <a:gd name="T61" fmla="*/ 1232 h 1436"/>
                    <a:gd name="T62" fmla="*/ 141 w 1200"/>
                    <a:gd name="T63" fmla="*/ 1098 h 1436"/>
                    <a:gd name="T64" fmla="*/ 193 w 1200"/>
                    <a:gd name="T65" fmla="*/ 1232 h 1436"/>
                    <a:gd name="T66" fmla="*/ 552 w 1200"/>
                    <a:gd name="T67" fmla="*/ 1030 h 1436"/>
                    <a:gd name="T68" fmla="*/ 381 w 1200"/>
                    <a:gd name="T69" fmla="*/ 1089 h 1436"/>
                    <a:gd name="T70" fmla="*/ 422 w 1200"/>
                    <a:gd name="T71" fmla="*/ 1147 h 1436"/>
                    <a:gd name="T72" fmla="*/ 463 w 1200"/>
                    <a:gd name="T73" fmla="*/ 1434 h 1436"/>
                    <a:gd name="T74" fmla="*/ 783 w 1200"/>
                    <a:gd name="T75" fmla="*/ 1436 h 1436"/>
                    <a:gd name="T76" fmla="*/ 789 w 1200"/>
                    <a:gd name="T77" fmla="*/ 1028 h 1436"/>
                    <a:gd name="T78" fmla="*/ 783 w 1200"/>
                    <a:gd name="T79" fmla="*/ 1436 h 1436"/>
                    <a:gd name="T80" fmla="*/ 789 w 1200"/>
                    <a:gd name="T81" fmla="*/ 1366 h 1436"/>
                    <a:gd name="T82" fmla="*/ 1197 w 1200"/>
                    <a:gd name="T83" fmla="*/ 1030 h 1436"/>
                    <a:gd name="T84" fmla="*/ 1093 w 1200"/>
                    <a:gd name="T85" fmla="*/ 1065 h 1436"/>
                    <a:gd name="T86" fmla="*/ 1052 w 1200"/>
                    <a:gd name="T87" fmla="*/ 1159 h 1436"/>
                    <a:gd name="T88" fmla="*/ 1110 w 1200"/>
                    <a:gd name="T89" fmla="*/ 1130 h 1436"/>
                    <a:gd name="T90" fmla="*/ 1197 w 1200"/>
                    <a:gd name="T91" fmla="*/ 1030 h 1436"/>
                    <a:gd name="T92" fmla="*/ 1147 w 1200"/>
                    <a:gd name="T93" fmla="*/ 519 h 1436"/>
                    <a:gd name="T94" fmla="*/ 1029 w 1200"/>
                    <a:gd name="T95" fmla="*/ 648 h 1436"/>
                    <a:gd name="T96" fmla="*/ 1100 w 1200"/>
                    <a:gd name="T97" fmla="*/ 624 h 1436"/>
                    <a:gd name="T98" fmla="*/ 1200 w 1200"/>
                    <a:gd name="T99" fmla="*/ 917 h 1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200" h="1436">
                      <a:moveTo>
                        <a:pt x="141" y="408"/>
                      </a:moveTo>
                      <a:cubicBezTo>
                        <a:pt x="47" y="408"/>
                        <a:pt x="0" y="338"/>
                        <a:pt x="0" y="210"/>
                      </a:cubicBezTo>
                      <a:cubicBezTo>
                        <a:pt x="0" y="140"/>
                        <a:pt x="12" y="87"/>
                        <a:pt x="35" y="52"/>
                      </a:cubicBezTo>
                      <a:cubicBezTo>
                        <a:pt x="59" y="17"/>
                        <a:pt x="100" y="0"/>
                        <a:pt x="147" y="0"/>
                      </a:cubicBezTo>
                      <a:cubicBezTo>
                        <a:pt x="240" y="0"/>
                        <a:pt x="281" y="64"/>
                        <a:pt x="281" y="198"/>
                      </a:cubicBezTo>
                      <a:cubicBezTo>
                        <a:pt x="281" y="268"/>
                        <a:pt x="269" y="315"/>
                        <a:pt x="246" y="350"/>
                      </a:cubicBezTo>
                      <a:cubicBezTo>
                        <a:pt x="223" y="385"/>
                        <a:pt x="187" y="408"/>
                        <a:pt x="141" y="408"/>
                      </a:cubicBezTo>
                      <a:close/>
                      <a:moveTo>
                        <a:pt x="141" y="64"/>
                      </a:moveTo>
                      <a:cubicBezTo>
                        <a:pt x="106" y="64"/>
                        <a:pt x="88" y="111"/>
                        <a:pt x="88" y="204"/>
                      </a:cubicBezTo>
                      <a:cubicBezTo>
                        <a:pt x="88" y="297"/>
                        <a:pt x="106" y="338"/>
                        <a:pt x="141" y="338"/>
                      </a:cubicBezTo>
                      <a:cubicBezTo>
                        <a:pt x="176" y="338"/>
                        <a:pt x="193" y="291"/>
                        <a:pt x="193" y="204"/>
                      </a:cubicBezTo>
                      <a:cubicBezTo>
                        <a:pt x="193" y="111"/>
                        <a:pt x="176" y="64"/>
                        <a:pt x="141" y="64"/>
                      </a:cubicBezTo>
                      <a:close/>
                      <a:moveTo>
                        <a:pt x="552" y="5"/>
                      </a:moveTo>
                      <a:cubicBezTo>
                        <a:pt x="552" y="5"/>
                        <a:pt x="552" y="5"/>
                        <a:pt x="552" y="5"/>
                      </a:cubicBezTo>
                      <a:cubicBezTo>
                        <a:pt x="499" y="5"/>
                        <a:pt x="499" y="5"/>
                        <a:pt x="499" y="5"/>
                      </a:cubicBezTo>
                      <a:cubicBezTo>
                        <a:pt x="481" y="16"/>
                        <a:pt x="463" y="28"/>
                        <a:pt x="440" y="34"/>
                      </a:cubicBezTo>
                      <a:cubicBezTo>
                        <a:pt x="422" y="46"/>
                        <a:pt x="399" y="57"/>
                        <a:pt x="381" y="63"/>
                      </a:cubicBezTo>
                      <a:cubicBezTo>
                        <a:pt x="381" y="63"/>
                        <a:pt x="381" y="63"/>
                        <a:pt x="381" y="133"/>
                      </a:cubicBezTo>
                      <a:cubicBezTo>
                        <a:pt x="387" y="133"/>
                        <a:pt x="393" y="133"/>
                        <a:pt x="404" y="128"/>
                      </a:cubicBezTo>
                      <a:cubicBezTo>
                        <a:pt x="410" y="128"/>
                        <a:pt x="416" y="128"/>
                        <a:pt x="422" y="122"/>
                      </a:cubicBezTo>
                      <a:cubicBezTo>
                        <a:pt x="434" y="122"/>
                        <a:pt x="440" y="116"/>
                        <a:pt x="446" y="110"/>
                      </a:cubicBezTo>
                      <a:cubicBezTo>
                        <a:pt x="452" y="110"/>
                        <a:pt x="458" y="104"/>
                        <a:pt x="463" y="98"/>
                      </a:cubicBezTo>
                      <a:cubicBezTo>
                        <a:pt x="463" y="98"/>
                        <a:pt x="463" y="98"/>
                        <a:pt x="463" y="403"/>
                      </a:cubicBezTo>
                      <a:cubicBezTo>
                        <a:pt x="463" y="403"/>
                        <a:pt x="463" y="403"/>
                        <a:pt x="552" y="403"/>
                      </a:cubicBezTo>
                      <a:cubicBezTo>
                        <a:pt x="552" y="403"/>
                        <a:pt x="552" y="403"/>
                        <a:pt x="552" y="5"/>
                      </a:cubicBezTo>
                      <a:close/>
                      <a:moveTo>
                        <a:pt x="783" y="408"/>
                      </a:moveTo>
                      <a:cubicBezTo>
                        <a:pt x="690" y="408"/>
                        <a:pt x="643" y="338"/>
                        <a:pt x="643" y="210"/>
                      </a:cubicBezTo>
                      <a:cubicBezTo>
                        <a:pt x="643" y="140"/>
                        <a:pt x="655" y="87"/>
                        <a:pt x="684" y="52"/>
                      </a:cubicBezTo>
                      <a:cubicBezTo>
                        <a:pt x="707" y="17"/>
                        <a:pt x="742" y="0"/>
                        <a:pt x="789" y="0"/>
                      </a:cubicBezTo>
                      <a:cubicBezTo>
                        <a:pt x="882" y="0"/>
                        <a:pt x="929" y="64"/>
                        <a:pt x="929" y="198"/>
                      </a:cubicBezTo>
                      <a:cubicBezTo>
                        <a:pt x="929" y="268"/>
                        <a:pt x="917" y="315"/>
                        <a:pt x="888" y="350"/>
                      </a:cubicBezTo>
                      <a:cubicBezTo>
                        <a:pt x="864" y="385"/>
                        <a:pt x="829" y="408"/>
                        <a:pt x="783" y="408"/>
                      </a:cubicBezTo>
                      <a:close/>
                      <a:moveTo>
                        <a:pt x="789" y="64"/>
                      </a:moveTo>
                      <a:cubicBezTo>
                        <a:pt x="748" y="64"/>
                        <a:pt x="730" y="111"/>
                        <a:pt x="730" y="204"/>
                      </a:cubicBezTo>
                      <a:cubicBezTo>
                        <a:pt x="730" y="297"/>
                        <a:pt x="748" y="338"/>
                        <a:pt x="789" y="338"/>
                      </a:cubicBezTo>
                      <a:cubicBezTo>
                        <a:pt x="824" y="338"/>
                        <a:pt x="841" y="291"/>
                        <a:pt x="841" y="204"/>
                      </a:cubicBezTo>
                      <a:cubicBezTo>
                        <a:pt x="841" y="111"/>
                        <a:pt x="824" y="64"/>
                        <a:pt x="789" y="64"/>
                      </a:cubicBezTo>
                      <a:close/>
                      <a:moveTo>
                        <a:pt x="1197" y="5"/>
                      </a:moveTo>
                      <a:cubicBezTo>
                        <a:pt x="1197" y="5"/>
                        <a:pt x="1197" y="5"/>
                        <a:pt x="1197" y="5"/>
                      </a:cubicBezTo>
                      <a:cubicBezTo>
                        <a:pt x="1145" y="5"/>
                        <a:pt x="1145" y="5"/>
                        <a:pt x="1145" y="5"/>
                      </a:cubicBezTo>
                      <a:cubicBezTo>
                        <a:pt x="1128" y="16"/>
                        <a:pt x="1110" y="28"/>
                        <a:pt x="1093" y="34"/>
                      </a:cubicBezTo>
                      <a:cubicBezTo>
                        <a:pt x="1075" y="46"/>
                        <a:pt x="1052" y="57"/>
                        <a:pt x="1029" y="63"/>
                      </a:cubicBezTo>
                      <a:cubicBezTo>
                        <a:pt x="1029" y="63"/>
                        <a:pt x="1029" y="63"/>
                        <a:pt x="1029" y="133"/>
                      </a:cubicBezTo>
                      <a:cubicBezTo>
                        <a:pt x="1035" y="133"/>
                        <a:pt x="1046" y="133"/>
                        <a:pt x="1052" y="128"/>
                      </a:cubicBezTo>
                      <a:cubicBezTo>
                        <a:pt x="1058" y="128"/>
                        <a:pt x="1070" y="128"/>
                        <a:pt x="1075" y="122"/>
                      </a:cubicBezTo>
                      <a:cubicBezTo>
                        <a:pt x="1081" y="122"/>
                        <a:pt x="1087" y="116"/>
                        <a:pt x="1093" y="110"/>
                      </a:cubicBezTo>
                      <a:cubicBezTo>
                        <a:pt x="1104" y="110"/>
                        <a:pt x="1110" y="104"/>
                        <a:pt x="1110" y="98"/>
                      </a:cubicBezTo>
                      <a:cubicBezTo>
                        <a:pt x="1110" y="98"/>
                        <a:pt x="1110" y="98"/>
                        <a:pt x="1110" y="403"/>
                      </a:cubicBezTo>
                      <a:cubicBezTo>
                        <a:pt x="1110" y="403"/>
                        <a:pt x="1110" y="403"/>
                        <a:pt x="1197" y="403"/>
                      </a:cubicBezTo>
                      <a:cubicBezTo>
                        <a:pt x="1197" y="403"/>
                        <a:pt x="1197" y="403"/>
                        <a:pt x="1197" y="5"/>
                      </a:cubicBezTo>
                      <a:close/>
                      <a:moveTo>
                        <a:pt x="225" y="519"/>
                      </a:moveTo>
                      <a:cubicBezTo>
                        <a:pt x="225" y="519"/>
                        <a:pt x="225" y="519"/>
                        <a:pt x="225" y="519"/>
                      </a:cubicBezTo>
                      <a:cubicBezTo>
                        <a:pt x="173" y="519"/>
                        <a:pt x="173" y="519"/>
                        <a:pt x="173" y="519"/>
                      </a:cubicBezTo>
                      <a:cubicBezTo>
                        <a:pt x="155" y="530"/>
                        <a:pt x="138" y="542"/>
                        <a:pt x="120" y="554"/>
                      </a:cubicBezTo>
                      <a:cubicBezTo>
                        <a:pt x="97" y="560"/>
                        <a:pt x="80" y="571"/>
                        <a:pt x="56" y="577"/>
                      </a:cubicBezTo>
                      <a:cubicBezTo>
                        <a:pt x="56" y="577"/>
                        <a:pt x="56" y="577"/>
                        <a:pt x="56" y="648"/>
                      </a:cubicBezTo>
                      <a:cubicBezTo>
                        <a:pt x="62" y="648"/>
                        <a:pt x="68" y="648"/>
                        <a:pt x="80" y="648"/>
                      </a:cubicBezTo>
                      <a:cubicBezTo>
                        <a:pt x="85" y="642"/>
                        <a:pt x="91" y="642"/>
                        <a:pt x="103" y="636"/>
                      </a:cubicBezTo>
                      <a:cubicBezTo>
                        <a:pt x="109" y="636"/>
                        <a:pt x="115" y="630"/>
                        <a:pt x="120" y="624"/>
                      </a:cubicBezTo>
                      <a:cubicBezTo>
                        <a:pt x="126" y="624"/>
                        <a:pt x="132" y="618"/>
                        <a:pt x="138" y="612"/>
                      </a:cubicBezTo>
                      <a:cubicBezTo>
                        <a:pt x="138" y="612"/>
                        <a:pt x="138" y="612"/>
                        <a:pt x="138" y="917"/>
                      </a:cubicBezTo>
                      <a:cubicBezTo>
                        <a:pt x="138" y="917"/>
                        <a:pt x="138" y="917"/>
                        <a:pt x="225" y="917"/>
                      </a:cubicBezTo>
                      <a:cubicBezTo>
                        <a:pt x="225" y="917"/>
                        <a:pt x="225" y="917"/>
                        <a:pt x="225" y="519"/>
                      </a:cubicBezTo>
                      <a:close/>
                      <a:moveTo>
                        <a:pt x="463" y="923"/>
                      </a:moveTo>
                      <a:cubicBezTo>
                        <a:pt x="370" y="923"/>
                        <a:pt x="323" y="853"/>
                        <a:pt x="323" y="724"/>
                      </a:cubicBezTo>
                      <a:cubicBezTo>
                        <a:pt x="323" y="653"/>
                        <a:pt x="335" y="600"/>
                        <a:pt x="364" y="565"/>
                      </a:cubicBezTo>
                      <a:cubicBezTo>
                        <a:pt x="387" y="530"/>
                        <a:pt x="422" y="512"/>
                        <a:pt x="475" y="512"/>
                      </a:cubicBezTo>
                      <a:cubicBezTo>
                        <a:pt x="562" y="512"/>
                        <a:pt x="609" y="583"/>
                        <a:pt x="609" y="712"/>
                      </a:cubicBezTo>
                      <a:cubicBezTo>
                        <a:pt x="609" y="782"/>
                        <a:pt x="597" y="829"/>
                        <a:pt x="574" y="870"/>
                      </a:cubicBezTo>
                      <a:cubicBezTo>
                        <a:pt x="545" y="905"/>
                        <a:pt x="510" y="923"/>
                        <a:pt x="463" y="923"/>
                      </a:cubicBezTo>
                      <a:close/>
                      <a:moveTo>
                        <a:pt x="469" y="577"/>
                      </a:moveTo>
                      <a:cubicBezTo>
                        <a:pt x="428" y="577"/>
                        <a:pt x="411" y="624"/>
                        <a:pt x="411" y="724"/>
                      </a:cubicBezTo>
                      <a:cubicBezTo>
                        <a:pt x="411" y="811"/>
                        <a:pt x="428" y="853"/>
                        <a:pt x="469" y="853"/>
                      </a:cubicBezTo>
                      <a:cubicBezTo>
                        <a:pt x="504" y="853"/>
                        <a:pt x="521" y="806"/>
                        <a:pt x="521" y="718"/>
                      </a:cubicBezTo>
                      <a:cubicBezTo>
                        <a:pt x="521" y="624"/>
                        <a:pt x="504" y="577"/>
                        <a:pt x="469" y="577"/>
                      </a:cubicBezTo>
                      <a:close/>
                      <a:moveTo>
                        <a:pt x="871" y="519"/>
                      </a:moveTo>
                      <a:cubicBezTo>
                        <a:pt x="871" y="519"/>
                        <a:pt x="871" y="519"/>
                        <a:pt x="871" y="519"/>
                      </a:cubicBezTo>
                      <a:cubicBezTo>
                        <a:pt x="818" y="519"/>
                        <a:pt x="818" y="519"/>
                        <a:pt x="818" y="519"/>
                      </a:cubicBezTo>
                      <a:cubicBezTo>
                        <a:pt x="807" y="530"/>
                        <a:pt x="783" y="542"/>
                        <a:pt x="765" y="554"/>
                      </a:cubicBezTo>
                      <a:cubicBezTo>
                        <a:pt x="748" y="560"/>
                        <a:pt x="724" y="571"/>
                        <a:pt x="701" y="577"/>
                      </a:cubicBezTo>
                      <a:cubicBezTo>
                        <a:pt x="701" y="577"/>
                        <a:pt x="701" y="577"/>
                        <a:pt x="701" y="648"/>
                      </a:cubicBezTo>
                      <a:cubicBezTo>
                        <a:pt x="706" y="648"/>
                        <a:pt x="718" y="648"/>
                        <a:pt x="724" y="648"/>
                      </a:cubicBezTo>
                      <a:cubicBezTo>
                        <a:pt x="730" y="642"/>
                        <a:pt x="742" y="642"/>
                        <a:pt x="748" y="636"/>
                      </a:cubicBezTo>
                      <a:cubicBezTo>
                        <a:pt x="754" y="636"/>
                        <a:pt x="760" y="630"/>
                        <a:pt x="771" y="624"/>
                      </a:cubicBezTo>
                      <a:cubicBezTo>
                        <a:pt x="777" y="624"/>
                        <a:pt x="783" y="618"/>
                        <a:pt x="783" y="612"/>
                      </a:cubicBezTo>
                      <a:cubicBezTo>
                        <a:pt x="783" y="612"/>
                        <a:pt x="783" y="612"/>
                        <a:pt x="783" y="917"/>
                      </a:cubicBezTo>
                      <a:cubicBezTo>
                        <a:pt x="783" y="917"/>
                        <a:pt x="783" y="917"/>
                        <a:pt x="871" y="917"/>
                      </a:cubicBezTo>
                      <a:cubicBezTo>
                        <a:pt x="871" y="917"/>
                        <a:pt x="871" y="917"/>
                        <a:pt x="871" y="519"/>
                      </a:cubicBezTo>
                      <a:close/>
                      <a:moveTo>
                        <a:pt x="141" y="1436"/>
                      </a:moveTo>
                      <a:cubicBezTo>
                        <a:pt x="47" y="1436"/>
                        <a:pt x="0" y="1372"/>
                        <a:pt x="0" y="1238"/>
                      </a:cubicBezTo>
                      <a:cubicBezTo>
                        <a:pt x="0" y="1168"/>
                        <a:pt x="12" y="1121"/>
                        <a:pt x="35" y="1080"/>
                      </a:cubicBezTo>
                      <a:cubicBezTo>
                        <a:pt x="59" y="1045"/>
                        <a:pt x="100" y="1028"/>
                        <a:pt x="147" y="1028"/>
                      </a:cubicBezTo>
                      <a:cubicBezTo>
                        <a:pt x="240" y="1028"/>
                        <a:pt x="281" y="1098"/>
                        <a:pt x="281" y="1232"/>
                      </a:cubicBezTo>
                      <a:cubicBezTo>
                        <a:pt x="281" y="1296"/>
                        <a:pt x="269" y="1349"/>
                        <a:pt x="246" y="1384"/>
                      </a:cubicBezTo>
                      <a:cubicBezTo>
                        <a:pt x="223" y="1419"/>
                        <a:pt x="187" y="1436"/>
                        <a:pt x="141" y="1436"/>
                      </a:cubicBezTo>
                      <a:close/>
                      <a:moveTo>
                        <a:pt x="141" y="1098"/>
                      </a:moveTo>
                      <a:cubicBezTo>
                        <a:pt x="106" y="1098"/>
                        <a:pt x="88" y="1145"/>
                        <a:pt x="88" y="1238"/>
                      </a:cubicBezTo>
                      <a:cubicBezTo>
                        <a:pt x="88" y="1325"/>
                        <a:pt x="106" y="1366"/>
                        <a:pt x="141" y="1366"/>
                      </a:cubicBezTo>
                      <a:cubicBezTo>
                        <a:pt x="176" y="1366"/>
                        <a:pt x="193" y="1325"/>
                        <a:pt x="193" y="1232"/>
                      </a:cubicBezTo>
                      <a:cubicBezTo>
                        <a:pt x="193" y="1139"/>
                        <a:pt x="176" y="1098"/>
                        <a:pt x="141" y="1098"/>
                      </a:cubicBezTo>
                      <a:close/>
                      <a:moveTo>
                        <a:pt x="552" y="1030"/>
                      </a:moveTo>
                      <a:cubicBezTo>
                        <a:pt x="552" y="1030"/>
                        <a:pt x="552" y="1030"/>
                        <a:pt x="552" y="1030"/>
                      </a:cubicBezTo>
                      <a:cubicBezTo>
                        <a:pt x="499" y="1030"/>
                        <a:pt x="499" y="1030"/>
                        <a:pt x="499" y="1030"/>
                      </a:cubicBezTo>
                      <a:cubicBezTo>
                        <a:pt x="481" y="1042"/>
                        <a:pt x="463" y="1054"/>
                        <a:pt x="440" y="1065"/>
                      </a:cubicBezTo>
                      <a:cubicBezTo>
                        <a:pt x="422" y="1071"/>
                        <a:pt x="399" y="1083"/>
                        <a:pt x="381" y="1089"/>
                      </a:cubicBezTo>
                      <a:cubicBezTo>
                        <a:pt x="381" y="1089"/>
                        <a:pt x="381" y="1089"/>
                        <a:pt x="381" y="1159"/>
                      </a:cubicBezTo>
                      <a:cubicBezTo>
                        <a:pt x="387" y="1159"/>
                        <a:pt x="393" y="1159"/>
                        <a:pt x="404" y="1159"/>
                      </a:cubicBezTo>
                      <a:cubicBezTo>
                        <a:pt x="410" y="1153"/>
                        <a:pt x="416" y="1153"/>
                        <a:pt x="422" y="1147"/>
                      </a:cubicBezTo>
                      <a:cubicBezTo>
                        <a:pt x="434" y="1147"/>
                        <a:pt x="440" y="1141"/>
                        <a:pt x="446" y="1141"/>
                      </a:cubicBezTo>
                      <a:cubicBezTo>
                        <a:pt x="452" y="1136"/>
                        <a:pt x="458" y="1130"/>
                        <a:pt x="463" y="1130"/>
                      </a:cubicBezTo>
                      <a:cubicBezTo>
                        <a:pt x="463" y="1130"/>
                        <a:pt x="463" y="1130"/>
                        <a:pt x="463" y="1434"/>
                      </a:cubicBezTo>
                      <a:cubicBezTo>
                        <a:pt x="463" y="1434"/>
                        <a:pt x="463" y="1434"/>
                        <a:pt x="552" y="1434"/>
                      </a:cubicBezTo>
                      <a:cubicBezTo>
                        <a:pt x="552" y="1434"/>
                        <a:pt x="552" y="1434"/>
                        <a:pt x="552" y="1030"/>
                      </a:cubicBezTo>
                      <a:close/>
                      <a:moveTo>
                        <a:pt x="783" y="1436"/>
                      </a:moveTo>
                      <a:cubicBezTo>
                        <a:pt x="690" y="1436"/>
                        <a:pt x="643" y="1372"/>
                        <a:pt x="643" y="1238"/>
                      </a:cubicBezTo>
                      <a:cubicBezTo>
                        <a:pt x="643" y="1168"/>
                        <a:pt x="655" y="1121"/>
                        <a:pt x="684" y="1080"/>
                      </a:cubicBezTo>
                      <a:cubicBezTo>
                        <a:pt x="707" y="1045"/>
                        <a:pt x="742" y="1028"/>
                        <a:pt x="789" y="1028"/>
                      </a:cubicBezTo>
                      <a:cubicBezTo>
                        <a:pt x="882" y="1028"/>
                        <a:pt x="929" y="1098"/>
                        <a:pt x="929" y="1232"/>
                      </a:cubicBezTo>
                      <a:cubicBezTo>
                        <a:pt x="929" y="1296"/>
                        <a:pt x="917" y="1349"/>
                        <a:pt x="888" y="1384"/>
                      </a:cubicBezTo>
                      <a:cubicBezTo>
                        <a:pt x="864" y="1419"/>
                        <a:pt x="829" y="1436"/>
                        <a:pt x="783" y="1436"/>
                      </a:cubicBezTo>
                      <a:close/>
                      <a:moveTo>
                        <a:pt x="789" y="1098"/>
                      </a:moveTo>
                      <a:cubicBezTo>
                        <a:pt x="748" y="1098"/>
                        <a:pt x="730" y="1145"/>
                        <a:pt x="730" y="1238"/>
                      </a:cubicBezTo>
                      <a:cubicBezTo>
                        <a:pt x="730" y="1325"/>
                        <a:pt x="748" y="1366"/>
                        <a:pt x="789" y="1366"/>
                      </a:cubicBezTo>
                      <a:cubicBezTo>
                        <a:pt x="824" y="1366"/>
                        <a:pt x="841" y="1325"/>
                        <a:pt x="841" y="1232"/>
                      </a:cubicBezTo>
                      <a:cubicBezTo>
                        <a:pt x="841" y="1139"/>
                        <a:pt x="824" y="1098"/>
                        <a:pt x="789" y="1098"/>
                      </a:cubicBezTo>
                      <a:close/>
                      <a:moveTo>
                        <a:pt x="1197" y="1030"/>
                      </a:moveTo>
                      <a:cubicBezTo>
                        <a:pt x="1197" y="1030"/>
                        <a:pt x="1197" y="1030"/>
                        <a:pt x="1197" y="1030"/>
                      </a:cubicBezTo>
                      <a:cubicBezTo>
                        <a:pt x="1145" y="1030"/>
                        <a:pt x="1145" y="1030"/>
                        <a:pt x="1145" y="1030"/>
                      </a:cubicBezTo>
                      <a:cubicBezTo>
                        <a:pt x="1128" y="1042"/>
                        <a:pt x="1110" y="1054"/>
                        <a:pt x="1093" y="1065"/>
                      </a:cubicBezTo>
                      <a:cubicBezTo>
                        <a:pt x="1075" y="1071"/>
                        <a:pt x="1052" y="1083"/>
                        <a:pt x="1029" y="1089"/>
                      </a:cubicBezTo>
                      <a:cubicBezTo>
                        <a:pt x="1029" y="1089"/>
                        <a:pt x="1029" y="1089"/>
                        <a:pt x="1029" y="1159"/>
                      </a:cubicBezTo>
                      <a:cubicBezTo>
                        <a:pt x="1035" y="1159"/>
                        <a:pt x="1046" y="1159"/>
                        <a:pt x="1052" y="1159"/>
                      </a:cubicBezTo>
                      <a:cubicBezTo>
                        <a:pt x="1058" y="1153"/>
                        <a:pt x="1070" y="1153"/>
                        <a:pt x="1075" y="1147"/>
                      </a:cubicBezTo>
                      <a:cubicBezTo>
                        <a:pt x="1081" y="1147"/>
                        <a:pt x="1087" y="1141"/>
                        <a:pt x="1093" y="1141"/>
                      </a:cubicBezTo>
                      <a:cubicBezTo>
                        <a:pt x="1104" y="1136"/>
                        <a:pt x="1110" y="1130"/>
                        <a:pt x="1110" y="1130"/>
                      </a:cubicBezTo>
                      <a:cubicBezTo>
                        <a:pt x="1110" y="1130"/>
                        <a:pt x="1110" y="1130"/>
                        <a:pt x="1110" y="1434"/>
                      </a:cubicBezTo>
                      <a:cubicBezTo>
                        <a:pt x="1110" y="1434"/>
                        <a:pt x="1110" y="1434"/>
                        <a:pt x="1197" y="1434"/>
                      </a:cubicBezTo>
                      <a:cubicBezTo>
                        <a:pt x="1197" y="1434"/>
                        <a:pt x="1197" y="1434"/>
                        <a:pt x="1197" y="1030"/>
                      </a:cubicBezTo>
                      <a:close/>
                      <a:moveTo>
                        <a:pt x="1200" y="519"/>
                      </a:moveTo>
                      <a:cubicBezTo>
                        <a:pt x="1200" y="519"/>
                        <a:pt x="1200" y="519"/>
                        <a:pt x="1200" y="519"/>
                      </a:cubicBezTo>
                      <a:cubicBezTo>
                        <a:pt x="1147" y="519"/>
                        <a:pt x="1147" y="519"/>
                        <a:pt x="1147" y="519"/>
                      </a:cubicBezTo>
                      <a:cubicBezTo>
                        <a:pt x="1135" y="530"/>
                        <a:pt x="1111" y="542"/>
                        <a:pt x="1094" y="554"/>
                      </a:cubicBezTo>
                      <a:cubicBezTo>
                        <a:pt x="1076" y="560"/>
                        <a:pt x="1052" y="571"/>
                        <a:pt x="1029" y="577"/>
                      </a:cubicBezTo>
                      <a:cubicBezTo>
                        <a:pt x="1029" y="577"/>
                        <a:pt x="1029" y="577"/>
                        <a:pt x="1029" y="648"/>
                      </a:cubicBezTo>
                      <a:cubicBezTo>
                        <a:pt x="1035" y="648"/>
                        <a:pt x="1047" y="648"/>
                        <a:pt x="1052" y="648"/>
                      </a:cubicBezTo>
                      <a:cubicBezTo>
                        <a:pt x="1058" y="642"/>
                        <a:pt x="1070" y="642"/>
                        <a:pt x="1076" y="636"/>
                      </a:cubicBezTo>
                      <a:cubicBezTo>
                        <a:pt x="1082" y="636"/>
                        <a:pt x="1088" y="630"/>
                        <a:pt x="1100" y="624"/>
                      </a:cubicBezTo>
                      <a:cubicBezTo>
                        <a:pt x="1106" y="624"/>
                        <a:pt x="1111" y="618"/>
                        <a:pt x="1111" y="612"/>
                      </a:cubicBezTo>
                      <a:cubicBezTo>
                        <a:pt x="1111" y="612"/>
                        <a:pt x="1111" y="612"/>
                        <a:pt x="1111" y="917"/>
                      </a:cubicBezTo>
                      <a:cubicBezTo>
                        <a:pt x="1111" y="917"/>
                        <a:pt x="1111" y="917"/>
                        <a:pt x="1200" y="917"/>
                      </a:cubicBezTo>
                      <a:cubicBezTo>
                        <a:pt x="1200" y="917"/>
                        <a:pt x="1200" y="917"/>
                        <a:pt x="1200" y="519"/>
                      </a:cubicBezTo>
                      <a:close/>
                    </a:path>
                  </a:pathLst>
                </a:custGeom>
                <a:grpFill/>
                <a:ln>
                  <a:noFill/>
                </a:ln>
              </p:spPr>
              <p:txBody>
                <a:bodyPr vert="horz" wrap="square" lIns="89606" tIns="44804" rIns="89606" bIns="44804" numCol="1" anchor="t" anchorCtr="0" compatLnSpc="1">
                  <a:prstTxWarp prst="textNoShape">
                    <a:avLst/>
                  </a:prstTxWarp>
                </a:bodyPr>
                <a:lstStyle/>
                <a:p>
                  <a:pPr defTabSz="932563">
                    <a:defRPr/>
                  </a:pPr>
                  <a:endParaRPr lang="en-US" sz="1763" dirty="0">
                    <a:solidFill>
                      <a:srgbClr val="505050"/>
                    </a:solidFill>
                    <a:latin typeface="Segoe UI"/>
                  </a:endParaRPr>
                </a:p>
              </p:txBody>
            </p:sp>
          </p:grpSp>
        </p:grpSp>
        <p:grpSp>
          <p:nvGrpSpPr>
            <p:cNvPr id="330" name="Group 16"/>
            <p:cNvGrpSpPr>
              <a:grpSpLocks noChangeAspect="1"/>
            </p:cNvGrpSpPr>
            <p:nvPr/>
          </p:nvGrpSpPr>
          <p:grpSpPr bwMode="auto">
            <a:xfrm>
              <a:off x="10557609" y="3453434"/>
              <a:ext cx="210528" cy="204212"/>
              <a:chOff x="3654" y="2101"/>
              <a:chExt cx="200" cy="194"/>
            </a:xfrm>
          </p:grpSpPr>
          <p:sp>
            <p:nvSpPr>
              <p:cNvPr id="332" name="AutoShape 15"/>
              <p:cNvSpPr>
                <a:spLocks noChangeAspect="1" noChangeArrowheads="1" noTextEdit="1"/>
              </p:cNvSpPr>
              <p:nvPr/>
            </p:nvSpPr>
            <p:spPr bwMode="auto">
              <a:xfrm>
                <a:off x="3654" y="2101"/>
                <a:ext cx="200" cy="1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27" tIns="45713" rIns="91427" bIns="45713" numCol="1" anchor="t" anchorCtr="0" compatLnSpc="1">
                <a:prstTxWarp prst="textNoShape">
                  <a:avLst/>
                </a:prstTxWarp>
              </a:bodyPr>
              <a:lstStyle/>
              <a:p>
                <a:pPr defTabSz="932563">
                  <a:defRPr/>
                </a:pPr>
                <a:endParaRPr lang="en-US">
                  <a:solidFill>
                    <a:srgbClr val="505050"/>
                  </a:solidFill>
                  <a:latin typeface="Segoe UI"/>
                </a:endParaRPr>
              </a:p>
            </p:txBody>
          </p:sp>
          <p:sp>
            <p:nvSpPr>
              <p:cNvPr id="333" name="Freeform 17"/>
              <p:cNvSpPr>
                <a:spLocks noEditPoints="1"/>
              </p:cNvSpPr>
              <p:nvPr/>
            </p:nvSpPr>
            <p:spPr bwMode="auto">
              <a:xfrm>
                <a:off x="3654" y="2103"/>
                <a:ext cx="198" cy="190"/>
              </a:xfrm>
              <a:custGeom>
                <a:avLst/>
                <a:gdLst>
                  <a:gd name="T0" fmla="*/ 98 w 113"/>
                  <a:gd name="T1" fmla="*/ 0 h 109"/>
                  <a:gd name="T2" fmla="*/ 12 w 113"/>
                  <a:gd name="T3" fmla="*/ 0 h 109"/>
                  <a:gd name="T4" fmla="*/ 12 w 113"/>
                  <a:gd name="T5" fmla="*/ 0 h 109"/>
                  <a:gd name="T6" fmla="*/ 0 w 113"/>
                  <a:gd name="T7" fmla="*/ 0 h 109"/>
                  <a:gd name="T8" fmla="*/ 0 w 113"/>
                  <a:gd name="T9" fmla="*/ 8 h 109"/>
                  <a:gd name="T10" fmla="*/ 0 w 113"/>
                  <a:gd name="T11" fmla="*/ 16 h 109"/>
                  <a:gd name="T12" fmla="*/ 0 w 113"/>
                  <a:gd name="T13" fmla="*/ 94 h 109"/>
                  <a:gd name="T14" fmla="*/ 0 w 113"/>
                  <a:gd name="T15" fmla="*/ 102 h 109"/>
                  <a:gd name="T16" fmla="*/ 0 w 113"/>
                  <a:gd name="T17" fmla="*/ 109 h 109"/>
                  <a:gd name="T18" fmla="*/ 8 w 113"/>
                  <a:gd name="T19" fmla="*/ 109 h 109"/>
                  <a:gd name="T20" fmla="*/ 12 w 113"/>
                  <a:gd name="T21" fmla="*/ 109 h 109"/>
                  <a:gd name="T22" fmla="*/ 12 w 113"/>
                  <a:gd name="T23" fmla="*/ 109 h 109"/>
                  <a:gd name="T24" fmla="*/ 18 w 113"/>
                  <a:gd name="T25" fmla="*/ 86 h 109"/>
                  <a:gd name="T26" fmla="*/ 30 w 113"/>
                  <a:gd name="T27" fmla="*/ 74 h 109"/>
                  <a:gd name="T28" fmla="*/ 39 w 113"/>
                  <a:gd name="T29" fmla="*/ 81 h 109"/>
                  <a:gd name="T30" fmla="*/ 57 w 113"/>
                  <a:gd name="T31" fmla="*/ 81 h 109"/>
                  <a:gd name="T32" fmla="*/ 79 w 113"/>
                  <a:gd name="T33" fmla="*/ 71 h 109"/>
                  <a:gd name="T34" fmla="*/ 103 w 113"/>
                  <a:gd name="T35" fmla="*/ 109 h 109"/>
                  <a:gd name="T36" fmla="*/ 105 w 113"/>
                  <a:gd name="T37" fmla="*/ 109 h 109"/>
                  <a:gd name="T38" fmla="*/ 106 w 113"/>
                  <a:gd name="T39" fmla="*/ 109 h 109"/>
                  <a:gd name="T40" fmla="*/ 106 w 113"/>
                  <a:gd name="T41" fmla="*/ 109 h 109"/>
                  <a:gd name="T42" fmla="*/ 113 w 113"/>
                  <a:gd name="T43" fmla="*/ 109 h 109"/>
                  <a:gd name="T44" fmla="*/ 113 w 113"/>
                  <a:gd name="T45" fmla="*/ 102 h 109"/>
                  <a:gd name="T46" fmla="*/ 113 w 113"/>
                  <a:gd name="T47" fmla="*/ 94 h 109"/>
                  <a:gd name="T48" fmla="*/ 113 w 113"/>
                  <a:gd name="T49" fmla="*/ 16 h 109"/>
                  <a:gd name="T50" fmla="*/ 113 w 113"/>
                  <a:gd name="T51" fmla="*/ 8 h 109"/>
                  <a:gd name="T52" fmla="*/ 113 w 113"/>
                  <a:gd name="T53" fmla="*/ 0 h 109"/>
                  <a:gd name="T54" fmla="*/ 98 w 113"/>
                  <a:gd name="T55" fmla="*/ 0 h 109"/>
                  <a:gd name="T56" fmla="*/ 76 w 113"/>
                  <a:gd name="T57" fmla="*/ 50 h 109"/>
                  <a:gd name="T58" fmla="*/ 45 w 113"/>
                  <a:gd name="T59" fmla="*/ 71 h 109"/>
                  <a:gd name="T60" fmla="*/ 28 w 113"/>
                  <a:gd name="T61" fmla="*/ 37 h 109"/>
                  <a:gd name="T62" fmla="*/ 59 w 113"/>
                  <a:gd name="T63" fmla="*/ 16 h 109"/>
                  <a:gd name="T64" fmla="*/ 76 w 113"/>
                  <a:gd name="T65" fmla="*/ 50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13" h="109">
                    <a:moveTo>
                      <a:pt x="98" y="0"/>
                    </a:moveTo>
                    <a:cubicBezTo>
                      <a:pt x="12" y="0"/>
                      <a:pt x="12" y="0"/>
                      <a:pt x="12" y="0"/>
                    </a:cubicBezTo>
                    <a:cubicBezTo>
                      <a:pt x="12" y="0"/>
                      <a:pt x="12" y="0"/>
                      <a:pt x="12" y="0"/>
                    </a:cubicBezTo>
                    <a:cubicBezTo>
                      <a:pt x="0" y="0"/>
                      <a:pt x="0" y="0"/>
                      <a:pt x="0" y="0"/>
                    </a:cubicBezTo>
                    <a:cubicBezTo>
                      <a:pt x="0" y="8"/>
                      <a:pt x="0" y="8"/>
                      <a:pt x="0" y="8"/>
                    </a:cubicBezTo>
                    <a:cubicBezTo>
                      <a:pt x="0" y="16"/>
                      <a:pt x="0" y="16"/>
                      <a:pt x="0" y="16"/>
                    </a:cubicBezTo>
                    <a:cubicBezTo>
                      <a:pt x="0" y="94"/>
                      <a:pt x="0" y="94"/>
                      <a:pt x="0" y="94"/>
                    </a:cubicBezTo>
                    <a:cubicBezTo>
                      <a:pt x="0" y="102"/>
                      <a:pt x="0" y="102"/>
                      <a:pt x="0" y="102"/>
                    </a:cubicBezTo>
                    <a:cubicBezTo>
                      <a:pt x="0" y="109"/>
                      <a:pt x="0" y="109"/>
                      <a:pt x="0" y="109"/>
                    </a:cubicBezTo>
                    <a:cubicBezTo>
                      <a:pt x="8" y="109"/>
                      <a:pt x="8" y="109"/>
                      <a:pt x="8" y="109"/>
                    </a:cubicBezTo>
                    <a:cubicBezTo>
                      <a:pt x="12" y="109"/>
                      <a:pt x="12" y="109"/>
                      <a:pt x="12" y="109"/>
                    </a:cubicBezTo>
                    <a:cubicBezTo>
                      <a:pt x="12" y="109"/>
                      <a:pt x="12" y="109"/>
                      <a:pt x="12" y="109"/>
                    </a:cubicBezTo>
                    <a:cubicBezTo>
                      <a:pt x="12" y="105"/>
                      <a:pt x="13" y="93"/>
                      <a:pt x="18" y="86"/>
                    </a:cubicBezTo>
                    <a:cubicBezTo>
                      <a:pt x="24" y="75"/>
                      <a:pt x="27" y="75"/>
                      <a:pt x="30" y="74"/>
                    </a:cubicBezTo>
                    <a:cubicBezTo>
                      <a:pt x="32" y="74"/>
                      <a:pt x="35" y="79"/>
                      <a:pt x="39" y="81"/>
                    </a:cubicBezTo>
                    <a:cubicBezTo>
                      <a:pt x="43" y="83"/>
                      <a:pt x="47" y="86"/>
                      <a:pt x="57" y="81"/>
                    </a:cubicBezTo>
                    <a:cubicBezTo>
                      <a:pt x="68" y="76"/>
                      <a:pt x="70" y="71"/>
                      <a:pt x="79" y="71"/>
                    </a:cubicBezTo>
                    <a:cubicBezTo>
                      <a:pt x="88" y="71"/>
                      <a:pt x="102" y="87"/>
                      <a:pt x="103" y="109"/>
                    </a:cubicBezTo>
                    <a:cubicBezTo>
                      <a:pt x="105" y="109"/>
                      <a:pt x="105" y="109"/>
                      <a:pt x="105" y="109"/>
                    </a:cubicBezTo>
                    <a:cubicBezTo>
                      <a:pt x="106" y="109"/>
                      <a:pt x="106" y="109"/>
                      <a:pt x="106" y="109"/>
                    </a:cubicBezTo>
                    <a:cubicBezTo>
                      <a:pt x="106" y="109"/>
                      <a:pt x="106" y="109"/>
                      <a:pt x="106" y="109"/>
                    </a:cubicBezTo>
                    <a:cubicBezTo>
                      <a:pt x="113" y="109"/>
                      <a:pt x="113" y="109"/>
                      <a:pt x="113" y="109"/>
                    </a:cubicBezTo>
                    <a:cubicBezTo>
                      <a:pt x="113" y="102"/>
                      <a:pt x="113" y="102"/>
                      <a:pt x="113" y="102"/>
                    </a:cubicBezTo>
                    <a:cubicBezTo>
                      <a:pt x="113" y="94"/>
                      <a:pt x="113" y="94"/>
                      <a:pt x="113" y="94"/>
                    </a:cubicBezTo>
                    <a:cubicBezTo>
                      <a:pt x="113" y="16"/>
                      <a:pt x="113" y="16"/>
                      <a:pt x="113" y="16"/>
                    </a:cubicBezTo>
                    <a:cubicBezTo>
                      <a:pt x="113" y="8"/>
                      <a:pt x="113" y="8"/>
                      <a:pt x="113" y="8"/>
                    </a:cubicBezTo>
                    <a:cubicBezTo>
                      <a:pt x="113" y="0"/>
                      <a:pt x="113" y="0"/>
                      <a:pt x="113" y="0"/>
                    </a:cubicBezTo>
                    <a:cubicBezTo>
                      <a:pt x="98" y="0"/>
                      <a:pt x="98" y="0"/>
                      <a:pt x="98" y="0"/>
                    </a:cubicBezTo>
                    <a:close/>
                    <a:moveTo>
                      <a:pt x="76" y="50"/>
                    </a:moveTo>
                    <a:cubicBezTo>
                      <a:pt x="72" y="64"/>
                      <a:pt x="59" y="74"/>
                      <a:pt x="45" y="71"/>
                    </a:cubicBezTo>
                    <a:cubicBezTo>
                      <a:pt x="32" y="67"/>
                      <a:pt x="24" y="52"/>
                      <a:pt x="28" y="37"/>
                    </a:cubicBezTo>
                    <a:cubicBezTo>
                      <a:pt x="31" y="23"/>
                      <a:pt x="45" y="13"/>
                      <a:pt x="59" y="16"/>
                    </a:cubicBezTo>
                    <a:cubicBezTo>
                      <a:pt x="72" y="20"/>
                      <a:pt x="80" y="35"/>
                      <a:pt x="76" y="5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pPr defTabSz="932563">
                  <a:defRPr/>
                </a:pPr>
                <a:endParaRPr lang="en-US">
                  <a:solidFill>
                    <a:srgbClr val="505050"/>
                  </a:solidFill>
                  <a:latin typeface="Segoe UI"/>
                </a:endParaRPr>
              </a:p>
            </p:txBody>
          </p:sp>
          <p:sp>
            <p:nvSpPr>
              <p:cNvPr id="334" name="Freeform 18"/>
              <p:cNvSpPr>
                <a:spLocks/>
              </p:cNvSpPr>
              <p:nvPr/>
            </p:nvSpPr>
            <p:spPr bwMode="auto">
              <a:xfrm>
                <a:off x="3696" y="2126"/>
                <a:ext cx="98" cy="106"/>
              </a:xfrm>
              <a:custGeom>
                <a:avLst/>
                <a:gdLst>
                  <a:gd name="T0" fmla="*/ 35 w 56"/>
                  <a:gd name="T1" fmla="*/ 3 h 61"/>
                  <a:gd name="T2" fmla="*/ 4 w 56"/>
                  <a:gd name="T3" fmla="*/ 24 h 61"/>
                  <a:gd name="T4" fmla="*/ 21 w 56"/>
                  <a:gd name="T5" fmla="*/ 58 h 61"/>
                  <a:gd name="T6" fmla="*/ 52 w 56"/>
                  <a:gd name="T7" fmla="*/ 37 h 61"/>
                  <a:gd name="T8" fmla="*/ 35 w 56"/>
                  <a:gd name="T9" fmla="*/ 3 h 61"/>
                </a:gdLst>
                <a:ahLst/>
                <a:cxnLst>
                  <a:cxn ang="0">
                    <a:pos x="T0" y="T1"/>
                  </a:cxn>
                  <a:cxn ang="0">
                    <a:pos x="T2" y="T3"/>
                  </a:cxn>
                  <a:cxn ang="0">
                    <a:pos x="T4" y="T5"/>
                  </a:cxn>
                  <a:cxn ang="0">
                    <a:pos x="T6" y="T7"/>
                  </a:cxn>
                  <a:cxn ang="0">
                    <a:pos x="T8" y="T9"/>
                  </a:cxn>
                </a:cxnLst>
                <a:rect l="0" t="0" r="r" b="b"/>
                <a:pathLst>
                  <a:path w="56" h="61">
                    <a:moveTo>
                      <a:pt x="35" y="3"/>
                    </a:moveTo>
                    <a:cubicBezTo>
                      <a:pt x="21" y="0"/>
                      <a:pt x="7" y="10"/>
                      <a:pt x="4" y="24"/>
                    </a:cubicBezTo>
                    <a:cubicBezTo>
                      <a:pt x="0" y="39"/>
                      <a:pt x="8" y="54"/>
                      <a:pt x="21" y="58"/>
                    </a:cubicBezTo>
                    <a:cubicBezTo>
                      <a:pt x="35" y="61"/>
                      <a:pt x="48" y="51"/>
                      <a:pt x="52" y="37"/>
                    </a:cubicBezTo>
                    <a:cubicBezTo>
                      <a:pt x="56" y="22"/>
                      <a:pt x="48" y="7"/>
                      <a:pt x="35" y="3"/>
                    </a:cubicBezTo>
                    <a:close/>
                  </a:path>
                </a:pathLst>
              </a:custGeom>
              <a:solidFill>
                <a:srgbClr val="33333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pPr defTabSz="932563">
                  <a:defRPr/>
                </a:pPr>
                <a:endParaRPr lang="en-US">
                  <a:solidFill>
                    <a:srgbClr val="505050"/>
                  </a:solidFill>
                  <a:latin typeface="Segoe UI"/>
                </a:endParaRPr>
              </a:p>
            </p:txBody>
          </p:sp>
          <p:sp>
            <p:nvSpPr>
              <p:cNvPr id="335" name="Freeform 19"/>
              <p:cNvSpPr>
                <a:spLocks/>
              </p:cNvSpPr>
              <p:nvPr/>
            </p:nvSpPr>
            <p:spPr bwMode="auto">
              <a:xfrm>
                <a:off x="3675" y="2227"/>
                <a:ext cx="160" cy="66"/>
              </a:xfrm>
              <a:custGeom>
                <a:avLst/>
                <a:gdLst>
                  <a:gd name="T0" fmla="*/ 67 w 91"/>
                  <a:gd name="T1" fmla="*/ 0 h 38"/>
                  <a:gd name="T2" fmla="*/ 45 w 91"/>
                  <a:gd name="T3" fmla="*/ 10 h 38"/>
                  <a:gd name="T4" fmla="*/ 27 w 91"/>
                  <a:gd name="T5" fmla="*/ 10 h 38"/>
                  <a:gd name="T6" fmla="*/ 18 w 91"/>
                  <a:gd name="T7" fmla="*/ 3 h 38"/>
                  <a:gd name="T8" fmla="*/ 6 w 91"/>
                  <a:gd name="T9" fmla="*/ 15 h 38"/>
                  <a:gd name="T10" fmla="*/ 0 w 91"/>
                  <a:gd name="T11" fmla="*/ 38 h 38"/>
                  <a:gd name="T12" fmla="*/ 91 w 91"/>
                  <a:gd name="T13" fmla="*/ 38 h 38"/>
                  <a:gd name="T14" fmla="*/ 67 w 91"/>
                  <a:gd name="T15" fmla="*/ 0 h 3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1" h="38">
                    <a:moveTo>
                      <a:pt x="67" y="0"/>
                    </a:moveTo>
                    <a:cubicBezTo>
                      <a:pt x="58" y="0"/>
                      <a:pt x="56" y="5"/>
                      <a:pt x="45" y="10"/>
                    </a:cubicBezTo>
                    <a:cubicBezTo>
                      <a:pt x="35" y="15"/>
                      <a:pt x="31" y="12"/>
                      <a:pt x="27" y="10"/>
                    </a:cubicBezTo>
                    <a:cubicBezTo>
                      <a:pt x="23" y="8"/>
                      <a:pt x="20" y="3"/>
                      <a:pt x="18" y="3"/>
                    </a:cubicBezTo>
                    <a:cubicBezTo>
                      <a:pt x="15" y="4"/>
                      <a:pt x="12" y="4"/>
                      <a:pt x="6" y="15"/>
                    </a:cubicBezTo>
                    <a:cubicBezTo>
                      <a:pt x="1" y="22"/>
                      <a:pt x="0" y="34"/>
                      <a:pt x="0" y="38"/>
                    </a:cubicBezTo>
                    <a:cubicBezTo>
                      <a:pt x="91" y="38"/>
                      <a:pt x="91" y="38"/>
                      <a:pt x="91" y="38"/>
                    </a:cubicBezTo>
                    <a:cubicBezTo>
                      <a:pt x="90" y="16"/>
                      <a:pt x="76" y="0"/>
                      <a:pt x="67" y="0"/>
                    </a:cubicBezTo>
                    <a:close/>
                  </a:path>
                </a:pathLst>
              </a:custGeom>
              <a:solidFill>
                <a:srgbClr val="33333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pPr defTabSz="932563">
                  <a:defRPr/>
                </a:pPr>
                <a:endParaRPr lang="en-US">
                  <a:solidFill>
                    <a:srgbClr val="505050"/>
                  </a:solidFill>
                  <a:latin typeface="Segoe UI"/>
                </a:endParaRPr>
              </a:p>
            </p:txBody>
          </p:sp>
        </p:grpSp>
        <p:sp>
          <p:nvSpPr>
            <p:cNvPr id="331" name="Rectangle 330"/>
            <p:cNvSpPr/>
            <p:nvPr/>
          </p:nvSpPr>
          <p:spPr bwMode="auto">
            <a:xfrm>
              <a:off x="10766031" y="3448906"/>
              <a:ext cx="62381" cy="222115"/>
            </a:xfrm>
            <a:prstGeom prst="rect">
              <a:avLst/>
            </a:prstGeom>
            <a:solidFill>
              <a:srgbClr val="2E75B6"/>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54" tIns="146283" rIns="182854" bIns="146283" numCol="1" spcCol="0" rtlCol="0" fromWordArt="0" anchor="t" anchorCtr="0" forceAA="0" compatLnSpc="1">
              <a:prstTxWarp prst="textNoShape">
                <a:avLst/>
              </a:prstTxWarp>
              <a:noAutofit/>
            </a:bodyPr>
            <a:lstStyle/>
            <a:p>
              <a:pPr algn="ctr" defTabSz="932293" fontAlgn="base">
                <a:lnSpc>
                  <a:spcPct val="90000"/>
                </a:lnSpc>
                <a:spcBef>
                  <a:spcPct val="0"/>
                </a:spcBef>
                <a:spcAft>
                  <a:spcPct val="0"/>
                </a:spcAft>
                <a:defRPr/>
              </a:pPr>
              <a:endParaRPr lang="en-US" sz="2400" dirty="0" err="1">
                <a:gradFill>
                  <a:gsLst>
                    <a:gs pos="0">
                      <a:srgbClr val="FFFFFF"/>
                    </a:gs>
                    <a:gs pos="100000">
                      <a:srgbClr val="FFFFFF"/>
                    </a:gs>
                  </a:gsLst>
                  <a:lin ang="5400000" scaled="0"/>
                </a:gradFill>
                <a:latin typeface="Segoe UI"/>
                <a:ea typeface="Segoe UI" pitchFamily="34" charset="0"/>
                <a:cs typeface="Segoe UI" pitchFamily="34" charset="0"/>
              </a:endParaRPr>
            </a:p>
          </p:txBody>
        </p:sp>
      </p:grpSp>
      <p:grpSp>
        <p:nvGrpSpPr>
          <p:cNvPr id="303" name="Group 4"/>
          <p:cNvGrpSpPr>
            <a:grpSpLocks noChangeAspect="1"/>
          </p:cNvGrpSpPr>
          <p:nvPr/>
        </p:nvGrpSpPr>
        <p:grpSpPr bwMode="auto">
          <a:xfrm>
            <a:off x="3122042" y="4205678"/>
            <a:ext cx="729508" cy="443478"/>
            <a:chOff x="892" y="2039"/>
            <a:chExt cx="834" cy="507"/>
          </a:xfrm>
        </p:grpSpPr>
        <p:sp>
          <p:nvSpPr>
            <p:cNvPr id="316" name="AutoShape 3"/>
            <p:cNvSpPr>
              <a:spLocks noChangeAspect="1" noChangeArrowheads="1" noTextEdit="1"/>
            </p:cNvSpPr>
            <p:nvPr/>
          </p:nvSpPr>
          <p:spPr bwMode="auto">
            <a:xfrm>
              <a:off x="912" y="2039"/>
              <a:ext cx="814" cy="5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27" tIns="45713" rIns="91427" bIns="45713" numCol="1" anchor="t" anchorCtr="0" compatLnSpc="1">
              <a:prstTxWarp prst="textNoShape">
                <a:avLst/>
              </a:prstTxWarp>
            </a:bodyPr>
            <a:lstStyle/>
            <a:p>
              <a:pPr defTabSz="932563">
                <a:defRPr/>
              </a:pPr>
              <a:endParaRPr lang="en-US">
                <a:solidFill>
                  <a:srgbClr val="505050"/>
                </a:solidFill>
                <a:latin typeface="Segoe UI"/>
              </a:endParaRPr>
            </a:p>
          </p:txBody>
        </p:sp>
        <p:sp>
          <p:nvSpPr>
            <p:cNvPr id="317" name="Freeform 5"/>
            <p:cNvSpPr>
              <a:spLocks/>
            </p:cNvSpPr>
            <p:nvPr/>
          </p:nvSpPr>
          <p:spPr bwMode="auto">
            <a:xfrm>
              <a:off x="892" y="2043"/>
              <a:ext cx="814" cy="503"/>
            </a:xfrm>
            <a:custGeom>
              <a:avLst/>
              <a:gdLst>
                <a:gd name="T0" fmla="*/ 201 w 201"/>
                <a:gd name="T1" fmla="*/ 107 h 123"/>
                <a:gd name="T2" fmla="*/ 185 w 201"/>
                <a:gd name="T3" fmla="*/ 123 h 123"/>
                <a:gd name="T4" fmla="*/ 16 w 201"/>
                <a:gd name="T5" fmla="*/ 123 h 123"/>
                <a:gd name="T6" fmla="*/ 0 w 201"/>
                <a:gd name="T7" fmla="*/ 107 h 123"/>
                <a:gd name="T8" fmla="*/ 0 w 201"/>
                <a:gd name="T9" fmla="*/ 16 h 123"/>
                <a:gd name="T10" fmla="*/ 16 w 201"/>
                <a:gd name="T11" fmla="*/ 0 h 123"/>
                <a:gd name="T12" fmla="*/ 185 w 201"/>
                <a:gd name="T13" fmla="*/ 0 h 123"/>
                <a:gd name="T14" fmla="*/ 201 w 201"/>
                <a:gd name="T15" fmla="*/ 16 h 123"/>
                <a:gd name="T16" fmla="*/ 201 w 201"/>
                <a:gd name="T17" fmla="*/ 107 h 1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01" h="123">
                  <a:moveTo>
                    <a:pt x="201" y="107"/>
                  </a:moveTo>
                  <a:cubicBezTo>
                    <a:pt x="201" y="116"/>
                    <a:pt x="194" y="123"/>
                    <a:pt x="185" y="123"/>
                  </a:cubicBezTo>
                  <a:cubicBezTo>
                    <a:pt x="16" y="123"/>
                    <a:pt x="16" y="123"/>
                    <a:pt x="16" y="123"/>
                  </a:cubicBezTo>
                  <a:cubicBezTo>
                    <a:pt x="7" y="123"/>
                    <a:pt x="0" y="116"/>
                    <a:pt x="0" y="107"/>
                  </a:cubicBezTo>
                  <a:cubicBezTo>
                    <a:pt x="0" y="16"/>
                    <a:pt x="0" y="16"/>
                    <a:pt x="0" y="16"/>
                  </a:cubicBezTo>
                  <a:cubicBezTo>
                    <a:pt x="0" y="7"/>
                    <a:pt x="7" y="0"/>
                    <a:pt x="16" y="0"/>
                  </a:cubicBezTo>
                  <a:cubicBezTo>
                    <a:pt x="185" y="0"/>
                    <a:pt x="185" y="0"/>
                    <a:pt x="185" y="0"/>
                  </a:cubicBezTo>
                  <a:cubicBezTo>
                    <a:pt x="194" y="0"/>
                    <a:pt x="201" y="7"/>
                    <a:pt x="201" y="16"/>
                  </a:cubicBezTo>
                  <a:lnTo>
                    <a:pt x="201" y="107"/>
                  </a:lnTo>
                  <a:close/>
                </a:path>
              </a:pathLst>
            </a:custGeom>
            <a:solidFill>
              <a:schemeClr val="accent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pPr defTabSz="932563">
                <a:defRPr/>
              </a:pPr>
              <a:endParaRPr lang="en-US">
                <a:solidFill>
                  <a:srgbClr val="505050"/>
                </a:solidFill>
                <a:latin typeface="Segoe UI"/>
              </a:endParaRPr>
            </a:p>
          </p:txBody>
        </p:sp>
        <p:sp>
          <p:nvSpPr>
            <p:cNvPr id="318" name="Rectangle 6"/>
            <p:cNvSpPr>
              <a:spLocks noChangeArrowheads="1"/>
            </p:cNvSpPr>
            <p:nvPr/>
          </p:nvSpPr>
          <p:spPr bwMode="auto">
            <a:xfrm>
              <a:off x="997" y="2109"/>
              <a:ext cx="203" cy="24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27" tIns="45713" rIns="91427" bIns="45713" numCol="1" anchor="t" anchorCtr="0" compatLnSpc="1">
              <a:prstTxWarp prst="textNoShape">
                <a:avLst/>
              </a:prstTxWarp>
            </a:bodyPr>
            <a:lstStyle/>
            <a:p>
              <a:pPr defTabSz="932563">
                <a:defRPr/>
              </a:pPr>
              <a:endParaRPr lang="en-US">
                <a:solidFill>
                  <a:srgbClr val="505050"/>
                </a:solidFill>
                <a:latin typeface="Segoe UI"/>
              </a:endParaRPr>
            </a:p>
          </p:txBody>
        </p:sp>
        <p:sp>
          <p:nvSpPr>
            <p:cNvPr id="319" name="Freeform 7"/>
            <p:cNvSpPr>
              <a:spLocks/>
            </p:cNvSpPr>
            <p:nvPr/>
          </p:nvSpPr>
          <p:spPr bwMode="auto">
            <a:xfrm>
              <a:off x="1293" y="2100"/>
              <a:ext cx="372" cy="17"/>
            </a:xfrm>
            <a:custGeom>
              <a:avLst/>
              <a:gdLst>
                <a:gd name="T0" fmla="*/ 89 w 92"/>
                <a:gd name="T1" fmla="*/ 4 h 4"/>
                <a:gd name="T2" fmla="*/ 2 w 92"/>
                <a:gd name="T3" fmla="*/ 4 h 4"/>
                <a:gd name="T4" fmla="*/ 0 w 92"/>
                <a:gd name="T5" fmla="*/ 2 h 4"/>
                <a:gd name="T6" fmla="*/ 2 w 92"/>
                <a:gd name="T7" fmla="*/ 0 h 4"/>
                <a:gd name="T8" fmla="*/ 89 w 92"/>
                <a:gd name="T9" fmla="*/ 0 h 4"/>
                <a:gd name="T10" fmla="*/ 92 w 92"/>
                <a:gd name="T11" fmla="*/ 2 h 4"/>
                <a:gd name="T12" fmla="*/ 89 w 92"/>
                <a:gd name="T13" fmla="*/ 4 h 4"/>
              </a:gdLst>
              <a:ahLst/>
              <a:cxnLst>
                <a:cxn ang="0">
                  <a:pos x="T0" y="T1"/>
                </a:cxn>
                <a:cxn ang="0">
                  <a:pos x="T2" y="T3"/>
                </a:cxn>
                <a:cxn ang="0">
                  <a:pos x="T4" y="T5"/>
                </a:cxn>
                <a:cxn ang="0">
                  <a:pos x="T6" y="T7"/>
                </a:cxn>
                <a:cxn ang="0">
                  <a:pos x="T8" y="T9"/>
                </a:cxn>
                <a:cxn ang="0">
                  <a:pos x="T10" y="T11"/>
                </a:cxn>
                <a:cxn ang="0">
                  <a:pos x="T12" y="T13"/>
                </a:cxn>
              </a:cxnLst>
              <a:rect l="0" t="0" r="r" b="b"/>
              <a:pathLst>
                <a:path w="92" h="4">
                  <a:moveTo>
                    <a:pt x="89" y="4"/>
                  </a:moveTo>
                  <a:cubicBezTo>
                    <a:pt x="2" y="4"/>
                    <a:pt x="2" y="4"/>
                    <a:pt x="2" y="4"/>
                  </a:cubicBezTo>
                  <a:cubicBezTo>
                    <a:pt x="1" y="4"/>
                    <a:pt x="0" y="3"/>
                    <a:pt x="0" y="2"/>
                  </a:cubicBezTo>
                  <a:cubicBezTo>
                    <a:pt x="0" y="1"/>
                    <a:pt x="1" y="0"/>
                    <a:pt x="2" y="0"/>
                  </a:cubicBezTo>
                  <a:cubicBezTo>
                    <a:pt x="89" y="0"/>
                    <a:pt x="89" y="0"/>
                    <a:pt x="89" y="0"/>
                  </a:cubicBezTo>
                  <a:cubicBezTo>
                    <a:pt x="91" y="0"/>
                    <a:pt x="92" y="1"/>
                    <a:pt x="92" y="2"/>
                  </a:cubicBezTo>
                  <a:cubicBezTo>
                    <a:pt x="92" y="3"/>
                    <a:pt x="91" y="4"/>
                    <a:pt x="89" y="4"/>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pPr defTabSz="932563">
                <a:defRPr/>
              </a:pPr>
              <a:endParaRPr lang="en-US">
                <a:solidFill>
                  <a:srgbClr val="505050"/>
                </a:solidFill>
                <a:latin typeface="Segoe UI"/>
              </a:endParaRPr>
            </a:p>
          </p:txBody>
        </p:sp>
        <p:sp>
          <p:nvSpPr>
            <p:cNvPr id="320" name="Freeform 8"/>
            <p:cNvSpPr>
              <a:spLocks/>
            </p:cNvSpPr>
            <p:nvPr/>
          </p:nvSpPr>
          <p:spPr bwMode="auto">
            <a:xfrm>
              <a:off x="1293" y="2174"/>
              <a:ext cx="372" cy="16"/>
            </a:xfrm>
            <a:custGeom>
              <a:avLst/>
              <a:gdLst>
                <a:gd name="T0" fmla="*/ 89 w 92"/>
                <a:gd name="T1" fmla="*/ 4 h 4"/>
                <a:gd name="T2" fmla="*/ 2 w 92"/>
                <a:gd name="T3" fmla="*/ 4 h 4"/>
                <a:gd name="T4" fmla="*/ 0 w 92"/>
                <a:gd name="T5" fmla="*/ 2 h 4"/>
                <a:gd name="T6" fmla="*/ 2 w 92"/>
                <a:gd name="T7" fmla="*/ 0 h 4"/>
                <a:gd name="T8" fmla="*/ 89 w 92"/>
                <a:gd name="T9" fmla="*/ 0 h 4"/>
                <a:gd name="T10" fmla="*/ 92 w 92"/>
                <a:gd name="T11" fmla="*/ 2 h 4"/>
                <a:gd name="T12" fmla="*/ 89 w 92"/>
                <a:gd name="T13" fmla="*/ 4 h 4"/>
              </a:gdLst>
              <a:ahLst/>
              <a:cxnLst>
                <a:cxn ang="0">
                  <a:pos x="T0" y="T1"/>
                </a:cxn>
                <a:cxn ang="0">
                  <a:pos x="T2" y="T3"/>
                </a:cxn>
                <a:cxn ang="0">
                  <a:pos x="T4" y="T5"/>
                </a:cxn>
                <a:cxn ang="0">
                  <a:pos x="T6" y="T7"/>
                </a:cxn>
                <a:cxn ang="0">
                  <a:pos x="T8" y="T9"/>
                </a:cxn>
                <a:cxn ang="0">
                  <a:pos x="T10" y="T11"/>
                </a:cxn>
                <a:cxn ang="0">
                  <a:pos x="T12" y="T13"/>
                </a:cxn>
              </a:cxnLst>
              <a:rect l="0" t="0" r="r" b="b"/>
              <a:pathLst>
                <a:path w="92" h="4">
                  <a:moveTo>
                    <a:pt x="89" y="4"/>
                  </a:moveTo>
                  <a:cubicBezTo>
                    <a:pt x="2" y="4"/>
                    <a:pt x="2" y="4"/>
                    <a:pt x="2" y="4"/>
                  </a:cubicBezTo>
                  <a:cubicBezTo>
                    <a:pt x="1" y="4"/>
                    <a:pt x="0" y="3"/>
                    <a:pt x="0" y="2"/>
                  </a:cubicBezTo>
                  <a:cubicBezTo>
                    <a:pt x="0" y="1"/>
                    <a:pt x="1" y="0"/>
                    <a:pt x="2" y="0"/>
                  </a:cubicBezTo>
                  <a:cubicBezTo>
                    <a:pt x="89" y="0"/>
                    <a:pt x="89" y="0"/>
                    <a:pt x="89" y="0"/>
                  </a:cubicBezTo>
                  <a:cubicBezTo>
                    <a:pt x="91" y="0"/>
                    <a:pt x="92" y="1"/>
                    <a:pt x="92" y="2"/>
                  </a:cubicBezTo>
                  <a:cubicBezTo>
                    <a:pt x="92" y="3"/>
                    <a:pt x="91" y="4"/>
                    <a:pt x="89" y="4"/>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pPr defTabSz="932563">
                <a:defRPr/>
              </a:pPr>
              <a:endParaRPr lang="en-US">
                <a:solidFill>
                  <a:srgbClr val="505050"/>
                </a:solidFill>
                <a:latin typeface="Segoe UI"/>
              </a:endParaRPr>
            </a:p>
          </p:txBody>
        </p:sp>
        <p:sp>
          <p:nvSpPr>
            <p:cNvPr id="321" name="Freeform 9"/>
            <p:cNvSpPr>
              <a:spLocks/>
            </p:cNvSpPr>
            <p:nvPr/>
          </p:nvSpPr>
          <p:spPr bwMode="auto">
            <a:xfrm>
              <a:off x="1293" y="2247"/>
              <a:ext cx="372" cy="21"/>
            </a:xfrm>
            <a:custGeom>
              <a:avLst/>
              <a:gdLst>
                <a:gd name="T0" fmla="*/ 89 w 92"/>
                <a:gd name="T1" fmla="*/ 5 h 5"/>
                <a:gd name="T2" fmla="*/ 2 w 92"/>
                <a:gd name="T3" fmla="*/ 5 h 5"/>
                <a:gd name="T4" fmla="*/ 0 w 92"/>
                <a:gd name="T5" fmla="*/ 3 h 5"/>
                <a:gd name="T6" fmla="*/ 2 w 92"/>
                <a:gd name="T7" fmla="*/ 0 h 5"/>
                <a:gd name="T8" fmla="*/ 89 w 92"/>
                <a:gd name="T9" fmla="*/ 0 h 5"/>
                <a:gd name="T10" fmla="*/ 92 w 92"/>
                <a:gd name="T11" fmla="*/ 3 h 5"/>
                <a:gd name="T12" fmla="*/ 89 w 92"/>
                <a:gd name="T13" fmla="*/ 5 h 5"/>
              </a:gdLst>
              <a:ahLst/>
              <a:cxnLst>
                <a:cxn ang="0">
                  <a:pos x="T0" y="T1"/>
                </a:cxn>
                <a:cxn ang="0">
                  <a:pos x="T2" y="T3"/>
                </a:cxn>
                <a:cxn ang="0">
                  <a:pos x="T4" y="T5"/>
                </a:cxn>
                <a:cxn ang="0">
                  <a:pos x="T6" y="T7"/>
                </a:cxn>
                <a:cxn ang="0">
                  <a:pos x="T8" y="T9"/>
                </a:cxn>
                <a:cxn ang="0">
                  <a:pos x="T10" y="T11"/>
                </a:cxn>
                <a:cxn ang="0">
                  <a:pos x="T12" y="T13"/>
                </a:cxn>
              </a:cxnLst>
              <a:rect l="0" t="0" r="r" b="b"/>
              <a:pathLst>
                <a:path w="92" h="5">
                  <a:moveTo>
                    <a:pt x="89" y="5"/>
                  </a:moveTo>
                  <a:cubicBezTo>
                    <a:pt x="2" y="5"/>
                    <a:pt x="2" y="5"/>
                    <a:pt x="2" y="5"/>
                  </a:cubicBezTo>
                  <a:cubicBezTo>
                    <a:pt x="1" y="5"/>
                    <a:pt x="0" y="4"/>
                    <a:pt x="0" y="3"/>
                  </a:cubicBezTo>
                  <a:cubicBezTo>
                    <a:pt x="0" y="1"/>
                    <a:pt x="1" y="0"/>
                    <a:pt x="2" y="0"/>
                  </a:cubicBezTo>
                  <a:cubicBezTo>
                    <a:pt x="89" y="0"/>
                    <a:pt x="89" y="0"/>
                    <a:pt x="89" y="0"/>
                  </a:cubicBezTo>
                  <a:cubicBezTo>
                    <a:pt x="91" y="0"/>
                    <a:pt x="92" y="1"/>
                    <a:pt x="92" y="3"/>
                  </a:cubicBezTo>
                  <a:cubicBezTo>
                    <a:pt x="92" y="4"/>
                    <a:pt x="91" y="5"/>
                    <a:pt x="89" y="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pPr defTabSz="932563">
                <a:defRPr/>
              </a:pPr>
              <a:endParaRPr lang="en-US">
                <a:solidFill>
                  <a:srgbClr val="505050"/>
                </a:solidFill>
                <a:latin typeface="Segoe UI"/>
              </a:endParaRPr>
            </a:p>
          </p:txBody>
        </p:sp>
        <p:sp>
          <p:nvSpPr>
            <p:cNvPr id="322" name="Freeform 10"/>
            <p:cNvSpPr>
              <a:spLocks/>
            </p:cNvSpPr>
            <p:nvPr/>
          </p:nvSpPr>
          <p:spPr bwMode="auto">
            <a:xfrm>
              <a:off x="1293" y="2326"/>
              <a:ext cx="372" cy="16"/>
            </a:xfrm>
            <a:custGeom>
              <a:avLst/>
              <a:gdLst>
                <a:gd name="T0" fmla="*/ 89 w 92"/>
                <a:gd name="T1" fmla="*/ 4 h 4"/>
                <a:gd name="T2" fmla="*/ 2 w 92"/>
                <a:gd name="T3" fmla="*/ 4 h 4"/>
                <a:gd name="T4" fmla="*/ 0 w 92"/>
                <a:gd name="T5" fmla="*/ 2 h 4"/>
                <a:gd name="T6" fmla="*/ 2 w 92"/>
                <a:gd name="T7" fmla="*/ 0 h 4"/>
                <a:gd name="T8" fmla="*/ 89 w 92"/>
                <a:gd name="T9" fmla="*/ 0 h 4"/>
                <a:gd name="T10" fmla="*/ 92 w 92"/>
                <a:gd name="T11" fmla="*/ 2 h 4"/>
                <a:gd name="T12" fmla="*/ 89 w 92"/>
                <a:gd name="T13" fmla="*/ 4 h 4"/>
              </a:gdLst>
              <a:ahLst/>
              <a:cxnLst>
                <a:cxn ang="0">
                  <a:pos x="T0" y="T1"/>
                </a:cxn>
                <a:cxn ang="0">
                  <a:pos x="T2" y="T3"/>
                </a:cxn>
                <a:cxn ang="0">
                  <a:pos x="T4" y="T5"/>
                </a:cxn>
                <a:cxn ang="0">
                  <a:pos x="T6" y="T7"/>
                </a:cxn>
                <a:cxn ang="0">
                  <a:pos x="T8" y="T9"/>
                </a:cxn>
                <a:cxn ang="0">
                  <a:pos x="T10" y="T11"/>
                </a:cxn>
                <a:cxn ang="0">
                  <a:pos x="T12" y="T13"/>
                </a:cxn>
              </a:cxnLst>
              <a:rect l="0" t="0" r="r" b="b"/>
              <a:pathLst>
                <a:path w="92" h="4">
                  <a:moveTo>
                    <a:pt x="89" y="4"/>
                  </a:moveTo>
                  <a:cubicBezTo>
                    <a:pt x="2" y="4"/>
                    <a:pt x="2" y="4"/>
                    <a:pt x="2" y="4"/>
                  </a:cubicBezTo>
                  <a:cubicBezTo>
                    <a:pt x="1" y="4"/>
                    <a:pt x="0" y="3"/>
                    <a:pt x="0" y="2"/>
                  </a:cubicBezTo>
                  <a:cubicBezTo>
                    <a:pt x="0" y="1"/>
                    <a:pt x="1" y="0"/>
                    <a:pt x="2" y="0"/>
                  </a:cubicBezTo>
                  <a:cubicBezTo>
                    <a:pt x="89" y="0"/>
                    <a:pt x="89" y="0"/>
                    <a:pt x="89" y="0"/>
                  </a:cubicBezTo>
                  <a:cubicBezTo>
                    <a:pt x="91" y="0"/>
                    <a:pt x="92" y="1"/>
                    <a:pt x="92" y="2"/>
                  </a:cubicBezTo>
                  <a:cubicBezTo>
                    <a:pt x="92" y="3"/>
                    <a:pt x="91" y="4"/>
                    <a:pt x="89" y="4"/>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pPr defTabSz="932563">
                <a:defRPr/>
              </a:pPr>
              <a:endParaRPr lang="en-US">
                <a:solidFill>
                  <a:srgbClr val="505050"/>
                </a:solidFill>
                <a:latin typeface="Segoe UI"/>
              </a:endParaRPr>
            </a:p>
          </p:txBody>
        </p:sp>
        <p:sp>
          <p:nvSpPr>
            <p:cNvPr id="323" name="Freeform 11"/>
            <p:cNvSpPr>
              <a:spLocks/>
            </p:cNvSpPr>
            <p:nvPr/>
          </p:nvSpPr>
          <p:spPr bwMode="auto">
            <a:xfrm>
              <a:off x="989" y="2399"/>
              <a:ext cx="676" cy="16"/>
            </a:xfrm>
            <a:custGeom>
              <a:avLst/>
              <a:gdLst>
                <a:gd name="T0" fmla="*/ 164 w 167"/>
                <a:gd name="T1" fmla="*/ 4 h 4"/>
                <a:gd name="T2" fmla="*/ 2 w 167"/>
                <a:gd name="T3" fmla="*/ 4 h 4"/>
                <a:gd name="T4" fmla="*/ 0 w 167"/>
                <a:gd name="T5" fmla="*/ 2 h 4"/>
                <a:gd name="T6" fmla="*/ 2 w 167"/>
                <a:gd name="T7" fmla="*/ 0 h 4"/>
                <a:gd name="T8" fmla="*/ 164 w 167"/>
                <a:gd name="T9" fmla="*/ 0 h 4"/>
                <a:gd name="T10" fmla="*/ 167 w 167"/>
                <a:gd name="T11" fmla="*/ 2 h 4"/>
                <a:gd name="T12" fmla="*/ 164 w 167"/>
                <a:gd name="T13" fmla="*/ 4 h 4"/>
              </a:gdLst>
              <a:ahLst/>
              <a:cxnLst>
                <a:cxn ang="0">
                  <a:pos x="T0" y="T1"/>
                </a:cxn>
                <a:cxn ang="0">
                  <a:pos x="T2" y="T3"/>
                </a:cxn>
                <a:cxn ang="0">
                  <a:pos x="T4" y="T5"/>
                </a:cxn>
                <a:cxn ang="0">
                  <a:pos x="T6" y="T7"/>
                </a:cxn>
                <a:cxn ang="0">
                  <a:pos x="T8" y="T9"/>
                </a:cxn>
                <a:cxn ang="0">
                  <a:pos x="T10" y="T11"/>
                </a:cxn>
                <a:cxn ang="0">
                  <a:pos x="T12" y="T13"/>
                </a:cxn>
              </a:cxnLst>
              <a:rect l="0" t="0" r="r" b="b"/>
              <a:pathLst>
                <a:path w="167" h="4">
                  <a:moveTo>
                    <a:pt x="164" y="4"/>
                  </a:moveTo>
                  <a:cubicBezTo>
                    <a:pt x="2" y="4"/>
                    <a:pt x="2" y="4"/>
                    <a:pt x="2" y="4"/>
                  </a:cubicBezTo>
                  <a:cubicBezTo>
                    <a:pt x="1" y="4"/>
                    <a:pt x="0" y="3"/>
                    <a:pt x="0" y="2"/>
                  </a:cubicBezTo>
                  <a:cubicBezTo>
                    <a:pt x="0" y="1"/>
                    <a:pt x="1" y="0"/>
                    <a:pt x="2" y="0"/>
                  </a:cubicBezTo>
                  <a:cubicBezTo>
                    <a:pt x="164" y="0"/>
                    <a:pt x="164" y="0"/>
                    <a:pt x="164" y="0"/>
                  </a:cubicBezTo>
                  <a:cubicBezTo>
                    <a:pt x="166" y="0"/>
                    <a:pt x="167" y="1"/>
                    <a:pt x="167" y="2"/>
                  </a:cubicBezTo>
                  <a:cubicBezTo>
                    <a:pt x="167" y="3"/>
                    <a:pt x="166" y="4"/>
                    <a:pt x="164" y="4"/>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pPr defTabSz="932563">
                <a:defRPr/>
              </a:pPr>
              <a:endParaRPr lang="en-US">
                <a:solidFill>
                  <a:srgbClr val="505050"/>
                </a:solidFill>
                <a:latin typeface="Segoe UI"/>
              </a:endParaRPr>
            </a:p>
          </p:txBody>
        </p:sp>
        <p:sp>
          <p:nvSpPr>
            <p:cNvPr id="324" name="Freeform 12"/>
            <p:cNvSpPr>
              <a:spLocks/>
            </p:cNvSpPr>
            <p:nvPr/>
          </p:nvSpPr>
          <p:spPr bwMode="auto">
            <a:xfrm>
              <a:off x="989" y="2472"/>
              <a:ext cx="676" cy="21"/>
            </a:xfrm>
            <a:custGeom>
              <a:avLst/>
              <a:gdLst>
                <a:gd name="T0" fmla="*/ 164 w 167"/>
                <a:gd name="T1" fmla="*/ 5 h 5"/>
                <a:gd name="T2" fmla="*/ 2 w 167"/>
                <a:gd name="T3" fmla="*/ 5 h 5"/>
                <a:gd name="T4" fmla="*/ 0 w 167"/>
                <a:gd name="T5" fmla="*/ 2 h 5"/>
                <a:gd name="T6" fmla="*/ 2 w 167"/>
                <a:gd name="T7" fmla="*/ 0 h 5"/>
                <a:gd name="T8" fmla="*/ 164 w 167"/>
                <a:gd name="T9" fmla="*/ 0 h 5"/>
                <a:gd name="T10" fmla="*/ 167 w 167"/>
                <a:gd name="T11" fmla="*/ 2 h 5"/>
                <a:gd name="T12" fmla="*/ 164 w 167"/>
                <a:gd name="T13" fmla="*/ 5 h 5"/>
              </a:gdLst>
              <a:ahLst/>
              <a:cxnLst>
                <a:cxn ang="0">
                  <a:pos x="T0" y="T1"/>
                </a:cxn>
                <a:cxn ang="0">
                  <a:pos x="T2" y="T3"/>
                </a:cxn>
                <a:cxn ang="0">
                  <a:pos x="T4" y="T5"/>
                </a:cxn>
                <a:cxn ang="0">
                  <a:pos x="T6" y="T7"/>
                </a:cxn>
                <a:cxn ang="0">
                  <a:pos x="T8" y="T9"/>
                </a:cxn>
                <a:cxn ang="0">
                  <a:pos x="T10" y="T11"/>
                </a:cxn>
                <a:cxn ang="0">
                  <a:pos x="T12" y="T13"/>
                </a:cxn>
              </a:cxnLst>
              <a:rect l="0" t="0" r="r" b="b"/>
              <a:pathLst>
                <a:path w="167" h="5">
                  <a:moveTo>
                    <a:pt x="164" y="5"/>
                  </a:moveTo>
                  <a:cubicBezTo>
                    <a:pt x="2" y="5"/>
                    <a:pt x="2" y="5"/>
                    <a:pt x="2" y="5"/>
                  </a:cubicBezTo>
                  <a:cubicBezTo>
                    <a:pt x="1" y="5"/>
                    <a:pt x="0" y="4"/>
                    <a:pt x="0" y="2"/>
                  </a:cubicBezTo>
                  <a:cubicBezTo>
                    <a:pt x="0" y="1"/>
                    <a:pt x="1" y="0"/>
                    <a:pt x="2" y="0"/>
                  </a:cubicBezTo>
                  <a:cubicBezTo>
                    <a:pt x="164" y="0"/>
                    <a:pt x="164" y="0"/>
                    <a:pt x="164" y="0"/>
                  </a:cubicBezTo>
                  <a:cubicBezTo>
                    <a:pt x="166" y="0"/>
                    <a:pt x="167" y="1"/>
                    <a:pt x="167" y="2"/>
                  </a:cubicBezTo>
                  <a:cubicBezTo>
                    <a:pt x="167" y="4"/>
                    <a:pt x="166" y="5"/>
                    <a:pt x="164" y="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pPr defTabSz="932563">
                <a:defRPr/>
              </a:pPr>
              <a:endParaRPr lang="en-US">
                <a:solidFill>
                  <a:srgbClr val="505050"/>
                </a:solidFill>
                <a:latin typeface="Segoe UI"/>
              </a:endParaRPr>
            </a:p>
          </p:txBody>
        </p:sp>
        <p:sp>
          <p:nvSpPr>
            <p:cNvPr id="325" name="Oval 13"/>
            <p:cNvSpPr>
              <a:spLocks noChangeArrowheads="1"/>
            </p:cNvSpPr>
            <p:nvPr/>
          </p:nvSpPr>
          <p:spPr bwMode="auto">
            <a:xfrm>
              <a:off x="1062" y="2158"/>
              <a:ext cx="73" cy="73"/>
            </a:xfrm>
            <a:prstGeom prst="ellipse">
              <a:avLst/>
            </a:prstGeom>
            <a:solidFill>
              <a:srgbClr val="33333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pPr defTabSz="932563">
                <a:defRPr/>
              </a:pPr>
              <a:endParaRPr lang="en-US">
                <a:solidFill>
                  <a:srgbClr val="505050"/>
                </a:solidFill>
                <a:latin typeface="Segoe UI"/>
              </a:endParaRPr>
            </a:p>
          </p:txBody>
        </p:sp>
        <p:sp>
          <p:nvSpPr>
            <p:cNvPr id="326" name="Freeform 14"/>
            <p:cNvSpPr>
              <a:spLocks/>
            </p:cNvSpPr>
            <p:nvPr/>
          </p:nvSpPr>
          <p:spPr bwMode="auto">
            <a:xfrm>
              <a:off x="1042" y="2248"/>
              <a:ext cx="113" cy="106"/>
            </a:xfrm>
            <a:custGeom>
              <a:avLst/>
              <a:gdLst>
                <a:gd name="T0" fmla="*/ 28 w 28"/>
                <a:gd name="T1" fmla="*/ 26 h 26"/>
                <a:gd name="T2" fmla="*/ 28 w 28"/>
                <a:gd name="T3" fmla="*/ 9 h 26"/>
                <a:gd name="T4" fmla="*/ 19 w 28"/>
                <a:gd name="T5" fmla="*/ 0 h 26"/>
                <a:gd name="T6" fmla="*/ 9 w 28"/>
                <a:gd name="T7" fmla="*/ 0 h 26"/>
                <a:gd name="T8" fmla="*/ 0 w 28"/>
                <a:gd name="T9" fmla="*/ 9 h 26"/>
                <a:gd name="T10" fmla="*/ 0 w 28"/>
                <a:gd name="T11" fmla="*/ 26 h 26"/>
                <a:gd name="T12" fmla="*/ 28 w 28"/>
                <a:gd name="T13" fmla="*/ 26 h 26"/>
              </a:gdLst>
              <a:ahLst/>
              <a:cxnLst>
                <a:cxn ang="0">
                  <a:pos x="T0" y="T1"/>
                </a:cxn>
                <a:cxn ang="0">
                  <a:pos x="T2" y="T3"/>
                </a:cxn>
                <a:cxn ang="0">
                  <a:pos x="T4" y="T5"/>
                </a:cxn>
                <a:cxn ang="0">
                  <a:pos x="T6" y="T7"/>
                </a:cxn>
                <a:cxn ang="0">
                  <a:pos x="T8" y="T9"/>
                </a:cxn>
                <a:cxn ang="0">
                  <a:pos x="T10" y="T11"/>
                </a:cxn>
                <a:cxn ang="0">
                  <a:pos x="T12" y="T13"/>
                </a:cxn>
              </a:cxnLst>
              <a:rect l="0" t="0" r="r" b="b"/>
              <a:pathLst>
                <a:path w="28" h="26">
                  <a:moveTo>
                    <a:pt x="28" y="26"/>
                  </a:moveTo>
                  <a:cubicBezTo>
                    <a:pt x="28" y="9"/>
                    <a:pt x="28" y="9"/>
                    <a:pt x="28" y="9"/>
                  </a:cubicBezTo>
                  <a:cubicBezTo>
                    <a:pt x="28" y="4"/>
                    <a:pt x="24" y="0"/>
                    <a:pt x="19" y="0"/>
                  </a:cubicBezTo>
                  <a:cubicBezTo>
                    <a:pt x="9" y="0"/>
                    <a:pt x="9" y="0"/>
                    <a:pt x="9" y="0"/>
                  </a:cubicBezTo>
                  <a:cubicBezTo>
                    <a:pt x="4" y="0"/>
                    <a:pt x="0" y="4"/>
                    <a:pt x="0" y="9"/>
                  </a:cubicBezTo>
                  <a:cubicBezTo>
                    <a:pt x="0" y="26"/>
                    <a:pt x="0" y="26"/>
                    <a:pt x="0" y="26"/>
                  </a:cubicBezTo>
                  <a:lnTo>
                    <a:pt x="28" y="26"/>
                  </a:lnTo>
                  <a:close/>
                </a:path>
              </a:pathLst>
            </a:custGeom>
            <a:solidFill>
              <a:srgbClr val="33333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pPr defTabSz="932563">
                <a:defRPr/>
              </a:pPr>
              <a:endParaRPr lang="en-US">
                <a:solidFill>
                  <a:srgbClr val="505050"/>
                </a:solidFill>
                <a:latin typeface="Segoe UI"/>
              </a:endParaRPr>
            </a:p>
          </p:txBody>
        </p:sp>
      </p:grpSp>
      <p:cxnSp>
        <p:nvCxnSpPr>
          <p:cNvPr id="499" name="Straight Connector 498"/>
          <p:cNvCxnSpPr/>
          <p:nvPr/>
        </p:nvCxnSpPr>
        <p:spPr>
          <a:xfrm flipH="1">
            <a:off x="2633435" y="5238141"/>
            <a:ext cx="488608" cy="0"/>
          </a:xfrm>
          <a:prstGeom prst="line">
            <a:avLst/>
          </a:prstGeom>
          <a:ln w="28575" cap="rnd">
            <a:solidFill>
              <a:srgbClr val="E81123"/>
            </a:solidFill>
          </a:ln>
        </p:spPr>
        <p:style>
          <a:lnRef idx="1">
            <a:schemeClr val="accent1"/>
          </a:lnRef>
          <a:fillRef idx="0">
            <a:schemeClr val="accent1"/>
          </a:fillRef>
          <a:effectRef idx="0">
            <a:schemeClr val="accent1"/>
          </a:effectRef>
          <a:fontRef idx="minor">
            <a:schemeClr val="tx1"/>
          </a:fontRef>
        </p:style>
      </p:cxnSp>
      <p:cxnSp>
        <p:nvCxnSpPr>
          <p:cNvPr id="500" name="Straight Connector 499"/>
          <p:cNvCxnSpPr>
            <a:stCxn id="476" idx="0"/>
          </p:cNvCxnSpPr>
          <p:nvPr/>
        </p:nvCxnSpPr>
        <p:spPr>
          <a:xfrm flipH="1">
            <a:off x="2633436" y="4700721"/>
            <a:ext cx="0" cy="537420"/>
          </a:xfrm>
          <a:prstGeom prst="line">
            <a:avLst/>
          </a:prstGeom>
          <a:ln w="28575" cap="rnd">
            <a:solidFill>
              <a:srgbClr val="E81123"/>
            </a:solidFill>
          </a:ln>
        </p:spPr>
        <p:style>
          <a:lnRef idx="1">
            <a:schemeClr val="accent1"/>
          </a:lnRef>
          <a:fillRef idx="0">
            <a:schemeClr val="accent1"/>
          </a:fillRef>
          <a:effectRef idx="0">
            <a:schemeClr val="accent1"/>
          </a:effectRef>
          <a:fontRef idx="minor">
            <a:schemeClr val="tx1"/>
          </a:fontRef>
        </p:style>
      </p:cxnSp>
      <p:sp>
        <p:nvSpPr>
          <p:cNvPr id="476" name="Freeform 5"/>
          <p:cNvSpPr>
            <a:spLocks noEditPoints="1"/>
          </p:cNvSpPr>
          <p:nvPr/>
        </p:nvSpPr>
        <p:spPr bwMode="auto">
          <a:xfrm>
            <a:off x="2465664" y="4361045"/>
            <a:ext cx="341264" cy="339676"/>
          </a:xfrm>
          <a:custGeom>
            <a:avLst/>
            <a:gdLst>
              <a:gd name="T0" fmla="*/ 133 w 266"/>
              <a:gd name="T1" fmla="*/ 266 h 266"/>
              <a:gd name="T2" fmla="*/ 0 w 266"/>
              <a:gd name="T3" fmla="*/ 133 h 266"/>
              <a:gd name="T4" fmla="*/ 133 w 266"/>
              <a:gd name="T5" fmla="*/ 0 h 266"/>
              <a:gd name="T6" fmla="*/ 266 w 266"/>
              <a:gd name="T7" fmla="*/ 133 h 266"/>
              <a:gd name="T8" fmla="*/ 133 w 266"/>
              <a:gd name="T9" fmla="*/ 266 h 266"/>
              <a:gd name="T10" fmla="*/ 133 w 266"/>
              <a:gd name="T11" fmla="*/ 20 h 266"/>
              <a:gd name="T12" fmla="*/ 20 w 266"/>
              <a:gd name="T13" fmla="*/ 133 h 266"/>
              <a:gd name="T14" fmla="*/ 133 w 266"/>
              <a:gd name="T15" fmla="*/ 246 h 266"/>
              <a:gd name="T16" fmla="*/ 246 w 266"/>
              <a:gd name="T17" fmla="*/ 133 h 266"/>
              <a:gd name="T18" fmla="*/ 133 w 266"/>
              <a:gd name="T19" fmla="*/ 20 h 2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66" h="266">
                <a:moveTo>
                  <a:pt x="133" y="266"/>
                </a:moveTo>
                <a:cubicBezTo>
                  <a:pt x="60" y="266"/>
                  <a:pt x="0" y="206"/>
                  <a:pt x="0" y="133"/>
                </a:cubicBezTo>
                <a:cubicBezTo>
                  <a:pt x="0" y="59"/>
                  <a:pt x="60" y="0"/>
                  <a:pt x="133" y="0"/>
                </a:cubicBezTo>
                <a:cubicBezTo>
                  <a:pt x="206" y="0"/>
                  <a:pt x="266" y="59"/>
                  <a:pt x="266" y="133"/>
                </a:cubicBezTo>
                <a:cubicBezTo>
                  <a:pt x="266" y="206"/>
                  <a:pt x="206" y="266"/>
                  <a:pt x="133" y="266"/>
                </a:cubicBezTo>
                <a:close/>
                <a:moveTo>
                  <a:pt x="133" y="20"/>
                </a:moveTo>
                <a:cubicBezTo>
                  <a:pt x="71" y="20"/>
                  <a:pt x="20" y="70"/>
                  <a:pt x="20" y="133"/>
                </a:cubicBezTo>
                <a:cubicBezTo>
                  <a:pt x="20" y="195"/>
                  <a:pt x="71" y="246"/>
                  <a:pt x="133" y="246"/>
                </a:cubicBezTo>
                <a:cubicBezTo>
                  <a:pt x="195" y="246"/>
                  <a:pt x="246" y="195"/>
                  <a:pt x="246" y="133"/>
                </a:cubicBezTo>
                <a:cubicBezTo>
                  <a:pt x="246" y="70"/>
                  <a:pt x="195" y="20"/>
                  <a:pt x="133" y="20"/>
                </a:cubicBezTo>
                <a:close/>
              </a:path>
            </a:pathLst>
          </a:custGeom>
          <a:solidFill>
            <a:srgbClr val="969696"/>
          </a:solidFill>
          <a:ln w="9525">
            <a:noFill/>
            <a:round/>
            <a:headEnd/>
            <a:tailEnd/>
          </a:ln>
          <a:extLst/>
        </p:spPr>
        <p:txBody>
          <a:bodyPr vert="horz" wrap="square" lIns="91427" tIns="45713" rIns="91427" bIns="45713" numCol="1" anchor="t" anchorCtr="0" compatLnSpc="1">
            <a:prstTxWarp prst="textNoShape">
              <a:avLst/>
            </a:prstTxWarp>
          </a:bodyPr>
          <a:lstStyle/>
          <a:p>
            <a:pPr defTabSz="932563">
              <a:defRPr/>
            </a:pPr>
            <a:endParaRPr lang="en-US">
              <a:solidFill>
                <a:srgbClr val="505050"/>
              </a:solidFill>
              <a:latin typeface="Segoe UI"/>
            </a:endParaRPr>
          </a:p>
        </p:txBody>
      </p:sp>
      <p:sp>
        <p:nvSpPr>
          <p:cNvPr id="477" name="Freeform 6"/>
          <p:cNvSpPr>
            <a:spLocks/>
          </p:cNvSpPr>
          <p:nvPr/>
        </p:nvSpPr>
        <p:spPr bwMode="auto">
          <a:xfrm>
            <a:off x="2624390" y="4403902"/>
            <a:ext cx="119046" cy="138092"/>
          </a:xfrm>
          <a:custGeom>
            <a:avLst/>
            <a:gdLst>
              <a:gd name="T0" fmla="*/ 75 w 75"/>
              <a:gd name="T1" fmla="*/ 87 h 87"/>
              <a:gd name="T2" fmla="*/ 0 w 75"/>
              <a:gd name="T3" fmla="*/ 87 h 87"/>
              <a:gd name="T4" fmla="*/ 0 w 75"/>
              <a:gd name="T5" fmla="*/ 0 h 87"/>
              <a:gd name="T6" fmla="*/ 16 w 75"/>
              <a:gd name="T7" fmla="*/ 0 h 87"/>
              <a:gd name="T8" fmla="*/ 16 w 75"/>
              <a:gd name="T9" fmla="*/ 71 h 87"/>
              <a:gd name="T10" fmla="*/ 75 w 75"/>
              <a:gd name="T11" fmla="*/ 71 h 87"/>
              <a:gd name="T12" fmla="*/ 75 w 75"/>
              <a:gd name="T13" fmla="*/ 87 h 87"/>
            </a:gdLst>
            <a:ahLst/>
            <a:cxnLst>
              <a:cxn ang="0">
                <a:pos x="T0" y="T1"/>
              </a:cxn>
              <a:cxn ang="0">
                <a:pos x="T2" y="T3"/>
              </a:cxn>
              <a:cxn ang="0">
                <a:pos x="T4" y="T5"/>
              </a:cxn>
              <a:cxn ang="0">
                <a:pos x="T6" y="T7"/>
              </a:cxn>
              <a:cxn ang="0">
                <a:pos x="T8" y="T9"/>
              </a:cxn>
              <a:cxn ang="0">
                <a:pos x="T10" y="T11"/>
              </a:cxn>
              <a:cxn ang="0">
                <a:pos x="T12" y="T13"/>
              </a:cxn>
            </a:cxnLst>
            <a:rect l="0" t="0" r="r" b="b"/>
            <a:pathLst>
              <a:path w="75" h="87">
                <a:moveTo>
                  <a:pt x="75" y="87"/>
                </a:moveTo>
                <a:lnTo>
                  <a:pt x="0" y="87"/>
                </a:lnTo>
                <a:lnTo>
                  <a:pt x="0" y="0"/>
                </a:lnTo>
                <a:lnTo>
                  <a:pt x="16" y="0"/>
                </a:lnTo>
                <a:lnTo>
                  <a:pt x="16" y="71"/>
                </a:lnTo>
                <a:lnTo>
                  <a:pt x="75" y="71"/>
                </a:lnTo>
                <a:lnTo>
                  <a:pt x="75" y="87"/>
                </a:lnTo>
                <a:close/>
              </a:path>
            </a:pathLst>
          </a:custGeom>
          <a:solidFill>
            <a:srgbClr val="969696"/>
          </a:solidFill>
          <a:ln w="9525">
            <a:noFill/>
            <a:round/>
            <a:headEnd/>
            <a:tailEnd/>
          </a:ln>
          <a:extLst/>
        </p:spPr>
        <p:txBody>
          <a:bodyPr vert="horz" wrap="square" lIns="91427" tIns="45713" rIns="91427" bIns="45713" numCol="1" anchor="t" anchorCtr="0" compatLnSpc="1">
            <a:prstTxWarp prst="textNoShape">
              <a:avLst/>
            </a:prstTxWarp>
          </a:bodyPr>
          <a:lstStyle/>
          <a:p>
            <a:pPr defTabSz="932563">
              <a:defRPr/>
            </a:pPr>
            <a:endParaRPr lang="en-US" dirty="0">
              <a:solidFill>
                <a:srgbClr val="505050"/>
              </a:solidFill>
              <a:latin typeface="Segoe UI"/>
            </a:endParaRPr>
          </a:p>
        </p:txBody>
      </p:sp>
      <p:sp>
        <p:nvSpPr>
          <p:cNvPr id="275" name="AutoShape 23"/>
          <p:cNvSpPr>
            <a:spLocks noChangeAspect="1" noChangeArrowheads="1" noTextEdit="1"/>
          </p:cNvSpPr>
          <p:nvPr/>
        </p:nvSpPr>
        <p:spPr bwMode="auto">
          <a:xfrm>
            <a:off x="4794833" y="4097037"/>
            <a:ext cx="902448" cy="5111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27" tIns="45713" rIns="91427" bIns="45713" numCol="1" anchor="t" anchorCtr="0" compatLnSpc="1">
            <a:prstTxWarp prst="textNoShape">
              <a:avLst/>
            </a:prstTxWarp>
          </a:bodyPr>
          <a:lstStyle/>
          <a:p>
            <a:pPr defTabSz="932563">
              <a:defRPr/>
            </a:pPr>
            <a:endParaRPr lang="en-US">
              <a:solidFill>
                <a:srgbClr val="505050"/>
              </a:solidFill>
              <a:latin typeface="Segoe UI"/>
            </a:endParaRPr>
          </a:p>
        </p:txBody>
      </p:sp>
      <p:sp>
        <p:nvSpPr>
          <p:cNvPr id="276" name="Rectangle 25"/>
          <p:cNvSpPr>
            <a:spLocks noChangeArrowheads="1"/>
          </p:cNvSpPr>
          <p:nvPr/>
        </p:nvSpPr>
        <p:spPr bwMode="auto">
          <a:xfrm>
            <a:off x="4907334" y="4092146"/>
            <a:ext cx="688454" cy="474458"/>
          </a:xfrm>
          <a:prstGeom prst="rect">
            <a:avLst/>
          </a:prstGeom>
          <a:solidFill>
            <a:srgbClr val="D2D2D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27" tIns="45713" rIns="91427" bIns="45713" numCol="1" anchor="t" anchorCtr="0" compatLnSpc="1">
            <a:prstTxWarp prst="textNoShape">
              <a:avLst/>
            </a:prstTxWarp>
          </a:bodyPr>
          <a:lstStyle/>
          <a:p>
            <a:pPr defTabSz="932563">
              <a:defRPr/>
            </a:pPr>
            <a:endParaRPr lang="en-US">
              <a:solidFill>
                <a:srgbClr val="505050"/>
              </a:solidFill>
              <a:latin typeface="Segoe UI"/>
            </a:endParaRPr>
          </a:p>
        </p:txBody>
      </p:sp>
      <p:sp>
        <p:nvSpPr>
          <p:cNvPr id="277" name="Oval 26"/>
          <p:cNvSpPr>
            <a:spLocks noChangeArrowheads="1"/>
          </p:cNvSpPr>
          <p:nvPr/>
        </p:nvSpPr>
        <p:spPr bwMode="auto">
          <a:xfrm>
            <a:off x="5243613" y="4101929"/>
            <a:ext cx="15896" cy="15896"/>
          </a:xfrm>
          <a:prstGeom prst="ellipse">
            <a:avLst/>
          </a:prstGeom>
          <a:solidFill>
            <a:srgbClr val="33333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pPr defTabSz="932563">
              <a:defRPr/>
            </a:pPr>
            <a:endParaRPr lang="en-US">
              <a:solidFill>
                <a:srgbClr val="505050"/>
              </a:solidFill>
              <a:latin typeface="Segoe UI"/>
            </a:endParaRPr>
          </a:p>
        </p:txBody>
      </p:sp>
      <p:sp>
        <p:nvSpPr>
          <p:cNvPr id="278" name="Rectangle 27"/>
          <p:cNvSpPr>
            <a:spLocks noChangeArrowheads="1"/>
          </p:cNvSpPr>
          <p:nvPr/>
        </p:nvSpPr>
        <p:spPr bwMode="auto">
          <a:xfrm>
            <a:off x="4933013" y="4127608"/>
            <a:ext cx="641985" cy="418208"/>
          </a:xfrm>
          <a:prstGeom prst="rect">
            <a:avLst/>
          </a:prstGeom>
          <a:solidFill>
            <a:schemeClr val="accent4"/>
          </a:solidFill>
          <a:ln>
            <a:noFill/>
          </a:ln>
          <a:extLst/>
        </p:spPr>
        <p:txBody>
          <a:bodyPr vert="horz" wrap="square" lIns="91427" tIns="45713" rIns="91427" bIns="45713" numCol="1" anchor="t" anchorCtr="0" compatLnSpc="1">
            <a:prstTxWarp prst="textNoShape">
              <a:avLst/>
            </a:prstTxWarp>
          </a:bodyPr>
          <a:lstStyle/>
          <a:p>
            <a:pPr defTabSz="932563">
              <a:defRPr/>
            </a:pPr>
            <a:endParaRPr lang="en-US">
              <a:solidFill>
                <a:srgbClr val="505050"/>
              </a:solidFill>
              <a:latin typeface="Segoe UI"/>
            </a:endParaRPr>
          </a:p>
        </p:txBody>
      </p:sp>
      <p:sp>
        <p:nvSpPr>
          <p:cNvPr id="279" name="Freeform 28"/>
          <p:cNvSpPr>
            <a:spLocks/>
          </p:cNvSpPr>
          <p:nvPr/>
        </p:nvSpPr>
        <p:spPr bwMode="auto">
          <a:xfrm>
            <a:off x="4799724" y="4571495"/>
            <a:ext cx="892666" cy="36685"/>
          </a:xfrm>
          <a:custGeom>
            <a:avLst/>
            <a:gdLst>
              <a:gd name="T0" fmla="*/ 0 w 175"/>
              <a:gd name="T1" fmla="*/ 0 h 7"/>
              <a:gd name="T2" fmla="*/ 0 w 175"/>
              <a:gd name="T3" fmla="*/ 1 h 7"/>
              <a:gd name="T4" fmla="*/ 7 w 175"/>
              <a:gd name="T5" fmla="*/ 7 h 7"/>
              <a:gd name="T6" fmla="*/ 168 w 175"/>
              <a:gd name="T7" fmla="*/ 7 h 7"/>
              <a:gd name="T8" fmla="*/ 175 w 175"/>
              <a:gd name="T9" fmla="*/ 1 h 7"/>
              <a:gd name="T10" fmla="*/ 175 w 175"/>
              <a:gd name="T11" fmla="*/ 0 h 7"/>
              <a:gd name="T12" fmla="*/ 0 w 175"/>
              <a:gd name="T13" fmla="*/ 0 h 7"/>
            </a:gdLst>
            <a:ahLst/>
            <a:cxnLst>
              <a:cxn ang="0">
                <a:pos x="T0" y="T1"/>
              </a:cxn>
              <a:cxn ang="0">
                <a:pos x="T2" y="T3"/>
              </a:cxn>
              <a:cxn ang="0">
                <a:pos x="T4" y="T5"/>
              </a:cxn>
              <a:cxn ang="0">
                <a:pos x="T6" y="T7"/>
              </a:cxn>
              <a:cxn ang="0">
                <a:pos x="T8" y="T9"/>
              </a:cxn>
              <a:cxn ang="0">
                <a:pos x="T10" y="T11"/>
              </a:cxn>
              <a:cxn ang="0">
                <a:pos x="T12" y="T13"/>
              </a:cxn>
            </a:cxnLst>
            <a:rect l="0" t="0" r="r" b="b"/>
            <a:pathLst>
              <a:path w="175" h="7">
                <a:moveTo>
                  <a:pt x="0" y="0"/>
                </a:moveTo>
                <a:cubicBezTo>
                  <a:pt x="0" y="1"/>
                  <a:pt x="0" y="1"/>
                  <a:pt x="0" y="1"/>
                </a:cubicBezTo>
                <a:cubicBezTo>
                  <a:pt x="0" y="4"/>
                  <a:pt x="3" y="7"/>
                  <a:pt x="7" y="7"/>
                </a:cubicBezTo>
                <a:cubicBezTo>
                  <a:pt x="168" y="7"/>
                  <a:pt x="168" y="7"/>
                  <a:pt x="168" y="7"/>
                </a:cubicBezTo>
                <a:cubicBezTo>
                  <a:pt x="172" y="7"/>
                  <a:pt x="175" y="4"/>
                  <a:pt x="175" y="1"/>
                </a:cubicBezTo>
                <a:cubicBezTo>
                  <a:pt x="175" y="0"/>
                  <a:pt x="175" y="0"/>
                  <a:pt x="175" y="0"/>
                </a:cubicBezTo>
                <a:lnTo>
                  <a:pt x="0" y="0"/>
                </a:lnTo>
                <a:close/>
              </a:path>
            </a:pathLst>
          </a:custGeom>
          <a:solidFill>
            <a:srgbClr val="9696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pPr defTabSz="932563">
              <a:defRPr/>
            </a:pPr>
            <a:endParaRPr lang="en-US">
              <a:solidFill>
                <a:srgbClr val="505050"/>
              </a:solidFill>
              <a:latin typeface="Segoe UI"/>
            </a:endParaRPr>
          </a:p>
        </p:txBody>
      </p:sp>
      <p:sp>
        <p:nvSpPr>
          <p:cNvPr id="284" name="Freeform 267"/>
          <p:cNvSpPr>
            <a:spLocks noChangeAspect="1" noEditPoints="1"/>
          </p:cNvSpPr>
          <p:nvPr/>
        </p:nvSpPr>
        <p:spPr bwMode="black">
          <a:xfrm>
            <a:off x="5173843" y="4259998"/>
            <a:ext cx="168600" cy="201736"/>
          </a:xfrm>
          <a:custGeom>
            <a:avLst/>
            <a:gdLst>
              <a:gd name="T0" fmla="*/ 35 w 1200"/>
              <a:gd name="T1" fmla="*/ 52 h 1436"/>
              <a:gd name="T2" fmla="*/ 246 w 1200"/>
              <a:gd name="T3" fmla="*/ 350 h 1436"/>
              <a:gd name="T4" fmla="*/ 88 w 1200"/>
              <a:gd name="T5" fmla="*/ 204 h 1436"/>
              <a:gd name="T6" fmla="*/ 141 w 1200"/>
              <a:gd name="T7" fmla="*/ 64 h 1436"/>
              <a:gd name="T8" fmla="*/ 499 w 1200"/>
              <a:gd name="T9" fmla="*/ 5 h 1436"/>
              <a:gd name="T10" fmla="*/ 381 w 1200"/>
              <a:gd name="T11" fmla="*/ 133 h 1436"/>
              <a:gd name="T12" fmla="*/ 446 w 1200"/>
              <a:gd name="T13" fmla="*/ 110 h 1436"/>
              <a:gd name="T14" fmla="*/ 552 w 1200"/>
              <a:gd name="T15" fmla="*/ 403 h 1436"/>
              <a:gd name="T16" fmla="*/ 643 w 1200"/>
              <a:gd name="T17" fmla="*/ 210 h 1436"/>
              <a:gd name="T18" fmla="*/ 929 w 1200"/>
              <a:gd name="T19" fmla="*/ 198 h 1436"/>
              <a:gd name="T20" fmla="*/ 789 w 1200"/>
              <a:gd name="T21" fmla="*/ 64 h 1436"/>
              <a:gd name="T22" fmla="*/ 841 w 1200"/>
              <a:gd name="T23" fmla="*/ 204 h 1436"/>
              <a:gd name="T24" fmla="*/ 1197 w 1200"/>
              <a:gd name="T25" fmla="*/ 5 h 1436"/>
              <a:gd name="T26" fmla="*/ 1029 w 1200"/>
              <a:gd name="T27" fmla="*/ 63 h 1436"/>
              <a:gd name="T28" fmla="*/ 1075 w 1200"/>
              <a:gd name="T29" fmla="*/ 122 h 1436"/>
              <a:gd name="T30" fmla="*/ 1110 w 1200"/>
              <a:gd name="T31" fmla="*/ 403 h 1436"/>
              <a:gd name="T32" fmla="*/ 225 w 1200"/>
              <a:gd name="T33" fmla="*/ 519 h 1436"/>
              <a:gd name="T34" fmla="*/ 120 w 1200"/>
              <a:gd name="T35" fmla="*/ 554 h 1436"/>
              <a:gd name="T36" fmla="*/ 80 w 1200"/>
              <a:gd name="T37" fmla="*/ 648 h 1436"/>
              <a:gd name="T38" fmla="*/ 138 w 1200"/>
              <a:gd name="T39" fmla="*/ 612 h 1436"/>
              <a:gd name="T40" fmla="*/ 225 w 1200"/>
              <a:gd name="T41" fmla="*/ 519 h 1436"/>
              <a:gd name="T42" fmla="*/ 364 w 1200"/>
              <a:gd name="T43" fmla="*/ 565 h 1436"/>
              <a:gd name="T44" fmla="*/ 574 w 1200"/>
              <a:gd name="T45" fmla="*/ 870 h 1436"/>
              <a:gd name="T46" fmla="*/ 411 w 1200"/>
              <a:gd name="T47" fmla="*/ 724 h 1436"/>
              <a:gd name="T48" fmla="*/ 469 w 1200"/>
              <a:gd name="T49" fmla="*/ 577 h 1436"/>
              <a:gd name="T50" fmla="*/ 818 w 1200"/>
              <a:gd name="T51" fmla="*/ 519 h 1436"/>
              <a:gd name="T52" fmla="*/ 701 w 1200"/>
              <a:gd name="T53" fmla="*/ 648 h 1436"/>
              <a:gd name="T54" fmla="*/ 771 w 1200"/>
              <a:gd name="T55" fmla="*/ 624 h 1436"/>
              <a:gd name="T56" fmla="*/ 871 w 1200"/>
              <a:gd name="T57" fmla="*/ 917 h 1436"/>
              <a:gd name="T58" fmla="*/ 0 w 1200"/>
              <a:gd name="T59" fmla="*/ 1238 h 1436"/>
              <a:gd name="T60" fmla="*/ 281 w 1200"/>
              <a:gd name="T61" fmla="*/ 1232 h 1436"/>
              <a:gd name="T62" fmla="*/ 141 w 1200"/>
              <a:gd name="T63" fmla="*/ 1098 h 1436"/>
              <a:gd name="T64" fmla="*/ 193 w 1200"/>
              <a:gd name="T65" fmla="*/ 1232 h 1436"/>
              <a:gd name="T66" fmla="*/ 552 w 1200"/>
              <a:gd name="T67" fmla="*/ 1030 h 1436"/>
              <a:gd name="T68" fmla="*/ 381 w 1200"/>
              <a:gd name="T69" fmla="*/ 1089 h 1436"/>
              <a:gd name="T70" fmla="*/ 422 w 1200"/>
              <a:gd name="T71" fmla="*/ 1147 h 1436"/>
              <a:gd name="T72" fmla="*/ 463 w 1200"/>
              <a:gd name="T73" fmla="*/ 1434 h 1436"/>
              <a:gd name="T74" fmla="*/ 783 w 1200"/>
              <a:gd name="T75" fmla="*/ 1436 h 1436"/>
              <a:gd name="T76" fmla="*/ 789 w 1200"/>
              <a:gd name="T77" fmla="*/ 1028 h 1436"/>
              <a:gd name="T78" fmla="*/ 783 w 1200"/>
              <a:gd name="T79" fmla="*/ 1436 h 1436"/>
              <a:gd name="T80" fmla="*/ 789 w 1200"/>
              <a:gd name="T81" fmla="*/ 1366 h 1436"/>
              <a:gd name="T82" fmla="*/ 1197 w 1200"/>
              <a:gd name="T83" fmla="*/ 1030 h 1436"/>
              <a:gd name="T84" fmla="*/ 1093 w 1200"/>
              <a:gd name="T85" fmla="*/ 1065 h 1436"/>
              <a:gd name="T86" fmla="*/ 1052 w 1200"/>
              <a:gd name="T87" fmla="*/ 1159 h 1436"/>
              <a:gd name="T88" fmla="*/ 1110 w 1200"/>
              <a:gd name="T89" fmla="*/ 1130 h 1436"/>
              <a:gd name="T90" fmla="*/ 1197 w 1200"/>
              <a:gd name="T91" fmla="*/ 1030 h 1436"/>
              <a:gd name="T92" fmla="*/ 1147 w 1200"/>
              <a:gd name="T93" fmla="*/ 519 h 1436"/>
              <a:gd name="T94" fmla="*/ 1029 w 1200"/>
              <a:gd name="T95" fmla="*/ 648 h 1436"/>
              <a:gd name="T96" fmla="*/ 1100 w 1200"/>
              <a:gd name="T97" fmla="*/ 624 h 1436"/>
              <a:gd name="T98" fmla="*/ 1200 w 1200"/>
              <a:gd name="T99" fmla="*/ 917 h 1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200" h="1436">
                <a:moveTo>
                  <a:pt x="141" y="408"/>
                </a:moveTo>
                <a:cubicBezTo>
                  <a:pt x="47" y="408"/>
                  <a:pt x="0" y="338"/>
                  <a:pt x="0" y="210"/>
                </a:cubicBezTo>
                <a:cubicBezTo>
                  <a:pt x="0" y="140"/>
                  <a:pt x="12" y="87"/>
                  <a:pt x="35" y="52"/>
                </a:cubicBezTo>
                <a:cubicBezTo>
                  <a:pt x="59" y="17"/>
                  <a:pt x="100" y="0"/>
                  <a:pt x="147" y="0"/>
                </a:cubicBezTo>
                <a:cubicBezTo>
                  <a:pt x="240" y="0"/>
                  <a:pt x="281" y="64"/>
                  <a:pt x="281" y="198"/>
                </a:cubicBezTo>
                <a:cubicBezTo>
                  <a:pt x="281" y="268"/>
                  <a:pt x="269" y="315"/>
                  <a:pt x="246" y="350"/>
                </a:cubicBezTo>
                <a:cubicBezTo>
                  <a:pt x="223" y="385"/>
                  <a:pt x="187" y="408"/>
                  <a:pt x="141" y="408"/>
                </a:cubicBezTo>
                <a:close/>
                <a:moveTo>
                  <a:pt x="141" y="64"/>
                </a:moveTo>
                <a:cubicBezTo>
                  <a:pt x="106" y="64"/>
                  <a:pt x="88" y="111"/>
                  <a:pt x="88" y="204"/>
                </a:cubicBezTo>
                <a:cubicBezTo>
                  <a:pt x="88" y="297"/>
                  <a:pt x="106" y="338"/>
                  <a:pt x="141" y="338"/>
                </a:cubicBezTo>
                <a:cubicBezTo>
                  <a:pt x="176" y="338"/>
                  <a:pt x="193" y="291"/>
                  <a:pt x="193" y="204"/>
                </a:cubicBezTo>
                <a:cubicBezTo>
                  <a:pt x="193" y="111"/>
                  <a:pt x="176" y="64"/>
                  <a:pt x="141" y="64"/>
                </a:cubicBezTo>
                <a:close/>
                <a:moveTo>
                  <a:pt x="552" y="5"/>
                </a:moveTo>
                <a:cubicBezTo>
                  <a:pt x="552" y="5"/>
                  <a:pt x="552" y="5"/>
                  <a:pt x="552" y="5"/>
                </a:cubicBezTo>
                <a:cubicBezTo>
                  <a:pt x="499" y="5"/>
                  <a:pt x="499" y="5"/>
                  <a:pt x="499" y="5"/>
                </a:cubicBezTo>
                <a:cubicBezTo>
                  <a:pt x="481" y="16"/>
                  <a:pt x="463" y="28"/>
                  <a:pt x="440" y="34"/>
                </a:cubicBezTo>
                <a:cubicBezTo>
                  <a:pt x="422" y="46"/>
                  <a:pt x="399" y="57"/>
                  <a:pt x="381" y="63"/>
                </a:cubicBezTo>
                <a:cubicBezTo>
                  <a:pt x="381" y="63"/>
                  <a:pt x="381" y="63"/>
                  <a:pt x="381" y="133"/>
                </a:cubicBezTo>
                <a:cubicBezTo>
                  <a:pt x="387" y="133"/>
                  <a:pt x="393" y="133"/>
                  <a:pt x="404" y="128"/>
                </a:cubicBezTo>
                <a:cubicBezTo>
                  <a:pt x="410" y="128"/>
                  <a:pt x="416" y="128"/>
                  <a:pt x="422" y="122"/>
                </a:cubicBezTo>
                <a:cubicBezTo>
                  <a:pt x="434" y="122"/>
                  <a:pt x="440" y="116"/>
                  <a:pt x="446" y="110"/>
                </a:cubicBezTo>
                <a:cubicBezTo>
                  <a:pt x="452" y="110"/>
                  <a:pt x="458" y="104"/>
                  <a:pt x="463" y="98"/>
                </a:cubicBezTo>
                <a:cubicBezTo>
                  <a:pt x="463" y="98"/>
                  <a:pt x="463" y="98"/>
                  <a:pt x="463" y="403"/>
                </a:cubicBezTo>
                <a:cubicBezTo>
                  <a:pt x="463" y="403"/>
                  <a:pt x="463" y="403"/>
                  <a:pt x="552" y="403"/>
                </a:cubicBezTo>
                <a:cubicBezTo>
                  <a:pt x="552" y="403"/>
                  <a:pt x="552" y="403"/>
                  <a:pt x="552" y="5"/>
                </a:cubicBezTo>
                <a:close/>
                <a:moveTo>
                  <a:pt x="783" y="408"/>
                </a:moveTo>
                <a:cubicBezTo>
                  <a:pt x="690" y="408"/>
                  <a:pt x="643" y="338"/>
                  <a:pt x="643" y="210"/>
                </a:cubicBezTo>
                <a:cubicBezTo>
                  <a:pt x="643" y="140"/>
                  <a:pt x="655" y="87"/>
                  <a:pt x="684" y="52"/>
                </a:cubicBezTo>
                <a:cubicBezTo>
                  <a:pt x="707" y="17"/>
                  <a:pt x="742" y="0"/>
                  <a:pt x="789" y="0"/>
                </a:cubicBezTo>
                <a:cubicBezTo>
                  <a:pt x="882" y="0"/>
                  <a:pt x="929" y="64"/>
                  <a:pt x="929" y="198"/>
                </a:cubicBezTo>
                <a:cubicBezTo>
                  <a:pt x="929" y="268"/>
                  <a:pt x="917" y="315"/>
                  <a:pt x="888" y="350"/>
                </a:cubicBezTo>
                <a:cubicBezTo>
                  <a:pt x="864" y="385"/>
                  <a:pt x="829" y="408"/>
                  <a:pt x="783" y="408"/>
                </a:cubicBezTo>
                <a:close/>
                <a:moveTo>
                  <a:pt x="789" y="64"/>
                </a:moveTo>
                <a:cubicBezTo>
                  <a:pt x="748" y="64"/>
                  <a:pt x="730" y="111"/>
                  <a:pt x="730" y="204"/>
                </a:cubicBezTo>
                <a:cubicBezTo>
                  <a:pt x="730" y="297"/>
                  <a:pt x="748" y="338"/>
                  <a:pt x="789" y="338"/>
                </a:cubicBezTo>
                <a:cubicBezTo>
                  <a:pt x="824" y="338"/>
                  <a:pt x="841" y="291"/>
                  <a:pt x="841" y="204"/>
                </a:cubicBezTo>
                <a:cubicBezTo>
                  <a:pt x="841" y="111"/>
                  <a:pt x="824" y="64"/>
                  <a:pt x="789" y="64"/>
                </a:cubicBezTo>
                <a:close/>
                <a:moveTo>
                  <a:pt x="1197" y="5"/>
                </a:moveTo>
                <a:cubicBezTo>
                  <a:pt x="1197" y="5"/>
                  <a:pt x="1197" y="5"/>
                  <a:pt x="1197" y="5"/>
                </a:cubicBezTo>
                <a:cubicBezTo>
                  <a:pt x="1145" y="5"/>
                  <a:pt x="1145" y="5"/>
                  <a:pt x="1145" y="5"/>
                </a:cubicBezTo>
                <a:cubicBezTo>
                  <a:pt x="1128" y="16"/>
                  <a:pt x="1110" y="28"/>
                  <a:pt x="1093" y="34"/>
                </a:cubicBezTo>
                <a:cubicBezTo>
                  <a:pt x="1075" y="46"/>
                  <a:pt x="1052" y="57"/>
                  <a:pt x="1029" y="63"/>
                </a:cubicBezTo>
                <a:cubicBezTo>
                  <a:pt x="1029" y="63"/>
                  <a:pt x="1029" y="63"/>
                  <a:pt x="1029" y="133"/>
                </a:cubicBezTo>
                <a:cubicBezTo>
                  <a:pt x="1035" y="133"/>
                  <a:pt x="1046" y="133"/>
                  <a:pt x="1052" y="128"/>
                </a:cubicBezTo>
                <a:cubicBezTo>
                  <a:pt x="1058" y="128"/>
                  <a:pt x="1070" y="128"/>
                  <a:pt x="1075" y="122"/>
                </a:cubicBezTo>
                <a:cubicBezTo>
                  <a:pt x="1081" y="122"/>
                  <a:pt x="1087" y="116"/>
                  <a:pt x="1093" y="110"/>
                </a:cubicBezTo>
                <a:cubicBezTo>
                  <a:pt x="1104" y="110"/>
                  <a:pt x="1110" y="104"/>
                  <a:pt x="1110" y="98"/>
                </a:cubicBezTo>
                <a:cubicBezTo>
                  <a:pt x="1110" y="98"/>
                  <a:pt x="1110" y="98"/>
                  <a:pt x="1110" y="403"/>
                </a:cubicBezTo>
                <a:cubicBezTo>
                  <a:pt x="1110" y="403"/>
                  <a:pt x="1110" y="403"/>
                  <a:pt x="1197" y="403"/>
                </a:cubicBezTo>
                <a:cubicBezTo>
                  <a:pt x="1197" y="403"/>
                  <a:pt x="1197" y="403"/>
                  <a:pt x="1197" y="5"/>
                </a:cubicBezTo>
                <a:close/>
                <a:moveTo>
                  <a:pt x="225" y="519"/>
                </a:moveTo>
                <a:cubicBezTo>
                  <a:pt x="225" y="519"/>
                  <a:pt x="225" y="519"/>
                  <a:pt x="225" y="519"/>
                </a:cubicBezTo>
                <a:cubicBezTo>
                  <a:pt x="173" y="519"/>
                  <a:pt x="173" y="519"/>
                  <a:pt x="173" y="519"/>
                </a:cubicBezTo>
                <a:cubicBezTo>
                  <a:pt x="155" y="530"/>
                  <a:pt x="138" y="542"/>
                  <a:pt x="120" y="554"/>
                </a:cubicBezTo>
                <a:cubicBezTo>
                  <a:pt x="97" y="560"/>
                  <a:pt x="80" y="571"/>
                  <a:pt x="56" y="577"/>
                </a:cubicBezTo>
                <a:cubicBezTo>
                  <a:pt x="56" y="577"/>
                  <a:pt x="56" y="577"/>
                  <a:pt x="56" y="648"/>
                </a:cubicBezTo>
                <a:cubicBezTo>
                  <a:pt x="62" y="648"/>
                  <a:pt x="68" y="648"/>
                  <a:pt x="80" y="648"/>
                </a:cubicBezTo>
                <a:cubicBezTo>
                  <a:pt x="85" y="642"/>
                  <a:pt x="91" y="642"/>
                  <a:pt x="103" y="636"/>
                </a:cubicBezTo>
                <a:cubicBezTo>
                  <a:pt x="109" y="636"/>
                  <a:pt x="115" y="630"/>
                  <a:pt x="120" y="624"/>
                </a:cubicBezTo>
                <a:cubicBezTo>
                  <a:pt x="126" y="624"/>
                  <a:pt x="132" y="618"/>
                  <a:pt x="138" y="612"/>
                </a:cubicBezTo>
                <a:cubicBezTo>
                  <a:pt x="138" y="612"/>
                  <a:pt x="138" y="612"/>
                  <a:pt x="138" y="917"/>
                </a:cubicBezTo>
                <a:cubicBezTo>
                  <a:pt x="138" y="917"/>
                  <a:pt x="138" y="917"/>
                  <a:pt x="225" y="917"/>
                </a:cubicBezTo>
                <a:cubicBezTo>
                  <a:pt x="225" y="917"/>
                  <a:pt x="225" y="917"/>
                  <a:pt x="225" y="519"/>
                </a:cubicBezTo>
                <a:close/>
                <a:moveTo>
                  <a:pt x="463" y="923"/>
                </a:moveTo>
                <a:cubicBezTo>
                  <a:pt x="370" y="923"/>
                  <a:pt x="323" y="853"/>
                  <a:pt x="323" y="724"/>
                </a:cubicBezTo>
                <a:cubicBezTo>
                  <a:pt x="323" y="653"/>
                  <a:pt x="335" y="600"/>
                  <a:pt x="364" y="565"/>
                </a:cubicBezTo>
                <a:cubicBezTo>
                  <a:pt x="387" y="530"/>
                  <a:pt x="422" y="512"/>
                  <a:pt x="475" y="512"/>
                </a:cubicBezTo>
                <a:cubicBezTo>
                  <a:pt x="562" y="512"/>
                  <a:pt x="609" y="583"/>
                  <a:pt x="609" y="712"/>
                </a:cubicBezTo>
                <a:cubicBezTo>
                  <a:pt x="609" y="782"/>
                  <a:pt x="597" y="829"/>
                  <a:pt x="574" y="870"/>
                </a:cubicBezTo>
                <a:cubicBezTo>
                  <a:pt x="545" y="905"/>
                  <a:pt x="510" y="923"/>
                  <a:pt x="463" y="923"/>
                </a:cubicBezTo>
                <a:close/>
                <a:moveTo>
                  <a:pt x="469" y="577"/>
                </a:moveTo>
                <a:cubicBezTo>
                  <a:pt x="428" y="577"/>
                  <a:pt x="411" y="624"/>
                  <a:pt x="411" y="724"/>
                </a:cubicBezTo>
                <a:cubicBezTo>
                  <a:pt x="411" y="811"/>
                  <a:pt x="428" y="853"/>
                  <a:pt x="469" y="853"/>
                </a:cubicBezTo>
                <a:cubicBezTo>
                  <a:pt x="504" y="853"/>
                  <a:pt x="521" y="806"/>
                  <a:pt x="521" y="718"/>
                </a:cubicBezTo>
                <a:cubicBezTo>
                  <a:pt x="521" y="624"/>
                  <a:pt x="504" y="577"/>
                  <a:pt x="469" y="577"/>
                </a:cubicBezTo>
                <a:close/>
                <a:moveTo>
                  <a:pt x="871" y="519"/>
                </a:moveTo>
                <a:cubicBezTo>
                  <a:pt x="871" y="519"/>
                  <a:pt x="871" y="519"/>
                  <a:pt x="871" y="519"/>
                </a:cubicBezTo>
                <a:cubicBezTo>
                  <a:pt x="818" y="519"/>
                  <a:pt x="818" y="519"/>
                  <a:pt x="818" y="519"/>
                </a:cubicBezTo>
                <a:cubicBezTo>
                  <a:pt x="807" y="530"/>
                  <a:pt x="783" y="542"/>
                  <a:pt x="765" y="554"/>
                </a:cubicBezTo>
                <a:cubicBezTo>
                  <a:pt x="748" y="560"/>
                  <a:pt x="724" y="571"/>
                  <a:pt x="701" y="577"/>
                </a:cubicBezTo>
                <a:cubicBezTo>
                  <a:pt x="701" y="577"/>
                  <a:pt x="701" y="577"/>
                  <a:pt x="701" y="648"/>
                </a:cubicBezTo>
                <a:cubicBezTo>
                  <a:pt x="706" y="648"/>
                  <a:pt x="718" y="648"/>
                  <a:pt x="724" y="648"/>
                </a:cubicBezTo>
                <a:cubicBezTo>
                  <a:pt x="730" y="642"/>
                  <a:pt x="742" y="642"/>
                  <a:pt x="748" y="636"/>
                </a:cubicBezTo>
                <a:cubicBezTo>
                  <a:pt x="754" y="636"/>
                  <a:pt x="760" y="630"/>
                  <a:pt x="771" y="624"/>
                </a:cubicBezTo>
                <a:cubicBezTo>
                  <a:pt x="777" y="624"/>
                  <a:pt x="783" y="618"/>
                  <a:pt x="783" y="612"/>
                </a:cubicBezTo>
                <a:cubicBezTo>
                  <a:pt x="783" y="612"/>
                  <a:pt x="783" y="612"/>
                  <a:pt x="783" y="917"/>
                </a:cubicBezTo>
                <a:cubicBezTo>
                  <a:pt x="783" y="917"/>
                  <a:pt x="783" y="917"/>
                  <a:pt x="871" y="917"/>
                </a:cubicBezTo>
                <a:cubicBezTo>
                  <a:pt x="871" y="917"/>
                  <a:pt x="871" y="917"/>
                  <a:pt x="871" y="519"/>
                </a:cubicBezTo>
                <a:close/>
                <a:moveTo>
                  <a:pt x="141" y="1436"/>
                </a:moveTo>
                <a:cubicBezTo>
                  <a:pt x="47" y="1436"/>
                  <a:pt x="0" y="1372"/>
                  <a:pt x="0" y="1238"/>
                </a:cubicBezTo>
                <a:cubicBezTo>
                  <a:pt x="0" y="1168"/>
                  <a:pt x="12" y="1121"/>
                  <a:pt x="35" y="1080"/>
                </a:cubicBezTo>
                <a:cubicBezTo>
                  <a:pt x="59" y="1045"/>
                  <a:pt x="100" y="1028"/>
                  <a:pt x="147" y="1028"/>
                </a:cubicBezTo>
                <a:cubicBezTo>
                  <a:pt x="240" y="1028"/>
                  <a:pt x="281" y="1098"/>
                  <a:pt x="281" y="1232"/>
                </a:cubicBezTo>
                <a:cubicBezTo>
                  <a:pt x="281" y="1296"/>
                  <a:pt x="269" y="1349"/>
                  <a:pt x="246" y="1384"/>
                </a:cubicBezTo>
                <a:cubicBezTo>
                  <a:pt x="223" y="1419"/>
                  <a:pt x="187" y="1436"/>
                  <a:pt x="141" y="1436"/>
                </a:cubicBezTo>
                <a:close/>
                <a:moveTo>
                  <a:pt x="141" y="1098"/>
                </a:moveTo>
                <a:cubicBezTo>
                  <a:pt x="106" y="1098"/>
                  <a:pt x="88" y="1145"/>
                  <a:pt x="88" y="1238"/>
                </a:cubicBezTo>
                <a:cubicBezTo>
                  <a:pt x="88" y="1325"/>
                  <a:pt x="106" y="1366"/>
                  <a:pt x="141" y="1366"/>
                </a:cubicBezTo>
                <a:cubicBezTo>
                  <a:pt x="176" y="1366"/>
                  <a:pt x="193" y="1325"/>
                  <a:pt x="193" y="1232"/>
                </a:cubicBezTo>
                <a:cubicBezTo>
                  <a:pt x="193" y="1139"/>
                  <a:pt x="176" y="1098"/>
                  <a:pt x="141" y="1098"/>
                </a:cubicBezTo>
                <a:close/>
                <a:moveTo>
                  <a:pt x="552" y="1030"/>
                </a:moveTo>
                <a:cubicBezTo>
                  <a:pt x="552" y="1030"/>
                  <a:pt x="552" y="1030"/>
                  <a:pt x="552" y="1030"/>
                </a:cubicBezTo>
                <a:cubicBezTo>
                  <a:pt x="499" y="1030"/>
                  <a:pt x="499" y="1030"/>
                  <a:pt x="499" y="1030"/>
                </a:cubicBezTo>
                <a:cubicBezTo>
                  <a:pt x="481" y="1042"/>
                  <a:pt x="463" y="1054"/>
                  <a:pt x="440" y="1065"/>
                </a:cubicBezTo>
                <a:cubicBezTo>
                  <a:pt x="422" y="1071"/>
                  <a:pt x="399" y="1083"/>
                  <a:pt x="381" y="1089"/>
                </a:cubicBezTo>
                <a:cubicBezTo>
                  <a:pt x="381" y="1089"/>
                  <a:pt x="381" y="1089"/>
                  <a:pt x="381" y="1159"/>
                </a:cubicBezTo>
                <a:cubicBezTo>
                  <a:pt x="387" y="1159"/>
                  <a:pt x="393" y="1159"/>
                  <a:pt x="404" y="1159"/>
                </a:cubicBezTo>
                <a:cubicBezTo>
                  <a:pt x="410" y="1153"/>
                  <a:pt x="416" y="1153"/>
                  <a:pt x="422" y="1147"/>
                </a:cubicBezTo>
                <a:cubicBezTo>
                  <a:pt x="434" y="1147"/>
                  <a:pt x="440" y="1141"/>
                  <a:pt x="446" y="1141"/>
                </a:cubicBezTo>
                <a:cubicBezTo>
                  <a:pt x="452" y="1136"/>
                  <a:pt x="458" y="1130"/>
                  <a:pt x="463" y="1130"/>
                </a:cubicBezTo>
                <a:cubicBezTo>
                  <a:pt x="463" y="1130"/>
                  <a:pt x="463" y="1130"/>
                  <a:pt x="463" y="1434"/>
                </a:cubicBezTo>
                <a:cubicBezTo>
                  <a:pt x="463" y="1434"/>
                  <a:pt x="463" y="1434"/>
                  <a:pt x="552" y="1434"/>
                </a:cubicBezTo>
                <a:cubicBezTo>
                  <a:pt x="552" y="1434"/>
                  <a:pt x="552" y="1434"/>
                  <a:pt x="552" y="1030"/>
                </a:cubicBezTo>
                <a:close/>
                <a:moveTo>
                  <a:pt x="783" y="1436"/>
                </a:moveTo>
                <a:cubicBezTo>
                  <a:pt x="690" y="1436"/>
                  <a:pt x="643" y="1372"/>
                  <a:pt x="643" y="1238"/>
                </a:cubicBezTo>
                <a:cubicBezTo>
                  <a:pt x="643" y="1168"/>
                  <a:pt x="655" y="1121"/>
                  <a:pt x="684" y="1080"/>
                </a:cubicBezTo>
                <a:cubicBezTo>
                  <a:pt x="707" y="1045"/>
                  <a:pt x="742" y="1028"/>
                  <a:pt x="789" y="1028"/>
                </a:cubicBezTo>
                <a:cubicBezTo>
                  <a:pt x="882" y="1028"/>
                  <a:pt x="929" y="1098"/>
                  <a:pt x="929" y="1232"/>
                </a:cubicBezTo>
                <a:cubicBezTo>
                  <a:pt x="929" y="1296"/>
                  <a:pt x="917" y="1349"/>
                  <a:pt x="888" y="1384"/>
                </a:cubicBezTo>
                <a:cubicBezTo>
                  <a:pt x="864" y="1419"/>
                  <a:pt x="829" y="1436"/>
                  <a:pt x="783" y="1436"/>
                </a:cubicBezTo>
                <a:close/>
                <a:moveTo>
                  <a:pt x="789" y="1098"/>
                </a:moveTo>
                <a:cubicBezTo>
                  <a:pt x="748" y="1098"/>
                  <a:pt x="730" y="1145"/>
                  <a:pt x="730" y="1238"/>
                </a:cubicBezTo>
                <a:cubicBezTo>
                  <a:pt x="730" y="1325"/>
                  <a:pt x="748" y="1366"/>
                  <a:pt x="789" y="1366"/>
                </a:cubicBezTo>
                <a:cubicBezTo>
                  <a:pt x="824" y="1366"/>
                  <a:pt x="841" y="1325"/>
                  <a:pt x="841" y="1232"/>
                </a:cubicBezTo>
                <a:cubicBezTo>
                  <a:pt x="841" y="1139"/>
                  <a:pt x="824" y="1098"/>
                  <a:pt x="789" y="1098"/>
                </a:cubicBezTo>
                <a:close/>
                <a:moveTo>
                  <a:pt x="1197" y="1030"/>
                </a:moveTo>
                <a:cubicBezTo>
                  <a:pt x="1197" y="1030"/>
                  <a:pt x="1197" y="1030"/>
                  <a:pt x="1197" y="1030"/>
                </a:cubicBezTo>
                <a:cubicBezTo>
                  <a:pt x="1145" y="1030"/>
                  <a:pt x="1145" y="1030"/>
                  <a:pt x="1145" y="1030"/>
                </a:cubicBezTo>
                <a:cubicBezTo>
                  <a:pt x="1128" y="1042"/>
                  <a:pt x="1110" y="1054"/>
                  <a:pt x="1093" y="1065"/>
                </a:cubicBezTo>
                <a:cubicBezTo>
                  <a:pt x="1075" y="1071"/>
                  <a:pt x="1052" y="1083"/>
                  <a:pt x="1029" y="1089"/>
                </a:cubicBezTo>
                <a:cubicBezTo>
                  <a:pt x="1029" y="1089"/>
                  <a:pt x="1029" y="1089"/>
                  <a:pt x="1029" y="1159"/>
                </a:cubicBezTo>
                <a:cubicBezTo>
                  <a:pt x="1035" y="1159"/>
                  <a:pt x="1046" y="1159"/>
                  <a:pt x="1052" y="1159"/>
                </a:cubicBezTo>
                <a:cubicBezTo>
                  <a:pt x="1058" y="1153"/>
                  <a:pt x="1070" y="1153"/>
                  <a:pt x="1075" y="1147"/>
                </a:cubicBezTo>
                <a:cubicBezTo>
                  <a:pt x="1081" y="1147"/>
                  <a:pt x="1087" y="1141"/>
                  <a:pt x="1093" y="1141"/>
                </a:cubicBezTo>
                <a:cubicBezTo>
                  <a:pt x="1104" y="1136"/>
                  <a:pt x="1110" y="1130"/>
                  <a:pt x="1110" y="1130"/>
                </a:cubicBezTo>
                <a:cubicBezTo>
                  <a:pt x="1110" y="1130"/>
                  <a:pt x="1110" y="1130"/>
                  <a:pt x="1110" y="1434"/>
                </a:cubicBezTo>
                <a:cubicBezTo>
                  <a:pt x="1110" y="1434"/>
                  <a:pt x="1110" y="1434"/>
                  <a:pt x="1197" y="1434"/>
                </a:cubicBezTo>
                <a:cubicBezTo>
                  <a:pt x="1197" y="1434"/>
                  <a:pt x="1197" y="1434"/>
                  <a:pt x="1197" y="1030"/>
                </a:cubicBezTo>
                <a:close/>
                <a:moveTo>
                  <a:pt x="1200" y="519"/>
                </a:moveTo>
                <a:cubicBezTo>
                  <a:pt x="1200" y="519"/>
                  <a:pt x="1200" y="519"/>
                  <a:pt x="1200" y="519"/>
                </a:cubicBezTo>
                <a:cubicBezTo>
                  <a:pt x="1147" y="519"/>
                  <a:pt x="1147" y="519"/>
                  <a:pt x="1147" y="519"/>
                </a:cubicBezTo>
                <a:cubicBezTo>
                  <a:pt x="1135" y="530"/>
                  <a:pt x="1111" y="542"/>
                  <a:pt x="1094" y="554"/>
                </a:cubicBezTo>
                <a:cubicBezTo>
                  <a:pt x="1076" y="560"/>
                  <a:pt x="1052" y="571"/>
                  <a:pt x="1029" y="577"/>
                </a:cubicBezTo>
                <a:cubicBezTo>
                  <a:pt x="1029" y="577"/>
                  <a:pt x="1029" y="577"/>
                  <a:pt x="1029" y="648"/>
                </a:cubicBezTo>
                <a:cubicBezTo>
                  <a:pt x="1035" y="648"/>
                  <a:pt x="1047" y="648"/>
                  <a:pt x="1052" y="648"/>
                </a:cubicBezTo>
                <a:cubicBezTo>
                  <a:pt x="1058" y="642"/>
                  <a:pt x="1070" y="642"/>
                  <a:pt x="1076" y="636"/>
                </a:cubicBezTo>
                <a:cubicBezTo>
                  <a:pt x="1082" y="636"/>
                  <a:pt x="1088" y="630"/>
                  <a:pt x="1100" y="624"/>
                </a:cubicBezTo>
                <a:cubicBezTo>
                  <a:pt x="1106" y="624"/>
                  <a:pt x="1111" y="618"/>
                  <a:pt x="1111" y="612"/>
                </a:cubicBezTo>
                <a:cubicBezTo>
                  <a:pt x="1111" y="612"/>
                  <a:pt x="1111" y="612"/>
                  <a:pt x="1111" y="917"/>
                </a:cubicBezTo>
                <a:cubicBezTo>
                  <a:pt x="1111" y="917"/>
                  <a:pt x="1111" y="917"/>
                  <a:pt x="1200" y="917"/>
                </a:cubicBezTo>
                <a:cubicBezTo>
                  <a:pt x="1200" y="917"/>
                  <a:pt x="1200" y="917"/>
                  <a:pt x="1200" y="519"/>
                </a:cubicBezTo>
                <a:close/>
              </a:path>
            </a:pathLst>
          </a:custGeom>
          <a:solidFill>
            <a:schemeClr val="bg1"/>
          </a:solidFill>
          <a:ln>
            <a:noFill/>
          </a:ln>
        </p:spPr>
        <p:txBody>
          <a:bodyPr vert="horz" wrap="square" lIns="89606" tIns="44804" rIns="89606" bIns="44804" numCol="1" anchor="t" anchorCtr="0" compatLnSpc="1">
            <a:prstTxWarp prst="textNoShape">
              <a:avLst/>
            </a:prstTxWarp>
          </a:bodyPr>
          <a:lstStyle/>
          <a:p>
            <a:pPr defTabSz="932563">
              <a:defRPr/>
            </a:pPr>
            <a:endParaRPr lang="en-US" sz="1763" dirty="0">
              <a:solidFill>
                <a:srgbClr val="505050"/>
              </a:solidFill>
              <a:latin typeface="Segoe UI"/>
            </a:endParaRPr>
          </a:p>
        </p:txBody>
      </p:sp>
      <p:sp>
        <p:nvSpPr>
          <p:cNvPr id="285" name="Freeform 268"/>
          <p:cNvSpPr>
            <a:spLocks noChangeAspect="1" noEditPoints="1"/>
          </p:cNvSpPr>
          <p:nvPr/>
        </p:nvSpPr>
        <p:spPr bwMode="black">
          <a:xfrm>
            <a:off x="5359989" y="4259998"/>
            <a:ext cx="168600" cy="201736"/>
          </a:xfrm>
          <a:custGeom>
            <a:avLst/>
            <a:gdLst>
              <a:gd name="T0" fmla="*/ 35 w 1200"/>
              <a:gd name="T1" fmla="*/ 52 h 1436"/>
              <a:gd name="T2" fmla="*/ 246 w 1200"/>
              <a:gd name="T3" fmla="*/ 350 h 1436"/>
              <a:gd name="T4" fmla="*/ 88 w 1200"/>
              <a:gd name="T5" fmla="*/ 204 h 1436"/>
              <a:gd name="T6" fmla="*/ 141 w 1200"/>
              <a:gd name="T7" fmla="*/ 64 h 1436"/>
              <a:gd name="T8" fmla="*/ 499 w 1200"/>
              <a:gd name="T9" fmla="*/ 5 h 1436"/>
              <a:gd name="T10" fmla="*/ 381 w 1200"/>
              <a:gd name="T11" fmla="*/ 133 h 1436"/>
              <a:gd name="T12" fmla="*/ 446 w 1200"/>
              <a:gd name="T13" fmla="*/ 110 h 1436"/>
              <a:gd name="T14" fmla="*/ 552 w 1200"/>
              <a:gd name="T15" fmla="*/ 403 h 1436"/>
              <a:gd name="T16" fmla="*/ 643 w 1200"/>
              <a:gd name="T17" fmla="*/ 210 h 1436"/>
              <a:gd name="T18" fmla="*/ 929 w 1200"/>
              <a:gd name="T19" fmla="*/ 198 h 1436"/>
              <a:gd name="T20" fmla="*/ 789 w 1200"/>
              <a:gd name="T21" fmla="*/ 64 h 1436"/>
              <a:gd name="T22" fmla="*/ 841 w 1200"/>
              <a:gd name="T23" fmla="*/ 204 h 1436"/>
              <a:gd name="T24" fmla="*/ 1197 w 1200"/>
              <a:gd name="T25" fmla="*/ 5 h 1436"/>
              <a:gd name="T26" fmla="*/ 1029 w 1200"/>
              <a:gd name="T27" fmla="*/ 63 h 1436"/>
              <a:gd name="T28" fmla="*/ 1075 w 1200"/>
              <a:gd name="T29" fmla="*/ 122 h 1436"/>
              <a:gd name="T30" fmla="*/ 1110 w 1200"/>
              <a:gd name="T31" fmla="*/ 403 h 1436"/>
              <a:gd name="T32" fmla="*/ 225 w 1200"/>
              <a:gd name="T33" fmla="*/ 519 h 1436"/>
              <a:gd name="T34" fmla="*/ 120 w 1200"/>
              <a:gd name="T35" fmla="*/ 554 h 1436"/>
              <a:gd name="T36" fmla="*/ 80 w 1200"/>
              <a:gd name="T37" fmla="*/ 648 h 1436"/>
              <a:gd name="T38" fmla="*/ 138 w 1200"/>
              <a:gd name="T39" fmla="*/ 612 h 1436"/>
              <a:gd name="T40" fmla="*/ 225 w 1200"/>
              <a:gd name="T41" fmla="*/ 519 h 1436"/>
              <a:gd name="T42" fmla="*/ 364 w 1200"/>
              <a:gd name="T43" fmla="*/ 565 h 1436"/>
              <a:gd name="T44" fmla="*/ 574 w 1200"/>
              <a:gd name="T45" fmla="*/ 870 h 1436"/>
              <a:gd name="T46" fmla="*/ 411 w 1200"/>
              <a:gd name="T47" fmla="*/ 724 h 1436"/>
              <a:gd name="T48" fmla="*/ 469 w 1200"/>
              <a:gd name="T49" fmla="*/ 577 h 1436"/>
              <a:gd name="T50" fmla="*/ 818 w 1200"/>
              <a:gd name="T51" fmla="*/ 519 h 1436"/>
              <a:gd name="T52" fmla="*/ 701 w 1200"/>
              <a:gd name="T53" fmla="*/ 648 h 1436"/>
              <a:gd name="T54" fmla="*/ 771 w 1200"/>
              <a:gd name="T55" fmla="*/ 624 h 1436"/>
              <a:gd name="T56" fmla="*/ 871 w 1200"/>
              <a:gd name="T57" fmla="*/ 917 h 1436"/>
              <a:gd name="T58" fmla="*/ 0 w 1200"/>
              <a:gd name="T59" fmla="*/ 1238 h 1436"/>
              <a:gd name="T60" fmla="*/ 281 w 1200"/>
              <a:gd name="T61" fmla="*/ 1232 h 1436"/>
              <a:gd name="T62" fmla="*/ 141 w 1200"/>
              <a:gd name="T63" fmla="*/ 1098 h 1436"/>
              <a:gd name="T64" fmla="*/ 193 w 1200"/>
              <a:gd name="T65" fmla="*/ 1232 h 1436"/>
              <a:gd name="T66" fmla="*/ 552 w 1200"/>
              <a:gd name="T67" fmla="*/ 1030 h 1436"/>
              <a:gd name="T68" fmla="*/ 381 w 1200"/>
              <a:gd name="T69" fmla="*/ 1089 h 1436"/>
              <a:gd name="T70" fmla="*/ 422 w 1200"/>
              <a:gd name="T71" fmla="*/ 1147 h 1436"/>
              <a:gd name="T72" fmla="*/ 463 w 1200"/>
              <a:gd name="T73" fmla="*/ 1434 h 1436"/>
              <a:gd name="T74" fmla="*/ 783 w 1200"/>
              <a:gd name="T75" fmla="*/ 1436 h 1436"/>
              <a:gd name="T76" fmla="*/ 789 w 1200"/>
              <a:gd name="T77" fmla="*/ 1028 h 1436"/>
              <a:gd name="T78" fmla="*/ 783 w 1200"/>
              <a:gd name="T79" fmla="*/ 1436 h 1436"/>
              <a:gd name="T80" fmla="*/ 789 w 1200"/>
              <a:gd name="T81" fmla="*/ 1366 h 1436"/>
              <a:gd name="T82" fmla="*/ 1197 w 1200"/>
              <a:gd name="T83" fmla="*/ 1030 h 1436"/>
              <a:gd name="T84" fmla="*/ 1093 w 1200"/>
              <a:gd name="T85" fmla="*/ 1065 h 1436"/>
              <a:gd name="T86" fmla="*/ 1052 w 1200"/>
              <a:gd name="T87" fmla="*/ 1159 h 1436"/>
              <a:gd name="T88" fmla="*/ 1110 w 1200"/>
              <a:gd name="T89" fmla="*/ 1130 h 1436"/>
              <a:gd name="T90" fmla="*/ 1197 w 1200"/>
              <a:gd name="T91" fmla="*/ 1030 h 1436"/>
              <a:gd name="T92" fmla="*/ 1147 w 1200"/>
              <a:gd name="T93" fmla="*/ 519 h 1436"/>
              <a:gd name="T94" fmla="*/ 1029 w 1200"/>
              <a:gd name="T95" fmla="*/ 648 h 1436"/>
              <a:gd name="T96" fmla="*/ 1100 w 1200"/>
              <a:gd name="T97" fmla="*/ 624 h 1436"/>
              <a:gd name="T98" fmla="*/ 1200 w 1200"/>
              <a:gd name="T99" fmla="*/ 917 h 1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200" h="1436">
                <a:moveTo>
                  <a:pt x="141" y="408"/>
                </a:moveTo>
                <a:cubicBezTo>
                  <a:pt x="47" y="408"/>
                  <a:pt x="0" y="338"/>
                  <a:pt x="0" y="210"/>
                </a:cubicBezTo>
                <a:cubicBezTo>
                  <a:pt x="0" y="140"/>
                  <a:pt x="12" y="87"/>
                  <a:pt x="35" y="52"/>
                </a:cubicBezTo>
                <a:cubicBezTo>
                  <a:pt x="59" y="17"/>
                  <a:pt x="100" y="0"/>
                  <a:pt x="147" y="0"/>
                </a:cubicBezTo>
                <a:cubicBezTo>
                  <a:pt x="240" y="0"/>
                  <a:pt x="281" y="64"/>
                  <a:pt x="281" y="198"/>
                </a:cubicBezTo>
                <a:cubicBezTo>
                  <a:pt x="281" y="268"/>
                  <a:pt x="269" y="315"/>
                  <a:pt x="246" y="350"/>
                </a:cubicBezTo>
                <a:cubicBezTo>
                  <a:pt x="223" y="385"/>
                  <a:pt x="187" y="408"/>
                  <a:pt x="141" y="408"/>
                </a:cubicBezTo>
                <a:close/>
                <a:moveTo>
                  <a:pt x="141" y="64"/>
                </a:moveTo>
                <a:cubicBezTo>
                  <a:pt x="106" y="64"/>
                  <a:pt x="88" y="111"/>
                  <a:pt x="88" y="204"/>
                </a:cubicBezTo>
                <a:cubicBezTo>
                  <a:pt x="88" y="297"/>
                  <a:pt x="106" y="338"/>
                  <a:pt x="141" y="338"/>
                </a:cubicBezTo>
                <a:cubicBezTo>
                  <a:pt x="176" y="338"/>
                  <a:pt x="193" y="291"/>
                  <a:pt x="193" y="204"/>
                </a:cubicBezTo>
                <a:cubicBezTo>
                  <a:pt x="193" y="111"/>
                  <a:pt x="176" y="64"/>
                  <a:pt x="141" y="64"/>
                </a:cubicBezTo>
                <a:close/>
                <a:moveTo>
                  <a:pt x="552" y="5"/>
                </a:moveTo>
                <a:cubicBezTo>
                  <a:pt x="552" y="5"/>
                  <a:pt x="552" y="5"/>
                  <a:pt x="552" y="5"/>
                </a:cubicBezTo>
                <a:cubicBezTo>
                  <a:pt x="499" y="5"/>
                  <a:pt x="499" y="5"/>
                  <a:pt x="499" y="5"/>
                </a:cubicBezTo>
                <a:cubicBezTo>
                  <a:pt x="481" y="16"/>
                  <a:pt x="463" y="28"/>
                  <a:pt x="440" y="34"/>
                </a:cubicBezTo>
                <a:cubicBezTo>
                  <a:pt x="422" y="46"/>
                  <a:pt x="399" y="57"/>
                  <a:pt x="381" y="63"/>
                </a:cubicBezTo>
                <a:cubicBezTo>
                  <a:pt x="381" y="63"/>
                  <a:pt x="381" y="63"/>
                  <a:pt x="381" y="133"/>
                </a:cubicBezTo>
                <a:cubicBezTo>
                  <a:pt x="387" y="133"/>
                  <a:pt x="393" y="133"/>
                  <a:pt x="404" y="128"/>
                </a:cubicBezTo>
                <a:cubicBezTo>
                  <a:pt x="410" y="128"/>
                  <a:pt x="416" y="128"/>
                  <a:pt x="422" y="122"/>
                </a:cubicBezTo>
                <a:cubicBezTo>
                  <a:pt x="434" y="122"/>
                  <a:pt x="440" y="116"/>
                  <a:pt x="446" y="110"/>
                </a:cubicBezTo>
                <a:cubicBezTo>
                  <a:pt x="452" y="110"/>
                  <a:pt x="458" y="104"/>
                  <a:pt x="463" y="98"/>
                </a:cubicBezTo>
                <a:cubicBezTo>
                  <a:pt x="463" y="98"/>
                  <a:pt x="463" y="98"/>
                  <a:pt x="463" y="403"/>
                </a:cubicBezTo>
                <a:cubicBezTo>
                  <a:pt x="463" y="403"/>
                  <a:pt x="463" y="403"/>
                  <a:pt x="552" y="403"/>
                </a:cubicBezTo>
                <a:cubicBezTo>
                  <a:pt x="552" y="403"/>
                  <a:pt x="552" y="403"/>
                  <a:pt x="552" y="5"/>
                </a:cubicBezTo>
                <a:close/>
                <a:moveTo>
                  <a:pt x="783" y="408"/>
                </a:moveTo>
                <a:cubicBezTo>
                  <a:pt x="690" y="408"/>
                  <a:pt x="643" y="338"/>
                  <a:pt x="643" y="210"/>
                </a:cubicBezTo>
                <a:cubicBezTo>
                  <a:pt x="643" y="140"/>
                  <a:pt x="655" y="87"/>
                  <a:pt x="684" y="52"/>
                </a:cubicBezTo>
                <a:cubicBezTo>
                  <a:pt x="707" y="17"/>
                  <a:pt x="742" y="0"/>
                  <a:pt x="789" y="0"/>
                </a:cubicBezTo>
                <a:cubicBezTo>
                  <a:pt x="882" y="0"/>
                  <a:pt x="929" y="64"/>
                  <a:pt x="929" y="198"/>
                </a:cubicBezTo>
                <a:cubicBezTo>
                  <a:pt x="929" y="268"/>
                  <a:pt x="917" y="315"/>
                  <a:pt x="888" y="350"/>
                </a:cubicBezTo>
                <a:cubicBezTo>
                  <a:pt x="864" y="385"/>
                  <a:pt x="829" y="408"/>
                  <a:pt x="783" y="408"/>
                </a:cubicBezTo>
                <a:close/>
                <a:moveTo>
                  <a:pt x="789" y="64"/>
                </a:moveTo>
                <a:cubicBezTo>
                  <a:pt x="748" y="64"/>
                  <a:pt x="730" y="111"/>
                  <a:pt x="730" y="204"/>
                </a:cubicBezTo>
                <a:cubicBezTo>
                  <a:pt x="730" y="297"/>
                  <a:pt x="748" y="338"/>
                  <a:pt x="789" y="338"/>
                </a:cubicBezTo>
                <a:cubicBezTo>
                  <a:pt x="824" y="338"/>
                  <a:pt x="841" y="291"/>
                  <a:pt x="841" y="204"/>
                </a:cubicBezTo>
                <a:cubicBezTo>
                  <a:pt x="841" y="111"/>
                  <a:pt x="824" y="64"/>
                  <a:pt x="789" y="64"/>
                </a:cubicBezTo>
                <a:close/>
                <a:moveTo>
                  <a:pt x="1197" y="5"/>
                </a:moveTo>
                <a:cubicBezTo>
                  <a:pt x="1197" y="5"/>
                  <a:pt x="1197" y="5"/>
                  <a:pt x="1197" y="5"/>
                </a:cubicBezTo>
                <a:cubicBezTo>
                  <a:pt x="1145" y="5"/>
                  <a:pt x="1145" y="5"/>
                  <a:pt x="1145" y="5"/>
                </a:cubicBezTo>
                <a:cubicBezTo>
                  <a:pt x="1128" y="16"/>
                  <a:pt x="1110" y="28"/>
                  <a:pt x="1093" y="34"/>
                </a:cubicBezTo>
                <a:cubicBezTo>
                  <a:pt x="1075" y="46"/>
                  <a:pt x="1052" y="57"/>
                  <a:pt x="1029" y="63"/>
                </a:cubicBezTo>
                <a:cubicBezTo>
                  <a:pt x="1029" y="63"/>
                  <a:pt x="1029" y="63"/>
                  <a:pt x="1029" y="133"/>
                </a:cubicBezTo>
                <a:cubicBezTo>
                  <a:pt x="1035" y="133"/>
                  <a:pt x="1046" y="133"/>
                  <a:pt x="1052" y="128"/>
                </a:cubicBezTo>
                <a:cubicBezTo>
                  <a:pt x="1058" y="128"/>
                  <a:pt x="1070" y="128"/>
                  <a:pt x="1075" y="122"/>
                </a:cubicBezTo>
                <a:cubicBezTo>
                  <a:pt x="1081" y="122"/>
                  <a:pt x="1087" y="116"/>
                  <a:pt x="1093" y="110"/>
                </a:cubicBezTo>
                <a:cubicBezTo>
                  <a:pt x="1104" y="110"/>
                  <a:pt x="1110" y="104"/>
                  <a:pt x="1110" y="98"/>
                </a:cubicBezTo>
                <a:cubicBezTo>
                  <a:pt x="1110" y="98"/>
                  <a:pt x="1110" y="98"/>
                  <a:pt x="1110" y="403"/>
                </a:cubicBezTo>
                <a:cubicBezTo>
                  <a:pt x="1110" y="403"/>
                  <a:pt x="1110" y="403"/>
                  <a:pt x="1197" y="403"/>
                </a:cubicBezTo>
                <a:cubicBezTo>
                  <a:pt x="1197" y="403"/>
                  <a:pt x="1197" y="403"/>
                  <a:pt x="1197" y="5"/>
                </a:cubicBezTo>
                <a:close/>
                <a:moveTo>
                  <a:pt x="225" y="519"/>
                </a:moveTo>
                <a:cubicBezTo>
                  <a:pt x="225" y="519"/>
                  <a:pt x="225" y="519"/>
                  <a:pt x="225" y="519"/>
                </a:cubicBezTo>
                <a:cubicBezTo>
                  <a:pt x="173" y="519"/>
                  <a:pt x="173" y="519"/>
                  <a:pt x="173" y="519"/>
                </a:cubicBezTo>
                <a:cubicBezTo>
                  <a:pt x="155" y="530"/>
                  <a:pt x="138" y="542"/>
                  <a:pt x="120" y="554"/>
                </a:cubicBezTo>
                <a:cubicBezTo>
                  <a:pt x="97" y="560"/>
                  <a:pt x="80" y="571"/>
                  <a:pt x="56" y="577"/>
                </a:cubicBezTo>
                <a:cubicBezTo>
                  <a:pt x="56" y="577"/>
                  <a:pt x="56" y="577"/>
                  <a:pt x="56" y="648"/>
                </a:cubicBezTo>
                <a:cubicBezTo>
                  <a:pt x="62" y="648"/>
                  <a:pt x="68" y="648"/>
                  <a:pt x="80" y="648"/>
                </a:cubicBezTo>
                <a:cubicBezTo>
                  <a:pt x="85" y="642"/>
                  <a:pt x="91" y="642"/>
                  <a:pt x="103" y="636"/>
                </a:cubicBezTo>
                <a:cubicBezTo>
                  <a:pt x="109" y="636"/>
                  <a:pt x="115" y="630"/>
                  <a:pt x="120" y="624"/>
                </a:cubicBezTo>
                <a:cubicBezTo>
                  <a:pt x="126" y="624"/>
                  <a:pt x="132" y="618"/>
                  <a:pt x="138" y="612"/>
                </a:cubicBezTo>
                <a:cubicBezTo>
                  <a:pt x="138" y="612"/>
                  <a:pt x="138" y="612"/>
                  <a:pt x="138" y="917"/>
                </a:cubicBezTo>
                <a:cubicBezTo>
                  <a:pt x="138" y="917"/>
                  <a:pt x="138" y="917"/>
                  <a:pt x="225" y="917"/>
                </a:cubicBezTo>
                <a:cubicBezTo>
                  <a:pt x="225" y="917"/>
                  <a:pt x="225" y="917"/>
                  <a:pt x="225" y="519"/>
                </a:cubicBezTo>
                <a:close/>
                <a:moveTo>
                  <a:pt x="463" y="923"/>
                </a:moveTo>
                <a:cubicBezTo>
                  <a:pt x="370" y="923"/>
                  <a:pt x="323" y="853"/>
                  <a:pt x="323" y="724"/>
                </a:cubicBezTo>
                <a:cubicBezTo>
                  <a:pt x="323" y="653"/>
                  <a:pt x="335" y="600"/>
                  <a:pt x="364" y="565"/>
                </a:cubicBezTo>
                <a:cubicBezTo>
                  <a:pt x="387" y="530"/>
                  <a:pt x="422" y="512"/>
                  <a:pt x="475" y="512"/>
                </a:cubicBezTo>
                <a:cubicBezTo>
                  <a:pt x="562" y="512"/>
                  <a:pt x="609" y="583"/>
                  <a:pt x="609" y="712"/>
                </a:cubicBezTo>
                <a:cubicBezTo>
                  <a:pt x="609" y="782"/>
                  <a:pt x="597" y="829"/>
                  <a:pt x="574" y="870"/>
                </a:cubicBezTo>
                <a:cubicBezTo>
                  <a:pt x="545" y="905"/>
                  <a:pt x="510" y="923"/>
                  <a:pt x="463" y="923"/>
                </a:cubicBezTo>
                <a:close/>
                <a:moveTo>
                  <a:pt x="469" y="577"/>
                </a:moveTo>
                <a:cubicBezTo>
                  <a:pt x="428" y="577"/>
                  <a:pt x="411" y="624"/>
                  <a:pt x="411" y="724"/>
                </a:cubicBezTo>
                <a:cubicBezTo>
                  <a:pt x="411" y="811"/>
                  <a:pt x="428" y="853"/>
                  <a:pt x="469" y="853"/>
                </a:cubicBezTo>
                <a:cubicBezTo>
                  <a:pt x="504" y="853"/>
                  <a:pt x="521" y="806"/>
                  <a:pt x="521" y="718"/>
                </a:cubicBezTo>
                <a:cubicBezTo>
                  <a:pt x="521" y="624"/>
                  <a:pt x="504" y="577"/>
                  <a:pt x="469" y="577"/>
                </a:cubicBezTo>
                <a:close/>
                <a:moveTo>
                  <a:pt x="871" y="519"/>
                </a:moveTo>
                <a:cubicBezTo>
                  <a:pt x="871" y="519"/>
                  <a:pt x="871" y="519"/>
                  <a:pt x="871" y="519"/>
                </a:cubicBezTo>
                <a:cubicBezTo>
                  <a:pt x="818" y="519"/>
                  <a:pt x="818" y="519"/>
                  <a:pt x="818" y="519"/>
                </a:cubicBezTo>
                <a:cubicBezTo>
                  <a:pt x="807" y="530"/>
                  <a:pt x="783" y="542"/>
                  <a:pt x="765" y="554"/>
                </a:cubicBezTo>
                <a:cubicBezTo>
                  <a:pt x="748" y="560"/>
                  <a:pt x="724" y="571"/>
                  <a:pt x="701" y="577"/>
                </a:cubicBezTo>
                <a:cubicBezTo>
                  <a:pt x="701" y="577"/>
                  <a:pt x="701" y="577"/>
                  <a:pt x="701" y="648"/>
                </a:cubicBezTo>
                <a:cubicBezTo>
                  <a:pt x="706" y="648"/>
                  <a:pt x="718" y="648"/>
                  <a:pt x="724" y="648"/>
                </a:cubicBezTo>
                <a:cubicBezTo>
                  <a:pt x="730" y="642"/>
                  <a:pt x="742" y="642"/>
                  <a:pt x="748" y="636"/>
                </a:cubicBezTo>
                <a:cubicBezTo>
                  <a:pt x="754" y="636"/>
                  <a:pt x="760" y="630"/>
                  <a:pt x="771" y="624"/>
                </a:cubicBezTo>
                <a:cubicBezTo>
                  <a:pt x="777" y="624"/>
                  <a:pt x="783" y="618"/>
                  <a:pt x="783" y="612"/>
                </a:cubicBezTo>
                <a:cubicBezTo>
                  <a:pt x="783" y="612"/>
                  <a:pt x="783" y="612"/>
                  <a:pt x="783" y="917"/>
                </a:cubicBezTo>
                <a:cubicBezTo>
                  <a:pt x="783" y="917"/>
                  <a:pt x="783" y="917"/>
                  <a:pt x="871" y="917"/>
                </a:cubicBezTo>
                <a:cubicBezTo>
                  <a:pt x="871" y="917"/>
                  <a:pt x="871" y="917"/>
                  <a:pt x="871" y="519"/>
                </a:cubicBezTo>
                <a:close/>
                <a:moveTo>
                  <a:pt x="141" y="1436"/>
                </a:moveTo>
                <a:cubicBezTo>
                  <a:pt x="47" y="1436"/>
                  <a:pt x="0" y="1372"/>
                  <a:pt x="0" y="1238"/>
                </a:cubicBezTo>
                <a:cubicBezTo>
                  <a:pt x="0" y="1168"/>
                  <a:pt x="12" y="1121"/>
                  <a:pt x="35" y="1080"/>
                </a:cubicBezTo>
                <a:cubicBezTo>
                  <a:pt x="59" y="1045"/>
                  <a:pt x="100" y="1028"/>
                  <a:pt x="147" y="1028"/>
                </a:cubicBezTo>
                <a:cubicBezTo>
                  <a:pt x="240" y="1028"/>
                  <a:pt x="281" y="1098"/>
                  <a:pt x="281" y="1232"/>
                </a:cubicBezTo>
                <a:cubicBezTo>
                  <a:pt x="281" y="1296"/>
                  <a:pt x="269" y="1349"/>
                  <a:pt x="246" y="1384"/>
                </a:cubicBezTo>
                <a:cubicBezTo>
                  <a:pt x="223" y="1419"/>
                  <a:pt x="187" y="1436"/>
                  <a:pt x="141" y="1436"/>
                </a:cubicBezTo>
                <a:close/>
                <a:moveTo>
                  <a:pt x="141" y="1098"/>
                </a:moveTo>
                <a:cubicBezTo>
                  <a:pt x="106" y="1098"/>
                  <a:pt x="88" y="1145"/>
                  <a:pt x="88" y="1238"/>
                </a:cubicBezTo>
                <a:cubicBezTo>
                  <a:pt x="88" y="1325"/>
                  <a:pt x="106" y="1366"/>
                  <a:pt x="141" y="1366"/>
                </a:cubicBezTo>
                <a:cubicBezTo>
                  <a:pt x="176" y="1366"/>
                  <a:pt x="193" y="1325"/>
                  <a:pt x="193" y="1232"/>
                </a:cubicBezTo>
                <a:cubicBezTo>
                  <a:pt x="193" y="1139"/>
                  <a:pt x="176" y="1098"/>
                  <a:pt x="141" y="1098"/>
                </a:cubicBezTo>
                <a:close/>
                <a:moveTo>
                  <a:pt x="552" y="1030"/>
                </a:moveTo>
                <a:cubicBezTo>
                  <a:pt x="552" y="1030"/>
                  <a:pt x="552" y="1030"/>
                  <a:pt x="552" y="1030"/>
                </a:cubicBezTo>
                <a:cubicBezTo>
                  <a:pt x="499" y="1030"/>
                  <a:pt x="499" y="1030"/>
                  <a:pt x="499" y="1030"/>
                </a:cubicBezTo>
                <a:cubicBezTo>
                  <a:pt x="481" y="1042"/>
                  <a:pt x="463" y="1054"/>
                  <a:pt x="440" y="1065"/>
                </a:cubicBezTo>
                <a:cubicBezTo>
                  <a:pt x="422" y="1071"/>
                  <a:pt x="399" y="1083"/>
                  <a:pt x="381" y="1089"/>
                </a:cubicBezTo>
                <a:cubicBezTo>
                  <a:pt x="381" y="1089"/>
                  <a:pt x="381" y="1089"/>
                  <a:pt x="381" y="1159"/>
                </a:cubicBezTo>
                <a:cubicBezTo>
                  <a:pt x="387" y="1159"/>
                  <a:pt x="393" y="1159"/>
                  <a:pt x="404" y="1159"/>
                </a:cubicBezTo>
                <a:cubicBezTo>
                  <a:pt x="410" y="1153"/>
                  <a:pt x="416" y="1153"/>
                  <a:pt x="422" y="1147"/>
                </a:cubicBezTo>
                <a:cubicBezTo>
                  <a:pt x="434" y="1147"/>
                  <a:pt x="440" y="1141"/>
                  <a:pt x="446" y="1141"/>
                </a:cubicBezTo>
                <a:cubicBezTo>
                  <a:pt x="452" y="1136"/>
                  <a:pt x="458" y="1130"/>
                  <a:pt x="463" y="1130"/>
                </a:cubicBezTo>
                <a:cubicBezTo>
                  <a:pt x="463" y="1130"/>
                  <a:pt x="463" y="1130"/>
                  <a:pt x="463" y="1434"/>
                </a:cubicBezTo>
                <a:cubicBezTo>
                  <a:pt x="463" y="1434"/>
                  <a:pt x="463" y="1434"/>
                  <a:pt x="552" y="1434"/>
                </a:cubicBezTo>
                <a:cubicBezTo>
                  <a:pt x="552" y="1434"/>
                  <a:pt x="552" y="1434"/>
                  <a:pt x="552" y="1030"/>
                </a:cubicBezTo>
                <a:close/>
                <a:moveTo>
                  <a:pt x="783" y="1436"/>
                </a:moveTo>
                <a:cubicBezTo>
                  <a:pt x="690" y="1436"/>
                  <a:pt x="643" y="1372"/>
                  <a:pt x="643" y="1238"/>
                </a:cubicBezTo>
                <a:cubicBezTo>
                  <a:pt x="643" y="1168"/>
                  <a:pt x="655" y="1121"/>
                  <a:pt x="684" y="1080"/>
                </a:cubicBezTo>
                <a:cubicBezTo>
                  <a:pt x="707" y="1045"/>
                  <a:pt x="742" y="1028"/>
                  <a:pt x="789" y="1028"/>
                </a:cubicBezTo>
                <a:cubicBezTo>
                  <a:pt x="882" y="1028"/>
                  <a:pt x="929" y="1098"/>
                  <a:pt x="929" y="1232"/>
                </a:cubicBezTo>
                <a:cubicBezTo>
                  <a:pt x="929" y="1296"/>
                  <a:pt x="917" y="1349"/>
                  <a:pt x="888" y="1384"/>
                </a:cubicBezTo>
                <a:cubicBezTo>
                  <a:pt x="864" y="1419"/>
                  <a:pt x="829" y="1436"/>
                  <a:pt x="783" y="1436"/>
                </a:cubicBezTo>
                <a:close/>
                <a:moveTo>
                  <a:pt x="789" y="1098"/>
                </a:moveTo>
                <a:cubicBezTo>
                  <a:pt x="748" y="1098"/>
                  <a:pt x="730" y="1145"/>
                  <a:pt x="730" y="1238"/>
                </a:cubicBezTo>
                <a:cubicBezTo>
                  <a:pt x="730" y="1325"/>
                  <a:pt x="748" y="1366"/>
                  <a:pt x="789" y="1366"/>
                </a:cubicBezTo>
                <a:cubicBezTo>
                  <a:pt x="824" y="1366"/>
                  <a:pt x="841" y="1325"/>
                  <a:pt x="841" y="1232"/>
                </a:cubicBezTo>
                <a:cubicBezTo>
                  <a:pt x="841" y="1139"/>
                  <a:pt x="824" y="1098"/>
                  <a:pt x="789" y="1098"/>
                </a:cubicBezTo>
                <a:close/>
                <a:moveTo>
                  <a:pt x="1197" y="1030"/>
                </a:moveTo>
                <a:cubicBezTo>
                  <a:pt x="1197" y="1030"/>
                  <a:pt x="1197" y="1030"/>
                  <a:pt x="1197" y="1030"/>
                </a:cubicBezTo>
                <a:cubicBezTo>
                  <a:pt x="1145" y="1030"/>
                  <a:pt x="1145" y="1030"/>
                  <a:pt x="1145" y="1030"/>
                </a:cubicBezTo>
                <a:cubicBezTo>
                  <a:pt x="1128" y="1042"/>
                  <a:pt x="1110" y="1054"/>
                  <a:pt x="1093" y="1065"/>
                </a:cubicBezTo>
                <a:cubicBezTo>
                  <a:pt x="1075" y="1071"/>
                  <a:pt x="1052" y="1083"/>
                  <a:pt x="1029" y="1089"/>
                </a:cubicBezTo>
                <a:cubicBezTo>
                  <a:pt x="1029" y="1089"/>
                  <a:pt x="1029" y="1089"/>
                  <a:pt x="1029" y="1159"/>
                </a:cubicBezTo>
                <a:cubicBezTo>
                  <a:pt x="1035" y="1159"/>
                  <a:pt x="1046" y="1159"/>
                  <a:pt x="1052" y="1159"/>
                </a:cubicBezTo>
                <a:cubicBezTo>
                  <a:pt x="1058" y="1153"/>
                  <a:pt x="1070" y="1153"/>
                  <a:pt x="1075" y="1147"/>
                </a:cubicBezTo>
                <a:cubicBezTo>
                  <a:pt x="1081" y="1147"/>
                  <a:pt x="1087" y="1141"/>
                  <a:pt x="1093" y="1141"/>
                </a:cubicBezTo>
                <a:cubicBezTo>
                  <a:pt x="1104" y="1136"/>
                  <a:pt x="1110" y="1130"/>
                  <a:pt x="1110" y="1130"/>
                </a:cubicBezTo>
                <a:cubicBezTo>
                  <a:pt x="1110" y="1130"/>
                  <a:pt x="1110" y="1130"/>
                  <a:pt x="1110" y="1434"/>
                </a:cubicBezTo>
                <a:cubicBezTo>
                  <a:pt x="1110" y="1434"/>
                  <a:pt x="1110" y="1434"/>
                  <a:pt x="1197" y="1434"/>
                </a:cubicBezTo>
                <a:cubicBezTo>
                  <a:pt x="1197" y="1434"/>
                  <a:pt x="1197" y="1434"/>
                  <a:pt x="1197" y="1030"/>
                </a:cubicBezTo>
                <a:close/>
                <a:moveTo>
                  <a:pt x="1200" y="519"/>
                </a:moveTo>
                <a:cubicBezTo>
                  <a:pt x="1200" y="519"/>
                  <a:pt x="1200" y="519"/>
                  <a:pt x="1200" y="519"/>
                </a:cubicBezTo>
                <a:cubicBezTo>
                  <a:pt x="1147" y="519"/>
                  <a:pt x="1147" y="519"/>
                  <a:pt x="1147" y="519"/>
                </a:cubicBezTo>
                <a:cubicBezTo>
                  <a:pt x="1135" y="530"/>
                  <a:pt x="1111" y="542"/>
                  <a:pt x="1094" y="554"/>
                </a:cubicBezTo>
                <a:cubicBezTo>
                  <a:pt x="1076" y="560"/>
                  <a:pt x="1052" y="571"/>
                  <a:pt x="1029" y="577"/>
                </a:cubicBezTo>
                <a:cubicBezTo>
                  <a:pt x="1029" y="577"/>
                  <a:pt x="1029" y="577"/>
                  <a:pt x="1029" y="648"/>
                </a:cubicBezTo>
                <a:cubicBezTo>
                  <a:pt x="1035" y="648"/>
                  <a:pt x="1047" y="648"/>
                  <a:pt x="1052" y="648"/>
                </a:cubicBezTo>
                <a:cubicBezTo>
                  <a:pt x="1058" y="642"/>
                  <a:pt x="1070" y="642"/>
                  <a:pt x="1076" y="636"/>
                </a:cubicBezTo>
                <a:cubicBezTo>
                  <a:pt x="1082" y="636"/>
                  <a:pt x="1088" y="630"/>
                  <a:pt x="1100" y="624"/>
                </a:cubicBezTo>
                <a:cubicBezTo>
                  <a:pt x="1106" y="624"/>
                  <a:pt x="1111" y="618"/>
                  <a:pt x="1111" y="612"/>
                </a:cubicBezTo>
                <a:cubicBezTo>
                  <a:pt x="1111" y="612"/>
                  <a:pt x="1111" y="612"/>
                  <a:pt x="1111" y="917"/>
                </a:cubicBezTo>
                <a:cubicBezTo>
                  <a:pt x="1111" y="917"/>
                  <a:pt x="1111" y="917"/>
                  <a:pt x="1200" y="917"/>
                </a:cubicBezTo>
                <a:cubicBezTo>
                  <a:pt x="1200" y="917"/>
                  <a:pt x="1200" y="917"/>
                  <a:pt x="1200" y="519"/>
                </a:cubicBezTo>
                <a:close/>
              </a:path>
            </a:pathLst>
          </a:custGeom>
          <a:solidFill>
            <a:schemeClr val="bg1"/>
          </a:solidFill>
          <a:ln>
            <a:noFill/>
          </a:ln>
        </p:spPr>
        <p:txBody>
          <a:bodyPr vert="horz" wrap="square" lIns="89606" tIns="44804" rIns="89606" bIns="44804" numCol="1" anchor="t" anchorCtr="0" compatLnSpc="1">
            <a:prstTxWarp prst="textNoShape">
              <a:avLst/>
            </a:prstTxWarp>
          </a:bodyPr>
          <a:lstStyle/>
          <a:p>
            <a:pPr defTabSz="932563">
              <a:defRPr/>
            </a:pPr>
            <a:endParaRPr lang="en-US" sz="1763" dirty="0">
              <a:solidFill>
                <a:srgbClr val="505050"/>
              </a:solidFill>
              <a:latin typeface="Segoe UI"/>
            </a:endParaRPr>
          </a:p>
        </p:txBody>
      </p:sp>
      <p:grpSp>
        <p:nvGrpSpPr>
          <p:cNvPr id="292" name="Group 16"/>
          <p:cNvGrpSpPr>
            <a:grpSpLocks noChangeAspect="1"/>
          </p:cNvGrpSpPr>
          <p:nvPr/>
        </p:nvGrpSpPr>
        <p:grpSpPr bwMode="auto">
          <a:xfrm>
            <a:off x="4973493" y="4254617"/>
            <a:ext cx="210498" cy="204183"/>
            <a:chOff x="3654" y="2101"/>
            <a:chExt cx="200" cy="194"/>
          </a:xfrm>
        </p:grpSpPr>
        <p:sp>
          <p:nvSpPr>
            <p:cNvPr id="468" name="AutoShape 15"/>
            <p:cNvSpPr>
              <a:spLocks noChangeAspect="1" noChangeArrowheads="1" noTextEdit="1"/>
            </p:cNvSpPr>
            <p:nvPr/>
          </p:nvSpPr>
          <p:spPr bwMode="auto">
            <a:xfrm>
              <a:off x="3654" y="2101"/>
              <a:ext cx="200" cy="1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27" tIns="45713" rIns="91427" bIns="45713" numCol="1" anchor="t" anchorCtr="0" compatLnSpc="1">
              <a:prstTxWarp prst="textNoShape">
                <a:avLst/>
              </a:prstTxWarp>
            </a:bodyPr>
            <a:lstStyle/>
            <a:p>
              <a:pPr defTabSz="932563">
                <a:defRPr/>
              </a:pPr>
              <a:endParaRPr lang="en-US">
                <a:solidFill>
                  <a:srgbClr val="505050"/>
                </a:solidFill>
                <a:latin typeface="Segoe UI"/>
              </a:endParaRPr>
            </a:p>
          </p:txBody>
        </p:sp>
        <p:sp>
          <p:nvSpPr>
            <p:cNvPr id="469" name="Freeform 17"/>
            <p:cNvSpPr>
              <a:spLocks noEditPoints="1"/>
            </p:cNvSpPr>
            <p:nvPr/>
          </p:nvSpPr>
          <p:spPr bwMode="auto">
            <a:xfrm>
              <a:off x="3654" y="2103"/>
              <a:ext cx="198" cy="190"/>
            </a:xfrm>
            <a:custGeom>
              <a:avLst/>
              <a:gdLst>
                <a:gd name="T0" fmla="*/ 98 w 113"/>
                <a:gd name="T1" fmla="*/ 0 h 109"/>
                <a:gd name="T2" fmla="*/ 12 w 113"/>
                <a:gd name="T3" fmla="*/ 0 h 109"/>
                <a:gd name="T4" fmla="*/ 12 w 113"/>
                <a:gd name="T5" fmla="*/ 0 h 109"/>
                <a:gd name="T6" fmla="*/ 0 w 113"/>
                <a:gd name="T7" fmla="*/ 0 h 109"/>
                <a:gd name="T8" fmla="*/ 0 w 113"/>
                <a:gd name="T9" fmla="*/ 8 h 109"/>
                <a:gd name="T10" fmla="*/ 0 w 113"/>
                <a:gd name="T11" fmla="*/ 16 h 109"/>
                <a:gd name="T12" fmla="*/ 0 w 113"/>
                <a:gd name="T13" fmla="*/ 94 h 109"/>
                <a:gd name="T14" fmla="*/ 0 w 113"/>
                <a:gd name="T15" fmla="*/ 102 h 109"/>
                <a:gd name="T16" fmla="*/ 0 w 113"/>
                <a:gd name="T17" fmla="*/ 109 h 109"/>
                <a:gd name="T18" fmla="*/ 8 w 113"/>
                <a:gd name="T19" fmla="*/ 109 h 109"/>
                <a:gd name="T20" fmla="*/ 12 w 113"/>
                <a:gd name="T21" fmla="*/ 109 h 109"/>
                <a:gd name="T22" fmla="*/ 12 w 113"/>
                <a:gd name="T23" fmla="*/ 109 h 109"/>
                <a:gd name="T24" fmla="*/ 18 w 113"/>
                <a:gd name="T25" fmla="*/ 86 h 109"/>
                <a:gd name="T26" fmla="*/ 30 w 113"/>
                <a:gd name="T27" fmla="*/ 74 h 109"/>
                <a:gd name="T28" fmla="*/ 39 w 113"/>
                <a:gd name="T29" fmla="*/ 81 h 109"/>
                <a:gd name="T30" fmla="*/ 57 w 113"/>
                <a:gd name="T31" fmla="*/ 81 h 109"/>
                <a:gd name="T32" fmla="*/ 79 w 113"/>
                <a:gd name="T33" fmla="*/ 71 h 109"/>
                <a:gd name="T34" fmla="*/ 103 w 113"/>
                <a:gd name="T35" fmla="*/ 109 h 109"/>
                <a:gd name="T36" fmla="*/ 105 w 113"/>
                <a:gd name="T37" fmla="*/ 109 h 109"/>
                <a:gd name="T38" fmla="*/ 106 w 113"/>
                <a:gd name="T39" fmla="*/ 109 h 109"/>
                <a:gd name="T40" fmla="*/ 106 w 113"/>
                <a:gd name="T41" fmla="*/ 109 h 109"/>
                <a:gd name="T42" fmla="*/ 113 w 113"/>
                <a:gd name="T43" fmla="*/ 109 h 109"/>
                <a:gd name="T44" fmla="*/ 113 w 113"/>
                <a:gd name="T45" fmla="*/ 102 h 109"/>
                <a:gd name="T46" fmla="*/ 113 w 113"/>
                <a:gd name="T47" fmla="*/ 94 h 109"/>
                <a:gd name="T48" fmla="*/ 113 w 113"/>
                <a:gd name="T49" fmla="*/ 16 h 109"/>
                <a:gd name="T50" fmla="*/ 113 w 113"/>
                <a:gd name="T51" fmla="*/ 8 h 109"/>
                <a:gd name="T52" fmla="*/ 113 w 113"/>
                <a:gd name="T53" fmla="*/ 0 h 109"/>
                <a:gd name="T54" fmla="*/ 98 w 113"/>
                <a:gd name="T55" fmla="*/ 0 h 109"/>
                <a:gd name="T56" fmla="*/ 76 w 113"/>
                <a:gd name="T57" fmla="*/ 50 h 109"/>
                <a:gd name="T58" fmla="*/ 45 w 113"/>
                <a:gd name="T59" fmla="*/ 71 h 109"/>
                <a:gd name="T60" fmla="*/ 28 w 113"/>
                <a:gd name="T61" fmla="*/ 37 h 109"/>
                <a:gd name="T62" fmla="*/ 59 w 113"/>
                <a:gd name="T63" fmla="*/ 16 h 109"/>
                <a:gd name="T64" fmla="*/ 76 w 113"/>
                <a:gd name="T65" fmla="*/ 50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13" h="109">
                  <a:moveTo>
                    <a:pt x="98" y="0"/>
                  </a:moveTo>
                  <a:cubicBezTo>
                    <a:pt x="12" y="0"/>
                    <a:pt x="12" y="0"/>
                    <a:pt x="12" y="0"/>
                  </a:cubicBezTo>
                  <a:cubicBezTo>
                    <a:pt x="12" y="0"/>
                    <a:pt x="12" y="0"/>
                    <a:pt x="12" y="0"/>
                  </a:cubicBezTo>
                  <a:cubicBezTo>
                    <a:pt x="0" y="0"/>
                    <a:pt x="0" y="0"/>
                    <a:pt x="0" y="0"/>
                  </a:cubicBezTo>
                  <a:cubicBezTo>
                    <a:pt x="0" y="8"/>
                    <a:pt x="0" y="8"/>
                    <a:pt x="0" y="8"/>
                  </a:cubicBezTo>
                  <a:cubicBezTo>
                    <a:pt x="0" y="16"/>
                    <a:pt x="0" y="16"/>
                    <a:pt x="0" y="16"/>
                  </a:cubicBezTo>
                  <a:cubicBezTo>
                    <a:pt x="0" y="94"/>
                    <a:pt x="0" y="94"/>
                    <a:pt x="0" y="94"/>
                  </a:cubicBezTo>
                  <a:cubicBezTo>
                    <a:pt x="0" y="102"/>
                    <a:pt x="0" y="102"/>
                    <a:pt x="0" y="102"/>
                  </a:cubicBezTo>
                  <a:cubicBezTo>
                    <a:pt x="0" y="109"/>
                    <a:pt x="0" y="109"/>
                    <a:pt x="0" y="109"/>
                  </a:cubicBezTo>
                  <a:cubicBezTo>
                    <a:pt x="8" y="109"/>
                    <a:pt x="8" y="109"/>
                    <a:pt x="8" y="109"/>
                  </a:cubicBezTo>
                  <a:cubicBezTo>
                    <a:pt x="12" y="109"/>
                    <a:pt x="12" y="109"/>
                    <a:pt x="12" y="109"/>
                  </a:cubicBezTo>
                  <a:cubicBezTo>
                    <a:pt x="12" y="109"/>
                    <a:pt x="12" y="109"/>
                    <a:pt x="12" y="109"/>
                  </a:cubicBezTo>
                  <a:cubicBezTo>
                    <a:pt x="12" y="105"/>
                    <a:pt x="13" y="93"/>
                    <a:pt x="18" y="86"/>
                  </a:cubicBezTo>
                  <a:cubicBezTo>
                    <a:pt x="24" y="75"/>
                    <a:pt x="27" y="75"/>
                    <a:pt x="30" y="74"/>
                  </a:cubicBezTo>
                  <a:cubicBezTo>
                    <a:pt x="32" y="74"/>
                    <a:pt x="35" y="79"/>
                    <a:pt x="39" y="81"/>
                  </a:cubicBezTo>
                  <a:cubicBezTo>
                    <a:pt x="43" y="83"/>
                    <a:pt x="47" y="86"/>
                    <a:pt x="57" y="81"/>
                  </a:cubicBezTo>
                  <a:cubicBezTo>
                    <a:pt x="68" y="76"/>
                    <a:pt x="70" y="71"/>
                    <a:pt x="79" y="71"/>
                  </a:cubicBezTo>
                  <a:cubicBezTo>
                    <a:pt x="88" y="71"/>
                    <a:pt x="102" y="87"/>
                    <a:pt x="103" y="109"/>
                  </a:cubicBezTo>
                  <a:cubicBezTo>
                    <a:pt x="105" y="109"/>
                    <a:pt x="105" y="109"/>
                    <a:pt x="105" y="109"/>
                  </a:cubicBezTo>
                  <a:cubicBezTo>
                    <a:pt x="106" y="109"/>
                    <a:pt x="106" y="109"/>
                    <a:pt x="106" y="109"/>
                  </a:cubicBezTo>
                  <a:cubicBezTo>
                    <a:pt x="106" y="109"/>
                    <a:pt x="106" y="109"/>
                    <a:pt x="106" y="109"/>
                  </a:cubicBezTo>
                  <a:cubicBezTo>
                    <a:pt x="113" y="109"/>
                    <a:pt x="113" y="109"/>
                    <a:pt x="113" y="109"/>
                  </a:cubicBezTo>
                  <a:cubicBezTo>
                    <a:pt x="113" y="102"/>
                    <a:pt x="113" y="102"/>
                    <a:pt x="113" y="102"/>
                  </a:cubicBezTo>
                  <a:cubicBezTo>
                    <a:pt x="113" y="94"/>
                    <a:pt x="113" y="94"/>
                    <a:pt x="113" y="94"/>
                  </a:cubicBezTo>
                  <a:cubicBezTo>
                    <a:pt x="113" y="16"/>
                    <a:pt x="113" y="16"/>
                    <a:pt x="113" y="16"/>
                  </a:cubicBezTo>
                  <a:cubicBezTo>
                    <a:pt x="113" y="8"/>
                    <a:pt x="113" y="8"/>
                    <a:pt x="113" y="8"/>
                  </a:cubicBezTo>
                  <a:cubicBezTo>
                    <a:pt x="113" y="0"/>
                    <a:pt x="113" y="0"/>
                    <a:pt x="113" y="0"/>
                  </a:cubicBezTo>
                  <a:cubicBezTo>
                    <a:pt x="98" y="0"/>
                    <a:pt x="98" y="0"/>
                    <a:pt x="98" y="0"/>
                  </a:cubicBezTo>
                  <a:close/>
                  <a:moveTo>
                    <a:pt x="76" y="50"/>
                  </a:moveTo>
                  <a:cubicBezTo>
                    <a:pt x="72" y="64"/>
                    <a:pt x="59" y="74"/>
                    <a:pt x="45" y="71"/>
                  </a:cubicBezTo>
                  <a:cubicBezTo>
                    <a:pt x="32" y="67"/>
                    <a:pt x="24" y="52"/>
                    <a:pt x="28" y="37"/>
                  </a:cubicBezTo>
                  <a:cubicBezTo>
                    <a:pt x="31" y="23"/>
                    <a:pt x="45" y="13"/>
                    <a:pt x="59" y="16"/>
                  </a:cubicBezTo>
                  <a:cubicBezTo>
                    <a:pt x="72" y="20"/>
                    <a:pt x="80" y="35"/>
                    <a:pt x="76" y="5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pPr defTabSz="932563">
                <a:defRPr/>
              </a:pPr>
              <a:endParaRPr lang="en-US">
                <a:solidFill>
                  <a:srgbClr val="505050"/>
                </a:solidFill>
                <a:latin typeface="Segoe UI"/>
              </a:endParaRPr>
            </a:p>
          </p:txBody>
        </p:sp>
        <p:sp>
          <p:nvSpPr>
            <p:cNvPr id="470" name="Freeform 18"/>
            <p:cNvSpPr>
              <a:spLocks/>
            </p:cNvSpPr>
            <p:nvPr/>
          </p:nvSpPr>
          <p:spPr bwMode="auto">
            <a:xfrm>
              <a:off x="3696" y="2126"/>
              <a:ext cx="98" cy="106"/>
            </a:xfrm>
            <a:custGeom>
              <a:avLst/>
              <a:gdLst>
                <a:gd name="T0" fmla="*/ 35 w 56"/>
                <a:gd name="T1" fmla="*/ 3 h 61"/>
                <a:gd name="T2" fmla="*/ 4 w 56"/>
                <a:gd name="T3" fmla="*/ 24 h 61"/>
                <a:gd name="T4" fmla="*/ 21 w 56"/>
                <a:gd name="T5" fmla="*/ 58 h 61"/>
                <a:gd name="T6" fmla="*/ 52 w 56"/>
                <a:gd name="T7" fmla="*/ 37 h 61"/>
                <a:gd name="T8" fmla="*/ 35 w 56"/>
                <a:gd name="T9" fmla="*/ 3 h 61"/>
              </a:gdLst>
              <a:ahLst/>
              <a:cxnLst>
                <a:cxn ang="0">
                  <a:pos x="T0" y="T1"/>
                </a:cxn>
                <a:cxn ang="0">
                  <a:pos x="T2" y="T3"/>
                </a:cxn>
                <a:cxn ang="0">
                  <a:pos x="T4" y="T5"/>
                </a:cxn>
                <a:cxn ang="0">
                  <a:pos x="T6" y="T7"/>
                </a:cxn>
                <a:cxn ang="0">
                  <a:pos x="T8" y="T9"/>
                </a:cxn>
              </a:cxnLst>
              <a:rect l="0" t="0" r="r" b="b"/>
              <a:pathLst>
                <a:path w="56" h="61">
                  <a:moveTo>
                    <a:pt x="35" y="3"/>
                  </a:moveTo>
                  <a:cubicBezTo>
                    <a:pt x="21" y="0"/>
                    <a:pt x="7" y="10"/>
                    <a:pt x="4" y="24"/>
                  </a:cubicBezTo>
                  <a:cubicBezTo>
                    <a:pt x="0" y="39"/>
                    <a:pt x="8" y="54"/>
                    <a:pt x="21" y="58"/>
                  </a:cubicBezTo>
                  <a:cubicBezTo>
                    <a:pt x="35" y="61"/>
                    <a:pt x="48" y="51"/>
                    <a:pt x="52" y="37"/>
                  </a:cubicBezTo>
                  <a:cubicBezTo>
                    <a:pt x="56" y="22"/>
                    <a:pt x="48" y="7"/>
                    <a:pt x="35" y="3"/>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pPr defTabSz="932563">
                <a:defRPr/>
              </a:pPr>
              <a:endParaRPr lang="en-US">
                <a:solidFill>
                  <a:srgbClr val="505050"/>
                </a:solidFill>
                <a:latin typeface="Segoe UI"/>
              </a:endParaRPr>
            </a:p>
          </p:txBody>
        </p:sp>
        <p:sp>
          <p:nvSpPr>
            <p:cNvPr id="471" name="Freeform 19"/>
            <p:cNvSpPr>
              <a:spLocks/>
            </p:cNvSpPr>
            <p:nvPr/>
          </p:nvSpPr>
          <p:spPr bwMode="auto">
            <a:xfrm>
              <a:off x="3675" y="2227"/>
              <a:ext cx="160" cy="66"/>
            </a:xfrm>
            <a:custGeom>
              <a:avLst/>
              <a:gdLst>
                <a:gd name="T0" fmla="*/ 67 w 91"/>
                <a:gd name="T1" fmla="*/ 0 h 38"/>
                <a:gd name="T2" fmla="*/ 45 w 91"/>
                <a:gd name="T3" fmla="*/ 10 h 38"/>
                <a:gd name="T4" fmla="*/ 27 w 91"/>
                <a:gd name="T5" fmla="*/ 10 h 38"/>
                <a:gd name="T6" fmla="*/ 18 w 91"/>
                <a:gd name="T7" fmla="*/ 3 h 38"/>
                <a:gd name="T8" fmla="*/ 6 w 91"/>
                <a:gd name="T9" fmla="*/ 15 h 38"/>
                <a:gd name="T10" fmla="*/ 0 w 91"/>
                <a:gd name="T11" fmla="*/ 38 h 38"/>
                <a:gd name="T12" fmla="*/ 91 w 91"/>
                <a:gd name="T13" fmla="*/ 38 h 38"/>
                <a:gd name="T14" fmla="*/ 67 w 91"/>
                <a:gd name="T15" fmla="*/ 0 h 3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1" h="38">
                  <a:moveTo>
                    <a:pt x="67" y="0"/>
                  </a:moveTo>
                  <a:cubicBezTo>
                    <a:pt x="58" y="0"/>
                    <a:pt x="56" y="5"/>
                    <a:pt x="45" y="10"/>
                  </a:cubicBezTo>
                  <a:cubicBezTo>
                    <a:pt x="35" y="15"/>
                    <a:pt x="31" y="12"/>
                    <a:pt x="27" y="10"/>
                  </a:cubicBezTo>
                  <a:cubicBezTo>
                    <a:pt x="23" y="8"/>
                    <a:pt x="20" y="3"/>
                    <a:pt x="18" y="3"/>
                  </a:cubicBezTo>
                  <a:cubicBezTo>
                    <a:pt x="15" y="4"/>
                    <a:pt x="12" y="4"/>
                    <a:pt x="6" y="15"/>
                  </a:cubicBezTo>
                  <a:cubicBezTo>
                    <a:pt x="1" y="22"/>
                    <a:pt x="0" y="34"/>
                    <a:pt x="0" y="38"/>
                  </a:cubicBezTo>
                  <a:cubicBezTo>
                    <a:pt x="91" y="38"/>
                    <a:pt x="91" y="38"/>
                    <a:pt x="91" y="38"/>
                  </a:cubicBezTo>
                  <a:cubicBezTo>
                    <a:pt x="90" y="16"/>
                    <a:pt x="76" y="0"/>
                    <a:pt x="67"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pPr defTabSz="932563">
                <a:defRPr/>
              </a:pPr>
              <a:endParaRPr lang="en-US">
                <a:solidFill>
                  <a:srgbClr val="505050"/>
                </a:solidFill>
                <a:latin typeface="Segoe UI"/>
              </a:endParaRPr>
            </a:p>
          </p:txBody>
        </p:sp>
      </p:grpSp>
      <p:sp>
        <p:nvSpPr>
          <p:cNvPr id="293" name="Rectangle 292"/>
          <p:cNvSpPr/>
          <p:nvPr/>
        </p:nvSpPr>
        <p:spPr bwMode="auto">
          <a:xfrm>
            <a:off x="5181887" y="4250090"/>
            <a:ext cx="45712" cy="222084"/>
          </a:xfrm>
          <a:prstGeom prst="rect">
            <a:avLst/>
          </a:prstGeom>
          <a:solidFill>
            <a:srgbClr val="50505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54" tIns="146283" rIns="182854" bIns="146283" numCol="1" spcCol="0" rtlCol="0" fromWordArt="0" anchor="t" anchorCtr="0" forceAA="0" compatLnSpc="1">
            <a:prstTxWarp prst="textNoShape">
              <a:avLst/>
            </a:prstTxWarp>
            <a:noAutofit/>
          </a:bodyPr>
          <a:lstStyle/>
          <a:p>
            <a:pPr algn="ctr" defTabSz="932293" fontAlgn="base">
              <a:lnSpc>
                <a:spcPct val="90000"/>
              </a:lnSpc>
              <a:spcBef>
                <a:spcPct val="0"/>
              </a:spcBef>
              <a:spcAft>
                <a:spcPct val="0"/>
              </a:spcAft>
              <a:defRPr/>
            </a:pPr>
            <a:endParaRPr lang="en-US" sz="2400" dirty="0" err="1">
              <a:gradFill>
                <a:gsLst>
                  <a:gs pos="0">
                    <a:srgbClr val="FFFFFF"/>
                  </a:gs>
                  <a:gs pos="100000">
                    <a:srgbClr val="FFFFFF"/>
                  </a:gs>
                </a:gsLst>
                <a:lin ang="5400000" scaled="0"/>
              </a:gradFill>
              <a:latin typeface="Segoe UI"/>
              <a:ea typeface="Segoe UI" pitchFamily="34" charset="0"/>
              <a:cs typeface="Segoe UI" pitchFamily="34" charset="0"/>
            </a:endParaRPr>
          </a:p>
        </p:txBody>
      </p:sp>
      <p:sp>
        <p:nvSpPr>
          <p:cNvPr id="502" name="Oval 501"/>
          <p:cNvSpPr/>
          <p:nvPr/>
        </p:nvSpPr>
        <p:spPr>
          <a:xfrm>
            <a:off x="8612658" y="3597799"/>
            <a:ext cx="314744" cy="314744"/>
          </a:xfrm>
          <a:prstGeom prst="ellipse">
            <a:avLst/>
          </a:prstGeom>
          <a:solidFill>
            <a:srgbClr val="0072C6"/>
          </a:solidFill>
          <a:ln w="10795" cap="flat" cmpd="sng" algn="ctr">
            <a:noFill/>
            <a:prstDash val="solid"/>
          </a:ln>
          <a:effectLst/>
        </p:spPr>
        <p:txBody>
          <a:bodyPr rtlCol="0" anchor="ctr"/>
          <a:lstStyle/>
          <a:p>
            <a:pPr algn="ctr" defTabSz="1218478">
              <a:defRPr/>
            </a:pPr>
            <a:endParaRPr lang="en-US" sz="2400" kern="0" dirty="0">
              <a:solidFill>
                <a:srgbClr val="505050"/>
              </a:solidFill>
              <a:latin typeface="Segoe UI"/>
            </a:endParaRPr>
          </a:p>
        </p:txBody>
      </p:sp>
      <p:sp>
        <p:nvSpPr>
          <p:cNvPr id="503" name="Oval 502"/>
          <p:cNvSpPr/>
          <p:nvPr/>
        </p:nvSpPr>
        <p:spPr>
          <a:xfrm>
            <a:off x="8976697" y="3468506"/>
            <a:ext cx="314744" cy="314744"/>
          </a:xfrm>
          <a:prstGeom prst="ellipse">
            <a:avLst/>
          </a:prstGeom>
          <a:solidFill>
            <a:srgbClr val="0072C6"/>
          </a:solidFill>
          <a:ln w="10795" cap="flat" cmpd="sng" algn="ctr">
            <a:noFill/>
            <a:prstDash val="solid"/>
          </a:ln>
          <a:effectLst/>
        </p:spPr>
        <p:txBody>
          <a:bodyPr rtlCol="0" anchor="ctr"/>
          <a:lstStyle/>
          <a:p>
            <a:pPr algn="ctr" defTabSz="1218478">
              <a:defRPr/>
            </a:pPr>
            <a:endParaRPr lang="en-US" sz="2400" kern="0" dirty="0">
              <a:solidFill>
                <a:srgbClr val="505050"/>
              </a:solidFill>
              <a:latin typeface="Segoe UI"/>
            </a:endParaRPr>
          </a:p>
        </p:txBody>
      </p:sp>
      <p:sp>
        <p:nvSpPr>
          <p:cNvPr id="504" name="Oval 503"/>
          <p:cNvSpPr/>
          <p:nvPr/>
        </p:nvSpPr>
        <p:spPr>
          <a:xfrm>
            <a:off x="9344095" y="3597799"/>
            <a:ext cx="314744" cy="314744"/>
          </a:xfrm>
          <a:prstGeom prst="ellipse">
            <a:avLst/>
          </a:prstGeom>
          <a:solidFill>
            <a:srgbClr val="0072C6"/>
          </a:solidFill>
          <a:ln w="10795" cap="flat" cmpd="sng" algn="ctr">
            <a:noFill/>
            <a:prstDash val="solid"/>
          </a:ln>
          <a:effectLst/>
        </p:spPr>
        <p:txBody>
          <a:bodyPr rtlCol="0" anchor="ctr"/>
          <a:lstStyle/>
          <a:p>
            <a:pPr algn="ctr" defTabSz="1218478">
              <a:defRPr/>
            </a:pPr>
            <a:endParaRPr lang="en-US" sz="2400" kern="0" dirty="0">
              <a:solidFill>
                <a:srgbClr val="505050"/>
              </a:solidFill>
              <a:latin typeface="Segoe UI"/>
            </a:endParaRPr>
          </a:p>
        </p:txBody>
      </p:sp>
      <p:pic>
        <p:nvPicPr>
          <p:cNvPr id="344" name="Picture 343"/>
          <p:cNvPicPr>
            <a:picLocks noChangeAspect="1"/>
          </p:cNvPicPr>
          <p:nvPr/>
        </p:nvPicPr>
        <p:blipFill>
          <a:blip r:embed="rId11" cstate="print">
            <a:biLevel thresh="25000"/>
            <a:extLst>
              <a:ext uri="{28A0092B-C50C-407E-A947-70E740481C1C}">
                <a14:useLocalDpi xmlns:a14="http://schemas.microsoft.com/office/drawing/2010/main" val="0"/>
              </a:ext>
            </a:extLst>
          </a:blip>
          <a:stretch>
            <a:fillRect/>
          </a:stretch>
        </p:blipFill>
        <p:spPr>
          <a:xfrm>
            <a:off x="8617066" y="3636150"/>
            <a:ext cx="302569" cy="242055"/>
          </a:xfrm>
          <a:prstGeom prst="rect">
            <a:avLst/>
          </a:prstGeom>
        </p:spPr>
      </p:pic>
      <p:pic>
        <p:nvPicPr>
          <p:cNvPr id="345" name="Picture 344"/>
          <p:cNvPicPr>
            <a:picLocks noChangeAspect="1"/>
          </p:cNvPicPr>
          <p:nvPr/>
        </p:nvPicPr>
        <p:blipFill>
          <a:blip r:embed="rId12" cstate="print">
            <a:biLevel thresh="25000"/>
            <a:extLst>
              <a:ext uri="{28A0092B-C50C-407E-A947-70E740481C1C}">
                <a14:useLocalDpi xmlns:a14="http://schemas.microsoft.com/office/drawing/2010/main" val="0"/>
              </a:ext>
            </a:extLst>
          </a:blip>
          <a:stretch>
            <a:fillRect/>
          </a:stretch>
        </p:blipFill>
        <p:spPr>
          <a:xfrm>
            <a:off x="8993619" y="3504789"/>
            <a:ext cx="273442" cy="218754"/>
          </a:xfrm>
          <a:prstGeom prst="rect">
            <a:avLst/>
          </a:prstGeom>
        </p:spPr>
      </p:pic>
      <p:pic>
        <p:nvPicPr>
          <p:cNvPr id="343" name="Picture 342"/>
          <p:cNvPicPr>
            <a:picLocks noChangeAspect="1"/>
          </p:cNvPicPr>
          <p:nvPr/>
        </p:nvPicPr>
        <p:blipFill>
          <a:blip r:embed="rId13" cstate="print">
            <a:biLevel thresh="25000"/>
            <a:extLst>
              <a:ext uri="{28A0092B-C50C-407E-A947-70E740481C1C}">
                <a14:useLocalDpi xmlns:a14="http://schemas.microsoft.com/office/drawing/2010/main" val="0"/>
              </a:ext>
            </a:extLst>
          </a:blip>
          <a:stretch>
            <a:fillRect/>
          </a:stretch>
        </p:blipFill>
        <p:spPr>
          <a:xfrm>
            <a:off x="9386693" y="3663351"/>
            <a:ext cx="229548" cy="183638"/>
          </a:xfrm>
          <a:prstGeom prst="rect">
            <a:avLst/>
          </a:prstGeom>
        </p:spPr>
      </p:pic>
      <p:pic>
        <p:nvPicPr>
          <p:cNvPr id="29" name="Picture 28"/>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10549198" y="5140504"/>
            <a:ext cx="849430" cy="271818"/>
          </a:xfrm>
          <a:prstGeom prst="rect">
            <a:avLst/>
          </a:prstGeom>
        </p:spPr>
      </p:pic>
      <p:grpSp>
        <p:nvGrpSpPr>
          <p:cNvPr id="506" name="Group 505"/>
          <p:cNvGrpSpPr/>
          <p:nvPr/>
        </p:nvGrpSpPr>
        <p:grpSpPr>
          <a:xfrm>
            <a:off x="476181" y="4604522"/>
            <a:ext cx="622205" cy="943863"/>
            <a:chOff x="12367492" y="3954652"/>
            <a:chExt cx="1552077" cy="2354448"/>
          </a:xfrm>
          <a:solidFill>
            <a:srgbClr val="FFFF00"/>
          </a:solidFill>
        </p:grpSpPr>
        <p:sp>
          <p:nvSpPr>
            <p:cNvPr id="507" name="Rounded Rectangle 441"/>
            <p:cNvSpPr/>
            <p:nvPr/>
          </p:nvSpPr>
          <p:spPr>
            <a:xfrm rot="5400000">
              <a:off x="11966307" y="4355837"/>
              <a:ext cx="2354448" cy="1552077"/>
            </a:xfrm>
            <a:prstGeom prst="roundRect">
              <a:avLst>
                <a:gd name="adj" fmla="val 8700"/>
              </a:avLst>
            </a:prstGeom>
            <a:solidFill>
              <a:schemeClr val="bg1">
                <a:lumMod val="95000"/>
              </a:schemeClr>
            </a:solidFill>
            <a:ln w="6350" cap="flat" cmpd="sng" algn="ctr">
              <a:solidFill>
                <a:schemeClr val="tx1"/>
              </a:solidFill>
              <a:prstDash val="solid"/>
            </a:ln>
            <a:effectLst/>
          </p:spPr>
          <p:txBody>
            <a:bodyPr rtlCol="0" anchor="ctr"/>
            <a:lstStyle/>
            <a:p>
              <a:pPr algn="ctr" defTabSz="914224">
                <a:defRPr/>
              </a:pPr>
              <a:endParaRPr lang="en-US" sz="900" kern="0" dirty="0">
                <a:solidFill>
                  <a:sysClr val="window" lastClr="FFFFFF"/>
                </a:solidFill>
                <a:latin typeface="Segoe UI"/>
              </a:endParaRPr>
            </a:p>
          </p:txBody>
        </p:sp>
        <p:sp>
          <p:nvSpPr>
            <p:cNvPr id="508" name="Rounded Rectangle 442"/>
            <p:cNvSpPr/>
            <p:nvPr/>
          </p:nvSpPr>
          <p:spPr bwMode="auto">
            <a:xfrm>
              <a:off x="12891358" y="5562600"/>
              <a:ext cx="518254" cy="593055"/>
            </a:xfrm>
            <a:prstGeom prst="roundRect">
              <a:avLst/>
            </a:prstGeom>
            <a:grpFill/>
            <a:ln w="6350">
              <a:solidFill>
                <a:schemeClr val="tx1"/>
              </a:solidFill>
              <a:headEnd type="none" w="med" len="med"/>
              <a:tailEnd type="none" w="med" len="med"/>
            </a:ln>
          </p:spPr>
          <p:style>
            <a:lnRef idx="2">
              <a:schemeClr val="dk1"/>
            </a:lnRef>
            <a:fillRef idx="1">
              <a:schemeClr val="lt1"/>
            </a:fillRef>
            <a:effectRef idx="0">
              <a:schemeClr val="dk1"/>
            </a:effectRef>
            <a:fontRef idx="minor">
              <a:schemeClr val="dk1"/>
            </a:fontRef>
          </p:style>
          <p:txBody>
            <a:bodyPr vert="horz" wrap="square" lIns="91423" tIns="45711" rIns="91423" bIns="45711" numCol="1" rtlCol="0" anchor="ctr" anchorCtr="0" compatLnSpc="1">
              <a:prstTxWarp prst="textNoShape">
                <a:avLst/>
              </a:prstTxWarp>
            </a:bodyPr>
            <a:lstStyle/>
            <a:p>
              <a:pPr algn="ctr" defTabSz="913923">
                <a:defRPr/>
              </a:pPr>
              <a:endParaRPr lang="en-US" sz="2200" kern="0" dirty="0">
                <a:solidFill>
                  <a:srgbClr val="FFFFFF">
                    <a:alpha val="98824"/>
                  </a:srgbClr>
                </a:solidFill>
                <a:latin typeface="Segoe UI" pitchFamily="34" charset="0"/>
                <a:ea typeface="Segoe UI" pitchFamily="34" charset="0"/>
                <a:cs typeface="Segoe UI" pitchFamily="34" charset="0"/>
              </a:endParaRPr>
            </a:p>
          </p:txBody>
        </p:sp>
        <p:sp>
          <p:nvSpPr>
            <p:cNvPr id="509" name="Rectangle 508"/>
            <p:cNvSpPr/>
            <p:nvPr/>
          </p:nvSpPr>
          <p:spPr bwMode="auto">
            <a:xfrm>
              <a:off x="12891357" y="5774653"/>
              <a:ext cx="518253" cy="168944"/>
            </a:xfrm>
            <a:prstGeom prst="rect">
              <a:avLst/>
            </a:prstGeom>
            <a:grpFill/>
            <a:ln w="6350">
              <a:solidFill>
                <a:schemeClr val="tx1"/>
              </a:solidFill>
              <a:headEnd type="none" w="med" len="med"/>
              <a:tailEnd type="none" w="med" len="med"/>
            </a:ln>
          </p:spPr>
          <p:style>
            <a:lnRef idx="2">
              <a:schemeClr val="dk1"/>
            </a:lnRef>
            <a:fillRef idx="1">
              <a:schemeClr val="lt1"/>
            </a:fillRef>
            <a:effectRef idx="0">
              <a:schemeClr val="dk1"/>
            </a:effectRef>
            <a:fontRef idx="minor">
              <a:schemeClr val="dk1"/>
            </a:fontRef>
          </p:style>
          <p:txBody>
            <a:bodyPr vert="horz" wrap="square" lIns="91423" tIns="45711" rIns="91423" bIns="45711" numCol="1" rtlCol="0" anchor="ctr" anchorCtr="0" compatLnSpc="1">
              <a:prstTxWarp prst="textNoShape">
                <a:avLst/>
              </a:prstTxWarp>
            </a:bodyPr>
            <a:lstStyle/>
            <a:p>
              <a:pPr algn="ctr" defTabSz="913923">
                <a:defRPr/>
              </a:pPr>
              <a:endParaRPr lang="en-US" sz="2200" kern="0" dirty="0">
                <a:solidFill>
                  <a:srgbClr val="FFFFFF">
                    <a:alpha val="98824"/>
                  </a:srgbClr>
                </a:solidFill>
                <a:latin typeface="Segoe UI" pitchFamily="34" charset="0"/>
                <a:ea typeface="Segoe UI" pitchFamily="34" charset="0"/>
                <a:cs typeface="Segoe UI" pitchFamily="34" charset="0"/>
              </a:endParaRPr>
            </a:p>
          </p:txBody>
        </p:sp>
        <p:sp>
          <p:nvSpPr>
            <p:cNvPr id="510" name="Rectangle 509"/>
            <p:cNvSpPr/>
            <p:nvPr/>
          </p:nvSpPr>
          <p:spPr bwMode="auto">
            <a:xfrm>
              <a:off x="13006270" y="5943599"/>
              <a:ext cx="189887" cy="212055"/>
            </a:xfrm>
            <a:prstGeom prst="rect">
              <a:avLst/>
            </a:prstGeom>
            <a:grpFill/>
            <a:ln w="6350">
              <a:solidFill>
                <a:schemeClr val="tx1"/>
              </a:solidFill>
              <a:headEnd type="none" w="med" len="med"/>
              <a:tailEnd type="none" w="med" len="med"/>
            </a:ln>
          </p:spPr>
          <p:style>
            <a:lnRef idx="2">
              <a:schemeClr val="dk1"/>
            </a:lnRef>
            <a:fillRef idx="1">
              <a:schemeClr val="lt1"/>
            </a:fillRef>
            <a:effectRef idx="0">
              <a:schemeClr val="dk1"/>
            </a:effectRef>
            <a:fontRef idx="minor">
              <a:schemeClr val="dk1"/>
            </a:fontRef>
          </p:style>
          <p:txBody>
            <a:bodyPr vert="horz" wrap="square" lIns="91423" tIns="45711" rIns="91423" bIns="45711" numCol="1" rtlCol="0" anchor="ctr" anchorCtr="0" compatLnSpc="1">
              <a:prstTxWarp prst="textNoShape">
                <a:avLst/>
              </a:prstTxWarp>
            </a:bodyPr>
            <a:lstStyle/>
            <a:p>
              <a:pPr algn="ctr" defTabSz="913923">
                <a:defRPr/>
              </a:pPr>
              <a:endParaRPr lang="en-US" sz="2200" kern="0" dirty="0">
                <a:solidFill>
                  <a:srgbClr val="FFFFFF">
                    <a:alpha val="98824"/>
                  </a:srgbClr>
                </a:solidFill>
                <a:latin typeface="Segoe UI" pitchFamily="34" charset="0"/>
                <a:ea typeface="Segoe UI" pitchFamily="34" charset="0"/>
                <a:cs typeface="Segoe UI" pitchFamily="34" charset="0"/>
              </a:endParaRPr>
            </a:p>
          </p:txBody>
        </p:sp>
        <p:sp>
          <p:nvSpPr>
            <p:cNvPr id="511" name="Rectangle 510"/>
            <p:cNvSpPr/>
            <p:nvPr/>
          </p:nvSpPr>
          <p:spPr bwMode="auto">
            <a:xfrm>
              <a:off x="13006270" y="5562600"/>
              <a:ext cx="189887" cy="212055"/>
            </a:xfrm>
            <a:prstGeom prst="rect">
              <a:avLst/>
            </a:prstGeom>
            <a:grpFill/>
            <a:ln w="6350">
              <a:solidFill>
                <a:schemeClr val="tx1"/>
              </a:solidFill>
              <a:headEnd type="none" w="med" len="med"/>
              <a:tailEnd type="none" w="med" len="med"/>
            </a:ln>
          </p:spPr>
          <p:style>
            <a:lnRef idx="2">
              <a:schemeClr val="dk1"/>
            </a:lnRef>
            <a:fillRef idx="1">
              <a:schemeClr val="lt1"/>
            </a:fillRef>
            <a:effectRef idx="0">
              <a:schemeClr val="dk1"/>
            </a:effectRef>
            <a:fontRef idx="minor">
              <a:schemeClr val="dk1"/>
            </a:fontRef>
          </p:style>
          <p:txBody>
            <a:bodyPr vert="horz" wrap="square" lIns="91423" tIns="45711" rIns="91423" bIns="45711" numCol="1" rtlCol="0" anchor="ctr" anchorCtr="0" compatLnSpc="1">
              <a:prstTxWarp prst="textNoShape">
                <a:avLst/>
              </a:prstTxWarp>
            </a:bodyPr>
            <a:lstStyle/>
            <a:p>
              <a:pPr algn="ctr" defTabSz="913923">
                <a:defRPr/>
              </a:pPr>
              <a:endParaRPr lang="en-US" sz="2200" kern="0" dirty="0">
                <a:solidFill>
                  <a:srgbClr val="FFFFFF">
                    <a:alpha val="98824"/>
                  </a:srgbClr>
                </a:solidFill>
                <a:latin typeface="Segoe UI" pitchFamily="34" charset="0"/>
                <a:ea typeface="Segoe UI" pitchFamily="34" charset="0"/>
                <a:cs typeface="Segoe UI" pitchFamily="34" charset="0"/>
              </a:endParaRPr>
            </a:p>
          </p:txBody>
        </p:sp>
        <p:cxnSp>
          <p:nvCxnSpPr>
            <p:cNvPr id="512" name="Straight Connector 511"/>
            <p:cNvCxnSpPr/>
            <p:nvPr/>
          </p:nvCxnSpPr>
          <p:spPr>
            <a:xfrm>
              <a:off x="13333412" y="5565758"/>
              <a:ext cx="0" cy="593054"/>
            </a:xfrm>
            <a:prstGeom prst="line">
              <a:avLst/>
            </a:prstGeom>
            <a:grpFill/>
            <a:ln w="6350">
              <a:solidFill>
                <a:schemeClr val="tx1"/>
              </a:solidFill>
            </a:ln>
          </p:spPr>
          <p:style>
            <a:lnRef idx="1">
              <a:schemeClr val="dk1"/>
            </a:lnRef>
            <a:fillRef idx="0">
              <a:schemeClr val="dk1"/>
            </a:fillRef>
            <a:effectRef idx="0">
              <a:schemeClr val="dk1"/>
            </a:effectRef>
            <a:fontRef idx="minor">
              <a:schemeClr val="tx1"/>
            </a:fontRef>
          </p:style>
        </p:cxnSp>
      </p:grpSp>
      <p:grpSp>
        <p:nvGrpSpPr>
          <p:cNvPr id="513" name="Group 512"/>
          <p:cNvGrpSpPr/>
          <p:nvPr/>
        </p:nvGrpSpPr>
        <p:grpSpPr>
          <a:xfrm>
            <a:off x="3676244" y="4719758"/>
            <a:ext cx="384688" cy="384688"/>
            <a:chOff x="9044860" y="4457294"/>
            <a:chExt cx="529426" cy="529426"/>
          </a:xfrm>
        </p:grpSpPr>
        <p:sp>
          <p:nvSpPr>
            <p:cNvPr id="514" name="Oval 513"/>
            <p:cNvSpPr/>
            <p:nvPr/>
          </p:nvSpPr>
          <p:spPr>
            <a:xfrm>
              <a:off x="9044860" y="4457294"/>
              <a:ext cx="529426" cy="529426"/>
            </a:xfrm>
            <a:prstGeom prst="ellipse">
              <a:avLst/>
            </a:prstGeom>
            <a:solidFill>
              <a:srgbClr val="C00000"/>
            </a:solidFill>
            <a:ln w="10795" cap="flat" cmpd="sng" algn="ctr">
              <a:noFill/>
              <a:prstDash val="solid"/>
            </a:ln>
            <a:effectLst/>
          </p:spPr>
          <p:txBody>
            <a:bodyPr rtlCol="0" anchor="ctr"/>
            <a:lstStyle/>
            <a:p>
              <a:pPr algn="ctr" defTabSz="1218478">
                <a:defRPr/>
              </a:pPr>
              <a:endParaRPr lang="en-US" sz="2400" kern="0" dirty="0">
                <a:solidFill>
                  <a:srgbClr val="505050"/>
                </a:solidFill>
                <a:latin typeface="Segoe UI"/>
              </a:endParaRPr>
            </a:p>
          </p:txBody>
        </p:sp>
        <p:pic>
          <p:nvPicPr>
            <p:cNvPr id="515" name="Picture 514"/>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9072390" y="4527509"/>
              <a:ext cx="464400" cy="310366"/>
            </a:xfrm>
            <a:prstGeom prst="rect">
              <a:avLst/>
            </a:prstGeom>
          </p:spPr>
        </p:pic>
      </p:grpSp>
      <p:grpSp>
        <p:nvGrpSpPr>
          <p:cNvPr id="516" name="Group 515"/>
          <p:cNvGrpSpPr/>
          <p:nvPr/>
        </p:nvGrpSpPr>
        <p:grpSpPr>
          <a:xfrm>
            <a:off x="5511331" y="4709647"/>
            <a:ext cx="384688" cy="384688"/>
            <a:chOff x="9044860" y="4457294"/>
            <a:chExt cx="529426" cy="529426"/>
          </a:xfrm>
        </p:grpSpPr>
        <p:sp>
          <p:nvSpPr>
            <p:cNvPr id="517" name="Oval 516"/>
            <p:cNvSpPr/>
            <p:nvPr/>
          </p:nvSpPr>
          <p:spPr>
            <a:xfrm>
              <a:off x="9044860" y="4457294"/>
              <a:ext cx="529426" cy="529426"/>
            </a:xfrm>
            <a:prstGeom prst="ellipse">
              <a:avLst/>
            </a:prstGeom>
            <a:solidFill>
              <a:srgbClr val="C00000"/>
            </a:solidFill>
            <a:ln w="10795" cap="flat" cmpd="sng" algn="ctr">
              <a:noFill/>
              <a:prstDash val="solid"/>
            </a:ln>
            <a:effectLst/>
          </p:spPr>
          <p:txBody>
            <a:bodyPr rtlCol="0" anchor="ctr"/>
            <a:lstStyle/>
            <a:p>
              <a:pPr algn="ctr" defTabSz="1218478">
                <a:defRPr/>
              </a:pPr>
              <a:endParaRPr lang="en-US" sz="2400" kern="0" dirty="0">
                <a:solidFill>
                  <a:srgbClr val="505050"/>
                </a:solidFill>
                <a:latin typeface="Segoe UI"/>
              </a:endParaRPr>
            </a:p>
          </p:txBody>
        </p:sp>
        <p:pic>
          <p:nvPicPr>
            <p:cNvPr id="518" name="Picture 517"/>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9072390" y="4527509"/>
              <a:ext cx="464400" cy="310366"/>
            </a:xfrm>
            <a:prstGeom prst="rect">
              <a:avLst/>
            </a:prstGeom>
          </p:spPr>
        </p:pic>
      </p:grpSp>
      <p:grpSp>
        <p:nvGrpSpPr>
          <p:cNvPr id="304" name="Group 4"/>
          <p:cNvGrpSpPr>
            <a:grpSpLocks noChangeAspect="1"/>
          </p:cNvGrpSpPr>
          <p:nvPr/>
        </p:nvGrpSpPr>
        <p:grpSpPr bwMode="auto">
          <a:xfrm>
            <a:off x="3122248" y="4996318"/>
            <a:ext cx="715513" cy="443478"/>
            <a:chOff x="908" y="2039"/>
            <a:chExt cx="818" cy="507"/>
          </a:xfrm>
        </p:grpSpPr>
        <p:sp>
          <p:nvSpPr>
            <p:cNvPr id="305" name="AutoShape 3"/>
            <p:cNvSpPr>
              <a:spLocks noChangeAspect="1" noChangeArrowheads="1" noTextEdit="1"/>
            </p:cNvSpPr>
            <p:nvPr/>
          </p:nvSpPr>
          <p:spPr bwMode="auto">
            <a:xfrm>
              <a:off x="912" y="2039"/>
              <a:ext cx="814" cy="5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27" tIns="45713" rIns="91427" bIns="45713" numCol="1" anchor="t" anchorCtr="0" compatLnSpc="1">
              <a:prstTxWarp prst="textNoShape">
                <a:avLst/>
              </a:prstTxWarp>
            </a:bodyPr>
            <a:lstStyle/>
            <a:p>
              <a:pPr defTabSz="932563">
                <a:defRPr/>
              </a:pPr>
              <a:endParaRPr lang="en-US">
                <a:solidFill>
                  <a:srgbClr val="505050"/>
                </a:solidFill>
                <a:latin typeface="Segoe UI"/>
              </a:endParaRPr>
            </a:p>
          </p:txBody>
        </p:sp>
        <p:sp>
          <p:nvSpPr>
            <p:cNvPr id="306" name="Freeform 5"/>
            <p:cNvSpPr>
              <a:spLocks/>
            </p:cNvSpPr>
            <p:nvPr/>
          </p:nvSpPr>
          <p:spPr bwMode="auto">
            <a:xfrm>
              <a:off x="908" y="2043"/>
              <a:ext cx="814" cy="503"/>
            </a:xfrm>
            <a:custGeom>
              <a:avLst/>
              <a:gdLst>
                <a:gd name="T0" fmla="*/ 201 w 201"/>
                <a:gd name="T1" fmla="*/ 107 h 123"/>
                <a:gd name="T2" fmla="*/ 185 w 201"/>
                <a:gd name="T3" fmla="*/ 123 h 123"/>
                <a:gd name="T4" fmla="*/ 16 w 201"/>
                <a:gd name="T5" fmla="*/ 123 h 123"/>
                <a:gd name="T6" fmla="*/ 0 w 201"/>
                <a:gd name="T7" fmla="*/ 107 h 123"/>
                <a:gd name="T8" fmla="*/ 0 w 201"/>
                <a:gd name="T9" fmla="*/ 16 h 123"/>
                <a:gd name="T10" fmla="*/ 16 w 201"/>
                <a:gd name="T11" fmla="*/ 0 h 123"/>
                <a:gd name="T12" fmla="*/ 185 w 201"/>
                <a:gd name="T13" fmla="*/ 0 h 123"/>
                <a:gd name="T14" fmla="*/ 201 w 201"/>
                <a:gd name="T15" fmla="*/ 16 h 123"/>
                <a:gd name="T16" fmla="*/ 201 w 201"/>
                <a:gd name="T17" fmla="*/ 107 h 1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01" h="123">
                  <a:moveTo>
                    <a:pt x="201" y="107"/>
                  </a:moveTo>
                  <a:cubicBezTo>
                    <a:pt x="201" y="116"/>
                    <a:pt x="194" y="123"/>
                    <a:pt x="185" y="123"/>
                  </a:cubicBezTo>
                  <a:cubicBezTo>
                    <a:pt x="16" y="123"/>
                    <a:pt x="16" y="123"/>
                    <a:pt x="16" y="123"/>
                  </a:cubicBezTo>
                  <a:cubicBezTo>
                    <a:pt x="7" y="123"/>
                    <a:pt x="0" y="116"/>
                    <a:pt x="0" y="107"/>
                  </a:cubicBezTo>
                  <a:cubicBezTo>
                    <a:pt x="0" y="16"/>
                    <a:pt x="0" y="16"/>
                    <a:pt x="0" y="16"/>
                  </a:cubicBezTo>
                  <a:cubicBezTo>
                    <a:pt x="0" y="7"/>
                    <a:pt x="7" y="0"/>
                    <a:pt x="16" y="0"/>
                  </a:cubicBezTo>
                  <a:cubicBezTo>
                    <a:pt x="185" y="0"/>
                    <a:pt x="185" y="0"/>
                    <a:pt x="185" y="0"/>
                  </a:cubicBezTo>
                  <a:cubicBezTo>
                    <a:pt x="194" y="0"/>
                    <a:pt x="201" y="7"/>
                    <a:pt x="201" y="16"/>
                  </a:cubicBezTo>
                  <a:lnTo>
                    <a:pt x="201" y="107"/>
                  </a:lnTo>
                  <a:close/>
                </a:path>
              </a:pathLst>
            </a:custGeom>
            <a:solidFill>
              <a:srgbClr val="E8112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pPr defTabSz="932563">
                <a:defRPr/>
              </a:pPr>
              <a:endParaRPr lang="en-US">
                <a:solidFill>
                  <a:srgbClr val="505050"/>
                </a:solidFill>
                <a:latin typeface="Segoe UI"/>
              </a:endParaRPr>
            </a:p>
          </p:txBody>
        </p:sp>
        <p:sp>
          <p:nvSpPr>
            <p:cNvPr id="307" name="Rectangle 6"/>
            <p:cNvSpPr>
              <a:spLocks noChangeArrowheads="1"/>
            </p:cNvSpPr>
            <p:nvPr/>
          </p:nvSpPr>
          <p:spPr bwMode="auto">
            <a:xfrm>
              <a:off x="997" y="2109"/>
              <a:ext cx="203" cy="24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27" tIns="45713" rIns="91427" bIns="45713" numCol="1" anchor="t" anchorCtr="0" compatLnSpc="1">
              <a:prstTxWarp prst="textNoShape">
                <a:avLst/>
              </a:prstTxWarp>
            </a:bodyPr>
            <a:lstStyle/>
            <a:p>
              <a:pPr defTabSz="932563">
                <a:defRPr/>
              </a:pPr>
              <a:endParaRPr lang="en-US">
                <a:solidFill>
                  <a:srgbClr val="505050"/>
                </a:solidFill>
                <a:latin typeface="Segoe UI"/>
              </a:endParaRPr>
            </a:p>
          </p:txBody>
        </p:sp>
        <p:sp>
          <p:nvSpPr>
            <p:cNvPr id="308" name="Freeform 7"/>
            <p:cNvSpPr>
              <a:spLocks/>
            </p:cNvSpPr>
            <p:nvPr/>
          </p:nvSpPr>
          <p:spPr bwMode="auto">
            <a:xfrm>
              <a:off x="1293" y="2100"/>
              <a:ext cx="372" cy="17"/>
            </a:xfrm>
            <a:custGeom>
              <a:avLst/>
              <a:gdLst>
                <a:gd name="T0" fmla="*/ 89 w 92"/>
                <a:gd name="T1" fmla="*/ 4 h 4"/>
                <a:gd name="T2" fmla="*/ 2 w 92"/>
                <a:gd name="T3" fmla="*/ 4 h 4"/>
                <a:gd name="T4" fmla="*/ 0 w 92"/>
                <a:gd name="T5" fmla="*/ 2 h 4"/>
                <a:gd name="T6" fmla="*/ 2 w 92"/>
                <a:gd name="T7" fmla="*/ 0 h 4"/>
                <a:gd name="T8" fmla="*/ 89 w 92"/>
                <a:gd name="T9" fmla="*/ 0 h 4"/>
                <a:gd name="T10" fmla="*/ 92 w 92"/>
                <a:gd name="T11" fmla="*/ 2 h 4"/>
                <a:gd name="T12" fmla="*/ 89 w 92"/>
                <a:gd name="T13" fmla="*/ 4 h 4"/>
              </a:gdLst>
              <a:ahLst/>
              <a:cxnLst>
                <a:cxn ang="0">
                  <a:pos x="T0" y="T1"/>
                </a:cxn>
                <a:cxn ang="0">
                  <a:pos x="T2" y="T3"/>
                </a:cxn>
                <a:cxn ang="0">
                  <a:pos x="T4" y="T5"/>
                </a:cxn>
                <a:cxn ang="0">
                  <a:pos x="T6" y="T7"/>
                </a:cxn>
                <a:cxn ang="0">
                  <a:pos x="T8" y="T9"/>
                </a:cxn>
                <a:cxn ang="0">
                  <a:pos x="T10" y="T11"/>
                </a:cxn>
                <a:cxn ang="0">
                  <a:pos x="T12" y="T13"/>
                </a:cxn>
              </a:cxnLst>
              <a:rect l="0" t="0" r="r" b="b"/>
              <a:pathLst>
                <a:path w="92" h="4">
                  <a:moveTo>
                    <a:pt x="89" y="4"/>
                  </a:moveTo>
                  <a:cubicBezTo>
                    <a:pt x="2" y="4"/>
                    <a:pt x="2" y="4"/>
                    <a:pt x="2" y="4"/>
                  </a:cubicBezTo>
                  <a:cubicBezTo>
                    <a:pt x="1" y="4"/>
                    <a:pt x="0" y="3"/>
                    <a:pt x="0" y="2"/>
                  </a:cubicBezTo>
                  <a:cubicBezTo>
                    <a:pt x="0" y="1"/>
                    <a:pt x="1" y="0"/>
                    <a:pt x="2" y="0"/>
                  </a:cubicBezTo>
                  <a:cubicBezTo>
                    <a:pt x="89" y="0"/>
                    <a:pt x="89" y="0"/>
                    <a:pt x="89" y="0"/>
                  </a:cubicBezTo>
                  <a:cubicBezTo>
                    <a:pt x="91" y="0"/>
                    <a:pt x="92" y="1"/>
                    <a:pt x="92" y="2"/>
                  </a:cubicBezTo>
                  <a:cubicBezTo>
                    <a:pt x="92" y="3"/>
                    <a:pt x="91" y="4"/>
                    <a:pt x="89" y="4"/>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pPr defTabSz="932563">
                <a:defRPr/>
              </a:pPr>
              <a:endParaRPr lang="en-US">
                <a:solidFill>
                  <a:srgbClr val="505050"/>
                </a:solidFill>
                <a:latin typeface="Segoe UI"/>
              </a:endParaRPr>
            </a:p>
          </p:txBody>
        </p:sp>
        <p:sp>
          <p:nvSpPr>
            <p:cNvPr id="309" name="Freeform 8"/>
            <p:cNvSpPr>
              <a:spLocks/>
            </p:cNvSpPr>
            <p:nvPr/>
          </p:nvSpPr>
          <p:spPr bwMode="auto">
            <a:xfrm>
              <a:off x="1293" y="2174"/>
              <a:ext cx="372" cy="16"/>
            </a:xfrm>
            <a:custGeom>
              <a:avLst/>
              <a:gdLst>
                <a:gd name="T0" fmla="*/ 89 w 92"/>
                <a:gd name="T1" fmla="*/ 4 h 4"/>
                <a:gd name="T2" fmla="*/ 2 w 92"/>
                <a:gd name="T3" fmla="*/ 4 h 4"/>
                <a:gd name="T4" fmla="*/ 0 w 92"/>
                <a:gd name="T5" fmla="*/ 2 h 4"/>
                <a:gd name="T6" fmla="*/ 2 w 92"/>
                <a:gd name="T7" fmla="*/ 0 h 4"/>
                <a:gd name="T8" fmla="*/ 89 w 92"/>
                <a:gd name="T9" fmla="*/ 0 h 4"/>
                <a:gd name="T10" fmla="*/ 92 w 92"/>
                <a:gd name="T11" fmla="*/ 2 h 4"/>
                <a:gd name="T12" fmla="*/ 89 w 92"/>
                <a:gd name="T13" fmla="*/ 4 h 4"/>
              </a:gdLst>
              <a:ahLst/>
              <a:cxnLst>
                <a:cxn ang="0">
                  <a:pos x="T0" y="T1"/>
                </a:cxn>
                <a:cxn ang="0">
                  <a:pos x="T2" y="T3"/>
                </a:cxn>
                <a:cxn ang="0">
                  <a:pos x="T4" y="T5"/>
                </a:cxn>
                <a:cxn ang="0">
                  <a:pos x="T6" y="T7"/>
                </a:cxn>
                <a:cxn ang="0">
                  <a:pos x="T8" y="T9"/>
                </a:cxn>
                <a:cxn ang="0">
                  <a:pos x="T10" y="T11"/>
                </a:cxn>
                <a:cxn ang="0">
                  <a:pos x="T12" y="T13"/>
                </a:cxn>
              </a:cxnLst>
              <a:rect l="0" t="0" r="r" b="b"/>
              <a:pathLst>
                <a:path w="92" h="4">
                  <a:moveTo>
                    <a:pt x="89" y="4"/>
                  </a:moveTo>
                  <a:cubicBezTo>
                    <a:pt x="2" y="4"/>
                    <a:pt x="2" y="4"/>
                    <a:pt x="2" y="4"/>
                  </a:cubicBezTo>
                  <a:cubicBezTo>
                    <a:pt x="1" y="4"/>
                    <a:pt x="0" y="3"/>
                    <a:pt x="0" y="2"/>
                  </a:cubicBezTo>
                  <a:cubicBezTo>
                    <a:pt x="0" y="1"/>
                    <a:pt x="1" y="0"/>
                    <a:pt x="2" y="0"/>
                  </a:cubicBezTo>
                  <a:cubicBezTo>
                    <a:pt x="89" y="0"/>
                    <a:pt x="89" y="0"/>
                    <a:pt x="89" y="0"/>
                  </a:cubicBezTo>
                  <a:cubicBezTo>
                    <a:pt x="91" y="0"/>
                    <a:pt x="92" y="1"/>
                    <a:pt x="92" y="2"/>
                  </a:cubicBezTo>
                  <a:cubicBezTo>
                    <a:pt x="92" y="3"/>
                    <a:pt x="91" y="4"/>
                    <a:pt x="89" y="4"/>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pPr defTabSz="932563">
                <a:defRPr/>
              </a:pPr>
              <a:endParaRPr lang="en-US">
                <a:solidFill>
                  <a:srgbClr val="505050"/>
                </a:solidFill>
                <a:latin typeface="Segoe UI"/>
              </a:endParaRPr>
            </a:p>
          </p:txBody>
        </p:sp>
        <p:sp>
          <p:nvSpPr>
            <p:cNvPr id="310" name="Freeform 9"/>
            <p:cNvSpPr>
              <a:spLocks/>
            </p:cNvSpPr>
            <p:nvPr/>
          </p:nvSpPr>
          <p:spPr bwMode="auto">
            <a:xfrm>
              <a:off x="1293" y="2247"/>
              <a:ext cx="372" cy="21"/>
            </a:xfrm>
            <a:custGeom>
              <a:avLst/>
              <a:gdLst>
                <a:gd name="T0" fmla="*/ 89 w 92"/>
                <a:gd name="T1" fmla="*/ 5 h 5"/>
                <a:gd name="T2" fmla="*/ 2 w 92"/>
                <a:gd name="T3" fmla="*/ 5 h 5"/>
                <a:gd name="T4" fmla="*/ 0 w 92"/>
                <a:gd name="T5" fmla="*/ 3 h 5"/>
                <a:gd name="T6" fmla="*/ 2 w 92"/>
                <a:gd name="T7" fmla="*/ 0 h 5"/>
                <a:gd name="T8" fmla="*/ 89 w 92"/>
                <a:gd name="T9" fmla="*/ 0 h 5"/>
                <a:gd name="T10" fmla="*/ 92 w 92"/>
                <a:gd name="T11" fmla="*/ 3 h 5"/>
                <a:gd name="T12" fmla="*/ 89 w 92"/>
                <a:gd name="T13" fmla="*/ 5 h 5"/>
              </a:gdLst>
              <a:ahLst/>
              <a:cxnLst>
                <a:cxn ang="0">
                  <a:pos x="T0" y="T1"/>
                </a:cxn>
                <a:cxn ang="0">
                  <a:pos x="T2" y="T3"/>
                </a:cxn>
                <a:cxn ang="0">
                  <a:pos x="T4" y="T5"/>
                </a:cxn>
                <a:cxn ang="0">
                  <a:pos x="T6" y="T7"/>
                </a:cxn>
                <a:cxn ang="0">
                  <a:pos x="T8" y="T9"/>
                </a:cxn>
                <a:cxn ang="0">
                  <a:pos x="T10" y="T11"/>
                </a:cxn>
                <a:cxn ang="0">
                  <a:pos x="T12" y="T13"/>
                </a:cxn>
              </a:cxnLst>
              <a:rect l="0" t="0" r="r" b="b"/>
              <a:pathLst>
                <a:path w="92" h="5">
                  <a:moveTo>
                    <a:pt x="89" y="5"/>
                  </a:moveTo>
                  <a:cubicBezTo>
                    <a:pt x="2" y="5"/>
                    <a:pt x="2" y="5"/>
                    <a:pt x="2" y="5"/>
                  </a:cubicBezTo>
                  <a:cubicBezTo>
                    <a:pt x="1" y="5"/>
                    <a:pt x="0" y="4"/>
                    <a:pt x="0" y="3"/>
                  </a:cubicBezTo>
                  <a:cubicBezTo>
                    <a:pt x="0" y="1"/>
                    <a:pt x="1" y="0"/>
                    <a:pt x="2" y="0"/>
                  </a:cubicBezTo>
                  <a:cubicBezTo>
                    <a:pt x="89" y="0"/>
                    <a:pt x="89" y="0"/>
                    <a:pt x="89" y="0"/>
                  </a:cubicBezTo>
                  <a:cubicBezTo>
                    <a:pt x="91" y="0"/>
                    <a:pt x="92" y="1"/>
                    <a:pt x="92" y="3"/>
                  </a:cubicBezTo>
                  <a:cubicBezTo>
                    <a:pt x="92" y="4"/>
                    <a:pt x="91" y="5"/>
                    <a:pt x="89" y="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pPr defTabSz="932563">
                <a:defRPr/>
              </a:pPr>
              <a:endParaRPr lang="en-US">
                <a:solidFill>
                  <a:srgbClr val="505050"/>
                </a:solidFill>
                <a:latin typeface="Segoe UI"/>
              </a:endParaRPr>
            </a:p>
          </p:txBody>
        </p:sp>
        <p:sp>
          <p:nvSpPr>
            <p:cNvPr id="311" name="Freeform 10"/>
            <p:cNvSpPr>
              <a:spLocks/>
            </p:cNvSpPr>
            <p:nvPr/>
          </p:nvSpPr>
          <p:spPr bwMode="auto">
            <a:xfrm>
              <a:off x="1293" y="2326"/>
              <a:ext cx="372" cy="16"/>
            </a:xfrm>
            <a:custGeom>
              <a:avLst/>
              <a:gdLst>
                <a:gd name="T0" fmla="*/ 89 w 92"/>
                <a:gd name="T1" fmla="*/ 4 h 4"/>
                <a:gd name="T2" fmla="*/ 2 w 92"/>
                <a:gd name="T3" fmla="*/ 4 h 4"/>
                <a:gd name="T4" fmla="*/ 0 w 92"/>
                <a:gd name="T5" fmla="*/ 2 h 4"/>
                <a:gd name="T6" fmla="*/ 2 w 92"/>
                <a:gd name="T7" fmla="*/ 0 h 4"/>
                <a:gd name="T8" fmla="*/ 89 w 92"/>
                <a:gd name="T9" fmla="*/ 0 h 4"/>
                <a:gd name="T10" fmla="*/ 92 w 92"/>
                <a:gd name="T11" fmla="*/ 2 h 4"/>
                <a:gd name="T12" fmla="*/ 89 w 92"/>
                <a:gd name="T13" fmla="*/ 4 h 4"/>
              </a:gdLst>
              <a:ahLst/>
              <a:cxnLst>
                <a:cxn ang="0">
                  <a:pos x="T0" y="T1"/>
                </a:cxn>
                <a:cxn ang="0">
                  <a:pos x="T2" y="T3"/>
                </a:cxn>
                <a:cxn ang="0">
                  <a:pos x="T4" y="T5"/>
                </a:cxn>
                <a:cxn ang="0">
                  <a:pos x="T6" y="T7"/>
                </a:cxn>
                <a:cxn ang="0">
                  <a:pos x="T8" y="T9"/>
                </a:cxn>
                <a:cxn ang="0">
                  <a:pos x="T10" y="T11"/>
                </a:cxn>
                <a:cxn ang="0">
                  <a:pos x="T12" y="T13"/>
                </a:cxn>
              </a:cxnLst>
              <a:rect l="0" t="0" r="r" b="b"/>
              <a:pathLst>
                <a:path w="92" h="4">
                  <a:moveTo>
                    <a:pt x="89" y="4"/>
                  </a:moveTo>
                  <a:cubicBezTo>
                    <a:pt x="2" y="4"/>
                    <a:pt x="2" y="4"/>
                    <a:pt x="2" y="4"/>
                  </a:cubicBezTo>
                  <a:cubicBezTo>
                    <a:pt x="1" y="4"/>
                    <a:pt x="0" y="3"/>
                    <a:pt x="0" y="2"/>
                  </a:cubicBezTo>
                  <a:cubicBezTo>
                    <a:pt x="0" y="1"/>
                    <a:pt x="1" y="0"/>
                    <a:pt x="2" y="0"/>
                  </a:cubicBezTo>
                  <a:cubicBezTo>
                    <a:pt x="89" y="0"/>
                    <a:pt x="89" y="0"/>
                    <a:pt x="89" y="0"/>
                  </a:cubicBezTo>
                  <a:cubicBezTo>
                    <a:pt x="91" y="0"/>
                    <a:pt x="92" y="1"/>
                    <a:pt x="92" y="2"/>
                  </a:cubicBezTo>
                  <a:cubicBezTo>
                    <a:pt x="92" y="3"/>
                    <a:pt x="91" y="4"/>
                    <a:pt x="89" y="4"/>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pPr defTabSz="932563">
                <a:defRPr/>
              </a:pPr>
              <a:endParaRPr lang="en-US">
                <a:solidFill>
                  <a:srgbClr val="505050"/>
                </a:solidFill>
                <a:latin typeface="Segoe UI"/>
              </a:endParaRPr>
            </a:p>
          </p:txBody>
        </p:sp>
        <p:sp>
          <p:nvSpPr>
            <p:cNvPr id="312" name="Freeform 11"/>
            <p:cNvSpPr>
              <a:spLocks/>
            </p:cNvSpPr>
            <p:nvPr/>
          </p:nvSpPr>
          <p:spPr bwMode="auto">
            <a:xfrm>
              <a:off x="989" y="2399"/>
              <a:ext cx="676" cy="16"/>
            </a:xfrm>
            <a:custGeom>
              <a:avLst/>
              <a:gdLst>
                <a:gd name="T0" fmla="*/ 164 w 167"/>
                <a:gd name="T1" fmla="*/ 4 h 4"/>
                <a:gd name="T2" fmla="*/ 2 w 167"/>
                <a:gd name="T3" fmla="*/ 4 h 4"/>
                <a:gd name="T4" fmla="*/ 0 w 167"/>
                <a:gd name="T5" fmla="*/ 2 h 4"/>
                <a:gd name="T6" fmla="*/ 2 w 167"/>
                <a:gd name="T7" fmla="*/ 0 h 4"/>
                <a:gd name="T8" fmla="*/ 164 w 167"/>
                <a:gd name="T9" fmla="*/ 0 h 4"/>
                <a:gd name="T10" fmla="*/ 167 w 167"/>
                <a:gd name="T11" fmla="*/ 2 h 4"/>
                <a:gd name="T12" fmla="*/ 164 w 167"/>
                <a:gd name="T13" fmla="*/ 4 h 4"/>
              </a:gdLst>
              <a:ahLst/>
              <a:cxnLst>
                <a:cxn ang="0">
                  <a:pos x="T0" y="T1"/>
                </a:cxn>
                <a:cxn ang="0">
                  <a:pos x="T2" y="T3"/>
                </a:cxn>
                <a:cxn ang="0">
                  <a:pos x="T4" y="T5"/>
                </a:cxn>
                <a:cxn ang="0">
                  <a:pos x="T6" y="T7"/>
                </a:cxn>
                <a:cxn ang="0">
                  <a:pos x="T8" y="T9"/>
                </a:cxn>
                <a:cxn ang="0">
                  <a:pos x="T10" y="T11"/>
                </a:cxn>
                <a:cxn ang="0">
                  <a:pos x="T12" y="T13"/>
                </a:cxn>
              </a:cxnLst>
              <a:rect l="0" t="0" r="r" b="b"/>
              <a:pathLst>
                <a:path w="167" h="4">
                  <a:moveTo>
                    <a:pt x="164" y="4"/>
                  </a:moveTo>
                  <a:cubicBezTo>
                    <a:pt x="2" y="4"/>
                    <a:pt x="2" y="4"/>
                    <a:pt x="2" y="4"/>
                  </a:cubicBezTo>
                  <a:cubicBezTo>
                    <a:pt x="1" y="4"/>
                    <a:pt x="0" y="3"/>
                    <a:pt x="0" y="2"/>
                  </a:cubicBezTo>
                  <a:cubicBezTo>
                    <a:pt x="0" y="1"/>
                    <a:pt x="1" y="0"/>
                    <a:pt x="2" y="0"/>
                  </a:cubicBezTo>
                  <a:cubicBezTo>
                    <a:pt x="164" y="0"/>
                    <a:pt x="164" y="0"/>
                    <a:pt x="164" y="0"/>
                  </a:cubicBezTo>
                  <a:cubicBezTo>
                    <a:pt x="166" y="0"/>
                    <a:pt x="167" y="1"/>
                    <a:pt x="167" y="2"/>
                  </a:cubicBezTo>
                  <a:cubicBezTo>
                    <a:pt x="167" y="3"/>
                    <a:pt x="166" y="4"/>
                    <a:pt x="164" y="4"/>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pPr defTabSz="932563">
                <a:defRPr/>
              </a:pPr>
              <a:endParaRPr lang="en-US">
                <a:solidFill>
                  <a:srgbClr val="505050"/>
                </a:solidFill>
                <a:latin typeface="Segoe UI"/>
              </a:endParaRPr>
            </a:p>
          </p:txBody>
        </p:sp>
        <p:sp>
          <p:nvSpPr>
            <p:cNvPr id="313" name="Freeform 12"/>
            <p:cNvSpPr>
              <a:spLocks/>
            </p:cNvSpPr>
            <p:nvPr/>
          </p:nvSpPr>
          <p:spPr bwMode="auto">
            <a:xfrm>
              <a:off x="989" y="2472"/>
              <a:ext cx="676" cy="21"/>
            </a:xfrm>
            <a:custGeom>
              <a:avLst/>
              <a:gdLst>
                <a:gd name="T0" fmla="*/ 164 w 167"/>
                <a:gd name="T1" fmla="*/ 5 h 5"/>
                <a:gd name="T2" fmla="*/ 2 w 167"/>
                <a:gd name="T3" fmla="*/ 5 h 5"/>
                <a:gd name="T4" fmla="*/ 0 w 167"/>
                <a:gd name="T5" fmla="*/ 2 h 5"/>
                <a:gd name="T6" fmla="*/ 2 w 167"/>
                <a:gd name="T7" fmla="*/ 0 h 5"/>
                <a:gd name="T8" fmla="*/ 164 w 167"/>
                <a:gd name="T9" fmla="*/ 0 h 5"/>
                <a:gd name="T10" fmla="*/ 167 w 167"/>
                <a:gd name="T11" fmla="*/ 2 h 5"/>
                <a:gd name="T12" fmla="*/ 164 w 167"/>
                <a:gd name="T13" fmla="*/ 5 h 5"/>
              </a:gdLst>
              <a:ahLst/>
              <a:cxnLst>
                <a:cxn ang="0">
                  <a:pos x="T0" y="T1"/>
                </a:cxn>
                <a:cxn ang="0">
                  <a:pos x="T2" y="T3"/>
                </a:cxn>
                <a:cxn ang="0">
                  <a:pos x="T4" y="T5"/>
                </a:cxn>
                <a:cxn ang="0">
                  <a:pos x="T6" y="T7"/>
                </a:cxn>
                <a:cxn ang="0">
                  <a:pos x="T8" y="T9"/>
                </a:cxn>
                <a:cxn ang="0">
                  <a:pos x="T10" y="T11"/>
                </a:cxn>
                <a:cxn ang="0">
                  <a:pos x="T12" y="T13"/>
                </a:cxn>
              </a:cxnLst>
              <a:rect l="0" t="0" r="r" b="b"/>
              <a:pathLst>
                <a:path w="167" h="5">
                  <a:moveTo>
                    <a:pt x="164" y="5"/>
                  </a:moveTo>
                  <a:cubicBezTo>
                    <a:pt x="2" y="5"/>
                    <a:pt x="2" y="5"/>
                    <a:pt x="2" y="5"/>
                  </a:cubicBezTo>
                  <a:cubicBezTo>
                    <a:pt x="1" y="5"/>
                    <a:pt x="0" y="4"/>
                    <a:pt x="0" y="2"/>
                  </a:cubicBezTo>
                  <a:cubicBezTo>
                    <a:pt x="0" y="1"/>
                    <a:pt x="1" y="0"/>
                    <a:pt x="2" y="0"/>
                  </a:cubicBezTo>
                  <a:cubicBezTo>
                    <a:pt x="164" y="0"/>
                    <a:pt x="164" y="0"/>
                    <a:pt x="164" y="0"/>
                  </a:cubicBezTo>
                  <a:cubicBezTo>
                    <a:pt x="166" y="0"/>
                    <a:pt x="167" y="1"/>
                    <a:pt x="167" y="2"/>
                  </a:cubicBezTo>
                  <a:cubicBezTo>
                    <a:pt x="167" y="4"/>
                    <a:pt x="166" y="5"/>
                    <a:pt x="164" y="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pPr defTabSz="932563">
                <a:defRPr/>
              </a:pPr>
              <a:endParaRPr lang="en-US">
                <a:solidFill>
                  <a:srgbClr val="505050"/>
                </a:solidFill>
                <a:latin typeface="Segoe UI"/>
              </a:endParaRPr>
            </a:p>
          </p:txBody>
        </p:sp>
        <p:sp>
          <p:nvSpPr>
            <p:cNvPr id="314" name="Oval 13"/>
            <p:cNvSpPr>
              <a:spLocks noChangeArrowheads="1"/>
            </p:cNvSpPr>
            <p:nvPr/>
          </p:nvSpPr>
          <p:spPr bwMode="auto">
            <a:xfrm>
              <a:off x="1062" y="2158"/>
              <a:ext cx="73" cy="73"/>
            </a:xfrm>
            <a:prstGeom prst="ellipse">
              <a:avLst/>
            </a:prstGeom>
            <a:solidFill>
              <a:srgbClr val="33333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pPr defTabSz="932563">
                <a:defRPr/>
              </a:pPr>
              <a:endParaRPr lang="en-US">
                <a:solidFill>
                  <a:srgbClr val="505050"/>
                </a:solidFill>
                <a:latin typeface="Segoe UI"/>
              </a:endParaRPr>
            </a:p>
          </p:txBody>
        </p:sp>
        <p:sp>
          <p:nvSpPr>
            <p:cNvPr id="315" name="Freeform 14"/>
            <p:cNvSpPr>
              <a:spLocks/>
            </p:cNvSpPr>
            <p:nvPr/>
          </p:nvSpPr>
          <p:spPr bwMode="auto">
            <a:xfrm>
              <a:off x="1042" y="2248"/>
              <a:ext cx="113" cy="106"/>
            </a:xfrm>
            <a:custGeom>
              <a:avLst/>
              <a:gdLst>
                <a:gd name="T0" fmla="*/ 28 w 28"/>
                <a:gd name="T1" fmla="*/ 26 h 26"/>
                <a:gd name="T2" fmla="*/ 28 w 28"/>
                <a:gd name="T3" fmla="*/ 9 h 26"/>
                <a:gd name="T4" fmla="*/ 19 w 28"/>
                <a:gd name="T5" fmla="*/ 0 h 26"/>
                <a:gd name="T6" fmla="*/ 9 w 28"/>
                <a:gd name="T7" fmla="*/ 0 h 26"/>
                <a:gd name="T8" fmla="*/ 0 w 28"/>
                <a:gd name="T9" fmla="*/ 9 h 26"/>
                <a:gd name="T10" fmla="*/ 0 w 28"/>
                <a:gd name="T11" fmla="*/ 26 h 26"/>
                <a:gd name="T12" fmla="*/ 28 w 28"/>
                <a:gd name="T13" fmla="*/ 26 h 26"/>
              </a:gdLst>
              <a:ahLst/>
              <a:cxnLst>
                <a:cxn ang="0">
                  <a:pos x="T0" y="T1"/>
                </a:cxn>
                <a:cxn ang="0">
                  <a:pos x="T2" y="T3"/>
                </a:cxn>
                <a:cxn ang="0">
                  <a:pos x="T4" y="T5"/>
                </a:cxn>
                <a:cxn ang="0">
                  <a:pos x="T6" y="T7"/>
                </a:cxn>
                <a:cxn ang="0">
                  <a:pos x="T8" y="T9"/>
                </a:cxn>
                <a:cxn ang="0">
                  <a:pos x="T10" y="T11"/>
                </a:cxn>
                <a:cxn ang="0">
                  <a:pos x="T12" y="T13"/>
                </a:cxn>
              </a:cxnLst>
              <a:rect l="0" t="0" r="r" b="b"/>
              <a:pathLst>
                <a:path w="28" h="26">
                  <a:moveTo>
                    <a:pt x="28" y="26"/>
                  </a:moveTo>
                  <a:cubicBezTo>
                    <a:pt x="28" y="9"/>
                    <a:pt x="28" y="9"/>
                    <a:pt x="28" y="9"/>
                  </a:cubicBezTo>
                  <a:cubicBezTo>
                    <a:pt x="28" y="4"/>
                    <a:pt x="24" y="0"/>
                    <a:pt x="19" y="0"/>
                  </a:cubicBezTo>
                  <a:cubicBezTo>
                    <a:pt x="9" y="0"/>
                    <a:pt x="9" y="0"/>
                    <a:pt x="9" y="0"/>
                  </a:cubicBezTo>
                  <a:cubicBezTo>
                    <a:pt x="4" y="0"/>
                    <a:pt x="0" y="4"/>
                    <a:pt x="0" y="9"/>
                  </a:cubicBezTo>
                  <a:cubicBezTo>
                    <a:pt x="0" y="26"/>
                    <a:pt x="0" y="26"/>
                    <a:pt x="0" y="26"/>
                  </a:cubicBezTo>
                  <a:lnTo>
                    <a:pt x="28" y="26"/>
                  </a:lnTo>
                  <a:close/>
                </a:path>
              </a:pathLst>
            </a:custGeom>
            <a:solidFill>
              <a:srgbClr val="33333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pPr defTabSz="932563">
                <a:defRPr/>
              </a:pPr>
              <a:endParaRPr lang="en-US">
                <a:solidFill>
                  <a:srgbClr val="505050"/>
                </a:solidFill>
                <a:latin typeface="Segoe UI"/>
              </a:endParaRPr>
            </a:p>
          </p:txBody>
        </p:sp>
      </p:grpSp>
      <p:grpSp>
        <p:nvGrpSpPr>
          <p:cNvPr id="295" name="Group 294"/>
          <p:cNvGrpSpPr/>
          <p:nvPr/>
        </p:nvGrpSpPr>
        <p:grpSpPr>
          <a:xfrm>
            <a:off x="4789943" y="4848888"/>
            <a:ext cx="902448" cy="511143"/>
            <a:chOff x="4368890" y="3984870"/>
            <a:chExt cx="902576" cy="511215"/>
          </a:xfrm>
        </p:grpSpPr>
        <p:grpSp>
          <p:nvGrpSpPr>
            <p:cNvPr id="366" name="Group 24"/>
            <p:cNvGrpSpPr>
              <a:grpSpLocks noChangeAspect="1"/>
            </p:cNvGrpSpPr>
            <p:nvPr/>
          </p:nvGrpSpPr>
          <p:grpSpPr bwMode="auto">
            <a:xfrm>
              <a:off x="4368890" y="3984870"/>
              <a:ext cx="902576" cy="511215"/>
              <a:chOff x="1577" y="2835"/>
              <a:chExt cx="738" cy="418"/>
            </a:xfrm>
          </p:grpSpPr>
          <p:sp>
            <p:nvSpPr>
              <p:cNvPr id="463" name="AutoShape 23"/>
              <p:cNvSpPr>
                <a:spLocks noChangeAspect="1" noChangeArrowheads="1" noTextEdit="1"/>
              </p:cNvSpPr>
              <p:nvPr/>
            </p:nvSpPr>
            <p:spPr bwMode="auto">
              <a:xfrm>
                <a:off x="1577" y="2835"/>
                <a:ext cx="738" cy="4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27" tIns="45713" rIns="91427" bIns="45713" numCol="1" anchor="t" anchorCtr="0" compatLnSpc="1">
                <a:prstTxWarp prst="textNoShape">
                  <a:avLst/>
                </a:prstTxWarp>
              </a:bodyPr>
              <a:lstStyle/>
              <a:p>
                <a:pPr defTabSz="932563">
                  <a:defRPr/>
                </a:pPr>
                <a:endParaRPr lang="en-US">
                  <a:solidFill>
                    <a:srgbClr val="505050"/>
                  </a:solidFill>
                  <a:latin typeface="Segoe UI"/>
                </a:endParaRPr>
              </a:p>
            </p:txBody>
          </p:sp>
          <p:sp>
            <p:nvSpPr>
              <p:cNvPr id="464" name="Rectangle 25"/>
              <p:cNvSpPr>
                <a:spLocks noChangeArrowheads="1"/>
              </p:cNvSpPr>
              <p:nvPr/>
            </p:nvSpPr>
            <p:spPr bwMode="auto">
              <a:xfrm>
                <a:off x="1669" y="2831"/>
                <a:ext cx="563" cy="388"/>
              </a:xfrm>
              <a:prstGeom prst="rect">
                <a:avLst/>
              </a:prstGeom>
              <a:solidFill>
                <a:srgbClr val="D2D2D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27" tIns="45713" rIns="91427" bIns="45713" numCol="1" anchor="t" anchorCtr="0" compatLnSpc="1">
                <a:prstTxWarp prst="textNoShape">
                  <a:avLst/>
                </a:prstTxWarp>
              </a:bodyPr>
              <a:lstStyle/>
              <a:p>
                <a:pPr defTabSz="932563">
                  <a:defRPr/>
                </a:pPr>
                <a:endParaRPr lang="en-US">
                  <a:solidFill>
                    <a:srgbClr val="505050"/>
                  </a:solidFill>
                  <a:latin typeface="Segoe UI"/>
                </a:endParaRPr>
              </a:p>
            </p:txBody>
          </p:sp>
          <p:sp>
            <p:nvSpPr>
              <p:cNvPr id="465" name="Oval 26"/>
              <p:cNvSpPr>
                <a:spLocks noChangeArrowheads="1"/>
              </p:cNvSpPr>
              <p:nvPr/>
            </p:nvSpPr>
            <p:spPr bwMode="auto">
              <a:xfrm>
                <a:off x="1944" y="2839"/>
                <a:ext cx="13" cy="13"/>
              </a:xfrm>
              <a:prstGeom prst="ellipse">
                <a:avLst/>
              </a:prstGeom>
              <a:solidFill>
                <a:srgbClr val="33333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pPr defTabSz="932563">
                  <a:defRPr/>
                </a:pPr>
                <a:endParaRPr lang="en-US">
                  <a:solidFill>
                    <a:srgbClr val="505050"/>
                  </a:solidFill>
                  <a:latin typeface="Segoe UI"/>
                </a:endParaRPr>
              </a:p>
            </p:txBody>
          </p:sp>
          <p:sp>
            <p:nvSpPr>
              <p:cNvPr id="466" name="Rectangle 27"/>
              <p:cNvSpPr>
                <a:spLocks noChangeArrowheads="1"/>
              </p:cNvSpPr>
              <p:nvPr/>
            </p:nvSpPr>
            <p:spPr bwMode="auto">
              <a:xfrm>
                <a:off x="1690" y="2860"/>
                <a:ext cx="525" cy="342"/>
              </a:xfrm>
              <a:prstGeom prst="rect">
                <a:avLst/>
              </a:prstGeom>
              <a:solidFill>
                <a:srgbClr val="8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27" tIns="45713" rIns="91427" bIns="45713" numCol="1" anchor="t" anchorCtr="0" compatLnSpc="1">
                <a:prstTxWarp prst="textNoShape">
                  <a:avLst/>
                </a:prstTxWarp>
              </a:bodyPr>
              <a:lstStyle/>
              <a:p>
                <a:pPr defTabSz="932563">
                  <a:defRPr/>
                </a:pPr>
                <a:endParaRPr lang="en-US">
                  <a:solidFill>
                    <a:srgbClr val="505050"/>
                  </a:solidFill>
                  <a:latin typeface="Segoe UI"/>
                </a:endParaRPr>
              </a:p>
            </p:txBody>
          </p:sp>
          <p:sp>
            <p:nvSpPr>
              <p:cNvPr id="467" name="Freeform 28"/>
              <p:cNvSpPr>
                <a:spLocks/>
              </p:cNvSpPr>
              <p:nvPr/>
            </p:nvSpPr>
            <p:spPr bwMode="auto">
              <a:xfrm>
                <a:off x="1581" y="3223"/>
                <a:ext cx="730" cy="30"/>
              </a:xfrm>
              <a:custGeom>
                <a:avLst/>
                <a:gdLst>
                  <a:gd name="T0" fmla="*/ 0 w 175"/>
                  <a:gd name="T1" fmla="*/ 0 h 7"/>
                  <a:gd name="T2" fmla="*/ 0 w 175"/>
                  <a:gd name="T3" fmla="*/ 1 h 7"/>
                  <a:gd name="T4" fmla="*/ 7 w 175"/>
                  <a:gd name="T5" fmla="*/ 7 h 7"/>
                  <a:gd name="T6" fmla="*/ 168 w 175"/>
                  <a:gd name="T7" fmla="*/ 7 h 7"/>
                  <a:gd name="T8" fmla="*/ 175 w 175"/>
                  <a:gd name="T9" fmla="*/ 1 h 7"/>
                  <a:gd name="T10" fmla="*/ 175 w 175"/>
                  <a:gd name="T11" fmla="*/ 0 h 7"/>
                  <a:gd name="T12" fmla="*/ 0 w 175"/>
                  <a:gd name="T13" fmla="*/ 0 h 7"/>
                </a:gdLst>
                <a:ahLst/>
                <a:cxnLst>
                  <a:cxn ang="0">
                    <a:pos x="T0" y="T1"/>
                  </a:cxn>
                  <a:cxn ang="0">
                    <a:pos x="T2" y="T3"/>
                  </a:cxn>
                  <a:cxn ang="0">
                    <a:pos x="T4" y="T5"/>
                  </a:cxn>
                  <a:cxn ang="0">
                    <a:pos x="T6" y="T7"/>
                  </a:cxn>
                  <a:cxn ang="0">
                    <a:pos x="T8" y="T9"/>
                  </a:cxn>
                  <a:cxn ang="0">
                    <a:pos x="T10" y="T11"/>
                  </a:cxn>
                  <a:cxn ang="0">
                    <a:pos x="T12" y="T13"/>
                  </a:cxn>
                </a:cxnLst>
                <a:rect l="0" t="0" r="r" b="b"/>
                <a:pathLst>
                  <a:path w="175" h="7">
                    <a:moveTo>
                      <a:pt x="0" y="0"/>
                    </a:moveTo>
                    <a:cubicBezTo>
                      <a:pt x="0" y="1"/>
                      <a:pt x="0" y="1"/>
                      <a:pt x="0" y="1"/>
                    </a:cubicBezTo>
                    <a:cubicBezTo>
                      <a:pt x="0" y="4"/>
                      <a:pt x="3" y="7"/>
                      <a:pt x="7" y="7"/>
                    </a:cubicBezTo>
                    <a:cubicBezTo>
                      <a:pt x="168" y="7"/>
                      <a:pt x="168" y="7"/>
                      <a:pt x="168" y="7"/>
                    </a:cubicBezTo>
                    <a:cubicBezTo>
                      <a:pt x="172" y="7"/>
                      <a:pt x="175" y="4"/>
                      <a:pt x="175" y="1"/>
                    </a:cubicBezTo>
                    <a:cubicBezTo>
                      <a:pt x="175" y="0"/>
                      <a:pt x="175" y="0"/>
                      <a:pt x="175" y="0"/>
                    </a:cubicBezTo>
                    <a:lnTo>
                      <a:pt x="0" y="0"/>
                    </a:lnTo>
                    <a:close/>
                  </a:path>
                </a:pathLst>
              </a:custGeom>
              <a:solidFill>
                <a:srgbClr val="9696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pPr defTabSz="932563">
                  <a:defRPr/>
                </a:pPr>
                <a:endParaRPr lang="en-US">
                  <a:solidFill>
                    <a:srgbClr val="505050"/>
                  </a:solidFill>
                  <a:latin typeface="Segoe UI"/>
                </a:endParaRPr>
              </a:p>
            </p:txBody>
          </p:sp>
        </p:grpSp>
        <p:grpSp>
          <p:nvGrpSpPr>
            <p:cNvPr id="367" name="Group 15"/>
            <p:cNvGrpSpPr>
              <a:grpSpLocks noChangeAspect="1"/>
            </p:cNvGrpSpPr>
            <p:nvPr/>
          </p:nvGrpSpPr>
          <p:grpSpPr bwMode="auto">
            <a:xfrm>
              <a:off x="4668838" y="4087813"/>
              <a:ext cx="387350" cy="301625"/>
              <a:chOff x="2941" y="2575"/>
              <a:chExt cx="244" cy="190"/>
            </a:xfrm>
          </p:grpSpPr>
          <p:sp>
            <p:nvSpPr>
              <p:cNvPr id="368" name="AutoShape 14"/>
              <p:cNvSpPr>
                <a:spLocks noChangeAspect="1" noChangeArrowheads="1" noTextEdit="1"/>
              </p:cNvSpPr>
              <p:nvPr/>
            </p:nvSpPr>
            <p:spPr bwMode="auto">
              <a:xfrm>
                <a:off x="2941" y="2575"/>
                <a:ext cx="244" cy="1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27" tIns="45713" rIns="91427" bIns="45713" numCol="1" anchor="t" anchorCtr="0" compatLnSpc="1">
                <a:prstTxWarp prst="textNoShape">
                  <a:avLst/>
                </a:prstTxWarp>
              </a:bodyPr>
              <a:lstStyle/>
              <a:p>
                <a:pPr defTabSz="932563">
                  <a:defRPr/>
                </a:pPr>
                <a:endParaRPr lang="en-US">
                  <a:solidFill>
                    <a:srgbClr val="505050"/>
                  </a:solidFill>
                  <a:latin typeface="Segoe UI"/>
                </a:endParaRPr>
              </a:p>
            </p:txBody>
          </p:sp>
          <p:sp>
            <p:nvSpPr>
              <p:cNvPr id="369" name="Rectangle 16"/>
              <p:cNvSpPr>
                <a:spLocks noChangeArrowheads="1"/>
              </p:cNvSpPr>
              <p:nvPr/>
            </p:nvSpPr>
            <p:spPr bwMode="auto">
              <a:xfrm>
                <a:off x="3000" y="2604"/>
                <a:ext cx="148" cy="133"/>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27" tIns="45713" rIns="91427" bIns="45713" numCol="1" anchor="t" anchorCtr="0" compatLnSpc="1">
                <a:prstTxWarp prst="textNoShape">
                  <a:avLst/>
                </a:prstTxWarp>
              </a:bodyPr>
              <a:lstStyle/>
              <a:p>
                <a:pPr defTabSz="932563">
                  <a:defRPr/>
                </a:pPr>
                <a:endParaRPr lang="en-US">
                  <a:solidFill>
                    <a:srgbClr val="505050"/>
                  </a:solidFill>
                  <a:latin typeface="Segoe UI"/>
                </a:endParaRPr>
              </a:p>
            </p:txBody>
          </p:sp>
          <p:sp>
            <p:nvSpPr>
              <p:cNvPr id="370" name="Freeform 17"/>
              <p:cNvSpPr>
                <a:spLocks noEditPoints="1"/>
              </p:cNvSpPr>
              <p:nvPr/>
            </p:nvSpPr>
            <p:spPr bwMode="auto">
              <a:xfrm>
                <a:off x="2940" y="2575"/>
                <a:ext cx="213" cy="169"/>
              </a:xfrm>
              <a:custGeom>
                <a:avLst/>
                <a:gdLst>
                  <a:gd name="T0" fmla="*/ 392 w 392"/>
                  <a:gd name="T1" fmla="*/ 14 h 313"/>
                  <a:gd name="T2" fmla="*/ 392 w 392"/>
                  <a:gd name="T3" fmla="*/ 298 h 313"/>
                  <a:gd name="T4" fmla="*/ 378 w 392"/>
                  <a:gd name="T5" fmla="*/ 313 h 313"/>
                  <a:gd name="T6" fmla="*/ 15 w 392"/>
                  <a:gd name="T7" fmla="*/ 313 h 313"/>
                  <a:gd name="T8" fmla="*/ 0 w 392"/>
                  <a:gd name="T9" fmla="*/ 298 h 313"/>
                  <a:gd name="T10" fmla="*/ 0 w 392"/>
                  <a:gd name="T11" fmla="*/ 14 h 313"/>
                  <a:gd name="T12" fmla="*/ 15 w 392"/>
                  <a:gd name="T13" fmla="*/ 0 h 313"/>
                  <a:gd name="T14" fmla="*/ 378 w 392"/>
                  <a:gd name="T15" fmla="*/ 0 h 313"/>
                  <a:gd name="T16" fmla="*/ 392 w 392"/>
                  <a:gd name="T17" fmla="*/ 14 h 313"/>
                  <a:gd name="T18" fmla="*/ 383 w 392"/>
                  <a:gd name="T19" fmla="*/ 53 h 313"/>
                  <a:gd name="T20" fmla="*/ 10 w 392"/>
                  <a:gd name="T21" fmla="*/ 53 h 313"/>
                  <a:gd name="T22" fmla="*/ 10 w 392"/>
                  <a:gd name="T23" fmla="*/ 299 h 313"/>
                  <a:gd name="T24" fmla="*/ 383 w 392"/>
                  <a:gd name="T25" fmla="*/ 299 h 313"/>
                  <a:gd name="T26" fmla="*/ 383 w 392"/>
                  <a:gd name="T27" fmla="*/ 53 h 3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92" h="313">
                    <a:moveTo>
                      <a:pt x="392" y="14"/>
                    </a:moveTo>
                    <a:cubicBezTo>
                      <a:pt x="392" y="298"/>
                      <a:pt x="392" y="298"/>
                      <a:pt x="392" y="298"/>
                    </a:cubicBezTo>
                    <a:cubicBezTo>
                      <a:pt x="392" y="310"/>
                      <a:pt x="390" y="313"/>
                      <a:pt x="378" y="313"/>
                    </a:cubicBezTo>
                    <a:cubicBezTo>
                      <a:pt x="15" y="313"/>
                      <a:pt x="15" y="313"/>
                      <a:pt x="15" y="313"/>
                    </a:cubicBezTo>
                    <a:cubicBezTo>
                      <a:pt x="3" y="313"/>
                      <a:pt x="0" y="310"/>
                      <a:pt x="0" y="298"/>
                    </a:cubicBezTo>
                    <a:cubicBezTo>
                      <a:pt x="0" y="14"/>
                      <a:pt x="0" y="14"/>
                      <a:pt x="0" y="14"/>
                    </a:cubicBezTo>
                    <a:cubicBezTo>
                      <a:pt x="0" y="2"/>
                      <a:pt x="3" y="0"/>
                      <a:pt x="15" y="0"/>
                    </a:cubicBezTo>
                    <a:cubicBezTo>
                      <a:pt x="378" y="0"/>
                      <a:pt x="378" y="0"/>
                      <a:pt x="378" y="0"/>
                    </a:cubicBezTo>
                    <a:cubicBezTo>
                      <a:pt x="390" y="0"/>
                      <a:pt x="392" y="2"/>
                      <a:pt x="392" y="14"/>
                    </a:cubicBezTo>
                    <a:moveTo>
                      <a:pt x="383" y="53"/>
                    </a:moveTo>
                    <a:cubicBezTo>
                      <a:pt x="10" y="53"/>
                      <a:pt x="10" y="53"/>
                      <a:pt x="10" y="53"/>
                    </a:cubicBezTo>
                    <a:cubicBezTo>
                      <a:pt x="10" y="299"/>
                      <a:pt x="10" y="299"/>
                      <a:pt x="10" y="299"/>
                    </a:cubicBezTo>
                    <a:cubicBezTo>
                      <a:pt x="383" y="299"/>
                      <a:pt x="383" y="299"/>
                      <a:pt x="383" y="299"/>
                    </a:cubicBezTo>
                    <a:lnTo>
                      <a:pt x="383" y="53"/>
                    </a:lnTo>
                    <a:close/>
                  </a:path>
                </a:pathLst>
              </a:custGeom>
              <a:solidFill>
                <a:srgbClr val="B4B4B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pPr defTabSz="932563">
                  <a:defRPr/>
                </a:pPr>
                <a:endParaRPr lang="en-US">
                  <a:solidFill>
                    <a:srgbClr val="505050"/>
                  </a:solidFill>
                  <a:latin typeface="Segoe UI"/>
                </a:endParaRPr>
              </a:p>
            </p:txBody>
          </p:sp>
          <p:sp>
            <p:nvSpPr>
              <p:cNvPr id="371" name="Rectangle 18"/>
              <p:cNvSpPr>
                <a:spLocks noChangeArrowheads="1"/>
              </p:cNvSpPr>
              <p:nvPr/>
            </p:nvSpPr>
            <p:spPr bwMode="auto">
              <a:xfrm>
                <a:off x="2946" y="2583"/>
                <a:ext cx="203" cy="10"/>
              </a:xfrm>
              <a:prstGeom prst="rect">
                <a:avLst/>
              </a:prstGeom>
              <a:solidFill>
                <a:srgbClr val="DBDCD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27" tIns="45713" rIns="91427" bIns="45713" numCol="1" anchor="t" anchorCtr="0" compatLnSpc="1">
                <a:prstTxWarp prst="textNoShape">
                  <a:avLst/>
                </a:prstTxWarp>
              </a:bodyPr>
              <a:lstStyle/>
              <a:p>
                <a:pPr defTabSz="932563">
                  <a:defRPr/>
                </a:pPr>
                <a:endParaRPr lang="en-US">
                  <a:solidFill>
                    <a:srgbClr val="505050"/>
                  </a:solidFill>
                  <a:latin typeface="Segoe UI"/>
                </a:endParaRPr>
              </a:p>
            </p:txBody>
          </p:sp>
          <p:sp>
            <p:nvSpPr>
              <p:cNvPr id="372" name="Rectangle 19"/>
              <p:cNvSpPr>
                <a:spLocks noChangeArrowheads="1"/>
              </p:cNvSpPr>
              <p:nvPr/>
            </p:nvSpPr>
            <p:spPr bwMode="auto">
              <a:xfrm>
                <a:off x="2946" y="2604"/>
                <a:ext cx="54" cy="132"/>
              </a:xfrm>
              <a:prstGeom prst="rect">
                <a:avLst/>
              </a:prstGeom>
              <a:solidFill>
                <a:srgbClr val="EEEEEE"/>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27" tIns="45713" rIns="91427" bIns="45713" numCol="1" anchor="t" anchorCtr="0" compatLnSpc="1">
                <a:prstTxWarp prst="textNoShape">
                  <a:avLst/>
                </a:prstTxWarp>
              </a:bodyPr>
              <a:lstStyle/>
              <a:p>
                <a:pPr defTabSz="932563">
                  <a:defRPr/>
                </a:pPr>
                <a:endParaRPr lang="en-US">
                  <a:solidFill>
                    <a:srgbClr val="505050"/>
                  </a:solidFill>
                  <a:latin typeface="Segoe UI"/>
                </a:endParaRPr>
              </a:p>
            </p:txBody>
          </p:sp>
          <p:sp>
            <p:nvSpPr>
              <p:cNvPr id="373" name="Freeform 20"/>
              <p:cNvSpPr>
                <a:spLocks/>
              </p:cNvSpPr>
              <p:nvPr/>
            </p:nvSpPr>
            <p:spPr bwMode="auto">
              <a:xfrm>
                <a:off x="2954" y="2619"/>
                <a:ext cx="35" cy="4"/>
              </a:xfrm>
              <a:custGeom>
                <a:avLst/>
                <a:gdLst>
                  <a:gd name="T0" fmla="*/ 60 w 64"/>
                  <a:gd name="T1" fmla="*/ 7 h 7"/>
                  <a:gd name="T2" fmla="*/ 3 w 64"/>
                  <a:gd name="T3" fmla="*/ 7 h 7"/>
                  <a:gd name="T4" fmla="*/ 0 w 64"/>
                  <a:gd name="T5" fmla="*/ 3 h 7"/>
                  <a:gd name="T6" fmla="*/ 3 w 64"/>
                  <a:gd name="T7" fmla="*/ 0 h 7"/>
                  <a:gd name="T8" fmla="*/ 60 w 64"/>
                  <a:gd name="T9" fmla="*/ 0 h 7"/>
                  <a:gd name="T10" fmla="*/ 64 w 64"/>
                  <a:gd name="T11" fmla="*/ 3 h 7"/>
                  <a:gd name="T12" fmla="*/ 60 w 64"/>
                  <a:gd name="T13" fmla="*/ 7 h 7"/>
                </a:gdLst>
                <a:ahLst/>
                <a:cxnLst>
                  <a:cxn ang="0">
                    <a:pos x="T0" y="T1"/>
                  </a:cxn>
                  <a:cxn ang="0">
                    <a:pos x="T2" y="T3"/>
                  </a:cxn>
                  <a:cxn ang="0">
                    <a:pos x="T4" y="T5"/>
                  </a:cxn>
                  <a:cxn ang="0">
                    <a:pos x="T6" y="T7"/>
                  </a:cxn>
                  <a:cxn ang="0">
                    <a:pos x="T8" y="T9"/>
                  </a:cxn>
                  <a:cxn ang="0">
                    <a:pos x="T10" y="T11"/>
                  </a:cxn>
                  <a:cxn ang="0">
                    <a:pos x="T12" y="T13"/>
                  </a:cxn>
                </a:cxnLst>
                <a:rect l="0" t="0" r="r" b="b"/>
                <a:pathLst>
                  <a:path w="64" h="7">
                    <a:moveTo>
                      <a:pt x="60" y="7"/>
                    </a:moveTo>
                    <a:cubicBezTo>
                      <a:pt x="3" y="7"/>
                      <a:pt x="3" y="7"/>
                      <a:pt x="3" y="7"/>
                    </a:cubicBezTo>
                    <a:cubicBezTo>
                      <a:pt x="2" y="7"/>
                      <a:pt x="0" y="5"/>
                      <a:pt x="0" y="3"/>
                    </a:cubicBezTo>
                    <a:cubicBezTo>
                      <a:pt x="0" y="1"/>
                      <a:pt x="2" y="0"/>
                      <a:pt x="3" y="0"/>
                    </a:cubicBezTo>
                    <a:cubicBezTo>
                      <a:pt x="60" y="0"/>
                      <a:pt x="60" y="0"/>
                      <a:pt x="60" y="0"/>
                    </a:cubicBezTo>
                    <a:cubicBezTo>
                      <a:pt x="62" y="0"/>
                      <a:pt x="64" y="1"/>
                      <a:pt x="64" y="3"/>
                    </a:cubicBezTo>
                    <a:cubicBezTo>
                      <a:pt x="64" y="5"/>
                      <a:pt x="62" y="7"/>
                      <a:pt x="60" y="7"/>
                    </a:cubicBezTo>
                  </a:path>
                </a:pathLst>
              </a:custGeom>
              <a:solidFill>
                <a:srgbClr val="B4B4B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pPr defTabSz="932563">
                  <a:defRPr/>
                </a:pPr>
                <a:endParaRPr lang="en-US">
                  <a:solidFill>
                    <a:srgbClr val="505050"/>
                  </a:solidFill>
                  <a:latin typeface="Segoe UI"/>
                </a:endParaRPr>
              </a:p>
            </p:txBody>
          </p:sp>
          <p:sp>
            <p:nvSpPr>
              <p:cNvPr id="374" name="Freeform 21"/>
              <p:cNvSpPr>
                <a:spLocks/>
              </p:cNvSpPr>
              <p:nvPr/>
            </p:nvSpPr>
            <p:spPr bwMode="auto">
              <a:xfrm>
                <a:off x="2954" y="2632"/>
                <a:ext cx="39" cy="4"/>
              </a:xfrm>
              <a:custGeom>
                <a:avLst/>
                <a:gdLst>
                  <a:gd name="T0" fmla="*/ 69 w 72"/>
                  <a:gd name="T1" fmla="*/ 7 h 7"/>
                  <a:gd name="T2" fmla="*/ 3 w 72"/>
                  <a:gd name="T3" fmla="*/ 7 h 7"/>
                  <a:gd name="T4" fmla="*/ 0 w 72"/>
                  <a:gd name="T5" fmla="*/ 4 h 7"/>
                  <a:gd name="T6" fmla="*/ 3 w 72"/>
                  <a:gd name="T7" fmla="*/ 0 h 7"/>
                  <a:gd name="T8" fmla="*/ 69 w 72"/>
                  <a:gd name="T9" fmla="*/ 0 h 7"/>
                  <a:gd name="T10" fmla="*/ 72 w 72"/>
                  <a:gd name="T11" fmla="*/ 4 h 7"/>
                  <a:gd name="T12" fmla="*/ 69 w 72"/>
                  <a:gd name="T13" fmla="*/ 7 h 7"/>
                </a:gdLst>
                <a:ahLst/>
                <a:cxnLst>
                  <a:cxn ang="0">
                    <a:pos x="T0" y="T1"/>
                  </a:cxn>
                  <a:cxn ang="0">
                    <a:pos x="T2" y="T3"/>
                  </a:cxn>
                  <a:cxn ang="0">
                    <a:pos x="T4" y="T5"/>
                  </a:cxn>
                  <a:cxn ang="0">
                    <a:pos x="T6" y="T7"/>
                  </a:cxn>
                  <a:cxn ang="0">
                    <a:pos x="T8" y="T9"/>
                  </a:cxn>
                  <a:cxn ang="0">
                    <a:pos x="T10" y="T11"/>
                  </a:cxn>
                  <a:cxn ang="0">
                    <a:pos x="T12" y="T13"/>
                  </a:cxn>
                </a:cxnLst>
                <a:rect l="0" t="0" r="r" b="b"/>
                <a:pathLst>
                  <a:path w="72" h="7">
                    <a:moveTo>
                      <a:pt x="69" y="7"/>
                    </a:moveTo>
                    <a:cubicBezTo>
                      <a:pt x="3" y="7"/>
                      <a:pt x="3" y="7"/>
                      <a:pt x="3" y="7"/>
                    </a:cubicBezTo>
                    <a:cubicBezTo>
                      <a:pt x="2" y="7"/>
                      <a:pt x="0" y="6"/>
                      <a:pt x="0" y="4"/>
                    </a:cubicBezTo>
                    <a:cubicBezTo>
                      <a:pt x="0" y="2"/>
                      <a:pt x="2" y="0"/>
                      <a:pt x="3" y="0"/>
                    </a:cubicBezTo>
                    <a:cubicBezTo>
                      <a:pt x="69" y="0"/>
                      <a:pt x="69" y="0"/>
                      <a:pt x="69" y="0"/>
                    </a:cubicBezTo>
                    <a:cubicBezTo>
                      <a:pt x="71" y="0"/>
                      <a:pt x="72" y="2"/>
                      <a:pt x="72" y="4"/>
                    </a:cubicBezTo>
                    <a:cubicBezTo>
                      <a:pt x="72" y="6"/>
                      <a:pt x="71" y="7"/>
                      <a:pt x="69" y="7"/>
                    </a:cubicBezTo>
                  </a:path>
                </a:pathLst>
              </a:custGeom>
              <a:solidFill>
                <a:srgbClr val="B4B4B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pPr defTabSz="932563">
                  <a:defRPr/>
                </a:pPr>
                <a:endParaRPr lang="en-US">
                  <a:solidFill>
                    <a:srgbClr val="505050"/>
                  </a:solidFill>
                  <a:latin typeface="Segoe UI"/>
                </a:endParaRPr>
              </a:p>
            </p:txBody>
          </p:sp>
          <p:sp>
            <p:nvSpPr>
              <p:cNvPr id="375" name="Freeform 22"/>
              <p:cNvSpPr>
                <a:spLocks/>
              </p:cNvSpPr>
              <p:nvPr/>
            </p:nvSpPr>
            <p:spPr bwMode="auto">
              <a:xfrm>
                <a:off x="2954" y="2644"/>
                <a:ext cx="30" cy="4"/>
              </a:xfrm>
              <a:custGeom>
                <a:avLst/>
                <a:gdLst>
                  <a:gd name="T0" fmla="*/ 53 w 56"/>
                  <a:gd name="T1" fmla="*/ 7 h 7"/>
                  <a:gd name="T2" fmla="*/ 3 w 56"/>
                  <a:gd name="T3" fmla="*/ 7 h 7"/>
                  <a:gd name="T4" fmla="*/ 0 w 56"/>
                  <a:gd name="T5" fmla="*/ 4 h 7"/>
                  <a:gd name="T6" fmla="*/ 3 w 56"/>
                  <a:gd name="T7" fmla="*/ 0 h 7"/>
                  <a:gd name="T8" fmla="*/ 53 w 56"/>
                  <a:gd name="T9" fmla="*/ 0 h 7"/>
                  <a:gd name="T10" fmla="*/ 56 w 56"/>
                  <a:gd name="T11" fmla="*/ 4 h 7"/>
                  <a:gd name="T12" fmla="*/ 53 w 56"/>
                  <a:gd name="T13" fmla="*/ 7 h 7"/>
                </a:gdLst>
                <a:ahLst/>
                <a:cxnLst>
                  <a:cxn ang="0">
                    <a:pos x="T0" y="T1"/>
                  </a:cxn>
                  <a:cxn ang="0">
                    <a:pos x="T2" y="T3"/>
                  </a:cxn>
                  <a:cxn ang="0">
                    <a:pos x="T4" y="T5"/>
                  </a:cxn>
                  <a:cxn ang="0">
                    <a:pos x="T6" y="T7"/>
                  </a:cxn>
                  <a:cxn ang="0">
                    <a:pos x="T8" y="T9"/>
                  </a:cxn>
                  <a:cxn ang="0">
                    <a:pos x="T10" y="T11"/>
                  </a:cxn>
                  <a:cxn ang="0">
                    <a:pos x="T12" y="T13"/>
                  </a:cxn>
                </a:cxnLst>
                <a:rect l="0" t="0" r="r" b="b"/>
                <a:pathLst>
                  <a:path w="56" h="7">
                    <a:moveTo>
                      <a:pt x="53" y="7"/>
                    </a:moveTo>
                    <a:cubicBezTo>
                      <a:pt x="3" y="7"/>
                      <a:pt x="3" y="7"/>
                      <a:pt x="3" y="7"/>
                    </a:cubicBezTo>
                    <a:cubicBezTo>
                      <a:pt x="2" y="7"/>
                      <a:pt x="0" y="6"/>
                      <a:pt x="0" y="4"/>
                    </a:cubicBezTo>
                    <a:cubicBezTo>
                      <a:pt x="0" y="2"/>
                      <a:pt x="2" y="0"/>
                      <a:pt x="3" y="0"/>
                    </a:cubicBezTo>
                    <a:cubicBezTo>
                      <a:pt x="53" y="0"/>
                      <a:pt x="53" y="0"/>
                      <a:pt x="53" y="0"/>
                    </a:cubicBezTo>
                    <a:cubicBezTo>
                      <a:pt x="55" y="0"/>
                      <a:pt x="56" y="2"/>
                      <a:pt x="56" y="4"/>
                    </a:cubicBezTo>
                    <a:cubicBezTo>
                      <a:pt x="56" y="6"/>
                      <a:pt x="55" y="7"/>
                      <a:pt x="53" y="7"/>
                    </a:cubicBezTo>
                  </a:path>
                </a:pathLst>
              </a:custGeom>
              <a:solidFill>
                <a:srgbClr val="B4B4B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pPr defTabSz="932563">
                  <a:defRPr/>
                </a:pPr>
                <a:endParaRPr lang="en-US">
                  <a:solidFill>
                    <a:srgbClr val="505050"/>
                  </a:solidFill>
                  <a:latin typeface="Segoe UI"/>
                </a:endParaRPr>
              </a:p>
            </p:txBody>
          </p:sp>
          <p:sp>
            <p:nvSpPr>
              <p:cNvPr id="406" name="Freeform 23"/>
              <p:cNvSpPr>
                <a:spLocks/>
              </p:cNvSpPr>
              <p:nvPr/>
            </p:nvSpPr>
            <p:spPr bwMode="auto">
              <a:xfrm>
                <a:off x="2954" y="2658"/>
                <a:ext cx="35" cy="4"/>
              </a:xfrm>
              <a:custGeom>
                <a:avLst/>
                <a:gdLst>
                  <a:gd name="T0" fmla="*/ 60 w 64"/>
                  <a:gd name="T1" fmla="*/ 7 h 7"/>
                  <a:gd name="T2" fmla="*/ 3 w 64"/>
                  <a:gd name="T3" fmla="*/ 7 h 7"/>
                  <a:gd name="T4" fmla="*/ 0 w 64"/>
                  <a:gd name="T5" fmla="*/ 4 h 7"/>
                  <a:gd name="T6" fmla="*/ 3 w 64"/>
                  <a:gd name="T7" fmla="*/ 0 h 7"/>
                  <a:gd name="T8" fmla="*/ 60 w 64"/>
                  <a:gd name="T9" fmla="*/ 0 h 7"/>
                  <a:gd name="T10" fmla="*/ 64 w 64"/>
                  <a:gd name="T11" fmla="*/ 4 h 7"/>
                  <a:gd name="T12" fmla="*/ 60 w 64"/>
                  <a:gd name="T13" fmla="*/ 7 h 7"/>
                </a:gdLst>
                <a:ahLst/>
                <a:cxnLst>
                  <a:cxn ang="0">
                    <a:pos x="T0" y="T1"/>
                  </a:cxn>
                  <a:cxn ang="0">
                    <a:pos x="T2" y="T3"/>
                  </a:cxn>
                  <a:cxn ang="0">
                    <a:pos x="T4" y="T5"/>
                  </a:cxn>
                  <a:cxn ang="0">
                    <a:pos x="T6" y="T7"/>
                  </a:cxn>
                  <a:cxn ang="0">
                    <a:pos x="T8" y="T9"/>
                  </a:cxn>
                  <a:cxn ang="0">
                    <a:pos x="T10" y="T11"/>
                  </a:cxn>
                  <a:cxn ang="0">
                    <a:pos x="T12" y="T13"/>
                  </a:cxn>
                </a:cxnLst>
                <a:rect l="0" t="0" r="r" b="b"/>
                <a:pathLst>
                  <a:path w="64" h="7">
                    <a:moveTo>
                      <a:pt x="60" y="7"/>
                    </a:moveTo>
                    <a:cubicBezTo>
                      <a:pt x="3" y="7"/>
                      <a:pt x="3" y="7"/>
                      <a:pt x="3" y="7"/>
                    </a:cubicBezTo>
                    <a:cubicBezTo>
                      <a:pt x="2" y="7"/>
                      <a:pt x="0" y="5"/>
                      <a:pt x="0" y="4"/>
                    </a:cubicBezTo>
                    <a:cubicBezTo>
                      <a:pt x="0" y="2"/>
                      <a:pt x="2" y="0"/>
                      <a:pt x="3" y="0"/>
                    </a:cubicBezTo>
                    <a:cubicBezTo>
                      <a:pt x="60" y="0"/>
                      <a:pt x="60" y="0"/>
                      <a:pt x="60" y="0"/>
                    </a:cubicBezTo>
                    <a:cubicBezTo>
                      <a:pt x="62" y="0"/>
                      <a:pt x="64" y="2"/>
                      <a:pt x="64" y="4"/>
                    </a:cubicBezTo>
                    <a:cubicBezTo>
                      <a:pt x="64" y="5"/>
                      <a:pt x="62" y="7"/>
                      <a:pt x="60" y="7"/>
                    </a:cubicBezTo>
                  </a:path>
                </a:pathLst>
              </a:custGeom>
              <a:solidFill>
                <a:srgbClr val="B4B4B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pPr defTabSz="932563">
                  <a:defRPr/>
                </a:pPr>
                <a:endParaRPr lang="en-US">
                  <a:solidFill>
                    <a:srgbClr val="505050"/>
                  </a:solidFill>
                  <a:latin typeface="Segoe UI"/>
                </a:endParaRPr>
              </a:p>
            </p:txBody>
          </p:sp>
          <p:sp>
            <p:nvSpPr>
              <p:cNvPr id="407" name="Freeform 24"/>
              <p:cNvSpPr>
                <a:spLocks/>
              </p:cNvSpPr>
              <p:nvPr/>
            </p:nvSpPr>
            <p:spPr bwMode="auto">
              <a:xfrm>
                <a:off x="2954" y="2670"/>
                <a:ext cx="39" cy="4"/>
              </a:xfrm>
              <a:custGeom>
                <a:avLst/>
                <a:gdLst>
                  <a:gd name="T0" fmla="*/ 69 w 72"/>
                  <a:gd name="T1" fmla="*/ 7 h 7"/>
                  <a:gd name="T2" fmla="*/ 3 w 72"/>
                  <a:gd name="T3" fmla="*/ 7 h 7"/>
                  <a:gd name="T4" fmla="*/ 0 w 72"/>
                  <a:gd name="T5" fmla="*/ 4 h 7"/>
                  <a:gd name="T6" fmla="*/ 3 w 72"/>
                  <a:gd name="T7" fmla="*/ 0 h 7"/>
                  <a:gd name="T8" fmla="*/ 69 w 72"/>
                  <a:gd name="T9" fmla="*/ 0 h 7"/>
                  <a:gd name="T10" fmla="*/ 72 w 72"/>
                  <a:gd name="T11" fmla="*/ 4 h 7"/>
                  <a:gd name="T12" fmla="*/ 69 w 72"/>
                  <a:gd name="T13" fmla="*/ 7 h 7"/>
                </a:gdLst>
                <a:ahLst/>
                <a:cxnLst>
                  <a:cxn ang="0">
                    <a:pos x="T0" y="T1"/>
                  </a:cxn>
                  <a:cxn ang="0">
                    <a:pos x="T2" y="T3"/>
                  </a:cxn>
                  <a:cxn ang="0">
                    <a:pos x="T4" y="T5"/>
                  </a:cxn>
                  <a:cxn ang="0">
                    <a:pos x="T6" y="T7"/>
                  </a:cxn>
                  <a:cxn ang="0">
                    <a:pos x="T8" y="T9"/>
                  </a:cxn>
                  <a:cxn ang="0">
                    <a:pos x="T10" y="T11"/>
                  </a:cxn>
                  <a:cxn ang="0">
                    <a:pos x="T12" y="T13"/>
                  </a:cxn>
                </a:cxnLst>
                <a:rect l="0" t="0" r="r" b="b"/>
                <a:pathLst>
                  <a:path w="72" h="7">
                    <a:moveTo>
                      <a:pt x="69" y="7"/>
                    </a:moveTo>
                    <a:cubicBezTo>
                      <a:pt x="3" y="7"/>
                      <a:pt x="3" y="7"/>
                      <a:pt x="3" y="7"/>
                    </a:cubicBezTo>
                    <a:cubicBezTo>
                      <a:pt x="2" y="7"/>
                      <a:pt x="0" y="6"/>
                      <a:pt x="0" y="4"/>
                    </a:cubicBezTo>
                    <a:cubicBezTo>
                      <a:pt x="0" y="2"/>
                      <a:pt x="2" y="0"/>
                      <a:pt x="3" y="0"/>
                    </a:cubicBezTo>
                    <a:cubicBezTo>
                      <a:pt x="69" y="0"/>
                      <a:pt x="69" y="0"/>
                      <a:pt x="69" y="0"/>
                    </a:cubicBezTo>
                    <a:cubicBezTo>
                      <a:pt x="71" y="0"/>
                      <a:pt x="72" y="2"/>
                      <a:pt x="72" y="4"/>
                    </a:cubicBezTo>
                    <a:cubicBezTo>
                      <a:pt x="72" y="6"/>
                      <a:pt x="71" y="7"/>
                      <a:pt x="69" y="7"/>
                    </a:cubicBezTo>
                  </a:path>
                </a:pathLst>
              </a:custGeom>
              <a:solidFill>
                <a:srgbClr val="B4B4B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pPr defTabSz="932563">
                  <a:defRPr/>
                </a:pPr>
                <a:endParaRPr lang="en-US">
                  <a:solidFill>
                    <a:srgbClr val="505050"/>
                  </a:solidFill>
                  <a:latin typeface="Segoe UI"/>
                </a:endParaRPr>
              </a:p>
            </p:txBody>
          </p:sp>
          <p:sp>
            <p:nvSpPr>
              <p:cNvPr id="408" name="Freeform 25"/>
              <p:cNvSpPr>
                <a:spLocks/>
              </p:cNvSpPr>
              <p:nvPr/>
            </p:nvSpPr>
            <p:spPr bwMode="auto">
              <a:xfrm>
                <a:off x="2954" y="2683"/>
                <a:ext cx="30" cy="4"/>
              </a:xfrm>
              <a:custGeom>
                <a:avLst/>
                <a:gdLst>
                  <a:gd name="T0" fmla="*/ 53 w 56"/>
                  <a:gd name="T1" fmla="*/ 7 h 7"/>
                  <a:gd name="T2" fmla="*/ 3 w 56"/>
                  <a:gd name="T3" fmla="*/ 7 h 7"/>
                  <a:gd name="T4" fmla="*/ 0 w 56"/>
                  <a:gd name="T5" fmla="*/ 3 h 7"/>
                  <a:gd name="T6" fmla="*/ 3 w 56"/>
                  <a:gd name="T7" fmla="*/ 0 h 7"/>
                  <a:gd name="T8" fmla="*/ 53 w 56"/>
                  <a:gd name="T9" fmla="*/ 0 h 7"/>
                  <a:gd name="T10" fmla="*/ 56 w 56"/>
                  <a:gd name="T11" fmla="*/ 3 h 7"/>
                  <a:gd name="T12" fmla="*/ 53 w 56"/>
                  <a:gd name="T13" fmla="*/ 7 h 7"/>
                </a:gdLst>
                <a:ahLst/>
                <a:cxnLst>
                  <a:cxn ang="0">
                    <a:pos x="T0" y="T1"/>
                  </a:cxn>
                  <a:cxn ang="0">
                    <a:pos x="T2" y="T3"/>
                  </a:cxn>
                  <a:cxn ang="0">
                    <a:pos x="T4" y="T5"/>
                  </a:cxn>
                  <a:cxn ang="0">
                    <a:pos x="T6" y="T7"/>
                  </a:cxn>
                  <a:cxn ang="0">
                    <a:pos x="T8" y="T9"/>
                  </a:cxn>
                  <a:cxn ang="0">
                    <a:pos x="T10" y="T11"/>
                  </a:cxn>
                  <a:cxn ang="0">
                    <a:pos x="T12" y="T13"/>
                  </a:cxn>
                </a:cxnLst>
                <a:rect l="0" t="0" r="r" b="b"/>
                <a:pathLst>
                  <a:path w="56" h="7">
                    <a:moveTo>
                      <a:pt x="53" y="7"/>
                    </a:moveTo>
                    <a:cubicBezTo>
                      <a:pt x="3" y="7"/>
                      <a:pt x="3" y="7"/>
                      <a:pt x="3" y="7"/>
                    </a:cubicBezTo>
                    <a:cubicBezTo>
                      <a:pt x="2" y="7"/>
                      <a:pt x="0" y="5"/>
                      <a:pt x="0" y="3"/>
                    </a:cubicBezTo>
                    <a:cubicBezTo>
                      <a:pt x="0" y="1"/>
                      <a:pt x="2" y="0"/>
                      <a:pt x="3" y="0"/>
                    </a:cubicBezTo>
                    <a:cubicBezTo>
                      <a:pt x="53" y="0"/>
                      <a:pt x="53" y="0"/>
                      <a:pt x="53" y="0"/>
                    </a:cubicBezTo>
                    <a:cubicBezTo>
                      <a:pt x="55" y="0"/>
                      <a:pt x="56" y="1"/>
                      <a:pt x="56" y="3"/>
                    </a:cubicBezTo>
                    <a:cubicBezTo>
                      <a:pt x="56" y="5"/>
                      <a:pt x="55" y="7"/>
                      <a:pt x="53" y="7"/>
                    </a:cubicBezTo>
                  </a:path>
                </a:pathLst>
              </a:custGeom>
              <a:solidFill>
                <a:srgbClr val="B4B4B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pPr defTabSz="932563">
                  <a:defRPr/>
                </a:pPr>
                <a:endParaRPr lang="en-US">
                  <a:solidFill>
                    <a:srgbClr val="505050"/>
                  </a:solidFill>
                  <a:latin typeface="Segoe UI"/>
                </a:endParaRPr>
              </a:p>
            </p:txBody>
          </p:sp>
          <p:sp>
            <p:nvSpPr>
              <p:cNvPr id="409" name="Freeform 26"/>
              <p:cNvSpPr>
                <a:spLocks/>
              </p:cNvSpPr>
              <p:nvPr/>
            </p:nvSpPr>
            <p:spPr bwMode="auto">
              <a:xfrm>
                <a:off x="3033" y="2656"/>
                <a:ext cx="151" cy="109"/>
              </a:xfrm>
              <a:custGeom>
                <a:avLst/>
                <a:gdLst>
                  <a:gd name="T0" fmla="*/ 280 w 280"/>
                  <a:gd name="T1" fmla="*/ 190 h 200"/>
                  <a:gd name="T2" fmla="*/ 270 w 280"/>
                  <a:gd name="T3" fmla="*/ 200 h 200"/>
                  <a:gd name="T4" fmla="*/ 10 w 280"/>
                  <a:gd name="T5" fmla="*/ 200 h 200"/>
                  <a:gd name="T6" fmla="*/ 0 w 280"/>
                  <a:gd name="T7" fmla="*/ 190 h 200"/>
                  <a:gd name="T8" fmla="*/ 0 w 280"/>
                  <a:gd name="T9" fmla="*/ 10 h 200"/>
                  <a:gd name="T10" fmla="*/ 10 w 280"/>
                  <a:gd name="T11" fmla="*/ 0 h 200"/>
                  <a:gd name="T12" fmla="*/ 270 w 280"/>
                  <a:gd name="T13" fmla="*/ 0 h 200"/>
                  <a:gd name="T14" fmla="*/ 280 w 280"/>
                  <a:gd name="T15" fmla="*/ 10 h 200"/>
                  <a:gd name="T16" fmla="*/ 280 w 280"/>
                  <a:gd name="T17" fmla="*/ 190 h 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80" h="200">
                    <a:moveTo>
                      <a:pt x="280" y="190"/>
                    </a:moveTo>
                    <a:cubicBezTo>
                      <a:pt x="280" y="196"/>
                      <a:pt x="276" y="200"/>
                      <a:pt x="270" y="200"/>
                    </a:cubicBezTo>
                    <a:cubicBezTo>
                      <a:pt x="10" y="200"/>
                      <a:pt x="10" y="200"/>
                      <a:pt x="10" y="200"/>
                    </a:cubicBezTo>
                    <a:cubicBezTo>
                      <a:pt x="4" y="200"/>
                      <a:pt x="0" y="196"/>
                      <a:pt x="0" y="190"/>
                    </a:cubicBezTo>
                    <a:cubicBezTo>
                      <a:pt x="0" y="10"/>
                      <a:pt x="0" y="10"/>
                      <a:pt x="0" y="10"/>
                    </a:cubicBezTo>
                    <a:cubicBezTo>
                      <a:pt x="0" y="4"/>
                      <a:pt x="4" y="0"/>
                      <a:pt x="10" y="0"/>
                    </a:cubicBezTo>
                    <a:cubicBezTo>
                      <a:pt x="270" y="0"/>
                      <a:pt x="270" y="0"/>
                      <a:pt x="270" y="0"/>
                    </a:cubicBezTo>
                    <a:cubicBezTo>
                      <a:pt x="276" y="0"/>
                      <a:pt x="280" y="4"/>
                      <a:pt x="280" y="10"/>
                    </a:cubicBezTo>
                    <a:lnTo>
                      <a:pt x="280" y="190"/>
                    </a:lnTo>
                    <a:close/>
                  </a:path>
                </a:pathLst>
              </a:custGeom>
              <a:solidFill>
                <a:srgbClr val="E8112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pPr defTabSz="932563">
                  <a:defRPr/>
                </a:pPr>
                <a:endParaRPr lang="en-US">
                  <a:solidFill>
                    <a:srgbClr val="505050"/>
                  </a:solidFill>
                  <a:latin typeface="Segoe UI"/>
                </a:endParaRPr>
              </a:p>
            </p:txBody>
          </p:sp>
          <p:sp>
            <p:nvSpPr>
              <p:cNvPr id="410" name="Freeform 27"/>
              <p:cNvSpPr>
                <a:spLocks/>
              </p:cNvSpPr>
              <p:nvPr/>
            </p:nvSpPr>
            <p:spPr bwMode="auto">
              <a:xfrm>
                <a:off x="3033" y="2703"/>
                <a:ext cx="76" cy="19"/>
              </a:xfrm>
              <a:custGeom>
                <a:avLst/>
                <a:gdLst>
                  <a:gd name="T0" fmla="*/ 0 w 76"/>
                  <a:gd name="T1" fmla="*/ 0 h 19"/>
                  <a:gd name="T2" fmla="*/ 21 w 76"/>
                  <a:gd name="T3" fmla="*/ 0 h 19"/>
                  <a:gd name="T4" fmla="*/ 22 w 76"/>
                  <a:gd name="T5" fmla="*/ 0 h 19"/>
                  <a:gd name="T6" fmla="*/ 22 w 76"/>
                  <a:gd name="T7" fmla="*/ 1 h 19"/>
                  <a:gd name="T8" fmla="*/ 22 w 76"/>
                  <a:gd name="T9" fmla="*/ 19 h 19"/>
                  <a:gd name="T10" fmla="*/ 51 w 76"/>
                  <a:gd name="T11" fmla="*/ 19 h 19"/>
                  <a:gd name="T12" fmla="*/ 51 w 76"/>
                  <a:gd name="T13" fmla="*/ 1 h 19"/>
                  <a:gd name="T14" fmla="*/ 51 w 76"/>
                  <a:gd name="T15" fmla="*/ 0 h 19"/>
                  <a:gd name="T16" fmla="*/ 76 w 76"/>
                  <a:gd name="T17" fmla="*/ 0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6" h="19">
                    <a:moveTo>
                      <a:pt x="0" y="0"/>
                    </a:moveTo>
                    <a:lnTo>
                      <a:pt x="21" y="0"/>
                    </a:lnTo>
                    <a:lnTo>
                      <a:pt x="22" y="0"/>
                    </a:lnTo>
                    <a:lnTo>
                      <a:pt x="22" y="1"/>
                    </a:lnTo>
                    <a:lnTo>
                      <a:pt x="22" y="19"/>
                    </a:lnTo>
                    <a:lnTo>
                      <a:pt x="51" y="19"/>
                    </a:lnTo>
                    <a:lnTo>
                      <a:pt x="51" y="1"/>
                    </a:lnTo>
                    <a:lnTo>
                      <a:pt x="51" y="0"/>
                    </a:lnTo>
                    <a:lnTo>
                      <a:pt x="76" y="0"/>
                    </a:lnTo>
                  </a:path>
                </a:pathLst>
              </a:custGeom>
              <a:noFill/>
              <a:ln w="1111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27" tIns="45713" rIns="91427" bIns="45713" numCol="1" anchor="t" anchorCtr="0" compatLnSpc="1">
                <a:prstTxWarp prst="textNoShape">
                  <a:avLst/>
                </a:prstTxWarp>
              </a:bodyPr>
              <a:lstStyle/>
              <a:p>
                <a:pPr defTabSz="932563">
                  <a:defRPr/>
                </a:pPr>
                <a:endParaRPr lang="en-US">
                  <a:solidFill>
                    <a:srgbClr val="505050"/>
                  </a:solidFill>
                  <a:latin typeface="Segoe UI"/>
                </a:endParaRPr>
              </a:p>
            </p:txBody>
          </p:sp>
          <p:sp>
            <p:nvSpPr>
              <p:cNvPr id="461" name="Freeform 28"/>
              <p:cNvSpPr>
                <a:spLocks/>
              </p:cNvSpPr>
              <p:nvPr/>
            </p:nvSpPr>
            <p:spPr bwMode="auto">
              <a:xfrm>
                <a:off x="3109" y="2703"/>
                <a:ext cx="75" cy="19"/>
              </a:xfrm>
              <a:custGeom>
                <a:avLst/>
                <a:gdLst>
                  <a:gd name="T0" fmla="*/ 75 w 75"/>
                  <a:gd name="T1" fmla="*/ 0 h 19"/>
                  <a:gd name="T2" fmla="*/ 54 w 75"/>
                  <a:gd name="T3" fmla="*/ 0 h 19"/>
                  <a:gd name="T4" fmla="*/ 53 w 75"/>
                  <a:gd name="T5" fmla="*/ 0 h 19"/>
                  <a:gd name="T6" fmla="*/ 53 w 75"/>
                  <a:gd name="T7" fmla="*/ 1 h 19"/>
                  <a:gd name="T8" fmla="*/ 53 w 75"/>
                  <a:gd name="T9" fmla="*/ 19 h 19"/>
                  <a:gd name="T10" fmla="*/ 24 w 75"/>
                  <a:gd name="T11" fmla="*/ 19 h 19"/>
                  <a:gd name="T12" fmla="*/ 24 w 75"/>
                  <a:gd name="T13" fmla="*/ 1 h 19"/>
                  <a:gd name="T14" fmla="*/ 24 w 75"/>
                  <a:gd name="T15" fmla="*/ 0 h 19"/>
                  <a:gd name="T16" fmla="*/ 0 w 75"/>
                  <a:gd name="T17" fmla="*/ 0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5" h="19">
                    <a:moveTo>
                      <a:pt x="75" y="0"/>
                    </a:moveTo>
                    <a:lnTo>
                      <a:pt x="54" y="0"/>
                    </a:lnTo>
                    <a:lnTo>
                      <a:pt x="53" y="0"/>
                    </a:lnTo>
                    <a:lnTo>
                      <a:pt x="53" y="1"/>
                    </a:lnTo>
                    <a:lnTo>
                      <a:pt x="53" y="19"/>
                    </a:lnTo>
                    <a:lnTo>
                      <a:pt x="24" y="19"/>
                    </a:lnTo>
                    <a:lnTo>
                      <a:pt x="24" y="1"/>
                    </a:lnTo>
                    <a:lnTo>
                      <a:pt x="24" y="0"/>
                    </a:lnTo>
                    <a:lnTo>
                      <a:pt x="0" y="0"/>
                    </a:lnTo>
                  </a:path>
                </a:pathLst>
              </a:custGeom>
              <a:noFill/>
              <a:ln w="1111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27" tIns="45713" rIns="91427" bIns="45713" numCol="1" anchor="t" anchorCtr="0" compatLnSpc="1">
                <a:prstTxWarp prst="textNoShape">
                  <a:avLst/>
                </a:prstTxWarp>
              </a:bodyPr>
              <a:lstStyle/>
              <a:p>
                <a:pPr defTabSz="932563">
                  <a:defRPr/>
                </a:pPr>
                <a:endParaRPr lang="en-US">
                  <a:solidFill>
                    <a:srgbClr val="505050"/>
                  </a:solidFill>
                  <a:latin typeface="Segoe UI"/>
                </a:endParaRPr>
              </a:p>
            </p:txBody>
          </p:sp>
          <p:sp>
            <p:nvSpPr>
              <p:cNvPr id="462" name="Freeform 29"/>
              <p:cNvSpPr>
                <a:spLocks/>
              </p:cNvSpPr>
              <p:nvPr/>
            </p:nvSpPr>
            <p:spPr bwMode="auto">
              <a:xfrm>
                <a:off x="3087" y="2637"/>
                <a:ext cx="45" cy="30"/>
              </a:xfrm>
              <a:custGeom>
                <a:avLst/>
                <a:gdLst>
                  <a:gd name="T0" fmla="*/ 84 w 84"/>
                  <a:gd name="T1" fmla="*/ 45 h 56"/>
                  <a:gd name="T2" fmla="*/ 74 w 84"/>
                  <a:gd name="T3" fmla="*/ 56 h 56"/>
                  <a:gd name="T4" fmla="*/ 11 w 84"/>
                  <a:gd name="T5" fmla="*/ 56 h 56"/>
                  <a:gd name="T6" fmla="*/ 0 w 84"/>
                  <a:gd name="T7" fmla="*/ 45 h 56"/>
                  <a:gd name="T8" fmla="*/ 0 w 84"/>
                  <a:gd name="T9" fmla="*/ 10 h 56"/>
                  <a:gd name="T10" fmla="*/ 11 w 84"/>
                  <a:gd name="T11" fmla="*/ 0 h 56"/>
                  <a:gd name="T12" fmla="*/ 74 w 84"/>
                  <a:gd name="T13" fmla="*/ 0 h 56"/>
                  <a:gd name="T14" fmla="*/ 84 w 84"/>
                  <a:gd name="T15" fmla="*/ 10 h 56"/>
                  <a:gd name="T16" fmla="*/ 84 w 84"/>
                  <a:gd name="T17" fmla="*/ 45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4" h="56">
                    <a:moveTo>
                      <a:pt x="84" y="45"/>
                    </a:moveTo>
                    <a:cubicBezTo>
                      <a:pt x="84" y="50"/>
                      <a:pt x="81" y="56"/>
                      <a:pt x="74" y="56"/>
                    </a:cubicBezTo>
                    <a:cubicBezTo>
                      <a:pt x="11" y="56"/>
                      <a:pt x="11" y="56"/>
                      <a:pt x="11" y="56"/>
                    </a:cubicBezTo>
                    <a:cubicBezTo>
                      <a:pt x="4" y="56"/>
                      <a:pt x="0" y="50"/>
                      <a:pt x="0" y="45"/>
                    </a:cubicBezTo>
                    <a:cubicBezTo>
                      <a:pt x="0" y="10"/>
                      <a:pt x="0" y="10"/>
                      <a:pt x="0" y="10"/>
                    </a:cubicBezTo>
                    <a:cubicBezTo>
                      <a:pt x="0" y="4"/>
                      <a:pt x="4" y="0"/>
                      <a:pt x="11" y="0"/>
                    </a:cubicBezTo>
                    <a:cubicBezTo>
                      <a:pt x="74" y="0"/>
                      <a:pt x="74" y="0"/>
                      <a:pt x="74" y="0"/>
                    </a:cubicBezTo>
                    <a:cubicBezTo>
                      <a:pt x="81" y="0"/>
                      <a:pt x="84" y="4"/>
                      <a:pt x="84" y="10"/>
                    </a:cubicBezTo>
                    <a:lnTo>
                      <a:pt x="84" y="45"/>
                    </a:lnTo>
                    <a:close/>
                  </a:path>
                </a:pathLst>
              </a:custGeom>
              <a:noFill/>
              <a:ln w="14288" cap="flat">
                <a:solidFill>
                  <a:srgbClr val="E81123"/>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27" tIns="45713" rIns="91427" bIns="45713" numCol="1" anchor="t" anchorCtr="0" compatLnSpc="1">
                <a:prstTxWarp prst="textNoShape">
                  <a:avLst/>
                </a:prstTxWarp>
              </a:bodyPr>
              <a:lstStyle/>
              <a:p>
                <a:pPr defTabSz="932563">
                  <a:defRPr/>
                </a:pPr>
                <a:endParaRPr lang="en-US">
                  <a:solidFill>
                    <a:srgbClr val="505050"/>
                  </a:solidFill>
                  <a:latin typeface="Segoe UI"/>
                </a:endParaRPr>
              </a:p>
            </p:txBody>
          </p:sp>
        </p:grpSp>
      </p:grpSp>
      <p:grpSp>
        <p:nvGrpSpPr>
          <p:cNvPr id="35" name="Group 34"/>
          <p:cNvGrpSpPr/>
          <p:nvPr/>
        </p:nvGrpSpPr>
        <p:grpSpPr>
          <a:xfrm>
            <a:off x="2125593" y="3011453"/>
            <a:ext cx="1250659" cy="1981493"/>
            <a:chOff x="2083239" y="2952673"/>
            <a:chExt cx="1226248" cy="1942817"/>
          </a:xfrm>
        </p:grpSpPr>
        <p:cxnSp>
          <p:nvCxnSpPr>
            <p:cNvPr id="519" name="Straight Connector 518"/>
            <p:cNvCxnSpPr/>
            <p:nvPr/>
          </p:nvCxnSpPr>
          <p:spPr>
            <a:xfrm>
              <a:off x="2083239" y="3414162"/>
              <a:ext cx="1226248" cy="1481328"/>
            </a:xfrm>
            <a:prstGeom prst="line">
              <a:avLst/>
            </a:prstGeom>
            <a:ln w="9525" cap="rnd">
              <a:solidFill>
                <a:srgbClr val="00BCF2"/>
              </a:solidFill>
            </a:ln>
          </p:spPr>
          <p:style>
            <a:lnRef idx="1">
              <a:schemeClr val="accent1"/>
            </a:lnRef>
            <a:fillRef idx="0">
              <a:schemeClr val="accent1"/>
            </a:fillRef>
            <a:effectRef idx="0">
              <a:schemeClr val="accent1"/>
            </a:effectRef>
            <a:fontRef idx="minor">
              <a:schemeClr val="tx1"/>
            </a:fontRef>
          </p:style>
        </p:cxnSp>
        <p:cxnSp>
          <p:nvCxnSpPr>
            <p:cNvPr id="520" name="Straight Connector 519"/>
            <p:cNvCxnSpPr/>
            <p:nvPr/>
          </p:nvCxnSpPr>
          <p:spPr>
            <a:xfrm>
              <a:off x="2083239" y="2952673"/>
              <a:ext cx="0" cy="461489"/>
            </a:xfrm>
            <a:prstGeom prst="line">
              <a:avLst/>
            </a:prstGeom>
            <a:ln w="9525" cap="rnd">
              <a:solidFill>
                <a:srgbClr val="00BCF2"/>
              </a:solidFill>
            </a:ln>
          </p:spPr>
          <p:style>
            <a:lnRef idx="1">
              <a:schemeClr val="accent1"/>
            </a:lnRef>
            <a:fillRef idx="0">
              <a:schemeClr val="accent1"/>
            </a:fillRef>
            <a:effectRef idx="0">
              <a:schemeClr val="accent1"/>
            </a:effectRef>
            <a:fontRef idx="minor">
              <a:schemeClr val="tx1"/>
            </a:fontRef>
          </p:style>
        </p:cxnSp>
      </p:grpSp>
      <p:cxnSp>
        <p:nvCxnSpPr>
          <p:cNvPr id="521" name="Straight Connector 520"/>
          <p:cNvCxnSpPr/>
          <p:nvPr/>
        </p:nvCxnSpPr>
        <p:spPr>
          <a:xfrm>
            <a:off x="787283" y="5548385"/>
            <a:ext cx="0" cy="364460"/>
          </a:xfrm>
          <a:prstGeom prst="line">
            <a:avLst/>
          </a:prstGeom>
          <a:ln w="9525" cap="rnd">
            <a:solidFill>
              <a:srgbClr val="00BCF2"/>
            </a:solidFill>
          </a:ln>
        </p:spPr>
        <p:style>
          <a:lnRef idx="1">
            <a:schemeClr val="accent1"/>
          </a:lnRef>
          <a:fillRef idx="0">
            <a:schemeClr val="accent1"/>
          </a:fillRef>
          <a:effectRef idx="0">
            <a:schemeClr val="accent1"/>
          </a:effectRef>
          <a:fontRef idx="minor">
            <a:schemeClr val="tx1"/>
          </a:fontRef>
        </p:style>
      </p:cxnSp>
      <p:cxnSp>
        <p:nvCxnSpPr>
          <p:cNvPr id="522" name="Straight Connector 521"/>
          <p:cNvCxnSpPr>
            <a:endCxn id="254" idx="0"/>
          </p:cNvCxnSpPr>
          <p:nvPr/>
        </p:nvCxnSpPr>
        <p:spPr>
          <a:xfrm>
            <a:off x="5254006" y="5360032"/>
            <a:ext cx="1095" cy="552815"/>
          </a:xfrm>
          <a:prstGeom prst="line">
            <a:avLst/>
          </a:prstGeom>
          <a:ln w="9525" cap="rnd">
            <a:solidFill>
              <a:srgbClr val="00BCF2"/>
            </a:solidFill>
          </a:ln>
        </p:spPr>
        <p:style>
          <a:lnRef idx="1">
            <a:schemeClr val="accent1"/>
          </a:lnRef>
          <a:fillRef idx="0">
            <a:schemeClr val="accent1"/>
          </a:fillRef>
          <a:effectRef idx="0">
            <a:schemeClr val="accent1"/>
          </a:effectRef>
          <a:fontRef idx="minor">
            <a:schemeClr val="tx1"/>
          </a:fontRef>
        </p:style>
      </p:cxnSp>
      <p:cxnSp>
        <p:nvCxnSpPr>
          <p:cNvPr id="524" name="Straight Connector 523"/>
          <p:cNvCxnSpPr>
            <a:cxnSpLocks/>
          </p:cNvCxnSpPr>
          <p:nvPr/>
        </p:nvCxnSpPr>
        <p:spPr>
          <a:xfrm flipH="1">
            <a:off x="9693313" y="4986015"/>
            <a:ext cx="748437" cy="926831"/>
          </a:xfrm>
          <a:prstGeom prst="line">
            <a:avLst/>
          </a:prstGeom>
          <a:ln w="9525" cap="rnd">
            <a:solidFill>
              <a:srgbClr val="00BCF2"/>
            </a:solidFill>
          </a:ln>
        </p:spPr>
        <p:style>
          <a:lnRef idx="1">
            <a:schemeClr val="accent1"/>
          </a:lnRef>
          <a:fillRef idx="0">
            <a:schemeClr val="accent1"/>
          </a:fillRef>
          <a:effectRef idx="0">
            <a:schemeClr val="accent1"/>
          </a:effectRef>
          <a:fontRef idx="minor">
            <a:schemeClr val="tx1"/>
          </a:fontRef>
        </p:style>
      </p:cxnSp>
      <p:cxnSp>
        <p:nvCxnSpPr>
          <p:cNvPr id="525" name="Straight Connector 524"/>
          <p:cNvCxnSpPr/>
          <p:nvPr/>
        </p:nvCxnSpPr>
        <p:spPr>
          <a:xfrm>
            <a:off x="10492875" y="3011453"/>
            <a:ext cx="0" cy="1288851"/>
          </a:xfrm>
          <a:prstGeom prst="line">
            <a:avLst/>
          </a:prstGeom>
          <a:ln w="9525" cap="rnd">
            <a:solidFill>
              <a:srgbClr val="00BCF2"/>
            </a:solidFill>
          </a:ln>
        </p:spPr>
        <p:style>
          <a:lnRef idx="1">
            <a:schemeClr val="accent1"/>
          </a:lnRef>
          <a:fillRef idx="0">
            <a:schemeClr val="accent1"/>
          </a:fillRef>
          <a:effectRef idx="0">
            <a:schemeClr val="accent1"/>
          </a:effectRef>
          <a:fontRef idx="minor">
            <a:schemeClr val="tx1"/>
          </a:fontRef>
        </p:style>
      </p:cxnSp>
      <p:sp>
        <p:nvSpPr>
          <p:cNvPr id="186" name="Freeform 6"/>
          <p:cNvSpPr>
            <a:spLocks noEditPoints="1"/>
          </p:cNvSpPr>
          <p:nvPr/>
        </p:nvSpPr>
        <p:spPr bwMode="auto">
          <a:xfrm>
            <a:off x="1443053" y="4106862"/>
            <a:ext cx="865262" cy="865696"/>
          </a:xfrm>
          <a:custGeom>
            <a:avLst/>
            <a:gdLst>
              <a:gd name="T0" fmla="*/ 1423 w 3983"/>
              <a:gd name="T1" fmla="*/ 227 h 3985"/>
              <a:gd name="T2" fmla="*/ 842 w 3983"/>
              <a:gd name="T3" fmla="*/ 540 h 3985"/>
              <a:gd name="T4" fmla="*/ 416 w 3983"/>
              <a:gd name="T5" fmla="*/ 1017 h 3985"/>
              <a:gd name="T6" fmla="*/ 169 w 3983"/>
              <a:gd name="T7" fmla="*/ 1638 h 3985"/>
              <a:gd name="T8" fmla="*/ 163 w 3983"/>
              <a:gd name="T9" fmla="*/ 2314 h 3985"/>
              <a:gd name="T10" fmla="*/ 400 w 3983"/>
              <a:gd name="T11" fmla="*/ 2942 h 3985"/>
              <a:gd name="T12" fmla="*/ 694 w 3983"/>
              <a:gd name="T13" fmla="*/ 3313 h 3985"/>
              <a:gd name="T14" fmla="*/ 820 w 3983"/>
              <a:gd name="T15" fmla="*/ 3303 h 3985"/>
              <a:gd name="T16" fmla="*/ 1354 w 3983"/>
              <a:gd name="T17" fmla="*/ 3137 h 3985"/>
              <a:gd name="T18" fmla="*/ 1507 w 3983"/>
              <a:gd name="T19" fmla="*/ 3024 h 3985"/>
              <a:gd name="T20" fmla="*/ 1532 w 3983"/>
              <a:gd name="T21" fmla="*/ 2657 h 3985"/>
              <a:gd name="T22" fmla="*/ 1428 w 3983"/>
              <a:gd name="T23" fmla="*/ 2557 h 3985"/>
              <a:gd name="T24" fmla="*/ 1373 w 3983"/>
              <a:gd name="T25" fmla="*/ 2243 h 3985"/>
              <a:gd name="T26" fmla="*/ 1295 w 3983"/>
              <a:gd name="T27" fmla="*/ 2130 h 3985"/>
              <a:gd name="T28" fmla="*/ 1230 w 3983"/>
              <a:gd name="T29" fmla="*/ 2008 h 3985"/>
              <a:gd name="T30" fmla="*/ 1180 w 3983"/>
              <a:gd name="T31" fmla="*/ 1748 h 3985"/>
              <a:gd name="T32" fmla="*/ 1235 w 3983"/>
              <a:gd name="T33" fmla="*/ 1606 h 3985"/>
              <a:gd name="T34" fmla="*/ 1237 w 3983"/>
              <a:gd name="T35" fmla="*/ 1476 h 3985"/>
              <a:gd name="T36" fmla="*/ 1238 w 3983"/>
              <a:gd name="T37" fmla="*/ 950 h 3985"/>
              <a:gd name="T38" fmla="*/ 1370 w 3983"/>
              <a:gd name="T39" fmla="*/ 728 h 3985"/>
              <a:gd name="T40" fmla="*/ 1693 w 3983"/>
              <a:gd name="T41" fmla="*/ 531 h 3985"/>
              <a:gd name="T42" fmla="*/ 2203 w 3983"/>
              <a:gd name="T43" fmla="*/ 506 h 3985"/>
              <a:gd name="T44" fmla="*/ 2570 w 3983"/>
              <a:gd name="T45" fmla="*/ 691 h 3985"/>
              <a:gd name="T46" fmla="*/ 2730 w 3983"/>
              <a:gd name="T47" fmla="*/ 870 h 3985"/>
              <a:gd name="T48" fmla="*/ 2767 w 3983"/>
              <a:gd name="T49" fmla="*/ 1237 h 3985"/>
              <a:gd name="T50" fmla="*/ 2744 w 3983"/>
              <a:gd name="T51" fmla="*/ 1603 h 3985"/>
              <a:gd name="T52" fmla="*/ 2798 w 3983"/>
              <a:gd name="T53" fmla="*/ 1731 h 3985"/>
              <a:gd name="T54" fmla="*/ 2740 w 3983"/>
              <a:gd name="T55" fmla="*/ 2058 h 3985"/>
              <a:gd name="T56" fmla="*/ 2666 w 3983"/>
              <a:gd name="T57" fmla="*/ 2140 h 3985"/>
              <a:gd name="T58" fmla="*/ 2607 w 3983"/>
              <a:gd name="T59" fmla="*/ 2287 h 3985"/>
              <a:gd name="T60" fmla="*/ 2555 w 3983"/>
              <a:gd name="T61" fmla="*/ 2551 h 3985"/>
              <a:gd name="T62" fmla="*/ 2451 w 3983"/>
              <a:gd name="T63" fmla="*/ 2663 h 3985"/>
              <a:gd name="T64" fmla="*/ 2472 w 3983"/>
              <a:gd name="T65" fmla="*/ 3010 h 3985"/>
              <a:gd name="T66" fmla="*/ 2652 w 3983"/>
              <a:gd name="T67" fmla="*/ 3139 h 3985"/>
              <a:gd name="T68" fmla="*/ 3224 w 3983"/>
              <a:gd name="T69" fmla="*/ 3324 h 3985"/>
              <a:gd name="T70" fmla="*/ 3371 w 3983"/>
              <a:gd name="T71" fmla="*/ 3228 h 3985"/>
              <a:gd name="T72" fmla="*/ 3690 w 3983"/>
              <a:gd name="T73" fmla="*/ 2732 h 3985"/>
              <a:gd name="T74" fmla="*/ 3845 w 3983"/>
              <a:gd name="T75" fmla="*/ 2072 h 3985"/>
              <a:gd name="T76" fmla="*/ 3739 w 3983"/>
              <a:gd name="T77" fmla="*/ 1373 h 3985"/>
              <a:gd name="T78" fmla="*/ 3452 w 3983"/>
              <a:gd name="T79" fmla="*/ 851 h 3985"/>
              <a:gd name="T80" fmla="*/ 2985 w 3983"/>
              <a:gd name="T81" fmla="*/ 429 h 3985"/>
              <a:gd name="T82" fmla="*/ 2405 w 3983"/>
              <a:gd name="T83" fmla="*/ 184 h 3985"/>
              <a:gd name="T84" fmla="*/ 2054 w 3983"/>
              <a:gd name="T85" fmla="*/ 1 h 3985"/>
              <a:gd name="T86" fmla="*/ 2607 w 3983"/>
              <a:gd name="T87" fmla="*/ 105 h 3985"/>
              <a:gd name="T88" fmla="*/ 3156 w 3983"/>
              <a:gd name="T89" fmla="*/ 382 h 3985"/>
              <a:gd name="T90" fmla="*/ 3603 w 3983"/>
              <a:gd name="T91" fmla="*/ 833 h 3985"/>
              <a:gd name="T92" fmla="*/ 3907 w 3983"/>
              <a:gd name="T93" fmla="*/ 1460 h 3985"/>
              <a:gd name="T94" fmla="*/ 3983 w 3983"/>
              <a:gd name="T95" fmla="*/ 1842 h 3985"/>
              <a:gd name="T96" fmla="*/ 3932 w 3983"/>
              <a:gd name="T97" fmla="*/ 2418 h 3985"/>
              <a:gd name="T98" fmla="*/ 3665 w 3983"/>
              <a:gd name="T99" fmla="*/ 3065 h 3985"/>
              <a:gd name="T100" fmla="*/ 3222 w 3983"/>
              <a:gd name="T101" fmla="*/ 3553 h 3985"/>
              <a:gd name="T102" fmla="*/ 2625 w 3983"/>
              <a:gd name="T103" fmla="*/ 3877 h 3985"/>
              <a:gd name="T104" fmla="*/ 2155 w 3983"/>
              <a:gd name="T105" fmla="*/ 3979 h 3985"/>
              <a:gd name="T106" fmla="*/ 1703 w 3983"/>
              <a:gd name="T107" fmla="*/ 3960 h 3985"/>
              <a:gd name="T108" fmla="*/ 1082 w 3983"/>
              <a:gd name="T109" fmla="*/ 3761 h 3985"/>
              <a:gd name="T110" fmla="*/ 542 w 3983"/>
              <a:gd name="T111" fmla="*/ 3354 h 3985"/>
              <a:gd name="T112" fmla="*/ 186 w 3983"/>
              <a:gd name="T113" fmla="*/ 2827 h 3985"/>
              <a:gd name="T114" fmla="*/ 17 w 3983"/>
              <a:gd name="T115" fmla="*/ 2241 h 3985"/>
              <a:gd name="T116" fmla="*/ 34 w 3983"/>
              <a:gd name="T117" fmla="*/ 1645 h 3985"/>
              <a:gd name="T118" fmla="*/ 240 w 3983"/>
              <a:gd name="T119" fmla="*/ 1054 h 3985"/>
              <a:gd name="T120" fmla="*/ 646 w 3983"/>
              <a:gd name="T121" fmla="*/ 528 h 3985"/>
              <a:gd name="T122" fmla="*/ 1173 w 3983"/>
              <a:gd name="T123" fmla="*/ 181 h 3985"/>
              <a:gd name="T124" fmla="*/ 1814 w 3983"/>
              <a:gd name="T125" fmla="*/ 10 h 39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983" h="3985">
                <a:moveTo>
                  <a:pt x="1981" y="138"/>
                </a:moveTo>
                <a:lnTo>
                  <a:pt x="1863" y="143"/>
                </a:lnTo>
                <a:lnTo>
                  <a:pt x="1750" y="155"/>
                </a:lnTo>
                <a:lnTo>
                  <a:pt x="1639" y="173"/>
                </a:lnTo>
                <a:lnTo>
                  <a:pt x="1530" y="197"/>
                </a:lnTo>
                <a:lnTo>
                  <a:pt x="1423" y="227"/>
                </a:lnTo>
                <a:lnTo>
                  <a:pt x="1319" y="265"/>
                </a:lnTo>
                <a:lnTo>
                  <a:pt x="1218" y="308"/>
                </a:lnTo>
                <a:lnTo>
                  <a:pt x="1119" y="359"/>
                </a:lnTo>
                <a:lnTo>
                  <a:pt x="1022" y="415"/>
                </a:lnTo>
                <a:lnTo>
                  <a:pt x="929" y="475"/>
                </a:lnTo>
                <a:lnTo>
                  <a:pt x="842" y="540"/>
                </a:lnTo>
                <a:lnTo>
                  <a:pt x="758" y="609"/>
                </a:lnTo>
                <a:lnTo>
                  <a:pt x="681" y="682"/>
                </a:lnTo>
                <a:lnTo>
                  <a:pt x="607" y="759"/>
                </a:lnTo>
                <a:lnTo>
                  <a:pt x="539" y="841"/>
                </a:lnTo>
                <a:lnTo>
                  <a:pt x="475" y="927"/>
                </a:lnTo>
                <a:lnTo>
                  <a:pt x="416" y="1017"/>
                </a:lnTo>
                <a:lnTo>
                  <a:pt x="362" y="1112"/>
                </a:lnTo>
                <a:lnTo>
                  <a:pt x="312" y="1210"/>
                </a:lnTo>
                <a:lnTo>
                  <a:pt x="267" y="1313"/>
                </a:lnTo>
                <a:lnTo>
                  <a:pt x="228" y="1421"/>
                </a:lnTo>
                <a:lnTo>
                  <a:pt x="195" y="1529"/>
                </a:lnTo>
                <a:lnTo>
                  <a:pt x="169" y="1638"/>
                </a:lnTo>
                <a:lnTo>
                  <a:pt x="151" y="1749"/>
                </a:lnTo>
                <a:lnTo>
                  <a:pt x="140" y="1861"/>
                </a:lnTo>
                <a:lnTo>
                  <a:pt x="136" y="1973"/>
                </a:lnTo>
                <a:lnTo>
                  <a:pt x="138" y="2087"/>
                </a:lnTo>
                <a:lnTo>
                  <a:pt x="148" y="2202"/>
                </a:lnTo>
                <a:lnTo>
                  <a:pt x="163" y="2314"/>
                </a:lnTo>
                <a:lnTo>
                  <a:pt x="186" y="2424"/>
                </a:lnTo>
                <a:lnTo>
                  <a:pt x="215" y="2533"/>
                </a:lnTo>
                <a:lnTo>
                  <a:pt x="252" y="2638"/>
                </a:lnTo>
                <a:lnTo>
                  <a:pt x="294" y="2742"/>
                </a:lnTo>
                <a:lnTo>
                  <a:pt x="344" y="2842"/>
                </a:lnTo>
                <a:lnTo>
                  <a:pt x="400" y="2942"/>
                </a:lnTo>
                <a:lnTo>
                  <a:pt x="463" y="3037"/>
                </a:lnTo>
                <a:lnTo>
                  <a:pt x="515" y="3107"/>
                </a:lnTo>
                <a:lnTo>
                  <a:pt x="571" y="3174"/>
                </a:lnTo>
                <a:lnTo>
                  <a:pt x="628" y="3239"/>
                </a:lnTo>
                <a:lnTo>
                  <a:pt x="686" y="3304"/>
                </a:lnTo>
                <a:lnTo>
                  <a:pt x="694" y="3313"/>
                </a:lnTo>
                <a:lnTo>
                  <a:pt x="705" y="3321"/>
                </a:lnTo>
                <a:lnTo>
                  <a:pt x="718" y="3327"/>
                </a:lnTo>
                <a:lnTo>
                  <a:pt x="731" y="3331"/>
                </a:lnTo>
                <a:lnTo>
                  <a:pt x="741" y="3331"/>
                </a:lnTo>
                <a:lnTo>
                  <a:pt x="781" y="3319"/>
                </a:lnTo>
                <a:lnTo>
                  <a:pt x="820" y="3303"/>
                </a:lnTo>
                <a:lnTo>
                  <a:pt x="860" y="3287"/>
                </a:lnTo>
                <a:lnTo>
                  <a:pt x="959" y="3252"/>
                </a:lnTo>
                <a:lnTo>
                  <a:pt x="1058" y="3216"/>
                </a:lnTo>
                <a:lnTo>
                  <a:pt x="1157" y="3185"/>
                </a:lnTo>
                <a:lnTo>
                  <a:pt x="1255" y="3159"/>
                </a:lnTo>
                <a:lnTo>
                  <a:pt x="1354" y="3137"/>
                </a:lnTo>
                <a:lnTo>
                  <a:pt x="1452" y="3116"/>
                </a:lnTo>
                <a:lnTo>
                  <a:pt x="1463" y="3112"/>
                </a:lnTo>
                <a:lnTo>
                  <a:pt x="1474" y="3106"/>
                </a:lnTo>
                <a:lnTo>
                  <a:pt x="1484" y="3099"/>
                </a:lnTo>
                <a:lnTo>
                  <a:pt x="1489" y="3091"/>
                </a:lnTo>
                <a:lnTo>
                  <a:pt x="1507" y="3024"/>
                </a:lnTo>
                <a:lnTo>
                  <a:pt x="1522" y="2956"/>
                </a:lnTo>
                <a:lnTo>
                  <a:pt x="1533" y="2887"/>
                </a:lnTo>
                <a:lnTo>
                  <a:pt x="1541" y="2818"/>
                </a:lnTo>
                <a:lnTo>
                  <a:pt x="1542" y="2748"/>
                </a:lnTo>
                <a:lnTo>
                  <a:pt x="1536" y="2678"/>
                </a:lnTo>
                <a:lnTo>
                  <a:pt x="1532" y="2657"/>
                </a:lnTo>
                <a:lnTo>
                  <a:pt x="1524" y="2640"/>
                </a:lnTo>
                <a:lnTo>
                  <a:pt x="1512" y="2627"/>
                </a:lnTo>
                <a:lnTo>
                  <a:pt x="1495" y="2615"/>
                </a:lnTo>
                <a:lnTo>
                  <a:pt x="1469" y="2598"/>
                </a:lnTo>
                <a:lnTo>
                  <a:pt x="1447" y="2579"/>
                </a:lnTo>
                <a:lnTo>
                  <a:pt x="1428" y="2557"/>
                </a:lnTo>
                <a:lnTo>
                  <a:pt x="1412" y="2532"/>
                </a:lnTo>
                <a:lnTo>
                  <a:pt x="1403" y="2504"/>
                </a:lnTo>
                <a:lnTo>
                  <a:pt x="1397" y="2472"/>
                </a:lnTo>
                <a:lnTo>
                  <a:pt x="1387" y="2396"/>
                </a:lnTo>
                <a:lnTo>
                  <a:pt x="1377" y="2320"/>
                </a:lnTo>
                <a:lnTo>
                  <a:pt x="1373" y="2243"/>
                </a:lnTo>
                <a:lnTo>
                  <a:pt x="1370" y="2215"/>
                </a:lnTo>
                <a:lnTo>
                  <a:pt x="1365" y="2191"/>
                </a:lnTo>
                <a:lnTo>
                  <a:pt x="1354" y="2170"/>
                </a:lnTo>
                <a:lnTo>
                  <a:pt x="1340" y="2153"/>
                </a:lnTo>
                <a:lnTo>
                  <a:pt x="1321" y="2140"/>
                </a:lnTo>
                <a:lnTo>
                  <a:pt x="1295" y="2130"/>
                </a:lnTo>
                <a:lnTo>
                  <a:pt x="1279" y="2123"/>
                </a:lnTo>
                <a:lnTo>
                  <a:pt x="1266" y="2113"/>
                </a:lnTo>
                <a:lnTo>
                  <a:pt x="1256" y="2101"/>
                </a:lnTo>
                <a:lnTo>
                  <a:pt x="1249" y="2087"/>
                </a:lnTo>
                <a:lnTo>
                  <a:pt x="1244" y="2070"/>
                </a:lnTo>
                <a:lnTo>
                  <a:pt x="1230" y="2008"/>
                </a:lnTo>
                <a:lnTo>
                  <a:pt x="1215" y="1948"/>
                </a:lnTo>
                <a:lnTo>
                  <a:pt x="1201" y="1886"/>
                </a:lnTo>
                <a:lnTo>
                  <a:pt x="1190" y="1824"/>
                </a:lnTo>
                <a:lnTo>
                  <a:pt x="1186" y="1799"/>
                </a:lnTo>
                <a:lnTo>
                  <a:pt x="1183" y="1774"/>
                </a:lnTo>
                <a:lnTo>
                  <a:pt x="1180" y="1748"/>
                </a:lnTo>
                <a:lnTo>
                  <a:pt x="1180" y="1723"/>
                </a:lnTo>
                <a:lnTo>
                  <a:pt x="1183" y="1697"/>
                </a:lnTo>
                <a:lnTo>
                  <a:pt x="1189" y="1673"/>
                </a:lnTo>
                <a:lnTo>
                  <a:pt x="1198" y="1650"/>
                </a:lnTo>
                <a:lnTo>
                  <a:pt x="1214" y="1627"/>
                </a:lnTo>
                <a:lnTo>
                  <a:pt x="1235" y="1606"/>
                </a:lnTo>
                <a:lnTo>
                  <a:pt x="1242" y="1597"/>
                </a:lnTo>
                <a:lnTo>
                  <a:pt x="1247" y="1585"/>
                </a:lnTo>
                <a:lnTo>
                  <a:pt x="1249" y="1572"/>
                </a:lnTo>
                <a:lnTo>
                  <a:pt x="1249" y="1560"/>
                </a:lnTo>
                <a:lnTo>
                  <a:pt x="1244" y="1517"/>
                </a:lnTo>
                <a:lnTo>
                  <a:pt x="1237" y="1476"/>
                </a:lnTo>
                <a:lnTo>
                  <a:pt x="1231" y="1434"/>
                </a:lnTo>
                <a:lnTo>
                  <a:pt x="1221" y="1336"/>
                </a:lnTo>
                <a:lnTo>
                  <a:pt x="1218" y="1239"/>
                </a:lnTo>
                <a:lnTo>
                  <a:pt x="1219" y="1142"/>
                </a:lnTo>
                <a:lnTo>
                  <a:pt x="1225" y="1046"/>
                </a:lnTo>
                <a:lnTo>
                  <a:pt x="1238" y="950"/>
                </a:lnTo>
                <a:lnTo>
                  <a:pt x="1258" y="853"/>
                </a:lnTo>
                <a:lnTo>
                  <a:pt x="1263" y="840"/>
                </a:lnTo>
                <a:lnTo>
                  <a:pt x="1269" y="827"/>
                </a:lnTo>
                <a:lnTo>
                  <a:pt x="1277" y="816"/>
                </a:lnTo>
                <a:lnTo>
                  <a:pt x="1323" y="771"/>
                </a:lnTo>
                <a:lnTo>
                  <a:pt x="1370" y="728"/>
                </a:lnTo>
                <a:lnTo>
                  <a:pt x="1420" y="687"/>
                </a:lnTo>
                <a:lnTo>
                  <a:pt x="1469" y="649"/>
                </a:lnTo>
                <a:lnTo>
                  <a:pt x="1521" y="614"/>
                </a:lnTo>
                <a:lnTo>
                  <a:pt x="1577" y="583"/>
                </a:lnTo>
                <a:lnTo>
                  <a:pt x="1634" y="555"/>
                </a:lnTo>
                <a:lnTo>
                  <a:pt x="1693" y="531"/>
                </a:lnTo>
                <a:lnTo>
                  <a:pt x="1757" y="512"/>
                </a:lnTo>
                <a:lnTo>
                  <a:pt x="1846" y="494"/>
                </a:lnTo>
                <a:lnTo>
                  <a:pt x="1936" y="485"/>
                </a:lnTo>
                <a:lnTo>
                  <a:pt x="2025" y="483"/>
                </a:lnTo>
                <a:lnTo>
                  <a:pt x="2115" y="491"/>
                </a:lnTo>
                <a:lnTo>
                  <a:pt x="2203" y="506"/>
                </a:lnTo>
                <a:lnTo>
                  <a:pt x="2291" y="532"/>
                </a:lnTo>
                <a:lnTo>
                  <a:pt x="2352" y="555"/>
                </a:lnTo>
                <a:lnTo>
                  <a:pt x="2410" y="584"/>
                </a:lnTo>
                <a:lnTo>
                  <a:pt x="2466" y="615"/>
                </a:lnTo>
                <a:lnTo>
                  <a:pt x="2519" y="652"/>
                </a:lnTo>
                <a:lnTo>
                  <a:pt x="2570" y="691"/>
                </a:lnTo>
                <a:lnTo>
                  <a:pt x="2618" y="733"/>
                </a:lnTo>
                <a:lnTo>
                  <a:pt x="2666" y="776"/>
                </a:lnTo>
                <a:lnTo>
                  <a:pt x="2688" y="797"/>
                </a:lnTo>
                <a:lnTo>
                  <a:pt x="2706" y="820"/>
                </a:lnTo>
                <a:lnTo>
                  <a:pt x="2721" y="844"/>
                </a:lnTo>
                <a:lnTo>
                  <a:pt x="2730" y="870"/>
                </a:lnTo>
                <a:lnTo>
                  <a:pt x="2735" y="901"/>
                </a:lnTo>
                <a:lnTo>
                  <a:pt x="2741" y="945"/>
                </a:lnTo>
                <a:lnTo>
                  <a:pt x="2748" y="990"/>
                </a:lnTo>
                <a:lnTo>
                  <a:pt x="2756" y="1035"/>
                </a:lnTo>
                <a:lnTo>
                  <a:pt x="2764" y="1136"/>
                </a:lnTo>
                <a:lnTo>
                  <a:pt x="2767" y="1237"/>
                </a:lnTo>
                <a:lnTo>
                  <a:pt x="2762" y="1337"/>
                </a:lnTo>
                <a:lnTo>
                  <a:pt x="2751" y="1436"/>
                </a:lnTo>
                <a:lnTo>
                  <a:pt x="2735" y="1537"/>
                </a:lnTo>
                <a:lnTo>
                  <a:pt x="2733" y="1561"/>
                </a:lnTo>
                <a:lnTo>
                  <a:pt x="2735" y="1584"/>
                </a:lnTo>
                <a:lnTo>
                  <a:pt x="2744" y="1603"/>
                </a:lnTo>
                <a:lnTo>
                  <a:pt x="2758" y="1622"/>
                </a:lnTo>
                <a:lnTo>
                  <a:pt x="2771" y="1636"/>
                </a:lnTo>
                <a:lnTo>
                  <a:pt x="2784" y="1650"/>
                </a:lnTo>
                <a:lnTo>
                  <a:pt x="2792" y="1665"/>
                </a:lnTo>
                <a:lnTo>
                  <a:pt x="2797" y="1680"/>
                </a:lnTo>
                <a:lnTo>
                  <a:pt x="2798" y="1731"/>
                </a:lnTo>
                <a:lnTo>
                  <a:pt x="2796" y="1781"/>
                </a:lnTo>
                <a:lnTo>
                  <a:pt x="2790" y="1832"/>
                </a:lnTo>
                <a:lnTo>
                  <a:pt x="2776" y="1901"/>
                </a:lnTo>
                <a:lnTo>
                  <a:pt x="2759" y="1969"/>
                </a:lnTo>
                <a:lnTo>
                  <a:pt x="2745" y="2038"/>
                </a:lnTo>
                <a:lnTo>
                  <a:pt x="2740" y="2058"/>
                </a:lnTo>
                <a:lnTo>
                  <a:pt x="2735" y="2077"/>
                </a:lnTo>
                <a:lnTo>
                  <a:pt x="2727" y="2094"/>
                </a:lnTo>
                <a:lnTo>
                  <a:pt x="2717" y="2108"/>
                </a:lnTo>
                <a:lnTo>
                  <a:pt x="2704" y="2122"/>
                </a:lnTo>
                <a:lnTo>
                  <a:pt x="2687" y="2133"/>
                </a:lnTo>
                <a:lnTo>
                  <a:pt x="2666" y="2140"/>
                </a:lnTo>
                <a:lnTo>
                  <a:pt x="2647" y="2148"/>
                </a:lnTo>
                <a:lnTo>
                  <a:pt x="2631" y="2159"/>
                </a:lnTo>
                <a:lnTo>
                  <a:pt x="2622" y="2175"/>
                </a:lnTo>
                <a:lnTo>
                  <a:pt x="2614" y="2194"/>
                </a:lnTo>
                <a:lnTo>
                  <a:pt x="2612" y="2217"/>
                </a:lnTo>
                <a:lnTo>
                  <a:pt x="2607" y="2287"/>
                </a:lnTo>
                <a:lnTo>
                  <a:pt x="2600" y="2358"/>
                </a:lnTo>
                <a:lnTo>
                  <a:pt x="2593" y="2428"/>
                </a:lnTo>
                <a:lnTo>
                  <a:pt x="2589" y="2462"/>
                </a:lnTo>
                <a:lnTo>
                  <a:pt x="2582" y="2494"/>
                </a:lnTo>
                <a:lnTo>
                  <a:pt x="2571" y="2523"/>
                </a:lnTo>
                <a:lnTo>
                  <a:pt x="2555" y="2551"/>
                </a:lnTo>
                <a:lnTo>
                  <a:pt x="2536" y="2576"/>
                </a:lnTo>
                <a:lnTo>
                  <a:pt x="2513" y="2599"/>
                </a:lnTo>
                <a:lnTo>
                  <a:pt x="2482" y="2620"/>
                </a:lnTo>
                <a:lnTo>
                  <a:pt x="2470" y="2631"/>
                </a:lnTo>
                <a:lnTo>
                  <a:pt x="2458" y="2645"/>
                </a:lnTo>
                <a:lnTo>
                  <a:pt x="2451" y="2663"/>
                </a:lnTo>
                <a:lnTo>
                  <a:pt x="2446" y="2680"/>
                </a:lnTo>
                <a:lnTo>
                  <a:pt x="2441" y="2747"/>
                </a:lnTo>
                <a:lnTo>
                  <a:pt x="2441" y="2813"/>
                </a:lnTo>
                <a:lnTo>
                  <a:pt x="2447" y="2879"/>
                </a:lnTo>
                <a:lnTo>
                  <a:pt x="2458" y="2945"/>
                </a:lnTo>
                <a:lnTo>
                  <a:pt x="2472" y="3010"/>
                </a:lnTo>
                <a:lnTo>
                  <a:pt x="2487" y="3075"/>
                </a:lnTo>
                <a:lnTo>
                  <a:pt x="2493" y="3091"/>
                </a:lnTo>
                <a:lnTo>
                  <a:pt x="2504" y="3105"/>
                </a:lnTo>
                <a:lnTo>
                  <a:pt x="2518" y="3113"/>
                </a:lnTo>
                <a:lnTo>
                  <a:pt x="2537" y="3118"/>
                </a:lnTo>
                <a:lnTo>
                  <a:pt x="2652" y="3139"/>
                </a:lnTo>
                <a:lnTo>
                  <a:pt x="2764" y="3165"/>
                </a:lnTo>
                <a:lnTo>
                  <a:pt x="2875" y="3198"/>
                </a:lnTo>
                <a:lnTo>
                  <a:pt x="2987" y="3234"/>
                </a:lnTo>
                <a:lnTo>
                  <a:pt x="3095" y="3274"/>
                </a:lnTo>
                <a:lnTo>
                  <a:pt x="3203" y="3316"/>
                </a:lnTo>
                <a:lnTo>
                  <a:pt x="3224" y="3324"/>
                </a:lnTo>
                <a:lnTo>
                  <a:pt x="3241" y="3327"/>
                </a:lnTo>
                <a:lnTo>
                  <a:pt x="3258" y="3327"/>
                </a:lnTo>
                <a:lnTo>
                  <a:pt x="3273" y="3324"/>
                </a:lnTo>
                <a:lnTo>
                  <a:pt x="3289" y="3315"/>
                </a:lnTo>
                <a:lnTo>
                  <a:pt x="3305" y="3301"/>
                </a:lnTo>
                <a:lnTo>
                  <a:pt x="3371" y="3228"/>
                </a:lnTo>
                <a:lnTo>
                  <a:pt x="3434" y="3152"/>
                </a:lnTo>
                <a:lnTo>
                  <a:pt x="3494" y="3073"/>
                </a:lnTo>
                <a:lnTo>
                  <a:pt x="3550" y="2992"/>
                </a:lnTo>
                <a:lnTo>
                  <a:pt x="3601" y="2909"/>
                </a:lnTo>
                <a:lnTo>
                  <a:pt x="3648" y="2823"/>
                </a:lnTo>
                <a:lnTo>
                  <a:pt x="3690" y="2732"/>
                </a:lnTo>
                <a:lnTo>
                  <a:pt x="3734" y="2626"/>
                </a:lnTo>
                <a:lnTo>
                  <a:pt x="3770" y="2518"/>
                </a:lnTo>
                <a:lnTo>
                  <a:pt x="3799" y="2410"/>
                </a:lnTo>
                <a:lnTo>
                  <a:pt x="3821" y="2298"/>
                </a:lnTo>
                <a:lnTo>
                  <a:pt x="3837" y="2186"/>
                </a:lnTo>
                <a:lnTo>
                  <a:pt x="3845" y="2072"/>
                </a:lnTo>
                <a:lnTo>
                  <a:pt x="3846" y="1953"/>
                </a:lnTo>
                <a:lnTo>
                  <a:pt x="3840" y="1835"/>
                </a:lnTo>
                <a:lnTo>
                  <a:pt x="3826" y="1718"/>
                </a:lnTo>
                <a:lnTo>
                  <a:pt x="3804" y="1602"/>
                </a:lnTo>
                <a:lnTo>
                  <a:pt x="3775" y="1487"/>
                </a:lnTo>
                <a:lnTo>
                  <a:pt x="3739" y="1373"/>
                </a:lnTo>
                <a:lnTo>
                  <a:pt x="3701" y="1279"/>
                </a:lnTo>
                <a:lnTo>
                  <a:pt x="3660" y="1187"/>
                </a:lnTo>
                <a:lnTo>
                  <a:pt x="3615" y="1099"/>
                </a:lnTo>
                <a:lnTo>
                  <a:pt x="3566" y="1013"/>
                </a:lnTo>
                <a:lnTo>
                  <a:pt x="3511" y="931"/>
                </a:lnTo>
                <a:lnTo>
                  <a:pt x="3452" y="851"/>
                </a:lnTo>
                <a:lnTo>
                  <a:pt x="3388" y="775"/>
                </a:lnTo>
                <a:lnTo>
                  <a:pt x="3320" y="701"/>
                </a:lnTo>
                <a:lnTo>
                  <a:pt x="3248" y="632"/>
                </a:lnTo>
                <a:lnTo>
                  <a:pt x="3162" y="558"/>
                </a:lnTo>
                <a:lnTo>
                  <a:pt x="3075" y="491"/>
                </a:lnTo>
                <a:lnTo>
                  <a:pt x="2985" y="429"/>
                </a:lnTo>
                <a:lnTo>
                  <a:pt x="2894" y="373"/>
                </a:lnTo>
                <a:lnTo>
                  <a:pt x="2800" y="324"/>
                </a:lnTo>
                <a:lnTo>
                  <a:pt x="2705" y="280"/>
                </a:lnTo>
                <a:lnTo>
                  <a:pt x="2607" y="242"/>
                </a:lnTo>
                <a:lnTo>
                  <a:pt x="2507" y="210"/>
                </a:lnTo>
                <a:lnTo>
                  <a:pt x="2405" y="184"/>
                </a:lnTo>
                <a:lnTo>
                  <a:pt x="2301" y="163"/>
                </a:lnTo>
                <a:lnTo>
                  <a:pt x="2196" y="149"/>
                </a:lnTo>
                <a:lnTo>
                  <a:pt x="2090" y="140"/>
                </a:lnTo>
                <a:lnTo>
                  <a:pt x="1981" y="138"/>
                </a:lnTo>
                <a:close/>
                <a:moveTo>
                  <a:pt x="1973" y="0"/>
                </a:moveTo>
                <a:lnTo>
                  <a:pt x="2054" y="1"/>
                </a:lnTo>
                <a:lnTo>
                  <a:pt x="2135" y="8"/>
                </a:lnTo>
                <a:lnTo>
                  <a:pt x="2215" y="18"/>
                </a:lnTo>
                <a:lnTo>
                  <a:pt x="2316" y="34"/>
                </a:lnTo>
                <a:lnTo>
                  <a:pt x="2414" y="53"/>
                </a:lnTo>
                <a:lnTo>
                  <a:pt x="2511" y="77"/>
                </a:lnTo>
                <a:lnTo>
                  <a:pt x="2607" y="105"/>
                </a:lnTo>
                <a:lnTo>
                  <a:pt x="2701" y="138"/>
                </a:lnTo>
                <a:lnTo>
                  <a:pt x="2794" y="176"/>
                </a:lnTo>
                <a:lnTo>
                  <a:pt x="2890" y="221"/>
                </a:lnTo>
                <a:lnTo>
                  <a:pt x="2982" y="271"/>
                </a:lnTo>
                <a:lnTo>
                  <a:pt x="3070" y="324"/>
                </a:lnTo>
                <a:lnTo>
                  <a:pt x="3156" y="382"/>
                </a:lnTo>
                <a:lnTo>
                  <a:pt x="3237" y="444"/>
                </a:lnTo>
                <a:lnTo>
                  <a:pt x="3316" y="511"/>
                </a:lnTo>
                <a:lnTo>
                  <a:pt x="3391" y="581"/>
                </a:lnTo>
                <a:lnTo>
                  <a:pt x="3463" y="658"/>
                </a:lnTo>
                <a:lnTo>
                  <a:pt x="3531" y="737"/>
                </a:lnTo>
                <a:lnTo>
                  <a:pt x="3603" y="833"/>
                </a:lnTo>
                <a:lnTo>
                  <a:pt x="3671" y="931"/>
                </a:lnTo>
                <a:lnTo>
                  <a:pt x="3730" y="1031"/>
                </a:lnTo>
                <a:lnTo>
                  <a:pt x="3785" y="1135"/>
                </a:lnTo>
                <a:lnTo>
                  <a:pt x="3832" y="1240"/>
                </a:lnTo>
                <a:lnTo>
                  <a:pt x="3873" y="1349"/>
                </a:lnTo>
                <a:lnTo>
                  <a:pt x="3907" y="1460"/>
                </a:lnTo>
                <a:lnTo>
                  <a:pt x="3935" y="1575"/>
                </a:lnTo>
                <a:lnTo>
                  <a:pt x="3955" y="1691"/>
                </a:lnTo>
                <a:lnTo>
                  <a:pt x="3968" y="1811"/>
                </a:lnTo>
                <a:lnTo>
                  <a:pt x="3972" y="1822"/>
                </a:lnTo>
                <a:lnTo>
                  <a:pt x="3977" y="1832"/>
                </a:lnTo>
                <a:lnTo>
                  <a:pt x="3983" y="1842"/>
                </a:lnTo>
                <a:lnTo>
                  <a:pt x="3983" y="2146"/>
                </a:lnTo>
                <a:lnTo>
                  <a:pt x="3977" y="2157"/>
                </a:lnTo>
                <a:lnTo>
                  <a:pt x="3971" y="2169"/>
                </a:lnTo>
                <a:lnTo>
                  <a:pt x="3968" y="2181"/>
                </a:lnTo>
                <a:lnTo>
                  <a:pt x="3954" y="2301"/>
                </a:lnTo>
                <a:lnTo>
                  <a:pt x="3932" y="2418"/>
                </a:lnTo>
                <a:lnTo>
                  <a:pt x="3904" y="2534"/>
                </a:lnTo>
                <a:lnTo>
                  <a:pt x="3868" y="2647"/>
                </a:lnTo>
                <a:lnTo>
                  <a:pt x="3825" y="2759"/>
                </a:lnTo>
                <a:lnTo>
                  <a:pt x="3775" y="2868"/>
                </a:lnTo>
                <a:lnTo>
                  <a:pt x="3722" y="2968"/>
                </a:lnTo>
                <a:lnTo>
                  <a:pt x="3665" y="3065"/>
                </a:lnTo>
                <a:lnTo>
                  <a:pt x="3602" y="3157"/>
                </a:lnTo>
                <a:lnTo>
                  <a:pt x="3536" y="3245"/>
                </a:lnTo>
                <a:lnTo>
                  <a:pt x="3464" y="3328"/>
                </a:lnTo>
                <a:lnTo>
                  <a:pt x="3388" y="3408"/>
                </a:lnTo>
                <a:lnTo>
                  <a:pt x="3307" y="3483"/>
                </a:lnTo>
                <a:lnTo>
                  <a:pt x="3222" y="3553"/>
                </a:lnTo>
                <a:lnTo>
                  <a:pt x="3132" y="3620"/>
                </a:lnTo>
                <a:lnTo>
                  <a:pt x="3037" y="3683"/>
                </a:lnTo>
                <a:lnTo>
                  <a:pt x="2937" y="3741"/>
                </a:lnTo>
                <a:lnTo>
                  <a:pt x="2836" y="3793"/>
                </a:lnTo>
                <a:lnTo>
                  <a:pt x="2732" y="3839"/>
                </a:lnTo>
                <a:lnTo>
                  <a:pt x="2625" y="3877"/>
                </a:lnTo>
                <a:lnTo>
                  <a:pt x="2516" y="3910"/>
                </a:lnTo>
                <a:lnTo>
                  <a:pt x="2406" y="3937"/>
                </a:lnTo>
                <a:lnTo>
                  <a:pt x="2294" y="3957"/>
                </a:lnTo>
                <a:lnTo>
                  <a:pt x="2179" y="3970"/>
                </a:lnTo>
                <a:lnTo>
                  <a:pt x="2167" y="3973"/>
                </a:lnTo>
                <a:lnTo>
                  <a:pt x="2155" y="3979"/>
                </a:lnTo>
                <a:lnTo>
                  <a:pt x="2144" y="3985"/>
                </a:lnTo>
                <a:lnTo>
                  <a:pt x="1840" y="3985"/>
                </a:lnTo>
                <a:lnTo>
                  <a:pt x="1830" y="3979"/>
                </a:lnTo>
                <a:lnTo>
                  <a:pt x="1820" y="3974"/>
                </a:lnTo>
                <a:lnTo>
                  <a:pt x="1809" y="3970"/>
                </a:lnTo>
                <a:lnTo>
                  <a:pt x="1703" y="3960"/>
                </a:lnTo>
                <a:lnTo>
                  <a:pt x="1599" y="3941"/>
                </a:lnTo>
                <a:lnTo>
                  <a:pt x="1496" y="3919"/>
                </a:lnTo>
                <a:lnTo>
                  <a:pt x="1394" y="3888"/>
                </a:lnTo>
                <a:lnTo>
                  <a:pt x="1293" y="3853"/>
                </a:lnTo>
                <a:lnTo>
                  <a:pt x="1186" y="3810"/>
                </a:lnTo>
                <a:lnTo>
                  <a:pt x="1082" y="3761"/>
                </a:lnTo>
                <a:lnTo>
                  <a:pt x="983" y="3706"/>
                </a:lnTo>
                <a:lnTo>
                  <a:pt x="886" y="3645"/>
                </a:lnTo>
                <a:lnTo>
                  <a:pt x="793" y="3580"/>
                </a:lnTo>
                <a:lnTo>
                  <a:pt x="704" y="3507"/>
                </a:lnTo>
                <a:lnTo>
                  <a:pt x="618" y="3430"/>
                </a:lnTo>
                <a:lnTo>
                  <a:pt x="542" y="3354"/>
                </a:lnTo>
                <a:lnTo>
                  <a:pt x="471" y="3273"/>
                </a:lnTo>
                <a:lnTo>
                  <a:pt x="404" y="3191"/>
                </a:lnTo>
                <a:lnTo>
                  <a:pt x="342" y="3104"/>
                </a:lnTo>
                <a:lnTo>
                  <a:pt x="286" y="3014"/>
                </a:lnTo>
                <a:lnTo>
                  <a:pt x="234" y="2922"/>
                </a:lnTo>
                <a:lnTo>
                  <a:pt x="186" y="2827"/>
                </a:lnTo>
                <a:lnTo>
                  <a:pt x="144" y="2728"/>
                </a:lnTo>
                <a:lnTo>
                  <a:pt x="107" y="2627"/>
                </a:lnTo>
                <a:lnTo>
                  <a:pt x="76" y="2532"/>
                </a:lnTo>
                <a:lnTo>
                  <a:pt x="52" y="2436"/>
                </a:lnTo>
                <a:lnTo>
                  <a:pt x="32" y="2339"/>
                </a:lnTo>
                <a:lnTo>
                  <a:pt x="17" y="2241"/>
                </a:lnTo>
                <a:lnTo>
                  <a:pt x="6" y="2144"/>
                </a:lnTo>
                <a:lnTo>
                  <a:pt x="0" y="2046"/>
                </a:lnTo>
                <a:lnTo>
                  <a:pt x="0" y="1948"/>
                </a:lnTo>
                <a:lnTo>
                  <a:pt x="5" y="1849"/>
                </a:lnTo>
                <a:lnTo>
                  <a:pt x="17" y="1751"/>
                </a:lnTo>
                <a:lnTo>
                  <a:pt x="34" y="1645"/>
                </a:lnTo>
                <a:lnTo>
                  <a:pt x="56" y="1543"/>
                </a:lnTo>
                <a:lnTo>
                  <a:pt x="82" y="1441"/>
                </a:lnTo>
                <a:lnTo>
                  <a:pt x="113" y="1342"/>
                </a:lnTo>
                <a:lnTo>
                  <a:pt x="149" y="1244"/>
                </a:lnTo>
                <a:lnTo>
                  <a:pt x="191" y="1148"/>
                </a:lnTo>
                <a:lnTo>
                  <a:pt x="240" y="1054"/>
                </a:lnTo>
                <a:lnTo>
                  <a:pt x="299" y="954"/>
                </a:lnTo>
                <a:lnTo>
                  <a:pt x="362" y="858"/>
                </a:lnTo>
                <a:lnTo>
                  <a:pt x="427" y="769"/>
                </a:lnTo>
                <a:lnTo>
                  <a:pt x="497" y="683"/>
                </a:lnTo>
                <a:lnTo>
                  <a:pt x="570" y="603"/>
                </a:lnTo>
                <a:lnTo>
                  <a:pt x="646" y="528"/>
                </a:lnTo>
                <a:lnTo>
                  <a:pt x="726" y="458"/>
                </a:lnTo>
                <a:lnTo>
                  <a:pt x="809" y="393"/>
                </a:lnTo>
                <a:lnTo>
                  <a:pt x="895" y="332"/>
                </a:lnTo>
                <a:lnTo>
                  <a:pt x="984" y="278"/>
                </a:lnTo>
                <a:lnTo>
                  <a:pt x="1078" y="227"/>
                </a:lnTo>
                <a:lnTo>
                  <a:pt x="1173" y="181"/>
                </a:lnTo>
                <a:lnTo>
                  <a:pt x="1272" y="141"/>
                </a:lnTo>
                <a:lnTo>
                  <a:pt x="1375" y="105"/>
                </a:lnTo>
                <a:lnTo>
                  <a:pt x="1480" y="74"/>
                </a:lnTo>
                <a:lnTo>
                  <a:pt x="1588" y="48"/>
                </a:lnTo>
                <a:lnTo>
                  <a:pt x="1700" y="26"/>
                </a:lnTo>
                <a:lnTo>
                  <a:pt x="1814" y="10"/>
                </a:lnTo>
                <a:lnTo>
                  <a:pt x="1894" y="1"/>
                </a:lnTo>
                <a:lnTo>
                  <a:pt x="1973" y="0"/>
                </a:lnTo>
                <a:close/>
              </a:path>
            </a:pathLst>
          </a:custGeom>
          <a:solidFill>
            <a:schemeClr val="bg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Tree>
    <p:extLst>
      <p:ext uri="{BB962C8B-B14F-4D97-AF65-F5344CB8AC3E}">
        <p14:creationId xmlns:p14="http://schemas.microsoft.com/office/powerpoint/2010/main" val="14846433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5"/>
                                        </p:tgtEl>
                                        <p:attrNameLst>
                                          <p:attrName>style.visibility</p:attrName>
                                        </p:attrNameLst>
                                      </p:cBhvr>
                                      <p:to>
                                        <p:strVal val="visible"/>
                                      </p:to>
                                    </p:set>
                                    <p:animEffect transition="in" filter="fade">
                                      <p:cBhvr>
                                        <p:cTn id="7" dur="500"/>
                                        <p:tgtEl>
                                          <p:spTgt spid="35"/>
                                        </p:tgtEl>
                                      </p:cBhvr>
                                    </p:animEffect>
                                  </p:childTnLst>
                                </p:cTn>
                              </p:par>
                              <p:par>
                                <p:cTn id="8" presetID="10" presetClass="entr" presetSubtype="0" fill="hold" nodeType="withEffect">
                                  <p:stCondLst>
                                    <p:cond delay="0"/>
                                  </p:stCondLst>
                                  <p:childTnLst>
                                    <p:set>
                                      <p:cBhvr>
                                        <p:cTn id="9" dur="1" fill="hold">
                                          <p:stCondLst>
                                            <p:cond delay="0"/>
                                          </p:stCondLst>
                                        </p:cTn>
                                        <p:tgtEl>
                                          <p:spTgt spid="260"/>
                                        </p:tgtEl>
                                        <p:attrNameLst>
                                          <p:attrName>style.visibility</p:attrName>
                                        </p:attrNameLst>
                                      </p:cBhvr>
                                      <p:to>
                                        <p:strVal val="visible"/>
                                      </p:to>
                                    </p:set>
                                    <p:animEffect transition="in" filter="fade">
                                      <p:cBhvr>
                                        <p:cTn id="10" dur="500"/>
                                        <p:tgtEl>
                                          <p:spTgt spid="260"/>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fade">
                                      <p:cBhvr>
                                        <p:cTn id="15" dur="500"/>
                                        <p:tgtEl>
                                          <p:spTgt spid="7"/>
                                        </p:tgtEl>
                                      </p:cBhvr>
                                    </p:animEffect>
                                  </p:childTnLst>
                                </p:cTn>
                              </p:par>
                              <p:par>
                                <p:cTn id="16" presetID="10" presetClass="entr" presetSubtype="0" fill="hold" nodeType="withEffect">
                                  <p:stCondLst>
                                    <p:cond delay="0"/>
                                  </p:stCondLst>
                                  <p:childTnLst>
                                    <p:set>
                                      <p:cBhvr>
                                        <p:cTn id="17" dur="1" fill="hold">
                                          <p:stCondLst>
                                            <p:cond delay="0"/>
                                          </p:stCondLst>
                                        </p:cTn>
                                        <p:tgtEl>
                                          <p:spTgt spid="521"/>
                                        </p:tgtEl>
                                        <p:attrNameLst>
                                          <p:attrName>style.visibility</p:attrName>
                                        </p:attrNameLst>
                                      </p:cBhvr>
                                      <p:to>
                                        <p:strVal val="visible"/>
                                      </p:to>
                                    </p:set>
                                    <p:animEffect transition="in" filter="fade">
                                      <p:cBhvr>
                                        <p:cTn id="18" dur="500"/>
                                        <p:tgtEl>
                                          <p:spTgt spid="521"/>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522"/>
                                        </p:tgtEl>
                                        <p:attrNameLst>
                                          <p:attrName>style.visibility</p:attrName>
                                        </p:attrNameLst>
                                      </p:cBhvr>
                                      <p:to>
                                        <p:strVal val="visible"/>
                                      </p:to>
                                    </p:set>
                                    <p:animEffect transition="in" filter="fade">
                                      <p:cBhvr>
                                        <p:cTn id="23" dur="500"/>
                                        <p:tgtEl>
                                          <p:spTgt spid="522"/>
                                        </p:tgtEl>
                                      </p:cBhvr>
                                    </p:animEffect>
                                  </p:childTnLst>
                                </p:cTn>
                              </p:par>
                              <p:par>
                                <p:cTn id="24" presetID="10" presetClass="entr" presetSubtype="0" fill="hold" nodeType="withEffect">
                                  <p:stCondLst>
                                    <p:cond delay="0"/>
                                  </p:stCondLst>
                                  <p:childTnLst>
                                    <p:set>
                                      <p:cBhvr>
                                        <p:cTn id="25" dur="1" fill="hold">
                                          <p:stCondLst>
                                            <p:cond delay="0"/>
                                          </p:stCondLst>
                                        </p:cTn>
                                        <p:tgtEl>
                                          <p:spTgt spid="252"/>
                                        </p:tgtEl>
                                        <p:attrNameLst>
                                          <p:attrName>style.visibility</p:attrName>
                                        </p:attrNameLst>
                                      </p:cBhvr>
                                      <p:to>
                                        <p:strVal val="visible"/>
                                      </p:to>
                                    </p:set>
                                    <p:animEffect transition="in" filter="fade">
                                      <p:cBhvr>
                                        <p:cTn id="26" dur="500"/>
                                        <p:tgtEl>
                                          <p:spTgt spid="252"/>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257"/>
                                        </p:tgtEl>
                                        <p:attrNameLst>
                                          <p:attrName>style.visibility</p:attrName>
                                        </p:attrNameLst>
                                      </p:cBhvr>
                                      <p:to>
                                        <p:strVal val="visible"/>
                                      </p:to>
                                    </p:set>
                                    <p:animEffect transition="in" filter="fade">
                                      <p:cBhvr>
                                        <p:cTn id="31" dur="500"/>
                                        <p:tgtEl>
                                          <p:spTgt spid="257"/>
                                        </p:tgtEl>
                                      </p:cBhvr>
                                    </p:animEffect>
                                  </p:childTnLst>
                                </p:cTn>
                              </p:par>
                              <p:par>
                                <p:cTn id="32" presetID="10" presetClass="entr" presetSubtype="0" fill="hold" nodeType="withEffect">
                                  <p:stCondLst>
                                    <p:cond delay="0"/>
                                  </p:stCondLst>
                                  <p:childTnLst>
                                    <p:set>
                                      <p:cBhvr>
                                        <p:cTn id="33" dur="1" fill="hold">
                                          <p:stCondLst>
                                            <p:cond delay="0"/>
                                          </p:stCondLst>
                                        </p:cTn>
                                        <p:tgtEl>
                                          <p:spTgt spid="524"/>
                                        </p:tgtEl>
                                        <p:attrNameLst>
                                          <p:attrName>style.visibility</p:attrName>
                                        </p:attrNameLst>
                                      </p:cBhvr>
                                      <p:to>
                                        <p:strVal val="visible"/>
                                      </p:to>
                                    </p:set>
                                    <p:animEffect transition="in" filter="fade">
                                      <p:cBhvr>
                                        <p:cTn id="34" dur="500"/>
                                        <p:tgtEl>
                                          <p:spTgt spid="524"/>
                                        </p:tgtEl>
                                      </p:cBhvr>
                                    </p:animEffect>
                                  </p:childTnLst>
                                </p:cTn>
                              </p:par>
                              <p:par>
                                <p:cTn id="35" presetID="10" presetClass="entr" presetSubtype="0" fill="hold" nodeType="withEffect">
                                  <p:stCondLst>
                                    <p:cond delay="0"/>
                                  </p:stCondLst>
                                  <p:childTnLst>
                                    <p:set>
                                      <p:cBhvr>
                                        <p:cTn id="36" dur="1" fill="hold">
                                          <p:stCondLst>
                                            <p:cond delay="0"/>
                                          </p:stCondLst>
                                        </p:cTn>
                                        <p:tgtEl>
                                          <p:spTgt spid="524"/>
                                        </p:tgtEl>
                                        <p:attrNameLst>
                                          <p:attrName>style.visibility</p:attrName>
                                        </p:attrNameLst>
                                      </p:cBhvr>
                                      <p:to>
                                        <p:strVal val="visible"/>
                                      </p:to>
                                    </p:set>
                                    <p:animEffect transition="in" filter="fade">
                                      <p:cBhvr>
                                        <p:cTn id="37" dur="500"/>
                                        <p:tgtEl>
                                          <p:spTgt spid="524"/>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525"/>
                                        </p:tgtEl>
                                        <p:attrNameLst>
                                          <p:attrName>style.visibility</p:attrName>
                                        </p:attrNameLst>
                                      </p:cBhvr>
                                      <p:to>
                                        <p:strVal val="visible"/>
                                      </p:to>
                                    </p:set>
                                    <p:animEffect transition="in" filter="fade">
                                      <p:cBhvr>
                                        <p:cTn id="42" dur="500"/>
                                        <p:tgtEl>
                                          <p:spTgt spid="525"/>
                                        </p:tgtEl>
                                      </p:cBhvr>
                                    </p:animEffect>
                                  </p:childTnLst>
                                </p:cTn>
                              </p:par>
                              <p:par>
                                <p:cTn id="43" presetID="10" presetClass="entr" presetSubtype="0" fill="hold" nodeType="withEffect">
                                  <p:stCondLst>
                                    <p:cond delay="0"/>
                                  </p:stCondLst>
                                  <p:childTnLst>
                                    <p:set>
                                      <p:cBhvr>
                                        <p:cTn id="44" dur="1" fill="hold">
                                          <p:stCondLst>
                                            <p:cond delay="0"/>
                                          </p:stCondLst>
                                        </p:cTn>
                                        <p:tgtEl>
                                          <p:spTgt spid="265"/>
                                        </p:tgtEl>
                                        <p:attrNameLst>
                                          <p:attrName>style.visibility</p:attrName>
                                        </p:attrNameLst>
                                      </p:cBhvr>
                                      <p:to>
                                        <p:strVal val="visible"/>
                                      </p:to>
                                    </p:set>
                                    <p:animEffect transition="in" filter="fade">
                                      <p:cBhvr>
                                        <p:cTn id="45" dur="500"/>
                                        <p:tgtEl>
                                          <p:spTgt spid="26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angle 17"/>
          <p:cNvSpPr/>
          <p:nvPr/>
        </p:nvSpPr>
        <p:spPr bwMode="auto">
          <a:xfrm>
            <a:off x="882" y="4665578"/>
            <a:ext cx="12434710" cy="4805119"/>
          </a:xfrm>
          <a:prstGeom prst="rect">
            <a:avLst/>
          </a:prstGeom>
          <a:solidFill>
            <a:srgbClr val="EEEEEE"/>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54" tIns="146283" rIns="182854" bIns="146283" numCol="1" spcCol="0" rtlCol="0" fromWordArt="0" anchor="t" anchorCtr="0" forceAA="0" compatLnSpc="1">
            <a:prstTxWarp prst="textNoShape">
              <a:avLst/>
            </a:prstTxWarp>
            <a:noAutofit/>
          </a:bodyPr>
          <a:lstStyle/>
          <a:p>
            <a:pPr algn="ctr" defTabSz="932293" fontAlgn="base">
              <a:lnSpc>
                <a:spcPct val="90000"/>
              </a:lnSpc>
              <a:spcBef>
                <a:spcPct val="0"/>
              </a:spcBef>
              <a:spcAft>
                <a:spcPct val="0"/>
              </a:spcAft>
            </a:pPr>
            <a:endParaRPr lang="en-US" sz="2400" dirty="0" err="1">
              <a:gradFill>
                <a:gsLst>
                  <a:gs pos="0">
                    <a:srgbClr val="FFFFFF"/>
                  </a:gs>
                  <a:gs pos="100000">
                    <a:srgbClr val="FFFFFF"/>
                  </a:gs>
                </a:gsLst>
                <a:lin ang="5400000" scaled="0"/>
              </a:gradFill>
              <a:ea typeface="Segoe UI" pitchFamily="34" charset="0"/>
              <a:cs typeface="Segoe UI" pitchFamily="34" charset="0"/>
            </a:endParaRPr>
          </a:p>
        </p:txBody>
      </p:sp>
      <p:sp>
        <p:nvSpPr>
          <p:cNvPr id="32" name="TextBox 31"/>
          <p:cNvSpPr txBox="1"/>
          <p:nvPr/>
        </p:nvSpPr>
        <p:spPr>
          <a:xfrm>
            <a:off x="292320" y="6578708"/>
            <a:ext cx="4441948" cy="146619"/>
          </a:xfrm>
          <a:prstGeom prst="rect">
            <a:avLst/>
          </a:prstGeom>
          <a:noFill/>
        </p:spPr>
        <p:txBody>
          <a:bodyPr wrap="square" lIns="0" tIns="0" rIns="0" bIns="0" rtlCol="0">
            <a:spAutoFit/>
          </a:bodyPr>
          <a:lstStyle/>
          <a:p>
            <a:pPr defTabSz="932563">
              <a:lnSpc>
                <a:spcPct val="85000"/>
              </a:lnSpc>
            </a:pPr>
            <a:r>
              <a:rPr lang="en-US" sz="1099" dirty="0">
                <a:solidFill>
                  <a:srgbClr val="737373"/>
                </a:solidFill>
              </a:rPr>
              <a:t>Source: McKinsey, </a:t>
            </a:r>
            <a:r>
              <a:rPr lang="en-US" sz="1099" dirty="0" err="1">
                <a:solidFill>
                  <a:srgbClr val="737373"/>
                </a:solidFill>
              </a:rPr>
              <a:t>Ponemon</a:t>
            </a:r>
            <a:r>
              <a:rPr lang="en-US" sz="1099" dirty="0">
                <a:solidFill>
                  <a:srgbClr val="737373"/>
                </a:solidFill>
              </a:rPr>
              <a:t> Institute, Verizon</a:t>
            </a:r>
          </a:p>
        </p:txBody>
      </p:sp>
      <p:grpSp>
        <p:nvGrpSpPr>
          <p:cNvPr id="6" name="Group 5"/>
          <p:cNvGrpSpPr/>
          <p:nvPr/>
        </p:nvGrpSpPr>
        <p:grpSpPr>
          <a:xfrm>
            <a:off x="445614" y="2728484"/>
            <a:ext cx="11762100" cy="2797124"/>
            <a:chOff x="1920273" y="3511037"/>
            <a:chExt cx="11763768" cy="2797520"/>
          </a:xfrm>
        </p:grpSpPr>
        <p:sp>
          <p:nvSpPr>
            <p:cNvPr id="29" name="Title 1"/>
            <p:cNvSpPr txBox="1">
              <a:spLocks/>
            </p:cNvSpPr>
            <p:nvPr/>
          </p:nvSpPr>
          <p:spPr>
            <a:xfrm>
              <a:off x="3176414" y="5202958"/>
              <a:ext cx="9034602" cy="1105599"/>
            </a:xfrm>
            <a:prstGeom prst="rect">
              <a:avLst/>
            </a:prstGeom>
          </p:spPr>
          <p:txBody>
            <a:bodyPr vert="horz" wrap="square" lIns="146262" tIns="91414" rIns="146262" bIns="91414" rtlCol="0" anchor="ctr">
              <a:noAutofit/>
            </a:bodyPr>
            <a:lstStyle>
              <a:lvl1pPr marL="0" algn="l" defTabSz="1088078" rtl="0" eaLnBrk="1" latinLnBrk="0" hangingPunct="1">
                <a:lnSpc>
                  <a:spcPct val="90000"/>
                </a:lnSpc>
                <a:spcBef>
                  <a:spcPct val="0"/>
                </a:spcBef>
                <a:buNone/>
                <a:defRPr lang="en-US" sz="4800" kern="1200" spc="-100" baseline="0" dirty="0">
                  <a:solidFill>
                    <a:schemeClr val="tx1"/>
                  </a:solidFill>
                  <a:latin typeface="+mj-lt"/>
                  <a:ea typeface="Segoe UI Semibold" panose="020B0702040204020203" pitchFamily="34" charset="0"/>
                  <a:cs typeface="Segoe UI Semibold" panose="020B0702040204020203" pitchFamily="34" charset="0"/>
                </a:defRPr>
              </a:lvl1pPr>
            </a:lstStyle>
            <a:p>
              <a:pPr algn="ctr">
                <a:defRPr/>
              </a:pPr>
              <a:r>
                <a:rPr lang="en-US" sz="2400" dirty="0">
                  <a:solidFill>
                    <a:srgbClr val="525252"/>
                  </a:solidFill>
                  <a:ea typeface="Segoe UI" pitchFamily="34" charset="0"/>
                  <a:cs typeface="Segoe UI Light" panose="020B0502040204020203" pitchFamily="34" charset="0"/>
                </a:rPr>
                <a:t>Cyber threats are a </a:t>
              </a:r>
              <a:r>
                <a:rPr lang="en-US" sz="2400" spc="300" dirty="0">
                  <a:ln w="3175">
                    <a:noFill/>
                  </a:ln>
                  <a:solidFill>
                    <a:srgbClr val="0078D7"/>
                  </a:solidFill>
                  <a:latin typeface="Segoe UI Black" panose="020B0A02040204020203" pitchFamily="34" charset="0"/>
                  <a:ea typeface="Segoe UI Black" panose="020B0A02040204020203" pitchFamily="34" charset="0"/>
                  <a:cs typeface="Segoe UI Black" panose="020B0A02040204020203" pitchFamily="34" charset="0"/>
                </a:rPr>
                <a:t>material risk </a:t>
              </a:r>
              <a:r>
                <a:rPr lang="en-US" sz="2400" dirty="0">
                  <a:solidFill>
                    <a:srgbClr val="525252"/>
                  </a:solidFill>
                  <a:ea typeface="Segoe UI" pitchFamily="34" charset="0"/>
                  <a:cs typeface="Segoe UI Light" panose="020B0502040204020203" pitchFamily="34" charset="0"/>
                </a:rPr>
                <a:t>to your business</a:t>
              </a:r>
            </a:p>
          </p:txBody>
        </p:sp>
        <p:grpSp>
          <p:nvGrpSpPr>
            <p:cNvPr id="5" name="Group 4"/>
            <p:cNvGrpSpPr/>
            <p:nvPr/>
          </p:nvGrpSpPr>
          <p:grpSpPr>
            <a:xfrm>
              <a:off x="1920273" y="3511037"/>
              <a:ext cx="11763768" cy="1716567"/>
              <a:chOff x="1807339" y="3511037"/>
              <a:chExt cx="11763768" cy="1716567"/>
            </a:xfrm>
          </p:grpSpPr>
          <p:sp>
            <p:nvSpPr>
              <p:cNvPr id="76" name="TextBox 75"/>
              <p:cNvSpPr txBox="1"/>
              <p:nvPr/>
            </p:nvSpPr>
            <p:spPr>
              <a:xfrm>
                <a:off x="2220136" y="4474431"/>
                <a:ext cx="3090330" cy="753173"/>
              </a:xfrm>
              <a:prstGeom prst="rect">
                <a:avLst/>
              </a:prstGeom>
              <a:noFill/>
            </p:spPr>
            <p:txBody>
              <a:bodyPr wrap="square" lIns="186494" tIns="149196" rIns="186494" bIns="149196" rtlCol="0">
                <a:spAutoFit/>
              </a:bodyPr>
              <a:lstStyle/>
              <a:p>
                <a:pPr algn="ctr" defTabSz="932418">
                  <a:lnSpc>
                    <a:spcPct val="90000"/>
                  </a:lnSpc>
                  <a:spcAft>
                    <a:spcPts val="600"/>
                  </a:spcAft>
                  <a:defRPr/>
                </a:pPr>
                <a:r>
                  <a:rPr lang="en-US" sz="1599" dirty="0">
                    <a:solidFill>
                      <a:srgbClr val="525252"/>
                    </a:solidFill>
                    <a:ea typeface="Segoe UI" pitchFamily="34" charset="0"/>
                    <a:cs typeface="Segoe UI Semibold" panose="020B0702040204020203" pitchFamily="34" charset="0"/>
                  </a:rPr>
                  <a:t>Impact of lost </a:t>
                </a:r>
                <a:r>
                  <a:rPr lang="en-US" sz="1599" b="1" dirty="0">
                    <a:solidFill>
                      <a:srgbClr val="525252"/>
                    </a:solidFill>
                    <a:ea typeface="Segoe UI" pitchFamily="34" charset="0"/>
                    <a:cs typeface="Segoe UI Semibold" panose="020B0702040204020203" pitchFamily="34" charset="0"/>
                  </a:rPr>
                  <a:t>productivity and growth</a:t>
                </a:r>
              </a:p>
            </p:txBody>
          </p:sp>
          <p:sp>
            <p:nvSpPr>
              <p:cNvPr id="80" name="TextBox 79"/>
              <p:cNvSpPr txBox="1"/>
              <p:nvPr/>
            </p:nvSpPr>
            <p:spPr>
              <a:xfrm>
                <a:off x="5780294" y="4474431"/>
                <a:ext cx="3817858" cy="753173"/>
              </a:xfrm>
              <a:prstGeom prst="rect">
                <a:avLst/>
              </a:prstGeom>
              <a:noFill/>
            </p:spPr>
            <p:txBody>
              <a:bodyPr wrap="square" lIns="186494" tIns="149196" rIns="186494" bIns="149196" rtlCol="0">
                <a:spAutoFit/>
              </a:bodyPr>
              <a:lstStyle/>
              <a:p>
                <a:pPr algn="ctr" defTabSz="932418">
                  <a:lnSpc>
                    <a:spcPct val="90000"/>
                  </a:lnSpc>
                  <a:spcAft>
                    <a:spcPts val="600"/>
                  </a:spcAft>
                  <a:defRPr/>
                </a:pPr>
                <a:r>
                  <a:rPr lang="en-US" sz="1599" dirty="0">
                    <a:solidFill>
                      <a:srgbClr val="525252"/>
                    </a:solidFill>
                    <a:ea typeface="Segoe UI" pitchFamily="34" charset="0"/>
                    <a:cs typeface="Segoe UI Semibold" panose="020B0702040204020203" pitchFamily="34" charset="0"/>
                  </a:rPr>
                  <a:t>Average </a:t>
                </a:r>
                <a:r>
                  <a:rPr lang="en-US" sz="1599" b="1" dirty="0">
                    <a:solidFill>
                      <a:srgbClr val="525252"/>
                    </a:solidFill>
                    <a:ea typeface="Segoe UI" pitchFamily="34" charset="0"/>
                    <a:cs typeface="Segoe UI Semibold" panose="020B0702040204020203" pitchFamily="34" charset="0"/>
                  </a:rPr>
                  <a:t>cost</a:t>
                </a:r>
                <a:r>
                  <a:rPr lang="en-US" sz="1599" dirty="0">
                    <a:solidFill>
                      <a:srgbClr val="525252"/>
                    </a:solidFill>
                    <a:ea typeface="Segoe UI" pitchFamily="34" charset="0"/>
                    <a:cs typeface="Segoe UI Semibold" panose="020B0702040204020203" pitchFamily="34" charset="0"/>
                  </a:rPr>
                  <a:t> </a:t>
                </a:r>
                <a:r>
                  <a:rPr lang="en-US" sz="1599" b="1" dirty="0">
                    <a:solidFill>
                      <a:srgbClr val="525252"/>
                    </a:solidFill>
                    <a:ea typeface="Segoe UI" pitchFamily="34" charset="0"/>
                    <a:cs typeface="Segoe UI Semibold" panose="020B0702040204020203" pitchFamily="34" charset="0"/>
                  </a:rPr>
                  <a:t>of a data breach </a:t>
                </a:r>
                <a:r>
                  <a:rPr lang="en-US" sz="1599" dirty="0">
                    <a:solidFill>
                      <a:srgbClr val="525252"/>
                    </a:solidFill>
                    <a:ea typeface="Segoe UI" pitchFamily="34" charset="0"/>
                    <a:cs typeface="Segoe UI Semibold" panose="020B0702040204020203" pitchFamily="34" charset="0"/>
                  </a:rPr>
                  <a:t>                           (15% YoY increase)</a:t>
                </a:r>
              </a:p>
            </p:txBody>
          </p:sp>
          <p:sp>
            <p:nvSpPr>
              <p:cNvPr id="75" name="TextBox 74"/>
              <p:cNvSpPr txBox="1"/>
              <p:nvPr/>
            </p:nvSpPr>
            <p:spPr>
              <a:xfrm>
                <a:off x="1807339" y="3511037"/>
                <a:ext cx="3931920" cy="973419"/>
              </a:xfrm>
              <a:prstGeom prst="rect">
                <a:avLst/>
              </a:prstGeom>
              <a:noFill/>
            </p:spPr>
            <p:txBody>
              <a:bodyPr wrap="square" lIns="182828" tIns="146262" rIns="182828" bIns="146262" rtlCol="0">
                <a:spAutoFit/>
              </a:bodyPr>
              <a:lstStyle/>
              <a:p>
                <a:pPr algn="ctr" defTabSz="932418">
                  <a:lnSpc>
                    <a:spcPct val="90000"/>
                  </a:lnSpc>
                  <a:spcAft>
                    <a:spcPts val="600"/>
                  </a:spcAft>
                  <a:defRPr/>
                </a:pPr>
                <a:r>
                  <a:rPr lang="en-US" sz="3599" cap="all" spc="300" dirty="0">
                    <a:ln w="3175">
                      <a:noFill/>
                    </a:ln>
                    <a:solidFill>
                      <a:srgbClr val="0070C0"/>
                    </a:solidFill>
                    <a:latin typeface="Segoe UI Black" panose="020B0A02040204020203" pitchFamily="34" charset="0"/>
                    <a:ea typeface="Segoe UI Black" panose="020B0A02040204020203" pitchFamily="34" charset="0"/>
                    <a:cs typeface="Segoe UI Black" panose="020B0A02040204020203" pitchFamily="34" charset="0"/>
                  </a:rPr>
                  <a:t>$</a:t>
                </a:r>
                <a:r>
                  <a:rPr lang="en-US" sz="4799" cap="all" spc="300" dirty="0">
                    <a:ln w="3175">
                      <a:noFill/>
                    </a:ln>
                    <a:solidFill>
                      <a:srgbClr val="0070C0"/>
                    </a:solidFill>
                    <a:latin typeface="Segoe UI Black" panose="020B0A02040204020203" pitchFamily="34" charset="0"/>
                    <a:ea typeface="Segoe UI Black" panose="020B0A02040204020203" pitchFamily="34" charset="0"/>
                    <a:cs typeface="Segoe UI Black" panose="020B0A02040204020203" pitchFamily="34" charset="0"/>
                  </a:rPr>
                  <a:t>3.0</a:t>
                </a:r>
                <a:r>
                  <a:rPr lang="en-US" sz="2800" cap="all" spc="300" dirty="0">
                    <a:ln w="3175">
                      <a:noFill/>
                    </a:ln>
                    <a:solidFill>
                      <a:srgbClr val="0070C0"/>
                    </a:solidFill>
                    <a:latin typeface="Segoe UI Black" panose="020B0A02040204020203" pitchFamily="34" charset="0"/>
                    <a:ea typeface="Segoe UI Black" panose="020B0A02040204020203" pitchFamily="34" charset="0"/>
                    <a:cs typeface="Segoe UI Black" panose="020B0A02040204020203" pitchFamily="34" charset="0"/>
                  </a:rPr>
                  <a:t> </a:t>
                </a:r>
                <a:r>
                  <a:rPr lang="en-US" sz="2800" spc="300" dirty="0">
                    <a:ln w="3175">
                      <a:noFill/>
                    </a:ln>
                    <a:solidFill>
                      <a:srgbClr val="0070C0"/>
                    </a:solidFill>
                    <a:latin typeface="Segoe UI Light" panose="020B0502040204020203" pitchFamily="34" charset="0"/>
                    <a:cs typeface="Arial" panose="020B0604020202020204" pitchFamily="34" charset="0"/>
                  </a:rPr>
                  <a:t>Trillion</a:t>
                </a:r>
                <a:endParaRPr lang="en-US" sz="4399" cap="all" spc="300" dirty="0">
                  <a:ln w="3175">
                    <a:noFill/>
                  </a:ln>
                  <a:solidFill>
                    <a:srgbClr val="0070C0"/>
                  </a:solidFill>
                  <a:latin typeface="Segoe UI Light" panose="020B0502040204020203" pitchFamily="34" charset="0"/>
                  <a:cs typeface="Arial" panose="020B0604020202020204" pitchFamily="34" charset="0"/>
                </a:endParaRPr>
              </a:p>
            </p:txBody>
          </p:sp>
          <p:sp>
            <p:nvSpPr>
              <p:cNvPr id="81" name="TextBox 80"/>
              <p:cNvSpPr txBox="1"/>
              <p:nvPr/>
            </p:nvSpPr>
            <p:spPr>
              <a:xfrm>
                <a:off x="5723263" y="3511037"/>
                <a:ext cx="3931920" cy="973419"/>
              </a:xfrm>
              <a:prstGeom prst="rect">
                <a:avLst/>
              </a:prstGeom>
              <a:noFill/>
            </p:spPr>
            <p:txBody>
              <a:bodyPr wrap="square" lIns="0" tIns="146262" rIns="0" bIns="146262" rtlCol="0">
                <a:spAutoFit/>
              </a:bodyPr>
              <a:lstStyle/>
              <a:p>
                <a:pPr algn="ctr" defTabSz="932418">
                  <a:lnSpc>
                    <a:spcPct val="90000"/>
                  </a:lnSpc>
                  <a:spcAft>
                    <a:spcPts val="600"/>
                  </a:spcAft>
                  <a:defRPr/>
                </a:pPr>
                <a:r>
                  <a:rPr lang="en-US" sz="3599" cap="all" spc="300" dirty="0">
                    <a:ln w="3175">
                      <a:noFill/>
                    </a:ln>
                    <a:solidFill>
                      <a:srgbClr val="0070C0"/>
                    </a:solidFill>
                    <a:latin typeface="Segoe UI Black" panose="020B0A02040204020203" pitchFamily="34" charset="0"/>
                    <a:ea typeface="Segoe UI Black" panose="020B0A02040204020203" pitchFamily="34" charset="0"/>
                    <a:cs typeface="Segoe UI Black" panose="020B0A02040204020203" pitchFamily="34" charset="0"/>
                  </a:rPr>
                  <a:t>$</a:t>
                </a:r>
                <a:r>
                  <a:rPr lang="en-US" sz="4799" cap="all" spc="300" dirty="0">
                    <a:ln w="3175">
                      <a:noFill/>
                    </a:ln>
                    <a:solidFill>
                      <a:srgbClr val="0070C0"/>
                    </a:solidFill>
                    <a:latin typeface="Segoe UI Black" panose="020B0A02040204020203" pitchFamily="34" charset="0"/>
                    <a:ea typeface="Segoe UI Black" panose="020B0A02040204020203" pitchFamily="34" charset="0"/>
                    <a:cs typeface="Segoe UI Black" panose="020B0A02040204020203" pitchFamily="34" charset="0"/>
                  </a:rPr>
                  <a:t>4 </a:t>
                </a:r>
                <a:r>
                  <a:rPr lang="en-US" sz="2800" spc="300" dirty="0">
                    <a:ln w="3175">
                      <a:noFill/>
                    </a:ln>
                    <a:solidFill>
                      <a:srgbClr val="0070C0"/>
                    </a:solidFill>
                    <a:latin typeface="Segoe UI Light" panose="020B0502040204020203" pitchFamily="34" charset="0"/>
                    <a:cs typeface="Arial" panose="020B0604020202020204" pitchFamily="34" charset="0"/>
                  </a:rPr>
                  <a:t>Million</a:t>
                </a:r>
                <a:endParaRPr lang="en-US" sz="2400" cap="all" spc="300" dirty="0">
                  <a:ln w="3175">
                    <a:noFill/>
                  </a:ln>
                  <a:solidFill>
                    <a:srgbClr val="0070C0"/>
                  </a:solidFill>
                  <a:latin typeface="Segoe UI Light" panose="020B0502040204020203" pitchFamily="34" charset="0"/>
                  <a:cs typeface="Arial" panose="020B0604020202020204" pitchFamily="34" charset="0"/>
                </a:endParaRPr>
              </a:p>
            </p:txBody>
          </p:sp>
          <p:sp>
            <p:nvSpPr>
              <p:cNvPr id="13" name="TextBox 12"/>
              <p:cNvSpPr txBox="1"/>
              <p:nvPr/>
            </p:nvSpPr>
            <p:spPr>
              <a:xfrm>
                <a:off x="10094326" y="4474431"/>
                <a:ext cx="3021642" cy="753173"/>
              </a:xfrm>
              <a:prstGeom prst="rect">
                <a:avLst/>
              </a:prstGeom>
              <a:noFill/>
            </p:spPr>
            <p:txBody>
              <a:bodyPr wrap="square" lIns="186494" tIns="149196" rIns="186494" bIns="149196" rtlCol="0">
                <a:spAutoFit/>
              </a:bodyPr>
              <a:lstStyle/>
              <a:p>
                <a:pPr algn="ctr" defTabSz="932418">
                  <a:lnSpc>
                    <a:spcPct val="90000"/>
                  </a:lnSpc>
                  <a:spcAft>
                    <a:spcPts val="600"/>
                  </a:spcAft>
                  <a:defRPr/>
                </a:pPr>
                <a:r>
                  <a:rPr lang="en-US" sz="1599" dirty="0">
                    <a:solidFill>
                      <a:srgbClr val="525252"/>
                    </a:solidFill>
                    <a:ea typeface="Segoe UI" pitchFamily="34" charset="0"/>
                    <a:cs typeface="Segoe UI Semibold" panose="020B0702040204020203" pitchFamily="34" charset="0"/>
                  </a:rPr>
                  <a:t>Corporate </a:t>
                </a:r>
                <a:r>
                  <a:rPr lang="en-US" sz="1599" b="1" dirty="0">
                    <a:solidFill>
                      <a:srgbClr val="525252"/>
                    </a:solidFill>
                    <a:ea typeface="Segoe UI" pitchFamily="34" charset="0"/>
                    <a:cs typeface="Segoe UI Semibold" panose="020B0702040204020203" pitchFamily="34" charset="0"/>
                  </a:rPr>
                  <a:t>liability</a:t>
                </a:r>
                <a:r>
                  <a:rPr lang="en-US" sz="1599" dirty="0">
                    <a:solidFill>
                      <a:srgbClr val="525252"/>
                    </a:solidFill>
                    <a:ea typeface="Segoe UI" pitchFamily="34" charset="0"/>
                    <a:cs typeface="Segoe UI Semibold" panose="020B0702040204020203" pitchFamily="34" charset="0"/>
                  </a:rPr>
                  <a:t> </a:t>
                </a:r>
                <a:br>
                  <a:rPr lang="en-US" sz="1599" dirty="0">
                    <a:solidFill>
                      <a:srgbClr val="525252"/>
                    </a:solidFill>
                    <a:ea typeface="Segoe UI" pitchFamily="34" charset="0"/>
                    <a:cs typeface="Segoe UI Semibold" panose="020B0702040204020203" pitchFamily="34" charset="0"/>
                  </a:rPr>
                </a:br>
                <a:r>
                  <a:rPr lang="en-US" sz="1599" dirty="0">
                    <a:solidFill>
                      <a:srgbClr val="525252"/>
                    </a:solidFill>
                    <a:ea typeface="Segoe UI" pitchFamily="34" charset="0"/>
                    <a:cs typeface="Segoe UI Semibold" panose="020B0702040204020203" pitchFamily="34" charset="0"/>
                  </a:rPr>
                  <a:t>coverage.</a:t>
                </a:r>
              </a:p>
            </p:txBody>
          </p:sp>
          <p:sp>
            <p:nvSpPr>
              <p:cNvPr id="14" name="TextBox 13"/>
              <p:cNvSpPr txBox="1"/>
              <p:nvPr/>
            </p:nvSpPr>
            <p:spPr>
              <a:xfrm>
                <a:off x="9639187" y="3511037"/>
                <a:ext cx="3931920" cy="973419"/>
              </a:xfrm>
              <a:prstGeom prst="rect">
                <a:avLst/>
              </a:prstGeom>
              <a:noFill/>
            </p:spPr>
            <p:txBody>
              <a:bodyPr wrap="square" lIns="0" tIns="146262" rIns="0" bIns="146262" rtlCol="0">
                <a:spAutoFit/>
              </a:bodyPr>
              <a:lstStyle/>
              <a:p>
                <a:pPr algn="ctr" defTabSz="932418">
                  <a:lnSpc>
                    <a:spcPct val="90000"/>
                  </a:lnSpc>
                  <a:spcAft>
                    <a:spcPts val="600"/>
                  </a:spcAft>
                  <a:defRPr/>
                </a:pPr>
                <a:r>
                  <a:rPr lang="en-US" sz="3599" cap="all" spc="300" dirty="0">
                    <a:ln w="3175">
                      <a:noFill/>
                    </a:ln>
                    <a:solidFill>
                      <a:srgbClr val="0070C0"/>
                    </a:solidFill>
                    <a:latin typeface="Segoe UI Black" panose="020B0A02040204020203" pitchFamily="34" charset="0"/>
                    <a:ea typeface="Segoe UI Black" panose="020B0A02040204020203" pitchFamily="34" charset="0"/>
                    <a:cs typeface="Segoe UI Black" panose="020B0A02040204020203" pitchFamily="34" charset="0"/>
                  </a:rPr>
                  <a:t>$</a:t>
                </a:r>
                <a:r>
                  <a:rPr lang="en-US" sz="4799" cap="all" spc="300" dirty="0">
                    <a:ln w="3175">
                      <a:noFill/>
                    </a:ln>
                    <a:solidFill>
                      <a:srgbClr val="0070C0"/>
                    </a:solidFill>
                    <a:latin typeface="Segoe UI Black" panose="020B0A02040204020203" pitchFamily="34" charset="0"/>
                    <a:ea typeface="Segoe UI Black" panose="020B0A02040204020203" pitchFamily="34" charset="0"/>
                    <a:cs typeface="Segoe UI Black" panose="020B0A02040204020203" pitchFamily="34" charset="0"/>
                  </a:rPr>
                  <a:t>500 </a:t>
                </a:r>
                <a:r>
                  <a:rPr lang="en-US" sz="2800" spc="300" dirty="0">
                    <a:ln w="3175">
                      <a:noFill/>
                    </a:ln>
                    <a:solidFill>
                      <a:srgbClr val="0070C0"/>
                    </a:solidFill>
                    <a:latin typeface="Segoe UI Light" panose="020B0502040204020203" pitchFamily="34" charset="0"/>
                    <a:cs typeface="Arial" panose="020B0604020202020204" pitchFamily="34" charset="0"/>
                  </a:rPr>
                  <a:t>Million</a:t>
                </a:r>
                <a:endParaRPr lang="en-US" sz="2400" cap="all" spc="300" dirty="0">
                  <a:ln w="3175">
                    <a:noFill/>
                  </a:ln>
                  <a:solidFill>
                    <a:srgbClr val="0070C0"/>
                  </a:solidFill>
                  <a:latin typeface="Segoe UI Light" panose="020B0502040204020203" pitchFamily="34" charset="0"/>
                  <a:cs typeface="Arial" panose="020B0604020202020204" pitchFamily="34" charset="0"/>
                </a:endParaRPr>
              </a:p>
            </p:txBody>
          </p:sp>
        </p:grpSp>
      </p:grpSp>
      <p:sp>
        <p:nvSpPr>
          <p:cNvPr id="17" name="Title 974"/>
          <p:cNvSpPr txBox="1">
            <a:spLocks/>
          </p:cNvSpPr>
          <p:nvPr/>
        </p:nvSpPr>
        <p:spPr>
          <a:xfrm>
            <a:off x="634792" y="1865084"/>
            <a:ext cx="11166892" cy="1096970"/>
          </a:xfrm>
          <a:prstGeom prst="rect">
            <a:avLst/>
          </a:prstGeom>
        </p:spPr>
        <p:txBody>
          <a:bodyPr vert="horz" wrap="square" lIns="146262" tIns="91414" rIns="146262" bIns="91414" rtlCol="0" anchor="t">
            <a:noAutofit/>
          </a:bodyPr>
          <a:lstStyle>
            <a:lvl1pPr algn="l" defTabSz="932742" rtl="0" eaLnBrk="1" latinLnBrk="0" hangingPunct="1">
              <a:lnSpc>
                <a:spcPct val="90000"/>
              </a:lnSpc>
              <a:spcBef>
                <a:spcPct val="0"/>
              </a:spcBef>
              <a:buNone/>
              <a:defRPr lang="en-US" sz="4000" b="0" kern="1200" cap="none" spc="-102" baseline="0" dirty="0" smtClean="0">
                <a:ln w="3175">
                  <a:noFill/>
                </a:ln>
                <a:gradFill>
                  <a:gsLst>
                    <a:gs pos="1250">
                      <a:schemeClr val="accent1"/>
                    </a:gs>
                    <a:gs pos="100000">
                      <a:schemeClr val="accent1"/>
                    </a:gs>
                  </a:gsLst>
                  <a:lin ang="5400000" scaled="0"/>
                </a:gradFill>
                <a:effectLst/>
                <a:latin typeface="Segoe UI Semibold" panose="020B0702040204020203" pitchFamily="34" charset="0"/>
                <a:ea typeface="+mn-ea"/>
                <a:cs typeface="Segoe UI Semibold" panose="020B0702040204020203" pitchFamily="34" charset="0"/>
              </a:defRPr>
            </a:lvl1pPr>
          </a:lstStyle>
          <a:p>
            <a:pPr algn="ctr">
              <a:spcAft>
                <a:spcPts val="600"/>
              </a:spcAft>
            </a:pPr>
            <a:r>
              <a:rPr sz="3599" cap="all" spc="300" dirty="0">
                <a:solidFill>
                  <a:srgbClr val="525252"/>
                </a:solidFill>
                <a:latin typeface="Segoe UI Light" panose="020B0502040204020203" pitchFamily="34" charset="0"/>
                <a:cs typeface="Arial" panose="020B0604020202020204" pitchFamily="34" charset="0"/>
              </a:rPr>
              <a:t>“</a:t>
            </a:r>
            <a:r>
              <a:rPr lang="en-US" sz="3599" spc="300" dirty="0">
                <a:solidFill>
                  <a:srgbClr val="525252"/>
                </a:solidFill>
                <a:latin typeface="Segoe UI Light" panose="020B0502040204020203" pitchFamily="34" charset="0"/>
                <a:cs typeface="Arial" panose="020B0604020202020204" pitchFamily="34" charset="0"/>
              </a:rPr>
              <a:t>Cyber security is a </a:t>
            </a:r>
            <a:r>
              <a:rPr lang="en-US" sz="3599" spc="300" dirty="0">
                <a:solidFill>
                  <a:srgbClr val="0078D7"/>
                </a:solidFill>
                <a:latin typeface="Segoe UI Black" panose="020B0A02040204020203" pitchFamily="34" charset="0"/>
                <a:ea typeface="Segoe UI Black" panose="020B0A02040204020203" pitchFamily="34" charset="0"/>
                <a:cs typeface="Segoe UI Black" panose="020B0A02040204020203" pitchFamily="34" charset="0"/>
              </a:rPr>
              <a:t>CEO issue</a:t>
            </a:r>
            <a:r>
              <a:rPr sz="3599" cap="all" spc="300" dirty="0">
                <a:solidFill>
                  <a:srgbClr val="525252"/>
                </a:solidFill>
                <a:latin typeface="Segoe UI Light" panose="020B0502040204020203" pitchFamily="34" charset="0"/>
                <a:cs typeface="Arial" panose="020B0604020202020204" pitchFamily="34" charset="0"/>
              </a:rPr>
              <a:t>.”</a:t>
            </a:r>
          </a:p>
          <a:p>
            <a:pPr algn="ctr">
              <a:spcAft>
                <a:spcPts val="600"/>
              </a:spcAft>
            </a:pPr>
            <a:r>
              <a:rPr sz="1399" cap="all" spc="300" dirty="0">
                <a:solidFill>
                  <a:srgbClr val="525252"/>
                </a:solidFill>
                <a:latin typeface="Segoe UI Light" panose="020B0502040204020203" pitchFamily="34" charset="0"/>
                <a:cs typeface="Arial" panose="020B0604020202020204" pitchFamily="34" charset="0"/>
              </a:rPr>
              <a:t> -</a:t>
            </a:r>
            <a:r>
              <a:rPr lang="en-US" sz="1399" spc="300" dirty="0">
                <a:solidFill>
                  <a:srgbClr val="525252"/>
                </a:solidFill>
                <a:latin typeface="Segoe UI Light" panose="020B0502040204020203" pitchFamily="34" charset="0"/>
                <a:cs typeface="Arial" panose="020B0604020202020204" pitchFamily="34" charset="0"/>
              </a:rPr>
              <a:t>McKinsey</a:t>
            </a:r>
            <a:endParaRPr sz="2800" cap="all" spc="300" dirty="0">
              <a:solidFill>
                <a:srgbClr val="525252"/>
              </a:solidFill>
              <a:latin typeface="Segoe UI Light" panose="020B0502040204020203" pitchFamily="34" charset="0"/>
              <a:cs typeface="Arial" panose="020B0604020202020204" pitchFamily="34" charset="0"/>
            </a:endParaRPr>
          </a:p>
        </p:txBody>
      </p:sp>
      <p:sp>
        <p:nvSpPr>
          <p:cNvPr id="16" name="Rectangle 15" descr="Bounce Right:  Rectangle 12"/>
          <p:cNvSpPr/>
          <p:nvPr/>
        </p:nvSpPr>
        <p:spPr bwMode="auto">
          <a:xfrm>
            <a:off x="1517" y="4619866"/>
            <a:ext cx="12434076" cy="45713"/>
          </a:xfrm>
          <a:prstGeom prst="rect">
            <a:avLst/>
          </a:prstGeom>
          <a:solidFill>
            <a:srgbClr val="00BCF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54" tIns="146283" rIns="182854" bIns="146283" numCol="1" spcCol="0" rtlCol="0" fromWordArt="0" anchor="t" anchorCtr="0" forceAA="0" compatLnSpc="1">
            <a:prstTxWarp prst="textNoShape">
              <a:avLst/>
            </a:prstTxWarp>
            <a:noAutofit/>
          </a:bodyPr>
          <a:lstStyle/>
          <a:p>
            <a:pPr algn="ctr" defTabSz="932293" fontAlgn="base">
              <a:lnSpc>
                <a:spcPct val="90000"/>
              </a:lnSpc>
              <a:spcBef>
                <a:spcPct val="0"/>
              </a:spcBef>
              <a:spcAft>
                <a:spcPct val="0"/>
              </a:spcAft>
            </a:pPr>
            <a:endParaRPr lang="en-US" sz="2400" dirty="0" err="1">
              <a:gradFill>
                <a:gsLst>
                  <a:gs pos="0">
                    <a:srgbClr val="FFFFFF"/>
                  </a:gs>
                  <a:gs pos="100000">
                    <a:srgbClr val="FFFFFF"/>
                  </a:gs>
                </a:gsLst>
                <a:lin ang="5400000" scaled="0"/>
              </a:gradFill>
              <a:ea typeface="Segoe UI" pitchFamily="34" charset="0"/>
              <a:cs typeface="Segoe UI" pitchFamily="34" charset="0"/>
            </a:endParaRPr>
          </a:p>
        </p:txBody>
      </p:sp>
      <p:sp>
        <p:nvSpPr>
          <p:cNvPr id="19" name="Rectangle 18" descr="Bounce Right:  Rectangle 12"/>
          <p:cNvSpPr/>
          <p:nvPr/>
        </p:nvSpPr>
        <p:spPr bwMode="auto">
          <a:xfrm>
            <a:off x="1517" y="1572172"/>
            <a:ext cx="12434076" cy="45713"/>
          </a:xfrm>
          <a:prstGeom prst="rect">
            <a:avLst/>
          </a:prstGeom>
          <a:solidFill>
            <a:srgbClr val="00BCF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54" tIns="146283" rIns="182854" bIns="146283" numCol="1" spcCol="0" rtlCol="0" fromWordArt="0" anchor="t" anchorCtr="0" forceAA="0" compatLnSpc="1">
            <a:prstTxWarp prst="textNoShape">
              <a:avLst/>
            </a:prstTxWarp>
            <a:noAutofit/>
          </a:bodyPr>
          <a:lstStyle/>
          <a:p>
            <a:pPr algn="ctr" defTabSz="932293" fontAlgn="base">
              <a:lnSpc>
                <a:spcPct val="90000"/>
              </a:lnSpc>
              <a:spcBef>
                <a:spcPct val="0"/>
              </a:spcBef>
              <a:spcAft>
                <a:spcPct val="0"/>
              </a:spcAft>
            </a:pPr>
            <a:endParaRPr lang="en-US" sz="2400" dirty="0" err="1">
              <a:gradFill>
                <a:gsLst>
                  <a:gs pos="0">
                    <a:srgbClr val="FFFFFF"/>
                  </a:gs>
                  <a:gs pos="100000">
                    <a:srgbClr val="FFFFFF"/>
                  </a:gs>
                </a:gsLst>
                <a:lin ang="5400000" scaled="0"/>
              </a:gradFill>
              <a:ea typeface="Segoe UI" pitchFamily="34" charset="0"/>
              <a:cs typeface="Segoe UI" pitchFamily="34" charset="0"/>
            </a:endParaRPr>
          </a:p>
        </p:txBody>
      </p:sp>
    </p:spTree>
    <p:extLst>
      <p:ext uri="{BB962C8B-B14F-4D97-AF65-F5344CB8AC3E}">
        <p14:creationId xmlns:p14="http://schemas.microsoft.com/office/powerpoint/2010/main" val="630346465"/>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4" presetClass="path" presetSubtype="0" accel="50000" decel="50000" fill="hold" grpId="0" nodeType="afterEffect">
                                  <p:stCondLst>
                                    <p:cond delay="0"/>
                                  </p:stCondLst>
                                  <p:childTnLst>
                                    <p:animMotion origin="layout" path="M  0 0 L0 0.1790376 L0 0.3580752" pathEditMode="relative" ptsTypes="">
                                      <p:cBhvr>
                                        <p:cTn id="6" dur="750" fill="hold"/>
                                        <p:tgtEl>
                                          <p:spTgt spid="19"/>
                                        </p:tgtEl>
                                        <p:attrNameLst>
                                          <p:attrName>ppt_x</p:attrName>
                                          <p:attrName>ppt_y</p:attrName>
                                        </p:attrNameLst>
                                      </p:cBhvr>
                                    </p:animMotion>
                                    <p:animScale>
                                      <p:cBhvr>
                                        <p:cTn id="7" dur="750" fill="hold">
                                          <p:stCondLst>
                                            <p:cond delay="0"/>
                                          </p:stCondLst>
                                        </p:cTn>
                                        <p:tgtEl>
                                          <p:spTgt spid="19"/>
                                        </p:tgtEl>
                                      </p:cBhvr>
                                      <p:from x="100000" y="100000"/>
                                      <p:to x="100000" y="100000"/>
                                    </p:animScale>
                                    <p:animRot by="0">
                                      <p:cBhvr>
                                        <p:cTn id="8" dur="750" fill="hold">
                                          <p:stCondLst>
                                            <p:cond delay="0"/>
                                          </p:stCondLst>
                                        </p:cTn>
                                        <p:tgtEl>
                                          <p:spTgt spid="19"/>
                                        </p:tgtEl>
                                        <p:attrNameLst>
                                          <p:attrName>r</p:attrName>
                                        </p:attrNameLst>
                                      </p:cBhvr>
                                    </p:animRot>
                                  </p:childTnLst>
                                </p:cTn>
                              </p:par>
                            </p:childTnLst>
                          </p:cTn>
                        </p:par>
                        <p:par>
                          <p:cTn id="9" fill="hold">
                            <p:stCondLst>
                              <p:cond delay="750"/>
                            </p:stCondLst>
                            <p:childTnLst>
                              <p:par>
                                <p:cTn id="10" presetID="10" presetClass="entr" presetSubtype="0" fill="hold" grpId="1" nodeType="after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fade">
                                      <p:cBhvr>
                                        <p:cTn id="12" dur="500"/>
                                        <p:tgtEl>
                                          <p:spTgt spid="17"/>
                                        </p:tgtEl>
                                      </p:cBhvr>
                                    </p:animEffect>
                                  </p:childTnLst>
                                </p:cTn>
                              </p:par>
                              <p:par>
                                <p:cTn id="13" presetID="1" presetClass="exit" presetSubtype="0" fill="hold" grpId="1" nodeType="withEffect">
                                  <p:stCondLst>
                                    <p:cond delay="0"/>
                                  </p:stCondLst>
                                  <p:childTnLst>
                                    <p:set>
                                      <p:cBhvr>
                                        <p:cTn id="14" dur="1" fill="hold">
                                          <p:stCondLst>
                                            <p:cond delay="0"/>
                                          </p:stCondLst>
                                        </p:cTn>
                                        <p:tgtEl>
                                          <p:spTgt spid="19"/>
                                        </p:tgtEl>
                                        <p:attrNameLst>
                                          <p:attrName>style.visibility</p:attrName>
                                        </p:attrNameLst>
                                      </p:cBhvr>
                                      <p:to>
                                        <p:strVal val="hidden"/>
                                      </p:to>
                                    </p:set>
                                  </p:childTnLst>
                                </p:cTn>
                              </p:par>
                              <p:par>
                                <p:cTn id="15" presetID="1" presetClass="entr" presetSubtype="0" fill="hold" grpId="1" nodeType="withEffect">
                                  <p:stCondLst>
                                    <p:cond delay="0"/>
                                  </p:stCondLst>
                                  <p:childTnLst>
                                    <p:set>
                                      <p:cBhvr>
                                        <p:cTn id="16" dur="1" fill="hold">
                                          <p:stCondLst>
                                            <p:cond delay="0"/>
                                          </p:stCondLst>
                                        </p:cTn>
                                        <p:tgtEl>
                                          <p:spTgt spid="16"/>
                                        </p:tgtEl>
                                        <p:attrNameLst>
                                          <p:attrName>style.visibility</p:attrName>
                                        </p:attrNameLst>
                                      </p:cBhvr>
                                      <p:to>
                                        <p:strVal val="visible"/>
                                      </p:to>
                                    </p:set>
                                  </p:childTnLst>
                                </p:cTn>
                              </p:par>
                              <p:par>
                                <p:cTn id="17" presetID="22" presetClass="entr" presetSubtype="4" fill="hold" grpId="0" nodeType="with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wipe(down)">
                                      <p:cBhvr>
                                        <p:cTn id="19" dur="500"/>
                                        <p:tgtEl>
                                          <p:spTgt spid="18"/>
                                        </p:tgtEl>
                                      </p:cBhvr>
                                    </p:animEffect>
                                  </p:childTnLst>
                                </p:cTn>
                              </p:par>
                            </p:childTnLst>
                          </p:cTn>
                        </p:par>
                        <p:par>
                          <p:cTn id="20" fill="hold">
                            <p:stCondLst>
                              <p:cond delay="1250"/>
                            </p:stCondLst>
                            <p:childTnLst>
                              <p:par>
                                <p:cTn id="21" presetID="41" presetClass="path" presetSubtype="0" accel="50000" decel="50000" fill="hold" grpId="0" nodeType="afterEffect">
                                  <p:stCondLst>
                                    <p:cond delay="0"/>
                                  </p:stCondLst>
                                  <p:childTnLst>
                                    <p:animMotion origin="layout" path="M  0 0 L0 -9.936909E-02 L0 -0.1987382" pathEditMode="relative" ptsTypes="">
                                      <p:cBhvr>
                                        <p:cTn id="22" dur="750" fill="hold"/>
                                        <p:tgtEl>
                                          <p:spTgt spid="17"/>
                                        </p:tgtEl>
                                        <p:attrNameLst>
                                          <p:attrName>ppt_x</p:attrName>
                                          <p:attrName>ppt_y</p:attrName>
                                        </p:attrNameLst>
                                      </p:cBhvr>
                                    </p:animMotion>
                                    <p:animScale>
                                      <p:cBhvr>
                                        <p:cTn id="23" dur="750" fill="hold">
                                          <p:stCondLst>
                                            <p:cond delay="0"/>
                                          </p:stCondLst>
                                        </p:cTn>
                                        <p:tgtEl>
                                          <p:spTgt spid="17"/>
                                        </p:tgtEl>
                                      </p:cBhvr>
                                      <p:from x="100000" y="100000"/>
                                      <p:to x="100000" y="100000"/>
                                    </p:animScale>
                                    <p:animRot by="0">
                                      <p:cBhvr>
                                        <p:cTn id="24" dur="750" fill="hold">
                                          <p:stCondLst>
                                            <p:cond delay="0"/>
                                          </p:stCondLst>
                                        </p:cTn>
                                        <p:tgtEl>
                                          <p:spTgt spid="17"/>
                                        </p:tgtEl>
                                        <p:attrNameLst>
                                          <p:attrName>r</p:attrName>
                                        </p:attrNameLst>
                                      </p:cBhvr>
                                    </p:animRot>
                                  </p:childTnLst>
                                </p:cTn>
                              </p:par>
                              <p:par>
                                <p:cTn id="25" presetID="41" presetClass="path" presetSubtype="0" accel="50000" decel="50000" fill="hold" grpId="0" nodeType="withEffect">
                                  <p:stCondLst>
                                    <p:cond delay="0"/>
                                  </p:stCondLst>
                                  <p:childTnLst>
                                    <p:animMotion origin="layout" path="M  0 0 L0 -0.1790376 L0 -0.3580752" pathEditMode="relative" ptsTypes="">
                                      <p:cBhvr>
                                        <p:cTn id="26" dur="750" fill="hold"/>
                                        <p:tgtEl>
                                          <p:spTgt spid="16"/>
                                        </p:tgtEl>
                                        <p:attrNameLst>
                                          <p:attrName>ppt_x</p:attrName>
                                          <p:attrName>ppt_y</p:attrName>
                                        </p:attrNameLst>
                                      </p:cBhvr>
                                    </p:animMotion>
                                    <p:animScale>
                                      <p:cBhvr>
                                        <p:cTn id="27" dur="750" fill="hold">
                                          <p:stCondLst>
                                            <p:cond delay="0"/>
                                          </p:stCondLst>
                                        </p:cTn>
                                        <p:tgtEl>
                                          <p:spTgt spid="16"/>
                                        </p:tgtEl>
                                      </p:cBhvr>
                                      <p:from x="100000" y="100000"/>
                                      <p:to x="100000" y="100000"/>
                                    </p:animScale>
                                    <p:animRot by="0">
                                      <p:cBhvr>
                                        <p:cTn id="28" dur="750" fill="hold">
                                          <p:stCondLst>
                                            <p:cond delay="0"/>
                                          </p:stCondLst>
                                        </p:cTn>
                                        <p:tgtEl>
                                          <p:spTgt spid="16"/>
                                        </p:tgtEl>
                                        <p:attrNameLst>
                                          <p:attrName>r</p:attrName>
                                        </p:attrNameLst>
                                      </p:cBhvr>
                                    </p:animRot>
                                  </p:childTnLst>
                                </p:cTn>
                              </p:par>
                              <p:par>
                                <p:cTn id="29" presetID="64" presetClass="path" presetSubtype="0" accel="50000" decel="50000" fill="hold" grpId="1" nodeType="withEffect">
                                  <p:stCondLst>
                                    <p:cond delay="0"/>
                                  </p:stCondLst>
                                  <p:childTnLst>
                                    <p:animMotion origin="layout" path="M 0 3.33333E-6 L 0 -0.36598 " pathEditMode="relative" rAng="0" ptsTypes="AA">
                                      <p:cBhvr>
                                        <p:cTn id="30" dur="750" fill="hold"/>
                                        <p:tgtEl>
                                          <p:spTgt spid="18"/>
                                        </p:tgtEl>
                                        <p:attrNameLst>
                                          <p:attrName>ppt_x</p:attrName>
                                          <p:attrName>ppt_y</p:attrName>
                                        </p:attrNameLst>
                                      </p:cBhvr>
                                      <p:rCtr x="0" y="-18310"/>
                                    </p:animMotion>
                                  </p:childTnLst>
                                </p:cTn>
                              </p:par>
                            </p:childTnLst>
                          </p:cTn>
                        </p:par>
                        <p:par>
                          <p:cTn id="31" fill="hold">
                            <p:stCondLst>
                              <p:cond delay="2000"/>
                            </p:stCondLst>
                            <p:childTnLst>
                              <p:par>
                                <p:cTn id="32" presetID="10" presetClass="entr" presetSubtype="0" fill="hold" nodeType="afterEffect">
                                  <p:stCondLst>
                                    <p:cond delay="0"/>
                                  </p:stCondLst>
                                  <p:childTnLst>
                                    <p:set>
                                      <p:cBhvr>
                                        <p:cTn id="33" dur="1" fill="hold">
                                          <p:stCondLst>
                                            <p:cond delay="0"/>
                                          </p:stCondLst>
                                        </p:cTn>
                                        <p:tgtEl>
                                          <p:spTgt spid="6"/>
                                        </p:tgtEl>
                                        <p:attrNameLst>
                                          <p:attrName>style.visibility</p:attrName>
                                        </p:attrNameLst>
                                      </p:cBhvr>
                                      <p:to>
                                        <p:strVal val="visible"/>
                                      </p:to>
                                    </p:set>
                                    <p:animEffect transition="in" filter="fade">
                                      <p:cBhvr>
                                        <p:cTn id="34" dur="75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18" grpId="1" animBg="1"/>
      <p:bldP spid="17" grpId="0"/>
      <p:bldP spid="17" grpId="1"/>
      <p:bldP spid="16" grpId="0" animBg="1"/>
      <p:bldP spid="16" grpId="1" animBg="1"/>
      <p:bldP spid="19" grpId="0" animBg="1"/>
      <p:bldP spid="19" grpId="1" animBg="1"/>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400" dirty="0" bmk=""/>
              <a:t>Just-in-Time Administration compliance mapping</a:t>
            </a:r>
            <a:endParaRPr lang="en-US" sz="4400" dirty="0"/>
          </a:p>
        </p:txBody>
      </p:sp>
      <p:graphicFrame>
        <p:nvGraphicFramePr>
          <p:cNvPr id="3" name="Table 2"/>
          <p:cNvGraphicFramePr>
            <a:graphicFrameLocks noGrp="1"/>
          </p:cNvGraphicFramePr>
          <p:nvPr>
            <p:extLst>
              <p:ext uri="{D42A27DB-BD31-4B8C-83A1-F6EECF244321}">
                <p14:modId xmlns:p14="http://schemas.microsoft.com/office/powerpoint/2010/main" val="3797098634"/>
              </p:ext>
            </p:extLst>
          </p:nvPr>
        </p:nvGraphicFramePr>
        <p:xfrm>
          <a:off x="266700" y="1375785"/>
          <a:ext cx="11658600" cy="5215515"/>
        </p:xfrm>
        <a:graphic>
          <a:graphicData uri="http://schemas.openxmlformats.org/drawingml/2006/table">
            <a:tbl>
              <a:tblPr firstRow="1" firstCol="1" bandRow="1">
                <a:tableStyleId>{5C22544A-7EE6-4342-B048-85BDC9FD1C3A}</a:tableStyleId>
              </a:tblPr>
              <a:tblGrid>
                <a:gridCol w="2170215">
                  <a:extLst>
                    <a:ext uri="{9D8B030D-6E8A-4147-A177-3AD203B41FA5}">
                      <a16:colId xmlns:a16="http://schemas.microsoft.com/office/drawing/2014/main" val="20000"/>
                    </a:ext>
                  </a:extLst>
                </a:gridCol>
                <a:gridCol w="2897826">
                  <a:extLst>
                    <a:ext uri="{9D8B030D-6E8A-4147-A177-3AD203B41FA5}">
                      <a16:colId xmlns:a16="http://schemas.microsoft.com/office/drawing/2014/main" val="20001"/>
                    </a:ext>
                  </a:extLst>
                </a:gridCol>
                <a:gridCol w="3103913">
                  <a:extLst>
                    <a:ext uri="{9D8B030D-6E8A-4147-A177-3AD203B41FA5}">
                      <a16:colId xmlns:a16="http://schemas.microsoft.com/office/drawing/2014/main" val="20002"/>
                    </a:ext>
                  </a:extLst>
                </a:gridCol>
                <a:gridCol w="3486646">
                  <a:extLst>
                    <a:ext uri="{9D8B030D-6E8A-4147-A177-3AD203B41FA5}">
                      <a16:colId xmlns:a16="http://schemas.microsoft.com/office/drawing/2014/main" val="20003"/>
                    </a:ext>
                  </a:extLst>
                </a:gridCol>
              </a:tblGrid>
              <a:tr h="894196">
                <a:tc>
                  <a:txBody>
                    <a:bodyPr/>
                    <a:lstStyle/>
                    <a:p>
                      <a:pPr marL="0" marR="0" algn="l" defTabSz="932384" rtl="0" eaLnBrk="1" latinLnBrk="0" hangingPunct="1">
                        <a:lnSpc>
                          <a:spcPct val="115000"/>
                        </a:lnSpc>
                        <a:spcBef>
                          <a:spcPts val="0"/>
                        </a:spcBef>
                        <a:spcAft>
                          <a:spcPts val="0"/>
                        </a:spcAft>
                      </a:pPr>
                      <a:r>
                        <a:rPr lang="en-US" sz="1200" b="1" kern="1200" dirty="0">
                          <a:solidFill>
                            <a:srgbClr val="FFFFFF"/>
                          </a:solidFill>
                          <a:effectLst/>
                          <a:latin typeface="+mn-lt"/>
                          <a:ea typeface="+mn-ea"/>
                          <a:cs typeface="+mn-cs"/>
                        </a:rPr>
                        <a:t>JIT Security and Compliance Capability</a:t>
                      </a:r>
                    </a:p>
                  </a:txBody>
                  <a:tcPr marT="91440" marB="91440">
                    <a:solidFill>
                      <a:srgbClr val="00BCF2"/>
                    </a:solidFill>
                  </a:tcPr>
                </a:tc>
                <a:tc>
                  <a:txBody>
                    <a:bodyPr/>
                    <a:lstStyle/>
                    <a:p>
                      <a:pPr marL="0" marR="0" algn="l" defTabSz="932384" rtl="0" eaLnBrk="1" latinLnBrk="0" hangingPunct="1">
                        <a:lnSpc>
                          <a:spcPct val="115000"/>
                        </a:lnSpc>
                        <a:spcBef>
                          <a:spcPts val="0"/>
                        </a:spcBef>
                        <a:spcAft>
                          <a:spcPts val="0"/>
                        </a:spcAft>
                      </a:pPr>
                      <a:r>
                        <a:rPr lang="en-US" sz="1200" b="1" kern="1200" dirty="0">
                          <a:solidFill>
                            <a:srgbClr val="FFFFFF"/>
                          </a:solidFill>
                          <a:effectLst/>
                          <a:latin typeface="+mn-lt"/>
                          <a:ea typeface="+mn-ea"/>
                          <a:cs typeface="+mn-cs"/>
                        </a:rPr>
                        <a:t>ISO 27001: 2013</a:t>
                      </a:r>
                    </a:p>
                  </a:txBody>
                  <a:tcPr marT="91440" marB="91440">
                    <a:solidFill>
                      <a:srgbClr val="00BCF2"/>
                    </a:solidFill>
                  </a:tcPr>
                </a:tc>
                <a:tc>
                  <a:txBody>
                    <a:bodyPr/>
                    <a:lstStyle/>
                    <a:p>
                      <a:pPr marL="0" marR="0" algn="l" defTabSz="932384" rtl="0" eaLnBrk="1" latinLnBrk="0" hangingPunct="1">
                        <a:lnSpc>
                          <a:spcPct val="115000"/>
                        </a:lnSpc>
                        <a:spcBef>
                          <a:spcPts val="0"/>
                        </a:spcBef>
                        <a:spcAft>
                          <a:spcPts val="0"/>
                        </a:spcAft>
                      </a:pPr>
                      <a:r>
                        <a:rPr lang="en-US" sz="1200" b="1" kern="1200" dirty="0">
                          <a:solidFill>
                            <a:srgbClr val="FFFFFF"/>
                          </a:solidFill>
                          <a:effectLst/>
                          <a:latin typeface="+mn-lt"/>
                          <a:ea typeface="+mn-ea"/>
                          <a:cs typeface="+mn-cs"/>
                        </a:rPr>
                        <a:t>PCI DSS 3.1</a:t>
                      </a:r>
                    </a:p>
                  </a:txBody>
                  <a:tcPr marT="91440" marB="91440">
                    <a:solidFill>
                      <a:srgbClr val="00BCF2"/>
                    </a:solidFill>
                  </a:tcPr>
                </a:tc>
                <a:tc>
                  <a:txBody>
                    <a:bodyPr/>
                    <a:lstStyle/>
                    <a:p>
                      <a:pPr marL="0" marR="0" algn="l" defTabSz="932384" rtl="0" eaLnBrk="1" latinLnBrk="0" hangingPunct="1">
                        <a:lnSpc>
                          <a:spcPct val="115000"/>
                        </a:lnSpc>
                        <a:spcBef>
                          <a:spcPts val="0"/>
                        </a:spcBef>
                        <a:spcAft>
                          <a:spcPts val="0"/>
                        </a:spcAft>
                      </a:pPr>
                      <a:r>
                        <a:rPr lang="en-US" sz="1200" b="1" kern="1200" dirty="0" err="1">
                          <a:solidFill>
                            <a:srgbClr val="FFFFFF"/>
                          </a:solidFill>
                          <a:effectLst/>
                          <a:latin typeface="+mn-lt"/>
                          <a:ea typeface="+mn-ea"/>
                          <a:cs typeface="+mn-cs"/>
                        </a:rPr>
                        <a:t>FedRAMP</a:t>
                      </a:r>
                      <a:r>
                        <a:rPr lang="en-US" sz="1200" b="1" kern="1200" dirty="0">
                          <a:solidFill>
                            <a:srgbClr val="FFFFFF"/>
                          </a:solidFill>
                          <a:effectLst/>
                          <a:latin typeface="+mn-lt"/>
                          <a:ea typeface="+mn-ea"/>
                          <a:cs typeface="+mn-cs"/>
                        </a:rPr>
                        <a:t>; NIST 800-53 Revision 4</a:t>
                      </a:r>
                    </a:p>
                  </a:txBody>
                  <a:tcPr marT="91440" marB="91440">
                    <a:solidFill>
                      <a:srgbClr val="00BCF2"/>
                    </a:solidFill>
                  </a:tcPr>
                </a:tc>
                <a:extLst>
                  <a:ext uri="{0D108BD9-81ED-4DB2-BD59-A6C34878D82A}">
                    <a16:rowId xmlns:a16="http://schemas.microsoft.com/office/drawing/2014/main" val="10000"/>
                  </a:ext>
                </a:extLst>
              </a:tr>
              <a:tr h="2818250">
                <a:tc>
                  <a:txBody>
                    <a:bodyPr/>
                    <a:lstStyle/>
                    <a:p>
                      <a:pPr marL="0" marR="0" algn="l">
                        <a:lnSpc>
                          <a:spcPct val="115000"/>
                        </a:lnSpc>
                        <a:spcBef>
                          <a:spcPts val="0"/>
                        </a:spcBef>
                        <a:spcAft>
                          <a:spcPts val="0"/>
                        </a:spcAft>
                      </a:pPr>
                      <a:r>
                        <a:rPr lang="en-US" sz="1050" dirty="0">
                          <a:solidFill>
                            <a:srgbClr val="0078D7"/>
                          </a:solidFill>
                          <a:effectLst/>
                        </a:rPr>
                        <a:t>Controlling Logical Access Privileges and Implementing Least Privilege Access</a:t>
                      </a:r>
                      <a:endParaRPr lang="en-US" sz="1050" dirty="0">
                        <a:solidFill>
                          <a:srgbClr val="0078D7"/>
                        </a:solidFill>
                        <a:effectLst/>
                        <a:latin typeface="Calibri Light" panose="020F0302020204030204" pitchFamily="34" charset="0"/>
                        <a:ea typeface="Calibri" panose="020F0502020204030204" pitchFamily="34" charset="0"/>
                        <a:cs typeface="Arial" panose="020B0604020202020204" pitchFamily="34" charset="0"/>
                      </a:endParaRPr>
                    </a:p>
                  </a:txBody>
                  <a:tcPr marT="91440" marB="91440">
                    <a:lnB w="6350" cap="flat" cmpd="sng" algn="ctr">
                      <a:solidFill>
                        <a:srgbClr val="505050"/>
                      </a:solidFill>
                      <a:prstDash val="solid"/>
                      <a:round/>
                      <a:headEnd type="none" w="med" len="med"/>
                      <a:tailEnd type="none" w="med" len="med"/>
                    </a:lnB>
                    <a:noFill/>
                  </a:tcPr>
                </a:tc>
                <a:tc>
                  <a:txBody>
                    <a:bodyPr/>
                    <a:lstStyle/>
                    <a:p>
                      <a:pPr marL="0" marR="0" algn="l">
                        <a:lnSpc>
                          <a:spcPct val="115000"/>
                        </a:lnSpc>
                        <a:spcBef>
                          <a:spcPts val="0"/>
                        </a:spcBef>
                        <a:spcAft>
                          <a:spcPts val="0"/>
                        </a:spcAft>
                      </a:pPr>
                      <a:r>
                        <a:rPr lang="en-US" sz="1050" dirty="0">
                          <a:effectLst/>
                        </a:rPr>
                        <a:t>A.9.1 – Business requirement of access control</a:t>
                      </a:r>
                    </a:p>
                    <a:p>
                      <a:pPr marL="0" marR="0" algn="l">
                        <a:lnSpc>
                          <a:spcPct val="115000"/>
                        </a:lnSpc>
                        <a:spcBef>
                          <a:spcPts val="0"/>
                        </a:spcBef>
                        <a:spcAft>
                          <a:spcPts val="0"/>
                        </a:spcAft>
                      </a:pPr>
                      <a:r>
                        <a:rPr lang="en-US" sz="1050" dirty="0">
                          <a:effectLst/>
                        </a:rPr>
                        <a:t>A.9.1.2 – Access to networks and network services</a:t>
                      </a:r>
                    </a:p>
                    <a:p>
                      <a:pPr marL="0" marR="0" algn="l">
                        <a:lnSpc>
                          <a:spcPct val="115000"/>
                        </a:lnSpc>
                        <a:spcBef>
                          <a:spcPts val="0"/>
                        </a:spcBef>
                        <a:spcAft>
                          <a:spcPts val="0"/>
                        </a:spcAft>
                      </a:pPr>
                      <a:r>
                        <a:rPr lang="en-US" sz="1050" dirty="0">
                          <a:effectLst/>
                        </a:rPr>
                        <a:t>A.9.2.2 – User access provisioning</a:t>
                      </a:r>
                    </a:p>
                    <a:p>
                      <a:pPr marL="0" marR="0" algn="l">
                        <a:lnSpc>
                          <a:spcPct val="115000"/>
                        </a:lnSpc>
                        <a:spcBef>
                          <a:spcPts val="0"/>
                        </a:spcBef>
                        <a:spcAft>
                          <a:spcPts val="0"/>
                        </a:spcAft>
                      </a:pPr>
                      <a:r>
                        <a:rPr lang="en-US" sz="1050" dirty="0">
                          <a:effectLst/>
                        </a:rPr>
                        <a:t>A.9.2.3 – Management of privileged access rights</a:t>
                      </a:r>
                    </a:p>
                    <a:p>
                      <a:pPr marL="0" marR="0" algn="l">
                        <a:lnSpc>
                          <a:spcPct val="115000"/>
                        </a:lnSpc>
                        <a:spcBef>
                          <a:spcPts val="0"/>
                        </a:spcBef>
                        <a:spcAft>
                          <a:spcPts val="0"/>
                        </a:spcAft>
                      </a:pPr>
                      <a:r>
                        <a:rPr lang="en-US" sz="1050" dirty="0">
                          <a:effectLst/>
                        </a:rPr>
                        <a:t>A.9.4.1 – Information access restriction</a:t>
                      </a:r>
                    </a:p>
                    <a:p>
                      <a:pPr marL="0" marR="0" algn="l">
                        <a:lnSpc>
                          <a:spcPct val="115000"/>
                        </a:lnSpc>
                        <a:spcBef>
                          <a:spcPts val="0"/>
                        </a:spcBef>
                        <a:spcAft>
                          <a:spcPts val="0"/>
                        </a:spcAft>
                      </a:pPr>
                      <a:r>
                        <a:rPr lang="en-US" sz="1050" dirty="0">
                          <a:effectLst/>
                        </a:rPr>
                        <a:t>A.9.4.5 – Access control to program source code</a:t>
                      </a:r>
                      <a:endParaRPr lang="en-US" sz="1050" dirty="0">
                        <a:effectLst/>
                        <a:latin typeface="Calibri Light" panose="020F0302020204030204" pitchFamily="34" charset="0"/>
                        <a:ea typeface="Calibri" panose="020F0502020204030204" pitchFamily="34" charset="0"/>
                        <a:cs typeface="Arial" panose="020B0604020202020204" pitchFamily="34" charset="0"/>
                      </a:endParaRPr>
                    </a:p>
                  </a:txBody>
                  <a:tcPr marT="91440" marB="91440">
                    <a:lnB w="6350" cap="flat" cmpd="sng" algn="ctr">
                      <a:solidFill>
                        <a:srgbClr val="505050"/>
                      </a:solidFill>
                      <a:prstDash val="solid"/>
                      <a:round/>
                      <a:headEnd type="none" w="med" len="med"/>
                      <a:tailEnd type="none" w="med" len="med"/>
                    </a:lnB>
                    <a:noFill/>
                  </a:tcPr>
                </a:tc>
                <a:tc>
                  <a:txBody>
                    <a:bodyPr/>
                    <a:lstStyle/>
                    <a:p>
                      <a:pPr marL="0" marR="0" algn="l">
                        <a:lnSpc>
                          <a:spcPct val="115000"/>
                        </a:lnSpc>
                        <a:spcBef>
                          <a:spcPts val="0"/>
                        </a:spcBef>
                        <a:spcAft>
                          <a:spcPts val="0"/>
                        </a:spcAft>
                      </a:pPr>
                      <a:r>
                        <a:rPr lang="en-US" sz="1050" dirty="0">
                          <a:effectLst/>
                        </a:rPr>
                        <a:t>7.1 – System components and cardholder data access restricted to job-based needs</a:t>
                      </a:r>
                    </a:p>
                    <a:p>
                      <a:pPr marL="0" marR="0" algn="l">
                        <a:lnSpc>
                          <a:spcPct val="115000"/>
                        </a:lnSpc>
                        <a:spcBef>
                          <a:spcPts val="0"/>
                        </a:spcBef>
                        <a:spcAft>
                          <a:spcPts val="0"/>
                        </a:spcAft>
                      </a:pPr>
                      <a:r>
                        <a:rPr lang="en-US" sz="1050" dirty="0">
                          <a:effectLst/>
                        </a:rPr>
                        <a:t>7.1.2 – User ID access based on least privileges</a:t>
                      </a:r>
                    </a:p>
                    <a:p>
                      <a:pPr marL="0" marR="0" algn="l">
                        <a:lnSpc>
                          <a:spcPct val="115000"/>
                        </a:lnSpc>
                        <a:spcBef>
                          <a:spcPts val="0"/>
                        </a:spcBef>
                        <a:spcAft>
                          <a:spcPts val="0"/>
                        </a:spcAft>
                      </a:pPr>
                      <a:r>
                        <a:rPr lang="en-US" sz="1050" dirty="0">
                          <a:effectLst/>
                        </a:rPr>
                        <a:t>7.1.3 –  Assigning access to job function and classification</a:t>
                      </a:r>
                    </a:p>
                    <a:p>
                      <a:pPr marL="0" marR="0" algn="l">
                        <a:lnSpc>
                          <a:spcPct val="115000"/>
                        </a:lnSpc>
                        <a:spcBef>
                          <a:spcPts val="0"/>
                        </a:spcBef>
                        <a:spcAft>
                          <a:spcPts val="0"/>
                        </a:spcAft>
                      </a:pPr>
                      <a:r>
                        <a:rPr lang="en-US" sz="1050" dirty="0">
                          <a:effectLst/>
                        </a:rPr>
                        <a:t>7.1.4 – Documented approval of access privileges</a:t>
                      </a:r>
                    </a:p>
                    <a:p>
                      <a:pPr marL="0" marR="0" algn="l">
                        <a:lnSpc>
                          <a:spcPct val="115000"/>
                        </a:lnSpc>
                        <a:spcBef>
                          <a:spcPts val="0"/>
                        </a:spcBef>
                        <a:spcAft>
                          <a:spcPts val="0"/>
                        </a:spcAft>
                      </a:pPr>
                      <a:r>
                        <a:rPr lang="en-US" sz="1050" dirty="0">
                          <a:effectLst/>
                        </a:rPr>
                        <a:t>7.2.2 – Assigning privileges to job function and classification</a:t>
                      </a:r>
                    </a:p>
                    <a:p>
                      <a:pPr marL="0" marR="0" algn="l">
                        <a:lnSpc>
                          <a:spcPct val="115000"/>
                        </a:lnSpc>
                        <a:spcBef>
                          <a:spcPts val="0"/>
                        </a:spcBef>
                        <a:spcAft>
                          <a:spcPts val="0"/>
                        </a:spcAft>
                      </a:pPr>
                      <a:r>
                        <a:rPr lang="en-US" sz="1050" dirty="0">
                          <a:effectLst/>
                        </a:rPr>
                        <a:t>7.2.3 – Default “deny-all” setting</a:t>
                      </a:r>
                    </a:p>
                    <a:p>
                      <a:pPr marL="0" marR="0" algn="l">
                        <a:lnSpc>
                          <a:spcPct val="115000"/>
                        </a:lnSpc>
                        <a:spcBef>
                          <a:spcPts val="0"/>
                        </a:spcBef>
                        <a:spcAft>
                          <a:spcPts val="0"/>
                        </a:spcAft>
                      </a:pPr>
                      <a:r>
                        <a:rPr lang="en-US" sz="1050" dirty="0">
                          <a:effectLst/>
                        </a:rPr>
                        <a:t>12.5.4 – Administer user accounts</a:t>
                      </a:r>
                    </a:p>
                    <a:p>
                      <a:pPr marL="0" marR="0" algn="l">
                        <a:lnSpc>
                          <a:spcPct val="115000"/>
                        </a:lnSpc>
                        <a:spcBef>
                          <a:spcPts val="0"/>
                        </a:spcBef>
                        <a:spcAft>
                          <a:spcPts val="0"/>
                        </a:spcAft>
                      </a:pPr>
                      <a:r>
                        <a:rPr lang="en-US" sz="1050" dirty="0">
                          <a:effectLst/>
                        </a:rPr>
                        <a:t>12.5.5 – Monitor and control all access to data</a:t>
                      </a:r>
                      <a:endParaRPr lang="en-US" sz="1050" dirty="0">
                        <a:effectLst/>
                        <a:latin typeface="Calibri Light" panose="020F0302020204030204" pitchFamily="34" charset="0"/>
                        <a:ea typeface="Calibri" panose="020F0502020204030204" pitchFamily="34" charset="0"/>
                        <a:cs typeface="Arial" panose="020B0604020202020204" pitchFamily="34" charset="0"/>
                      </a:endParaRPr>
                    </a:p>
                  </a:txBody>
                  <a:tcPr marT="91440" marB="91440">
                    <a:lnB w="6350" cap="flat" cmpd="sng" algn="ctr">
                      <a:solidFill>
                        <a:srgbClr val="505050"/>
                      </a:solidFill>
                      <a:prstDash val="solid"/>
                      <a:round/>
                      <a:headEnd type="none" w="med" len="med"/>
                      <a:tailEnd type="none" w="med" len="med"/>
                    </a:lnB>
                    <a:noFill/>
                  </a:tcPr>
                </a:tc>
                <a:tc>
                  <a:txBody>
                    <a:bodyPr/>
                    <a:lstStyle/>
                    <a:p>
                      <a:pPr marL="0" marR="0" algn="l">
                        <a:lnSpc>
                          <a:spcPct val="115000"/>
                        </a:lnSpc>
                        <a:spcBef>
                          <a:spcPts val="0"/>
                        </a:spcBef>
                        <a:spcAft>
                          <a:spcPts val="0"/>
                        </a:spcAft>
                      </a:pPr>
                      <a:r>
                        <a:rPr lang="en-US" sz="1050" dirty="0">
                          <a:effectLst/>
                        </a:rPr>
                        <a:t>AC-2 – Account Management</a:t>
                      </a:r>
                    </a:p>
                    <a:p>
                      <a:pPr marL="0" marR="0" algn="l">
                        <a:lnSpc>
                          <a:spcPct val="115000"/>
                        </a:lnSpc>
                        <a:spcBef>
                          <a:spcPts val="0"/>
                        </a:spcBef>
                        <a:spcAft>
                          <a:spcPts val="0"/>
                        </a:spcAft>
                      </a:pPr>
                      <a:r>
                        <a:rPr lang="en-US" sz="1050" dirty="0">
                          <a:effectLst/>
                        </a:rPr>
                        <a:t>AC-3 – Access Enforcement</a:t>
                      </a:r>
                    </a:p>
                    <a:p>
                      <a:pPr marL="0" marR="0" algn="l">
                        <a:lnSpc>
                          <a:spcPct val="115000"/>
                        </a:lnSpc>
                        <a:spcBef>
                          <a:spcPts val="0"/>
                        </a:spcBef>
                        <a:spcAft>
                          <a:spcPts val="0"/>
                        </a:spcAft>
                      </a:pPr>
                      <a:r>
                        <a:rPr lang="en-US" sz="1050" dirty="0">
                          <a:effectLst/>
                        </a:rPr>
                        <a:t>AC-6 – Least Privilege</a:t>
                      </a:r>
                    </a:p>
                    <a:p>
                      <a:pPr marL="0" marR="0" algn="l">
                        <a:lnSpc>
                          <a:spcPct val="115000"/>
                        </a:lnSpc>
                        <a:spcBef>
                          <a:spcPts val="0"/>
                        </a:spcBef>
                        <a:spcAft>
                          <a:spcPts val="0"/>
                        </a:spcAft>
                      </a:pPr>
                      <a:r>
                        <a:rPr lang="en-US" sz="1050" dirty="0">
                          <a:effectLst/>
                        </a:rPr>
                        <a:t>AC-6 (1) – Authorize Access to Security Functions</a:t>
                      </a:r>
                    </a:p>
                    <a:p>
                      <a:pPr marL="0" marR="0" algn="l">
                        <a:lnSpc>
                          <a:spcPct val="115000"/>
                        </a:lnSpc>
                        <a:spcBef>
                          <a:spcPts val="0"/>
                        </a:spcBef>
                        <a:spcAft>
                          <a:spcPts val="0"/>
                        </a:spcAft>
                      </a:pPr>
                      <a:r>
                        <a:rPr lang="en-US" sz="1050" dirty="0">
                          <a:effectLst/>
                        </a:rPr>
                        <a:t>AC-6 (2) – Non-Privileged Access for Non-Security Functions</a:t>
                      </a:r>
                    </a:p>
                    <a:p>
                      <a:pPr marL="0" marR="0" algn="l">
                        <a:lnSpc>
                          <a:spcPct val="115000"/>
                        </a:lnSpc>
                        <a:spcBef>
                          <a:spcPts val="0"/>
                        </a:spcBef>
                        <a:spcAft>
                          <a:spcPts val="0"/>
                        </a:spcAft>
                      </a:pPr>
                      <a:r>
                        <a:rPr lang="en-US" sz="1050" dirty="0">
                          <a:effectLst/>
                        </a:rPr>
                        <a:t>AC-6 (5) – Privileged Accounts</a:t>
                      </a:r>
                    </a:p>
                    <a:p>
                      <a:pPr marL="0" marR="0" algn="l">
                        <a:lnSpc>
                          <a:spcPct val="115000"/>
                        </a:lnSpc>
                        <a:spcBef>
                          <a:spcPts val="0"/>
                        </a:spcBef>
                        <a:spcAft>
                          <a:spcPts val="0"/>
                        </a:spcAft>
                      </a:pPr>
                      <a:r>
                        <a:rPr lang="en-US" sz="1050" dirty="0">
                          <a:effectLst/>
                        </a:rPr>
                        <a:t>AU-9 (4) – Audit Access by Subset of Privileged Users</a:t>
                      </a:r>
                    </a:p>
                    <a:p>
                      <a:pPr marL="0" marR="0" algn="l">
                        <a:lnSpc>
                          <a:spcPct val="115000"/>
                        </a:lnSpc>
                        <a:spcBef>
                          <a:spcPts val="0"/>
                        </a:spcBef>
                        <a:spcAft>
                          <a:spcPts val="0"/>
                        </a:spcAft>
                      </a:pPr>
                      <a:r>
                        <a:rPr lang="en-US" sz="1050" dirty="0">
                          <a:effectLst/>
                        </a:rPr>
                        <a:t>CM-5 – Access Restrictions for Change</a:t>
                      </a:r>
                    </a:p>
                    <a:p>
                      <a:pPr marL="0" marR="0" algn="l">
                        <a:lnSpc>
                          <a:spcPct val="115000"/>
                        </a:lnSpc>
                        <a:spcBef>
                          <a:spcPts val="0"/>
                        </a:spcBef>
                        <a:spcAft>
                          <a:spcPts val="0"/>
                        </a:spcAft>
                      </a:pPr>
                      <a:r>
                        <a:rPr lang="en-US" sz="1050" dirty="0">
                          <a:effectLst/>
                        </a:rPr>
                        <a:t>CM-5 (1) – Automated Access Enforcement</a:t>
                      </a:r>
                    </a:p>
                    <a:p>
                      <a:pPr marL="0" marR="0" algn="l">
                        <a:lnSpc>
                          <a:spcPct val="115000"/>
                        </a:lnSpc>
                        <a:spcBef>
                          <a:spcPts val="0"/>
                        </a:spcBef>
                        <a:spcAft>
                          <a:spcPts val="0"/>
                        </a:spcAft>
                      </a:pPr>
                      <a:r>
                        <a:rPr lang="en-US" sz="1050" dirty="0">
                          <a:effectLst/>
                        </a:rPr>
                        <a:t>CM-5 (5) – Limit Production / Operational Privileges</a:t>
                      </a:r>
                      <a:endParaRPr lang="en-US" sz="1050" dirty="0">
                        <a:effectLst/>
                        <a:latin typeface="Calibri Light" panose="020F0302020204030204" pitchFamily="34" charset="0"/>
                        <a:ea typeface="Calibri" panose="020F0502020204030204" pitchFamily="34" charset="0"/>
                        <a:cs typeface="Arial" panose="020B0604020202020204" pitchFamily="34" charset="0"/>
                      </a:endParaRPr>
                    </a:p>
                  </a:txBody>
                  <a:tcPr marT="91440" marB="91440">
                    <a:lnB w="6350" cap="flat" cmpd="sng" algn="ctr">
                      <a:solidFill>
                        <a:srgbClr val="505050"/>
                      </a:solidFill>
                      <a:prstDash val="solid"/>
                      <a:round/>
                      <a:headEnd type="none" w="med" len="med"/>
                      <a:tailEnd type="none" w="med" len="med"/>
                    </a:lnB>
                    <a:noFill/>
                  </a:tcPr>
                </a:tc>
                <a:extLst>
                  <a:ext uri="{0D108BD9-81ED-4DB2-BD59-A6C34878D82A}">
                    <a16:rowId xmlns:a16="http://schemas.microsoft.com/office/drawing/2014/main" val="10001"/>
                  </a:ext>
                </a:extLst>
              </a:tr>
              <a:tr h="1503069">
                <a:tc>
                  <a:txBody>
                    <a:bodyPr/>
                    <a:lstStyle/>
                    <a:p>
                      <a:pPr marL="0" marR="0" algn="l">
                        <a:lnSpc>
                          <a:spcPct val="115000"/>
                        </a:lnSpc>
                        <a:spcBef>
                          <a:spcPts val="0"/>
                        </a:spcBef>
                        <a:spcAft>
                          <a:spcPts val="0"/>
                        </a:spcAft>
                      </a:pPr>
                      <a:r>
                        <a:rPr lang="en-US" sz="1050" dirty="0">
                          <a:solidFill>
                            <a:srgbClr val="0078D7"/>
                          </a:solidFill>
                          <a:effectLst/>
                        </a:rPr>
                        <a:t>Access Logging / Monitoring / Auditing</a:t>
                      </a:r>
                      <a:endParaRPr lang="en-US" sz="1050" dirty="0">
                        <a:solidFill>
                          <a:srgbClr val="0078D7"/>
                        </a:solidFill>
                        <a:effectLst/>
                        <a:latin typeface="Calibri Light" panose="020F0302020204030204" pitchFamily="34" charset="0"/>
                        <a:ea typeface="Calibri" panose="020F0502020204030204" pitchFamily="34" charset="0"/>
                        <a:cs typeface="Arial" panose="020B0604020202020204" pitchFamily="34" charset="0"/>
                      </a:endParaRPr>
                    </a:p>
                  </a:txBody>
                  <a:tcPr marT="91440" marB="91440">
                    <a:lnT w="6350" cap="flat" cmpd="sng" algn="ctr">
                      <a:solidFill>
                        <a:srgbClr val="505050"/>
                      </a:solidFill>
                      <a:prstDash val="solid"/>
                      <a:round/>
                      <a:headEnd type="none" w="med" len="med"/>
                      <a:tailEnd type="none" w="med" len="med"/>
                    </a:lnT>
                    <a:noFill/>
                  </a:tcPr>
                </a:tc>
                <a:tc>
                  <a:txBody>
                    <a:bodyPr/>
                    <a:lstStyle/>
                    <a:p>
                      <a:pPr marL="0" marR="0" algn="l">
                        <a:lnSpc>
                          <a:spcPct val="115000"/>
                        </a:lnSpc>
                        <a:spcBef>
                          <a:spcPts val="0"/>
                        </a:spcBef>
                        <a:spcAft>
                          <a:spcPts val="0"/>
                        </a:spcAft>
                      </a:pPr>
                      <a:r>
                        <a:rPr lang="en-US" sz="1050" dirty="0">
                          <a:effectLst/>
                        </a:rPr>
                        <a:t>A.12.4.1 – Event logging</a:t>
                      </a:r>
                    </a:p>
                    <a:p>
                      <a:pPr marL="0" marR="0" algn="l">
                        <a:lnSpc>
                          <a:spcPct val="115000"/>
                        </a:lnSpc>
                        <a:spcBef>
                          <a:spcPts val="0"/>
                        </a:spcBef>
                        <a:spcAft>
                          <a:spcPts val="0"/>
                        </a:spcAft>
                      </a:pPr>
                      <a:r>
                        <a:rPr lang="en-US" sz="1050" dirty="0">
                          <a:effectLst/>
                        </a:rPr>
                        <a:t>A.12.4.3 – Administrator and operator logs</a:t>
                      </a:r>
                      <a:endParaRPr lang="en-US" sz="1050" dirty="0">
                        <a:effectLst/>
                        <a:latin typeface="Calibri Light" panose="020F0302020204030204" pitchFamily="34" charset="0"/>
                        <a:ea typeface="Calibri" panose="020F0502020204030204" pitchFamily="34" charset="0"/>
                        <a:cs typeface="Arial" panose="020B0604020202020204" pitchFamily="34" charset="0"/>
                      </a:endParaRPr>
                    </a:p>
                  </a:txBody>
                  <a:tcPr marT="91440" marB="91440">
                    <a:lnT w="6350" cap="flat" cmpd="sng" algn="ctr">
                      <a:solidFill>
                        <a:srgbClr val="505050"/>
                      </a:solidFill>
                      <a:prstDash val="solid"/>
                      <a:round/>
                      <a:headEnd type="none" w="med" len="med"/>
                      <a:tailEnd type="none" w="med" len="med"/>
                    </a:lnT>
                    <a:noFill/>
                  </a:tcPr>
                </a:tc>
                <a:tc>
                  <a:txBody>
                    <a:bodyPr/>
                    <a:lstStyle/>
                    <a:p>
                      <a:pPr marL="0" marR="0" algn="l">
                        <a:lnSpc>
                          <a:spcPct val="115000"/>
                        </a:lnSpc>
                        <a:spcBef>
                          <a:spcPts val="0"/>
                        </a:spcBef>
                        <a:spcAft>
                          <a:spcPts val="0"/>
                        </a:spcAft>
                      </a:pPr>
                      <a:r>
                        <a:rPr lang="en-US" sz="1050" dirty="0">
                          <a:effectLst/>
                        </a:rPr>
                        <a:t>10.2.2 – Logging actions by root privileges individual</a:t>
                      </a:r>
                    </a:p>
                    <a:p>
                      <a:pPr marL="0" marR="0" algn="l">
                        <a:lnSpc>
                          <a:spcPct val="115000"/>
                        </a:lnSpc>
                        <a:spcBef>
                          <a:spcPts val="0"/>
                        </a:spcBef>
                        <a:spcAft>
                          <a:spcPts val="0"/>
                        </a:spcAft>
                      </a:pPr>
                      <a:r>
                        <a:rPr lang="en-US" sz="1050" dirty="0">
                          <a:effectLst/>
                        </a:rPr>
                        <a:t>10.2.5 – User changes logging</a:t>
                      </a:r>
                      <a:endParaRPr lang="en-US" sz="1050" dirty="0">
                        <a:effectLst/>
                        <a:latin typeface="Calibri Light" panose="020F0302020204030204" pitchFamily="34" charset="0"/>
                        <a:ea typeface="Calibri" panose="020F0502020204030204" pitchFamily="34" charset="0"/>
                        <a:cs typeface="Arial" panose="020B0604020202020204" pitchFamily="34" charset="0"/>
                      </a:endParaRPr>
                    </a:p>
                  </a:txBody>
                  <a:tcPr marT="91440" marB="91440">
                    <a:lnT w="6350" cap="flat" cmpd="sng" algn="ctr">
                      <a:solidFill>
                        <a:srgbClr val="505050"/>
                      </a:solidFill>
                      <a:prstDash val="solid"/>
                      <a:round/>
                      <a:headEnd type="none" w="med" len="med"/>
                      <a:tailEnd type="none" w="med" len="med"/>
                    </a:lnT>
                    <a:noFill/>
                  </a:tcPr>
                </a:tc>
                <a:tc>
                  <a:txBody>
                    <a:bodyPr/>
                    <a:lstStyle/>
                    <a:p>
                      <a:pPr marL="0" marR="0" algn="l">
                        <a:lnSpc>
                          <a:spcPct val="115000"/>
                        </a:lnSpc>
                        <a:spcBef>
                          <a:spcPts val="0"/>
                        </a:spcBef>
                        <a:spcAft>
                          <a:spcPts val="0"/>
                        </a:spcAft>
                      </a:pPr>
                      <a:r>
                        <a:rPr lang="en-US" sz="1050" dirty="0">
                          <a:effectLst/>
                        </a:rPr>
                        <a:t>AC-2 – Account Management</a:t>
                      </a:r>
                    </a:p>
                    <a:p>
                      <a:pPr marL="0" marR="0" algn="l">
                        <a:lnSpc>
                          <a:spcPct val="115000"/>
                        </a:lnSpc>
                        <a:spcBef>
                          <a:spcPts val="0"/>
                        </a:spcBef>
                        <a:spcAft>
                          <a:spcPts val="0"/>
                        </a:spcAft>
                      </a:pPr>
                      <a:r>
                        <a:rPr lang="en-US" sz="1050" dirty="0">
                          <a:effectLst/>
                        </a:rPr>
                        <a:t>AC-2 (4) – Automated Audit Actions</a:t>
                      </a:r>
                    </a:p>
                    <a:p>
                      <a:pPr marL="0" marR="0" algn="l">
                        <a:lnSpc>
                          <a:spcPct val="115000"/>
                        </a:lnSpc>
                        <a:spcBef>
                          <a:spcPts val="0"/>
                        </a:spcBef>
                        <a:spcAft>
                          <a:spcPts val="0"/>
                        </a:spcAft>
                      </a:pPr>
                      <a:r>
                        <a:rPr lang="en-US" sz="1050" dirty="0">
                          <a:effectLst/>
                        </a:rPr>
                        <a:t>AC-2 (12) – Account Monitoring</a:t>
                      </a:r>
                    </a:p>
                    <a:p>
                      <a:pPr marL="0" marR="0" algn="l">
                        <a:lnSpc>
                          <a:spcPct val="115000"/>
                        </a:lnSpc>
                        <a:spcBef>
                          <a:spcPts val="0"/>
                        </a:spcBef>
                        <a:spcAft>
                          <a:spcPts val="0"/>
                        </a:spcAft>
                      </a:pPr>
                      <a:r>
                        <a:rPr lang="en-US" sz="1050" dirty="0">
                          <a:effectLst/>
                        </a:rPr>
                        <a:t>AC-6 (9) – Auditing Use of Privileged Functions</a:t>
                      </a:r>
                    </a:p>
                    <a:p>
                      <a:pPr marL="0" marR="0" algn="l">
                        <a:lnSpc>
                          <a:spcPct val="115000"/>
                        </a:lnSpc>
                        <a:spcBef>
                          <a:spcPts val="0"/>
                        </a:spcBef>
                        <a:spcAft>
                          <a:spcPts val="0"/>
                        </a:spcAft>
                      </a:pPr>
                      <a:r>
                        <a:rPr lang="en-US" sz="1050" dirty="0">
                          <a:effectLst/>
                        </a:rPr>
                        <a:t>AU-2 – Audit Events</a:t>
                      </a:r>
                    </a:p>
                    <a:p>
                      <a:pPr marL="0" marR="0" algn="l">
                        <a:lnSpc>
                          <a:spcPct val="115000"/>
                        </a:lnSpc>
                        <a:spcBef>
                          <a:spcPts val="0"/>
                        </a:spcBef>
                        <a:spcAft>
                          <a:spcPts val="0"/>
                        </a:spcAft>
                      </a:pPr>
                      <a:r>
                        <a:rPr lang="en-US" sz="1050" dirty="0">
                          <a:effectLst/>
                        </a:rPr>
                        <a:t>AU-12 – Audit Generation</a:t>
                      </a:r>
                    </a:p>
                    <a:p>
                      <a:pPr marL="0" marR="0" algn="l">
                        <a:lnSpc>
                          <a:spcPct val="115000"/>
                        </a:lnSpc>
                        <a:spcBef>
                          <a:spcPts val="0"/>
                        </a:spcBef>
                        <a:spcAft>
                          <a:spcPts val="0"/>
                        </a:spcAft>
                      </a:pPr>
                      <a:r>
                        <a:rPr lang="en-US" sz="1050" dirty="0">
                          <a:effectLst/>
                        </a:rPr>
                        <a:t>CM-5 (1) – Automated Access Enforcement</a:t>
                      </a:r>
                      <a:endParaRPr lang="en-US" sz="1050" dirty="0">
                        <a:effectLst/>
                        <a:latin typeface="Calibri Light" panose="020F0302020204030204" pitchFamily="34" charset="0"/>
                        <a:ea typeface="Calibri" panose="020F0502020204030204" pitchFamily="34" charset="0"/>
                        <a:cs typeface="Arial" panose="020B0604020202020204" pitchFamily="34" charset="0"/>
                      </a:endParaRPr>
                    </a:p>
                  </a:txBody>
                  <a:tcPr marT="91440" marB="91440">
                    <a:lnT w="6350" cap="flat" cmpd="sng" algn="ctr">
                      <a:solidFill>
                        <a:srgbClr val="505050"/>
                      </a:solidFill>
                      <a:prstDash val="solid"/>
                      <a:round/>
                      <a:headEnd type="none" w="med" len="med"/>
                      <a:tailEnd type="none" w="med" len="med"/>
                    </a:lnT>
                    <a:noFill/>
                  </a:tcPr>
                </a:tc>
                <a:extLst>
                  <a:ext uri="{0D108BD9-81ED-4DB2-BD59-A6C34878D82A}">
                    <a16:rowId xmlns:a16="http://schemas.microsoft.com/office/drawing/2014/main" val="10002"/>
                  </a:ext>
                </a:extLst>
              </a:tr>
            </a:tbl>
          </a:graphicData>
        </a:graphic>
      </p:graphicFrame>
    </p:spTree>
    <p:extLst>
      <p:ext uri="{BB962C8B-B14F-4D97-AF65-F5344CB8AC3E}">
        <p14:creationId xmlns:p14="http://schemas.microsoft.com/office/powerpoint/2010/main" val="416807072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bmk=""/>
              <a:t>Hyper-V Shielded VM compliance mapping</a:t>
            </a:r>
            <a:endParaRPr lang="en-US" dirty="0"/>
          </a:p>
        </p:txBody>
      </p:sp>
      <p:graphicFrame>
        <p:nvGraphicFramePr>
          <p:cNvPr id="3" name="Table 2"/>
          <p:cNvGraphicFramePr>
            <a:graphicFrameLocks noGrp="1"/>
          </p:cNvGraphicFramePr>
          <p:nvPr>
            <p:extLst>
              <p:ext uri="{D42A27DB-BD31-4B8C-83A1-F6EECF244321}">
                <p14:modId xmlns:p14="http://schemas.microsoft.com/office/powerpoint/2010/main" val="3765084568"/>
              </p:ext>
            </p:extLst>
          </p:nvPr>
        </p:nvGraphicFramePr>
        <p:xfrm>
          <a:off x="266700" y="1371601"/>
          <a:ext cx="11658600" cy="5277869"/>
        </p:xfrm>
        <a:graphic>
          <a:graphicData uri="http://schemas.openxmlformats.org/drawingml/2006/table">
            <a:tbl>
              <a:tblPr firstRow="1" firstCol="1" bandRow="1">
                <a:tableStyleId>{5C22544A-7EE6-4342-B048-85BDC9FD1C3A}</a:tableStyleId>
              </a:tblPr>
              <a:tblGrid>
                <a:gridCol w="2362198">
                  <a:extLst>
                    <a:ext uri="{9D8B030D-6E8A-4147-A177-3AD203B41FA5}">
                      <a16:colId xmlns:a16="http://schemas.microsoft.com/office/drawing/2014/main" val="20000"/>
                    </a:ext>
                  </a:extLst>
                </a:gridCol>
                <a:gridCol w="2590800">
                  <a:extLst>
                    <a:ext uri="{9D8B030D-6E8A-4147-A177-3AD203B41FA5}">
                      <a16:colId xmlns:a16="http://schemas.microsoft.com/office/drawing/2014/main" val="20001"/>
                    </a:ext>
                  </a:extLst>
                </a:gridCol>
                <a:gridCol w="3352801">
                  <a:extLst>
                    <a:ext uri="{9D8B030D-6E8A-4147-A177-3AD203B41FA5}">
                      <a16:colId xmlns:a16="http://schemas.microsoft.com/office/drawing/2014/main" val="20002"/>
                    </a:ext>
                  </a:extLst>
                </a:gridCol>
                <a:gridCol w="3352801">
                  <a:extLst>
                    <a:ext uri="{9D8B030D-6E8A-4147-A177-3AD203B41FA5}">
                      <a16:colId xmlns:a16="http://schemas.microsoft.com/office/drawing/2014/main" val="20003"/>
                    </a:ext>
                  </a:extLst>
                </a:gridCol>
              </a:tblGrid>
              <a:tr h="758477">
                <a:tc>
                  <a:txBody>
                    <a:bodyPr/>
                    <a:lstStyle/>
                    <a:p>
                      <a:pPr marL="0" marR="0" algn="l">
                        <a:lnSpc>
                          <a:spcPct val="115000"/>
                        </a:lnSpc>
                        <a:spcBef>
                          <a:spcPts val="0"/>
                        </a:spcBef>
                        <a:spcAft>
                          <a:spcPts val="0"/>
                        </a:spcAft>
                      </a:pPr>
                      <a:r>
                        <a:rPr lang="en-US" sz="1200" dirty="0">
                          <a:solidFill>
                            <a:srgbClr val="FFFFFF"/>
                          </a:solidFill>
                          <a:effectLst/>
                        </a:rPr>
                        <a:t>Hyper-V Shielded VM Security and Compliance Capability</a:t>
                      </a:r>
                      <a:endParaRPr lang="en-US" sz="1050" dirty="0">
                        <a:solidFill>
                          <a:srgbClr val="FFFFFF"/>
                        </a:solidFill>
                        <a:effectLst/>
                        <a:latin typeface="Calibri Light" panose="020F0302020204030204" pitchFamily="34" charset="0"/>
                        <a:ea typeface="Calibri" panose="020F0502020204030204" pitchFamily="34" charset="0"/>
                        <a:cs typeface="Arial" panose="020B0604020202020204" pitchFamily="34" charset="0"/>
                      </a:endParaRPr>
                    </a:p>
                  </a:txBody>
                  <a:tcPr marT="91440" marB="91440">
                    <a:solidFill>
                      <a:srgbClr val="00BCF2"/>
                    </a:solidFill>
                  </a:tcPr>
                </a:tc>
                <a:tc>
                  <a:txBody>
                    <a:bodyPr/>
                    <a:lstStyle/>
                    <a:p>
                      <a:pPr marL="0" marR="0" algn="l">
                        <a:lnSpc>
                          <a:spcPct val="115000"/>
                        </a:lnSpc>
                        <a:spcBef>
                          <a:spcPts val="0"/>
                        </a:spcBef>
                        <a:spcAft>
                          <a:spcPts val="0"/>
                        </a:spcAft>
                      </a:pPr>
                      <a:r>
                        <a:rPr lang="en-US" sz="1200" dirty="0">
                          <a:solidFill>
                            <a:srgbClr val="FFFFFF"/>
                          </a:solidFill>
                          <a:effectLst/>
                        </a:rPr>
                        <a:t>ISO 27001: 2013</a:t>
                      </a:r>
                      <a:endParaRPr lang="en-US" sz="1050" dirty="0">
                        <a:solidFill>
                          <a:srgbClr val="FFFFFF"/>
                        </a:solidFill>
                        <a:effectLst/>
                        <a:latin typeface="Calibri Light" panose="020F0302020204030204" pitchFamily="34" charset="0"/>
                        <a:ea typeface="Calibri" panose="020F0502020204030204" pitchFamily="34" charset="0"/>
                        <a:cs typeface="Arial" panose="020B0604020202020204" pitchFamily="34" charset="0"/>
                      </a:endParaRPr>
                    </a:p>
                  </a:txBody>
                  <a:tcPr marT="91440" marB="91440">
                    <a:solidFill>
                      <a:srgbClr val="00BCF2"/>
                    </a:solidFill>
                  </a:tcPr>
                </a:tc>
                <a:tc>
                  <a:txBody>
                    <a:bodyPr/>
                    <a:lstStyle/>
                    <a:p>
                      <a:pPr marL="0" marR="0" algn="l">
                        <a:lnSpc>
                          <a:spcPct val="115000"/>
                        </a:lnSpc>
                        <a:spcBef>
                          <a:spcPts val="0"/>
                        </a:spcBef>
                        <a:spcAft>
                          <a:spcPts val="0"/>
                        </a:spcAft>
                      </a:pPr>
                      <a:r>
                        <a:rPr lang="en-US" sz="1200" dirty="0">
                          <a:solidFill>
                            <a:srgbClr val="FFFFFF"/>
                          </a:solidFill>
                          <a:effectLst/>
                        </a:rPr>
                        <a:t>PCI DSS 3.1</a:t>
                      </a:r>
                      <a:endParaRPr lang="en-US" sz="1050" dirty="0">
                        <a:solidFill>
                          <a:srgbClr val="FFFFFF"/>
                        </a:solidFill>
                        <a:effectLst/>
                        <a:latin typeface="Calibri Light" panose="020F0302020204030204" pitchFamily="34" charset="0"/>
                        <a:ea typeface="Calibri" panose="020F0502020204030204" pitchFamily="34" charset="0"/>
                        <a:cs typeface="Arial" panose="020B0604020202020204" pitchFamily="34" charset="0"/>
                      </a:endParaRPr>
                    </a:p>
                  </a:txBody>
                  <a:tcPr marT="91440" marB="91440">
                    <a:solidFill>
                      <a:srgbClr val="00BCF2"/>
                    </a:solidFill>
                  </a:tcPr>
                </a:tc>
                <a:tc>
                  <a:txBody>
                    <a:bodyPr/>
                    <a:lstStyle/>
                    <a:p>
                      <a:pPr marL="0" marR="0" algn="l">
                        <a:lnSpc>
                          <a:spcPct val="115000"/>
                        </a:lnSpc>
                        <a:spcBef>
                          <a:spcPts val="0"/>
                        </a:spcBef>
                        <a:spcAft>
                          <a:spcPts val="0"/>
                        </a:spcAft>
                      </a:pPr>
                      <a:r>
                        <a:rPr lang="en-US" sz="1200" dirty="0" err="1">
                          <a:solidFill>
                            <a:srgbClr val="FFFFFF"/>
                          </a:solidFill>
                          <a:effectLst/>
                        </a:rPr>
                        <a:t>FedRAMP</a:t>
                      </a:r>
                      <a:r>
                        <a:rPr lang="en-US" sz="1200" dirty="0">
                          <a:solidFill>
                            <a:srgbClr val="FFFFFF"/>
                          </a:solidFill>
                          <a:effectLst/>
                        </a:rPr>
                        <a:t>; NIST 800-53 Revision 4</a:t>
                      </a:r>
                      <a:endParaRPr lang="en-US" sz="1050" dirty="0">
                        <a:solidFill>
                          <a:srgbClr val="FFFFFF"/>
                        </a:solidFill>
                        <a:effectLst/>
                        <a:latin typeface="Calibri Light" panose="020F0302020204030204" pitchFamily="34" charset="0"/>
                        <a:ea typeface="Calibri" panose="020F0502020204030204" pitchFamily="34" charset="0"/>
                        <a:cs typeface="Arial" panose="020B0604020202020204" pitchFamily="34" charset="0"/>
                      </a:endParaRPr>
                    </a:p>
                  </a:txBody>
                  <a:tcPr marT="91440" marB="91440">
                    <a:solidFill>
                      <a:srgbClr val="00BCF2"/>
                    </a:solidFill>
                  </a:tcPr>
                </a:tc>
                <a:extLst>
                  <a:ext uri="{0D108BD9-81ED-4DB2-BD59-A6C34878D82A}">
                    <a16:rowId xmlns:a16="http://schemas.microsoft.com/office/drawing/2014/main" val="10000"/>
                  </a:ext>
                </a:extLst>
              </a:tr>
              <a:tr h="591239">
                <a:tc>
                  <a:txBody>
                    <a:bodyPr/>
                    <a:lstStyle/>
                    <a:p>
                      <a:pPr marL="0" marR="0" algn="l">
                        <a:lnSpc>
                          <a:spcPct val="115000"/>
                        </a:lnSpc>
                        <a:spcBef>
                          <a:spcPts val="0"/>
                        </a:spcBef>
                        <a:spcAft>
                          <a:spcPts val="0"/>
                        </a:spcAft>
                      </a:pPr>
                      <a:r>
                        <a:rPr lang="en-US" sz="1200" dirty="0">
                          <a:solidFill>
                            <a:srgbClr val="0078D7"/>
                          </a:solidFill>
                          <a:effectLst/>
                        </a:rPr>
                        <a:t>Enforcing Separation </a:t>
                      </a:r>
                      <a:br>
                        <a:rPr lang="en-US" sz="1200" dirty="0">
                          <a:solidFill>
                            <a:srgbClr val="0078D7"/>
                          </a:solidFill>
                          <a:effectLst/>
                        </a:rPr>
                      </a:br>
                      <a:r>
                        <a:rPr lang="en-US" sz="1200" dirty="0">
                          <a:solidFill>
                            <a:srgbClr val="0078D7"/>
                          </a:solidFill>
                          <a:effectLst/>
                        </a:rPr>
                        <a:t>of Duties </a:t>
                      </a:r>
                      <a:endParaRPr lang="en-US" sz="1200" dirty="0">
                        <a:solidFill>
                          <a:srgbClr val="0078D7"/>
                        </a:solidFill>
                        <a:effectLst/>
                        <a:latin typeface="Calibri Light" panose="020F0302020204030204" pitchFamily="34" charset="0"/>
                        <a:ea typeface="Calibri" panose="020F0502020204030204" pitchFamily="34" charset="0"/>
                        <a:cs typeface="Arial" panose="020B0604020202020204" pitchFamily="34" charset="0"/>
                      </a:endParaRPr>
                    </a:p>
                  </a:txBody>
                  <a:tcPr marT="91440" marB="91440">
                    <a:lnB w="6350" cap="flat" cmpd="sng" algn="ctr">
                      <a:solidFill>
                        <a:srgbClr val="505050"/>
                      </a:solidFill>
                      <a:prstDash val="solid"/>
                      <a:round/>
                      <a:headEnd type="none" w="med" len="med"/>
                      <a:tailEnd type="none" w="med" len="med"/>
                    </a:lnB>
                    <a:noFill/>
                  </a:tcPr>
                </a:tc>
                <a:tc>
                  <a:txBody>
                    <a:bodyPr/>
                    <a:lstStyle/>
                    <a:p>
                      <a:pPr marL="0" marR="0" algn="l">
                        <a:lnSpc>
                          <a:spcPct val="115000"/>
                        </a:lnSpc>
                        <a:spcBef>
                          <a:spcPts val="0"/>
                        </a:spcBef>
                        <a:spcAft>
                          <a:spcPts val="0"/>
                        </a:spcAft>
                      </a:pPr>
                      <a:r>
                        <a:rPr lang="en-US" sz="1200" dirty="0">
                          <a:solidFill>
                            <a:srgbClr val="505050"/>
                          </a:solidFill>
                          <a:effectLst/>
                        </a:rPr>
                        <a:t>A.6.1.2– Segregation of duties</a:t>
                      </a:r>
                    </a:p>
                    <a:p>
                      <a:pPr marL="0" marR="0" algn="l">
                        <a:lnSpc>
                          <a:spcPct val="115000"/>
                        </a:lnSpc>
                        <a:spcBef>
                          <a:spcPts val="0"/>
                        </a:spcBef>
                        <a:spcAft>
                          <a:spcPts val="0"/>
                        </a:spcAft>
                      </a:pPr>
                      <a:r>
                        <a:rPr lang="en-US" sz="1200" dirty="0">
                          <a:solidFill>
                            <a:srgbClr val="505050"/>
                          </a:solidFill>
                          <a:effectLst/>
                        </a:rPr>
                        <a:t> </a:t>
                      </a:r>
                      <a:endParaRPr lang="en-US" sz="1200" dirty="0">
                        <a:solidFill>
                          <a:srgbClr val="505050"/>
                        </a:solidFill>
                        <a:effectLst/>
                        <a:latin typeface="Calibri Light" panose="020F0302020204030204" pitchFamily="34" charset="0"/>
                        <a:ea typeface="Calibri" panose="020F0502020204030204" pitchFamily="34" charset="0"/>
                        <a:cs typeface="Arial" panose="020B0604020202020204" pitchFamily="34" charset="0"/>
                      </a:endParaRPr>
                    </a:p>
                  </a:txBody>
                  <a:tcPr marT="91440" marB="91440">
                    <a:lnB w="6350" cap="flat" cmpd="sng" algn="ctr">
                      <a:solidFill>
                        <a:srgbClr val="505050"/>
                      </a:solidFill>
                      <a:prstDash val="solid"/>
                      <a:round/>
                      <a:headEnd type="none" w="med" len="med"/>
                      <a:tailEnd type="none" w="med" len="med"/>
                    </a:lnB>
                    <a:noFill/>
                  </a:tcPr>
                </a:tc>
                <a:tc>
                  <a:txBody>
                    <a:bodyPr/>
                    <a:lstStyle/>
                    <a:p>
                      <a:pPr marL="0" marR="0" algn="l">
                        <a:lnSpc>
                          <a:spcPct val="115000"/>
                        </a:lnSpc>
                        <a:spcBef>
                          <a:spcPts val="0"/>
                        </a:spcBef>
                        <a:spcAft>
                          <a:spcPts val="0"/>
                        </a:spcAft>
                      </a:pPr>
                      <a:r>
                        <a:rPr lang="en-US" sz="1200" dirty="0">
                          <a:solidFill>
                            <a:srgbClr val="505050"/>
                          </a:solidFill>
                          <a:effectLst/>
                        </a:rPr>
                        <a:t>6.4.2 – Separation of duties between test and production environments</a:t>
                      </a:r>
                      <a:endParaRPr lang="en-US" sz="1200" dirty="0">
                        <a:solidFill>
                          <a:srgbClr val="505050"/>
                        </a:solidFill>
                        <a:effectLst/>
                        <a:latin typeface="Calibri Light" panose="020F0302020204030204" pitchFamily="34" charset="0"/>
                        <a:ea typeface="Calibri" panose="020F0502020204030204" pitchFamily="34" charset="0"/>
                        <a:cs typeface="Arial" panose="020B0604020202020204" pitchFamily="34" charset="0"/>
                      </a:endParaRPr>
                    </a:p>
                  </a:txBody>
                  <a:tcPr marT="91440" marB="91440">
                    <a:lnB w="6350" cap="flat" cmpd="sng" algn="ctr">
                      <a:solidFill>
                        <a:srgbClr val="505050"/>
                      </a:solidFill>
                      <a:prstDash val="solid"/>
                      <a:round/>
                      <a:headEnd type="none" w="med" len="med"/>
                      <a:tailEnd type="none" w="med" len="med"/>
                    </a:lnB>
                    <a:noFill/>
                  </a:tcPr>
                </a:tc>
                <a:tc>
                  <a:txBody>
                    <a:bodyPr/>
                    <a:lstStyle/>
                    <a:p>
                      <a:pPr marL="0" marR="0" algn="l">
                        <a:lnSpc>
                          <a:spcPct val="115000"/>
                        </a:lnSpc>
                        <a:spcBef>
                          <a:spcPts val="0"/>
                        </a:spcBef>
                        <a:spcAft>
                          <a:spcPts val="0"/>
                        </a:spcAft>
                      </a:pPr>
                      <a:r>
                        <a:rPr lang="en-US" sz="1200" dirty="0">
                          <a:solidFill>
                            <a:srgbClr val="505050"/>
                          </a:solidFill>
                          <a:effectLst/>
                        </a:rPr>
                        <a:t>AC-5 – Separation of Duties</a:t>
                      </a:r>
                      <a:endParaRPr lang="en-US" sz="1200" dirty="0">
                        <a:solidFill>
                          <a:srgbClr val="505050"/>
                        </a:solidFill>
                        <a:effectLst/>
                        <a:latin typeface="Calibri Light" panose="020F0302020204030204" pitchFamily="34" charset="0"/>
                        <a:ea typeface="Calibri" panose="020F0502020204030204" pitchFamily="34" charset="0"/>
                        <a:cs typeface="Arial" panose="020B0604020202020204" pitchFamily="34" charset="0"/>
                      </a:endParaRPr>
                    </a:p>
                  </a:txBody>
                  <a:tcPr marT="91440" marB="91440">
                    <a:lnB w="6350" cap="flat" cmpd="sng" algn="ctr">
                      <a:solidFill>
                        <a:srgbClr val="505050"/>
                      </a:solidFill>
                      <a:prstDash val="solid"/>
                      <a:round/>
                      <a:headEnd type="none" w="med" len="med"/>
                      <a:tailEnd type="none" w="med" len="med"/>
                    </a:lnB>
                    <a:noFill/>
                  </a:tcPr>
                </a:tc>
                <a:extLst>
                  <a:ext uri="{0D108BD9-81ED-4DB2-BD59-A6C34878D82A}">
                    <a16:rowId xmlns:a16="http://schemas.microsoft.com/office/drawing/2014/main" val="10001"/>
                  </a:ext>
                </a:extLst>
              </a:tr>
              <a:tr h="1264128">
                <a:tc>
                  <a:txBody>
                    <a:bodyPr/>
                    <a:lstStyle/>
                    <a:p>
                      <a:pPr marL="0" marR="0" algn="l">
                        <a:lnSpc>
                          <a:spcPct val="115000"/>
                        </a:lnSpc>
                        <a:spcBef>
                          <a:spcPts val="0"/>
                        </a:spcBef>
                        <a:spcAft>
                          <a:spcPts val="0"/>
                        </a:spcAft>
                      </a:pPr>
                      <a:r>
                        <a:rPr lang="en-US" sz="1200" dirty="0">
                          <a:solidFill>
                            <a:srgbClr val="0078D7"/>
                          </a:solidFill>
                          <a:effectLst/>
                        </a:rPr>
                        <a:t>Implementation of Least Privilege Access and Partitioning Tenant Functionality</a:t>
                      </a:r>
                      <a:endParaRPr lang="en-US" sz="1200" dirty="0">
                        <a:solidFill>
                          <a:srgbClr val="0078D7"/>
                        </a:solidFill>
                        <a:effectLst/>
                        <a:latin typeface="Calibri Light" panose="020F0302020204030204" pitchFamily="34" charset="0"/>
                        <a:ea typeface="Calibri" panose="020F0502020204030204" pitchFamily="34" charset="0"/>
                        <a:cs typeface="Arial" panose="020B0604020202020204" pitchFamily="34" charset="0"/>
                      </a:endParaRPr>
                    </a:p>
                  </a:txBody>
                  <a:tcPr marT="91440" marB="91440">
                    <a:lnT w="6350" cap="flat" cmpd="sng" algn="ctr">
                      <a:solidFill>
                        <a:srgbClr val="505050"/>
                      </a:solidFill>
                      <a:prstDash val="solid"/>
                      <a:round/>
                      <a:headEnd type="none" w="med" len="med"/>
                      <a:tailEnd type="none" w="med" len="med"/>
                    </a:lnT>
                    <a:lnB w="6350" cap="flat" cmpd="sng" algn="ctr">
                      <a:solidFill>
                        <a:srgbClr val="505050"/>
                      </a:solidFill>
                      <a:prstDash val="solid"/>
                      <a:round/>
                      <a:headEnd type="none" w="med" len="med"/>
                      <a:tailEnd type="none" w="med" len="med"/>
                    </a:lnB>
                    <a:noFill/>
                  </a:tcPr>
                </a:tc>
                <a:tc>
                  <a:txBody>
                    <a:bodyPr/>
                    <a:lstStyle/>
                    <a:p>
                      <a:pPr marL="0" marR="0" algn="l">
                        <a:lnSpc>
                          <a:spcPct val="115000"/>
                        </a:lnSpc>
                        <a:spcBef>
                          <a:spcPts val="0"/>
                        </a:spcBef>
                        <a:spcAft>
                          <a:spcPts val="0"/>
                        </a:spcAft>
                      </a:pPr>
                      <a:r>
                        <a:rPr lang="en-US" sz="1200" dirty="0">
                          <a:solidFill>
                            <a:srgbClr val="505050"/>
                          </a:solidFill>
                          <a:effectLst/>
                        </a:rPr>
                        <a:t>A.9.2.3 – Management of privileged access rights</a:t>
                      </a:r>
                    </a:p>
                    <a:p>
                      <a:pPr marL="0" marR="0" algn="l">
                        <a:lnSpc>
                          <a:spcPct val="115000"/>
                        </a:lnSpc>
                        <a:spcBef>
                          <a:spcPts val="0"/>
                        </a:spcBef>
                        <a:spcAft>
                          <a:spcPts val="0"/>
                        </a:spcAft>
                      </a:pPr>
                      <a:r>
                        <a:rPr lang="en-US" sz="1200" dirty="0">
                          <a:solidFill>
                            <a:srgbClr val="505050"/>
                          </a:solidFill>
                          <a:effectLst/>
                        </a:rPr>
                        <a:t>A.12.1.4 – Separation of development, testing, and operational environments</a:t>
                      </a:r>
                      <a:endParaRPr lang="en-US" sz="1200" dirty="0">
                        <a:solidFill>
                          <a:srgbClr val="505050"/>
                        </a:solidFill>
                        <a:effectLst/>
                        <a:latin typeface="Calibri Light" panose="020F0302020204030204" pitchFamily="34" charset="0"/>
                        <a:ea typeface="Calibri" panose="020F0502020204030204" pitchFamily="34" charset="0"/>
                        <a:cs typeface="Arial" panose="020B0604020202020204" pitchFamily="34" charset="0"/>
                      </a:endParaRPr>
                    </a:p>
                  </a:txBody>
                  <a:tcPr marT="91440" marB="91440">
                    <a:lnT w="6350" cap="flat" cmpd="sng" algn="ctr">
                      <a:solidFill>
                        <a:srgbClr val="505050"/>
                      </a:solidFill>
                      <a:prstDash val="solid"/>
                      <a:round/>
                      <a:headEnd type="none" w="med" len="med"/>
                      <a:tailEnd type="none" w="med" len="med"/>
                    </a:lnT>
                    <a:lnB w="6350" cap="flat" cmpd="sng" algn="ctr">
                      <a:solidFill>
                        <a:srgbClr val="505050"/>
                      </a:solidFill>
                      <a:prstDash val="solid"/>
                      <a:round/>
                      <a:headEnd type="none" w="med" len="med"/>
                      <a:tailEnd type="none" w="med" len="med"/>
                    </a:lnB>
                    <a:noFill/>
                  </a:tcPr>
                </a:tc>
                <a:tc>
                  <a:txBody>
                    <a:bodyPr/>
                    <a:lstStyle/>
                    <a:p>
                      <a:pPr marL="0" marR="0" algn="l">
                        <a:lnSpc>
                          <a:spcPct val="115000"/>
                        </a:lnSpc>
                        <a:spcBef>
                          <a:spcPts val="0"/>
                        </a:spcBef>
                        <a:spcAft>
                          <a:spcPts val="0"/>
                        </a:spcAft>
                      </a:pPr>
                      <a:r>
                        <a:rPr lang="en-US" sz="1200" dirty="0">
                          <a:solidFill>
                            <a:srgbClr val="505050"/>
                          </a:solidFill>
                          <a:effectLst/>
                        </a:rPr>
                        <a:t>6.4.1 – Test and Production Environment Separation</a:t>
                      </a:r>
                    </a:p>
                    <a:p>
                      <a:pPr marL="0" marR="0" algn="l">
                        <a:lnSpc>
                          <a:spcPct val="115000"/>
                        </a:lnSpc>
                        <a:spcBef>
                          <a:spcPts val="0"/>
                        </a:spcBef>
                        <a:spcAft>
                          <a:spcPts val="0"/>
                        </a:spcAft>
                      </a:pPr>
                      <a:r>
                        <a:rPr lang="en-US" sz="1200" dirty="0">
                          <a:solidFill>
                            <a:srgbClr val="505050"/>
                          </a:solidFill>
                          <a:effectLst/>
                        </a:rPr>
                        <a:t>7.2 – User access control on need-to-know basis</a:t>
                      </a:r>
                    </a:p>
                    <a:p>
                      <a:pPr marL="0" marR="0" algn="l">
                        <a:lnSpc>
                          <a:spcPct val="115000"/>
                        </a:lnSpc>
                        <a:spcBef>
                          <a:spcPts val="0"/>
                        </a:spcBef>
                        <a:spcAft>
                          <a:spcPts val="0"/>
                        </a:spcAft>
                      </a:pPr>
                      <a:r>
                        <a:rPr lang="en-US" sz="1200" dirty="0">
                          <a:solidFill>
                            <a:srgbClr val="505050"/>
                          </a:solidFill>
                          <a:effectLst/>
                        </a:rPr>
                        <a:t>7.2.3 – Default “deny-all” setting</a:t>
                      </a:r>
                      <a:endParaRPr lang="en-US" sz="1200" dirty="0">
                        <a:solidFill>
                          <a:srgbClr val="505050"/>
                        </a:solidFill>
                        <a:effectLst/>
                        <a:latin typeface="Calibri Light" panose="020F0302020204030204" pitchFamily="34" charset="0"/>
                        <a:ea typeface="Calibri" panose="020F0502020204030204" pitchFamily="34" charset="0"/>
                        <a:cs typeface="Arial" panose="020B0604020202020204" pitchFamily="34" charset="0"/>
                      </a:endParaRPr>
                    </a:p>
                  </a:txBody>
                  <a:tcPr marT="91440" marB="91440">
                    <a:lnT w="6350" cap="flat" cmpd="sng" algn="ctr">
                      <a:solidFill>
                        <a:srgbClr val="505050"/>
                      </a:solidFill>
                      <a:prstDash val="solid"/>
                      <a:round/>
                      <a:headEnd type="none" w="med" len="med"/>
                      <a:tailEnd type="none" w="med" len="med"/>
                    </a:lnT>
                    <a:lnB w="6350" cap="flat" cmpd="sng" algn="ctr">
                      <a:solidFill>
                        <a:srgbClr val="505050"/>
                      </a:solidFill>
                      <a:prstDash val="solid"/>
                      <a:round/>
                      <a:headEnd type="none" w="med" len="med"/>
                      <a:tailEnd type="none" w="med" len="med"/>
                    </a:lnB>
                    <a:noFill/>
                  </a:tcPr>
                </a:tc>
                <a:tc>
                  <a:txBody>
                    <a:bodyPr/>
                    <a:lstStyle/>
                    <a:p>
                      <a:pPr marL="0" marR="0" algn="l">
                        <a:lnSpc>
                          <a:spcPct val="115000"/>
                        </a:lnSpc>
                        <a:spcBef>
                          <a:spcPts val="0"/>
                        </a:spcBef>
                        <a:spcAft>
                          <a:spcPts val="0"/>
                        </a:spcAft>
                      </a:pPr>
                      <a:r>
                        <a:rPr lang="en-US" sz="1200" dirty="0">
                          <a:solidFill>
                            <a:srgbClr val="505050"/>
                          </a:solidFill>
                          <a:effectLst/>
                        </a:rPr>
                        <a:t>AC-6 – Least Privilege</a:t>
                      </a:r>
                    </a:p>
                    <a:p>
                      <a:pPr marL="0" marR="0" algn="l">
                        <a:lnSpc>
                          <a:spcPct val="115000"/>
                        </a:lnSpc>
                        <a:spcBef>
                          <a:spcPts val="0"/>
                        </a:spcBef>
                        <a:spcAft>
                          <a:spcPts val="0"/>
                        </a:spcAft>
                      </a:pPr>
                      <a:r>
                        <a:rPr lang="en-US" sz="1200" dirty="0">
                          <a:solidFill>
                            <a:srgbClr val="505050"/>
                          </a:solidFill>
                          <a:effectLst/>
                        </a:rPr>
                        <a:t>AC-6 (10) – Prohibit Non-Privileged</a:t>
                      </a:r>
                    </a:p>
                    <a:p>
                      <a:pPr marL="0" marR="0" algn="l">
                        <a:lnSpc>
                          <a:spcPct val="115000"/>
                        </a:lnSpc>
                        <a:spcBef>
                          <a:spcPts val="0"/>
                        </a:spcBef>
                        <a:spcAft>
                          <a:spcPts val="0"/>
                        </a:spcAft>
                      </a:pPr>
                      <a:r>
                        <a:rPr lang="en-US" sz="1200" dirty="0">
                          <a:solidFill>
                            <a:srgbClr val="505050"/>
                          </a:solidFill>
                          <a:effectLst/>
                        </a:rPr>
                        <a:t>Users from Executing Privileged Functions</a:t>
                      </a:r>
                    </a:p>
                    <a:p>
                      <a:pPr marL="0" marR="0" algn="l">
                        <a:lnSpc>
                          <a:spcPct val="115000"/>
                        </a:lnSpc>
                        <a:spcBef>
                          <a:spcPts val="0"/>
                        </a:spcBef>
                        <a:spcAft>
                          <a:spcPts val="0"/>
                        </a:spcAft>
                      </a:pPr>
                      <a:r>
                        <a:rPr lang="en-US" sz="1200" dirty="0">
                          <a:solidFill>
                            <a:srgbClr val="505050"/>
                          </a:solidFill>
                          <a:effectLst/>
                        </a:rPr>
                        <a:t>SC-2 – Application Partitioning</a:t>
                      </a:r>
                      <a:endParaRPr lang="en-US" sz="1200" dirty="0">
                        <a:solidFill>
                          <a:srgbClr val="505050"/>
                        </a:solidFill>
                        <a:effectLst/>
                        <a:latin typeface="Calibri Light" panose="020F0302020204030204" pitchFamily="34" charset="0"/>
                        <a:ea typeface="Calibri" panose="020F0502020204030204" pitchFamily="34" charset="0"/>
                        <a:cs typeface="Arial" panose="020B0604020202020204" pitchFamily="34" charset="0"/>
                      </a:endParaRPr>
                    </a:p>
                  </a:txBody>
                  <a:tcPr marT="91440" marB="91440">
                    <a:lnT w="6350" cap="flat" cmpd="sng" algn="ctr">
                      <a:solidFill>
                        <a:srgbClr val="505050"/>
                      </a:solidFill>
                      <a:prstDash val="solid"/>
                      <a:round/>
                      <a:headEnd type="none" w="med" len="med"/>
                      <a:tailEnd type="none" w="med" len="med"/>
                    </a:lnT>
                    <a:lnB w="6350" cap="flat" cmpd="sng" algn="ctr">
                      <a:solidFill>
                        <a:srgbClr val="505050"/>
                      </a:solidFill>
                      <a:prstDash val="solid"/>
                      <a:round/>
                      <a:headEnd type="none" w="med" len="med"/>
                      <a:tailEnd type="none" w="med" len="med"/>
                    </a:lnB>
                    <a:noFill/>
                  </a:tcPr>
                </a:tc>
                <a:extLst>
                  <a:ext uri="{0D108BD9-81ED-4DB2-BD59-A6C34878D82A}">
                    <a16:rowId xmlns:a16="http://schemas.microsoft.com/office/drawing/2014/main" val="10002"/>
                  </a:ext>
                </a:extLst>
              </a:tr>
              <a:tr h="797277">
                <a:tc>
                  <a:txBody>
                    <a:bodyPr/>
                    <a:lstStyle/>
                    <a:p>
                      <a:pPr marL="0" marR="0" algn="l">
                        <a:lnSpc>
                          <a:spcPct val="115000"/>
                        </a:lnSpc>
                        <a:spcBef>
                          <a:spcPts val="0"/>
                        </a:spcBef>
                        <a:spcAft>
                          <a:spcPts val="0"/>
                        </a:spcAft>
                      </a:pPr>
                      <a:r>
                        <a:rPr lang="en-US" sz="1200" dirty="0">
                          <a:solidFill>
                            <a:srgbClr val="0078D7"/>
                          </a:solidFill>
                          <a:effectLst/>
                        </a:rPr>
                        <a:t>Protecting Information </a:t>
                      </a:r>
                      <a:br>
                        <a:rPr lang="en-US" sz="1200" dirty="0">
                          <a:solidFill>
                            <a:srgbClr val="0078D7"/>
                          </a:solidFill>
                          <a:effectLst/>
                        </a:rPr>
                      </a:br>
                      <a:r>
                        <a:rPr lang="en-US" sz="1200" dirty="0">
                          <a:solidFill>
                            <a:srgbClr val="0078D7"/>
                          </a:solidFill>
                          <a:effectLst/>
                        </a:rPr>
                        <a:t>Stored in Shared Resources</a:t>
                      </a:r>
                      <a:endParaRPr lang="en-US" sz="1200" dirty="0">
                        <a:solidFill>
                          <a:srgbClr val="0078D7"/>
                        </a:solidFill>
                        <a:effectLst/>
                        <a:latin typeface="Calibri Light" panose="020F0302020204030204" pitchFamily="34" charset="0"/>
                        <a:ea typeface="Calibri" panose="020F0502020204030204" pitchFamily="34" charset="0"/>
                        <a:cs typeface="Arial" panose="020B0604020202020204" pitchFamily="34" charset="0"/>
                      </a:endParaRPr>
                    </a:p>
                  </a:txBody>
                  <a:tcPr marT="91440" marB="91440">
                    <a:lnT w="6350" cap="flat" cmpd="sng" algn="ctr">
                      <a:solidFill>
                        <a:srgbClr val="505050"/>
                      </a:solidFill>
                      <a:prstDash val="solid"/>
                      <a:round/>
                      <a:headEnd type="none" w="med" len="med"/>
                      <a:tailEnd type="none" w="med" len="med"/>
                    </a:lnT>
                    <a:lnB w="6350" cap="flat" cmpd="sng" algn="ctr">
                      <a:solidFill>
                        <a:srgbClr val="505050"/>
                      </a:solidFill>
                      <a:prstDash val="solid"/>
                      <a:round/>
                      <a:headEnd type="none" w="med" len="med"/>
                      <a:tailEnd type="none" w="med" len="med"/>
                    </a:lnB>
                    <a:noFill/>
                  </a:tcPr>
                </a:tc>
                <a:tc>
                  <a:txBody>
                    <a:bodyPr/>
                    <a:lstStyle/>
                    <a:p>
                      <a:pPr marL="0" marR="0" algn="l">
                        <a:lnSpc>
                          <a:spcPct val="115000"/>
                        </a:lnSpc>
                        <a:spcBef>
                          <a:spcPts val="0"/>
                        </a:spcBef>
                        <a:spcAft>
                          <a:spcPts val="0"/>
                        </a:spcAft>
                      </a:pPr>
                      <a:r>
                        <a:rPr lang="en-US" sz="1200" dirty="0">
                          <a:solidFill>
                            <a:srgbClr val="505050"/>
                          </a:solidFill>
                          <a:effectLst/>
                        </a:rPr>
                        <a:t>None</a:t>
                      </a:r>
                    </a:p>
                    <a:p>
                      <a:pPr marL="0" marR="0" algn="l">
                        <a:lnSpc>
                          <a:spcPct val="115000"/>
                        </a:lnSpc>
                        <a:spcBef>
                          <a:spcPts val="0"/>
                        </a:spcBef>
                        <a:spcAft>
                          <a:spcPts val="0"/>
                        </a:spcAft>
                      </a:pPr>
                      <a:r>
                        <a:rPr lang="en-US" sz="1200" dirty="0">
                          <a:solidFill>
                            <a:srgbClr val="505050"/>
                          </a:solidFill>
                          <a:effectLst/>
                        </a:rPr>
                        <a:t> </a:t>
                      </a:r>
                      <a:endParaRPr lang="en-US" sz="1200" dirty="0">
                        <a:solidFill>
                          <a:srgbClr val="505050"/>
                        </a:solidFill>
                        <a:effectLst/>
                        <a:latin typeface="Calibri Light" panose="020F0302020204030204" pitchFamily="34" charset="0"/>
                        <a:ea typeface="Calibri" panose="020F0502020204030204" pitchFamily="34" charset="0"/>
                        <a:cs typeface="Arial" panose="020B0604020202020204" pitchFamily="34" charset="0"/>
                      </a:endParaRPr>
                    </a:p>
                  </a:txBody>
                  <a:tcPr marT="91440" marB="91440">
                    <a:lnT w="6350" cap="flat" cmpd="sng" algn="ctr">
                      <a:solidFill>
                        <a:srgbClr val="505050"/>
                      </a:solidFill>
                      <a:prstDash val="solid"/>
                      <a:round/>
                      <a:headEnd type="none" w="med" len="med"/>
                      <a:tailEnd type="none" w="med" len="med"/>
                    </a:lnT>
                    <a:lnB w="6350" cap="flat" cmpd="sng" algn="ctr">
                      <a:solidFill>
                        <a:srgbClr val="505050"/>
                      </a:solidFill>
                      <a:prstDash val="solid"/>
                      <a:round/>
                      <a:headEnd type="none" w="med" len="med"/>
                      <a:tailEnd type="none" w="med" len="med"/>
                    </a:lnB>
                    <a:noFill/>
                  </a:tcPr>
                </a:tc>
                <a:tc>
                  <a:txBody>
                    <a:bodyPr/>
                    <a:lstStyle/>
                    <a:p>
                      <a:pPr marL="0" marR="0" algn="l">
                        <a:lnSpc>
                          <a:spcPct val="115000"/>
                        </a:lnSpc>
                        <a:spcBef>
                          <a:spcPts val="0"/>
                        </a:spcBef>
                        <a:spcAft>
                          <a:spcPts val="0"/>
                        </a:spcAft>
                      </a:pPr>
                      <a:r>
                        <a:rPr lang="en-US" sz="1200" dirty="0">
                          <a:solidFill>
                            <a:srgbClr val="505050"/>
                          </a:solidFill>
                          <a:effectLst/>
                        </a:rPr>
                        <a:t>8.7 – Restricted access to databases containing cardholder data</a:t>
                      </a:r>
                    </a:p>
                    <a:p>
                      <a:pPr marL="0" marR="0" algn="l">
                        <a:lnSpc>
                          <a:spcPct val="115000"/>
                        </a:lnSpc>
                        <a:spcBef>
                          <a:spcPts val="0"/>
                        </a:spcBef>
                        <a:spcAft>
                          <a:spcPts val="0"/>
                        </a:spcAft>
                      </a:pPr>
                      <a:r>
                        <a:rPr lang="en-US" sz="1200" dirty="0">
                          <a:solidFill>
                            <a:srgbClr val="505050"/>
                          </a:solidFill>
                          <a:effectLst/>
                        </a:rPr>
                        <a:t> </a:t>
                      </a:r>
                      <a:endParaRPr lang="en-US" sz="1200" dirty="0">
                        <a:solidFill>
                          <a:srgbClr val="505050"/>
                        </a:solidFill>
                        <a:effectLst/>
                        <a:latin typeface="Calibri Light" panose="020F0302020204030204" pitchFamily="34" charset="0"/>
                        <a:ea typeface="Calibri" panose="020F0502020204030204" pitchFamily="34" charset="0"/>
                        <a:cs typeface="Arial" panose="020B0604020202020204" pitchFamily="34" charset="0"/>
                      </a:endParaRPr>
                    </a:p>
                  </a:txBody>
                  <a:tcPr marT="91440" marB="91440">
                    <a:lnT w="6350" cap="flat" cmpd="sng" algn="ctr">
                      <a:solidFill>
                        <a:srgbClr val="505050"/>
                      </a:solidFill>
                      <a:prstDash val="solid"/>
                      <a:round/>
                      <a:headEnd type="none" w="med" len="med"/>
                      <a:tailEnd type="none" w="med" len="med"/>
                    </a:lnT>
                    <a:lnB w="6350" cap="flat" cmpd="sng" algn="ctr">
                      <a:solidFill>
                        <a:srgbClr val="505050"/>
                      </a:solidFill>
                      <a:prstDash val="solid"/>
                      <a:round/>
                      <a:headEnd type="none" w="med" len="med"/>
                      <a:tailEnd type="none" w="med" len="med"/>
                    </a:lnB>
                    <a:noFill/>
                  </a:tcPr>
                </a:tc>
                <a:tc>
                  <a:txBody>
                    <a:bodyPr/>
                    <a:lstStyle/>
                    <a:p>
                      <a:pPr marL="0" marR="0" algn="l">
                        <a:lnSpc>
                          <a:spcPct val="115000"/>
                        </a:lnSpc>
                        <a:spcBef>
                          <a:spcPts val="0"/>
                        </a:spcBef>
                        <a:spcAft>
                          <a:spcPts val="0"/>
                        </a:spcAft>
                      </a:pPr>
                      <a:r>
                        <a:rPr lang="en-US" sz="1200" dirty="0">
                          <a:solidFill>
                            <a:srgbClr val="505050"/>
                          </a:solidFill>
                          <a:effectLst/>
                        </a:rPr>
                        <a:t>SC-4 – Information in Shared Resources</a:t>
                      </a:r>
                      <a:endParaRPr lang="en-US" sz="1200" dirty="0">
                        <a:solidFill>
                          <a:srgbClr val="505050"/>
                        </a:solidFill>
                        <a:effectLst/>
                        <a:latin typeface="Calibri Light" panose="020F0302020204030204" pitchFamily="34" charset="0"/>
                        <a:ea typeface="Calibri" panose="020F0502020204030204" pitchFamily="34" charset="0"/>
                        <a:cs typeface="Arial" panose="020B0604020202020204" pitchFamily="34" charset="0"/>
                      </a:endParaRPr>
                    </a:p>
                  </a:txBody>
                  <a:tcPr marT="91440" marB="91440">
                    <a:lnT w="6350" cap="flat" cmpd="sng" algn="ctr">
                      <a:solidFill>
                        <a:srgbClr val="505050"/>
                      </a:solidFill>
                      <a:prstDash val="solid"/>
                      <a:round/>
                      <a:headEnd type="none" w="med" len="med"/>
                      <a:tailEnd type="none" w="med" len="med"/>
                    </a:lnT>
                    <a:lnB w="6350" cap="flat" cmpd="sng" algn="ctr">
                      <a:solidFill>
                        <a:srgbClr val="505050"/>
                      </a:solidFill>
                      <a:prstDash val="solid"/>
                      <a:round/>
                      <a:headEnd type="none" w="med" len="med"/>
                      <a:tailEnd type="none" w="med" len="med"/>
                    </a:lnB>
                    <a:noFill/>
                  </a:tcPr>
                </a:tc>
                <a:extLst>
                  <a:ext uri="{0D108BD9-81ED-4DB2-BD59-A6C34878D82A}">
                    <a16:rowId xmlns:a16="http://schemas.microsoft.com/office/drawing/2014/main" val="10003"/>
                  </a:ext>
                </a:extLst>
              </a:tr>
              <a:tr h="1011302">
                <a:tc>
                  <a:txBody>
                    <a:bodyPr/>
                    <a:lstStyle/>
                    <a:p>
                      <a:pPr marL="0" marR="0" algn="l">
                        <a:lnSpc>
                          <a:spcPct val="115000"/>
                        </a:lnSpc>
                        <a:spcBef>
                          <a:spcPts val="0"/>
                        </a:spcBef>
                        <a:spcAft>
                          <a:spcPts val="0"/>
                        </a:spcAft>
                      </a:pPr>
                      <a:r>
                        <a:rPr lang="en-US" sz="1200" dirty="0">
                          <a:solidFill>
                            <a:srgbClr val="0078D7"/>
                          </a:solidFill>
                          <a:effectLst/>
                        </a:rPr>
                        <a:t>Protection of Data </a:t>
                      </a:r>
                      <a:br>
                        <a:rPr lang="en-US" sz="1200" dirty="0">
                          <a:solidFill>
                            <a:srgbClr val="0078D7"/>
                          </a:solidFill>
                          <a:effectLst/>
                        </a:rPr>
                      </a:br>
                      <a:r>
                        <a:rPr lang="en-US" sz="1200" dirty="0">
                          <a:solidFill>
                            <a:srgbClr val="0078D7"/>
                          </a:solidFill>
                          <a:effectLst/>
                        </a:rPr>
                        <a:t>at Rest</a:t>
                      </a:r>
                      <a:endParaRPr lang="en-US" sz="1200" dirty="0">
                        <a:solidFill>
                          <a:srgbClr val="0078D7"/>
                        </a:solidFill>
                        <a:effectLst/>
                        <a:latin typeface="Calibri Light" panose="020F0302020204030204" pitchFamily="34" charset="0"/>
                        <a:ea typeface="Calibri" panose="020F0502020204030204" pitchFamily="34" charset="0"/>
                        <a:cs typeface="Arial" panose="020B0604020202020204" pitchFamily="34" charset="0"/>
                      </a:endParaRPr>
                    </a:p>
                  </a:txBody>
                  <a:tcPr marT="91440" marB="91440">
                    <a:lnT w="6350" cap="flat" cmpd="sng" algn="ctr">
                      <a:solidFill>
                        <a:srgbClr val="505050"/>
                      </a:solidFill>
                      <a:prstDash val="solid"/>
                      <a:round/>
                      <a:headEnd type="none" w="med" len="med"/>
                      <a:tailEnd type="none" w="med" len="med"/>
                    </a:lnT>
                    <a:lnB w="6350" cap="flat" cmpd="sng" algn="ctr">
                      <a:solidFill>
                        <a:srgbClr val="505050"/>
                      </a:solidFill>
                      <a:prstDash val="solid"/>
                      <a:round/>
                      <a:headEnd type="none" w="med" len="med"/>
                      <a:tailEnd type="none" w="med" len="med"/>
                    </a:lnB>
                    <a:noFill/>
                  </a:tcPr>
                </a:tc>
                <a:tc>
                  <a:txBody>
                    <a:bodyPr/>
                    <a:lstStyle/>
                    <a:p>
                      <a:pPr marL="0" marR="0" algn="l">
                        <a:lnSpc>
                          <a:spcPct val="115000"/>
                        </a:lnSpc>
                        <a:spcBef>
                          <a:spcPts val="0"/>
                        </a:spcBef>
                        <a:spcAft>
                          <a:spcPts val="0"/>
                        </a:spcAft>
                      </a:pPr>
                      <a:r>
                        <a:rPr lang="en-US" sz="1200" dirty="0">
                          <a:solidFill>
                            <a:srgbClr val="505050"/>
                          </a:solidFill>
                          <a:effectLst/>
                        </a:rPr>
                        <a:t>A.8.2.3 – Media Access</a:t>
                      </a:r>
                    </a:p>
                    <a:p>
                      <a:pPr marL="0" marR="0" algn="l">
                        <a:lnSpc>
                          <a:spcPct val="115000"/>
                        </a:lnSpc>
                        <a:spcBef>
                          <a:spcPts val="0"/>
                        </a:spcBef>
                        <a:spcAft>
                          <a:spcPts val="0"/>
                        </a:spcAft>
                      </a:pPr>
                      <a:r>
                        <a:rPr lang="en-US" sz="1200" dirty="0">
                          <a:solidFill>
                            <a:srgbClr val="505050"/>
                          </a:solidFill>
                          <a:effectLst/>
                        </a:rPr>
                        <a:t> </a:t>
                      </a:r>
                      <a:endParaRPr lang="en-US" sz="1200" dirty="0">
                        <a:solidFill>
                          <a:srgbClr val="505050"/>
                        </a:solidFill>
                        <a:effectLst/>
                        <a:latin typeface="Calibri Light" panose="020F0302020204030204" pitchFamily="34" charset="0"/>
                        <a:ea typeface="Calibri" panose="020F0502020204030204" pitchFamily="34" charset="0"/>
                        <a:cs typeface="Arial" panose="020B0604020202020204" pitchFamily="34" charset="0"/>
                      </a:endParaRPr>
                    </a:p>
                  </a:txBody>
                  <a:tcPr marT="91440" marB="91440">
                    <a:lnT w="6350" cap="flat" cmpd="sng" algn="ctr">
                      <a:solidFill>
                        <a:srgbClr val="505050"/>
                      </a:solidFill>
                      <a:prstDash val="solid"/>
                      <a:round/>
                      <a:headEnd type="none" w="med" len="med"/>
                      <a:tailEnd type="none" w="med" len="med"/>
                    </a:lnT>
                    <a:lnB w="6350" cap="flat" cmpd="sng" algn="ctr">
                      <a:solidFill>
                        <a:srgbClr val="505050"/>
                      </a:solidFill>
                      <a:prstDash val="solid"/>
                      <a:round/>
                      <a:headEnd type="none" w="med" len="med"/>
                      <a:tailEnd type="none" w="med" len="med"/>
                    </a:lnB>
                    <a:noFill/>
                  </a:tcPr>
                </a:tc>
                <a:tc>
                  <a:txBody>
                    <a:bodyPr/>
                    <a:lstStyle/>
                    <a:p>
                      <a:pPr marL="0" marR="0" algn="l">
                        <a:lnSpc>
                          <a:spcPct val="115000"/>
                        </a:lnSpc>
                        <a:spcBef>
                          <a:spcPts val="0"/>
                        </a:spcBef>
                        <a:spcAft>
                          <a:spcPts val="0"/>
                        </a:spcAft>
                      </a:pPr>
                      <a:r>
                        <a:rPr lang="en-US" sz="1200" dirty="0">
                          <a:solidFill>
                            <a:srgbClr val="505050"/>
                          </a:solidFill>
                          <a:effectLst/>
                        </a:rPr>
                        <a:t>3.4 – Verifying stored PAN is unreadable </a:t>
                      </a:r>
                    </a:p>
                    <a:p>
                      <a:pPr marL="0" marR="0" algn="l">
                        <a:lnSpc>
                          <a:spcPct val="115000"/>
                        </a:lnSpc>
                        <a:spcBef>
                          <a:spcPts val="0"/>
                        </a:spcBef>
                        <a:spcAft>
                          <a:spcPts val="0"/>
                        </a:spcAft>
                      </a:pPr>
                      <a:r>
                        <a:rPr lang="en-US" sz="1200" dirty="0">
                          <a:solidFill>
                            <a:srgbClr val="505050"/>
                          </a:solidFill>
                          <a:effectLst/>
                        </a:rPr>
                        <a:t>3.4.1 – Disk encryption usage and access control</a:t>
                      </a:r>
                    </a:p>
                    <a:p>
                      <a:pPr marL="0" marR="0" algn="l">
                        <a:lnSpc>
                          <a:spcPct val="115000"/>
                        </a:lnSpc>
                        <a:spcBef>
                          <a:spcPts val="0"/>
                        </a:spcBef>
                        <a:spcAft>
                          <a:spcPts val="0"/>
                        </a:spcAft>
                      </a:pPr>
                      <a:r>
                        <a:rPr lang="en-US" sz="1200" dirty="0">
                          <a:solidFill>
                            <a:srgbClr val="505050"/>
                          </a:solidFill>
                          <a:effectLst/>
                        </a:rPr>
                        <a:t>6.5.3 – Insecure cryptographic storage</a:t>
                      </a:r>
                      <a:endParaRPr lang="en-US" sz="1200" dirty="0">
                        <a:solidFill>
                          <a:srgbClr val="505050"/>
                        </a:solidFill>
                        <a:effectLst/>
                        <a:latin typeface="Calibri Light" panose="020F0302020204030204" pitchFamily="34" charset="0"/>
                        <a:ea typeface="Calibri" panose="020F0502020204030204" pitchFamily="34" charset="0"/>
                        <a:cs typeface="Arial" panose="020B0604020202020204" pitchFamily="34" charset="0"/>
                      </a:endParaRPr>
                    </a:p>
                  </a:txBody>
                  <a:tcPr marT="91440" marB="91440">
                    <a:lnT w="6350" cap="flat" cmpd="sng" algn="ctr">
                      <a:solidFill>
                        <a:srgbClr val="505050"/>
                      </a:solidFill>
                      <a:prstDash val="solid"/>
                      <a:round/>
                      <a:headEnd type="none" w="med" len="med"/>
                      <a:tailEnd type="none" w="med" len="med"/>
                    </a:lnT>
                    <a:lnB w="6350" cap="flat" cmpd="sng" algn="ctr">
                      <a:solidFill>
                        <a:srgbClr val="505050"/>
                      </a:solidFill>
                      <a:prstDash val="solid"/>
                      <a:round/>
                      <a:headEnd type="none" w="med" len="med"/>
                      <a:tailEnd type="none" w="med" len="med"/>
                    </a:lnB>
                    <a:noFill/>
                  </a:tcPr>
                </a:tc>
                <a:tc>
                  <a:txBody>
                    <a:bodyPr/>
                    <a:lstStyle/>
                    <a:p>
                      <a:pPr marL="0" marR="0" algn="l">
                        <a:lnSpc>
                          <a:spcPct val="115000"/>
                        </a:lnSpc>
                        <a:spcBef>
                          <a:spcPts val="0"/>
                        </a:spcBef>
                        <a:spcAft>
                          <a:spcPts val="0"/>
                        </a:spcAft>
                      </a:pPr>
                      <a:r>
                        <a:rPr lang="en-US" sz="1200" dirty="0">
                          <a:solidFill>
                            <a:srgbClr val="505050"/>
                          </a:solidFill>
                          <a:effectLst/>
                        </a:rPr>
                        <a:t>SC-28 – Protection of Information at Rest</a:t>
                      </a:r>
                    </a:p>
                    <a:p>
                      <a:pPr marL="0" marR="0" algn="l">
                        <a:lnSpc>
                          <a:spcPct val="115000"/>
                        </a:lnSpc>
                        <a:spcBef>
                          <a:spcPts val="0"/>
                        </a:spcBef>
                        <a:spcAft>
                          <a:spcPts val="0"/>
                        </a:spcAft>
                      </a:pPr>
                      <a:r>
                        <a:rPr lang="en-US" sz="1200" dirty="0">
                          <a:solidFill>
                            <a:srgbClr val="505050"/>
                          </a:solidFill>
                          <a:effectLst/>
                        </a:rPr>
                        <a:t>SC-28(1) – Protection of Information at Rest</a:t>
                      </a:r>
                      <a:endParaRPr lang="en-US" sz="1200" dirty="0">
                        <a:solidFill>
                          <a:srgbClr val="505050"/>
                        </a:solidFill>
                        <a:effectLst/>
                        <a:latin typeface="Calibri Light" panose="020F0302020204030204" pitchFamily="34" charset="0"/>
                        <a:ea typeface="Calibri" panose="020F0502020204030204" pitchFamily="34" charset="0"/>
                        <a:cs typeface="Arial" panose="020B0604020202020204" pitchFamily="34" charset="0"/>
                      </a:endParaRPr>
                    </a:p>
                  </a:txBody>
                  <a:tcPr marT="91440" marB="91440">
                    <a:lnT w="6350" cap="flat" cmpd="sng" algn="ctr">
                      <a:solidFill>
                        <a:srgbClr val="505050"/>
                      </a:solidFill>
                      <a:prstDash val="solid"/>
                      <a:round/>
                      <a:headEnd type="none" w="med" len="med"/>
                      <a:tailEnd type="none" w="med" len="med"/>
                    </a:lnT>
                    <a:lnB w="6350" cap="flat" cmpd="sng" algn="ctr">
                      <a:solidFill>
                        <a:srgbClr val="505050"/>
                      </a:solidFill>
                      <a:prstDash val="solid"/>
                      <a:round/>
                      <a:headEnd type="none" w="med" len="med"/>
                      <a:tailEnd type="none" w="med" len="med"/>
                    </a:lnB>
                    <a:noFill/>
                  </a:tcPr>
                </a:tc>
                <a:extLst>
                  <a:ext uri="{0D108BD9-81ED-4DB2-BD59-A6C34878D82A}">
                    <a16:rowId xmlns:a16="http://schemas.microsoft.com/office/drawing/2014/main" val="10004"/>
                  </a:ext>
                </a:extLst>
              </a:tr>
              <a:tr h="797277">
                <a:tc>
                  <a:txBody>
                    <a:bodyPr/>
                    <a:lstStyle/>
                    <a:p>
                      <a:pPr marL="0" marR="0" algn="l">
                        <a:lnSpc>
                          <a:spcPct val="115000"/>
                        </a:lnSpc>
                        <a:spcBef>
                          <a:spcPts val="0"/>
                        </a:spcBef>
                        <a:spcAft>
                          <a:spcPts val="0"/>
                        </a:spcAft>
                      </a:pPr>
                      <a:r>
                        <a:rPr lang="en-US" sz="1200" dirty="0">
                          <a:solidFill>
                            <a:srgbClr val="0078D7"/>
                          </a:solidFill>
                          <a:effectLst/>
                        </a:rPr>
                        <a:t>Security Function Verification and Integrity Monitoring</a:t>
                      </a:r>
                      <a:endParaRPr lang="en-US" sz="1200" dirty="0">
                        <a:solidFill>
                          <a:srgbClr val="0078D7"/>
                        </a:solidFill>
                        <a:effectLst/>
                        <a:latin typeface="Calibri Light" panose="020F0302020204030204" pitchFamily="34" charset="0"/>
                        <a:ea typeface="Calibri" panose="020F0502020204030204" pitchFamily="34" charset="0"/>
                        <a:cs typeface="Arial" panose="020B0604020202020204" pitchFamily="34" charset="0"/>
                      </a:endParaRPr>
                    </a:p>
                  </a:txBody>
                  <a:tcPr marT="91440" marB="91440">
                    <a:lnT w="6350" cap="flat" cmpd="sng" algn="ctr">
                      <a:solidFill>
                        <a:srgbClr val="505050"/>
                      </a:solidFill>
                      <a:prstDash val="solid"/>
                      <a:round/>
                      <a:headEnd type="none" w="med" len="med"/>
                      <a:tailEnd type="none" w="med" len="med"/>
                    </a:lnT>
                    <a:noFill/>
                  </a:tcPr>
                </a:tc>
                <a:tc>
                  <a:txBody>
                    <a:bodyPr/>
                    <a:lstStyle/>
                    <a:p>
                      <a:pPr marL="0" marR="0" algn="l">
                        <a:lnSpc>
                          <a:spcPct val="115000"/>
                        </a:lnSpc>
                        <a:spcBef>
                          <a:spcPts val="0"/>
                        </a:spcBef>
                        <a:spcAft>
                          <a:spcPts val="0"/>
                        </a:spcAft>
                      </a:pPr>
                      <a:r>
                        <a:rPr lang="en-US" sz="1200" dirty="0">
                          <a:solidFill>
                            <a:srgbClr val="505050"/>
                          </a:solidFill>
                          <a:effectLst/>
                        </a:rPr>
                        <a:t>None</a:t>
                      </a:r>
                      <a:endParaRPr lang="en-US" sz="1200" dirty="0">
                        <a:solidFill>
                          <a:srgbClr val="505050"/>
                        </a:solidFill>
                        <a:effectLst/>
                        <a:latin typeface="Calibri Light" panose="020F0302020204030204" pitchFamily="34" charset="0"/>
                        <a:ea typeface="Calibri" panose="020F0502020204030204" pitchFamily="34" charset="0"/>
                        <a:cs typeface="Arial" panose="020B0604020202020204" pitchFamily="34" charset="0"/>
                      </a:endParaRPr>
                    </a:p>
                  </a:txBody>
                  <a:tcPr marT="91440" marB="91440">
                    <a:lnT w="6350" cap="flat" cmpd="sng" algn="ctr">
                      <a:solidFill>
                        <a:srgbClr val="505050"/>
                      </a:solidFill>
                      <a:prstDash val="solid"/>
                      <a:round/>
                      <a:headEnd type="none" w="med" len="med"/>
                      <a:tailEnd type="none" w="med" len="med"/>
                    </a:lnT>
                    <a:noFill/>
                  </a:tcPr>
                </a:tc>
                <a:tc>
                  <a:txBody>
                    <a:bodyPr/>
                    <a:lstStyle/>
                    <a:p>
                      <a:pPr marL="0" marR="0" algn="l">
                        <a:lnSpc>
                          <a:spcPct val="115000"/>
                        </a:lnSpc>
                        <a:spcBef>
                          <a:spcPts val="0"/>
                        </a:spcBef>
                        <a:spcAft>
                          <a:spcPts val="0"/>
                        </a:spcAft>
                      </a:pPr>
                      <a:r>
                        <a:rPr lang="en-US" sz="1200" dirty="0">
                          <a:solidFill>
                            <a:srgbClr val="505050"/>
                          </a:solidFill>
                          <a:effectLst/>
                        </a:rPr>
                        <a:t>11.5 – Change-detection mechanism deployment</a:t>
                      </a:r>
                      <a:endParaRPr lang="en-US" sz="1200" dirty="0">
                        <a:solidFill>
                          <a:srgbClr val="505050"/>
                        </a:solidFill>
                        <a:effectLst/>
                        <a:latin typeface="Calibri Light" panose="020F0302020204030204" pitchFamily="34" charset="0"/>
                        <a:ea typeface="Calibri" panose="020F0502020204030204" pitchFamily="34" charset="0"/>
                        <a:cs typeface="Arial" panose="020B0604020202020204" pitchFamily="34" charset="0"/>
                      </a:endParaRPr>
                    </a:p>
                  </a:txBody>
                  <a:tcPr marT="91440" marB="91440">
                    <a:lnT w="6350" cap="flat" cmpd="sng" algn="ctr">
                      <a:solidFill>
                        <a:srgbClr val="505050"/>
                      </a:solidFill>
                      <a:prstDash val="solid"/>
                      <a:round/>
                      <a:headEnd type="none" w="med" len="med"/>
                      <a:tailEnd type="none" w="med" len="med"/>
                    </a:lnT>
                    <a:noFill/>
                  </a:tcPr>
                </a:tc>
                <a:tc>
                  <a:txBody>
                    <a:bodyPr/>
                    <a:lstStyle/>
                    <a:p>
                      <a:pPr marL="0" marR="0" algn="l">
                        <a:lnSpc>
                          <a:spcPct val="115000"/>
                        </a:lnSpc>
                        <a:spcBef>
                          <a:spcPts val="0"/>
                        </a:spcBef>
                        <a:spcAft>
                          <a:spcPts val="0"/>
                        </a:spcAft>
                      </a:pPr>
                      <a:r>
                        <a:rPr lang="en-US" sz="1200" dirty="0">
                          <a:solidFill>
                            <a:srgbClr val="505050"/>
                          </a:solidFill>
                          <a:effectLst/>
                        </a:rPr>
                        <a:t>SI-6 – Security Function Verification</a:t>
                      </a:r>
                    </a:p>
                    <a:p>
                      <a:pPr marL="0" marR="0" algn="l">
                        <a:lnSpc>
                          <a:spcPct val="115000"/>
                        </a:lnSpc>
                        <a:spcBef>
                          <a:spcPts val="0"/>
                        </a:spcBef>
                        <a:spcAft>
                          <a:spcPts val="0"/>
                        </a:spcAft>
                      </a:pPr>
                      <a:r>
                        <a:rPr lang="en-US" sz="1200" dirty="0">
                          <a:solidFill>
                            <a:srgbClr val="505050"/>
                          </a:solidFill>
                          <a:effectLst/>
                        </a:rPr>
                        <a:t>SI-7 – Software, Firmware, and Information Integrity</a:t>
                      </a:r>
                      <a:endParaRPr lang="en-US" sz="1200" dirty="0">
                        <a:solidFill>
                          <a:srgbClr val="505050"/>
                        </a:solidFill>
                        <a:effectLst/>
                        <a:latin typeface="Calibri Light" panose="020F0302020204030204" pitchFamily="34" charset="0"/>
                        <a:ea typeface="Calibri" panose="020F0502020204030204" pitchFamily="34" charset="0"/>
                        <a:cs typeface="Arial" panose="020B0604020202020204" pitchFamily="34" charset="0"/>
                      </a:endParaRPr>
                    </a:p>
                  </a:txBody>
                  <a:tcPr marT="91440" marB="91440">
                    <a:lnT w="6350" cap="flat" cmpd="sng" algn="ctr">
                      <a:solidFill>
                        <a:srgbClr val="505050"/>
                      </a:solidFill>
                      <a:prstDash val="solid"/>
                      <a:round/>
                      <a:headEnd type="none" w="med" len="med"/>
                      <a:tailEnd type="none" w="med" len="med"/>
                    </a:lnT>
                    <a:noFill/>
                  </a:tcPr>
                </a:tc>
                <a:extLst>
                  <a:ext uri="{0D108BD9-81ED-4DB2-BD59-A6C34878D82A}">
                    <a16:rowId xmlns:a16="http://schemas.microsoft.com/office/drawing/2014/main" val="10005"/>
                  </a:ext>
                </a:extLst>
              </a:tr>
            </a:tbl>
          </a:graphicData>
        </a:graphic>
      </p:graphicFrame>
    </p:spTree>
    <p:extLst>
      <p:ext uri="{BB962C8B-B14F-4D97-AF65-F5344CB8AC3E}">
        <p14:creationId xmlns:p14="http://schemas.microsoft.com/office/powerpoint/2010/main" val="4106139400"/>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bwMode="auto">
          <a:xfrm>
            <a:off x="7894637" y="0"/>
            <a:ext cx="4541838" cy="6994525"/>
          </a:xfrm>
          <a:prstGeom prst="rect">
            <a:avLst/>
          </a:prstGeom>
          <a:solidFill>
            <a:srgbClr val="EEEEEE"/>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a:gradFill>
                <a:gsLst>
                  <a:gs pos="0">
                    <a:srgbClr val="FFFFFF"/>
                  </a:gs>
                  <a:gs pos="100000">
                    <a:srgbClr val="FFFFFF"/>
                  </a:gs>
                </a:gsLst>
                <a:lin ang="5400000" scaled="0"/>
              </a:gradFill>
              <a:ea typeface="Segoe UI" pitchFamily="34" charset="0"/>
              <a:cs typeface="Segoe UI" pitchFamily="34" charset="0"/>
            </a:endParaRPr>
          </a:p>
        </p:txBody>
      </p:sp>
      <p:sp>
        <p:nvSpPr>
          <p:cNvPr id="3" name="Title 2"/>
          <p:cNvSpPr>
            <a:spLocks noGrp="1"/>
          </p:cNvSpPr>
          <p:nvPr>
            <p:ph type="title"/>
          </p:nvPr>
        </p:nvSpPr>
        <p:spPr/>
        <p:txBody>
          <a:bodyPr/>
          <a:lstStyle/>
          <a:p>
            <a:r>
              <a:rPr lang="en-US" dirty="0"/>
              <a:t>Next steps</a:t>
            </a:r>
          </a:p>
        </p:txBody>
      </p:sp>
      <p:sp>
        <p:nvSpPr>
          <p:cNvPr id="5" name="Text Placeholder 4"/>
          <p:cNvSpPr>
            <a:spLocks noGrp="1"/>
          </p:cNvSpPr>
          <p:nvPr>
            <p:ph type="body" sz="quarter" idx="4294967295"/>
          </p:nvPr>
        </p:nvSpPr>
        <p:spPr>
          <a:xfrm>
            <a:off x="253403" y="1382346"/>
            <a:ext cx="7425752" cy="3665619"/>
          </a:xfrm>
        </p:spPr>
        <p:txBody>
          <a:bodyPr/>
          <a:lstStyle/>
          <a:p>
            <a:pPr marL="0" indent="0">
              <a:spcBef>
                <a:spcPts val="1800"/>
              </a:spcBef>
              <a:spcAft>
                <a:spcPts val="1800"/>
              </a:spcAft>
              <a:buNone/>
            </a:pPr>
            <a:r>
              <a:rPr lang="en-US" sz="2600" dirty="0">
                <a:solidFill>
                  <a:srgbClr val="505050"/>
                </a:solidFill>
              </a:rPr>
              <a:t>Download Windows Server 2016 Today! </a:t>
            </a:r>
            <a:br>
              <a:rPr lang="en-US" sz="2200" dirty="0">
                <a:solidFill>
                  <a:srgbClr val="505050"/>
                </a:solidFill>
                <a:latin typeface="+mn-lt"/>
              </a:rPr>
            </a:br>
            <a:r>
              <a:rPr lang="en-US" sz="2000" u="sng" dirty="0">
                <a:solidFill>
                  <a:srgbClr val="0078D7"/>
                </a:solidFill>
                <a:latin typeface="+mn-lt"/>
                <a:hlinkClick r:id="rId2"/>
              </a:rPr>
              <a:t>www.microsoft.com/WindowsServer2016</a:t>
            </a:r>
            <a:endParaRPr lang="en-US" sz="2000" u="sng" dirty="0">
              <a:solidFill>
                <a:srgbClr val="0078D7"/>
              </a:solidFill>
              <a:latin typeface="+mn-lt"/>
            </a:endParaRPr>
          </a:p>
          <a:p>
            <a:pPr marL="0" indent="0">
              <a:spcBef>
                <a:spcPts val="1800"/>
              </a:spcBef>
              <a:spcAft>
                <a:spcPts val="1800"/>
              </a:spcAft>
              <a:buNone/>
            </a:pPr>
            <a:r>
              <a:rPr lang="en-US" sz="2600" dirty="0">
                <a:solidFill>
                  <a:srgbClr val="505050"/>
                </a:solidFill>
              </a:rPr>
              <a:t>Visit the Datacenter &amp; Private Cloud Security Blog:</a:t>
            </a:r>
            <a:br>
              <a:rPr lang="en-US" sz="2600" dirty="0">
                <a:solidFill>
                  <a:srgbClr val="505050"/>
                </a:solidFill>
              </a:rPr>
            </a:br>
            <a:r>
              <a:rPr lang="en-US" sz="2000" u="sng" dirty="0">
                <a:solidFill>
                  <a:srgbClr val="0078D7"/>
                </a:solidFill>
                <a:latin typeface="+mn-lt"/>
              </a:rPr>
              <a:t>blogs.technet.microsoft.com/</a:t>
            </a:r>
            <a:r>
              <a:rPr lang="en-US" sz="2000" u="sng" dirty="0" err="1">
                <a:solidFill>
                  <a:srgbClr val="0078D7"/>
                </a:solidFill>
                <a:latin typeface="+mn-lt"/>
              </a:rPr>
              <a:t>datacentersecurity</a:t>
            </a:r>
            <a:r>
              <a:rPr lang="en-US" sz="2000" u="sng" dirty="0">
                <a:solidFill>
                  <a:srgbClr val="0078D7"/>
                </a:solidFill>
                <a:latin typeface="+mn-lt"/>
              </a:rPr>
              <a:t>/</a:t>
            </a:r>
          </a:p>
          <a:p>
            <a:pPr marL="0" indent="0">
              <a:spcBef>
                <a:spcPts val="1800"/>
              </a:spcBef>
              <a:spcAft>
                <a:spcPts val="1800"/>
              </a:spcAft>
              <a:buNone/>
            </a:pPr>
            <a:r>
              <a:rPr lang="en-US" sz="2600" dirty="0">
                <a:solidFill>
                  <a:srgbClr val="505050"/>
                </a:solidFill>
              </a:rPr>
              <a:t>Move to a secure virtualization infrastructure</a:t>
            </a:r>
            <a:r>
              <a:rPr lang="en-US" sz="2000" dirty="0">
                <a:solidFill>
                  <a:srgbClr val="505050"/>
                </a:solidFill>
              </a:rPr>
              <a:t>:</a:t>
            </a:r>
            <a:br>
              <a:rPr lang="en-US" sz="2000" dirty="0">
                <a:solidFill>
                  <a:srgbClr val="505050"/>
                </a:solidFill>
              </a:rPr>
            </a:br>
            <a:r>
              <a:rPr lang="en-US" sz="2000" u="sng" dirty="0">
                <a:solidFill>
                  <a:srgbClr val="0078D7"/>
                </a:solidFill>
                <a:latin typeface="+mn-lt"/>
                <a:hlinkClick r:id="rId3"/>
              </a:rPr>
              <a:t>http://www.microsoft.com/vmwareshift</a:t>
            </a:r>
            <a:r>
              <a:rPr lang="en-US" sz="2000" u="sng" dirty="0">
                <a:solidFill>
                  <a:srgbClr val="0078D7"/>
                </a:solidFill>
                <a:latin typeface="+mn-lt"/>
              </a:rPr>
              <a:t> </a:t>
            </a:r>
          </a:p>
          <a:p>
            <a:pPr marL="0" indent="0">
              <a:spcBef>
                <a:spcPts val="1800"/>
              </a:spcBef>
              <a:spcAft>
                <a:spcPts val="1800"/>
              </a:spcAft>
              <a:buNone/>
            </a:pPr>
            <a:endParaRPr lang="en-US" sz="2000" u="sng" dirty="0">
              <a:solidFill>
                <a:srgbClr val="0078D7"/>
              </a:solidFill>
              <a:latin typeface="+mn-lt"/>
            </a:endParaRPr>
          </a:p>
        </p:txBody>
      </p:sp>
      <p:grpSp>
        <p:nvGrpSpPr>
          <p:cNvPr id="6" name="Group 4"/>
          <p:cNvGrpSpPr>
            <a:grpSpLocks noChangeAspect="1"/>
          </p:cNvGrpSpPr>
          <p:nvPr/>
        </p:nvGrpSpPr>
        <p:grpSpPr bwMode="auto">
          <a:xfrm>
            <a:off x="8123237" y="1676400"/>
            <a:ext cx="3837118" cy="3753326"/>
            <a:chOff x="5570" y="1092"/>
            <a:chExt cx="1557" cy="1523"/>
          </a:xfrm>
        </p:grpSpPr>
        <p:sp>
          <p:nvSpPr>
            <p:cNvPr id="7" name="AutoShape 3"/>
            <p:cNvSpPr>
              <a:spLocks noChangeAspect="1" noChangeArrowheads="1" noTextEdit="1"/>
            </p:cNvSpPr>
            <p:nvPr/>
          </p:nvSpPr>
          <p:spPr bwMode="auto">
            <a:xfrm>
              <a:off x="5597" y="1099"/>
              <a:ext cx="1516" cy="15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 name="Freeform 6"/>
            <p:cNvSpPr>
              <a:spLocks/>
            </p:cNvSpPr>
            <p:nvPr/>
          </p:nvSpPr>
          <p:spPr bwMode="auto">
            <a:xfrm>
              <a:off x="6382" y="1092"/>
              <a:ext cx="622" cy="437"/>
            </a:xfrm>
            <a:custGeom>
              <a:avLst/>
              <a:gdLst>
                <a:gd name="T0" fmla="*/ 0 w 91"/>
                <a:gd name="T1" fmla="*/ 0 h 64"/>
                <a:gd name="T2" fmla="*/ 0 w 91"/>
                <a:gd name="T3" fmla="*/ 18 h 64"/>
                <a:gd name="T4" fmla="*/ 16 w 91"/>
                <a:gd name="T5" fmla="*/ 21 h 64"/>
                <a:gd name="T6" fmla="*/ 75 w 91"/>
                <a:gd name="T7" fmla="*/ 64 h 64"/>
                <a:gd name="T8" fmla="*/ 91 w 91"/>
                <a:gd name="T9" fmla="*/ 55 h 64"/>
                <a:gd name="T10" fmla="*/ 20 w 91"/>
                <a:gd name="T11" fmla="*/ 3 h 64"/>
                <a:gd name="T12" fmla="*/ 0 w 91"/>
                <a:gd name="T13" fmla="*/ 0 h 64"/>
              </a:gdLst>
              <a:ahLst/>
              <a:cxnLst>
                <a:cxn ang="0">
                  <a:pos x="T0" y="T1"/>
                </a:cxn>
                <a:cxn ang="0">
                  <a:pos x="T2" y="T3"/>
                </a:cxn>
                <a:cxn ang="0">
                  <a:pos x="T4" y="T5"/>
                </a:cxn>
                <a:cxn ang="0">
                  <a:pos x="T6" y="T7"/>
                </a:cxn>
                <a:cxn ang="0">
                  <a:pos x="T8" y="T9"/>
                </a:cxn>
                <a:cxn ang="0">
                  <a:pos x="T10" y="T11"/>
                </a:cxn>
                <a:cxn ang="0">
                  <a:pos x="T12" y="T13"/>
                </a:cxn>
              </a:cxnLst>
              <a:rect l="0" t="0" r="r" b="b"/>
              <a:pathLst>
                <a:path w="91" h="64">
                  <a:moveTo>
                    <a:pt x="0" y="0"/>
                  </a:moveTo>
                  <a:cubicBezTo>
                    <a:pt x="0" y="18"/>
                    <a:pt x="0" y="18"/>
                    <a:pt x="0" y="18"/>
                  </a:cubicBezTo>
                  <a:cubicBezTo>
                    <a:pt x="5" y="19"/>
                    <a:pt x="11" y="19"/>
                    <a:pt x="16" y="21"/>
                  </a:cubicBezTo>
                  <a:cubicBezTo>
                    <a:pt x="42" y="27"/>
                    <a:pt x="62" y="43"/>
                    <a:pt x="75" y="64"/>
                  </a:cubicBezTo>
                  <a:cubicBezTo>
                    <a:pt x="91" y="55"/>
                    <a:pt x="91" y="55"/>
                    <a:pt x="91" y="55"/>
                  </a:cubicBezTo>
                  <a:cubicBezTo>
                    <a:pt x="76" y="30"/>
                    <a:pt x="51" y="11"/>
                    <a:pt x="20" y="3"/>
                  </a:cubicBezTo>
                  <a:cubicBezTo>
                    <a:pt x="14" y="2"/>
                    <a:pt x="7" y="1"/>
                    <a:pt x="0" y="0"/>
                  </a:cubicBezTo>
                </a:path>
              </a:pathLst>
            </a:custGeom>
            <a:solidFill>
              <a:srgbClr val="00BCF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 name="Freeform 7"/>
            <p:cNvSpPr>
              <a:spLocks/>
            </p:cNvSpPr>
            <p:nvPr/>
          </p:nvSpPr>
          <p:spPr bwMode="auto">
            <a:xfrm>
              <a:off x="5570" y="1495"/>
              <a:ext cx="211" cy="683"/>
            </a:xfrm>
            <a:custGeom>
              <a:avLst/>
              <a:gdLst>
                <a:gd name="T0" fmla="*/ 16 w 31"/>
                <a:gd name="T1" fmla="*/ 0 h 100"/>
                <a:gd name="T2" fmla="*/ 6 w 31"/>
                <a:gd name="T3" fmla="*/ 27 h 100"/>
                <a:gd name="T4" fmla="*/ 13 w 31"/>
                <a:gd name="T5" fmla="*/ 100 h 100"/>
                <a:gd name="T6" fmla="*/ 29 w 31"/>
                <a:gd name="T7" fmla="*/ 91 h 100"/>
                <a:gd name="T8" fmla="*/ 23 w 31"/>
                <a:gd name="T9" fmla="*/ 31 h 100"/>
                <a:gd name="T10" fmla="*/ 31 w 31"/>
                <a:gd name="T11" fmla="*/ 9 h 100"/>
                <a:gd name="T12" fmla="*/ 16 w 31"/>
                <a:gd name="T13" fmla="*/ 0 h 100"/>
              </a:gdLst>
              <a:ahLst/>
              <a:cxnLst>
                <a:cxn ang="0">
                  <a:pos x="T0" y="T1"/>
                </a:cxn>
                <a:cxn ang="0">
                  <a:pos x="T2" y="T3"/>
                </a:cxn>
                <a:cxn ang="0">
                  <a:pos x="T4" y="T5"/>
                </a:cxn>
                <a:cxn ang="0">
                  <a:pos x="T6" y="T7"/>
                </a:cxn>
                <a:cxn ang="0">
                  <a:pos x="T8" y="T9"/>
                </a:cxn>
                <a:cxn ang="0">
                  <a:pos x="T10" y="T11"/>
                </a:cxn>
                <a:cxn ang="0">
                  <a:pos x="T12" y="T13"/>
                </a:cxn>
              </a:cxnLst>
              <a:rect l="0" t="0" r="r" b="b"/>
              <a:pathLst>
                <a:path w="31" h="100">
                  <a:moveTo>
                    <a:pt x="16" y="0"/>
                  </a:moveTo>
                  <a:cubicBezTo>
                    <a:pt x="11" y="8"/>
                    <a:pt x="8" y="17"/>
                    <a:pt x="6" y="27"/>
                  </a:cubicBezTo>
                  <a:cubicBezTo>
                    <a:pt x="0" y="52"/>
                    <a:pt x="3" y="78"/>
                    <a:pt x="13" y="100"/>
                  </a:cubicBezTo>
                  <a:cubicBezTo>
                    <a:pt x="29" y="91"/>
                    <a:pt x="29" y="91"/>
                    <a:pt x="29" y="91"/>
                  </a:cubicBezTo>
                  <a:cubicBezTo>
                    <a:pt x="21" y="73"/>
                    <a:pt x="18" y="52"/>
                    <a:pt x="23" y="31"/>
                  </a:cubicBezTo>
                  <a:cubicBezTo>
                    <a:pt x="25" y="23"/>
                    <a:pt x="28" y="16"/>
                    <a:pt x="31" y="9"/>
                  </a:cubicBezTo>
                  <a:cubicBezTo>
                    <a:pt x="16" y="0"/>
                    <a:pt x="16" y="0"/>
                    <a:pt x="16" y="0"/>
                  </a:cubicBezTo>
                </a:path>
              </a:pathLst>
            </a:custGeom>
            <a:solidFill>
              <a:srgbClr val="FFF1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 name="Freeform 8"/>
            <p:cNvSpPr>
              <a:spLocks/>
            </p:cNvSpPr>
            <p:nvPr/>
          </p:nvSpPr>
          <p:spPr bwMode="auto">
            <a:xfrm>
              <a:off x="6382" y="2212"/>
              <a:ext cx="595" cy="403"/>
            </a:xfrm>
            <a:custGeom>
              <a:avLst/>
              <a:gdLst>
                <a:gd name="T0" fmla="*/ 72 w 87"/>
                <a:gd name="T1" fmla="*/ 0 h 59"/>
                <a:gd name="T2" fmla="*/ 0 w 87"/>
                <a:gd name="T3" fmla="*/ 41 h 59"/>
                <a:gd name="T4" fmla="*/ 0 w 87"/>
                <a:gd name="T5" fmla="*/ 59 h 59"/>
                <a:gd name="T6" fmla="*/ 87 w 87"/>
                <a:gd name="T7" fmla="*/ 9 h 59"/>
                <a:gd name="T8" fmla="*/ 72 w 87"/>
                <a:gd name="T9" fmla="*/ 0 h 59"/>
              </a:gdLst>
              <a:ahLst/>
              <a:cxnLst>
                <a:cxn ang="0">
                  <a:pos x="T0" y="T1"/>
                </a:cxn>
                <a:cxn ang="0">
                  <a:pos x="T2" y="T3"/>
                </a:cxn>
                <a:cxn ang="0">
                  <a:pos x="T4" y="T5"/>
                </a:cxn>
                <a:cxn ang="0">
                  <a:pos x="T6" y="T7"/>
                </a:cxn>
                <a:cxn ang="0">
                  <a:pos x="T8" y="T9"/>
                </a:cxn>
              </a:cxnLst>
              <a:rect l="0" t="0" r="r" b="b"/>
              <a:pathLst>
                <a:path w="87" h="59">
                  <a:moveTo>
                    <a:pt x="72" y="0"/>
                  </a:moveTo>
                  <a:cubicBezTo>
                    <a:pt x="56" y="24"/>
                    <a:pt x="29" y="39"/>
                    <a:pt x="0" y="41"/>
                  </a:cubicBezTo>
                  <a:cubicBezTo>
                    <a:pt x="0" y="59"/>
                    <a:pt x="0" y="59"/>
                    <a:pt x="0" y="59"/>
                  </a:cubicBezTo>
                  <a:cubicBezTo>
                    <a:pt x="35" y="57"/>
                    <a:pt x="68" y="38"/>
                    <a:pt x="87" y="9"/>
                  </a:cubicBezTo>
                  <a:cubicBezTo>
                    <a:pt x="72" y="0"/>
                    <a:pt x="72" y="0"/>
                    <a:pt x="72" y="0"/>
                  </a:cubicBezTo>
                </a:path>
              </a:pathLst>
            </a:custGeom>
            <a:solidFill>
              <a:srgbClr val="E8112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 name="Freeform 9"/>
            <p:cNvSpPr>
              <a:spLocks/>
            </p:cNvSpPr>
            <p:nvPr/>
          </p:nvSpPr>
          <p:spPr bwMode="auto">
            <a:xfrm>
              <a:off x="5692" y="2185"/>
              <a:ext cx="622" cy="430"/>
            </a:xfrm>
            <a:custGeom>
              <a:avLst/>
              <a:gdLst>
                <a:gd name="T0" fmla="*/ 16 w 91"/>
                <a:gd name="T1" fmla="*/ 0 h 63"/>
                <a:gd name="T2" fmla="*/ 0 w 91"/>
                <a:gd name="T3" fmla="*/ 8 h 63"/>
                <a:gd name="T4" fmla="*/ 70 w 91"/>
                <a:gd name="T5" fmla="*/ 60 h 63"/>
                <a:gd name="T6" fmla="*/ 91 w 91"/>
                <a:gd name="T7" fmla="*/ 63 h 63"/>
                <a:gd name="T8" fmla="*/ 91 w 91"/>
                <a:gd name="T9" fmla="*/ 45 h 63"/>
                <a:gd name="T10" fmla="*/ 74 w 91"/>
                <a:gd name="T11" fmla="*/ 42 h 63"/>
                <a:gd name="T12" fmla="*/ 16 w 91"/>
                <a:gd name="T13" fmla="*/ 0 h 63"/>
              </a:gdLst>
              <a:ahLst/>
              <a:cxnLst>
                <a:cxn ang="0">
                  <a:pos x="T0" y="T1"/>
                </a:cxn>
                <a:cxn ang="0">
                  <a:pos x="T2" y="T3"/>
                </a:cxn>
                <a:cxn ang="0">
                  <a:pos x="T4" y="T5"/>
                </a:cxn>
                <a:cxn ang="0">
                  <a:pos x="T6" y="T7"/>
                </a:cxn>
                <a:cxn ang="0">
                  <a:pos x="T8" y="T9"/>
                </a:cxn>
                <a:cxn ang="0">
                  <a:pos x="T10" y="T11"/>
                </a:cxn>
                <a:cxn ang="0">
                  <a:pos x="T12" y="T13"/>
                </a:cxn>
              </a:cxnLst>
              <a:rect l="0" t="0" r="r" b="b"/>
              <a:pathLst>
                <a:path w="91" h="63">
                  <a:moveTo>
                    <a:pt x="16" y="0"/>
                  </a:moveTo>
                  <a:cubicBezTo>
                    <a:pt x="0" y="8"/>
                    <a:pt x="0" y="8"/>
                    <a:pt x="0" y="8"/>
                  </a:cubicBezTo>
                  <a:cubicBezTo>
                    <a:pt x="15" y="33"/>
                    <a:pt x="39" y="53"/>
                    <a:pt x="70" y="60"/>
                  </a:cubicBezTo>
                  <a:cubicBezTo>
                    <a:pt x="77" y="61"/>
                    <a:pt x="84" y="62"/>
                    <a:pt x="91" y="63"/>
                  </a:cubicBezTo>
                  <a:cubicBezTo>
                    <a:pt x="91" y="45"/>
                    <a:pt x="91" y="45"/>
                    <a:pt x="91" y="45"/>
                  </a:cubicBezTo>
                  <a:cubicBezTo>
                    <a:pt x="85" y="45"/>
                    <a:pt x="80" y="44"/>
                    <a:pt x="74" y="42"/>
                  </a:cubicBezTo>
                  <a:cubicBezTo>
                    <a:pt x="49" y="36"/>
                    <a:pt x="28" y="20"/>
                    <a:pt x="16" y="0"/>
                  </a:cubicBezTo>
                </a:path>
              </a:pathLst>
            </a:custGeom>
            <a:solidFill>
              <a:srgbClr val="FF8C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 name="Freeform 10"/>
            <p:cNvSpPr>
              <a:spLocks/>
            </p:cNvSpPr>
            <p:nvPr/>
          </p:nvSpPr>
          <p:spPr bwMode="auto">
            <a:xfrm>
              <a:off x="6908" y="1529"/>
              <a:ext cx="219" cy="690"/>
            </a:xfrm>
            <a:custGeom>
              <a:avLst/>
              <a:gdLst>
                <a:gd name="T0" fmla="*/ 19 w 32"/>
                <a:gd name="T1" fmla="*/ 0 h 101"/>
                <a:gd name="T2" fmla="*/ 3 w 32"/>
                <a:gd name="T3" fmla="*/ 9 h 101"/>
                <a:gd name="T4" fmla="*/ 9 w 32"/>
                <a:gd name="T5" fmla="*/ 69 h 101"/>
                <a:gd name="T6" fmla="*/ 0 w 32"/>
                <a:gd name="T7" fmla="*/ 91 h 101"/>
                <a:gd name="T8" fmla="*/ 16 w 32"/>
                <a:gd name="T9" fmla="*/ 101 h 101"/>
                <a:gd name="T10" fmla="*/ 26 w 32"/>
                <a:gd name="T11" fmla="*/ 73 h 101"/>
                <a:gd name="T12" fmla="*/ 19 w 32"/>
                <a:gd name="T13" fmla="*/ 0 h 101"/>
              </a:gdLst>
              <a:ahLst/>
              <a:cxnLst>
                <a:cxn ang="0">
                  <a:pos x="T0" y="T1"/>
                </a:cxn>
                <a:cxn ang="0">
                  <a:pos x="T2" y="T3"/>
                </a:cxn>
                <a:cxn ang="0">
                  <a:pos x="T4" y="T5"/>
                </a:cxn>
                <a:cxn ang="0">
                  <a:pos x="T6" y="T7"/>
                </a:cxn>
                <a:cxn ang="0">
                  <a:pos x="T8" y="T9"/>
                </a:cxn>
                <a:cxn ang="0">
                  <a:pos x="T10" y="T11"/>
                </a:cxn>
                <a:cxn ang="0">
                  <a:pos x="T12" y="T13"/>
                </a:cxn>
              </a:cxnLst>
              <a:rect l="0" t="0" r="r" b="b"/>
              <a:pathLst>
                <a:path w="32" h="101">
                  <a:moveTo>
                    <a:pt x="19" y="0"/>
                  </a:moveTo>
                  <a:cubicBezTo>
                    <a:pt x="3" y="9"/>
                    <a:pt x="3" y="9"/>
                    <a:pt x="3" y="9"/>
                  </a:cubicBezTo>
                  <a:cubicBezTo>
                    <a:pt x="11" y="27"/>
                    <a:pt x="14" y="48"/>
                    <a:pt x="9" y="69"/>
                  </a:cubicBezTo>
                  <a:cubicBezTo>
                    <a:pt x="7" y="77"/>
                    <a:pt x="4" y="84"/>
                    <a:pt x="0" y="91"/>
                  </a:cubicBezTo>
                  <a:cubicBezTo>
                    <a:pt x="16" y="101"/>
                    <a:pt x="16" y="101"/>
                    <a:pt x="16" y="101"/>
                  </a:cubicBezTo>
                  <a:cubicBezTo>
                    <a:pt x="20" y="92"/>
                    <a:pt x="24" y="83"/>
                    <a:pt x="26" y="73"/>
                  </a:cubicBezTo>
                  <a:cubicBezTo>
                    <a:pt x="32" y="48"/>
                    <a:pt x="29" y="22"/>
                    <a:pt x="19" y="0"/>
                  </a:cubicBezTo>
                </a:path>
              </a:pathLst>
            </a:custGeom>
            <a:solidFill>
              <a:srgbClr val="68217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 name="Freeform 11"/>
            <p:cNvSpPr>
              <a:spLocks/>
            </p:cNvSpPr>
            <p:nvPr/>
          </p:nvSpPr>
          <p:spPr bwMode="auto">
            <a:xfrm>
              <a:off x="5713" y="1092"/>
              <a:ext cx="601" cy="403"/>
            </a:xfrm>
            <a:custGeom>
              <a:avLst/>
              <a:gdLst>
                <a:gd name="T0" fmla="*/ 88 w 88"/>
                <a:gd name="T1" fmla="*/ 0 h 59"/>
                <a:gd name="T2" fmla="*/ 0 w 88"/>
                <a:gd name="T3" fmla="*/ 50 h 59"/>
                <a:gd name="T4" fmla="*/ 16 w 88"/>
                <a:gd name="T5" fmla="*/ 59 h 59"/>
                <a:gd name="T6" fmla="*/ 88 w 88"/>
                <a:gd name="T7" fmla="*/ 18 h 59"/>
                <a:gd name="T8" fmla="*/ 88 w 88"/>
                <a:gd name="T9" fmla="*/ 0 h 59"/>
              </a:gdLst>
              <a:ahLst/>
              <a:cxnLst>
                <a:cxn ang="0">
                  <a:pos x="T0" y="T1"/>
                </a:cxn>
                <a:cxn ang="0">
                  <a:pos x="T2" y="T3"/>
                </a:cxn>
                <a:cxn ang="0">
                  <a:pos x="T4" y="T5"/>
                </a:cxn>
                <a:cxn ang="0">
                  <a:pos x="T6" y="T7"/>
                </a:cxn>
                <a:cxn ang="0">
                  <a:pos x="T8" y="T9"/>
                </a:cxn>
              </a:cxnLst>
              <a:rect l="0" t="0" r="r" b="b"/>
              <a:pathLst>
                <a:path w="88" h="59">
                  <a:moveTo>
                    <a:pt x="88" y="0"/>
                  </a:moveTo>
                  <a:cubicBezTo>
                    <a:pt x="52" y="2"/>
                    <a:pt x="20" y="21"/>
                    <a:pt x="0" y="50"/>
                  </a:cubicBezTo>
                  <a:cubicBezTo>
                    <a:pt x="16" y="59"/>
                    <a:pt x="16" y="59"/>
                    <a:pt x="16" y="59"/>
                  </a:cubicBezTo>
                  <a:cubicBezTo>
                    <a:pt x="32" y="35"/>
                    <a:pt x="59" y="20"/>
                    <a:pt x="88" y="18"/>
                  </a:cubicBezTo>
                  <a:cubicBezTo>
                    <a:pt x="88" y="0"/>
                    <a:pt x="88" y="0"/>
                    <a:pt x="88" y="0"/>
                  </a:cubicBezTo>
                </a:path>
              </a:pathLst>
            </a:custGeom>
            <a:solidFill>
              <a:srgbClr val="009E4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970234" y="2600563"/>
            <a:ext cx="2143125" cy="1905000"/>
          </a:xfrm>
          <a:prstGeom prst="rect">
            <a:avLst/>
          </a:prstGeom>
        </p:spPr>
      </p:pic>
    </p:spTree>
    <p:extLst>
      <p:ext uri="{BB962C8B-B14F-4D97-AF65-F5344CB8AC3E}">
        <p14:creationId xmlns:p14="http://schemas.microsoft.com/office/powerpoint/2010/main" val="10700849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22617476"/>
      </p:ext>
    </p:extLst>
  </p:cSld>
  <p:clrMapOvr>
    <a:masterClrMapping/>
  </p:clrMapOvr>
  <p:transition>
    <p:fade/>
  </p:transition>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616434" y="163080"/>
            <a:ext cx="11889564" cy="840189"/>
          </a:xfrm>
        </p:spPr>
        <p:txBody>
          <a:bodyPr/>
          <a:lstStyle/>
          <a:p>
            <a:r>
              <a:rPr lang="en-US" dirty="0"/>
              <a:t>How better security starts at the OS</a:t>
            </a:r>
          </a:p>
        </p:txBody>
      </p:sp>
      <p:graphicFrame>
        <p:nvGraphicFramePr>
          <p:cNvPr id="2" name="Table 1"/>
          <p:cNvGraphicFramePr>
            <a:graphicFrameLocks noGrp="1"/>
          </p:cNvGraphicFramePr>
          <p:nvPr>
            <p:extLst>
              <p:ext uri="{D42A27DB-BD31-4B8C-83A1-F6EECF244321}">
                <p14:modId xmlns:p14="http://schemas.microsoft.com/office/powerpoint/2010/main" val="2056875239"/>
              </p:ext>
            </p:extLst>
          </p:nvPr>
        </p:nvGraphicFramePr>
        <p:xfrm>
          <a:off x="266699" y="1371601"/>
          <a:ext cx="11666537" cy="5275072"/>
        </p:xfrm>
        <a:graphic>
          <a:graphicData uri="http://schemas.openxmlformats.org/drawingml/2006/table">
            <a:tbl>
              <a:tblPr firstRow="1" firstCol="1" bandRow="1" bandCol="1">
                <a:tableStyleId>{5A111915-BE36-4E01-A7E5-04B1672EAD32}</a:tableStyleId>
              </a:tblPr>
              <a:tblGrid>
                <a:gridCol w="2347400">
                  <a:extLst>
                    <a:ext uri="{9D8B030D-6E8A-4147-A177-3AD203B41FA5}">
                      <a16:colId xmlns:a16="http://schemas.microsoft.com/office/drawing/2014/main" val="20000"/>
                    </a:ext>
                  </a:extLst>
                </a:gridCol>
                <a:gridCol w="5540403">
                  <a:extLst>
                    <a:ext uri="{9D8B030D-6E8A-4147-A177-3AD203B41FA5}">
                      <a16:colId xmlns:a16="http://schemas.microsoft.com/office/drawing/2014/main" val="20001"/>
                    </a:ext>
                  </a:extLst>
                </a:gridCol>
                <a:gridCol w="3778734">
                  <a:extLst>
                    <a:ext uri="{9D8B030D-6E8A-4147-A177-3AD203B41FA5}">
                      <a16:colId xmlns:a16="http://schemas.microsoft.com/office/drawing/2014/main" val="20002"/>
                    </a:ext>
                  </a:extLst>
                </a:gridCol>
              </a:tblGrid>
              <a:tr h="319507">
                <a:tc>
                  <a:txBody>
                    <a:bodyPr/>
                    <a:lstStyle/>
                    <a:p>
                      <a:pPr marL="83820" marR="0">
                        <a:spcBef>
                          <a:spcPts val="290"/>
                        </a:spcBef>
                        <a:spcAft>
                          <a:spcPts val="0"/>
                        </a:spcAft>
                      </a:pPr>
                      <a:r>
                        <a:rPr lang="en-US" sz="1400" spc="-10" dirty="0">
                          <a:effectLst/>
                        </a:rPr>
                        <a:t>Enterprises</a:t>
                      </a:r>
                      <a:r>
                        <a:rPr lang="en-US" sz="1400" spc="-55" dirty="0">
                          <a:effectLst/>
                        </a:rPr>
                        <a:t> </a:t>
                      </a:r>
                      <a:r>
                        <a:rPr lang="en-US" sz="1400" spc="-5" dirty="0">
                          <a:effectLst/>
                        </a:rPr>
                        <a:t>need</a:t>
                      </a:r>
                      <a:r>
                        <a:rPr lang="en-US" sz="1400" spc="-50" dirty="0">
                          <a:effectLst/>
                        </a:rPr>
                        <a:t> </a:t>
                      </a:r>
                      <a:r>
                        <a:rPr lang="en-US" sz="1400" spc="-10" dirty="0">
                          <a:effectLst/>
                        </a:rPr>
                        <a:t>to:</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T="91440" marB="9144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00BCF2"/>
                    </a:solidFill>
                  </a:tcPr>
                </a:tc>
                <a:tc>
                  <a:txBody>
                    <a:bodyPr/>
                    <a:lstStyle/>
                    <a:p>
                      <a:pPr marL="83820" marR="0">
                        <a:spcBef>
                          <a:spcPts val="290"/>
                        </a:spcBef>
                        <a:spcAft>
                          <a:spcPts val="0"/>
                        </a:spcAft>
                      </a:pPr>
                      <a:r>
                        <a:rPr lang="en-US" sz="1400" dirty="0">
                          <a:effectLst/>
                        </a:rPr>
                        <a:t>Example</a:t>
                      </a:r>
                      <a:r>
                        <a:rPr lang="en-US" sz="1400" spc="-70" dirty="0">
                          <a:effectLst/>
                        </a:rPr>
                        <a:t> </a:t>
                      </a:r>
                      <a:r>
                        <a:rPr lang="en-US" sz="1400" spc="-5" dirty="0">
                          <a:effectLst/>
                        </a:rPr>
                        <a:t>threat:</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T="91440" marB="9144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00BCF2"/>
                    </a:solidFill>
                  </a:tcPr>
                </a:tc>
                <a:tc>
                  <a:txBody>
                    <a:bodyPr/>
                    <a:lstStyle/>
                    <a:p>
                      <a:pPr marL="92710" marR="0">
                        <a:spcBef>
                          <a:spcPts val="290"/>
                        </a:spcBef>
                        <a:spcAft>
                          <a:spcPts val="0"/>
                        </a:spcAft>
                      </a:pPr>
                      <a:r>
                        <a:rPr lang="en-US" sz="1400" spc="-5" dirty="0">
                          <a:effectLst/>
                        </a:rPr>
                        <a:t>Windows</a:t>
                      </a:r>
                      <a:r>
                        <a:rPr lang="en-US" sz="1400" spc="-20" dirty="0">
                          <a:effectLst/>
                        </a:rPr>
                        <a:t> </a:t>
                      </a:r>
                      <a:r>
                        <a:rPr lang="en-US" sz="1400" dirty="0">
                          <a:effectLst/>
                        </a:rPr>
                        <a:t>Server</a:t>
                      </a:r>
                      <a:r>
                        <a:rPr lang="en-US" sz="1400" spc="-25" dirty="0">
                          <a:effectLst/>
                        </a:rPr>
                        <a:t> </a:t>
                      </a:r>
                      <a:r>
                        <a:rPr lang="en-US" sz="1400" spc="-5" dirty="0">
                          <a:effectLst/>
                        </a:rPr>
                        <a:t>2016</a:t>
                      </a:r>
                      <a:r>
                        <a:rPr lang="en-US" sz="1400" spc="-20" dirty="0">
                          <a:effectLst/>
                        </a:rPr>
                        <a:t> </a:t>
                      </a:r>
                      <a:r>
                        <a:rPr lang="en-US" sz="1400" dirty="0">
                          <a:effectLst/>
                        </a:rPr>
                        <a:t>helps:</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T="91440" marB="9144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00BCF2"/>
                    </a:solidFill>
                  </a:tcPr>
                </a:tc>
                <a:extLst>
                  <a:ext uri="{0D108BD9-81ED-4DB2-BD59-A6C34878D82A}">
                    <a16:rowId xmlns:a16="http://schemas.microsoft.com/office/drawing/2014/main" val="10000"/>
                  </a:ext>
                </a:extLst>
              </a:tr>
              <a:tr h="1105985">
                <a:tc>
                  <a:txBody>
                    <a:bodyPr/>
                    <a:lstStyle/>
                    <a:p>
                      <a:pPr marL="85090" marR="400685" indent="-1270">
                        <a:lnSpc>
                          <a:spcPts val="1250"/>
                        </a:lnSpc>
                        <a:spcBef>
                          <a:spcPts val="290"/>
                        </a:spcBef>
                        <a:spcAft>
                          <a:spcPts val="0"/>
                        </a:spcAft>
                      </a:pPr>
                      <a:r>
                        <a:rPr lang="en-US" sz="1400" spc="-5" dirty="0">
                          <a:solidFill>
                            <a:srgbClr val="0078D7"/>
                          </a:solidFill>
                          <a:effectLst/>
                        </a:rPr>
                        <a:t>Protect</a:t>
                      </a:r>
                      <a:r>
                        <a:rPr lang="en-US" sz="1400" spc="-30" dirty="0">
                          <a:solidFill>
                            <a:srgbClr val="0078D7"/>
                          </a:solidFill>
                          <a:effectLst/>
                        </a:rPr>
                        <a:t> </a:t>
                      </a:r>
                      <a:r>
                        <a:rPr lang="en-US" sz="1400" dirty="0">
                          <a:solidFill>
                            <a:srgbClr val="0078D7"/>
                          </a:solidFill>
                          <a:effectLst/>
                        </a:rPr>
                        <a:t>admin</a:t>
                      </a:r>
                      <a:r>
                        <a:rPr lang="en-US" sz="1400" spc="110" dirty="0">
                          <a:solidFill>
                            <a:srgbClr val="0078D7"/>
                          </a:solidFill>
                          <a:effectLst/>
                        </a:rPr>
                        <a:t> </a:t>
                      </a:r>
                      <a:br>
                        <a:rPr lang="en-US" sz="1400" spc="110" dirty="0">
                          <a:solidFill>
                            <a:srgbClr val="0078D7"/>
                          </a:solidFill>
                          <a:effectLst/>
                        </a:rPr>
                      </a:br>
                      <a:r>
                        <a:rPr lang="en-US" sz="1400" spc="-5" dirty="0">
                          <a:solidFill>
                            <a:srgbClr val="0078D7"/>
                          </a:solidFill>
                          <a:effectLst/>
                        </a:rPr>
                        <a:t>credentials</a:t>
                      </a:r>
                      <a:endParaRPr lang="en-US" sz="1400" dirty="0">
                        <a:solidFill>
                          <a:srgbClr val="0078D7"/>
                        </a:solidFill>
                        <a:effectLst/>
                        <a:latin typeface="Calibri" panose="020F0502020204030204" pitchFamily="34" charset="0"/>
                        <a:ea typeface="Calibri" panose="020F0502020204030204" pitchFamily="34" charset="0"/>
                        <a:cs typeface="Times New Roman" panose="02020603050405020304" pitchFamily="18" charset="0"/>
                      </a:endParaRPr>
                    </a:p>
                  </a:txBody>
                  <a:tcPr marT="91440" marB="91440">
                    <a:lnL w="9525" cap="flat" cmpd="sng" algn="ctr">
                      <a:noFill/>
                      <a:prstDash val="solid"/>
                    </a:lnL>
                    <a:lnR w="9525" cap="flat" cmpd="sng" algn="ctr">
                      <a:noFill/>
                      <a:prstDash val="solid"/>
                    </a:lnR>
                    <a:lnT w="9525" cap="flat" cmpd="sng" algn="ctr">
                      <a:noFill/>
                      <a:prstDash val="soli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87630" marR="125730" indent="5715" algn="l" defTabSz="932384" rtl="0" eaLnBrk="1" latinLnBrk="0" hangingPunct="1">
                        <a:lnSpc>
                          <a:spcPct val="90000"/>
                        </a:lnSpc>
                        <a:spcBef>
                          <a:spcPts val="0"/>
                        </a:spcBef>
                        <a:spcAft>
                          <a:spcPts val="500"/>
                        </a:spcAft>
                      </a:pPr>
                      <a:r>
                        <a:rPr lang="en-US" sz="1400" kern="1200" dirty="0">
                          <a:solidFill>
                            <a:schemeClr val="tx1"/>
                          </a:solidFill>
                          <a:effectLst/>
                          <a:latin typeface="+mn-lt"/>
                          <a:ea typeface="+mn-ea"/>
                          <a:cs typeface="+mn-cs"/>
                        </a:rPr>
                        <a:t>A Pass-the-Hash attack provides an attacker with admin credentials on a hospital network, which the attacker uses to access confidential patient data.</a:t>
                      </a:r>
                    </a:p>
                  </a:txBody>
                  <a:tcPr marT="91440" marB="91440">
                    <a:lnL w="9525" cap="flat" cmpd="sng" algn="ctr">
                      <a:noFill/>
                      <a:prstDash val="solid"/>
                    </a:lnL>
                    <a:lnR w="9525" cap="flat" cmpd="sng" algn="ctr">
                      <a:noFill/>
                      <a:prstDash val="solid"/>
                    </a:lnR>
                    <a:lnT w="9525" cap="flat" cmpd="sng" algn="ctr">
                      <a:noFill/>
                      <a:prstDash val="soli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87630" marR="125730" indent="5715" algn="l" defTabSz="932384" rtl="0" eaLnBrk="1" latinLnBrk="0" hangingPunct="1">
                        <a:lnSpc>
                          <a:spcPct val="90000"/>
                        </a:lnSpc>
                        <a:spcBef>
                          <a:spcPts val="0"/>
                        </a:spcBef>
                        <a:spcAft>
                          <a:spcPts val="500"/>
                        </a:spcAft>
                      </a:pPr>
                      <a:r>
                        <a:rPr lang="en-US" sz="1400" kern="1200" dirty="0">
                          <a:solidFill>
                            <a:schemeClr val="tx1"/>
                          </a:solidFill>
                          <a:effectLst/>
                          <a:latin typeface="+mn-lt"/>
                          <a:ea typeface="+mn-ea"/>
                          <a:cs typeface="+mn-cs"/>
                        </a:rPr>
                        <a:t>Just Enough Administration </a:t>
                      </a:r>
                    </a:p>
                    <a:p>
                      <a:pPr marL="87630" marR="125730" indent="5715" algn="l" defTabSz="932384" rtl="0" eaLnBrk="1" latinLnBrk="0" hangingPunct="1">
                        <a:lnSpc>
                          <a:spcPct val="90000"/>
                        </a:lnSpc>
                        <a:spcBef>
                          <a:spcPts val="0"/>
                        </a:spcBef>
                        <a:spcAft>
                          <a:spcPts val="500"/>
                        </a:spcAft>
                      </a:pPr>
                      <a:r>
                        <a:rPr lang="en-US" sz="1400" kern="1200" dirty="0">
                          <a:solidFill>
                            <a:schemeClr val="tx1"/>
                          </a:solidFill>
                          <a:effectLst/>
                          <a:latin typeface="+mn-lt"/>
                          <a:ea typeface="+mn-ea"/>
                          <a:cs typeface="+mn-cs"/>
                        </a:rPr>
                        <a:t>Just-in-Time Administration </a:t>
                      </a:r>
                    </a:p>
                    <a:p>
                      <a:pPr marL="87630" marR="125730" indent="5715" algn="l" defTabSz="932384" rtl="0" eaLnBrk="1" latinLnBrk="0" hangingPunct="1">
                        <a:lnSpc>
                          <a:spcPct val="90000"/>
                        </a:lnSpc>
                        <a:spcBef>
                          <a:spcPts val="0"/>
                        </a:spcBef>
                        <a:spcAft>
                          <a:spcPts val="500"/>
                        </a:spcAft>
                      </a:pPr>
                      <a:r>
                        <a:rPr lang="en-US" sz="1400" kern="1200" dirty="0">
                          <a:solidFill>
                            <a:schemeClr val="tx1"/>
                          </a:solidFill>
                          <a:effectLst/>
                          <a:latin typeface="+mn-lt"/>
                          <a:ea typeface="+mn-ea"/>
                          <a:cs typeface="+mn-cs"/>
                        </a:rPr>
                        <a:t>Credential Guard </a:t>
                      </a:r>
                    </a:p>
                    <a:p>
                      <a:pPr marL="87630" marR="125730" indent="5715" algn="l" defTabSz="932384" rtl="0" eaLnBrk="1" latinLnBrk="0" hangingPunct="1">
                        <a:lnSpc>
                          <a:spcPct val="90000"/>
                        </a:lnSpc>
                        <a:spcBef>
                          <a:spcPts val="0"/>
                        </a:spcBef>
                        <a:spcAft>
                          <a:spcPts val="500"/>
                        </a:spcAft>
                      </a:pPr>
                      <a:r>
                        <a:rPr lang="en-US" sz="1400" kern="1200" dirty="0">
                          <a:solidFill>
                            <a:schemeClr val="tx1"/>
                          </a:solidFill>
                          <a:effectLst/>
                          <a:latin typeface="+mn-lt"/>
                          <a:ea typeface="+mn-ea"/>
                          <a:cs typeface="+mn-cs"/>
                        </a:rPr>
                        <a:t>Remote Credential Guard for Remote Desktop Protocol (RDP) sessions</a:t>
                      </a:r>
                    </a:p>
                  </a:txBody>
                  <a:tcPr marT="91440" marB="91440">
                    <a:lnL w="9525" cap="flat" cmpd="sng" algn="ctr">
                      <a:noFill/>
                      <a:prstDash val="solid"/>
                    </a:lnL>
                    <a:lnR w="9525" cap="flat" cmpd="sng" algn="ctr">
                      <a:noFill/>
                      <a:prstDash val="solid"/>
                    </a:lnR>
                    <a:lnT w="9525" cap="flat" cmpd="sng" algn="ctr">
                      <a:noFill/>
                      <a:prstDash val="soli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1"/>
                  </a:ext>
                </a:extLst>
              </a:tr>
              <a:tr h="734866">
                <a:tc rowSpan="2">
                  <a:txBody>
                    <a:bodyPr/>
                    <a:lstStyle/>
                    <a:p>
                      <a:pPr marL="85090" marR="177800" indent="-1270">
                        <a:lnSpc>
                          <a:spcPts val="1250"/>
                        </a:lnSpc>
                        <a:spcBef>
                          <a:spcPts val="290"/>
                        </a:spcBef>
                        <a:spcAft>
                          <a:spcPts val="0"/>
                        </a:spcAft>
                      </a:pPr>
                      <a:r>
                        <a:rPr lang="en-US" sz="1400" spc="-5" dirty="0">
                          <a:solidFill>
                            <a:srgbClr val="0078D7"/>
                          </a:solidFill>
                          <a:effectLst/>
                        </a:rPr>
                        <a:t>Protect</a:t>
                      </a:r>
                      <a:r>
                        <a:rPr lang="en-US" sz="1400" spc="-55" dirty="0">
                          <a:solidFill>
                            <a:srgbClr val="0078D7"/>
                          </a:solidFill>
                          <a:effectLst/>
                        </a:rPr>
                        <a:t> </a:t>
                      </a:r>
                      <a:r>
                        <a:rPr lang="en-US" sz="1400" dirty="0">
                          <a:solidFill>
                            <a:srgbClr val="0078D7"/>
                          </a:solidFill>
                          <a:effectLst/>
                        </a:rPr>
                        <a:t>servers,</a:t>
                      </a:r>
                      <a:r>
                        <a:rPr lang="en-US" sz="1400" spc="120" dirty="0">
                          <a:solidFill>
                            <a:srgbClr val="0078D7"/>
                          </a:solidFill>
                          <a:effectLst/>
                        </a:rPr>
                        <a:t> </a:t>
                      </a:r>
                      <a:br>
                        <a:rPr lang="en-US" sz="1400" spc="120" dirty="0">
                          <a:solidFill>
                            <a:srgbClr val="0078D7"/>
                          </a:solidFill>
                          <a:effectLst/>
                        </a:rPr>
                      </a:br>
                      <a:r>
                        <a:rPr lang="en-US" sz="1400" spc="-5" dirty="0">
                          <a:solidFill>
                            <a:srgbClr val="0078D7"/>
                          </a:solidFill>
                          <a:effectLst/>
                        </a:rPr>
                        <a:t>detect</a:t>
                      </a:r>
                      <a:r>
                        <a:rPr lang="en-US" sz="1400" spc="-40" dirty="0">
                          <a:solidFill>
                            <a:srgbClr val="0078D7"/>
                          </a:solidFill>
                          <a:effectLst/>
                        </a:rPr>
                        <a:t> </a:t>
                      </a:r>
                      <a:r>
                        <a:rPr lang="en-US" sz="1400" spc="-5" dirty="0">
                          <a:solidFill>
                            <a:srgbClr val="0078D7"/>
                          </a:solidFill>
                          <a:effectLst/>
                        </a:rPr>
                        <a:t>threats</a:t>
                      </a:r>
                      <a:r>
                        <a:rPr lang="en-US" sz="1400" spc="-40" dirty="0">
                          <a:solidFill>
                            <a:srgbClr val="0078D7"/>
                          </a:solidFill>
                          <a:effectLst/>
                        </a:rPr>
                        <a:t> </a:t>
                      </a:r>
                      <a:r>
                        <a:rPr lang="en-US" sz="1400" dirty="0">
                          <a:solidFill>
                            <a:srgbClr val="0078D7"/>
                          </a:solidFill>
                          <a:effectLst/>
                        </a:rPr>
                        <a:t>and</a:t>
                      </a:r>
                      <a:r>
                        <a:rPr lang="en-US" sz="1400" spc="140" dirty="0">
                          <a:solidFill>
                            <a:srgbClr val="0078D7"/>
                          </a:solidFill>
                          <a:effectLst/>
                        </a:rPr>
                        <a:t> </a:t>
                      </a:r>
                      <a:r>
                        <a:rPr lang="en-US" sz="1400" spc="-5" dirty="0">
                          <a:solidFill>
                            <a:srgbClr val="0078D7"/>
                          </a:solidFill>
                          <a:effectLst/>
                        </a:rPr>
                        <a:t>respond</a:t>
                      </a:r>
                      <a:r>
                        <a:rPr lang="en-US" sz="1400" spc="-25" dirty="0">
                          <a:solidFill>
                            <a:srgbClr val="0078D7"/>
                          </a:solidFill>
                          <a:effectLst/>
                        </a:rPr>
                        <a:t> </a:t>
                      </a:r>
                      <a:r>
                        <a:rPr lang="en-US" sz="1400" spc="-5" dirty="0">
                          <a:solidFill>
                            <a:srgbClr val="0078D7"/>
                          </a:solidFill>
                          <a:effectLst/>
                        </a:rPr>
                        <a:t>in</a:t>
                      </a:r>
                      <a:r>
                        <a:rPr lang="en-US" sz="1400" spc="-15" dirty="0">
                          <a:solidFill>
                            <a:srgbClr val="0078D7"/>
                          </a:solidFill>
                          <a:effectLst/>
                        </a:rPr>
                        <a:t> </a:t>
                      </a:r>
                      <a:r>
                        <a:rPr lang="en-US" sz="1400" dirty="0">
                          <a:solidFill>
                            <a:srgbClr val="0078D7"/>
                          </a:solidFill>
                          <a:effectLst/>
                        </a:rPr>
                        <a:t>time</a:t>
                      </a:r>
                      <a:endParaRPr lang="en-US" sz="1400" dirty="0">
                        <a:solidFill>
                          <a:srgbClr val="0078D7"/>
                        </a:solidFill>
                        <a:effectLst/>
                        <a:latin typeface="Calibri" panose="020F0502020204030204" pitchFamily="34" charset="0"/>
                        <a:ea typeface="Calibri" panose="020F0502020204030204" pitchFamily="34" charset="0"/>
                        <a:cs typeface="Times New Roman" panose="02020603050405020304" pitchFamily="18" charset="0"/>
                      </a:endParaRPr>
                    </a:p>
                  </a:txBody>
                  <a:tcPr marT="91440" marB="91440">
                    <a:lnL w="9525" cap="flat" cmpd="sng" algn="ctr">
                      <a:noFill/>
                      <a:prstDash val="solid"/>
                    </a:lnL>
                    <a:lnR w="9525" cap="flat" cmpd="sng" algn="ctr">
                      <a:noFill/>
                      <a:prstDash val="soli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87630" marR="125730" indent="5715" algn="l" defTabSz="932384" rtl="0" eaLnBrk="1" latinLnBrk="0" hangingPunct="1">
                        <a:lnSpc>
                          <a:spcPct val="90000"/>
                        </a:lnSpc>
                        <a:spcBef>
                          <a:spcPts val="0"/>
                        </a:spcBef>
                        <a:spcAft>
                          <a:spcPts val="500"/>
                        </a:spcAft>
                      </a:pPr>
                      <a:r>
                        <a:rPr lang="en-US" sz="1400" kern="1200" dirty="0">
                          <a:solidFill>
                            <a:schemeClr val="tx1"/>
                          </a:solidFill>
                          <a:effectLst/>
                          <a:latin typeface="+mn-lt"/>
                          <a:ea typeface="+mn-ea"/>
                          <a:cs typeface="+mn-cs"/>
                        </a:rPr>
                        <a:t>Ransomware on university servers locks users away from critical student and research data—until a ransom is paid to the attacker.</a:t>
                      </a:r>
                    </a:p>
                  </a:txBody>
                  <a:tcPr marT="91440" marB="91440">
                    <a:lnL w="9525" cap="flat" cmpd="sng" algn="ctr">
                      <a:noFill/>
                      <a:prstDash val="solid"/>
                    </a:lnL>
                    <a:lnR w="9525" cap="flat" cmpd="sng" algn="ctr">
                      <a:noFill/>
                      <a:prstDash val="soli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87630" marR="125730" indent="5715" algn="l" defTabSz="932384" rtl="0" eaLnBrk="1" latinLnBrk="0" hangingPunct="1">
                        <a:lnSpc>
                          <a:spcPct val="90000"/>
                        </a:lnSpc>
                        <a:spcBef>
                          <a:spcPts val="0"/>
                        </a:spcBef>
                        <a:spcAft>
                          <a:spcPts val="500"/>
                        </a:spcAft>
                      </a:pPr>
                      <a:r>
                        <a:rPr lang="en-US" sz="1400" kern="1200">
                          <a:solidFill>
                            <a:schemeClr val="tx1"/>
                          </a:solidFill>
                          <a:effectLst/>
                          <a:latin typeface="+mn-lt"/>
                          <a:ea typeface="+mn-ea"/>
                          <a:cs typeface="+mn-cs"/>
                        </a:rPr>
                        <a:t>Device Guard</a:t>
                      </a:r>
                    </a:p>
                    <a:p>
                      <a:pPr marL="87630" marR="125730" indent="5715" algn="l" defTabSz="932384" rtl="0" eaLnBrk="1" latinLnBrk="0" hangingPunct="1">
                        <a:lnSpc>
                          <a:spcPct val="90000"/>
                        </a:lnSpc>
                        <a:spcBef>
                          <a:spcPts val="0"/>
                        </a:spcBef>
                        <a:spcAft>
                          <a:spcPts val="500"/>
                        </a:spcAft>
                      </a:pPr>
                      <a:r>
                        <a:rPr lang="en-US" sz="1400" kern="1200">
                          <a:solidFill>
                            <a:schemeClr val="tx1"/>
                          </a:solidFill>
                          <a:effectLst/>
                          <a:latin typeface="+mn-lt"/>
                          <a:ea typeface="+mn-ea"/>
                          <a:cs typeface="+mn-cs"/>
                        </a:rPr>
                        <a:t>Control Flow Guard</a:t>
                      </a:r>
                    </a:p>
                    <a:p>
                      <a:pPr marL="87630" marR="125730" indent="5715" algn="l" defTabSz="932384" rtl="0" eaLnBrk="1" latinLnBrk="0" hangingPunct="1">
                        <a:lnSpc>
                          <a:spcPct val="90000"/>
                        </a:lnSpc>
                        <a:spcBef>
                          <a:spcPts val="0"/>
                        </a:spcBef>
                        <a:spcAft>
                          <a:spcPts val="500"/>
                        </a:spcAft>
                      </a:pPr>
                      <a:r>
                        <a:rPr lang="en-US" sz="1400" kern="1200">
                          <a:solidFill>
                            <a:schemeClr val="tx1"/>
                          </a:solidFill>
                          <a:effectLst/>
                          <a:latin typeface="+mn-lt"/>
                          <a:ea typeface="+mn-ea"/>
                          <a:cs typeface="+mn-cs"/>
                        </a:rPr>
                        <a:t>Windows Defender</a:t>
                      </a:r>
                      <a:endParaRPr lang="en-US" sz="1400" kern="1200" dirty="0">
                        <a:solidFill>
                          <a:schemeClr val="tx1"/>
                        </a:solidFill>
                        <a:effectLst/>
                        <a:latin typeface="+mn-lt"/>
                        <a:ea typeface="+mn-ea"/>
                        <a:cs typeface="+mn-cs"/>
                      </a:endParaRPr>
                    </a:p>
                  </a:txBody>
                  <a:tcPr marT="91440" marB="91440">
                    <a:lnL w="9525" cap="flat" cmpd="sng" algn="ctr">
                      <a:noFill/>
                      <a:prstDash val="solid"/>
                    </a:lnL>
                    <a:lnR w="9525" cap="flat" cmpd="sng" algn="ctr">
                      <a:noFill/>
                      <a:prstDash val="solid"/>
                    </a:lnR>
                    <a:lnT w="12700" cap="flat" cmpd="sng" algn="ctr">
                      <a:solidFill>
                        <a:schemeClr val="tx1"/>
                      </a:solidFill>
                      <a:prstDash val="solid"/>
                      <a:round/>
                      <a:headEnd type="none" w="med" len="med"/>
                      <a:tailEnd type="none" w="med" len="med"/>
                    </a:lnT>
                    <a:lnB w="9525" cap="flat" cmpd="sng" algn="ctr">
                      <a:noFill/>
                      <a:prstDash val="solid"/>
                    </a:lnB>
                    <a:lnTlToBr w="12700" cmpd="sng">
                      <a:noFill/>
                      <a:prstDash val="solid"/>
                    </a:lnTlToBr>
                    <a:lnBlToTr w="12700" cmpd="sng">
                      <a:noFill/>
                      <a:prstDash val="solid"/>
                    </a:lnBlToTr>
                  </a:tcPr>
                </a:tc>
                <a:extLst>
                  <a:ext uri="{0D108BD9-81ED-4DB2-BD59-A6C34878D82A}">
                    <a16:rowId xmlns:a16="http://schemas.microsoft.com/office/drawing/2014/main" val="10002"/>
                  </a:ext>
                </a:extLst>
              </a:tr>
              <a:tr h="766816">
                <a:tc vMerge="1">
                  <a:txBody>
                    <a:bodyPr/>
                    <a:lstStyle/>
                    <a:p>
                      <a:endParaRPr lang="en-US"/>
                    </a:p>
                  </a:txBody>
                  <a:tcPr/>
                </a:tc>
                <a:tc>
                  <a:txBody>
                    <a:bodyPr/>
                    <a:lstStyle/>
                    <a:p>
                      <a:pPr marL="87630" marR="125730" lvl="0" indent="5715" algn="l" defTabSz="932384" rtl="0" eaLnBrk="1" fontAlgn="auto" latinLnBrk="0" hangingPunct="1">
                        <a:lnSpc>
                          <a:spcPct val="90000"/>
                        </a:lnSpc>
                        <a:spcBef>
                          <a:spcPts val="0"/>
                        </a:spcBef>
                        <a:spcAft>
                          <a:spcPts val="500"/>
                        </a:spcAft>
                        <a:buClrTx/>
                        <a:buSzTx/>
                        <a:buFontTx/>
                        <a:buNone/>
                        <a:tabLst/>
                        <a:defRPr/>
                      </a:pPr>
                      <a:r>
                        <a:rPr lang="en-US" sz="1400" kern="1200" noProof="0" dirty="0">
                          <a:solidFill>
                            <a:schemeClr val="tx1"/>
                          </a:solidFill>
                          <a:effectLst/>
                          <a:latin typeface="+mn-lt"/>
                          <a:ea typeface="+mn-ea"/>
                          <a:cs typeface="+mn-cs"/>
                        </a:rPr>
                        <a:t>A line-of-business application developer downloads code from the public internet to integrate into her application. The downloaded code includes malware that can track activity in other containers through the shared kernel.</a:t>
                      </a:r>
                    </a:p>
                  </a:txBody>
                  <a:tcPr marT="91440" marB="91440">
                    <a:lnL w="9525" cap="flat" cmpd="sng" algn="ctr">
                      <a:noFill/>
                      <a:prstDash val="solid"/>
                    </a:lnL>
                    <a:lnR w="9525" cap="flat" cmpd="sng" algn="ctr">
                      <a:noFill/>
                      <a:prstDash val="soli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87630" marR="125730" indent="5715" algn="l" defTabSz="932384" rtl="0" eaLnBrk="1" latinLnBrk="0" hangingPunct="1">
                        <a:lnSpc>
                          <a:spcPct val="90000"/>
                        </a:lnSpc>
                        <a:spcBef>
                          <a:spcPts val="0"/>
                        </a:spcBef>
                        <a:spcAft>
                          <a:spcPts val="500"/>
                        </a:spcAft>
                      </a:pPr>
                      <a:r>
                        <a:rPr lang="en-US" sz="1400" kern="1200" dirty="0">
                          <a:solidFill>
                            <a:schemeClr val="tx1"/>
                          </a:solidFill>
                          <a:effectLst/>
                          <a:latin typeface="+mn-lt"/>
                          <a:ea typeface="+mn-ea"/>
                          <a:cs typeface="+mn-cs"/>
                        </a:rPr>
                        <a:t>Hyper-V containers </a:t>
                      </a:r>
                    </a:p>
                    <a:p>
                      <a:pPr marL="87630" marR="125730" indent="5715" algn="l" defTabSz="932384" rtl="0" eaLnBrk="1" latinLnBrk="0" hangingPunct="1">
                        <a:lnSpc>
                          <a:spcPct val="90000"/>
                        </a:lnSpc>
                        <a:spcBef>
                          <a:spcPts val="0"/>
                        </a:spcBef>
                        <a:spcAft>
                          <a:spcPts val="500"/>
                        </a:spcAft>
                      </a:pPr>
                      <a:r>
                        <a:rPr lang="en-US" sz="1400" kern="1200" dirty="0">
                          <a:solidFill>
                            <a:schemeClr val="tx1"/>
                          </a:solidFill>
                          <a:effectLst/>
                          <a:latin typeface="+mn-lt"/>
                          <a:ea typeface="+mn-ea"/>
                          <a:cs typeface="+mn-cs"/>
                        </a:rPr>
                        <a:t>Nano Server</a:t>
                      </a:r>
                    </a:p>
                  </a:txBody>
                  <a:tcPr marT="91440" marB="91440">
                    <a:lnL w="9525" cap="flat" cmpd="sng" algn="ctr">
                      <a:noFill/>
                      <a:prstDash val="solid"/>
                    </a:lnL>
                    <a:lnR w="9525" cap="flat" cmpd="sng" algn="ctr">
                      <a:noFill/>
                      <a:prstDash val="solid"/>
                    </a:lnR>
                    <a:lnT w="9525" cap="flat" cmpd="sng" algn="ctr">
                      <a:noFill/>
                      <a:prstDash val="soli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788267594"/>
                  </a:ext>
                </a:extLst>
              </a:tr>
              <a:tr h="673422">
                <a:tc>
                  <a:txBody>
                    <a:bodyPr/>
                    <a:lstStyle/>
                    <a:p>
                      <a:pPr marL="85090" marR="149225" indent="-1905">
                        <a:lnSpc>
                          <a:spcPts val="1250"/>
                        </a:lnSpc>
                        <a:spcBef>
                          <a:spcPts val="295"/>
                        </a:spcBef>
                        <a:spcAft>
                          <a:spcPts val="0"/>
                        </a:spcAft>
                      </a:pPr>
                      <a:r>
                        <a:rPr lang="en-US" sz="1400" dirty="0">
                          <a:solidFill>
                            <a:srgbClr val="0078D7"/>
                          </a:solidFill>
                          <a:effectLst/>
                        </a:rPr>
                        <a:t>Quickly</a:t>
                      </a:r>
                      <a:r>
                        <a:rPr lang="en-US" sz="1400" spc="-40" dirty="0">
                          <a:solidFill>
                            <a:srgbClr val="0078D7"/>
                          </a:solidFill>
                          <a:effectLst/>
                        </a:rPr>
                        <a:t> </a:t>
                      </a:r>
                      <a:r>
                        <a:rPr lang="en-US" sz="1400" spc="-5" dirty="0">
                          <a:solidFill>
                            <a:srgbClr val="0078D7"/>
                          </a:solidFill>
                          <a:effectLst/>
                        </a:rPr>
                        <a:t>identify</a:t>
                      </a:r>
                      <a:r>
                        <a:rPr lang="en-US" sz="1400" spc="125" dirty="0">
                          <a:solidFill>
                            <a:srgbClr val="0078D7"/>
                          </a:solidFill>
                          <a:effectLst/>
                        </a:rPr>
                        <a:t> </a:t>
                      </a:r>
                      <a:r>
                        <a:rPr lang="en-US" sz="1400" spc="-5" dirty="0">
                          <a:solidFill>
                            <a:srgbClr val="0078D7"/>
                          </a:solidFill>
                          <a:effectLst/>
                        </a:rPr>
                        <a:t>malicious</a:t>
                      </a:r>
                      <a:r>
                        <a:rPr lang="en-US" sz="1400" spc="-40" dirty="0">
                          <a:solidFill>
                            <a:srgbClr val="0078D7"/>
                          </a:solidFill>
                          <a:effectLst/>
                        </a:rPr>
                        <a:t> </a:t>
                      </a:r>
                      <a:r>
                        <a:rPr lang="en-US" sz="1400" dirty="0">
                          <a:solidFill>
                            <a:srgbClr val="0078D7"/>
                          </a:solidFill>
                          <a:effectLst/>
                        </a:rPr>
                        <a:t>behavior</a:t>
                      </a:r>
                      <a:endParaRPr lang="en-US" sz="1400" dirty="0">
                        <a:solidFill>
                          <a:srgbClr val="0078D7"/>
                        </a:solidFill>
                        <a:effectLst/>
                        <a:latin typeface="Calibri" panose="020F0502020204030204" pitchFamily="34" charset="0"/>
                        <a:ea typeface="Calibri" panose="020F0502020204030204" pitchFamily="34" charset="0"/>
                        <a:cs typeface="Times New Roman" panose="02020603050405020304" pitchFamily="18" charset="0"/>
                      </a:endParaRPr>
                    </a:p>
                  </a:txBody>
                  <a:tcPr marT="91440" marB="9144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87630" marR="125730" indent="5715" algn="l" defTabSz="932384" rtl="0" eaLnBrk="1" latinLnBrk="0" hangingPunct="1">
                        <a:lnSpc>
                          <a:spcPct val="90000"/>
                        </a:lnSpc>
                        <a:spcBef>
                          <a:spcPts val="0"/>
                        </a:spcBef>
                        <a:spcAft>
                          <a:spcPts val="500"/>
                        </a:spcAft>
                      </a:pPr>
                      <a:r>
                        <a:rPr lang="en-US" sz="1400" kern="1200">
                          <a:solidFill>
                            <a:schemeClr val="tx1"/>
                          </a:solidFill>
                          <a:effectLst/>
                          <a:latin typeface="+mn-lt"/>
                          <a:ea typeface="+mn-ea"/>
                          <a:cs typeface="+mn-cs"/>
                        </a:rPr>
                        <a:t>Malware tries to access the credential manager on a Windows server to gain access to user credentials. </a:t>
                      </a:r>
                      <a:endParaRPr lang="en-US" sz="1400" kern="1200" dirty="0">
                        <a:solidFill>
                          <a:schemeClr val="tx1"/>
                        </a:solidFill>
                        <a:effectLst/>
                        <a:latin typeface="+mn-lt"/>
                        <a:ea typeface="+mn-ea"/>
                        <a:cs typeface="+mn-cs"/>
                      </a:endParaRPr>
                    </a:p>
                  </a:txBody>
                  <a:tcPr marT="91440" marB="9144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87630" marR="125730" indent="5715" algn="l" defTabSz="932384" rtl="0" eaLnBrk="1" latinLnBrk="0" hangingPunct="1">
                        <a:lnSpc>
                          <a:spcPct val="90000"/>
                        </a:lnSpc>
                        <a:spcBef>
                          <a:spcPts val="0"/>
                        </a:spcBef>
                        <a:spcAft>
                          <a:spcPts val="500"/>
                        </a:spcAft>
                      </a:pPr>
                      <a:r>
                        <a:rPr lang="en-US" sz="1400" kern="1200" dirty="0">
                          <a:solidFill>
                            <a:schemeClr val="tx1"/>
                          </a:solidFill>
                          <a:effectLst/>
                          <a:latin typeface="+mn-lt"/>
                          <a:ea typeface="+mn-ea"/>
                          <a:cs typeface="+mn-cs"/>
                        </a:rPr>
                        <a:t>Enhanced Logging </a:t>
                      </a:r>
                    </a:p>
                    <a:p>
                      <a:pPr marL="87630" marR="125730" indent="5715" algn="l" defTabSz="932384" rtl="0" eaLnBrk="1" latinLnBrk="0" hangingPunct="1">
                        <a:lnSpc>
                          <a:spcPct val="90000"/>
                        </a:lnSpc>
                        <a:spcBef>
                          <a:spcPts val="0"/>
                        </a:spcBef>
                        <a:spcAft>
                          <a:spcPts val="500"/>
                        </a:spcAft>
                      </a:pPr>
                      <a:r>
                        <a:rPr lang="en-US" sz="1400" kern="1200" dirty="0">
                          <a:solidFill>
                            <a:schemeClr val="tx1"/>
                          </a:solidFill>
                          <a:effectLst/>
                          <a:latin typeface="+mn-lt"/>
                          <a:ea typeface="+mn-ea"/>
                          <a:cs typeface="+mn-cs"/>
                        </a:rPr>
                        <a:t>Microsoft Operations Management </a:t>
                      </a:r>
                      <a:br>
                        <a:rPr lang="en-US" sz="1400" kern="1200" dirty="0">
                          <a:solidFill>
                            <a:schemeClr val="tx1"/>
                          </a:solidFill>
                          <a:effectLst/>
                          <a:latin typeface="+mn-lt"/>
                          <a:ea typeface="+mn-ea"/>
                          <a:cs typeface="+mn-cs"/>
                        </a:rPr>
                      </a:br>
                      <a:r>
                        <a:rPr lang="en-US" sz="1400" kern="1200" dirty="0">
                          <a:solidFill>
                            <a:schemeClr val="tx1"/>
                          </a:solidFill>
                          <a:effectLst/>
                          <a:latin typeface="+mn-lt"/>
                          <a:ea typeface="+mn-ea"/>
                          <a:cs typeface="+mn-cs"/>
                        </a:rPr>
                        <a:t>Suite Log Analytics </a:t>
                      </a:r>
                    </a:p>
                  </a:txBody>
                  <a:tcPr marT="91440" marB="9144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734866">
                <a:tc>
                  <a:txBody>
                    <a:bodyPr/>
                    <a:lstStyle/>
                    <a:p>
                      <a:pPr marL="85090" marR="213995" indent="-5080">
                        <a:lnSpc>
                          <a:spcPts val="1250"/>
                        </a:lnSpc>
                        <a:spcBef>
                          <a:spcPts val="295"/>
                        </a:spcBef>
                        <a:spcAft>
                          <a:spcPts val="0"/>
                        </a:spcAft>
                      </a:pPr>
                      <a:r>
                        <a:rPr lang="en-US" sz="1400" dirty="0">
                          <a:solidFill>
                            <a:srgbClr val="0078D7"/>
                          </a:solidFill>
                          <a:effectLst/>
                        </a:rPr>
                        <a:t>Virtualize</a:t>
                      </a:r>
                      <a:r>
                        <a:rPr lang="en-US" sz="1400" spc="-50" dirty="0">
                          <a:solidFill>
                            <a:srgbClr val="0078D7"/>
                          </a:solidFill>
                          <a:effectLst/>
                        </a:rPr>
                        <a:t> </a:t>
                      </a:r>
                      <a:r>
                        <a:rPr lang="en-US" sz="1400" dirty="0">
                          <a:solidFill>
                            <a:srgbClr val="0078D7"/>
                          </a:solidFill>
                          <a:effectLst/>
                        </a:rPr>
                        <a:t>without</a:t>
                      </a:r>
                      <a:r>
                        <a:rPr lang="en-US" sz="1400" spc="125" dirty="0">
                          <a:solidFill>
                            <a:srgbClr val="0078D7"/>
                          </a:solidFill>
                          <a:effectLst/>
                        </a:rPr>
                        <a:t> </a:t>
                      </a:r>
                      <a:r>
                        <a:rPr lang="en-US" sz="1400" spc="-5" dirty="0">
                          <a:solidFill>
                            <a:srgbClr val="0078D7"/>
                          </a:solidFill>
                          <a:effectLst/>
                        </a:rPr>
                        <a:t>compromising</a:t>
                      </a:r>
                      <a:r>
                        <a:rPr lang="en-US" sz="1400" spc="145" dirty="0">
                          <a:solidFill>
                            <a:srgbClr val="0078D7"/>
                          </a:solidFill>
                          <a:effectLst/>
                        </a:rPr>
                        <a:t> </a:t>
                      </a:r>
                      <a:r>
                        <a:rPr lang="en-US" sz="1400" spc="-5" dirty="0">
                          <a:solidFill>
                            <a:srgbClr val="0078D7"/>
                          </a:solidFill>
                          <a:effectLst/>
                        </a:rPr>
                        <a:t>security</a:t>
                      </a:r>
                      <a:endParaRPr lang="en-US" sz="1400" dirty="0">
                        <a:solidFill>
                          <a:srgbClr val="0078D7"/>
                        </a:solidFill>
                        <a:effectLst/>
                        <a:latin typeface="Calibri" panose="020F0502020204030204" pitchFamily="34" charset="0"/>
                        <a:ea typeface="Calibri" panose="020F0502020204030204" pitchFamily="34" charset="0"/>
                        <a:cs typeface="Times New Roman" panose="02020603050405020304" pitchFamily="18" charset="0"/>
                      </a:endParaRPr>
                    </a:p>
                  </a:txBody>
                  <a:tcPr marT="91440" marB="91440">
                    <a:lnL w="9525" cap="flat" cmpd="sng" algn="ctr">
                      <a:noFill/>
                      <a:prstDash val="solid"/>
                    </a:lnL>
                    <a:lnR w="9525" cap="flat" cmpd="sng" algn="ctr">
                      <a:noFill/>
                      <a:prstDash val="solid"/>
                    </a:lnR>
                    <a:lnT w="12700" cap="flat" cmpd="sng" algn="ctr">
                      <a:solidFill>
                        <a:schemeClr val="tx1"/>
                      </a:solidFill>
                      <a:prstDash val="solid"/>
                      <a:round/>
                      <a:headEnd type="none" w="med" len="med"/>
                      <a:tailEnd type="none" w="med" len="med"/>
                    </a:lnT>
                    <a:lnB w="9525" cap="flat" cmpd="sng" algn="ctr">
                      <a:noFill/>
                      <a:prstDash val="solid"/>
                    </a:lnB>
                    <a:lnTlToBr w="12700" cmpd="sng">
                      <a:noFill/>
                      <a:prstDash val="solid"/>
                    </a:lnTlToBr>
                    <a:lnBlToTr w="12700" cmpd="sng">
                      <a:noFill/>
                      <a:prstDash val="solid"/>
                    </a:lnBlToTr>
                  </a:tcPr>
                </a:tc>
                <a:tc>
                  <a:txBody>
                    <a:bodyPr/>
                    <a:lstStyle/>
                    <a:p>
                      <a:pPr marL="87630" marR="125730" indent="5715" algn="l" defTabSz="932384" rtl="0" eaLnBrk="1" latinLnBrk="0" hangingPunct="1">
                        <a:lnSpc>
                          <a:spcPct val="90000"/>
                        </a:lnSpc>
                        <a:spcBef>
                          <a:spcPts val="0"/>
                        </a:spcBef>
                        <a:spcAft>
                          <a:spcPts val="500"/>
                        </a:spcAft>
                      </a:pPr>
                      <a:r>
                        <a:rPr lang="en-US" sz="1400" kern="1200" dirty="0">
                          <a:solidFill>
                            <a:schemeClr val="tx1"/>
                          </a:solidFill>
                          <a:effectLst/>
                          <a:latin typeface="+mn-lt"/>
                          <a:ea typeface="+mn-ea"/>
                          <a:cs typeface="+mn-cs"/>
                        </a:rPr>
                        <a:t>Attacker compromises fabric admin credentials at a bank, giving him access to virtualized Active Directory Domain Controllers and SQL databases where client account information is stored.</a:t>
                      </a:r>
                    </a:p>
                  </a:txBody>
                  <a:tcPr marT="91440" marB="91440">
                    <a:lnL w="9525" cap="flat" cmpd="sng" algn="ctr">
                      <a:noFill/>
                      <a:prstDash val="solid"/>
                    </a:lnL>
                    <a:lnR w="9525" cap="flat" cmpd="sng" algn="ctr">
                      <a:noFill/>
                      <a:prstDash val="solid"/>
                    </a:lnR>
                    <a:lnT w="12700" cap="flat" cmpd="sng" algn="ctr">
                      <a:solidFill>
                        <a:schemeClr val="tx1"/>
                      </a:solidFill>
                      <a:prstDash val="solid"/>
                      <a:round/>
                      <a:headEnd type="none" w="med" len="med"/>
                      <a:tailEnd type="none" w="med" len="med"/>
                    </a:lnT>
                    <a:lnB w="9525" cap="flat" cmpd="sng" algn="ctr">
                      <a:noFill/>
                      <a:prstDash val="solid"/>
                    </a:lnB>
                    <a:lnTlToBr w="12700" cmpd="sng">
                      <a:noFill/>
                      <a:prstDash val="solid"/>
                    </a:lnTlToBr>
                    <a:lnBlToTr w="12700" cmpd="sng">
                      <a:noFill/>
                      <a:prstDash val="solid"/>
                    </a:lnBlToTr>
                  </a:tcPr>
                </a:tc>
                <a:tc>
                  <a:txBody>
                    <a:bodyPr/>
                    <a:lstStyle/>
                    <a:p>
                      <a:pPr marL="87630" marR="125730" indent="5715" algn="l" defTabSz="932384" rtl="0" eaLnBrk="1" latinLnBrk="0" hangingPunct="1">
                        <a:lnSpc>
                          <a:spcPct val="90000"/>
                        </a:lnSpc>
                        <a:spcBef>
                          <a:spcPts val="0"/>
                        </a:spcBef>
                        <a:spcAft>
                          <a:spcPts val="500"/>
                        </a:spcAft>
                      </a:pPr>
                      <a:r>
                        <a:rPr lang="en-US" sz="1400" kern="1200" dirty="0">
                          <a:solidFill>
                            <a:schemeClr val="tx1"/>
                          </a:solidFill>
                          <a:effectLst/>
                          <a:latin typeface="+mn-lt"/>
                          <a:ea typeface="+mn-ea"/>
                          <a:cs typeface="+mn-cs"/>
                        </a:rPr>
                        <a:t>Shielded Virtual Machines</a:t>
                      </a:r>
                    </a:p>
                    <a:p>
                      <a:pPr marL="87630" marR="125730" indent="5715" algn="l" defTabSz="932384" rtl="0" eaLnBrk="1" latinLnBrk="0" hangingPunct="1">
                        <a:lnSpc>
                          <a:spcPct val="90000"/>
                        </a:lnSpc>
                        <a:spcBef>
                          <a:spcPts val="0"/>
                        </a:spcBef>
                        <a:spcAft>
                          <a:spcPts val="500"/>
                        </a:spcAft>
                      </a:pPr>
                      <a:r>
                        <a:rPr lang="en-US" sz="1400" kern="1200" dirty="0">
                          <a:solidFill>
                            <a:schemeClr val="tx1"/>
                          </a:solidFill>
                          <a:effectLst/>
                          <a:latin typeface="+mn-lt"/>
                          <a:ea typeface="+mn-ea"/>
                          <a:cs typeface="+mn-cs"/>
                        </a:rPr>
                        <a:t>BitLocker</a:t>
                      </a:r>
                    </a:p>
                    <a:p>
                      <a:pPr marL="87630" marR="125730" indent="5715" algn="l" defTabSz="932384" rtl="0" eaLnBrk="1" latinLnBrk="0" hangingPunct="1">
                        <a:lnSpc>
                          <a:spcPct val="90000"/>
                        </a:lnSpc>
                        <a:spcBef>
                          <a:spcPts val="0"/>
                        </a:spcBef>
                        <a:spcAft>
                          <a:spcPts val="500"/>
                        </a:spcAft>
                      </a:pPr>
                      <a:r>
                        <a:rPr lang="en-US" sz="1400" kern="1200" dirty="0">
                          <a:solidFill>
                            <a:schemeClr val="tx1"/>
                          </a:solidFill>
                          <a:effectLst/>
                          <a:latin typeface="+mn-lt"/>
                          <a:ea typeface="+mn-ea"/>
                          <a:cs typeface="+mn-cs"/>
                        </a:rPr>
                        <a:t>Host Guardian Service</a:t>
                      </a:r>
                    </a:p>
                  </a:txBody>
                  <a:tcPr marT="91440" marB="91440">
                    <a:lnL w="9525" cap="flat" cmpd="sng" algn="ctr">
                      <a:noFill/>
                      <a:prstDash val="solid"/>
                    </a:lnL>
                    <a:lnR w="9525" cap="flat" cmpd="sng" algn="ctr">
                      <a:noFill/>
                      <a:prstDash val="solid"/>
                    </a:lnR>
                    <a:lnT w="12700" cap="flat" cmpd="sng" algn="ctr">
                      <a:solidFill>
                        <a:schemeClr val="tx1"/>
                      </a:solidFill>
                      <a:prstDash val="solid"/>
                      <a:round/>
                      <a:headEnd type="none" w="med" len="med"/>
                      <a:tailEnd type="none" w="med" len="med"/>
                    </a:lnT>
                    <a:lnB w="9525" cap="flat" cmpd="sng" algn="ctr">
                      <a:noFill/>
                      <a:prstDash val="soli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bl>
          </a:graphicData>
        </a:graphic>
      </p:graphicFrame>
    </p:spTree>
    <p:extLst>
      <p:ext uri="{BB962C8B-B14F-4D97-AF65-F5344CB8AC3E}">
        <p14:creationId xmlns:p14="http://schemas.microsoft.com/office/powerpoint/2010/main" val="2139974582"/>
      </p:ext>
    </p:extLst>
  </p:cSld>
  <p:clrMapOvr>
    <a:masterClrMapping/>
  </p:clrMapOvr>
  <p:transition>
    <p:fade/>
  </p:transition>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Appendix</a:t>
            </a:r>
          </a:p>
        </p:txBody>
      </p:sp>
      <p:sp>
        <p:nvSpPr>
          <p:cNvPr id="5" name="Picture Placeholder 4"/>
          <p:cNvSpPr>
            <a:spLocks noGrp="1"/>
          </p:cNvSpPr>
          <p:nvPr>
            <p:ph type="pic" sz="quarter" idx="10"/>
          </p:nvPr>
        </p:nvSpPr>
        <p:spPr/>
      </p:sp>
      <p:pic>
        <p:nvPicPr>
          <p:cNvPr id="6" name="Picture 5"/>
          <p:cNvPicPr>
            <a:picLocks noChangeAspect="1"/>
          </p:cNvPicPr>
          <p:nvPr/>
        </p:nvPicPr>
        <p:blipFill rotWithShape="1">
          <a:blip r:embed="rId3"/>
          <a:srcRect l="50204"/>
          <a:stretch/>
        </p:blipFill>
        <p:spPr>
          <a:xfrm>
            <a:off x="6220777" y="0"/>
            <a:ext cx="6215698" cy="7038363"/>
          </a:xfrm>
          <a:prstGeom prst="rect">
            <a:avLst/>
          </a:prstGeom>
        </p:spPr>
      </p:pic>
    </p:spTree>
    <p:extLst>
      <p:ext uri="{BB962C8B-B14F-4D97-AF65-F5344CB8AC3E}">
        <p14:creationId xmlns:p14="http://schemas.microsoft.com/office/powerpoint/2010/main" val="853001922"/>
      </p:ext>
    </p:extLst>
  </p:cSld>
  <p:clrMapOvr>
    <a:masterClrMapping/>
  </p:clrMapOvr>
  <p:transition>
    <p:fade/>
  </p:transition>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2603744121"/>
              </p:ext>
            </p:extLst>
          </p:nvPr>
        </p:nvGraphicFramePr>
        <p:xfrm>
          <a:off x="656016" y="798056"/>
          <a:ext cx="11127968" cy="5894415"/>
        </p:xfrm>
        <a:graphic>
          <a:graphicData uri="http://schemas.openxmlformats.org/drawingml/2006/table">
            <a:tbl>
              <a:tblPr bandRow="1" bandCol="1">
                <a:tableStyleId>{5C22544A-7EE6-4342-B048-85BDC9FD1C3A}</a:tableStyleId>
              </a:tblPr>
              <a:tblGrid>
                <a:gridCol w="2818055">
                  <a:extLst>
                    <a:ext uri="{9D8B030D-6E8A-4147-A177-3AD203B41FA5}">
                      <a16:colId xmlns:a16="http://schemas.microsoft.com/office/drawing/2014/main" val="143368576"/>
                    </a:ext>
                  </a:extLst>
                </a:gridCol>
                <a:gridCol w="4203252">
                  <a:extLst>
                    <a:ext uri="{9D8B030D-6E8A-4147-A177-3AD203B41FA5}">
                      <a16:colId xmlns:a16="http://schemas.microsoft.com/office/drawing/2014/main" val="1041667203"/>
                    </a:ext>
                  </a:extLst>
                </a:gridCol>
                <a:gridCol w="4106661">
                  <a:extLst>
                    <a:ext uri="{9D8B030D-6E8A-4147-A177-3AD203B41FA5}">
                      <a16:colId xmlns:a16="http://schemas.microsoft.com/office/drawing/2014/main" val="105096670"/>
                    </a:ext>
                  </a:extLst>
                </a:gridCol>
              </a:tblGrid>
              <a:tr h="175742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000" b="1" dirty="0">
                          <a:solidFill>
                            <a:schemeClr val="tx1"/>
                          </a:solidFill>
                          <a:latin typeface="Segoe UI" panose="020B0502040204020203" pitchFamily="34" charset="0"/>
                          <a:cs typeface="Segoe UI" panose="020B0502040204020203" pitchFamily="34" charset="0"/>
                        </a:rPr>
                        <a:t>Breaches cost a lot </a:t>
                      </a:r>
                      <a:br>
                        <a:rPr lang="en-US" sz="2000" b="1" dirty="0">
                          <a:solidFill>
                            <a:schemeClr val="tx1"/>
                          </a:solidFill>
                          <a:latin typeface="Segoe UI" panose="020B0502040204020203" pitchFamily="34" charset="0"/>
                          <a:cs typeface="Segoe UI" panose="020B0502040204020203" pitchFamily="34" charset="0"/>
                        </a:rPr>
                      </a:br>
                      <a:r>
                        <a:rPr lang="en-US" sz="2000" b="1" dirty="0">
                          <a:solidFill>
                            <a:schemeClr val="tx1"/>
                          </a:solidFill>
                          <a:latin typeface="Segoe UI" panose="020B0502040204020203" pitchFamily="34" charset="0"/>
                          <a:cs typeface="Segoe UI" panose="020B0502040204020203" pitchFamily="34" charset="0"/>
                        </a:rPr>
                        <a:t>of money </a:t>
                      </a:r>
                      <a:br>
                        <a:rPr lang="en-US" sz="2000" dirty="0">
                          <a:solidFill>
                            <a:schemeClr val="tx1"/>
                          </a:solidFill>
                          <a:latin typeface="Segoe UI" panose="020B0502040204020203" pitchFamily="34" charset="0"/>
                          <a:cs typeface="Segoe UI" panose="020B0502040204020203" pitchFamily="34" charset="0"/>
                        </a:rPr>
                      </a:br>
                      <a:br>
                        <a:rPr lang="en-US" sz="2000" dirty="0">
                          <a:solidFill>
                            <a:schemeClr val="tx1"/>
                          </a:solidFill>
                          <a:latin typeface="Segoe UI" panose="020B0502040204020203" pitchFamily="34" charset="0"/>
                          <a:cs typeface="Segoe UI" panose="020B0502040204020203" pitchFamily="34" charset="0"/>
                        </a:rPr>
                      </a:br>
                      <a:r>
                        <a:rPr lang="en-US" sz="1600" dirty="0">
                          <a:solidFill>
                            <a:schemeClr val="tx1"/>
                          </a:solidFill>
                          <a:latin typeface="Segoe UI" panose="020B0502040204020203" pitchFamily="34" charset="0"/>
                          <a:cs typeface="Segoe UI" panose="020B0502040204020203" pitchFamily="34" charset="0"/>
                        </a:rPr>
                        <a:t>(Average $4M based </a:t>
                      </a:r>
                      <a:br>
                        <a:rPr lang="en-US" sz="1600" dirty="0">
                          <a:solidFill>
                            <a:schemeClr val="tx1"/>
                          </a:solidFill>
                          <a:latin typeface="Segoe UI" panose="020B0502040204020203" pitchFamily="34" charset="0"/>
                          <a:cs typeface="Segoe UI" panose="020B0502040204020203" pitchFamily="34" charset="0"/>
                        </a:rPr>
                      </a:br>
                      <a:r>
                        <a:rPr lang="en-US" sz="1600" dirty="0">
                          <a:solidFill>
                            <a:schemeClr val="tx1"/>
                          </a:solidFill>
                          <a:latin typeface="Segoe UI" panose="020B0502040204020203" pitchFamily="34" charset="0"/>
                          <a:cs typeface="Segoe UI" panose="020B0502040204020203" pitchFamily="34" charset="0"/>
                        </a:rPr>
                        <a:t>on </a:t>
                      </a:r>
                      <a:r>
                        <a:rPr lang="en-US" sz="1600" dirty="0" err="1">
                          <a:solidFill>
                            <a:schemeClr val="tx1"/>
                          </a:solidFill>
                          <a:latin typeface="Segoe UI" panose="020B0502040204020203" pitchFamily="34" charset="0"/>
                          <a:cs typeface="Segoe UI" panose="020B0502040204020203" pitchFamily="34" charset="0"/>
                        </a:rPr>
                        <a:t>Ponemon</a:t>
                      </a:r>
                      <a:r>
                        <a:rPr lang="en-US" sz="1600" dirty="0">
                          <a:solidFill>
                            <a:schemeClr val="tx1"/>
                          </a:solidFill>
                          <a:latin typeface="Segoe UI" panose="020B0502040204020203" pitchFamily="34" charset="0"/>
                          <a:cs typeface="Segoe UI" panose="020B0502040204020203" pitchFamily="34" charset="0"/>
                        </a:rPr>
                        <a:t> Institute)</a:t>
                      </a:r>
                      <a:endParaRPr lang="en-US" sz="1600" dirty="0">
                        <a:ln>
                          <a:solidFill>
                            <a:schemeClr val="bg1"/>
                          </a:solidFill>
                        </a:ln>
                        <a:solidFill>
                          <a:schemeClr val="tx1"/>
                        </a:solidFill>
                        <a:latin typeface="Segoe UI" panose="020B0502040204020203" pitchFamily="34" charset="0"/>
                        <a:cs typeface="Segoe UI" panose="020B0502040204020203" pitchFamily="34" charset="0"/>
                      </a:endParaRPr>
                    </a:p>
                  </a:txBody>
                  <a:tcPr marL="110392" marR="110392" marT="55196" marB="55196">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70C0"/>
                    </a:solidFill>
                  </a:tcPr>
                </a:tc>
                <a:tc>
                  <a:txBody>
                    <a:bodyPr/>
                    <a:lstStyle/>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800" dirty="0">
                          <a:solidFill>
                            <a:schemeClr val="tx1"/>
                          </a:solidFill>
                          <a:latin typeface="Segoe UI" panose="020B0502040204020203" pitchFamily="34" charset="0"/>
                          <a:cs typeface="Segoe UI" panose="020B0502040204020203" pitchFamily="34" charset="0"/>
                        </a:rPr>
                        <a:t>Customers pay </a:t>
                      </a:r>
                      <a:br>
                        <a:rPr lang="en-US" sz="1800" dirty="0">
                          <a:solidFill>
                            <a:schemeClr val="tx1"/>
                          </a:solidFill>
                          <a:latin typeface="Segoe UI" panose="020B0502040204020203" pitchFamily="34" charset="0"/>
                          <a:cs typeface="Segoe UI" panose="020B0502040204020203" pitchFamily="34" charset="0"/>
                        </a:rPr>
                      </a:br>
                      <a:r>
                        <a:rPr lang="en-US" sz="1800" dirty="0">
                          <a:solidFill>
                            <a:schemeClr val="tx1"/>
                          </a:solidFill>
                          <a:latin typeface="Segoe UI" panose="020B0502040204020203" pitchFamily="34" charset="0"/>
                          <a:cs typeface="Segoe UI" panose="020B0502040204020203" pitchFamily="34" charset="0"/>
                        </a:rPr>
                        <a:t>for your services.</a:t>
                      </a:r>
                    </a:p>
                    <a:p>
                      <a:endParaRPr lang="en-US" sz="1800" dirty="0">
                        <a:ln>
                          <a:solidFill>
                            <a:schemeClr val="bg1"/>
                          </a:solidFill>
                        </a:ln>
                        <a:solidFill>
                          <a:schemeClr val="tx1"/>
                        </a:solidFill>
                        <a:latin typeface="Segoe UI" panose="020B0502040204020203" pitchFamily="34" charset="0"/>
                        <a:cs typeface="Segoe UI" panose="020B0502040204020203" pitchFamily="34" charset="0"/>
                      </a:endParaRPr>
                    </a:p>
                  </a:txBody>
                  <a:tcPr marL="110392" marR="110392" marT="55196" marB="55196">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5FA3"/>
                    </a:solidFill>
                  </a:tcPr>
                </a:tc>
                <a:tc>
                  <a:txBody>
                    <a:bodyPr/>
                    <a:lstStyle/>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800" dirty="0">
                          <a:solidFill>
                            <a:schemeClr val="tx1"/>
                          </a:solidFill>
                          <a:latin typeface="Segoe UI" panose="020B0502040204020203" pitchFamily="34" charset="0"/>
                          <a:cs typeface="Segoe UI" panose="020B0502040204020203" pitchFamily="34" charset="0"/>
                        </a:rPr>
                        <a:t>You pay customers </a:t>
                      </a:r>
                      <a:br>
                        <a:rPr lang="en-US" sz="1800" dirty="0">
                          <a:solidFill>
                            <a:schemeClr val="tx1"/>
                          </a:solidFill>
                          <a:latin typeface="Segoe UI" panose="020B0502040204020203" pitchFamily="34" charset="0"/>
                          <a:cs typeface="Segoe UI" panose="020B0502040204020203" pitchFamily="34" charset="0"/>
                        </a:rPr>
                      </a:br>
                      <a:r>
                        <a:rPr lang="en-US" sz="1800" dirty="0">
                          <a:solidFill>
                            <a:schemeClr val="tx1"/>
                          </a:solidFill>
                          <a:latin typeface="Segoe UI" panose="020B0502040204020203" pitchFamily="34" charset="0"/>
                          <a:cs typeface="Segoe UI" panose="020B0502040204020203" pitchFamily="34" charset="0"/>
                        </a:rPr>
                        <a:t>compensation to </a:t>
                      </a:r>
                      <a:br>
                        <a:rPr lang="en-US" sz="1800" dirty="0">
                          <a:solidFill>
                            <a:schemeClr val="tx1"/>
                          </a:solidFill>
                          <a:latin typeface="Segoe UI" panose="020B0502040204020203" pitchFamily="34" charset="0"/>
                          <a:cs typeface="Segoe UI" panose="020B0502040204020203" pitchFamily="34" charset="0"/>
                        </a:rPr>
                      </a:br>
                      <a:r>
                        <a:rPr lang="en-US" sz="1800" dirty="0">
                          <a:solidFill>
                            <a:schemeClr val="tx1"/>
                          </a:solidFill>
                          <a:latin typeface="Segoe UI" panose="020B0502040204020203" pitchFamily="34" charset="0"/>
                          <a:cs typeface="Segoe UI" panose="020B0502040204020203" pitchFamily="34" charset="0"/>
                        </a:rPr>
                        <a:t>keep them using </a:t>
                      </a:r>
                      <a:br>
                        <a:rPr lang="en-US" sz="1800" dirty="0">
                          <a:solidFill>
                            <a:schemeClr val="tx1"/>
                          </a:solidFill>
                          <a:latin typeface="Segoe UI" panose="020B0502040204020203" pitchFamily="34" charset="0"/>
                          <a:cs typeface="Segoe UI" panose="020B0502040204020203" pitchFamily="34" charset="0"/>
                        </a:rPr>
                      </a:br>
                      <a:r>
                        <a:rPr lang="en-US" sz="1800" dirty="0">
                          <a:solidFill>
                            <a:schemeClr val="tx1"/>
                          </a:solidFill>
                          <a:latin typeface="Segoe UI" panose="020B0502040204020203" pitchFamily="34" charset="0"/>
                          <a:cs typeface="Segoe UI" panose="020B0502040204020203" pitchFamily="34" charset="0"/>
                        </a:rPr>
                        <a:t>your services.</a:t>
                      </a:r>
                    </a:p>
                    <a:p>
                      <a:endParaRPr lang="en-US" sz="1800" dirty="0">
                        <a:ln>
                          <a:solidFill>
                            <a:schemeClr val="bg1"/>
                          </a:solidFill>
                        </a:ln>
                        <a:solidFill>
                          <a:schemeClr val="tx1"/>
                        </a:solidFill>
                        <a:latin typeface="Segoe UI" panose="020B0502040204020203" pitchFamily="34" charset="0"/>
                        <a:cs typeface="Segoe UI" panose="020B0502040204020203" pitchFamily="34" charset="0"/>
                      </a:endParaRPr>
                    </a:p>
                  </a:txBody>
                  <a:tcPr marL="110392" marR="110392" marT="55196" marB="55196">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4C82"/>
                    </a:solidFill>
                  </a:tcPr>
                </a:tc>
                <a:extLst>
                  <a:ext uri="{0D108BD9-81ED-4DB2-BD59-A6C34878D82A}">
                    <a16:rowId xmlns:a16="http://schemas.microsoft.com/office/drawing/2014/main" val="2448103687"/>
                  </a:ext>
                </a:extLst>
              </a:tr>
              <a:tr h="1945983">
                <a:tc>
                  <a:txBody>
                    <a:bodyPr/>
                    <a:lstStyle/>
                    <a:p>
                      <a:r>
                        <a:rPr lang="en-US" sz="2000" b="1" dirty="0">
                          <a:solidFill>
                            <a:schemeClr val="tx1"/>
                          </a:solidFill>
                          <a:latin typeface="Segoe UI" panose="020B0502040204020203" pitchFamily="34" charset="0"/>
                          <a:cs typeface="Segoe UI" panose="020B0502040204020203" pitchFamily="34" charset="0"/>
                        </a:rPr>
                        <a:t>Productivity</a:t>
                      </a:r>
                    </a:p>
                    <a:p>
                      <a:endParaRPr lang="en-US" sz="2000" dirty="0">
                        <a:ln>
                          <a:solidFill>
                            <a:schemeClr val="bg1"/>
                          </a:solidFill>
                        </a:ln>
                        <a:solidFill>
                          <a:schemeClr val="tx1"/>
                        </a:solidFill>
                        <a:latin typeface="Segoe UI" panose="020B0502040204020203" pitchFamily="34" charset="0"/>
                        <a:cs typeface="Segoe UI" panose="020B0502040204020203" pitchFamily="34" charset="0"/>
                      </a:endParaRPr>
                    </a:p>
                  </a:txBody>
                  <a:tcPr marL="110392" marR="110392" marT="55196" marB="55196">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70C0"/>
                    </a:solidFill>
                  </a:tcPr>
                </a:tc>
                <a:tc>
                  <a:txBody>
                    <a:bodyPr/>
                    <a:lstStyle/>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800" dirty="0">
                          <a:solidFill>
                            <a:schemeClr val="tx1"/>
                          </a:solidFill>
                          <a:latin typeface="Segoe UI" panose="020B0502040204020203" pitchFamily="34" charset="0"/>
                          <a:cs typeface="Segoe UI" panose="020B0502040204020203" pitchFamily="34" charset="0"/>
                        </a:rPr>
                        <a:t>Employees efficiently </a:t>
                      </a:r>
                      <a:br>
                        <a:rPr lang="en-US" sz="1800" dirty="0">
                          <a:solidFill>
                            <a:schemeClr val="tx1"/>
                          </a:solidFill>
                          <a:latin typeface="Segoe UI" panose="020B0502040204020203" pitchFamily="34" charset="0"/>
                          <a:cs typeface="Segoe UI" panose="020B0502040204020203" pitchFamily="34" charset="0"/>
                        </a:rPr>
                      </a:br>
                      <a:r>
                        <a:rPr lang="en-US" sz="1800" dirty="0">
                          <a:solidFill>
                            <a:schemeClr val="tx1"/>
                          </a:solidFill>
                          <a:latin typeface="Segoe UI" panose="020B0502040204020203" pitchFamily="34" charset="0"/>
                          <a:cs typeface="Segoe UI" panose="020B0502040204020203" pitchFamily="34" charset="0"/>
                        </a:rPr>
                        <a:t>perform work activities. </a:t>
                      </a:r>
                      <a:br>
                        <a:rPr lang="en-US" sz="1800" dirty="0">
                          <a:solidFill>
                            <a:schemeClr val="tx1"/>
                          </a:solidFill>
                          <a:latin typeface="Segoe UI" panose="020B0502040204020203" pitchFamily="34" charset="0"/>
                          <a:cs typeface="Segoe UI" panose="020B0502040204020203" pitchFamily="34" charset="0"/>
                        </a:rPr>
                      </a:br>
                      <a:endParaRPr lang="en-US" sz="1800" dirty="0">
                        <a:ln>
                          <a:solidFill>
                            <a:schemeClr val="bg1"/>
                          </a:solidFill>
                        </a:ln>
                        <a:solidFill>
                          <a:schemeClr val="tx1"/>
                        </a:solidFill>
                        <a:latin typeface="Segoe UI" panose="020B0502040204020203" pitchFamily="34" charset="0"/>
                        <a:cs typeface="Segoe UI" panose="020B0502040204020203" pitchFamily="34" charset="0"/>
                      </a:endParaRPr>
                    </a:p>
                  </a:txBody>
                  <a:tcPr marL="110392" marR="110392" marT="55196" marB="55196">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5FA3"/>
                    </a:solidFill>
                  </a:tcPr>
                </a:tc>
                <a:tc>
                  <a:txBody>
                    <a:bodyPr/>
                    <a:lstStyle/>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800" dirty="0">
                          <a:solidFill>
                            <a:schemeClr val="tx1"/>
                          </a:solidFill>
                          <a:latin typeface="Segoe UI" panose="020B0502040204020203" pitchFamily="34" charset="0"/>
                          <a:cs typeface="Segoe UI" panose="020B0502040204020203" pitchFamily="34" charset="0"/>
                        </a:rPr>
                        <a:t>Employees waste hours </a:t>
                      </a:r>
                      <a:br>
                        <a:rPr lang="en-US" sz="1800" dirty="0">
                          <a:solidFill>
                            <a:schemeClr val="tx1"/>
                          </a:solidFill>
                          <a:latin typeface="Segoe UI" panose="020B0502040204020203" pitchFamily="34" charset="0"/>
                          <a:cs typeface="Segoe UI" panose="020B0502040204020203" pitchFamily="34" charset="0"/>
                        </a:rPr>
                      </a:br>
                      <a:r>
                        <a:rPr lang="en-US" sz="1800" dirty="0">
                          <a:solidFill>
                            <a:schemeClr val="tx1"/>
                          </a:solidFill>
                          <a:latin typeface="Segoe UI" panose="020B0502040204020203" pitchFamily="34" charset="0"/>
                          <a:cs typeface="Segoe UI" panose="020B0502040204020203" pitchFamily="34" charset="0"/>
                        </a:rPr>
                        <a:t>a day using manual processes.</a:t>
                      </a:r>
                      <a:endParaRPr lang="en-US" sz="1600" dirty="0">
                        <a:solidFill>
                          <a:schemeClr val="tx1"/>
                        </a:solidFill>
                        <a:latin typeface="Segoe UI" panose="020B0502040204020203" pitchFamily="34" charset="0"/>
                        <a:cs typeface="Segoe UI" panose="020B0502040204020203" pitchFamily="34" charset="0"/>
                      </a:endParaRPr>
                    </a:p>
                    <a:p>
                      <a:endParaRPr lang="en-US" sz="1800" dirty="0">
                        <a:ln>
                          <a:solidFill>
                            <a:schemeClr val="bg1"/>
                          </a:solidFill>
                        </a:ln>
                        <a:solidFill>
                          <a:schemeClr val="tx1"/>
                        </a:solidFill>
                        <a:latin typeface="Segoe UI" panose="020B0502040204020203" pitchFamily="34" charset="0"/>
                        <a:cs typeface="Segoe UI" panose="020B0502040204020203" pitchFamily="34" charset="0"/>
                      </a:endParaRPr>
                    </a:p>
                  </a:txBody>
                  <a:tcPr marL="110392" marR="110392" marT="55196" marB="55196">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4C82"/>
                    </a:solidFill>
                  </a:tcPr>
                </a:tc>
                <a:extLst>
                  <a:ext uri="{0D108BD9-81ED-4DB2-BD59-A6C34878D82A}">
                    <a16:rowId xmlns:a16="http://schemas.microsoft.com/office/drawing/2014/main" val="3941670019"/>
                  </a:ext>
                </a:extLst>
              </a:tr>
              <a:tr h="219100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000" b="1" dirty="0">
                          <a:solidFill>
                            <a:schemeClr val="tx1"/>
                          </a:solidFill>
                          <a:latin typeface="Segoe UI" panose="020B0502040204020203" pitchFamily="34" charset="0"/>
                          <a:cs typeface="Segoe UI" panose="020B0502040204020203" pitchFamily="34" charset="0"/>
                        </a:rPr>
                        <a:t>Overspending reflex</a:t>
                      </a:r>
                    </a:p>
                    <a:p>
                      <a:endParaRPr lang="en-US" sz="2000" dirty="0">
                        <a:ln>
                          <a:solidFill>
                            <a:schemeClr val="bg1"/>
                          </a:solidFill>
                        </a:ln>
                        <a:solidFill>
                          <a:schemeClr val="tx1"/>
                        </a:solidFill>
                        <a:latin typeface="Segoe UI" panose="020B0502040204020203" pitchFamily="34" charset="0"/>
                        <a:cs typeface="Segoe UI" panose="020B0502040204020203" pitchFamily="34" charset="0"/>
                      </a:endParaRPr>
                    </a:p>
                  </a:txBody>
                  <a:tcPr marL="110392" marR="110392" marT="55196" marB="55196">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70C0"/>
                    </a:solidFill>
                  </a:tcPr>
                </a:tc>
                <a:tc>
                  <a:txBody>
                    <a:bodyPr/>
                    <a:lstStyle/>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800" dirty="0">
                          <a:solidFill>
                            <a:schemeClr val="tx1"/>
                          </a:solidFill>
                          <a:latin typeface="Segoe UI" panose="020B0502040204020203" pitchFamily="34" charset="0"/>
                          <a:cs typeface="Segoe UI" panose="020B0502040204020203" pitchFamily="34" charset="0"/>
                        </a:rPr>
                        <a:t>Appropriately sized </a:t>
                      </a:r>
                      <a:br>
                        <a:rPr lang="en-US" sz="1800" dirty="0">
                          <a:solidFill>
                            <a:schemeClr val="tx1"/>
                          </a:solidFill>
                          <a:latin typeface="Segoe UI" panose="020B0502040204020203" pitchFamily="34" charset="0"/>
                          <a:cs typeface="Segoe UI" panose="020B0502040204020203" pitchFamily="34" charset="0"/>
                        </a:rPr>
                      </a:br>
                      <a:r>
                        <a:rPr lang="en-US" sz="1800" dirty="0">
                          <a:solidFill>
                            <a:schemeClr val="tx1"/>
                          </a:solidFill>
                          <a:latin typeface="Segoe UI" panose="020B0502040204020203" pitchFamily="34" charset="0"/>
                          <a:cs typeface="Segoe UI" panose="020B0502040204020203" pitchFamily="34" charset="0"/>
                        </a:rPr>
                        <a:t>and dedicated </a:t>
                      </a:r>
                      <a:br>
                        <a:rPr lang="en-US" sz="1800" dirty="0">
                          <a:solidFill>
                            <a:schemeClr val="tx1"/>
                          </a:solidFill>
                          <a:latin typeface="Segoe UI" panose="020B0502040204020203" pitchFamily="34" charset="0"/>
                          <a:cs typeface="Segoe UI" panose="020B0502040204020203" pitchFamily="34" charset="0"/>
                        </a:rPr>
                      </a:br>
                      <a:r>
                        <a:rPr lang="en-US" sz="1800" dirty="0">
                          <a:solidFill>
                            <a:schemeClr val="tx1"/>
                          </a:solidFill>
                          <a:latin typeface="Segoe UI" panose="020B0502040204020203" pitchFamily="34" charset="0"/>
                          <a:cs typeface="Segoe UI" panose="020B0502040204020203" pitchFamily="34" charset="0"/>
                        </a:rPr>
                        <a:t>IT Security team.</a:t>
                      </a:r>
                    </a:p>
                    <a:p>
                      <a:endParaRPr lang="en-US" sz="1800" dirty="0">
                        <a:ln>
                          <a:solidFill>
                            <a:schemeClr val="bg1"/>
                          </a:solidFill>
                        </a:ln>
                        <a:solidFill>
                          <a:schemeClr val="tx1"/>
                        </a:solidFill>
                        <a:latin typeface="Segoe UI" panose="020B0502040204020203" pitchFamily="34" charset="0"/>
                        <a:cs typeface="Segoe UI" panose="020B0502040204020203" pitchFamily="34" charset="0"/>
                      </a:endParaRPr>
                    </a:p>
                  </a:txBody>
                  <a:tcPr marL="110392" marR="110392" marT="55196" marB="55196">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5FA3"/>
                    </a:solidFill>
                  </a:tcPr>
                </a:tc>
                <a:tc>
                  <a:txBody>
                    <a:bodyPr/>
                    <a:lstStyle/>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800" dirty="0">
                          <a:solidFill>
                            <a:schemeClr val="tx1"/>
                          </a:solidFill>
                          <a:latin typeface="Segoe UI" panose="020B0502040204020203" pitchFamily="34" charset="0"/>
                          <a:cs typeface="Segoe UI" panose="020B0502040204020203" pitchFamily="34" charset="0"/>
                        </a:rPr>
                        <a:t>IT Security team exponentially increases in size and remediation efforts require new </a:t>
                      </a:r>
                      <a:br>
                        <a:rPr lang="en-US" sz="1800" dirty="0">
                          <a:solidFill>
                            <a:schemeClr val="tx1"/>
                          </a:solidFill>
                          <a:latin typeface="Segoe UI" panose="020B0502040204020203" pitchFamily="34" charset="0"/>
                          <a:cs typeface="Segoe UI" panose="020B0502040204020203" pitchFamily="34" charset="0"/>
                        </a:rPr>
                      </a:br>
                      <a:r>
                        <a:rPr lang="en-US" sz="1800" dirty="0">
                          <a:solidFill>
                            <a:schemeClr val="tx1"/>
                          </a:solidFill>
                          <a:latin typeface="Segoe UI" panose="020B0502040204020203" pitchFamily="34" charset="0"/>
                          <a:cs typeface="Segoe UI" panose="020B0502040204020203" pitchFamily="34" charset="0"/>
                        </a:rPr>
                        <a:t>and expensive </a:t>
                      </a:r>
                      <a:br>
                        <a:rPr lang="en-US" sz="1800" dirty="0">
                          <a:solidFill>
                            <a:schemeClr val="tx1"/>
                          </a:solidFill>
                          <a:latin typeface="Segoe UI" panose="020B0502040204020203" pitchFamily="34" charset="0"/>
                          <a:cs typeface="Segoe UI" panose="020B0502040204020203" pitchFamily="34" charset="0"/>
                        </a:rPr>
                      </a:br>
                      <a:r>
                        <a:rPr lang="en-US" sz="1800" dirty="0">
                          <a:solidFill>
                            <a:schemeClr val="tx1"/>
                          </a:solidFill>
                          <a:latin typeface="Segoe UI" panose="020B0502040204020203" pitchFamily="34" charset="0"/>
                          <a:cs typeface="Segoe UI" panose="020B0502040204020203" pitchFamily="34" charset="0"/>
                        </a:rPr>
                        <a:t>products.</a:t>
                      </a:r>
                    </a:p>
                    <a:p>
                      <a:endParaRPr lang="en-US" sz="1800" dirty="0">
                        <a:ln>
                          <a:solidFill>
                            <a:schemeClr val="bg1"/>
                          </a:solidFill>
                        </a:ln>
                        <a:solidFill>
                          <a:schemeClr val="tx1"/>
                        </a:solidFill>
                        <a:latin typeface="Segoe UI" panose="020B0502040204020203" pitchFamily="34" charset="0"/>
                        <a:cs typeface="Segoe UI" panose="020B0502040204020203" pitchFamily="34" charset="0"/>
                      </a:endParaRPr>
                    </a:p>
                  </a:txBody>
                  <a:tcPr marL="110392" marR="110392" marT="55196" marB="55196">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4C82"/>
                    </a:solidFill>
                  </a:tcPr>
                </a:tc>
                <a:extLst>
                  <a:ext uri="{0D108BD9-81ED-4DB2-BD59-A6C34878D82A}">
                    <a16:rowId xmlns:a16="http://schemas.microsoft.com/office/drawing/2014/main" val="3813436685"/>
                  </a:ext>
                </a:extLst>
              </a:tr>
            </a:tbl>
          </a:graphicData>
        </a:graphic>
      </p:graphicFrame>
      <p:grpSp>
        <p:nvGrpSpPr>
          <p:cNvPr id="5" name="Group 4"/>
          <p:cNvGrpSpPr/>
          <p:nvPr/>
        </p:nvGrpSpPr>
        <p:grpSpPr>
          <a:xfrm>
            <a:off x="10076792" y="941352"/>
            <a:ext cx="1561231" cy="1416853"/>
            <a:chOff x="8351999" y="3680919"/>
            <a:chExt cx="3125826" cy="2836757"/>
          </a:xfrm>
        </p:grpSpPr>
        <p:grpSp>
          <p:nvGrpSpPr>
            <p:cNvPr id="139" name="Group 138"/>
            <p:cNvGrpSpPr/>
            <p:nvPr/>
          </p:nvGrpSpPr>
          <p:grpSpPr>
            <a:xfrm rot="21243467">
              <a:off x="8351999" y="4209490"/>
              <a:ext cx="3096916" cy="2308186"/>
              <a:chOff x="8248563" y="4289360"/>
              <a:chExt cx="3096916" cy="2308186"/>
            </a:xfrm>
          </p:grpSpPr>
          <p:grpSp>
            <p:nvGrpSpPr>
              <p:cNvPr id="142" name="Group 141"/>
              <p:cNvGrpSpPr/>
              <p:nvPr/>
            </p:nvGrpSpPr>
            <p:grpSpPr>
              <a:xfrm>
                <a:off x="8248563" y="4636449"/>
                <a:ext cx="897953" cy="1679373"/>
                <a:chOff x="4542397" y="2114394"/>
                <a:chExt cx="897953" cy="1679373"/>
              </a:xfrm>
            </p:grpSpPr>
            <p:sp>
              <p:nvSpPr>
                <p:cNvPr id="163" name="TextBox 162"/>
                <p:cNvSpPr txBox="1"/>
                <p:nvPr/>
              </p:nvSpPr>
              <p:spPr>
                <a:xfrm rot="1475857">
                  <a:off x="5071959" y="2114394"/>
                  <a:ext cx="368391" cy="573230"/>
                </a:xfrm>
                <a:prstGeom prst="rect">
                  <a:avLst/>
                </a:prstGeom>
                <a:noFill/>
              </p:spPr>
              <p:txBody>
                <a:bodyPr wrap="square" rtlCol="0">
                  <a:spAutoFit/>
                </a:bodyPr>
                <a:lstStyle/>
                <a:p>
                  <a:pPr marL="0" marR="0" lvl="0" indent="0" algn="ctr" defTabSz="932597" eaLnBrk="1" fontAlgn="auto" latinLnBrk="0" hangingPunct="1">
                    <a:lnSpc>
                      <a:spcPct val="100000"/>
                    </a:lnSpc>
                    <a:spcBef>
                      <a:spcPts val="0"/>
                    </a:spcBef>
                    <a:spcAft>
                      <a:spcPts val="0"/>
                    </a:spcAft>
                    <a:buClrTx/>
                    <a:buSzTx/>
                    <a:buFontTx/>
                    <a:buNone/>
                    <a:tabLst/>
                    <a:defRPr/>
                  </a:pPr>
                  <a:r>
                    <a:rPr kumimoji="0" lang="en-US" sz="1224" b="0" i="0" u="none" strike="noStrike" kern="0" cap="none" spc="0" normalizeH="0" baseline="0" noProof="0" dirty="0">
                      <a:ln>
                        <a:noFill/>
                      </a:ln>
                      <a:solidFill>
                        <a:srgbClr val="CB0803"/>
                      </a:solidFill>
                      <a:effectLst/>
                      <a:uLnTx/>
                      <a:uFillTx/>
                      <a:latin typeface="Segoe UI Black" panose="020B0A02040204020203" pitchFamily="34" charset="0"/>
                      <a:ea typeface="Segoe UI Black" panose="020B0A02040204020203" pitchFamily="34" charset="0"/>
                      <a:cs typeface="Segoe UI Black" panose="020B0A02040204020203" pitchFamily="34" charset="0"/>
                    </a:rPr>
                    <a:t>$</a:t>
                  </a:r>
                </a:p>
              </p:txBody>
            </p:sp>
            <p:sp>
              <p:nvSpPr>
                <p:cNvPr id="164" name="TextBox 163"/>
                <p:cNvSpPr txBox="1"/>
                <p:nvPr/>
              </p:nvSpPr>
              <p:spPr>
                <a:xfrm rot="1475857">
                  <a:off x="4895439" y="2470725"/>
                  <a:ext cx="368391" cy="573229"/>
                </a:xfrm>
                <a:prstGeom prst="rect">
                  <a:avLst/>
                </a:prstGeom>
                <a:noFill/>
              </p:spPr>
              <p:txBody>
                <a:bodyPr wrap="square" rtlCol="0">
                  <a:spAutoFit/>
                </a:bodyPr>
                <a:lstStyle/>
                <a:p>
                  <a:pPr marL="0" marR="0" lvl="0" indent="0" algn="ctr" defTabSz="932597" eaLnBrk="1" fontAlgn="auto" latinLnBrk="0" hangingPunct="1">
                    <a:lnSpc>
                      <a:spcPct val="100000"/>
                    </a:lnSpc>
                    <a:spcBef>
                      <a:spcPts val="0"/>
                    </a:spcBef>
                    <a:spcAft>
                      <a:spcPts val="0"/>
                    </a:spcAft>
                    <a:buClrTx/>
                    <a:buSzTx/>
                    <a:buFontTx/>
                    <a:buNone/>
                    <a:tabLst/>
                    <a:defRPr/>
                  </a:pPr>
                  <a:r>
                    <a:rPr kumimoji="0" lang="en-US" sz="1224" b="0" i="0" u="none" strike="noStrike" kern="0" cap="none" spc="0" normalizeH="0" baseline="0" noProof="0" dirty="0">
                      <a:ln>
                        <a:noFill/>
                      </a:ln>
                      <a:solidFill>
                        <a:srgbClr val="CB0803"/>
                      </a:solidFill>
                      <a:effectLst/>
                      <a:uLnTx/>
                      <a:uFillTx/>
                      <a:latin typeface="Segoe UI Black" panose="020B0A02040204020203" pitchFamily="34" charset="0"/>
                      <a:ea typeface="Segoe UI Black" panose="020B0A02040204020203" pitchFamily="34" charset="0"/>
                      <a:cs typeface="Segoe UI Black" panose="020B0A02040204020203" pitchFamily="34" charset="0"/>
                    </a:rPr>
                    <a:t>$</a:t>
                  </a:r>
                </a:p>
              </p:txBody>
            </p:sp>
            <p:sp>
              <p:nvSpPr>
                <p:cNvPr id="165" name="TextBox 164"/>
                <p:cNvSpPr txBox="1"/>
                <p:nvPr/>
              </p:nvSpPr>
              <p:spPr>
                <a:xfrm rot="1475857">
                  <a:off x="4718916" y="2851822"/>
                  <a:ext cx="368391" cy="573229"/>
                </a:xfrm>
                <a:prstGeom prst="rect">
                  <a:avLst/>
                </a:prstGeom>
                <a:noFill/>
              </p:spPr>
              <p:txBody>
                <a:bodyPr wrap="square" rtlCol="0">
                  <a:spAutoFit/>
                </a:bodyPr>
                <a:lstStyle/>
                <a:p>
                  <a:pPr marL="0" marR="0" lvl="0" indent="0" algn="ctr" defTabSz="932597" eaLnBrk="1" fontAlgn="auto" latinLnBrk="0" hangingPunct="1">
                    <a:lnSpc>
                      <a:spcPct val="100000"/>
                    </a:lnSpc>
                    <a:spcBef>
                      <a:spcPts val="0"/>
                    </a:spcBef>
                    <a:spcAft>
                      <a:spcPts val="0"/>
                    </a:spcAft>
                    <a:buClrTx/>
                    <a:buSzTx/>
                    <a:buFontTx/>
                    <a:buNone/>
                    <a:tabLst/>
                    <a:defRPr/>
                  </a:pPr>
                  <a:r>
                    <a:rPr kumimoji="0" lang="en-US" sz="1224" b="0" i="0" u="none" strike="noStrike" kern="0" cap="none" spc="0" normalizeH="0" baseline="0" noProof="0" dirty="0">
                      <a:ln>
                        <a:noFill/>
                      </a:ln>
                      <a:solidFill>
                        <a:srgbClr val="CB0803"/>
                      </a:solidFill>
                      <a:effectLst/>
                      <a:uLnTx/>
                      <a:uFillTx/>
                      <a:latin typeface="Segoe UI Black" panose="020B0A02040204020203" pitchFamily="34" charset="0"/>
                      <a:ea typeface="Segoe UI Black" panose="020B0A02040204020203" pitchFamily="34" charset="0"/>
                      <a:cs typeface="Segoe UI Black" panose="020B0A02040204020203" pitchFamily="34" charset="0"/>
                    </a:rPr>
                    <a:t>$</a:t>
                  </a:r>
                </a:p>
              </p:txBody>
            </p:sp>
            <p:sp>
              <p:nvSpPr>
                <p:cNvPr id="166" name="TextBox 165"/>
                <p:cNvSpPr txBox="1"/>
                <p:nvPr/>
              </p:nvSpPr>
              <p:spPr>
                <a:xfrm rot="1475857">
                  <a:off x="4542397" y="3220538"/>
                  <a:ext cx="368391" cy="573229"/>
                </a:xfrm>
                <a:prstGeom prst="rect">
                  <a:avLst/>
                </a:prstGeom>
                <a:noFill/>
              </p:spPr>
              <p:txBody>
                <a:bodyPr wrap="square" rtlCol="0">
                  <a:spAutoFit/>
                </a:bodyPr>
                <a:lstStyle/>
                <a:p>
                  <a:pPr marL="0" marR="0" lvl="0" indent="0" algn="ctr" defTabSz="932597" eaLnBrk="1" fontAlgn="auto" latinLnBrk="0" hangingPunct="1">
                    <a:lnSpc>
                      <a:spcPct val="100000"/>
                    </a:lnSpc>
                    <a:spcBef>
                      <a:spcPts val="0"/>
                    </a:spcBef>
                    <a:spcAft>
                      <a:spcPts val="0"/>
                    </a:spcAft>
                    <a:buClrTx/>
                    <a:buSzTx/>
                    <a:buFontTx/>
                    <a:buNone/>
                    <a:tabLst/>
                    <a:defRPr/>
                  </a:pPr>
                  <a:r>
                    <a:rPr kumimoji="0" lang="en-US" sz="1224" b="0" i="0" u="none" strike="noStrike" kern="0" cap="none" spc="0" normalizeH="0" baseline="0" noProof="0" dirty="0">
                      <a:ln>
                        <a:noFill/>
                      </a:ln>
                      <a:solidFill>
                        <a:srgbClr val="CB0803"/>
                      </a:solidFill>
                      <a:effectLst/>
                      <a:uLnTx/>
                      <a:uFillTx/>
                      <a:latin typeface="Segoe UI Black" panose="020B0A02040204020203" pitchFamily="34" charset="0"/>
                      <a:ea typeface="Segoe UI Black" panose="020B0A02040204020203" pitchFamily="34" charset="0"/>
                      <a:cs typeface="Segoe UI Black" panose="020B0A02040204020203" pitchFamily="34" charset="0"/>
                    </a:rPr>
                    <a:t>$</a:t>
                  </a:r>
                </a:p>
              </p:txBody>
            </p:sp>
          </p:grpSp>
          <p:grpSp>
            <p:nvGrpSpPr>
              <p:cNvPr id="143" name="Group 142"/>
              <p:cNvGrpSpPr/>
              <p:nvPr/>
            </p:nvGrpSpPr>
            <p:grpSpPr>
              <a:xfrm>
                <a:off x="8869675" y="4486246"/>
                <a:ext cx="897953" cy="1679373"/>
                <a:chOff x="4542397" y="2114395"/>
                <a:chExt cx="897953" cy="1679373"/>
              </a:xfrm>
            </p:grpSpPr>
            <p:sp>
              <p:nvSpPr>
                <p:cNvPr id="159" name="TextBox 158"/>
                <p:cNvSpPr txBox="1"/>
                <p:nvPr/>
              </p:nvSpPr>
              <p:spPr>
                <a:xfrm rot="1475857">
                  <a:off x="5071959" y="2114395"/>
                  <a:ext cx="368391" cy="573229"/>
                </a:xfrm>
                <a:prstGeom prst="rect">
                  <a:avLst/>
                </a:prstGeom>
                <a:noFill/>
              </p:spPr>
              <p:txBody>
                <a:bodyPr wrap="square" rtlCol="0">
                  <a:spAutoFit/>
                </a:bodyPr>
                <a:lstStyle/>
                <a:p>
                  <a:pPr marL="0" marR="0" lvl="0" indent="0" algn="ctr" defTabSz="932597" eaLnBrk="1" fontAlgn="auto" latinLnBrk="0" hangingPunct="1">
                    <a:lnSpc>
                      <a:spcPct val="100000"/>
                    </a:lnSpc>
                    <a:spcBef>
                      <a:spcPts val="0"/>
                    </a:spcBef>
                    <a:spcAft>
                      <a:spcPts val="0"/>
                    </a:spcAft>
                    <a:buClrTx/>
                    <a:buSzTx/>
                    <a:buFontTx/>
                    <a:buNone/>
                    <a:tabLst/>
                    <a:defRPr/>
                  </a:pPr>
                  <a:r>
                    <a:rPr kumimoji="0" lang="en-US" sz="1224" b="0" i="0" u="none" strike="noStrike" kern="0" cap="none" spc="0" normalizeH="0" baseline="0" noProof="0" dirty="0">
                      <a:ln>
                        <a:noFill/>
                      </a:ln>
                      <a:solidFill>
                        <a:srgbClr val="CB0803"/>
                      </a:solidFill>
                      <a:effectLst/>
                      <a:uLnTx/>
                      <a:uFillTx/>
                      <a:latin typeface="Segoe UI Black" panose="020B0A02040204020203" pitchFamily="34" charset="0"/>
                      <a:ea typeface="Segoe UI Black" panose="020B0A02040204020203" pitchFamily="34" charset="0"/>
                      <a:cs typeface="Segoe UI Black" panose="020B0A02040204020203" pitchFamily="34" charset="0"/>
                    </a:rPr>
                    <a:t>$</a:t>
                  </a:r>
                </a:p>
              </p:txBody>
            </p:sp>
            <p:sp>
              <p:nvSpPr>
                <p:cNvPr id="160" name="TextBox 159"/>
                <p:cNvSpPr txBox="1"/>
                <p:nvPr/>
              </p:nvSpPr>
              <p:spPr>
                <a:xfrm rot="1475857">
                  <a:off x="4895439" y="2470726"/>
                  <a:ext cx="368391" cy="573230"/>
                </a:xfrm>
                <a:prstGeom prst="rect">
                  <a:avLst/>
                </a:prstGeom>
                <a:noFill/>
              </p:spPr>
              <p:txBody>
                <a:bodyPr wrap="square" rtlCol="0">
                  <a:spAutoFit/>
                </a:bodyPr>
                <a:lstStyle/>
                <a:p>
                  <a:pPr marL="0" marR="0" lvl="0" indent="0" algn="ctr" defTabSz="932597" eaLnBrk="1" fontAlgn="auto" latinLnBrk="0" hangingPunct="1">
                    <a:lnSpc>
                      <a:spcPct val="100000"/>
                    </a:lnSpc>
                    <a:spcBef>
                      <a:spcPts val="0"/>
                    </a:spcBef>
                    <a:spcAft>
                      <a:spcPts val="0"/>
                    </a:spcAft>
                    <a:buClrTx/>
                    <a:buSzTx/>
                    <a:buFontTx/>
                    <a:buNone/>
                    <a:tabLst/>
                    <a:defRPr/>
                  </a:pPr>
                  <a:r>
                    <a:rPr kumimoji="0" lang="en-US" sz="1224" b="0" i="0" u="none" strike="noStrike" kern="0" cap="none" spc="0" normalizeH="0" baseline="0" noProof="0" dirty="0">
                      <a:ln>
                        <a:noFill/>
                      </a:ln>
                      <a:solidFill>
                        <a:srgbClr val="CB0803"/>
                      </a:solidFill>
                      <a:effectLst/>
                      <a:uLnTx/>
                      <a:uFillTx/>
                      <a:latin typeface="Segoe UI Black" panose="020B0A02040204020203" pitchFamily="34" charset="0"/>
                      <a:ea typeface="Segoe UI Black" panose="020B0A02040204020203" pitchFamily="34" charset="0"/>
                      <a:cs typeface="Segoe UI Black" panose="020B0A02040204020203" pitchFamily="34" charset="0"/>
                    </a:rPr>
                    <a:t>$</a:t>
                  </a:r>
                </a:p>
              </p:txBody>
            </p:sp>
            <p:sp>
              <p:nvSpPr>
                <p:cNvPr id="161" name="TextBox 160"/>
                <p:cNvSpPr txBox="1"/>
                <p:nvPr/>
              </p:nvSpPr>
              <p:spPr>
                <a:xfrm rot="1475857">
                  <a:off x="4718916" y="2851821"/>
                  <a:ext cx="368391" cy="573230"/>
                </a:xfrm>
                <a:prstGeom prst="rect">
                  <a:avLst/>
                </a:prstGeom>
                <a:noFill/>
              </p:spPr>
              <p:txBody>
                <a:bodyPr wrap="square" rtlCol="0">
                  <a:spAutoFit/>
                </a:bodyPr>
                <a:lstStyle/>
                <a:p>
                  <a:pPr marL="0" marR="0" lvl="0" indent="0" algn="ctr" defTabSz="932597" eaLnBrk="1" fontAlgn="auto" latinLnBrk="0" hangingPunct="1">
                    <a:lnSpc>
                      <a:spcPct val="100000"/>
                    </a:lnSpc>
                    <a:spcBef>
                      <a:spcPts val="0"/>
                    </a:spcBef>
                    <a:spcAft>
                      <a:spcPts val="0"/>
                    </a:spcAft>
                    <a:buClrTx/>
                    <a:buSzTx/>
                    <a:buFontTx/>
                    <a:buNone/>
                    <a:tabLst/>
                    <a:defRPr/>
                  </a:pPr>
                  <a:r>
                    <a:rPr kumimoji="0" lang="en-US" sz="1224" b="0" i="0" u="none" strike="noStrike" kern="0" cap="none" spc="0" normalizeH="0" baseline="0" noProof="0" dirty="0">
                      <a:ln>
                        <a:noFill/>
                      </a:ln>
                      <a:solidFill>
                        <a:srgbClr val="CB0803"/>
                      </a:solidFill>
                      <a:effectLst/>
                      <a:uLnTx/>
                      <a:uFillTx/>
                      <a:latin typeface="Segoe UI Black" panose="020B0A02040204020203" pitchFamily="34" charset="0"/>
                      <a:ea typeface="Segoe UI Black" panose="020B0A02040204020203" pitchFamily="34" charset="0"/>
                      <a:cs typeface="Segoe UI Black" panose="020B0A02040204020203" pitchFamily="34" charset="0"/>
                    </a:rPr>
                    <a:t>$</a:t>
                  </a:r>
                </a:p>
              </p:txBody>
            </p:sp>
            <p:sp>
              <p:nvSpPr>
                <p:cNvPr id="162" name="TextBox 161"/>
                <p:cNvSpPr txBox="1"/>
                <p:nvPr/>
              </p:nvSpPr>
              <p:spPr>
                <a:xfrm rot="1475857">
                  <a:off x="4542397" y="3220538"/>
                  <a:ext cx="368391" cy="573230"/>
                </a:xfrm>
                <a:prstGeom prst="rect">
                  <a:avLst/>
                </a:prstGeom>
                <a:noFill/>
              </p:spPr>
              <p:txBody>
                <a:bodyPr wrap="square" rtlCol="0">
                  <a:spAutoFit/>
                </a:bodyPr>
                <a:lstStyle/>
                <a:p>
                  <a:pPr marL="0" marR="0" lvl="0" indent="0" algn="ctr" defTabSz="932597" eaLnBrk="1" fontAlgn="auto" latinLnBrk="0" hangingPunct="1">
                    <a:lnSpc>
                      <a:spcPct val="100000"/>
                    </a:lnSpc>
                    <a:spcBef>
                      <a:spcPts val="0"/>
                    </a:spcBef>
                    <a:spcAft>
                      <a:spcPts val="0"/>
                    </a:spcAft>
                    <a:buClrTx/>
                    <a:buSzTx/>
                    <a:buFontTx/>
                    <a:buNone/>
                    <a:tabLst/>
                    <a:defRPr/>
                  </a:pPr>
                  <a:r>
                    <a:rPr kumimoji="0" lang="en-US" sz="1224" b="0" i="0" u="none" strike="noStrike" kern="0" cap="none" spc="0" normalizeH="0" baseline="0" noProof="0" dirty="0">
                      <a:ln>
                        <a:noFill/>
                      </a:ln>
                      <a:solidFill>
                        <a:srgbClr val="CB0803"/>
                      </a:solidFill>
                      <a:effectLst/>
                      <a:uLnTx/>
                      <a:uFillTx/>
                      <a:latin typeface="Segoe UI Black" panose="020B0A02040204020203" pitchFamily="34" charset="0"/>
                      <a:ea typeface="Segoe UI Black" panose="020B0A02040204020203" pitchFamily="34" charset="0"/>
                      <a:cs typeface="Segoe UI Black" panose="020B0A02040204020203" pitchFamily="34" charset="0"/>
                    </a:rPr>
                    <a:t>$</a:t>
                  </a:r>
                </a:p>
              </p:txBody>
            </p:sp>
          </p:grpSp>
          <p:grpSp>
            <p:nvGrpSpPr>
              <p:cNvPr id="144" name="Group 143"/>
              <p:cNvGrpSpPr/>
              <p:nvPr/>
            </p:nvGrpSpPr>
            <p:grpSpPr>
              <a:xfrm>
                <a:off x="9263619" y="4918173"/>
                <a:ext cx="897953" cy="1679373"/>
                <a:chOff x="4542397" y="2114395"/>
                <a:chExt cx="897953" cy="1679373"/>
              </a:xfrm>
            </p:grpSpPr>
            <p:sp>
              <p:nvSpPr>
                <p:cNvPr id="155" name="TextBox 154"/>
                <p:cNvSpPr txBox="1"/>
                <p:nvPr/>
              </p:nvSpPr>
              <p:spPr>
                <a:xfrm rot="1475857">
                  <a:off x="5071959" y="2114395"/>
                  <a:ext cx="368391" cy="573229"/>
                </a:xfrm>
                <a:prstGeom prst="rect">
                  <a:avLst/>
                </a:prstGeom>
                <a:noFill/>
              </p:spPr>
              <p:txBody>
                <a:bodyPr wrap="square" rtlCol="0">
                  <a:spAutoFit/>
                </a:bodyPr>
                <a:lstStyle/>
                <a:p>
                  <a:pPr marL="0" marR="0" lvl="0" indent="0" algn="ctr" defTabSz="932597" eaLnBrk="1" fontAlgn="auto" latinLnBrk="0" hangingPunct="1">
                    <a:lnSpc>
                      <a:spcPct val="100000"/>
                    </a:lnSpc>
                    <a:spcBef>
                      <a:spcPts val="0"/>
                    </a:spcBef>
                    <a:spcAft>
                      <a:spcPts val="0"/>
                    </a:spcAft>
                    <a:buClrTx/>
                    <a:buSzTx/>
                    <a:buFontTx/>
                    <a:buNone/>
                    <a:tabLst/>
                    <a:defRPr/>
                  </a:pPr>
                  <a:r>
                    <a:rPr kumimoji="0" lang="en-US" sz="1224" b="0" i="0" u="none" strike="noStrike" kern="0" cap="none" spc="0" normalizeH="0" baseline="0" noProof="0" dirty="0">
                      <a:ln>
                        <a:noFill/>
                      </a:ln>
                      <a:solidFill>
                        <a:srgbClr val="CB0803"/>
                      </a:solidFill>
                      <a:effectLst/>
                      <a:uLnTx/>
                      <a:uFillTx/>
                      <a:latin typeface="Segoe UI Black" panose="020B0A02040204020203" pitchFamily="34" charset="0"/>
                      <a:ea typeface="Segoe UI Black" panose="020B0A02040204020203" pitchFamily="34" charset="0"/>
                      <a:cs typeface="Segoe UI Black" panose="020B0A02040204020203" pitchFamily="34" charset="0"/>
                    </a:rPr>
                    <a:t>$</a:t>
                  </a:r>
                </a:p>
              </p:txBody>
            </p:sp>
            <p:sp>
              <p:nvSpPr>
                <p:cNvPr id="156" name="TextBox 155"/>
                <p:cNvSpPr txBox="1"/>
                <p:nvPr/>
              </p:nvSpPr>
              <p:spPr>
                <a:xfrm rot="1475857">
                  <a:off x="4895439" y="2470726"/>
                  <a:ext cx="368391" cy="573230"/>
                </a:xfrm>
                <a:prstGeom prst="rect">
                  <a:avLst/>
                </a:prstGeom>
                <a:noFill/>
              </p:spPr>
              <p:txBody>
                <a:bodyPr wrap="square" rtlCol="0">
                  <a:spAutoFit/>
                </a:bodyPr>
                <a:lstStyle/>
                <a:p>
                  <a:pPr marL="0" marR="0" lvl="0" indent="0" algn="ctr" defTabSz="932597" eaLnBrk="1" fontAlgn="auto" latinLnBrk="0" hangingPunct="1">
                    <a:lnSpc>
                      <a:spcPct val="100000"/>
                    </a:lnSpc>
                    <a:spcBef>
                      <a:spcPts val="0"/>
                    </a:spcBef>
                    <a:spcAft>
                      <a:spcPts val="0"/>
                    </a:spcAft>
                    <a:buClrTx/>
                    <a:buSzTx/>
                    <a:buFontTx/>
                    <a:buNone/>
                    <a:tabLst/>
                    <a:defRPr/>
                  </a:pPr>
                  <a:r>
                    <a:rPr kumimoji="0" lang="en-US" sz="1224" b="0" i="0" u="none" strike="noStrike" kern="0" cap="none" spc="0" normalizeH="0" baseline="0" noProof="0" dirty="0">
                      <a:ln>
                        <a:noFill/>
                      </a:ln>
                      <a:solidFill>
                        <a:srgbClr val="CB0803"/>
                      </a:solidFill>
                      <a:effectLst/>
                      <a:uLnTx/>
                      <a:uFillTx/>
                      <a:latin typeface="Segoe UI Black" panose="020B0A02040204020203" pitchFamily="34" charset="0"/>
                      <a:ea typeface="Segoe UI Black" panose="020B0A02040204020203" pitchFamily="34" charset="0"/>
                      <a:cs typeface="Segoe UI Black" panose="020B0A02040204020203" pitchFamily="34" charset="0"/>
                    </a:rPr>
                    <a:t>$</a:t>
                  </a:r>
                </a:p>
              </p:txBody>
            </p:sp>
            <p:sp>
              <p:nvSpPr>
                <p:cNvPr id="157" name="TextBox 156"/>
                <p:cNvSpPr txBox="1"/>
                <p:nvPr/>
              </p:nvSpPr>
              <p:spPr>
                <a:xfrm rot="1475857">
                  <a:off x="4718916" y="2851821"/>
                  <a:ext cx="368391" cy="573230"/>
                </a:xfrm>
                <a:prstGeom prst="rect">
                  <a:avLst/>
                </a:prstGeom>
                <a:noFill/>
              </p:spPr>
              <p:txBody>
                <a:bodyPr wrap="square" rtlCol="0">
                  <a:spAutoFit/>
                </a:bodyPr>
                <a:lstStyle/>
                <a:p>
                  <a:pPr marL="0" marR="0" lvl="0" indent="0" algn="ctr" defTabSz="932597" eaLnBrk="1" fontAlgn="auto" latinLnBrk="0" hangingPunct="1">
                    <a:lnSpc>
                      <a:spcPct val="100000"/>
                    </a:lnSpc>
                    <a:spcBef>
                      <a:spcPts val="0"/>
                    </a:spcBef>
                    <a:spcAft>
                      <a:spcPts val="0"/>
                    </a:spcAft>
                    <a:buClrTx/>
                    <a:buSzTx/>
                    <a:buFontTx/>
                    <a:buNone/>
                    <a:tabLst/>
                    <a:defRPr/>
                  </a:pPr>
                  <a:r>
                    <a:rPr kumimoji="0" lang="en-US" sz="1224" b="0" i="0" u="none" strike="noStrike" kern="0" cap="none" spc="0" normalizeH="0" baseline="0" noProof="0" dirty="0">
                      <a:ln>
                        <a:noFill/>
                      </a:ln>
                      <a:solidFill>
                        <a:srgbClr val="CB0803"/>
                      </a:solidFill>
                      <a:effectLst/>
                      <a:uLnTx/>
                      <a:uFillTx/>
                      <a:latin typeface="Segoe UI Black" panose="020B0A02040204020203" pitchFamily="34" charset="0"/>
                      <a:ea typeface="Segoe UI Black" panose="020B0A02040204020203" pitchFamily="34" charset="0"/>
                      <a:cs typeface="Segoe UI Black" panose="020B0A02040204020203" pitchFamily="34" charset="0"/>
                    </a:rPr>
                    <a:t>$</a:t>
                  </a:r>
                </a:p>
              </p:txBody>
            </p:sp>
            <p:sp>
              <p:nvSpPr>
                <p:cNvPr id="158" name="TextBox 157"/>
                <p:cNvSpPr txBox="1"/>
                <p:nvPr/>
              </p:nvSpPr>
              <p:spPr>
                <a:xfrm rot="1475857">
                  <a:off x="4542397" y="3220538"/>
                  <a:ext cx="368391" cy="573230"/>
                </a:xfrm>
                <a:prstGeom prst="rect">
                  <a:avLst/>
                </a:prstGeom>
                <a:noFill/>
              </p:spPr>
              <p:txBody>
                <a:bodyPr wrap="square" rtlCol="0">
                  <a:spAutoFit/>
                </a:bodyPr>
                <a:lstStyle/>
                <a:p>
                  <a:pPr marL="0" marR="0" lvl="0" indent="0" algn="ctr" defTabSz="932597" eaLnBrk="1" fontAlgn="auto" latinLnBrk="0" hangingPunct="1">
                    <a:lnSpc>
                      <a:spcPct val="100000"/>
                    </a:lnSpc>
                    <a:spcBef>
                      <a:spcPts val="0"/>
                    </a:spcBef>
                    <a:spcAft>
                      <a:spcPts val="0"/>
                    </a:spcAft>
                    <a:buClrTx/>
                    <a:buSzTx/>
                    <a:buFontTx/>
                    <a:buNone/>
                    <a:tabLst/>
                    <a:defRPr/>
                  </a:pPr>
                  <a:r>
                    <a:rPr kumimoji="0" lang="en-US" sz="1224" b="0" i="0" u="none" strike="noStrike" kern="0" cap="none" spc="0" normalizeH="0" baseline="0" noProof="0" dirty="0">
                      <a:ln>
                        <a:noFill/>
                      </a:ln>
                      <a:solidFill>
                        <a:srgbClr val="CB0803"/>
                      </a:solidFill>
                      <a:effectLst/>
                      <a:uLnTx/>
                      <a:uFillTx/>
                      <a:latin typeface="Segoe UI Black" panose="020B0A02040204020203" pitchFamily="34" charset="0"/>
                      <a:ea typeface="Segoe UI Black" panose="020B0A02040204020203" pitchFamily="34" charset="0"/>
                      <a:cs typeface="Segoe UI Black" panose="020B0A02040204020203" pitchFamily="34" charset="0"/>
                    </a:rPr>
                    <a:t>$</a:t>
                  </a:r>
                </a:p>
              </p:txBody>
            </p:sp>
          </p:grpSp>
          <p:grpSp>
            <p:nvGrpSpPr>
              <p:cNvPr id="145" name="Group 144"/>
              <p:cNvGrpSpPr/>
              <p:nvPr/>
            </p:nvGrpSpPr>
            <p:grpSpPr>
              <a:xfrm>
                <a:off x="10132627" y="4289360"/>
                <a:ext cx="897952" cy="1679370"/>
                <a:chOff x="4542398" y="2114395"/>
                <a:chExt cx="897952" cy="1679370"/>
              </a:xfrm>
            </p:grpSpPr>
            <p:sp>
              <p:nvSpPr>
                <p:cNvPr id="151" name="TextBox 150"/>
                <p:cNvSpPr txBox="1"/>
                <p:nvPr/>
              </p:nvSpPr>
              <p:spPr>
                <a:xfrm rot="1475857">
                  <a:off x="5071959" y="2114395"/>
                  <a:ext cx="368391" cy="573229"/>
                </a:xfrm>
                <a:prstGeom prst="rect">
                  <a:avLst/>
                </a:prstGeom>
                <a:noFill/>
              </p:spPr>
              <p:txBody>
                <a:bodyPr wrap="square" rtlCol="0">
                  <a:spAutoFit/>
                </a:bodyPr>
                <a:lstStyle/>
                <a:p>
                  <a:pPr marL="0" marR="0" lvl="0" indent="0" algn="ctr" defTabSz="932597" eaLnBrk="1" fontAlgn="auto" latinLnBrk="0" hangingPunct="1">
                    <a:lnSpc>
                      <a:spcPct val="100000"/>
                    </a:lnSpc>
                    <a:spcBef>
                      <a:spcPts val="0"/>
                    </a:spcBef>
                    <a:spcAft>
                      <a:spcPts val="0"/>
                    </a:spcAft>
                    <a:buClrTx/>
                    <a:buSzTx/>
                    <a:buFontTx/>
                    <a:buNone/>
                    <a:tabLst/>
                    <a:defRPr/>
                  </a:pPr>
                  <a:r>
                    <a:rPr kumimoji="0" lang="en-US" sz="1224" b="0" i="0" u="none" strike="noStrike" kern="0" cap="none" spc="0" normalizeH="0" baseline="0" noProof="0" dirty="0">
                      <a:ln>
                        <a:noFill/>
                      </a:ln>
                      <a:solidFill>
                        <a:srgbClr val="CB0803"/>
                      </a:solidFill>
                      <a:effectLst/>
                      <a:uLnTx/>
                      <a:uFillTx/>
                      <a:latin typeface="Segoe UI Black" panose="020B0A02040204020203" pitchFamily="34" charset="0"/>
                      <a:ea typeface="Segoe UI Black" panose="020B0A02040204020203" pitchFamily="34" charset="0"/>
                      <a:cs typeface="Segoe UI Black" panose="020B0A02040204020203" pitchFamily="34" charset="0"/>
                    </a:rPr>
                    <a:t>$</a:t>
                  </a:r>
                </a:p>
              </p:txBody>
            </p:sp>
            <p:sp>
              <p:nvSpPr>
                <p:cNvPr id="152" name="TextBox 151"/>
                <p:cNvSpPr txBox="1"/>
                <p:nvPr/>
              </p:nvSpPr>
              <p:spPr>
                <a:xfrm rot="1475857">
                  <a:off x="4895439" y="2470725"/>
                  <a:ext cx="368391" cy="573229"/>
                </a:xfrm>
                <a:prstGeom prst="rect">
                  <a:avLst/>
                </a:prstGeom>
                <a:noFill/>
              </p:spPr>
              <p:txBody>
                <a:bodyPr wrap="square" rtlCol="0">
                  <a:spAutoFit/>
                </a:bodyPr>
                <a:lstStyle/>
                <a:p>
                  <a:pPr marL="0" marR="0" lvl="0" indent="0" algn="ctr" defTabSz="932597" eaLnBrk="1" fontAlgn="auto" latinLnBrk="0" hangingPunct="1">
                    <a:lnSpc>
                      <a:spcPct val="100000"/>
                    </a:lnSpc>
                    <a:spcBef>
                      <a:spcPts val="0"/>
                    </a:spcBef>
                    <a:spcAft>
                      <a:spcPts val="0"/>
                    </a:spcAft>
                    <a:buClrTx/>
                    <a:buSzTx/>
                    <a:buFontTx/>
                    <a:buNone/>
                    <a:tabLst/>
                    <a:defRPr/>
                  </a:pPr>
                  <a:r>
                    <a:rPr kumimoji="0" lang="en-US" sz="1224" b="0" i="0" u="none" strike="noStrike" kern="0" cap="none" spc="0" normalizeH="0" baseline="0" noProof="0" dirty="0">
                      <a:ln>
                        <a:noFill/>
                      </a:ln>
                      <a:solidFill>
                        <a:srgbClr val="CB0803"/>
                      </a:solidFill>
                      <a:effectLst/>
                      <a:uLnTx/>
                      <a:uFillTx/>
                      <a:latin typeface="Segoe UI Black" panose="020B0A02040204020203" pitchFamily="34" charset="0"/>
                      <a:ea typeface="Segoe UI Black" panose="020B0A02040204020203" pitchFamily="34" charset="0"/>
                      <a:cs typeface="Segoe UI Black" panose="020B0A02040204020203" pitchFamily="34" charset="0"/>
                    </a:rPr>
                    <a:t>$</a:t>
                  </a:r>
                </a:p>
              </p:txBody>
            </p:sp>
            <p:sp>
              <p:nvSpPr>
                <p:cNvPr id="153" name="TextBox 152"/>
                <p:cNvSpPr txBox="1"/>
                <p:nvPr/>
              </p:nvSpPr>
              <p:spPr>
                <a:xfrm rot="1475857">
                  <a:off x="4718916" y="2851822"/>
                  <a:ext cx="368391" cy="573229"/>
                </a:xfrm>
                <a:prstGeom prst="rect">
                  <a:avLst/>
                </a:prstGeom>
                <a:noFill/>
              </p:spPr>
              <p:txBody>
                <a:bodyPr wrap="square" rtlCol="0">
                  <a:spAutoFit/>
                </a:bodyPr>
                <a:lstStyle/>
                <a:p>
                  <a:pPr marL="0" marR="0" lvl="0" indent="0" algn="ctr" defTabSz="932597" eaLnBrk="1" fontAlgn="auto" latinLnBrk="0" hangingPunct="1">
                    <a:lnSpc>
                      <a:spcPct val="100000"/>
                    </a:lnSpc>
                    <a:spcBef>
                      <a:spcPts val="0"/>
                    </a:spcBef>
                    <a:spcAft>
                      <a:spcPts val="0"/>
                    </a:spcAft>
                    <a:buClrTx/>
                    <a:buSzTx/>
                    <a:buFontTx/>
                    <a:buNone/>
                    <a:tabLst/>
                    <a:defRPr/>
                  </a:pPr>
                  <a:r>
                    <a:rPr kumimoji="0" lang="en-US" sz="1224" b="0" i="0" u="none" strike="noStrike" kern="0" cap="none" spc="0" normalizeH="0" baseline="0" noProof="0" dirty="0">
                      <a:ln>
                        <a:noFill/>
                      </a:ln>
                      <a:solidFill>
                        <a:srgbClr val="CB0803"/>
                      </a:solidFill>
                      <a:effectLst/>
                      <a:uLnTx/>
                      <a:uFillTx/>
                      <a:latin typeface="Segoe UI Black" panose="020B0A02040204020203" pitchFamily="34" charset="0"/>
                      <a:ea typeface="Segoe UI Black" panose="020B0A02040204020203" pitchFamily="34" charset="0"/>
                      <a:cs typeface="Segoe UI Black" panose="020B0A02040204020203" pitchFamily="34" charset="0"/>
                    </a:rPr>
                    <a:t>$</a:t>
                  </a:r>
                </a:p>
              </p:txBody>
            </p:sp>
            <p:sp>
              <p:nvSpPr>
                <p:cNvPr id="154" name="TextBox 153"/>
                <p:cNvSpPr txBox="1"/>
                <p:nvPr/>
              </p:nvSpPr>
              <p:spPr>
                <a:xfrm rot="1475857">
                  <a:off x="4542398" y="3220536"/>
                  <a:ext cx="368391" cy="573229"/>
                </a:xfrm>
                <a:prstGeom prst="rect">
                  <a:avLst/>
                </a:prstGeom>
                <a:noFill/>
              </p:spPr>
              <p:txBody>
                <a:bodyPr wrap="square" rtlCol="0">
                  <a:spAutoFit/>
                </a:bodyPr>
                <a:lstStyle/>
                <a:p>
                  <a:pPr marL="0" marR="0" lvl="0" indent="0" algn="ctr" defTabSz="932597" eaLnBrk="1" fontAlgn="auto" latinLnBrk="0" hangingPunct="1">
                    <a:lnSpc>
                      <a:spcPct val="100000"/>
                    </a:lnSpc>
                    <a:spcBef>
                      <a:spcPts val="0"/>
                    </a:spcBef>
                    <a:spcAft>
                      <a:spcPts val="0"/>
                    </a:spcAft>
                    <a:buClrTx/>
                    <a:buSzTx/>
                    <a:buFontTx/>
                    <a:buNone/>
                    <a:tabLst/>
                    <a:defRPr/>
                  </a:pPr>
                  <a:r>
                    <a:rPr kumimoji="0" lang="en-US" sz="1224" b="0" i="0" u="none" strike="noStrike" kern="0" cap="none" spc="0" normalizeH="0" baseline="0" noProof="0" dirty="0">
                      <a:ln>
                        <a:noFill/>
                      </a:ln>
                      <a:solidFill>
                        <a:srgbClr val="CB0803"/>
                      </a:solidFill>
                      <a:effectLst/>
                      <a:uLnTx/>
                      <a:uFillTx/>
                      <a:latin typeface="Segoe UI Black" panose="020B0A02040204020203" pitchFamily="34" charset="0"/>
                      <a:ea typeface="Segoe UI Black" panose="020B0A02040204020203" pitchFamily="34" charset="0"/>
                      <a:cs typeface="Segoe UI Black" panose="020B0A02040204020203" pitchFamily="34" charset="0"/>
                    </a:rPr>
                    <a:t>$</a:t>
                  </a:r>
                </a:p>
              </p:txBody>
            </p:sp>
          </p:grpSp>
          <p:grpSp>
            <p:nvGrpSpPr>
              <p:cNvPr id="146" name="Group 145"/>
              <p:cNvGrpSpPr/>
              <p:nvPr/>
            </p:nvGrpSpPr>
            <p:grpSpPr>
              <a:xfrm>
                <a:off x="10447527" y="4588612"/>
                <a:ext cx="897952" cy="1679370"/>
                <a:chOff x="4542398" y="2114395"/>
                <a:chExt cx="897952" cy="1679370"/>
              </a:xfrm>
            </p:grpSpPr>
            <p:sp>
              <p:nvSpPr>
                <p:cNvPr id="147" name="TextBox 146"/>
                <p:cNvSpPr txBox="1"/>
                <p:nvPr/>
              </p:nvSpPr>
              <p:spPr>
                <a:xfrm rot="1475857">
                  <a:off x="5071959" y="2114395"/>
                  <a:ext cx="368391" cy="573229"/>
                </a:xfrm>
                <a:prstGeom prst="rect">
                  <a:avLst/>
                </a:prstGeom>
                <a:noFill/>
              </p:spPr>
              <p:txBody>
                <a:bodyPr wrap="square" rtlCol="0">
                  <a:spAutoFit/>
                </a:bodyPr>
                <a:lstStyle/>
                <a:p>
                  <a:pPr marL="0" marR="0" lvl="0" indent="0" algn="ctr" defTabSz="932597" eaLnBrk="1" fontAlgn="auto" latinLnBrk="0" hangingPunct="1">
                    <a:lnSpc>
                      <a:spcPct val="100000"/>
                    </a:lnSpc>
                    <a:spcBef>
                      <a:spcPts val="0"/>
                    </a:spcBef>
                    <a:spcAft>
                      <a:spcPts val="0"/>
                    </a:spcAft>
                    <a:buClrTx/>
                    <a:buSzTx/>
                    <a:buFontTx/>
                    <a:buNone/>
                    <a:tabLst/>
                    <a:defRPr/>
                  </a:pPr>
                  <a:r>
                    <a:rPr kumimoji="0" lang="en-US" sz="1224" b="0" i="0" u="none" strike="noStrike" kern="0" cap="none" spc="0" normalizeH="0" baseline="0" noProof="0" dirty="0">
                      <a:ln>
                        <a:noFill/>
                      </a:ln>
                      <a:solidFill>
                        <a:srgbClr val="CB0803"/>
                      </a:solidFill>
                      <a:effectLst/>
                      <a:uLnTx/>
                      <a:uFillTx/>
                      <a:latin typeface="Segoe UI Black" panose="020B0A02040204020203" pitchFamily="34" charset="0"/>
                      <a:ea typeface="Segoe UI Black" panose="020B0A02040204020203" pitchFamily="34" charset="0"/>
                      <a:cs typeface="Segoe UI Black" panose="020B0A02040204020203" pitchFamily="34" charset="0"/>
                    </a:rPr>
                    <a:t>$</a:t>
                  </a:r>
                </a:p>
              </p:txBody>
            </p:sp>
            <p:sp>
              <p:nvSpPr>
                <p:cNvPr id="148" name="TextBox 147"/>
                <p:cNvSpPr txBox="1"/>
                <p:nvPr/>
              </p:nvSpPr>
              <p:spPr>
                <a:xfrm rot="1475857">
                  <a:off x="4895439" y="2470725"/>
                  <a:ext cx="368391" cy="573229"/>
                </a:xfrm>
                <a:prstGeom prst="rect">
                  <a:avLst/>
                </a:prstGeom>
                <a:noFill/>
              </p:spPr>
              <p:txBody>
                <a:bodyPr wrap="square" rtlCol="0">
                  <a:spAutoFit/>
                </a:bodyPr>
                <a:lstStyle/>
                <a:p>
                  <a:pPr marL="0" marR="0" lvl="0" indent="0" algn="ctr" defTabSz="932597" eaLnBrk="1" fontAlgn="auto" latinLnBrk="0" hangingPunct="1">
                    <a:lnSpc>
                      <a:spcPct val="100000"/>
                    </a:lnSpc>
                    <a:spcBef>
                      <a:spcPts val="0"/>
                    </a:spcBef>
                    <a:spcAft>
                      <a:spcPts val="0"/>
                    </a:spcAft>
                    <a:buClrTx/>
                    <a:buSzTx/>
                    <a:buFontTx/>
                    <a:buNone/>
                    <a:tabLst/>
                    <a:defRPr/>
                  </a:pPr>
                  <a:r>
                    <a:rPr kumimoji="0" lang="en-US" sz="1224" b="0" i="0" u="none" strike="noStrike" kern="0" cap="none" spc="0" normalizeH="0" baseline="0" noProof="0" dirty="0">
                      <a:ln>
                        <a:noFill/>
                      </a:ln>
                      <a:solidFill>
                        <a:srgbClr val="CB0803"/>
                      </a:solidFill>
                      <a:effectLst/>
                      <a:uLnTx/>
                      <a:uFillTx/>
                      <a:latin typeface="Segoe UI Black" panose="020B0A02040204020203" pitchFamily="34" charset="0"/>
                      <a:ea typeface="Segoe UI Black" panose="020B0A02040204020203" pitchFamily="34" charset="0"/>
                      <a:cs typeface="Segoe UI Black" panose="020B0A02040204020203" pitchFamily="34" charset="0"/>
                    </a:rPr>
                    <a:t>$</a:t>
                  </a:r>
                </a:p>
              </p:txBody>
            </p:sp>
            <p:sp>
              <p:nvSpPr>
                <p:cNvPr id="149" name="TextBox 148"/>
                <p:cNvSpPr txBox="1"/>
                <p:nvPr/>
              </p:nvSpPr>
              <p:spPr>
                <a:xfrm rot="1475857">
                  <a:off x="4718916" y="2851822"/>
                  <a:ext cx="368391" cy="573229"/>
                </a:xfrm>
                <a:prstGeom prst="rect">
                  <a:avLst/>
                </a:prstGeom>
                <a:noFill/>
              </p:spPr>
              <p:txBody>
                <a:bodyPr wrap="square" rtlCol="0">
                  <a:spAutoFit/>
                </a:bodyPr>
                <a:lstStyle/>
                <a:p>
                  <a:pPr marL="0" marR="0" lvl="0" indent="0" algn="ctr" defTabSz="932597" eaLnBrk="1" fontAlgn="auto" latinLnBrk="0" hangingPunct="1">
                    <a:lnSpc>
                      <a:spcPct val="100000"/>
                    </a:lnSpc>
                    <a:spcBef>
                      <a:spcPts val="0"/>
                    </a:spcBef>
                    <a:spcAft>
                      <a:spcPts val="0"/>
                    </a:spcAft>
                    <a:buClrTx/>
                    <a:buSzTx/>
                    <a:buFontTx/>
                    <a:buNone/>
                    <a:tabLst/>
                    <a:defRPr/>
                  </a:pPr>
                  <a:r>
                    <a:rPr kumimoji="0" lang="en-US" sz="1224" b="0" i="0" u="none" strike="noStrike" kern="0" cap="none" spc="0" normalizeH="0" baseline="0" noProof="0" dirty="0">
                      <a:ln>
                        <a:noFill/>
                      </a:ln>
                      <a:solidFill>
                        <a:srgbClr val="CB0803"/>
                      </a:solidFill>
                      <a:effectLst/>
                      <a:uLnTx/>
                      <a:uFillTx/>
                      <a:latin typeface="Segoe UI Black" panose="020B0A02040204020203" pitchFamily="34" charset="0"/>
                      <a:ea typeface="Segoe UI Black" panose="020B0A02040204020203" pitchFamily="34" charset="0"/>
                      <a:cs typeface="Segoe UI Black" panose="020B0A02040204020203" pitchFamily="34" charset="0"/>
                    </a:rPr>
                    <a:t>$</a:t>
                  </a:r>
                </a:p>
              </p:txBody>
            </p:sp>
            <p:sp>
              <p:nvSpPr>
                <p:cNvPr id="150" name="TextBox 149"/>
                <p:cNvSpPr txBox="1"/>
                <p:nvPr/>
              </p:nvSpPr>
              <p:spPr>
                <a:xfrm rot="1475857">
                  <a:off x="4542398" y="3220536"/>
                  <a:ext cx="368391" cy="573229"/>
                </a:xfrm>
                <a:prstGeom prst="rect">
                  <a:avLst/>
                </a:prstGeom>
                <a:noFill/>
              </p:spPr>
              <p:txBody>
                <a:bodyPr wrap="square" rtlCol="0">
                  <a:spAutoFit/>
                </a:bodyPr>
                <a:lstStyle/>
                <a:p>
                  <a:pPr marL="0" marR="0" lvl="0" indent="0" algn="ctr" defTabSz="932597" eaLnBrk="1" fontAlgn="auto" latinLnBrk="0" hangingPunct="1">
                    <a:lnSpc>
                      <a:spcPct val="100000"/>
                    </a:lnSpc>
                    <a:spcBef>
                      <a:spcPts val="0"/>
                    </a:spcBef>
                    <a:spcAft>
                      <a:spcPts val="0"/>
                    </a:spcAft>
                    <a:buClrTx/>
                    <a:buSzTx/>
                    <a:buFontTx/>
                    <a:buNone/>
                    <a:tabLst/>
                    <a:defRPr/>
                  </a:pPr>
                  <a:r>
                    <a:rPr kumimoji="0" lang="en-US" sz="1224" b="0" i="0" u="none" strike="noStrike" kern="0" cap="none" spc="0" normalizeH="0" baseline="0" noProof="0" dirty="0">
                      <a:ln>
                        <a:noFill/>
                      </a:ln>
                      <a:solidFill>
                        <a:srgbClr val="CB0803"/>
                      </a:solidFill>
                      <a:effectLst/>
                      <a:uLnTx/>
                      <a:uFillTx/>
                      <a:latin typeface="Segoe UI Black" panose="020B0A02040204020203" pitchFamily="34" charset="0"/>
                      <a:ea typeface="Segoe UI Black" panose="020B0A02040204020203" pitchFamily="34" charset="0"/>
                      <a:cs typeface="Segoe UI Black" panose="020B0A02040204020203" pitchFamily="34" charset="0"/>
                    </a:rPr>
                    <a:t>$</a:t>
                  </a:r>
                </a:p>
              </p:txBody>
            </p:sp>
          </p:grpSp>
        </p:grpSp>
        <p:pic>
          <p:nvPicPr>
            <p:cNvPr id="140" name="Picture 139"/>
            <p:cNvPicPr>
              <a:picLocks noChangeAspect="1"/>
            </p:cNvPicPr>
            <p:nvPr/>
          </p:nvPicPr>
          <p:blipFill>
            <a:blip r:embed="rId3"/>
            <a:stretch>
              <a:fillRect/>
            </a:stretch>
          </p:blipFill>
          <p:spPr>
            <a:xfrm>
              <a:off x="9570466" y="4671430"/>
              <a:ext cx="1020417" cy="1066801"/>
            </a:xfrm>
            <a:prstGeom prst="rect">
              <a:avLst/>
            </a:prstGeom>
          </p:spPr>
        </p:pic>
        <p:sp>
          <p:nvSpPr>
            <p:cNvPr id="141" name="Freeform 6"/>
            <p:cNvSpPr>
              <a:spLocks/>
            </p:cNvSpPr>
            <p:nvPr/>
          </p:nvSpPr>
          <p:spPr bwMode="auto">
            <a:xfrm>
              <a:off x="8809312" y="3680919"/>
              <a:ext cx="2668513" cy="1079411"/>
            </a:xfrm>
            <a:custGeom>
              <a:avLst/>
              <a:gdLst>
                <a:gd name="T0" fmla="*/ 350 w 391"/>
                <a:gd name="T1" fmla="*/ 74 h 158"/>
                <a:gd name="T2" fmla="*/ 343 w 391"/>
                <a:gd name="T3" fmla="*/ 75 h 158"/>
                <a:gd name="T4" fmla="*/ 264 w 391"/>
                <a:gd name="T5" fmla="*/ 0 h 158"/>
                <a:gd name="T6" fmla="*/ 187 w 391"/>
                <a:gd name="T7" fmla="*/ 59 h 158"/>
                <a:gd name="T8" fmla="*/ 145 w 391"/>
                <a:gd name="T9" fmla="*/ 41 h 158"/>
                <a:gd name="T10" fmla="*/ 87 w 391"/>
                <a:gd name="T11" fmla="*/ 94 h 158"/>
                <a:gd name="T12" fmla="*/ 59 w 391"/>
                <a:gd name="T13" fmla="*/ 107 h 158"/>
                <a:gd name="T14" fmla="*/ 33 w 391"/>
                <a:gd name="T15" fmla="*/ 93 h 158"/>
                <a:gd name="T16" fmla="*/ 0 w 391"/>
                <a:gd name="T17" fmla="*/ 126 h 158"/>
                <a:gd name="T18" fmla="*/ 33 w 391"/>
                <a:gd name="T19" fmla="*/ 158 h 158"/>
                <a:gd name="T20" fmla="*/ 42 w 391"/>
                <a:gd name="T21" fmla="*/ 158 h 158"/>
                <a:gd name="T22" fmla="*/ 149 w 391"/>
                <a:gd name="T23" fmla="*/ 158 h 158"/>
                <a:gd name="T24" fmla="*/ 208 w 391"/>
                <a:gd name="T25" fmla="*/ 158 h 158"/>
                <a:gd name="T26" fmla="*/ 352 w 391"/>
                <a:gd name="T27" fmla="*/ 158 h 158"/>
                <a:gd name="T28" fmla="*/ 352 w 391"/>
                <a:gd name="T29" fmla="*/ 158 h 158"/>
                <a:gd name="T30" fmla="*/ 391 w 391"/>
                <a:gd name="T31" fmla="*/ 116 h 158"/>
                <a:gd name="T32" fmla="*/ 350 w 391"/>
                <a:gd name="T33" fmla="*/ 74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91" h="158">
                  <a:moveTo>
                    <a:pt x="350" y="74"/>
                  </a:moveTo>
                  <a:cubicBezTo>
                    <a:pt x="347" y="74"/>
                    <a:pt x="345" y="75"/>
                    <a:pt x="343" y="75"/>
                  </a:cubicBezTo>
                  <a:cubicBezTo>
                    <a:pt x="341" y="33"/>
                    <a:pt x="306" y="0"/>
                    <a:pt x="264" y="0"/>
                  </a:cubicBezTo>
                  <a:cubicBezTo>
                    <a:pt x="227" y="0"/>
                    <a:pt x="196" y="25"/>
                    <a:pt x="187" y="59"/>
                  </a:cubicBezTo>
                  <a:cubicBezTo>
                    <a:pt x="177" y="48"/>
                    <a:pt x="162" y="41"/>
                    <a:pt x="145" y="41"/>
                  </a:cubicBezTo>
                  <a:cubicBezTo>
                    <a:pt x="115" y="41"/>
                    <a:pt x="90" y="64"/>
                    <a:pt x="87" y="94"/>
                  </a:cubicBezTo>
                  <a:cubicBezTo>
                    <a:pt x="77" y="95"/>
                    <a:pt x="67" y="100"/>
                    <a:pt x="59" y="107"/>
                  </a:cubicBezTo>
                  <a:cubicBezTo>
                    <a:pt x="53" y="99"/>
                    <a:pt x="44" y="93"/>
                    <a:pt x="33" y="93"/>
                  </a:cubicBezTo>
                  <a:cubicBezTo>
                    <a:pt x="15" y="93"/>
                    <a:pt x="0" y="108"/>
                    <a:pt x="0" y="126"/>
                  </a:cubicBezTo>
                  <a:cubicBezTo>
                    <a:pt x="0" y="144"/>
                    <a:pt x="15" y="158"/>
                    <a:pt x="33" y="158"/>
                  </a:cubicBezTo>
                  <a:cubicBezTo>
                    <a:pt x="42" y="158"/>
                    <a:pt x="42" y="158"/>
                    <a:pt x="42" y="158"/>
                  </a:cubicBezTo>
                  <a:cubicBezTo>
                    <a:pt x="149" y="158"/>
                    <a:pt x="149" y="158"/>
                    <a:pt x="149" y="158"/>
                  </a:cubicBezTo>
                  <a:cubicBezTo>
                    <a:pt x="208" y="158"/>
                    <a:pt x="208" y="158"/>
                    <a:pt x="208" y="158"/>
                  </a:cubicBezTo>
                  <a:cubicBezTo>
                    <a:pt x="352" y="158"/>
                    <a:pt x="352" y="158"/>
                    <a:pt x="352" y="158"/>
                  </a:cubicBezTo>
                  <a:cubicBezTo>
                    <a:pt x="352" y="158"/>
                    <a:pt x="352" y="158"/>
                    <a:pt x="352" y="158"/>
                  </a:cubicBezTo>
                  <a:cubicBezTo>
                    <a:pt x="374" y="157"/>
                    <a:pt x="391" y="139"/>
                    <a:pt x="391" y="116"/>
                  </a:cubicBezTo>
                  <a:cubicBezTo>
                    <a:pt x="391" y="93"/>
                    <a:pt x="373" y="74"/>
                    <a:pt x="350" y="74"/>
                  </a:cubicBezTo>
                  <a:close/>
                </a:path>
              </a:pathLst>
            </a:custGeom>
            <a:solidFill>
              <a:srgbClr val="D2D2D2"/>
            </a:solidFill>
            <a:ln>
              <a:noFill/>
            </a:ln>
          </p:spPr>
          <p:txBody>
            <a:bodyPr vert="horz" wrap="square" lIns="93260" tIns="46630" rIns="93260" bIns="46630" numCol="1" anchor="t" anchorCtr="0" compatLnSpc="1">
              <a:prstTxWarp prst="textNoShape">
                <a:avLst/>
              </a:prstTxWarp>
            </a:bodyPr>
            <a:lstStyle/>
            <a:p>
              <a:pPr marL="0" marR="0" lvl="0" indent="0" defTabSz="932597" eaLnBrk="1" fontAlgn="auto" latinLnBrk="0" hangingPunct="1">
                <a:lnSpc>
                  <a:spcPct val="100000"/>
                </a:lnSpc>
                <a:spcBef>
                  <a:spcPts val="0"/>
                </a:spcBef>
                <a:spcAft>
                  <a:spcPts val="0"/>
                </a:spcAft>
                <a:buClrTx/>
                <a:buSzTx/>
                <a:buFontTx/>
                <a:buNone/>
                <a:tabLst/>
                <a:defRPr/>
              </a:pPr>
              <a:endParaRPr kumimoji="0" lang="en-US" sz="1836" b="0" i="0" u="none" strike="noStrike" kern="0" cap="none" spc="0" normalizeH="0" baseline="0" noProof="0" dirty="0">
                <a:ln>
                  <a:noFill/>
                </a:ln>
                <a:solidFill>
                  <a:sysClr val="windowText" lastClr="000000"/>
                </a:solidFill>
                <a:effectLst/>
                <a:uLnTx/>
                <a:uFillTx/>
              </a:endParaRPr>
            </a:p>
          </p:txBody>
        </p:sp>
      </p:grpSp>
      <p:grpSp>
        <p:nvGrpSpPr>
          <p:cNvPr id="6" name="Group 5"/>
          <p:cNvGrpSpPr/>
          <p:nvPr/>
        </p:nvGrpSpPr>
        <p:grpSpPr>
          <a:xfrm>
            <a:off x="5024535" y="190020"/>
            <a:ext cx="1965500" cy="414353"/>
            <a:chOff x="4978923" y="362499"/>
            <a:chExt cx="1927136" cy="406265"/>
          </a:xfrm>
        </p:grpSpPr>
        <p:sp>
          <p:nvSpPr>
            <p:cNvPr id="33" name="TextBox 32"/>
            <p:cNvSpPr txBox="1"/>
            <p:nvPr/>
          </p:nvSpPr>
          <p:spPr>
            <a:xfrm>
              <a:off x="5192816" y="362499"/>
              <a:ext cx="1713243" cy="406265"/>
            </a:xfrm>
            <a:prstGeom prst="rect">
              <a:avLst/>
            </a:prstGeom>
            <a:noFill/>
          </p:spPr>
          <p:txBody>
            <a:bodyPr wrap="square" rtlCol="0">
              <a:spAutoFit/>
            </a:bodyPr>
            <a:lstStyle/>
            <a:p>
              <a:pPr marL="0" marR="0" lvl="0" indent="0" defTabSz="932597" eaLnBrk="1" fontAlgn="auto" latinLnBrk="0" hangingPunct="1">
                <a:lnSpc>
                  <a:spcPct val="100000"/>
                </a:lnSpc>
                <a:spcBef>
                  <a:spcPts val="0"/>
                </a:spcBef>
                <a:spcAft>
                  <a:spcPts val="0"/>
                </a:spcAft>
                <a:buClrTx/>
                <a:buSzTx/>
                <a:buFontTx/>
                <a:buNone/>
                <a:tabLst/>
                <a:defRPr/>
              </a:pPr>
              <a:r>
                <a:rPr kumimoji="0" lang="en-US" sz="2040" b="1" i="0" u="none" strike="noStrike" kern="0" cap="none" spc="0" normalizeH="0" baseline="0" noProof="0" dirty="0">
                  <a:ln>
                    <a:noFill/>
                  </a:ln>
                  <a:effectLst/>
                  <a:uLnTx/>
                  <a:uFillTx/>
                  <a:latin typeface="Segoe UI" panose="020B0502040204020203" pitchFamily="34" charset="0"/>
                  <a:cs typeface="Segoe UI" panose="020B0502040204020203" pitchFamily="34" charset="0"/>
                </a:rPr>
                <a:t>Before</a:t>
              </a:r>
            </a:p>
          </p:txBody>
        </p:sp>
        <p:grpSp>
          <p:nvGrpSpPr>
            <p:cNvPr id="34" name="Group 33"/>
            <p:cNvGrpSpPr/>
            <p:nvPr/>
          </p:nvGrpSpPr>
          <p:grpSpPr>
            <a:xfrm>
              <a:off x="4978923" y="365595"/>
              <a:ext cx="213893" cy="358936"/>
              <a:chOff x="1767342" y="163758"/>
              <a:chExt cx="421348" cy="707071"/>
            </a:xfrm>
          </p:grpSpPr>
          <p:sp>
            <p:nvSpPr>
              <p:cNvPr id="35" name="Freeform 607"/>
              <p:cNvSpPr>
                <a:spLocks/>
              </p:cNvSpPr>
              <p:nvPr/>
            </p:nvSpPr>
            <p:spPr bwMode="auto">
              <a:xfrm>
                <a:off x="1847251" y="163758"/>
                <a:ext cx="258120" cy="295916"/>
              </a:xfrm>
              <a:custGeom>
                <a:avLst/>
                <a:gdLst>
                  <a:gd name="T0" fmla="*/ 200 w 200"/>
                  <a:gd name="T1" fmla="*/ 229 h 229"/>
                  <a:gd name="T2" fmla="*/ 156 w 200"/>
                  <a:gd name="T3" fmla="*/ 229 h 229"/>
                  <a:gd name="T4" fmla="*/ 156 w 200"/>
                  <a:gd name="T5" fmla="*/ 100 h 229"/>
                  <a:gd name="T6" fmla="*/ 100 w 200"/>
                  <a:gd name="T7" fmla="*/ 44 h 229"/>
                  <a:gd name="T8" fmla="*/ 44 w 200"/>
                  <a:gd name="T9" fmla="*/ 100 h 229"/>
                  <a:gd name="T10" fmla="*/ 44 w 200"/>
                  <a:gd name="T11" fmla="*/ 229 h 229"/>
                  <a:gd name="T12" fmla="*/ 0 w 200"/>
                  <a:gd name="T13" fmla="*/ 229 h 229"/>
                  <a:gd name="T14" fmla="*/ 0 w 200"/>
                  <a:gd name="T15" fmla="*/ 100 h 229"/>
                  <a:gd name="T16" fmla="*/ 100 w 200"/>
                  <a:gd name="T17" fmla="*/ 0 h 229"/>
                  <a:gd name="T18" fmla="*/ 200 w 200"/>
                  <a:gd name="T19" fmla="*/ 100 h 229"/>
                  <a:gd name="T20" fmla="*/ 200 w 200"/>
                  <a:gd name="T21" fmla="*/ 229 h 2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00" h="229">
                    <a:moveTo>
                      <a:pt x="200" y="229"/>
                    </a:moveTo>
                    <a:cubicBezTo>
                      <a:pt x="156" y="229"/>
                      <a:pt x="156" y="229"/>
                      <a:pt x="156" y="229"/>
                    </a:cubicBezTo>
                    <a:cubicBezTo>
                      <a:pt x="156" y="100"/>
                      <a:pt x="156" y="100"/>
                      <a:pt x="156" y="100"/>
                    </a:cubicBezTo>
                    <a:cubicBezTo>
                      <a:pt x="156" y="69"/>
                      <a:pt x="131" y="44"/>
                      <a:pt x="100" y="44"/>
                    </a:cubicBezTo>
                    <a:cubicBezTo>
                      <a:pt x="69" y="44"/>
                      <a:pt x="44" y="69"/>
                      <a:pt x="44" y="100"/>
                    </a:cubicBezTo>
                    <a:cubicBezTo>
                      <a:pt x="44" y="229"/>
                      <a:pt x="44" y="229"/>
                      <a:pt x="44" y="229"/>
                    </a:cubicBezTo>
                    <a:cubicBezTo>
                      <a:pt x="0" y="229"/>
                      <a:pt x="0" y="229"/>
                      <a:pt x="0" y="229"/>
                    </a:cubicBezTo>
                    <a:cubicBezTo>
                      <a:pt x="0" y="100"/>
                      <a:pt x="0" y="100"/>
                      <a:pt x="0" y="100"/>
                    </a:cubicBezTo>
                    <a:cubicBezTo>
                      <a:pt x="0" y="45"/>
                      <a:pt x="45" y="0"/>
                      <a:pt x="100" y="0"/>
                    </a:cubicBezTo>
                    <a:cubicBezTo>
                      <a:pt x="155" y="0"/>
                      <a:pt x="200" y="45"/>
                      <a:pt x="200" y="100"/>
                    </a:cubicBezTo>
                    <a:lnTo>
                      <a:pt x="200" y="229"/>
                    </a:lnTo>
                    <a:close/>
                  </a:path>
                </a:pathLst>
              </a:custGeom>
              <a:solidFill>
                <a:schemeClr val="bg2">
                  <a:lumMod val="25000"/>
                </a:schemeClr>
              </a:solidFill>
              <a:ln>
                <a:noFill/>
              </a:ln>
            </p:spPr>
            <p:txBody>
              <a:bodyPr vert="horz" wrap="square" lIns="93260" tIns="46630" rIns="93260" bIns="46630" numCol="1" anchor="t" anchorCtr="0" compatLnSpc="1">
                <a:prstTxWarp prst="textNoShape">
                  <a:avLst/>
                </a:prstTxWarp>
              </a:bodyPr>
              <a:lstStyle/>
              <a:p>
                <a:pPr marL="0" marR="0" lvl="0" indent="0" defTabSz="932597" eaLnBrk="1" fontAlgn="auto" latinLnBrk="0" hangingPunct="1">
                  <a:lnSpc>
                    <a:spcPct val="100000"/>
                  </a:lnSpc>
                  <a:spcBef>
                    <a:spcPts val="0"/>
                  </a:spcBef>
                  <a:spcAft>
                    <a:spcPts val="0"/>
                  </a:spcAft>
                  <a:buClrTx/>
                  <a:buSzTx/>
                  <a:buFontTx/>
                  <a:buNone/>
                  <a:tabLst/>
                  <a:defRPr/>
                </a:pPr>
                <a:endParaRPr kumimoji="0" lang="en-US" sz="816" b="0" i="0" u="none" strike="noStrike" kern="0" cap="none" spc="0" normalizeH="0" baseline="0" noProof="0" dirty="0">
                  <a:ln>
                    <a:noFill/>
                  </a:ln>
                  <a:effectLst/>
                  <a:uLnTx/>
                  <a:uFillTx/>
                </a:endParaRPr>
              </a:p>
            </p:txBody>
          </p:sp>
          <p:grpSp>
            <p:nvGrpSpPr>
              <p:cNvPr id="36" name="Group 4"/>
              <p:cNvGrpSpPr>
                <a:grpSpLocks noChangeAspect="1"/>
              </p:cNvGrpSpPr>
              <p:nvPr/>
            </p:nvGrpSpPr>
            <p:grpSpPr bwMode="auto">
              <a:xfrm>
                <a:off x="1767342" y="377358"/>
                <a:ext cx="421348" cy="493471"/>
                <a:chOff x="6427" y="1251"/>
                <a:chExt cx="444" cy="520"/>
              </a:xfrm>
            </p:grpSpPr>
            <p:sp>
              <p:nvSpPr>
                <p:cNvPr id="38" name="AutoShape 3"/>
                <p:cNvSpPr>
                  <a:spLocks noChangeAspect="1" noChangeArrowheads="1" noTextEdit="1"/>
                </p:cNvSpPr>
                <p:nvPr/>
              </p:nvSpPr>
              <p:spPr bwMode="auto">
                <a:xfrm>
                  <a:off x="6427" y="1251"/>
                  <a:ext cx="444" cy="5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3260" tIns="46630" rIns="93260" bIns="46630" numCol="1" anchor="t" anchorCtr="0" compatLnSpc="1">
                  <a:prstTxWarp prst="textNoShape">
                    <a:avLst/>
                  </a:prstTxWarp>
                </a:bodyPr>
                <a:lstStyle/>
                <a:p>
                  <a:pPr marL="0" marR="0" lvl="0" indent="0" defTabSz="932597" eaLnBrk="1" fontAlgn="auto" latinLnBrk="0" hangingPunct="1">
                    <a:lnSpc>
                      <a:spcPct val="100000"/>
                    </a:lnSpc>
                    <a:spcBef>
                      <a:spcPts val="0"/>
                    </a:spcBef>
                    <a:spcAft>
                      <a:spcPts val="0"/>
                    </a:spcAft>
                    <a:buClrTx/>
                    <a:buSzTx/>
                    <a:buFontTx/>
                    <a:buNone/>
                    <a:tabLst/>
                    <a:defRPr/>
                  </a:pPr>
                  <a:endParaRPr kumimoji="0" lang="en-US" sz="1836" b="0" i="0" u="none" strike="noStrike" kern="0" cap="none" spc="0" normalizeH="0" baseline="0" noProof="0" dirty="0">
                    <a:ln>
                      <a:noFill/>
                    </a:ln>
                    <a:effectLst/>
                    <a:uLnTx/>
                    <a:uFillTx/>
                  </a:endParaRPr>
                </a:p>
              </p:txBody>
            </p:sp>
            <p:sp>
              <p:nvSpPr>
                <p:cNvPr id="39" name="Freeform 5"/>
                <p:cNvSpPr>
                  <a:spLocks/>
                </p:cNvSpPr>
                <p:nvPr/>
              </p:nvSpPr>
              <p:spPr bwMode="auto">
                <a:xfrm>
                  <a:off x="6431" y="1255"/>
                  <a:ext cx="436" cy="516"/>
                </a:xfrm>
                <a:custGeom>
                  <a:avLst/>
                  <a:gdLst>
                    <a:gd name="T0" fmla="*/ 0 w 106"/>
                    <a:gd name="T1" fmla="*/ 0 h 126"/>
                    <a:gd name="T2" fmla="*/ 0 w 106"/>
                    <a:gd name="T3" fmla="*/ 52 h 126"/>
                    <a:gd name="T4" fmla="*/ 53 w 106"/>
                    <a:gd name="T5" fmla="*/ 126 h 126"/>
                    <a:gd name="T6" fmla="*/ 106 w 106"/>
                    <a:gd name="T7" fmla="*/ 52 h 126"/>
                    <a:gd name="T8" fmla="*/ 106 w 106"/>
                    <a:gd name="T9" fmla="*/ 0 h 126"/>
                    <a:gd name="T10" fmla="*/ 0 w 106"/>
                    <a:gd name="T11" fmla="*/ 0 h 126"/>
                  </a:gdLst>
                  <a:ahLst/>
                  <a:cxnLst>
                    <a:cxn ang="0">
                      <a:pos x="T0" y="T1"/>
                    </a:cxn>
                    <a:cxn ang="0">
                      <a:pos x="T2" y="T3"/>
                    </a:cxn>
                    <a:cxn ang="0">
                      <a:pos x="T4" y="T5"/>
                    </a:cxn>
                    <a:cxn ang="0">
                      <a:pos x="T6" y="T7"/>
                    </a:cxn>
                    <a:cxn ang="0">
                      <a:pos x="T8" y="T9"/>
                    </a:cxn>
                    <a:cxn ang="0">
                      <a:pos x="T10" y="T11"/>
                    </a:cxn>
                  </a:cxnLst>
                  <a:rect l="0" t="0" r="r" b="b"/>
                  <a:pathLst>
                    <a:path w="106" h="126">
                      <a:moveTo>
                        <a:pt x="0" y="0"/>
                      </a:moveTo>
                      <a:cubicBezTo>
                        <a:pt x="0" y="52"/>
                        <a:pt x="0" y="52"/>
                        <a:pt x="0" y="52"/>
                      </a:cubicBezTo>
                      <a:cubicBezTo>
                        <a:pt x="0" y="86"/>
                        <a:pt x="22" y="115"/>
                        <a:pt x="53" y="126"/>
                      </a:cubicBezTo>
                      <a:cubicBezTo>
                        <a:pt x="84" y="115"/>
                        <a:pt x="106" y="86"/>
                        <a:pt x="106" y="52"/>
                      </a:cubicBezTo>
                      <a:cubicBezTo>
                        <a:pt x="106" y="0"/>
                        <a:pt x="106" y="0"/>
                        <a:pt x="106" y="0"/>
                      </a:cubicBezTo>
                      <a:lnTo>
                        <a:pt x="0" y="0"/>
                      </a:lnTo>
                      <a:close/>
                    </a:path>
                  </a:pathLst>
                </a:custGeom>
                <a:solidFill>
                  <a:srgbClr val="7FBA00"/>
                </a:solidFill>
                <a:ln w="38100">
                  <a:solidFill>
                    <a:schemeClr val="bg2">
                      <a:lumMod val="25000"/>
                    </a:schemeClr>
                  </a:solidFill>
                  <a:round/>
                  <a:headEnd/>
                  <a:tailEnd/>
                </a:ln>
              </p:spPr>
              <p:txBody>
                <a:bodyPr vert="horz" wrap="square" lIns="93260" tIns="46630" rIns="93260" bIns="46630" numCol="1" anchor="t" anchorCtr="0" compatLnSpc="1">
                  <a:prstTxWarp prst="textNoShape">
                    <a:avLst/>
                  </a:prstTxWarp>
                </a:bodyPr>
                <a:lstStyle/>
                <a:p>
                  <a:pPr marL="0" marR="0" lvl="0" indent="0" defTabSz="932597" eaLnBrk="1" fontAlgn="auto" latinLnBrk="0" hangingPunct="1">
                    <a:lnSpc>
                      <a:spcPct val="100000"/>
                    </a:lnSpc>
                    <a:spcBef>
                      <a:spcPts val="0"/>
                    </a:spcBef>
                    <a:spcAft>
                      <a:spcPts val="0"/>
                    </a:spcAft>
                    <a:buClrTx/>
                    <a:buSzTx/>
                    <a:buFontTx/>
                    <a:buNone/>
                    <a:tabLst/>
                    <a:defRPr/>
                  </a:pPr>
                  <a:endParaRPr kumimoji="0" lang="en-US" sz="1836" b="0" i="0" u="none" strike="noStrike" kern="0" cap="none" spc="0" normalizeH="0" baseline="0" noProof="0" dirty="0">
                    <a:ln>
                      <a:noFill/>
                    </a:ln>
                    <a:effectLst/>
                    <a:uLnTx/>
                    <a:uFillTx/>
                  </a:endParaRPr>
                </a:p>
              </p:txBody>
            </p:sp>
          </p:grpSp>
          <p:sp>
            <p:nvSpPr>
              <p:cNvPr id="37" name="Freeform 598"/>
              <p:cNvSpPr>
                <a:spLocks/>
              </p:cNvSpPr>
              <p:nvPr/>
            </p:nvSpPr>
            <p:spPr bwMode="auto">
              <a:xfrm>
                <a:off x="1927430" y="507878"/>
                <a:ext cx="111312" cy="193899"/>
              </a:xfrm>
              <a:custGeom>
                <a:avLst/>
                <a:gdLst>
                  <a:gd name="T0" fmla="*/ 66 w 66"/>
                  <a:gd name="T1" fmla="*/ 33 h 116"/>
                  <a:gd name="T2" fmla="*/ 33 w 66"/>
                  <a:gd name="T3" fmla="*/ 0 h 116"/>
                  <a:gd name="T4" fmla="*/ 0 w 66"/>
                  <a:gd name="T5" fmla="*/ 33 h 116"/>
                  <a:gd name="T6" fmla="*/ 22 w 66"/>
                  <a:gd name="T7" fmla="*/ 64 h 116"/>
                  <a:gd name="T8" fmla="*/ 22 w 66"/>
                  <a:gd name="T9" fmla="*/ 116 h 116"/>
                  <a:gd name="T10" fmla="*/ 44 w 66"/>
                  <a:gd name="T11" fmla="*/ 116 h 116"/>
                  <a:gd name="T12" fmla="*/ 44 w 66"/>
                  <a:gd name="T13" fmla="*/ 64 h 116"/>
                  <a:gd name="T14" fmla="*/ 66 w 66"/>
                  <a:gd name="T15" fmla="*/ 33 h 11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6" h="116">
                    <a:moveTo>
                      <a:pt x="66" y="33"/>
                    </a:moveTo>
                    <a:cubicBezTo>
                      <a:pt x="66" y="15"/>
                      <a:pt x="51" y="0"/>
                      <a:pt x="33" y="0"/>
                    </a:cubicBezTo>
                    <a:cubicBezTo>
                      <a:pt x="15" y="0"/>
                      <a:pt x="0" y="15"/>
                      <a:pt x="0" y="33"/>
                    </a:cubicBezTo>
                    <a:cubicBezTo>
                      <a:pt x="0" y="47"/>
                      <a:pt x="9" y="60"/>
                      <a:pt x="22" y="64"/>
                    </a:cubicBezTo>
                    <a:cubicBezTo>
                      <a:pt x="22" y="116"/>
                      <a:pt x="22" y="116"/>
                      <a:pt x="22" y="116"/>
                    </a:cubicBezTo>
                    <a:cubicBezTo>
                      <a:pt x="44" y="116"/>
                      <a:pt x="44" y="116"/>
                      <a:pt x="44" y="116"/>
                    </a:cubicBezTo>
                    <a:cubicBezTo>
                      <a:pt x="44" y="64"/>
                      <a:pt x="44" y="64"/>
                      <a:pt x="44" y="64"/>
                    </a:cubicBezTo>
                    <a:cubicBezTo>
                      <a:pt x="57" y="60"/>
                      <a:pt x="66" y="47"/>
                      <a:pt x="66" y="33"/>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p>
                <a:pPr marL="0" marR="0" lvl="0" indent="0" defTabSz="932597" eaLnBrk="1" fontAlgn="auto" latinLnBrk="0" hangingPunct="1">
                  <a:lnSpc>
                    <a:spcPct val="100000"/>
                  </a:lnSpc>
                  <a:spcBef>
                    <a:spcPts val="0"/>
                  </a:spcBef>
                  <a:spcAft>
                    <a:spcPts val="0"/>
                  </a:spcAft>
                  <a:buClrTx/>
                  <a:buSzTx/>
                  <a:buFontTx/>
                  <a:buNone/>
                  <a:tabLst/>
                  <a:defRPr/>
                </a:pPr>
                <a:endParaRPr kumimoji="0" lang="en-US" sz="1836" b="0" i="0" u="none" strike="noStrike" kern="0" cap="none" spc="0" normalizeH="0" baseline="0" noProof="0" dirty="0">
                  <a:ln>
                    <a:noFill/>
                  </a:ln>
                  <a:effectLst/>
                  <a:uLnTx/>
                  <a:uFillTx/>
                </a:endParaRPr>
              </a:p>
            </p:txBody>
          </p:sp>
        </p:grpSp>
      </p:grpSp>
      <p:grpSp>
        <p:nvGrpSpPr>
          <p:cNvPr id="4" name="Group 3"/>
          <p:cNvGrpSpPr/>
          <p:nvPr/>
        </p:nvGrpSpPr>
        <p:grpSpPr>
          <a:xfrm>
            <a:off x="9303681" y="169822"/>
            <a:ext cx="1956494" cy="435007"/>
            <a:chOff x="9730537" y="364226"/>
            <a:chExt cx="1918306" cy="426516"/>
          </a:xfrm>
        </p:grpSpPr>
        <p:grpSp>
          <p:nvGrpSpPr>
            <p:cNvPr id="41" name="Group 40"/>
            <p:cNvGrpSpPr/>
            <p:nvPr/>
          </p:nvGrpSpPr>
          <p:grpSpPr>
            <a:xfrm>
              <a:off x="9730537" y="364226"/>
              <a:ext cx="212943" cy="372882"/>
              <a:chOff x="2230439" y="4806563"/>
              <a:chExt cx="719138" cy="1259278"/>
            </a:xfrm>
          </p:grpSpPr>
          <p:sp>
            <p:nvSpPr>
              <p:cNvPr id="43" name="Freeform 5"/>
              <p:cNvSpPr>
                <a:spLocks/>
              </p:cNvSpPr>
              <p:nvPr/>
            </p:nvSpPr>
            <p:spPr bwMode="auto">
              <a:xfrm>
                <a:off x="2323308" y="4806563"/>
                <a:ext cx="566716" cy="634412"/>
              </a:xfrm>
              <a:custGeom>
                <a:avLst/>
                <a:gdLst>
                  <a:gd name="T0" fmla="*/ 37 w 72"/>
                  <a:gd name="T1" fmla="*/ 0 h 81"/>
                  <a:gd name="T2" fmla="*/ 35 w 72"/>
                  <a:gd name="T3" fmla="*/ 0 h 81"/>
                  <a:gd name="T4" fmla="*/ 0 w 72"/>
                  <a:gd name="T5" fmla="*/ 35 h 81"/>
                  <a:gd name="T6" fmla="*/ 0 w 72"/>
                  <a:gd name="T7" fmla="*/ 81 h 81"/>
                  <a:gd name="T8" fmla="*/ 12 w 72"/>
                  <a:gd name="T9" fmla="*/ 81 h 81"/>
                  <a:gd name="T10" fmla="*/ 12 w 72"/>
                  <a:gd name="T11" fmla="*/ 35 h 81"/>
                  <a:gd name="T12" fmla="*/ 35 w 72"/>
                  <a:gd name="T13" fmla="*/ 12 h 81"/>
                  <a:gd name="T14" fmla="*/ 37 w 72"/>
                  <a:gd name="T15" fmla="*/ 12 h 81"/>
                  <a:gd name="T16" fmla="*/ 60 w 72"/>
                  <a:gd name="T17" fmla="*/ 35 h 81"/>
                  <a:gd name="T18" fmla="*/ 60 w 72"/>
                  <a:gd name="T19" fmla="*/ 38 h 81"/>
                  <a:gd name="T20" fmla="*/ 67 w 72"/>
                  <a:gd name="T21" fmla="*/ 38 h 81"/>
                  <a:gd name="T22" fmla="*/ 60 w 72"/>
                  <a:gd name="T23" fmla="*/ 45 h 81"/>
                  <a:gd name="T24" fmla="*/ 60 w 72"/>
                  <a:gd name="T25" fmla="*/ 55 h 81"/>
                  <a:gd name="T26" fmla="*/ 72 w 72"/>
                  <a:gd name="T27" fmla="*/ 55 h 81"/>
                  <a:gd name="T28" fmla="*/ 72 w 72"/>
                  <a:gd name="T29" fmla="*/ 35 h 81"/>
                  <a:gd name="T30" fmla="*/ 37 w 72"/>
                  <a:gd name="T31" fmla="*/ 0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72" h="81">
                    <a:moveTo>
                      <a:pt x="37" y="0"/>
                    </a:moveTo>
                    <a:cubicBezTo>
                      <a:pt x="35" y="0"/>
                      <a:pt x="35" y="0"/>
                      <a:pt x="35" y="0"/>
                    </a:cubicBezTo>
                    <a:cubicBezTo>
                      <a:pt x="15" y="0"/>
                      <a:pt x="0" y="16"/>
                      <a:pt x="0" y="35"/>
                    </a:cubicBezTo>
                    <a:cubicBezTo>
                      <a:pt x="0" y="81"/>
                      <a:pt x="0" y="81"/>
                      <a:pt x="0" y="81"/>
                    </a:cubicBezTo>
                    <a:cubicBezTo>
                      <a:pt x="12" y="81"/>
                      <a:pt x="12" y="81"/>
                      <a:pt x="12" y="81"/>
                    </a:cubicBezTo>
                    <a:cubicBezTo>
                      <a:pt x="12" y="35"/>
                      <a:pt x="12" y="35"/>
                      <a:pt x="12" y="35"/>
                    </a:cubicBezTo>
                    <a:cubicBezTo>
                      <a:pt x="12" y="23"/>
                      <a:pt x="22" y="12"/>
                      <a:pt x="35" y="12"/>
                    </a:cubicBezTo>
                    <a:cubicBezTo>
                      <a:pt x="37" y="12"/>
                      <a:pt x="37" y="12"/>
                      <a:pt x="37" y="12"/>
                    </a:cubicBezTo>
                    <a:cubicBezTo>
                      <a:pt x="50" y="12"/>
                      <a:pt x="60" y="23"/>
                      <a:pt x="60" y="35"/>
                    </a:cubicBezTo>
                    <a:cubicBezTo>
                      <a:pt x="60" y="38"/>
                      <a:pt x="60" y="38"/>
                      <a:pt x="60" y="38"/>
                    </a:cubicBezTo>
                    <a:cubicBezTo>
                      <a:pt x="67" y="38"/>
                      <a:pt x="67" y="38"/>
                      <a:pt x="67" y="38"/>
                    </a:cubicBezTo>
                    <a:cubicBezTo>
                      <a:pt x="60" y="45"/>
                      <a:pt x="60" y="45"/>
                      <a:pt x="60" y="45"/>
                    </a:cubicBezTo>
                    <a:cubicBezTo>
                      <a:pt x="60" y="55"/>
                      <a:pt x="60" y="55"/>
                      <a:pt x="60" y="55"/>
                    </a:cubicBezTo>
                    <a:cubicBezTo>
                      <a:pt x="72" y="55"/>
                      <a:pt x="72" y="55"/>
                      <a:pt x="72" y="55"/>
                    </a:cubicBezTo>
                    <a:cubicBezTo>
                      <a:pt x="72" y="35"/>
                      <a:pt x="72" y="35"/>
                      <a:pt x="72" y="35"/>
                    </a:cubicBezTo>
                    <a:cubicBezTo>
                      <a:pt x="72" y="16"/>
                      <a:pt x="56" y="0"/>
                      <a:pt x="37" y="0"/>
                    </a:cubicBezTo>
                    <a:close/>
                  </a:path>
                </a:pathLst>
              </a:custGeom>
              <a:solidFill>
                <a:srgbClr val="EB3C00"/>
              </a:solidFill>
              <a:ln>
                <a:noFill/>
              </a:ln>
            </p:spPr>
            <p:txBody>
              <a:bodyPr vert="horz" wrap="square" lIns="93260" tIns="46630" rIns="93260" bIns="46630" numCol="1" anchor="t" anchorCtr="0" compatLnSpc="1">
                <a:prstTxWarp prst="textNoShape">
                  <a:avLst/>
                </a:prstTxWarp>
              </a:bodyPr>
              <a:lstStyle/>
              <a:p>
                <a:pPr marL="0" marR="0" lvl="0" indent="0" defTabSz="932597" eaLnBrk="1" fontAlgn="auto" latinLnBrk="0" hangingPunct="1">
                  <a:lnSpc>
                    <a:spcPct val="100000"/>
                  </a:lnSpc>
                  <a:spcBef>
                    <a:spcPts val="0"/>
                  </a:spcBef>
                  <a:spcAft>
                    <a:spcPts val="0"/>
                  </a:spcAft>
                  <a:buClrTx/>
                  <a:buSzTx/>
                  <a:buFontTx/>
                  <a:buNone/>
                  <a:tabLst/>
                  <a:defRPr/>
                </a:pPr>
                <a:endParaRPr kumimoji="0" lang="en-US" sz="1836" b="0" i="0" u="none" strike="noStrike" kern="0" cap="none" spc="0" normalizeH="0" baseline="0" noProof="0" dirty="0">
                  <a:ln>
                    <a:noFill/>
                  </a:ln>
                  <a:effectLst/>
                  <a:uLnTx/>
                  <a:uFillTx/>
                </a:endParaRPr>
              </a:p>
            </p:txBody>
          </p:sp>
          <p:grpSp>
            <p:nvGrpSpPr>
              <p:cNvPr id="44" name="Group 594"/>
              <p:cNvGrpSpPr>
                <a:grpSpLocks noChangeAspect="1"/>
              </p:cNvGrpSpPr>
              <p:nvPr/>
            </p:nvGrpSpPr>
            <p:grpSpPr bwMode="auto">
              <a:xfrm>
                <a:off x="2230439" y="5387978"/>
                <a:ext cx="719138" cy="677863"/>
                <a:chOff x="1405" y="3394"/>
                <a:chExt cx="453" cy="427"/>
              </a:xfrm>
            </p:grpSpPr>
            <p:sp>
              <p:nvSpPr>
                <p:cNvPr id="45" name="Rectangle 596"/>
                <p:cNvSpPr>
                  <a:spLocks noChangeArrowheads="1"/>
                </p:cNvSpPr>
                <p:nvPr/>
              </p:nvSpPr>
              <p:spPr bwMode="auto">
                <a:xfrm>
                  <a:off x="1405" y="3394"/>
                  <a:ext cx="453" cy="427"/>
                </a:xfrm>
                <a:prstGeom prst="rect">
                  <a:avLst/>
                </a:prstGeom>
                <a:solidFill>
                  <a:srgbClr val="FFB9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3260" tIns="46630" rIns="93260" bIns="46630" numCol="1" anchor="t" anchorCtr="0" compatLnSpc="1">
                  <a:prstTxWarp prst="textNoShape">
                    <a:avLst/>
                  </a:prstTxWarp>
                </a:bodyPr>
                <a:lstStyle/>
                <a:p>
                  <a:pPr marL="0" marR="0" lvl="0" indent="0" defTabSz="932597" eaLnBrk="1" fontAlgn="auto" latinLnBrk="0" hangingPunct="1">
                    <a:lnSpc>
                      <a:spcPct val="100000"/>
                    </a:lnSpc>
                    <a:spcBef>
                      <a:spcPts val="0"/>
                    </a:spcBef>
                    <a:spcAft>
                      <a:spcPts val="0"/>
                    </a:spcAft>
                    <a:buClrTx/>
                    <a:buSzTx/>
                    <a:buFontTx/>
                    <a:buNone/>
                    <a:tabLst/>
                    <a:defRPr/>
                  </a:pPr>
                  <a:endParaRPr kumimoji="0" lang="en-US" sz="1836" b="0" i="0" u="none" strike="noStrike" kern="0" cap="none" spc="0" normalizeH="0" baseline="0" noProof="0" dirty="0">
                    <a:ln>
                      <a:noFill/>
                    </a:ln>
                    <a:effectLst/>
                    <a:uLnTx/>
                    <a:uFillTx/>
                  </a:endParaRPr>
                </a:p>
              </p:txBody>
            </p:sp>
            <p:sp>
              <p:nvSpPr>
                <p:cNvPr id="46" name="Rectangle 597"/>
                <p:cNvSpPr>
                  <a:spLocks noChangeArrowheads="1"/>
                </p:cNvSpPr>
                <p:nvPr/>
              </p:nvSpPr>
              <p:spPr bwMode="auto">
                <a:xfrm>
                  <a:off x="1405" y="3394"/>
                  <a:ext cx="117" cy="427"/>
                </a:xfrm>
                <a:prstGeom prst="rect">
                  <a:avLst/>
                </a:prstGeom>
                <a:solidFill>
                  <a:srgbClr val="FF8C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3260" tIns="46630" rIns="93260" bIns="46630" numCol="1" anchor="t" anchorCtr="0" compatLnSpc="1">
                  <a:prstTxWarp prst="textNoShape">
                    <a:avLst/>
                  </a:prstTxWarp>
                </a:bodyPr>
                <a:lstStyle/>
                <a:p>
                  <a:pPr marL="0" marR="0" lvl="0" indent="0" defTabSz="932597" eaLnBrk="1" fontAlgn="auto" latinLnBrk="0" hangingPunct="1">
                    <a:lnSpc>
                      <a:spcPct val="100000"/>
                    </a:lnSpc>
                    <a:spcBef>
                      <a:spcPts val="0"/>
                    </a:spcBef>
                    <a:spcAft>
                      <a:spcPts val="0"/>
                    </a:spcAft>
                    <a:buClrTx/>
                    <a:buSzTx/>
                    <a:buFontTx/>
                    <a:buNone/>
                    <a:tabLst/>
                    <a:defRPr/>
                  </a:pPr>
                  <a:endParaRPr kumimoji="0" lang="en-US" sz="1836" b="0" i="0" u="none" strike="noStrike" kern="0" cap="none" spc="0" normalizeH="0" baseline="0" noProof="0" dirty="0">
                    <a:ln>
                      <a:noFill/>
                    </a:ln>
                    <a:effectLst/>
                    <a:uLnTx/>
                    <a:uFillTx/>
                  </a:endParaRPr>
                </a:p>
              </p:txBody>
            </p:sp>
            <p:sp>
              <p:nvSpPr>
                <p:cNvPr id="47" name="Freeform 598"/>
                <p:cNvSpPr>
                  <a:spLocks/>
                </p:cNvSpPr>
                <p:nvPr/>
              </p:nvSpPr>
              <p:spPr bwMode="auto">
                <a:xfrm>
                  <a:off x="1585" y="3531"/>
                  <a:ext cx="93" cy="162"/>
                </a:xfrm>
                <a:custGeom>
                  <a:avLst/>
                  <a:gdLst>
                    <a:gd name="T0" fmla="*/ 66 w 66"/>
                    <a:gd name="T1" fmla="*/ 33 h 116"/>
                    <a:gd name="T2" fmla="*/ 33 w 66"/>
                    <a:gd name="T3" fmla="*/ 0 h 116"/>
                    <a:gd name="T4" fmla="*/ 0 w 66"/>
                    <a:gd name="T5" fmla="*/ 33 h 116"/>
                    <a:gd name="T6" fmla="*/ 22 w 66"/>
                    <a:gd name="T7" fmla="*/ 64 h 116"/>
                    <a:gd name="T8" fmla="*/ 22 w 66"/>
                    <a:gd name="T9" fmla="*/ 116 h 116"/>
                    <a:gd name="T10" fmla="*/ 44 w 66"/>
                    <a:gd name="T11" fmla="*/ 116 h 116"/>
                    <a:gd name="T12" fmla="*/ 44 w 66"/>
                    <a:gd name="T13" fmla="*/ 64 h 116"/>
                    <a:gd name="T14" fmla="*/ 66 w 66"/>
                    <a:gd name="T15" fmla="*/ 33 h 11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6" h="116">
                      <a:moveTo>
                        <a:pt x="66" y="33"/>
                      </a:moveTo>
                      <a:cubicBezTo>
                        <a:pt x="66" y="15"/>
                        <a:pt x="51" y="0"/>
                        <a:pt x="33" y="0"/>
                      </a:cubicBezTo>
                      <a:cubicBezTo>
                        <a:pt x="15" y="0"/>
                        <a:pt x="0" y="15"/>
                        <a:pt x="0" y="33"/>
                      </a:cubicBezTo>
                      <a:cubicBezTo>
                        <a:pt x="0" y="47"/>
                        <a:pt x="9" y="60"/>
                        <a:pt x="22" y="64"/>
                      </a:cubicBezTo>
                      <a:cubicBezTo>
                        <a:pt x="22" y="116"/>
                        <a:pt x="22" y="116"/>
                        <a:pt x="22" y="116"/>
                      </a:cubicBezTo>
                      <a:cubicBezTo>
                        <a:pt x="44" y="116"/>
                        <a:pt x="44" y="116"/>
                        <a:pt x="44" y="116"/>
                      </a:cubicBezTo>
                      <a:cubicBezTo>
                        <a:pt x="44" y="64"/>
                        <a:pt x="44" y="64"/>
                        <a:pt x="44" y="64"/>
                      </a:cubicBezTo>
                      <a:cubicBezTo>
                        <a:pt x="57" y="60"/>
                        <a:pt x="66" y="47"/>
                        <a:pt x="66" y="33"/>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p>
                  <a:pPr marL="0" marR="0" lvl="0" indent="0" defTabSz="932597" eaLnBrk="1" fontAlgn="auto" latinLnBrk="0" hangingPunct="1">
                    <a:lnSpc>
                      <a:spcPct val="100000"/>
                    </a:lnSpc>
                    <a:spcBef>
                      <a:spcPts val="0"/>
                    </a:spcBef>
                    <a:spcAft>
                      <a:spcPts val="0"/>
                    </a:spcAft>
                    <a:buClrTx/>
                    <a:buSzTx/>
                    <a:buFontTx/>
                    <a:buNone/>
                    <a:tabLst/>
                    <a:defRPr/>
                  </a:pPr>
                  <a:endParaRPr kumimoji="0" lang="en-US" sz="1836" b="0" i="0" u="none" strike="noStrike" kern="0" cap="none" spc="0" normalizeH="0" baseline="0" noProof="0" dirty="0">
                    <a:ln>
                      <a:noFill/>
                    </a:ln>
                    <a:effectLst/>
                    <a:uLnTx/>
                    <a:uFillTx/>
                  </a:endParaRPr>
                </a:p>
              </p:txBody>
            </p:sp>
          </p:grpSp>
        </p:grpSp>
        <p:sp>
          <p:nvSpPr>
            <p:cNvPr id="42" name="TextBox 41"/>
            <p:cNvSpPr txBox="1"/>
            <p:nvPr/>
          </p:nvSpPr>
          <p:spPr>
            <a:xfrm>
              <a:off x="9935600" y="384477"/>
              <a:ext cx="1713243" cy="406265"/>
            </a:xfrm>
            <a:prstGeom prst="rect">
              <a:avLst/>
            </a:prstGeom>
            <a:noFill/>
          </p:spPr>
          <p:txBody>
            <a:bodyPr wrap="square" rtlCol="0">
              <a:spAutoFit/>
            </a:bodyPr>
            <a:lstStyle/>
            <a:p>
              <a:pPr marL="0" marR="0" lvl="0" indent="0" defTabSz="932597" eaLnBrk="1" fontAlgn="auto" latinLnBrk="0" hangingPunct="1">
                <a:lnSpc>
                  <a:spcPct val="100000"/>
                </a:lnSpc>
                <a:spcBef>
                  <a:spcPts val="0"/>
                </a:spcBef>
                <a:spcAft>
                  <a:spcPts val="0"/>
                </a:spcAft>
                <a:buClrTx/>
                <a:buSzTx/>
                <a:buFontTx/>
                <a:buNone/>
                <a:tabLst/>
                <a:defRPr/>
              </a:pPr>
              <a:r>
                <a:rPr kumimoji="0" lang="en-US" sz="2040" b="1" i="0" u="none" strike="noStrike" kern="0" cap="none" spc="0" normalizeH="0" baseline="0" noProof="0" dirty="0">
                  <a:ln>
                    <a:noFill/>
                  </a:ln>
                  <a:effectLst/>
                  <a:uLnTx/>
                  <a:uFillTx/>
                  <a:latin typeface="Segoe UI" panose="020B0502040204020203" pitchFamily="34" charset="0"/>
                  <a:cs typeface="Segoe UI" panose="020B0502040204020203" pitchFamily="34" charset="0"/>
                </a:rPr>
                <a:t>After</a:t>
              </a:r>
            </a:p>
          </p:txBody>
        </p:sp>
      </p:grpSp>
      <p:grpSp>
        <p:nvGrpSpPr>
          <p:cNvPr id="109" name="Group 108"/>
          <p:cNvGrpSpPr/>
          <p:nvPr/>
        </p:nvGrpSpPr>
        <p:grpSpPr>
          <a:xfrm>
            <a:off x="6076757" y="760361"/>
            <a:ext cx="1347390" cy="1641752"/>
            <a:chOff x="3992945" y="3857300"/>
            <a:chExt cx="3112128" cy="3792028"/>
          </a:xfrm>
        </p:grpSpPr>
        <p:grpSp>
          <p:nvGrpSpPr>
            <p:cNvPr id="110" name="Group 109"/>
            <p:cNvGrpSpPr/>
            <p:nvPr/>
          </p:nvGrpSpPr>
          <p:grpSpPr>
            <a:xfrm>
              <a:off x="5508592" y="4491490"/>
              <a:ext cx="681500" cy="2910440"/>
              <a:chOff x="2536032" y="1814753"/>
              <a:chExt cx="681500" cy="2910440"/>
            </a:xfrm>
          </p:grpSpPr>
          <p:sp>
            <p:nvSpPr>
              <p:cNvPr id="128" name="TextBox 127"/>
              <p:cNvSpPr txBox="1"/>
              <p:nvPr/>
            </p:nvSpPr>
            <p:spPr>
              <a:xfrm>
                <a:off x="2643189" y="1814753"/>
                <a:ext cx="574343" cy="1104927"/>
              </a:xfrm>
              <a:prstGeom prst="rect">
                <a:avLst/>
              </a:prstGeom>
              <a:noFill/>
            </p:spPr>
            <p:txBody>
              <a:bodyPr wrap="square" rtlCol="0">
                <a:spAutoFit/>
              </a:bodyPr>
              <a:lstStyle/>
              <a:p>
                <a:pPr marL="0" marR="0" lvl="0" indent="0" algn="ctr" defTabSz="932597" eaLnBrk="1" fontAlgn="auto" latinLnBrk="0" hangingPunct="1">
                  <a:lnSpc>
                    <a:spcPct val="100000"/>
                  </a:lnSpc>
                  <a:spcBef>
                    <a:spcPts val="0"/>
                  </a:spcBef>
                  <a:spcAft>
                    <a:spcPts val="0"/>
                  </a:spcAft>
                  <a:buClrTx/>
                  <a:buSzTx/>
                  <a:buFontTx/>
                  <a:buNone/>
                  <a:tabLst/>
                  <a:defRPr/>
                </a:pPr>
                <a:r>
                  <a:rPr kumimoji="0" lang="en-US" sz="2448" b="0" i="0" u="none" strike="noStrike" kern="0" cap="none" spc="0" normalizeH="0" baseline="0" noProof="0" dirty="0">
                    <a:ln>
                      <a:noFill/>
                    </a:ln>
                    <a:solidFill>
                      <a:srgbClr val="7FBA00"/>
                    </a:solidFill>
                    <a:effectLst/>
                    <a:uLnTx/>
                    <a:uFillTx/>
                    <a:latin typeface="Segoe UI Black" panose="020B0A02040204020203" pitchFamily="34" charset="0"/>
                    <a:ea typeface="Segoe UI Black" panose="020B0A02040204020203" pitchFamily="34" charset="0"/>
                    <a:cs typeface="Segoe UI Black" panose="020B0A02040204020203" pitchFamily="34" charset="0"/>
                  </a:rPr>
                  <a:t>$</a:t>
                </a:r>
              </a:p>
            </p:txBody>
          </p:sp>
          <p:grpSp>
            <p:nvGrpSpPr>
              <p:cNvPr id="129" name="Group 128"/>
              <p:cNvGrpSpPr/>
              <p:nvPr/>
            </p:nvGrpSpPr>
            <p:grpSpPr>
              <a:xfrm rot="5400000">
                <a:off x="1748631" y="3342481"/>
                <a:ext cx="2170113" cy="595312"/>
                <a:chOff x="5013326" y="4862513"/>
                <a:chExt cx="2170113" cy="595312"/>
              </a:xfrm>
            </p:grpSpPr>
            <p:sp>
              <p:nvSpPr>
                <p:cNvPr id="130" name="Freeform 19"/>
                <p:cNvSpPr>
                  <a:spLocks/>
                </p:cNvSpPr>
                <p:nvPr/>
              </p:nvSpPr>
              <p:spPr bwMode="auto">
                <a:xfrm>
                  <a:off x="5013326" y="4891088"/>
                  <a:ext cx="904875" cy="566737"/>
                </a:xfrm>
                <a:custGeom>
                  <a:avLst/>
                  <a:gdLst>
                    <a:gd name="T0" fmla="*/ 123 w 123"/>
                    <a:gd name="T1" fmla="*/ 0 h 77"/>
                    <a:gd name="T2" fmla="*/ 123 w 123"/>
                    <a:gd name="T3" fmla="*/ 30 h 77"/>
                    <a:gd name="T4" fmla="*/ 86 w 123"/>
                    <a:gd name="T5" fmla="*/ 29 h 77"/>
                    <a:gd name="T6" fmla="*/ 55 w 123"/>
                    <a:gd name="T7" fmla="*/ 68 h 77"/>
                    <a:gd name="T8" fmla="*/ 55 w 123"/>
                    <a:gd name="T9" fmla="*/ 68 h 77"/>
                    <a:gd name="T10" fmla="*/ 55 w 123"/>
                    <a:gd name="T11" fmla="*/ 68 h 77"/>
                    <a:gd name="T12" fmla="*/ 30 w 123"/>
                    <a:gd name="T13" fmla="*/ 77 h 77"/>
                    <a:gd name="T14" fmla="*/ 34 w 123"/>
                    <a:gd name="T15" fmla="*/ 67 h 77"/>
                    <a:gd name="T16" fmla="*/ 49 w 123"/>
                    <a:gd name="T17" fmla="*/ 63 h 77"/>
                    <a:gd name="T18" fmla="*/ 54 w 123"/>
                    <a:gd name="T19" fmla="*/ 56 h 77"/>
                    <a:gd name="T20" fmla="*/ 42 w 123"/>
                    <a:gd name="T21" fmla="*/ 63 h 77"/>
                    <a:gd name="T22" fmla="*/ 42 w 123"/>
                    <a:gd name="T23" fmla="*/ 63 h 77"/>
                    <a:gd name="T24" fmla="*/ 7 w 123"/>
                    <a:gd name="T25" fmla="*/ 70 h 77"/>
                    <a:gd name="T26" fmla="*/ 13 w 123"/>
                    <a:gd name="T27" fmla="*/ 61 h 77"/>
                    <a:gd name="T28" fmla="*/ 39 w 123"/>
                    <a:gd name="T29" fmla="*/ 56 h 77"/>
                    <a:gd name="T30" fmla="*/ 52 w 123"/>
                    <a:gd name="T31" fmla="*/ 49 h 77"/>
                    <a:gd name="T32" fmla="*/ 35 w 123"/>
                    <a:gd name="T33" fmla="*/ 56 h 77"/>
                    <a:gd name="T34" fmla="*/ 0 w 123"/>
                    <a:gd name="T35" fmla="*/ 57 h 77"/>
                    <a:gd name="T36" fmla="*/ 8 w 123"/>
                    <a:gd name="T37" fmla="*/ 49 h 77"/>
                    <a:gd name="T38" fmla="*/ 32 w 123"/>
                    <a:gd name="T39" fmla="*/ 48 h 77"/>
                    <a:gd name="T40" fmla="*/ 50 w 123"/>
                    <a:gd name="T41" fmla="*/ 43 h 77"/>
                    <a:gd name="T42" fmla="*/ 28 w 123"/>
                    <a:gd name="T43" fmla="*/ 47 h 77"/>
                    <a:gd name="T44" fmla="*/ 20 w 123"/>
                    <a:gd name="T45" fmla="*/ 31 h 77"/>
                    <a:gd name="T46" fmla="*/ 30 w 123"/>
                    <a:gd name="T47" fmla="*/ 33 h 77"/>
                    <a:gd name="T48" fmla="*/ 34 w 123"/>
                    <a:gd name="T49" fmla="*/ 40 h 77"/>
                    <a:gd name="T50" fmla="*/ 55 w 123"/>
                    <a:gd name="T51" fmla="*/ 30 h 77"/>
                    <a:gd name="T52" fmla="*/ 65 w 123"/>
                    <a:gd name="T53" fmla="*/ 16 h 77"/>
                    <a:gd name="T54" fmla="*/ 56 w 123"/>
                    <a:gd name="T55" fmla="*/ 13 h 77"/>
                    <a:gd name="T56" fmla="*/ 40 w 123"/>
                    <a:gd name="T57" fmla="*/ 25 h 77"/>
                    <a:gd name="T58" fmla="*/ 28 w 123"/>
                    <a:gd name="T59" fmla="*/ 22 h 77"/>
                    <a:gd name="T60" fmla="*/ 59 w 123"/>
                    <a:gd name="T61" fmla="*/ 0 h 77"/>
                    <a:gd name="T62" fmla="*/ 123 w 123"/>
                    <a:gd name="T63" fmla="*/ 0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23" h="77">
                      <a:moveTo>
                        <a:pt x="123" y="0"/>
                      </a:moveTo>
                      <a:cubicBezTo>
                        <a:pt x="123" y="30"/>
                        <a:pt x="123" y="30"/>
                        <a:pt x="123" y="30"/>
                      </a:cubicBezTo>
                      <a:cubicBezTo>
                        <a:pt x="86" y="29"/>
                        <a:pt x="86" y="29"/>
                        <a:pt x="86" y="29"/>
                      </a:cubicBezTo>
                      <a:cubicBezTo>
                        <a:pt x="55" y="68"/>
                        <a:pt x="55" y="68"/>
                        <a:pt x="55" y="68"/>
                      </a:cubicBezTo>
                      <a:cubicBezTo>
                        <a:pt x="55" y="68"/>
                        <a:pt x="55" y="68"/>
                        <a:pt x="55" y="68"/>
                      </a:cubicBezTo>
                      <a:cubicBezTo>
                        <a:pt x="55" y="68"/>
                        <a:pt x="55" y="68"/>
                        <a:pt x="55" y="68"/>
                      </a:cubicBezTo>
                      <a:cubicBezTo>
                        <a:pt x="30" y="77"/>
                        <a:pt x="30" y="77"/>
                        <a:pt x="30" y="77"/>
                      </a:cubicBezTo>
                      <a:cubicBezTo>
                        <a:pt x="28" y="73"/>
                        <a:pt x="31" y="69"/>
                        <a:pt x="34" y="67"/>
                      </a:cubicBezTo>
                      <a:cubicBezTo>
                        <a:pt x="49" y="63"/>
                        <a:pt x="49" y="63"/>
                        <a:pt x="49" y="63"/>
                      </a:cubicBezTo>
                      <a:cubicBezTo>
                        <a:pt x="54" y="56"/>
                        <a:pt x="54" y="56"/>
                        <a:pt x="54" y="56"/>
                      </a:cubicBezTo>
                      <a:cubicBezTo>
                        <a:pt x="42" y="63"/>
                        <a:pt x="42" y="63"/>
                        <a:pt x="42" y="63"/>
                      </a:cubicBezTo>
                      <a:cubicBezTo>
                        <a:pt x="42" y="63"/>
                        <a:pt x="42" y="63"/>
                        <a:pt x="42" y="63"/>
                      </a:cubicBezTo>
                      <a:cubicBezTo>
                        <a:pt x="7" y="70"/>
                        <a:pt x="7" y="70"/>
                        <a:pt x="7" y="70"/>
                      </a:cubicBezTo>
                      <a:cubicBezTo>
                        <a:pt x="6" y="66"/>
                        <a:pt x="8" y="62"/>
                        <a:pt x="13" y="61"/>
                      </a:cubicBezTo>
                      <a:cubicBezTo>
                        <a:pt x="39" y="56"/>
                        <a:pt x="39" y="56"/>
                        <a:pt x="39" y="56"/>
                      </a:cubicBezTo>
                      <a:cubicBezTo>
                        <a:pt x="52" y="49"/>
                        <a:pt x="52" y="49"/>
                        <a:pt x="52" y="49"/>
                      </a:cubicBezTo>
                      <a:cubicBezTo>
                        <a:pt x="35" y="56"/>
                        <a:pt x="35" y="56"/>
                        <a:pt x="35" y="56"/>
                      </a:cubicBezTo>
                      <a:cubicBezTo>
                        <a:pt x="0" y="57"/>
                        <a:pt x="0" y="57"/>
                        <a:pt x="0" y="57"/>
                      </a:cubicBezTo>
                      <a:cubicBezTo>
                        <a:pt x="0" y="53"/>
                        <a:pt x="3" y="49"/>
                        <a:pt x="8" y="49"/>
                      </a:cubicBezTo>
                      <a:cubicBezTo>
                        <a:pt x="32" y="48"/>
                        <a:pt x="32" y="48"/>
                        <a:pt x="32" y="48"/>
                      </a:cubicBezTo>
                      <a:cubicBezTo>
                        <a:pt x="50" y="43"/>
                        <a:pt x="50" y="43"/>
                        <a:pt x="50" y="43"/>
                      </a:cubicBezTo>
                      <a:cubicBezTo>
                        <a:pt x="28" y="47"/>
                        <a:pt x="28" y="47"/>
                        <a:pt x="28" y="47"/>
                      </a:cubicBezTo>
                      <a:cubicBezTo>
                        <a:pt x="20" y="31"/>
                        <a:pt x="20" y="31"/>
                        <a:pt x="20" y="31"/>
                      </a:cubicBezTo>
                      <a:cubicBezTo>
                        <a:pt x="23" y="29"/>
                        <a:pt x="28" y="30"/>
                        <a:pt x="30" y="33"/>
                      </a:cubicBezTo>
                      <a:cubicBezTo>
                        <a:pt x="34" y="40"/>
                        <a:pt x="34" y="40"/>
                        <a:pt x="34" y="40"/>
                      </a:cubicBezTo>
                      <a:cubicBezTo>
                        <a:pt x="55" y="30"/>
                        <a:pt x="55" y="30"/>
                        <a:pt x="55" y="30"/>
                      </a:cubicBezTo>
                      <a:cubicBezTo>
                        <a:pt x="55" y="30"/>
                        <a:pt x="68" y="27"/>
                        <a:pt x="65" y="16"/>
                      </a:cubicBezTo>
                      <a:cubicBezTo>
                        <a:pt x="60" y="14"/>
                        <a:pt x="56" y="13"/>
                        <a:pt x="56" y="13"/>
                      </a:cubicBezTo>
                      <a:cubicBezTo>
                        <a:pt x="40" y="25"/>
                        <a:pt x="40" y="25"/>
                        <a:pt x="40" y="25"/>
                      </a:cubicBezTo>
                      <a:cubicBezTo>
                        <a:pt x="36" y="27"/>
                        <a:pt x="31" y="25"/>
                        <a:pt x="28" y="22"/>
                      </a:cubicBezTo>
                      <a:cubicBezTo>
                        <a:pt x="59" y="0"/>
                        <a:pt x="59" y="0"/>
                        <a:pt x="59" y="0"/>
                      </a:cubicBezTo>
                      <a:lnTo>
                        <a:pt x="123" y="0"/>
                      </a:lnTo>
                      <a:close/>
                    </a:path>
                  </a:pathLst>
                </a:custGeom>
                <a:solidFill>
                  <a:srgbClr val="F8ED5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p>
                  <a:pPr marL="0" marR="0" lvl="0" indent="0" defTabSz="932597" eaLnBrk="1" fontAlgn="auto" latinLnBrk="0" hangingPunct="1">
                    <a:lnSpc>
                      <a:spcPct val="100000"/>
                    </a:lnSpc>
                    <a:spcBef>
                      <a:spcPts val="0"/>
                    </a:spcBef>
                    <a:spcAft>
                      <a:spcPts val="0"/>
                    </a:spcAft>
                    <a:buClrTx/>
                    <a:buSzTx/>
                    <a:buFontTx/>
                    <a:buNone/>
                    <a:tabLst/>
                    <a:defRPr/>
                  </a:pPr>
                  <a:endParaRPr kumimoji="0" lang="en-US" sz="1836" b="0" i="0" u="none" strike="noStrike" kern="0" cap="none" spc="0" normalizeH="0" baseline="0" noProof="0">
                    <a:ln>
                      <a:noFill/>
                    </a:ln>
                    <a:solidFill>
                      <a:sysClr val="windowText" lastClr="000000"/>
                    </a:solidFill>
                    <a:effectLst/>
                    <a:uLnTx/>
                    <a:uFillTx/>
                  </a:endParaRPr>
                </a:p>
              </p:txBody>
            </p:sp>
            <p:sp>
              <p:nvSpPr>
                <p:cNvPr id="131" name="Freeform 20"/>
                <p:cNvSpPr>
                  <a:spLocks/>
                </p:cNvSpPr>
                <p:nvPr/>
              </p:nvSpPr>
              <p:spPr bwMode="auto">
                <a:xfrm>
                  <a:off x="5322888" y="5273675"/>
                  <a:ext cx="58738" cy="66675"/>
                </a:xfrm>
                <a:custGeom>
                  <a:avLst/>
                  <a:gdLst>
                    <a:gd name="T0" fmla="*/ 23 w 37"/>
                    <a:gd name="T1" fmla="*/ 42 h 42"/>
                    <a:gd name="T2" fmla="*/ 0 w 37"/>
                    <a:gd name="T3" fmla="*/ 9 h 42"/>
                    <a:gd name="T4" fmla="*/ 18 w 37"/>
                    <a:gd name="T5" fmla="*/ 0 h 42"/>
                    <a:gd name="T6" fmla="*/ 37 w 37"/>
                    <a:gd name="T7" fmla="*/ 33 h 42"/>
                    <a:gd name="T8" fmla="*/ 23 w 37"/>
                    <a:gd name="T9" fmla="*/ 42 h 42"/>
                  </a:gdLst>
                  <a:ahLst/>
                  <a:cxnLst>
                    <a:cxn ang="0">
                      <a:pos x="T0" y="T1"/>
                    </a:cxn>
                    <a:cxn ang="0">
                      <a:pos x="T2" y="T3"/>
                    </a:cxn>
                    <a:cxn ang="0">
                      <a:pos x="T4" y="T5"/>
                    </a:cxn>
                    <a:cxn ang="0">
                      <a:pos x="T6" y="T7"/>
                    </a:cxn>
                    <a:cxn ang="0">
                      <a:pos x="T8" y="T9"/>
                    </a:cxn>
                  </a:cxnLst>
                  <a:rect l="0" t="0" r="r" b="b"/>
                  <a:pathLst>
                    <a:path w="37" h="42">
                      <a:moveTo>
                        <a:pt x="23" y="42"/>
                      </a:moveTo>
                      <a:lnTo>
                        <a:pt x="0" y="9"/>
                      </a:lnTo>
                      <a:lnTo>
                        <a:pt x="18" y="0"/>
                      </a:lnTo>
                      <a:lnTo>
                        <a:pt x="37" y="33"/>
                      </a:lnTo>
                      <a:lnTo>
                        <a:pt x="23" y="4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p>
                  <a:pPr marL="0" marR="0" lvl="0" indent="0" defTabSz="932597" eaLnBrk="1" fontAlgn="auto" latinLnBrk="0" hangingPunct="1">
                    <a:lnSpc>
                      <a:spcPct val="100000"/>
                    </a:lnSpc>
                    <a:spcBef>
                      <a:spcPts val="0"/>
                    </a:spcBef>
                    <a:spcAft>
                      <a:spcPts val="0"/>
                    </a:spcAft>
                    <a:buClrTx/>
                    <a:buSzTx/>
                    <a:buFontTx/>
                    <a:buNone/>
                    <a:tabLst/>
                    <a:defRPr/>
                  </a:pPr>
                  <a:endParaRPr kumimoji="0" lang="en-US" sz="1836" b="0" i="0" u="none" strike="noStrike" kern="0" cap="none" spc="0" normalizeH="0" baseline="0" noProof="0">
                    <a:ln>
                      <a:noFill/>
                    </a:ln>
                    <a:solidFill>
                      <a:sysClr val="windowText" lastClr="000000"/>
                    </a:solidFill>
                    <a:effectLst/>
                    <a:uLnTx/>
                    <a:uFillTx/>
                  </a:endParaRPr>
                </a:p>
              </p:txBody>
            </p:sp>
            <p:sp>
              <p:nvSpPr>
                <p:cNvPr id="132" name="Oval 21"/>
                <p:cNvSpPr>
                  <a:spLocks noChangeArrowheads="1"/>
                </p:cNvSpPr>
                <p:nvPr/>
              </p:nvSpPr>
              <p:spPr bwMode="auto">
                <a:xfrm>
                  <a:off x="5792788" y="5083175"/>
                  <a:ext cx="52388" cy="50800"/>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p>
                  <a:pPr marL="0" marR="0" lvl="0" indent="0" defTabSz="932597" eaLnBrk="1" fontAlgn="auto" latinLnBrk="0" hangingPunct="1">
                    <a:lnSpc>
                      <a:spcPct val="100000"/>
                    </a:lnSpc>
                    <a:spcBef>
                      <a:spcPts val="0"/>
                    </a:spcBef>
                    <a:spcAft>
                      <a:spcPts val="0"/>
                    </a:spcAft>
                    <a:buClrTx/>
                    <a:buSzTx/>
                    <a:buFontTx/>
                    <a:buNone/>
                    <a:tabLst/>
                    <a:defRPr/>
                  </a:pPr>
                  <a:endParaRPr kumimoji="0" lang="en-US" sz="1836" b="0" i="0" u="none" strike="noStrike" kern="0" cap="none" spc="0" normalizeH="0" baseline="0" noProof="0">
                    <a:ln>
                      <a:noFill/>
                    </a:ln>
                    <a:solidFill>
                      <a:sysClr val="windowText" lastClr="000000"/>
                    </a:solidFill>
                    <a:effectLst/>
                    <a:uLnTx/>
                    <a:uFillTx/>
                  </a:endParaRPr>
                </a:p>
              </p:txBody>
            </p:sp>
            <p:sp>
              <p:nvSpPr>
                <p:cNvPr id="133" name="Freeform 22"/>
                <p:cNvSpPr>
                  <a:spLocks/>
                </p:cNvSpPr>
                <p:nvPr/>
              </p:nvSpPr>
              <p:spPr bwMode="auto">
                <a:xfrm>
                  <a:off x="5792788" y="5024438"/>
                  <a:ext cx="52388" cy="58737"/>
                </a:xfrm>
                <a:custGeom>
                  <a:avLst/>
                  <a:gdLst>
                    <a:gd name="T0" fmla="*/ 3 w 7"/>
                    <a:gd name="T1" fmla="*/ 1 h 8"/>
                    <a:gd name="T2" fmla="*/ 7 w 7"/>
                    <a:gd name="T3" fmla="*/ 4 h 8"/>
                    <a:gd name="T4" fmla="*/ 3 w 7"/>
                    <a:gd name="T5" fmla="*/ 8 h 8"/>
                    <a:gd name="T6" fmla="*/ 0 w 7"/>
                    <a:gd name="T7" fmla="*/ 4 h 8"/>
                    <a:gd name="T8" fmla="*/ 3 w 7"/>
                    <a:gd name="T9" fmla="*/ 1 h 8"/>
                  </a:gdLst>
                  <a:ahLst/>
                  <a:cxnLst>
                    <a:cxn ang="0">
                      <a:pos x="T0" y="T1"/>
                    </a:cxn>
                    <a:cxn ang="0">
                      <a:pos x="T2" y="T3"/>
                    </a:cxn>
                    <a:cxn ang="0">
                      <a:pos x="T4" y="T5"/>
                    </a:cxn>
                    <a:cxn ang="0">
                      <a:pos x="T6" y="T7"/>
                    </a:cxn>
                    <a:cxn ang="0">
                      <a:pos x="T8" y="T9"/>
                    </a:cxn>
                  </a:cxnLst>
                  <a:rect l="0" t="0" r="r" b="b"/>
                  <a:pathLst>
                    <a:path w="7" h="8">
                      <a:moveTo>
                        <a:pt x="3" y="1"/>
                      </a:moveTo>
                      <a:cubicBezTo>
                        <a:pt x="5" y="0"/>
                        <a:pt x="7" y="2"/>
                        <a:pt x="7" y="4"/>
                      </a:cubicBezTo>
                      <a:cubicBezTo>
                        <a:pt x="7" y="6"/>
                        <a:pt x="5" y="8"/>
                        <a:pt x="3" y="8"/>
                      </a:cubicBezTo>
                      <a:cubicBezTo>
                        <a:pt x="1" y="8"/>
                        <a:pt x="0" y="6"/>
                        <a:pt x="0" y="4"/>
                      </a:cubicBezTo>
                      <a:cubicBezTo>
                        <a:pt x="0" y="2"/>
                        <a:pt x="1" y="1"/>
                        <a:pt x="3" y="1"/>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p>
                  <a:pPr marL="0" marR="0" lvl="0" indent="0" defTabSz="932597" eaLnBrk="1" fontAlgn="auto" latinLnBrk="0" hangingPunct="1">
                    <a:lnSpc>
                      <a:spcPct val="100000"/>
                    </a:lnSpc>
                    <a:spcBef>
                      <a:spcPts val="0"/>
                    </a:spcBef>
                    <a:spcAft>
                      <a:spcPts val="0"/>
                    </a:spcAft>
                    <a:buClrTx/>
                    <a:buSzTx/>
                    <a:buFontTx/>
                    <a:buNone/>
                    <a:tabLst/>
                    <a:defRPr/>
                  </a:pPr>
                  <a:endParaRPr kumimoji="0" lang="en-US" sz="1836" b="0" i="0" u="none" strike="noStrike" kern="0" cap="none" spc="0" normalizeH="0" baseline="0" noProof="0">
                    <a:ln>
                      <a:noFill/>
                    </a:ln>
                    <a:solidFill>
                      <a:sysClr val="windowText" lastClr="000000"/>
                    </a:solidFill>
                    <a:effectLst/>
                    <a:uLnTx/>
                    <a:uFillTx/>
                  </a:endParaRPr>
                </a:p>
              </p:txBody>
            </p:sp>
            <p:sp>
              <p:nvSpPr>
                <p:cNvPr id="134" name="Freeform 23"/>
                <p:cNvSpPr>
                  <a:spLocks/>
                </p:cNvSpPr>
                <p:nvPr/>
              </p:nvSpPr>
              <p:spPr bwMode="auto">
                <a:xfrm>
                  <a:off x="5792788" y="4972050"/>
                  <a:ext cx="52388" cy="58737"/>
                </a:xfrm>
                <a:custGeom>
                  <a:avLst/>
                  <a:gdLst>
                    <a:gd name="T0" fmla="*/ 3 w 7"/>
                    <a:gd name="T1" fmla="*/ 0 h 8"/>
                    <a:gd name="T2" fmla="*/ 7 w 7"/>
                    <a:gd name="T3" fmla="*/ 4 h 8"/>
                    <a:gd name="T4" fmla="*/ 3 w 7"/>
                    <a:gd name="T5" fmla="*/ 8 h 8"/>
                    <a:gd name="T6" fmla="*/ 0 w 7"/>
                    <a:gd name="T7" fmla="*/ 4 h 8"/>
                    <a:gd name="T8" fmla="*/ 3 w 7"/>
                    <a:gd name="T9" fmla="*/ 0 h 8"/>
                  </a:gdLst>
                  <a:ahLst/>
                  <a:cxnLst>
                    <a:cxn ang="0">
                      <a:pos x="T0" y="T1"/>
                    </a:cxn>
                    <a:cxn ang="0">
                      <a:pos x="T2" y="T3"/>
                    </a:cxn>
                    <a:cxn ang="0">
                      <a:pos x="T4" y="T5"/>
                    </a:cxn>
                    <a:cxn ang="0">
                      <a:pos x="T6" y="T7"/>
                    </a:cxn>
                    <a:cxn ang="0">
                      <a:pos x="T8" y="T9"/>
                    </a:cxn>
                  </a:cxnLst>
                  <a:rect l="0" t="0" r="r" b="b"/>
                  <a:pathLst>
                    <a:path w="7" h="8">
                      <a:moveTo>
                        <a:pt x="3" y="0"/>
                      </a:moveTo>
                      <a:cubicBezTo>
                        <a:pt x="5" y="0"/>
                        <a:pt x="7" y="2"/>
                        <a:pt x="7" y="4"/>
                      </a:cubicBezTo>
                      <a:cubicBezTo>
                        <a:pt x="7" y="6"/>
                        <a:pt x="5" y="7"/>
                        <a:pt x="3" y="8"/>
                      </a:cubicBezTo>
                      <a:cubicBezTo>
                        <a:pt x="1" y="8"/>
                        <a:pt x="0" y="6"/>
                        <a:pt x="0" y="4"/>
                      </a:cubicBezTo>
                      <a:cubicBezTo>
                        <a:pt x="0" y="2"/>
                        <a:pt x="1" y="0"/>
                        <a:pt x="3" y="0"/>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p>
                  <a:pPr marL="0" marR="0" lvl="0" indent="0" defTabSz="932597" eaLnBrk="1" fontAlgn="auto" latinLnBrk="0" hangingPunct="1">
                    <a:lnSpc>
                      <a:spcPct val="100000"/>
                    </a:lnSpc>
                    <a:spcBef>
                      <a:spcPts val="0"/>
                    </a:spcBef>
                    <a:spcAft>
                      <a:spcPts val="0"/>
                    </a:spcAft>
                    <a:buClrTx/>
                    <a:buSzTx/>
                    <a:buFontTx/>
                    <a:buNone/>
                    <a:tabLst/>
                    <a:defRPr/>
                  </a:pPr>
                  <a:endParaRPr kumimoji="0" lang="en-US" sz="1836" b="0" i="0" u="none" strike="noStrike" kern="0" cap="none" spc="0" normalizeH="0" baseline="0" noProof="0">
                    <a:ln>
                      <a:noFill/>
                    </a:ln>
                    <a:solidFill>
                      <a:sysClr val="windowText" lastClr="000000"/>
                    </a:solidFill>
                    <a:effectLst/>
                    <a:uLnTx/>
                    <a:uFillTx/>
                  </a:endParaRPr>
                </a:p>
              </p:txBody>
            </p:sp>
            <p:sp>
              <p:nvSpPr>
                <p:cNvPr id="135" name="Freeform 24"/>
                <p:cNvSpPr>
                  <a:spLocks/>
                </p:cNvSpPr>
                <p:nvPr/>
              </p:nvSpPr>
              <p:spPr bwMode="auto">
                <a:xfrm>
                  <a:off x="5792788" y="4921250"/>
                  <a:ext cx="52388" cy="50800"/>
                </a:xfrm>
                <a:custGeom>
                  <a:avLst/>
                  <a:gdLst>
                    <a:gd name="T0" fmla="*/ 3 w 7"/>
                    <a:gd name="T1" fmla="*/ 0 h 7"/>
                    <a:gd name="T2" fmla="*/ 7 w 7"/>
                    <a:gd name="T3" fmla="*/ 3 h 7"/>
                    <a:gd name="T4" fmla="*/ 3 w 7"/>
                    <a:gd name="T5" fmla="*/ 7 h 7"/>
                    <a:gd name="T6" fmla="*/ 0 w 7"/>
                    <a:gd name="T7" fmla="*/ 3 h 7"/>
                    <a:gd name="T8" fmla="*/ 3 w 7"/>
                    <a:gd name="T9" fmla="*/ 0 h 7"/>
                  </a:gdLst>
                  <a:ahLst/>
                  <a:cxnLst>
                    <a:cxn ang="0">
                      <a:pos x="T0" y="T1"/>
                    </a:cxn>
                    <a:cxn ang="0">
                      <a:pos x="T2" y="T3"/>
                    </a:cxn>
                    <a:cxn ang="0">
                      <a:pos x="T4" y="T5"/>
                    </a:cxn>
                    <a:cxn ang="0">
                      <a:pos x="T6" y="T7"/>
                    </a:cxn>
                    <a:cxn ang="0">
                      <a:pos x="T8" y="T9"/>
                    </a:cxn>
                  </a:cxnLst>
                  <a:rect l="0" t="0" r="r" b="b"/>
                  <a:pathLst>
                    <a:path w="7" h="7">
                      <a:moveTo>
                        <a:pt x="3" y="0"/>
                      </a:moveTo>
                      <a:cubicBezTo>
                        <a:pt x="5" y="0"/>
                        <a:pt x="7" y="1"/>
                        <a:pt x="7" y="3"/>
                      </a:cubicBezTo>
                      <a:cubicBezTo>
                        <a:pt x="7" y="5"/>
                        <a:pt x="5" y="7"/>
                        <a:pt x="3" y="7"/>
                      </a:cubicBezTo>
                      <a:cubicBezTo>
                        <a:pt x="1" y="7"/>
                        <a:pt x="0" y="6"/>
                        <a:pt x="0" y="3"/>
                      </a:cubicBezTo>
                      <a:cubicBezTo>
                        <a:pt x="0" y="1"/>
                        <a:pt x="1" y="0"/>
                        <a:pt x="3" y="0"/>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p>
                  <a:pPr marL="0" marR="0" lvl="0" indent="0" defTabSz="932597" eaLnBrk="1" fontAlgn="auto" latinLnBrk="0" hangingPunct="1">
                    <a:lnSpc>
                      <a:spcPct val="100000"/>
                    </a:lnSpc>
                    <a:spcBef>
                      <a:spcPts val="0"/>
                    </a:spcBef>
                    <a:spcAft>
                      <a:spcPts val="0"/>
                    </a:spcAft>
                    <a:buClrTx/>
                    <a:buSzTx/>
                    <a:buFontTx/>
                    <a:buNone/>
                    <a:tabLst/>
                    <a:defRPr/>
                  </a:pPr>
                  <a:endParaRPr kumimoji="0" lang="en-US" sz="1836" b="0" i="0" u="none" strike="noStrike" kern="0" cap="none" spc="0" normalizeH="0" baseline="0" noProof="0">
                    <a:ln>
                      <a:noFill/>
                    </a:ln>
                    <a:solidFill>
                      <a:sysClr val="windowText" lastClr="000000"/>
                    </a:solidFill>
                    <a:effectLst/>
                    <a:uLnTx/>
                    <a:uFillTx/>
                  </a:endParaRPr>
                </a:p>
              </p:txBody>
            </p:sp>
            <p:sp>
              <p:nvSpPr>
                <p:cNvPr id="136" name="Oval 25"/>
                <p:cNvSpPr>
                  <a:spLocks noChangeArrowheads="1"/>
                </p:cNvSpPr>
                <p:nvPr/>
              </p:nvSpPr>
              <p:spPr bwMode="auto">
                <a:xfrm>
                  <a:off x="5786438" y="4862513"/>
                  <a:ext cx="58738" cy="58737"/>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p>
                  <a:pPr marL="0" marR="0" lvl="0" indent="0" defTabSz="932597" eaLnBrk="1" fontAlgn="auto" latinLnBrk="0" hangingPunct="1">
                    <a:lnSpc>
                      <a:spcPct val="100000"/>
                    </a:lnSpc>
                    <a:spcBef>
                      <a:spcPts val="0"/>
                    </a:spcBef>
                    <a:spcAft>
                      <a:spcPts val="0"/>
                    </a:spcAft>
                    <a:buClrTx/>
                    <a:buSzTx/>
                    <a:buFontTx/>
                    <a:buNone/>
                    <a:tabLst/>
                    <a:defRPr/>
                  </a:pPr>
                  <a:endParaRPr kumimoji="0" lang="en-US" sz="1836" b="0" i="0" u="none" strike="noStrike" kern="0" cap="none" spc="0" normalizeH="0" baseline="0" noProof="0">
                    <a:ln>
                      <a:noFill/>
                    </a:ln>
                    <a:solidFill>
                      <a:sysClr val="windowText" lastClr="000000"/>
                    </a:solidFill>
                    <a:effectLst/>
                    <a:uLnTx/>
                    <a:uFillTx/>
                  </a:endParaRPr>
                </a:p>
              </p:txBody>
            </p:sp>
            <p:sp>
              <p:nvSpPr>
                <p:cNvPr id="137" name="Freeform 26"/>
                <p:cNvSpPr>
                  <a:spLocks/>
                </p:cNvSpPr>
                <p:nvPr/>
              </p:nvSpPr>
              <p:spPr bwMode="auto">
                <a:xfrm>
                  <a:off x="5918201" y="4891088"/>
                  <a:ext cx="1265238" cy="449262"/>
                </a:xfrm>
                <a:custGeom>
                  <a:avLst/>
                  <a:gdLst>
                    <a:gd name="T0" fmla="*/ 797 w 797"/>
                    <a:gd name="T1" fmla="*/ 283 h 283"/>
                    <a:gd name="T2" fmla="*/ 0 w 797"/>
                    <a:gd name="T3" fmla="*/ 139 h 283"/>
                    <a:gd name="T4" fmla="*/ 0 w 797"/>
                    <a:gd name="T5" fmla="*/ 0 h 283"/>
                    <a:gd name="T6" fmla="*/ 357 w 797"/>
                    <a:gd name="T7" fmla="*/ 0 h 283"/>
                    <a:gd name="T8" fmla="*/ 797 w 797"/>
                    <a:gd name="T9" fmla="*/ 0 h 283"/>
                    <a:gd name="T10" fmla="*/ 797 w 797"/>
                    <a:gd name="T11" fmla="*/ 283 h 283"/>
                  </a:gdLst>
                  <a:ahLst/>
                  <a:cxnLst>
                    <a:cxn ang="0">
                      <a:pos x="T0" y="T1"/>
                    </a:cxn>
                    <a:cxn ang="0">
                      <a:pos x="T2" y="T3"/>
                    </a:cxn>
                    <a:cxn ang="0">
                      <a:pos x="T4" y="T5"/>
                    </a:cxn>
                    <a:cxn ang="0">
                      <a:pos x="T6" y="T7"/>
                    </a:cxn>
                    <a:cxn ang="0">
                      <a:pos x="T8" y="T9"/>
                    </a:cxn>
                    <a:cxn ang="0">
                      <a:pos x="T10" y="T11"/>
                    </a:cxn>
                  </a:cxnLst>
                  <a:rect l="0" t="0" r="r" b="b"/>
                  <a:pathLst>
                    <a:path w="797" h="283">
                      <a:moveTo>
                        <a:pt x="797" y="283"/>
                      </a:moveTo>
                      <a:lnTo>
                        <a:pt x="0" y="139"/>
                      </a:lnTo>
                      <a:lnTo>
                        <a:pt x="0" y="0"/>
                      </a:lnTo>
                      <a:lnTo>
                        <a:pt x="357" y="0"/>
                      </a:lnTo>
                      <a:lnTo>
                        <a:pt x="797" y="0"/>
                      </a:lnTo>
                      <a:lnTo>
                        <a:pt x="797" y="283"/>
                      </a:lnTo>
                      <a:close/>
                    </a:path>
                  </a:pathLst>
                </a:custGeom>
                <a:solidFill>
                  <a:srgbClr val="B4009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p>
                  <a:pPr marL="0" marR="0" lvl="0" indent="0" defTabSz="932597" eaLnBrk="1" fontAlgn="auto" latinLnBrk="0" hangingPunct="1">
                    <a:lnSpc>
                      <a:spcPct val="100000"/>
                    </a:lnSpc>
                    <a:spcBef>
                      <a:spcPts val="0"/>
                    </a:spcBef>
                    <a:spcAft>
                      <a:spcPts val="0"/>
                    </a:spcAft>
                    <a:buClrTx/>
                    <a:buSzTx/>
                    <a:buFontTx/>
                    <a:buNone/>
                    <a:tabLst/>
                    <a:defRPr/>
                  </a:pPr>
                  <a:endParaRPr kumimoji="0" lang="en-US" sz="1836" b="0" i="0" u="none" strike="noStrike" kern="0" cap="none" spc="0" normalizeH="0" baseline="0" noProof="0" dirty="0">
                    <a:ln>
                      <a:noFill/>
                    </a:ln>
                    <a:solidFill>
                      <a:sysClr val="windowText" lastClr="000000"/>
                    </a:solidFill>
                    <a:effectLst/>
                    <a:uLnTx/>
                    <a:uFillTx/>
                  </a:endParaRPr>
                </a:p>
              </p:txBody>
            </p:sp>
          </p:grpSp>
        </p:grpSp>
        <p:grpSp>
          <p:nvGrpSpPr>
            <p:cNvPr id="111" name="Group 110"/>
            <p:cNvGrpSpPr/>
            <p:nvPr/>
          </p:nvGrpSpPr>
          <p:grpSpPr>
            <a:xfrm>
              <a:off x="6355774" y="4533576"/>
              <a:ext cx="749299" cy="3095367"/>
              <a:chOff x="3341102" y="1856839"/>
              <a:chExt cx="749299" cy="3095367"/>
            </a:xfrm>
          </p:grpSpPr>
          <p:grpSp>
            <p:nvGrpSpPr>
              <p:cNvPr id="123" name="Group 122"/>
              <p:cNvGrpSpPr/>
              <p:nvPr/>
            </p:nvGrpSpPr>
            <p:grpSpPr>
              <a:xfrm rot="5400000" flipH="1">
                <a:off x="2619583" y="3481388"/>
                <a:ext cx="2192337" cy="749299"/>
                <a:chOff x="4454526" y="1246188"/>
                <a:chExt cx="2192337" cy="749299"/>
              </a:xfrm>
            </p:grpSpPr>
            <p:sp>
              <p:nvSpPr>
                <p:cNvPr id="125" name="Freeform 42"/>
                <p:cNvSpPr>
                  <a:spLocks/>
                </p:cNvSpPr>
                <p:nvPr/>
              </p:nvSpPr>
              <p:spPr bwMode="auto">
                <a:xfrm>
                  <a:off x="6043613" y="1246188"/>
                  <a:ext cx="603250" cy="676275"/>
                </a:xfrm>
                <a:custGeom>
                  <a:avLst/>
                  <a:gdLst>
                    <a:gd name="T0" fmla="*/ 68 w 82"/>
                    <a:gd name="T1" fmla="*/ 14 h 92"/>
                    <a:gd name="T2" fmla="*/ 44 w 82"/>
                    <a:gd name="T3" fmla="*/ 29 h 92"/>
                    <a:gd name="T4" fmla="*/ 63 w 82"/>
                    <a:gd name="T5" fmla="*/ 14 h 92"/>
                    <a:gd name="T6" fmla="*/ 57 w 82"/>
                    <a:gd name="T7" fmla="*/ 6 h 92"/>
                    <a:gd name="T8" fmla="*/ 39 w 82"/>
                    <a:gd name="T9" fmla="*/ 22 h 92"/>
                    <a:gd name="T10" fmla="*/ 52 w 82"/>
                    <a:gd name="T11" fmla="*/ 8 h 92"/>
                    <a:gd name="T12" fmla="*/ 46 w 82"/>
                    <a:gd name="T13" fmla="*/ 0 h 92"/>
                    <a:gd name="T14" fmla="*/ 46 w 82"/>
                    <a:gd name="T15" fmla="*/ 0 h 92"/>
                    <a:gd name="T16" fmla="*/ 34 w 82"/>
                    <a:gd name="T17" fmla="*/ 14 h 92"/>
                    <a:gd name="T18" fmla="*/ 37 w 82"/>
                    <a:gd name="T19" fmla="*/ 4 h 92"/>
                    <a:gd name="T20" fmla="*/ 27 w 82"/>
                    <a:gd name="T21" fmla="*/ 3 h 92"/>
                    <a:gd name="T22" fmla="*/ 4 w 82"/>
                    <a:gd name="T23" fmla="*/ 59 h 92"/>
                    <a:gd name="T24" fmla="*/ 0 w 82"/>
                    <a:gd name="T25" fmla="*/ 62 h 92"/>
                    <a:gd name="T26" fmla="*/ 16 w 82"/>
                    <a:gd name="T27" fmla="*/ 92 h 92"/>
                    <a:gd name="T28" fmla="*/ 51 w 82"/>
                    <a:gd name="T29" fmla="*/ 83 h 92"/>
                    <a:gd name="T30" fmla="*/ 51 w 82"/>
                    <a:gd name="T31" fmla="*/ 83 h 92"/>
                    <a:gd name="T32" fmla="*/ 51 w 82"/>
                    <a:gd name="T33" fmla="*/ 83 h 92"/>
                    <a:gd name="T34" fmla="*/ 58 w 82"/>
                    <a:gd name="T35" fmla="*/ 74 h 92"/>
                    <a:gd name="T36" fmla="*/ 68 w 82"/>
                    <a:gd name="T37" fmla="*/ 60 h 92"/>
                    <a:gd name="T38" fmla="*/ 79 w 82"/>
                    <a:gd name="T39" fmla="*/ 44 h 92"/>
                    <a:gd name="T40" fmla="*/ 65 w 82"/>
                    <a:gd name="T41" fmla="*/ 46 h 92"/>
                    <a:gd name="T42" fmla="*/ 50 w 82"/>
                    <a:gd name="T43" fmla="*/ 67 h 92"/>
                    <a:gd name="T44" fmla="*/ 37 w 82"/>
                    <a:gd name="T45" fmla="*/ 67 h 92"/>
                    <a:gd name="T46" fmla="*/ 44 w 82"/>
                    <a:gd name="T47" fmla="*/ 45 h 92"/>
                    <a:gd name="T48" fmla="*/ 64 w 82"/>
                    <a:gd name="T49" fmla="*/ 26 h 92"/>
                    <a:gd name="T50" fmla="*/ 69 w 82"/>
                    <a:gd name="T51" fmla="*/ 33 h 92"/>
                    <a:gd name="T52" fmla="*/ 82 w 82"/>
                    <a:gd name="T53" fmla="*/ 37 h 92"/>
                    <a:gd name="T54" fmla="*/ 68 w 82"/>
                    <a:gd name="T55" fmla="*/ 14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82" h="92">
                      <a:moveTo>
                        <a:pt x="68" y="14"/>
                      </a:moveTo>
                      <a:cubicBezTo>
                        <a:pt x="44" y="29"/>
                        <a:pt x="44" y="29"/>
                        <a:pt x="44" y="29"/>
                      </a:cubicBezTo>
                      <a:cubicBezTo>
                        <a:pt x="63" y="14"/>
                        <a:pt x="63" y="14"/>
                        <a:pt x="63" y="14"/>
                      </a:cubicBezTo>
                      <a:cubicBezTo>
                        <a:pt x="57" y="6"/>
                        <a:pt x="57" y="6"/>
                        <a:pt x="57" y="6"/>
                      </a:cubicBezTo>
                      <a:cubicBezTo>
                        <a:pt x="39" y="22"/>
                        <a:pt x="39" y="22"/>
                        <a:pt x="39" y="22"/>
                      </a:cubicBezTo>
                      <a:cubicBezTo>
                        <a:pt x="52" y="8"/>
                        <a:pt x="52" y="8"/>
                        <a:pt x="52" y="8"/>
                      </a:cubicBezTo>
                      <a:cubicBezTo>
                        <a:pt x="46" y="0"/>
                        <a:pt x="46" y="0"/>
                        <a:pt x="46" y="0"/>
                      </a:cubicBezTo>
                      <a:cubicBezTo>
                        <a:pt x="46" y="0"/>
                        <a:pt x="46" y="0"/>
                        <a:pt x="46" y="0"/>
                      </a:cubicBezTo>
                      <a:cubicBezTo>
                        <a:pt x="34" y="14"/>
                        <a:pt x="34" y="14"/>
                        <a:pt x="34" y="14"/>
                      </a:cubicBezTo>
                      <a:cubicBezTo>
                        <a:pt x="37" y="4"/>
                        <a:pt x="37" y="4"/>
                        <a:pt x="37" y="4"/>
                      </a:cubicBezTo>
                      <a:cubicBezTo>
                        <a:pt x="27" y="3"/>
                        <a:pt x="27" y="3"/>
                        <a:pt x="27" y="3"/>
                      </a:cubicBezTo>
                      <a:cubicBezTo>
                        <a:pt x="4" y="59"/>
                        <a:pt x="4" y="59"/>
                        <a:pt x="4" y="59"/>
                      </a:cubicBezTo>
                      <a:cubicBezTo>
                        <a:pt x="0" y="62"/>
                        <a:pt x="0" y="62"/>
                        <a:pt x="0" y="62"/>
                      </a:cubicBezTo>
                      <a:cubicBezTo>
                        <a:pt x="16" y="92"/>
                        <a:pt x="16" y="92"/>
                        <a:pt x="16" y="92"/>
                      </a:cubicBezTo>
                      <a:cubicBezTo>
                        <a:pt x="51" y="83"/>
                        <a:pt x="51" y="83"/>
                        <a:pt x="51" y="83"/>
                      </a:cubicBezTo>
                      <a:cubicBezTo>
                        <a:pt x="51" y="83"/>
                        <a:pt x="51" y="83"/>
                        <a:pt x="51" y="83"/>
                      </a:cubicBezTo>
                      <a:cubicBezTo>
                        <a:pt x="51" y="83"/>
                        <a:pt x="51" y="83"/>
                        <a:pt x="51" y="83"/>
                      </a:cubicBezTo>
                      <a:cubicBezTo>
                        <a:pt x="58" y="74"/>
                        <a:pt x="58" y="74"/>
                        <a:pt x="58" y="74"/>
                      </a:cubicBezTo>
                      <a:cubicBezTo>
                        <a:pt x="68" y="60"/>
                        <a:pt x="68" y="60"/>
                        <a:pt x="68" y="60"/>
                      </a:cubicBezTo>
                      <a:cubicBezTo>
                        <a:pt x="79" y="44"/>
                        <a:pt x="79" y="44"/>
                        <a:pt x="79" y="44"/>
                      </a:cubicBezTo>
                      <a:cubicBezTo>
                        <a:pt x="75" y="41"/>
                        <a:pt x="69" y="42"/>
                        <a:pt x="65" y="46"/>
                      </a:cubicBezTo>
                      <a:cubicBezTo>
                        <a:pt x="50" y="67"/>
                        <a:pt x="50" y="67"/>
                        <a:pt x="50" y="67"/>
                      </a:cubicBezTo>
                      <a:cubicBezTo>
                        <a:pt x="46" y="73"/>
                        <a:pt x="41" y="72"/>
                        <a:pt x="37" y="67"/>
                      </a:cubicBezTo>
                      <a:cubicBezTo>
                        <a:pt x="30" y="55"/>
                        <a:pt x="44" y="45"/>
                        <a:pt x="44" y="45"/>
                      </a:cubicBezTo>
                      <a:cubicBezTo>
                        <a:pt x="64" y="26"/>
                        <a:pt x="64" y="26"/>
                        <a:pt x="64" y="26"/>
                      </a:cubicBezTo>
                      <a:cubicBezTo>
                        <a:pt x="69" y="33"/>
                        <a:pt x="69" y="33"/>
                        <a:pt x="69" y="33"/>
                      </a:cubicBezTo>
                      <a:cubicBezTo>
                        <a:pt x="71" y="38"/>
                        <a:pt x="77" y="39"/>
                        <a:pt x="82" y="37"/>
                      </a:cubicBezTo>
                      <a:lnTo>
                        <a:pt x="68" y="14"/>
                      </a:lnTo>
                      <a:close/>
                    </a:path>
                  </a:pathLst>
                </a:custGeom>
                <a:solidFill>
                  <a:srgbClr val="F8ED5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p>
                  <a:pPr marL="0" marR="0" lvl="0" indent="0" defTabSz="932597" eaLnBrk="1" fontAlgn="auto" latinLnBrk="0" hangingPunct="1">
                    <a:lnSpc>
                      <a:spcPct val="100000"/>
                    </a:lnSpc>
                    <a:spcBef>
                      <a:spcPts val="0"/>
                    </a:spcBef>
                    <a:spcAft>
                      <a:spcPts val="0"/>
                    </a:spcAft>
                    <a:buClrTx/>
                    <a:buSzTx/>
                    <a:buFontTx/>
                    <a:buNone/>
                    <a:tabLst/>
                    <a:defRPr/>
                  </a:pPr>
                  <a:endParaRPr kumimoji="0" lang="en-US" sz="1836" b="0" i="0" u="none" strike="noStrike" kern="0" cap="none" spc="0" normalizeH="0" baseline="0" noProof="0">
                    <a:ln>
                      <a:noFill/>
                    </a:ln>
                    <a:solidFill>
                      <a:sysClr val="windowText" lastClr="000000"/>
                    </a:solidFill>
                    <a:effectLst/>
                    <a:uLnTx/>
                    <a:uFillTx/>
                  </a:endParaRPr>
                </a:p>
              </p:txBody>
            </p:sp>
            <p:sp>
              <p:nvSpPr>
                <p:cNvPr id="126" name="Freeform 43"/>
                <p:cNvSpPr>
                  <a:spLocks/>
                </p:cNvSpPr>
                <p:nvPr/>
              </p:nvSpPr>
              <p:spPr bwMode="auto">
                <a:xfrm>
                  <a:off x="4454526" y="1428750"/>
                  <a:ext cx="1655763" cy="566737"/>
                </a:xfrm>
                <a:custGeom>
                  <a:avLst/>
                  <a:gdLst>
                    <a:gd name="T0" fmla="*/ 0 w 1043"/>
                    <a:gd name="T1" fmla="*/ 0 h 357"/>
                    <a:gd name="T2" fmla="*/ 0 w 1043"/>
                    <a:gd name="T3" fmla="*/ 357 h 357"/>
                    <a:gd name="T4" fmla="*/ 1043 w 1043"/>
                    <a:gd name="T5" fmla="*/ 357 h 357"/>
                    <a:gd name="T6" fmla="*/ 950 w 1043"/>
                    <a:gd name="T7" fmla="*/ 181 h 357"/>
                    <a:gd name="T8" fmla="*/ 0 w 1043"/>
                    <a:gd name="T9" fmla="*/ 0 h 357"/>
                  </a:gdLst>
                  <a:ahLst/>
                  <a:cxnLst>
                    <a:cxn ang="0">
                      <a:pos x="T0" y="T1"/>
                    </a:cxn>
                    <a:cxn ang="0">
                      <a:pos x="T2" y="T3"/>
                    </a:cxn>
                    <a:cxn ang="0">
                      <a:pos x="T4" y="T5"/>
                    </a:cxn>
                    <a:cxn ang="0">
                      <a:pos x="T6" y="T7"/>
                    </a:cxn>
                    <a:cxn ang="0">
                      <a:pos x="T8" y="T9"/>
                    </a:cxn>
                  </a:cxnLst>
                  <a:rect l="0" t="0" r="r" b="b"/>
                  <a:pathLst>
                    <a:path w="1043" h="357">
                      <a:moveTo>
                        <a:pt x="0" y="0"/>
                      </a:moveTo>
                      <a:lnTo>
                        <a:pt x="0" y="357"/>
                      </a:lnTo>
                      <a:lnTo>
                        <a:pt x="1043" y="357"/>
                      </a:lnTo>
                      <a:lnTo>
                        <a:pt x="950" y="181"/>
                      </a:lnTo>
                      <a:lnTo>
                        <a:pt x="0" y="0"/>
                      </a:lnTo>
                      <a:close/>
                    </a:path>
                  </a:pathLst>
                </a:custGeom>
                <a:solidFill>
                  <a:srgbClr val="00827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p>
                  <a:pPr marL="0" marR="0" lvl="0" indent="0" defTabSz="932597" eaLnBrk="1" fontAlgn="auto" latinLnBrk="0" hangingPunct="1">
                    <a:lnSpc>
                      <a:spcPct val="100000"/>
                    </a:lnSpc>
                    <a:spcBef>
                      <a:spcPts val="0"/>
                    </a:spcBef>
                    <a:spcAft>
                      <a:spcPts val="0"/>
                    </a:spcAft>
                    <a:buClrTx/>
                    <a:buSzTx/>
                    <a:buFontTx/>
                    <a:buNone/>
                    <a:tabLst/>
                    <a:defRPr/>
                  </a:pPr>
                  <a:endParaRPr kumimoji="0" lang="en-US" sz="1836" b="0" i="0" u="none" strike="noStrike" kern="0" cap="none" spc="0" normalizeH="0" baseline="0" noProof="0" dirty="0">
                    <a:ln>
                      <a:noFill/>
                    </a:ln>
                    <a:solidFill>
                      <a:sysClr val="windowText" lastClr="000000"/>
                    </a:solidFill>
                    <a:effectLst/>
                    <a:uLnTx/>
                    <a:uFillTx/>
                  </a:endParaRPr>
                </a:p>
              </p:txBody>
            </p:sp>
            <p:sp>
              <p:nvSpPr>
                <p:cNvPr id="127" name="Freeform 44"/>
                <p:cNvSpPr>
                  <a:spLocks/>
                </p:cNvSpPr>
                <p:nvPr/>
              </p:nvSpPr>
              <p:spPr bwMode="auto">
                <a:xfrm>
                  <a:off x="5970588" y="1685925"/>
                  <a:ext cx="204788" cy="301625"/>
                </a:xfrm>
                <a:custGeom>
                  <a:avLst/>
                  <a:gdLst>
                    <a:gd name="T0" fmla="*/ 41 w 129"/>
                    <a:gd name="T1" fmla="*/ 0 h 190"/>
                    <a:gd name="T2" fmla="*/ 0 w 129"/>
                    <a:gd name="T3" fmla="*/ 24 h 190"/>
                    <a:gd name="T4" fmla="*/ 88 w 129"/>
                    <a:gd name="T5" fmla="*/ 190 h 190"/>
                    <a:gd name="T6" fmla="*/ 129 w 129"/>
                    <a:gd name="T7" fmla="*/ 167 h 190"/>
                    <a:gd name="T8" fmla="*/ 41 w 129"/>
                    <a:gd name="T9" fmla="*/ 0 h 190"/>
                  </a:gdLst>
                  <a:ahLst/>
                  <a:cxnLst>
                    <a:cxn ang="0">
                      <a:pos x="T0" y="T1"/>
                    </a:cxn>
                    <a:cxn ang="0">
                      <a:pos x="T2" y="T3"/>
                    </a:cxn>
                    <a:cxn ang="0">
                      <a:pos x="T4" y="T5"/>
                    </a:cxn>
                    <a:cxn ang="0">
                      <a:pos x="T6" y="T7"/>
                    </a:cxn>
                    <a:cxn ang="0">
                      <a:pos x="T8" y="T9"/>
                    </a:cxn>
                  </a:cxnLst>
                  <a:rect l="0" t="0" r="r" b="b"/>
                  <a:pathLst>
                    <a:path w="129" h="190">
                      <a:moveTo>
                        <a:pt x="41" y="0"/>
                      </a:moveTo>
                      <a:lnTo>
                        <a:pt x="0" y="24"/>
                      </a:lnTo>
                      <a:lnTo>
                        <a:pt x="88" y="190"/>
                      </a:lnTo>
                      <a:lnTo>
                        <a:pt x="129" y="167"/>
                      </a:lnTo>
                      <a:lnTo>
                        <a:pt x="41"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p>
                  <a:pPr marL="0" marR="0" lvl="0" indent="0" defTabSz="932597" eaLnBrk="1" fontAlgn="auto" latinLnBrk="0" hangingPunct="1">
                    <a:lnSpc>
                      <a:spcPct val="100000"/>
                    </a:lnSpc>
                    <a:spcBef>
                      <a:spcPts val="0"/>
                    </a:spcBef>
                    <a:spcAft>
                      <a:spcPts val="0"/>
                    </a:spcAft>
                    <a:buClrTx/>
                    <a:buSzTx/>
                    <a:buFontTx/>
                    <a:buNone/>
                    <a:tabLst/>
                    <a:defRPr/>
                  </a:pPr>
                  <a:endParaRPr kumimoji="0" lang="en-US" sz="1836" b="0" i="0" u="none" strike="noStrike" kern="0" cap="none" spc="0" normalizeH="0" baseline="0" noProof="0">
                    <a:ln>
                      <a:noFill/>
                    </a:ln>
                    <a:solidFill>
                      <a:sysClr val="windowText" lastClr="000000"/>
                    </a:solidFill>
                    <a:effectLst/>
                    <a:uLnTx/>
                    <a:uFillTx/>
                  </a:endParaRPr>
                </a:p>
              </p:txBody>
            </p:sp>
          </p:grpSp>
          <p:sp>
            <p:nvSpPr>
              <p:cNvPr id="124" name="TextBox 123"/>
              <p:cNvSpPr txBox="1"/>
              <p:nvPr/>
            </p:nvSpPr>
            <p:spPr>
              <a:xfrm>
                <a:off x="3499852" y="1856839"/>
                <a:ext cx="574344" cy="1104927"/>
              </a:xfrm>
              <a:prstGeom prst="rect">
                <a:avLst/>
              </a:prstGeom>
              <a:noFill/>
            </p:spPr>
            <p:txBody>
              <a:bodyPr wrap="square" rtlCol="0">
                <a:spAutoFit/>
              </a:bodyPr>
              <a:lstStyle/>
              <a:p>
                <a:pPr marL="0" marR="0" lvl="0" indent="0" algn="ctr" defTabSz="932597" eaLnBrk="1" fontAlgn="auto" latinLnBrk="0" hangingPunct="1">
                  <a:lnSpc>
                    <a:spcPct val="100000"/>
                  </a:lnSpc>
                  <a:spcBef>
                    <a:spcPts val="0"/>
                  </a:spcBef>
                  <a:spcAft>
                    <a:spcPts val="0"/>
                  </a:spcAft>
                  <a:buClrTx/>
                  <a:buSzTx/>
                  <a:buFontTx/>
                  <a:buNone/>
                  <a:tabLst/>
                  <a:defRPr/>
                </a:pPr>
                <a:r>
                  <a:rPr kumimoji="0" lang="en-US" sz="2448" b="0" i="0" u="none" strike="noStrike" kern="0" cap="none" spc="0" normalizeH="0" baseline="0" noProof="0" dirty="0">
                    <a:ln>
                      <a:noFill/>
                    </a:ln>
                    <a:solidFill>
                      <a:srgbClr val="7FBA00"/>
                    </a:solidFill>
                    <a:effectLst/>
                    <a:uLnTx/>
                    <a:uFillTx/>
                    <a:latin typeface="Segoe UI Black" panose="020B0A02040204020203" pitchFamily="34" charset="0"/>
                    <a:ea typeface="Segoe UI Black" panose="020B0A02040204020203" pitchFamily="34" charset="0"/>
                    <a:cs typeface="Segoe UI Black" panose="020B0A02040204020203" pitchFamily="34" charset="0"/>
                  </a:rPr>
                  <a:t>$</a:t>
                </a:r>
              </a:p>
            </p:txBody>
          </p:sp>
        </p:grpSp>
        <p:grpSp>
          <p:nvGrpSpPr>
            <p:cNvPr id="112" name="Group 111"/>
            <p:cNvGrpSpPr/>
            <p:nvPr/>
          </p:nvGrpSpPr>
          <p:grpSpPr>
            <a:xfrm>
              <a:off x="4617210" y="3857300"/>
              <a:ext cx="749300" cy="3095367"/>
              <a:chOff x="1644650" y="1180563"/>
              <a:chExt cx="749300" cy="3095367"/>
            </a:xfrm>
          </p:grpSpPr>
          <p:grpSp>
            <p:nvGrpSpPr>
              <p:cNvPr id="118" name="Group 117"/>
              <p:cNvGrpSpPr/>
              <p:nvPr/>
            </p:nvGrpSpPr>
            <p:grpSpPr>
              <a:xfrm rot="16200000">
                <a:off x="923132" y="2805112"/>
                <a:ext cx="2192337" cy="749299"/>
                <a:chOff x="4454526" y="1246188"/>
                <a:chExt cx="2192337" cy="749299"/>
              </a:xfrm>
            </p:grpSpPr>
            <p:sp>
              <p:nvSpPr>
                <p:cNvPr id="120" name="Freeform 42"/>
                <p:cNvSpPr>
                  <a:spLocks/>
                </p:cNvSpPr>
                <p:nvPr/>
              </p:nvSpPr>
              <p:spPr bwMode="auto">
                <a:xfrm>
                  <a:off x="6043613" y="1246188"/>
                  <a:ext cx="603250" cy="676275"/>
                </a:xfrm>
                <a:custGeom>
                  <a:avLst/>
                  <a:gdLst>
                    <a:gd name="T0" fmla="*/ 68 w 82"/>
                    <a:gd name="T1" fmla="*/ 14 h 92"/>
                    <a:gd name="T2" fmla="*/ 44 w 82"/>
                    <a:gd name="T3" fmla="*/ 29 h 92"/>
                    <a:gd name="T4" fmla="*/ 63 w 82"/>
                    <a:gd name="T5" fmla="*/ 14 h 92"/>
                    <a:gd name="T6" fmla="*/ 57 w 82"/>
                    <a:gd name="T7" fmla="*/ 6 h 92"/>
                    <a:gd name="T8" fmla="*/ 39 w 82"/>
                    <a:gd name="T9" fmla="*/ 22 h 92"/>
                    <a:gd name="T10" fmla="*/ 52 w 82"/>
                    <a:gd name="T11" fmla="*/ 8 h 92"/>
                    <a:gd name="T12" fmla="*/ 46 w 82"/>
                    <a:gd name="T13" fmla="*/ 0 h 92"/>
                    <a:gd name="T14" fmla="*/ 46 w 82"/>
                    <a:gd name="T15" fmla="*/ 0 h 92"/>
                    <a:gd name="T16" fmla="*/ 34 w 82"/>
                    <a:gd name="T17" fmla="*/ 14 h 92"/>
                    <a:gd name="T18" fmla="*/ 37 w 82"/>
                    <a:gd name="T19" fmla="*/ 4 h 92"/>
                    <a:gd name="T20" fmla="*/ 27 w 82"/>
                    <a:gd name="T21" fmla="*/ 3 h 92"/>
                    <a:gd name="T22" fmla="*/ 4 w 82"/>
                    <a:gd name="T23" fmla="*/ 59 h 92"/>
                    <a:gd name="T24" fmla="*/ 0 w 82"/>
                    <a:gd name="T25" fmla="*/ 62 h 92"/>
                    <a:gd name="T26" fmla="*/ 16 w 82"/>
                    <a:gd name="T27" fmla="*/ 92 h 92"/>
                    <a:gd name="T28" fmla="*/ 51 w 82"/>
                    <a:gd name="T29" fmla="*/ 83 h 92"/>
                    <a:gd name="T30" fmla="*/ 51 w 82"/>
                    <a:gd name="T31" fmla="*/ 83 h 92"/>
                    <a:gd name="T32" fmla="*/ 51 w 82"/>
                    <a:gd name="T33" fmla="*/ 83 h 92"/>
                    <a:gd name="T34" fmla="*/ 58 w 82"/>
                    <a:gd name="T35" fmla="*/ 74 h 92"/>
                    <a:gd name="T36" fmla="*/ 68 w 82"/>
                    <a:gd name="T37" fmla="*/ 60 h 92"/>
                    <a:gd name="T38" fmla="*/ 79 w 82"/>
                    <a:gd name="T39" fmla="*/ 44 h 92"/>
                    <a:gd name="T40" fmla="*/ 65 w 82"/>
                    <a:gd name="T41" fmla="*/ 46 h 92"/>
                    <a:gd name="T42" fmla="*/ 50 w 82"/>
                    <a:gd name="T43" fmla="*/ 67 h 92"/>
                    <a:gd name="T44" fmla="*/ 37 w 82"/>
                    <a:gd name="T45" fmla="*/ 67 h 92"/>
                    <a:gd name="T46" fmla="*/ 44 w 82"/>
                    <a:gd name="T47" fmla="*/ 45 h 92"/>
                    <a:gd name="T48" fmla="*/ 64 w 82"/>
                    <a:gd name="T49" fmla="*/ 26 h 92"/>
                    <a:gd name="T50" fmla="*/ 69 w 82"/>
                    <a:gd name="T51" fmla="*/ 33 h 92"/>
                    <a:gd name="T52" fmla="*/ 82 w 82"/>
                    <a:gd name="T53" fmla="*/ 37 h 92"/>
                    <a:gd name="T54" fmla="*/ 68 w 82"/>
                    <a:gd name="T55" fmla="*/ 14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82" h="92">
                      <a:moveTo>
                        <a:pt x="68" y="14"/>
                      </a:moveTo>
                      <a:cubicBezTo>
                        <a:pt x="44" y="29"/>
                        <a:pt x="44" y="29"/>
                        <a:pt x="44" y="29"/>
                      </a:cubicBezTo>
                      <a:cubicBezTo>
                        <a:pt x="63" y="14"/>
                        <a:pt x="63" y="14"/>
                        <a:pt x="63" y="14"/>
                      </a:cubicBezTo>
                      <a:cubicBezTo>
                        <a:pt x="57" y="6"/>
                        <a:pt x="57" y="6"/>
                        <a:pt x="57" y="6"/>
                      </a:cubicBezTo>
                      <a:cubicBezTo>
                        <a:pt x="39" y="22"/>
                        <a:pt x="39" y="22"/>
                        <a:pt x="39" y="22"/>
                      </a:cubicBezTo>
                      <a:cubicBezTo>
                        <a:pt x="52" y="8"/>
                        <a:pt x="52" y="8"/>
                        <a:pt x="52" y="8"/>
                      </a:cubicBezTo>
                      <a:cubicBezTo>
                        <a:pt x="46" y="0"/>
                        <a:pt x="46" y="0"/>
                        <a:pt x="46" y="0"/>
                      </a:cubicBezTo>
                      <a:cubicBezTo>
                        <a:pt x="46" y="0"/>
                        <a:pt x="46" y="0"/>
                        <a:pt x="46" y="0"/>
                      </a:cubicBezTo>
                      <a:cubicBezTo>
                        <a:pt x="34" y="14"/>
                        <a:pt x="34" y="14"/>
                        <a:pt x="34" y="14"/>
                      </a:cubicBezTo>
                      <a:cubicBezTo>
                        <a:pt x="37" y="4"/>
                        <a:pt x="37" y="4"/>
                        <a:pt x="37" y="4"/>
                      </a:cubicBezTo>
                      <a:cubicBezTo>
                        <a:pt x="27" y="3"/>
                        <a:pt x="27" y="3"/>
                        <a:pt x="27" y="3"/>
                      </a:cubicBezTo>
                      <a:cubicBezTo>
                        <a:pt x="4" y="59"/>
                        <a:pt x="4" y="59"/>
                        <a:pt x="4" y="59"/>
                      </a:cubicBezTo>
                      <a:cubicBezTo>
                        <a:pt x="0" y="62"/>
                        <a:pt x="0" y="62"/>
                        <a:pt x="0" y="62"/>
                      </a:cubicBezTo>
                      <a:cubicBezTo>
                        <a:pt x="16" y="92"/>
                        <a:pt x="16" y="92"/>
                        <a:pt x="16" y="92"/>
                      </a:cubicBezTo>
                      <a:cubicBezTo>
                        <a:pt x="51" y="83"/>
                        <a:pt x="51" y="83"/>
                        <a:pt x="51" y="83"/>
                      </a:cubicBezTo>
                      <a:cubicBezTo>
                        <a:pt x="51" y="83"/>
                        <a:pt x="51" y="83"/>
                        <a:pt x="51" y="83"/>
                      </a:cubicBezTo>
                      <a:cubicBezTo>
                        <a:pt x="51" y="83"/>
                        <a:pt x="51" y="83"/>
                        <a:pt x="51" y="83"/>
                      </a:cubicBezTo>
                      <a:cubicBezTo>
                        <a:pt x="58" y="74"/>
                        <a:pt x="58" y="74"/>
                        <a:pt x="58" y="74"/>
                      </a:cubicBezTo>
                      <a:cubicBezTo>
                        <a:pt x="68" y="60"/>
                        <a:pt x="68" y="60"/>
                        <a:pt x="68" y="60"/>
                      </a:cubicBezTo>
                      <a:cubicBezTo>
                        <a:pt x="79" y="44"/>
                        <a:pt x="79" y="44"/>
                        <a:pt x="79" y="44"/>
                      </a:cubicBezTo>
                      <a:cubicBezTo>
                        <a:pt x="75" y="41"/>
                        <a:pt x="69" y="42"/>
                        <a:pt x="65" y="46"/>
                      </a:cubicBezTo>
                      <a:cubicBezTo>
                        <a:pt x="50" y="67"/>
                        <a:pt x="50" y="67"/>
                        <a:pt x="50" y="67"/>
                      </a:cubicBezTo>
                      <a:cubicBezTo>
                        <a:pt x="46" y="73"/>
                        <a:pt x="41" y="72"/>
                        <a:pt x="37" y="67"/>
                      </a:cubicBezTo>
                      <a:cubicBezTo>
                        <a:pt x="30" y="55"/>
                        <a:pt x="44" y="45"/>
                        <a:pt x="44" y="45"/>
                      </a:cubicBezTo>
                      <a:cubicBezTo>
                        <a:pt x="64" y="26"/>
                        <a:pt x="64" y="26"/>
                        <a:pt x="64" y="26"/>
                      </a:cubicBezTo>
                      <a:cubicBezTo>
                        <a:pt x="69" y="33"/>
                        <a:pt x="69" y="33"/>
                        <a:pt x="69" y="33"/>
                      </a:cubicBezTo>
                      <a:cubicBezTo>
                        <a:pt x="71" y="38"/>
                        <a:pt x="77" y="39"/>
                        <a:pt x="82" y="37"/>
                      </a:cubicBezTo>
                      <a:lnTo>
                        <a:pt x="68" y="14"/>
                      </a:lnTo>
                      <a:close/>
                    </a:path>
                  </a:pathLst>
                </a:custGeom>
                <a:solidFill>
                  <a:srgbClr val="F8ED5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p>
                  <a:pPr marL="0" marR="0" lvl="0" indent="0" defTabSz="932597" eaLnBrk="1" fontAlgn="auto" latinLnBrk="0" hangingPunct="1">
                    <a:lnSpc>
                      <a:spcPct val="100000"/>
                    </a:lnSpc>
                    <a:spcBef>
                      <a:spcPts val="0"/>
                    </a:spcBef>
                    <a:spcAft>
                      <a:spcPts val="0"/>
                    </a:spcAft>
                    <a:buClrTx/>
                    <a:buSzTx/>
                    <a:buFontTx/>
                    <a:buNone/>
                    <a:tabLst/>
                    <a:defRPr/>
                  </a:pPr>
                  <a:endParaRPr kumimoji="0" lang="en-US" sz="1836" b="0" i="0" u="none" strike="noStrike" kern="0" cap="none" spc="0" normalizeH="0" baseline="0" noProof="0">
                    <a:ln>
                      <a:noFill/>
                    </a:ln>
                    <a:solidFill>
                      <a:sysClr val="windowText" lastClr="000000"/>
                    </a:solidFill>
                    <a:effectLst/>
                    <a:uLnTx/>
                    <a:uFillTx/>
                  </a:endParaRPr>
                </a:p>
              </p:txBody>
            </p:sp>
            <p:sp>
              <p:nvSpPr>
                <p:cNvPr id="121" name="Freeform 43"/>
                <p:cNvSpPr>
                  <a:spLocks/>
                </p:cNvSpPr>
                <p:nvPr/>
              </p:nvSpPr>
              <p:spPr bwMode="auto">
                <a:xfrm>
                  <a:off x="4454526" y="1428750"/>
                  <a:ext cx="1655763" cy="566737"/>
                </a:xfrm>
                <a:custGeom>
                  <a:avLst/>
                  <a:gdLst>
                    <a:gd name="T0" fmla="*/ 0 w 1043"/>
                    <a:gd name="T1" fmla="*/ 0 h 357"/>
                    <a:gd name="T2" fmla="*/ 0 w 1043"/>
                    <a:gd name="T3" fmla="*/ 357 h 357"/>
                    <a:gd name="T4" fmla="*/ 1043 w 1043"/>
                    <a:gd name="T5" fmla="*/ 357 h 357"/>
                    <a:gd name="T6" fmla="*/ 950 w 1043"/>
                    <a:gd name="T7" fmla="*/ 181 h 357"/>
                    <a:gd name="T8" fmla="*/ 0 w 1043"/>
                    <a:gd name="T9" fmla="*/ 0 h 357"/>
                  </a:gdLst>
                  <a:ahLst/>
                  <a:cxnLst>
                    <a:cxn ang="0">
                      <a:pos x="T0" y="T1"/>
                    </a:cxn>
                    <a:cxn ang="0">
                      <a:pos x="T2" y="T3"/>
                    </a:cxn>
                    <a:cxn ang="0">
                      <a:pos x="T4" y="T5"/>
                    </a:cxn>
                    <a:cxn ang="0">
                      <a:pos x="T6" y="T7"/>
                    </a:cxn>
                    <a:cxn ang="0">
                      <a:pos x="T8" y="T9"/>
                    </a:cxn>
                  </a:cxnLst>
                  <a:rect l="0" t="0" r="r" b="b"/>
                  <a:pathLst>
                    <a:path w="1043" h="357">
                      <a:moveTo>
                        <a:pt x="0" y="0"/>
                      </a:moveTo>
                      <a:lnTo>
                        <a:pt x="0" y="357"/>
                      </a:lnTo>
                      <a:lnTo>
                        <a:pt x="1043" y="357"/>
                      </a:lnTo>
                      <a:lnTo>
                        <a:pt x="950" y="181"/>
                      </a:lnTo>
                      <a:lnTo>
                        <a:pt x="0" y="0"/>
                      </a:lnTo>
                      <a:close/>
                    </a:path>
                  </a:pathLst>
                </a:custGeom>
                <a:solidFill>
                  <a:srgbClr val="FF8C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p>
                  <a:pPr marL="0" marR="0" lvl="0" indent="0" defTabSz="932597" eaLnBrk="1" fontAlgn="auto" latinLnBrk="0" hangingPunct="1">
                    <a:lnSpc>
                      <a:spcPct val="100000"/>
                    </a:lnSpc>
                    <a:spcBef>
                      <a:spcPts val="0"/>
                    </a:spcBef>
                    <a:spcAft>
                      <a:spcPts val="0"/>
                    </a:spcAft>
                    <a:buClrTx/>
                    <a:buSzTx/>
                    <a:buFontTx/>
                    <a:buNone/>
                    <a:tabLst/>
                    <a:defRPr/>
                  </a:pPr>
                  <a:endParaRPr kumimoji="0" lang="en-US" sz="1836" b="0" i="0" u="none" strike="noStrike" kern="0" cap="none" spc="0" normalizeH="0" baseline="0" noProof="0" dirty="0">
                    <a:ln>
                      <a:noFill/>
                    </a:ln>
                    <a:solidFill>
                      <a:sysClr val="windowText" lastClr="000000"/>
                    </a:solidFill>
                    <a:effectLst/>
                    <a:uLnTx/>
                    <a:uFillTx/>
                  </a:endParaRPr>
                </a:p>
              </p:txBody>
            </p:sp>
            <p:sp>
              <p:nvSpPr>
                <p:cNvPr id="122" name="Freeform 44"/>
                <p:cNvSpPr>
                  <a:spLocks/>
                </p:cNvSpPr>
                <p:nvPr/>
              </p:nvSpPr>
              <p:spPr bwMode="auto">
                <a:xfrm>
                  <a:off x="5970588" y="1685925"/>
                  <a:ext cx="204788" cy="301625"/>
                </a:xfrm>
                <a:custGeom>
                  <a:avLst/>
                  <a:gdLst>
                    <a:gd name="T0" fmla="*/ 41 w 129"/>
                    <a:gd name="T1" fmla="*/ 0 h 190"/>
                    <a:gd name="T2" fmla="*/ 0 w 129"/>
                    <a:gd name="T3" fmla="*/ 24 h 190"/>
                    <a:gd name="T4" fmla="*/ 88 w 129"/>
                    <a:gd name="T5" fmla="*/ 190 h 190"/>
                    <a:gd name="T6" fmla="*/ 129 w 129"/>
                    <a:gd name="T7" fmla="*/ 167 h 190"/>
                    <a:gd name="T8" fmla="*/ 41 w 129"/>
                    <a:gd name="T9" fmla="*/ 0 h 190"/>
                  </a:gdLst>
                  <a:ahLst/>
                  <a:cxnLst>
                    <a:cxn ang="0">
                      <a:pos x="T0" y="T1"/>
                    </a:cxn>
                    <a:cxn ang="0">
                      <a:pos x="T2" y="T3"/>
                    </a:cxn>
                    <a:cxn ang="0">
                      <a:pos x="T4" y="T5"/>
                    </a:cxn>
                    <a:cxn ang="0">
                      <a:pos x="T6" y="T7"/>
                    </a:cxn>
                    <a:cxn ang="0">
                      <a:pos x="T8" y="T9"/>
                    </a:cxn>
                  </a:cxnLst>
                  <a:rect l="0" t="0" r="r" b="b"/>
                  <a:pathLst>
                    <a:path w="129" h="190">
                      <a:moveTo>
                        <a:pt x="41" y="0"/>
                      </a:moveTo>
                      <a:lnTo>
                        <a:pt x="0" y="24"/>
                      </a:lnTo>
                      <a:lnTo>
                        <a:pt x="88" y="190"/>
                      </a:lnTo>
                      <a:lnTo>
                        <a:pt x="129" y="167"/>
                      </a:lnTo>
                      <a:lnTo>
                        <a:pt x="41"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p>
                  <a:pPr marL="0" marR="0" lvl="0" indent="0" defTabSz="932597" eaLnBrk="1" fontAlgn="auto" latinLnBrk="0" hangingPunct="1">
                    <a:lnSpc>
                      <a:spcPct val="100000"/>
                    </a:lnSpc>
                    <a:spcBef>
                      <a:spcPts val="0"/>
                    </a:spcBef>
                    <a:spcAft>
                      <a:spcPts val="0"/>
                    </a:spcAft>
                    <a:buClrTx/>
                    <a:buSzTx/>
                    <a:buFontTx/>
                    <a:buNone/>
                    <a:tabLst/>
                    <a:defRPr/>
                  </a:pPr>
                  <a:endParaRPr kumimoji="0" lang="en-US" sz="1836" b="0" i="0" u="none" strike="noStrike" kern="0" cap="none" spc="0" normalizeH="0" baseline="0" noProof="0">
                    <a:ln>
                      <a:noFill/>
                    </a:ln>
                    <a:solidFill>
                      <a:sysClr val="windowText" lastClr="000000"/>
                    </a:solidFill>
                    <a:effectLst/>
                    <a:uLnTx/>
                    <a:uFillTx/>
                  </a:endParaRPr>
                </a:p>
              </p:txBody>
            </p:sp>
          </p:grpSp>
          <p:sp>
            <p:nvSpPr>
              <p:cNvPr id="119" name="TextBox 118"/>
              <p:cNvSpPr txBox="1"/>
              <p:nvPr/>
            </p:nvSpPr>
            <p:spPr>
              <a:xfrm>
                <a:off x="1644650" y="1180563"/>
                <a:ext cx="574343" cy="1104927"/>
              </a:xfrm>
              <a:prstGeom prst="rect">
                <a:avLst/>
              </a:prstGeom>
              <a:noFill/>
            </p:spPr>
            <p:txBody>
              <a:bodyPr wrap="square" rtlCol="0">
                <a:spAutoFit/>
              </a:bodyPr>
              <a:lstStyle/>
              <a:p>
                <a:pPr marL="0" marR="0" lvl="0" indent="0" algn="ctr" defTabSz="932597" eaLnBrk="1" fontAlgn="auto" latinLnBrk="0" hangingPunct="1">
                  <a:lnSpc>
                    <a:spcPct val="100000"/>
                  </a:lnSpc>
                  <a:spcBef>
                    <a:spcPts val="0"/>
                  </a:spcBef>
                  <a:spcAft>
                    <a:spcPts val="0"/>
                  </a:spcAft>
                  <a:buClrTx/>
                  <a:buSzTx/>
                  <a:buFontTx/>
                  <a:buNone/>
                  <a:tabLst/>
                  <a:defRPr/>
                </a:pPr>
                <a:r>
                  <a:rPr kumimoji="0" lang="en-US" sz="2448" b="0" i="0" u="none" strike="noStrike" kern="0" cap="none" spc="0" normalizeH="0" baseline="0" noProof="0" dirty="0">
                    <a:ln>
                      <a:noFill/>
                    </a:ln>
                    <a:solidFill>
                      <a:srgbClr val="7FBA00"/>
                    </a:solidFill>
                    <a:effectLst/>
                    <a:uLnTx/>
                    <a:uFillTx/>
                    <a:latin typeface="Segoe UI Black" panose="020B0A02040204020203" pitchFamily="34" charset="0"/>
                    <a:ea typeface="Segoe UI Black" panose="020B0A02040204020203" pitchFamily="34" charset="0"/>
                    <a:cs typeface="Segoe UI Black" panose="020B0A02040204020203" pitchFamily="34" charset="0"/>
                  </a:rPr>
                  <a:t>$</a:t>
                </a:r>
              </a:p>
            </p:txBody>
          </p:sp>
        </p:grpSp>
        <p:grpSp>
          <p:nvGrpSpPr>
            <p:cNvPr id="113" name="Group 112"/>
            <p:cNvGrpSpPr/>
            <p:nvPr/>
          </p:nvGrpSpPr>
          <p:grpSpPr>
            <a:xfrm>
              <a:off x="3992945" y="4760330"/>
              <a:ext cx="691818" cy="2888998"/>
              <a:chOff x="1050465" y="2083593"/>
              <a:chExt cx="691818" cy="2888998"/>
            </a:xfrm>
          </p:grpSpPr>
          <p:grpSp>
            <p:nvGrpSpPr>
              <p:cNvPr id="114" name="Group 113"/>
              <p:cNvGrpSpPr/>
              <p:nvPr/>
            </p:nvGrpSpPr>
            <p:grpSpPr>
              <a:xfrm rot="16200000" flipH="1">
                <a:off x="373858" y="3604166"/>
                <a:ext cx="2170113" cy="566737"/>
                <a:chOff x="5013326" y="4891088"/>
                <a:chExt cx="2170113" cy="566737"/>
              </a:xfrm>
            </p:grpSpPr>
            <p:sp>
              <p:nvSpPr>
                <p:cNvPr id="116" name="Freeform 19"/>
                <p:cNvSpPr>
                  <a:spLocks/>
                </p:cNvSpPr>
                <p:nvPr/>
              </p:nvSpPr>
              <p:spPr bwMode="auto">
                <a:xfrm>
                  <a:off x="5013326" y="4891088"/>
                  <a:ext cx="904875" cy="566737"/>
                </a:xfrm>
                <a:custGeom>
                  <a:avLst/>
                  <a:gdLst>
                    <a:gd name="T0" fmla="*/ 123 w 123"/>
                    <a:gd name="T1" fmla="*/ 0 h 77"/>
                    <a:gd name="T2" fmla="*/ 123 w 123"/>
                    <a:gd name="T3" fmla="*/ 30 h 77"/>
                    <a:gd name="T4" fmla="*/ 86 w 123"/>
                    <a:gd name="T5" fmla="*/ 29 h 77"/>
                    <a:gd name="T6" fmla="*/ 55 w 123"/>
                    <a:gd name="T7" fmla="*/ 68 h 77"/>
                    <a:gd name="T8" fmla="*/ 55 w 123"/>
                    <a:gd name="T9" fmla="*/ 68 h 77"/>
                    <a:gd name="T10" fmla="*/ 55 w 123"/>
                    <a:gd name="T11" fmla="*/ 68 h 77"/>
                    <a:gd name="T12" fmla="*/ 30 w 123"/>
                    <a:gd name="T13" fmla="*/ 77 h 77"/>
                    <a:gd name="T14" fmla="*/ 34 w 123"/>
                    <a:gd name="T15" fmla="*/ 67 h 77"/>
                    <a:gd name="T16" fmla="*/ 49 w 123"/>
                    <a:gd name="T17" fmla="*/ 63 h 77"/>
                    <a:gd name="T18" fmla="*/ 54 w 123"/>
                    <a:gd name="T19" fmla="*/ 56 h 77"/>
                    <a:gd name="T20" fmla="*/ 42 w 123"/>
                    <a:gd name="T21" fmla="*/ 63 h 77"/>
                    <a:gd name="T22" fmla="*/ 42 w 123"/>
                    <a:gd name="T23" fmla="*/ 63 h 77"/>
                    <a:gd name="T24" fmla="*/ 7 w 123"/>
                    <a:gd name="T25" fmla="*/ 70 h 77"/>
                    <a:gd name="T26" fmla="*/ 13 w 123"/>
                    <a:gd name="T27" fmla="*/ 61 h 77"/>
                    <a:gd name="T28" fmla="*/ 39 w 123"/>
                    <a:gd name="T29" fmla="*/ 56 h 77"/>
                    <a:gd name="T30" fmla="*/ 52 w 123"/>
                    <a:gd name="T31" fmla="*/ 49 h 77"/>
                    <a:gd name="T32" fmla="*/ 35 w 123"/>
                    <a:gd name="T33" fmla="*/ 56 h 77"/>
                    <a:gd name="T34" fmla="*/ 0 w 123"/>
                    <a:gd name="T35" fmla="*/ 57 h 77"/>
                    <a:gd name="T36" fmla="*/ 8 w 123"/>
                    <a:gd name="T37" fmla="*/ 49 h 77"/>
                    <a:gd name="T38" fmla="*/ 32 w 123"/>
                    <a:gd name="T39" fmla="*/ 48 h 77"/>
                    <a:gd name="T40" fmla="*/ 50 w 123"/>
                    <a:gd name="T41" fmla="*/ 43 h 77"/>
                    <a:gd name="T42" fmla="*/ 28 w 123"/>
                    <a:gd name="T43" fmla="*/ 47 h 77"/>
                    <a:gd name="T44" fmla="*/ 20 w 123"/>
                    <a:gd name="T45" fmla="*/ 31 h 77"/>
                    <a:gd name="T46" fmla="*/ 30 w 123"/>
                    <a:gd name="T47" fmla="*/ 33 h 77"/>
                    <a:gd name="T48" fmla="*/ 34 w 123"/>
                    <a:gd name="T49" fmla="*/ 40 h 77"/>
                    <a:gd name="T50" fmla="*/ 55 w 123"/>
                    <a:gd name="T51" fmla="*/ 30 h 77"/>
                    <a:gd name="T52" fmla="*/ 65 w 123"/>
                    <a:gd name="T53" fmla="*/ 16 h 77"/>
                    <a:gd name="T54" fmla="*/ 56 w 123"/>
                    <a:gd name="T55" fmla="*/ 13 h 77"/>
                    <a:gd name="T56" fmla="*/ 40 w 123"/>
                    <a:gd name="T57" fmla="*/ 25 h 77"/>
                    <a:gd name="T58" fmla="*/ 28 w 123"/>
                    <a:gd name="T59" fmla="*/ 22 h 77"/>
                    <a:gd name="T60" fmla="*/ 59 w 123"/>
                    <a:gd name="T61" fmla="*/ 0 h 77"/>
                    <a:gd name="T62" fmla="*/ 123 w 123"/>
                    <a:gd name="T63" fmla="*/ 0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23" h="77">
                      <a:moveTo>
                        <a:pt x="123" y="0"/>
                      </a:moveTo>
                      <a:cubicBezTo>
                        <a:pt x="123" y="30"/>
                        <a:pt x="123" y="30"/>
                        <a:pt x="123" y="30"/>
                      </a:cubicBezTo>
                      <a:cubicBezTo>
                        <a:pt x="86" y="29"/>
                        <a:pt x="86" y="29"/>
                        <a:pt x="86" y="29"/>
                      </a:cubicBezTo>
                      <a:cubicBezTo>
                        <a:pt x="55" y="68"/>
                        <a:pt x="55" y="68"/>
                        <a:pt x="55" y="68"/>
                      </a:cubicBezTo>
                      <a:cubicBezTo>
                        <a:pt x="55" y="68"/>
                        <a:pt x="55" y="68"/>
                        <a:pt x="55" y="68"/>
                      </a:cubicBezTo>
                      <a:cubicBezTo>
                        <a:pt x="55" y="68"/>
                        <a:pt x="55" y="68"/>
                        <a:pt x="55" y="68"/>
                      </a:cubicBezTo>
                      <a:cubicBezTo>
                        <a:pt x="30" y="77"/>
                        <a:pt x="30" y="77"/>
                        <a:pt x="30" y="77"/>
                      </a:cubicBezTo>
                      <a:cubicBezTo>
                        <a:pt x="28" y="73"/>
                        <a:pt x="31" y="69"/>
                        <a:pt x="34" y="67"/>
                      </a:cubicBezTo>
                      <a:cubicBezTo>
                        <a:pt x="49" y="63"/>
                        <a:pt x="49" y="63"/>
                        <a:pt x="49" y="63"/>
                      </a:cubicBezTo>
                      <a:cubicBezTo>
                        <a:pt x="54" y="56"/>
                        <a:pt x="54" y="56"/>
                        <a:pt x="54" y="56"/>
                      </a:cubicBezTo>
                      <a:cubicBezTo>
                        <a:pt x="42" y="63"/>
                        <a:pt x="42" y="63"/>
                        <a:pt x="42" y="63"/>
                      </a:cubicBezTo>
                      <a:cubicBezTo>
                        <a:pt x="42" y="63"/>
                        <a:pt x="42" y="63"/>
                        <a:pt x="42" y="63"/>
                      </a:cubicBezTo>
                      <a:cubicBezTo>
                        <a:pt x="7" y="70"/>
                        <a:pt x="7" y="70"/>
                        <a:pt x="7" y="70"/>
                      </a:cubicBezTo>
                      <a:cubicBezTo>
                        <a:pt x="6" y="66"/>
                        <a:pt x="8" y="62"/>
                        <a:pt x="13" y="61"/>
                      </a:cubicBezTo>
                      <a:cubicBezTo>
                        <a:pt x="39" y="56"/>
                        <a:pt x="39" y="56"/>
                        <a:pt x="39" y="56"/>
                      </a:cubicBezTo>
                      <a:cubicBezTo>
                        <a:pt x="52" y="49"/>
                        <a:pt x="52" y="49"/>
                        <a:pt x="52" y="49"/>
                      </a:cubicBezTo>
                      <a:cubicBezTo>
                        <a:pt x="35" y="56"/>
                        <a:pt x="35" y="56"/>
                        <a:pt x="35" y="56"/>
                      </a:cubicBezTo>
                      <a:cubicBezTo>
                        <a:pt x="0" y="57"/>
                        <a:pt x="0" y="57"/>
                        <a:pt x="0" y="57"/>
                      </a:cubicBezTo>
                      <a:cubicBezTo>
                        <a:pt x="0" y="53"/>
                        <a:pt x="3" y="49"/>
                        <a:pt x="8" y="49"/>
                      </a:cubicBezTo>
                      <a:cubicBezTo>
                        <a:pt x="32" y="48"/>
                        <a:pt x="32" y="48"/>
                        <a:pt x="32" y="48"/>
                      </a:cubicBezTo>
                      <a:cubicBezTo>
                        <a:pt x="50" y="43"/>
                        <a:pt x="50" y="43"/>
                        <a:pt x="50" y="43"/>
                      </a:cubicBezTo>
                      <a:cubicBezTo>
                        <a:pt x="28" y="47"/>
                        <a:pt x="28" y="47"/>
                        <a:pt x="28" y="47"/>
                      </a:cubicBezTo>
                      <a:cubicBezTo>
                        <a:pt x="20" y="31"/>
                        <a:pt x="20" y="31"/>
                        <a:pt x="20" y="31"/>
                      </a:cubicBezTo>
                      <a:cubicBezTo>
                        <a:pt x="23" y="29"/>
                        <a:pt x="28" y="30"/>
                        <a:pt x="30" y="33"/>
                      </a:cubicBezTo>
                      <a:cubicBezTo>
                        <a:pt x="34" y="40"/>
                        <a:pt x="34" y="40"/>
                        <a:pt x="34" y="40"/>
                      </a:cubicBezTo>
                      <a:cubicBezTo>
                        <a:pt x="55" y="30"/>
                        <a:pt x="55" y="30"/>
                        <a:pt x="55" y="30"/>
                      </a:cubicBezTo>
                      <a:cubicBezTo>
                        <a:pt x="55" y="30"/>
                        <a:pt x="68" y="27"/>
                        <a:pt x="65" y="16"/>
                      </a:cubicBezTo>
                      <a:cubicBezTo>
                        <a:pt x="60" y="14"/>
                        <a:pt x="56" y="13"/>
                        <a:pt x="56" y="13"/>
                      </a:cubicBezTo>
                      <a:cubicBezTo>
                        <a:pt x="40" y="25"/>
                        <a:pt x="40" y="25"/>
                        <a:pt x="40" y="25"/>
                      </a:cubicBezTo>
                      <a:cubicBezTo>
                        <a:pt x="36" y="27"/>
                        <a:pt x="31" y="25"/>
                        <a:pt x="28" y="22"/>
                      </a:cubicBezTo>
                      <a:cubicBezTo>
                        <a:pt x="59" y="0"/>
                        <a:pt x="59" y="0"/>
                        <a:pt x="59" y="0"/>
                      </a:cubicBezTo>
                      <a:lnTo>
                        <a:pt x="123" y="0"/>
                      </a:lnTo>
                      <a:close/>
                    </a:path>
                  </a:pathLst>
                </a:custGeom>
                <a:solidFill>
                  <a:srgbClr val="F8ED5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p>
                  <a:pPr marL="0" marR="0" lvl="0" indent="0" defTabSz="932597" eaLnBrk="1" fontAlgn="auto" latinLnBrk="0" hangingPunct="1">
                    <a:lnSpc>
                      <a:spcPct val="100000"/>
                    </a:lnSpc>
                    <a:spcBef>
                      <a:spcPts val="0"/>
                    </a:spcBef>
                    <a:spcAft>
                      <a:spcPts val="0"/>
                    </a:spcAft>
                    <a:buClrTx/>
                    <a:buSzTx/>
                    <a:buFontTx/>
                    <a:buNone/>
                    <a:tabLst/>
                    <a:defRPr/>
                  </a:pPr>
                  <a:endParaRPr kumimoji="0" lang="en-US" sz="1836" b="0" i="0" u="none" strike="noStrike" kern="0" cap="none" spc="0" normalizeH="0" baseline="0" noProof="0">
                    <a:ln>
                      <a:noFill/>
                    </a:ln>
                    <a:solidFill>
                      <a:sysClr val="windowText" lastClr="000000"/>
                    </a:solidFill>
                    <a:effectLst/>
                    <a:uLnTx/>
                    <a:uFillTx/>
                  </a:endParaRPr>
                </a:p>
              </p:txBody>
            </p:sp>
            <p:sp>
              <p:nvSpPr>
                <p:cNvPr id="117" name="Freeform 26"/>
                <p:cNvSpPr>
                  <a:spLocks/>
                </p:cNvSpPr>
                <p:nvPr/>
              </p:nvSpPr>
              <p:spPr bwMode="auto">
                <a:xfrm>
                  <a:off x="5918201" y="4891088"/>
                  <a:ext cx="1265238" cy="449262"/>
                </a:xfrm>
                <a:custGeom>
                  <a:avLst/>
                  <a:gdLst>
                    <a:gd name="T0" fmla="*/ 797 w 797"/>
                    <a:gd name="T1" fmla="*/ 283 h 283"/>
                    <a:gd name="T2" fmla="*/ 0 w 797"/>
                    <a:gd name="T3" fmla="*/ 139 h 283"/>
                    <a:gd name="T4" fmla="*/ 0 w 797"/>
                    <a:gd name="T5" fmla="*/ 0 h 283"/>
                    <a:gd name="T6" fmla="*/ 357 w 797"/>
                    <a:gd name="T7" fmla="*/ 0 h 283"/>
                    <a:gd name="T8" fmla="*/ 797 w 797"/>
                    <a:gd name="T9" fmla="*/ 0 h 283"/>
                    <a:gd name="T10" fmla="*/ 797 w 797"/>
                    <a:gd name="T11" fmla="*/ 283 h 283"/>
                  </a:gdLst>
                  <a:ahLst/>
                  <a:cxnLst>
                    <a:cxn ang="0">
                      <a:pos x="T0" y="T1"/>
                    </a:cxn>
                    <a:cxn ang="0">
                      <a:pos x="T2" y="T3"/>
                    </a:cxn>
                    <a:cxn ang="0">
                      <a:pos x="T4" y="T5"/>
                    </a:cxn>
                    <a:cxn ang="0">
                      <a:pos x="T6" y="T7"/>
                    </a:cxn>
                    <a:cxn ang="0">
                      <a:pos x="T8" y="T9"/>
                    </a:cxn>
                    <a:cxn ang="0">
                      <a:pos x="T10" y="T11"/>
                    </a:cxn>
                  </a:cxnLst>
                  <a:rect l="0" t="0" r="r" b="b"/>
                  <a:pathLst>
                    <a:path w="797" h="283">
                      <a:moveTo>
                        <a:pt x="797" y="283"/>
                      </a:moveTo>
                      <a:lnTo>
                        <a:pt x="0" y="139"/>
                      </a:lnTo>
                      <a:lnTo>
                        <a:pt x="0" y="0"/>
                      </a:lnTo>
                      <a:lnTo>
                        <a:pt x="357" y="0"/>
                      </a:lnTo>
                      <a:lnTo>
                        <a:pt x="797" y="0"/>
                      </a:lnTo>
                      <a:lnTo>
                        <a:pt x="797" y="283"/>
                      </a:lnTo>
                      <a:close/>
                    </a:path>
                  </a:pathLst>
                </a:custGeom>
                <a:solidFill>
                  <a:srgbClr val="68217A"/>
                </a:solidFill>
                <a:ln w="9525">
                  <a:noFill/>
                  <a:round/>
                  <a:headEnd/>
                  <a:tailEnd/>
                </a:ln>
              </p:spPr>
              <p:txBody>
                <a:bodyPr vert="horz" wrap="square" lIns="93260" tIns="46630" rIns="93260" bIns="46630" numCol="1" anchor="t" anchorCtr="0" compatLnSpc="1">
                  <a:prstTxWarp prst="textNoShape">
                    <a:avLst/>
                  </a:prstTxWarp>
                </a:bodyPr>
                <a:lstStyle/>
                <a:p>
                  <a:pPr marL="0" marR="0" lvl="0" indent="0" defTabSz="932597" eaLnBrk="1" fontAlgn="auto" latinLnBrk="0" hangingPunct="1">
                    <a:lnSpc>
                      <a:spcPct val="100000"/>
                    </a:lnSpc>
                    <a:spcBef>
                      <a:spcPts val="0"/>
                    </a:spcBef>
                    <a:spcAft>
                      <a:spcPts val="0"/>
                    </a:spcAft>
                    <a:buClrTx/>
                    <a:buSzTx/>
                    <a:buFontTx/>
                    <a:buNone/>
                    <a:tabLst/>
                    <a:defRPr/>
                  </a:pPr>
                  <a:endParaRPr kumimoji="0" lang="en-US" sz="1836" b="0" i="0" u="none" strike="noStrike" kern="0" cap="none" spc="0" normalizeH="0" baseline="0" noProof="0" dirty="0">
                    <a:ln>
                      <a:noFill/>
                    </a:ln>
                    <a:solidFill>
                      <a:sysClr val="windowText" lastClr="000000"/>
                    </a:solidFill>
                    <a:effectLst/>
                    <a:uLnTx/>
                    <a:uFillTx/>
                  </a:endParaRPr>
                </a:p>
              </p:txBody>
            </p:sp>
          </p:grpSp>
          <p:sp>
            <p:nvSpPr>
              <p:cNvPr id="115" name="TextBox 114"/>
              <p:cNvSpPr txBox="1"/>
              <p:nvPr/>
            </p:nvSpPr>
            <p:spPr>
              <a:xfrm>
                <a:off x="1050465" y="2083593"/>
                <a:ext cx="574343" cy="1104927"/>
              </a:xfrm>
              <a:prstGeom prst="rect">
                <a:avLst/>
              </a:prstGeom>
              <a:noFill/>
            </p:spPr>
            <p:txBody>
              <a:bodyPr wrap="square" rtlCol="0">
                <a:spAutoFit/>
              </a:bodyPr>
              <a:lstStyle/>
              <a:p>
                <a:pPr marL="0" marR="0" lvl="0" indent="0" algn="ctr" defTabSz="932597" eaLnBrk="1" fontAlgn="auto" latinLnBrk="0" hangingPunct="1">
                  <a:lnSpc>
                    <a:spcPct val="100000"/>
                  </a:lnSpc>
                  <a:spcBef>
                    <a:spcPts val="0"/>
                  </a:spcBef>
                  <a:spcAft>
                    <a:spcPts val="0"/>
                  </a:spcAft>
                  <a:buClrTx/>
                  <a:buSzTx/>
                  <a:buFontTx/>
                  <a:buNone/>
                  <a:tabLst/>
                  <a:defRPr/>
                </a:pPr>
                <a:r>
                  <a:rPr kumimoji="0" lang="en-US" sz="2448" b="0" i="0" u="none" strike="noStrike" kern="0" cap="none" spc="0" normalizeH="0" baseline="0" noProof="0" dirty="0">
                    <a:ln>
                      <a:noFill/>
                    </a:ln>
                    <a:solidFill>
                      <a:srgbClr val="7FBA00"/>
                    </a:solidFill>
                    <a:effectLst/>
                    <a:uLnTx/>
                    <a:uFillTx/>
                    <a:latin typeface="Segoe UI Black" panose="020B0A02040204020203" pitchFamily="34" charset="0"/>
                    <a:ea typeface="Segoe UI Black" panose="020B0A02040204020203" pitchFamily="34" charset="0"/>
                    <a:cs typeface="Segoe UI Black" panose="020B0A02040204020203" pitchFamily="34" charset="0"/>
                  </a:rPr>
                  <a:t>$</a:t>
                </a:r>
              </a:p>
            </p:txBody>
          </p:sp>
        </p:grpSp>
      </p:grpSp>
      <p:grpSp>
        <p:nvGrpSpPr>
          <p:cNvPr id="168" name="Group 167"/>
          <p:cNvGrpSpPr/>
          <p:nvPr/>
        </p:nvGrpSpPr>
        <p:grpSpPr>
          <a:xfrm>
            <a:off x="5962629" y="3353021"/>
            <a:ext cx="1548674" cy="891509"/>
            <a:chOff x="4113508" y="4128138"/>
            <a:chExt cx="3241162" cy="1865806"/>
          </a:xfrm>
        </p:grpSpPr>
        <p:grpSp>
          <p:nvGrpSpPr>
            <p:cNvPr id="169" name="Group 168"/>
            <p:cNvGrpSpPr/>
            <p:nvPr/>
          </p:nvGrpSpPr>
          <p:grpSpPr>
            <a:xfrm>
              <a:off x="4113761" y="4128138"/>
              <a:ext cx="3240909" cy="1865806"/>
              <a:chOff x="3778262" y="3990976"/>
              <a:chExt cx="3502014" cy="2016125"/>
            </a:xfrm>
          </p:grpSpPr>
          <p:sp>
            <p:nvSpPr>
              <p:cNvPr id="236" name="Freeform 35"/>
              <p:cNvSpPr>
                <a:spLocks/>
              </p:cNvSpPr>
              <p:nvPr/>
            </p:nvSpPr>
            <p:spPr bwMode="auto">
              <a:xfrm>
                <a:off x="3778262" y="4076016"/>
                <a:ext cx="783662" cy="1921550"/>
              </a:xfrm>
              <a:custGeom>
                <a:avLst/>
                <a:gdLst>
                  <a:gd name="T0" fmla="*/ 114 w 114"/>
                  <a:gd name="T1" fmla="*/ 266 h 279"/>
                  <a:gd name="T2" fmla="*/ 101 w 114"/>
                  <a:gd name="T3" fmla="*/ 279 h 279"/>
                  <a:gd name="T4" fmla="*/ 13 w 114"/>
                  <a:gd name="T5" fmla="*/ 279 h 279"/>
                  <a:gd name="T6" fmla="*/ 0 w 114"/>
                  <a:gd name="T7" fmla="*/ 266 h 279"/>
                  <a:gd name="T8" fmla="*/ 0 w 114"/>
                  <a:gd name="T9" fmla="*/ 13 h 279"/>
                  <a:gd name="T10" fmla="*/ 13 w 114"/>
                  <a:gd name="T11" fmla="*/ 0 h 279"/>
                  <a:gd name="T12" fmla="*/ 101 w 114"/>
                  <a:gd name="T13" fmla="*/ 0 h 279"/>
                  <a:gd name="T14" fmla="*/ 114 w 114"/>
                  <a:gd name="T15" fmla="*/ 13 h 279"/>
                  <a:gd name="T16" fmla="*/ 114 w 114"/>
                  <a:gd name="T17" fmla="*/ 266 h 2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4" h="279">
                    <a:moveTo>
                      <a:pt x="114" y="266"/>
                    </a:moveTo>
                    <a:cubicBezTo>
                      <a:pt x="114" y="273"/>
                      <a:pt x="108" y="279"/>
                      <a:pt x="101" y="279"/>
                    </a:cubicBezTo>
                    <a:cubicBezTo>
                      <a:pt x="13" y="279"/>
                      <a:pt x="13" y="279"/>
                      <a:pt x="13" y="279"/>
                    </a:cubicBezTo>
                    <a:cubicBezTo>
                      <a:pt x="6" y="279"/>
                      <a:pt x="0" y="273"/>
                      <a:pt x="0" y="266"/>
                    </a:cubicBezTo>
                    <a:cubicBezTo>
                      <a:pt x="0" y="13"/>
                      <a:pt x="0" y="13"/>
                      <a:pt x="0" y="13"/>
                    </a:cubicBezTo>
                    <a:cubicBezTo>
                      <a:pt x="0" y="6"/>
                      <a:pt x="6" y="0"/>
                      <a:pt x="13" y="0"/>
                    </a:cubicBezTo>
                    <a:cubicBezTo>
                      <a:pt x="101" y="0"/>
                      <a:pt x="101" y="0"/>
                      <a:pt x="101" y="0"/>
                    </a:cubicBezTo>
                    <a:cubicBezTo>
                      <a:pt x="108" y="0"/>
                      <a:pt x="114" y="6"/>
                      <a:pt x="114" y="13"/>
                    </a:cubicBezTo>
                    <a:lnTo>
                      <a:pt x="114" y="266"/>
                    </a:lnTo>
                    <a:close/>
                  </a:path>
                </a:pathLst>
              </a:custGeom>
              <a:solidFill>
                <a:srgbClr val="33333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p>
                <a:pPr marL="0" marR="0" lvl="0" indent="0" defTabSz="932597" eaLnBrk="1" fontAlgn="auto" latinLnBrk="0" hangingPunct="1">
                  <a:lnSpc>
                    <a:spcPct val="100000"/>
                  </a:lnSpc>
                  <a:spcBef>
                    <a:spcPts val="0"/>
                  </a:spcBef>
                  <a:spcAft>
                    <a:spcPts val="0"/>
                  </a:spcAft>
                  <a:buClrTx/>
                  <a:buSzTx/>
                  <a:buFontTx/>
                  <a:buNone/>
                  <a:tabLst/>
                  <a:defRPr/>
                </a:pPr>
                <a:endParaRPr kumimoji="0" lang="en-US" sz="1836" b="0" i="0" u="none" strike="noStrike" kern="0" cap="none" spc="0" normalizeH="0" baseline="0" noProof="0" dirty="0">
                  <a:ln>
                    <a:noFill/>
                  </a:ln>
                  <a:solidFill>
                    <a:sysClr val="windowText" lastClr="000000"/>
                  </a:solidFill>
                  <a:effectLst/>
                  <a:uLnTx/>
                  <a:uFillTx/>
                </a:endParaRPr>
              </a:p>
            </p:txBody>
          </p:sp>
          <p:sp>
            <p:nvSpPr>
              <p:cNvPr id="237" name="Freeform 5"/>
              <p:cNvSpPr>
                <a:spLocks/>
              </p:cNvSpPr>
              <p:nvPr/>
            </p:nvSpPr>
            <p:spPr bwMode="auto">
              <a:xfrm>
                <a:off x="5318126" y="5573713"/>
                <a:ext cx="1081088" cy="123825"/>
              </a:xfrm>
              <a:custGeom>
                <a:avLst/>
                <a:gdLst>
                  <a:gd name="T0" fmla="*/ 621 w 681"/>
                  <a:gd name="T1" fmla="*/ 0 h 78"/>
                  <a:gd name="T2" fmla="*/ 48 w 681"/>
                  <a:gd name="T3" fmla="*/ 0 h 78"/>
                  <a:gd name="T4" fmla="*/ 0 w 681"/>
                  <a:gd name="T5" fmla="*/ 78 h 78"/>
                  <a:gd name="T6" fmla="*/ 681 w 681"/>
                  <a:gd name="T7" fmla="*/ 78 h 78"/>
                  <a:gd name="T8" fmla="*/ 621 w 681"/>
                  <a:gd name="T9" fmla="*/ 0 h 78"/>
                </a:gdLst>
                <a:ahLst/>
                <a:cxnLst>
                  <a:cxn ang="0">
                    <a:pos x="T0" y="T1"/>
                  </a:cxn>
                  <a:cxn ang="0">
                    <a:pos x="T2" y="T3"/>
                  </a:cxn>
                  <a:cxn ang="0">
                    <a:pos x="T4" y="T5"/>
                  </a:cxn>
                  <a:cxn ang="0">
                    <a:pos x="T6" y="T7"/>
                  </a:cxn>
                  <a:cxn ang="0">
                    <a:pos x="T8" y="T9"/>
                  </a:cxn>
                </a:cxnLst>
                <a:rect l="0" t="0" r="r" b="b"/>
                <a:pathLst>
                  <a:path w="681" h="78">
                    <a:moveTo>
                      <a:pt x="621" y="0"/>
                    </a:moveTo>
                    <a:lnTo>
                      <a:pt x="48" y="0"/>
                    </a:lnTo>
                    <a:lnTo>
                      <a:pt x="0" y="78"/>
                    </a:lnTo>
                    <a:lnTo>
                      <a:pt x="681" y="78"/>
                    </a:lnTo>
                    <a:lnTo>
                      <a:pt x="621" y="0"/>
                    </a:lnTo>
                    <a:close/>
                  </a:path>
                </a:pathLst>
              </a:custGeom>
              <a:solidFill>
                <a:srgbClr val="5050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p>
                <a:pPr marL="0" marR="0" lvl="0" indent="0" defTabSz="932597" eaLnBrk="1" fontAlgn="auto" latinLnBrk="0" hangingPunct="1">
                  <a:lnSpc>
                    <a:spcPct val="100000"/>
                  </a:lnSpc>
                  <a:spcBef>
                    <a:spcPts val="0"/>
                  </a:spcBef>
                  <a:spcAft>
                    <a:spcPts val="0"/>
                  </a:spcAft>
                  <a:buClrTx/>
                  <a:buSzTx/>
                  <a:buFontTx/>
                  <a:buNone/>
                  <a:tabLst/>
                  <a:defRPr/>
                </a:pPr>
                <a:endParaRPr kumimoji="0" lang="en-US" sz="1836" b="0" i="0" u="none" strike="noStrike" kern="0" cap="none" spc="0" normalizeH="0" baseline="0" noProof="0">
                  <a:ln>
                    <a:noFill/>
                  </a:ln>
                  <a:solidFill>
                    <a:sysClr val="windowText" lastClr="000000"/>
                  </a:solidFill>
                  <a:effectLst/>
                  <a:uLnTx/>
                  <a:uFillTx/>
                </a:endParaRPr>
              </a:p>
            </p:txBody>
          </p:sp>
          <p:sp>
            <p:nvSpPr>
              <p:cNvPr id="238" name="Rectangle 6"/>
              <p:cNvSpPr>
                <a:spLocks noChangeArrowheads="1"/>
              </p:cNvSpPr>
              <p:nvPr/>
            </p:nvSpPr>
            <p:spPr bwMode="auto">
              <a:xfrm>
                <a:off x="5318126" y="5697538"/>
                <a:ext cx="1081088" cy="33338"/>
              </a:xfrm>
              <a:prstGeom prst="rect">
                <a:avLst/>
              </a:prstGeom>
              <a:solidFill>
                <a:srgbClr val="33333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3260" tIns="46630" rIns="93260" bIns="46630" numCol="1" anchor="t" anchorCtr="0" compatLnSpc="1">
                <a:prstTxWarp prst="textNoShape">
                  <a:avLst/>
                </a:prstTxWarp>
              </a:bodyPr>
              <a:lstStyle/>
              <a:p>
                <a:pPr marL="0" marR="0" lvl="0" indent="0" defTabSz="932597" eaLnBrk="1" fontAlgn="auto" latinLnBrk="0" hangingPunct="1">
                  <a:lnSpc>
                    <a:spcPct val="100000"/>
                  </a:lnSpc>
                  <a:spcBef>
                    <a:spcPts val="0"/>
                  </a:spcBef>
                  <a:spcAft>
                    <a:spcPts val="0"/>
                  </a:spcAft>
                  <a:buClrTx/>
                  <a:buSzTx/>
                  <a:buFontTx/>
                  <a:buNone/>
                  <a:tabLst/>
                  <a:defRPr/>
                </a:pPr>
                <a:endParaRPr kumimoji="0" lang="en-US" sz="1836" b="0" i="0" u="none" strike="noStrike" kern="0" cap="none" spc="0" normalizeH="0" baseline="0" noProof="0">
                  <a:ln>
                    <a:noFill/>
                  </a:ln>
                  <a:solidFill>
                    <a:sysClr val="windowText" lastClr="000000"/>
                  </a:solidFill>
                  <a:effectLst/>
                  <a:uLnTx/>
                  <a:uFillTx/>
                </a:endParaRPr>
              </a:p>
            </p:txBody>
          </p:sp>
          <p:sp>
            <p:nvSpPr>
              <p:cNvPr id="239" name="Freeform 7"/>
              <p:cNvSpPr>
                <a:spLocks/>
              </p:cNvSpPr>
              <p:nvPr/>
            </p:nvSpPr>
            <p:spPr bwMode="auto">
              <a:xfrm>
                <a:off x="5715001" y="5287963"/>
                <a:ext cx="279400" cy="341313"/>
              </a:xfrm>
              <a:custGeom>
                <a:avLst/>
                <a:gdLst>
                  <a:gd name="T0" fmla="*/ 132 w 187"/>
                  <a:gd name="T1" fmla="*/ 0 h 228"/>
                  <a:gd name="T2" fmla="*/ 138 w 187"/>
                  <a:gd name="T3" fmla="*/ 24 h 228"/>
                  <a:gd name="T4" fmla="*/ 94 w 187"/>
                  <a:gd name="T5" fmla="*/ 68 h 228"/>
                  <a:gd name="T6" fmla="*/ 49 w 187"/>
                  <a:gd name="T7" fmla="*/ 24 h 228"/>
                  <a:gd name="T8" fmla="*/ 56 w 187"/>
                  <a:gd name="T9" fmla="*/ 0 h 228"/>
                  <a:gd name="T10" fmla="*/ 0 w 187"/>
                  <a:gd name="T11" fmla="*/ 0 h 228"/>
                  <a:gd name="T12" fmla="*/ 0 w 187"/>
                  <a:gd name="T13" fmla="*/ 228 h 228"/>
                  <a:gd name="T14" fmla="*/ 187 w 187"/>
                  <a:gd name="T15" fmla="*/ 228 h 228"/>
                  <a:gd name="T16" fmla="*/ 187 w 187"/>
                  <a:gd name="T17" fmla="*/ 0 h 228"/>
                  <a:gd name="T18" fmla="*/ 132 w 187"/>
                  <a:gd name="T19" fmla="*/ 0 h 2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87" h="228">
                    <a:moveTo>
                      <a:pt x="132" y="0"/>
                    </a:moveTo>
                    <a:cubicBezTo>
                      <a:pt x="136" y="7"/>
                      <a:pt x="138" y="15"/>
                      <a:pt x="138" y="24"/>
                    </a:cubicBezTo>
                    <a:cubicBezTo>
                      <a:pt x="138" y="48"/>
                      <a:pt x="118" y="68"/>
                      <a:pt x="94" y="68"/>
                    </a:cubicBezTo>
                    <a:cubicBezTo>
                      <a:pt x="69" y="68"/>
                      <a:pt x="49" y="48"/>
                      <a:pt x="49" y="24"/>
                    </a:cubicBezTo>
                    <a:cubicBezTo>
                      <a:pt x="49" y="15"/>
                      <a:pt x="51" y="7"/>
                      <a:pt x="56" y="0"/>
                    </a:cubicBezTo>
                    <a:cubicBezTo>
                      <a:pt x="0" y="0"/>
                      <a:pt x="0" y="0"/>
                      <a:pt x="0" y="0"/>
                    </a:cubicBezTo>
                    <a:cubicBezTo>
                      <a:pt x="0" y="228"/>
                      <a:pt x="0" y="228"/>
                      <a:pt x="0" y="228"/>
                    </a:cubicBezTo>
                    <a:cubicBezTo>
                      <a:pt x="187" y="228"/>
                      <a:pt x="187" y="228"/>
                      <a:pt x="187" y="228"/>
                    </a:cubicBezTo>
                    <a:cubicBezTo>
                      <a:pt x="187" y="0"/>
                      <a:pt x="187" y="0"/>
                      <a:pt x="187" y="0"/>
                    </a:cubicBezTo>
                    <a:lnTo>
                      <a:pt x="132" y="0"/>
                    </a:lnTo>
                    <a:close/>
                  </a:path>
                </a:pathLst>
              </a:custGeom>
              <a:solidFill>
                <a:srgbClr val="33333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p>
                <a:pPr marL="0" marR="0" lvl="0" indent="0" defTabSz="932597" eaLnBrk="1" fontAlgn="auto" latinLnBrk="0" hangingPunct="1">
                  <a:lnSpc>
                    <a:spcPct val="100000"/>
                  </a:lnSpc>
                  <a:spcBef>
                    <a:spcPts val="0"/>
                  </a:spcBef>
                  <a:spcAft>
                    <a:spcPts val="0"/>
                  </a:spcAft>
                  <a:buClrTx/>
                  <a:buSzTx/>
                  <a:buFontTx/>
                  <a:buNone/>
                  <a:tabLst/>
                  <a:defRPr/>
                </a:pPr>
                <a:endParaRPr kumimoji="0" lang="en-US" sz="1836" b="0" i="0" u="none" strike="noStrike" kern="0" cap="none" spc="0" normalizeH="0" baseline="0" noProof="0">
                  <a:ln>
                    <a:noFill/>
                  </a:ln>
                  <a:solidFill>
                    <a:sysClr val="windowText" lastClr="000000"/>
                  </a:solidFill>
                  <a:effectLst/>
                  <a:uLnTx/>
                  <a:uFillTx/>
                </a:endParaRPr>
              </a:p>
            </p:txBody>
          </p:sp>
          <p:sp>
            <p:nvSpPr>
              <p:cNvPr id="240" name="Freeform 8"/>
              <p:cNvSpPr>
                <a:spLocks noEditPoints="1"/>
              </p:cNvSpPr>
              <p:nvPr/>
            </p:nvSpPr>
            <p:spPr bwMode="auto">
              <a:xfrm>
                <a:off x="4772026" y="3990976"/>
                <a:ext cx="2182813" cy="1300163"/>
              </a:xfrm>
              <a:custGeom>
                <a:avLst/>
                <a:gdLst>
                  <a:gd name="T0" fmla="*/ 1459 w 1459"/>
                  <a:gd name="T1" fmla="*/ 822 h 869"/>
                  <a:gd name="T2" fmla="*/ 1411 w 1459"/>
                  <a:gd name="T3" fmla="*/ 869 h 869"/>
                  <a:gd name="T4" fmla="*/ 47 w 1459"/>
                  <a:gd name="T5" fmla="*/ 869 h 869"/>
                  <a:gd name="T6" fmla="*/ 0 w 1459"/>
                  <a:gd name="T7" fmla="*/ 822 h 869"/>
                  <a:gd name="T8" fmla="*/ 0 w 1459"/>
                  <a:gd name="T9" fmla="*/ 48 h 869"/>
                  <a:gd name="T10" fmla="*/ 47 w 1459"/>
                  <a:gd name="T11" fmla="*/ 0 h 869"/>
                  <a:gd name="T12" fmla="*/ 1411 w 1459"/>
                  <a:gd name="T13" fmla="*/ 0 h 869"/>
                  <a:gd name="T14" fmla="*/ 1459 w 1459"/>
                  <a:gd name="T15" fmla="*/ 48 h 869"/>
                  <a:gd name="T16" fmla="*/ 1459 w 1459"/>
                  <a:gd name="T17" fmla="*/ 822 h 869"/>
                  <a:gd name="T18" fmla="*/ 1413 w 1459"/>
                  <a:gd name="T19" fmla="*/ 39 h 869"/>
                  <a:gd name="T20" fmla="*/ 40 w 1459"/>
                  <a:gd name="T21" fmla="*/ 39 h 869"/>
                  <a:gd name="T22" fmla="*/ 40 w 1459"/>
                  <a:gd name="T23" fmla="*/ 796 h 869"/>
                  <a:gd name="T24" fmla="*/ 1413 w 1459"/>
                  <a:gd name="T25" fmla="*/ 796 h 869"/>
                  <a:gd name="T26" fmla="*/ 1413 w 1459"/>
                  <a:gd name="T27" fmla="*/ 39 h 8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459" h="869">
                    <a:moveTo>
                      <a:pt x="1459" y="822"/>
                    </a:moveTo>
                    <a:cubicBezTo>
                      <a:pt x="1459" y="848"/>
                      <a:pt x="1438" y="869"/>
                      <a:pt x="1411" y="869"/>
                    </a:cubicBezTo>
                    <a:cubicBezTo>
                      <a:pt x="47" y="869"/>
                      <a:pt x="47" y="869"/>
                      <a:pt x="47" y="869"/>
                    </a:cubicBezTo>
                    <a:cubicBezTo>
                      <a:pt x="21" y="869"/>
                      <a:pt x="0" y="848"/>
                      <a:pt x="0" y="822"/>
                    </a:cubicBezTo>
                    <a:cubicBezTo>
                      <a:pt x="0" y="48"/>
                      <a:pt x="0" y="48"/>
                      <a:pt x="0" y="48"/>
                    </a:cubicBezTo>
                    <a:cubicBezTo>
                      <a:pt x="0" y="22"/>
                      <a:pt x="21" y="0"/>
                      <a:pt x="47" y="0"/>
                    </a:cubicBezTo>
                    <a:cubicBezTo>
                      <a:pt x="1411" y="0"/>
                      <a:pt x="1411" y="0"/>
                      <a:pt x="1411" y="0"/>
                    </a:cubicBezTo>
                    <a:cubicBezTo>
                      <a:pt x="1438" y="0"/>
                      <a:pt x="1459" y="22"/>
                      <a:pt x="1459" y="48"/>
                    </a:cubicBezTo>
                    <a:lnTo>
                      <a:pt x="1459" y="822"/>
                    </a:lnTo>
                    <a:close/>
                    <a:moveTo>
                      <a:pt x="1413" y="39"/>
                    </a:moveTo>
                    <a:cubicBezTo>
                      <a:pt x="40" y="39"/>
                      <a:pt x="40" y="39"/>
                      <a:pt x="40" y="39"/>
                    </a:cubicBezTo>
                    <a:cubicBezTo>
                      <a:pt x="40" y="796"/>
                      <a:pt x="40" y="796"/>
                      <a:pt x="40" y="796"/>
                    </a:cubicBezTo>
                    <a:cubicBezTo>
                      <a:pt x="1413" y="796"/>
                      <a:pt x="1413" y="796"/>
                      <a:pt x="1413" y="796"/>
                    </a:cubicBezTo>
                    <a:lnTo>
                      <a:pt x="1413" y="39"/>
                    </a:lnTo>
                    <a:close/>
                  </a:path>
                </a:pathLst>
              </a:custGeom>
              <a:solidFill>
                <a:srgbClr val="33333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p>
                <a:pPr marL="0" marR="0" lvl="0" indent="0" defTabSz="932597" eaLnBrk="1" fontAlgn="auto" latinLnBrk="0" hangingPunct="1">
                  <a:lnSpc>
                    <a:spcPct val="100000"/>
                  </a:lnSpc>
                  <a:spcBef>
                    <a:spcPts val="0"/>
                  </a:spcBef>
                  <a:spcAft>
                    <a:spcPts val="0"/>
                  </a:spcAft>
                  <a:buClrTx/>
                  <a:buSzTx/>
                  <a:buFontTx/>
                  <a:buNone/>
                  <a:tabLst/>
                  <a:defRPr/>
                </a:pPr>
                <a:endParaRPr kumimoji="0" lang="en-US" sz="1836" b="0" i="0" u="none" strike="noStrike" kern="0" cap="none" spc="0" normalizeH="0" baseline="0" noProof="0">
                  <a:ln>
                    <a:noFill/>
                  </a:ln>
                  <a:solidFill>
                    <a:sysClr val="windowText" lastClr="000000"/>
                  </a:solidFill>
                  <a:effectLst/>
                  <a:uLnTx/>
                  <a:uFillTx/>
                </a:endParaRPr>
              </a:p>
            </p:txBody>
          </p:sp>
          <p:sp>
            <p:nvSpPr>
              <p:cNvPr id="241" name="Freeform 9"/>
              <p:cNvSpPr>
                <a:spLocks/>
              </p:cNvSpPr>
              <p:nvPr/>
            </p:nvSpPr>
            <p:spPr bwMode="auto">
              <a:xfrm>
                <a:off x="6894513" y="5740401"/>
                <a:ext cx="385763" cy="180975"/>
              </a:xfrm>
              <a:custGeom>
                <a:avLst/>
                <a:gdLst>
                  <a:gd name="T0" fmla="*/ 247 w 258"/>
                  <a:gd name="T1" fmla="*/ 34 h 121"/>
                  <a:gd name="T2" fmla="*/ 241 w 258"/>
                  <a:gd name="T3" fmla="*/ 30 h 121"/>
                  <a:gd name="T4" fmla="*/ 129 w 258"/>
                  <a:gd name="T5" fmla="*/ 0 h 121"/>
                  <a:gd name="T6" fmla="*/ 17 w 258"/>
                  <a:gd name="T7" fmla="*/ 30 h 121"/>
                  <a:gd name="T8" fmla="*/ 12 w 258"/>
                  <a:gd name="T9" fmla="*/ 34 h 121"/>
                  <a:gd name="T10" fmla="*/ 0 w 258"/>
                  <a:gd name="T11" fmla="*/ 58 h 121"/>
                  <a:gd name="T12" fmla="*/ 0 w 258"/>
                  <a:gd name="T13" fmla="*/ 97 h 121"/>
                  <a:gd name="T14" fmla="*/ 24 w 258"/>
                  <a:gd name="T15" fmla="*/ 121 h 121"/>
                  <a:gd name="T16" fmla="*/ 234 w 258"/>
                  <a:gd name="T17" fmla="*/ 121 h 121"/>
                  <a:gd name="T18" fmla="*/ 258 w 258"/>
                  <a:gd name="T19" fmla="*/ 97 h 121"/>
                  <a:gd name="T20" fmla="*/ 258 w 258"/>
                  <a:gd name="T21" fmla="*/ 58 h 121"/>
                  <a:gd name="T22" fmla="*/ 247 w 258"/>
                  <a:gd name="T23" fmla="*/ 34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58" h="121">
                    <a:moveTo>
                      <a:pt x="247" y="34"/>
                    </a:moveTo>
                    <a:cubicBezTo>
                      <a:pt x="245" y="33"/>
                      <a:pt x="243" y="31"/>
                      <a:pt x="241" y="30"/>
                    </a:cubicBezTo>
                    <a:cubicBezTo>
                      <a:pt x="208" y="11"/>
                      <a:pt x="170" y="0"/>
                      <a:pt x="129" y="0"/>
                    </a:cubicBezTo>
                    <a:cubicBezTo>
                      <a:pt x="88" y="0"/>
                      <a:pt x="50" y="11"/>
                      <a:pt x="17" y="30"/>
                    </a:cubicBezTo>
                    <a:cubicBezTo>
                      <a:pt x="15" y="31"/>
                      <a:pt x="13" y="33"/>
                      <a:pt x="12" y="34"/>
                    </a:cubicBezTo>
                    <a:cubicBezTo>
                      <a:pt x="5" y="39"/>
                      <a:pt x="0" y="48"/>
                      <a:pt x="0" y="58"/>
                    </a:cubicBezTo>
                    <a:cubicBezTo>
                      <a:pt x="0" y="97"/>
                      <a:pt x="0" y="97"/>
                      <a:pt x="0" y="97"/>
                    </a:cubicBezTo>
                    <a:cubicBezTo>
                      <a:pt x="0" y="110"/>
                      <a:pt x="11" y="121"/>
                      <a:pt x="24" y="121"/>
                    </a:cubicBezTo>
                    <a:cubicBezTo>
                      <a:pt x="234" y="121"/>
                      <a:pt x="234" y="121"/>
                      <a:pt x="234" y="121"/>
                    </a:cubicBezTo>
                    <a:cubicBezTo>
                      <a:pt x="248" y="121"/>
                      <a:pt x="258" y="110"/>
                      <a:pt x="258" y="97"/>
                    </a:cubicBezTo>
                    <a:cubicBezTo>
                      <a:pt x="258" y="58"/>
                      <a:pt x="258" y="58"/>
                      <a:pt x="258" y="58"/>
                    </a:cubicBezTo>
                    <a:cubicBezTo>
                      <a:pt x="258" y="48"/>
                      <a:pt x="254" y="39"/>
                      <a:pt x="247" y="34"/>
                    </a:cubicBezTo>
                    <a:close/>
                  </a:path>
                </a:pathLst>
              </a:custGeom>
              <a:solidFill>
                <a:srgbClr val="33333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p>
                <a:pPr marL="0" marR="0" lvl="0" indent="0" defTabSz="932597" eaLnBrk="1" fontAlgn="auto" latinLnBrk="0" hangingPunct="1">
                  <a:lnSpc>
                    <a:spcPct val="100000"/>
                  </a:lnSpc>
                  <a:spcBef>
                    <a:spcPts val="0"/>
                  </a:spcBef>
                  <a:spcAft>
                    <a:spcPts val="0"/>
                  </a:spcAft>
                  <a:buClrTx/>
                  <a:buSzTx/>
                  <a:buFontTx/>
                  <a:buNone/>
                  <a:tabLst/>
                  <a:defRPr/>
                </a:pPr>
                <a:endParaRPr kumimoji="0" lang="en-US" sz="1836" b="0" i="0" u="none" strike="noStrike" kern="0" cap="none" spc="0" normalizeH="0" baseline="0" noProof="0">
                  <a:ln>
                    <a:noFill/>
                  </a:ln>
                  <a:solidFill>
                    <a:sysClr val="windowText" lastClr="000000"/>
                  </a:solidFill>
                  <a:effectLst/>
                  <a:uLnTx/>
                  <a:uFillTx/>
                </a:endParaRPr>
              </a:p>
            </p:txBody>
          </p:sp>
          <p:sp>
            <p:nvSpPr>
              <p:cNvPr id="242" name="Freeform 10"/>
              <p:cNvSpPr>
                <a:spLocks/>
              </p:cNvSpPr>
              <p:nvPr/>
            </p:nvSpPr>
            <p:spPr bwMode="auto">
              <a:xfrm>
                <a:off x="7069138" y="5722938"/>
                <a:ext cx="36513" cy="107950"/>
              </a:xfrm>
              <a:custGeom>
                <a:avLst/>
                <a:gdLst>
                  <a:gd name="T0" fmla="*/ 24 w 24"/>
                  <a:gd name="T1" fmla="*/ 60 h 72"/>
                  <a:gd name="T2" fmla="*/ 12 w 24"/>
                  <a:gd name="T3" fmla="*/ 72 h 72"/>
                  <a:gd name="T4" fmla="*/ 12 w 24"/>
                  <a:gd name="T5" fmla="*/ 72 h 72"/>
                  <a:gd name="T6" fmla="*/ 0 w 24"/>
                  <a:gd name="T7" fmla="*/ 60 h 72"/>
                  <a:gd name="T8" fmla="*/ 0 w 24"/>
                  <a:gd name="T9" fmla="*/ 12 h 72"/>
                  <a:gd name="T10" fmla="*/ 12 w 24"/>
                  <a:gd name="T11" fmla="*/ 0 h 72"/>
                  <a:gd name="T12" fmla="*/ 12 w 24"/>
                  <a:gd name="T13" fmla="*/ 0 h 72"/>
                  <a:gd name="T14" fmla="*/ 24 w 24"/>
                  <a:gd name="T15" fmla="*/ 12 h 72"/>
                  <a:gd name="T16" fmla="*/ 24 w 24"/>
                  <a:gd name="T17" fmla="*/ 60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4" h="72">
                    <a:moveTo>
                      <a:pt x="24" y="60"/>
                    </a:moveTo>
                    <a:cubicBezTo>
                      <a:pt x="24" y="67"/>
                      <a:pt x="19" y="72"/>
                      <a:pt x="12" y="72"/>
                    </a:cubicBezTo>
                    <a:cubicBezTo>
                      <a:pt x="12" y="72"/>
                      <a:pt x="12" y="72"/>
                      <a:pt x="12" y="72"/>
                    </a:cubicBezTo>
                    <a:cubicBezTo>
                      <a:pt x="6" y="72"/>
                      <a:pt x="0" y="67"/>
                      <a:pt x="0" y="60"/>
                    </a:cubicBezTo>
                    <a:cubicBezTo>
                      <a:pt x="0" y="12"/>
                      <a:pt x="0" y="12"/>
                      <a:pt x="0" y="12"/>
                    </a:cubicBezTo>
                    <a:cubicBezTo>
                      <a:pt x="0" y="5"/>
                      <a:pt x="6" y="0"/>
                      <a:pt x="12" y="0"/>
                    </a:cubicBezTo>
                    <a:cubicBezTo>
                      <a:pt x="12" y="0"/>
                      <a:pt x="12" y="0"/>
                      <a:pt x="12" y="0"/>
                    </a:cubicBezTo>
                    <a:cubicBezTo>
                      <a:pt x="19" y="0"/>
                      <a:pt x="24" y="5"/>
                      <a:pt x="24" y="12"/>
                    </a:cubicBezTo>
                    <a:lnTo>
                      <a:pt x="24" y="60"/>
                    </a:lnTo>
                    <a:close/>
                  </a:path>
                </a:pathLst>
              </a:custGeom>
              <a:solidFill>
                <a:srgbClr val="9696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p>
                <a:pPr marL="0" marR="0" lvl="0" indent="0" defTabSz="932597" eaLnBrk="1" fontAlgn="auto" latinLnBrk="0" hangingPunct="1">
                  <a:lnSpc>
                    <a:spcPct val="100000"/>
                  </a:lnSpc>
                  <a:spcBef>
                    <a:spcPts val="0"/>
                  </a:spcBef>
                  <a:spcAft>
                    <a:spcPts val="0"/>
                  </a:spcAft>
                  <a:buClrTx/>
                  <a:buSzTx/>
                  <a:buFontTx/>
                  <a:buNone/>
                  <a:tabLst/>
                  <a:defRPr/>
                </a:pPr>
                <a:endParaRPr kumimoji="0" lang="en-US" sz="1836" b="0" i="0" u="none" strike="noStrike" kern="0" cap="none" spc="0" normalizeH="0" baseline="0" noProof="0">
                  <a:ln>
                    <a:noFill/>
                  </a:ln>
                  <a:solidFill>
                    <a:sysClr val="windowText" lastClr="000000"/>
                  </a:solidFill>
                  <a:effectLst/>
                  <a:uLnTx/>
                  <a:uFillTx/>
                </a:endParaRPr>
              </a:p>
            </p:txBody>
          </p:sp>
          <p:sp>
            <p:nvSpPr>
              <p:cNvPr id="243" name="Freeform 11"/>
              <p:cNvSpPr>
                <a:spLocks/>
              </p:cNvSpPr>
              <p:nvPr/>
            </p:nvSpPr>
            <p:spPr bwMode="auto">
              <a:xfrm>
                <a:off x="4891088" y="5795963"/>
                <a:ext cx="1935163" cy="169863"/>
              </a:xfrm>
              <a:custGeom>
                <a:avLst/>
                <a:gdLst>
                  <a:gd name="T0" fmla="*/ 1115 w 1219"/>
                  <a:gd name="T1" fmla="*/ 0 h 107"/>
                  <a:gd name="T2" fmla="*/ 98 w 1219"/>
                  <a:gd name="T3" fmla="*/ 0 h 107"/>
                  <a:gd name="T4" fmla="*/ 0 w 1219"/>
                  <a:gd name="T5" fmla="*/ 107 h 107"/>
                  <a:gd name="T6" fmla="*/ 1219 w 1219"/>
                  <a:gd name="T7" fmla="*/ 107 h 107"/>
                  <a:gd name="T8" fmla="*/ 1115 w 1219"/>
                  <a:gd name="T9" fmla="*/ 0 h 107"/>
                </a:gdLst>
                <a:ahLst/>
                <a:cxnLst>
                  <a:cxn ang="0">
                    <a:pos x="T0" y="T1"/>
                  </a:cxn>
                  <a:cxn ang="0">
                    <a:pos x="T2" y="T3"/>
                  </a:cxn>
                  <a:cxn ang="0">
                    <a:pos x="T4" y="T5"/>
                  </a:cxn>
                  <a:cxn ang="0">
                    <a:pos x="T6" y="T7"/>
                  </a:cxn>
                  <a:cxn ang="0">
                    <a:pos x="T8" y="T9"/>
                  </a:cxn>
                </a:cxnLst>
                <a:rect l="0" t="0" r="r" b="b"/>
                <a:pathLst>
                  <a:path w="1219" h="107">
                    <a:moveTo>
                      <a:pt x="1115" y="0"/>
                    </a:moveTo>
                    <a:lnTo>
                      <a:pt x="98" y="0"/>
                    </a:lnTo>
                    <a:lnTo>
                      <a:pt x="0" y="107"/>
                    </a:lnTo>
                    <a:lnTo>
                      <a:pt x="1219" y="107"/>
                    </a:lnTo>
                    <a:lnTo>
                      <a:pt x="1115" y="0"/>
                    </a:lnTo>
                    <a:close/>
                  </a:path>
                </a:pathLst>
              </a:custGeom>
              <a:solidFill>
                <a:srgbClr val="33333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p>
                <a:pPr marL="0" marR="0" lvl="0" indent="0" defTabSz="932597" eaLnBrk="1" fontAlgn="auto" latinLnBrk="0" hangingPunct="1">
                  <a:lnSpc>
                    <a:spcPct val="100000"/>
                  </a:lnSpc>
                  <a:spcBef>
                    <a:spcPts val="0"/>
                  </a:spcBef>
                  <a:spcAft>
                    <a:spcPts val="0"/>
                  </a:spcAft>
                  <a:buClrTx/>
                  <a:buSzTx/>
                  <a:buFontTx/>
                  <a:buNone/>
                  <a:tabLst/>
                  <a:defRPr/>
                </a:pPr>
                <a:endParaRPr kumimoji="0" lang="en-US" sz="1836" b="0" i="0" u="none" strike="noStrike" kern="0" cap="none" spc="0" normalizeH="0" baseline="0" noProof="0">
                  <a:ln>
                    <a:noFill/>
                  </a:ln>
                  <a:solidFill>
                    <a:sysClr val="windowText" lastClr="000000"/>
                  </a:solidFill>
                  <a:effectLst/>
                  <a:uLnTx/>
                  <a:uFillTx/>
                </a:endParaRPr>
              </a:p>
            </p:txBody>
          </p:sp>
          <p:sp>
            <p:nvSpPr>
              <p:cNvPr id="244" name="Freeform 12"/>
              <p:cNvSpPr>
                <a:spLocks/>
              </p:cNvSpPr>
              <p:nvPr/>
            </p:nvSpPr>
            <p:spPr bwMode="auto">
              <a:xfrm>
                <a:off x="5075238" y="5830888"/>
                <a:ext cx="1190625" cy="26988"/>
              </a:xfrm>
              <a:custGeom>
                <a:avLst/>
                <a:gdLst>
                  <a:gd name="T0" fmla="*/ 15 w 750"/>
                  <a:gd name="T1" fmla="*/ 0 h 17"/>
                  <a:gd name="T2" fmla="*/ 742 w 750"/>
                  <a:gd name="T3" fmla="*/ 0 h 17"/>
                  <a:gd name="T4" fmla="*/ 750 w 750"/>
                  <a:gd name="T5" fmla="*/ 17 h 17"/>
                  <a:gd name="T6" fmla="*/ 0 w 750"/>
                  <a:gd name="T7" fmla="*/ 17 h 17"/>
                  <a:gd name="T8" fmla="*/ 15 w 750"/>
                  <a:gd name="T9" fmla="*/ 0 h 17"/>
                </a:gdLst>
                <a:ahLst/>
                <a:cxnLst>
                  <a:cxn ang="0">
                    <a:pos x="T0" y="T1"/>
                  </a:cxn>
                  <a:cxn ang="0">
                    <a:pos x="T2" y="T3"/>
                  </a:cxn>
                  <a:cxn ang="0">
                    <a:pos x="T4" y="T5"/>
                  </a:cxn>
                  <a:cxn ang="0">
                    <a:pos x="T6" y="T7"/>
                  </a:cxn>
                  <a:cxn ang="0">
                    <a:pos x="T8" y="T9"/>
                  </a:cxn>
                </a:cxnLst>
                <a:rect l="0" t="0" r="r" b="b"/>
                <a:pathLst>
                  <a:path w="750" h="17">
                    <a:moveTo>
                      <a:pt x="15" y="0"/>
                    </a:moveTo>
                    <a:lnTo>
                      <a:pt x="742" y="0"/>
                    </a:lnTo>
                    <a:lnTo>
                      <a:pt x="750" y="17"/>
                    </a:lnTo>
                    <a:lnTo>
                      <a:pt x="0" y="17"/>
                    </a:lnTo>
                    <a:lnTo>
                      <a:pt x="15" y="0"/>
                    </a:lnTo>
                    <a:close/>
                  </a:path>
                </a:pathLst>
              </a:custGeom>
              <a:solidFill>
                <a:srgbClr val="33333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p>
                <a:pPr marL="0" marR="0" lvl="0" indent="0" defTabSz="932597" eaLnBrk="1" fontAlgn="auto" latinLnBrk="0" hangingPunct="1">
                  <a:lnSpc>
                    <a:spcPct val="100000"/>
                  </a:lnSpc>
                  <a:spcBef>
                    <a:spcPts val="0"/>
                  </a:spcBef>
                  <a:spcAft>
                    <a:spcPts val="0"/>
                  </a:spcAft>
                  <a:buClrTx/>
                  <a:buSzTx/>
                  <a:buFontTx/>
                  <a:buNone/>
                  <a:tabLst/>
                  <a:defRPr/>
                </a:pPr>
                <a:endParaRPr kumimoji="0" lang="en-US" sz="1836" b="0" i="0" u="none" strike="noStrike" kern="0" cap="none" spc="0" normalizeH="0" baseline="0" noProof="0">
                  <a:ln>
                    <a:noFill/>
                  </a:ln>
                  <a:solidFill>
                    <a:sysClr val="windowText" lastClr="000000"/>
                  </a:solidFill>
                  <a:effectLst/>
                  <a:uLnTx/>
                  <a:uFillTx/>
                </a:endParaRPr>
              </a:p>
            </p:txBody>
          </p:sp>
          <p:sp>
            <p:nvSpPr>
              <p:cNvPr id="245" name="Freeform 13"/>
              <p:cNvSpPr>
                <a:spLocks/>
              </p:cNvSpPr>
              <p:nvPr/>
            </p:nvSpPr>
            <p:spPr bwMode="auto">
              <a:xfrm>
                <a:off x="5043488" y="5865813"/>
                <a:ext cx="1243013" cy="26988"/>
              </a:xfrm>
              <a:custGeom>
                <a:avLst/>
                <a:gdLst>
                  <a:gd name="T0" fmla="*/ 15 w 783"/>
                  <a:gd name="T1" fmla="*/ 0 h 17"/>
                  <a:gd name="T2" fmla="*/ 774 w 783"/>
                  <a:gd name="T3" fmla="*/ 0 h 17"/>
                  <a:gd name="T4" fmla="*/ 783 w 783"/>
                  <a:gd name="T5" fmla="*/ 17 h 17"/>
                  <a:gd name="T6" fmla="*/ 0 w 783"/>
                  <a:gd name="T7" fmla="*/ 17 h 17"/>
                  <a:gd name="T8" fmla="*/ 15 w 783"/>
                  <a:gd name="T9" fmla="*/ 0 h 17"/>
                </a:gdLst>
                <a:ahLst/>
                <a:cxnLst>
                  <a:cxn ang="0">
                    <a:pos x="T0" y="T1"/>
                  </a:cxn>
                  <a:cxn ang="0">
                    <a:pos x="T2" y="T3"/>
                  </a:cxn>
                  <a:cxn ang="0">
                    <a:pos x="T4" y="T5"/>
                  </a:cxn>
                  <a:cxn ang="0">
                    <a:pos x="T6" y="T7"/>
                  </a:cxn>
                  <a:cxn ang="0">
                    <a:pos x="T8" y="T9"/>
                  </a:cxn>
                </a:cxnLst>
                <a:rect l="0" t="0" r="r" b="b"/>
                <a:pathLst>
                  <a:path w="783" h="17">
                    <a:moveTo>
                      <a:pt x="15" y="0"/>
                    </a:moveTo>
                    <a:lnTo>
                      <a:pt x="774" y="0"/>
                    </a:lnTo>
                    <a:lnTo>
                      <a:pt x="783" y="17"/>
                    </a:lnTo>
                    <a:lnTo>
                      <a:pt x="0" y="17"/>
                    </a:lnTo>
                    <a:lnTo>
                      <a:pt x="15" y="0"/>
                    </a:lnTo>
                    <a:close/>
                  </a:path>
                </a:pathLst>
              </a:custGeom>
              <a:solidFill>
                <a:srgbClr val="33333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p>
                <a:pPr marL="0" marR="0" lvl="0" indent="0" defTabSz="932597" eaLnBrk="1" fontAlgn="auto" latinLnBrk="0" hangingPunct="1">
                  <a:lnSpc>
                    <a:spcPct val="100000"/>
                  </a:lnSpc>
                  <a:spcBef>
                    <a:spcPts val="0"/>
                  </a:spcBef>
                  <a:spcAft>
                    <a:spcPts val="0"/>
                  </a:spcAft>
                  <a:buClrTx/>
                  <a:buSzTx/>
                  <a:buFontTx/>
                  <a:buNone/>
                  <a:tabLst/>
                  <a:defRPr/>
                </a:pPr>
                <a:endParaRPr kumimoji="0" lang="en-US" sz="1836" b="0" i="0" u="none" strike="noStrike" kern="0" cap="none" spc="0" normalizeH="0" baseline="0" noProof="0">
                  <a:ln>
                    <a:noFill/>
                  </a:ln>
                  <a:solidFill>
                    <a:sysClr val="windowText" lastClr="000000"/>
                  </a:solidFill>
                  <a:effectLst/>
                  <a:uLnTx/>
                  <a:uFillTx/>
                </a:endParaRPr>
              </a:p>
            </p:txBody>
          </p:sp>
          <p:sp>
            <p:nvSpPr>
              <p:cNvPr id="246" name="Freeform 14"/>
              <p:cNvSpPr>
                <a:spLocks/>
              </p:cNvSpPr>
              <p:nvPr/>
            </p:nvSpPr>
            <p:spPr bwMode="auto">
              <a:xfrm>
                <a:off x="5010151" y="5902326"/>
                <a:ext cx="1296988" cy="28575"/>
              </a:xfrm>
              <a:custGeom>
                <a:avLst/>
                <a:gdLst>
                  <a:gd name="T0" fmla="*/ 0 w 817"/>
                  <a:gd name="T1" fmla="*/ 18 h 18"/>
                  <a:gd name="T2" fmla="*/ 15 w 817"/>
                  <a:gd name="T3" fmla="*/ 0 h 18"/>
                  <a:gd name="T4" fmla="*/ 807 w 817"/>
                  <a:gd name="T5" fmla="*/ 0 h 18"/>
                  <a:gd name="T6" fmla="*/ 817 w 817"/>
                  <a:gd name="T7" fmla="*/ 18 h 18"/>
                  <a:gd name="T8" fmla="*/ 0 w 817"/>
                  <a:gd name="T9" fmla="*/ 18 h 18"/>
                </a:gdLst>
                <a:ahLst/>
                <a:cxnLst>
                  <a:cxn ang="0">
                    <a:pos x="T0" y="T1"/>
                  </a:cxn>
                  <a:cxn ang="0">
                    <a:pos x="T2" y="T3"/>
                  </a:cxn>
                  <a:cxn ang="0">
                    <a:pos x="T4" y="T5"/>
                  </a:cxn>
                  <a:cxn ang="0">
                    <a:pos x="T6" y="T7"/>
                  </a:cxn>
                  <a:cxn ang="0">
                    <a:pos x="T8" y="T9"/>
                  </a:cxn>
                </a:cxnLst>
                <a:rect l="0" t="0" r="r" b="b"/>
                <a:pathLst>
                  <a:path w="817" h="18">
                    <a:moveTo>
                      <a:pt x="0" y="18"/>
                    </a:moveTo>
                    <a:lnTo>
                      <a:pt x="15" y="0"/>
                    </a:lnTo>
                    <a:lnTo>
                      <a:pt x="807" y="0"/>
                    </a:lnTo>
                    <a:lnTo>
                      <a:pt x="817" y="18"/>
                    </a:lnTo>
                    <a:lnTo>
                      <a:pt x="0" y="18"/>
                    </a:lnTo>
                    <a:close/>
                  </a:path>
                </a:pathLst>
              </a:custGeom>
              <a:solidFill>
                <a:srgbClr val="33333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p>
                <a:pPr marL="0" marR="0" lvl="0" indent="0" defTabSz="932597" eaLnBrk="1" fontAlgn="auto" latinLnBrk="0" hangingPunct="1">
                  <a:lnSpc>
                    <a:spcPct val="100000"/>
                  </a:lnSpc>
                  <a:spcBef>
                    <a:spcPts val="0"/>
                  </a:spcBef>
                  <a:spcAft>
                    <a:spcPts val="0"/>
                  </a:spcAft>
                  <a:buClrTx/>
                  <a:buSzTx/>
                  <a:buFontTx/>
                  <a:buNone/>
                  <a:tabLst/>
                  <a:defRPr/>
                </a:pPr>
                <a:endParaRPr kumimoji="0" lang="en-US" sz="1836" b="0" i="0" u="none" strike="noStrike" kern="0" cap="none" spc="0" normalizeH="0" baseline="0" noProof="0">
                  <a:ln>
                    <a:noFill/>
                  </a:ln>
                  <a:solidFill>
                    <a:sysClr val="windowText" lastClr="000000"/>
                  </a:solidFill>
                  <a:effectLst/>
                  <a:uLnTx/>
                  <a:uFillTx/>
                </a:endParaRPr>
              </a:p>
            </p:txBody>
          </p:sp>
          <p:sp>
            <p:nvSpPr>
              <p:cNvPr id="247" name="Freeform 15"/>
              <p:cNvSpPr>
                <a:spLocks/>
              </p:cNvSpPr>
              <p:nvPr/>
            </p:nvSpPr>
            <p:spPr bwMode="auto">
              <a:xfrm>
                <a:off x="5075238" y="5830888"/>
                <a:ext cx="1190625" cy="26988"/>
              </a:xfrm>
              <a:custGeom>
                <a:avLst/>
                <a:gdLst>
                  <a:gd name="T0" fmla="*/ 750 w 750"/>
                  <a:gd name="T1" fmla="*/ 17 h 17"/>
                  <a:gd name="T2" fmla="*/ 0 w 750"/>
                  <a:gd name="T3" fmla="*/ 17 h 17"/>
                  <a:gd name="T4" fmla="*/ 15 w 750"/>
                  <a:gd name="T5" fmla="*/ 0 h 17"/>
                  <a:gd name="T6" fmla="*/ 742 w 750"/>
                  <a:gd name="T7" fmla="*/ 0 h 17"/>
                  <a:gd name="T8" fmla="*/ 750 w 750"/>
                  <a:gd name="T9" fmla="*/ 17 h 17"/>
                </a:gdLst>
                <a:ahLst/>
                <a:cxnLst>
                  <a:cxn ang="0">
                    <a:pos x="T0" y="T1"/>
                  </a:cxn>
                  <a:cxn ang="0">
                    <a:pos x="T2" y="T3"/>
                  </a:cxn>
                  <a:cxn ang="0">
                    <a:pos x="T4" y="T5"/>
                  </a:cxn>
                  <a:cxn ang="0">
                    <a:pos x="T6" y="T7"/>
                  </a:cxn>
                  <a:cxn ang="0">
                    <a:pos x="T8" y="T9"/>
                  </a:cxn>
                </a:cxnLst>
                <a:rect l="0" t="0" r="r" b="b"/>
                <a:pathLst>
                  <a:path w="750" h="17">
                    <a:moveTo>
                      <a:pt x="750" y="17"/>
                    </a:moveTo>
                    <a:lnTo>
                      <a:pt x="0" y="17"/>
                    </a:lnTo>
                    <a:lnTo>
                      <a:pt x="15" y="0"/>
                    </a:lnTo>
                    <a:lnTo>
                      <a:pt x="742" y="0"/>
                    </a:lnTo>
                    <a:lnTo>
                      <a:pt x="750" y="17"/>
                    </a:lnTo>
                    <a:close/>
                  </a:path>
                </a:pathLst>
              </a:custGeom>
              <a:solidFill>
                <a:srgbClr val="5050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p>
                <a:pPr marL="0" marR="0" lvl="0" indent="0" defTabSz="932597" eaLnBrk="1" fontAlgn="auto" latinLnBrk="0" hangingPunct="1">
                  <a:lnSpc>
                    <a:spcPct val="100000"/>
                  </a:lnSpc>
                  <a:spcBef>
                    <a:spcPts val="0"/>
                  </a:spcBef>
                  <a:spcAft>
                    <a:spcPts val="0"/>
                  </a:spcAft>
                  <a:buClrTx/>
                  <a:buSzTx/>
                  <a:buFontTx/>
                  <a:buNone/>
                  <a:tabLst/>
                  <a:defRPr/>
                </a:pPr>
                <a:endParaRPr kumimoji="0" lang="en-US" sz="1836" b="0" i="0" u="none" strike="noStrike" kern="0" cap="none" spc="0" normalizeH="0" baseline="0" noProof="0">
                  <a:ln>
                    <a:noFill/>
                  </a:ln>
                  <a:solidFill>
                    <a:sysClr val="windowText" lastClr="000000"/>
                  </a:solidFill>
                  <a:effectLst/>
                  <a:uLnTx/>
                  <a:uFillTx/>
                </a:endParaRPr>
              </a:p>
            </p:txBody>
          </p:sp>
          <p:sp>
            <p:nvSpPr>
              <p:cNvPr id="248" name="Freeform 16"/>
              <p:cNvSpPr>
                <a:spLocks/>
              </p:cNvSpPr>
              <p:nvPr/>
            </p:nvSpPr>
            <p:spPr bwMode="auto">
              <a:xfrm>
                <a:off x="5043488" y="5865813"/>
                <a:ext cx="1243013" cy="26988"/>
              </a:xfrm>
              <a:custGeom>
                <a:avLst/>
                <a:gdLst>
                  <a:gd name="T0" fmla="*/ 783 w 783"/>
                  <a:gd name="T1" fmla="*/ 17 h 17"/>
                  <a:gd name="T2" fmla="*/ 0 w 783"/>
                  <a:gd name="T3" fmla="*/ 17 h 17"/>
                  <a:gd name="T4" fmla="*/ 15 w 783"/>
                  <a:gd name="T5" fmla="*/ 0 h 17"/>
                  <a:gd name="T6" fmla="*/ 774 w 783"/>
                  <a:gd name="T7" fmla="*/ 0 h 17"/>
                  <a:gd name="T8" fmla="*/ 783 w 783"/>
                  <a:gd name="T9" fmla="*/ 17 h 17"/>
                </a:gdLst>
                <a:ahLst/>
                <a:cxnLst>
                  <a:cxn ang="0">
                    <a:pos x="T0" y="T1"/>
                  </a:cxn>
                  <a:cxn ang="0">
                    <a:pos x="T2" y="T3"/>
                  </a:cxn>
                  <a:cxn ang="0">
                    <a:pos x="T4" y="T5"/>
                  </a:cxn>
                  <a:cxn ang="0">
                    <a:pos x="T6" y="T7"/>
                  </a:cxn>
                  <a:cxn ang="0">
                    <a:pos x="T8" y="T9"/>
                  </a:cxn>
                </a:cxnLst>
                <a:rect l="0" t="0" r="r" b="b"/>
                <a:pathLst>
                  <a:path w="783" h="17">
                    <a:moveTo>
                      <a:pt x="783" y="17"/>
                    </a:moveTo>
                    <a:lnTo>
                      <a:pt x="0" y="17"/>
                    </a:lnTo>
                    <a:lnTo>
                      <a:pt x="15" y="0"/>
                    </a:lnTo>
                    <a:lnTo>
                      <a:pt x="774" y="0"/>
                    </a:lnTo>
                    <a:lnTo>
                      <a:pt x="783" y="17"/>
                    </a:lnTo>
                    <a:close/>
                  </a:path>
                </a:pathLst>
              </a:custGeom>
              <a:solidFill>
                <a:srgbClr val="5050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p>
                <a:pPr marL="0" marR="0" lvl="0" indent="0" defTabSz="932597" eaLnBrk="1" fontAlgn="auto" latinLnBrk="0" hangingPunct="1">
                  <a:lnSpc>
                    <a:spcPct val="100000"/>
                  </a:lnSpc>
                  <a:spcBef>
                    <a:spcPts val="0"/>
                  </a:spcBef>
                  <a:spcAft>
                    <a:spcPts val="0"/>
                  </a:spcAft>
                  <a:buClrTx/>
                  <a:buSzTx/>
                  <a:buFontTx/>
                  <a:buNone/>
                  <a:tabLst/>
                  <a:defRPr/>
                </a:pPr>
                <a:endParaRPr kumimoji="0" lang="en-US" sz="1836" b="0" i="0" u="none" strike="noStrike" kern="0" cap="none" spc="0" normalizeH="0" baseline="0" noProof="0">
                  <a:ln>
                    <a:noFill/>
                  </a:ln>
                  <a:solidFill>
                    <a:sysClr val="windowText" lastClr="000000"/>
                  </a:solidFill>
                  <a:effectLst/>
                  <a:uLnTx/>
                  <a:uFillTx/>
                </a:endParaRPr>
              </a:p>
            </p:txBody>
          </p:sp>
          <p:sp>
            <p:nvSpPr>
              <p:cNvPr id="249" name="Freeform 17"/>
              <p:cNvSpPr>
                <a:spLocks/>
              </p:cNvSpPr>
              <p:nvPr/>
            </p:nvSpPr>
            <p:spPr bwMode="auto">
              <a:xfrm>
                <a:off x="5010151" y="5902326"/>
                <a:ext cx="1296988" cy="28575"/>
              </a:xfrm>
              <a:custGeom>
                <a:avLst/>
                <a:gdLst>
                  <a:gd name="T0" fmla="*/ 817 w 817"/>
                  <a:gd name="T1" fmla="*/ 18 h 18"/>
                  <a:gd name="T2" fmla="*/ 0 w 817"/>
                  <a:gd name="T3" fmla="*/ 18 h 18"/>
                  <a:gd name="T4" fmla="*/ 15 w 817"/>
                  <a:gd name="T5" fmla="*/ 0 h 18"/>
                  <a:gd name="T6" fmla="*/ 807 w 817"/>
                  <a:gd name="T7" fmla="*/ 0 h 18"/>
                  <a:gd name="T8" fmla="*/ 817 w 817"/>
                  <a:gd name="T9" fmla="*/ 18 h 18"/>
                </a:gdLst>
                <a:ahLst/>
                <a:cxnLst>
                  <a:cxn ang="0">
                    <a:pos x="T0" y="T1"/>
                  </a:cxn>
                  <a:cxn ang="0">
                    <a:pos x="T2" y="T3"/>
                  </a:cxn>
                  <a:cxn ang="0">
                    <a:pos x="T4" y="T5"/>
                  </a:cxn>
                  <a:cxn ang="0">
                    <a:pos x="T6" y="T7"/>
                  </a:cxn>
                  <a:cxn ang="0">
                    <a:pos x="T8" y="T9"/>
                  </a:cxn>
                </a:cxnLst>
                <a:rect l="0" t="0" r="r" b="b"/>
                <a:pathLst>
                  <a:path w="817" h="18">
                    <a:moveTo>
                      <a:pt x="817" y="18"/>
                    </a:moveTo>
                    <a:lnTo>
                      <a:pt x="0" y="18"/>
                    </a:lnTo>
                    <a:lnTo>
                      <a:pt x="15" y="0"/>
                    </a:lnTo>
                    <a:lnTo>
                      <a:pt x="807" y="0"/>
                    </a:lnTo>
                    <a:lnTo>
                      <a:pt x="817" y="18"/>
                    </a:lnTo>
                    <a:close/>
                  </a:path>
                </a:pathLst>
              </a:custGeom>
              <a:solidFill>
                <a:srgbClr val="5050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p>
                <a:pPr marL="0" marR="0" lvl="0" indent="0" defTabSz="932597" eaLnBrk="1" fontAlgn="auto" latinLnBrk="0" hangingPunct="1">
                  <a:lnSpc>
                    <a:spcPct val="100000"/>
                  </a:lnSpc>
                  <a:spcBef>
                    <a:spcPts val="0"/>
                  </a:spcBef>
                  <a:spcAft>
                    <a:spcPts val="0"/>
                  </a:spcAft>
                  <a:buClrTx/>
                  <a:buSzTx/>
                  <a:buFontTx/>
                  <a:buNone/>
                  <a:tabLst/>
                  <a:defRPr/>
                </a:pPr>
                <a:endParaRPr kumimoji="0" lang="en-US" sz="1836" b="0" i="0" u="none" strike="noStrike" kern="0" cap="none" spc="0" normalizeH="0" baseline="0" noProof="0">
                  <a:ln>
                    <a:noFill/>
                  </a:ln>
                  <a:solidFill>
                    <a:sysClr val="windowText" lastClr="000000"/>
                  </a:solidFill>
                  <a:effectLst/>
                  <a:uLnTx/>
                  <a:uFillTx/>
                </a:endParaRPr>
              </a:p>
            </p:txBody>
          </p:sp>
          <p:sp>
            <p:nvSpPr>
              <p:cNvPr id="250" name="Rectangle 18"/>
              <p:cNvSpPr>
                <a:spLocks noChangeArrowheads="1"/>
              </p:cNvSpPr>
              <p:nvPr/>
            </p:nvSpPr>
            <p:spPr bwMode="auto">
              <a:xfrm>
                <a:off x="4891088" y="5965826"/>
                <a:ext cx="1935163" cy="41275"/>
              </a:xfrm>
              <a:prstGeom prst="rect">
                <a:avLst/>
              </a:prstGeom>
              <a:solidFill>
                <a:srgbClr val="33333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3260" tIns="46630" rIns="93260" bIns="46630" numCol="1" anchor="t" anchorCtr="0" compatLnSpc="1">
                <a:prstTxWarp prst="textNoShape">
                  <a:avLst/>
                </a:prstTxWarp>
              </a:bodyPr>
              <a:lstStyle/>
              <a:p>
                <a:pPr marL="0" marR="0" lvl="0" indent="0" defTabSz="932597" eaLnBrk="1" fontAlgn="auto" latinLnBrk="0" hangingPunct="1">
                  <a:lnSpc>
                    <a:spcPct val="100000"/>
                  </a:lnSpc>
                  <a:spcBef>
                    <a:spcPts val="0"/>
                  </a:spcBef>
                  <a:spcAft>
                    <a:spcPts val="0"/>
                  </a:spcAft>
                  <a:buClrTx/>
                  <a:buSzTx/>
                  <a:buFontTx/>
                  <a:buNone/>
                  <a:tabLst/>
                  <a:defRPr/>
                </a:pPr>
                <a:endParaRPr kumimoji="0" lang="en-US" sz="1836" b="0" i="0" u="none" strike="noStrike" kern="0" cap="none" spc="0" normalizeH="0" baseline="0" noProof="0">
                  <a:ln>
                    <a:noFill/>
                  </a:ln>
                  <a:solidFill>
                    <a:sysClr val="windowText" lastClr="000000"/>
                  </a:solidFill>
                  <a:effectLst/>
                  <a:uLnTx/>
                  <a:uFillTx/>
                </a:endParaRPr>
              </a:p>
            </p:txBody>
          </p:sp>
          <p:sp>
            <p:nvSpPr>
              <p:cNvPr id="251" name="Freeform 19"/>
              <p:cNvSpPr>
                <a:spLocks/>
              </p:cNvSpPr>
              <p:nvPr/>
            </p:nvSpPr>
            <p:spPr bwMode="auto">
              <a:xfrm>
                <a:off x="6294438" y="5830888"/>
                <a:ext cx="406400" cy="100013"/>
              </a:xfrm>
              <a:custGeom>
                <a:avLst/>
                <a:gdLst>
                  <a:gd name="T0" fmla="*/ 0 w 256"/>
                  <a:gd name="T1" fmla="*/ 0 h 63"/>
                  <a:gd name="T2" fmla="*/ 200 w 256"/>
                  <a:gd name="T3" fmla="*/ 0 h 63"/>
                  <a:gd name="T4" fmla="*/ 256 w 256"/>
                  <a:gd name="T5" fmla="*/ 63 h 63"/>
                  <a:gd name="T6" fmla="*/ 43 w 256"/>
                  <a:gd name="T7" fmla="*/ 63 h 63"/>
                  <a:gd name="T8" fmla="*/ 0 w 256"/>
                  <a:gd name="T9" fmla="*/ 0 h 63"/>
                </a:gdLst>
                <a:ahLst/>
                <a:cxnLst>
                  <a:cxn ang="0">
                    <a:pos x="T0" y="T1"/>
                  </a:cxn>
                  <a:cxn ang="0">
                    <a:pos x="T2" y="T3"/>
                  </a:cxn>
                  <a:cxn ang="0">
                    <a:pos x="T4" y="T5"/>
                  </a:cxn>
                  <a:cxn ang="0">
                    <a:pos x="T6" y="T7"/>
                  </a:cxn>
                  <a:cxn ang="0">
                    <a:pos x="T8" y="T9"/>
                  </a:cxn>
                </a:cxnLst>
                <a:rect l="0" t="0" r="r" b="b"/>
                <a:pathLst>
                  <a:path w="256" h="63">
                    <a:moveTo>
                      <a:pt x="0" y="0"/>
                    </a:moveTo>
                    <a:lnTo>
                      <a:pt x="200" y="0"/>
                    </a:lnTo>
                    <a:lnTo>
                      <a:pt x="256" y="63"/>
                    </a:lnTo>
                    <a:lnTo>
                      <a:pt x="43" y="63"/>
                    </a:lnTo>
                    <a:lnTo>
                      <a:pt x="0" y="0"/>
                    </a:lnTo>
                    <a:close/>
                  </a:path>
                </a:pathLst>
              </a:custGeom>
              <a:solidFill>
                <a:srgbClr val="5050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p>
                <a:pPr marL="0" marR="0" lvl="0" indent="0" defTabSz="932597" eaLnBrk="1" fontAlgn="auto" latinLnBrk="0" hangingPunct="1">
                  <a:lnSpc>
                    <a:spcPct val="100000"/>
                  </a:lnSpc>
                  <a:spcBef>
                    <a:spcPts val="0"/>
                  </a:spcBef>
                  <a:spcAft>
                    <a:spcPts val="0"/>
                  </a:spcAft>
                  <a:buClrTx/>
                  <a:buSzTx/>
                  <a:buFontTx/>
                  <a:buNone/>
                  <a:tabLst/>
                  <a:defRPr/>
                </a:pPr>
                <a:endParaRPr kumimoji="0" lang="en-US" sz="1836" b="0" i="0" u="none" strike="noStrike" kern="0" cap="none" spc="0" normalizeH="0" baseline="0" noProof="0">
                  <a:ln>
                    <a:noFill/>
                  </a:ln>
                  <a:solidFill>
                    <a:sysClr val="windowText" lastClr="000000"/>
                  </a:solidFill>
                  <a:effectLst/>
                  <a:uLnTx/>
                  <a:uFillTx/>
                </a:endParaRPr>
              </a:p>
            </p:txBody>
          </p:sp>
          <p:sp>
            <p:nvSpPr>
              <p:cNvPr id="252" name="Rectangle 21"/>
              <p:cNvSpPr>
                <a:spLocks noChangeArrowheads="1"/>
              </p:cNvSpPr>
              <p:nvPr/>
            </p:nvSpPr>
            <p:spPr bwMode="auto">
              <a:xfrm>
                <a:off x="4832351" y="4049713"/>
                <a:ext cx="2052638" cy="1131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3260" tIns="46630" rIns="93260" bIns="46630" numCol="1" anchor="t" anchorCtr="0" compatLnSpc="1">
                <a:prstTxWarp prst="textNoShape">
                  <a:avLst/>
                </a:prstTxWarp>
              </a:bodyPr>
              <a:lstStyle/>
              <a:p>
                <a:pPr marL="0" marR="0" lvl="0" indent="0" defTabSz="932597" eaLnBrk="1" fontAlgn="auto" latinLnBrk="0" hangingPunct="1">
                  <a:lnSpc>
                    <a:spcPct val="100000"/>
                  </a:lnSpc>
                  <a:spcBef>
                    <a:spcPts val="0"/>
                  </a:spcBef>
                  <a:spcAft>
                    <a:spcPts val="0"/>
                  </a:spcAft>
                  <a:buClrTx/>
                  <a:buSzTx/>
                  <a:buFontTx/>
                  <a:buNone/>
                  <a:tabLst/>
                  <a:defRPr/>
                </a:pPr>
                <a:endParaRPr kumimoji="0" lang="en-US" sz="1836" b="0" i="0" u="none" strike="noStrike" kern="0" cap="none" spc="0" normalizeH="0" baseline="0" noProof="0">
                  <a:ln>
                    <a:noFill/>
                  </a:ln>
                  <a:solidFill>
                    <a:sysClr val="windowText" lastClr="000000"/>
                  </a:solidFill>
                  <a:effectLst/>
                  <a:uLnTx/>
                  <a:uFillTx/>
                </a:endParaRPr>
              </a:p>
            </p:txBody>
          </p:sp>
          <p:sp>
            <p:nvSpPr>
              <p:cNvPr id="253" name="Rectangle 59"/>
              <p:cNvSpPr>
                <a:spLocks noChangeArrowheads="1"/>
              </p:cNvSpPr>
              <p:nvPr/>
            </p:nvSpPr>
            <p:spPr bwMode="auto">
              <a:xfrm>
                <a:off x="4825773" y="5099051"/>
                <a:ext cx="2052638" cy="82550"/>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3260" tIns="46630" rIns="93260" bIns="46630" numCol="1" anchor="t" anchorCtr="0" compatLnSpc="1">
                <a:prstTxWarp prst="textNoShape">
                  <a:avLst/>
                </a:prstTxWarp>
              </a:bodyPr>
              <a:lstStyle/>
              <a:p>
                <a:pPr marL="0" marR="0" lvl="0" indent="0" defTabSz="932597" eaLnBrk="1" fontAlgn="auto" latinLnBrk="0" hangingPunct="1">
                  <a:lnSpc>
                    <a:spcPct val="100000"/>
                  </a:lnSpc>
                  <a:spcBef>
                    <a:spcPts val="0"/>
                  </a:spcBef>
                  <a:spcAft>
                    <a:spcPts val="0"/>
                  </a:spcAft>
                  <a:buClrTx/>
                  <a:buSzTx/>
                  <a:buFontTx/>
                  <a:buNone/>
                  <a:tabLst/>
                  <a:defRPr/>
                </a:pPr>
                <a:endParaRPr kumimoji="0" lang="en-US" sz="1836" b="0" i="0" u="none" strike="noStrike" kern="0" cap="none" spc="0" normalizeH="0" baseline="0" noProof="0">
                  <a:ln>
                    <a:noFill/>
                  </a:ln>
                  <a:solidFill>
                    <a:sysClr val="windowText" lastClr="000000"/>
                  </a:solidFill>
                  <a:effectLst/>
                  <a:uLnTx/>
                  <a:uFillTx/>
                </a:endParaRPr>
              </a:p>
            </p:txBody>
          </p:sp>
          <p:sp>
            <p:nvSpPr>
              <p:cNvPr id="254" name="Freeform 60"/>
              <p:cNvSpPr>
                <a:spLocks/>
              </p:cNvSpPr>
              <p:nvPr/>
            </p:nvSpPr>
            <p:spPr bwMode="auto">
              <a:xfrm>
                <a:off x="4879976" y="5114926"/>
                <a:ext cx="49213" cy="49213"/>
              </a:xfrm>
              <a:custGeom>
                <a:avLst/>
                <a:gdLst>
                  <a:gd name="T0" fmla="*/ 31 w 31"/>
                  <a:gd name="T1" fmla="*/ 0 h 31"/>
                  <a:gd name="T2" fmla="*/ 0 w 31"/>
                  <a:gd name="T3" fmla="*/ 6 h 31"/>
                  <a:gd name="T4" fmla="*/ 0 w 31"/>
                  <a:gd name="T5" fmla="*/ 27 h 31"/>
                  <a:gd name="T6" fmla="*/ 31 w 31"/>
                  <a:gd name="T7" fmla="*/ 31 h 31"/>
                  <a:gd name="T8" fmla="*/ 31 w 31"/>
                  <a:gd name="T9" fmla="*/ 0 h 31"/>
                </a:gdLst>
                <a:ahLst/>
                <a:cxnLst>
                  <a:cxn ang="0">
                    <a:pos x="T0" y="T1"/>
                  </a:cxn>
                  <a:cxn ang="0">
                    <a:pos x="T2" y="T3"/>
                  </a:cxn>
                  <a:cxn ang="0">
                    <a:pos x="T4" y="T5"/>
                  </a:cxn>
                  <a:cxn ang="0">
                    <a:pos x="T6" y="T7"/>
                  </a:cxn>
                  <a:cxn ang="0">
                    <a:pos x="T8" y="T9"/>
                  </a:cxn>
                </a:cxnLst>
                <a:rect l="0" t="0" r="r" b="b"/>
                <a:pathLst>
                  <a:path w="31" h="31">
                    <a:moveTo>
                      <a:pt x="31" y="0"/>
                    </a:moveTo>
                    <a:lnTo>
                      <a:pt x="0" y="6"/>
                    </a:lnTo>
                    <a:lnTo>
                      <a:pt x="0" y="27"/>
                    </a:lnTo>
                    <a:lnTo>
                      <a:pt x="31" y="31"/>
                    </a:lnTo>
                    <a:lnTo>
                      <a:pt x="31"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p>
                <a:pPr marL="0" marR="0" lvl="0" indent="0" defTabSz="932597" eaLnBrk="1" fontAlgn="auto" latinLnBrk="0" hangingPunct="1">
                  <a:lnSpc>
                    <a:spcPct val="100000"/>
                  </a:lnSpc>
                  <a:spcBef>
                    <a:spcPts val="0"/>
                  </a:spcBef>
                  <a:spcAft>
                    <a:spcPts val="0"/>
                  </a:spcAft>
                  <a:buClrTx/>
                  <a:buSzTx/>
                  <a:buFontTx/>
                  <a:buNone/>
                  <a:tabLst/>
                  <a:defRPr/>
                </a:pPr>
                <a:endParaRPr kumimoji="0" lang="en-US" sz="1836" b="0" i="0" u="none" strike="noStrike" kern="0" cap="none" spc="0" normalizeH="0" baseline="0" noProof="0">
                  <a:ln>
                    <a:noFill/>
                  </a:ln>
                  <a:solidFill>
                    <a:sysClr val="windowText" lastClr="000000"/>
                  </a:solidFill>
                  <a:effectLst/>
                  <a:uLnTx/>
                  <a:uFillTx/>
                </a:endParaRPr>
              </a:p>
            </p:txBody>
          </p:sp>
          <p:sp>
            <p:nvSpPr>
              <p:cNvPr id="255" name="Oval 61"/>
              <p:cNvSpPr>
                <a:spLocks noChangeArrowheads="1"/>
              </p:cNvSpPr>
              <p:nvPr/>
            </p:nvSpPr>
            <p:spPr bwMode="auto">
              <a:xfrm>
                <a:off x="5789613" y="5118101"/>
                <a:ext cx="46038" cy="46038"/>
              </a:xfrm>
              <a:prstGeom prst="ellipse">
                <a:avLst/>
              </a:prstGeom>
              <a:solidFill>
                <a:srgbClr val="0078D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p>
                <a:pPr marL="0" marR="0" lvl="0" indent="0" defTabSz="932597" eaLnBrk="1" fontAlgn="auto" latinLnBrk="0" hangingPunct="1">
                  <a:lnSpc>
                    <a:spcPct val="100000"/>
                  </a:lnSpc>
                  <a:spcBef>
                    <a:spcPts val="0"/>
                  </a:spcBef>
                  <a:spcAft>
                    <a:spcPts val="0"/>
                  </a:spcAft>
                  <a:buClrTx/>
                  <a:buSzTx/>
                  <a:buFontTx/>
                  <a:buNone/>
                  <a:tabLst/>
                  <a:defRPr/>
                </a:pPr>
                <a:endParaRPr kumimoji="0" lang="en-US" sz="1836" b="0" i="0" u="none" strike="noStrike" kern="0" cap="none" spc="0" normalizeH="0" baseline="0" noProof="0">
                  <a:ln>
                    <a:noFill/>
                  </a:ln>
                  <a:solidFill>
                    <a:sysClr val="windowText" lastClr="000000"/>
                  </a:solidFill>
                  <a:effectLst/>
                  <a:uLnTx/>
                  <a:uFillTx/>
                </a:endParaRPr>
              </a:p>
            </p:txBody>
          </p:sp>
          <p:sp>
            <p:nvSpPr>
              <p:cNvPr id="256" name="Oval 62"/>
              <p:cNvSpPr>
                <a:spLocks noChangeArrowheads="1"/>
              </p:cNvSpPr>
              <p:nvPr/>
            </p:nvSpPr>
            <p:spPr bwMode="auto">
              <a:xfrm>
                <a:off x="5676901" y="5118101"/>
                <a:ext cx="46038" cy="46038"/>
              </a:xfrm>
              <a:prstGeom prst="ellipse">
                <a:avLst/>
              </a:prstGeom>
              <a:solidFill>
                <a:srgbClr val="46464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p>
                <a:pPr marL="0" marR="0" lvl="0" indent="0" defTabSz="932597" eaLnBrk="1" fontAlgn="auto" latinLnBrk="0" hangingPunct="1">
                  <a:lnSpc>
                    <a:spcPct val="100000"/>
                  </a:lnSpc>
                  <a:spcBef>
                    <a:spcPts val="0"/>
                  </a:spcBef>
                  <a:spcAft>
                    <a:spcPts val="0"/>
                  </a:spcAft>
                  <a:buClrTx/>
                  <a:buSzTx/>
                  <a:buFontTx/>
                  <a:buNone/>
                  <a:tabLst/>
                  <a:defRPr/>
                </a:pPr>
                <a:endParaRPr kumimoji="0" lang="en-US" sz="1836" b="0" i="0" u="none" strike="noStrike" kern="0" cap="none" spc="0" normalizeH="0" baseline="0" noProof="0">
                  <a:ln>
                    <a:noFill/>
                  </a:ln>
                  <a:solidFill>
                    <a:sysClr val="windowText" lastClr="000000"/>
                  </a:solidFill>
                  <a:effectLst/>
                  <a:uLnTx/>
                  <a:uFillTx/>
                </a:endParaRPr>
              </a:p>
            </p:txBody>
          </p:sp>
          <p:sp>
            <p:nvSpPr>
              <p:cNvPr id="257" name="Rectangle 63"/>
              <p:cNvSpPr>
                <a:spLocks noChangeArrowheads="1"/>
              </p:cNvSpPr>
              <p:nvPr/>
            </p:nvSpPr>
            <p:spPr bwMode="auto">
              <a:xfrm>
                <a:off x="5895976" y="5118101"/>
                <a:ext cx="55563" cy="46038"/>
              </a:xfrm>
              <a:prstGeom prst="rect">
                <a:avLst/>
              </a:prstGeom>
              <a:solidFill>
                <a:srgbClr val="FFB9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3260" tIns="46630" rIns="93260" bIns="46630" numCol="1" anchor="t" anchorCtr="0" compatLnSpc="1">
                <a:prstTxWarp prst="textNoShape">
                  <a:avLst/>
                </a:prstTxWarp>
              </a:bodyPr>
              <a:lstStyle/>
              <a:p>
                <a:pPr marL="0" marR="0" lvl="0" indent="0" defTabSz="932597" eaLnBrk="1" fontAlgn="auto" latinLnBrk="0" hangingPunct="1">
                  <a:lnSpc>
                    <a:spcPct val="100000"/>
                  </a:lnSpc>
                  <a:spcBef>
                    <a:spcPts val="0"/>
                  </a:spcBef>
                  <a:spcAft>
                    <a:spcPts val="0"/>
                  </a:spcAft>
                  <a:buClrTx/>
                  <a:buSzTx/>
                  <a:buFontTx/>
                  <a:buNone/>
                  <a:tabLst/>
                  <a:defRPr/>
                </a:pPr>
                <a:endParaRPr kumimoji="0" lang="en-US" sz="1836" b="0" i="0" u="none" strike="noStrike" kern="0" cap="none" spc="0" normalizeH="0" baseline="0" noProof="0">
                  <a:ln>
                    <a:noFill/>
                  </a:ln>
                  <a:solidFill>
                    <a:sysClr val="windowText" lastClr="000000"/>
                  </a:solidFill>
                  <a:effectLst/>
                  <a:uLnTx/>
                  <a:uFillTx/>
                </a:endParaRPr>
              </a:p>
            </p:txBody>
          </p:sp>
          <p:sp>
            <p:nvSpPr>
              <p:cNvPr id="258" name="Rectangle 64"/>
              <p:cNvSpPr>
                <a:spLocks noChangeArrowheads="1"/>
              </p:cNvSpPr>
              <p:nvPr/>
            </p:nvSpPr>
            <p:spPr bwMode="auto">
              <a:xfrm>
                <a:off x="6010276" y="5118101"/>
                <a:ext cx="50800" cy="4603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3260" tIns="46630" rIns="93260" bIns="46630" numCol="1" anchor="t" anchorCtr="0" compatLnSpc="1">
                <a:prstTxWarp prst="textNoShape">
                  <a:avLst/>
                </a:prstTxWarp>
              </a:bodyPr>
              <a:lstStyle/>
              <a:p>
                <a:pPr marL="0" marR="0" lvl="0" indent="0" defTabSz="932597" eaLnBrk="1" fontAlgn="auto" latinLnBrk="0" hangingPunct="1">
                  <a:lnSpc>
                    <a:spcPct val="100000"/>
                  </a:lnSpc>
                  <a:spcBef>
                    <a:spcPts val="0"/>
                  </a:spcBef>
                  <a:spcAft>
                    <a:spcPts val="0"/>
                  </a:spcAft>
                  <a:buClrTx/>
                  <a:buSzTx/>
                  <a:buFontTx/>
                  <a:buNone/>
                  <a:tabLst/>
                  <a:defRPr/>
                </a:pPr>
                <a:endParaRPr kumimoji="0" lang="en-US" sz="1836" b="0" i="0" u="none" strike="noStrike" kern="0" cap="none" spc="0" normalizeH="0" baseline="0" noProof="0">
                  <a:ln>
                    <a:noFill/>
                  </a:ln>
                  <a:solidFill>
                    <a:sysClr val="windowText" lastClr="000000"/>
                  </a:solidFill>
                  <a:effectLst/>
                  <a:uLnTx/>
                  <a:uFillTx/>
                </a:endParaRPr>
              </a:p>
            </p:txBody>
          </p:sp>
          <p:sp>
            <p:nvSpPr>
              <p:cNvPr id="259" name="Rectangle 76"/>
              <p:cNvSpPr>
                <a:spLocks noChangeArrowheads="1"/>
              </p:cNvSpPr>
              <p:nvPr/>
            </p:nvSpPr>
            <p:spPr bwMode="auto">
              <a:xfrm>
                <a:off x="6575426" y="4962526"/>
                <a:ext cx="138113" cy="11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3260" tIns="46630" rIns="93260" bIns="46630" numCol="1" anchor="t" anchorCtr="0" compatLnSpc="1">
                <a:prstTxWarp prst="textNoShape">
                  <a:avLst/>
                </a:prstTxWarp>
              </a:bodyPr>
              <a:lstStyle/>
              <a:p>
                <a:pPr marL="0" marR="0" lvl="0" indent="0" defTabSz="932597" eaLnBrk="1" fontAlgn="auto" latinLnBrk="0" hangingPunct="1">
                  <a:lnSpc>
                    <a:spcPct val="100000"/>
                  </a:lnSpc>
                  <a:spcBef>
                    <a:spcPts val="0"/>
                  </a:spcBef>
                  <a:spcAft>
                    <a:spcPts val="0"/>
                  </a:spcAft>
                  <a:buClrTx/>
                  <a:buSzTx/>
                  <a:buFontTx/>
                  <a:buNone/>
                  <a:tabLst/>
                  <a:defRPr/>
                </a:pPr>
                <a:endParaRPr kumimoji="0" lang="en-US" sz="1836" b="0" i="0" u="none" strike="noStrike" kern="0" cap="none" spc="0" normalizeH="0" baseline="0" noProof="0">
                  <a:ln>
                    <a:noFill/>
                  </a:ln>
                  <a:solidFill>
                    <a:sysClr val="windowText" lastClr="000000"/>
                  </a:solidFill>
                  <a:effectLst/>
                  <a:uLnTx/>
                  <a:uFillTx/>
                </a:endParaRPr>
              </a:p>
            </p:txBody>
          </p:sp>
          <p:sp>
            <p:nvSpPr>
              <p:cNvPr id="260" name="Rectangle 78"/>
              <p:cNvSpPr>
                <a:spLocks noChangeArrowheads="1"/>
              </p:cNvSpPr>
              <p:nvPr/>
            </p:nvSpPr>
            <p:spPr bwMode="auto">
              <a:xfrm>
                <a:off x="6724651" y="4962526"/>
                <a:ext cx="136525" cy="11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3260" tIns="46630" rIns="93260" bIns="46630" numCol="1" anchor="t" anchorCtr="0" compatLnSpc="1">
                <a:prstTxWarp prst="textNoShape">
                  <a:avLst/>
                </a:prstTxWarp>
              </a:bodyPr>
              <a:lstStyle/>
              <a:p>
                <a:pPr marL="0" marR="0" lvl="0" indent="0" defTabSz="932597" eaLnBrk="1" fontAlgn="auto" latinLnBrk="0" hangingPunct="1">
                  <a:lnSpc>
                    <a:spcPct val="100000"/>
                  </a:lnSpc>
                  <a:spcBef>
                    <a:spcPts val="0"/>
                  </a:spcBef>
                  <a:spcAft>
                    <a:spcPts val="0"/>
                  </a:spcAft>
                  <a:buClrTx/>
                  <a:buSzTx/>
                  <a:buFontTx/>
                  <a:buNone/>
                  <a:tabLst/>
                  <a:defRPr/>
                </a:pPr>
                <a:endParaRPr kumimoji="0" lang="en-US" sz="1836" b="0" i="0" u="none" strike="noStrike" kern="0" cap="none" spc="0" normalizeH="0" baseline="0" noProof="0">
                  <a:ln>
                    <a:noFill/>
                  </a:ln>
                  <a:solidFill>
                    <a:sysClr val="windowText" lastClr="000000"/>
                  </a:solidFill>
                  <a:effectLst/>
                  <a:uLnTx/>
                  <a:uFillTx/>
                </a:endParaRPr>
              </a:p>
            </p:txBody>
          </p:sp>
          <p:sp>
            <p:nvSpPr>
              <p:cNvPr id="261" name="Freeform 85"/>
              <p:cNvSpPr>
                <a:spLocks/>
              </p:cNvSpPr>
              <p:nvPr/>
            </p:nvSpPr>
            <p:spPr bwMode="auto">
              <a:xfrm>
                <a:off x="5724526" y="3990976"/>
                <a:ext cx="1230313" cy="1300163"/>
              </a:xfrm>
              <a:custGeom>
                <a:avLst/>
                <a:gdLst>
                  <a:gd name="T0" fmla="*/ 774 w 822"/>
                  <a:gd name="T1" fmla="*/ 0 h 869"/>
                  <a:gd name="T2" fmla="*/ 0 w 822"/>
                  <a:gd name="T3" fmla="*/ 0 h 869"/>
                  <a:gd name="T4" fmla="*/ 29 w 822"/>
                  <a:gd name="T5" fmla="*/ 39 h 869"/>
                  <a:gd name="T6" fmla="*/ 362 w 822"/>
                  <a:gd name="T7" fmla="*/ 39 h 869"/>
                  <a:gd name="T8" fmla="*/ 776 w 822"/>
                  <a:gd name="T9" fmla="*/ 39 h 869"/>
                  <a:gd name="T10" fmla="*/ 776 w 822"/>
                  <a:gd name="T11" fmla="*/ 740 h 869"/>
                  <a:gd name="T12" fmla="*/ 776 w 822"/>
                  <a:gd name="T13" fmla="*/ 740 h 869"/>
                  <a:gd name="T14" fmla="*/ 776 w 822"/>
                  <a:gd name="T15" fmla="*/ 796 h 869"/>
                  <a:gd name="T16" fmla="*/ 597 w 822"/>
                  <a:gd name="T17" fmla="*/ 796 h 869"/>
                  <a:gd name="T18" fmla="*/ 651 w 822"/>
                  <a:gd name="T19" fmla="*/ 869 h 869"/>
                  <a:gd name="T20" fmla="*/ 774 w 822"/>
                  <a:gd name="T21" fmla="*/ 869 h 869"/>
                  <a:gd name="T22" fmla="*/ 822 w 822"/>
                  <a:gd name="T23" fmla="*/ 822 h 869"/>
                  <a:gd name="T24" fmla="*/ 822 w 822"/>
                  <a:gd name="T25" fmla="*/ 48 h 869"/>
                  <a:gd name="T26" fmla="*/ 774 w 822"/>
                  <a:gd name="T27" fmla="*/ 0 h 8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822" h="869">
                    <a:moveTo>
                      <a:pt x="774" y="0"/>
                    </a:moveTo>
                    <a:cubicBezTo>
                      <a:pt x="0" y="0"/>
                      <a:pt x="0" y="0"/>
                      <a:pt x="0" y="0"/>
                    </a:cubicBezTo>
                    <a:cubicBezTo>
                      <a:pt x="29" y="39"/>
                      <a:pt x="29" y="39"/>
                      <a:pt x="29" y="39"/>
                    </a:cubicBezTo>
                    <a:cubicBezTo>
                      <a:pt x="362" y="39"/>
                      <a:pt x="362" y="39"/>
                      <a:pt x="362" y="39"/>
                    </a:cubicBezTo>
                    <a:cubicBezTo>
                      <a:pt x="776" y="39"/>
                      <a:pt x="776" y="39"/>
                      <a:pt x="776" y="39"/>
                    </a:cubicBezTo>
                    <a:cubicBezTo>
                      <a:pt x="776" y="740"/>
                      <a:pt x="776" y="740"/>
                      <a:pt x="776" y="740"/>
                    </a:cubicBezTo>
                    <a:cubicBezTo>
                      <a:pt x="776" y="740"/>
                      <a:pt x="776" y="740"/>
                      <a:pt x="776" y="740"/>
                    </a:cubicBezTo>
                    <a:cubicBezTo>
                      <a:pt x="776" y="796"/>
                      <a:pt x="776" y="796"/>
                      <a:pt x="776" y="796"/>
                    </a:cubicBezTo>
                    <a:cubicBezTo>
                      <a:pt x="597" y="796"/>
                      <a:pt x="597" y="796"/>
                      <a:pt x="597" y="796"/>
                    </a:cubicBezTo>
                    <a:cubicBezTo>
                      <a:pt x="651" y="869"/>
                      <a:pt x="651" y="869"/>
                      <a:pt x="651" y="869"/>
                    </a:cubicBezTo>
                    <a:cubicBezTo>
                      <a:pt x="774" y="869"/>
                      <a:pt x="774" y="869"/>
                      <a:pt x="774" y="869"/>
                    </a:cubicBezTo>
                    <a:cubicBezTo>
                      <a:pt x="801" y="869"/>
                      <a:pt x="822" y="848"/>
                      <a:pt x="822" y="822"/>
                    </a:cubicBezTo>
                    <a:cubicBezTo>
                      <a:pt x="822" y="48"/>
                      <a:pt x="822" y="48"/>
                      <a:pt x="822" y="48"/>
                    </a:cubicBezTo>
                    <a:cubicBezTo>
                      <a:pt x="822" y="22"/>
                      <a:pt x="801" y="0"/>
                      <a:pt x="774" y="0"/>
                    </a:cubicBezTo>
                  </a:path>
                </a:pathLst>
              </a:custGeom>
              <a:solidFill>
                <a:srgbClr val="51515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p>
                <a:pPr marL="0" marR="0" lvl="0" indent="0" defTabSz="932597" eaLnBrk="1" fontAlgn="auto" latinLnBrk="0" hangingPunct="1">
                  <a:lnSpc>
                    <a:spcPct val="100000"/>
                  </a:lnSpc>
                  <a:spcBef>
                    <a:spcPts val="0"/>
                  </a:spcBef>
                  <a:spcAft>
                    <a:spcPts val="0"/>
                  </a:spcAft>
                  <a:buClrTx/>
                  <a:buSzTx/>
                  <a:buFontTx/>
                  <a:buNone/>
                  <a:tabLst/>
                  <a:defRPr/>
                </a:pPr>
                <a:endParaRPr kumimoji="0" lang="en-US" sz="1836" b="0" i="0" u="none" strike="noStrike" kern="0" cap="none" spc="0" normalizeH="0" baseline="0" noProof="0">
                  <a:ln>
                    <a:noFill/>
                  </a:ln>
                  <a:solidFill>
                    <a:sysClr val="windowText" lastClr="000000"/>
                  </a:solidFill>
                  <a:effectLst/>
                  <a:uLnTx/>
                  <a:uFillTx/>
                </a:endParaRPr>
              </a:p>
            </p:txBody>
          </p:sp>
          <p:sp>
            <p:nvSpPr>
              <p:cNvPr id="262" name="Freeform 97"/>
              <p:cNvSpPr>
                <a:spLocks/>
              </p:cNvSpPr>
              <p:nvPr/>
            </p:nvSpPr>
            <p:spPr bwMode="auto">
              <a:xfrm>
                <a:off x="6451601" y="4962526"/>
                <a:ext cx="115888" cy="114300"/>
              </a:xfrm>
              <a:custGeom>
                <a:avLst/>
                <a:gdLst>
                  <a:gd name="T0" fmla="*/ 73 w 73"/>
                  <a:gd name="T1" fmla="*/ 0 h 72"/>
                  <a:gd name="T2" fmla="*/ 0 w 73"/>
                  <a:gd name="T3" fmla="*/ 0 h 72"/>
                  <a:gd name="T4" fmla="*/ 54 w 73"/>
                  <a:gd name="T5" fmla="*/ 72 h 72"/>
                  <a:gd name="T6" fmla="*/ 73 w 73"/>
                  <a:gd name="T7" fmla="*/ 72 h 72"/>
                  <a:gd name="T8" fmla="*/ 73 w 73"/>
                  <a:gd name="T9" fmla="*/ 0 h 72"/>
                </a:gdLst>
                <a:ahLst/>
                <a:cxnLst>
                  <a:cxn ang="0">
                    <a:pos x="T0" y="T1"/>
                  </a:cxn>
                  <a:cxn ang="0">
                    <a:pos x="T2" y="T3"/>
                  </a:cxn>
                  <a:cxn ang="0">
                    <a:pos x="T4" y="T5"/>
                  </a:cxn>
                  <a:cxn ang="0">
                    <a:pos x="T6" y="T7"/>
                  </a:cxn>
                  <a:cxn ang="0">
                    <a:pos x="T8" y="T9"/>
                  </a:cxn>
                </a:cxnLst>
                <a:rect l="0" t="0" r="r" b="b"/>
                <a:pathLst>
                  <a:path w="73" h="72">
                    <a:moveTo>
                      <a:pt x="73" y="0"/>
                    </a:moveTo>
                    <a:lnTo>
                      <a:pt x="0" y="0"/>
                    </a:lnTo>
                    <a:lnTo>
                      <a:pt x="54" y="72"/>
                    </a:lnTo>
                    <a:lnTo>
                      <a:pt x="73" y="72"/>
                    </a:lnTo>
                    <a:lnTo>
                      <a:pt x="73"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p>
                <a:pPr marL="0" marR="0" lvl="0" indent="0" defTabSz="932597" eaLnBrk="1" fontAlgn="auto" latinLnBrk="0" hangingPunct="1">
                  <a:lnSpc>
                    <a:spcPct val="100000"/>
                  </a:lnSpc>
                  <a:spcBef>
                    <a:spcPts val="0"/>
                  </a:spcBef>
                  <a:spcAft>
                    <a:spcPts val="0"/>
                  </a:spcAft>
                  <a:buClrTx/>
                  <a:buSzTx/>
                  <a:buFontTx/>
                  <a:buNone/>
                  <a:tabLst/>
                  <a:defRPr/>
                </a:pPr>
                <a:endParaRPr kumimoji="0" lang="en-US" sz="1836" b="0" i="0" u="none" strike="noStrike" kern="0" cap="none" spc="0" normalizeH="0" baseline="0" noProof="0">
                  <a:ln>
                    <a:noFill/>
                  </a:ln>
                  <a:solidFill>
                    <a:sysClr val="windowText" lastClr="000000"/>
                  </a:solidFill>
                  <a:effectLst/>
                  <a:uLnTx/>
                  <a:uFillTx/>
                </a:endParaRPr>
              </a:p>
            </p:txBody>
          </p:sp>
          <p:sp>
            <p:nvSpPr>
              <p:cNvPr id="263" name="Rectangle 99"/>
              <p:cNvSpPr>
                <a:spLocks noChangeArrowheads="1"/>
              </p:cNvSpPr>
              <p:nvPr/>
            </p:nvSpPr>
            <p:spPr bwMode="auto">
              <a:xfrm>
                <a:off x="6575426" y="4962526"/>
                <a:ext cx="138113" cy="11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3260" tIns="46630" rIns="93260" bIns="46630" numCol="1" anchor="t" anchorCtr="0" compatLnSpc="1">
                <a:prstTxWarp prst="textNoShape">
                  <a:avLst/>
                </a:prstTxWarp>
              </a:bodyPr>
              <a:lstStyle/>
              <a:p>
                <a:pPr marL="0" marR="0" lvl="0" indent="0" defTabSz="932597" eaLnBrk="1" fontAlgn="auto" latinLnBrk="0" hangingPunct="1">
                  <a:lnSpc>
                    <a:spcPct val="100000"/>
                  </a:lnSpc>
                  <a:spcBef>
                    <a:spcPts val="0"/>
                  </a:spcBef>
                  <a:spcAft>
                    <a:spcPts val="0"/>
                  </a:spcAft>
                  <a:buClrTx/>
                  <a:buSzTx/>
                  <a:buFontTx/>
                  <a:buNone/>
                  <a:tabLst/>
                  <a:defRPr/>
                </a:pPr>
                <a:endParaRPr kumimoji="0" lang="en-US" sz="1836" b="0" i="0" u="none" strike="noStrike" kern="0" cap="none" spc="0" normalizeH="0" baseline="0" noProof="0">
                  <a:ln>
                    <a:noFill/>
                  </a:ln>
                  <a:solidFill>
                    <a:sysClr val="windowText" lastClr="000000"/>
                  </a:solidFill>
                  <a:effectLst/>
                  <a:uLnTx/>
                  <a:uFillTx/>
                </a:endParaRPr>
              </a:p>
            </p:txBody>
          </p:sp>
          <p:sp>
            <p:nvSpPr>
              <p:cNvPr id="264" name="Rectangle 101"/>
              <p:cNvSpPr>
                <a:spLocks noChangeArrowheads="1"/>
              </p:cNvSpPr>
              <p:nvPr/>
            </p:nvSpPr>
            <p:spPr bwMode="auto">
              <a:xfrm>
                <a:off x="6724651" y="4962526"/>
                <a:ext cx="136525" cy="11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3260" tIns="46630" rIns="93260" bIns="46630" numCol="1" anchor="t" anchorCtr="0" compatLnSpc="1">
                <a:prstTxWarp prst="textNoShape">
                  <a:avLst/>
                </a:prstTxWarp>
              </a:bodyPr>
              <a:lstStyle/>
              <a:p>
                <a:pPr marL="0" marR="0" lvl="0" indent="0" defTabSz="932597" eaLnBrk="1" fontAlgn="auto" latinLnBrk="0" hangingPunct="1">
                  <a:lnSpc>
                    <a:spcPct val="100000"/>
                  </a:lnSpc>
                  <a:spcBef>
                    <a:spcPts val="0"/>
                  </a:spcBef>
                  <a:spcAft>
                    <a:spcPts val="0"/>
                  </a:spcAft>
                  <a:buClrTx/>
                  <a:buSzTx/>
                  <a:buFontTx/>
                  <a:buNone/>
                  <a:tabLst/>
                  <a:defRPr/>
                </a:pPr>
                <a:endParaRPr kumimoji="0" lang="en-US" sz="1836" b="0" i="0" u="none" strike="noStrike" kern="0" cap="none" spc="0" normalizeH="0" baseline="0" noProof="0">
                  <a:ln>
                    <a:noFill/>
                  </a:ln>
                  <a:solidFill>
                    <a:sysClr val="windowText" lastClr="000000"/>
                  </a:solidFill>
                  <a:effectLst/>
                  <a:uLnTx/>
                  <a:uFillTx/>
                </a:endParaRPr>
              </a:p>
            </p:txBody>
          </p:sp>
          <p:sp>
            <p:nvSpPr>
              <p:cNvPr id="265" name="Freeform 112"/>
              <p:cNvSpPr>
                <a:spLocks/>
              </p:cNvSpPr>
              <p:nvPr/>
            </p:nvSpPr>
            <p:spPr bwMode="auto">
              <a:xfrm>
                <a:off x="6553201" y="5099051"/>
                <a:ext cx="331788" cy="82550"/>
              </a:xfrm>
              <a:custGeom>
                <a:avLst/>
                <a:gdLst>
                  <a:gd name="T0" fmla="*/ 209 w 209"/>
                  <a:gd name="T1" fmla="*/ 0 h 52"/>
                  <a:gd name="T2" fmla="*/ 209 w 209"/>
                  <a:gd name="T3" fmla="*/ 0 h 52"/>
                  <a:gd name="T4" fmla="*/ 0 w 209"/>
                  <a:gd name="T5" fmla="*/ 0 h 52"/>
                  <a:gd name="T6" fmla="*/ 41 w 209"/>
                  <a:gd name="T7" fmla="*/ 52 h 52"/>
                  <a:gd name="T8" fmla="*/ 209 w 209"/>
                  <a:gd name="T9" fmla="*/ 52 h 52"/>
                  <a:gd name="T10" fmla="*/ 209 w 209"/>
                  <a:gd name="T11" fmla="*/ 0 h 52"/>
                </a:gdLst>
                <a:ahLst/>
                <a:cxnLst>
                  <a:cxn ang="0">
                    <a:pos x="T0" y="T1"/>
                  </a:cxn>
                  <a:cxn ang="0">
                    <a:pos x="T2" y="T3"/>
                  </a:cxn>
                  <a:cxn ang="0">
                    <a:pos x="T4" y="T5"/>
                  </a:cxn>
                  <a:cxn ang="0">
                    <a:pos x="T6" y="T7"/>
                  </a:cxn>
                  <a:cxn ang="0">
                    <a:pos x="T8" y="T9"/>
                  </a:cxn>
                  <a:cxn ang="0">
                    <a:pos x="T10" y="T11"/>
                  </a:cxn>
                </a:cxnLst>
                <a:rect l="0" t="0" r="r" b="b"/>
                <a:pathLst>
                  <a:path w="209" h="52">
                    <a:moveTo>
                      <a:pt x="209" y="0"/>
                    </a:moveTo>
                    <a:lnTo>
                      <a:pt x="209" y="0"/>
                    </a:lnTo>
                    <a:lnTo>
                      <a:pt x="0" y="0"/>
                    </a:lnTo>
                    <a:lnTo>
                      <a:pt x="41" y="52"/>
                    </a:lnTo>
                    <a:lnTo>
                      <a:pt x="209" y="52"/>
                    </a:lnTo>
                    <a:lnTo>
                      <a:pt x="209" y="0"/>
                    </a:lnTo>
                    <a:close/>
                  </a:path>
                </a:pathLst>
              </a:custGeom>
              <a:solidFill>
                <a:srgbClr val="26262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p>
                <a:pPr marL="0" marR="0" lvl="0" indent="0" defTabSz="932597" eaLnBrk="1" fontAlgn="auto" latinLnBrk="0" hangingPunct="1">
                  <a:lnSpc>
                    <a:spcPct val="100000"/>
                  </a:lnSpc>
                  <a:spcBef>
                    <a:spcPts val="0"/>
                  </a:spcBef>
                  <a:spcAft>
                    <a:spcPts val="0"/>
                  </a:spcAft>
                  <a:buClrTx/>
                  <a:buSzTx/>
                  <a:buFontTx/>
                  <a:buNone/>
                  <a:tabLst/>
                  <a:defRPr/>
                </a:pPr>
                <a:endParaRPr kumimoji="0" lang="en-US" sz="1836" b="0" i="0" u="none" strike="noStrike" kern="0" cap="none" spc="0" normalizeH="0" baseline="0" noProof="0">
                  <a:ln>
                    <a:noFill/>
                  </a:ln>
                  <a:solidFill>
                    <a:sysClr val="windowText" lastClr="000000"/>
                  </a:solidFill>
                  <a:effectLst/>
                  <a:uLnTx/>
                  <a:uFillTx/>
                </a:endParaRPr>
              </a:p>
            </p:txBody>
          </p:sp>
          <p:sp>
            <p:nvSpPr>
              <p:cNvPr id="266" name="Freeform 113"/>
              <p:cNvSpPr>
                <a:spLocks/>
              </p:cNvSpPr>
              <p:nvPr/>
            </p:nvSpPr>
            <p:spPr bwMode="auto">
              <a:xfrm>
                <a:off x="6553201" y="5099051"/>
                <a:ext cx="331788" cy="82550"/>
              </a:xfrm>
              <a:custGeom>
                <a:avLst/>
                <a:gdLst>
                  <a:gd name="T0" fmla="*/ 209 w 209"/>
                  <a:gd name="T1" fmla="*/ 0 h 52"/>
                  <a:gd name="T2" fmla="*/ 209 w 209"/>
                  <a:gd name="T3" fmla="*/ 0 h 52"/>
                  <a:gd name="T4" fmla="*/ 0 w 209"/>
                  <a:gd name="T5" fmla="*/ 0 h 52"/>
                  <a:gd name="T6" fmla="*/ 41 w 209"/>
                  <a:gd name="T7" fmla="*/ 52 h 52"/>
                  <a:gd name="T8" fmla="*/ 209 w 209"/>
                  <a:gd name="T9" fmla="*/ 52 h 52"/>
                  <a:gd name="T10" fmla="*/ 209 w 209"/>
                  <a:gd name="T11" fmla="*/ 0 h 52"/>
                </a:gdLst>
                <a:ahLst/>
                <a:cxnLst>
                  <a:cxn ang="0">
                    <a:pos x="T0" y="T1"/>
                  </a:cxn>
                  <a:cxn ang="0">
                    <a:pos x="T2" y="T3"/>
                  </a:cxn>
                  <a:cxn ang="0">
                    <a:pos x="T4" y="T5"/>
                  </a:cxn>
                  <a:cxn ang="0">
                    <a:pos x="T6" y="T7"/>
                  </a:cxn>
                  <a:cxn ang="0">
                    <a:pos x="T8" y="T9"/>
                  </a:cxn>
                  <a:cxn ang="0">
                    <a:pos x="T10" y="T11"/>
                  </a:cxn>
                </a:cxnLst>
                <a:rect l="0" t="0" r="r" b="b"/>
                <a:pathLst>
                  <a:path w="209" h="52">
                    <a:moveTo>
                      <a:pt x="209" y="0"/>
                    </a:moveTo>
                    <a:lnTo>
                      <a:pt x="209" y="0"/>
                    </a:lnTo>
                    <a:lnTo>
                      <a:pt x="0" y="0"/>
                    </a:lnTo>
                    <a:lnTo>
                      <a:pt x="41" y="52"/>
                    </a:lnTo>
                    <a:lnTo>
                      <a:pt x="209" y="52"/>
                    </a:lnTo>
                    <a:lnTo>
                      <a:pt x="209"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p>
                <a:pPr marL="0" marR="0" lvl="0" indent="0" defTabSz="932597" eaLnBrk="1" fontAlgn="auto" latinLnBrk="0" hangingPunct="1">
                  <a:lnSpc>
                    <a:spcPct val="100000"/>
                  </a:lnSpc>
                  <a:spcBef>
                    <a:spcPts val="0"/>
                  </a:spcBef>
                  <a:spcAft>
                    <a:spcPts val="0"/>
                  </a:spcAft>
                  <a:buClrTx/>
                  <a:buSzTx/>
                  <a:buFontTx/>
                  <a:buNone/>
                  <a:tabLst/>
                  <a:defRPr/>
                </a:pPr>
                <a:endParaRPr kumimoji="0" lang="en-US" sz="1836" b="0" i="0" u="none" strike="noStrike" kern="0" cap="none" spc="0" normalizeH="0" baseline="0" noProof="0">
                  <a:ln>
                    <a:noFill/>
                  </a:ln>
                  <a:solidFill>
                    <a:sysClr val="windowText" lastClr="000000"/>
                  </a:solidFill>
                  <a:effectLst/>
                  <a:uLnTx/>
                  <a:uFillTx/>
                </a:endParaRPr>
              </a:p>
            </p:txBody>
          </p:sp>
          <p:sp>
            <p:nvSpPr>
              <p:cNvPr id="267" name="Rectangle 266"/>
              <p:cNvSpPr/>
              <p:nvPr/>
            </p:nvSpPr>
            <p:spPr>
              <a:xfrm>
                <a:off x="4825773" y="4049713"/>
                <a:ext cx="2052638" cy="121004"/>
              </a:xfrm>
              <a:prstGeom prst="rect">
                <a:avLst/>
              </a:prstGeom>
              <a:solidFill>
                <a:srgbClr val="DC3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32597" eaLnBrk="1" fontAlgn="auto" latinLnBrk="0" hangingPunct="1">
                  <a:lnSpc>
                    <a:spcPct val="100000"/>
                  </a:lnSpc>
                  <a:spcBef>
                    <a:spcPts val="0"/>
                  </a:spcBef>
                  <a:spcAft>
                    <a:spcPts val="0"/>
                  </a:spcAft>
                  <a:buClrTx/>
                  <a:buSzTx/>
                  <a:buFontTx/>
                  <a:buNone/>
                  <a:tabLst/>
                  <a:defRPr/>
                </a:pPr>
                <a:endParaRPr kumimoji="0" lang="en-US" sz="1836" b="0" i="0" u="none" strike="noStrike" kern="0" cap="none" spc="0" normalizeH="0" baseline="0" noProof="0">
                  <a:ln>
                    <a:noFill/>
                  </a:ln>
                  <a:solidFill>
                    <a:sysClr val="windowText" lastClr="000000"/>
                  </a:solidFill>
                  <a:effectLst/>
                  <a:uLnTx/>
                  <a:uFillTx/>
                </a:endParaRPr>
              </a:p>
            </p:txBody>
          </p:sp>
          <p:sp>
            <p:nvSpPr>
              <p:cNvPr id="268" name="Rectangle 267"/>
              <p:cNvSpPr/>
              <p:nvPr/>
            </p:nvSpPr>
            <p:spPr>
              <a:xfrm>
                <a:off x="4828719" y="4171266"/>
                <a:ext cx="2052638" cy="919620"/>
              </a:xfrm>
              <a:prstGeom prst="rect">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32597" eaLnBrk="1" fontAlgn="auto" latinLnBrk="0" hangingPunct="1">
                  <a:lnSpc>
                    <a:spcPct val="100000"/>
                  </a:lnSpc>
                  <a:spcBef>
                    <a:spcPts val="0"/>
                  </a:spcBef>
                  <a:spcAft>
                    <a:spcPts val="0"/>
                  </a:spcAft>
                  <a:buClrTx/>
                  <a:buSzTx/>
                  <a:buFontTx/>
                  <a:buNone/>
                  <a:tabLst/>
                  <a:defRPr/>
                </a:pPr>
                <a:endParaRPr kumimoji="0" lang="en-US" sz="1836" b="0" i="0" u="none" strike="noStrike" kern="0" cap="none" spc="0" normalizeH="0" baseline="0" noProof="0">
                  <a:ln>
                    <a:noFill/>
                  </a:ln>
                  <a:solidFill>
                    <a:schemeClr val="accent3">
                      <a:lumMod val="20000"/>
                      <a:lumOff val="80000"/>
                    </a:schemeClr>
                  </a:solidFill>
                  <a:effectLst/>
                  <a:uLnTx/>
                  <a:uFillTx/>
                </a:endParaRPr>
              </a:p>
            </p:txBody>
          </p:sp>
          <p:sp>
            <p:nvSpPr>
              <p:cNvPr id="269" name="Rectangle 268"/>
              <p:cNvSpPr/>
              <p:nvPr/>
            </p:nvSpPr>
            <p:spPr>
              <a:xfrm>
                <a:off x="4859051" y="4208316"/>
                <a:ext cx="392906" cy="24368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32597" eaLnBrk="1" fontAlgn="auto" latinLnBrk="0" hangingPunct="1">
                  <a:lnSpc>
                    <a:spcPct val="100000"/>
                  </a:lnSpc>
                  <a:spcBef>
                    <a:spcPts val="0"/>
                  </a:spcBef>
                  <a:spcAft>
                    <a:spcPts val="0"/>
                  </a:spcAft>
                  <a:buClrTx/>
                  <a:buSzTx/>
                  <a:buFontTx/>
                  <a:buNone/>
                  <a:tabLst/>
                  <a:defRPr/>
                </a:pPr>
                <a:endParaRPr kumimoji="0" lang="en-US" sz="1836" b="0" i="0" u="none" strike="noStrike" kern="0" cap="none" spc="0" normalizeH="0" baseline="0" noProof="0">
                  <a:ln>
                    <a:noFill/>
                  </a:ln>
                  <a:solidFill>
                    <a:schemeClr val="accent3">
                      <a:lumMod val="20000"/>
                      <a:lumOff val="80000"/>
                    </a:schemeClr>
                  </a:solidFill>
                  <a:effectLst/>
                  <a:uLnTx/>
                  <a:uFillTx/>
                </a:endParaRPr>
              </a:p>
            </p:txBody>
          </p:sp>
          <p:sp>
            <p:nvSpPr>
              <p:cNvPr id="270" name="Rectangle 269"/>
              <p:cNvSpPr/>
              <p:nvPr/>
            </p:nvSpPr>
            <p:spPr>
              <a:xfrm>
                <a:off x="4859051" y="4486929"/>
                <a:ext cx="392907" cy="24368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32597" eaLnBrk="1" fontAlgn="auto" latinLnBrk="0" hangingPunct="1">
                  <a:lnSpc>
                    <a:spcPct val="100000"/>
                  </a:lnSpc>
                  <a:spcBef>
                    <a:spcPts val="0"/>
                  </a:spcBef>
                  <a:spcAft>
                    <a:spcPts val="0"/>
                  </a:spcAft>
                  <a:buClrTx/>
                  <a:buSzTx/>
                  <a:buFontTx/>
                  <a:buNone/>
                  <a:tabLst/>
                  <a:defRPr/>
                </a:pPr>
                <a:endParaRPr kumimoji="0" lang="en-US" sz="1836" b="0" i="0" u="none" strike="noStrike" kern="0" cap="none" spc="0" normalizeH="0" baseline="0" noProof="0" dirty="0">
                  <a:ln>
                    <a:noFill/>
                  </a:ln>
                  <a:solidFill>
                    <a:schemeClr val="accent3">
                      <a:lumMod val="20000"/>
                      <a:lumOff val="80000"/>
                    </a:schemeClr>
                  </a:solidFill>
                  <a:effectLst/>
                  <a:uLnTx/>
                  <a:uFillTx/>
                </a:endParaRPr>
              </a:p>
            </p:txBody>
          </p:sp>
          <p:sp>
            <p:nvSpPr>
              <p:cNvPr id="271" name="Rectangle 270"/>
              <p:cNvSpPr/>
              <p:nvPr/>
            </p:nvSpPr>
            <p:spPr>
              <a:xfrm>
                <a:off x="4859051" y="4770430"/>
                <a:ext cx="392907" cy="24368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32597" eaLnBrk="1" fontAlgn="auto" latinLnBrk="0" hangingPunct="1">
                  <a:lnSpc>
                    <a:spcPct val="100000"/>
                  </a:lnSpc>
                  <a:spcBef>
                    <a:spcPts val="0"/>
                  </a:spcBef>
                  <a:spcAft>
                    <a:spcPts val="0"/>
                  </a:spcAft>
                  <a:buClrTx/>
                  <a:buSzTx/>
                  <a:buFontTx/>
                  <a:buNone/>
                  <a:tabLst/>
                  <a:defRPr/>
                </a:pPr>
                <a:endParaRPr kumimoji="0" lang="en-US" sz="1836" b="0" i="0" u="none" strike="noStrike" kern="0" cap="none" spc="0" normalizeH="0" baseline="0" noProof="0">
                  <a:ln>
                    <a:noFill/>
                  </a:ln>
                  <a:solidFill>
                    <a:schemeClr val="accent3">
                      <a:lumMod val="20000"/>
                      <a:lumOff val="80000"/>
                    </a:schemeClr>
                  </a:solidFill>
                  <a:effectLst/>
                  <a:uLnTx/>
                  <a:uFillTx/>
                </a:endParaRPr>
              </a:p>
            </p:txBody>
          </p:sp>
          <p:sp>
            <p:nvSpPr>
              <p:cNvPr id="272" name="Rectangle 271"/>
              <p:cNvSpPr/>
              <p:nvPr/>
            </p:nvSpPr>
            <p:spPr>
              <a:xfrm>
                <a:off x="4860149" y="5040182"/>
                <a:ext cx="392907" cy="457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32597" eaLnBrk="1" fontAlgn="auto" latinLnBrk="0" hangingPunct="1">
                  <a:lnSpc>
                    <a:spcPct val="100000"/>
                  </a:lnSpc>
                  <a:spcBef>
                    <a:spcPts val="0"/>
                  </a:spcBef>
                  <a:spcAft>
                    <a:spcPts val="0"/>
                  </a:spcAft>
                  <a:buClrTx/>
                  <a:buSzTx/>
                  <a:buFontTx/>
                  <a:buNone/>
                  <a:tabLst/>
                  <a:defRPr/>
                </a:pPr>
                <a:endParaRPr kumimoji="0" lang="en-US" sz="1836" b="0" i="0" u="none" strike="noStrike" kern="0" cap="none" spc="0" normalizeH="0" baseline="0" noProof="0">
                  <a:ln>
                    <a:noFill/>
                  </a:ln>
                  <a:solidFill>
                    <a:schemeClr val="accent3">
                      <a:lumMod val="20000"/>
                      <a:lumOff val="80000"/>
                    </a:schemeClr>
                  </a:solidFill>
                  <a:effectLst/>
                  <a:uLnTx/>
                  <a:uFillTx/>
                </a:endParaRPr>
              </a:p>
            </p:txBody>
          </p:sp>
          <p:sp>
            <p:nvSpPr>
              <p:cNvPr id="273" name="Rectangle 272"/>
              <p:cNvSpPr/>
              <p:nvPr/>
            </p:nvSpPr>
            <p:spPr>
              <a:xfrm>
                <a:off x="5357261" y="4200498"/>
                <a:ext cx="1363013" cy="84537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32597" eaLnBrk="1" fontAlgn="auto" latinLnBrk="0" hangingPunct="1">
                  <a:lnSpc>
                    <a:spcPct val="100000"/>
                  </a:lnSpc>
                  <a:spcBef>
                    <a:spcPts val="0"/>
                  </a:spcBef>
                  <a:spcAft>
                    <a:spcPts val="0"/>
                  </a:spcAft>
                  <a:buClrTx/>
                  <a:buSzTx/>
                  <a:buFontTx/>
                  <a:buNone/>
                  <a:tabLst/>
                  <a:defRPr/>
                </a:pPr>
                <a:endParaRPr kumimoji="0" lang="en-US" sz="1836" b="0" i="0" u="none" strike="noStrike" kern="0" cap="none" spc="0" normalizeH="0" baseline="0" noProof="0">
                  <a:ln>
                    <a:noFill/>
                  </a:ln>
                  <a:solidFill>
                    <a:schemeClr val="accent3">
                      <a:lumMod val="20000"/>
                      <a:lumOff val="80000"/>
                    </a:schemeClr>
                  </a:solidFill>
                  <a:effectLst/>
                  <a:uLnTx/>
                  <a:uFillTx/>
                </a:endParaRPr>
              </a:p>
            </p:txBody>
          </p:sp>
        </p:grpSp>
        <p:grpSp>
          <p:nvGrpSpPr>
            <p:cNvPr id="170" name="Group 169"/>
            <p:cNvGrpSpPr/>
            <p:nvPr/>
          </p:nvGrpSpPr>
          <p:grpSpPr>
            <a:xfrm>
              <a:off x="5941315" y="4421148"/>
              <a:ext cx="583934" cy="583934"/>
              <a:chOff x="4397376" y="1554163"/>
              <a:chExt cx="285750" cy="285750"/>
            </a:xfrm>
          </p:grpSpPr>
          <p:sp>
            <p:nvSpPr>
              <p:cNvPr id="229" name="Oval 19"/>
              <p:cNvSpPr>
                <a:spLocks noChangeArrowheads="1"/>
              </p:cNvSpPr>
              <p:nvPr/>
            </p:nvSpPr>
            <p:spPr bwMode="auto">
              <a:xfrm>
                <a:off x="4397376" y="1554163"/>
                <a:ext cx="285750" cy="285750"/>
              </a:xfrm>
              <a:prstGeom prst="ellipse">
                <a:avLst/>
              </a:prstGeom>
              <a:solidFill>
                <a:srgbClr val="68217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p>
                <a:pPr marL="0" marR="0" lvl="0" indent="0" defTabSz="932597" eaLnBrk="1" fontAlgn="auto" latinLnBrk="0" hangingPunct="1">
                  <a:lnSpc>
                    <a:spcPct val="100000"/>
                  </a:lnSpc>
                  <a:spcBef>
                    <a:spcPts val="0"/>
                  </a:spcBef>
                  <a:spcAft>
                    <a:spcPts val="0"/>
                  </a:spcAft>
                  <a:buClrTx/>
                  <a:buSzTx/>
                  <a:buFontTx/>
                  <a:buNone/>
                  <a:tabLst/>
                  <a:defRPr/>
                </a:pPr>
                <a:endParaRPr kumimoji="0" lang="en-US" sz="1836" b="0" i="0" u="none" strike="noStrike" kern="0" cap="none" spc="0" normalizeH="0" baseline="0" noProof="0">
                  <a:ln>
                    <a:noFill/>
                  </a:ln>
                  <a:solidFill>
                    <a:sysClr val="windowText" lastClr="000000"/>
                  </a:solidFill>
                  <a:effectLst/>
                  <a:uLnTx/>
                  <a:uFillTx/>
                </a:endParaRPr>
              </a:p>
            </p:txBody>
          </p:sp>
          <p:sp>
            <p:nvSpPr>
              <p:cNvPr id="230" name="Oval 20"/>
              <p:cNvSpPr>
                <a:spLocks noChangeArrowheads="1"/>
              </p:cNvSpPr>
              <p:nvPr/>
            </p:nvSpPr>
            <p:spPr bwMode="auto">
              <a:xfrm>
                <a:off x="4397376" y="1554163"/>
                <a:ext cx="285750" cy="285750"/>
              </a:xfrm>
              <a:prstGeom prst="ellipse">
                <a:avLst/>
              </a:prstGeom>
              <a:solidFill>
                <a:srgbClr val="DC3C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p>
                <a:pPr marL="0" marR="0" lvl="0" indent="0" defTabSz="932597" eaLnBrk="1" fontAlgn="auto" latinLnBrk="0" hangingPunct="1">
                  <a:lnSpc>
                    <a:spcPct val="100000"/>
                  </a:lnSpc>
                  <a:spcBef>
                    <a:spcPts val="0"/>
                  </a:spcBef>
                  <a:spcAft>
                    <a:spcPts val="0"/>
                  </a:spcAft>
                  <a:buClrTx/>
                  <a:buSzTx/>
                  <a:buFontTx/>
                  <a:buNone/>
                  <a:tabLst/>
                  <a:defRPr/>
                </a:pPr>
                <a:endParaRPr kumimoji="0" lang="en-US" sz="1836" b="0" i="0" u="none" strike="noStrike" kern="0" cap="none" spc="0" normalizeH="0" baseline="0" noProof="0">
                  <a:ln>
                    <a:noFill/>
                  </a:ln>
                  <a:solidFill>
                    <a:sysClr val="windowText" lastClr="000000"/>
                  </a:solidFill>
                  <a:effectLst/>
                  <a:uLnTx/>
                  <a:uFillTx/>
                </a:endParaRPr>
              </a:p>
            </p:txBody>
          </p:sp>
          <p:sp>
            <p:nvSpPr>
              <p:cNvPr id="231" name="Freeform 21"/>
              <p:cNvSpPr>
                <a:spLocks/>
              </p:cNvSpPr>
              <p:nvPr/>
            </p:nvSpPr>
            <p:spPr bwMode="auto">
              <a:xfrm>
                <a:off x="4397376" y="1554163"/>
                <a:ext cx="142875" cy="252413"/>
              </a:xfrm>
              <a:custGeom>
                <a:avLst/>
                <a:gdLst>
                  <a:gd name="T0" fmla="*/ 0 w 192"/>
                  <a:gd name="T1" fmla="*/ 192 h 339"/>
                  <a:gd name="T2" fmla="*/ 68 w 192"/>
                  <a:gd name="T3" fmla="*/ 339 h 339"/>
                  <a:gd name="T4" fmla="*/ 192 w 192"/>
                  <a:gd name="T5" fmla="*/ 192 h 339"/>
                  <a:gd name="T6" fmla="*/ 192 w 192"/>
                  <a:gd name="T7" fmla="*/ 0 h 339"/>
                  <a:gd name="T8" fmla="*/ 0 w 192"/>
                  <a:gd name="T9" fmla="*/ 192 h 339"/>
                </a:gdLst>
                <a:ahLst/>
                <a:cxnLst>
                  <a:cxn ang="0">
                    <a:pos x="T0" y="T1"/>
                  </a:cxn>
                  <a:cxn ang="0">
                    <a:pos x="T2" y="T3"/>
                  </a:cxn>
                  <a:cxn ang="0">
                    <a:pos x="T4" y="T5"/>
                  </a:cxn>
                  <a:cxn ang="0">
                    <a:pos x="T6" y="T7"/>
                  </a:cxn>
                  <a:cxn ang="0">
                    <a:pos x="T8" y="T9"/>
                  </a:cxn>
                </a:cxnLst>
                <a:rect l="0" t="0" r="r" b="b"/>
                <a:pathLst>
                  <a:path w="192" h="339">
                    <a:moveTo>
                      <a:pt x="0" y="192"/>
                    </a:moveTo>
                    <a:cubicBezTo>
                      <a:pt x="0" y="251"/>
                      <a:pt x="26" y="304"/>
                      <a:pt x="68" y="339"/>
                    </a:cubicBezTo>
                    <a:cubicBezTo>
                      <a:pt x="114" y="282"/>
                      <a:pt x="192" y="192"/>
                      <a:pt x="192" y="192"/>
                    </a:cubicBezTo>
                    <a:cubicBezTo>
                      <a:pt x="192" y="0"/>
                      <a:pt x="192" y="0"/>
                      <a:pt x="192" y="0"/>
                    </a:cubicBezTo>
                    <a:cubicBezTo>
                      <a:pt x="86" y="0"/>
                      <a:pt x="0" y="86"/>
                      <a:pt x="0" y="192"/>
                    </a:cubicBezTo>
                    <a:close/>
                  </a:path>
                </a:pathLst>
              </a:custGeom>
              <a:solidFill>
                <a:srgbClr val="44235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p>
                <a:pPr marL="0" marR="0" lvl="0" indent="0" defTabSz="932597" eaLnBrk="1" fontAlgn="auto" latinLnBrk="0" hangingPunct="1">
                  <a:lnSpc>
                    <a:spcPct val="100000"/>
                  </a:lnSpc>
                  <a:spcBef>
                    <a:spcPts val="0"/>
                  </a:spcBef>
                  <a:spcAft>
                    <a:spcPts val="0"/>
                  </a:spcAft>
                  <a:buClrTx/>
                  <a:buSzTx/>
                  <a:buFontTx/>
                  <a:buNone/>
                  <a:tabLst/>
                  <a:defRPr/>
                </a:pPr>
                <a:endParaRPr kumimoji="0" lang="en-US" sz="1836" b="0" i="0" u="none" strike="noStrike" kern="0" cap="none" spc="0" normalizeH="0" baseline="0" noProof="0">
                  <a:ln>
                    <a:noFill/>
                  </a:ln>
                  <a:solidFill>
                    <a:sysClr val="windowText" lastClr="000000"/>
                  </a:solidFill>
                  <a:effectLst/>
                  <a:uLnTx/>
                  <a:uFillTx/>
                </a:endParaRPr>
              </a:p>
            </p:txBody>
          </p:sp>
          <p:sp>
            <p:nvSpPr>
              <p:cNvPr id="232" name="Freeform 22"/>
              <p:cNvSpPr>
                <a:spLocks/>
              </p:cNvSpPr>
              <p:nvPr/>
            </p:nvSpPr>
            <p:spPr bwMode="auto">
              <a:xfrm>
                <a:off x="4540251" y="1554163"/>
                <a:ext cx="112713" cy="142875"/>
              </a:xfrm>
              <a:custGeom>
                <a:avLst/>
                <a:gdLst>
                  <a:gd name="T0" fmla="*/ 150 w 150"/>
                  <a:gd name="T1" fmla="*/ 73 h 192"/>
                  <a:gd name="T2" fmla="*/ 0 w 150"/>
                  <a:gd name="T3" fmla="*/ 0 h 192"/>
                  <a:gd name="T4" fmla="*/ 0 w 150"/>
                  <a:gd name="T5" fmla="*/ 192 h 192"/>
                  <a:gd name="T6" fmla="*/ 150 w 150"/>
                  <a:gd name="T7" fmla="*/ 73 h 192"/>
                </a:gdLst>
                <a:ahLst/>
                <a:cxnLst>
                  <a:cxn ang="0">
                    <a:pos x="T0" y="T1"/>
                  </a:cxn>
                  <a:cxn ang="0">
                    <a:pos x="T2" y="T3"/>
                  </a:cxn>
                  <a:cxn ang="0">
                    <a:pos x="T4" y="T5"/>
                  </a:cxn>
                  <a:cxn ang="0">
                    <a:pos x="T6" y="T7"/>
                  </a:cxn>
                </a:cxnLst>
                <a:rect l="0" t="0" r="r" b="b"/>
                <a:pathLst>
                  <a:path w="150" h="192">
                    <a:moveTo>
                      <a:pt x="150" y="73"/>
                    </a:moveTo>
                    <a:cubicBezTo>
                      <a:pt x="115" y="29"/>
                      <a:pt x="61" y="0"/>
                      <a:pt x="0" y="0"/>
                    </a:cubicBezTo>
                    <a:cubicBezTo>
                      <a:pt x="0" y="192"/>
                      <a:pt x="0" y="192"/>
                      <a:pt x="0" y="192"/>
                    </a:cubicBezTo>
                    <a:lnTo>
                      <a:pt x="150" y="73"/>
                    </a:lnTo>
                    <a:close/>
                  </a:path>
                </a:pathLst>
              </a:custGeom>
              <a:solidFill>
                <a:srgbClr val="68217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p>
                <a:pPr marL="0" marR="0" lvl="0" indent="0" defTabSz="932597" eaLnBrk="1" fontAlgn="auto" latinLnBrk="0" hangingPunct="1">
                  <a:lnSpc>
                    <a:spcPct val="100000"/>
                  </a:lnSpc>
                  <a:spcBef>
                    <a:spcPts val="0"/>
                  </a:spcBef>
                  <a:spcAft>
                    <a:spcPts val="0"/>
                  </a:spcAft>
                  <a:buClrTx/>
                  <a:buSzTx/>
                  <a:buFontTx/>
                  <a:buNone/>
                  <a:tabLst/>
                  <a:defRPr/>
                </a:pPr>
                <a:endParaRPr kumimoji="0" lang="en-US" sz="1836" b="0" i="0" u="none" strike="noStrike" kern="0" cap="none" spc="0" normalizeH="0" baseline="0" noProof="0">
                  <a:ln>
                    <a:noFill/>
                  </a:ln>
                  <a:solidFill>
                    <a:sysClr val="windowText" lastClr="000000"/>
                  </a:solidFill>
                  <a:effectLst/>
                  <a:uLnTx/>
                  <a:uFillTx/>
                </a:endParaRPr>
              </a:p>
            </p:txBody>
          </p:sp>
          <p:sp>
            <p:nvSpPr>
              <p:cNvPr id="233" name="Freeform 23"/>
              <p:cNvSpPr>
                <a:spLocks/>
              </p:cNvSpPr>
              <p:nvPr/>
            </p:nvSpPr>
            <p:spPr bwMode="auto">
              <a:xfrm>
                <a:off x="4540251" y="1608138"/>
                <a:ext cx="138113" cy="88900"/>
              </a:xfrm>
              <a:custGeom>
                <a:avLst/>
                <a:gdLst>
                  <a:gd name="T0" fmla="*/ 186 w 186"/>
                  <a:gd name="T1" fmla="*/ 73 h 119"/>
                  <a:gd name="T2" fmla="*/ 150 w 186"/>
                  <a:gd name="T3" fmla="*/ 0 h 119"/>
                  <a:gd name="T4" fmla="*/ 0 w 186"/>
                  <a:gd name="T5" fmla="*/ 119 h 119"/>
                  <a:gd name="T6" fmla="*/ 186 w 186"/>
                  <a:gd name="T7" fmla="*/ 73 h 119"/>
                </a:gdLst>
                <a:ahLst/>
                <a:cxnLst>
                  <a:cxn ang="0">
                    <a:pos x="T0" y="T1"/>
                  </a:cxn>
                  <a:cxn ang="0">
                    <a:pos x="T2" y="T3"/>
                  </a:cxn>
                  <a:cxn ang="0">
                    <a:pos x="T4" y="T5"/>
                  </a:cxn>
                  <a:cxn ang="0">
                    <a:pos x="T6" y="T7"/>
                  </a:cxn>
                </a:cxnLst>
                <a:rect l="0" t="0" r="r" b="b"/>
                <a:pathLst>
                  <a:path w="186" h="119">
                    <a:moveTo>
                      <a:pt x="186" y="73"/>
                    </a:moveTo>
                    <a:cubicBezTo>
                      <a:pt x="179" y="46"/>
                      <a:pt x="167" y="21"/>
                      <a:pt x="150" y="0"/>
                    </a:cubicBezTo>
                    <a:cubicBezTo>
                      <a:pt x="0" y="119"/>
                      <a:pt x="0" y="119"/>
                      <a:pt x="0" y="119"/>
                    </a:cubicBezTo>
                    <a:lnTo>
                      <a:pt x="186" y="73"/>
                    </a:lnTo>
                    <a:close/>
                  </a:path>
                </a:pathLst>
              </a:custGeom>
              <a:solidFill>
                <a:srgbClr val="F472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p>
                <a:pPr marL="0" marR="0" lvl="0" indent="0" defTabSz="932597" eaLnBrk="1" fontAlgn="auto" latinLnBrk="0" hangingPunct="1">
                  <a:lnSpc>
                    <a:spcPct val="100000"/>
                  </a:lnSpc>
                  <a:spcBef>
                    <a:spcPts val="0"/>
                  </a:spcBef>
                  <a:spcAft>
                    <a:spcPts val="0"/>
                  </a:spcAft>
                  <a:buClrTx/>
                  <a:buSzTx/>
                  <a:buFontTx/>
                  <a:buNone/>
                  <a:tabLst/>
                  <a:defRPr/>
                </a:pPr>
                <a:endParaRPr kumimoji="0" lang="en-US" sz="1836" b="0" i="0" u="none" strike="noStrike" kern="0" cap="none" spc="0" normalizeH="0" baseline="0" noProof="0">
                  <a:ln>
                    <a:noFill/>
                  </a:ln>
                  <a:solidFill>
                    <a:sysClr val="windowText" lastClr="000000"/>
                  </a:solidFill>
                  <a:effectLst/>
                  <a:uLnTx/>
                  <a:uFillTx/>
                </a:endParaRPr>
              </a:p>
            </p:txBody>
          </p:sp>
          <p:sp>
            <p:nvSpPr>
              <p:cNvPr id="234" name="Freeform 24"/>
              <p:cNvSpPr>
                <a:spLocks/>
              </p:cNvSpPr>
              <p:nvPr/>
            </p:nvSpPr>
            <p:spPr bwMode="auto">
              <a:xfrm>
                <a:off x="4540251" y="1663701"/>
                <a:ext cx="142875" cy="163513"/>
              </a:xfrm>
              <a:custGeom>
                <a:avLst/>
                <a:gdLst>
                  <a:gd name="T0" fmla="*/ 192 w 192"/>
                  <a:gd name="T1" fmla="*/ 46 h 221"/>
                  <a:gd name="T2" fmla="*/ 186 w 192"/>
                  <a:gd name="T3" fmla="*/ 0 h 221"/>
                  <a:gd name="T4" fmla="*/ 0 w 192"/>
                  <a:gd name="T5" fmla="*/ 46 h 221"/>
                  <a:gd name="T6" fmla="*/ 80 w 192"/>
                  <a:gd name="T7" fmla="*/ 221 h 221"/>
                  <a:gd name="T8" fmla="*/ 192 w 192"/>
                  <a:gd name="T9" fmla="*/ 46 h 221"/>
                </a:gdLst>
                <a:ahLst/>
                <a:cxnLst>
                  <a:cxn ang="0">
                    <a:pos x="T0" y="T1"/>
                  </a:cxn>
                  <a:cxn ang="0">
                    <a:pos x="T2" y="T3"/>
                  </a:cxn>
                  <a:cxn ang="0">
                    <a:pos x="T4" y="T5"/>
                  </a:cxn>
                  <a:cxn ang="0">
                    <a:pos x="T6" y="T7"/>
                  </a:cxn>
                  <a:cxn ang="0">
                    <a:pos x="T8" y="T9"/>
                  </a:cxn>
                </a:cxnLst>
                <a:rect l="0" t="0" r="r" b="b"/>
                <a:pathLst>
                  <a:path w="192" h="221">
                    <a:moveTo>
                      <a:pt x="192" y="46"/>
                    </a:moveTo>
                    <a:cubicBezTo>
                      <a:pt x="192" y="30"/>
                      <a:pt x="190" y="14"/>
                      <a:pt x="186" y="0"/>
                    </a:cubicBezTo>
                    <a:cubicBezTo>
                      <a:pt x="0" y="46"/>
                      <a:pt x="0" y="46"/>
                      <a:pt x="0" y="46"/>
                    </a:cubicBezTo>
                    <a:cubicBezTo>
                      <a:pt x="80" y="221"/>
                      <a:pt x="80" y="221"/>
                      <a:pt x="80" y="221"/>
                    </a:cubicBezTo>
                    <a:cubicBezTo>
                      <a:pt x="146" y="190"/>
                      <a:pt x="192" y="124"/>
                      <a:pt x="192" y="46"/>
                    </a:cubicBezTo>
                    <a:close/>
                  </a:path>
                </a:pathLst>
              </a:custGeom>
              <a:solidFill>
                <a:srgbClr val="FF8C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p>
                <a:pPr marL="0" marR="0" lvl="0" indent="0" defTabSz="932597" eaLnBrk="1" fontAlgn="auto" latinLnBrk="0" hangingPunct="1">
                  <a:lnSpc>
                    <a:spcPct val="100000"/>
                  </a:lnSpc>
                  <a:spcBef>
                    <a:spcPts val="0"/>
                  </a:spcBef>
                  <a:spcAft>
                    <a:spcPts val="0"/>
                  </a:spcAft>
                  <a:buClrTx/>
                  <a:buSzTx/>
                  <a:buFontTx/>
                  <a:buNone/>
                  <a:tabLst/>
                  <a:defRPr/>
                </a:pPr>
                <a:endParaRPr kumimoji="0" lang="en-US" sz="1836" b="0" i="0" u="none" strike="noStrike" kern="0" cap="none" spc="0" normalizeH="0" baseline="0" noProof="0">
                  <a:ln>
                    <a:noFill/>
                  </a:ln>
                  <a:solidFill>
                    <a:sysClr val="windowText" lastClr="000000"/>
                  </a:solidFill>
                  <a:effectLst/>
                  <a:uLnTx/>
                  <a:uFillTx/>
                </a:endParaRPr>
              </a:p>
            </p:txBody>
          </p:sp>
          <p:sp>
            <p:nvSpPr>
              <p:cNvPr id="235" name="Freeform 25"/>
              <p:cNvSpPr>
                <a:spLocks/>
              </p:cNvSpPr>
              <p:nvPr/>
            </p:nvSpPr>
            <p:spPr bwMode="auto">
              <a:xfrm>
                <a:off x="4540251" y="1697038"/>
                <a:ext cx="60325" cy="141288"/>
              </a:xfrm>
              <a:custGeom>
                <a:avLst/>
                <a:gdLst>
                  <a:gd name="T0" fmla="*/ 38 w 80"/>
                  <a:gd name="T1" fmla="*/ 188 h 188"/>
                  <a:gd name="T2" fmla="*/ 80 w 80"/>
                  <a:gd name="T3" fmla="*/ 175 h 188"/>
                  <a:gd name="T4" fmla="*/ 0 w 80"/>
                  <a:gd name="T5" fmla="*/ 0 h 188"/>
                  <a:gd name="T6" fmla="*/ 38 w 80"/>
                  <a:gd name="T7" fmla="*/ 188 h 188"/>
                </a:gdLst>
                <a:ahLst/>
                <a:cxnLst>
                  <a:cxn ang="0">
                    <a:pos x="T0" y="T1"/>
                  </a:cxn>
                  <a:cxn ang="0">
                    <a:pos x="T2" y="T3"/>
                  </a:cxn>
                  <a:cxn ang="0">
                    <a:pos x="T4" y="T5"/>
                  </a:cxn>
                  <a:cxn ang="0">
                    <a:pos x="T6" y="T7"/>
                  </a:cxn>
                </a:cxnLst>
                <a:rect l="0" t="0" r="r" b="b"/>
                <a:pathLst>
                  <a:path w="80" h="188">
                    <a:moveTo>
                      <a:pt x="38" y="188"/>
                    </a:moveTo>
                    <a:cubicBezTo>
                      <a:pt x="53" y="185"/>
                      <a:pt x="67" y="181"/>
                      <a:pt x="80" y="175"/>
                    </a:cubicBezTo>
                    <a:cubicBezTo>
                      <a:pt x="0" y="0"/>
                      <a:pt x="0" y="0"/>
                      <a:pt x="0" y="0"/>
                    </a:cubicBezTo>
                    <a:lnTo>
                      <a:pt x="38" y="188"/>
                    </a:lnTo>
                    <a:close/>
                  </a:path>
                </a:pathLst>
              </a:custGeom>
              <a:solidFill>
                <a:srgbClr val="FFF1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p>
                <a:pPr marL="0" marR="0" lvl="0" indent="0" defTabSz="932597" eaLnBrk="1" fontAlgn="auto" latinLnBrk="0" hangingPunct="1">
                  <a:lnSpc>
                    <a:spcPct val="100000"/>
                  </a:lnSpc>
                  <a:spcBef>
                    <a:spcPts val="0"/>
                  </a:spcBef>
                  <a:spcAft>
                    <a:spcPts val="0"/>
                  </a:spcAft>
                  <a:buClrTx/>
                  <a:buSzTx/>
                  <a:buFontTx/>
                  <a:buNone/>
                  <a:tabLst/>
                  <a:defRPr/>
                </a:pPr>
                <a:endParaRPr kumimoji="0" lang="en-US" sz="1836" b="0" i="0" u="none" strike="noStrike" kern="0" cap="none" spc="0" normalizeH="0" baseline="0" noProof="0">
                  <a:ln>
                    <a:noFill/>
                  </a:ln>
                  <a:solidFill>
                    <a:sysClr val="windowText" lastClr="000000"/>
                  </a:solidFill>
                  <a:effectLst/>
                  <a:uLnTx/>
                  <a:uFillTx/>
                </a:endParaRPr>
              </a:p>
            </p:txBody>
          </p:sp>
        </p:grpSp>
        <p:grpSp>
          <p:nvGrpSpPr>
            <p:cNvPr id="224" name="Group 223"/>
            <p:cNvGrpSpPr/>
            <p:nvPr/>
          </p:nvGrpSpPr>
          <p:grpSpPr>
            <a:xfrm>
              <a:off x="4113508" y="4344834"/>
              <a:ext cx="734174" cy="950109"/>
              <a:chOff x="4119645" y="4336779"/>
              <a:chExt cx="512762" cy="663575"/>
            </a:xfrm>
          </p:grpSpPr>
          <p:sp>
            <p:nvSpPr>
              <p:cNvPr id="225" name="Oval 36"/>
              <p:cNvSpPr>
                <a:spLocks noChangeArrowheads="1"/>
              </p:cNvSpPr>
              <p:nvPr/>
            </p:nvSpPr>
            <p:spPr bwMode="auto">
              <a:xfrm>
                <a:off x="4173620" y="4892404"/>
                <a:ext cx="112712" cy="107950"/>
              </a:xfrm>
              <a:prstGeom prst="ellipse">
                <a:avLst/>
              </a:prstGeom>
              <a:solidFill>
                <a:srgbClr val="9696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p>
                <a:pPr marL="0" marR="0" lvl="0" indent="0" defTabSz="932597" eaLnBrk="1" fontAlgn="auto" latinLnBrk="0" hangingPunct="1">
                  <a:lnSpc>
                    <a:spcPct val="100000"/>
                  </a:lnSpc>
                  <a:spcBef>
                    <a:spcPts val="0"/>
                  </a:spcBef>
                  <a:spcAft>
                    <a:spcPts val="0"/>
                  </a:spcAft>
                  <a:buClrTx/>
                  <a:buSzTx/>
                  <a:buFontTx/>
                  <a:buNone/>
                  <a:tabLst/>
                  <a:defRPr/>
                </a:pPr>
                <a:endParaRPr kumimoji="0" lang="en-US" sz="1836" b="0" i="0" u="none" strike="noStrike" kern="0" cap="none" spc="0" normalizeH="0" baseline="0" noProof="0">
                  <a:ln>
                    <a:noFill/>
                  </a:ln>
                  <a:solidFill>
                    <a:sysClr val="windowText" lastClr="000000"/>
                  </a:solidFill>
                  <a:effectLst/>
                  <a:uLnTx/>
                  <a:uFillTx/>
                </a:endParaRPr>
              </a:p>
            </p:txBody>
          </p:sp>
          <p:sp>
            <p:nvSpPr>
              <p:cNvPr id="226" name="Rectangle 37"/>
              <p:cNvSpPr>
                <a:spLocks noChangeArrowheads="1"/>
              </p:cNvSpPr>
              <p:nvPr/>
            </p:nvSpPr>
            <p:spPr bwMode="auto">
              <a:xfrm>
                <a:off x="4119645" y="4562204"/>
                <a:ext cx="512762" cy="19050"/>
              </a:xfrm>
              <a:prstGeom prst="rect">
                <a:avLst/>
              </a:prstGeom>
              <a:solidFill>
                <a:srgbClr val="96969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3260" tIns="46630" rIns="93260" bIns="46630" numCol="1" anchor="t" anchorCtr="0" compatLnSpc="1">
                <a:prstTxWarp prst="textNoShape">
                  <a:avLst/>
                </a:prstTxWarp>
              </a:bodyPr>
              <a:lstStyle/>
              <a:p>
                <a:pPr marL="0" marR="0" lvl="0" indent="0" defTabSz="932597" eaLnBrk="1" fontAlgn="auto" latinLnBrk="0" hangingPunct="1">
                  <a:lnSpc>
                    <a:spcPct val="100000"/>
                  </a:lnSpc>
                  <a:spcBef>
                    <a:spcPts val="0"/>
                  </a:spcBef>
                  <a:spcAft>
                    <a:spcPts val="0"/>
                  </a:spcAft>
                  <a:buClrTx/>
                  <a:buSzTx/>
                  <a:buFontTx/>
                  <a:buNone/>
                  <a:tabLst/>
                  <a:defRPr/>
                </a:pPr>
                <a:endParaRPr kumimoji="0" lang="en-US" sz="1836" b="0" i="0" u="none" strike="noStrike" kern="0" cap="none" spc="0" normalizeH="0" baseline="0" noProof="0">
                  <a:ln>
                    <a:noFill/>
                  </a:ln>
                  <a:solidFill>
                    <a:sysClr val="windowText" lastClr="000000"/>
                  </a:solidFill>
                  <a:effectLst/>
                  <a:uLnTx/>
                  <a:uFillTx/>
                </a:endParaRPr>
              </a:p>
            </p:txBody>
          </p:sp>
          <p:sp>
            <p:nvSpPr>
              <p:cNvPr id="227" name="Rectangle 38"/>
              <p:cNvSpPr>
                <a:spLocks noChangeArrowheads="1"/>
              </p:cNvSpPr>
              <p:nvPr/>
            </p:nvSpPr>
            <p:spPr bwMode="auto">
              <a:xfrm>
                <a:off x="4335545" y="4562204"/>
                <a:ext cx="76200" cy="19050"/>
              </a:xfrm>
              <a:prstGeom prst="rect">
                <a:avLst/>
              </a:prstGeom>
              <a:solidFill>
                <a:srgbClr val="E8112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3260" tIns="46630" rIns="93260" bIns="46630" numCol="1" anchor="t" anchorCtr="0" compatLnSpc="1">
                <a:prstTxWarp prst="textNoShape">
                  <a:avLst/>
                </a:prstTxWarp>
              </a:bodyPr>
              <a:lstStyle/>
              <a:p>
                <a:pPr marL="0" marR="0" lvl="0" indent="0" defTabSz="932597" eaLnBrk="1" fontAlgn="auto" latinLnBrk="0" hangingPunct="1">
                  <a:lnSpc>
                    <a:spcPct val="100000"/>
                  </a:lnSpc>
                  <a:spcBef>
                    <a:spcPts val="0"/>
                  </a:spcBef>
                  <a:spcAft>
                    <a:spcPts val="0"/>
                  </a:spcAft>
                  <a:buClrTx/>
                  <a:buSzTx/>
                  <a:buFontTx/>
                  <a:buNone/>
                  <a:tabLst/>
                  <a:defRPr/>
                </a:pPr>
                <a:endParaRPr kumimoji="0" lang="en-US" sz="1836" b="0" i="0" u="none" strike="noStrike" kern="0" cap="none" spc="0" normalizeH="0" baseline="0" noProof="0">
                  <a:ln>
                    <a:noFill/>
                  </a:ln>
                  <a:solidFill>
                    <a:sysClr val="windowText" lastClr="000000"/>
                  </a:solidFill>
                  <a:effectLst/>
                  <a:uLnTx/>
                  <a:uFillTx/>
                </a:endParaRPr>
              </a:p>
            </p:txBody>
          </p:sp>
          <p:sp>
            <p:nvSpPr>
              <p:cNvPr id="228" name="Oval 39"/>
              <p:cNvSpPr>
                <a:spLocks noChangeArrowheads="1"/>
              </p:cNvSpPr>
              <p:nvPr/>
            </p:nvSpPr>
            <p:spPr bwMode="auto">
              <a:xfrm>
                <a:off x="4529220" y="4336779"/>
                <a:ext cx="30162" cy="36513"/>
              </a:xfrm>
              <a:prstGeom prst="ellipse">
                <a:avLst/>
              </a:prstGeom>
              <a:solidFill>
                <a:srgbClr val="FF8C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p>
                <a:pPr marL="0" marR="0" lvl="0" indent="0" defTabSz="932597" eaLnBrk="1" fontAlgn="auto" latinLnBrk="0" hangingPunct="1">
                  <a:lnSpc>
                    <a:spcPct val="100000"/>
                  </a:lnSpc>
                  <a:spcBef>
                    <a:spcPts val="0"/>
                  </a:spcBef>
                  <a:spcAft>
                    <a:spcPts val="0"/>
                  </a:spcAft>
                  <a:buClrTx/>
                  <a:buSzTx/>
                  <a:buFontTx/>
                  <a:buNone/>
                  <a:tabLst/>
                  <a:defRPr/>
                </a:pPr>
                <a:endParaRPr kumimoji="0" lang="en-US" sz="1836" b="0" i="0" u="none" strike="noStrike" kern="0" cap="none" spc="0" normalizeH="0" baseline="0" noProof="0">
                  <a:ln>
                    <a:noFill/>
                  </a:ln>
                  <a:solidFill>
                    <a:sysClr val="windowText" lastClr="000000"/>
                  </a:solidFill>
                  <a:effectLst/>
                  <a:uLnTx/>
                  <a:uFillTx/>
                </a:endParaRPr>
              </a:p>
            </p:txBody>
          </p:sp>
        </p:grpSp>
      </p:grpSp>
      <p:grpSp>
        <p:nvGrpSpPr>
          <p:cNvPr id="274" name="Group 273"/>
          <p:cNvGrpSpPr/>
          <p:nvPr/>
        </p:nvGrpSpPr>
        <p:grpSpPr>
          <a:xfrm>
            <a:off x="10394445" y="3266635"/>
            <a:ext cx="1170367" cy="953179"/>
            <a:chOff x="3600741" y="4648200"/>
            <a:chExt cx="1820572" cy="1482725"/>
          </a:xfrm>
        </p:grpSpPr>
        <p:sp>
          <p:nvSpPr>
            <p:cNvPr id="275" name="AutoShape 91"/>
            <p:cNvSpPr>
              <a:spLocks noChangeAspect="1" noChangeArrowheads="1" noTextEdit="1"/>
            </p:cNvSpPr>
            <p:nvPr/>
          </p:nvSpPr>
          <p:spPr bwMode="auto">
            <a:xfrm>
              <a:off x="3752850" y="4648200"/>
              <a:ext cx="1662113" cy="148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3260" tIns="46630" rIns="93260" bIns="46630" numCol="1" anchor="t" anchorCtr="0" compatLnSpc="1">
              <a:prstTxWarp prst="textNoShape">
                <a:avLst/>
              </a:prstTxWarp>
            </a:bodyPr>
            <a:lstStyle/>
            <a:p>
              <a:pPr marL="0" marR="0" lvl="0" indent="0" defTabSz="932597" eaLnBrk="1" fontAlgn="auto" latinLnBrk="0" hangingPunct="1">
                <a:lnSpc>
                  <a:spcPct val="100000"/>
                </a:lnSpc>
                <a:spcBef>
                  <a:spcPts val="0"/>
                </a:spcBef>
                <a:spcAft>
                  <a:spcPts val="0"/>
                </a:spcAft>
                <a:buClrTx/>
                <a:buSzTx/>
                <a:buFontTx/>
                <a:buNone/>
                <a:tabLst/>
                <a:defRPr/>
              </a:pPr>
              <a:endParaRPr kumimoji="0" lang="en-US" sz="1836" b="0" i="0" u="none" strike="noStrike" kern="0" cap="none" spc="0" normalizeH="0" baseline="0" noProof="0">
                <a:ln>
                  <a:noFill/>
                </a:ln>
                <a:solidFill>
                  <a:sysClr val="windowText" lastClr="000000"/>
                </a:solidFill>
                <a:effectLst/>
                <a:uLnTx/>
                <a:uFillTx/>
              </a:endParaRPr>
            </a:p>
          </p:txBody>
        </p:sp>
        <p:sp>
          <p:nvSpPr>
            <p:cNvPr id="276" name="Freeform 93"/>
            <p:cNvSpPr>
              <a:spLocks/>
            </p:cNvSpPr>
            <p:nvPr/>
          </p:nvSpPr>
          <p:spPr bwMode="auto">
            <a:xfrm>
              <a:off x="4159250" y="4854575"/>
              <a:ext cx="862013" cy="647700"/>
            </a:xfrm>
            <a:custGeom>
              <a:avLst/>
              <a:gdLst>
                <a:gd name="T0" fmla="*/ 129 w 129"/>
                <a:gd name="T1" fmla="*/ 82 h 97"/>
                <a:gd name="T2" fmla="*/ 114 w 129"/>
                <a:gd name="T3" fmla="*/ 97 h 97"/>
                <a:gd name="T4" fmla="*/ 15 w 129"/>
                <a:gd name="T5" fmla="*/ 97 h 97"/>
                <a:gd name="T6" fmla="*/ 0 w 129"/>
                <a:gd name="T7" fmla="*/ 82 h 97"/>
                <a:gd name="T8" fmla="*/ 0 w 129"/>
                <a:gd name="T9" fmla="*/ 16 h 97"/>
                <a:gd name="T10" fmla="*/ 15 w 129"/>
                <a:gd name="T11" fmla="*/ 0 h 97"/>
                <a:gd name="T12" fmla="*/ 114 w 129"/>
                <a:gd name="T13" fmla="*/ 0 h 97"/>
                <a:gd name="T14" fmla="*/ 129 w 129"/>
                <a:gd name="T15" fmla="*/ 16 h 97"/>
                <a:gd name="T16" fmla="*/ 129 w 129"/>
                <a:gd name="T17" fmla="*/ 82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9" h="97">
                  <a:moveTo>
                    <a:pt x="129" y="82"/>
                  </a:moveTo>
                  <a:cubicBezTo>
                    <a:pt x="129" y="90"/>
                    <a:pt x="122" y="97"/>
                    <a:pt x="114" y="97"/>
                  </a:cubicBezTo>
                  <a:cubicBezTo>
                    <a:pt x="15" y="97"/>
                    <a:pt x="15" y="97"/>
                    <a:pt x="15" y="97"/>
                  </a:cubicBezTo>
                  <a:cubicBezTo>
                    <a:pt x="7" y="97"/>
                    <a:pt x="0" y="90"/>
                    <a:pt x="0" y="82"/>
                  </a:cubicBezTo>
                  <a:cubicBezTo>
                    <a:pt x="0" y="16"/>
                    <a:pt x="0" y="16"/>
                    <a:pt x="0" y="16"/>
                  </a:cubicBezTo>
                  <a:cubicBezTo>
                    <a:pt x="0" y="7"/>
                    <a:pt x="7" y="0"/>
                    <a:pt x="15" y="0"/>
                  </a:cubicBezTo>
                  <a:cubicBezTo>
                    <a:pt x="114" y="0"/>
                    <a:pt x="114" y="0"/>
                    <a:pt x="114" y="0"/>
                  </a:cubicBezTo>
                  <a:cubicBezTo>
                    <a:pt x="122" y="0"/>
                    <a:pt x="129" y="7"/>
                    <a:pt x="129" y="16"/>
                  </a:cubicBezTo>
                  <a:lnTo>
                    <a:pt x="129" y="82"/>
                  </a:lnTo>
                  <a:close/>
                </a:path>
              </a:pathLst>
            </a:custGeom>
            <a:solidFill>
              <a:srgbClr val="D2D2D2"/>
            </a:solidFill>
            <a:ln>
              <a:noFill/>
            </a:ln>
          </p:spPr>
          <p:txBody>
            <a:bodyPr vert="horz" wrap="square" lIns="93260" tIns="46630" rIns="93260" bIns="46630" numCol="1" anchor="t" anchorCtr="0" compatLnSpc="1">
              <a:prstTxWarp prst="textNoShape">
                <a:avLst/>
              </a:prstTxWarp>
            </a:bodyPr>
            <a:lstStyle/>
            <a:p>
              <a:pPr marL="0" marR="0" lvl="0" indent="0" defTabSz="932597" eaLnBrk="1" fontAlgn="auto" latinLnBrk="0" hangingPunct="1">
                <a:lnSpc>
                  <a:spcPct val="100000"/>
                </a:lnSpc>
                <a:spcBef>
                  <a:spcPts val="0"/>
                </a:spcBef>
                <a:spcAft>
                  <a:spcPts val="0"/>
                </a:spcAft>
                <a:buClrTx/>
                <a:buSzTx/>
                <a:buFontTx/>
                <a:buNone/>
                <a:tabLst/>
                <a:defRPr/>
              </a:pPr>
              <a:endParaRPr kumimoji="0" lang="en-US" sz="1836" b="0" i="0" u="none" strike="noStrike" kern="0" cap="none" spc="0" normalizeH="0" baseline="0" noProof="0">
                <a:ln>
                  <a:noFill/>
                </a:ln>
                <a:solidFill>
                  <a:sysClr val="windowText" lastClr="000000"/>
                </a:solidFill>
                <a:effectLst/>
                <a:uLnTx/>
                <a:uFillTx/>
              </a:endParaRPr>
            </a:p>
          </p:txBody>
        </p:sp>
        <p:sp>
          <p:nvSpPr>
            <p:cNvPr id="277" name="Rectangle 94"/>
            <p:cNvSpPr>
              <a:spLocks noChangeArrowheads="1"/>
            </p:cNvSpPr>
            <p:nvPr/>
          </p:nvSpPr>
          <p:spPr bwMode="auto">
            <a:xfrm>
              <a:off x="4260850" y="4668838"/>
              <a:ext cx="666750" cy="606425"/>
            </a:xfrm>
            <a:prstGeom prst="rect">
              <a:avLst/>
            </a:prstGeom>
            <a:solidFill>
              <a:srgbClr val="FFFFFF"/>
            </a:solidFill>
            <a:ln w="26988" cap="flat">
              <a:solidFill>
                <a:srgbClr val="D2D2D2"/>
              </a:solidFill>
              <a:prstDash val="solid"/>
              <a:miter lim="800000"/>
              <a:headEnd/>
              <a:tailEnd/>
            </a:ln>
          </p:spPr>
          <p:txBody>
            <a:bodyPr vert="horz" wrap="square" lIns="93260" tIns="46630" rIns="93260" bIns="46630" numCol="1" anchor="ctr" anchorCtr="0" compatLnSpc="1">
              <a:prstTxWarp prst="textNoShape">
                <a:avLst/>
              </a:prstTxWarp>
            </a:bodyPr>
            <a:lstStyle/>
            <a:p>
              <a:pPr marL="0" marR="0" lvl="0" indent="0" algn="ctr" defTabSz="932597" eaLnBrk="1" fontAlgn="auto" latinLnBrk="0" hangingPunct="1">
                <a:lnSpc>
                  <a:spcPct val="100000"/>
                </a:lnSpc>
                <a:spcBef>
                  <a:spcPts val="0"/>
                </a:spcBef>
                <a:spcAft>
                  <a:spcPts val="0"/>
                </a:spcAft>
                <a:buClrTx/>
                <a:buSzTx/>
                <a:buFontTx/>
                <a:buNone/>
                <a:tabLst/>
                <a:defRPr/>
              </a:pPr>
              <a:r>
                <a:rPr kumimoji="0" lang="en-US" sz="1836" b="0" i="0" u="none" strike="noStrike" kern="0" cap="none" spc="0" normalizeH="0" baseline="0" noProof="0" dirty="0">
                  <a:ln>
                    <a:noFill/>
                  </a:ln>
                  <a:solidFill>
                    <a:srgbClr val="CB0803"/>
                  </a:solidFill>
                  <a:effectLst/>
                  <a:uLnTx/>
                  <a:uFillTx/>
                  <a:latin typeface="Segoe UI Black" panose="020B0A02040204020203" pitchFamily="34" charset="0"/>
                  <a:ea typeface="Segoe UI Black" panose="020B0A02040204020203" pitchFamily="34" charset="0"/>
                  <a:cs typeface="Segoe UI Black" panose="020B0A02040204020203" pitchFamily="34" charset="0"/>
                </a:rPr>
                <a:t>$</a:t>
              </a:r>
            </a:p>
          </p:txBody>
        </p:sp>
        <p:sp>
          <p:nvSpPr>
            <p:cNvPr id="278" name="Freeform 95"/>
            <p:cNvSpPr>
              <a:spLocks/>
            </p:cNvSpPr>
            <p:nvPr/>
          </p:nvSpPr>
          <p:spPr bwMode="auto">
            <a:xfrm>
              <a:off x="3759200" y="5241925"/>
              <a:ext cx="1662113" cy="661988"/>
            </a:xfrm>
            <a:custGeom>
              <a:avLst/>
              <a:gdLst>
                <a:gd name="T0" fmla="*/ 249 w 249"/>
                <a:gd name="T1" fmla="*/ 99 h 99"/>
                <a:gd name="T2" fmla="*/ 249 w 249"/>
                <a:gd name="T3" fmla="*/ 46 h 99"/>
                <a:gd name="T4" fmla="*/ 204 w 249"/>
                <a:gd name="T5" fmla="*/ 0 h 99"/>
                <a:gd name="T6" fmla="*/ 45 w 249"/>
                <a:gd name="T7" fmla="*/ 0 h 99"/>
                <a:gd name="T8" fmla="*/ 0 w 249"/>
                <a:gd name="T9" fmla="*/ 46 h 99"/>
                <a:gd name="T10" fmla="*/ 0 w 249"/>
                <a:gd name="T11" fmla="*/ 99 h 99"/>
                <a:gd name="T12" fmla="*/ 249 w 249"/>
                <a:gd name="T13" fmla="*/ 99 h 99"/>
              </a:gdLst>
              <a:ahLst/>
              <a:cxnLst>
                <a:cxn ang="0">
                  <a:pos x="T0" y="T1"/>
                </a:cxn>
                <a:cxn ang="0">
                  <a:pos x="T2" y="T3"/>
                </a:cxn>
                <a:cxn ang="0">
                  <a:pos x="T4" y="T5"/>
                </a:cxn>
                <a:cxn ang="0">
                  <a:pos x="T6" y="T7"/>
                </a:cxn>
                <a:cxn ang="0">
                  <a:pos x="T8" y="T9"/>
                </a:cxn>
                <a:cxn ang="0">
                  <a:pos x="T10" y="T11"/>
                </a:cxn>
                <a:cxn ang="0">
                  <a:pos x="T12" y="T13"/>
                </a:cxn>
              </a:cxnLst>
              <a:rect l="0" t="0" r="r" b="b"/>
              <a:pathLst>
                <a:path w="249" h="99">
                  <a:moveTo>
                    <a:pt x="249" y="99"/>
                  </a:moveTo>
                  <a:cubicBezTo>
                    <a:pt x="249" y="46"/>
                    <a:pt x="249" y="46"/>
                    <a:pt x="249" y="46"/>
                  </a:cubicBezTo>
                  <a:cubicBezTo>
                    <a:pt x="249" y="20"/>
                    <a:pt x="229" y="0"/>
                    <a:pt x="204" y="0"/>
                  </a:cubicBezTo>
                  <a:cubicBezTo>
                    <a:pt x="45" y="0"/>
                    <a:pt x="45" y="0"/>
                    <a:pt x="45" y="0"/>
                  </a:cubicBezTo>
                  <a:cubicBezTo>
                    <a:pt x="20" y="0"/>
                    <a:pt x="0" y="20"/>
                    <a:pt x="0" y="46"/>
                  </a:cubicBezTo>
                  <a:cubicBezTo>
                    <a:pt x="0" y="99"/>
                    <a:pt x="0" y="99"/>
                    <a:pt x="0" y="99"/>
                  </a:cubicBezTo>
                  <a:lnTo>
                    <a:pt x="249" y="99"/>
                  </a:lnTo>
                  <a:close/>
                </a:path>
              </a:pathLst>
            </a:custGeom>
            <a:solidFill>
              <a:srgbClr val="D2D2D2"/>
            </a:solidFill>
            <a:ln>
              <a:noFill/>
            </a:ln>
          </p:spPr>
          <p:txBody>
            <a:bodyPr vert="horz" wrap="square" lIns="93260" tIns="46630" rIns="93260" bIns="46630" numCol="1" anchor="t" anchorCtr="0" compatLnSpc="1">
              <a:prstTxWarp prst="textNoShape">
                <a:avLst/>
              </a:prstTxWarp>
            </a:bodyPr>
            <a:lstStyle/>
            <a:p>
              <a:pPr marL="0" marR="0" lvl="0" indent="0" defTabSz="932597" eaLnBrk="1" fontAlgn="auto" latinLnBrk="0" hangingPunct="1">
                <a:lnSpc>
                  <a:spcPct val="100000"/>
                </a:lnSpc>
                <a:spcBef>
                  <a:spcPts val="0"/>
                </a:spcBef>
                <a:spcAft>
                  <a:spcPts val="0"/>
                </a:spcAft>
                <a:buClrTx/>
                <a:buSzTx/>
                <a:buFontTx/>
                <a:buNone/>
                <a:tabLst/>
                <a:defRPr/>
              </a:pPr>
              <a:endParaRPr kumimoji="0" lang="en-US" sz="1836" b="0" i="0" u="none" strike="noStrike" kern="0" cap="none" spc="0" normalizeH="0" baseline="0" noProof="0" dirty="0">
                <a:ln>
                  <a:noFill/>
                </a:ln>
                <a:solidFill>
                  <a:sysClr val="windowText" lastClr="000000"/>
                </a:solidFill>
                <a:effectLst/>
                <a:uLnTx/>
                <a:uFillTx/>
              </a:endParaRPr>
            </a:p>
          </p:txBody>
        </p:sp>
        <p:sp>
          <p:nvSpPr>
            <p:cNvPr id="279" name="Oval 96"/>
            <p:cNvSpPr>
              <a:spLocks noChangeArrowheads="1"/>
            </p:cNvSpPr>
            <p:nvPr/>
          </p:nvSpPr>
          <p:spPr bwMode="auto">
            <a:xfrm>
              <a:off x="5205767" y="5362575"/>
              <a:ext cx="93663" cy="93663"/>
            </a:xfrm>
            <a:prstGeom prst="ellipse">
              <a:avLst/>
            </a:prstGeom>
            <a:solidFill>
              <a:srgbClr val="7FBA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p>
              <a:pPr marL="0" marR="0" lvl="0" indent="0" defTabSz="932597" eaLnBrk="1" fontAlgn="auto" latinLnBrk="0" hangingPunct="1">
                <a:lnSpc>
                  <a:spcPct val="100000"/>
                </a:lnSpc>
                <a:spcBef>
                  <a:spcPts val="0"/>
                </a:spcBef>
                <a:spcAft>
                  <a:spcPts val="0"/>
                </a:spcAft>
                <a:buClrTx/>
                <a:buSzTx/>
                <a:buFontTx/>
                <a:buNone/>
                <a:tabLst/>
                <a:defRPr/>
              </a:pPr>
              <a:endParaRPr kumimoji="0" lang="en-US" sz="1836" b="0" i="0" u="none" strike="noStrike" kern="0" cap="none" spc="0" normalizeH="0" baseline="0" noProof="0">
                <a:ln>
                  <a:noFill/>
                </a:ln>
                <a:solidFill>
                  <a:sysClr val="windowText" lastClr="000000"/>
                </a:solidFill>
                <a:effectLst/>
                <a:uLnTx/>
                <a:uFillTx/>
              </a:endParaRPr>
            </a:p>
          </p:txBody>
        </p:sp>
        <p:sp>
          <p:nvSpPr>
            <p:cNvPr id="280" name="Freeform 97"/>
            <p:cNvSpPr>
              <a:spLocks/>
            </p:cNvSpPr>
            <p:nvPr/>
          </p:nvSpPr>
          <p:spPr bwMode="auto">
            <a:xfrm>
              <a:off x="3879850" y="5676900"/>
              <a:ext cx="1401763" cy="381000"/>
            </a:xfrm>
            <a:custGeom>
              <a:avLst/>
              <a:gdLst>
                <a:gd name="T0" fmla="*/ 883 w 883"/>
                <a:gd name="T1" fmla="*/ 240 h 240"/>
                <a:gd name="T2" fmla="*/ 0 w 883"/>
                <a:gd name="T3" fmla="*/ 240 h 240"/>
                <a:gd name="T4" fmla="*/ 105 w 883"/>
                <a:gd name="T5" fmla="*/ 0 h 240"/>
                <a:gd name="T6" fmla="*/ 791 w 883"/>
                <a:gd name="T7" fmla="*/ 0 h 240"/>
                <a:gd name="T8" fmla="*/ 883 w 883"/>
                <a:gd name="T9" fmla="*/ 240 h 240"/>
              </a:gdLst>
              <a:ahLst/>
              <a:cxnLst>
                <a:cxn ang="0">
                  <a:pos x="T0" y="T1"/>
                </a:cxn>
                <a:cxn ang="0">
                  <a:pos x="T2" y="T3"/>
                </a:cxn>
                <a:cxn ang="0">
                  <a:pos x="T4" y="T5"/>
                </a:cxn>
                <a:cxn ang="0">
                  <a:pos x="T6" y="T7"/>
                </a:cxn>
                <a:cxn ang="0">
                  <a:pos x="T8" y="T9"/>
                </a:cxn>
              </a:cxnLst>
              <a:rect l="0" t="0" r="r" b="b"/>
              <a:pathLst>
                <a:path w="883" h="240">
                  <a:moveTo>
                    <a:pt x="883" y="240"/>
                  </a:moveTo>
                  <a:lnTo>
                    <a:pt x="0" y="240"/>
                  </a:lnTo>
                  <a:lnTo>
                    <a:pt x="105" y="0"/>
                  </a:lnTo>
                  <a:lnTo>
                    <a:pt x="791" y="0"/>
                  </a:lnTo>
                  <a:lnTo>
                    <a:pt x="883" y="240"/>
                  </a:lnTo>
                  <a:close/>
                </a:path>
              </a:pathLst>
            </a:custGeom>
            <a:solidFill>
              <a:srgbClr val="969696"/>
            </a:solidFill>
            <a:ln>
              <a:noFill/>
            </a:ln>
          </p:spPr>
          <p:txBody>
            <a:bodyPr vert="horz" wrap="square" lIns="93260" tIns="46630" rIns="93260" bIns="46630" numCol="1" anchor="t" anchorCtr="0" compatLnSpc="1">
              <a:prstTxWarp prst="textNoShape">
                <a:avLst/>
              </a:prstTxWarp>
            </a:bodyPr>
            <a:lstStyle/>
            <a:p>
              <a:pPr marL="0" marR="0" lvl="0" indent="0" defTabSz="932597" eaLnBrk="1" fontAlgn="auto" latinLnBrk="0" hangingPunct="1">
                <a:lnSpc>
                  <a:spcPct val="100000"/>
                </a:lnSpc>
                <a:spcBef>
                  <a:spcPts val="0"/>
                </a:spcBef>
                <a:spcAft>
                  <a:spcPts val="0"/>
                </a:spcAft>
                <a:buClrTx/>
                <a:buSzTx/>
                <a:buFontTx/>
                <a:buNone/>
                <a:tabLst/>
                <a:defRPr/>
              </a:pPr>
              <a:endParaRPr kumimoji="0" lang="en-US" sz="1836" b="0" i="0" u="none" strike="noStrike" kern="0" cap="none" spc="0" normalizeH="0" baseline="0" noProof="0">
                <a:ln>
                  <a:noFill/>
                </a:ln>
                <a:solidFill>
                  <a:sysClr val="windowText" lastClr="000000"/>
                </a:solidFill>
                <a:effectLst/>
                <a:uLnTx/>
                <a:uFillTx/>
              </a:endParaRPr>
            </a:p>
          </p:txBody>
        </p:sp>
        <p:sp>
          <p:nvSpPr>
            <p:cNvPr id="281" name="Freeform 98"/>
            <p:cNvSpPr>
              <a:spLocks/>
            </p:cNvSpPr>
            <p:nvPr/>
          </p:nvSpPr>
          <p:spPr bwMode="auto">
            <a:xfrm>
              <a:off x="4340225" y="5949950"/>
              <a:ext cx="433388" cy="141288"/>
            </a:xfrm>
            <a:custGeom>
              <a:avLst/>
              <a:gdLst>
                <a:gd name="T0" fmla="*/ 44 w 65"/>
                <a:gd name="T1" fmla="*/ 0 h 21"/>
                <a:gd name="T2" fmla="*/ 21 w 65"/>
                <a:gd name="T3" fmla="*/ 0 h 21"/>
                <a:gd name="T4" fmla="*/ 0 w 65"/>
                <a:gd name="T5" fmla="*/ 21 h 21"/>
                <a:gd name="T6" fmla="*/ 65 w 65"/>
                <a:gd name="T7" fmla="*/ 21 h 21"/>
                <a:gd name="T8" fmla="*/ 44 w 65"/>
                <a:gd name="T9" fmla="*/ 0 h 21"/>
              </a:gdLst>
              <a:ahLst/>
              <a:cxnLst>
                <a:cxn ang="0">
                  <a:pos x="T0" y="T1"/>
                </a:cxn>
                <a:cxn ang="0">
                  <a:pos x="T2" y="T3"/>
                </a:cxn>
                <a:cxn ang="0">
                  <a:pos x="T4" y="T5"/>
                </a:cxn>
                <a:cxn ang="0">
                  <a:pos x="T6" y="T7"/>
                </a:cxn>
                <a:cxn ang="0">
                  <a:pos x="T8" y="T9"/>
                </a:cxn>
              </a:cxnLst>
              <a:rect l="0" t="0" r="r" b="b"/>
              <a:pathLst>
                <a:path w="65" h="21">
                  <a:moveTo>
                    <a:pt x="44" y="0"/>
                  </a:moveTo>
                  <a:cubicBezTo>
                    <a:pt x="21" y="0"/>
                    <a:pt x="21" y="0"/>
                    <a:pt x="21" y="0"/>
                  </a:cubicBezTo>
                  <a:cubicBezTo>
                    <a:pt x="9" y="0"/>
                    <a:pt x="0" y="9"/>
                    <a:pt x="0" y="21"/>
                  </a:cubicBezTo>
                  <a:cubicBezTo>
                    <a:pt x="65" y="21"/>
                    <a:pt x="65" y="21"/>
                    <a:pt x="65" y="21"/>
                  </a:cubicBezTo>
                  <a:cubicBezTo>
                    <a:pt x="65" y="9"/>
                    <a:pt x="55" y="0"/>
                    <a:pt x="44" y="0"/>
                  </a:cubicBezTo>
                  <a:close/>
                </a:path>
              </a:pathLst>
            </a:custGeom>
            <a:solidFill>
              <a:srgbClr val="73737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p>
              <a:pPr marL="0" marR="0" lvl="0" indent="0" defTabSz="932597" eaLnBrk="1" fontAlgn="auto" latinLnBrk="0" hangingPunct="1">
                <a:lnSpc>
                  <a:spcPct val="100000"/>
                </a:lnSpc>
                <a:spcBef>
                  <a:spcPts val="0"/>
                </a:spcBef>
                <a:spcAft>
                  <a:spcPts val="0"/>
                </a:spcAft>
                <a:buClrTx/>
                <a:buSzTx/>
                <a:buFontTx/>
                <a:buNone/>
                <a:tabLst/>
                <a:defRPr/>
              </a:pPr>
              <a:endParaRPr kumimoji="0" lang="en-US" sz="1836" b="0" i="0" u="none" strike="noStrike" kern="0" cap="none" spc="0" normalizeH="0" baseline="0" noProof="0">
                <a:ln>
                  <a:noFill/>
                </a:ln>
                <a:solidFill>
                  <a:sysClr val="windowText" lastClr="000000"/>
                </a:solidFill>
                <a:effectLst/>
                <a:uLnTx/>
                <a:uFillTx/>
              </a:endParaRPr>
            </a:p>
          </p:txBody>
        </p:sp>
        <p:sp>
          <p:nvSpPr>
            <p:cNvPr id="282" name="Rectangle 99"/>
            <p:cNvSpPr>
              <a:spLocks noChangeArrowheads="1"/>
            </p:cNvSpPr>
            <p:nvPr/>
          </p:nvSpPr>
          <p:spPr bwMode="auto">
            <a:xfrm>
              <a:off x="4013200" y="6057900"/>
              <a:ext cx="1135063" cy="73025"/>
            </a:xfrm>
            <a:prstGeom prst="rect">
              <a:avLst/>
            </a:prstGeom>
            <a:solidFill>
              <a:srgbClr val="D2D2D2"/>
            </a:solidFill>
            <a:ln>
              <a:noFill/>
            </a:ln>
          </p:spPr>
          <p:txBody>
            <a:bodyPr vert="horz" wrap="square" lIns="93260" tIns="46630" rIns="93260" bIns="46630" numCol="1" anchor="t" anchorCtr="0" compatLnSpc="1">
              <a:prstTxWarp prst="textNoShape">
                <a:avLst/>
              </a:prstTxWarp>
            </a:bodyPr>
            <a:lstStyle/>
            <a:p>
              <a:pPr marL="0" marR="0" lvl="0" indent="0" defTabSz="932597" eaLnBrk="1" fontAlgn="auto" latinLnBrk="0" hangingPunct="1">
                <a:lnSpc>
                  <a:spcPct val="100000"/>
                </a:lnSpc>
                <a:spcBef>
                  <a:spcPts val="0"/>
                </a:spcBef>
                <a:spcAft>
                  <a:spcPts val="0"/>
                </a:spcAft>
                <a:buClrTx/>
                <a:buSzTx/>
                <a:buFontTx/>
                <a:buNone/>
                <a:tabLst/>
                <a:defRPr/>
              </a:pPr>
              <a:endParaRPr kumimoji="0" lang="en-US" sz="1836" b="0" i="0" u="none" strike="noStrike" kern="0" cap="none" spc="0" normalizeH="0" baseline="0" noProof="0">
                <a:ln>
                  <a:noFill/>
                </a:ln>
                <a:solidFill>
                  <a:sysClr val="windowText" lastClr="000000"/>
                </a:solidFill>
                <a:effectLst/>
                <a:uLnTx/>
                <a:uFillTx/>
              </a:endParaRPr>
            </a:p>
          </p:txBody>
        </p:sp>
        <p:grpSp>
          <p:nvGrpSpPr>
            <p:cNvPr id="283" name="Group 282"/>
            <p:cNvGrpSpPr/>
            <p:nvPr/>
          </p:nvGrpSpPr>
          <p:grpSpPr>
            <a:xfrm>
              <a:off x="3967722" y="5344485"/>
              <a:ext cx="258706" cy="252412"/>
              <a:chOff x="7545445" y="3328988"/>
              <a:chExt cx="258706" cy="252412"/>
            </a:xfrm>
          </p:grpSpPr>
          <p:sp>
            <p:nvSpPr>
              <p:cNvPr id="286" name="Freeform 72"/>
              <p:cNvSpPr>
                <a:spLocks/>
              </p:cNvSpPr>
              <p:nvPr/>
            </p:nvSpPr>
            <p:spPr bwMode="auto">
              <a:xfrm>
                <a:off x="7545445" y="3328988"/>
                <a:ext cx="258706" cy="252412"/>
              </a:xfrm>
              <a:custGeom>
                <a:avLst/>
                <a:gdLst>
                  <a:gd name="T0" fmla="*/ 111 w 111"/>
                  <a:gd name="T1" fmla="*/ 55 h 60"/>
                  <a:gd name="T2" fmla="*/ 106 w 111"/>
                  <a:gd name="T3" fmla="*/ 60 h 60"/>
                  <a:gd name="T4" fmla="*/ 5 w 111"/>
                  <a:gd name="T5" fmla="*/ 60 h 60"/>
                  <a:gd name="T6" fmla="*/ 0 w 111"/>
                  <a:gd name="T7" fmla="*/ 55 h 60"/>
                  <a:gd name="T8" fmla="*/ 0 w 111"/>
                  <a:gd name="T9" fmla="*/ 5 h 60"/>
                  <a:gd name="T10" fmla="*/ 5 w 111"/>
                  <a:gd name="T11" fmla="*/ 0 h 60"/>
                  <a:gd name="T12" fmla="*/ 106 w 111"/>
                  <a:gd name="T13" fmla="*/ 0 h 60"/>
                  <a:gd name="T14" fmla="*/ 111 w 111"/>
                  <a:gd name="T15" fmla="*/ 5 h 60"/>
                  <a:gd name="T16" fmla="*/ 111 w 111"/>
                  <a:gd name="T17" fmla="*/ 55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1" h="60">
                    <a:moveTo>
                      <a:pt x="111" y="55"/>
                    </a:moveTo>
                    <a:cubicBezTo>
                      <a:pt x="111" y="57"/>
                      <a:pt x="109" y="60"/>
                      <a:pt x="106" y="60"/>
                    </a:cubicBezTo>
                    <a:cubicBezTo>
                      <a:pt x="5" y="60"/>
                      <a:pt x="5" y="60"/>
                      <a:pt x="5" y="60"/>
                    </a:cubicBezTo>
                    <a:cubicBezTo>
                      <a:pt x="2" y="60"/>
                      <a:pt x="0" y="57"/>
                      <a:pt x="0" y="55"/>
                    </a:cubicBezTo>
                    <a:cubicBezTo>
                      <a:pt x="0" y="5"/>
                      <a:pt x="0" y="5"/>
                      <a:pt x="0" y="5"/>
                    </a:cubicBezTo>
                    <a:cubicBezTo>
                      <a:pt x="0" y="2"/>
                      <a:pt x="2" y="0"/>
                      <a:pt x="5" y="0"/>
                    </a:cubicBezTo>
                    <a:cubicBezTo>
                      <a:pt x="106" y="0"/>
                      <a:pt x="106" y="0"/>
                      <a:pt x="106" y="0"/>
                    </a:cubicBezTo>
                    <a:cubicBezTo>
                      <a:pt x="109" y="0"/>
                      <a:pt x="111" y="2"/>
                      <a:pt x="111" y="5"/>
                    </a:cubicBezTo>
                    <a:lnTo>
                      <a:pt x="111" y="55"/>
                    </a:lnTo>
                    <a:close/>
                  </a:path>
                </a:pathLst>
              </a:custGeom>
              <a:solidFill>
                <a:srgbClr val="969696"/>
              </a:solidFill>
              <a:ln>
                <a:noFill/>
              </a:ln>
            </p:spPr>
            <p:txBody>
              <a:bodyPr vert="horz" wrap="square" lIns="93260" tIns="46630" rIns="93260" bIns="46630" numCol="1" anchor="t" anchorCtr="0" compatLnSpc="1">
                <a:prstTxWarp prst="textNoShape">
                  <a:avLst/>
                </a:prstTxWarp>
              </a:bodyPr>
              <a:lstStyle/>
              <a:p>
                <a:pPr marL="0" marR="0" lvl="0" indent="0" defTabSz="932597" eaLnBrk="1" fontAlgn="auto" latinLnBrk="0" hangingPunct="1">
                  <a:lnSpc>
                    <a:spcPct val="100000"/>
                  </a:lnSpc>
                  <a:spcBef>
                    <a:spcPts val="0"/>
                  </a:spcBef>
                  <a:spcAft>
                    <a:spcPts val="0"/>
                  </a:spcAft>
                  <a:buClrTx/>
                  <a:buSzTx/>
                  <a:buFontTx/>
                  <a:buNone/>
                  <a:tabLst/>
                  <a:defRPr/>
                </a:pPr>
                <a:endParaRPr kumimoji="0" lang="en-US" sz="1836" b="0" i="0" u="none" strike="noStrike" kern="0" cap="none" spc="0" normalizeH="0" baseline="0" noProof="0" dirty="0">
                  <a:ln>
                    <a:noFill/>
                  </a:ln>
                  <a:solidFill>
                    <a:sysClr val="windowText" lastClr="000000"/>
                  </a:solidFill>
                  <a:effectLst/>
                  <a:uLnTx/>
                  <a:uFillTx/>
                </a:endParaRPr>
              </a:p>
            </p:txBody>
          </p:sp>
          <p:sp>
            <p:nvSpPr>
              <p:cNvPr id="287" name="Freeform 73"/>
              <p:cNvSpPr>
                <a:spLocks/>
              </p:cNvSpPr>
              <p:nvPr/>
            </p:nvSpPr>
            <p:spPr bwMode="auto">
              <a:xfrm>
                <a:off x="7595331" y="3505200"/>
                <a:ext cx="38100" cy="38100"/>
              </a:xfrm>
              <a:custGeom>
                <a:avLst/>
                <a:gdLst>
                  <a:gd name="T0" fmla="*/ 9 w 9"/>
                  <a:gd name="T1" fmla="*/ 2 h 9"/>
                  <a:gd name="T2" fmla="*/ 7 w 9"/>
                  <a:gd name="T3" fmla="*/ 0 h 9"/>
                  <a:gd name="T4" fmla="*/ 2 w 9"/>
                  <a:gd name="T5" fmla="*/ 0 h 9"/>
                  <a:gd name="T6" fmla="*/ 0 w 9"/>
                  <a:gd name="T7" fmla="*/ 2 h 9"/>
                  <a:gd name="T8" fmla="*/ 0 w 9"/>
                  <a:gd name="T9" fmla="*/ 7 h 9"/>
                  <a:gd name="T10" fmla="*/ 2 w 9"/>
                  <a:gd name="T11" fmla="*/ 9 h 9"/>
                  <a:gd name="T12" fmla="*/ 7 w 9"/>
                  <a:gd name="T13" fmla="*/ 9 h 9"/>
                  <a:gd name="T14" fmla="*/ 9 w 9"/>
                  <a:gd name="T15" fmla="*/ 7 h 9"/>
                  <a:gd name="T16" fmla="*/ 9 w 9"/>
                  <a:gd name="T17" fmla="*/ 2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 h="9">
                    <a:moveTo>
                      <a:pt x="9" y="2"/>
                    </a:moveTo>
                    <a:cubicBezTo>
                      <a:pt x="9" y="1"/>
                      <a:pt x="8" y="0"/>
                      <a:pt x="7" y="0"/>
                    </a:cubicBezTo>
                    <a:cubicBezTo>
                      <a:pt x="2" y="0"/>
                      <a:pt x="2" y="0"/>
                      <a:pt x="2" y="0"/>
                    </a:cubicBezTo>
                    <a:cubicBezTo>
                      <a:pt x="1" y="0"/>
                      <a:pt x="0" y="1"/>
                      <a:pt x="0" y="2"/>
                    </a:cubicBezTo>
                    <a:cubicBezTo>
                      <a:pt x="0" y="7"/>
                      <a:pt x="0" y="7"/>
                      <a:pt x="0" y="7"/>
                    </a:cubicBezTo>
                    <a:cubicBezTo>
                      <a:pt x="0" y="8"/>
                      <a:pt x="1" y="9"/>
                      <a:pt x="2" y="9"/>
                    </a:cubicBezTo>
                    <a:cubicBezTo>
                      <a:pt x="7" y="9"/>
                      <a:pt x="7" y="9"/>
                      <a:pt x="7" y="9"/>
                    </a:cubicBezTo>
                    <a:cubicBezTo>
                      <a:pt x="8" y="9"/>
                      <a:pt x="9" y="8"/>
                      <a:pt x="9" y="7"/>
                    </a:cubicBezTo>
                    <a:lnTo>
                      <a:pt x="9" y="2"/>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p>
                <a:pPr marL="0" marR="0" lvl="0" indent="0" defTabSz="932597" eaLnBrk="1" fontAlgn="auto" latinLnBrk="0" hangingPunct="1">
                  <a:lnSpc>
                    <a:spcPct val="100000"/>
                  </a:lnSpc>
                  <a:spcBef>
                    <a:spcPts val="0"/>
                  </a:spcBef>
                  <a:spcAft>
                    <a:spcPts val="0"/>
                  </a:spcAft>
                  <a:buClrTx/>
                  <a:buSzTx/>
                  <a:buFontTx/>
                  <a:buNone/>
                  <a:tabLst/>
                  <a:defRPr/>
                </a:pPr>
                <a:endParaRPr kumimoji="0" lang="en-US" sz="1836" b="0" i="0" u="none" strike="noStrike" kern="0" cap="none" spc="0" normalizeH="0" baseline="0" noProof="0">
                  <a:ln>
                    <a:noFill/>
                  </a:ln>
                  <a:solidFill>
                    <a:sysClr val="windowText" lastClr="000000"/>
                  </a:solidFill>
                  <a:effectLst/>
                  <a:uLnTx/>
                  <a:uFillTx/>
                </a:endParaRPr>
              </a:p>
            </p:txBody>
          </p:sp>
          <p:sp>
            <p:nvSpPr>
              <p:cNvPr id="288" name="Freeform 82"/>
              <p:cNvSpPr>
                <a:spLocks/>
              </p:cNvSpPr>
              <p:nvPr/>
            </p:nvSpPr>
            <p:spPr bwMode="auto">
              <a:xfrm>
                <a:off x="7598232" y="3441700"/>
                <a:ext cx="36513" cy="38100"/>
              </a:xfrm>
              <a:custGeom>
                <a:avLst/>
                <a:gdLst>
                  <a:gd name="T0" fmla="*/ 9 w 9"/>
                  <a:gd name="T1" fmla="*/ 2 h 9"/>
                  <a:gd name="T2" fmla="*/ 7 w 9"/>
                  <a:gd name="T3" fmla="*/ 0 h 9"/>
                  <a:gd name="T4" fmla="*/ 2 w 9"/>
                  <a:gd name="T5" fmla="*/ 0 h 9"/>
                  <a:gd name="T6" fmla="*/ 0 w 9"/>
                  <a:gd name="T7" fmla="*/ 2 h 9"/>
                  <a:gd name="T8" fmla="*/ 0 w 9"/>
                  <a:gd name="T9" fmla="*/ 7 h 9"/>
                  <a:gd name="T10" fmla="*/ 2 w 9"/>
                  <a:gd name="T11" fmla="*/ 9 h 9"/>
                  <a:gd name="T12" fmla="*/ 7 w 9"/>
                  <a:gd name="T13" fmla="*/ 9 h 9"/>
                  <a:gd name="T14" fmla="*/ 9 w 9"/>
                  <a:gd name="T15" fmla="*/ 7 h 9"/>
                  <a:gd name="T16" fmla="*/ 9 w 9"/>
                  <a:gd name="T17" fmla="*/ 2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 h="9">
                    <a:moveTo>
                      <a:pt x="9" y="2"/>
                    </a:moveTo>
                    <a:cubicBezTo>
                      <a:pt x="9" y="1"/>
                      <a:pt x="8" y="0"/>
                      <a:pt x="7" y="0"/>
                    </a:cubicBezTo>
                    <a:cubicBezTo>
                      <a:pt x="2" y="0"/>
                      <a:pt x="2" y="0"/>
                      <a:pt x="2" y="0"/>
                    </a:cubicBezTo>
                    <a:cubicBezTo>
                      <a:pt x="1" y="0"/>
                      <a:pt x="0" y="1"/>
                      <a:pt x="0" y="2"/>
                    </a:cubicBezTo>
                    <a:cubicBezTo>
                      <a:pt x="0" y="7"/>
                      <a:pt x="0" y="7"/>
                      <a:pt x="0" y="7"/>
                    </a:cubicBezTo>
                    <a:cubicBezTo>
                      <a:pt x="0" y="8"/>
                      <a:pt x="1" y="9"/>
                      <a:pt x="2" y="9"/>
                    </a:cubicBezTo>
                    <a:cubicBezTo>
                      <a:pt x="7" y="9"/>
                      <a:pt x="7" y="9"/>
                      <a:pt x="7" y="9"/>
                    </a:cubicBezTo>
                    <a:cubicBezTo>
                      <a:pt x="8" y="9"/>
                      <a:pt x="9" y="8"/>
                      <a:pt x="9" y="7"/>
                    </a:cubicBezTo>
                    <a:lnTo>
                      <a:pt x="9" y="2"/>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p>
                <a:pPr marL="0" marR="0" lvl="0" indent="0" defTabSz="932597" eaLnBrk="1" fontAlgn="auto" latinLnBrk="0" hangingPunct="1">
                  <a:lnSpc>
                    <a:spcPct val="100000"/>
                  </a:lnSpc>
                  <a:spcBef>
                    <a:spcPts val="0"/>
                  </a:spcBef>
                  <a:spcAft>
                    <a:spcPts val="0"/>
                  </a:spcAft>
                  <a:buClrTx/>
                  <a:buSzTx/>
                  <a:buFontTx/>
                  <a:buNone/>
                  <a:tabLst/>
                  <a:defRPr/>
                </a:pPr>
                <a:endParaRPr kumimoji="0" lang="en-US" sz="1836" b="0" i="0" u="none" strike="noStrike" kern="0" cap="none" spc="0" normalizeH="0" baseline="0" noProof="0">
                  <a:ln>
                    <a:noFill/>
                  </a:ln>
                  <a:solidFill>
                    <a:sysClr val="windowText" lastClr="000000"/>
                  </a:solidFill>
                  <a:effectLst/>
                  <a:uLnTx/>
                  <a:uFillTx/>
                </a:endParaRPr>
              </a:p>
            </p:txBody>
          </p:sp>
          <p:sp>
            <p:nvSpPr>
              <p:cNvPr id="289" name="Freeform 83"/>
              <p:cNvSpPr>
                <a:spLocks/>
              </p:cNvSpPr>
              <p:nvPr/>
            </p:nvSpPr>
            <p:spPr bwMode="auto">
              <a:xfrm>
                <a:off x="7598232" y="3375025"/>
                <a:ext cx="36513" cy="38100"/>
              </a:xfrm>
              <a:custGeom>
                <a:avLst/>
                <a:gdLst>
                  <a:gd name="T0" fmla="*/ 9 w 9"/>
                  <a:gd name="T1" fmla="*/ 2 h 9"/>
                  <a:gd name="T2" fmla="*/ 7 w 9"/>
                  <a:gd name="T3" fmla="*/ 0 h 9"/>
                  <a:gd name="T4" fmla="*/ 2 w 9"/>
                  <a:gd name="T5" fmla="*/ 0 h 9"/>
                  <a:gd name="T6" fmla="*/ 0 w 9"/>
                  <a:gd name="T7" fmla="*/ 2 h 9"/>
                  <a:gd name="T8" fmla="*/ 0 w 9"/>
                  <a:gd name="T9" fmla="*/ 7 h 9"/>
                  <a:gd name="T10" fmla="*/ 2 w 9"/>
                  <a:gd name="T11" fmla="*/ 9 h 9"/>
                  <a:gd name="T12" fmla="*/ 7 w 9"/>
                  <a:gd name="T13" fmla="*/ 9 h 9"/>
                  <a:gd name="T14" fmla="*/ 9 w 9"/>
                  <a:gd name="T15" fmla="*/ 7 h 9"/>
                  <a:gd name="T16" fmla="*/ 9 w 9"/>
                  <a:gd name="T17" fmla="*/ 2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 h="9">
                    <a:moveTo>
                      <a:pt x="9" y="2"/>
                    </a:moveTo>
                    <a:cubicBezTo>
                      <a:pt x="9" y="1"/>
                      <a:pt x="8" y="0"/>
                      <a:pt x="7" y="0"/>
                    </a:cubicBezTo>
                    <a:cubicBezTo>
                      <a:pt x="2" y="0"/>
                      <a:pt x="2" y="0"/>
                      <a:pt x="2" y="0"/>
                    </a:cubicBezTo>
                    <a:cubicBezTo>
                      <a:pt x="1" y="0"/>
                      <a:pt x="0" y="1"/>
                      <a:pt x="0" y="2"/>
                    </a:cubicBezTo>
                    <a:cubicBezTo>
                      <a:pt x="0" y="7"/>
                      <a:pt x="0" y="7"/>
                      <a:pt x="0" y="7"/>
                    </a:cubicBezTo>
                    <a:cubicBezTo>
                      <a:pt x="0" y="8"/>
                      <a:pt x="1" y="9"/>
                      <a:pt x="2" y="9"/>
                    </a:cubicBezTo>
                    <a:cubicBezTo>
                      <a:pt x="7" y="9"/>
                      <a:pt x="7" y="9"/>
                      <a:pt x="7" y="9"/>
                    </a:cubicBezTo>
                    <a:cubicBezTo>
                      <a:pt x="8" y="9"/>
                      <a:pt x="9" y="8"/>
                      <a:pt x="9" y="7"/>
                    </a:cubicBezTo>
                    <a:lnTo>
                      <a:pt x="9" y="2"/>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p>
                <a:pPr marL="0" marR="0" lvl="0" indent="0" defTabSz="932597" eaLnBrk="1" fontAlgn="auto" latinLnBrk="0" hangingPunct="1">
                  <a:lnSpc>
                    <a:spcPct val="100000"/>
                  </a:lnSpc>
                  <a:spcBef>
                    <a:spcPts val="0"/>
                  </a:spcBef>
                  <a:spcAft>
                    <a:spcPts val="0"/>
                  </a:spcAft>
                  <a:buClrTx/>
                  <a:buSzTx/>
                  <a:buFontTx/>
                  <a:buNone/>
                  <a:tabLst/>
                  <a:defRPr/>
                </a:pPr>
                <a:endParaRPr kumimoji="0" lang="en-US" sz="1836" b="0" i="0" u="none" strike="noStrike" kern="0" cap="none" spc="0" normalizeH="0" baseline="0" noProof="0" dirty="0">
                  <a:ln>
                    <a:noFill/>
                  </a:ln>
                  <a:solidFill>
                    <a:sysClr val="windowText" lastClr="000000"/>
                  </a:solidFill>
                  <a:effectLst/>
                  <a:uLnTx/>
                  <a:uFillTx/>
                </a:endParaRPr>
              </a:p>
            </p:txBody>
          </p:sp>
          <p:sp>
            <p:nvSpPr>
              <p:cNvPr id="290" name="Freeform 84"/>
              <p:cNvSpPr>
                <a:spLocks/>
              </p:cNvSpPr>
              <p:nvPr/>
            </p:nvSpPr>
            <p:spPr bwMode="auto">
              <a:xfrm>
                <a:off x="7657250" y="3505200"/>
                <a:ext cx="36513" cy="38100"/>
              </a:xfrm>
              <a:custGeom>
                <a:avLst/>
                <a:gdLst>
                  <a:gd name="T0" fmla="*/ 9 w 9"/>
                  <a:gd name="T1" fmla="*/ 2 h 9"/>
                  <a:gd name="T2" fmla="*/ 7 w 9"/>
                  <a:gd name="T3" fmla="*/ 0 h 9"/>
                  <a:gd name="T4" fmla="*/ 2 w 9"/>
                  <a:gd name="T5" fmla="*/ 0 h 9"/>
                  <a:gd name="T6" fmla="*/ 0 w 9"/>
                  <a:gd name="T7" fmla="*/ 2 h 9"/>
                  <a:gd name="T8" fmla="*/ 0 w 9"/>
                  <a:gd name="T9" fmla="*/ 7 h 9"/>
                  <a:gd name="T10" fmla="*/ 2 w 9"/>
                  <a:gd name="T11" fmla="*/ 9 h 9"/>
                  <a:gd name="T12" fmla="*/ 7 w 9"/>
                  <a:gd name="T13" fmla="*/ 9 h 9"/>
                  <a:gd name="T14" fmla="*/ 9 w 9"/>
                  <a:gd name="T15" fmla="*/ 7 h 9"/>
                  <a:gd name="T16" fmla="*/ 9 w 9"/>
                  <a:gd name="T17" fmla="*/ 2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 h="9">
                    <a:moveTo>
                      <a:pt x="9" y="2"/>
                    </a:moveTo>
                    <a:cubicBezTo>
                      <a:pt x="9" y="1"/>
                      <a:pt x="8" y="0"/>
                      <a:pt x="7" y="0"/>
                    </a:cubicBezTo>
                    <a:cubicBezTo>
                      <a:pt x="2" y="0"/>
                      <a:pt x="2" y="0"/>
                      <a:pt x="2" y="0"/>
                    </a:cubicBezTo>
                    <a:cubicBezTo>
                      <a:pt x="1" y="0"/>
                      <a:pt x="0" y="1"/>
                      <a:pt x="0" y="2"/>
                    </a:cubicBezTo>
                    <a:cubicBezTo>
                      <a:pt x="0" y="7"/>
                      <a:pt x="0" y="7"/>
                      <a:pt x="0" y="7"/>
                    </a:cubicBezTo>
                    <a:cubicBezTo>
                      <a:pt x="0" y="8"/>
                      <a:pt x="1" y="9"/>
                      <a:pt x="2" y="9"/>
                    </a:cubicBezTo>
                    <a:cubicBezTo>
                      <a:pt x="7" y="9"/>
                      <a:pt x="7" y="9"/>
                      <a:pt x="7" y="9"/>
                    </a:cubicBezTo>
                    <a:cubicBezTo>
                      <a:pt x="8" y="9"/>
                      <a:pt x="9" y="8"/>
                      <a:pt x="9" y="7"/>
                    </a:cubicBezTo>
                    <a:lnTo>
                      <a:pt x="9" y="2"/>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p>
                <a:pPr marL="0" marR="0" lvl="0" indent="0" defTabSz="932597" eaLnBrk="1" fontAlgn="auto" latinLnBrk="0" hangingPunct="1">
                  <a:lnSpc>
                    <a:spcPct val="100000"/>
                  </a:lnSpc>
                  <a:spcBef>
                    <a:spcPts val="0"/>
                  </a:spcBef>
                  <a:spcAft>
                    <a:spcPts val="0"/>
                  </a:spcAft>
                  <a:buClrTx/>
                  <a:buSzTx/>
                  <a:buFontTx/>
                  <a:buNone/>
                  <a:tabLst/>
                  <a:defRPr/>
                </a:pPr>
                <a:endParaRPr kumimoji="0" lang="en-US" sz="1836" b="0" i="0" u="none" strike="noStrike" kern="0" cap="none" spc="0" normalizeH="0" baseline="0" noProof="0" dirty="0">
                  <a:ln>
                    <a:noFill/>
                  </a:ln>
                  <a:solidFill>
                    <a:sysClr val="windowText" lastClr="000000"/>
                  </a:solidFill>
                  <a:effectLst/>
                  <a:uLnTx/>
                  <a:uFillTx/>
                </a:endParaRPr>
              </a:p>
            </p:txBody>
          </p:sp>
          <p:sp>
            <p:nvSpPr>
              <p:cNvPr id="291" name="Freeform 85"/>
              <p:cNvSpPr>
                <a:spLocks/>
              </p:cNvSpPr>
              <p:nvPr/>
            </p:nvSpPr>
            <p:spPr bwMode="auto">
              <a:xfrm>
                <a:off x="7657250" y="3441700"/>
                <a:ext cx="36513" cy="38100"/>
              </a:xfrm>
              <a:custGeom>
                <a:avLst/>
                <a:gdLst>
                  <a:gd name="T0" fmla="*/ 9 w 9"/>
                  <a:gd name="T1" fmla="*/ 2 h 9"/>
                  <a:gd name="T2" fmla="*/ 7 w 9"/>
                  <a:gd name="T3" fmla="*/ 0 h 9"/>
                  <a:gd name="T4" fmla="*/ 2 w 9"/>
                  <a:gd name="T5" fmla="*/ 0 h 9"/>
                  <a:gd name="T6" fmla="*/ 0 w 9"/>
                  <a:gd name="T7" fmla="*/ 2 h 9"/>
                  <a:gd name="T8" fmla="*/ 0 w 9"/>
                  <a:gd name="T9" fmla="*/ 7 h 9"/>
                  <a:gd name="T10" fmla="*/ 2 w 9"/>
                  <a:gd name="T11" fmla="*/ 9 h 9"/>
                  <a:gd name="T12" fmla="*/ 7 w 9"/>
                  <a:gd name="T13" fmla="*/ 9 h 9"/>
                  <a:gd name="T14" fmla="*/ 9 w 9"/>
                  <a:gd name="T15" fmla="*/ 7 h 9"/>
                  <a:gd name="T16" fmla="*/ 9 w 9"/>
                  <a:gd name="T17" fmla="*/ 2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 h="9">
                    <a:moveTo>
                      <a:pt x="9" y="2"/>
                    </a:moveTo>
                    <a:cubicBezTo>
                      <a:pt x="9" y="1"/>
                      <a:pt x="8" y="0"/>
                      <a:pt x="7" y="0"/>
                    </a:cubicBezTo>
                    <a:cubicBezTo>
                      <a:pt x="2" y="0"/>
                      <a:pt x="2" y="0"/>
                      <a:pt x="2" y="0"/>
                    </a:cubicBezTo>
                    <a:cubicBezTo>
                      <a:pt x="1" y="0"/>
                      <a:pt x="0" y="1"/>
                      <a:pt x="0" y="2"/>
                    </a:cubicBezTo>
                    <a:cubicBezTo>
                      <a:pt x="0" y="7"/>
                      <a:pt x="0" y="7"/>
                      <a:pt x="0" y="7"/>
                    </a:cubicBezTo>
                    <a:cubicBezTo>
                      <a:pt x="0" y="8"/>
                      <a:pt x="1" y="9"/>
                      <a:pt x="2" y="9"/>
                    </a:cubicBezTo>
                    <a:cubicBezTo>
                      <a:pt x="7" y="9"/>
                      <a:pt x="7" y="9"/>
                      <a:pt x="7" y="9"/>
                    </a:cubicBezTo>
                    <a:cubicBezTo>
                      <a:pt x="8" y="9"/>
                      <a:pt x="9" y="8"/>
                      <a:pt x="9" y="7"/>
                    </a:cubicBezTo>
                    <a:lnTo>
                      <a:pt x="9" y="2"/>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p>
                <a:pPr marL="0" marR="0" lvl="0" indent="0" defTabSz="932597" eaLnBrk="1" fontAlgn="auto" latinLnBrk="0" hangingPunct="1">
                  <a:lnSpc>
                    <a:spcPct val="100000"/>
                  </a:lnSpc>
                  <a:spcBef>
                    <a:spcPts val="0"/>
                  </a:spcBef>
                  <a:spcAft>
                    <a:spcPts val="0"/>
                  </a:spcAft>
                  <a:buClrTx/>
                  <a:buSzTx/>
                  <a:buFontTx/>
                  <a:buNone/>
                  <a:tabLst/>
                  <a:defRPr/>
                </a:pPr>
                <a:endParaRPr kumimoji="0" lang="en-US" sz="1836" b="0" i="0" u="none" strike="noStrike" kern="0" cap="none" spc="0" normalizeH="0" baseline="0" noProof="0">
                  <a:ln>
                    <a:noFill/>
                  </a:ln>
                  <a:solidFill>
                    <a:sysClr val="windowText" lastClr="000000"/>
                  </a:solidFill>
                  <a:effectLst/>
                  <a:uLnTx/>
                  <a:uFillTx/>
                </a:endParaRPr>
              </a:p>
            </p:txBody>
          </p:sp>
          <p:sp>
            <p:nvSpPr>
              <p:cNvPr id="292" name="Freeform 86"/>
              <p:cNvSpPr>
                <a:spLocks/>
              </p:cNvSpPr>
              <p:nvPr/>
            </p:nvSpPr>
            <p:spPr bwMode="auto">
              <a:xfrm>
                <a:off x="7657250" y="3375025"/>
                <a:ext cx="36513" cy="38100"/>
              </a:xfrm>
              <a:custGeom>
                <a:avLst/>
                <a:gdLst>
                  <a:gd name="T0" fmla="*/ 9 w 9"/>
                  <a:gd name="T1" fmla="*/ 2 h 9"/>
                  <a:gd name="T2" fmla="*/ 7 w 9"/>
                  <a:gd name="T3" fmla="*/ 0 h 9"/>
                  <a:gd name="T4" fmla="*/ 2 w 9"/>
                  <a:gd name="T5" fmla="*/ 0 h 9"/>
                  <a:gd name="T6" fmla="*/ 0 w 9"/>
                  <a:gd name="T7" fmla="*/ 2 h 9"/>
                  <a:gd name="T8" fmla="*/ 0 w 9"/>
                  <a:gd name="T9" fmla="*/ 7 h 9"/>
                  <a:gd name="T10" fmla="*/ 2 w 9"/>
                  <a:gd name="T11" fmla="*/ 9 h 9"/>
                  <a:gd name="T12" fmla="*/ 7 w 9"/>
                  <a:gd name="T13" fmla="*/ 9 h 9"/>
                  <a:gd name="T14" fmla="*/ 9 w 9"/>
                  <a:gd name="T15" fmla="*/ 7 h 9"/>
                  <a:gd name="T16" fmla="*/ 9 w 9"/>
                  <a:gd name="T17" fmla="*/ 2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 h="9">
                    <a:moveTo>
                      <a:pt x="9" y="2"/>
                    </a:moveTo>
                    <a:cubicBezTo>
                      <a:pt x="9" y="1"/>
                      <a:pt x="8" y="0"/>
                      <a:pt x="7" y="0"/>
                    </a:cubicBezTo>
                    <a:cubicBezTo>
                      <a:pt x="2" y="0"/>
                      <a:pt x="2" y="0"/>
                      <a:pt x="2" y="0"/>
                    </a:cubicBezTo>
                    <a:cubicBezTo>
                      <a:pt x="1" y="0"/>
                      <a:pt x="0" y="1"/>
                      <a:pt x="0" y="2"/>
                    </a:cubicBezTo>
                    <a:cubicBezTo>
                      <a:pt x="0" y="7"/>
                      <a:pt x="0" y="7"/>
                      <a:pt x="0" y="7"/>
                    </a:cubicBezTo>
                    <a:cubicBezTo>
                      <a:pt x="0" y="8"/>
                      <a:pt x="1" y="9"/>
                      <a:pt x="2" y="9"/>
                    </a:cubicBezTo>
                    <a:cubicBezTo>
                      <a:pt x="7" y="9"/>
                      <a:pt x="7" y="9"/>
                      <a:pt x="7" y="9"/>
                    </a:cubicBezTo>
                    <a:cubicBezTo>
                      <a:pt x="8" y="9"/>
                      <a:pt x="9" y="8"/>
                      <a:pt x="9" y="7"/>
                    </a:cubicBezTo>
                    <a:lnTo>
                      <a:pt x="9" y="2"/>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p>
                <a:pPr marL="0" marR="0" lvl="0" indent="0" defTabSz="932597" eaLnBrk="1" fontAlgn="auto" latinLnBrk="0" hangingPunct="1">
                  <a:lnSpc>
                    <a:spcPct val="100000"/>
                  </a:lnSpc>
                  <a:spcBef>
                    <a:spcPts val="0"/>
                  </a:spcBef>
                  <a:spcAft>
                    <a:spcPts val="0"/>
                  </a:spcAft>
                  <a:buClrTx/>
                  <a:buSzTx/>
                  <a:buFontTx/>
                  <a:buNone/>
                  <a:tabLst/>
                  <a:defRPr/>
                </a:pPr>
                <a:endParaRPr kumimoji="0" lang="en-US" sz="1836" b="0" i="0" u="none" strike="noStrike" kern="0" cap="none" spc="0" normalizeH="0" baseline="0" noProof="0" dirty="0">
                  <a:ln>
                    <a:noFill/>
                  </a:ln>
                  <a:solidFill>
                    <a:sysClr val="windowText" lastClr="000000"/>
                  </a:solidFill>
                  <a:effectLst/>
                  <a:uLnTx/>
                  <a:uFillTx/>
                </a:endParaRPr>
              </a:p>
            </p:txBody>
          </p:sp>
          <p:sp>
            <p:nvSpPr>
              <p:cNvPr id="293" name="Freeform 87"/>
              <p:cNvSpPr>
                <a:spLocks/>
              </p:cNvSpPr>
              <p:nvPr/>
            </p:nvSpPr>
            <p:spPr bwMode="auto">
              <a:xfrm>
                <a:off x="7713663" y="3505200"/>
                <a:ext cx="36513" cy="38100"/>
              </a:xfrm>
              <a:custGeom>
                <a:avLst/>
                <a:gdLst>
                  <a:gd name="T0" fmla="*/ 9 w 9"/>
                  <a:gd name="T1" fmla="*/ 2 h 9"/>
                  <a:gd name="T2" fmla="*/ 7 w 9"/>
                  <a:gd name="T3" fmla="*/ 0 h 9"/>
                  <a:gd name="T4" fmla="*/ 2 w 9"/>
                  <a:gd name="T5" fmla="*/ 0 h 9"/>
                  <a:gd name="T6" fmla="*/ 0 w 9"/>
                  <a:gd name="T7" fmla="*/ 2 h 9"/>
                  <a:gd name="T8" fmla="*/ 0 w 9"/>
                  <a:gd name="T9" fmla="*/ 7 h 9"/>
                  <a:gd name="T10" fmla="*/ 2 w 9"/>
                  <a:gd name="T11" fmla="*/ 9 h 9"/>
                  <a:gd name="T12" fmla="*/ 7 w 9"/>
                  <a:gd name="T13" fmla="*/ 9 h 9"/>
                  <a:gd name="T14" fmla="*/ 9 w 9"/>
                  <a:gd name="T15" fmla="*/ 7 h 9"/>
                  <a:gd name="T16" fmla="*/ 9 w 9"/>
                  <a:gd name="T17" fmla="*/ 2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 h="9">
                    <a:moveTo>
                      <a:pt x="9" y="2"/>
                    </a:moveTo>
                    <a:cubicBezTo>
                      <a:pt x="9" y="1"/>
                      <a:pt x="8" y="0"/>
                      <a:pt x="7" y="0"/>
                    </a:cubicBezTo>
                    <a:cubicBezTo>
                      <a:pt x="2" y="0"/>
                      <a:pt x="2" y="0"/>
                      <a:pt x="2" y="0"/>
                    </a:cubicBezTo>
                    <a:cubicBezTo>
                      <a:pt x="1" y="0"/>
                      <a:pt x="0" y="1"/>
                      <a:pt x="0" y="2"/>
                    </a:cubicBezTo>
                    <a:cubicBezTo>
                      <a:pt x="0" y="7"/>
                      <a:pt x="0" y="7"/>
                      <a:pt x="0" y="7"/>
                    </a:cubicBezTo>
                    <a:cubicBezTo>
                      <a:pt x="0" y="8"/>
                      <a:pt x="1" y="9"/>
                      <a:pt x="2" y="9"/>
                    </a:cubicBezTo>
                    <a:cubicBezTo>
                      <a:pt x="7" y="9"/>
                      <a:pt x="7" y="9"/>
                      <a:pt x="7" y="9"/>
                    </a:cubicBezTo>
                    <a:cubicBezTo>
                      <a:pt x="8" y="9"/>
                      <a:pt x="9" y="8"/>
                      <a:pt x="9" y="7"/>
                    </a:cubicBezTo>
                    <a:lnTo>
                      <a:pt x="9" y="2"/>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p>
                <a:pPr marL="0" marR="0" lvl="0" indent="0" defTabSz="932597" eaLnBrk="1" fontAlgn="auto" latinLnBrk="0" hangingPunct="1">
                  <a:lnSpc>
                    <a:spcPct val="100000"/>
                  </a:lnSpc>
                  <a:spcBef>
                    <a:spcPts val="0"/>
                  </a:spcBef>
                  <a:spcAft>
                    <a:spcPts val="0"/>
                  </a:spcAft>
                  <a:buClrTx/>
                  <a:buSzTx/>
                  <a:buFontTx/>
                  <a:buNone/>
                  <a:tabLst/>
                  <a:defRPr/>
                </a:pPr>
                <a:endParaRPr kumimoji="0" lang="en-US" sz="1836" b="0" i="0" u="none" strike="noStrike" kern="0" cap="none" spc="0" normalizeH="0" baseline="0" noProof="0">
                  <a:ln>
                    <a:noFill/>
                  </a:ln>
                  <a:solidFill>
                    <a:sysClr val="windowText" lastClr="000000"/>
                  </a:solidFill>
                  <a:effectLst/>
                  <a:uLnTx/>
                  <a:uFillTx/>
                </a:endParaRPr>
              </a:p>
            </p:txBody>
          </p:sp>
          <p:sp>
            <p:nvSpPr>
              <p:cNvPr id="294" name="Freeform 88"/>
              <p:cNvSpPr>
                <a:spLocks/>
              </p:cNvSpPr>
              <p:nvPr/>
            </p:nvSpPr>
            <p:spPr bwMode="auto">
              <a:xfrm>
                <a:off x="7713663" y="3441700"/>
                <a:ext cx="36513" cy="38100"/>
              </a:xfrm>
              <a:custGeom>
                <a:avLst/>
                <a:gdLst>
                  <a:gd name="T0" fmla="*/ 9 w 9"/>
                  <a:gd name="T1" fmla="*/ 2 h 9"/>
                  <a:gd name="T2" fmla="*/ 7 w 9"/>
                  <a:gd name="T3" fmla="*/ 0 h 9"/>
                  <a:gd name="T4" fmla="*/ 2 w 9"/>
                  <a:gd name="T5" fmla="*/ 0 h 9"/>
                  <a:gd name="T6" fmla="*/ 0 w 9"/>
                  <a:gd name="T7" fmla="*/ 2 h 9"/>
                  <a:gd name="T8" fmla="*/ 0 w 9"/>
                  <a:gd name="T9" fmla="*/ 7 h 9"/>
                  <a:gd name="T10" fmla="*/ 2 w 9"/>
                  <a:gd name="T11" fmla="*/ 9 h 9"/>
                  <a:gd name="T12" fmla="*/ 7 w 9"/>
                  <a:gd name="T13" fmla="*/ 9 h 9"/>
                  <a:gd name="T14" fmla="*/ 9 w 9"/>
                  <a:gd name="T15" fmla="*/ 7 h 9"/>
                  <a:gd name="T16" fmla="*/ 9 w 9"/>
                  <a:gd name="T17" fmla="*/ 2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 h="9">
                    <a:moveTo>
                      <a:pt x="9" y="2"/>
                    </a:moveTo>
                    <a:cubicBezTo>
                      <a:pt x="9" y="1"/>
                      <a:pt x="8" y="0"/>
                      <a:pt x="7" y="0"/>
                    </a:cubicBezTo>
                    <a:cubicBezTo>
                      <a:pt x="2" y="0"/>
                      <a:pt x="2" y="0"/>
                      <a:pt x="2" y="0"/>
                    </a:cubicBezTo>
                    <a:cubicBezTo>
                      <a:pt x="1" y="0"/>
                      <a:pt x="0" y="1"/>
                      <a:pt x="0" y="2"/>
                    </a:cubicBezTo>
                    <a:cubicBezTo>
                      <a:pt x="0" y="7"/>
                      <a:pt x="0" y="7"/>
                      <a:pt x="0" y="7"/>
                    </a:cubicBezTo>
                    <a:cubicBezTo>
                      <a:pt x="0" y="8"/>
                      <a:pt x="1" y="9"/>
                      <a:pt x="2" y="9"/>
                    </a:cubicBezTo>
                    <a:cubicBezTo>
                      <a:pt x="7" y="9"/>
                      <a:pt x="7" y="9"/>
                      <a:pt x="7" y="9"/>
                    </a:cubicBezTo>
                    <a:cubicBezTo>
                      <a:pt x="8" y="9"/>
                      <a:pt x="9" y="8"/>
                      <a:pt x="9" y="7"/>
                    </a:cubicBezTo>
                    <a:lnTo>
                      <a:pt x="9" y="2"/>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p>
                <a:pPr marL="0" marR="0" lvl="0" indent="0" defTabSz="932597" eaLnBrk="1" fontAlgn="auto" latinLnBrk="0" hangingPunct="1">
                  <a:lnSpc>
                    <a:spcPct val="100000"/>
                  </a:lnSpc>
                  <a:spcBef>
                    <a:spcPts val="0"/>
                  </a:spcBef>
                  <a:spcAft>
                    <a:spcPts val="0"/>
                  </a:spcAft>
                  <a:buClrTx/>
                  <a:buSzTx/>
                  <a:buFontTx/>
                  <a:buNone/>
                  <a:tabLst/>
                  <a:defRPr/>
                </a:pPr>
                <a:endParaRPr kumimoji="0" lang="en-US" sz="1836" b="0" i="0" u="none" strike="noStrike" kern="0" cap="none" spc="0" normalizeH="0" baseline="0" noProof="0">
                  <a:ln>
                    <a:noFill/>
                  </a:ln>
                  <a:solidFill>
                    <a:sysClr val="windowText" lastClr="000000"/>
                  </a:solidFill>
                  <a:effectLst/>
                  <a:uLnTx/>
                  <a:uFillTx/>
                </a:endParaRPr>
              </a:p>
            </p:txBody>
          </p:sp>
          <p:sp>
            <p:nvSpPr>
              <p:cNvPr id="295" name="Freeform 89"/>
              <p:cNvSpPr>
                <a:spLocks/>
              </p:cNvSpPr>
              <p:nvPr/>
            </p:nvSpPr>
            <p:spPr bwMode="auto">
              <a:xfrm>
                <a:off x="7713663" y="3375025"/>
                <a:ext cx="36513" cy="38100"/>
              </a:xfrm>
              <a:custGeom>
                <a:avLst/>
                <a:gdLst>
                  <a:gd name="T0" fmla="*/ 9 w 9"/>
                  <a:gd name="T1" fmla="*/ 2 h 9"/>
                  <a:gd name="T2" fmla="*/ 7 w 9"/>
                  <a:gd name="T3" fmla="*/ 0 h 9"/>
                  <a:gd name="T4" fmla="*/ 2 w 9"/>
                  <a:gd name="T5" fmla="*/ 0 h 9"/>
                  <a:gd name="T6" fmla="*/ 0 w 9"/>
                  <a:gd name="T7" fmla="*/ 2 h 9"/>
                  <a:gd name="T8" fmla="*/ 0 w 9"/>
                  <a:gd name="T9" fmla="*/ 7 h 9"/>
                  <a:gd name="T10" fmla="*/ 2 w 9"/>
                  <a:gd name="T11" fmla="*/ 9 h 9"/>
                  <a:gd name="T12" fmla="*/ 7 w 9"/>
                  <a:gd name="T13" fmla="*/ 9 h 9"/>
                  <a:gd name="T14" fmla="*/ 9 w 9"/>
                  <a:gd name="T15" fmla="*/ 7 h 9"/>
                  <a:gd name="T16" fmla="*/ 9 w 9"/>
                  <a:gd name="T17" fmla="*/ 2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 h="9">
                    <a:moveTo>
                      <a:pt x="9" y="2"/>
                    </a:moveTo>
                    <a:cubicBezTo>
                      <a:pt x="9" y="1"/>
                      <a:pt x="8" y="0"/>
                      <a:pt x="7" y="0"/>
                    </a:cubicBezTo>
                    <a:cubicBezTo>
                      <a:pt x="2" y="0"/>
                      <a:pt x="2" y="0"/>
                      <a:pt x="2" y="0"/>
                    </a:cubicBezTo>
                    <a:cubicBezTo>
                      <a:pt x="1" y="0"/>
                      <a:pt x="0" y="1"/>
                      <a:pt x="0" y="2"/>
                    </a:cubicBezTo>
                    <a:cubicBezTo>
                      <a:pt x="0" y="7"/>
                      <a:pt x="0" y="7"/>
                      <a:pt x="0" y="7"/>
                    </a:cubicBezTo>
                    <a:cubicBezTo>
                      <a:pt x="0" y="8"/>
                      <a:pt x="1" y="9"/>
                      <a:pt x="2" y="9"/>
                    </a:cubicBezTo>
                    <a:cubicBezTo>
                      <a:pt x="7" y="9"/>
                      <a:pt x="7" y="9"/>
                      <a:pt x="7" y="9"/>
                    </a:cubicBezTo>
                    <a:cubicBezTo>
                      <a:pt x="8" y="9"/>
                      <a:pt x="9" y="8"/>
                      <a:pt x="9" y="7"/>
                    </a:cubicBezTo>
                    <a:lnTo>
                      <a:pt x="9" y="2"/>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p>
                <a:pPr marL="0" marR="0" lvl="0" indent="0" defTabSz="932597" eaLnBrk="1" fontAlgn="auto" latinLnBrk="0" hangingPunct="1">
                  <a:lnSpc>
                    <a:spcPct val="100000"/>
                  </a:lnSpc>
                  <a:spcBef>
                    <a:spcPts val="0"/>
                  </a:spcBef>
                  <a:spcAft>
                    <a:spcPts val="0"/>
                  </a:spcAft>
                  <a:buClrTx/>
                  <a:buSzTx/>
                  <a:buFontTx/>
                  <a:buNone/>
                  <a:tabLst/>
                  <a:defRPr/>
                </a:pPr>
                <a:endParaRPr kumimoji="0" lang="en-US" sz="1836" b="0" i="0" u="none" strike="noStrike" kern="0" cap="none" spc="0" normalizeH="0" baseline="0" noProof="0">
                  <a:ln>
                    <a:noFill/>
                  </a:ln>
                  <a:solidFill>
                    <a:sysClr val="windowText" lastClr="000000"/>
                  </a:solidFill>
                  <a:effectLst/>
                  <a:uLnTx/>
                  <a:uFillTx/>
                </a:endParaRPr>
              </a:p>
            </p:txBody>
          </p:sp>
        </p:grpSp>
        <p:sp>
          <p:nvSpPr>
            <p:cNvPr id="284" name="Freeform 6"/>
            <p:cNvSpPr>
              <a:spLocks/>
            </p:cNvSpPr>
            <p:nvPr/>
          </p:nvSpPr>
          <p:spPr bwMode="auto">
            <a:xfrm>
              <a:off x="3600741" y="5253957"/>
              <a:ext cx="298450" cy="512763"/>
            </a:xfrm>
            <a:custGeom>
              <a:avLst/>
              <a:gdLst>
                <a:gd name="T0" fmla="*/ 1159 w 2184"/>
                <a:gd name="T1" fmla="*/ 4 h 3230"/>
                <a:gd name="T2" fmla="*/ 1282 w 2184"/>
                <a:gd name="T3" fmla="*/ 27 h 3230"/>
                <a:gd name="T4" fmla="*/ 1393 w 2184"/>
                <a:gd name="T5" fmla="*/ 67 h 3230"/>
                <a:gd name="T6" fmla="*/ 1491 w 2184"/>
                <a:gd name="T7" fmla="*/ 126 h 3230"/>
                <a:gd name="T8" fmla="*/ 1577 w 2184"/>
                <a:gd name="T9" fmla="*/ 204 h 3230"/>
                <a:gd name="T10" fmla="*/ 1653 w 2184"/>
                <a:gd name="T11" fmla="*/ 299 h 3230"/>
                <a:gd name="T12" fmla="*/ 1719 w 2184"/>
                <a:gd name="T13" fmla="*/ 412 h 3230"/>
                <a:gd name="T14" fmla="*/ 1776 w 2184"/>
                <a:gd name="T15" fmla="*/ 544 h 3230"/>
                <a:gd name="T16" fmla="*/ 1823 w 2184"/>
                <a:gd name="T17" fmla="*/ 694 h 3230"/>
                <a:gd name="T18" fmla="*/ 1864 w 2184"/>
                <a:gd name="T19" fmla="*/ 869 h 3230"/>
                <a:gd name="T20" fmla="*/ 1907 w 2184"/>
                <a:gd name="T21" fmla="*/ 1066 h 3230"/>
                <a:gd name="T22" fmla="*/ 1950 w 2184"/>
                <a:gd name="T23" fmla="*/ 1273 h 3230"/>
                <a:gd name="T24" fmla="*/ 1993 w 2184"/>
                <a:gd name="T25" fmla="*/ 1485 h 3230"/>
                <a:gd name="T26" fmla="*/ 2034 w 2184"/>
                <a:gd name="T27" fmla="*/ 1697 h 3230"/>
                <a:gd name="T28" fmla="*/ 2073 w 2184"/>
                <a:gd name="T29" fmla="*/ 1905 h 3230"/>
                <a:gd name="T30" fmla="*/ 2108 w 2184"/>
                <a:gd name="T31" fmla="*/ 2102 h 3230"/>
                <a:gd name="T32" fmla="*/ 2139 w 2184"/>
                <a:gd name="T33" fmla="*/ 2287 h 3230"/>
                <a:gd name="T34" fmla="*/ 2165 w 2184"/>
                <a:gd name="T35" fmla="*/ 2452 h 3230"/>
                <a:gd name="T36" fmla="*/ 2178 w 2184"/>
                <a:gd name="T37" fmla="*/ 2563 h 3230"/>
                <a:gd name="T38" fmla="*/ 2184 w 2184"/>
                <a:gd name="T39" fmla="*/ 2669 h 3230"/>
                <a:gd name="T40" fmla="*/ 2182 w 2184"/>
                <a:gd name="T41" fmla="*/ 2768 h 3230"/>
                <a:gd name="T42" fmla="*/ 2171 w 2184"/>
                <a:gd name="T43" fmla="*/ 2862 h 3230"/>
                <a:gd name="T44" fmla="*/ 2151 w 2184"/>
                <a:gd name="T45" fmla="*/ 2947 h 3230"/>
                <a:gd name="T46" fmla="*/ 2120 w 2184"/>
                <a:gd name="T47" fmla="*/ 3022 h 3230"/>
                <a:gd name="T48" fmla="*/ 2078 w 2184"/>
                <a:gd name="T49" fmla="*/ 3087 h 3230"/>
                <a:gd name="T50" fmla="*/ 2024 w 2184"/>
                <a:gd name="T51" fmla="*/ 3142 h 3230"/>
                <a:gd name="T52" fmla="*/ 1958 w 2184"/>
                <a:gd name="T53" fmla="*/ 3183 h 3230"/>
                <a:gd name="T54" fmla="*/ 1879 w 2184"/>
                <a:gd name="T55" fmla="*/ 3213 h 3230"/>
                <a:gd name="T56" fmla="*/ 1786 w 2184"/>
                <a:gd name="T57" fmla="*/ 3228 h 3230"/>
                <a:gd name="T58" fmla="*/ 450 w 2184"/>
                <a:gd name="T59" fmla="*/ 3230 h 3230"/>
                <a:gd name="T60" fmla="*/ 351 w 2184"/>
                <a:gd name="T61" fmla="*/ 3222 h 3230"/>
                <a:gd name="T62" fmla="*/ 265 w 2184"/>
                <a:gd name="T63" fmla="*/ 3201 h 3230"/>
                <a:gd name="T64" fmla="*/ 192 w 2184"/>
                <a:gd name="T65" fmla="*/ 3164 h 3230"/>
                <a:gd name="T66" fmla="*/ 132 w 2184"/>
                <a:gd name="T67" fmla="*/ 3116 h 3230"/>
                <a:gd name="T68" fmla="*/ 84 w 2184"/>
                <a:gd name="T69" fmla="*/ 3056 h 3230"/>
                <a:gd name="T70" fmla="*/ 49 w 2184"/>
                <a:gd name="T71" fmla="*/ 2985 h 3230"/>
                <a:gd name="T72" fmla="*/ 22 w 2184"/>
                <a:gd name="T73" fmla="*/ 2905 h 3230"/>
                <a:gd name="T74" fmla="*/ 7 w 2184"/>
                <a:gd name="T75" fmla="*/ 2816 h 3230"/>
                <a:gd name="T76" fmla="*/ 0 w 2184"/>
                <a:gd name="T77" fmla="*/ 2720 h 3230"/>
                <a:gd name="T78" fmla="*/ 2 w 2184"/>
                <a:gd name="T79" fmla="*/ 2617 h 3230"/>
                <a:gd name="T80" fmla="*/ 12 w 2184"/>
                <a:gd name="T81" fmla="*/ 2508 h 3230"/>
                <a:gd name="T82" fmla="*/ 32 w 2184"/>
                <a:gd name="T83" fmla="*/ 2372 h 3230"/>
                <a:gd name="T84" fmla="*/ 61 w 2184"/>
                <a:gd name="T85" fmla="*/ 2197 h 3230"/>
                <a:gd name="T86" fmla="*/ 94 w 2184"/>
                <a:gd name="T87" fmla="*/ 2005 h 3230"/>
                <a:gd name="T88" fmla="*/ 131 w 2184"/>
                <a:gd name="T89" fmla="*/ 1802 h 3230"/>
                <a:gd name="T90" fmla="*/ 171 w 2184"/>
                <a:gd name="T91" fmla="*/ 1591 h 3230"/>
                <a:gd name="T92" fmla="*/ 213 w 2184"/>
                <a:gd name="T93" fmla="*/ 1378 h 3230"/>
                <a:gd name="T94" fmla="*/ 256 w 2184"/>
                <a:gd name="T95" fmla="*/ 1168 h 3230"/>
                <a:gd name="T96" fmla="*/ 299 w 2184"/>
                <a:gd name="T97" fmla="*/ 966 h 3230"/>
                <a:gd name="T98" fmla="*/ 342 w 2184"/>
                <a:gd name="T99" fmla="*/ 776 h 3230"/>
                <a:gd name="T100" fmla="*/ 385 w 2184"/>
                <a:gd name="T101" fmla="*/ 617 h 3230"/>
                <a:gd name="T102" fmla="*/ 436 w 2184"/>
                <a:gd name="T103" fmla="*/ 476 h 3230"/>
                <a:gd name="T104" fmla="*/ 497 w 2184"/>
                <a:gd name="T105" fmla="*/ 354 h 3230"/>
                <a:gd name="T106" fmla="*/ 568 w 2184"/>
                <a:gd name="T107" fmla="*/ 249 h 3230"/>
                <a:gd name="T108" fmla="*/ 649 w 2184"/>
                <a:gd name="T109" fmla="*/ 162 h 3230"/>
                <a:gd name="T110" fmla="*/ 742 w 2184"/>
                <a:gd name="T111" fmla="*/ 94 h 3230"/>
                <a:gd name="T112" fmla="*/ 846 w 2184"/>
                <a:gd name="T113" fmla="*/ 45 h 3230"/>
                <a:gd name="T114" fmla="*/ 963 w 2184"/>
                <a:gd name="T115" fmla="*/ 13 h 3230"/>
                <a:gd name="T116" fmla="*/ 1093 w 2184"/>
                <a:gd name="T117" fmla="*/ 0 h 32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184" h="3230">
                  <a:moveTo>
                    <a:pt x="1093" y="0"/>
                  </a:moveTo>
                  <a:lnTo>
                    <a:pt x="1159" y="4"/>
                  </a:lnTo>
                  <a:lnTo>
                    <a:pt x="1222" y="13"/>
                  </a:lnTo>
                  <a:lnTo>
                    <a:pt x="1282" y="27"/>
                  </a:lnTo>
                  <a:lnTo>
                    <a:pt x="1339" y="45"/>
                  </a:lnTo>
                  <a:lnTo>
                    <a:pt x="1393" y="67"/>
                  </a:lnTo>
                  <a:lnTo>
                    <a:pt x="1443" y="94"/>
                  </a:lnTo>
                  <a:lnTo>
                    <a:pt x="1491" y="126"/>
                  </a:lnTo>
                  <a:lnTo>
                    <a:pt x="1536" y="162"/>
                  </a:lnTo>
                  <a:lnTo>
                    <a:pt x="1577" y="204"/>
                  </a:lnTo>
                  <a:lnTo>
                    <a:pt x="1617" y="249"/>
                  </a:lnTo>
                  <a:lnTo>
                    <a:pt x="1653" y="299"/>
                  </a:lnTo>
                  <a:lnTo>
                    <a:pt x="1688" y="354"/>
                  </a:lnTo>
                  <a:lnTo>
                    <a:pt x="1719" y="412"/>
                  </a:lnTo>
                  <a:lnTo>
                    <a:pt x="1749" y="476"/>
                  </a:lnTo>
                  <a:lnTo>
                    <a:pt x="1776" y="544"/>
                  </a:lnTo>
                  <a:lnTo>
                    <a:pt x="1800" y="617"/>
                  </a:lnTo>
                  <a:lnTo>
                    <a:pt x="1823" y="694"/>
                  </a:lnTo>
                  <a:lnTo>
                    <a:pt x="1843" y="776"/>
                  </a:lnTo>
                  <a:lnTo>
                    <a:pt x="1864" y="869"/>
                  </a:lnTo>
                  <a:lnTo>
                    <a:pt x="1885" y="966"/>
                  </a:lnTo>
                  <a:lnTo>
                    <a:pt x="1907" y="1066"/>
                  </a:lnTo>
                  <a:lnTo>
                    <a:pt x="1929" y="1168"/>
                  </a:lnTo>
                  <a:lnTo>
                    <a:pt x="1950" y="1273"/>
                  </a:lnTo>
                  <a:lnTo>
                    <a:pt x="1972" y="1378"/>
                  </a:lnTo>
                  <a:lnTo>
                    <a:pt x="1993" y="1485"/>
                  </a:lnTo>
                  <a:lnTo>
                    <a:pt x="2014" y="1591"/>
                  </a:lnTo>
                  <a:lnTo>
                    <a:pt x="2034" y="1697"/>
                  </a:lnTo>
                  <a:lnTo>
                    <a:pt x="2054" y="1802"/>
                  </a:lnTo>
                  <a:lnTo>
                    <a:pt x="2073" y="1905"/>
                  </a:lnTo>
                  <a:lnTo>
                    <a:pt x="2091" y="2005"/>
                  </a:lnTo>
                  <a:lnTo>
                    <a:pt x="2108" y="2102"/>
                  </a:lnTo>
                  <a:lnTo>
                    <a:pt x="2125" y="2197"/>
                  </a:lnTo>
                  <a:lnTo>
                    <a:pt x="2139" y="2287"/>
                  </a:lnTo>
                  <a:lnTo>
                    <a:pt x="2153" y="2372"/>
                  </a:lnTo>
                  <a:lnTo>
                    <a:pt x="2165" y="2452"/>
                  </a:lnTo>
                  <a:lnTo>
                    <a:pt x="2172" y="2508"/>
                  </a:lnTo>
                  <a:lnTo>
                    <a:pt x="2178" y="2563"/>
                  </a:lnTo>
                  <a:lnTo>
                    <a:pt x="2182" y="2617"/>
                  </a:lnTo>
                  <a:lnTo>
                    <a:pt x="2184" y="2669"/>
                  </a:lnTo>
                  <a:lnTo>
                    <a:pt x="2184" y="2720"/>
                  </a:lnTo>
                  <a:lnTo>
                    <a:pt x="2182" y="2768"/>
                  </a:lnTo>
                  <a:lnTo>
                    <a:pt x="2178" y="2816"/>
                  </a:lnTo>
                  <a:lnTo>
                    <a:pt x="2171" y="2862"/>
                  </a:lnTo>
                  <a:lnTo>
                    <a:pt x="2162" y="2905"/>
                  </a:lnTo>
                  <a:lnTo>
                    <a:pt x="2151" y="2947"/>
                  </a:lnTo>
                  <a:lnTo>
                    <a:pt x="2137" y="2985"/>
                  </a:lnTo>
                  <a:lnTo>
                    <a:pt x="2120" y="3022"/>
                  </a:lnTo>
                  <a:lnTo>
                    <a:pt x="2100" y="3056"/>
                  </a:lnTo>
                  <a:lnTo>
                    <a:pt x="2078" y="3087"/>
                  </a:lnTo>
                  <a:lnTo>
                    <a:pt x="2053" y="3116"/>
                  </a:lnTo>
                  <a:lnTo>
                    <a:pt x="2024" y="3142"/>
                  </a:lnTo>
                  <a:lnTo>
                    <a:pt x="1993" y="3164"/>
                  </a:lnTo>
                  <a:lnTo>
                    <a:pt x="1958" y="3183"/>
                  </a:lnTo>
                  <a:lnTo>
                    <a:pt x="1921" y="3201"/>
                  </a:lnTo>
                  <a:lnTo>
                    <a:pt x="1879" y="3213"/>
                  </a:lnTo>
                  <a:lnTo>
                    <a:pt x="1835" y="3222"/>
                  </a:lnTo>
                  <a:lnTo>
                    <a:pt x="1786" y="3228"/>
                  </a:lnTo>
                  <a:lnTo>
                    <a:pt x="1734" y="3230"/>
                  </a:lnTo>
                  <a:lnTo>
                    <a:pt x="450" y="3230"/>
                  </a:lnTo>
                  <a:lnTo>
                    <a:pt x="398" y="3228"/>
                  </a:lnTo>
                  <a:lnTo>
                    <a:pt x="351" y="3222"/>
                  </a:lnTo>
                  <a:lnTo>
                    <a:pt x="306" y="3213"/>
                  </a:lnTo>
                  <a:lnTo>
                    <a:pt x="265" y="3201"/>
                  </a:lnTo>
                  <a:lnTo>
                    <a:pt x="226" y="3183"/>
                  </a:lnTo>
                  <a:lnTo>
                    <a:pt x="192" y="3164"/>
                  </a:lnTo>
                  <a:lnTo>
                    <a:pt x="160" y="3142"/>
                  </a:lnTo>
                  <a:lnTo>
                    <a:pt x="132" y="3116"/>
                  </a:lnTo>
                  <a:lnTo>
                    <a:pt x="106" y="3087"/>
                  </a:lnTo>
                  <a:lnTo>
                    <a:pt x="84" y="3056"/>
                  </a:lnTo>
                  <a:lnTo>
                    <a:pt x="65" y="3022"/>
                  </a:lnTo>
                  <a:lnTo>
                    <a:pt x="49" y="2985"/>
                  </a:lnTo>
                  <a:lnTo>
                    <a:pt x="34" y="2947"/>
                  </a:lnTo>
                  <a:lnTo>
                    <a:pt x="22" y="2905"/>
                  </a:lnTo>
                  <a:lnTo>
                    <a:pt x="13" y="2862"/>
                  </a:lnTo>
                  <a:lnTo>
                    <a:pt x="7" y="2816"/>
                  </a:lnTo>
                  <a:lnTo>
                    <a:pt x="2" y="2768"/>
                  </a:lnTo>
                  <a:lnTo>
                    <a:pt x="0" y="2720"/>
                  </a:lnTo>
                  <a:lnTo>
                    <a:pt x="0" y="2669"/>
                  </a:lnTo>
                  <a:lnTo>
                    <a:pt x="2" y="2617"/>
                  </a:lnTo>
                  <a:lnTo>
                    <a:pt x="6" y="2563"/>
                  </a:lnTo>
                  <a:lnTo>
                    <a:pt x="12" y="2508"/>
                  </a:lnTo>
                  <a:lnTo>
                    <a:pt x="20" y="2452"/>
                  </a:lnTo>
                  <a:lnTo>
                    <a:pt x="32" y="2372"/>
                  </a:lnTo>
                  <a:lnTo>
                    <a:pt x="46" y="2287"/>
                  </a:lnTo>
                  <a:lnTo>
                    <a:pt x="61" y="2197"/>
                  </a:lnTo>
                  <a:lnTo>
                    <a:pt x="77" y="2102"/>
                  </a:lnTo>
                  <a:lnTo>
                    <a:pt x="94" y="2005"/>
                  </a:lnTo>
                  <a:lnTo>
                    <a:pt x="113" y="1905"/>
                  </a:lnTo>
                  <a:lnTo>
                    <a:pt x="131" y="1802"/>
                  </a:lnTo>
                  <a:lnTo>
                    <a:pt x="151" y="1697"/>
                  </a:lnTo>
                  <a:lnTo>
                    <a:pt x="171" y="1591"/>
                  </a:lnTo>
                  <a:lnTo>
                    <a:pt x="192" y="1485"/>
                  </a:lnTo>
                  <a:lnTo>
                    <a:pt x="213" y="1378"/>
                  </a:lnTo>
                  <a:lnTo>
                    <a:pt x="234" y="1273"/>
                  </a:lnTo>
                  <a:lnTo>
                    <a:pt x="256" y="1168"/>
                  </a:lnTo>
                  <a:lnTo>
                    <a:pt x="278" y="1066"/>
                  </a:lnTo>
                  <a:lnTo>
                    <a:pt x="299" y="966"/>
                  </a:lnTo>
                  <a:lnTo>
                    <a:pt x="321" y="869"/>
                  </a:lnTo>
                  <a:lnTo>
                    <a:pt x="342" y="776"/>
                  </a:lnTo>
                  <a:lnTo>
                    <a:pt x="362" y="694"/>
                  </a:lnTo>
                  <a:lnTo>
                    <a:pt x="385" y="617"/>
                  </a:lnTo>
                  <a:lnTo>
                    <a:pt x="410" y="544"/>
                  </a:lnTo>
                  <a:lnTo>
                    <a:pt x="436" y="476"/>
                  </a:lnTo>
                  <a:lnTo>
                    <a:pt x="465" y="412"/>
                  </a:lnTo>
                  <a:lnTo>
                    <a:pt x="497" y="354"/>
                  </a:lnTo>
                  <a:lnTo>
                    <a:pt x="531" y="299"/>
                  </a:lnTo>
                  <a:lnTo>
                    <a:pt x="568" y="249"/>
                  </a:lnTo>
                  <a:lnTo>
                    <a:pt x="607" y="204"/>
                  </a:lnTo>
                  <a:lnTo>
                    <a:pt x="649" y="162"/>
                  </a:lnTo>
                  <a:lnTo>
                    <a:pt x="694" y="126"/>
                  </a:lnTo>
                  <a:lnTo>
                    <a:pt x="742" y="94"/>
                  </a:lnTo>
                  <a:lnTo>
                    <a:pt x="793" y="67"/>
                  </a:lnTo>
                  <a:lnTo>
                    <a:pt x="846" y="45"/>
                  </a:lnTo>
                  <a:lnTo>
                    <a:pt x="903" y="27"/>
                  </a:lnTo>
                  <a:lnTo>
                    <a:pt x="963" y="13"/>
                  </a:lnTo>
                  <a:lnTo>
                    <a:pt x="1026" y="4"/>
                  </a:lnTo>
                  <a:lnTo>
                    <a:pt x="1093" y="0"/>
                  </a:lnTo>
                  <a:close/>
                </a:path>
              </a:pathLst>
            </a:custGeom>
            <a:solidFill>
              <a:srgbClr val="969696"/>
            </a:solidFill>
            <a:ln w="0">
              <a:solidFill>
                <a:srgbClr val="999999"/>
              </a:solidFill>
              <a:prstDash val="solid"/>
              <a:round/>
              <a:headEnd/>
              <a:tailEnd/>
            </a:ln>
          </p:spPr>
          <p:txBody>
            <a:bodyPr vert="horz" wrap="square" lIns="93260" tIns="46630" rIns="93260" bIns="46630" numCol="1" anchor="t" anchorCtr="0" compatLnSpc="1">
              <a:prstTxWarp prst="textNoShape">
                <a:avLst/>
              </a:prstTxWarp>
            </a:bodyPr>
            <a:lstStyle/>
            <a:p>
              <a:pPr marL="0" marR="0" lvl="0" indent="0" defTabSz="932597" eaLnBrk="1" fontAlgn="auto" latinLnBrk="0" hangingPunct="1">
                <a:lnSpc>
                  <a:spcPct val="100000"/>
                </a:lnSpc>
                <a:spcBef>
                  <a:spcPts val="0"/>
                </a:spcBef>
                <a:spcAft>
                  <a:spcPts val="0"/>
                </a:spcAft>
                <a:buClrTx/>
                <a:buSzTx/>
                <a:buFontTx/>
                <a:buNone/>
                <a:tabLst/>
                <a:defRPr/>
              </a:pPr>
              <a:endParaRPr kumimoji="0" lang="en-US" sz="1836" b="0" i="0" u="none" strike="noStrike" kern="0" cap="none" spc="0" normalizeH="0" baseline="0" noProof="0">
                <a:ln>
                  <a:noFill/>
                </a:ln>
                <a:solidFill>
                  <a:sysClr val="windowText" lastClr="000000"/>
                </a:solidFill>
                <a:effectLst/>
                <a:uLnTx/>
                <a:uFillTx/>
              </a:endParaRPr>
            </a:p>
          </p:txBody>
        </p:sp>
        <p:sp>
          <p:nvSpPr>
            <p:cNvPr id="285" name="Freeform 34"/>
            <p:cNvSpPr>
              <a:spLocks/>
            </p:cNvSpPr>
            <p:nvPr/>
          </p:nvSpPr>
          <p:spPr bwMode="auto">
            <a:xfrm rot="10800000" flipH="1">
              <a:off x="3721714" y="5674223"/>
              <a:ext cx="80091" cy="234786"/>
            </a:xfrm>
            <a:custGeom>
              <a:avLst/>
              <a:gdLst>
                <a:gd name="T0" fmla="*/ 519 w 526"/>
                <a:gd name="T1" fmla="*/ 601 h 614"/>
                <a:gd name="T2" fmla="*/ 276 w 526"/>
                <a:gd name="T3" fmla="*/ 169 h 614"/>
                <a:gd name="T4" fmla="*/ 281 w 526"/>
                <a:gd name="T5" fmla="*/ 149 h 614"/>
                <a:gd name="T6" fmla="*/ 274 w 526"/>
                <a:gd name="T7" fmla="*/ 125 h 614"/>
                <a:gd name="T8" fmla="*/ 274 w 526"/>
                <a:gd name="T9" fmla="*/ 123 h 614"/>
                <a:gd name="T10" fmla="*/ 281 w 526"/>
                <a:gd name="T11" fmla="*/ 100 h 614"/>
                <a:gd name="T12" fmla="*/ 273 w 526"/>
                <a:gd name="T13" fmla="*/ 75 h 614"/>
                <a:gd name="T14" fmla="*/ 281 w 526"/>
                <a:gd name="T15" fmla="*/ 51 h 614"/>
                <a:gd name="T16" fmla="*/ 273 w 526"/>
                <a:gd name="T17" fmla="*/ 27 h 614"/>
                <a:gd name="T18" fmla="*/ 280 w 526"/>
                <a:gd name="T19" fmla="*/ 14 h 614"/>
                <a:gd name="T20" fmla="*/ 265 w 526"/>
                <a:gd name="T21" fmla="*/ 0 h 614"/>
                <a:gd name="T22" fmla="*/ 253 w 526"/>
                <a:gd name="T23" fmla="*/ 29 h 614"/>
                <a:gd name="T24" fmla="*/ 261 w 526"/>
                <a:gd name="T25" fmla="*/ 53 h 614"/>
                <a:gd name="T26" fmla="*/ 253 w 526"/>
                <a:gd name="T27" fmla="*/ 77 h 614"/>
                <a:gd name="T28" fmla="*/ 261 w 526"/>
                <a:gd name="T29" fmla="*/ 102 h 614"/>
                <a:gd name="T30" fmla="*/ 253 w 526"/>
                <a:gd name="T31" fmla="*/ 126 h 614"/>
                <a:gd name="T32" fmla="*/ 260 w 526"/>
                <a:gd name="T33" fmla="*/ 148 h 614"/>
                <a:gd name="T34" fmla="*/ 259 w 526"/>
                <a:gd name="T35" fmla="*/ 153 h 614"/>
                <a:gd name="T36" fmla="*/ 253 w 526"/>
                <a:gd name="T37" fmla="*/ 175 h 614"/>
                <a:gd name="T38" fmla="*/ 257 w 526"/>
                <a:gd name="T39" fmla="*/ 192 h 614"/>
                <a:gd name="T40" fmla="*/ 7 w 526"/>
                <a:gd name="T41" fmla="*/ 601 h 614"/>
                <a:gd name="T42" fmla="*/ 0 w 526"/>
                <a:gd name="T43" fmla="*/ 607 h 614"/>
                <a:gd name="T44" fmla="*/ 7 w 526"/>
                <a:gd name="T45" fmla="*/ 614 h 614"/>
                <a:gd name="T46" fmla="*/ 267 w 526"/>
                <a:gd name="T47" fmla="*/ 222 h 614"/>
                <a:gd name="T48" fmla="*/ 519 w 526"/>
                <a:gd name="T49" fmla="*/ 614 h 614"/>
                <a:gd name="T50" fmla="*/ 526 w 526"/>
                <a:gd name="T51" fmla="*/ 607 h 614"/>
                <a:gd name="T52" fmla="*/ 519 w 526"/>
                <a:gd name="T53" fmla="*/ 601 h 614"/>
                <a:gd name="connsiteX0" fmla="*/ 5394 w 10314"/>
                <a:gd name="connsiteY0" fmla="*/ 4126 h 10352"/>
                <a:gd name="connsiteX1" fmla="*/ 5247 w 10314"/>
                <a:gd name="connsiteY1" fmla="*/ 2752 h 10352"/>
                <a:gd name="connsiteX2" fmla="*/ 5342 w 10314"/>
                <a:gd name="connsiteY2" fmla="*/ 2427 h 10352"/>
                <a:gd name="connsiteX3" fmla="*/ 5209 w 10314"/>
                <a:gd name="connsiteY3" fmla="*/ 2036 h 10352"/>
                <a:gd name="connsiteX4" fmla="*/ 5209 w 10314"/>
                <a:gd name="connsiteY4" fmla="*/ 2003 h 10352"/>
                <a:gd name="connsiteX5" fmla="*/ 5342 w 10314"/>
                <a:gd name="connsiteY5" fmla="*/ 1629 h 10352"/>
                <a:gd name="connsiteX6" fmla="*/ 5190 w 10314"/>
                <a:gd name="connsiteY6" fmla="*/ 1221 h 10352"/>
                <a:gd name="connsiteX7" fmla="*/ 5342 w 10314"/>
                <a:gd name="connsiteY7" fmla="*/ 831 h 10352"/>
                <a:gd name="connsiteX8" fmla="*/ 5190 w 10314"/>
                <a:gd name="connsiteY8" fmla="*/ 440 h 10352"/>
                <a:gd name="connsiteX9" fmla="*/ 5323 w 10314"/>
                <a:gd name="connsiteY9" fmla="*/ 228 h 10352"/>
                <a:gd name="connsiteX10" fmla="*/ 5038 w 10314"/>
                <a:gd name="connsiteY10" fmla="*/ 0 h 10352"/>
                <a:gd name="connsiteX11" fmla="*/ 4810 w 10314"/>
                <a:gd name="connsiteY11" fmla="*/ 472 h 10352"/>
                <a:gd name="connsiteX12" fmla="*/ 4962 w 10314"/>
                <a:gd name="connsiteY12" fmla="*/ 863 h 10352"/>
                <a:gd name="connsiteX13" fmla="*/ 4810 w 10314"/>
                <a:gd name="connsiteY13" fmla="*/ 1254 h 10352"/>
                <a:gd name="connsiteX14" fmla="*/ 4962 w 10314"/>
                <a:gd name="connsiteY14" fmla="*/ 1661 h 10352"/>
                <a:gd name="connsiteX15" fmla="*/ 4810 w 10314"/>
                <a:gd name="connsiteY15" fmla="*/ 2052 h 10352"/>
                <a:gd name="connsiteX16" fmla="*/ 4943 w 10314"/>
                <a:gd name="connsiteY16" fmla="*/ 2410 h 10352"/>
                <a:gd name="connsiteX17" fmla="*/ 4924 w 10314"/>
                <a:gd name="connsiteY17" fmla="*/ 2492 h 10352"/>
                <a:gd name="connsiteX18" fmla="*/ 4810 w 10314"/>
                <a:gd name="connsiteY18" fmla="*/ 2850 h 10352"/>
                <a:gd name="connsiteX19" fmla="*/ 4886 w 10314"/>
                <a:gd name="connsiteY19" fmla="*/ 3127 h 10352"/>
                <a:gd name="connsiteX20" fmla="*/ 133 w 10314"/>
                <a:gd name="connsiteY20" fmla="*/ 9788 h 10352"/>
                <a:gd name="connsiteX21" fmla="*/ 0 w 10314"/>
                <a:gd name="connsiteY21" fmla="*/ 9886 h 10352"/>
                <a:gd name="connsiteX22" fmla="*/ 133 w 10314"/>
                <a:gd name="connsiteY22" fmla="*/ 10000 h 10352"/>
                <a:gd name="connsiteX23" fmla="*/ 5076 w 10314"/>
                <a:gd name="connsiteY23" fmla="*/ 3616 h 10352"/>
                <a:gd name="connsiteX24" fmla="*/ 9867 w 10314"/>
                <a:gd name="connsiteY24" fmla="*/ 10000 h 10352"/>
                <a:gd name="connsiteX25" fmla="*/ 10000 w 10314"/>
                <a:gd name="connsiteY25" fmla="*/ 9886 h 10352"/>
                <a:gd name="connsiteX26" fmla="*/ 5394 w 10314"/>
                <a:gd name="connsiteY26" fmla="*/ 4126 h 10352"/>
                <a:gd name="connsiteX0" fmla="*/ 5394 w 9868"/>
                <a:gd name="connsiteY0" fmla="*/ 4126 h 10000"/>
                <a:gd name="connsiteX1" fmla="*/ 5247 w 9868"/>
                <a:gd name="connsiteY1" fmla="*/ 2752 h 10000"/>
                <a:gd name="connsiteX2" fmla="*/ 5342 w 9868"/>
                <a:gd name="connsiteY2" fmla="*/ 2427 h 10000"/>
                <a:gd name="connsiteX3" fmla="*/ 5209 w 9868"/>
                <a:gd name="connsiteY3" fmla="*/ 2036 h 10000"/>
                <a:gd name="connsiteX4" fmla="*/ 5209 w 9868"/>
                <a:gd name="connsiteY4" fmla="*/ 2003 h 10000"/>
                <a:gd name="connsiteX5" fmla="*/ 5342 w 9868"/>
                <a:gd name="connsiteY5" fmla="*/ 1629 h 10000"/>
                <a:gd name="connsiteX6" fmla="*/ 5190 w 9868"/>
                <a:gd name="connsiteY6" fmla="*/ 1221 h 10000"/>
                <a:gd name="connsiteX7" fmla="*/ 5342 w 9868"/>
                <a:gd name="connsiteY7" fmla="*/ 831 h 10000"/>
                <a:gd name="connsiteX8" fmla="*/ 5190 w 9868"/>
                <a:gd name="connsiteY8" fmla="*/ 440 h 10000"/>
                <a:gd name="connsiteX9" fmla="*/ 5323 w 9868"/>
                <a:gd name="connsiteY9" fmla="*/ 228 h 10000"/>
                <a:gd name="connsiteX10" fmla="*/ 5038 w 9868"/>
                <a:gd name="connsiteY10" fmla="*/ 0 h 10000"/>
                <a:gd name="connsiteX11" fmla="*/ 4810 w 9868"/>
                <a:gd name="connsiteY11" fmla="*/ 472 h 10000"/>
                <a:gd name="connsiteX12" fmla="*/ 4962 w 9868"/>
                <a:gd name="connsiteY12" fmla="*/ 863 h 10000"/>
                <a:gd name="connsiteX13" fmla="*/ 4810 w 9868"/>
                <a:gd name="connsiteY13" fmla="*/ 1254 h 10000"/>
                <a:gd name="connsiteX14" fmla="*/ 4962 w 9868"/>
                <a:gd name="connsiteY14" fmla="*/ 1661 h 10000"/>
                <a:gd name="connsiteX15" fmla="*/ 4810 w 9868"/>
                <a:gd name="connsiteY15" fmla="*/ 2052 h 10000"/>
                <a:gd name="connsiteX16" fmla="*/ 4943 w 9868"/>
                <a:gd name="connsiteY16" fmla="*/ 2410 h 10000"/>
                <a:gd name="connsiteX17" fmla="*/ 4924 w 9868"/>
                <a:gd name="connsiteY17" fmla="*/ 2492 h 10000"/>
                <a:gd name="connsiteX18" fmla="*/ 4810 w 9868"/>
                <a:gd name="connsiteY18" fmla="*/ 2850 h 10000"/>
                <a:gd name="connsiteX19" fmla="*/ 4886 w 9868"/>
                <a:gd name="connsiteY19" fmla="*/ 3127 h 10000"/>
                <a:gd name="connsiteX20" fmla="*/ 133 w 9868"/>
                <a:gd name="connsiteY20" fmla="*/ 9788 h 10000"/>
                <a:gd name="connsiteX21" fmla="*/ 0 w 9868"/>
                <a:gd name="connsiteY21" fmla="*/ 9886 h 10000"/>
                <a:gd name="connsiteX22" fmla="*/ 133 w 9868"/>
                <a:gd name="connsiteY22" fmla="*/ 10000 h 10000"/>
                <a:gd name="connsiteX23" fmla="*/ 5076 w 9868"/>
                <a:gd name="connsiteY23" fmla="*/ 3616 h 10000"/>
                <a:gd name="connsiteX24" fmla="*/ 9867 w 9868"/>
                <a:gd name="connsiteY24" fmla="*/ 10000 h 10000"/>
                <a:gd name="connsiteX25" fmla="*/ 6247 w 9868"/>
                <a:gd name="connsiteY25" fmla="*/ 6359 h 10000"/>
                <a:gd name="connsiteX26" fmla="*/ 5394 w 9868"/>
                <a:gd name="connsiteY26" fmla="*/ 4126 h 10000"/>
                <a:gd name="connsiteX0" fmla="*/ 5466 w 9999"/>
                <a:gd name="connsiteY0" fmla="*/ 4126 h 10001"/>
                <a:gd name="connsiteX1" fmla="*/ 5317 w 9999"/>
                <a:gd name="connsiteY1" fmla="*/ 2752 h 10001"/>
                <a:gd name="connsiteX2" fmla="*/ 5413 w 9999"/>
                <a:gd name="connsiteY2" fmla="*/ 2427 h 10001"/>
                <a:gd name="connsiteX3" fmla="*/ 5279 w 9999"/>
                <a:gd name="connsiteY3" fmla="*/ 2036 h 10001"/>
                <a:gd name="connsiteX4" fmla="*/ 5279 w 9999"/>
                <a:gd name="connsiteY4" fmla="*/ 2003 h 10001"/>
                <a:gd name="connsiteX5" fmla="*/ 5413 w 9999"/>
                <a:gd name="connsiteY5" fmla="*/ 1629 h 10001"/>
                <a:gd name="connsiteX6" fmla="*/ 5259 w 9999"/>
                <a:gd name="connsiteY6" fmla="*/ 1221 h 10001"/>
                <a:gd name="connsiteX7" fmla="*/ 5413 w 9999"/>
                <a:gd name="connsiteY7" fmla="*/ 831 h 10001"/>
                <a:gd name="connsiteX8" fmla="*/ 5259 w 9999"/>
                <a:gd name="connsiteY8" fmla="*/ 440 h 10001"/>
                <a:gd name="connsiteX9" fmla="*/ 5394 w 9999"/>
                <a:gd name="connsiteY9" fmla="*/ 228 h 10001"/>
                <a:gd name="connsiteX10" fmla="*/ 5105 w 9999"/>
                <a:gd name="connsiteY10" fmla="*/ 0 h 10001"/>
                <a:gd name="connsiteX11" fmla="*/ 4874 w 9999"/>
                <a:gd name="connsiteY11" fmla="*/ 472 h 10001"/>
                <a:gd name="connsiteX12" fmla="*/ 5028 w 9999"/>
                <a:gd name="connsiteY12" fmla="*/ 863 h 10001"/>
                <a:gd name="connsiteX13" fmla="*/ 4874 w 9999"/>
                <a:gd name="connsiteY13" fmla="*/ 1254 h 10001"/>
                <a:gd name="connsiteX14" fmla="*/ 5028 w 9999"/>
                <a:gd name="connsiteY14" fmla="*/ 1661 h 10001"/>
                <a:gd name="connsiteX15" fmla="*/ 4874 w 9999"/>
                <a:gd name="connsiteY15" fmla="*/ 2052 h 10001"/>
                <a:gd name="connsiteX16" fmla="*/ 5009 w 9999"/>
                <a:gd name="connsiteY16" fmla="*/ 2410 h 10001"/>
                <a:gd name="connsiteX17" fmla="*/ 4990 w 9999"/>
                <a:gd name="connsiteY17" fmla="*/ 2492 h 10001"/>
                <a:gd name="connsiteX18" fmla="*/ 4874 w 9999"/>
                <a:gd name="connsiteY18" fmla="*/ 2850 h 10001"/>
                <a:gd name="connsiteX19" fmla="*/ 4951 w 9999"/>
                <a:gd name="connsiteY19" fmla="*/ 3127 h 10001"/>
                <a:gd name="connsiteX20" fmla="*/ 135 w 9999"/>
                <a:gd name="connsiteY20" fmla="*/ 9788 h 10001"/>
                <a:gd name="connsiteX21" fmla="*/ 0 w 9999"/>
                <a:gd name="connsiteY21" fmla="*/ 9886 h 10001"/>
                <a:gd name="connsiteX22" fmla="*/ 135 w 9999"/>
                <a:gd name="connsiteY22" fmla="*/ 10000 h 10001"/>
                <a:gd name="connsiteX23" fmla="*/ 5144 w 9999"/>
                <a:gd name="connsiteY23" fmla="*/ 3616 h 10001"/>
                <a:gd name="connsiteX24" fmla="*/ 9999 w 9999"/>
                <a:gd name="connsiteY24" fmla="*/ 10000 h 10001"/>
                <a:gd name="connsiteX25" fmla="*/ 5466 w 9999"/>
                <a:gd name="connsiteY25" fmla="*/ 4126 h 10001"/>
                <a:gd name="connsiteX0" fmla="*/ 10000 w 10000"/>
                <a:gd name="connsiteY0" fmla="*/ 9999 h 9999"/>
                <a:gd name="connsiteX1" fmla="*/ 5318 w 10000"/>
                <a:gd name="connsiteY1" fmla="*/ 2752 h 9999"/>
                <a:gd name="connsiteX2" fmla="*/ 5414 w 10000"/>
                <a:gd name="connsiteY2" fmla="*/ 2427 h 9999"/>
                <a:gd name="connsiteX3" fmla="*/ 5280 w 10000"/>
                <a:gd name="connsiteY3" fmla="*/ 2036 h 9999"/>
                <a:gd name="connsiteX4" fmla="*/ 5280 w 10000"/>
                <a:gd name="connsiteY4" fmla="*/ 2003 h 9999"/>
                <a:gd name="connsiteX5" fmla="*/ 5414 w 10000"/>
                <a:gd name="connsiteY5" fmla="*/ 1629 h 9999"/>
                <a:gd name="connsiteX6" fmla="*/ 5260 w 10000"/>
                <a:gd name="connsiteY6" fmla="*/ 1221 h 9999"/>
                <a:gd name="connsiteX7" fmla="*/ 5414 w 10000"/>
                <a:gd name="connsiteY7" fmla="*/ 831 h 9999"/>
                <a:gd name="connsiteX8" fmla="*/ 5260 w 10000"/>
                <a:gd name="connsiteY8" fmla="*/ 440 h 9999"/>
                <a:gd name="connsiteX9" fmla="*/ 5395 w 10000"/>
                <a:gd name="connsiteY9" fmla="*/ 228 h 9999"/>
                <a:gd name="connsiteX10" fmla="*/ 5106 w 10000"/>
                <a:gd name="connsiteY10" fmla="*/ 0 h 9999"/>
                <a:gd name="connsiteX11" fmla="*/ 4874 w 10000"/>
                <a:gd name="connsiteY11" fmla="*/ 472 h 9999"/>
                <a:gd name="connsiteX12" fmla="*/ 5029 w 10000"/>
                <a:gd name="connsiteY12" fmla="*/ 863 h 9999"/>
                <a:gd name="connsiteX13" fmla="*/ 4874 w 10000"/>
                <a:gd name="connsiteY13" fmla="*/ 1254 h 9999"/>
                <a:gd name="connsiteX14" fmla="*/ 5029 w 10000"/>
                <a:gd name="connsiteY14" fmla="*/ 1661 h 9999"/>
                <a:gd name="connsiteX15" fmla="*/ 4874 w 10000"/>
                <a:gd name="connsiteY15" fmla="*/ 2052 h 9999"/>
                <a:gd name="connsiteX16" fmla="*/ 5010 w 10000"/>
                <a:gd name="connsiteY16" fmla="*/ 2410 h 9999"/>
                <a:gd name="connsiteX17" fmla="*/ 4990 w 10000"/>
                <a:gd name="connsiteY17" fmla="*/ 2492 h 9999"/>
                <a:gd name="connsiteX18" fmla="*/ 4874 w 10000"/>
                <a:gd name="connsiteY18" fmla="*/ 2850 h 9999"/>
                <a:gd name="connsiteX19" fmla="*/ 4951 w 10000"/>
                <a:gd name="connsiteY19" fmla="*/ 3127 h 9999"/>
                <a:gd name="connsiteX20" fmla="*/ 135 w 10000"/>
                <a:gd name="connsiteY20" fmla="*/ 9787 h 9999"/>
                <a:gd name="connsiteX21" fmla="*/ 0 w 10000"/>
                <a:gd name="connsiteY21" fmla="*/ 9885 h 9999"/>
                <a:gd name="connsiteX22" fmla="*/ 135 w 10000"/>
                <a:gd name="connsiteY22" fmla="*/ 9999 h 9999"/>
                <a:gd name="connsiteX23" fmla="*/ 5145 w 10000"/>
                <a:gd name="connsiteY23" fmla="*/ 3616 h 9999"/>
                <a:gd name="connsiteX24" fmla="*/ 10000 w 10000"/>
                <a:gd name="connsiteY24" fmla="*/ 9999 h 9999"/>
                <a:gd name="connsiteX0" fmla="*/ 5145 w 5567"/>
                <a:gd name="connsiteY0" fmla="*/ 3616 h 10000"/>
                <a:gd name="connsiteX1" fmla="*/ 5318 w 5567"/>
                <a:gd name="connsiteY1" fmla="*/ 2752 h 10000"/>
                <a:gd name="connsiteX2" fmla="*/ 5414 w 5567"/>
                <a:gd name="connsiteY2" fmla="*/ 2427 h 10000"/>
                <a:gd name="connsiteX3" fmla="*/ 5280 w 5567"/>
                <a:gd name="connsiteY3" fmla="*/ 2036 h 10000"/>
                <a:gd name="connsiteX4" fmla="*/ 5280 w 5567"/>
                <a:gd name="connsiteY4" fmla="*/ 2003 h 10000"/>
                <a:gd name="connsiteX5" fmla="*/ 5414 w 5567"/>
                <a:gd name="connsiteY5" fmla="*/ 1629 h 10000"/>
                <a:gd name="connsiteX6" fmla="*/ 5260 w 5567"/>
                <a:gd name="connsiteY6" fmla="*/ 1221 h 10000"/>
                <a:gd name="connsiteX7" fmla="*/ 5414 w 5567"/>
                <a:gd name="connsiteY7" fmla="*/ 831 h 10000"/>
                <a:gd name="connsiteX8" fmla="*/ 5260 w 5567"/>
                <a:gd name="connsiteY8" fmla="*/ 440 h 10000"/>
                <a:gd name="connsiteX9" fmla="*/ 5395 w 5567"/>
                <a:gd name="connsiteY9" fmla="*/ 228 h 10000"/>
                <a:gd name="connsiteX10" fmla="*/ 5106 w 5567"/>
                <a:gd name="connsiteY10" fmla="*/ 0 h 10000"/>
                <a:gd name="connsiteX11" fmla="*/ 4874 w 5567"/>
                <a:gd name="connsiteY11" fmla="*/ 472 h 10000"/>
                <a:gd name="connsiteX12" fmla="*/ 5029 w 5567"/>
                <a:gd name="connsiteY12" fmla="*/ 863 h 10000"/>
                <a:gd name="connsiteX13" fmla="*/ 4874 w 5567"/>
                <a:gd name="connsiteY13" fmla="*/ 1254 h 10000"/>
                <a:gd name="connsiteX14" fmla="*/ 5029 w 5567"/>
                <a:gd name="connsiteY14" fmla="*/ 1661 h 10000"/>
                <a:gd name="connsiteX15" fmla="*/ 4874 w 5567"/>
                <a:gd name="connsiteY15" fmla="*/ 2052 h 10000"/>
                <a:gd name="connsiteX16" fmla="*/ 5010 w 5567"/>
                <a:gd name="connsiteY16" fmla="*/ 2410 h 10000"/>
                <a:gd name="connsiteX17" fmla="*/ 4990 w 5567"/>
                <a:gd name="connsiteY17" fmla="*/ 2492 h 10000"/>
                <a:gd name="connsiteX18" fmla="*/ 4874 w 5567"/>
                <a:gd name="connsiteY18" fmla="*/ 2850 h 10000"/>
                <a:gd name="connsiteX19" fmla="*/ 4951 w 5567"/>
                <a:gd name="connsiteY19" fmla="*/ 3127 h 10000"/>
                <a:gd name="connsiteX20" fmla="*/ 135 w 5567"/>
                <a:gd name="connsiteY20" fmla="*/ 9788 h 10000"/>
                <a:gd name="connsiteX21" fmla="*/ 0 w 5567"/>
                <a:gd name="connsiteY21" fmla="*/ 9886 h 10000"/>
                <a:gd name="connsiteX22" fmla="*/ 135 w 5567"/>
                <a:gd name="connsiteY22" fmla="*/ 10000 h 10000"/>
                <a:gd name="connsiteX23" fmla="*/ 5145 w 5567"/>
                <a:gd name="connsiteY23" fmla="*/ 3616 h 10000"/>
                <a:gd name="connsiteX0" fmla="*/ 9242 w 10001"/>
                <a:gd name="connsiteY0" fmla="*/ 3616 h 9886"/>
                <a:gd name="connsiteX1" fmla="*/ 9553 w 10001"/>
                <a:gd name="connsiteY1" fmla="*/ 2752 h 9886"/>
                <a:gd name="connsiteX2" fmla="*/ 9725 w 10001"/>
                <a:gd name="connsiteY2" fmla="*/ 2427 h 9886"/>
                <a:gd name="connsiteX3" fmla="*/ 9484 w 10001"/>
                <a:gd name="connsiteY3" fmla="*/ 2036 h 9886"/>
                <a:gd name="connsiteX4" fmla="*/ 9484 w 10001"/>
                <a:gd name="connsiteY4" fmla="*/ 2003 h 9886"/>
                <a:gd name="connsiteX5" fmla="*/ 9725 w 10001"/>
                <a:gd name="connsiteY5" fmla="*/ 1629 h 9886"/>
                <a:gd name="connsiteX6" fmla="*/ 9449 w 10001"/>
                <a:gd name="connsiteY6" fmla="*/ 1221 h 9886"/>
                <a:gd name="connsiteX7" fmla="*/ 9725 w 10001"/>
                <a:gd name="connsiteY7" fmla="*/ 831 h 9886"/>
                <a:gd name="connsiteX8" fmla="*/ 9449 w 10001"/>
                <a:gd name="connsiteY8" fmla="*/ 440 h 9886"/>
                <a:gd name="connsiteX9" fmla="*/ 9691 w 10001"/>
                <a:gd name="connsiteY9" fmla="*/ 228 h 9886"/>
                <a:gd name="connsiteX10" fmla="*/ 9172 w 10001"/>
                <a:gd name="connsiteY10" fmla="*/ 0 h 9886"/>
                <a:gd name="connsiteX11" fmla="*/ 8755 w 10001"/>
                <a:gd name="connsiteY11" fmla="*/ 472 h 9886"/>
                <a:gd name="connsiteX12" fmla="*/ 9034 w 10001"/>
                <a:gd name="connsiteY12" fmla="*/ 863 h 9886"/>
                <a:gd name="connsiteX13" fmla="*/ 8755 w 10001"/>
                <a:gd name="connsiteY13" fmla="*/ 1254 h 9886"/>
                <a:gd name="connsiteX14" fmla="*/ 9034 w 10001"/>
                <a:gd name="connsiteY14" fmla="*/ 1661 h 9886"/>
                <a:gd name="connsiteX15" fmla="*/ 8755 w 10001"/>
                <a:gd name="connsiteY15" fmla="*/ 2052 h 9886"/>
                <a:gd name="connsiteX16" fmla="*/ 8999 w 10001"/>
                <a:gd name="connsiteY16" fmla="*/ 2410 h 9886"/>
                <a:gd name="connsiteX17" fmla="*/ 8964 w 10001"/>
                <a:gd name="connsiteY17" fmla="*/ 2492 h 9886"/>
                <a:gd name="connsiteX18" fmla="*/ 8755 w 10001"/>
                <a:gd name="connsiteY18" fmla="*/ 2850 h 9886"/>
                <a:gd name="connsiteX19" fmla="*/ 8893 w 10001"/>
                <a:gd name="connsiteY19" fmla="*/ 3127 h 9886"/>
                <a:gd name="connsiteX20" fmla="*/ 243 w 10001"/>
                <a:gd name="connsiteY20" fmla="*/ 9788 h 9886"/>
                <a:gd name="connsiteX21" fmla="*/ 0 w 10001"/>
                <a:gd name="connsiteY21" fmla="*/ 9886 h 9886"/>
                <a:gd name="connsiteX22" fmla="*/ 9242 w 10001"/>
                <a:gd name="connsiteY22" fmla="*/ 3616 h 9886"/>
                <a:gd name="connsiteX0" fmla="*/ 8999 w 9758"/>
                <a:gd name="connsiteY0" fmla="*/ 3658 h 9901"/>
                <a:gd name="connsiteX1" fmla="*/ 9310 w 9758"/>
                <a:gd name="connsiteY1" fmla="*/ 2784 h 9901"/>
                <a:gd name="connsiteX2" fmla="*/ 9482 w 9758"/>
                <a:gd name="connsiteY2" fmla="*/ 2455 h 9901"/>
                <a:gd name="connsiteX3" fmla="*/ 9241 w 9758"/>
                <a:gd name="connsiteY3" fmla="*/ 2059 h 9901"/>
                <a:gd name="connsiteX4" fmla="*/ 9241 w 9758"/>
                <a:gd name="connsiteY4" fmla="*/ 2026 h 9901"/>
                <a:gd name="connsiteX5" fmla="*/ 9482 w 9758"/>
                <a:gd name="connsiteY5" fmla="*/ 1648 h 9901"/>
                <a:gd name="connsiteX6" fmla="*/ 9206 w 9758"/>
                <a:gd name="connsiteY6" fmla="*/ 1235 h 9901"/>
                <a:gd name="connsiteX7" fmla="*/ 9482 w 9758"/>
                <a:gd name="connsiteY7" fmla="*/ 841 h 9901"/>
                <a:gd name="connsiteX8" fmla="*/ 9206 w 9758"/>
                <a:gd name="connsiteY8" fmla="*/ 445 h 9901"/>
                <a:gd name="connsiteX9" fmla="*/ 9448 w 9758"/>
                <a:gd name="connsiteY9" fmla="*/ 231 h 9901"/>
                <a:gd name="connsiteX10" fmla="*/ 8929 w 9758"/>
                <a:gd name="connsiteY10" fmla="*/ 0 h 9901"/>
                <a:gd name="connsiteX11" fmla="*/ 8512 w 9758"/>
                <a:gd name="connsiteY11" fmla="*/ 477 h 9901"/>
                <a:gd name="connsiteX12" fmla="*/ 8791 w 9758"/>
                <a:gd name="connsiteY12" fmla="*/ 873 h 9901"/>
                <a:gd name="connsiteX13" fmla="*/ 8512 w 9758"/>
                <a:gd name="connsiteY13" fmla="*/ 1268 h 9901"/>
                <a:gd name="connsiteX14" fmla="*/ 8791 w 9758"/>
                <a:gd name="connsiteY14" fmla="*/ 1680 h 9901"/>
                <a:gd name="connsiteX15" fmla="*/ 8512 w 9758"/>
                <a:gd name="connsiteY15" fmla="*/ 2076 h 9901"/>
                <a:gd name="connsiteX16" fmla="*/ 8756 w 9758"/>
                <a:gd name="connsiteY16" fmla="*/ 2438 h 9901"/>
                <a:gd name="connsiteX17" fmla="*/ 8721 w 9758"/>
                <a:gd name="connsiteY17" fmla="*/ 2521 h 9901"/>
                <a:gd name="connsiteX18" fmla="*/ 8512 w 9758"/>
                <a:gd name="connsiteY18" fmla="*/ 2883 h 9901"/>
                <a:gd name="connsiteX19" fmla="*/ 8650 w 9758"/>
                <a:gd name="connsiteY19" fmla="*/ 3163 h 9901"/>
                <a:gd name="connsiteX20" fmla="*/ 1 w 9758"/>
                <a:gd name="connsiteY20" fmla="*/ 9901 h 9901"/>
                <a:gd name="connsiteX21" fmla="*/ 8999 w 9758"/>
                <a:gd name="connsiteY21" fmla="*/ 3658 h 9901"/>
                <a:gd name="connsiteX0" fmla="*/ 499 w 1277"/>
                <a:gd name="connsiteY0" fmla="*/ 3695 h 3701"/>
                <a:gd name="connsiteX1" fmla="*/ 818 w 1277"/>
                <a:gd name="connsiteY1" fmla="*/ 2812 h 3701"/>
                <a:gd name="connsiteX2" fmla="*/ 994 w 1277"/>
                <a:gd name="connsiteY2" fmla="*/ 2480 h 3701"/>
                <a:gd name="connsiteX3" fmla="*/ 747 w 1277"/>
                <a:gd name="connsiteY3" fmla="*/ 2080 h 3701"/>
                <a:gd name="connsiteX4" fmla="*/ 747 w 1277"/>
                <a:gd name="connsiteY4" fmla="*/ 2046 h 3701"/>
                <a:gd name="connsiteX5" fmla="*/ 994 w 1277"/>
                <a:gd name="connsiteY5" fmla="*/ 1664 h 3701"/>
                <a:gd name="connsiteX6" fmla="*/ 711 w 1277"/>
                <a:gd name="connsiteY6" fmla="*/ 1247 h 3701"/>
                <a:gd name="connsiteX7" fmla="*/ 994 w 1277"/>
                <a:gd name="connsiteY7" fmla="*/ 849 h 3701"/>
                <a:gd name="connsiteX8" fmla="*/ 711 w 1277"/>
                <a:gd name="connsiteY8" fmla="*/ 449 h 3701"/>
                <a:gd name="connsiteX9" fmla="*/ 959 w 1277"/>
                <a:gd name="connsiteY9" fmla="*/ 233 h 3701"/>
                <a:gd name="connsiteX10" fmla="*/ 427 w 1277"/>
                <a:gd name="connsiteY10" fmla="*/ 0 h 3701"/>
                <a:gd name="connsiteX11" fmla="*/ 0 w 1277"/>
                <a:gd name="connsiteY11" fmla="*/ 482 h 3701"/>
                <a:gd name="connsiteX12" fmla="*/ 286 w 1277"/>
                <a:gd name="connsiteY12" fmla="*/ 882 h 3701"/>
                <a:gd name="connsiteX13" fmla="*/ 0 w 1277"/>
                <a:gd name="connsiteY13" fmla="*/ 1281 h 3701"/>
                <a:gd name="connsiteX14" fmla="*/ 286 w 1277"/>
                <a:gd name="connsiteY14" fmla="*/ 1697 h 3701"/>
                <a:gd name="connsiteX15" fmla="*/ 0 w 1277"/>
                <a:gd name="connsiteY15" fmla="*/ 2097 h 3701"/>
                <a:gd name="connsiteX16" fmla="*/ 250 w 1277"/>
                <a:gd name="connsiteY16" fmla="*/ 2462 h 3701"/>
                <a:gd name="connsiteX17" fmla="*/ 214 w 1277"/>
                <a:gd name="connsiteY17" fmla="*/ 2546 h 3701"/>
                <a:gd name="connsiteX18" fmla="*/ 0 w 1277"/>
                <a:gd name="connsiteY18" fmla="*/ 2912 h 3701"/>
                <a:gd name="connsiteX19" fmla="*/ 142 w 1277"/>
                <a:gd name="connsiteY19" fmla="*/ 3195 h 3701"/>
                <a:gd name="connsiteX20" fmla="*/ 499 w 1277"/>
                <a:gd name="connsiteY20" fmla="*/ 3695 h 37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277" h="3701">
                  <a:moveTo>
                    <a:pt x="499" y="3695"/>
                  </a:moveTo>
                  <a:cubicBezTo>
                    <a:pt x="2090" y="2460"/>
                    <a:pt x="735" y="3014"/>
                    <a:pt x="818" y="2812"/>
                  </a:cubicBezTo>
                  <a:cubicBezTo>
                    <a:pt x="924" y="2713"/>
                    <a:pt x="994" y="2596"/>
                    <a:pt x="994" y="2480"/>
                  </a:cubicBezTo>
                  <a:cubicBezTo>
                    <a:pt x="994" y="2329"/>
                    <a:pt x="924" y="2197"/>
                    <a:pt x="747" y="2080"/>
                  </a:cubicBezTo>
                  <a:lnTo>
                    <a:pt x="747" y="2046"/>
                  </a:lnTo>
                  <a:cubicBezTo>
                    <a:pt x="924" y="1930"/>
                    <a:pt x="994" y="1797"/>
                    <a:pt x="994" y="1664"/>
                  </a:cubicBezTo>
                  <a:cubicBezTo>
                    <a:pt x="994" y="1514"/>
                    <a:pt x="924" y="1365"/>
                    <a:pt x="711" y="1247"/>
                  </a:cubicBezTo>
                  <a:cubicBezTo>
                    <a:pt x="924" y="1131"/>
                    <a:pt x="994" y="998"/>
                    <a:pt x="994" y="849"/>
                  </a:cubicBezTo>
                  <a:cubicBezTo>
                    <a:pt x="994" y="699"/>
                    <a:pt x="924" y="566"/>
                    <a:pt x="711" y="449"/>
                  </a:cubicBezTo>
                  <a:cubicBezTo>
                    <a:pt x="818" y="383"/>
                    <a:pt x="890" y="316"/>
                    <a:pt x="959" y="233"/>
                  </a:cubicBezTo>
                  <a:lnTo>
                    <a:pt x="427" y="0"/>
                  </a:lnTo>
                  <a:cubicBezTo>
                    <a:pt x="142" y="116"/>
                    <a:pt x="0" y="299"/>
                    <a:pt x="0" y="482"/>
                  </a:cubicBezTo>
                  <a:cubicBezTo>
                    <a:pt x="0" y="616"/>
                    <a:pt x="107" y="766"/>
                    <a:pt x="286" y="882"/>
                  </a:cubicBezTo>
                  <a:cubicBezTo>
                    <a:pt x="107" y="998"/>
                    <a:pt x="0" y="1131"/>
                    <a:pt x="0" y="1281"/>
                  </a:cubicBezTo>
                  <a:cubicBezTo>
                    <a:pt x="0" y="1431"/>
                    <a:pt x="107" y="1581"/>
                    <a:pt x="286" y="1697"/>
                  </a:cubicBezTo>
                  <a:cubicBezTo>
                    <a:pt x="107" y="1813"/>
                    <a:pt x="0" y="1947"/>
                    <a:pt x="0" y="2097"/>
                  </a:cubicBezTo>
                  <a:cubicBezTo>
                    <a:pt x="0" y="2229"/>
                    <a:pt x="72" y="2363"/>
                    <a:pt x="250" y="2462"/>
                  </a:cubicBezTo>
                  <a:cubicBezTo>
                    <a:pt x="250" y="2496"/>
                    <a:pt x="214" y="2530"/>
                    <a:pt x="214" y="2546"/>
                  </a:cubicBezTo>
                  <a:cubicBezTo>
                    <a:pt x="72" y="2662"/>
                    <a:pt x="0" y="2779"/>
                    <a:pt x="0" y="2912"/>
                  </a:cubicBezTo>
                  <a:cubicBezTo>
                    <a:pt x="0" y="3012"/>
                    <a:pt x="72" y="3112"/>
                    <a:pt x="142" y="3195"/>
                  </a:cubicBezTo>
                  <a:cubicBezTo>
                    <a:pt x="225" y="3325"/>
                    <a:pt x="386" y="3759"/>
                    <a:pt x="499" y="3695"/>
                  </a:cubicBezTo>
                  <a:close/>
                </a:path>
              </a:pathLst>
            </a:custGeom>
            <a:solidFill>
              <a:srgbClr val="9696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p>
              <a:pPr marL="0" marR="0" lvl="0" indent="0" defTabSz="932597" eaLnBrk="1" fontAlgn="auto" latinLnBrk="0" hangingPunct="1">
                <a:lnSpc>
                  <a:spcPct val="100000"/>
                </a:lnSpc>
                <a:spcBef>
                  <a:spcPts val="0"/>
                </a:spcBef>
                <a:spcAft>
                  <a:spcPts val="0"/>
                </a:spcAft>
                <a:buClrTx/>
                <a:buSzTx/>
                <a:buFontTx/>
                <a:buNone/>
                <a:tabLst/>
                <a:defRPr/>
              </a:pPr>
              <a:endParaRPr kumimoji="0" lang="en-US" sz="1836" b="0" i="0" u="none" strike="noStrike" kern="0" cap="none" spc="0" normalizeH="0" baseline="0" noProof="0" dirty="0">
                <a:ln>
                  <a:noFill/>
                </a:ln>
                <a:solidFill>
                  <a:sysClr val="windowText" lastClr="000000"/>
                </a:solidFill>
                <a:effectLst/>
                <a:uLnTx/>
                <a:uFillTx/>
              </a:endParaRPr>
            </a:p>
          </p:txBody>
        </p:sp>
      </p:grpSp>
      <p:grpSp>
        <p:nvGrpSpPr>
          <p:cNvPr id="296" name="Group 295"/>
          <p:cNvGrpSpPr/>
          <p:nvPr/>
        </p:nvGrpSpPr>
        <p:grpSpPr>
          <a:xfrm>
            <a:off x="6149169" y="5213805"/>
            <a:ext cx="1052729" cy="976674"/>
            <a:chOff x="4470400" y="3400425"/>
            <a:chExt cx="2219325" cy="2058987"/>
          </a:xfrm>
        </p:grpSpPr>
        <p:sp>
          <p:nvSpPr>
            <p:cNvPr id="297" name="Freeform 167"/>
            <p:cNvSpPr>
              <a:spLocks/>
            </p:cNvSpPr>
            <p:nvPr/>
          </p:nvSpPr>
          <p:spPr bwMode="auto">
            <a:xfrm>
              <a:off x="6211888" y="3500438"/>
              <a:ext cx="315912" cy="365125"/>
            </a:xfrm>
            <a:custGeom>
              <a:avLst/>
              <a:gdLst>
                <a:gd name="T0" fmla="*/ 91 w 97"/>
                <a:gd name="T1" fmla="*/ 88 h 112"/>
                <a:gd name="T2" fmla="*/ 82 w 97"/>
                <a:gd name="T3" fmla="*/ 88 h 112"/>
                <a:gd name="T4" fmla="*/ 85 w 97"/>
                <a:gd name="T5" fmla="*/ 74 h 112"/>
                <a:gd name="T6" fmla="*/ 88 w 97"/>
                <a:gd name="T7" fmla="*/ 69 h 112"/>
                <a:gd name="T8" fmla="*/ 88 w 97"/>
                <a:gd name="T9" fmla="*/ 69 h 112"/>
                <a:gd name="T10" fmla="*/ 88 w 97"/>
                <a:gd name="T11" fmla="*/ 69 h 112"/>
                <a:gd name="T12" fmla="*/ 91 w 97"/>
                <a:gd name="T13" fmla="*/ 53 h 112"/>
                <a:gd name="T14" fmla="*/ 69 w 97"/>
                <a:gd name="T15" fmla="*/ 17 h 112"/>
                <a:gd name="T16" fmla="*/ 40 w 97"/>
                <a:gd name="T17" fmla="*/ 0 h 112"/>
                <a:gd name="T18" fmla="*/ 4 w 97"/>
                <a:gd name="T19" fmla="*/ 46 h 112"/>
                <a:gd name="T20" fmla="*/ 9 w 97"/>
                <a:gd name="T21" fmla="*/ 69 h 112"/>
                <a:gd name="T22" fmla="*/ 9 w 97"/>
                <a:gd name="T23" fmla="*/ 69 h 112"/>
                <a:gd name="T24" fmla="*/ 15 w 97"/>
                <a:gd name="T25" fmla="*/ 88 h 112"/>
                <a:gd name="T26" fmla="*/ 6 w 97"/>
                <a:gd name="T27" fmla="*/ 88 h 112"/>
                <a:gd name="T28" fmla="*/ 0 w 97"/>
                <a:gd name="T29" fmla="*/ 95 h 112"/>
                <a:gd name="T30" fmla="*/ 16 w 97"/>
                <a:gd name="T31" fmla="*/ 110 h 112"/>
                <a:gd name="T32" fmla="*/ 42 w 97"/>
                <a:gd name="T33" fmla="*/ 112 h 112"/>
                <a:gd name="T34" fmla="*/ 44 w 97"/>
                <a:gd name="T35" fmla="*/ 112 h 112"/>
                <a:gd name="T36" fmla="*/ 44 w 97"/>
                <a:gd name="T37" fmla="*/ 112 h 112"/>
                <a:gd name="T38" fmla="*/ 47 w 97"/>
                <a:gd name="T39" fmla="*/ 112 h 112"/>
                <a:gd name="T40" fmla="*/ 48 w 97"/>
                <a:gd name="T41" fmla="*/ 112 h 112"/>
                <a:gd name="T42" fmla="*/ 49 w 97"/>
                <a:gd name="T43" fmla="*/ 112 h 112"/>
                <a:gd name="T44" fmla="*/ 53 w 97"/>
                <a:gd name="T45" fmla="*/ 112 h 112"/>
                <a:gd name="T46" fmla="*/ 53 w 97"/>
                <a:gd name="T47" fmla="*/ 112 h 112"/>
                <a:gd name="T48" fmla="*/ 54 w 97"/>
                <a:gd name="T49" fmla="*/ 112 h 112"/>
                <a:gd name="T50" fmla="*/ 81 w 97"/>
                <a:gd name="T51" fmla="*/ 110 h 112"/>
                <a:gd name="T52" fmla="*/ 96 w 97"/>
                <a:gd name="T53" fmla="*/ 95 h 112"/>
                <a:gd name="T54" fmla="*/ 91 w 97"/>
                <a:gd name="T55" fmla="*/ 88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97" h="112">
                  <a:moveTo>
                    <a:pt x="91" y="88"/>
                  </a:moveTo>
                  <a:cubicBezTo>
                    <a:pt x="89" y="95"/>
                    <a:pt x="83" y="93"/>
                    <a:pt x="82" y="88"/>
                  </a:cubicBezTo>
                  <a:cubicBezTo>
                    <a:pt x="81" y="86"/>
                    <a:pt x="83" y="79"/>
                    <a:pt x="85" y="74"/>
                  </a:cubicBezTo>
                  <a:cubicBezTo>
                    <a:pt x="86" y="73"/>
                    <a:pt x="87" y="71"/>
                    <a:pt x="88" y="69"/>
                  </a:cubicBezTo>
                  <a:cubicBezTo>
                    <a:pt x="88" y="69"/>
                    <a:pt x="88" y="69"/>
                    <a:pt x="88" y="69"/>
                  </a:cubicBezTo>
                  <a:cubicBezTo>
                    <a:pt x="88" y="69"/>
                    <a:pt x="88" y="69"/>
                    <a:pt x="88" y="69"/>
                  </a:cubicBezTo>
                  <a:cubicBezTo>
                    <a:pt x="90" y="64"/>
                    <a:pt x="91" y="59"/>
                    <a:pt x="91" y="53"/>
                  </a:cubicBezTo>
                  <a:cubicBezTo>
                    <a:pt x="91" y="36"/>
                    <a:pt x="82" y="22"/>
                    <a:pt x="69" y="17"/>
                  </a:cubicBezTo>
                  <a:cubicBezTo>
                    <a:pt x="62" y="7"/>
                    <a:pt x="52" y="0"/>
                    <a:pt x="40" y="0"/>
                  </a:cubicBezTo>
                  <a:cubicBezTo>
                    <a:pt x="20" y="0"/>
                    <a:pt x="4" y="20"/>
                    <a:pt x="4" y="46"/>
                  </a:cubicBezTo>
                  <a:cubicBezTo>
                    <a:pt x="4" y="54"/>
                    <a:pt x="6" y="62"/>
                    <a:pt x="9" y="69"/>
                  </a:cubicBezTo>
                  <a:cubicBezTo>
                    <a:pt x="9" y="69"/>
                    <a:pt x="9" y="69"/>
                    <a:pt x="9" y="69"/>
                  </a:cubicBezTo>
                  <a:cubicBezTo>
                    <a:pt x="9" y="69"/>
                    <a:pt x="17" y="84"/>
                    <a:pt x="15" y="88"/>
                  </a:cubicBezTo>
                  <a:cubicBezTo>
                    <a:pt x="13" y="93"/>
                    <a:pt x="8" y="95"/>
                    <a:pt x="6" y="88"/>
                  </a:cubicBezTo>
                  <a:cubicBezTo>
                    <a:pt x="3" y="82"/>
                    <a:pt x="0" y="90"/>
                    <a:pt x="0" y="95"/>
                  </a:cubicBezTo>
                  <a:cubicBezTo>
                    <a:pt x="1" y="101"/>
                    <a:pt x="2" y="108"/>
                    <a:pt x="16" y="110"/>
                  </a:cubicBezTo>
                  <a:cubicBezTo>
                    <a:pt x="27" y="112"/>
                    <a:pt x="33" y="112"/>
                    <a:pt x="42" y="112"/>
                  </a:cubicBezTo>
                  <a:cubicBezTo>
                    <a:pt x="43" y="112"/>
                    <a:pt x="44" y="112"/>
                    <a:pt x="44" y="112"/>
                  </a:cubicBezTo>
                  <a:cubicBezTo>
                    <a:pt x="44" y="112"/>
                    <a:pt x="44" y="112"/>
                    <a:pt x="44" y="112"/>
                  </a:cubicBezTo>
                  <a:cubicBezTo>
                    <a:pt x="45" y="112"/>
                    <a:pt x="46" y="112"/>
                    <a:pt x="47" y="112"/>
                  </a:cubicBezTo>
                  <a:cubicBezTo>
                    <a:pt x="48" y="112"/>
                    <a:pt x="48" y="112"/>
                    <a:pt x="48" y="112"/>
                  </a:cubicBezTo>
                  <a:cubicBezTo>
                    <a:pt x="49" y="112"/>
                    <a:pt x="49" y="112"/>
                    <a:pt x="49" y="112"/>
                  </a:cubicBezTo>
                  <a:cubicBezTo>
                    <a:pt x="50" y="112"/>
                    <a:pt x="51" y="112"/>
                    <a:pt x="53" y="112"/>
                  </a:cubicBezTo>
                  <a:cubicBezTo>
                    <a:pt x="53" y="112"/>
                    <a:pt x="53" y="112"/>
                    <a:pt x="53" y="112"/>
                  </a:cubicBezTo>
                  <a:cubicBezTo>
                    <a:pt x="53" y="112"/>
                    <a:pt x="54" y="112"/>
                    <a:pt x="54" y="112"/>
                  </a:cubicBezTo>
                  <a:cubicBezTo>
                    <a:pt x="63" y="112"/>
                    <a:pt x="69" y="112"/>
                    <a:pt x="81" y="110"/>
                  </a:cubicBezTo>
                  <a:cubicBezTo>
                    <a:pt x="94" y="108"/>
                    <a:pt x="96" y="101"/>
                    <a:pt x="96" y="95"/>
                  </a:cubicBezTo>
                  <a:cubicBezTo>
                    <a:pt x="97" y="90"/>
                    <a:pt x="93" y="82"/>
                    <a:pt x="91" y="88"/>
                  </a:cubicBezTo>
                  <a:close/>
                </a:path>
              </a:pathLst>
            </a:custGeom>
            <a:solidFill>
              <a:srgbClr val="5050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p>
              <a:pPr marL="0" marR="0" lvl="0" indent="0" defTabSz="932597" eaLnBrk="1" fontAlgn="auto" latinLnBrk="0" hangingPunct="1">
                <a:lnSpc>
                  <a:spcPct val="100000"/>
                </a:lnSpc>
                <a:spcBef>
                  <a:spcPts val="0"/>
                </a:spcBef>
                <a:spcAft>
                  <a:spcPts val="0"/>
                </a:spcAft>
                <a:buClrTx/>
                <a:buSzTx/>
                <a:buFontTx/>
                <a:buNone/>
                <a:tabLst/>
                <a:defRPr/>
              </a:pPr>
              <a:endParaRPr kumimoji="0" lang="en-US" sz="1836" b="0" i="0" u="none" strike="noStrike" kern="0" cap="none" spc="0" normalizeH="0" baseline="0" noProof="0">
                <a:ln>
                  <a:noFill/>
                </a:ln>
                <a:solidFill>
                  <a:sysClr val="windowText" lastClr="000000"/>
                </a:solidFill>
                <a:effectLst/>
                <a:uLnTx/>
                <a:uFillTx/>
              </a:endParaRPr>
            </a:p>
          </p:txBody>
        </p:sp>
        <p:sp>
          <p:nvSpPr>
            <p:cNvPr id="298" name="Freeform 168"/>
            <p:cNvSpPr>
              <a:spLocks/>
            </p:cNvSpPr>
            <p:nvPr/>
          </p:nvSpPr>
          <p:spPr bwMode="auto">
            <a:xfrm>
              <a:off x="6308725" y="3911600"/>
              <a:ext cx="111125" cy="552450"/>
            </a:xfrm>
            <a:custGeom>
              <a:avLst/>
              <a:gdLst>
                <a:gd name="T0" fmla="*/ 43 w 70"/>
                <a:gd name="T1" fmla="*/ 37 h 348"/>
                <a:gd name="T2" fmla="*/ 64 w 70"/>
                <a:gd name="T3" fmla="*/ 20 h 348"/>
                <a:gd name="T4" fmla="*/ 35 w 70"/>
                <a:gd name="T5" fmla="*/ 0 h 348"/>
                <a:gd name="T6" fmla="*/ 6 w 70"/>
                <a:gd name="T7" fmla="*/ 20 h 348"/>
                <a:gd name="T8" fmla="*/ 27 w 70"/>
                <a:gd name="T9" fmla="*/ 37 h 348"/>
                <a:gd name="T10" fmla="*/ 0 w 70"/>
                <a:gd name="T11" fmla="*/ 319 h 348"/>
                <a:gd name="T12" fmla="*/ 35 w 70"/>
                <a:gd name="T13" fmla="*/ 348 h 348"/>
                <a:gd name="T14" fmla="*/ 70 w 70"/>
                <a:gd name="T15" fmla="*/ 319 h 348"/>
                <a:gd name="T16" fmla="*/ 43 w 70"/>
                <a:gd name="T17" fmla="*/ 37 h 3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0" h="348">
                  <a:moveTo>
                    <a:pt x="43" y="37"/>
                  </a:moveTo>
                  <a:lnTo>
                    <a:pt x="64" y="20"/>
                  </a:lnTo>
                  <a:lnTo>
                    <a:pt x="35" y="0"/>
                  </a:lnTo>
                  <a:lnTo>
                    <a:pt x="6" y="20"/>
                  </a:lnTo>
                  <a:lnTo>
                    <a:pt x="27" y="37"/>
                  </a:lnTo>
                  <a:lnTo>
                    <a:pt x="0" y="319"/>
                  </a:lnTo>
                  <a:lnTo>
                    <a:pt x="35" y="348"/>
                  </a:lnTo>
                  <a:lnTo>
                    <a:pt x="70" y="319"/>
                  </a:lnTo>
                  <a:lnTo>
                    <a:pt x="43" y="37"/>
                  </a:lnTo>
                  <a:close/>
                </a:path>
              </a:pathLst>
            </a:custGeom>
            <a:solidFill>
              <a:srgbClr val="00B29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p>
              <a:pPr marL="0" marR="0" lvl="0" indent="0" defTabSz="932597" eaLnBrk="1" fontAlgn="auto" latinLnBrk="0" hangingPunct="1">
                <a:lnSpc>
                  <a:spcPct val="100000"/>
                </a:lnSpc>
                <a:spcBef>
                  <a:spcPts val="0"/>
                </a:spcBef>
                <a:spcAft>
                  <a:spcPts val="0"/>
                </a:spcAft>
                <a:buClrTx/>
                <a:buSzTx/>
                <a:buFontTx/>
                <a:buNone/>
                <a:tabLst/>
                <a:defRPr/>
              </a:pPr>
              <a:endParaRPr kumimoji="0" lang="en-US" sz="1836" b="0" i="0" u="none" strike="noStrike" kern="0" cap="none" spc="0" normalizeH="0" baseline="0" noProof="0">
                <a:ln>
                  <a:noFill/>
                </a:ln>
                <a:solidFill>
                  <a:sysClr val="windowText" lastClr="000000"/>
                </a:solidFill>
                <a:effectLst/>
                <a:uLnTx/>
                <a:uFillTx/>
              </a:endParaRPr>
            </a:p>
          </p:txBody>
        </p:sp>
        <p:sp>
          <p:nvSpPr>
            <p:cNvPr id="299" name="Freeform 169"/>
            <p:cNvSpPr>
              <a:spLocks/>
            </p:cNvSpPr>
            <p:nvPr/>
          </p:nvSpPr>
          <p:spPr bwMode="auto">
            <a:xfrm>
              <a:off x="6494463" y="3894138"/>
              <a:ext cx="195262" cy="504825"/>
            </a:xfrm>
            <a:custGeom>
              <a:avLst/>
              <a:gdLst>
                <a:gd name="T0" fmla="*/ 0 w 60"/>
                <a:gd name="T1" fmla="*/ 7 h 155"/>
                <a:gd name="T2" fmla="*/ 24 w 60"/>
                <a:gd name="T3" fmla="*/ 0 h 155"/>
                <a:gd name="T4" fmla="*/ 60 w 60"/>
                <a:gd name="T5" fmla="*/ 155 h 155"/>
                <a:gd name="T6" fmla="*/ 35 w 60"/>
                <a:gd name="T7" fmla="*/ 155 h 155"/>
                <a:gd name="T8" fmla="*/ 0 w 60"/>
                <a:gd name="T9" fmla="*/ 7 h 155"/>
              </a:gdLst>
              <a:ahLst/>
              <a:cxnLst>
                <a:cxn ang="0">
                  <a:pos x="T0" y="T1"/>
                </a:cxn>
                <a:cxn ang="0">
                  <a:pos x="T2" y="T3"/>
                </a:cxn>
                <a:cxn ang="0">
                  <a:pos x="T4" y="T5"/>
                </a:cxn>
                <a:cxn ang="0">
                  <a:pos x="T6" y="T7"/>
                </a:cxn>
                <a:cxn ang="0">
                  <a:pos x="T8" y="T9"/>
                </a:cxn>
              </a:cxnLst>
              <a:rect l="0" t="0" r="r" b="b"/>
              <a:pathLst>
                <a:path w="60" h="155">
                  <a:moveTo>
                    <a:pt x="0" y="7"/>
                  </a:moveTo>
                  <a:cubicBezTo>
                    <a:pt x="8" y="5"/>
                    <a:pt x="16" y="3"/>
                    <a:pt x="24" y="0"/>
                  </a:cubicBezTo>
                  <a:cubicBezTo>
                    <a:pt x="47" y="51"/>
                    <a:pt x="54" y="100"/>
                    <a:pt x="60" y="155"/>
                  </a:cubicBezTo>
                  <a:cubicBezTo>
                    <a:pt x="35" y="155"/>
                    <a:pt x="35" y="155"/>
                    <a:pt x="35" y="155"/>
                  </a:cubicBezTo>
                  <a:cubicBezTo>
                    <a:pt x="29" y="102"/>
                    <a:pt x="23" y="55"/>
                    <a:pt x="0" y="7"/>
                  </a:cubicBezTo>
                  <a:close/>
                </a:path>
              </a:pathLst>
            </a:custGeom>
            <a:solidFill>
              <a:srgbClr val="9696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p>
              <a:pPr marL="0" marR="0" lvl="0" indent="0" defTabSz="932597" eaLnBrk="1" fontAlgn="auto" latinLnBrk="0" hangingPunct="1">
                <a:lnSpc>
                  <a:spcPct val="100000"/>
                </a:lnSpc>
                <a:spcBef>
                  <a:spcPts val="0"/>
                </a:spcBef>
                <a:spcAft>
                  <a:spcPts val="0"/>
                </a:spcAft>
                <a:buClrTx/>
                <a:buSzTx/>
                <a:buFontTx/>
                <a:buNone/>
                <a:tabLst/>
                <a:defRPr/>
              </a:pPr>
              <a:endParaRPr kumimoji="0" lang="en-US" sz="1836" b="0" i="0" u="none" strike="noStrike" kern="0" cap="none" spc="0" normalizeH="0" baseline="0" noProof="0">
                <a:ln>
                  <a:noFill/>
                </a:ln>
                <a:solidFill>
                  <a:sysClr val="windowText" lastClr="000000"/>
                </a:solidFill>
                <a:effectLst/>
                <a:uLnTx/>
                <a:uFillTx/>
              </a:endParaRPr>
            </a:p>
          </p:txBody>
        </p:sp>
        <p:sp>
          <p:nvSpPr>
            <p:cNvPr id="300" name="Freeform 170"/>
            <p:cNvSpPr>
              <a:spLocks/>
            </p:cNvSpPr>
            <p:nvPr/>
          </p:nvSpPr>
          <p:spPr bwMode="auto">
            <a:xfrm>
              <a:off x="6243638" y="4848225"/>
              <a:ext cx="117475" cy="604837"/>
            </a:xfrm>
            <a:custGeom>
              <a:avLst/>
              <a:gdLst>
                <a:gd name="T0" fmla="*/ 64 w 74"/>
                <a:gd name="T1" fmla="*/ 381 h 381"/>
                <a:gd name="T2" fmla="*/ 10 w 74"/>
                <a:gd name="T3" fmla="*/ 381 h 381"/>
                <a:gd name="T4" fmla="*/ 0 w 74"/>
                <a:gd name="T5" fmla="*/ 0 h 381"/>
                <a:gd name="T6" fmla="*/ 74 w 74"/>
                <a:gd name="T7" fmla="*/ 0 h 381"/>
                <a:gd name="T8" fmla="*/ 64 w 74"/>
                <a:gd name="T9" fmla="*/ 381 h 381"/>
              </a:gdLst>
              <a:ahLst/>
              <a:cxnLst>
                <a:cxn ang="0">
                  <a:pos x="T0" y="T1"/>
                </a:cxn>
                <a:cxn ang="0">
                  <a:pos x="T2" y="T3"/>
                </a:cxn>
                <a:cxn ang="0">
                  <a:pos x="T4" y="T5"/>
                </a:cxn>
                <a:cxn ang="0">
                  <a:pos x="T6" y="T7"/>
                </a:cxn>
                <a:cxn ang="0">
                  <a:pos x="T8" y="T9"/>
                </a:cxn>
              </a:cxnLst>
              <a:rect l="0" t="0" r="r" b="b"/>
              <a:pathLst>
                <a:path w="74" h="381">
                  <a:moveTo>
                    <a:pt x="64" y="381"/>
                  </a:moveTo>
                  <a:lnTo>
                    <a:pt x="10" y="381"/>
                  </a:lnTo>
                  <a:lnTo>
                    <a:pt x="0" y="0"/>
                  </a:lnTo>
                  <a:lnTo>
                    <a:pt x="74" y="0"/>
                  </a:lnTo>
                  <a:lnTo>
                    <a:pt x="64" y="381"/>
                  </a:lnTo>
                  <a:close/>
                </a:path>
              </a:pathLst>
            </a:custGeom>
            <a:solidFill>
              <a:srgbClr val="FFB9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p>
              <a:pPr marL="0" marR="0" lvl="0" indent="0" defTabSz="932597" eaLnBrk="1" fontAlgn="auto" latinLnBrk="0" hangingPunct="1">
                <a:lnSpc>
                  <a:spcPct val="100000"/>
                </a:lnSpc>
                <a:spcBef>
                  <a:spcPts val="0"/>
                </a:spcBef>
                <a:spcAft>
                  <a:spcPts val="0"/>
                </a:spcAft>
                <a:buClrTx/>
                <a:buSzTx/>
                <a:buFontTx/>
                <a:buNone/>
                <a:tabLst/>
                <a:defRPr/>
              </a:pPr>
              <a:endParaRPr kumimoji="0" lang="en-US" sz="1836" b="0" i="0" u="none" strike="noStrike" kern="0" cap="none" spc="0" normalizeH="0" baseline="0" noProof="0">
                <a:ln>
                  <a:noFill/>
                </a:ln>
                <a:solidFill>
                  <a:sysClr val="windowText" lastClr="000000"/>
                </a:solidFill>
                <a:effectLst/>
                <a:uLnTx/>
                <a:uFillTx/>
              </a:endParaRPr>
            </a:p>
          </p:txBody>
        </p:sp>
        <p:sp>
          <p:nvSpPr>
            <p:cNvPr id="301" name="Freeform 171"/>
            <p:cNvSpPr>
              <a:spLocks/>
            </p:cNvSpPr>
            <p:nvPr/>
          </p:nvSpPr>
          <p:spPr bwMode="auto">
            <a:xfrm>
              <a:off x="6249988" y="5400675"/>
              <a:ext cx="107950" cy="52387"/>
            </a:xfrm>
            <a:custGeom>
              <a:avLst/>
              <a:gdLst>
                <a:gd name="T0" fmla="*/ 16 w 33"/>
                <a:gd name="T1" fmla="*/ 0 h 16"/>
                <a:gd name="T2" fmla="*/ 0 w 33"/>
                <a:gd name="T3" fmla="*/ 16 h 16"/>
                <a:gd name="T4" fmla="*/ 33 w 33"/>
                <a:gd name="T5" fmla="*/ 16 h 16"/>
                <a:gd name="T6" fmla="*/ 16 w 33"/>
                <a:gd name="T7" fmla="*/ 0 h 16"/>
              </a:gdLst>
              <a:ahLst/>
              <a:cxnLst>
                <a:cxn ang="0">
                  <a:pos x="T0" y="T1"/>
                </a:cxn>
                <a:cxn ang="0">
                  <a:pos x="T2" y="T3"/>
                </a:cxn>
                <a:cxn ang="0">
                  <a:pos x="T4" y="T5"/>
                </a:cxn>
                <a:cxn ang="0">
                  <a:pos x="T6" y="T7"/>
                </a:cxn>
              </a:cxnLst>
              <a:rect l="0" t="0" r="r" b="b"/>
              <a:pathLst>
                <a:path w="33" h="16">
                  <a:moveTo>
                    <a:pt x="16" y="0"/>
                  </a:moveTo>
                  <a:cubicBezTo>
                    <a:pt x="7" y="0"/>
                    <a:pt x="0" y="7"/>
                    <a:pt x="0" y="16"/>
                  </a:cubicBezTo>
                  <a:cubicBezTo>
                    <a:pt x="33" y="16"/>
                    <a:pt x="33" y="16"/>
                    <a:pt x="33" y="16"/>
                  </a:cubicBezTo>
                  <a:cubicBezTo>
                    <a:pt x="33" y="7"/>
                    <a:pt x="25" y="0"/>
                    <a:pt x="16" y="0"/>
                  </a:cubicBezTo>
                  <a:close/>
                </a:path>
              </a:pathLst>
            </a:custGeom>
            <a:solidFill>
              <a:srgbClr val="68217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p>
              <a:pPr marL="0" marR="0" lvl="0" indent="0" defTabSz="932597" eaLnBrk="1" fontAlgn="auto" latinLnBrk="0" hangingPunct="1">
                <a:lnSpc>
                  <a:spcPct val="100000"/>
                </a:lnSpc>
                <a:spcBef>
                  <a:spcPts val="0"/>
                </a:spcBef>
                <a:spcAft>
                  <a:spcPts val="0"/>
                </a:spcAft>
                <a:buClrTx/>
                <a:buSzTx/>
                <a:buFontTx/>
                <a:buNone/>
                <a:tabLst/>
                <a:defRPr/>
              </a:pPr>
              <a:endParaRPr kumimoji="0" lang="en-US" sz="1836" b="0" i="0" u="none" strike="noStrike" kern="0" cap="none" spc="0" normalizeH="0" baseline="0" noProof="0">
                <a:ln>
                  <a:noFill/>
                </a:ln>
                <a:solidFill>
                  <a:sysClr val="windowText" lastClr="000000"/>
                </a:solidFill>
                <a:effectLst/>
                <a:uLnTx/>
                <a:uFillTx/>
              </a:endParaRPr>
            </a:p>
          </p:txBody>
        </p:sp>
        <p:sp>
          <p:nvSpPr>
            <p:cNvPr id="302" name="Freeform 172"/>
            <p:cNvSpPr>
              <a:spLocks/>
            </p:cNvSpPr>
            <p:nvPr/>
          </p:nvSpPr>
          <p:spPr bwMode="auto">
            <a:xfrm>
              <a:off x="6380163" y="4848225"/>
              <a:ext cx="114300" cy="604837"/>
            </a:xfrm>
            <a:custGeom>
              <a:avLst/>
              <a:gdLst>
                <a:gd name="T0" fmla="*/ 9 w 72"/>
                <a:gd name="T1" fmla="*/ 381 h 381"/>
                <a:gd name="T2" fmla="*/ 62 w 72"/>
                <a:gd name="T3" fmla="*/ 381 h 381"/>
                <a:gd name="T4" fmla="*/ 72 w 72"/>
                <a:gd name="T5" fmla="*/ 0 h 381"/>
                <a:gd name="T6" fmla="*/ 0 w 72"/>
                <a:gd name="T7" fmla="*/ 0 h 381"/>
                <a:gd name="T8" fmla="*/ 9 w 72"/>
                <a:gd name="T9" fmla="*/ 381 h 381"/>
              </a:gdLst>
              <a:ahLst/>
              <a:cxnLst>
                <a:cxn ang="0">
                  <a:pos x="T0" y="T1"/>
                </a:cxn>
                <a:cxn ang="0">
                  <a:pos x="T2" y="T3"/>
                </a:cxn>
                <a:cxn ang="0">
                  <a:pos x="T4" y="T5"/>
                </a:cxn>
                <a:cxn ang="0">
                  <a:pos x="T6" y="T7"/>
                </a:cxn>
                <a:cxn ang="0">
                  <a:pos x="T8" y="T9"/>
                </a:cxn>
              </a:cxnLst>
              <a:rect l="0" t="0" r="r" b="b"/>
              <a:pathLst>
                <a:path w="72" h="381">
                  <a:moveTo>
                    <a:pt x="9" y="381"/>
                  </a:moveTo>
                  <a:lnTo>
                    <a:pt x="62" y="381"/>
                  </a:lnTo>
                  <a:lnTo>
                    <a:pt x="72" y="0"/>
                  </a:lnTo>
                  <a:lnTo>
                    <a:pt x="0" y="0"/>
                  </a:lnTo>
                  <a:lnTo>
                    <a:pt x="9" y="381"/>
                  </a:lnTo>
                  <a:close/>
                </a:path>
              </a:pathLst>
            </a:custGeom>
            <a:solidFill>
              <a:srgbClr val="FFB9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p>
              <a:pPr marL="0" marR="0" lvl="0" indent="0" defTabSz="932597" eaLnBrk="1" fontAlgn="auto" latinLnBrk="0" hangingPunct="1">
                <a:lnSpc>
                  <a:spcPct val="100000"/>
                </a:lnSpc>
                <a:spcBef>
                  <a:spcPts val="0"/>
                </a:spcBef>
                <a:spcAft>
                  <a:spcPts val="0"/>
                </a:spcAft>
                <a:buClrTx/>
                <a:buSzTx/>
                <a:buFontTx/>
                <a:buNone/>
                <a:tabLst/>
                <a:defRPr/>
              </a:pPr>
              <a:endParaRPr kumimoji="0" lang="en-US" sz="1836" b="0" i="0" u="none" strike="noStrike" kern="0" cap="none" spc="0" normalizeH="0" baseline="0" noProof="0">
                <a:ln>
                  <a:noFill/>
                </a:ln>
                <a:solidFill>
                  <a:sysClr val="windowText" lastClr="000000"/>
                </a:solidFill>
                <a:effectLst/>
                <a:uLnTx/>
                <a:uFillTx/>
              </a:endParaRPr>
            </a:p>
          </p:txBody>
        </p:sp>
        <p:sp>
          <p:nvSpPr>
            <p:cNvPr id="303" name="Freeform 173"/>
            <p:cNvSpPr>
              <a:spLocks/>
            </p:cNvSpPr>
            <p:nvPr/>
          </p:nvSpPr>
          <p:spPr bwMode="auto">
            <a:xfrm>
              <a:off x="6383338" y="5400675"/>
              <a:ext cx="107950" cy="52387"/>
            </a:xfrm>
            <a:custGeom>
              <a:avLst/>
              <a:gdLst>
                <a:gd name="T0" fmla="*/ 16 w 33"/>
                <a:gd name="T1" fmla="*/ 0 h 16"/>
                <a:gd name="T2" fmla="*/ 33 w 33"/>
                <a:gd name="T3" fmla="*/ 16 h 16"/>
                <a:gd name="T4" fmla="*/ 0 w 33"/>
                <a:gd name="T5" fmla="*/ 16 h 16"/>
                <a:gd name="T6" fmla="*/ 16 w 33"/>
                <a:gd name="T7" fmla="*/ 0 h 16"/>
              </a:gdLst>
              <a:ahLst/>
              <a:cxnLst>
                <a:cxn ang="0">
                  <a:pos x="T0" y="T1"/>
                </a:cxn>
                <a:cxn ang="0">
                  <a:pos x="T2" y="T3"/>
                </a:cxn>
                <a:cxn ang="0">
                  <a:pos x="T4" y="T5"/>
                </a:cxn>
                <a:cxn ang="0">
                  <a:pos x="T6" y="T7"/>
                </a:cxn>
              </a:cxnLst>
              <a:rect l="0" t="0" r="r" b="b"/>
              <a:pathLst>
                <a:path w="33" h="16">
                  <a:moveTo>
                    <a:pt x="16" y="0"/>
                  </a:moveTo>
                  <a:cubicBezTo>
                    <a:pt x="25" y="0"/>
                    <a:pt x="33" y="7"/>
                    <a:pt x="33" y="16"/>
                  </a:cubicBezTo>
                  <a:cubicBezTo>
                    <a:pt x="0" y="16"/>
                    <a:pt x="0" y="16"/>
                    <a:pt x="0" y="16"/>
                  </a:cubicBezTo>
                  <a:cubicBezTo>
                    <a:pt x="0" y="7"/>
                    <a:pt x="7" y="0"/>
                    <a:pt x="16" y="0"/>
                  </a:cubicBezTo>
                  <a:close/>
                </a:path>
              </a:pathLst>
            </a:custGeom>
            <a:solidFill>
              <a:srgbClr val="68217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p>
              <a:pPr marL="0" marR="0" lvl="0" indent="0" defTabSz="932597" eaLnBrk="1" fontAlgn="auto" latinLnBrk="0" hangingPunct="1">
                <a:lnSpc>
                  <a:spcPct val="100000"/>
                </a:lnSpc>
                <a:spcBef>
                  <a:spcPts val="0"/>
                </a:spcBef>
                <a:spcAft>
                  <a:spcPts val="0"/>
                </a:spcAft>
                <a:buClrTx/>
                <a:buSzTx/>
                <a:buFontTx/>
                <a:buNone/>
                <a:tabLst/>
                <a:defRPr/>
              </a:pPr>
              <a:endParaRPr kumimoji="0" lang="en-US" sz="1836" b="0" i="0" u="none" strike="noStrike" kern="0" cap="none" spc="0" normalizeH="0" baseline="0" noProof="0">
                <a:ln>
                  <a:noFill/>
                </a:ln>
                <a:solidFill>
                  <a:sysClr val="windowText" lastClr="000000"/>
                </a:solidFill>
                <a:effectLst/>
                <a:uLnTx/>
                <a:uFillTx/>
              </a:endParaRPr>
            </a:p>
          </p:txBody>
        </p:sp>
        <p:sp>
          <p:nvSpPr>
            <p:cNvPr id="304" name="Freeform 174"/>
            <p:cNvSpPr>
              <a:spLocks/>
            </p:cNvSpPr>
            <p:nvPr/>
          </p:nvSpPr>
          <p:spPr bwMode="auto">
            <a:xfrm>
              <a:off x="6618288" y="4398963"/>
              <a:ext cx="58737" cy="65087"/>
            </a:xfrm>
            <a:custGeom>
              <a:avLst/>
              <a:gdLst>
                <a:gd name="T0" fmla="*/ 0 w 18"/>
                <a:gd name="T1" fmla="*/ 0 h 20"/>
                <a:gd name="T2" fmla="*/ 0 w 18"/>
                <a:gd name="T3" fmla="*/ 11 h 20"/>
                <a:gd name="T4" fmla="*/ 9 w 18"/>
                <a:gd name="T5" fmla="*/ 20 h 20"/>
                <a:gd name="T6" fmla="*/ 18 w 18"/>
                <a:gd name="T7" fmla="*/ 11 h 20"/>
                <a:gd name="T8" fmla="*/ 18 w 18"/>
                <a:gd name="T9" fmla="*/ 0 h 20"/>
                <a:gd name="T10" fmla="*/ 0 w 18"/>
                <a:gd name="T11" fmla="*/ 0 h 20"/>
              </a:gdLst>
              <a:ahLst/>
              <a:cxnLst>
                <a:cxn ang="0">
                  <a:pos x="T0" y="T1"/>
                </a:cxn>
                <a:cxn ang="0">
                  <a:pos x="T2" y="T3"/>
                </a:cxn>
                <a:cxn ang="0">
                  <a:pos x="T4" y="T5"/>
                </a:cxn>
                <a:cxn ang="0">
                  <a:pos x="T6" y="T7"/>
                </a:cxn>
                <a:cxn ang="0">
                  <a:pos x="T8" y="T9"/>
                </a:cxn>
                <a:cxn ang="0">
                  <a:pos x="T10" y="T11"/>
                </a:cxn>
              </a:cxnLst>
              <a:rect l="0" t="0" r="r" b="b"/>
              <a:pathLst>
                <a:path w="18" h="20">
                  <a:moveTo>
                    <a:pt x="0" y="0"/>
                  </a:moveTo>
                  <a:cubicBezTo>
                    <a:pt x="0" y="11"/>
                    <a:pt x="0" y="11"/>
                    <a:pt x="0" y="11"/>
                  </a:cubicBezTo>
                  <a:cubicBezTo>
                    <a:pt x="0" y="16"/>
                    <a:pt x="4" y="20"/>
                    <a:pt x="9" y="20"/>
                  </a:cubicBezTo>
                  <a:cubicBezTo>
                    <a:pt x="14" y="20"/>
                    <a:pt x="18" y="16"/>
                    <a:pt x="18" y="11"/>
                  </a:cubicBezTo>
                  <a:cubicBezTo>
                    <a:pt x="18" y="0"/>
                    <a:pt x="18" y="0"/>
                    <a:pt x="18" y="0"/>
                  </a:cubicBezTo>
                  <a:lnTo>
                    <a:pt x="0" y="0"/>
                  </a:lnTo>
                  <a:close/>
                </a:path>
              </a:pathLst>
            </a:custGeom>
            <a:solidFill>
              <a:srgbClr val="FFB9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p>
              <a:pPr marL="0" marR="0" lvl="0" indent="0" defTabSz="932597" eaLnBrk="1" fontAlgn="auto" latinLnBrk="0" hangingPunct="1">
                <a:lnSpc>
                  <a:spcPct val="100000"/>
                </a:lnSpc>
                <a:spcBef>
                  <a:spcPts val="0"/>
                </a:spcBef>
                <a:spcAft>
                  <a:spcPts val="0"/>
                </a:spcAft>
                <a:buClrTx/>
                <a:buSzTx/>
                <a:buFontTx/>
                <a:buNone/>
                <a:tabLst/>
                <a:defRPr/>
              </a:pPr>
              <a:endParaRPr kumimoji="0" lang="en-US" sz="1836" b="0" i="0" u="none" strike="noStrike" kern="0" cap="none" spc="0" normalizeH="0" baseline="0" noProof="0">
                <a:ln>
                  <a:noFill/>
                </a:ln>
                <a:solidFill>
                  <a:sysClr val="windowText" lastClr="000000"/>
                </a:solidFill>
                <a:effectLst/>
                <a:uLnTx/>
                <a:uFillTx/>
              </a:endParaRPr>
            </a:p>
          </p:txBody>
        </p:sp>
        <p:sp>
          <p:nvSpPr>
            <p:cNvPr id="305" name="Freeform 175"/>
            <p:cNvSpPr>
              <a:spLocks/>
            </p:cNvSpPr>
            <p:nvPr/>
          </p:nvSpPr>
          <p:spPr bwMode="auto">
            <a:xfrm>
              <a:off x="6035675" y="3894138"/>
              <a:ext cx="198437" cy="504825"/>
            </a:xfrm>
            <a:custGeom>
              <a:avLst/>
              <a:gdLst>
                <a:gd name="T0" fmla="*/ 61 w 61"/>
                <a:gd name="T1" fmla="*/ 7 h 155"/>
                <a:gd name="T2" fmla="*/ 36 w 61"/>
                <a:gd name="T3" fmla="*/ 0 h 155"/>
                <a:gd name="T4" fmla="*/ 0 w 61"/>
                <a:gd name="T5" fmla="*/ 155 h 155"/>
                <a:gd name="T6" fmla="*/ 25 w 61"/>
                <a:gd name="T7" fmla="*/ 155 h 155"/>
                <a:gd name="T8" fmla="*/ 61 w 61"/>
                <a:gd name="T9" fmla="*/ 7 h 155"/>
              </a:gdLst>
              <a:ahLst/>
              <a:cxnLst>
                <a:cxn ang="0">
                  <a:pos x="T0" y="T1"/>
                </a:cxn>
                <a:cxn ang="0">
                  <a:pos x="T2" y="T3"/>
                </a:cxn>
                <a:cxn ang="0">
                  <a:pos x="T4" y="T5"/>
                </a:cxn>
                <a:cxn ang="0">
                  <a:pos x="T6" y="T7"/>
                </a:cxn>
                <a:cxn ang="0">
                  <a:pos x="T8" y="T9"/>
                </a:cxn>
              </a:cxnLst>
              <a:rect l="0" t="0" r="r" b="b"/>
              <a:pathLst>
                <a:path w="61" h="155">
                  <a:moveTo>
                    <a:pt x="61" y="7"/>
                  </a:moveTo>
                  <a:cubicBezTo>
                    <a:pt x="53" y="5"/>
                    <a:pt x="44" y="3"/>
                    <a:pt x="36" y="0"/>
                  </a:cubicBezTo>
                  <a:cubicBezTo>
                    <a:pt x="12" y="51"/>
                    <a:pt x="5" y="100"/>
                    <a:pt x="0" y="155"/>
                  </a:cubicBezTo>
                  <a:cubicBezTo>
                    <a:pt x="25" y="155"/>
                    <a:pt x="25" y="155"/>
                    <a:pt x="25" y="155"/>
                  </a:cubicBezTo>
                  <a:cubicBezTo>
                    <a:pt x="31" y="102"/>
                    <a:pt x="38" y="55"/>
                    <a:pt x="61" y="7"/>
                  </a:cubicBezTo>
                  <a:close/>
                </a:path>
              </a:pathLst>
            </a:custGeom>
            <a:solidFill>
              <a:srgbClr val="9696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p>
              <a:pPr marL="0" marR="0" lvl="0" indent="0" defTabSz="932597" eaLnBrk="1" fontAlgn="auto" latinLnBrk="0" hangingPunct="1">
                <a:lnSpc>
                  <a:spcPct val="100000"/>
                </a:lnSpc>
                <a:spcBef>
                  <a:spcPts val="0"/>
                </a:spcBef>
                <a:spcAft>
                  <a:spcPts val="0"/>
                </a:spcAft>
                <a:buClrTx/>
                <a:buSzTx/>
                <a:buFontTx/>
                <a:buNone/>
                <a:tabLst/>
                <a:defRPr/>
              </a:pPr>
              <a:endParaRPr kumimoji="0" lang="en-US" sz="1836" b="0" i="0" u="none" strike="noStrike" kern="0" cap="none" spc="0" normalizeH="0" baseline="0" noProof="0">
                <a:ln>
                  <a:noFill/>
                </a:ln>
                <a:solidFill>
                  <a:sysClr val="windowText" lastClr="000000"/>
                </a:solidFill>
                <a:effectLst/>
                <a:uLnTx/>
                <a:uFillTx/>
              </a:endParaRPr>
            </a:p>
          </p:txBody>
        </p:sp>
        <p:sp>
          <p:nvSpPr>
            <p:cNvPr id="306" name="Freeform 176"/>
            <p:cNvSpPr>
              <a:spLocks/>
            </p:cNvSpPr>
            <p:nvPr/>
          </p:nvSpPr>
          <p:spPr bwMode="auto">
            <a:xfrm>
              <a:off x="6045200" y="4398963"/>
              <a:ext cx="61912" cy="65087"/>
            </a:xfrm>
            <a:custGeom>
              <a:avLst/>
              <a:gdLst>
                <a:gd name="T0" fmla="*/ 19 w 19"/>
                <a:gd name="T1" fmla="*/ 0 h 20"/>
                <a:gd name="T2" fmla="*/ 19 w 19"/>
                <a:gd name="T3" fmla="*/ 11 h 20"/>
                <a:gd name="T4" fmla="*/ 10 w 19"/>
                <a:gd name="T5" fmla="*/ 20 h 20"/>
                <a:gd name="T6" fmla="*/ 0 w 19"/>
                <a:gd name="T7" fmla="*/ 11 h 20"/>
                <a:gd name="T8" fmla="*/ 0 w 19"/>
                <a:gd name="T9" fmla="*/ 0 h 20"/>
                <a:gd name="T10" fmla="*/ 19 w 19"/>
                <a:gd name="T11" fmla="*/ 0 h 20"/>
              </a:gdLst>
              <a:ahLst/>
              <a:cxnLst>
                <a:cxn ang="0">
                  <a:pos x="T0" y="T1"/>
                </a:cxn>
                <a:cxn ang="0">
                  <a:pos x="T2" y="T3"/>
                </a:cxn>
                <a:cxn ang="0">
                  <a:pos x="T4" y="T5"/>
                </a:cxn>
                <a:cxn ang="0">
                  <a:pos x="T6" y="T7"/>
                </a:cxn>
                <a:cxn ang="0">
                  <a:pos x="T8" y="T9"/>
                </a:cxn>
                <a:cxn ang="0">
                  <a:pos x="T10" y="T11"/>
                </a:cxn>
              </a:cxnLst>
              <a:rect l="0" t="0" r="r" b="b"/>
              <a:pathLst>
                <a:path w="19" h="20">
                  <a:moveTo>
                    <a:pt x="19" y="0"/>
                  </a:moveTo>
                  <a:cubicBezTo>
                    <a:pt x="19" y="11"/>
                    <a:pt x="19" y="11"/>
                    <a:pt x="19" y="11"/>
                  </a:cubicBezTo>
                  <a:cubicBezTo>
                    <a:pt x="19" y="16"/>
                    <a:pt x="15" y="20"/>
                    <a:pt x="10" y="20"/>
                  </a:cubicBezTo>
                  <a:cubicBezTo>
                    <a:pt x="4" y="20"/>
                    <a:pt x="0" y="16"/>
                    <a:pt x="0" y="11"/>
                  </a:cubicBezTo>
                  <a:cubicBezTo>
                    <a:pt x="0" y="0"/>
                    <a:pt x="0" y="0"/>
                    <a:pt x="0" y="0"/>
                  </a:cubicBezTo>
                  <a:lnTo>
                    <a:pt x="19" y="0"/>
                  </a:lnTo>
                  <a:close/>
                </a:path>
              </a:pathLst>
            </a:custGeom>
            <a:solidFill>
              <a:srgbClr val="FFB9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p>
              <a:pPr marL="0" marR="0" lvl="0" indent="0" defTabSz="932597" eaLnBrk="1" fontAlgn="auto" latinLnBrk="0" hangingPunct="1">
                <a:lnSpc>
                  <a:spcPct val="100000"/>
                </a:lnSpc>
                <a:spcBef>
                  <a:spcPts val="0"/>
                </a:spcBef>
                <a:spcAft>
                  <a:spcPts val="0"/>
                </a:spcAft>
                <a:buClrTx/>
                <a:buSzTx/>
                <a:buFontTx/>
                <a:buNone/>
                <a:tabLst/>
                <a:defRPr/>
              </a:pPr>
              <a:endParaRPr kumimoji="0" lang="en-US" sz="1836" b="0" i="0" u="none" strike="noStrike" kern="0" cap="none" spc="0" normalizeH="0" baseline="0" noProof="0">
                <a:ln>
                  <a:noFill/>
                </a:ln>
                <a:solidFill>
                  <a:sysClr val="windowText" lastClr="000000"/>
                </a:solidFill>
                <a:effectLst/>
                <a:uLnTx/>
                <a:uFillTx/>
              </a:endParaRPr>
            </a:p>
          </p:txBody>
        </p:sp>
        <p:sp>
          <p:nvSpPr>
            <p:cNvPr id="307" name="Freeform 177"/>
            <p:cNvSpPr>
              <a:spLocks/>
            </p:cNvSpPr>
            <p:nvPr/>
          </p:nvSpPr>
          <p:spPr bwMode="auto">
            <a:xfrm>
              <a:off x="6156325" y="3881438"/>
              <a:ext cx="415925" cy="644525"/>
            </a:xfrm>
            <a:custGeom>
              <a:avLst/>
              <a:gdLst>
                <a:gd name="T0" fmla="*/ 168 w 262"/>
                <a:gd name="T1" fmla="*/ 0 h 406"/>
                <a:gd name="T2" fmla="*/ 131 w 262"/>
                <a:gd name="T3" fmla="*/ 295 h 406"/>
                <a:gd name="T4" fmla="*/ 94 w 262"/>
                <a:gd name="T5" fmla="*/ 0 h 406"/>
                <a:gd name="T6" fmla="*/ 0 w 262"/>
                <a:gd name="T7" fmla="*/ 8 h 406"/>
                <a:gd name="T8" fmla="*/ 18 w 262"/>
                <a:gd name="T9" fmla="*/ 406 h 406"/>
                <a:gd name="T10" fmla="*/ 242 w 262"/>
                <a:gd name="T11" fmla="*/ 406 h 406"/>
                <a:gd name="T12" fmla="*/ 262 w 262"/>
                <a:gd name="T13" fmla="*/ 8 h 406"/>
                <a:gd name="T14" fmla="*/ 168 w 262"/>
                <a:gd name="T15" fmla="*/ 0 h 40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62" h="406">
                  <a:moveTo>
                    <a:pt x="168" y="0"/>
                  </a:moveTo>
                  <a:lnTo>
                    <a:pt x="131" y="295"/>
                  </a:lnTo>
                  <a:lnTo>
                    <a:pt x="94" y="0"/>
                  </a:lnTo>
                  <a:lnTo>
                    <a:pt x="0" y="8"/>
                  </a:lnTo>
                  <a:lnTo>
                    <a:pt x="18" y="406"/>
                  </a:lnTo>
                  <a:lnTo>
                    <a:pt x="242" y="406"/>
                  </a:lnTo>
                  <a:lnTo>
                    <a:pt x="262" y="8"/>
                  </a:lnTo>
                  <a:lnTo>
                    <a:pt x="168" y="0"/>
                  </a:lnTo>
                  <a:close/>
                </a:path>
              </a:pathLst>
            </a:custGeom>
            <a:solidFill>
              <a:srgbClr val="9696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p>
              <a:pPr marL="0" marR="0" lvl="0" indent="0" defTabSz="932597" eaLnBrk="1" fontAlgn="auto" latinLnBrk="0" hangingPunct="1">
                <a:lnSpc>
                  <a:spcPct val="100000"/>
                </a:lnSpc>
                <a:spcBef>
                  <a:spcPts val="0"/>
                </a:spcBef>
                <a:spcAft>
                  <a:spcPts val="0"/>
                </a:spcAft>
                <a:buClrTx/>
                <a:buSzTx/>
                <a:buFontTx/>
                <a:buNone/>
                <a:tabLst/>
                <a:defRPr/>
              </a:pPr>
              <a:endParaRPr kumimoji="0" lang="en-US" sz="1836" b="0" i="0" u="none" strike="noStrike" kern="0" cap="none" spc="0" normalizeH="0" baseline="0" noProof="0">
                <a:ln>
                  <a:noFill/>
                </a:ln>
                <a:solidFill>
                  <a:sysClr val="windowText" lastClr="000000"/>
                </a:solidFill>
                <a:effectLst/>
                <a:uLnTx/>
                <a:uFillTx/>
              </a:endParaRPr>
            </a:p>
          </p:txBody>
        </p:sp>
        <p:sp>
          <p:nvSpPr>
            <p:cNvPr id="308" name="Freeform 178"/>
            <p:cNvSpPr>
              <a:spLocks/>
            </p:cNvSpPr>
            <p:nvPr/>
          </p:nvSpPr>
          <p:spPr bwMode="auto">
            <a:xfrm>
              <a:off x="6459538" y="3651250"/>
              <a:ext cx="3175" cy="0"/>
            </a:xfrm>
            <a:custGeom>
              <a:avLst/>
              <a:gdLst>
                <a:gd name="T0" fmla="*/ 1 w 1"/>
                <a:gd name="T1" fmla="*/ 0 w 1"/>
                <a:gd name="T2" fmla="*/ 1 w 1"/>
              </a:gdLst>
              <a:ahLst/>
              <a:cxnLst>
                <a:cxn ang="0">
                  <a:pos x="T0" y="0"/>
                </a:cxn>
                <a:cxn ang="0">
                  <a:pos x="T1" y="0"/>
                </a:cxn>
                <a:cxn ang="0">
                  <a:pos x="T2" y="0"/>
                </a:cxn>
              </a:cxnLst>
              <a:rect l="0" t="0" r="r" b="b"/>
              <a:pathLst>
                <a:path w="1">
                  <a:moveTo>
                    <a:pt x="1" y="0"/>
                  </a:moveTo>
                  <a:cubicBezTo>
                    <a:pt x="1" y="0"/>
                    <a:pt x="0" y="0"/>
                    <a:pt x="0" y="0"/>
                  </a:cubicBezTo>
                  <a:cubicBezTo>
                    <a:pt x="0" y="0"/>
                    <a:pt x="1" y="0"/>
                    <a:pt x="1" y="0"/>
                  </a:cubicBezTo>
                  <a:close/>
                </a:path>
              </a:pathLst>
            </a:custGeom>
            <a:solidFill>
              <a:srgbClr val="FFD60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p>
              <a:pPr marL="0" marR="0" lvl="0" indent="0" defTabSz="932597" eaLnBrk="1" fontAlgn="auto" latinLnBrk="0" hangingPunct="1">
                <a:lnSpc>
                  <a:spcPct val="100000"/>
                </a:lnSpc>
                <a:spcBef>
                  <a:spcPts val="0"/>
                </a:spcBef>
                <a:spcAft>
                  <a:spcPts val="0"/>
                </a:spcAft>
                <a:buClrTx/>
                <a:buSzTx/>
                <a:buFontTx/>
                <a:buNone/>
                <a:tabLst/>
                <a:defRPr/>
              </a:pPr>
              <a:endParaRPr kumimoji="0" lang="en-US" sz="1836" b="0" i="0" u="none" strike="noStrike" kern="0" cap="none" spc="0" normalizeH="0" baseline="0" noProof="0">
                <a:ln>
                  <a:noFill/>
                </a:ln>
                <a:solidFill>
                  <a:sysClr val="windowText" lastClr="000000"/>
                </a:solidFill>
                <a:effectLst/>
                <a:uLnTx/>
                <a:uFillTx/>
              </a:endParaRPr>
            </a:p>
          </p:txBody>
        </p:sp>
        <p:sp>
          <p:nvSpPr>
            <p:cNvPr id="309" name="Freeform 179"/>
            <p:cNvSpPr>
              <a:spLocks/>
            </p:cNvSpPr>
            <p:nvPr/>
          </p:nvSpPr>
          <p:spPr bwMode="auto">
            <a:xfrm>
              <a:off x="6459538" y="3648075"/>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solidFill>
              <a:srgbClr val="FFD60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p>
              <a:pPr marL="0" marR="0" lvl="0" indent="0" defTabSz="932597" eaLnBrk="1" fontAlgn="auto" latinLnBrk="0" hangingPunct="1">
                <a:lnSpc>
                  <a:spcPct val="100000"/>
                </a:lnSpc>
                <a:spcBef>
                  <a:spcPts val="0"/>
                </a:spcBef>
                <a:spcAft>
                  <a:spcPts val="0"/>
                </a:spcAft>
                <a:buClrTx/>
                <a:buSzTx/>
                <a:buFontTx/>
                <a:buNone/>
                <a:tabLst/>
                <a:defRPr/>
              </a:pPr>
              <a:endParaRPr kumimoji="0" lang="en-US" sz="1836" b="0" i="0" u="none" strike="noStrike" kern="0" cap="none" spc="0" normalizeH="0" baseline="0" noProof="0">
                <a:ln>
                  <a:noFill/>
                </a:ln>
                <a:solidFill>
                  <a:sysClr val="windowText" lastClr="000000"/>
                </a:solidFill>
                <a:effectLst/>
                <a:uLnTx/>
                <a:uFillTx/>
              </a:endParaRPr>
            </a:p>
          </p:txBody>
        </p:sp>
        <p:sp>
          <p:nvSpPr>
            <p:cNvPr id="310" name="Freeform 180"/>
            <p:cNvSpPr>
              <a:spLocks/>
            </p:cNvSpPr>
            <p:nvPr/>
          </p:nvSpPr>
          <p:spPr bwMode="auto">
            <a:xfrm>
              <a:off x="6454775" y="3638550"/>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solidFill>
              <a:srgbClr val="FFD60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p>
              <a:pPr marL="0" marR="0" lvl="0" indent="0" defTabSz="932597" eaLnBrk="1" fontAlgn="auto" latinLnBrk="0" hangingPunct="1">
                <a:lnSpc>
                  <a:spcPct val="100000"/>
                </a:lnSpc>
                <a:spcBef>
                  <a:spcPts val="0"/>
                </a:spcBef>
                <a:spcAft>
                  <a:spcPts val="0"/>
                </a:spcAft>
                <a:buClrTx/>
                <a:buSzTx/>
                <a:buFontTx/>
                <a:buNone/>
                <a:tabLst/>
                <a:defRPr/>
              </a:pPr>
              <a:endParaRPr kumimoji="0" lang="en-US" sz="1836" b="0" i="0" u="none" strike="noStrike" kern="0" cap="none" spc="0" normalizeH="0" baseline="0" noProof="0">
                <a:ln>
                  <a:noFill/>
                </a:ln>
                <a:solidFill>
                  <a:sysClr val="windowText" lastClr="000000"/>
                </a:solidFill>
                <a:effectLst/>
                <a:uLnTx/>
                <a:uFillTx/>
              </a:endParaRPr>
            </a:p>
          </p:txBody>
        </p:sp>
        <p:sp>
          <p:nvSpPr>
            <p:cNvPr id="311" name="Freeform 181"/>
            <p:cNvSpPr>
              <a:spLocks/>
            </p:cNvSpPr>
            <p:nvPr/>
          </p:nvSpPr>
          <p:spPr bwMode="auto">
            <a:xfrm>
              <a:off x="6454775" y="3641725"/>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solidFill>
              <a:srgbClr val="FFD60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p>
              <a:pPr marL="0" marR="0" lvl="0" indent="0" defTabSz="932597" eaLnBrk="1" fontAlgn="auto" latinLnBrk="0" hangingPunct="1">
                <a:lnSpc>
                  <a:spcPct val="100000"/>
                </a:lnSpc>
                <a:spcBef>
                  <a:spcPts val="0"/>
                </a:spcBef>
                <a:spcAft>
                  <a:spcPts val="0"/>
                </a:spcAft>
                <a:buClrTx/>
                <a:buSzTx/>
                <a:buFontTx/>
                <a:buNone/>
                <a:tabLst/>
                <a:defRPr/>
              </a:pPr>
              <a:endParaRPr kumimoji="0" lang="en-US" sz="1836" b="0" i="0" u="none" strike="noStrike" kern="0" cap="none" spc="0" normalizeH="0" baseline="0" noProof="0">
                <a:ln>
                  <a:noFill/>
                </a:ln>
                <a:solidFill>
                  <a:sysClr val="windowText" lastClr="000000"/>
                </a:solidFill>
                <a:effectLst/>
                <a:uLnTx/>
                <a:uFillTx/>
              </a:endParaRPr>
            </a:p>
          </p:txBody>
        </p:sp>
        <p:sp>
          <p:nvSpPr>
            <p:cNvPr id="312" name="Freeform 182"/>
            <p:cNvSpPr>
              <a:spLocks/>
            </p:cNvSpPr>
            <p:nvPr/>
          </p:nvSpPr>
          <p:spPr bwMode="auto">
            <a:xfrm>
              <a:off x="6267450" y="3638550"/>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solidFill>
              <a:srgbClr val="FFD60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p>
              <a:pPr marL="0" marR="0" lvl="0" indent="0" defTabSz="932597" eaLnBrk="1" fontAlgn="auto" latinLnBrk="0" hangingPunct="1">
                <a:lnSpc>
                  <a:spcPct val="100000"/>
                </a:lnSpc>
                <a:spcBef>
                  <a:spcPts val="0"/>
                </a:spcBef>
                <a:spcAft>
                  <a:spcPts val="0"/>
                </a:spcAft>
                <a:buClrTx/>
                <a:buSzTx/>
                <a:buFontTx/>
                <a:buNone/>
                <a:tabLst/>
                <a:defRPr/>
              </a:pPr>
              <a:endParaRPr kumimoji="0" lang="en-US" sz="1836" b="0" i="0" u="none" strike="noStrike" kern="0" cap="none" spc="0" normalizeH="0" baseline="0" noProof="0">
                <a:ln>
                  <a:noFill/>
                </a:ln>
                <a:solidFill>
                  <a:sysClr val="windowText" lastClr="000000"/>
                </a:solidFill>
                <a:effectLst/>
                <a:uLnTx/>
                <a:uFillTx/>
              </a:endParaRPr>
            </a:p>
          </p:txBody>
        </p:sp>
        <p:sp>
          <p:nvSpPr>
            <p:cNvPr id="313" name="Freeform 183"/>
            <p:cNvSpPr>
              <a:spLocks/>
            </p:cNvSpPr>
            <p:nvPr/>
          </p:nvSpPr>
          <p:spPr bwMode="auto">
            <a:xfrm>
              <a:off x="6462713" y="3654425"/>
              <a:ext cx="0" cy="3175"/>
            </a:xfrm>
            <a:custGeom>
              <a:avLst/>
              <a:gdLst>
                <a:gd name="T0" fmla="*/ 1 h 1"/>
                <a:gd name="T1" fmla="*/ 0 h 1"/>
                <a:gd name="T2" fmla="*/ 1 h 1"/>
              </a:gdLst>
              <a:ahLst/>
              <a:cxnLst>
                <a:cxn ang="0">
                  <a:pos x="0" y="T0"/>
                </a:cxn>
                <a:cxn ang="0">
                  <a:pos x="0" y="T1"/>
                </a:cxn>
                <a:cxn ang="0">
                  <a:pos x="0" y="T2"/>
                </a:cxn>
              </a:cxnLst>
              <a:rect l="0" t="0" r="r" b="b"/>
              <a:pathLst>
                <a:path h="1">
                  <a:moveTo>
                    <a:pt x="0" y="1"/>
                  </a:moveTo>
                  <a:cubicBezTo>
                    <a:pt x="0" y="1"/>
                    <a:pt x="0" y="0"/>
                    <a:pt x="0" y="0"/>
                  </a:cubicBezTo>
                  <a:cubicBezTo>
                    <a:pt x="0" y="0"/>
                    <a:pt x="0" y="1"/>
                    <a:pt x="0" y="1"/>
                  </a:cubicBezTo>
                  <a:close/>
                </a:path>
              </a:pathLst>
            </a:custGeom>
            <a:solidFill>
              <a:srgbClr val="FFD60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p>
              <a:pPr marL="0" marR="0" lvl="0" indent="0" defTabSz="932597" eaLnBrk="1" fontAlgn="auto" latinLnBrk="0" hangingPunct="1">
                <a:lnSpc>
                  <a:spcPct val="100000"/>
                </a:lnSpc>
                <a:spcBef>
                  <a:spcPts val="0"/>
                </a:spcBef>
                <a:spcAft>
                  <a:spcPts val="0"/>
                </a:spcAft>
                <a:buClrTx/>
                <a:buSzTx/>
                <a:buFontTx/>
                <a:buNone/>
                <a:tabLst/>
                <a:defRPr/>
              </a:pPr>
              <a:endParaRPr kumimoji="0" lang="en-US" sz="1836" b="0" i="0" u="none" strike="noStrike" kern="0" cap="none" spc="0" normalizeH="0" baseline="0" noProof="0">
                <a:ln>
                  <a:noFill/>
                </a:ln>
                <a:solidFill>
                  <a:sysClr val="windowText" lastClr="000000"/>
                </a:solidFill>
                <a:effectLst/>
                <a:uLnTx/>
                <a:uFillTx/>
              </a:endParaRPr>
            </a:p>
          </p:txBody>
        </p:sp>
        <p:sp>
          <p:nvSpPr>
            <p:cNvPr id="314" name="Freeform 184"/>
            <p:cNvSpPr>
              <a:spLocks/>
            </p:cNvSpPr>
            <p:nvPr/>
          </p:nvSpPr>
          <p:spPr bwMode="auto">
            <a:xfrm>
              <a:off x="6462713" y="3657600"/>
              <a:ext cx="0" cy="6350"/>
            </a:xfrm>
            <a:custGeom>
              <a:avLst/>
              <a:gdLst>
                <a:gd name="T0" fmla="*/ 2 h 2"/>
                <a:gd name="T1" fmla="*/ 0 h 2"/>
                <a:gd name="T2" fmla="*/ 2 h 2"/>
              </a:gdLst>
              <a:ahLst/>
              <a:cxnLst>
                <a:cxn ang="0">
                  <a:pos x="0" y="T0"/>
                </a:cxn>
                <a:cxn ang="0">
                  <a:pos x="0" y="T1"/>
                </a:cxn>
                <a:cxn ang="0">
                  <a:pos x="0" y="T2"/>
                </a:cxn>
              </a:cxnLst>
              <a:rect l="0" t="0" r="r" b="b"/>
              <a:pathLst>
                <a:path h="2">
                  <a:moveTo>
                    <a:pt x="0" y="2"/>
                  </a:moveTo>
                  <a:cubicBezTo>
                    <a:pt x="0" y="1"/>
                    <a:pt x="0" y="1"/>
                    <a:pt x="0" y="0"/>
                  </a:cubicBezTo>
                  <a:cubicBezTo>
                    <a:pt x="0" y="1"/>
                    <a:pt x="0" y="1"/>
                    <a:pt x="0" y="2"/>
                  </a:cubicBezTo>
                  <a:close/>
                </a:path>
              </a:pathLst>
            </a:custGeom>
            <a:solidFill>
              <a:srgbClr val="FFD60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p>
              <a:pPr marL="0" marR="0" lvl="0" indent="0" defTabSz="932597" eaLnBrk="1" fontAlgn="auto" latinLnBrk="0" hangingPunct="1">
                <a:lnSpc>
                  <a:spcPct val="100000"/>
                </a:lnSpc>
                <a:spcBef>
                  <a:spcPts val="0"/>
                </a:spcBef>
                <a:spcAft>
                  <a:spcPts val="0"/>
                </a:spcAft>
                <a:buClrTx/>
                <a:buSzTx/>
                <a:buFontTx/>
                <a:buNone/>
                <a:tabLst/>
                <a:defRPr/>
              </a:pPr>
              <a:endParaRPr kumimoji="0" lang="en-US" sz="1836" b="0" i="0" u="none" strike="noStrike" kern="0" cap="none" spc="0" normalizeH="0" baseline="0" noProof="0">
                <a:ln>
                  <a:noFill/>
                </a:ln>
                <a:solidFill>
                  <a:sysClr val="windowText" lastClr="000000"/>
                </a:solidFill>
                <a:effectLst/>
                <a:uLnTx/>
                <a:uFillTx/>
              </a:endParaRPr>
            </a:p>
          </p:txBody>
        </p:sp>
        <p:sp>
          <p:nvSpPr>
            <p:cNvPr id="315" name="Freeform 185"/>
            <p:cNvSpPr>
              <a:spLocks/>
            </p:cNvSpPr>
            <p:nvPr/>
          </p:nvSpPr>
          <p:spPr bwMode="auto">
            <a:xfrm>
              <a:off x="6451600" y="3635375"/>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solidFill>
              <a:srgbClr val="FFD60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p>
              <a:pPr marL="0" marR="0" lvl="0" indent="0" defTabSz="932597" eaLnBrk="1" fontAlgn="auto" latinLnBrk="0" hangingPunct="1">
                <a:lnSpc>
                  <a:spcPct val="100000"/>
                </a:lnSpc>
                <a:spcBef>
                  <a:spcPts val="0"/>
                </a:spcBef>
                <a:spcAft>
                  <a:spcPts val="0"/>
                </a:spcAft>
                <a:buClrTx/>
                <a:buSzTx/>
                <a:buFontTx/>
                <a:buNone/>
                <a:tabLst/>
                <a:defRPr/>
              </a:pPr>
              <a:endParaRPr kumimoji="0" lang="en-US" sz="1836" b="0" i="0" u="none" strike="noStrike" kern="0" cap="none" spc="0" normalizeH="0" baseline="0" noProof="0">
                <a:ln>
                  <a:noFill/>
                </a:ln>
                <a:solidFill>
                  <a:sysClr val="windowText" lastClr="000000"/>
                </a:solidFill>
                <a:effectLst/>
                <a:uLnTx/>
                <a:uFillTx/>
              </a:endParaRPr>
            </a:p>
          </p:txBody>
        </p:sp>
        <p:sp>
          <p:nvSpPr>
            <p:cNvPr id="316" name="Freeform 186"/>
            <p:cNvSpPr>
              <a:spLocks/>
            </p:cNvSpPr>
            <p:nvPr/>
          </p:nvSpPr>
          <p:spPr bwMode="auto">
            <a:xfrm>
              <a:off x="6264275" y="3657600"/>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solidFill>
              <a:srgbClr val="FFD60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p>
              <a:pPr marL="0" marR="0" lvl="0" indent="0" defTabSz="932597" eaLnBrk="1" fontAlgn="auto" latinLnBrk="0" hangingPunct="1">
                <a:lnSpc>
                  <a:spcPct val="100000"/>
                </a:lnSpc>
                <a:spcBef>
                  <a:spcPts val="0"/>
                </a:spcBef>
                <a:spcAft>
                  <a:spcPts val="0"/>
                </a:spcAft>
                <a:buClrTx/>
                <a:buSzTx/>
                <a:buFontTx/>
                <a:buNone/>
                <a:tabLst/>
                <a:defRPr/>
              </a:pPr>
              <a:endParaRPr kumimoji="0" lang="en-US" sz="1836" b="0" i="0" u="none" strike="noStrike" kern="0" cap="none" spc="0" normalizeH="0" baseline="0" noProof="0">
                <a:ln>
                  <a:noFill/>
                </a:ln>
                <a:solidFill>
                  <a:sysClr val="windowText" lastClr="000000"/>
                </a:solidFill>
                <a:effectLst/>
                <a:uLnTx/>
                <a:uFillTx/>
              </a:endParaRPr>
            </a:p>
          </p:txBody>
        </p:sp>
        <p:sp>
          <p:nvSpPr>
            <p:cNvPr id="317" name="Freeform 187"/>
            <p:cNvSpPr>
              <a:spLocks/>
            </p:cNvSpPr>
            <p:nvPr/>
          </p:nvSpPr>
          <p:spPr bwMode="auto">
            <a:xfrm>
              <a:off x="6264275" y="3648075"/>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solidFill>
              <a:srgbClr val="FFD60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p>
              <a:pPr marL="0" marR="0" lvl="0" indent="0" defTabSz="932597" eaLnBrk="1" fontAlgn="auto" latinLnBrk="0" hangingPunct="1">
                <a:lnSpc>
                  <a:spcPct val="100000"/>
                </a:lnSpc>
                <a:spcBef>
                  <a:spcPts val="0"/>
                </a:spcBef>
                <a:spcAft>
                  <a:spcPts val="0"/>
                </a:spcAft>
                <a:buClrTx/>
                <a:buSzTx/>
                <a:buFontTx/>
                <a:buNone/>
                <a:tabLst/>
                <a:defRPr/>
              </a:pPr>
              <a:endParaRPr kumimoji="0" lang="en-US" sz="1836" b="0" i="0" u="none" strike="noStrike" kern="0" cap="none" spc="0" normalizeH="0" baseline="0" noProof="0">
                <a:ln>
                  <a:noFill/>
                </a:ln>
                <a:solidFill>
                  <a:sysClr val="windowText" lastClr="000000"/>
                </a:solidFill>
                <a:effectLst/>
                <a:uLnTx/>
                <a:uFillTx/>
              </a:endParaRPr>
            </a:p>
          </p:txBody>
        </p:sp>
        <p:sp>
          <p:nvSpPr>
            <p:cNvPr id="318" name="Freeform 188"/>
            <p:cNvSpPr>
              <a:spLocks/>
            </p:cNvSpPr>
            <p:nvPr/>
          </p:nvSpPr>
          <p:spPr bwMode="auto">
            <a:xfrm>
              <a:off x="6267450" y="3644900"/>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solidFill>
              <a:srgbClr val="FFD60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p>
              <a:pPr marL="0" marR="0" lvl="0" indent="0" defTabSz="932597" eaLnBrk="1" fontAlgn="auto" latinLnBrk="0" hangingPunct="1">
                <a:lnSpc>
                  <a:spcPct val="100000"/>
                </a:lnSpc>
                <a:spcBef>
                  <a:spcPts val="0"/>
                </a:spcBef>
                <a:spcAft>
                  <a:spcPts val="0"/>
                </a:spcAft>
                <a:buClrTx/>
                <a:buSzTx/>
                <a:buFontTx/>
                <a:buNone/>
                <a:tabLst/>
                <a:defRPr/>
              </a:pPr>
              <a:endParaRPr kumimoji="0" lang="en-US" sz="1836" b="0" i="0" u="none" strike="noStrike" kern="0" cap="none" spc="0" normalizeH="0" baseline="0" noProof="0">
                <a:ln>
                  <a:noFill/>
                </a:ln>
                <a:solidFill>
                  <a:sysClr val="windowText" lastClr="000000"/>
                </a:solidFill>
                <a:effectLst/>
                <a:uLnTx/>
                <a:uFillTx/>
              </a:endParaRPr>
            </a:p>
          </p:txBody>
        </p:sp>
        <p:sp>
          <p:nvSpPr>
            <p:cNvPr id="319" name="Freeform 189"/>
            <p:cNvSpPr>
              <a:spLocks/>
            </p:cNvSpPr>
            <p:nvPr/>
          </p:nvSpPr>
          <p:spPr bwMode="auto">
            <a:xfrm>
              <a:off x="6264275" y="3651250"/>
              <a:ext cx="0" cy="3175"/>
            </a:xfrm>
            <a:custGeom>
              <a:avLst/>
              <a:gdLst>
                <a:gd name="T0" fmla="*/ 0 h 1"/>
                <a:gd name="T1" fmla="*/ 1 h 1"/>
                <a:gd name="T2" fmla="*/ 0 h 1"/>
              </a:gdLst>
              <a:ahLst/>
              <a:cxnLst>
                <a:cxn ang="0">
                  <a:pos x="0" y="T0"/>
                </a:cxn>
                <a:cxn ang="0">
                  <a:pos x="0" y="T1"/>
                </a:cxn>
                <a:cxn ang="0">
                  <a:pos x="0" y="T2"/>
                </a:cxn>
              </a:cxnLst>
              <a:rect l="0" t="0" r="r" b="b"/>
              <a:pathLst>
                <a:path h="1">
                  <a:moveTo>
                    <a:pt x="0" y="0"/>
                  </a:moveTo>
                  <a:cubicBezTo>
                    <a:pt x="0" y="0"/>
                    <a:pt x="0" y="1"/>
                    <a:pt x="0" y="1"/>
                  </a:cubicBezTo>
                  <a:cubicBezTo>
                    <a:pt x="0" y="1"/>
                    <a:pt x="0" y="0"/>
                    <a:pt x="0" y="0"/>
                  </a:cubicBezTo>
                  <a:close/>
                </a:path>
              </a:pathLst>
            </a:custGeom>
            <a:solidFill>
              <a:srgbClr val="FFD60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p>
              <a:pPr marL="0" marR="0" lvl="0" indent="0" defTabSz="932597" eaLnBrk="1" fontAlgn="auto" latinLnBrk="0" hangingPunct="1">
                <a:lnSpc>
                  <a:spcPct val="100000"/>
                </a:lnSpc>
                <a:spcBef>
                  <a:spcPts val="0"/>
                </a:spcBef>
                <a:spcAft>
                  <a:spcPts val="0"/>
                </a:spcAft>
                <a:buClrTx/>
                <a:buSzTx/>
                <a:buFontTx/>
                <a:buNone/>
                <a:tabLst/>
                <a:defRPr/>
              </a:pPr>
              <a:endParaRPr kumimoji="0" lang="en-US" sz="1836" b="0" i="0" u="none" strike="noStrike" kern="0" cap="none" spc="0" normalizeH="0" baseline="0" noProof="0">
                <a:ln>
                  <a:noFill/>
                </a:ln>
                <a:solidFill>
                  <a:sysClr val="windowText" lastClr="000000"/>
                </a:solidFill>
                <a:effectLst/>
                <a:uLnTx/>
                <a:uFillTx/>
              </a:endParaRPr>
            </a:p>
          </p:txBody>
        </p:sp>
        <p:sp>
          <p:nvSpPr>
            <p:cNvPr id="320" name="Freeform 190"/>
            <p:cNvSpPr>
              <a:spLocks/>
            </p:cNvSpPr>
            <p:nvPr/>
          </p:nvSpPr>
          <p:spPr bwMode="auto">
            <a:xfrm>
              <a:off x="6243638" y="3627438"/>
              <a:ext cx="234950" cy="284162"/>
            </a:xfrm>
            <a:custGeom>
              <a:avLst/>
              <a:gdLst>
                <a:gd name="T0" fmla="*/ 69 w 72"/>
                <a:gd name="T1" fmla="*/ 15 h 87"/>
                <a:gd name="T2" fmla="*/ 67 w 72"/>
                <a:gd name="T3" fmla="*/ 15 h 87"/>
                <a:gd name="T4" fmla="*/ 67 w 72"/>
                <a:gd name="T5" fmla="*/ 11 h 87"/>
                <a:gd name="T6" fmla="*/ 67 w 72"/>
                <a:gd name="T7" fmla="*/ 9 h 87"/>
                <a:gd name="T8" fmla="*/ 67 w 72"/>
                <a:gd name="T9" fmla="*/ 9 h 87"/>
                <a:gd name="T10" fmla="*/ 67 w 72"/>
                <a:gd name="T11" fmla="*/ 8 h 87"/>
                <a:gd name="T12" fmla="*/ 67 w 72"/>
                <a:gd name="T13" fmla="*/ 7 h 87"/>
                <a:gd name="T14" fmla="*/ 66 w 72"/>
                <a:gd name="T15" fmla="*/ 7 h 87"/>
                <a:gd name="T16" fmla="*/ 66 w 72"/>
                <a:gd name="T17" fmla="*/ 6 h 87"/>
                <a:gd name="T18" fmla="*/ 66 w 72"/>
                <a:gd name="T19" fmla="*/ 6 h 87"/>
                <a:gd name="T20" fmla="*/ 65 w 72"/>
                <a:gd name="T21" fmla="*/ 4 h 87"/>
                <a:gd name="T22" fmla="*/ 65 w 72"/>
                <a:gd name="T23" fmla="*/ 4 h 87"/>
                <a:gd name="T24" fmla="*/ 65 w 72"/>
                <a:gd name="T25" fmla="*/ 3 h 87"/>
                <a:gd name="T26" fmla="*/ 65 w 72"/>
                <a:gd name="T27" fmla="*/ 3 h 87"/>
                <a:gd name="T28" fmla="*/ 64 w 72"/>
                <a:gd name="T29" fmla="*/ 2 h 87"/>
                <a:gd name="T30" fmla="*/ 64 w 72"/>
                <a:gd name="T31" fmla="*/ 2 h 87"/>
                <a:gd name="T32" fmla="*/ 59 w 72"/>
                <a:gd name="T33" fmla="*/ 3 h 87"/>
                <a:gd name="T34" fmla="*/ 48 w 72"/>
                <a:gd name="T35" fmla="*/ 0 h 87"/>
                <a:gd name="T36" fmla="*/ 30 w 72"/>
                <a:gd name="T37" fmla="*/ 3 h 87"/>
                <a:gd name="T38" fmla="*/ 10 w 72"/>
                <a:gd name="T39" fmla="*/ 0 h 87"/>
                <a:gd name="T40" fmla="*/ 7 w 72"/>
                <a:gd name="T41" fmla="*/ 3 h 87"/>
                <a:gd name="T42" fmla="*/ 7 w 72"/>
                <a:gd name="T43" fmla="*/ 3 h 87"/>
                <a:gd name="T44" fmla="*/ 7 w 72"/>
                <a:gd name="T45" fmla="*/ 5 h 87"/>
                <a:gd name="T46" fmla="*/ 7 w 72"/>
                <a:gd name="T47" fmla="*/ 5 h 87"/>
                <a:gd name="T48" fmla="*/ 6 w 72"/>
                <a:gd name="T49" fmla="*/ 6 h 87"/>
                <a:gd name="T50" fmla="*/ 6 w 72"/>
                <a:gd name="T51" fmla="*/ 6 h 87"/>
                <a:gd name="T52" fmla="*/ 6 w 72"/>
                <a:gd name="T53" fmla="*/ 7 h 87"/>
                <a:gd name="T54" fmla="*/ 6 w 72"/>
                <a:gd name="T55" fmla="*/ 8 h 87"/>
                <a:gd name="T56" fmla="*/ 6 w 72"/>
                <a:gd name="T57" fmla="*/ 9 h 87"/>
                <a:gd name="T58" fmla="*/ 6 w 72"/>
                <a:gd name="T59" fmla="*/ 9 h 87"/>
                <a:gd name="T60" fmla="*/ 6 w 72"/>
                <a:gd name="T61" fmla="*/ 11 h 87"/>
                <a:gd name="T62" fmla="*/ 6 w 72"/>
                <a:gd name="T63" fmla="*/ 15 h 87"/>
                <a:gd name="T64" fmla="*/ 5 w 72"/>
                <a:gd name="T65" fmla="*/ 15 h 87"/>
                <a:gd name="T66" fmla="*/ 0 w 72"/>
                <a:gd name="T67" fmla="*/ 20 h 87"/>
                <a:gd name="T68" fmla="*/ 0 w 72"/>
                <a:gd name="T69" fmla="*/ 32 h 87"/>
                <a:gd name="T70" fmla="*/ 6 w 72"/>
                <a:gd name="T71" fmla="*/ 37 h 87"/>
                <a:gd name="T72" fmla="*/ 10 w 72"/>
                <a:gd name="T73" fmla="*/ 49 h 87"/>
                <a:gd name="T74" fmla="*/ 22 w 72"/>
                <a:gd name="T75" fmla="*/ 64 h 87"/>
                <a:gd name="T76" fmla="*/ 24 w 72"/>
                <a:gd name="T77" fmla="*/ 78 h 87"/>
                <a:gd name="T78" fmla="*/ 37 w 72"/>
                <a:gd name="T79" fmla="*/ 87 h 87"/>
                <a:gd name="T80" fmla="*/ 50 w 72"/>
                <a:gd name="T81" fmla="*/ 78 h 87"/>
                <a:gd name="T82" fmla="*/ 52 w 72"/>
                <a:gd name="T83" fmla="*/ 63 h 87"/>
                <a:gd name="T84" fmla="*/ 62 w 72"/>
                <a:gd name="T85" fmla="*/ 49 h 87"/>
                <a:gd name="T86" fmla="*/ 67 w 72"/>
                <a:gd name="T87" fmla="*/ 37 h 87"/>
                <a:gd name="T88" fmla="*/ 72 w 72"/>
                <a:gd name="T89" fmla="*/ 32 h 87"/>
                <a:gd name="T90" fmla="*/ 72 w 72"/>
                <a:gd name="T91" fmla="*/ 20 h 87"/>
                <a:gd name="T92" fmla="*/ 69 w 72"/>
                <a:gd name="T93" fmla="*/ 15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72" h="87">
                  <a:moveTo>
                    <a:pt x="69" y="15"/>
                  </a:moveTo>
                  <a:cubicBezTo>
                    <a:pt x="68" y="15"/>
                    <a:pt x="68" y="15"/>
                    <a:pt x="67" y="15"/>
                  </a:cubicBezTo>
                  <a:cubicBezTo>
                    <a:pt x="67" y="11"/>
                    <a:pt x="67" y="11"/>
                    <a:pt x="67" y="11"/>
                  </a:cubicBezTo>
                  <a:cubicBezTo>
                    <a:pt x="67" y="10"/>
                    <a:pt x="67" y="10"/>
                    <a:pt x="67" y="9"/>
                  </a:cubicBezTo>
                  <a:cubicBezTo>
                    <a:pt x="67" y="9"/>
                    <a:pt x="67" y="9"/>
                    <a:pt x="67" y="9"/>
                  </a:cubicBezTo>
                  <a:cubicBezTo>
                    <a:pt x="67" y="9"/>
                    <a:pt x="67" y="8"/>
                    <a:pt x="67" y="8"/>
                  </a:cubicBezTo>
                  <a:cubicBezTo>
                    <a:pt x="67" y="8"/>
                    <a:pt x="67" y="8"/>
                    <a:pt x="67" y="7"/>
                  </a:cubicBezTo>
                  <a:cubicBezTo>
                    <a:pt x="67" y="7"/>
                    <a:pt x="66" y="7"/>
                    <a:pt x="66" y="7"/>
                  </a:cubicBezTo>
                  <a:cubicBezTo>
                    <a:pt x="66" y="7"/>
                    <a:pt x="66" y="6"/>
                    <a:pt x="66" y="6"/>
                  </a:cubicBezTo>
                  <a:cubicBezTo>
                    <a:pt x="66" y="6"/>
                    <a:pt x="66" y="6"/>
                    <a:pt x="66" y="6"/>
                  </a:cubicBezTo>
                  <a:cubicBezTo>
                    <a:pt x="66" y="5"/>
                    <a:pt x="66" y="5"/>
                    <a:pt x="65" y="4"/>
                  </a:cubicBezTo>
                  <a:cubicBezTo>
                    <a:pt x="65" y="4"/>
                    <a:pt x="65" y="4"/>
                    <a:pt x="65" y="4"/>
                  </a:cubicBezTo>
                  <a:cubicBezTo>
                    <a:pt x="65" y="4"/>
                    <a:pt x="65" y="3"/>
                    <a:pt x="65" y="3"/>
                  </a:cubicBezTo>
                  <a:cubicBezTo>
                    <a:pt x="65" y="3"/>
                    <a:pt x="65" y="3"/>
                    <a:pt x="65" y="3"/>
                  </a:cubicBezTo>
                  <a:cubicBezTo>
                    <a:pt x="65" y="3"/>
                    <a:pt x="64" y="2"/>
                    <a:pt x="64" y="2"/>
                  </a:cubicBezTo>
                  <a:cubicBezTo>
                    <a:pt x="64" y="2"/>
                    <a:pt x="64" y="2"/>
                    <a:pt x="64" y="2"/>
                  </a:cubicBezTo>
                  <a:cubicBezTo>
                    <a:pt x="62" y="2"/>
                    <a:pt x="61" y="3"/>
                    <a:pt x="59" y="3"/>
                  </a:cubicBezTo>
                  <a:cubicBezTo>
                    <a:pt x="54" y="3"/>
                    <a:pt x="51" y="2"/>
                    <a:pt x="48" y="0"/>
                  </a:cubicBezTo>
                  <a:cubicBezTo>
                    <a:pt x="44" y="2"/>
                    <a:pt x="37" y="3"/>
                    <a:pt x="30" y="3"/>
                  </a:cubicBezTo>
                  <a:cubicBezTo>
                    <a:pt x="22" y="3"/>
                    <a:pt x="15" y="2"/>
                    <a:pt x="10" y="0"/>
                  </a:cubicBezTo>
                  <a:cubicBezTo>
                    <a:pt x="9" y="1"/>
                    <a:pt x="8" y="2"/>
                    <a:pt x="7" y="3"/>
                  </a:cubicBezTo>
                  <a:cubicBezTo>
                    <a:pt x="7" y="3"/>
                    <a:pt x="7" y="3"/>
                    <a:pt x="7" y="3"/>
                  </a:cubicBezTo>
                  <a:cubicBezTo>
                    <a:pt x="7" y="4"/>
                    <a:pt x="7" y="4"/>
                    <a:pt x="7" y="5"/>
                  </a:cubicBezTo>
                  <a:cubicBezTo>
                    <a:pt x="7" y="5"/>
                    <a:pt x="7" y="5"/>
                    <a:pt x="7" y="5"/>
                  </a:cubicBezTo>
                  <a:cubicBezTo>
                    <a:pt x="7" y="5"/>
                    <a:pt x="6" y="6"/>
                    <a:pt x="6" y="6"/>
                  </a:cubicBezTo>
                  <a:cubicBezTo>
                    <a:pt x="6" y="6"/>
                    <a:pt x="6" y="6"/>
                    <a:pt x="6" y="6"/>
                  </a:cubicBezTo>
                  <a:cubicBezTo>
                    <a:pt x="6" y="7"/>
                    <a:pt x="6" y="7"/>
                    <a:pt x="6" y="7"/>
                  </a:cubicBezTo>
                  <a:cubicBezTo>
                    <a:pt x="6" y="7"/>
                    <a:pt x="6" y="8"/>
                    <a:pt x="6" y="8"/>
                  </a:cubicBezTo>
                  <a:cubicBezTo>
                    <a:pt x="6" y="8"/>
                    <a:pt x="6" y="8"/>
                    <a:pt x="6" y="9"/>
                  </a:cubicBezTo>
                  <a:cubicBezTo>
                    <a:pt x="6" y="9"/>
                    <a:pt x="6" y="9"/>
                    <a:pt x="6" y="9"/>
                  </a:cubicBezTo>
                  <a:cubicBezTo>
                    <a:pt x="6" y="10"/>
                    <a:pt x="6" y="10"/>
                    <a:pt x="6" y="11"/>
                  </a:cubicBezTo>
                  <a:cubicBezTo>
                    <a:pt x="6" y="15"/>
                    <a:pt x="6" y="15"/>
                    <a:pt x="6" y="15"/>
                  </a:cubicBezTo>
                  <a:cubicBezTo>
                    <a:pt x="5" y="15"/>
                    <a:pt x="5" y="15"/>
                    <a:pt x="5" y="15"/>
                  </a:cubicBezTo>
                  <a:cubicBezTo>
                    <a:pt x="2" y="16"/>
                    <a:pt x="0" y="18"/>
                    <a:pt x="0" y="20"/>
                  </a:cubicBezTo>
                  <a:cubicBezTo>
                    <a:pt x="0" y="32"/>
                    <a:pt x="0" y="32"/>
                    <a:pt x="0" y="32"/>
                  </a:cubicBezTo>
                  <a:cubicBezTo>
                    <a:pt x="0" y="34"/>
                    <a:pt x="3" y="37"/>
                    <a:pt x="6" y="37"/>
                  </a:cubicBezTo>
                  <a:cubicBezTo>
                    <a:pt x="10" y="49"/>
                    <a:pt x="10" y="49"/>
                    <a:pt x="10" y="49"/>
                  </a:cubicBezTo>
                  <a:cubicBezTo>
                    <a:pt x="13" y="57"/>
                    <a:pt x="16" y="62"/>
                    <a:pt x="22" y="64"/>
                  </a:cubicBezTo>
                  <a:cubicBezTo>
                    <a:pt x="24" y="78"/>
                    <a:pt x="24" y="78"/>
                    <a:pt x="24" y="78"/>
                  </a:cubicBezTo>
                  <a:cubicBezTo>
                    <a:pt x="37" y="87"/>
                    <a:pt x="37" y="87"/>
                    <a:pt x="37" y="87"/>
                  </a:cubicBezTo>
                  <a:cubicBezTo>
                    <a:pt x="50" y="78"/>
                    <a:pt x="50" y="78"/>
                    <a:pt x="50" y="78"/>
                  </a:cubicBezTo>
                  <a:cubicBezTo>
                    <a:pt x="52" y="63"/>
                    <a:pt x="52" y="63"/>
                    <a:pt x="52" y="63"/>
                  </a:cubicBezTo>
                  <a:cubicBezTo>
                    <a:pt x="57" y="62"/>
                    <a:pt x="59" y="57"/>
                    <a:pt x="62" y="49"/>
                  </a:cubicBezTo>
                  <a:cubicBezTo>
                    <a:pt x="67" y="37"/>
                    <a:pt x="67" y="37"/>
                    <a:pt x="67" y="37"/>
                  </a:cubicBezTo>
                  <a:cubicBezTo>
                    <a:pt x="70" y="37"/>
                    <a:pt x="72" y="34"/>
                    <a:pt x="72" y="32"/>
                  </a:cubicBezTo>
                  <a:cubicBezTo>
                    <a:pt x="72" y="20"/>
                    <a:pt x="72" y="20"/>
                    <a:pt x="72" y="20"/>
                  </a:cubicBezTo>
                  <a:cubicBezTo>
                    <a:pt x="72" y="18"/>
                    <a:pt x="71" y="16"/>
                    <a:pt x="69" y="15"/>
                  </a:cubicBezTo>
                  <a:close/>
                </a:path>
              </a:pathLst>
            </a:custGeom>
            <a:solidFill>
              <a:srgbClr val="FFB9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p>
              <a:pPr marL="0" marR="0" lvl="0" indent="0" defTabSz="932597" eaLnBrk="1" fontAlgn="auto" latinLnBrk="0" hangingPunct="1">
                <a:lnSpc>
                  <a:spcPct val="100000"/>
                </a:lnSpc>
                <a:spcBef>
                  <a:spcPts val="0"/>
                </a:spcBef>
                <a:spcAft>
                  <a:spcPts val="0"/>
                </a:spcAft>
                <a:buClrTx/>
                <a:buSzTx/>
                <a:buFontTx/>
                <a:buNone/>
                <a:tabLst/>
                <a:defRPr/>
              </a:pPr>
              <a:endParaRPr kumimoji="0" lang="en-US" sz="1836" b="0" i="0" u="none" strike="noStrike" kern="0" cap="none" spc="0" normalizeH="0" baseline="0" noProof="0">
                <a:ln>
                  <a:noFill/>
                </a:ln>
                <a:solidFill>
                  <a:sysClr val="windowText" lastClr="000000"/>
                </a:solidFill>
                <a:effectLst/>
                <a:uLnTx/>
                <a:uFillTx/>
              </a:endParaRPr>
            </a:p>
          </p:txBody>
        </p:sp>
        <p:sp>
          <p:nvSpPr>
            <p:cNvPr id="321" name="Freeform 191"/>
            <p:cNvSpPr>
              <a:spLocks/>
            </p:cNvSpPr>
            <p:nvPr/>
          </p:nvSpPr>
          <p:spPr bwMode="auto">
            <a:xfrm>
              <a:off x="6184900" y="4525963"/>
              <a:ext cx="355600" cy="387350"/>
            </a:xfrm>
            <a:custGeom>
              <a:avLst/>
              <a:gdLst>
                <a:gd name="T0" fmla="*/ 213 w 224"/>
                <a:gd name="T1" fmla="*/ 244 h 244"/>
                <a:gd name="T2" fmla="*/ 11 w 224"/>
                <a:gd name="T3" fmla="*/ 244 h 244"/>
                <a:gd name="T4" fmla="*/ 0 w 224"/>
                <a:gd name="T5" fmla="*/ 0 h 244"/>
                <a:gd name="T6" fmla="*/ 224 w 224"/>
                <a:gd name="T7" fmla="*/ 0 h 244"/>
                <a:gd name="T8" fmla="*/ 213 w 224"/>
                <a:gd name="T9" fmla="*/ 244 h 244"/>
              </a:gdLst>
              <a:ahLst/>
              <a:cxnLst>
                <a:cxn ang="0">
                  <a:pos x="T0" y="T1"/>
                </a:cxn>
                <a:cxn ang="0">
                  <a:pos x="T2" y="T3"/>
                </a:cxn>
                <a:cxn ang="0">
                  <a:pos x="T4" y="T5"/>
                </a:cxn>
                <a:cxn ang="0">
                  <a:pos x="T6" y="T7"/>
                </a:cxn>
                <a:cxn ang="0">
                  <a:pos x="T8" y="T9"/>
                </a:cxn>
              </a:cxnLst>
              <a:rect l="0" t="0" r="r" b="b"/>
              <a:pathLst>
                <a:path w="224" h="244">
                  <a:moveTo>
                    <a:pt x="213" y="244"/>
                  </a:moveTo>
                  <a:lnTo>
                    <a:pt x="11" y="244"/>
                  </a:lnTo>
                  <a:lnTo>
                    <a:pt x="0" y="0"/>
                  </a:lnTo>
                  <a:lnTo>
                    <a:pt x="224" y="0"/>
                  </a:lnTo>
                  <a:lnTo>
                    <a:pt x="213" y="244"/>
                  </a:lnTo>
                  <a:close/>
                </a:path>
              </a:pathLst>
            </a:custGeom>
            <a:solidFill>
              <a:srgbClr val="5050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p>
              <a:pPr marL="0" marR="0" lvl="0" indent="0" defTabSz="932597" eaLnBrk="1" fontAlgn="auto" latinLnBrk="0" hangingPunct="1">
                <a:lnSpc>
                  <a:spcPct val="100000"/>
                </a:lnSpc>
                <a:spcBef>
                  <a:spcPts val="0"/>
                </a:spcBef>
                <a:spcAft>
                  <a:spcPts val="0"/>
                </a:spcAft>
                <a:buClrTx/>
                <a:buSzTx/>
                <a:buFontTx/>
                <a:buNone/>
                <a:tabLst/>
                <a:defRPr/>
              </a:pPr>
              <a:endParaRPr kumimoji="0" lang="en-US" sz="1836" b="0" i="0" u="none" strike="noStrike" kern="0" cap="none" spc="0" normalizeH="0" baseline="0" noProof="0">
                <a:ln>
                  <a:noFill/>
                </a:ln>
                <a:solidFill>
                  <a:sysClr val="windowText" lastClr="000000"/>
                </a:solidFill>
                <a:effectLst/>
                <a:uLnTx/>
                <a:uFillTx/>
              </a:endParaRPr>
            </a:p>
          </p:txBody>
        </p:sp>
        <p:sp>
          <p:nvSpPr>
            <p:cNvPr id="322" name="Rectangle 192"/>
            <p:cNvSpPr>
              <a:spLocks noChangeArrowheads="1"/>
            </p:cNvSpPr>
            <p:nvPr/>
          </p:nvSpPr>
          <p:spPr bwMode="auto">
            <a:xfrm>
              <a:off x="4776788" y="3833813"/>
              <a:ext cx="130175" cy="382587"/>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3260" tIns="46630" rIns="93260" bIns="46630" numCol="1" anchor="t" anchorCtr="0" compatLnSpc="1">
              <a:prstTxWarp prst="textNoShape">
                <a:avLst/>
              </a:prstTxWarp>
            </a:bodyPr>
            <a:lstStyle/>
            <a:p>
              <a:pPr marL="0" marR="0" lvl="0" indent="0" defTabSz="932597" eaLnBrk="1" fontAlgn="auto" latinLnBrk="0" hangingPunct="1">
                <a:lnSpc>
                  <a:spcPct val="100000"/>
                </a:lnSpc>
                <a:spcBef>
                  <a:spcPts val="0"/>
                </a:spcBef>
                <a:spcAft>
                  <a:spcPts val="0"/>
                </a:spcAft>
                <a:buClrTx/>
                <a:buSzTx/>
                <a:buFontTx/>
                <a:buNone/>
                <a:tabLst/>
                <a:defRPr/>
              </a:pPr>
              <a:endParaRPr kumimoji="0" lang="en-US" sz="1836" b="0" i="0" u="none" strike="noStrike" kern="0" cap="none" spc="0" normalizeH="0" baseline="0" noProof="0">
                <a:ln>
                  <a:noFill/>
                </a:ln>
                <a:solidFill>
                  <a:sysClr val="windowText" lastClr="000000"/>
                </a:solidFill>
                <a:effectLst/>
                <a:uLnTx/>
                <a:uFillTx/>
              </a:endParaRPr>
            </a:p>
          </p:txBody>
        </p:sp>
        <p:sp>
          <p:nvSpPr>
            <p:cNvPr id="323" name="Freeform 193"/>
            <p:cNvSpPr>
              <a:spLocks/>
            </p:cNvSpPr>
            <p:nvPr/>
          </p:nvSpPr>
          <p:spPr bwMode="auto">
            <a:xfrm>
              <a:off x="4668838" y="5378450"/>
              <a:ext cx="163512" cy="80962"/>
            </a:xfrm>
            <a:custGeom>
              <a:avLst/>
              <a:gdLst>
                <a:gd name="T0" fmla="*/ 25 w 50"/>
                <a:gd name="T1" fmla="*/ 0 h 25"/>
                <a:gd name="T2" fmla="*/ 0 w 50"/>
                <a:gd name="T3" fmla="*/ 25 h 25"/>
                <a:gd name="T4" fmla="*/ 50 w 50"/>
                <a:gd name="T5" fmla="*/ 25 h 25"/>
                <a:gd name="T6" fmla="*/ 25 w 50"/>
                <a:gd name="T7" fmla="*/ 0 h 25"/>
              </a:gdLst>
              <a:ahLst/>
              <a:cxnLst>
                <a:cxn ang="0">
                  <a:pos x="T0" y="T1"/>
                </a:cxn>
                <a:cxn ang="0">
                  <a:pos x="T2" y="T3"/>
                </a:cxn>
                <a:cxn ang="0">
                  <a:pos x="T4" y="T5"/>
                </a:cxn>
                <a:cxn ang="0">
                  <a:pos x="T6" y="T7"/>
                </a:cxn>
              </a:cxnLst>
              <a:rect l="0" t="0" r="r" b="b"/>
              <a:pathLst>
                <a:path w="50" h="25">
                  <a:moveTo>
                    <a:pt x="25" y="0"/>
                  </a:moveTo>
                  <a:cubicBezTo>
                    <a:pt x="11" y="0"/>
                    <a:pt x="0" y="11"/>
                    <a:pt x="0" y="25"/>
                  </a:cubicBezTo>
                  <a:cubicBezTo>
                    <a:pt x="50" y="25"/>
                    <a:pt x="50" y="25"/>
                    <a:pt x="50" y="25"/>
                  </a:cubicBezTo>
                  <a:cubicBezTo>
                    <a:pt x="50" y="11"/>
                    <a:pt x="39" y="0"/>
                    <a:pt x="25" y="0"/>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p>
              <a:pPr marL="0" marR="0" lvl="0" indent="0" defTabSz="932597" eaLnBrk="1" fontAlgn="auto" latinLnBrk="0" hangingPunct="1">
                <a:lnSpc>
                  <a:spcPct val="100000"/>
                </a:lnSpc>
                <a:spcBef>
                  <a:spcPts val="0"/>
                </a:spcBef>
                <a:spcAft>
                  <a:spcPts val="0"/>
                </a:spcAft>
                <a:buClrTx/>
                <a:buSzTx/>
                <a:buFontTx/>
                <a:buNone/>
                <a:tabLst/>
                <a:defRPr/>
              </a:pPr>
              <a:endParaRPr kumimoji="0" lang="en-US" sz="1836" b="0" i="0" u="none" strike="noStrike" kern="0" cap="none" spc="0" normalizeH="0" baseline="0" noProof="0">
                <a:ln>
                  <a:noFill/>
                </a:ln>
                <a:solidFill>
                  <a:sysClr val="windowText" lastClr="000000"/>
                </a:solidFill>
                <a:effectLst/>
                <a:uLnTx/>
                <a:uFillTx/>
              </a:endParaRPr>
            </a:p>
          </p:txBody>
        </p:sp>
        <p:sp>
          <p:nvSpPr>
            <p:cNvPr id="324" name="Freeform 194"/>
            <p:cNvSpPr>
              <a:spLocks/>
            </p:cNvSpPr>
            <p:nvPr/>
          </p:nvSpPr>
          <p:spPr bwMode="auto">
            <a:xfrm>
              <a:off x="4848225" y="5378450"/>
              <a:ext cx="161925" cy="80962"/>
            </a:xfrm>
            <a:custGeom>
              <a:avLst/>
              <a:gdLst>
                <a:gd name="T0" fmla="*/ 25 w 50"/>
                <a:gd name="T1" fmla="*/ 0 h 25"/>
                <a:gd name="T2" fmla="*/ 0 w 50"/>
                <a:gd name="T3" fmla="*/ 25 h 25"/>
                <a:gd name="T4" fmla="*/ 50 w 50"/>
                <a:gd name="T5" fmla="*/ 25 h 25"/>
                <a:gd name="T6" fmla="*/ 25 w 50"/>
                <a:gd name="T7" fmla="*/ 0 h 25"/>
              </a:gdLst>
              <a:ahLst/>
              <a:cxnLst>
                <a:cxn ang="0">
                  <a:pos x="T0" y="T1"/>
                </a:cxn>
                <a:cxn ang="0">
                  <a:pos x="T2" y="T3"/>
                </a:cxn>
                <a:cxn ang="0">
                  <a:pos x="T4" y="T5"/>
                </a:cxn>
                <a:cxn ang="0">
                  <a:pos x="T6" y="T7"/>
                </a:cxn>
              </a:cxnLst>
              <a:rect l="0" t="0" r="r" b="b"/>
              <a:pathLst>
                <a:path w="50" h="25">
                  <a:moveTo>
                    <a:pt x="25" y="0"/>
                  </a:moveTo>
                  <a:cubicBezTo>
                    <a:pt x="11" y="0"/>
                    <a:pt x="0" y="11"/>
                    <a:pt x="0" y="25"/>
                  </a:cubicBezTo>
                  <a:cubicBezTo>
                    <a:pt x="50" y="25"/>
                    <a:pt x="50" y="25"/>
                    <a:pt x="50" y="25"/>
                  </a:cubicBezTo>
                  <a:cubicBezTo>
                    <a:pt x="50" y="11"/>
                    <a:pt x="39" y="0"/>
                    <a:pt x="25" y="0"/>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p>
              <a:pPr marL="0" marR="0" lvl="0" indent="0" defTabSz="932597" eaLnBrk="1" fontAlgn="auto" latinLnBrk="0" hangingPunct="1">
                <a:lnSpc>
                  <a:spcPct val="100000"/>
                </a:lnSpc>
                <a:spcBef>
                  <a:spcPts val="0"/>
                </a:spcBef>
                <a:spcAft>
                  <a:spcPts val="0"/>
                </a:spcAft>
                <a:buClrTx/>
                <a:buSzTx/>
                <a:buFontTx/>
                <a:buNone/>
                <a:tabLst/>
                <a:defRPr/>
              </a:pPr>
              <a:endParaRPr kumimoji="0" lang="en-US" sz="1836" b="0" i="0" u="none" strike="noStrike" kern="0" cap="none" spc="0" normalizeH="0" baseline="0" noProof="0">
                <a:ln>
                  <a:noFill/>
                </a:ln>
                <a:solidFill>
                  <a:sysClr val="windowText" lastClr="000000"/>
                </a:solidFill>
                <a:effectLst/>
                <a:uLnTx/>
                <a:uFillTx/>
              </a:endParaRPr>
            </a:p>
          </p:txBody>
        </p:sp>
        <p:sp>
          <p:nvSpPr>
            <p:cNvPr id="325" name="Freeform 195"/>
            <p:cNvSpPr>
              <a:spLocks/>
            </p:cNvSpPr>
            <p:nvPr/>
          </p:nvSpPr>
          <p:spPr bwMode="auto">
            <a:xfrm>
              <a:off x="4727575" y="3500438"/>
              <a:ext cx="250825" cy="303212"/>
            </a:xfrm>
            <a:custGeom>
              <a:avLst/>
              <a:gdLst>
                <a:gd name="T0" fmla="*/ 69 w 77"/>
                <a:gd name="T1" fmla="*/ 53 h 93"/>
                <a:gd name="T2" fmla="*/ 27 w 77"/>
                <a:gd name="T3" fmla="*/ 87 h 93"/>
                <a:gd name="T4" fmla="*/ 7 w 77"/>
                <a:gd name="T5" fmla="*/ 36 h 93"/>
                <a:gd name="T6" fmla="*/ 54 w 77"/>
                <a:gd name="T7" fmla="*/ 6 h 93"/>
                <a:gd name="T8" fmla="*/ 69 w 77"/>
                <a:gd name="T9" fmla="*/ 53 h 93"/>
              </a:gdLst>
              <a:ahLst/>
              <a:cxnLst>
                <a:cxn ang="0">
                  <a:pos x="T0" y="T1"/>
                </a:cxn>
                <a:cxn ang="0">
                  <a:pos x="T2" y="T3"/>
                </a:cxn>
                <a:cxn ang="0">
                  <a:pos x="T4" y="T5"/>
                </a:cxn>
                <a:cxn ang="0">
                  <a:pos x="T6" y="T7"/>
                </a:cxn>
                <a:cxn ang="0">
                  <a:pos x="T8" y="T9"/>
                </a:cxn>
              </a:cxnLst>
              <a:rect l="0" t="0" r="r" b="b"/>
              <a:pathLst>
                <a:path w="77" h="93">
                  <a:moveTo>
                    <a:pt x="69" y="53"/>
                  </a:moveTo>
                  <a:cubicBezTo>
                    <a:pt x="62" y="75"/>
                    <a:pt x="45" y="93"/>
                    <a:pt x="27" y="87"/>
                  </a:cubicBezTo>
                  <a:cubicBezTo>
                    <a:pt x="9" y="81"/>
                    <a:pt x="0" y="58"/>
                    <a:pt x="7" y="36"/>
                  </a:cubicBezTo>
                  <a:cubicBezTo>
                    <a:pt x="15" y="14"/>
                    <a:pt x="35" y="0"/>
                    <a:pt x="54" y="6"/>
                  </a:cubicBezTo>
                  <a:cubicBezTo>
                    <a:pt x="72" y="12"/>
                    <a:pt x="77" y="31"/>
                    <a:pt x="69" y="53"/>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p>
              <a:pPr marL="0" marR="0" lvl="0" indent="0" defTabSz="932597" eaLnBrk="1" fontAlgn="auto" latinLnBrk="0" hangingPunct="1">
                <a:lnSpc>
                  <a:spcPct val="100000"/>
                </a:lnSpc>
                <a:spcBef>
                  <a:spcPts val="0"/>
                </a:spcBef>
                <a:spcAft>
                  <a:spcPts val="0"/>
                </a:spcAft>
                <a:buClrTx/>
                <a:buSzTx/>
                <a:buFontTx/>
                <a:buNone/>
                <a:tabLst/>
                <a:defRPr/>
              </a:pPr>
              <a:endParaRPr kumimoji="0" lang="en-US" sz="1836" b="0" i="0" u="none" strike="noStrike" kern="0" cap="none" spc="0" normalizeH="0" baseline="0" noProof="0">
                <a:ln>
                  <a:noFill/>
                </a:ln>
                <a:solidFill>
                  <a:sysClr val="windowText" lastClr="000000"/>
                </a:solidFill>
                <a:effectLst/>
                <a:uLnTx/>
                <a:uFillTx/>
              </a:endParaRPr>
            </a:p>
          </p:txBody>
        </p:sp>
        <p:sp>
          <p:nvSpPr>
            <p:cNvPr id="326" name="Freeform 196"/>
            <p:cNvSpPr>
              <a:spLocks/>
            </p:cNvSpPr>
            <p:nvPr/>
          </p:nvSpPr>
          <p:spPr bwMode="auto">
            <a:xfrm>
              <a:off x="4695825" y="3468688"/>
              <a:ext cx="246062" cy="282575"/>
            </a:xfrm>
            <a:custGeom>
              <a:avLst/>
              <a:gdLst>
                <a:gd name="T0" fmla="*/ 65 w 76"/>
                <a:gd name="T1" fmla="*/ 28 h 87"/>
                <a:gd name="T2" fmla="*/ 58 w 76"/>
                <a:gd name="T3" fmla="*/ 78 h 87"/>
                <a:gd name="T4" fmla="*/ 11 w 76"/>
                <a:gd name="T5" fmla="*/ 60 h 87"/>
                <a:gd name="T6" fmla="*/ 17 w 76"/>
                <a:gd name="T7" fmla="*/ 9 h 87"/>
                <a:gd name="T8" fmla="*/ 65 w 76"/>
                <a:gd name="T9" fmla="*/ 28 h 87"/>
              </a:gdLst>
              <a:ahLst/>
              <a:cxnLst>
                <a:cxn ang="0">
                  <a:pos x="T0" y="T1"/>
                </a:cxn>
                <a:cxn ang="0">
                  <a:pos x="T2" y="T3"/>
                </a:cxn>
                <a:cxn ang="0">
                  <a:pos x="T4" y="T5"/>
                </a:cxn>
                <a:cxn ang="0">
                  <a:pos x="T6" y="T7"/>
                </a:cxn>
                <a:cxn ang="0">
                  <a:pos x="T8" y="T9"/>
                </a:cxn>
              </a:cxnLst>
              <a:rect l="0" t="0" r="r" b="b"/>
              <a:pathLst>
                <a:path w="76" h="87">
                  <a:moveTo>
                    <a:pt x="65" y="28"/>
                  </a:moveTo>
                  <a:cubicBezTo>
                    <a:pt x="76" y="47"/>
                    <a:pt x="73" y="69"/>
                    <a:pt x="58" y="78"/>
                  </a:cubicBezTo>
                  <a:cubicBezTo>
                    <a:pt x="43" y="87"/>
                    <a:pt x="22" y="79"/>
                    <a:pt x="11" y="60"/>
                  </a:cubicBezTo>
                  <a:cubicBezTo>
                    <a:pt x="0" y="40"/>
                    <a:pt x="3" y="18"/>
                    <a:pt x="17" y="9"/>
                  </a:cubicBezTo>
                  <a:cubicBezTo>
                    <a:pt x="32" y="0"/>
                    <a:pt x="53" y="9"/>
                    <a:pt x="65" y="28"/>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p>
              <a:pPr marL="0" marR="0" lvl="0" indent="0" defTabSz="932597" eaLnBrk="1" fontAlgn="auto" latinLnBrk="0" hangingPunct="1">
                <a:lnSpc>
                  <a:spcPct val="100000"/>
                </a:lnSpc>
                <a:spcBef>
                  <a:spcPts val="0"/>
                </a:spcBef>
                <a:spcAft>
                  <a:spcPts val="0"/>
                </a:spcAft>
                <a:buClrTx/>
                <a:buSzTx/>
                <a:buFontTx/>
                <a:buNone/>
                <a:tabLst/>
                <a:defRPr/>
              </a:pPr>
              <a:endParaRPr kumimoji="0" lang="en-US" sz="1836" b="0" i="0" u="none" strike="noStrike" kern="0" cap="none" spc="0" normalizeH="0" baseline="0" noProof="0">
                <a:ln>
                  <a:noFill/>
                </a:ln>
                <a:solidFill>
                  <a:sysClr val="windowText" lastClr="000000"/>
                </a:solidFill>
                <a:effectLst/>
                <a:uLnTx/>
                <a:uFillTx/>
              </a:endParaRPr>
            </a:p>
          </p:txBody>
        </p:sp>
        <p:sp>
          <p:nvSpPr>
            <p:cNvPr id="327" name="Freeform 197"/>
            <p:cNvSpPr>
              <a:spLocks/>
            </p:cNvSpPr>
            <p:nvPr/>
          </p:nvSpPr>
          <p:spPr bwMode="auto">
            <a:xfrm>
              <a:off x="4776788" y="3729038"/>
              <a:ext cx="130175" cy="136525"/>
            </a:xfrm>
            <a:custGeom>
              <a:avLst/>
              <a:gdLst>
                <a:gd name="T0" fmla="*/ 82 w 82"/>
                <a:gd name="T1" fmla="*/ 66 h 86"/>
                <a:gd name="T2" fmla="*/ 41 w 82"/>
                <a:gd name="T3" fmla="*/ 86 h 86"/>
                <a:gd name="T4" fmla="*/ 0 w 82"/>
                <a:gd name="T5" fmla="*/ 66 h 86"/>
                <a:gd name="T6" fmla="*/ 0 w 82"/>
                <a:gd name="T7" fmla="*/ 0 h 86"/>
                <a:gd name="T8" fmla="*/ 82 w 82"/>
                <a:gd name="T9" fmla="*/ 0 h 86"/>
                <a:gd name="T10" fmla="*/ 82 w 82"/>
                <a:gd name="T11" fmla="*/ 66 h 86"/>
              </a:gdLst>
              <a:ahLst/>
              <a:cxnLst>
                <a:cxn ang="0">
                  <a:pos x="T0" y="T1"/>
                </a:cxn>
                <a:cxn ang="0">
                  <a:pos x="T2" y="T3"/>
                </a:cxn>
                <a:cxn ang="0">
                  <a:pos x="T4" y="T5"/>
                </a:cxn>
                <a:cxn ang="0">
                  <a:pos x="T6" y="T7"/>
                </a:cxn>
                <a:cxn ang="0">
                  <a:pos x="T8" y="T9"/>
                </a:cxn>
                <a:cxn ang="0">
                  <a:pos x="T10" y="T11"/>
                </a:cxn>
              </a:cxnLst>
              <a:rect l="0" t="0" r="r" b="b"/>
              <a:pathLst>
                <a:path w="82" h="86">
                  <a:moveTo>
                    <a:pt x="82" y="66"/>
                  </a:moveTo>
                  <a:lnTo>
                    <a:pt x="41" y="86"/>
                  </a:lnTo>
                  <a:lnTo>
                    <a:pt x="0" y="66"/>
                  </a:lnTo>
                  <a:lnTo>
                    <a:pt x="0" y="0"/>
                  </a:lnTo>
                  <a:lnTo>
                    <a:pt x="82" y="0"/>
                  </a:lnTo>
                  <a:lnTo>
                    <a:pt x="82" y="66"/>
                  </a:lnTo>
                  <a:close/>
                </a:path>
              </a:pathLst>
            </a:custGeom>
            <a:solidFill>
              <a:srgbClr val="FFB9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p>
              <a:pPr marL="0" marR="0" lvl="0" indent="0" defTabSz="932597" eaLnBrk="1" fontAlgn="auto" latinLnBrk="0" hangingPunct="1">
                <a:lnSpc>
                  <a:spcPct val="100000"/>
                </a:lnSpc>
                <a:spcBef>
                  <a:spcPts val="0"/>
                </a:spcBef>
                <a:spcAft>
                  <a:spcPts val="0"/>
                </a:spcAft>
                <a:buClrTx/>
                <a:buSzTx/>
                <a:buFontTx/>
                <a:buNone/>
                <a:tabLst/>
                <a:defRPr/>
              </a:pPr>
              <a:endParaRPr kumimoji="0" lang="en-US" sz="1836" b="0" i="0" u="none" strike="noStrike" kern="0" cap="none" spc="0" normalizeH="0" baseline="0" noProof="0">
                <a:ln>
                  <a:noFill/>
                </a:ln>
                <a:solidFill>
                  <a:sysClr val="windowText" lastClr="000000"/>
                </a:solidFill>
                <a:effectLst/>
                <a:uLnTx/>
                <a:uFillTx/>
              </a:endParaRPr>
            </a:p>
          </p:txBody>
        </p:sp>
        <p:sp>
          <p:nvSpPr>
            <p:cNvPr id="328" name="Freeform 198"/>
            <p:cNvSpPr>
              <a:spLocks/>
            </p:cNvSpPr>
            <p:nvPr/>
          </p:nvSpPr>
          <p:spPr bwMode="auto">
            <a:xfrm>
              <a:off x="4805363" y="3865563"/>
              <a:ext cx="71437" cy="508000"/>
            </a:xfrm>
            <a:custGeom>
              <a:avLst/>
              <a:gdLst>
                <a:gd name="T0" fmla="*/ 35 w 45"/>
                <a:gd name="T1" fmla="*/ 25 h 320"/>
                <a:gd name="T2" fmla="*/ 45 w 45"/>
                <a:gd name="T3" fmla="*/ 18 h 320"/>
                <a:gd name="T4" fmla="*/ 23 w 45"/>
                <a:gd name="T5" fmla="*/ 0 h 320"/>
                <a:gd name="T6" fmla="*/ 0 w 45"/>
                <a:gd name="T7" fmla="*/ 18 h 320"/>
                <a:gd name="T8" fmla="*/ 11 w 45"/>
                <a:gd name="T9" fmla="*/ 25 h 320"/>
                <a:gd name="T10" fmla="*/ 9 w 45"/>
                <a:gd name="T11" fmla="*/ 295 h 320"/>
                <a:gd name="T12" fmla="*/ 23 w 45"/>
                <a:gd name="T13" fmla="*/ 320 h 320"/>
                <a:gd name="T14" fmla="*/ 35 w 45"/>
                <a:gd name="T15" fmla="*/ 295 h 320"/>
                <a:gd name="T16" fmla="*/ 35 w 45"/>
                <a:gd name="T17" fmla="*/ 25 h 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5" h="320">
                  <a:moveTo>
                    <a:pt x="35" y="25"/>
                  </a:moveTo>
                  <a:lnTo>
                    <a:pt x="45" y="18"/>
                  </a:lnTo>
                  <a:lnTo>
                    <a:pt x="23" y="0"/>
                  </a:lnTo>
                  <a:lnTo>
                    <a:pt x="0" y="18"/>
                  </a:lnTo>
                  <a:lnTo>
                    <a:pt x="11" y="25"/>
                  </a:lnTo>
                  <a:lnTo>
                    <a:pt x="9" y="295"/>
                  </a:lnTo>
                  <a:lnTo>
                    <a:pt x="23" y="320"/>
                  </a:lnTo>
                  <a:lnTo>
                    <a:pt x="35" y="295"/>
                  </a:lnTo>
                  <a:lnTo>
                    <a:pt x="35" y="2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p>
              <a:pPr marL="0" marR="0" lvl="0" indent="0" defTabSz="932597" eaLnBrk="1" fontAlgn="auto" latinLnBrk="0" hangingPunct="1">
                <a:lnSpc>
                  <a:spcPct val="100000"/>
                </a:lnSpc>
                <a:spcBef>
                  <a:spcPts val="0"/>
                </a:spcBef>
                <a:spcAft>
                  <a:spcPts val="0"/>
                </a:spcAft>
                <a:buClrTx/>
                <a:buSzTx/>
                <a:buFontTx/>
                <a:buNone/>
                <a:tabLst/>
                <a:defRPr/>
              </a:pPr>
              <a:endParaRPr kumimoji="0" lang="en-US" sz="1836" b="0" i="0" u="none" strike="noStrike" kern="0" cap="none" spc="0" normalizeH="0" baseline="0" noProof="0">
                <a:ln>
                  <a:noFill/>
                </a:ln>
                <a:solidFill>
                  <a:sysClr val="windowText" lastClr="000000"/>
                </a:solidFill>
                <a:effectLst/>
                <a:uLnTx/>
                <a:uFillTx/>
              </a:endParaRPr>
            </a:p>
          </p:txBody>
        </p:sp>
        <p:sp>
          <p:nvSpPr>
            <p:cNvPr id="329" name="Freeform 199"/>
            <p:cNvSpPr>
              <a:spLocks/>
            </p:cNvSpPr>
            <p:nvPr/>
          </p:nvSpPr>
          <p:spPr bwMode="auto">
            <a:xfrm>
              <a:off x="4470400" y="3871913"/>
              <a:ext cx="276225" cy="709612"/>
            </a:xfrm>
            <a:custGeom>
              <a:avLst/>
              <a:gdLst>
                <a:gd name="T0" fmla="*/ 85 w 85"/>
                <a:gd name="T1" fmla="*/ 9 h 218"/>
                <a:gd name="T2" fmla="*/ 51 w 85"/>
                <a:gd name="T3" fmla="*/ 0 h 218"/>
                <a:gd name="T4" fmla="*/ 0 w 85"/>
                <a:gd name="T5" fmla="*/ 218 h 218"/>
                <a:gd name="T6" fmla="*/ 35 w 85"/>
                <a:gd name="T7" fmla="*/ 218 h 218"/>
                <a:gd name="T8" fmla="*/ 85 w 85"/>
                <a:gd name="T9" fmla="*/ 9 h 218"/>
              </a:gdLst>
              <a:ahLst/>
              <a:cxnLst>
                <a:cxn ang="0">
                  <a:pos x="T0" y="T1"/>
                </a:cxn>
                <a:cxn ang="0">
                  <a:pos x="T2" y="T3"/>
                </a:cxn>
                <a:cxn ang="0">
                  <a:pos x="T4" y="T5"/>
                </a:cxn>
                <a:cxn ang="0">
                  <a:pos x="T6" y="T7"/>
                </a:cxn>
                <a:cxn ang="0">
                  <a:pos x="T8" y="T9"/>
                </a:cxn>
              </a:cxnLst>
              <a:rect l="0" t="0" r="r" b="b"/>
              <a:pathLst>
                <a:path w="85" h="218">
                  <a:moveTo>
                    <a:pt x="85" y="9"/>
                  </a:moveTo>
                  <a:cubicBezTo>
                    <a:pt x="74" y="6"/>
                    <a:pt x="62" y="3"/>
                    <a:pt x="51" y="0"/>
                  </a:cubicBezTo>
                  <a:cubicBezTo>
                    <a:pt x="19" y="71"/>
                    <a:pt x="8" y="141"/>
                    <a:pt x="0" y="218"/>
                  </a:cubicBezTo>
                  <a:cubicBezTo>
                    <a:pt x="35" y="218"/>
                    <a:pt x="35" y="218"/>
                    <a:pt x="35" y="218"/>
                  </a:cubicBezTo>
                  <a:cubicBezTo>
                    <a:pt x="43" y="144"/>
                    <a:pt x="53" y="77"/>
                    <a:pt x="85" y="9"/>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p>
              <a:pPr marL="0" marR="0" lvl="0" indent="0" defTabSz="932597" eaLnBrk="1" fontAlgn="auto" latinLnBrk="0" hangingPunct="1">
                <a:lnSpc>
                  <a:spcPct val="100000"/>
                </a:lnSpc>
                <a:spcBef>
                  <a:spcPts val="0"/>
                </a:spcBef>
                <a:spcAft>
                  <a:spcPts val="0"/>
                </a:spcAft>
                <a:buClrTx/>
                <a:buSzTx/>
                <a:buFontTx/>
                <a:buNone/>
                <a:tabLst/>
                <a:defRPr/>
              </a:pPr>
              <a:endParaRPr kumimoji="0" lang="en-US" sz="1836" b="0" i="0" u="none" strike="noStrike" kern="0" cap="none" spc="0" normalizeH="0" baseline="0" noProof="0">
                <a:ln>
                  <a:noFill/>
                </a:ln>
                <a:solidFill>
                  <a:sysClr val="windowText" lastClr="000000"/>
                </a:solidFill>
                <a:effectLst/>
                <a:uLnTx/>
                <a:uFillTx/>
              </a:endParaRPr>
            </a:p>
          </p:txBody>
        </p:sp>
        <p:sp>
          <p:nvSpPr>
            <p:cNvPr id="330" name="Freeform 200"/>
            <p:cNvSpPr>
              <a:spLocks/>
            </p:cNvSpPr>
            <p:nvPr/>
          </p:nvSpPr>
          <p:spPr bwMode="auto">
            <a:xfrm>
              <a:off x="4938713" y="3871913"/>
              <a:ext cx="274637" cy="709612"/>
            </a:xfrm>
            <a:custGeom>
              <a:avLst/>
              <a:gdLst>
                <a:gd name="T0" fmla="*/ 0 w 84"/>
                <a:gd name="T1" fmla="*/ 9 h 218"/>
                <a:gd name="T2" fmla="*/ 33 w 84"/>
                <a:gd name="T3" fmla="*/ 0 h 218"/>
                <a:gd name="T4" fmla="*/ 84 w 84"/>
                <a:gd name="T5" fmla="*/ 218 h 218"/>
                <a:gd name="T6" fmla="*/ 50 w 84"/>
                <a:gd name="T7" fmla="*/ 218 h 218"/>
                <a:gd name="T8" fmla="*/ 0 w 84"/>
                <a:gd name="T9" fmla="*/ 9 h 218"/>
              </a:gdLst>
              <a:ahLst/>
              <a:cxnLst>
                <a:cxn ang="0">
                  <a:pos x="T0" y="T1"/>
                </a:cxn>
                <a:cxn ang="0">
                  <a:pos x="T2" y="T3"/>
                </a:cxn>
                <a:cxn ang="0">
                  <a:pos x="T4" y="T5"/>
                </a:cxn>
                <a:cxn ang="0">
                  <a:pos x="T6" y="T7"/>
                </a:cxn>
                <a:cxn ang="0">
                  <a:pos x="T8" y="T9"/>
                </a:cxn>
              </a:cxnLst>
              <a:rect l="0" t="0" r="r" b="b"/>
              <a:pathLst>
                <a:path w="84" h="218">
                  <a:moveTo>
                    <a:pt x="0" y="9"/>
                  </a:moveTo>
                  <a:cubicBezTo>
                    <a:pt x="11" y="6"/>
                    <a:pt x="22" y="3"/>
                    <a:pt x="33" y="0"/>
                  </a:cubicBezTo>
                  <a:cubicBezTo>
                    <a:pt x="66" y="71"/>
                    <a:pt x="77" y="141"/>
                    <a:pt x="84" y="218"/>
                  </a:cubicBezTo>
                  <a:cubicBezTo>
                    <a:pt x="50" y="218"/>
                    <a:pt x="50" y="218"/>
                    <a:pt x="50" y="218"/>
                  </a:cubicBezTo>
                  <a:cubicBezTo>
                    <a:pt x="42" y="144"/>
                    <a:pt x="31" y="77"/>
                    <a:pt x="0" y="9"/>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p>
              <a:pPr marL="0" marR="0" lvl="0" indent="0" defTabSz="932597" eaLnBrk="1" fontAlgn="auto" latinLnBrk="0" hangingPunct="1">
                <a:lnSpc>
                  <a:spcPct val="100000"/>
                </a:lnSpc>
                <a:spcBef>
                  <a:spcPts val="0"/>
                </a:spcBef>
                <a:spcAft>
                  <a:spcPts val="0"/>
                </a:spcAft>
                <a:buClrTx/>
                <a:buSzTx/>
                <a:buFontTx/>
                <a:buNone/>
                <a:tabLst/>
                <a:defRPr/>
              </a:pPr>
              <a:endParaRPr kumimoji="0" lang="en-US" sz="1836" b="0" i="0" u="none" strike="noStrike" kern="0" cap="none" spc="0" normalizeH="0" baseline="0" noProof="0">
                <a:ln>
                  <a:noFill/>
                </a:ln>
                <a:solidFill>
                  <a:sysClr val="windowText" lastClr="000000"/>
                </a:solidFill>
                <a:effectLst/>
                <a:uLnTx/>
                <a:uFillTx/>
              </a:endParaRPr>
            </a:p>
          </p:txBody>
        </p:sp>
        <p:sp>
          <p:nvSpPr>
            <p:cNvPr id="331" name="Freeform 201"/>
            <p:cNvSpPr>
              <a:spLocks/>
            </p:cNvSpPr>
            <p:nvPr/>
          </p:nvSpPr>
          <p:spPr bwMode="auto">
            <a:xfrm>
              <a:off x="4672013" y="4646613"/>
              <a:ext cx="163512" cy="747712"/>
            </a:xfrm>
            <a:custGeom>
              <a:avLst/>
              <a:gdLst>
                <a:gd name="T0" fmla="*/ 86 w 103"/>
                <a:gd name="T1" fmla="*/ 471 h 471"/>
                <a:gd name="T2" fmla="*/ 13 w 103"/>
                <a:gd name="T3" fmla="*/ 471 h 471"/>
                <a:gd name="T4" fmla="*/ 0 w 103"/>
                <a:gd name="T5" fmla="*/ 0 h 471"/>
                <a:gd name="T6" fmla="*/ 103 w 103"/>
                <a:gd name="T7" fmla="*/ 0 h 471"/>
                <a:gd name="T8" fmla="*/ 86 w 103"/>
                <a:gd name="T9" fmla="*/ 471 h 471"/>
              </a:gdLst>
              <a:ahLst/>
              <a:cxnLst>
                <a:cxn ang="0">
                  <a:pos x="T0" y="T1"/>
                </a:cxn>
                <a:cxn ang="0">
                  <a:pos x="T2" y="T3"/>
                </a:cxn>
                <a:cxn ang="0">
                  <a:pos x="T4" y="T5"/>
                </a:cxn>
                <a:cxn ang="0">
                  <a:pos x="T6" y="T7"/>
                </a:cxn>
                <a:cxn ang="0">
                  <a:pos x="T8" y="T9"/>
                </a:cxn>
              </a:cxnLst>
              <a:rect l="0" t="0" r="r" b="b"/>
              <a:pathLst>
                <a:path w="103" h="471">
                  <a:moveTo>
                    <a:pt x="86" y="471"/>
                  </a:moveTo>
                  <a:lnTo>
                    <a:pt x="13" y="471"/>
                  </a:lnTo>
                  <a:lnTo>
                    <a:pt x="0" y="0"/>
                  </a:lnTo>
                  <a:lnTo>
                    <a:pt x="103" y="0"/>
                  </a:lnTo>
                  <a:lnTo>
                    <a:pt x="86" y="471"/>
                  </a:lnTo>
                  <a:close/>
                </a:path>
              </a:pathLst>
            </a:custGeom>
            <a:solidFill>
              <a:srgbClr val="EB3C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p>
              <a:pPr marL="0" marR="0" lvl="0" indent="0" defTabSz="932597" eaLnBrk="1" fontAlgn="auto" latinLnBrk="0" hangingPunct="1">
                <a:lnSpc>
                  <a:spcPct val="100000"/>
                </a:lnSpc>
                <a:spcBef>
                  <a:spcPts val="0"/>
                </a:spcBef>
                <a:spcAft>
                  <a:spcPts val="0"/>
                </a:spcAft>
                <a:buClrTx/>
                <a:buSzTx/>
                <a:buFontTx/>
                <a:buNone/>
                <a:tabLst/>
                <a:defRPr/>
              </a:pPr>
              <a:endParaRPr kumimoji="0" lang="en-US" sz="1836" b="0" i="0" u="none" strike="noStrike" kern="0" cap="none" spc="0" normalizeH="0" baseline="0" noProof="0">
                <a:ln>
                  <a:noFill/>
                </a:ln>
                <a:solidFill>
                  <a:sysClr val="windowText" lastClr="000000"/>
                </a:solidFill>
                <a:effectLst/>
                <a:uLnTx/>
                <a:uFillTx/>
              </a:endParaRPr>
            </a:p>
          </p:txBody>
        </p:sp>
        <p:sp>
          <p:nvSpPr>
            <p:cNvPr id="332" name="Freeform 202"/>
            <p:cNvSpPr>
              <a:spLocks/>
            </p:cNvSpPr>
            <p:nvPr/>
          </p:nvSpPr>
          <p:spPr bwMode="auto">
            <a:xfrm>
              <a:off x="4841875" y="4646613"/>
              <a:ext cx="165100" cy="747712"/>
            </a:xfrm>
            <a:custGeom>
              <a:avLst/>
              <a:gdLst>
                <a:gd name="T0" fmla="*/ 92 w 104"/>
                <a:gd name="T1" fmla="*/ 471 h 471"/>
                <a:gd name="T2" fmla="*/ 18 w 104"/>
                <a:gd name="T3" fmla="*/ 471 h 471"/>
                <a:gd name="T4" fmla="*/ 0 w 104"/>
                <a:gd name="T5" fmla="*/ 0 h 471"/>
                <a:gd name="T6" fmla="*/ 104 w 104"/>
                <a:gd name="T7" fmla="*/ 0 h 471"/>
                <a:gd name="T8" fmla="*/ 92 w 104"/>
                <a:gd name="T9" fmla="*/ 471 h 471"/>
              </a:gdLst>
              <a:ahLst/>
              <a:cxnLst>
                <a:cxn ang="0">
                  <a:pos x="T0" y="T1"/>
                </a:cxn>
                <a:cxn ang="0">
                  <a:pos x="T2" y="T3"/>
                </a:cxn>
                <a:cxn ang="0">
                  <a:pos x="T4" y="T5"/>
                </a:cxn>
                <a:cxn ang="0">
                  <a:pos x="T6" y="T7"/>
                </a:cxn>
                <a:cxn ang="0">
                  <a:pos x="T8" y="T9"/>
                </a:cxn>
              </a:cxnLst>
              <a:rect l="0" t="0" r="r" b="b"/>
              <a:pathLst>
                <a:path w="104" h="471">
                  <a:moveTo>
                    <a:pt x="92" y="471"/>
                  </a:moveTo>
                  <a:lnTo>
                    <a:pt x="18" y="471"/>
                  </a:lnTo>
                  <a:lnTo>
                    <a:pt x="0" y="0"/>
                  </a:lnTo>
                  <a:lnTo>
                    <a:pt x="104" y="0"/>
                  </a:lnTo>
                  <a:lnTo>
                    <a:pt x="92" y="471"/>
                  </a:lnTo>
                  <a:close/>
                </a:path>
              </a:pathLst>
            </a:custGeom>
            <a:solidFill>
              <a:srgbClr val="EB3C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p>
              <a:pPr marL="0" marR="0" lvl="0" indent="0" defTabSz="932597" eaLnBrk="1" fontAlgn="auto" latinLnBrk="0" hangingPunct="1">
                <a:lnSpc>
                  <a:spcPct val="100000"/>
                </a:lnSpc>
                <a:spcBef>
                  <a:spcPts val="0"/>
                </a:spcBef>
                <a:spcAft>
                  <a:spcPts val="0"/>
                </a:spcAft>
                <a:buClrTx/>
                <a:buSzTx/>
                <a:buFontTx/>
                <a:buNone/>
                <a:tabLst/>
                <a:defRPr/>
              </a:pPr>
              <a:endParaRPr kumimoji="0" lang="en-US" sz="1836" b="0" i="0" u="none" strike="noStrike" kern="0" cap="none" spc="0" normalizeH="0" baseline="0" noProof="0">
                <a:ln>
                  <a:noFill/>
                </a:ln>
                <a:solidFill>
                  <a:sysClr val="windowText" lastClr="000000"/>
                </a:solidFill>
                <a:effectLst/>
                <a:uLnTx/>
                <a:uFillTx/>
              </a:endParaRPr>
            </a:p>
          </p:txBody>
        </p:sp>
        <p:sp>
          <p:nvSpPr>
            <p:cNvPr id="333" name="Freeform 203"/>
            <p:cNvSpPr>
              <a:spLocks/>
            </p:cNvSpPr>
            <p:nvPr/>
          </p:nvSpPr>
          <p:spPr bwMode="auto">
            <a:xfrm>
              <a:off x="4487863" y="4581525"/>
              <a:ext cx="80962" cy="90487"/>
            </a:xfrm>
            <a:custGeom>
              <a:avLst/>
              <a:gdLst>
                <a:gd name="T0" fmla="*/ 0 w 25"/>
                <a:gd name="T1" fmla="*/ 0 h 28"/>
                <a:gd name="T2" fmla="*/ 0 w 25"/>
                <a:gd name="T3" fmla="*/ 15 h 28"/>
                <a:gd name="T4" fmla="*/ 13 w 25"/>
                <a:gd name="T5" fmla="*/ 28 h 28"/>
                <a:gd name="T6" fmla="*/ 25 w 25"/>
                <a:gd name="T7" fmla="*/ 15 h 28"/>
                <a:gd name="T8" fmla="*/ 25 w 25"/>
                <a:gd name="T9" fmla="*/ 0 h 28"/>
                <a:gd name="T10" fmla="*/ 0 w 25"/>
                <a:gd name="T11" fmla="*/ 0 h 28"/>
              </a:gdLst>
              <a:ahLst/>
              <a:cxnLst>
                <a:cxn ang="0">
                  <a:pos x="T0" y="T1"/>
                </a:cxn>
                <a:cxn ang="0">
                  <a:pos x="T2" y="T3"/>
                </a:cxn>
                <a:cxn ang="0">
                  <a:pos x="T4" y="T5"/>
                </a:cxn>
                <a:cxn ang="0">
                  <a:pos x="T6" y="T7"/>
                </a:cxn>
                <a:cxn ang="0">
                  <a:pos x="T8" y="T9"/>
                </a:cxn>
                <a:cxn ang="0">
                  <a:pos x="T10" y="T11"/>
                </a:cxn>
              </a:cxnLst>
              <a:rect l="0" t="0" r="r" b="b"/>
              <a:pathLst>
                <a:path w="25" h="28">
                  <a:moveTo>
                    <a:pt x="0" y="0"/>
                  </a:moveTo>
                  <a:cubicBezTo>
                    <a:pt x="0" y="15"/>
                    <a:pt x="0" y="15"/>
                    <a:pt x="0" y="15"/>
                  </a:cubicBezTo>
                  <a:cubicBezTo>
                    <a:pt x="0" y="22"/>
                    <a:pt x="6" y="28"/>
                    <a:pt x="13" y="28"/>
                  </a:cubicBezTo>
                  <a:cubicBezTo>
                    <a:pt x="20" y="28"/>
                    <a:pt x="25" y="22"/>
                    <a:pt x="25" y="15"/>
                  </a:cubicBezTo>
                  <a:cubicBezTo>
                    <a:pt x="25" y="0"/>
                    <a:pt x="25" y="0"/>
                    <a:pt x="25" y="0"/>
                  </a:cubicBezTo>
                  <a:lnTo>
                    <a:pt x="0" y="0"/>
                  </a:lnTo>
                  <a:close/>
                </a:path>
              </a:pathLst>
            </a:custGeom>
            <a:solidFill>
              <a:srgbClr val="FFB9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p>
              <a:pPr marL="0" marR="0" lvl="0" indent="0" defTabSz="932597" eaLnBrk="1" fontAlgn="auto" latinLnBrk="0" hangingPunct="1">
                <a:lnSpc>
                  <a:spcPct val="100000"/>
                </a:lnSpc>
                <a:spcBef>
                  <a:spcPts val="0"/>
                </a:spcBef>
                <a:spcAft>
                  <a:spcPts val="0"/>
                </a:spcAft>
                <a:buClrTx/>
                <a:buSzTx/>
                <a:buFontTx/>
                <a:buNone/>
                <a:tabLst/>
                <a:defRPr/>
              </a:pPr>
              <a:endParaRPr kumimoji="0" lang="en-US" sz="1836" b="0" i="0" u="none" strike="noStrike" kern="0" cap="none" spc="0" normalizeH="0" baseline="0" noProof="0">
                <a:ln>
                  <a:noFill/>
                </a:ln>
                <a:solidFill>
                  <a:sysClr val="windowText" lastClr="000000"/>
                </a:solidFill>
                <a:effectLst/>
                <a:uLnTx/>
                <a:uFillTx/>
              </a:endParaRPr>
            </a:p>
          </p:txBody>
        </p:sp>
        <p:sp>
          <p:nvSpPr>
            <p:cNvPr id="334" name="Freeform 204"/>
            <p:cNvSpPr>
              <a:spLocks/>
            </p:cNvSpPr>
            <p:nvPr/>
          </p:nvSpPr>
          <p:spPr bwMode="auto">
            <a:xfrm>
              <a:off x="5114925" y="4581525"/>
              <a:ext cx="84137" cy="90487"/>
            </a:xfrm>
            <a:custGeom>
              <a:avLst/>
              <a:gdLst>
                <a:gd name="T0" fmla="*/ 0 w 26"/>
                <a:gd name="T1" fmla="*/ 0 h 28"/>
                <a:gd name="T2" fmla="*/ 0 w 26"/>
                <a:gd name="T3" fmla="*/ 15 h 28"/>
                <a:gd name="T4" fmla="*/ 13 w 26"/>
                <a:gd name="T5" fmla="*/ 28 h 28"/>
                <a:gd name="T6" fmla="*/ 26 w 26"/>
                <a:gd name="T7" fmla="*/ 15 h 28"/>
                <a:gd name="T8" fmla="*/ 26 w 26"/>
                <a:gd name="T9" fmla="*/ 0 h 28"/>
                <a:gd name="T10" fmla="*/ 0 w 26"/>
                <a:gd name="T11" fmla="*/ 0 h 28"/>
              </a:gdLst>
              <a:ahLst/>
              <a:cxnLst>
                <a:cxn ang="0">
                  <a:pos x="T0" y="T1"/>
                </a:cxn>
                <a:cxn ang="0">
                  <a:pos x="T2" y="T3"/>
                </a:cxn>
                <a:cxn ang="0">
                  <a:pos x="T4" y="T5"/>
                </a:cxn>
                <a:cxn ang="0">
                  <a:pos x="T6" y="T7"/>
                </a:cxn>
                <a:cxn ang="0">
                  <a:pos x="T8" y="T9"/>
                </a:cxn>
                <a:cxn ang="0">
                  <a:pos x="T10" y="T11"/>
                </a:cxn>
              </a:cxnLst>
              <a:rect l="0" t="0" r="r" b="b"/>
              <a:pathLst>
                <a:path w="26" h="28">
                  <a:moveTo>
                    <a:pt x="0" y="0"/>
                  </a:moveTo>
                  <a:cubicBezTo>
                    <a:pt x="0" y="15"/>
                    <a:pt x="0" y="15"/>
                    <a:pt x="0" y="15"/>
                  </a:cubicBezTo>
                  <a:cubicBezTo>
                    <a:pt x="0" y="22"/>
                    <a:pt x="6" y="28"/>
                    <a:pt x="13" y="28"/>
                  </a:cubicBezTo>
                  <a:cubicBezTo>
                    <a:pt x="20" y="28"/>
                    <a:pt x="26" y="22"/>
                    <a:pt x="26" y="15"/>
                  </a:cubicBezTo>
                  <a:cubicBezTo>
                    <a:pt x="26" y="0"/>
                    <a:pt x="26" y="0"/>
                    <a:pt x="26" y="0"/>
                  </a:cubicBezTo>
                  <a:lnTo>
                    <a:pt x="0" y="0"/>
                  </a:lnTo>
                  <a:close/>
                </a:path>
              </a:pathLst>
            </a:custGeom>
            <a:solidFill>
              <a:srgbClr val="FFB9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p>
              <a:pPr marL="0" marR="0" lvl="0" indent="0" defTabSz="932597" eaLnBrk="1" fontAlgn="auto" latinLnBrk="0" hangingPunct="1">
                <a:lnSpc>
                  <a:spcPct val="100000"/>
                </a:lnSpc>
                <a:spcBef>
                  <a:spcPts val="0"/>
                </a:spcBef>
                <a:spcAft>
                  <a:spcPts val="0"/>
                </a:spcAft>
                <a:buClrTx/>
                <a:buSzTx/>
                <a:buFontTx/>
                <a:buNone/>
                <a:tabLst/>
                <a:defRPr/>
              </a:pPr>
              <a:endParaRPr kumimoji="0" lang="en-US" sz="1836" b="0" i="0" u="none" strike="noStrike" kern="0" cap="none" spc="0" normalizeH="0" baseline="0" noProof="0">
                <a:ln>
                  <a:noFill/>
                </a:ln>
                <a:solidFill>
                  <a:sysClr val="windowText" lastClr="000000"/>
                </a:solidFill>
                <a:effectLst/>
                <a:uLnTx/>
                <a:uFillTx/>
              </a:endParaRPr>
            </a:p>
          </p:txBody>
        </p:sp>
        <p:sp>
          <p:nvSpPr>
            <p:cNvPr id="335" name="Freeform 205"/>
            <p:cNvSpPr>
              <a:spLocks/>
            </p:cNvSpPr>
            <p:nvPr/>
          </p:nvSpPr>
          <p:spPr bwMode="auto">
            <a:xfrm>
              <a:off x="4633913" y="3833813"/>
              <a:ext cx="412750" cy="812800"/>
            </a:xfrm>
            <a:custGeom>
              <a:avLst/>
              <a:gdLst>
                <a:gd name="T0" fmla="*/ 172 w 260"/>
                <a:gd name="T1" fmla="*/ 0 h 512"/>
                <a:gd name="T2" fmla="*/ 131 w 260"/>
                <a:gd name="T3" fmla="*/ 319 h 512"/>
                <a:gd name="T4" fmla="*/ 90 w 260"/>
                <a:gd name="T5" fmla="*/ 0 h 512"/>
                <a:gd name="T6" fmla="*/ 0 w 260"/>
                <a:gd name="T7" fmla="*/ 24 h 512"/>
                <a:gd name="T8" fmla="*/ 6 w 260"/>
                <a:gd name="T9" fmla="*/ 512 h 512"/>
                <a:gd name="T10" fmla="*/ 256 w 260"/>
                <a:gd name="T11" fmla="*/ 512 h 512"/>
                <a:gd name="T12" fmla="*/ 260 w 260"/>
                <a:gd name="T13" fmla="*/ 24 h 512"/>
                <a:gd name="T14" fmla="*/ 172 w 260"/>
                <a:gd name="T15" fmla="*/ 0 h 5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60" h="512">
                  <a:moveTo>
                    <a:pt x="172" y="0"/>
                  </a:moveTo>
                  <a:lnTo>
                    <a:pt x="131" y="319"/>
                  </a:lnTo>
                  <a:lnTo>
                    <a:pt x="90" y="0"/>
                  </a:lnTo>
                  <a:lnTo>
                    <a:pt x="0" y="24"/>
                  </a:lnTo>
                  <a:lnTo>
                    <a:pt x="6" y="512"/>
                  </a:lnTo>
                  <a:lnTo>
                    <a:pt x="256" y="512"/>
                  </a:lnTo>
                  <a:lnTo>
                    <a:pt x="260" y="24"/>
                  </a:lnTo>
                  <a:lnTo>
                    <a:pt x="172"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p>
              <a:pPr marL="0" marR="0" lvl="0" indent="0" defTabSz="932597" eaLnBrk="1" fontAlgn="auto" latinLnBrk="0" hangingPunct="1">
                <a:lnSpc>
                  <a:spcPct val="100000"/>
                </a:lnSpc>
                <a:spcBef>
                  <a:spcPts val="0"/>
                </a:spcBef>
                <a:spcAft>
                  <a:spcPts val="0"/>
                </a:spcAft>
                <a:buClrTx/>
                <a:buSzTx/>
                <a:buFontTx/>
                <a:buNone/>
                <a:tabLst/>
                <a:defRPr/>
              </a:pPr>
              <a:endParaRPr kumimoji="0" lang="en-US" sz="1836" b="0" i="0" u="none" strike="noStrike" kern="0" cap="none" spc="0" normalizeH="0" baseline="0" noProof="0">
                <a:ln>
                  <a:noFill/>
                </a:ln>
                <a:solidFill>
                  <a:sysClr val="windowText" lastClr="000000"/>
                </a:solidFill>
                <a:effectLst/>
                <a:uLnTx/>
                <a:uFillTx/>
              </a:endParaRPr>
            </a:p>
          </p:txBody>
        </p:sp>
        <p:sp>
          <p:nvSpPr>
            <p:cNvPr id="336" name="Freeform 206"/>
            <p:cNvSpPr>
              <a:spLocks/>
            </p:cNvSpPr>
            <p:nvPr/>
          </p:nvSpPr>
          <p:spPr bwMode="auto">
            <a:xfrm>
              <a:off x="4945063" y="3602038"/>
              <a:ext cx="0" cy="3175"/>
            </a:xfrm>
            <a:custGeom>
              <a:avLst/>
              <a:gdLst>
                <a:gd name="T0" fmla="*/ 1 h 1"/>
                <a:gd name="T1" fmla="*/ 0 h 1"/>
                <a:gd name="T2" fmla="*/ 1 h 1"/>
              </a:gdLst>
              <a:ahLst/>
              <a:cxnLst>
                <a:cxn ang="0">
                  <a:pos x="0" y="T0"/>
                </a:cxn>
                <a:cxn ang="0">
                  <a:pos x="0" y="T1"/>
                </a:cxn>
                <a:cxn ang="0">
                  <a:pos x="0" y="T2"/>
                </a:cxn>
              </a:cxnLst>
              <a:rect l="0" t="0" r="r" b="b"/>
              <a:pathLst>
                <a:path h="1">
                  <a:moveTo>
                    <a:pt x="0" y="1"/>
                  </a:moveTo>
                  <a:cubicBezTo>
                    <a:pt x="0" y="0"/>
                    <a:pt x="0" y="0"/>
                    <a:pt x="0" y="0"/>
                  </a:cubicBezTo>
                  <a:cubicBezTo>
                    <a:pt x="0" y="0"/>
                    <a:pt x="0" y="0"/>
                    <a:pt x="0" y="1"/>
                  </a:cubicBezTo>
                  <a:close/>
                </a:path>
              </a:pathLst>
            </a:custGeom>
            <a:solidFill>
              <a:srgbClr val="FFD60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p>
              <a:pPr marL="0" marR="0" lvl="0" indent="0" defTabSz="932597" eaLnBrk="1" fontAlgn="auto" latinLnBrk="0" hangingPunct="1">
                <a:lnSpc>
                  <a:spcPct val="100000"/>
                </a:lnSpc>
                <a:spcBef>
                  <a:spcPts val="0"/>
                </a:spcBef>
                <a:spcAft>
                  <a:spcPts val="0"/>
                </a:spcAft>
                <a:buClrTx/>
                <a:buSzTx/>
                <a:buFontTx/>
                <a:buNone/>
                <a:tabLst/>
                <a:defRPr/>
              </a:pPr>
              <a:endParaRPr kumimoji="0" lang="en-US" sz="1836" b="0" i="0" u="none" strike="noStrike" kern="0" cap="none" spc="0" normalizeH="0" baseline="0" noProof="0">
                <a:ln>
                  <a:noFill/>
                </a:ln>
                <a:solidFill>
                  <a:sysClr val="windowText" lastClr="000000"/>
                </a:solidFill>
                <a:effectLst/>
                <a:uLnTx/>
                <a:uFillTx/>
              </a:endParaRPr>
            </a:p>
          </p:txBody>
        </p:sp>
        <p:sp>
          <p:nvSpPr>
            <p:cNvPr id="337" name="Freeform 207"/>
            <p:cNvSpPr>
              <a:spLocks/>
            </p:cNvSpPr>
            <p:nvPr/>
          </p:nvSpPr>
          <p:spPr bwMode="auto">
            <a:xfrm>
              <a:off x="4945063" y="3598863"/>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solidFill>
              <a:srgbClr val="FFD60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p>
              <a:pPr marL="0" marR="0" lvl="0" indent="0" defTabSz="932597" eaLnBrk="1" fontAlgn="auto" latinLnBrk="0" hangingPunct="1">
                <a:lnSpc>
                  <a:spcPct val="100000"/>
                </a:lnSpc>
                <a:spcBef>
                  <a:spcPts val="0"/>
                </a:spcBef>
                <a:spcAft>
                  <a:spcPts val="0"/>
                </a:spcAft>
                <a:buClrTx/>
                <a:buSzTx/>
                <a:buFontTx/>
                <a:buNone/>
                <a:tabLst/>
                <a:defRPr/>
              </a:pPr>
              <a:endParaRPr kumimoji="0" lang="en-US" sz="1836" b="0" i="0" u="none" strike="noStrike" kern="0" cap="none" spc="0" normalizeH="0" baseline="0" noProof="0">
                <a:ln>
                  <a:noFill/>
                </a:ln>
                <a:solidFill>
                  <a:sysClr val="windowText" lastClr="000000"/>
                </a:solidFill>
                <a:effectLst/>
                <a:uLnTx/>
                <a:uFillTx/>
              </a:endParaRPr>
            </a:p>
          </p:txBody>
        </p:sp>
        <p:sp>
          <p:nvSpPr>
            <p:cNvPr id="338" name="Freeform 208"/>
            <p:cNvSpPr>
              <a:spLocks/>
            </p:cNvSpPr>
            <p:nvPr/>
          </p:nvSpPr>
          <p:spPr bwMode="auto">
            <a:xfrm>
              <a:off x="4938713" y="3589338"/>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solidFill>
              <a:srgbClr val="FFD60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p>
              <a:pPr marL="0" marR="0" lvl="0" indent="0" defTabSz="932597" eaLnBrk="1" fontAlgn="auto" latinLnBrk="0" hangingPunct="1">
                <a:lnSpc>
                  <a:spcPct val="100000"/>
                </a:lnSpc>
                <a:spcBef>
                  <a:spcPts val="0"/>
                </a:spcBef>
                <a:spcAft>
                  <a:spcPts val="0"/>
                </a:spcAft>
                <a:buClrTx/>
                <a:buSzTx/>
                <a:buFontTx/>
                <a:buNone/>
                <a:tabLst/>
                <a:defRPr/>
              </a:pPr>
              <a:endParaRPr kumimoji="0" lang="en-US" sz="1836" b="0" i="0" u="none" strike="noStrike" kern="0" cap="none" spc="0" normalizeH="0" baseline="0" noProof="0">
                <a:ln>
                  <a:noFill/>
                </a:ln>
                <a:solidFill>
                  <a:sysClr val="windowText" lastClr="000000"/>
                </a:solidFill>
                <a:effectLst/>
                <a:uLnTx/>
                <a:uFillTx/>
              </a:endParaRPr>
            </a:p>
          </p:txBody>
        </p:sp>
        <p:sp>
          <p:nvSpPr>
            <p:cNvPr id="339" name="Freeform 209"/>
            <p:cNvSpPr>
              <a:spLocks/>
            </p:cNvSpPr>
            <p:nvPr/>
          </p:nvSpPr>
          <p:spPr bwMode="auto">
            <a:xfrm>
              <a:off x="4941888" y="3592513"/>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solidFill>
              <a:srgbClr val="FFD60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p>
              <a:pPr marL="0" marR="0" lvl="0" indent="0" defTabSz="932597" eaLnBrk="1" fontAlgn="auto" latinLnBrk="0" hangingPunct="1">
                <a:lnSpc>
                  <a:spcPct val="100000"/>
                </a:lnSpc>
                <a:spcBef>
                  <a:spcPts val="0"/>
                </a:spcBef>
                <a:spcAft>
                  <a:spcPts val="0"/>
                </a:spcAft>
                <a:buClrTx/>
                <a:buSzTx/>
                <a:buFontTx/>
                <a:buNone/>
                <a:tabLst/>
                <a:defRPr/>
              </a:pPr>
              <a:endParaRPr kumimoji="0" lang="en-US" sz="1836" b="0" i="0" u="none" strike="noStrike" kern="0" cap="none" spc="0" normalizeH="0" baseline="0" noProof="0">
                <a:ln>
                  <a:noFill/>
                </a:ln>
                <a:solidFill>
                  <a:sysClr val="windowText" lastClr="000000"/>
                </a:solidFill>
                <a:effectLst/>
                <a:uLnTx/>
                <a:uFillTx/>
              </a:endParaRPr>
            </a:p>
          </p:txBody>
        </p:sp>
        <p:sp>
          <p:nvSpPr>
            <p:cNvPr id="340" name="Freeform 210"/>
            <p:cNvSpPr>
              <a:spLocks/>
            </p:cNvSpPr>
            <p:nvPr/>
          </p:nvSpPr>
          <p:spPr bwMode="auto">
            <a:xfrm>
              <a:off x="4737100" y="3589338"/>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solidFill>
              <a:srgbClr val="FFD60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p>
              <a:pPr marL="0" marR="0" lvl="0" indent="0" defTabSz="932597" eaLnBrk="1" fontAlgn="auto" latinLnBrk="0" hangingPunct="1">
                <a:lnSpc>
                  <a:spcPct val="100000"/>
                </a:lnSpc>
                <a:spcBef>
                  <a:spcPts val="0"/>
                </a:spcBef>
                <a:spcAft>
                  <a:spcPts val="0"/>
                </a:spcAft>
                <a:buClrTx/>
                <a:buSzTx/>
                <a:buFontTx/>
                <a:buNone/>
                <a:tabLst/>
                <a:defRPr/>
              </a:pPr>
              <a:endParaRPr kumimoji="0" lang="en-US" sz="1836" b="0" i="0" u="none" strike="noStrike" kern="0" cap="none" spc="0" normalizeH="0" baseline="0" noProof="0">
                <a:ln>
                  <a:noFill/>
                </a:ln>
                <a:solidFill>
                  <a:sysClr val="windowText" lastClr="000000"/>
                </a:solidFill>
                <a:effectLst/>
                <a:uLnTx/>
                <a:uFillTx/>
              </a:endParaRPr>
            </a:p>
          </p:txBody>
        </p:sp>
        <p:sp>
          <p:nvSpPr>
            <p:cNvPr id="341" name="Freeform 211"/>
            <p:cNvSpPr>
              <a:spLocks/>
            </p:cNvSpPr>
            <p:nvPr/>
          </p:nvSpPr>
          <p:spPr bwMode="auto">
            <a:xfrm>
              <a:off x="4945063" y="3605213"/>
              <a:ext cx="0" cy="3175"/>
            </a:xfrm>
            <a:custGeom>
              <a:avLst/>
              <a:gdLst>
                <a:gd name="T0" fmla="*/ 1 h 1"/>
                <a:gd name="T1" fmla="*/ 0 h 1"/>
                <a:gd name="T2" fmla="*/ 1 h 1"/>
              </a:gdLst>
              <a:ahLst/>
              <a:cxnLst>
                <a:cxn ang="0">
                  <a:pos x="0" y="T0"/>
                </a:cxn>
                <a:cxn ang="0">
                  <a:pos x="0" y="T1"/>
                </a:cxn>
                <a:cxn ang="0">
                  <a:pos x="0" y="T2"/>
                </a:cxn>
              </a:cxnLst>
              <a:rect l="0" t="0" r="r" b="b"/>
              <a:pathLst>
                <a:path h="1">
                  <a:moveTo>
                    <a:pt x="0" y="1"/>
                  </a:moveTo>
                  <a:cubicBezTo>
                    <a:pt x="0" y="1"/>
                    <a:pt x="0" y="0"/>
                    <a:pt x="0" y="0"/>
                  </a:cubicBezTo>
                  <a:cubicBezTo>
                    <a:pt x="0" y="0"/>
                    <a:pt x="0" y="1"/>
                    <a:pt x="0" y="1"/>
                  </a:cubicBezTo>
                  <a:close/>
                </a:path>
              </a:pathLst>
            </a:custGeom>
            <a:solidFill>
              <a:srgbClr val="FFD60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p>
              <a:pPr marL="0" marR="0" lvl="0" indent="0" defTabSz="932597" eaLnBrk="1" fontAlgn="auto" latinLnBrk="0" hangingPunct="1">
                <a:lnSpc>
                  <a:spcPct val="100000"/>
                </a:lnSpc>
                <a:spcBef>
                  <a:spcPts val="0"/>
                </a:spcBef>
                <a:spcAft>
                  <a:spcPts val="0"/>
                </a:spcAft>
                <a:buClrTx/>
                <a:buSzTx/>
                <a:buFontTx/>
                <a:buNone/>
                <a:tabLst/>
                <a:defRPr/>
              </a:pPr>
              <a:endParaRPr kumimoji="0" lang="en-US" sz="1836" b="0" i="0" u="none" strike="noStrike" kern="0" cap="none" spc="0" normalizeH="0" baseline="0" noProof="0">
                <a:ln>
                  <a:noFill/>
                </a:ln>
                <a:solidFill>
                  <a:sysClr val="windowText" lastClr="000000"/>
                </a:solidFill>
                <a:effectLst/>
                <a:uLnTx/>
                <a:uFillTx/>
              </a:endParaRPr>
            </a:p>
          </p:txBody>
        </p:sp>
        <p:sp>
          <p:nvSpPr>
            <p:cNvPr id="342" name="Freeform 212"/>
            <p:cNvSpPr>
              <a:spLocks/>
            </p:cNvSpPr>
            <p:nvPr/>
          </p:nvSpPr>
          <p:spPr bwMode="auto">
            <a:xfrm>
              <a:off x="4945063" y="3611563"/>
              <a:ext cx="0" cy="3175"/>
            </a:xfrm>
            <a:custGeom>
              <a:avLst/>
              <a:gdLst>
                <a:gd name="T0" fmla="*/ 1 h 1"/>
                <a:gd name="T1" fmla="*/ 0 h 1"/>
                <a:gd name="T2" fmla="*/ 1 h 1"/>
              </a:gdLst>
              <a:ahLst/>
              <a:cxnLst>
                <a:cxn ang="0">
                  <a:pos x="0" y="T0"/>
                </a:cxn>
                <a:cxn ang="0">
                  <a:pos x="0" y="T1"/>
                </a:cxn>
                <a:cxn ang="0">
                  <a:pos x="0" y="T2"/>
                </a:cxn>
              </a:cxnLst>
              <a:rect l="0" t="0" r="r" b="b"/>
              <a:pathLst>
                <a:path h="1">
                  <a:moveTo>
                    <a:pt x="0" y="1"/>
                  </a:moveTo>
                  <a:cubicBezTo>
                    <a:pt x="0" y="1"/>
                    <a:pt x="0" y="0"/>
                    <a:pt x="0" y="0"/>
                  </a:cubicBezTo>
                  <a:cubicBezTo>
                    <a:pt x="0" y="0"/>
                    <a:pt x="0" y="1"/>
                    <a:pt x="0" y="1"/>
                  </a:cubicBezTo>
                  <a:close/>
                </a:path>
              </a:pathLst>
            </a:custGeom>
            <a:solidFill>
              <a:srgbClr val="FFD60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p>
              <a:pPr marL="0" marR="0" lvl="0" indent="0" defTabSz="932597" eaLnBrk="1" fontAlgn="auto" latinLnBrk="0" hangingPunct="1">
                <a:lnSpc>
                  <a:spcPct val="100000"/>
                </a:lnSpc>
                <a:spcBef>
                  <a:spcPts val="0"/>
                </a:spcBef>
                <a:spcAft>
                  <a:spcPts val="0"/>
                </a:spcAft>
                <a:buClrTx/>
                <a:buSzTx/>
                <a:buFontTx/>
                <a:buNone/>
                <a:tabLst/>
                <a:defRPr/>
              </a:pPr>
              <a:endParaRPr kumimoji="0" lang="en-US" sz="1836" b="0" i="0" u="none" strike="noStrike" kern="0" cap="none" spc="0" normalizeH="0" baseline="0" noProof="0">
                <a:ln>
                  <a:noFill/>
                </a:ln>
                <a:solidFill>
                  <a:sysClr val="windowText" lastClr="000000"/>
                </a:solidFill>
                <a:effectLst/>
                <a:uLnTx/>
                <a:uFillTx/>
              </a:endParaRPr>
            </a:p>
          </p:txBody>
        </p:sp>
        <p:sp>
          <p:nvSpPr>
            <p:cNvPr id="343" name="Rectangle 213"/>
            <p:cNvSpPr>
              <a:spLocks noChangeArrowheads="1"/>
            </p:cNvSpPr>
            <p:nvPr/>
          </p:nvSpPr>
          <p:spPr bwMode="auto">
            <a:xfrm>
              <a:off x="4935538" y="3586163"/>
              <a:ext cx="1587" cy="1587"/>
            </a:xfrm>
            <a:prstGeom prst="rect">
              <a:avLst/>
            </a:prstGeom>
            <a:solidFill>
              <a:srgbClr val="FFD60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3260" tIns="46630" rIns="93260" bIns="46630" numCol="1" anchor="t" anchorCtr="0" compatLnSpc="1">
              <a:prstTxWarp prst="textNoShape">
                <a:avLst/>
              </a:prstTxWarp>
            </a:bodyPr>
            <a:lstStyle/>
            <a:p>
              <a:pPr marL="0" marR="0" lvl="0" indent="0" defTabSz="932597" eaLnBrk="1" fontAlgn="auto" latinLnBrk="0" hangingPunct="1">
                <a:lnSpc>
                  <a:spcPct val="100000"/>
                </a:lnSpc>
                <a:spcBef>
                  <a:spcPts val="0"/>
                </a:spcBef>
                <a:spcAft>
                  <a:spcPts val="0"/>
                </a:spcAft>
                <a:buClrTx/>
                <a:buSzTx/>
                <a:buFontTx/>
                <a:buNone/>
                <a:tabLst/>
                <a:defRPr/>
              </a:pPr>
              <a:endParaRPr kumimoji="0" lang="en-US" sz="1836" b="0" i="0" u="none" strike="noStrike" kern="0" cap="none" spc="0" normalizeH="0" baseline="0" noProof="0">
                <a:ln>
                  <a:noFill/>
                </a:ln>
                <a:solidFill>
                  <a:sysClr val="windowText" lastClr="000000"/>
                </a:solidFill>
                <a:effectLst/>
                <a:uLnTx/>
                <a:uFillTx/>
              </a:endParaRPr>
            </a:p>
          </p:txBody>
        </p:sp>
        <p:sp>
          <p:nvSpPr>
            <p:cNvPr id="344" name="Freeform 214"/>
            <p:cNvSpPr>
              <a:spLocks/>
            </p:cNvSpPr>
            <p:nvPr/>
          </p:nvSpPr>
          <p:spPr bwMode="auto">
            <a:xfrm>
              <a:off x="4730750" y="3608388"/>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solidFill>
              <a:srgbClr val="FFD60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p>
              <a:pPr marL="0" marR="0" lvl="0" indent="0" defTabSz="932597" eaLnBrk="1" fontAlgn="auto" latinLnBrk="0" hangingPunct="1">
                <a:lnSpc>
                  <a:spcPct val="100000"/>
                </a:lnSpc>
                <a:spcBef>
                  <a:spcPts val="0"/>
                </a:spcBef>
                <a:spcAft>
                  <a:spcPts val="0"/>
                </a:spcAft>
                <a:buClrTx/>
                <a:buSzTx/>
                <a:buFontTx/>
                <a:buNone/>
                <a:tabLst/>
                <a:defRPr/>
              </a:pPr>
              <a:endParaRPr kumimoji="0" lang="en-US" sz="1836" b="0" i="0" u="none" strike="noStrike" kern="0" cap="none" spc="0" normalizeH="0" baseline="0" noProof="0">
                <a:ln>
                  <a:noFill/>
                </a:ln>
                <a:solidFill>
                  <a:sysClr val="windowText" lastClr="000000"/>
                </a:solidFill>
                <a:effectLst/>
                <a:uLnTx/>
                <a:uFillTx/>
              </a:endParaRPr>
            </a:p>
          </p:txBody>
        </p:sp>
        <p:sp>
          <p:nvSpPr>
            <p:cNvPr id="345" name="Freeform 215"/>
            <p:cNvSpPr>
              <a:spLocks/>
            </p:cNvSpPr>
            <p:nvPr/>
          </p:nvSpPr>
          <p:spPr bwMode="auto">
            <a:xfrm>
              <a:off x="4733925" y="3598863"/>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solidFill>
              <a:srgbClr val="FFD60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p>
              <a:pPr marL="0" marR="0" lvl="0" indent="0" defTabSz="932597" eaLnBrk="1" fontAlgn="auto" latinLnBrk="0" hangingPunct="1">
                <a:lnSpc>
                  <a:spcPct val="100000"/>
                </a:lnSpc>
                <a:spcBef>
                  <a:spcPts val="0"/>
                </a:spcBef>
                <a:spcAft>
                  <a:spcPts val="0"/>
                </a:spcAft>
                <a:buClrTx/>
                <a:buSzTx/>
                <a:buFontTx/>
                <a:buNone/>
                <a:tabLst/>
                <a:defRPr/>
              </a:pPr>
              <a:endParaRPr kumimoji="0" lang="en-US" sz="1836" b="0" i="0" u="none" strike="noStrike" kern="0" cap="none" spc="0" normalizeH="0" baseline="0" noProof="0">
                <a:ln>
                  <a:noFill/>
                </a:ln>
                <a:solidFill>
                  <a:sysClr val="windowText" lastClr="000000"/>
                </a:solidFill>
                <a:effectLst/>
                <a:uLnTx/>
                <a:uFillTx/>
              </a:endParaRPr>
            </a:p>
          </p:txBody>
        </p:sp>
        <p:sp>
          <p:nvSpPr>
            <p:cNvPr id="346" name="Freeform 216"/>
            <p:cNvSpPr>
              <a:spLocks/>
            </p:cNvSpPr>
            <p:nvPr/>
          </p:nvSpPr>
          <p:spPr bwMode="auto">
            <a:xfrm>
              <a:off x="4733925" y="3592513"/>
              <a:ext cx="0" cy="3175"/>
            </a:xfrm>
            <a:custGeom>
              <a:avLst/>
              <a:gdLst>
                <a:gd name="T0" fmla="*/ 0 h 1"/>
                <a:gd name="T1" fmla="*/ 1 h 1"/>
                <a:gd name="T2" fmla="*/ 0 h 1"/>
              </a:gdLst>
              <a:ahLst/>
              <a:cxnLst>
                <a:cxn ang="0">
                  <a:pos x="0" y="T0"/>
                </a:cxn>
                <a:cxn ang="0">
                  <a:pos x="0" y="T1"/>
                </a:cxn>
                <a:cxn ang="0">
                  <a:pos x="0" y="T2"/>
                </a:cxn>
              </a:cxnLst>
              <a:rect l="0" t="0" r="r" b="b"/>
              <a:pathLst>
                <a:path h="1">
                  <a:moveTo>
                    <a:pt x="0" y="0"/>
                  </a:moveTo>
                  <a:cubicBezTo>
                    <a:pt x="0" y="1"/>
                    <a:pt x="0" y="1"/>
                    <a:pt x="0" y="1"/>
                  </a:cubicBezTo>
                  <a:cubicBezTo>
                    <a:pt x="0" y="1"/>
                    <a:pt x="0" y="1"/>
                    <a:pt x="0" y="0"/>
                  </a:cubicBezTo>
                  <a:close/>
                </a:path>
              </a:pathLst>
            </a:custGeom>
            <a:solidFill>
              <a:srgbClr val="FFD60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p>
              <a:pPr marL="0" marR="0" lvl="0" indent="0" defTabSz="932597" eaLnBrk="1" fontAlgn="auto" latinLnBrk="0" hangingPunct="1">
                <a:lnSpc>
                  <a:spcPct val="100000"/>
                </a:lnSpc>
                <a:spcBef>
                  <a:spcPts val="0"/>
                </a:spcBef>
                <a:spcAft>
                  <a:spcPts val="0"/>
                </a:spcAft>
                <a:buClrTx/>
                <a:buSzTx/>
                <a:buFontTx/>
                <a:buNone/>
                <a:tabLst/>
                <a:defRPr/>
              </a:pPr>
              <a:endParaRPr kumimoji="0" lang="en-US" sz="1836" b="0" i="0" u="none" strike="noStrike" kern="0" cap="none" spc="0" normalizeH="0" baseline="0" noProof="0">
                <a:ln>
                  <a:noFill/>
                </a:ln>
                <a:solidFill>
                  <a:sysClr val="windowText" lastClr="000000"/>
                </a:solidFill>
                <a:effectLst/>
                <a:uLnTx/>
                <a:uFillTx/>
              </a:endParaRPr>
            </a:p>
          </p:txBody>
        </p:sp>
        <p:sp>
          <p:nvSpPr>
            <p:cNvPr id="347" name="Freeform 217"/>
            <p:cNvSpPr>
              <a:spLocks/>
            </p:cNvSpPr>
            <p:nvPr/>
          </p:nvSpPr>
          <p:spPr bwMode="auto">
            <a:xfrm>
              <a:off x="4730750" y="3602038"/>
              <a:ext cx="0" cy="3175"/>
            </a:xfrm>
            <a:custGeom>
              <a:avLst/>
              <a:gdLst>
                <a:gd name="T0" fmla="*/ 0 h 1"/>
                <a:gd name="T1" fmla="*/ 1 h 1"/>
                <a:gd name="T2" fmla="*/ 0 h 1"/>
              </a:gdLst>
              <a:ahLst/>
              <a:cxnLst>
                <a:cxn ang="0">
                  <a:pos x="0" y="T0"/>
                </a:cxn>
                <a:cxn ang="0">
                  <a:pos x="0" y="T1"/>
                </a:cxn>
                <a:cxn ang="0">
                  <a:pos x="0" y="T2"/>
                </a:cxn>
              </a:cxnLst>
              <a:rect l="0" t="0" r="r" b="b"/>
              <a:pathLst>
                <a:path h="1">
                  <a:moveTo>
                    <a:pt x="0" y="0"/>
                  </a:moveTo>
                  <a:cubicBezTo>
                    <a:pt x="0" y="0"/>
                    <a:pt x="0" y="1"/>
                    <a:pt x="0" y="1"/>
                  </a:cubicBezTo>
                  <a:cubicBezTo>
                    <a:pt x="0" y="1"/>
                    <a:pt x="0" y="0"/>
                    <a:pt x="0" y="0"/>
                  </a:cubicBezTo>
                  <a:close/>
                </a:path>
              </a:pathLst>
            </a:custGeom>
            <a:solidFill>
              <a:srgbClr val="FFD60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p>
              <a:pPr marL="0" marR="0" lvl="0" indent="0" defTabSz="932597" eaLnBrk="1" fontAlgn="auto" latinLnBrk="0" hangingPunct="1">
                <a:lnSpc>
                  <a:spcPct val="100000"/>
                </a:lnSpc>
                <a:spcBef>
                  <a:spcPts val="0"/>
                </a:spcBef>
                <a:spcAft>
                  <a:spcPts val="0"/>
                </a:spcAft>
                <a:buClrTx/>
                <a:buSzTx/>
                <a:buFontTx/>
                <a:buNone/>
                <a:tabLst/>
                <a:defRPr/>
              </a:pPr>
              <a:endParaRPr kumimoji="0" lang="en-US" sz="1836" b="0" i="0" u="none" strike="noStrike" kern="0" cap="none" spc="0" normalizeH="0" baseline="0" noProof="0">
                <a:ln>
                  <a:noFill/>
                </a:ln>
                <a:solidFill>
                  <a:sysClr val="windowText" lastClr="000000"/>
                </a:solidFill>
                <a:effectLst/>
                <a:uLnTx/>
                <a:uFillTx/>
              </a:endParaRPr>
            </a:p>
          </p:txBody>
        </p:sp>
        <p:sp>
          <p:nvSpPr>
            <p:cNvPr id="348" name="Freeform 218"/>
            <p:cNvSpPr>
              <a:spLocks/>
            </p:cNvSpPr>
            <p:nvPr/>
          </p:nvSpPr>
          <p:spPr bwMode="auto">
            <a:xfrm>
              <a:off x="4711700" y="3576638"/>
              <a:ext cx="254000" cy="227012"/>
            </a:xfrm>
            <a:custGeom>
              <a:avLst/>
              <a:gdLst>
                <a:gd name="T0" fmla="*/ 74 w 78"/>
                <a:gd name="T1" fmla="*/ 17 h 70"/>
                <a:gd name="T2" fmla="*/ 72 w 78"/>
                <a:gd name="T3" fmla="*/ 17 h 70"/>
                <a:gd name="T4" fmla="*/ 72 w 78"/>
                <a:gd name="T5" fmla="*/ 12 h 70"/>
                <a:gd name="T6" fmla="*/ 72 w 78"/>
                <a:gd name="T7" fmla="*/ 11 h 70"/>
                <a:gd name="T8" fmla="*/ 72 w 78"/>
                <a:gd name="T9" fmla="*/ 10 h 70"/>
                <a:gd name="T10" fmla="*/ 72 w 78"/>
                <a:gd name="T11" fmla="*/ 9 h 70"/>
                <a:gd name="T12" fmla="*/ 72 w 78"/>
                <a:gd name="T13" fmla="*/ 9 h 70"/>
                <a:gd name="T14" fmla="*/ 72 w 78"/>
                <a:gd name="T15" fmla="*/ 8 h 70"/>
                <a:gd name="T16" fmla="*/ 72 w 78"/>
                <a:gd name="T17" fmla="*/ 7 h 70"/>
                <a:gd name="T18" fmla="*/ 72 w 78"/>
                <a:gd name="T19" fmla="*/ 7 h 70"/>
                <a:gd name="T20" fmla="*/ 71 w 78"/>
                <a:gd name="T21" fmla="*/ 5 h 70"/>
                <a:gd name="T22" fmla="*/ 71 w 78"/>
                <a:gd name="T23" fmla="*/ 5 h 70"/>
                <a:gd name="T24" fmla="*/ 70 w 78"/>
                <a:gd name="T25" fmla="*/ 4 h 70"/>
                <a:gd name="T26" fmla="*/ 70 w 78"/>
                <a:gd name="T27" fmla="*/ 4 h 70"/>
                <a:gd name="T28" fmla="*/ 69 w 78"/>
                <a:gd name="T29" fmla="*/ 3 h 70"/>
                <a:gd name="T30" fmla="*/ 69 w 78"/>
                <a:gd name="T31" fmla="*/ 3 h 70"/>
                <a:gd name="T32" fmla="*/ 63 w 78"/>
                <a:gd name="T33" fmla="*/ 3 h 70"/>
                <a:gd name="T34" fmla="*/ 52 w 78"/>
                <a:gd name="T35" fmla="*/ 1 h 70"/>
                <a:gd name="T36" fmla="*/ 32 w 78"/>
                <a:gd name="T37" fmla="*/ 3 h 70"/>
                <a:gd name="T38" fmla="*/ 11 w 78"/>
                <a:gd name="T39" fmla="*/ 0 h 70"/>
                <a:gd name="T40" fmla="*/ 8 w 78"/>
                <a:gd name="T41" fmla="*/ 4 h 70"/>
                <a:gd name="T42" fmla="*/ 8 w 78"/>
                <a:gd name="T43" fmla="*/ 4 h 70"/>
                <a:gd name="T44" fmla="*/ 7 w 78"/>
                <a:gd name="T45" fmla="*/ 5 h 70"/>
                <a:gd name="T46" fmla="*/ 7 w 78"/>
                <a:gd name="T47" fmla="*/ 6 h 70"/>
                <a:gd name="T48" fmla="*/ 7 w 78"/>
                <a:gd name="T49" fmla="*/ 7 h 70"/>
                <a:gd name="T50" fmla="*/ 7 w 78"/>
                <a:gd name="T51" fmla="*/ 7 h 70"/>
                <a:gd name="T52" fmla="*/ 6 w 78"/>
                <a:gd name="T53" fmla="*/ 8 h 70"/>
                <a:gd name="T54" fmla="*/ 6 w 78"/>
                <a:gd name="T55" fmla="*/ 9 h 70"/>
                <a:gd name="T56" fmla="*/ 6 w 78"/>
                <a:gd name="T57" fmla="*/ 10 h 70"/>
                <a:gd name="T58" fmla="*/ 6 w 78"/>
                <a:gd name="T59" fmla="*/ 10 h 70"/>
                <a:gd name="T60" fmla="*/ 6 w 78"/>
                <a:gd name="T61" fmla="*/ 12 h 70"/>
                <a:gd name="T62" fmla="*/ 6 w 78"/>
                <a:gd name="T63" fmla="*/ 17 h 70"/>
                <a:gd name="T64" fmla="*/ 5 w 78"/>
                <a:gd name="T65" fmla="*/ 17 h 70"/>
                <a:gd name="T66" fmla="*/ 0 w 78"/>
                <a:gd name="T67" fmla="*/ 22 h 70"/>
                <a:gd name="T68" fmla="*/ 0 w 78"/>
                <a:gd name="T69" fmla="*/ 35 h 70"/>
                <a:gd name="T70" fmla="*/ 6 w 78"/>
                <a:gd name="T71" fmla="*/ 40 h 70"/>
                <a:gd name="T72" fmla="*/ 24 w 78"/>
                <a:gd name="T73" fmla="*/ 70 h 70"/>
                <a:gd name="T74" fmla="*/ 54 w 78"/>
                <a:gd name="T75" fmla="*/ 70 h 70"/>
                <a:gd name="T76" fmla="*/ 72 w 78"/>
                <a:gd name="T77" fmla="*/ 40 h 70"/>
                <a:gd name="T78" fmla="*/ 78 w 78"/>
                <a:gd name="T79" fmla="*/ 35 h 70"/>
                <a:gd name="T80" fmla="*/ 78 w 78"/>
                <a:gd name="T81" fmla="*/ 22 h 70"/>
                <a:gd name="T82" fmla="*/ 74 w 78"/>
                <a:gd name="T83" fmla="*/ 17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78" h="70">
                  <a:moveTo>
                    <a:pt x="74" y="17"/>
                  </a:moveTo>
                  <a:cubicBezTo>
                    <a:pt x="74" y="17"/>
                    <a:pt x="73" y="17"/>
                    <a:pt x="72" y="17"/>
                  </a:cubicBezTo>
                  <a:cubicBezTo>
                    <a:pt x="72" y="12"/>
                    <a:pt x="72" y="12"/>
                    <a:pt x="72" y="12"/>
                  </a:cubicBezTo>
                  <a:cubicBezTo>
                    <a:pt x="72" y="12"/>
                    <a:pt x="72" y="11"/>
                    <a:pt x="72" y="11"/>
                  </a:cubicBezTo>
                  <a:cubicBezTo>
                    <a:pt x="72" y="10"/>
                    <a:pt x="72" y="10"/>
                    <a:pt x="72" y="10"/>
                  </a:cubicBezTo>
                  <a:cubicBezTo>
                    <a:pt x="72" y="10"/>
                    <a:pt x="72" y="9"/>
                    <a:pt x="72" y="9"/>
                  </a:cubicBezTo>
                  <a:cubicBezTo>
                    <a:pt x="72" y="9"/>
                    <a:pt x="72" y="9"/>
                    <a:pt x="72" y="9"/>
                  </a:cubicBezTo>
                  <a:cubicBezTo>
                    <a:pt x="72" y="8"/>
                    <a:pt x="72" y="8"/>
                    <a:pt x="72" y="8"/>
                  </a:cubicBezTo>
                  <a:cubicBezTo>
                    <a:pt x="72" y="8"/>
                    <a:pt x="72" y="7"/>
                    <a:pt x="72" y="7"/>
                  </a:cubicBezTo>
                  <a:cubicBezTo>
                    <a:pt x="72" y="7"/>
                    <a:pt x="72" y="7"/>
                    <a:pt x="72" y="7"/>
                  </a:cubicBezTo>
                  <a:cubicBezTo>
                    <a:pt x="71" y="6"/>
                    <a:pt x="71" y="6"/>
                    <a:pt x="71" y="5"/>
                  </a:cubicBezTo>
                  <a:cubicBezTo>
                    <a:pt x="71" y="5"/>
                    <a:pt x="71" y="5"/>
                    <a:pt x="71" y="5"/>
                  </a:cubicBezTo>
                  <a:cubicBezTo>
                    <a:pt x="71" y="4"/>
                    <a:pt x="70" y="4"/>
                    <a:pt x="70" y="4"/>
                  </a:cubicBezTo>
                  <a:cubicBezTo>
                    <a:pt x="70" y="4"/>
                    <a:pt x="70" y="4"/>
                    <a:pt x="70" y="4"/>
                  </a:cubicBezTo>
                  <a:cubicBezTo>
                    <a:pt x="70" y="3"/>
                    <a:pt x="70" y="3"/>
                    <a:pt x="69" y="3"/>
                  </a:cubicBezTo>
                  <a:cubicBezTo>
                    <a:pt x="69" y="3"/>
                    <a:pt x="69" y="3"/>
                    <a:pt x="69" y="3"/>
                  </a:cubicBezTo>
                  <a:cubicBezTo>
                    <a:pt x="68" y="3"/>
                    <a:pt x="66" y="3"/>
                    <a:pt x="63" y="3"/>
                  </a:cubicBezTo>
                  <a:cubicBezTo>
                    <a:pt x="59" y="3"/>
                    <a:pt x="55" y="2"/>
                    <a:pt x="52" y="1"/>
                  </a:cubicBezTo>
                  <a:cubicBezTo>
                    <a:pt x="47" y="2"/>
                    <a:pt x="40" y="3"/>
                    <a:pt x="32" y="3"/>
                  </a:cubicBezTo>
                  <a:cubicBezTo>
                    <a:pt x="24" y="3"/>
                    <a:pt x="16" y="2"/>
                    <a:pt x="11" y="0"/>
                  </a:cubicBezTo>
                  <a:cubicBezTo>
                    <a:pt x="10" y="1"/>
                    <a:pt x="9" y="3"/>
                    <a:pt x="8" y="4"/>
                  </a:cubicBezTo>
                  <a:cubicBezTo>
                    <a:pt x="8" y="4"/>
                    <a:pt x="8" y="4"/>
                    <a:pt x="8" y="4"/>
                  </a:cubicBezTo>
                  <a:cubicBezTo>
                    <a:pt x="8" y="5"/>
                    <a:pt x="8" y="5"/>
                    <a:pt x="7" y="5"/>
                  </a:cubicBezTo>
                  <a:cubicBezTo>
                    <a:pt x="7" y="6"/>
                    <a:pt x="7" y="6"/>
                    <a:pt x="7" y="6"/>
                  </a:cubicBezTo>
                  <a:cubicBezTo>
                    <a:pt x="7" y="6"/>
                    <a:pt x="7" y="6"/>
                    <a:pt x="7" y="7"/>
                  </a:cubicBezTo>
                  <a:cubicBezTo>
                    <a:pt x="7" y="7"/>
                    <a:pt x="7" y="7"/>
                    <a:pt x="7" y="7"/>
                  </a:cubicBezTo>
                  <a:cubicBezTo>
                    <a:pt x="7" y="8"/>
                    <a:pt x="6" y="8"/>
                    <a:pt x="6" y="8"/>
                  </a:cubicBezTo>
                  <a:cubicBezTo>
                    <a:pt x="6" y="8"/>
                    <a:pt x="6" y="9"/>
                    <a:pt x="6" y="9"/>
                  </a:cubicBezTo>
                  <a:cubicBezTo>
                    <a:pt x="6" y="9"/>
                    <a:pt x="6" y="10"/>
                    <a:pt x="6" y="10"/>
                  </a:cubicBezTo>
                  <a:cubicBezTo>
                    <a:pt x="6" y="10"/>
                    <a:pt x="6" y="10"/>
                    <a:pt x="6" y="10"/>
                  </a:cubicBezTo>
                  <a:cubicBezTo>
                    <a:pt x="6" y="11"/>
                    <a:pt x="6" y="11"/>
                    <a:pt x="6" y="12"/>
                  </a:cubicBezTo>
                  <a:cubicBezTo>
                    <a:pt x="6" y="17"/>
                    <a:pt x="6" y="17"/>
                    <a:pt x="6" y="17"/>
                  </a:cubicBezTo>
                  <a:cubicBezTo>
                    <a:pt x="6" y="17"/>
                    <a:pt x="5" y="17"/>
                    <a:pt x="5" y="17"/>
                  </a:cubicBezTo>
                  <a:cubicBezTo>
                    <a:pt x="2" y="17"/>
                    <a:pt x="0" y="20"/>
                    <a:pt x="0" y="22"/>
                  </a:cubicBezTo>
                  <a:cubicBezTo>
                    <a:pt x="0" y="35"/>
                    <a:pt x="0" y="35"/>
                    <a:pt x="0" y="35"/>
                  </a:cubicBezTo>
                  <a:cubicBezTo>
                    <a:pt x="0" y="38"/>
                    <a:pt x="3" y="40"/>
                    <a:pt x="6" y="40"/>
                  </a:cubicBezTo>
                  <a:cubicBezTo>
                    <a:pt x="6" y="40"/>
                    <a:pt x="16" y="70"/>
                    <a:pt x="24" y="70"/>
                  </a:cubicBezTo>
                  <a:cubicBezTo>
                    <a:pt x="54" y="70"/>
                    <a:pt x="54" y="70"/>
                    <a:pt x="54" y="70"/>
                  </a:cubicBezTo>
                  <a:cubicBezTo>
                    <a:pt x="63" y="70"/>
                    <a:pt x="72" y="40"/>
                    <a:pt x="72" y="40"/>
                  </a:cubicBezTo>
                  <a:cubicBezTo>
                    <a:pt x="76" y="40"/>
                    <a:pt x="78" y="38"/>
                    <a:pt x="78" y="35"/>
                  </a:cubicBezTo>
                  <a:cubicBezTo>
                    <a:pt x="78" y="22"/>
                    <a:pt x="78" y="22"/>
                    <a:pt x="78" y="22"/>
                  </a:cubicBezTo>
                  <a:cubicBezTo>
                    <a:pt x="78" y="20"/>
                    <a:pt x="77" y="18"/>
                    <a:pt x="74" y="17"/>
                  </a:cubicBezTo>
                  <a:close/>
                </a:path>
              </a:pathLst>
            </a:custGeom>
            <a:solidFill>
              <a:srgbClr val="FFB9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p>
              <a:pPr marL="0" marR="0" lvl="0" indent="0" defTabSz="932597" eaLnBrk="1" fontAlgn="auto" latinLnBrk="0" hangingPunct="1">
                <a:lnSpc>
                  <a:spcPct val="100000"/>
                </a:lnSpc>
                <a:spcBef>
                  <a:spcPts val="0"/>
                </a:spcBef>
                <a:spcAft>
                  <a:spcPts val="0"/>
                </a:spcAft>
                <a:buClrTx/>
                <a:buSzTx/>
                <a:buFontTx/>
                <a:buNone/>
                <a:tabLst/>
                <a:defRPr/>
              </a:pPr>
              <a:endParaRPr kumimoji="0" lang="en-US" sz="1836" b="0" i="0" u="none" strike="noStrike" kern="0" cap="none" spc="0" normalizeH="0" baseline="0" noProof="0">
                <a:ln>
                  <a:noFill/>
                </a:ln>
                <a:solidFill>
                  <a:sysClr val="windowText" lastClr="000000"/>
                </a:solidFill>
                <a:effectLst/>
                <a:uLnTx/>
                <a:uFillTx/>
              </a:endParaRPr>
            </a:p>
          </p:txBody>
        </p:sp>
        <p:sp>
          <p:nvSpPr>
            <p:cNvPr id="349" name="Freeform 219"/>
            <p:cNvSpPr>
              <a:spLocks noEditPoints="1"/>
            </p:cNvSpPr>
            <p:nvPr/>
          </p:nvSpPr>
          <p:spPr bwMode="auto">
            <a:xfrm>
              <a:off x="4733925" y="3621088"/>
              <a:ext cx="219075" cy="71437"/>
            </a:xfrm>
            <a:custGeom>
              <a:avLst/>
              <a:gdLst>
                <a:gd name="T0" fmla="*/ 66 w 67"/>
                <a:gd name="T1" fmla="*/ 2 h 22"/>
                <a:gd name="T2" fmla="*/ 49 w 67"/>
                <a:gd name="T3" fmla="*/ 1 h 22"/>
                <a:gd name="T4" fmla="*/ 33 w 67"/>
                <a:gd name="T5" fmla="*/ 5 h 22"/>
                <a:gd name="T6" fmla="*/ 17 w 67"/>
                <a:gd name="T7" fmla="*/ 1 h 22"/>
                <a:gd name="T8" fmla="*/ 0 w 67"/>
                <a:gd name="T9" fmla="*/ 2 h 22"/>
                <a:gd name="T10" fmla="*/ 0 w 67"/>
                <a:gd name="T11" fmla="*/ 4 h 22"/>
                <a:gd name="T12" fmla="*/ 2 w 67"/>
                <a:gd name="T13" fmla="*/ 7 h 22"/>
                <a:gd name="T14" fmla="*/ 4 w 67"/>
                <a:gd name="T15" fmla="*/ 12 h 22"/>
                <a:gd name="T16" fmla="*/ 20 w 67"/>
                <a:gd name="T17" fmla="*/ 21 h 22"/>
                <a:gd name="T18" fmla="*/ 31 w 67"/>
                <a:gd name="T19" fmla="*/ 9 h 22"/>
                <a:gd name="T20" fmla="*/ 33 w 67"/>
                <a:gd name="T21" fmla="*/ 8 h 22"/>
                <a:gd name="T22" fmla="*/ 36 w 67"/>
                <a:gd name="T23" fmla="*/ 9 h 22"/>
                <a:gd name="T24" fmla="*/ 47 w 67"/>
                <a:gd name="T25" fmla="*/ 21 h 22"/>
                <a:gd name="T26" fmla="*/ 62 w 67"/>
                <a:gd name="T27" fmla="*/ 12 h 22"/>
                <a:gd name="T28" fmla="*/ 64 w 67"/>
                <a:gd name="T29" fmla="*/ 7 h 22"/>
                <a:gd name="T30" fmla="*/ 66 w 67"/>
                <a:gd name="T31" fmla="*/ 4 h 22"/>
                <a:gd name="T32" fmla="*/ 66 w 67"/>
                <a:gd name="T33" fmla="*/ 2 h 22"/>
                <a:gd name="T34" fmla="*/ 25 w 67"/>
                <a:gd name="T35" fmla="*/ 16 h 22"/>
                <a:gd name="T36" fmla="*/ 13 w 67"/>
                <a:gd name="T37" fmla="*/ 19 h 22"/>
                <a:gd name="T38" fmla="*/ 6 w 67"/>
                <a:gd name="T39" fmla="*/ 8 h 22"/>
                <a:gd name="T40" fmla="*/ 18 w 67"/>
                <a:gd name="T41" fmla="*/ 3 h 22"/>
                <a:gd name="T42" fmla="*/ 26 w 67"/>
                <a:gd name="T43" fmla="*/ 5 h 22"/>
                <a:gd name="T44" fmla="*/ 25 w 67"/>
                <a:gd name="T45" fmla="*/ 16 h 22"/>
                <a:gd name="T46" fmla="*/ 53 w 67"/>
                <a:gd name="T47" fmla="*/ 19 h 22"/>
                <a:gd name="T48" fmla="*/ 41 w 67"/>
                <a:gd name="T49" fmla="*/ 16 h 22"/>
                <a:gd name="T50" fmla="*/ 41 w 67"/>
                <a:gd name="T51" fmla="*/ 5 h 22"/>
                <a:gd name="T52" fmla="*/ 49 w 67"/>
                <a:gd name="T53" fmla="*/ 3 h 22"/>
                <a:gd name="T54" fmla="*/ 61 w 67"/>
                <a:gd name="T55" fmla="*/ 8 h 22"/>
                <a:gd name="T56" fmla="*/ 53 w 67"/>
                <a:gd name="T57" fmla="*/ 19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7" h="22">
                  <a:moveTo>
                    <a:pt x="66" y="2"/>
                  </a:moveTo>
                  <a:cubicBezTo>
                    <a:pt x="66" y="2"/>
                    <a:pt x="56" y="0"/>
                    <a:pt x="49" y="1"/>
                  </a:cubicBezTo>
                  <a:cubicBezTo>
                    <a:pt x="42" y="2"/>
                    <a:pt x="37" y="5"/>
                    <a:pt x="33" y="5"/>
                  </a:cubicBezTo>
                  <a:cubicBezTo>
                    <a:pt x="30" y="5"/>
                    <a:pt x="24" y="2"/>
                    <a:pt x="17" y="1"/>
                  </a:cubicBezTo>
                  <a:cubicBezTo>
                    <a:pt x="10" y="0"/>
                    <a:pt x="0" y="2"/>
                    <a:pt x="0" y="2"/>
                  </a:cubicBezTo>
                  <a:cubicBezTo>
                    <a:pt x="0" y="2"/>
                    <a:pt x="0" y="3"/>
                    <a:pt x="0" y="4"/>
                  </a:cubicBezTo>
                  <a:cubicBezTo>
                    <a:pt x="1" y="5"/>
                    <a:pt x="1" y="6"/>
                    <a:pt x="2" y="7"/>
                  </a:cubicBezTo>
                  <a:cubicBezTo>
                    <a:pt x="4" y="8"/>
                    <a:pt x="4" y="12"/>
                    <a:pt x="4" y="12"/>
                  </a:cubicBezTo>
                  <a:cubicBezTo>
                    <a:pt x="6" y="20"/>
                    <a:pt x="12" y="22"/>
                    <a:pt x="20" y="21"/>
                  </a:cubicBezTo>
                  <a:cubicBezTo>
                    <a:pt x="28" y="19"/>
                    <a:pt x="30" y="11"/>
                    <a:pt x="31" y="9"/>
                  </a:cubicBezTo>
                  <a:cubicBezTo>
                    <a:pt x="32" y="8"/>
                    <a:pt x="33" y="8"/>
                    <a:pt x="33" y="8"/>
                  </a:cubicBezTo>
                  <a:cubicBezTo>
                    <a:pt x="33" y="8"/>
                    <a:pt x="35" y="8"/>
                    <a:pt x="36" y="9"/>
                  </a:cubicBezTo>
                  <a:cubicBezTo>
                    <a:pt x="37" y="11"/>
                    <a:pt x="39" y="19"/>
                    <a:pt x="47" y="21"/>
                  </a:cubicBezTo>
                  <a:cubicBezTo>
                    <a:pt x="55" y="22"/>
                    <a:pt x="61" y="20"/>
                    <a:pt x="62" y="12"/>
                  </a:cubicBezTo>
                  <a:cubicBezTo>
                    <a:pt x="62" y="12"/>
                    <a:pt x="62" y="8"/>
                    <a:pt x="64" y="7"/>
                  </a:cubicBezTo>
                  <a:cubicBezTo>
                    <a:pt x="66" y="6"/>
                    <a:pt x="66" y="5"/>
                    <a:pt x="66" y="4"/>
                  </a:cubicBezTo>
                  <a:cubicBezTo>
                    <a:pt x="66" y="3"/>
                    <a:pt x="67" y="2"/>
                    <a:pt x="66" y="2"/>
                  </a:cubicBezTo>
                  <a:close/>
                  <a:moveTo>
                    <a:pt x="25" y="16"/>
                  </a:moveTo>
                  <a:cubicBezTo>
                    <a:pt x="23" y="19"/>
                    <a:pt x="19" y="20"/>
                    <a:pt x="13" y="19"/>
                  </a:cubicBezTo>
                  <a:cubicBezTo>
                    <a:pt x="8" y="18"/>
                    <a:pt x="6" y="14"/>
                    <a:pt x="6" y="8"/>
                  </a:cubicBezTo>
                  <a:cubicBezTo>
                    <a:pt x="6" y="1"/>
                    <a:pt x="18" y="3"/>
                    <a:pt x="18" y="3"/>
                  </a:cubicBezTo>
                  <a:cubicBezTo>
                    <a:pt x="22" y="4"/>
                    <a:pt x="22" y="4"/>
                    <a:pt x="26" y="5"/>
                  </a:cubicBezTo>
                  <a:cubicBezTo>
                    <a:pt x="30" y="6"/>
                    <a:pt x="27" y="13"/>
                    <a:pt x="25" y="16"/>
                  </a:cubicBezTo>
                  <a:close/>
                  <a:moveTo>
                    <a:pt x="53" y="19"/>
                  </a:moveTo>
                  <a:cubicBezTo>
                    <a:pt x="48" y="20"/>
                    <a:pt x="44" y="19"/>
                    <a:pt x="41" y="16"/>
                  </a:cubicBezTo>
                  <a:cubicBezTo>
                    <a:pt x="39" y="13"/>
                    <a:pt x="37" y="6"/>
                    <a:pt x="41" y="5"/>
                  </a:cubicBezTo>
                  <a:cubicBezTo>
                    <a:pt x="44" y="4"/>
                    <a:pt x="44" y="4"/>
                    <a:pt x="49" y="3"/>
                  </a:cubicBezTo>
                  <a:cubicBezTo>
                    <a:pt x="49" y="3"/>
                    <a:pt x="61" y="1"/>
                    <a:pt x="61" y="8"/>
                  </a:cubicBezTo>
                  <a:cubicBezTo>
                    <a:pt x="61" y="14"/>
                    <a:pt x="59" y="18"/>
                    <a:pt x="53" y="19"/>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p>
              <a:pPr marL="0" marR="0" lvl="0" indent="0" defTabSz="932597" eaLnBrk="1" fontAlgn="auto" latinLnBrk="0" hangingPunct="1">
                <a:lnSpc>
                  <a:spcPct val="100000"/>
                </a:lnSpc>
                <a:spcBef>
                  <a:spcPts val="0"/>
                </a:spcBef>
                <a:spcAft>
                  <a:spcPts val="0"/>
                </a:spcAft>
                <a:buClrTx/>
                <a:buSzTx/>
                <a:buFontTx/>
                <a:buNone/>
                <a:tabLst/>
                <a:defRPr/>
              </a:pPr>
              <a:endParaRPr kumimoji="0" lang="en-US" sz="1836" b="0" i="0" u="none" strike="noStrike" kern="0" cap="none" spc="0" normalizeH="0" baseline="0" noProof="0">
                <a:ln>
                  <a:noFill/>
                </a:ln>
                <a:solidFill>
                  <a:sysClr val="windowText" lastClr="000000"/>
                </a:solidFill>
                <a:effectLst/>
                <a:uLnTx/>
                <a:uFillTx/>
              </a:endParaRPr>
            </a:p>
          </p:txBody>
        </p:sp>
        <p:sp>
          <p:nvSpPr>
            <p:cNvPr id="350" name="Oval 220"/>
            <p:cNvSpPr>
              <a:spLocks noChangeArrowheads="1"/>
            </p:cNvSpPr>
            <p:nvPr/>
          </p:nvSpPr>
          <p:spPr bwMode="auto">
            <a:xfrm>
              <a:off x="4737100" y="3630613"/>
              <a:ext cx="6350" cy="7937"/>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p>
              <a:pPr marL="0" marR="0" lvl="0" indent="0" defTabSz="932597" eaLnBrk="1" fontAlgn="auto" latinLnBrk="0" hangingPunct="1">
                <a:lnSpc>
                  <a:spcPct val="100000"/>
                </a:lnSpc>
                <a:spcBef>
                  <a:spcPts val="0"/>
                </a:spcBef>
                <a:spcAft>
                  <a:spcPts val="0"/>
                </a:spcAft>
                <a:buClrTx/>
                <a:buSzTx/>
                <a:buFontTx/>
                <a:buNone/>
                <a:tabLst/>
                <a:defRPr/>
              </a:pPr>
              <a:endParaRPr kumimoji="0" lang="en-US" sz="1836" b="0" i="0" u="none" strike="noStrike" kern="0" cap="none" spc="0" normalizeH="0" baseline="0" noProof="0">
                <a:ln>
                  <a:noFill/>
                </a:ln>
                <a:solidFill>
                  <a:sysClr val="windowText" lastClr="000000"/>
                </a:solidFill>
                <a:effectLst/>
                <a:uLnTx/>
                <a:uFillTx/>
              </a:endParaRPr>
            </a:p>
          </p:txBody>
        </p:sp>
        <p:sp>
          <p:nvSpPr>
            <p:cNvPr id="351" name="Oval 221"/>
            <p:cNvSpPr>
              <a:spLocks noChangeArrowheads="1"/>
            </p:cNvSpPr>
            <p:nvPr/>
          </p:nvSpPr>
          <p:spPr bwMode="auto">
            <a:xfrm>
              <a:off x="4938713" y="3630613"/>
              <a:ext cx="6350" cy="7937"/>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p>
              <a:pPr marL="0" marR="0" lvl="0" indent="0" defTabSz="932597" eaLnBrk="1" fontAlgn="auto" latinLnBrk="0" hangingPunct="1">
                <a:lnSpc>
                  <a:spcPct val="100000"/>
                </a:lnSpc>
                <a:spcBef>
                  <a:spcPts val="0"/>
                </a:spcBef>
                <a:spcAft>
                  <a:spcPts val="0"/>
                </a:spcAft>
                <a:buClrTx/>
                <a:buSzTx/>
                <a:buFontTx/>
                <a:buNone/>
                <a:tabLst/>
                <a:defRPr/>
              </a:pPr>
              <a:endParaRPr kumimoji="0" lang="en-US" sz="1836" b="0" i="0" u="none" strike="noStrike" kern="0" cap="none" spc="0" normalizeH="0" baseline="0" noProof="0">
                <a:ln>
                  <a:noFill/>
                </a:ln>
                <a:solidFill>
                  <a:sysClr val="windowText" lastClr="000000"/>
                </a:solidFill>
                <a:effectLst/>
                <a:uLnTx/>
                <a:uFillTx/>
              </a:endParaRPr>
            </a:p>
          </p:txBody>
        </p:sp>
        <p:sp>
          <p:nvSpPr>
            <p:cNvPr id="352" name="Freeform 222"/>
            <p:cNvSpPr>
              <a:spLocks noEditPoints="1"/>
            </p:cNvSpPr>
            <p:nvPr/>
          </p:nvSpPr>
          <p:spPr bwMode="auto">
            <a:xfrm>
              <a:off x="6253163" y="3670300"/>
              <a:ext cx="219075" cy="68262"/>
            </a:xfrm>
            <a:custGeom>
              <a:avLst/>
              <a:gdLst>
                <a:gd name="T0" fmla="*/ 66 w 67"/>
                <a:gd name="T1" fmla="*/ 1 h 21"/>
                <a:gd name="T2" fmla="*/ 50 w 67"/>
                <a:gd name="T3" fmla="*/ 0 h 21"/>
                <a:gd name="T4" fmla="*/ 34 w 67"/>
                <a:gd name="T5" fmla="*/ 4 h 21"/>
                <a:gd name="T6" fmla="*/ 18 w 67"/>
                <a:gd name="T7" fmla="*/ 0 h 21"/>
                <a:gd name="T8" fmla="*/ 1 w 67"/>
                <a:gd name="T9" fmla="*/ 1 h 21"/>
                <a:gd name="T10" fmla="*/ 1 w 67"/>
                <a:gd name="T11" fmla="*/ 3 h 21"/>
                <a:gd name="T12" fmla="*/ 3 w 67"/>
                <a:gd name="T13" fmla="*/ 6 h 21"/>
                <a:gd name="T14" fmla="*/ 5 w 67"/>
                <a:gd name="T15" fmla="*/ 11 h 21"/>
                <a:gd name="T16" fmla="*/ 20 w 67"/>
                <a:gd name="T17" fmla="*/ 20 h 21"/>
                <a:gd name="T18" fmla="*/ 31 w 67"/>
                <a:gd name="T19" fmla="*/ 8 h 21"/>
                <a:gd name="T20" fmla="*/ 34 w 67"/>
                <a:gd name="T21" fmla="*/ 7 h 21"/>
                <a:gd name="T22" fmla="*/ 36 w 67"/>
                <a:gd name="T23" fmla="*/ 8 h 21"/>
                <a:gd name="T24" fmla="*/ 47 w 67"/>
                <a:gd name="T25" fmla="*/ 20 h 21"/>
                <a:gd name="T26" fmla="*/ 62 w 67"/>
                <a:gd name="T27" fmla="*/ 11 h 21"/>
                <a:gd name="T28" fmla="*/ 64 w 67"/>
                <a:gd name="T29" fmla="*/ 6 h 21"/>
                <a:gd name="T30" fmla="*/ 66 w 67"/>
                <a:gd name="T31" fmla="*/ 3 h 21"/>
                <a:gd name="T32" fmla="*/ 66 w 67"/>
                <a:gd name="T33" fmla="*/ 1 h 21"/>
                <a:gd name="T34" fmla="*/ 26 w 67"/>
                <a:gd name="T35" fmla="*/ 15 h 21"/>
                <a:gd name="T36" fmla="*/ 14 w 67"/>
                <a:gd name="T37" fmla="*/ 18 h 21"/>
                <a:gd name="T38" fmla="*/ 6 w 67"/>
                <a:gd name="T39" fmla="*/ 7 h 21"/>
                <a:gd name="T40" fmla="*/ 18 w 67"/>
                <a:gd name="T41" fmla="*/ 2 h 21"/>
                <a:gd name="T42" fmla="*/ 26 w 67"/>
                <a:gd name="T43" fmla="*/ 4 h 21"/>
                <a:gd name="T44" fmla="*/ 26 w 67"/>
                <a:gd name="T45" fmla="*/ 15 h 21"/>
                <a:gd name="T46" fmla="*/ 54 w 67"/>
                <a:gd name="T47" fmla="*/ 18 h 21"/>
                <a:gd name="T48" fmla="*/ 42 w 67"/>
                <a:gd name="T49" fmla="*/ 15 h 21"/>
                <a:gd name="T50" fmla="*/ 41 w 67"/>
                <a:gd name="T51" fmla="*/ 4 h 21"/>
                <a:gd name="T52" fmla="*/ 49 w 67"/>
                <a:gd name="T53" fmla="*/ 2 h 21"/>
                <a:gd name="T54" fmla="*/ 61 w 67"/>
                <a:gd name="T55" fmla="*/ 7 h 21"/>
                <a:gd name="T56" fmla="*/ 54 w 67"/>
                <a:gd name="T57" fmla="*/ 18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7" h="21">
                  <a:moveTo>
                    <a:pt x="66" y="1"/>
                  </a:moveTo>
                  <a:cubicBezTo>
                    <a:pt x="66" y="1"/>
                    <a:pt x="57" y="0"/>
                    <a:pt x="50" y="0"/>
                  </a:cubicBezTo>
                  <a:cubicBezTo>
                    <a:pt x="43" y="1"/>
                    <a:pt x="37" y="4"/>
                    <a:pt x="34" y="4"/>
                  </a:cubicBezTo>
                  <a:cubicBezTo>
                    <a:pt x="30" y="4"/>
                    <a:pt x="25" y="1"/>
                    <a:pt x="18" y="0"/>
                  </a:cubicBezTo>
                  <a:cubicBezTo>
                    <a:pt x="11" y="0"/>
                    <a:pt x="1" y="1"/>
                    <a:pt x="1" y="1"/>
                  </a:cubicBezTo>
                  <a:cubicBezTo>
                    <a:pt x="0" y="1"/>
                    <a:pt x="0" y="2"/>
                    <a:pt x="1" y="3"/>
                  </a:cubicBezTo>
                  <a:cubicBezTo>
                    <a:pt x="1" y="5"/>
                    <a:pt x="1" y="5"/>
                    <a:pt x="3" y="6"/>
                  </a:cubicBezTo>
                  <a:cubicBezTo>
                    <a:pt x="4" y="7"/>
                    <a:pt x="5" y="11"/>
                    <a:pt x="5" y="11"/>
                  </a:cubicBezTo>
                  <a:cubicBezTo>
                    <a:pt x="6" y="19"/>
                    <a:pt x="12" y="21"/>
                    <a:pt x="20" y="20"/>
                  </a:cubicBezTo>
                  <a:cubicBezTo>
                    <a:pt x="28" y="19"/>
                    <a:pt x="30" y="10"/>
                    <a:pt x="31" y="8"/>
                  </a:cubicBezTo>
                  <a:cubicBezTo>
                    <a:pt x="32" y="7"/>
                    <a:pt x="34" y="7"/>
                    <a:pt x="34" y="7"/>
                  </a:cubicBezTo>
                  <a:cubicBezTo>
                    <a:pt x="34" y="7"/>
                    <a:pt x="35" y="7"/>
                    <a:pt x="36" y="8"/>
                  </a:cubicBezTo>
                  <a:cubicBezTo>
                    <a:pt x="37" y="10"/>
                    <a:pt x="39" y="19"/>
                    <a:pt x="47" y="20"/>
                  </a:cubicBezTo>
                  <a:cubicBezTo>
                    <a:pt x="55" y="21"/>
                    <a:pt x="61" y="19"/>
                    <a:pt x="62" y="11"/>
                  </a:cubicBezTo>
                  <a:cubicBezTo>
                    <a:pt x="62" y="11"/>
                    <a:pt x="63" y="7"/>
                    <a:pt x="64" y="6"/>
                  </a:cubicBezTo>
                  <a:cubicBezTo>
                    <a:pt x="66" y="5"/>
                    <a:pt x="66" y="5"/>
                    <a:pt x="66" y="3"/>
                  </a:cubicBezTo>
                  <a:cubicBezTo>
                    <a:pt x="67" y="2"/>
                    <a:pt x="67" y="1"/>
                    <a:pt x="66" y="1"/>
                  </a:cubicBezTo>
                  <a:close/>
                  <a:moveTo>
                    <a:pt x="26" y="15"/>
                  </a:moveTo>
                  <a:cubicBezTo>
                    <a:pt x="23" y="18"/>
                    <a:pt x="19" y="19"/>
                    <a:pt x="14" y="18"/>
                  </a:cubicBezTo>
                  <a:cubicBezTo>
                    <a:pt x="8" y="18"/>
                    <a:pt x="6" y="14"/>
                    <a:pt x="6" y="7"/>
                  </a:cubicBezTo>
                  <a:cubicBezTo>
                    <a:pt x="6" y="0"/>
                    <a:pt x="18" y="2"/>
                    <a:pt x="18" y="2"/>
                  </a:cubicBezTo>
                  <a:cubicBezTo>
                    <a:pt x="23" y="3"/>
                    <a:pt x="23" y="3"/>
                    <a:pt x="26" y="4"/>
                  </a:cubicBezTo>
                  <a:cubicBezTo>
                    <a:pt x="30" y="5"/>
                    <a:pt x="28" y="12"/>
                    <a:pt x="26" y="15"/>
                  </a:cubicBezTo>
                  <a:close/>
                  <a:moveTo>
                    <a:pt x="54" y="18"/>
                  </a:moveTo>
                  <a:cubicBezTo>
                    <a:pt x="48" y="19"/>
                    <a:pt x="44" y="18"/>
                    <a:pt x="42" y="15"/>
                  </a:cubicBezTo>
                  <a:cubicBezTo>
                    <a:pt x="40" y="12"/>
                    <a:pt x="37" y="5"/>
                    <a:pt x="41" y="4"/>
                  </a:cubicBezTo>
                  <a:cubicBezTo>
                    <a:pt x="45" y="3"/>
                    <a:pt x="45" y="3"/>
                    <a:pt x="49" y="2"/>
                  </a:cubicBezTo>
                  <a:cubicBezTo>
                    <a:pt x="49" y="2"/>
                    <a:pt x="61" y="0"/>
                    <a:pt x="61" y="7"/>
                  </a:cubicBezTo>
                  <a:cubicBezTo>
                    <a:pt x="61" y="14"/>
                    <a:pt x="59" y="18"/>
                    <a:pt x="54" y="18"/>
                  </a:cubicBezTo>
                  <a:close/>
                </a:path>
              </a:pathLst>
            </a:custGeom>
            <a:solidFill>
              <a:srgbClr val="5050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p>
              <a:pPr marL="0" marR="0" lvl="0" indent="0" defTabSz="932597" eaLnBrk="1" fontAlgn="auto" latinLnBrk="0" hangingPunct="1">
                <a:lnSpc>
                  <a:spcPct val="100000"/>
                </a:lnSpc>
                <a:spcBef>
                  <a:spcPts val="0"/>
                </a:spcBef>
                <a:spcAft>
                  <a:spcPts val="0"/>
                </a:spcAft>
                <a:buClrTx/>
                <a:buSzTx/>
                <a:buFontTx/>
                <a:buNone/>
                <a:tabLst/>
                <a:defRPr/>
              </a:pPr>
              <a:endParaRPr kumimoji="0" lang="en-US" sz="1836" b="0" i="0" u="none" strike="noStrike" kern="0" cap="none" spc="0" normalizeH="0" baseline="0" noProof="0">
                <a:ln>
                  <a:noFill/>
                </a:ln>
                <a:solidFill>
                  <a:sysClr val="windowText" lastClr="000000"/>
                </a:solidFill>
                <a:effectLst/>
                <a:uLnTx/>
                <a:uFillTx/>
              </a:endParaRPr>
            </a:p>
          </p:txBody>
        </p:sp>
        <p:sp>
          <p:nvSpPr>
            <p:cNvPr id="353" name="Oval 223"/>
            <p:cNvSpPr>
              <a:spLocks noChangeArrowheads="1"/>
            </p:cNvSpPr>
            <p:nvPr/>
          </p:nvSpPr>
          <p:spPr bwMode="auto">
            <a:xfrm>
              <a:off x="6259513" y="3676650"/>
              <a:ext cx="7937" cy="6350"/>
            </a:xfrm>
            <a:prstGeom prst="ellipse">
              <a:avLst/>
            </a:prstGeom>
            <a:solidFill>
              <a:srgbClr val="5050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p>
              <a:pPr marL="0" marR="0" lvl="0" indent="0" defTabSz="932597" eaLnBrk="1" fontAlgn="auto" latinLnBrk="0" hangingPunct="1">
                <a:lnSpc>
                  <a:spcPct val="100000"/>
                </a:lnSpc>
                <a:spcBef>
                  <a:spcPts val="0"/>
                </a:spcBef>
                <a:spcAft>
                  <a:spcPts val="0"/>
                </a:spcAft>
                <a:buClrTx/>
                <a:buSzTx/>
                <a:buFontTx/>
                <a:buNone/>
                <a:tabLst/>
                <a:defRPr/>
              </a:pPr>
              <a:endParaRPr kumimoji="0" lang="en-US" sz="1836" b="0" i="0" u="none" strike="noStrike" kern="0" cap="none" spc="0" normalizeH="0" baseline="0" noProof="0">
                <a:ln>
                  <a:noFill/>
                </a:ln>
                <a:solidFill>
                  <a:sysClr val="windowText" lastClr="000000"/>
                </a:solidFill>
                <a:effectLst/>
                <a:uLnTx/>
                <a:uFillTx/>
              </a:endParaRPr>
            </a:p>
          </p:txBody>
        </p:sp>
        <p:sp>
          <p:nvSpPr>
            <p:cNvPr id="354" name="Oval 224"/>
            <p:cNvSpPr>
              <a:spLocks noChangeArrowheads="1"/>
            </p:cNvSpPr>
            <p:nvPr/>
          </p:nvSpPr>
          <p:spPr bwMode="auto">
            <a:xfrm>
              <a:off x="6459538" y="3676650"/>
              <a:ext cx="6350" cy="6350"/>
            </a:xfrm>
            <a:prstGeom prst="ellipse">
              <a:avLst/>
            </a:prstGeom>
            <a:solidFill>
              <a:srgbClr val="5050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p>
              <a:pPr marL="0" marR="0" lvl="0" indent="0" defTabSz="932597" eaLnBrk="1" fontAlgn="auto" latinLnBrk="0" hangingPunct="1">
                <a:lnSpc>
                  <a:spcPct val="100000"/>
                </a:lnSpc>
                <a:spcBef>
                  <a:spcPts val="0"/>
                </a:spcBef>
                <a:spcAft>
                  <a:spcPts val="0"/>
                </a:spcAft>
                <a:buClrTx/>
                <a:buSzTx/>
                <a:buFontTx/>
                <a:buNone/>
                <a:tabLst/>
                <a:defRPr/>
              </a:pPr>
              <a:endParaRPr kumimoji="0" lang="en-US" sz="1836" b="0" i="0" u="none" strike="noStrike" kern="0" cap="none" spc="0" normalizeH="0" baseline="0" noProof="0">
                <a:ln>
                  <a:noFill/>
                </a:ln>
                <a:solidFill>
                  <a:sysClr val="windowText" lastClr="000000"/>
                </a:solidFill>
                <a:effectLst/>
                <a:uLnTx/>
                <a:uFillTx/>
              </a:endParaRPr>
            </a:p>
          </p:txBody>
        </p:sp>
        <p:sp>
          <p:nvSpPr>
            <p:cNvPr id="355" name="Freeform 225"/>
            <p:cNvSpPr>
              <a:spLocks/>
            </p:cNvSpPr>
            <p:nvPr/>
          </p:nvSpPr>
          <p:spPr bwMode="auto">
            <a:xfrm>
              <a:off x="5551488" y="3754438"/>
              <a:ext cx="158750" cy="173037"/>
            </a:xfrm>
            <a:custGeom>
              <a:avLst/>
              <a:gdLst>
                <a:gd name="T0" fmla="*/ 0 w 100"/>
                <a:gd name="T1" fmla="*/ 11 h 109"/>
                <a:gd name="T2" fmla="*/ 10 w 100"/>
                <a:gd name="T3" fmla="*/ 0 h 109"/>
                <a:gd name="T4" fmla="*/ 90 w 100"/>
                <a:gd name="T5" fmla="*/ 0 h 109"/>
                <a:gd name="T6" fmla="*/ 100 w 100"/>
                <a:gd name="T7" fmla="*/ 11 h 109"/>
                <a:gd name="T8" fmla="*/ 73 w 100"/>
                <a:gd name="T9" fmla="*/ 101 h 109"/>
                <a:gd name="T10" fmla="*/ 37 w 100"/>
                <a:gd name="T11" fmla="*/ 109 h 109"/>
                <a:gd name="T12" fmla="*/ 6 w 100"/>
                <a:gd name="T13" fmla="*/ 66 h 109"/>
                <a:gd name="T14" fmla="*/ 0 w 100"/>
                <a:gd name="T15" fmla="*/ 11 h 10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0" h="109">
                  <a:moveTo>
                    <a:pt x="0" y="11"/>
                  </a:moveTo>
                  <a:lnTo>
                    <a:pt x="10" y="0"/>
                  </a:lnTo>
                  <a:lnTo>
                    <a:pt x="90" y="0"/>
                  </a:lnTo>
                  <a:lnTo>
                    <a:pt x="100" y="11"/>
                  </a:lnTo>
                  <a:lnTo>
                    <a:pt x="73" y="101"/>
                  </a:lnTo>
                  <a:lnTo>
                    <a:pt x="37" y="109"/>
                  </a:lnTo>
                  <a:lnTo>
                    <a:pt x="6" y="66"/>
                  </a:lnTo>
                  <a:lnTo>
                    <a:pt x="0" y="1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p>
              <a:pPr marL="0" marR="0" lvl="0" indent="0" defTabSz="932597" eaLnBrk="1" fontAlgn="auto" latinLnBrk="0" hangingPunct="1">
                <a:lnSpc>
                  <a:spcPct val="100000"/>
                </a:lnSpc>
                <a:spcBef>
                  <a:spcPts val="0"/>
                </a:spcBef>
                <a:spcAft>
                  <a:spcPts val="0"/>
                </a:spcAft>
                <a:buClrTx/>
                <a:buSzTx/>
                <a:buFontTx/>
                <a:buNone/>
                <a:tabLst/>
                <a:defRPr/>
              </a:pPr>
              <a:endParaRPr kumimoji="0" lang="en-US" sz="1836" b="0" i="0" u="none" strike="noStrike" kern="0" cap="none" spc="0" normalizeH="0" baseline="0" noProof="0">
                <a:ln>
                  <a:noFill/>
                </a:ln>
                <a:solidFill>
                  <a:sysClr val="windowText" lastClr="000000"/>
                </a:solidFill>
                <a:effectLst/>
                <a:uLnTx/>
                <a:uFillTx/>
              </a:endParaRPr>
            </a:p>
          </p:txBody>
        </p:sp>
        <p:sp>
          <p:nvSpPr>
            <p:cNvPr id="356" name="Freeform 226"/>
            <p:cNvSpPr>
              <a:spLocks/>
            </p:cNvSpPr>
            <p:nvPr/>
          </p:nvSpPr>
          <p:spPr bwMode="auto">
            <a:xfrm>
              <a:off x="5459413" y="5375275"/>
              <a:ext cx="160337" cy="80962"/>
            </a:xfrm>
            <a:custGeom>
              <a:avLst/>
              <a:gdLst>
                <a:gd name="T0" fmla="*/ 24 w 49"/>
                <a:gd name="T1" fmla="*/ 0 h 25"/>
                <a:gd name="T2" fmla="*/ 0 w 49"/>
                <a:gd name="T3" fmla="*/ 25 h 25"/>
                <a:gd name="T4" fmla="*/ 49 w 49"/>
                <a:gd name="T5" fmla="*/ 25 h 25"/>
                <a:gd name="T6" fmla="*/ 24 w 49"/>
                <a:gd name="T7" fmla="*/ 0 h 25"/>
              </a:gdLst>
              <a:ahLst/>
              <a:cxnLst>
                <a:cxn ang="0">
                  <a:pos x="T0" y="T1"/>
                </a:cxn>
                <a:cxn ang="0">
                  <a:pos x="T2" y="T3"/>
                </a:cxn>
                <a:cxn ang="0">
                  <a:pos x="T4" y="T5"/>
                </a:cxn>
                <a:cxn ang="0">
                  <a:pos x="T6" y="T7"/>
                </a:cxn>
              </a:cxnLst>
              <a:rect l="0" t="0" r="r" b="b"/>
              <a:pathLst>
                <a:path w="49" h="25">
                  <a:moveTo>
                    <a:pt x="24" y="0"/>
                  </a:moveTo>
                  <a:cubicBezTo>
                    <a:pt x="11" y="0"/>
                    <a:pt x="0" y="11"/>
                    <a:pt x="0" y="25"/>
                  </a:cubicBezTo>
                  <a:cubicBezTo>
                    <a:pt x="49" y="25"/>
                    <a:pt x="49" y="25"/>
                    <a:pt x="49" y="25"/>
                  </a:cubicBezTo>
                  <a:cubicBezTo>
                    <a:pt x="49" y="11"/>
                    <a:pt x="38" y="0"/>
                    <a:pt x="24" y="0"/>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p>
              <a:pPr marL="0" marR="0" lvl="0" indent="0" defTabSz="932597" eaLnBrk="1" fontAlgn="auto" latinLnBrk="0" hangingPunct="1">
                <a:lnSpc>
                  <a:spcPct val="100000"/>
                </a:lnSpc>
                <a:spcBef>
                  <a:spcPts val="0"/>
                </a:spcBef>
                <a:spcAft>
                  <a:spcPts val="0"/>
                </a:spcAft>
                <a:buClrTx/>
                <a:buSzTx/>
                <a:buFontTx/>
                <a:buNone/>
                <a:tabLst/>
                <a:defRPr/>
              </a:pPr>
              <a:endParaRPr kumimoji="0" lang="en-US" sz="1836" b="0" i="0" u="none" strike="noStrike" kern="0" cap="none" spc="0" normalizeH="0" baseline="0" noProof="0">
                <a:ln>
                  <a:noFill/>
                </a:ln>
                <a:solidFill>
                  <a:sysClr val="windowText" lastClr="000000"/>
                </a:solidFill>
                <a:effectLst/>
                <a:uLnTx/>
                <a:uFillTx/>
              </a:endParaRPr>
            </a:p>
          </p:txBody>
        </p:sp>
        <p:sp>
          <p:nvSpPr>
            <p:cNvPr id="357" name="Freeform 227"/>
            <p:cNvSpPr>
              <a:spLocks/>
            </p:cNvSpPr>
            <p:nvPr/>
          </p:nvSpPr>
          <p:spPr bwMode="auto">
            <a:xfrm>
              <a:off x="5437188" y="4513263"/>
              <a:ext cx="204787" cy="877887"/>
            </a:xfrm>
            <a:custGeom>
              <a:avLst/>
              <a:gdLst>
                <a:gd name="T0" fmla="*/ 100 w 129"/>
                <a:gd name="T1" fmla="*/ 553 h 553"/>
                <a:gd name="T2" fmla="*/ 25 w 129"/>
                <a:gd name="T3" fmla="*/ 553 h 553"/>
                <a:gd name="T4" fmla="*/ 0 w 129"/>
                <a:gd name="T5" fmla="*/ 0 h 553"/>
                <a:gd name="T6" fmla="*/ 129 w 129"/>
                <a:gd name="T7" fmla="*/ 0 h 553"/>
                <a:gd name="T8" fmla="*/ 100 w 129"/>
                <a:gd name="T9" fmla="*/ 553 h 553"/>
              </a:gdLst>
              <a:ahLst/>
              <a:cxnLst>
                <a:cxn ang="0">
                  <a:pos x="T0" y="T1"/>
                </a:cxn>
                <a:cxn ang="0">
                  <a:pos x="T2" y="T3"/>
                </a:cxn>
                <a:cxn ang="0">
                  <a:pos x="T4" y="T5"/>
                </a:cxn>
                <a:cxn ang="0">
                  <a:pos x="T6" y="T7"/>
                </a:cxn>
                <a:cxn ang="0">
                  <a:pos x="T8" y="T9"/>
                </a:cxn>
              </a:cxnLst>
              <a:rect l="0" t="0" r="r" b="b"/>
              <a:pathLst>
                <a:path w="129" h="553">
                  <a:moveTo>
                    <a:pt x="100" y="553"/>
                  </a:moveTo>
                  <a:lnTo>
                    <a:pt x="25" y="553"/>
                  </a:lnTo>
                  <a:lnTo>
                    <a:pt x="0" y="0"/>
                  </a:lnTo>
                  <a:lnTo>
                    <a:pt x="129" y="0"/>
                  </a:lnTo>
                  <a:lnTo>
                    <a:pt x="100" y="55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p>
              <a:pPr marL="0" marR="0" lvl="0" indent="0" defTabSz="932597" eaLnBrk="1" fontAlgn="auto" latinLnBrk="0" hangingPunct="1">
                <a:lnSpc>
                  <a:spcPct val="100000"/>
                </a:lnSpc>
                <a:spcBef>
                  <a:spcPts val="0"/>
                </a:spcBef>
                <a:spcAft>
                  <a:spcPts val="0"/>
                </a:spcAft>
                <a:buClrTx/>
                <a:buSzTx/>
                <a:buFontTx/>
                <a:buNone/>
                <a:tabLst/>
                <a:defRPr/>
              </a:pPr>
              <a:endParaRPr kumimoji="0" lang="en-US" sz="1836" b="0" i="0" u="none" strike="noStrike" kern="0" cap="none" spc="0" normalizeH="0" baseline="0" noProof="0">
                <a:ln>
                  <a:noFill/>
                </a:ln>
                <a:solidFill>
                  <a:sysClr val="windowText" lastClr="000000"/>
                </a:solidFill>
                <a:effectLst/>
                <a:uLnTx/>
                <a:uFillTx/>
              </a:endParaRPr>
            </a:p>
          </p:txBody>
        </p:sp>
        <p:sp>
          <p:nvSpPr>
            <p:cNvPr id="358" name="Freeform 228"/>
            <p:cNvSpPr>
              <a:spLocks/>
            </p:cNvSpPr>
            <p:nvPr/>
          </p:nvSpPr>
          <p:spPr bwMode="auto">
            <a:xfrm>
              <a:off x="5616575" y="4513263"/>
              <a:ext cx="204787" cy="877887"/>
            </a:xfrm>
            <a:custGeom>
              <a:avLst/>
              <a:gdLst>
                <a:gd name="T0" fmla="*/ 104 w 129"/>
                <a:gd name="T1" fmla="*/ 553 h 553"/>
                <a:gd name="T2" fmla="*/ 28 w 129"/>
                <a:gd name="T3" fmla="*/ 553 h 553"/>
                <a:gd name="T4" fmla="*/ 0 w 129"/>
                <a:gd name="T5" fmla="*/ 0 h 553"/>
                <a:gd name="T6" fmla="*/ 129 w 129"/>
                <a:gd name="T7" fmla="*/ 0 h 553"/>
                <a:gd name="T8" fmla="*/ 104 w 129"/>
                <a:gd name="T9" fmla="*/ 553 h 553"/>
              </a:gdLst>
              <a:ahLst/>
              <a:cxnLst>
                <a:cxn ang="0">
                  <a:pos x="T0" y="T1"/>
                </a:cxn>
                <a:cxn ang="0">
                  <a:pos x="T2" y="T3"/>
                </a:cxn>
                <a:cxn ang="0">
                  <a:pos x="T4" y="T5"/>
                </a:cxn>
                <a:cxn ang="0">
                  <a:pos x="T6" y="T7"/>
                </a:cxn>
                <a:cxn ang="0">
                  <a:pos x="T8" y="T9"/>
                </a:cxn>
              </a:cxnLst>
              <a:rect l="0" t="0" r="r" b="b"/>
              <a:pathLst>
                <a:path w="129" h="553">
                  <a:moveTo>
                    <a:pt x="104" y="553"/>
                  </a:moveTo>
                  <a:lnTo>
                    <a:pt x="28" y="553"/>
                  </a:lnTo>
                  <a:lnTo>
                    <a:pt x="0" y="0"/>
                  </a:lnTo>
                  <a:lnTo>
                    <a:pt x="129" y="0"/>
                  </a:lnTo>
                  <a:lnTo>
                    <a:pt x="104" y="55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p>
              <a:pPr marL="0" marR="0" lvl="0" indent="0" defTabSz="932597" eaLnBrk="1" fontAlgn="auto" latinLnBrk="0" hangingPunct="1">
                <a:lnSpc>
                  <a:spcPct val="100000"/>
                </a:lnSpc>
                <a:spcBef>
                  <a:spcPts val="0"/>
                </a:spcBef>
                <a:spcAft>
                  <a:spcPts val="0"/>
                </a:spcAft>
                <a:buClrTx/>
                <a:buSzTx/>
                <a:buFontTx/>
                <a:buNone/>
                <a:tabLst/>
                <a:defRPr/>
              </a:pPr>
              <a:endParaRPr kumimoji="0" lang="en-US" sz="1836" b="0" i="0" u="none" strike="noStrike" kern="0" cap="none" spc="0" normalizeH="0" baseline="0" noProof="0">
                <a:ln>
                  <a:noFill/>
                </a:ln>
                <a:solidFill>
                  <a:sysClr val="windowText" lastClr="000000"/>
                </a:solidFill>
                <a:effectLst/>
                <a:uLnTx/>
                <a:uFillTx/>
              </a:endParaRPr>
            </a:p>
          </p:txBody>
        </p:sp>
        <p:sp>
          <p:nvSpPr>
            <p:cNvPr id="359" name="Freeform 229"/>
            <p:cNvSpPr>
              <a:spLocks/>
            </p:cNvSpPr>
            <p:nvPr/>
          </p:nvSpPr>
          <p:spPr bwMode="auto">
            <a:xfrm>
              <a:off x="5645150" y="5375275"/>
              <a:ext cx="160337" cy="80962"/>
            </a:xfrm>
            <a:custGeom>
              <a:avLst/>
              <a:gdLst>
                <a:gd name="T0" fmla="*/ 25 w 49"/>
                <a:gd name="T1" fmla="*/ 0 h 25"/>
                <a:gd name="T2" fmla="*/ 0 w 49"/>
                <a:gd name="T3" fmla="*/ 25 h 25"/>
                <a:gd name="T4" fmla="*/ 49 w 49"/>
                <a:gd name="T5" fmla="*/ 25 h 25"/>
                <a:gd name="T6" fmla="*/ 25 w 49"/>
                <a:gd name="T7" fmla="*/ 0 h 25"/>
              </a:gdLst>
              <a:ahLst/>
              <a:cxnLst>
                <a:cxn ang="0">
                  <a:pos x="T0" y="T1"/>
                </a:cxn>
                <a:cxn ang="0">
                  <a:pos x="T2" y="T3"/>
                </a:cxn>
                <a:cxn ang="0">
                  <a:pos x="T4" y="T5"/>
                </a:cxn>
                <a:cxn ang="0">
                  <a:pos x="T6" y="T7"/>
                </a:cxn>
              </a:cxnLst>
              <a:rect l="0" t="0" r="r" b="b"/>
              <a:pathLst>
                <a:path w="49" h="25">
                  <a:moveTo>
                    <a:pt x="25" y="0"/>
                  </a:moveTo>
                  <a:cubicBezTo>
                    <a:pt x="11" y="0"/>
                    <a:pt x="0" y="11"/>
                    <a:pt x="0" y="25"/>
                  </a:cubicBezTo>
                  <a:cubicBezTo>
                    <a:pt x="49" y="25"/>
                    <a:pt x="49" y="25"/>
                    <a:pt x="49" y="25"/>
                  </a:cubicBezTo>
                  <a:cubicBezTo>
                    <a:pt x="49" y="11"/>
                    <a:pt x="38" y="0"/>
                    <a:pt x="25" y="0"/>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p>
              <a:pPr marL="0" marR="0" lvl="0" indent="0" defTabSz="932597" eaLnBrk="1" fontAlgn="auto" latinLnBrk="0" hangingPunct="1">
                <a:lnSpc>
                  <a:spcPct val="100000"/>
                </a:lnSpc>
                <a:spcBef>
                  <a:spcPts val="0"/>
                </a:spcBef>
                <a:spcAft>
                  <a:spcPts val="0"/>
                </a:spcAft>
                <a:buClrTx/>
                <a:buSzTx/>
                <a:buFontTx/>
                <a:buNone/>
                <a:tabLst/>
                <a:defRPr/>
              </a:pPr>
              <a:endParaRPr kumimoji="0" lang="en-US" sz="1836" b="0" i="0" u="none" strike="noStrike" kern="0" cap="none" spc="0" normalizeH="0" baseline="0" noProof="0">
                <a:ln>
                  <a:noFill/>
                </a:ln>
                <a:solidFill>
                  <a:sysClr val="windowText" lastClr="000000"/>
                </a:solidFill>
                <a:effectLst/>
                <a:uLnTx/>
                <a:uFillTx/>
              </a:endParaRPr>
            </a:p>
          </p:txBody>
        </p:sp>
        <p:sp>
          <p:nvSpPr>
            <p:cNvPr id="360" name="Freeform 230"/>
            <p:cNvSpPr>
              <a:spLocks/>
            </p:cNvSpPr>
            <p:nvPr/>
          </p:nvSpPr>
          <p:spPr bwMode="auto">
            <a:xfrm>
              <a:off x="5534025" y="3775075"/>
              <a:ext cx="198437" cy="536575"/>
            </a:xfrm>
            <a:custGeom>
              <a:avLst/>
              <a:gdLst>
                <a:gd name="T0" fmla="*/ 125 w 125"/>
                <a:gd name="T1" fmla="*/ 71 h 338"/>
                <a:gd name="T2" fmla="*/ 64 w 125"/>
                <a:gd name="T3" fmla="*/ 0 h 338"/>
                <a:gd name="T4" fmla="*/ 0 w 125"/>
                <a:gd name="T5" fmla="*/ 65 h 338"/>
                <a:gd name="T6" fmla="*/ 48 w 125"/>
                <a:gd name="T7" fmla="*/ 311 h 338"/>
                <a:gd name="T8" fmla="*/ 60 w 125"/>
                <a:gd name="T9" fmla="*/ 338 h 338"/>
                <a:gd name="T10" fmla="*/ 74 w 125"/>
                <a:gd name="T11" fmla="*/ 311 h 338"/>
                <a:gd name="T12" fmla="*/ 125 w 125"/>
                <a:gd name="T13" fmla="*/ 71 h 338"/>
              </a:gdLst>
              <a:ahLst/>
              <a:cxnLst>
                <a:cxn ang="0">
                  <a:pos x="T0" y="T1"/>
                </a:cxn>
                <a:cxn ang="0">
                  <a:pos x="T2" y="T3"/>
                </a:cxn>
                <a:cxn ang="0">
                  <a:pos x="T4" y="T5"/>
                </a:cxn>
                <a:cxn ang="0">
                  <a:pos x="T6" y="T7"/>
                </a:cxn>
                <a:cxn ang="0">
                  <a:pos x="T8" y="T9"/>
                </a:cxn>
                <a:cxn ang="0">
                  <a:pos x="T10" y="T11"/>
                </a:cxn>
                <a:cxn ang="0">
                  <a:pos x="T12" y="T13"/>
                </a:cxn>
              </a:cxnLst>
              <a:rect l="0" t="0" r="r" b="b"/>
              <a:pathLst>
                <a:path w="125" h="338">
                  <a:moveTo>
                    <a:pt x="125" y="71"/>
                  </a:moveTo>
                  <a:lnTo>
                    <a:pt x="64" y="0"/>
                  </a:lnTo>
                  <a:lnTo>
                    <a:pt x="0" y="65"/>
                  </a:lnTo>
                  <a:lnTo>
                    <a:pt x="48" y="311"/>
                  </a:lnTo>
                  <a:lnTo>
                    <a:pt x="60" y="338"/>
                  </a:lnTo>
                  <a:lnTo>
                    <a:pt x="74" y="311"/>
                  </a:lnTo>
                  <a:lnTo>
                    <a:pt x="125" y="71"/>
                  </a:lnTo>
                  <a:close/>
                </a:path>
              </a:pathLst>
            </a:custGeom>
            <a:solidFill>
              <a:srgbClr val="D2D2D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p>
              <a:pPr marL="0" marR="0" lvl="0" indent="0" defTabSz="932597" eaLnBrk="1" fontAlgn="auto" latinLnBrk="0" hangingPunct="1">
                <a:lnSpc>
                  <a:spcPct val="100000"/>
                </a:lnSpc>
                <a:spcBef>
                  <a:spcPts val="0"/>
                </a:spcBef>
                <a:spcAft>
                  <a:spcPts val="0"/>
                </a:spcAft>
                <a:buClrTx/>
                <a:buSzTx/>
                <a:buFontTx/>
                <a:buNone/>
                <a:tabLst/>
                <a:defRPr/>
              </a:pPr>
              <a:endParaRPr kumimoji="0" lang="en-US" sz="1836" b="0" i="0" u="none" strike="noStrike" kern="0" cap="none" spc="0" normalizeH="0" baseline="0" noProof="0">
                <a:ln>
                  <a:noFill/>
                </a:ln>
                <a:solidFill>
                  <a:sysClr val="windowText" lastClr="000000"/>
                </a:solidFill>
                <a:effectLst/>
                <a:uLnTx/>
                <a:uFillTx/>
              </a:endParaRPr>
            </a:p>
          </p:txBody>
        </p:sp>
        <p:sp>
          <p:nvSpPr>
            <p:cNvPr id="361" name="Freeform 231"/>
            <p:cNvSpPr>
              <a:spLocks/>
            </p:cNvSpPr>
            <p:nvPr/>
          </p:nvSpPr>
          <p:spPr bwMode="auto">
            <a:xfrm>
              <a:off x="5514975" y="3413125"/>
              <a:ext cx="250825" cy="315912"/>
            </a:xfrm>
            <a:custGeom>
              <a:avLst/>
              <a:gdLst>
                <a:gd name="T0" fmla="*/ 68 w 77"/>
                <a:gd name="T1" fmla="*/ 59 h 97"/>
                <a:gd name="T2" fmla="*/ 28 w 77"/>
                <a:gd name="T3" fmla="*/ 90 h 97"/>
                <a:gd name="T4" fmla="*/ 8 w 77"/>
                <a:gd name="T5" fmla="*/ 39 h 97"/>
                <a:gd name="T6" fmla="*/ 57 w 77"/>
                <a:gd name="T7" fmla="*/ 6 h 97"/>
                <a:gd name="T8" fmla="*/ 68 w 77"/>
                <a:gd name="T9" fmla="*/ 59 h 97"/>
              </a:gdLst>
              <a:ahLst/>
              <a:cxnLst>
                <a:cxn ang="0">
                  <a:pos x="T0" y="T1"/>
                </a:cxn>
                <a:cxn ang="0">
                  <a:pos x="T2" y="T3"/>
                </a:cxn>
                <a:cxn ang="0">
                  <a:pos x="T4" y="T5"/>
                </a:cxn>
                <a:cxn ang="0">
                  <a:pos x="T6" y="T7"/>
                </a:cxn>
                <a:cxn ang="0">
                  <a:pos x="T8" y="T9"/>
                </a:cxn>
              </a:cxnLst>
              <a:rect l="0" t="0" r="r" b="b"/>
              <a:pathLst>
                <a:path w="77" h="97">
                  <a:moveTo>
                    <a:pt x="68" y="59"/>
                  </a:moveTo>
                  <a:cubicBezTo>
                    <a:pt x="54" y="97"/>
                    <a:pt x="46" y="96"/>
                    <a:pt x="28" y="90"/>
                  </a:cubicBezTo>
                  <a:cubicBezTo>
                    <a:pt x="9" y="84"/>
                    <a:pt x="0" y="61"/>
                    <a:pt x="8" y="39"/>
                  </a:cubicBezTo>
                  <a:cubicBezTo>
                    <a:pt x="15" y="17"/>
                    <a:pt x="39" y="0"/>
                    <a:pt x="57" y="6"/>
                  </a:cubicBezTo>
                  <a:cubicBezTo>
                    <a:pt x="76" y="12"/>
                    <a:pt x="77" y="37"/>
                    <a:pt x="68" y="59"/>
                  </a:cubicBezTo>
                  <a:close/>
                </a:path>
              </a:pathLst>
            </a:custGeom>
            <a:solidFill>
              <a:srgbClr val="5050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p>
              <a:pPr marL="0" marR="0" lvl="0" indent="0" defTabSz="932597" eaLnBrk="1" fontAlgn="auto" latinLnBrk="0" hangingPunct="1">
                <a:lnSpc>
                  <a:spcPct val="100000"/>
                </a:lnSpc>
                <a:spcBef>
                  <a:spcPts val="0"/>
                </a:spcBef>
                <a:spcAft>
                  <a:spcPts val="0"/>
                </a:spcAft>
                <a:buClrTx/>
                <a:buSzTx/>
                <a:buFontTx/>
                <a:buNone/>
                <a:tabLst/>
                <a:defRPr/>
              </a:pPr>
              <a:endParaRPr kumimoji="0" lang="en-US" sz="1836" b="0" i="0" u="none" strike="noStrike" kern="0" cap="none" spc="0" normalizeH="0" baseline="0" noProof="0">
                <a:ln>
                  <a:noFill/>
                </a:ln>
                <a:solidFill>
                  <a:sysClr val="windowText" lastClr="000000"/>
                </a:solidFill>
                <a:effectLst/>
                <a:uLnTx/>
                <a:uFillTx/>
              </a:endParaRPr>
            </a:p>
          </p:txBody>
        </p:sp>
        <p:sp>
          <p:nvSpPr>
            <p:cNvPr id="362" name="Freeform 232"/>
            <p:cNvSpPr>
              <a:spLocks/>
            </p:cNvSpPr>
            <p:nvPr/>
          </p:nvSpPr>
          <p:spPr bwMode="auto">
            <a:xfrm>
              <a:off x="5468938" y="3400425"/>
              <a:ext cx="280987" cy="344487"/>
            </a:xfrm>
            <a:custGeom>
              <a:avLst/>
              <a:gdLst>
                <a:gd name="T0" fmla="*/ 74 w 86"/>
                <a:gd name="T1" fmla="*/ 22 h 106"/>
                <a:gd name="T2" fmla="*/ 62 w 86"/>
                <a:gd name="T3" fmla="*/ 90 h 106"/>
                <a:gd name="T4" fmla="*/ 25 w 86"/>
                <a:gd name="T5" fmla="*/ 87 h 106"/>
                <a:gd name="T6" fmla="*/ 25 w 86"/>
                <a:gd name="T7" fmla="*/ 8 h 106"/>
                <a:gd name="T8" fmla="*/ 74 w 86"/>
                <a:gd name="T9" fmla="*/ 22 h 106"/>
              </a:gdLst>
              <a:ahLst/>
              <a:cxnLst>
                <a:cxn ang="0">
                  <a:pos x="T0" y="T1"/>
                </a:cxn>
                <a:cxn ang="0">
                  <a:pos x="T2" y="T3"/>
                </a:cxn>
                <a:cxn ang="0">
                  <a:pos x="T4" y="T5"/>
                </a:cxn>
                <a:cxn ang="0">
                  <a:pos x="T6" y="T7"/>
                </a:cxn>
                <a:cxn ang="0">
                  <a:pos x="T8" y="T9"/>
                </a:cxn>
              </a:cxnLst>
              <a:rect l="0" t="0" r="r" b="b"/>
              <a:pathLst>
                <a:path w="86" h="106">
                  <a:moveTo>
                    <a:pt x="74" y="22"/>
                  </a:moveTo>
                  <a:cubicBezTo>
                    <a:pt x="86" y="41"/>
                    <a:pt x="77" y="81"/>
                    <a:pt x="62" y="90"/>
                  </a:cubicBezTo>
                  <a:cubicBezTo>
                    <a:pt x="48" y="98"/>
                    <a:pt x="36" y="106"/>
                    <a:pt x="25" y="87"/>
                  </a:cubicBezTo>
                  <a:cubicBezTo>
                    <a:pt x="14" y="68"/>
                    <a:pt x="0" y="19"/>
                    <a:pt x="25" y="8"/>
                  </a:cubicBezTo>
                  <a:cubicBezTo>
                    <a:pt x="40" y="0"/>
                    <a:pt x="63" y="3"/>
                    <a:pt x="74" y="22"/>
                  </a:cubicBezTo>
                  <a:close/>
                </a:path>
              </a:pathLst>
            </a:custGeom>
            <a:solidFill>
              <a:srgbClr val="5050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p>
              <a:pPr marL="0" marR="0" lvl="0" indent="0" defTabSz="932597" eaLnBrk="1" fontAlgn="auto" latinLnBrk="0" hangingPunct="1">
                <a:lnSpc>
                  <a:spcPct val="100000"/>
                </a:lnSpc>
                <a:spcBef>
                  <a:spcPts val="0"/>
                </a:spcBef>
                <a:spcAft>
                  <a:spcPts val="0"/>
                </a:spcAft>
                <a:buClrTx/>
                <a:buSzTx/>
                <a:buFontTx/>
                <a:buNone/>
                <a:tabLst/>
                <a:defRPr/>
              </a:pPr>
              <a:endParaRPr kumimoji="0" lang="en-US" sz="1836" b="0" i="0" u="none" strike="noStrike" kern="0" cap="none" spc="0" normalizeH="0" baseline="0" noProof="0">
                <a:ln>
                  <a:noFill/>
                </a:ln>
                <a:solidFill>
                  <a:sysClr val="windowText" lastClr="000000"/>
                </a:solidFill>
                <a:effectLst/>
                <a:uLnTx/>
                <a:uFillTx/>
              </a:endParaRPr>
            </a:p>
          </p:txBody>
        </p:sp>
        <p:sp>
          <p:nvSpPr>
            <p:cNvPr id="363" name="Freeform 233"/>
            <p:cNvSpPr>
              <a:spLocks/>
            </p:cNvSpPr>
            <p:nvPr/>
          </p:nvSpPr>
          <p:spPr bwMode="auto">
            <a:xfrm>
              <a:off x="5567363" y="3654425"/>
              <a:ext cx="127000" cy="152400"/>
            </a:xfrm>
            <a:custGeom>
              <a:avLst/>
              <a:gdLst>
                <a:gd name="T0" fmla="*/ 80 w 80"/>
                <a:gd name="T1" fmla="*/ 63 h 96"/>
                <a:gd name="T2" fmla="*/ 39 w 80"/>
                <a:gd name="T3" fmla="*/ 96 h 96"/>
                <a:gd name="T4" fmla="*/ 0 w 80"/>
                <a:gd name="T5" fmla="*/ 63 h 96"/>
                <a:gd name="T6" fmla="*/ 0 w 80"/>
                <a:gd name="T7" fmla="*/ 0 h 96"/>
                <a:gd name="T8" fmla="*/ 80 w 80"/>
                <a:gd name="T9" fmla="*/ 0 h 96"/>
                <a:gd name="T10" fmla="*/ 80 w 80"/>
                <a:gd name="T11" fmla="*/ 63 h 96"/>
              </a:gdLst>
              <a:ahLst/>
              <a:cxnLst>
                <a:cxn ang="0">
                  <a:pos x="T0" y="T1"/>
                </a:cxn>
                <a:cxn ang="0">
                  <a:pos x="T2" y="T3"/>
                </a:cxn>
                <a:cxn ang="0">
                  <a:pos x="T4" y="T5"/>
                </a:cxn>
                <a:cxn ang="0">
                  <a:pos x="T6" y="T7"/>
                </a:cxn>
                <a:cxn ang="0">
                  <a:pos x="T8" y="T9"/>
                </a:cxn>
                <a:cxn ang="0">
                  <a:pos x="T10" y="T11"/>
                </a:cxn>
              </a:cxnLst>
              <a:rect l="0" t="0" r="r" b="b"/>
              <a:pathLst>
                <a:path w="80" h="96">
                  <a:moveTo>
                    <a:pt x="80" y="63"/>
                  </a:moveTo>
                  <a:lnTo>
                    <a:pt x="39" y="96"/>
                  </a:lnTo>
                  <a:lnTo>
                    <a:pt x="0" y="63"/>
                  </a:lnTo>
                  <a:lnTo>
                    <a:pt x="0" y="0"/>
                  </a:lnTo>
                  <a:lnTo>
                    <a:pt x="80" y="0"/>
                  </a:lnTo>
                  <a:lnTo>
                    <a:pt x="80" y="63"/>
                  </a:lnTo>
                  <a:close/>
                </a:path>
              </a:pathLst>
            </a:custGeom>
            <a:solidFill>
              <a:srgbClr val="FFB9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p>
              <a:pPr marL="0" marR="0" lvl="0" indent="0" defTabSz="932597" eaLnBrk="1" fontAlgn="auto" latinLnBrk="0" hangingPunct="1">
                <a:lnSpc>
                  <a:spcPct val="100000"/>
                </a:lnSpc>
                <a:spcBef>
                  <a:spcPts val="0"/>
                </a:spcBef>
                <a:spcAft>
                  <a:spcPts val="0"/>
                </a:spcAft>
                <a:buClrTx/>
                <a:buSzTx/>
                <a:buFontTx/>
                <a:buNone/>
                <a:tabLst/>
                <a:defRPr/>
              </a:pPr>
              <a:endParaRPr kumimoji="0" lang="en-US" sz="1836" b="0" i="0" u="none" strike="noStrike" kern="0" cap="none" spc="0" normalizeH="0" baseline="0" noProof="0">
                <a:ln>
                  <a:noFill/>
                </a:ln>
                <a:solidFill>
                  <a:sysClr val="windowText" lastClr="000000"/>
                </a:solidFill>
                <a:effectLst/>
                <a:uLnTx/>
                <a:uFillTx/>
              </a:endParaRPr>
            </a:p>
          </p:txBody>
        </p:sp>
        <p:sp>
          <p:nvSpPr>
            <p:cNvPr id="364" name="Freeform 234"/>
            <p:cNvSpPr>
              <a:spLocks/>
            </p:cNvSpPr>
            <p:nvPr/>
          </p:nvSpPr>
          <p:spPr bwMode="auto">
            <a:xfrm>
              <a:off x="5260975" y="3794125"/>
              <a:ext cx="273050" cy="709612"/>
            </a:xfrm>
            <a:custGeom>
              <a:avLst/>
              <a:gdLst>
                <a:gd name="T0" fmla="*/ 84 w 84"/>
                <a:gd name="T1" fmla="*/ 9 h 218"/>
                <a:gd name="T2" fmla="*/ 51 w 84"/>
                <a:gd name="T3" fmla="*/ 0 h 218"/>
                <a:gd name="T4" fmla="*/ 0 w 84"/>
                <a:gd name="T5" fmla="*/ 218 h 218"/>
                <a:gd name="T6" fmla="*/ 34 w 84"/>
                <a:gd name="T7" fmla="*/ 218 h 218"/>
                <a:gd name="T8" fmla="*/ 84 w 84"/>
                <a:gd name="T9" fmla="*/ 9 h 218"/>
              </a:gdLst>
              <a:ahLst/>
              <a:cxnLst>
                <a:cxn ang="0">
                  <a:pos x="T0" y="T1"/>
                </a:cxn>
                <a:cxn ang="0">
                  <a:pos x="T2" y="T3"/>
                </a:cxn>
                <a:cxn ang="0">
                  <a:pos x="T4" y="T5"/>
                </a:cxn>
                <a:cxn ang="0">
                  <a:pos x="T6" y="T7"/>
                </a:cxn>
                <a:cxn ang="0">
                  <a:pos x="T8" y="T9"/>
                </a:cxn>
              </a:cxnLst>
              <a:rect l="0" t="0" r="r" b="b"/>
              <a:pathLst>
                <a:path w="84" h="218">
                  <a:moveTo>
                    <a:pt x="84" y="9"/>
                  </a:moveTo>
                  <a:cubicBezTo>
                    <a:pt x="73" y="6"/>
                    <a:pt x="62" y="3"/>
                    <a:pt x="51" y="0"/>
                  </a:cubicBezTo>
                  <a:cubicBezTo>
                    <a:pt x="18" y="71"/>
                    <a:pt x="7" y="141"/>
                    <a:pt x="0" y="218"/>
                  </a:cubicBezTo>
                  <a:cubicBezTo>
                    <a:pt x="34" y="218"/>
                    <a:pt x="34" y="218"/>
                    <a:pt x="34" y="218"/>
                  </a:cubicBezTo>
                  <a:cubicBezTo>
                    <a:pt x="42" y="144"/>
                    <a:pt x="53" y="77"/>
                    <a:pt x="84" y="9"/>
                  </a:cubicBezTo>
                  <a:close/>
                </a:path>
              </a:pathLst>
            </a:custGeom>
            <a:solidFill>
              <a:srgbClr val="5050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p>
              <a:pPr marL="0" marR="0" lvl="0" indent="0" defTabSz="932597" eaLnBrk="1" fontAlgn="auto" latinLnBrk="0" hangingPunct="1">
                <a:lnSpc>
                  <a:spcPct val="100000"/>
                </a:lnSpc>
                <a:spcBef>
                  <a:spcPts val="0"/>
                </a:spcBef>
                <a:spcAft>
                  <a:spcPts val="0"/>
                </a:spcAft>
                <a:buClrTx/>
                <a:buSzTx/>
                <a:buFontTx/>
                <a:buNone/>
                <a:tabLst/>
                <a:defRPr/>
              </a:pPr>
              <a:endParaRPr kumimoji="0" lang="en-US" sz="1836" b="0" i="0" u="none" strike="noStrike" kern="0" cap="none" spc="0" normalizeH="0" baseline="0" noProof="0">
                <a:ln>
                  <a:noFill/>
                </a:ln>
                <a:solidFill>
                  <a:sysClr val="windowText" lastClr="000000"/>
                </a:solidFill>
                <a:effectLst/>
                <a:uLnTx/>
                <a:uFillTx/>
              </a:endParaRPr>
            </a:p>
          </p:txBody>
        </p:sp>
        <p:sp>
          <p:nvSpPr>
            <p:cNvPr id="365" name="Freeform 235"/>
            <p:cNvSpPr>
              <a:spLocks/>
            </p:cNvSpPr>
            <p:nvPr/>
          </p:nvSpPr>
          <p:spPr bwMode="auto">
            <a:xfrm>
              <a:off x="5726113" y="3794125"/>
              <a:ext cx="277812" cy="709612"/>
            </a:xfrm>
            <a:custGeom>
              <a:avLst/>
              <a:gdLst>
                <a:gd name="T0" fmla="*/ 0 w 85"/>
                <a:gd name="T1" fmla="*/ 9 h 218"/>
                <a:gd name="T2" fmla="*/ 34 w 85"/>
                <a:gd name="T3" fmla="*/ 0 h 218"/>
                <a:gd name="T4" fmla="*/ 85 w 85"/>
                <a:gd name="T5" fmla="*/ 218 h 218"/>
                <a:gd name="T6" fmla="*/ 50 w 85"/>
                <a:gd name="T7" fmla="*/ 218 h 218"/>
                <a:gd name="T8" fmla="*/ 0 w 85"/>
                <a:gd name="T9" fmla="*/ 9 h 218"/>
              </a:gdLst>
              <a:ahLst/>
              <a:cxnLst>
                <a:cxn ang="0">
                  <a:pos x="T0" y="T1"/>
                </a:cxn>
                <a:cxn ang="0">
                  <a:pos x="T2" y="T3"/>
                </a:cxn>
                <a:cxn ang="0">
                  <a:pos x="T4" y="T5"/>
                </a:cxn>
                <a:cxn ang="0">
                  <a:pos x="T6" y="T7"/>
                </a:cxn>
                <a:cxn ang="0">
                  <a:pos x="T8" y="T9"/>
                </a:cxn>
              </a:cxnLst>
              <a:rect l="0" t="0" r="r" b="b"/>
              <a:pathLst>
                <a:path w="85" h="218">
                  <a:moveTo>
                    <a:pt x="0" y="9"/>
                  </a:moveTo>
                  <a:cubicBezTo>
                    <a:pt x="12" y="6"/>
                    <a:pt x="23" y="3"/>
                    <a:pt x="34" y="0"/>
                  </a:cubicBezTo>
                  <a:cubicBezTo>
                    <a:pt x="67" y="71"/>
                    <a:pt x="77" y="141"/>
                    <a:pt x="85" y="218"/>
                  </a:cubicBezTo>
                  <a:cubicBezTo>
                    <a:pt x="50" y="218"/>
                    <a:pt x="50" y="218"/>
                    <a:pt x="50" y="218"/>
                  </a:cubicBezTo>
                  <a:cubicBezTo>
                    <a:pt x="42" y="144"/>
                    <a:pt x="32" y="77"/>
                    <a:pt x="0" y="9"/>
                  </a:cubicBezTo>
                  <a:close/>
                </a:path>
              </a:pathLst>
            </a:custGeom>
            <a:solidFill>
              <a:srgbClr val="5050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p>
              <a:pPr marL="0" marR="0" lvl="0" indent="0" defTabSz="932597" eaLnBrk="1" fontAlgn="auto" latinLnBrk="0" hangingPunct="1">
                <a:lnSpc>
                  <a:spcPct val="100000"/>
                </a:lnSpc>
                <a:spcBef>
                  <a:spcPts val="0"/>
                </a:spcBef>
                <a:spcAft>
                  <a:spcPts val="0"/>
                </a:spcAft>
                <a:buClrTx/>
                <a:buSzTx/>
                <a:buFontTx/>
                <a:buNone/>
                <a:tabLst/>
                <a:defRPr/>
              </a:pPr>
              <a:endParaRPr kumimoji="0" lang="en-US" sz="1836" b="0" i="0" u="none" strike="noStrike" kern="0" cap="none" spc="0" normalizeH="0" baseline="0" noProof="0">
                <a:ln>
                  <a:noFill/>
                </a:ln>
                <a:solidFill>
                  <a:sysClr val="windowText" lastClr="000000"/>
                </a:solidFill>
                <a:effectLst/>
                <a:uLnTx/>
                <a:uFillTx/>
              </a:endParaRPr>
            </a:p>
          </p:txBody>
        </p:sp>
        <p:sp>
          <p:nvSpPr>
            <p:cNvPr id="366" name="Freeform 236"/>
            <p:cNvSpPr>
              <a:spLocks/>
            </p:cNvSpPr>
            <p:nvPr/>
          </p:nvSpPr>
          <p:spPr bwMode="auto">
            <a:xfrm>
              <a:off x="5273675" y="4503738"/>
              <a:ext cx="85725" cy="90487"/>
            </a:xfrm>
            <a:custGeom>
              <a:avLst/>
              <a:gdLst>
                <a:gd name="T0" fmla="*/ 0 w 26"/>
                <a:gd name="T1" fmla="*/ 0 h 28"/>
                <a:gd name="T2" fmla="*/ 0 w 26"/>
                <a:gd name="T3" fmla="*/ 16 h 28"/>
                <a:gd name="T4" fmla="*/ 13 w 26"/>
                <a:gd name="T5" fmla="*/ 28 h 28"/>
                <a:gd name="T6" fmla="*/ 26 w 26"/>
                <a:gd name="T7" fmla="*/ 16 h 28"/>
                <a:gd name="T8" fmla="*/ 26 w 26"/>
                <a:gd name="T9" fmla="*/ 0 h 28"/>
                <a:gd name="T10" fmla="*/ 0 w 26"/>
                <a:gd name="T11" fmla="*/ 0 h 28"/>
              </a:gdLst>
              <a:ahLst/>
              <a:cxnLst>
                <a:cxn ang="0">
                  <a:pos x="T0" y="T1"/>
                </a:cxn>
                <a:cxn ang="0">
                  <a:pos x="T2" y="T3"/>
                </a:cxn>
                <a:cxn ang="0">
                  <a:pos x="T4" y="T5"/>
                </a:cxn>
                <a:cxn ang="0">
                  <a:pos x="T6" y="T7"/>
                </a:cxn>
                <a:cxn ang="0">
                  <a:pos x="T8" y="T9"/>
                </a:cxn>
                <a:cxn ang="0">
                  <a:pos x="T10" y="T11"/>
                </a:cxn>
              </a:cxnLst>
              <a:rect l="0" t="0" r="r" b="b"/>
              <a:pathLst>
                <a:path w="26" h="28">
                  <a:moveTo>
                    <a:pt x="0" y="0"/>
                  </a:moveTo>
                  <a:cubicBezTo>
                    <a:pt x="0" y="16"/>
                    <a:pt x="0" y="16"/>
                    <a:pt x="0" y="16"/>
                  </a:cubicBezTo>
                  <a:cubicBezTo>
                    <a:pt x="0" y="23"/>
                    <a:pt x="6" y="28"/>
                    <a:pt x="13" y="28"/>
                  </a:cubicBezTo>
                  <a:cubicBezTo>
                    <a:pt x="20" y="28"/>
                    <a:pt x="26" y="23"/>
                    <a:pt x="26" y="16"/>
                  </a:cubicBezTo>
                  <a:cubicBezTo>
                    <a:pt x="26" y="0"/>
                    <a:pt x="26" y="0"/>
                    <a:pt x="26" y="0"/>
                  </a:cubicBezTo>
                  <a:lnTo>
                    <a:pt x="0" y="0"/>
                  </a:lnTo>
                  <a:close/>
                </a:path>
              </a:pathLst>
            </a:custGeom>
            <a:solidFill>
              <a:srgbClr val="FFB9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p>
              <a:pPr marL="0" marR="0" lvl="0" indent="0" defTabSz="932597" eaLnBrk="1" fontAlgn="auto" latinLnBrk="0" hangingPunct="1">
                <a:lnSpc>
                  <a:spcPct val="100000"/>
                </a:lnSpc>
                <a:spcBef>
                  <a:spcPts val="0"/>
                </a:spcBef>
                <a:spcAft>
                  <a:spcPts val="0"/>
                </a:spcAft>
                <a:buClrTx/>
                <a:buSzTx/>
                <a:buFontTx/>
                <a:buNone/>
                <a:tabLst/>
                <a:defRPr/>
              </a:pPr>
              <a:endParaRPr kumimoji="0" lang="en-US" sz="1836" b="0" i="0" u="none" strike="noStrike" kern="0" cap="none" spc="0" normalizeH="0" baseline="0" noProof="0">
                <a:ln>
                  <a:noFill/>
                </a:ln>
                <a:solidFill>
                  <a:sysClr val="windowText" lastClr="000000"/>
                </a:solidFill>
                <a:effectLst/>
                <a:uLnTx/>
                <a:uFillTx/>
              </a:endParaRPr>
            </a:p>
          </p:txBody>
        </p:sp>
        <p:sp>
          <p:nvSpPr>
            <p:cNvPr id="367" name="Freeform 237"/>
            <p:cNvSpPr>
              <a:spLocks/>
            </p:cNvSpPr>
            <p:nvPr/>
          </p:nvSpPr>
          <p:spPr bwMode="auto">
            <a:xfrm>
              <a:off x="5905500" y="4503738"/>
              <a:ext cx="80962" cy="90487"/>
            </a:xfrm>
            <a:custGeom>
              <a:avLst/>
              <a:gdLst>
                <a:gd name="T0" fmla="*/ 0 w 25"/>
                <a:gd name="T1" fmla="*/ 0 h 28"/>
                <a:gd name="T2" fmla="*/ 0 w 25"/>
                <a:gd name="T3" fmla="*/ 16 h 28"/>
                <a:gd name="T4" fmla="*/ 12 w 25"/>
                <a:gd name="T5" fmla="*/ 28 h 28"/>
                <a:gd name="T6" fmla="*/ 25 w 25"/>
                <a:gd name="T7" fmla="*/ 16 h 28"/>
                <a:gd name="T8" fmla="*/ 25 w 25"/>
                <a:gd name="T9" fmla="*/ 0 h 28"/>
                <a:gd name="T10" fmla="*/ 0 w 25"/>
                <a:gd name="T11" fmla="*/ 0 h 28"/>
              </a:gdLst>
              <a:ahLst/>
              <a:cxnLst>
                <a:cxn ang="0">
                  <a:pos x="T0" y="T1"/>
                </a:cxn>
                <a:cxn ang="0">
                  <a:pos x="T2" y="T3"/>
                </a:cxn>
                <a:cxn ang="0">
                  <a:pos x="T4" y="T5"/>
                </a:cxn>
                <a:cxn ang="0">
                  <a:pos x="T6" y="T7"/>
                </a:cxn>
                <a:cxn ang="0">
                  <a:pos x="T8" y="T9"/>
                </a:cxn>
                <a:cxn ang="0">
                  <a:pos x="T10" y="T11"/>
                </a:cxn>
              </a:cxnLst>
              <a:rect l="0" t="0" r="r" b="b"/>
              <a:pathLst>
                <a:path w="25" h="28">
                  <a:moveTo>
                    <a:pt x="0" y="0"/>
                  </a:moveTo>
                  <a:cubicBezTo>
                    <a:pt x="0" y="16"/>
                    <a:pt x="0" y="16"/>
                    <a:pt x="0" y="16"/>
                  </a:cubicBezTo>
                  <a:cubicBezTo>
                    <a:pt x="0" y="23"/>
                    <a:pt x="5" y="28"/>
                    <a:pt x="12" y="28"/>
                  </a:cubicBezTo>
                  <a:cubicBezTo>
                    <a:pt x="19" y="28"/>
                    <a:pt x="25" y="23"/>
                    <a:pt x="25" y="16"/>
                  </a:cubicBezTo>
                  <a:cubicBezTo>
                    <a:pt x="25" y="0"/>
                    <a:pt x="25" y="0"/>
                    <a:pt x="25" y="0"/>
                  </a:cubicBezTo>
                  <a:lnTo>
                    <a:pt x="0" y="0"/>
                  </a:lnTo>
                  <a:close/>
                </a:path>
              </a:pathLst>
            </a:custGeom>
            <a:solidFill>
              <a:srgbClr val="FFB9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p>
              <a:pPr marL="0" marR="0" lvl="0" indent="0" defTabSz="932597" eaLnBrk="1" fontAlgn="auto" latinLnBrk="0" hangingPunct="1">
                <a:lnSpc>
                  <a:spcPct val="100000"/>
                </a:lnSpc>
                <a:spcBef>
                  <a:spcPts val="0"/>
                </a:spcBef>
                <a:spcAft>
                  <a:spcPts val="0"/>
                </a:spcAft>
                <a:buClrTx/>
                <a:buSzTx/>
                <a:buFontTx/>
                <a:buNone/>
                <a:tabLst/>
                <a:defRPr/>
              </a:pPr>
              <a:endParaRPr kumimoji="0" lang="en-US" sz="1836" b="0" i="0" u="none" strike="noStrike" kern="0" cap="none" spc="0" normalizeH="0" baseline="0" noProof="0">
                <a:ln>
                  <a:noFill/>
                </a:ln>
                <a:solidFill>
                  <a:sysClr val="windowText" lastClr="000000"/>
                </a:solidFill>
                <a:effectLst/>
                <a:uLnTx/>
                <a:uFillTx/>
              </a:endParaRPr>
            </a:p>
          </p:txBody>
        </p:sp>
        <p:sp>
          <p:nvSpPr>
            <p:cNvPr id="368" name="Freeform 238"/>
            <p:cNvSpPr>
              <a:spLocks/>
            </p:cNvSpPr>
            <p:nvPr/>
          </p:nvSpPr>
          <p:spPr bwMode="auto">
            <a:xfrm>
              <a:off x="5424488" y="3771900"/>
              <a:ext cx="412750" cy="719137"/>
            </a:xfrm>
            <a:custGeom>
              <a:avLst/>
              <a:gdLst>
                <a:gd name="T0" fmla="*/ 180 w 260"/>
                <a:gd name="T1" fmla="*/ 0 h 453"/>
                <a:gd name="T2" fmla="*/ 129 w 260"/>
                <a:gd name="T3" fmla="*/ 86 h 453"/>
                <a:gd name="T4" fmla="*/ 80 w 260"/>
                <a:gd name="T5" fmla="*/ 0 h 453"/>
                <a:gd name="T6" fmla="*/ 0 w 260"/>
                <a:gd name="T7" fmla="*/ 14 h 453"/>
                <a:gd name="T8" fmla="*/ 4 w 260"/>
                <a:gd name="T9" fmla="*/ 453 h 453"/>
                <a:gd name="T10" fmla="*/ 254 w 260"/>
                <a:gd name="T11" fmla="*/ 453 h 453"/>
                <a:gd name="T12" fmla="*/ 260 w 260"/>
                <a:gd name="T13" fmla="*/ 14 h 453"/>
                <a:gd name="T14" fmla="*/ 180 w 260"/>
                <a:gd name="T15" fmla="*/ 0 h 45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60" h="453">
                  <a:moveTo>
                    <a:pt x="180" y="0"/>
                  </a:moveTo>
                  <a:lnTo>
                    <a:pt x="129" y="86"/>
                  </a:lnTo>
                  <a:lnTo>
                    <a:pt x="80" y="0"/>
                  </a:lnTo>
                  <a:lnTo>
                    <a:pt x="0" y="14"/>
                  </a:lnTo>
                  <a:lnTo>
                    <a:pt x="4" y="453"/>
                  </a:lnTo>
                  <a:lnTo>
                    <a:pt x="254" y="453"/>
                  </a:lnTo>
                  <a:lnTo>
                    <a:pt x="260" y="14"/>
                  </a:lnTo>
                  <a:lnTo>
                    <a:pt x="180" y="0"/>
                  </a:lnTo>
                  <a:close/>
                </a:path>
              </a:pathLst>
            </a:custGeom>
            <a:solidFill>
              <a:srgbClr val="5050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p>
              <a:pPr marL="0" marR="0" lvl="0" indent="0" defTabSz="932597" eaLnBrk="1" fontAlgn="auto" latinLnBrk="0" hangingPunct="1">
                <a:lnSpc>
                  <a:spcPct val="100000"/>
                </a:lnSpc>
                <a:spcBef>
                  <a:spcPts val="0"/>
                </a:spcBef>
                <a:spcAft>
                  <a:spcPts val="0"/>
                </a:spcAft>
                <a:buClrTx/>
                <a:buSzTx/>
                <a:buFontTx/>
                <a:buNone/>
                <a:tabLst/>
                <a:defRPr/>
              </a:pPr>
              <a:endParaRPr kumimoji="0" lang="en-US" sz="1836" b="0" i="0" u="none" strike="noStrike" kern="0" cap="none" spc="0" normalizeH="0" baseline="0" noProof="0">
                <a:ln>
                  <a:noFill/>
                </a:ln>
                <a:solidFill>
                  <a:sysClr val="windowText" lastClr="000000"/>
                </a:solidFill>
                <a:effectLst/>
                <a:uLnTx/>
                <a:uFillTx/>
              </a:endParaRPr>
            </a:p>
          </p:txBody>
        </p:sp>
        <p:sp>
          <p:nvSpPr>
            <p:cNvPr id="369" name="Freeform 239"/>
            <p:cNvSpPr>
              <a:spLocks/>
            </p:cNvSpPr>
            <p:nvPr/>
          </p:nvSpPr>
          <p:spPr bwMode="auto">
            <a:xfrm>
              <a:off x="5732463" y="3524250"/>
              <a:ext cx="4762" cy="3175"/>
            </a:xfrm>
            <a:custGeom>
              <a:avLst/>
              <a:gdLst>
                <a:gd name="T0" fmla="*/ 1 w 1"/>
                <a:gd name="T1" fmla="*/ 1 h 1"/>
                <a:gd name="T2" fmla="*/ 0 w 1"/>
                <a:gd name="T3" fmla="*/ 0 h 1"/>
                <a:gd name="T4" fmla="*/ 1 w 1"/>
                <a:gd name="T5" fmla="*/ 1 h 1"/>
              </a:gdLst>
              <a:ahLst/>
              <a:cxnLst>
                <a:cxn ang="0">
                  <a:pos x="T0" y="T1"/>
                </a:cxn>
                <a:cxn ang="0">
                  <a:pos x="T2" y="T3"/>
                </a:cxn>
                <a:cxn ang="0">
                  <a:pos x="T4" y="T5"/>
                </a:cxn>
              </a:cxnLst>
              <a:rect l="0" t="0" r="r" b="b"/>
              <a:pathLst>
                <a:path w="1" h="1">
                  <a:moveTo>
                    <a:pt x="1" y="1"/>
                  </a:moveTo>
                  <a:cubicBezTo>
                    <a:pt x="0" y="0"/>
                    <a:pt x="0" y="0"/>
                    <a:pt x="0" y="0"/>
                  </a:cubicBezTo>
                  <a:cubicBezTo>
                    <a:pt x="0" y="0"/>
                    <a:pt x="0" y="0"/>
                    <a:pt x="1" y="1"/>
                  </a:cubicBezTo>
                  <a:close/>
                </a:path>
              </a:pathLst>
            </a:custGeom>
            <a:solidFill>
              <a:srgbClr val="FFD60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p>
              <a:pPr marL="0" marR="0" lvl="0" indent="0" defTabSz="932597" eaLnBrk="1" fontAlgn="auto" latinLnBrk="0" hangingPunct="1">
                <a:lnSpc>
                  <a:spcPct val="100000"/>
                </a:lnSpc>
                <a:spcBef>
                  <a:spcPts val="0"/>
                </a:spcBef>
                <a:spcAft>
                  <a:spcPts val="0"/>
                </a:spcAft>
                <a:buClrTx/>
                <a:buSzTx/>
                <a:buFontTx/>
                <a:buNone/>
                <a:tabLst/>
                <a:defRPr/>
              </a:pPr>
              <a:endParaRPr kumimoji="0" lang="en-US" sz="1836" b="0" i="0" u="none" strike="noStrike" kern="0" cap="none" spc="0" normalizeH="0" baseline="0" noProof="0">
                <a:ln>
                  <a:noFill/>
                </a:ln>
                <a:solidFill>
                  <a:sysClr val="windowText" lastClr="000000"/>
                </a:solidFill>
                <a:effectLst/>
                <a:uLnTx/>
                <a:uFillTx/>
              </a:endParaRPr>
            </a:p>
          </p:txBody>
        </p:sp>
        <p:sp>
          <p:nvSpPr>
            <p:cNvPr id="370" name="Freeform 240"/>
            <p:cNvSpPr>
              <a:spLocks/>
            </p:cNvSpPr>
            <p:nvPr/>
          </p:nvSpPr>
          <p:spPr bwMode="auto">
            <a:xfrm>
              <a:off x="5732463" y="3521075"/>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solidFill>
              <a:srgbClr val="FFD60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p>
              <a:pPr marL="0" marR="0" lvl="0" indent="0" defTabSz="932597" eaLnBrk="1" fontAlgn="auto" latinLnBrk="0" hangingPunct="1">
                <a:lnSpc>
                  <a:spcPct val="100000"/>
                </a:lnSpc>
                <a:spcBef>
                  <a:spcPts val="0"/>
                </a:spcBef>
                <a:spcAft>
                  <a:spcPts val="0"/>
                </a:spcAft>
                <a:buClrTx/>
                <a:buSzTx/>
                <a:buFontTx/>
                <a:buNone/>
                <a:tabLst/>
                <a:defRPr/>
              </a:pPr>
              <a:endParaRPr kumimoji="0" lang="en-US" sz="1836" b="0" i="0" u="none" strike="noStrike" kern="0" cap="none" spc="0" normalizeH="0" baseline="0" noProof="0">
                <a:ln>
                  <a:noFill/>
                </a:ln>
                <a:solidFill>
                  <a:sysClr val="windowText" lastClr="000000"/>
                </a:solidFill>
                <a:effectLst/>
                <a:uLnTx/>
                <a:uFillTx/>
              </a:endParaRPr>
            </a:p>
          </p:txBody>
        </p:sp>
        <p:sp>
          <p:nvSpPr>
            <p:cNvPr id="371" name="Freeform 241"/>
            <p:cNvSpPr>
              <a:spLocks/>
            </p:cNvSpPr>
            <p:nvPr/>
          </p:nvSpPr>
          <p:spPr bwMode="auto">
            <a:xfrm>
              <a:off x="5726113" y="3511550"/>
              <a:ext cx="3175" cy="0"/>
            </a:xfrm>
            <a:custGeom>
              <a:avLst/>
              <a:gdLst>
                <a:gd name="T0" fmla="*/ 1 w 1"/>
                <a:gd name="T1" fmla="*/ 0 w 1"/>
                <a:gd name="T2" fmla="*/ 1 w 1"/>
              </a:gdLst>
              <a:ahLst/>
              <a:cxnLst>
                <a:cxn ang="0">
                  <a:pos x="T0" y="0"/>
                </a:cxn>
                <a:cxn ang="0">
                  <a:pos x="T1" y="0"/>
                </a:cxn>
                <a:cxn ang="0">
                  <a:pos x="T2" y="0"/>
                </a:cxn>
              </a:cxnLst>
              <a:rect l="0" t="0" r="r" b="b"/>
              <a:pathLst>
                <a:path w="1">
                  <a:moveTo>
                    <a:pt x="1" y="0"/>
                  </a:moveTo>
                  <a:cubicBezTo>
                    <a:pt x="1" y="0"/>
                    <a:pt x="1" y="0"/>
                    <a:pt x="0" y="0"/>
                  </a:cubicBezTo>
                  <a:cubicBezTo>
                    <a:pt x="1" y="0"/>
                    <a:pt x="1" y="0"/>
                    <a:pt x="1" y="0"/>
                  </a:cubicBezTo>
                  <a:close/>
                </a:path>
              </a:pathLst>
            </a:custGeom>
            <a:solidFill>
              <a:srgbClr val="FFD60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p>
              <a:pPr marL="0" marR="0" lvl="0" indent="0" defTabSz="932597" eaLnBrk="1" fontAlgn="auto" latinLnBrk="0" hangingPunct="1">
                <a:lnSpc>
                  <a:spcPct val="100000"/>
                </a:lnSpc>
                <a:spcBef>
                  <a:spcPts val="0"/>
                </a:spcBef>
                <a:spcAft>
                  <a:spcPts val="0"/>
                </a:spcAft>
                <a:buClrTx/>
                <a:buSzTx/>
                <a:buFontTx/>
                <a:buNone/>
                <a:tabLst/>
                <a:defRPr/>
              </a:pPr>
              <a:endParaRPr kumimoji="0" lang="en-US" sz="1836" b="0" i="0" u="none" strike="noStrike" kern="0" cap="none" spc="0" normalizeH="0" baseline="0" noProof="0">
                <a:ln>
                  <a:noFill/>
                </a:ln>
                <a:solidFill>
                  <a:sysClr val="windowText" lastClr="000000"/>
                </a:solidFill>
                <a:effectLst/>
                <a:uLnTx/>
                <a:uFillTx/>
              </a:endParaRPr>
            </a:p>
          </p:txBody>
        </p:sp>
        <p:sp>
          <p:nvSpPr>
            <p:cNvPr id="372" name="Freeform 242"/>
            <p:cNvSpPr>
              <a:spLocks/>
            </p:cNvSpPr>
            <p:nvPr/>
          </p:nvSpPr>
          <p:spPr bwMode="auto">
            <a:xfrm>
              <a:off x="5729288" y="3514725"/>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solidFill>
              <a:srgbClr val="FFD60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p>
              <a:pPr marL="0" marR="0" lvl="0" indent="0" defTabSz="932597" eaLnBrk="1" fontAlgn="auto" latinLnBrk="0" hangingPunct="1">
                <a:lnSpc>
                  <a:spcPct val="100000"/>
                </a:lnSpc>
                <a:spcBef>
                  <a:spcPts val="0"/>
                </a:spcBef>
                <a:spcAft>
                  <a:spcPts val="0"/>
                </a:spcAft>
                <a:buClrTx/>
                <a:buSzTx/>
                <a:buFontTx/>
                <a:buNone/>
                <a:tabLst/>
                <a:defRPr/>
              </a:pPr>
              <a:endParaRPr kumimoji="0" lang="en-US" sz="1836" b="0" i="0" u="none" strike="noStrike" kern="0" cap="none" spc="0" normalizeH="0" baseline="0" noProof="0">
                <a:ln>
                  <a:noFill/>
                </a:ln>
                <a:solidFill>
                  <a:sysClr val="windowText" lastClr="000000"/>
                </a:solidFill>
                <a:effectLst/>
                <a:uLnTx/>
                <a:uFillTx/>
              </a:endParaRPr>
            </a:p>
          </p:txBody>
        </p:sp>
        <p:sp>
          <p:nvSpPr>
            <p:cNvPr id="373" name="Freeform 243"/>
            <p:cNvSpPr>
              <a:spLocks/>
            </p:cNvSpPr>
            <p:nvPr/>
          </p:nvSpPr>
          <p:spPr bwMode="auto">
            <a:xfrm>
              <a:off x="5524500" y="3511550"/>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solidFill>
              <a:srgbClr val="FFD60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p>
              <a:pPr marL="0" marR="0" lvl="0" indent="0" defTabSz="932597" eaLnBrk="1" fontAlgn="auto" latinLnBrk="0" hangingPunct="1">
                <a:lnSpc>
                  <a:spcPct val="100000"/>
                </a:lnSpc>
                <a:spcBef>
                  <a:spcPts val="0"/>
                </a:spcBef>
                <a:spcAft>
                  <a:spcPts val="0"/>
                </a:spcAft>
                <a:buClrTx/>
                <a:buSzTx/>
                <a:buFontTx/>
                <a:buNone/>
                <a:tabLst/>
                <a:defRPr/>
              </a:pPr>
              <a:endParaRPr kumimoji="0" lang="en-US" sz="1836" b="0" i="0" u="none" strike="noStrike" kern="0" cap="none" spc="0" normalizeH="0" baseline="0" noProof="0">
                <a:ln>
                  <a:noFill/>
                </a:ln>
                <a:solidFill>
                  <a:sysClr val="windowText" lastClr="000000"/>
                </a:solidFill>
                <a:effectLst/>
                <a:uLnTx/>
                <a:uFillTx/>
              </a:endParaRPr>
            </a:p>
          </p:txBody>
        </p:sp>
        <p:sp>
          <p:nvSpPr>
            <p:cNvPr id="374" name="Freeform 244"/>
            <p:cNvSpPr>
              <a:spLocks/>
            </p:cNvSpPr>
            <p:nvPr/>
          </p:nvSpPr>
          <p:spPr bwMode="auto">
            <a:xfrm>
              <a:off x="5737225" y="3527425"/>
              <a:ext cx="0" cy="3175"/>
            </a:xfrm>
            <a:custGeom>
              <a:avLst/>
              <a:gdLst>
                <a:gd name="T0" fmla="*/ 1 h 1"/>
                <a:gd name="T1" fmla="*/ 0 h 1"/>
                <a:gd name="T2" fmla="*/ 1 h 1"/>
              </a:gdLst>
              <a:ahLst/>
              <a:cxnLst>
                <a:cxn ang="0">
                  <a:pos x="0" y="T0"/>
                </a:cxn>
                <a:cxn ang="0">
                  <a:pos x="0" y="T1"/>
                </a:cxn>
                <a:cxn ang="0">
                  <a:pos x="0" y="T2"/>
                </a:cxn>
              </a:cxnLst>
              <a:rect l="0" t="0" r="r" b="b"/>
              <a:pathLst>
                <a:path h="1">
                  <a:moveTo>
                    <a:pt x="0" y="1"/>
                  </a:moveTo>
                  <a:cubicBezTo>
                    <a:pt x="0" y="1"/>
                    <a:pt x="0" y="0"/>
                    <a:pt x="0" y="0"/>
                  </a:cubicBezTo>
                  <a:cubicBezTo>
                    <a:pt x="0" y="0"/>
                    <a:pt x="0" y="1"/>
                    <a:pt x="0" y="1"/>
                  </a:cubicBezTo>
                  <a:close/>
                </a:path>
              </a:pathLst>
            </a:custGeom>
            <a:solidFill>
              <a:srgbClr val="FFD60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p>
              <a:pPr marL="0" marR="0" lvl="0" indent="0" defTabSz="932597" eaLnBrk="1" fontAlgn="auto" latinLnBrk="0" hangingPunct="1">
                <a:lnSpc>
                  <a:spcPct val="100000"/>
                </a:lnSpc>
                <a:spcBef>
                  <a:spcPts val="0"/>
                </a:spcBef>
                <a:spcAft>
                  <a:spcPts val="0"/>
                </a:spcAft>
                <a:buClrTx/>
                <a:buSzTx/>
                <a:buFontTx/>
                <a:buNone/>
                <a:tabLst/>
                <a:defRPr/>
              </a:pPr>
              <a:endParaRPr kumimoji="0" lang="en-US" sz="1836" b="0" i="0" u="none" strike="noStrike" kern="0" cap="none" spc="0" normalizeH="0" baseline="0" noProof="0">
                <a:ln>
                  <a:noFill/>
                </a:ln>
                <a:solidFill>
                  <a:sysClr val="windowText" lastClr="000000"/>
                </a:solidFill>
                <a:effectLst/>
                <a:uLnTx/>
                <a:uFillTx/>
              </a:endParaRPr>
            </a:p>
          </p:txBody>
        </p:sp>
        <p:sp>
          <p:nvSpPr>
            <p:cNvPr id="375" name="Freeform 245"/>
            <p:cNvSpPr>
              <a:spLocks/>
            </p:cNvSpPr>
            <p:nvPr/>
          </p:nvSpPr>
          <p:spPr bwMode="auto">
            <a:xfrm>
              <a:off x="5737225" y="3533775"/>
              <a:ext cx="0" cy="3175"/>
            </a:xfrm>
            <a:custGeom>
              <a:avLst/>
              <a:gdLst>
                <a:gd name="T0" fmla="*/ 1 h 1"/>
                <a:gd name="T1" fmla="*/ 0 h 1"/>
                <a:gd name="T2" fmla="*/ 1 h 1"/>
              </a:gdLst>
              <a:ahLst/>
              <a:cxnLst>
                <a:cxn ang="0">
                  <a:pos x="0" y="T0"/>
                </a:cxn>
                <a:cxn ang="0">
                  <a:pos x="0" y="T1"/>
                </a:cxn>
                <a:cxn ang="0">
                  <a:pos x="0" y="T2"/>
                </a:cxn>
              </a:cxnLst>
              <a:rect l="0" t="0" r="r" b="b"/>
              <a:pathLst>
                <a:path h="1">
                  <a:moveTo>
                    <a:pt x="0" y="1"/>
                  </a:moveTo>
                  <a:cubicBezTo>
                    <a:pt x="0" y="1"/>
                    <a:pt x="0" y="0"/>
                    <a:pt x="0" y="0"/>
                  </a:cubicBezTo>
                  <a:cubicBezTo>
                    <a:pt x="0" y="0"/>
                    <a:pt x="0" y="1"/>
                    <a:pt x="0" y="1"/>
                  </a:cubicBezTo>
                  <a:close/>
                </a:path>
              </a:pathLst>
            </a:custGeom>
            <a:solidFill>
              <a:srgbClr val="FFD60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p>
              <a:pPr marL="0" marR="0" lvl="0" indent="0" defTabSz="932597" eaLnBrk="1" fontAlgn="auto" latinLnBrk="0" hangingPunct="1">
                <a:lnSpc>
                  <a:spcPct val="100000"/>
                </a:lnSpc>
                <a:spcBef>
                  <a:spcPts val="0"/>
                </a:spcBef>
                <a:spcAft>
                  <a:spcPts val="0"/>
                </a:spcAft>
                <a:buClrTx/>
                <a:buSzTx/>
                <a:buFontTx/>
                <a:buNone/>
                <a:tabLst/>
                <a:defRPr/>
              </a:pPr>
              <a:endParaRPr kumimoji="0" lang="en-US" sz="1836" b="0" i="0" u="none" strike="noStrike" kern="0" cap="none" spc="0" normalizeH="0" baseline="0" noProof="0">
                <a:ln>
                  <a:noFill/>
                </a:ln>
                <a:solidFill>
                  <a:sysClr val="windowText" lastClr="000000"/>
                </a:solidFill>
                <a:effectLst/>
                <a:uLnTx/>
                <a:uFillTx/>
              </a:endParaRPr>
            </a:p>
          </p:txBody>
        </p:sp>
        <p:sp>
          <p:nvSpPr>
            <p:cNvPr id="376" name="Rectangle 246"/>
            <p:cNvSpPr>
              <a:spLocks noChangeArrowheads="1"/>
            </p:cNvSpPr>
            <p:nvPr/>
          </p:nvSpPr>
          <p:spPr bwMode="auto">
            <a:xfrm>
              <a:off x="5726113" y="3508375"/>
              <a:ext cx="1587" cy="1587"/>
            </a:xfrm>
            <a:prstGeom prst="rect">
              <a:avLst/>
            </a:prstGeom>
            <a:solidFill>
              <a:srgbClr val="FFD60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3260" tIns="46630" rIns="93260" bIns="46630" numCol="1" anchor="t" anchorCtr="0" compatLnSpc="1">
              <a:prstTxWarp prst="textNoShape">
                <a:avLst/>
              </a:prstTxWarp>
            </a:bodyPr>
            <a:lstStyle/>
            <a:p>
              <a:pPr marL="0" marR="0" lvl="0" indent="0" defTabSz="932597" eaLnBrk="1" fontAlgn="auto" latinLnBrk="0" hangingPunct="1">
                <a:lnSpc>
                  <a:spcPct val="100000"/>
                </a:lnSpc>
                <a:spcBef>
                  <a:spcPts val="0"/>
                </a:spcBef>
                <a:spcAft>
                  <a:spcPts val="0"/>
                </a:spcAft>
                <a:buClrTx/>
                <a:buSzTx/>
                <a:buFontTx/>
                <a:buNone/>
                <a:tabLst/>
                <a:defRPr/>
              </a:pPr>
              <a:endParaRPr kumimoji="0" lang="en-US" sz="1836" b="0" i="0" u="none" strike="noStrike" kern="0" cap="none" spc="0" normalizeH="0" baseline="0" noProof="0">
                <a:ln>
                  <a:noFill/>
                </a:ln>
                <a:solidFill>
                  <a:sysClr val="windowText" lastClr="000000"/>
                </a:solidFill>
                <a:effectLst/>
                <a:uLnTx/>
                <a:uFillTx/>
              </a:endParaRPr>
            </a:p>
          </p:txBody>
        </p:sp>
        <p:sp>
          <p:nvSpPr>
            <p:cNvPr id="377" name="Freeform 247"/>
            <p:cNvSpPr>
              <a:spLocks/>
            </p:cNvSpPr>
            <p:nvPr/>
          </p:nvSpPr>
          <p:spPr bwMode="auto">
            <a:xfrm>
              <a:off x="5518150" y="3530600"/>
              <a:ext cx="3175" cy="0"/>
            </a:xfrm>
            <a:custGeom>
              <a:avLst/>
              <a:gdLst>
                <a:gd name="T0" fmla="*/ 1 w 1"/>
                <a:gd name="T1" fmla="*/ 0 w 1"/>
                <a:gd name="T2" fmla="*/ 1 w 1"/>
              </a:gdLst>
              <a:ahLst/>
              <a:cxnLst>
                <a:cxn ang="0">
                  <a:pos x="T0" y="0"/>
                </a:cxn>
                <a:cxn ang="0">
                  <a:pos x="T1" y="0"/>
                </a:cxn>
                <a:cxn ang="0">
                  <a:pos x="T2" y="0"/>
                </a:cxn>
              </a:cxnLst>
              <a:rect l="0" t="0" r="r" b="b"/>
              <a:pathLst>
                <a:path w="1">
                  <a:moveTo>
                    <a:pt x="1" y="0"/>
                  </a:moveTo>
                  <a:cubicBezTo>
                    <a:pt x="0" y="0"/>
                    <a:pt x="0" y="0"/>
                    <a:pt x="0" y="0"/>
                  </a:cubicBezTo>
                  <a:cubicBezTo>
                    <a:pt x="0" y="0"/>
                    <a:pt x="0" y="0"/>
                    <a:pt x="1" y="0"/>
                  </a:cubicBezTo>
                  <a:close/>
                </a:path>
              </a:pathLst>
            </a:custGeom>
            <a:solidFill>
              <a:srgbClr val="FFD60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p>
              <a:pPr marL="0" marR="0" lvl="0" indent="0" defTabSz="932597" eaLnBrk="1" fontAlgn="auto" latinLnBrk="0" hangingPunct="1">
                <a:lnSpc>
                  <a:spcPct val="100000"/>
                </a:lnSpc>
                <a:spcBef>
                  <a:spcPts val="0"/>
                </a:spcBef>
                <a:spcAft>
                  <a:spcPts val="0"/>
                </a:spcAft>
                <a:buClrTx/>
                <a:buSzTx/>
                <a:buFontTx/>
                <a:buNone/>
                <a:tabLst/>
                <a:defRPr/>
              </a:pPr>
              <a:endParaRPr kumimoji="0" lang="en-US" sz="1836" b="0" i="0" u="none" strike="noStrike" kern="0" cap="none" spc="0" normalizeH="0" baseline="0" noProof="0">
                <a:ln>
                  <a:noFill/>
                </a:ln>
                <a:solidFill>
                  <a:sysClr val="windowText" lastClr="000000"/>
                </a:solidFill>
                <a:effectLst/>
                <a:uLnTx/>
                <a:uFillTx/>
              </a:endParaRPr>
            </a:p>
          </p:txBody>
        </p:sp>
        <p:sp>
          <p:nvSpPr>
            <p:cNvPr id="378" name="Freeform 248"/>
            <p:cNvSpPr>
              <a:spLocks/>
            </p:cNvSpPr>
            <p:nvPr/>
          </p:nvSpPr>
          <p:spPr bwMode="auto">
            <a:xfrm>
              <a:off x="5521325" y="3521075"/>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solidFill>
              <a:srgbClr val="FFD60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p>
              <a:pPr marL="0" marR="0" lvl="0" indent="0" defTabSz="932597" eaLnBrk="1" fontAlgn="auto" latinLnBrk="0" hangingPunct="1">
                <a:lnSpc>
                  <a:spcPct val="100000"/>
                </a:lnSpc>
                <a:spcBef>
                  <a:spcPts val="0"/>
                </a:spcBef>
                <a:spcAft>
                  <a:spcPts val="0"/>
                </a:spcAft>
                <a:buClrTx/>
                <a:buSzTx/>
                <a:buFontTx/>
                <a:buNone/>
                <a:tabLst/>
                <a:defRPr/>
              </a:pPr>
              <a:endParaRPr kumimoji="0" lang="en-US" sz="1836" b="0" i="0" u="none" strike="noStrike" kern="0" cap="none" spc="0" normalizeH="0" baseline="0" noProof="0">
                <a:ln>
                  <a:noFill/>
                </a:ln>
                <a:solidFill>
                  <a:sysClr val="windowText" lastClr="000000"/>
                </a:solidFill>
                <a:effectLst/>
                <a:uLnTx/>
                <a:uFillTx/>
              </a:endParaRPr>
            </a:p>
          </p:txBody>
        </p:sp>
        <p:sp>
          <p:nvSpPr>
            <p:cNvPr id="379" name="Freeform 249"/>
            <p:cNvSpPr>
              <a:spLocks/>
            </p:cNvSpPr>
            <p:nvPr/>
          </p:nvSpPr>
          <p:spPr bwMode="auto">
            <a:xfrm>
              <a:off x="5524500" y="3517900"/>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solidFill>
              <a:srgbClr val="FFD60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p>
              <a:pPr marL="0" marR="0" lvl="0" indent="0" defTabSz="932597" eaLnBrk="1" fontAlgn="auto" latinLnBrk="0" hangingPunct="1">
                <a:lnSpc>
                  <a:spcPct val="100000"/>
                </a:lnSpc>
                <a:spcBef>
                  <a:spcPts val="0"/>
                </a:spcBef>
                <a:spcAft>
                  <a:spcPts val="0"/>
                </a:spcAft>
                <a:buClrTx/>
                <a:buSzTx/>
                <a:buFontTx/>
                <a:buNone/>
                <a:tabLst/>
                <a:defRPr/>
              </a:pPr>
              <a:endParaRPr kumimoji="0" lang="en-US" sz="1836" b="0" i="0" u="none" strike="noStrike" kern="0" cap="none" spc="0" normalizeH="0" baseline="0" noProof="0">
                <a:ln>
                  <a:noFill/>
                </a:ln>
                <a:solidFill>
                  <a:sysClr val="windowText" lastClr="000000"/>
                </a:solidFill>
                <a:effectLst/>
                <a:uLnTx/>
                <a:uFillTx/>
              </a:endParaRPr>
            </a:p>
          </p:txBody>
        </p:sp>
        <p:sp>
          <p:nvSpPr>
            <p:cNvPr id="380" name="Freeform 250"/>
            <p:cNvSpPr>
              <a:spLocks/>
            </p:cNvSpPr>
            <p:nvPr/>
          </p:nvSpPr>
          <p:spPr bwMode="auto">
            <a:xfrm>
              <a:off x="5521325" y="3524250"/>
              <a:ext cx="0" cy="3175"/>
            </a:xfrm>
            <a:custGeom>
              <a:avLst/>
              <a:gdLst>
                <a:gd name="T0" fmla="*/ 0 h 1"/>
                <a:gd name="T1" fmla="*/ 1 h 1"/>
                <a:gd name="T2" fmla="*/ 0 h 1"/>
              </a:gdLst>
              <a:ahLst/>
              <a:cxnLst>
                <a:cxn ang="0">
                  <a:pos x="0" y="T0"/>
                </a:cxn>
                <a:cxn ang="0">
                  <a:pos x="0" y="T1"/>
                </a:cxn>
                <a:cxn ang="0">
                  <a:pos x="0" y="T2"/>
                </a:cxn>
              </a:cxnLst>
              <a:rect l="0" t="0" r="r" b="b"/>
              <a:pathLst>
                <a:path h="1">
                  <a:moveTo>
                    <a:pt x="0" y="0"/>
                  </a:moveTo>
                  <a:cubicBezTo>
                    <a:pt x="0" y="1"/>
                    <a:pt x="0" y="1"/>
                    <a:pt x="0" y="1"/>
                  </a:cubicBezTo>
                  <a:cubicBezTo>
                    <a:pt x="0" y="1"/>
                    <a:pt x="0" y="1"/>
                    <a:pt x="0" y="0"/>
                  </a:cubicBezTo>
                  <a:close/>
                </a:path>
              </a:pathLst>
            </a:custGeom>
            <a:solidFill>
              <a:srgbClr val="FFD60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p>
              <a:pPr marL="0" marR="0" lvl="0" indent="0" defTabSz="932597" eaLnBrk="1" fontAlgn="auto" latinLnBrk="0" hangingPunct="1">
                <a:lnSpc>
                  <a:spcPct val="100000"/>
                </a:lnSpc>
                <a:spcBef>
                  <a:spcPts val="0"/>
                </a:spcBef>
                <a:spcAft>
                  <a:spcPts val="0"/>
                </a:spcAft>
                <a:buClrTx/>
                <a:buSzTx/>
                <a:buFontTx/>
                <a:buNone/>
                <a:tabLst/>
                <a:defRPr/>
              </a:pPr>
              <a:endParaRPr kumimoji="0" lang="en-US" sz="1836" b="0" i="0" u="none" strike="noStrike" kern="0" cap="none" spc="0" normalizeH="0" baseline="0" noProof="0">
                <a:ln>
                  <a:noFill/>
                </a:ln>
                <a:solidFill>
                  <a:sysClr val="windowText" lastClr="000000"/>
                </a:solidFill>
                <a:effectLst/>
                <a:uLnTx/>
                <a:uFillTx/>
              </a:endParaRPr>
            </a:p>
          </p:txBody>
        </p:sp>
        <p:sp>
          <p:nvSpPr>
            <p:cNvPr id="381" name="Freeform 251"/>
            <p:cNvSpPr>
              <a:spLocks/>
            </p:cNvSpPr>
            <p:nvPr/>
          </p:nvSpPr>
          <p:spPr bwMode="auto">
            <a:xfrm>
              <a:off x="5502275" y="3497263"/>
              <a:ext cx="254000" cy="228600"/>
            </a:xfrm>
            <a:custGeom>
              <a:avLst/>
              <a:gdLst>
                <a:gd name="T0" fmla="*/ 74 w 78"/>
                <a:gd name="T1" fmla="*/ 17 h 70"/>
                <a:gd name="T2" fmla="*/ 72 w 78"/>
                <a:gd name="T3" fmla="*/ 17 h 70"/>
                <a:gd name="T4" fmla="*/ 72 w 78"/>
                <a:gd name="T5" fmla="*/ 12 h 70"/>
                <a:gd name="T6" fmla="*/ 72 w 78"/>
                <a:gd name="T7" fmla="*/ 11 h 70"/>
                <a:gd name="T8" fmla="*/ 72 w 78"/>
                <a:gd name="T9" fmla="*/ 10 h 70"/>
                <a:gd name="T10" fmla="*/ 72 w 78"/>
                <a:gd name="T11" fmla="*/ 9 h 70"/>
                <a:gd name="T12" fmla="*/ 72 w 78"/>
                <a:gd name="T13" fmla="*/ 9 h 70"/>
                <a:gd name="T14" fmla="*/ 71 w 78"/>
                <a:gd name="T15" fmla="*/ 8 h 70"/>
                <a:gd name="T16" fmla="*/ 71 w 78"/>
                <a:gd name="T17" fmla="*/ 7 h 70"/>
                <a:gd name="T18" fmla="*/ 71 w 78"/>
                <a:gd name="T19" fmla="*/ 7 h 70"/>
                <a:gd name="T20" fmla="*/ 70 w 78"/>
                <a:gd name="T21" fmla="*/ 5 h 70"/>
                <a:gd name="T22" fmla="*/ 70 w 78"/>
                <a:gd name="T23" fmla="*/ 5 h 70"/>
                <a:gd name="T24" fmla="*/ 70 w 78"/>
                <a:gd name="T25" fmla="*/ 4 h 70"/>
                <a:gd name="T26" fmla="*/ 69 w 78"/>
                <a:gd name="T27" fmla="*/ 4 h 70"/>
                <a:gd name="T28" fmla="*/ 69 w 78"/>
                <a:gd name="T29" fmla="*/ 3 h 70"/>
                <a:gd name="T30" fmla="*/ 69 w 78"/>
                <a:gd name="T31" fmla="*/ 3 h 70"/>
                <a:gd name="T32" fmla="*/ 63 w 78"/>
                <a:gd name="T33" fmla="*/ 3 h 70"/>
                <a:gd name="T34" fmla="*/ 52 w 78"/>
                <a:gd name="T35" fmla="*/ 1 h 70"/>
                <a:gd name="T36" fmla="*/ 32 w 78"/>
                <a:gd name="T37" fmla="*/ 3 h 70"/>
                <a:gd name="T38" fmla="*/ 10 w 78"/>
                <a:gd name="T39" fmla="*/ 0 h 70"/>
                <a:gd name="T40" fmla="*/ 7 w 78"/>
                <a:gd name="T41" fmla="*/ 4 h 70"/>
                <a:gd name="T42" fmla="*/ 7 w 78"/>
                <a:gd name="T43" fmla="*/ 4 h 70"/>
                <a:gd name="T44" fmla="*/ 7 w 78"/>
                <a:gd name="T45" fmla="*/ 6 h 70"/>
                <a:gd name="T46" fmla="*/ 7 w 78"/>
                <a:gd name="T47" fmla="*/ 6 h 70"/>
                <a:gd name="T48" fmla="*/ 6 w 78"/>
                <a:gd name="T49" fmla="*/ 7 h 70"/>
                <a:gd name="T50" fmla="*/ 6 w 78"/>
                <a:gd name="T51" fmla="*/ 7 h 70"/>
                <a:gd name="T52" fmla="*/ 6 w 78"/>
                <a:gd name="T53" fmla="*/ 8 h 70"/>
                <a:gd name="T54" fmla="*/ 6 w 78"/>
                <a:gd name="T55" fmla="*/ 9 h 70"/>
                <a:gd name="T56" fmla="*/ 6 w 78"/>
                <a:gd name="T57" fmla="*/ 10 h 70"/>
                <a:gd name="T58" fmla="*/ 5 w 78"/>
                <a:gd name="T59" fmla="*/ 10 h 70"/>
                <a:gd name="T60" fmla="*/ 5 w 78"/>
                <a:gd name="T61" fmla="*/ 12 h 70"/>
                <a:gd name="T62" fmla="*/ 5 w 78"/>
                <a:gd name="T63" fmla="*/ 17 h 70"/>
                <a:gd name="T64" fmla="*/ 4 w 78"/>
                <a:gd name="T65" fmla="*/ 17 h 70"/>
                <a:gd name="T66" fmla="*/ 0 w 78"/>
                <a:gd name="T67" fmla="*/ 23 h 70"/>
                <a:gd name="T68" fmla="*/ 0 w 78"/>
                <a:gd name="T69" fmla="*/ 35 h 70"/>
                <a:gd name="T70" fmla="*/ 5 w 78"/>
                <a:gd name="T71" fmla="*/ 40 h 70"/>
                <a:gd name="T72" fmla="*/ 24 w 78"/>
                <a:gd name="T73" fmla="*/ 70 h 70"/>
                <a:gd name="T74" fmla="*/ 53 w 78"/>
                <a:gd name="T75" fmla="*/ 70 h 70"/>
                <a:gd name="T76" fmla="*/ 72 w 78"/>
                <a:gd name="T77" fmla="*/ 40 h 70"/>
                <a:gd name="T78" fmla="*/ 78 w 78"/>
                <a:gd name="T79" fmla="*/ 35 h 70"/>
                <a:gd name="T80" fmla="*/ 78 w 78"/>
                <a:gd name="T81" fmla="*/ 23 h 70"/>
                <a:gd name="T82" fmla="*/ 74 w 78"/>
                <a:gd name="T83" fmla="*/ 17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78" h="70">
                  <a:moveTo>
                    <a:pt x="74" y="17"/>
                  </a:moveTo>
                  <a:cubicBezTo>
                    <a:pt x="73" y="17"/>
                    <a:pt x="73" y="17"/>
                    <a:pt x="72" y="17"/>
                  </a:cubicBezTo>
                  <a:cubicBezTo>
                    <a:pt x="72" y="12"/>
                    <a:pt x="72" y="12"/>
                    <a:pt x="72" y="12"/>
                  </a:cubicBezTo>
                  <a:cubicBezTo>
                    <a:pt x="72" y="12"/>
                    <a:pt x="72" y="11"/>
                    <a:pt x="72" y="11"/>
                  </a:cubicBezTo>
                  <a:cubicBezTo>
                    <a:pt x="72" y="10"/>
                    <a:pt x="72" y="10"/>
                    <a:pt x="72" y="10"/>
                  </a:cubicBezTo>
                  <a:cubicBezTo>
                    <a:pt x="72" y="10"/>
                    <a:pt x="72" y="9"/>
                    <a:pt x="72" y="9"/>
                  </a:cubicBezTo>
                  <a:cubicBezTo>
                    <a:pt x="72" y="9"/>
                    <a:pt x="72" y="9"/>
                    <a:pt x="72" y="9"/>
                  </a:cubicBezTo>
                  <a:cubicBezTo>
                    <a:pt x="71" y="8"/>
                    <a:pt x="71" y="8"/>
                    <a:pt x="71" y="8"/>
                  </a:cubicBezTo>
                  <a:cubicBezTo>
                    <a:pt x="71" y="8"/>
                    <a:pt x="71" y="7"/>
                    <a:pt x="71" y="7"/>
                  </a:cubicBezTo>
                  <a:cubicBezTo>
                    <a:pt x="71" y="7"/>
                    <a:pt x="71" y="7"/>
                    <a:pt x="71" y="7"/>
                  </a:cubicBezTo>
                  <a:cubicBezTo>
                    <a:pt x="71" y="6"/>
                    <a:pt x="71" y="6"/>
                    <a:pt x="70" y="5"/>
                  </a:cubicBezTo>
                  <a:cubicBezTo>
                    <a:pt x="70" y="5"/>
                    <a:pt x="70" y="5"/>
                    <a:pt x="70" y="5"/>
                  </a:cubicBezTo>
                  <a:cubicBezTo>
                    <a:pt x="70" y="4"/>
                    <a:pt x="70" y="4"/>
                    <a:pt x="70" y="4"/>
                  </a:cubicBezTo>
                  <a:cubicBezTo>
                    <a:pt x="70" y="4"/>
                    <a:pt x="70" y="4"/>
                    <a:pt x="69" y="4"/>
                  </a:cubicBezTo>
                  <a:cubicBezTo>
                    <a:pt x="69" y="3"/>
                    <a:pt x="69" y="3"/>
                    <a:pt x="69" y="3"/>
                  </a:cubicBezTo>
                  <a:cubicBezTo>
                    <a:pt x="69" y="3"/>
                    <a:pt x="69" y="3"/>
                    <a:pt x="69" y="3"/>
                  </a:cubicBezTo>
                  <a:cubicBezTo>
                    <a:pt x="67" y="3"/>
                    <a:pt x="65" y="3"/>
                    <a:pt x="63" y="3"/>
                  </a:cubicBezTo>
                  <a:cubicBezTo>
                    <a:pt x="58" y="3"/>
                    <a:pt x="54" y="2"/>
                    <a:pt x="52" y="1"/>
                  </a:cubicBezTo>
                  <a:cubicBezTo>
                    <a:pt x="47" y="2"/>
                    <a:pt x="40" y="3"/>
                    <a:pt x="32" y="3"/>
                  </a:cubicBezTo>
                  <a:cubicBezTo>
                    <a:pt x="23" y="3"/>
                    <a:pt x="15" y="2"/>
                    <a:pt x="10" y="0"/>
                  </a:cubicBezTo>
                  <a:cubicBezTo>
                    <a:pt x="9" y="2"/>
                    <a:pt x="8" y="3"/>
                    <a:pt x="7" y="4"/>
                  </a:cubicBezTo>
                  <a:cubicBezTo>
                    <a:pt x="7" y="4"/>
                    <a:pt x="7" y="4"/>
                    <a:pt x="7" y="4"/>
                  </a:cubicBezTo>
                  <a:cubicBezTo>
                    <a:pt x="7" y="5"/>
                    <a:pt x="7" y="5"/>
                    <a:pt x="7" y="6"/>
                  </a:cubicBezTo>
                  <a:cubicBezTo>
                    <a:pt x="7" y="6"/>
                    <a:pt x="7" y="6"/>
                    <a:pt x="7" y="6"/>
                  </a:cubicBezTo>
                  <a:cubicBezTo>
                    <a:pt x="7" y="6"/>
                    <a:pt x="6" y="7"/>
                    <a:pt x="6" y="7"/>
                  </a:cubicBezTo>
                  <a:cubicBezTo>
                    <a:pt x="6" y="7"/>
                    <a:pt x="6" y="7"/>
                    <a:pt x="6" y="7"/>
                  </a:cubicBezTo>
                  <a:cubicBezTo>
                    <a:pt x="6" y="8"/>
                    <a:pt x="6" y="8"/>
                    <a:pt x="6" y="8"/>
                  </a:cubicBezTo>
                  <a:cubicBezTo>
                    <a:pt x="6" y="9"/>
                    <a:pt x="6" y="9"/>
                    <a:pt x="6" y="9"/>
                  </a:cubicBezTo>
                  <a:cubicBezTo>
                    <a:pt x="6" y="9"/>
                    <a:pt x="6" y="10"/>
                    <a:pt x="6" y="10"/>
                  </a:cubicBezTo>
                  <a:cubicBezTo>
                    <a:pt x="5" y="10"/>
                    <a:pt x="5" y="10"/>
                    <a:pt x="5" y="10"/>
                  </a:cubicBezTo>
                  <a:cubicBezTo>
                    <a:pt x="5" y="11"/>
                    <a:pt x="5" y="12"/>
                    <a:pt x="5" y="12"/>
                  </a:cubicBezTo>
                  <a:cubicBezTo>
                    <a:pt x="5" y="17"/>
                    <a:pt x="5" y="17"/>
                    <a:pt x="5" y="17"/>
                  </a:cubicBezTo>
                  <a:cubicBezTo>
                    <a:pt x="5" y="17"/>
                    <a:pt x="5" y="17"/>
                    <a:pt x="4" y="17"/>
                  </a:cubicBezTo>
                  <a:cubicBezTo>
                    <a:pt x="2" y="17"/>
                    <a:pt x="0" y="20"/>
                    <a:pt x="0" y="23"/>
                  </a:cubicBezTo>
                  <a:cubicBezTo>
                    <a:pt x="0" y="35"/>
                    <a:pt x="0" y="35"/>
                    <a:pt x="0" y="35"/>
                  </a:cubicBezTo>
                  <a:cubicBezTo>
                    <a:pt x="0" y="38"/>
                    <a:pt x="2" y="40"/>
                    <a:pt x="5" y="40"/>
                  </a:cubicBezTo>
                  <a:cubicBezTo>
                    <a:pt x="5" y="40"/>
                    <a:pt x="15" y="70"/>
                    <a:pt x="24" y="70"/>
                  </a:cubicBezTo>
                  <a:cubicBezTo>
                    <a:pt x="53" y="70"/>
                    <a:pt x="53" y="70"/>
                    <a:pt x="53" y="70"/>
                  </a:cubicBezTo>
                  <a:cubicBezTo>
                    <a:pt x="62" y="70"/>
                    <a:pt x="72" y="40"/>
                    <a:pt x="72" y="40"/>
                  </a:cubicBezTo>
                  <a:cubicBezTo>
                    <a:pt x="75" y="40"/>
                    <a:pt x="78" y="38"/>
                    <a:pt x="78" y="35"/>
                  </a:cubicBezTo>
                  <a:cubicBezTo>
                    <a:pt x="78" y="23"/>
                    <a:pt x="78" y="23"/>
                    <a:pt x="78" y="23"/>
                  </a:cubicBezTo>
                  <a:cubicBezTo>
                    <a:pt x="78" y="20"/>
                    <a:pt x="76" y="18"/>
                    <a:pt x="74" y="17"/>
                  </a:cubicBezTo>
                  <a:close/>
                </a:path>
              </a:pathLst>
            </a:custGeom>
            <a:solidFill>
              <a:srgbClr val="FFB9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p>
              <a:pPr marL="0" marR="0" lvl="0" indent="0" defTabSz="932597" eaLnBrk="1" fontAlgn="auto" latinLnBrk="0" hangingPunct="1">
                <a:lnSpc>
                  <a:spcPct val="100000"/>
                </a:lnSpc>
                <a:spcBef>
                  <a:spcPts val="0"/>
                </a:spcBef>
                <a:spcAft>
                  <a:spcPts val="0"/>
                </a:spcAft>
                <a:buClrTx/>
                <a:buSzTx/>
                <a:buFontTx/>
                <a:buNone/>
                <a:tabLst/>
                <a:defRPr/>
              </a:pPr>
              <a:endParaRPr kumimoji="0" lang="en-US" sz="1836" b="0" i="0" u="none" strike="noStrike" kern="0" cap="none" spc="0" normalizeH="0" baseline="0" noProof="0">
                <a:ln>
                  <a:noFill/>
                </a:ln>
                <a:solidFill>
                  <a:sysClr val="windowText" lastClr="000000"/>
                </a:solidFill>
                <a:effectLst/>
                <a:uLnTx/>
                <a:uFillTx/>
              </a:endParaRPr>
            </a:p>
          </p:txBody>
        </p:sp>
        <p:sp>
          <p:nvSpPr>
            <p:cNvPr id="382" name="Rectangle 252"/>
            <p:cNvSpPr>
              <a:spLocks noChangeArrowheads="1"/>
            </p:cNvSpPr>
            <p:nvPr/>
          </p:nvSpPr>
          <p:spPr bwMode="auto">
            <a:xfrm>
              <a:off x="5430838" y="4491038"/>
              <a:ext cx="396875" cy="25400"/>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3260" tIns="46630" rIns="93260" bIns="46630" numCol="1" anchor="t" anchorCtr="0" compatLnSpc="1">
              <a:prstTxWarp prst="textNoShape">
                <a:avLst/>
              </a:prstTxWarp>
            </a:bodyPr>
            <a:lstStyle/>
            <a:p>
              <a:pPr marL="0" marR="0" lvl="0" indent="0" defTabSz="932597" eaLnBrk="1" fontAlgn="auto" latinLnBrk="0" hangingPunct="1">
                <a:lnSpc>
                  <a:spcPct val="100000"/>
                </a:lnSpc>
                <a:spcBef>
                  <a:spcPts val="0"/>
                </a:spcBef>
                <a:spcAft>
                  <a:spcPts val="0"/>
                </a:spcAft>
                <a:buClrTx/>
                <a:buSzTx/>
                <a:buFontTx/>
                <a:buNone/>
                <a:tabLst/>
                <a:defRPr/>
              </a:pPr>
              <a:endParaRPr kumimoji="0" lang="en-US" sz="1836" b="0" i="0" u="none" strike="noStrike" kern="0" cap="none" spc="0" normalizeH="0" baseline="0" noProof="0">
                <a:ln>
                  <a:noFill/>
                </a:ln>
                <a:solidFill>
                  <a:sysClr val="windowText" lastClr="000000"/>
                </a:solidFill>
                <a:effectLst/>
                <a:uLnTx/>
                <a:uFillTx/>
              </a:endParaRPr>
            </a:p>
          </p:txBody>
        </p:sp>
        <p:sp>
          <p:nvSpPr>
            <p:cNvPr id="383" name="Rectangle 253"/>
            <p:cNvSpPr>
              <a:spLocks noChangeArrowheads="1"/>
            </p:cNvSpPr>
            <p:nvPr/>
          </p:nvSpPr>
          <p:spPr bwMode="auto">
            <a:xfrm>
              <a:off x="5592763" y="4491038"/>
              <a:ext cx="71437" cy="25400"/>
            </a:xfrm>
            <a:prstGeom prst="rect">
              <a:avLst/>
            </a:prstGeom>
            <a:solidFill>
              <a:srgbClr val="D2D2D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3260" tIns="46630" rIns="93260" bIns="46630" numCol="1" anchor="t" anchorCtr="0" compatLnSpc="1">
              <a:prstTxWarp prst="textNoShape">
                <a:avLst/>
              </a:prstTxWarp>
            </a:bodyPr>
            <a:lstStyle/>
            <a:p>
              <a:pPr marL="0" marR="0" lvl="0" indent="0" defTabSz="932597" eaLnBrk="1" fontAlgn="auto" latinLnBrk="0" hangingPunct="1">
                <a:lnSpc>
                  <a:spcPct val="100000"/>
                </a:lnSpc>
                <a:spcBef>
                  <a:spcPts val="0"/>
                </a:spcBef>
                <a:spcAft>
                  <a:spcPts val="0"/>
                </a:spcAft>
                <a:buClrTx/>
                <a:buSzTx/>
                <a:buFontTx/>
                <a:buNone/>
                <a:tabLst/>
                <a:defRPr/>
              </a:pPr>
              <a:endParaRPr kumimoji="0" lang="en-US" sz="1836" b="0" i="0" u="none" strike="noStrike" kern="0" cap="none" spc="0" normalizeH="0" baseline="0" noProof="0">
                <a:ln>
                  <a:noFill/>
                </a:ln>
                <a:solidFill>
                  <a:sysClr val="windowText" lastClr="000000"/>
                </a:solidFill>
                <a:effectLst/>
                <a:uLnTx/>
                <a:uFillTx/>
              </a:endParaRPr>
            </a:p>
          </p:txBody>
        </p:sp>
        <p:sp>
          <p:nvSpPr>
            <p:cNvPr id="384" name="Oval 254"/>
            <p:cNvSpPr>
              <a:spLocks noChangeArrowheads="1"/>
            </p:cNvSpPr>
            <p:nvPr/>
          </p:nvSpPr>
          <p:spPr bwMode="auto">
            <a:xfrm>
              <a:off x="5622925" y="3829050"/>
              <a:ext cx="12700" cy="14287"/>
            </a:xfrm>
            <a:prstGeom prst="ellipse">
              <a:avLst/>
            </a:prstGeom>
            <a:solidFill>
              <a:srgbClr val="5050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p>
              <a:pPr marL="0" marR="0" lvl="0" indent="0" defTabSz="932597" eaLnBrk="1" fontAlgn="auto" latinLnBrk="0" hangingPunct="1">
                <a:lnSpc>
                  <a:spcPct val="100000"/>
                </a:lnSpc>
                <a:spcBef>
                  <a:spcPts val="0"/>
                </a:spcBef>
                <a:spcAft>
                  <a:spcPts val="0"/>
                </a:spcAft>
                <a:buClrTx/>
                <a:buSzTx/>
                <a:buFontTx/>
                <a:buNone/>
                <a:tabLst/>
                <a:defRPr/>
              </a:pPr>
              <a:endParaRPr kumimoji="0" lang="en-US" sz="1836" b="0" i="0" u="none" strike="noStrike" kern="0" cap="none" spc="0" normalizeH="0" baseline="0" noProof="0">
                <a:ln>
                  <a:noFill/>
                </a:ln>
                <a:solidFill>
                  <a:sysClr val="windowText" lastClr="000000"/>
                </a:solidFill>
                <a:effectLst/>
                <a:uLnTx/>
                <a:uFillTx/>
              </a:endParaRPr>
            </a:p>
          </p:txBody>
        </p:sp>
        <p:sp>
          <p:nvSpPr>
            <p:cNvPr id="385" name="Oval 255"/>
            <p:cNvSpPr>
              <a:spLocks noChangeArrowheads="1"/>
            </p:cNvSpPr>
            <p:nvPr/>
          </p:nvSpPr>
          <p:spPr bwMode="auto">
            <a:xfrm>
              <a:off x="5622925" y="3875088"/>
              <a:ext cx="12700" cy="9525"/>
            </a:xfrm>
            <a:prstGeom prst="ellipse">
              <a:avLst/>
            </a:prstGeom>
            <a:solidFill>
              <a:srgbClr val="5050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p>
              <a:pPr marL="0" marR="0" lvl="0" indent="0" defTabSz="932597" eaLnBrk="1" fontAlgn="auto" latinLnBrk="0" hangingPunct="1">
                <a:lnSpc>
                  <a:spcPct val="100000"/>
                </a:lnSpc>
                <a:spcBef>
                  <a:spcPts val="0"/>
                </a:spcBef>
                <a:spcAft>
                  <a:spcPts val="0"/>
                </a:spcAft>
                <a:buClrTx/>
                <a:buSzTx/>
                <a:buFontTx/>
                <a:buNone/>
                <a:tabLst/>
                <a:defRPr/>
              </a:pPr>
              <a:endParaRPr kumimoji="0" lang="en-US" sz="1836" b="0" i="0" u="none" strike="noStrike" kern="0" cap="none" spc="0" normalizeH="0" baseline="0" noProof="0">
                <a:ln>
                  <a:noFill/>
                </a:ln>
                <a:solidFill>
                  <a:sysClr val="windowText" lastClr="000000"/>
                </a:solidFill>
                <a:effectLst/>
                <a:uLnTx/>
                <a:uFillTx/>
              </a:endParaRPr>
            </a:p>
          </p:txBody>
        </p:sp>
      </p:grpSp>
      <p:grpSp>
        <p:nvGrpSpPr>
          <p:cNvPr id="699" name="Group 698"/>
          <p:cNvGrpSpPr/>
          <p:nvPr/>
        </p:nvGrpSpPr>
        <p:grpSpPr>
          <a:xfrm>
            <a:off x="9358086" y="5368175"/>
            <a:ext cx="2225444" cy="983388"/>
            <a:chOff x="3542642" y="3995592"/>
            <a:chExt cx="3034640" cy="1340958"/>
          </a:xfrm>
        </p:grpSpPr>
        <p:sp>
          <p:nvSpPr>
            <p:cNvPr id="700" name="Freeform 719"/>
            <p:cNvSpPr>
              <a:spLocks noEditPoints="1"/>
            </p:cNvSpPr>
            <p:nvPr/>
          </p:nvSpPr>
          <p:spPr bwMode="auto">
            <a:xfrm flipH="1">
              <a:off x="3542642" y="4575465"/>
              <a:ext cx="1503041" cy="560196"/>
            </a:xfrm>
            <a:custGeom>
              <a:avLst/>
              <a:gdLst>
                <a:gd name="T0" fmla="*/ 343 w 351"/>
                <a:gd name="T1" fmla="*/ 84 h 131"/>
                <a:gd name="T2" fmla="*/ 340 w 351"/>
                <a:gd name="T3" fmla="*/ 48 h 131"/>
                <a:gd name="T4" fmla="*/ 333 w 351"/>
                <a:gd name="T5" fmla="*/ 46 h 131"/>
                <a:gd name="T6" fmla="*/ 336 w 351"/>
                <a:gd name="T7" fmla="*/ 38 h 131"/>
                <a:gd name="T8" fmla="*/ 327 w 351"/>
                <a:gd name="T9" fmla="*/ 32 h 131"/>
                <a:gd name="T10" fmla="*/ 326 w 351"/>
                <a:gd name="T11" fmla="*/ 41 h 131"/>
                <a:gd name="T12" fmla="*/ 321 w 351"/>
                <a:gd name="T13" fmla="*/ 48 h 131"/>
                <a:gd name="T14" fmla="*/ 313 w 351"/>
                <a:gd name="T15" fmla="*/ 55 h 131"/>
                <a:gd name="T16" fmla="*/ 316 w 351"/>
                <a:gd name="T17" fmla="*/ 47 h 131"/>
                <a:gd name="T18" fmla="*/ 307 w 351"/>
                <a:gd name="T19" fmla="*/ 40 h 131"/>
                <a:gd name="T20" fmla="*/ 298 w 351"/>
                <a:gd name="T21" fmla="*/ 38 h 131"/>
                <a:gd name="T22" fmla="*/ 297 w 351"/>
                <a:gd name="T23" fmla="*/ 47 h 131"/>
                <a:gd name="T24" fmla="*/ 295 w 351"/>
                <a:gd name="T25" fmla="*/ 54 h 131"/>
                <a:gd name="T26" fmla="*/ 286 w 351"/>
                <a:gd name="T27" fmla="*/ 42 h 131"/>
                <a:gd name="T28" fmla="*/ 288 w 351"/>
                <a:gd name="T29" fmla="*/ 35 h 131"/>
                <a:gd name="T30" fmla="*/ 284 w 351"/>
                <a:gd name="T31" fmla="*/ 27 h 131"/>
                <a:gd name="T32" fmla="*/ 276 w 351"/>
                <a:gd name="T33" fmla="*/ 32 h 131"/>
                <a:gd name="T34" fmla="*/ 269 w 351"/>
                <a:gd name="T35" fmla="*/ 30 h 131"/>
                <a:gd name="T36" fmla="*/ 272 w 351"/>
                <a:gd name="T37" fmla="*/ 22 h 131"/>
                <a:gd name="T38" fmla="*/ 263 w 351"/>
                <a:gd name="T39" fmla="*/ 15 h 131"/>
                <a:gd name="T40" fmla="*/ 262 w 351"/>
                <a:gd name="T41" fmla="*/ 24 h 131"/>
                <a:gd name="T42" fmla="*/ 259 w 351"/>
                <a:gd name="T43" fmla="*/ 31 h 131"/>
                <a:gd name="T44" fmla="*/ 251 w 351"/>
                <a:gd name="T45" fmla="*/ 21 h 131"/>
                <a:gd name="T46" fmla="*/ 253 w 351"/>
                <a:gd name="T47" fmla="*/ 14 h 131"/>
                <a:gd name="T48" fmla="*/ 249 w 351"/>
                <a:gd name="T49" fmla="*/ 7 h 131"/>
                <a:gd name="T50" fmla="*/ 242 w 351"/>
                <a:gd name="T51" fmla="*/ 14 h 131"/>
                <a:gd name="T52" fmla="*/ 244 w 351"/>
                <a:gd name="T53" fmla="*/ 21 h 131"/>
                <a:gd name="T54" fmla="*/ 236 w 351"/>
                <a:gd name="T55" fmla="*/ 17 h 131"/>
                <a:gd name="T56" fmla="*/ 234 w 351"/>
                <a:gd name="T57" fmla="*/ 8 h 131"/>
                <a:gd name="T58" fmla="*/ 222 w 351"/>
                <a:gd name="T59" fmla="*/ 16 h 131"/>
                <a:gd name="T60" fmla="*/ 215 w 351"/>
                <a:gd name="T61" fmla="*/ 18 h 131"/>
                <a:gd name="T62" fmla="*/ 210 w 351"/>
                <a:gd name="T63" fmla="*/ 16 h 131"/>
                <a:gd name="T64" fmla="*/ 212 w 351"/>
                <a:gd name="T65" fmla="*/ 9 h 131"/>
                <a:gd name="T66" fmla="*/ 204 w 351"/>
                <a:gd name="T67" fmla="*/ 4 h 131"/>
                <a:gd name="T68" fmla="*/ 203 w 351"/>
                <a:gd name="T69" fmla="*/ 11 h 131"/>
                <a:gd name="T70" fmla="*/ 200 w 351"/>
                <a:gd name="T71" fmla="*/ 18 h 131"/>
                <a:gd name="T72" fmla="*/ 194 w 351"/>
                <a:gd name="T73" fmla="*/ 22 h 131"/>
                <a:gd name="T74" fmla="*/ 190 w 351"/>
                <a:gd name="T75" fmla="*/ 21 h 131"/>
                <a:gd name="T76" fmla="*/ 191 w 351"/>
                <a:gd name="T77" fmla="*/ 15 h 131"/>
                <a:gd name="T78" fmla="*/ 188 w 351"/>
                <a:gd name="T79" fmla="*/ 9 h 131"/>
                <a:gd name="T80" fmla="*/ 182 w 351"/>
                <a:gd name="T81" fmla="*/ 15 h 131"/>
                <a:gd name="T82" fmla="*/ 184 w 351"/>
                <a:gd name="T83" fmla="*/ 21 h 131"/>
                <a:gd name="T84" fmla="*/ 176 w 351"/>
                <a:gd name="T85" fmla="*/ 47 h 131"/>
                <a:gd name="T86" fmla="*/ 179 w 351"/>
                <a:gd name="T87" fmla="*/ 58 h 131"/>
                <a:gd name="T88" fmla="*/ 338 w 351"/>
                <a:gd name="T89" fmla="*/ 119 h 131"/>
                <a:gd name="T90" fmla="*/ 320 w 351"/>
                <a:gd name="T91" fmla="*/ 105 h 131"/>
                <a:gd name="T92" fmla="*/ 308 w 351"/>
                <a:gd name="T93" fmla="*/ 53 h 131"/>
                <a:gd name="T94" fmla="*/ 305 w 351"/>
                <a:gd name="T95" fmla="*/ 51 h 131"/>
                <a:gd name="T96" fmla="*/ 278 w 351"/>
                <a:gd name="T97" fmla="*/ 38 h 1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51" h="131">
                  <a:moveTo>
                    <a:pt x="338" y="119"/>
                  </a:moveTo>
                  <a:cubicBezTo>
                    <a:pt x="339" y="119"/>
                    <a:pt x="339" y="119"/>
                    <a:pt x="339" y="119"/>
                  </a:cubicBezTo>
                  <a:cubicBezTo>
                    <a:pt x="341" y="82"/>
                    <a:pt x="341" y="82"/>
                    <a:pt x="341" y="82"/>
                  </a:cubicBezTo>
                  <a:cubicBezTo>
                    <a:pt x="341" y="83"/>
                    <a:pt x="342" y="84"/>
                    <a:pt x="343" y="84"/>
                  </a:cubicBezTo>
                  <a:cubicBezTo>
                    <a:pt x="344" y="84"/>
                    <a:pt x="344" y="83"/>
                    <a:pt x="344" y="82"/>
                  </a:cubicBezTo>
                  <a:cubicBezTo>
                    <a:pt x="344" y="80"/>
                    <a:pt x="344" y="80"/>
                    <a:pt x="344" y="80"/>
                  </a:cubicBezTo>
                  <a:cubicBezTo>
                    <a:pt x="345" y="80"/>
                    <a:pt x="345" y="80"/>
                    <a:pt x="345" y="80"/>
                  </a:cubicBezTo>
                  <a:cubicBezTo>
                    <a:pt x="344" y="69"/>
                    <a:pt x="345" y="58"/>
                    <a:pt x="340" y="48"/>
                  </a:cubicBezTo>
                  <a:cubicBezTo>
                    <a:pt x="340" y="48"/>
                    <a:pt x="340" y="48"/>
                    <a:pt x="340" y="48"/>
                  </a:cubicBezTo>
                  <a:cubicBezTo>
                    <a:pt x="340" y="48"/>
                    <a:pt x="340" y="48"/>
                    <a:pt x="340" y="48"/>
                  </a:cubicBezTo>
                  <a:cubicBezTo>
                    <a:pt x="334" y="47"/>
                    <a:pt x="334" y="47"/>
                    <a:pt x="334" y="47"/>
                  </a:cubicBezTo>
                  <a:cubicBezTo>
                    <a:pt x="333" y="46"/>
                    <a:pt x="333" y="46"/>
                    <a:pt x="333" y="46"/>
                  </a:cubicBezTo>
                  <a:cubicBezTo>
                    <a:pt x="333" y="45"/>
                    <a:pt x="333" y="45"/>
                    <a:pt x="333" y="45"/>
                  </a:cubicBezTo>
                  <a:cubicBezTo>
                    <a:pt x="334" y="43"/>
                    <a:pt x="335" y="41"/>
                    <a:pt x="335" y="41"/>
                  </a:cubicBezTo>
                  <a:cubicBezTo>
                    <a:pt x="336" y="41"/>
                    <a:pt x="336" y="40"/>
                    <a:pt x="336" y="40"/>
                  </a:cubicBezTo>
                  <a:cubicBezTo>
                    <a:pt x="336" y="38"/>
                    <a:pt x="336" y="38"/>
                    <a:pt x="336" y="38"/>
                  </a:cubicBezTo>
                  <a:cubicBezTo>
                    <a:pt x="336" y="38"/>
                    <a:pt x="336" y="38"/>
                    <a:pt x="336" y="38"/>
                  </a:cubicBezTo>
                  <a:cubicBezTo>
                    <a:pt x="336" y="35"/>
                    <a:pt x="336" y="33"/>
                    <a:pt x="334" y="32"/>
                  </a:cubicBezTo>
                  <a:cubicBezTo>
                    <a:pt x="333" y="32"/>
                    <a:pt x="333" y="32"/>
                    <a:pt x="332" y="32"/>
                  </a:cubicBezTo>
                  <a:cubicBezTo>
                    <a:pt x="331" y="31"/>
                    <a:pt x="329" y="31"/>
                    <a:pt x="327" y="32"/>
                  </a:cubicBezTo>
                  <a:cubicBezTo>
                    <a:pt x="325" y="33"/>
                    <a:pt x="325" y="35"/>
                    <a:pt x="325" y="37"/>
                  </a:cubicBezTo>
                  <a:cubicBezTo>
                    <a:pt x="325" y="38"/>
                    <a:pt x="325" y="38"/>
                    <a:pt x="325" y="38"/>
                  </a:cubicBezTo>
                  <a:cubicBezTo>
                    <a:pt x="325" y="40"/>
                    <a:pt x="325" y="40"/>
                    <a:pt x="325" y="40"/>
                  </a:cubicBezTo>
                  <a:cubicBezTo>
                    <a:pt x="325" y="40"/>
                    <a:pt x="325" y="41"/>
                    <a:pt x="326" y="41"/>
                  </a:cubicBezTo>
                  <a:cubicBezTo>
                    <a:pt x="326" y="41"/>
                    <a:pt x="327" y="44"/>
                    <a:pt x="328" y="45"/>
                  </a:cubicBezTo>
                  <a:cubicBezTo>
                    <a:pt x="328" y="46"/>
                    <a:pt x="328" y="46"/>
                    <a:pt x="328" y="46"/>
                  </a:cubicBezTo>
                  <a:cubicBezTo>
                    <a:pt x="327" y="47"/>
                    <a:pt x="327" y="47"/>
                    <a:pt x="327" y="47"/>
                  </a:cubicBezTo>
                  <a:cubicBezTo>
                    <a:pt x="321" y="48"/>
                    <a:pt x="321" y="48"/>
                    <a:pt x="321" y="48"/>
                  </a:cubicBezTo>
                  <a:cubicBezTo>
                    <a:pt x="321" y="48"/>
                    <a:pt x="321" y="48"/>
                    <a:pt x="321" y="48"/>
                  </a:cubicBezTo>
                  <a:cubicBezTo>
                    <a:pt x="320" y="51"/>
                    <a:pt x="319" y="54"/>
                    <a:pt x="319" y="56"/>
                  </a:cubicBezTo>
                  <a:cubicBezTo>
                    <a:pt x="314" y="55"/>
                    <a:pt x="314" y="55"/>
                    <a:pt x="314" y="55"/>
                  </a:cubicBezTo>
                  <a:cubicBezTo>
                    <a:pt x="313" y="55"/>
                    <a:pt x="313" y="55"/>
                    <a:pt x="313" y="55"/>
                  </a:cubicBezTo>
                  <a:cubicBezTo>
                    <a:pt x="313" y="53"/>
                    <a:pt x="313" y="53"/>
                    <a:pt x="313" y="53"/>
                  </a:cubicBezTo>
                  <a:cubicBezTo>
                    <a:pt x="314" y="52"/>
                    <a:pt x="315" y="49"/>
                    <a:pt x="315" y="49"/>
                  </a:cubicBezTo>
                  <a:cubicBezTo>
                    <a:pt x="316" y="49"/>
                    <a:pt x="316" y="49"/>
                    <a:pt x="316" y="48"/>
                  </a:cubicBezTo>
                  <a:cubicBezTo>
                    <a:pt x="316" y="47"/>
                    <a:pt x="316" y="47"/>
                    <a:pt x="316" y="47"/>
                  </a:cubicBezTo>
                  <a:cubicBezTo>
                    <a:pt x="316" y="46"/>
                    <a:pt x="316" y="46"/>
                    <a:pt x="316" y="46"/>
                  </a:cubicBezTo>
                  <a:cubicBezTo>
                    <a:pt x="316" y="44"/>
                    <a:pt x="316" y="41"/>
                    <a:pt x="314" y="41"/>
                  </a:cubicBezTo>
                  <a:cubicBezTo>
                    <a:pt x="313" y="40"/>
                    <a:pt x="313" y="40"/>
                    <a:pt x="312" y="40"/>
                  </a:cubicBezTo>
                  <a:cubicBezTo>
                    <a:pt x="311" y="39"/>
                    <a:pt x="309" y="39"/>
                    <a:pt x="307" y="40"/>
                  </a:cubicBezTo>
                  <a:cubicBezTo>
                    <a:pt x="307" y="40"/>
                    <a:pt x="307" y="40"/>
                    <a:pt x="307" y="40"/>
                  </a:cubicBezTo>
                  <a:cubicBezTo>
                    <a:pt x="306" y="40"/>
                    <a:pt x="306" y="39"/>
                    <a:pt x="305" y="39"/>
                  </a:cubicBezTo>
                  <a:cubicBezTo>
                    <a:pt x="305" y="39"/>
                    <a:pt x="304" y="38"/>
                    <a:pt x="304" y="39"/>
                  </a:cubicBezTo>
                  <a:cubicBezTo>
                    <a:pt x="302" y="38"/>
                    <a:pt x="300" y="38"/>
                    <a:pt x="298" y="38"/>
                  </a:cubicBezTo>
                  <a:cubicBezTo>
                    <a:pt x="296" y="39"/>
                    <a:pt x="296" y="42"/>
                    <a:pt x="297" y="44"/>
                  </a:cubicBezTo>
                  <a:cubicBezTo>
                    <a:pt x="296" y="44"/>
                    <a:pt x="296" y="44"/>
                    <a:pt x="296" y="45"/>
                  </a:cubicBezTo>
                  <a:cubicBezTo>
                    <a:pt x="296" y="46"/>
                    <a:pt x="296" y="46"/>
                    <a:pt x="296" y="46"/>
                  </a:cubicBezTo>
                  <a:cubicBezTo>
                    <a:pt x="296" y="47"/>
                    <a:pt x="297" y="47"/>
                    <a:pt x="297" y="47"/>
                  </a:cubicBezTo>
                  <a:cubicBezTo>
                    <a:pt x="297" y="47"/>
                    <a:pt x="298" y="50"/>
                    <a:pt x="299" y="51"/>
                  </a:cubicBezTo>
                  <a:cubicBezTo>
                    <a:pt x="299" y="53"/>
                    <a:pt x="299" y="53"/>
                    <a:pt x="299" y="53"/>
                  </a:cubicBezTo>
                  <a:cubicBezTo>
                    <a:pt x="298" y="54"/>
                    <a:pt x="298" y="54"/>
                    <a:pt x="298" y="54"/>
                  </a:cubicBezTo>
                  <a:cubicBezTo>
                    <a:pt x="295" y="54"/>
                    <a:pt x="295" y="54"/>
                    <a:pt x="295" y="54"/>
                  </a:cubicBezTo>
                  <a:cubicBezTo>
                    <a:pt x="294" y="50"/>
                    <a:pt x="293" y="47"/>
                    <a:pt x="291" y="43"/>
                  </a:cubicBezTo>
                  <a:cubicBezTo>
                    <a:pt x="291" y="43"/>
                    <a:pt x="291" y="43"/>
                    <a:pt x="291" y="43"/>
                  </a:cubicBezTo>
                  <a:cubicBezTo>
                    <a:pt x="291" y="43"/>
                    <a:pt x="291" y="43"/>
                    <a:pt x="291" y="43"/>
                  </a:cubicBezTo>
                  <a:cubicBezTo>
                    <a:pt x="286" y="42"/>
                    <a:pt x="286" y="42"/>
                    <a:pt x="286" y="42"/>
                  </a:cubicBezTo>
                  <a:cubicBezTo>
                    <a:pt x="285" y="41"/>
                    <a:pt x="285" y="41"/>
                    <a:pt x="285" y="41"/>
                  </a:cubicBezTo>
                  <a:cubicBezTo>
                    <a:pt x="285" y="40"/>
                    <a:pt x="285" y="40"/>
                    <a:pt x="285" y="40"/>
                  </a:cubicBezTo>
                  <a:cubicBezTo>
                    <a:pt x="286" y="38"/>
                    <a:pt x="287" y="36"/>
                    <a:pt x="287" y="36"/>
                  </a:cubicBezTo>
                  <a:cubicBezTo>
                    <a:pt x="287" y="36"/>
                    <a:pt x="288" y="35"/>
                    <a:pt x="288" y="35"/>
                  </a:cubicBezTo>
                  <a:cubicBezTo>
                    <a:pt x="288" y="33"/>
                    <a:pt x="288" y="33"/>
                    <a:pt x="288" y="33"/>
                  </a:cubicBezTo>
                  <a:cubicBezTo>
                    <a:pt x="288" y="33"/>
                    <a:pt x="287" y="33"/>
                    <a:pt x="287" y="33"/>
                  </a:cubicBezTo>
                  <a:cubicBezTo>
                    <a:pt x="288" y="30"/>
                    <a:pt x="287" y="28"/>
                    <a:pt x="285" y="27"/>
                  </a:cubicBezTo>
                  <a:cubicBezTo>
                    <a:pt x="285" y="27"/>
                    <a:pt x="284" y="27"/>
                    <a:pt x="284" y="27"/>
                  </a:cubicBezTo>
                  <a:cubicBezTo>
                    <a:pt x="282" y="26"/>
                    <a:pt x="280" y="26"/>
                    <a:pt x="278" y="27"/>
                  </a:cubicBezTo>
                  <a:cubicBezTo>
                    <a:pt x="277" y="28"/>
                    <a:pt x="276" y="30"/>
                    <a:pt x="277" y="33"/>
                  </a:cubicBezTo>
                  <a:cubicBezTo>
                    <a:pt x="277" y="33"/>
                    <a:pt x="276" y="33"/>
                    <a:pt x="276" y="33"/>
                  </a:cubicBezTo>
                  <a:cubicBezTo>
                    <a:pt x="276" y="33"/>
                    <a:pt x="276" y="32"/>
                    <a:pt x="276" y="32"/>
                  </a:cubicBezTo>
                  <a:cubicBezTo>
                    <a:pt x="276" y="32"/>
                    <a:pt x="276" y="32"/>
                    <a:pt x="276" y="32"/>
                  </a:cubicBezTo>
                  <a:cubicBezTo>
                    <a:pt x="276" y="32"/>
                    <a:pt x="276" y="32"/>
                    <a:pt x="276" y="32"/>
                  </a:cubicBezTo>
                  <a:cubicBezTo>
                    <a:pt x="270" y="31"/>
                    <a:pt x="270" y="31"/>
                    <a:pt x="270" y="31"/>
                  </a:cubicBezTo>
                  <a:cubicBezTo>
                    <a:pt x="269" y="30"/>
                    <a:pt x="269" y="30"/>
                    <a:pt x="269" y="30"/>
                  </a:cubicBezTo>
                  <a:cubicBezTo>
                    <a:pt x="269" y="28"/>
                    <a:pt x="269" y="28"/>
                    <a:pt x="269" y="28"/>
                  </a:cubicBezTo>
                  <a:cubicBezTo>
                    <a:pt x="270" y="27"/>
                    <a:pt x="271" y="24"/>
                    <a:pt x="271" y="24"/>
                  </a:cubicBezTo>
                  <a:cubicBezTo>
                    <a:pt x="272" y="24"/>
                    <a:pt x="272" y="24"/>
                    <a:pt x="272" y="23"/>
                  </a:cubicBezTo>
                  <a:cubicBezTo>
                    <a:pt x="272" y="22"/>
                    <a:pt x="272" y="22"/>
                    <a:pt x="272" y="22"/>
                  </a:cubicBezTo>
                  <a:cubicBezTo>
                    <a:pt x="272" y="22"/>
                    <a:pt x="272" y="21"/>
                    <a:pt x="272" y="21"/>
                  </a:cubicBezTo>
                  <a:cubicBezTo>
                    <a:pt x="272" y="19"/>
                    <a:pt x="272" y="16"/>
                    <a:pt x="270" y="16"/>
                  </a:cubicBezTo>
                  <a:cubicBezTo>
                    <a:pt x="269" y="16"/>
                    <a:pt x="269" y="15"/>
                    <a:pt x="268" y="16"/>
                  </a:cubicBezTo>
                  <a:cubicBezTo>
                    <a:pt x="267" y="15"/>
                    <a:pt x="265" y="15"/>
                    <a:pt x="263" y="15"/>
                  </a:cubicBezTo>
                  <a:cubicBezTo>
                    <a:pt x="261" y="16"/>
                    <a:pt x="261" y="19"/>
                    <a:pt x="261" y="21"/>
                  </a:cubicBezTo>
                  <a:cubicBezTo>
                    <a:pt x="261" y="21"/>
                    <a:pt x="261" y="21"/>
                    <a:pt x="261" y="22"/>
                  </a:cubicBezTo>
                  <a:cubicBezTo>
                    <a:pt x="261" y="23"/>
                    <a:pt x="261" y="23"/>
                    <a:pt x="261" y="23"/>
                  </a:cubicBezTo>
                  <a:cubicBezTo>
                    <a:pt x="261" y="24"/>
                    <a:pt x="261" y="24"/>
                    <a:pt x="262" y="24"/>
                  </a:cubicBezTo>
                  <a:cubicBezTo>
                    <a:pt x="262" y="24"/>
                    <a:pt x="263" y="27"/>
                    <a:pt x="264" y="28"/>
                  </a:cubicBezTo>
                  <a:cubicBezTo>
                    <a:pt x="264" y="30"/>
                    <a:pt x="264" y="30"/>
                    <a:pt x="264" y="30"/>
                  </a:cubicBezTo>
                  <a:cubicBezTo>
                    <a:pt x="263" y="31"/>
                    <a:pt x="263" y="31"/>
                    <a:pt x="263" y="31"/>
                  </a:cubicBezTo>
                  <a:cubicBezTo>
                    <a:pt x="259" y="31"/>
                    <a:pt x="259" y="31"/>
                    <a:pt x="259" y="31"/>
                  </a:cubicBezTo>
                  <a:cubicBezTo>
                    <a:pt x="258" y="28"/>
                    <a:pt x="257" y="25"/>
                    <a:pt x="256" y="22"/>
                  </a:cubicBezTo>
                  <a:cubicBezTo>
                    <a:pt x="256" y="22"/>
                    <a:pt x="256" y="22"/>
                    <a:pt x="256" y="22"/>
                  </a:cubicBezTo>
                  <a:cubicBezTo>
                    <a:pt x="256" y="22"/>
                    <a:pt x="256" y="22"/>
                    <a:pt x="256" y="22"/>
                  </a:cubicBezTo>
                  <a:cubicBezTo>
                    <a:pt x="251" y="21"/>
                    <a:pt x="251" y="21"/>
                    <a:pt x="251" y="21"/>
                  </a:cubicBezTo>
                  <a:cubicBezTo>
                    <a:pt x="250" y="20"/>
                    <a:pt x="250" y="20"/>
                    <a:pt x="250" y="20"/>
                  </a:cubicBezTo>
                  <a:cubicBezTo>
                    <a:pt x="250" y="19"/>
                    <a:pt x="250" y="19"/>
                    <a:pt x="250" y="19"/>
                  </a:cubicBezTo>
                  <a:cubicBezTo>
                    <a:pt x="251" y="18"/>
                    <a:pt x="252" y="15"/>
                    <a:pt x="252" y="15"/>
                  </a:cubicBezTo>
                  <a:cubicBezTo>
                    <a:pt x="252" y="15"/>
                    <a:pt x="253" y="15"/>
                    <a:pt x="253" y="14"/>
                  </a:cubicBezTo>
                  <a:cubicBezTo>
                    <a:pt x="253" y="13"/>
                    <a:pt x="253" y="13"/>
                    <a:pt x="253" y="13"/>
                  </a:cubicBezTo>
                  <a:cubicBezTo>
                    <a:pt x="253" y="13"/>
                    <a:pt x="253" y="13"/>
                    <a:pt x="252" y="12"/>
                  </a:cubicBezTo>
                  <a:cubicBezTo>
                    <a:pt x="253" y="10"/>
                    <a:pt x="252" y="8"/>
                    <a:pt x="250" y="7"/>
                  </a:cubicBezTo>
                  <a:cubicBezTo>
                    <a:pt x="250" y="7"/>
                    <a:pt x="250" y="7"/>
                    <a:pt x="249" y="7"/>
                  </a:cubicBezTo>
                  <a:cubicBezTo>
                    <a:pt x="248" y="6"/>
                    <a:pt x="246" y="6"/>
                    <a:pt x="244" y="7"/>
                  </a:cubicBezTo>
                  <a:cubicBezTo>
                    <a:pt x="243" y="8"/>
                    <a:pt x="242" y="10"/>
                    <a:pt x="243" y="12"/>
                  </a:cubicBezTo>
                  <a:cubicBezTo>
                    <a:pt x="242" y="12"/>
                    <a:pt x="242" y="13"/>
                    <a:pt x="242" y="13"/>
                  </a:cubicBezTo>
                  <a:cubicBezTo>
                    <a:pt x="242" y="14"/>
                    <a:pt x="242" y="14"/>
                    <a:pt x="242" y="14"/>
                  </a:cubicBezTo>
                  <a:cubicBezTo>
                    <a:pt x="242" y="15"/>
                    <a:pt x="243" y="15"/>
                    <a:pt x="243" y="15"/>
                  </a:cubicBezTo>
                  <a:cubicBezTo>
                    <a:pt x="243" y="15"/>
                    <a:pt x="244" y="18"/>
                    <a:pt x="245" y="19"/>
                  </a:cubicBezTo>
                  <a:cubicBezTo>
                    <a:pt x="245" y="20"/>
                    <a:pt x="245" y="20"/>
                    <a:pt x="245" y="20"/>
                  </a:cubicBezTo>
                  <a:cubicBezTo>
                    <a:pt x="244" y="21"/>
                    <a:pt x="244" y="21"/>
                    <a:pt x="244" y="21"/>
                  </a:cubicBezTo>
                  <a:cubicBezTo>
                    <a:pt x="239" y="22"/>
                    <a:pt x="239" y="22"/>
                    <a:pt x="239" y="22"/>
                  </a:cubicBezTo>
                  <a:cubicBezTo>
                    <a:pt x="239" y="22"/>
                    <a:pt x="239" y="22"/>
                    <a:pt x="239" y="22"/>
                  </a:cubicBezTo>
                  <a:cubicBezTo>
                    <a:pt x="239" y="23"/>
                    <a:pt x="239" y="23"/>
                    <a:pt x="239" y="23"/>
                  </a:cubicBezTo>
                  <a:cubicBezTo>
                    <a:pt x="238" y="21"/>
                    <a:pt x="237" y="19"/>
                    <a:pt x="236" y="17"/>
                  </a:cubicBezTo>
                  <a:cubicBezTo>
                    <a:pt x="236" y="17"/>
                    <a:pt x="236" y="17"/>
                    <a:pt x="236" y="17"/>
                  </a:cubicBezTo>
                  <a:cubicBezTo>
                    <a:pt x="236" y="17"/>
                    <a:pt x="236" y="17"/>
                    <a:pt x="236" y="17"/>
                  </a:cubicBezTo>
                  <a:cubicBezTo>
                    <a:pt x="233" y="16"/>
                    <a:pt x="233" y="16"/>
                    <a:pt x="233" y="16"/>
                  </a:cubicBezTo>
                  <a:cubicBezTo>
                    <a:pt x="234" y="13"/>
                    <a:pt x="234" y="8"/>
                    <a:pt x="234" y="8"/>
                  </a:cubicBezTo>
                  <a:cubicBezTo>
                    <a:pt x="234" y="5"/>
                    <a:pt x="232" y="3"/>
                    <a:pt x="231" y="3"/>
                  </a:cubicBezTo>
                  <a:cubicBezTo>
                    <a:pt x="230" y="1"/>
                    <a:pt x="229" y="0"/>
                    <a:pt x="227" y="0"/>
                  </a:cubicBezTo>
                  <a:cubicBezTo>
                    <a:pt x="224" y="0"/>
                    <a:pt x="222" y="3"/>
                    <a:pt x="222" y="7"/>
                  </a:cubicBezTo>
                  <a:cubicBezTo>
                    <a:pt x="222" y="7"/>
                    <a:pt x="222" y="12"/>
                    <a:pt x="222" y="16"/>
                  </a:cubicBezTo>
                  <a:cubicBezTo>
                    <a:pt x="218" y="17"/>
                    <a:pt x="218" y="17"/>
                    <a:pt x="218" y="17"/>
                  </a:cubicBezTo>
                  <a:cubicBezTo>
                    <a:pt x="218" y="17"/>
                    <a:pt x="218" y="17"/>
                    <a:pt x="218" y="17"/>
                  </a:cubicBezTo>
                  <a:cubicBezTo>
                    <a:pt x="218" y="19"/>
                    <a:pt x="217" y="20"/>
                    <a:pt x="217" y="22"/>
                  </a:cubicBezTo>
                  <a:cubicBezTo>
                    <a:pt x="216" y="20"/>
                    <a:pt x="216" y="19"/>
                    <a:pt x="215" y="18"/>
                  </a:cubicBezTo>
                  <a:cubicBezTo>
                    <a:pt x="215" y="18"/>
                    <a:pt x="215" y="18"/>
                    <a:pt x="215" y="18"/>
                  </a:cubicBezTo>
                  <a:cubicBezTo>
                    <a:pt x="215" y="18"/>
                    <a:pt x="215" y="18"/>
                    <a:pt x="215" y="18"/>
                  </a:cubicBezTo>
                  <a:cubicBezTo>
                    <a:pt x="210" y="17"/>
                    <a:pt x="210" y="17"/>
                    <a:pt x="210" y="17"/>
                  </a:cubicBezTo>
                  <a:cubicBezTo>
                    <a:pt x="210" y="16"/>
                    <a:pt x="210" y="16"/>
                    <a:pt x="210" y="16"/>
                  </a:cubicBezTo>
                  <a:cubicBezTo>
                    <a:pt x="210" y="15"/>
                    <a:pt x="210" y="15"/>
                    <a:pt x="210" y="15"/>
                  </a:cubicBezTo>
                  <a:cubicBezTo>
                    <a:pt x="211" y="14"/>
                    <a:pt x="211" y="11"/>
                    <a:pt x="211" y="11"/>
                  </a:cubicBezTo>
                  <a:cubicBezTo>
                    <a:pt x="212" y="11"/>
                    <a:pt x="212" y="11"/>
                    <a:pt x="212" y="11"/>
                  </a:cubicBezTo>
                  <a:cubicBezTo>
                    <a:pt x="212" y="9"/>
                    <a:pt x="212" y="9"/>
                    <a:pt x="212" y="9"/>
                  </a:cubicBezTo>
                  <a:cubicBezTo>
                    <a:pt x="212" y="9"/>
                    <a:pt x="212" y="9"/>
                    <a:pt x="212" y="9"/>
                  </a:cubicBezTo>
                  <a:cubicBezTo>
                    <a:pt x="212" y="7"/>
                    <a:pt x="212" y="5"/>
                    <a:pt x="210" y="4"/>
                  </a:cubicBezTo>
                  <a:cubicBezTo>
                    <a:pt x="210" y="4"/>
                    <a:pt x="209" y="4"/>
                    <a:pt x="209" y="4"/>
                  </a:cubicBezTo>
                  <a:cubicBezTo>
                    <a:pt x="208" y="3"/>
                    <a:pt x="206" y="3"/>
                    <a:pt x="204" y="4"/>
                  </a:cubicBezTo>
                  <a:cubicBezTo>
                    <a:pt x="203" y="4"/>
                    <a:pt x="203" y="7"/>
                    <a:pt x="203" y="9"/>
                  </a:cubicBezTo>
                  <a:cubicBezTo>
                    <a:pt x="203" y="9"/>
                    <a:pt x="203" y="9"/>
                    <a:pt x="203" y="9"/>
                  </a:cubicBezTo>
                  <a:cubicBezTo>
                    <a:pt x="203" y="11"/>
                    <a:pt x="203" y="11"/>
                    <a:pt x="203" y="11"/>
                  </a:cubicBezTo>
                  <a:cubicBezTo>
                    <a:pt x="203" y="11"/>
                    <a:pt x="203" y="11"/>
                    <a:pt x="203" y="11"/>
                  </a:cubicBezTo>
                  <a:cubicBezTo>
                    <a:pt x="203" y="11"/>
                    <a:pt x="204" y="14"/>
                    <a:pt x="205" y="15"/>
                  </a:cubicBezTo>
                  <a:cubicBezTo>
                    <a:pt x="205" y="16"/>
                    <a:pt x="205" y="16"/>
                    <a:pt x="205" y="16"/>
                  </a:cubicBezTo>
                  <a:cubicBezTo>
                    <a:pt x="204" y="17"/>
                    <a:pt x="204" y="17"/>
                    <a:pt x="204" y="17"/>
                  </a:cubicBezTo>
                  <a:cubicBezTo>
                    <a:pt x="200" y="18"/>
                    <a:pt x="200" y="18"/>
                    <a:pt x="200" y="18"/>
                  </a:cubicBezTo>
                  <a:cubicBezTo>
                    <a:pt x="200" y="18"/>
                    <a:pt x="200" y="18"/>
                    <a:pt x="200" y="18"/>
                  </a:cubicBezTo>
                  <a:cubicBezTo>
                    <a:pt x="199" y="19"/>
                    <a:pt x="199" y="20"/>
                    <a:pt x="199" y="21"/>
                  </a:cubicBezTo>
                  <a:cubicBezTo>
                    <a:pt x="198" y="21"/>
                    <a:pt x="198" y="20"/>
                    <a:pt x="198" y="20"/>
                  </a:cubicBezTo>
                  <a:cubicBezTo>
                    <a:pt x="197" y="20"/>
                    <a:pt x="195" y="21"/>
                    <a:pt x="194" y="22"/>
                  </a:cubicBezTo>
                  <a:cubicBezTo>
                    <a:pt x="194" y="22"/>
                    <a:pt x="194" y="22"/>
                    <a:pt x="194" y="22"/>
                  </a:cubicBezTo>
                  <a:cubicBezTo>
                    <a:pt x="194" y="22"/>
                    <a:pt x="194" y="22"/>
                    <a:pt x="194" y="22"/>
                  </a:cubicBezTo>
                  <a:cubicBezTo>
                    <a:pt x="194" y="22"/>
                    <a:pt x="194" y="22"/>
                    <a:pt x="194" y="22"/>
                  </a:cubicBezTo>
                  <a:cubicBezTo>
                    <a:pt x="190" y="21"/>
                    <a:pt x="190" y="21"/>
                    <a:pt x="190" y="21"/>
                  </a:cubicBezTo>
                  <a:cubicBezTo>
                    <a:pt x="189" y="20"/>
                    <a:pt x="189" y="20"/>
                    <a:pt x="189" y="20"/>
                  </a:cubicBezTo>
                  <a:cubicBezTo>
                    <a:pt x="189" y="19"/>
                    <a:pt x="189" y="19"/>
                    <a:pt x="189" y="19"/>
                  </a:cubicBezTo>
                  <a:cubicBezTo>
                    <a:pt x="190" y="18"/>
                    <a:pt x="191" y="16"/>
                    <a:pt x="191" y="16"/>
                  </a:cubicBezTo>
                  <a:cubicBezTo>
                    <a:pt x="191" y="16"/>
                    <a:pt x="191" y="16"/>
                    <a:pt x="191" y="15"/>
                  </a:cubicBezTo>
                  <a:cubicBezTo>
                    <a:pt x="191" y="14"/>
                    <a:pt x="191" y="14"/>
                    <a:pt x="191" y="14"/>
                  </a:cubicBezTo>
                  <a:cubicBezTo>
                    <a:pt x="191" y="14"/>
                    <a:pt x="191" y="13"/>
                    <a:pt x="191" y="13"/>
                  </a:cubicBezTo>
                  <a:cubicBezTo>
                    <a:pt x="191" y="11"/>
                    <a:pt x="191" y="9"/>
                    <a:pt x="189" y="9"/>
                  </a:cubicBezTo>
                  <a:cubicBezTo>
                    <a:pt x="189" y="9"/>
                    <a:pt x="189" y="9"/>
                    <a:pt x="188" y="9"/>
                  </a:cubicBezTo>
                  <a:cubicBezTo>
                    <a:pt x="187" y="8"/>
                    <a:pt x="185" y="8"/>
                    <a:pt x="184" y="9"/>
                  </a:cubicBezTo>
                  <a:cubicBezTo>
                    <a:pt x="183" y="9"/>
                    <a:pt x="182" y="11"/>
                    <a:pt x="183" y="13"/>
                  </a:cubicBezTo>
                  <a:cubicBezTo>
                    <a:pt x="182" y="13"/>
                    <a:pt x="182" y="14"/>
                    <a:pt x="182" y="14"/>
                  </a:cubicBezTo>
                  <a:cubicBezTo>
                    <a:pt x="182" y="15"/>
                    <a:pt x="182" y="15"/>
                    <a:pt x="182" y="15"/>
                  </a:cubicBezTo>
                  <a:cubicBezTo>
                    <a:pt x="182" y="16"/>
                    <a:pt x="183" y="16"/>
                    <a:pt x="183" y="16"/>
                  </a:cubicBezTo>
                  <a:cubicBezTo>
                    <a:pt x="183" y="16"/>
                    <a:pt x="184" y="18"/>
                    <a:pt x="185" y="19"/>
                  </a:cubicBezTo>
                  <a:cubicBezTo>
                    <a:pt x="185" y="20"/>
                    <a:pt x="185" y="20"/>
                    <a:pt x="185" y="20"/>
                  </a:cubicBezTo>
                  <a:cubicBezTo>
                    <a:pt x="184" y="21"/>
                    <a:pt x="184" y="21"/>
                    <a:pt x="184" y="21"/>
                  </a:cubicBezTo>
                  <a:cubicBezTo>
                    <a:pt x="180" y="22"/>
                    <a:pt x="180" y="22"/>
                    <a:pt x="180" y="22"/>
                  </a:cubicBezTo>
                  <a:cubicBezTo>
                    <a:pt x="180" y="22"/>
                    <a:pt x="180" y="22"/>
                    <a:pt x="180" y="22"/>
                  </a:cubicBezTo>
                  <a:cubicBezTo>
                    <a:pt x="176" y="30"/>
                    <a:pt x="176" y="38"/>
                    <a:pt x="175" y="47"/>
                  </a:cubicBezTo>
                  <a:cubicBezTo>
                    <a:pt x="176" y="47"/>
                    <a:pt x="176" y="47"/>
                    <a:pt x="176" y="47"/>
                  </a:cubicBezTo>
                  <a:cubicBezTo>
                    <a:pt x="176" y="48"/>
                    <a:pt x="176" y="48"/>
                    <a:pt x="176" y="48"/>
                  </a:cubicBezTo>
                  <a:cubicBezTo>
                    <a:pt x="176" y="49"/>
                    <a:pt x="177" y="50"/>
                    <a:pt x="177" y="50"/>
                  </a:cubicBezTo>
                  <a:cubicBezTo>
                    <a:pt x="178" y="50"/>
                    <a:pt x="179" y="49"/>
                    <a:pt x="179" y="48"/>
                  </a:cubicBezTo>
                  <a:cubicBezTo>
                    <a:pt x="179" y="58"/>
                    <a:pt x="179" y="58"/>
                    <a:pt x="179" y="58"/>
                  </a:cubicBezTo>
                  <a:cubicBezTo>
                    <a:pt x="114" y="57"/>
                    <a:pt x="49" y="82"/>
                    <a:pt x="0" y="131"/>
                  </a:cubicBezTo>
                  <a:cubicBezTo>
                    <a:pt x="124" y="131"/>
                    <a:pt x="124" y="131"/>
                    <a:pt x="124" y="131"/>
                  </a:cubicBezTo>
                  <a:cubicBezTo>
                    <a:pt x="351" y="131"/>
                    <a:pt x="351" y="131"/>
                    <a:pt x="351" y="131"/>
                  </a:cubicBezTo>
                  <a:cubicBezTo>
                    <a:pt x="347" y="127"/>
                    <a:pt x="343" y="123"/>
                    <a:pt x="338" y="119"/>
                  </a:cubicBezTo>
                  <a:close/>
                  <a:moveTo>
                    <a:pt x="321" y="90"/>
                  </a:moveTo>
                  <a:cubicBezTo>
                    <a:pt x="321" y="90"/>
                    <a:pt x="321" y="90"/>
                    <a:pt x="321" y="91"/>
                  </a:cubicBezTo>
                  <a:cubicBezTo>
                    <a:pt x="321" y="106"/>
                    <a:pt x="321" y="106"/>
                    <a:pt x="321" y="106"/>
                  </a:cubicBezTo>
                  <a:cubicBezTo>
                    <a:pt x="321" y="105"/>
                    <a:pt x="320" y="105"/>
                    <a:pt x="320" y="105"/>
                  </a:cubicBezTo>
                  <a:lnTo>
                    <a:pt x="321" y="90"/>
                  </a:lnTo>
                  <a:close/>
                  <a:moveTo>
                    <a:pt x="305" y="51"/>
                  </a:moveTo>
                  <a:cubicBezTo>
                    <a:pt x="305" y="51"/>
                    <a:pt x="305" y="50"/>
                    <a:pt x="306" y="49"/>
                  </a:cubicBezTo>
                  <a:cubicBezTo>
                    <a:pt x="306" y="50"/>
                    <a:pt x="307" y="52"/>
                    <a:pt x="308" y="53"/>
                  </a:cubicBezTo>
                  <a:cubicBezTo>
                    <a:pt x="308" y="54"/>
                    <a:pt x="308" y="54"/>
                    <a:pt x="308" y="54"/>
                  </a:cubicBezTo>
                  <a:cubicBezTo>
                    <a:pt x="305" y="54"/>
                    <a:pt x="305" y="54"/>
                    <a:pt x="305" y="54"/>
                  </a:cubicBezTo>
                  <a:cubicBezTo>
                    <a:pt x="305" y="53"/>
                    <a:pt x="305" y="53"/>
                    <a:pt x="305" y="53"/>
                  </a:cubicBezTo>
                  <a:lnTo>
                    <a:pt x="305" y="51"/>
                  </a:lnTo>
                  <a:close/>
                  <a:moveTo>
                    <a:pt x="279" y="40"/>
                  </a:moveTo>
                  <a:cubicBezTo>
                    <a:pt x="279" y="41"/>
                    <a:pt x="279" y="41"/>
                    <a:pt x="279" y="41"/>
                  </a:cubicBezTo>
                  <a:cubicBezTo>
                    <a:pt x="279" y="42"/>
                    <a:pt x="279" y="42"/>
                    <a:pt x="279" y="42"/>
                  </a:cubicBezTo>
                  <a:cubicBezTo>
                    <a:pt x="279" y="40"/>
                    <a:pt x="278" y="39"/>
                    <a:pt x="278" y="38"/>
                  </a:cubicBezTo>
                  <a:cubicBezTo>
                    <a:pt x="278" y="39"/>
                    <a:pt x="279" y="39"/>
                    <a:pt x="279" y="40"/>
                  </a:cubicBezTo>
                  <a:close/>
                </a:path>
              </a:pathLst>
            </a:custGeom>
            <a:solidFill>
              <a:srgbClr val="00182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p>
              <a:pPr marL="0" marR="0" lvl="0" indent="0" defTabSz="932597" eaLnBrk="1" fontAlgn="auto" latinLnBrk="0" hangingPunct="1">
                <a:lnSpc>
                  <a:spcPct val="100000"/>
                </a:lnSpc>
                <a:spcBef>
                  <a:spcPts val="0"/>
                </a:spcBef>
                <a:spcAft>
                  <a:spcPts val="0"/>
                </a:spcAft>
                <a:buClrTx/>
                <a:buSzTx/>
                <a:buFontTx/>
                <a:buNone/>
                <a:tabLst/>
                <a:defRPr/>
              </a:pPr>
              <a:endParaRPr kumimoji="0" lang="en-US" sz="1836" b="0" i="0" u="none" strike="noStrike" kern="0" cap="none" spc="0" normalizeH="0" baseline="0" noProof="0">
                <a:ln>
                  <a:noFill/>
                </a:ln>
                <a:solidFill>
                  <a:sysClr val="windowText" lastClr="000000"/>
                </a:solidFill>
                <a:effectLst/>
                <a:uLnTx/>
                <a:uFillTx/>
              </a:endParaRPr>
            </a:p>
          </p:txBody>
        </p:sp>
        <p:grpSp>
          <p:nvGrpSpPr>
            <p:cNvPr id="701" name="Group 700"/>
            <p:cNvGrpSpPr/>
            <p:nvPr/>
          </p:nvGrpSpPr>
          <p:grpSpPr>
            <a:xfrm>
              <a:off x="3935059" y="4377958"/>
              <a:ext cx="1659673" cy="712065"/>
              <a:chOff x="1225551" y="2106613"/>
              <a:chExt cx="1454150" cy="623887"/>
            </a:xfrm>
            <a:solidFill>
              <a:srgbClr val="002844"/>
            </a:solidFill>
          </p:grpSpPr>
          <p:sp>
            <p:nvSpPr>
              <p:cNvPr id="812" name="Freeform 712"/>
              <p:cNvSpPr>
                <a:spLocks/>
              </p:cNvSpPr>
              <p:nvPr/>
            </p:nvSpPr>
            <p:spPr bwMode="auto">
              <a:xfrm>
                <a:off x="2182814" y="2252663"/>
                <a:ext cx="96838" cy="298450"/>
              </a:xfrm>
              <a:custGeom>
                <a:avLst/>
                <a:gdLst>
                  <a:gd name="T0" fmla="*/ 36 w 44"/>
                  <a:gd name="T1" fmla="*/ 26 h 134"/>
                  <a:gd name="T2" fmla="*/ 36 w 44"/>
                  <a:gd name="T3" fmla="*/ 26 h 134"/>
                  <a:gd name="T4" fmla="*/ 36 w 44"/>
                  <a:gd name="T5" fmla="*/ 26 h 134"/>
                  <a:gd name="T6" fmla="*/ 27 w 44"/>
                  <a:gd name="T7" fmla="*/ 25 h 134"/>
                  <a:gd name="T8" fmla="*/ 26 w 44"/>
                  <a:gd name="T9" fmla="*/ 24 h 134"/>
                  <a:gd name="T10" fmla="*/ 26 w 44"/>
                  <a:gd name="T11" fmla="*/ 21 h 134"/>
                  <a:gd name="T12" fmla="*/ 29 w 44"/>
                  <a:gd name="T13" fmla="*/ 15 h 134"/>
                  <a:gd name="T14" fmla="*/ 30 w 44"/>
                  <a:gd name="T15" fmla="*/ 14 h 134"/>
                  <a:gd name="T16" fmla="*/ 30 w 44"/>
                  <a:gd name="T17" fmla="*/ 11 h 134"/>
                  <a:gd name="T18" fmla="*/ 30 w 44"/>
                  <a:gd name="T19" fmla="*/ 10 h 134"/>
                  <a:gd name="T20" fmla="*/ 26 w 44"/>
                  <a:gd name="T21" fmla="*/ 2 h 134"/>
                  <a:gd name="T22" fmla="*/ 24 w 44"/>
                  <a:gd name="T23" fmla="*/ 2 h 134"/>
                  <a:gd name="T24" fmla="*/ 16 w 44"/>
                  <a:gd name="T25" fmla="*/ 1 h 134"/>
                  <a:gd name="T26" fmla="*/ 13 w 44"/>
                  <a:gd name="T27" fmla="*/ 10 h 134"/>
                  <a:gd name="T28" fmla="*/ 13 w 44"/>
                  <a:gd name="T29" fmla="*/ 11 h 134"/>
                  <a:gd name="T30" fmla="*/ 13 w 44"/>
                  <a:gd name="T31" fmla="*/ 14 h 134"/>
                  <a:gd name="T32" fmla="*/ 14 w 44"/>
                  <a:gd name="T33" fmla="*/ 15 h 134"/>
                  <a:gd name="T34" fmla="*/ 17 w 44"/>
                  <a:gd name="T35" fmla="*/ 21 h 134"/>
                  <a:gd name="T36" fmla="*/ 17 w 44"/>
                  <a:gd name="T37" fmla="*/ 24 h 134"/>
                  <a:gd name="T38" fmla="*/ 16 w 44"/>
                  <a:gd name="T39" fmla="*/ 25 h 134"/>
                  <a:gd name="T40" fmla="*/ 8 w 44"/>
                  <a:gd name="T41" fmla="*/ 26 h 134"/>
                  <a:gd name="T42" fmla="*/ 8 w 44"/>
                  <a:gd name="T43" fmla="*/ 27 h 134"/>
                  <a:gd name="T44" fmla="*/ 0 w 44"/>
                  <a:gd name="T45" fmla="*/ 74 h 134"/>
                  <a:gd name="T46" fmla="*/ 1 w 44"/>
                  <a:gd name="T47" fmla="*/ 74 h 134"/>
                  <a:gd name="T48" fmla="*/ 1 w 44"/>
                  <a:gd name="T49" fmla="*/ 78 h 134"/>
                  <a:gd name="T50" fmla="*/ 4 w 44"/>
                  <a:gd name="T51" fmla="*/ 80 h 134"/>
                  <a:gd name="T52" fmla="*/ 6 w 44"/>
                  <a:gd name="T53" fmla="*/ 78 h 134"/>
                  <a:gd name="T54" fmla="*/ 8 w 44"/>
                  <a:gd name="T55" fmla="*/ 134 h 134"/>
                  <a:gd name="T56" fmla="*/ 19 w 44"/>
                  <a:gd name="T57" fmla="*/ 134 h 134"/>
                  <a:gd name="T58" fmla="*/ 27 w 44"/>
                  <a:gd name="T59" fmla="*/ 134 h 134"/>
                  <a:gd name="T60" fmla="*/ 35 w 44"/>
                  <a:gd name="T61" fmla="*/ 134 h 134"/>
                  <a:gd name="T62" fmla="*/ 37 w 44"/>
                  <a:gd name="T63" fmla="*/ 78 h 134"/>
                  <a:gd name="T64" fmla="*/ 40 w 44"/>
                  <a:gd name="T65" fmla="*/ 80 h 134"/>
                  <a:gd name="T66" fmla="*/ 43 w 44"/>
                  <a:gd name="T67" fmla="*/ 78 h 134"/>
                  <a:gd name="T68" fmla="*/ 43 w 44"/>
                  <a:gd name="T69" fmla="*/ 74 h 134"/>
                  <a:gd name="T70" fmla="*/ 44 w 44"/>
                  <a:gd name="T71" fmla="*/ 74 h 134"/>
                  <a:gd name="T72" fmla="*/ 36 w 44"/>
                  <a:gd name="T73" fmla="*/ 26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4" h="134">
                    <a:moveTo>
                      <a:pt x="36" y="26"/>
                    </a:moveTo>
                    <a:cubicBezTo>
                      <a:pt x="36" y="26"/>
                      <a:pt x="36" y="26"/>
                      <a:pt x="36" y="26"/>
                    </a:cubicBezTo>
                    <a:cubicBezTo>
                      <a:pt x="36" y="26"/>
                      <a:pt x="36" y="26"/>
                      <a:pt x="36" y="26"/>
                    </a:cubicBezTo>
                    <a:cubicBezTo>
                      <a:pt x="27" y="25"/>
                      <a:pt x="27" y="25"/>
                      <a:pt x="27" y="25"/>
                    </a:cubicBezTo>
                    <a:cubicBezTo>
                      <a:pt x="26" y="24"/>
                      <a:pt x="26" y="24"/>
                      <a:pt x="26" y="24"/>
                    </a:cubicBezTo>
                    <a:cubicBezTo>
                      <a:pt x="26" y="21"/>
                      <a:pt x="26" y="21"/>
                      <a:pt x="26" y="21"/>
                    </a:cubicBezTo>
                    <a:cubicBezTo>
                      <a:pt x="27" y="19"/>
                      <a:pt x="29" y="15"/>
                      <a:pt x="29" y="15"/>
                    </a:cubicBezTo>
                    <a:cubicBezTo>
                      <a:pt x="30" y="15"/>
                      <a:pt x="30" y="15"/>
                      <a:pt x="30" y="14"/>
                    </a:cubicBezTo>
                    <a:cubicBezTo>
                      <a:pt x="30" y="11"/>
                      <a:pt x="30" y="11"/>
                      <a:pt x="30" y="11"/>
                    </a:cubicBezTo>
                    <a:cubicBezTo>
                      <a:pt x="30" y="11"/>
                      <a:pt x="30" y="11"/>
                      <a:pt x="30" y="10"/>
                    </a:cubicBezTo>
                    <a:cubicBezTo>
                      <a:pt x="30" y="7"/>
                      <a:pt x="30" y="3"/>
                      <a:pt x="26" y="2"/>
                    </a:cubicBezTo>
                    <a:cubicBezTo>
                      <a:pt x="26" y="2"/>
                      <a:pt x="25" y="2"/>
                      <a:pt x="24" y="2"/>
                    </a:cubicBezTo>
                    <a:cubicBezTo>
                      <a:pt x="22" y="0"/>
                      <a:pt x="19" y="0"/>
                      <a:pt x="16" y="1"/>
                    </a:cubicBezTo>
                    <a:cubicBezTo>
                      <a:pt x="13" y="3"/>
                      <a:pt x="13" y="6"/>
                      <a:pt x="13" y="10"/>
                    </a:cubicBezTo>
                    <a:cubicBezTo>
                      <a:pt x="13" y="10"/>
                      <a:pt x="13" y="11"/>
                      <a:pt x="13" y="11"/>
                    </a:cubicBezTo>
                    <a:cubicBezTo>
                      <a:pt x="13" y="14"/>
                      <a:pt x="13" y="14"/>
                      <a:pt x="13" y="14"/>
                    </a:cubicBezTo>
                    <a:cubicBezTo>
                      <a:pt x="13" y="15"/>
                      <a:pt x="13" y="15"/>
                      <a:pt x="14" y="15"/>
                    </a:cubicBezTo>
                    <a:cubicBezTo>
                      <a:pt x="14" y="15"/>
                      <a:pt x="16" y="20"/>
                      <a:pt x="17" y="21"/>
                    </a:cubicBezTo>
                    <a:cubicBezTo>
                      <a:pt x="17" y="24"/>
                      <a:pt x="17" y="24"/>
                      <a:pt x="17" y="24"/>
                    </a:cubicBezTo>
                    <a:cubicBezTo>
                      <a:pt x="16" y="25"/>
                      <a:pt x="16" y="25"/>
                      <a:pt x="16" y="25"/>
                    </a:cubicBezTo>
                    <a:cubicBezTo>
                      <a:pt x="8" y="26"/>
                      <a:pt x="8" y="26"/>
                      <a:pt x="8" y="26"/>
                    </a:cubicBezTo>
                    <a:cubicBezTo>
                      <a:pt x="8" y="27"/>
                      <a:pt x="8" y="27"/>
                      <a:pt x="8" y="27"/>
                    </a:cubicBezTo>
                    <a:cubicBezTo>
                      <a:pt x="1" y="42"/>
                      <a:pt x="1" y="57"/>
                      <a:pt x="0" y="74"/>
                    </a:cubicBezTo>
                    <a:cubicBezTo>
                      <a:pt x="1" y="74"/>
                      <a:pt x="1" y="74"/>
                      <a:pt x="1" y="74"/>
                    </a:cubicBezTo>
                    <a:cubicBezTo>
                      <a:pt x="1" y="78"/>
                      <a:pt x="1" y="78"/>
                      <a:pt x="1" y="78"/>
                    </a:cubicBezTo>
                    <a:cubicBezTo>
                      <a:pt x="1" y="79"/>
                      <a:pt x="2" y="80"/>
                      <a:pt x="4" y="80"/>
                    </a:cubicBezTo>
                    <a:cubicBezTo>
                      <a:pt x="5" y="80"/>
                      <a:pt x="6" y="79"/>
                      <a:pt x="6" y="78"/>
                    </a:cubicBezTo>
                    <a:cubicBezTo>
                      <a:pt x="8" y="134"/>
                      <a:pt x="8" y="134"/>
                      <a:pt x="8" y="134"/>
                    </a:cubicBezTo>
                    <a:cubicBezTo>
                      <a:pt x="19" y="134"/>
                      <a:pt x="19" y="134"/>
                      <a:pt x="19" y="134"/>
                    </a:cubicBezTo>
                    <a:cubicBezTo>
                      <a:pt x="27" y="134"/>
                      <a:pt x="27" y="134"/>
                      <a:pt x="27" y="134"/>
                    </a:cubicBezTo>
                    <a:cubicBezTo>
                      <a:pt x="35" y="134"/>
                      <a:pt x="35" y="134"/>
                      <a:pt x="35" y="134"/>
                    </a:cubicBezTo>
                    <a:cubicBezTo>
                      <a:pt x="37" y="78"/>
                      <a:pt x="37" y="78"/>
                      <a:pt x="37" y="78"/>
                    </a:cubicBezTo>
                    <a:cubicBezTo>
                      <a:pt x="37" y="79"/>
                      <a:pt x="38" y="80"/>
                      <a:pt x="40" y="80"/>
                    </a:cubicBezTo>
                    <a:cubicBezTo>
                      <a:pt x="41" y="80"/>
                      <a:pt x="43" y="79"/>
                      <a:pt x="43" y="78"/>
                    </a:cubicBezTo>
                    <a:cubicBezTo>
                      <a:pt x="43" y="74"/>
                      <a:pt x="43" y="74"/>
                      <a:pt x="43" y="74"/>
                    </a:cubicBezTo>
                    <a:cubicBezTo>
                      <a:pt x="44" y="74"/>
                      <a:pt x="44" y="74"/>
                      <a:pt x="44" y="74"/>
                    </a:cubicBezTo>
                    <a:cubicBezTo>
                      <a:pt x="42" y="57"/>
                      <a:pt x="43" y="42"/>
                      <a:pt x="36" y="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p>
                <a:pPr marL="0" marR="0" lvl="0" indent="0" defTabSz="932597" eaLnBrk="1" fontAlgn="auto" latinLnBrk="0" hangingPunct="1">
                  <a:lnSpc>
                    <a:spcPct val="100000"/>
                  </a:lnSpc>
                  <a:spcBef>
                    <a:spcPts val="0"/>
                  </a:spcBef>
                  <a:spcAft>
                    <a:spcPts val="0"/>
                  </a:spcAft>
                  <a:buClrTx/>
                  <a:buSzTx/>
                  <a:buFontTx/>
                  <a:buNone/>
                  <a:tabLst/>
                  <a:defRPr/>
                </a:pPr>
                <a:endParaRPr kumimoji="0" lang="en-US" sz="1836" b="0" i="0" u="none" strike="noStrike" kern="0" cap="none" spc="0" normalizeH="0" baseline="0" noProof="0">
                  <a:ln>
                    <a:noFill/>
                  </a:ln>
                  <a:solidFill>
                    <a:sysClr val="windowText" lastClr="000000"/>
                  </a:solidFill>
                  <a:effectLst/>
                  <a:uLnTx/>
                  <a:uFillTx/>
                </a:endParaRPr>
              </a:p>
            </p:txBody>
          </p:sp>
          <p:sp>
            <p:nvSpPr>
              <p:cNvPr id="813" name="Freeform 713"/>
              <p:cNvSpPr>
                <a:spLocks/>
              </p:cNvSpPr>
              <p:nvPr/>
            </p:nvSpPr>
            <p:spPr bwMode="auto">
              <a:xfrm>
                <a:off x="2252664" y="2224088"/>
                <a:ext cx="98425" cy="298450"/>
              </a:xfrm>
              <a:custGeom>
                <a:avLst/>
                <a:gdLst>
                  <a:gd name="T0" fmla="*/ 36 w 44"/>
                  <a:gd name="T1" fmla="*/ 26 h 134"/>
                  <a:gd name="T2" fmla="*/ 36 w 44"/>
                  <a:gd name="T3" fmla="*/ 26 h 134"/>
                  <a:gd name="T4" fmla="*/ 36 w 44"/>
                  <a:gd name="T5" fmla="*/ 26 h 134"/>
                  <a:gd name="T6" fmla="*/ 27 w 44"/>
                  <a:gd name="T7" fmla="*/ 24 h 134"/>
                  <a:gd name="T8" fmla="*/ 26 w 44"/>
                  <a:gd name="T9" fmla="*/ 23 h 134"/>
                  <a:gd name="T10" fmla="*/ 26 w 44"/>
                  <a:gd name="T11" fmla="*/ 20 h 134"/>
                  <a:gd name="T12" fmla="*/ 29 w 44"/>
                  <a:gd name="T13" fmla="*/ 15 h 134"/>
                  <a:gd name="T14" fmla="*/ 30 w 44"/>
                  <a:gd name="T15" fmla="*/ 13 h 134"/>
                  <a:gd name="T16" fmla="*/ 30 w 44"/>
                  <a:gd name="T17" fmla="*/ 11 h 134"/>
                  <a:gd name="T18" fmla="*/ 30 w 44"/>
                  <a:gd name="T19" fmla="*/ 10 h 134"/>
                  <a:gd name="T20" fmla="*/ 27 w 44"/>
                  <a:gd name="T21" fmla="*/ 1 h 134"/>
                  <a:gd name="T22" fmla="*/ 24 w 44"/>
                  <a:gd name="T23" fmla="*/ 1 h 134"/>
                  <a:gd name="T24" fmla="*/ 16 w 44"/>
                  <a:gd name="T25" fmla="*/ 1 h 134"/>
                  <a:gd name="T26" fmla="*/ 13 w 44"/>
                  <a:gd name="T27" fmla="*/ 10 h 134"/>
                  <a:gd name="T28" fmla="*/ 13 w 44"/>
                  <a:gd name="T29" fmla="*/ 11 h 134"/>
                  <a:gd name="T30" fmla="*/ 13 w 44"/>
                  <a:gd name="T31" fmla="*/ 13 h 134"/>
                  <a:gd name="T32" fmla="*/ 14 w 44"/>
                  <a:gd name="T33" fmla="*/ 15 h 134"/>
                  <a:gd name="T34" fmla="*/ 17 w 44"/>
                  <a:gd name="T35" fmla="*/ 21 h 134"/>
                  <a:gd name="T36" fmla="*/ 17 w 44"/>
                  <a:gd name="T37" fmla="*/ 23 h 134"/>
                  <a:gd name="T38" fmla="*/ 16 w 44"/>
                  <a:gd name="T39" fmla="*/ 24 h 134"/>
                  <a:gd name="T40" fmla="*/ 8 w 44"/>
                  <a:gd name="T41" fmla="*/ 26 h 134"/>
                  <a:gd name="T42" fmla="*/ 8 w 44"/>
                  <a:gd name="T43" fmla="*/ 26 h 134"/>
                  <a:gd name="T44" fmla="*/ 0 w 44"/>
                  <a:gd name="T45" fmla="*/ 74 h 134"/>
                  <a:gd name="T46" fmla="*/ 1 w 44"/>
                  <a:gd name="T47" fmla="*/ 74 h 134"/>
                  <a:gd name="T48" fmla="*/ 1 w 44"/>
                  <a:gd name="T49" fmla="*/ 77 h 134"/>
                  <a:gd name="T50" fmla="*/ 4 w 44"/>
                  <a:gd name="T51" fmla="*/ 80 h 134"/>
                  <a:gd name="T52" fmla="*/ 6 w 44"/>
                  <a:gd name="T53" fmla="*/ 77 h 134"/>
                  <a:gd name="T54" fmla="*/ 8 w 44"/>
                  <a:gd name="T55" fmla="*/ 134 h 134"/>
                  <a:gd name="T56" fmla="*/ 19 w 44"/>
                  <a:gd name="T57" fmla="*/ 134 h 134"/>
                  <a:gd name="T58" fmla="*/ 27 w 44"/>
                  <a:gd name="T59" fmla="*/ 134 h 134"/>
                  <a:gd name="T60" fmla="*/ 35 w 44"/>
                  <a:gd name="T61" fmla="*/ 134 h 134"/>
                  <a:gd name="T62" fmla="*/ 37 w 44"/>
                  <a:gd name="T63" fmla="*/ 77 h 134"/>
                  <a:gd name="T64" fmla="*/ 40 w 44"/>
                  <a:gd name="T65" fmla="*/ 80 h 134"/>
                  <a:gd name="T66" fmla="*/ 43 w 44"/>
                  <a:gd name="T67" fmla="*/ 77 h 134"/>
                  <a:gd name="T68" fmla="*/ 43 w 44"/>
                  <a:gd name="T69" fmla="*/ 74 h 134"/>
                  <a:gd name="T70" fmla="*/ 44 w 44"/>
                  <a:gd name="T71" fmla="*/ 74 h 134"/>
                  <a:gd name="T72" fmla="*/ 36 w 44"/>
                  <a:gd name="T73" fmla="*/ 26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4" h="134">
                    <a:moveTo>
                      <a:pt x="36" y="26"/>
                    </a:moveTo>
                    <a:cubicBezTo>
                      <a:pt x="36" y="26"/>
                      <a:pt x="36" y="26"/>
                      <a:pt x="36" y="26"/>
                    </a:cubicBezTo>
                    <a:cubicBezTo>
                      <a:pt x="36" y="26"/>
                      <a:pt x="36" y="26"/>
                      <a:pt x="36" y="26"/>
                    </a:cubicBezTo>
                    <a:cubicBezTo>
                      <a:pt x="27" y="24"/>
                      <a:pt x="27" y="24"/>
                      <a:pt x="27" y="24"/>
                    </a:cubicBezTo>
                    <a:cubicBezTo>
                      <a:pt x="26" y="23"/>
                      <a:pt x="26" y="23"/>
                      <a:pt x="26" y="23"/>
                    </a:cubicBezTo>
                    <a:cubicBezTo>
                      <a:pt x="26" y="20"/>
                      <a:pt x="26" y="20"/>
                      <a:pt x="26" y="20"/>
                    </a:cubicBezTo>
                    <a:cubicBezTo>
                      <a:pt x="28" y="19"/>
                      <a:pt x="29" y="15"/>
                      <a:pt x="29" y="15"/>
                    </a:cubicBezTo>
                    <a:cubicBezTo>
                      <a:pt x="30" y="15"/>
                      <a:pt x="30" y="14"/>
                      <a:pt x="30" y="13"/>
                    </a:cubicBezTo>
                    <a:cubicBezTo>
                      <a:pt x="30" y="11"/>
                      <a:pt x="30" y="11"/>
                      <a:pt x="30" y="11"/>
                    </a:cubicBezTo>
                    <a:cubicBezTo>
                      <a:pt x="30" y="10"/>
                      <a:pt x="30" y="10"/>
                      <a:pt x="30" y="10"/>
                    </a:cubicBezTo>
                    <a:cubicBezTo>
                      <a:pt x="31" y="6"/>
                      <a:pt x="30" y="2"/>
                      <a:pt x="27" y="1"/>
                    </a:cubicBezTo>
                    <a:cubicBezTo>
                      <a:pt x="26" y="1"/>
                      <a:pt x="25" y="1"/>
                      <a:pt x="24" y="1"/>
                    </a:cubicBezTo>
                    <a:cubicBezTo>
                      <a:pt x="22" y="0"/>
                      <a:pt x="19" y="0"/>
                      <a:pt x="16" y="1"/>
                    </a:cubicBezTo>
                    <a:cubicBezTo>
                      <a:pt x="13" y="2"/>
                      <a:pt x="13" y="6"/>
                      <a:pt x="13" y="10"/>
                    </a:cubicBezTo>
                    <a:cubicBezTo>
                      <a:pt x="13" y="10"/>
                      <a:pt x="13" y="10"/>
                      <a:pt x="13" y="11"/>
                    </a:cubicBezTo>
                    <a:cubicBezTo>
                      <a:pt x="13" y="13"/>
                      <a:pt x="13" y="13"/>
                      <a:pt x="13" y="13"/>
                    </a:cubicBezTo>
                    <a:cubicBezTo>
                      <a:pt x="13" y="14"/>
                      <a:pt x="14" y="15"/>
                      <a:pt x="14" y="15"/>
                    </a:cubicBezTo>
                    <a:cubicBezTo>
                      <a:pt x="14" y="15"/>
                      <a:pt x="16" y="19"/>
                      <a:pt x="17" y="21"/>
                    </a:cubicBezTo>
                    <a:cubicBezTo>
                      <a:pt x="17" y="23"/>
                      <a:pt x="17" y="23"/>
                      <a:pt x="17" y="23"/>
                    </a:cubicBezTo>
                    <a:cubicBezTo>
                      <a:pt x="16" y="24"/>
                      <a:pt x="16" y="24"/>
                      <a:pt x="16" y="24"/>
                    </a:cubicBezTo>
                    <a:cubicBezTo>
                      <a:pt x="8" y="26"/>
                      <a:pt x="8" y="26"/>
                      <a:pt x="8" y="26"/>
                    </a:cubicBezTo>
                    <a:cubicBezTo>
                      <a:pt x="8" y="26"/>
                      <a:pt x="8" y="26"/>
                      <a:pt x="8" y="26"/>
                    </a:cubicBezTo>
                    <a:cubicBezTo>
                      <a:pt x="1" y="42"/>
                      <a:pt x="1" y="57"/>
                      <a:pt x="0" y="74"/>
                    </a:cubicBezTo>
                    <a:cubicBezTo>
                      <a:pt x="1" y="74"/>
                      <a:pt x="1" y="74"/>
                      <a:pt x="1" y="74"/>
                    </a:cubicBezTo>
                    <a:cubicBezTo>
                      <a:pt x="1" y="77"/>
                      <a:pt x="1" y="77"/>
                      <a:pt x="1" y="77"/>
                    </a:cubicBezTo>
                    <a:cubicBezTo>
                      <a:pt x="1" y="79"/>
                      <a:pt x="2" y="80"/>
                      <a:pt x="4" y="80"/>
                    </a:cubicBezTo>
                    <a:cubicBezTo>
                      <a:pt x="5" y="80"/>
                      <a:pt x="6" y="79"/>
                      <a:pt x="6" y="77"/>
                    </a:cubicBezTo>
                    <a:cubicBezTo>
                      <a:pt x="8" y="134"/>
                      <a:pt x="8" y="134"/>
                      <a:pt x="8" y="134"/>
                    </a:cubicBezTo>
                    <a:cubicBezTo>
                      <a:pt x="19" y="134"/>
                      <a:pt x="19" y="134"/>
                      <a:pt x="19" y="134"/>
                    </a:cubicBezTo>
                    <a:cubicBezTo>
                      <a:pt x="27" y="134"/>
                      <a:pt x="27" y="134"/>
                      <a:pt x="27" y="134"/>
                    </a:cubicBezTo>
                    <a:cubicBezTo>
                      <a:pt x="35" y="134"/>
                      <a:pt x="35" y="134"/>
                      <a:pt x="35" y="134"/>
                    </a:cubicBezTo>
                    <a:cubicBezTo>
                      <a:pt x="37" y="77"/>
                      <a:pt x="37" y="77"/>
                      <a:pt x="37" y="77"/>
                    </a:cubicBezTo>
                    <a:cubicBezTo>
                      <a:pt x="37" y="79"/>
                      <a:pt x="38" y="80"/>
                      <a:pt x="40" y="80"/>
                    </a:cubicBezTo>
                    <a:cubicBezTo>
                      <a:pt x="41" y="80"/>
                      <a:pt x="43" y="79"/>
                      <a:pt x="43" y="77"/>
                    </a:cubicBezTo>
                    <a:cubicBezTo>
                      <a:pt x="43" y="74"/>
                      <a:pt x="43" y="74"/>
                      <a:pt x="43" y="74"/>
                    </a:cubicBezTo>
                    <a:cubicBezTo>
                      <a:pt x="44" y="74"/>
                      <a:pt x="44" y="74"/>
                      <a:pt x="44" y="74"/>
                    </a:cubicBezTo>
                    <a:cubicBezTo>
                      <a:pt x="42" y="57"/>
                      <a:pt x="43" y="41"/>
                      <a:pt x="36" y="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p>
                <a:pPr marL="0" marR="0" lvl="0" indent="0" defTabSz="932597" eaLnBrk="1" fontAlgn="auto" latinLnBrk="0" hangingPunct="1">
                  <a:lnSpc>
                    <a:spcPct val="100000"/>
                  </a:lnSpc>
                  <a:spcBef>
                    <a:spcPts val="0"/>
                  </a:spcBef>
                  <a:spcAft>
                    <a:spcPts val="0"/>
                  </a:spcAft>
                  <a:buClrTx/>
                  <a:buSzTx/>
                  <a:buFontTx/>
                  <a:buNone/>
                  <a:tabLst/>
                  <a:defRPr/>
                </a:pPr>
                <a:endParaRPr kumimoji="0" lang="en-US" sz="1836" b="0" i="0" u="none" strike="noStrike" kern="0" cap="none" spc="0" normalizeH="0" baseline="0" noProof="0">
                  <a:ln>
                    <a:noFill/>
                  </a:ln>
                  <a:solidFill>
                    <a:sysClr val="windowText" lastClr="000000"/>
                  </a:solidFill>
                  <a:effectLst/>
                  <a:uLnTx/>
                  <a:uFillTx/>
                </a:endParaRPr>
              </a:p>
            </p:txBody>
          </p:sp>
          <p:sp>
            <p:nvSpPr>
              <p:cNvPr id="814" name="Freeform 714"/>
              <p:cNvSpPr>
                <a:spLocks/>
              </p:cNvSpPr>
              <p:nvPr/>
            </p:nvSpPr>
            <p:spPr bwMode="auto">
              <a:xfrm>
                <a:off x="2324101" y="2224088"/>
                <a:ext cx="98425" cy="298450"/>
              </a:xfrm>
              <a:custGeom>
                <a:avLst/>
                <a:gdLst>
                  <a:gd name="T0" fmla="*/ 36 w 44"/>
                  <a:gd name="T1" fmla="*/ 26 h 134"/>
                  <a:gd name="T2" fmla="*/ 36 w 44"/>
                  <a:gd name="T3" fmla="*/ 26 h 134"/>
                  <a:gd name="T4" fmla="*/ 36 w 44"/>
                  <a:gd name="T5" fmla="*/ 26 h 134"/>
                  <a:gd name="T6" fmla="*/ 27 w 44"/>
                  <a:gd name="T7" fmla="*/ 24 h 134"/>
                  <a:gd name="T8" fmla="*/ 26 w 44"/>
                  <a:gd name="T9" fmla="*/ 23 h 134"/>
                  <a:gd name="T10" fmla="*/ 26 w 44"/>
                  <a:gd name="T11" fmla="*/ 20 h 134"/>
                  <a:gd name="T12" fmla="*/ 29 w 44"/>
                  <a:gd name="T13" fmla="*/ 15 h 134"/>
                  <a:gd name="T14" fmla="*/ 30 w 44"/>
                  <a:gd name="T15" fmla="*/ 13 h 134"/>
                  <a:gd name="T16" fmla="*/ 30 w 44"/>
                  <a:gd name="T17" fmla="*/ 11 h 134"/>
                  <a:gd name="T18" fmla="*/ 30 w 44"/>
                  <a:gd name="T19" fmla="*/ 10 h 134"/>
                  <a:gd name="T20" fmla="*/ 27 w 44"/>
                  <a:gd name="T21" fmla="*/ 1 h 134"/>
                  <a:gd name="T22" fmla="*/ 24 w 44"/>
                  <a:gd name="T23" fmla="*/ 1 h 134"/>
                  <a:gd name="T24" fmla="*/ 16 w 44"/>
                  <a:gd name="T25" fmla="*/ 1 h 134"/>
                  <a:gd name="T26" fmla="*/ 13 w 44"/>
                  <a:gd name="T27" fmla="*/ 10 h 134"/>
                  <a:gd name="T28" fmla="*/ 13 w 44"/>
                  <a:gd name="T29" fmla="*/ 11 h 134"/>
                  <a:gd name="T30" fmla="*/ 13 w 44"/>
                  <a:gd name="T31" fmla="*/ 13 h 134"/>
                  <a:gd name="T32" fmla="*/ 14 w 44"/>
                  <a:gd name="T33" fmla="*/ 15 h 134"/>
                  <a:gd name="T34" fmla="*/ 17 w 44"/>
                  <a:gd name="T35" fmla="*/ 21 h 134"/>
                  <a:gd name="T36" fmla="*/ 17 w 44"/>
                  <a:gd name="T37" fmla="*/ 23 h 134"/>
                  <a:gd name="T38" fmla="*/ 16 w 44"/>
                  <a:gd name="T39" fmla="*/ 24 h 134"/>
                  <a:gd name="T40" fmla="*/ 8 w 44"/>
                  <a:gd name="T41" fmla="*/ 26 h 134"/>
                  <a:gd name="T42" fmla="*/ 8 w 44"/>
                  <a:gd name="T43" fmla="*/ 26 h 134"/>
                  <a:gd name="T44" fmla="*/ 0 w 44"/>
                  <a:gd name="T45" fmla="*/ 74 h 134"/>
                  <a:gd name="T46" fmla="*/ 1 w 44"/>
                  <a:gd name="T47" fmla="*/ 74 h 134"/>
                  <a:gd name="T48" fmla="*/ 1 w 44"/>
                  <a:gd name="T49" fmla="*/ 77 h 134"/>
                  <a:gd name="T50" fmla="*/ 4 w 44"/>
                  <a:gd name="T51" fmla="*/ 80 h 134"/>
                  <a:gd name="T52" fmla="*/ 6 w 44"/>
                  <a:gd name="T53" fmla="*/ 77 h 134"/>
                  <a:gd name="T54" fmla="*/ 8 w 44"/>
                  <a:gd name="T55" fmla="*/ 134 h 134"/>
                  <a:gd name="T56" fmla="*/ 19 w 44"/>
                  <a:gd name="T57" fmla="*/ 134 h 134"/>
                  <a:gd name="T58" fmla="*/ 27 w 44"/>
                  <a:gd name="T59" fmla="*/ 134 h 134"/>
                  <a:gd name="T60" fmla="*/ 35 w 44"/>
                  <a:gd name="T61" fmla="*/ 134 h 134"/>
                  <a:gd name="T62" fmla="*/ 37 w 44"/>
                  <a:gd name="T63" fmla="*/ 77 h 134"/>
                  <a:gd name="T64" fmla="*/ 40 w 44"/>
                  <a:gd name="T65" fmla="*/ 80 h 134"/>
                  <a:gd name="T66" fmla="*/ 43 w 44"/>
                  <a:gd name="T67" fmla="*/ 77 h 134"/>
                  <a:gd name="T68" fmla="*/ 43 w 44"/>
                  <a:gd name="T69" fmla="*/ 74 h 134"/>
                  <a:gd name="T70" fmla="*/ 44 w 44"/>
                  <a:gd name="T71" fmla="*/ 74 h 134"/>
                  <a:gd name="T72" fmla="*/ 36 w 44"/>
                  <a:gd name="T73" fmla="*/ 26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4" h="134">
                    <a:moveTo>
                      <a:pt x="36" y="26"/>
                    </a:moveTo>
                    <a:cubicBezTo>
                      <a:pt x="36" y="26"/>
                      <a:pt x="36" y="26"/>
                      <a:pt x="36" y="26"/>
                    </a:cubicBezTo>
                    <a:cubicBezTo>
                      <a:pt x="36" y="26"/>
                      <a:pt x="36" y="26"/>
                      <a:pt x="36" y="26"/>
                    </a:cubicBezTo>
                    <a:cubicBezTo>
                      <a:pt x="27" y="24"/>
                      <a:pt x="27" y="24"/>
                      <a:pt x="27" y="24"/>
                    </a:cubicBezTo>
                    <a:cubicBezTo>
                      <a:pt x="26" y="23"/>
                      <a:pt x="26" y="23"/>
                      <a:pt x="26" y="23"/>
                    </a:cubicBezTo>
                    <a:cubicBezTo>
                      <a:pt x="26" y="20"/>
                      <a:pt x="26" y="20"/>
                      <a:pt x="26" y="20"/>
                    </a:cubicBezTo>
                    <a:cubicBezTo>
                      <a:pt x="28" y="19"/>
                      <a:pt x="29" y="15"/>
                      <a:pt x="29" y="15"/>
                    </a:cubicBezTo>
                    <a:cubicBezTo>
                      <a:pt x="30" y="15"/>
                      <a:pt x="30" y="14"/>
                      <a:pt x="30" y="13"/>
                    </a:cubicBezTo>
                    <a:cubicBezTo>
                      <a:pt x="30" y="11"/>
                      <a:pt x="30" y="11"/>
                      <a:pt x="30" y="11"/>
                    </a:cubicBezTo>
                    <a:cubicBezTo>
                      <a:pt x="30" y="10"/>
                      <a:pt x="30" y="10"/>
                      <a:pt x="30" y="10"/>
                    </a:cubicBezTo>
                    <a:cubicBezTo>
                      <a:pt x="31" y="6"/>
                      <a:pt x="30" y="2"/>
                      <a:pt x="27" y="1"/>
                    </a:cubicBezTo>
                    <a:cubicBezTo>
                      <a:pt x="26" y="1"/>
                      <a:pt x="25" y="1"/>
                      <a:pt x="24" y="1"/>
                    </a:cubicBezTo>
                    <a:cubicBezTo>
                      <a:pt x="22" y="0"/>
                      <a:pt x="19" y="0"/>
                      <a:pt x="16" y="1"/>
                    </a:cubicBezTo>
                    <a:cubicBezTo>
                      <a:pt x="13" y="2"/>
                      <a:pt x="13" y="6"/>
                      <a:pt x="13" y="10"/>
                    </a:cubicBezTo>
                    <a:cubicBezTo>
                      <a:pt x="13" y="10"/>
                      <a:pt x="13" y="10"/>
                      <a:pt x="13" y="11"/>
                    </a:cubicBezTo>
                    <a:cubicBezTo>
                      <a:pt x="13" y="13"/>
                      <a:pt x="13" y="13"/>
                      <a:pt x="13" y="13"/>
                    </a:cubicBezTo>
                    <a:cubicBezTo>
                      <a:pt x="13" y="14"/>
                      <a:pt x="14" y="15"/>
                      <a:pt x="14" y="15"/>
                    </a:cubicBezTo>
                    <a:cubicBezTo>
                      <a:pt x="14" y="15"/>
                      <a:pt x="16" y="19"/>
                      <a:pt x="17" y="21"/>
                    </a:cubicBezTo>
                    <a:cubicBezTo>
                      <a:pt x="17" y="23"/>
                      <a:pt x="17" y="23"/>
                      <a:pt x="17" y="23"/>
                    </a:cubicBezTo>
                    <a:cubicBezTo>
                      <a:pt x="16" y="24"/>
                      <a:pt x="16" y="24"/>
                      <a:pt x="16" y="24"/>
                    </a:cubicBezTo>
                    <a:cubicBezTo>
                      <a:pt x="8" y="26"/>
                      <a:pt x="8" y="26"/>
                      <a:pt x="8" y="26"/>
                    </a:cubicBezTo>
                    <a:cubicBezTo>
                      <a:pt x="8" y="26"/>
                      <a:pt x="8" y="26"/>
                      <a:pt x="8" y="26"/>
                    </a:cubicBezTo>
                    <a:cubicBezTo>
                      <a:pt x="1" y="42"/>
                      <a:pt x="2" y="57"/>
                      <a:pt x="0" y="74"/>
                    </a:cubicBezTo>
                    <a:cubicBezTo>
                      <a:pt x="1" y="74"/>
                      <a:pt x="1" y="74"/>
                      <a:pt x="1" y="74"/>
                    </a:cubicBezTo>
                    <a:cubicBezTo>
                      <a:pt x="1" y="77"/>
                      <a:pt x="1" y="77"/>
                      <a:pt x="1" y="77"/>
                    </a:cubicBezTo>
                    <a:cubicBezTo>
                      <a:pt x="1" y="79"/>
                      <a:pt x="2" y="80"/>
                      <a:pt x="4" y="80"/>
                    </a:cubicBezTo>
                    <a:cubicBezTo>
                      <a:pt x="5" y="80"/>
                      <a:pt x="6" y="79"/>
                      <a:pt x="6" y="77"/>
                    </a:cubicBezTo>
                    <a:cubicBezTo>
                      <a:pt x="8" y="134"/>
                      <a:pt x="8" y="134"/>
                      <a:pt x="8" y="134"/>
                    </a:cubicBezTo>
                    <a:cubicBezTo>
                      <a:pt x="19" y="134"/>
                      <a:pt x="19" y="134"/>
                      <a:pt x="19" y="134"/>
                    </a:cubicBezTo>
                    <a:cubicBezTo>
                      <a:pt x="27" y="134"/>
                      <a:pt x="27" y="134"/>
                      <a:pt x="27" y="134"/>
                    </a:cubicBezTo>
                    <a:cubicBezTo>
                      <a:pt x="35" y="134"/>
                      <a:pt x="35" y="134"/>
                      <a:pt x="35" y="134"/>
                    </a:cubicBezTo>
                    <a:cubicBezTo>
                      <a:pt x="37" y="77"/>
                      <a:pt x="37" y="77"/>
                      <a:pt x="37" y="77"/>
                    </a:cubicBezTo>
                    <a:cubicBezTo>
                      <a:pt x="37" y="79"/>
                      <a:pt x="38" y="80"/>
                      <a:pt x="40" y="80"/>
                    </a:cubicBezTo>
                    <a:cubicBezTo>
                      <a:pt x="41" y="80"/>
                      <a:pt x="43" y="79"/>
                      <a:pt x="43" y="77"/>
                    </a:cubicBezTo>
                    <a:cubicBezTo>
                      <a:pt x="43" y="74"/>
                      <a:pt x="43" y="74"/>
                      <a:pt x="43" y="74"/>
                    </a:cubicBezTo>
                    <a:cubicBezTo>
                      <a:pt x="44" y="74"/>
                      <a:pt x="44" y="74"/>
                      <a:pt x="44" y="74"/>
                    </a:cubicBezTo>
                    <a:cubicBezTo>
                      <a:pt x="42" y="57"/>
                      <a:pt x="43" y="41"/>
                      <a:pt x="36" y="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p>
                <a:pPr marL="0" marR="0" lvl="0" indent="0" defTabSz="932597" eaLnBrk="1" fontAlgn="auto" latinLnBrk="0" hangingPunct="1">
                  <a:lnSpc>
                    <a:spcPct val="100000"/>
                  </a:lnSpc>
                  <a:spcBef>
                    <a:spcPts val="0"/>
                  </a:spcBef>
                  <a:spcAft>
                    <a:spcPts val="0"/>
                  </a:spcAft>
                  <a:buClrTx/>
                  <a:buSzTx/>
                  <a:buFontTx/>
                  <a:buNone/>
                  <a:tabLst/>
                  <a:defRPr/>
                </a:pPr>
                <a:endParaRPr kumimoji="0" lang="en-US" sz="1836" b="0" i="0" u="none" strike="noStrike" kern="0" cap="none" spc="0" normalizeH="0" baseline="0" noProof="0">
                  <a:ln>
                    <a:noFill/>
                  </a:ln>
                  <a:solidFill>
                    <a:sysClr val="windowText" lastClr="000000"/>
                  </a:solidFill>
                  <a:effectLst/>
                  <a:uLnTx/>
                  <a:uFillTx/>
                </a:endParaRPr>
              </a:p>
            </p:txBody>
          </p:sp>
          <p:sp>
            <p:nvSpPr>
              <p:cNvPr id="815" name="Freeform 720"/>
              <p:cNvSpPr>
                <a:spLocks noEditPoints="1"/>
              </p:cNvSpPr>
              <p:nvPr/>
            </p:nvSpPr>
            <p:spPr bwMode="auto">
              <a:xfrm>
                <a:off x="1225551" y="2106613"/>
                <a:ext cx="1454150" cy="623887"/>
              </a:xfrm>
              <a:custGeom>
                <a:avLst/>
                <a:gdLst>
                  <a:gd name="T0" fmla="*/ 430 w 655"/>
                  <a:gd name="T1" fmla="*/ 139 h 281"/>
                  <a:gd name="T2" fmla="*/ 423 w 655"/>
                  <a:gd name="T3" fmla="*/ 87 h 281"/>
                  <a:gd name="T4" fmla="*/ 413 w 655"/>
                  <a:gd name="T5" fmla="*/ 82 h 281"/>
                  <a:gd name="T6" fmla="*/ 417 w 655"/>
                  <a:gd name="T7" fmla="*/ 71 h 281"/>
                  <a:gd name="T8" fmla="*/ 401 w 655"/>
                  <a:gd name="T9" fmla="*/ 71 h 281"/>
                  <a:gd name="T10" fmla="*/ 404 w 655"/>
                  <a:gd name="T11" fmla="*/ 82 h 281"/>
                  <a:gd name="T12" fmla="*/ 388 w 655"/>
                  <a:gd name="T13" fmla="*/ 61 h 281"/>
                  <a:gd name="T14" fmla="*/ 376 w 655"/>
                  <a:gd name="T15" fmla="*/ 58 h 281"/>
                  <a:gd name="T16" fmla="*/ 381 w 655"/>
                  <a:gd name="T17" fmla="*/ 43 h 281"/>
                  <a:gd name="T18" fmla="*/ 365 w 655"/>
                  <a:gd name="T19" fmla="*/ 31 h 281"/>
                  <a:gd name="T20" fmla="*/ 361 w 655"/>
                  <a:gd name="T21" fmla="*/ 39 h 281"/>
                  <a:gd name="T22" fmla="*/ 344 w 655"/>
                  <a:gd name="T23" fmla="*/ 10 h 281"/>
                  <a:gd name="T24" fmla="*/ 329 w 655"/>
                  <a:gd name="T25" fmla="*/ 40 h 281"/>
                  <a:gd name="T26" fmla="*/ 317 w 655"/>
                  <a:gd name="T27" fmla="*/ 33 h 281"/>
                  <a:gd name="T28" fmla="*/ 309 w 655"/>
                  <a:gd name="T29" fmla="*/ 19 h 281"/>
                  <a:gd name="T30" fmla="*/ 306 w 655"/>
                  <a:gd name="T31" fmla="*/ 2 h 281"/>
                  <a:gd name="T32" fmla="*/ 289 w 655"/>
                  <a:gd name="T33" fmla="*/ 14 h 281"/>
                  <a:gd name="T34" fmla="*/ 294 w 655"/>
                  <a:gd name="T35" fmla="*/ 30 h 281"/>
                  <a:gd name="T36" fmla="*/ 280 w 655"/>
                  <a:gd name="T37" fmla="*/ 38 h 281"/>
                  <a:gd name="T38" fmla="*/ 266 w 655"/>
                  <a:gd name="T39" fmla="*/ 10 h 281"/>
                  <a:gd name="T40" fmla="*/ 251 w 655"/>
                  <a:gd name="T41" fmla="*/ 40 h 281"/>
                  <a:gd name="T42" fmla="*/ 240 w 655"/>
                  <a:gd name="T43" fmla="*/ 55 h 281"/>
                  <a:gd name="T44" fmla="*/ 244 w 655"/>
                  <a:gd name="T45" fmla="*/ 42 h 281"/>
                  <a:gd name="T46" fmla="*/ 225 w 655"/>
                  <a:gd name="T47" fmla="*/ 42 h 281"/>
                  <a:gd name="T48" fmla="*/ 229 w 655"/>
                  <a:gd name="T49" fmla="*/ 55 h 281"/>
                  <a:gd name="T50" fmla="*/ 218 w 655"/>
                  <a:gd name="T51" fmla="*/ 62 h 281"/>
                  <a:gd name="T52" fmla="*/ 213 w 655"/>
                  <a:gd name="T53" fmla="*/ 126 h 281"/>
                  <a:gd name="T54" fmla="*/ 192 w 655"/>
                  <a:gd name="T55" fmla="*/ 155 h 281"/>
                  <a:gd name="T56" fmla="*/ 198 w 655"/>
                  <a:gd name="T57" fmla="*/ 152 h 281"/>
                  <a:gd name="T58" fmla="*/ 186 w 655"/>
                  <a:gd name="T59" fmla="*/ 107 h 281"/>
                  <a:gd name="T60" fmla="*/ 170 w 655"/>
                  <a:gd name="T61" fmla="*/ 92 h 281"/>
                  <a:gd name="T62" fmla="*/ 158 w 655"/>
                  <a:gd name="T63" fmla="*/ 152 h 281"/>
                  <a:gd name="T64" fmla="*/ 164 w 655"/>
                  <a:gd name="T65" fmla="*/ 155 h 281"/>
                  <a:gd name="T66" fmla="*/ 154 w 655"/>
                  <a:gd name="T67" fmla="*/ 178 h 281"/>
                  <a:gd name="T68" fmla="*/ 151 w 655"/>
                  <a:gd name="T69" fmla="*/ 135 h 281"/>
                  <a:gd name="T70" fmla="*/ 143 w 655"/>
                  <a:gd name="T71" fmla="*/ 132 h 281"/>
                  <a:gd name="T72" fmla="*/ 147 w 655"/>
                  <a:gd name="T73" fmla="*/ 122 h 281"/>
                  <a:gd name="T74" fmla="*/ 135 w 655"/>
                  <a:gd name="T75" fmla="*/ 114 h 281"/>
                  <a:gd name="T76" fmla="*/ 134 w 655"/>
                  <a:gd name="T77" fmla="*/ 125 h 281"/>
                  <a:gd name="T78" fmla="*/ 128 w 655"/>
                  <a:gd name="T79" fmla="*/ 135 h 281"/>
                  <a:gd name="T80" fmla="*/ 117 w 655"/>
                  <a:gd name="T81" fmla="*/ 147 h 281"/>
                  <a:gd name="T82" fmla="*/ 120 w 655"/>
                  <a:gd name="T83" fmla="*/ 137 h 281"/>
                  <a:gd name="T84" fmla="*/ 109 w 655"/>
                  <a:gd name="T85" fmla="*/ 129 h 281"/>
                  <a:gd name="T86" fmla="*/ 107 w 655"/>
                  <a:gd name="T87" fmla="*/ 140 h 281"/>
                  <a:gd name="T88" fmla="*/ 102 w 655"/>
                  <a:gd name="T89" fmla="*/ 149 h 281"/>
                  <a:gd name="T90" fmla="*/ 93 w 655"/>
                  <a:gd name="T91" fmla="*/ 166 h 281"/>
                  <a:gd name="T92" fmla="*/ 97 w 655"/>
                  <a:gd name="T93" fmla="*/ 156 h 281"/>
                  <a:gd name="T94" fmla="*/ 86 w 655"/>
                  <a:gd name="T95" fmla="*/ 148 h 281"/>
                  <a:gd name="T96" fmla="*/ 84 w 655"/>
                  <a:gd name="T97" fmla="*/ 159 h 281"/>
                  <a:gd name="T98" fmla="*/ 79 w 655"/>
                  <a:gd name="T99" fmla="*/ 168 h 281"/>
                  <a:gd name="T100" fmla="*/ 74 w 655"/>
                  <a:gd name="T101" fmla="*/ 208 h 281"/>
                  <a:gd name="T102" fmla="*/ 0 w 655"/>
                  <a:gd name="T103" fmla="*/ 281 h 281"/>
                  <a:gd name="T104" fmla="*/ 389 w 655"/>
                  <a:gd name="T105" fmla="*/ 141 h 281"/>
                  <a:gd name="T106" fmla="*/ 389 w 655"/>
                  <a:gd name="T107" fmla="*/ 149 h 281"/>
                  <a:gd name="T108" fmla="*/ 125 w 655"/>
                  <a:gd name="T109" fmla="*/ 191 h 281"/>
                  <a:gd name="T110" fmla="*/ 323 w 655"/>
                  <a:gd name="T111" fmla="*/ 102 h 281"/>
                  <a:gd name="T112" fmla="*/ 318 w 655"/>
                  <a:gd name="T113" fmla="*/ 145 h 2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655" h="281">
                    <a:moveTo>
                      <a:pt x="424" y="155"/>
                    </a:moveTo>
                    <a:cubicBezTo>
                      <a:pt x="424" y="139"/>
                      <a:pt x="424" y="139"/>
                      <a:pt x="424" y="139"/>
                    </a:cubicBezTo>
                    <a:cubicBezTo>
                      <a:pt x="424" y="140"/>
                      <a:pt x="425" y="141"/>
                      <a:pt x="427" y="141"/>
                    </a:cubicBezTo>
                    <a:cubicBezTo>
                      <a:pt x="429" y="141"/>
                      <a:pt x="430" y="140"/>
                      <a:pt x="430" y="139"/>
                    </a:cubicBezTo>
                    <a:cubicBezTo>
                      <a:pt x="430" y="135"/>
                      <a:pt x="430" y="135"/>
                      <a:pt x="430" y="135"/>
                    </a:cubicBezTo>
                    <a:cubicBezTo>
                      <a:pt x="431" y="135"/>
                      <a:pt x="431" y="135"/>
                      <a:pt x="431" y="135"/>
                    </a:cubicBezTo>
                    <a:cubicBezTo>
                      <a:pt x="429" y="118"/>
                      <a:pt x="430" y="103"/>
                      <a:pt x="423" y="87"/>
                    </a:cubicBezTo>
                    <a:cubicBezTo>
                      <a:pt x="423" y="87"/>
                      <a:pt x="423" y="87"/>
                      <a:pt x="423" y="87"/>
                    </a:cubicBezTo>
                    <a:cubicBezTo>
                      <a:pt x="423" y="87"/>
                      <a:pt x="423" y="87"/>
                      <a:pt x="423" y="87"/>
                    </a:cubicBezTo>
                    <a:cubicBezTo>
                      <a:pt x="414" y="86"/>
                      <a:pt x="414" y="86"/>
                      <a:pt x="414" y="86"/>
                    </a:cubicBezTo>
                    <a:cubicBezTo>
                      <a:pt x="413" y="85"/>
                      <a:pt x="413" y="85"/>
                      <a:pt x="413" y="85"/>
                    </a:cubicBezTo>
                    <a:cubicBezTo>
                      <a:pt x="413" y="82"/>
                      <a:pt x="413" y="82"/>
                      <a:pt x="413" y="82"/>
                    </a:cubicBezTo>
                    <a:cubicBezTo>
                      <a:pt x="415" y="80"/>
                      <a:pt x="416" y="76"/>
                      <a:pt x="416" y="76"/>
                    </a:cubicBezTo>
                    <a:cubicBezTo>
                      <a:pt x="417" y="76"/>
                      <a:pt x="417" y="76"/>
                      <a:pt x="417" y="75"/>
                    </a:cubicBezTo>
                    <a:cubicBezTo>
                      <a:pt x="417" y="72"/>
                      <a:pt x="417" y="72"/>
                      <a:pt x="417" y="72"/>
                    </a:cubicBezTo>
                    <a:cubicBezTo>
                      <a:pt x="417" y="72"/>
                      <a:pt x="417" y="72"/>
                      <a:pt x="417" y="71"/>
                    </a:cubicBezTo>
                    <a:cubicBezTo>
                      <a:pt x="418" y="68"/>
                      <a:pt x="417" y="64"/>
                      <a:pt x="414" y="63"/>
                    </a:cubicBezTo>
                    <a:cubicBezTo>
                      <a:pt x="413" y="63"/>
                      <a:pt x="412" y="63"/>
                      <a:pt x="412" y="63"/>
                    </a:cubicBezTo>
                    <a:cubicBezTo>
                      <a:pt x="409" y="61"/>
                      <a:pt x="406" y="61"/>
                      <a:pt x="403" y="62"/>
                    </a:cubicBezTo>
                    <a:cubicBezTo>
                      <a:pt x="400" y="64"/>
                      <a:pt x="400" y="67"/>
                      <a:pt x="401" y="71"/>
                    </a:cubicBezTo>
                    <a:cubicBezTo>
                      <a:pt x="400" y="71"/>
                      <a:pt x="400" y="72"/>
                      <a:pt x="400" y="72"/>
                    </a:cubicBezTo>
                    <a:cubicBezTo>
                      <a:pt x="400" y="75"/>
                      <a:pt x="400" y="75"/>
                      <a:pt x="400" y="75"/>
                    </a:cubicBezTo>
                    <a:cubicBezTo>
                      <a:pt x="400" y="76"/>
                      <a:pt x="401" y="76"/>
                      <a:pt x="401" y="76"/>
                    </a:cubicBezTo>
                    <a:cubicBezTo>
                      <a:pt x="401" y="76"/>
                      <a:pt x="403" y="81"/>
                      <a:pt x="404" y="82"/>
                    </a:cubicBezTo>
                    <a:cubicBezTo>
                      <a:pt x="404" y="85"/>
                      <a:pt x="404" y="85"/>
                      <a:pt x="404" y="85"/>
                    </a:cubicBezTo>
                    <a:cubicBezTo>
                      <a:pt x="403" y="86"/>
                      <a:pt x="403" y="86"/>
                      <a:pt x="403" y="86"/>
                    </a:cubicBezTo>
                    <a:cubicBezTo>
                      <a:pt x="395" y="87"/>
                      <a:pt x="395" y="87"/>
                      <a:pt x="395" y="87"/>
                    </a:cubicBezTo>
                    <a:cubicBezTo>
                      <a:pt x="394" y="78"/>
                      <a:pt x="392" y="70"/>
                      <a:pt x="388" y="61"/>
                    </a:cubicBezTo>
                    <a:cubicBezTo>
                      <a:pt x="388" y="61"/>
                      <a:pt x="388" y="61"/>
                      <a:pt x="388" y="61"/>
                    </a:cubicBezTo>
                    <a:cubicBezTo>
                      <a:pt x="388" y="61"/>
                      <a:pt x="388" y="61"/>
                      <a:pt x="388" y="61"/>
                    </a:cubicBezTo>
                    <a:cubicBezTo>
                      <a:pt x="378" y="59"/>
                      <a:pt x="378" y="59"/>
                      <a:pt x="378" y="59"/>
                    </a:cubicBezTo>
                    <a:cubicBezTo>
                      <a:pt x="376" y="58"/>
                      <a:pt x="376" y="58"/>
                      <a:pt x="376" y="58"/>
                    </a:cubicBezTo>
                    <a:cubicBezTo>
                      <a:pt x="376" y="55"/>
                      <a:pt x="376" y="55"/>
                      <a:pt x="376" y="55"/>
                    </a:cubicBezTo>
                    <a:cubicBezTo>
                      <a:pt x="378" y="53"/>
                      <a:pt x="380" y="48"/>
                      <a:pt x="380" y="48"/>
                    </a:cubicBezTo>
                    <a:cubicBezTo>
                      <a:pt x="381" y="48"/>
                      <a:pt x="381" y="47"/>
                      <a:pt x="381" y="46"/>
                    </a:cubicBezTo>
                    <a:cubicBezTo>
                      <a:pt x="381" y="43"/>
                      <a:pt x="381" y="43"/>
                      <a:pt x="381" y="43"/>
                    </a:cubicBezTo>
                    <a:cubicBezTo>
                      <a:pt x="381" y="43"/>
                      <a:pt x="381" y="42"/>
                      <a:pt x="381" y="42"/>
                    </a:cubicBezTo>
                    <a:cubicBezTo>
                      <a:pt x="382" y="37"/>
                      <a:pt x="381" y="33"/>
                      <a:pt x="377" y="32"/>
                    </a:cubicBezTo>
                    <a:cubicBezTo>
                      <a:pt x="376" y="32"/>
                      <a:pt x="375" y="31"/>
                      <a:pt x="375" y="32"/>
                    </a:cubicBezTo>
                    <a:cubicBezTo>
                      <a:pt x="372" y="30"/>
                      <a:pt x="368" y="30"/>
                      <a:pt x="365" y="31"/>
                    </a:cubicBezTo>
                    <a:cubicBezTo>
                      <a:pt x="362" y="33"/>
                      <a:pt x="361" y="36"/>
                      <a:pt x="361" y="40"/>
                    </a:cubicBezTo>
                    <a:cubicBezTo>
                      <a:pt x="361" y="40"/>
                      <a:pt x="361" y="39"/>
                      <a:pt x="361" y="39"/>
                    </a:cubicBezTo>
                    <a:cubicBezTo>
                      <a:pt x="361" y="39"/>
                      <a:pt x="361" y="39"/>
                      <a:pt x="361" y="39"/>
                    </a:cubicBezTo>
                    <a:cubicBezTo>
                      <a:pt x="361" y="39"/>
                      <a:pt x="361" y="39"/>
                      <a:pt x="361" y="39"/>
                    </a:cubicBezTo>
                    <a:cubicBezTo>
                      <a:pt x="356" y="38"/>
                      <a:pt x="356" y="38"/>
                      <a:pt x="356" y="38"/>
                    </a:cubicBezTo>
                    <a:cubicBezTo>
                      <a:pt x="356" y="32"/>
                      <a:pt x="356" y="23"/>
                      <a:pt x="356" y="22"/>
                    </a:cubicBezTo>
                    <a:cubicBezTo>
                      <a:pt x="356" y="18"/>
                      <a:pt x="354" y="15"/>
                      <a:pt x="351" y="14"/>
                    </a:cubicBezTo>
                    <a:cubicBezTo>
                      <a:pt x="349" y="11"/>
                      <a:pt x="347" y="10"/>
                      <a:pt x="344" y="10"/>
                    </a:cubicBezTo>
                    <a:cubicBezTo>
                      <a:pt x="339" y="10"/>
                      <a:pt x="335" y="15"/>
                      <a:pt x="335" y="21"/>
                    </a:cubicBezTo>
                    <a:cubicBezTo>
                      <a:pt x="335" y="22"/>
                      <a:pt x="336" y="31"/>
                      <a:pt x="336" y="38"/>
                    </a:cubicBezTo>
                    <a:cubicBezTo>
                      <a:pt x="329" y="39"/>
                      <a:pt x="329" y="39"/>
                      <a:pt x="329" y="39"/>
                    </a:cubicBezTo>
                    <a:cubicBezTo>
                      <a:pt x="329" y="40"/>
                      <a:pt x="329" y="40"/>
                      <a:pt x="329" y="40"/>
                    </a:cubicBezTo>
                    <a:cubicBezTo>
                      <a:pt x="327" y="45"/>
                      <a:pt x="325" y="50"/>
                      <a:pt x="324" y="55"/>
                    </a:cubicBezTo>
                    <a:cubicBezTo>
                      <a:pt x="323" y="48"/>
                      <a:pt x="321" y="40"/>
                      <a:pt x="318" y="33"/>
                    </a:cubicBezTo>
                    <a:cubicBezTo>
                      <a:pt x="318" y="33"/>
                      <a:pt x="317" y="33"/>
                      <a:pt x="317" y="33"/>
                    </a:cubicBezTo>
                    <a:cubicBezTo>
                      <a:pt x="317" y="33"/>
                      <a:pt x="317" y="33"/>
                      <a:pt x="317" y="33"/>
                    </a:cubicBezTo>
                    <a:cubicBezTo>
                      <a:pt x="307" y="31"/>
                      <a:pt x="307" y="31"/>
                      <a:pt x="307" y="31"/>
                    </a:cubicBezTo>
                    <a:cubicBezTo>
                      <a:pt x="305" y="30"/>
                      <a:pt x="305" y="30"/>
                      <a:pt x="305" y="30"/>
                    </a:cubicBezTo>
                    <a:cubicBezTo>
                      <a:pt x="305" y="26"/>
                      <a:pt x="305" y="26"/>
                      <a:pt x="305" y="26"/>
                    </a:cubicBezTo>
                    <a:cubicBezTo>
                      <a:pt x="307" y="24"/>
                      <a:pt x="309" y="19"/>
                      <a:pt x="309" y="19"/>
                    </a:cubicBezTo>
                    <a:cubicBezTo>
                      <a:pt x="310" y="19"/>
                      <a:pt x="310" y="18"/>
                      <a:pt x="310" y="17"/>
                    </a:cubicBezTo>
                    <a:cubicBezTo>
                      <a:pt x="310" y="14"/>
                      <a:pt x="310" y="14"/>
                      <a:pt x="310" y="14"/>
                    </a:cubicBezTo>
                    <a:cubicBezTo>
                      <a:pt x="310" y="13"/>
                      <a:pt x="310" y="13"/>
                      <a:pt x="310" y="13"/>
                    </a:cubicBezTo>
                    <a:cubicBezTo>
                      <a:pt x="311" y="8"/>
                      <a:pt x="310" y="3"/>
                      <a:pt x="306" y="2"/>
                    </a:cubicBezTo>
                    <a:cubicBezTo>
                      <a:pt x="305" y="2"/>
                      <a:pt x="304" y="2"/>
                      <a:pt x="303" y="2"/>
                    </a:cubicBezTo>
                    <a:cubicBezTo>
                      <a:pt x="300" y="0"/>
                      <a:pt x="296" y="0"/>
                      <a:pt x="293" y="1"/>
                    </a:cubicBezTo>
                    <a:cubicBezTo>
                      <a:pt x="289" y="3"/>
                      <a:pt x="288" y="8"/>
                      <a:pt x="289" y="13"/>
                    </a:cubicBezTo>
                    <a:cubicBezTo>
                      <a:pt x="289" y="13"/>
                      <a:pt x="289" y="13"/>
                      <a:pt x="289" y="14"/>
                    </a:cubicBezTo>
                    <a:cubicBezTo>
                      <a:pt x="289" y="17"/>
                      <a:pt x="289" y="17"/>
                      <a:pt x="289" y="17"/>
                    </a:cubicBezTo>
                    <a:cubicBezTo>
                      <a:pt x="289" y="18"/>
                      <a:pt x="289" y="19"/>
                      <a:pt x="290" y="19"/>
                    </a:cubicBezTo>
                    <a:cubicBezTo>
                      <a:pt x="290" y="19"/>
                      <a:pt x="292" y="25"/>
                      <a:pt x="294" y="27"/>
                    </a:cubicBezTo>
                    <a:cubicBezTo>
                      <a:pt x="294" y="30"/>
                      <a:pt x="294" y="30"/>
                      <a:pt x="294" y="30"/>
                    </a:cubicBezTo>
                    <a:cubicBezTo>
                      <a:pt x="293" y="31"/>
                      <a:pt x="293" y="31"/>
                      <a:pt x="293" y="31"/>
                    </a:cubicBezTo>
                    <a:cubicBezTo>
                      <a:pt x="282" y="33"/>
                      <a:pt x="282" y="33"/>
                      <a:pt x="282" y="33"/>
                    </a:cubicBezTo>
                    <a:cubicBezTo>
                      <a:pt x="282" y="34"/>
                      <a:pt x="282" y="34"/>
                      <a:pt x="282" y="34"/>
                    </a:cubicBezTo>
                    <a:cubicBezTo>
                      <a:pt x="281" y="35"/>
                      <a:pt x="280" y="37"/>
                      <a:pt x="280" y="38"/>
                    </a:cubicBezTo>
                    <a:cubicBezTo>
                      <a:pt x="278" y="38"/>
                      <a:pt x="278" y="38"/>
                      <a:pt x="278" y="38"/>
                    </a:cubicBezTo>
                    <a:cubicBezTo>
                      <a:pt x="278" y="32"/>
                      <a:pt x="278" y="23"/>
                      <a:pt x="278" y="22"/>
                    </a:cubicBezTo>
                    <a:cubicBezTo>
                      <a:pt x="278" y="18"/>
                      <a:pt x="276" y="15"/>
                      <a:pt x="273" y="14"/>
                    </a:cubicBezTo>
                    <a:cubicBezTo>
                      <a:pt x="272" y="11"/>
                      <a:pt x="269" y="10"/>
                      <a:pt x="266" y="10"/>
                    </a:cubicBezTo>
                    <a:cubicBezTo>
                      <a:pt x="262" y="10"/>
                      <a:pt x="258" y="15"/>
                      <a:pt x="258" y="21"/>
                    </a:cubicBezTo>
                    <a:cubicBezTo>
                      <a:pt x="258" y="22"/>
                      <a:pt x="258" y="31"/>
                      <a:pt x="258" y="38"/>
                    </a:cubicBezTo>
                    <a:cubicBezTo>
                      <a:pt x="251" y="39"/>
                      <a:pt x="251" y="39"/>
                      <a:pt x="251" y="39"/>
                    </a:cubicBezTo>
                    <a:cubicBezTo>
                      <a:pt x="251" y="40"/>
                      <a:pt x="251" y="40"/>
                      <a:pt x="251" y="40"/>
                    </a:cubicBezTo>
                    <a:cubicBezTo>
                      <a:pt x="248" y="46"/>
                      <a:pt x="246" y="53"/>
                      <a:pt x="245" y="60"/>
                    </a:cubicBezTo>
                    <a:cubicBezTo>
                      <a:pt x="241" y="59"/>
                      <a:pt x="241" y="59"/>
                      <a:pt x="241" y="59"/>
                    </a:cubicBezTo>
                    <a:cubicBezTo>
                      <a:pt x="240" y="58"/>
                      <a:pt x="240" y="58"/>
                      <a:pt x="240" y="58"/>
                    </a:cubicBezTo>
                    <a:cubicBezTo>
                      <a:pt x="240" y="55"/>
                      <a:pt x="240" y="55"/>
                      <a:pt x="240" y="55"/>
                    </a:cubicBezTo>
                    <a:cubicBezTo>
                      <a:pt x="242" y="53"/>
                      <a:pt x="243" y="48"/>
                      <a:pt x="243" y="48"/>
                    </a:cubicBezTo>
                    <a:cubicBezTo>
                      <a:pt x="244" y="48"/>
                      <a:pt x="245" y="47"/>
                      <a:pt x="245" y="46"/>
                    </a:cubicBezTo>
                    <a:cubicBezTo>
                      <a:pt x="245" y="43"/>
                      <a:pt x="245" y="43"/>
                      <a:pt x="245" y="43"/>
                    </a:cubicBezTo>
                    <a:cubicBezTo>
                      <a:pt x="245" y="43"/>
                      <a:pt x="245" y="42"/>
                      <a:pt x="244" y="42"/>
                    </a:cubicBezTo>
                    <a:cubicBezTo>
                      <a:pt x="245" y="37"/>
                      <a:pt x="244" y="33"/>
                      <a:pt x="240" y="32"/>
                    </a:cubicBezTo>
                    <a:cubicBezTo>
                      <a:pt x="240" y="32"/>
                      <a:pt x="239" y="31"/>
                      <a:pt x="238" y="32"/>
                    </a:cubicBezTo>
                    <a:cubicBezTo>
                      <a:pt x="235" y="30"/>
                      <a:pt x="231" y="30"/>
                      <a:pt x="228" y="31"/>
                    </a:cubicBezTo>
                    <a:cubicBezTo>
                      <a:pt x="225" y="33"/>
                      <a:pt x="224" y="37"/>
                      <a:pt x="225" y="42"/>
                    </a:cubicBezTo>
                    <a:cubicBezTo>
                      <a:pt x="224" y="42"/>
                      <a:pt x="224" y="43"/>
                      <a:pt x="224" y="43"/>
                    </a:cubicBezTo>
                    <a:cubicBezTo>
                      <a:pt x="224" y="46"/>
                      <a:pt x="224" y="46"/>
                      <a:pt x="224" y="46"/>
                    </a:cubicBezTo>
                    <a:cubicBezTo>
                      <a:pt x="224" y="47"/>
                      <a:pt x="225" y="48"/>
                      <a:pt x="226" y="48"/>
                    </a:cubicBezTo>
                    <a:cubicBezTo>
                      <a:pt x="226" y="48"/>
                      <a:pt x="228" y="53"/>
                      <a:pt x="229" y="55"/>
                    </a:cubicBezTo>
                    <a:cubicBezTo>
                      <a:pt x="229" y="58"/>
                      <a:pt x="229" y="58"/>
                      <a:pt x="229" y="58"/>
                    </a:cubicBezTo>
                    <a:cubicBezTo>
                      <a:pt x="228" y="59"/>
                      <a:pt x="228" y="59"/>
                      <a:pt x="228" y="59"/>
                    </a:cubicBezTo>
                    <a:cubicBezTo>
                      <a:pt x="218" y="61"/>
                      <a:pt x="218" y="61"/>
                      <a:pt x="218" y="61"/>
                    </a:cubicBezTo>
                    <a:cubicBezTo>
                      <a:pt x="218" y="62"/>
                      <a:pt x="218" y="62"/>
                      <a:pt x="218" y="62"/>
                    </a:cubicBezTo>
                    <a:cubicBezTo>
                      <a:pt x="210" y="80"/>
                      <a:pt x="210" y="99"/>
                      <a:pt x="209" y="119"/>
                    </a:cubicBezTo>
                    <a:cubicBezTo>
                      <a:pt x="210" y="119"/>
                      <a:pt x="210" y="119"/>
                      <a:pt x="210" y="119"/>
                    </a:cubicBezTo>
                    <a:cubicBezTo>
                      <a:pt x="210" y="123"/>
                      <a:pt x="210" y="123"/>
                      <a:pt x="210" y="123"/>
                    </a:cubicBezTo>
                    <a:cubicBezTo>
                      <a:pt x="210" y="125"/>
                      <a:pt x="211" y="126"/>
                      <a:pt x="213" y="126"/>
                    </a:cubicBezTo>
                    <a:cubicBezTo>
                      <a:pt x="215" y="126"/>
                      <a:pt x="216" y="125"/>
                      <a:pt x="216" y="123"/>
                    </a:cubicBezTo>
                    <a:cubicBezTo>
                      <a:pt x="217" y="158"/>
                      <a:pt x="217" y="158"/>
                      <a:pt x="217" y="158"/>
                    </a:cubicBezTo>
                    <a:cubicBezTo>
                      <a:pt x="209" y="161"/>
                      <a:pt x="200" y="163"/>
                      <a:pt x="192" y="166"/>
                    </a:cubicBezTo>
                    <a:cubicBezTo>
                      <a:pt x="192" y="155"/>
                      <a:pt x="192" y="155"/>
                      <a:pt x="192" y="155"/>
                    </a:cubicBezTo>
                    <a:cubicBezTo>
                      <a:pt x="192" y="156"/>
                      <a:pt x="193" y="157"/>
                      <a:pt x="195" y="157"/>
                    </a:cubicBezTo>
                    <a:cubicBezTo>
                      <a:pt x="196" y="157"/>
                      <a:pt x="197" y="156"/>
                      <a:pt x="197" y="155"/>
                    </a:cubicBezTo>
                    <a:cubicBezTo>
                      <a:pt x="197" y="152"/>
                      <a:pt x="197" y="152"/>
                      <a:pt x="197" y="152"/>
                    </a:cubicBezTo>
                    <a:cubicBezTo>
                      <a:pt x="198" y="152"/>
                      <a:pt x="198" y="152"/>
                      <a:pt x="198" y="152"/>
                    </a:cubicBezTo>
                    <a:cubicBezTo>
                      <a:pt x="197" y="136"/>
                      <a:pt x="197" y="122"/>
                      <a:pt x="191" y="107"/>
                    </a:cubicBezTo>
                    <a:cubicBezTo>
                      <a:pt x="191" y="107"/>
                      <a:pt x="191" y="107"/>
                      <a:pt x="191" y="107"/>
                    </a:cubicBezTo>
                    <a:cubicBezTo>
                      <a:pt x="191" y="107"/>
                      <a:pt x="191" y="107"/>
                      <a:pt x="191" y="107"/>
                    </a:cubicBezTo>
                    <a:cubicBezTo>
                      <a:pt x="186" y="107"/>
                      <a:pt x="186" y="107"/>
                      <a:pt x="186" y="107"/>
                    </a:cubicBezTo>
                    <a:cubicBezTo>
                      <a:pt x="187" y="101"/>
                      <a:pt x="187" y="94"/>
                      <a:pt x="187" y="94"/>
                    </a:cubicBezTo>
                    <a:cubicBezTo>
                      <a:pt x="187" y="91"/>
                      <a:pt x="185" y="88"/>
                      <a:pt x="183" y="87"/>
                    </a:cubicBezTo>
                    <a:cubicBezTo>
                      <a:pt x="181" y="85"/>
                      <a:pt x="179" y="83"/>
                      <a:pt x="177" y="83"/>
                    </a:cubicBezTo>
                    <a:cubicBezTo>
                      <a:pt x="173" y="83"/>
                      <a:pt x="170" y="87"/>
                      <a:pt x="170" y="92"/>
                    </a:cubicBezTo>
                    <a:cubicBezTo>
                      <a:pt x="170" y="93"/>
                      <a:pt x="170" y="101"/>
                      <a:pt x="170" y="106"/>
                    </a:cubicBezTo>
                    <a:cubicBezTo>
                      <a:pt x="165" y="107"/>
                      <a:pt x="165" y="107"/>
                      <a:pt x="165" y="107"/>
                    </a:cubicBezTo>
                    <a:cubicBezTo>
                      <a:pt x="165" y="108"/>
                      <a:pt x="165" y="108"/>
                      <a:pt x="165" y="108"/>
                    </a:cubicBezTo>
                    <a:cubicBezTo>
                      <a:pt x="158" y="122"/>
                      <a:pt x="159" y="136"/>
                      <a:pt x="158" y="152"/>
                    </a:cubicBezTo>
                    <a:cubicBezTo>
                      <a:pt x="159" y="152"/>
                      <a:pt x="159" y="152"/>
                      <a:pt x="159" y="152"/>
                    </a:cubicBezTo>
                    <a:cubicBezTo>
                      <a:pt x="159" y="155"/>
                      <a:pt x="159" y="155"/>
                      <a:pt x="159" y="155"/>
                    </a:cubicBezTo>
                    <a:cubicBezTo>
                      <a:pt x="159" y="156"/>
                      <a:pt x="160" y="157"/>
                      <a:pt x="161" y="157"/>
                    </a:cubicBezTo>
                    <a:cubicBezTo>
                      <a:pt x="163" y="157"/>
                      <a:pt x="164" y="156"/>
                      <a:pt x="164" y="155"/>
                    </a:cubicBezTo>
                    <a:cubicBezTo>
                      <a:pt x="164" y="175"/>
                      <a:pt x="164" y="175"/>
                      <a:pt x="164" y="175"/>
                    </a:cubicBezTo>
                    <a:cubicBezTo>
                      <a:pt x="160" y="176"/>
                      <a:pt x="156" y="178"/>
                      <a:pt x="152" y="180"/>
                    </a:cubicBezTo>
                    <a:cubicBezTo>
                      <a:pt x="152" y="176"/>
                      <a:pt x="152" y="176"/>
                      <a:pt x="152" y="176"/>
                    </a:cubicBezTo>
                    <a:cubicBezTo>
                      <a:pt x="152" y="177"/>
                      <a:pt x="153" y="178"/>
                      <a:pt x="154" y="178"/>
                    </a:cubicBezTo>
                    <a:cubicBezTo>
                      <a:pt x="156" y="178"/>
                      <a:pt x="157" y="177"/>
                      <a:pt x="157" y="176"/>
                    </a:cubicBezTo>
                    <a:cubicBezTo>
                      <a:pt x="157" y="173"/>
                      <a:pt x="157" y="173"/>
                      <a:pt x="157" y="173"/>
                    </a:cubicBezTo>
                    <a:cubicBezTo>
                      <a:pt x="158" y="173"/>
                      <a:pt x="158" y="173"/>
                      <a:pt x="158" y="173"/>
                    </a:cubicBezTo>
                    <a:cubicBezTo>
                      <a:pt x="156" y="160"/>
                      <a:pt x="157" y="147"/>
                      <a:pt x="151" y="135"/>
                    </a:cubicBezTo>
                    <a:cubicBezTo>
                      <a:pt x="151" y="135"/>
                      <a:pt x="151" y="135"/>
                      <a:pt x="151" y="135"/>
                    </a:cubicBezTo>
                    <a:cubicBezTo>
                      <a:pt x="151" y="135"/>
                      <a:pt x="151" y="135"/>
                      <a:pt x="151" y="135"/>
                    </a:cubicBezTo>
                    <a:cubicBezTo>
                      <a:pt x="144" y="133"/>
                      <a:pt x="144" y="133"/>
                      <a:pt x="144" y="133"/>
                    </a:cubicBezTo>
                    <a:cubicBezTo>
                      <a:pt x="143" y="132"/>
                      <a:pt x="143" y="132"/>
                      <a:pt x="143" y="132"/>
                    </a:cubicBezTo>
                    <a:cubicBezTo>
                      <a:pt x="143" y="130"/>
                      <a:pt x="143" y="130"/>
                      <a:pt x="143" y="130"/>
                    </a:cubicBezTo>
                    <a:cubicBezTo>
                      <a:pt x="144" y="129"/>
                      <a:pt x="146" y="125"/>
                      <a:pt x="146" y="125"/>
                    </a:cubicBezTo>
                    <a:cubicBezTo>
                      <a:pt x="146" y="125"/>
                      <a:pt x="147" y="125"/>
                      <a:pt x="147" y="124"/>
                    </a:cubicBezTo>
                    <a:cubicBezTo>
                      <a:pt x="147" y="122"/>
                      <a:pt x="147" y="122"/>
                      <a:pt x="147" y="122"/>
                    </a:cubicBezTo>
                    <a:cubicBezTo>
                      <a:pt x="147" y="122"/>
                      <a:pt x="146" y="122"/>
                      <a:pt x="146" y="122"/>
                    </a:cubicBezTo>
                    <a:cubicBezTo>
                      <a:pt x="147" y="119"/>
                      <a:pt x="146" y="116"/>
                      <a:pt x="144" y="115"/>
                    </a:cubicBezTo>
                    <a:cubicBezTo>
                      <a:pt x="143" y="115"/>
                      <a:pt x="143" y="115"/>
                      <a:pt x="142" y="115"/>
                    </a:cubicBezTo>
                    <a:cubicBezTo>
                      <a:pt x="140" y="113"/>
                      <a:pt x="137" y="113"/>
                      <a:pt x="135" y="114"/>
                    </a:cubicBezTo>
                    <a:cubicBezTo>
                      <a:pt x="133" y="115"/>
                      <a:pt x="133" y="118"/>
                      <a:pt x="133" y="121"/>
                    </a:cubicBezTo>
                    <a:cubicBezTo>
                      <a:pt x="133" y="122"/>
                      <a:pt x="133" y="122"/>
                      <a:pt x="133" y="122"/>
                    </a:cubicBezTo>
                    <a:cubicBezTo>
                      <a:pt x="133" y="124"/>
                      <a:pt x="133" y="124"/>
                      <a:pt x="133" y="124"/>
                    </a:cubicBezTo>
                    <a:cubicBezTo>
                      <a:pt x="133" y="125"/>
                      <a:pt x="133" y="125"/>
                      <a:pt x="134" y="125"/>
                    </a:cubicBezTo>
                    <a:cubicBezTo>
                      <a:pt x="134" y="125"/>
                      <a:pt x="135" y="129"/>
                      <a:pt x="136" y="130"/>
                    </a:cubicBezTo>
                    <a:cubicBezTo>
                      <a:pt x="136" y="132"/>
                      <a:pt x="136" y="132"/>
                      <a:pt x="136" y="132"/>
                    </a:cubicBezTo>
                    <a:cubicBezTo>
                      <a:pt x="135" y="133"/>
                      <a:pt x="135" y="133"/>
                      <a:pt x="135" y="133"/>
                    </a:cubicBezTo>
                    <a:cubicBezTo>
                      <a:pt x="128" y="135"/>
                      <a:pt x="128" y="135"/>
                      <a:pt x="128" y="135"/>
                    </a:cubicBezTo>
                    <a:cubicBezTo>
                      <a:pt x="128" y="135"/>
                      <a:pt x="128" y="135"/>
                      <a:pt x="128" y="135"/>
                    </a:cubicBezTo>
                    <a:cubicBezTo>
                      <a:pt x="126" y="140"/>
                      <a:pt x="125" y="144"/>
                      <a:pt x="124" y="149"/>
                    </a:cubicBezTo>
                    <a:cubicBezTo>
                      <a:pt x="117" y="148"/>
                      <a:pt x="117" y="148"/>
                      <a:pt x="117" y="148"/>
                    </a:cubicBezTo>
                    <a:cubicBezTo>
                      <a:pt x="117" y="147"/>
                      <a:pt x="117" y="147"/>
                      <a:pt x="117" y="147"/>
                    </a:cubicBezTo>
                    <a:cubicBezTo>
                      <a:pt x="117" y="145"/>
                      <a:pt x="117" y="145"/>
                      <a:pt x="117" y="145"/>
                    </a:cubicBezTo>
                    <a:cubicBezTo>
                      <a:pt x="118" y="143"/>
                      <a:pt x="119" y="140"/>
                      <a:pt x="119" y="140"/>
                    </a:cubicBezTo>
                    <a:cubicBezTo>
                      <a:pt x="119" y="140"/>
                      <a:pt x="120" y="140"/>
                      <a:pt x="120" y="139"/>
                    </a:cubicBezTo>
                    <a:cubicBezTo>
                      <a:pt x="120" y="137"/>
                      <a:pt x="120" y="137"/>
                      <a:pt x="120" y="137"/>
                    </a:cubicBezTo>
                    <a:cubicBezTo>
                      <a:pt x="120" y="137"/>
                      <a:pt x="120" y="136"/>
                      <a:pt x="120" y="136"/>
                    </a:cubicBezTo>
                    <a:cubicBezTo>
                      <a:pt x="120" y="133"/>
                      <a:pt x="120" y="130"/>
                      <a:pt x="117" y="129"/>
                    </a:cubicBezTo>
                    <a:cubicBezTo>
                      <a:pt x="116" y="129"/>
                      <a:pt x="116" y="129"/>
                      <a:pt x="115" y="129"/>
                    </a:cubicBezTo>
                    <a:cubicBezTo>
                      <a:pt x="113" y="128"/>
                      <a:pt x="111" y="128"/>
                      <a:pt x="109" y="129"/>
                    </a:cubicBezTo>
                    <a:cubicBezTo>
                      <a:pt x="106" y="130"/>
                      <a:pt x="106" y="133"/>
                      <a:pt x="106" y="136"/>
                    </a:cubicBezTo>
                    <a:cubicBezTo>
                      <a:pt x="106" y="136"/>
                      <a:pt x="106" y="137"/>
                      <a:pt x="106" y="137"/>
                    </a:cubicBezTo>
                    <a:cubicBezTo>
                      <a:pt x="106" y="139"/>
                      <a:pt x="106" y="139"/>
                      <a:pt x="106" y="139"/>
                    </a:cubicBezTo>
                    <a:cubicBezTo>
                      <a:pt x="106" y="140"/>
                      <a:pt x="106" y="140"/>
                      <a:pt x="107" y="140"/>
                    </a:cubicBezTo>
                    <a:cubicBezTo>
                      <a:pt x="107" y="140"/>
                      <a:pt x="108" y="144"/>
                      <a:pt x="109" y="145"/>
                    </a:cubicBezTo>
                    <a:cubicBezTo>
                      <a:pt x="109" y="147"/>
                      <a:pt x="109" y="147"/>
                      <a:pt x="109" y="147"/>
                    </a:cubicBezTo>
                    <a:cubicBezTo>
                      <a:pt x="109" y="148"/>
                      <a:pt x="109" y="148"/>
                      <a:pt x="109" y="148"/>
                    </a:cubicBezTo>
                    <a:cubicBezTo>
                      <a:pt x="102" y="149"/>
                      <a:pt x="102" y="149"/>
                      <a:pt x="102" y="149"/>
                    </a:cubicBezTo>
                    <a:cubicBezTo>
                      <a:pt x="102" y="150"/>
                      <a:pt x="102" y="150"/>
                      <a:pt x="102" y="150"/>
                    </a:cubicBezTo>
                    <a:cubicBezTo>
                      <a:pt x="99" y="155"/>
                      <a:pt x="98" y="161"/>
                      <a:pt x="97" y="167"/>
                    </a:cubicBezTo>
                    <a:cubicBezTo>
                      <a:pt x="94" y="167"/>
                      <a:pt x="94" y="167"/>
                      <a:pt x="94" y="167"/>
                    </a:cubicBezTo>
                    <a:cubicBezTo>
                      <a:pt x="93" y="166"/>
                      <a:pt x="93" y="166"/>
                      <a:pt x="93" y="166"/>
                    </a:cubicBezTo>
                    <a:cubicBezTo>
                      <a:pt x="93" y="164"/>
                      <a:pt x="93" y="164"/>
                      <a:pt x="93" y="164"/>
                    </a:cubicBezTo>
                    <a:cubicBezTo>
                      <a:pt x="94" y="162"/>
                      <a:pt x="96" y="159"/>
                      <a:pt x="96" y="159"/>
                    </a:cubicBezTo>
                    <a:cubicBezTo>
                      <a:pt x="96" y="159"/>
                      <a:pt x="97" y="159"/>
                      <a:pt x="97" y="158"/>
                    </a:cubicBezTo>
                    <a:cubicBezTo>
                      <a:pt x="97" y="156"/>
                      <a:pt x="97" y="156"/>
                      <a:pt x="97" y="156"/>
                    </a:cubicBezTo>
                    <a:cubicBezTo>
                      <a:pt x="97" y="156"/>
                      <a:pt x="96" y="156"/>
                      <a:pt x="96" y="156"/>
                    </a:cubicBezTo>
                    <a:cubicBezTo>
                      <a:pt x="97" y="153"/>
                      <a:pt x="96" y="150"/>
                      <a:pt x="94" y="149"/>
                    </a:cubicBezTo>
                    <a:cubicBezTo>
                      <a:pt x="93" y="149"/>
                      <a:pt x="93" y="149"/>
                      <a:pt x="92" y="149"/>
                    </a:cubicBezTo>
                    <a:cubicBezTo>
                      <a:pt x="90" y="148"/>
                      <a:pt x="88" y="148"/>
                      <a:pt x="86" y="148"/>
                    </a:cubicBezTo>
                    <a:cubicBezTo>
                      <a:pt x="83" y="150"/>
                      <a:pt x="83" y="152"/>
                      <a:pt x="83" y="155"/>
                    </a:cubicBezTo>
                    <a:cubicBezTo>
                      <a:pt x="83" y="156"/>
                      <a:pt x="83" y="156"/>
                      <a:pt x="83" y="156"/>
                    </a:cubicBezTo>
                    <a:cubicBezTo>
                      <a:pt x="83" y="158"/>
                      <a:pt x="83" y="158"/>
                      <a:pt x="83" y="158"/>
                    </a:cubicBezTo>
                    <a:cubicBezTo>
                      <a:pt x="83" y="159"/>
                      <a:pt x="84" y="159"/>
                      <a:pt x="84" y="159"/>
                    </a:cubicBezTo>
                    <a:cubicBezTo>
                      <a:pt x="84" y="159"/>
                      <a:pt x="85" y="163"/>
                      <a:pt x="87" y="164"/>
                    </a:cubicBezTo>
                    <a:cubicBezTo>
                      <a:pt x="87" y="166"/>
                      <a:pt x="87" y="166"/>
                      <a:pt x="87" y="166"/>
                    </a:cubicBezTo>
                    <a:cubicBezTo>
                      <a:pt x="86" y="167"/>
                      <a:pt x="86" y="167"/>
                      <a:pt x="86" y="167"/>
                    </a:cubicBezTo>
                    <a:cubicBezTo>
                      <a:pt x="79" y="168"/>
                      <a:pt x="79" y="168"/>
                      <a:pt x="79" y="168"/>
                    </a:cubicBezTo>
                    <a:cubicBezTo>
                      <a:pt x="79" y="168"/>
                      <a:pt x="79" y="168"/>
                      <a:pt x="79" y="168"/>
                    </a:cubicBezTo>
                    <a:cubicBezTo>
                      <a:pt x="73" y="180"/>
                      <a:pt x="74" y="192"/>
                      <a:pt x="73" y="206"/>
                    </a:cubicBezTo>
                    <a:cubicBezTo>
                      <a:pt x="74" y="206"/>
                      <a:pt x="74" y="206"/>
                      <a:pt x="74" y="206"/>
                    </a:cubicBezTo>
                    <a:cubicBezTo>
                      <a:pt x="74" y="208"/>
                      <a:pt x="74" y="208"/>
                      <a:pt x="74" y="208"/>
                    </a:cubicBezTo>
                    <a:cubicBezTo>
                      <a:pt x="74" y="209"/>
                      <a:pt x="75" y="210"/>
                      <a:pt x="76" y="210"/>
                    </a:cubicBezTo>
                    <a:cubicBezTo>
                      <a:pt x="77" y="210"/>
                      <a:pt x="78" y="209"/>
                      <a:pt x="78" y="208"/>
                    </a:cubicBezTo>
                    <a:cubicBezTo>
                      <a:pt x="78" y="218"/>
                      <a:pt x="78" y="218"/>
                      <a:pt x="78" y="218"/>
                    </a:cubicBezTo>
                    <a:cubicBezTo>
                      <a:pt x="50" y="236"/>
                      <a:pt x="24" y="257"/>
                      <a:pt x="0" y="281"/>
                    </a:cubicBezTo>
                    <a:cubicBezTo>
                      <a:pt x="232" y="281"/>
                      <a:pt x="232" y="281"/>
                      <a:pt x="232" y="281"/>
                    </a:cubicBezTo>
                    <a:cubicBezTo>
                      <a:pt x="655" y="281"/>
                      <a:pt x="655" y="281"/>
                      <a:pt x="655" y="281"/>
                    </a:cubicBezTo>
                    <a:cubicBezTo>
                      <a:pt x="589" y="215"/>
                      <a:pt x="508" y="173"/>
                      <a:pt x="424" y="155"/>
                    </a:cubicBezTo>
                    <a:close/>
                    <a:moveTo>
                      <a:pt x="389" y="141"/>
                    </a:moveTo>
                    <a:cubicBezTo>
                      <a:pt x="390" y="141"/>
                      <a:pt x="390" y="141"/>
                      <a:pt x="391" y="141"/>
                    </a:cubicBezTo>
                    <a:cubicBezTo>
                      <a:pt x="392" y="141"/>
                      <a:pt x="394" y="140"/>
                      <a:pt x="394" y="139"/>
                    </a:cubicBezTo>
                    <a:cubicBezTo>
                      <a:pt x="394" y="150"/>
                      <a:pt x="394" y="150"/>
                      <a:pt x="394" y="150"/>
                    </a:cubicBezTo>
                    <a:cubicBezTo>
                      <a:pt x="392" y="150"/>
                      <a:pt x="390" y="150"/>
                      <a:pt x="389" y="149"/>
                    </a:cubicBezTo>
                    <a:lnTo>
                      <a:pt x="389" y="141"/>
                    </a:lnTo>
                    <a:close/>
                    <a:moveTo>
                      <a:pt x="126" y="191"/>
                    </a:moveTo>
                    <a:cubicBezTo>
                      <a:pt x="126" y="191"/>
                      <a:pt x="126" y="191"/>
                      <a:pt x="126" y="191"/>
                    </a:cubicBezTo>
                    <a:cubicBezTo>
                      <a:pt x="126" y="191"/>
                      <a:pt x="126" y="191"/>
                      <a:pt x="125" y="191"/>
                    </a:cubicBezTo>
                    <a:lnTo>
                      <a:pt x="126" y="191"/>
                    </a:lnTo>
                    <a:close/>
                    <a:moveTo>
                      <a:pt x="318" y="145"/>
                    </a:moveTo>
                    <a:cubicBezTo>
                      <a:pt x="319" y="99"/>
                      <a:pt x="319" y="99"/>
                      <a:pt x="319" y="99"/>
                    </a:cubicBezTo>
                    <a:cubicBezTo>
                      <a:pt x="319" y="101"/>
                      <a:pt x="321" y="102"/>
                      <a:pt x="323" y="102"/>
                    </a:cubicBezTo>
                    <a:cubicBezTo>
                      <a:pt x="324" y="102"/>
                      <a:pt x="326" y="101"/>
                      <a:pt x="326" y="100"/>
                    </a:cubicBezTo>
                    <a:cubicBezTo>
                      <a:pt x="327" y="99"/>
                      <a:pt x="328" y="98"/>
                      <a:pt x="328" y="97"/>
                    </a:cubicBezTo>
                    <a:cubicBezTo>
                      <a:pt x="329" y="145"/>
                      <a:pt x="329" y="145"/>
                      <a:pt x="329" y="145"/>
                    </a:cubicBezTo>
                    <a:cubicBezTo>
                      <a:pt x="325" y="145"/>
                      <a:pt x="321" y="145"/>
                      <a:pt x="318" y="14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p>
                <a:pPr marL="0" marR="0" lvl="0" indent="0" defTabSz="932597" eaLnBrk="1" fontAlgn="auto" latinLnBrk="0" hangingPunct="1">
                  <a:lnSpc>
                    <a:spcPct val="100000"/>
                  </a:lnSpc>
                  <a:spcBef>
                    <a:spcPts val="0"/>
                  </a:spcBef>
                  <a:spcAft>
                    <a:spcPts val="0"/>
                  </a:spcAft>
                  <a:buClrTx/>
                  <a:buSzTx/>
                  <a:buFontTx/>
                  <a:buNone/>
                  <a:tabLst/>
                  <a:defRPr/>
                </a:pPr>
                <a:endParaRPr kumimoji="0" lang="en-US" sz="1836" b="0" i="0" u="none" strike="noStrike" kern="0" cap="none" spc="0" normalizeH="0" baseline="0" noProof="0" dirty="0">
                  <a:ln>
                    <a:noFill/>
                  </a:ln>
                  <a:solidFill>
                    <a:sysClr val="windowText" lastClr="000000"/>
                  </a:solidFill>
                  <a:effectLst/>
                  <a:uLnTx/>
                  <a:uFillTx/>
                </a:endParaRPr>
              </a:p>
            </p:txBody>
          </p:sp>
        </p:grpSp>
        <p:sp>
          <p:nvSpPr>
            <p:cNvPr id="702" name="Freeform 715"/>
            <p:cNvSpPr>
              <a:spLocks/>
            </p:cNvSpPr>
            <p:nvPr/>
          </p:nvSpPr>
          <p:spPr bwMode="auto">
            <a:xfrm>
              <a:off x="5387922" y="4331928"/>
              <a:ext cx="154010" cy="471086"/>
            </a:xfrm>
            <a:custGeom>
              <a:avLst/>
              <a:gdLst>
                <a:gd name="T0" fmla="*/ 50 w 61"/>
                <a:gd name="T1" fmla="*/ 37 h 186"/>
                <a:gd name="T2" fmla="*/ 50 w 61"/>
                <a:gd name="T3" fmla="*/ 37 h 186"/>
                <a:gd name="T4" fmla="*/ 50 w 61"/>
                <a:gd name="T5" fmla="*/ 37 h 186"/>
                <a:gd name="T6" fmla="*/ 38 w 61"/>
                <a:gd name="T7" fmla="*/ 34 h 186"/>
                <a:gd name="T8" fmla="*/ 36 w 61"/>
                <a:gd name="T9" fmla="*/ 33 h 186"/>
                <a:gd name="T10" fmla="*/ 36 w 61"/>
                <a:gd name="T11" fmla="*/ 29 h 186"/>
                <a:gd name="T12" fmla="*/ 40 w 61"/>
                <a:gd name="T13" fmla="*/ 21 h 186"/>
                <a:gd name="T14" fmla="*/ 42 w 61"/>
                <a:gd name="T15" fmla="*/ 19 h 186"/>
                <a:gd name="T16" fmla="*/ 42 w 61"/>
                <a:gd name="T17" fmla="*/ 16 h 186"/>
                <a:gd name="T18" fmla="*/ 42 w 61"/>
                <a:gd name="T19" fmla="*/ 15 h 186"/>
                <a:gd name="T20" fmla="*/ 37 w 61"/>
                <a:gd name="T21" fmla="*/ 3 h 186"/>
                <a:gd name="T22" fmla="*/ 34 w 61"/>
                <a:gd name="T23" fmla="*/ 2 h 186"/>
                <a:gd name="T24" fmla="*/ 23 w 61"/>
                <a:gd name="T25" fmla="*/ 2 h 186"/>
                <a:gd name="T26" fmla="*/ 19 w 61"/>
                <a:gd name="T27" fmla="*/ 14 h 186"/>
                <a:gd name="T28" fmla="*/ 18 w 61"/>
                <a:gd name="T29" fmla="*/ 16 h 186"/>
                <a:gd name="T30" fmla="*/ 18 w 61"/>
                <a:gd name="T31" fmla="*/ 19 h 186"/>
                <a:gd name="T32" fmla="*/ 20 w 61"/>
                <a:gd name="T33" fmla="*/ 21 h 186"/>
                <a:gd name="T34" fmla="*/ 24 w 61"/>
                <a:gd name="T35" fmla="*/ 29 h 186"/>
                <a:gd name="T36" fmla="*/ 24 w 61"/>
                <a:gd name="T37" fmla="*/ 33 h 186"/>
                <a:gd name="T38" fmla="*/ 23 w 61"/>
                <a:gd name="T39" fmla="*/ 34 h 186"/>
                <a:gd name="T40" fmla="*/ 11 w 61"/>
                <a:gd name="T41" fmla="*/ 37 h 186"/>
                <a:gd name="T42" fmla="*/ 11 w 61"/>
                <a:gd name="T43" fmla="*/ 37 h 186"/>
                <a:gd name="T44" fmla="*/ 0 w 61"/>
                <a:gd name="T45" fmla="*/ 103 h 186"/>
                <a:gd name="T46" fmla="*/ 2 w 61"/>
                <a:gd name="T47" fmla="*/ 103 h 186"/>
                <a:gd name="T48" fmla="*/ 2 w 61"/>
                <a:gd name="T49" fmla="*/ 108 h 186"/>
                <a:gd name="T50" fmla="*/ 5 w 61"/>
                <a:gd name="T51" fmla="*/ 112 h 186"/>
                <a:gd name="T52" fmla="*/ 9 w 61"/>
                <a:gd name="T53" fmla="*/ 108 h 186"/>
                <a:gd name="T54" fmla="*/ 11 w 61"/>
                <a:gd name="T55" fmla="*/ 186 h 186"/>
                <a:gd name="T56" fmla="*/ 27 w 61"/>
                <a:gd name="T57" fmla="*/ 186 h 186"/>
                <a:gd name="T58" fmla="*/ 38 w 61"/>
                <a:gd name="T59" fmla="*/ 186 h 186"/>
                <a:gd name="T60" fmla="*/ 49 w 61"/>
                <a:gd name="T61" fmla="*/ 186 h 186"/>
                <a:gd name="T62" fmla="*/ 52 w 61"/>
                <a:gd name="T63" fmla="*/ 108 h 186"/>
                <a:gd name="T64" fmla="*/ 56 w 61"/>
                <a:gd name="T65" fmla="*/ 112 h 186"/>
                <a:gd name="T66" fmla="*/ 60 w 61"/>
                <a:gd name="T67" fmla="*/ 108 h 186"/>
                <a:gd name="T68" fmla="*/ 60 w 61"/>
                <a:gd name="T69" fmla="*/ 103 h 186"/>
                <a:gd name="T70" fmla="*/ 61 w 61"/>
                <a:gd name="T71" fmla="*/ 103 h 186"/>
                <a:gd name="T72" fmla="*/ 50 w 61"/>
                <a:gd name="T73" fmla="*/ 37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61" h="186">
                  <a:moveTo>
                    <a:pt x="50" y="37"/>
                  </a:moveTo>
                  <a:cubicBezTo>
                    <a:pt x="50" y="37"/>
                    <a:pt x="50" y="37"/>
                    <a:pt x="50" y="37"/>
                  </a:cubicBezTo>
                  <a:cubicBezTo>
                    <a:pt x="50" y="37"/>
                    <a:pt x="50" y="37"/>
                    <a:pt x="50" y="37"/>
                  </a:cubicBezTo>
                  <a:cubicBezTo>
                    <a:pt x="38" y="34"/>
                    <a:pt x="38" y="34"/>
                    <a:pt x="38" y="34"/>
                  </a:cubicBezTo>
                  <a:cubicBezTo>
                    <a:pt x="36" y="33"/>
                    <a:pt x="36" y="33"/>
                    <a:pt x="36" y="33"/>
                  </a:cubicBezTo>
                  <a:cubicBezTo>
                    <a:pt x="36" y="29"/>
                    <a:pt x="36" y="29"/>
                    <a:pt x="36" y="29"/>
                  </a:cubicBezTo>
                  <a:cubicBezTo>
                    <a:pt x="39" y="27"/>
                    <a:pt x="40" y="21"/>
                    <a:pt x="40" y="21"/>
                  </a:cubicBezTo>
                  <a:cubicBezTo>
                    <a:pt x="41" y="21"/>
                    <a:pt x="42" y="20"/>
                    <a:pt x="42" y="19"/>
                  </a:cubicBezTo>
                  <a:cubicBezTo>
                    <a:pt x="42" y="16"/>
                    <a:pt x="42" y="16"/>
                    <a:pt x="42" y="16"/>
                  </a:cubicBezTo>
                  <a:cubicBezTo>
                    <a:pt x="42" y="15"/>
                    <a:pt x="42" y="15"/>
                    <a:pt x="42" y="15"/>
                  </a:cubicBezTo>
                  <a:cubicBezTo>
                    <a:pt x="43" y="9"/>
                    <a:pt x="42" y="4"/>
                    <a:pt x="37" y="3"/>
                  </a:cubicBezTo>
                  <a:cubicBezTo>
                    <a:pt x="36" y="2"/>
                    <a:pt x="35" y="2"/>
                    <a:pt x="34" y="2"/>
                  </a:cubicBezTo>
                  <a:cubicBezTo>
                    <a:pt x="31" y="0"/>
                    <a:pt x="26" y="0"/>
                    <a:pt x="23" y="2"/>
                  </a:cubicBezTo>
                  <a:cubicBezTo>
                    <a:pt x="19" y="4"/>
                    <a:pt x="18" y="9"/>
                    <a:pt x="19" y="14"/>
                  </a:cubicBezTo>
                  <a:cubicBezTo>
                    <a:pt x="19" y="15"/>
                    <a:pt x="18" y="15"/>
                    <a:pt x="18" y="16"/>
                  </a:cubicBezTo>
                  <a:cubicBezTo>
                    <a:pt x="18" y="19"/>
                    <a:pt x="18" y="19"/>
                    <a:pt x="18" y="19"/>
                  </a:cubicBezTo>
                  <a:cubicBezTo>
                    <a:pt x="18" y="20"/>
                    <a:pt x="19" y="21"/>
                    <a:pt x="20" y="21"/>
                  </a:cubicBezTo>
                  <a:cubicBezTo>
                    <a:pt x="20" y="21"/>
                    <a:pt x="22" y="27"/>
                    <a:pt x="24" y="29"/>
                  </a:cubicBezTo>
                  <a:cubicBezTo>
                    <a:pt x="24" y="33"/>
                    <a:pt x="24" y="33"/>
                    <a:pt x="24" y="33"/>
                  </a:cubicBezTo>
                  <a:cubicBezTo>
                    <a:pt x="23" y="34"/>
                    <a:pt x="23" y="34"/>
                    <a:pt x="23" y="34"/>
                  </a:cubicBezTo>
                  <a:cubicBezTo>
                    <a:pt x="11" y="37"/>
                    <a:pt x="11" y="37"/>
                    <a:pt x="11" y="37"/>
                  </a:cubicBezTo>
                  <a:cubicBezTo>
                    <a:pt x="11" y="37"/>
                    <a:pt x="11" y="37"/>
                    <a:pt x="11" y="37"/>
                  </a:cubicBezTo>
                  <a:cubicBezTo>
                    <a:pt x="1" y="59"/>
                    <a:pt x="2" y="80"/>
                    <a:pt x="0" y="103"/>
                  </a:cubicBezTo>
                  <a:cubicBezTo>
                    <a:pt x="2" y="103"/>
                    <a:pt x="2" y="103"/>
                    <a:pt x="2" y="103"/>
                  </a:cubicBezTo>
                  <a:cubicBezTo>
                    <a:pt x="2" y="108"/>
                    <a:pt x="2" y="108"/>
                    <a:pt x="2" y="108"/>
                  </a:cubicBezTo>
                  <a:cubicBezTo>
                    <a:pt x="2" y="110"/>
                    <a:pt x="3" y="112"/>
                    <a:pt x="5" y="112"/>
                  </a:cubicBezTo>
                  <a:cubicBezTo>
                    <a:pt x="8" y="112"/>
                    <a:pt x="9" y="110"/>
                    <a:pt x="9" y="108"/>
                  </a:cubicBezTo>
                  <a:cubicBezTo>
                    <a:pt x="11" y="186"/>
                    <a:pt x="11" y="186"/>
                    <a:pt x="11" y="186"/>
                  </a:cubicBezTo>
                  <a:cubicBezTo>
                    <a:pt x="27" y="186"/>
                    <a:pt x="27" y="186"/>
                    <a:pt x="27" y="186"/>
                  </a:cubicBezTo>
                  <a:cubicBezTo>
                    <a:pt x="38" y="186"/>
                    <a:pt x="38" y="186"/>
                    <a:pt x="38" y="186"/>
                  </a:cubicBezTo>
                  <a:cubicBezTo>
                    <a:pt x="49" y="186"/>
                    <a:pt x="49" y="186"/>
                    <a:pt x="49" y="186"/>
                  </a:cubicBezTo>
                  <a:cubicBezTo>
                    <a:pt x="52" y="108"/>
                    <a:pt x="52" y="108"/>
                    <a:pt x="52" y="108"/>
                  </a:cubicBezTo>
                  <a:cubicBezTo>
                    <a:pt x="52" y="110"/>
                    <a:pt x="54" y="112"/>
                    <a:pt x="56" y="112"/>
                  </a:cubicBezTo>
                  <a:cubicBezTo>
                    <a:pt x="58" y="112"/>
                    <a:pt x="60" y="110"/>
                    <a:pt x="60" y="108"/>
                  </a:cubicBezTo>
                  <a:cubicBezTo>
                    <a:pt x="60" y="103"/>
                    <a:pt x="60" y="103"/>
                    <a:pt x="60" y="103"/>
                  </a:cubicBezTo>
                  <a:cubicBezTo>
                    <a:pt x="61" y="103"/>
                    <a:pt x="61" y="103"/>
                    <a:pt x="61" y="103"/>
                  </a:cubicBezTo>
                  <a:cubicBezTo>
                    <a:pt x="59" y="80"/>
                    <a:pt x="60" y="58"/>
                    <a:pt x="50" y="37"/>
                  </a:cubicBezTo>
                  <a:close/>
                </a:path>
              </a:pathLst>
            </a:custGeom>
            <a:solidFill>
              <a:srgbClr val="00355B"/>
            </a:solidFill>
            <a:ln>
              <a:noFill/>
            </a:ln>
          </p:spPr>
          <p:txBody>
            <a:bodyPr vert="horz" wrap="square" lIns="93260" tIns="46630" rIns="93260" bIns="46630" numCol="1" anchor="t" anchorCtr="0" compatLnSpc="1">
              <a:prstTxWarp prst="textNoShape">
                <a:avLst/>
              </a:prstTxWarp>
            </a:bodyPr>
            <a:lstStyle/>
            <a:p>
              <a:pPr marL="0" marR="0" lvl="0" indent="0" defTabSz="932597" eaLnBrk="1" fontAlgn="auto" latinLnBrk="0" hangingPunct="1">
                <a:lnSpc>
                  <a:spcPct val="100000"/>
                </a:lnSpc>
                <a:spcBef>
                  <a:spcPts val="0"/>
                </a:spcBef>
                <a:spcAft>
                  <a:spcPts val="0"/>
                </a:spcAft>
                <a:buClrTx/>
                <a:buSzTx/>
                <a:buFontTx/>
                <a:buNone/>
                <a:tabLst/>
                <a:defRPr/>
              </a:pPr>
              <a:endParaRPr kumimoji="0" lang="en-US" sz="1836" b="0" i="0" u="none" strike="noStrike" kern="0" cap="none" spc="0" normalizeH="0" baseline="0" noProof="0">
                <a:ln>
                  <a:noFill/>
                </a:ln>
                <a:solidFill>
                  <a:sysClr val="windowText" lastClr="000000"/>
                </a:solidFill>
                <a:effectLst/>
                <a:uLnTx/>
                <a:uFillTx/>
              </a:endParaRPr>
            </a:p>
          </p:txBody>
        </p:sp>
        <p:sp>
          <p:nvSpPr>
            <p:cNvPr id="703" name="Freeform 716"/>
            <p:cNvSpPr>
              <a:spLocks/>
            </p:cNvSpPr>
            <p:nvPr/>
          </p:nvSpPr>
          <p:spPr bwMode="auto">
            <a:xfrm>
              <a:off x="5496634" y="4206910"/>
              <a:ext cx="190247" cy="588857"/>
            </a:xfrm>
            <a:custGeom>
              <a:avLst/>
              <a:gdLst>
                <a:gd name="T0" fmla="*/ 61 w 75"/>
                <a:gd name="T1" fmla="*/ 46 h 232"/>
                <a:gd name="T2" fmla="*/ 61 w 75"/>
                <a:gd name="T3" fmla="*/ 46 h 232"/>
                <a:gd name="T4" fmla="*/ 61 w 75"/>
                <a:gd name="T5" fmla="*/ 46 h 232"/>
                <a:gd name="T6" fmla="*/ 47 w 75"/>
                <a:gd name="T7" fmla="*/ 43 h 232"/>
                <a:gd name="T8" fmla="*/ 45 w 75"/>
                <a:gd name="T9" fmla="*/ 41 h 232"/>
                <a:gd name="T10" fmla="*/ 45 w 75"/>
                <a:gd name="T11" fmla="*/ 36 h 232"/>
                <a:gd name="T12" fmla="*/ 50 w 75"/>
                <a:gd name="T13" fmla="*/ 26 h 232"/>
                <a:gd name="T14" fmla="*/ 52 w 75"/>
                <a:gd name="T15" fmla="*/ 24 h 232"/>
                <a:gd name="T16" fmla="*/ 52 w 75"/>
                <a:gd name="T17" fmla="*/ 20 h 232"/>
                <a:gd name="T18" fmla="*/ 51 w 75"/>
                <a:gd name="T19" fmla="*/ 18 h 232"/>
                <a:gd name="T20" fmla="*/ 46 w 75"/>
                <a:gd name="T21" fmla="*/ 3 h 232"/>
                <a:gd name="T22" fmla="*/ 42 w 75"/>
                <a:gd name="T23" fmla="*/ 3 h 232"/>
                <a:gd name="T24" fmla="*/ 28 w 75"/>
                <a:gd name="T25" fmla="*/ 3 h 232"/>
                <a:gd name="T26" fmla="*/ 23 w 75"/>
                <a:gd name="T27" fmla="*/ 18 h 232"/>
                <a:gd name="T28" fmla="*/ 22 w 75"/>
                <a:gd name="T29" fmla="*/ 20 h 232"/>
                <a:gd name="T30" fmla="*/ 22 w 75"/>
                <a:gd name="T31" fmla="*/ 24 h 232"/>
                <a:gd name="T32" fmla="*/ 24 w 75"/>
                <a:gd name="T33" fmla="*/ 26 h 232"/>
                <a:gd name="T34" fmla="*/ 30 w 75"/>
                <a:gd name="T35" fmla="*/ 37 h 232"/>
                <a:gd name="T36" fmla="*/ 30 w 75"/>
                <a:gd name="T37" fmla="*/ 41 h 232"/>
                <a:gd name="T38" fmla="*/ 28 w 75"/>
                <a:gd name="T39" fmla="*/ 43 h 232"/>
                <a:gd name="T40" fmla="*/ 13 w 75"/>
                <a:gd name="T41" fmla="*/ 46 h 232"/>
                <a:gd name="T42" fmla="*/ 13 w 75"/>
                <a:gd name="T43" fmla="*/ 46 h 232"/>
                <a:gd name="T44" fmla="*/ 0 w 75"/>
                <a:gd name="T45" fmla="*/ 129 h 232"/>
                <a:gd name="T46" fmla="*/ 1 w 75"/>
                <a:gd name="T47" fmla="*/ 129 h 232"/>
                <a:gd name="T48" fmla="*/ 1 w 75"/>
                <a:gd name="T49" fmla="*/ 134 h 232"/>
                <a:gd name="T50" fmla="*/ 6 w 75"/>
                <a:gd name="T51" fmla="*/ 139 h 232"/>
                <a:gd name="T52" fmla="*/ 11 w 75"/>
                <a:gd name="T53" fmla="*/ 134 h 232"/>
                <a:gd name="T54" fmla="*/ 14 w 75"/>
                <a:gd name="T55" fmla="*/ 232 h 232"/>
                <a:gd name="T56" fmla="*/ 33 w 75"/>
                <a:gd name="T57" fmla="*/ 232 h 232"/>
                <a:gd name="T58" fmla="*/ 46 w 75"/>
                <a:gd name="T59" fmla="*/ 232 h 232"/>
                <a:gd name="T60" fmla="*/ 60 w 75"/>
                <a:gd name="T61" fmla="*/ 232 h 232"/>
                <a:gd name="T62" fmla="*/ 64 w 75"/>
                <a:gd name="T63" fmla="*/ 134 h 232"/>
                <a:gd name="T64" fmla="*/ 69 w 75"/>
                <a:gd name="T65" fmla="*/ 139 h 232"/>
                <a:gd name="T66" fmla="*/ 74 w 75"/>
                <a:gd name="T67" fmla="*/ 134 h 232"/>
                <a:gd name="T68" fmla="*/ 74 w 75"/>
                <a:gd name="T69" fmla="*/ 129 h 232"/>
                <a:gd name="T70" fmla="*/ 75 w 75"/>
                <a:gd name="T71" fmla="*/ 129 h 232"/>
                <a:gd name="T72" fmla="*/ 61 w 75"/>
                <a:gd name="T73" fmla="*/ 46 h 2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75" h="232">
                  <a:moveTo>
                    <a:pt x="61" y="46"/>
                  </a:moveTo>
                  <a:cubicBezTo>
                    <a:pt x="61" y="46"/>
                    <a:pt x="61" y="46"/>
                    <a:pt x="61" y="46"/>
                  </a:cubicBezTo>
                  <a:cubicBezTo>
                    <a:pt x="61" y="46"/>
                    <a:pt x="61" y="46"/>
                    <a:pt x="61" y="46"/>
                  </a:cubicBezTo>
                  <a:cubicBezTo>
                    <a:pt x="47" y="43"/>
                    <a:pt x="47" y="43"/>
                    <a:pt x="47" y="43"/>
                  </a:cubicBezTo>
                  <a:cubicBezTo>
                    <a:pt x="45" y="41"/>
                    <a:pt x="45" y="41"/>
                    <a:pt x="45" y="41"/>
                  </a:cubicBezTo>
                  <a:cubicBezTo>
                    <a:pt x="45" y="36"/>
                    <a:pt x="45" y="36"/>
                    <a:pt x="45" y="36"/>
                  </a:cubicBezTo>
                  <a:cubicBezTo>
                    <a:pt x="47" y="33"/>
                    <a:pt x="50" y="26"/>
                    <a:pt x="50" y="26"/>
                  </a:cubicBezTo>
                  <a:cubicBezTo>
                    <a:pt x="51" y="26"/>
                    <a:pt x="52" y="25"/>
                    <a:pt x="52" y="24"/>
                  </a:cubicBezTo>
                  <a:cubicBezTo>
                    <a:pt x="52" y="20"/>
                    <a:pt x="52" y="20"/>
                    <a:pt x="52" y="20"/>
                  </a:cubicBezTo>
                  <a:cubicBezTo>
                    <a:pt x="52" y="19"/>
                    <a:pt x="52" y="19"/>
                    <a:pt x="51" y="18"/>
                  </a:cubicBezTo>
                  <a:cubicBezTo>
                    <a:pt x="53" y="12"/>
                    <a:pt x="51" y="5"/>
                    <a:pt x="46" y="3"/>
                  </a:cubicBezTo>
                  <a:cubicBezTo>
                    <a:pt x="44" y="3"/>
                    <a:pt x="43" y="3"/>
                    <a:pt x="42" y="3"/>
                  </a:cubicBezTo>
                  <a:cubicBezTo>
                    <a:pt x="38" y="0"/>
                    <a:pt x="32" y="1"/>
                    <a:pt x="28" y="3"/>
                  </a:cubicBezTo>
                  <a:cubicBezTo>
                    <a:pt x="23" y="5"/>
                    <a:pt x="22" y="11"/>
                    <a:pt x="23" y="18"/>
                  </a:cubicBezTo>
                  <a:cubicBezTo>
                    <a:pt x="23" y="18"/>
                    <a:pt x="22" y="19"/>
                    <a:pt x="22" y="20"/>
                  </a:cubicBezTo>
                  <a:cubicBezTo>
                    <a:pt x="22" y="24"/>
                    <a:pt x="22" y="24"/>
                    <a:pt x="22" y="24"/>
                  </a:cubicBezTo>
                  <a:cubicBezTo>
                    <a:pt x="22" y="25"/>
                    <a:pt x="23" y="26"/>
                    <a:pt x="24" y="26"/>
                  </a:cubicBezTo>
                  <a:cubicBezTo>
                    <a:pt x="24" y="26"/>
                    <a:pt x="27" y="34"/>
                    <a:pt x="30" y="37"/>
                  </a:cubicBezTo>
                  <a:cubicBezTo>
                    <a:pt x="30" y="41"/>
                    <a:pt x="30" y="41"/>
                    <a:pt x="30" y="41"/>
                  </a:cubicBezTo>
                  <a:cubicBezTo>
                    <a:pt x="28" y="43"/>
                    <a:pt x="28" y="43"/>
                    <a:pt x="28" y="43"/>
                  </a:cubicBezTo>
                  <a:cubicBezTo>
                    <a:pt x="13" y="46"/>
                    <a:pt x="13" y="46"/>
                    <a:pt x="13" y="46"/>
                  </a:cubicBezTo>
                  <a:cubicBezTo>
                    <a:pt x="13" y="46"/>
                    <a:pt x="13" y="46"/>
                    <a:pt x="13" y="46"/>
                  </a:cubicBezTo>
                  <a:cubicBezTo>
                    <a:pt x="1" y="73"/>
                    <a:pt x="2" y="100"/>
                    <a:pt x="0" y="129"/>
                  </a:cubicBezTo>
                  <a:cubicBezTo>
                    <a:pt x="1" y="129"/>
                    <a:pt x="1" y="129"/>
                    <a:pt x="1" y="129"/>
                  </a:cubicBezTo>
                  <a:cubicBezTo>
                    <a:pt x="1" y="134"/>
                    <a:pt x="1" y="134"/>
                    <a:pt x="1" y="134"/>
                  </a:cubicBezTo>
                  <a:cubicBezTo>
                    <a:pt x="1" y="137"/>
                    <a:pt x="3" y="139"/>
                    <a:pt x="6" y="139"/>
                  </a:cubicBezTo>
                  <a:cubicBezTo>
                    <a:pt x="9" y="139"/>
                    <a:pt x="11" y="137"/>
                    <a:pt x="11" y="134"/>
                  </a:cubicBezTo>
                  <a:cubicBezTo>
                    <a:pt x="14" y="232"/>
                    <a:pt x="14" y="232"/>
                    <a:pt x="14" y="232"/>
                  </a:cubicBezTo>
                  <a:cubicBezTo>
                    <a:pt x="33" y="232"/>
                    <a:pt x="33" y="232"/>
                    <a:pt x="33" y="232"/>
                  </a:cubicBezTo>
                  <a:cubicBezTo>
                    <a:pt x="46" y="232"/>
                    <a:pt x="46" y="232"/>
                    <a:pt x="46" y="232"/>
                  </a:cubicBezTo>
                  <a:cubicBezTo>
                    <a:pt x="60" y="232"/>
                    <a:pt x="60" y="232"/>
                    <a:pt x="60" y="232"/>
                  </a:cubicBezTo>
                  <a:cubicBezTo>
                    <a:pt x="64" y="134"/>
                    <a:pt x="64" y="134"/>
                    <a:pt x="64" y="134"/>
                  </a:cubicBezTo>
                  <a:cubicBezTo>
                    <a:pt x="64" y="137"/>
                    <a:pt x="66" y="139"/>
                    <a:pt x="69" y="139"/>
                  </a:cubicBezTo>
                  <a:cubicBezTo>
                    <a:pt x="71" y="139"/>
                    <a:pt x="74" y="137"/>
                    <a:pt x="74" y="134"/>
                  </a:cubicBezTo>
                  <a:cubicBezTo>
                    <a:pt x="74" y="129"/>
                    <a:pt x="74" y="129"/>
                    <a:pt x="74" y="129"/>
                  </a:cubicBezTo>
                  <a:cubicBezTo>
                    <a:pt x="75" y="129"/>
                    <a:pt x="75" y="129"/>
                    <a:pt x="75" y="129"/>
                  </a:cubicBezTo>
                  <a:cubicBezTo>
                    <a:pt x="73" y="99"/>
                    <a:pt x="74" y="72"/>
                    <a:pt x="61" y="46"/>
                  </a:cubicBezTo>
                  <a:close/>
                </a:path>
              </a:pathLst>
            </a:custGeom>
            <a:solidFill>
              <a:srgbClr val="00355B"/>
            </a:solidFill>
            <a:ln>
              <a:noFill/>
            </a:ln>
          </p:spPr>
          <p:txBody>
            <a:bodyPr vert="horz" wrap="square" lIns="93260" tIns="46630" rIns="93260" bIns="46630" numCol="1" anchor="t" anchorCtr="0" compatLnSpc="1">
              <a:prstTxWarp prst="textNoShape">
                <a:avLst/>
              </a:prstTxWarp>
            </a:bodyPr>
            <a:lstStyle/>
            <a:p>
              <a:pPr marL="0" marR="0" lvl="0" indent="0" defTabSz="932597" eaLnBrk="1" fontAlgn="auto" latinLnBrk="0" hangingPunct="1">
                <a:lnSpc>
                  <a:spcPct val="100000"/>
                </a:lnSpc>
                <a:spcBef>
                  <a:spcPts val="0"/>
                </a:spcBef>
                <a:spcAft>
                  <a:spcPts val="0"/>
                </a:spcAft>
                <a:buClrTx/>
                <a:buSzTx/>
                <a:buFontTx/>
                <a:buNone/>
                <a:tabLst/>
                <a:defRPr/>
              </a:pPr>
              <a:endParaRPr kumimoji="0" lang="en-US" sz="1836" b="0" i="0" u="none" strike="noStrike" kern="0" cap="none" spc="0" normalizeH="0" baseline="0" noProof="0">
                <a:ln>
                  <a:noFill/>
                </a:ln>
                <a:solidFill>
                  <a:sysClr val="windowText" lastClr="000000"/>
                </a:solidFill>
                <a:effectLst/>
                <a:uLnTx/>
                <a:uFillTx/>
              </a:endParaRPr>
            </a:p>
          </p:txBody>
        </p:sp>
        <p:sp>
          <p:nvSpPr>
            <p:cNvPr id="704" name="Freeform 718"/>
            <p:cNvSpPr>
              <a:spLocks/>
            </p:cNvSpPr>
            <p:nvPr/>
          </p:nvSpPr>
          <p:spPr bwMode="auto">
            <a:xfrm>
              <a:off x="5277399" y="4498620"/>
              <a:ext cx="126831" cy="384117"/>
            </a:xfrm>
            <a:custGeom>
              <a:avLst/>
              <a:gdLst>
                <a:gd name="T0" fmla="*/ 41 w 50"/>
                <a:gd name="T1" fmla="*/ 29 h 151"/>
                <a:gd name="T2" fmla="*/ 41 w 50"/>
                <a:gd name="T3" fmla="*/ 29 h 151"/>
                <a:gd name="T4" fmla="*/ 41 w 50"/>
                <a:gd name="T5" fmla="*/ 29 h 151"/>
                <a:gd name="T6" fmla="*/ 35 w 50"/>
                <a:gd name="T7" fmla="*/ 28 h 151"/>
                <a:gd name="T8" fmla="*/ 36 w 50"/>
                <a:gd name="T9" fmla="*/ 12 h 151"/>
                <a:gd name="T10" fmla="*/ 31 w 50"/>
                <a:gd name="T11" fmla="*/ 4 h 151"/>
                <a:gd name="T12" fmla="*/ 24 w 50"/>
                <a:gd name="T13" fmla="*/ 0 h 151"/>
                <a:gd name="T14" fmla="*/ 15 w 50"/>
                <a:gd name="T15" fmla="*/ 11 h 151"/>
                <a:gd name="T16" fmla="*/ 16 w 50"/>
                <a:gd name="T17" fmla="*/ 28 h 151"/>
                <a:gd name="T18" fmla="*/ 9 w 50"/>
                <a:gd name="T19" fmla="*/ 29 h 151"/>
                <a:gd name="T20" fmla="*/ 9 w 50"/>
                <a:gd name="T21" fmla="*/ 29 h 151"/>
                <a:gd name="T22" fmla="*/ 0 w 50"/>
                <a:gd name="T23" fmla="*/ 83 h 151"/>
                <a:gd name="T24" fmla="*/ 1 w 50"/>
                <a:gd name="T25" fmla="*/ 83 h 151"/>
                <a:gd name="T26" fmla="*/ 1 w 50"/>
                <a:gd name="T27" fmla="*/ 87 h 151"/>
                <a:gd name="T28" fmla="*/ 4 w 50"/>
                <a:gd name="T29" fmla="*/ 90 h 151"/>
                <a:gd name="T30" fmla="*/ 7 w 50"/>
                <a:gd name="T31" fmla="*/ 87 h 151"/>
                <a:gd name="T32" fmla="*/ 9 w 50"/>
                <a:gd name="T33" fmla="*/ 151 h 151"/>
                <a:gd name="T34" fmla="*/ 22 w 50"/>
                <a:gd name="T35" fmla="*/ 151 h 151"/>
                <a:gd name="T36" fmla="*/ 31 w 50"/>
                <a:gd name="T37" fmla="*/ 151 h 151"/>
                <a:gd name="T38" fmla="*/ 40 w 50"/>
                <a:gd name="T39" fmla="*/ 151 h 151"/>
                <a:gd name="T40" fmla="*/ 42 w 50"/>
                <a:gd name="T41" fmla="*/ 87 h 151"/>
                <a:gd name="T42" fmla="*/ 45 w 50"/>
                <a:gd name="T43" fmla="*/ 90 h 151"/>
                <a:gd name="T44" fmla="*/ 49 w 50"/>
                <a:gd name="T45" fmla="*/ 87 h 151"/>
                <a:gd name="T46" fmla="*/ 49 w 50"/>
                <a:gd name="T47" fmla="*/ 83 h 151"/>
                <a:gd name="T48" fmla="*/ 50 w 50"/>
                <a:gd name="T49" fmla="*/ 83 h 151"/>
                <a:gd name="T50" fmla="*/ 41 w 50"/>
                <a:gd name="T51" fmla="*/ 29 h 1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0" h="151">
                  <a:moveTo>
                    <a:pt x="41" y="29"/>
                  </a:moveTo>
                  <a:cubicBezTo>
                    <a:pt x="41" y="29"/>
                    <a:pt x="41" y="29"/>
                    <a:pt x="41" y="29"/>
                  </a:cubicBezTo>
                  <a:cubicBezTo>
                    <a:pt x="41" y="29"/>
                    <a:pt x="41" y="29"/>
                    <a:pt x="41" y="29"/>
                  </a:cubicBezTo>
                  <a:cubicBezTo>
                    <a:pt x="35" y="28"/>
                    <a:pt x="35" y="28"/>
                    <a:pt x="35" y="28"/>
                  </a:cubicBezTo>
                  <a:cubicBezTo>
                    <a:pt x="36" y="22"/>
                    <a:pt x="36" y="13"/>
                    <a:pt x="36" y="12"/>
                  </a:cubicBezTo>
                  <a:cubicBezTo>
                    <a:pt x="36" y="8"/>
                    <a:pt x="34" y="5"/>
                    <a:pt x="31" y="4"/>
                  </a:cubicBezTo>
                  <a:cubicBezTo>
                    <a:pt x="29" y="1"/>
                    <a:pt x="27" y="0"/>
                    <a:pt x="24" y="0"/>
                  </a:cubicBezTo>
                  <a:cubicBezTo>
                    <a:pt x="19" y="0"/>
                    <a:pt x="15" y="5"/>
                    <a:pt x="15" y="11"/>
                  </a:cubicBezTo>
                  <a:cubicBezTo>
                    <a:pt x="15" y="11"/>
                    <a:pt x="15" y="21"/>
                    <a:pt x="16" y="28"/>
                  </a:cubicBezTo>
                  <a:cubicBezTo>
                    <a:pt x="9" y="29"/>
                    <a:pt x="9" y="29"/>
                    <a:pt x="9" y="29"/>
                  </a:cubicBezTo>
                  <a:cubicBezTo>
                    <a:pt x="9" y="29"/>
                    <a:pt x="9" y="29"/>
                    <a:pt x="9" y="29"/>
                  </a:cubicBezTo>
                  <a:cubicBezTo>
                    <a:pt x="1" y="47"/>
                    <a:pt x="2" y="64"/>
                    <a:pt x="0" y="83"/>
                  </a:cubicBezTo>
                  <a:cubicBezTo>
                    <a:pt x="1" y="83"/>
                    <a:pt x="1" y="83"/>
                    <a:pt x="1" y="83"/>
                  </a:cubicBezTo>
                  <a:cubicBezTo>
                    <a:pt x="1" y="87"/>
                    <a:pt x="1" y="87"/>
                    <a:pt x="1" y="87"/>
                  </a:cubicBezTo>
                  <a:cubicBezTo>
                    <a:pt x="1" y="89"/>
                    <a:pt x="3" y="90"/>
                    <a:pt x="4" y="90"/>
                  </a:cubicBezTo>
                  <a:cubicBezTo>
                    <a:pt x="6" y="90"/>
                    <a:pt x="7" y="89"/>
                    <a:pt x="7" y="87"/>
                  </a:cubicBezTo>
                  <a:cubicBezTo>
                    <a:pt x="9" y="151"/>
                    <a:pt x="9" y="151"/>
                    <a:pt x="9" y="151"/>
                  </a:cubicBezTo>
                  <a:cubicBezTo>
                    <a:pt x="22" y="151"/>
                    <a:pt x="22" y="151"/>
                    <a:pt x="22" y="151"/>
                  </a:cubicBezTo>
                  <a:cubicBezTo>
                    <a:pt x="31" y="151"/>
                    <a:pt x="31" y="151"/>
                    <a:pt x="31" y="151"/>
                  </a:cubicBezTo>
                  <a:cubicBezTo>
                    <a:pt x="40" y="151"/>
                    <a:pt x="40" y="151"/>
                    <a:pt x="40" y="151"/>
                  </a:cubicBezTo>
                  <a:cubicBezTo>
                    <a:pt x="42" y="87"/>
                    <a:pt x="42" y="87"/>
                    <a:pt x="42" y="87"/>
                  </a:cubicBezTo>
                  <a:cubicBezTo>
                    <a:pt x="42" y="89"/>
                    <a:pt x="44" y="90"/>
                    <a:pt x="45" y="90"/>
                  </a:cubicBezTo>
                  <a:cubicBezTo>
                    <a:pt x="47" y="90"/>
                    <a:pt x="49" y="89"/>
                    <a:pt x="49" y="87"/>
                  </a:cubicBezTo>
                  <a:cubicBezTo>
                    <a:pt x="49" y="83"/>
                    <a:pt x="49" y="83"/>
                    <a:pt x="49" y="83"/>
                  </a:cubicBezTo>
                  <a:cubicBezTo>
                    <a:pt x="50" y="83"/>
                    <a:pt x="50" y="83"/>
                    <a:pt x="50" y="83"/>
                  </a:cubicBezTo>
                  <a:cubicBezTo>
                    <a:pt x="48" y="64"/>
                    <a:pt x="49" y="47"/>
                    <a:pt x="41" y="29"/>
                  </a:cubicBezTo>
                  <a:close/>
                </a:path>
              </a:pathLst>
            </a:custGeom>
            <a:solidFill>
              <a:srgbClr val="00355B"/>
            </a:solidFill>
            <a:ln>
              <a:noFill/>
            </a:ln>
          </p:spPr>
          <p:txBody>
            <a:bodyPr vert="horz" wrap="square" lIns="93260" tIns="46630" rIns="93260" bIns="46630" numCol="1" anchor="t" anchorCtr="0" compatLnSpc="1">
              <a:prstTxWarp prst="textNoShape">
                <a:avLst/>
              </a:prstTxWarp>
            </a:bodyPr>
            <a:lstStyle/>
            <a:p>
              <a:pPr marL="0" marR="0" lvl="0" indent="0" defTabSz="932597" eaLnBrk="1" fontAlgn="auto" latinLnBrk="0" hangingPunct="1">
                <a:lnSpc>
                  <a:spcPct val="100000"/>
                </a:lnSpc>
                <a:spcBef>
                  <a:spcPts val="0"/>
                </a:spcBef>
                <a:spcAft>
                  <a:spcPts val="0"/>
                </a:spcAft>
                <a:buClrTx/>
                <a:buSzTx/>
                <a:buFontTx/>
                <a:buNone/>
                <a:tabLst/>
                <a:defRPr/>
              </a:pPr>
              <a:endParaRPr kumimoji="0" lang="en-US" sz="1836" b="0" i="0" u="none" strike="noStrike" kern="0" cap="none" spc="0" normalizeH="0" baseline="0" noProof="0">
                <a:ln>
                  <a:noFill/>
                </a:ln>
                <a:solidFill>
                  <a:sysClr val="windowText" lastClr="000000"/>
                </a:solidFill>
                <a:effectLst/>
                <a:uLnTx/>
                <a:uFillTx/>
              </a:endParaRPr>
            </a:p>
          </p:txBody>
        </p:sp>
        <p:grpSp>
          <p:nvGrpSpPr>
            <p:cNvPr id="705" name="Group 704"/>
            <p:cNvGrpSpPr/>
            <p:nvPr/>
          </p:nvGrpSpPr>
          <p:grpSpPr>
            <a:xfrm>
              <a:off x="5590852" y="3995592"/>
              <a:ext cx="831649" cy="817586"/>
              <a:chOff x="5590852" y="3768437"/>
              <a:chExt cx="831649" cy="989280"/>
            </a:xfrm>
          </p:grpSpPr>
          <p:sp>
            <p:nvSpPr>
              <p:cNvPr id="721" name="Freeform 717"/>
              <p:cNvSpPr>
                <a:spLocks/>
              </p:cNvSpPr>
              <p:nvPr/>
            </p:nvSpPr>
            <p:spPr bwMode="auto">
              <a:xfrm>
                <a:off x="5590852" y="4092761"/>
                <a:ext cx="217424" cy="664956"/>
              </a:xfrm>
              <a:custGeom>
                <a:avLst/>
                <a:gdLst>
                  <a:gd name="T0" fmla="*/ 71 w 86"/>
                  <a:gd name="T1" fmla="*/ 51 h 262"/>
                  <a:gd name="T2" fmla="*/ 71 w 86"/>
                  <a:gd name="T3" fmla="*/ 51 h 262"/>
                  <a:gd name="T4" fmla="*/ 71 w 86"/>
                  <a:gd name="T5" fmla="*/ 51 h 262"/>
                  <a:gd name="T6" fmla="*/ 54 w 86"/>
                  <a:gd name="T7" fmla="*/ 48 h 262"/>
                  <a:gd name="T8" fmla="*/ 52 w 86"/>
                  <a:gd name="T9" fmla="*/ 46 h 262"/>
                  <a:gd name="T10" fmla="*/ 52 w 86"/>
                  <a:gd name="T11" fmla="*/ 40 h 262"/>
                  <a:gd name="T12" fmla="*/ 57 w 86"/>
                  <a:gd name="T13" fmla="*/ 29 h 262"/>
                  <a:gd name="T14" fmla="*/ 60 w 86"/>
                  <a:gd name="T15" fmla="*/ 27 h 262"/>
                  <a:gd name="T16" fmla="*/ 60 w 86"/>
                  <a:gd name="T17" fmla="*/ 21 h 262"/>
                  <a:gd name="T18" fmla="*/ 59 w 86"/>
                  <a:gd name="T19" fmla="*/ 20 h 262"/>
                  <a:gd name="T20" fmla="*/ 53 w 86"/>
                  <a:gd name="T21" fmla="*/ 3 h 262"/>
                  <a:gd name="T22" fmla="*/ 49 w 86"/>
                  <a:gd name="T23" fmla="*/ 3 h 262"/>
                  <a:gd name="T24" fmla="*/ 33 w 86"/>
                  <a:gd name="T25" fmla="*/ 2 h 262"/>
                  <a:gd name="T26" fmla="*/ 27 w 86"/>
                  <a:gd name="T27" fmla="*/ 20 h 262"/>
                  <a:gd name="T28" fmla="*/ 26 w 86"/>
                  <a:gd name="T29" fmla="*/ 21 h 262"/>
                  <a:gd name="T30" fmla="*/ 26 w 86"/>
                  <a:gd name="T31" fmla="*/ 27 h 262"/>
                  <a:gd name="T32" fmla="*/ 29 w 86"/>
                  <a:gd name="T33" fmla="*/ 29 h 262"/>
                  <a:gd name="T34" fmla="*/ 35 w 86"/>
                  <a:gd name="T35" fmla="*/ 41 h 262"/>
                  <a:gd name="T36" fmla="*/ 35 w 86"/>
                  <a:gd name="T37" fmla="*/ 46 h 262"/>
                  <a:gd name="T38" fmla="*/ 33 w 86"/>
                  <a:gd name="T39" fmla="*/ 48 h 262"/>
                  <a:gd name="T40" fmla="*/ 16 w 86"/>
                  <a:gd name="T41" fmla="*/ 51 h 262"/>
                  <a:gd name="T42" fmla="*/ 16 w 86"/>
                  <a:gd name="T43" fmla="*/ 52 h 262"/>
                  <a:gd name="T44" fmla="*/ 0 w 86"/>
                  <a:gd name="T45" fmla="*/ 145 h 262"/>
                  <a:gd name="T46" fmla="*/ 2 w 86"/>
                  <a:gd name="T47" fmla="*/ 145 h 262"/>
                  <a:gd name="T48" fmla="*/ 2 w 86"/>
                  <a:gd name="T49" fmla="*/ 152 h 262"/>
                  <a:gd name="T50" fmla="*/ 8 w 86"/>
                  <a:gd name="T51" fmla="*/ 157 h 262"/>
                  <a:gd name="T52" fmla="*/ 13 w 86"/>
                  <a:gd name="T53" fmla="*/ 152 h 262"/>
                  <a:gd name="T54" fmla="*/ 16 w 86"/>
                  <a:gd name="T55" fmla="*/ 262 h 262"/>
                  <a:gd name="T56" fmla="*/ 39 w 86"/>
                  <a:gd name="T57" fmla="*/ 262 h 262"/>
                  <a:gd name="T58" fmla="*/ 54 w 86"/>
                  <a:gd name="T59" fmla="*/ 262 h 262"/>
                  <a:gd name="T60" fmla="*/ 69 w 86"/>
                  <a:gd name="T61" fmla="*/ 262 h 262"/>
                  <a:gd name="T62" fmla="*/ 73 w 86"/>
                  <a:gd name="T63" fmla="*/ 152 h 262"/>
                  <a:gd name="T64" fmla="*/ 79 w 86"/>
                  <a:gd name="T65" fmla="*/ 157 h 262"/>
                  <a:gd name="T66" fmla="*/ 84 w 86"/>
                  <a:gd name="T67" fmla="*/ 152 h 262"/>
                  <a:gd name="T68" fmla="*/ 84 w 86"/>
                  <a:gd name="T69" fmla="*/ 145 h 262"/>
                  <a:gd name="T70" fmla="*/ 86 w 86"/>
                  <a:gd name="T71" fmla="*/ 145 h 262"/>
                  <a:gd name="T72" fmla="*/ 71 w 86"/>
                  <a:gd name="T73" fmla="*/ 51 h 2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86" h="262">
                    <a:moveTo>
                      <a:pt x="71" y="51"/>
                    </a:moveTo>
                    <a:cubicBezTo>
                      <a:pt x="71" y="51"/>
                      <a:pt x="71" y="51"/>
                      <a:pt x="71" y="51"/>
                    </a:cubicBezTo>
                    <a:cubicBezTo>
                      <a:pt x="71" y="51"/>
                      <a:pt x="71" y="51"/>
                      <a:pt x="71" y="51"/>
                    </a:cubicBezTo>
                    <a:cubicBezTo>
                      <a:pt x="54" y="48"/>
                      <a:pt x="54" y="48"/>
                      <a:pt x="54" y="48"/>
                    </a:cubicBezTo>
                    <a:cubicBezTo>
                      <a:pt x="52" y="46"/>
                      <a:pt x="52" y="46"/>
                      <a:pt x="52" y="46"/>
                    </a:cubicBezTo>
                    <a:cubicBezTo>
                      <a:pt x="52" y="40"/>
                      <a:pt x="52" y="40"/>
                      <a:pt x="52" y="40"/>
                    </a:cubicBezTo>
                    <a:cubicBezTo>
                      <a:pt x="55" y="37"/>
                      <a:pt x="57" y="29"/>
                      <a:pt x="57" y="29"/>
                    </a:cubicBezTo>
                    <a:cubicBezTo>
                      <a:pt x="59" y="29"/>
                      <a:pt x="60" y="28"/>
                      <a:pt x="60" y="27"/>
                    </a:cubicBezTo>
                    <a:cubicBezTo>
                      <a:pt x="60" y="21"/>
                      <a:pt x="60" y="21"/>
                      <a:pt x="60" y="21"/>
                    </a:cubicBezTo>
                    <a:cubicBezTo>
                      <a:pt x="60" y="21"/>
                      <a:pt x="59" y="20"/>
                      <a:pt x="59" y="20"/>
                    </a:cubicBezTo>
                    <a:cubicBezTo>
                      <a:pt x="60" y="12"/>
                      <a:pt x="59" y="5"/>
                      <a:pt x="53" y="3"/>
                    </a:cubicBezTo>
                    <a:cubicBezTo>
                      <a:pt x="51" y="3"/>
                      <a:pt x="50" y="3"/>
                      <a:pt x="49" y="3"/>
                    </a:cubicBezTo>
                    <a:cubicBezTo>
                      <a:pt x="44" y="0"/>
                      <a:pt x="37" y="0"/>
                      <a:pt x="33" y="2"/>
                    </a:cubicBezTo>
                    <a:cubicBezTo>
                      <a:pt x="27" y="5"/>
                      <a:pt x="26" y="12"/>
                      <a:pt x="27" y="20"/>
                    </a:cubicBezTo>
                    <a:cubicBezTo>
                      <a:pt x="26" y="20"/>
                      <a:pt x="26" y="21"/>
                      <a:pt x="26" y="21"/>
                    </a:cubicBezTo>
                    <a:cubicBezTo>
                      <a:pt x="26" y="27"/>
                      <a:pt x="26" y="27"/>
                      <a:pt x="26" y="27"/>
                    </a:cubicBezTo>
                    <a:cubicBezTo>
                      <a:pt x="26" y="28"/>
                      <a:pt x="27" y="29"/>
                      <a:pt x="29" y="29"/>
                    </a:cubicBezTo>
                    <a:cubicBezTo>
                      <a:pt x="29" y="29"/>
                      <a:pt x="31" y="38"/>
                      <a:pt x="35" y="41"/>
                    </a:cubicBezTo>
                    <a:cubicBezTo>
                      <a:pt x="35" y="46"/>
                      <a:pt x="35" y="46"/>
                      <a:pt x="35" y="46"/>
                    </a:cubicBezTo>
                    <a:cubicBezTo>
                      <a:pt x="33" y="48"/>
                      <a:pt x="33" y="48"/>
                      <a:pt x="33" y="48"/>
                    </a:cubicBezTo>
                    <a:cubicBezTo>
                      <a:pt x="16" y="51"/>
                      <a:pt x="16" y="51"/>
                      <a:pt x="16" y="51"/>
                    </a:cubicBezTo>
                    <a:cubicBezTo>
                      <a:pt x="16" y="52"/>
                      <a:pt x="16" y="52"/>
                      <a:pt x="16" y="52"/>
                    </a:cubicBezTo>
                    <a:cubicBezTo>
                      <a:pt x="2" y="82"/>
                      <a:pt x="4" y="112"/>
                      <a:pt x="0" y="145"/>
                    </a:cubicBezTo>
                    <a:cubicBezTo>
                      <a:pt x="2" y="145"/>
                      <a:pt x="2" y="145"/>
                      <a:pt x="2" y="145"/>
                    </a:cubicBezTo>
                    <a:cubicBezTo>
                      <a:pt x="2" y="152"/>
                      <a:pt x="2" y="152"/>
                      <a:pt x="2" y="152"/>
                    </a:cubicBezTo>
                    <a:cubicBezTo>
                      <a:pt x="2" y="155"/>
                      <a:pt x="5" y="157"/>
                      <a:pt x="8" y="157"/>
                    </a:cubicBezTo>
                    <a:cubicBezTo>
                      <a:pt x="11" y="157"/>
                      <a:pt x="13" y="155"/>
                      <a:pt x="13" y="152"/>
                    </a:cubicBezTo>
                    <a:cubicBezTo>
                      <a:pt x="16" y="262"/>
                      <a:pt x="16" y="262"/>
                      <a:pt x="16" y="262"/>
                    </a:cubicBezTo>
                    <a:cubicBezTo>
                      <a:pt x="39" y="262"/>
                      <a:pt x="39" y="262"/>
                      <a:pt x="39" y="262"/>
                    </a:cubicBezTo>
                    <a:cubicBezTo>
                      <a:pt x="54" y="262"/>
                      <a:pt x="54" y="262"/>
                      <a:pt x="54" y="262"/>
                    </a:cubicBezTo>
                    <a:cubicBezTo>
                      <a:pt x="69" y="262"/>
                      <a:pt x="69" y="262"/>
                      <a:pt x="69" y="262"/>
                    </a:cubicBezTo>
                    <a:cubicBezTo>
                      <a:pt x="73" y="152"/>
                      <a:pt x="73" y="152"/>
                      <a:pt x="73" y="152"/>
                    </a:cubicBezTo>
                    <a:cubicBezTo>
                      <a:pt x="73" y="155"/>
                      <a:pt x="76" y="157"/>
                      <a:pt x="79" y="157"/>
                    </a:cubicBezTo>
                    <a:cubicBezTo>
                      <a:pt x="82" y="157"/>
                      <a:pt x="84" y="155"/>
                      <a:pt x="84" y="152"/>
                    </a:cubicBezTo>
                    <a:cubicBezTo>
                      <a:pt x="84" y="145"/>
                      <a:pt x="84" y="145"/>
                      <a:pt x="84" y="145"/>
                    </a:cubicBezTo>
                    <a:cubicBezTo>
                      <a:pt x="86" y="145"/>
                      <a:pt x="86" y="145"/>
                      <a:pt x="86" y="145"/>
                    </a:cubicBezTo>
                    <a:cubicBezTo>
                      <a:pt x="83" y="112"/>
                      <a:pt x="85" y="81"/>
                      <a:pt x="71" y="51"/>
                    </a:cubicBezTo>
                    <a:close/>
                  </a:path>
                </a:pathLst>
              </a:custGeom>
              <a:solidFill>
                <a:srgbClr val="00355B"/>
              </a:solidFill>
              <a:ln>
                <a:noFill/>
              </a:ln>
            </p:spPr>
            <p:txBody>
              <a:bodyPr vert="horz" wrap="square" lIns="93260" tIns="46630" rIns="93260" bIns="46630" numCol="1" anchor="t" anchorCtr="0" compatLnSpc="1">
                <a:prstTxWarp prst="textNoShape">
                  <a:avLst/>
                </a:prstTxWarp>
              </a:bodyPr>
              <a:lstStyle/>
              <a:p>
                <a:pPr marL="0" marR="0" lvl="0" indent="0" defTabSz="932597" eaLnBrk="1" fontAlgn="auto" latinLnBrk="0" hangingPunct="1">
                  <a:lnSpc>
                    <a:spcPct val="100000"/>
                  </a:lnSpc>
                  <a:spcBef>
                    <a:spcPts val="0"/>
                  </a:spcBef>
                  <a:spcAft>
                    <a:spcPts val="0"/>
                  </a:spcAft>
                  <a:buClrTx/>
                  <a:buSzTx/>
                  <a:buFontTx/>
                  <a:buNone/>
                  <a:tabLst/>
                  <a:defRPr/>
                </a:pPr>
                <a:endParaRPr kumimoji="0" lang="en-US" sz="1836" b="0" i="0" u="none" strike="noStrike" kern="0" cap="none" spc="0" normalizeH="0" baseline="0" noProof="0">
                  <a:ln>
                    <a:noFill/>
                  </a:ln>
                  <a:solidFill>
                    <a:sysClr val="windowText" lastClr="000000"/>
                  </a:solidFill>
                  <a:effectLst/>
                  <a:uLnTx/>
                  <a:uFillTx/>
                </a:endParaRPr>
              </a:p>
            </p:txBody>
          </p:sp>
          <p:sp>
            <p:nvSpPr>
              <p:cNvPr id="722" name="Rectangle 721"/>
              <p:cNvSpPr>
                <a:spLocks noChangeArrowheads="1"/>
              </p:cNvSpPr>
              <p:nvPr/>
            </p:nvSpPr>
            <p:spPr bwMode="auto">
              <a:xfrm>
                <a:off x="5801029" y="4090950"/>
                <a:ext cx="47109" cy="146761"/>
              </a:xfrm>
              <a:prstGeom prst="rect">
                <a:avLst/>
              </a:prstGeom>
              <a:solidFill>
                <a:srgbClr val="00355B"/>
              </a:solidFill>
              <a:ln>
                <a:noFill/>
              </a:ln>
            </p:spPr>
            <p:txBody>
              <a:bodyPr vert="horz" wrap="square" lIns="93260" tIns="46630" rIns="93260" bIns="46630" numCol="1" anchor="t" anchorCtr="0" compatLnSpc="1">
                <a:prstTxWarp prst="textNoShape">
                  <a:avLst/>
                </a:prstTxWarp>
              </a:bodyPr>
              <a:lstStyle/>
              <a:p>
                <a:pPr marL="0" marR="0" lvl="0" indent="0" defTabSz="932597" eaLnBrk="1" fontAlgn="auto" latinLnBrk="0" hangingPunct="1">
                  <a:lnSpc>
                    <a:spcPct val="100000"/>
                  </a:lnSpc>
                  <a:spcBef>
                    <a:spcPts val="0"/>
                  </a:spcBef>
                  <a:spcAft>
                    <a:spcPts val="0"/>
                  </a:spcAft>
                  <a:buClrTx/>
                  <a:buSzTx/>
                  <a:buFontTx/>
                  <a:buNone/>
                  <a:tabLst/>
                  <a:defRPr/>
                </a:pPr>
                <a:endParaRPr kumimoji="0" lang="en-US" sz="1836" b="0" i="0" u="none" strike="noStrike" kern="0" cap="none" spc="0" normalizeH="0" baseline="0" noProof="0">
                  <a:ln>
                    <a:noFill/>
                  </a:ln>
                  <a:solidFill>
                    <a:sysClr val="windowText" lastClr="000000"/>
                  </a:solidFill>
                  <a:effectLst/>
                  <a:uLnTx/>
                  <a:uFillTx/>
                </a:endParaRPr>
              </a:p>
            </p:txBody>
          </p:sp>
          <p:sp>
            <p:nvSpPr>
              <p:cNvPr id="723" name="Freeform 722"/>
              <p:cNvSpPr>
                <a:spLocks/>
              </p:cNvSpPr>
              <p:nvPr/>
            </p:nvSpPr>
            <p:spPr bwMode="auto">
              <a:xfrm>
                <a:off x="5757544" y="4681620"/>
                <a:ext cx="63416" cy="30801"/>
              </a:xfrm>
              <a:custGeom>
                <a:avLst/>
                <a:gdLst>
                  <a:gd name="T0" fmla="*/ 13 w 25"/>
                  <a:gd name="T1" fmla="*/ 0 h 12"/>
                  <a:gd name="T2" fmla="*/ 0 w 25"/>
                  <a:gd name="T3" fmla="*/ 12 h 12"/>
                  <a:gd name="T4" fmla="*/ 25 w 25"/>
                  <a:gd name="T5" fmla="*/ 12 h 12"/>
                  <a:gd name="T6" fmla="*/ 13 w 25"/>
                  <a:gd name="T7" fmla="*/ 0 h 12"/>
                </a:gdLst>
                <a:ahLst/>
                <a:cxnLst>
                  <a:cxn ang="0">
                    <a:pos x="T0" y="T1"/>
                  </a:cxn>
                  <a:cxn ang="0">
                    <a:pos x="T2" y="T3"/>
                  </a:cxn>
                  <a:cxn ang="0">
                    <a:pos x="T4" y="T5"/>
                  </a:cxn>
                  <a:cxn ang="0">
                    <a:pos x="T6" y="T7"/>
                  </a:cxn>
                </a:cxnLst>
                <a:rect l="0" t="0" r="r" b="b"/>
                <a:pathLst>
                  <a:path w="25" h="12">
                    <a:moveTo>
                      <a:pt x="13" y="0"/>
                    </a:moveTo>
                    <a:cubicBezTo>
                      <a:pt x="6" y="0"/>
                      <a:pt x="0" y="5"/>
                      <a:pt x="0" y="12"/>
                    </a:cubicBezTo>
                    <a:cubicBezTo>
                      <a:pt x="25" y="12"/>
                      <a:pt x="25" y="12"/>
                      <a:pt x="25" y="12"/>
                    </a:cubicBezTo>
                    <a:cubicBezTo>
                      <a:pt x="25" y="5"/>
                      <a:pt x="19" y="0"/>
                      <a:pt x="13" y="0"/>
                    </a:cubicBezTo>
                    <a:close/>
                  </a:path>
                </a:pathLst>
              </a:custGeom>
              <a:solidFill>
                <a:srgbClr val="00355B"/>
              </a:solidFill>
              <a:ln>
                <a:noFill/>
              </a:ln>
            </p:spPr>
            <p:txBody>
              <a:bodyPr vert="horz" wrap="square" lIns="93260" tIns="46630" rIns="93260" bIns="46630" numCol="1" anchor="t" anchorCtr="0" compatLnSpc="1">
                <a:prstTxWarp prst="textNoShape">
                  <a:avLst/>
                </a:prstTxWarp>
              </a:bodyPr>
              <a:lstStyle/>
              <a:p>
                <a:pPr marL="0" marR="0" lvl="0" indent="0" defTabSz="932597" eaLnBrk="1" fontAlgn="auto" latinLnBrk="0" hangingPunct="1">
                  <a:lnSpc>
                    <a:spcPct val="100000"/>
                  </a:lnSpc>
                  <a:spcBef>
                    <a:spcPts val="0"/>
                  </a:spcBef>
                  <a:spcAft>
                    <a:spcPts val="0"/>
                  </a:spcAft>
                  <a:buClrTx/>
                  <a:buSzTx/>
                  <a:buFontTx/>
                  <a:buNone/>
                  <a:tabLst/>
                  <a:defRPr/>
                </a:pPr>
                <a:endParaRPr kumimoji="0" lang="en-US" sz="1836" b="0" i="0" u="none" strike="noStrike" kern="0" cap="none" spc="0" normalizeH="0" baseline="0" noProof="0">
                  <a:ln>
                    <a:noFill/>
                  </a:ln>
                  <a:solidFill>
                    <a:sysClr val="windowText" lastClr="000000"/>
                  </a:solidFill>
                  <a:effectLst/>
                  <a:uLnTx/>
                  <a:uFillTx/>
                </a:endParaRPr>
              </a:p>
            </p:txBody>
          </p:sp>
          <p:sp>
            <p:nvSpPr>
              <p:cNvPr id="724" name="Freeform 723"/>
              <p:cNvSpPr>
                <a:spLocks/>
              </p:cNvSpPr>
              <p:nvPr/>
            </p:nvSpPr>
            <p:spPr bwMode="auto">
              <a:xfrm>
                <a:off x="5826395" y="4681620"/>
                <a:ext cx="63416" cy="30801"/>
              </a:xfrm>
              <a:custGeom>
                <a:avLst/>
                <a:gdLst>
                  <a:gd name="T0" fmla="*/ 13 w 25"/>
                  <a:gd name="T1" fmla="*/ 0 h 12"/>
                  <a:gd name="T2" fmla="*/ 0 w 25"/>
                  <a:gd name="T3" fmla="*/ 12 h 12"/>
                  <a:gd name="T4" fmla="*/ 25 w 25"/>
                  <a:gd name="T5" fmla="*/ 12 h 12"/>
                  <a:gd name="T6" fmla="*/ 13 w 25"/>
                  <a:gd name="T7" fmla="*/ 0 h 12"/>
                </a:gdLst>
                <a:ahLst/>
                <a:cxnLst>
                  <a:cxn ang="0">
                    <a:pos x="T0" y="T1"/>
                  </a:cxn>
                  <a:cxn ang="0">
                    <a:pos x="T2" y="T3"/>
                  </a:cxn>
                  <a:cxn ang="0">
                    <a:pos x="T4" y="T5"/>
                  </a:cxn>
                  <a:cxn ang="0">
                    <a:pos x="T6" y="T7"/>
                  </a:cxn>
                </a:cxnLst>
                <a:rect l="0" t="0" r="r" b="b"/>
                <a:pathLst>
                  <a:path w="25" h="12">
                    <a:moveTo>
                      <a:pt x="13" y="0"/>
                    </a:moveTo>
                    <a:cubicBezTo>
                      <a:pt x="6" y="0"/>
                      <a:pt x="0" y="5"/>
                      <a:pt x="0" y="12"/>
                    </a:cubicBezTo>
                    <a:cubicBezTo>
                      <a:pt x="25" y="12"/>
                      <a:pt x="25" y="12"/>
                      <a:pt x="25" y="12"/>
                    </a:cubicBezTo>
                    <a:cubicBezTo>
                      <a:pt x="25" y="5"/>
                      <a:pt x="19" y="0"/>
                      <a:pt x="13" y="0"/>
                    </a:cubicBezTo>
                    <a:close/>
                  </a:path>
                </a:pathLst>
              </a:custGeom>
              <a:solidFill>
                <a:srgbClr val="00355B"/>
              </a:solidFill>
              <a:ln>
                <a:noFill/>
              </a:ln>
            </p:spPr>
            <p:txBody>
              <a:bodyPr vert="horz" wrap="square" lIns="93260" tIns="46630" rIns="93260" bIns="46630" numCol="1" anchor="t" anchorCtr="0" compatLnSpc="1">
                <a:prstTxWarp prst="textNoShape">
                  <a:avLst/>
                </a:prstTxWarp>
              </a:bodyPr>
              <a:lstStyle/>
              <a:p>
                <a:pPr marL="0" marR="0" lvl="0" indent="0" defTabSz="932597" eaLnBrk="1" fontAlgn="auto" latinLnBrk="0" hangingPunct="1">
                  <a:lnSpc>
                    <a:spcPct val="100000"/>
                  </a:lnSpc>
                  <a:spcBef>
                    <a:spcPts val="0"/>
                  </a:spcBef>
                  <a:spcAft>
                    <a:spcPts val="0"/>
                  </a:spcAft>
                  <a:buClrTx/>
                  <a:buSzTx/>
                  <a:buFontTx/>
                  <a:buNone/>
                  <a:tabLst/>
                  <a:defRPr/>
                </a:pPr>
                <a:endParaRPr kumimoji="0" lang="en-US" sz="1836" b="0" i="0" u="none" strike="noStrike" kern="0" cap="none" spc="0" normalizeH="0" baseline="0" noProof="0">
                  <a:ln>
                    <a:noFill/>
                  </a:ln>
                  <a:solidFill>
                    <a:sysClr val="windowText" lastClr="000000"/>
                  </a:solidFill>
                  <a:effectLst/>
                  <a:uLnTx/>
                  <a:uFillTx/>
                </a:endParaRPr>
              </a:p>
            </p:txBody>
          </p:sp>
          <p:sp>
            <p:nvSpPr>
              <p:cNvPr id="725" name="Freeform 724"/>
              <p:cNvSpPr>
                <a:spLocks/>
              </p:cNvSpPr>
              <p:nvPr/>
            </p:nvSpPr>
            <p:spPr bwMode="auto">
              <a:xfrm>
                <a:off x="5779286" y="3964119"/>
                <a:ext cx="97841" cy="115960"/>
              </a:xfrm>
              <a:custGeom>
                <a:avLst/>
                <a:gdLst>
                  <a:gd name="T0" fmla="*/ 34 w 38"/>
                  <a:gd name="T1" fmla="*/ 26 h 46"/>
                  <a:gd name="T2" fmla="*/ 13 w 38"/>
                  <a:gd name="T3" fmla="*/ 43 h 46"/>
                  <a:gd name="T4" fmla="*/ 4 w 38"/>
                  <a:gd name="T5" fmla="*/ 18 h 46"/>
                  <a:gd name="T6" fmla="*/ 26 w 38"/>
                  <a:gd name="T7" fmla="*/ 3 h 46"/>
                  <a:gd name="T8" fmla="*/ 34 w 38"/>
                  <a:gd name="T9" fmla="*/ 26 h 46"/>
                </a:gdLst>
                <a:ahLst/>
                <a:cxnLst>
                  <a:cxn ang="0">
                    <a:pos x="T0" y="T1"/>
                  </a:cxn>
                  <a:cxn ang="0">
                    <a:pos x="T2" y="T3"/>
                  </a:cxn>
                  <a:cxn ang="0">
                    <a:pos x="T4" y="T5"/>
                  </a:cxn>
                  <a:cxn ang="0">
                    <a:pos x="T6" y="T7"/>
                  </a:cxn>
                  <a:cxn ang="0">
                    <a:pos x="T8" y="T9"/>
                  </a:cxn>
                </a:cxnLst>
                <a:rect l="0" t="0" r="r" b="b"/>
                <a:pathLst>
                  <a:path w="38" h="46">
                    <a:moveTo>
                      <a:pt x="34" y="26"/>
                    </a:moveTo>
                    <a:cubicBezTo>
                      <a:pt x="30" y="37"/>
                      <a:pt x="22" y="46"/>
                      <a:pt x="13" y="43"/>
                    </a:cubicBezTo>
                    <a:cubicBezTo>
                      <a:pt x="4" y="40"/>
                      <a:pt x="0" y="29"/>
                      <a:pt x="4" y="18"/>
                    </a:cubicBezTo>
                    <a:cubicBezTo>
                      <a:pt x="7" y="7"/>
                      <a:pt x="18" y="0"/>
                      <a:pt x="26" y="3"/>
                    </a:cubicBezTo>
                    <a:cubicBezTo>
                      <a:pt x="35" y="6"/>
                      <a:pt x="38" y="15"/>
                      <a:pt x="34" y="26"/>
                    </a:cubicBezTo>
                    <a:close/>
                  </a:path>
                </a:pathLst>
              </a:custGeom>
              <a:solidFill>
                <a:srgbClr val="00355B"/>
              </a:solidFill>
              <a:ln>
                <a:noFill/>
              </a:ln>
            </p:spPr>
            <p:txBody>
              <a:bodyPr vert="horz" wrap="square" lIns="93260" tIns="46630" rIns="93260" bIns="46630" numCol="1" anchor="t" anchorCtr="0" compatLnSpc="1">
                <a:prstTxWarp prst="textNoShape">
                  <a:avLst/>
                </a:prstTxWarp>
              </a:bodyPr>
              <a:lstStyle/>
              <a:p>
                <a:pPr marL="0" marR="0" lvl="0" indent="0" defTabSz="932597" eaLnBrk="1" fontAlgn="auto" latinLnBrk="0" hangingPunct="1">
                  <a:lnSpc>
                    <a:spcPct val="100000"/>
                  </a:lnSpc>
                  <a:spcBef>
                    <a:spcPts val="0"/>
                  </a:spcBef>
                  <a:spcAft>
                    <a:spcPts val="0"/>
                  </a:spcAft>
                  <a:buClrTx/>
                  <a:buSzTx/>
                  <a:buFontTx/>
                  <a:buNone/>
                  <a:tabLst/>
                  <a:defRPr/>
                </a:pPr>
                <a:endParaRPr kumimoji="0" lang="en-US" sz="1836" b="0" i="0" u="none" strike="noStrike" kern="0" cap="none" spc="0" normalizeH="0" baseline="0" noProof="0">
                  <a:ln>
                    <a:noFill/>
                  </a:ln>
                  <a:solidFill>
                    <a:sysClr val="windowText" lastClr="000000"/>
                  </a:solidFill>
                  <a:effectLst/>
                  <a:uLnTx/>
                  <a:uFillTx/>
                </a:endParaRPr>
              </a:p>
            </p:txBody>
          </p:sp>
          <p:sp>
            <p:nvSpPr>
              <p:cNvPr id="726" name="Freeform 725"/>
              <p:cNvSpPr>
                <a:spLocks/>
              </p:cNvSpPr>
              <p:nvPr/>
            </p:nvSpPr>
            <p:spPr bwMode="auto">
              <a:xfrm>
                <a:off x="5766604" y="3951435"/>
                <a:ext cx="94217" cy="108712"/>
              </a:xfrm>
              <a:custGeom>
                <a:avLst/>
                <a:gdLst>
                  <a:gd name="T0" fmla="*/ 32 w 37"/>
                  <a:gd name="T1" fmla="*/ 14 h 43"/>
                  <a:gd name="T2" fmla="*/ 29 w 37"/>
                  <a:gd name="T3" fmla="*/ 39 h 43"/>
                  <a:gd name="T4" fmla="*/ 6 w 37"/>
                  <a:gd name="T5" fmla="*/ 29 h 43"/>
                  <a:gd name="T6" fmla="*/ 9 w 37"/>
                  <a:gd name="T7" fmla="*/ 5 h 43"/>
                  <a:gd name="T8" fmla="*/ 32 w 37"/>
                  <a:gd name="T9" fmla="*/ 14 h 43"/>
                </a:gdLst>
                <a:ahLst/>
                <a:cxnLst>
                  <a:cxn ang="0">
                    <a:pos x="T0" y="T1"/>
                  </a:cxn>
                  <a:cxn ang="0">
                    <a:pos x="T2" y="T3"/>
                  </a:cxn>
                  <a:cxn ang="0">
                    <a:pos x="T4" y="T5"/>
                  </a:cxn>
                  <a:cxn ang="0">
                    <a:pos x="T6" y="T7"/>
                  </a:cxn>
                  <a:cxn ang="0">
                    <a:pos x="T8" y="T9"/>
                  </a:cxn>
                </a:cxnLst>
                <a:rect l="0" t="0" r="r" b="b"/>
                <a:pathLst>
                  <a:path w="37" h="43">
                    <a:moveTo>
                      <a:pt x="32" y="14"/>
                    </a:moveTo>
                    <a:cubicBezTo>
                      <a:pt x="37" y="23"/>
                      <a:pt x="36" y="34"/>
                      <a:pt x="29" y="39"/>
                    </a:cubicBezTo>
                    <a:cubicBezTo>
                      <a:pt x="21" y="43"/>
                      <a:pt x="11" y="39"/>
                      <a:pt x="6" y="29"/>
                    </a:cubicBezTo>
                    <a:cubicBezTo>
                      <a:pt x="0" y="20"/>
                      <a:pt x="2" y="9"/>
                      <a:pt x="9" y="5"/>
                    </a:cubicBezTo>
                    <a:cubicBezTo>
                      <a:pt x="16" y="0"/>
                      <a:pt x="26" y="5"/>
                      <a:pt x="32" y="14"/>
                    </a:cubicBezTo>
                    <a:close/>
                  </a:path>
                </a:pathLst>
              </a:custGeom>
              <a:solidFill>
                <a:srgbClr val="00355B"/>
              </a:solidFill>
              <a:ln>
                <a:noFill/>
              </a:ln>
            </p:spPr>
            <p:txBody>
              <a:bodyPr vert="horz" wrap="square" lIns="93260" tIns="46630" rIns="93260" bIns="46630" numCol="1" anchor="t" anchorCtr="0" compatLnSpc="1">
                <a:prstTxWarp prst="textNoShape">
                  <a:avLst/>
                </a:prstTxWarp>
              </a:bodyPr>
              <a:lstStyle/>
              <a:p>
                <a:pPr marL="0" marR="0" lvl="0" indent="0" defTabSz="932597" eaLnBrk="1" fontAlgn="auto" latinLnBrk="0" hangingPunct="1">
                  <a:lnSpc>
                    <a:spcPct val="100000"/>
                  </a:lnSpc>
                  <a:spcBef>
                    <a:spcPts val="0"/>
                  </a:spcBef>
                  <a:spcAft>
                    <a:spcPts val="0"/>
                  </a:spcAft>
                  <a:buClrTx/>
                  <a:buSzTx/>
                  <a:buFontTx/>
                  <a:buNone/>
                  <a:tabLst/>
                  <a:defRPr/>
                </a:pPr>
                <a:endParaRPr kumimoji="0" lang="en-US" sz="1836" b="0" i="0" u="none" strike="noStrike" kern="0" cap="none" spc="0" normalizeH="0" baseline="0" noProof="0">
                  <a:ln>
                    <a:noFill/>
                  </a:ln>
                  <a:solidFill>
                    <a:sysClr val="windowText" lastClr="000000"/>
                  </a:solidFill>
                  <a:effectLst/>
                  <a:uLnTx/>
                  <a:uFillTx/>
                </a:endParaRPr>
              </a:p>
            </p:txBody>
          </p:sp>
          <p:sp>
            <p:nvSpPr>
              <p:cNvPr id="727" name="Freeform 726"/>
              <p:cNvSpPr>
                <a:spLocks/>
              </p:cNvSpPr>
              <p:nvPr/>
            </p:nvSpPr>
            <p:spPr bwMode="auto">
              <a:xfrm>
                <a:off x="5801029" y="4052900"/>
                <a:ext cx="47109" cy="50732"/>
              </a:xfrm>
              <a:custGeom>
                <a:avLst/>
                <a:gdLst>
                  <a:gd name="T0" fmla="*/ 26 w 26"/>
                  <a:gd name="T1" fmla="*/ 21 h 28"/>
                  <a:gd name="T2" fmla="*/ 12 w 26"/>
                  <a:gd name="T3" fmla="*/ 28 h 28"/>
                  <a:gd name="T4" fmla="*/ 0 w 26"/>
                  <a:gd name="T5" fmla="*/ 21 h 28"/>
                  <a:gd name="T6" fmla="*/ 0 w 26"/>
                  <a:gd name="T7" fmla="*/ 0 h 28"/>
                  <a:gd name="T8" fmla="*/ 26 w 26"/>
                  <a:gd name="T9" fmla="*/ 0 h 28"/>
                  <a:gd name="T10" fmla="*/ 26 w 26"/>
                  <a:gd name="T11" fmla="*/ 21 h 28"/>
                </a:gdLst>
                <a:ahLst/>
                <a:cxnLst>
                  <a:cxn ang="0">
                    <a:pos x="T0" y="T1"/>
                  </a:cxn>
                  <a:cxn ang="0">
                    <a:pos x="T2" y="T3"/>
                  </a:cxn>
                  <a:cxn ang="0">
                    <a:pos x="T4" y="T5"/>
                  </a:cxn>
                  <a:cxn ang="0">
                    <a:pos x="T6" y="T7"/>
                  </a:cxn>
                  <a:cxn ang="0">
                    <a:pos x="T8" y="T9"/>
                  </a:cxn>
                  <a:cxn ang="0">
                    <a:pos x="T10" y="T11"/>
                  </a:cxn>
                </a:cxnLst>
                <a:rect l="0" t="0" r="r" b="b"/>
                <a:pathLst>
                  <a:path w="26" h="28">
                    <a:moveTo>
                      <a:pt x="26" y="21"/>
                    </a:moveTo>
                    <a:lnTo>
                      <a:pt x="12" y="28"/>
                    </a:lnTo>
                    <a:lnTo>
                      <a:pt x="0" y="21"/>
                    </a:lnTo>
                    <a:lnTo>
                      <a:pt x="0" y="0"/>
                    </a:lnTo>
                    <a:lnTo>
                      <a:pt x="26" y="0"/>
                    </a:lnTo>
                    <a:lnTo>
                      <a:pt x="26" y="21"/>
                    </a:lnTo>
                    <a:close/>
                  </a:path>
                </a:pathLst>
              </a:custGeom>
              <a:solidFill>
                <a:srgbClr val="00355B"/>
              </a:solidFill>
              <a:ln>
                <a:noFill/>
              </a:ln>
            </p:spPr>
            <p:txBody>
              <a:bodyPr vert="horz" wrap="square" lIns="93260" tIns="46630" rIns="93260" bIns="46630" numCol="1" anchor="t" anchorCtr="0" compatLnSpc="1">
                <a:prstTxWarp prst="textNoShape">
                  <a:avLst/>
                </a:prstTxWarp>
              </a:bodyPr>
              <a:lstStyle/>
              <a:p>
                <a:pPr marL="0" marR="0" lvl="0" indent="0" defTabSz="932597" eaLnBrk="1" fontAlgn="auto" latinLnBrk="0" hangingPunct="1">
                  <a:lnSpc>
                    <a:spcPct val="100000"/>
                  </a:lnSpc>
                  <a:spcBef>
                    <a:spcPts val="0"/>
                  </a:spcBef>
                  <a:spcAft>
                    <a:spcPts val="0"/>
                  </a:spcAft>
                  <a:buClrTx/>
                  <a:buSzTx/>
                  <a:buFontTx/>
                  <a:buNone/>
                  <a:tabLst/>
                  <a:defRPr/>
                </a:pPr>
                <a:endParaRPr kumimoji="0" lang="en-US" sz="1836" b="0" i="0" u="none" strike="noStrike" kern="0" cap="none" spc="0" normalizeH="0" baseline="0" noProof="0">
                  <a:ln>
                    <a:noFill/>
                  </a:ln>
                  <a:solidFill>
                    <a:sysClr val="windowText" lastClr="000000"/>
                  </a:solidFill>
                  <a:effectLst/>
                  <a:uLnTx/>
                  <a:uFillTx/>
                </a:endParaRPr>
              </a:p>
            </p:txBody>
          </p:sp>
          <p:sp>
            <p:nvSpPr>
              <p:cNvPr id="728" name="Freeform 727"/>
              <p:cNvSpPr>
                <a:spLocks/>
              </p:cNvSpPr>
              <p:nvPr/>
            </p:nvSpPr>
            <p:spPr bwMode="auto">
              <a:xfrm>
                <a:off x="5810088" y="4103633"/>
                <a:ext cx="28990" cy="192058"/>
              </a:xfrm>
              <a:custGeom>
                <a:avLst/>
                <a:gdLst>
                  <a:gd name="T0" fmla="*/ 11 w 16"/>
                  <a:gd name="T1" fmla="*/ 8 h 106"/>
                  <a:gd name="T2" fmla="*/ 16 w 16"/>
                  <a:gd name="T3" fmla="*/ 5 h 106"/>
                  <a:gd name="T4" fmla="*/ 7 w 16"/>
                  <a:gd name="T5" fmla="*/ 0 h 106"/>
                  <a:gd name="T6" fmla="*/ 0 w 16"/>
                  <a:gd name="T7" fmla="*/ 5 h 106"/>
                  <a:gd name="T8" fmla="*/ 3 w 16"/>
                  <a:gd name="T9" fmla="*/ 8 h 106"/>
                  <a:gd name="T10" fmla="*/ 3 w 16"/>
                  <a:gd name="T11" fmla="*/ 98 h 106"/>
                  <a:gd name="T12" fmla="*/ 7 w 16"/>
                  <a:gd name="T13" fmla="*/ 106 h 106"/>
                  <a:gd name="T14" fmla="*/ 11 w 16"/>
                  <a:gd name="T15" fmla="*/ 98 h 106"/>
                  <a:gd name="T16" fmla="*/ 11 w 16"/>
                  <a:gd name="T17" fmla="*/ 8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6" h="106">
                    <a:moveTo>
                      <a:pt x="11" y="8"/>
                    </a:moveTo>
                    <a:lnTo>
                      <a:pt x="16" y="5"/>
                    </a:lnTo>
                    <a:lnTo>
                      <a:pt x="7" y="0"/>
                    </a:lnTo>
                    <a:lnTo>
                      <a:pt x="0" y="5"/>
                    </a:lnTo>
                    <a:lnTo>
                      <a:pt x="3" y="8"/>
                    </a:lnTo>
                    <a:lnTo>
                      <a:pt x="3" y="98"/>
                    </a:lnTo>
                    <a:lnTo>
                      <a:pt x="7" y="106"/>
                    </a:lnTo>
                    <a:lnTo>
                      <a:pt x="11" y="98"/>
                    </a:lnTo>
                    <a:lnTo>
                      <a:pt x="11" y="8"/>
                    </a:lnTo>
                    <a:close/>
                  </a:path>
                </a:pathLst>
              </a:custGeom>
              <a:solidFill>
                <a:srgbClr val="00355B"/>
              </a:solidFill>
              <a:ln>
                <a:noFill/>
              </a:ln>
            </p:spPr>
            <p:txBody>
              <a:bodyPr vert="horz" wrap="square" lIns="93260" tIns="46630" rIns="93260" bIns="46630" numCol="1" anchor="t" anchorCtr="0" compatLnSpc="1">
                <a:prstTxWarp prst="textNoShape">
                  <a:avLst/>
                </a:prstTxWarp>
              </a:bodyPr>
              <a:lstStyle/>
              <a:p>
                <a:pPr marL="0" marR="0" lvl="0" indent="0" defTabSz="932597" eaLnBrk="1" fontAlgn="auto" latinLnBrk="0" hangingPunct="1">
                  <a:lnSpc>
                    <a:spcPct val="100000"/>
                  </a:lnSpc>
                  <a:spcBef>
                    <a:spcPts val="0"/>
                  </a:spcBef>
                  <a:spcAft>
                    <a:spcPts val="0"/>
                  </a:spcAft>
                  <a:buClrTx/>
                  <a:buSzTx/>
                  <a:buFontTx/>
                  <a:buNone/>
                  <a:tabLst/>
                  <a:defRPr/>
                </a:pPr>
                <a:endParaRPr kumimoji="0" lang="en-US" sz="1836" b="0" i="0" u="none" strike="noStrike" kern="0" cap="none" spc="0" normalizeH="0" baseline="0" noProof="0">
                  <a:ln>
                    <a:noFill/>
                  </a:ln>
                  <a:solidFill>
                    <a:sysClr val="windowText" lastClr="000000"/>
                  </a:solidFill>
                  <a:effectLst/>
                  <a:uLnTx/>
                  <a:uFillTx/>
                </a:endParaRPr>
              </a:p>
            </p:txBody>
          </p:sp>
          <p:sp>
            <p:nvSpPr>
              <p:cNvPr id="729" name="Freeform 728"/>
              <p:cNvSpPr>
                <a:spLocks/>
              </p:cNvSpPr>
              <p:nvPr/>
            </p:nvSpPr>
            <p:spPr bwMode="auto">
              <a:xfrm>
                <a:off x="5683258" y="4105445"/>
                <a:ext cx="105088" cy="271781"/>
              </a:xfrm>
              <a:custGeom>
                <a:avLst/>
                <a:gdLst>
                  <a:gd name="T0" fmla="*/ 41 w 41"/>
                  <a:gd name="T1" fmla="*/ 4 h 107"/>
                  <a:gd name="T2" fmla="*/ 25 w 41"/>
                  <a:gd name="T3" fmla="*/ 0 h 107"/>
                  <a:gd name="T4" fmla="*/ 0 w 41"/>
                  <a:gd name="T5" fmla="*/ 107 h 107"/>
                  <a:gd name="T6" fmla="*/ 16 w 41"/>
                  <a:gd name="T7" fmla="*/ 107 h 107"/>
                  <a:gd name="T8" fmla="*/ 41 w 41"/>
                  <a:gd name="T9" fmla="*/ 4 h 107"/>
                </a:gdLst>
                <a:ahLst/>
                <a:cxnLst>
                  <a:cxn ang="0">
                    <a:pos x="T0" y="T1"/>
                  </a:cxn>
                  <a:cxn ang="0">
                    <a:pos x="T2" y="T3"/>
                  </a:cxn>
                  <a:cxn ang="0">
                    <a:pos x="T4" y="T5"/>
                  </a:cxn>
                  <a:cxn ang="0">
                    <a:pos x="T6" y="T7"/>
                  </a:cxn>
                  <a:cxn ang="0">
                    <a:pos x="T8" y="T9"/>
                  </a:cxn>
                </a:cxnLst>
                <a:rect l="0" t="0" r="r" b="b"/>
                <a:pathLst>
                  <a:path w="41" h="107">
                    <a:moveTo>
                      <a:pt x="41" y="4"/>
                    </a:moveTo>
                    <a:cubicBezTo>
                      <a:pt x="36" y="3"/>
                      <a:pt x="30" y="2"/>
                      <a:pt x="25" y="0"/>
                    </a:cubicBezTo>
                    <a:cubicBezTo>
                      <a:pt x="9" y="34"/>
                      <a:pt x="3" y="69"/>
                      <a:pt x="0" y="107"/>
                    </a:cubicBezTo>
                    <a:cubicBezTo>
                      <a:pt x="16" y="107"/>
                      <a:pt x="16" y="107"/>
                      <a:pt x="16" y="107"/>
                    </a:cubicBezTo>
                    <a:cubicBezTo>
                      <a:pt x="20" y="71"/>
                      <a:pt x="26" y="38"/>
                      <a:pt x="41" y="4"/>
                    </a:cubicBezTo>
                    <a:close/>
                  </a:path>
                </a:pathLst>
              </a:custGeom>
              <a:solidFill>
                <a:srgbClr val="00355B"/>
              </a:solidFill>
              <a:ln>
                <a:noFill/>
              </a:ln>
            </p:spPr>
            <p:txBody>
              <a:bodyPr vert="horz" wrap="square" lIns="93260" tIns="46630" rIns="93260" bIns="46630" numCol="1" anchor="t" anchorCtr="0" compatLnSpc="1">
                <a:prstTxWarp prst="textNoShape">
                  <a:avLst/>
                </a:prstTxWarp>
              </a:bodyPr>
              <a:lstStyle/>
              <a:p>
                <a:pPr marL="0" marR="0" lvl="0" indent="0" defTabSz="932597" eaLnBrk="1" fontAlgn="auto" latinLnBrk="0" hangingPunct="1">
                  <a:lnSpc>
                    <a:spcPct val="100000"/>
                  </a:lnSpc>
                  <a:spcBef>
                    <a:spcPts val="0"/>
                  </a:spcBef>
                  <a:spcAft>
                    <a:spcPts val="0"/>
                  </a:spcAft>
                  <a:buClrTx/>
                  <a:buSzTx/>
                  <a:buFontTx/>
                  <a:buNone/>
                  <a:tabLst/>
                  <a:defRPr/>
                </a:pPr>
                <a:endParaRPr kumimoji="0" lang="en-US" sz="1836" b="0" i="0" u="none" strike="noStrike" kern="0" cap="none" spc="0" normalizeH="0" baseline="0" noProof="0">
                  <a:ln>
                    <a:noFill/>
                  </a:ln>
                  <a:solidFill>
                    <a:sysClr val="windowText" lastClr="000000"/>
                  </a:solidFill>
                  <a:effectLst/>
                  <a:uLnTx/>
                  <a:uFillTx/>
                </a:endParaRPr>
              </a:p>
            </p:txBody>
          </p:sp>
          <p:sp>
            <p:nvSpPr>
              <p:cNvPr id="730" name="Freeform 729"/>
              <p:cNvSpPr>
                <a:spLocks/>
              </p:cNvSpPr>
              <p:nvPr/>
            </p:nvSpPr>
            <p:spPr bwMode="auto">
              <a:xfrm>
                <a:off x="5860821" y="4105445"/>
                <a:ext cx="105088" cy="271781"/>
              </a:xfrm>
              <a:custGeom>
                <a:avLst/>
                <a:gdLst>
                  <a:gd name="T0" fmla="*/ 0 w 41"/>
                  <a:gd name="T1" fmla="*/ 4 h 107"/>
                  <a:gd name="T2" fmla="*/ 16 w 41"/>
                  <a:gd name="T3" fmla="*/ 0 h 107"/>
                  <a:gd name="T4" fmla="*/ 41 w 41"/>
                  <a:gd name="T5" fmla="*/ 107 h 107"/>
                  <a:gd name="T6" fmla="*/ 25 w 41"/>
                  <a:gd name="T7" fmla="*/ 107 h 107"/>
                  <a:gd name="T8" fmla="*/ 0 w 41"/>
                  <a:gd name="T9" fmla="*/ 4 h 107"/>
                </a:gdLst>
                <a:ahLst/>
                <a:cxnLst>
                  <a:cxn ang="0">
                    <a:pos x="T0" y="T1"/>
                  </a:cxn>
                  <a:cxn ang="0">
                    <a:pos x="T2" y="T3"/>
                  </a:cxn>
                  <a:cxn ang="0">
                    <a:pos x="T4" y="T5"/>
                  </a:cxn>
                  <a:cxn ang="0">
                    <a:pos x="T6" y="T7"/>
                  </a:cxn>
                  <a:cxn ang="0">
                    <a:pos x="T8" y="T9"/>
                  </a:cxn>
                </a:cxnLst>
                <a:rect l="0" t="0" r="r" b="b"/>
                <a:pathLst>
                  <a:path w="41" h="107">
                    <a:moveTo>
                      <a:pt x="0" y="4"/>
                    </a:moveTo>
                    <a:cubicBezTo>
                      <a:pt x="5" y="3"/>
                      <a:pt x="11" y="2"/>
                      <a:pt x="16" y="0"/>
                    </a:cubicBezTo>
                    <a:cubicBezTo>
                      <a:pt x="32" y="34"/>
                      <a:pt x="38" y="69"/>
                      <a:pt x="41" y="107"/>
                    </a:cubicBezTo>
                    <a:cubicBezTo>
                      <a:pt x="25" y="107"/>
                      <a:pt x="25" y="107"/>
                      <a:pt x="25" y="107"/>
                    </a:cubicBezTo>
                    <a:cubicBezTo>
                      <a:pt x="21" y="71"/>
                      <a:pt x="15" y="38"/>
                      <a:pt x="0" y="4"/>
                    </a:cubicBezTo>
                    <a:close/>
                  </a:path>
                </a:pathLst>
              </a:custGeom>
              <a:solidFill>
                <a:srgbClr val="00355B"/>
              </a:solidFill>
              <a:ln>
                <a:noFill/>
              </a:ln>
            </p:spPr>
            <p:txBody>
              <a:bodyPr vert="horz" wrap="square" lIns="93260" tIns="46630" rIns="93260" bIns="46630" numCol="1" anchor="t" anchorCtr="0" compatLnSpc="1">
                <a:prstTxWarp prst="textNoShape">
                  <a:avLst/>
                </a:prstTxWarp>
              </a:bodyPr>
              <a:lstStyle/>
              <a:p>
                <a:pPr marL="0" marR="0" lvl="0" indent="0" defTabSz="932597" eaLnBrk="1" fontAlgn="auto" latinLnBrk="0" hangingPunct="1">
                  <a:lnSpc>
                    <a:spcPct val="100000"/>
                  </a:lnSpc>
                  <a:spcBef>
                    <a:spcPts val="0"/>
                  </a:spcBef>
                  <a:spcAft>
                    <a:spcPts val="0"/>
                  </a:spcAft>
                  <a:buClrTx/>
                  <a:buSzTx/>
                  <a:buFontTx/>
                  <a:buNone/>
                  <a:tabLst/>
                  <a:defRPr/>
                </a:pPr>
                <a:endParaRPr kumimoji="0" lang="en-US" sz="1836" b="0" i="0" u="none" strike="noStrike" kern="0" cap="none" spc="0" normalizeH="0" baseline="0" noProof="0">
                  <a:ln>
                    <a:noFill/>
                  </a:ln>
                  <a:solidFill>
                    <a:sysClr val="windowText" lastClr="000000"/>
                  </a:solidFill>
                  <a:effectLst/>
                  <a:uLnTx/>
                  <a:uFillTx/>
                </a:endParaRPr>
              </a:p>
            </p:txBody>
          </p:sp>
          <p:sp>
            <p:nvSpPr>
              <p:cNvPr id="731" name="Freeform 730"/>
              <p:cNvSpPr>
                <a:spLocks/>
              </p:cNvSpPr>
              <p:nvPr/>
            </p:nvSpPr>
            <p:spPr bwMode="auto">
              <a:xfrm>
                <a:off x="5759356" y="4402592"/>
                <a:ext cx="63416" cy="284463"/>
              </a:xfrm>
              <a:custGeom>
                <a:avLst/>
                <a:gdLst>
                  <a:gd name="T0" fmla="*/ 28 w 35"/>
                  <a:gd name="T1" fmla="*/ 157 h 157"/>
                  <a:gd name="T2" fmla="*/ 4 w 35"/>
                  <a:gd name="T3" fmla="*/ 157 h 157"/>
                  <a:gd name="T4" fmla="*/ 0 w 35"/>
                  <a:gd name="T5" fmla="*/ 0 h 157"/>
                  <a:gd name="T6" fmla="*/ 35 w 35"/>
                  <a:gd name="T7" fmla="*/ 0 h 157"/>
                  <a:gd name="T8" fmla="*/ 28 w 35"/>
                  <a:gd name="T9" fmla="*/ 157 h 157"/>
                </a:gdLst>
                <a:ahLst/>
                <a:cxnLst>
                  <a:cxn ang="0">
                    <a:pos x="T0" y="T1"/>
                  </a:cxn>
                  <a:cxn ang="0">
                    <a:pos x="T2" y="T3"/>
                  </a:cxn>
                  <a:cxn ang="0">
                    <a:pos x="T4" y="T5"/>
                  </a:cxn>
                  <a:cxn ang="0">
                    <a:pos x="T6" y="T7"/>
                  </a:cxn>
                  <a:cxn ang="0">
                    <a:pos x="T8" y="T9"/>
                  </a:cxn>
                </a:cxnLst>
                <a:rect l="0" t="0" r="r" b="b"/>
                <a:pathLst>
                  <a:path w="35" h="157">
                    <a:moveTo>
                      <a:pt x="28" y="157"/>
                    </a:moveTo>
                    <a:lnTo>
                      <a:pt x="4" y="157"/>
                    </a:lnTo>
                    <a:lnTo>
                      <a:pt x="0" y="0"/>
                    </a:lnTo>
                    <a:lnTo>
                      <a:pt x="35" y="0"/>
                    </a:lnTo>
                    <a:lnTo>
                      <a:pt x="28" y="157"/>
                    </a:lnTo>
                    <a:close/>
                  </a:path>
                </a:pathLst>
              </a:custGeom>
              <a:solidFill>
                <a:srgbClr val="00355B"/>
              </a:solidFill>
              <a:ln>
                <a:noFill/>
              </a:ln>
            </p:spPr>
            <p:txBody>
              <a:bodyPr vert="horz" wrap="square" lIns="93260" tIns="46630" rIns="93260" bIns="46630" numCol="1" anchor="t" anchorCtr="0" compatLnSpc="1">
                <a:prstTxWarp prst="textNoShape">
                  <a:avLst/>
                </a:prstTxWarp>
              </a:bodyPr>
              <a:lstStyle/>
              <a:p>
                <a:pPr marL="0" marR="0" lvl="0" indent="0" defTabSz="932597" eaLnBrk="1" fontAlgn="auto" latinLnBrk="0" hangingPunct="1">
                  <a:lnSpc>
                    <a:spcPct val="100000"/>
                  </a:lnSpc>
                  <a:spcBef>
                    <a:spcPts val="0"/>
                  </a:spcBef>
                  <a:spcAft>
                    <a:spcPts val="0"/>
                  </a:spcAft>
                  <a:buClrTx/>
                  <a:buSzTx/>
                  <a:buFontTx/>
                  <a:buNone/>
                  <a:tabLst/>
                  <a:defRPr/>
                </a:pPr>
                <a:endParaRPr kumimoji="0" lang="en-US" sz="1836" b="0" i="0" u="none" strike="noStrike" kern="0" cap="none" spc="0" normalizeH="0" baseline="0" noProof="0">
                  <a:ln>
                    <a:noFill/>
                  </a:ln>
                  <a:solidFill>
                    <a:sysClr val="windowText" lastClr="000000"/>
                  </a:solidFill>
                  <a:effectLst/>
                  <a:uLnTx/>
                  <a:uFillTx/>
                </a:endParaRPr>
              </a:p>
            </p:txBody>
          </p:sp>
          <p:sp>
            <p:nvSpPr>
              <p:cNvPr id="732" name="Freeform 731"/>
              <p:cNvSpPr>
                <a:spLocks/>
              </p:cNvSpPr>
              <p:nvPr/>
            </p:nvSpPr>
            <p:spPr bwMode="auto">
              <a:xfrm>
                <a:off x="5826395" y="4402592"/>
                <a:ext cx="59792" cy="284463"/>
              </a:xfrm>
              <a:custGeom>
                <a:avLst/>
                <a:gdLst>
                  <a:gd name="T0" fmla="*/ 29 w 33"/>
                  <a:gd name="T1" fmla="*/ 157 h 157"/>
                  <a:gd name="T2" fmla="*/ 5 w 33"/>
                  <a:gd name="T3" fmla="*/ 157 h 157"/>
                  <a:gd name="T4" fmla="*/ 0 w 33"/>
                  <a:gd name="T5" fmla="*/ 0 h 157"/>
                  <a:gd name="T6" fmla="*/ 33 w 33"/>
                  <a:gd name="T7" fmla="*/ 0 h 157"/>
                  <a:gd name="T8" fmla="*/ 29 w 33"/>
                  <a:gd name="T9" fmla="*/ 157 h 157"/>
                </a:gdLst>
                <a:ahLst/>
                <a:cxnLst>
                  <a:cxn ang="0">
                    <a:pos x="T0" y="T1"/>
                  </a:cxn>
                  <a:cxn ang="0">
                    <a:pos x="T2" y="T3"/>
                  </a:cxn>
                  <a:cxn ang="0">
                    <a:pos x="T4" y="T5"/>
                  </a:cxn>
                  <a:cxn ang="0">
                    <a:pos x="T6" y="T7"/>
                  </a:cxn>
                  <a:cxn ang="0">
                    <a:pos x="T8" y="T9"/>
                  </a:cxn>
                </a:cxnLst>
                <a:rect l="0" t="0" r="r" b="b"/>
                <a:pathLst>
                  <a:path w="33" h="157">
                    <a:moveTo>
                      <a:pt x="29" y="157"/>
                    </a:moveTo>
                    <a:lnTo>
                      <a:pt x="5" y="157"/>
                    </a:lnTo>
                    <a:lnTo>
                      <a:pt x="0" y="0"/>
                    </a:lnTo>
                    <a:lnTo>
                      <a:pt x="33" y="0"/>
                    </a:lnTo>
                    <a:lnTo>
                      <a:pt x="29" y="157"/>
                    </a:lnTo>
                    <a:close/>
                  </a:path>
                </a:pathLst>
              </a:custGeom>
              <a:solidFill>
                <a:srgbClr val="00355B"/>
              </a:solidFill>
              <a:ln>
                <a:noFill/>
              </a:ln>
            </p:spPr>
            <p:txBody>
              <a:bodyPr vert="horz" wrap="square" lIns="93260" tIns="46630" rIns="93260" bIns="46630" numCol="1" anchor="t" anchorCtr="0" compatLnSpc="1">
                <a:prstTxWarp prst="textNoShape">
                  <a:avLst/>
                </a:prstTxWarp>
              </a:bodyPr>
              <a:lstStyle/>
              <a:p>
                <a:pPr marL="0" marR="0" lvl="0" indent="0" defTabSz="932597" eaLnBrk="1" fontAlgn="auto" latinLnBrk="0" hangingPunct="1">
                  <a:lnSpc>
                    <a:spcPct val="100000"/>
                  </a:lnSpc>
                  <a:spcBef>
                    <a:spcPts val="0"/>
                  </a:spcBef>
                  <a:spcAft>
                    <a:spcPts val="0"/>
                  </a:spcAft>
                  <a:buClrTx/>
                  <a:buSzTx/>
                  <a:buFontTx/>
                  <a:buNone/>
                  <a:tabLst/>
                  <a:defRPr/>
                </a:pPr>
                <a:endParaRPr kumimoji="0" lang="en-US" sz="1836" b="0" i="0" u="none" strike="noStrike" kern="0" cap="none" spc="0" normalizeH="0" baseline="0" noProof="0">
                  <a:ln>
                    <a:noFill/>
                  </a:ln>
                  <a:solidFill>
                    <a:sysClr val="windowText" lastClr="000000"/>
                  </a:solidFill>
                  <a:effectLst/>
                  <a:uLnTx/>
                  <a:uFillTx/>
                </a:endParaRPr>
              </a:p>
            </p:txBody>
          </p:sp>
          <p:sp>
            <p:nvSpPr>
              <p:cNvPr id="733" name="Freeform 732"/>
              <p:cNvSpPr>
                <a:spLocks/>
              </p:cNvSpPr>
              <p:nvPr/>
            </p:nvSpPr>
            <p:spPr bwMode="auto">
              <a:xfrm>
                <a:off x="5688693" y="4377226"/>
                <a:ext cx="30802" cy="32614"/>
              </a:xfrm>
              <a:custGeom>
                <a:avLst/>
                <a:gdLst>
                  <a:gd name="T0" fmla="*/ 0 w 12"/>
                  <a:gd name="T1" fmla="*/ 0 h 13"/>
                  <a:gd name="T2" fmla="*/ 0 w 12"/>
                  <a:gd name="T3" fmla="*/ 7 h 13"/>
                  <a:gd name="T4" fmla="*/ 6 w 12"/>
                  <a:gd name="T5" fmla="*/ 13 h 13"/>
                  <a:gd name="T6" fmla="*/ 12 w 12"/>
                  <a:gd name="T7" fmla="*/ 7 h 13"/>
                  <a:gd name="T8" fmla="*/ 12 w 12"/>
                  <a:gd name="T9" fmla="*/ 0 h 13"/>
                  <a:gd name="T10" fmla="*/ 0 w 12"/>
                  <a:gd name="T11" fmla="*/ 0 h 13"/>
                </a:gdLst>
                <a:ahLst/>
                <a:cxnLst>
                  <a:cxn ang="0">
                    <a:pos x="T0" y="T1"/>
                  </a:cxn>
                  <a:cxn ang="0">
                    <a:pos x="T2" y="T3"/>
                  </a:cxn>
                  <a:cxn ang="0">
                    <a:pos x="T4" y="T5"/>
                  </a:cxn>
                  <a:cxn ang="0">
                    <a:pos x="T6" y="T7"/>
                  </a:cxn>
                  <a:cxn ang="0">
                    <a:pos x="T8" y="T9"/>
                  </a:cxn>
                  <a:cxn ang="0">
                    <a:pos x="T10" y="T11"/>
                  </a:cxn>
                </a:cxnLst>
                <a:rect l="0" t="0" r="r" b="b"/>
                <a:pathLst>
                  <a:path w="12" h="13">
                    <a:moveTo>
                      <a:pt x="0" y="0"/>
                    </a:moveTo>
                    <a:cubicBezTo>
                      <a:pt x="0" y="7"/>
                      <a:pt x="0" y="7"/>
                      <a:pt x="0" y="7"/>
                    </a:cubicBezTo>
                    <a:cubicBezTo>
                      <a:pt x="0" y="11"/>
                      <a:pt x="3" y="13"/>
                      <a:pt x="6" y="13"/>
                    </a:cubicBezTo>
                    <a:cubicBezTo>
                      <a:pt x="10" y="13"/>
                      <a:pt x="12" y="11"/>
                      <a:pt x="12" y="7"/>
                    </a:cubicBezTo>
                    <a:cubicBezTo>
                      <a:pt x="12" y="0"/>
                      <a:pt x="12" y="0"/>
                      <a:pt x="12" y="0"/>
                    </a:cubicBezTo>
                    <a:lnTo>
                      <a:pt x="0" y="0"/>
                    </a:lnTo>
                    <a:close/>
                  </a:path>
                </a:pathLst>
              </a:custGeom>
              <a:solidFill>
                <a:srgbClr val="00355B"/>
              </a:solidFill>
              <a:ln>
                <a:noFill/>
              </a:ln>
            </p:spPr>
            <p:txBody>
              <a:bodyPr vert="horz" wrap="square" lIns="93260" tIns="46630" rIns="93260" bIns="46630" numCol="1" anchor="t" anchorCtr="0" compatLnSpc="1">
                <a:prstTxWarp prst="textNoShape">
                  <a:avLst/>
                </a:prstTxWarp>
              </a:bodyPr>
              <a:lstStyle/>
              <a:p>
                <a:pPr marL="0" marR="0" lvl="0" indent="0" defTabSz="932597" eaLnBrk="1" fontAlgn="auto" latinLnBrk="0" hangingPunct="1">
                  <a:lnSpc>
                    <a:spcPct val="100000"/>
                  </a:lnSpc>
                  <a:spcBef>
                    <a:spcPts val="0"/>
                  </a:spcBef>
                  <a:spcAft>
                    <a:spcPts val="0"/>
                  </a:spcAft>
                  <a:buClrTx/>
                  <a:buSzTx/>
                  <a:buFontTx/>
                  <a:buNone/>
                  <a:tabLst/>
                  <a:defRPr/>
                </a:pPr>
                <a:endParaRPr kumimoji="0" lang="en-US" sz="1836" b="0" i="0" u="none" strike="noStrike" kern="0" cap="none" spc="0" normalizeH="0" baseline="0" noProof="0">
                  <a:ln>
                    <a:noFill/>
                  </a:ln>
                  <a:solidFill>
                    <a:sysClr val="windowText" lastClr="000000"/>
                  </a:solidFill>
                  <a:effectLst/>
                  <a:uLnTx/>
                  <a:uFillTx/>
                </a:endParaRPr>
              </a:p>
            </p:txBody>
          </p:sp>
          <p:sp>
            <p:nvSpPr>
              <p:cNvPr id="734" name="Freeform 733"/>
              <p:cNvSpPr>
                <a:spLocks/>
              </p:cNvSpPr>
              <p:nvPr/>
            </p:nvSpPr>
            <p:spPr bwMode="auto">
              <a:xfrm>
                <a:off x="5929672" y="4377226"/>
                <a:ext cx="30802" cy="32614"/>
              </a:xfrm>
              <a:custGeom>
                <a:avLst/>
                <a:gdLst>
                  <a:gd name="T0" fmla="*/ 0 w 12"/>
                  <a:gd name="T1" fmla="*/ 0 h 13"/>
                  <a:gd name="T2" fmla="*/ 0 w 12"/>
                  <a:gd name="T3" fmla="*/ 7 h 13"/>
                  <a:gd name="T4" fmla="*/ 6 w 12"/>
                  <a:gd name="T5" fmla="*/ 13 h 13"/>
                  <a:gd name="T6" fmla="*/ 12 w 12"/>
                  <a:gd name="T7" fmla="*/ 7 h 13"/>
                  <a:gd name="T8" fmla="*/ 12 w 12"/>
                  <a:gd name="T9" fmla="*/ 0 h 13"/>
                  <a:gd name="T10" fmla="*/ 0 w 12"/>
                  <a:gd name="T11" fmla="*/ 0 h 13"/>
                </a:gdLst>
                <a:ahLst/>
                <a:cxnLst>
                  <a:cxn ang="0">
                    <a:pos x="T0" y="T1"/>
                  </a:cxn>
                  <a:cxn ang="0">
                    <a:pos x="T2" y="T3"/>
                  </a:cxn>
                  <a:cxn ang="0">
                    <a:pos x="T4" y="T5"/>
                  </a:cxn>
                  <a:cxn ang="0">
                    <a:pos x="T6" y="T7"/>
                  </a:cxn>
                  <a:cxn ang="0">
                    <a:pos x="T8" y="T9"/>
                  </a:cxn>
                  <a:cxn ang="0">
                    <a:pos x="T10" y="T11"/>
                  </a:cxn>
                </a:cxnLst>
                <a:rect l="0" t="0" r="r" b="b"/>
                <a:pathLst>
                  <a:path w="12" h="13">
                    <a:moveTo>
                      <a:pt x="0" y="0"/>
                    </a:moveTo>
                    <a:cubicBezTo>
                      <a:pt x="0" y="7"/>
                      <a:pt x="0" y="7"/>
                      <a:pt x="0" y="7"/>
                    </a:cubicBezTo>
                    <a:cubicBezTo>
                      <a:pt x="0" y="11"/>
                      <a:pt x="2" y="13"/>
                      <a:pt x="6" y="13"/>
                    </a:cubicBezTo>
                    <a:cubicBezTo>
                      <a:pt x="9" y="13"/>
                      <a:pt x="12" y="11"/>
                      <a:pt x="12" y="7"/>
                    </a:cubicBezTo>
                    <a:cubicBezTo>
                      <a:pt x="12" y="0"/>
                      <a:pt x="12" y="0"/>
                      <a:pt x="12" y="0"/>
                    </a:cubicBezTo>
                    <a:lnTo>
                      <a:pt x="0" y="0"/>
                    </a:lnTo>
                    <a:close/>
                  </a:path>
                </a:pathLst>
              </a:custGeom>
              <a:solidFill>
                <a:srgbClr val="00355B"/>
              </a:solidFill>
              <a:ln>
                <a:noFill/>
              </a:ln>
            </p:spPr>
            <p:txBody>
              <a:bodyPr vert="horz" wrap="square" lIns="93260" tIns="46630" rIns="93260" bIns="46630" numCol="1" anchor="t" anchorCtr="0" compatLnSpc="1">
                <a:prstTxWarp prst="textNoShape">
                  <a:avLst/>
                </a:prstTxWarp>
              </a:bodyPr>
              <a:lstStyle/>
              <a:p>
                <a:pPr marL="0" marR="0" lvl="0" indent="0" defTabSz="932597" eaLnBrk="1" fontAlgn="auto" latinLnBrk="0" hangingPunct="1">
                  <a:lnSpc>
                    <a:spcPct val="100000"/>
                  </a:lnSpc>
                  <a:spcBef>
                    <a:spcPts val="0"/>
                  </a:spcBef>
                  <a:spcAft>
                    <a:spcPts val="0"/>
                  </a:spcAft>
                  <a:buClrTx/>
                  <a:buSzTx/>
                  <a:buFontTx/>
                  <a:buNone/>
                  <a:tabLst/>
                  <a:defRPr/>
                </a:pPr>
                <a:endParaRPr kumimoji="0" lang="en-US" sz="1836" b="0" i="0" u="none" strike="noStrike" kern="0" cap="none" spc="0" normalizeH="0" baseline="0" noProof="0">
                  <a:ln>
                    <a:noFill/>
                  </a:ln>
                  <a:solidFill>
                    <a:sysClr val="windowText" lastClr="000000"/>
                  </a:solidFill>
                  <a:effectLst/>
                  <a:uLnTx/>
                  <a:uFillTx/>
                </a:endParaRPr>
              </a:p>
            </p:txBody>
          </p:sp>
          <p:sp>
            <p:nvSpPr>
              <p:cNvPr id="735" name="Freeform 734"/>
              <p:cNvSpPr>
                <a:spLocks/>
              </p:cNvSpPr>
              <p:nvPr/>
            </p:nvSpPr>
            <p:spPr bwMode="auto">
              <a:xfrm>
                <a:off x="5744861" y="4090950"/>
                <a:ext cx="157633" cy="311642"/>
              </a:xfrm>
              <a:custGeom>
                <a:avLst/>
                <a:gdLst>
                  <a:gd name="T0" fmla="*/ 57 w 87"/>
                  <a:gd name="T1" fmla="*/ 0 h 172"/>
                  <a:gd name="T2" fmla="*/ 43 w 87"/>
                  <a:gd name="T3" fmla="*/ 108 h 172"/>
                  <a:gd name="T4" fmla="*/ 31 w 87"/>
                  <a:gd name="T5" fmla="*/ 0 h 172"/>
                  <a:gd name="T6" fmla="*/ 0 w 87"/>
                  <a:gd name="T7" fmla="*/ 8 h 172"/>
                  <a:gd name="T8" fmla="*/ 1 w 87"/>
                  <a:gd name="T9" fmla="*/ 172 h 172"/>
                  <a:gd name="T10" fmla="*/ 85 w 87"/>
                  <a:gd name="T11" fmla="*/ 172 h 172"/>
                  <a:gd name="T12" fmla="*/ 87 w 87"/>
                  <a:gd name="T13" fmla="*/ 8 h 172"/>
                  <a:gd name="T14" fmla="*/ 57 w 87"/>
                  <a:gd name="T15" fmla="*/ 0 h 17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7" h="172">
                    <a:moveTo>
                      <a:pt x="57" y="0"/>
                    </a:moveTo>
                    <a:lnTo>
                      <a:pt x="43" y="108"/>
                    </a:lnTo>
                    <a:lnTo>
                      <a:pt x="31" y="0"/>
                    </a:lnTo>
                    <a:lnTo>
                      <a:pt x="0" y="8"/>
                    </a:lnTo>
                    <a:lnTo>
                      <a:pt x="1" y="172"/>
                    </a:lnTo>
                    <a:lnTo>
                      <a:pt x="85" y="172"/>
                    </a:lnTo>
                    <a:lnTo>
                      <a:pt x="87" y="8"/>
                    </a:lnTo>
                    <a:lnTo>
                      <a:pt x="57" y="0"/>
                    </a:lnTo>
                    <a:close/>
                  </a:path>
                </a:pathLst>
              </a:custGeom>
              <a:solidFill>
                <a:srgbClr val="00355B"/>
              </a:solidFill>
              <a:ln>
                <a:noFill/>
              </a:ln>
            </p:spPr>
            <p:txBody>
              <a:bodyPr vert="horz" wrap="square" lIns="93260" tIns="46630" rIns="93260" bIns="46630" numCol="1" anchor="t" anchorCtr="0" compatLnSpc="1">
                <a:prstTxWarp prst="textNoShape">
                  <a:avLst/>
                </a:prstTxWarp>
              </a:bodyPr>
              <a:lstStyle/>
              <a:p>
                <a:pPr marL="0" marR="0" lvl="0" indent="0" defTabSz="932597" eaLnBrk="1" fontAlgn="auto" latinLnBrk="0" hangingPunct="1">
                  <a:lnSpc>
                    <a:spcPct val="100000"/>
                  </a:lnSpc>
                  <a:spcBef>
                    <a:spcPts val="0"/>
                  </a:spcBef>
                  <a:spcAft>
                    <a:spcPts val="0"/>
                  </a:spcAft>
                  <a:buClrTx/>
                  <a:buSzTx/>
                  <a:buFontTx/>
                  <a:buNone/>
                  <a:tabLst/>
                  <a:defRPr/>
                </a:pPr>
                <a:endParaRPr kumimoji="0" lang="en-US" sz="1836" b="0" i="0" u="none" strike="noStrike" kern="0" cap="none" spc="0" normalizeH="0" baseline="0" noProof="0">
                  <a:ln>
                    <a:noFill/>
                  </a:ln>
                  <a:solidFill>
                    <a:sysClr val="windowText" lastClr="000000"/>
                  </a:solidFill>
                  <a:effectLst/>
                  <a:uLnTx/>
                  <a:uFillTx/>
                </a:endParaRPr>
              </a:p>
            </p:txBody>
          </p:sp>
          <p:sp>
            <p:nvSpPr>
              <p:cNvPr id="736" name="Freeform 735"/>
              <p:cNvSpPr>
                <a:spLocks/>
              </p:cNvSpPr>
              <p:nvPr/>
            </p:nvSpPr>
            <p:spPr bwMode="auto">
              <a:xfrm>
                <a:off x="5864445" y="4002168"/>
                <a:ext cx="0" cy="1811"/>
              </a:xfrm>
              <a:custGeom>
                <a:avLst/>
                <a:gdLst>
                  <a:gd name="T0" fmla="*/ 1 h 1"/>
                  <a:gd name="T1" fmla="*/ 0 h 1"/>
                  <a:gd name="T2" fmla="*/ 1 h 1"/>
                </a:gdLst>
                <a:ahLst/>
                <a:cxnLst>
                  <a:cxn ang="0">
                    <a:pos x="0" y="T0"/>
                  </a:cxn>
                  <a:cxn ang="0">
                    <a:pos x="0" y="T1"/>
                  </a:cxn>
                  <a:cxn ang="0">
                    <a:pos x="0" y="T2"/>
                  </a:cxn>
                </a:cxnLst>
                <a:rect l="0" t="0" r="r" b="b"/>
                <a:pathLst>
                  <a:path h="1">
                    <a:moveTo>
                      <a:pt x="0" y="1"/>
                    </a:moveTo>
                    <a:cubicBezTo>
                      <a:pt x="0" y="0"/>
                      <a:pt x="0" y="0"/>
                      <a:pt x="0" y="0"/>
                    </a:cubicBezTo>
                    <a:cubicBezTo>
                      <a:pt x="0" y="0"/>
                      <a:pt x="0" y="0"/>
                      <a:pt x="0" y="1"/>
                    </a:cubicBezTo>
                    <a:close/>
                  </a:path>
                </a:pathLst>
              </a:custGeom>
              <a:solidFill>
                <a:srgbClr val="00355B"/>
              </a:solidFill>
              <a:ln>
                <a:noFill/>
              </a:ln>
            </p:spPr>
            <p:txBody>
              <a:bodyPr vert="horz" wrap="square" lIns="93260" tIns="46630" rIns="93260" bIns="46630" numCol="1" anchor="t" anchorCtr="0" compatLnSpc="1">
                <a:prstTxWarp prst="textNoShape">
                  <a:avLst/>
                </a:prstTxWarp>
              </a:bodyPr>
              <a:lstStyle/>
              <a:p>
                <a:pPr marL="0" marR="0" lvl="0" indent="0" defTabSz="932597" eaLnBrk="1" fontAlgn="auto" latinLnBrk="0" hangingPunct="1">
                  <a:lnSpc>
                    <a:spcPct val="100000"/>
                  </a:lnSpc>
                  <a:spcBef>
                    <a:spcPts val="0"/>
                  </a:spcBef>
                  <a:spcAft>
                    <a:spcPts val="0"/>
                  </a:spcAft>
                  <a:buClrTx/>
                  <a:buSzTx/>
                  <a:buFontTx/>
                  <a:buNone/>
                  <a:tabLst/>
                  <a:defRPr/>
                </a:pPr>
                <a:endParaRPr kumimoji="0" lang="en-US" sz="1836" b="0" i="0" u="none" strike="noStrike" kern="0" cap="none" spc="0" normalizeH="0" baseline="0" noProof="0">
                  <a:ln>
                    <a:noFill/>
                  </a:ln>
                  <a:solidFill>
                    <a:sysClr val="windowText" lastClr="000000"/>
                  </a:solidFill>
                  <a:effectLst/>
                  <a:uLnTx/>
                  <a:uFillTx/>
                </a:endParaRPr>
              </a:p>
            </p:txBody>
          </p:sp>
          <p:sp>
            <p:nvSpPr>
              <p:cNvPr id="737" name="Freeform 736"/>
              <p:cNvSpPr>
                <a:spLocks/>
              </p:cNvSpPr>
              <p:nvPr/>
            </p:nvSpPr>
            <p:spPr bwMode="auto">
              <a:xfrm>
                <a:off x="5864445" y="4002168"/>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solidFill>
                <a:srgbClr val="00355B"/>
              </a:solidFill>
              <a:ln>
                <a:noFill/>
              </a:ln>
            </p:spPr>
            <p:txBody>
              <a:bodyPr vert="horz" wrap="square" lIns="93260" tIns="46630" rIns="93260" bIns="46630" numCol="1" anchor="t" anchorCtr="0" compatLnSpc="1">
                <a:prstTxWarp prst="textNoShape">
                  <a:avLst/>
                </a:prstTxWarp>
              </a:bodyPr>
              <a:lstStyle/>
              <a:p>
                <a:pPr marL="0" marR="0" lvl="0" indent="0" defTabSz="932597" eaLnBrk="1" fontAlgn="auto" latinLnBrk="0" hangingPunct="1">
                  <a:lnSpc>
                    <a:spcPct val="100000"/>
                  </a:lnSpc>
                  <a:spcBef>
                    <a:spcPts val="0"/>
                  </a:spcBef>
                  <a:spcAft>
                    <a:spcPts val="0"/>
                  </a:spcAft>
                  <a:buClrTx/>
                  <a:buSzTx/>
                  <a:buFontTx/>
                  <a:buNone/>
                  <a:tabLst/>
                  <a:defRPr/>
                </a:pPr>
                <a:endParaRPr kumimoji="0" lang="en-US" sz="1836" b="0" i="0" u="none" strike="noStrike" kern="0" cap="none" spc="0" normalizeH="0" baseline="0" noProof="0">
                  <a:ln>
                    <a:noFill/>
                  </a:ln>
                  <a:solidFill>
                    <a:sysClr val="windowText" lastClr="000000"/>
                  </a:solidFill>
                  <a:effectLst/>
                  <a:uLnTx/>
                  <a:uFillTx/>
                </a:endParaRPr>
              </a:p>
            </p:txBody>
          </p:sp>
          <p:sp>
            <p:nvSpPr>
              <p:cNvPr id="738" name="Freeform 737"/>
              <p:cNvSpPr>
                <a:spLocks/>
              </p:cNvSpPr>
              <p:nvPr/>
            </p:nvSpPr>
            <p:spPr bwMode="auto">
              <a:xfrm>
                <a:off x="5860821" y="3996733"/>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solidFill>
                <a:srgbClr val="00355B"/>
              </a:solidFill>
              <a:ln>
                <a:noFill/>
              </a:ln>
            </p:spPr>
            <p:txBody>
              <a:bodyPr vert="horz" wrap="square" lIns="93260" tIns="46630" rIns="93260" bIns="46630" numCol="1" anchor="t" anchorCtr="0" compatLnSpc="1">
                <a:prstTxWarp prst="textNoShape">
                  <a:avLst/>
                </a:prstTxWarp>
              </a:bodyPr>
              <a:lstStyle/>
              <a:p>
                <a:pPr marL="0" marR="0" lvl="0" indent="0" defTabSz="932597" eaLnBrk="1" fontAlgn="auto" latinLnBrk="0" hangingPunct="1">
                  <a:lnSpc>
                    <a:spcPct val="100000"/>
                  </a:lnSpc>
                  <a:spcBef>
                    <a:spcPts val="0"/>
                  </a:spcBef>
                  <a:spcAft>
                    <a:spcPts val="0"/>
                  </a:spcAft>
                  <a:buClrTx/>
                  <a:buSzTx/>
                  <a:buFontTx/>
                  <a:buNone/>
                  <a:tabLst/>
                  <a:defRPr/>
                </a:pPr>
                <a:endParaRPr kumimoji="0" lang="en-US" sz="1836" b="0" i="0" u="none" strike="noStrike" kern="0" cap="none" spc="0" normalizeH="0" baseline="0" noProof="0">
                  <a:ln>
                    <a:noFill/>
                  </a:ln>
                  <a:solidFill>
                    <a:sysClr val="windowText" lastClr="000000"/>
                  </a:solidFill>
                  <a:effectLst/>
                  <a:uLnTx/>
                  <a:uFillTx/>
                </a:endParaRPr>
              </a:p>
            </p:txBody>
          </p:sp>
          <p:sp>
            <p:nvSpPr>
              <p:cNvPr id="739" name="Freeform 738"/>
              <p:cNvSpPr>
                <a:spLocks/>
              </p:cNvSpPr>
              <p:nvPr/>
            </p:nvSpPr>
            <p:spPr bwMode="auto">
              <a:xfrm>
                <a:off x="5860821" y="3998544"/>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solidFill>
                <a:srgbClr val="00355B"/>
              </a:solidFill>
              <a:ln>
                <a:noFill/>
              </a:ln>
            </p:spPr>
            <p:txBody>
              <a:bodyPr vert="horz" wrap="square" lIns="93260" tIns="46630" rIns="93260" bIns="46630" numCol="1" anchor="t" anchorCtr="0" compatLnSpc="1">
                <a:prstTxWarp prst="textNoShape">
                  <a:avLst/>
                </a:prstTxWarp>
              </a:bodyPr>
              <a:lstStyle/>
              <a:p>
                <a:pPr marL="0" marR="0" lvl="0" indent="0" defTabSz="932597" eaLnBrk="1" fontAlgn="auto" latinLnBrk="0" hangingPunct="1">
                  <a:lnSpc>
                    <a:spcPct val="100000"/>
                  </a:lnSpc>
                  <a:spcBef>
                    <a:spcPts val="0"/>
                  </a:spcBef>
                  <a:spcAft>
                    <a:spcPts val="0"/>
                  </a:spcAft>
                  <a:buClrTx/>
                  <a:buSzTx/>
                  <a:buFontTx/>
                  <a:buNone/>
                  <a:tabLst/>
                  <a:defRPr/>
                </a:pPr>
                <a:endParaRPr kumimoji="0" lang="en-US" sz="1836" b="0" i="0" u="none" strike="noStrike" kern="0" cap="none" spc="0" normalizeH="0" baseline="0" noProof="0">
                  <a:ln>
                    <a:noFill/>
                  </a:ln>
                  <a:solidFill>
                    <a:sysClr val="windowText" lastClr="000000"/>
                  </a:solidFill>
                  <a:effectLst/>
                  <a:uLnTx/>
                  <a:uFillTx/>
                </a:endParaRPr>
              </a:p>
            </p:txBody>
          </p:sp>
          <p:sp>
            <p:nvSpPr>
              <p:cNvPr id="740" name="Freeform 739"/>
              <p:cNvSpPr>
                <a:spLocks/>
              </p:cNvSpPr>
              <p:nvPr/>
            </p:nvSpPr>
            <p:spPr bwMode="auto">
              <a:xfrm>
                <a:off x="5784722" y="3996733"/>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solidFill>
                <a:srgbClr val="00355B"/>
              </a:solidFill>
              <a:ln>
                <a:noFill/>
              </a:ln>
            </p:spPr>
            <p:txBody>
              <a:bodyPr vert="horz" wrap="square" lIns="93260" tIns="46630" rIns="93260" bIns="46630" numCol="1" anchor="t" anchorCtr="0" compatLnSpc="1">
                <a:prstTxWarp prst="textNoShape">
                  <a:avLst/>
                </a:prstTxWarp>
              </a:bodyPr>
              <a:lstStyle/>
              <a:p>
                <a:pPr marL="0" marR="0" lvl="0" indent="0" defTabSz="932597" eaLnBrk="1" fontAlgn="auto" latinLnBrk="0" hangingPunct="1">
                  <a:lnSpc>
                    <a:spcPct val="100000"/>
                  </a:lnSpc>
                  <a:spcBef>
                    <a:spcPts val="0"/>
                  </a:spcBef>
                  <a:spcAft>
                    <a:spcPts val="0"/>
                  </a:spcAft>
                  <a:buClrTx/>
                  <a:buSzTx/>
                  <a:buFontTx/>
                  <a:buNone/>
                  <a:tabLst/>
                  <a:defRPr/>
                </a:pPr>
                <a:endParaRPr kumimoji="0" lang="en-US" sz="1836" b="0" i="0" u="none" strike="noStrike" kern="0" cap="none" spc="0" normalizeH="0" baseline="0" noProof="0">
                  <a:ln>
                    <a:noFill/>
                  </a:ln>
                  <a:solidFill>
                    <a:sysClr val="windowText" lastClr="000000"/>
                  </a:solidFill>
                  <a:effectLst/>
                  <a:uLnTx/>
                  <a:uFillTx/>
                </a:endParaRPr>
              </a:p>
            </p:txBody>
          </p:sp>
          <p:sp>
            <p:nvSpPr>
              <p:cNvPr id="741" name="Freeform 740"/>
              <p:cNvSpPr>
                <a:spLocks/>
              </p:cNvSpPr>
              <p:nvPr/>
            </p:nvSpPr>
            <p:spPr bwMode="auto">
              <a:xfrm>
                <a:off x="5864445" y="4003980"/>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solidFill>
                <a:srgbClr val="00355B"/>
              </a:solidFill>
              <a:ln>
                <a:noFill/>
              </a:ln>
            </p:spPr>
            <p:txBody>
              <a:bodyPr vert="horz" wrap="square" lIns="93260" tIns="46630" rIns="93260" bIns="46630" numCol="1" anchor="t" anchorCtr="0" compatLnSpc="1">
                <a:prstTxWarp prst="textNoShape">
                  <a:avLst/>
                </a:prstTxWarp>
              </a:bodyPr>
              <a:lstStyle/>
              <a:p>
                <a:pPr marL="0" marR="0" lvl="0" indent="0" defTabSz="932597" eaLnBrk="1" fontAlgn="auto" latinLnBrk="0" hangingPunct="1">
                  <a:lnSpc>
                    <a:spcPct val="100000"/>
                  </a:lnSpc>
                  <a:spcBef>
                    <a:spcPts val="0"/>
                  </a:spcBef>
                  <a:spcAft>
                    <a:spcPts val="0"/>
                  </a:spcAft>
                  <a:buClrTx/>
                  <a:buSzTx/>
                  <a:buFontTx/>
                  <a:buNone/>
                  <a:tabLst/>
                  <a:defRPr/>
                </a:pPr>
                <a:endParaRPr kumimoji="0" lang="en-US" sz="1836" b="0" i="0" u="none" strike="noStrike" kern="0" cap="none" spc="0" normalizeH="0" baseline="0" noProof="0">
                  <a:ln>
                    <a:noFill/>
                  </a:ln>
                  <a:solidFill>
                    <a:sysClr val="windowText" lastClr="000000"/>
                  </a:solidFill>
                  <a:effectLst/>
                  <a:uLnTx/>
                  <a:uFillTx/>
                </a:endParaRPr>
              </a:p>
            </p:txBody>
          </p:sp>
          <p:sp>
            <p:nvSpPr>
              <p:cNvPr id="742" name="Freeform 741"/>
              <p:cNvSpPr>
                <a:spLocks/>
              </p:cNvSpPr>
              <p:nvPr/>
            </p:nvSpPr>
            <p:spPr bwMode="auto">
              <a:xfrm>
                <a:off x="5864445" y="4007604"/>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solidFill>
                <a:srgbClr val="00355B"/>
              </a:solidFill>
              <a:ln>
                <a:noFill/>
              </a:ln>
            </p:spPr>
            <p:txBody>
              <a:bodyPr vert="horz" wrap="square" lIns="93260" tIns="46630" rIns="93260" bIns="46630" numCol="1" anchor="t" anchorCtr="0" compatLnSpc="1">
                <a:prstTxWarp prst="textNoShape">
                  <a:avLst/>
                </a:prstTxWarp>
              </a:bodyPr>
              <a:lstStyle/>
              <a:p>
                <a:pPr marL="0" marR="0" lvl="0" indent="0" defTabSz="932597" eaLnBrk="1" fontAlgn="auto" latinLnBrk="0" hangingPunct="1">
                  <a:lnSpc>
                    <a:spcPct val="100000"/>
                  </a:lnSpc>
                  <a:spcBef>
                    <a:spcPts val="0"/>
                  </a:spcBef>
                  <a:spcAft>
                    <a:spcPts val="0"/>
                  </a:spcAft>
                  <a:buClrTx/>
                  <a:buSzTx/>
                  <a:buFontTx/>
                  <a:buNone/>
                  <a:tabLst/>
                  <a:defRPr/>
                </a:pPr>
                <a:endParaRPr kumimoji="0" lang="en-US" sz="1836" b="0" i="0" u="none" strike="noStrike" kern="0" cap="none" spc="0" normalizeH="0" baseline="0" noProof="0">
                  <a:ln>
                    <a:noFill/>
                  </a:ln>
                  <a:solidFill>
                    <a:sysClr val="windowText" lastClr="000000"/>
                  </a:solidFill>
                  <a:effectLst/>
                  <a:uLnTx/>
                  <a:uFillTx/>
                </a:endParaRPr>
              </a:p>
            </p:txBody>
          </p:sp>
          <p:sp>
            <p:nvSpPr>
              <p:cNvPr id="743" name="Rectangle 742"/>
              <p:cNvSpPr>
                <a:spLocks noChangeArrowheads="1"/>
              </p:cNvSpPr>
              <p:nvPr/>
            </p:nvSpPr>
            <p:spPr bwMode="auto">
              <a:xfrm>
                <a:off x="5860821" y="3996733"/>
                <a:ext cx="1812" cy="1811"/>
              </a:xfrm>
              <a:prstGeom prst="rect">
                <a:avLst/>
              </a:prstGeom>
              <a:solidFill>
                <a:srgbClr val="00355B"/>
              </a:solidFill>
              <a:ln>
                <a:noFill/>
              </a:ln>
            </p:spPr>
            <p:txBody>
              <a:bodyPr vert="horz" wrap="square" lIns="93260" tIns="46630" rIns="93260" bIns="46630" numCol="1" anchor="t" anchorCtr="0" compatLnSpc="1">
                <a:prstTxWarp prst="textNoShape">
                  <a:avLst/>
                </a:prstTxWarp>
              </a:bodyPr>
              <a:lstStyle/>
              <a:p>
                <a:pPr marL="0" marR="0" lvl="0" indent="0" defTabSz="932597" eaLnBrk="1" fontAlgn="auto" latinLnBrk="0" hangingPunct="1">
                  <a:lnSpc>
                    <a:spcPct val="100000"/>
                  </a:lnSpc>
                  <a:spcBef>
                    <a:spcPts val="0"/>
                  </a:spcBef>
                  <a:spcAft>
                    <a:spcPts val="0"/>
                  </a:spcAft>
                  <a:buClrTx/>
                  <a:buSzTx/>
                  <a:buFontTx/>
                  <a:buNone/>
                  <a:tabLst/>
                  <a:defRPr/>
                </a:pPr>
                <a:endParaRPr kumimoji="0" lang="en-US" sz="1836" b="0" i="0" u="none" strike="noStrike" kern="0" cap="none" spc="0" normalizeH="0" baseline="0" noProof="0">
                  <a:ln>
                    <a:noFill/>
                  </a:ln>
                  <a:solidFill>
                    <a:sysClr val="windowText" lastClr="000000"/>
                  </a:solidFill>
                  <a:effectLst/>
                  <a:uLnTx/>
                  <a:uFillTx/>
                </a:endParaRPr>
              </a:p>
            </p:txBody>
          </p:sp>
          <p:sp>
            <p:nvSpPr>
              <p:cNvPr id="744" name="Freeform 743"/>
              <p:cNvSpPr>
                <a:spLocks/>
              </p:cNvSpPr>
              <p:nvPr/>
            </p:nvSpPr>
            <p:spPr bwMode="auto">
              <a:xfrm>
                <a:off x="5782910" y="4003980"/>
                <a:ext cx="0" cy="3624"/>
              </a:xfrm>
              <a:custGeom>
                <a:avLst/>
                <a:gdLst>
                  <a:gd name="T0" fmla="*/ 0 h 1"/>
                  <a:gd name="T1" fmla="*/ 1 h 1"/>
                  <a:gd name="T2" fmla="*/ 0 h 1"/>
                </a:gdLst>
                <a:ahLst/>
                <a:cxnLst>
                  <a:cxn ang="0">
                    <a:pos x="0" y="T0"/>
                  </a:cxn>
                  <a:cxn ang="0">
                    <a:pos x="0" y="T1"/>
                  </a:cxn>
                  <a:cxn ang="0">
                    <a:pos x="0" y="T2"/>
                  </a:cxn>
                </a:cxnLst>
                <a:rect l="0" t="0" r="r" b="b"/>
                <a:pathLst>
                  <a:path h="1">
                    <a:moveTo>
                      <a:pt x="0" y="0"/>
                    </a:moveTo>
                    <a:cubicBezTo>
                      <a:pt x="0" y="0"/>
                      <a:pt x="0" y="0"/>
                      <a:pt x="0" y="1"/>
                    </a:cubicBezTo>
                    <a:cubicBezTo>
                      <a:pt x="0" y="0"/>
                      <a:pt x="0" y="0"/>
                      <a:pt x="0" y="0"/>
                    </a:cubicBezTo>
                    <a:close/>
                  </a:path>
                </a:pathLst>
              </a:custGeom>
              <a:solidFill>
                <a:srgbClr val="00355B"/>
              </a:solidFill>
              <a:ln>
                <a:noFill/>
              </a:ln>
            </p:spPr>
            <p:txBody>
              <a:bodyPr vert="horz" wrap="square" lIns="93260" tIns="46630" rIns="93260" bIns="46630" numCol="1" anchor="t" anchorCtr="0" compatLnSpc="1">
                <a:prstTxWarp prst="textNoShape">
                  <a:avLst/>
                </a:prstTxWarp>
              </a:bodyPr>
              <a:lstStyle/>
              <a:p>
                <a:pPr marL="0" marR="0" lvl="0" indent="0" defTabSz="932597" eaLnBrk="1" fontAlgn="auto" latinLnBrk="0" hangingPunct="1">
                  <a:lnSpc>
                    <a:spcPct val="100000"/>
                  </a:lnSpc>
                  <a:spcBef>
                    <a:spcPts val="0"/>
                  </a:spcBef>
                  <a:spcAft>
                    <a:spcPts val="0"/>
                  </a:spcAft>
                  <a:buClrTx/>
                  <a:buSzTx/>
                  <a:buFontTx/>
                  <a:buNone/>
                  <a:tabLst/>
                  <a:defRPr/>
                </a:pPr>
                <a:endParaRPr kumimoji="0" lang="en-US" sz="1836" b="0" i="0" u="none" strike="noStrike" kern="0" cap="none" spc="0" normalizeH="0" baseline="0" noProof="0">
                  <a:ln>
                    <a:noFill/>
                  </a:ln>
                  <a:solidFill>
                    <a:sysClr val="windowText" lastClr="000000"/>
                  </a:solidFill>
                  <a:effectLst/>
                  <a:uLnTx/>
                  <a:uFillTx/>
                </a:endParaRPr>
              </a:p>
            </p:txBody>
          </p:sp>
          <p:sp>
            <p:nvSpPr>
              <p:cNvPr id="745" name="Freeform 744"/>
              <p:cNvSpPr>
                <a:spLocks/>
              </p:cNvSpPr>
              <p:nvPr/>
            </p:nvSpPr>
            <p:spPr bwMode="auto">
              <a:xfrm>
                <a:off x="5782910" y="4002168"/>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solidFill>
                <a:srgbClr val="00355B"/>
              </a:solidFill>
              <a:ln>
                <a:noFill/>
              </a:ln>
            </p:spPr>
            <p:txBody>
              <a:bodyPr vert="horz" wrap="square" lIns="93260" tIns="46630" rIns="93260" bIns="46630" numCol="1" anchor="t" anchorCtr="0" compatLnSpc="1">
                <a:prstTxWarp prst="textNoShape">
                  <a:avLst/>
                </a:prstTxWarp>
              </a:bodyPr>
              <a:lstStyle/>
              <a:p>
                <a:pPr marL="0" marR="0" lvl="0" indent="0" defTabSz="932597" eaLnBrk="1" fontAlgn="auto" latinLnBrk="0" hangingPunct="1">
                  <a:lnSpc>
                    <a:spcPct val="100000"/>
                  </a:lnSpc>
                  <a:spcBef>
                    <a:spcPts val="0"/>
                  </a:spcBef>
                  <a:spcAft>
                    <a:spcPts val="0"/>
                  </a:spcAft>
                  <a:buClrTx/>
                  <a:buSzTx/>
                  <a:buFontTx/>
                  <a:buNone/>
                  <a:tabLst/>
                  <a:defRPr/>
                </a:pPr>
                <a:endParaRPr kumimoji="0" lang="en-US" sz="1836" b="0" i="0" u="none" strike="noStrike" kern="0" cap="none" spc="0" normalizeH="0" baseline="0" noProof="0">
                  <a:ln>
                    <a:noFill/>
                  </a:ln>
                  <a:solidFill>
                    <a:sysClr val="windowText" lastClr="000000"/>
                  </a:solidFill>
                  <a:effectLst/>
                  <a:uLnTx/>
                  <a:uFillTx/>
                </a:endParaRPr>
              </a:p>
            </p:txBody>
          </p:sp>
          <p:sp>
            <p:nvSpPr>
              <p:cNvPr id="746" name="Freeform 745"/>
              <p:cNvSpPr>
                <a:spLocks/>
              </p:cNvSpPr>
              <p:nvPr/>
            </p:nvSpPr>
            <p:spPr bwMode="auto">
              <a:xfrm>
                <a:off x="5782910" y="3998544"/>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solidFill>
                <a:srgbClr val="00355B"/>
              </a:solidFill>
              <a:ln>
                <a:noFill/>
              </a:ln>
            </p:spPr>
            <p:txBody>
              <a:bodyPr vert="horz" wrap="square" lIns="93260" tIns="46630" rIns="93260" bIns="46630" numCol="1" anchor="t" anchorCtr="0" compatLnSpc="1">
                <a:prstTxWarp prst="textNoShape">
                  <a:avLst/>
                </a:prstTxWarp>
              </a:bodyPr>
              <a:lstStyle/>
              <a:p>
                <a:pPr marL="0" marR="0" lvl="0" indent="0" defTabSz="932597" eaLnBrk="1" fontAlgn="auto" latinLnBrk="0" hangingPunct="1">
                  <a:lnSpc>
                    <a:spcPct val="100000"/>
                  </a:lnSpc>
                  <a:spcBef>
                    <a:spcPts val="0"/>
                  </a:spcBef>
                  <a:spcAft>
                    <a:spcPts val="0"/>
                  </a:spcAft>
                  <a:buClrTx/>
                  <a:buSzTx/>
                  <a:buFontTx/>
                  <a:buNone/>
                  <a:tabLst/>
                  <a:defRPr/>
                </a:pPr>
                <a:endParaRPr kumimoji="0" lang="en-US" sz="1836" b="0" i="0" u="none" strike="noStrike" kern="0" cap="none" spc="0" normalizeH="0" baseline="0" noProof="0">
                  <a:ln>
                    <a:noFill/>
                  </a:ln>
                  <a:solidFill>
                    <a:sysClr val="windowText" lastClr="000000"/>
                  </a:solidFill>
                  <a:effectLst/>
                  <a:uLnTx/>
                  <a:uFillTx/>
                </a:endParaRPr>
              </a:p>
            </p:txBody>
          </p:sp>
          <p:sp>
            <p:nvSpPr>
              <p:cNvPr id="747" name="Freeform 746"/>
              <p:cNvSpPr>
                <a:spLocks/>
              </p:cNvSpPr>
              <p:nvPr/>
            </p:nvSpPr>
            <p:spPr bwMode="auto">
              <a:xfrm>
                <a:off x="5782910" y="4003980"/>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solidFill>
                <a:srgbClr val="00355B"/>
              </a:solidFill>
              <a:ln>
                <a:noFill/>
              </a:ln>
            </p:spPr>
            <p:txBody>
              <a:bodyPr vert="horz" wrap="square" lIns="93260" tIns="46630" rIns="93260" bIns="46630" numCol="1" anchor="t" anchorCtr="0" compatLnSpc="1">
                <a:prstTxWarp prst="textNoShape">
                  <a:avLst/>
                </a:prstTxWarp>
              </a:bodyPr>
              <a:lstStyle/>
              <a:p>
                <a:pPr marL="0" marR="0" lvl="0" indent="0" defTabSz="932597" eaLnBrk="1" fontAlgn="auto" latinLnBrk="0" hangingPunct="1">
                  <a:lnSpc>
                    <a:spcPct val="100000"/>
                  </a:lnSpc>
                  <a:spcBef>
                    <a:spcPts val="0"/>
                  </a:spcBef>
                  <a:spcAft>
                    <a:spcPts val="0"/>
                  </a:spcAft>
                  <a:buClrTx/>
                  <a:buSzTx/>
                  <a:buFontTx/>
                  <a:buNone/>
                  <a:tabLst/>
                  <a:defRPr/>
                </a:pPr>
                <a:endParaRPr kumimoji="0" lang="en-US" sz="1836" b="0" i="0" u="none" strike="noStrike" kern="0" cap="none" spc="0" normalizeH="0" baseline="0" noProof="0">
                  <a:ln>
                    <a:noFill/>
                  </a:ln>
                  <a:solidFill>
                    <a:sysClr val="windowText" lastClr="000000"/>
                  </a:solidFill>
                  <a:effectLst/>
                  <a:uLnTx/>
                  <a:uFillTx/>
                </a:endParaRPr>
              </a:p>
            </p:txBody>
          </p:sp>
          <p:sp>
            <p:nvSpPr>
              <p:cNvPr id="748" name="Freeform 747"/>
              <p:cNvSpPr>
                <a:spLocks/>
              </p:cNvSpPr>
              <p:nvPr/>
            </p:nvSpPr>
            <p:spPr bwMode="auto">
              <a:xfrm>
                <a:off x="5775662" y="3994920"/>
                <a:ext cx="96030" cy="85157"/>
              </a:xfrm>
              <a:custGeom>
                <a:avLst/>
                <a:gdLst>
                  <a:gd name="T0" fmla="*/ 36 w 38"/>
                  <a:gd name="T1" fmla="*/ 8 h 34"/>
                  <a:gd name="T2" fmla="*/ 35 w 38"/>
                  <a:gd name="T3" fmla="*/ 8 h 34"/>
                  <a:gd name="T4" fmla="*/ 35 w 38"/>
                  <a:gd name="T5" fmla="*/ 5 h 34"/>
                  <a:gd name="T6" fmla="*/ 35 w 38"/>
                  <a:gd name="T7" fmla="*/ 5 h 34"/>
                  <a:gd name="T8" fmla="*/ 35 w 38"/>
                  <a:gd name="T9" fmla="*/ 4 h 34"/>
                  <a:gd name="T10" fmla="*/ 35 w 38"/>
                  <a:gd name="T11" fmla="*/ 4 h 34"/>
                  <a:gd name="T12" fmla="*/ 35 w 38"/>
                  <a:gd name="T13" fmla="*/ 4 h 34"/>
                  <a:gd name="T14" fmla="*/ 35 w 38"/>
                  <a:gd name="T15" fmla="*/ 3 h 34"/>
                  <a:gd name="T16" fmla="*/ 35 w 38"/>
                  <a:gd name="T17" fmla="*/ 3 h 34"/>
                  <a:gd name="T18" fmla="*/ 35 w 38"/>
                  <a:gd name="T19" fmla="*/ 3 h 34"/>
                  <a:gd name="T20" fmla="*/ 34 w 38"/>
                  <a:gd name="T21" fmla="*/ 2 h 34"/>
                  <a:gd name="T22" fmla="*/ 34 w 38"/>
                  <a:gd name="T23" fmla="*/ 2 h 34"/>
                  <a:gd name="T24" fmla="*/ 34 w 38"/>
                  <a:gd name="T25" fmla="*/ 1 h 34"/>
                  <a:gd name="T26" fmla="*/ 34 w 38"/>
                  <a:gd name="T27" fmla="*/ 1 h 34"/>
                  <a:gd name="T28" fmla="*/ 34 w 38"/>
                  <a:gd name="T29" fmla="*/ 1 h 34"/>
                  <a:gd name="T30" fmla="*/ 34 w 38"/>
                  <a:gd name="T31" fmla="*/ 1 h 34"/>
                  <a:gd name="T32" fmla="*/ 31 w 38"/>
                  <a:gd name="T33" fmla="*/ 1 h 34"/>
                  <a:gd name="T34" fmla="*/ 25 w 38"/>
                  <a:gd name="T35" fmla="*/ 0 h 34"/>
                  <a:gd name="T36" fmla="*/ 15 w 38"/>
                  <a:gd name="T37" fmla="*/ 1 h 34"/>
                  <a:gd name="T38" fmla="*/ 5 w 38"/>
                  <a:gd name="T39" fmla="*/ 0 h 34"/>
                  <a:gd name="T40" fmla="*/ 4 w 38"/>
                  <a:gd name="T41" fmla="*/ 1 h 34"/>
                  <a:gd name="T42" fmla="*/ 4 w 38"/>
                  <a:gd name="T43" fmla="*/ 1 h 34"/>
                  <a:gd name="T44" fmla="*/ 3 w 38"/>
                  <a:gd name="T45" fmla="*/ 2 h 34"/>
                  <a:gd name="T46" fmla="*/ 3 w 38"/>
                  <a:gd name="T47" fmla="*/ 2 h 34"/>
                  <a:gd name="T48" fmla="*/ 3 w 38"/>
                  <a:gd name="T49" fmla="*/ 3 h 34"/>
                  <a:gd name="T50" fmla="*/ 3 w 38"/>
                  <a:gd name="T51" fmla="*/ 3 h 34"/>
                  <a:gd name="T52" fmla="*/ 3 w 38"/>
                  <a:gd name="T53" fmla="*/ 4 h 34"/>
                  <a:gd name="T54" fmla="*/ 3 w 38"/>
                  <a:gd name="T55" fmla="*/ 4 h 34"/>
                  <a:gd name="T56" fmla="*/ 3 w 38"/>
                  <a:gd name="T57" fmla="*/ 4 h 34"/>
                  <a:gd name="T58" fmla="*/ 3 w 38"/>
                  <a:gd name="T59" fmla="*/ 5 h 34"/>
                  <a:gd name="T60" fmla="*/ 3 w 38"/>
                  <a:gd name="T61" fmla="*/ 5 h 34"/>
                  <a:gd name="T62" fmla="*/ 3 w 38"/>
                  <a:gd name="T63" fmla="*/ 8 h 34"/>
                  <a:gd name="T64" fmla="*/ 2 w 38"/>
                  <a:gd name="T65" fmla="*/ 8 h 34"/>
                  <a:gd name="T66" fmla="*/ 0 w 38"/>
                  <a:gd name="T67" fmla="*/ 10 h 34"/>
                  <a:gd name="T68" fmla="*/ 0 w 38"/>
                  <a:gd name="T69" fmla="*/ 16 h 34"/>
                  <a:gd name="T70" fmla="*/ 3 w 38"/>
                  <a:gd name="T71" fmla="*/ 19 h 34"/>
                  <a:gd name="T72" fmla="*/ 12 w 38"/>
                  <a:gd name="T73" fmla="*/ 34 h 34"/>
                  <a:gd name="T74" fmla="*/ 26 w 38"/>
                  <a:gd name="T75" fmla="*/ 34 h 34"/>
                  <a:gd name="T76" fmla="*/ 35 w 38"/>
                  <a:gd name="T77" fmla="*/ 19 h 34"/>
                  <a:gd name="T78" fmla="*/ 38 w 38"/>
                  <a:gd name="T79" fmla="*/ 16 h 34"/>
                  <a:gd name="T80" fmla="*/ 38 w 38"/>
                  <a:gd name="T81" fmla="*/ 10 h 34"/>
                  <a:gd name="T82" fmla="*/ 36 w 38"/>
                  <a:gd name="T83" fmla="*/ 8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38" h="34">
                    <a:moveTo>
                      <a:pt x="36" y="8"/>
                    </a:moveTo>
                    <a:cubicBezTo>
                      <a:pt x="36" y="8"/>
                      <a:pt x="36" y="8"/>
                      <a:pt x="35" y="8"/>
                    </a:cubicBezTo>
                    <a:cubicBezTo>
                      <a:pt x="35" y="5"/>
                      <a:pt x="35" y="5"/>
                      <a:pt x="35" y="5"/>
                    </a:cubicBezTo>
                    <a:cubicBezTo>
                      <a:pt x="35" y="5"/>
                      <a:pt x="35" y="5"/>
                      <a:pt x="35" y="5"/>
                    </a:cubicBezTo>
                    <a:cubicBezTo>
                      <a:pt x="35" y="5"/>
                      <a:pt x="35" y="4"/>
                      <a:pt x="35" y="4"/>
                    </a:cubicBezTo>
                    <a:cubicBezTo>
                      <a:pt x="35" y="4"/>
                      <a:pt x="35" y="4"/>
                      <a:pt x="35" y="4"/>
                    </a:cubicBezTo>
                    <a:cubicBezTo>
                      <a:pt x="35" y="4"/>
                      <a:pt x="35" y="4"/>
                      <a:pt x="35" y="4"/>
                    </a:cubicBezTo>
                    <a:cubicBezTo>
                      <a:pt x="35" y="3"/>
                      <a:pt x="35" y="3"/>
                      <a:pt x="35" y="3"/>
                    </a:cubicBezTo>
                    <a:cubicBezTo>
                      <a:pt x="35" y="3"/>
                      <a:pt x="35" y="3"/>
                      <a:pt x="35" y="3"/>
                    </a:cubicBezTo>
                    <a:cubicBezTo>
                      <a:pt x="35" y="3"/>
                      <a:pt x="35" y="3"/>
                      <a:pt x="35" y="3"/>
                    </a:cubicBezTo>
                    <a:cubicBezTo>
                      <a:pt x="35" y="2"/>
                      <a:pt x="35" y="2"/>
                      <a:pt x="34" y="2"/>
                    </a:cubicBezTo>
                    <a:cubicBezTo>
                      <a:pt x="34" y="2"/>
                      <a:pt x="34" y="2"/>
                      <a:pt x="34" y="2"/>
                    </a:cubicBezTo>
                    <a:cubicBezTo>
                      <a:pt x="34" y="2"/>
                      <a:pt x="34" y="1"/>
                      <a:pt x="34" y="1"/>
                    </a:cubicBezTo>
                    <a:cubicBezTo>
                      <a:pt x="34" y="1"/>
                      <a:pt x="34" y="1"/>
                      <a:pt x="34" y="1"/>
                    </a:cubicBezTo>
                    <a:cubicBezTo>
                      <a:pt x="34" y="1"/>
                      <a:pt x="34" y="1"/>
                      <a:pt x="34" y="1"/>
                    </a:cubicBezTo>
                    <a:cubicBezTo>
                      <a:pt x="34" y="1"/>
                      <a:pt x="34" y="1"/>
                      <a:pt x="34" y="1"/>
                    </a:cubicBezTo>
                    <a:cubicBezTo>
                      <a:pt x="33" y="1"/>
                      <a:pt x="32" y="1"/>
                      <a:pt x="31" y="1"/>
                    </a:cubicBezTo>
                    <a:cubicBezTo>
                      <a:pt x="28" y="1"/>
                      <a:pt x="27" y="1"/>
                      <a:pt x="25" y="0"/>
                    </a:cubicBezTo>
                    <a:cubicBezTo>
                      <a:pt x="23" y="1"/>
                      <a:pt x="19" y="1"/>
                      <a:pt x="15" y="1"/>
                    </a:cubicBezTo>
                    <a:cubicBezTo>
                      <a:pt x="11" y="1"/>
                      <a:pt x="8" y="1"/>
                      <a:pt x="5" y="0"/>
                    </a:cubicBezTo>
                    <a:cubicBezTo>
                      <a:pt x="5" y="0"/>
                      <a:pt x="4" y="1"/>
                      <a:pt x="4" y="1"/>
                    </a:cubicBezTo>
                    <a:cubicBezTo>
                      <a:pt x="4" y="1"/>
                      <a:pt x="4" y="1"/>
                      <a:pt x="4" y="1"/>
                    </a:cubicBezTo>
                    <a:cubicBezTo>
                      <a:pt x="4" y="2"/>
                      <a:pt x="3" y="2"/>
                      <a:pt x="3" y="2"/>
                    </a:cubicBezTo>
                    <a:cubicBezTo>
                      <a:pt x="3" y="2"/>
                      <a:pt x="3" y="2"/>
                      <a:pt x="3" y="2"/>
                    </a:cubicBezTo>
                    <a:cubicBezTo>
                      <a:pt x="3" y="2"/>
                      <a:pt x="3" y="3"/>
                      <a:pt x="3" y="3"/>
                    </a:cubicBezTo>
                    <a:cubicBezTo>
                      <a:pt x="3" y="3"/>
                      <a:pt x="3" y="3"/>
                      <a:pt x="3" y="3"/>
                    </a:cubicBezTo>
                    <a:cubicBezTo>
                      <a:pt x="3" y="3"/>
                      <a:pt x="3" y="3"/>
                      <a:pt x="3" y="4"/>
                    </a:cubicBezTo>
                    <a:cubicBezTo>
                      <a:pt x="3" y="4"/>
                      <a:pt x="3" y="4"/>
                      <a:pt x="3" y="4"/>
                    </a:cubicBezTo>
                    <a:cubicBezTo>
                      <a:pt x="3" y="4"/>
                      <a:pt x="3" y="4"/>
                      <a:pt x="3" y="4"/>
                    </a:cubicBezTo>
                    <a:cubicBezTo>
                      <a:pt x="3" y="4"/>
                      <a:pt x="3" y="4"/>
                      <a:pt x="3" y="5"/>
                    </a:cubicBezTo>
                    <a:cubicBezTo>
                      <a:pt x="3" y="5"/>
                      <a:pt x="3" y="5"/>
                      <a:pt x="3" y="5"/>
                    </a:cubicBezTo>
                    <a:cubicBezTo>
                      <a:pt x="3" y="8"/>
                      <a:pt x="3" y="8"/>
                      <a:pt x="3" y="8"/>
                    </a:cubicBezTo>
                    <a:cubicBezTo>
                      <a:pt x="2" y="8"/>
                      <a:pt x="2" y="8"/>
                      <a:pt x="2" y="8"/>
                    </a:cubicBezTo>
                    <a:cubicBezTo>
                      <a:pt x="1" y="8"/>
                      <a:pt x="0" y="9"/>
                      <a:pt x="0" y="10"/>
                    </a:cubicBezTo>
                    <a:cubicBezTo>
                      <a:pt x="0" y="16"/>
                      <a:pt x="0" y="16"/>
                      <a:pt x="0" y="16"/>
                    </a:cubicBezTo>
                    <a:cubicBezTo>
                      <a:pt x="0" y="18"/>
                      <a:pt x="1" y="19"/>
                      <a:pt x="3" y="19"/>
                    </a:cubicBezTo>
                    <a:cubicBezTo>
                      <a:pt x="3" y="19"/>
                      <a:pt x="7" y="34"/>
                      <a:pt x="12" y="34"/>
                    </a:cubicBezTo>
                    <a:cubicBezTo>
                      <a:pt x="26" y="34"/>
                      <a:pt x="26" y="34"/>
                      <a:pt x="26" y="34"/>
                    </a:cubicBezTo>
                    <a:cubicBezTo>
                      <a:pt x="31" y="34"/>
                      <a:pt x="35" y="19"/>
                      <a:pt x="35" y="19"/>
                    </a:cubicBezTo>
                    <a:cubicBezTo>
                      <a:pt x="37" y="19"/>
                      <a:pt x="38" y="18"/>
                      <a:pt x="38" y="16"/>
                    </a:cubicBezTo>
                    <a:cubicBezTo>
                      <a:pt x="38" y="10"/>
                      <a:pt x="38" y="10"/>
                      <a:pt x="38" y="10"/>
                    </a:cubicBezTo>
                    <a:cubicBezTo>
                      <a:pt x="38" y="9"/>
                      <a:pt x="37" y="8"/>
                      <a:pt x="36" y="8"/>
                    </a:cubicBezTo>
                    <a:close/>
                  </a:path>
                </a:pathLst>
              </a:custGeom>
              <a:solidFill>
                <a:srgbClr val="00355B"/>
              </a:solidFill>
              <a:ln>
                <a:noFill/>
              </a:ln>
            </p:spPr>
            <p:txBody>
              <a:bodyPr vert="horz" wrap="square" lIns="93260" tIns="46630" rIns="93260" bIns="46630" numCol="1" anchor="t" anchorCtr="0" compatLnSpc="1">
                <a:prstTxWarp prst="textNoShape">
                  <a:avLst/>
                </a:prstTxWarp>
              </a:bodyPr>
              <a:lstStyle/>
              <a:p>
                <a:pPr marL="0" marR="0" lvl="0" indent="0" defTabSz="932597" eaLnBrk="1" fontAlgn="auto" latinLnBrk="0" hangingPunct="1">
                  <a:lnSpc>
                    <a:spcPct val="100000"/>
                  </a:lnSpc>
                  <a:spcBef>
                    <a:spcPts val="0"/>
                  </a:spcBef>
                  <a:spcAft>
                    <a:spcPts val="0"/>
                  </a:spcAft>
                  <a:buClrTx/>
                  <a:buSzTx/>
                  <a:buFontTx/>
                  <a:buNone/>
                  <a:tabLst/>
                  <a:defRPr/>
                </a:pPr>
                <a:endParaRPr kumimoji="0" lang="en-US" sz="1836" b="0" i="0" u="none" strike="noStrike" kern="0" cap="none" spc="0" normalizeH="0" baseline="0" noProof="0">
                  <a:ln>
                    <a:noFill/>
                  </a:ln>
                  <a:solidFill>
                    <a:sysClr val="windowText" lastClr="000000"/>
                  </a:solidFill>
                  <a:effectLst/>
                  <a:uLnTx/>
                  <a:uFillTx/>
                </a:endParaRPr>
              </a:p>
            </p:txBody>
          </p:sp>
          <p:sp>
            <p:nvSpPr>
              <p:cNvPr id="749" name="Freeform 748"/>
              <p:cNvSpPr>
                <a:spLocks noEditPoints="1"/>
              </p:cNvSpPr>
              <p:nvPr/>
            </p:nvSpPr>
            <p:spPr bwMode="auto">
              <a:xfrm>
                <a:off x="5782910" y="4009415"/>
                <a:ext cx="83346" cy="27177"/>
              </a:xfrm>
              <a:custGeom>
                <a:avLst/>
                <a:gdLst>
                  <a:gd name="T0" fmla="*/ 32 w 33"/>
                  <a:gd name="T1" fmla="*/ 1 h 11"/>
                  <a:gd name="T2" fmla="*/ 24 w 33"/>
                  <a:gd name="T3" fmla="*/ 1 h 11"/>
                  <a:gd name="T4" fmla="*/ 16 w 33"/>
                  <a:gd name="T5" fmla="*/ 3 h 11"/>
                  <a:gd name="T6" fmla="*/ 9 w 33"/>
                  <a:gd name="T7" fmla="*/ 1 h 11"/>
                  <a:gd name="T8" fmla="*/ 0 w 33"/>
                  <a:gd name="T9" fmla="*/ 1 h 11"/>
                  <a:gd name="T10" fmla="*/ 0 w 33"/>
                  <a:gd name="T11" fmla="*/ 2 h 11"/>
                  <a:gd name="T12" fmla="*/ 1 w 33"/>
                  <a:gd name="T13" fmla="*/ 4 h 11"/>
                  <a:gd name="T14" fmla="*/ 2 w 33"/>
                  <a:gd name="T15" fmla="*/ 6 h 11"/>
                  <a:gd name="T16" fmla="*/ 10 w 33"/>
                  <a:gd name="T17" fmla="*/ 10 h 11"/>
                  <a:gd name="T18" fmla="*/ 15 w 33"/>
                  <a:gd name="T19" fmla="*/ 5 h 11"/>
                  <a:gd name="T20" fmla="*/ 16 w 33"/>
                  <a:gd name="T21" fmla="*/ 4 h 11"/>
                  <a:gd name="T22" fmla="*/ 18 w 33"/>
                  <a:gd name="T23" fmla="*/ 5 h 11"/>
                  <a:gd name="T24" fmla="*/ 23 w 33"/>
                  <a:gd name="T25" fmla="*/ 10 h 11"/>
                  <a:gd name="T26" fmla="*/ 31 w 33"/>
                  <a:gd name="T27" fmla="*/ 6 h 11"/>
                  <a:gd name="T28" fmla="*/ 32 w 33"/>
                  <a:gd name="T29" fmla="*/ 4 h 11"/>
                  <a:gd name="T30" fmla="*/ 32 w 33"/>
                  <a:gd name="T31" fmla="*/ 2 h 11"/>
                  <a:gd name="T32" fmla="*/ 32 w 33"/>
                  <a:gd name="T33" fmla="*/ 1 h 11"/>
                  <a:gd name="T34" fmla="*/ 12 w 33"/>
                  <a:gd name="T35" fmla="*/ 8 h 11"/>
                  <a:gd name="T36" fmla="*/ 7 w 33"/>
                  <a:gd name="T37" fmla="*/ 10 h 11"/>
                  <a:gd name="T38" fmla="*/ 3 w 33"/>
                  <a:gd name="T39" fmla="*/ 4 h 11"/>
                  <a:gd name="T40" fmla="*/ 9 w 33"/>
                  <a:gd name="T41" fmla="*/ 2 h 11"/>
                  <a:gd name="T42" fmla="*/ 13 w 33"/>
                  <a:gd name="T43" fmla="*/ 3 h 11"/>
                  <a:gd name="T44" fmla="*/ 12 w 33"/>
                  <a:gd name="T45" fmla="*/ 8 h 11"/>
                  <a:gd name="T46" fmla="*/ 26 w 33"/>
                  <a:gd name="T47" fmla="*/ 10 h 11"/>
                  <a:gd name="T48" fmla="*/ 20 w 33"/>
                  <a:gd name="T49" fmla="*/ 8 h 11"/>
                  <a:gd name="T50" fmla="*/ 20 w 33"/>
                  <a:gd name="T51" fmla="*/ 3 h 11"/>
                  <a:gd name="T52" fmla="*/ 24 w 33"/>
                  <a:gd name="T53" fmla="*/ 2 h 11"/>
                  <a:gd name="T54" fmla="*/ 30 w 33"/>
                  <a:gd name="T55" fmla="*/ 4 h 11"/>
                  <a:gd name="T56" fmla="*/ 26 w 33"/>
                  <a:gd name="T57" fmla="*/ 10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33" h="11">
                    <a:moveTo>
                      <a:pt x="32" y="1"/>
                    </a:moveTo>
                    <a:cubicBezTo>
                      <a:pt x="32" y="1"/>
                      <a:pt x="28" y="0"/>
                      <a:pt x="24" y="1"/>
                    </a:cubicBezTo>
                    <a:cubicBezTo>
                      <a:pt x="21" y="1"/>
                      <a:pt x="18" y="3"/>
                      <a:pt x="16" y="3"/>
                    </a:cubicBezTo>
                    <a:cubicBezTo>
                      <a:pt x="15" y="3"/>
                      <a:pt x="12" y="1"/>
                      <a:pt x="9" y="1"/>
                    </a:cubicBezTo>
                    <a:cubicBezTo>
                      <a:pt x="5" y="0"/>
                      <a:pt x="0" y="1"/>
                      <a:pt x="0" y="1"/>
                    </a:cubicBezTo>
                    <a:cubicBezTo>
                      <a:pt x="0" y="1"/>
                      <a:pt x="0" y="2"/>
                      <a:pt x="0" y="2"/>
                    </a:cubicBezTo>
                    <a:cubicBezTo>
                      <a:pt x="0" y="3"/>
                      <a:pt x="0" y="3"/>
                      <a:pt x="1" y="4"/>
                    </a:cubicBezTo>
                    <a:cubicBezTo>
                      <a:pt x="2" y="4"/>
                      <a:pt x="2" y="6"/>
                      <a:pt x="2" y="6"/>
                    </a:cubicBezTo>
                    <a:cubicBezTo>
                      <a:pt x="3" y="10"/>
                      <a:pt x="6" y="11"/>
                      <a:pt x="10" y="10"/>
                    </a:cubicBezTo>
                    <a:cubicBezTo>
                      <a:pt x="14" y="10"/>
                      <a:pt x="15" y="5"/>
                      <a:pt x="15" y="5"/>
                    </a:cubicBezTo>
                    <a:cubicBezTo>
                      <a:pt x="16" y="4"/>
                      <a:pt x="16" y="4"/>
                      <a:pt x="16" y="4"/>
                    </a:cubicBezTo>
                    <a:cubicBezTo>
                      <a:pt x="16" y="4"/>
                      <a:pt x="17" y="4"/>
                      <a:pt x="18" y="5"/>
                    </a:cubicBezTo>
                    <a:cubicBezTo>
                      <a:pt x="18" y="5"/>
                      <a:pt x="19" y="10"/>
                      <a:pt x="23" y="10"/>
                    </a:cubicBezTo>
                    <a:cubicBezTo>
                      <a:pt x="27" y="11"/>
                      <a:pt x="30" y="10"/>
                      <a:pt x="31" y="6"/>
                    </a:cubicBezTo>
                    <a:cubicBezTo>
                      <a:pt x="31" y="6"/>
                      <a:pt x="31" y="4"/>
                      <a:pt x="32" y="4"/>
                    </a:cubicBezTo>
                    <a:cubicBezTo>
                      <a:pt x="32" y="3"/>
                      <a:pt x="32" y="3"/>
                      <a:pt x="32" y="2"/>
                    </a:cubicBezTo>
                    <a:cubicBezTo>
                      <a:pt x="33" y="2"/>
                      <a:pt x="33" y="1"/>
                      <a:pt x="32" y="1"/>
                    </a:cubicBezTo>
                    <a:close/>
                    <a:moveTo>
                      <a:pt x="12" y="8"/>
                    </a:moveTo>
                    <a:cubicBezTo>
                      <a:pt x="11" y="10"/>
                      <a:pt x="9" y="10"/>
                      <a:pt x="7" y="10"/>
                    </a:cubicBezTo>
                    <a:cubicBezTo>
                      <a:pt x="4" y="9"/>
                      <a:pt x="3" y="7"/>
                      <a:pt x="3" y="4"/>
                    </a:cubicBezTo>
                    <a:cubicBezTo>
                      <a:pt x="3" y="1"/>
                      <a:pt x="9" y="2"/>
                      <a:pt x="9" y="2"/>
                    </a:cubicBezTo>
                    <a:cubicBezTo>
                      <a:pt x="11" y="2"/>
                      <a:pt x="11" y="2"/>
                      <a:pt x="13" y="3"/>
                    </a:cubicBezTo>
                    <a:cubicBezTo>
                      <a:pt x="15" y="3"/>
                      <a:pt x="14" y="7"/>
                      <a:pt x="12" y="8"/>
                    </a:cubicBezTo>
                    <a:close/>
                    <a:moveTo>
                      <a:pt x="26" y="10"/>
                    </a:moveTo>
                    <a:cubicBezTo>
                      <a:pt x="24" y="10"/>
                      <a:pt x="22" y="10"/>
                      <a:pt x="20" y="8"/>
                    </a:cubicBezTo>
                    <a:cubicBezTo>
                      <a:pt x="19" y="7"/>
                      <a:pt x="18" y="3"/>
                      <a:pt x="20" y="3"/>
                    </a:cubicBezTo>
                    <a:cubicBezTo>
                      <a:pt x="22" y="2"/>
                      <a:pt x="22" y="2"/>
                      <a:pt x="24" y="2"/>
                    </a:cubicBezTo>
                    <a:cubicBezTo>
                      <a:pt x="24" y="2"/>
                      <a:pt x="30" y="1"/>
                      <a:pt x="30" y="4"/>
                    </a:cubicBezTo>
                    <a:cubicBezTo>
                      <a:pt x="30" y="7"/>
                      <a:pt x="29" y="9"/>
                      <a:pt x="26" y="10"/>
                    </a:cubicBezTo>
                    <a:close/>
                  </a:path>
                </a:pathLst>
              </a:custGeom>
              <a:solidFill>
                <a:srgbClr val="00355B"/>
              </a:solidFill>
              <a:ln>
                <a:noFill/>
              </a:ln>
            </p:spPr>
            <p:txBody>
              <a:bodyPr vert="horz" wrap="square" lIns="93260" tIns="46630" rIns="93260" bIns="46630" numCol="1" anchor="t" anchorCtr="0" compatLnSpc="1">
                <a:prstTxWarp prst="textNoShape">
                  <a:avLst/>
                </a:prstTxWarp>
              </a:bodyPr>
              <a:lstStyle/>
              <a:p>
                <a:pPr marL="0" marR="0" lvl="0" indent="0" defTabSz="932597" eaLnBrk="1" fontAlgn="auto" latinLnBrk="0" hangingPunct="1">
                  <a:lnSpc>
                    <a:spcPct val="100000"/>
                  </a:lnSpc>
                  <a:spcBef>
                    <a:spcPts val="0"/>
                  </a:spcBef>
                  <a:spcAft>
                    <a:spcPts val="0"/>
                  </a:spcAft>
                  <a:buClrTx/>
                  <a:buSzTx/>
                  <a:buFontTx/>
                  <a:buNone/>
                  <a:tabLst/>
                  <a:defRPr/>
                </a:pPr>
                <a:endParaRPr kumimoji="0" lang="en-US" sz="1836" b="0" i="0" u="none" strike="noStrike" kern="0" cap="none" spc="0" normalizeH="0" baseline="0" noProof="0">
                  <a:ln>
                    <a:noFill/>
                  </a:ln>
                  <a:solidFill>
                    <a:sysClr val="windowText" lastClr="000000"/>
                  </a:solidFill>
                  <a:effectLst/>
                  <a:uLnTx/>
                  <a:uFillTx/>
                </a:endParaRPr>
              </a:p>
            </p:txBody>
          </p:sp>
          <p:sp>
            <p:nvSpPr>
              <p:cNvPr id="750" name="Oval 749"/>
              <p:cNvSpPr>
                <a:spLocks noChangeArrowheads="1"/>
              </p:cNvSpPr>
              <p:nvPr/>
            </p:nvSpPr>
            <p:spPr bwMode="auto">
              <a:xfrm>
                <a:off x="5784722" y="4014851"/>
                <a:ext cx="3624" cy="1811"/>
              </a:xfrm>
              <a:prstGeom prst="ellipse">
                <a:avLst/>
              </a:prstGeom>
              <a:solidFill>
                <a:srgbClr val="00355B"/>
              </a:solidFill>
              <a:ln>
                <a:noFill/>
              </a:ln>
            </p:spPr>
            <p:txBody>
              <a:bodyPr vert="horz" wrap="square" lIns="93260" tIns="46630" rIns="93260" bIns="46630" numCol="1" anchor="t" anchorCtr="0" compatLnSpc="1">
                <a:prstTxWarp prst="textNoShape">
                  <a:avLst/>
                </a:prstTxWarp>
              </a:bodyPr>
              <a:lstStyle/>
              <a:p>
                <a:pPr marL="0" marR="0" lvl="0" indent="0" defTabSz="932597" eaLnBrk="1" fontAlgn="auto" latinLnBrk="0" hangingPunct="1">
                  <a:lnSpc>
                    <a:spcPct val="100000"/>
                  </a:lnSpc>
                  <a:spcBef>
                    <a:spcPts val="0"/>
                  </a:spcBef>
                  <a:spcAft>
                    <a:spcPts val="0"/>
                  </a:spcAft>
                  <a:buClrTx/>
                  <a:buSzTx/>
                  <a:buFontTx/>
                  <a:buNone/>
                  <a:tabLst/>
                  <a:defRPr/>
                </a:pPr>
                <a:endParaRPr kumimoji="0" lang="en-US" sz="1836" b="0" i="0" u="none" strike="noStrike" kern="0" cap="none" spc="0" normalizeH="0" baseline="0" noProof="0">
                  <a:ln>
                    <a:noFill/>
                  </a:ln>
                  <a:solidFill>
                    <a:sysClr val="windowText" lastClr="000000"/>
                  </a:solidFill>
                  <a:effectLst/>
                  <a:uLnTx/>
                  <a:uFillTx/>
                </a:endParaRPr>
              </a:p>
            </p:txBody>
          </p:sp>
          <p:sp>
            <p:nvSpPr>
              <p:cNvPr id="751" name="Oval 750"/>
              <p:cNvSpPr>
                <a:spLocks noChangeArrowheads="1"/>
              </p:cNvSpPr>
              <p:nvPr/>
            </p:nvSpPr>
            <p:spPr bwMode="auto">
              <a:xfrm>
                <a:off x="5860821" y="4014851"/>
                <a:ext cx="3624" cy="1811"/>
              </a:xfrm>
              <a:prstGeom prst="ellipse">
                <a:avLst/>
              </a:prstGeom>
              <a:solidFill>
                <a:srgbClr val="00355B"/>
              </a:solidFill>
              <a:ln>
                <a:noFill/>
              </a:ln>
            </p:spPr>
            <p:txBody>
              <a:bodyPr vert="horz" wrap="square" lIns="93260" tIns="46630" rIns="93260" bIns="46630" numCol="1" anchor="t" anchorCtr="0" compatLnSpc="1">
                <a:prstTxWarp prst="textNoShape">
                  <a:avLst/>
                </a:prstTxWarp>
              </a:bodyPr>
              <a:lstStyle/>
              <a:p>
                <a:pPr marL="0" marR="0" lvl="0" indent="0" defTabSz="932597" eaLnBrk="1" fontAlgn="auto" latinLnBrk="0" hangingPunct="1">
                  <a:lnSpc>
                    <a:spcPct val="100000"/>
                  </a:lnSpc>
                  <a:spcBef>
                    <a:spcPts val="0"/>
                  </a:spcBef>
                  <a:spcAft>
                    <a:spcPts val="0"/>
                  </a:spcAft>
                  <a:buClrTx/>
                  <a:buSzTx/>
                  <a:buFontTx/>
                  <a:buNone/>
                  <a:tabLst/>
                  <a:defRPr/>
                </a:pPr>
                <a:endParaRPr kumimoji="0" lang="en-US" sz="1836" b="0" i="0" u="none" strike="noStrike" kern="0" cap="none" spc="0" normalizeH="0" baseline="0" noProof="0">
                  <a:ln>
                    <a:noFill/>
                  </a:ln>
                  <a:solidFill>
                    <a:sysClr val="windowText" lastClr="000000"/>
                  </a:solidFill>
                  <a:effectLst/>
                  <a:uLnTx/>
                  <a:uFillTx/>
                </a:endParaRPr>
              </a:p>
            </p:txBody>
          </p:sp>
          <p:sp>
            <p:nvSpPr>
              <p:cNvPr id="752" name="Freeform 751"/>
              <p:cNvSpPr>
                <a:spLocks/>
              </p:cNvSpPr>
              <p:nvPr/>
            </p:nvSpPr>
            <p:spPr bwMode="auto">
              <a:xfrm>
                <a:off x="5980404" y="3996733"/>
                <a:ext cx="68851" cy="74286"/>
              </a:xfrm>
              <a:custGeom>
                <a:avLst/>
                <a:gdLst>
                  <a:gd name="T0" fmla="*/ 0 w 38"/>
                  <a:gd name="T1" fmla="*/ 4 h 41"/>
                  <a:gd name="T2" fmla="*/ 3 w 38"/>
                  <a:gd name="T3" fmla="*/ 0 h 41"/>
                  <a:gd name="T4" fmla="*/ 34 w 38"/>
                  <a:gd name="T5" fmla="*/ 0 h 41"/>
                  <a:gd name="T6" fmla="*/ 38 w 38"/>
                  <a:gd name="T7" fmla="*/ 4 h 41"/>
                  <a:gd name="T8" fmla="*/ 28 w 38"/>
                  <a:gd name="T9" fmla="*/ 38 h 41"/>
                  <a:gd name="T10" fmla="*/ 14 w 38"/>
                  <a:gd name="T11" fmla="*/ 41 h 41"/>
                  <a:gd name="T12" fmla="*/ 1 w 38"/>
                  <a:gd name="T13" fmla="*/ 25 h 41"/>
                  <a:gd name="T14" fmla="*/ 0 w 38"/>
                  <a:gd name="T15" fmla="*/ 4 h 4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8" h="41">
                    <a:moveTo>
                      <a:pt x="0" y="4"/>
                    </a:moveTo>
                    <a:lnTo>
                      <a:pt x="3" y="0"/>
                    </a:lnTo>
                    <a:lnTo>
                      <a:pt x="34" y="0"/>
                    </a:lnTo>
                    <a:lnTo>
                      <a:pt x="38" y="4"/>
                    </a:lnTo>
                    <a:lnTo>
                      <a:pt x="28" y="38"/>
                    </a:lnTo>
                    <a:lnTo>
                      <a:pt x="14" y="41"/>
                    </a:lnTo>
                    <a:lnTo>
                      <a:pt x="1" y="25"/>
                    </a:lnTo>
                    <a:lnTo>
                      <a:pt x="0" y="4"/>
                    </a:lnTo>
                    <a:close/>
                  </a:path>
                </a:pathLst>
              </a:custGeom>
              <a:solidFill>
                <a:srgbClr val="00355B"/>
              </a:solidFill>
              <a:ln>
                <a:noFill/>
              </a:ln>
            </p:spPr>
            <p:txBody>
              <a:bodyPr vert="horz" wrap="square" lIns="93260" tIns="46630" rIns="93260" bIns="46630" numCol="1" anchor="t" anchorCtr="0" compatLnSpc="1">
                <a:prstTxWarp prst="textNoShape">
                  <a:avLst/>
                </a:prstTxWarp>
              </a:bodyPr>
              <a:lstStyle/>
              <a:p>
                <a:pPr marL="0" marR="0" lvl="0" indent="0" defTabSz="932597" eaLnBrk="1" fontAlgn="auto" latinLnBrk="0" hangingPunct="1">
                  <a:lnSpc>
                    <a:spcPct val="100000"/>
                  </a:lnSpc>
                  <a:spcBef>
                    <a:spcPts val="0"/>
                  </a:spcBef>
                  <a:spcAft>
                    <a:spcPts val="0"/>
                  </a:spcAft>
                  <a:buClrTx/>
                  <a:buSzTx/>
                  <a:buFontTx/>
                  <a:buNone/>
                  <a:tabLst/>
                  <a:defRPr/>
                </a:pPr>
                <a:endParaRPr kumimoji="0" lang="en-US" sz="1836" b="0" i="0" u="none" strike="noStrike" kern="0" cap="none" spc="0" normalizeH="0" baseline="0" noProof="0">
                  <a:ln>
                    <a:noFill/>
                  </a:ln>
                  <a:solidFill>
                    <a:sysClr val="windowText" lastClr="000000"/>
                  </a:solidFill>
                  <a:effectLst/>
                  <a:uLnTx/>
                  <a:uFillTx/>
                </a:endParaRPr>
              </a:p>
            </p:txBody>
          </p:sp>
          <p:sp>
            <p:nvSpPr>
              <p:cNvPr id="753" name="Freeform 752"/>
              <p:cNvSpPr>
                <a:spLocks/>
              </p:cNvSpPr>
              <p:nvPr/>
            </p:nvSpPr>
            <p:spPr bwMode="auto">
              <a:xfrm>
                <a:off x="5940543" y="4692491"/>
                <a:ext cx="67040" cy="34425"/>
              </a:xfrm>
              <a:custGeom>
                <a:avLst/>
                <a:gdLst>
                  <a:gd name="T0" fmla="*/ 14 w 27"/>
                  <a:gd name="T1" fmla="*/ 0 h 14"/>
                  <a:gd name="T2" fmla="*/ 0 w 27"/>
                  <a:gd name="T3" fmla="*/ 14 h 14"/>
                  <a:gd name="T4" fmla="*/ 27 w 27"/>
                  <a:gd name="T5" fmla="*/ 14 h 14"/>
                  <a:gd name="T6" fmla="*/ 14 w 27"/>
                  <a:gd name="T7" fmla="*/ 0 h 14"/>
                </a:gdLst>
                <a:ahLst/>
                <a:cxnLst>
                  <a:cxn ang="0">
                    <a:pos x="T0" y="T1"/>
                  </a:cxn>
                  <a:cxn ang="0">
                    <a:pos x="T2" y="T3"/>
                  </a:cxn>
                  <a:cxn ang="0">
                    <a:pos x="T4" y="T5"/>
                  </a:cxn>
                  <a:cxn ang="0">
                    <a:pos x="T6" y="T7"/>
                  </a:cxn>
                </a:cxnLst>
                <a:rect l="0" t="0" r="r" b="b"/>
                <a:pathLst>
                  <a:path w="27" h="14">
                    <a:moveTo>
                      <a:pt x="14" y="0"/>
                    </a:moveTo>
                    <a:cubicBezTo>
                      <a:pt x="6" y="0"/>
                      <a:pt x="0" y="6"/>
                      <a:pt x="0" y="14"/>
                    </a:cubicBezTo>
                    <a:cubicBezTo>
                      <a:pt x="27" y="14"/>
                      <a:pt x="27" y="14"/>
                      <a:pt x="27" y="14"/>
                    </a:cubicBezTo>
                    <a:cubicBezTo>
                      <a:pt x="27" y="6"/>
                      <a:pt x="21" y="0"/>
                      <a:pt x="14" y="0"/>
                    </a:cubicBezTo>
                    <a:close/>
                  </a:path>
                </a:pathLst>
              </a:custGeom>
              <a:solidFill>
                <a:srgbClr val="00355B"/>
              </a:solidFill>
              <a:ln>
                <a:noFill/>
              </a:ln>
            </p:spPr>
            <p:txBody>
              <a:bodyPr vert="horz" wrap="square" lIns="93260" tIns="46630" rIns="93260" bIns="46630" numCol="1" anchor="t" anchorCtr="0" compatLnSpc="1">
                <a:prstTxWarp prst="textNoShape">
                  <a:avLst/>
                </a:prstTxWarp>
              </a:bodyPr>
              <a:lstStyle/>
              <a:p>
                <a:pPr marL="0" marR="0" lvl="0" indent="0" defTabSz="932597" eaLnBrk="1" fontAlgn="auto" latinLnBrk="0" hangingPunct="1">
                  <a:lnSpc>
                    <a:spcPct val="100000"/>
                  </a:lnSpc>
                  <a:spcBef>
                    <a:spcPts val="0"/>
                  </a:spcBef>
                  <a:spcAft>
                    <a:spcPts val="0"/>
                  </a:spcAft>
                  <a:buClrTx/>
                  <a:buSzTx/>
                  <a:buFontTx/>
                  <a:buNone/>
                  <a:tabLst/>
                  <a:defRPr/>
                </a:pPr>
                <a:endParaRPr kumimoji="0" lang="en-US" sz="1836" b="0" i="0" u="none" strike="noStrike" kern="0" cap="none" spc="0" normalizeH="0" baseline="0" noProof="0">
                  <a:ln>
                    <a:noFill/>
                  </a:ln>
                  <a:solidFill>
                    <a:sysClr val="windowText" lastClr="000000"/>
                  </a:solidFill>
                  <a:effectLst/>
                  <a:uLnTx/>
                  <a:uFillTx/>
                </a:endParaRPr>
              </a:p>
            </p:txBody>
          </p:sp>
          <p:sp>
            <p:nvSpPr>
              <p:cNvPr id="754" name="Freeform 753"/>
              <p:cNvSpPr>
                <a:spLocks/>
              </p:cNvSpPr>
              <p:nvPr/>
            </p:nvSpPr>
            <p:spPr bwMode="auto">
              <a:xfrm>
                <a:off x="5931483" y="4321057"/>
                <a:ext cx="86970" cy="378680"/>
              </a:xfrm>
              <a:custGeom>
                <a:avLst/>
                <a:gdLst>
                  <a:gd name="T0" fmla="*/ 37 w 48"/>
                  <a:gd name="T1" fmla="*/ 209 h 209"/>
                  <a:gd name="T2" fmla="*/ 9 w 48"/>
                  <a:gd name="T3" fmla="*/ 209 h 209"/>
                  <a:gd name="T4" fmla="*/ 0 w 48"/>
                  <a:gd name="T5" fmla="*/ 0 h 209"/>
                  <a:gd name="T6" fmla="*/ 48 w 48"/>
                  <a:gd name="T7" fmla="*/ 0 h 209"/>
                  <a:gd name="T8" fmla="*/ 37 w 48"/>
                  <a:gd name="T9" fmla="*/ 209 h 209"/>
                </a:gdLst>
                <a:ahLst/>
                <a:cxnLst>
                  <a:cxn ang="0">
                    <a:pos x="T0" y="T1"/>
                  </a:cxn>
                  <a:cxn ang="0">
                    <a:pos x="T2" y="T3"/>
                  </a:cxn>
                  <a:cxn ang="0">
                    <a:pos x="T4" y="T5"/>
                  </a:cxn>
                  <a:cxn ang="0">
                    <a:pos x="T6" y="T7"/>
                  </a:cxn>
                  <a:cxn ang="0">
                    <a:pos x="T8" y="T9"/>
                  </a:cxn>
                </a:cxnLst>
                <a:rect l="0" t="0" r="r" b="b"/>
                <a:pathLst>
                  <a:path w="48" h="209">
                    <a:moveTo>
                      <a:pt x="37" y="209"/>
                    </a:moveTo>
                    <a:lnTo>
                      <a:pt x="9" y="209"/>
                    </a:lnTo>
                    <a:lnTo>
                      <a:pt x="0" y="0"/>
                    </a:lnTo>
                    <a:lnTo>
                      <a:pt x="48" y="0"/>
                    </a:lnTo>
                    <a:lnTo>
                      <a:pt x="37" y="209"/>
                    </a:lnTo>
                    <a:close/>
                  </a:path>
                </a:pathLst>
              </a:custGeom>
              <a:solidFill>
                <a:srgbClr val="00355B"/>
              </a:solidFill>
              <a:ln>
                <a:noFill/>
              </a:ln>
            </p:spPr>
            <p:txBody>
              <a:bodyPr vert="horz" wrap="square" lIns="93260" tIns="46630" rIns="93260" bIns="46630" numCol="1" anchor="t" anchorCtr="0" compatLnSpc="1">
                <a:prstTxWarp prst="textNoShape">
                  <a:avLst/>
                </a:prstTxWarp>
              </a:bodyPr>
              <a:lstStyle/>
              <a:p>
                <a:pPr marL="0" marR="0" lvl="0" indent="0" defTabSz="932597" eaLnBrk="1" fontAlgn="auto" latinLnBrk="0" hangingPunct="1">
                  <a:lnSpc>
                    <a:spcPct val="100000"/>
                  </a:lnSpc>
                  <a:spcBef>
                    <a:spcPts val="0"/>
                  </a:spcBef>
                  <a:spcAft>
                    <a:spcPts val="0"/>
                  </a:spcAft>
                  <a:buClrTx/>
                  <a:buSzTx/>
                  <a:buFontTx/>
                  <a:buNone/>
                  <a:tabLst/>
                  <a:defRPr/>
                </a:pPr>
                <a:endParaRPr kumimoji="0" lang="en-US" sz="1836" b="0" i="0" u="none" strike="noStrike" kern="0" cap="none" spc="0" normalizeH="0" baseline="0" noProof="0">
                  <a:ln>
                    <a:noFill/>
                  </a:ln>
                  <a:solidFill>
                    <a:sysClr val="windowText" lastClr="000000"/>
                  </a:solidFill>
                  <a:effectLst/>
                  <a:uLnTx/>
                  <a:uFillTx/>
                </a:endParaRPr>
              </a:p>
            </p:txBody>
          </p:sp>
          <p:sp>
            <p:nvSpPr>
              <p:cNvPr id="755" name="Freeform 754"/>
              <p:cNvSpPr>
                <a:spLocks/>
              </p:cNvSpPr>
              <p:nvPr/>
            </p:nvSpPr>
            <p:spPr bwMode="auto">
              <a:xfrm>
                <a:off x="6007582" y="4321057"/>
                <a:ext cx="86970" cy="378680"/>
              </a:xfrm>
              <a:custGeom>
                <a:avLst/>
                <a:gdLst>
                  <a:gd name="T0" fmla="*/ 40 w 48"/>
                  <a:gd name="T1" fmla="*/ 209 h 209"/>
                  <a:gd name="T2" fmla="*/ 12 w 48"/>
                  <a:gd name="T3" fmla="*/ 209 h 209"/>
                  <a:gd name="T4" fmla="*/ 0 w 48"/>
                  <a:gd name="T5" fmla="*/ 0 h 209"/>
                  <a:gd name="T6" fmla="*/ 48 w 48"/>
                  <a:gd name="T7" fmla="*/ 0 h 209"/>
                  <a:gd name="T8" fmla="*/ 40 w 48"/>
                  <a:gd name="T9" fmla="*/ 209 h 209"/>
                </a:gdLst>
                <a:ahLst/>
                <a:cxnLst>
                  <a:cxn ang="0">
                    <a:pos x="T0" y="T1"/>
                  </a:cxn>
                  <a:cxn ang="0">
                    <a:pos x="T2" y="T3"/>
                  </a:cxn>
                  <a:cxn ang="0">
                    <a:pos x="T4" y="T5"/>
                  </a:cxn>
                  <a:cxn ang="0">
                    <a:pos x="T6" y="T7"/>
                  </a:cxn>
                  <a:cxn ang="0">
                    <a:pos x="T8" y="T9"/>
                  </a:cxn>
                </a:cxnLst>
                <a:rect l="0" t="0" r="r" b="b"/>
                <a:pathLst>
                  <a:path w="48" h="209">
                    <a:moveTo>
                      <a:pt x="40" y="209"/>
                    </a:moveTo>
                    <a:lnTo>
                      <a:pt x="12" y="209"/>
                    </a:lnTo>
                    <a:lnTo>
                      <a:pt x="0" y="0"/>
                    </a:lnTo>
                    <a:lnTo>
                      <a:pt x="48" y="0"/>
                    </a:lnTo>
                    <a:lnTo>
                      <a:pt x="40" y="209"/>
                    </a:lnTo>
                    <a:close/>
                  </a:path>
                </a:pathLst>
              </a:custGeom>
              <a:solidFill>
                <a:srgbClr val="00355B"/>
              </a:solidFill>
              <a:ln>
                <a:noFill/>
              </a:ln>
            </p:spPr>
            <p:txBody>
              <a:bodyPr vert="horz" wrap="square" lIns="93260" tIns="46630" rIns="93260" bIns="46630" numCol="1" anchor="t" anchorCtr="0" compatLnSpc="1">
                <a:prstTxWarp prst="textNoShape">
                  <a:avLst/>
                </a:prstTxWarp>
              </a:bodyPr>
              <a:lstStyle/>
              <a:p>
                <a:pPr marL="0" marR="0" lvl="0" indent="0" defTabSz="932597" eaLnBrk="1" fontAlgn="auto" latinLnBrk="0" hangingPunct="1">
                  <a:lnSpc>
                    <a:spcPct val="100000"/>
                  </a:lnSpc>
                  <a:spcBef>
                    <a:spcPts val="0"/>
                  </a:spcBef>
                  <a:spcAft>
                    <a:spcPts val="0"/>
                  </a:spcAft>
                  <a:buClrTx/>
                  <a:buSzTx/>
                  <a:buFontTx/>
                  <a:buNone/>
                  <a:tabLst/>
                  <a:defRPr/>
                </a:pPr>
                <a:endParaRPr kumimoji="0" lang="en-US" sz="1836" b="0" i="0" u="none" strike="noStrike" kern="0" cap="none" spc="0" normalizeH="0" baseline="0" noProof="0">
                  <a:ln>
                    <a:noFill/>
                  </a:ln>
                  <a:solidFill>
                    <a:sysClr val="windowText" lastClr="000000"/>
                  </a:solidFill>
                  <a:effectLst/>
                  <a:uLnTx/>
                  <a:uFillTx/>
                </a:endParaRPr>
              </a:p>
            </p:txBody>
          </p:sp>
          <p:sp>
            <p:nvSpPr>
              <p:cNvPr id="756" name="Freeform 755"/>
              <p:cNvSpPr>
                <a:spLocks/>
              </p:cNvSpPr>
              <p:nvPr/>
            </p:nvSpPr>
            <p:spPr bwMode="auto">
              <a:xfrm>
                <a:off x="6020265" y="4692491"/>
                <a:ext cx="68851" cy="34425"/>
              </a:xfrm>
              <a:custGeom>
                <a:avLst/>
                <a:gdLst>
                  <a:gd name="T0" fmla="*/ 13 w 27"/>
                  <a:gd name="T1" fmla="*/ 0 h 14"/>
                  <a:gd name="T2" fmla="*/ 0 w 27"/>
                  <a:gd name="T3" fmla="*/ 14 h 14"/>
                  <a:gd name="T4" fmla="*/ 27 w 27"/>
                  <a:gd name="T5" fmla="*/ 14 h 14"/>
                  <a:gd name="T6" fmla="*/ 13 w 27"/>
                  <a:gd name="T7" fmla="*/ 0 h 14"/>
                </a:gdLst>
                <a:ahLst/>
                <a:cxnLst>
                  <a:cxn ang="0">
                    <a:pos x="T0" y="T1"/>
                  </a:cxn>
                  <a:cxn ang="0">
                    <a:pos x="T2" y="T3"/>
                  </a:cxn>
                  <a:cxn ang="0">
                    <a:pos x="T4" y="T5"/>
                  </a:cxn>
                  <a:cxn ang="0">
                    <a:pos x="T6" y="T7"/>
                  </a:cxn>
                </a:cxnLst>
                <a:rect l="0" t="0" r="r" b="b"/>
                <a:pathLst>
                  <a:path w="27" h="14">
                    <a:moveTo>
                      <a:pt x="13" y="0"/>
                    </a:moveTo>
                    <a:cubicBezTo>
                      <a:pt x="6" y="0"/>
                      <a:pt x="0" y="6"/>
                      <a:pt x="0" y="14"/>
                    </a:cubicBezTo>
                    <a:cubicBezTo>
                      <a:pt x="27" y="14"/>
                      <a:pt x="27" y="14"/>
                      <a:pt x="27" y="14"/>
                    </a:cubicBezTo>
                    <a:cubicBezTo>
                      <a:pt x="27" y="6"/>
                      <a:pt x="21" y="0"/>
                      <a:pt x="13" y="0"/>
                    </a:cubicBezTo>
                    <a:close/>
                  </a:path>
                </a:pathLst>
              </a:custGeom>
              <a:solidFill>
                <a:srgbClr val="00355B"/>
              </a:solidFill>
              <a:ln>
                <a:noFill/>
              </a:ln>
            </p:spPr>
            <p:txBody>
              <a:bodyPr vert="horz" wrap="square" lIns="93260" tIns="46630" rIns="93260" bIns="46630" numCol="1" anchor="t" anchorCtr="0" compatLnSpc="1">
                <a:prstTxWarp prst="textNoShape">
                  <a:avLst/>
                </a:prstTxWarp>
              </a:bodyPr>
              <a:lstStyle/>
              <a:p>
                <a:pPr marL="0" marR="0" lvl="0" indent="0" defTabSz="932597" eaLnBrk="1" fontAlgn="auto" latinLnBrk="0" hangingPunct="1">
                  <a:lnSpc>
                    <a:spcPct val="100000"/>
                  </a:lnSpc>
                  <a:spcBef>
                    <a:spcPts val="0"/>
                  </a:spcBef>
                  <a:spcAft>
                    <a:spcPts val="0"/>
                  </a:spcAft>
                  <a:buClrTx/>
                  <a:buSzTx/>
                  <a:buFontTx/>
                  <a:buNone/>
                  <a:tabLst/>
                  <a:defRPr/>
                </a:pPr>
                <a:endParaRPr kumimoji="0" lang="en-US" sz="1836" b="0" i="0" u="none" strike="noStrike" kern="0" cap="none" spc="0" normalizeH="0" baseline="0" noProof="0">
                  <a:ln>
                    <a:noFill/>
                  </a:ln>
                  <a:solidFill>
                    <a:sysClr val="windowText" lastClr="000000"/>
                  </a:solidFill>
                  <a:effectLst/>
                  <a:uLnTx/>
                  <a:uFillTx/>
                </a:endParaRPr>
              </a:p>
            </p:txBody>
          </p:sp>
          <p:sp>
            <p:nvSpPr>
              <p:cNvPr id="757" name="Freeform 756"/>
              <p:cNvSpPr>
                <a:spLocks/>
              </p:cNvSpPr>
              <p:nvPr/>
            </p:nvSpPr>
            <p:spPr bwMode="auto">
              <a:xfrm>
                <a:off x="5973157" y="4007604"/>
                <a:ext cx="85158" cy="228296"/>
              </a:xfrm>
              <a:custGeom>
                <a:avLst/>
                <a:gdLst>
                  <a:gd name="T0" fmla="*/ 47 w 47"/>
                  <a:gd name="T1" fmla="*/ 26 h 126"/>
                  <a:gd name="T2" fmla="*/ 24 w 47"/>
                  <a:gd name="T3" fmla="*/ 0 h 126"/>
                  <a:gd name="T4" fmla="*/ 0 w 47"/>
                  <a:gd name="T5" fmla="*/ 23 h 126"/>
                  <a:gd name="T6" fmla="*/ 18 w 47"/>
                  <a:gd name="T7" fmla="*/ 116 h 126"/>
                  <a:gd name="T8" fmla="*/ 22 w 47"/>
                  <a:gd name="T9" fmla="*/ 126 h 126"/>
                  <a:gd name="T10" fmla="*/ 28 w 47"/>
                  <a:gd name="T11" fmla="*/ 116 h 126"/>
                  <a:gd name="T12" fmla="*/ 47 w 47"/>
                  <a:gd name="T13" fmla="*/ 26 h 126"/>
                </a:gdLst>
                <a:ahLst/>
                <a:cxnLst>
                  <a:cxn ang="0">
                    <a:pos x="T0" y="T1"/>
                  </a:cxn>
                  <a:cxn ang="0">
                    <a:pos x="T2" y="T3"/>
                  </a:cxn>
                  <a:cxn ang="0">
                    <a:pos x="T4" y="T5"/>
                  </a:cxn>
                  <a:cxn ang="0">
                    <a:pos x="T6" y="T7"/>
                  </a:cxn>
                  <a:cxn ang="0">
                    <a:pos x="T8" y="T9"/>
                  </a:cxn>
                  <a:cxn ang="0">
                    <a:pos x="T10" y="T11"/>
                  </a:cxn>
                  <a:cxn ang="0">
                    <a:pos x="T12" y="T13"/>
                  </a:cxn>
                </a:cxnLst>
                <a:rect l="0" t="0" r="r" b="b"/>
                <a:pathLst>
                  <a:path w="47" h="126">
                    <a:moveTo>
                      <a:pt x="47" y="26"/>
                    </a:moveTo>
                    <a:lnTo>
                      <a:pt x="24" y="0"/>
                    </a:lnTo>
                    <a:lnTo>
                      <a:pt x="0" y="23"/>
                    </a:lnTo>
                    <a:lnTo>
                      <a:pt x="18" y="116"/>
                    </a:lnTo>
                    <a:lnTo>
                      <a:pt x="22" y="126"/>
                    </a:lnTo>
                    <a:lnTo>
                      <a:pt x="28" y="116"/>
                    </a:lnTo>
                    <a:lnTo>
                      <a:pt x="47" y="26"/>
                    </a:lnTo>
                    <a:close/>
                  </a:path>
                </a:pathLst>
              </a:custGeom>
              <a:solidFill>
                <a:srgbClr val="00355B"/>
              </a:solidFill>
              <a:ln>
                <a:noFill/>
              </a:ln>
            </p:spPr>
            <p:txBody>
              <a:bodyPr vert="horz" wrap="square" lIns="93260" tIns="46630" rIns="93260" bIns="46630" numCol="1" anchor="t" anchorCtr="0" compatLnSpc="1">
                <a:prstTxWarp prst="textNoShape">
                  <a:avLst/>
                </a:prstTxWarp>
              </a:bodyPr>
              <a:lstStyle/>
              <a:p>
                <a:pPr marL="0" marR="0" lvl="0" indent="0" defTabSz="932597" eaLnBrk="1" fontAlgn="auto" latinLnBrk="0" hangingPunct="1">
                  <a:lnSpc>
                    <a:spcPct val="100000"/>
                  </a:lnSpc>
                  <a:spcBef>
                    <a:spcPts val="0"/>
                  </a:spcBef>
                  <a:spcAft>
                    <a:spcPts val="0"/>
                  </a:spcAft>
                  <a:buClrTx/>
                  <a:buSzTx/>
                  <a:buFontTx/>
                  <a:buNone/>
                  <a:tabLst/>
                  <a:defRPr/>
                </a:pPr>
                <a:endParaRPr kumimoji="0" lang="en-US" sz="1836" b="0" i="0" u="none" strike="noStrike" kern="0" cap="none" spc="0" normalizeH="0" baseline="0" noProof="0">
                  <a:ln>
                    <a:noFill/>
                  </a:ln>
                  <a:solidFill>
                    <a:sysClr val="windowText" lastClr="000000"/>
                  </a:solidFill>
                  <a:effectLst/>
                  <a:uLnTx/>
                  <a:uFillTx/>
                </a:endParaRPr>
              </a:p>
            </p:txBody>
          </p:sp>
          <p:sp>
            <p:nvSpPr>
              <p:cNvPr id="758" name="Freeform 757"/>
              <p:cNvSpPr>
                <a:spLocks/>
              </p:cNvSpPr>
              <p:nvPr/>
            </p:nvSpPr>
            <p:spPr bwMode="auto">
              <a:xfrm>
                <a:off x="5965909" y="3851783"/>
                <a:ext cx="105088" cy="134078"/>
              </a:xfrm>
              <a:custGeom>
                <a:avLst/>
                <a:gdLst>
                  <a:gd name="T0" fmla="*/ 37 w 42"/>
                  <a:gd name="T1" fmla="*/ 32 h 53"/>
                  <a:gd name="T2" fmla="*/ 15 w 42"/>
                  <a:gd name="T3" fmla="*/ 49 h 53"/>
                  <a:gd name="T4" fmla="*/ 4 w 42"/>
                  <a:gd name="T5" fmla="*/ 21 h 53"/>
                  <a:gd name="T6" fmla="*/ 31 w 42"/>
                  <a:gd name="T7" fmla="*/ 3 h 53"/>
                  <a:gd name="T8" fmla="*/ 37 w 42"/>
                  <a:gd name="T9" fmla="*/ 32 h 53"/>
                </a:gdLst>
                <a:ahLst/>
                <a:cxnLst>
                  <a:cxn ang="0">
                    <a:pos x="T0" y="T1"/>
                  </a:cxn>
                  <a:cxn ang="0">
                    <a:pos x="T2" y="T3"/>
                  </a:cxn>
                  <a:cxn ang="0">
                    <a:pos x="T4" y="T5"/>
                  </a:cxn>
                  <a:cxn ang="0">
                    <a:pos x="T6" y="T7"/>
                  </a:cxn>
                  <a:cxn ang="0">
                    <a:pos x="T8" y="T9"/>
                  </a:cxn>
                </a:cxnLst>
                <a:rect l="0" t="0" r="r" b="b"/>
                <a:pathLst>
                  <a:path w="42" h="53">
                    <a:moveTo>
                      <a:pt x="37" y="32"/>
                    </a:moveTo>
                    <a:cubicBezTo>
                      <a:pt x="30" y="53"/>
                      <a:pt x="25" y="53"/>
                      <a:pt x="15" y="49"/>
                    </a:cubicBezTo>
                    <a:cubicBezTo>
                      <a:pt x="5" y="46"/>
                      <a:pt x="0" y="33"/>
                      <a:pt x="4" y="21"/>
                    </a:cubicBezTo>
                    <a:cubicBezTo>
                      <a:pt x="8" y="9"/>
                      <a:pt x="21" y="0"/>
                      <a:pt x="31" y="3"/>
                    </a:cubicBezTo>
                    <a:cubicBezTo>
                      <a:pt x="41" y="6"/>
                      <a:pt x="42" y="20"/>
                      <a:pt x="37" y="32"/>
                    </a:cubicBezTo>
                    <a:close/>
                  </a:path>
                </a:pathLst>
              </a:custGeom>
              <a:solidFill>
                <a:srgbClr val="00355B"/>
              </a:solidFill>
              <a:ln>
                <a:noFill/>
              </a:ln>
            </p:spPr>
            <p:txBody>
              <a:bodyPr vert="horz" wrap="square" lIns="93260" tIns="46630" rIns="93260" bIns="46630" numCol="1" anchor="t" anchorCtr="0" compatLnSpc="1">
                <a:prstTxWarp prst="textNoShape">
                  <a:avLst/>
                </a:prstTxWarp>
              </a:bodyPr>
              <a:lstStyle/>
              <a:p>
                <a:pPr marL="0" marR="0" lvl="0" indent="0" defTabSz="932597" eaLnBrk="1" fontAlgn="auto" latinLnBrk="0" hangingPunct="1">
                  <a:lnSpc>
                    <a:spcPct val="100000"/>
                  </a:lnSpc>
                  <a:spcBef>
                    <a:spcPts val="0"/>
                  </a:spcBef>
                  <a:spcAft>
                    <a:spcPts val="0"/>
                  </a:spcAft>
                  <a:buClrTx/>
                  <a:buSzTx/>
                  <a:buFontTx/>
                  <a:buNone/>
                  <a:tabLst/>
                  <a:defRPr/>
                </a:pPr>
                <a:endParaRPr kumimoji="0" lang="en-US" sz="1836" b="0" i="0" u="none" strike="noStrike" kern="0" cap="none" spc="0" normalizeH="0" baseline="0" noProof="0">
                  <a:ln>
                    <a:noFill/>
                  </a:ln>
                  <a:solidFill>
                    <a:sysClr val="windowText" lastClr="000000"/>
                  </a:solidFill>
                  <a:effectLst/>
                  <a:uLnTx/>
                  <a:uFillTx/>
                </a:endParaRPr>
              </a:p>
            </p:txBody>
          </p:sp>
          <p:sp>
            <p:nvSpPr>
              <p:cNvPr id="759" name="Freeform 758"/>
              <p:cNvSpPr>
                <a:spLocks/>
              </p:cNvSpPr>
              <p:nvPr/>
            </p:nvSpPr>
            <p:spPr bwMode="auto">
              <a:xfrm>
                <a:off x="5944167" y="3846347"/>
                <a:ext cx="119583" cy="148573"/>
              </a:xfrm>
              <a:custGeom>
                <a:avLst/>
                <a:gdLst>
                  <a:gd name="T0" fmla="*/ 41 w 47"/>
                  <a:gd name="T1" fmla="*/ 11 h 58"/>
                  <a:gd name="T2" fmla="*/ 34 w 47"/>
                  <a:gd name="T3" fmla="*/ 49 h 58"/>
                  <a:gd name="T4" fmla="*/ 14 w 47"/>
                  <a:gd name="T5" fmla="*/ 47 h 58"/>
                  <a:gd name="T6" fmla="*/ 14 w 47"/>
                  <a:gd name="T7" fmla="*/ 4 h 58"/>
                  <a:gd name="T8" fmla="*/ 41 w 47"/>
                  <a:gd name="T9" fmla="*/ 11 h 58"/>
                </a:gdLst>
                <a:ahLst/>
                <a:cxnLst>
                  <a:cxn ang="0">
                    <a:pos x="T0" y="T1"/>
                  </a:cxn>
                  <a:cxn ang="0">
                    <a:pos x="T2" y="T3"/>
                  </a:cxn>
                  <a:cxn ang="0">
                    <a:pos x="T4" y="T5"/>
                  </a:cxn>
                  <a:cxn ang="0">
                    <a:pos x="T6" y="T7"/>
                  </a:cxn>
                  <a:cxn ang="0">
                    <a:pos x="T8" y="T9"/>
                  </a:cxn>
                </a:cxnLst>
                <a:rect l="0" t="0" r="r" b="b"/>
                <a:pathLst>
                  <a:path w="47" h="58">
                    <a:moveTo>
                      <a:pt x="41" y="11"/>
                    </a:moveTo>
                    <a:cubicBezTo>
                      <a:pt x="47" y="22"/>
                      <a:pt x="43" y="44"/>
                      <a:pt x="34" y="49"/>
                    </a:cubicBezTo>
                    <a:cubicBezTo>
                      <a:pt x="26" y="53"/>
                      <a:pt x="20" y="58"/>
                      <a:pt x="14" y="47"/>
                    </a:cubicBezTo>
                    <a:cubicBezTo>
                      <a:pt x="8" y="37"/>
                      <a:pt x="0" y="10"/>
                      <a:pt x="14" y="4"/>
                    </a:cubicBezTo>
                    <a:cubicBezTo>
                      <a:pt x="22" y="0"/>
                      <a:pt x="35" y="1"/>
                      <a:pt x="41" y="11"/>
                    </a:cubicBezTo>
                    <a:close/>
                  </a:path>
                </a:pathLst>
              </a:custGeom>
              <a:solidFill>
                <a:srgbClr val="00355B"/>
              </a:solidFill>
              <a:ln>
                <a:noFill/>
              </a:ln>
            </p:spPr>
            <p:txBody>
              <a:bodyPr vert="horz" wrap="square" lIns="93260" tIns="46630" rIns="93260" bIns="46630" numCol="1" anchor="t" anchorCtr="0" compatLnSpc="1">
                <a:prstTxWarp prst="textNoShape">
                  <a:avLst/>
                </a:prstTxWarp>
              </a:bodyPr>
              <a:lstStyle/>
              <a:p>
                <a:pPr marL="0" marR="0" lvl="0" indent="0" defTabSz="932597" eaLnBrk="1" fontAlgn="auto" latinLnBrk="0" hangingPunct="1">
                  <a:lnSpc>
                    <a:spcPct val="100000"/>
                  </a:lnSpc>
                  <a:spcBef>
                    <a:spcPts val="0"/>
                  </a:spcBef>
                  <a:spcAft>
                    <a:spcPts val="0"/>
                  </a:spcAft>
                  <a:buClrTx/>
                  <a:buSzTx/>
                  <a:buFontTx/>
                  <a:buNone/>
                  <a:tabLst/>
                  <a:defRPr/>
                </a:pPr>
                <a:endParaRPr kumimoji="0" lang="en-US" sz="1836" b="0" i="0" u="none" strike="noStrike" kern="0" cap="none" spc="0" normalizeH="0" baseline="0" noProof="0">
                  <a:ln>
                    <a:noFill/>
                  </a:ln>
                  <a:solidFill>
                    <a:sysClr val="windowText" lastClr="000000"/>
                  </a:solidFill>
                  <a:effectLst/>
                  <a:uLnTx/>
                  <a:uFillTx/>
                </a:endParaRPr>
              </a:p>
            </p:txBody>
          </p:sp>
          <p:sp>
            <p:nvSpPr>
              <p:cNvPr id="760" name="Freeform 759"/>
              <p:cNvSpPr>
                <a:spLocks/>
              </p:cNvSpPr>
              <p:nvPr/>
            </p:nvSpPr>
            <p:spPr bwMode="auto">
              <a:xfrm>
                <a:off x="5985839" y="3953248"/>
                <a:ext cx="56169" cy="67039"/>
              </a:xfrm>
              <a:custGeom>
                <a:avLst/>
                <a:gdLst>
                  <a:gd name="T0" fmla="*/ 31 w 31"/>
                  <a:gd name="T1" fmla="*/ 24 h 37"/>
                  <a:gd name="T2" fmla="*/ 15 w 31"/>
                  <a:gd name="T3" fmla="*/ 37 h 37"/>
                  <a:gd name="T4" fmla="*/ 0 w 31"/>
                  <a:gd name="T5" fmla="*/ 24 h 37"/>
                  <a:gd name="T6" fmla="*/ 0 w 31"/>
                  <a:gd name="T7" fmla="*/ 0 h 37"/>
                  <a:gd name="T8" fmla="*/ 31 w 31"/>
                  <a:gd name="T9" fmla="*/ 0 h 37"/>
                  <a:gd name="T10" fmla="*/ 31 w 31"/>
                  <a:gd name="T11" fmla="*/ 24 h 37"/>
                </a:gdLst>
                <a:ahLst/>
                <a:cxnLst>
                  <a:cxn ang="0">
                    <a:pos x="T0" y="T1"/>
                  </a:cxn>
                  <a:cxn ang="0">
                    <a:pos x="T2" y="T3"/>
                  </a:cxn>
                  <a:cxn ang="0">
                    <a:pos x="T4" y="T5"/>
                  </a:cxn>
                  <a:cxn ang="0">
                    <a:pos x="T6" y="T7"/>
                  </a:cxn>
                  <a:cxn ang="0">
                    <a:pos x="T8" y="T9"/>
                  </a:cxn>
                  <a:cxn ang="0">
                    <a:pos x="T10" y="T11"/>
                  </a:cxn>
                </a:cxnLst>
                <a:rect l="0" t="0" r="r" b="b"/>
                <a:pathLst>
                  <a:path w="31" h="37">
                    <a:moveTo>
                      <a:pt x="31" y="24"/>
                    </a:moveTo>
                    <a:lnTo>
                      <a:pt x="15" y="37"/>
                    </a:lnTo>
                    <a:lnTo>
                      <a:pt x="0" y="24"/>
                    </a:lnTo>
                    <a:lnTo>
                      <a:pt x="0" y="0"/>
                    </a:lnTo>
                    <a:lnTo>
                      <a:pt x="31" y="0"/>
                    </a:lnTo>
                    <a:lnTo>
                      <a:pt x="31" y="24"/>
                    </a:lnTo>
                    <a:close/>
                  </a:path>
                </a:pathLst>
              </a:custGeom>
              <a:solidFill>
                <a:srgbClr val="00355B"/>
              </a:solidFill>
              <a:ln>
                <a:noFill/>
              </a:ln>
            </p:spPr>
            <p:txBody>
              <a:bodyPr vert="horz" wrap="square" lIns="93260" tIns="46630" rIns="93260" bIns="46630" numCol="1" anchor="t" anchorCtr="0" compatLnSpc="1">
                <a:prstTxWarp prst="textNoShape">
                  <a:avLst/>
                </a:prstTxWarp>
              </a:bodyPr>
              <a:lstStyle/>
              <a:p>
                <a:pPr marL="0" marR="0" lvl="0" indent="0" defTabSz="932597" eaLnBrk="1" fontAlgn="auto" latinLnBrk="0" hangingPunct="1">
                  <a:lnSpc>
                    <a:spcPct val="100000"/>
                  </a:lnSpc>
                  <a:spcBef>
                    <a:spcPts val="0"/>
                  </a:spcBef>
                  <a:spcAft>
                    <a:spcPts val="0"/>
                  </a:spcAft>
                  <a:buClrTx/>
                  <a:buSzTx/>
                  <a:buFontTx/>
                  <a:buNone/>
                  <a:tabLst/>
                  <a:defRPr/>
                </a:pPr>
                <a:endParaRPr kumimoji="0" lang="en-US" sz="1836" b="0" i="0" u="none" strike="noStrike" kern="0" cap="none" spc="0" normalizeH="0" baseline="0" noProof="0">
                  <a:ln>
                    <a:noFill/>
                  </a:ln>
                  <a:solidFill>
                    <a:sysClr val="windowText" lastClr="000000"/>
                  </a:solidFill>
                  <a:effectLst/>
                  <a:uLnTx/>
                  <a:uFillTx/>
                </a:endParaRPr>
              </a:p>
            </p:txBody>
          </p:sp>
          <p:sp>
            <p:nvSpPr>
              <p:cNvPr id="761" name="Freeform 760"/>
              <p:cNvSpPr>
                <a:spLocks/>
              </p:cNvSpPr>
              <p:nvPr/>
            </p:nvSpPr>
            <p:spPr bwMode="auto">
              <a:xfrm>
                <a:off x="5855385" y="4014851"/>
                <a:ext cx="117772" cy="304394"/>
              </a:xfrm>
              <a:custGeom>
                <a:avLst/>
                <a:gdLst>
                  <a:gd name="T0" fmla="*/ 46 w 46"/>
                  <a:gd name="T1" fmla="*/ 5 h 120"/>
                  <a:gd name="T2" fmla="*/ 28 w 46"/>
                  <a:gd name="T3" fmla="*/ 0 h 120"/>
                  <a:gd name="T4" fmla="*/ 0 w 46"/>
                  <a:gd name="T5" fmla="*/ 120 h 120"/>
                  <a:gd name="T6" fmla="*/ 19 w 46"/>
                  <a:gd name="T7" fmla="*/ 120 h 120"/>
                  <a:gd name="T8" fmla="*/ 46 w 46"/>
                  <a:gd name="T9" fmla="*/ 5 h 120"/>
                </a:gdLst>
                <a:ahLst/>
                <a:cxnLst>
                  <a:cxn ang="0">
                    <a:pos x="T0" y="T1"/>
                  </a:cxn>
                  <a:cxn ang="0">
                    <a:pos x="T2" y="T3"/>
                  </a:cxn>
                  <a:cxn ang="0">
                    <a:pos x="T4" y="T5"/>
                  </a:cxn>
                  <a:cxn ang="0">
                    <a:pos x="T6" y="T7"/>
                  </a:cxn>
                  <a:cxn ang="0">
                    <a:pos x="T8" y="T9"/>
                  </a:cxn>
                </a:cxnLst>
                <a:rect l="0" t="0" r="r" b="b"/>
                <a:pathLst>
                  <a:path w="46" h="120">
                    <a:moveTo>
                      <a:pt x="46" y="5"/>
                    </a:moveTo>
                    <a:cubicBezTo>
                      <a:pt x="40" y="3"/>
                      <a:pt x="34" y="2"/>
                      <a:pt x="28" y="0"/>
                    </a:cubicBezTo>
                    <a:cubicBezTo>
                      <a:pt x="10" y="39"/>
                      <a:pt x="4" y="78"/>
                      <a:pt x="0" y="120"/>
                    </a:cubicBezTo>
                    <a:cubicBezTo>
                      <a:pt x="19" y="120"/>
                      <a:pt x="19" y="120"/>
                      <a:pt x="19" y="120"/>
                    </a:cubicBezTo>
                    <a:cubicBezTo>
                      <a:pt x="23" y="79"/>
                      <a:pt x="29" y="42"/>
                      <a:pt x="46" y="5"/>
                    </a:cubicBezTo>
                    <a:close/>
                  </a:path>
                </a:pathLst>
              </a:custGeom>
              <a:solidFill>
                <a:srgbClr val="00355B"/>
              </a:solidFill>
              <a:ln>
                <a:noFill/>
              </a:ln>
            </p:spPr>
            <p:txBody>
              <a:bodyPr vert="horz" wrap="square" lIns="93260" tIns="46630" rIns="93260" bIns="46630" numCol="1" anchor="t" anchorCtr="0" compatLnSpc="1">
                <a:prstTxWarp prst="textNoShape">
                  <a:avLst/>
                </a:prstTxWarp>
              </a:bodyPr>
              <a:lstStyle/>
              <a:p>
                <a:pPr marL="0" marR="0" lvl="0" indent="0" defTabSz="932597" eaLnBrk="1" fontAlgn="auto" latinLnBrk="0" hangingPunct="1">
                  <a:lnSpc>
                    <a:spcPct val="100000"/>
                  </a:lnSpc>
                  <a:spcBef>
                    <a:spcPts val="0"/>
                  </a:spcBef>
                  <a:spcAft>
                    <a:spcPts val="0"/>
                  </a:spcAft>
                  <a:buClrTx/>
                  <a:buSzTx/>
                  <a:buFontTx/>
                  <a:buNone/>
                  <a:tabLst/>
                  <a:defRPr/>
                </a:pPr>
                <a:endParaRPr kumimoji="0" lang="en-US" sz="1836" b="0" i="0" u="none" strike="noStrike" kern="0" cap="none" spc="0" normalizeH="0" baseline="0" noProof="0">
                  <a:ln>
                    <a:noFill/>
                  </a:ln>
                  <a:solidFill>
                    <a:sysClr val="windowText" lastClr="000000"/>
                  </a:solidFill>
                  <a:effectLst/>
                  <a:uLnTx/>
                  <a:uFillTx/>
                </a:endParaRPr>
              </a:p>
            </p:txBody>
          </p:sp>
          <p:sp>
            <p:nvSpPr>
              <p:cNvPr id="762" name="Freeform 761"/>
              <p:cNvSpPr>
                <a:spLocks/>
              </p:cNvSpPr>
              <p:nvPr/>
            </p:nvSpPr>
            <p:spPr bwMode="auto">
              <a:xfrm>
                <a:off x="6056503" y="4014851"/>
                <a:ext cx="115960" cy="304394"/>
              </a:xfrm>
              <a:custGeom>
                <a:avLst/>
                <a:gdLst>
                  <a:gd name="T0" fmla="*/ 0 w 46"/>
                  <a:gd name="T1" fmla="*/ 5 h 120"/>
                  <a:gd name="T2" fmla="*/ 18 w 46"/>
                  <a:gd name="T3" fmla="*/ 0 h 120"/>
                  <a:gd name="T4" fmla="*/ 46 w 46"/>
                  <a:gd name="T5" fmla="*/ 120 h 120"/>
                  <a:gd name="T6" fmla="*/ 27 w 46"/>
                  <a:gd name="T7" fmla="*/ 120 h 120"/>
                  <a:gd name="T8" fmla="*/ 0 w 46"/>
                  <a:gd name="T9" fmla="*/ 5 h 120"/>
                </a:gdLst>
                <a:ahLst/>
                <a:cxnLst>
                  <a:cxn ang="0">
                    <a:pos x="T0" y="T1"/>
                  </a:cxn>
                  <a:cxn ang="0">
                    <a:pos x="T2" y="T3"/>
                  </a:cxn>
                  <a:cxn ang="0">
                    <a:pos x="T4" y="T5"/>
                  </a:cxn>
                  <a:cxn ang="0">
                    <a:pos x="T6" y="T7"/>
                  </a:cxn>
                  <a:cxn ang="0">
                    <a:pos x="T8" y="T9"/>
                  </a:cxn>
                </a:cxnLst>
                <a:rect l="0" t="0" r="r" b="b"/>
                <a:pathLst>
                  <a:path w="46" h="120">
                    <a:moveTo>
                      <a:pt x="0" y="5"/>
                    </a:moveTo>
                    <a:cubicBezTo>
                      <a:pt x="6" y="3"/>
                      <a:pt x="12" y="2"/>
                      <a:pt x="18" y="0"/>
                    </a:cubicBezTo>
                    <a:cubicBezTo>
                      <a:pt x="36" y="39"/>
                      <a:pt x="42" y="78"/>
                      <a:pt x="46" y="120"/>
                    </a:cubicBezTo>
                    <a:cubicBezTo>
                      <a:pt x="27" y="120"/>
                      <a:pt x="27" y="120"/>
                      <a:pt x="27" y="120"/>
                    </a:cubicBezTo>
                    <a:cubicBezTo>
                      <a:pt x="23" y="79"/>
                      <a:pt x="17" y="42"/>
                      <a:pt x="0" y="5"/>
                    </a:cubicBezTo>
                    <a:close/>
                  </a:path>
                </a:pathLst>
              </a:custGeom>
              <a:solidFill>
                <a:srgbClr val="00355B"/>
              </a:solidFill>
              <a:ln>
                <a:noFill/>
              </a:ln>
            </p:spPr>
            <p:txBody>
              <a:bodyPr vert="horz" wrap="square" lIns="93260" tIns="46630" rIns="93260" bIns="46630" numCol="1" anchor="t" anchorCtr="0" compatLnSpc="1">
                <a:prstTxWarp prst="textNoShape">
                  <a:avLst/>
                </a:prstTxWarp>
              </a:bodyPr>
              <a:lstStyle/>
              <a:p>
                <a:pPr marL="0" marR="0" lvl="0" indent="0" defTabSz="932597" eaLnBrk="1" fontAlgn="auto" latinLnBrk="0" hangingPunct="1">
                  <a:lnSpc>
                    <a:spcPct val="100000"/>
                  </a:lnSpc>
                  <a:spcBef>
                    <a:spcPts val="0"/>
                  </a:spcBef>
                  <a:spcAft>
                    <a:spcPts val="0"/>
                  </a:spcAft>
                  <a:buClrTx/>
                  <a:buSzTx/>
                  <a:buFontTx/>
                  <a:buNone/>
                  <a:tabLst/>
                  <a:defRPr/>
                </a:pPr>
                <a:endParaRPr kumimoji="0" lang="en-US" sz="1836" b="0" i="0" u="none" strike="noStrike" kern="0" cap="none" spc="0" normalizeH="0" baseline="0" noProof="0">
                  <a:ln>
                    <a:noFill/>
                  </a:ln>
                  <a:solidFill>
                    <a:sysClr val="windowText" lastClr="000000"/>
                  </a:solidFill>
                  <a:effectLst/>
                  <a:uLnTx/>
                  <a:uFillTx/>
                </a:endParaRPr>
              </a:p>
            </p:txBody>
          </p:sp>
          <p:sp>
            <p:nvSpPr>
              <p:cNvPr id="763" name="Freeform 762"/>
              <p:cNvSpPr>
                <a:spLocks/>
              </p:cNvSpPr>
              <p:nvPr/>
            </p:nvSpPr>
            <p:spPr bwMode="auto">
              <a:xfrm>
                <a:off x="5860821" y="4319246"/>
                <a:ext cx="36237" cy="38049"/>
              </a:xfrm>
              <a:custGeom>
                <a:avLst/>
                <a:gdLst>
                  <a:gd name="T0" fmla="*/ 0 w 14"/>
                  <a:gd name="T1" fmla="*/ 0 h 15"/>
                  <a:gd name="T2" fmla="*/ 0 w 14"/>
                  <a:gd name="T3" fmla="*/ 8 h 15"/>
                  <a:gd name="T4" fmla="*/ 7 w 14"/>
                  <a:gd name="T5" fmla="*/ 15 h 15"/>
                  <a:gd name="T6" fmla="*/ 14 w 14"/>
                  <a:gd name="T7" fmla="*/ 8 h 15"/>
                  <a:gd name="T8" fmla="*/ 14 w 14"/>
                  <a:gd name="T9" fmla="*/ 0 h 15"/>
                  <a:gd name="T10" fmla="*/ 0 w 14"/>
                  <a:gd name="T11" fmla="*/ 0 h 15"/>
                </a:gdLst>
                <a:ahLst/>
                <a:cxnLst>
                  <a:cxn ang="0">
                    <a:pos x="T0" y="T1"/>
                  </a:cxn>
                  <a:cxn ang="0">
                    <a:pos x="T2" y="T3"/>
                  </a:cxn>
                  <a:cxn ang="0">
                    <a:pos x="T4" y="T5"/>
                  </a:cxn>
                  <a:cxn ang="0">
                    <a:pos x="T6" y="T7"/>
                  </a:cxn>
                  <a:cxn ang="0">
                    <a:pos x="T8" y="T9"/>
                  </a:cxn>
                  <a:cxn ang="0">
                    <a:pos x="T10" y="T11"/>
                  </a:cxn>
                </a:cxnLst>
                <a:rect l="0" t="0" r="r" b="b"/>
                <a:pathLst>
                  <a:path w="14" h="15">
                    <a:moveTo>
                      <a:pt x="0" y="0"/>
                    </a:moveTo>
                    <a:cubicBezTo>
                      <a:pt x="0" y="8"/>
                      <a:pt x="0" y="8"/>
                      <a:pt x="0" y="8"/>
                    </a:cubicBezTo>
                    <a:cubicBezTo>
                      <a:pt x="0" y="12"/>
                      <a:pt x="3" y="15"/>
                      <a:pt x="7" y="15"/>
                    </a:cubicBezTo>
                    <a:cubicBezTo>
                      <a:pt x="11" y="15"/>
                      <a:pt x="14" y="12"/>
                      <a:pt x="14" y="8"/>
                    </a:cubicBezTo>
                    <a:cubicBezTo>
                      <a:pt x="14" y="0"/>
                      <a:pt x="14" y="0"/>
                      <a:pt x="14" y="0"/>
                    </a:cubicBezTo>
                    <a:lnTo>
                      <a:pt x="0" y="0"/>
                    </a:lnTo>
                    <a:close/>
                  </a:path>
                </a:pathLst>
              </a:custGeom>
              <a:solidFill>
                <a:srgbClr val="00355B"/>
              </a:solidFill>
              <a:ln>
                <a:noFill/>
              </a:ln>
            </p:spPr>
            <p:txBody>
              <a:bodyPr vert="horz" wrap="square" lIns="93260" tIns="46630" rIns="93260" bIns="46630" numCol="1" anchor="t" anchorCtr="0" compatLnSpc="1">
                <a:prstTxWarp prst="textNoShape">
                  <a:avLst/>
                </a:prstTxWarp>
              </a:bodyPr>
              <a:lstStyle/>
              <a:p>
                <a:pPr marL="0" marR="0" lvl="0" indent="0" defTabSz="932597" eaLnBrk="1" fontAlgn="auto" latinLnBrk="0" hangingPunct="1">
                  <a:lnSpc>
                    <a:spcPct val="100000"/>
                  </a:lnSpc>
                  <a:spcBef>
                    <a:spcPts val="0"/>
                  </a:spcBef>
                  <a:spcAft>
                    <a:spcPts val="0"/>
                  </a:spcAft>
                  <a:buClrTx/>
                  <a:buSzTx/>
                  <a:buFontTx/>
                  <a:buNone/>
                  <a:tabLst/>
                  <a:defRPr/>
                </a:pPr>
                <a:endParaRPr kumimoji="0" lang="en-US" sz="1836" b="0" i="0" u="none" strike="noStrike" kern="0" cap="none" spc="0" normalizeH="0" baseline="0" noProof="0">
                  <a:ln>
                    <a:noFill/>
                  </a:ln>
                  <a:solidFill>
                    <a:sysClr val="windowText" lastClr="000000"/>
                  </a:solidFill>
                  <a:effectLst/>
                  <a:uLnTx/>
                  <a:uFillTx/>
                </a:endParaRPr>
              </a:p>
            </p:txBody>
          </p:sp>
          <p:sp>
            <p:nvSpPr>
              <p:cNvPr id="764" name="Freeform 763"/>
              <p:cNvSpPr>
                <a:spLocks/>
              </p:cNvSpPr>
              <p:nvPr/>
            </p:nvSpPr>
            <p:spPr bwMode="auto">
              <a:xfrm>
                <a:off x="6132601" y="4319246"/>
                <a:ext cx="36237" cy="38049"/>
              </a:xfrm>
              <a:custGeom>
                <a:avLst/>
                <a:gdLst>
                  <a:gd name="T0" fmla="*/ 0 w 14"/>
                  <a:gd name="T1" fmla="*/ 0 h 15"/>
                  <a:gd name="T2" fmla="*/ 0 w 14"/>
                  <a:gd name="T3" fmla="*/ 8 h 15"/>
                  <a:gd name="T4" fmla="*/ 7 w 14"/>
                  <a:gd name="T5" fmla="*/ 15 h 15"/>
                  <a:gd name="T6" fmla="*/ 14 w 14"/>
                  <a:gd name="T7" fmla="*/ 8 h 15"/>
                  <a:gd name="T8" fmla="*/ 14 w 14"/>
                  <a:gd name="T9" fmla="*/ 0 h 15"/>
                  <a:gd name="T10" fmla="*/ 0 w 14"/>
                  <a:gd name="T11" fmla="*/ 0 h 15"/>
                </a:gdLst>
                <a:ahLst/>
                <a:cxnLst>
                  <a:cxn ang="0">
                    <a:pos x="T0" y="T1"/>
                  </a:cxn>
                  <a:cxn ang="0">
                    <a:pos x="T2" y="T3"/>
                  </a:cxn>
                  <a:cxn ang="0">
                    <a:pos x="T4" y="T5"/>
                  </a:cxn>
                  <a:cxn ang="0">
                    <a:pos x="T6" y="T7"/>
                  </a:cxn>
                  <a:cxn ang="0">
                    <a:pos x="T8" y="T9"/>
                  </a:cxn>
                  <a:cxn ang="0">
                    <a:pos x="T10" y="T11"/>
                  </a:cxn>
                </a:cxnLst>
                <a:rect l="0" t="0" r="r" b="b"/>
                <a:pathLst>
                  <a:path w="14" h="15">
                    <a:moveTo>
                      <a:pt x="0" y="0"/>
                    </a:moveTo>
                    <a:cubicBezTo>
                      <a:pt x="0" y="8"/>
                      <a:pt x="0" y="8"/>
                      <a:pt x="0" y="8"/>
                    </a:cubicBezTo>
                    <a:cubicBezTo>
                      <a:pt x="0" y="12"/>
                      <a:pt x="3" y="15"/>
                      <a:pt x="7" y="15"/>
                    </a:cubicBezTo>
                    <a:cubicBezTo>
                      <a:pt x="11" y="15"/>
                      <a:pt x="14" y="12"/>
                      <a:pt x="14" y="8"/>
                    </a:cubicBezTo>
                    <a:cubicBezTo>
                      <a:pt x="14" y="0"/>
                      <a:pt x="14" y="0"/>
                      <a:pt x="14" y="0"/>
                    </a:cubicBezTo>
                    <a:lnTo>
                      <a:pt x="0" y="0"/>
                    </a:lnTo>
                    <a:close/>
                  </a:path>
                </a:pathLst>
              </a:custGeom>
              <a:solidFill>
                <a:srgbClr val="00355B"/>
              </a:solidFill>
              <a:ln>
                <a:noFill/>
              </a:ln>
            </p:spPr>
            <p:txBody>
              <a:bodyPr vert="horz" wrap="square" lIns="93260" tIns="46630" rIns="93260" bIns="46630" numCol="1" anchor="t" anchorCtr="0" compatLnSpc="1">
                <a:prstTxWarp prst="textNoShape">
                  <a:avLst/>
                </a:prstTxWarp>
              </a:bodyPr>
              <a:lstStyle/>
              <a:p>
                <a:pPr marL="0" marR="0" lvl="0" indent="0" defTabSz="932597" eaLnBrk="1" fontAlgn="auto" latinLnBrk="0" hangingPunct="1">
                  <a:lnSpc>
                    <a:spcPct val="100000"/>
                  </a:lnSpc>
                  <a:spcBef>
                    <a:spcPts val="0"/>
                  </a:spcBef>
                  <a:spcAft>
                    <a:spcPts val="0"/>
                  </a:spcAft>
                  <a:buClrTx/>
                  <a:buSzTx/>
                  <a:buFontTx/>
                  <a:buNone/>
                  <a:tabLst/>
                  <a:defRPr/>
                </a:pPr>
                <a:endParaRPr kumimoji="0" lang="en-US" sz="1836" b="0" i="0" u="none" strike="noStrike" kern="0" cap="none" spc="0" normalizeH="0" baseline="0" noProof="0">
                  <a:ln>
                    <a:noFill/>
                  </a:ln>
                  <a:solidFill>
                    <a:sysClr val="windowText" lastClr="000000"/>
                  </a:solidFill>
                  <a:effectLst/>
                  <a:uLnTx/>
                  <a:uFillTx/>
                </a:endParaRPr>
              </a:p>
            </p:txBody>
          </p:sp>
          <p:sp>
            <p:nvSpPr>
              <p:cNvPr id="765" name="Freeform 764"/>
              <p:cNvSpPr>
                <a:spLocks/>
              </p:cNvSpPr>
              <p:nvPr/>
            </p:nvSpPr>
            <p:spPr bwMode="auto">
              <a:xfrm>
                <a:off x="5924236" y="4003980"/>
                <a:ext cx="177563" cy="309829"/>
              </a:xfrm>
              <a:custGeom>
                <a:avLst/>
                <a:gdLst>
                  <a:gd name="T0" fmla="*/ 69 w 98"/>
                  <a:gd name="T1" fmla="*/ 0 h 171"/>
                  <a:gd name="T2" fmla="*/ 49 w 98"/>
                  <a:gd name="T3" fmla="*/ 32 h 171"/>
                  <a:gd name="T4" fmla="*/ 31 w 98"/>
                  <a:gd name="T5" fmla="*/ 0 h 171"/>
                  <a:gd name="T6" fmla="*/ 0 w 98"/>
                  <a:gd name="T7" fmla="*/ 6 h 171"/>
                  <a:gd name="T8" fmla="*/ 3 w 98"/>
                  <a:gd name="T9" fmla="*/ 171 h 171"/>
                  <a:gd name="T10" fmla="*/ 97 w 98"/>
                  <a:gd name="T11" fmla="*/ 171 h 171"/>
                  <a:gd name="T12" fmla="*/ 98 w 98"/>
                  <a:gd name="T13" fmla="*/ 6 h 171"/>
                  <a:gd name="T14" fmla="*/ 69 w 98"/>
                  <a:gd name="T15" fmla="*/ 0 h 17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8" h="171">
                    <a:moveTo>
                      <a:pt x="69" y="0"/>
                    </a:moveTo>
                    <a:lnTo>
                      <a:pt x="49" y="32"/>
                    </a:lnTo>
                    <a:lnTo>
                      <a:pt x="31" y="0"/>
                    </a:lnTo>
                    <a:lnTo>
                      <a:pt x="0" y="6"/>
                    </a:lnTo>
                    <a:lnTo>
                      <a:pt x="3" y="171"/>
                    </a:lnTo>
                    <a:lnTo>
                      <a:pt x="97" y="171"/>
                    </a:lnTo>
                    <a:lnTo>
                      <a:pt x="98" y="6"/>
                    </a:lnTo>
                    <a:lnTo>
                      <a:pt x="69" y="0"/>
                    </a:lnTo>
                    <a:close/>
                  </a:path>
                </a:pathLst>
              </a:custGeom>
              <a:solidFill>
                <a:srgbClr val="00355B"/>
              </a:solidFill>
              <a:ln>
                <a:noFill/>
              </a:ln>
            </p:spPr>
            <p:txBody>
              <a:bodyPr vert="horz" wrap="square" lIns="93260" tIns="46630" rIns="93260" bIns="46630" numCol="1" anchor="t" anchorCtr="0" compatLnSpc="1">
                <a:prstTxWarp prst="textNoShape">
                  <a:avLst/>
                </a:prstTxWarp>
              </a:bodyPr>
              <a:lstStyle/>
              <a:p>
                <a:pPr marL="0" marR="0" lvl="0" indent="0" defTabSz="932597" eaLnBrk="1" fontAlgn="auto" latinLnBrk="0" hangingPunct="1">
                  <a:lnSpc>
                    <a:spcPct val="100000"/>
                  </a:lnSpc>
                  <a:spcBef>
                    <a:spcPts val="0"/>
                  </a:spcBef>
                  <a:spcAft>
                    <a:spcPts val="0"/>
                  </a:spcAft>
                  <a:buClrTx/>
                  <a:buSzTx/>
                  <a:buFontTx/>
                  <a:buNone/>
                  <a:tabLst/>
                  <a:defRPr/>
                </a:pPr>
                <a:endParaRPr kumimoji="0" lang="en-US" sz="1836" b="0" i="0" u="none" strike="noStrike" kern="0" cap="none" spc="0" normalizeH="0" baseline="0" noProof="0" dirty="0">
                  <a:ln>
                    <a:noFill/>
                  </a:ln>
                  <a:solidFill>
                    <a:sysClr val="windowText" lastClr="000000"/>
                  </a:solidFill>
                  <a:effectLst/>
                  <a:uLnTx/>
                  <a:uFillTx/>
                </a:endParaRPr>
              </a:p>
            </p:txBody>
          </p:sp>
          <p:sp>
            <p:nvSpPr>
              <p:cNvPr id="766" name="Freeform 765"/>
              <p:cNvSpPr>
                <a:spLocks/>
              </p:cNvSpPr>
              <p:nvPr/>
            </p:nvSpPr>
            <p:spPr bwMode="auto">
              <a:xfrm>
                <a:off x="6058314" y="3897079"/>
                <a:ext cx="0" cy="3624"/>
              </a:xfrm>
              <a:custGeom>
                <a:avLst/>
                <a:gdLst>
                  <a:gd name="T0" fmla="*/ 1 h 1"/>
                  <a:gd name="T1" fmla="*/ 0 h 1"/>
                  <a:gd name="T2" fmla="*/ 1 h 1"/>
                </a:gdLst>
                <a:ahLst/>
                <a:cxnLst>
                  <a:cxn ang="0">
                    <a:pos x="0" y="T0"/>
                  </a:cxn>
                  <a:cxn ang="0">
                    <a:pos x="0" y="T1"/>
                  </a:cxn>
                  <a:cxn ang="0">
                    <a:pos x="0" y="T2"/>
                  </a:cxn>
                </a:cxnLst>
                <a:rect l="0" t="0" r="r" b="b"/>
                <a:pathLst>
                  <a:path h="1">
                    <a:moveTo>
                      <a:pt x="0" y="1"/>
                    </a:moveTo>
                    <a:cubicBezTo>
                      <a:pt x="0" y="0"/>
                      <a:pt x="0" y="0"/>
                      <a:pt x="0" y="0"/>
                    </a:cubicBezTo>
                    <a:cubicBezTo>
                      <a:pt x="0" y="0"/>
                      <a:pt x="0" y="0"/>
                      <a:pt x="0" y="1"/>
                    </a:cubicBezTo>
                    <a:close/>
                  </a:path>
                </a:pathLst>
              </a:custGeom>
              <a:solidFill>
                <a:srgbClr val="00355B"/>
              </a:solidFill>
              <a:ln>
                <a:noFill/>
              </a:ln>
            </p:spPr>
            <p:txBody>
              <a:bodyPr vert="horz" wrap="square" lIns="93260" tIns="46630" rIns="93260" bIns="46630" numCol="1" anchor="t" anchorCtr="0" compatLnSpc="1">
                <a:prstTxWarp prst="textNoShape">
                  <a:avLst/>
                </a:prstTxWarp>
              </a:bodyPr>
              <a:lstStyle/>
              <a:p>
                <a:pPr marL="0" marR="0" lvl="0" indent="0" defTabSz="932597" eaLnBrk="1" fontAlgn="auto" latinLnBrk="0" hangingPunct="1">
                  <a:lnSpc>
                    <a:spcPct val="100000"/>
                  </a:lnSpc>
                  <a:spcBef>
                    <a:spcPts val="0"/>
                  </a:spcBef>
                  <a:spcAft>
                    <a:spcPts val="0"/>
                  </a:spcAft>
                  <a:buClrTx/>
                  <a:buSzTx/>
                  <a:buFontTx/>
                  <a:buNone/>
                  <a:tabLst/>
                  <a:defRPr/>
                </a:pPr>
                <a:endParaRPr kumimoji="0" lang="en-US" sz="1836" b="0" i="0" u="none" strike="noStrike" kern="0" cap="none" spc="0" normalizeH="0" baseline="0" noProof="0">
                  <a:ln>
                    <a:noFill/>
                  </a:ln>
                  <a:solidFill>
                    <a:sysClr val="windowText" lastClr="000000"/>
                  </a:solidFill>
                  <a:effectLst/>
                  <a:uLnTx/>
                  <a:uFillTx/>
                </a:endParaRPr>
              </a:p>
            </p:txBody>
          </p:sp>
          <p:sp>
            <p:nvSpPr>
              <p:cNvPr id="767" name="Freeform 766"/>
              <p:cNvSpPr>
                <a:spLocks/>
              </p:cNvSpPr>
              <p:nvPr/>
            </p:nvSpPr>
            <p:spPr bwMode="auto">
              <a:xfrm>
                <a:off x="6058314" y="3897079"/>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solidFill>
                <a:srgbClr val="00355B"/>
              </a:solidFill>
              <a:ln>
                <a:noFill/>
              </a:ln>
            </p:spPr>
            <p:txBody>
              <a:bodyPr vert="horz" wrap="square" lIns="93260" tIns="46630" rIns="93260" bIns="46630" numCol="1" anchor="t" anchorCtr="0" compatLnSpc="1">
                <a:prstTxWarp prst="textNoShape">
                  <a:avLst/>
                </a:prstTxWarp>
              </a:bodyPr>
              <a:lstStyle/>
              <a:p>
                <a:pPr marL="0" marR="0" lvl="0" indent="0" defTabSz="932597" eaLnBrk="1" fontAlgn="auto" latinLnBrk="0" hangingPunct="1">
                  <a:lnSpc>
                    <a:spcPct val="100000"/>
                  </a:lnSpc>
                  <a:spcBef>
                    <a:spcPts val="0"/>
                  </a:spcBef>
                  <a:spcAft>
                    <a:spcPts val="0"/>
                  </a:spcAft>
                  <a:buClrTx/>
                  <a:buSzTx/>
                  <a:buFontTx/>
                  <a:buNone/>
                  <a:tabLst/>
                  <a:defRPr/>
                </a:pPr>
                <a:endParaRPr kumimoji="0" lang="en-US" sz="1836" b="0" i="0" u="none" strike="noStrike" kern="0" cap="none" spc="0" normalizeH="0" baseline="0" noProof="0">
                  <a:ln>
                    <a:noFill/>
                  </a:ln>
                  <a:solidFill>
                    <a:sysClr val="windowText" lastClr="000000"/>
                  </a:solidFill>
                  <a:effectLst/>
                  <a:uLnTx/>
                  <a:uFillTx/>
                </a:endParaRPr>
              </a:p>
            </p:txBody>
          </p:sp>
          <p:sp>
            <p:nvSpPr>
              <p:cNvPr id="768" name="Freeform 767"/>
              <p:cNvSpPr>
                <a:spLocks/>
              </p:cNvSpPr>
              <p:nvPr/>
            </p:nvSpPr>
            <p:spPr bwMode="auto">
              <a:xfrm>
                <a:off x="6056503" y="3893456"/>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solidFill>
                <a:srgbClr val="00355B"/>
              </a:solidFill>
              <a:ln>
                <a:noFill/>
              </a:ln>
            </p:spPr>
            <p:txBody>
              <a:bodyPr vert="horz" wrap="square" lIns="93260" tIns="46630" rIns="93260" bIns="46630" numCol="1" anchor="t" anchorCtr="0" compatLnSpc="1">
                <a:prstTxWarp prst="textNoShape">
                  <a:avLst/>
                </a:prstTxWarp>
              </a:bodyPr>
              <a:lstStyle/>
              <a:p>
                <a:pPr marL="0" marR="0" lvl="0" indent="0" defTabSz="932597" eaLnBrk="1" fontAlgn="auto" latinLnBrk="0" hangingPunct="1">
                  <a:lnSpc>
                    <a:spcPct val="100000"/>
                  </a:lnSpc>
                  <a:spcBef>
                    <a:spcPts val="0"/>
                  </a:spcBef>
                  <a:spcAft>
                    <a:spcPts val="0"/>
                  </a:spcAft>
                  <a:buClrTx/>
                  <a:buSzTx/>
                  <a:buFontTx/>
                  <a:buNone/>
                  <a:tabLst/>
                  <a:defRPr/>
                </a:pPr>
                <a:endParaRPr kumimoji="0" lang="en-US" sz="1836" b="0" i="0" u="none" strike="noStrike" kern="0" cap="none" spc="0" normalizeH="0" baseline="0" noProof="0">
                  <a:ln>
                    <a:noFill/>
                  </a:ln>
                  <a:solidFill>
                    <a:sysClr val="windowText" lastClr="000000"/>
                  </a:solidFill>
                  <a:effectLst/>
                  <a:uLnTx/>
                  <a:uFillTx/>
                </a:endParaRPr>
              </a:p>
            </p:txBody>
          </p:sp>
          <p:sp>
            <p:nvSpPr>
              <p:cNvPr id="769" name="Freeform 768"/>
              <p:cNvSpPr>
                <a:spLocks/>
              </p:cNvSpPr>
              <p:nvPr/>
            </p:nvSpPr>
            <p:spPr bwMode="auto">
              <a:xfrm>
                <a:off x="6056503" y="3893456"/>
                <a:ext cx="0" cy="1811"/>
              </a:xfrm>
              <a:custGeom>
                <a:avLst/>
                <a:gdLst>
                  <a:gd name="T0" fmla="*/ 1 h 1"/>
                  <a:gd name="T1" fmla="*/ 0 h 1"/>
                  <a:gd name="T2" fmla="*/ 1 h 1"/>
                </a:gdLst>
                <a:ahLst/>
                <a:cxnLst>
                  <a:cxn ang="0">
                    <a:pos x="0" y="T0"/>
                  </a:cxn>
                  <a:cxn ang="0">
                    <a:pos x="0" y="T1"/>
                  </a:cxn>
                  <a:cxn ang="0">
                    <a:pos x="0" y="T2"/>
                  </a:cxn>
                </a:cxnLst>
                <a:rect l="0" t="0" r="r" b="b"/>
                <a:pathLst>
                  <a:path h="1">
                    <a:moveTo>
                      <a:pt x="0" y="1"/>
                    </a:moveTo>
                    <a:cubicBezTo>
                      <a:pt x="0" y="1"/>
                      <a:pt x="0" y="1"/>
                      <a:pt x="0" y="0"/>
                    </a:cubicBezTo>
                    <a:cubicBezTo>
                      <a:pt x="0" y="1"/>
                      <a:pt x="0" y="1"/>
                      <a:pt x="0" y="1"/>
                    </a:cubicBezTo>
                    <a:close/>
                  </a:path>
                </a:pathLst>
              </a:custGeom>
              <a:solidFill>
                <a:srgbClr val="00355B"/>
              </a:solidFill>
              <a:ln>
                <a:noFill/>
              </a:ln>
            </p:spPr>
            <p:txBody>
              <a:bodyPr vert="horz" wrap="square" lIns="93260" tIns="46630" rIns="93260" bIns="46630" numCol="1" anchor="t" anchorCtr="0" compatLnSpc="1">
                <a:prstTxWarp prst="textNoShape">
                  <a:avLst/>
                </a:prstTxWarp>
              </a:bodyPr>
              <a:lstStyle/>
              <a:p>
                <a:pPr marL="0" marR="0" lvl="0" indent="0" defTabSz="932597" eaLnBrk="1" fontAlgn="auto" latinLnBrk="0" hangingPunct="1">
                  <a:lnSpc>
                    <a:spcPct val="100000"/>
                  </a:lnSpc>
                  <a:spcBef>
                    <a:spcPts val="0"/>
                  </a:spcBef>
                  <a:spcAft>
                    <a:spcPts val="0"/>
                  </a:spcAft>
                  <a:buClrTx/>
                  <a:buSzTx/>
                  <a:buFontTx/>
                  <a:buNone/>
                  <a:tabLst/>
                  <a:defRPr/>
                </a:pPr>
                <a:endParaRPr kumimoji="0" lang="en-US" sz="1836" b="0" i="0" u="none" strike="noStrike" kern="0" cap="none" spc="0" normalizeH="0" baseline="0" noProof="0">
                  <a:ln>
                    <a:noFill/>
                  </a:ln>
                  <a:solidFill>
                    <a:sysClr val="windowText" lastClr="000000"/>
                  </a:solidFill>
                  <a:effectLst/>
                  <a:uLnTx/>
                  <a:uFillTx/>
                </a:endParaRPr>
              </a:p>
            </p:txBody>
          </p:sp>
          <p:sp>
            <p:nvSpPr>
              <p:cNvPr id="770" name="Freeform 769"/>
              <p:cNvSpPr>
                <a:spLocks/>
              </p:cNvSpPr>
              <p:nvPr/>
            </p:nvSpPr>
            <p:spPr bwMode="auto">
              <a:xfrm>
                <a:off x="5969533" y="3893456"/>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solidFill>
                <a:srgbClr val="00355B"/>
              </a:solidFill>
              <a:ln>
                <a:noFill/>
              </a:ln>
            </p:spPr>
            <p:txBody>
              <a:bodyPr vert="horz" wrap="square" lIns="93260" tIns="46630" rIns="93260" bIns="46630" numCol="1" anchor="t" anchorCtr="0" compatLnSpc="1">
                <a:prstTxWarp prst="textNoShape">
                  <a:avLst/>
                </a:prstTxWarp>
              </a:bodyPr>
              <a:lstStyle/>
              <a:p>
                <a:pPr marL="0" marR="0" lvl="0" indent="0" defTabSz="932597" eaLnBrk="1" fontAlgn="auto" latinLnBrk="0" hangingPunct="1">
                  <a:lnSpc>
                    <a:spcPct val="100000"/>
                  </a:lnSpc>
                  <a:spcBef>
                    <a:spcPts val="0"/>
                  </a:spcBef>
                  <a:spcAft>
                    <a:spcPts val="0"/>
                  </a:spcAft>
                  <a:buClrTx/>
                  <a:buSzTx/>
                  <a:buFontTx/>
                  <a:buNone/>
                  <a:tabLst/>
                  <a:defRPr/>
                </a:pPr>
                <a:endParaRPr kumimoji="0" lang="en-US" sz="1836" b="0" i="0" u="none" strike="noStrike" kern="0" cap="none" spc="0" normalizeH="0" baseline="0" noProof="0">
                  <a:ln>
                    <a:noFill/>
                  </a:ln>
                  <a:solidFill>
                    <a:sysClr val="windowText" lastClr="000000"/>
                  </a:solidFill>
                  <a:effectLst/>
                  <a:uLnTx/>
                  <a:uFillTx/>
                </a:endParaRPr>
              </a:p>
            </p:txBody>
          </p:sp>
          <p:sp>
            <p:nvSpPr>
              <p:cNvPr id="771" name="Freeform 770"/>
              <p:cNvSpPr>
                <a:spLocks/>
              </p:cNvSpPr>
              <p:nvPr/>
            </p:nvSpPr>
            <p:spPr bwMode="auto">
              <a:xfrm>
                <a:off x="6058314" y="3900703"/>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solidFill>
                <a:srgbClr val="00355B"/>
              </a:solidFill>
              <a:ln>
                <a:noFill/>
              </a:ln>
            </p:spPr>
            <p:txBody>
              <a:bodyPr vert="horz" wrap="square" lIns="93260" tIns="46630" rIns="93260" bIns="46630" numCol="1" anchor="t" anchorCtr="0" compatLnSpc="1">
                <a:prstTxWarp prst="textNoShape">
                  <a:avLst/>
                </a:prstTxWarp>
              </a:bodyPr>
              <a:lstStyle/>
              <a:p>
                <a:pPr marL="0" marR="0" lvl="0" indent="0" defTabSz="932597" eaLnBrk="1" fontAlgn="auto" latinLnBrk="0" hangingPunct="1">
                  <a:lnSpc>
                    <a:spcPct val="100000"/>
                  </a:lnSpc>
                  <a:spcBef>
                    <a:spcPts val="0"/>
                  </a:spcBef>
                  <a:spcAft>
                    <a:spcPts val="0"/>
                  </a:spcAft>
                  <a:buClrTx/>
                  <a:buSzTx/>
                  <a:buFontTx/>
                  <a:buNone/>
                  <a:tabLst/>
                  <a:defRPr/>
                </a:pPr>
                <a:endParaRPr kumimoji="0" lang="en-US" sz="1836" b="0" i="0" u="none" strike="noStrike" kern="0" cap="none" spc="0" normalizeH="0" baseline="0" noProof="0">
                  <a:ln>
                    <a:noFill/>
                  </a:ln>
                  <a:solidFill>
                    <a:sysClr val="windowText" lastClr="000000"/>
                  </a:solidFill>
                  <a:effectLst/>
                  <a:uLnTx/>
                  <a:uFillTx/>
                </a:endParaRPr>
              </a:p>
            </p:txBody>
          </p:sp>
          <p:sp>
            <p:nvSpPr>
              <p:cNvPr id="772" name="Freeform 771"/>
              <p:cNvSpPr>
                <a:spLocks/>
              </p:cNvSpPr>
              <p:nvPr/>
            </p:nvSpPr>
            <p:spPr bwMode="auto">
              <a:xfrm>
                <a:off x="6058314" y="3902515"/>
                <a:ext cx="0" cy="3624"/>
              </a:xfrm>
              <a:custGeom>
                <a:avLst/>
                <a:gdLst>
                  <a:gd name="T0" fmla="*/ 1 h 1"/>
                  <a:gd name="T1" fmla="*/ 0 h 1"/>
                  <a:gd name="T2" fmla="*/ 1 h 1"/>
                </a:gdLst>
                <a:ahLst/>
                <a:cxnLst>
                  <a:cxn ang="0">
                    <a:pos x="0" y="T0"/>
                  </a:cxn>
                  <a:cxn ang="0">
                    <a:pos x="0" y="T1"/>
                  </a:cxn>
                  <a:cxn ang="0">
                    <a:pos x="0" y="T2"/>
                  </a:cxn>
                </a:cxnLst>
                <a:rect l="0" t="0" r="r" b="b"/>
                <a:pathLst>
                  <a:path h="1">
                    <a:moveTo>
                      <a:pt x="0" y="1"/>
                    </a:moveTo>
                    <a:cubicBezTo>
                      <a:pt x="0" y="0"/>
                      <a:pt x="0" y="0"/>
                      <a:pt x="0" y="0"/>
                    </a:cubicBezTo>
                    <a:cubicBezTo>
                      <a:pt x="0" y="0"/>
                      <a:pt x="0" y="0"/>
                      <a:pt x="0" y="1"/>
                    </a:cubicBezTo>
                    <a:close/>
                  </a:path>
                </a:pathLst>
              </a:custGeom>
              <a:solidFill>
                <a:srgbClr val="00355B"/>
              </a:solidFill>
              <a:ln>
                <a:noFill/>
              </a:ln>
            </p:spPr>
            <p:txBody>
              <a:bodyPr vert="horz" wrap="square" lIns="93260" tIns="46630" rIns="93260" bIns="46630" numCol="1" anchor="t" anchorCtr="0" compatLnSpc="1">
                <a:prstTxWarp prst="textNoShape">
                  <a:avLst/>
                </a:prstTxWarp>
              </a:bodyPr>
              <a:lstStyle/>
              <a:p>
                <a:pPr marL="0" marR="0" lvl="0" indent="0" defTabSz="932597" eaLnBrk="1" fontAlgn="auto" latinLnBrk="0" hangingPunct="1">
                  <a:lnSpc>
                    <a:spcPct val="100000"/>
                  </a:lnSpc>
                  <a:spcBef>
                    <a:spcPts val="0"/>
                  </a:spcBef>
                  <a:spcAft>
                    <a:spcPts val="0"/>
                  </a:spcAft>
                  <a:buClrTx/>
                  <a:buSzTx/>
                  <a:buFontTx/>
                  <a:buNone/>
                  <a:tabLst/>
                  <a:defRPr/>
                </a:pPr>
                <a:endParaRPr kumimoji="0" lang="en-US" sz="1836" b="0" i="0" u="none" strike="noStrike" kern="0" cap="none" spc="0" normalizeH="0" baseline="0" noProof="0">
                  <a:ln>
                    <a:noFill/>
                  </a:ln>
                  <a:solidFill>
                    <a:sysClr val="windowText" lastClr="000000"/>
                  </a:solidFill>
                  <a:effectLst/>
                  <a:uLnTx/>
                  <a:uFillTx/>
                </a:endParaRPr>
              </a:p>
            </p:txBody>
          </p:sp>
          <p:sp>
            <p:nvSpPr>
              <p:cNvPr id="773" name="Rectangle 772"/>
              <p:cNvSpPr>
                <a:spLocks noChangeArrowheads="1"/>
              </p:cNvSpPr>
              <p:nvPr/>
            </p:nvSpPr>
            <p:spPr bwMode="auto">
              <a:xfrm>
                <a:off x="6056503" y="3889832"/>
                <a:ext cx="1812" cy="1811"/>
              </a:xfrm>
              <a:prstGeom prst="rect">
                <a:avLst/>
              </a:prstGeom>
              <a:solidFill>
                <a:srgbClr val="00355B"/>
              </a:solidFill>
              <a:ln>
                <a:noFill/>
              </a:ln>
            </p:spPr>
            <p:txBody>
              <a:bodyPr vert="horz" wrap="square" lIns="93260" tIns="46630" rIns="93260" bIns="46630" numCol="1" anchor="t" anchorCtr="0" compatLnSpc="1">
                <a:prstTxWarp prst="textNoShape">
                  <a:avLst/>
                </a:prstTxWarp>
              </a:bodyPr>
              <a:lstStyle/>
              <a:p>
                <a:pPr marL="0" marR="0" lvl="0" indent="0" defTabSz="932597" eaLnBrk="1" fontAlgn="auto" latinLnBrk="0" hangingPunct="1">
                  <a:lnSpc>
                    <a:spcPct val="100000"/>
                  </a:lnSpc>
                  <a:spcBef>
                    <a:spcPts val="0"/>
                  </a:spcBef>
                  <a:spcAft>
                    <a:spcPts val="0"/>
                  </a:spcAft>
                  <a:buClrTx/>
                  <a:buSzTx/>
                  <a:buFontTx/>
                  <a:buNone/>
                  <a:tabLst/>
                  <a:defRPr/>
                </a:pPr>
                <a:endParaRPr kumimoji="0" lang="en-US" sz="1836" b="0" i="0" u="none" strike="noStrike" kern="0" cap="none" spc="0" normalizeH="0" baseline="0" noProof="0">
                  <a:ln>
                    <a:noFill/>
                  </a:ln>
                  <a:solidFill>
                    <a:sysClr val="windowText" lastClr="000000"/>
                  </a:solidFill>
                  <a:effectLst/>
                  <a:uLnTx/>
                  <a:uFillTx/>
                </a:endParaRPr>
              </a:p>
            </p:txBody>
          </p:sp>
          <p:sp>
            <p:nvSpPr>
              <p:cNvPr id="774" name="Freeform 773"/>
              <p:cNvSpPr>
                <a:spLocks/>
              </p:cNvSpPr>
              <p:nvPr/>
            </p:nvSpPr>
            <p:spPr bwMode="auto">
              <a:xfrm>
                <a:off x="5967721" y="3900703"/>
                <a:ext cx="0" cy="1811"/>
              </a:xfrm>
              <a:custGeom>
                <a:avLst/>
                <a:gdLst>
                  <a:gd name="T0" fmla="*/ 0 h 1"/>
                  <a:gd name="T1" fmla="*/ 1 h 1"/>
                  <a:gd name="T2" fmla="*/ 0 h 1"/>
                </a:gdLst>
                <a:ahLst/>
                <a:cxnLst>
                  <a:cxn ang="0">
                    <a:pos x="0" y="T0"/>
                  </a:cxn>
                  <a:cxn ang="0">
                    <a:pos x="0" y="T1"/>
                  </a:cxn>
                  <a:cxn ang="0">
                    <a:pos x="0" y="T2"/>
                  </a:cxn>
                </a:cxnLst>
                <a:rect l="0" t="0" r="r" b="b"/>
                <a:pathLst>
                  <a:path h="1">
                    <a:moveTo>
                      <a:pt x="0" y="0"/>
                    </a:moveTo>
                    <a:cubicBezTo>
                      <a:pt x="0" y="0"/>
                      <a:pt x="0" y="1"/>
                      <a:pt x="0" y="1"/>
                    </a:cubicBezTo>
                    <a:cubicBezTo>
                      <a:pt x="0" y="1"/>
                      <a:pt x="0" y="0"/>
                      <a:pt x="0" y="0"/>
                    </a:cubicBezTo>
                    <a:close/>
                  </a:path>
                </a:pathLst>
              </a:custGeom>
              <a:solidFill>
                <a:srgbClr val="00355B"/>
              </a:solidFill>
              <a:ln>
                <a:noFill/>
              </a:ln>
            </p:spPr>
            <p:txBody>
              <a:bodyPr vert="horz" wrap="square" lIns="93260" tIns="46630" rIns="93260" bIns="46630" numCol="1" anchor="t" anchorCtr="0" compatLnSpc="1">
                <a:prstTxWarp prst="textNoShape">
                  <a:avLst/>
                </a:prstTxWarp>
              </a:bodyPr>
              <a:lstStyle/>
              <a:p>
                <a:pPr marL="0" marR="0" lvl="0" indent="0" defTabSz="932597" eaLnBrk="1" fontAlgn="auto" latinLnBrk="0" hangingPunct="1">
                  <a:lnSpc>
                    <a:spcPct val="100000"/>
                  </a:lnSpc>
                  <a:spcBef>
                    <a:spcPts val="0"/>
                  </a:spcBef>
                  <a:spcAft>
                    <a:spcPts val="0"/>
                  </a:spcAft>
                  <a:buClrTx/>
                  <a:buSzTx/>
                  <a:buFontTx/>
                  <a:buNone/>
                  <a:tabLst/>
                  <a:defRPr/>
                </a:pPr>
                <a:endParaRPr kumimoji="0" lang="en-US" sz="1836" b="0" i="0" u="none" strike="noStrike" kern="0" cap="none" spc="0" normalizeH="0" baseline="0" noProof="0">
                  <a:ln>
                    <a:noFill/>
                  </a:ln>
                  <a:solidFill>
                    <a:sysClr val="windowText" lastClr="000000"/>
                  </a:solidFill>
                  <a:effectLst/>
                  <a:uLnTx/>
                  <a:uFillTx/>
                </a:endParaRPr>
              </a:p>
            </p:txBody>
          </p:sp>
          <p:sp>
            <p:nvSpPr>
              <p:cNvPr id="775" name="Freeform 774"/>
              <p:cNvSpPr>
                <a:spLocks/>
              </p:cNvSpPr>
              <p:nvPr/>
            </p:nvSpPr>
            <p:spPr bwMode="auto">
              <a:xfrm>
                <a:off x="5967721" y="3897079"/>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solidFill>
                <a:srgbClr val="00355B"/>
              </a:solidFill>
              <a:ln>
                <a:noFill/>
              </a:ln>
            </p:spPr>
            <p:txBody>
              <a:bodyPr vert="horz" wrap="square" lIns="93260" tIns="46630" rIns="93260" bIns="46630" numCol="1" anchor="t" anchorCtr="0" compatLnSpc="1">
                <a:prstTxWarp prst="textNoShape">
                  <a:avLst/>
                </a:prstTxWarp>
              </a:bodyPr>
              <a:lstStyle/>
              <a:p>
                <a:pPr marL="0" marR="0" lvl="0" indent="0" defTabSz="932597" eaLnBrk="1" fontAlgn="auto" latinLnBrk="0" hangingPunct="1">
                  <a:lnSpc>
                    <a:spcPct val="100000"/>
                  </a:lnSpc>
                  <a:spcBef>
                    <a:spcPts val="0"/>
                  </a:spcBef>
                  <a:spcAft>
                    <a:spcPts val="0"/>
                  </a:spcAft>
                  <a:buClrTx/>
                  <a:buSzTx/>
                  <a:buFontTx/>
                  <a:buNone/>
                  <a:tabLst/>
                  <a:defRPr/>
                </a:pPr>
                <a:endParaRPr kumimoji="0" lang="en-US" sz="1836" b="0" i="0" u="none" strike="noStrike" kern="0" cap="none" spc="0" normalizeH="0" baseline="0" noProof="0">
                  <a:ln>
                    <a:noFill/>
                  </a:ln>
                  <a:solidFill>
                    <a:sysClr val="windowText" lastClr="000000"/>
                  </a:solidFill>
                  <a:effectLst/>
                  <a:uLnTx/>
                  <a:uFillTx/>
                </a:endParaRPr>
              </a:p>
            </p:txBody>
          </p:sp>
          <p:sp>
            <p:nvSpPr>
              <p:cNvPr id="776" name="Freeform 775"/>
              <p:cNvSpPr>
                <a:spLocks/>
              </p:cNvSpPr>
              <p:nvPr/>
            </p:nvSpPr>
            <p:spPr bwMode="auto">
              <a:xfrm>
                <a:off x="5967721" y="3895268"/>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solidFill>
                <a:srgbClr val="00355B"/>
              </a:solidFill>
              <a:ln>
                <a:noFill/>
              </a:ln>
            </p:spPr>
            <p:txBody>
              <a:bodyPr vert="horz" wrap="square" lIns="93260" tIns="46630" rIns="93260" bIns="46630" numCol="1" anchor="t" anchorCtr="0" compatLnSpc="1">
                <a:prstTxWarp prst="textNoShape">
                  <a:avLst/>
                </a:prstTxWarp>
              </a:bodyPr>
              <a:lstStyle/>
              <a:p>
                <a:pPr marL="0" marR="0" lvl="0" indent="0" defTabSz="932597" eaLnBrk="1" fontAlgn="auto" latinLnBrk="0" hangingPunct="1">
                  <a:lnSpc>
                    <a:spcPct val="100000"/>
                  </a:lnSpc>
                  <a:spcBef>
                    <a:spcPts val="0"/>
                  </a:spcBef>
                  <a:spcAft>
                    <a:spcPts val="0"/>
                  </a:spcAft>
                  <a:buClrTx/>
                  <a:buSzTx/>
                  <a:buFontTx/>
                  <a:buNone/>
                  <a:tabLst/>
                  <a:defRPr/>
                </a:pPr>
                <a:endParaRPr kumimoji="0" lang="en-US" sz="1836" b="0" i="0" u="none" strike="noStrike" kern="0" cap="none" spc="0" normalizeH="0" baseline="0" noProof="0">
                  <a:ln>
                    <a:noFill/>
                  </a:ln>
                  <a:solidFill>
                    <a:sysClr val="windowText" lastClr="000000"/>
                  </a:solidFill>
                  <a:effectLst/>
                  <a:uLnTx/>
                  <a:uFillTx/>
                </a:endParaRPr>
              </a:p>
            </p:txBody>
          </p:sp>
          <p:sp>
            <p:nvSpPr>
              <p:cNvPr id="777" name="Freeform 776"/>
              <p:cNvSpPr>
                <a:spLocks/>
              </p:cNvSpPr>
              <p:nvPr/>
            </p:nvSpPr>
            <p:spPr bwMode="auto">
              <a:xfrm>
                <a:off x="5967721" y="3897079"/>
                <a:ext cx="0" cy="3624"/>
              </a:xfrm>
              <a:custGeom>
                <a:avLst/>
                <a:gdLst>
                  <a:gd name="T0" fmla="*/ 0 h 1"/>
                  <a:gd name="T1" fmla="*/ 1 h 1"/>
                  <a:gd name="T2" fmla="*/ 0 h 1"/>
                </a:gdLst>
                <a:ahLst/>
                <a:cxnLst>
                  <a:cxn ang="0">
                    <a:pos x="0" y="T0"/>
                  </a:cxn>
                  <a:cxn ang="0">
                    <a:pos x="0" y="T1"/>
                  </a:cxn>
                  <a:cxn ang="0">
                    <a:pos x="0" y="T2"/>
                  </a:cxn>
                </a:cxnLst>
                <a:rect l="0" t="0" r="r" b="b"/>
                <a:pathLst>
                  <a:path h="1">
                    <a:moveTo>
                      <a:pt x="0" y="0"/>
                    </a:moveTo>
                    <a:cubicBezTo>
                      <a:pt x="0" y="1"/>
                      <a:pt x="0" y="1"/>
                      <a:pt x="0" y="1"/>
                    </a:cubicBezTo>
                    <a:cubicBezTo>
                      <a:pt x="0" y="1"/>
                      <a:pt x="0" y="1"/>
                      <a:pt x="0" y="0"/>
                    </a:cubicBezTo>
                    <a:close/>
                  </a:path>
                </a:pathLst>
              </a:custGeom>
              <a:solidFill>
                <a:srgbClr val="00355B"/>
              </a:solidFill>
              <a:ln>
                <a:noFill/>
              </a:ln>
            </p:spPr>
            <p:txBody>
              <a:bodyPr vert="horz" wrap="square" lIns="93260" tIns="46630" rIns="93260" bIns="46630" numCol="1" anchor="t" anchorCtr="0" compatLnSpc="1">
                <a:prstTxWarp prst="textNoShape">
                  <a:avLst/>
                </a:prstTxWarp>
              </a:bodyPr>
              <a:lstStyle/>
              <a:p>
                <a:pPr marL="0" marR="0" lvl="0" indent="0" defTabSz="932597" eaLnBrk="1" fontAlgn="auto" latinLnBrk="0" hangingPunct="1">
                  <a:lnSpc>
                    <a:spcPct val="100000"/>
                  </a:lnSpc>
                  <a:spcBef>
                    <a:spcPts val="0"/>
                  </a:spcBef>
                  <a:spcAft>
                    <a:spcPts val="0"/>
                  </a:spcAft>
                  <a:buClrTx/>
                  <a:buSzTx/>
                  <a:buFontTx/>
                  <a:buNone/>
                  <a:tabLst/>
                  <a:defRPr/>
                </a:pPr>
                <a:endParaRPr kumimoji="0" lang="en-US" sz="1836" b="0" i="0" u="none" strike="noStrike" kern="0" cap="none" spc="0" normalizeH="0" baseline="0" noProof="0">
                  <a:ln>
                    <a:noFill/>
                  </a:ln>
                  <a:solidFill>
                    <a:sysClr val="windowText" lastClr="000000"/>
                  </a:solidFill>
                  <a:effectLst/>
                  <a:uLnTx/>
                  <a:uFillTx/>
                </a:endParaRPr>
              </a:p>
            </p:txBody>
          </p:sp>
          <p:sp>
            <p:nvSpPr>
              <p:cNvPr id="778" name="Freeform 777"/>
              <p:cNvSpPr>
                <a:spLocks/>
              </p:cNvSpPr>
              <p:nvPr/>
            </p:nvSpPr>
            <p:spPr bwMode="auto">
              <a:xfrm>
                <a:off x="5956849" y="3888020"/>
                <a:ext cx="110525" cy="96029"/>
              </a:xfrm>
              <a:custGeom>
                <a:avLst/>
                <a:gdLst>
                  <a:gd name="T0" fmla="*/ 41 w 43"/>
                  <a:gd name="T1" fmla="*/ 9 h 38"/>
                  <a:gd name="T2" fmla="*/ 40 w 43"/>
                  <a:gd name="T3" fmla="*/ 9 h 38"/>
                  <a:gd name="T4" fmla="*/ 40 w 43"/>
                  <a:gd name="T5" fmla="*/ 7 h 38"/>
                  <a:gd name="T6" fmla="*/ 40 w 43"/>
                  <a:gd name="T7" fmla="*/ 6 h 38"/>
                  <a:gd name="T8" fmla="*/ 40 w 43"/>
                  <a:gd name="T9" fmla="*/ 5 h 38"/>
                  <a:gd name="T10" fmla="*/ 40 w 43"/>
                  <a:gd name="T11" fmla="*/ 5 h 38"/>
                  <a:gd name="T12" fmla="*/ 40 w 43"/>
                  <a:gd name="T13" fmla="*/ 5 h 38"/>
                  <a:gd name="T14" fmla="*/ 40 w 43"/>
                  <a:gd name="T15" fmla="*/ 4 h 38"/>
                  <a:gd name="T16" fmla="*/ 40 w 43"/>
                  <a:gd name="T17" fmla="*/ 4 h 38"/>
                  <a:gd name="T18" fmla="*/ 40 w 43"/>
                  <a:gd name="T19" fmla="*/ 4 h 38"/>
                  <a:gd name="T20" fmla="*/ 39 w 43"/>
                  <a:gd name="T21" fmla="*/ 3 h 38"/>
                  <a:gd name="T22" fmla="*/ 39 w 43"/>
                  <a:gd name="T23" fmla="*/ 2 h 38"/>
                  <a:gd name="T24" fmla="*/ 39 w 43"/>
                  <a:gd name="T25" fmla="*/ 2 h 38"/>
                  <a:gd name="T26" fmla="*/ 39 w 43"/>
                  <a:gd name="T27" fmla="*/ 2 h 38"/>
                  <a:gd name="T28" fmla="*/ 39 w 43"/>
                  <a:gd name="T29" fmla="*/ 1 h 38"/>
                  <a:gd name="T30" fmla="*/ 39 w 43"/>
                  <a:gd name="T31" fmla="*/ 1 h 38"/>
                  <a:gd name="T32" fmla="*/ 35 w 43"/>
                  <a:gd name="T33" fmla="*/ 2 h 38"/>
                  <a:gd name="T34" fmla="*/ 29 w 43"/>
                  <a:gd name="T35" fmla="*/ 0 h 38"/>
                  <a:gd name="T36" fmla="*/ 18 w 43"/>
                  <a:gd name="T37" fmla="*/ 2 h 38"/>
                  <a:gd name="T38" fmla="*/ 6 w 43"/>
                  <a:gd name="T39" fmla="*/ 0 h 38"/>
                  <a:gd name="T40" fmla="*/ 5 w 43"/>
                  <a:gd name="T41" fmla="*/ 2 h 38"/>
                  <a:gd name="T42" fmla="*/ 5 w 43"/>
                  <a:gd name="T43" fmla="*/ 2 h 38"/>
                  <a:gd name="T44" fmla="*/ 4 w 43"/>
                  <a:gd name="T45" fmla="*/ 3 h 38"/>
                  <a:gd name="T46" fmla="*/ 4 w 43"/>
                  <a:gd name="T47" fmla="*/ 3 h 38"/>
                  <a:gd name="T48" fmla="*/ 4 w 43"/>
                  <a:gd name="T49" fmla="*/ 4 h 38"/>
                  <a:gd name="T50" fmla="*/ 4 w 43"/>
                  <a:gd name="T51" fmla="*/ 4 h 38"/>
                  <a:gd name="T52" fmla="*/ 4 w 43"/>
                  <a:gd name="T53" fmla="*/ 4 h 38"/>
                  <a:gd name="T54" fmla="*/ 4 w 43"/>
                  <a:gd name="T55" fmla="*/ 5 h 38"/>
                  <a:gd name="T56" fmla="*/ 4 w 43"/>
                  <a:gd name="T57" fmla="*/ 5 h 38"/>
                  <a:gd name="T58" fmla="*/ 4 w 43"/>
                  <a:gd name="T59" fmla="*/ 6 h 38"/>
                  <a:gd name="T60" fmla="*/ 4 w 43"/>
                  <a:gd name="T61" fmla="*/ 7 h 38"/>
                  <a:gd name="T62" fmla="*/ 4 w 43"/>
                  <a:gd name="T63" fmla="*/ 9 h 38"/>
                  <a:gd name="T64" fmla="*/ 3 w 43"/>
                  <a:gd name="T65" fmla="*/ 9 h 38"/>
                  <a:gd name="T66" fmla="*/ 0 w 43"/>
                  <a:gd name="T67" fmla="*/ 12 h 38"/>
                  <a:gd name="T68" fmla="*/ 0 w 43"/>
                  <a:gd name="T69" fmla="*/ 19 h 38"/>
                  <a:gd name="T70" fmla="*/ 4 w 43"/>
                  <a:gd name="T71" fmla="*/ 22 h 38"/>
                  <a:gd name="T72" fmla="*/ 14 w 43"/>
                  <a:gd name="T73" fmla="*/ 38 h 38"/>
                  <a:gd name="T74" fmla="*/ 30 w 43"/>
                  <a:gd name="T75" fmla="*/ 38 h 38"/>
                  <a:gd name="T76" fmla="*/ 40 w 43"/>
                  <a:gd name="T77" fmla="*/ 22 h 38"/>
                  <a:gd name="T78" fmla="*/ 43 w 43"/>
                  <a:gd name="T79" fmla="*/ 19 h 38"/>
                  <a:gd name="T80" fmla="*/ 43 w 43"/>
                  <a:gd name="T81" fmla="*/ 12 h 38"/>
                  <a:gd name="T82" fmla="*/ 41 w 43"/>
                  <a:gd name="T83" fmla="*/ 9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43" h="38">
                    <a:moveTo>
                      <a:pt x="41" y="9"/>
                    </a:moveTo>
                    <a:cubicBezTo>
                      <a:pt x="41" y="9"/>
                      <a:pt x="41" y="9"/>
                      <a:pt x="40" y="9"/>
                    </a:cubicBezTo>
                    <a:cubicBezTo>
                      <a:pt x="40" y="7"/>
                      <a:pt x="40" y="7"/>
                      <a:pt x="40" y="7"/>
                    </a:cubicBezTo>
                    <a:cubicBezTo>
                      <a:pt x="40" y="6"/>
                      <a:pt x="40" y="6"/>
                      <a:pt x="40" y="6"/>
                    </a:cubicBezTo>
                    <a:cubicBezTo>
                      <a:pt x="40" y="6"/>
                      <a:pt x="40" y="5"/>
                      <a:pt x="40" y="5"/>
                    </a:cubicBezTo>
                    <a:cubicBezTo>
                      <a:pt x="40" y="5"/>
                      <a:pt x="40" y="5"/>
                      <a:pt x="40" y="5"/>
                    </a:cubicBezTo>
                    <a:cubicBezTo>
                      <a:pt x="40" y="5"/>
                      <a:pt x="40" y="5"/>
                      <a:pt x="40" y="5"/>
                    </a:cubicBezTo>
                    <a:cubicBezTo>
                      <a:pt x="40" y="4"/>
                      <a:pt x="40" y="4"/>
                      <a:pt x="40" y="4"/>
                    </a:cubicBezTo>
                    <a:cubicBezTo>
                      <a:pt x="40" y="4"/>
                      <a:pt x="40" y="4"/>
                      <a:pt x="40" y="4"/>
                    </a:cubicBezTo>
                    <a:cubicBezTo>
                      <a:pt x="40" y="4"/>
                      <a:pt x="40" y="4"/>
                      <a:pt x="40" y="4"/>
                    </a:cubicBezTo>
                    <a:cubicBezTo>
                      <a:pt x="40" y="3"/>
                      <a:pt x="39" y="3"/>
                      <a:pt x="39" y="3"/>
                    </a:cubicBezTo>
                    <a:cubicBezTo>
                      <a:pt x="39" y="3"/>
                      <a:pt x="39" y="3"/>
                      <a:pt x="39" y="2"/>
                    </a:cubicBezTo>
                    <a:cubicBezTo>
                      <a:pt x="39" y="2"/>
                      <a:pt x="39" y="2"/>
                      <a:pt x="39" y="2"/>
                    </a:cubicBezTo>
                    <a:cubicBezTo>
                      <a:pt x="39" y="2"/>
                      <a:pt x="39" y="2"/>
                      <a:pt x="39" y="2"/>
                    </a:cubicBezTo>
                    <a:cubicBezTo>
                      <a:pt x="39" y="2"/>
                      <a:pt x="39" y="2"/>
                      <a:pt x="39" y="1"/>
                    </a:cubicBezTo>
                    <a:cubicBezTo>
                      <a:pt x="39" y="1"/>
                      <a:pt x="39" y="1"/>
                      <a:pt x="39" y="1"/>
                    </a:cubicBezTo>
                    <a:cubicBezTo>
                      <a:pt x="38" y="2"/>
                      <a:pt x="36" y="2"/>
                      <a:pt x="35" y="2"/>
                    </a:cubicBezTo>
                    <a:cubicBezTo>
                      <a:pt x="33" y="2"/>
                      <a:pt x="30" y="1"/>
                      <a:pt x="29" y="0"/>
                    </a:cubicBezTo>
                    <a:cubicBezTo>
                      <a:pt x="26" y="1"/>
                      <a:pt x="22" y="2"/>
                      <a:pt x="18" y="2"/>
                    </a:cubicBezTo>
                    <a:cubicBezTo>
                      <a:pt x="13" y="2"/>
                      <a:pt x="9" y="1"/>
                      <a:pt x="6" y="0"/>
                    </a:cubicBezTo>
                    <a:cubicBezTo>
                      <a:pt x="6" y="1"/>
                      <a:pt x="5" y="1"/>
                      <a:pt x="5" y="2"/>
                    </a:cubicBezTo>
                    <a:cubicBezTo>
                      <a:pt x="5" y="2"/>
                      <a:pt x="5" y="2"/>
                      <a:pt x="5" y="2"/>
                    </a:cubicBezTo>
                    <a:cubicBezTo>
                      <a:pt x="5" y="2"/>
                      <a:pt x="5" y="3"/>
                      <a:pt x="4" y="3"/>
                    </a:cubicBezTo>
                    <a:cubicBezTo>
                      <a:pt x="4" y="3"/>
                      <a:pt x="4" y="3"/>
                      <a:pt x="4" y="3"/>
                    </a:cubicBezTo>
                    <a:cubicBezTo>
                      <a:pt x="4" y="3"/>
                      <a:pt x="4" y="3"/>
                      <a:pt x="4" y="4"/>
                    </a:cubicBezTo>
                    <a:cubicBezTo>
                      <a:pt x="4" y="4"/>
                      <a:pt x="4" y="4"/>
                      <a:pt x="4" y="4"/>
                    </a:cubicBezTo>
                    <a:cubicBezTo>
                      <a:pt x="4" y="4"/>
                      <a:pt x="4" y="4"/>
                      <a:pt x="4" y="4"/>
                    </a:cubicBezTo>
                    <a:cubicBezTo>
                      <a:pt x="4" y="5"/>
                      <a:pt x="4" y="5"/>
                      <a:pt x="4" y="5"/>
                    </a:cubicBezTo>
                    <a:cubicBezTo>
                      <a:pt x="4" y="5"/>
                      <a:pt x="4" y="5"/>
                      <a:pt x="4" y="5"/>
                    </a:cubicBezTo>
                    <a:cubicBezTo>
                      <a:pt x="4" y="5"/>
                      <a:pt x="4" y="6"/>
                      <a:pt x="4" y="6"/>
                    </a:cubicBezTo>
                    <a:cubicBezTo>
                      <a:pt x="4" y="6"/>
                      <a:pt x="4" y="6"/>
                      <a:pt x="4" y="7"/>
                    </a:cubicBezTo>
                    <a:cubicBezTo>
                      <a:pt x="4" y="9"/>
                      <a:pt x="4" y="9"/>
                      <a:pt x="4" y="9"/>
                    </a:cubicBezTo>
                    <a:cubicBezTo>
                      <a:pt x="3" y="9"/>
                      <a:pt x="3" y="9"/>
                      <a:pt x="3" y="9"/>
                    </a:cubicBezTo>
                    <a:cubicBezTo>
                      <a:pt x="2" y="9"/>
                      <a:pt x="0" y="11"/>
                      <a:pt x="0" y="12"/>
                    </a:cubicBezTo>
                    <a:cubicBezTo>
                      <a:pt x="0" y="19"/>
                      <a:pt x="0" y="19"/>
                      <a:pt x="0" y="19"/>
                    </a:cubicBezTo>
                    <a:cubicBezTo>
                      <a:pt x="0" y="21"/>
                      <a:pt x="2" y="22"/>
                      <a:pt x="4" y="22"/>
                    </a:cubicBezTo>
                    <a:cubicBezTo>
                      <a:pt x="4" y="22"/>
                      <a:pt x="9" y="38"/>
                      <a:pt x="14" y="38"/>
                    </a:cubicBezTo>
                    <a:cubicBezTo>
                      <a:pt x="30" y="38"/>
                      <a:pt x="30" y="38"/>
                      <a:pt x="30" y="38"/>
                    </a:cubicBezTo>
                    <a:cubicBezTo>
                      <a:pt x="35" y="38"/>
                      <a:pt x="40" y="22"/>
                      <a:pt x="40" y="22"/>
                    </a:cubicBezTo>
                    <a:cubicBezTo>
                      <a:pt x="42" y="22"/>
                      <a:pt x="43" y="21"/>
                      <a:pt x="43" y="19"/>
                    </a:cubicBezTo>
                    <a:cubicBezTo>
                      <a:pt x="43" y="12"/>
                      <a:pt x="43" y="12"/>
                      <a:pt x="43" y="12"/>
                    </a:cubicBezTo>
                    <a:cubicBezTo>
                      <a:pt x="43" y="11"/>
                      <a:pt x="43" y="10"/>
                      <a:pt x="41" y="9"/>
                    </a:cubicBezTo>
                    <a:close/>
                  </a:path>
                </a:pathLst>
              </a:custGeom>
              <a:solidFill>
                <a:srgbClr val="00355B"/>
              </a:solidFill>
              <a:ln>
                <a:noFill/>
              </a:ln>
            </p:spPr>
            <p:txBody>
              <a:bodyPr vert="horz" wrap="square" lIns="93260" tIns="46630" rIns="93260" bIns="46630" numCol="1" anchor="t" anchorCtr="0" compatLnSpc="1">
                <a:prstTxWarp prst="textNoShape">
                  <a:avLst/>
                </a:prstTxWarp>
              </a:bodyPr>
              <a:lstStyle/>
              <a:p>
                <a:pPr marL="0" marR="0" lvl="0" indent="0" defTabSz="932597" eaLnBrk="1" fontAlgn="auto" latinLnBrk="0" hangingPunct="1">
                  <a:lnSpc>
                    <a:spcPct val="100000"/>
                  </a:lnSpc>
                  <a:spcBef>
                    <a:spcPts val="0"/>
                  </a:spcBef>
                  <a:spcAft>
                    <a:spcPts val="0"/>
                  </a:spcAft>
                  <a:buClrTx/>
                  <a:buSzTx/>
                  <a:buFontTx/>
                  <a:buNone/>
                  <a:tabLst/>
                  <a:defRPr/>
                </a:pPr>
                <a:endParaRPr kumimoji="0" lang="en-US" sz="1836" b="0" i="0" u="none" strike="noStrike" kern="0" cap="none" spc="0" normalizeH="0" baseline="0" noProof="0">
                  <a:ln>
                    <a:noFill/>
                  </a:ln>
                  <a:solidFill>
                    <a:sysClr val="windowText" lastClr="000000"/>
                  </a:solidFill>
                  <a:effectLst/>
                  <a:uLnTx/>
                  <a:uFillTx/>
                </a:endParaRPr>
              </a:p>
            </p:txBody>
          </p:sp>
          <p:sp>
            <p:nvSpPr>
              <p:cNvPr id="779" name="Rectangle 778"/>
              <p:cNvSpPr>
                <a:spLocks noChangeArrowheads="1"/>
              </p:cNvSpPr>
              <p:nvPr/>
            </p:nvSpPr>
            <p:spPr bwMode="auto">
              <a:xfrm>
                <a:off x="5929672" y="4313810"/>
                <a:ext cx="170316" cy="10871"/>
              </a:xfrm>
              <a:prstGeom prst="rect">
                <a:avLst/>
              </a:prstGeom>
              <a:solidFill>
                <a:srgbClr val="00355B"/>
              </a:solidFill>
              <a:ln>
                <a:noFill/>
              </a:ln>
            </p:spPr>
            <p:txBody>
              <a:bodyPr vert="horz" wrap="square" lIns="93260" tIns="46630" rIns="93260" bIns="46630" numCol="1" anchor="t" anchorCtr="0" compatLnSpc="1">
                <a:prstTxWarp prst="textNoShape">
                  <a:avLst/>
                </a:prstTxWarp>
              </a:bodyPr>
              <a:lstStyle/>
              <a:p>
                <a:pPr marL="0" marR="0" lvl="0" indent="0" defTabSz="932597" eaLnBrk="1" fontAlgn="auto" latinLnBrk="0" hangingPunct="1">
                  <a:lnSpc>
                    <a:spcPct val="100000"/>
                  </a:lnSpc>
                  <a:spcBef>
                    <a:spcPts val="0"/>
                  </a:spcBef>
                  <a:spcAft>
                    <a:spcPts val="0"/>
                  </a:spcAft>
                  <a:buClrTx/>
                  <a:buSzTx/>
                  <a:buFontTx/>
                  <a:buNone/>
                  <a:tabLst/>
                  <a:defRPr/>
                </a:pPr>
                <a:endParaRPr kumimoji="0" lang="en-US" sz="1836" b="0" i="0" u="none" strike="noStrike" kern="0" cap="none" spc="0" normalizeH="0" baseline="0" noProof="0">
                  <a:ln>
                    <a:noFill/>
                  </a:ln>
                  <a:solidFill>
                    <a:sysClr val="windowText" lastClr="000000"/>
                  </a:solidFill>
                  <a:effectLst/>
                  <a:uLnTx/>
                  <a:uFillTx/>
                </a:endParaRPr>
              </a:p>
            </p:txBody>
          </p:sp>
          <p:sp>
            <p:nvSpPr>
              <p:cNvPr id="780" name="Rectangle 779"/>
              <p:cNvSpPr>
                <a:spLocks noChangeArrowheads="1"/>
              </p:cNvSpPr>
              <p:nvPr/>
            </p:nvSpPr>
            <p:spPr bwMode="auto">
              <a:xfrm>
                <a:off x="5998523" y="4313810"/>
                <a:ext cx="30802" cy="10871"/>
              </a:xfrm>
              <a:prstGeom prst="rect">
                <a:avLst/>
              </a:prstGeom>
              <a:solidFill>
                <a:srgbClr val="00355B"/>
              </a:solidFill>
              <a:ln>
                <a:noFill/>
              </a:ln>
            </p:spPr>
            <p:txBody>
              <a:bodyPr vert="horz" wrap="square" lIns="93260" tIns="46630" rIns="93260" bIns="46630" numCol="1" anchor="t" anchorCtr="0" compatLnSpc="1">
                <a:prstTxWarp prst="textNoShape">
                  <a:avLst/>
                </a:prstTxWarp>
              </a:bodyPr>
              <a:lstStyle/>
              <a:p>
                <a:pPr marL="0" marR="0" lvl="0" indent="0" defTabSz="932597" eaLnBrk="1" fontAlgn="auto" latinLnBrk="0" hangingPunct="1">
                  <a:lnSpc>
                    <a:spcPct val="100000"/>
                  </a:lnSpc>
                  <a:spcBef>
                    <a:spcPts val="0"/>
                  </a:spcBef>
                  <a:spcAft>
                    <a:spcPts val="0"/>
                  </a:spcAft>
                  <a:buClrTx/>
                  <a:buSzTx/>
                  <a:buFontTx/>
                  <a:buNone/>
                  <a:tabLst/>
                  <a:defRPr/>
                </a:pPr>
                <a:endParaRPr kumimoji="0" lang="en-US" sz="1836" b="0" i="0" u="none" strike="noStrike" kern="0" cap="none" spc="0" normalizeH="0" baseline="0" noProof="0">
                  <a:ln>
                    <a:noFill/>
                  </a:ln>
                  <a:solidFill>
                    <a:sysClr val="windowText" lastClr="000000"/>
                  </a:solidFill>
                  <a:effectLst/>
                  <a:uLnTx/>
                  <a:uFillTx/>
                </a:endParaRPr>
              </a:p>
            </p:txBody>
          </p:sp>
          <p:sp>
            <p:nvSpPr>
              <p:cNvPr id="781" name="Oval 780"/>
              <p:cNvSpPr>
                <a:spLocks noChangeArrowheads="1"/>
              </p:cNvSpPr>
              <p:nvPr/>
            </p:nvSpPr>
            <p:spPr bwMode="auto">
              <a:xfrm>
                <a:off x="6011206" y="4029346"/>
                <a:ext cx="5436" cy="5435"/>
              </a:xfrm>
              <a:prstGeom prst="ellipse">
                <a:avLst/>
              </a:prstGeom>
              <a:solidFill>
                <a:srgbClr val="00355B"/>
              </a:solidFill>
              <a:ln>
                <a:noFill/>
              </a:ln>
            </p:spPr>
            <p:txBody>
              <a:bodyPr vert="horz" wrap="square" lIns="93260" tIns="46630" rIns="93260" bIns="46630" numCol="1" anchor="t" anchorCtr="0" compatLnSpc="1">
                <a:prstTxWarp prst="textNoShape">
                  <a:avLst/>
                </a:prstTxWarp>
              </a:bodyPr>
              <a:lstStyle/>
              <a:p>
                <a:pPr marL="0" marR="0" lvl="0" indent="0" defTabSz="932597" eaLnBrk="1" fontAlgn="auto" latinLnBrk="0" hangingPunct="1">
                  <a:lnSpc>
                    <a:spcPct val="100000"/>
                  </a:lnSpc>
                  <a:spcBef>
                    <a:spcPts val="0"/>
                  </a:spcBef>
                  <a:spcAft>
                    <a:spcPts val="0"/>
                  </a:spcAft>
                  <a:buClrTx/>
                  <a:buSzTx/>
                  <a:buFontTx/>
                  <a:buNone/>
                  <a:tabLst/>
                  <a:defRPr/>
                </a:pPr>
                <a:endParaRPr kumimoji="0" lang="en-US" sz="1836" b="0" i="0" u="none" strike="noStrike" kern="0" cap="none" spc="0" normalizeH="0" baseline="0" noProof="0">
                  <a:ln>
                    <a:noFill/>
                  </a:ln>
                  <a:solidFill>
                    <a:sysClr val="windowText" lastClr="000000"/>
                  </a:solidFill>
                  <a:effectLst/>
                  <a:uLnTx/>
                  <a:uFillTx/>
                </a:endParaRPr>
              </a:p>
            </p:txBody>
          </p:sp>
          <p:sp>
            <p:nvSpPr>
              <p:cNvPr id="782" name="Oval 781"/>
              <p:cNvSpPr>
                <a:spLocks noChangeArrowheads="1"/>
              </p:cNvSpPr>
              <p:nvPr/>
            </p:nvSpPr>
            <p:spPr bwMode="auto">
              <a:xfrm>
                <a:off x="6011206" y="4047465"/>
                <a:ext cx="5436" cy="7247"/>
              </a:xfrm>
              <a:prstGeom prst="ellipse">
                <a:avLst/>
              </a:prstGeom>
              <a:solidFill>
                <a:srgbClr val="00355B"/>
              </a:solidFill>
              <a:ln>
                <a:noFill/>
              </a:ln>
            </p:spPr>
            <p:txBody>
              <a:bodyPr vert="horz" wrap="square" lIns="93260" tIns="46630" rIns="93260" bIns="46630" numCol="1" anchor="t" anchorCtr="0" compatLnSpc="1">
                <a:prstTxWarp prst="textNoShape">
                  <a:avLst/>
                </a:prstTxWarp>
              </a:bodyPr>
              <a:lstStyle/>
              <a:p>
                <a:pPr marL="0" marR="0" lvl="0" indent="0" defTabSz="932597" eaLnBrk="1" fontAlgn="auto" latinLnBrk="0" hangingPunct="1">
                  <a:lnSpc>
                    <a:spcPct val="100000"/>
                  </a:lnSpc>
                  <a:spcBef>
                    <a:spcPts val="0"/>
                  </a:spcBef>
                  <a:spcAft>
                    <a:spcPts val="0"/>
                  </a:spcAft>
                  <a:buClrTx/>
                  <a:buSzTx/>
                  <a:buFontTx/>
                  <a:buNone/>
                  <a:tabLst/>
                  <a:defRPr/>
                </a:pPr>
                <a:endParaRPr kumimoji="0" lang="en-US" sz="1836" b="0" i="0" u="none" strike="noStrike" kern="0" cap="none" spc="0" normalizeH="0" baseline="0" noProof="0">
                  <a:ln>
                    <a:noFill/>
                  </a:ln>
                  <a:solidFill>
                    <a:sysClr val="windowText" lastClr="000000"/>
                  </a:solidFill>
                  <a:effectLst/>
                  <a:uLnTx/>
                  <a:uFillTx/>
                </a:endParaRPr>
              </a:p>
            </p:txBody>
          </p:sp>
          <p:sp>
            <p:nvSpPr>
              <p:cNvPr id="783" name="Freeform 782"/>
              <p:cNvSpPr>
                <a:spLocks/>
              </p:cNvSpPr>
              <p:nvPr/>
            </p:nvSpPr>
            <p:spPr bwMode="auto">
              <a:xfrm>
                <a:off x="6049255" y="4667125"/>
                <a:ext cx="45297" cy="21742"/>
              </a:xfrm>
              <a:custGeom>
                <a:avLst/>
                <a:gdLst>
                  <a:gd name="T0" fmla="*/ 9 w 18"/>
                  <a:gd name="T1" fmla="*/ 0 h 9"/>
                  <a:gd name="T2" fmla="*/ 0 w 18"/>
                  <a:gd name="T3" fmla="*/ 9 h 9"/>
                  <a:gd name="T4" fmla="*/ 18 w 18"/>
                  <a:gd name="T5" fmla="*/ 9 h 9"/>
                  <a:gd name="T6" fmla="*/ 9 w 18"/>
                  <a:gd name="T7" fmla="*/ 0 h 9"/>
                </a:gdLst>
                <a:ahLst/>
                <a:cxnLst>
                  <a:cxn ang="0">
                    <a:pos x="T0" y="T1"/>
                  </a:cxn>
                  <a:cxn ang="0">
                    <a:pos x="T2" y="T3"/>
                  </a:cxn>
                  <a:cxn ang="0">
                    <a:pos x="T4" y="T5"/>
                  </a:cxn>
                  <a:cxn ang="0">
                    <a:pos x="T6" y="T7"/>
                  </a:cxn>
                </a:cxnLst>
                <a:rect l="0" t="0" r="r" b="b"/>
                <a:pathLst>
                  <a:path w="18" h="9">
                    <a:moveTo>
                      <a:pt x="9" y="0"/>
                    </a:moveTo>
                    <a:cubicBezTo>
                      <a:pt x="4" y="0"/>
                      <a:pt x="0" y="4"/>
                      <a:pt x="0" y="9"/>
                    </a:cubicBezTo>
                    <a:cubicBezTo>
                      <a:pt x="18" y="9"/>
                      <a:pt x="18" y="9"/>
                      <a:pt x="18" y="9"/>
                    </a:cubicBezTo>
                    <a:cubicBezTo>
                      <a:pt x="18" y="4"/>
                      <a:pt x="14" y="0"/>
                      <a:pt x="9" y="0"/>
                    </a:cubicBezTo>
                    <a:close/>
                  </a:path>
                </a:pathLst>
              </a:custGeom>
              <a:solidFill>
                <a:srgbClr val="00355B"/>
              </a:solidFill>
              <a:ln>
                <a:noFill/>
              </a:ln>
            </p:spPr>
            <p:txBody>
              <a:bodyPr vert="horz" wrap="square" lIns="93260" tIns="46630" rIns="93260" bIns="46630" numCol="1" anchor="t" anchorCtr="0" compatLnSpc="1">
                <a:prstTxWarp prst="textNoShape">
                  <a:avLst/>
                </a:prstTxWarp>
              </a:bodyPr>
              <a:lstStyle/>
              <a:p>
                <a:pPr marL="0" marR="0" lvl="0" indent="0" defTabSz="932597" eaLnBrk="1" fontAlgn="auto" latinLnBrk="0" hangingPunct="1">
                  <a:lnSpc>
                    <a:spcPct val="100000"/>
                  </a:lnSpc>
                  <a:spcBef>
                    <a:spcPts val="0"/>
                  </a:spcBef>
                  <a:spcAft>
                    <a:spcPts val="0"/>
                  </a:spcAft>
                  <a:buClrTx/>
                  <a:buSzTx/>
                  <a:buFontTx/>
                  <a:buNone/>
                  <a:tabLst/>
                  <a:defRPr/>
                </a:pPr>
                <a:endParaRPr kumimoji="0" lang="en-US" sz="1836" b="0" i="0" u="none" strike="noStrike" kern="0" cap="none" spc="0" normalizeH="0" baseline="0" noProof="0">
                  <a:ln>
                    <a:noFill/>
                  </a:ln>
                  <a:solidFill>
                    <a:sysClr val="windowText" lastClr="000000"/>
                  </a:solidFill>
                  <a:effectLst/>
                  <a:uLnTx/>
                  <a:uFillTx/>
                </a:endParaRPr>
              </a:p>
            </p:txBody>
          </p:sp>
          <p:sp>
            <p:nvSpPr>
              <p:cNvPr id="784" name="Freeform 783"/>
              <p:cNvSpPr>
                <a:spLocks/>
              </p:cNvSpPr>
              <p:nvPr/>
            </p:nvSpPr>
            <p:spPr bwMode="auto">
              <a:xfrm>
                <a:off x="6105423" y="4667125"/>
                <a:ext cx="45297" cy="21742"/>
              </a:xfrm>
              <a:custGeom>
                <a:avLst/>
                <a:gdLst>
                  <a:gd name="T0" fmla="*/ 9 w 18"/>
                  <a:gd name="T1" fmla="*/ 0 h 9"/>
                  <a:gd name="T2" fmla="*/ 18 w 18"/>
                  <a:gd name="T3" fmla="*/ 9 h 9"/>
                  <a:gd name="T4" fmla="*/ 0 w 18"/>
                  <a:gd name="T5" fmla="*/ 9 h 9"/>
                  <a:gd name="T6" fmla="*/ 9 w 18"/>
                  <a:gd name="T7" fmla="*/ 0 h 9"/>
                </a:gdLst>
                <a:ahLst/>
                <a:cxnLst>
                  <a:cxn ang="0">
                    <a:pos x="T0" y="T1"/>
                  </a:cxn>
                  <a:cxn ang="0">
                    <a:pos x="T2" y="T3"/>
                  </a:cxn>
                  <a:cxn ang="0">
                    <a:pos x="T4" y="T5"/>
                  </a:cxn>
                  <a:cxn ang="0">
                    <a:pos x="T6" y="T7"/>
                  </a:cxn>
                </a:cxnLst>
                <a:rect l="0" t="0" r="r" b="b"/>
                <a:pathLst>
                  <a:path w="18" h="9">
                    <a:moveTo>
                      <a:pt x="9" y="0"/>
                    </a:moveTo>
                    <a:cubicBezTo>
                      <a:pt x="14" y="0"/>
                      <a:pt x="18" y="4"/>
                      <a:pt x="18" y="9"/>
                    </a:cubicBezTo>
                    <a:cubicBezTo>
                      <a:pt x="0" y="9"/>
                      <a:pt x="0" y="9"/>
                      <a:pt x="0" y="9"/>
                    </a:cubicBezTo>
                    <a:cubicBezTo>
                      <a:pt x="0" y="4"/>
                      <a:pt x="4" y="0"/>
                      <a:pt x="9" y="0"/>
                    </a:cubicBezTo>
                    <a:close/>
                  </a:path>
                </a:pathLst>
              </a:custGeom>
              <a:solidFill>
                <a:srgbClr val="00355B"/>
              </a:solidFill>
              <a:ln>
                <a:noFill/>
              </a:ln>
            </p:spPr>
            <p:txBody>
              <a:bodyPr vert="horz" wrap="square" lIns="93260" tIns="46630" rIns="93260" bIns="46630" numCol="1" anchor="t" anchorCtr="0" compatLnSpc="1">
                <a:prstTxWarp prst="textNoShape">
                  <a:avLst/>
                </a:prstTxWarp>
              </a:bodyPr>
              <a:lstStyle/>
              <a:p>
                <a:pPr marL="0" marR="0" lvl="0" indent="0" defTabSz="932597" eaLnBrk="1" fontAlgn="auto" latinLnBrk="0" hangingPunct="1">
                  <a:lnSpc>
                    <a:spcPct val="100000"/>
                  </a:lnSpc>
                  <a:spcBef>
                    <a:spcPts val="0"/>
                  </a:spcBef>
                  <a:spcAft>
                    <a:spcPts val="0"/>
                  </a:spcAft>
                  <a:buClrTx/>
                  <a:buSzTx/>
                  <a:buFontTx/>
                  <a:buNone/>
                  <a:tabLst/>
                  <a:defRPr/>
                </a:pPr>
                <a:endParaRPr kumimoji="0" lang="en-US" sz="1836" b="0" i="0" u="none" strike="noStrike" kern="0" cap="none" spc="0" normalizeH="0" baseline="0" noProof="0">
                  <a:ln>
                    <a:noFill/>
                  </a:ln>
                  <a:solidFill>
                    <a:sysClr val="windowText" lastClr="000000"/>
                  </a:solidFill>
                  <a:effectLst/>
                  <a:uLnTx/>
                  <a:uFillTx/>
                </a:endParaRPr>
              </a:p>
            </p:txBody>
          </p:sp>
          <p:sp>
            <p:nvSpPr>
              <p:cNvPr id="785" name="Freeform 784"/>
              <p:cNvSpPr>
                <a:spLocks/>
              </p:cNvSpPr>
              <p:nvPr/>
            </p:nvSpPr>
            <p:spPr bwMode="auto">
              <a:xfrm>
                <a:off x="6150720" y="4681620"/>
                <a:ext cx="76099" cy="38049"/>
              </a:xfrm>
              <a:custGeom>
                <a:avLst/>
                <a:gdLst>
                  <a:gd name="T0" fmla="*/ 15 w 30"/>
                  <a:gd name="T1" fmla="*/ 0 h 15"/>
                  <a:gd name="T2" fmla="*/ 0 w 30"/>
                  <a:gd name="T3" fmla="*/ 15 h 15"/>
                  <a:gd name="T4" fmla="*/ 30 w 30"/>
                  <a:gd name="T5" fmla="*/ 15 h 15"/>
                  <a:gd name="T6" fmla="*/ 15 w 30"/>
                  <a:gd name="T7" fmla="*/ 0 h 15"/>
                </a:gdLst>
                <a:ahLst/>
                <a:cxnLst>
                  <a:cxn ang="0">
                    <a:pos x="T0" y="T1"/>
                  </a:cxn>
                  <a:cxn ang="0">
                    <a:pos x="T2" y="T3"/>
                  </a:cxn>
                  <a:cxn ang="0">
                    <a:pos x="T4" y="T5"/>
                  </a:cxn>
                  <a:cxn ang="0">
                    <a:pos x="T6" y="T7"/>
                  </a:cxn>
                </a:cxnLst>
                <a:rect l="0" t="0" r="r" b="b"/>
                <a:pathLst>
                  <a:path w="30" h="15">
                    <a:moveTo>
                      <a:pt x="15" y="0"/>
                    </a:moveTo>
                    <a:cubicBezTo>
                      <a:pt x="7" y="0"/>
                      <a:pt x="0" y="7"/>
                      <a:pt x="0" y="15"/>
                    </a:cubicBezTo>
                    <a:cubicBezTo>
                      <a:pt x="30" y="15"/>
                      <a:pt x="30" y="15"/>
                      <a:pt x="30" y="15"/>
                    </a:cubicBezTo>
                    <a:cubicBezTo>
                      <a:pt x="30" y="7"/>
                      <a:pt x="23" y="0"/>
                      <a:pt x="15" y="0"/>
                    </a:cubicBezTo>
                    <a:close/>
                  </a:path>
                </a:pathLst>
              </a:custGeom>
              <a:solidFill>
                <a:srgbClr val="00355B"/>
              </a:solidFill>
              <a:ln>
                <a:noFill/>
              </a:ln>
            </p:spPr>
            <p:txBody>
              <a:bodyPr vert="horz" wrap="square" lIns="93260" tIns="46630" rIns="93260" bIns="46630" numCol="1" anchor="t" anchorCtr="0" compatLnSpc="1">
                <a:prstTxWarp prst="textNoShape">
                  <a:avLst/>
                </a:prstTxWarp>
              </a:bodyPr>
              <a:lstStyle/>
              <a:p>
                <a:pPr marL="0" marR="0" lvl="0" indent="0" defTabSz="932597" eaLnBrk="1" fontAlgn="auto" latinLnBrk="0" hangingPunct="1">
                  <a:lnSpc>
                    <a:spcPct val="100000"/>
                  </a:lnSpc>
                  <a:spcBef>
                    <a:spcPts val="0"/>
                  </a:spcBef>
                  <a:spcAft>
                    <a:spcPts val="0"/>
                  </a:spcAft>
                  <a:buClrTx/>
                  <a:buSzTx/>
                  <a:buFontTx/>
                  <a:buNone/>
                  <a:tabLst/>
                  <a:defRPr/>
                </a:pPr>
                <a:endParaRPr kumimoji="0" lang="en-US" sz="1836" b="0" i="0" u="none" strike="noStrike" kern="0" cap="none" spc="0" normalizeH="0" baseline="0" noProof="0">
                  <a:ln>
                    <a:noFill/>
                  </a:ln>
                  <a:solidFill>
                    <a:sysClr val="windowText" lastClr="000000"/>
                  </a:solidFill>
                  <a:effectLst/>
                  <a:uLnTx/>
                  <a:uFillTx/>
                </a:endParaRPr>
              </a:p>
            </p:txBody>
          </p:sp>
          <p:sp>
            <p:nvSpPr>
              <p:cNvPr id="786" name="Freeform 785"/>
              <p:cNvSpPr>
                <a:spLocks/>
              </p:cNvSpPr>
              <p:nvPr/>
            </p:nvSpPr>
            <p:spPr bwMode="auto">
              <a:xfrm>
                <a:off x="6234066" y="4681620"/>
                <a:ext cx="74287" cy="38049"/>
              </a:xfrm>
              <a:custGeom>
                <a:avLst/>
                <a:gdLst>
                  <a:gd name="T0" fmla="*/ 15 w 29"/>
                  <a:gd name="T1" fmla="*/ 0 h 15"/>
                  <a:gd name="T2" fmla="*/ 0 w 29"/>
                  <a:gd name="T3" fmla="*/ 15 h 15"/>
                  <a:gd name="T4" fmla="*/ 29 w 29"/>
                  <a:gd name="T5" fmla="*/ 15 h 15"/>
                  <a:gd name="T6" fmla="*/ 15 w 29"/>
                  <a:gd name="T7" fmla="*/ 0 h 15"/>
                </a:gdLst>
                <a:ahLst/>
                <a:cxnLst>
                  <a:cxn ang="0">
                    <a:pos x="T0" y="T1"/>
                  </a:cxn>
                  <a:cxn ang="0">
                    <a:pos x="T2" y="T3"/>
                  </a:cxn>
                  <a:cxn ang="0">
                    <a:pos x="T4" y="T5"/>
                  </a:cxn>
                  <a:cxn ang="0">
                    <a:pos x="T6" y="T7"/>
                  </a:cxn>
                </a:cxnLst>
                <a:rect l="0" t="0" r="r" b="b"/>
                <a:pathLst>
                  <a:path w="29" h="15">
                    <a:moveTo>
                      <a:pt x="15" y="0"/>
                    </a:moveTo>
                    <a:cubicBezTo>
                      <a:pt x="7" y="0"/>
                      <a:pt x="0" y="7"/>
                      <a:pt x="0" y="15"/>
                    </a:cubicBezTo>
                    <a:cubicBezTo>
                      <a:pt x="29" y="15"/>
                      <a:pt x="29" y="15"/>
                      <a:pt x="29" y="15"/>
                    </a:cubicBezTo>
                    <a:cubicBezTo>
                      <a:pt x="29" y="7"/>
                      <a:pt x="23" y="0"/>
                      <a:pt x="15" y="0"/>
                    </a:cubicBezTo>
                    <a:close/>
                  </a:path>
                </a:pathLst>
              </a:custGeom>
              <a:solidFill>
                <a:srgbClr val="00355B"/>
              </a:solidFill>
              <a:ln>
                <a:noFill/>
              </a:ln>
            </p:spPr>
            <p:txBody>
              <a:bodyPr vert="horz" wrap="square" lIns="93260" tIns="46630" rIns="93260" bIns="46630" numCol="1" anchor="t" anchorCtr="0" compatLnSpc="1">
                <a:prstTxWarp prst="textNoShape">
                  <a:avLst/>
                </a:prstTxWarp>
              </a:bodyPr>
              <a:lstStyle/>
              <a:p>
                <a:pPr marL="0" marR="0" lvl="0" indent="0" defTabSz="932597" eaLnBrk="1" fontAlgn="auto" latinLnBrk="0" hangingPunct="1">
                  <a:lnSpc>
                    <a:spcPct val="100000"/>
                  </a:lnSpc>
                  <a:spcBef>
                    <a:spcPts val="0"/>
                  </a:spcBef>
                  <a:spcAft>
                    <a:spcPts val="0"/>
                  </a:spcAft>
                  <a:buClrTx/>
                  <a:buSzTx/>
                  <a:buFontTx/>
                  <a:buNone/>
                  <a:tabLst/>
                  <a:defRPr/>
                </a:pPr>
                <a:endParaRPr kumimoji="0" lang="en-US" sz="1836" b="0" i="0" u="none" strike="noStrike" kern="0" cap="none" spc="0" normalizeH="0" baseline="0" noProof="0">
                  <a:ln>
                    <a:noFill/>
                  </a:ln>
                  <a:solidFill>
                    <a:sysClr val="windowText" lastClr="000000"/>
                  </a:solidFill>
                  <a:effectLst/>
                  <a:uLnTx/>
                  <a:uFillTx/>
                </a:endParaRPr>
              </a:p>
            </p:txBody>
          </p:sp>
          <p:sp>
            <p:nvSpPr>
              <p:cNvPr id="787" name="Rectangle 786"/>
              <p:cNvSpPr>
                <a:spLocks noChangeArrowheads="1"/>
              </p:cNvSpPr>
              <p:nvPr/>
            </p:nvSpPr>
            <p:spPr bwMode="auto">
              <a:xfrm>
                <a:off x="6210511" y="3944188"/>
                <a:ext cx="61604" cy="181187"/>
              </a:xfrm>
              <a:prstGeom prst="rect">
                <a:avLst/>
              </a:prstGeom>
              <a:solidFill>
                <a:srgbClr val="00355B"/>
              </a:solidFill>
              <a:ln>
                <a:noFill/>
              </a:ln>
            </p:spPr>
            <p:txBody>
              <a:bodyPr vert="horz" wrap="square" lIns="93260" tIns="46630" rIns="93260" bIns="46630" numCol="1" anchor="t" anchorCtr="0" compatLnSpc="1">
                <a:prstTxWarp prst="textNoShape">
                  <a:avLst/>
                </a:prstTxWarp>
              </a:bodyPr>
              <a:lstStyle/>
              <a:p>
                <a:pPr marL="0" marR="0" lvl="0" indent="0" defTabSz="932597" eaLnBrk="1" fontAlgn="auto" latinLnBrk="0" hangingPunct="1">
                  <a:lnSpc>
                    <a:spcPct val="100000"/>
                  </a:lnSpc>
                  <a:spcBef>
                    <a:spcPts val="0"/>
                  </a:spcBef>
                  <a:spcAft>
                    <a:spcPts val="0"/>
                  </a:spcAft>
                  <a:buClrTx/>
                  <a:buSzTx/>
                  <a:buFontTx/>
                  <a:buNone/>
                  <a:tabLst/>
                  <a:defRPr/>
                </a:pPr>
                <a:endParaRPr kumimoji="0" lang="en-US" sz="1836" b="0" i="0" u="none" strike="noStrike" kern="0" cap="none" spc="0" normalizeH="0" baseline="0" noProof="0">
                  <a:ln>
                    <a:noFill/>
                  </a:ln>
                  <a:solidFill>
                    <a:sysClr val="windowText" lastClr="000000"/>
                  </a:solidFill>
                  <a:effectLst/>
                  <a:uLnTx/>
                  <a:uFillTx/>
                </a:endParaRPr>
              </a:p>
            </p:txBody>
          </p:sp>
          <p:sp>
            <p:nvSpPr>
              <p:cNvPr id="788" name="Freeform 787"/>
              <p:cNvSpPr>
                <a:spLocks/>
              </p:cNvSpPr>
              <p:nvPr/>
            </p:nvSpPr>
            <p:spPr bwMode="auto">
              <a:xfrm>
                <a:off x="6188769" y="3782932"/>
                <a:ext cx="119583" cy="144950"/>
              </a:xfrm>
              <a:custGeom>
                <a:avLst/>
                <a:gdLst>
                  <a:gd name="T0" fmla="*/ 42 w 47"/>
                  <a:gd name="T1" fmla="*/ 32 h 57"/>
                  <a:gd name="T2" fmla="*/ 16 w 47"/>
                  <a:gd name="T3" fmla="*/ 53 h 57"/>
                  <a:gd name="T4" fmla="*/ 4 w 47"/>
                  <a:gd name="T5" fmla="*/ 22 h 57"/>
                  <a:gd name="T6" fmla="*/ 33 w 47"/>
                  <a:gd name="T7" fmla="*/ 3 h 57"/>
                  <a:gd name="T8" fmla="*/ 42 w 47"/>
                  <a:gd name="T9" fmla="*/ 32 h 57"/>
                </a:gdLst>
                <a:ahLst/>
                <a:cxnLst>
                  <a:cxn ang="0">
                    <a:pos x="T0" y="T1"/>
                  </a:cxn>
                  <a:cxn ang="0">
                    <a:pos x="T2" y="T3"/>
                  </a:cxn>
                  <a:cxn ang="0">
                    <a:pos x="T4" y="T5"/>
                  </a:cxn>
                  <a:cxn ang="0">
                    <a:pos x="T6" y="T7"/>
                  </a:cxn>
                  <a:cxn ang="0">
                    <a:pos x="T8" y="T9"/>
                  </a:cxn>
                </a:cxnLst>
                <a:rect l="0" t="0" r="r" b="b"/>
                <a:pathLst>
                  <a:path w="47" h="57">
                    <a:moveTo>
                      <a:pt x="42" y="32"/>
                    </a:moveTo>
                    <a:cubicBezTo>
                      <a:pt x="38" y="46"/>
                      <a:pt x="28" y="57"/>
                      <a:pt x="16" y="53"/>
                    </a:cubicBezTo>
                    <a:cubicBezTo>
                      <a:pt x="5" y="50"/>
                      <a:pt x="0" y="35"/>
                      <a:pt x="4" y="22"/>
                    </a:cubicBezTo>
                    <a:cubicBezTo>
                      <a:pt x="9" y="8"/>
                      <a:pt x="22" y="0"/>
                      <a:pt x="33" y="3"/>
                    </a:cubicBezTo>
                    <a:cubicBezTo>
                      <a:pt x="44" y="7"/>
                      <a:pt x="47" y="18"/>
                      <a:pt x="42" y="32"/>
                    </a:cubicBezTo>
                    <a:close/>
                  </a:path>
                </a:pathLst>
              </a:custGeom>
              <a:solidFill>
                <a:srgbClr val="00355B"/>
              </a:solidFill>
              <a:ln>
                <a:noFill/>
              </a:ln>
            </p:spPr>
            <p:txBody>
              <a:bodyPr vert="horz" wrap="square" lIns="93260" tIns="46630" rIns="93260" bIns="46630" numCol="1" anchor="t" anchorCtr="0" compatLnSpc="1">
                <a:prstTxWarp prst="textNoShape">
                  <a:avLst/>
                </a:prstTxWarp>
              </a:bodyPr>
              <a:lstStyle/>
              <a:p>
                <a:pPr marL="0" marR="0" lvl="0" indent="0" defTabSz="932597" eaLnBrk="1" fontAlgn="auto" latinLnBrk="0" hangingPunct="1">
                  <a:lnSpc>
                    <a:spcPct val="100000"/>
                  </a:lnSpc>
                  <a:spcBef>
                    <a:spcPts val="0"/>
                  </a:spcBef>
                  <a:spcAft>
                    <a:spcPts val="0"/>
                  </a:spcAft>
                  <a:buClrTx/>
                  <a:buSzTx/>
                  <a:buFontTx/>
                  <a:buNone/>
                  <a:tabLst/>
                  <a:defRPr/>
                </a:pPr>
                <a:endParaRPr kumimoji="0" lang="en-US" sz="1836" b="0" i="0" u="none" strike="noStrike" kern="0" cap="none" spc="0" normalizeH="0" baseline="0" noProof="0">
                  <a:ln>
                    <a:noFill/>
                  </a:ln>
                  <a:solidFill>
                    <a:sysClr val="windowText" lastClr="000000"/>
                  </a:solidFill>
                  <a:effectLst/>
                  <a:uLnTx/>
                  <a:uFillTx/>
                </a:endParaRPr>
              </a:p>
            </p:txBody>
          </p:sp>
          <p:sp>
            <p:nvSpPr>
              <p:cNvPr id="789" name="Freeform 788"/>
              <p:cNvSpPr>
                <a:spLocks/>
              </p:cNvSpPr>
              <p:nvPr/>
            </p:nvSpPr>
            <p:spPr bwMode="auto">
              <a:xfrm>
                <a:off x="6170650" y="3768437"/>
                <a:ext cx="119583" cy="134078"/>
              </a:xfrm>
              <a:custGeom>
                <a:avLst/>
                <a:gdLst>
                  <a:gd name="T0" fmla="*/ 41 w 47"/>
                  <a:gd name="T1" fmla="*/ 16 h 53"/>
                  <a:gd name="T2" fmla="*/ 36 w 47"/>
                  <a:gd name="T3" fmla="*/ 48 h 53"/>
                  <a:gd name="T4" fmla="*/ 7 w 47"/>
                  <a:gd name="T5" fmla="*/ 36 h 53"/>
                  <a:gd name="T6" fmla="*/ 11 w 47"/>
                  <a:gd name="T7" fmla="*/ 5 h 53"/>
                  <a:gd name="T8" fmla="*/ 41 w 47"/>
                  <a:gd name="T9" fmla="*/ 16 h 53"/>
                </a:gdLst>
                <a:ahLst/>
                <a:cxnLst>
                  <a:cxn ang="0">
                    <a:pos x="T0" y="T1"/>
                  </a:cxn>
                  <a:cxn ang="0">
                    <a:pos x="T2" y="T3"/>
                  </a:cxn>
                  <a:cxn ang="0">
                    <a:pos x="T4" y="T5"/>
                  </a:cxn>
                  <a:cxn ang="0">
                    <a:pos x="T6" y="T7"/>
                  </a:cxn>
                  <a:cxn ang="0">
                    <a:pos x="T8" y="T9"/>
                  </a:cxn>
                </a:cxnLst>
                <a:rect l="0" t="0" r="r" b="b"/>
                <a:pathLst>
                  <a:path w="47" h="53">
                    <a:moveTo>
                      <a:pt x="41" y="16"/>
                    </a:moveTo>
                    <a:cubicBezTo>
                      <a:pt x="47" y="28"/>
                      <a:pt x="46" y="42"/>
                      <a:pt x="36" y="48"/>
                    </a:cubicBezTo>
                    <a:cubicBezTo>
                      <a:pt x="27" y="53"/>
                      <a:pt x="14" y="48"/>
                      <a:pt x="7" y="36"/>
                    </a:cubicBezTo>
                    <a:cubicBezTo>
                      <a:pt x="0" y="24"/>
                      <a:pt x="2" y="10"/>
                      <a:pt x="11" y="5"/>
                    </a:cubicBezTo>
                    <a:cubicBezTo>
                      <a:pt x="20" y="0"/>
                      <a:pt x="34" y="5"/>
                      <a:pt x="41" y="16"/>
                    </a:cubicBezTo>
                    <a:close/>
                  </a:path>
                </a:pathLst>
              </a:custGeom>
              <a:solidFill>
                <a:srgbClr val="00355B"/>
              </a:solidFill>
              <a:ln>
                <a:noFill/>
              </a:ln>
            </p:spPr>
            <p:txBody>
              <a:bodyPr vert="horz" wrap="square" lIns="93260" tIns="46630" rIns="93260" bIns="46630" numCol="1" anchor="t" anchorCtr="0" compatLnSpc="1">
                <a:prstTxWarp prst="textNoShape">
                  <a:avLst/>
                </a:prstTxWarp>
              </a:bodyPr>
              <a:lstStyle/>
              <a:p>
                <a:pPr marL="0" marR="0" lvl="0" indent="0" defTabSz="932597" eaLnBrk="1" fontAlgn="auto" latinLnBrk="0" hangingPunct="1">
                  <a:lnSpc>
                    <a:spcPct val="100000"/>
                  </a:lnSpc>
                  <a:spcBef>
                    <a:spcPts val="0"/>
                  </a:spcBef>
                  <a:spcAft>
                    <a:spcPts val="0"/>
                  </a:spcAft>
                  <a:buClrTx/>
                  <a:buSzTx/>
                  <a:buFontTx/>
                  <a:buNone/>
                  <a:tabLst/>
                  <a:defRPr/>
                </a:pPr>
                <a:endParaRPr kumimoji="0" lang="en-US" sz="1836" b="0" i="0" u="none" strike="noStrike" kern="0" cap="none" spc="0" normalizeH="0" baseline="0" noProof="0">
                  <a:ln>
                    <a:noFill/>
                  </a:ln>
                  <a:solidFill>
                    <a:sysClr val="windowText" lastClr="000000"/>
                  </a:solidFill>
                  <a:effectLst/>
                  <a:uLnTx/>
                  <a:uFillTx/>
                </a:endParaRPr>
              </a:p>
            </p:txBody>
          </p:sp>
          <p:sp>
            <p:nvSpPr>
              <p:cNvPr id="790" name="Freeform 789"/>
              <p:cNvSpPr>
                <a:spLocks/>
              </p:cNvSpPr>
              <p:nvPr/>
            </p:nvSpPr>
            <p:spPr bwMode="auto">
              <a:xfrm>
                <a:off x="6210511" y="3893456"/>
                <a:ext cx="61604" cy="65227"/>
              </a:xfrm>
              <a:custGeom>
                <a:avLst/>
                <a:gdLst>
                  <a:gd name="T0" fmla="*/ 34 w 34"/>
                  <a:gd name="T1" fmla="*/ 28 h 36"/>
                  <a:gd name="T2" fmla="*/ 17 w 34"/>
                  <a:gd name="T3" fmla="*/ 36 h 36"/>
                  <a:gd name="T4" fmla="*/ 0 w 34"/>
                  <a:gd name="T5" fmla="*/ 28 h 36"/>
                  <a:gd name="T6" fmla="*/ 0 w 34"/>
                  <a:gd name="T7" fmla="*/ 0 h 36"/>
                  <a:gd name="T8" fmla="*/ 34 w 34"/>
                  <a:gd name="T9" fmla="*/ 0 h 36"/>
                  <a:gd name="T10" fmla="*/ 34 w 34"/>
                  <a:gd name="T11" fmla="*/ 28 h 36"/>
                </a:gdLst>
                <a:ahLst/>
                <a:cxnLst>
                  <a:cxn ang="0">
                    <a:pos x="T0" y="T1"/>
                  </a:cxn>
                  <a:cxn ang="0">
                    <a:pos x="T2" y="T3"/>
                  </a:cxn>
                  <a:cxn ang="0">
                    <a:pos x="T4" y="T5"/>
                  </a:cxn>
                  <a:cxn ang="0">
                    <a:pos x="T6" y="T7"/>
                  </a:cxn>
                  <a:cxn ang="0">
                    <a:pos x="T8" y="T9"/>
                  </a:cxn>
                  <a:cxn ang="0">
                    <a:pos x="T10" y="T11"/>
                  </a:cxn>
                </a:cxnLst>
                <a:rect l="0" t="0" r="r" b="b"/>
                <a:pathLst>
                  <a:path w="34" h="36">
                    <a:moveTo>
                      <a:pt x="34" y="28"/>
                    </a:moveTo>
                    <a:lnTo>
                      <a:pt x="17" y="36"/>
                    </a:lnTo>
                    <a:lnTo>
                      <a:pt x="0" y="28"/>
                    </a:lnTo>
                    <a:lnTo>
                      <a:pt x="0" y="0"/>
                    </a:lnTo>
                    <a:lnTo>
                      <a:pt x="34" y="0"/>
                    </a:lnTo>
                    <a:lnTo>
                      <a:pt x="34" y="28"/>
                    </a:lnTo>
                    <a:close/>
                  </a:path>
                </a:pathLst>
              </a:custGeom>
              <a:solidFill>
                <a:srgbClr val="00355B"/>
              </a:solidFill>
              <a:ln>
                <a:noFill/>
              </a:ln>
            </p:spPr>
            <p:txBody>
              <a:bodyPr vert="horz" wrap="square" lIns="93260" tIns="46630" rIns="93260" bIns="46630" numCol="1" anchor="t" anchorCtr="0" compatLnSpc="1">
                <a:prstTxWarp prst="textNoShape">
                  <a:avLst/>
                </a:prstTxWarp>
              </a:bodyPr>
              <a:lstStyle/>
              <a:p>
                <a:pPr marL="0" marR="0" lvl="0" indent="0" defTabSz="932597" eaLnBrk="1" fontAlgn="auto" latinLnBrk="0" hangingPunct="1">
                  <a:lnSpc>
                    <a:spcPct val="100000"/>
                  </a:lnSpc>
                  <a:spcBef>
                    <a:spcPts val="0"/>
                  </a:spcBef>
                  <a:spcAft>
                    <a:spcPts val="0"/>
                  </a:spcAft>
                  <a:buClrTx/>
                  <a:buSzTx/>
                  <a:buFontTx/>
                  <a:buNone/>
                  <a:tabLst/>
                  <a:defRPr/>
                </a:pPr>
                <a:endParaRPr kumimoji="0" lang="en-US" sz="1836" b="0" i="0" u="none" strike="noStrike" kern="0" cap="none" spc="0" normalizeH="0" baseline="0" noProof="0">
                  <a:ln>
                    <a:noFill/>
                  </a:ln>
                  <a:solidFill>
                    <a:sysClr val="windowText" lastClr="000000"/>
                  </a:solidFill>
                  <a:effectLst/>
                  <a:uLnTx/>
                  <a:uFillTx/>
                </a:endParaRPr>
              </a:p>
            </p:txBody>
          </p:sp>
          <p:sp>
            <p:nvSpPr>
              <p:cNvPr id="791" name="Freeform 790"/>
              <p:cNvSpPr>
                <a:spLocks/>
              </p:cNvSpPr>
              <p:nvPr/>
            </p:nvSpPr>
            <p:spPr bwMode="auto">
              <a:xfrm>
                <a:off x="6223195" y="3958683"/>
                <a:ext cx="36237" cy="242791"/>
              </a:xfrm>
              <a:custGeom>
                <a:avLst/>
                <a:gdLst>
                  <a:gd name="T0" fmla="*/ 16 w 20"/>
                  <a:gd name="T1" fmla="*/ 10 h 134"/>
                  <a:gd name="T2" fmla="*/ 20 w 20"/>
                  <a:gd name="T3" fmla="*/ 7 h 134"/>
                  <a:gd name="T4" fmla="*/ 10 w 20"/>
                  <a:gd name="T5" fmla="*/ 0 h 134"/>
                  <a:gd name="T6" fmla="*/ 0 w 20"/>
                  <a:gd name="T7" fmla="*/ 7 h 134"/>
                  <a:gd name="T8" fmla="*/ 6 w 20"/>
                  <a:gd name="T9" fmla="*/ 10 h 134"/>
                  <a:gd name="T10" fmla="*/ 5 w 20"/>
                  <a:gd name="T11" fmla="*/ 125 h 134"/>
                  <a:gd name="T12" fmla="*/ 10 w 20"/>
                  <a:gd name="T13" fmla="*/ 134 h 134"/>
                  <a:gd name="T14" fmla="*/ 16 w 20"/>
                  <a:gd name="T15" fmla="*/ 125 h 134"/>
                  <a:gd name="T16" fmla="*/ 16 w 20"/>
                  <a:gd name="T17" fmla="*/ 10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0" h="134">
                    <a:moveTo>
                      <a:pt x="16" y="10"/>
                    </a:moveTo>
                    <a:lnTo>
                      <a:pt x="20" y="7"/>
                    </a:lnTo>
                    <a:lnTo>
                      <a:pt x="10" y="0"/>
                    </a:lnTo>
                    <a:lnTo>
                      <a:pt x="0" y="7"/>
                    </a:lnTo>
                    <a:lnTo>
                      <a:pt x="6" y="10"/>
                    </a:lnTo>
                    <a:lnTo>
                      <a:pt x="5" y="125"/>
                    </a:lnTo>
                    <a:lnTo>
                      <a:pt x="10" y="134"/>
                    </a:lnTo>
                    <a:lnTo>
                      <a:pt x="16" y="125"/>
                    </a:lnTo>
                    <a:lnTo>
                      <a:pt x="16" y="10"/>
                    </a:lnTo>
                    <a:close/>
                  </a:path>
                </a:pathLst>
              </a:custGeom>
              <a:solidFill>
                <a:srgbClr val="00355B"/>
              </a:solidFill>
              <a:ln>
                <a:noFill/>
              </a:ln>
            </p:spPr>
            <p:txBody>
              <a:bodyPr vert="horz" wrap="square" lIns="93260" tIns="46630" rIns="93260" bIns="46630" numCol="1" anchor="t" anchorCtr="0" compatLnSpc="1">
                <a:prstTxWarp prst="textNoShape">
                  <a:avLst/>
                </a:prstTxWarp>
              </a:bodyPr>
              <a:lstStyle/>
              <a:p>
                <a:pPr marL="0" marR="0" lvl="0" indent="0" defTabSz="932597" eaLnBrk="1" fontAlgn="auto" latinLnBrk="0" hangingPunct="1">
                  <a:lnSpc>
                    <a:spcPct val="100000"/>
                  </a:lnSpc>
                  <a:spcBef>
                    <a:spcPts val="0"/>
                  </a:spcBef>
                  <a:spcAft>
                    <a:spcPts val="0"/>
                  </a:spcAft>
                  <a:buClrTx/>
                  <a:buSzTx/>
                  <a:buFontTx/>
                  <a:buNone/>
                  <a:tabLst/>
                  <a:defRPr/>
                </a:pPr>
                <a:endParaRPr kumimoji="0" lang="en-US" sz="1836" b="0" i="0" u="none" strike="noStrike" kern="0" cap="none" spc="0" normalizeH="0" baseline="0" noProof="0">
                  <a:ln>
                    <a:noFill/>
                  </a:ln>
                  <a:solidFill>
                    <a:sysClr val="windowText" lastClr="000000"/>
                  </a:solidFill>
                  <a:effectLst/>
                  <a:uLnTx/>
                  <a:uFillTx/>
                </a:endParaRPr>
              </a:p>
            </p:txBody>
          </p:sp>
          <p:sp>
            <p:nvSpPr>
              <p:cNvPr id="792" name="Freeform 791"/>
              <p:cNvSpPr>
                <a:spLocks/>
              </p:cNvSpPr>
              <p:nvPr/>
            </p:nvSpPr>
            <p:spPr bwMode="auto">
              <a:xfrm>
                <a:off x="6063750" y="3960495"/>
                <a:ext cx="132267" cy="342443"/>
              </a:xfrm>
              <a:custGeom>
                <a:avLst/>
                <a:gdLst>
                  <a:gd name="T0" fmla="*/ 52 w 52"/>
                  <a:gd name="T1" fmla="*/ 6 h 135"/>
                  <a:gd name="T2" fmla="*/ 32 w 52"/>
                  <a:gd name="T3" fmla="*/ 0 h 135"/>
                  <a:gd name="T4" fmla="*/ 0 w 52"/>
                  <a:gd name="T5" fmla="*/ 135 h 135"/>
                  <a:gd name="T6" fmla="*/ 21 w 52"/>
                  <a:gd name="T7" fmla="*/ 135 h 135"/>
                  <a:gd name="T8" fmla="*/ 52 w 52"/>
                  <a:gd name="T9" fmla="*/ 6 h 135"/>
                </a:gdLst>
                <a:ahLst/>
                <a:cxnLst>
                  <a:cxn ang="0">
                    <a:pos x="T0" y="T1"/>
                  </a:cxn>
                  <a:cxn ang="0">
                    <a:pos x="T2" y="T3"/>
                  </a:cxn>
                  <a:cxn ang="0">
                    <a:pos x="T4" y="T5"/>
                  </a:cxn>
                  <a:cxn ang="0">
                    <a:pos x="T6" y="T7"/>
                  </a:cxn>
                  <a:cxn ang="0">
                    <a:pos x="T8" y="T9"/>
                  </a:cxn>
                </a:cxnLst>
                <a:rect l="0" t="0" r="r" b="b"/>
                <a:pathLst>
                  <a:path w="52" h="135">
                    <a:moveTo>
                      <a:pt x="52" y="6"/>
                    </a:moveTo>
                    <a:cubicBezTo>
                      <a:pt x="45" y="4"/>
                      <a:pt x="38" y="2"/>
                      <a:pt x="32" y="0"/>
                    </a:cubicBezTo>
                    <a:cubicBezTo>
                      <a:pt x="11" y="44"/>
                      <a:pt x="5" y="87"/>
                      <a:pt x="0" y="135"/>
                    </a:cubicBezTo>
                    <a:cubicBezTo>
                      <a:pt x="21" y="135"/>
                      <a:pt x="21" y="135"/>
                      <a:pt x="21" y="135"/>
                    </a:cubicBezTo>
                    <a:cubicBezTo>
                      <a:pt x="26" y="89"/>
                      <a:pt x="33" y="47"/>
                      <a:pt x="52" y="6"/>
                    </a:cubicBezTo>
                    <a:close/>
                  </a:path>
                </a:pathLst>
              </a:custGeom>
              <a:solidFill>
                <a:srgbClr val="00355B"/>
              </a:solidFill>
              <a:ln>
                <a:noFill/>
              </a:ln>
            </p:spPr>
            <p:txBody>
              <a:bodyPr vert="horz" wrap="square" lIns="93260" tIns="46630" rIns="93260" bIns="46630" numCol="1" anchor="t" anchorCtr="0" compatLnSpc="1">
                <a:prstTxWarp prst="textNoShape">
                  <a:avLst/>
                </a:prstTxWarp>
              </a:bodyPr>
              <a:lstStyle/>
              <a:p>
                <a:pPr marL="0" marR="0" lvl="0" indent="0" defTabSz="932597" eaLnBrk="1" fontAlgn="auto" latinLnBrk="0" hangingPunct="1">
                  <a:lnSpc>
                    <a:spcPct val="100000"/>
                  </a:lnSpc>
                  <a:spcBef>
                    <a:spcPts val="0"/>
                  </a:spcBef>
                  <a:spcAft>
                    <a:spcPts val="0"/>
                  </a:spcAft>
                  <a:buClrTx/>
                  <a:buSzTx/>
                  <a:buFontTx/>
                  <a:buNone/>
                  <a:tabLst/>
                  <a:defRPr/>
                </a:pPr>
                <a:endParaRPr kumimoji="0" lang="en-US" sz="1836" b="0" i="0" u="none" strike="noStrike" kern="0" cap="none" spc="0" normalizeH="0" baseline="0" noProof="0">
                  <a:ln>
                    <a:noFill/>
                  </a:ln>
                  <a:solidFill>
                    <a:sysClr val="windowText" lastClr="000000"/>
                  </a:solidFill>
                  <a:effectLst/>
                  <a:uLnTx/>
                  <a:uFillTx/>
                </a:endParaRPr>
              </a:p>
            </p:txBody>
          </p:sp>
          <p:sp>
            <p:nvSpPr>
              <p:cNvPr id="793" name="Freeform 792"/>
              <p:cNvSpPr>
                <a:spLocks/>
              </p:cNvSpPr>
              <p:nvPr/>
            </p:nvSpPr>
            <p:spPr bwMode="auto">
              <a:xfrm>
                <a:off x="6290234" y="3960495"/>
                <a:ext cx="132267" cy="342443"/>
              </a:xfrm>
              <a:custGeom>
                <a:avLst/>
                <a:gdLst>
                  <a:gd name="T0" fmla="*/ 0 w 52"/>
                  <a:gd name="T1" fmla="*/ 6 h 135"/>
                  <a:gd name="T2" fmla="*/ 21 w 52"/>
                  <a:gd name="T3" fmla="*/ 0 h 135"/>
                  <a:gd name="T4" fmla="*/ 52 w 52"/>
                  <a:gd name="T5" fmla="*/ 135 h 135"/>
                  <a:gd name="T6" fmla="*/ 31 w 52"/>
                  <a:gd name="T7" fmla="*/ 135 h 135"/>
                  <a:gd name="T8" fmla="*/ 0 w 52"/>
                  <a:gd name="T9" fmla="*/ 6 h 135"/>
                </a:gdLst>
                <a:ahLst/>
                <a:cxnLst>
                  <a:cxn ang="0">
                    <a:pos x="T0" y="T1"/>
                  </a:cxn>
                  <a:cxn ang="0">
                    <a:pos x="T2" y="T3"/>
                  </a:cxn>
                  <a:cxn ang="0">
                    <a:pos x="T4" y="T5"/>
                  </a:cxn>
                  <a:cxn ang="0">
                    <a:pos x="T6" y="T7"/>
                  </a:cxn>
                  <a:cxn ang="0">
                    <a:pos x="T8" y="T9"/>
                  </a:cxn>
                </a:cxnLst>
                <a:rect l="0" t="0" r="r" b="b"/>
                <a:pathLst>
                  <a:path w="52" h="135">
                    <a:moveTo>
                      <a:pt x="0" y="6"/>
                    </a:moveTo>
                    <a:cubicBezTo>
                      <a:pt x="7" y="4"/>
                      <a:pt x="14" y="2"/>
                      <a:pt x="21" y="0"/>
                    </a:cubicBezTo>
                    <a:cubicBezTo>
                      <a:pt x="41" y="44"/>
                      <a:pt x="48" y="87"/>
                      <a:pt x="52" y="135"/>
                    </a:cubicBezTo>
                    <a:cubicBezTo>
                      <a:pt x="31" y="135"/>
                      <a:pt x="31" y="135"/>
                      <a:pt x="31" y="135"/>
                    </a:cubicBezTo>
                    <a:cubicBezTo>
                      <a:pt x="26" y="89"/>
                      <a:pt x="19" y="47"/>
                      <a:pt x="0" y="6"/>
                    </a:cubicBezTo>
                    <a:close/>
                  </a:path>
                </a:pathLst>
              </a:custGeom>
              <a:solidFill>
                <a:srgbClr val="00355B"/>
              </a:solidFill>
              <a:ln>
                <a:noFill/>
              </a:ln>
            </p:spPr>
            <p:txBody>
              <a:bodyPr vert="horz" wrap="square" lIns="93260" tIns="46630" rIns="93260" bIns="46630" numCol="1" anchor="t" anchorCtr="0" compatLnSpc="1">
                <a:prstTxWarp prst="textNoShape">
                  <a:avLst/>
                </a:prstTxWarp>
              </a:bodyPr>
              <a:lstStyle/>
              <a:p>
                <a:pPr marL="0" marR="0" lvl="0" indent="0" defTabSz="932597" eaLnBrk="1" fontAlgn="auto" latinLnBrk="0" hangingPunct="1">
                  <a:lnSpc>
                    <a:spcPct val="100000"/>
                  </a:lnSpc>
                  <a:spcBef>
                    <a:spcPts val="0"/>
                  </a:spcBef>
                  <a:spcAft>
                    <a:spcPts val="0"/>
                  </a:spcAft>
                  <a:buClrTx/>
                  <a:buSzTx/>
                  <a:buFontTx/>
                  <a:buNone/>
                  <a:tabLst/>
                  <a:defRPr/>
                </a:pPr>
                <a:endParaRPr kumimoji="0" lang="en-US" sz="1836" b="0" i="0" u="none" strike="noStrike" kern="0" cap="none" spc="0" normalizeH="0" baseline="0" noProof="0">
                  <a:ln>
                    <a:noFill/>
                  </a:ln>
                  <a:solidFill>
                    <a:sysClr val="windowText" lastClr="000000"/>
                  </a:solidFill>
                  <a:effectLst/>
                  <a:uLnTx/>
                  <a:uFillTx/>
                </a:endParaRPr>
              </a:p>
            </p:txBody>
          </p:sp>
          <p:sp>
            <p:nvSpPr>
              <p:cNvPr id="794" name="Freeform 793"/>
              <p:cNvSpPr>
                <a:spLocks/>
              </p:cNvSpPr>
              <p:nvPr/>
            </p:nvSpPr>
            <p:spPr bwMode="auto">
              <a:xfrm>
                <a:off x="6159779" y="4333741"/>
                <a:ext cx="79722" cy="360562"/>
              </a:xfrm>
              <a:custGeom>
                <a:avLst/>
                <a:gdLst>
                  <a:gd name="T0" fmla="*/ 37 w 44"/>
                  <a:gd name="T1" fmla="*/ 199 h 199"/>
                  <a:gd name="T2" fmla="*/ 6 w 44"/>
                  <a:gd name="T3" fmla="*/ 199 h 199"/>
                  <a:gd name="T4" fmla="*/ 0 w 44"/>
                  <a:gd name="T5" fmla="*/ 0 h 199"/>
                  <a:gd name="T6" fmla="*/ 44 w 44"/>
                  <a:gd name="T7" fmla="*/ 0 h 199"/>
                  <a:gd name="T8" fmla="*/ 37 w 44"/>
                  <a:gd name="T9" fmla="*/ 199 h 199"/>
                </a:gdLst>
                <a:ahLst/>
                <a:cxnLst>
                  <a:cxn ang="0">
                    <a:pos x="T0" y="T1"/>
                  </a:cxn>
                  <a:cxn ang="0">
                    <a:pos x="T2" y="T3"/>
                  </a:cxn>
                  <a:cxn ang="0">
                    <a:pos x="T4" y="T5"/>
                  </a:cxn>
                  <a:cxn ang="0">
                    <a:pos x="T6" y="T7"/>
                  </a:cxn>
                  <a:cxn ang="0">
                    <a:pos x="T8" y="T9"/>
                  </a:cxn>
                </a:cxnLst>
                <a:rect l="0" t="0" r="r" b="b"/>
                <a:pathLst>
                  <a:path w="44" h="199">
                    <a:moveTo>
                      <a:pt x="37" y="199"/>
                    </a:moveTo>
                    <a:lnTo>
                      <a:pt x="6" y="199"/>
                    </a:lnTo>
                    <a:lnTo>
                      <a:pt x="0" y="0"/>
                    </a:lnTo>
                    <a:lnTo>
                      <a:pt x="44" y="0"/>
                    </a:lnTo>
                    <a:lnTo>
                      <a:pt x="37" y="199"/>
                    </a:lnTo>
                    <a:close/>
                  </a:path>
                </a:pathLst>
              </a:custGeom>
              <a:solidFill>
                <a:srgbClr val="00355B"/>
              </a:solidFill>
              <a:ln>
                <a:noFill/>
              </a:ln>
            </p:spPr>
            <p:txBody>
              <a:bodyPr vert="horz" wrap="square" lIns="93260" tIns="46630" rIns="93260" bIns="46630" numCol="1" anchor="t" anchorCtr="0" compatLnSpc="1">
                <a:prstTxWarp prst="textNoShape">
                  <a:avLst/>
                </a:prstTxWarp>
              </a:bodyPr>
              <a:lstStyle/>
              <a:p>
                <a:pPr marL="0" marR="0" lvl="0" indent="0" defTabSz="932597" eaLnBrk="1" fontAlgn="auto" latinLnBrk="0" hangingPunct="1">
                  <a:lnSpc>
                    <a:spcPct val="100000"/>
                  </a:lnSpc>
                  <a:spcBef>
                    <a:spcPts val="0"/>
                  </a:spcBef>
                  <a:spcAft>
                    <a:spcPts val="0"/>
                  </a:spcAft>
                  <a:buClrTx/>
                  <a:buSzTx/>
                  <a:buFontTx/>
                  <a:buNone/>
                  <a:tabLst/>
                  <a:defRPr/>
                </a:pPr>
                <a:endParaRPr kumimoji="0" lang="en-US" sz="1836" b="0" i="0" u="none" strike="noStrike" kern="0" cap="none" spc="0" normalizeH="0" baseline="0" noProof="0">
                  <a:ln>
                    <a:noFill/>
                  </a:ln>
                  <a:solidFill>
                    <a:sysClr val="windowText" lastClr="000000"/>
                  </a:solidFill>
                  <a:effectLst/>
                  <a:uLnTx/>
                  <a:uFillTx/>
                </a:endParaRPr>
              </a:p>
            </p:txBody>
          </p:sp>
          <p:sp>
            <p:nvSpPr>
              <p:cNvPr id="795" name="Freeform 794"/>
              <p:cNvSpPr>
                <a:spLocks/>
              </p:cNvSpPr>
              <p:nvPr/>
            </p:nvSpPr>
            <p:spPr bwMode="auto">
              <a:xfrm>
                <a:off x="6244937" y="4333741"/>
                <a:ext cx="77911" cy="360562"/>
              </a:xfrm>
              <a:custGeom>
                <a:avLst/>
                <a:gdLst>
                  <a:gd name="T0" fmla="*/ 37 w 43"/>
                  <a:gd name="T1" fmla="*/ 199 h 199"/>
                  <a:gd name="T2" fmla="*/ 7 w 43"/>
                  <a:gd name="T3" fmla="*/ 199 h 199"/>
                  <a:gd name="T4" fmla="*/ 0 w 43"/>
                  <a:gd name="T5" fmla="*/ 0 h 199"/>
                  <a:gd name="T6" fmla="*/ 43 w 43"/>
                  <a:gd name="T7" fmla="*/ 0 h 199"/>
                  <a:gd name="T8" fmla="*/ 37 w 43"/>
                  <a:gd name="T9" fmla="*/ 199 h 199"/>
                </a:gdLst>
                <a:ahLst/>
                <a:cxnLst>
                  <a:cxn ang="0">
                    <a:pos x="T0" y="T1"/>
                  </a:cxn>
                  <a:cxn ang="0">
                    <a:pos x="T2" y="T3"/>
                  </a:cxn>
                  <a:cxn ang="0">
                    <a:pos x="T4" y="T5"/>
                  </a:cxn>
                  <a:cxn ang="0">
                    <a:pos x="T6" y="T7"/>
                  </a:cxn>
                  <a:cxn ang="0">
                    <a:pos x="T8" y="T9"/>
                  </a:cxn>
                </a:cxnLst>
                <a:rect l="0" t="0" r="r" b="b"/>
                <a:pathLst>
                  <a:path w="43" h="199">
                    <a:moveTo>
                      <a:pt x="37" y="199"/>
                    </a:moveTo>
                    <a:lnTo>
                      <a:pt x="7" y="199"/>
                    </a:lnTo>
                    <a:lnTo>
                      <a:pt x="0" y="0"/>
                    </a:lnTo>
                    <a:lnTo>
                      <a:pt x="43" y="0"/>
                    </a:lnTo>
                    <a:lnTo>
                      <a:pt x="37" y="199"/>
                    </a:lnTo>
                    <a:close/>
                  </a:path>
                </a:pathLst>
              </a:custGeom>
              <a:solidFill>
                <a:srgbClr val="00355B"/>
              </a:solidFill>
              <a:ln>
                <a:noFill/>
              </a:ln>
            </p:spPr>
            <p:txBody>
              <a:bodyPr vert="horz" wrap="square" lIns="93260" tIns="46630" rIns="93260" bIns="46630" numCol="1" anchor="t" anchorCtr="0" compatLnSpc="1">
                <a:prstTxWarp prst="textNoShape">
                  <a:avLst/>
                </a:prstTxWarp>
              </a:bodyPr>
              <a:lstStyle/>
              <a:p>
                <a:pPr marL="0" marR="0" lvl="0" indent="0" defTabSz="932597" eaLnBrk="1" fontAlgn="auto" latinLnBrk="0" hangingPunct="1">
                  <a:lnSpc>
                    <a:spcPct val="100000"/>
                  </a:lnSpc>
                  <a:spcBef>
                    <a:spcPts val="0"/>
                  </a:spcBef>
                  <a:spcAft>
                    <a:spcPts val="0"/>
                  </a:spcAft>
                  <a:buClrTx/>
                  <a:buSzTx/>
                  <a:buFontTx/>
                  <a:buNone/>
                  <a:tabLst/>
                  <a:defRPr/>
                </a:pPr>
                <a:endParaRPr kumimoji="0" lang="en-US" sz="1836" b="0" i="0" u="none" strike="noStrike" kern="0" cap="none" spc="0" normalizeH="0" baseline="0" noProof="0">
                  <a:ln>
                    <a:noFill/>
                  </a:ln>
                  <a:solidFill>
                    <a:sysClr val="windowText" lastClr="000000"/>
                  </a:solidFill>
                  <a:effectLst/>
                  <a:uLnTx/>
                  <a:uFillTx/>
                </a:endParaRPr>
              </a:p>
            </p:txBody>
          </p:sp>
          <p:sp>
            <p:nvSpPr>
              <p:cNvPr id="796" name="Freeform 795"/>
              <p:cNvSpPr>
                <a:spLocks/>
              </p:cNvSpPr>
              <p:nvPr/>
            </p:nvSpPr>
            <p:spPr bwMode="auto">
              <a:xfrm>
                <a:off x="6070998" y="4302938"/>
                <a:ext cx="41674" cy="43485"/>
              </a:xfrm>
              <a:custGeom>
                <a:avLst/>
                <a:gdLst>
                  <a:gd name="T0" fmla="*/ 0 w 16"/>
                  <a:gd name="T1" fmla="*/ 0 h 17"/>
                  <a:gd name="T2" fmla="*/ 0 w 16"/>
                  <a:gd name="T3" fmla="*/ 9 h 17"/>
                  <a:gd name="T4" fmla="*/ 8 w 16"/>
                  <a:gd name="T5" fmla="*/ 17 h 17"/>
                  <a:gd name="T6" fmla="*/ 16 w 16"/>
                  <a:gd name="T7" fmla="*/ 9 h 17"/>
                  <a:gd name="T8" fmla="*/ 16 w 16"/>
                  <a:gd name="T9" fmla="*/ 0 h 17"/>
                  <a:gd name="T10" fmla="*/ 0 w 16"/>
                  <a:gd name="T11" fmla="*/ 0 h 17"/>
                </a:gdLst>
                <a:ahLst/>
                <a:cxnLst>
                  <a:cxn ang="0">
                    <a:pos x="T0" y="T1"/>
                  </a:cxn>
                  <a:cxn ang="0">
                    <a:pos x="T2" y="T3"/>
                  </a:cxn>
                  <a:cxn ang="0">
                    <a:pos x="T4" y="T5"/>
                  </a:cxn>
                  <a:cxn ang="0">
                    <a:pos x="T6" y="T7"/>
                  </a:cxn>
                  <a:cxn ang="0">
                    <a:pos x="T8" y="T9"/>
                  </a:cxn>
                  <a:cxn ang="0">
                    <a:pos x="T10" y="T11"/>
                  </a:cxn>
                </a:cxnLst>
                <a:rect l="0" t="0" r="r" b="b"/>
                <a:pathLst>
                  <a:path w="16" h="17">
                    <a:moveTo>
                      <a:pt x="0" y="0"/>
                    </a:moveTo>
                    <a:cubicBezTo>
                      <a:pt x="0" y="9"/>
                      <a:pt x="0" y="9"/>
                      <a:pt x="0" y="9"/>
                    </a:cubicBezTo>
                    <a:cubicBezTo>
                      <a:pt x="0" y="14"/>
                      <a:pt x="3" y="17"/>
                      <a:pt x="8" y="17"/>
                    </a:cubicBezTo>
                    <a:cubicBezTo>
                      <a:pt x="12" y="17"/>
                      <a:pt x="16" y="14"/>
                      <a:pt x="16" y="9"/>
                    </a:cubicBezTo>
                    <a:cubicBezTo>
                      <a:pt x="16" y="0"/>
                      <a:pt x="16" y="0"/>
                      <a:pt x="16" y="0"/>
                    </a:cubicBezTo>
                    <a:lnTo>
                      <a:pt x="0" y="0"/>
                    </a:lnTo>
                    <a:close/>
                  </a:path>
                </a:pathLst>
              </a:custGeom>
              <a:solidFill>
                <a:srgbClr val="00355B"/>
              </a:solidFill>
              <a:ln>
                <a:noFill/>
              </a:ln>
            </p:spPr>
            <p:txBody>
              <a:bodyPr vert="horz" wrap="square" lIns="93260" tIns="46630" rIns="93260" bIns="46630" numCol="1" anchor="t" anchorCtr="0" compatLnSpc="1">
                <a:prstTxWarp prst="textNoShape">
                  <a:avLst/>
                </a:prstTxWarp>
              </a:bodyPr>
              <a:lstStyle/>
              <a:p>
                <a:pPr marL="0" marR="0" lvl="0" indent="0" defTabSz="932597" eaLnBrk="1" fontAlgn="auto" latinLnBrk="0" hangingPunct="1">
                  <a:lnSpc>
                    <a:spcPct val="100000"/>
                  </a:lnSpc>
                  <a:spcBef>
                    <a:spcPts val="0"/>
                  </a:spcBef>
                  <a:spcAft>
                    <a:spcPts val="0"/>
                  </a:spcAft>
                  <a:buClrTx/>
                  <a:buSzTx/>
                  <a:buFontTx/>
                  <a:buNone/>
                  <a:tabLst/>
                  <a:defRPr/>
                </a:pPr>
                <a:endParaRPr kumimoji="0" lang="en-US" sz="1836" b="0" i="0" u="none" strike="noStrike" kern="0" cap="none" spc="0" normalizeH="0" baseline="0" noProof="0">
                  <a:ln>
                    <a:noFill/>
                  </a:ln>
                  <a:solidFill>
                    <a:sysClr val="windowText" lastClr="000000"/>
                  </a:solidFill>
                  <a:effectLst/>
                  <a:uLnTx/>
                  <a:uFillTx/>
                </a:endParaRPr>
              </a:p>
            </p:txBody>
          </p:sp>
          <p:sp>
            <p:nvSpPr>
              <p:cNvPr id="797" name="Freeform 796"/>
              <p:cNvSpPr>
                <a:spLocks/>
              </p:cNvSpPr>
              <p:nvPr/>
            </p:nvSpPr>
            <p:spPr bwMode="auto">
              <a:xfrm>
                <a:off x="6373580" y="4302938"/>
                <a:ext cx="39861" cy="43485"/>
              </a:xfrm>
              <a:custGeom>
                <a:avLst/>
                <a:gdLst>
                  <a:gd name="T0" fmla="*/ 0 w 16"/>
                  <a:gd name="T1" fmla="*/ 0 h 17"/>
                  <a:gd name="T2" fmla="*/ 0 w 16"/>
                  <a:gd name="T3" fmla="*/ 9 h 17"/>
                  <a:gd name="T4" fmla="*/ 8 w 16"/>
                  <a:gd name="T5" fmla="*/ 17 h 17"/>
                  <a:gd name="T6" fmla="*/ 16 w 16"/>
                  <a:gd name="T7" fmla="*/ 9 h 17"/>
                  <a:gd name="T8" fmla="*/ 16 w 16"/>
                  <a:gd name="T9" fmla="*/ 0 h 17"/>
                  <a:gd name="T10" fmla="*/ 0 w 16"/>
                  <a:gd name="T11" fmla="*/ 0 h 17"/>
                </a:gdLst>
                <a:ahLst/>
                <a:cxnLst>
                  <a:cxn ang="0">
                    <a:pos x="T0" y="T1"/>
                  </a:cxn>
                  <a:cxn ang="0">
                    <a:pos x="T2" y="T3"/>
                  </a:cxn>
                  <a:cxn ang="0">
                    <a:pos x="T4" y="T5"/>
                  </a:cxn>
                  <a:cxn ang="0">
                    <a:pos x="T6" y="T7"/>
                  </a:cxn>
                  <a:cxn ang="0">
                    <a:pos x="T8" y="T9"/>
                  </a:cxn>
                  <a:cxn ang="0">
                    <a:pos x="T10" y="T11"/>
                  </a:cxn>
                </a:cxnLst>
                <a:rect l="0" t="0" r="r" b="b"/>
                <a:pathLst>
                  <a:path w="16" h="17">
                    <a:moveTo>
                      <a:pt x="0" y="0"/>
                    </a:moveTo>
                    <a:cubicBezTo>
                      <a:pt x="0" y="9"/>
                      <a:pt x="0" y="9"/>
                      <a:pt x="0" y="9"/>
                    </a:cubicBezTo>
                    <a:cubicBezTo>
                      <a:pt x="0" y="14"/>
                      <a:pt x="4" y="17"/>
                      <a:pt x="8" y="17"/>
                    </a:cubicBezTo>
                    <a:cubicBezTo>
                      <a:pt x="13" y="17"/>
                      <a:pt x="16" y="14"/>
                      <a:pt x="16" y="9"/>
                    </a:cubicBezTo>
                    <a:cubicBezTo>
                      <a:pt x="16" y="0"/>
                      <a:pt x="16" y="0"/>
                      <a:pt x="16" y="0"/>
                    </a:cubicBezTo>
                    <a:lnTo>
                      <a:pt x="0" y="0"/>
                    </a:lnTo>
                    <a:close/>
                  </a:path>
                </a:pathLst>
              </a:custGeom>
              <a:solidFill>
                <a:srgbClr val="00355B"/>
              </a:solidFill>
              <a:ln>
                <a:noFill/>
              </a:ln>
            </p:spPr>
            <p:txBody>
              <a:bodyPr vert="horz" wrap="square" lIns="93260" tIns="46630" rIns="93260" bIns="46630" numCol="1" anchor="t" anchorCtr="0" compatLnSpc="1">
                <a:prstTxWarp prst="textNoShape">
                  <a:avLst/>
                </a:prstTxWarp>
              </a:bodyPr>
              <a:lstStyle/>
              <a:p>
                <a:pPr marL="0" marR="0" lvl="0" indent="0" defTabSz="932597" eaLnBrk="1" fontAlgn="auto" latinLnBrk="0" hangingPunct="1">
                  <a:lnSpc>
                    <a:spcPct val="100000"/>
                  </a:lnSpc>
                  <a:spcBef>
                    <a:spcPts val="0"/>
                  </a:spcBef>
                  <a:spcAft>
                    <a:spcPts val="0"/>
                  </a:spcAft>
                  <a:buClrTx/>
                  <a:buSzTx/>
                  <a:buFontTx/>
                  <a:buNone/>
                  <a:tabLst/>
                  <a:defRPr/>
                </a:pPr>
                <a:endParaRPr kumimoji="0" lang="en-US" sz="1836" b="0" i="0" u="none" strike="noStrike" kern="0" cap="none" spc="0" normalizeH="0" baseline="0" noProof="0">
                  <a:ln>
                    <a:noFill/>
                  </a:ln>
                  <a:solidFill>
                    <a:sysClr val="windowText" lastClr="000000"/>
                  </a:solidFill>
                  <a:effectLst/>
                  <a:uLnTx/>
                  <a:uFillTx/>
                </a:endParaRPr>
              </a:p>
            </p:txBody>
          </p:sp>
          <p:sp>
            <p:nvSpPr>
              <p:cNvPr id="798" name="Freeform 797"/>
              <p:cNvSpPr>
                <a:spLocks/>
              </p:cNvSpPr>
              <p:nvPr/>
            </p:nvSpPr>
            <p:spPr bwMode="auto">
              <a:xfrm>
                <a:off x="6143473" y="3944188"/>
                <a:ext cx="197494" cy="389552"/>
              </a:xfrm>
              <a:custGeom>
                <a:avLst/>
                <a:gdLst>
                  <a:gd name="T0" fmla="*/ 71 w 109"/>
                  <a:gd name="T1" fmla="*/ 0 h 215"/>
                  <a:gd name="T2" fmla="*/ 54 w 109"/>
                  <a:gd name="T3" fmla="*/ 134 h 215"/>
                  <a:gd name="T4" fmla="*/ 37 w 109"/>
                  <a:gd name="T5" fmla="*/ 0 h 215"/>
                  <a:gd name="T6" fmla="*/ 0 w 109"/>
                  <a:gd name="T7" fmla="*/ 9 h 215"/>
                  <a:gd name="T8" fmla="*/ 1 w 109"/>
                  <a:gd name="T9" fmla="*/ 215 h 215"/>
                  <a:gd name="T10" fmla="*/ 107 w 109"/>
                  <a:gd name="T11" fmla="*/ 215 h 215"/>
                  <a:gd name="T12" fmla="*/ 109 w 109"/>
                  <a:gd name="T13" fmla="*/ 9 h 215"/>
                  <a:gd name="T14" fmla="*/ 71 w 109"/>
                  <a:gd name="T15" fmla="*/ 0 h 21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9" h="215">
                    <a:moveTo>
                      <a:pt x="71" y="0"/>
                    </a:moveTo>
                    <a:lnTo>
                      <a:pt x="54" y="134"/>
                    </a:lnTo>
                    <a:lnTo>
                      <a:pt x="37" y="0"/>
                    </a:lnTo>
                    <a:lnTo>
                      <a:pt x="0" y="9"/>
                    </a:lnTo>
                    <a:lnTo>
                      <a:pt x="1" y="215"/>
                    </a:lnTo>
                    <a:lnTo>
                      <a:pt x="107" y="215"/>
                    </a:lnTo>
                    <a:lnTo>
                      <a:pt x="109" y="9"/>
                    </a:lnTo>
                    <a:lnTo>
                      <a:pt x="71" y="0"/>
                    </a:lnTo>
                    <a:close/>
                  </a:path>
                </a:pathLst>
              </a:custGeom>
              <a:solidFill>
                <a:srgbClr val="00355B"/>
              </a:solidFill>
              <a:ln>
                <a:noFill/>
              </a:ln>
            </p:spPr>
            <p:txBody>
              <a:bodyPr vert="horz" wrap="square" lIns="93260" tIns="46630" rIns="93260" bIns="46630" numCol="1" anchor="t" anchorCtr="0" compatLnSpc="1">
                <a:prstTxWarp prst="textNoShape">
                  <a:avLst/>
                </a:prstTxWarp>
              </a:bodyPr>
              <a:lstStyle/>
              <a:p>
                <a:pPr marL="0" marR="0" lvl="0" indent="0" defTabSz="932597" eaLnBrk="1" fontAlgn="auto" latinLnBrk="0" hangingPunct="1">
                  <a:lnSpc>
                    <a:spcPct val="100000"/>
                  </a:lnSpc>
                  <a:spcBef>
                    <a:spcPts val="0"/>
                  </a:spcBef>
                  <a:spcAft>
                    <a:spcPts val="0"/>
                  </a:spcAft>
                  <a:buClrTx/>
                  <a:buSzTx/>
                  <a:buFontTx/>
                  <a:buNone/>
                  <a:tabLst/>
                  <a:defRPr/>
                </a:pPr>
                <a:endParaRPr kumimoji="0" lang="en-US" sz="1836" b="0" i="0" u="none" strike="noStrike" kern="0" cap="none" spc="0" normalizeH="0" baseline="0" noProof="0" dirty="0">
                  <a:ln>
                    <a:noFill/>
                  </a:ln>
                  <a:solidFill>
                    <a:sysClr val="windowText" lastClr="000000"/>
                  </a:solidFill>
                  <a:effectLst/>
                  <a:uLnTx/>
                  <a:uFillTx/>
                </a:endParaRPr>
              </a:p>
            </p:txBody>
          </p:sp>
          <p:sp>
            <p:nvSpPr>
              <p:cNvPr id="799" name="Freeform 798"/>
              <p:cNvSpPr>
                <a:spLocks/>
              </p:cNvSpPr>
              <p:nvPr/>
            </p:nvSpPr>
            <p:spPr bwMode="auto">
              <a:xfrm>
                <a:off x="6292046" y="3830041"/>
                <a:ext cx="0" cy="1811"/>
              </a:xfrm>
              <a:custGeom>
                <a:avLst/>
                <a:gdLst>
                  <a:gd name="T0" fmla="*/ 1 h 1"/>
                  <a:gd name="T1" fmla="*/ 0 h 1"/>
                  <a:gd name="T2" fmla="*/ 1 h 1"/>
                </a:gdLst>
                <a:ahLst/>
                <a:cxnLst>
                  <a:cxn ang="0">
                    <a:pos x="0" y="T0"/>
                  </a:cxn>
                  <a:cxn ang="0">
                    <a:pos x="0" y="T1"/>
                  </a:cxn>
                  <a:cxn ang="0">
                    <a:pos x="0" y="T2"/>
                  </a:cxn>
                </a:cxnLst>
                <a:rect l="0" t="0" r="r" b="b"/>
                <a:pathLst>
                  <a:path h="1">
                    <a:moveTo>
                      <a:pt x="0" y="1"/>
                    </a:moveTo>
                    <a:cubicBezTo>
                      <a:pt x="0" y="1"/>
                      <a:pt x="0" y="1"/>
                      <a:pt x="0" y="0"/>
                    </a:cubicBezTo>
                    <a:cubicBezTo>
                      <a:pt x="0" y="1"/>
                      <a:pt x="0" y="1"/>
                      <a:pt x="0" y="1"/>
                    </a:cubicBezTo>
                    <a:close/>
                  </a:path>
                </a:pathLst>
              </a:custGeom>
              <a:solidFill>
                <a:srgbClr val="00355B"/>
              </a:solidFill>
              <a:ln>
                <a:noFill/>
              </a:ln>
            </p:spPr>
            <p:txBody>
              <a:bodyPr vert="horz" wrap="square" lIns="93260" tIns="46630" rIns="93260" bIns="46630" numCol="1" anchor="t" anchorCtr="0" compatLnSpc="1">
                <a:prstTxWarp prst="textNoShape">
                  <a:avLst/>
                </a:prstTxWarp>
              </a:bodyPr>
              <a:lstStyle/>
              <a:p>
                <a:pPr marL="0" marR="0" lvl="0" indent="0" defTabSz="932597" eaLnBrk="1" fontAlgn="auto" latinLnBrk="0" hangingPunct="1">
                  <a:lnSpc>
                    <a:spcPct val="100000"/>
                  </a:lnSpc>
                  <a:spcBef>
                    <a:spcPts val="0"/>
                  </a:spcBef>
                  <a:spcAft>
                    <a:spcPts val="0"/>
                  </a:spcAft>
                  <a:buClrTx/>
                  <a:buSzTx/>
                  <a:buFontTx/>
                  <a:buNone/>
                  <a:tabLst/>
                  <a:defRPr/>
                </a:pPr>
                <a:endParaRPr kumimoji="0" lang="en-US" sz="1836" b="0" i="0" u="none" strike="noStrike" kern="0" cap="none" spc="0" normalizeH="0" baseline="0" noProof="0">
                  <a:ln>
                    <a:noFill/>
                  </a:ln>
                  <a:solidFill>
                    <a:sysClr val="windowText" lastClr="000000"/>
                  </a:solidFill>
                  <a:effectLst/>
                  <a:uLnTx/>
                  <a:uFillTx/>
                </a:endParaRPr>
              </a:p>
            </p:txBody>
          </p:sp>
          <p:sp>
            <p:nvSpPr>
              <p:cNvPr id="800" name="Freeform 799"/>
              <p:cNvSpPr>
                <a:spLocks/>
              </p:cNvSpPr>
              <p:nvPr/>
            </p:nvSpPr>
            <p:spPr bwMode="auto">
              <a:xfrm>
                <a:off x="6292046" y="3830041"/>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solidFill>
                <a:srgbClr val="00355B"/>
              </a:solidFill>
              <a:ln>
                <a:noFill/>
              </a:ln>
            </p:spPr>
            <p:txBody>
              <a:bodyPr vert="horz" wrap="square" lIns="93260" tIns="46630" rIns="93260" bIns="46630" numCol="1" anchor="t" anchorCtr="0" compatLnSpc="1">
                <a:prstTxWarp prst="textNoShape">
                  <a:avLst/>
                </a:prstTxWarp>
              </a:bodyPr>
              <a:lstStyle/>
              <a:p>
                <a:pPr marL="0" marR="0" lvl="0" indent="0" defTabSz="932597" eaLnBrk="1" fontAlgn="auto" latinLnBrk="0" hangingPunct="1">
                  <a:lnSpc>
                    <a:spcPct val="100000"/>
                  </a:lnSpc>
                  <a:spcBef>
                    <a:spcPts val="0"/>
                  </a:spcBef>
                  <a:spcAft>
                    <a:spcPts val="0"/>
                  </a:spcAft>
                  <a:buClrTx/>
                  <a:buSzTx/>
                  <a:buFontTx/>
                  <a:buNone/>
                  <a:tabLst/>
                  <a:defRPr/>
                </a:pPr>
                <a:endParaRPr kumimoji="0" lang="en-US" sz="1836" b="0" i="0" u="none" strike="noStrike" kern="0" cap="none" spc="0" normalizeH="0" baseline="0" noProof="0">
                  <a:ln>
                    <a:noFill/>
                  </a:ln>
                  <a:solidFill>
                    <a:sysClr val="windowText" lastClr="000000"/>
                  </a:solidFill>
                  <a:effectLst/>
                  <a:uLnTx/>
                  <a:uFillTx/>
                </a:endParaRPr>
              </a:p>
            </p:txBody>
          </p:sp>
          <p:sp>
            <p:nvSpPr>
              <p:cNvPr id="801" name="Freeform 800"/>
              <p:cNvSpPr>
                <a:spLocks/>
              </p:cNvSpPr>
              <p:nvPr/>
            </p:nvSpPr>
            <p:spPr bwMode="auto">
              <a:xfrm>
                <a:off x="6290234" y="3824604"/>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solidFill>
                <a:srgbClr val="00355B"/>
              </a:solidFill>
              <a:ln>
                <a:noFill/>
              </a:ln>
            </p:spPr>
            <p:txBody>
              <a:bodyPr vert="horz" wrap="square" lIns="93260" tIns="46630" rIns="93260" bIns="46630" numCol="1" anchor="t" anchorCtr="0" compatLnSpc="1">
                <a:prstTxWarp prst="textNoShape">
                  <a:avLst/>
                </a:prstTxWarp>
              </a:bodyPr>
              <a:lstStyle/>
              <a:p>
                <a:pPr marL="0" marR="0" lvl="0" indent="0" defTabSz="932597" eaLnBrk="1" fontAlgn="auto" latinLnBrk="0" hangingPunct="1">
                  <a:lnSpc>
                    <a:spcPct val="100000"/>
                  </a:lnSpc>
                  <a:spcBef>
                    <a:spcPts val="0"/>
                  </a:spcBef>
                  <a:spcAft>
                    <a:spcPts val="0"/>
                  </a:spcAft>
                  <a:buClrTx/>
                  <a:buSzTx/>
                  <a:buFontTx/>
                  <a:buNone/>
                  <a:tabLst/>
                  <a:defRPr/>
                </a:pPr>
                <a:endParaRPr kumimoji="0" lang="en-US" sz="1836" b="0" i="0" u="none" strike="noStrike" kern="0" cap="none" spc="0" normalizeH="0" baseline="0" noProof="0">
                  <a:ln>
                    <a:noFill/>
                  </a:ln>
                  <a:solidFill>
                    <a:sysClr val="windowText" lastClr="000000"/>
                  </a:solidFill>
                  <a:effectLst/>
                  <a:uLnTx/>
                  <a:uFillTx/>
                </a:endParaRPr>
              </a:p>
            </p:txBody>
          </p:sp>
          <p:sp>
            <p:nvSpPr>
              <p:cNvPr id="802" name="Freeform 801"/>
              <p:cNvSpPr>
                <a:spLocks/>
              </p:cNvSpPr>
              <p:nvPr/>
            </p:nvSpPr>
            <p:spPr bwMode="auto">
              <a:xfrm>
                <a:off x="6290234" y="3826417"/>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solidFill>
                <a:srgbClr val="00355B"/>
              </a:solidFill>
              <a:ln>
                <a:noFill/>
              </a:ln>
            </p:spPr>
            <p:txBody>
              <a:bodyPr vert="horz" wrap="square" lIns="93260" tIns="46630" rIns="93260" bIns="46630" numCol="1" anchor="t" anchorCtr="0" compatLnSpc="1">
                <a:prstTxWarp prst="textNoShape">
                  <a:avLst/>
                </a:prstTxWarp>
              </a:bodyPr>
              <a:lstStyle/>
              <a:p>
                <a:pPr marL="0" marR="0" lvl="0" indent="0" defTabSz="932597" eaLnBrk="1" fontAlgn="auto" latinLnBrk="0" hangingPunct="1">
                  <a:lnSpc>
                    <a:spcPct val="100000"/>
                  </a:lnSpc>
                  <a:spcBef>
                    <a:spcPts val="0"/>
                  </a:spcBef>
                  <a:spcAft>
                    <a:spcPts val="0"/>
                  </a:spcAft>
                  <a:buClrTx/>
                  <a:buSzTx/>
                  <a:buFontTx/>
                  <a:buNone/>
                  <a:tabLst/>
                  <a:defRPr/>
                </a:pPr>
                <a:endParaRPr kumimoji="0" lang="en-US" sz="1836" b="0" i="0" u="none" strike="noStrike" kern="0" cap="none" spc="0" normalizeH="0" baseline="0" noProof="0">
                  <a:ln>
                    <a:noFill/>
                  </a:ln>
                  <a:solidFill>
                    <a:sysClr val="windowText" lastClr="000000"/>
                  </a:solidFill>
                  <a:effectLst/>
                  <a:uLnTx/>
                  <a:uFillTx/>
                </a:endParaRPr>
              </a:p>
            </p:txBody>
          </p:sp>
          <p:sp>
            <p:nvSpPr>
              <p:cNvPr id="803" name="Freeform 802"/>
              <p:cNvSpPr>
                <a:spLocks/>
              </p:cNvSpPr>
              <p:nvPr/>
            </p:nvSpPr>
            <p:spPr bwMode="auto">
              <a:xfrm>
                <a:off x="6194205" y="3824604"/>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solidFill>
                <a:srgbClr val="00355B"/>
              </a:solidFill>
              <a:ln>
                <a:noFill/>
              </a:ln>
            </p:spPr>
            <p:txBody>
              <a:bodyPr vert="horz" wrap="square" lIns="93260" tIns="46630" rIns="93260" bIns="46630" numCol="1" anchor="t" anchorCtr="0" compatLnSpc="1">
                <a:prstTxWarp prst="textNoShape">
                  <a:avLst/>
                </a:prstTxWarp>
              </a:bodyPr>
              <a:lstStyle/>
              <a:p>
                <a:pPr marL="0" marR="0" lvl="0" indent="0" defTabSz="932597" eaLnBrk="1" fontAlgn="auto" latinLnBrk="0" hangingPunct="1">
                  <a:lnSpc>
                    <a:spcPct val="100000"/>
                  </a:lnSpc>
                  <a:spcBef>
                    <a:spcPts val="0"/>
                  </a:spcBef>
                  <a:spcAft>
                    <a:spcPts val="0"/>
                  </a:spcAft>
                  <a:buClrTx/>
                  <a:buSzTx/>
                  <a:buFontTx/>
                  <a:buNone/>
                  <a:tabLst/>
                  <a:defRPr/>
                </a:pPr>
                <a:endParaRPr kumimoji="0" lang="en-US" sz="1836" b="0" i="0" u="none" strike="noStrike" kern="0" cap="none" spc="0" normalizeH="0" baseline="0" noProof="0">
                  <a:ln>
                    <a:noFill/>
                  </a:ln>
                  <a:solidFill>
                    <a:sysClr val="windowText" lastClr="000000"/>
                  </a:solidFill>
                  <a:effectLst/>
                  <a:uLnTx/>
                  <a:uFillTx/>
                </a:endParaRPr>
              </a:p>
            </p:txBody>
          </p:sp>
          <p:sp>
            <p:nvSpPr>
              <p:cNvPr id="804" name="Freeform 803"/>
              <p:cNvSpPr>
                <a:spLocks/>
              </p:cNvSpPr>
              <p:nvPr/>
            </p:nvSpPr>
            <p:spPr bwMode="auto">
              <a:xfrm>
                <a:off x="6292046" y="3831852"/>
                <a:ext cx="0" cy="1811"/>
              </a:xfrm>
              <a:custGeom>
                <a:avLst/>
                <a:gdLst>
                  <a:gd name="T0" fmla="*/ 1 h 1"/>
                  <a:gd name="T1" fmla="*/ 0 h 1"/>
                  <a:gd name="T2" fmla="*/ 1 h 1"/>
                </a:gdLst>
                <a:ahLst/>
                <a:cxnLst>
                  <a:cxn ang="0">
                    <a:pos x="0" y="T0"/>
                  </a:cxn>
                  <a:cxn ang="0">
                    <a:pos x="0" y="T1"/>
                  </a:cxn>
                  <a:cxn ang="0">
                    <a:pos x="0" y="T2"/>
                  </a:cxn>
                </a:cxnLst>
                <a:rect l="0" t="0" r="r" b="b"/>
                <a:pathLst>
                  <a:path h="1">
                    <a:moveTo>
                      <a:pt x="0" y="1"/>
                    </a:moveTo>
                    <a:cubicBezTo>
                      <a:pt x="0" y="1"/>
                      <a:pt x="0" y="1"/>
                      <a:pt x="0" y="0"/>
                    </a:cubicBezTo>
                    <a:cubicBezTo>
                      <a:pt x="0" y="1"/>
                      <a:pt x="0" y="1"/>
                      <a:pt x="0" y="1"/>
                    </a:cubicBezTo>
                    <a:close/>
                  </a:path>
                </a:pathLst>
              </a:custGeom>
              <a:solidFill>
                <a:srgbClr val="00355B"/>
              </a:solidFill>
              <a:ln>
                <a:noFill/>
              </a:ln>
            </p:spPr>
            <p:txBody>
              <a:bodyPr vert="horz" wrap="square" lIns="93260" tIns="46630" rIns="93260" bIns="46630" numCol="1" anchor="t" anchorCtr="0" compatLnSpc="1">
                <a:prstTxWarp prst="textNoShape">
                  <a:avLst/>
                </a:prstTxWarp>
              </a:bodyPr>
              <a:lstStyle/>
              <a:p>
                <a:pPr marL="0" marR="0" lvl="0" indent="0" defTabSz="932597" eaLnBrk="1" fontAlgn="auto" latinLnBrk="0" hangingPunct="1">
                  <a:lnSpc>
                    <a:spcPct val="100000"/>
                  </a:lnSpc>
                  <a:spcBef>
                    <a:spcPts val="0"/>
                  </a:spcBef>
                  <a:spcAft>
                    <a:spcPts val="0"/>
                  </a:spcAft>
                  <a:buClrTx/>
                  <a:buSzTx/>
                  <a:buFontTx/>
                  <a:buNone/>
                  <a:tabLst/>
                  <a:defRPr/>
                </a:pPr>
                <a:endParaRPr kumimoji="0" lang="en-US" sz="1836" b="0" i="0" u="none" strike="noStrike" kern="0" cap="none" spc="0" normalizeH="0" baseline="0" noProof="0">
                  <a:ln>
                    <a:noFill/>
                  </a:ln>
                  <a:solidFill>
                    <a:sysClr val="windowText" lastClr="000000"/>
                  </a:solidFill>
                  <a:effectLst/>
                  <a:uLnTx/>
                  <a:uFillTx/>
                </a:endParaRPr>
              </a:p>
            </p:txBody>
          </p:sp>
          <p:sp>
            <p:nvSpPr>
              <p:cNvPr id="805" name="Freeform 804"/>
              <p:cNvSpPr>
                <a:spLocks/>
              </p:cNvSpPr>
              <p:nvPr/>
            </p:nvSpPr>
            <p:spPr bwMode="auto">
              <a:xfrm>
                <a:off x="6292046" y="3833664"/>
                <a:ext cx="0" cy="3624"/>
              </a:xfrm>
              <a:custGeom>
                <a:avLst/>
                <a:gdLst>
                  <a:gd name="T0" fmla="*/ 1 h 1"/>
                  <a:gd name="T1" fmla="*/ 0 h 1"/>
                  <a:gd name="T2" fmla="*/ 1 h 1"/>
                </a:gdLst>
                <a:ahLst/>
                <a:cxnLst>
                  <a:cxn ang="0">
                    <a:pos x="0" y="T0"/>
                  </a:cxn>
                  <a:cxn ang="0">
                    <a:pos x="0" y="T1"/>
                  </a:cxn>
                  <a:cxn ang="0">
                    <a:pos x="0" y="T2"/>
                  </a:cxn>
                </a:cxnLst>
                <a:rect l="0" t="0" r="r" b="b"/>
                <a:pathLst>
                  <a:path h="1">
                    <a:moveTo>
                      <a:pt x="0" y="1"/>
                    </a:moveTo>
                    <a:cubicBezTo>
                      <a:pt x="0" y="1"/>
                      <a:pt x="0" y="1"/>
                      <a:pt x="0" y="0"/>
                    </a:cubicBezTo>
                    <a:cubicBezTo>
                      <a:pt x="0" y="1"/>
                      <a:pt x="0" y="1"/>
                      <a:pt x="0" y="1"/>
                    </a:cubicBezTo>
                    <a:close/>
                  </a:path>
                </a:pathLst>
              </a:custGeom>
              <a:solidFill>
                <a:srgbClr val="00355B"/>
              </a:solidFill>
              <a:ln>
                <a:noFill/>
              </a:ln>
            </p:spPr>
            <p:txBody>
              <a:bodyPr vert="horz" wrap="square" lIns="93260" tIns="46630" rIns="93260" bIns="46630" numCol="1" anchor="t" anchorCtr="0" compatLnSpc="1">
                <a:prstTxWarp prst="textNoShape">
                  <a:avLst/>
                </a:prstTxWarp>
              </a:bodyPr>
              <a:lstStyle/>
              <a:p>
                <a:pPr marL="0" marR="0" lvl="0" indent="0" defTabSz="932597" eaLnBrk="1" fontAlgn="auto" latinLnBrk="0" hangingPunct="1">
                  <a:lnSpc>
                    <a:spcPct val="100000"/>
                  </a:lnSpc>
                  <a:spcBef>
                    <a:spcPts val="0"/>
                  </a:spcBef>
                  <a:spcAft>
                    <a:spcPts val="0"/>
                  </a:spcAft>
                  <a:buClrTx/>
                  <a:buSzTx/>
                  <a:buFontTx/>
                  <a:buNone/>
                  <a:tabLst/>
                  <a:defRPr/>
                </a:pPr>
                <a:endParaRPr kumimoji="0" lang="en-US" sz="1836" b="0" i="0" u="none" strike="noStrike" kern="0" cap="none" spc="0" normalizeH="0" baseline="0" noProof="0">
                  <a:ln>
                    <a:noFill/>
                  </a:ln>
                  <a:solidFill>
                    <a:sysClr val="windowText" lastClr="000000"/>
                  </a:solidFill>
                  <a:effectLst/>
                  <a:uLnTx/>
                  <a:uFillTx/>
                </a:endParaRPr>
              </a:p>
            </p:txBody>
          </p:sp>
          <p:sp>
            <p:nvSpPr>
              <p:cNvPr id="806" name="Rectangle 805"/>
              <p:cNvSpPr>
                <a:spLocks noChangeArrowheads="1"/>
              </p:cNvSpPr>
              <p:nvPr/>
            </p:nvSpPr>
            <p:spPr bwMode="auto">
              <a:xfrm>
                <a:off x="6290234" y="3820981"/>
                <a:ext cx="1812" cy="1811"/>
              </a:xfrm>
              <a:prstGeom prst="rect">
                <a:avLst/>
              </a:prstGeom>
              <a:solidFill>
                <a:srgbClr val="00355B"/>
              </a:solidFill>
              <a:ln>
                <a:noFill/>
              </a:ln>
            </p:spPr>
            <p:txBody>
              <a:bodyPr vert="horz" wrap="square" lIns="93260" tIns="46630" rIns="93260" bIns="46630" numCol="1" anchor="t" anchorCtr="0" compatLnSpc="1">
                <a:prstTxWarp prst="textNoShape">
                  <a:avLst/>
                </a:prstTxWarp>
              </a:bodyPr>
              <a:lstStyle/>
              <a:p>
                <a:pPr marL="0" marR="0" lvl="0" indent="0" defTabSz="932597" eaLnBrk="1" fontAlgn="auto" latinLnBrk="0" hangingPunct="1">
                  <a:lnSpc>
                    <a:spcPct val="100000"/>
                  </a:lnSpc>
                  <a:spcBef>
                    <a:spcPts val="0"/>
                  </a:spcBef>
                  <a:spcAft>
                    <a:spcPts val="0"/>
                  </a:spcAft>
                  <a:buClrTx/>
                  <a:buSzTx/>
                  <a:buFontTx/>
                  <a:buNone/>
                  <a:tabLst/>
                  <a:defRPr/>
                </a:pPr>
                <a:endParaRPr kumimoji="0" lang="en-US" sz="1836" b="0" i="0" u="none" strike="noStrike" kern="0" cap="none" spc="0" normalizeH="0" baseline="0" noProof="0">
                  <a:ln>
                    <a:noFill/>
                  </a:ln>
                  <a:solidFill>
                    <a:sysClr val="windowText" lastClr="000000"/>
                  </a:solidFill>
                  <a:effectLst/>
                  <a:uLnTx/>
                  <a:uFillTx/>
                </a:endParaRPr>
              </a:p>
            </p:txBody>
          </p:sp>
          <p:sp>
            <p:nvSpPr>
              <p:cNvPr id="807" name="Freeform 806"/>
              <p:cNvSpPr>
                <a:spLocks/>
              </p:cNvSpPr>
              <p:nvPr/>
            </p:nvSpPr>
            <p:spPr bwMode="auto">
              <a:xfrm>
                <a:off x="6188769" y="3833664"/>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solidFill>
                <a:srgbClr val="00355B"/>
              </a:solidFill>
              <a:ln>
                <a:noFill/>
              </a:ln>
            </p:spPr>
            <p:txBody>
              <a:bodyPr vert="horz" wrap="square" lIns="93260" tIns="46630" rIns="93260" bIns="46630" numCol="1" anchor="t" anchorCtr="0" compatLnSpc="1">
                <a:prstTxWarp prst="textNoShape">
                  <a:avLst/>
                </a:prstTxWarp>
              </a:bodyPr>
              <a:lstStyle/>
              <a:p>
                <a:pPr marL="0" marR="0" lvl="0" indent="0" defTabSz="932597" eaLnBrk="1" fontAlgn="auto" latinLnBrk="0" hangingPunct="1">
                  <a:lnSpc>
                    <a:spcPct val="100000"/>
                  </a:lnSpc>
                  <a:spcBef>
                    <a:spcPts val="0"/>
                  </a:spcBef>
                  <a:spcAft>
                    <a:spcPts val="0"/>
                  </a:spcAft>
                  <a:buClrTx/>
                  <a:buSzTx/>
                  <a:buFontTx/>
                  <a:buNone/>
                  <a:tabLst/>
                  <a:defRPr/>
                </a:pPr>
                <a:endParaRPr kumimoji="0" lang="en-US" sz="1836" b="0" i="0" u="none" strike="noStrike" kern="0" cap="none" spc="0" normalizeH="0" baseline="0" noProof="0">
                  <a:ln>
                    <a:noFill/>
                  </a:ln>
                  <a:solidFill>
                    <a:sysClr val="windowText" lastClr="000000"/>
                  </a:solidFill>
                  <a:effectLst/>
                  <a:uLnTx/>
                  <a:uFillTx/>
                </a:endParaRPr>
              </a:p>
            </p:txBody>
          </p:sp>
          <p:sp>
            <p:nvSpPr>
              <p:cNvPr id="808" name="Freeform 807"/>
              <p:cNvSpPr>
                <a:spLocks/>
              </p:cNvSpPr>
              <p:nvPr/>
            </p:nvSpPr>
            <p:spPr bwMode="auto">
              <a:xfrm>
                <a:off x="6190581" y="3830041"/>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solidFill>
                <a:srgbClr val="00355B"/>
              </a:solidFill>
              <a:ln>
                <a:noFill/>
              </a:ln>
            </p:spPr>
            <p:txBody>
              <a:bodyPr vert="horz" wrap="square" lIns="93260" tIns="46630" rIns="93260" bIns="46630" numCol="1" anchor="t" anchorCtr="0" compatLnSpc="1">
                <a:prstTxWarp prst="textNoShape">
                  <a:avLst/>
                </a:prstTxWarp>
              </a:bodyPr>
              <a:lstStyle/>
              <a:p>
                <a:pPr marL="0" marR="0" lvl="0" indent="0" defTabSz="932597" eaLnBrk="1" fontAlgn="auto" latinLnBrk="0" hangingPunct="1">
                  <a:lnSpc>
                    <a:spcPct val="100000"/>
                  </a:lnSpc>
                  <a:spcBef>
                    <a:spcPts val="0"/>
                  </a:spcBef>
                  <a:spcAft>
                    <a:spcPts val="0"/>
                  </a:spcAft>
                  <a:buClrTx/>
                  <a:buSzTx/>
                  <a:buFontTx/>
                  <a:buNone/>
                  <a:tabLst/>
                  <a:defRPr/>
                </a:pPr>
                <a:endParaRPr kumimoji="0" lang="en-US" sz="1836" b="0" i="0" u="none" strike="noStrike" kern="0" cap="none" spc="0" normalizeH="0" baseline="0" noProof="0">
                  <a:ln>
                    <a:noFill/>
                  </a:ln>
                  <a:solidFill>
                    <a:sysClr val="windowText" lastClr="000000"/>
                  </a:solidFill>
                  <a:effectLst/>
                  <a:uLnTx/>
                  <a:uFillTx/>
                </a:endParaRPr>
              </a:p>
            </p:txBody>
          </p:sp>
          <p:sp>
            <p:nvSpPr>
              <p:cNvPr id="809" name="Freeform 808"/>
              <p:cNvSpPr>
                <a:spLocks/>
              </p:cNvSpPr>
              <p:nvPr/>
            </p:nvSpPr>
            <p:spPr bwMode="auto">
              <a:xfrm>
                <a:off x="6190581" y="3826417"/>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solidFill>
                <a:srgbClr val="00355B"/>
              </a:solidFill>
              <a:ln>
                <a:noFill/>
              </a:ln>
            </p:spPr>
            <p:txBody>
              <a:bodyPr vert="horz" wrap="square" lIns="93260" tIns="46630" rIns="93260" bIns="46630" numCol="1" anchor="t" anchorCtr="0" compatLnSpc="1">
                <a:prstTxWarp prst="textNoShape">
                  <a:avLst/>
                </a:prstTxWarp>
              </a:bodyPr>
              <a:lstStyle/>
              <a:p>
                <a:pPr marL="0" marR="0" lvl="0" indent="0" defTabSz="932597" eaLnBrk="1" fontAlgn="auto" latinLnBrk="0" hangingPunct="1">
                  <a:lnSpc>
                    <a:spcPct val="100000"/>
                  </a:lnSpc>
                  <a:spcBef>
                    <a:spcPts val="0"/>
                  </a:spcBef>
                  <a:spcAft>
                    <a:spcPts val="0"/>
                  </a:spcAft>
                  <a:buClrTx/>
                  <a:buSzTx/>
                  <a:buFontTx/>
                  <a:buNone/>
                  <a:tabLst/>
                  <a:defRPr/>
                </a:pPr>
                <a:endParaRPr kumimoji="0" lang="en-US" sz="1836" b="0" i="0" u="none" strike="noStrike" kern="0" cap="none" spc="0" normalizeH="0" baseline="0" noProof="0">
                  <a:ln>
                    <a:noFill/>
                  </a:ln>
                  <a:solidFill>
                    <a:sysClr val="windowText" lastClr="000000"/>
                  </a:solidFill>
                  <a:effectLst/>
                  <a:uLnTx/>
                  <a:uFillTx/>
                </a:endParaRPr>
              </a:p>
            </p:txBody>
          </p:sp>
          <p:sp>
            <p:nvSpPr>
              <p:cNvPr id="810" name="Freeform 809"/>
              <p:cNvSpPr>
                <a:spLocks/>
              </p:cNvSpPr>
              <p:nvPr/>
            </p:nvSpPr>
            <p:spPr bwMode="auto">
              <a:xfrm>
                <a:off x="6188769" y="3831852"/>
                <a:ext cx="1812" cy="0"/>
              </a:xfrm>
              <a:custGeom>
                <a:avLst/>
                <a:gdLst>
                  <a:gd name="T0" fmla="*/ 1 w 1"/>
                  <a:gd name="T1" fmla="*/ 0 w 1"/>
                  <a:gd name="T2" fmla="*/ 1 w 1"/>
                </a:gdLst>
                <a:ahLst/>
                <a:cxnLst>
                  <a:cxn ang="0">
                    <a:pos x="T0" y="0"/>
                  </a:cxn>
                  <a:cxn ang="0">
                    <a:pos x="T1" y="0"/>
                  </a:cxn>
                  <a:cxn ang="0">
                    <a:pos x="T2" y="0"/>
                  </a:cxn>
                </a:cxnLst>
                <a:rect l="0" t="0" r="r" b="b"/>
                <a:pathLst>
                  <a:path w="1">
                    <a:moveTo>
                      <a:pt x="1" y="0"/>
                    </a:moveTo>
                    <a:cubicBezTo>
                      <a:pt x="1" y="0"/>
                      <a:pt x="0" y="0"/>
                      <a:pt x="0" y="0"/>
                    </a:cubicBezTo>
                    <a:cubicBezTo>
                      <a:pt x="0" y="0"/>
                      <a:pt x="1" y="0"/>
                      <a:pt x="1" y="0"/>
                    </a:cubicBezTo>
                    <a:close/>
                  </a:path>
                </a:pathLst>
              </a:custGeom>
              <a:solidFill>
                <a:srgbClr val="00355B"/>
              </a:solidFill>
              <a:ln>
                <a:noFill/>
              </a:ln>
            </p:spPr>
            <p:txBody>
              <a:bodyPr vert="horz" wrap="square" lIns="93260" tIns="46630" rIns="93260" bIns="46630" numCol="1" anchor="t" anchorCtr="0" compatLnSpc="1">
                <a:prstTxWarp prst="textNoShape">
                  <a:avLst/>
                </a:prstTxWarp>
              </a:bodyPr>
              <a:lstStyle/>
              <a:p>
                <a:pPr marL="0" marR="0" lvl="0" indent="0" defTabSz="932597" eaLnBrk="1" fontAlgn="auto" latinLnBrk="0" hangingPunct="1">
                  <a:lnSpc>
                    <a:spcPct val="100000"/>
                  </a:lnSpc>
                  <a:spcBef>
                    <a:spcPts val="0"/>
                  </a:spcBef>
                  <a:spcAft>
                    <a:spcPts val="0"/>
                  </a:spcAft>
                  <a:buClrTx/>
                  <a:buSzTx/>
                  <a:buFontTx/>
                  <a:buNone/>
                  <a:tabLst/>
                  <a:defRPr/>
                </a:pPr>
                <a:endParaRPr kumimoji="0" lang="en-US" sz="1836" b="0" i="0" u="none" strike="noStrike" kern="0" cap="none" spc="0" normalizeH="0" baseline="0" noProof="0">
                  <a:ln>
                    <a:noFill/>
                  </a:ln>
                  <a:solidFill>
                    <a:sysClr val="windowText" lastClr="000000"/>
                  </a:solidFill>
                  <a:effectLst/>
                  <a:uLnTx/>
                  <a:uFillTx/>
                </a:endParaRPr>
              </a:p>
            </p:txBody>
          </p:sp>
          <p:sp>
            <p:nvSpPr>
              <p:cNvPr id="811" name="Freeform 810"/>
              <p:cNvSpPr>
                <a:spLocks/>
              </p:cNvSpPr>
              <p:nvPr/>
            </p:nvSpPr>
            <p:spPr bwMode="auto">
              <a:xfrm>
                <a:off x="6181521" y="3819169"/>
                <a:ext cx="121396" cy="108712"/>
              </a:xfrm>
              <a:custGeom>
                <a:avLst/>
                <a:gdLst>
                  <a:gd name="T0" fmla="*/ 46 w 48"/>
                  <a:gd name="T1" fmla="*/ 10 h 43"/>
                  <a:gd name="T2" fmla="*/ 44 w 48"/>
                  <a:gd name="T3" fmla="*/ 10 h 43"/>
                  <a:gd name="T4" fmla="*/ 44 w 48"/>
                  <a:gd name="T5" fmla="*/ 7 h 43"/>
                  <a:gd name="T6" fmla="*/ 44 w 48"/>
                  <a:gd name="T7" fmla="*/ 6 h 43"/>
                  <a:gd name="T8" fmla="*/ 44 w 48"/>
                  <a:gd name="T9" fmla="*/ 6 h 43"/>
                  <a:gd name="T10" fmla="*/ 44 w 48"/>
                  <a:gd name="T11" fmla="*/ 5 h 43"/>
                  <a:gd name="T12" fmla="*/ 44 w 48"/>
                  <a:gd name="T13" fmla="*/ 5 h 43"/>
                  <a:gd name="T14" fmla="*/ 44 w 48"/>
                  <a:gd name="T15" fmla="*/ 4 h 43"/>
                  <a:gd name="T16" fmla="*/ 44 w 48"/>
                  <a:gd name="T17" fmla="*/ 4 h 43"/>
                  <a:gd name="T18" fmla="*/ 44 w 48"/>
                  <a:gd name="T19" fmla="*/ 4 h 43"/>
                  <a:gd name="T20" fmla="*/ 43 w 48"/>
                  <a:gd name="T21" fmla="*/ 3 h 43"/>
                  <a:gd name="T22" fmla="*/ 43 w 48"/>
                  <a:gd name="T23" fmla="*/ 3 h 43"/>
                  <a:gd name="T24" fmla="*/ 43 w 48"/>
                  <a:gd name="T25" fmla="*/ 2 h 43"/>
                  <a:gd name="T26" fmla="*/ 43 w 48"/>
                  <a:gd name="T27" fmla="*/ 2 h 43"/>
                  <a:gd name="T28" fmla="*/ 43 w 48"/>
                  <a:gd name="T29" fmla="*/ 1 h 43"/>
                  <a:gd name="T30" fmla="*/ 43 w 48"/>
                  <a:gd name="T31" fmla="*/ 1 h 43"/>
                  <a:gd name="T32" fmla="*/ 39 w 48"/>
                  <a:gd name="T33" fmla="*/ 2 h 43"/>
                  <a:gd name="T34" fmla="*/ 32 w 48"/>
                  <a:gd name="T35" fmla="*/ 0 h 43"/>
                  <a:gd name="T36" fmla="*/ 19 w 48"/>
                  <a:gd name="T37" fmla="*/ 2 h 43"/>
                  <a:gd name="T38" fmla="*/ 6 w 48"/>
                  <a:gd name="T39" fmla="*/ 0 h 43"/>
                  <a:gd name="T40" fmla="*/ 5 w 48"/>
                  <a:gd name="T41" fmla="*/ 2 h 43"/>
                  <a:gd name="T42" fmla="*/ 5 w 48"/>
                  <a:gd name="T43" fmla="*/ 2 h 43"/>
                  <a:gd name="T44" fmla="*/ 4 w 48"/>
                  <a:gd name="T45" fmla="*/ 3 h 43"/>
                  <a:gd name="T46" fmla="*/ 4 w 48"/>
                  <a:gd name="T47" fmla="*/ 3 h 43"/>
                  <a:gd name="T48" fmla="*/ 4 w 48"/>
                  <a:gd name="T49" fmla="*/ 4 h 43"/>
                  <a:gd name="T50" fmla="*/ 4 w 48"/>
                  <a:gd name="T51" fmla="*/ 4 h 43"/>
                  <a:gd name="T52" fmla="*/ 4 w 48"/>
                  <a:gd name="T53" fmla="*/ 5 h 43"/>
                  <a:gd name="T54" fmla="*/ 3 w 48"/>
                  <a:gd name="T55" fmla="*/ 5 h 43"/>
                  <a:gd name="T56" fmla="*/ 3 w 48"/>
                  <a:gd name="T57" fmla="*/ 6 h 43"/>
                  <a:gd name="T58" fmla="*/ 3 w 48"/>
                  <a:gd name="T59" fmla="*/ 6 h 43"/>
                  <a:gd name="T60" fmla="*/ 3 w 48"/>
                  <a:gd name="T61" fmla="*/ 7 h 43"/>
                  <a:gd name="T62" fmla="*/ 3 w 48"/>
                  <a:gd name="T63" fmla="*/ 10 h 43"/>
                  <a:gd name="T64" fmla="*/ 3 w 48"/>
                  <a:gd name="T65" fmla="*/ 10 h 43"/>
                  <a:gd name="T66" fmla="*/ 0 w 48"/>
                  <a:gd name="T67" fmla="*/ 14 h 43"/>
                  <a:gd name="T68" fmla="*/ 0 w 48"/>
                  <a:gd name="T69" fmla="*/ 21 h 43"/>
                  <a:gd name="T70" fmla="*/ 3 w 48"/>
                  <a:gd name="T71" fmla="*/ 25 h 43"/>
                  <a:gd name="T72" fmla="*/ 15 w 48"/>
                  <a:gd name="T73" fmla="*/ 43 h 43"/>
                  <a:gd name="T74" fmla="*/ 33 w 48"/>
                  <a:gd name="T75" fmla="*/ 43 h 43"/>
                  <a:gd name="T76" fmla="*/ 44 w 48"/>
                  <a:gd name="T77" fmla="*/ 25 h 43"/>
                  <a:gd name="T78" fmla="*/ 48 w 48"/>
                  <a:gd name="T79" fmla="*/ 21 h 43"/>
                  <a:gd name="T80" fmla="*/ 48 w 48"/>
                  <a:gd name="T81" fmla="*/ 14 h 43"/>
                  <a:gd name="T82" fmla="*/ 46 w 48"/>
                  <a:gd name="T83" fmla="*/ 10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48" h="43">
                    <a:moveTo>
                      <a:pt x="46" y="10"/>
                    </a:moveTo>
                    <a:cubicBezTo>
                      <a:pt x="45" y="10"/>
                      <a:pt x="45" y="10"/>
                      <a:pt x="44" y="10"/>
                    </a:cubicBezTo>
                    <a:cubicBezTo>
                      <a:pt x="44" y="7"/>
                      <a:pt x="44" y="7"/>
                      <a:pt x="44" y="7"/>
                    </a:cubicBezTo>
                    <a:cubicBezTo>
                      <a:pt x="44" y="7"/>
                      <a:pt x="44" y="7"/>
                      <a:pt x="44" y="6"/>
                    </a:cubicBezTo>
                    <a:cubicBezTo>
                      <a:pt x="44" y="6"/>
                      <a:pt x="44" y="6"/>
                      <a:pt x="44" y="6"/>
                    </a:cubicBezTo>
                    <a:cubicBezTo>
                      <a:pt x="44" y="6"/>
                      <a:pt x="44" y="6"/>
                      <a:pt x="44" y="5"/>
                    </a:cubicBezTo>
                    <a:cubicBezTo>
                      <a:pt x="44" y="5"/>
                      <a:pt x="44" y="5"/>
                      <a:pt x="44" y="5"/>
                    </a:cubicBezTo>
                    <a:cubicBezTo>
                      <a:pt x="44" y="5"/>
                      <a:pt x="44" y="5"/>
                      <a:pt x="44" y="4"/>
                    </a:cubicBezTo>
                    <a:cubicBezTo>
                      <a:pt x="44" y="4"/>
                      <a:pt x="44" y="4"/>
                      <a:pt x="44" y="4"/>
                    </a:cubicBezTo>
                    <a:cubicBezTo>
                      <a:pt x="44" y="4"/>
                      <a:pt x="44" y="4"/>
                      <a:pt x="44" y="4"/>
                    </a:cubicBezTo>
                    <a:cubicBezTo>
                      <a:pt x="44" y="3"/>
                      <a:pt x="44" y="3"/>
                      <a:pt x="43" y="3"/>
                    </a:cubicBezTo>
                    <a:cubicBezTo>
                      <a:pt x="43" y="3"/>
                      <a:pt x="43" y="3"/>
                      <a:pt x="43" y="3"/>
                    </a:cubicBezTo>
                    <a:cubicBezTo>
                      <a:pt x="43" y="2"/>
                      <a:pt x="43" y="2"/>
                      <a:pt x="43" y="2"/>
                    </a:cubicBezTo>
                    <a:cubicBezTo>
                      <a:pt x="43" y="2"/>
                      <a:pt x="43" y="2"/>
                      <a:pt x="43" y="2"/>
                    </a:cubicBezTo>
                    <a:cubicBezTo>
                      <a:pt x="43" y="2"/>
                      <a:pt x="43" y="2"/>
                      <a:pt x="43" y="1"/>
                    </a:cubicBezTo>
                    <a:cubicBezTo>
                      <a:pt x="43" y="1"/>
                      <a:pt x="43" y="1"/>
                      <a:pt x="43" y="1"/>
                    </a:cubicBezTo>
                    <a:cubicBezTo>
                      <a:pt x="41" y="2"/>
                      <a:pt x="40" y="2"/>
                      <a:pt x="39" y="2"/>
                    </a:cubicBezTo>
                    <a:cubicBezTo>
                      <a:pt x="36" y="2"/>
                      <a:pt x="33" y="1"/>
                      <a:pt x="32" y="0"/>
                    </a:cubicBezTo>
                    <a:cubicBezTo>
                      <a:pt x="29" y="1"/>
                      <a:pt x="24" y="2"/>
                      <a:pt x="19" y="2"/>
                    </a:cubicBezTo>
                    <a:cubicBezTo>
                      <a:pt x="14" y="2"/>
                      <a:pt x="9" y="1"/>
                      <a:pt x="6" y="0"/>
                    </a:cubicBezTo>
                    <a:cubicBezTo>
                      <a:pt x="6" y="1"/>
                      <a:pt x="5" y="1"/>
                      <a:pt x="5" y="2"/>
                    </a:cubicBezTo>
                    <a:cubicBezTo>
                      <a:pt x="5" y="2"/>
                      <a:pt x="5" y="2"/>
                      <a:pt x="5" y="2"/>
                    </a:cubicBezTo>
                    <a:cubicBezTo>
                      <a:pt x="4" y="3"/>
                      <a:pt x="4" y="3"/>
                      <a:pt x="4" y="3"/>
                    </a:cubicBezTo>
                    <a:cubicBezTo>
                      <a:pt x="4" y="3"/>
                      <a:pt x="4" y="3"/>
                      <a:pt x="4" y="3"/>
                    </a:cubicBezTo>
                    <a:cubicBezTo>
                      <a:pt x="4" y="3"/>
                      <a:pt x="4" y="4"/>
                      <a:pt x="4" y="4"/>
                    </a:cubicBezTo>
                    <a:cubicBezTo>
                      <a:pt x="4" y="4"/>
                      <a:pt x="4" y="4"/>
                      <a:pt x="4" y="4"/>
                    </a:cubicBezTo>
                    <a:cubicBezTo>
                      <a:pt x="4" y="4"/>
                      <a:pt x="4" y="5"/>
                      <a:pt x="4" y="5"/>
                    </a:cubicBezTo>
                    <a:cubicBezTo>
                      <a:pt x="4" y="5"/>
                      <a:pt x="3" y="5"/>
                      <a:pt x="3" y="5"/>
                    </a:cubicBezTo>
                    <a:cubicBezTo>
                      <a:pt x="3" y="5"/>
                      <a:pt x="3" y="6"/>
                      <a:pt x="3" y="6"/>
                    </a:cubicBezTo>
                    <a:cubicBezTo>
                      <a:pt x="3" y="6"/>
                      <a:pt x="3" y="6"/>
                      <a:pt x="3" y="6"/>
                    </a:cubicBezTo>
                    <a:cubicBezTo>
                      <a:pt x="3" y="6"/>
                      <a:pt x="3" y="7"/>
                      <a:pt x="3" y="7"/>
                    </a:cubicBezTo>
                    <a:cubicBezTo>
                      <a:pt x="3" y="10"/>
                      <a:pt x="3" y="10"/>
                      <a:pt x="3" y="10"/>
                    </a:cubicBezTo>
                    <a:cubicBezTo>
                      <a:pt x="3" y="10"/>
                      <a:pt x="3" y="10"/>
                      <a:pt x="3" y="10"/>
                    </a:cubicBezTo>
                    <a:cubicBezTo>
                      <a:pt x="1" y="10"/>
                      <a:pt x="0" y="12"/>
                      <a:pt x="0" y="14"/>
                    </a:cubicBezTo>
                    <a:cubicBezTo>
                      <a:pt x="0" y="21"/>
                      <a:pt x="0" y="21"/>
                      <a:pt x="0" y="21"/>
                    </a:cubicBezTo>
                    <a:cubicBezTo>
                      <a:pt x="0" y="23"/>
                      <a:pt x="1" y="25"/>
                      <a:pt x="3" y="25"/>
                    </a:cubicBezTo>
                    <a:cubicBezTo>
                      <a:pt x="3" y="25"/>
                      <a:pt x="9" y="43"/>
                      <a:pt x="15" y="43"/>
                    </a:cubicBezTo>
                    <a:cubicBezTo>
                      <a:pt x="33" y="43"/>
                      <a:pt x="33" y="43"/>
                      <a:pt x="33" y="43"/>
                    </a:cubicBezTo>
                    <a:cubicBezTo>
                      <a:pt x="38" y="43"/>
                      <a:pt x="44" y="25"/>
                      <a:pt x="44" y="25"/>
                    </a:cubicBezTo>
                    <a:cubicBezTo>
                      <a:pt x="46" y="25"/>
                      <a:pt x="48" y="23"/>
                      <a:pt x="48" y="21"/>
                    </a:cubicBezTo>
                    <a:cubicBezTo>
                      <a:pt x="48" y="14"/>
                      <a:pt x="48" y="14"/>
                      <a:pt x="48" y="14"/>
                    </a:cubicBezTo>
                    <a:cubicBezTo>
                      <a:pt x="48" y="12"/>
                      <a:pt x="47" y="11"/>
                      <a:pt x="46" y="10"/>
                    </a:cubicBezTo>
                    <a:close/>
                  </a:path>
                </a:pathLst>
              </a:custGeom>
              <a:solidFill>
                <a:srgbClr val="00355B"/>
              </a:solidFill>
              <a:ln>
                <a:noFill/>
              </a:ln>
            </p:spPr>
            <p:txBody>
              <a:bodyPr vert="horz" wrap="square" lIns="93260" tIns="46630" rIns="93260" bIns="46630" numCol="1" anchor="t" anchorCtr="0" compatLnSpc="1">
                <a:prstTxWarp prst="textNoShape">
                  <a:avLst/>
                </a:prstTxWarp>
              </a:bodyPr>
              <a:lstStyle/>
              <a:p>
                <a:pPr marL="0" marR="0" lvl="0" indent="0" defTabSz="932597" eaLnBrk="1" fontAlgn="auto" latinLnBrk="0" hangingPunct="1">
                  <a:lnSpc>
                    <a:spcPct val="100000"/>
                  </a:lnSpc>
                  <a:spcBef>
                    <a:spcPts val="0"/>
                  </a:spcBef>
                  <a:spcAft>
                    <a:spcPts val="0"/>
                  </a:spcAft>
                  <a:buClrTx/>
                  <a:buSzTx/>
                  <a:buFontTx/>
                  <a:buNone/>
                  <a:tabLst/>
                  <a:defRPr/>
                </a:pPr>
                <a:endParaRPr kumimoji="0" lang="en-US" sz="1836" b="0" i="0" u="none" strike="noStrike" kern="0" cap="none" spc="0" normalizeH="0" baseline="0" noProof="0">
                  <a:ln>
                    <a:noFill/>
                  </a:ln>
                  <a:solidFill>
                    <a:sysClr val="windowText" lastClr="000000"/>
                  </a:solidFill>
                  <a:effectLst/>
                  <a:uLnTx/>
                  <a:uFillTx/>
                </a:endParaRPr>
              </a:p>
            </p:txBody>
          </p:sp>
        </p:grpSp>
        <p:sp>
          <p:nvSpPr>
            <p:cNvPr id="706" name="Freeform 811"/>
            <p:cNvSpPr>
              <a:spLocks/>
            </p:cNvSpPr>
            <p:nvPr/>
          </p:nvSpPr>
          <p:spPr bwMode="auto">
            <a:xfrm>
              <a:off x="4875957" y="4387272"/>
              <a:ext cx="1701325" cy="737431"/>
            </a:xfrm>
            <a:custGeom>
              <a:avLst/>
              <a:gdLst>
                <a:gd name="T0" fmla="*/ 0 w 996"/>
                <a:gd name="T1" fmla="*/ 291 h 291"/>
                <a:gd name="T2" fmla="*/ 996 w 996"/>
                <a:gd name="T3" fmla="*/ 291 h 291"/>
                <a:gd name="T4" fmla="*/ 996 w 996"/>
                <a:gd name="T5" fmla="*/ 234 h 291"/>
                <a:gd name="T6" fmla="*/ 0 w 996"/>
                <a:gd name="T7" fmla="*/ 291 h 291"/>
              </a:gdLst>
              <a:ahLst/>
              <a:cxnLst>
                <a:cxn ang="0">
                  <a:pos x="T0" y="T1"/>
                </a:cxn>
                <a:cxn ang="0">
                  <a:pos x="T2" y="T3"/>
                </a:cxn>
                <a:cxn ang="0">
                  <a:pos x="T4" y="T5"/>
                </a:cxn>
                <a:cxn ang="0">
                  <a:pos x="T6" y="T7"/>
                </a:cxn>
              </a:cxnLst>
              <a:rect l="0" t="0" r="r" b="b"/>
              <a:pathLst>
                <a:path w="996" h="291">
                  <a:moveTo>
                    <a:pt x="0" y="291"/>
                  </a:moveTo>
                  <a:cubicBezTo>
                    <a:pt x="996" y="291"/>
                    <a:pt x="996" y="291"/>
                    <a:pt x="996" y="291"/>
                  </a:cubicBezTo>
                  <a:cubicBezTo>
                    <a:pt x="996" y="234"/>
                    <a:pt x="996" y="234"/>
                    <a:pt x="996" y="234"/>
                  </a:cubicBezTo>
                  <a:cubicBezTo>
                    <a:pt x="702" y="0"/>
                    <a:pt x="272" y="18"/>
                    <a:pt x="0" y="291"/>
                  </a:cubicBezTo>
                  <a:close/>
                </a:path>
              </a:pathLst>
            </a:custGeom>
            <a:solidFill>
              <a:srgbClr val="00355B"/>
            </a:solidFill>
            <a:ln>
              <a:noFill/>
            </a:ln>
          </p:spPr>
          <p:txBody>
            <a:bodyPr vert="horz" wrap="square" lIns="93260" tIns="46630" rIns="93260" bIns="46630" numCol="1" anchor="t" anchorCtr="0" compatLnSpc="1">
              <a:prstTxWarp prst="textNoShape">
                <a:avLst/>
              </a:prstTxWarp>
            </a:bodyPr>
            <a:lstStyle/>
            <a:p>
              <a:pPr marL="0" marR="0" lvl="0" indent="0" defTabSz="932597" eaLnBrk="1" fontAlgn="auto" latinLnBrk="0" hangingPunct="1">
                <a:lnSpc>
                  <a:spcPct val="100000"/>
                </a:lnSpc>
                <a:spcBef>
                  <a:spcPts val="0"/>
                </a:spcBef>
                <a:spcAft>
                  <a:spcPts val="0"/>
                </a:spcAft>
                <a:buClrTx/>
                <a:buSzTx/>
                <a:buFontTx/>
                <a:buNone/>
                <a:tabLst/>
                <a:defRPr/>
              </a:pPr>
              <a:endParaRPr kumimoji="0" lang="en-US" sz="1836" b="0" i="0" u="none" strike="noStrike" kern="0" cap="none" spc="0" normalizeH="0" baseline="0" noProof="0" dirty="0">
                <a:ln>
                  <a:noFill/>
                </a:ln>
                <a:solidFill>
                  <a:sysClr val="windowText" lastClr="000000"/>
                </a:solidFill>
                <a:effectLst/>
                <a:uLnTx/>
                <a:uFillTx/>
              </a:endParaRPr>
            </a:p>
          </p:txBody>
        </p:sp>
        <p:grpSp>
          <p:nvGrpSpPr>
            <p:cNvPr id="707" name="Group 706"/>
            <p:cNvGrpSpPr/>
            <p:nvPr/>
          </p:nvGrpSpPr>
          <p:grpSpPr>
            <a:xfrm>
              <a:off x="3838563" y="4644700"/>
              <a:ext cx="2428735" cy="691850"/>
              <a:chOff x="3254523" y="5433710"/>
              <a:chExt cx="3485905" cy="992995"/>
            </a:xfrm>
          </p:grpSpPr>
          <p:grpSp>
            <p:nvGrpSpPr>
              <p:cNvPr id="708" name="Group 707"/>
              <p:cNvGrpSpPr/>
              <p:nvPr/>
            </p:nvGrpSpPr>
            <p:grpSpPr>
              <a:xfrm>
                <a:off x="4173575" y="5435297"/>
                <a:ext cx="1587923" cy="966562"/>
                <a:chOff x="4197350" y="3741738"/>
                <a:chExt cx="2811463" cy="1711325"/>
              </a:xfrm>
              <a:solidFill>
                <a:srgbClr val="737373"/>
              </a:solidFill>
            </p:grpSpPr>
            <p:sp>
              <p:nvSpPr>
                <p:cNvPr id="717" name="Freeform 163"/>
                <p:cNvSpPr>
                  <a:spLocks/>
                </p:cNvSpPr>
                <p:nvPr/>
              </p:nvSpPr>
              <p:spPr bwMode="auto">
                <a:xfrm>
                  <a:off x="4197350" y="3741738"/>
                  <a:ext cx="758825" cy="1711325"/>
                </a:xfrm>
                <a:custGeom>
                  <a:avLst/>
                  <a:gdLst>
                    <a:gd name="T0" fmla="*/ 183 w 233"/>
                    <a:gd name="T1" fmla="*/ 95 h 526"/>
                    <a:gd name="T2" fmla="*/ 182 w 233"/>
                    <a:gd name="T3" fmla="*/ 95 h 526"/>
                    <a:gd name="T4" fmla="*/ 182 w 233"/>
                    <a:gd name="T5" fmla="*/ 95 h 526"/>
                    <a:gd name="T6" fmla="*/ 132 w 233"/>
                    <a:gd name="T7" fmla="*/ 91 h 526"/>
                    <a:gd name="T8" fmla="*/ 132 w 233"/>
                    <a:gd name="T9" fmla="*/ 83 h 526"/>
                    <a:gd name="T10" fmla="*/ 143 w 233"/>
                    <a:gd name="T11" fmla="*/ 70 h 526"/>
                    <a:gd name="T12" fmla="*/ 143 w 233"/>
                    <a:gd name="T13" fmla="*/ 59 h 526"/>
                    <a:gd name="T14" fmla="*/ 148 w 233"/>
                    <a:gd name="T15" fmla="*/ 54 h 526"/>
                    <a:gd name="T16" fmla="*/ 148 w 233"/>
                    <a:gd name="T17" fmla="*/ 44 h 526"/>
                    <a:gd name="T18" fmla="*/ 145 w 233"/>
                    <a:gd name="T19" fmla="*/ 40 h 526"/>
                    <a:gd name="T20" fmla="*/ 151 w 233"/>
                    <a:gd name="T21" fmla="*/ 26 h 526"/>
                    <a:gd name="T22" fmla="*/ 132 w 233"/>
                    <a:gd name="T23" fmla="*/ 7 h 526"/>
                    <a:gd name="T24" fmla="*/ 131 w 233"/>
                    <a:gd name="T25" fmla="*/ 7 h 526"/>
                    <a:gd name="T26" fmla="*/ 110 w 233"/>
                    <a:gd name="T27" fmla="*/ 0 h 526"/>
                    <a:gd name="T28" fmla="*/ 81 w 233"/>
                    <a:gd name="T29" fmla="*/ 25 h 526"/>
                    <a:gd name="T30" fmla="*/ 87 w 233"/>
                    <a:gd name="T31" fmla="*/ 39 h 526"/>
                    <a:gd name="T32" fmla="*/ 83 w 233"/>
                    <a:gd name="T33" fmla="*/ 44 h 526"/>
                    <a:gd name="T34" fmla="*/ 83 w 233"/>
                    <a:gd name="T35" fmla="*/ 54 h 526"/>
                    <a:gd name="T36" fmla="*/ 88 w 233"/>
                    <a:gd name="T37" fmla="*/ 59 h 526"/>
                    <a:gd name="T38" fmla="*/ 88 w 233"/>
                    <a:gd name="T39" fmla="*/ 70 h 526"/>
                    <a:gd name="T40" fmla="*/ 99 w 233"/>
                    <a:gd name="T41" fmla="*/ 83 h 526"/>
                    <a:gd name="T42" fmla="*/ 99 w 233"/>
                    <a:gd name="T43" fmla="*/ 91 h 526"/>
                    <a:gd name="T44" fmla="*/ 49 w 233"/>
                    <a:gd name="T45" fmla="*/ 95 h 526"/>
                    <a:gd name="T46" fmla="*/ 49 w 233"/>
                    <a:gd name="T47" fmla="*/ 97 h 526"/>
                    <a:gd name="T48" fmla="*/ 0 w 233"/>
                    <a:gd name="T49" fmla="*/ 276 h 526"/>
                    <a:gd name="T50" fmla="*/ 3 w 233"/>
                    <a:gd name="T51" fmla="*/ 276 h 526"/>
                    <a:gd name="T52" fmla="*/ 3 w 233"/>
                    <a:gd name="T53" fmla="*/ 289 h 526"/>
                    <a:gd name="T54" fmla="*/ 14 w 233"/>
                    <a:gd name="T55" fmla="*/ 299 h 526"/>
                    <a:gd name="T56" fmla="*/ 25 w 233"/>
                    <a:gd name="T57" fmla="*/ 289 h 526"/>
                    <a:gd name="T58" fmla="*/ 25 w 233"/>
                    <a:gd name="T59" fmla="*/ 276 h 526"/>
                    <a:gd name="T60" fmla="*/ 28 w 233"/>
                    <a:gd name="T61" fmla="*/ 276 h 526"/>
                    <a:gd name="T62" fmla="*/ 49 w 233"/>
                    <a:gd name="T63" fmla="*/ 176 h 526"/>
                    <a:gd name="T64" fmla="*/ 49 w 233"/>
                    <a:gd name="T65" fmla="*/ 319 h 526"/>
                    <a:gd name="T66" fmla="*/ 67 w 233"/>
                    <a:gd name="T67" fmla="*/ 319 h 526"/>
                    <a:gd name="T68" fmla="*/ 73 w 233"/>
                    <a:gd name="T69" fmla="*/ 509 h 526"/>
                    <a:gd name="T70" fmla="*/ 79 w 233"/>
                    <a:gd name="T71" fmla="*/ 509 h 526"/>
                    <a:gd name="T72" fmla="*/ 70 w 233"/>
                    <a:gd name="T73" fmla="*/ 526 h 526"/>
                    <a:gd name="T74" fmla="*/ 111 w 233"/>
                    <a:gd name="T75" fmla="*/ 526 h 526"/>
                    <a:gd name="T76" fmla="*/ 102 w 233"/>
                    <a:gd name="T77" fmla="*/ 509 h 526"/>
                    <a:gd name="T78" fmla="*/ 108 w 233"/>
                    <a:gd name="T79" fmla="*/ 509 h 526"/>
                    <a:gd name="T80" fmla="*/ 115 w 233"/>
                    <a:gd name="T81" fmla="*/ 319 h 526"/>
                    <a:gd name="T82" fmla="*/ 117 w 233"/>
                    <a:gd name="T83" fmla="*/ 319 h 526"/>
                    <a:gd name="T84" fmla="*/ 123 w 233"/>
                    <a:gd name="T85" fmla="*/ 509 h 526"/>
                    <a:gd name="T86" fmla="*/ 129 w 233"/>
                    <a:gd name="T87" fmla="*/ 509 h 526"/>
                    <a:gd name="T88" fmla="*/ 120 w 233"/>
                    <a:gd name="T89" fmla="*/ 526 h 526"/>
                    <a:gd name="T90" fmla="*/ 161 w 233"/>
                    <a:gd name="T91" fmla="*/ 526 h 526"/>
                    <a:gd name="T92" fmla="*/ 153 w 233"/>
                    <a:gd name="T93" fmla="*/ 509 h 526"/>
                    <a:gd name="T94" fmla="*/ 158 w 233"/>
                    <a:gd name="T95" fmla="*/ 509 h 526"/>
                    <a:gd name="T96" fmla="*/ 165 w 233"/>
                    <a:gd name="T97" fmla="*/ 319 h 526"/>
                    <a:gd name="T98" fmla="*/ 182 w 233"/>
                    <a:gd name="T99" fmla="*/ 319 h 526"/>
                    <a:gd name="T100" fmla="*/ 182 w 233"/>
                    <a:gd name="T101" fmla="*/ 173 h 526"/>
                    <a:gd name="T102" fmla="*/ 204 w 233"/>
                    <a:gd name="T103" fmla="*/ 276 h 526"/>
                    <a:gd name="T104" fmla="*/ 208 w 233"/>
                    <a:gd name="T105" fmla="*/ 276 h 526"/>
                    <a:gd name="T106" fmla="*/ 208 w 233"/>
                    <a:gd name="T107" fmla="*/ 289 h 526"/>
                    <a:gd name="T108" fmla="*/ 218 w 233"/>
                    <a:gd name="T109" fmla="*/ 299 h 526"/>
                    <a:gd name="T110" fmla="*/ 229 w 233"/>
                    <a:gd name="T111" fmla="*/ 289 h 526"/>
                    <a:gd name="T112" fmla="*/ 229 w 233"/>
                    <a:gd name="T113" fmla="*/ 276 h 526"/>
                    <a:gd name="T114" fmla="*/ 233 w 233"/>
                    <a:gd name="T115" fmla="*/ 276 h 526"/>
                    <a:gd name="T116" fmla="*/ 183 w 233"/>
                    <a:gd name="T117" fmla="*/ 95 h 5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33" h="526">
                      <a:moveTo>
                        <a:pt x="183" y="95"/>
                      </a:moveTo>
                      <a:cubicBezTo>
                        <a:pt x="182" y="95"/>
                        <a:pt x="182" y="95"/>
                        <a:pt x="182" y="95"/>
                      </a:cubicBezTo>
                      <a:cubicBezTo>
                        <a:pt x="182" y="95"/>
                        <a:pt x="182" y="95"/>
                        <a:pt x="182" y="95"/>
                      </a:cubicBezTo>
                      <a:cubicBezTo>
                        <a:pt x="132" y="91"/>
                        <a:pt x="132" y="91"/>
                        <a:pt x="132" y="91"/>
                      </a:cubicBezTo>
                      <a:cubicBezTo>
                        <a:pt x="132" y="83"/>
                        <a:pt x="132" y="83"/>
                        <a:pt x="132" y="83"/>
                      </a:cubicBezTo>
                      <a:cubicBezTo>
                        <a:pt x="138" y="82"/>
                        <a:pt x="143" y="77"/>
                        <a:pt x="143" y="70"/>
                      </a:cubicBezTo>
                      <a:cubicBezTo>
                        <a:pt x="143" y="59"/>
                        <a:pt x="143" y="59"/>
                        <a:pt x="143" y="59"/>
                      </a:cubicBezTo>
                      <a:cubicBezTo>
                        <a:pt x="146" y="59"/>
                        <a:pt x="148" y="57"/>
                        <a:pt x="148" y="54"/>
                      </a:cubicBezTo>
                      <a:cubicBezTo>
                        <a:pt x="148" y="44"/>
                        <a:pt x="148" y="44"/>
                        <a:pt x="148" y="44"/>
                      </a:cubicBezTo>
                      <a:cubicBezTo>
                        <a:pt x="148" y="42"/>
                        <a:pt x="146" y="40"/>
                        <a:pt x="145" y="40"/>
                      </a:cubicBezTo>
                      <a:cubicBezTo>
                        <a:pt x="148" y="36"/>
                        <a:pt x="151" y="31"/>
                        <a:pt x="151" y="26"/>
                      </a:cubicBezTo>
                      <a:cubicBezTo>
                        <a:pt x="151" y="16"/>
                        <a:pt x="142" y="7"/>
                        <a:pt x="132" y="7"/>
                      </a:cubicBezTo>
                      <a:cubicBezTo>
                        <a:pt x="131" y="7"/>
                        <a:pt x="131" y="7"/>
                        <a:pt x="131" y="7"/>
                      </a:cubicBezTo>
                      <a:cubicBezTo>
                        <a:pt x="126" y="3"/>
                        <a:pt x="118" y="0"/>
                        <a:pt x="110" y="0"/>
                      </a:cubicBezTo>
                      <a:cubicBezTo>
                        <a:pt x="94" y="0"/>
                        <a:pt x="81" y="11"/>
                        <a:pt x="81" y="25"/>
                      </a:cubicBezTo>
                      <a:cubicBezTo>
                        <a:pt x="81" y="30"/>
                        <a:pt x="83" y="35"/>
                        <a:pt x="87" y="39"/>
                      </a:cubicBezTo>
                      <a:cubicBezTo>
                        <a:pt x="85" y="40"/>
                        <a:pt x="83" y="42"/>
                        <a:pt x="83" y="44"/>
                      </a:cubicBezTo>
                      <a:cubicBezTo>
                        <a:pt x="83" y="54"/>
                        <a:pt x="83" y="54"/>
                        <a:pt x="83" y="54"/>
                      </a:cubicBezTo>
                      <a:cubicBezTo>
                        <a:pt x="83" y="57"/>
                        <a:pt x="85" y="59"/>
                        <a:pt x="88" y="59"/>
                      </a:cubicBezTo>
                      <a:cubicBezTo>
                        <a:pt x="88" y="70"/>
                        <a:pt x="88" y="70"/>
                        <a:pt x="88" y="70"/>
                      </a:cubicBezTo>
                      <a:cubicBezTo>
                        <a:pt x="88" y="77"/>
                        <a:pt x="93" y="83"/>
                        <a:pt x="99" y="83"/>
                      </a:cubicBezTo>
                      <a:cubicBezTo>
                        <a:pt x="99" y="91"/>
                        <a:pt x="99" y="91"/>
                        <a:pt x="99" y="91"/>
                      </a:cubicBezTo>
                      <a:cubicBezTo>
                        <a:pt x="49" y="95"/>
                        <a:pt x="49" y="95"/>
                        <a:pt x="49" y="95"/>
                      </a:cubicBezTo>
                      <a:cubicBezTo>
                        <a:pt x="49" y="97"/>
                        <a:pt x="49" y="97"/>
                        <a:pt x="49" y="97"/>
                      </a:cubicBezTo>
                      <a:cubicBezTo>
                        <a:pt x="23" y="155"/>
                        <a:pt x="6" y="213"/>
                        <a:pt x="0" y="276"/>
                      </a:cubicBezTo>
                      <a:cubicBezTo>
                        <a:pt x="3" y="276"/>
                        <a:pt x="3" y="276"/>
                        <a:pt x="3" y="276"/>
                      </a:cubicBezTo>
                      <a:cubicBezTo>
                        <a:pt x="3" y="289"/>
                        <a:pt x="3" y="289"/>
                        <a:pt x="3" y="289"/>
                      </a:cubicBezTo>
                      <a:cubicBezTo>
                        <a:pt x="3" y="295"/>
                        <a:pt x="8" y="299"/>
                        <a:pt x="14" y="299"/>
                      </a:cubicBezTo>
                      <a:cubicBezTo>
                        <a:pt x="20" y="299"/>
                        <a:pt x="25" y="295"/>
                        <a:pt x="25" y="289"/>
                      </a:cubicBezTo>
                      <a:cubicBezTo>
                        <a:pt x="25" y="276"/>
                        <a:pt x="25" y="276"/>
                        <a:pt x="25" y="276"/>
                      </a:cubicBezTo>
                      <a:cubicBezTo>
                        <a:pt x="28" y="276"/>
                        <a:pt x="28" y="276"/>
                        <a:pt x="28" y="276"/>
                      </a:cubicBezTo>
                      <a:cubicBezTo>
                        <a:pt x="32" y="241"/>
                        <a:pt x="39" y="208"/>
                        <a:pt x="49" y="176"/>
                      </a:cubicBezTo>
                      <a:cubicBezTo>
                        <a:pt x="49" y="319"/>
                        <a:pt x="49" y="319"/>
                        <a:pt x="49" y="319"/>
                      </a:cubicBezTo>
                      <a:cubicBezTo>
                        <a:pt x="67" y="319"/>
                        <a:pt x="67" y="319"/>
                        <a:pt x="67" y="319"/>
                      </a:cubicBezTo>
                      <a:cubicBezTo>
                        <a:pt x="73" y="509"/>
                        <a:pt x="73" y="509"/>
                        <a:pt x="73" y="509"/>
                      </a:cubicBezTo>
                      <a:cubicBezTo>
                        <a:pt x="79" y="509"/>
                        <a:pt x="79" y="509"/>
                        <a:pt x="79" y="509"/>
                      </a:cubicBezTo>
                      <a:cubicBezTo>
                        <a:pt x="74" y="513"/>
                        <a:pt x="70" y="519"/>
                        <a:pt x="70" y="526"/>
                      </a:cubicBezTo>
                      <a:cubicBezTo>
                        <a:pt x="111" y="526"/>
                        <a:pt x="111" y="526"/>
                        <a:pt x="111" y="526"/>
                      </a:cubicBezTo>
                      <a:cubicBezTo>
                        <a:pt x="111" y="519"/>
                        <a:pt x="108" y="513"/>
                        <a:pt x="102" y="509"/>
                      </a:cubicBezTo>
                      <a:cubicBezTo>
                        <a:pt x="108" y="509"/>
                        <a:pt x="108" y="509"/>
                        <a:pt x="108" y="509"/>
                      </a:cubicBezTo>
                      <a:cubicBezTo>
                        <a:pt x="115" y="319"/>
                        <a:pt x="115" y="319"/>
                        <a:pt x="115" y="319"/>
                      </a:cubicBezTo>
                      <a:cubicBezTo>
                        <a:pt x="117" y="319"/>
                        <a:pt x="117" y="319"/>
                        <a:pt x="117" y="319"/>
                      </a:cubicBezTo>
                      <a:cubicBezTo>
                        <a:pt x="123" y="509"/>
                        <a:pt x="123" y="509"/>
                        <a:pt x="123" y="509"/>
                      </a:cubicBezTo>
                      <a:cubicBezTo>
                        <a:pt x="129" y="509"/>
                        <a:pt x="129" y="509"/>
                        <a:pt x="129" y="509"/>
                      </a:cubicBezTo>
                      <a:cubicBezTo>
                        <a:pt x="124" y="513"/>
                        <a:pt x="120" y="519"/>
                        <a:pt x="120" y="526"/>
                      </a:cubicBezTo>
                      <a:cubicBezTo>
                        <a:pt x="161" y="526"/>
                        <a:pt x="161" y="526"/>
                        <a:pt x="161" y="526"/>
                      </a:cubicBezTo>
                      <a:cubicBezTo>
                        <a:pt x="161" y="519"/>
                        <a:pt x="158" y="513"/>
                        <a:pt x="153" y="509"/>
                      </a:cubicBezTo>
                      <a:cubicBezTo>
                        <a:pt x="158" y="509"/>
                        <a:pt x="158" y="509"/>
                        <a:pt x="158" y="509"/>
                      </a:cubicBezTo>
                      <a:cubicBezTo>
                        <a:pt x="165" y="319"/>
                        <a:pt x="165" y="319"/>
                        <a:pt x="165" y="319"/>
                      </a:cubicBezTo>
                      <a:cubicBezTo>
                        <a:pt x="182" y="319"/>
                        <a:pt x="182" y="319"/>
                        <a:pt x="182" y="319"/>
                      </a:cubicBezTo>
                      <a:cubicBezTo>
                        <a:pt x="182" y="173"/>
                        <a:pt x="182" y="173"/>
                        <a:pt x="182" y="173"/>
                      </a:cubicBezTo>
                      <a:cubicBezTo>
                        <a:pt x="193" y="206"/>
                        <a:pt x="200" y="240"/>
                        <a:pt x="204" y="276"/>
                      </a:cubicBezTo>
                      <a:cubicBezTo>
                        <a:pt x="208" y="276"/>
                        <a:pt x="208" y="276"/>
                        <a:pt x="208" y="276"/>
                      </a:cubicBezTo>
                      <a:cubicBezTo>
                        <a:pt x="208" y="289"/>
                        <a:pt x="208" y="289"/>
                        <a:pt x="208" y="289"/>
                      </a:cubicBezTo>
                      <a:cubicBezTo>
                        <a:pt x="208" y="295"/>
                        <a:pt x="212" y="299"/>
                        <a:pt x="218" y="299"/>
                      </a:cubicBezTo>
                      <a:cubicBezTo>
                        <a:pt x="224" y="299"/>
                        <a:pt x="229" y="295"/>
                        <a:pt x="229" y="289"/>
                      </a:cubicBezTo>
                      <a:cubicBezTo>
                        <a:pt x="229" y="276"/>
                        <a:pt x="229" y="276"/>
                        <a:pt x="229" y="276"/>
                      </a:cubicBezTo>
                      <a:cubicBezTo>
                        <a:pt x="233" y="276"/>
                        <a:pt x="233" y="276"/>
                        <a:pt x="233" y="276"/>
                      </a:cubicBezTo>
                      <a:cubicBezTo>
                        <a:pt x="227" y="212"/>
                        <a:pt x="210" y="154"/>
                        <a:pt x="183" y="9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p>
                  <a:pPr marL="0" marR="0" lvl="0" indent="0" defTabSz="932597" eaLnBrk="1" fontAlgn="auto" latinLnBrk="0" hangingPunct="1">
                    <a:lnSpc>
                      <a:spcPct val="100000"/>
                    </a:lnSpc>
                    <a:spcBef>
                      <a:spcPts val="0"/>
                    </a:spcBef>
                    <a:spcAft>
                      <a:spcPts val="0"/>
                    </a:spcAft>
                    <a:buClrTx/>
                    <a:buSzTx/>
                    <a:buFontTx/>
                    <a:buNone/>
                    <a:tabLst/>
                    <a:defRPr/>
                  </a:pPr>
                  <a:endParaRPr kumimoji="0" lang="en-US" sz="1836" b="0" i="0" u="none" strike="noStrike" kern="0" cap="none" spc="0" normalizeH="0" baseline="0" noProof="0">
                    <a:ln>
                      <a:noFill/>
                    </a:ln>
                    <a:solidFill>
                      <a:sysClr val="windowText" lastClr="000000"/>
                    </a:solidFill>
                    <a:effectLst/>
                    <a:uLnTx/>
                    <a:uFillTx/>
                  </a:endParaRPr>
                </a:p>
              </p:txBody>
            </p:sp>
            <p:sp>
              <p:nvSpPr>
                <p:cNvPr id="718" name="Freeform 164"/>
                <p:cNvSpPr>
                  <a:spLocks/>
                </p:cNvSpPr>
                <p:nvPr/>
              </p:nvSpPr>
              <p:spPr bwMode="auto">
                <a:xfrm>
                  <a:off x="4894263" y="3833813"/>
                  <a:ext cx="542925" cy="1619250"/>
                </a:xfrm>
                <a:custGeom>
                  <a:avLst/>
                  <a:gdLst>
                    <a:gd name="T0" fmla="*/ 137 w 167"/>
                    <a:gd name="T1" fmla="*/ 101 h 498"/>
                    <a:gd name="T2" fmla="*/ 99 w 167"/>
                    <a:gd name="T3" fmla="*/ 97 h 498"/>
                    <a:gd name="T4" fmla="*/ 95 w 167"/>
                    <a:gd name="T5" fmla="*/ 93 h 498"/>
                    <a:gd name="T6" fmla="*/ 125 w 167"/>
                    <a:gd name="T7" fmla="*/ 79 h 498"/>
                    <a:gd name="T8" fmla="*/ 113 w 167"/>
                    <a:gd name="T9" fmla="*/ 73 h 498"/>
                    <a:gd name="T10" fmla="*/ 118 w 167"/>
                    <a:gd name="T11" fmla="*/ 58 h 498"/>
                    <a:gd name="T12" fmla="*/ 118 w 167"/>
                    <a:gd name="T13" fmla="*/ 57 h 498"/>
                    <a:gd name="T14" fmla="*/ 102 w 167"/>
                    <a:gd name="T15" fmla="*/ 14 h 498"/>
                    <a:gd name="T16" fmla="*/ 48 w 167"/>
                    <a:gd name="T17" fmla="*/ 38 h 498"/>
                    <a:gd name="T18" fmla="*/ 52 w 167"/>
                    <a:gd name="T19" fmla="*/ 57 h 498"/>
                    <a:gd name="T20" fmla="*/ 50 w 167"/>
                    <a:gd name="T21" fmla="*/ 73 h 498"/>
                    <a:gd name="T22" fmla="*/ 58 w 167"/>
                    <a:gd name="T23" fmla="*/ 92 h 498"/>
                    <a:gd name="T24" fmla="*/ 73 w 167"/>
                    <a:gd name="T25" fmla="*/ 97 h 498"/>
                    <a:gd name="T26" fmla="*/ 30 w 167"/>
                    <a:gd name="T27" fmla="*/ 101 h 498"/>
                    <a:gd name="T28" fmla="*/ 30 w 167"/>
                    <a:gd name="T29" fmla="*/ 101 h 498"/>
                    <a:gd name="T30" fmla="*/ 3 w 167"/>
                    <a:gd name="T31" fmla="*/ 229 h 498"/>
                    <a:gd name="T32" fmla="*/ 11 w 167"/>
                    <a:gd name="T33" fmla="*/ 246 h 498"/>
                    <a:gd name="T34" fmla="*/ 18 w 167"/>
                    <a:gd name="T35" fmla="*/ 229 h 498"/>
                    <a:gd name="T36" fmla="*/ 33 w 167"/>
                    <a:gd name="T37" fmla="*/ 154 h 498"/>
                    <a:gd name="T38" fmla="*/ 39 w 167"/>
                    <a:gd name="T39" fmla="*/ 376 h 498"/>
                    <a:gd name="T40" fmla="*/ 57 w 167"/>
                    <a:gd name="T41" fmla="*/ 490 h 498"/>
                    <a:gd name="T42" fmla="*/ 57 w 167"/>
                    <a:gd name="T43" fmla="*/ 498 h 498"/>
                    <a:gd name="T44" fmla="*/ 82 w 167"/>
                    <a:gd name="T45" fmla="*/ 498 h 498"/>
                    <a:gd name="T46" fmla="*/ 82 w 167"/>
                    <a:gd name="T47" fmla="*/ 376 h 498"/>
                    <a:gd name="T48" fmla="*/ 91 w 167"/>
                    <a:gd name="T49" fmla="*/ 490 h 498"/>
                    <a:gd name="T50" fmla="*/ 92 w 167"/>
                    <a:gd name="T51" fmla="*/ 498 h 498"/>
                    <a:gd name="T52" fmla="*/ 116 w 167"/>
                    <a:gd name="T53" fmla="*/ 498 h 498"/>
                    <a:gd name="T54" fmla="*/ 116 w 167"/>
                    <a:gd name="T55" fmla="*/ 376 h 498"/>
                    <a:gd name="T56" fmla="*/ 129 w 167"/>
                    <a:gd name="T57" fmla="*/ 262 h 498"/>
                    <a:gd name="T58" fmla="*/ 146 w 167"/>
                    <a:gd name="T59" fmla="*/ 229 h 498"/>
                    <a:gd name="T60" fmla="*/ 149 w 167"/>
                    <a:gd name="T61" fmla="*/ 238 h 498"/>
                    <a:gd name="T62" fmla="*/ 164 w 167"/>
                    <a:gd name="T63" fmla="*/ 238 h 498"/>
                    <a:gd name="T64" fmla="*/ 167 w 167"/>
                    <a:gd name="T65" fmla="*/ 229 h 4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67" h="498">
                      <a:moveTo>
                        <a:pt x="137" y="101"/>
                      </a:moveTo>
                      <a:cubicBezTo>
                        <a:pt x="137" y="101"/>
                        <a:pt x="137" y="101"/>
                        <a:pt x="137" y="101"/>
                      </a:cubicBezTo>
                      <a:cubicBezTo>
                        <a:pt x="99" y="97"/>
                        <a:pt x="99" y="97"/>
                        <a:pt x="99" y="97"/>
                      </a:cubicBezTo>
                      <a:cubicBezTo>
                        <a:pt x="99" y="97"/>
                        <a:pt x="99" y="97"/>
                        <a:pt x="99" y="97"/>
                      </a:cubicBezTo>
                      <a:cubicBezTo>
                        <a:pt x="95" y="97"/>
                        <a:pt x="95" y="97"/>
                        <a:pt x="95" y="97"/>
                      </a:cubicBezTo>
                      <a:cubicBezTo>
                        <a:pt x="95" y="93"/>
                        <a:pt x="95" y="93"/>
                        <a:pt x="95" y="93"/>
                      </a:cubicBezTo>
                      <a:cubicBezTo>
                        <a:pt x="100" y="93"/>
                        <a:pt x="105" y="93"/>
                        <a:pt x="112" y="92"/>
                      </a:cubicBezTo>
                      <a:cubicBezTo>
                        <a:pt x="123" y="90"/>
                        <a:pt x="124" y="83"/>
                        <a:pt x="125" y="79"/>
                      </a:cubicBezTo>
                      <a:cubicBezTo>
                        <a:pt x="125" y="75"/>
                        <a:pt x="122" y="68"/>
                        <a:pt x="120" y="73"/>
                      </a:cubicBezTo>
                      <a:cubicBezTo>
                        <a:pt x="119" y="79"/>
                        <a:pt x="114" y="77"/>
                        <a:pt x="113" y="73"/>
                      </a:cubicBezTo>
                      <a:cubicBezTo>
                        <a:pt x="112" y="71"/>
                        <a:pt x="114" y="66"/>
                        <a:pt x="116" y="62"/>
                      </a:cubicBezTo>
                      <a:cubicBezTo>
                        <a:pt x="116" y="60"/>
                        <a:pt x="117" y="59"/>
                        <a:pt x="118" y="58"/>
                      </a:cubicBezTo>
                      <a:cubicBezTo>
                        <a:pt x="118" y="57"/>
                        <a:pt x="118" y="57"/>
                        <a:pt x="118" y="57"/>
                      </a:cubicBezTo>
                      <a:cubicBezTo>
                        <a:pt x="118" y="57"/>
                        <a:pt x="118" y="57"/>
                        <a:pt x="118" y="57"/>
                      </a:cubicBezTo>
                      <a:cubicBezTo>
                        <a:pt x="119" y="53"/>
                        <a:pt x="120" y="49"/>
                        <a:pt x="120" y="44"/>
                      </a:cubicBezTo>
                      <a:cubicBezTo>
                        <a:pt x="120" y="30"/>
                        <a:pt x="113" y="18"/>
                        <a:pt x="102" y="14"/>
                      </a:cubicBezTo>
                      <a:cubicBezTo>
                        <a:pt x="97" y="5"/>
                        <a:pt x="88" y="0"/>
                        <a:pt x="79" y="0"/>
                      </a:cubicBezTo>
                      <a:cubicBezTo>
                        <a:pt x="62" y="0"/>
                        <a:pt x="48" y="17"/>
                        <a:pt x="48" y="38"/>
                      </a:cubicBezTo>
                      <a:cubicBezTo>
                        <a:pt x="48" y="45"/>
                        <a:pt x="50" y="52"/>
                        <a:pt x="52" y="57"/>
                      </a:cubicBezTo>
                      <a:cubicBezTo>
                        <a:pt x="52" y="57"/>
                        <a:pt x="52" y="57"/>
                        <a:pt x="52" y="57"/>
                      </a:cubicBezTo>
                      <a:cubicBezTo>
                        <a:pt x="52" y="57"/>
                        <a:pt x="59" y="70"/>
                        <a:pt x="57" y="73"/>
                      </a:cubicBezTo>
                      <a:cubicBezTo>
                        <a:pt x="56" y="77"/>
                        <a:pt x="51" y="79"/>
                        <a:pt x="50" y="73"/>
                      </a:cubicBezTo>
                      <a:cubicBezTo>
                        <a:pt x="48" y="68"/>
                        <a:pt x="45" y="75"/>
                        <a:pt x="45" y="79"/>
                      </a:cubicBezTo>
                      <a:cubicBezTo>
                        <a:pt x="46" y="83"/>
                        <a:pt x="47" y="90"/>
                        <a:pt x="58" y="92"/>
                      </a:cubicBezTo>
                      <a:cubicBezTo>
                        <a:pt x="64" y="92"/>
                        <a:pt x="68" y="93"/>
                        <a:pt x="72" y="93"/>
                      </a:cubicBezTo>
                      <a:cubicBezTo>
                        <a:pt x="73" y="97"/>
                        <a:pt x="73" y="97"/>
                        <a:pt x="73" y="97"/>
                      </a:cubicBezTo>
                      <a:cubicBezTo>
                        <a:pt x="69" y="97"/>
                        <a:pt x="69" y="97"/>
                        <a:pt x="69" y="97"/>
                      </a:cubicBezTo>
                      <a:cubicBezTo>
                        <a:pt x="30" y="101"/>
                        <a:pt x="30" y="101"/>
                        <a:pt x="30" y="101"/>
                      </a:cubicBezTo>
                      <a:cubicBezTo>
                        <a:pt x="30" y="101"/>
                        <a:pt x="30" y="101"/>
                        <a:pt x="30" y="101"/>
                      </a:cubicBezTo>
                      <a:cubicBezTo>
                        <a:pt x="30" y="101"/>
                        <a:pt x="30" y="101"/>
                        <a:pt x="30" y="101"/>
                      </a:cubicBezTo>
                      <a:cubicBezTo>
                        <a:pt x="10" y="142"/>
                        <a:pt x="4" y="183"/>
                        <a:pt x="0" y="229"/>
                      </a:cubicBezTo>
                      <a:cubicBezTo>
                        <a:pt x="3" y="229"/>
                        <a:pt x="3" y="229"/>
                        <a:pt x="3" y="229"/>
                      </a:cubicBezTo>
                      <a:cubicBezTo>
                        <a:pt x="3" y="238"/>
                        <a:pt x="3" y="238"/>
                        <a:pt x="3" y="238"/>
                      </a:cubicBezTo>
                      <a:cubicBezTo>
                        <a:pt x="3" y="242"/>
                        <a:pt x="6" y="246"/>
                        <a:pt x="11" y="246"/>
                      </a:cubicBezTo>
                      <a:cubicBezTo>
                        <a:pt x="15" y="246"/>
                        <a:pt x="18" y="242"/>
                        <a:pt x="18" y="238"/>
                      </a:cubicBezTo>
                      <a:cubicBezTo>
                        <a:pt x="18" y="229"/>
                        <a:pt x="18" y="229"/>
                        <a:pt x="18" y="229"/>
                      </a:cubicBezTo>
                      <a:cubicBezTo>
                        <a:pt x="21" y="229"/>
                        <a:pt x="21" y="229"/>
                        <a:pt x="21" y="229"/>
                      </a:cubicBezTo>
                      <a:cubicBezTo>
                        <a:pt x="24" y="203"/>
                        <a:pt x="27" y="178"/>
                        <a:pt x="33" y="154"/>
                      </a:cubicBezTo>
                      <a:cubicBezTo>
                        <a:pt x="39" y="262"/>
                        <a:pt x="39" y="262"/>
                        <a:pt x="39" y="262"/>
                      </a:cubicBezTo>
                      <a:cubicBezTo>
                        <a:pt x="39" y="376"/>
                        <a:pt x="39" y="376"/>
                        <a:pt x="39" y="376"/>
                      </a:cubicBezTo>
                      <a:cubicBezTo>
                        <a:pt x="54" y="376"/>
                        <a:pt x="54" y="376"/>
                        <a:pt x="54" y="376"/>
                      </a:cubicBezTo>
                      <a:cubicBezTo>
                        <a:pt x="57" y="490"/>
                        <a:pt x="57" y="490"/>
                        <a:pt x="57" y="490"/>
                      </a:cubicBezTo>
                      <a:cubicBezTo>
                        <a:pt x="56" y="492"/>
                        <a:pt x="55" y="495"/>
                        <a:pt x="55" y="498"/>
                      </a:cubicBezTo>
                      <a:cubicBezTo>
                        <a:pt x="57" y="498"/>
                        <a:pt x="57" y="498"/>
                        <a:pt x="57" y="498"/>
                      </a:cubicBezTo>
                      <a:cubicBezTo>
                        <a:pt x="79" y="498"/>
                        <a:pt x="79" y="498"/>
                        <a:pt x="79" y="498"/>
                      </a:cubicBezTo>
                      <a:cubicBezTo>
                        <a:pt x="82" y="498"/>
                        <a:pt x="82" y="498"/>
                        <a:pt x="82" y="498"/>
                      </a:cubicBezTo>
                      <a:cubicBezTo>
                        <a:pt x="82" y="495"/>
                        <a:pt x="81" y="492"/>
                        <a:pt x="79" y="490"/>
                      </a:cubicBezTo>
                      <a:cubicBezTo>
                        <a:pt x="82" y="376"/>
                        <a:pt x="82" y="376"/>
                        <a:pt x="82" y="376"/>
                      </a:cubicBezTo>
                      <a:cubicBezTo>
                        <a:pt x="89" y="376"/>
                        <a:pt x="89" y="376"/>
                        <a:pt x="89" y="376"/>
                      </a:cubicBezTo>
                      <a:cubicBezTo>
                        <a:pt x="91" y="490"/>
                        <a:pt x="91" y="490"/>
                        <a:pt x="91" y="490"/>
                      </a:cubicBezTo>
                      <a:cubicBezTo>
                        <a:pt x="90" y="492"/>
                        <a:pt x="89" y="495"/>
                        <a:pt x="89" y="498"/>
                      </a:cubicBezTo>
                      <a:cubicBezTo>
                        <a:pt x="92" y="498"/>
                        <a:pt x="92" y="498"/>
                        <a:pt x="92" y="498"/>
                      </a:cubicBezTo>
                      <a:cubicBezTo>
                        <a:pt x="113" y="498"/>
                        <a:pt x="113" y="498"/>
                        <a:pt x="113" y="498"/>
                      </a:cubicBezTo>
                      <a:cubicBezTo>
                        <a:pt x="116" y="498"/>
                        <a:pt x="116" y="498"/>
                        <a:pt x="116" y="498"/>
                      </a:cubicBezTo>
                      <a:cubicBezTo>
                        <a:pt x="116" y="495"/>
                        <a:pt x="115" y="492"/>
                        <a:pt x="113" y="490"/>
                      </a:cubicBezTo>
                      <a:cubicBezTo>
                        <a:pt x="116" y="376"/>
                        <a:pt x="116" y="376"/>
                        <a:pt x="116" y="376"/>
                      </a:cubicBezTo>
                      <a:cubicBezTo>
                        <a:pt x="129" y="376"/>
                        <a:pt x="129" y="376"/>
                        <a:pt x="129" y="376"/>
                      </a:cubicBezTo>
                      <a:cubicBezTo>
                        <a:pt x="129" y="262"/>
                        <a:pt x="129" y="262"/>
                        <a:pt x="129" y="262"/>
                      </a:cubicBezTo>
                      <a:cubicBezTo>
                        <a:pt x="134" y="155"/>
                        <a:pt x="134" y="155"/>
                        <a:pt x="134" y="155"/>
                      </a:cubicBezTo>
                      <a:cubicBezTo>
                        <a:pt x="140" y="179"/>
                        <a:pt x="143" y="203"/>
                        <a:pt x="146" y="229"/>
                      </a:cubicBezTo>
                      <a:cubicBezTo>
                        <a:pt x="149" y="229"/>
                        <a:pt x="149" y="229"/>
                        <a:pt x="149" y="229"/>
                      </a:cubicBezTo>
                      <a:cubicBezTo>
                        <a:pt x="149" y="238"/>
                        <a:pt x="149" y="238"/>
                        <a:pt x="149" y="238"/>
                      </a:cubicBezTo>
                      <a:cubicBezTo>
                        <a:pt x="149" y="242"/>
                        <a:pt x="152" y="246"/>
                        <a:pt x="156" y="246"/>
                      </a:cubicBezTo>
                      <a:cubicBezTo>
                        <a:pt x="160" y="246"/>
                        <a:pt x="164" y="242"/>
                        <a:pt x="164" y="238"/>
                      </a:cubicBezTo>
                      <a:cubicBezTo>
                        <a:pt x="164" y="229"/>
                        <a:pt x="164" y="229"/>
                        <a:pt x="164" y="229"/>
                      </a:cubicBezTo>
                      <a:cubicBezTo>
                        <a:pt x="167" y="229"/>
                        <a:pt x="167" y="229"/>
                        <a:pt x="167" y="229"/>
                      </a:cubicBezTo>
                      <a:cubicBezTo>
                        <a:pt x="162" y="183"/>
                        <a:pt x="156" y="142"/>
                        <a:pt x="137" y="10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p>
                  <a:pPr marL="0" marR="0" lvl="0" indent="0" defTabSz="932597" eaLnBrk="1" fontAlgn="auto" latinLnBrk="0" hangingPunct="1">
                    <a:lnSpc>
                      <a:spcPct val="100000"/>
                    </a:lnSpc>
                    <a:spcBef>
                      <a:spcPts val="0"/>
                    </a:spcBef>
                    <a:spcAft>
                      <a:spcPts val="0"/>
                    </a:spcAft>
                    <a:buClrTx/>
                    <a:buSzTx/>
                    <a:buFontTx/>
                    <a:buNone/>
                    <a:tabLst/>
                    <a:defRPr/>
                  </a:pPr>
                  <a:endParaRPr kumimoji="0" lang="en-US" sz="1836" b="0" i="0" u="none" strike="noStrike" kern="0" cap="none" spc="0" normalizeH="0" baseline="0" noProof="0">
                    <a:ln>
                      <a:noFill/>
                    </a:ln>
                    <a:solidFill>
                      <a:sysClr val="windowText" lastClr="000000"/>
                    </a:solidFill>
                    <a:effectLst/>
                    <a:uLnTx/>
                    <a:uFillTx/>
                  </a:endParaRPr>
                </a:p>
              </p:txBody>
            </p:sp>
            <p:sp>
              <p:nvSpPr>
                <p:cNvPr id="719" name="Freeform 165"/>
                <p:cNvSpPr>
                  <a:spLocks/>
                </p:cNvSpPr>
                <p:nvPr/>
              </p:nvSpPr>
              <p:spPr bwMode="auto">
                <a:xfrm>
                  <a:off x="6465888" y="3833813"/>
                  <a:ext cx="542925" cy="1619250"/>
                </a:xfrm>
                <a:custGeom>
                  <a:avLst/>
                  <a:gdLst>
                    <a:gd name="T0" fmla="*/ 137 w 167"/>
                    <a:gd name="T1" fmla="*/ 101 h 498"/>
                    <a:gd name="T2" fmla="*/ 99 w 167"/>
                    <a:gd name="T3" fmla="*/ 97 h 498"/>
                    <a:gd name="T4" fmla="*/ 95 w 167"/>
                    <a:gd name="T5" fmla="*/ 93 h 498"/>
                    <a:gd name="T6" fmla="*/ 125 w 167"/>
                    <a:gd name="T7" fmla="*/ 79 h 498"/>
                    <a:gd name="T8" fmla="*/ 113 w 167"/>
                    <a:gd name="T9" fmla="*/ 73 h 498"/>
                    <a:gd name="T10" fmla="*/ 118 w 167"/>
                    <a:gd name="T11" fmla="*/ 58 h 498"/>
                    <a:gd name="T12" fmla="*/ 118 w 167"/>
                    <a:gd name="T13" fmla="*/ 57 h 498"/>
                    <a:gd name="T14" fmla="*/ 102 w 167"/>
                    <a:gd name="T15" fmla="*/ 14 h 498"/>
                    <a:gd name="T16" fmla="*/ 48 w 167"/>
                    <a:gd name="T17" fmla="*/ 38 h 498"/>
                    <a:gd name="T18" fmla="*/ 52 w 167"/>
                    <a:gd name="T19" fmla="*/ 57 h 498"/>
                    <a:gd name="T20" fmla="*/ 50 w 167"/>
                    <a:gd name="T21" fmla="*/ 73 h 498"/>
                    <a:gd name="T22" fmla="*/ 58 w 167"/>
                    <a:gd name="T23" fmla="*/ 92 h 498"/>
                    <a:gd name="T24" fmla="*/ 73 w 167"/>
                    <a:gd name="T25" fmla="*/ 97 h 498"/>
                    <a:gd name="T26" fmla="*/ 31 w 167"/>
                    <a:gd name="T27" fmla="*/ 101 h 498"/>
                    <a:gd name="T28" fmla="*/ 30 w 167"/>
                    <a:gd name="T29" fmla="*/ 101 h 498"/>
                    <a:gd name="T30" fmla="*/ 3 w 167"/>
                    <a:gd name="T31" fmla="*/ 229 h 498"/>
                    <a:gd name="T32" fmla="*/ 11 w 167"/>
                    <a:gd name="T33" fmla="*/ 246 h 498"/>
                    <a:gd name="T34" fmla="*/ 18 w 167"/>
                    <a:gd name="T35" fmla="*/ 229 h 498"/>
                    <a:gd name="T36" fmla="*/ 33 w 167"/>
                    <a:gd name="T37" fmla="*/ 154 h 498"/>
                    <a:gd name="T38" fmla="*/ 39 w 167"/>
                    <a:gd name="T39" fmla="*/ 376 h 498"/>
                    <a:gd name="T40" fmla="*/ 57 w 167"/>
                    <a:gd name="T41" fmla="*/ 490 h 498"/>
                    <a:gd name="T42" fmla="*/ 58 w 167"/>
                    <a:gd name="T43" fmla="*/ 498 h 498"/>
                    <a:gd name="T44" fmla="*/ 82 w 167"/>
                    <a:gd name="T45" fmla="*/ 498 h 498"/>
                    <a:gd name="T46" fmla="*/ 82 w 167"/>
                    <a:gd name="T47" fmla="*/ 376 h 498"/>
                    <a:gd name="T48" fmla="*/ 92 w 167"/>
                    <a:gd name="T49" fmla="*/ 490 h 498"/>
                    <a:gd name="T50" fmla="*/ 92 w 167"/>
                    <a:gd name="T51" fmla="*/ 498 h 498"/>
                    <a:gd name="T52" fmla="*/ 116 w 167"/>
                    <a:gd name="T53" fmla="*/ 498 h 498"/>
                    <a:gd name="T54" fmla="*/ 117 w 167"/>
                    <a:gd name="T55" fmla="*/ 376 h 498"/>
                    <a:gd name="T56" fmla="*/ 129 w 167"/>
                    <a:gd name="T57" fmla="*/ 262 h 498"/>
                    <a:gd name="T58" fmla="*/ 146 w 167"/>
                    <a:gd name="T59" fmla="*/ 229 h 498"/>
                    <a:gd name="T60" fmla="*/ 149 w 167"/>
                    <a:gd name="T61" fmla="*/ 238 h 498"/>
                    <a:gd name="T62" fmla="*/ 164 w 167"/>
                    <a:gd name="T63" fmla="*/ 238 h 498"/>
                    <a:gd name="T64" fmla="*/ 167 w 167"/>
                    <a:gd name="T65" fmla="*/ 229 h 4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67" h="498">
                      <a:moveTo>
                        <a:pt x="137" y="101"/>
                      </a:moveTo>
                      <a:cubicBezTo>
                        <a:pt x="137" y="101"/>
                        <a:pt x="137" y="101"/>
                        <a:pt x="137" y="101"/>
                      </a:cubicBezTo>
                      <a:cubicBezTo>
                        <a:pt x="99" y="97"/>
                        <a:pt x="99" y="97"/>
                        <a:pt x="99" y="97"/>
                      </a:cubicBezTo>
                      <a:cubicBezTo>
                        <a:pt x="99" y="97"/>
                        <a:pt x="99" y="97"/>
                        <a:pt x="99" y="97"/>
                      </a:cubicBezTo>
                      <a:cubicBezTo>
                        <a:pt x="95" y="97"/>
                        <a:pt x="95" y="97"/>
                        <a:pt x="95" y="97"/>
                      </a:cubicBezTo>
                      <a:cubicBezTo>
                        <a:pt x="95" y="93"/>
                        <a:pt x="95" y="93"/>
                        <a:pt x="95" y="93"/>
                      </a:cubicBezTo>
                      <a:cubicBezTo>
                        <a:pt x="100" y="93"/>
                        <a:pt x="105" y="93"/>
                        <a:pt x="112" y="92"/>
                      </a:cubicBezTo>
                      <a:cubicBezTo>
                        <a:pt x="123" y="90"/>
                        <a:pt x="124" y="83"/>
                        <a:pt x="125" y="79"/>
                      </a:cubicBezTo>
                      <a:cubicBezTo>
                        <a:pt x="125" y="75"/>
                        <a:pt x="122" y="68"/>
                        <a:pt x="121" y="73"/>
                      </a:cubicBezTo>
                      <a:cubicBezTo>
                        <a:pt x="119" y="79"/>
                        <a:pt x="114" y="77"/>
                        <a:pt x="113" y="73"/>
                      </a:cubicBezTo>
                      <a:cubicBezTo>
                        <a:pt x="112" y="71"/>
                        <a:pt x="114" y="66"/>
                        <a:pt x="116" y="62"/>
                      </a:cubicBezTo>
                      <a:cubicBezTo>
                        <a:pt x="117" y="60"/>
                        <a:pt x="117" y="59"/>
                        <a:pt x="118" y="58"/>
                      </a:cubicBezTo>
                      <a:cubicBezTo>
                        <a:pt x="118" y="57"/>
                        <a:pt x="118" y="57"/>
                        <a:pt x="118" y="57"/>
                      </a:cubicBezTo>
                      <a:cubicBezTo>
                        <a:pt x="118" y="57"/>
                        <a:pt x="118" y="57"/>
                        <a:pt x="118" y="57"/>
                      </a:cubicBezTo>
                      <a:cubicBezTo>
                        <a:pt x="119" y="53"/>
                        <a:pt x="120" y="49"/>
                        <a:pt x="120" y="44"/>
                      </a:cubicBezTo>
                      <a:cubicBezTo>
                        <a:pt x="120" y="30"/>
                        <a:pt x="113" y="18"/>
                        <a:pt x="102" y="14"/>
                      </a:cubicBezTo>
                      <a:cubicBezTo>
                        <a:pt x="97" y="5"/>
                        <a:pt x="88" y="0"/>
                        <a:pt x="79" y="0"/>
                      </a:cubicBezTo>
                      <a:cubicBezTo>
                        <a:pt x="62" y="0"/>
                        <a:pt x="48" y="17"/>
                        <a:pt x="48" y="38"/>
                      </a:cubicBezTo>
                      <a:cubicBezTo>
                        <a:pt x="48" y="45"/>
                        <a:pt x="50" y="52"/>
                        <a:pt x="52" y="57"/>
                      </a:cubicBezTo>
                      <a:cubicBezTo>
                        <a:pt x="52" y="57"/>
                        <a:pt x="52" y="57"/>
                        <a:pt x="52" y="57"/>
                      </a:cubicBezTo>
                      <a:cubicBezTo>
                        <a:pt x="52" y="57"/>
                        <a:pt x="59" y="70"/>
                        <a:pt x="57" y="73"/>
                      </a:cubicBezTo>
                      <a:cubicBezTo>
                        <a:pt x="56" y="77"/>
                        <a:pt x="52" y="79"/>
                        <a:pt x="50" y="73"/>
                      </a:cubicBezTo>
                      <a:cubicBezTo>
                        <a:pt x="48" y="68"/>
                        <a:pt x="45" y="75"/>
                        <a:pt x="45" y="79"/>
                      </a:cubicBezTo>
                      <a:cubicBezTo>
                        <a:pt x="46" y="83"/>
                        <a:pt x="47" y="90"/>
                        <a:pt x="58" y="92"/>
                      </a:cubicBezTo>
                      <a:cubicBezTo>
                        <a:pt x="64" y="92"/>
                        <a:pt x="68" y="93"/>
                        <a:pt x="72" y="93"/>
                      </a:cubicBezTo>
                      <a:cubicBezTo>
                        <a:pt x="73" y="97"/>
                        <a:pt x="73" y="97"/>
                        <a:pt x="73" y="97"/>
                      </a:cubicBezTo>
                      <a:cubicBezTo>
                        <a:pt x="69" y="97"/>
                        <a:pt x="69" y="97"/>
                        <a:pt x="69" y="97"/>
                      </a:cubicBezTo>
                      <a:cubicBezTo>
                        <a:pt x="31" y="101"/>
                        <a:pt x="31" y="101"/>
                        <a:pt x="31" y="101"/>
                      </a:cubicBezTo>
                      <a:cubicBezTo>
                        <a:pt x="31" y="101"/>
                        <a:pt x="31" y="101"/>
                        <a:pt x="31" y="101"/>
                      </a:cubicBezTo>
                      <a:cubicBezTo>
                        <a:pt x="31" y="101"/>
                        <a:pt x="30" y="101"/>
                        <a:pt x="30" y="101"/>
                      </a:cubicBezTo>
                      <a:cubicBezTo>
                        <a:pt x="11" y="142"/>
                        <a:pt x="5" y="183"/>
                        <a:pt x="0" y="229"/>
                      </a:cubicBezTo>
                      <a:cubicBezTo>
                        <a:pt x="3" y="229"/>
                        <a:pt x="3" y="229"/>
                        <a:pt x="3" y="229"/>
                      </a:cubicBezTo>
                      <a:cubicBezTo>
                        <a:pt x="3" y="238"/>
                        <a:pt x="3" y="238"/>
                        <a:pt x="3" y="238"/>
                      </a:cubicBezTo>
                      <a:cubicBezTo>
                        <a:pt x="3" y="242"/>
                        <a:pt x="6" y="246"/>
                        <a:pt x="11" y="246"/>
                      </a:cubicBezTo>
                      <a:cubicBezTo>
                        <a:pt x="15" y="246"/>
                        <a:pt x="18" y="242"/>
                        <a:pt x="18" y="238"/>
                      </a:cubicBezTo>
                      <a:cubicBezTo>
                        <a:pt x="18" y="229"/>
                        <a:pt x="18" y="229"/>
                        <a:pt x="18" y="229"/>
                      </a:cubicBezTo>
                      <a:cubicBezTo>
                        <a:pt x="21" y="229"/>
                        <a:pt x="21" y="229"/>
                        <a:pt x="21" y="229"/>
                      </a:cubicBezTo>
                      <a:cubicBezTo>
                        <a:pt x="24" y="203"/>
                        <a:pt x="27" y="178"/>
                        <a:pt x="33" y="154"/>
                      </a:cubicBezTo>
                      <a:cubicBezTo>
                        <a:pt x="39" y="262"/>
                        <a:pt x="39" y="262"/>
                        <a:pt x="39" y="262"/>
                      </a:cubicBezTo>
                      <a:cubicBezTo>
                        <a:pt x="39" y="376"/>
                        <a:pt x="39" y="376"/>
                        <a:pt x="39" y="376"/>
                      </a:cubicBezTo>
                      <a:cubicBezTo>
                        <a:pt x="55" y="376"/>
                        <a:pt x="55" y="376"/>
                        <a:pt x="55" y="376"/>
                      </a:cubicBezTo>
                      <a:cubicBezTo>
                        <a:pt x="57" y="490"/>
                        <a:pt x="57" y="490"/>
                        <a:pt x="57" y="490"/>
                      </a:cubicBezTo>
                      <a:cubicBezTo>
                        <a:pt x="56" y="492"/>
                        <a:pt x="55" y="495"/>
                        <a:pt x="55" y="498"/>
                      </a:cubicBezTo>
                      <a:cubicBezTo>
                        <a:pt x="58" y="498"/>
                        <a:pt x="58" y="498"/>
                        <a:pt x="58" y="498"/>
                      </a:cubicBezTo>
                      <a:cubicBezTo>
                        <a:pt x="79" y="498"/>
                        <a:pt x="79" y="498"/>
                        <a:pt x="79" y="498"/>
                      </a:cubicBezTo>
                      <a:cubicBezTo>
                        <a:pt x="82" y="498"/>
                        <a:pt x="82" y="498"/>
                        <a:pt x="82" y="498"/>
                      </a:cubicBezTo>
                      <a:cubicBezTo>
                        <a:pt x="82" y="495"/>
                        <a:pt x="81" y="492"/>
                        <a:pt x="79" y="490"/>
                      </a:cubicBezTo>
                      <a:cubicBezTo>
                        <a:pt x="82" y="376"/>
                        <a:pt x="82" y="376"/>
                        <a:pt x="82" y="376"/>
                      </a:cubicBezTo>
                      <a:cubicBezTo>
                        <a:pt x="89" y="376"/>
                        <a:pt x="89" y="376"/>
                        <a:pt x="89" y="376"/>
                      </a:cubicBezTo>
                      <a:cubicBezTo>
                        <a:pt x="92" y="490"/>
                        <a:pt x="92" y="490"/>
                        <a:pt x="92" y="490"/>
                      </a:cubicBezTo>
                      <a:cubicBezTo>
                        <a:pt x="90" y="492"/>
                        <a:pt x="89" y="495"/>
                        <a:pt x="89" y="498"/>
                      </a:cubicBezTo>
                      <a:cubicBezTo>
                        <a:pt x="92" y="498"/>
                        <a:pt x="92" y="498"/>
                        <a:pt x="92" y="498"/>
                      </a:cubicBezTo>
                      <a:cubicBezTo>
                        <a:pt x="113" y="498"/>
                        <a:pt x="113" y="498"/>
                        <a:pt x="113" y="498"/>
                      </a:cubicBezTo>
                      <a:cubicBezTo>
                        <a:pt x="116" y="498"/>
                        <a:pt x="116" y="498"/>
                        <a:pt x="116" y="498"/>
                      </a:cubicBezTo>
                      <a:cubicBezTo>
                        <a:pt x="116" y="495"/>
                        <a:pt x="115" y="492"/>
                        <a:pt x="114" y="490"/>
                      </a:cubicBezTo>
                      <a:cubicBezTo>
                        <a:pt x="117" y="376"/>
                        <a:pt x="117" y="376"/>
                        <a:pt x="117" y="376"/>
                      </a:cubicBezTo>
                      <a:cubicBezTo>
                        <a:pt x="129" y="376"/>
                        <a:pt x="129" y="376"/>
                        <a:pt x="129" y="376"/>
                      </a:cubicBezTo>
                      <a:cubicBezTo>
                        <a:pt x="129" y="262"/>
                        <a:pt x="129" y="262"/>
                        <a:pt x="129" y="262"/>
                      </a:cubicBezTo>
                      <a:cubicBezTo>
                        <a:pt x="134" y="155"/>
                        <a:pt x="134" y="155"/>
                        <a:pt x="134" y="155"/>
                      </a:cubicBezTo>
                      <a:cubicBezTo>
                        <a:pt x="140" y="179"/>
                        <a:pt x="144" y="203"/>
                        <a:pt x="146" y="229"/>
                      </a:cubicBezTo>
                      <a:cubicBezTo>
                        <a:pt x="149" y="229"/>
                        <a:pt x="149" y="229"/>
                        <a:pt x="149" y="229"/>
                      </a:cubicBezTo>
                      <a:cubicBezTo>
                        <a:pt x="149" y="238"/>
                        <a:pt x="149" y="238"/>
                        <a:pt x="149" y="238"/>
                      </a:cubicBezTo>
                      <a:cubicBezTo>
                        <a:pt x="149" y="242"/>
                        <a:pt x="152" y="246"/>
                        <a:pt x="156" y="246"/>
                      </a:cubicBezTo>
                      <a:cubicBezTo>
                        <a:pt x="161" y="246"/>
                        <a:pt x="164" y="242"/>
                        <a:pt x="164" y="238"/>
                      </a:cubicBezTo>
                      <a:cubicBezTo>
                        <a:pt x="164" y="229"/>
                        <a:pt x="164" y="229"/>
                        <a:pt x="164" y="229"/>
                      </a:cubicBezTo>
                      <a:cubicBezTo>
                        <a:pt x="167" y="229"/>
                        <a:pt x="167" y="229"/>
                        <a:pt x="167" y="229"/>
                      </a:cubicBezTo>
                      <a:cubicBezTo>
                        <a:pt x="162" y="183"/>
                        <a:pt x="157" y="142"/>
                        <a:pt x="137" y="10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p>
                  <a:pPr marL="0" marR="0" lvl="0" indent="0" defTabSz="932597" eaLnBrk="1" fontAlgn="auto" latinLnBrk="0" hangingPunct="1">
                    <a:lnSpc>
                      <a:spcPct val="100000"/>
                    </a:lnSpc>
                    <a:spcBef>
                      <a:spcPts val="0"/>
                    </a:spcBef>
                    <a:spcAft>
                      <a:spcPts val="0"/>
                    </a:spcAft>
                    <a:buClrTx/>
                    <a:buSzTx/>
                    <a:buFontTx/>
                    <a:buNone/>
                    <a:tabLst/>
                    <a:defRPr/>
                  </a:pPr>
                  <a:endParaRPr kumimoji="0" lang="en-US" sz="1836" b="0" i="0" u="none" strike="noStrike" kern="0" cap="none" spc="0" normalizeH="0" baseline="0" noProof="0">
                    <a:ln>
                      <a:noFill/>
                    </a:ln>
                    <a:solidFill>
                      <a:sysClr val="windowText" lastClr="000000"/>
                    </a:solidFill>
                    <a:effectLst/>
                    <a:uLnTx/>
                    <a:uFillTx/>
                  </a:endParaRPr>
                </a:p>
              </p:txBody>
            </p:sp>
            <p:sp>
              <p:nvSpPr>
                <p:cNvPr id="720" name="Freeform 166"/>
                <p:cNvSpPr>
                  <a:spLocks/>
                </p:cNvSpPr>
                <p:nvPr/>
              </p:nvSpPr>
              <p:spPr bwMode="auto">
                <a:xfrm>
                  <a:off x="5586413" y="3806825"/>
                  <a:ext cx="758825" cy="1646237"/>
                </a:xfrm>
                <a:custGeom>
                  <a:avLst/>
                  <a:gdLst>
                    <a:gd name="T0" fmla="*/ 183 w 233"/>
                    <a:gd name="T1" fmla="*/ 95 h 506"/>
                    <a:gd name="T2" fmla="*/ 182 w 233"/>
                    <a:gd name="T3" fmla="*/ 95 h 506"/>
                    <a:gd name="T4" fmla="*/ 182 w 233"/>
                    <a:gd name="T5" fmla="*/ 95 h 506"/>
                    <a:gd name="T6" fmla="*/ 132 w 233"/>
                    <a:gd name="T7" fmla="*/ 91 h 506"/>
                    <a:gd name="T8" fmla="*/ 132 w 233"/>
                    <a:gd name="T9" fmla="*/ 91 h 506"/>
                    <a:gd name="T10" fmla="*/ 132 w 233"/>
                    <a:gd name="T11" fmla="*/ 91 h 506"/>
                    <a:gd name="T12" fmla="*/ 132 w 233"/>
                    <a:gd name="T13" fmla="*/ 91 h 506"/>
                    <a:gd name="T14" fmla="*/ 132 w 233"/>
                    <a:gd name="T15" fmla="*/ 83 h 506"/>
                    <a:gd name="T16" fmla="*/ 143 w 233"/>
                    <a:gd name="T17" fmla="*/ 70 h 506"/>
                    <a:gd name="T18" fmla="*/ 143 w 233"/>
                    <a:gd name="T19" fmla="*/ 59 h 506"/>
                    <a:gd name="T20" fmla="*/ 148 w 233"/>
                    <a:gd name="T21" fmla="*/ 54 h 506"/>
                    <a:gd name="T22" fmla="*/ 148 w 233"/>
                    <a:gd name="T23" fmla="*/ 44 h 506"/>
                    <a:gd name="T24" fmla="*/ 145 w 233"/>
                    <a:gd name="T25" fmla="*/ 40 h 506"/>
                    <a:gd name="T26" fmla="*/ 151 w 233"/>
                    <a:gd name="T27" fmla="*/ 26 h 506"/>
                    <a:gd name="T28" fmla="*/ 132 w 233"/>
                    <a:gd name="T29" fmla="*/ 7 h 506"/>
                    <a:gd name="T30" fmla="*/ 131 w 233"/>
                    <a:gd name="T31" fmla="*/ 7 h 506"/>
                    <a:gd name="T32" fmla="*/ 110 w 233"/>
                    <a:gd name="T33" fmla="*/ 0 h 506"/>
                    <a:gd name="T34" fmla="*/ 81 w 233"/>
                    <a:gd name="T35" fmla="*/ 25 h 506"/>
                    <a:gd name="T36" fmla="*/ 87 w 233"/>
                    <a:gd name="T37" fmla="*/ 39 h 506"/>
                    <a:gd name="T38" fmla="*/ 83 w 233"/>
                    <a:gd name="T39" fmla="*/ 44 h 506"/>
                    <a:gd name="T40" fmla="*/ 83 w 233"/>
                    <a:gd name="T41" fmla="*/ 54 h 506"/>
                    <a:gd name="T42" fmla="*/ 88 w 233"/>
                    <a:gd name="T43" fmla="*/ 59 h 506"/>
                    <a:gd name="T44" fmla="*/ 88 w 233"/>
                    <a:gd name="T45" fmla="*/ 70 h 506"/>
                    <a:gd name="T46" fmla="*/ 99 w 233"/>
                    <a:gd name="T47" fmla="*/ 83 h 506"/>
                    <a:gd name="T48" fmla="*/ 99 w 233"/>
                    <a:gd name="T49" fmla="*/ 91 h 506"/>
                    <a:gd name="T50" fmla="*/ 49 w 233"/>
                    <a:gd name="T51" fmla="*/ 95 h 506"/>
                    <a:gd name="T52" fmla="*/ 49 w 233"/>
                    <a:gd name="T53" fmla="*/ 97 h 506"/>
                    <a:gd name="T54" fmla="*/ 0 w 233"/>
                    <a:gd name="T55" fmla="*/ 276 h 506"/>
                    <a:gd name="T56" fmla="*/ 3 w 233"/>
                    <a:gd name="T57" fmla="*/ 276 h 506"/>
                    <a:gd name="T58" fmla="*/ 3 w 233"/>
                    <a:gd name="T59" fmla="*/ 289 h 506"/>
                    <a:gd name="T60" fmla="*/ 14 w 233"/>
                    <a:gd name="T61" fmla="*/ 299 h 506"/>
                    <a:gd name="T62" fmla="*/ 25 w 233"/>
                    <a:gd name="T63" fmla="*/ 289 h 506"/>
                    <a:gd name="T64" fmla="*/ 25 w 233"/>
                    <a:gd name="T65" fmla="*/ 276 h 506"/>
                    <a:gd name="T66" fmla="*/ 28 w 233"/>
                    <a:gd name="T67" fmla="*/ 276 h 506"/>
                    <a:gd name="T68" fmla="*/ 49 w 233"/>
                    <a:gd name="T69" fmla="*/ 176 h 506"/>
                    <a:gd name="T70" fmla="*/ 49 w 233"/>
                    <a:gd name="T71" fmla="*/ 318 h 506"/>
                    <a:gd name="T72" fmla="*/ 67 w 233"/>
                    <a:gd name="T73" fmla="*/ 318 h 506"/>
                    <a:gd name="T74" fmla="*/ 73 w 233"/>
                    <a:gd name="T75" fmla="*/ 489 h 506"/>
                    <a:gd name="T76" fmla="*/ 79 w 233"/>
                    <a:gd name="T77" fmla="*/ 489 h 506"/>
                    <a:gd name="T78" fmla="*/ 70 w 233"/>
                    <a:gd name="T79" fmla="*/ 506 h 506"/>
                    <a:gd name="T80" fmla="*/ 111 w 233"/>
                    <a:gd name="T81" fmla="*/ 506 h 506"/>
                    <a:gd name="T82" fmla="*/ 102 w 233"/>
                    <a:gd name="T83" fmla="*/ 489 h 506"/>
                    <a:gd name="T84" fmla="*/ 108 w 233"/>
                    <a:gd name="T85" fmla="*/ 489 h 506"/>
                    <a:gd name="T86" fmla="*/ 115 w 233"/>
                    <a:gd name="T87" fmla="*/ 318 h 506"/>
                    <a:gd name="T88" fmla="*/ 117 w 233"/>
                    <a:gd name="T89" fmla="*/ 318 h 506"/>
                    <a:gd name="T90" fmla="*/ 123 w 233"/>
                    <a:gd name="T91" fmla="*/ 489 h 506"/>
                    <a:gd name="T92" fmla="*/ 129 w 233"/>
                    <a:gd name="T93" fmla="*/ 489 h 506"/>
                    <a:gd name="T94" fmla="*/ 120 w 233"/>
                    <a:gd name="T95" fmla="*/ 506 h 506"/>
                    <a:gd name="T96" fmla="*/ 161 w 233"/>
                    <a:gd name="T97" fmla="*/ 506 h 506"/>
                    <a:gd name="T98" fmla="*/ 153 w 233"/>
                    <a:gd name="T99" fmla="*/ 489 h 506"/>
                    <a:gd name="T100" fmla="*/ 158 w 233"/>
                    <a:gd name="T101" fmla="*/ 489 h 506"/>
                    <a:gd name="T102" fmla="*/ 165 w 233"/>
                    <a:gd name="T103" fmla="*/ 318 h 506"/>
                    <a:gd name="T104" fmla="*/ 182 w 233"/>
                    <a:gd name="T105" fmla="*/ 318 h 506"/>
                    <a:gd name="T106" fmla="*/ 182 w 233"/>
                    <a:gd name="T107" fmla="*/ 173 h 506"/>
                    <a:gd name="T108" fmla="*/ 204 w 233"/>
                    <a:gd name="T109" fmla="*/ 276 h 506"/>
                    <a:gd name="T110" fmla="*/ 208 w 233"/>
                    <a:gd name="T111" fmla="*/ 276 h 506"/>
                    <a:gd name="T112" fmla="*/ 208 w 233"/>
                    <a:gd name="T113" fmla="*/ 289 h 506"/>
                    <a:gd name="T114" fmla="*/ 218 w 233"/>
                    <a:gd name="T115" fmla="*/ 299 h 506"/>
                    <a:gd name="T116" fmla="*/ 229 w 233"/>
                    <a:gd name="T117" fmla="*/ 289 h 506"/>
                    <a:gd name="T118" fmla="*/ 229 w 233"/>
                    <a:gd name="T119" fmla="*/ 276 h 506"/>
                    <a:gd name="T120" fmla="*/ 233 w 233"/>
                    <a:gd name="T121" fmla="*/ 276 h 506"/>
                    <a:gd name="T122" fmla="*/ 183 w 233"/>
                    <a:gd name="T123" fmla="*/ 95 h 5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33" h="506">
                      <a:moveTo>
                        <a:pt x="183" y="95"/>
                      </a:moveTo>
                      <a:cubicBezTo>
                        <a:pt x="182" y="95"/>
                        <a:pt x="182" y="95"/>
                        <a:pt x="182" y="95"/>
                      </a:cubicBezTo>
                      <a:cubicBezTo>
                        <a:pt x="182" y="95"/>
                        <a:pt x="182" y="95"/>
                        <a:pt x="182" y="95"/>
                      </a:cubicBezTo>
                      <a:cubicBezTo>
                        <a:pt x="132" y="91"/>
                        <a:pt x="132" y="91"/>
                        <a:pt x="132" y="91"/>
                      </a:cubicBezTo>
                      <a:cubicBezTo>
                        <a:pt x="132" y="91"/>
                        <a:pt x="132" y="91"/>
                        <a:pt x="132" y="91"/>
                      </a:cubicBezTo>
                      <a:cubicBezTo>
                        <a:pt x="132" y="91"/>
                        <a:pt x="132" y="91"/>
                        <a:pt x="132" y="91"/>
                      </a:cubicBezTo>
                      <a:cubicBezTo>
                        <a:pt x="132" y="91"/>
                        <a:pt x="132" y="91"/>
                        <a:pt x="132" y="91"/>
                      </a:cubicBezTo>
                      <a:cubicBezTo>
                        <a:pt x="132" y="83"/>
                        <a:pt x="132" y="83"/>
                        <a:pt x="132" y="83"/>
                      </a:cubicBezTo>
                      <a:cubicBezTo>
                        <a:pt x="138" y="82"/>
                        <a:pt x="143" y="76"/>
                        <a:pt x="143" y="70"/>
                      </a:cubicBezTo>
                      <a:cubicBezTo>
                        <a:pt x="143" y="59"/>
                        <a:pt x="143" y="59"/>
                        <a:pt x="143" y="59"/>
                      </a:cubicBezTo>
                      <a:cubicBezTo>
                        <a:pt x="146" y="59"/>
                        <a:pt x="148" y="57"/>
                        <a:pt x="148" y="54"/>
                      </a:cubicBezTo>
                      <a:cubicBezTo>
                        <a:pt x="148" y="44"/>
                        <a:pt x="148" y="44"/>
                        <a:pt x="148" y="44"/>
                      </a:cubicBezTo>
                      <a:cubicBezTo>
                        <a:pt x="148" y="42"/>
                        <a:pt x="146" y="40"/>
                        <a:pt x="145" y="40"/>
                      </a:cubicBezTo>
                      <a:cubicBezTo>
                        <a:pt x="148" y="36"/>
                        <a:pt x="151" y="31"/>
                        <a:pt x="151" y="26"/>
                      </a:cubicBezTo>
                      <a:cubicBezTo>
                        <a:pt x="151" y="16"/>
                        <a:pt x="142" y="7"/>
                        <a:pt x="132" y="7"/>
                      </a:cubicBezTo>
                      <a:cubicBezTo>
                        <a:pt x="131" y="7"/>
                        <a:pt x="131" y="7"/>
                        <a:pt x="131" y="7"/>
                      </a:cubicBezTo>
                      <a:cubicBezTo>
                        <a:pt x="126" y="3"/>
                        <a:pt x="118" y="0"/>
                        <a:pt x="110" y="0"/>
                      </a:cubicBezTo>
                      <a:cubicBezTo>
                        <a:pt x="94" y="0"/>
                        <a:pt x="81" y="11"/>
                        <a:pt x="81" y="25"/>
                      </a:cubicBezTo>
                      <a:cubicBezTo>
                        <a:pt x="81" y="30"/>
                        <a:pt x="83" y="35"/>
                        <a:pt x="87" y="39"/>
                      </a:cubicBezTo>
                      <a:cubicBezTo>
                        <a:pt x="85" y="40"/>
                        <a:pt x="83" y="42"/>
                        <a:pt x="83" y="44"/>
                      </a:cubicBezTo>
                      <a:cubicBezTo>
                        <a:pt x="83" y="54"/>
                        <a:pt x="83" y="54"/>
                        <a:pt x="83" y="54"/>
                      </a:cubicBezTo>
                      <a:cubicBezTo>
                        <a:pt x="83" y="57"/>
                        <a:pt x="85" y="59"/>
                        <a:pt x="88" y="59"/>
                      </a:cubicBezTo>
                      <a:cubicBezTo>
                        <a:pt x="88" y="70"/>
                        <a:pt x="88" y="70"/>
                        <a:pt x="88" y="70"/>
                      </a:cubicBezTo>
                      <a:cubicBezTo>
                        <a:pt x="88" y="77"/>
                        <a:pt x="93" y="82"/>
                        <a:pt x="99" y="83"/>
                      </a:cubicBezTo>
                      <a:cubicBezTo>
                        <a:pt x="99" y="91"/>
                        <a:pt x="99" y="91"/>
                        <a:pt x="99" y="91"/>
                      </a:cubicBezTo>
                      <a:cubicBezTo>
                        <a:pt x="49" y="95"/>
                        <a:pt x="49" y="95"/>
                        <a:pt x="49" y="95"/>
                      </a:cubicBezTo>
                      <a:cubicBezTo>
                        <a:pt x="49" y="97"/>
                        <a:pt x="49" y="97"/>
                        <a:pt x="49" y="97"/>
                      </a:cubicBezTo>
                      <a:cubicBezTo>
                        <a:pt x="23" y="155"/>
                        <a:pt x="6" y="213"/>
                        <a:pt x="0" y="276"/>
                      </a:cubicBezTo>
                      <a:cubicBezTo>
                        <a:pt x="3" y="276"/>
                        <a:pt x="3" y="276"/>
                        <a:pt x="3" y="276"/>
                      </a:cubicBezTo>
                      <a:cubicBezTo>
                        <a:pt x="3" y="289"/>
                        <a:pt x="3" y="289"/>
                        <a:pt x="3" y="289"/>
                      </a:cubicBezTo>
                      <a:cubicBezTo>
                        <a:pt x="3" y="295"/>
                        <a:pt x="8" y="299"/>
                        <a:pt x="14" y="299"/>
                      </a:cubicBezTo>
                      <a:cubicBezTo>
                        <a:pt x="20" y="299"/>
                        <a:pt x="25" y="295"/>
                        <a:pt x="25" y="289"/>
                      </a:cubicBezTo>
                      <a:cubicBezTo>
                        <a:pt x="25" y="276"/>
                        <a:pt x="25" y="276"/>
                        <a:pt x="25" y="276"/>
                      </a:cubicBezTo>
                      <a:cubicBezTo>
                        <a:pt x="28" y="276"/>
                        <a:pt x="28" y="276"/>
                        <a:pt x="28" y="276"/>
                      </a:cubicBezTo>
                      <a:cubicBezTo>
                        <a:pt x="32" y="241"/>
                        <a:pt x="39" y="208"/>
                        <a:pt x="49" y="176"/>
                      </a:cubicBezTo>
                      <a:cubicBezTo>
                        <a:pt x="49" y="318"/>
                        <a:pt x="49" y="318"/>
                        <a:pt x="49" y="318"/>
                      </a:cubicBezTo>
                      <a:cubicBezTo>
                        <a:pt x="67" y="318"/>
                        <a:pt x="67" y="318"/>
                        <a:pt x="67" y="318"/>
                      </a:cubicBezTo>
                      <a:cubicBezTo>
                        <a:pt x="73" y="489"/>
                        <a:pt x="73" y="489"/>
                        <a:pt x="73" y="489"/>
                      </a:cubicBezTo>
                      <a:cubicBezTo>
                        <a:pt x="79" y="489"/>
                        <a:pt x="79" y="489"/>
                        <a:pt x="79" y="489"/>
                      </a:cubicBezTo>
                      <a:cubicBezTo>
                        <a:pt x="74" y="493"/>
                        <a:pt x="70" y="499"/>
                        <a:pt x="70" y="506"/>
                      </a:cubicBezTo>
                      <a:cubicBezTo>
                        <a:pt x="111" y="506"/>
                        <a:pt x="111" y="506"/>
                        <a:pt x="111" y="506"/>
                      </a:cubicBezTo>
                      <a:cubicBezTo>
                        <a:pt x="111" y="499"/>
                        <a:pt x="108" y="493"/>
                        <a:pt x="102" y="489"/>
                      </a:cubicBezTo>
                      <a:cubicBezTo>
                        <a:pt x="108" y="489"/>
                        <a:pt x="108" y="489"/>
                        <a:pt x="108" y="489"/>
                      </a:cubicBezTo>
                      <a:cubicBezTo>
                        <a:pt x="115" y="318"/>
                        <a:pt x="115" y="318"/>
                        <a:pt x="115" y="318"/>
                      </a:cubicBezTo>
                      <a:cubicBezTo>
                        <a:pt x="117" y="318"/>
                        <a:pt x="117" y="318"/>
                        <a:pt x="117" y="318"/>
                      </a:cubicBezTo>
                      <a:cubicBezTo>
                        <a:pt x="123" y="489"/>
                        <a:pt x="123" y="489"/>
                        <a:pt x="123" y="489"/>
                      </a:cubicBezTo>
                      <a:cubicBezTo>
                        <a:pt x="129" y="489"/>
                        <a:pt x="129" y="489"/>
                        <a:pt x="129" y="489"/>
                      </a:cubicBezTo>
                      <a:cubicBezTo>
                        <a:pt x="124" y="493"/>
                        <a:pt x="120" y="499"/>
                        <a:pt x="120" y="506"/>
                      </a:cubicBezTo>
                      <a:cubicBezTo>
                        <a:pt x="161" y="506"/>
                        <a:pt x="161" y="506"/>
                        <a:pt x="161" y="506"/>
                      </a:cubicBezTo>
                      <a:cubicBezTo>
                        <a:pt x="161" y="499"/>
                        <a:pt x="158" y="493"/>
                        <a:pt x="153" y="489"/>
                      </a:cubicBezTo>
                      <a:cubicBezTo>
                        <a:pt x="158" y="489"/>
                        <a:pt x="158" y="489"/>
                        <a:pt x="158" y="489"/>
                      </a:cubicBezTo>
                      <a:cubicBezTo>
                        <a:pt x="165" y="318"/>
                        <a:pt x="165" y="318"/>
                        <a:pt x="165" y="318"/>
                      </a:cubicBezTo>
                      <a:cubicBezTo>
                        <a:pt x="182" y="318"/>
                        <a:pt x="182" y="318"/>
                        <a:pt x="182" y="318"/>
                      </a:cubicBezTo>
                      <a:cubicBezTo>
                        <a:pt x="182" y="173"/>
                        <a:pt x="182" y="173"/>
                        <a:pt x="182" y="173"/>
                      </a:cubicBezTo>
                      <a:cubicBezTo>
                        <a:pt x="193" y="206"/>
                        <a:pt x="200" y="240"/>
                        <a:pt x="204" y="276"/>
                      </a:cubicBezTo>
                      <a:cubicBezTo>
                        <a:pt x="208" y="276"/>
                        <a:pt x="208" y="276"/>
                        <a:pt x="208" y="276"/>
                      </a:cubicBezTo>
                      <a:cubicBezTo>
                        <a:pt x="208" y="289"/>
                        <a:pt x="208" y="289"/>
                        <a:pt x="208" y="289"/>
                      </a:cubicBezTo>
                      <a:cubicBezTo>
                        <a:pt x="208" y="295"/>
                        <a:pt x="212" y="299"/>
                        <a:pt x="218" y="299"/>
                      </a:cubicBezTo>
                      <a:cubicBezTo>
                        <a:pt x="224" y="299"/>
                        <a:pt x="229" y="295"/>
                        <a:pt x="229" y="289"/>
                      </a:cubicBezTo>
                      <a:cubicBezTo>
                        <a:pt x="229" y="276"/>
                        <a:pt x="229" y="276"/>
                        <a:pt x="229" y="276"/>
                      </a:cubicBezTo>
                      <a:cubicBezTo>
                        <a:pt x="233" y="276"/>
                        <a:pt x="233" y="276"/>
                        <a:pt x="233" y="276"/>
                      </a:cubicBezTo>
                      <a:cubicBezTo>
                        <a:pt x="227" y="212"/>
                        <a:pt x="210" y="153"/>
                        <a:pt x="183" y="9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p>
                  <a:pPr marL="0" marR="0" lvl="0" indent="0" defTabSz="932597" eaLnBrk="1" fontAlgn="auto" latinLnBrk="0" hangingPunct="1">
                    <a:lnSpc>
                      <a:spcPct val="100000"/>
                    </a:lnSpc>
                    <a:spcBef>
                      <a:spcPts val="0"/>
                    </a:spcBef>
                    <a:spcAft>
                      <a:spcPts val="0"/>
                    </a:spcAft>
                    <a:buClrTx/>
                    <a:buSzTx/>
                    <a:buFontTx/>
                    <a:buNone/>
                    <a:tabLst/>
                    <a:defRPr/>
                  </a:pPr>
                  <a:endParaRPr kumimoji="0" lang="en-US" sz="1836" b="0" i="0" u="none" strike="noStrike" kern="0" cap="none" spc="0" normalizeH="0" baseline="0" noProof="0">
                    <a:ln>
                      <a:noFill/>
                    </a:ln>
                    <a:solidFill>
                      <a:sysClr val="windowText" lastClr="000000"/>
                    </a:solidFill>
                    <a:effectLst/>
                    <a:uLnTx/>
                    <a:uFillTx/>
                  </a:endParaRPr>
                </a:p>
              </p:txBody>
            </p:sp>
          </p:grpSp>
          <p:grpSp>
            <p:nvGrpSpPr>
              <p:cNvPr id="709" name="Group 708"/>
              <p:cNvGrpSpPr/>
              <p:nvPr/>
            </p:nvGrpSpPr>
            <p:grpSpPr>
              <a:xfrm>
                <a:off x="5822282" y="5433710"/>
                <a:ext cx="918146" cy="991669"/>
                <a:chOff x="7575550" y="3752850"/>
                <a:chExt cx="1625601" cy="1755776"/>
              </a:xfrm>
              <a:solidFill>
                <a:srgbClr val="737373"/>
              </a:solidFill>
            </p:grpSpPr>
            <p:sp>
              <p:nvSpPr>
                <p:cNvPr id="714" name="Freeform 593"/>
                <p:cNvSpPr>
                  <a:spLocks/>
                </p:cNvSpPr>
                <p:nvPr/>
              </p:nvSpPr>
              <p:spPr bwMode="auto">
                <a:xfrm>
                  <a:off x="7800975" y="3752850"/>
                  <a:ext cx="776288" cy="1755775"/>
                </a:xfrm>
                <a:custGeom>
                  <a:avLst/>
                  <a:gdLst>
                    <a:gd name="T0" fmla="*/ 189 w 241"/>
                    <a:gd name="T1" fmla="*/ 99 h 545"/>
                    <a:gd name="T2" fmla="*/ 189 w 241"/>
                    <a:gd name="T3" fmla="*/ 99 h 545"/>
                    <a:gd name="T4" fmla="*/ 189 w 241"/>
                    <a:gd name="T5" fmla="*/ 99 h 545"/>
                    <a:gd name="T6" fmla="*/ 137 w 241"/>
                    <a:gd name="T7" fmla="*/ 94 h 545"/>
                    <a:gd name="T8" fmla="*/ 137 w 241"/>
                    <a:gd name="T9" fmla="*/ 86 h 545"/>
                    <a:gd name="T10" fmla="*/ 148 w 241"/>
                    <a:gd name="T11" fmla="*/ 73 h 545"/>
                    <a:gd name="T12" fmla="*/ 148 w 241"/>
                    <a:gd name="T13" fmla="*/ 61 h 545"/>
                    <a:gd name="T14" fmla="*/ 153 w 241"/>
                    <a:gd name="T15" fmla="*/ 56 h 545"/>
                    <a:gd name="T16" fmla="*/ 153 w 241"/>
                    <a:gd name="T17" fmla="*/ 46 h 545"/>
                    <a:gd name="T18" fmla="*/ 150 w 241"/>
                    <a:gd name="T19" fmla="*/ 41 h 545"/>
                    <a:gd name="T20" fmla="*/ 156 w 241"/>
                    <a:gd name="T21" fmla="*/ 27 h 545"/>
                    <a:gd name="T22" fmla="*/ 136 w 241"/>
                    <a:gd name="T23" fmla="*/ 7 h 545"/>
                    <a:gd name="T24" fmla="*/ 136 w 241"/>
                    <a:gd name="T25" fmla="*/ 7 h 545"/>
                    <a:gd name="T26" fmla="*/ 114 w 241"/>
                    <a:gd name="T27" fmla="*/ 0 h 545"/>
                    <a:gd name="T28" fmla="*/ 84 w 241"/>
                    <a:gd name="T29" fmla="*/ 25 h 545"/>
                    <a:gd name="T30" fmla="*/ 90 w 241"/>
                    <a:gd name="T31" fmla="*/ 41 h 545"/>
                    <a:gd name="T32" fmla="*/ 86 w 241"/>
                    <a:gd name="T33" fmla="*/ 46 h 545"/>
                    <a:gd name="T34" fmla="*/ 86 w 241"/>
                    <a:gd name="T35" fmla="*/ 56 h 545"/>
                    <a:gd name="T36" fmla="*/ 91 w 241"/>
                    <a:gd name="T37" fmla="*/ 61 h 545"/>
                    <a:gd name="T38" fmla="*/ 91 w 241"/>
                    <a:gd name="T39" fmla="*/ 73 h 545"/>
                    <a:gd name="T40" fmla="*/ 103 w 241"/>
                    <a:gd name="T41" fmla="*/ 86 h 545"/>
                    <a:gd name="T42" fmla="*/ 103 w 241"/>
                    <a:gd name="T43" fmla="*/ 94 h 545"/>
                    <a:gd name="T44" fmla="*/ 51 w 241"/>
                    <a:gd name="T45" fmla="*/ 99 h 545"/>
                    <a:gd name="T46" fmla="*/ 51 w 241"/>
                    <a:gd name="T47" fmla="*/ 100 h 545"/>
                    <a:gd name="T48" fmla="*/ 0 w 241"/>
                    <a:gd name="T49" fmla="*/ 286 h 545"/>
                    <a:gd name="T50" fmla="*/ 4 w 241"/>
                    <a:gd name="T51" fmla="*/ 286 h 545"/>
                    <a:gd name="T52" fmla="*/ 4 w 241"/>
                    <a:gd name="T53" fmla="*/ 299 h 545"/>
                    <a:gd name="T54" fmla="*/ 15 w 241"/>
                    <a:gd name="T55" fmla="*/ 310 h 545"/>
                    <a:gd name="T56" fmla="*/ 26 w 241"/>
                    <a:gd name="T57" fmla="*/ 299 h 545"/>
                    <a:gd name="T58" fmla="*/ 26 w 241"/>
                    <a:gd name="T59" fmla="*/ 286 h 545"/>
                    <a:gd name="T60" fmla="*/ 29 w 241"/>
                    <a:gd name="T61" fmla="*/ 286 h 545"/>
                    <a:gd name="T62" fmla="*/ 51 w 241"/>
                    <a:gd name="T63" fmla="*/ 182 h 545"/>
                    <a:gd name="T64" fmla="*/ 51 w 241"/>
                    <a:gd name="T65" fmla="*/ 330 h 545"/>
                    <a:gd name="T66" fmla="*/ 69 w 241"/>
                    <a:gd name="T67" fmla="*/ 330 h 545"/>
                    <a:gd name="T68" fmla="*/ 76 w 241"/>
                    <a:gd name="T69" fmla="*/ 528 h 545"/>
                    <a:gd name="T70" fmla="*/ 82 w 241"/>
                    <a:gd name="T71" fmla="*/ 528 h 545"/>
                    <a:gd name="T72" fmla="*/ 73 w 241"/>
                    <a:gd name="T73" fmla="*/ 545 h 545"/>
                    <a:gd name="T74" fmla="*/ 115 w 241"/>
                    <a:gd name="T75" fmla="*/ 545 h 545"/>
                    <a:gd name="T76" fmla="*/ 106 w 241"/>
                    <a:gd name="T77" fmla="*/ 528 h 545"/>
                    <a:gd name="T78" fmla="*/ 112 w 241"/>
                    <a:gd name="T79" fmla="*/ 528 h 545"/>
                    <a:gd name="T80" fmla="*/ 119 w 241"/>
                    <a:gd name="T81" fmla="*/ 330 h 545"/>
                    <a:gd name="T82" fmla="*/ 121 w 241"/>
                    <a:gd name="T83" fmla="*/ 330 h 545"/>
                    <a:gd name="T84" fmla="*/ 128 w 241"/>
                    <a:gd name="T85" fmla="*/ 528 h 545"/>
                    <a:gd name="T86" fmla="*/ 134 w 241"/>
                    <a:gd name="T87" fmla="*/ 528 h 545"/>
                    <a:gd name="T88" fmla="*/ 125 w 241"/>
                    <a:gd name="T89" fmla="*/ 545 h 545"/>
                    <a:gd name="T90" fmla="*/ 167 w 241"/>
                    <a:gd name="T91" fmla="*/ 545 h 545"/>
                    <a:gd name="T92" fmla="*/ 158 w 241"/>
                    <a:gd name="T93" fmla="*/ 528 h 545"/>
                    <a:gd name="T94" fmla="*/ 164 w 241"/>
                    <a:gd name="T95" fmla="*/ 528 h 545"/>
                    <a:gd name="T96" fmla="*/ 171 w 241"/>
                    <a:gd name="T97" fmla="*/ 330 h 545"/>
                    <a:gd name="T98" fmla="*/ 189 w 241"/>
                    <a:gd name="T99" fmla="*/ 330 h 545"/>
                    <a:gd name="T100" fmla="*/ 189 w 241"/>
                    <a:gd name="T101" fmla="*/ 179 h 545"/>
                    <a:gd name="T102" fmla="*/ 212 w 241"/>
                    <a:gd name="T103" fmla="*/ 286 h 545"/>
                    <a:gd name="T104" fmla="*/ 215 w 241"/>
                    <a:gd name="T105" fmla="*/ 286 h 545"/>
                    <a:gd name="T106" fmla="*/ 215 w 241"/>
                    <a:gd name="T107" fmla="*/ 299 h 545"/>
                    <a:gd name="T108" fmla="*/ 226 w 241"/>
                    <a:gd name="T109" fmla="*/ 310 h 545"/>
                    <a:gd name="T110" fmla="*/ 237 w 241"/>
                    <a:gd name="T111" fmla="*/ 299 h 545"/>
                    <a:gd name="T112" fmla="*/ 237 w 241"/>
                    <a:gd name="T113" fmla="*/ 286 h 545"/>
                    <a:gd name="T114" fmla="*/ 241 w 241"/>
                    <a:gd name="T115" fmla="*/ 286 h 545"/>
                    <a:gd name="T116" fmla="*/ 189 w 241"/>
                    <a:gd name="T117" fmla="*/ 99 h 5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41" h="545">
                      <a:moveTo>
                        <a:pt x="189" y="99"/>
                      </a:moveTo>
                      <a:cubicBezTo>
                        <a:pt x="189" y="99"/>
                        <a:pt x="189" y="99"/>
                        <a:pt x="189" y="99"/>
                      </a:cubicBezTo>
                      <a:cubicBezTo>
                        <a:pt x="189" y="99"/>
                        <a:pt x="189" y="99"/>
                        <a:pt x="189" y="99"/>
                      </a:cubicBezTo>
                      <a:cubicBezTo>
                        <a:pt x="137" y="94"/>
                        <a:pt x="137" y="94"/>
                        <a:pt x="137" y="94"/>
                      </a:cubicBezTo>
                      <a:cubicBezTo>
                        <a:pt x="137" y="86"/>
                        <a:pt x="137" y="86"/>
                        <a:pt x="137" y="86"/>
                      </a:cubicBezTo>
                      <a:cubicBezTo>
                        <a:pt x="143" y="85"/>
                        <a:pt x="148" y="79"/>
                        <a:pt x="148" y="73"/>
                      </a:cubicBezTo>
                      <a:cubicBezTo>
                        <a:pt x="148" y="61"/>
                        <a:pt x="148" y="61"/>
                        <a:pt x="148" y="61"/>
                      </a:cubicBezTo>
                      <a:cubicBezTo>
                        <a:pt x="151" y="61"/>
                        <a:pt x="153" y="59"/>
                        <a:pt x="153" y="56"/>
                      </a:cubicBezTo>
                      <a:cubicBezTo>
                        <a:pt x="153" y="46"/>
                        <a:pt x="153" y="46"/>
                        <a:pt x="153" y="46"/>
                      </a:cubicBezTo>
                      <a:cubicBezTo>
                        <a:pt x="153" y="44"/>
                        <a:pt x="152" y="42"/>
                        <a:pt x="150" y="41"/>
                      </a:cubicBezTo>
                      <a:cubicBezTo>
                        <a:pt x="154" y="38"/>
                        <a:pt x="156" y="33"/>
                        <a:pt x="156" y="27"/>
                      </a:cubicBezTo>
                      <a:cubicBezTo>
                        <a:pt x="156" y="16"/>
                        <a:pt x="147" y="7"/>
                        <a:pt x="136" y="7"/>
                      </a:cubicBezTo>
                      <a:cubicBezTo>
                        <a:pt x="136" y="7"/>
                        <a:pt x="136" y="7"/>
                        <a:pt x="136" y="7"/>
                      </a:cubicBezTo>
                      <a:cubicBezTo>
                        <a:pt x="130" y="3"/>
                        <a:pt x="123" y="0"/>
                        <a:pt x="114" y="0"/>
                      </a:cubicBezTo>
                      <a:cubicBezTo>
                        <a:pt x="97" y="0"/>
                        <a:pt x="84" y="11"/>
                        <a:pt x="84" y="25"/>
                      </a:cubicBezTo>
                      <a:cubicBezTo>
                        <a:pt x="84" y="31"/>
                        <a:pt x="86" y="37"/>
                        <a:pt x="90" y="41"/>
                      </a:cubicBezTo>
                      <a:cubicBezTo>
                        <a:pt x="88" y="41"/>
                        <a:pt x="86" y="43"/>
                        <a:pt x="86" y="46"/>
                      </a:cubicBezTo>
                      <a:cubicBezTo>
                        <a:pt x="86" y="56"/>
                        <a:pt x="86" y="56"/>
                        <a:pt x="86" y="56"/>
                      </a:cubicBezTo>
                      <a:cubicBezTo>
                        <a:pt x="86" y="59"/>
                        <a:pt x="88" y="61"/>
                        <a:pt x="91" y="61"/>
                      </a:cubicBezTo>
                      <a:cubicBezTo>
                        <a:pt x="91" y="73"/>
                        <a:pt x="91" y="73"/>
                        <a:pt x="91" y="73"/>
                      </a:cubicBezTo>
                      <a:cubicBezTo>
                        <a:pt x="91" y="80"/>
                        <a:pt x="96" y="86"/>
                        <a:pt x="103" y="86"/>
                      </a:cubicBezTo>
                      <a:cubicBezTo>
                        <a:pt x="103" y="94"/>
                        <a:pt x="103" y="94"/>
                        <a:pt x="103" y="94"/>
                      </a:cubicBezTo>
                      <a:cubicBezTo>
                        <a:pt x="51" y="99"/>
                        <a:pt x="51" y="99"/>
                        <a:pt x="51" y="99"/>
                      </a:cubicBezTo>
                      <a:cubicBezTo>
                        <a:pt x="51" y="100"/>
                        <a:pt x="51" y="100"/>
                        <a:pt x="51" y="100"/>
                      </a:cubicBezTo>
                      <a:cubicBezTo>
                        <a:pt x="23" y="160"/>
                        <a:pt x="6" y="220"/>
                        <a:pt x="0" y="286"/>
                      </a:cubicBezTo>
                      <a:cubicBezTo>
                        <a:pt x="4" y="286"/>
                        <a:pt x="4" y="286"/>
                        <a:pt x="4" y="286"/>
                      </a:cubicBezTo>
                      <a:cubicBezTo>
                        <a:pt x="4" y="299"/>
                        <a:pt x="4" y="299"/>
                        <a:pt x="4" y="299"/>
                      </a:cubicBezTo>
                      <a:cubicBezTo>
                        <a:pt x="4" y="305"/>
                        <a:pt x="9" y="310"/>
                        <a:pt x="15" y="310"/>
                      </a:cubicBezTo>
                      <a:cubicBezTo>
                        <a:pt x="21" y="310"/>
                        <a:pt x="26" y="305"/>
                        <a:pt x="26" y="299"/>
                      </a:cubicBezTo>
                      <a:cubicBezTo>
                        <a:pt x="26" y="286"/>
                        <a:pt x="26" y="286"/>
                        <a:pt x="26" y="286"/>
                      </a:cubicBezTo>
                      <a:cubicBezTo>
                        <a:pt x="29" y="286"/>
                        <a:pt x="29" y="286"/>
                        <a:pt x="29" y="286"/>
                      </a:cubicBezTo>
                      <a:cubicBezTo>
                        <a:pt x="33" y="250"/>
                        <a:pt x="41" y="216"/>
                        <a:pt x="51" y="182"/>
                      </a:cubicBezTo>
                      <a:cubicBezTo>
                        <a:pt x="51" y="330"/>
                        <a:pt x="51" y="330"/>
                        <a:pt x="51" y="330"/>
                      </a:cubicBezTo>
                      <a:cubicBezTo>
                        <a:pt x="69" y="330"/>
                        <a:pt x="69" y="330"/>
                        <a:pt x="69" y="330"/>
                      </a:cubicBezTo>
                      <a:cubicBezTo>
                        <a:pt x="76" y="528"/>
                        <a:pt x="76" y="528"/>
                        <a:pt x="76" y="528"/>
                      </a:cubicBezTo>
                      <a:cubicBezTo>
                        <a:pt x="82" y="528"/>
                        <a:pt x="82" y="528"/>
                        <a:pt x="82" y="528"/>
                      </a:cubicBezTo>
                      <a:cubicBezTo>
                        <a:pt x="76" y="531"/>
                        <a:pt x="73" y="538"/>
                        <a:pt x="73" y="545"/>
                      </a:cubicBezTo>
                      <a:cubicBezTo>
                        <a:pt x="115" y="545"/>
                        <a:pt x="115" y="545"/>
                        <a:pt x="115" y="545"/>
                      </a:cubicBezTo>
                      <a:cubicBezTo>
                        <a:pt x="115" y="538"/>
                        <a:pt x="112" y="531"/>
                        <a:pt x="106" y="528"/>
                      </a:cubicBezTo>
                      <a:cubicBezTo>
                        <a:pt x="112" y="528"/>
                        <a:pt x="112" y="528"/>
                        <a:pt x="112" y="528"/>
                      </a:cubicBezTo>
                      <a:cubicBezTo>
                        <a:pt x="119" y="330"/>
                        <a:pt x="119" y="330"/>
                        <a:pt x="119" y="330"/>
                      </a:cubicBezTo>
                      <a:cubicBezTo>
                        <a:pt x="121" y="330"/>
                        <a:pt x="121" y="330"/>
                        <a:pt x="121" y="330"/>
                      </a:cubicBezTo>
                      <a:cubicBezTo>
                        <a:pt x="128" y="528"/>
                        <a:pt x="128" y="528"/>
                        <a:pt x="128" y="528"/>
                      </a:cubicBezTo>
                      <a:cubicBezTo>
                        <a:pt x="134" y="528"/>
                        <a:pt x="134" y="528"/>
                        <a:pt x="134" y="528"/>
                      </a:cubicBezTo>
                      <a:cubicBezTo>
                        <a:pt x="128" y="531"/>
                        <a:pt x="125" y="538"/>
                        <a:pt x="125" y="545"/>
                      </a:cubicBezTo>
                      <a:cubicBezTo>
                        <a:pt x="167" y="545"/>
                        <a:pt x="167" y="545"/>
                        <a:pt x="167" y="545"/>
                      </a:cubicBezTo>
                      <a:cubicBezTo>
                        <a:pt x="167" y="538"/>
                        <a:pt x="164" y="531"/>
                        <a:pt x="158" y="528"/>
                      </a:cubicBezTo>
                      <a:cubicBezTo>
                        <a:pt x="164" y="528"/>
                        <a:pt x="164" y="528"/>
                        <a:pt x="164" y="528"/>
                      </a:cubicBezTo>
                      <a:cubicBezTo>
                        <a:pt x="171" y="330"/>
                        <a:pt x="171" y="330"/>
                        <a:pt x="171" y="330"/>
                      </a:cubicBezTo>
                      <a:cubicBezTo>
                        <a:pt x="189" y="330"/>
                        <a:pt x="189" y="330"/>
                        <a:pt x="189" y="330"/>
                      </a:cubicBezTo>
                      <a:cubicBezTo>
                        <a:pt x="189" y="179"/>
                        <a:pt x="189" y="179"/>
                        <a:pt x="189" y="179"/>
                      </a:cubicBezTo>
                      <a:cubicBezTo>
                        <a:pt x="200" y="214"/>
                        <a:pt x="208" y="249"/>
                        <a:pt x="212" y="286"/>
                      </a:cubicBezTo>
                      <a:cubicBezTo>
                        <a:pt x="215" y="286"/>
                        <a:pt x="215" y="286"/>
                        <a:pt x="215" y="286"/>
                      </a:cubicBezTo>
                      <a:cubicBezTo>
                        <a:pt x="215" y="299"/>
                        <a:pt x="215" y="299"/>
                        <a:pt x="215" y="299"/>
                      </a:cubicBezTo>
                      <a:cubicBezTo>
                        <a:pt x="215" y="305"/>
                        <a:pt x="220" y="310"/>
                        <a:pt x="226" y="310"/>
                      </a:cubicBezTo>
                      <a:cubicBezTo>
                        <a:pt x="232" y="310"/>
                        <a:pt x="237" y="305"/>
                        <a:pt x="237" y="299"/>
                      </a:cubicBezTo>
                      <a:cubicBezTo>
                        <a:pt x="237" y="286"/>
                        <a:pt x="237" y="286"/>
                        <a:pt x="237" y="286"/>
                      </a:cubicBezTo>
                      <a:cubicBezTo>
                        <a:pt x="241" y="286"/>
                        <a:pt x="241" y="286"/>
                        <a:pt x="241" y="286"/>
                      </a:cubicBezTo>
                      <a:cubicBezTo>
                        <a:pt x="235" y="220"/>
                        <a:pt x="217" y="159"/>
                        <a:pt x="189" y="9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p>
                  <a:pPr marL="0" marR="0" lvl="0" indent="0" defTabSz="932597" eaLnBrk="1" fontAlgn="auto" latinLnBrk="0" hangingPunct="1">
                    <a:lnSpc>
                      <a:spcPct val="100000"/>
                    </a:lnSpc>
                    <a:spcBef>
                      <a:spcPts val="0"/>
                    </a:spcBef>
                    <a:spcAft>
                      <a:spcPts val="0"/>
                    </a:spcAft>
                    <a:buClrTx/>
                    <a:buSzTx/>
                    <a:buFontTx/>
                    <a:buNone/>
                    <a:tabLst/>
                    <a:defRPr/>
                  </a:pPr>
                  <a:endParaRPr kumimoji="0" lang="en-US" sz="1836" b="0" i="0" u="none" strike="noStrike" kern="0" cap="none" spc="0" normalizeH="0" baseline="0" noProof="0">
                    <a:ln>
                      <a:noFill/>
                    </a:ln>
                    <a:solidFill>
                      <a:sysClr val="windowText" lastClr="000000"/>
                    </a:solidFill>
                    <a:effectLst/>
                    <a:uLnTx/>
                    <a:uFillTx/>
                  </a:endParaRPr>
                </a:p>
              </p:txBody>
            </p:sp>
            <p:sp>
              <p:nvSpPr>
                <p:cNvPr id="715" name="Freeform 594"/>
                <p:cNvSpPr>
                  <a:spLocks/>
                </p:cNvSpPr>
                <p:nvPr/>
              </p:nvSpPr>
              <p:spPr bwMode="auto">
                <a:xfrm>
                  <a:off x="7575550" y="3846513"/>
                  <a:ext cx="554038" cy="1662113"/>
                </a:xfrm>
                <a:custGeom>
                  <a:avLst/>
                  <a:gdLst>
                    <a:gd name="T0" fmla="*/ 142 w 172"/>
                    <a:gd name="T1" fmla="*/ 104 h 516"/>
                    <a:gd name="T2" fmla="*/ 102 w 172"/>
                    <a:gd name="T3" fmla="*/ 100 h 516"/>
                    <a:gd name="T4" fmla="*/ 99 w 172"/>
                    <a:gd name="T5" fmla="*/ 96 h 516"/>
                    <a:gd name="T6" fmla="*/ 129 w 172"/>
                    <a:gd name="T7" fmla="*/ 82 h 516"/>
                    <a:gd name="T8" fmla="*/ 117 w 172"/>
                    <a:gd name="T9" fmla="*/ 76 h 516"/>
                    <a:gd name="T10" fmla="*/ 122 w 172"/>
                    <a:gd name="T11" fmla="*/ 60 h 516"/>
                    <a:gd name="T12" fmla="*/ 122 w 172"/>
                    <a:gd name="T13" fmla="*/ 59 h 516"/>
                    <a:gd name="T14" fmla="*/ 106 w 172"/>
                    <a:gd name="T15" fmla="*/ 15 h 516"/>
                    <a:gd name="T16" fmla="*/ 50 w 172"/>
                    <a:gd name="T17" fmla="*/ 39 h 516"/>
                    <a:gd name="T18" fmla="*/ 54 w 172"/>
                    <a:gd name="T19" fmla="*/ 59 h 516"/>
                    <a:gd name="T20" fmla="*/ 51 w 172"/>
                    <a:gd name="T21" fmla="*/ 76 h 516"/>
                    <a:gd name="T22" fmla="*/ 60 w 172"/>
                    <a:gd name="T23" fmla="*/ 95 h 516"/>
                    <a:gd name="T24" fmla="*/ 75 w 172"/>
                    <a:gd name="T25" fmla="*/ 100 h 516"/>
                    <a:gd name="T26" fmla="*/ 31 w 172"/>
                    <a:gd name="T27" fmla="*/ 104 h 516"/>
                    <a:gd name="T28" fmla="*/ 31 w 172"/>
                    <a:gd name="T29" fmla="*/ 104 h 516"/>
                    <a:gd name="T30" fmla="*/ 3 w 172"/>
                    <a:gd name="T31" fmla="*/ 237 h 516"/>
                    <a:gd name="T32" fmla="*/ 11 w 172"/>
                    <a:gd name="T33" fmla="*/ 254 h 516"/>
                    <a:gd name="T34" fmla="*/ 19 w 172"/>
                    <a:gd name="T35" fmla="*/ 237 h 516"/>
                    <a:gd name="T36" fmla="*/ 34 w 172"/>
                    <a:gd name="T37" fmla="*/ 160 h 516"/>
                    <a:gd name="T38" fmla="*/ 40 w 172"/>
                    <a:gd name="T39" fmla="*/ 390 h 516"/>
                    <a:gd name="T40" fmla="*/ 59 w 172"/>
                    <a:gd name="T41" fmla="*/ 508 h 516"/>
                    <a:gd name="T42" fmla="*/ 59 w 172"/>
                    <a:gd name="T43" fmla="*/ 516 h 516"/>
                    <a:gd name="T44" fmla="*/ 85 w 172"/>
                    <a:gd name="T45" fmla="*/ 516 h 516"/>
                    <a:gd name="T46" fmla="*/ 85 w 172"/>
                    <a:gd name="T47" fmla="*/ 390 h 516"/>
                    <a:gd name="T48" fmla="*/ 95 w 172"/>
                    <a:gd name="T49" fmla="*/ 508 h 516"/>
                    <a:gd name="T50" fmla="*/ 95 w 172"/>
                    <a:gd name="T51" fmla="*/ 516 h 516"/>
                    <a:gd name="T52" fmla="*/ 120 w 172"/>
                    <a:gd name="T53" fmla="*/ 516 h 516"/>
                    <a:gd name="T54" fmla="*/ 120 w 172"/>
                    <a:gd name="T55" fmla="*/ 390 h 516"/>
                    <a:gd name="T56" fmla="*/ 133 w 172"/>
                    <a:gd name="T57" fmla="*/ 271 h 516"/>
                    <a:gd name="T58" fmla="*/ 151 w 172"/>
                    <a:gd name="T59" fmla="*/ 237 h 516"/>
                    <a:gd name="T60" fmla="*/ 154 w 172"/>
                    <a:gd name="T61" fmla="*/ 247 h 516"/>
                    <a:gd name="T62" fmla="*/ 170 w 172"/>
                    <a:gd name="T63" fmla="*/ 247 h 516"/>
                    <a:gd name="T64" fmla="*/ 172 w 172"/>
                    <a:gd name="T65" fmla="*/ 237 h 5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72" h="516">
                      <a:moveTo>
                        <a:pt x="142" y="104"/>
                      </a:moveTo>
                      <a:cubicBezTo>
                        <a:pt x="142" y="104"/>
                        <a:pt x="142" y="104"/>
                        <a:pt x="142" y="104"/>
                      </a:cubicBezTo>
                      <a:cubicBezTo>
                        <a:pt x="102" y="100"/>
                        <a:pt x="102" y="100"/>
                        <a:pt x="102" y="100"/>
                      </a:cubicBezTo>
                      <a:cubicBezTo>
                        <a:pt x="102" y="100"/>
                        <a:pt x="102" y="100"/>
                        <a:pt x="102" y="100"/>
                      </a:cubicBezTo>
                      <a:cubicBezTo>
                        <a:pt x="98" y="100"/>
                        <a:pt x="98" y="100"/>
                        <a:pt x="98" y="100"/>
                      </a:cubicBezTo>
                      <a:cubicBezTo>
                        <a:pt x="99" y="96"/>
                        <a:pt x="99" y="96"/>
                        <a:pt x="99" y="96"/>
                      </a:cubicBezTo>
                      <a:cubicBezTo>
                        <a:pt x="104" y="96"/>
                        <a:pt x="108" y="96"/>
                        <a:pt x="116" y="95"/>
                      </a:cubicBezTo>
                      <a:cubicBezTo>
                        <a:pt x="127" y="93"/>
                        <a:pt x="129" y="86"/>
                        <a:pt x="129" y="82"/>
                      </a:cubicBezTo>
                      <a:cubicBezTo>
                        <a:pt x="129" y="77"/>
                        <a:pt x="126" y="70"/>
                        <a:pt x="125" y="76"/>
                      </a:cubicBezTo>
                      <a:cubicBezTo>
                        <a:pt x="123" y="81"/>
                        <a:pt x="118" y="80"/>
                        <a:pt x="117" y="76"/>
                      </a:cubicBezTo>
                      <a:cubicBezTo>
                        <a:pt x="116" y="74"/>
                        <a:pt x="118" y="68"/>
                        <a:pt x="120" y="64"/>
                      </a:cubicBezTo>
                      <a:cubicBezTo>
                        <a:pt x="120" y="62"/>
                        <a:pt x="121" y="61"/>
                        <a:pt x="122" y="60"/>
                      </a:cubicBezTo>
                      <a:cubicBezTo>
                        <a:pt x="122" y="59"/>
                        <a:pt x="122" y="59"/>
                        <a:pt x="122" y="59"/>
                      </a:cubicBezTo>
                      <a:cubicBezTo>
                        <a:pt x="122" y="59"/>
                        <a:pt x="122" y="59"/>
                        <a:pt x="122" y="59"/>
                      </a:cubicBezTo>
                      <a:cubicBezTo>
                        <a:pt x="123" y="55"/>
                        <a:pt x="124" y="50"/>
                        <a:pt x="124" y="45"/>
                      </a:cubicBezTo>
                      <a:cubicBezTo>
                        <a:pt x="124" y="31"/>
                        <a:pt x="117" y="19"/>
                        <a:pt x="106" y="15"/>
                      </a:cubicBezTo>
                      <a:cubicBezTo>
                        <a:pt x="100" y="6"/>
                        <a:pt x="91" y="0"/>
                        <a:pt x="81" y="0"/>
                      </a:cubicBezTo>
                      <a:cubicBezTo>
                        <a:pt x="64" y="0"/>
                        <a:pt x="50" y="17"/>
                        <a:pt x="50" y="39"/>
                      </a:cubicBezTo>
                      <a:cubicBezTo>
                        <a:pt x="50" y="47"/>
                        <a:pt x="51" y="53"/>
                        <a:pt x="54" y="59"/>
                      </a:cubicBezTo>
                      <a:cubicBezTo>
                        <a:pt x="54" y="59"/>
                        <a:pt x="54" y="59"/>
                        <a:pt x="54" y="59"/>
                      </a:cubicBezTo>
                      <a:cubicBezTo>
                        <a:pt x="54" y="59"/>
                        <a:pt x="61" y="72"/>
                        <a:pt x="59" y="76"/>
                      </a:cubicBezTo>
                      <a:cubicBezTo>
                        <a:pt x="58" y="80"/>
                        <a:pt x="53" y="81"/>
                        <a:pt x="51" y="76"/>
                      </a:cubicBezTo>
                      <a:cubicBezTo>
                        <a:pt x="49" y="70"/>
                        <a:pt x="46" y="77"/>
                        <a:pt x="47" y="82"/>
                      </a:cubicBezTo>
                      <a:cubicBezTo>
                        <a:pt x="47" y="86"/>
                        <a:pt x="49" y="93"/>
                        <a:pt x="60" y="95"/>
                      </a:cubicBezTo>
                      <a:cubicBezTo>
                        <a:pt x="66" y="96"/>
                        <a:pt x="70" y="96"/>
                        <a:pt x="75" y="96"/>
                      </a:cubicBezTo>
                      <a:cubicBezTo>
                        <a:pt x="75" y="100"/>
                        <a:pt x="75" y="100"/>
                        <a:pt x="75" y="100"/>
                      </a:cubicBezTo>
                      <a:cubicBezTo>
                        <a:pt x="71" y="100"/>
                        <a:pt x="71" y="100"/>
                        <a:pt x="71" y="100"/>
                      </a:cubicBezTo>
                      <a:cubicBezTo>
                        <a:pt x="31" y="104"/>
                        <a:pt x="31" y="104"/>
                        <a:pt x="31" y="104"/>
                      </a:cubicBezTo>
                      <a:cubicBezTo>
                        <a:pt x="31" y="104"/>
                        <a:pt x="31" y="104"/>
                        <a:pt x="31" y="104"/>
                      </a:cubicBezTo>
                      <a:cubicBezTo>
                        <a:pt x="31" y="104"/>
                        <a:pt x="31" y="104"/>
                        <a:pt x="31" y="104"/>
                      </a:cubicBezTo>
                      <a:cubicBezTo>
                        <a:pt x="11" y="148"/>
                        <a:pt x="4" y="190"/>
                        <a:pt x="0" y="237"/>
                      </a:cubicBezTo>
                      <a:cubicBezTo>
                        <a:pt x="3" y="237"/>
                        <a:pt x="3" y="237"/>
                        <a:pt x="3" y="237"/>
                      </a:cubicBezTo>
                      <a:cubicBezTo>
                        <a:pt x="3" y="247"/>
                        <a:pt x="3" y="247"/>
                        <a:pt x="3" y="247"/>
                      </a:cubicBezTo>
                      <a:cubicBezTo>
                        <a:pt x="3" y="251"/>
                        <a:pt x="6" y="254"/>
                        <a:pt x="11" y="254"/>
                      </a:cubicBezTo>
                      <a:cubicBezTo>
                        <a:pt x="15" y="254"/>
                        <a:pt x="19" y="251"/>
                        <a:pt x="19" y="247"/>
                      </a:cubicBezTo>
                      <a:cubicBezTo>
                        <a:pt x="19" y="237"/>
                        <a:pt x="19" y="237"/>
                        <a:pt x="19" y="237"/>
                      </a:cubicBezTo>
                      <a:cubicBezTo>
                        <a:pt x="21" y="237"/>
                        <a:pt x="21" y="237"/>
                        <a:pt x="21" y="237"/>
                      </a:cubicBezTo>
                      <a:cubicBezTo>
                        <a:pt x="24" y="210"/>
                        <a:pt x="28" y="185"/>
                        <a:pt x="34" y="160"/>
                      </a:cubicBezTo>
                      <a:cubicBezTo>
                        <a:pt x="40" y="271"/>
                        <a:pt x="40" y="271"/>
                        <a:pt x="40" y="271"/>
                      </a:cubicBezTo>
                      <a:cubicBezTo>
                        <a:pt x="40" y="390"/>
                        <a:pt x="40" y="390"/>
                        <a:pt x="40" y="390"/>
                      </a:cubicBezTo>
                      <a:cubicBezTo>
                        <a:pt x="56" y="390"/>
                        <a:pt x="56" y="390"/>
                        <a:pt x="56" y="390"/>
                      </a:cubicBezTo>
                      <a:cubicBezTo>
                        <a:pt x="59" y="508"/>
                        <a:pt x="59" y="508"/>
                        <a:pt x="59" y="508"/>
                      </a:cubicBezTo>
                      <a:cubicBezTo>
                        <a:pt x="57" y="510"/>
                        <a:pt x="56" y="513"/>
                        <a:pt x="56" y="516"/>
                      </a:cubicBezTo>
                      <a:cubicBezTo>
                        <a:pt x="59" y="516"/>
                        <a:pt x="59" y="516"/>
                        <a:pt x="59" y="516"/>
                      </a:cubicBezTo>
                      <a:cubicBezTo>
                        <a:pt x="82" y="516"/>
                        <a:pt x="82" y="516"/>
                        <a:pt x="82" y="516"/>
                      </a:cubicBezTo>
                      <a:cubicBezTo>
                        <a:pt x="85" y="516"/>
                        <a:pt x="85" y="516"/>
                        <a:pt x="85" y="516"/>
                      </a:cubicBezTo>
                      <a:cubicBezTo>
                        <a:pt x="85" y="513"/>
                        <a:pt x="84" y="510"/>
                        <a:pt x="82" y="508"/>
                      </a:cubicBezTo>
                      <a:cubicBezTo>
                        <a:pt x="85" y="390"/>
                        <a:pt x="85" y="390"/>
                        <a:pt x="85" y="390"/>
                      </a:cubicBezTo>
                      <a:cubicBezTo>
                        <a:pt x="92" y="390"/>
                        <a:pt x="92" y="390"/>
                        <a:pt x="92" y="390"/>
                      </a:cubicBezTo>
                      <a:cubicBezTo>
                        <a:pt x="95" y="508"/>
                        <a:pt x="95" y="508"/>
                        <a:pt x="95" y="508"/>
                      </a:cubicBezTo>
                      <a:cubicBezTo>
                        <a:pt x="93" y="510"/>
                        <a:pt x="92" y="513"/>
                        <a:pt x="92" y="516"/>
                      </a:cubicBezTo>
                      <a:cubicBezTo>
                        <a:pt x="95" y="516"/>
                        <a:pt x="95" y="516"/>
                        <a:pt x="95" y="516"/>
                      </a:cubicBezTo>
                      <a:cubicBezTo>
                        <a:pt x="117" y="516"/>
                        <a:pt x="117" y="516"/>
                        <a:pt x="117" y="516"/>
                      </a:cubicBezTo>
                      <a:cubicBezTo>
                        <a:pt x="120" y="516"/>
                        <a:pt x="120" y="516"/>
                        <a:pt x="120" y="516"/>
                      </a:cubicBezTo>
                      <a:cubicBezTo>
                        <a:pt x="120" y="513"/>
                        <a:pt x="119" y="510"/>
                        <a:pt x="117" y="508"/>
                      </a:cubicBezTo>
                      <a:cubicBezTo>
                        <a:pt x="120" y="390"/>
                        <a:pt x="120" y="390"/>
                        <a:pt x="120" y="390"/>
                      </a:cubicBezTo>
                      <a:cubicBezTo>
                        <a:pt x="133" y="390"/>
                        <a:pt x="133" y="390"/>
                        <a:pt x="133" y="390"/>
                      </a:cubicBezTo>
                      <a:cubicBezTo>
                        <a:pt x="133" y="271"/>
                        <a:pt x="133" y="271"/>
                        <a:pt x="133" y="271"/>
                      </a:cubicBezTo>
                      <a:cubicBezTo>
                        <a:pt x="139" y="160"/>
                        <a:pt x="139" y="160"/>
                        <a:pt x="139" y="160"/>
                      </a:cubicBezTo>
                      <a:cubicBezTo>
                        <a:pt x="145" y="185"/>
                        <a:pt x="148" y="210"/>
                        <a:pt x="151" y="237"/>
                      </a:cubicBezTo>
                      <a:cubicBezTo>
                        <a:pt x="154" y="237"/>
                        <a:pt x="154" y="237"/>
                        <a:pt x="154" y="237"/>
                      </a:cubicBezTo>
                      <a:cubicBezTo>
                        <a:pt x="154" y="247"/>
                        <a:pt x="154" y="247"/>
                        <a:pt x="154" y="247"/>
                      </a:cubicBezTo>
                      <a:cubicBezTo>
                        <a:pt x="154" y="251"/>
                        <a:pt x="157" y="254"/>
                        <a:pt x="162" y="254"/>
                      </a:cubicBezTo>
                      <a:cubicBezTo>
                        <a:pt x="166" y="254"/>
                        <a:pt x="170" y="251"/>
                        <a:pt x="170" y="247"/>
                      </a:cubicBezTo>
                      <a:cubicBezTo>
                        <a:pt x="170" y="237"/>
                        <a:pt x="170" y="237"/>
                        <a:pt x="170" y="237"/>
                      </a:cubicBezTo>
                      <a:cubicBezTo>
                        <a:pt x="172" y="237"/>
                        <a:pt x="172" y="237"/>
                        <a:pt x="172" y="237"/>
                      </a:cubicBezTo>
                      <a:cubicBezTo>
                        <a:pt x="168" y="190"/>
                        <a:pt x="162" y="148"/>
                        <a:pt x="142" y="10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p>
                  <a:pPr marL="0" marR="0" lvl="0" indent="0" defTabSz="932597" eaLnBrk="1" fontAlgn="auto" latinLnBrk="0" hangingPunct="1">
                    <a:lnSpc>
                      <a:spcPct val="100000"/>
                    </a:lnSpc>
                    <a:spcBef>
                      <a:spcPts val="0"/>
                    </a:spcBef>
                    <a:spcAft>
                      <a:spcPts val="0"/>
                    </a:spcAft>
                    <a:buClrTx/>
                    <a:buSzTx/>
                    <a:buFontTx/>
                    <a:buNone/>
                    <a:tabLst/>
                    <a:defRPr/>
                  </a:pPr>
                  <a:endParaRPr kumimoji="0" lang="en-US" sz="1836" b="0" i="0" u="none" strike="noStrike" kern="0" cap="none" spc="0" normalizeH="0" baseline="0" noProof="0">
                    <a:ln>
                      <a:noFill/>
                    </a:ln>
                    <a:solidFill>
                      <a:sysClr val="windowText" lastClr="000000"/>
                    </a:solidFill>
                    <a:effectLst/>
                    <a:uLnTx/>
                    <a:uFillTx/>
                  </a:endParaRPr>
                </a:p>
              </p:txBody>
            </p:sp>
            <p:sp>
              <p:nvSpPr>
                <p:cNvPr id="716" name="Freeform 595"/>
                <p:cNvSpPr>
                  <a:spLocks/>
                </p:cNvSpPr>
                <p:nvPr/>
              </p:nvSpPr>
              <p:spPr bwMode="auto">
                <a:xfrm>
                  <a:off x="8424863" y="3821113"/>
                  <a:ext cx="776288" cy="1687513"/>
                </a:xfrm>
                <a:custGeom>
                  <a:avLst/>
                  <a:gdLst>
                    <a:gd name="T0" fmla="*/ 189 w 241"/>
                    <a:gd name="T1" fmla="*/ 98 h 524"/>
                    <a:gd name="T2" fmla="*/ 189 w 241"/>
                    <a:gd name="T3" fmla="*/ 98 h 524"/>
                    <a:gd name="T4" fmla="*/ 189 w 241"/>
                    <a:gd name="T5" fmla="*/ 98 h 524"/>
                    <a:gd name="T6" fmla="*/ 137 w 241"/>
                    <a:gd name="T7" fmla="*/ 94 h 524"/>
                    <a:gd name="T8" fmla="*/ 137 w 241"/>
                    <a:gd name="T9" fmla="*/ 94 h 524"/>
                    <a:gd name="T10" fmla="*/ 137 w 241"/>
                    <a:gd name="T11" fmla="*/ 94 h 524"/>
                    <a:gd name="T12" fmla="*/ 137 w 241"/>
                    <a:gd name="T13" fmla="*/ 94 h 524"/>
                    <a:gd name="T14" fmla="*/ 137 w 241"/>
                    <a:gd name="T15" fmla="*/ 86 h 524"/>
                    <a:gd name="T16" fmla="*/ 148 w 241"/>
                    <a:gd name="T17" fmla="*/ 72 h 524"/>
                    <a:gd name="T18" fmla="*/ 148 w 241"/>
                    <a:gd name="T19" fmla="*/ 61 h 524"/>
                    <a:gd name="T20" fmla="*/ 153 w 241"/>
                    <a:gd name="T21" fmla="*/ 56 h 524"/>
                    <a:gd name="T22" fmla="*/ 153 w 241"/>
                    <a:gd name="T23" fmla="*/ 45 h 524"/>
                    <a:gd name="T24" fmla="*/ 150 w 241"/>
                    <a:gd name="T25" fmla="*/ 41 h 524"/>
                    <a:gd name="T26" fmla="*/ 156 w 241"/>
                    <a:gd name="T27" fmla="*/ 26 h 524"/>
                    <a:gd name="T28" fmla="*/ 137 w 241"/>
                    <a:gd name="T29" fmla="*/ 7 h 524"/>
                    <a:gd name="T30" fmla="*/ 136 w 241"/>
                    <a:gd name="T31" fmla="*/ 7 h 524"/>
                    <a:gd name="T32" fmla="*/ 115 w 241"/>
                    <a:gd name="T33" fmla="*/ 0 h 524"/>
                    <a:gd name="T34" fmla="*/ 84 w 241"/>
                    <a:gd name="T35" fmla="*/ 25 h 524"/>
                    <a:gd name="T36" fmla="*/ 90 w 241"/>
                    <a:gd name="T37" fmla="*/ 40 h 524"/>
                    <a:gd name="T38" fmla="*/ 86 w 241"/>
                    <a:gd name="T39" fmla="*/ 45 h 524"/>
                    <a:gd name="T40" fmla="*/ 86 w 241"/>
                    <a:gd name="T41" fmla="*/ 56 h 524"/>
                    <a:gd name="T42" fmla="*/ 91 w 241"/>
                    <a:gd name="T43" fmla="*/ 61 h 524"/>
                    <a:gd name="T44" fmla="*/ 91 w 241"/>
                    <a:gd name="T45" fmla="*/ 72 h 524"/>
                    <a:gd name="T46" fmla="*/ 103 w 241"/>
                    <a:gd name="T47" fmla="*/ 86 h 524"/>
                    <a:gd name="T48" fmla="*/ 103 w 241"/>
                    <a:gd name="T49" fmla="*/ 94 h 524"/>
                    <a:gd name="T50" fmla="*/ 51 w 241"/>
                    <a:gd name="T51" fmla="*/ 98 h 524"/>
                    <a:gd name="T52" fmla="*/ 51 w 241"/>
                    <a:gd name="T53" fmla="*/ 100 h 524"/>
                    <a:gd name="T54" fmla="*/ 0 w 241"/>
                    <a:gd name="T55" fmla="*/ 286 h 524"/>
                    <a:gd name="T56" fmla="*/ 4 w 241"/>
                    <a:gd name="T57" fmla="*/ 286 h 524"/>
                    <a:gd name="T58" fmla="*/ 4 w 241"/>
                    <a:gd name="T59" fmla="*/ 299 h 524"/>
                    <a:gd name="T60" fmla="*/ 15 w 241"/>
                    <a:gd name="T61" fmla="*/ 310 h 524"/>
                    <a:gd name="T62" fmla="*/ 26 w 241"/>
                    <a:gd name="T63" fmla="*/ 299 h 524"/>
                    <a:gd name="T64" fmla="*/ 26 w 241"/>
                    <a:gd name="T65" fmla="*/ 286 h 524"/>
                    <a:gd name="T66" fmla="*/ 30 w 241"/>
                    <a:gd name="T67" fmla="*/ 286 h 524"/>
                    <a:gd name="T68" fmla="*/ 51 w 241"/>
                    <a:gd name="T69" fmla="*/ 182 h 524"/>
                    <a:gd name="T70" fmla="*/ 51 w 241"/>
                    <a:gd name="T71" fmla="*/ 330 h 524"/>
                    <a:gd name="T72" fmla="*/ 69 w 241"/>
                    <a:gd name="T73" fmla="*/ 330 h 524"/>
                    <a:gd name="T74" fmla="*/ 76 w 241"/>
                    <a:gd name="T75" fmla="*/ 507 h 524"/>
                    <a:gd name="T76" fmla="*/ 82 w 241"/>
                    <a:gd name="T77" fmla="*/ 507 h 524"/>
                    <a:gd name="T78" fmla="*/ 73 w 241"/>
                    <a:gd name="T79" fmla="*/ 524 h 524"/>
                    <a:gd name="T80" fmla="*/ 115 w 241"/>
                    <a:gd name="T81" fmla="*/ 524 h 524"/>
                    <a:gd name="T82" fmla="*/ 106 w 241"/>
                    <a:gd name="T83" fmla="*/ 507 h 524"/>
                    <a:gd name="T84" fmla="*/ 112 w 241"/>
                    <a:gd name="T85" fmla="*/ 507 h 524"/>
                    <a:gd name="T86" fmla="*/ 119 w 241"/>
                    <a:gd name="T87" fmla="*/ 330 h 524"/>
                    <a:gd name="T88" fmla="*/ 121 w 241"/>
                    <a:gd name="T89" fmla="*/ 330 h 524"/>
                    <a:gd name="T90" fmla="*/ 128 w 241"/>
                    <a:gd name="T91" fmla="*/ 507 h 524"/>
                    <a:gd name="T92" fmla="*/ 134 w 241"/>
                    <a:gd name="T93" fmla="*/ 507 h 524"/>
                    <a:gd name="T94" fmla="*/ 125 w 241"/>
                    <a:gd name="T95" fmla="*/ 524 h 524"/>
                    <a:gd name="T96" fmla="*/ 168 w 241"/>
                    <a:gd name="T97" fmla="*/ 524 h 524"/>
                    <a:gd name="T98" fmla="*/ 158 w 241"/>
                    <a:gd name="T99" fmla="*/ 507 h 524"/>
                    <a:gd name="T100" fmla="*/ 164 w 241"/>
                    <a:gd name="T101" fmla="*/ 507 h 524"/>
                    <a:gd name="T102" fmla="*/ 171 w 241"/>
                    <a:gd name="T103" fmla="*/ 330 h 524"/>
                    <a:gd name="T104" fmla="*/ 189 w 241"/>
                    <a:gd name="T105" fmla="*/ 330 h 524"/>
                    <a:gd name="T106" fmla="*/ 189 w 241"/>
                    <a:gd name="T107" fmla="*/ 179 h 524"/>
                    <a:gd name="T108" fmla="*/ 212 w 241"/>
                    <a:gd name="T109" fmla="*/ 286 h 524"/>
                    <a:gd name="T110" fmla="*/ 216 w 241"/>
                    <a:gd name="T111" fmla="*/ 286 h 524"/>
                    <a:gd name="T112" fmla="*/ 216 w 241"/>
                    <a:gd name="T113" fmla="*/ 299 h 524"/>
                    <a:gd name="T114" fmla="*/ 226 w 241"/>
                    <a:gd name="T115" fmla="*/ 310 h 524"/>
                    <a:gd name="T116" fmla="*/ 237 w 241"/>
                    <a:gd name="T117" fmla="*/ 299 h 524"/>
                    <a:gd name="T118" fmla="*/ 237 w 241"/>
                    <a:gd name="T119" fmla="*/ 286 h 524"/>
                    <a:gd name="T120" fmla="*/ 241 w 241"/>
                    <a:gd name="T121" fmla="*/ 286 h 524"/>
                    <a:gd name="T122" fmla="*/ 189 w 241"/>
                    <a:gd name="T123" fmla="*/ 98 h 5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41" h="524">
                      <a:moveTo>
                        <a:pt x="189" y="98"/>
                      </a:moveTo>
                      <a:cubicBezTo>
                        <a:pt x="189" y="98"/>
                        <a:pt x="189" y="98"/>
                        <a:pt x="189" y="98"/>
                      </a:cubicBezTo>
                      <a:cubicBezTo>
                        <a:pt x="189" y="98"/>
                        <a:pt x="189" y="98"/>
                        <a:pt x="189" y="98"/>
                      </a:cubicBezTo>
                      <a:cubicBezTo>
                        <a:pt x="137" y="94"/>
                        <a:pt x="137" y="94"/>
                        <a:pt x="137" y="94"/>
                      </a:cubicBezTo>
                      <a:cubicBezTo>
                        <a:pt x="137" y="94"/>
                        <a:pt x="137" y="94"/>
                        <a:pt x="137" y="94"/>
                      </a:cubicBezTo>
                      <a:cubicBezTo>
                        <a:pt x="137" y="94"/>
                        <a:pt x="137" y="94"/>
                        <a:pt x="137" y="94"/>
                      </a:cubicBezTo>
                      <a:cubicBezTo>
                        <a:pt x="137" y="94"/>
                        <a:pt x="137" y="94"/>
                        <a:pt x="137" y="94"/>
                      </a:cubicBezTo>
                      <a:cubicBezTo>
                        <a:pt x="137" y="86"/>
                        <a:pt x="137" y="86"/>
                        <a:pt x="137" y="86"/>
                      </a:cubicBezTo>
                      <a:cubicBezTo>
                        <a:pt x="144" y="85"/>
                        <a:pt x="148" y="79"/>
                        <a:pt x="148" y="72"/>
                      </a:cubicBezTo>
                      <a:cubicBezTo>
                        <a:pt x="148" y="61"/>
                        <a:pt x="148" y="61"/>
                        <a:pt x="148" y="61"/>
                      </a:cubicBezTo>
                      <a:cubicBezTo>
                        <a:pt x="151" y="61"/>
                        <a:pt x="153" y="58"/>
                        <a:pt x="153" y="56"/>
                      </a:cubicBezTo>
                      <a:cubicBezTo>
                        <a:pt x="153" y="45"/>
                        <a:pt x="153" y="45"/>
                        <a:pt x="153" y="45"/>
                      </a:cubicBezTo>
                      <a:cubicBezTo>
                        <a:pt x="153" y="43"/>
                        <a:pt x="152" y="41"/>
                        <a:pt x="150" y="41"/>
                      </a:cubicBezTo>
                      <a:cubicBezTo>
                        <a:pt x="154" y="37"/>
                        <a:pt x="156" y="32"/>
                        <a:pt x="156" y="26"/>
                      </a:cubicBezTo>
                      <a:cubicBezTo>
                        <a:pt x="156" y="16"/>
                        <a:pt x="148" y="7"/>
                        <a:pt x="137" y="7"/>
                      </a:cubicBezTo>
                      <a:cubicBezTo>
                        <a:pt x="136" y="7"/>
                        <a:pt x="136" y="7"/>
                        <a:pt x="136" y="7"/>
                      </a:cubicBezTo>
                      <a:cubicBezTo>
                        <a:pt x="131" y="2"/>
                        <a:pt x="123" y="0"/>
                        <a:pt x="115" y="0"/>
                      </a:cubicBezTo>
                      <a:cubicBezTo>
                        <a:pt x="98" y="0"/>
                        <a:pt x="84" y="11"/>
                        <a:pt x="84" y="25"/>
                      </a:cubicBezTo>
                      <a:cubicBezTo>
                        <a:pt x="84" y="31"/>
                        <a:pt x="86" y="36"/>
                        <a:pt x="90" y="40"/>
                      </a:cubicBezTo>
                      <a:cubicBezTo>
                        <a:pt x="88" y="41"/>
                        <a:pt x="86" y="43"/>
                        <a:pt x="86" y="45"/>
                      </a:cubicBezTo>
                      <a:cubicBezTo>
                        <a:pt x="86" y="56"/>
                        <a:pt x="86" y="56"/>
                        <a:pt x="86" y="56"/>
                      </a:cubicBezTo>
                      <a:cubicBezTo>
                        <a:pt x="86" y="58"/>
                        <a:pt x="88" y="61"/>
                        <a:pt x="91" y="61"/>
                      </a:cubicBezTo>
                      <a:cubicBezTo>
                        <a:pt x="91" y="72"/>
                        <a:pt x="91" y="72"/>
                        <a:pt x="91" y="72"/>
                      </a:cubicBezTo>
                      <a:cubicBezTo>
                        <a:pt x="91" y="79"/>
                        <a:pt x="96" y="85"/>
                        <a:pt x="103" y="86"/>
                      </a:cubicBezTo>
                      <a:cubicBezTo>
                        <a:pt x="103" y="94"/>
                        <a:pt x="103" y="94"/>
                        <a:pt x="103" y="94"/>
                      </a:cubicBezTo>
                      <a:cubicBezTo>
                        <a:pt x="51" y="98"/>
                        <a:pt x="51" y="98"/>
                        <a:pt x="51" y="98"/>
                      </a:cubicBezTo>
                      <a:cubicBezTo>
                        <a:pt x="51" y="100"/>
                        <a:pt x="51" y="100"/>
                        <a:pt x="51" y="100"/>
                      </a:cubicBezTo>
                      <a:cubicBezTo>
                        <a:pt x="24" y="160"/>
                        <a:pt x="6" y="220"/>
                        <a:pt x="0" y="286"/>
                      </a:cubicBezTo>
                      <a:cubicBezTo>
                        <a:pt x="4" y="286"/>
                        <a:pt x="4" y="286"/>
                        <a:pt x="4" y="286"/>
                      </a:cubicBezTo>
                      <a:cubicBezTo>
                        <a:pt x="4" y="299"/>
                        <a:pt x="4" y="299"/>
                        <a:pt x="4" y="299"/>
                      </a:cubicBezTo>
                      <a:cubicBezTo>
                        <a:pt x="4" y="305"/>
                        <a:pt x="9" y="310"/>
                        <a:pt x="15" y="310"/>
                      </a:cubicBezTo>
                      <a:cubicBezTo>
                        <a:pt x="21" y="310"/>
                        <a:pt x="26" y="305"/>
                        <a:pt x="26" y="299"/>
                      </a:cubicBezTo>
                      <a:cubicBezTo>
                        <a:pt x="26" y="286"/>
                        <a:pt x="26" y="286"/>
                        <a:pt x="26" y="286"/>
                      </a:cubicBezTo>
                      <a:cubicBezTo>
                        <a:pt x="30" y="286"/>
                        <a:pt x="30" y="286"/>
                        <a:pt x="30" y="286"/>
                      </a:cubicBezTo>
                      <a:cubicBezTo>
                        <a:pt x="34" y="250"/>
                        <a:pt x="41" y="215"/>
                        <a:pt x="51" y="182"/>
                      </a:cubicBezTo>
                      <a:cubicBezTo>
                        <a:pt x="51" y="330"/>
                        <a:pt x="51" y="330"/>
                        <a:pt x="51" y="330"/>
                      </a:cubicBezTo>
                      <a:cubicBezTo>
                        <a:pt x="69" y="330"/>
                        <a:pt x="69" y="330"/>
                        <a:pt x="69" y="330"/>
                      </a:cubicBezTo>
                      <a:cubicBezTo>
                        <a:pt x="76" y="507"/>
                        <a:pt x="76" y="507"/>
                        <a:pt x="76" y="507"/>
                      </a:cubicBezTo>
                      <a:cubicBezTo>
                        <a:pt x="82" y="507"/>
                        <a:pt x="82" y="507"/>
                        <a:pt x="82" y="507"/>
                      </a:cubicBezTo>
                      <a:cubicBezTo>
                        <a:pt x="77" y="510"/>
                        <a:pt x="73" y="517"/>
                        <a:pt x="73" y="524"/>
                      </a:cubicBezTo>
                      <a:cubicBezTo>
                        <a:pt x="115" y="524"/>
                        <a:pt x="115" y="524"/>
                        <a:pt x="115" y="524"/>
                      </a:cubicBezTo>
                      <a:cubicBezTo>
                        <a:pt x="115" y="517"/>
                        <a:pt x="112" y="510"/>
                        <a:pt x="106" y="507"/>
                      </a:cubicBezTo>
                      <a:cubicBezTo>
                        <a:pt x="112" y="507"/>
                        <a:pt x="112" y="507"/>
                        <a:pt x="112" y="507"/>
                      </a:cubicBezTo>
                      <a:cubicBezTo>
                        <a:pt x="119" y="330"/>
                        <a:pt x="119" y="330"/>
                        <a:pt x="119" y="330"/>
                      </a:cubicBezTo>
                      <a:cubicBezTo>
                        <a:pt x="121" y="330"/>
                        <a:pt x="121" y="330"/>
                        <a:pt x="121" y="330"/>
                      </a:cubicBezTo>
                      <a:cubicBezTo>
                        <a:pt x="128" y="507"/>
                        <a:pt x="128" y="507"/>
                        <a:pt x="128" y="507"/>
                      </a:cubicBezTo>
                      <a:cubicBezTo>
                        <a:pt x="134" y="507"/>
                        <a:pt x="134" y="507"/>
                        <a:pt x="134" y="507"/>
                      </a:cubicBezTo>
                      <a:cubicBezTo>
                        <a:pt x="129" y="510"/>
                        <a:pt x="125" y="517"/>
                        <a:pt x="125" y="524"/>
                      </a:cubicBezTo>
                      <a:cubicBezTo>
                        <a:pt x="168" y="524"/>
                        <a:pt x="168" y="524"/>
                        <a:pt x="168" y="524"/>
                      </a:cubicBezTo>
                      <a:cubicBezTo>
                        <a:pt x="168" y="517"/>
                        <a:pt x="164" y="510"/>
                        <a:pt x="158" y="507"/>
                      </a:cubicBezTo>
                      <a:cubicBezTo>
                        <a:pt x="164" y="507"/>
                        <a:pt x="164" y="507"/>
                        <a:pt x="164" y="507"/>
                      </a:cubicBezTo>
                      <a:cubicBezTo>
                        <a:pt x="171" y="330"/>
                        <a:pt x="171" y="330"/>
                        <a:pt x="171" y="330"/>
                      </a:cubicBezTo>
                      <a:cubicBezTo>
                        <a:pt x="189" y="330"/>
                        <a:pt x="189" y="330"/>
                        <a:pt x="189" y="330"/>
                      </a:cubicBezTo>
                      <a:cubicBezTo>
                        <a:pt x="189" y="179"/>
                        <a:pt x="189" y="179"/>
                        <a:pt x="189" y="179"/>
                      </a:cubicBezTo>
                      <a:cubicBezTo>
                        <a:pt x="200" y="213"/>
                        <a:pt x="208" y="249"/>
                        <a:pt x="212" y="286"/>
                      </a:cubicBezTo>
                      <a:cubicBezTo>
                        <a:pt x="216" y="286"/>
                        <a:pt x="216" y="286"/>
                        <a:pt x="216" y="286"/>
                      </a:cubicBezTo>
                      <a:cubicBezTo>
                        <a:pt x="216" y="299"/>
                        <a:pt x="216" y="299"/>
                        <a:pt x="216" y="299"/>
                      </a:cubicBezTo>
                      <a:cubicBezTo>
                        <a:pt x="216" y="305"/>
                        <a:pt x="220" y="310"/>
                        <a:pt x="226" y="310"/>
                      </a:cubicBezTo>
                      <a:cubicBezTo>
                        <a:pt x="232" y="310"/>
                        <a:pt x="237" y="305"/>
                        <a:pt x="237" y="299"/>
                      </a:cubicBezTo>
                      <a:cubicBezTo>
                        <a:pt x="237" y="286"/>
                        <a:pt x="237" y="286"/>
                        <a:pt x="237" y="286"/>
                      </a:cubicBezTo>
                      <a:cubicBezTo>
                        <a:pt x="241" y="286"/>
                        <a:pt x="241" y="286"/>
                        <a:pt x="241" y="286"/>
                      </a:cubicBezTo>
                      <a:cubicBezTo>
                        <a:pt x="235" y="219"/>
                        <a:pt x="218" y="159"/>
                        <a:pt x="189" y="9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p>
                  <a:pPr marL="0" marR="0" lvl="0" indent="0" defTabSz="932597" eaLnBrk="1" fontAlgn="auto" latinLnBrk="0" hangingPunct="1">
                    <a:lnSpc>
                      <a:spcPct val="100000"/>
                    </a:lnSpc>
                    <a:spcBef>
                      <a:spcPts val="0"/>
                    </a:spcBef>
                    <a:spcAft>
                      <a:spcPts val="0"/>
                    </a:spcAft>
                    <a:buClrTx/>
                    <a:buSzTx/>
                    <a:buFontTx/>
                    <a:buNone/>
                    <a:tabLst/>
                    <a:defRPr/>
                  </a:pPr>
                  <a:endParaRPr kumimoji="0" lang="en-US" sz="1836" b="0" i="0" u="none" strike="noStrike" kern="0" cap="none" spc="0" normalizeH="0" baseline="0" noProof="0">
                    <a:ln>
                      <a:noFill/>
                    </a:ln>
                    <a:solidFill>
                      <a:sysClr val="windowText" lastClr="000000"/>
                    </a:solidFill>
                    <a:effectLst/>
                    <a:uLnTx/>
                    <a:uFillTx/>
                  </a:endParaRPr>
                </a:p>
              </p:txBody>
            </p:sp>
          </p:grpSp>
          <p:grpSp>
            <p:nvGrpSpPr>
              <p:cNvPr id="710" name="Group 709"/>
              <p:cNvGrpSpPr/>
              <p:nvPr/>
            </p:nvGrpSpPr>
            <p:grpSpPr>
              <a:xfrm>
                <a:off x="3254523" y="5435036"/>
                <a:ext cx="918146" cy="991669"/>
                <a:chOff x="2043113" y="3736975"/>
                <a:chExt cx="1625601" cy="1755776"/>
              </a:xfrm>
              <a:solidFill>
                <a:srgbClr val="737373"/>
              </a:solidFill>
            </p:grpSpPr>
            <p:sp>
              <p:nvSpPr>
                <p:cNvPr id="711" name="Freeform 648"/>
                <p:cNvSpPr>
                  <a:spLocks/>
                </p:cNvSpPr>
                <p:nvPr/>
              </p:nvSpPr>
              <p:spPr bwMode="auto">
                <a:xfrm flipH="1">
                  <a:off x="2667001" y="3736975"/>
                  <a:ext cx="776288" cy="1755775"/>
                </a:xfrm>
                <a:custGeom>
                  <a:avLst/>
                  <a:gdLst>
                    <a:gd name="T0" fmla="*/ 189 w 241"/>
                    <a:gd name="T1" fmla="*/ 99 h 545"/>
                    <a:gd name="T2" fmla="*/ 189 w 241"/>
                    <a:gd name="T3" fmla="*/ 99 h 545"/>
                    <a:gd name="T4" fmla="*/ 189 w 241"/>
                    <a:gd name="T5" fmla="*/ 99 h 545"/>
                    <a:gd name="T6" fmla="*/ 137 w 241"/>
                    <a:gd name="T7" fmla="*/ 94 h 545"/>
                    <a:gd name="T8" fmla="*/ 137 w 241"/>
                    <a:gd name="T9" fmla="*/ 86 h 545"/>
                    <a:gd name="T10" fmla="*/ 148 w 241"/>
                    <a:gd name="T11" fmla="*/ 73 h 545"/>
                    <a:gd name="T12" fmla="*/ 148 w 241"/>
                    <a:gd name="T13" fmla="*/ 61 h 545"/>
                    <a:gd name="T14" fmla="*/ 153 w 241"/>
                    <a:gd name="T15" fmla="*/ 56 h 545"/>
                    <a:gd name="T16" fmla="*/ 153 w 241"/>
                    <a:gd name="T17" fmla="*/ 46 h 545"/>
                    <a:gd name="T18" fmla="*/ 150 w 241"/>
                    <a:gd name="T19" fmla="*/ 41 h 545"/>
                    <a:gd name="T20" fmla="*/ 156 w 241"/>
                    <a:gd name="T21" fmla="*/ 27 h 545"/>
                    <a:gd name="T22" fmla="*/ 136 w 241"/>
                    <a:gd name="T23" fmla="*/ 7 h 545"/>
                    <a:gd name="T24" fmla="*/ 136 w 241"/>
                    <a:gd name="T25" fmla="*/ 7 h 545"/>
                    <a:gd name="T26" fmla="*/ 114 w 241"/>
                    <a:gd name="T27" fmla="*/ 0 h 545"/>
                    <a:gd name="T28" fmla="*/ 84 w 241"/>
                    <a:gd name="T29" fmla="*/ 25 h 545"/>
                    <a:gd name="T30" fmla="*/ 90 w 241"/>
                    <a:gd name="T31" fmla="*/ 41 h 545"/>
                    <a:gd name="T32" fmla="*/ 86 w 241"/>
                    <a:gd name="T33" fmla="*/ 46 h 545"/>
                    <a:gd name="T34" fmla="*/ 86 w 241"/>
                    <a:gd name="T35" fmla="*/ 56 h 545"/>
                    <a:gd name="T36" fmla="*/ 91 w 241"/>
                    <a:gd name="T37" fmla="*/ 61 h 545"/>
                    <a:gd name="T38" fmla="*/ 91 w 241"/>
                    <a:gd name="T39" fmla="*/ 73 h 545"/>
                    <a:gd name="T40" fmla="*/ 103 w 241"/>
                    <a:gd name="T41" fmla="*/ 86 h 545"/>
                    <a:gd name="T42" fmla="*/ 103 w 241"/>
                    <a:gd name="T43" fmla="*/ 94 h 545"/>
                    <a:gd name="T44" fmla="*/ 51 w 241"/>
                    <a:gd name="T45" fmla="*/ 99 h 545"/>
                    <a:gd name="T46" fmla="*/ 51 w 241"/>
                    <a:gd name="T47" fmla="*/ 100 h 545"/>
                    <a:gd name="T48" fmla="*/ 0 w 241"/>
                    <a:gd name="T49" fmla="*/ 286 h 545"/>
                    <a:gd name="T50" fmla="*/ 4 w 241"/>
                    <a:gd name="T51" fmla="*/ 286 h 545"/>
                    <a:gd name="T52" fmla="*/ 4 w 241"/>
                    <a:gd name="T53" fmla="*/ 299 h 545"/>
                    <a:gd name="T54" fmla="*/ 15 w 241"/>
                    <a:gd name="T55" fmla="*/ 310 h 545"/>
                    <a:gd name="T56" fmla="*/ 26 w 241"/>
                    <a:gd name="T57" fmla="*/ 299 h 545"/>
                    <a:gd name="T58" fmla="*/ 26 w 241"/>
                    <a:gd name="T59" fmla="*/ 286 h 545"/>
                    <a:gd name="T60" fmla="*/ 29 w 241"/>
                    <a:gd name="T61" fmla="*/ 286 h 545"/>
                    <a:gd name="T62" fmla="*/ 51 w 241"/>
                    <a:gd name="T63" fmla="*/ 182 h 545"/>
                    <a:gd name="T64" fmla="*/ 51 w 241"/>
                    <a:gd name="T65" fmla="*/ 330 h 545"/>
                    <a:gd name="T66" fmla="*/ 69 w 241"/>
                    <a:gd name="T67" fmla="*/ 330 h 545"/>
                    <a:gd name="T68" fmla="*/ 76 w 241"/>
                    <a:gd name="T69" fmla="*/ 528 h 545"/>
                    <a:gd name="T70" fmla="*/ 82 w 241"/>
                    <a:gd name="T71" fmla="*/ 528 h 545"/>
                    <a:gd name="T72" fmla="*/ 73 w 241"/>
                    <a:gd name="T73" fmla="*/ 545 h 545"/>
                    <a:gd name="T74" fmla="*/ 115 w 241"/>
                    <a:gd name="T75" fmla="*/ 545 h 545"/>
                    <a:gd name="T76" fmla="*/ 106 w 241"/>
                    <a:gd name="T77" fmla="*/ 528 h 545"/>
                    <a:gd name="T78" fmla="*/ 112 w 241"/>
                    <a:gd name="T79" fmla="*/ 528 h 545"/>
                    <a:gd name="T80" fmla="*/ 119 w 241"/>
                    <a:gd name="T81" fmla="*/ 330 h 545"/>
                    <a:gd name="T82" fmla="*/ 121 w 241"/>
                    <a:gd name="T83" fmla="*/ 330 h 545"/>
                    <a:gd name="T84" fmla="*/ 128 w 241"/>
                    <a:gd name="T85" fmla="*/ 528 h 545"/>
                    <a:gd name="T86" fmla="*/ 134 w 241"/>
                    <a:gd name="T87" fmla="*/ 528 h 545"/>
                    <a:gd name="T88" fmla="*/ 125 w 241"/>
                    <a:gd name="T89" fmla="*/ 545 h 545"/>
                    <a:gd name="T90" fmla="*/ 167 w 241"/>
                    <a:gd name="T91" fmla="*/ 545 h 545"/>
                    <a:gd name="T92" fmla="*/ 158 w 241"/>
                    <a:gd name="T93" fmla="*/ 528 h 545"/>
                    <a:gd name="T94" fmla="*/ 164 w 241"/>
                    <a:gd name="T95" fmla="*/ 528 h 545"/>
                    <a:gd name="T96" fmla="*/ 171 w 241"/>
                    <a:gd name="T97" fmla="*/ 330 h 545"/>
                    <a:gd name="T98" fmla="*/ 189 w 241"/>
                    <a:gd name="T99" fmla="*/ 330 h 545"/>
                    <a:gd name="T100" fmla="*/ 189 w 241"/>
                    <a:gd name="T101" fmla="*/ 179 h 545"/>
                    <a:gd name="T102" fmla="*/ 212 w 241"/>
                    <a:gd name="T103" fmla="*/ 286 h 545"/>
                    <a:gd name="T104" fmla="*/ 215 w 241"/>
                    <a:gd name="T105" fmla="*/ 286 h 545"/>
                    <a:gd name="T106" fmla="*/ 215 w 241"/>
                    <a:gd name="T107" fmla="*/ 299 h 545"/>
                    <a:gd name="T108" fmla="*/ 226 w 241"/>
                    <a:gd name="T109" fmla="*/ 310 h 545"/>
                    <a:gd name="T110" fmla="*/ 237 w 241"/>
                    <a:gd name="T111" fmla="*/ 299 h 545"/>
                    <a:gd name="T112" fmla="*/ 237 w 241"/>
                    <a:gd name="T113" fmla="*/ 286 h 545"/>
                    <a:gd name="T114" fmla="*/ 241 w 241"/>
                    <a:gd name="T115" fmla="*/ 286 h 545"/>
                    <a:gd name="T116" fmla="*/ 189 w 241"/>
                    <a:gd name="T117" fmla="*/ 99 h 5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41" h="545">
                      <a:moveTo>
                        <a:pt x="189" y="99"/>
                      </a:moveTo>
                      <a:cubicBezTo>
                        <a:pt x="189" y="99"/>
                        <a:pt x="189" y="99"/>
                        <a:pt x="189" y="99"/>
                      </a:cubicBezTo>
                      <a:cubicBezTo>
                        <a:pt x="189" y="99"/>
                        <a:pt x="189" y="99"/>
                        <a:pt x="189" y="99"/>
                      </a:cubicBezTo>
                      <a:cubicBezTo>
                        <a:pt x="137" y="94"/>
                        <a:pt x="137" y="94"/>
                        <a:pt x="137" y="94"/>
                      </a:cubicBezTo>
                      <a:cubicBezTo>
                        <a:pt x="137" y="86"/>
                        <a:pt x="137" y="86"/>
                        <a:pt x="137" y="86"/>
                      </a:cubicBezTo>
                      <a:cubicBezTo>
                        <a:pt x="143" y="85"/>
                        <a:pt x="148" y="79"/>
                        <a:pt x="148" y="73"/>
                      </a:cubicBezTo>
                      <a:cubicBezTo>
                        <a:pt x="148" y="61"/>
                        <a:pt x="148" y="61"/>
                        <a:pt x="148" y="61"/>
                      </a:cubicBezTo>
                      <a:cubicBezTo>
                        <a:pt x="151" y="61"/>
                        <a:pt x="153" y="59"/>
                        <a:pt x="153" y="56"/>
                      </a:cubicBezTo>
                      <a:cubicBezTo>
                        <a:pt x="153" y="46"/>
                        <a:pt x="153" y="46"/>
                        <a:pt x="153" y="46"/>
                      </a:cubicBezTo>
                      <a:cubicBezTo>
                        <a:pt x="153" y="44"/>
                        <a:pt x="152" y="42"/>
                        <a:pt x="150" y="41"/>
                      </a:cubicBezTo>
                      <a:cubicBezTo>
                        <a:pt x="154" y="38"/>
                        <a:pt x="156" y="33"/>
                        <a:pt x="156" y="27"/>
                      </a:cubicBezTo>
                      <a:cubicBezTo>
                        <a:pt x="156" y="16"/>
                        <a:pt x="147" y="7"/>
                        <a:pt x="136" y="7"/>
                      </a:cubicBezTo>
                      <a:cubicBezTo>
                        <a:pt x="136" y="7"/>
                        <a:pt x="136" y="7"/>
                        <a:pt x="136" y="7"/>
                      </a:cubicBezTo>
                      <a:cubicBezTo>
                        <a:pt x="130" y="3"/>
                        <a:pt x="123" y="0"/>
                        <a:pt x="114" y="0"/>
                      </a:cubicBezTo>
                      <a:cubicBezTo>
                        <a:pt x="97" y="0"/>
                        <a:pt x="84" y="11"/>
                        <a:pt x="84" y="25"/>
                      </a:cubicBezTo>
                      <a:cubicBezTo>
                        <a:pt x="84" y="31"/>
                        <a:pt x="86" y="37"/>
                        <a:pt x="90" y="41"/>
                      </a:cubicBezTo>
                      <a:cubicBezTo>
                        <a:pt x="88" y="41"/>
                        <a:pt x="86" y="43"/>
                        <a:pt x="86" y="46"/>
                      </a:cubicBezTo>
                      <a:cubicBezTo>
                        <a:pt x="86" y="56"/>
                        <a:pt x="86" y="56"/>
                        <a:pt x="86" y="56"/>
                      </a:cubicBezTo>
                      <a:cubicBezTo>
                        <a:pt x="86" y="59"/>
                        <a:pt x="88" y="61"/>
                        <a:pt x="91" y="61"/>
                      </a:cubicBezTo>
                      <a:cubicBezTo>
                        <a:pt x="91" y="73"/>
                        <a:pt x="91" y="73"/>
                        <a:pt x="91" y="73"/>
                      </a:cubicBezTo>
                      <a:cubicBezTo>
                        <a:pt x="91" y="80"/>
                        <a:pt x="96" y="86"/>
                        <a:pt x="103" y="86"/>
                      </a:cubicBezTo>
                      <a:cubicBezTo>
                        <a:pt x="103" y="94"/>
                        <a:pt x="103" y="94"/>
                        <a:pt x="103" y="94"/>
                      </a:cubicBezTo>
                      <a:cubicBezTo>
                        <a:pt x="51" y="99"/>
                        <a:pt x="51" y="99"/>
                        <a:pt x="51" y="99"/>
                      </a:cubicBezTo>
                      <a:cubicBezTo>
                        <a:pt x="51" y="100"/>
                        <a:pt x="51" y="100"/>
                        <a:pt x="51" y="100"/>
                      </a:cubicBezTo>
                      <a:cubicBezTo>
                        <a:pt x="23" y="160"/>
                        <a:pt x="6" y="220"/>
                        <a:pt x="0" y="286"/>
                      </a:cubicBezTo>
                      <a:cubicBezTo>
                        <a:pt x="4" y="286"/>
                        <a:pt x="4" y="286"/>
                        <a:pt x="4" y="286"/>
                      </a:cubicBezTo>
                      <a:cubicBezTo>
                        <a:pt x="4" y="299"/>
                        <a:pt x="4" y="299"/>
                        <a:pt x="4" y="299"/>
                      </a:cubicBezTo>
                      <a:cubicBezTo>
                        <a:pt x="4" y="305"/>
                        <a:pt x="9" y="310"/>
                        <a:pt x="15" y="310"/>
                      </a:cubicBezTo>
                      <a:cubicBezTo>
                        <a:pt x="21" y="310"/>
                        <a:pt x="26" y="305"/>
                        <a:pt x="26" y="299"/>
                      </a:cubicBezTo>
                      <a:cubicBezTo>
                        <a:pt x="26" y="286"/>
                        <a:pt x="26" y="286"/>
                        <a:pt x="26" y="286"/>
                      </a:cubicBezTo>
                      <a:cubicBezTo>
                        <a:pt x="29" y="286"/>
                        <a:pt x="29" y="286"/>
                        <a:pt x="29" y="286"/>
                      </a:cubicBezTo>
                      <a:cubicBezTo>
                        <a:pt x="33" y="250"/>
                        <a:pt x="41" y="216"/>
                        <a:pt x="51" y="182"/>
                      </a:cubicBezTo>
                      <a:cubicBezTo>
                        <a:pt x="51" y="330"/>
                        <a:pt x="51" y="330"/>
                        <a:pt x="51" y="330"/>
                      </a:cubicBezTo>
                      <a:cubicBezTo>
                        <a:pt x="69" y="330"/>
                        <a:pt x="69" y="330"/>
                        <a:pt x="69" y="330"/>
                      </a:cubicBezTo>
                      <a:cubicBezTo>
                        <a:pt x="76" y="528"/>
                        <a:pt x="76" y="528"/>
                        <a:pt x="76" y="528"/>
                      </a:cubicBezTo>
                      <a:cubicBezTo>
                        <a:pt x="82" y="528"/>
                        <a:pt x="82" y="528"/>
                        <a:pt x="82" y="528"/>
                      </a:cubicBezTo>
                      <a:cubicBezTo>
                        <a:pt x="76" y="531"/>
                        <a:pt x="73" y="538"/>
                        <a:pt x="73" y="545"/>
                      </a:cubicBezTo>
                      <a:cubicBezTo>
                        <a:pt x="115" y="545"/>
                        <a:pt x="115" y="545"/>
                        <a:pt x="115" y="545"/>
                      </a:cubicBezTo>
                      <a:cubicBezTo>
                        <a:pt x="115" y="538"/>
                        <a:pt x="112" y="531"/>
                        <a:pt x="106" y="528"/>
                      </a:cubicBezTo>
                      <a:cubicBezTo>
                        <a:pt x="112" y="528"/>
                        <a:pt x="112" y="528"/>
                        <a:pt x="112" y="528"/>
                      </a:cubicBezTo>
                      <a:cubicBezTo>
                        <a:pt x="119" y="330"/>
                        <a:pt x="119" y="330"/>
                        <a:pt x="119" y="330"/>
                      </a:cubicBezTo>
                      <a:cubicBezTo>
                        <a:pt x="121" y="330"/>
                        <a:pt x="121" y="330"/>
                        <a:pt x="121" y="330"/>
                      </a:cubicBezTo>
                      <a:cubicBezTo>
                        <a:pt x="128" y="528"/>
                        <a:pt x="128" y="528"/>
                        <a:pt x="128" y="528"/>
                      </a:cubicBezTo>
                      <a:cubicBezTo>
                        <a:pt x="134" y="528"/>
                        <a:pt x="134" y="528"/>
                        <a:pt x="134" y="528"/>
                      </a:cubicBezTo>
                      <a:cubicBezTo>
                        <a:pt x="128" y="531"/>
                        <a:pt x="125" y="538"/>
                        <a:pt x="125" y="545"/>
                      </a:cubicBezTo>
                      <a:cubicBezTo>
                        <a:pt x="167" y="545"/>
                        <a:pt x="167" y="545"/>
                        <a:pt x="167" y="545"/>
                      </a:cubicBezTo>
                      <a:cubicBezTo>
                        <a:pt x="167" y="538"/>
                        <a:pt x="164" y="531"/>
                        <a:pt x="158" y="528"/>
                      </a:cubicBezTo>
                      <a:cubicBezTo>
                        <a:pt x="164" y="528"/>
                        <a:pt x="164" y="528"/>
                        <a:pt x="164" y="528"/>
                      </a:cubicBezTo>
                      <a:cubicBezTo>
                        <a:pt x="171" y="330"/>
                        <a:pt x="171" y="330"/>
                        <a:pt x="171" y="330"/>
                      </a:cubicBezTo>
                      <a:cubicBezTo>
                        <a:pt x="189" y="330"/>
                        <a:pt x="189" y="330"/>
                        <a:pt x="189" y="330"/>
                      </a:cubicBezTo>
                      <a:cubicBezTo>
                        <a:pt x="189" y="179"/>
                        <a:pt x="189" y="179"/>
                        <a:pt x="189" y="179"/>
                      </a:cubicBezTo>
                      <a:cubicBezTo>
                        <a:pt x="200" y="214"/>
                        <a:pt x="208" y="249"/>
                        <a:pt x="212" y="286"/>
                      </a:cubicBezTo>
                      <a:cubicBezTo>
                        <a:pt x="215" y="286"/>
                        <a:pt x="215" y="286"/>
                        <a:pt x="215" y="286"/>
                      </a:cubicBezTo>
                      <a:cubicBezTo>
                        <a:pt x="215" y="299"/>
                        <a:pt x="215" y="299"/>
                        <a:pt x="215" y="299"/>
                      </a:cubicBezTo>
                      <a:cubicBezTo>
                        <a:pt x="215" y="305"/>
                        <a:pt x="220" y="310"/>
                        <a:pt x="226" y="310"/>
                      </a:cubicBezTo>
                      <a:cubicBezTo>
                        <a:pt x="232" y="310"/>
                        <a:pt x="237" y="305"/>
                        <a:pt x="237" y="299"/>
                      </a:cubicBezTo>
                      <a:cubicBezTo>
                        <a:pt x="237" y="286"/>
                        <a:pt x="237" y="286"/>
                        <a:pt x="237" y="286"/>
                      </a:cubicBezTo>
                      <a:cubicBezTo>
                        <a:pt x="241" y="286"/>
                        <a:pt x="241" y="286"/>
                        <a:pt x="241" y="286"/>
                      </a:cubicBezTo>
                      <a:cubicBezTo>
                        <a:pt x="235" y="220"/>
                        <a:pt x="217" y="159"/>
                        <a:pt x="189" y="9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p>
                  <a:pPr marL="0" marR="0" lvl="0" indent="0" defTabSz="932597" eaLnBrk="1" fontAlgn="auto" latinLnBrk="0" hangingPunct="1">
                    <a:lnSpc>
                      <a:spcPct val="100000"/>
                    </a:lnSpc>
                    <a:spcBef>
                      <a:spcPts val="0"/>
                    </a:spcBef>
                    <a:spcAft>
                      <a:spcPts val="0"/>
                    </a:spcAft>
                    <a:buClrTx/>
                    <a:buSzTx/>
                    <a:buFontTx/>
                    <a:buNone/>
                    <a:tabLst/>
                    <a:defRPr/>
                  </a:pPr>
                  <a:endParaRPr kumimoji="0" lang="en-US" sz="1836" b="0" i="0" u="none" strike="noStrike" kern="0" cap="none" spc="0" normalizeH="0" baseline="0" noProof="0">
                    <a:ln>
                      <a:noFill/>
                    </a:ln>
                    <a:solidFill>
                      <a:sysClr val="windowText" lastClr="000000"/>
                    </a:solidFill>
                    <a:effectLst/>
                    <a:uLnTx/>
                    <a:uFillTx/>
                  </a:endParaRPr>
                </a:p>
              </p:txBody>
            </p:sp>
            <p:sp>
              <p:nvSpPr>
                <p:cNvPr id="712" name="Freeform 649"/>
                <p:cNvSpPr>
                  <a:spLocks/>
                </p:cNvSpPr>
                <p:nvPr/>
              </p:nvSpPr>
              <p:spPr bwMode="auto">
                <a:xfrm flipH="1">
                  <a:off x="3114676" y="3830638"/>
                  <a:ext cx="554038" cy="1662113"/>
                </a:xfrm>
                <a:custGeom>
                  <a:avLst/>
                  <a:gdLst>
                    <a:gd name="T0" fmla="*/ 142 w 172"/>
                    <a:gd name="T1" fmla="*/ 104 h 516"/>
                    <a:gd name="T2" fmla="*/ 102 w 172"/>
                    <a:gd name="T3" fmla="*/ 100 h 516"/>
                    <a:gd name="T4" fmla="*/ 99 w 172"/>
                    <a:gd name="T5" fmla="*/ 96 h 516"/>
                    <a:gd name="T6" fmla="*/ 129 w 172"/>
                    <a:gd name="T7" fmla="*/ 82 h 516"/>
                    <a:gd name="T8" fmla="*/ 117 w 172"/>
                    <a:gd name="T9" fmla="*/ 76 h 516"/>
                    <a:gd name="T10" fmla="*/ 122 w 172"/>
                    <a:gd name="T11" fmla="*/ 60 h 516"/>
                    <a:gd name="T12" fmla="*/ 122 w 172"/>
                    <a:gd name="T13" fmla="*/ 59 h 516"/>
                    <a:gd name="T14" fmla="*/ 106 w 172"/>
                    <a:gd name="T15" fmla="*/ 15 h 516"/>
                    <a:gd name="T16" fmla="*/ 50 w 172"/>
                    <a:gd name="T17" fmla="*/ 39 h 516"/>
                    <a:gd name="T18" fmla="*/ 54 w 172"/>
                    <a:gd name="T19" fmla="*/ 59 h 516"/>
                    <a:gd name="T20" fmla="*/ 51 w 172"/>
                    <a:gd name="T21" fmla="*/ 76 h 516"/>
                    <a:gd name="T22" fmla="*/ 60 w 172"/>
                    <a:gd name="T23" fmla="*/ 95 h 516"/>
                    <a:gd name="T24" fmla="*/ 75 w 172"/>
                    <a:gd name="T25" fmla="*/ 100 h 516"/>
                    <a:gd name="T26" fmla="*/ 31 w 172"/>
                    <a:gd name="T27" fmla="*/ 104 h 516"/>
                    <a:gd name="T28" fmla="*/ 31 w 172"/>
                    <a:gd name="T29" fmla="*/ 104 h 516"/>
                    <a:gd name="T30" fmla="*/ 3 w 172"/>
                    <a:gd name="T31" fmla="*/ 237 h 516"/>
                    <a:gd name="T32" fmla="*/ 11 w 172"/>
                    <a:gd name="T33" fmla="*/ 254 h 516"/>
                    <a:gd name="T34" fmla="*/ 19 w 172"/>
                    <a:gd name="T35" fmla="*/ 237 h 516"/>
                    <a:gd name="T36" fmla="*/ 34 w 172"/>
                    <a:gd name="T37" fmla="*/ 160 h 516"/>
                    <a:gd name="T38" fmla="*/ 40 w 172"/>
                    <a:gd name="T39" fmla="*/ 390 h 516"/>
                    <a:gd name="T40" fmla="*/ 59 w 172"/>
                    <a:gd name="T41" fmla="*/ 508 h 516"/>
                    <a:gd name="T42" fmla="*/ 59 w 172"/>
                    <a:gd name="T43" fmla="*/ 516 h 516"/>
                    <a:gd name="T44" fmla="*/ 85 w 172"/>
                    <a:gd name="T45" fmla="*/ 516 h 516"/>
                    <a:gd name="T46" fmla="*/ 85 w 172"/>
                    <a:gd name="T47" fmla="*/ 390 h 516"/>
                    <a:gd name="T48" fmla="*/ 95 w 172"/>
                    <a:gd name="T49" fmla="*/ 508 h 516"/>
                    <a:gd name="T50" fmla="*/ 95 w 172"/>
                    <a:gd name="T51" fmla="*/ 516 h 516"/>
                    <a:gd name="T52" fmla="*/ 120 w 172"/>
                    <a:gd name="T53" fmla="*/ 516 h 516"/>
                    <a:gd name="T54" fmla="*/ 120 w 172"/>
                    <a:gd name="T55" fmla="*/ 390 h 516"/>
                    <a:gd name="T56" fmla="*/ 133 w 172"/>
                    <a:gd name="T57" fmla="*/ 271 h 516"/>
                    <a:gd name="T58" fmla="*/ 151 w 172"/>
                    <a:gd name="T59" fmla="*/ 237 h 516"/>
                    <a:gd name="T60" fmla="*/ 154 w 172"/>
                    <a:gd name="T61" fmla="*/ 247 h 516"/>
                    <a:gd name="T62" fmla="*/ 170 w 172"/>
                    <a:gd name="T63" fmla="*/ 247 h 516"/>
                    <a:gd name="T64" fmla="*/ 172 w 172"/>
                    <a:gd name="T65" fmla="*/ 237 h 5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72" h="516">
                      <a:moveTo>
                        <a:pt x="142" y="104"/>
                      </a:moveTo>
                      <a:cubicBezTo>
                        <a:pt x="142" y="104"/>
                        <a:pt x="142" y="104"/>
                        <a:pt x="142" y="104"/>
                      </a:cubicBezTo>
                      <a:cubicBezTo>
                        <a:pt x="102" y="100"/>
                        <a:pt x="102" y="100"/>
                        <a:pt x="102" y="100"/>
                      </a:cubicBezTo>
                      <a:cubicBezTo>
                        <a:pt x="102" y="100"/>
                        <a:pt x="102" y="100"/>
                        <a:pt x="102" y="100"/>
                      </a:cubicBezTo>
                      <a:cubicBezTo>
                        <a:pt x="98" y="100"/>
                        <a:pt x="98" y="100"/>
                        <a:pt x="98" y="100"/>
                      </a:cubicBezTo>
                      <a:cubicBezTo>
                        <a:pt x="99" y="96"/>
                        <a:pt x="99" y="96"/>
                        <a:pt x="99" y="96"/>
                      </a:cubicBezTo>
                      <a:cubicBezTo>
                        <a:pt x="104" y="96"/>
                        <a:pt x="108" y="96"/>
                        <a:pt x="116" y="95"/>
                      </a:cubicBezTo>
                      <a:cubicBezTo>
                        <a:pt x="127" y="93"/>
                        <a:pt x="129" y="86"/>
                        <a:pt x="129" y="82"/>
                      </a:cubicBezTo>
                      <a:cubicBezTo>
                        <a:pt x="129" y="77"/>
                        <a:pt x="126" y="70"/>
                        <a:pt x="125" y="76"/>
                      </a:cubicBezTo>
                      <a:cubicBezTo>
                        <a:pt x="123" y="81"/>
                        <a:pt x="118" y="80"/>
                        <a:pt x="117" y="76"/>
                      </a:cubicBezTo>
                      <a:cubicBezTo>
                        <a:pt x="116" y="74"/>
                        <a:pt x="118" y="68"/>
                        <a:pt x="120" y="64"/>
                      </a:cubicBezTo>
                      <a:cubicBezTo>
                        <a:pt x="120" y="62"/>
                        <a:pt x="121" y="61"/>
                        <a:pt x="122" y="60"/>
                      </a:cubicBezTo>
                      <a:cubicBezTo>
                        <a:pt x="122" y="59"/>
                        <a:pt x="122" y="59"/>
                        <a:pt x="122" y="59"/>
                      </a:cubicBezTo>
                      <a:cubicBezTo>
                        <a:pt x="122" y="59"/>
                        <a:pt x="122" y="59"/>
                        <a:pt x="122" y="59"/>
                      </a:cubicBezTo>
                      <a:cubicBezTo>
                        <a:pt x="123" y="55"/>
                        <a:pt x="124" y="50"/>
                        <a:pt x="124" y="45"/>
                      </a:cubicBezTo>
                      <a:cubicBezTo>
                        <a:pt x="124" y="31"/>
                        <a:pt x="117" y="19"/>
                        <a:pt x="106" y="15"/>
                      </a:cubicBezTo>
                      <a:cubicBezTo>
                        <a:pt x="100" y="6"/>
                        <a:pt x="91" y="0"/>
                        <a:pt x="81" y="0"/>
                      </a:cubicBezTo>
                      <a:cubicBezTo>
                        <a:pt x="64" y="0"/>
                        <a:pt x="50" y="17"/>
                        <a:pt x="50" y="39"/>
                      </a:cubicBezTo>
                      <a:cubicBezTo>
                        <a:pt x="50" y="47"/>
                        <a:pt x="51" y="53"/>
                        <a:pt x="54" y="59"/>
                      </a:cubicBezTo>
                      <a:cubicBezTo>
                        <a:pt x="54" y="59"/>
                        <a:pt x="54" y="59"/>
                        <a:pt x="54" y="59"/>
                      </a:cubicBezTo>
                      <a:cubicBezTo>
                        <a:pt x="54" y="59"/>
                        <a:pt x="61" y="72"/>
                        <a:pt x="59" y="76"/>
                      </a:cubicBezTo>
                      <a:cubicBezTo>
                        <a:pt x="58" y="80"/>
                        <a:pt x="53" y="81"/>
                        <a:pt x="51" y="76"/>
                      </a:cubicBezTo>
                      <a:cubicBezTo>
                        <a:pt x="49" y="70"/>
                        <a:pt x="46" y="77"/>
                        <a:pt x="47" y="82"/>
                      </a:cubicBezTo>
                      <a:cubicBezTo>
                        <a:pt x="47" y="86"/>
                        <a:pt x="49" y="93"/>
                        <a:pt x="60" y="95"/>
                      </a:cubicBezTo>
                      <a:cubicBezTo>
                        <a:pt x="66" y="96"/>
                        <a:pt x="70" y="96"/>
                        <a:pt x="75" y="96"/>
                      </a:cubicBezTo>
                      <a:cubicBezTo>
                        <a:pt x="75" y="100"/>
                        <a:pt x="75" y="100"/>
                        <a:pt x="75" y="100"/>
                      </a:cubicBezTo>
                      <a:cubicBezTo>
                        <a:pt x="71" y="100"/>
                        <a:pt x="71" y="100"/>
                        <a:pt x="71" y="100"/>
                      </a:cubicBezTo>
                      <a:cubicBezTo>
                        <a:pt x="31" y="104"/>
                        <a:pt x="31" y="104"/>
                        <a:pt x="31" y="104"/>
                      </a:cubicBezTo>
                      <a:cubicBezTo>
                        <a:pt x="31" y="104"/>
                        <a:pt x="31" y="104"/>
                        <a:pt x="31" y="104"/>
                      </a:cubicBezTo>
                      <a:cubicBezTo>
                        <a:pt x="31" y="104"/>
                        <a:pt x="31" y="104"/>
                        <a:pt x="31" y="104"/>
                      </a:cubicBezTo>
                      <a:cubicBezTo>
                        <a:pt x="11" y="148"/>
                        <a:pt x="4" y="190"/>
                        <a:pt x="0" y="237"/>
                      </a:cubicBezTo>
                      <a:cubicBezTo>
                        <a:pt x="3" y="237"/>
                        <a:pt x="3" y="237"/>
                        <a:pt x="3" y="237"/>
                      </a:cubicBezTo>
                      <a:cubicBezTo>
                        <a:pt x="3" y="247"/>
                        <a:pt x="3" y="247"/>
                        <a:pt x="3" y="247"/>
                      </a:cubicBezTo>
                      <a:cubicBezTo>
                        <a:pt x="3" y="251"/>
                        <a:pt x="6" y="254"/>
                        <a:pt x="11" y="254"/>
                      </a:cubicBezTo>
                      <a:cubicBezTo>
                        <a:pt x="15" y="254"/>
                        <a:pt x="19" y="251"/>
                        <a:pt x="19" y="247"/>
                      </a:cubicBezTo>
                      <a:cubicBezTo>
                        <a:pt x="19" y="237"/>
                        <a:pt x="19" y="237"/>
                        <a:pt x="19" y="237"/>
                      </a:cubicBezTo>
                      <a:cubicBezTo>
                        <a:pt x="21" y="237"/>
                        <a:pt x="21" y="237"/>
                        <a:pt x="21" y="237"/>
                      </a:cubicBezTo>
                      <a:cubicBezTo>
                        <a:pt x="24" y="210"/>
                        <a:pt x="28" y="185"/>
                        <a:pt x="34" y="160"/>
                      </a:cubicBezTo>
                      <a:cubicBezTo>
                        <a:pt x="40" y="271"/>
                        <a:pt x="40" y="271"/>
                        <a:pt x="40" y="271"/>
                      </a:cubicBezTo>
                      <a:cubicBezTo>
                        <a:pt x="40" y="390"/>
                        <a:pt x="40" y="390"/>
                        <a:pt x="40" y="390"/>
                      </a:cubicBezTo>
                      <a:cubicBezTo>
                        <a:pt x="56" y="390"/>
                        <a:pt x="56" y="390"/>
                        <a:pt x="56" y="390"/>
                      </a:cubicBezTo>
                      <a:cubicBezTo>
                        <a:pt x="59" y="508"/>
                        <a:pt x="59" y="508"/>
                        <a:pt x="59" y="508"/>
                      </a:cubicBezTo>
                      <a:cubicBezTo>
                        <a:pt x="57" y="510"/>
                        <a:pt x="56" y="513"/>
                        <a:pt x="56" y="516"/>
                      </a:cubicBezTo>
                      <a:cubicBezTo>
                        <a:pt x="59" y="516"/>
                        <a:pt x="59" y="516"/>
                        <a:pt x="59" y="516"/>
                      </a:cubicBezTo>
                      <a:cubicBezTo>
                        <a:pt x="82" y="516"/>
                        <a:pt x="82" y="516"/>
                        <a:pt x="82" y="516"/>
                      </a:cubicBezTo>
                      <a:cubicBezTo>
                        <a:pt x="85" y="516"/>
                        <a:pt x="85" y="516"/>
                        <a:pt x="85" y="516"/>
                      </a:cubicBezTo>
                      <a:cubicBezTo>
                        <a:pt x="85" y="513"/>
                        <a:pt x="84" y="510"/>
                        <a:pt x="82" y="508"/>
                      </a:cubicBezTo>
                      <a:cubicBezTo>
                        <a:pt x="85" y="390"/>
                        <a:pt x="85" y="390"/>
                        <a:pt x="85" y="390"/>
                      </a:cubicBezTo>
                      <a:cubicBezTo>
                        <a:pt x="92" y="390"/>
                        <a:pt x="92" y="390"/>
                        <a:pt x="92" y="390"/>
                      </a:cubicBezTo>
                      <a:cubicBezTo>
                        <a:pt x="95" y="508"/>
                        <a:pt x="95" y="508"/>
                        <a:pt x="95" y="508"/>
                      </a:cubicBezTo>
                      <a:cubicBezTo>
                        <a:pt x="93" y="510"/>
                        <a:pt x="92" y="513"/>
                        <a:pt x="92" y="516"/>
                      </a:cubicBezTo>
                      <a:cubicBezTo>
                        <a:pt x="95" y="516"/>
                        <a:pt x="95" y="516"/>
                        <a:pt x="95" y="516"/>
                      </a:cubicBezTo>
                      <a:cubicBezTo>
                        <a:pt x="117" y="516"/>
                        <a:pt x="117" y="516"/>
                        <a:pt x="117" y="516"/>
                      </a:cubicBezTo>
                      <a:cubicBezTo>
                        <a:pt x="120" y="516"/>
                        <a:pt x="120" y="516"/>
                        <a:pt x="120" y="516"/>
                      </a:cubicBezTo>
                      <a:cubicBezTo>
                        <a:pt x="120" y="513"/>
                        <a:pt x="119" y="510"/>
                        <a:pt x="117" y="508"/>
                      </a:cubicBezTo>
                      <a:cubicBezTo>
                        <a:pt x="120" y="390"/>
                        <a:pt x="120" y="390"/>
                        <a:pt x="120" y="390"/>
                      </a:cubicBezTo>
                      <a:cubicBezTo>
                        <a:pt x="133" y="390"/>
                        <a:pt x="133" y="390"/>
                        <a:pt x="133" y="390"/>
                      </a:cubicBezTo>
                      <a:cubicBezTo>
                        <a:pt x="133" y="271"/>
                        <a:pt x="133" y="271"/>
                        <a:pt x="133" y="271"/>
                      </a:cubicBezTo>
                      <a:cubicBezTo>
                        <a:pt x="139" y="160"/>
                        <a:pt x="139" y="160"/>
                        <a:pt x="139" y="160"/>
                      </a:cubicBezTo>
                      <a:cubicBezTo>
                        <a:pt x="145" y="185"/>
                        <a:pt x="148" y="210"/>
                        <a:pt x="151" y="237"/>
                      </a:cubicBezTo>
                      <a:cubicBezTo>
                        <a:pt x="154" y="237"/>
                        <a:pt x="154" y="237"/>
                        <a:pt x="154" y="237"/>
                      </a:cubicBezTo>
                      <a:cubicBezTo>
                        <a:pt x="154" y="247"/>
                        <a:pt x="154" y="247"/>
                        <a:pt x="154" y="247"/>
                      </a:cubicBezTo>
                      <a:cubicBezTo>
                        <a:pt x="154" y="251"/>
                        <a:pt x="157" y="254"/>
                        <a:pt x="162" y="254"/>
                      </a:cubicBezTo>
                      <a:cubicBezTo>
                        <a:pt x="166" y="254"/>
                        <a:pt x="170" y="251"/>
                        <a:pt x="170" y="247"/>
                      </a:cubicBezTo>
                      <a:cubicBezTo>
                        <a:pt x="170" y="237"/>
                        <a:pt x="170" y="237"/>
                        <a:pt x="170" y="237"/>
                      </a:cubicBezTo>
                      <a:cubicBezTo>
                        <a:pt x="172" y="237"/>
                        <a:pt x="172" y="237"/>
                        <a:pt x="172" y="237"/>
                      </a:cubicBezTo>
                      <a:cubicBezTo>
                        <a:pt x="168" y="190"/>
                        <a:pt x="162" y="148"/>
                        <a:pt x="142" y="10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p>
                  <a:pPr marL="0" marR="0" lvl="0" indent="0" defTabSz="932597" eaLnBrk="1" fontAlgn="auto" latinLnBrk="0" hangingPunct="1">
                    <a:lnSpc>
                      <a:spcPct val="100000"/>
                    </a:lnSpc>
                    <a:spcBef>
                      <a:spcPts val="0"/>
                    </a:spcBef>
                    <a:spcAft>
                      <a:spcPts val="0"/>
                    </a:spcAft>
                    <a:buClrTx/>
                    <a:buSzTx/>
                    <a:buFontTx/>
                    <a:buNone/>
                    <a:tabLst/>
                    <a:defRPr/>
                  </a:pPr>
                  <a:endParaRPr kumimoji="0" lang="en-US" sz="1836" b="0" i="0" u="none" strike="noStrike" kern="0" cap="none" spc="0" normalizeH="0" baseline="0" noProof="0">
                    <a:ln>
                      <a:noFill/>
                    </a:ln>
                    <a:solidFill>
                      <a:sysClr val="windowText" lastClr="000000"/>
                    </a:solidFill>
                    <a:effectLst/>
                    <a:uLnTx/>
                    <a:uFillTx/>
                  </a:endParaRPr>
                </a:p>
              </p:txBody>
            </p:sp>
            <p:sp>
              <p:nvSpPr>
                <p:cNvPr id="713" name="Freeform 650"/>
                <p:cNvSpPr>
                  <a:spLocks/>
                </p:cNvSpPr>
                <p:nvPr/>
              </p:nvSpPr>
              <p:spPr bwMode="auto">
                <a:xfrm flipH="1">
                  <a:off x="2043113" y="3805238"/>
                  <a:ext cx="776288" cy="1687513"/>
                </a:xfrm>
                <a:custGeom>
                  <a:avLst/>
                  <a:gdLst>
                    <a:gd name="T0" fmla="*/ 189 w 241"/>
                    <a:gd name="T1" fmla="*/ 98 h 524"/>
                    <a:gd name="T2" fmla="*/ 189 w 241"/>
                    <a:gd name="T3" fmla="*/ 98 h 524"/>
                    <a:gd name="T4" fmla="*/ 189 w 241"/>
                    <a:gd name="T5" fmla="*/ 98 h 524"/>
                    <a:gd name="T6" fmla="*/ 137 w 241"/>
                    <a:gd name="T7" fmla="*/ 94 h 524"/>
                    <a:gd name="T8" fmla="*/ 137 w 241"/>
                    <a:gd name="T9" fmla="*/ 94 h 524"/>
                    <a:gd name="T10" fmla="*/ 137 w 241"/>
                    <a:gd name="T11" fmla="*/ 94 h 524"/>
                    <a:gd name="T12" fmla="*/ 137 w 241"/>
                    <a:gd name="T13" fmla="*/ 94 h 524"/>
                    <a:gd name="T14" fmla="*/ 137 w 241"/>
                    <a:gd name="T15" fmla="*/ 86 h 524"/>
                    <a:gd name="T16" fmla="*/ 148 w 241"/>
                    <a:gd name="T17" fmla="*/ 72 h 524"/>
                    <a:gd name="T18" fmla="*/ 148 w 241"/>
                    <a:gd name="T19" fmla="*/ 61 h 524"/>
                    <a:gd name="T20" fmla="*/ 153 w 241"/>
                    <a:gd name="T21" fmla="*/ 56 h 524"/>
                    <a:gd name="T22" fmla="*/ 153 w 241"/>
                    <a:gd name="T23" fmla="*/ 45 h 524"/>
                    <a:gd name="T24" fmla="*/ 150 w 241"/>
                    <a:gd name="T25" fmla="*/ 41 h 524"/>
                    <a:gd name="T26" fmla="*/ 156 w 241"/>
                    <a:gd name="T27" fmla="*/ 26 h 524"/>
                    <a:gd name="T28" fmla="*/ 137 w 241"/>
                    <a:gd name="T29" fmla="*/ 7 h 524"/>
                    <a:gd name="T30" fmla="*/ 136 w 241"/>
                    <a:gd name="T31" fmla="*/ 7 h 524"/>
                    <a:gd name="T32" fmla="*/ 115 w 241"/>
                    <a:gd name="T33" fmla="*/ 0 h 524"/>
                    <a:gd name="T34" fmla="*/ 84 w 241"/>
                    <a:gd name="T35" fmla="*/ 25 h 524"/>
                    <a:gd name="T36" fmla="*/ 90 w 241"/>
                    <a:gd name="T37" fmla="*/ 40 h 524"/>
                    <a:gd name="T38" fmla="*/ 86 w 241"/>
                    <a:gd name="T39" fmla="*/ 45 h 524"/>
                    <a:gd name="T40" fmla="*/ 86 w 241"/>
                    <a:gd name="T41" fmla="*/ 56 h 524"/>
                    <a:gd name="T42" fmla="*/ 91 w 241"/>
                    <a:gd name="T43" fmla="*/ 61 h 524"/>
                    <a:gd name="T44" fmla="*/ 91 w 241"/>
                    <a:gd name="T45" fmla="*/ 72 h 524"/>
                    <a:gd name="T46" fmla="*/ 103 w 241"/>
                    <a:gd name="T47" fmla="*/ 86 h 524"/>
                    <a:gd name="T48" fmla="*/ 103 w 241"/>
                    <a:gd name="T49" fmla="*/ 94 h 524"/>
                    <a:gd name="T50" fmla="*/ 51 w 241"/>
                    <a:gd name="T51" fmla="*/ 98 h 524"/>
                    <a:gd name="T52" fmla="*/ 51 w 241"/>
                    <a:gd name="T53" fmla="*/ 100 h 524"/>
                    <a:gd name="T54" fmla="*/ 0 w 241"/>
                    <a:gd name="T55" fmla="*/ 286 h 524"/>
                    <a:gd name="T56" fmla="*/ 4 w 241"/>
                    <a:gd name="T57" fmla="*/ 286 h 524"/>
                    <a:gd name="T58" fmla="*/ 4 w 241"/>
                    <a:gd name="T59" fmla="*/ 299 h 524"/>
                    <a:gd name="T60" fmla="*/ 15 w 241"/>
                    <a:gd name="T61" fmla="*/ 310 h 524"/>
                    <a:gd name="T62" fmla="*/ 26 w 241"/>
                    <a:gd name="T63" fmla="*/ 299 h 524"/>
                    <a:gd name="T64" fmla="*/ 26 w 241"/>
                    <a:gd name="T65" fmla="*/ 286 h 524"/>
                    <a:gd name="T66" fmla="*/ 30 w 241"/>
                    <a:gd name="T67" fmla="*/ 286 h 524"/>
                    <a:gd name="T68" fmla="*/ 51 w 241"/>
                    <a:gd name="T69" fmla="*/ 182 h 524"/>
                    <a:gd name="T70" fmla="*/ 51 w 241"/>
                    <a:gd name="T71" fmla="*/ 330 h 524"/>
                    <a:gd name="T72" fmla="*/ 69 w 241"/>
                    <a:gd name="T73" fmla="*/ 330 h 524"/>
                    <a:gd name="T74" fmla="*/ 76 w 241"/>
                    <a:gd name="T75" fmla="*/ 507 h 524"/>
                    <a:gd name="T76" fmla="*/ 82 w 241"/>
                    <a:gd name="T77" fmla="*/ 507 h 524"/>
                    <a:gd name="T78" fmla="*/ 73 w 241"/>
                    <a:gd name="T79" fmla="*/ 524 h 524"/>
                    <a:gd name="T80" fmla="*/ 115 w 241"/>
                    <a:gd name="T81" fmla="*/ 524 h 524"/>
                    <a:gd name="T82" fmla="*/ 106 w 241"/>
                    <a:gd name="T83" fmla="*/ 507 h 524"/>
                    <a:gd name="T84" fmla="*/ 112 w 241"/>
                    <a:gd name="T85" fmla="*/ 507 h 524"/>
                    <a:gd name="T86" fmla="*/ 119 w 241"/>
                    <a:gd name="T87" fmla="*/ 330 h 524"/>
                    <a:gd name="T88" fmla="*/ 121 w 241"/>
                    <a:gd name="T89" fmla="*/ 330 h 524"/>
                    <a:gd name="T90" fmla="*/ 128 w 241"/>
                    <a:gd name="T91" fmla="*/ 507 h 524"/>
                    <a:gd name="T92" fmla="*/ 134 w 241"/>
                    <a:gd name="T93" fmla="*/ 507 h 524"/>
                    <a:gd name="T94" fmla="*/ 125 w 241"/>
                    <a:gd name="T95" fmla="*/ 524 h 524"/>
                    <a:gd name="T96" fmla="*/ 168 w 241"/>
                    <a:gd name="T97" fmla="*/ 524 h 524"/>
                    <a:gd name="T98" fmla="*/ 158 w 241"/>
                    <a:gd name="T99" fmla="*/ 507 h 524"/>
                    <a:gd name="T100" fmla="*/ 164 w 241"/>
                    <a:gd name="T101" fmla="*/ 507 h 524"/>
                    <a:gd name="T102" fmla="*/ 171 w 241"/>
                    <a:gd name="T103" fmla="*/ 330 h 524"/>
                    <a:gd name="T104" fmla="*/ 189 w 241"/>
                    <a:gd name="T105" fmla="*/ 330 h 524"/>
                    <a:gd name="T106" fmla="*/ 189 w 241"/>
                    <a:gd name="T107" fmla="*/ 179 h 524"/>
                    <a:gd name="T108" fmla="*/ 212 w 241"/>
                    <a:gd name="T109" fmla="*/ 286 h 524"/>
                    <a:gd name="T110" fmla="*/ 216 w 241"/>
                    <a:gd name="T111" fmla="*/ 286 h 524"/>
                    <a:gd name="T112" fmla="*/ 216 w 241"/>
                    <a:gd name="T113" fmla="*/ 299 h 524"/>
                    <a:gd name="T114" fmla="*/ 226 w 241"/>
                    <a:gd name="T115" fmla="*/ 310 h 524"/>
                    <a:gd name="T116" fmla="*/ 237 w 241"/>
                    <a:gd name="T117" fmla="*/ 299 h 524"/>
                    <a:gd name="T118" fmla="*/ 237 w 241"/>
                    <a:gd name="T119" fmla="*/ 286 h 524"/>
                    <a:gd name="T120" fmla="*/ 241 w 241"/>
                    <a:gd name="T121" fmla="*/ 286 h 524"/>
                    <a:gd name="T122" fmla="*/ 189 w 241"/>
                    <a:gd name="T123" fmla="*/ 98 h 5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41" h="524">
                      <a:moveTo>
                        <a:pt x="189" y="98"/>
                      </a:moveTo>
                      <a:cubicBezTo>
                        <a:pt x="189" y="98"/>
                        <a:pt x="189" y="98"/>
                        <a:pt x="189" y="98"/>
                      </a:cubicBezTo>
                      <a:cubicBezTo>
                        <a:pt x="189" y="98"/>
                        <a:pt x="189" y="98"/>
                        <a:pt x="189" y="98"/>
                      </a:cubicBezTo>
                      <a:cubicBezTo>
                        <a:pt x="137" y="94"/>
                        <a:pt x="137" y="94"/>
                        <a:pt x="137" y="94"/>
                      </a:cubicBezTo>
                      <a:cubicBezTo>
                        <a:pt x="137" y="94"/>
                        <a:pt x="137" y="94"/>
                        <a:pt x="137" y="94"/>
                      </a:cubicBezTo>
                      <a:cubicBezTo>
                        <a:pt x="137" y="94"/>
                        <a:pt x="137" y="94"/>
                        <a:pt x="137" y="94"/>
                      </a:cubicBezTo>
                      <a:cubicBezTo>
                        <a:pt x="137" y="94"/>
                        <a:pt x="137" y="94"/>
                        <a:pt x="137" y="94"/>
                      </a:cubicBezTo>
                      <a:cubicBezTo>
                        <a:pt x="137" y="86"/>
                        <a:pt x="137" y="86"/>
                        <a:pt x="137" y="86"/>
                      </a:cubicBezTo>
                      <a:cubicBezTo>
                        <a:pt x="144" y="85"/>
                        <a:pt x="148" y="79"/>
                        <a:pt x="148" y="72"/>
                      </a:cubicBezTo>
                      <a:cubicBezTo>
                        <a:pt x="148" y="61"/>
                        <a:pt x="148" y="61"/>
                        <a:pt x="148" y="61"/>
                      </a:cubicBezTo>
                      <a:cubicBezTo>
                        <a:pt x="151" y="61"/>
                        <a:pt x="153" y="58"/>
                        <a:pt x="153" y="56"/>
                      </a:cubicBezTo>
                      <a:cubicBezTo>
                        <a:pt x="153" y="45"/>
                        <a:pt x="153" y="45"/>
                        <a:pt x="153" y="45"/>
                      </a:cubicBezTo>
                      <a:cubicBezTo>
                        <a:pt x="153" y="43"/>
                        <a:pt x="152" y="41"/>
                        <a:pt x="150" y="41"/>
                      </a:cubicBezTo>
                      <a:cubicBezTo>
                        <a:pt x="154" y="37"/>
                        <a:pt x="156" y="32"/>
                        <a:pt x="156" y="26"/>
                      </a:cubicBezTo>
                      <a:cubicBezTo>
                        <a:pt x="156" y="16"/>
                        <a:pt x="148" y="7"/>
                        <a:pt x="137" y="7"/>
                      </a:cubicBezTo>
                      <a:cubicBezTo>
                        <a:pt x="136" y="7"/>
                        <a:pt x="136" y="7"/>
                        <a:pt x="136" y="7"/>
                      </a:cubicBezTo>
                      <a:cubicBezTo>
                        <a:pt x="131" y="2"/>
                        <a:pt x="123" y="0"/>
                        <a:pt x="115" y="0"/>
                      </a:cubicBezTo>
                      <a:cubicBezTo>
                        <a:pt x="98" y="0"/>
                        <a:pt x="84" y="11"/>
                        <a:pt x="84" y="25"/>
                      </a:cubicBezTo>
                      <a:cubicBezTo>
                        <a:pt x="84" y="31"/>
                        <a:pt x="86" y="36"/>
                        <a:pt x="90" y="40"/>
                      </a:cubicBezTo>
                      <a:cubicBezTo>
                        <a:pt x="88" y="41"/>
                        <a:pt x="86" y="43"/>
                        <a:pt x="86" y="45"/>
                      </a:cubicBezTo>
                      <a:cubicBezTo>
                        <a:pt x="86" y="56"/>
                        <a:pt x="86" y="56"/>
                        <a:pt x="86" y="56"/>
                      </a:cubicBezTo>
                      <a:cubicBezTo>
                        <a:pt x="86" y="58"/>
                        <a:pt x="88" y="61"/>
                        <a:pt x="91" y="61"/>
                      </a:cubicBezTo>
                      <a:cubicBezTo>
                        <a:pt x="91" y="72"/>
                        <a:pt x="91" y="72"/>
                        <a:pt x="91" y="72"/>
                      </a:cubicBezTo>
                      <a:cubicBezTo>
                        <a:pt x="91" y="79"/>
                        <a:pt x="96" y="85"/>
                        <a:pt x="103" y="86"/>
                      </a:cubicBezTo>
                      <a:cubicBezTo>
                        <a:pt x="103" y="94"/>
                        <a:pt x="103" y="94"/>
                        <a:pt x="103" y="94"/>
                      </a:cubicBezTo>
                      <a:cubicBezTo>
                        <a:pt x="51" y="98"/>
                        <a:pt x="51" y="98"/>
                        <a:pt x="51" y="98"/>
                      </a:cubicBezTo>
                      <a:cubicBezTo>
                        <a:pt x="51" y="100"/>
                        <a:pt x="51" y="100"/>
                        <a:pt x="51" y="100"/>
                      </a:cubicBezTo>
                      <a:cubicBezTo>
                        <a:pt x="24" y="160"/>
                        <a:pt x="6" y="220"/>
                        <a:pt x="0" y="286"/>
                      </a:cubicBezTo>
                      <a:cubicBezTo>
                        <a:pt x="4" y="286"/>
                        <a:pt x="4" y="286"/>
                        <a:pt x="4" y="286"/>
                      </a:cubicBezTo>
                      <a:cubicBezTo>
                        <a:pt x="4" y="299"/>
                        <a:pt x="4" y="299"/>
                        <a:pt x="4" y="299"/>
                      </a:cubicBezTo>
                      <a:cubicBezTo>
                        <a:pt x="4" y="305"/>
                        <a:pt x="9" y="310"/>
                        <a:pt x="15" y="310"/>
                      </a:cubicBezTo>
                      <a:cubicBezTo>
                        <a:pt x="21" y="310"/>
                        <a:pt x="26" y="305"/>
                        <a:pt x="26" y="299"/>
                      </a:cubicBezTo>
                      <a:cubicBezTo>
                        <a:pt x="26" y="286"/>
                        <a:pt x="26" y="286"/>
                        <a:pt x="26" y="286"/>
                      </a:cubicBezTo>
                      <a:cubicBezTo>
                        <a:pt x="30" y="286"/>
                        <a:pt x="30" y="286"/>
                        <a:pt x="30" y="286"/>
                      </a:cubicBezTo>
                      <a:cubicBezTo>
                        <a:pt x="34" y="250"/>
                        <a:pt x="41" y="215"/>
                        <a:pt x="51" y="182"/>
                      </a:cubicBezTo>
                      <a:cubicBezTo>
                        <a:pt x="51" y="330"/>
                        <a:pt x="51" y="330"/>
                        <a:pt x="51" y="330"/>
                      </a:cubicBezTo>
                      <a:cubicBezTo>
                        <a:pt x="69" y="330"/>
                        <a:pt x="69" y="330"/>
                        <a:pt x="69" y="330"/>
                      </a:cubicBezTo>
                      <a:cubicBezTo>
                        <a:pt x="76" y="507"/>
                        <a:pt x="76" y="507"/>
                        <a:pt x="76" y="507"/>
                      </a:cubicBezTo>
                      <a:cubicBezTo>
                        <a:pt x="82" y="507"/>
                        <a:pt x="82" y="507"/>
                        <a:pt x="82" y="507"/>
                      </a:cubicBezTo>
                      <a:cubicBezTo>
                        <a:pt x="77" y="510"/>
                        <a:pt x="73" y="517"/>
                        <a:pt x="73" y="524"/>
                      </a:cubicBezTo>
                      <a:cubicBezTo>
                        <a:pt x="115" y="524"/>
                        <a:pt x="115" y="524"/>
                        <a:pt x="115" y="524"/>
                      </a:cubicBezTo>
                      <a:cubicBezTo>
                        <a:pt x="115" y="517"/>
                        <a:pt x="112" y="510"/>
                        <a:pt x="106" y="507"/>
                      </a:cubicBezTo>
                      <a:cubicBezTo>
                        <a:pt x="112" y="507"/>
                        <a:pt x="112" y="507"/>
                        <a:pt x="112" y="507"/>
                      </a:cubicBezTo>
                      <a:cubicBezTo>
                        <a:pt x="119" y="330"/>
                        <a:pt x="119" y="330"/>
                        <a:pt x="119" y="330"/>
                      </a:cubicBezTo>
                      <a:cubicBezTo>
                        <a:pt x="121" y="330"/>
                        <a:pt x="121" y="330"/>
                        <a:pt x="121" y="330"/>
                      </a:cubicBezTo>
                      <a:cubicBezTo>
                        <a:pt x="128" y="507"/>
                        <a:pt x="128" y="507"/>
                        <a:pt x="128" y="507"/>
                      </a:cubicBezTo>
                      <a:cubicBezTo>
                        <a:pt x="134" y="507"/>
                        <a:pt x="134" y="507"/>
                        <a:pt x="134" y="507"/>
                      </a:cubicBezTo>
                      <a:cubicBezTo>
                        <a:pt x="129" y="510"/>
                        <a:pt x="125" y="517"/>
                        <a:pt x="125" y="524"/>
                      </a:cubicBezTo>
                      <a:cubicBezTo>
                        <a:pt x="168" y="524"/>
                        <a:pt x="168" y="524"/>
                        <a:pt x="168" y="524"/>
                      </a:cubicBezTo>
                      <a:cubicBezTo>
                        <a:pt x="168" y="517"/>
                        <a:pt x="164" y="510"/>
                        <a:pt x="158" y="507"/>
                      </a:cubicBezTo>
                      <a:cubicBezTo>
                        <a:pt x="164" y="507"/>
                        <a:pt x="164" y="507"/>
                        <a:pt x="164" y="507"/>
                      </a:cubicBezTo>
                      <a:cubicBezTo>
                        <a:pt x="171" y="330"/>
                        <a:pt x="171" y="330"/>
                        <a:pt x="171" y="330"/>
                      </a:cubicBezTo>
                      <a:cubicBezTo>
                        <a:pt x="189" y="330"/>
                        <a:pt x="189" y="330"/>
                        <a:pt x="189" y="330"/>
                      </a:cubicBezTo>
                      <a:cubicBezTo>
                        <a:pt x="189" y="179"/>
                        <a:pt x="189" y="179"/>
                        <a:pt x="189" y="179"/>
                      </a:cubicBezTo>
                      <a:cubicBezTo>
                        <a:pt x="200" y="213"/>
                        <a:pt x="208" y="249"/>
                        <a:pt x="212" y="286"/>
                      </a:cubicBezTo>
                      <a:cubicBezTo>
                        <a:pt x="216" y="286"/>
                        <a:pt x="216" y="286"/>
                        <a:pt x="216" y="286"/>
                      </a:cubicBezTo>
                      <a:cubicBezTo>
                        <a:pt x="216" y="299"/>
                        <a:pt x="216" y="299"/>
                        <a:pt x="216" y="299"/>
                      </a:cubicBezTo>
                      <a:cubicBezTo>
                        <a:pt x="216" y="305"/>
                        <a:pt x="220" y="310"/>
                        <a:pt x="226" y="310"/>
                      </a:cubicBezTo>
                      <a:cubicBezTo>
                        <a:pt x="232" y="310"/>
                        <a:pt x="237" y="305"/>
                        <a:pt x="237" y="299"/>
                      </a:cubicBezTo>
                      <a:cubicBezTo>
                        <a:pt x="237" y="286"/>
                        <a:pt x="237" y="286"/>
                        <a:pt x="237" y="286"/>
                      </a:cubicBezTo>
                      <a:cubicBezTo>
                        <a:pt x="241" y="286"/>
                        <a:pt x="241" y="286"/>
                        <a:pt x="241" y="286"/>
                      </a:cubicBezTo>
                      <a:cubicBezTo>
                        <a:pt x="235" y="219"/>
                        <a:pt x="218" y="159"/>
                        <a:pt x="189" y="9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p>
                  <a:pPr marL="0" marR="0" lvl="0" indent="0" defTabSz="932597" eaLnBrk="1" fontAlgn="auto" latinLnBrk="0" hangingPunct="1">
                    <a:lnSpc>
                      <a:spcPct val="100000"/>
                    </a:lnSpc>
                    <a:spcBef>
                      <a:spcPts val="0"/>
                    </a:spcBef>
                    <a:spcAft>
                      <a:spcPts val="0"/>
                    </a:spcAft>
                    <a:buClrTx/>
                    <a:buSzTx/>
                    <a:buFontTx/>
                    <a:buNone/>
                    <a:tabLst/>
                    <a:defRPr/>
                  </a:pPr>
                  <a:endParaRPr kumimoji="0" lang="en-US" sz="1836" b="0" i="0" u="none" strike="noStrike" kern="0" cap="none" spc="0" normalizeH="0" baseline="0" noProof="0">
                    <a:ln>
                      <a:noFill/>
                    </a:ln>
                    <a:solidFill>
                      <a:sysClr val="windowText" lastClr="000000"/>
                    </a:solidFill>
                    <a:effectLst/>
                    <a:uLnTx/>
                    <a:uFillTx/>
                  </a:endParaRPr>
                </a:p>
              </p:txBody>
            </p:sp>
          </p:grpSp>
        </p:grpSp>
      </p:grpSp>
    </p:spTree>
    <p:extLst>
      <p:ext uri="{BB962C8B-B14F-4D97-AF65-F5344CB8AC3E}">
        <p14:creationId xmlns:p14="http://schemas.microsoft.com/office/powerpoint/2010/main" val="2816540557"/>
      </p:ext>
    </p:extLst>
  </p:cSld>
  <p:clrMapOvr>
    <a:masterClrMapping/>
  </p:clrMapOvr>
  <p:transition spd="slow">
    <p:push dir="u"/>
  </p:transition>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2134018034"/>
              </p:ext>
            </p:extLst>
          </p:nvPr>
        </p:nvGraphicFramePr>
        <p:xfrm>
          <a:off x="653704" y="798056"/>
          <a:ext cx="11127968" cy="5891720"/>
        </p:xfrm>
        <a:graphic>
          <a:graphicData uri="http://schemas.openxmlformats.org/drawingml/2006/table">
            <a:tbl>
              <a:tblPr bandRow="1" bandCol="1">
                <a:tableStyleId>{5C22544A-7EE6-4342-B048-85BDC9FD1C3A}</a:tableStyleId>
              </a:tblPr>
              <a:tblGrid>
                <a:gridCol w="2818055">
                  <a:extLst>
                    <a:ext uri="{9D8B030D-6E8A-4147-A177-3AD203B41FA5}">
                      <a16:colId xmlns:a16="http://schemas.microsoft.com/office/drawing/2014/main" val="143368576"/>
                    </a:ext>
                  </a:extLst>
                </a:gridCol>
                <a:gridCol w="4203252">
                  <a:extLst>
                    <a:ext uri="{9D8B030D-6E8A-4147-A177-3AD203B41FA5}">
                      <a16:colId xmlns:a16="http://schemas.microsoft.com/office/drawing/2014/main" val="1041667203"/>
                    </a:ext>
                  </a:extLst>
                </a:gridCol>
                <a:gridCol w="4106661">
                  <a:extLst>
                    <a:ext uri="{9D8B030D-6E8A-4147-A177-3AD203B41FA5}">
                      <a16:colId xmlns:a16="http://schemas.microsoft.com/office/drawing/2014/main" val="105096670"/>
                    </a:ext>
                  </a:extLst>
                </a:gridCol>
              </a:tblGrid>
              <a:tr h="253581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000" b="1" dirty="0">
                          <a:solidFill>
                            <a:schemeClr val="tx1"/>
                          </a:solidFill>
                          <a:latin typeface="Segoe UI" panose="020B0502040204020203" pitchFamily="34" charset="0"/>
                          <a:cs typeface="Segoe UI" panose="020B0502040204020203" pitchFamily="34" charset="0"/>
                        </a:rPr>
                        <a:t>Industry reputation</a:t>
                      </a:r>
                    </a:p>
                  </a:txBody>
                  <a:tcPr marL="110392" marR="110392" marT="55196" marB="55196">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70C0"/>
                    </a:solidFill>
                  </a:tcPr>
                </a:tc>
                <a:tc>
                  <a:txBody>
                    <a:bodyPr/>
                    <a:lstStyle/>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2000" dirty="0">
                          <a:solidFill>
                            <a:schemeClr val="tx1"/>
                          </a:solidFill>
                          <a:latin typeface="Segoe UI" panose="020B0502040204020203" pitchFamily="34" charset="0"/>
                          <a:cs typeface="Segoe UI" panose="020B0502040204020203" pitchFamily="34" charset="0"/>
                        </a:rPr>
                        <a:t>Industry credibility, positive reputation, customer confidence.</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2000" dirty="0">
                        <a:solidFill>
                          <a:schemeClr val="tx1"/>
                        </a:solidFill>
                        <a:latin typeface="Segoe UI" panose="020B0502040204020203" pitchFamily="34" charset="0"/>
                        <a:cs typeface="Segoe UI" panose="020B0502040204020203" pitchFamily="34" charset="0"/>
                      </a:endParaRP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2000" dirty="0">
                          <a:solidFill>
                            <a:schemeClr val="tx1"/>
                          </a:solidFill>
                          <a:latin typeface="Segoe UI" panose="020B0502040204020203" pitchFamily="34" charset="0"/>
                          <a:cs typeface="Segoe UI" panose="020B0502040204020203" pitchFamily="34" charset="0"/>
                        </a:rPr>
                        <a:t>Corporate secrets </a:t>
                      </a:r>
                      <a:br>
                        <a:rPr lang="en-US" sz="2000" dirty="0">
                          <a:solidFill>
                            <a:schemeClr val="tx1"/>
                          </a:solidFill>
                          <a:latin typeface="Segoe UI" panose="020B0502040204020203" pitchFamily="34" charset="0"/>
                          <a:cs typeface="Segoe UI" panose="020B0502040204020203" pitchFamily="34" charset="0"/>
                        </a:rPr>
                      </a:br>
                      <a:r>
                        <a:rPr lang="en-US" sz="2000" dirty="0">
                          <a:solidFill>
                            <a:schemeClr val="tx1"/>
                          </a:solidFill>
                          <a:latin typeface="Segoe UI" panose="020B0502040204020203" pitchFamily="34" charset="0"/>
                          <a:cs typeface="Segoe UI" panose="020B0502040204020203" pitchFamily="34" charset="0"/>
                        </a:rPr>
                        <a:t>are secret.</a:t>
                      </a:r>
                    </a:p>
                  </a:txBody>
                  <a:tcPr marL="110392" marR="110392" marT="55196" marB="55196">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5FA3"/>
                    </a:solidFill>
                  </a:tcPr>
                </a:tc>
                <a:tc>
                  <a:txBody>
                    <a:bodyPr/>
                    <a:lstStyle/>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2000" dirty="0">
                          <a:solidFill>
                            <a:schemeClr val="tx1"/>
                          </a:solidFill>
                          <a:latin typeface="Segoe UI" panose="020B0502040204020203" pitchFamily="34" charset="0"/>
                          <a:cs typeface="Segoe UI" panose="020B0502040204020203" pitchFamily="34" charset="0"/>
                        </a:rPr>
                        <a:t>Loss of credibility, embarrassing information exposed, customer’s lose faith.</a:t>
                      </a:r>
                    </a:p>
                  </a:txBody>
                  <a:tcPr marL="110392" marR="110392" marT="55196" marB="55196">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4C82"/>
                    </a:solidFill>
                  </a:tcPr>
                </a:tc>
                <a:extLst>
                  <a:ext uri="{0D108BD9-81ED-4DB2-BD59-A6C34878D82A}">
                    <a16:rowId xmlns:a16="http://schemas.microsoft.com/office/drawing/2014/main" val="2448103687"/>
                  </a:ext>
                </a:extLst>
              </a:tr>
              <a:tr h="1571473">
                <a:tc>
                  <a:txBody>
                    <a:bodyPr/>
                    <a:lstStyle/>
                    <a:p>
                      <a:r>
                        <a:rPr lang="en-US" sz="2000" b="1" dirty="0">
                          <a:solidFill>
                            <a:schemeClr val="tx1"/>
                          </a:solidFill>
                          <a:latin typeface="Segoe UI" panose="020B0502040204020203" pitchFamily="34" charset="0"/>
                          <a:cs typeface="Segoe UI" panose="020B0502040204020203" pitchFamily="34" charset="0"/>
                        </a:rPr>
                        <a:t>Ransomware</a:t>
                      </a:r>
                    </a:p>
                  </a:txBody>
                  <a:tcPr marL="110392" marR="110392" marT="55196" marB="55196">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70C0"/>
                    </a:solidFill>
                  </a:tcPr>
                </a:tc>
                <a:tc>
                  <a:txBody>
                    <a:bodyPr/>
                    <a:lstStyle/>
                    <a:p>
                      <a:pPr marL="342900" indent="-342900">
                        <a:buFont typeface="Arial" panose="020B0604020202020204" pitchFamily="34" charset="0"/>
                        <a:buChar char="•"/>
                      </a:pPr>
                      <a:r>
                        <a:rPr lang="en-US" sz="2000" dirty="0">
                          <a:solidFill>
                            <a:schemeClr val="tx1"/>
                          </a:solidFill>
                          <a:latin typeface="Segoe UI" panose="020B0502040204020203" pitchFamily="34" charset="0"/>
                          <a:cs typeface="Segoe UI" panose="020B0502040204020203" pitchFamily="34" charset="0"/>
                        </a:rPr>
                        <a:t>HBI/MBI assets available for day-to-day business operations.</a:t>
                      </a:r>
                    </a:p>
                    <a:p>
                      <a:endParaRPr lang="en-US" sz="2000" dirty="0">
                        <a:ln>
                          <a:solidFill>
                            <a:schemeClr val="bg1"/>
                          </a:solidFill>
                        </a:ln>
                        <a:solidFill>
                          <a:schemeClr val="tx1"/>
                        </a:solidFill>
                        <a:latin typeface="Segoe UI" panose="020B0502040204020203" pitchFamily="34" charset="0"/>
                        <a:cs typeface="Segoe UI" panose="020B0502040204020203" pitchFamily="34" charset="0"/>
                      </a:endParaRPr>
                    </a:p>
                  </a:txBody>
                  <a:tcPr marL="110392" marR="110392" marT="55196" marB="55196">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5FA3"/>
                    </a:solidFill>
                  </a:tcPr>
                </a:tc>
                <a:tc>
                  <a:txBody>
                    <a:bodyPr/>
                    <a:lstStyle/>
                    <a:p>
                      <a:pPr marL="342900" indent="-342900">
                        <a:buFont typeface="Arial" panose="020B0604020202020204" pitchFamily="34" charset="0"/>
                        <a:buChar char="•"/>
                      </a:pPr>
                      <a:r>
                        <a:rPr lang="en-US" sz="2000" dirty="0">
                          <a:solidFill>
                            <a:schemeClr val="tx1"/>
                          </a:solidFill>
                          <a:latin typeface="Segoe UI" panose="020B0502040204020203" pitchFamily="34" charset="0"/>
                          <a:cs typeface="Segoe UI" panose="020B0502040204020203" pitchFamily="34" charset="0"/>
                        </a:rPr>
                        <a:t>Assets encrypted and key business IT services rendered useless.</a:t>
                      </a:r>
                    </a:p>
                    <a:p>
                      <a:endParaRPr lang="en-US" sz="2000" dirty="0">
                        <a:ln>
                          <a:solidFill>
                            <a:schemeClr val="bg1"/>
                          </a:solidFill>
                        </a:ln>
                        <a:latin typeface="Segoe UI" panose="020B0502040204020203" pitchFamily="34" charset="0"/>
                        <a:cs typeface="Segoe UI" panose="020B0502040204020203" pitchFamily="34" charset="0"/>
                      </a:endParaRPr>
                    </a:p>
                  </a:txBody>
                  <a:tcPr marL="110392" marR="110392" marT="55196" marB="55196">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4C82"/>
                    </a:solidFill>
                  </a:tcPr>
                </a:tc>
                <a:extLst>
                  <a:ext uri="{0D108BD9-81ED-4DB2-BD59-A6C34878D82A}">
                    <a16:rowId xmlns:a16="http://schemas.microsoft.com/office/drawing/2014/main" val="3941670019"/>
                  </a:ext>
                </a:extLst>
              </a:tr>
              <a:tr h="178443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000" b="1" dirty="0">
                          <a:solidFill>
                            <a:schemeClr val="tx1"/>
                          </a:solidFill>
                          <a:latin typeface="Segoe UI" panose="020B0502040204020203" pitchFamily="34" charset="0"/>
                          <a:cs typeface="Segoe UI" panose="020B0502040204020203" pitchFamily="34" charset="0"/>
                        </a:rPr>
                        <a:t>Customer trust</a:t>
                      </a:r>
                    </a:p>
                  </a:txBody>
                  <a:tcPr marL="110392" marR="110392" marT="55196" marB="55196">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70C0"/>
                    </a:solidFill>
                  </a:tcPr>
                </a:tc>
                <a:tc>
                  <a:txBody>
                    <a:bodyPr/>
                    <a:lstStyle/>
                    <a:p>
                      <a:pPr marL="342900" indent="-342900">
                        <a:buFont typeface="Arial" panose="020B0604020202020204" pitchFamily="34" charset="0"/>
                        <a:buChar char="•"/>
                      </a:pPr>
                      <a:r>
                        <a:rPr lang="en-US" sz="2000" dirty="0">
                          <a:solidFill>
                            <a:schemeClr val="tx1"/>
                          </a:solidFill>
                          <a:latin typeface="Segoe UI" panose="020B0502040204020203" pitchFamily="34" charset="0"/>
                          <a:cs typeface="Segoe UI" panose="020B0502040204020203" pitchFamily="34" charset="0"/>
                        </a:rPr>
                        <a:t>Customers happy to trust </a:t>
                      </a:r>
                      <a:br>
                        <a:rPr lang="en-US" sz="2000" dirty="0">
                          <a:solidFill>
                            <a:schemeClr val="tx1"/>
                          </a:solidFill>
                          <a:latin typeface="Segoe UI" panose="020B0502040204020203" pitchFamily="34" charset="0"/>
                          <a:cs typeface="Segoe UI" panose="020B0502040204020203" pitchFamily="34" charset="0"/>
                        </a:rPr>
                      </a:br>
                      <a:r>
                        <a:rPr lang="en-US" sz="2000" dirty="0">
                          <a:solidFill>
                            <a:schemeClr val="tx1"/>
                          </a:solidFill>
                          <a:latin typeface="Segoe UI" panose="020B0502040204020203" pitchFamily="34" charset="0"/>
                          <a:cs typeface="Segoe UI" panose="020B0502040204020203" pitchFamily="34" charset="0"/>
                        </a:rPr>
                        <a:t>you with their personal</a:t>
                      </a:r>
                      <a:br>
                        <a:rPr lang="en-US" sz="2000" dirty="0">
                          <a:solidFill>
                            <a:schemeClr val="tx1"/>
                          </a:solidFill>
                          <a:latin typeface="Segoe UI" panose="020B0502040204020203" pitchFamily="34" charset="0"/>
                          <a:cs typeface="Segoe UI" panose="020B0502040204020203" pitchFamily="34" charset="0"/>
                        </a:rPr>
                      </a:br>
                      <a:r>
                        <a:rPr lang="en-US" sz="2000" dirty="0">
                          <a:solidFill>
                            <a:schemeClr val="tx1"/>
                          </a:solidFill>
                          <a:latin typeface="Segoe UI" panose="020B0502040204020203" pitchFamily="34" charset="0"/>
                          <a:cs typeface="Segoe UI" panose="020B0502040204020203" pitchFamily="34" charset="0"/>
                        </a:rPr>
                        <a:t>information.</a:t>
                      </a:r>
                    </a:p>
                  </a:txBody>
                  <a:tcPr marL="110392" marR="110392" marT="55196" marB="55196">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5FA3"/>
                    </a:solidFill>
                  </a:tcPr>
                </a:tc>
                <a:tc>
                  <a:txBody>
                    <a:bodyPr/>
                    <a:lstStyle/>
                    <a:p>
                      <a:pPr marL="342900" indent="-342900">
                        <a:buFont typeface="Arial" panose="020B0604020202020204" pitchFamily="34" charset="0"/>
                        <a:buChar char="•"/>
                      </a:pPr>
                      <a:r>
                        <a:rPr lang="en-US" sz="2000" dirty="0">
                          <a:solidFill>
                            <a:schemeClr val="tx1"/>
                          </a:solidFill>
                          <a:latin typeface="Segoe UI" panose="020B0502040204020203" pitchFamily="34" charset="0"/>
                          <a:cs typeface="Segoe UI" panose="020B0502040204020203" pitchFamily="34" charset="0"/>
                        </a:rPr>
                        <a:t>Customers reluctant </a:t>
                      </a:r>
                      <a:br>
                        <a:rPr lang="en-US" sz="2000" dirty="0">
                          <a:solidFill>
                            <a:schemeClr val="tx1"/>
                          </a:solidFill>
                          <a:latin typeface="Segoe UI" panose="020B0502040204020203" pitchFamily="34" charset="0"/>
                          <a:cs typeface="Segoe UI" panose="020B0502040204020203" pitchFamily="34" charset="0"/>
                        </a:rPr>
                      </a:br>
                      <a:r>
                        <a:rPr lang="en-US" sz="2000" dirty="0">
                          <a:solidFill>
                            <a:schemeClr val="tx1"/>
                          </a:solidFill>
                          <a:latin typeface="Segoe UI" panose="020B0502040204020203" pitchFamily="34" charset="0"/>
                          <a:cs typeface="Segoe UI" panose="020B0502040204020203" pitchFamily="34" charset="0"/>
                        </a:rPr>
                        <a:t>to share information</a:t>
                      </a:r>
                      <a:br>
                        <a:rPr lang="en-US" sz="2000" dirty="0">
                          <a:solidFill>
                            <a:schemeClr val="tx1"/>
                          </a:solidFill>
                          <a:latin typeface="Segoe UI" panose="020B0502040204020203" pitchFamily="34" charset="0"/>
                          <a:cs typeface="Segoe UI" panose="020B0502040204020203" pitchFamily="34" charset="0"/>
                        </a:rPr>
                      </a:br>
                      <a:r>
                        <a:rPr lang="en-US" sz="2000" dirty="0">
                          <a:solidFill>
                            <a:schemeClr val="tx1"/>
                          </a:solidFill>
                          <a:latin typeface="Segoe UI" panose="020B0502040204020203" pitchFamily="34" charset="0"/>
                          <a:cs typeface="Segoe UI" panose="020B0502040204020203" pitchFamily="34" charset="0"/>
                        </a:rPr>
                        <a:t>with you.</a:t>
                      </a:r>
                    </a:p>
                    <a:p>
                      <a:endParaRPr lang="en-US" sz="2000" dirty="0">
                        <a:ln>
                          <a:solidFill>
                            <a:schemeClr val="bg1"/>
                          </a:solidFill>
                        </a:ln>
                        <a:latin typeface="Segoe UI" panose="020B0502040204020203" pitchFamily="34" charset="0"/>
                        <a:cs typeface="Segoe UI" panose="020B0502040204020203" pitchFamily="34" charset="0"/>
                      </a:endParaRPr>
                    </a:p>
                  </a:txBody>
                  <a:tcPr marL="110392" marR="110392" marT="55196" marB="55196">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4C82"/>
                    </a:solidFill>
                  </a:tcPr>
                </a:tc>
                <a:extLst>
                  <a:ext uri="{0D108BD9-81ED-4DB2-BD59-A6C34878D82A}">
                    <a16:rowId xmlns:a16="http://schemas.microsoft.com/office/drawing/2014/main" val="3813436685"/>
                  </a:ext>
                </a:extLst>
              </a:tr>
            </a:tbl>
          </a:graphicData>
        </a:graphic>
      </p:graphicFrame>
      <p:pic>
        <p:nvPicPr>
          <p:cNvPr id="972" name="Picture 97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67342" y="1734463"/>
            <a:ext cx="4114331" cy="1588586"/>
          </a:xfrm>
          <a:prstGeom prst="rect">
            <a:avLst/>
          </a:prstGeom>
        </p:spPr>
      </p:pic>
      <p:pic>
        <p:nvPicPr>
          <p:cNvPr id="970" name="Picture 96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515598" y="1730972"/>
            <a:ext cx="4216532" cy="1583590"/>
          </a:xfrm>
          <a:prstGeom prst="rect">
            <a:avLst/>
          </a:prstGeom>
        </p:spPr>
      </p:pic>
      <p:grpSp>
        <p:nvGrpSpPr>
          <p:cNvPr id="23" name="Group 22"/>
          <p:cNvGrpSpPr/>
          <p:nvPr/>
        </p:nvGrpSpPr>
        <p:grpSpPr>
          <a:xfrm>
            <a:off x="9227553" y="-1764802"/>
            <a:ext cx="1856815" cy="1512242"/>
            <a:chOff x="3600741" y="4648200"/>
            <a:chExt cx="1820572" cy="1482725"/>
          </a:xfrm>
        </p:grpSpPr>
        <p:sp>
          <p:nvSpPr>
            <p:cNvPr id="24" name="AutoShape 91"/>
            <p:cNvSpPr>
              <a:spLocks noChangeAspect="1" noChangeArrowheads="1" noTextEdit="1"/>
            </p:cNvSpPr>
            <p:nvPr/>
          </p:nvSpPr>
          <p:spPr bwMode="auto">
            <a:xfrm>
              <a:off x="3752850" y="4648200"/>
              <a:ext cx="1662113" cy="148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3260" tIns="46630" rIns="93260" bIns="46630" numCol="1" anchor="t" anchorCtr="0" compatLnSpc="1">
              <a:prstTxWarp prst="textNoShape">
                <a:avLst/>
              </a:prstTxWarp>
            </a:bodyPr>
            <a:lstStyle/>
            <a:p>
              <a:pPr marL="0" marR="0" lvl="0" indent="0" defTabSz="932597" eaLnBrk="1" fontAlgn="auto" latinLnBrk="0" hangingPunct="1">
                <a:lnSpc>
                  <a:spcPct val="100000"/>
                </a:lnSpc>
                <a:spcBef>
                  <a:spcPts val="0"/>
                </a:spcBef>
                <a:spcAft>
                  <a:spcPts val="0"/>
                </a:spcAft>
                <a:buClrTx/>
                <a:buSzTx/>
                <a:buFontTx/>
                <a:buNone/>
                <a:tabLst/>
                <a:defRPr/>
              </a:pPr>
              <a:endParaRPr kumimoji="0" lang="en-US" sz="1836" b="0" i="0" u="none" strike="noStrike" kern="0" cap="none" spc="0" normalizeH="0" baseline="0" noProof="0">
                <a:ln>
                  <a:noFill/>
                </a:ln>
                <a:solidFill>
                  <a:sysClr val="windowText" lastClr="000000"/>
                </a:solidFill>
                <a:effectLst/>
                <a:uLnTx/>
                <a:uFillTx/>
              </a:endParaRPr>
            </a:p>
          </p:txBody>
        </p:sp>
        <p:sp>
          <p:nvSpPr>
            <p:cNvPr id="25" name="Freeform 93"/>
            <p:cNvSpPr>
              <a:spLocks/>
            </p:cNvSpPr>
            <p:nvPr/>
          </p:nvSpPr>
          <p:spPr bwMode="auto">
            <a:xfrm>
              <a:off x="4159250" y="4854575"/>
              <a:ext cx="862013" cy="647700"/>
            </a:xfrm>
            <a:custGeom>
              <a:avLst/>
              <a:gdLst>
                <a:gd name="T0" fmla="*/ 129 w 129"/>
                <a:gd name="T1" fmla="*/ 82 h 97"/>
                <a:gd name="T2" fmla="*/ 114 w 129"/>
                <a:gd name="T3" fmla="*/ 97 h 97"/>
                <a:gd name="T4" fmla="*/ 15 w 129"/>
                <a:gd name="T5" fmla="*/ 97 h 97"/>
                <a:gd name="T6" fmla="*/ 0 w 129"/>
                <a:gd name="T7" fmla="*/ 82 h 97"/>
                <a:gd name="T8" fmla="*/ 0 w 129"/>
                <a:gd name="T9" fmla="*/ 16 h 97"/>
                <a:gd name="T10" fmla="*/ 15 w 129"/>
                <a:gd name="T11" fmla="*/ 0 h 97"/>
                <a:gd name="T12" fmla="*/ 114 w 129"/>
                <a:gd name="T13" fmla="*/ 0 h 97"/>
                <a:gd name="T14" fmla="*/ 129 w 129"/>
                <a:gd name="T15" fmla="*/ 16 h 97"/>
                <a:gd name="T16" fmla="*/ 129 w 129"/>
                <a:gd name="T17" fmla="*/ 82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9" h="97">
                  <a:moveTo>
                    <a:pt x="129" y="82"/>
                  </a:moveTo>
                  <a:cubicBezTo>
                    <a:pt x="129" y="90"/>
                    <a:pt x="122" y="97"/>
                    <a:pt x="114" y="97"/>
                  </a:cubicBezTo>
                  <a:cubicBezTo>
                    <a:pt x="15" y="97"/>
                    <a:pt x="15" y="97"/>
                    <a:pt x="15" y="97"/>
                  </a:cubicBezTo>
                  <a:cubicBezTo>
                    <a:pt x="7" y="97"/>
                    <a:pt x="0" y="90"/>
                    <a:pt x="0" y="82"/>
                  </a:cubicBezTo>
                  <a:cubicBezTo>
                    <a:pt x="0" y="16"/>
                    <a:pt x="0" y="16"/>
                    <a:pt x="0" y="16"/>
                  </a:cubicBezTo>
                  <a:cubicBezTo>
                    <a:pt x="0" y="7"/>
                    <a:pt x="7" y="0"/>
                    <a:pt x="15" y="0"/>
                  </a:cubicBezTo>
                  <a:cubicBezTo>
                    <a:pt x="114" y="0"/>
                    <a:pt x="114" y="0"/>
                    <a:pt x="114" y="0"/>
                  </a:cubicBezTo>
                  <a:cubicBezTo>
                    <a:pt x="122" y="0"/>
                    <a:pt x="129" y="7"/>
                    <a:pt x="129" y="16"/>
                  </a:cubicBezTo>
                  <a:lnTo>
                    <a:pt x="129" y="82"/>
                  </a:lnTo>
                  <a:close/>
                </a:path>
              </a:pathLst>
            </a:custGeom>
            <a:solidFill>
              <a:srgbClr val="D2D2D2"/>
            </a:solidFill>
            <a:ln>
              <a:noFill/>
            </a:ln>
          </p:spPr>
          <p:txBody>
            <a:bodyPr vert="horz" wrap="square" lIns="93260" tIns="46630" rIns="93260" bIns="46630" numCol="1" anchor="t" anchorCtr="0" compatLnSpc="1">
              <a:prstTxWarp prst="textNoShape">
                <a:avLst/>
              </a:prstTxWarp>
            </a:bodyPr>
            <a:lstStyle/>
            <a:p>
              <a:pPr marL="0" marR="0" lvl="0" indent="0" defTabSz="932597" eaLnBrk="1" fontAlgn="auto" latinLnBrk="0" hangingPunct="1">
                <a:lnSpc>
                  <a:spcPct val="100000"/>
                </a:lnSpc>
                <a:spcBef>
                  <a:spcPts val="0"/>
                </a:spcBef>
                <a:spcAft>
                  <a:spcPts val="0"/>
                </a:spcAft>
                <a:buClrTx/>
                <a:buSzTx/>
                <a:buFontTx/>
                <a:buNone/>
                <a:tabLst/>
                <a:defRPr/>
              </a:pPr>
              <a:endParaRPr kumimoji="0" lang="en-US" sz="1836" b="0" i="0" u="none" strike="noStrike" kern="0" cap="none" spc="0" normalizeH="0" baseline="0" noProof="0">
                <a:ln>
                  <a:noFill/>
                </a:ln>
                <a:solidFill>
                  <a:sysClr val="windowText" lastClr="000000"/>
                </a:solidFill>
                <a:effectLst/>
                <a:uLnTx/>
                <a:uFillTx/>
              </a:endParaRPr>
            </a:p>
          </p:txBody>
        </p:sp>
        <p:sp>
          <p:nvSpPr>
            <p:cNvPr id="26" name="Rectangle 94"/>
            <p:cNvSpPr>
              <a:spLocks noChangeArrowheads="1"/>
            </p:cNvSpPr>
            <p:nvPr/>
          </p:nvSpPr>
          <p:spPr bwMode="auto">
            <a:xfrm>
              <a:off x="4260850" y="4668838"/>
              <a:ext cx="666750" cy="606425"/>
            </a:xfrm>
            <a:prstGeom prst="rect">
              <a:avLst/>
            </a:prstGeom>
            <a:solidFill>
              <a:srgbClr val="FFFFFF"/>
            </a:solidFill>
            <a:ln w="26988" cap="flat">
              <a:solidFill>
                <a:srgbClr val="D2D2D2"/>
              </a:solidFill>
              <a:prstDash val="solid"/>
              <a:miter lim="800000"/>
              <a:headEnd/>
              <a:tailEnd/>
            </a:ln>
          </p:spPr>
          <p:txBody>
            <a:bodyPr vert="horz" wrap="square" lIns="93260" tIns="46630" rIns="93260" bIns="46630" numCol="1" anchor="ctr" anchorCtr="0" compatLnSpc="1">
              <a:prstTxWarp prst="textNoShape">
                <a:avLst/>
              </a:prstTxWarp>
            </a:bodyPr>
            <a:lstStyle/>
            <a:p>
              <a:pPr marL="0" marR="0" lvl="0" indent="0" algn="ctr" defTabSz="932597" eaLnBrk="1" fontAlgn="auto" latinLnBrk="0" hangingPunct="1">
                <a:lnSpc>
                  <a:spcPct val="100000"/>
                </a:lnSpc>
                <a:spcBef>
                  <a:spcPts val="0"/>
                </a:spcBef>
                <a:spcAft>
                  <a:spcPts val="0"/>
                </a:spcAft>
                <a:buClrTx/>
                <a:buSzTx/>
                <a:buFontTx/>
                <a:buNone/>
                <a:tabLst/>
                <a:defRPr/>
              </a:pPr>
              <a:r>
                <a:rPr kumimoji="0" lang="en-US" sz="2856" b="0" i="0" u="none" strike="noStrike" kern="0" cap="none" spc="0" normalizeH="0" baseline="0" noProof="0" dirty="0">
                  <a:ln>
                    <a:noFill/>
                  </a:ln>
                  <a:solidFill>
                    <a:srgbClr val="CB0803"/>
                  </a:solidFill>
                  <a:effectLst/>
                  <a:uLnTx/>
                  <a:uFillTx/>
                  <a:latin typeface="Segoe UI Black" panose="020B0A02040204020203" pitchFamily="34" charset="0"/>
                  <a:ea typeface="Segoe UI Black" panose="020B0A02040204020203" pitchFamily="34" charset="0"/>
                  <a:cs typeface="Segoe UI Black" panose="020B0A02040204020203" pitchFamily="34" charset="0"/>
                </a:rPr>
                <a:t>$</a:t>
              </a:r>
            </a:p>
          </p:txBody>
        </p:sp>
        <p:sp>
          <p:nvSpPr>
            <p:cNvPr id="27" name="Freeform 95"/>
            <p:cNvSpPr>
              <a:spLocks/>
            </p:cNvSpPr>
            <p:nvPr/>
          </p:nvSpPr>
          <p:spPr bwMode="auto">
            <a:xfrm>
              <a:off x="3759200" y="5241925"/>
              <a:ext cx="1662113" cy="661988"/>
            </a:xfrm>
            <a:custGeom>
              <a:avLst/>
              <a:gdLst>
                <a:gd name="T0" fmla="*/ 249 w 249"/>
                <a:gd name="T1" fmla="*/ 99 h 99"/>
                <a:gd name="T2" fmla="*/ 249 w 249"/>
                <a:gd name="T3" fmla="*/ 46 h 99"/>
                <a:gd name="T4" fmla="*/ 204 w 249"/>
                <a:gd name="T5" fmla="*/ 0 h 99"/>
                <a:gd name="T6" fmla="*/ 45 w 249"/>
                <a:gd name="T7" fmla="*/ 0 h 99"/>
                <a:gd name="T8" fmla="*/ 0 w 249"/>
                <a:gd name="T9" fmla="*/ 46 h 99"/>
                <a:gd name="T10" fmla="*/ 0 w 249"/>
                <a:gd name="T11" fmla="*/ 99 h 99"/>
                <a:gd name="T12" fmla="*/ 249 w 249"/>
                <a:gd name="T13" fmla="*/ 99 h 99"/>
              </a:gdLst>
              <a:ahLst/>
              <a:cxnLst>
                <a:cxn ang="0">
                  <a:pos x="T0" y="T1"/>
                </a:cxn>
                <a:cxn ang="0">
                  <a:pos x="T2" y="T3"/>
                </a:cxn>
                <a:cxn ang="0">
                  <a:pos x="T4" y="T5"/>
                </a:cxn>
                <a:cxn ang="0">
                  <a:pos x="T6" y="T7"/>
                </a:cxn>
                <a:cxn ang="0">
                  <a:pos x="T8" y="T9"/>
                </a:cxn>
                <a:cxn ang="0">
                  <a:pos x="T10" y="T11"/>
                </a:cxn>
                <a:cxn ang="0">
                  <a:pos x="T12" y="T13"/>
                </a:cxn>
              </a:cxnLst>
              <a:rect l="0" t="0" r="r" b="b"/>
              <a:pathLst>
                <a:path w="249" h="99">
                  <a:moveTo>
                    <a:pt x="249" y="99"/>
                  </a:moveTo>
                  <a:cubicBezTo>
                    <a:pt x="249" y="46"/>
                    <a:pt x="249" y="46"/>
                    <a:pt x="249" y="46"/>
                  </a:cubicBezTo>
                  <a:cubicBezTo>
                    <a:pt x="249" y="20"/>
                    <a:pt x="229" y="0"/>
                    <a:pt x="204" y="0"/>
                  </a:cubicBezTo>
                  <a:cubicBezTo>
                    <a:pt x="45" y="0"/>
                    <a:pt x="45" y="0"/>
                    <a:pt x="45" y="0"/>
                  </a:cubicBezTo>
                  <a:cubicBezTo>
                    <a:pt x="20" y="0"/>
                    <a:pt x="0" y="20"/>
                    <a:pt x="0" y="46"/>
                  </a:cubicBezTo>
                  <a:cubicBezTo>
                    <a:pt x="0" y="99"/>
                    <a:pt x="0" y="99"/>
                    <a:pt x="0" y="99"/>
                  </a:cubicBezTo>
                  <a:lnTo>
                    <a:pt x="249" y="99"/>
                  </a:lnTo>
                  <a:close/>
                </a:path>
              </a:pathLst>
            </a:custGeom>
            <a:solidFill>
              <a:srgbClr val="D2D2D2"/>
            </a:solidFill>
            <a:ln>
              <a:noFill/>
            </a:ln>
          </p:spPr>
          <p:txBody>
            <a:bodyPr vert="horz" wrap="square" lIns="93260" tIns="46630" rIns="93260" bIns="46630" numCol="1" anchor="t" anchorCtr="0" compatLnSpc="1">
              <a:prstTxWarp prst="textNoShape">
                <a:avLst/>
              </a:prstTxWarp>
            </a:bodyPr>
            <a:lstStyle/>
            <a:p>
              <a:pPr marL="0" marR="0" lvl="0" indent="0" defTabSz="932597" eaLnBrk="1" fontAlgn="auto" latinLnBrk="0" hangingPunct="1">
                <a:lnSpc>
                  <a:spcPct val="100000"/>
                </a:lnSpc>
                <a:spcBef>
                  <a:spcPts val="0"/>
                </a:spcBef>
                <a:spcAft>
                  <a:spcPts val="0"/>
                </a:spcAft>
                <a:buClrTx/>
                <a:buSzTx/>
                <a:buFontTx/>
                <a:buNone/>
                <a:tabLst/>
                <a:defRPr/>
              </a:pPr>
              <a:endParaRPr kumimoji="0" lang="en-US" sz="1836" b="0" i="0" u="none" strike="noStrike" kern="0" cap="none" spc="0" normalizeH="0" baseline="0" noProof="0" dirty="0">
                <a:ln>
                  <a:noFill/>
                </a:ln>
                <a:solidFill>
                  <a:sysClr val="windowText" lastClr="000000"/>
                </a:solidFill>
                <a:effectLst/>
                <a:uLnTx/>
                <a:uFillTx/>
              </a:endParaRPr>
            </a:p>
          </p:txBody>
        </p:sp>
        <p:sp>
          <p:nvSpPr>
            <p:cNvPr id="28" name="Oval 96"/>
            <p:cNvSpPr>
              <a:spLocks noChangeArrowheads="1"/>
            </p:cNvSpPr>
            <p:nvPr/>
          </p:nvSpPr>
          <p:spPr bwMode="auto">
            <a:xfrm>
              <a:off x="5205767" y="5362575"/>
              <a:ext cx="93663" cy="93663"/>
            </a:xfrm>
            <a:prstGeom prst="ellipse">
              <a:avLst/>
            </a:prstGeom>
            <a:solidFill>
              <a:srgbClr val="7FBA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p>
              <a:pPr marL="0" marR="0" lvl="0" indent="0" defTabSz="932597" eaLnBrk="1" fontAlgn="auto" latinLnBrk="0" hangingPunct="1">
                <a:lnSpc>
                  <a:spcPct val="100000"/>
                </a:lnSpc>
                <a:spcBef>
                  <a:spcPts val="0"/>
                </a:spcBef>
                <a:spcAft>
                  <a:spcPts val="0"/>
                </a:spcAft>
                <a:buClrTx/>
                <a:buSzTx/>
                <a:buFontTx/>
                <a:buNone/>
                <a:tabLst/>
                <a:defRPr/>
              </a:pPr>
              <a:endParaRPr kumimoji="0" lang="en-US" sz="1836" b="0" i="0" u="none" strike="noStrike" kern="0" cap="none" spc="0" normalizeH="0" baseline="0" noProof="0">
                <a:ln>
                  <a:noFill/>
                </a:ln>
                <a:solidFill>
                  <a:sysClr val="windowText" lastClr="000000"/>
                </a:solidFill>
                <a:effectLst/>
                <a:uLnTx/>
                <a:uFillTx/>
              </a:endParaRPr>
            </a:p>
          </p:txBody>
        </p:sp>
        <p:sp>
          <p:nvSpPr>
            <p:cNvPr id="29" name="Freeform 97"/>
            <p:cNvSpPr>
              <a:spLocks/>
            </p:cNvSpPr>
            <p:nvPr/>
          </p:nvSpPr>
          <p:spPr bwMode="auto">
            <a:xfrm>
              <a:off x="3879850" y="5676900"/>
              <a:ext cx="1401763" cy="381000"/>
            </a:xfrm>
            <a:custGeom>
              <a:avLst/>
              <a:gdLst>
                <a:gd name="T0" fmla="*/ 883 w 883"/>
                <a:gd name="T1" fmla="*/ 240 h 240"/>
                <a:gd name="T2" fmla="*/ 0 w 883"/>
                <a:gd name="T3" fmla="*/ 240 h 240"/>
                <a:gd name="T4" fmla="*/ 105 w 883"/>
                <a:gd name="T5" fmla="*/ 0 h 240"/>
                <a:gd name="T6" fmla="*/ 791 w 883"/>
                <a:gd name="T7" fmla="*/ 0 h 240"/>
                <a:gd name="T8" fmla="*/ 883 w 883"/>
                <a:gd name="T9" fmla="*/ 240 h 240"/>
              </a:gdLst>
              <a:ahLst/>
              <a:cxnLst>
                <a:cxn ang="0">
                  <a:pos x="T0" y="T1"/>
                </a:cxn>
                <a:cxn ang="0">
                  <a:pos x="T2" y="T3"/>
                </a:cxn>
                <a:cxn ang="0">
                  <a:pos x="T4" y="T5"/>
                </a:cxn>
                <a:cxn ang="0">
                  <a:pos x="T6" y="T7"/>
                </a:cxn>
                <a:cxn ang="0">
                  <a:pos x="T8" y="T9"/>
                </a:cxn>
              </a:cxnLst>
              <a:rect l="0" t="0" r="r" b="b"/>
              <a:pathLst>
                <a:path w="883" h="240">
                  <a:moveTo>
                    <a:pt x="883" y="240"/>
                  </a:moveTo>
                  <a:lnTo>
                    <a:pt x="0" y="240"/>
                  </a:lnTo>
                  <a:lnTo>
                    <a:pt x="105" y="0"/>
                  </a:lnTo>
                  <a:lnTo>
                    <a:pt x="791" y="0"/>
                  </a:lnTo>
                  <a:lnTo>
                    <a:pt x="883" y="240"/>
                  </a:lnTo>
                  <a:close/>
                </a:path>
              </a:pathLst>
            </a:custGeom>
            <a:solidFill>
              <a:srgbClr val="969696"/>
            </a:solidFill>
            <a:ln>
              <a:noFill/>
            </a:ln>
          </p:spPr>
          <p:txBody>
            <a:bodyPr vert="horz" wrap="square" lIns="93260" tIns="46630" rIns="93260" bIns="46630" numCol="1" anchor="t" anchorCtr="0" compatLnSpc="1">
              <a:prstTxWarp prst="textNoShape">
                <a:avLst/>
              </a:prstTxWarp>
            </a:bodyPr>
            <a:lstStyle/>
            <a:p>
              <a:pPr marL="0" marR="0" lvl="0" indent="0" defTabSz="932597" eaLnBrk="1" fontAlgn="auto" latinLnBrk="0" hangingPunct="1">
                <a:lnSpc>
                  <a:spcPct val="100000"/>
                </a:lnSpc>
                <a:spcBef>
                  <a:spcPts val="0"/>
                </a:spcBef>
                <a:spcAft>
                  <a:spcPts val="0"/>
                </a:spcAft>
                <a:buClrTx/>
                <a:buSzTx/>
                <a:buFontTx/>
                <a:buNone/>
                <a:tabLst/>
                <a:defRPr/>
              </a:pPr>
              <a:endParaRPr kumimoji="0" lang="en-US" sz="1836" b="0" i="0" u="none" strike="noStrike" kern="0" cap="none" spc="0" normalizeH="0" baseline="0" noProof="0">
                <a:ln>
                  <a:noFill/>
                </a:ln>
                <a:solidFill>
                  <a:sysClr val="windowText" lastClr="000000"/>
                </a:solidFill>
                <a:effectLst/>
                <a:uLnTx/>
                <a:uFillTx/>
              </a:endParaRPr>
            </a:p>
          </p:txBody>
        </p:sp>
        <p:sp>
          <p:nvSpPr>
            <p:cNvPr id="48" name="Freeform 98"/>
            <p:cNvSpPr>
              <a:spLocks/>
            </p:cNvSpPr>
            <p:nvPr/>
          </p:nvSpPr>
          <p:spPr bwMode="auto">
            <a:xfrm>
              <a:off x="4340225" y="5949950"/>
              <a:ext cx="433388" cy="141288"/>
            </a:xfrm>
            <a:custGeom>
              <a:avLst/>
              <a:gdLst>
                <a:gd name="T0" fmla="*/ 44 w 65"/>
                <a:gd name="T1" fmla="*/ 0 h 21"/>
                <a:gd name="T2" fmla="*/ 21 w 65"/>
                <a:gd name="T3" fmla="*/ 0 h 21"/>
                <a:gd name="T4" fmla="*/ 0 w 65"/>
                <a:gd name="T5" fmla="*/ 21 h 21"/>
                <a:gd name="T6" fmla="*/ 65 w 65"/>
                <a:gd name="T7" fmla="*/ 21 h 21"/>
                <a:gd name="T8" fmla="*/ 44 w 65"/>
                <a:gd name="T9" fmla="*/ 0 h 21"/>
              </a:gdLst>
              <a:ahLst/>
              <a:cxnLst>
                <a:cxn ang="0">
                  <a:pos x="T0" y="T1"/>
                </a:cxn>
                <a:cxn ang="0">
                  <a:pos x="T2" y="T3"/>
                </a:cxn>
                <a:cxn ang="0">
                  <a:pos x="T4" y="T5"/>
                </a:cxn>
                <a:cxn ang="0">
                  <a:pos x="T6" y="T7"/>
                </a:cxn>
                <a:cxn ang="0">
                  <a:pos x="T8" y="T9"/>
                </a:cxn>
              </a:cxnLst>
              <a:rect l="0" t="0" r="r" b="b"/>
              <a:pathLst>
                <a:path w="65" h="21">
                  <a:moveTo>
                    <a:pt x="44" y="0"/>
                  </a:moveTo>
                  <a:cubicBezTo>
                    <a:pt x="21" y="0"/>
                    <a:pt x="21" y="0"/>
                    <a:pt x="21" y="0"/>
                  </a:cubicBezTo>
                  <a:cubicBezTo>
                    <a:pt x="9" y="0"/>
                    <a:pt x="0" y="9"/>
                    <a:pt x="0" y="21"/>
                  </a:cubicBezTo>
                  <a:cubicBezTo>
                    <a:pt x="65" y="21"/>
                    <a:pt x="65" y="21"/>
                    <a:pt x="65" y="21"/>
                  </a:cubicBezTo>
                  <a:cubicBezTo>
                    <a:pt x="65" y="9"/>
                    <a:pt x="55" y="0"/>
                    <a:pt x="44" y="0"/>
                  </a:cubicBezTo>
                  <a:close/>
                </a:path>
              </a:pathLst>
            </a:custGeom>
            <a:solidFill>
              <a:srgbClr val="73737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p>
              <a:pPr marL="0" marR="0" lvl="0" indent="0" defTabSz="932597" eaLnBrk="1" fontAlgn="auto" latinLnBrk="0" hangingPunct="1">
                <a:lnSpc>
                  <a:spcPct val="100000"/>
                </a:lnSpc>
                <a:spcBef>
                  <a:spcPts val="0"/>
                </a:spcBef>
                <a:spcAft>
                  <a:spcPts val="0"/>
                </a:spcAft>
                <a:buClrTx/>
                <a:buSzTx/>
                <a:buFontTx/>
                <a:buNone/>
                <a:tabLst/>
                <a:defRPr/>
              </a:pPr>
              <a:endParaRPr kumimoji="0" lang="en-US" sz="1836" b="0" i="0" u="none" strike="noStrike" kern="0" cap="none" spc="0" normalizeH="0" baseline="0" noProof="0">
                <a:ln>
                  <a:noFill/>
                </a:ln>
                <a:solidFill>
                  <a:sysClr val="windowText" lastClr="000000"/>
                </a:solidFill>
                <a:effectLst/>
                <a:uLnTx/>
                <a:uFillTx/>
              </a:endParaRPr>
            </a:p>
          </p:txBody>
        </p:sp>
        <p:sp>
          <p:nvSpPr>
            <p:cNvPr id="49" name="Rectangle 99"/>
            <p:cNvSpPr>
              <a:spLocks noChangeArrowheads="1"/>
            </p:cNvSpPr>
            <p:nvPr/>
          </p:nvSpPr>
          <p:spPr bwMode="auto">
            <a:xfrm>
              <a:off x="4013200" y="6057900"/>
              <a:ext cx="1135063" cy="73025"/>
            </a:xfrm>
            <a:prstGeom prst="rect">
              <a:avLst/>
            </a:prstGeom>
            <a:solidFill>
              <a:srgbClr val="D2D2D2"/>
            </a:solidFill>
            <a:ln>
              <a:noFill/>
            </a:ln>
          </p:spPr>
          <p:txBody>
            <a:bodyPr vert="horz" wrap="square" lIns="93260" tIns="46630" rIns="93260" bIns="46630" numCol="1" anchor="t" anchorCtr="0" compatLnSpc="1">
              <a:prstTxWarp prst="textNoShape">
                <a:avLst/>
              </a:prstTxWarp>
            </a:bodyPr>
            <a:lstStyle/>
            <a:p>
              <a:pPr marL="0" marR="0" lvl="0" indent="0" defTabSz="932597" eaLnBrk="1" fontAlgn="auto" latinLnBrk="0" hangingPunct="1">
                <a:lnSpc>
                  <a:spcPct val="100000"/>
                </a:lnSpc>
                <a:spcBef>
                  <a:spcPts val="0"/>
                </a:spcBef>
                <a:spcAft>
                  <a:spcPts val="0"/>
                </a:spcAft>
                <a:buClrTx/>
                <a:buSzTx/>
                <a:buFontTx/>
                <a:buNone/>
                <a:tabLst/>
                <a:defRPr/>
              </a:pPr>
              <a:endParaRPr kumimoji="0" lang="en-US" sz="1836" b="0" i="0" u="none" strike="noStrike" kern="0" cap="none" spc="0" normalizeH="0" baseline="0" noProof="0">
                <a:ln>
                  <a:noFill/>
                </a:ln>
                <a:solidFill>
                  <a:sysClr val="windowText" lastClr="000000"/>
                </a:solidFill>
                <a:effectLst/>
                <a:uLnTx/>
                <a:uFillTx/>
              </a:endParaRPr>
            </a:p>
          </p:txBody>
        </p:sp>
        <p:grpSp>
          <p:nvGrpSpPr>
            <p:cNvPr id="50" name="Group 49"/>
            <p:cNvGrpSpPr/>
            <p:nvPr/>
          </p:nvGrpSpPr>
          <p:grpSpPr>
            <a:xfrm>
              <a:off x="3967722" y="5344485"/>
              <a:ext cx="258706" cy="252412"/>
              <a:chOff x="7545445" y="3328988"/>
              <a:chExt cx="258706" cy="252412"/>
            </a:xfrm>
          </p:grpSpPr>
          <p:sp>
            <p:nvSpPr>
              <p:cNvPr id="53" name="Freeform 72"/>
              <p:cNvSpPr>
                <a:spLocks/>
              </p:cNvSpPr>
              <p:nvPr/>
            </p:nvSpPr>
            <p:spPr bwMode="auto">
              <a:xfrm>
                <a:off x="7545445" y="3328988"/>
                <a:ext cx="258706" cy="252412"/>
              </a:xfrm>
              <a:custGeom>
                <a:avLst/>
                <a:gdLst>
                  <a:gd name="T0" fmla="*/ 111 w 111"/>
                  <a:gd name="T1" fmla="*/ 55 h 60"/>
                  <a:gd name="T2" fmla="*/ 106 w 111"/>
                  <a:gd name="T3" fmla="*/ 60 h 60"/>
                  <a:gd name="T4" fmla="*/ 5 w 111"/>
                  <a:gd name="T5" fmla="*/ 60 h 60"/>
                  <a:gd name="T6" fmla="*/ 0 w 111"/>
                  <a:gd name="T7" fmla="*/ 55 h 60"/>
                  <a:gd name="T8" fmla="*/ 0 w 111"/>
                  <a:gd name="T9" fmla="*/ 5 h 60"/>
                  <a:gd name="T10" fmla="*/ 5 w 111"/>
                  <a:gd name="T11" fmla="*/ 0 h 60"/>
                  <a:gd name="T12" fmla="*/ 106 w 111"/>
                  <a:gd name="T13" fmla="*/ 0 h 60"/>
                  <a:gd name="T14" fmla="*/ 111 w 111"/>
                  <a:gd name="T15" fmla="*/ 5 h 60"/>
                  <a:gd name="T16" fmla="*/ 111 w 111"/>
                  <a:gd name="T17" fmla="*/ 55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1" h="60">
                    <a:moveTo>
                      <a:pt x="111" y="55"/>
                    </a:moveTo>
                    <a:cubicBezTo>
                      <a:pt x="111" y="57"/>
                      <a:pt x="109" y="60"/>
                      <a:pt x="106" y="60"/>
                    </a:cubicBezTo>
                    <a:cubicBezTo>
                      <a:pt x="5" y="60"/>
                      <a:pt x="5" y="60"/>
                      <a:pt x="5" y="60"/>
                    </a:cubicBezTo>
                    <a:cubicBezTo>
                      <a:pt x="2" y="60"/>
                      <a:pt x="0" y="57"/>
                      <a:pt x="0" y="55"/>
                    </a:cubicBezTo>
                    <a:cubicBezTo>
                      <a:pt x="0" y="5"/>
                      <a:pt x="0" y="5"/>
                      <a:pt x="0" y="5"/>
                    </a:cubicBezTo>
                    <a:cubicBezTo>
                      <a:pt x="0" y="2"/>
                      <a:pt x="2" y="0"/>
                      <a:pt x="5" y="0"/>
                    </a:cubicBezTo>
                    <a:cubicBezTo>
                      <a:pt x="106" y="0"/>
                      <a:pt x="106" y="0"/>
                      <a:pt x="106" y="0"/>
                    </a:cubicBezTo>
                    <a:cubicBezTo>
                      <a:pt x="109" y="0"/>
                      <a:pt x="111" y="2"/>
                      <a:pt x="111" y="5"/>
                    </a:cubicBezTo>
                    <a:lnTo>
                      <a:pt x="111" y="55"/>
                    </a:lnTo>
                    <a:close/>
                  </a:path>
                </a:pathLst>
              </a:custGeom>
              <a:solidFill>
                <a:srgbClr val="969696"/>
              </a:solidFill>
              <a:ln>
                <a:noFill/>
              </a:ln>
            </p:spPr>
            <p:txBody>
              <a:bodyPr vert="horz" wrap="square" lIns="93260" tIns="46630" rIns="93260" bIns="46630" numCol="1" anchor="t" anchorCtr="0" compatLnSpc="1">
                <a:prstTxWarp prst="textNoShape">
                  <a:avLst/>
                </a:prstTxWarp>
              </a:bodyPr>
              <a:lstStyle/>
              <a:p>
                <a:pPr marL="0" marR="0" lvl="0" indent="0" defTabSz="932597" eaLnBrk="1" fontAlgn="auto" latinLnBrk="0" hangingPunct="1">
                  <a:lnSpc>
                    <a:spcPct val="100000"/>
                  </a:lnSpc>
                  <a:spcBef>
                    <a:spcPts val="0"/>
                  </a:spcBef>
                  <a:spcAft>
                    <a:spcPts val="0"/>
                  </a:spcAft>
                  <a:buClrTx/>
                  <a:buSzTx/>
                  <a:buFontTx/>
                  <a:buNone/>
                  <a:tabLst/>
                  <a:defRPr/>
                </a:pPr>
                <a:endParaRPr kumimoji="0" lang="en-US" sz="1836" b="0" i="0" u="none" strike="noStrike" kern="0" cap="none" spc="0" normalizeH="0" baseline="0" noProof="0" dirty="0">
                  <a:ln>
                    <a:noFill/>
                  </a:ln>
                  <a:solidFill>
                    <a:sysClr val="windowText" lastClr="000000"/>
                  </a:solidFill>
                  <a:effectLst/>
                  <a:uLnTx/>
                  <a:uFillTx/>
                </a:endParaRPr>
              </a:p>
            </p:txBody>
          </p:sp>
          <p:sp>
            <p:nvSpPr>
              <p:cNvPr id="54" name="Freeform 73"/>
              <p:cNvSpPr>
                <a:spLocks/>
              </p:cNvSpPr>
              <p:nvPr/>
            </p:nvSpPr>
            <p:spPr bwMode="auto">
              <a:xfrm>
                <a:off x="7595331" y="3505200"/>
                <a:ext cx="38100" cy="38100"/>
              </a:xfrm>
              <a:custGeom>
                <a:avLst/>
                <a:gdLst>
                  <a:gd name="T0" fmla="*/ 9 w 9"/>
                  <a:gd name="T1" fmla="*/ 2 h 9"/>
                  <a:gd name="T2" fmla="*/ 7 w 9"/>
                  <a:gd name="T3" fmla="*/ 0 h 9"/>
                  <a:gd name="T4" fmla="*/ 2 w 9"/>
                  <a:gd name="T5" fmla="*/ 0 h 9"/>
                  <a:gd name="T6" fmla="*/ 0 w 9"/>
                  <a:gd name="T7" fmla="*/ 2 h 9"/>
                  <a:gd name="T8" fmla="*/ 0 w 9"/>
                  <a:gd name="T9" fmla="*/ 7 h 9"/>
                  <a:gd name="T10" fmla="*/ 2 w 9"/>
                  <a:gd name="T11" fmla="*/ 9 h 9"/>
                  <a:gd name="T12" fmla="*/ 7 w 9"/>
                  <a:gd name="T13" fmla="*/ 9 h 9"/>
                  <a:gd name="T14" fmla="*/ 9 w 9"/>
                  <a:gd name="T15" fmla="*/ 7 h 9"/>
                  <a:gd name="T16" fmla="*/ 9 w 9"/>
                  <a:gd name="T17" fmla="*/ 2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 h="9">
                    <a:moveTo>
                      <a:pt x="9" y="2"/>
                    </a:moveTo>
                    <a:cubicBezTo>
                      <a:pt x="9" y="1"/>
                      <a:pt x="8" y="0"/>
                      <a:pt x="7" y="0"/>
                    </a:cubicBezTo>
                    <a:cubicBezTo>
                      <a:pt x="2" y="0"/>
                      <a:pt x="2" y="0"/>
                      <a:pt x="2" y="0"/>
                    </a:cubicBezTo>
                    <a:cubicBezTo>
                      <a:pt x="1" y="0"/>
                      <a:pt x="0" y="1"/>
                      <a:pt x="0" y="2"/>
                    </a:cubicBezTo>
                    <a:cubicBezTo>
                      <a:pt x="0" y="7"/>
                      <a:pt x="0" y="7"/>
                      <a:pt x="0" y="7"/>
                    </a:cubicBezTo>
                    <a:cubicBezTo>
                      <a:pt x="0" y="8"/>
                      <a:pt x="1" y="9"/>
                      <a:pt x="2" y="9"/>
                    </a:cubicBezTo>
                    <a:cubicBezTo>
                      <a:pt x="7" y="9"/>
                      <a:pt x="7" y="9"/>
                      <a:pt x="7" y="9"/>
                    </a:cubicBezTo>
                    <a:cubicBezTo>
                      <a:pt x="8" y="9"/>
                      <a:pt x="9" y="8"/>
                      <a:pt x="9" y="7"/>
                    </a:cubicBezTo>
                    <a:lnTo>
                      <a:pt x="9" y="2"/>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p>
                <a:pPr marL="0" marR="0" lvl="0" indent="0" defTabSz="932597" eaLnBrk="1" fontAlgn="auto" latinLnBrk="0" hangingPunct="1">
                  <a:lnSpc>
                    <a:spcPct val="100000"/>
                  </a:lnSpc>
                  <a:spcBef>
                    <a:spcPts val="0"/>
                  </a:spcBef>
                  <a:spcAft>
                    <a:spcPts val="0"/>
                  </a:spcAft>
                  <a:buClrTx/>
                  <a:buSzTx/>
                  <a:buFontTx/>
                  <a:buNone/>
                  <a:tabLst/>
                  <a:defRPr/>
                </a:pPr>
                <a:endParaRPr kumimoji="0" lang="en-US" sz="1836" b="0" i="0" u="none" strike="noStrike" kern="0" cap="none" spc="0" normalizeH="0" baseline="0" noProof="0">
                  <a:ln>
                    <a:noFill/>
                  </a:ln>
                  <a:solidFill>
                    <a:sysClr val="windowText" lastClr="000000"/>
                  </a:solidFill>
                  <a:effectLst/>
                  <a:uLnTx/>
                  <a:uFillTx/>
                </a:endParaRPr>
              </a:p>
            </p:txBody>
          </p:sp>
          <p:sp>
            <p:nvSpPr>
              <p:cNvPr id="55" name="Freeform 82"/>
              <p:cNvSpPr>
                <a:spLocks/>
              </p:cNvSpPr>
              <p:nvPr/>
            </p:nvSpPr>
            <p:spPr bwMode="auto">
              <a:xfrm>
                <a:off x="7598232" y="3441700"/>
                <a:ext cx="36513" cy="38100"/>
              </a:xfrm>
              <a:custGeom>
                <a:avLst/>
                <a:gdLst>
                  <a:gd name="T0" fmla="*/ 9 w 9"/>
                  <a:gd name="T1" fmla="*/ 2 h 9"/>
                  <a:gd name="T2" fmla="*/ 7 w 9"/>
                  <a:gd name="T3" fmla="*/ 0 h 9"/>
                  <a:gd name="T4" fmla="*/ 2 w 9"/>
                  <a:gd name="T5" fmla="*/ 0 h 9"/>
                  <a:gd name="T6" fmla="*/ 0 w 9"/>
                  <a:gd name="T7" fmla="*/ 2 h 9"/>
                  <a:gd name="T8" fmla="*/ 0 w 9"/>
                  <a:gd name="T9" fmla="*/ 7 h 9"/>
                  <a:gd name="T10" fmla="*/ 2 w 9"/>
                  <a:gd name="T11" fmla="*/ 9 h 9"/>
                  <a:gd name="T12" fmla="*/ 7 w 9"/>
                  <a:gd name="T13" fmla="*/ 9 h 9"/>
                  <a:gd name="T14" fmla="*/ 9 w 9"/>
                  <a:gd name="T15" fmla="*/ 7 h 9"/>
                  <a:gd name="T16" fmla="*/ 9 w 9"/>
                  <a:gd name="T17" fmla="*/ 2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 h="9">
                    <a:moveTo>
                      <a:pt x="9" y="2"/>
                    </a:moveTo>
                    <a:cubicBezTo>
                      <a:pt x="9" y="1"/>
                      <a:pt x="8" y="0"/>
                      <a:pt x="7" y="0"/>
                    </a:cubicBezTo>
                    <a:cubicBezTo>
                      <a:pt x="2" y="0"/>
                      <a:pt x="2" y="0"/>
                      <a:pt x="2" y="0"/>
                    </a:cubicBezTo>
                    <a:cubicBezTo>
                      <a:pt x="1" y="0"/>
                      <a:pt x="0" y="1"/>
                      <a:pt x="0" y="2"/>
                    </a:cubicBezTo>
                    <a:cubicBezTo>
                      <a:pt x="0" y="7"/>
                      <a:pt x="0" y="7"/>
                      <a:pt x="0" y="7"/>
                    </a:cubicBezTo>
                    <a:cubicBezTo>
                      <a:pt x="0" y="8"/>
                      <a:pt x="1" y="9"/>
                      <a:pt x="2" y="9"/>
                    </a:cubicBezTo>
                    <a:cubicBezTo>
                      <a:pt x="7" y="9"/>
                      <a:pt x="7" y="9"/>
                      <a:pt x="7" y="9"/>
                    </a:cubicBezTo>
                    <a:cubicBezTo>
                      <a:pt x="8" y="9"/>
                      <a:pt x="9" y="8"/>
                      <a:pt x="9" y="7"/>
                    </a:cubicBezTo>
                    <a:lnTo>
                      <a:pt x="9" y="2"/>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p>
                <a:pPr marL="0" marR="0" lvl="0" indent="0" defTabSz="932597" eaLnBrk="1" fontAlgn="auto" latinLnBrk="0" hangingPunct="1">
                  <a:lnSpc>
                    <a:spcPct val="100000"/>
                  </a:lnSpc>
                  <a:spcBef>
                    <a:spcPts val="0"/>
                  </a:spcBef>
                  <a:spcAft>
                    <a:spcPts val="0"/>
                  </a:spcAft>
                  <a:buClrTx/>
                  <a:buSzTx/>
                  <a:buFontTx/>
                  <a:buNone/>
                  <a:tabLst/>
                  <a:defRPr/>
                </a:pPr>
                <a:endParaRPr kumimoji="0" lang="en-US" sz="1836" b="0" i="0" u="none" strike="noStrike" kern="0" cap="none" spc="0" normalizeH="0" baseline="0" noProof="0">
                  <a:ln>
                    <a:noFill/>
                  </a:ln>
                  <a:solidFill>
                    <a:sysClr val="windowText" lastClr="000000"/>
                  </a:solidFill>
                  <a:effectLst/>
                  <a:uLnTx/>
                  <a:uFillTx/>
                </a:endParaRPr>
              </a:p>
            </p:txBody>
          </p:sp>
          <p:sp>
            <p:nvSpPr>
              <p:cNvPr id="56" name="Freeform 83"/>
              <p:cNvSpPr>
                <a:spLocks/>
              </p:cNvSpPr>
              <p:nvPr/>
            </p:nvSpPr>
            <p:spPr bwMode="auto">
              <a:xfrm>
                <a:off x="7598232" y="3375025"/>
                <a:ext cx="36513" cy="38100"/>
              </a:xfrm>
              <a:custGeom>
                <a:avLst/>
                <a:gdLst>
                  <a:gd name="T0" fmla="*/ 9 w 9"/>
                  <a:gd name="T1" fmla="*/ 2 h 9"/>
                  <a:gd name="T2" fmla="*/ 7 w 9"/>
                  <a:gd name="T3" fmla="*/ 0 h 9"/>
                  <a:gd name="T4" fmla="*/ 2 w 9"/>
                  <a:gd name="T5" fmla="*/ 0 h 9"/>
                  <a:gd name="T6" fmla="*/ 0 w 9"/>
                  <a:gd name="T7" fmla="*/ 2 h 9"/>
                  <a:gd name="T8" fmla="*/ 0 w 9"/>
                  <a:gd name="T9" fmla="*/ 7 h 9"/>
                  <a:gd name="T10" fmla="*/ 2 w 9"/>
                  <a:gd name="T11" fmla="*/ 9 h 9"/>
                  <a:gd name="T12" fmla="*/ 7 w 9"/>
                  <a:gd name="T13" fmla="*/ 9 h 9"/>
                  <a:gd name="T14" fmla="*/ 9 w 9"/>
                  <a:gd name="T15" fmla="*/ 7 h 9"/>
                  <a:gd name="T16" fmla="*/ 9 w 9"/>
                  <a:gd name="T17" fmla="*/ 2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 h="9">
                    <a:moveTo>
                      <a:pt x="9" y="2"/>
                    </a:moveTo>
                    <a:cubicBezTo>
                      <a:pt x="9" y="1"/>
                      <a:pt x="8" y="0"/>
                      <a:pt x="7" y="0"/>
                    </a:cubicBezTo>
                    <a:cubicBezTo>
                      <a:pt x="2" y="0"/>
                      <a:pt x="2" y="0"/>
                      <a:pt x="2" y="0"/>
                    </a:cubicBezTo>
                    <a:cubicBezTo>
                      <a:pt x="1" y="0"/>
                      <a:pt x="0" y="1"/>
                      <a:pt x="0" y="2"/>
                    </a:cubicBezTo>
                    <a:cubicBezTo>
                      <a:pt x="0" y="7"/>
                      <a:pt x="0" y="7"/>
                      <a:pt x="0" y="7"/>
                    </a:cubicBezTo>
                    <a:cubicBezTo>
                      <a:pt x="0" y="8"/>
                      <a:pt x="1" y="9"/>
                      <a:pt x="2" y="9"/>
                    </a:cubicBezTo>
                    <a:cubicBezTo>
                      <a:pt x="7" y="9"/>
                      <a:pt x="7" y="9"/>
                      <a:pt x="7" y="9"/>
                    </a:cubicBezTo>
                    <a:cubicBezTo>
                      <a:pt x="8" y="9"/>
                      <a:pt x="9" y="8"/>
                      <a:pt x="9" y="7"/>
                    </a:cubicBezTo>
                    <a:lnTo>
                      <a:pt x="9" y="2"/>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p>
                <a:pPr marL="0" marR="0" lvl="0" indent="0" defTabSz="932597" eaLnBrk="1" fontAlgn="auto" latinLnBrk="0" hangingPunct="1">
                  <a:lnSpc>
                    <a:spcPct val="100000"/>
                  </a:lnSpc>
                  <a:spcBef>
                    <a:spcPts val="0"/>
                  </a:spcBef>
                  <a:spcAft>
                    <a:spcPts val="0"/>
                  </a:spcAft>
                  <a:buClrTx/>
                  <a:buSzTx/>
                  <a:buFontTx/>
                  <a:buNone/>
                  <a:tabLst/>
                  <a:defRPr/>
                </a:pPr>
                <a:endParaRPr kumimoji="0" lang="en-US" sz="1836" b="0" i="0" u="none" strike="noStrike" kern="0" cap="none" spc="0" normalizeH="0" baseline="0" noProof="0" dirty="0">
                  <a:ln>
                    <a:noFill/>
                  </a:ln>
                  <a:solidFill>
                    <a:sysClr val="windowText" lastClr="000000"/>
                  </a:solidFill>
                  <a:effectLst/>
                  <a:uLnTx/>
                  <a:uFillTx/>
                </a:endParaRPr>
              </a:p>
            </p:txBody>
          </p:sp>
          <p:sp>
            <p:nvSpPr>
              <p:cNvPr id="57" name="Freeform 84"/>
              <p:cNvSpPr>
                <a:spLocks/>
              </p:cNvSpPr>
              <p:nvPr/>
            </p:nvSpPr>
            <p:spPr bwMode="auto">
              <a:xfrm>
                <a:off x="7657250" y="3505200"/>
                <a:ext cx="36513" cy="38100"/>
              </a:xfrm>
              <a:custGeom>
                <a:avLst/>
                <a:gdLst>
                  <a:gd name="T0" fmla="*/ 9 w 9"/>
                  <a:gd name="T1" fmla="*/ 2 h 9"/>
                  <a:gd name="T2" fmla="*/ 7 w 9"/>
                  <a:gd name="T3" fmla="*/ 0 h 9"/>
                  <a:gd name="T4" fmla="*/ 2 w 9"/>
                  <a:gd name="T5" fmla="*/ 0 h 9"/>
                  <a:gd name="T6" fmla="*/ 0 w 9"/>
                  <a:gd name="T7" fmla="*/ 2 h 9"/>
                  <a:gd name="T8" fmla="*/ 0 w 9"/>
                  <a:gd name="T9" fmla="*/ 7 h 9"/>
                  <a:gd name="T10" fmla="*/ 2 w 9"/>
                  <a:gd name="T11" fmla="*/ 9 h 9"/>
                  <a:gd name="T12" fmla="*/ 7 w 9"/>
                  <a:gd name="T13" fmla="*/ 9 h 9"/>
                  <a:gd name="T14" fmla="*/ 9 w 9"/>
                  <a:gd name="T15" fmla="*/ 7 h 9"/>
                  <a:gd name="T16" fmla="*/ 9 w 9"/>
                  <a:gd name="T17" fmla="*/ 2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 h="9">
                    <a:moveTo>
                      <a:pt x="9" y="2"/>
                    </a:moveTo>
                    <a:cubicBezTo>
                      <a:pt x="9" y="1"/>
                      <a:pt x="8" y="0"/>
                      <a:pt x="7" y="0"/>
                    </a:cubicBezTo>
                    <a:cubicBezTo>
                      <a:pt x="2" y="0"/>
                      <a:pt x="2" y="0"/>
                      <a:pt x="2" y="0"/>
                    </a:cubicBezTo>
                    <a:cubicBezTo>
                      <a:pt x="1" y="0"/>
                      <a:pt x="0" y="1"/>
                      <a:pt x="0" y="2"/>
                    </a:cubicBezTo>
                    <a:cubicBezTo>
                      <a:pt x="0" y="7"/>
                      <a:pt x="0" y="7"/>
                      <a:pt x="0" y="7"/>
                    </a:cubicBezTo>
                    <a:cubicBezTo>
                      <a:pt x="0" y="8"/>
                      <a:pt x="1" y="9"/>
                      <a:pt x="2" y="9"/>
                    </a:cubicBezTo>
                    <a:cubicBezTo>
                      <a:pt x="7" y="9"/>
                      <a:pt x="7" y="9"/>
                      <a:pt x="7" y="9"/>
                    </a:cubicBezTo>
                    <a:cubicBezTo>
                      <a:pt x="8" y="9"/>
                      <a:pt x="9" y="8"/>
                      <a:pt x="9" y="7"/>
                    </a:cubicBezTo>
                    <a:lnTo>
                      <a:pt x="9" y="2"/>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p>
                <a:pPr marL="0" marR="0" lvl="0" indent="0" defTabSz="932597" eaLnBrk="1" fontAlgn="auto" latinLnBrk="0" hangingPunct="1">
                  <a:lnSpc>
                    <a:spcPct val="100000"/>
                  </a:lnSpc>
                  <a:spcBef>
                    <a:spcPts val="0"/>
                  </a:spcBef>
                  <a:spcAft>
                    <a:spcPts val="0"/>
                  </a:spcAft>
                  <a:buClrTx/>
                  <a:buSzTx/>
                  <a:buFontTx/>
                  <a:buNone/>
                  <a:tabLst/>
                  <a:defRPr/>
                </a:pPr>
                <a:endParaRPr kumimoji="0" lang="en-US" sz="1836" b="0" i="0" u="none" strike="noStrike" kern="0" cap="none" spc="0" normalizeH="0" baseline="0" noProof="0" dirty="0">
                  <a:ln>
                    <a:noFill/>
                  </a:ln>
                  <a:solidFill>
                    <a:sysClr val="windowText" lastClr="000000"/>
                  </a:solidFill>
                  <a:effectLst/>
                  <a:uLnTx/>
                  <a:uFillTx/>
                </a:endParaRPr>
              </a:p>
            </p:txBody>
          </p:sp>
          <p:sp>
            <p:nvSpPr>
              <p:cNvPr id="58" name="Freeform 85"/>
              <p:cNvSpPr>
                <a:spLocks/>
              </p:cNvSpPr>
              <p:nvPr/>
            </p:nvSpPr>
            <p:spPr bwMode="auto">
              <a:xfrm>
                <a:off x="7657250" y="3441700"/>
                <a:ext cx="36513" cy="38100"/>
              </a:xfrm>
              <a:custGeom>
                <a:avLst/>
                <a:gdLst>
                  <a:gd name="T0" fmla="*/ 9 w 9"/>
                  <a:gd name="T1" fmla="*/ 2 h 9"/>
                  <a:gd name="T2" fmla="*/ 7 w 9"/>
                  <a:gd name="T3" fmla="*/ 0 h 9"/>
                  <a:gd name="T4" fmla="*/ 2 w 9"/>
                  <a:gd name="T5" fmla="*/ 0 h 9"/>
                  <a:gd name="T6" fmla="*/ 0 w 9"/>
                  <a:gd name="T7" fmla="*/ 2 h 9"/>
                  <a:gd name="T8" fmla="*/ 0 w 9"/>
                  <a:gd name="T9" fmla="*/ 7 h 9"/>
                  <a:gd name="T10" fmla="*/ 2 w 9"/>
                  <a:gd name="T11" fmla="*/ 9 h 9"/>
                  <a:gd name="T12" fmla="*/ 7 w 9"/>
                  <a:gd name="T13" fmla="*/ 9 h 9"/>
                  <a:gd name="T14" fmla="*/ 9 w 9"/>
                  <a:gd name="T15" fmla="*/ 7 h 9"/>
                  <a:gd name="T16" fmla="*/ 9 w 9"/>
                  <a:gd name="T17" fmla="*/ 2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 h="9">
                    <a:moveTo>
                      <a:pt x="9" y="2"/>
                    </a:moveTo>
                    <a:cubicBezTo>
                      <a:pt x="9" y="1"/>
                      <a:pt x="8" y="0"/>
                      <a:pt x="7" y="0"/>
                    </a:cubicBezTo>
                    <a:cubicBezTo>
                      <a:pt x="2" y="0"/>
                      <a:pt x="2" y="0"/>
                      <a:pt x="2" y="0"/>
                    </a:cubicBezTo>
                    <a:cubicBezTo>
                      <a:pt x="1" y="0"/>
                      <a:pt x="0" y="1"/>
                      <a:pt x="0" y="2"/>
                    </a:cubicBezTo>
                    <a:cubicBezTo>
                      <a:pt x="0" y="7"/>
                      <a:pt x="0" y="7"/>
                      <a:pt x="0" y="7"/>
                    </a:cubicBezTo>
                    <a:cubicBezTo>
                      <a:pt x="0" y="8"/>
                      <a:pt x="1" y="9"/>
                      <a:pt x="2" y="9"/>
                    </a:cubicBezTo>
                    <a:cubicBezTo>
                      <a:pt x="7" y="9"/>
                      <a:pt x="7" y="9"/>
                      <a:pt x="7" y="9"/>
                    </a:cubicBezTo>
                    <a:cubicBezTo>
                      <a:pt x="8" y="9"/>
                      <a:pt x="9" y="8"/>
                      <a:pt x="9" y="7"/>
                    </a:cubicBezTo>
                    <a:lnTo>
                      <a:pt x="9" y="2"/>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p>
                <a:pPr marL="0" marR="0" lvl="0" indent="0" defTabSz="932597" eaLnBrk="1" fontAlgn="auto" latinLnBrk="0" hangingPunct="1">
                  <a:lnSpc>
                    <a:spcPct val="100000"/>
                  </a:lnSpc>
                  <a:spcBef>
                    <a:spcPts val="0"/>
                  </a:spcBef>
                  <a:spcAft>
                    <a:spcPts val="0"/>
                  </a:spcAft>
                  <a:buClrTx/>
                  <a:buSzTx/>
                  <a:buFontTx/>
                  <a:buNone/>
                  <a:tabLst/>
                  <a:defRPr/>
                </a:pPr>
                <a:endParaRPr kumimoji="0" lang="en-US" sz="1836" b="0" i="0" u="none" strike="noStrike" kern="0" cap="none" spc="0" normalizeH="0" baseline="0" noProof="0">
                  <a:ln>
                    <a:noFill/>
                  </a:ln>
                  <a:solidFill>
                    <a:sysClr val="windowText" lastClr="000000"/>
                  </a:solidFill>
                  <a:effectLst/>
                  <a:uLnTx/>
                  <a:uFillTx/>
                </a:endParaRPr>
              </a:p>
            </p:txBody>
          </p:sp>
          <p:sp>
            <p:nvSpPr>
              <p:cNvPr id="59" name="Freeform 86"/>
              <p:cNvSpPr>
                <a:spLocks/>
              </p:cNvSpPr>
              <p:nvPr/>
            </p:nvSpPr>
            <p:spPr bwMode="auto">
              <a:xfrm>
                <a:off x="7657250" y="3375025"/>
                <a:ext cx="36513" cy="38100"/>
              </a:xfrm>
              <a:custGeom>
                <a:avLst/>
                <a:gdLst>
                  <a:gd name="T0" fmla="*/ 9 w 9"/>
                  <a:gd name="T1" fmla="*/ 2 h 9"/>
                  <a:gd name="T2" fmla="*/ 7 w 9"/>
                  <a:gd name="T3" fmla="*/ 0 h 9"/>
                  <a:gd name="T4" fmla="*/ 2 w 9"/>
                  <a:gd name="T5" fmla="*/ 0 h 9"/>
                  <a:gd name="T6" fmla="*/ 0 w 9"/>
                  <a:gd name="T7" fmla="*/ 2 h 9"/>
                  <a:gd name="T8" fmla="*/ 0 w 9"/>
                  <a:gd name="T9" fmla="*/ 7 h 9"/>
                  <a:gd name="T10" fmla="*/ 2 w 9"/>
                  <a:gd name="T11" fmla="*/ 9 h 9"/>
                  <a:gd name="T12" fmla="*/ 7 w 9"/>
                  <a:gd name="T13" fmla="*/ 9 h 9"/>
                  <a:gd name="T14" fmla="*/ 9 w 9"/>
                  <a:gd name="T15" fmla="*/ 7 h 9"/>
                  <a:gd name="T16" fmla="*/ 9 w 9"/>
                  <a:gd name="T17" fmla="*/ 2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 h="9">
                    <a:moveTo>
                      <a:pt x="9" y="2"/>
                    </a:moveTo>
                    <a:cubicBezTo>
                      <a:pt x="9" y="1"/>
                      <a:pt x="8" y="0"/>
                      <a:pt x="7" y="0"/>
                    </a:cubicBezTo>
                    <a:cubicBezTo>
                      <a:pt x="2" y="0"/>
                      <a:pt x="2" y="0"/>
                      <a:pt x="2" y="0"/>
                    </a:cubicBezTo>
                    <a:cubicBezTo>
                      <a:pt x="1" y="0"/>
                      <a:pt x="0" y="1"/>
                      <a:pt x="0" y="2"/>
                    </a:cubicBezTo>
                    <a:cubicBezTo>
                      <a:pt x="0" y="7"/>
                      <a:pt x="0" y="7"/>
                      <a:pt x="0" y="7"/>
                    </a:cubicBezTo>
                    <a:cubicBezTo>
                      <a:pt x="0" y="8"/>
                      <a:pt x="1" y="9"/>
                      <a:pt x="2" y="9"/>
                    </a:cubicBezTo>
                    <a:cubicBezTo>
                      <a:pt x="7" y="9"/>
                      <a:pt x="7" y="9"/>
                      <a:pt x="7" y="9"/>
                    </a:cubicBezTo>
                    <a:cubicBezTo>
                      <a:pt x="8" y="9"/>
                      <a:pt x="9" y="8"/>
                      <a:pt x="9" y="7"/>
                    </a:cubicBezTo>
                    <a:lnTo>
                      <a:pt x="9" y="2"/>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p>
                <a:pPr marL="0" marR="0" lvl="0" indent="0" defTabSz="932597" eaLnBrk="1" fontAlgn="auto" latinLnBrk="0" hangingPunct="1">
                  <a:lnSpc>
                    <a:spcPct val="100000"/>
                  </a:lnSpc>
                  <a:spcBef>
                    <a:spcPts val="0"/>
                  </a:spcBef>
                  <a:spcAft>
                    <a:spcPts val="0"/>
                  </a:spcAft>
                  <a:buClrTx/>
                  <a:buSzTx/>
                  <a:buFontTx/>
                  <a:buNone/>
                  <a:tabLst/>
                  <a:defRPr/>
                </a:pPr>
                <a:endParaRPr kumimoji="0" lang="en-US" sz="1836" b="0" i="0" u="none" strike="noStrike" kern="0" cap="none" spc="0" normalizeH="0" baseline="0" noProof="0" dirty="0">
                  <a:ln>
                    <a:noFill/>
                  </a:ln>
                  <a:solidFill>
                    <a:sysClr val="windowText" lastClr="000000"/>
                  </a:solidFill>
                  <a:effectLst/>
                  <a:uLnTx/>
                  <a:uFillTx/>
                </a:endParaRPr>
              </a:p>
            </p:txBody>
          </p:sp>
          <p:sp>
            <p:nvSpPr>
              <p:cNvPr id="60" name="Freeform 87"/>
              <p:cNvSpPr>
                <a:spLocks/>
              </p:cNvSpPr>
              <p:nvPr/>
            </p:nvSpPr>
            <p:spPr bwMode="auto">
              <a:xfrm>
                <a:off x="7713663" y="3505200"/>
                <a:ext cx="36513" cy="38100"/>
              </a:xfrm>
              <a:custGeom>
                <a:avLst/>
                <a:gdLst>
                  <a:gd name="T0" fmla="*/ 9 w 9"/>
                  <a:gd name="T1" fmla="*/ 2 h 9"/>
                  <a:gd name="T2" fmla="*/ 7 w 9"/>
                  <a:gd name="T3" fmla="*/ 0 h 9"/>
                  <a:gd name="T4" fmla="*/ 2 w 9"/>
                  <a:gd name="T5" fmla="*/ 0 h 9"/>
                  <a:gd name="T6" fmla="*/ 0 w 9"/>
                  <a:gd name="T7" fmla="*/ 2 h 9"/>
                  <a:gd name="T8" fmla="*/ 0 w 9"/>
                  <a:gd name="T9" fmla="*/ 7 h 9"/>
                  <a:gd name="T10" fmla="*/ 2 w 9"/>
                  <a:gd name="T11" fmla="*/ 9 h 9"/>
                  <a:gd name="T12" fmla="*/ 7 w 9"/>
                  <a:gd name="T13" fmla="*/ 9 h 9"/>
                  <a:gd name="T14" fmla="*/ 9 w 9"/>
                  <a:gd name="T15" fmla="*/ 7 h 9"/>
                  <a:gd name="T16" fmla="*/ 9 w 9"/>
                  <a:gd name="T17" fmla="*/ 2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 h="9">
                    <a:moveTo>
                      <a:pt x="9" y="2"/>
                    </a:moveTo>
                    <a:cubicBezTo>
                      <a:pt x="9" y="1"/>
                      <a:pt x="8" y="0"/>
                      <a:pt x="7" y="0"/>
                    </a:cubicBezTo>
                    <a:cubicBezTo>
                      <a:pt x="2" y="0"/>
                      <a:pt x="2" y="0"/>
                      <a:pt x="2" y="0"/>
                    </a:cubicBezTo>
                    <a:cubicBezTo>
                      <a:pt x="1" y="0"/>
                      <a:pt x="0" y="1"/>
                      <a:pt x="0" y="2"/>
                    </a:cubicBezTo>
                    <a:cubicBezTo>
                      <a:pt x="0" y="7"/>
                      <a:pt x="0" y="7"/>
                      <a:pt x="0" y="7"/>
                    </a:cubicBezTo>
                    <a:cubicBezTo>
                      <a:pt x="0" y="8"/>
                      <a:pt x="1" y="9"/>
                      <a:pt x="2" y="9"/>
                    </a:cubicBezTo>
                    <a:cubicBezTo>
                      <a:pt x="7" y="9"/>
                      <a:pt x="7" y="9"/>
                      <a:pt x="7" y="9"/>
                    </a:cubicBezTo>
                    <a:cubicBezTo>
                      <a:pt x="8" y="9"/>
                      <a:pt x="9" y="8"/>
                      <a:pt x="9" y="7"/>
                    </a:cubicBezTo>
                    <a:lnTo>
                      <a:pt x="9" y="2"/>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p>
                <a:pPr marL="0" marR="0" lvl="0" indent="0" defTabSz="932597" eaLnBrk="1" fontAlgn="auto" latinLnBrk="0" hangingPunct="1">
                  <a:lnSpc>
                    <a:spcPct val="100000"/>
                  </a:lnSpc>
                  <a:spcBef>
                    <a:spcPts val="0"/>
                  </a:spcBef>
                  <a:spcAft>
                    <a:spcPts val="0"/>
                  </a:spcAft>
                  <a:buClrTx/>
                  <a:buSzTx/>
                  <a:buFontTx/>
                  <a:buNone/>
                  <a:tabLst/>
                  <a:defRPr/>
                </a:pPr>
                <a:endParaRPr kumimoji="0" lang="en-US" sz="1836" b="0" i="0" u="none" strike="noStrike" kern="0" cap="none" spc="0" normalizeH="0" baseline="0" noProof="0">
                  <a:ln>
                    <a:noFill/>
                  </a:ln>
                  <a:solidFill>
                    <a:sysClr val="windowText" lastClr="000000"/>
                  </a:solidFill>
                  <a:effectLst/>
                  <a:uLnTx/>
                  <a:uFillTx/>
                </a:endParaRPr>
              </a:p>
            </p:txBody>
          </p:sp>
          <p:sp>
            <p:nvSpPr>
              <p:cNvPr id="61" name="Freeform 88"/>
              <p:cNvSpPr>
                <a:spLocks/>
              </p:cNvSpPr>
              <p:nvPr/>
            </p:nvSpPr>
            <p:spPr bwMode="auto">
              <a:xfrm>
                <a:off x="7713663" y="3441700"/>
                <a:ext cx="36513" cy="38100"/>
              </a:xfrm>
              <a:custGeom>
                <a:avLst/>
                <a:gdLst>
                  <a:gd name="T0" fmla="*/ 9 w 9"/>
                  <a:gd name="T1" fmla="*/ 2 h 9"/>
                  <a:gd name="T2" fmla="*/ 7 w 9"/>
                  <a:gd name="T3" fmla="*/ 0 h 9"/>
                  <a:gd name="T4" fmla="*/ 2 w 9"/>
                  <a:gd name="T5" fmla="*/ 0 h 9"/>
                  <a:gd name="T6" fmla="*/ 0 w 9"/>
                  <a:gd name="T7" fmla="*/ 2 h 9"/>
                  <a:gd name="T8" fmla="*/ 0 w 9"/>
                  <a:gd name="T9" fmla="*/ 7 h 9"/>
                  <a:gd name="T10" fmla="*/ 2 w 9"/>
                  <a:gd name="T11" fmla="*/ 9 h 9"/>
                  <a:gd name="T12" fmla="*/ 7 w 9"/>
                  <a:gd name="T13" fmla="*/ 9 h 9"/>
                  <a:gd name="T14" fmla="*/ 9 w 9"/>
                  <a:gd name="T15" fmla="*/ 7 h 9"/>
                  <a:gd name="T16" fmla="*/ 9 w 9"/>
                  <a:gd name="T17" fmla="*/ 2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 h="9">
                    <a:moveTo>
                      <a:pt x="9" y="2"/>
                    </a:moveTo>
                    <a:cubicBezTo>
                      <a:pt x="9" y="1"/>
                      <a:pt x="8" y="0"/>
                      <a:pt x="7" y="0"/>
                    </a:cubicBezTo>
                    <a:cubicBezTo>
                      <a:pt x="2" y="0"/>
                      <a:pt x="2" y="0"/>
                      <a:pt x="2" y="0"/>
                    </a:cubicBezTo>
                    <a:cubicBezTo>
                      <a:pt x="1" y="0"/>
                      <a:pt x="0" y="1"/>
                      <a:pt x="0" y="2"/>
                    </a:cubicBezTo>
                    <a:cubicBezTo>
                      <a:pt x="0" y="7"/>
                      <a:pt x="0" y="7"/>
                      <a:pt x="0" y="7"/>
                    </a:cubicBezTo>
                    <a:cubicBezTo>
                      <a:pt x="0" y="8"/>
                      <a:pt x="1" y="9"/>
                      <a:pt x="2" y="9"/>
                    </a:cubicBezTo>
                    <a:cubicBezTo>
                      <a:pt x="7" y="9"/>
                      <a:pt x="7" y="9"/>
                      <a:pt x="7" y="9"/>
                    </a:cubicBezTo>
                    <a:cubicBezTo>
                      <a:pt x="8" y="9"/>
                      <a:pt x="9" y="8"/>
                      <a:pt x="9" y="7"/>
                    </a:cubicBezTo>
                    <a:lnTo>
                      <a:pt x="9" y="2"/>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p>
                <a:pPr marL="0" marR="0" lvl="0" indent="0" defTabSz="932597" eaLnBrk="1" fontAlgn="auto" latinLnBrk="0" hangingPunct="1">
                  <a:lnSpc>
                    <a:spcPct val="100000"/>
                  </a:lnSpc>
                  <a:spcBef>
                    <a:spcPts val="0"/>
                  </a:spcBef>
                  <a:spcAft>
                    <a:spcPts val="0"/>
                  </a:spcAft>
                  <a:buClrTx/>
                  <a:buSzTx/>
                  <a:buFontTx/>
                  <a:buNone/>
                  <a:tabLst/>
                  <a:defRPr/>
                </a:pPr>
                <a:endParaRPr kumimoji="0" lang="en-US" sz="1836" b="0" i="0" u="none" strike="noStrike" kern="0" cap="none" spc="0" normalizeH="0" baseline="0" noProof="0">
                  <a:ln>
                    <a:noFill/>
                  </a:ln>
                  <a:solidFill>
                    <a:sysClr val="windowText" lastClr="000000"/>
                  </a:solidFill>
                  <a:effectLst/>
                  <a:uLnTx/>
                  <a:uFillTx/>
                </a:endParaRPr>
              </a:p>
            </p:txBody>
          </p:sp>
          <p:sp>
            <p:nvSpPr>
              <p:cNvPr id="62" name="Freeform 89"/>
              <p:cNvSpPr>
                <a:spLocks/>
              </p:cNvSpPr>
              <p:nvPr/>
            </p:nvSpPr>
            <p:spPr bwMode="auto">
              <a:xfrm>
                <a:off x="7713663" y="3375025"/>
                <a:ext cx="36513" cy="38100"/>
              </a:xfrm>
              <a:custGeom>
                <a:avLst/>
                <a:gdLst>
                  <a:gd name="T0" fmla="*/ 9 w 9"/>
                  <a:gd name="T1" fmla="*/ 2 h 9"/>
                  <a:gd name="T2" fmla="*/ 7 w 9"/>
                  <a:gd name="T3" fmla="*/ 0 h 9"/>
                  <a:gd name="T4" fmla="*/ 2 w 9"/>
                  <a:gd name="T5" fmla="*/ 0 h 9"/>
                  <a:gd name="T6" fmla="*/ 0 w 9"/>
                  <a:gd name="T7" fmla="*/ 2 h 9"/>
                  <a:gd name="T8" fmla="*/ 0 w 9"/>
                  <a:gd name="T9" fmla="*/ 7 h 9"/>
                  <a:gd name="T10" fmla="*/ 2 w 9"/>
                  <a:gd name="T11" fmla="*/ 9 h 9"/>
                  <a:gd name="T12" fmla="*/ 7 w 9"/>
                  <a:gd name="T13" fmla="*/ 9 h 9"/>
                  <a:gd name="T14" fmla="*/ 9 w 9"/>
                  <a:gd name="T15" fmla="*/ 7 h 9"/>
                  <a:gd name="T16" fmla="*/ 9 w 9"/>
                  <a:gd name="T17" fmla="*/ 2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 h="9">
                    <a:moveTo>
                      <a:pt x="9" y="2"/>
                    </a:moveTo>
                    <a:cubicBezTo>
                      <a:pt x="9" y="1"/>
                      <a:pt x="8" y="0"/>
                      <a:pt x="7" y="0"/>
                    </a:cubicBezTo>
                    <a:cubicBezTo>
                      <a:pt x="2" y="0"/>
                      <a:pt x="2" y="0"/>
                      <a:pt x="2" y="0"/>
                    </a:cubicBezTo>
                    <a:cubicBezTo>
                      <a:pt x="1" y="0"/>
                      <a:pt x="0" y="1"/>
                      <a:pt x="0" y="2"/>
                    </a:cubicBezTo>
                    <a:cubicBezTo>
                      <a:pt x="0" y="7"/>
                      <a:pt x="0" y="7"/>
                      <a:pt x="0" y="7"/>
                    </a:cubicBezTo>
                    <a:cubicBezTo>
                      <a:pt x="0" y="8"/>
                      <a:pt x="1" y="9"/>
                      <a:pt x="2" y="9"/>
                    </a:cubicBezTo>
                    <a:cubicBezTo>
                      <a:pt x="7" y="9"/>
                      <a:pt x="7" y="9"/>
                      <a:pt x="7" y="9"/>
                    </a:cubicBezTo>
                    <a:cubicBezTo>
                      <a:pt x="8" y="9"/>
                      <a:pt x="9" y="8"/>
                      <a:pt x="9" y="7"/>
                    </a:cubicBezTo>
                    <a:lnTo>
                      <a:pt x="9" y="2"/>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p>
                <a:pPr marL="0" marR="0" lvl="0" indent="0" defTabSz="932597" eaLnBrk="1" fontAlgn="auto" latinLnBrk="0" hangingPunct="1">
                  <a:lnSpc>
                    <a:spcPct val="100000"/>
                  </a:lnSpc>
                  <a:spcBef>
                    <a:spcPts val="0"/>
                  </a:spcBef>
                  <a:spcAft>
                    <a:spcPts val="0"/>
                  </a:spcAft>
                  <a:buClrTx/>
                  <a:buSzTx/>
                  <a:buFontTx/>
                  <a:buNone/>
                  <a:tabLst/>
                  <a:defRPr/>
                </a:pPr>
                <a:endParaRPr kumimoji="0" lang="en-US" sz="1836" b="0" i="0" u="none" strike="noStrike" kern="0" cap="none" spc="0" normalizeH="0" baseline="0" noProof="0">
                  <a:ln>
                    <a:noFill/>
                  </a:ln>
                  <a:solidFill>
                    <a:sysClr val="windowText" lastClr="000000"/>
                  </a:solidFill>
                  <a:effectLst/>
                  <a:uLnTx/>
                  <a:uFillTx/>
                </a:endParaRPr>
              </a:p>
            </p:txBody>
          </p:sp>
        </p:grpSp>
        <p:sp>
          <p:nvSpPr>
            <p:cNvPr id="51" name="Freeform 6"/>
            <p:cNvSpPr>
              <a:spLocks/>
            </p:cNvSpPr>
            <p:nvPr/>
          </p:nvSpPr>
          <p:spPr bwMode="auto">
            <a:xfrm>
              <a:off x="3600741" y="5253957"/>
              <a:ext cx="298450" cy="512763"/>
            </a:xfrm>
            <a:custGeom>
              <a:avLst/>
              <a:gdLst>
                <a:gd name="T0" fmla="*/ 1159 w 2184"/>
                <a:gd name="T1" fmla="*/ 4 h 3230"/>
                <a:gd name="T2" fmla="*/ 1282 w 2184"/>
                <a:gd name="T3" fmla="*/ 27 h 3230"/>
                <a:gd name="T4" fmla="*/ 1393 w 2184"/>
                <a:gd name="T5" fmla="*/ 67 h 3230"/>
                <a:gd name="T6" fmla="*/ 1491 w 2184"/>
                <a:gd name="T7" fmla="*/ 126 h 3230"/>
                <a:gd name="T8" fmla="*/ 1577 w 2184"/>
                <a:gd name="T9" fmla="*/ 204 h 3230"/>
                <a:gd name="T10" fmla="*/ 1653 w 2184"/>
                <a:gd name="T11" fmla="*/ 299 h 3230"/>
                <a:gd name="T12" fmla="*/ 1719 w 2184"/>
                <a:gd name="T13" fmla="*/ 412 h 3230"/>
                <a:gd name="T14" fmla="*/ 1776 w 2184"/>
                <a:gd name="T15" fmla="*/ 544 h 3230"/>
                <a:gd name="T16" fmla="*/ 1823 w 2184"/>
                <a:gd name="T17" fmla="*/ 694 h 3230"/>
                <a:gd name="T18" fmla="*/ 1864 w 2184"/>
                <a:gd name="T19" fmla="*/ 869 h 3230"/>
                <a:gd name="T20" fmla="*/ 1907 w 2184"/>
                <a:gd name="T21" fmla="*/ 1066 h 3230"/>
                <a:gd name="T22" fmla="*/ 1950 w 2184"/>
                <a:gd name="T23" fmla="*/ 1273 h 3230"/>
                <a:gd name="T24" fmla="*/ 1993 w 2184"/>
                <a:gd name="T25" fmla="*/ 1485 h 3230"/>
                <a:gd name="T26" fmla="*/ 2034 w 2184"/>
                <a:gd name="T27" fmla="*/ 1697 h 3230"/>
                <a:gd name="T28" fmla="*/ 2073 w 2184"/>
                <a:gd name="T29" fmla="*/ 1905 h 3230"/>
                <a:gd name="T30" fmla="*/ 2108 w 2184"/>
                <a:gd name="T31" fmla="*/ 2102 h 3230"/>
                <a:gd name="T32" fmla="*/ 2139 w 2184"/>
                <a:gd name="T33" fmla="*/ 2287 h 3230"/>
                <a:gd name="T34" fmla="*/ 2165 w 2184"/>
                <a:gd name="T35" fmla="*/ 2452 h 3230"/>
                <a:gd name="T36" fmla="*/ 2178 w 2184"/>
                <a:gd name="T37" fmla="*/ 2563 h 3230"/>
                <a:gd name="T38" fmla="*/ 2184 w 2184"/>
                <a:gd name="T39" fmla="*/ 2669 h 3230"/>
                <a:gd name="T40" fmla="*/ 2182 w 2184"/>
                <a:gd name="T41" fmla="*/ 2768 h 3230"/>
                <a:gd name="T42" fmla="*/ 2171 w 2184"/>
                <a:gd name="T43" fmla="*/ 2862 h 3230"/>
                <a:gd name="T44" fmla="*/ 2151 w 2184"/>
                <a:gd name="T45" fmla="*/ 2947 h 3230"/>
                <a:gd name="T46" fmla="*/ 2120 w 2184"/>
                <a:gd name="T47" fmla="*/ 3022 h 3230"/>
                <a:gd name="T48" fmla="*/ 2078 w 2184"/>
                <a:gd name="T49" fmla="*/ 3087 h 3230"/>
                <a:gd name="T50" fmla="*/ 2024 w 2184"/>
                <a:gd name="T51" fmla="*/ 3142 h 3230"/>
                <a:gd name="T52" fmla="*/ 1958 w 2184"/>
                <a:gd name="T53" fmla="*/ 3183 h 3230"/>
                <a:gd name="T54" fmla="*/ 1879 w 2184"/>
                <a:gd name="T55" fmla="*/ 3213 h 3230"/>
                <a:gd name="T56" fmla="*/ 1786 w 2184"/>
                <a:gd name="T57" fmla="*/ 3228 h 3230"/>
                <a:gd name="T58" fmla="*/ 450 w 2184"/>
                <a:gd name="T59" fmla="*/ 3230 h 3230"/>
                <a:gd name="T60" fmla="*/ 351 w 2184"/>
                <a:gd name="T61" fmla="*/ 3222 h 3230"/>
                <a:gd name="T62" fmla="*/ 265 w 2184"/>
                <a:gd name="T63" fmla="*/ 3201 h 3230"/>
                <a:gd name="T64" fmla="*/ 192 w 2184"/>
                <a:gd name="T65" fmla="*/ 3164 h 3230"/>
                <a:gd name="T66" fmla="*/ 132 w 2184"/>
                <a:gd name="T67" fmla="*/ 3116 h 3230"/>
                <a:gd name="T68" fmla="*/ 84 w 2184"/>
                <a:gd name="T69" fmla="*/ 3056 h 3230"/>
                <a:gd name="T70" fmla="*/ 49 w 2184"/>
                <a:gd name="T71" fmla="*/ 2985 h 3230"/>
                <a:gd name="T72" fmla="*/ 22 w 2184"/>
                <a:gd name="T73" fmla="*/ 2905 h 3230"/>
                <a:gd name="T74" fmla="*/ 7 w 2184"/>
                <a:gd name="T75" fmla="*/ 2816 h 3230"/>
                <a:gd name="T76" fmla="*/ 0 w 2184"/>
                <a:gd name="T77" fmla="*/ 2720 h 3230"/>
                <a:gd name="T78" fmla="*/ 2 w 2184"/>
                <a:gd name="T79" fmla="*/ 2617 h 3230"/>
                <a:gd name="T80" fmla="*/ 12 w 2184"/>
                <a:gd name="T81" fmla="*/ 2508 h 3230"/>
                <a:gd name="T82" fmla="*/ 32 w 2184"/>
                <a:gd name="T83" fmla="*/ 2372 h 3230"/>
                <a:gd name="T84" fmla="*/ 61 w 2184"/>
                <a:gd name="T85" fmla="*/ 2197 h 3230"/>
                <a:gd name="T86" fmla="*/ 94 w 2184"/>
                <a:gd name="T87" fmla="*/ 2005 h 3230"/>
                <a:gd name="T88" fmla="*/ 131 w 2184"/>
                <a:gd name="T89" fmla="*/ 1802 h 3230"/>
                <a:gd name="T90" fmla="*/ 171 w 2184"/>
                <a:gd name="T91" fmla="*/ 1591 h 3230"/>
                <a:gd name="T92" fmla="*/ 213 w 2184"/>
                <a:gd name="T93" fmla="*/ 1378 h 3230"/>
                <a:gd name="T94" fmla="*/ 256 w 2184"/>
                <a:gd name="T95" fmla="*/ 1168 h 3230"/>
                <a:gd name="T96" fmla="*/ 299 w 2184"/>
                <a:gd name="T97" fmla="*/ 966 h 3230"/>
                <a:gd name="T98" fmla="*/ 342 w 2184"/>
                <a:gd name="T99" fmla="*/ 776 h 3230"/>
                <a:gd name="T100" fmla="*/ 385 w 2184"/>
                <a:gd name="T101" fmla="*/ 617 h 3230"/>
                <a:gd name="T102" fmla="*/ 436 w 2184"/>
                <a:gd name="T103" fmla="*/ 476 h 3230"/>
                <a:gd name="T104" fmla="*/ 497 w 2184"/>
                <a:gd name="T105" fmla="*/ 354 h 3230"/>
                <a:gd name="T106" fmla="*/ 568 w 2184"/>
                <a:gd name="T107" fmla="*/ 249 h 3230"/>
                <a:gd name="T108" fmla="*/ 649 w 2184"/>
                <a:gd name="T109" fmla="*/ 162 h 3230"/>
                <a:gd name="T110" fmla="*/ 742 w 2184"/>
                <a:gd name="T111" fmla="*/ 94 h 3230"/>
                <a:gd name="T112" fmla="*/ 846 w 2184"/>
                <a:gd name="T113" fmla="*/ 45 h 3230"/>
                <a:gd name="T114" fmla="*/ 963 w 2184"/>
                <a:gd name="T115" fmla="*/ 13 h 3230"/>
                <a:gd name="T116" fmla="*/ 1093 w 2184"/>
                <a:gd name="T117" fmla="*/ 0 h 32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184" h="3230">
                  <a:moveTo>
                    <a:pt x="1093" y="0"/>
                  </a:moveTo>
                  <a:lnTo>
                    <a:pt x="1159" y="4"/>
                  </a:lnTo>
                  <a:lnTo>
                    <a:pt x="1222" y="13"/>
                  </a:lnTo>
                  <a:lnTo>
                    <a:pt x="1282" y="27"/>
                  </a:lnTo>
                  <a:lnTo>
                    <a:pt x="1339" y="45"/>
                  </a:lnTo>
                  <a:lnTo>
                    <a:pt x="1393" y="67"/>
                  </a:lnTo>
                  <a:lnTo>
                    <a:pt x="1443" y="94"/>
                  </a:lnTo>
                  <a:lnTo>
                    <a:pt x="1491" y="126"/>
                  </a:lnTo>
                  <a:lnTo>
                    <a:pt x="1536" y="162"/>
                  </a:lnTo>
                  <a:lnTo>
                    <a:pt x="1577" y="204"/>
                  </a:lnTo>
                  <a:lnTo>
                    <a:pt x="1617" y="249"/>
                  </a:lnTo>
                  <a:lnTo>
                    <a:pt x="1653" y="299"/>
                  </a:lnTo>
                  <a:lnTo>
                    <a:pt x="1688" y="354"/>
                  </a:lnTo>
                  <a:lnTo>
                    <a:pt x="1719" y="412"/>
                  </a:lnTo>
                  <a:lnTo>
                    <a:pt x="1749" y="476"/>
                  </a:lnTo>
                  <a:lnTo>
                    <a:pt x="1776" y="544"/>
                  </a:lnTo>
                  <a:lnTo>
                    <a:pt x="1800" y="617"/>
                  </a:lnTo>
                  <a:lnTo>
                    <a:pt x="1823" y="694"/>
                  </a:lnTo>
                  <a:lnTo>
                    <a:pt x="1843" y="776"/>
                  </a:lnTo>
                  <a:lnTo>
                    <a:pt x="1864" y="869"/>
                  </a:lnTo>
                  <a:lnTo>
                    <a:pt x="1885" y="966"/>
                  </a:lnTo>
                  <a:lnTo>
                    <a:pt x="1907" y="1066"/>
                  </a:lnTo>
                  <a:lnTo>
                    <a:pt x="1929" y="1168"/>
                  </a:lnTo>
                  <a:lnTo>
                    <a:pt x="1950" y="1273"/>
                  </a:lnTo>
                  <a:lnTo>
                    <a:pt x="1972" y="1378"/>
                  </a:lnTo>
                  <a:lnTo>
                    <a:pt x="1993" y="1485"/>
                  </a:lnTo>
                  <a:lnTo>
                    <a:pt x="2014" y="1591"/>
                  </a:lnTo>
                  <a:lnTo>
                    <a:pt x="2034" y="1697"/>
                  </a:lnTo>
                  <a:lnTo>
                    <a:pt x="2054" y="1802"/>
                  </a:lnTo>
                  <a:lnTo>
                    <a:pt x="2073" y="1905"/>
                  </a:lnTo>
                  <a:lnTo>
                    <a:pt x="2091" y="2005"/>
                  </a:lnTo>
                  <a:lnTo>
                    <a:pt x="2108" y="2102"/>
                  </a:lnTo>
                  <a:lnTo>
                    <a:pt x="2125" y="2197"/>
                  </a:lnTo>
                  <a:lnTo>
                    <a:pt x="2139" y="2287"/>
                  </a:lnTo>
                  <a:lnTo>
                    <a:pt x="2153" y="2372"/>
                  </a:lnTo>
                  <a:lnTo>
                    <a:pt x="2165" y="2452"/>
                  </a:lnTo>
                  <a:lnTo>
                    <a:pt x="2172" y="2508"/>
                  </a:lnTo>
                  <a:lnTo>
                    <a:pt x="2178" y="2563"/>
                  </a:lnTo>
                  <a:lnTo>
                    <a:pt x="2182" y="2617"/>
                  </a:lnTo>
                  <a:lnTo>
                    <a:pt x="2184" y="2669"/>
                  </a:lnTo>
                  <a:lnTo>
                    <a:pt x="2184" y="2720"/>
                  </a:lnTo>
                  <a:lnTo>
                    <a:pt x="2182" y="2768"/>
                  </a:lnTo>
                  <a:lnTo>
                    <a:pt x="2178" y="2816"/>
                  </a:lnTo>
                  <a:lnTo>
                    <a:pt x="2171" y="2862"/>
                  </a:lnTo>
                  <a:lnTo>
                    <a:pt x="2162" y="2905"/>
                  </a:lnTo>
                  <a:lnTo>
                    <a:pt x="2151" y="2947"/>
                  </a:lnTo>
                  <a:lnTo>
                    <a:pt x="2137" y="2985"/>
                  </a:lnTo>
                  <a:lnTo>
                    <a:pt x="2120" y="3022"/>
                  </a:lnTo>
                  <a:lnTo>
                    <a:pt x="2100" y="3056"/>
                  </a:lnTo>
                  <a:lnTo>
                    <a:pt x="2078" y="3087"/>
                  </a:lnTo>
                  <a:lnTo>
                    <a:pt x="2053" y="3116"/>
                  </a:lnTo>
                  <a:lnTo>
                    <a:pt x="2024" y="3142"/>
                  </a:lnTo>
                  <a:lnTo>
                    <a:pt x="1993" y="3164"/>
                  </a:lnTo>
                  <a:lnTo>
                    <a:pt x="1958" y="3183"/>
                  </a:lnTo>
                  <a:lnTo>
                    <a:pt x="1921" y="3201"/>
                  </a:lnTo>
                  <a:lnTo>
                    <a:pt x="1879" y="3213"/>
                  </a:lnTo>
                  <a:lnTo>
                    <a:pt x="1835" y="3222"/>
                  </a:lnTo>
                  <a:lnTo>
                    <a:pt x="1786" y="3228"/>
                  </a:lnTo>
                  <a:lnTo>
                    <a:pt x="1734" y="3230"/>
                  </a:lnTo>
                  <a:lnTo>
                    <a:pt x="450" y="3230"/>
                  </a:lnTo>
                  <a:lnTo>
                    <a:pt x="398" y="3228"/>
                  </a:lnTo>
                  <a:lnTo>
                    <a:pt x="351" y="3222"/>
                  </a:lnTo>
                  <a:lnTo>
                    <a:pt x="306" y="3213"/>
                  </a:lnTo>
                  <a:lnTo>
                    <a:pt x="265" y="3201"/>
                  </a:lnTo>
                  <a:lnTo>
                    <a:pt x="226" y="3183"/>
                  </a:lnTo>
                  <a:lnTo>
                    <a:pt x="192" y="3164"/>
                  </a:lnTo>
                  <a:lnTo>
                    <a:pt x="160" y="3142"/>
                  </a:lnTo>
                  <a:lnTo>
                    <a:pt x="132" y="3116"/>
                  </a:lnTo>
                  <a:lnTo>
                    <a:pt x="106" y="3087"/>
                  </a:lnTo>
                  <a:lnTo>
                    <a:pt x="84" y="3056"/>
                  </a:lnTo>
                  <a:lnTo>
                    <a:pt x="65" y="3022"/>
                  </a:lnTo>
                  <a:lnTo>
                    <a:pt x="49" y="2985"/>
                  </a:lnTo>
                  <a:lnTo>
                    <a:pt x="34" y="2947"/>
                  </a:lnTo>
                  <a:lnTo>
                    <a:pt x="22" y="2905"/>
                  </a:lnTo>
                  <a:lnTo>
                    <a:pt x="13" y="2862"/>
                  </a:lnTo>
                  <a:lnTo>
                    <a:pt x="7" y="2816"/>
                  </a:lnTo>
                  <a:lnTo>
                    <a:pt x="2" y="2768"/>
                  </a:lnTo>
                  <a:lnTo>
                    <a:pt x="0" y="2720"/>
                  </a:lnTo>
                  <a:lnTo>
                    <a:pt x="0" y="2669"/>
                  </a:lnTo>
                  <a:lnTo>
                    <a:pt x="2" y="2617"/>
                  </a:lnTo>
                  <a:lnTo>
                    <a:pt x="6" y="2563"/>
                  </a:lnTo>
                  <a:lnTo>
                    <a:pt x="12" y="2508"/>
                  </a:lnTo>
                  <a:lnTo>
                    <a:pt x="20" y="2452"/>
                  </a:lnTo>
                  <a:lnTo>
                    <a:pt x="32" y="2372"/>
                  </a:lnTo>
                  <a:lnTo>
                    <a:pt x="46" y="2287"/>
                  </a:lnTo>
                  <a:lnTo>
                    <a:pt x="61" y="2197"/>
                  </a:lnTo>
                  <a:lnTo>
                    <a:pt x="77" y="2102"/>
                  </a:lnTo>
                  <a:lnTo>
                    <a:pt x="94" y="2005"/>
                  </a:lnTo>
                  <a:lnTo>
                    <a:pt x="113" y="1905"/>
                  </a:lnTo>
                  <a:lnTo>
                    <a:pt x="131" y="1802"/>
                  </a:lnTo>
                  <a:lnTo>
                    <a:pt x="151" y="1697"/>
                  </a:lnTo>
                  <a:lnTo>
                    <a:pt x="171" y="1591"/>
                  </a:lnTo>
                  <a:lnTo>
                    <a:pt x="192" y="1485"/>
                  </a:lnTo>
                  <a:lnTo>
                    <a:pt x="213" y="1378"/>
                  </a:lnTo>
                  <a:lnTo>
                    <a:pt x="234" y="1273"/>
                  </a:lnTo>
                  <a:lnTo>
                    <a:pt x="256" y="1168"/>
                  </a:lnTo>
                  <a:lnTo>
                    <a:pt x="278" y="1066"/>
                  </a:lnTo>
                  <a:lnTo>
                    <a:pt x="299" y="966"/>
                  </a:lnTo>
                  <a:lnTo>
                    <a:pt x="321" y="869"/>
                  </a:lnTo>
                  <a:lnTo>
                    <a:pt x="342" y="776"/>
                  </a:lnTo>
                  <a:lnTo>
                    <a:pt x="362" y="694"/>
                  </a:lnTo>
                  <a:lnTo>
                    <a:pt x="385" y="617"/>
                  </a:lnTo>
                  <a:lnTo>
                    <a:pt x="410" y="544"/>
                  </a:lnTo>
                  <a:lnTo>
                    <a:pt x="436" y="476"/>
                  </a:lnTo>
                  <a:lnTo>
                    <a:pt x="465" y="412"/>
                  </a:lnTo>
                  <a:lnTo>
                    <a:pt x="497" y="354"/>
                  </a:lnTo>
                  <a:lnTo>
                    <a:pt x="531" y="299"/>
                  </a:lnTo>
                  <a:lnTo>
                    <a:pt x="568" y="249"/>
                  </a:lnTo>
                  <a:lnTo>
                    <a:pt x="607" y="204"/>
                  </a:lnTo>
                  <a:lnTo>
                    <a:pt x="649" y="162"/>
                  </a:lnTo>
                  <a:lnTo>
                    <a:pt x="694" y="126"/>
                  </a:lnTo>
                  <a:lnTo>
                    <a:pt x="742" y="94"/>
                  </a:lnTo>
                  <a:lnTo>
                    <a:pt x="793" y="67"/>
                  </a:lnTo>
                  <a:lnTo>
                    <a:pt x="846" y="45"/>
                  </a:lnTo>
                  <a:lnTo>
                    <a:pt x="903" y="27"/>
                  </a:lnTo>
                  <a:lnTo>
                    <a:pt x="963" y="13"/>
                  </a:lnTo>
                  <a:lnTo>
                    <a:pt x="1026" y="4"/>
                  </a:lnTo>
                  <a:lnTo>
                    <a:pt x="1093" y="0"/>
                  </a:lnTo>
                  <a:close/>
                </a:path>
              </a:pathLst>
            </a:custGeom>
            <a:solidFill>
              <a:srgbClr val="969696"/>
            </a:solidFill>
            <a:ln w="0">
              <a:solidFill>
                <a:srgbClr val="999999"/>
              </a:solidFill>
              <a:prstDash val="solid"/>
              <a:round/>
              <a:headEnd/>
              <a:tailEnd/>
            </a:ln>
          </p:spPr>
          <p:txBody>
            <a:bodyPr vert="horz" wrap="square" lIns="93260" tIns="46630" rIns="93260" bIns="46630" numCol="1" anchor="t" anchorCtr="0" compatLnSpc="1">
              <a:prstTxWarp prst="textNoShape">
                <a:avLst/>
              </a:prstTxWarp>
            </a:bodyPr>
            <a:lstStyle/>
            <a:p>
              <a:pPr marL="0" marR="0" lvl="0" indent="0" defTabSz="932597" eaLnBrk="1" fontAlgn="auto" latinLnBrk="0" hangingPunct="1">
                <a:lnSpc>
                  <a:spcPct val="100000"/>
                </a:lnSpc>
                <a:spcBef>
                  <a:spcPts val="0"/>
                </a:spcBef>
                <a:spcAft>
                  <a:spcPts val="0"/>
                </a:spcAft>
                <a:buClrTx/>
                <a:buSzTx/>
                <a:buFontTx/>
                <a:buNone/>
                <a:tabLst/>
                <a:defRPr/>
              </a:pPr>
              <a:endParaRPr kumimoji="0" lang="en-US" sz="1836" b="0" i="0" u="none" strike="noStrike" kern="0" cap="none" spc="0" normalizeH="0" baseline="0" noProof="0">
                <a:ln>
                  <a:noFill/>
                </a:ln>
                <a:solidFill>
                  <a:sysClr val="windowText" lastClr="000000"/>
                </a:solidFill>
                <a:effectLst/>
                <a:uLnTx/>
                <a:uFillTx/>
              </a:endParaRPr>
            </a:p>
          </p:txBody>
        </p:sp>
        <p:sp>
          <p:nvSpPr>
            <p:cNvPr id="52" name="Freeform 34"/>
            <p:cNvSpPr>
              <a:spLocks/>
            </p:cNvSpPr>
            <p:nvPr/>
          </p:nvSpPr>
          <p:spPr bwMode="auto">
            <a:xfrm rot="10800000" flipH="1">
              <a:off x="3721714" y="5674223"/>
              <a:ext cx="80091" cy="234786"/>
            </a:xfrm>
            <a:custGeom>
              <a:avLst/>
              <a:gdLst>
                <a:gd name="T0" fmla="*/ 519 w 526"/>
                <a:gd name="T1" fmla="*/ 601 h 614"/>
                <a:gd name="T2" fmla="*/ 276 w 526"/>
                <a:gd name="T3" fmla="*/ 169 h 614"/>
                <a:gd name="T4" fmla="*/ 281 w 526"/>
                <a:gd name="T5" fmla="*/ 149 h 614"/>
                <a:gd name="T6" fmla="*/ 274 w 526"/>
                <a:gd name="T7" fmla="*/ 125 h 614"/>
                <a:gd name="T8" fmla="*/ 274 w 526"/>
                <a:gd name="T9" fmla="*/ 123 h 614"/>
                <a:gd name="T10" fmla="*/ 281 w 526"/>
                <a:gd name="T11" fmla="*/ 100 h 614"/>
                <a:gd name="T12" fmla="*/ 273 w 526"/>
                <a:gd name="T13" fmla="*/ 75 h 614"/>
                <a:gd name="T14" fmla="*/ 281 w 526"/>
                <a:gd name="T15" fmla="*/ 51 h 614"/>
                <a:gd name="T16" fmla="*/ 273 w 526"/>
                <a:gd name="T17" fmla="*/ 27 h 614"/>
                <a:gd name="T18" fmla="*/ 280 w 526"/>
                <a:gd name="T19" fmla="*/ 14 h 614"/>
                <a:gd name="T20" fmla="*/ 265 w 526"/>
                <a:gd name="T21" fmla="*/ 0 h 614"/>
                <a:gd name="T22" fmla="*/ 253 w 526"/>
                <a:gd name="T23" fmla="*/ 29 h 614"/>
                <a:gd name="T24" fmla="*/ 261 w 526"/>
                <a:gd name="T25" fmla="*/ 53 h 614"/>
                <a:gd name="T26" fmla="*/ 253 w 526"/>
                <a:gd name="T27" fmla="*/ 77 h 614"/>
                <a:gd name="T28" fmla="*/ 261 w 526"/>
                <a:gd name="T29" fmla="*/ 102 h 614"/>
                <a:gd name="T30" fmla="*/ 253 w 526"/>
                <a:gd name="T31" fmla="*/ 126 h 614"/>
                <a:gd name="T32" fmla="*/ 260 w 526"/>
                <a:gd name="T33" fmla="*/ 148 h 614"/>
                <a:gd name="T34" fmla="*/ 259 w 526"/>
                <a:gd name="T35" fmla="*/ 153 h 614"/>
                <a:gd name="T36" fmla="*/ 253 w 526"/>
                <a:gd name="T37" fmla="*/ 175 h 614"/>
                <a:gd name="T38" fmla="*/ 257 w 526"/>
                <a:gd name="T39" fmla="*/ 192 h 614"/>
                <a:gd name="T40" fmla="*/ 7 w 526"/>
                <a:gd name="T41" fmla="*/ 601 h 614"/>
                <a:gd name="T42" fmla="*/ 0 w 526"/>
                <a:gd name="T43" fmla="*/ 607 h 614"/>
                <a:gd name="T44" fmla="*/ 7 w 526"/>
                <a:gd name="T45" fmla="*/ 614 h 614"/>
                <a:gd name="T46" fmla="*/ 267 w 526"/>
                <a:gd name="T47" fmla="*/ 222 h 614"/>
                <a:gd name="T48" fmla="*/ 519 w 526"/>
                <a:gd name="T49" fmla="*/ 614 h 614"/>
                <a:gd name="T50" fmla="*/ 526 w 526"/>
                <a:gd name="T51" fmla="*/ 607 h 614"/>
                <a:gd name="T52" fmla="*/ 519 w 526"/>
                <a:gd name="T53" fmla="*/ 601 h 614"/>
                <a:gd name="connsiteX0" fmla="*/ 5394 w 10314"/>
                <a:gd name="connsiteY0" fmla="*/ 4126 h 10352"/>
                <a:gd name="connsiteX1" fmla="*/ 5247 w 10314"/>
                <a:gd name="connsiteY1" fmla="*/ 2752 h 10352"/>
                <a:gd name="connsiteX2" fmla="*/ 5342 w 10314"/>
                <a:gd name="connsiteY2" fmla="*/ 2427 h 10352"/>
                <a:gd name="connsiteX3" fmla="*/ 5209 w 10314"/>
                <a:gd name="connsiteY3" fmla="*/ 2036 h 10352"/>
                <a:gd name="connsiteX4" fmla="*/ 5209 w 10314"/>
                <a:gd name="connsiteY4" fmla="*/ 2003 h 10352"/>
                <a:gd name="connsiteX5" fmla="*/ 5342 w 10314"/>
                <a:gd name="connsiteY5" fmla="*/ 1629 h 10352"/>
                <a:gd name="connsiteX6" fmla="*/ 5190 w 10314"/>
                <a:gd name="connsiteY6" fmla="*/ 1221 h 10352"/>
                <a:gd name="connsiteX7" fmla="*/ 5342 w 10314"/>
                <a:gd name="connsiteY7" fmla="*/ 831 h 10352"/>
                <a:gd name="connsiteX8" fmla="*/ 5190 w 10314"/>
                <a:gd name="connsiteY8" fmla="*/ 440 h 10352"/>
                <a:gd name="connsiteX9" fmla="*/ 5323 w 10314"/>
                <a:gd name="connsiteY9" fmla="*/ 228 h 10352"/>
                <a:gd name="connsiteX10" fmla="*/ 5038 w 10314"/>
                <a:gd name="connsiteY10" fmla="*/ 0 h 10352"/>
                <a:gd name="connsiteX11" fmla="*/ 4810 w 10314"/>
                <a:gd name="connsiteY11" fmla="*/ 472 h 10352"/>
                <a:gd name="connsiteX12" fmla="*/ 4962 w 10314"/>
                <a:gd name="connsiteY12" fmla="*/ 863 h 10352"/>
                <a:gd name="connsiteX13" fmla="*/ 4810 w 10314"/>
                <a:gd name="connsiteY13" fmla="*/ 1254 h 10352"/>
                <a:gd name="connsiteX14" fmla="*/ 4962 w 10314"/>
                <a:gd name="connsiteY14" fmla="*/ 1661 h 10352"/>
                <a:gd name="connsiteX15" fmla="*/ 4810 w 10314"/>
                <a:gd name="connsiteY15" fmla="*/ 2052 h 10352"/>
                <a:gd name="connsiteX16" fmla="*/ 4943 w 10314"/>
                <a:gd name="connsiteY16" fmla="*/ 2410 h 10352"/>
                <a:gd name="connsiteX17" fmla="*/ 4924 w 10314"/>
                <a:gd name="connsiteY17" fmla="*/ 2492 h 10352"/>
                <a:gd name="connsiteX18" fmla="*/ 4810 w 10314"/>
                <a:gd name="connsiteY18" fmla="*/ 2850 h 10352"/>
                <a:gd name="connsiteX19" fmla="*/ 4886 w 10314"/>
                <a:gd name="connsiteY19" fmla="*/ 3127 h 10352"/>
                <a:gd name="connsiteX20" fmla="*/ 133 w 10314"/>
                <a:gd name="connsiteY20" fmla="*/ 9788 h 10352"/>
                <a:gd name="connsiteX21" fmla="*/ 0 w 10314"/>
                <a:gd name="connsiteY21" fmla="*/ 9886 h 10352"/>
                <a:gd name="connsiteX22" fmla="*/ 133 w 10314"/>
                <a:gd name="connsiteY22" fmla="*/ 10000 h 10352"/>
                <a:gd name="connsiteX23" fmla="*/ 5076 w 10314"/>
                <a:gd name="connsiteY23" fmla="*/ 3616 h 10352"/>
                <a:gd name="connsiteX24" fmla="*/ 9867 w 10314"/>
                <a:gd name="connsiteY24" fmla="*/ 10000 h 10352"/>
                <a:gd name="connsiteX25" fmla="*/ 10000 w 10314"/>
                <a:gd name="connsiteY25" fmla="*/ 9886 h 10352"/>
                <a:gd name="connsiteX26" fmla="*/ 5394 w 10314"/>
                <a:gd name="connsiteY26" fmla="*/ 4126 h 10352"/>
                <a:gd name="connsiteX0" fmla="*/ 5394 w 9868"/>
                <a:gd name="connsiteY0" fmla="*/ 4126 h 10000"/>
                <a:gd name="connsiteX1" fmla="*/ 5247 w 9868"/>
                <a:gd name="connsiteY1" fmla="*/ 2752 h 10000"/>
                <a:gd name="connsiteX2" fmla="*/ 5342 w 9868"/>
                <a:gd name="connsiteY2" fmla="*/ 2427 h 10000"/>
                <a:gd name="connsiteX3" fmla="*/ 5209 w 9868"/>
                <a:gd name="connsiteY3" fmla="*/ 2036 h 10000"/>
                <a:gd name="connsiteX4" fmla="*/ 5209 w 9868"/>
                <a:gd name="connsiteY4" fmla="*/ 2003 h 10000"/>
                <a:gd name="connsiteX5" fmla="*/ 5342 w 9868"/>
                <a:gd name="connsiteY5" fmla="*/ 1629 h 10000"/>
                <a:gd name="connsiteX6" fmla="*/ 5190 w 9868"/>
                <a:gd name="connsiteY6" fmla="*/ 1221 h 10000"/>
                <a:gd name="connsiteX7" fmla="*/ 5342 w 9868"/>
                <a:gd name="connsiteY7" fmla="*/ 831 h 10000"/>
                <a:gd name="connsiteX8" fmla="*/ 5190 w 9868"/>
                <a:gd name="connsiteY8" fmla="*/ 440 h 10000"/>
                <a:gd name="connsiteX9" fmla="*/ 5323 w 9868"/>
                <a:gd name="connsiteY9" fmla="*/ 228 h 10000"/>
                <a:gd name="connsiteX10" fmla="*/ 5038 w 9868"/>
                <a:gd name="connsiteY10" fmla="*/ 0 h 10000"/>
                <a:gd name="connsiteX11" fmla="*/ 4810 w 9868"/>
                <a:gd name="connsiteY11" fmla="*/ 472 h 10000"/>
                <a:gd name="connsiteX12" fmla="*/ 4962 w 9868"/>
                <a:gd name="connsiteY12" fmla="*/ 863 h 10000"/>
                <a:gd name="connsiteX13" fmla="*/ 4810 w 9868"/>
                <a:gd name="connsiteY13" fmla="*/ 1254 h 10000"/>
                <a:gd name="connsiteX14" fmla="*/ 4962 w 9868"/>
                <a:gd name="connsiteY14" fmla="*/ 1661 h 10000"/>
                <a:gd name="connsiteX15" fmla="*/ 4810 w 9868"/>
                <a:gd name="connsiteY15" fmla="*/ 2052 h 10000"/>
                <a:gd name="connsiteX16" fmla="*/ 4943 w 9868"/>
                <a:gd name="connsiteY16" fmla="*/ 2410 h 10000"/>
                <a:gd name="connsiteX17" fmla="*/ 4924 w 9868"/>
                <a:gd name="connsiteY17" fmla="*/ 2492 h 10000"/>
                <a:gd name="connsiteX18" fmla="*/ 4810 w 9868"/>
                <a:gd name="connsiteY18" fmla="*/ 2850 h 10000"/>
                <a:gd name="connsiteX19" fmla="*/ 4886 w 9868"/>
                <a:gd name="connsiteY19" fmla="*/ 3127 h 10000"/>
                <a:gd name="connsiteX20" fmla="*/ 133 w 9868"/>
                <a:gd name="connsiteY20" fmla="*/ 9788 h 10000"/>
                <a:gd name="connsiteX21" fmla="*/ 0 w 9868"/>
                <a:gd name="connsiteY21" fmla="*/ 9886 h 10000"/>
                <a:gd name="connsiteX22" fmla="*/ 133 w 9868"/>
                <a:gd name="connsiteY22" fmla="*/ 10000 h 10000"/>
                <a:gd name="connsiteX23" fmla="*/ 5076 w 9868"/>
                <a:gd name="connsiteY23" fmla="*/ 3616 h 10000"/>
                <a:gd name="connsiteX24" fmla="*/ 9867 w 9868"/>
                <a:gd name="connsiteY24" fmla="*/ 10000 h 10000"/>
                <a:gd name="connsiteX25" fmla="*/ 6247 w 9868"/>
                <a:gd name="connsiteY25" fmla="*/ 6359 h 10000"/>
                <a:gd name="connsiteX26" fmla="*/ 5394 w 9868"/>
                <a:gd name="connsiteY26" fmla="*/ 4126 h 10000"/>
                <a:gd name="connsiteX0" fmla="*/ 5466 w 9999"/>
                <a:gd name="connsiteY0" fmla="*/ 4126 h 10001"/>
                <a:gd name="connsiteX1" fmla="*/ 5317 w 9999"/>
                <a:gd name="connsiteY1" fmla="*/ 2752 h 10001"/>
                <a:gd name="connsiteX2" fmla="*/ 5413 w 9999"/>
                <a:gd name="connsiteY2" fmla="*/ 2427 h 10001"/>
                <a:gd name="connsiteX3" fmla="*/ 5279 w 9999"/>
                <a:gd name="connsiteY3" fmla="*/ 2036 h 10001"/>
                <a:gd name="connsiteX4" fmla="*/ 5279 w 9999"/>
                <a:gd name="connsiteY4" fmla="*/ 2003 h 10001"/>
                <a:gd name="connsiteX5" fmla="*/ 5413 w 9999"/>
                <a:gd name="connsiteY5" fmla="*/ 1629 h 10001"/>
                <a:gd name="connsiteX6" fmla="*/ 5259 w 9999"/>
                <a:gd name="connsiteY6" fmla="*/ 1221 h 10001"/>
                <a:gd name="connsiteX7" fmla="*/ 5413 w 9999"/>
                <a:gd name="connsiteY7" fmla="*/ 831 h 10001"/>
                <a:gd name="connsiteX8" fmla="*/ 5259 w 9999"/>
                <a:gd name="connsiteY8" fmla="*/ 440 h 10001"/>
                <a:gd name="connsiteX9" fmla="*/ 5394 w 9999"/>
                <a:gd name="connsiteY9" fmla="*/ 228 h 10001"/>
                <a:gd name="connsiteX10" fmla="*/ 5105 w 9999"/>
                <a:gd name="connsiteY10" fmla="*/ 0 h 10001"/>
                <a:gd name="connsiteX11" fmla="*/ 4874 w 9999"/>
                <a:gd name="connsiteY11" fmla="*/ 472 h 10001"/>
                <a:gd name="connsiteX12" fmla="*/ 5028 w 9999"/>
                <a:gd name="connsiteY12" fmla="*/ 863 h 10001"/>
                <a:gd name="connsiteX13" fmla="*/ 4874 w 9999"/>
                <a:gd name="connsiteY13" fmla="*/ 1254 h 10001"/>
                <a:gd name="connsiteX14" fmla="*/ 5028 w 9999"/>
                <a:gd name="connsiteY14" fmla="*/ 1661 h 10001"/>
                <a:gd name="connsiteX15" fmla="*/ 4874 w 9999"/>
                <a:gd name="connsiteY15" fmla="*/ 2052 h 10001"/>
                <a:gd name="connsiteX16" fmla="*/ 5009 w 9999"/>
                <a:gd name="connsiteY16" fmla="*/ 2410 h 10001"/>
                <a:gd name="connsiteX17" fmla="*/ 4990 w 9999"/>
                <a:gd name="connsiteY17" fmla="*/ 2492 h 10001"/>
                <a:gd name="connsiteX18" fmla="*/ 4874 w 9999"/>
                <a:gd name="connsiteY18" fmla="*/ 2850 h 10001"/>
                <a:gd name="connsiteX19" fmla="*/ 4951 w 9999"/>
                <a:gd name="connsiteY19" fmla="*/ 3127 h 10001"/>
                <a:gd name="connsiteX20" fmla="*/ 135 w 9999"/>
                <a:gd name="connsiteY20" fmla="*/ 9788 h 10001"/>
                <a:gd name="connsiteX21" fmla="*/ 0 w 9999"/>
                <a:gd name="connsiteY21" fmla="*/ 9886 h 10001"/>
                <a:gd name="connsiteX22" fmla="*/ 135 w 9999"/>
                <a:gd name="connsiteY22" fmla="*/ 10000 h 10001"/>
                <a:gd name="connsiteX23" fmla="*/ 5144 w 9999"/>
                <a:gd name="connsiteY23" fmla="*/ 3616 h 10001"/>
                <a:gd name="connsiteX24" fmla="*/ 9999 w 9999"/>
                <a:gd name="connsiteY24" fmla="*/ 10000 h 10001"/>
                <a:gd name="connsiteX25" fmla="*/ 5466 w 9999"/>
                <a:gd name="connsiteY25" fmla="*/ 4126 h 10001"/>
                <a:gd name="connsiteX0" fmla="*/ 10000 w 10000"/>
                <a:gd name="connsiteY0" fmla="*/ 9999 h 9999"/>
                <a:gd name="connsiteX1" fmla="*/ 5318 w 10000"/>
                <a:gd name="connsiteY1" fmla="*/ 2752 h 9999"/>
                <a:gd name="connsiteX2" fmla="*/ 5414 w 10000"/>
                <a:gd name="connsiteY2" fmla="*/ 2427 h 9999"/>
                <a:gd name="connsiteX3" fmla="*/ 5280 w 10000"/>
                <a:gd name="connsiteY3" fmla="*/ 2036 h 9999"/>
                <a:gd name="connsiteX4" fmla="*/ 5280 w 10000"/>
                <a:gd name="connsiteY4" fmla="*/ 2003 h 9999"/>
                <a:gd name="connsiteX5" fmla="*/ 5414 w 10000"/>
                <a:gd name="connsiteY5" fmla="*/ 1629 h 9999"/>
                <a:gd name="connsiteX6" fmla="*/ 5260 w 10000"/>
                <a:gd name="connsiteY6" fmla="*/ 1221 h 9999"/>
                <a:gd name="connsiteX7" fmla="*/ 5414 w 10000"/>
                <a:gd name="connsiteY7" fmla="*/ 831 h 9999"/>
                <a:gd name="connsiteX8" fmla="*/ 5260 w 10000"/>
                <a:gd name="connsiteY8" fmla="*/ 440 h 9999"/>
                <a:gd name="connsiteX9" fmla="*/ 5395 w 10000"/>
                <a:gd name="connsiteY9" fmla="*/ 228 h 9999"/>
                <a:gd name="connsiteX10" fmla="*/ 5106 w 10000"/>
                <a:gd name="connsiteY10" fmla="*/ 0 h 9999"/>
                <a:gd name="connsiteX11" fmla="*/ 4874 w 10000"/>
                <a:gd name="connsiteY11" fmla="*/ 472 h 9999"/>
                <a:gd name="connsiteX12" fmla="*/ 5029 w 10000"/>
                <a:gd name="connsiteY12" fmla="*/ 863 h 9999"/>
                <a:gd name="connsiteX13" fmla="*/ 4874 w 10000"/>
                <a:gd name="connsiteY13" fmla="*/ 1254 h 9999"/>
                <a:gd name="connsiteX14" fmla="*/ 5029 w 10000"/>
                <a:gd name="connsiteY14" fmla="*/ 1661 h 9999"/>
                <a:gd name="connsiteX15" fmla="*/ 4874 w 10000"/>
                <a:gd name="connsiteY15" fmla="*/ 2052 h 9999"/>
                <a:gd name="connsiteX16" fmla="*/ 5010 w 10000"/>
                <a:gd name="connsiteY16" fmla="*/ 2410 h 9999"/>
                <a:gd name="connsiteX17" fmla="*/ 4990 w 10000"/>
                <a:gd name="connsiteY17" fmla="*/ 2492 h 9999"/>
                <a:gd name="connsiteX18" fmla="*/ 4874 w 10000"/>
                <a:gd name="connsiteY18" fmla="*/ 2850 h 9999"/>
                <a:gd name="connsiteX19" fmla="*/ 4951 w 10000"/>
                <a:gd name="connsiteY19" fmla="*/ 3127 h 9999"/>
                <a:gd name="connsiteX20" fmla="*/ 135 w 10000"/>
                <a:gd name="connsiteY20" fmla="*/ 9787 h 9999"/>
                <a:gd name="connsiteX21" fmla="*/ 0 w 10000"/>
                <a:gd name="connsiteY21" fmla="*/ 9885 h 9999"/>
                <a:gd name="connsiteX22" fmla="*/ 135 w 10000"/>
                <a:gd name="connsiteY22" fmla="*/ 9999 h 9999"/>
                <a:gd name="connsiteX23" fmla="*/ 5145 w 10000"/>
                <a:gd name="connsiteY23" fmla="*/ 3616 h 9999"/>
                <a:gd name="connsiteX24" fmla="*/ 10000 w 10000"/>
                <a:gd name="connsiteY24" fmla="*/ 9999 h 9999"/>
                <a:gd name="connsiteX0" fmla="*/ 5145 w 5567"/>
                <a:gd name="connsiteY0" fmla="*/ 3616 h 10000"/>
                <a:gd name="connsiteX1" fmla="*/ 5318 w 5567"/>
                <a:gd name="connsiteY1" fmla="*/ 2752 h 10000"/>
                <a:gd name="connsiteX2" fmla="*/ 5414 w 5567"/>
                <a:gd name="connsiteY2" fmla="*/ 2427 h 10000"/>
                <a:gd name="connsiteX3" fmla="*/ 5280 w 5567"/>
                <a:gd name="connsiteY3" fmla="*/ 2036 h 10000"/>
                <a:gd name="connsiteX4" fmla="*/ 5280 w 5567"/>
                <a:gd name="connsiteY4" fmla="*/ 2003 h 10000"/>
                <a:gd name="connsiteX5" fmla="*/ 5414 w 5567"/>
                <a:gd name="connsiteY5" fmla="*/ 1629 h 10000"/>
                <a:gd name="connsiteX6" fmla="*/ 5260 w 5567"/>
                <a:gd name="connsiteY6" fmla="*/ 1221 h 10000"/>
                <a:gd name="connsiteX7" fmla="*/ 5414 w 5567"/>
                <a:gd name="connsiteY7" fmla="*/ 831 h 10000"/>
                <a:gd name="connsiteX8" fmla="*/ 5260 w 5567"/>
                <a:gd name="connsiteY8" fmla="*/ 440 h 10000"/>
                <a:gd name="connsiteX9" fmla="*/ 5395 w 5567"/>
                <a:gd name="connsiteY9" fmla="*/ 228 h 10000"/>
                <a:gd name="connsiteX10" fmla="*/ 5106 w 5567"/>
                <a:gd name="connsiteY10" fmla="*/ 0 h 10000"/>
                <a:gd name="connsiteX11" fmla="*/ 4874 w 5567"/>
                <a:gd name="connsiteY11" fmla="*/ 472 h 10000"/>
                <a:gd name="connsiteX12" fmla="*/ 5029 w 5567"/>
                <a:gd name="connsiteY12" fmla="*/ 863 h 10000"/>
                <a:gd name="connsiteX13" fmla="*/ 4874 w 5567"/>
                <a:gd name="connsiteY13" fmla="*/ 1254 h 10000"/>
                <a:gd name="connsiteX14" fmla="*/ 5029 w 5567"/>
                <a:gd name="connsiteY14" fmla="*/ 1661 h 10000"/>
                <a:gd name="connsiteX15" fmla="*/ 4874 w 5567"/>
                <a:gd name="connsiteY15" fmla="*/ 2052 h 10000"/>
                <a:gd name="connsiteX16" fmla="*/ 5010 w 5567"/>
                <a:gd name="connsiteY16" fmla="*/ 2410 h 10000"/>
                <a:gd name="connsiteX17" fmla="*/ 4990 w 5567"/>
                <a:gd name="connsiteY17" fmla="*/ 2492 h 10000"/>
                <a:gd name="connsiteX18" fmla="*/ 4874 w 5567"/>
                <a:gd name="connsiteY18" fmla="*/ 2850 h 10000"/>
                <a:gd name="connsiteX19" fmla="*/ 4951 w 5567"/>
                <a:gd name="connsiteY19" fmla="*/ 3127 h 10000"/>
                <a:gd name="connsiteX20" fmla="*/ 135 w 5567"/>
                <a:gd name="connsiteY20" fmla="*/ 9788 h 10000"/>
                <a:gd name="connsiteX21" fmla="*/ 0 w 5567"/>
                <a:gd name="connsiteY21" fmla="*/ 9886 h 10000"/>
                <a:gd name="connsiteX22" fmla="*/ 135 w 5567"/>
                <a:gd name="connsiteY22" fmla="*/ 10000 h 10000"/>
                <a:gd name="connsiteX23" fmla="*/ 5145 w 5567"/>
                <a:gd name="connsiteY23" fmla="*/ 3616 h 10000"/>
                <a:gd name="connsiteX0" fmla="*/ 9242 w 10001"/>
                <a:gd name="connsiteY0" fmla="*/ 3616 h 9886"/>
                <a:gd name="connsiteX1" fmla="*/ 9553 w 10001"/>
                <a:gd name="connsiteY1" fmla="*/ 2752 h 9886"/>
                <a:gd name="connsiteX2" fmla="*/ 9725 w 10001"/>
                <a:gd name="connsiteY2" fmla="*/ 2427 h 9886"/>
                <a:gd name="connsiteX3" fmla="*/ 9484 w 10001"/>
                <a:gd name="connsiteY3" fmla="*/ 2036 h 9886"/>
                <a:gd name="connsiteX4" fmla="*/ 9484 w 10001"/>
                <a:gd name="connsiteY4" fmla="*/ 2003 h 9886"/>
                <a:gd name="connsiteX5" fmla="*/ 9725 w 10001"/>
                <a:gd name="connsiteY5" fmla="*/ 1629 h 9886"/>
                <a:gd name="connsiteX6" fmla="*/ 9449 w 10001"/>
                <a:gd name="connsiteY6" fmla="*/ 1221 h 9886"/>
                <a:gd name="connsiteX7" fmla="*/ 9725 w 10001"/>
                <a:gd name="connsiteY7" fmla="*/ 831 h 9886"/>
                <a:gd name="connsiteX8" fmla="*/ 9449 w 10001"/>
                <a:gd name="connsiteY8" fmla="*/ 440 h 9886"/>
                <a:gd name="connsiteX9" fmla="*/ 9691 w 10001"/>
                <a:gd name="connsiteY9" fmla="*/ 228 h 9886"/>
                <a:gd name="connsiteX10" fmla="*/ 9172 w 10001"/>
                <a:gd name="connsiteY10" fmla="*/ 0 h 9886"/>
                <a:gd name="connsiteX11" fmla="*/ 8755 w 10001"/>
                <a:gd name="connsiteY11" fmla="*/ 472 h 9886"/>
                <a:gd name="connsiteX12" fmla="*/ 9034 w 10001"/>
                <a:gd name="connsiteY12" fmla="*/ 863 h 9886"/>
                <a:gd name="connsiteX13" fmla="*/ 8755 w 10001"/>
                <a:gd name="connsiteY13" fmla="*/ 1254 h 9886"/>
                <a:gd name="connsiteX14" fmla="*/ 9034 w 10001"/>
                <a:gd name="connsiteY14" fmla="*/ 1661 h 9886"/>
                <a:gd name="connsiteX15" fmla="*/ 8755 w 10001"/>
                <a:gd name="connsiteY15" fmla="*/ 2052 h 9886"/>
                <a:gd name="connsiteX16" fmla="*/ 8999 w 10001"/>
                <a:gd name="connsiteY16" fmla="*/ 2410 h 9886"/>
                <a:gd name="connsiteX17" fmla="*/ 8964 w 10001"/>
                <a:gd name="connsiteY17" fmla="*/ 2492 h 9886"/>
                <a:gd name="connsiteX18" fmla="*/ 8755 w 10001"/>
                <a:gd name="connsiteY18" fmla="*/ 2850 h 9886"/>
                <a:gd name="connsiteX19" fmla="*/ 8893 w 10001"/>
                <a:gd name="connsiteY19" fmla="*/ 3127 h 9886"/>
                <a:gd name="connsiteX20" fmla="*/ 243 w 10001"/>
                <a:gd name="connsiteY20" fmla="*/ 9788 h 9886"/>
                <a:gd name="connsiteX21" fmla="*/ 0 w 10001"/>
                <a:gd name="connsiteY21" fmla="*/ 9886 h 9886"/>
                <a:gd name="connsiteX22" fmla="*/ 9242 w 10001"/>
                <a:gd name="connsiteY22" fmla="*/ 3616 h 9886"/>
                <a:gd name="connsiteX0" fmla="*/ 8999 w 9758"/>
                <a:gd name="connsiteY0" fmla="*/ 3658 h 9901"/>
                <a:gd name="connsiteX1" fmla="*/ 9310 w 9758"/>
                <a:gd name="connsiteY1" fmla="*/ 2784 h 9901"/>
                <a:gd name="connsiteX2" fmla="*/ 9482 w 9758"/>
                <a:gd name="connsiteY2" fmla="*/ 2455 h 9901"/>
                <a:gd name="connsiteX3" fmla="*/ 9241 w 9758"/>
                <a:gd name="connsiteY3" fmla="*/ 2059 h 9901"/>
                <a:gd name="connsiteX4" fmla="*/ 9241 w 9758"/>
                <a:gd name="connsiteY4" fmla="*/ 2026 h 9901"/>
                <a:gd name="connsiteX5" fmla="*/ 9482 w 9758"/>
                <a:gd name="connsiteY5" fmla="*/ 1648 h 9901"/>
                <a:gd name="connsiteX6" fmla="*/ 9206 w 9758"/>
                <a:gd name="connsiteY6" fmla="*/ 1235 h 9901"/>
                <a:gd name="connsiteX7" fmla="*/ 9482 w 9758"/>
                <a:gd name="connsiteY7" fmla="*/ 841 h 9901"/>
                <a:gd name="connsiteX8" fmla="*/ 9206 w 9758"/>
                <a:gd name="connsiteY8" fmla="*/ 445 h 9901"/>
                <a:gd name="connsiteX9" fmla="*/ 9448 w 9758"/>
                <a:gd name="connsiteY9" fmla="*/ 231 h 9901"/>
                <a:gd name="connsiteX10" fmla="*/ 8929 w 9758"/>
                <a:gd name="connsiteY10" fmla="*/ 0 h 9901"/>
                <a:gd name="connsiteX11" fmla="*/ 8512 w 9758"/>
                <a:gd name="connsiteY11" fmla="*/ 477 h 9901"/>
                <a:gd name="connsiteX12" fmla="*/ 8791 w 9758"/>
                <a:gd name="connsiteY12" fmla="*/ 873 h 9901"/>
                <a:gd name="connsiteX13" fmla="*/ 8512 w 9758"/>
                <a:gd name="connsiteY13" fmla="*/ 1268 h 9901"/>
                <a:gd name="connsiteX14" fmla="*/ 8791 w 9758"/>
                <a:gd name="connsiteY14" fmla="*/ 1680 h 9901"/>
                <a:gd name="connsiteX15" fmla="*/ 8512 w 9758"/>
                <a:gd name="connsiteY15" fmla="*/ 2076 h 9901"/>
                <a:gd name="connsiteX16" fmla="*/ 8756 w 9758"/>
                <a:gd name="connsiteY16" fmla="*/ 2438 h 9901"/>
                <a:gd name="connsiteX17" fmla="*/ 8721 w 9758"/>
                <a:gd name="connsiteY17" fmla="*/ 2521 h 9901"/>
                <a:gd name="connsiteX18" fmla="*/ 8512 w 9758"/>
                <a:gd name="connsiteY18" fmla="*/ 2883 h 9901"/>
                <a:gd name="connsiteX19" fmla="*/ 8650 w 9758"/>
                <a:gd name="connsiteY19" fmla="*/ 3163 h 9901"/>
                <a:gd name="connsiteX20" fmla="*/ 1 w 9758"/>
                <a:gd name="connsiteY20" fmla="*/ 9901 h 9901"/>
                <a:gd name="connsiteX21" fmla="*/ 8999 w 9758"/>
                <a:gd name="connsiteY21" fmla="*/ 3658 h 9901"/>
                <a:gd name="connsiteX0" fmla="*/ 499 w 1277"/>
                <a:gd name="connsiteY0" fmla="*/ 3695 h 3701"/>
                <a:gd name="connsiteX1" fmla="*/ 818 w 1277"/>
                <a:gd name="connsiteY1" fmla="*/ 2812 h 3701"/>
                <a:gd name="connsiteX2" fmla="*/ 994 w 1277"/>
                <a:gd name="connsiteY2" fmla="*/ 2480 h 3701"/>
                <a:gd name="connsiteX3" fmla="*/ 747 w 1277"/>
                <a:gd name="connsiteY3" fmla="*/ 2080 h 3701"/>
                <a:gd name="connsiteX4" fmla="*/ 747 w 1277"/>
                <a:gd name="connsiteY4" fmla="*/ 2046 h 3701"/>
                <a:gd name="connsiteX5" fmla="*/ 994 w 1277"/>
                <a:gd name="connsiteY5" fmla="*/ 1664 h 3701"/>
                <a:gd name="connsiteX6" fmla="*/ 711 w 1277"/>
                <a:gd name="connsiteY6" fmla="*/ 1247 h 3701"/>
                <a:gd name="connsiteX7" fmla="*/ 994 w 1277"/>
                <a:gd name="connsiteY7" fmla="*/ 849 h 3701"/>
                <a:gd name="connsiteX8" fmla="*/ 711 w 1277"/>
                <a:gd name="connsiteY8" fmla="*/ 449 h 3701"/>
                <a:gd name="connsiteX9" fmla="*/ 959 w 1277"/>
                <a:gd name="connsiteY9" fmla="*/ 233 h 3701"/>
                <a:gd name="connsiteX10" fmla="*/ 427 w 1277"/>
                <a:gd name="connsiteY10" fmla="*/ 0 h 3701"/>
                <a:gd name="connsiteX11" fmla="*/ 0 w 1277"/>
                <a:gd name="connsiteY11" fmla="*/ 482 h 3701"/>
                <a:gd name="connsiteX12" fmla="*/ 286 w 1277"/>
                <a:gd name="connsiteY12" fmla="*/ 882 h 3701"/>
                <a:gd name="connsiteX13" fmla="*/ 0 w 1277"/>
                <a:gd name="connsiteY13" fmla="*/ 1281 h 3701"/>
                <a:gd name="connsiteX14" fmla="*/ 286 w 1277"/>
                <a:gd name="connsiteY14" fmla="*/ 1697 h 3701"/>
                <a:gd name="connsiteX15" fmla="*/ 0 w 1277"/>
                <a:gd name="connsiteY15" fmla="*/ 2097 h 3701"/>
                <a:gd name="connsiteX16" fmla="*/ 250 w 1277"/>
                <a:gd name="connsiteY16" fmla="*/ 2462 h 3701"/>
                <a:gd name="connsiteX17" fmla="*/ 214 w 1277"/>
                <a:gd name="connsiteY17" fmla="*/ 2546 h 3701"/>
                <a:gd name="connsiteX18" fmla="*/ 0 w 1277"/>
                <a:gd name="connsiteY18" fmla="*/ 2912 h 3701"/>
                <a:gd name="connsiteX19" fmla="*/ 142 w 1277"/>
                <a:gd name="connsiteY19" fmla="*/ 3195 h 3701"/>
                <a:gd name="connsiteX20" fmla="*/ 499 w 1277"/>
                <a:gd name="connsiteY20" fmla="*/ 3695 h 37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277" h="3701">
                  <a:moveTo>
                    <a:pt x="499" y="3695"/>
                  </a:moveTo>
                  <a:cubicBezTo>
                    <a:pt x="2090" y="2460"/>
                    <a:pt x="735" y="3014"/>
                    <a:pt x="818" y="2812"/>
                  </a:cubicBezTo>
                  <a:cubicBezTo>
                    <a:pt x="924" y="2713"/>
                    <a:pt x="994" y="2596"/>
                    <a:pt x="994" y="2480"/>
                  </a:cubicBezTo>
                  <a:cubicBezTo>
                    <a:pt x="994" y="2329"/>
                    <a:pt x="924" y="2197"/>
                    <a:pt x="747" y="2080"/>
                  </a:cubicBezTo>
                  <a:lnTo>
                    <a:pt x="747" y="2046"/>
                  </a:lnTo>
                  <a:cubicBezTo>
                    <a:pt x="924" y="1930"/>
                    <a:pt x="994" y="1797"/>
                    <a:pt x="994" y="1664"/>
                  </a:cubicBezTo>
                  <a:cubicBezTo>
                    <a:pt x="994" y="1514"/>
                    <a:pt x="924" y="1365"/>
                    <a:pt x="711" y="1247"/>
                  </a:cubicBezTo>
                  <a:cubicBezTo>
                    <a:pt x="924" y="1131"/>
                    <a:pt x="994" y="998"/>
                    <a:pt x="994" y="849"/>
                  </a:cubicBezTo>
                  <a:cubicBezTo>
                    <a:pt x="994" y="699"/>
                    <a:pt x="924" y="566"/>
                    <a:pt x="711" y="449"/>
                  </a:cubicBezTo>
                  <a:cubicBezTo>
                    <a:pt x="818" y="383"/>
                    <a:pt x="890" y="316"/>
                    <a:pt x="959" y="233"/>
                  </a:cubicBezTo>
                  <a:lnTo>
                    <a:pt x="427" y="0"/>
                  </a:lnTo>
                  <a:cubicBezTo>
                    <a:pt x="142" y="116"/>
                    <a:pt x="0" y="299"/>
                    <a:pt x="0" y="482"/>
                  </a:cubicBezTo>
                  <a:cubicBezTo>
                    <a:pt x="0" y="616"/>
                    <a:pt x="107" y="766"/>
                    <a:pt x="286" y="882"/>
                  </a:cubicBezTo>
                  <a:cubicBezTo>
                    <a:pt x="107" y="998"/>
                    <a:pt x="0" y="1131"/>
                    <a:pt x="0" y="1281"/>
                  </a:cubicBezTo>
                  <a:cubicBezTo>
                    <a:pt x="0" y="1431"/>
                    <a:pt x="107" y="1581"/>
                    <a:pt x="286" y="1697"/>
                  </a:cubicBezTo>
                  <a:cubicBezTo>
                    <a:pt x="107" y="1813"/>
                    <a:pt x="0" y="1947"/>
                    <a:pt x="0" y="2097"/>
                  </a:cubicBezTo>
                  <a:cubicBezTo>
                    <a:pt x="0" y="2229"/>
                    <a:pt x="72" y="2363"/>
                    <a:pt x="250" y="2462"/>
                  </a:cubicBezTo>
                  <a:cubicBezTo>
                    <a:pt x="250" y="2496"/>
                    <a:pt x="214" y="2530"/>
                    <a:pt x="214" y="2546"/>
                  </a:cubicBezTo>
                  <a:cubicBezTo>
                    <a:pt x="72" y="2662"/>
                    <a:pt x="0" y="2779"/>
                    <a:pt x="0" y="2912"/>
                  </a:cubicBezTo>
                  <a:cubicBezTo>
                    <a:pt x="0" y="3012"/>
                    <a:pt x="72" y="3112"/>
                    <a:pt x="142" y="3195"/>
                  </a:cubicBezTo>
                  <a:cubicBezTo>
                    <a:pt x="225" y="3325"/>
                    <a:pt x="386" y="3759"/>
                    <a:pt x="499" y="3695"/>
                  </a:cubicBezTo>
                  <a:close/>
                </a:path>
              </a:pathLst>
            </a:custGeom>
            <a:solidFill>
              <a:srgbClr val="9696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p>
              <a:pPr marL="0" marR="0" lvl="0" indent="0" defTabSz="932597" eaLnBrk="1" fontAlgn="auto" latinLnBrk="0" hangingPunct="1">
                <a:lnSpc>
                  <a:spcPct val="100000"/>
                </a:lnSpc>
                <a:spcBef>
                  <a:spcPts val="0"/>
                </a:spcBef>
                <a:spcAft>
                  <a:spcPts val="0"/>
                </a:spcAft>
                <a:buClrTx/>
                <a:buSzTx/>
                <a:buFontTx/>
                <a:buNone/>
                <a:tabLst/>
                <a:defRPr/>
              </a:pPr>
              <a:endParaRPr kumimoji="0" lang="en-US" sz="1836" b="0" i="0" u="none" strike="noStrike" kern="0" cap="none" spc="0" normalizeH="0" baseline="0" noProof="0" dirty="0">
                <a:ln>
                  <a:noFill/>
                </a:ln>
                <a:solidFill>
                  <a:sysClr val="windowText" lastClr="000000"/>
                </a:solidFill>
                <a:effectLst/>
                <a:uLnTx/>
                <a:uFillTx/>
              </a:endParaRPr>
            </a:p>
          </p:txBody>
        </p:sp>
      </p:grpSp>
      <p:grpSp>
        <p:nvGrpSpPr>
          <p:cNvPr id="1054" name="Group 1053"/>
          <p:cNvGrpSpPr/>
          <p:nvPr/>
        </p:nvGrpSpPr>
        <p:grpSpPr>
          <a:xfrm>
            <a:off x="6305540" y="5389869"/>
            <a:ext cx="943895" cy="1292901"/>
            <a:chOff x="4332769" y="3414829"/>
            <a:chExt cx="2521943" cy="3454436"/>
          </a:xfrm>
        </p:grpSpPr>
        <p:grpSp>
          <p:nvGrpSpPr>
            <p:cNvPr id="1055" name="Group 1054"/>
            <p:cNvGrpSpPr/>
            <p:nvPr/>
          </p:nvGrpSpPr>
          <p:grpSpPr>
            <a:xfrm flipH="1">
              <a:off x="4790546" y="5404131"/>
              <a:ext cx="248920" cy="826496"/>
              <a:chOff x="3425825" y="3059565"/>
              <a:chExt cx="563562" cy="1871210"/>
            </a:xfrm>
          </p:grpSpPr>
          <p:grpSp>
            <p:nvGrpSpPr>
              <p:cNvPr id="1138" name="Group 1137"/>
              <p:cNvGrpSpPr/>
              <p:nvPr/>
            </p:nvGrpSpPr>
            <p:grpSpPr>
              <a:xfrm>
                <a:off x="3425825" y="3495675"/>
                <a:ext cx="563562" cy="1435100"/>
                <a:chOff x="3425825" y="3495675"/>
                <a:chExt cx="563562" cy="1435100"/>
              </a:xfrm>
            </p:grpSpPr>
            <p:sp>
              <p:nvSpPr>
                <p:cNvPr id="1156" name="Freeform 260"/>
                <p:cNvSpPr>
                  <a:spLocks/>
                </p:cNvSpPr>
                <p:nvPr/>
              </p:nvSpPr>
              <p:spPr bwMode="auto">
                <a:xfrm>
                  <a:off x="3659188" y="4181475"/>
                  <a:ext cx="19050" cy="661987"/>
                </a:xfrm>
                <a:custGeom>
                  <a:avLst/>
                  <a:gdLst>
                    <a:gd name="T0" fmla="*/ 2 w 5"/>
                    <a:gd name="T1" fmla="*/ 168 h 168"/>
                    <a:gd name="T2" fmla="*/ 0 w 5"/>
                    <a:gd name="T3" fmla="*/ 166 h 168"/>
                    <a:gd name="T4" fmla="*/ 0 w 5"/>
                    <a:gd name="T5" fmla="*/ 2 h 168"/>
                    <a:gd name="T6" fmla="*/ 2 w 5"/>
                    <a:gd name="T7" fmla="*/ 0 h 168"/>
                    <a:gd name="T8" fmla="*/ 5 w 5"/>
                    <a:gd name="T9" fmla="*/ 2 h 168"/>
                    <a:gd name="T10" fmla="*/ 5 w 5"/>
                    <a:gd name="T11" fmla="*/ 166 h 168"/>
                    <a:gd name="T12" fmla="*/ 2 w 5"/>
                    <a:gd name="T13" fmla="*/ 168 h 168"/>
                  </a:gdLst>
                  <a:ahLst/>
                  <a:cxnLst>
                    <a:cxn ang="0">
                      <a:pos x="T0" y="T1"/>
                    </a:cxn>
                    <a:cxn ang="0">
                      <a:pos x="T2" y="T3"/>
                    </a:cxn>
                    <a:cxn ang="0">
                      <a:pos x="T4" y="T5"/>
                    </a:cxn>
                    <a:cxn ang="0">
                      <a:pos x="T6" y="T7"/>
                    </a:cxn>
                    <a:cxn ang="0">
                      <a:pos x="T8" y="T9"/>
                    </a:cxn>
                    <a:cxn ang="0">
                      <a:pos x="T10" y="T11"/>
                    </a:cxn>
                    <a:cxn ang="0">
                      <a:pos x="T12" y="T13"/>
                    </a:cxn>
                  </a:cxnLst>
                  <a:rect l="0" t="0" r="r" b="b"/>
                  <a:pathLst>
                    <a:path w="5" h="168">
                      <a:moveTo>
                        <a:pt x="2" y="168"/>
                      </a:moveTo>
                      <a:cubicBezTo>
                        <a:pt x="1" y="168"/>
                        <a:pt x="0" y="167"/>
                        <a:pt x="0" y="166"/>
                      </a:cubicBezTo>
                      <a:cubicBezTo>
                        <a:pt x="0" y="2"/>
                        <a:pt x="0" y="2"/>
                        <a:pt x="0" y="2"/>
                      </a:cubicBezTo>
                      <a:cubicBezTo>
                        <a:pt x="0" y="1"/>
                        <a:pt x="1" y="0"/>
                        <a:pt x="2" y="0"/>
                      </a:cubicBezTo>
                      <a:cubicBezTo>
                        <a:pt x="4" y="0"/>
                        <a:pt x="5" y="1"/>
                        <a:pt x="5" y="2"/>
                      </a:cubicBezTo>
                      <a:cubicBezTo>
                        <a:pt x="5" y="166"/>
                        <a:pt x="5" y="166"/>
                        <a:pt x="5" y="166"/>
                      </a:cubicBezTo>
                      <a:cubicBezTo>
                        <a:pt x="5" y="167"/>
                        <a:pt x="4" y="168"/>
                        <a:pt x="2" y="168"/>
                      </a:cubicBezTo>
                      <a:close/>
                    </a:path>
                  </a:pathLst>
                </a:custGeom>
                <a:solidFill>
                  <a:srgbClr val="D2D2D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p>
                  <a:pPr marL="0" marR="0" lvl="0" indent="0" defTabSz="932597" eaLnBrk="1" fontAlgn="auto" latinLnBrk="0" hangingPunct="1">
                    <a:lnSpc>
                      <a:spcPct val="100000"/>
                    </a:lnSpc>
                    <a:spcBef>
                      <a:spcPts val="0"/>
                    </a:spcBef>
                    <a:spcAft>
                      <a:spcPts val="0"/>
                    </a:spcAft>
                    <a:buClrTx/>
                    <a:buSzTx/>
                    <a:buFontTx/>
                    <a:buNone/>
                    <a:tabLst/>
                    <a:defRPr/>
                  </a:pPr>
                  <a:endParaRPr kumimoji="0" lang="en-US" sz="1836" b="0" i="0" u="none" strike="noStrike" kern="0" cap="none" spc="0" normalizeH="0" baseline="0" noProof="0">
                    <a:ln>
                      <a:noFill/>
                    </a:ln>
                    <a:solidFill>
                      <a:sysClr val="windowText" lastClr="000000"/>
                    </a:solidFill>
                    <a:effectLst/>
                    <a:uLnTx/>
                    <a:uFillTx/>
                  </a:endParaRPr>
                </a:p>
              </p:txBody>
            </p:sp>
            <p:sp>
              <p:nvSpPr>
                <p:cNvPr id="1157" name="Freeform 261"/>
                <p:cNvSpPr>
                  <a:spLocks/>
                </p:cNvSpPr>
                <p:nvPr/>
              </p:nvSpPr>
              <p:spPr bwMode="auto">
                <a:xfrm>
                  <a:off x="3702050" y="4181475"/>
                  <a:ext cx="23812" cy="749300"/>
                </a:xfrm>
                <a:custGeom>
                  <a:avLst/>
                  <a:gdLst>
                    <a:gd name="T0" fmla="*/ 3 w 6"/>
                    <a:gd name="T1" fmla="*/ 190 h 190"/>
                    <a:gd name="T2" fmla="*/ 0 w 6"/>
                    <a:gd name="T3" fmla="*/ 188 h 190"/>
                    <a:gd name="T4" fmla="*/ 0 w 6"/>
                    <a:gd name="T5" fmla="*/ 2 h 190"/>
                    <a:gd name="T6" fmla="*/ 3 w 6"/>
                    <a:gd name="T7" fmla="*/ 0 h 190"/>
                    <a:gd name="T8" fmla="*/ 6 w 6"/>
                    <a:gd name="T9" fmla="*/ 2 h 190"/>
                    <a:gd name="T10" fmla="*/ 6 w 6"/>
                    <a:gd name="T11" fmla="*/ 188 h 190"/>
                    <a:gd name="T12" fmla="*/ 3 w 6"/>
                    <a:gd name="T13" fmla="*/ 190 h 190"/>
                  </a:gdLst>
                  <a:ahLst/>
                  <a:cxnLst>
                    <a:cxn ang="0">
                      <a:pos x="T0" y="T1"/>
                    </a:cxn>
                    <a:cxn ang="0">
                      <a:pos x="T2" y="T3"/>
                    </a:cxn>
                    <a:cxn ang="0">
                      <a:pos x="T4" y="T5"/>
                    </a:cxn>
                    <a:cxn ang="0">
                      <a:pos x="T6" y="T7"/>
                    </a:cxn>
                    <a:cxn ang="0">
                      <a:pos x="T8" y="T9"/>
                    </a:cxn>
                    <a:cxn ang="0">
                      <a:pos x="T10" y="T11"/>
                    </a:cxn>
                    <a:cxn ang="0">
                      <a:pos x="T12" y="T13"/>
                    </a:cxn>
                  </a:cxnLst>
                  <a:rect l="0" t="0" r="r" b="b"/>
                  <a:pathLst>
                    <a:path w="6" h="190">
                      <a:moveTo>
                        <a:pt x="3" y="190"/>
                      </a:moveTo>
                      <a:cubicBezTo>
                        <a:pt x="2" y="190"/>
                        <a:pt x="0" y="189"/>
                        <a:pt x="0" y="188"/>
                      </a:cubicBezTo>
                      <a:cubicBezTo>
                        <a:pt x="0" y="2"/>
                        <a:pt x="0" y="2"/>
                        <a:pt x="0" y="2"/>
                      </a:cubicBezTo>
                      <a:cubicBezTo>
                        <a:pt x="0" y="1"/>
                        <a:pt x="2" y="0"/>
                        <a:pt x="3" y="0"/>
                      </a:cubicBezTo>
                      <a:cubicBezTo>
                        <a:pt x="4" y="0"/>
                        <a:pt x="6" y="1"/>
                        <a:pt x="6" y="2"/>
                      </a:cubicBezTo>
                      <a:cubicBezTo>
                        <a:pt x="6" y="188"/>
                        <a:pt x="6" y="188"/>
                        <a:pt x="6" y="188"/>
                      </a:cubicBezTo>
                      <a:cubicBezTo>
                        <a:pt x="6" y="189"/>
                        <a:pt x="4" y="190"/>
                        <a:pt x="3" y="190"/>
                      </a:cubicBezTo>
                      <a:close/>
                    </a:path>
                  </a:pathLst>
                </a:custGeom>
                <a:solidFill>
                  <a:srgbClr val="D2D2D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p>
                  <a:pPr marL="0" marR="0" lvl="0" indent="0" defTabSz="932597" eaLnBrk="1" fontAlgn="auto" latinLnBrk="0" hangingPunct="1">
                    <a:lnSpc>
                      <a:spcPct val="100000"/>
                    </a:lnSpc>
                    <a:spcBef>
                      <a:spcPts val="0"/>
                    </a:spcBef>
                    <a:spcAft>
                      <a:spcPts val="0"/>
                    </a:spcAft>
                    <a:buClrTx/>
                    <a:buSzTx/>
                    <a:buFontTx/>
                    <a:buNone/>
                    <a:tabLst/>
                    <a:defRPr/>
                  </a:pPr>
                  <a:endParaRPr kumimoji="0" lang="en-US" sz="1836" b="0" i="0" u="none" strike="noStrike" kern="0" cap="none" spc="0" normalizeH="0" baseline="0" noProof="0">
                    <a:ln>
                      <a:noFill/>
                    </a:ln>
                    <a:solidFill>
                      <a:sysClr val="windowText" lastClr="000000"/>
                    </a:solidFill>
                    <a:effectLst/>
                    <a:uLnTx/>
                    <a:uFillTx/>
                  </a:endParaRPr>
                </a:p>
              </p:txBody>
            </p:sp>
            <p:sp>
              <p:nvSpPr>
                <p:cNvPr id="1158" name="Freeform 262"/>
                <p:cNvSpPr>
                  <a:spLocks/>
                </p:cNvSpPr>
                <p:nvPr/>
              </p:nvSpPr>
              <p:spPr bwMode="auto">
                <a:xfrm>
                  <a:off x="3749675" y="4181475"/>
                  <a:ext cx="19050" cy="661987"/>
                </a:xfrm>
                <a:custGeom>
                  <a:avLst/>
                  <a:gdLst>
                    <a:gd name="T0" fmla="*/ 3 w 5"/>
                    <a:gd name="T1" fmla="*/ 168 h 168"/>
                    <a:gd name="T2" fmla="*/ 0 w 5"/>
                    <a:gd name="T3" fmla="*/ 166 h 168"/>
                    <a:gd name="T4" fmla="*/ 0 w 5"/>
                    <a:gd name="T5" fmla="*/ 2 h 168"/>
                    <a:gd name="T6" fmla="*/ 3 w 5"/>
                    <a:gd name="T7" fmla="*/ 0 h 168"/>
                    <a:gd name="T8" fmla="*/ 5 w 5"/>
                    <a:gd name="T9" fmla="*/ 2 h 168"/>
                    <a:gd name="T10" fmla="*/ 5 w 5"/>
                    <a:gd name="T11" fmla="*/ 166 h 168"/>
                    <a:gd name="T12" fmla="*/ 3 w 5"/>
                    <a:gd name="T13" fmla="*/ 168 h 168"/>
                  </a:gdLst>
                  <a:ahLst/>
                  <a:cxnLst>
                    <a:cxn ang="0">
                      <a:pos x="T0" y="T1"/>
                    </a:cxn>
                    <a:cxn ang="0">
                      <a:pos x="T2" y="T3"/>
                    </a:cxn>
                    <a:cxn ang="0">
                      <a:pos x="T4" y="T5"/>
                    </a:cxn>
                    <a:cxn ang="0">
                      <a:pos x="T6" y="T7"/>
                    </a:cxn>
                    <a:cxn ang="0">
                      <a:pos x="T8" y="T9"/>
                    </a:cxn>
                    <a:cxn ang="0">
                      <a:pos x="T10" y="T11"/>
                    </a:cxn>
                    <a:cxn ang="0">
                      <a:pos x="T12" y="T13"/>
                    </a:cxn>
                  </a:cxnLst>
                  <a:rect l="0" t="0" r="r" b="b"/>
                  <a:pathLst>
                    <a:path w="5" h="168">
                      <a:moveTo>
                        <a:pt x="3" y="168"/>
                      </a:moveTo>
                      <a:cubicBezTo>
                        <a:pt x="1" y="168"/>
                        <a:pt x="0" y="167"/>
                        <a:pt x="0" y="166"/>
                      </a:cubicBezTo>
                      <a:cubicBezTo>
                        <a:pt x="0" y="2"/>
                        <a:pt x="0" y="2"/>
                        <a:pt x="0" y="2"/>
                      </a:cubicBezTo>
                      <a:cubicBezTo>
                        <a:pt x="0" y="1"/>
                        <a:pt x="1" y="0"/>
                        <a:pt x="3" y="0"/>
                      </a:cubicBezTo>
                      <a:cubicBezTo>
                        <a:pt x="4" y="0"/>
                        <a:pt x="5" y="1"/>
                        <a:pt x="5" y="2"/>
                      </a:cubicBezTo>
                      <a:cubicBezTo>
                        <a:pt x="5" y="166"/>
                        <a:pt x="5" y="166"/>
                        <a:pt x="5" y="166"/>
                      </a:cubicBezTo>
                      <a:cubicBezTo>
                        <a:pt x="5" y="167"/>
                        <a:pt x="4" y="168"/>
                        <a:pt x="3" y="168"/>
                      </a:cubicBezTo>
                      <a:close/>
                    </a:path>
                  </a:pathLst>
                </a:custGeom>
                <a:solidFill>
                  <a:srgbClr val="D2D2D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p>
                  <a:pPr marL="0" marR="0" lvl="0" indent="0" defTabSz="932597" eaLnBrk="1" fontAlgn="auto" latinLnBrk="0" hangingPunct="1">
                    <a:lnSpc>
                      <a:spcPct val="100000"/>
                    </a:lnSpc>
                    <a:spcBef>
                      <a:spcPts val="0"/>
                    </a:spcBef>
                    <a:spcAft>
                      <a:spcPts val="0"/>
                    </a:spcAft>
                    <a:buClrTx/>
                    <a:buSzTx/>
                    <a:buFontTx/>
                    <a:buNone/>
                    <a:tabLst/>
                    <a:defRPr/>
                  </a:pPr>
                  <a:endParaRPr kumimoji="0" lang="en-US" sz="1836" b="0" i="0" u="none" strike="noStrike" kern="0" cap="none" spc="0" normalizeH="0" baseline="0" noProof="0">
                    <a:ln>
                      <a:noFill/>
                    </a:ln>
                    <a:solidFill>
                      <a:sysClr val="windowText" lastClr="000000"/>
                    </a:solidFill>
                    <a:effectLst/>
                    <a:uLnTx/>
                    <a:uFillTx/>
                  </a:endParaRPr>
                </a:p>
              </p:txBody>
            </p:sp>
            <p:sp>
              <p:nvSpPr>
                <p:cNvPr id="1159" name="Rectangle 263"/>
                <p:cNvSpPr>
                  <a:spLocks noChangeArrowheads="1"/>
                </p:cNvSpPr>
                <p:nvPr/>
              </p:nvSpPr>
              <p:spPr bwMode="auto">
                <a:xfrm>
                  <a:off x="3548063" y="3748088"/>
                  <a:ext cx="319087" cy="204787"/>
                </a:xfrm>
                <a:prstGeom prst="rect">
                  <a:avLst/>
                </a:prstGeom>
                <a:solidFill>
                  <a:srgbClr val="FF8C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3260" tIns="46630" rIns="93260" bIns="46630" numCol="1" anchor="t" anchorCtr="0" compatLnSpc="1">
                  <a:prstTxWarp prst="textNoShape">
                    <a:avLst/>
                  </a:prstTxWarp>
                </a:bodyPr>
                <a:lstStyle/>
                <a:p>
                  <a:pPr marL="0" marR="0" lvl="0" indent="0" defTabSz="932597" eaLnBrk="1" fontAlgn="auto" latinLnBrk="0" hangingPunct="1">
                    <a:lnSpc>
                      <a:spcPct val="100000"/>
                    </a:lnSpc>
                    <a:spcBef>
                      <a:spcPts val="0"/>
                    </a:spcBef>
                    <a:spcAft>
                      <a:spcPts val="0"/>
                    </a:spcAft>
                    <a:buClrTx/>
                    <a:buSzTx/>
                    <a:buFontTx/>
                    <a:buNone/>
                    <a:tabLst/>
                    <a:defRPr/>
                  </a:pPr>
                  <a:endParaRPr kumimoji="0" lang="en-US" sz="1836" b="0" i="0" u="none" strike="noStrike" kern="0" cap="none" spc="0" normalizeH="0" baseline="0" noProof="0">
                    <a:ln>
                      <a:noFill/>
                    </a:ln>
                    <a:solidFill>
                      <a:sysClr val="windowText" lastClr="000000"/>
                    </a:solidFill>
                    <a:effectLst/>
                    <a:uLnTx/>
                    <a:uFillTx/>
                  </a:endParaRPr>
                </a:p>
              </p:txBody>
            </p:sp>
            <p:sp>
              <p:nvSpPr>
                <p:cNvPr id="1160" name="Freeform 264"/>
                <p:cNvSpPr>
                  <a:spLocks/>
                </p:cNvSpPr>
                <p:nvPr/>
              </p:nvSpPr>
              <p:spPr bwMode="auto">
                <a:xfrm>
                  <a:off x="3548063" y="3495675"/>
                  <a:ext cx="319087" cy="252412"/>
                </a:xfrm>
                <a:custGeom>
                  <a:avLst/>
                  <a:gdLst>
                    <a:gd name="T0" fmla="*/ 26 w 81"/>
                    <a:gd name="T1" fmla="*/ 64 h 64"/>
                    <a:gd name="T2" fmla="*/ 0 w 81"/>
                    <a:gd name="T3" fmla="*/ 64 h 64"/>
                    <a:gd name="T4" fmla="*/ 0 w 81"/>
                    <a:gd name="T5" fmla="*/ 46 h 64"/>
                    <a:gd name="T6" fmla="*/ 0 w 81"/>
                    <a:gd name="T7" fmla="*/ 45 h 64"/>
                    <a:gd name="T8" fmla="*/ 31 w 81"/>
                    <a:gd name="T9" fmla="*/ 0 h 64"/>
                    <a:gd name="T10" fmla="*/ 50 w 81"/>
                    <a:gd name="T11" fmla="*/ 0 h 64"/>
                    <a:gd name="T12" fmla="*/ 81 w 81"/>
                    <a:gd name="T13" fmla="*/ 45 h 64"/>
                    <a:gd name="T14" fmla="*/ 81 w 81"/>
                    <a:gd name="T15" fmla="*/ 46 h 64"/>
                    <a:gd name="T16" fmla="*/ 81 w 81"/>
                    <a:gd name="T17" fmla="*/ 46 h 64"/>
                    <a:gd name="T18" fmla="*/ 81 w 81"/>
                    <a:gd name="T19" fmla="*/ 64 h 64"/>
                    <a:gd name="T20" fmla="*/ 26 w 81"/>
                    <a:gd name="T21" fmla="*/ 64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1" h="64">
                      <a:moveTo>
                        <a:pt x="26" y="64"/>
                      </a:moveTo>
                      <a:cubicBezTo>
                        <a:pt x="0" y="64"/>
                        <a:pt x="0" y="64"/>
                        <a:pt x="0" y="64"/>
                      </a:cubicBezTo>
                      <a:cubicBezTo>
                        <a:pt x="0" y="46"/>
                        <a:pt x="0" y="46"/>
                        <a:pt x="0" y="46"/>
                      </a:cubicBezTo>
                      <a:cubicBezTo>
                        <a:pt x="0" y="45"/>
                        <a:pt x="0" y="45"/>
                        <a:pt x="0" y="45"/>
                      </a:cubicBezTo>
                      <a:cubicBezTo>
                        <a:pt x="31" y="0"/>
                        <a:pt x="31" y="0"/>
                        <a:pt x="31" y="0"/>
                      </a:cubicBezTo>
                      <a:cubicBezTo>
                        <a:pt x="50" y="0"/>
                        <a:pt x="50" y="0"/>
                        <a:pt x="50" y="0"/>
                      </a:cubicBezTo>
                      <a:cubicBezTo>
                        <a:pt x="81" y="45"/>
                        <a:pt x="81" y="45"/>
                        <a:pt x="81" y="45"/>
                      </a:cubicBezTo>
                      <a:cubicBezTo>
                        <a:pt x="81" y="46"/>
                        <a:pt x="81" y="46"/>
                        <a:pt x="81" y="46"/>
                      </a:cubicBezTo>
                      <a:cubicBezTo>
                        <a:pt x="81" y="46"/>
                        <a:pt x="81" y="46"/>
                        <a:pt x="81" y="46"/>
                      </a:cubicBezTo>
                      <a:cubicBezTo>
                        <a:pt x="81" y="64"/>
                        <a:pt x="81" y="64"/>
                        <a:pt x="81" y="64"/>
                      </a:cubicBezTo>
                      <a:lnTo>
                        <a:pt x="26" y="64"/>
                      </a:lnTo>
                      <a:close/>
                    </a:path>
                  </a:pathLst>
                </a:custGeom>
                <a:solidFill>
                  <a:srgbClr val="B4B4B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p>
                  <a:pPr marL="0" marR="0" lvl="0" indent="0" defTabSz="932597" eaLnBrk="1" fontAlgn="auto" latinLnBrk="0" hangingPunct="1">
                    <a:lnSpc>
                      <a:spcPct val="100000"/>
                    </a:lnSpc>
                    <a:spcBef>
                      <a:spcPts val="0"/>
                    </a:spcBef>
                    <a:spcAft>
                      <a:spcPts val="0"/>
                    </a:spcAft>
                    <a:buClrTx/>
                    <a:buSzTx/>
                    <a:buFontTx/>
                    <a:buNone/>
                    <a:tabLst/>
                    <a:defRPr/>
                  </a:pPr>
                  <a:endParaRPr kumimoji="0" lang="en-US" sz="1836" b="0" i="0" u="none" strike="noStrike" kern="0" cap="none" spc="0" normalizeH="0" baseline="0" noProof="0">
                    <a:ln>
                      <a:noFill/>
                    </a:ln>
                    <a:solidFill>
                      <a:sysClr val="windowText" lastClr="000000"/>
                    </a:solidFill>
                    <a:effectLst/>
                    <a:uLnTx/>
                    <a:uFillTx/>
                  </a:endParaRPr>
                </a:p>
              </p:txBody>
            </p:sp>
            <p:sp>
              <p:nvSpPr>
                <p:cNvPr id="1161" name="Freeform 265"/>
                <p:cNvSpPr>
                  <a:spLocks/>
                </p:cNvSpPr>
                <p:nvPr/>
              </p:nvSpPr>
              <p:spPr bwMode="auto">
                <a:xfrm>
                  <a:off x="3567113" y="3676650"/>
                  <a:ext cx="79375" cy="71437"/>
                </a:xfrm>
                <a:custGeom>
                  <a:avLst/>
                  <a:gdLst>
                    <a:gd name="T0" fmla="*/ 50 w 50"/>
                    <a:gd name="T1" fmla="*/ 45 h 45"/>
                    <a:gd name="T2" fmla="*/ 50 w 50"/>
                    <a:gd name="T3" fmla="*/ 45 h 45"/>
                    <a:gd name="T4" fmla="*/ 0 w 50"/>
                    <a:gd name="T5" fmla="*/ 45 h 45"/>
                    <a:gd name="T6" fmla="*/ 0 w 50"/>
                    <a:gd name="T7" fmla="*/ 0 h 45"/>
                    <a:gd name="T8" fmla="*/ 50 w 50"/>
                    <a:gd name="T9" fmla="*/ 0 h 45"/>
                    <a:gd name="T10" fmla="*/ 50 w 50"/>
                    <a:gd name="T11" fmla="*/ 45 h 45"/>
                  </a:gdLst>
                  <a:ahLst/>
                  <a:cxnLst>
                    <a:cxn ang="0">
                      <a:pos x="T0" y="T1"/>
                    </a:cxn>
                    <a:cxn ang="0">
                      <a:pos x="T2" y="T3"/>
                    </a:cxn>
                    <a:cxn ang="0">
                      <a:pos x="T4" y="T5"/>
                    </a:cxn>
                    <a:cxn ang="0">
                      <a:pos x="T6" y="T7"/>
                    </a:cxn>
                    <a:cxn ang="0">
                      <a:pos x="T8" y="T9"/>
                    </a:cxn>
                    <a:cxn ang="0">
                      <a:pos x="T10" y="T11"/>
                    </a:cxn>
                  </a:cxnLst>
                  <a:rect l="0" t="0" r="r" b="b"/>
                  <a:pathLst>
                    <a:path w="50" h="45">
                      <a:moveTo>
                        <a:pt x="50" y="45"/>
                      </a:moveTo>
                      <a:lnTo>
                        <a:pt x="50" y="45"/>
                      </a:lnTo>
                      <a:lnTo>
                        <a:pt x="0" y="45"/>
                      </a:lnTo>
                      <a:lnTo>
                        <a:pt x="0" y="0"/>
                      </a:lnTo>
                      <a:lnTo>
                        <a:pt x="50" y="0"/>
                      </a:lnTo>
                      <a:lnTo>
                        <a:pt x="50" y="45"/>
                      </a:lnTo>
                      <a:close/>
                    </a:path>
                  </a:pathLst>
                </a:custGeom>
                <a:solidFill>
                  <a:srgbClr val="D2D2D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p>
                  <a:pPr marL="0" marR="0" lvl="0" indent="0" defTabSz="932597" eaLnBrk="1" fontAlgn="auto" latinLnBrk="0" hangingPunct="1">
                    <a:lnSpc>
                      <a:spcPct val="100000"/>
                    </a:lnSpc>
                    <a:spcBef>
                      <a:spcPts val="0"/>
                    </a:spcBef>
                    <a:spcAft>
                      <a:spcPts val="0"/>
                    </a:spcAft>
                    <a:buClrTx/>
                    <a:buSzTx/>
                    <a:buFontTx/>
                    <a:buNone/>
                    <a:tabLst/>
                    <a:defRPr/>
                  </a:pPr>
                  <a:endParaRPr kumimoji="0" lang="en-US" sz="1836" b="0" i="0" u="none" strike="noStrike" kern="0" cap="none" spc="0" normalizeH="0" baseline="0" noProof="0">
                    <a:ln>
                      <a:noFill/>
                    </a:ln>
                    <a:solidFill>
                      <a:sysClr val="windowText" lastClr="000000"/>
                    </a:solidFill>
                    <a:effectLst/>
                    <a:uLnTx/>
                    <a:uFillTx/>
                  </a:endParaRPr>
                </a:p>
              </p:txBody>
            </p:sp>
            <p:sp>
              <p:nvSpPr>
                <p:cNvPr id="1162" name="Freeform 266"/>
                <p:cNvSpPr>
                  <a:spLocks/>
                </p:cNvSpPr>
                <p:nvPr/>
              </p:nvSpPr>
              <p:spPr bwMode="auto">
                <a:xfrm>
                  <a:off x="3567113" y="3495675"/>
                  <a:ext cx="146050" cy="180975"/>
                </a:xfrm>
                <a:custGeom>
                  <a:avLst/>
                  <a:gdLst>
                    <a:gd name="T0" fmla="*/ 92 w 92"/>
                    <a:gd name="T1" fmla="*/ 0 h 114"/>
                    <a:gd name="T2" fmla="*/ 77 w 92"/>
                    <a:gd name="T3" fmla="*/ 0 h 114"/>
                    <a:gd name="T4" fmla="*/ 0 w 92"/>
                    <a:gd name="T5" fmla="*/ 114 h 114"/>
                    <a:gd name="T6" fmla="*/ 50 w 92"/>
                    <a:gd name="T7" fmla="*/ 114 h 114"/>
                    <a:gd name="T8" fmla="*/ 92 w 92"/>
                    <a:gd name="T9" fmla="*/ 0 h 114"/>
                  </a:gdLst>
                  <a:ahLst/>
                  <a:cxnLst>
                    <a:cxn ang="0">
                      <a:pos x="T0" y="T1"/>
                    </a:cxn>
                    <a:cxn ang="0">
                      <a:pos x="T2" y="T3"/>
                    </a:cxn>
                    <a:cxn ang="0">
                      <a:pos x="T4" y="T5"/>
                    </a:cxn>
                    <a:cxn ang="0">
                      <a:pos x="T6" y="T7"/>
                    </a:cxn>
                    <a:cxn ang="0">
                      <a:pos x="T8" y="T9"/>
                    </a:cxn>
                  </a:cxnLst>
                  <a:rect l="0" t="0" r="r" b="b"/>
                  <a:pathLst>
                    <a:path w="92" h="114">
                      <a:moveTo>
                        <a:pt x="92" y="0"/>
                      </a:moveTo>
                      <a:lnTo>
                        <a:pt x="77" y="0"/>
                      </a:lnTo>
                      <a:lnTo>
                        <a:pt x="0" y="114"/>
                      </a:lnTo>
                      <a:lnTo>
                        <a:pt x="50" y="114"/>
                      </a:lnTo>
                      <a:lnTo>
                        <a:pt x="92" y="0"/>
                      </a:lnTo>
                      <a:close/>
                    </a:path>
                  </a:pathLst>
                </a:custGeom>
                <a:solidFill>
                  <a:srgbClr val="D2D2D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p>
                  <a:pPr marL="0" marR="0" lvl="0" indent="0" defTabSz="932597" eaLnBrk="1" fontAlgn="auto" latinLnBrk="0" hangingPunct="1">
                    <a:lnSpc>
                      <a:spcPct val="100000"/>
                    </a:lnSpc>
                    <a:spcBef>
                      <a:spcPts val="0"/>
                    </a:spcBef>
                    <a:spcAft>
                      <a:spcPts val="0"/>
                    </a:spcAft>
                    <a:buClrTx/>
                    <a:buSzTx/>
                    <a:buFontTx/>
                    <a:buNone/>
                    <a:tabLst/>
                    <a:defRPr/>
                  </a:pPr>
                  <a:endParaRPr kumimoji="0" lang="en-US" sz="1836" b="0" i="0" u="none" strike="noStrike" kern="0" cap="none" spc="0" normalizeH="0" baseline="0" noProof="0">
                    <a:ln>
                      <a:noFill/>
                    </a:ln>
                    <a:solidFill>
                      <a:sysClr val="windowText" lastClr="000000"/>
                    </a:solidFill>
                    <a:effectLst/>
                    <a:uLnTx/>
                    <a:uFillTx/>
                  </a:endParaRPr>
                </a:p>
              </p:txBody>
            </p:sp>
            <p:sp>
              <p:nvSpPr>
                <p:cNvPr id="1163" name="Rectangle 267"/>
                <p:cNvSpPr>
                  <a:spLocks noChangeArrowheads="1"/>
                </p:cNvSpPr>
                <p:nvPr/>
              </p:nvSpPr>
              <p:spPr bwMode="auto">
                <a:xfrm>
                  <a:off x="3567113" y="3748088"/>
                  <a:ext cx="79375" cy="204787"/>
                </a:xfrm>
                <a:prstGeom prst="rect">
                  <a:avLst/>
                </a:prstGeom>
                <a:solidFill>
                  <a:srgbClr val="FFB9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3260" tIns="46630" rIns="93260" bIns="46630" numCol="1" anchor="t" anchorCtr="0" compatLnSpc="1">
                  <a:prstTxWarp prst="textNoShape">
                    <a:avLst/>
                  </a:prstTxWarp>
                </a:bodyPr>
                <a:lstStyle/>
                <a:p>
                  <a:pPr marL="0" marR="0" lvl="0" indent="0" defTabSz="932597" eaLnBrk="1" fontAlgn="auto" latinLnBrk="0" hangingPunct="1">
                    <a:lnSpc>
                      <a:spcPct val="100000"/>
                    </a:lnSpc>
                    <a:spcBef>
                      <a:spcPts val="0"/>
                    </a:spcBef>
                    <a:spcAft>
                      <a:spcPts val="0"/>
                    </a:spcAft>
                    <a:buClrTx/>
                    <a:buSzTx/>
                    <a:buFontTx/>
                    <a:buNone/>
                    <a:tabLst/>
                    <a:defRPr/>
                  </a:pPr>
                  <a:endParaRPr kumimoji="0" lang="en-US" sz="1836" b="0" i="0" u="none" strike="noStrike" kern="0" cap="none" spc="0" normalizeH="0" baseline="0" noProof="0">
                    <a:ln>
                      <a:noFill/>
                    </a:ln>
                    <a:solidFill>
                      <a:sysClr val="windowText" lastClr="000000"/>
                    </a:solidFill>
                    <a:effectLst/>
                    <a:uLnTx/>
                    <a:uFillTx/>
                  </a:endParaRPr>
                </a:p>
              </p:txBody>
            </p:sp>
            <p:sp>
              <p:nvSpPr>
                <p:cNvPr id="1164" name="Freeform 268"/>
                <p:cNvSpPr>
                  <a:spLocks/>
                </p:cNvSpPr>
                <p:nvPr/>
              </p:nvSpPr>
              <p:spPr bwMode="auto">
                <a:xfrm>
                  <a:off x="3425825" y="3849688"/>
                  <a:ext cx="563562" cy="419100"/>
                </a:xfrm>
                <a:custGeom>
                  <a:avLst/>
                  <a:gdLst>
                    <a:gd name="T0" fmla="*/ 143 w 143"/>
                    <a:gd name="T1" fmla="*/ 53 h 106"/>
                    <a:gd name="T2" fmla="*/ 130 w 143"/>
                    <a:gd name="T3" fmla="*/ 39 h 106"/>
                    <a:gd name="T4" fmla="*/ 130 w 143"/>
                    <a:gd name="T5" fmla="*/ 38 h 106"/>
                    <a:gd name="T6" fmla="*/ 108 w 143"/>
                    <a:gd name="T7" fmla="*/ 16 h 106"/>
                    <a:gd name="T8" fmla="*/ 93 w 143"/>
                    <a:gd name="T9" fmla="*/ 22 h 106"/>
                    <a:gd name="T10" fmla="*/ 63 w 143"/>
                    <a:gd name="T11" fmla="*/ 0 h 106"/>
                    <a:gd name="T12" fmla="*/ 38 w 143"/>
                    <a:gd name="T13" fmla="*/ 14 h 106"/>
                    <a:gd name="T14" fmla="*/ 29 w 143"/>
                    <a:gd name="T15" fmla="*/ 12 h 106"/>
                    <a:gd name="T16" fmla="*/ 19 w 143"/>
                    <a:gd name="T17" fmla="*/ 15 h 106"/>
                    <a:gd name="T18" fmla="*/ 11 w 143"/>
                    <a:gd name="T19" fmla="*/ 29 h 106"/>
                    <a:gd name="T20" fmla="*/ 0 w 143"/>
                    <a:gd name="T21" fmla="*/ 50 h 106"/>
                    <a:gd name="T22" fmla="*/ 0 w 143"/>
                    <a:gd name="T23" fmla="*/ 52 h 106"/>
                    <a:gd name="T24" fmla="*/ 0 w 143"/>
                    <a:gd name="T25" fmla="*/ 53 h 106"/>
                    <a:gd name="T26" fmla="*/ 18 w 143"/>
                    <a:gd name="T27" fmla="*/ 74 h 106"/>
                    <a:gd name="T28" fmla="*/ 18 w 143"/>
                    <a:gd name="T29" fmla="*/ 75 h 106"/>
                    <a:gd name="T30" fmla="*/ 49 w 143"/>
                    <a:gd name="T31" fmla="*/ 106 h 106"/>
                    <a:gd name="T32" fmla="*/ 75 w 143"/>
                    <a:gd name="T33" fmla="*/ 92 h 106"/>
                    <a:gd name="T34" fmla="*/ 83 w 143"/>
                    <a:gd name="T35" fmla="*/ 95 h 106"/>
                    <a:gd name="T36" fmla="*/ 93 w 143"/>
                    <a:gd name="T37" fmla="*/ 92 h 106"/>
                    <a:gd name="T38" fmla="*/ 95 w 143"/>
                    <a:gd name="T39" fmla="*/ 91 h 106"/>
                    <a:gd name="T40" fmla="*/ 98 w 143"/>
                    <a:gd name="T41" fmla="*/ 91 h 106"/>
                    <a:gd name="T42" fmla="*/ 116 w 143"/>
                    <a:gd name="T43" fmla="*/ 81 h 106"/>
                    <a:gd name="T44" fmla="*/ 122 w 143"/>
                    <a:gd name="T45" fmla="*/ 83 h 106"/>
                    <a:gd name="T46" fmla="*/ 130 w 143"/>
                    <a:gd name="T47" fmla="*/ 81 h 106"/>
                    <a:gd name="T48" fmla="*/ 135 w 143"/>
                    <a:gd name="T49" fmla="*/ 70 h 106"/>
                    <a:gd name="T50" fmla="*/ 143 w 143"/>
                    <a:gd name="T51" fmla="*/ 56 h 106"/>
                    <a:gd name="T52" fmla="*/ 143 w 143"/>
                    <a:gd name="T53" fmla="*/ 54 h 106"/>
                    <a:gd name="T54" fmla="*/ 143 w 143"/>
                    <a:gd name="T55" fmla="*/ 53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43" h="106">
                      <a:moveTo>
                        <a:pt x="143" y="53"/>
                      </a:moveTo>
                      <a:cubicBezTo>
                        <a:pt x="143" y="46"/>
                        <a:pt x="138" y="40"/>
                        <a:pt x="130" y="39"/>
                      </a:cubicBezTo>
                      <a:cubicBezTo>
                        <a:pt x="130" y="38"/>
                        <a:pt x="130" y="38"/>
                        <a:pt x="130" y="38"/>
                      </a:cubicBezTo>
                      <a:cubicBezTo>
                        <a:pt x="130" y="25"/>
                        <a:pt x="121" y="16"/>
                        <a:pt x="108" y="16"/>
                      </a:cubicBezTo>
                      <a:cubicBezTo>
                        <a:pt x="102" y="16"/>
                        <a:pt x="97" y="18"/>
                        <a:pt x="93" y="22"/>
                      </a:cubicBezTo>
                      <a:cubicBezTo>
                        <a:pt x="89" y="9"/>
                        <a:pt x="77" y="0"/>
                        <a:pt x="63" y="0"/>
                      </a:cubicBezTo>
                      <a:cubicBezTo>
                        <a:pt x="53" y="0"/>
                        <a:pt x="43" y="6"/>
                        <a:pt x="38" y="14"/>
                      </a:cubicBezTo>
                      <a:cubicBezTo>
                        <a:pt x="35" y="13"/>
                        <a:pt x="32" y="12"/>
                        <a:pt x="29" y="12"/>
                      </a:cubicBezTo>
                      <a:cubicBezTo>
                        <a:pt x="25" y="12"/>
                        <a:pt x="22" y="13"/>
                        <a:pt x="19" y="15"/>
                      </a:cubicBezTo>
                      <a:cubicBezTo>
                        <a:pt x="14" y="18"/>
                        <a:pt x="11" y="23"/>
                        <a:pt x="11" y="29"/>
                      </a:cubicBezTo>
                      <a:cubicBezTo>
                        <a:pt x="5" y="34"/>
                        <a:pt x="0" y="41"/>
                        <a:pt x="0" y="50"/>
                      </a:cubicBezTo>
                      <a:cubicBezTo>
                        <a:pt x="0" y="50"/>
                        <a:pt x="0" y="51"/>
                        <a:pt x="0" y="52"/>
                      </a:cubicBezTo>
                      <a:cubicBezTo>
                        <a:pt x="0" y="52"/>
                        <a:pt x="0" y="53"/>
                        <a:pt x="0" y="53"/>
                      </a:cubicBezTo>
                      <a:cubicBezTo>
                        <a:pt x="0" y="64"/>
                        <a:pt x="8" y="72"/>
                        <a:pt x="18" y="74"/>
                      </a:cubicBezTo>
                      <a:cubicBezTo>
                        <a:pt x="18" y="74"/>
                        <a:pt x="18" y="75"/>
                        <a:pt x="18" y="75"/>
                      </a:cubicBezTo>
                      <a:cubicBezTo>
                        <a:pt x="18" y="92"/>
                        <a:pt x="32" y="106"/>
                        <a:pt x="49" y="106"/>
                      </a:cubicBezTo>
                      <a:cubicBezTo>
                        <a:pt x="60" y="106"/>
                        <a:pt x="69" y="101"/>
                        <a:pt x="75" y="92"/>
                      </a:cubicBezTo>
                      <a:cubicBezTo>
                        <a:pt x="77" y="94"/>
                        <a:pt x="80" y="95"/>
                        <a:pt x="83" y="95"/>
                      </a:cubicBezTo>
                      <a:cubicBezTo>
                        <a:pt x="87" y="95"/>
                        <a:pt x="90" y="94"/>
                        <a:pt x="93" y="92"/>
                      </a:cubicBezTo>
                      <a:cubicBezTo>
                        <a:pt x="94" y="91"/>
                        <a:pt x="94" y="91"/>
                        <a:pt x="95" y="91"/>
                      </a:cubicBezTo>
                      <a:cubicBezTo>
                        <a:pt x="96" y="91"/>
                        <a:pt x="97" y="91"/>
                        <a:pt x="98" y="91"/>
                      </a:cubicBezTo>
                      <a:cubicBezTo>
                        <a:pt x="106" y="91"/>
                        <a:pt x="112" y="87"/>
                        <a:pt x="116" y="81"/>
                      </a:cubicBezTo>
                      <a:cubicBezTo>
                        <a:pt x="118" y="82"/>
                        <a:pt x="120" y="83"/>
                        <a:pt x="122" y="83"/>
                      </a:cubicBezTo>
                      <a:cubicBezTo>
                        <a:pt x="125" y="83"/>
                        <a:pt x="128" y="82"/>
                        <a:pt x="130" y="81"/>
                      </a:cubicBezTo>
                      <a:cubicBezTo>
                        <a:pt x="133" y="78"/>
                        <a:pt x="135" y="75"/>
                        <a:pt x="135" y="70"/>
                      </a:cubicBezTo>
                      <a:cubicBezTo>
                        <a:pt x="140" y="67"/>
                        <a:pt x="143" y="62"/>
                        <a:pt x="143" y="56"/>
                      </a:cubicBezTo>
                      <a:cubicBezTo>
                        <a:pt x="143" y="55"/>
                        <a:pt x="143" y="55"/>
                        <a:pt x="143" y="54"/>
                      </a:cubicBezTo>
                      <a:cubicBezTo>
                        <a:pt x="143" y="54"/>
                        <a:pt x="143" y="54"/>
                        <a:pt x="143" y="53"/>
                      </a:cubicBezTo>
                      <a:close/>
                    </a:path>
                  </a:pathLst>
                </a:custGeom>
                <a:solidFill>
                  <a:srgbClr val="D2D2D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p>
                  <a:pPr marL="0" marR="0" lvl="0" indent="0" defTabSz="932597" eaLnBrk="1" fontAlgn="auto" latinLnBrk="0" hangingPunct="1">
                    <a:lnSpc>
                      <a:spcPct val="100000"/>
                    </a:lnSpc>
                    <a:spcBef>
                      <a:spcPts val="0"/>
                    </a:spcBef>
                    <a:spcAft>
                      <a:spcPts val="0"/>
                    </a:spcAft>
                    <a:buClrTx/>
                    <a:buSzTx/>
                    <a:buFontTx/>
                    <a:buNone/>
                    <a:tabLst/>
                    <a:defRPr/>
                  </a:pPr>
                  <a:endParaRPr kumimoji="0" lang="en-US" sz="1836" b="0" i="0" u="none" strike="noStrike" kern="0" cap="none" spc="0" normalizeH="0" baseline="0" noProof="0">
                    <a:ln>
                      <a:noFill/>
                    </a:ln>
                    <a:solidFill>
                      <a:sysClr val="windowText" lastClr="000000"/>
                    </a:solidFill>
                    <a:effectLst/>
                    <a:uLnTx/>
                    <a:uFillTx/>
                  </a:endParaRPr>
                </a:p>
              </p:txBody>
            </p:sp>
          </p:grpSp>
          <p:grpSp>
            <p:nvGrpSpPr>
              <p:cNvPr id="1139" name="Group 1138"/>
              <p:cNvGrpSpPr/>
              <p:nvPr/>
            </p:nvGrpSpPr>
            <p:grpSpPr>
              <a:xfrm>
                <a:off x="3497027" y="3059565"/>
                <a:ext cx="447675" cy="446088"/>
                <a:chOff x="5861649" y="4444552"/>
                <a:chExt cx="447675" cy="446088"/>
              </a:xfrm>
            </p:grpSpPr>
            <p:sp>
              <p:nvSpPr>
                <p:cNvPr id="1140" name="Rectangle 367"/>
                <p:cNvSpPr>
                  <a:spLocks noChangeArrowheads="1"/>
                </p:cNvSpPr>
                <p:nvPr/>
              </p:nvSpPr>
              <p:spPr bwMode="auto">
                <a:xfrm>
                  <a:off x="5861649" y="4444552"/>
                  <a:ext cx="447675" cy="446088"/>
                </a:xfrm>
                <a:prstGeom prst="rect">
                  <a:avLst/>
                </a:prstGeom>
                <a:solidFill>
                  <a:srgbClr val="0072C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3260" tIns="46630" rIns="93260" bIns="46630" numCol="1" anchor="t" anchorCtr="0" compatLnSpc="1">
                  <a:prstTxWarp prst="textNoShape">
                    <a:avLst/>
                  </a:prstTxWarp>
                </a:bodyPr>
                <a:lstStyle/>
                <a:p>
                  <a:pPr marL="0" marR="0" lvl="0" indent="0" defTabSz="932597" eaLnBrk="1" fontAlgn="auto" latinLnBrk="0" hangingPunct="1">
                    <a:lnSpc>
                      <a:spcPct val="100000"/>
                    </a:lnSpc>
                    <a:spcBef>
                      <a:spcPts val="0"/>
                    </a:spcBef>
                    <a:spcAft>
                      <a:spcPts val="0"/>
                    </a:spcAft>
                    <a:buClrTx/>
                    <a:buSzTx/>
                    <a:buFontTx/>
                    <a:buNone/>
                    <a:tabLst/>
                    <a:defRPr/>
                  </a:pPr>
                  <a:endParaRPr kumimoji="0" lang="en-US" sz="1836" b="0" i="0" u="none" strike="noStrike" kern="0" cap="none" spc="0" normalizeH="0" baseline="0" noProof="0" dirty="0">
                    <a:ln>
                      <a:noFill/>
                    </a:ln>
                    <a:solidFill>
                      <a:sysClr val="windowText" lastClr="000000"/>
                    </a:solidFill>
                    <a:effectLst/>
                    <a:uLnTx/>
                    <a:uFillTx/>
                  </a:endParaRPr>
                </a:p>
              </p:txBody>
            </p:sp>
            <p:sp>
              <p:nvSpPr>
                <p:cNvPr id="1141" name="Freeform 368"/>
                <p:cNvSpPr>
                  <a:spLocks/>
                </p:cNvSpPr>
                <p:nvPr/>
              </p:nvSpPr>
              <p:spPr bwMode="auto">
                <a:xfrm>
                  <a:off x="5938838" y="4522788"/>
                  <a:ext cx="33338" cy="74613"/>
                </a:xfrm>
                <a:custGeom>
                  <a:avLst/>
                  <a:gdLst>
                    <a:gd name="T0" fmla="*/ 15 w 15"/>
                    <a:gd name="T1" fmla="*/ 0 h 34"/>
                    <a:gd name="T2" fmla="*/ 15 w 15"/>
                    <a:gd name="T3" fmla="*/ 34 h 34"/>
                    <a:gd name="T4" fmla="*/ 7 w 15"/>
                    <a:gd name="T5" fmla="*/ 34 h 34"/>
                    <a:gd name="T6" fmla="*/ 7 w 15"/>
                    <a:gd name="T7" fmla="*/ 8 h 34"/>
                    <a:gd name="T8" fmla="*/ 6 w 15"/>
                    <a:gd name="T9" fmla="*/ 9 h 34"/>
                    <a:gd name="T10" fmla="*/ 4 w 15"/>
                    <a:gd name="T11" fmla="*/ 10 h 34"/>
                    <a:gd name="T12" fmla="*/ 2 w 15"/>
                    <a:gd name="T13" fmla="*/ 11 h 34"/>
                    <a:gd name="T14" fmla="*/ 0 w 15"/>
                    <a:gd name="T15" fmla="*/ 11 h 34"/>
                    <a:gd name="T16" fmla="*/ 0 w 15"/>
                    <a:gd name="T17" fmla="*/ 5 h 34"/>
                    <a:gd name="T18" fmla="*/ 6 w 15"/>
                    <a:gd name="T19" fmla="*/ 3 h 34"/>
                    <a:gd name="T20" fmla="*/ 10 w 15"/>
                    <a:gd name="T21" fmla="*/ 0 h 34"/>
                    <a:gd name="T22" fmla="*/ 15 w 15"/>
                    <a:gd name="T23" fmla="*/ 0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5" h="34">
                      <a:moveTo>
                        <a:pt x="15" y="0"/>
                      </a:moveTo>
                      <a:cubicBezTo>
                        <a:pt x="15" y="34"/>
                        <a:pt x="15" y="34"/>
                        <a:pt x="15" y="34"/>
                      </a:cubicBezTo>
                      <a:cubicBezTo>
                        <a:pt x="7" y="34"/>
                        <a:pt x="7" y="34"/>
                        <a:pt x="7" y="34"/>
                      </a:cubicBezTo>
                      <a:cubicBezTo>
                        <a:pt x="7" y="8"/>
                        <a:pt x="7" y="8"/>
                        <a:pt x="7" y="8"/>
                      </a:cubicBezTo>
                      <a:cubicBezTo>
                        <a:pt x="7" y="9"/>
                        <a:pt x="6" y="9"/>
                        <a:pt x="6" y="9"/>
                      </a:cubicBezTo>
                      <a:cubicBezTo>
                        <a:pt x="5" y="10"/>
                        <a:pt x="5" y="10"/>
                        <a:pt x="4" y="10"/>
                      </a:cubicBezTo>
                      <a:cubicBezTo>
                        <a:pt x="4" y="11"/>
                        <a:pt x="3" y="11"/>
                        <a:pt x="2" y="11"/>
                      </a:cubicBezTo>
                      <a:cubicBezTo>
                        <a:pt x="2" y="11"/>
                        <a:pt x="1" y="11"/>
                        <a:pt x="0" y="11"/>
                      </a:cubicBezTo>
                      <a:cubicBezTo>
                        <a:pt x="0" y="5"/>
                        <a:pt x="0" y="5"/>
                        <a:pt x="0" y="5"/>
                      </a:cubicBezTo>
                      <a:cubicBezTo>
                        <a:pt x="2" y="5"/>
                        <a:pt x="4" y="4"/>
                        <a:pt x="6" y="3"/>
                      </a:cubicBezTo>
                      <a:cubicBezTo>
                        <a:pt x="7" y="2"/>
                        <a:pt x="9" y="1"/>
                        <a:pt x="10" y="0"/>
                      </a:cubicBezTo>
                      <a:lnTo>
                        <a:pt x="15" y="0"/>
                      </a:lnTo>
                      <a:close/>
                    </a:path>
                  </a:pathLst>
                </a:custGeom>
                <a:solidFill>
                  <a:srgbClr val="0020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p>
                  <a:pPr marL="0" marR="0" lvl="0" indent="0" defTabSz="932597" eaLnBrk="1" fontAlgn="auto" latinLnBrk="0" hangingPunct="1">
                    <a:lnSpc>
                      <a:spcPct val="100000"/>
                    </a:lnSpc>
                    <a:spcBef>
                      <a:spcPts val="0"/>
                    </a:spcBef>
                    <a:spcAft>
                      <a:spcPts val="0"/>
                    </a:spcAft>
                    <a:buClrTx/>
                    <a:buSzTx/>
                    <a:buFontTx/>
                    <a:buNone/>
                    <a:tabLst/>
                    <a:defRPr/>
                  </a:pPr>
                  <a:endParaRPr kumimoji="0" lang="en-US" sz="1836" b="0" i="0" u="none" strike="noStrike" kern="0" cap="none" spc="0" normalizeH="0" baseline="0" noProof="0">
                    <a:ln>
                      <a:noFill/>
                    </a:ln>
                    <a:solidFill>
                      <a:sysClr val="windowText" lastClr="000000"/>
                    </a:solidFill>
                    <a:effectLst/>
                    <a:uLnTx/>
                    <a:uFillTx/>
                  </a:endParaRPr>
                </a:p>
              </p:txBody>
            </p:sp>
            <p:sp>
              <p:nvSpPr>
                <p:cNvPr id="1142" name="Freeform 369"/>
                <p:cNvSpPr>
                  <a:spLocks noEditPoints="1"/>
                </p:cNvSpPr>
                <p:nvPr/>
              </p:nvSpPr>
              <p:spPr bwMode="auto">
                <a:xfrm>
                  <a:off x="5997576" y="4522788"/>
                  <a:ext cx="52388" cy="77788"/>
                </a:xfrm>
                <a:custGeom>
                  <a:avLst/>
                  <a:gdLst>
                    <a:gd name="T0" fmla="*/ 12 w 24"/>
                    <a:gd name="T1" fmla="*/ 35 h 35"/>
                    <a:gd name="T2" fmla="*/ 0 w 24"/>
                    <a:gd name="T3" fmla="*/ 18 h 35"/>
                    <a:gd name="T4" fmla="*/ 3 w 24"/>
                    <a:gd name="T5" fmla="*/ 5 h 35"/>
                    <a:gd name="T6" fmla="*/ 13 w 24"/>
                    <a:gd name="T7" fmla="*/ 0 h 35"/>
                    <a:gd name="T8" fmla="*/ 24 w 24"/>
                    <a:gd name="T9" fmla="*/ 17 h 35"/>
                    <a:gd name="T10" fmla="*/ 21 w 24"/>
                    <a:gd name="T11" fmla="*/ 30 h 35"/>
                    <a:gd name="T12" fmla="*/ 12 w 24"/>
                    <a:gd name="T13" fmla="*/ 35 h 35"/>
                    <a:gd name="T14" fmla="*/ 12 w 24"/>
                    <a:gd name="T15" fmla="*/ 6 h 35"/>
                    <a:gd name="T16" fmla="*/ 7 w 24"/>
                    <a:gd name="T17" fmla="*/ 18 h 35"/>
                    <a:gd name="T18" fmla="*/ 12 w 24"/>
                    <a:gd name="T19" fmla="*/ 29 h 35"/>
                    <a:gd name="T20" fmla="*/ 17 w 24"/>
                    <a:gd name="T21" fmla="*/ 18 h 35"/>
                    <a:gd name="T22" fmla="*/ 12 w 24"/>
                    <a:gd name="T23" fmla="*/ 6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4" h="35">
                      <a:moveTo>
                        <a:pt x="12" y="35"/>
                      </a:moveTo>
                      <a:cubicBezTo>
                        <a:pt x="4" y="35"/>
                        <a:pt x="0" y="29"/>
                        <a:pt x="0" y="18"/>
                      </a:cubicBezTo>
                      <a:cubicBezTo>
                        <a:pt x="0" y="12"/>
                        <a:pt x="1" y="8"/>
                        <a:pt x="3" y="5"/>
                      </a:cubicBezTo>
                      <a:cubicBezTo>
                        <a:pt x="5" y="2"/>
                        <a:pt x="8" y="0"/>
                        <a:pt x="13" y="0"/>
                      </a:cubicBezTo>
                      <a:cubicBezTo>
                        <a:pt x="20" y="0"/>
                        <a:pt x="24" y="6"/>
                        <a:pt x="24" y="17"/>
                      </a:cubicBezTo>
                      <a:cubicBezTo>
                        <a:pt x="24" y="23"/>
                        <a:pt x="23" y="27"/>
                        <a:pt x="21" y="30"/>
                      </a:cubicBezTo>
                      <a:cubicBezTo>
                        <a:pt x="19" y="33"/>
                        <a:pt x="16" y="35"/>
                        <a:pt x="12" y="35"/>
                      </a:cubicBezTo>
                      <a:close/>
                      <a:moveTo>
                        <a:pt x="12" y="6"/>
                      </a:moveTo>
                      <a:cubicBezTo>
                        <a:pt x="9" y="6"/>
                        <a:pt x="7" y="10"/>
                        <a:pt x="7" y="18"/>
                      </a:cubicBezTo>
                      <a:cubicBezTo>
                        <a:pt x="7" y="25"/>
                        <a:pt x="9" y="29"/>
                        <a:pt x="12" y="29"/>
                      </a:cubicBezTo>
                      <a:cubicBezTo>
                        <a:pt x="15" y="29"/>
                        <a:pt x="17" y="25"/>
                        <a:pt x="17" y="18"/>
                      </a:cubicBezTo>
                      <a:cubicBezTo>
                        <a:pt x="17" y="10"/>
                        <a:pt x="15" y="6"/>
                        <a:pt x="12" y="6"/>
                      </a:cubicBezTo>
                      <a:close/>
                    </a:path>
                  </a:pathLst>
                </a:custGeom>
                <a:solidFill>
                  <a:srgbClr val="0020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p>
                  <a:pPr marL="0" marR="0" lvl="0" indent="0" defTabSz="932597" eaLnBrk="1" fontAlgn="auto" latinLnBrk="0" hangingPunct="1">
                    <a:lnSpc>
                      <a:spcPct val="100000"/>
                    </a:lnSpc>
                    <a:spcBef>
                      <a:spcPts val="0"/>
                    </a:spcBef>
                    <a:spcAft>
                      <a:spcPts val="0"/>
                    </a:spcAft>
                    <a:buClrTx/>
                    <a:buSzTx/>
                    <a:buFontTx/>
                    <a:buNone/>
                    <a:tabLst/>
                    <a:defRPr/>
                  </a:pPr>
                  <a:endParaRPr kumimoji="0" lang="en-US" sz="1836" b="0" i="0" u="none" strike="noStrike" kern="0" cap="none" spc="0" normalizeH="0" baseline="0" noProof="0">
                    <a:ln>
                      <a:noFill/>
                    </a:ln>
                    <a:solidFill>
                      <a:sysClr val="windowText" lastClr="000000"/>
                    </a:solidFill>
                    <a:effectLst/>
                    <a:uLnTx/>
                    <a:uFillTx/>
                  </a:endParaRPr>
                </a:p>
              </p:txBody>
            </p:sp>
            <p:sp>
              <p:nvSpPr>
                <p:cNvPr id="1143" name="Freeform 370"/>
                <p:cNvSpPr>
                  <a:spLocks/>
                </p:cNvSpPr>
                <p:nvPr/>
              </p:nvSpPr>
              <p:spPr bwMode="auto">
                <a:xfrm>
                  <a:off x="6065838" y="4522788"/>
                  <a:ext cx="31750" cy="74613"/>
                </a:xfrm>
                <a:custGeom>
                  <a:avLst/>
                  <a:gdLst>
                    <a:gd name="T0" fmla="*/ 14 w 14"/>
                    <a:gd name="T1" fmla="*/ 0 h 34"/>
                    <a:gd name="T2" fmla="*/ 14 w 14"/>
                    <a:gd name="T3" fmla="*/ 34 h 34"/>
                    <a:gd name="T4" fmla="*/ 7 w 14"/>
                    <a:gd name="T5" fmla="*/ 34 h 34"/>
                    <a:gd name="T6" fmla="*/ 7 w 14"/>
                    <a:gd name="T7" fmla="*/ 8 h 34"/>
                    <a:gd name="T8" fmla="*/ 5 w 14"/>
                    <a:gd name="T9" fmla="*/ 9 h 34"/>
                    <a:gd name="T10" fmla="*/ 3 w 14"/>
                    <a:gd name="T11" fmla="*/ 10 h 34"/>
                    <a:gd name="T12" fmla="*/ 1 w 14"/>
                    <a:gd name="T13" fmla="*/ 11 h 34"/>
                    <a:gd name="T14" fmla="*/ 0 w 14"/>
                    <a:gd name="T15" fmla="*/ 11 h 34"/>
                    <a:gd name="T16" fmla="*/ 0 w 14"/>
                    <a:gd name="T17" fmla="*/ 5 h 34"/>
                    <a:gd name="T18" fmla="*/ 5 w 14"/>
                    <a:gd name="T19" fmla="*/ 3 h 34"/>
                    <a:gd name="T20" fmla="*/ 9 w 14"/>
                    <a:gd name="T21" fmla="*/ 0 h 34"/>
                    <a:gd name="T22" fmla="*/ 14 w 14"/>
                    <a:gd name="T23" fmla="*/ 0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4" h="34">
                      <a:moveTo>
                        <a:pt x="14" y="0"/>
                      </a:moveTo>
                      <a:cubicBezTo>
                        <a:pt x="14" y="34"/>
                        <a:pt x="14" y="34"/>
                        <a:pt x="14" y="34"/>
                      </a:cubicBezTo>
                      <a:cubicBezTo>
                        <a:pt x="7" y="34"/>
                        <a:pt x="7" y="34"/>
                        <a:pt x="7" y="34"/>
                      </a:cubicBezTo>
                      <a:cubicBezTo>
                        <a:pt x="7" y="8"/>
                        <a:pt x="7" y="8"/>
                        <a:pt x="7" y="8"/>
                      </a:cubicBezTo>
                      <a:cubicBezTo>
                        <a:pt x="6" y="9"/>
                        <a:pt x="6" y="9"/>
                        <a:pt x="5" y="9"/>
                      </a:cubicBezTo>
                      <a:cubicBezTo>
                        <a:pt x="5" y="10"/>
                        <a:pt x="4" y="10"/>
                        <a:pt x="3" y="10"/>
                      </a:cubicBezTo>
                      <a:cubicBezTo>
                        <a:pt x="3" y="11"/>
                        <a:pt x="2" y="11"/>
                        <a:pt x="1" y="11"/>
                      </a:cubicBezTo>
                      <a:cubicBezTo>
                        <a:pt x="1" y="11"/>
                        <a:pt x="0" y="11"/>
                        <a:pt x="0" y="11"/>
                      </a:cubicBezTo>
                      <a:cubicBezTo>
                        <a:pt x="0" y="5"/>
                        <a:pt x="0" y="5"/>
                        <a:pt x="0" y="5"/>
                      </a:cubicBezTo>
                      <a:cubicBezTo>
                        <a:pt x="1" y="5"/>
                        <a:pt x="3" y="4"/>
                        <a:pt x="5" y="3"/>
                      </a:cubicBezTo>
                      <a:cubicBezTo>
                        <a:pt x="7" y="2"/>
                        <a:pt x="8" y="1"/>
                        <a:pt x="9" y="0"/>
                      </a:cubicBezTo>
                      <a:lnTo>
                        <a:pt x="14" y="0"/>
                      </a:lnTo>
                      <a:close/>
                    </a:path>
                  </a:pathLst>
                </a:custGeom>
                <a:solidFill>
                  <a:srgbClr val="0020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p>
                  <a:pPr marL="0" marR="0" lvl="0" indent="0" defTabSz="932597" eaLnBrk="1" fontAlgn="auto" latinLnBrk="0" hangingPunct="1">
                    <a:lnSpc>
                      <a:spcPct val="100000"/>
                    </a:lnSpc>
                    <a:spcBef>
                      <a:spcPts val="0"/>
                    </a:spcBef>
                    <a:spcAft>
                      <a:spcPts val="0"/>
                    </a:spcAft>
                    <a:buClrTx/>
                    <a:buSzTx/>
                    <a:buFontTx/>
                    <a:buNone/>
                    <a:tabLst/>
                    <a:defRPr/>
                  </a:pPr>
                  <a:endParaRPr kumimoji="0" lang="en-US" sz="1836" b="0" i="0" u="none" strike="noStrike" kern="0" cap="none" spc="0" normalizeH="0" baseline="0" noProof="0">
                    <a:ln>
                      <a:noFill/>
                    </a:ln>
                    <a:solidFill>
                      <a:sysClr val="windowText" lastClr="000000"/>
                    </a:solidFill>
                    <a:effectLst/>
                    <a:uLnTx/>
                    <a:uFillTx/>
                  </a:endParaRPr>
                </a:p>
              </p:txBody>
            </p:sp>
            <p:sp>
              <p:nvSpPr>
                <p:cNvPr id="1144" name="Freeform 371"/>
                <p:cNvSpPr>
                  <a:spLocks noEditPoints="1"/>
                </p:cNvSpPr>
                <p:nvPr/>
              </p:nvSpPr>
              <p:spPr bwMode="auto">
                <a:xfrm>
                  <a:off x="5932488" y="4629151"/>
                  <a:ext cx="53975" cy="74613"/>
                </a:xfrm>
                <a:custGeom>
                  <a:avLst/>
                  <a:gdLst>
                    <a:gd name="T0" fmla="*/ 12 w 24"/>
                    <a:gd name="T1" fmla="*/ 34 h 34"/>
                    <a:gd name="T2" fmla="*/ 0 w 24"/>
                    <a:gd name="T3" fmla="*/ 17 h 34"/>
                    <a:gd name="T4" fmla="*/ 3 w 24"/>
                    <a:gd name="T5" fmla="*/ 4 h 34"/>
                    <a:gd name="T6" fmla="*/ 12 w 24"/>
                    <a:gd name="T7" fmla="*/ 0 h 34"/>
                    <a:gd name="T8" fmla="*/ 24 w 24"/>
                    <a:gd name="T9" fmla="*/ 16 h 34"/>
                    <a:gd name="T10" fmla="*/ 21 w 24"/>
                    <a:gd name="T11" fmla="*/ 29 h 34"/>
                    <a:gd name="T12" fmla="*/ 12 w 24"/>
                    <a:gd name="T13" fmla="*/ 34 h 34"/>
                    <a:gd name="T14" fmla="*/ 12 w 24"/>
                    <a:gd name="T15" fmla="*/ 5 h 34"/>
                    <a:gd name="T16" fmla="*/ 7 w 24"/>
                    <a:gd name="T17" fmla="*/ 17 h 34"/>
                    <a:gd name="T18" fmla="*/ 12 w 24"/>
                    <a:gd name="T19" fmla="*/ 28 h 34"/>
                    <a:gd name="T20" fmla="*/ 16 w 24"/>
                    <a:gd name="T21" fmla="*/ 17 h 34"/>
                    <a:gd name="T22" fmla="*/ 12 w 24"/>
                    <a:gd name="T23" fmla="*/ 5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4" h="34">
                      <a:moveTo>
                        <a:pt x="12" y="34"/>
                      </a:moveTo>
                      <a:cubicBezTo>
                        <a:pt x="4" y="34"/>
                        <a:pt x="0" y="28"/>
                        <a:pt x="0" y="17"/>
                      </a:cubicBezTo>
                      <a:cubicBezTo>
                        <a:pt x="0" y="11"/>
                        <a:pt x="1" y="7"/>
                        <a:pt x="3" y="4"/>
                      </a:cubicBezTo>
                      <a:cubicBezTo>
                        <a:pt x="5" y="1"/>
                        <a:pt x="8" y="0"/>
                        <a:pt x="12" y="0"/>
                      </a:cubicBezTo>
                      <a:cubicBezTo>
                        <a:pt x="20" y="0"/>
                        <a:pt x="24" y="5"/>
                        <a:pt x="24" y="16"/>
                      </a:cubicBezTo>
                      <a:cubicBezTo>
                        <a:pt x="24" y="22"/>
                        <a:pt x="23" y="26"/>
                        <a:pt x="21" y="29"/>
                      </a:cubicBezTo>
                      <a:cubicBezTo>
                        <a:pt x="19" y="32"/>
                        <a:pt x="16" y="34"/>
                        <a:pt x="12" y="34"/>
                      </a:cubicBezTo>
                      <a:close/>
                      <a:moveTo>
                        <a:pt x="12" y="5"/>
                      </a:moveTo>
                      <a:cubicBezTo>
                        <a:pt x="9" y="5"/>
                        <a:pt x="7" y="9"/>
                        <a:pt x="7" y="17"/>
                      </a:cubicBezTo>
                      <a:cubicBezTo>
                        <a:pt x="7" y="24"/>
                        <a:pt x="9" y="28"/>
                        <a:pt x="12" y="28"/>
                      </a:cubicBezTo>
                      <a:cubicBezTo>
                        <a:pt x="15" y="28"/>
                        <a:pt x="16" y="24"/>
                        <a:pt x="16" y="17"/>
                      </a:cubicBezTo>
                      <a:cubicBezTo>
                        <a:pt x="16" y="9"/>
                        <a:pt x="15" y="5"/>
                        <a:pt x="12" y="5"/>
                      </a:cubicBezTo>
                      <a:close/>
                    </a:path>
                  </a:pathLst>
                </a:custGeom>
                <a:solidFill>
                  <a:srgbClr val="0020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p>
                  <a:pPr marL="0" marR="0" lvl="0" indent="0" defTabSz="932597" eaLnBrk="1" fontAlgn="auto" latinLnBrk="0" hangingPunct="1">
                    <a:lnSpc>
                      <a:spcPct val="100000"/>
                    </a:lnSpc>
                    <a:spcBef>
                      <a:spcPts val="0"/>
                    </a:spcBef>
                    <a:spcAft>
                      <a:spcPts val="0"/>
                    </a:spcAft>
                    <a:buClrTx/>
                    <a:buSzTx/>
                    <a:buFontTx/>
                    <a:buNone/>
                    <a:tabLst/>
                    <a:defRPr/>
                  </a:pPr>
                  <a:endParaRPr kumimoji="0" lang="en-US" sz="1836" b="0" i="0" u="none" strike="noStrike" kern="0" cap="none" spc="0" normalizeH="0" baseline="0" noProof="0">
                    <a:ln>
                      <a:noFill/>
                    </a:ln>
                    <a:solidFill>
                      <a:sysClr val="windowText" lastClr="000000"/>
                    </a:solidFill>
                    <a:effectLst/>
                    <a:uLnTx/>
                    <a:uFillTx/>
                  </a:endParaRPr>
                </a:p>
              </p:txBody>
            </p:sp>
            <p:sp>
              <p:nvSpPr>
                <p:cNvPr id="1145" name="Freeform 372"/>
                <p:cNvSpPr>
                  <a:spLocks/>
                </p:cNvSpPr>
                <p:nvPr/>
              </p:nvSpPr>
              <p:spPr bwMode="auto">
                <a:xfrm>
                  <a:off x="6003926" y="4625976"/>
                  <a:ext cx="33338" cy="76200"/>
                </a:xfrm>
                <a:custGeom>
                  <a:avLst/>
                  <a:gdLst>
                    <a:gd name="T0" fmla="*/ 15 w 15"/>
                    <a:gd name="T1" fmla="*/ 0 h 34"/>
                    <a:gd name="T2" fmla="*/ 15 w 15"/>
                    <a:gd name="T3" fmla="*/ 34 h 34"/>
                    <a:gd name="T4" fmla="*/ 7 w 15"/>
                    <a:gd name="T5" fmla="*/ 34 h 34"/>
                    <a:gd name="T6" fmla="*/ 7 w 15"/>
                    <a:gd name="T7" fmla="*/ 9 h 34"/>
                    <a:gd name="T8" fmla="*/ 6 w 15"/>
                    <a:gd name="T9" fmla="*/ 10 h 34"/>
                    <a:gd name="T10" fmla="*/ 4 w 15"/>
                    <a:gd name="T11" fmla="*/ 10 h 34"/>
                    <a:gd name="T12" fmla="*/ 2 w 15"/>
                    <a:gd name="T13" fmla="*/ 11 h 34"/>
                    <a:gd name="T14" fmla="*/ 0 w 15"/>
                    <a:gd name="T15" fmla="*/ 11 h 34"/>
                    <a:gd name="T16" fmla="*/ 0 w 15"/>
                    <a:gd name="T17" fmla="*/ 5 h 34"/>
                    <a:gd name="T18" fmla="*/ 6 w 15"/>
                    <a:gd name="T19" fmla="*/ 3 h 34"/>
                    <a:gd name="T20" fmla="*/ 10 w 15"/>
                    <a:gd name="T21" fmla="*/ 0 h 34"/>
                    <a:gd name="T22" fmla="*/ 15 w 15"/>
                    <a:gd name="T23" fmla="*/ 0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5" h="34">
                      <a:moveTo>
                        <a:pt x="15" y="0"/>
                      </a:moveTo>
                      <a:cubicBezTo>
                        <a:pt x="15" y="34"/>
                        <a:pt x="15" y="34"/>
                        <a:pt x="15" y="34"/>
                      </a:cubicBezTo>
                      <a:cubicBezTo>
                        <a:pt x="7" y="34"/>
                        <a:pt x="7" y="34"/>
                        <a:pt x="7" y="34"/>
                      </a:cubicBezTo>
                      <a:cubicBezTo>
                        <a:pt x="7" y="9"/>
                        <a:pt x="7" y="9"/>
                        <a:pt x="7" y="9"/>
                      </a:cubicBezTo>
                      <a:cubicBezTo>
                        <a:pt x="7" y="9"/>
                        <a:pt x="7" y="9"/>
                        <a:pt x="6" y="10"/>
                      </a:cubicBezTo>
                      <a:cubicBezTo>
                        <a:pt x="5" y="10"/>
                        <a:pt x="5" y="10"/>
                        <a:pt x="4" y="10"/>
                      </a:cubicBezTo>
                      <a:cubicBezTo>
                        <a:pt x="4" y="11"/>
                        <a:pt x="3" y="11"/>
                        <a:pt x="2" y="11"/>
                      </a:cubicBezTo>
                      <a:cubicBezTo>
                        <a:pt x="2" y="11"/>
                        <a:pt x="1" y="11"/>
                        <a:pt x="0" y="11"/>
                      </a:cubicBezTo>
                      <a:cubicBezTo>
                        <a:pt x="0" y="5"/>
                        <a:pt x="0" y="5"/>
                        <a:pt x="0" y="5"/>
                      </a:cubicBezTo>
                      <a:cubicBezTo>
                        <a:pt x="2" y="5"/>
                        <a:pt x="4" y="4"/>
                        <a:pt x="6" y="3"/>
                      </a:cubicBezTo>
                      <a:cubicBezTo>
                        <a:pt x="7" y="2"/>
                        <a:pt x="9" y="1"/>
                        <a:pt x="10" y="0"/>
                      </a:cubicBezTo>
                      <a:lnTo>
                        <a:pt x="15" y="0"/>
                      </a:lnTo>
                      <a:close/>
                    </a:path>
                  </a:pathLst>
                </a:custGeom>
                <a:solidFill>
                  <a:srgbClr val="0020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p>
                  <a:pPr marL="0" marR="0" lvl="0" indent="0" defTabSz="932597" eaLnBrk="1" fontAlgn="auto" latinLnBrk="0" hangingPunct="1">
                    <a:lnSpc>
                      <a:spcPct val="100000"/>
                    </a:lnSpc>
                    <a:spcBef>
                      <a:spcPts val="0"/>
                    </a:spcBef>
                    <a:spcAft>
                      <a:spcPts val="0"/>
                    </a:spcAft>
                    <a:buClrTx/>
                    <a:buSzTx/>
                    <a:buFontTx/>
                    <a:buNone/>
                    <a:tabLst/>
                    <a:defRPr/>
                  </a:pPr>
                  <a:endParaRPr kumimoji="0" lang="en-US" sz="1836" b="0" i="0" u="none" strike="noStrike" kern="0" cap="none" spc="0" normalizeH="0" baseline="0" noProof="0">
                    <a:ln>
                      <a:noFill/>
                    </a:ln>
                    <a:solidFill>
                      <a:sysClr val="windowText" lastClr="000000"/>
                    </a:solidFill>
                    <a:effectLst/>
                    <a:uLnTx/>
                    <a:uFillTx/>
                  </a:endParaRPr>
                </a:p>
              </p:txBody>
            </p:sp>
            <p:sp>
              <p:nvSpPr>
                <p:cNvPr id="1146" name="Freeform 373"/>
                <p:cNvSpPr>
                  <a:spLocks noEditPoints="1"/>
                </p:cNvSpPr>
                <p:nvPr/>
              </p:nvSpPr>
              <p:spPr bwMode="auto">
                <a:xfrm>
                  <a:off x="6056313" y="4629151"/>
                  <a:ext cx="53975" cy="74613"/>
                </a:xfrm>
                <a:custGeom>
                  <a:avLst/>
                  <a:gdLst>
                    <a:gd name="T0" fmla="*/ 12 w 24"/>
                    <a:gd name="T1" fmla="*/ 34 h 34"/>
                    <a:gd name="T2" fmla="*/ 0 w 24"/>
                    <a:gd name="T3" fmla="*/ 17 h 34"/>
                    <a:gd name="T4" fmla="*/ 3 w 24"/>
                    <a:gd name="T5" fmla="*/ 4 h 34"/>
                    <a:gd name="T6" fmla="*/ 13 w 24"/>
                    <a:gd name="T7" fmla="*/ 0 h 34"/>
                    <a:gd name="T8" fmla="*/ 24 w 24"/>
                    <a:gd name="T9" fmla="*/ 16 h 34"/>
                    <a:gd name="T10" fmla="*/ 21 w 24"/>
                    <a:gd name="T11" fmla="*/ 29 h 34"/>
                    <a:gd name="T12" fmla="*/ 12 w 24"/>
                    <a:gd name="T13" fmla="*/ 34 h 34"/>
                    <a:gd name="T14" fmla="*/ 12 w 24"/>
                    <a:gd name="T15" fmla="*/ 5 h 34"/>
                    <a:gd name="T16" fmla="*/ 8 w 24"/>
                    <a:gd name="T17" fmla="*/ 17 h 34"/>
                    <a:gd name="T18" fmla="*/ 12 w 24"/>
                    <a:gd name="T19" fmla="*/ 28 h 34"/>
                    <a:gd name="T20" fmla="*/ 17 w 24"/>
                    <a:gd name="T21" fmla="*/ 17 h 34"/>
                    <a:gd name="T22" fmla="*/ 12 w 24"/>
                    <a:gd name="T23" fmla="*/ 5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4" h="34">
                      <a:moveTo>
                        <a:pt x="12" y="34"/>
                      </a:moveTo>
                      <a:cubicBezTo>
                        <a:pt x="4" y="34"/>
                        <a:pt x="0" y="28"/>
                        <a:pt x="0" y="17"/>
                      </a:cubicBezTo>
                      <a:cubicBezTo>
                        <a:pt x="0" y="11"/>
                        <a:pt x="1" y="7"/>
                        <a:pt x="3" y="4"/>
                      </a:cubicBezTo>
                      <a:cubicBezTo>
                        <a:pt x="6" y="1"/>
                        <a:pt x="9" y="0"/>
                        <a:pt x="13" y="0"/>
                      </a:cubicBezTo>
                      <a:cubicBezTo>
                        <a:pt x="20" y="0"/>
                        <a:pt x="24" y="5"/>
                        <a:pt x="24" y="16"/>
                      </a:cubicBezTo>
                      <a:cubicBezTo>
                        <a:pt x="24" y="22"/>
                        <a:pt x="23" y="26"/>
                        <a:pt x="21" y="29"/>
                      </a:cubicBezTo>
                      <a:cubicBezTo>
                        <a:pt x="19" y="32"/>
                        <a:pt x="16" y="34"/>
                        <a:pt x="12" y="34"/>
                      </a:cubicBezTo>
                      <a:close/>
                      <a:moveTo>
                        <a:pt x="12" y="5"/>
                      </a:moveTo>
                      <a:cubicBezTo>
                        <a:pt x="9" y="5"/>
                        <a:pt x="8" y="9"/>
                        <a:pt x="8" y="17"/>
                      </a:cubicBezTo>
                      <a:cubicBezTo>
                        <a:pt x="8" y="24"/>
                        <a:pt x="9" y="28"/>
                        <a:pt x="12" y="28"/>
                      </a:cubicBezTo>
                      <a:cubicBezTo>
                        <a:pt x="15" y="28"/>
                        <a:pt x="17" y="24"/>
                        <a:pt x="17" y="17"/>
                      </a:cubicBezTo>
                      <a:cubicBezTo>
                        <a:pt x="17" y="9"/>
                        <a:pt x="15" y="5"/>
                        <a:pt x="12" y="5"/>
                      </a:cubicBezTo>
                      <a:close/>
                    </a:path>
                  </a:pathLst>
                </a:custGeom>
                <a:solidFill>
                  <a:srgbClr val="0020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p>
                  <a:pPr marL="0" marR="0" lvl="0" indent="0" defTabSz="932597" eaLnBrk="1" fontAlgn="auto" latinLnBrk="0" hangingPunct="1">
                    <a:lnSpc>
                      <a:spcPct val="100000"/>
                    </a:lnSpc>
                    <a:spcBef>
                      <a:spcPts val="0"/>
                    </a:spcBef>
                    <a:spcAft>
                      <a:spcPts val="0"/>
                    </a:spcAft>
                    <a:buClrTx/>
                    <a:buSzTx/>
                    <a:buFontTx/>
                    <a:buNone/>
                    <a:tabLst/>
                    <a:defRPr/>
                  </a:pPr>
                  <a:endParaRPr kumimoji="0" lang="en-US" sz="1836" b="0" i="0" u="none" strike="noStrike" kern="0" cap="none" spc="0" normalizeH="0" baseline="0" noProof="0">
                    <a:ln>
                      <a:noFill/>
                    </a:ln>
                    <a:solidFill>
                      <a:sysClr val="windowText" lastClr="000000"/>
                    </a:solidFill>
                    <a:effectLst/>
                    <a:uLnTx/>
                    <a:uFillTx/>
                  </a:endParaRPr>
                </a:p>
              </p:txBody>
            </p:sp>
            <p:sp>
              <p:nvSpPr>
                <p:cNvPr id="1147" name="Freeform 374"/>
                <p:cNvSpPr>
                  <a:spLocks noEditPoints="1"/>
                </p:cNvSpPr>
                <p:nvPr/>
              </p:nvSpPr>
              <p:spPr bwMode="auto">
                <a:xfrm>
                  <a:off x="5932488" y="4733926"/>
                  <a:ext cx="53975" cy="74613"/>
                </a:xfrm>
                <a:custGeom>
                  <a:avLst/>
                  <a:gdLst>
                    <a:gd name="T0" fmla="*/ 12 w 24"/>
                    <a:gd name="T1" fmla="*/ 34 h 34"/>
                    <a:gd name="T2" fmla="*/ 0 w 24"/>
                    <a:gd name="T3" fmla="*/ 17 h 34"/>
                    <a:gd name="T4" fmla="*/ 3 w 24"/>
                    <a:gd name="T5" fmla="*/ 4 h 34"/>
                    <a:gd name="T6" fmla="*/ 12 w 24"/>
                    <a:gd name="T7" fmla="*/ 0 h 34"/>
                    <a:gd name="T8" fmla="*/ 24 w 24"/>
                    <a:gd name="T9" fmla="*/ 17 h 34"/>
                    <a:gd name="T10" fmla="*/ 21 w 24"/>
                    <a:gd name="T11" fmla="*/ 29 h 34"/>
                    <a:gd name="T12" fmla="*/ 12 w 24"/>
                    <a:gd name="T13" fmla="*/ 34 h 34"/>
                    <a:gd name="T14" fmla="*/ 12 w 24"/>
                    <a:gd name="T15" fmla="*/ 5 h 34"/>
                    <a:gd name="T16" fmla="*/ 7 w 24"/>
                    <a:gd name="T17" fmla="*/ 17 h 34"/>
                    <a:gd name="T18" fmla="*/ 12 w 24"/>
                    <a:gd name="T19" fmla="*/ 28 h 34"/>
                    <a:gd name="T20" fmla="*/ 16 w 24"/>
                    <a:gd name="T21" fmla="*/ 17 h 34"/>
                    <a:gd name="T22" fmla="*/ 12 w 24"/>
                    <a:gd name="T23" fmla="*/ 5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4" h="34">
                      <a:moveTo>
                        <a:pt x="12" y="34"/>
                      </a:moveTo>
                      <a:cubicBezTo>
                        <a:pt x="4" y="34"/>
                        <a:pt x="0" y="28"/>
                        <a:pt x="0" y="17"/>
                      </a:cubicBezTo>
                      <a:cubicBezTo>
                        <a:pt x="0" y="12"/>
                        <a:pt x="1" y="7"/>
                        <a:pt x="3" y="4"/>
                      </a:cubicBezTo>
                      <a:cubicBezTo>
                        <a:pt x="5" y="1"/>
                        <a:pt x="8" y="0"/>
                        <a:pt x="12" y="0"/>
                      </a:cubicBezTo>
                      <a:cubicBezTo>
                        <a:pt x="20" y="0"/>
                        <a:pt x="24" y="5"/>
                        <a:pt x="24" y="17"/>
                      </a:cubicBezTo>
                      <a:cubicBezTo>
                        <a:pt x="24" y="22"/>
                        <a:pt x="23" y="26"/>
                        <a:pt x="21" y="29"/>
                      </a:cubicBezTo>
                      <a:cubicBezTo>
                        <a:pt x="19" y="32"/>
                        <a:pt x="16" y="34"/>
                        <a:pt x="12" y="34"/>
                      </a:cubicBezTo>
                      <a:close/>
                      <a:moveTo>
                        <a:pt x="12" y="5"/>
                      </a:moveTo>
                      <a:cubicBezTo>
                        <a:pt x="9" y="5"/>
                        <a:pt x="7" y="9"/>
                        <a:pt x="7" y="17"/>
                      </a:cubicBezTo>
                      <a:cubicBezTo>
                        <a:pt x="7" y="25"/>
                        <a:pt x="9" y="28"/>
                        <a:pt x="12" y="28"/>
                      </a:cubicBezTo>
                      <a:cubicBezTo>
                        <a:pt x="15" y="28"/>
                        <a:pt x="16" y="24"/>
                        <a:pt x="16" y="17"/>
                      </a:cubicBezTo>
                      <a:cubicBezTo>
                        <a:pt x="16" y="9"/>
                        <a:pt x="15" y="5"/>
                        <a:pt x="12" y="5"/>
                      </a:cubicBezTo>
                      <a:close/>
                    </a:path>
                  </a:pathLst>
                </a:custGeom>
                <a:solidFill>
                  <a:srgbClr val="0020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p>
                  <a:pPr marL="0" marR="0" lvl="0" indent="0" defTabSz="932597" eaLnBrk="1" fontAlgn="auto" latinLnBrk="0" hangingPunct="1">
                    <a:lnSpc>
                      <a:spcPct val="100000"/>
                    </a:lnSpc>
                    <a:spcBef>
                      <a:spcPts val="0"/>
                    </a:spcBef>
                    <a:spcAft>
                      <a:spcPts val="0"/>
                    </a:spcAft>
                    <a:buClrTx/>
                    <a:buSzTx/>
                    <a:buFontTx/>
                    <a:buNone/>
                    <a:tabLst/>
                    <a:defRPr/>
                  </a:pPr>
                  <a:endParaRPr kumimoji="0" lang="en-US" sz="1836" b="0" i="0" u="none" strike="noStrike" kern="0" cap="none" spc="0" normalizeH="0" baseline="0" noProof="0">
                    <a:ln>
                      <a:noFill/>
                    </a:ln>
                    <a:solidFill>
                      <a:sysClr val="windowText" lastClr="000000"/>
                    </a:solidFill>
                    <a:effectLst/>
                    <a:uLnTx/>
                    <a:uFillTx/>
                  </a:endParaRPr>
                </a:p>
              </p:txBody>
            </p:sp>
            <p:sp>
              <p:nvSpPr>
                <p:cNvPr id="1148" name="Freeform 375"/>
                <p:cNvSpPr>
                  <a:spLocks noEditPoints="1"/>
                </p:cNvSpPr>
                <p:nvPr/>
              </p:nvSpPr>
              <p:spPr bwMode="auto">
                <a:xfrm>
                  <a:off x="5997576" y="4733926"/>
                  <a:ext cx="52388" cy="74613"/>
                </a:xfrm>
                <a:custGeom>
                  <a:avLst/>
                  <a:gdLst>
                    <a:gd name="T0" fmla="*/ 12 w 24"/>
                    <a:gd name="T1" fmla="*/ 34 h 34"/>
                    <a:gd name="T2" fmla="*/ 0 w 24"/>
                    <a:gd name="T3" fmla="*/ 17 h 34"/>
                    <a:gd name="T4" fmla="*/ 3 w 24"/>
                    <a:gd name="T5" fmla="*/ 4 h 34"/>
                    <a:gd name="T6" fmla="*/ 13 w 24"/>
                    <a:gd name="T7" fmla="*/ 0 h 34"/>
                    <a:gd name="T8" fmla="*/ 24 w 24"/>
                    <a:gd name="T9" fmla="*/ 17 h 34"/>
                    <a:gd name="T10" fmla="*/ 21 w 24"/>
                    <a:gd name="T11" fmla="*/ 29 h 34"/>
                    <a:gd name="T12" fmla="*/ 12 w 24"/>
                    <a:gd name="T13" fmla="*/ 34 h 34"/>
                    <a:gd name="T14" fmla="*/ 12 w 24"/>
                    <a:gd name="T15" fmla="*/ 5 h 34"/>
                    <a:gd name="T16" fmla="*/ 7 w 24"/>
                    <a:gd name="T17" fmla="*/ 17 h 34"/>
                    <a:gd name="T18" fmla="*/ 12 w 24"/>
                    <a:gd name="T19" fmla="*/ 28 h 34"/>
                    <a:gd name="T20" fmla="*/ 17 w 24"/>
                    <a:gd name="T21" fmla="*/ 17 h 34"/>
                    <a:gd name="T22" fmla="*/ 12 w 24"/>
                    <a:gd name="T23" fmla="*/ 5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4" h="34">
                      <a:moveTo>
                        <a:pt x="12" y="34"/>
                      </a:moveTo>
                      <a:cubicBezTo>
                        <a:pt x="4" y="34"/>
                        <a:pt x="0" y="28"/>
                        <a:pt x="0" y="17"/>
                      </a:cubicBezTo>
                      <a:cubicBezTo>
                        <a:pt x="0" y="12"/>
                        <a:pt x="1" y="7"/>
                        <a:pt x="3" y="4"/>
                      </a:cubicBezTo>
                      <a:cubicBezTo>
                        <a:pt x="5" y="1"/>
                        <a:pt x="8" y="0"/>
                        <a:pt x="13" y="0"/>
                      </a:cubicBezTo>
                      <a:cubicBezTo>
                        <a:pt x="20" y="0"/>
                        <a:pt x="24" y="5"/>
                        <a:pt x="24" y="17"/>
                      </a:cubicBezTo>
                      <a:cubicBezTo>
                        <a:pt x="24" y="22"/>
                        <a:pt x="23" y="26"/>
                        <a:pt x="21" y="29"/>
                      </a:cubicBezTo>
                      <a:cubicBezTo>
                        <a:pt x="19" y="32"/>
                        <a:pt x="16" y="34"/>
                        <a:pt x="12" y="34"/>
                      </a:cubicBezTo>
                      <a:close/>
                      <a:moveTo>
                        <a:pt x="12" y="5"/>
                      </a:moveTo>
                      <a:cubicBezTo>
                        <a:pt x="9" y="5"/>
                        <a:pt x="7" y="9"/>
                        <a:pt x="7" y="17"/>
                      </a:cubicBezTo>
                      <a:cubicBezTo>
                        <a:pt x="7" y="25"/>
                        <a:pt x="9" y="28"/>
                        <a:pt x="12" y="28"/>
                      </a:cubicBezTo>
                      <a:cubicBezTo>
                        <a:pt x="15" y="28"/>
                        <a:pt x="17" y="24"/>
                        <a:pt x="17" y="17"/>
                      </a:cubicBezTo>
                      <a:cubicBezTo>
                        <a:pt x="17" y="9"/>
                        <a:pt x="15" y="5"/>
                        <a:pt x="12" y="5"/>
                      </a:cubicBezTo>
                      <a:close/>
                    </a:path>
                  </a:pathLst>
                </a:custGeom>
                <a:solidFill>
                  <a:srgbClr val="0020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p>
                  <a:pPr marL="0" marR="0" lvl="0" indent="0" defTabSz="932597" eaLnBrk="1" fontAlgn="auto" latinLnBrk="0" hangingPunct="1">
                    <a:lnSpc>
                      <a:spcPct val="100000"/>
                    </a:lnSpc>
                    <a:spcBef>
                      <a:spcPts val="0"/>
                    </a:spcBef>
                    <a:spcAft>
                      <a:spcPts val="0"/>
                    </a:spcAft>
                    <a:buClrTx/>
                    <a:buSzTx/>
                    <a:buFontTx/>
                    <a:buNone/>
                    <a:tabLst/>
                    <a:defRPr/>
                  </a:pPr>
                  <a:endParaRPr kumimoji="0" lang="en-US" sz="1836" b="0" i="0" u="none" strike="noStrike" kern="0" cap="none" spc="0" normalizeH="0" baseline="0" noProof="0">
                    <a:ln>
                      <a:noFill/>
                    </a:ln>
                    <a:solidFill>
                      <a:sysClr val="windowText" lastClr="000000"/>
                    </a:solidFill>
                    <a:effectLst/>
                    <a:uLnTx/>
                    <a:uFillTx/>
                  </a:endParaRPr>
                </a:p>
              </p:txBody>
            </p:sp>
            <p:sp>
              <p:nvSpPr>
                <p:cNvPr id="1149" name="Freeform 376"/>
                <p:cNvSpPr>
                  <a:spLocks/>
                </p:cNvSpPr>
                <p:nvPr/>
              </p:nvSpPr>
              <p:spPr bwMode="auto">
                <a:xfrm>
                  <a:off x="6065838" y="4733926"/>
                  <a:ext cx="31750" cy="73025"/>
                </a:xfrm>
                <a:custGeom>
                  <a:avLst/>
                  <a:gdLst>
                    <a:gd name="T0" fmla="*/ 14 w 14"/>
                    <a:gd name="T1" fmla="*/ 0 h 33"/>
                    <a:gd name="T2" fmla="*/ 14 w 14"/>
                    <a:gd name="T3" fmla="*/ 33 h 33"/>
                    <a:gd name="T4" fmla="*/ 7 w 14"/>
                    <a:gd name="T5" fmla="*/ 33 h 33"/>
                    <a:gd name="T6" fmla="*/ 7 w 14"/>
                    <a:gd name="T7" fmla="*/ 8 h 33"/>
                    <a:gd name="T8" fmla="*/ 5 w 14"/>
                    <a:gd name="T9" fmla="*/ 9 h 33"/>
                    <a:gd name="T10" fmla="*/ 3 w 14"/>
                    <a:gd name="T11" fmla="*/ 10 h 33"/>
                    <a:gd name="T12" fmla="*/ 1 w 14"/>
                    <a:gd name="T13" fmla="*/ 10 h 33"/>
                    <a:gd name="T14" fmla="*/ 0 w 14"/>
                    <a:gd name="T15" fmla="*/ 11 h 33"/>
                    <a:gd name="T16" fmla="*/ 0 w 14"/>
                    <a:gd name="T17" fmla="*/ 4 h 33"/>
                    <a:gd name="T18" fmla="*/ 5 w 14"/>
                    <a:gd name="T19" fmla="*/ 2 h 33"/>
                    <a:gd name="T20" fmla="*/ 9 w 14"/>
                    <a:gd name="T21" fmla="*/ 0 h 33"/>
                    <a:gd name="T22" fmla="*/ 14 w 14"/>
                    <a:gd name="T23" fmla="*/ 0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4" h="33">
                      <a:moveTo>
                        <a:pt x="14" y="0"/>
                      </a:moveTo>
                      <a:cubicBezTo>
                        <a:pt x="14" y="33"/>
                        <a:pt x="14" y="33"/>
                        <a:pt x="14" y="33"/>
                      </a:cubicBezTo>
                      <a:cubicBezTo>
                        <a:pt x="7" y="33"/>
                        <a:pt x="7" y="33"/>
                        <a:pt x="7" y="33"/>
                      </a:cubicBezTo>
                      <a:cubicBezTo>
                        <a:pt x="7" y="8"/>
                        <a:pt x="7" y="8"/>
                        <a:pt x="7" y="8"/>
                      </a:cubicBezTo>
                      <a:cubicBezTo>
                        <a:pt x="6" y="8"/>
                        <a:pt x="6" y="8"/>
                        <a:pt x="5" y="9"/>
                      </a:cubicBezTo>
                      <a:cubicBezTo>
                        <a:pt x="5" y="9"/>
                        <a:pt x="4" y="9"/>
                        <a:pt x="3" y="10"/>
                      </a:cubicBezTo>
                      <a:cubicBezTo>
                        <a:pt x="3" y="10"/>
                        <a:pt x="2" y="10"/>
                        <a:pt x="1" y="10"/>
                      </a:cubicBezTo>
                      <a:cubicBezTo>
                        <a:pt x="1" y="10"/>
                        <a:pt x="0" y="11"/>
                        <a:pt x="0" y="11"/>
                      </a:cubicBezTo>
                      <a:cubicBezTo>
                        <a:pt x="0" y="4"/>
                        <a:pt x="0" y="4"/>
                        <a:pt x="0" y="4"/>
                      </a:cubicBezTo>
                      <a:cubicBezTo>
                        <a:pt x="1" y="4"/>
                        <a:pt x="3" y="3"/>
                        <a:pt x="5" y="2"/>
                      </a:cubicBezTo>
                      <a:cubicBezTo>
                        <a:pt x="7" y="2"/>
                        <a:pt x="8" y="1"/>
                        <a:pt x="9" y="0"/>
                      </a:cubicBezTo>
                      <a:lnTo>
                        <a:pt x="14" y="0"/>
                      </a:lnTo>
                      <a:close/>
                    </a:path>
                  </a:pathLst>
                </a:custGeom>
                <a:solidFill>
                  <a:srgbClr val="0020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p>
                  <a:pPr marL="0" marR="0" lvl="0" indent="0" defTabSz="932597" eaLnBrk="1" fontAlgn="auto" latinLnBrk="0" hangingPunct="1">
                    <a:lnSpc>
                      <a:spcPct val="100000"/>
                    </a:lnSpc>
                    <a:spcBef>
                      <a:spcPts val="0"/>
                    </a:spcBef>
                    <a:spcAft>
                      <a:spcPts val="0"/>
                    </a:spcAft>
                    <a:buClrTx/>
                    <a:buSzTx/>
                    <a:buFontTx/>
                    <a:buNone/>
                    <a:tabLst/>
                    <a:defRPr/>
                  </a:pPr>
                  <a:endParaRPr kumimoji="0" lang="en-US" sz="1836" b="0" i="0" u="none" strike="noStrike" kern="0" cap="none" spc="0" normalizeH="0" baseline="0" noProof="0">
                    <a:ln>
                      <a:noFill/>
                    </a:ln>
                    <a:solidFill>
                      <a:sysClr val="windowText" lastClr="000000"/>
                    </a:solidFill>
                    <a:effectLst/>
                    <a:uLnTx/>
                    <a:uFillTx/>
                  </a:endParaRPr>
                </a:p>
              </p:txBody>
            </p:sp>
            <p:sp>
              <p:nvSpPr>
                <p:cNvPr id="1150" name="Freeform 377"/>
                <p:cNvSpPr>
                  <a:spLocks/>
                </p:cNvSpPr>
                <p:nvPr/>
              </p:nvSpPr>
              <p:spPr bwMode="auto">
                <a:xfrm>
                  <a:off x="6192838" y="4522788"/>
                  <a:ext cx="30163" cy="74613"/>
                </a:xfrm>
                <a:custGeom>
                  <a:avLst/>
                  <a:gdLst>
                    <a:gd name="T0" fmla="*/ 14 w 14"/>
                    <a:gd name="T1" fmla="*/ 0 h 34"/>
                    <a:gd name="T2" fmla="*/ 14 w 14"/>
                    <a:gd name="T3" fmla="*/ 34 h 34"/>
                    <a:gd name="T4" fmla="*/ 7 w 14"/>
                    <a:gd name="T5" fmla="*/ 34 h 34"/>
                    <a:gd name="T6" fmla="*/ 7 w 14"/>
                    <a:gd name="T7" fmla="*/ 8 h 34"/>
                    <a:gd name="T8" fmla="*/ 5 w 14"/>
                    <a:gd name="T9" fmla="*/ 9 h 34"/>
                    <a:gd name="T10" fmla="*/ 3 w 14"/>
                    <a:gd name="T11" fmla="*/ 10 h 34"/>
                    <a:gd name="T12" fmla="*/ 2 w 14"/>
                    <a:gd name="T13" fmla="*/ 11 h 34"/>
                    <a:gd name="T14" fmla="*/ 0 w 14"/>
                    <a:gd name="T15" fmla="*/ 11 h 34"/>
                    <a:gd name="T16" fmla="*/ 0 w 14"/>
                    <a:gd name="T17" fmla="*/ 5 h 34"/>
                    <a:gd name="T18" fmla="*/ 5 w 14"/>
                    <a:gd name="T19" fmla="*/ 3 h 34"/>
                    <a:gd name="T20" fmla="*/ 9 w 14"/>
                    <a:gd name="T21" fmla="*/ 0 h 34"/>
                    <a:gd name="T22" fmla="*/ 14 w 14"/>
                    <a:gd name="T23" fmla="*/ 0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4" h="34">
                      <a:moveTo>
                        <a:pt x="14" y="0"/>
                      </a:moveTo>
                      <a:cubicBezTo>
                        <a:pt x="14" y="34"/>
                        <a:pt x="14" y="34"/>
                        <a:pt x="14" y="34"/>
                      </a:cubicBezTo>
                      <a:cubicBezTo>
                        <a:pt x="7" y="34"/>
                        <a:pt x="7" y="34"/>
                        <a:pt x="7" y="34"/>
                      </a:cubicBezTo>
                      <a:cubicBezTo>
                        <a:pt x="7" y="8"/>
                        <a:pt x="7" y="8"/>
                        <a:pt x="7" y="8"/>
                      </a:cubicBezTo>
                      <a:cubicBezTo>
                        <a:pt x="6" y="9"/>
                        <a:pt x="6" y="9"/>
                        <a:pt x="5" y="9"/>
                      </a:cubicBezTo>
                      <a:cubicBezTo>
                        <a:pt x="5" y="10"/>
                        <a:pt x="4" y="10"/>
                        <a:pt x="3" y="10"/>
                      </a:cubicBezTo>
                      <a:cubicBezTo>
                        <a:pt x="3" y="11"/>
                        <a:pt x="2" y="11"/>
                        <a:pt x="2" y="11"/>
                      </a:cubicBezTo>
                      <a:cubicBezTo>
                        <a:pt x="1" y="11"/>
                        <a:pt x="0" y="11"/>
                        <a:pt x="0" y="11"/>
                      </a:cubicBezTo>
                      <a:cubicBezTo>
                        <a:pt x="0" y="5"/>
                        <a:pt x="0" y="5"/>
                        <a:pt x="0" y="5"/>
                      </a:cubicBezTo>
                      <a:cubicBezTo>
                        <a:pt x="2" y="5"/>
                        <a:pt x="3" y="4"/>
                        <a:pt x="5" y="3"/>
                      </a:cubicBezTo>
                      <a:cubicBezTo>
                        <a:pt x="7" y="2"/>
                        <a:pt x="8" y="1"/>
                        <a:pt x="9" y="0"/>
                      </a:cubicBezTo>
                      <a:lnTo>
                        <a:pt x="14" y="0"/>
                      </a:lnTo>
                      <a:close/>
                    </a:path>
                  </a:pathLst>
                </a:custGeom>
                <a:solidFill>
                  <a:srgbClr val="0020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p>
                  <a:pPr marL="0" marR="0" lvl="0" indent="0" defTabSz="932597" eaLnBrk="1" fontAlgn="auto" latinLnBrk="0" hangingPunct="1">
                    <a:lnSpc>
                      <a:spcPct val="100000"/>
                    </a:lnSpc>
                    <a:spcBef>
                      <a:spcPts val="0"/>
                    </a:spcBef>
                    <a:spcAft>
                      <a:spcPts val="0"/>
                    </a:spcAft>
                    <a:buClrTx/>
                    <a:buSzTx/>
                    <a:buFontTx/>
                    <a:buNone/>
                    <a:tabLst/>
                    <a:defRPr/>
                  </a:pPr>
                  <a:endParaRPr kumimoji="0" lang="en-US" sz="1836" b="0" i="0" u="none" strike="noStrike" kern="0" cap="none" spc="0" normalizeH="0" baseline="0" noProof="0">
                    <a:ln>
                      <a:noFill/>
                    </a:ln>
                    <a:solidFill>
                      <a:sysClr val="windowText" lastClr="000000"/>
                    </a:solidFill>
                    <a:effectLst/>
                    <a:uLnTx/>
                    <a:uFillTx/>
                  </a:endParaRPr>
                </a:p>
              </p:txBody>
            </p:sp>
            <p:sp>
              <p:nvSpPr>
                <p:cNvPr id="1151" name="Freeform 378"/>
                <p:cNvSpPr>
                  <a:spLocks noEditPoints="1"/>
                </p:cNvSpPr>
                <p:nvPr/>
              </p:nvSpPr>
              <p:spPr bwMode="auto">
                <a:xfrm>
                  <a:off x="6183313" y="4629151"/>
                  <a:ext cx="53975" cy="74613"/>
                </a:xfrm>
                <a:custGeom>
                  <a:avLst/>
                  <a:gdLst>
                    <a:gd name="T0" fmla="*/ 12 w 24"/>
                    <a:gd name="T1" fmla="*/ 34 h 34"/>
                    <a:gd name="T2" fmla="*/ 0 w 24"/>
                    <a:gd name="T3" fmla="*/ 17 h 34"/>
                    <a:gd name="T4" fmla="*/ 4 w 24"/>
                    <a:gd name="T5" fmla="*/ 4 h 34"/>
                    <a:gd name="T6" fmla="*/ 13 w 24"/>
                    <a:gd name="T7" fmla="*/ 0 h 34"/>
                    <a:gd name="T8" fmla="*/ 24 w 24"/>
                    <a:gd name="T9" fmla="*/ 16 h 34"/>
                    <a:gd name="T10" fmla="*/ 21 w 24"/>
                    <a:gd name="T11" fmla="*/ 29 h 34"/>
                    <a:gd name="T12" fmla="*/ 12 w 24"/>
                    <a:gd name="T13" fmla="*/ 34 h 34"/>
                    <a:gd name="T14" fmla="*/ 12 w 24"/>
                    <a:gd name="T15" fmla="*/ 5 h 34"/>
                    <a:gd name="T16" fmla="*/ 8 w 24"/>
                    <a:gd name="T17" fmla="*/ 17 h 34"/>
                    <a:gd name="T18" fmla="*/ 12 w 24"/>
                    <a:gd name="T19" fmla="*/ 28 h 34"/>
                    <a:gd name="T20" fmla="*/ 17 w 24"/>
                    <a:gd name="T21" fmla="*/ 17 h 34"/>
                    <a:gd name="T22" fmla="*/ 12 w 24"/>
                    <a:gd name="T23" fmla="*/ 5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4" h="34">
                      <a:moveTo>
                        <a:pt x="12" y="34"/>
                      </a:moveTo>
                      <a:cubicBezTo>
                        <a:pt x="4" y="34"/>
                        <a:pt x="0" y="28"/>
                        <a:pt x="0" y="17"/>
                      </a:cubicBezTo>
                      <a:cubicBezTo>
                        <a:pt x="0" y="11"/>
                        <a:pt x="1" y="7"/>
                        <a:pt x="4" y="4"/>
                      </a:cubicBezTo>
                      <a:cubicBezTo>
                        <a:pt x="6" y="1"/>
                        <a:pt x="9" y="0"/>
                        <a:pt x="13" y="0"/>
                      </a:cubicBezTo>
                      <a:cubicBezTo>
                        <a:pt x="20" y="0"/>
                        <a:pt x="24" y="5"/>
                        <a:pt x="24" y="16"/>
                      </a:cubicBezTo>
                      <a:cubicBezTo>
                        <a:pt x="24" y="22"/>
                        <a:pt x="23" y="26"/>
                        <a:pt x="21" y="29"/>
                      </a:cubicBezTo>
                      <a:cubicBezTo>
                        <a:pt x="19" y="32"/>
                        <a:pt x="16" y="34"/>
                        <a:pt x="12" y="34"/>
                      </a:cubicBezTo>
                      <a:close/>
                      <a:moveTo>
                        <a:pt x="12" y="5"/>
                      </a:moveTo>
                      <a:cubicBezTo>
                        <a:pt x="9" y="5"/>
                        <a:pt x="8" y="9"/>
                        <a:pt x="8" y="17"/>
                      </a:cubicBezTo>
                      <a:cubicBezTo>
                        <a:pt x="8" y="24"/>
                        <a:pt x="9" y="28"/>
                        <a:pt x="12" y="28"/>
                      </a:cubicBezTo>
                      <a:cubicBezTo>
                        <a:pt x="15" y="28"/>
                        <a:pt x="17" y="24"/>
                        <a:pt x="17" y="17"/>
                      </a:cubicBezTo>
                      <a:cubicBezTo>
                        <a:pt x="17" y="9"/>
                        <a:pt x="15" y="5"/>
                        <a:pt x="12" y="5"/>
                      </a:cubicBezTo>
                      <a:close/>
                    </a:path>
                  </a:pathLst>
                </a:custGeom>
                <a:solidFill>
                  <a:srgbClr val="0020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p>
                  <a:pPr marL="0" marR="0" lvl="0" indent="0" defTabSz="932597" eaLnBrk="1" fontAlgn="auto" latinLnBrk="0" hangingPunct="1">
                    <a:lnSpc>
                      <a:spcPct val="100000"/>
                    </a:lnSpc>
                    <a:spcBef>
                      <a:spcPts val="0"/>
                    </a:spcBef>
                    <a:spcAft>
                      <a:spcPts val="0"/>
                    </a:spcAft>
                    <a:buClrTx/>
                    <a:buSzTx/>
                    <a:buFontTx/>
                    <a:buNone/>
                    <a:tabLst/>
                    <a:defRPr/>
                  </a:pPr>
                  <a:endParaRPr kumimoji="0" lang="en-US" sz="1836" b="0" i="0" u="none" strike="noStrike" kern="0" cap="none" spc="0" normalizeH="0" baseline="0" noProof="0">
                    <a:ln>
                      <a:noFill/>
                    </a:ln>
                    <a:solidFill>
                      <a:sysClr val="windowText" lastClr="000000"/>
                    </a:solidFill>
                    <a:effectLst/>
                    <a:uLnTx/>
                    <a:uFillTx/>
                  </a:endParaRPr>
                </a:p>
              </p:txBody>
            </p:sp>
            <p:sp>
              <p:nvSpPr>
                <p:cNvPr id="1152" name="Freeform 379"/>
                <p:cNvSpPr>
                  <a:spLocks noEditPoints="1"/>
                </p:cNvSpPr>
                <p:nvPr/>
              </p:nvSpPr>
              <p:spPr bwMode="auto">
                <a:xfrm>
                  <a:off x="6183313" y="4733926"/>
                  <a:ext cx="53975" cy="74613"/>
                </a:xfrm>
                <a:custGeom>
                  <a:avLst/>
                  <a:gdLst>
                    <a:gd name="T0" fmla="*/ 12 w 24"/>
                    <a:gd name="T1" fmla="*/ 34 h 34"/>
                    <a:gd name="T2" fmla="*/ 0 w 24"/>
                    <a:gd name="T3" fmla="*/ 17 h 34"/>
                    <a:gd name="T4" fmla="*/ 4 w 24"/>
                    <a:gd name="T5" fmla="*/ 4 h 34"/>
                    <a:gd name="T6" fmla="*/ 13 w 24"/>
                    <a:gd name="T7" fmla="*/ 0 h 34"/>
                    <a:gd name="T8" fmla="*/ 24 w 24"/>
                    <a:gd name="T9" fmla="*/ 17 h 34"/>
                    <a:gd name="T10" fmla="*/ 21 w 24"/>
                    <a:gd name="T11" fmla="*/ 29 h 34"/>
                    <a:gd name="T12" fmla="*/ 12 w 24"/>
                    <a:gd name="T13" fmla="*/ 34 h 34"/>
                    <a:gd name="T14" fmla="*/ 12 w 24"/>
                    <a:gd name="T15" fmla="*/ 5 h 34"/>
                    <a:gd name="T16" fmla="*/ 8 w 24"/>
                    <a:gd name="T17" fmla="*/ 17 h 34"/>
                    <a:gd name="T18" fmla="*/ 12 w 24"/>
                    <a:gd name="T19" fmla="*/ 28 h 34"/>
                    <a:gd name="T20" fmla="*/ 17 w 24"/>
                    <a:gd name="T21" fmla="*/ 17 h 34"/>
                    <a:gd name="T22" fmla="*/ 12 w 24"/>
                    <a:gd name="T23" fmla="*/ 5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4" h="34">
                      <a:moveTo>
                        <a:pt x="12" y="34"/>
                      </a:moveTo>
                      <a:cubicBezTo>
                        <a:pt x="4" y="34"/>
                        <a:pt x="0" y="28"/>
                        <a:pt x="0" y="17"/>
                      </a:cubicBezTo>
                      <a:cubicBezTo>
                        <a:pt x="0" y="12"/>
                        <a:pt x="1" y="7"/>
                        <a:pt x="4" y="4"/>
                      </a:cubicBezTo>
                      <a:cubicBezTo>
                        <a:pt x="6" y="1"/>
                        <a:pt x="9" y="0"/>
                        <a:pt x="13" y="0"/>
                      </a:cubicBezTo>
                      <a:cubicBezTo>
                        <a:pt x="20" y="0"/>
                        <a:pt x="24" y="5"/>
                        <a:pt x="24" y="17"/>
                      </a:cubicBezTo>
                      <a:cubicBezTo>
                        <a:pt x="24" y="22"/>
                        <a:pt x="23" y="26"/>
                        <a:pt x="21" y="29"/>
                      </a:cubicBezTo>
                      <a:cubicBezTo>
                        <a:pt x="19" y="32"/>
                        <a:pt x="16" y="34"/>
                        <a:pt x="12" y="34"/>
                      </a:cubicBezTo>
                      <a:close/>
                      <a:moveTo>
                        <a:pt x="12" y="5"/>
                      </a:moveTo>
                      <a:cubicBezTo>
                        <a:pt x="9" y="5"/>
                        <a:pt x="8" y="9"/>
                        <a:pt x="8" y="17"/>
                      </a:cubicBezTo>
                      <a:cubicBezTo>
                        <a:pt x="8" y="25"/>
                        <a:pt x="9" y="28"/>
                        <a:pt x="12" y="28"/>
                      </a:cubicBezTo>
                      <a:cubicBezTo>
                        <a:pt x="15" y="28"/>
                        <a:pt x="17" y="24"/>
                        <a:pt x="17" y="17"/>
                      </a:cubicBezTo>
                      <a:cubicBezTo>
                        <a:pt x="17" y="9"/>
                        <a:pt x="15" y="5"/>
                        <a:pt x="12" y="5"/>
                      </a:cubicBezTo>
                      <a:close/>
                    </a:path>
                  </a:pathLst>
                </a:custGeom>
                <a:solidFill>
                  <a:srgbClr val="0020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p>
                  <a:pPr marL="0" marR="0" lvl="0" indent="0" defTabSz="932597" eaLnBrk="1" fontAlgn="auto" latinLnBrk="0" hangingPunct="1">
                    <a:lnSpc>
                      <a:spcPct val="100000"/>
                    </a:lnSpc>
                    <a:spcBef>
                      <a:spcPts val="0"/>
                    </a:spcBef>
                    <a:spcAft>
                      <a:spcPts val="0"/>
                    </a:spcAft>
                    <a:buClrTx/>
                    <a:buSzTx/>
                    <a:buFontTx/>
                    <a:buNone/>
                    <a:tabLst/>
                    <a:defRPr/>
                  </a:pPr>
                  <a:endParaRPr kumimoji="0" lang="en-US" sz="1836" b="0" i="0" u="none" strike="noStrike" kern="0" cap="none" spc="0" normalizeH="0" baseline="0" noProof="0">
                    <a:ln>
                      <a:noFill/>
                    </a:ln>
                    <a:solidFill>
                      <a:sysClr val="windowText" lastClr="000000"/>
                    </a:solidFill>
                    <a:effectLst/>
                    <a:uLnTx/>
                    <a:uFillTx/>
                  </a:endParaRPr>
                </a:p>
              </p:txBody>
            </p:sp>
            <p:sp>
              <p:nvSpPr>
                <p:cNvPr id="1153" name="Freeform 380"/>
                <p:cNvSpPr>
                  <a:spLocks noEditPoints="1"/>
                </p:cNvSpPr>
                <p:nvPr/>
              </p:nvSpPr>
              <p:spPr bwMode="auto">
                <a:xfrm>
                  <a:off x="6119813" y="4522788"/>
                  <a:ext cx="52388" cy="77788"/>
                </a:xfrm>
                <a:custGeom>
                  <a:avLst/>
                  <a:gdLst>
                    <a:gd name="T0" fmla="*/ 12 w 24"/>
                    <a:gd name="T1" fmla="*/ 35 h 35"/>
                    <a:gd name="T2" fmla="*/ 0 w 24"/>
                    <a:gd name="T3" fmla="*/ 18 h 35"/>
                    <a:gd name="T4" fmla="*/ 3 w 24"/>
                    <a:gd name="T5" fmla="*/ 5 h 35"/>
                    <a:gd name="T6" fmla="*/ 13 w 24"/>
                    <a:gd name="T7" fmla="*/ 0 h 35"/>
                    <a:gd name="T8" fmla="*/ 24 w 24"/>
                    <a:gd name="T9" fmla="*/ 17 h 35"/>
                    <a:gd name="T10" fmla="*/ 21 w 24"/>
                    <a:gd name="T11" fmla="*/ 30 h 35"/>
                    <a:gd name="T12" fmla="*/ 12 w 24"/>
                    <a:gd name="T13" fmla="*/ 35 h 35"/>
                    <a:gd name="T14" fmla="*/ 12 w 24"/>
                    <a:gd name="T15" fmla="*/ 6 h 35"/>
                    <a:gd name="T16" fmla="*/ 8 w 24"/>
                    <a:gd name="T17" fmla="*/ 18 h 35"/>
                    <a:gd name="T18" fmla="*/ 12 w 24"/>
                    <a:gd name="T19" fmla="*/ 29 h 35"/>
                    <a:gd name="T20" fmla="*/ 17 w 24"/>
                    <a:gd name="T21" fmla="*/ 18 h 35"/>
                    <a:gd name="T22" fmla="*/ 12 w 24"/>
                    <a:gd name="T23" fmla="*/ 6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4" h="35">
                      <a:moveTo>
                        <a:pt x="12" y="35"/>
                      </a:moveTo>
                      <a:cubicBezTo>
                        <a:pt x="4" y="35"/>
                        <a:pt x="0" y="29"/>
                        <a:pt x="0" y="18"/>
                      </a:cubicBezTo>
                      <a:cubicBezTo>
                        <a:pt x="0" y="12"/>
                        <a:pt x="1" y="8"/>
                        <a:pt x="3" y="5"/>
                      </a:cubicBezTo>
                      <a:cubicBezTo>
                        <a:pt x="6" y="2"/>
                        <a:pt x="9" y="0"/>
                        <a:pt x="13" y="0"/>
                      </a:cubicBezTo>
                      <a:cubicBezTo>
                        <a:pt x="20" y="0"/>
                        <a:pt x="24" y="6"/>
                        <a:pt x="24" y="17"/>
                      </a:cubicBezTo>
                      <a:cubicBezTo>
                        <a:pt x="24" y="23"/>
                        <a:pt x="23" y="27"/>
                        <a:pt x="21" y="30"/>
                      </a:cubicBezTo>
                      <a:cubicBezTo>
                        <a:pt x="19" y="33"/>
                        <a:pt x="16" y="35"/>
                        <a:pt x="12" y="35"/>
                      </a:cubicBezTo>
                      <a:close/>
                      <a:moveTo>
                        <a:pt x="12" y="6"/>
                      </a:moveTo>
                      <a:cubicBezTo>
                        <a:pt x="9" y="6"/>
                        <a:pt x="8" y="10"/>
                        <a:pt x="8" y="18"/>
                      </a:cubicBezTo>
                      <a:cubicBezTo>
                        <a:pt x="8" y="25"/>
                        <a:pt x="9" y="29"/>
                        <a:pt x="12" y="29"/>
                      </a:cubicBezTo>
                      <a:cubicBezTo>
                        <a:pt x="15" y="29"/>
                        <a:pt x="17" y="25"/>
                        <a:pt x="17" y="18"/>
                      </a:cubicBezTo>
                      <a:cubicBezTo>
                        <a:pt x="17" y="10"/>
                        <a:pt x="15" y="6"/>
                        <a:pt x="12" y="6"/>
                      </a:cubicBezTo>
                      <a:close/>
                    </a:path>
                  </a:pathLst>
                </a:custGeom>
                <a:solidFill>
                  <a:srgbClr val="0020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p>
                  <a:pPr marL="0" marR="0" lvl="0" indent="0" defTabSz="932597" eaLnBrk="1" fontAlgn="auto" latinLnBrk="0" hangingPunct="1">
                    <a:lnSpc>
                      <a:spcPct val="100000"/>
                    </a:lnSpc>
                    <a:spcBef>
                      <a:spcPts val="0"/>
                    </a:spcBef>
                    <a:spcAft>
                      <a:spcPts val="0"/>
                    </a:spcAft>
                    <a:buClrTx/>
                    <a:buSzTx/>
                    <a:buFontTx/>
                    <a:buNone/>
                    <a:tabLst/>
                    <a:defRPr/>
                  </a:pPr>
                  <a:endParaRPr kumimoji="0" lang="en-US" sz="1836" b="0" i="0" u="none" strike="noStrike" kern="0" cap="none" spc="0" normalizeH="0" baseline="0" noProof="0">
                    <a:ln>
                      <a:noFill/>
                    </a:ln>
                    <a:solidFill>
                      <a:sysClr val="windowText" lastClr="000000"/>
                    </a:solidFill>
                    <a:effectLst/>
                    <a:uLnTx/>
                    <a:uFillTx/>
                  </a:endParaRPr>
                </a:p>
              </p:txBody>
            </p:sp>
            <p:sp>
              <p:nvSpPr>
                <p:cNvPr id="1154" name="Freeform 381"/>
                <p:cNvSpPr>
                  <a:spLocks/>
                </p:cNvSpPr>
                <p:nvPr/>
              </p:nvSpPr>
              <p:spPr bwMode="auto">
                <a:xfrm>
                  <a:off x="6126163" y="4625976"/>
                  <a:ext cx="33338" cy="76200"/>
                </a:xfrm>
                <a:custGeom>
                  <a:avLst/>
                  <a:gdLst>
                    <a:gd name="T0" fmla="*/ 15 w 15"/>
                    <a:gd name="T1" fmla="*/ 0 h 34"/>
                    <a:gd name="T2" fmla="*/ 15 w 15"/>
                    <a:gd name="T3" fmla="*/ 34 h 34"/>
                    <a:gd name="T4" fmla="*/ 8 w 15"/>
                    <a:gd name="T5" fmla="*/ 34 h 34"/>
                    <a:gd name="T6" fmla="*/ 8 w 15"/>
                    <a:gd name="T7" fmla="*/ 9 h 34"/>
                    <a:gd name="T8" fmla="*/ 6 w 15"/>
                    <a:gd name="T9" fmla="*/ 10 h 34"/>
                    <a:gd name="T10" fmla="*/ 4 w 15"/>
                    <a:gd name="T11" fmla="*/ 10 h 34"/>
                    <a:gd name="T12" fmla="*/ 2 w 15"/>
                    <a:gd name="T13" fmla="*/ 11 h 34"/>
                    <a:gd name="T14" fmla="*/ 0 w 15"/>
                    <a:gd name="T15" fmla="*/ 11 h 34"/>
                    <a:gd name="T16" fmla="*/ 0 w 15"/>
                    <a:gd name="T17" fmla="*/ 5 h 34"/>
                    <a:gd name="T18" fmla="*/ 6 w 15"/>
                    <a:gd name="T19" fmla="*/ 3 h 34"/>
                    <a:gd name="T20" fmla="*/ 10 w 15"/>
                    <a:gd name="T21" fmla="*/ 0 h 34"/>
                    <a:gd name="T22" fmla="*/ 15 w 15"/>
                    <a:gd name="T23" fmla="*/ 0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5" h="34">
                      <a:moveTo>
                        <a:pt x="15" y="0"/>
                      </a:moveTo>
                      <a:cubicBezTo>
                        <a:pt x="15" y="34"/>
                        <a:pt x="15" y="34"/>
                        <a:pt x="15" y="34"/>
                      </a:cubicBezTo>
                      <a:cubicBezTo>
                        <a:pt x="8" y="34"/>
                        <a:pt x="8" y="34"/>
                        <a:pt x="8" y="34"/>
                      </a:cubicBezTo>
                      <a:cubicBezTo>
                        <a:pt x="8" y="9"/>
                        <a:pt x="8" y="9"/>
                        <a:pt x="8" y="9"/>
                      </a:cubicBezTo>
                      <a:cubicBezTo>
                        <a:pt x="7" y="9"/>
                        <a:pt x="7" y="9"/>
                        <a:pt x="6" y="10"/>
                      </a:cubicBezTo>
                      <a:cubicBezTo>
                        <a:pt x="6" y="10"/>
                        <a:pt x="5" y="10"/>
                        <a:pt x="4" y="10"/>
                      </a:cubicBezTo>
                      <a:cubicBezTo>
                        <a:pt x="4" y="11"/>
                        <a:pt x="3" y="11"/>
                        <a:pt x="2" y="11"/>
                      </a:cubicBezTo>
                      <a:cubicBezTo>
                        <a:pt x="2" y="11"/>
                        <a:pt x="1" y="11"/>
                        <a:pt x="0" y="11"/>
                      </a:cubicBezTo>
                      <a:cubicBezTo>
                        <a:pt x="0" y="5"/>
                        <a:pt x="0" y="5"/>
                        <a:pt x="0" y="5"/>
                      </a:cubicBezTo>
                      <a:cubicBezTo>
                        <a:pt x="2" y="5"/>
                        <a:pt x="4" y="4"/>
                        <a:pt x="6" y="3"/>
                      </a:cubicBezTo>
                      <a:cubicBezTo>
                        <a:pt x="7" y="2"/>
                        <a:pt x="9" y="1"/>
                        <a:pt x="10" y="0"/>
                      </a:cubicBezTo>
                      <a:lnTo>
                        <a:pt x="15" y="0"/>
                      </a:lnTo>
                      <a:close/>
                    </a:path>
                  </a:pathLst>
                </a:custGeom>
                <a:solidFill>
                  <a:srgbClr val="0020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p>
                  <a:pPr marL="0" marR="0" lvl="0" indent="0" defTabSz="932597" eaLnBrk="1" fontAlgn="auto" latinLnBrk="0" hangingPunct="1">
                    <a:lnSpc>
                      <a:spcPct val="100000"/>
                    </a:lnSpc>
                    <a:spcBef>
                      <a:spcPts val="0"/>
                    </a:spcBef>
                    <a:spcAft>
                      <a:spcPts val="0"/>
                    </a:spcAft>
                    <a:buClrTx/>
                    <a:buSzTx/>
                    <a:buFontTx/>
                    <a:buNone/>
                    <a:tabLst/>
                    <a:defRPr/>
                  </a:pPr>
                  <a:endParaRPr kumimoji="0" lang="en-US" sz="1836" b="0" i="0" u="none" strike="noStrike" kern="0" cap="none" spc="0" normalizeH="0" baseline="0" noProof="0">
                    <a:ln>
                      <a:noFill/>
                    </a:ln>
                    <a:solidFill>
                      <a:sysClr val="windowText" lastClr="000000"/>
                    </a:solidFill>
                    <a:effectLst/>
                    <a:uLnTx/>
                    <a:uFillTx/>
                  </a:endParaRPr>
                </a:p>
              </p:txBody>
            </p:sp>
            <p:sp>
              <p:nvSpPr>
                <p:cNvPr id="1155" name="Freeform 382"/>
                <p:cNvSpPr>
                  <a:spLocks noEditPoints="1"/>
                </p:cNvSpPr>
                <p:nvPr/>
              </p:nvSpPr>
              <p:spPr bwMode="auto">
                <a:xfrm>
                  <a:off x="6119813" y="4733926"/>
                  <a:ext cx="52388" cy="74613"/>
                </a:xfrm>
                <a:custGeom>
                  <a:avLst/>
                  <a:gdLst>
                    <a:gd name="T0" fmla="*/ 12 w 24"/>
                    <a:gd name="T1" fmla="*/ 34 h 34"/>
                    <a:gd name="T2" fmla="*/ 0 w 24"/>
                    <a:gd name="T3" fmla="*/ 17 h 34"/>
                    <a:gd name="T4" fmla="*/ 3 w 24"/>
                    <a:gd name="T5" fmla="*/ 4 h 34"/>
                    <a:gd name="T6" fmla="*/ 13 w 24"/>
                    <a:gd name="T7" fmla="*/ 0 h 34"/>
                    <a:gd name="T8" fmla="*/ 24 w 24"/>
                    <a:gd name="T9" fmla="*/ 17 h 34"/>
                    <a:gd name="T10" fmla="*/ 21 w 24"/>
                    <a:gd name="T11" fmla="*/ 29 h 34"/>
                    <a:gd name="T12" fmla="*/ 12 w 24"/>
                    <a:gd name="T13" fmla="*/ 34 h 34"/>
                    <a:gd name="T14" fmla="*/ 12 w 24"/>
                    <a:gd name="T15" fmla="*/ 5 h 34"/>
                    <a:gd name="T16" fmla="*/ 8 w 24"/>
                    <a:gd name="T17" fmla="*/ 17 h 34"/>
                    <a:gd name="T18" fmla="*/ 12 w 24"/>
                    <a:gd name="T19" fmla="*/ 28 h 34"/>
                    <a:gd name="T20" fmla="*/ 17 w 24"/>
                    <a:gd name="T21" fmla="*/ 17 h 34"/>
                    <a:gd name="T22" fmla="*/ 12 w 24"/>
                    <a:gd name="T23" fmla="*/ 5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4" h="34">
                      <a:moveTo>
                        <a:pt x="12" y="34"/>
                      </a:moveTo>
                      <a:cubicBezTo>
                        <a:pt x="4" y="34"/>
                        <a:pt x="0" y="28"/>
                        <a:pt x="0" y="17"/>
                      </a:cubicBezTo>
                      <a:cubicBezTo>
                        <a:pt x="0" y="12"/>
                        <a:pt x="1" y="7"/>
                        <a:pt x="3" y="4"/>
                      </a:cubicBezTo>
                      <a:cubicBezTo>
                        <a:pt x="6" y="1"/>
                        <a:pt x="9" y="0"/>
                        <a:pt x="13" y="0"/>
                      </a:cubicBezTo>
                      <a:cubicBezTo>
                        <a:pt x="20" y="0"/>
                        <a:pt x="24" y="5"/>
                        <a:pt x="24" y="17"/>
                      </a:cubicBezTo>
                      <a:cubicBezTo>
                        <a:pt x="24" y="22"/>
                        <a:pt x="23" y="26"/>
                        <a:pt x="21" y="29"/>
                      </a:cubicBezTo>
                      <a:cubicBezTo>
                        <a:pt x="19" y="32"/>
                        <a:pt x="16" y="34"/>
                        <a:pt x="12" y="34"/>
                      </a:cubicBezTo>
                      <a:close/>
                      <a:moveTo>
                        <a:pt x="12" y="5"/>
                      </a:moveTo>
                      <a:cubicBezTo>
                        <a:pt x="9" y="5"/>
                        <a:pt x="8" y="9"/>
                        <a:pt x="8" y="17"/>
                      </a:cubicBezTo>
                      <a:cubicBezTo>
                        <a:pt x="8" y="25"/>
                        <a:pt x="9" y="28"/>
                        <a:pt x="12" y="28"/>
                      </a:cubicBezTo>
                      <a:cubicBezTo>
                        <a:pt x="15" y="28"/>
                        <a:pt x="17" y="24"/>
                        <a:pt x="17" y="17"/>
                      </a:cubicBezTo>
                      <a:cubicBezTo>
                        <a:pt x="17" y="9"/>
                        <a:pt x="15" y="5"/>
                        <a:pt x="12" y="5"/>
                      </a:cubicBezTo>
                      <a:close/>
                    </a:path>
                  </a:pathLst>
                </a:custGeom>
                <a:solidFill>
                  <a:srgbClr val="0020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p>
                  <a:pPr marL="0" marR="0" lvl="0" indent="0" defTabSz="932597" eaLnBrk="1" fontAlgn="auto" latinLnBrk="0" hangingPunct="1">
                    <a:lnSpc>
                      <a:spcPct val="100000"/>
                    </a:lnSpc>
                    <a:spcBef>
                      <a:spcPts val="0"/>
                    </a:spcBef>
                    <a:spcAft>
                      <a:spcPts val="0"/>
                    </a:spcAft>
                    <a:buClrTx/>
                    <a:buSzTx/>
                    <a:buFontTx/>
                    <a:buNone/>
                    <a:tabLst/>
                    <a:defRPr/>
                  </a:pPr>
                  <a:endParaRPr kumimoji="0" lang="en-US" sz="1836" b="0" i="0" u="none" strike="noStrike" kern="0" cap="none" spc="0" normalizeH="0" baseline="0" noProof="0">
                    <a:ln>
                      <a:noFill/>
                    </a:ln>
                    <a:solidFill>
                      <a:sysClr val="windowText" lastClr="000000"/>
                    </a:solidFill>
                    <a:effectLst/>
                    <a:uLnTx/>
                    <a:uFillTx/>
                  </a:endParaRPr>
                </a:p>
              </p:txBody>
            </p:sp>
          </p:grpSp>
        </p:grpSp>
        <p:grpSp>
          <p:nvGrpSpPr>
            <p:cNvPr id="1056" name="Group 1055"/>
            <p:cNvGrpSpPr/>
            <p:nvPr/>
          </p:nvGrpSpPr>
          <p:grpSpPr>
            <a:xfrm flipH="1">
              <a:off x="5172295" y="4263264"/>
              <a:ext cx="248920" cy="839317"/>
              <a:chOff x="2724150" y="2640013"/>
              <a:chExt cx="563562" cy="1900237"/>
            </a:xfrm>
          </p:grpSpPr>
          <p:grpSp>
            <p:nvGrpSpPr>
              <p:cNvPr id="1111" name="Group 1110"/>
              <p:cNvGrpSpPr/>
              <p:nvPr/>
            </p:nvGrpSpPr>
            <p:grpSpPr>
              <a:xfrm>
                <a:off x="2724150" y="3081338"/>
                <a:ext cx="563562" cy="1458912"/>
                <a:chOff x="2724150" y="3081338"/>
                <a:chExt cx="563562" cy="1458912"/>
              </a:xfrm>
            </p:grpSpPr>
            <p:sp>
              <p:nvSpPr>
                <p:cNvPr id="1129" name="Rectangle 286"/>
                <p:cNvSpPr>
                  <a:spLocks noChangeArrowheads="1"/>
                </p:cNvSpPr>
                <p:nvPr/>
              </p:nvSpPr>
              <p:spPr bwMode="auto">
                <a:xfrm>
                  <a:off x="2841625" y="3338513"/>
                  <a:ext cx="323850" cy="200025"/>
                </a:xfrm>
                <a:prstGeom prst="rect">
                  <a:avLst/>
                </a:prstGeom>
                <a:solidFill>
                  <a:srgbClr val="FF8C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3260" tIns="46630" rIns="93260" bIns="46630" numCol="1" anchor="t" anchorCtr="0" compatLnSpc="1">
                  <a:prstTxWarp prst="textNoShape">
                    <a:avLst/>
                  </a:prstTxWarp>
                </a:bodyPr>
                <a:lstStyle/>
                <a:p>
                  <a:pPr marL="0" marR="0" lvl="0" indent="0" defTabSz="932597" eaLnBrk="1" fontAlgn="auto" latinLnBrk="0" hangingPunct="1">
                    <a:lnSpc>
                      <a:spcPct val="100000"/>
                    </a:lnSpc>
                    <a:spcBef>
                      <a:spcPts val="0"/>
                    </a:spcBef>
                    <a:spcAft>
                      <a:spcPts val="0"/>
                    </a:spcAft>
                    <a:buClrTx/>
                    <a:buSzTx/>
                    <a:buFontTx/>
                    <a:buNone/>
                    <a:tabLst/>
                    <a:defRPr/>
                  </a:pPr>
                  <a:endParaRPr kumimoji="0" lang="en-US" sz="1836" b="0" i="0" u="none" strike="noStrike" kern="0" cap="none" spc="0" normalizeH="0" baseline="0" noProof="0">
                    <a:ln>
                      <a:noFill/>
                    </a:ln>
                    <a:solidFill>
                      <a:sysClr val="windowText" lastClr="000000"/>
                    </a:solidFill>
                    <a:effectLst/>
                    <a:uLnTx/>
                    <a:uFillTx/>
                  </a:endParaRPr>
                </a:p>
              </p:txBody>
            </p:sp>
            <p:sp>
              <p:nvSpPr>
                <p:cNvPr id="1130" name="Freeform 287"/>
                <p:cNvSpPr>
                  <a:spLocks/>
                </p:cNvSpPr>
                <p:nvPr/>
              </p:nvSpPr>
              <p:spPr bwMode="auto">
                <a:xfrm>
                  <a:off x="2841625" y="3081338"/>
                  <a:ext cx="323850" cy="257175"/>
                </a:xfrm>
                <a:custGeom>
                  <a:avLst/>
                  <a:gdLst>
                    <a:gd name="T0" fmla="*/ 27 w 82"/>
                    <a:gd name="T1" fmla="*/ 65 h 65"/>
                    <a:gd name="T2" fmla="*/ 0 w 82"/>
                    <a:gd name="T3" fmla="*/ 65 h 65"/>
                    <a:gd name="T4" fmla="*/ 0 w 82"/>
                    <a:gd name="T5" fmla="*/ 46 h 65"/>
                    <a:gd name="T6" fmla="*/ 1 w 82"/>
                    <a:gd name="T7" fmla="*/ 46 h 65"/>
                    <a:gd name="T8" fmla="*/ 31 w 82"/>
                    <a:gd name="T9" fmla="*/ 0 h 65"/>
                    <a:gd name="T10" fmla="*/ 51 w 82"/>
                    <a:gd name="T11" fmla="*/ 0 h 65"/>
                    <a:gd name="T12" fmla="*/ 82 w 82"/>
                    <a:gd name="T13" fmla="*/ 46 h 65"/>
                    <a:gd name="T14" fmla="*/ 82 w 82"/>
                    <a:gd name="T15" fmla="*/ 46 h 65"/>
                    <a:gd name="T16" fmla="*/ 82 w 82"/>
                    <a:gd name="T17" fmla="*/ 46 h 65"/>
                    <a:gd name="T18" fmla="*/ 82 w 82"/>
                    <a:gd name="T19" fmla="*/ 65 h 65"/>
                    <a:gd name="T20" fmla="*/ 27 w 82"/>
                    <a:gd name="T21" fmla="*/ 65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2" h="65">
                      <a:moveTo>
                        <a:pt x="27" y="65"/>
                      </a:moveTo>
                      <a:cubicBezTo>
                        <a:pt x="0" y="65"/>
                        <a:pt x="0" y="65"/>
                        <a:pt x="0" y="65"/>
                      </a:cubicBezTo>
                      <a:cubicBezTo>
                        <a:pt x="0" y="46"/>
                        <a:pt x="0" y="46"/>
                        <a:pt x="0" y="46"/>
                      </a:cubicBezTo>
                      <a:cubicBezTo>
                        <a:pt x="1" y="46"/>
                        <a:pt x="1" y="46"/>
                        <a:pt x="1" y="46"/>
                      </a:cubicBezTo>
                      <a:cubicBezTo>
                        <a:pt x="31" y="0"/>
                        <a:pt x="31" y="0"/>
                        <a:pt x="31" y="0"/>
                      </a:cubicBezTo>
                      <a:cubicBezTo>
                        <a:pt x="51" y="0"/>
                        <a:pt x="51" y="0"/>
                        <a:pt x="51" y="0"/>
                      </a:cubicBezTo>
                      <a:cubicBezTo>
                        <a:pt x="82" y="46"/>
                        <a:pt x="82" y="46"/>
                        <a:pt x="82" y="46"/>
                      </a:cubicBezTo>
                      <a:cubicBezTo>
                        <a:pt x="82" y="46"/>
                        <a:pt x="82" y="46"/>
                        <a:pt x="82" y="46"/>
                      </a:cubicBezTo>
                      <a:cubicBezTo>
                        <a:pt x="82" y="46"/>
                        <a:pt x="82" y="46"/>
                        <a:pt x="82" y="46"/>
                      </a:cubicBezTo>
                      <a:cubicBezTo>
                        <a:pt x="82" y="65"/>
                        <a:pt x="82" y="65"/>
                        <a:pt x="82" y="65"/>
                      </a:cubicBezTo>
                      <a:lnTo>
                        <a:pt x="27" y="65"/>
                      </a:lnTo>
                      <a:close/>
                    </a:path>
                  </a:pathLst>
                </a:custGeom>
                <a:solidFill>
                  <a:srgbClr val="B4B4B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p>
                  <a:pPr marL="0" marR="0" lvl="0" indent="0" defTabSz="932597" eaLnBrk="1" fontAlgn="auto" latinLnBrk="0" hangingPunct="1">
                    <a:lnSpc>
                      <a:spcPct val="100000"/>
                    </a:lnSpc>
                    <a:spcBef>
                      <a:spcPts val="0"/>
                    </a:spcBef>
                    <a:spcAft>
                      <a:spcPts val="0"/>
                    </a:spcAft>
                    <a:buClrTx/>
                    <a:buSzTx/>
                    <a:buFontTx/>
                    <a:buNone/>
                    <a:tabLst/>
                    <a:defRPr/>
                  </a:pPr>
                  <a:endParaRPr kumimoji="0" lang="en-US" sz="1836" b="0" i="0" u="none" strike="noStrike" kern="0" cap="none" spc="0" normalizeH="0" baseline="0" noProof="0">
                    <a:ln>
                      <a:noFill/>
                    </a:ln>
                    <a:solidFill>
                      <a:sysClr val="windowText" lastClr="000000"/>
                    </a:solidFill>
                    <a:effectLst/>
                    <a:uLnTx/>
                    <a:uFillTx/>
                  </a:endParaRPr>
                </a:p>
              </p:txBody>
            </p:sp>
            <p:sp>
              <p:nvSpPr>
                <p:cNvPr id="1131" name="Freeform 288"/>
                <p:cNvSpPr>
                  <a:spLocks/>
                </p:cNvSpPr>
                <p:nvPr/>
              </p:nvSpPr>
              <p:spPr bwMode="auto">
                <a:xfrm>
                  <a:off x="2865438" y="3262313"/>
                  <a:ext cx="79375" cy="76200"/>
                </a:xfrm>
                <a:custGeom>
                  <a:avLst/>
                  <a:gdLst>
                    <a:gd name="T0" fmla="*/ 50 w 50"/>
                    <a:gd name="T1" fmla="*/ 48 h 48"/>
                    <a:gd name="T2" fmla="*/ 48 w 50"/>
                    <a:gd name="T3" fmla="*/ 48 h 48"/>
                    <a:gd name="T4" fmla="*/ 0 w 50"/>
                    <a:gd name="T5" fmla="*/ 48 h 48"/>
                    <a:gd name="T6" fmla="*/ 0 w 50"/>
                    <a:gd name="T7" fmla="*/ 0 h 48"/>
                    <a:gd name="T8" fmla="*/ 50 w 50"/>
                    <a:gd name="T9" fmla="*/ 0 h 48"/>
                    <a:gd name="T10" fmla="*/ 50 w 50"/>
                    <a:gd name="T11" fmla="*/ 48 h 48"/>
                  </a:gdLst>
                  <a:ahLst/>
                  <a:cxnLst>
                    <a:cxn ang="0">
                      <a:pos x="T0" y="T1"/>
                    </a:cxn>
                    <a:cxn ang="0">
                      <a:pos x="T2" y="T3"/>
                    </a:cxn>
                    <a:cxn ang="0">
                      <a:pos x="T4" y="T5"/>
                    </a:cxn>
                    <a:cxn ang="0">
                      <a:pos x="T6" y="T7"/>
                    </a:cxn>
                    <a:cxn ang="0">
                      <a:pos x="T8" y="T9"/>
                    </a:cxn>
                    <a:cxn ang="0">
                      <a:pos x="T10" y="T11"/>
                    </a:cxn>
                  </a:cxnLst>
                  <a:rect l="0" t="0" r="r" b="b"/>
                  <a:pathLst>
                    <a:path w="50" h="48">
                      <a:moveTo>
                        <a:pt x="50" y="48"/>
                      </a:moveTo>
                      <a:lnTo>
                        <a:pt x="48" y="48"/>
                      </a:lnTo>
                      <a:lnTo>
                        <a:pt x="0" y="48"/>
                      </a:lnTo>
                      <a:lnTo>
                        <a:pt x="0" y="0"/>
                      </a:lnTo>
                      <a:lnTo>
                        <a:pt x="50" y="0"/>
                      </a:lnTo>
                      <a:lnTo>
                        <a:pt x="50" y="48"/>
                      </a:lnTo>
                      <a:close/>
                    </a:path>
                  </a:pathLst>
                </a:custGeom>
                <a:solidFill>
                  <a:srgbClr val="D2D2D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p>
                  <a:pPr marL="0" marR="0" lvl="0" indent="0" defTabSz="932597" eaLnBrk="1" fontAlgn="auto" latinLnBrk="0" hangingPunct="1">
                    <a:lnSpc>
                      <a:spcPct val="100000"/>
                    </a:lnSpc>
                    <a:spcBef>
                      <a:spcPts val="0"/>
                    </a:spcBef>
                    <a:spcAft>
                      <a:spcPts val="0"/>
                    </a:spcAft>
                    <a:buClrTx/>
                    <a:buSzTx/>
                    <a:buFontTx/>
                    <a:buNone/>
                    <a:tabLst/>
                    <a:defRPr/>
                  </a:pPr>
                  <a:endParaRPr kumimoji="0" lang="en-US" sz="1836" b="0" i="0" u="none" strike="noStrike" kern="0" cap="none" spc="0" normalizeH="0" baseline="0" noProof="0">
                    <a:ln>
                      <a:noFill/>
                    </a:ln>
                    <a:solidFill>
                      <a:sysClr val="windowText" lastClr="000000"/>
                    </a:solidFill>
                    <a:effectLst/>
                    <a:uLnTx/>
                    <a:uFillTx/>
                  </a:endParaRPr>
                </a:p>
              </p:txBody>
            </p:sp>
            <p:sp>
              <p:nvSpPr>
                <p:cNvPr id="1132" name="Freeform 289"/>
                <p:cNvSpPr>
                  <a:spLocks/>
                </p:cNvSpPr>
                <p:nvPr/>
              </p:nvSpPr>
              <p:spPr bwMode="auto">
                <a:xfrm>
                  <a:off x="2865438" y="3081338"/>
                  <a:ext cx="146050" cy="180975"/>
                </a:xfrm>
                <a:custGeom>
                  <a:avLst/>
                  <a:gdLst>
                    <a:gd name="T0" fmla="*/ 92 w 92"/>
                    <a:gd name="T1" fmla="*/ 0 h 114"/>
                    <a:gd name="T2" fmla="*/ 75 w 92"/>
                    <a:gd name="T3" fmla="*/ 0 h 114"/>
                    <a:gd name="T4" fmla="*/ 0 w 92"/>
                    <a:gd name="T5" fmla="*/ 114 h 114"/>
                    <a:gd name="T6" fmla="*/ 50 w 92"/>
                    <a:gd name="T7" fmla="*/ 114 h 114"/>
                    <a:gd name="T8" fmla="*/ 92 w 92"/>
                    <a:gd name="T9" fmla="*/ 0 h 114"/>
                  </a:gdLst>
                  <a:ahLst/>
                  <a:cxnLst>
                    <a:cxn ang="0">
                      <a:pos x="T0" y="T1"/>
                    </a:cxn>
                    <a:cxn ang="0">
                      <a:pos x="T2" y="T3"/>
                    </a:cxn>
                    <a:cxn ang="0">
                      <a:pos x="T4" y="T5"/>
                    </a:cxn>
                    <a:cxn ang="0">
                      <a:pos x="T6" y="T7"/>
                    </a:cxn>
                    <a:cxn ang="0">
                      <a:pos x="T8" y="T9"/>
                    </a:cxn>
                  </a:cxnLst>
                  <a:rect l="0" t="0" r="r" b="b"/>
                  <a:pathLst>
                    <a:path w="92" h="114">
                      <a:moveTo>
                        <a:pt x="92" y="0"/>
                      </a:moveTo>
                      <a:lnTo>
                        <a:pt x="75" y="0"/>
                      </a:lnTo>
                      <a:lnTo>
                        <a:pt x="0" y="114"/>
                      </a:lnTo>
                      <a:lnTo>
                        <a:pt x="50" y="114"/>
                      </a:lnTo>
                      <a:lnTo>
                        <a:pt x="92" y="0"/>
                      </a:lnTo>
                      <a:close/>
                    </a:path>
                  </a:pathLst>
                </a:custGeom>
                <a:solidFill>
                  <a:srgbClr val="D2D2D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p>
                  <a:pPr marL="0" marR="0" lvl="0" indent="0" defTabSz="932597" eaLnBrk="1" fontAlgn="auto" latinLnBrk="0" hangingPunct="1">
                    <a:lnSpc>
                      <a:spcPct val="100000"/>
                    </a:lnSpc>
                    <a:spcBef>
                      <a:spcPts val="0"/>
                    </a:spcBef>
                    <a:spcAft>
                      <a:spcPts val="0"/>
                    </a:spcAft>
                    <a:buClrTx/>
                    <a:buSzTx/>
                    <a:buFontTx/>
                    <a:buNone/>
                    <a:tabLst/>
                    <a:defRPr/>
                  </a:pPr>
                  <a:endParaRPr kumimoji="0" lang="en-US" sz="1836" b="0" i="0" u="none" strike="noStrike" kern="0" cap="none" spc="0" normalizeH="0" baseline="0" noProof="0">
                    <a:ln>
                      <a:noFill/>
                    </a:ln>
                    <a:solidFill>
                      <a:sysClr val="windowText" lastClr="000000"/>
                    </a:solidFill>
                    <a:effectLst/>
                    <a:uLnTx/>
                    <a:uFillTx/>
                  </a:endParaRPr>
                </a:p>
              </p:txBody>
            </p:sp>
            <p:sp>
              <p:nvSpPr>
                <p:cNvPr id="1133" name="Rectangle 291"/>
                <p:cNvSpPr>
                  <a:spLocks noChangeArrowheads="1"/>
                </p:cNvSpPr>
                <p:nvPr/>
              </p:nvSpPr>
              <p:spPr bwMode="auto">
                <a:xfrm>
                  <a:off x="2865438" y="3338513"/>
                  <a:ext cx="79375" cy="200025"/>
                </a:xfrm>
                <a:prstGeom prst="rect">
                  <a:avLst/>
                </a:prstGeom>
                <a:solidFill>
                  <a:srgbClr val="FFB9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3260" tIns="46630" rIns="93260" bIns="46630" numCol="1" anchor="t" anchorCtr="0" compatLnSpc="1">
                  <a:prstTxWarp prst="textNoShape">
                    <a:avLst/>
                  </a:prstTxWarp>
                </a:bodyPr>
                <a:lstStyle/>
                <a:p>
                  <a:pPr marL="0" marR="0" lvl="0" indent="0" defTabSz="932597" eaLnBrk="1" fontAlgn="auto" latinLnBrk="0" hangingPunct="1">
                    <a:lnSpc>
                      <a:spcPct val="100000"/>
                    </a:lnSpc>
                    <a:spcBef>
                      <a:spcPts val="0"/>
                    </a:spcBef>
                    <a:spcAft>
                      <a:spcPts val="0"/>
                    </a:spcAft>
                    <a:buClrTx/>
                    <a:buSzTx/>
                    <a:buFontTx/>
                    <a:buNone/>
                    <a:tabLst/>
                    <a:defRPr/>
                  </a:pPr>
                  <a:endParaRPr kumimoji="0" lang="en-US" sz="1836" b="0" i="0" u="none" strike="noStrike" kern="0" cap="none" spc="0" normalizeH="0" baseline="0" noProof="0">
                    <a:ln>
                      <a:noFill/>
                    </a:ln>
                    <a:solidFill>
                      <a:sysClr val="windowText" lastClr="000000"/>
                    </a:solidFill>
                    <a:effectLst/>
                    <a:uLnTx/>
                    <a:uFillTx/>
                  </a:endParaRPr>
                </a:p>
              </p:txBody>
            </p:sp>
            <p:sp>
              <p:nvSpPr>
                <p:cNvPr id="1134" name="Freeform 292"/>
                <p:cNvSpPr>
                  <a:spLocks/>
                </p:cNvSpPr>
                <p:nvPr/>
              </p:nvSpPr>
              <p:spPr bwMode="auto">
                <a:xfrm>
                  <a:off x="2724150" y="3440113"/>
                  <a:ext cx="563562" cy="417512"/>
                </a:xfrm>
                <a:custGeom>
                  <a:avLst/>
                  <a:gdLst>
                    <a:gd name="T0" fmla="*/ 143 w 143"/>
                    <a:gd name="T1" fmla="*/ 53 h 106"/>
                    <a:gd name="T2" fmla="*/ 130 w 143"/>
                    <a:gd name="T3" fmla="*/ 38 h 106"/>
                    <a:gd name="T4" fmla="*/ 130 w 143"/>
                    <a:gd name="T5" fmla="*/ 37 h 106"/>
                    <a:gd name="T6" fmla="*/ 108 w 143"/>
                    <a:gd name="T7" fmla="*/ 15 h 106"/>
                    <a:gd name="T8" fmla="*/ 93 w 143"/>
                    <a:gd name="T9" fmla="*/ 21 h 106"/>
                    <a:gd name="T10" fmla="*/ 63 w 143"/>
                    <a:gd name="T11" fmla="*/ 0 h 106"/>
                    <a:gd name="T12" fmla="*/ 37 w 143"/>
                    <a:gd name="T13" fmla="*/ 13 h 106"/>
                    <a:gd name="T14" fmla="*/ 29 w 143"/>
                    <a:gd name="T15" fmla="*/ 11 h 106"/>
                    <a:gd name="T16" fmla="*/ 19 w 143"/>
                    <a:gd name="T17" fmla="*/ 14 h 106"/>
                    <a:gd name="T18" fmla="*/ 11 w 143"/>
                    <a:gd name="T19" fmla="*/ 29 h 106"/>
                    <a:gd name="T20" fmla="*/ 0 w 143"/>
                    <a:gd name="T21" fmla="*/ 49 h 106"/>
                    <a:gd name="T22" fmla="*/ 0 w 143"/>
                    <a:gd name="T23" fmla="*/ 51 h 106"/>
                    <a:gd name="T24" fmla="*/ 0 w 143"/>
                    <a:gd name="T25" fmla="*/ 52 h 106"/>
                    <a:gd name="T26" fmla="*/ 18 w 143"/>
                    <a:gd name="T27" fmla="*/ 73 h 106"/>
                    <a:gd name="T28" fmla="*/ 18 w 143"/>
                    <a:gd name="T29" fmla="*/ 75 h 106"/>
                    <a:gd name="T30" fmla="*/ 49 w 143"/>
                    <a:gd name="T31" fmla="*/ 106 h 106"/>
                    <a:gd name="T32" fmla="*/ 75 w 143"/>
                    <a:gd name="T33" fmla="*/ 92 h 106"/>
                    <a:gd name="T34" fmla="*/ 83 w 143"/>
                    <a:gd name="T35" fmla="*/ 94 h 106"/>
                    <a:gd name="T36" fmla="*/ 93 w 143"/>
                    <a:gd name="T37" fmla="*/ 91 h 106"/>
                    <a:gd name="T38" fmla="*/ 94 w 143"/>
                    <a:gd name="T39" fmla="*/ 90 h 106"/>
                    <a:gd name="T40" fmla="*/ 98 w 143"/>
                    <a:gd name="T41" fmla="*/ 90 h 106"/>
                    <a:gd name="T42" fmla="*/ 116 w 143"/>
                    <a:gd name="T43" fmla="*/ 80 h 106"/>
                    <a:gd name="T44" fmla="*/ 122 w 143"/>
                    <a:gd name="T45" fmla="*/ 82 h 106"/>
                    <a:gd name="T46" fmla="*/ 129 w 143"/>
                    <a:gd name="T47" fmla="*/ 80 h 106"/>
                    <a:gd name="T48" fmla="*/ 135 w 143"/>
                    <a:gd name="T49" fmla="*/ 70 h 106"/>
                    <a:gd name="T50" fmla="*/ 143 w 143"/>
                    <a:gd name="T51" fmla="*/ 55 h 106"/>
                    <a:gd name="T52" fmla="*/ 143 w 143"/>
                    <a:gd name="T53" fmla="*/ 54 h 106"/>
                    <a:gd name="T54" fmla="*/ 143 w 143"/>
                    <a:gd name="T55" fmla="*/ 53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43" h="106">
                      <a:moveTo>
                        <a:pt x="143" y="53"/>
                      </a:moveTo>
                      <a:cubicBezTo>
                        <a:pt x="143" y="45"/>
                        <a:pt x="137" y="39"/>
                        <a:pt x="130" y="38"/>
                      </a:cubicBezTo>
                      <a:cubicBezTo>
                        <a:pt x="130" y="38"/>
                        <a:pt x="130" y="37"/>
                        <a:pt x="130" y="37"/>
                      </a:cubicBezTo>
                      <a:cubicBezTo>
                        <a:pt x="130" y="25"/>
                        <a:pt x="120" y="15"/>
                        <a:pt x="108" y="15"/>
                      </a:cubicBezTo>
                      <a:cubicBezTo>
                        <a:pt x="102" y="15"/>
                        <a:pt x="97" y="17"/>
                        <a:pt x="93" y="21"/>
                      </a:cubicBezTo>
                      <a:cubicBezTo>
                        <a:pt x="89" y="9"/>
                        <a:pt x="77" y="0"/>
                        <a:pt x="63" y="0"/>
                      </a:cubicBezTo>
                      <a:cubicBezTo>
                        <a:pt x="52" y="0"/>
                        <a:pt x="43" y="5"/>
                        <a:pt x="37" y="13"/>
                      </a:cubicBezTo>
                      <a:cubicBezTo>
                        <a:pt x="35" y="12"/>
                        <a:pt x="32" y="11"/>
                        <a:pt x="29" y="11"/>
                      </a:cubicBezTo>
                      <a:cubicBezTo>
                        <a:pt x="25" y="11"/>
                        <a:pt x="22" y="12"/>
                        <a:pt x="19" y="14"/>
                      </a:cubicBezTo>
                      <a:cubicBezTo>
                        <a:pt x="14" y="17"/>
                        <a:pt x="11" y="23"/>
                        <a:pt x="11" y="29"/>
                      </a:cubicBezTo>
                      <a:cubicBezTo>
                        <a:pt x="4" y="33"/>
                        <a:pt x="0" y="41"/>
                        <a:pt x="0" y="49"/>
                      </a:cubicBezTo>
                      <a:cubicBezTo>
                        <a:pt x="0" y="50"/>
                        <a:pt x="0" y="50"/>
                        <a:pt x="0" y="51"/>
                      </a:cubicBezTo>
                      <a:cubicBezTo>
                        <a:pt x="0" y="51"/>
                        <a:pt x="0" y="52"/>
                        <a:pt x="0" y="52"/>
                      </a:cubicBezTo>
                      <a:cubicBezTo>
                        <a:pt x="0" y="63"/>
                        <a:pt x="8" y="72"/>
                        <a:pt x="18" y="73"/>
                      </a:cubicBezTo>
                      <a:cubicBezTo>
                        <a:pt x="18" y="74"/>
                        <a:pt x="18" y="74"/>
                        <a:pt x="18" y="75"/>
                      </a:cubicBezTo>
                      <a:cubicBezTo>
                        <a:pt x="18" y="92"/>
                        <a:pt x="32" y="106"/>
                        <a:pt x="49" y="106"/>
                      </a:cubicBezTo>
                      <a:cubicBezTo>
                        <a:pt x="59" y="106"/>
                        <a:pt x="69" y="100"/>
                        <a:pt x="75" y="92"/>
                      </a:cubicBezTo>
                      <a:cubicBezTo>
                        <a:pt x="77" y="93"/>
                        <a:pt x="80" y="94"/>
                        <a:pt x="83" y="94"/>
                      </a:cubicBezTo>
                      <a:cubicBezTo>
                        <a:pt x="87" y="94"/>
                        <a:pt x="90" y="93"/>
                        <a:pt x="93" y="91"/>
                      </a:cubicBezTo>
                      <a:cubicBezTo>
                        <a:pt x="94" y="91"/>
                        <a:pt x="94" y="90"/>
                        <a:pt x="94" y="90"/>
                      </a:cubicBezTo>
                      <a:cubicBezTo>
                        <a:pt x="96" y="90"/>
                        <a:pt x="97" y="90"/>
                        <a:pt x="98" y="90"/>
                      </a:cubicBezTo>
                      <a:cubicBezTo>
                        <a:pt x="105" y="90"/>
                        <a:pt x="112" y="86"/>
                        <a:pt x="116" y="80"/>
                      </a:cubicBezTo>
                      <a:cubicBezTo>
                        <a:pt x="118" y="81"/>
                        <a:pt x="120" y="82"/>
                        <a:pt x="122" y="82"/>
                      </a:cubicBezTo>
                      <a:cubicBezTo>
                        <a:pt x="125" y="82"/>
                        <a:pt x="127" y="81"/>
                        <a:pt x="129" y="80"/>
                      </a:cubicBezTo>
                      <a:cubicBezTo>
                        <a:pt x="133" y="78"/>
                        <a:pt x="135" y="74"/>
                        <a:pt x="135" y="70"/>
                      </a:cubicBezTo>
                      <a:cubicBezTo>
                        <a:pt x="140" y="66"/>
                        <a:pt x="143" y="61"/>
                        <a:pt x="143" y="55"/>
                      </a:cubicBezTo>
                      <a:cubicBezTo>
                        <a:pt x="143" y="55"/>
                        <a:pt x="143" y="54"/>
                        <a:pt x="143" y="54"/>
                      </a:cubicBezTo>
                      <a:cubicBezTo>
                        <a:pt x="143" y="53"/>
                        <a:pt x="143" y="53"/>
                        <a:pt x="143" y="53"/>
                      </a:cubicBezTo>
                      <a:close/>
                    </a:path>
                  </a:pathLst>
                </a:custGeom>
                <a:solidFill>
                  <a:srgbClr val="D2D2D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p>
                  <a:pPr marL="0" marR="0" lvl="0" indent="0" defTabSz="932597" eaLnBrk="1" fontAlgn="auto" latinLnBrk="0" hangingPunct="1">
                    <a:lnSpc>
                      <a:spcPct val="100000"/>
                    </a:lnSpc>
                    <a:spcBef>
                      <a:spcPts val="0"/>
                    </a:spcBef>
                    <a:spcAft>
                      <a:spcPts val="0"/>
                    </a:spcAft>
                    <a:buClrTx/>
                    <a:buSzTx/>
                    <a:buFontTx/>
                    <a:buNone/>
                    <a:tabLst/>
                    <a:defRPr/>
                  </a:pPr>
                  <a:endParaRPr kumimoji="0" lang="en-US" sz="1836" b="0" i="0" u="none" strike="noStrike" kern="0" cap="none" spc="0" normalizeH="0" baseline="0" noProof="0">
                    <a:ln>
                      <a:noFill/>
                    </a:ln>
                    <a:solidFill>
                      <a:sysClr val="windowText" lastClr="000000"/>
                    </a:solidFill>
                    <a:effectLst/>
                    <a:uLnTx/>
                    <a:uFillTx/>
                  </a:endParaRPr>
                </a:p>
              </p:txBody>
            </p:sp>
            <p:sp>
              <p:nvSpPr>
                <p:cNvPr id="1135" name="Freeform 293"/>
                <p:cNvSpPr>
                  <a:spLocks/>
                </p:cNvSpPr>
                <p:nvPr/>
              </p:nvSpPr>
              <p:spPr bwMode="auto">
                <a:xfrm>
                  <a:off x="2976563" y="3790950"/>
                  <a:ext cx="19050" cy="661987"/>
                </a:xfrm>
                <a:custGeom>
                  <a:avLst/>
                  <a:gdLst>
                    <a:gd name="T0" fmla="*/ 3 w 5"/>
                    <a:gd name="T1" fmla="*/ 168 h 168"/>
                    <a:gd name="T2" fmla="*/ 0 w 5"/>
                    <a:gd name="T3" fmla="*/ 165 h 168"/>
                    <a:gd name="T4" fmla="*/ 0 w 5"/>
                    <a:gd name="T5" fmla="*/ 2 h 168"/>
                    <a:gd name="T6" fmla="*/ 3 w 5"/>
                    <a:gd name="T7" fmla="*/ 0 h 168"/>
                    <a:gd name="T8" fmla="*/ 5 w 5"/>
                    <a:gd name="T9" fmla="*/ 2 h 168"/>
                    <a:gd name="T10" fmla="*/ 5 w 5"/>
                    <a:gd name="T11" fmla="*/ 165 h 168"/>
                    <a:gd name="T12" fmla="*/ 3 w 5"/>
                    <a:gd name="T13" fmla="*/ 168 h 168"/>
                  </a:gdLst>
                  <a:ahLst/>
                  <a:cxnLst>
                    <a:cxn ang="0">
                      <a:pos x="T0" y="T1"/>
                    </a:cxn>
                    <a:cxn ang="0">
                      <a:pos x="T2" y="T3"/>
                    </a:cxn>
                    <a:cxn ang="0">
                      <a:pos x="T4" y="T5"/>
                    </a:cxn>
                    <a:cxn ang="0">
                      <a:pos x="T6" y="T7"/>
                    </a:cxn>
                    <a:cxn ang="0">
                      <a:pos x="T8" y="T9"/>
                    </a:cxn>
                    <a:cxn ang="0">
                      <a:pos x="T10" y="T11"/>
                    </a:cxn>
                    <a:cxn ang="0">
                      <a:pos x="T12" y="T13"/>
                    </a:cxn>
                  </a:cxnLst>
                  <a:rect l="0" t="0" r="r" b="b"/>
                  <a:pathLst>
                    <a:path w="5" h="168">
                      <a:moveTo>
                        <a:pt x="3" y="168"/>
                      </a:moveTo>
                      <a:cubicBezTo>
                        <a:pt x="1" y="168"/>
                        <a:pt x="0" y="167"/>
                        <a:pt x="0" y="165"/>
                      </a:cubicBezTo>
                      <a:cubicBezTo>
                        <a:pt x="0" y="2"/>
                        <a:pt x="0" y="2"/>
                        <a:pt x="0" y="2"/>
                      </a:cubicBezTo>
                      <a:cubicBezTo>
                        <a:pt x="0" y="1"/>
                        <a:pt x="1" y="0"/>
                        <a:pt x="3" y="0"/>
                      </a:cubicBezTo>
                      <a:cubicBezTo>
                        <a:pt x="4" y="0"/>
                        <a:pt x="5" y="1"/>
                        <a:pt x="5" y="2"/>
                      </a:cubicBezTo>
                      <a:cubicBezTo>
                        <a:pt x="5" y="165"/>
                        <a:pt x="5" y="165"/>
                        <a:pt x="5" y="165"/>
                      </a:cubicBezTo>
                      <a:cubicBezTo>
                        <a:pt x="5" y="167"/>
                        <a:pt x="4" y="168"/>
                        <a:pt x="3" y="168"/>
                      </a:cubicBezTo>
                      <a:close/>
                    </a:path>
                  </a:pathLst>
                </a:custGeom>
                <a:solidFill>
                  <a:srgbClr val="D2D2D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p>
                  <a:pPr marL="0" marR="0" lvl="0" indent="0" defTabSz="932597" eaLnBrk="1" fontAlgn="auto" latinLnBrk="0" hangingPunct="1">
                    <a:lnSpc>
                      <a:spcPct val="100000"/>
                    </a:lnSpc>
                    <a:spcBef>
                      <a:spcPts val="0"/>
                    </a:spcBef>
                    <a:spcAft>
                      <a:spcPts val="0"/>
                    </a:spcAft>
                    <a:buClrTx/>
                    <a:buSzTx/>
                    <a:buFontTx/>
                    <a:buNone/>
                    <a:tabLst/>
                    <a:defRPr/>
                  </a:pPr>
                  <a:endParaRPr kumimoji="0" lang="en-US" sz="1836" b="0" i="0" u="none" strike="noStrike" kern="0" cap="none" spc="0" normalizeH="0" baseline="0" noProof="0">
                    <a:ln>
                      <a:noFill/>
                    </a:ln>
                    <a:solidFill>
                      <a:sysClr val="windowText" lastClr="000000"/>
                    </a:solidFill>
                    <a:effectLst/>
                    <a:uLnTx/>
                    <a:uFillTx/>
                  </a:endParaRPr>
                </a:p>
              </p:txBody>
            </p:sp>
            <p:sp>
              <p:nvSpPr>
                <p:cNvPr id="1136" name="Freeform 294"/>
                <p:cNvSpPr>
                  <a:spLocks/>
                </p:cNvSpPr>
                <p:nvPr/>
              </p:nvSpPr>
              <p:spPr bwMode="auto">
                <a:xfrm>
                  <a:off x="3024188" y="3790950"/>
                  <a:ext cx="19050" cy="749300"/>
                </a:xfrm>
                <a:custGeom>
                  <a:avLst/>
                  <a:gdLst>
                    <a:gd name="T0" fmla="*/ 2 w 5"/>
                    <a:gd name="T1" fmla="*/ 190 h 190"/>
                    <a:gd name="T2" fmla="*/ 0 w 5"/>
                    <a:gd name="T3" fmla="*/ 187 h 190"/>
                    <a:gd name="T4" fmla="*/ 0 w 5"/>
                    <a:gd name="T5" fmla="*/ 2 h 190"/>
                    <a:gd name="T6" fmla="*/ 2 w 5"/>
                    <a:gd name="T7" fmla="*/ 0 h 190"/>
                    <a:gd name="T8" fmla="*/ 5 w 5"/>
                    <a:gd name="T9" fmla="*/ 2 h 190"/>
                    <a:gd name="T10" fmla="*/ 5 w 5"/>
                    <a:gd name="T11" fmla="*/ 187 h 190"/>
                    <a:gd name="T12" fmla="*/ 2 w 5"/>
                    <a:gd name="T13" fmla="*/ 190 h 190"/>
                  </a:gdLst>
                  <a:ahLst/>
                  <a:cxnLst>
                    <a:cxn ang="0">
                      <a:pos x="T0" y="T1"/>
                    </a:cxn>
                    <a:cxn ang="0">
                      <a:pos x="T2" y="T3"/>
                    </a:cxn>
                    <a:cxn ang="0">
                      <a:pos x="T4" y="T5"/>
                    </a:cxn>
                    <a:cxn ang="0">
                      <a:pos x="T6" y="T7"/>
                    </a:cxn>
                    <a:cxn ang="0">
                      <a:pos x="T8" y="T9"/>
                    </a:cxn>
                    <a:cxn ang="0">
                      <a:pos x="T10" y="T11"/>
                    </a:cxn>
                    <a:cxn ang="0">
                      <a:pos x="T12" y="T13"/>
                    </a:cxn>
                  </a:cxnLst>
                  <a:rect l="0" t="0" r="r" b="b"/>
                  <a:pathLst>
                    <a:path w="5" h="190">
                      <a:moveTo>
                        <a:pt x="2" y="190"/>
                      </a:moveTo>
                      <a:cubicBezTo>
                        <a:pt x="1" y="190"/>
                        <a:pt x="0" y="189"/>
                        <a:pt x="0" y="187"/>
                      </a:cubicBezTo>
                      <a:cubicBezTo>
                        <a:pt x="0" y="2"/>
                        <a:pt x="0" y="2"/>
                        <a:pt x="0" y="2"/>
                      </a:cubicBezTo>
                      <a:cubicBezTo>
                        <a:pt x="0" y="1"/>
                        <a:pt x="1" y="0"/>
                        <a:pt x="2" y="0"/>
                      </a:cubicBezTo>
                      <a:cubicBezTo>
                        <a:pt x="4" y="0"/>
                        <a:pt x="5" y="1"/>
                        <a:pt x="5" y="2"/>
                      </a:cubicBezTo>
                      <a:cubicBezTo>
                        <a:pt x="5" y="187"/>
                        <a:pt x="5" y="187"/>
                        <a:pt x="5" y="187"/>
                      </a:cubicBezTo>
                      <a:cubicBezTo>
                        <a:pt x="5" y="189"/>
                        <a:pt x="4" y="190"/>
                        <a:pt x="2" y="190"/>
                      </a:cubicBezTo>
                      <a:close/>
                    </a:path>
                  </a:pathLst>
                </a:custGeom>
                <a:solidFill>
                  <a:srgbClr val="D2D2D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p>
                  <a:pPr marL="0" marR="0" lvl="0" indent="0" defTabSz="932597" eaLnBrk="1" fontAlgn="auto" latinLnBrk="0" hangingPunct="1">
                    <a:lnSpc>
                      <a:spcPct val="100000"/>
                    </a:lnSpc>
                    <a:spcBef>
                      <a:spcPts val="0"/>
                    </a:spcBef>
                    <a:spcAft>
                      <a:spcPts val="0"/>
                    </a:spcAft>
                    <a:buClrTx/>
                    <a:buSzTx/>
                    <a:buFontTx/>
                    <a:buNone/>
                    <a:tabLst/>
                    <a:defRPr/>
                  </a:pPr>
                  <a:endParaRPr kumimoji="0" lang="en-US" sz="1836" b="0" i="0" u="none" strike="noStrike" kern="0" cap="none" spc="0" normalizeH="0" baseline="0" noProof="0">
                    <a:ln>
                      <a:noFill/>
                    </a:ln>
                    <a:solidFill>
                      <a:sysClr val="windowText" lastClr="000000"/>
                    </a:solidFill>
                    <a:effectLst/>
                    <a:uLnTx/>
                    <a:uFillTx/>
                  </a:endParaRPr>
                </a:p>
              </p:txBody>
            </p:sp>
            <p:sp>
              <p:nvSpPr>
                <p:cNvPr id="1137" name="Freeform 295"/>
                <p:cNvSpPr>
                  <a:spLocks/>
                </p:cNvSpPr>
                <p:nvPr/>
              </p:nvSpPr>
              <p:spPr bwMode="auto">
                <a:xfrm>
                  <a:off x="3067050" y="3790950"/>
                  <a:ext cx="19050" cy="661987"/>
                </a:xfrm>
                <a:custGeom>
                  <a:avLst/>
                  <a:gdLst>
                    <a:gd name="T0" fmla="*/ 3 w 5"/>
                    <a:gd name="T1" fmla="*/ 168 h 168"/>
                    <a:gd name="T2" fmla="*/ 0 w 5"/>
                    <a:gd name="T3" fmla="*/ 165 h 168"/>
                    <a:gd name="T4" fmla="*/ 0 w 5"/>
                    <a:gd name="T5" fmla="*/ 2 h 168"/>
                    <a:gd name="T6" fmla="*/ 3 w 5"/>
                    <a:gd name="T7" fmla="*/ 0 h 168"/>
                    <a:gd name="T8" fmla="*/ 5 w 5"/>
                    <a:gd name="T9" fmla="*/ 2 h 168"/>
                    <a:gd name="T10" fmla="*/ 5 w 5"/>
                    <a:gd name="T11" fmla="*/ 165 h 168"/>
                    <a:gd name="T12" fmla="*/ 3 w 5"/>
                    <a:gd name="T13" fmla="*/ 168 h 168"/>
                  </a:gdLst>
                  <a:ahLst/>
                  <a:cxnLst>
                    <a:cxn ang="0">
                      <a:pos x="T0" y="T1"/>
                    </a:cxn>
                    <a:cxn ang="0">
                      <a:pos x="T2" y="T3"/>
                    </a:cxn>
                    <a:cxn ang="0">
                      <a:pos x="T4" y="T5"/>
                    </a:cxn>
                    <a:cxn ang="0">
                      <a:pos x="T6" y="T7"/>
                    </a:cxn>
                    <a:cxn ang="0">
                      <a:pos x="T8" y="T9"/>
                    </a:cxn>
                    <a:cxn ang="0">
                      <a:pos x="T10" y="T11"/>
                    </a:cxn>
                    <a:cxn ang="0">
                      <a:pos x="T12" y="T13"/>
                    </a:cxn>
                  </a:cxnLst>
                  <a:rect l="0" t="0" r="r" b="b"/>
                  <a:pathLst>
                    <a:path w="5" h="168">
                      <a:moveTo>
                        <a:pt x="3" y="168"/>
                      </a:moveTo>
                      <a:cubicBezTo>
                        <a:pt x="1" y="168"/>
                        <a:pt x="0" y="167"/>
                        <a:pt x="0" y="165"/>
                      </a:cubicBezTo>
                      <a:cubicBezTo>
                        <a:pt x="0" y="2"/>
                        <a:pt x="0" y="2"/>
                        <a:pt x="0" y="2"/>
                      </a:cubicBezTo>
                      <a:cubicBezTo>
                        <a:pt x="0" y="1"/>
                        <a:pt x="1" y="0"/>
                        <a:pt x="3" y="0"/>
                      </a:cubicBezTo>
                      <a:cubicBezTo>
                        <a:pt x="4" y="0"/>
                        <a:pt x="5" y="1"/>
                        <a:pt x="5" y="2"/>
                      </a:cubicBezTo>
                      <a:cubicBezTo>
                        <a:pt x="5" y="165"/>
                        <a:pt x="5" y="165"/>
                        <a:pt x="5" y="165"/>
                      </a:cubicBezTo>
                      <a:cubicBezTo>
                        <a:pt x="5" y="167"/>
                        <a:pt x="4" y="168"/>
                        <a:pt x="3" y="168"/>
                      </a:cubicBezTo>
                      <a:close/>
                    </a:path>
                  </a:pathLst>
                </a:custGeom>
                <a:solidFill>
                  <a:srgbClr val="D2D2D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p>
                  <a:pPr marL="0" marR="0" lvl="0" indent="0" defTabSz="932597" eaLnBrk="1" fontAlgn="auto" latinLnBrk="0" hangingPunct="1">
                    <a:lnSpc>
                      <a:spcPct val="100000"/>
                    </a:lnSpc>
                    <a:spcBef>
                      <a:spcPts val="0"/>
                    </a:spcBef>
                    <a:spcAft>
                      <a:spcPts val="0"/>
                    </a:spcAft>
                    <a:buClrTx/>
                    <a:buSzTx/>
                    <a:buFontTx/>
                    <a:buNone/>
                    <a:tabLst/>
                    <a:defRPr/>
                  </a:pPr>
                  <a:endParaRPr kumimoji="0" lang="en-US" sz="1836" b="0" i="0" u="none" strike="noStrike" kern="0" cap="none" spc="0" normalizeH="0" baseline="0" noProof="0">
                    <a:ln>
                      <a:noFill/>
                    </a:ln>
                    <a:solidFill>
                      <a:sysClr val="windowText" lastClr="000000"/>
                    </a:solidFill>
                    <a:effectLst/>
                    <a:uLnTx/>
                    <a:uFillTx/>
                  </a:endParaRPr>
                </a:p>
              </p:txBody>
            </p:sp>
          </p:grpSp>
          <p:grpSp>
            <p:nvGrpSpPr>
              <p:cNvPr id="1112" name="Group 1111"/>
              <p:cNvGrpSpPr/>
              <p:nvPr/>
            </p:nvGrpSpPr>
            <p:grpSpPr>
              <a:xfrm>
                <a:off x="2789235" y="2640013"/>
                <a:ext cx="444498" cy="446088"/>
                <a:chOff x="6494460" y="4706938"/>
                <a:chExt cx="444498" cy="446088"/>
              </a:xfrm>
            </p:grpSpPr>
            <p:sp>
              <p:nvSpPr>
                <p:cNvPr id="1113" name="Rectangle 383"/>
                <p:cNvSpPr>
                  <a:spLocks noChangeArrowheads="1"/>
                </p:cNvSpPr>
                <p:nvPr/>
              </p:nvSpPr>
              <p:spPr bwMode="auto">
                <a:xfrm>
                  <a:off x="6494460" y="4706938"/>
                  <a:ext cx="444498" cy="446088"/>
                </a:xfrm>
                <a:prstGeom prst="rect">
                  <a:avLst/>
                </a:prstGeom>
                <a:solidFill>
                  <a:srgbClr val="00B29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3260" tIns="46630" rIns="93260" bIns="46630" numCol="1" anchor="t" anchorCtr="0" compatLnSpc="1">
                  <a:prstTxWarp prst="textNoShape">
                    <a:avLst/>
                  </a:prstTxWarp>
                </a:bodyPr>
                <a:lstStyle/>
                <a:p>
                  <a:pPr marL="0" marR="0" lvl="0" indent="0" defTabSz="932597" eaLnBrk="1" fontAlgn="auto" latinLnBrk="0" hangingPunct="1">
                    <a:lnSpc>
                      <a:spcPct val="100000"/>
                    </a:lnSpc>
                    <a:spcBef>
                      <a:spcPts val="0"/>
                    </a:spcBef>
                    <a:spcAft>
                      <a:spcPts val="0"/>
                    </a:spcAft>
                    <a:buClrTx/>
                    <a:buSzTx/>
                    <a:buFontTx/>
                    <a:buNone/>
                    <a:tabLst/>
                    <a:defRPr/>
                  </a:pPr>
                  <a:endParaRPr kumimoji="0" lang="en-US" sz="1836" b="0" i="0" u="none" strike="noStrike" kern="0" cap="none" spc="0" normalizeH="0" baseline="0" noProof="0">
                    <a:ln>
                      <a:noFill/>
                    </a:ln>
                    <a:solidFill>
                      <a:sysClr val="windowText" lastClr="000000"/>
                    </a:solidFill>
                    <a:effectLst/>
                    <a:uLnTx/>
                    <a:uFillTx/>
                  </a:endParaRPr>
                </a:p>
              </p:txBody>
            </p:sp>
            <p:sp>
              <p:nvSpPr>
                <p:cNvPr id="1114" name="Freeform 384"/>
                <p:cNvSpPr>
                  <a:spLocks/>
                </p:cNvSpPr>
                <p:nvPr/>
              </p:nvSpPr>
              <p:spPr bwMode="auto">
                <a:xfrm>
                  <a:off x="6570663" y="4786313"/>
                  <a:ext cx="33338" cy="76200"/>
                </a:xfrm>
                <a:custGeom>
                  <a:avLst/>
                  <a:gdLst>
                    <a:gd name="T0" fmla="*/ 15 w 15"/>
                    <a:gd name="T1" fmla="*/ 0 h 34"/>
                    <a:gd name="T2" fmla="*/ 15 w 15"/>
                    <a:gd name="T3" fmla="*/ 34 h 34"/>
                    <a:gd name="T4" fmla="*/ 7 w 15"/>
                    <a:gd name="T5" fmla="*/ 34 h 34"/>
                    <a:gd name="T6" fmla="*/ 7 w 15"/>
                    <a:gd name="T7" fmla="*/ 8 h 34"/>
                    <a:gd name="T8" fmla="*/ 6 w 15"/>
                    <a:gd name="T9" fmla="*/ 9 h 34"/>
                    <a:gd name="T10" fmla="*/ 4 w 15"/>
                    <a:gd name="T11" fmla="*/ 10 h 34"/>
                    <a:gd name="T12" fmla="*/ 2 w 15"/>
                    <a:gd name="T13" fmla="*/ 11 h 34"/>
                    <a:gd name="T14" fmla="*/ 0 w 15"/>
                    <a:gd name="T15" fmla="*/ 11 h 34"/>
                    <a:gd name="T16" fmla="*/ 0 w 15"/>
                    <a:gd name="T17" fmla="*/ 5 h 34"/>
                    <a:gd name="T18" fmla="*/ 6 w 15"/>
                    <a:gd name="T19" fmla="*/ 3 h 34"/>
                    <a:gd name="T20" fmla="*/ 10 w 15"/>
                    <a:gd name="T21" fmla="*/ 0 h 34"/>
                    <a:gd name="T22" fmla="*/ 15 w 15"/>
                    <a:gd name="T23" fmla="*/ 0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5" h="34">
                      <a:moveTo>
                        <a:pt x="15" y="0"/>
                      </a:moveTo>
                      <a:cubicBezTo>
                        <a:pt x="15" y="34"/>
                        <a:pt x="15" y="34"/>
                        <a:pt x="15" y="34"/>
                      </a:cubicBezTo>
                      <a:cubicBezTo>
                        <a:pt x="7" y="34"/>
                        <a:pt x="7" y="34"/>
                        <a:pt x="7" y="34"/>
                      </a:cubicBezTo>
                      <a:cubicBezTo>
                        <a:pt x="7" y="8"/>
                        <a:pt x="7" y="8"/>
                        <a:pt x="7" y="8"/>
                      </a:cubicBezTo>
                      <a:cubicBezTo>
                        <a:pt x="7" y="9"/>
                        <a:pt x="7" y="9"/>
                        <a:pt x="6" y="9"/>
                      </a:cubicBezTo>
                      <a:cubicBezTo>
                        <a:pt x="5" y="10"/>
                        <a:pt x="5" y="10"/>
                        <a:pt x="4" y="10"/>
                      </a:cubicBezTo>
                      <a:cubicBezTo>
                        <a:pt x="4" y="10"/>
                        <a:pt x="3" y="11"/>
                        <a:pt x="2" y="11"/>
                      </a:cubicBezTo>
                      <a:cubicBezTo>
                        <a:pt x="2" y="11"/>
                        <a:pt x="1" y="11"/>
                        <a:pt x="0" y="11"/>
                      </a:cubicBezTo>
                      <a:cubicBezTo>
                        <a:pt x="0" y="5"/>
                        <a:pt x="0" y="5"/>
                        <a:pt x="0" y="5"/>
                      </a:cubicBezTo>
                      <a:cubicBezTo>
                        <a:pt x="2" y="5"/>
                        <a:pt x="4" y="4"/>
                        <a:pt x="6" y="3"/>
                      </a:cubicBezTo>
                      <a:cubicBezTo>
                        <a:pt x="7" y="2"/>
                        <a:pt x="9" y="1"/>
                        <a:pt x="10" y="0"/>
                      </a:cubicBezTo>
                      <a:lnTo>
                        <a:pt x="15" y="0"/>
                      </a:lnTo>
                      <a:close/>
                    </a:path>
                  </a:pathLst>
                </a:custGeom>
                <a:solidFill>
                  <a:srgbClr val="00827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p>
                  <a:pPr marL="0" marR="0" lvl="0" indent="0" defTabSz="932597" eaLnBrk="1" fontAlgn="auto" latinLnBrk="0" hangingPunct="1">
                    <a:lnSpc>
                      <a:spcPct val="100000"/>
                    </a:lnSpc>
                    <a:spcBef>
                      <a:spcPts val="0"/>
                    </a:spcBef>
                    <a:spcAft>
                      <a:spcPts val="0"/>
                    </a:spcAft>
                    <a:buClrTx/>
                    <a:buSzTx/>
                    <a:buFontTx/>
                    <a:buNone/>
                    <a:tabLst/>
                    <a:defRPr/>
                  </a:pPr>
                  <a:endParaRPr kumimoji="0" lang="en-US" sz="1836" b="0" i="0" u="none" strike="noStrike" kern="0" cap="none" spc="0" normalizeH="0" baseline="0" noProof="0">
                    <a:ln>
                      <a:noFill/>
                    </a:ln>
                    <a:solidFill>
                      <a:sysClr val="windowText" lastClr="000000"/>
                    </a:solidFill>
                    <a:effectLst/>
                    <a:uLnTx/>
                    <a:uFillTx/>
                  </a:endParaRPr>
                </a:p>
              </p:txBody>
            </p:sp>
            <p:sp>
              <p:nvSpPr>
                <p:cNvPr id="1115" name="Freeform 385"/>
                <p:cNvSpPr>
                  <a:spLocks noEditPoints="1"/>
                </p:cNvSpPr>
                <p:nvPr/>
              </p:nvSpPr>
              <p:spPr bwMode="auto">
                <a:xfrm>
                  <a:off x="6627813" y="4786313"/>
                  <a:ext cx="53975" cy="76200"/>
                </a:xfrm>
                <a:custGeom>
                  <a:avLst/>
                  <a:gdLst>
                    <a:gd name="T0" fmla="*/ 12 w 24"/>
                    <a:gd name="T1" fmla="*/ 34 h 34"/>
                    <a:gd name="T2" fmla="*/ 0 w 24"/>
                    <a:gd name="T3" fmla="*/ 18 h 34"/>
                    <a:gd name="T4" fmla="*/ 3 w 24"/>
                    <a:gd name="T5" fmla="*/ 5 h 34"/>
                    <a:gd name="T6" fmla="*/ 13 w 24"/>
                    <a:gd name="T7" fmla="*/ 0 h 34"/>
                    <a:gd name="T8" fmla="*/ 24 w 24"/>
                    <a:gd name="T9" fmla="*/ 17 h 34"/>
                    <a:gd name="T10" fmla="*/ 21 w 24"/>
                    <a:gd name="T11" fmla="*/ 30 h 34"/>
                    <a:gd name="T12" fmla="*/ 12 w 24"/>
                    <a:gd name="T13" fmla="*/ 34 h 34"/>
                    <a:gd name="T14" fmla="*/ 12 w 24"/>
                    <a:gd name="T15" fmla="*/ 6 h 34"/>
                    <a:gd name="T16" fmla="*/ 8 w 24"/>
                    <a:gd name="T17" fmla="*/ 18 h 34"/>
                    <a:gd name="T18" fmla="*/ 12 w 24"/>
                    <a:gd name="T19" fmla="*/ 29 h 34"/>
                    <a:gd name="T20" fmla="*/ 17 w 24"/>
                    <a:gd name="T21" fmla="*/ 17 h 34"/>
                    <a:gd name="T22" fmla="*/ 12 w 24"/>
                    <a:gd name="T23" fmla="*/ 6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4" h="34">
                      <a:moveTo>
                        <a:pt x="12" y="34"/>
                      </a:moveTo>
                      <a:cubicBezTo>
                        <a:pt x="4" y="34"/>
                        <a:pt x="0" y="29"/>
                        <a:pt x="0" y="18"/>
                      </a:cubicBezTo>
                      <a:cubicBezTo>
                        <a:pt x="0" y="12"/>
                        <a:pt x="1" y="8"/>
                        <a:pt x="3" y="5"/>
                      </a:cubicBezTo>
                      <a:cubicBezTo>
                        <a:pt x="6" y="2"/>
                        <a:pt x="9" y="0"/>
                        <a:pt x="13" y="0"/>
                      </a:cubicBezTo>
                      <a:cubicBezTo>
                        <a:pt x="20" y="0"/>
                        <a:pt x="24" y="6"/>
                        <a:pt x="24" y="17"/>
                      </a:cubicBezTo>
                      <a:cubicBezTo>
                        <a:pt x="24" y="23"/>
                        <a:pt x="23" y="27"/>
                        <a:pt x="21" y="30"/>
                      </a:cubicBezTo>
                      <a:cubicBezTo>
                        <a:pt x="19" y="33"/>
                        <a:pt x="16" y="34"/>
                        <a:pt x="12" y="34"/>
                      </a:cubicBezTo>
                      <a:close/>
                      <a:moveTo>
                        <a:pt x="12" y="6"/>
                      </a:moveTo>
                      <a:cubicBezTo>
                        <a:pt x="9" y="6"/>
                        <a:pt x="8" y="10"/>
                        <a:pt x="8" y="18"/>
                      </a:cubicBezTo>
                      <a:cubicBezTo>
                        <a:pt x="8" y="25"/>
                        <a:pt x="9" y="29"/>
                        <a:pt x="12" y="29"/>
                      </a:cubicBezTo>
                      <a:cubicBezTo>
                        <a:pt x="15" y="29"/>
                        <a:pt x="17" y="25"/>
                        <a:pt x="17" y="17"/>
                      </a:cubicBezTo>
                      <a:cubicBezTo>
                        <a:pt x="17" y="10"/>
                        <a:pt x="15" y="6"/>
                        <a:pt x="12" y="6"/>
                      </a:cubicBezTo>
                      <a:close/>
                    </a:path>
                  </a:pathLst>
                </a:custGeom>
                <a:solidFill>
                  <a:srgbClr val="00827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p>
                  <a:pPr marL="0" marR="0" lvl="0" indent="0" defTabSz="932597" eaLnBrk="1" fontAlgn="auto" latinLnBrk="0" hangingPunct="1">
                    <a:lnSpc>
                      <a:spcPct val="100000"/>
                    </a:lnSpc>
                    <a:spcBef>
                      <a:spcPts val="0"/>
                    </a:spcBef>
                    <a:spcAft>
                      <a:spcPts val="0"/>
                    </a:spcAft>
                    <a:buClrTx/>
                    <a:buSzTx/>
                    <a:buFontTx/>
                    <a:buNone/>
                    <a:tabLst/>
                    <a:defRPr/>
                  </a:pPr>
                  <a:endParaRPr kumimoji="0" lang="en-US" sz="1836" b="0" i="0" u="none" strike="noStrike" kern="0" cap="none" spc="0" normalizeH="0" baseline="0" noProof="0">
                    <a:ln>
                      <a:noFill/>
                    </a:ln>
                    <a:solidFill>
                      <a:sysClr val="windowText" lastClr="000000"/>
                    </a:solidFill>
                    <a:effectLst/>
                    <a:uLnTx/>
                    <a:uFillTx/>
                  </a:endParaRPr>
                </a:p>
              </p:txBody>
            </p:sp>
            <p:sp>
              <p:nvSpPr>
                <p:cNvPr id="1116" name="Freeform 386"/>
                <p:cNvSpPr>
                  <a:spLocks/>
                </p:cNvSpPr>
                <p:nvPr/>
              </p:nvSpPr>
              <p:spPr bwMode="auto">
                <a:xfrm>
                  <a:off x="6696076" y="4786313"/>
                  <a:ext cx="31750" cy="76200"/>
                </a:xfrm>
                <a:custGeom>
                  <a:avLst/>
                  <a:gdLst>
                    <a:gd name="T0" fmla="*/ 14 w 14"/>
                    <a:gd name="T1" fmla="*/ 0 h 34"/>
                    <a:gd name="T2" fmla="*/ 14 w 14"/>
                    <a:gd name="T3" fmla="*/ 34 h 34"/>
                    <a:gd name="T4" fmla="*/ 7 w 14"/>
                    <a:gd name="T5" fmla="*/ 34 h 34"/>
                    <a:gd name="T6" fmla="*/ 7 w 14"/>
                    <a:gd name="T7" fmla="*/ 8 h 34"/>
                    <a:gd name="T8" fmla="*/ 5 w 14"/>
                    <a:gd name="T9" fmla="*/ 9 h 34"/>
                    <a:gd name="T10" fmla="*/ 4 w 14"/>
                    <a:gd name="T11" fmla="*/ 10 h 34"/>
                    <a:gd name="T12" fmla="*/ 2 w 14"/>
                    <a:gd name="T13" fmla="*/ 11 h 34"/>
                    <a:gd name="T14" fmla="*/ 0 w 14"/>
                    <a:gd name="T15" fmla="*/ 11 h 34"/>
                    <a:gd name="T16" fmla="*/ 0 w 14"/>
                    <a:gd name="T17" fmla="*/ 5 h 34"/>
                    <a:gd name="T18" fmla="*/ 5 w 14"/>
                    <a:gd name="T19" fmla="*/ 3 h 34"/>
                    <a:gd name="T20" fmla="*/ 10 w 14"/>
                    <a:gd name="T21" fmla="*/ 0 h 34"/>
                    <a:gd name="T22" fmla="*/ 14 w 14"/>
                    <a:gd name="T23" fmla="*/ 0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4" h="34">
                      <a:moveTo>
                        <a:pt x="14" y="0"/>
                      </a:moveTo>
                      <a:cubicBezTo>
                        <a:pt x="14" y="34"/>
                        <a:pt x="14" y="34"/>
                        <a:pt x="14" y="34"/>
                      </a:cubicBezTo>
                      <a:cubicBezTo>
                        <a:pt x="7" y="34"/>
                        <a:pt x="7" y="34"/>
                        <a:pt x="7" y="34"/>
                      </a:cubicBezTo>
                      <a:cubicBezTo>
                        <a:pt x="7" y="8"/>
                        <a:pt x="7" y="8"/>
                        <a:pt x="7" y="8"/>
                      </a:cubicBezTo>
                      <a:cubicBezTo>
                        <a:pt x="6" y="9"/>
                        <a:pt x="6" y="9"/>
                        <a:pt x="5" y="9"/>
                      </a:cubicBezTo>
                      <a:cubicBezTo>
                        <a:pt x="5" y="10"/>
                        <a:pt x="4" y="10"/>
                        <a:pt x="4" y="10"/>
                      </a:cubicBezTo>
                      <a:cubicBezTo>
                        <a:pt x="3" y="10"/>
                        <a:pt x="2" y="11"/>
                        <a:pt x="2" y="11"/>
                      </a:cubicBezTo>
                      <a:cubicBezTo>
                        <a:pt x="1" y="11"/>
                        <a:pt x="0" y="11"/>
                        <a:pt x="0" y="11"/>
                      </a:cubicBezTo>
                      <a:cubicBezTo>
                        <a:pt x="0" y="5"/>
                        <a:pt x="0" y="5"/>
                        <a:pt x="0" y="5"/>
                      </a:cubicBezTo>
                      <a:cubicBezTo>
                        <a:pt x="2" y="5"/>
                        <a:pt x="3" y="4"/>
                        <a:pt x="5" y="3"/>
                      </a:cubicBezTo>
                      <a:cubicBezTo>
                        <a:pt x="7" y="2"/>
                        <a:pt x="8" y="1"/>
                        <a:pt x="10" y="0"/>
                      </a:cubicBezTo>
                      <a:lnTo>
                        <a:pt x="14" y="0"/>
                      </a:lnTo>
                      <a:close/>
                    </a:path>
                  </a:pathLst>
                </a:custGeom>
                <a:solidFill>
                  <a:srgbClr val="00827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p>
                  <a:pPr marL="0" marR="0" lvl="0" indent="0" defTabSz="932597" eaLnBrk="1" fontAlgn="auto" latinLnBrk="0" hangingPunct="1">
                    <a:lnSpc>
                      <a:spcPct val="100000"/>
                    </a:lnSpc>
                    <a:spcBef>
                      <a:spcPts val="0"/>
                    </a:spcBef>
                    <a:spcAft>
                      <a:spcPts val="0"/>
                    </a:spcAft>
                    <a:buClrTx/>
                    <a:buSzTx/>
                    <a:buFontTx/>
                    <a:buNone/>
                    <a:tabLst/>
                    <a:defRPr/>
                  </a:pPr>
                  <a:endParaRPr kumimoji="0" lang="en-US" sz="1836" b="0" i="0" u="none" strike="noStrike" kern="0" cap="none" spc="0" normalizeH="0" baseline="0" noProof="0">
                    <a:ln>
                      <a:noFill/>
                    </a:ln>
                    <a:solidFill>
                      <a:sysClr val="windowText" lastClr="000000"/>
                    </a:solidFill>
                    <a:effectLst/>
                    <a:uLnTx/>
                    <a:uFillTx/>
                  </a:endParaRPr>
                </a:p>
              </p:txBody>
            </p:sp>
            <p:sp>
              <p:nvSpPr>
                <p:cNvPr id="1117" name="Freeform 387"/>
                <p:cNvSpPr>
                  <a:spLocks noEditPoints="1"/>
                </p:cNvSpPr>
                <p:nvPr/>
              </p:nvSpPr>
              <p:spPr bwMode="auto">
                <a:xfrm>
                  <a:off x="6562726" y="4891088"/>
                  <a:ext cx="53975" cy="77788"/>
                </a:xfrm>
                <a:custGeom>
                  <a:avLst/>
                  <a:gdLst>
                    <a:gd name="T0" fmla="*/ 12 w 24"/>
                    <a:gd name="T1" fmla="*/ 35 h 35"/>
                    <a:gd name="T2" fmla="*/ 0 w 24"/>
                    <a:gd name="T3" fmla="*/ 18 h 35"/>
                    <a:gd name="T4" fmla="*/ 3 w 24"/>
                    <a:gd name="T5" fmla="*/ 5 h 35"/>
                    <a:gd name="T6" fmla="*/ 13 w 24"/>
                    <a:gd name="T7" fmla="*/ 0 h 35"/>
                    <a:gd name="T8" fmla="*/ 24 w 24"/>
                    <a:gd name="T9" fmla="*/ 17 h 35"/>
                    <a:gd name="T10" fmla="*/ 21 w 24"/>
                    <a:gd name="T11" fmla="*/ 30 h 35"/>
                    <a:gd name="T12" fmla="*/ 12 w 24"/>
                    <a:gd name="T13" fmla="*/ 35 h 35"/>
                    <a:gd name="T14" fmla="*/ 12 w 24"/>
                    <a:gd name="T15" fmla="*/ 6 h 35"/>
                    <a:gd name="T16" fmla="*/ 8 w 24"/>
                    <a:gd name="T17" fmla="*/ 18 h 35"/>
                    <a:gd name="T18" fmla="*/ 12 w 24"/>
                    <a:gd name="T19" fmla="*/ 29 h 35"/>
                    <a:gd name="T20" fmla="*/ 17 w 24"/>
                    <a:gd name="T21" fmla="*/ 18 h 35"/>
                    <a:gd name="T22" fmla="*/ 12 w 24"/>
                    <a:gd name="T23" fmla="*/ 6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4" h="35">
                      <a:moveTo>
                        <a:pt x="12" y="35"/>
                      </a:moveTo>
                      <a:cubicBezTo>
                        <a:pt x="4" y="35"/>
                        <a:pt x="0" y="29"/>
                        <a:pt x="0" y="18"/>
                      </a:cubicBezTo>
                      <a:cubicBezTo>
                        <a:pt x="0" y="12"/>
                        <a:pt x="1" y="8"/>
                        <a:pt x="3" y="5"/>
                      </a:cubicBezTo>
                      <a:cubicBezTo>
                        <a:pt x="5" y="2"/>
                        <a:pt x="9" y="0"/>
                        <a:pt x="13" y="0"/>
                      </a:cubicBezTo>
                      <a:cubicBezTo>
                        <a:pt x="20" y="0"/>
                        <a:pt x="24" y="6"/>
                        <a:pt x="24" y="17"/>
                      </a:cubicBezTo>
                      <a:cubicBezTo>
                        <a:pt x="24" y="23"/>
                        <a:pt x="23" y="27"/>
                        <a:pt x="21" y="30"/>
                      </a:cubicBezTo>
                      <a:cubicBezTo>
                        <a:pt x="19" y="33"/>
                        <a:pt x="16" y="35"/>
                        <a:pt x="12" y="35"/>
                      </a:cubicBezTo>
                      <a:close/>
                      <a:moveTo>
                        <a:pt x="12" y="6"/>
                      </a:moveTo>
                      <a:cubicBezTo>
                        <a:pt x="9" y="6"/>
                        <a:pt x="8" y="10"/>
                        <a:pt x="8" y="18"/>
                      </a:cubicBezTo>
                      <a:cubicBezTo>
                        <a:pt x="8" y="25"/>
                        <a:pt x="9" y="29"/>
                        <a:pt x="12" y="29"/>
                      </a:cubicBezTo>
                      <a:cubicBezTo>
                        <a:pt x="15" y="29"/>
                        <a:pt x="17" y="25"/>
                        <a:pt x="17" y="18"/>
                      </a:cubicBezTo>
                      <a:cubicBezTo>
                        <a:pt x="17" y="10"/>
                        <a:pt x="15" y="6"/>
                        <a:pt x="12" y="6"/>
                      </a:cubicBezTo>
                      <a:close/>
                    </a:path>
                  </a:pathLst>
                </a:custGeom>
                <a:solidFill>
                  <a:srgbClr val="00827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p>
                  <a:pPr marL="0" marR="0" lvl="0" indent="0" defTabSz="932597" eaLnBrk="1" fontAlgn="auto" latinLnBrk="0" hangingPunct="1">
                    <a:lnSpc>
                      <a:spcPct val="100000"/>
                    </a:lnSpc>
                    <a:spcBef>
                      <a:spcPts val="0"/>
                    </a:spcBef>
                    <a:spcAft>
                      <a:spcPts val="0"/>
                    </a:spcAft>
                    <a:buClrTx/>
                    <a:buSzTx/>
                    <a:buFontTx/>
                    <a:buNone/>
                    <a:tabLst/>
                    <a:defRPr/>
                  </a:pPr>
                  <a:endParaRPr kumimoji="0" lang="en-US" sz="1836" b="0" i="0" u="none" strike="noStrike" kern="0" cap="none" spc="0" normalizeH="0" baseline="0" noProof="0">
                    <a:ln>
                      <a:noFill/>
                    </a:ln>
                    <a:solidFill>
                      <a:sysClr val="windowText" lastClr="000000"/>
                    </a:solidFill>
                    <a:effectLst/>
                    <a:uLnTx/>
                    <a:uFillTx/>
                  </a:endParaRPr>
                </a:p>
              </p:txBody>
            </p:sp>
            <p:sp>
              <p:nvSpPr>
                <p:cNvPr id="1118" name="Freeform 388"/>
                <p:cNvSpPr>
                  <a:spLocks/>
                </p:cNvSpPr>
                <p:nvPr/>
              </p:nvSpPr>
              <p:spPr bwMode="auto">
                <a:xfrm>
                  <a:off x="6637338" y="4891088"/>
                  <a:ext cx="30163" cy="74613"/>
                </a:xfrm>
                <a:custGeom>
                  <a:avLst/>
                  <a:gdLst>
                    <a:gd name="T0" fmla="*/ 14 w 14"/>
                    <a:gd name="T1" fmla="*/ 0 h 34"/>
                    <a:gd name="T2" fmla="*/ 14 w 14"/>
                    <a:gd name="T3" fmla="*/ 34 h 34"/>
                    <a:gd name="T4" fmla="*/ 7 w 14"/>
                    <a:gd name="T5" fmla="*/ 34 h 34"/>
                    <a:gd name="T6" fmla="*/ 7 w 14"/>
                    <a:gd name="T7" fmla="*/ 8 h 34"/>
                    <a:gd name="T8" fmla="*/ 5 w 14"/>
                    <a:gd name="T9" fmla="*/ 9 h 34"/>
                    <a:gd name="T10" fmla="*/ 3 w 14"/>
                    <a:gd name="T11" fmla="*/ 10 h 34"/>
                    <a:gd name="T12" fmla="*/ 2 w 14"/>
                    <a:gd name="T13" fmla="*/ 11 h 34"/>
                    <a:gd name="T14" fmla="*/ 0 w 14"/>
                    <a:gd name="T15" fmla="*/ 11 h 34"/>
                    <a:gd name="T16" fmla="*/ 0 w 14"/>
                    <a:gd name="T17" fmla="*/ 5 h 34"/>
                    <a:gd name="T18" fmla="*/ 5 w 14"/>
                    <a:gd name="T19" fmla="*/ 3 h 34"/>
                    <a:gd name="T20" fmla="*/ 9 w 14"/>
                    <a:gd name="T21" fmla="*/ 0 h 34"/>
                    <a:gd name="T22" fmla="*/ 14 w 14"/>
                    <a:gd name="T23" fmla="*/ 0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4" h="34">
                      <a:moveTo>
                        <a:pt x="14" y="0"/>
                      </a:moveTo>
                      <a:cubicBezTo>
                        <a:pt x="14" y="34"/>
                        <a:pt x="14" y="34"/>
                        <a:pt x="14" y="34"/>
                      </a:cubicBezTo>
                      <a:cubicBezTo>
                        <a:pt x="7" y="34"/>
                        <a:pt x="7" y="34"/>
                        <a:pt x="7" y="34"/>
                      </a:cubicBezTo>
                      <a:cubicBezTo>
                        <a:pt x="7" y="8"/>
                        <a:pt x="7" y="8"/>
                        <a:pt x="7" y="8"/>
                      </a:cubicBezTo>
                      <a:cubicBezTo>
                        <a:pt x="6" y="9"/>
                        <a:pt x="6" y="9"/>
                        <a:pt x="5" y="9"/>
                      </a:cubicBezTo>
                      <a:cubicBezTo>
                        <a:pt x="5" y="10"/>
                        <a:pt x="4" y="10"/>
                        <a:pt x="3" y="10"/>
                      </a:cubicBezTo>
                      <a:cubicBezTo>
                        <a:pt x="3" y="11"/>
                        <a:pt x="2" y="11"/>
                        <a:pt x="2" y="11"/>
                      </a:cubicBezTo>
                      <a:cubicBezTo>
                        <a:pt x="1" y="11"/>
                        <a:pt x="0" y="11"/>
                        <a:pt x="0" y="11"/>
                      </a:cubicBezTo>
                      <a:cubicBezTo>
                        <a:pt x="0" y="5"/>
                        <a:pt x="0" y="5"/>
                        <a:pt x="0" y="5"/>
                      </a:cubicBezTo>
                      <a:cubicBezTo>
                        <a:pt x="1" y="5"/>
                        <a:pt x="3" y="4"/>
                        <a:pt x="5" y="3"/>
                      </a:cubicBezTo>
                      <a:cubicBezTo>
                        <a:pt x="7" y="2"/>
                        <a:pt x="8" y="1"/>
                        <a:pt x="9" y="0"/>
                      </a:cubicBezTo>
                      <a:lnTo>
                        <a:pt x="14" y="0"/>
                      </a:lnTo>
                      <a:close/>
                    </a:path>
                  </a:pathLst>
                </a:custGeom>
                <a:solidFill>
                  <a:srgbClr val="00827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p>
                  <a:pPr marL="0" marR="0" lvl="0" indent="0" defTabSz="932597" eaLnBrk="1" fontAlgn="auto" latinLnBrk="0" hangingPunct="1">
                    <a:lnSpc>
                      <a:spcPct val="100000"/>
                    </a:lnSpc>
                    <a:spcBef>
                      <a:spcPts val="0"/>
                    </a:spcBef>
                    <a:spcAft>
                      <a:spcPts val="0"/>
                    </a:spcAft>
                    <a:buClrTx/>
                    <a:buSzTx/>
                    <a:buFontTx/>
                    <a:buNone/>
                    <a:tabLst/>
                    <a:defRPr/>
                  </a:pPr>
                  <a:endParaRPr kumimoji="0" lang="en-US" sz="1836" b="0" i="0" u="none" strike="noStrike" kern="0" cap="none" spc="0" normalizeH="0" baseline="0" noProof="0">
                    <a:ln>
                      <a:noFill/>
                    </a:ln>
                    <a:solidFill>
                      <a:sysClr val="windowText" lastClr="000000"/>
                    </a:solidFill>
                    <a:effectLst/>
                    <a:uLnTx/>
                    <a:uFillTx/>
                  </a:endParaRPr>
                </a:p>
              </p:txBody>
            </p:sp>
            <p:sp>
              <p:nvSpPr>
                <p:cNvPr id="1119" name="Freeform 389"/>
                <p:cNvSpPr>
                  <a:spLocks noEditPoints="1"/>
                </p:cNvSpPr>
                <p:nvPr/>
              </p:nvSpPr>
              <p:spPr bwMode="auto">
                <a:xfrm>
                  <a:off x="6688138" y="4891088"/>
                  <a:ext cx="52388" cy="77788"/>
                </a:xfrm>
                <a:custGeom>
                  <a:avLst/>
                  <a:gdLst>
                    <a:gd name="T0" fmla="*/ 12 w 24"/>
                    <a:gd name="T1" fmla="*/ 35 h 35"/>
                    <a:gd name="T2" fmla="*/ 0 w 24"/>
                    <a:gd name="T3" fmla="*/ 18 h 35"/>
                    <a:gd name="T4" fmla="*/ 4 w 24"/>
                    <a:gd name="T5" fmla="*/ 5 h 35"/>
                    <a:gd name="T6" fmla="*/ 13 w 24"/>
                    <a:gd name="T7" fmla="*/ 0 h 35"/>
                    <a:gd name="T8" fmla="*/ 24 w 24"/>
                    <a:gd name="T9" fmla="*/ 17 h 35"/>
                    <a:gd name="T10" fmla="*/ 21 w 24"/>
                    <a:gd name="T11" fmla="*/ 30 h 35"/>
                    <a:gd name="T12" fmla="*/ 12 w 24"/>
                    <a:gd name="T13" fmla="*/ 35 h 35"/>
                    <a:gd name="T14" fmla="*/ 12 w 24"/>
                    <a:gd name="T15" fmla="*/ 6 h 35"/>
                    <a:gd name="T16" fmla="*/ 8 w 24"/>
                    <a:gd name="T17" fmla="*/ 18 h 35"/>
                    <a:gd name="T18" fmla="*/ 12 w 24"/>
                    <a:gd name="T19" fmla="*/ 29 h 35"/>
                    <a:gd name="T20" fmla="*/ 17 w 24"/>
                    <a:gd name="T21" fmla="*/ 18 h 35"/>
                    <a:gd name="T22" fmla="*/ 12 w 24"/>
                    <a:gd name="T23" fmla="*/ 6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4" h="35">
                      <a:moveTo>
                        <a:pt x="12" y="35"/>
                      </a:moveTo>
                      <a:cubicBezTo>
                        <a:pt x="4" y="35"/>
                        <a:pt x="0" y="29"/>
                        <a:pt x="0" y="18"/>
                      </a:cubicBezTo>
                      <a:cubicBezTo>
                        <a:pt x="0" y="12"/>
                        <a:pt x="1" y="8"/>
                        <a:pt x="4" y="5"/>
                      </a:cubicBezTo>
                      <a:cubicBezTo>
                        <a:pt x="6" y="2"/>
                        <a:pt x="9" y="0"/>
                        <a:pt x="13" y="0"/>
                      </a:cubicBezTo>
                      <a:cubicBezTo>
                        <a:pt x="20" y="0"/>
                        <a:pt x="24" y="6"/>
                        <a:pt x="24" y="17"/>
                      </a:cubicBezTo>
                      <a:cubicBezTo>
                        <a:pt x="24" y="23"/>
                        <a:pt x="23" y="27"/>
                        <a:pt x="21" y="30"/>
                      </a:cubicBezTo>
                      <a:cubicBezTo>
                        <a:pt x="19" y="33"/>
                        <a:pt x="16" y="35"/>
                        <a:pt x="12" y="35"/>
                      </a:cubicBezTo>
                      <a:close/>
                      <a:moveTo>
                        <a:pt x="12" y="6"/>
                      </a:moveTo>
                      <a:cubicBezTo>
                        <a:pt x="9" y="6"/>
                        <a:pt x="8" y="10"/>
                        <a:pt x="8" y="18"/>
                      </a:cubicBezTo>
                      <a:cubicBezTo>
                        <a:pt x="8" y="25"/>
                        <a:pt x="9" y="29"/>
                        <a:pt x="12" y="29"/>
                      </a:cubicBezTo>
                      <a:cubicBezTo>
                        <a:pt x="15" y="29"/>
                        <a:pt x="17" y="25"/>
                        <a:pt x="17" y="18"/>
                      </a:cubicBezTo>
                      <a:cubicBezTo>
                        <a:pt x="17" y="10"/>
                        <a:pt x="15" y="6"/>
                        <a:pt x="12" y="6"/>
                      </a:cubicBezTo>
                      <a:close/>
                    </a:path>
                  </a:pathLst>
                </a:custGeom>
                <a:solidFill>
                  <a:srgbClr val="00827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p>
                  <a:pPr marL="0" marR="0" lvl="0" indent="0" defTabSz="932597" eaLnBrk="1" fontAlgn="auto" latinLnBrk="0" hangingPunct="1">
                    <a:lnSpc>
                      <a:spcPct val="100000"/>
                    </a:lnSpc>
                    <a:spcBef>
                      <a:spcPts val="0"/>
                    </a:spcBef>
                    <a:spcAft>
                      <a:spcPts val="0"/>
                    </a:spcAft>
                    <a:buClrTx/>
                    <a:buSzTx/>
                    <a:buFontTx/>
                    <a:buNone/>
                    <a:tabLst/>
                    <a:defRPr/>
                  </a:pPr>
                  <a:endParaRPr kumimoji="0" lang="en-US" sz="1836" b="0" i="0" u="none" strike="noStrike" kern="0" cap="none" spc="0" normalizeH="0" baseline="0" noProof="0">
                    <a:ln>
                      <a:noFill/>
                    </a:ln>
                    <a:solidFill>
                      <a:sysClr val="windowText" lastClr="000000"/>
                    </a:solidFill>
                    <a:effectLst/>
                    <a:uLnTx/>
                    <a:uFillTx/>
                  </a:endParaRPr>
                </a:p>
              </p:txBody>
            </p:sp>
            <p:sp>
              <p:nvSpPr>
                <p:cNvPr id="1120" name="Freeform 390"/>
                <p:cNvSpPr>
                  <a:spLocks noEditPoints="1"/>
                </p:cNvSpPr>
                <p:nvPr/>
              </p:nvSpPr>
              <p:spPr bwMode="auto">
                <a:xfrm>
                  <a:off x="6562726" y="4997451"/>
                  <a:ext cx="53975" cy="76200"/>
                </a:xfrm>
                <a:custGeom>
                  <a:avLst/>
                  <a:gdLst>
                    <a:gd name="T0" fmla="*/ 12 w 24"/>
                    <a:gd name="T1" fmla="*/ 34 h 34"/>
                    <a:gd name="T2" fmla="*/ 0 w 24"/>
                    <a:gd name="T3" fmla="*/ 17 h 34"/>
                    <a:gd name="T4" fmla="*/ 3 w 24"/>
                    <a:gd name="T5" fmla="*/ 4 h 34"/>
                    <a:gd name="T6" fmla="*/ 13 w 24"/>
                    <a:gd name="T7" fmla="*/ 0 h 34"/>
                    <a:gd name="T8" fmla="*/ 24 w 24"/>
                    <a:gd name="T9" fmla="*/ 16 h 34"/>
                    <a:gd name="T10" fmla="*/ 21 w 24"/>
                    <a:gd name="T11" fmla="*/ 29 h 34"/>
                    <a:gd name="T12" fmla="*/ 12 w 24"/>
                    <a:gd name="T13" fmla="*/ 34 h 34"/>
                    <a:gd name="T14" fmla="*/ 12 w 24"/>
                    <a:gd name="T15" fmla="*/ 5 h 34"/>
                    <a:gd name="T16" fmla="*/ 8 w 24"/>
                    <a:gd name="T17" fmla="*/ 17 h 34"/>
                    <a:gd name="T18" fmla="*/ 12 w 24"/>
                    <a:gd name="T19" fmla="*/ 28 h 34"/>
                    <a:gd name="T20" fmla="*/ 17 w 24"/>
                    <a:gd name="T21" fmla="*/ 17 h 34"/>
                    <a:gd name="T22" fmla="*/ 12 w 24"/>
                    <a:gd name="T23" fmla="*/ 5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4" h="34">
                      <a:moveTo>
                        <a:pt x="12" y="34"/>
                      </a:moveTo>
                      <a:cubicBezTo>
                        <a:pt x="4" y="34"/>
                        <a:pt x="0" y="28"/>
                        <a:pt x="0" y="17"/>
                      </a:cubicBezTo>
                      <a:cubicBezTo>
                        <a:pt x="0" y="11"/>
                        <a:pt x="1" y="7"/>
                        <a:pt x="3" y="4"/>
                      </a:cubicBezTo>
                      <a:cubicBezTo>
                        <a:pt x="5" y="1"/>
                        <a:pt x="9" y="0"/>
                        <a:pt x="13" y="0"/>
                      </a:cubicBezTo>
                      <a:cubicBezTo>
                        <a:pt x="20" y="0"/>
                        <a:pt x="24" y="5"/>
                        <a:pt x="24" y="16"/>
                      </a:cubicBezTo>
                      <a:cubicBezTo>
                        <a:pt x="24" y="22"/>
                        <a:pt x="23" y="26"/>
                        <a:pt x="21" y="29"/>
                      </a:cubicBezTo>
                      <a:cubicBezTo>
                        <a:pt x="19" y="32"/>
                        <a:pt x="16" y="34"/>
                        <a:pt x="12" y="34"/>
                      </a:cubicBezTo>
                      <a:close/>
                      <a:moveTo>
                        <a:pt x="12" y="5"/>
                      </a:moveTo>
                      <a:cubicBezTo>
                        <a:pt x="9" y="5"/>
                        <a:pt x="8" y="9"/>
                        <a:pt x="8" y="17"/>
                      </a:cubicBezTo>
                      <a:cubicBezTo>
                        <a:pt x="8" y="24"/>
                        <a:pt x="9" y="28"/>
                        <a:pt x="12" y="28"/>
                      </a:cubicBezTo>
                      <a:cubicBezTo>
                        <a:pt x="15" y="28"/>
                        <a:pt x="17" y="24"/>
                        <a:pt x="17" y="17"/>
                      </a:cubicBezTo>
                      <a:cubicBezTo>
                        <a:pt x="17" y="9"/>
                        <a:pt x="15" y="5"/>
                        <a:pt x="12" y="5"/>
                      </a:cubicBezTo>
                      <a:close/>
                    </a:path>
                  </a:pathLst>
                </a:custGeom>
                <a:solidFill>
                  <a:srgbClr val="00827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p>
                  <a:pPr marL="0" marR="0" lvl="0" indent="0" defTabSz="932597" eaLnBrk="1" fontAlgn="auto" latinLnBrk="0" hangingPunct="1">
                    <a:lnSpc>
                      <a:spcPct val="100000"/>
                    </a:lnSpc>
                    <a:spcBef>
                      <a:spcPts val="0"/>
                    </a:spcBef>
                    <a:spcAft>
                      <a:spcPts val="0"/>
                    </a:spcAft>
                    <a:buClrTx/>
                    <a:buSzTx/>
                    <a:buFontTx/>
                    <a:buNone/>
                    <a:tabLst/>
                    <a:defRPr/>
                  </a:pPr>
                  <a:endParaRPr kumimoji="0" lang="en-US" sz="1836" b="0" i="0" u="none" strike="noStrike" kern="0" cap="none" spc="0" normalizeH="0" baseline="0" noProof="0">
                    <a:ln>
                      <a:noFill/>
                    </a:ln>
                    <a:solidFill>
                      <a:sysClr val="windowText" lastClr="000000"/>
                    </a:solidFill>
                    <a:effectLst/>
                    <a:uLnTx/>
                    <a:uFillTx/>
                  </a:endParaRPr>
                </a:p>
              </p:txBody>
            </p:sp>
            <p:sp>
              <p:nvSpPr>
                <p:cNvPr id="1121" name="Freeform 391"/>
                <p:cNvSpPr>
                  <a:spLocks noEditPoints="1"/>
                </p:cNvSpPr>
                <p:nvPr/>
              </p:nvSpPr>
              <p:spPr bwMode="auto">
                <a:xfrm>
                  <a:off x="6627813" y="4997451"/>
                  <a:ext cx="53975" cy="76200"/>
                </a:xfrm>
                <a:custGeom>
                  <a:avLst/>
                  <a:gdLst>
                    <a:gd name="T0" fmla="*/ 12 w 24"/>
                    <a:gd name="T1" fmla="*/ 34 h 34"/>
                    <a:gd name="T2" fmla="*/ 0 w 24"/>
                    <a:gd name="T3" fmla="*/ 17 h 34"/>
                    <a:gd name="T4" fmla="*/ 3 w 24"/>
                    <a:gd name="T5" fmla="*/ 4 h 34"/>
                    <a:gd name="T6" fmla="*/ 13 w 24"/>
                    <a:gd name="T7" fmla="*/ 0 h 34"/>
                    <a:gd name="T8" fmla="*/ 24 w 24"/>
                    <a:gd name="T9" fmla="*/ 16 h 34"/>
                    <a:gd name="T10" fmla="*/ 21 w 24"/>
                    <a:gd name="T11" fmla="*/ 29 h 34"/>
                    <a:gd name="T12" fmla="*/ 12 w 24"/>
                    <a:gd name="T13" fmla="*/ 34 h 34"/>
                    <a:gd name="T14" fmla="*/ 12 w 24"/>
                    <a:gd name="T15" fmla="*/ 5 h 34"/>
                    <a:gd name="T16" fmla="*/ 8 w 24"/>
                    <a:gd name="T17" fmla="*/ 17 h 34"/>
                    <a:gd name="T18" fmla="*/ 12 w 24"/>
                    <a:gd name="T19" fmla="*/ 28 h 34"/>
                    <a:gd name="T20" fmla="*/ 17 w 24"/>
                    <a:gd name="T21" fmla="*/ 17 h 34"/>
                    <a:gd name="T22" fmla="*/ 12 w 24"/>
                    <a:gd name="T23" fmla="*/ 5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4" h="34">
                      <a:moveTo>
                        <a:pt x="12" y="34"/>
                      </a:moveTo>
                      <a:cubicBezTo>
                        <a:pt x="4" y="34"/>
                        <a:pt x="0" y="28"/>
                        <a:pt x="0" y="17"/>
                      </a:cubicBezTo>
                      <a:cubicBezTo>
                        <a:pt x="0" y="11"/>
                        <a:pt x="1" y="7"/>
                        <a:pt x="3" y="4"/>
                      </a:cubicBezTo>
                      <a:cubicBezTo>
                        <a:pt x="6" y="1"/>
                        <a:pt x="9" y="0"/>
                        <a:pt x="13" y="0"/>
                      </a:cubicBezTo>
                      <a:cubicBezTo>
                        <a:pt x="20" y="0"/>
                        <a:pt x="24" y="5"/>
                        <a:pt x="24" y="16"/>
                      </a:cubicBezTo>
                      <a:cubicBezTo>
                        <a:pt x="24" y="22"/>
                        <a:pt x="23" y="26"/>
                        <a:pt x="21" y="29"/>
                      </a:cubicBezTo>
                      <a:cubicBezTo>
                        <a:pt x="19" y="32"/>
                        <a:pt x="16" y="34"/>
                        <a:pt x="12" y="34"/>
                      </a:cubicBezTo>
                      <a:close/>
                      <a:moveTo>
                        <a:pt x="12" y="5"/>
                      </a:moveTo>
                      <a:cubicBezTo>
                        <a:pt x="9" y="5"/>
                        <a:pt x="8" y="9"/>
                        <a:pt x="8" y="17"/>
                      </a:cubicBezTo>
                      <a:cubicBezTo>
                        <a:pt x="8" y="24"/>
                        <a:pt x="9" y="28"/>
                        <a:pt x="12" y="28"/>
                      </a:cubicBezTo>
                      <a:cubicBezTo>
                        <a:pt x="15" y="28"/>
                        <a:pt x="17" y="24"/>
                        <a:pt x="17" y="17"/>
                      </a:cubicBezTo>
                      <a:cubicBezTo>
                        <a:pt x="17" y="9"/>
                        <a:pt x="15" y="5"/>
                        <a:pt x="12" y="5"/>
                      </a:cubicBezTo>
                      <a:close/>
                    </a:path>
                  </a:pathLst>
                </a:custGeom>
                <a:solidFill>
                  <a:srgbClr val="00827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p>
                  <a:pPr marL="0" marR="0" lvl="0" indent="0" defTabSz="932597" eaLnBrk="1" fontAlgn="auto" latinLnBrk="0" hangingPunct="1">
                    <a:lnSpc>
                      <a:spcPct val="100000"/>
                    </a:lnSpc>
                    <a:spcBef>
                      <a:spcPts val="0"/>
                    </a:spcBef>
                    <a:spcAft>
                      <a:spcPts val="0"/>
                    </a:spcAft>
                    <a:buClrTx/>
                    <a:buSzTx/>
                    <a:buFontTx/>
                    <a:buNone/>
                    <a:tabLst/>
                    <a:defRPr/>
                  </a:pPr>
                  <a:endParaRPr kumimoji="0" lang="en-US" sz="1836" b="0" i="0" u="none" strike="noStrike" kern="0" cap="none" spc="0" normalizeH="0" baseline="0" noProof="0">
                    <a:ln>
                      <a:noFill/>
                    </a:ln>
                    <a:solidFill>
                      <a:sysClr val="windowText" lastClr="000000"/>
                    </a:solidFill>
                    <a:effectLst/>
                    <a:uLnTx/>
                    <a:uFillTx/>
                  </a:endParaRPr>
                </a:p>
              </p:txBody>
            </p:sp>
            <p:sp>
              <p:nvSpPr>
                <p:cNvPr id="1122" name="Freeform 392"/>
                <p:cNvSpPr>
                  <a:spLocks/>
                </p:cNvSpPr>
                <p:nvPr/>
              </p:nvSpPr>
              <p:spPr bwMode="auto">
                <a:xfrm>
                  <a:off x="6696076" y="4995863"/>
                  <a:ext cx="31750" cy="74613"/>
                </a:xfrm>
                <a:custGeom>
                  <a:avLst/>
                  <a:gdLst>
                    <a:gd name="T0" fmla="*/ 14 w 14"/>
                    <a:gd name="T1" fmla="*/ 0 h 34"/>
                    <a:gd name="T2" fmla="*/ 14 w 14"/>
                    <a:gd name="T3" fmla="*/ 34 h 34"/>
                    <a:gd name="T4" fmla="*/ 7 w 14"/>
                    <a:gd name="T5" fmla="*/ 34 h 34"/>
                    <a:gd name="T6" fmla="*/ 7 w 14"/>
                    <a:gd name="T7" fmla="*/ 9 h 34"/>
                    <a:gd name="T8" fmla="*/ 5 w 14"/>
                    <a:gd name="T9" fmla="*/ 10 h 34"/>
                    <a:gd name="T10" fmla="*/ 4 w 14"/>
                    <a:gd name="T11" fmla="*/ 10 h 34"/>
                    <a:gd name="T12" fmla="*/ 2 w 14"/>
                    <a:gd name="T13" fmla="*/ 11 h 34"/>
                    <a:gd name="T14" fmla="*/ 0 w 14"/>
                    <a:gd name="T15" fmla="*/ 11 h 34"/>
                    <a:gd name="T16" fmla="*/ 0 w 14"/>
                    <a:gd name="T17" fmla="*/ 5 h 34"/>
                    <a:gd name="T18" fmla="*/ 5 w 14"/>
                    <a:gd name="T19" fmla="*/ 3 h 34"/>
                    <a:gd name="T20" fmla="*/ 10 w 14"/>
                    <a:gd name="T21" fmla="*/ 0 h 34"/>
                    <a:gd name="T22" fmla="*/ 14 w 14"/>
                    <a:gd name="T23" fmla="*/ 0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4" h="34">
                      <a:moveTo>
                        <a:pt x="14" y="0"/>
                      </a:moveTo>
                      <a:cubicBezTo>
                        <a:pt x="14" y="34"/>
                        <a:pt x="14" y="34"/>
                        <a:pt x="14" y="34"/>
                      </a:cubicBezTo>
                      <a:cubicBezTo>
                        <a:pt x="7" y="34"/>
                        <a:pt x="7" y="34"/>
                        <a:pt x="7" y="34"/>
                      </a:cubicBezTo>
                      <a:cubicBezTo>
                        <a:pt x="7" y="9"/>
                        <a:pt x="7" y="9"/>
                        <a:pt x="7" y="9"/>
                      </a:cubicBezTo>
                      <a:cubicBezTo>
                        <a:pt x="6" y="9"/>
                        <a:pt x="6" y="9"/>
                        <a:pt x="5" y="10"/>
                      </a:cubicBezTo>
                      <a:cubicBezTo>
                        <a:pt x="5" y="10"/>
                        <a:pt x="4" y="10"/>
                        <a:pt x="4" y="10"/>
                      </a:cubicBezTo>
                      <a:cubicBezTo>
                        <a:pt x="3" y="11"/>
                        <a:pt x="2" y="11"/>
                        <a:pt x="2" y="11"/>
                      </a:cubicBezTo>
                      <a:cubicBezTo>
                        <a:pt x="1" y="11"/>
                        <a:pt x="0" y="11"/>
                        <a:pt x="0" y="11"/>
                      </a:cubicBezTo>
                      <a:cubicBezTo>
                        <a:pt x="0" y="5"/>
                        <a:pt x="0" y="5"/>
                        <a:pt x="0" y="5"/>
                      </a:cubicBezTo>
                      <a:cubicBezTo>
                        <a:pt x="2" y="5"/>
                        <a:pt x="3" y="4"/>
                        <a:pt x="5" y="3"/>
                      </a:cubicBezTo>
                      <a:cubicBezTo>
                        <a:pt x="7" y="2"/>
                        <a:pt x="8" y="1"/>
                        <a:pt x="10" y="0"/>
                      </a:cubicBezTo>
                      <a:lnTo>
                        <a:pt x="14" y="0"/>
                      </a:lnTo>
                      <a:close/>
                    </a:path>
                  </a:pathLst>
                </a:custGeom>
                <a:solidFill>
                  <a:srgbClr val="00827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p>
                  <a:pPr marL="0" marR="0" lvl="0" indent="0" defTabSz="932597" eaLnBrk="1" fontAlgn="auto" latinLnBrk="0" hangingPunct="1">
                    <a:lnSpc>
                      <a:spcPct val="100000"/>
                    </a:lnSpc>
                    <a:spcBef>
                      <a:spcPts val="0"/>
                    </a:spcBef>
                    <a:spcAft>
                      <a:spcPts val="0"/>
                    </a:spcAft>
                    <a:buClrTx/>
                    <a:buSzTx/>
                    <a:buFontTx/>
                    <a:buNone/>
                    <a:tabLst/>
                    <a:defRPr/>
                  </a:pPr>
                  <a:endParaRPr kumimoji="0" lang="en-US" sz="1836" b="0" i="0" u="none" strike="noStrike" kern="0" cap="none" spc="0" normalizeH="0" baseline="0" noProof="0">
                    <a:ln>
                      <a:noFill/>
                    </a:ln>
                    <a:solidFill>
                      <a:sysClr val="windowText" lastClr="000000"/>
                    </a:solidFill>
                    <a:effectLst/>
                    <a:uLnTx/>
                    <a:uFillTx/>
                  </a:endParaRPr>
                </a:p>
              </p:txBody>
            </p:sp>
            <p:sp>
              <p:nvSpPr>
                <p:cNvPr id="1123" name="Freeform 393"/>
                <p:cNvSpPr>
                  <a:spLocks/>
                </p:cNvSpPr>
                <p:nvPr/>
              </p:nvSpPr>
              <p:spPr bwMode="auto">
                <a:xfrm>
                  <a:off x="6823076" y="4786313"/>
                  <a:ext cx="31750" cy="76200"/>
                </a:xfrm>
                <a:custGeom>
                  <a:avLst/>
                  <a:gdLst>
                    <a:gd name="T0" fmla="*/ 14 w 14"/>
                    <a:gd name="T1" fmla="*/ 0 h 34"/>
                    <a:gd name="T2" fmla="*/ 14 w 14"/>
                    <a:gd name="T3" fmla="*/ 34 h 34"/>
                    <a:gd name="T4" fmla="*/ 7 w 14"/>
                    <a:gd name="T5" fmla="*/ 34 h 34"/>
                    <a:gd name="T6" fmla="*/ 7 w 14"/>
                    <a:gd name="T7" fmla="*/ 8 h 34"/>
                    <a:gd name="T8" fmla="*/ 5 w 14"/>
                    <a:gd name="T9" fmla="*/ 9 h 34"/>
                    <a:gd name="T10" fmla="*/ 4 w 14"/>
                    <a:gd name="T11" fmla="*/ 10 h 34"/>
                    <a:gd name="T12" fmla="*/ 2 w 14"/>
                    <a:gd name="T13" fmla="*/ 11 h 34"/>
                    <a:gd name="T14" fmla="*/ 0 w 14"/>
                    <a:gd name="T15" fmla="*/ 11 h 34"/>
                    <a:gd name="T16" fmla="*/ 0 w 14"/>
                    <a:gd name="T17" fmla="*/ 5 h 34"/>
                    <a:gd name="T18" fmla="*/ 5 w 14"/>
                    <a:gd name="T19" fmla="*/ 3 h 34"/>
                    <a:gd name="T20" fmla="*/ 10 w 14"/>
                    <a:gd name="T21" fmla="*/ 0 h 34"/>
                    <a:gd name="T22" fmla="*/ 14 w 14"/>
                    <a:gd name="T23" fmla="*/ 0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4" h="34">
                      <a:moveTo>
                        <a:pt x="14" y="0"/>
                      </a:moveTo>
                      <a:cubicBezTo>
                        <a:pt x="14" y="34"/>
                        <a:pt x="14" y="34"/>
                        <a:pt x="14" y="34"/>
                      </a:cubicBezTo>
                      <a:cubicBezTo>
                        <a:pt x="7" y="34"/>
                        <a:pt x="7" y="34"/>
                        <a:pt x="7" y="34"/>
                      </a:cubicBezTo>
                      <a:cubicBezTo>
                        <a:pt x="7" y="8"/>
                        <a:pt x="7" y="8"/>
                        <a:pt x="7" y="8"/>
                      </a:cubicBezTo>
                      <a:cubicBezTo>
                        <a:pt x="6" y="9"/>
                        <a:pt x="6" y="9"/>
                        <a:pt x="5" y="9"/>
                      </a:cubicBezTo>
                      <a:cubicBezTo>
                        <a:pt x="5" y="10"/>
                        <a:pt x="4" y="10"/>
                        <a:pt x="4" y="10"/>
                      </a:cubicBezTo>
                      <a:cubicBezTo>
                        <a:pt x="3" y="10"/>
                        <a:pt x="2" y="11"/>
                        <a:pt x="2" y="11"/>
                      </a:cubicBezTo>
                      <a:cubicBezTo>
                        <a:pt x="1" y="11"/>
                        <a:pt x="0" y="11"/>
                        <a:pt x="0" y="11"/>
                      </a:cubicBezTo>
                      <a:cubicBezTo>
                        <a:pt x="0" y="5"/>
                        <a:pt x="0" y="5"/>
                        <a:pt x="0" y="5"/>
                      </a:cubicBezTo>
                      <a:cubicBezTo>
                        <a:pt x="2" y="5"/>
                        <a:pt x="3" y="4"/>
                        <a:pt x="5" y="3"/>
                      </a:cubicBezTo>
                      <a:cubicBezTo>
                        <a:pt x="7" y="2"/>
                        <a:pt x="8" y="1"/>
                        <a:pt x="10" y="0"/>
                      </a:cubicBezTo>
                      <a:lnTo>
                        <a:pt x="14" y="0"/>
                      </a:lnTo>
                      <a:close/>
                    </a:path>
                  </a:pathLst>
                </a:custGeom>
                <a:solidFill>
                  <a:srgbClr val="00827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p>
                  <a:pPr marL="0" marR="0" lvl="0" indent="0" defTabSz="932597" eaLnBrk="1" fontAlgn="auto" latinLnBrk="0" hangingPunct="1">
                    <a:lnSpc>
                      <a:spcPct val="100000"/>
                    </a:lnSpc>
                    <a:spcBef>
                      <a:spcPts val="0"/>
                    </a:spcBef>
                    <a:spcAft>
                      <a:spcPts val="0"/>
                    </a:spcAft>
                    <a:buClrTx/>
                    <a:buSzTx/>
                    <a:buFontTx/>
                    <a:buNone/>
                    <a:tabLst/>
                    <a:defRPr/>
                  </a:pPr>
                  <a:endParaRPr kumimoji="0" lang="en-US" sz="1836" b="0" i="0" u="none" strike="noStrike" kern="0" cap="none" spc="0" normalizeH="0" baseline="0" noProof="0">
                    <a:ln>
                      <a:noFill/>
                    </a:ln>
                    <a:solidFill>
                      <a:sysClr val="windowText" lastClr="000000"/>
                    </a:solidFill>
                    <a:effectLst/>
                    <a:uLnTx/>
                    <a:uFillTx/>
                  </a:endParaRPr>
                </a:p>
              </p:txBody>
            </p:sp>
            <p:sp>
              <p:nvSpPr>
                <p:cNvPr id="1124" name="Freeform 394"/>
                <p:cNvSpPr>
                  <a:spLocks noEditPoints="1"/>
                </p:cNvSpPr>
                <p:nvPr/>
              </p:nvSpPr>
              <p:spPr bwMode="auto">
                <a:xfrm>
                  <a:off x="6816726" y="4891088"/>
                  <a:ext cx="50800" cy="77788"/>
                </a:xfrm>
                <a:custGeom>
                  <a:avLst/>
                  <a:gdLst>
                    <a:gd name="T0" fmla="*/ 11 w 23"/>
                    <a:gd name="T1" fmla="*/ 35 h 35"/>
                    <a:gd name="T2" fmla="*/ 0 w 23"/>
                    <a:gd name="T3" fmla="*/ 18 h 35"/>
                    <a:gd name="T4" fmla="*/ 3 w 23"/>
                    <a:gd name="T5" fmla="*/ 5 h 35"/>
                    <a:gd name="T6" fmla="*/ 12 w 23"/>
                    <a:gd name="T7" fmla="*/ 0 h 35"/>
                    <a:gd name="T8" fmla="*/ 23 w 23"/>
                    <a:gd name="T9" fmla="*/ 17 h 35"/>
                    <a:gd name="T10" fmla="*/ 20 w 23"/>
                    <a:gd name="T11" fmla="*/ 30 h 35"/>
                    <a:gd name="T12" fmla="*/ 11 w 23"/>
                    <a:gd name="T13" fmla="*/ 35 h 35"/>
                    <a:gd name="T14" fmla="*/ 12 w 23"/>
                    <a:gd name="T15" fmla="*/ 6 h 35"/>
                    <a:gd name="T16" fmla="*/ 7 w 23"/>
                    <a:gd name="T17" fmla="*/ 18 h 35"/>
                    <a:gd name="T18" fmla="*/ 12 w 23"/>
                    <a:gd name="T19" fmla="*/ 29 h 35"/>
                    <a:gd name="T20" fmla="*/ 16 w 23"/>
                    <a:gd name="T21" fmla="*/ 18 h 35"/>
                    <a:gd name="T22" fmla="*/ 12 w 23"/>
                    <a:gd name="T23" fmla="*/ 6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3" h="35">
                      <a:moveTo>
                        <a:pt x="11" y="35"/>
                      </a:moveTo>
                      <a:cubicBezTo>
                        <a:pt x="3" y="35"/>
                        <a:pt x="0" y="29"/>
                        <a:pt x="0" y="18"/>
                      </a:cubicBezTo>
                      <a:cubicBezTo>
                        <a:pt x="0" y="12"/>
                        <a:pt x="1" y="8"/>
                        <a:pt x="3" y="5"/>
                      </a:cubicBezTo>
                      <a:cubicBezTo>
                        <a:pt x="5" y="2"/>
                        <a:pt x="8" y="0"/>
                        <a:pt x="12" y="0"/>
                      </a:cubicBezTo>
                      <a:cubicBezTo>
                        <a:pt x="20" y="0"/>
                        <a:pt x="23" y="6"/>
                        <a:pt x="23" y="17"/>
                      </a:cubicBezTo>
                      <a:cubicBezTo>
                        <a:pt x="23" y="23"/>
                        <a:pt x="22" y="27"/>
                        <a:pt x="20" y="30"/>
                      </a:cubicBezTo>
                      <a:cubicBezTo>
                        <a:pt x="18" y="33"/>
                        <a:pt x="15" y="35"/>
                        <a:pt x="11" y="35"/>
                      </a:cubicBezTo>
                      <a:close/>
                      <a:moveTo>
                        <a:pt x="12" y="6"/>
                      </a:moveTo>
                      <a:cubicBezTo>
                        <a:pt x="8" y="6"/>
                        <a:pt x="7" y="10"/>
                        <a:pt x="7" y="18"/>
                      </a:cubicBezTo>
                      <a:cubicBezTo>
                        <a:pt x="7" y="25"/>
                        <a:pt x="8" y="29"/>
                        <a:pt x="12" y="29"/>
                      </a:cubicBezTo>
                      <a:cubicBezTo>
                        <a:pt x="15" y="29"/>
                        <a:pt x="16" y="25"/>
                        <a:pt x="16" y="18"/>
                      </a:cubicBezTo>
                      <a:cubicBezTo>
                        <a:pt x="16" y="10"/>
                        <a:pt x="15" y="6"/>
                        <a:pt x="12" y="6"/>
                      </a:cubicBezTo>
                      <a:close/>
                    </a:path>
                  </a:pathLst>
                </a:custGeom>
                <a:solidFill>
                  <a:srgbClr val="00827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p>
                  <a:pPr marL="0" marR="0" lvl="0" indent="0" defTabSz="932597" eaLnBrk="1" fontAlgn="auto" latinLnBrk="0" hangingPunct="1">
                    <a:lnSpc>
                      <a:spcPct val="100000"/>
                    </a:lnSpc>
                    <a:spcBef>
                      <a:spcPts val="0"/>
                    </a:spcBef>
                    <a:spcAft>
                      <a:spcPts val="0"/>
                    </a:spcAft>
                    <a:buClrTx/>
                    <a:buSzTx/>
                    <a:buFontTx/>
                    <a:buNone/>
                    <a:tabLst/>
                    <a:defRPr/>
                  </a:pPr>
                  <a:endParaRPr kumimoji="0" lang="en-US" sz="1836" b="0" i="0" u="none" strike="noStrike" kern="0" cap="none" spc="0" normalizeH="0" baseline="0" noProof="0">
                    <a:ln>
                      <a:noFill/>
                    </a:ln>
                    <a:solidFill>
                      <a:sysClr val="windowText" lastClr="000000"/>
                    </a:solidFill>
                    <a:effectLst/>
                    <a:uLnTx/>
                    <a:uFillTx/>
                  </a:endParaRPr>
                </a:p>
              </p:txBody>
            </p:sp>
            <p:sp>
              <p:nvSpPr>
                <p:cNvPr id="1125" name="Freeform 395"/>
                <p:cNvSpPr>
                  <a:spLocks noEditPoints="1"/>
                </p:cNvSpPr>
                <p:nvPr/>
              </p:nvSpPr>
              <p:spPr bwMode="auto">
                <a:xfrm>
                  <a:off x="6816726" y="4997451"/>
                  <a:ext cx="50800" cy="76200"/>
                </a:xfrm>
                <a:custGeom>
                  <a:avLst/>
                  <a:gdLst>
                    <a:gd name="T0" fmla="*/ 11 w 23"/>
                    <a:gd name="T1" fmla="*/ 34 h 34"/>
                    <a:gd name="T2" fmla="*/ 0 w 23"/>
                    <a:gd name="T3" fmla="*/ 17 h 34"/>
                    <a:gd name="T4" fmla="*/ 3 w 23"/>
                    <a:gd name="T5" fmla="*/ 4 h 34"/>
                    <a:gd name="T6" fmla="*/ 12 w 23"/>
                    <a:gd name="T7" fmla="*/ 0 h 34"/>
                    <a:gd name="T8" fmla="*/ 23 w 23"/>
                    <a:gd name="T9" fmla="*/ 16 h 34"/>
                    <a:gd name="T10" fmla="*/ 20 w 23"/>
                    <a:gd name="T11" fmla="*/ 29 h 34"/>
                    <a:gd name="T12" fmla="*/ 11 w 23"/>
                    <a:gd name="T13" fmla="*/ 34 h 34"/>
                    <a:gd name="T14" fmla="*/ 12 w 23"/>
                    <a:gd name="T15" fmla="*/ 5 h 34"/>
                    <a:gd name="T16" fmla="*/ 7 w 23"/>
                    <a:gd name="T17" fmla="*/ 17 h 34"/>
                    <a:gd name="T18" fmla="*/ 12 w 23"/>
                    <a:gd name="T19" fmla="*/ 28 h 34"/>
                    <a:gd name="T20" fmla="*/ 16 w 23"/>
                    <a:gd name="T21" fmla="*/ 17 h 34"/>
                    <a:gd name="T22" fmla="*/ 12 w 23"/>
                    <a:gd name="T23" fmla="*/ 5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3" h="34">
                      <a:moveTo>
                        <a:pt x="11" y="34"/>
                      </a:moveTo>
                      <a:cubicBezTo>
                        <a:pt x="3" y="34"/>
                        <a:pt x="0" y="28"/>
                        <a:pt x="0" y="17"/>
                      </a:cubicBezTo>
                      <a:cubicBezTo>
                        <a:pt x="0" y="11"/>
                        <a:pt x="1" y="7"/>
                        <a:pt x="3" y="4"/>
                      </a:cubicBezTo>
                      <a:cubicBezTo>
                        <a:pt x="5" y="1"/>
                        <a:pt x="8" y="0"/>
                        <a:pt x="12" y="0"/>
                      </a:cubicBezTo>
                      <a:cubicBezTo>
                        <a:pt x="20" y="0"/>
                        <a:pt x="23" y="5"/>
                        <a:pt x="23" y="16"/>
                      </a:cubicBezTo>
                      <a:cubicBezTo>
                        <a:pt x="23" y="22"/>
                        <a:pt x="22" y="26"/>
                        <a:pt x="20" y="29"/>
                      </a:cubicBezTo>
                      <a:cubicBezTo>
                        <a:pt x="18" y="32"/>
                        <a:pt x="15" y="34"/>
                        <a:pt x="11" y="34"/>
                      </a:cubicBezTo>
                      <a:close/>
                      <a:moveTo>
                        <a:pt x="12" y="5"/>
                      </a:moveTo>
                      <a:cubicBezTo>
                        <a:pt x="8" y="5"/>
                        <a:pt x="7" y="9"/>
                        <a:pt x="7" y="17"/>
                      </a:cubicBezTo>
                      <a:cubicBezTo>
                        <a:pt x="7" y="24"/>
                        <a:pt x="8" y="28"/>
                        <a:pt x="12" y="28"/>
                      </a:cubicBezTo>
                      <a:cubicBezTo>
                        <a:pt x="15" y="28"/>
                        <a:pt x="16" y="24"/>
                        <a:pt x="16" y="17"/>
                      </a:cubicBezTo>
                      <a:cubicBezTo>
                        <a:pt x="16" y="9"/>
                        <a:pt x="15" y="5"/>
                        <a:pt x="12" y="5"/>
                      </a:cubicBezTo>
                      <a:close/>
                    </a:path>
                  </a:pathLst>
                </a:custGeom>
                <a:solidFill>
                  <a:srgbClr val="00827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p>
                  <a:pPr marL="0" marR="0" lvl="0" indent="0" defTabSz="932597" eaLnBrk="1" fontAlgn="auto" latinLnBrk="0" hangingPunct="1">
                    <a:lnSpc>
                      <a:spcPct val="100000"/>
                    </a:lnSpc>
                    <a:spcBef>
                      <a:spcPts val="0"/>
                    </a:spcBef>
                    <a:spcAft>
                      <a:spcPts val="0"/>
                    </a:spcAft>
                    <a:buClrTx/>
                    <a:buSzTx/>
                    <a:buFontTx/>
                    <a:buNone/>
                    <a:tabLst/>
                    <a:defRPr/>
                  </a:pPr>
                  <a:endParaRPr kumimoji="0" lang="en-US" sz="1836" b="0" i="0" u="none" strike="noStrike" kern="0" cap="none" spc="0" normalizeH="0" baseline="0" noProof="0">
                    <a:ln>
                      <a:noFill/>
                    </a:ln>
                    <a:solidFill>
                      <a:sysClr val="windowText" lastClr="000000"/>
                    </a:solidFill>
                    <a:effectLst/>
                    <a:uLnTx/>
                    <a:uFillTx/>
                  </a:endParaRPr>
                </a:p>
              </p:txBody>
            </p:sp>
            <p:sp>
              <p:nvSpPr>
                <p:cNvPr id="1126" name="Freeform 396"/>
                <p:cNvSpPr>
                  <a:spLocks noEditPoints="1"/>
                </p:cNvSpPr>
                <p:nvPr/>
              </p:nvSpPr>
              <p:spPr bwMode="auto">
                <a:xfrm>
                  <a:off x="6750051" y="4786313"/>
                  <a:ext cx="53975" cy="76200"/>
                </a:xfrm>
                <a:custGeom>
                  <a:avLst/>
                  <a:gdLst>
                    <a:gd name="T0" fmla="*/ 12 w 24"/>
                    <a:gd name="T1" fmla="*/ 34 h 34"/>
                    <a:gd name="T2" fmla="*/ 0 w 24"/>
                    <a:gd name="T3" fmla="*/ 18 h 34"/>
                    <a:gd name="T4" fmla="*/ 4 w 24"/>
                    <a:gd name="T5" fmla="*/ 5 h 34"/>
                    <a:gd name="T6" fmla="*/ 13 w 24"/>
                    <a:gd name="T7" fmla="*/ 0 h 34"/>
                    <a:gd name="T8" fmla="*/ 24 w 24"/>
                    <a:gd name="T9" fmla="*/ 17 h 34"/>
                    <a:gd name="T10" fmla="*/ 21 w 24"/>
                    <a:gd name="T11" fmla="*/ 30 h 34"/>
                    <a:gd name="T12" fmla="*/ 12 w 24"/>
                    <a:gd name="T13" fmla="*/ 34 h 34"/>
                    <a:gd name="T14" fmla="*/ 12 w 24"/>
                    <a:gd name="T15" fmla="*/ 6 h 34"/>
                    <a:gd name="T16" fmla="*/ 8 w 24"/>
                    <a:gd name="T17" fmla="*/ 18 h 34"/>
                    <a:gd name="T18" fmla="*/ 12 w 24"/>
                    <a:gd name="T19" fmla="*/ 29 h 34"/>
                    <a:gd name="T20" fmla="*/ 17 w 24"/>
                    <a:gd name="T21" fmla="*/ 17 h 34"/>
                    <a:gd name="T22" fmla="*/ 12 w 24"/>
                    <a:gd name="T23" fmla="*/ 6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4" h="34">
                      <a:moveTo>
                        <a:pt x="12" y="34"/>
                      </a:moveTo>
                      <a:cubicBezTo>
                        <a:pt x="4" y="34"/>
                        <a:pt x="0" y="29"/>
                        <a:pt x="0" y="18"/>
                      </a:cubicBezTo>
                      <a:cubicBezTo>
                        <a:pt x="0" y="12"/>
                        <a:pt x="1" y="8"/>
                        <a:pt x="4" y="5"/>
                      </a:cubicBezTo>
                      <a:cubicBezTo>
                        <a:pt x="6" y="2"/>
                        <a:pt x="9" y="0"/>
                        <a:pt x="13" y="0"/>
                      </a:cubicBezTo>
                      <a:cubicBezTo>
                        <a:pt x="20" y="0"/>
                        <a:pt x="24" y="6"/>
                        <a:pt x="24" y="17"/>
                      </a:cubicBezTo>
                      <a:cubicBezTo>
                        <a:pt x="24" y="23"/>
                        <a:pt x="23" y="27"/>
                        <a:pt x="21" y="30"/>
                      </a:cubicBezTo>
                      <a:cubicBezTo>
                        <a:pt x="19" y="33"/>
                        <a:pt x="16" y="34"/>
                        <a:pt x="12" y="34"/>
                      </a:cubicBezTo>
                      <a:close/>
                      <a:moveTo>
                        <a:pt x="12" y="6"/>
                      </a:moveTo>
                      <a:cubicBezTo>
                        <a:pt x="9" y="6"/>
                        <a:pt x="8" y="10"/>
                        <a:pt x="8" y="18"/>
                      </a:cubicBezTo>
                      <a:cubicBezTo>
                        <a:pt x="8" y="25"/>
                        <a:pt x="9" y="29"/>
                        <a:pt x="12" y="29"/>
                      </a:cubicBezTo>
                      <a:cubicBezTo>
                        <a:pt x="15" y="29"/>
                        <a:pt x="17" y="25"/>
                        <a:pt x="17" y="17"/>
                      </a:cubicBezTo>
                      <a:cubicBezTo>
                        <a:pt x="17" y="10"/>
                        <a:pt x="15" y="6"/>
                        <a:pt x="12" y="6"/>
                      </a:cubicBezTo>
                      <a:close/>
                    </a:path>
                  </a:pathLst>
                </a:custGeom>
                <a:solidFill>
                  <a:srgbClr val="00827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p>
                  <a:pPr marL="0" marR="0" lvl="0" indent="0" defTabSz="932597" eaLnBrk="1" fontAlgn="auto" latinLnBrk="0" hangingPunct="1">
                    <a:lnSpc>
                      <a:spcPct val="100000"/>
                    </a:lnSpc>
                    <a:spcBef>
                      <a:spcPts val="0"/>
                    </a:spcBef>
                    <a:spcAft>
                      <a:spcPts val="0"/>
                    </a:spcAft>
                    <a:buClrTx/>
                    <a:buSzTx/>
                    <a:buFontTx/>
                    <a:buNone/>
                    <a:tabLst/>
                    <a:defRPr/>
                  </a:pPr>
                  <a:endParaRPr kumimoji="0" lang="en-US" sz="1836" b="0" i="0" u="none" strike="noStrike" kern="0" cap="none" spc="0" normalizeH="0" baseline="0" noProof="0" dirty="0">
                    <a:ln>
                      <a:noFill/>
                    </a:ln>
                    <a:solidFill>
                      <a:sysClr val="windowText" lastClr="000000"/>
                    </a:solidFill>
                    <a:effectLst/>
                    <a:uLnTx/>
                    <a:uFillTx/>
                  </a:endParaRPr>
                </a:p>
              </p:txBody>
            </p:sp>
            <p:sp>
              <p:nvSpPr>
                <p:cNvPr id="1127" name="Freeform 397"/>
                <p:cNvSpPr>
                  <a:spLocks/>
                </p:cNvSpPr>
                <p:nvPr/>
              </p:nvSpPr>
              <p:spPr bwMode="auto">
                <a:xfrm>
                  <a:off x="6759576" y="4891088"/>
                  <a:ext cx="30163" cy="74613"/>
                </a:xfrm>
                <a:custGeom>
                  <a:avLst/>
                  <a:gdLst>
                    <a:gd name="T0" fmla="*/ 14 w 14"/>
                    <a:gd name="T1" fmla="*/ 0 h 34"/>
                    <a:gd name="T2" fmla="*/ 14 w 14"/>
                    <a:gd name="T3" fmla="*/ 34 h 34"/>
                    <a:gd name="T4" fmla="*/ 7 w 14"/>
                    <a:gd name="T5" fmla="*/ 34 h 34"/>
                    <a:gd name="T6" fmla="*/ 7 w 14"/>
                    <a:gd name="T7" fmla="*/ 8 h 34"/>
                    <a:gd name="T8" fmla="*/ 5 w 14"/>
                    <a:gd name="T9" fmla="*/ 9 h 34"/>
                    <a:gd name="T10" fmla="*/ 4 w 14"/>
                    <a:gd name="T11" fmla="*/ 10 h 34"/>
                    <a:gd name="T12" fmla="*/ 2 w 14"/>
                    <a:gd name="T13" fmla="*/ 11 h 34"/>
                    <a:gd name="T14" fmla="*/ 0 w 14"/>
                    <a:gd name="T15" fmla="*/ 11 h 34"/>
                    <a:gd name="T16" fmla="*/ 0 w 14"/>
                    <a:gd name="T17" fmla="*/ 5 h 34"/>
                    <a:gd name="T18" fmla="*/ 5 w 14"/>
                    <a:gd name="T19" fmla="*/ 3 h 34"/>
                    <a:gd name="T20" fmla="*/ 10 w 14"/>
                    <a:gd name="T21" fmla="*/ 0 h 34"/>
                    <a:gd name="T22" fmla="*/ 14 w 14"/>
                    <a:gd name="T23" fmla="*/ 0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4" h="34">
                      <a:moveTo>
                        <a:pt x="14" y="0"/>
                      </a:moveTo>
                      <a:cubicBezTo>
                        <a:pt x="14" y="34"/>
                        <a:pt x="14" y="34"/>
                        <a:pt x="14" y="34"/>
                      </a:cubicBezTo>
                      <a:cubicBezTo>
                        <a:pt x="7" y="34"/>
                        <a:pt x="7" y="34"/>
                        <a:pt x="7" y="34"/>
                      </a:cubicBezTo>
                      <a:cubicBezTo>
                        <a:pt x="7" y="8"/>
                        <a:pt x="7" y="8"/>
                        <a:pt x="7" y="8"/>
                      </a:cubicBezTo>
                      <a:cubicBezTo>
                        <a:pt x="6" y="9"/>
                        <a:pt x="6" y="9"/>
                        <a:pt x="5" y="9"/>
                      </a:cubicBezTo>
                      <a:cubicBezTo>
                        <a:pt x="5" y="10"/>
                        <a:pt x="4" y="10"/>
                        <a:pt x="4" y="10"/>
                      </a:cubicBezTo>
                      <a:cubicBezTo>
                        <a:pt x="3" y="11"/>
                        <a:pt x="2" y="11"/>
                        <a:pt x="2" y="11"/>
                      </a:cubicBezTo>
                      <a:cubicBezTo>
                        <a:pt x="1" y="11"/>
                        <a:pt x="0" y="11"/>
                        <a:pt x="0" y="11"/>
                      </a:cubicBezTo>
                      <a:cubicBezTo>
                        <a:pt x="0" y="5"/>
                        <a:pt x="0" y="5"/>
                        <a:pt x="0" y="5"/>
                      </a:cubicBezTo>
                      <a:cubicBezTo>
                        <a:pt x="2" y="5"/>
                        <a:pt x="3" y="4"/>
                        <a:pt x="5" y="3"/>
                      </a:cubicBezTo>
                      <a:cubicBezTo>
                        <a:pt x="7" y="2"/>
                        <a:pt x="8" y="1"/>
                        <a:pt x="10" y="0"/>
                      </a:cubicBezTo>
                      <a:lnTo>
                        <a:pt x="14" y="0"/>
                      </a:lnTo>
                      <a:close/>
                    </a:path>
                  </a:pathLst>
                </a:custGeom>
                <a:solidFill>
                  <a:srgbClr val="00827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p>
                  <a:pPr marL="0" marR="0" lvl="0" indent="0" defTabSz="932597" eaLnBrk="1" fontAlgn="auto" latinLnBrk="0" hangingPunct="1">
                    <a:lnSpc>
                      <a:spcPct val="100000"/>
                    </a:lnSpc>
                    <a:spcBef>
                      <a:spcPts val="0"/>
                    </a:spcBef>
                    <a:spcAft>
                      <a:spcPts val="0"/>
                    </a:spcAft>
                    <a:buClrTx/>
                    <a:buSzTx/>
                    <a:buFontTx/>
                    <a:buNone/>
                    <a:tabLst/>
                    <a:defRPr/>
                  </a:pPr>
                  <a:endParaRPr kumimoji="0" lang="en-US" sz="1836" b="0" i="0" u="none" strike="noStrike" kern="0" cap="none" spc="0" normalizeH="0" baseline="0" noProof="0">
                    <a:ln>
                      <a:noFill/>
                    </a:ln>
                    <a:solidFill>
                      <a:sysClr val="windowText" lastClr="000000"/>
                    </a:solidFill>
                    <a:effectLst/>
                    <a:uLnTx/>
                    <a:uFillTx/>
                  </a:endParaRPr>
                </a:p>
              </p:txBody>
            </p:sp>
            <p:sp>
              <p:nvSpPr>
                <p:cNvPr id="1128" name="Freeform 398"/>
                <p:cNvSpPr>
                  <a:spLocks noEditPoints="1"/>
                </p:cNvSpPr>
                <p:nvPr/>
              </p:nvSpPr>
              <p:spPr bwMode="auto">
                <a:xfrm>
                  <a:off x="6750051" y="4997451"/>
                  <a:ext cx="53975" cy="76200"/>
                </a:xfrm>
                <a:custGeom>
                  <a:avLst/>
                  <a:gdLst>
                    <a:gd name="T0" fmla="*/ 12 w 24"/>
                    <a:gd name="T1" fmla="*/ 34 h 34"/>
                    <a:gd name="T2" fmla="*/ 0 w 24"/>
                    <a:gd name="T3" fmla="*/ 17 h 34"/>
                    <a:gd name="T4" fmla="*/ 4 w 24"/>
                    <a:gd name="T5" fmla="*/ 4 h 34"/>
                    <a:gd name="T6" fmla="*/ 13 w 24"/>
                    <a:gd name="T7" fmla="*/ 0 h 34"/>
                    <a:gd name="T8" fmla="*/ 24 w 24"/>
                    <a:gd name="T9" fmla="*/ 16 h 34"/>
                    <a:gd name="T10" fmla="*/ 21 w 24"/>
                    <a:gd name="T11" fmla="*/ 29 h 34"/>
                    <a:gd name="T12" fmla="*/ 12 w 24"/>
                    <a:gd name="T13" fmla="*/ 34 h 34"/>
                    <a:gd name="T14" fmla="*/ 12 w 24"/>
                    <a:gd name="T15" fmla="*/ 5 h 34"/>
                    <a:gd name="T16" fmla="*/ 8 w 24"/>
                    <a:gd name="T17" fmla="*/ 17 h 34"/>
                    <a:gd name="T18" fmla="*/ 12 w 24"/>
                    <a:gd name="T19" fmla="*/ 28 h 34"/>
                    <a:gd name="T20" fmla="*/ 17 w 24"/>
                    <a:gd name="T21" fmla="*/ 17 h 34"/>
                    <a:gd name="T22" fmla="*/ 12 w 24"/>
                    <a:gd name="T23" fmla="*/ 5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4" h="34">
                      <a:moveTo>
                        <a:pt x="12" y="34"/>
                      </a:moveTo>
                      <a:cubicBezTo>
                        <a:pt x="4" y="34"/>
                        <a:pt x="0" y="28"/>
                        <a:pt x="0" y="17"/>
                      </a:cubicBezTo>
                      <a:cubicBezTo>
                        <a:pt x="0" y="11"/>
                        <a:pt x="1" y="7"/>
                        <a:pt x="4" y="4"/>
                      </a:cubicBezTo>
                      <a:cubicBezTo>
                        <a:pt x="6" y="1"/>
                        <a:pt x="9" y="0"/>
                        <a:pt x="13" y="0"/>
                      </a:cubicBezTo>
                      <a:cubicBezTo>
                        <a:pt x="20" y="0"/>
                        <a:pt x="24" y="5"/>
                        <a:pt x="24" y="16"/>
                      </a:cubicBezTo>
                      <a:cubicBezTo>
                        <a:pt x="24" y="22"/>
                        <a:pt x="23" y="26"/>
                        <a:pt x="21" y="29"/>
                      </a:cubicBezTo>
                      <a:cubicBezTo>
                        <a:pt x="19" y="32"/>
                        <a:pt x="16" y="34"/>
                        <a:pt x="12" y="34"/>
                      </a:cubicBezTo>
                      <a:close/>
                      <a:moveTo>
                        <a:pt x="12" y="5"/>
                      </a:moveTo>
                      <a:cubicBezTo>
                        <a:pt x="9" y="5"/>
                        <a:pt x="8" y="9"/>
                        <a:pt x="8" y="17"/>
                      </a:cubicBezTo>
                      <a:cubicBezTo>
                        <a:pt x="8" y="24"/>
                        <a:pt x="9" y="28"/>
                        <a:pt x="12" y="28"/>
                      </a:cubicBezTo>
                      <a:cubicBezTo>
                        <a:pt x="15" y="28"/>
                        <a:pt x="17" y="24"/>
                        <a:pt x="17" y="17"/>
                      </a:cubicBezTo>
                      <a:cubicBezTo>
                        <a:pt x="17" y="9"/>
                        <a:pt x="15" y="5"/>
                        <a:pt x="12" y="5"/>
                      </a:cubicBezTo>
                      <a:close/>
                    </a:path>
                  </a:pathLst>
                </a:custGeom>
                <a:solidFill>
                  <a:srgbClr val="00827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p>
                  <a:pPr marL="0" marR="0" lvl="0" indent="0" defTabSz="932597" eaLnBrk="1" fontAlgn="auto" latinLnBrk="0" hangingPunct="1">
                    <a:lnSpc>
                      <a:spcPct val="100000"/>
                    </a:lnSpc>
                    <a:spcBef>
                      <a:spcPts val="0"/>
                    </a:spcBef>
                    <a:spcAft>
                      <a:spcPts val="0"/>
                    </a:spcAft>
                    <a:buClrTx/>
                    <a:buSzTx/>
                    <a:buFontTx/>
                    <a:buNone/>
                    <a:tabLst/>
                    <a:defRPr/>
                  </a:pPr>
                  <a:endParaRPr kumimoji="0" lang="en-US" sz="1836" b="0" i="0" u="none" strike="noStrike" kern="0" cap="none" spc="0" normalizeH="0" baseline="0" noProof="0">
                    <a:ln>
                      <a:noFill/>
                    </a:ln>
                    <a:solidFill>
                      <a:sysClr val="windowText" lastClr="000000"/>
                    </a:solidFill>
                    <a:effectLst/>
                    <a:uLnTx/>
                    <a:uFillTx/>
                  </a:endParaRPr>
                </a:p>
              </p:txBody>
            </p:sp>
          </p:grpSp>
        </p:grpSp>
        <p:grpSp>
          <p:nvGrpSpPr>
            <p:cNvPr id="1057" name="Group 1056"/>
            <p:cNvGrpSpPr/>
            <p:nvPr/>
          </p:nvGrpSpPr>
          <p:grpSpPr>
            <a:xfrm flipH="1">
              <a:off x="6211263" y="4692160"/>
              <a:ext cx="248920" cy="837324"/>
              <a:chOff x="4153929" y="2323289"/>
              <a:chExt cx="563562" cy="1895726"/>
            </a:xfrm>
          </p:grpSpPr>
          <p:grpSp>
            <p:nvGrpSpPr>
              <p:cNvPr id="1084" name="Group 1083"/>
              <p:cNvGrpSpPr/>
              <p:nvPr/>
            </p:nvGrpSpPr>
            <p:grpSpPr>
              <a:xfrm>
                <a:off x="4220878" y="2323289"/>
                <a:ext cx="440777" cy="440777"/>
                <a:chOff x="6053138" y="3560763"/>
                <a:chExt cx="306388" cy="306388"/>
              </a:xfrm>
            </p:grpSpPr>
            <p:sp>
              <p:nvSpPr>
                <p:cNvPr id="1095" name="Rectangle 399"/>
                <p:cNvSpPr>
                  <a:spLocks noChangeArrowheads="1"/>
                </p:cNvSpPr>
                <p:nvPr/>
              </p:nvSpPr>
              <p:spPr bwMode="auto">
                <a:xfrm>
                  <a:off x="6053138" y="3560763"/>
                  <a:ext cx="306388" cy="306388"/>
                </a:xfrm>
                <a:prstGeom prst="rect">
                  <a:avLst/>
                </a:prstGeom>
                <a:solidFill>
                  <a:srgbClr val="9B4F9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3260" tIns="46630" rIns="93260" bIns="46630" numCol="1" anchor="t" anchorCtr="0" compatLnSpc="1">
                  <a:prstTxWarp prst="textNoShape">
                    <a:avLst/>
                  </a:prstTxWarp>
                </a:bodyPr>
                <a:lstStyle/>
                <a:p>
                  <a:pPr marL="0" marR="0" lvl="0" indent="0" defTabSz="932597" eaLnBrk="1" fontAlgn="auto" latinLnBrk="0" hangingPunct="1">
                    <a:lnSpc>
                      <a:spcPct val="100000"/>
                    </a:lnSpc>
                    <a:spcBef>
                      <a:spcPts val="0"/>
                    </a:spcBef>
                    <a:spcAft>
                      <a:spcPts val="0"/>
                    </a:spcAft>
                    <a:buClrTx/>
                    <a:buSzTx/>
                    <a:buFontTx/>
                    <a:buNone/>
                    <a:tabLst/>
                    <a:defRPr/>
                  </a:pPr>
                  <a:endParaRPr kumimoji="0" lang="en-US" sz="1836" b="0" i="0" u="none" strike="noStrike" kern="0" cap="none" spc="0" normalizeH="0" baseline="0" noProof="0">
                    <a:ln>
                      <a:noFill/>
                    </a:ln>
                    <a:solidFill>
                      <a:sysClr val="windowText" lastClr="000000"/>
                    </a:solidFill>
                    <a:effectLst/>
                    <a:uLnTx/>
                    <a:uFillTx/>
                  </a:endParaRPr>
                </a:p>
              </p:txBody>
            </p:sp>
            <p:sp>
              <p:nvSpPr>
                <p:cNvPr id="1096" name="Freeform 400"/>
                <p:cNvSpPr>
                  <a:spLocks/>
                </p:cNvSpPr>
                <p:nvPr/>
              </p:nvSpPr>
              <p:spPr bwMode="auto">
                <a:xfrm>
                  <a:off x="6105526" y="3616326"/>
                  <a:ext cx="22225" cy="50800"/>
                </a:xfrm>
                <a:custGeom>
                  <a:avLst/>
                  <a:gdLst>
                    <a:gd name="T0" fmla="*/ 10 w 10"/>
                    <a:gd name="T1" fmla="*/ 0 h 23"/>
                    <a:gd name="T2" fmla="*/ 10 w 10"/>
                    <a:gd name="T3" fmla="*/ 23 h 23"/>
                    <a:gd name="T4" fmla="*/ 5 w 10"/>
                    <a:gd name="T5" fmla="*/ 23 h 23"/>
                    <a:gd name="T6" fmla="*/ 5 w 10"/>
                    <a:gd name="T7" fmla="*/ 5 h 23"/>
                    <a:gd name="T8" fmla="*/ 4 w 10"/>
                    <a:gd name="T9" fmla="*/ 6 h 23"/>
                    <a:gd name="T10" fmla="*/ 3 w 10"/>
                    <a:gd name="T11" fmla="*/ 7 h 23"/>
                    <a:gd name="T12" fmla="*/ 1 w 10"/>
                    <a:gd name="T13" fmla="*/ 7 h 23"/>
                    <a:gd name="T14" fmla="*/ 0 w 10"/>
                    <a:gd name="T15" fmla="*/ 7 h 23"/>
                    <a:gd name="T16" fmla="*/ 0 w 10"/>
                    <a:gd name="T17" fmla="*/ 3 h 23"/>
                    <a:gd name="T18" fmla="*/ 4 w 10"/>
                    <a:gd name="T19" fmla="*/ 2 h 23"/>
                    <a:gd name="T20" fmla="*/ 7 w 10"/>
                    <a:gd name="T21" fmla="*/ 0 h 23"/>
                    <a:gd name="T22" fmla="*/ 10 w 10"/>
                    <a:gd name="T23"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0" h="23">
                      <a:moveTo>
                        <a:pt x="10" y="0"/>
                      </a:moveTo>
                      <a:cubicBezTo>
                        <a:pt x="10" y="23"/>
                        <a:pt x="10" y="23"/>
                        <a:pt x="10" y="23"/>
                      </a:cubicBezTo>
                      <a:cubicBezTo>
                        <a:pt x="5" y="23"/>
                        <a:pt x="5" y="23"/>
                        <a:pt x="5" y="23"/>
                      </a:cubicBezTo>
                      <a:cubicBezTo>
                        <a:pt x="5" y="5"/>
                        <a:pt x="5" y="5"/>
                        <a:pt x="5" y="5"/>
                      </a:cubicBezTo>
                      <a:cubicBezTo>
                        <a:pt x="5" y="5"/>
                        <a:pt x="4" y="6"/>
                        <a:pt x="4" y="6"/>
                      </a:cubicBezTo>
                      <a:cubicBezTo>
                        <a:pt x="4" y="6"/>
                        <a:pt x="3" y="6"/>
                        <a:pt x="3" y="7"/>
                      </a:cubicBezTo>
                      <a:cubicBezTo>
                        <a:pt x="2" y="7"/>
                        <a:pt x="2" y="7"/>
                        <a:pt x="1" y="7"/>
                      </a:cubicBezTo>
                      <a:cubicBezTo>
                        <a:pt x="1" y="7"/>
                        <a:pt x="1" y="7"/>
                        <a:pt x="0" y="7"/>
                      </a:cubicBezTo>
                      <a:cubicBezTo>
                        <a:pt x="0" y="3"/>
                        <a:pt x="0" y="3"/>
                        <a:pt x="0" y="3"/>
                      </a:cubicBezTo>
                      <a:cubicBezTo>
                        <a:pt x="1" y="3"/>
                        <a:pt x="3" y="2"/>
                        <a:pt x="4" y="2"/>
                      </a:cubicBezTo>
                      <a:cubicBezTo>
                        <a:pt x="5" y="1"/>
                        <a:pt x="6" y="0"/>
                        <a:pt x="7" y="0"/>
                      </a:cubicBezTo>
                      <a:lnTo>
                        <a:pt x="10" y="0"/>
                      </a:lnTo>
                      <a:close/>
                    </a:path>
                  </a:pathLst>
                </a:custGeom>
                <a:solidFill>
                  <a:srgbClr val="68217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p>
                  <a:pPr marL="0" marR="0" lvl="0" indent="0" defTabSz="932597" eaLnBrk="1" fontAlgn="auto" latinLnBrk="0" hangingPunct="1">
                    <a:lnSpc>
                      <a:spcPct val="100000"/>
                    </a:lnSpc>
                    <a:spcBef>
                      <a:spcPts val="0"/>
                    </a:spcBef>
                    <a:spcAft>
                      <a:spcPts val="0"/>
                    </a:spcAft>
                    <a:buClrTx/>
                    <a:buSzTx/>
                    <a:buFontTx/>
                    <a:buNone/>
                    <a:tabLst/>
                    <a:defRPr/>
                  </a:pPr>
                  <a:endParaRPr kumimoji="0" lang="en-US" sz="1836" b="0" i="0" u="none" strike="noStrike" kern="0" cap="none" spc="0" normalizeH="0" baseline="0" noProof="0">
                    <a:ln>
                      <a:noFill/>
                    </a:ln>
                    <a:solidFill>
                      <a:sysClr val="windowText" lastClr="000000"/>
                    </a:solidFill>
                    <a:effectLst/>
                    <a:uLnTx/>
                    <a:uFillTx/>
                  </a:endParaRPr>
                </a:p>
              </p:txBody>
            </p:sp>
            <p:sp>
              <p:nvSpPr>
                <p:cNvPr id="1097" name="Freeform 401"/>
                <p:cNvSpPr>
                  <a:spLocks noEditPoints="1"/>
                </p:cNvSpPr>
                <p:nvPr/>
              </p:nvSpPr>
              <p:spPr bwMode="auto">
                <a:xfrm>
                  <a:off x="6145213" y="3616326"/>
                  <a:ext cx="36513" cy="50800"/>
                </a:xfrm>
                <a:custGeom>
                  <a:avLst/>
                  <a:gdLst>
                    <a:gd name="T0" fmla="*/ 8 w 16"/>
                    <a:gd name="T1" fmla="*/ 23 h 23"/>
                    <a:gd name="T2" fmla="*/ 0 w 16"/>
                    <a:gd name="T3" fmla="*/ 12 h 23"/>
                    <a:gd name="T4" fmla="*/ 2 w 16"/>
                    <a:gd name="T5" fmla="*/ 3 h 23"/>
                    <a:gd name="T6" fmla="*/ 8 w 16"/>
                    <a:gd name="T7" fmla="*/ 0 h 23"/>
                    <a:gd name="T8" fmla="*/ 16 w 16"/>
                    <a:gd name="T9" fmla="*/ 11 h 23"/>
                    <a:gd name="T10" fmla="*/ 14 w 16"/>
                    <a:gd name="T11" fmla="*/ 20 h 23"/>
                    <a:gd name="T12" fmla="*/ 8 w 16"/>
                    <a:gd name="T13" fmla="*/ 23 h 23"/>
                    <a:gd name="T14" fmla="*/ 8 w 16"/>
                    <a:gd name="T15" fmla="*/ 4 h 23"/>
                    <a:gd name="T16" fmla="*/ 5 w 16"/>
                    <a:gd name="T17" fmla="*/ 12 h 23"/>
                    <a:gd name="T18" fmla="*/ 8 w 16"/>
                    <a:gd name="T19" fmla="*/ 19 h 23"/>
                    <a:gd name="T20" fmla="*/ 11 w 16"/>
                    <a:gd name="T21" fmla="*/ 11 h 23"/>
                    <a:gd name="T22" fmla="*/ 8 w 16"/>
                    <a:gd name="T23" fmla="*/ 4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6" h="23">
                      <a:moveTo>
                        <a:pt x="8" y="23"/>
                      </a:moveTo>
                      <a:cubicBezTo>
                        <a:pt x="2" y="23"/>
                        <a:pt x="0" y="19"/>
                        <a:pt x="0" y="12"/>
                      </a:cubicBezTo>
                      <a:cubicBezTo>
                        <a:pt x="0" y="8"/>
                        <a:pt x="1" y="5"/>
                        <a:pt x="2" y="3"/>
                      </a:cubicBezTo>
                      <a:cubicBezTo>
                        <a:pt x="3" y="1"/>
                        <a:pt x="6" y="0"/>
                        <a:pt x="8" y="0"/>
                      </a:cubicBezTo>
                      <a:cubicBezTo>
                        <a:pt x="14" y="0"/>
                        <a:pt x="16" y="4"/>
                        <a:pt x="16" y="11"/>
                      </a:cubicBezTo>
                      <a:cubicBezTo>
                        <a:pt x="16" y="15"/>
                        <a:pt x="16" y="18"/>
                        <a:pt x="14" y="20"/>
                      </a:cubicBezTo>
                      <a:cubicBezTo>
                        <a:pt x="13" y="22"/>
                        <a:pt x="11" y="23"/>
                        <a:pt x="8" y="23"/>
                      </a:cubicBezTo>
                      <a:close/>
                      <a:moveTo>
                        <a:pt x="8" y="4"/>
                      </a:moveTo>
                      <a:cubicBezTo>
                        <a:pt x="6" y="4"/>
                        <a:pt x="5" y="6"/>
                        <a:pt x="5" y="12"/>
                      </a:cubicBezTo>
                      <a:cubicBezTo>
                        <a:pt x="5" y="17"/>
                        <a:pt x="6" y="19"/>
                        <a:pt x="8" y="19"/>
                      </a:cubicBezTo>
                      <a:cubicBezTo>
                        <a:pt x="10" y="19"/>
                        <a:pt x="11" y="17"/>
                        <a:pt x="11" y="11"/>
                      </a:cubicBezTo>
                      <a:cubicBezTo>
                        <a:pt x="11" y="6"/>
                        <a:pt x="10" y="4"/>
                        <a:pt x="8" y="4"/>
                      </a:cubicBezTo>
                      <a:close/>
                    </a:path>
                  </a:pathLst>
                </a:custGeom>
                <a:solidFill>
                  <a:srgbClr val="68217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p>
                  <a:pPr marL="0" marR="0" lvl="0" indent="0" defTabSz="932597" eaLnBrk="1" fontAlgn="auto" latinLnBrk="0" hangingPunct="1">
                    <a:lnSpc>
                      <a:spcPct val="100000"/>
                    </a:lnSpc>
                    <a:spcBef>
                      <a:spcPts val="0"/>
                    </a:spcBef>
                    <a:spcAft>
                      <a:spcPts val="0"/>
                    </a:spcAft>
                    <a:buClrTx/>
                    <a:buSzTx/>
                    <a:buFontTx/>
                    <a:buNone/>
                    <a:tabLst/>
                    <a:defRPr/>
                  </a:pPr>
                  <a:endParaRPr kumimoji="0" lang="en-US" sz="1836" b="0" i="0" u="none" strike="noStrike" kern="0" cap="none" spc="0" normalizeH="0" baseline="0" noProof="0">
                    <a:ln>
                      <a:noFill/>
                    </a:ln>
                    <a:solidFill>
                      <a:sysClr val="windowText" lastClr="000000"/>
                    </a:solidFill>
                    <a:effectLst/>
                    <a:uLnTx/>
                    <a:uFillTx/>
                  </a:endParaRPr>
                </a:p>
              </p:txBody>
            </p:sp>
            <p:sp>
              <p:nvSpPr>
                <p:cNvPr id="1098" name="Freeform 402"/>
                <p:cNvSpPr>
                  <a:spLocks/>
                </p:cNvSpPr>
                <p:nvPr/>
              </p:nvSpPr>
              <p:spPr bwMode="auto">
                <a:xfrm>
                  <a:off x="6192838" y="3616326"/>
                  <a:ext cx="19050" cy="50800"/>
                </a:xfrm>
                <a:custGeom>
                  <a:avLst/>
                  <a:gdLst>
                    <a:gd name="T0" fmla="*/ 9 w 9"/>
                    <a:gd name="T1" fmla="*/ 0 h 23"/>
                    <a:gd name="T2" fmla="*/ 9 w 9"/>
                    <a:gd name="T3" fmla="*/ 23 h 23"/>
                    <a:gd name="T4" fmla="*/ 4 w 9"/>
                    <a:gd name="T5" fmla="*/ 23 h 23"/>
                    <a:gd name="T6" fmla="*/ 4 w 9"/>
                    <a:gd name="T7" fmla="*/ 5 h 23"/>
                    <a:gd name="T8" fmla="*/ 4 w 9"/>
                    <a:gd name="T9" fmla="*/ 6 h 23"/>
                    <a:gd name="T10" fmla="*/ 2 w 9"/>
                    <a:gd name="T11" fmla="*/ 7 h 23"/>
                    <a:gd name="T12" fmla="*/ 1 w 9"/>
                    <a:gd name="T13" fmla="*/ 7 h 23"/>
                    <a:gd name="T14" fmla="*/ 0 w 9"/>
                    <a:gd name="T15" fmla="*/ 7 h 23"/>
                    <a:gd name="T16" fmla="*/ 0 w 9"/>
                    <a:gd name="T17" fmla="*/ 3 h 23"/>
                    <a:gd name="T18" fmla="*/ 3 w 9"/>
                    <a:gd name="T19" fmla="*/ 2 h 23"/>
                    <a:gd name="T20" fmla="*/ 6 w 9"/>
                    <a:gd name="T21" fmla="*/ 0 h 23"/>
                    <a:gd name="T22" fmla="*/ 9 w 9"/>
                    <a:gd name="T23"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 h="23">
                      <a:moveTo>
                        <a:pt x="9" y="0"/>
                      </a:moveTo>
                      <a:cubicBezTo>
                        <a:pt x="9" y="23"/>
                        <a:pt x="9" y="23"/>
                        <a:pt x="9" y="23"/>
                      </a:cubicBezTo>
                      <a:cubicBezTo>
                        <a:pt x="4" y="23"/>
                        <a:pt x="4" y="23"/>
                        <a:pt x="4" y="23"/>
                      </a:cubicBezTo>
                      <a:cubicBezTo>
                        <a:pt x="4" y="5"/>
                        <a:pt x="4" y="5"/>
                        <a:pt x="4" y="5"/>
                      </a:cubicBezTo>
                      <a:cubicBezTo>
                        <a:pt x="4" y="5"/>
                        <a:pt x="4" y="6"/>
                        <a:pt x="4" y="6"/>
                      </a:cubicBezTo>
                      <a:cubicBezTo>
                        <a:pt x="3" y="6"/>
                        <a:pt x="3" y="6"/>
                        <a:pt x="2" y="7"/>
                      </a:cubicBezTo>
                      <a:cubicBezTo>
                        <a:pt x="2" y="7"/>
                        <a:pt x="1" y="7"/>
                        <a:pt x="1" y="7"/>
                      </a:cubicBezTo>
                      <a:cubicBezTo>
                        <a:pt x="1" y="7"/>
                        <a:pt x="0" y="7"/>
                        <a:pt x="0" y="7"/>
                      </a:cubicBezTo>
                      <a:cubicBezTo>
                        <a:pt x="0" y="3"/>
                        <a:pt x="0" y="3"/>
                        <a:pt x="0" y="3"/>
                      </a:cubicBezTo>
                      <a:cubicBezTo>
                        <a:pt x="1" y="3"/>
                        <a:pt x="2" y="2"/>
                        <a:pt x="3" y="2"/>
                      </a:cubicBezTo>
                      <a:cubicBezTo>
                        <a:pt x="4" y="1"/>
                        <a:pt x="6" y="0"/>
                        <a:pt x="6" y="0"/>
                      </a:cubicBezTo>
                      <a:lnTo>
                        <a:pt x="9" y="0"/>
                      </a:lnTo>
                      <a:close/>
                    </a:path>
                  </a:pathLst>
                </a:custGeom>
                <a:solidFill>
                  <a:srgbClr val="68217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p>
                  <a:pPr marL="0" marR="0" lvl="0" indent="0" defTabSz="932597" eaLnBrk="1" fontAlgn="auto" latinLnBrk="0" hangingPunct="1">
                    <a:lnSpc>
                      <a:spcPct val="100000"/>
                    </a:lnSpc>
                    <a:spcBef>
                      <a:spcPts val="0"/>
                    </a:spcBef>
                    <a:spcAft>
                      <a:spcPts val="0"/>
                    </a:spcAft>
                    <a:buClrTx/>
                    <a:buSzTx/>
                    <a:buFontTx/>
                    <a:buNone/>
                    <a:tabLst/>
                    <a:defRPr/>
                  </a:pPr>
                  <a:endParaRPr kumimoji="0" lang="en-US" sz="1836" b="0" i="0" u="none" strike="noStrike" kern="0" cap="none" spc="0" normalizeH="0" baseline="0" noProof="0">
                    <a:ln>
                      <a:noFill/>
                    </a:ln>
                    <a:solidFill>
                      <a:sysClr val="windowText" lastClr="000000"/>
                    </a:solidFill>
                    <a:effectLst/>
                    <a:uLnTx/>
                    <a:uFillTx/>
                  </a:endParaRPr>
                </a:p>
              </p:txBody>
            </p:sp>
            <p:sp>
              <p:nvSpPr>
                <p:cNvPr id="1099" name="Freeform 403"/>
                <p:cNvSpPr>
                  <a:spLocks noEditPoints="1"/>
                </p:cNvSpPr>
                <p:nvPr/>
              </p:nvSpPr>
              <p:spPr bwMode="auto">
                <a:xfrm>
                  <a:off x="6100763" y="3686176"/>
                  <a:ext cx="36513" cy="53975"/>
                </a:xfrm>
                <a:custGeom>
                  <a:avLst/>
                  <a:gdLst>
                    <a:gd name="T0" fmla="*/ 8 w 16"/>
                    <a:gd name="T1" fmla="*/ 24 h 24"/>
                    <a:gd name="T2" fmla="*/ 0 w 16"/>
                    <a:gd name="T3" fmla="*/ 12 h 24"/>
                    <a:gd name="T4" fmla="*/ 2 w 16"/>
                    <a:gd name="T5" fmla="*/ 3 h 24"/>
                    <a:gd name="T6" fmla="*/ 8 w 16"/>
                    <a:gd name="T7" fmla="*/ 0 h 24"/>
                    <a:gd name="T8" fmla="*/ 16 w 16"/>
                    <a:gd name="T9" fmla="*/ 12 h 24"/>
                    <a:gd name="T10" fmla="*/ 14 w 16"/>
                    <a:gd name="T11" fmla="*/ 20 h 24"/>
                    <a:gd name="T12" fmla="*/ 8 w 16"/>
                    <a:gd name="T13" fmla="*/ 24 h 24"/>
                    <a:gd name="T14" fmla="*/ 8 w 16"/>
                    <a:gd name="T15" fmla="*/ 4 h 24"/>
                    <a:gd name="T16" fmla="*/ 5 w 16"/>
                    <a:gd name="T17" fmla="*/ 12 h 24"/>
                    <a:gd name="T18" fmla="*/ 8 w 16"/>
                    <a:gd name="T19" fmla="*/ 20 h 24"/>
                    <a:gd name="T20" fmla="*/ 11 w 16"/>
                    <a:gd name="T21" fmla="*/ 12 h 24"/>
                    <a:gd name="T22" fmla="*/ 8 w 16"/>
                    <a:gd name="T23" fmla="*/ 4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6" h="24">
                      <a:moveTo>
                        <a:pt x="8" y="24"/>
                      </a:moveTo>
                      <a:cubicBezTo>
                        <a:pt x="3" y="24"/>
                        <a:pt x="0" y="20"/>
                        <a:pt x="0" y="12"/>
                      </a:cubicBezTo>
                      <a:cubicBezTo>
                        <a:pt x="0" y="8"/>
                        <a:pt x="1" y="5"/>
                        <a:pt x="2" y="3"/>
                      </a:cubicBezTo>
                      <a:cubicBezTo>
                        <a:pt x="3" y="1"/>
                        <a:pt x="6" y="0"/>
                        <a:pt x="8" y="0"/>
                      </a:cubicBezTo>
                      <a:cubicBezTo>
                        <a:pt x="14" y="0"/>
                        <a:pt x="16" y="4"/>
                        <a:pt x="16" y="12"/>
                      </a:cubicBezTo>
                      <a:cubicBezTo>
                        <a:pt x="16" y="15"/>
                        <a:pt x="16" y="18"/>
                        <a:pt x="14" y="20"/>
                      </a:cubicBezTo>
                      <a:cubicBezTo>
                        <a:pt x="13" y="22"/>
                        <a:pt x="11" y="24"/>
                        <a:pt x="8" y="24"/>
                      </a:cubicBezTo>
                      <a:close/>
                      <a:moveTo>
                        <a:pt x="8" y="4"/>
                      </a:moveTo>
                      <a:cubicBezTo>
                        <a:pt x="6" y="4"/>
                        <a:pt x="5" y="7"/>
                        <a:pt x="5" y="12"/>
                      </a:cubicBezTo>
                      <a:cubicBezTo>
                        <a:pt x="5" y="17"/>
                        <a:pt x="6" y="20"/>
                        <a:pt x="8" y="20"/>
                      </a:cubicBezTo>
                      <a:cubicBezTo>
                        <a:pt x="10" y="20"/>
                        <a:pt x="11" y="17"/>
                        <a:pt x="11" y="12"/>
                      </a:cubicBezTo>
                      <a:cubicBezTo>
                        <a:pt x="11" y="7"/>
                        <a:pt x="10" y="4"/>
                        <a:pt x="8" y="4"/>
                      </a:cubicBezTo>
                      <a:close/>
                    </a:path>
                  </a:pathLst>
                </a:custGeom>
                <a:solidFill>
                  <a:srgbClr val="68217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p>
                  <a:pPr marL="0" marR="0" lvl="0" indent="0" defTabSz="932597" eaLnBrk="1" fontAlgn="auto" latinLnBrk="0" hangingPunct="1">
                    <a:lnSpc>
                      <a:spcPct val="100000"/>
                    </a:lnSpc>
                    <a:spcBef>
                      <a:spcPts val="0"/>
                    </a:spcBef>
                    <a:spcAft>
                      <a:spcPts val="0"/>
                    </a:spcAft>
                    <a:buClrTx/>
                    <a:buSzTx/>
                    <a:buFontTx/>
                    <a:buNone/>
                    <a:tabLst/>
                    <a:defRPr/>
                  </a:pPr>
                  <a:endParaRPr kumimoji="0" lang="en-US" sz="1836" b="0" i="0" u="none" strike="noStrike" kern="0" cap="none" spc="0" normalizeH="0" baseline="0" noProof="0">
                    <a:ln>
                      <a:noFill/>
                    </a:ln>
                    <a:solidFill>
                      <a:sysClr val="windowText" lastClr="000000"/>
                    </a:solidFill>
                    <a:effectLst/>
                    <a:uLnTx/>
                    <a:uFillTx/>
                  </a:endParaRPr>
                </a:p>
              </p:txBody>
            </p:sp>
            <p:sp>
              <p:nvSpPr>
                <p:cNvPr id="1100" name="Freeform 404"/>
                <p:cNvSpPr>
                  <a:spLocks/>
                </p:cNvSpPr>
                <p:nvPr/>
              </p:nvSpPr>
              <p:spPr bwMode="auto">
                <a:xfrm>
                  <a:off x="6149976" y="3686176"/>
                  <a:ext cx="22225" cy="52388"/>
                </a:xfrm>
                <a:custGeom>
                  <a:avLst/>
                  <a:gdLst>
                    <a:gd name="T0" fmla="*/ 10 w 10"/>
                    <a:gd name="T1" fmla="*/ 0 h 23"/>
                    <a:gd name="T2" fmla="*/ 10 w 10"/>
                    <a:gd name="T3" fmla="*/ 23 h 23"/>
                    <a:gd name="T4" fmla="*/ 5 w 10"/>
                    <a:gd name="T5" fmla="*/ 23 h 23"/>
                    <a:gd name="T6" fmla="*/ 5 w 10"/>
                    <a:gd name="T7" fmla="*/ 6 h 23"/>
                    <a:gd name="T8" fmla="*/ 4 w 10"/>
                    <a:gd name="T9" fmla="*/ 6 h 23"/>
                    <a:gd name="T10" fmla="*/ 3 w 10"/>
                    <a:gd name="T11" fmla="*/ 7 h 23"/>
                    <a:gd name="T12" fmla="*/ 1 w 10"/>
                    <a:gd name="T13" fmla="*/ 7 h 23"/>
                    <a:gd name="T14" fmla="*/ 0 w 10"/>
                    <a:gd name="T15" fmla="*/ 8 h 23"/>
                    <a:gd name="T16" fmla="*/ 0 w 10"/>
                    <a:gd name="T17" fmla="*/ 3 h 23"/>
                    <a:gd name="T18" fmla="*/ 4 w 10"/>
                    <a:gd name="T19" fmla="*/ 2 h 23"/>
                    <a:gd name="T20" fmla="*/ 7 w 10"/>
                    <a:gd name="T21" fmla="*/ 0 h 23"/>
                    <a:gd name="T22" fmla="*/ 10 w 10"/>
                    <a:gd name="T23"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0" h="23">
                      <a:moveTo>
                        <a:pt x="10" y="0"/>
                      </a:moveTo>
                      <a:cubicBezTo>
                        <a:pt x="10" y="23"/>
                        <a:pt x="10" y="23"/>
                        <a:pt x="10" y="23"/>
                      </a:cubicBezTo>
                      <a:cubicBezTo>
                        <a:pt x="5" y="23"/>
                        <a:pt x="5" y="23"/>
                        <a:pt x="5" y="23"/>
                      </a:cubicBezTo>
                      <a:cubicBezTo>
                        <a:pt x="5" y="6"/>
                        <a:pt x="5" y="6"/>
                        <a:pt x="5" y="6"/>
                      </a:cubicBezTo>
                      <a:cubicBezTo>
                        <a:pt x="5" y="6"/>
                        <a:pt x="4" y="6"/>
                        <a:pt x="4" y="6"/>
                      </a:cubicBezTo>
                      <a:cubicBezTo>
                        <a:pt x="4" y="6"/>
                        <a:pt x="3" y="7"/>
                        <a:pt x="3" y="7"/>
                      </a:cubicBezTo>
                      <a:cubicBezTo>
                        <a:pt x="2" y="7"/>
                        <a:pt x="2" y="7"/>
                        <a:pt x="1" y="7"/>
                      </a:cubicBezTo>
                      <a:cubicBezTo>
                        <a:pt x="1" y="7"/>
                        <a:pt x="0" y="8"/>
                        <a:pt x="0" y="8"/>
                      </a:cubicBezTo>
                      <a:cubicBezTo>
                        <a:pt x="0" y="3"/>
                        <a:pt x="0" y="3"/>
                        <a:pt x="0" y="3"/>
                      </a:cubicBezTo>
                      <a:cubicBezTo>
                        <a:pt x="1" y="3"/>
                        <a:pt x="3" y="2"/>
                        <a:pt x="4" y="2"/>
                      </a:cubicBezTo>
                      <a:cubicBezTo>
                        <a:pt x="5" y="1"/>
                        <a:pt x="6" y="1"/>
                        <a:pt x="7" y="0"/>
                      </a:cubicBezTo>
                      <a:lnTo>
                        <a:pt x="10" y="0"/>
                      </a:lnTo>
                      <a:close/>
                    </a:path>
                  </a:pathLst>
                </a:custGeom>
                <a:solidFill>
                  <a:srgbClr val="68217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p>
                  <a:pPr marL="0" marR="0" lvl="0" indent="0" defTabSz="932597" eaLnBrk="1" fontAlgn="auto" latinLnBrk="0" hangingPunct="1">
                    <a:lnSpc>
                      <a:spcPct val="100000"/>
                    </a:lnSpc>
                    <a:spcBef>
                      <a:spcPts val="0"/>
                    </a:spcBef>
                    <a:spcAft>
                      <a:spcPts val="0"/>
                    </a:spcAft>
                    <a:buClrTx/>
                    <a:buSzTx/>
                    <a:buFontTx/>
                    <a:buNone/>
                    <a:tabLst/>
                    <a:defRPr/>
                  </a:pPr>
                  <a:endParaRPr kumimoji="0" lang="en-US" sz="1836" b="0" i="0" u="none" strike="noStrike" kern="0" cap="none" spc="0" normalizeH="0" baseline="0" noProof="0">
                    <a:ln>
                      <a:noFill/>
                    </a:ln>
                    <a:solidFill>
                      <a:sysClr val="windowText" lastClr="000000"/>
                    </a:solidFill>
                    <a:effectLst/>
                    <a:uLnTx/>
                    <a:uFillTx/>
                  </a:endParaRPr>
                </a:p>
              </p:txBody>
            </p:sp>
            <p:sp>
              <p:nvSpPr>
                <p:cNvPr id="1101" name="Freeform 405"/>
                <p:cNvSpPr>
                  <a:spLocks noEditPoints="1"/>
                </p:cNvSpPr>
                <p:nvPr/>
              </p:nvSpPr>
              <p:spPr bwMode="auto">
                <a:xfrm>
                  <a:off x="6186488" y="3686176"/>
                  <a:ext cx="36513" cy="53975"/>
                </a:xfrm>
                <a:custGeom>
                  <a:avLst/>
                  <a:gdLst>
                    <a:gd name="T0" fmla="*/ 8 w 17"/>
                    <a:gd name="T1" fmla="*/ 24 h 24"/>
                    <a:gd name="T2" fmla="*/ 0 w 17"/>
                    <a:gd name="T3" fmla="*/ 12 h 24"/>
                    <a:gd name="T4" fmla="*/ 3 w 17"/>
                    <a:gd name="T5" fmla="*/ 3 h 24"/>
                    <a:gd name="T6" fmla="*/ 9 w 17"/>
                    <a:gd name="T7" fmla="*/ 0 h 24"/>
                    <a:gd name="T8" fmla="*/ 17 w 17"/>
                    <a:gd name="T9" fmla="*/ 12 h 24"/>
                    <a:gd name="T10" fmla="*/ 15 w 17"/>
                    <a:gd name="T11" fmla="*/ 20 h 24"/>
                    <a:gd name="T12" fmla="*/ 8 w 17"/>
                    <a:gd name="T13" fmla="*/ 24 h 24"/>
                    <a:gd name="T14" fmla="*/ 9 w 17"/>
                    <a:gd name="T15" fmla="*/ 4 h 24"/>
                    <a:gd name="T16" fmla="*/ 5 w 17"/>
                    <a:gd name="T17" fmla="*/ 12 h 24"/>
                    <a:gd name="T18" fmla="*/ 9 w 17"/>
                    <a:gd name="T19" fmla="*/ 20 h 24"/>
                    <a:gd name="T20" fmla="*/ 12 w 17"/>
                    <a:gd name="T21" fmla="*/ 12 h 24"/>
                    <a:gd name="T22" fmla="*/ 9 w 17"/>
                    <a:gd name="T23" fmla="*/ 4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7" h="24">
                      <a:moveTo>
                        <a:pt x="8" y="24"/>
                      </a:moveTo>
                      <a:cubicBezTo>
                        <a:pt x="3" y="24"/>
                        <a:pt x="0" y="20"/>
                        <a:pt x="0" y="12"/>
                      </a:cubicBezTo>
                      <a:cubicBezTo>
                        <a:pt x="0" y="8"/>
                        <a:pt x="1" y="5"/>
                        <a:pt x="3" y="3"/>
                      </a:cubicBezTo>
                      <a:cubicBezTo>
                        <a:pt x="4" y="1"/>
                        <a:pt x="6" y="0"/>
                        <a:pt x="9" y="0"/>
                      </a:cubicBezTo>
                      <a:cubicBezTo>
                        <a:pt x="14" y="0"/>
                        <a:pt x="17" y="4"/>
                        <a:pt x="17" y="12"/>
                      </a:cubicBezTo>
                      <a:cubicBezTo>
                        <a:pt x="17" y="15"/>
                        <a:pt x="16" y="18"/>
                        <a:pt x="15" y="20"/>
                      </a:cubicBezTo>
                      <a:cubicBezTo>
                        <a:pt x="13" y="22"/>
                        <a:pt x="11" y="24"/>
                        <a:pt x="8" y="24"/>
                      </a:cubicBezTo>
                      <a:close/>
                      <a:moveTo>
                        <a:pt x="9" y="4"/>
                      </a:moveTo>
                      <a:cubicBezTo>
                        <a:pt x="7" y="4"/>
                        <a:pt x="5" y="7"/>
                        <a:pt x="5" y="12"/>
                      </a:cubicBezTo>
                      <a:cubicBezTo>
                        <a:pt x="5" y="17"/>
                        <a:pt x="7" y="20"/>
                        <a:pt x="9" y="20"/>
                      </a:cubicBezTo>
                      <a:cubicBezTo>
                        <a:pt x="11" y="20"/>
                        <a:pt x="12" y="17"/>
                        <a:pt x="12" y="12"/>
                      </a:cubicBezTo>
                      <a:cubicBezTo>
                        <a:pt x="12" y="7"/>
                        <a:pt x="11" y="4"/>
                        <a:pt x="9" y="4"/>
                      </a:cubicBezTo>
                      <a:close/>
                    </a:path>
                  </a:pathLst>
                </a:custGeom>
                <a:solidFill>
                  <a:srgbClr val="68217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p>
                  <a:pPr marL="0" marR="0" lvl="0" indent="0" defTabSz="932597" eaLnBrk="1" fontAlgn="auto" latinLnBrk="0" hangingPunct="1">
                    <a:lnSpc>
                      <a:spcPct val="100000"/>
                    </a:lnSpc>
                    <a:spcBef>
                      <a:spcPts val="0"/>
                    </a:spcBef>
                    <a:spcAft>
                      <a:spcPts val="0"/>
                    </a:spcAft>
                    <a:buClrTx/>
                    <a:buSzTx/>
                    <a:buFontTx/>
                    <a:buNone/>
                    <a:tabLst/>
                    <a:defRPr/>
                  </a:pPr>
                  <a:endParaRPr kumimoji="0" lang="en-US" sz="1836" b="0" i="0" u="none" strike="noStrike" kern="0" cap="none" spc="0" normalizeH="0" baseline="0" noProof="0">
                    <a:ln>
                      <a:noFill/>
                    </a:ln>
                    <a:solidFill>
                      <a:sysClr val="windowText" lastClr="000000"/>
                    </a:solidFill>
                    <a:effectLst/>
                    <a:uLnTx/>
                    <a:uFillTx/>
                  </a:endParaRPr>
                </a:p>
              </p:txBody>
            </p:sp>
            <p:sp>
              <p:nvSpPr>
                <p:cNvPr id="1102" name="Freeform 406"/>
                <p:cNvSpPr>
                  <a:spLocks noEditPoints="1"/>
                </p:cNvSpPr>
                <p:nvPr/>
              </p:nvSpPr>
              <p:spPr bwMode="auto">
                <a:xfrm>
                  <a:off x="6100763" y="3757613"/>
                  <a:ext cx="36513" cy="53975"/>
                </a:xfrm>
                <a:custGeom>
                  <a:avLst/>
                  <a:gdLst>
                    <a:gd name="T0" fmla="*/ 8 w 16"/>
                    <a:gd name="T1" fmla="*/ 24 h 24"/>
                    <a:gd name="T2" fmla="*/ 0 w 16"/>
                    <a:gd name="T3" fmla="*/ 12 h 24"/>
                    <a:gd name="T4" fmla="*/ 2 w 16"/>
                    <a:gd name="T5" fmla="*/ 4 h 24"/>
                    <a:gd name="T6" fmla="*/ 8 w 16"/>
                    <a:gd name="T7" fmla="*/ 0 h 24"/>
                    <a:gd name="T8" fmla="*/ 16 w 16"/>
                    <a:gd name="T9" fmla="*/ 12 h 24"/>
                    <a:gd name="T10" fmla="*/ 14 w 16"/>
                    <a:gd name="T11" fmla="*/ 21 h 24"/>
                    <a:gd name="T12" fmla="*/ 8 w 16"/>
                    <a:gd name="T13" fmla="*/ 24 h 24"/>
                    <a:gd name="T14" fmla="*/ 8 w 16"/>
                    <a:gd name="T15" fmla="*/ 4 h 24"/>
                    <a:gd name="T16" fmla="*/ 5 w 16"/>
                    <a:gd name="T17" fmla="*/ 12 h 24"/>
                    <a:gd name="T18" fmla="*/ 8 w 16"/>
                    <a:gd name="T19" fmla="*/ 20 h 24"/>
                    <a:gd name="T20" fmla="*/ 11 w 16"/>
                    <a:gd name="T21" fmla="*/ 12 h 24"/>
                    <a:gd name="T22" fmla="*/ 8 w 16"/>
                    <a:gd name="T23" fmla="*/ 4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6" h="24">
                      <a:moveTo>
                        <a:pt x="8" y="24"/>
                      </a:moveTo>
                      <a:cubicBezTo>
                        <a:pt x="3" y="24"/>
                        <a:pt x="0" y="20"/>
                        <a:pt x="0" y="12"/>
                      </a:cubicBezTo>
                      <a:cubicBezTo>
                        <a:pt x="0" y="9"/>
                        <a:pt x="1" y="6"/>
                        <a:pt x="2" y="4"/>
                      </a:cubicBezTo>
                      <a:cubicBezTo>
                        <a:pt x="3" y="1"/>
                        <a:pt x="6" y="0"/>
                        <a:pt x="8" y="0"/>
                      </a:cubicBezTo>
                      <a:cubicBezTo>
                        <a:pt x="14" y="0"/>
                        <a:pt x="16" y="4"/>
                        <a:pt x="16" y="12"/>
                      </a:cubicBezTo>
                      <a:cubicBezTo>
                        <a:pt x="16" y="16"/>
                        <a:pt x="16" y="19"/>
                        <a:pt x="14" y="21"/>
                      </a:cubicBezTo>
                      <a:cubicBezTo>
                        <a:pt x="13" y="23"/>
                        <a:pt x="11" y="24"/>
                        <a:pt x="8" y="24"/>
                      </a:cubicBezTo>
                      <a:close/>
                      <a:moveTo>
                        <a:pt x="8" y="4"/>
                      </a:moveTo>
                      <a:cubicBezTo>
                        <a:pt x="6" y="4"/>
                        <a:pt x="5" y="7"/>
                        <a:pt x="5" y="12"/>
                      </a:cubicBezTo>
                      <a:cubicBezTo>
                        <a:pt x="5" y="17"/>
                        <a:pt x="6" y="20"/>
                        <a:pt x="8" y="20"/>
                      </a:cubicBezTo>
                      <a:cubicBezTo>
                        <a:pt x="10" y="20"/>
                        <a:pt x="11" y="17"/>
                        <a:pt x="11" y="12"/>
                      </a:cubicBezTo>
                      <a:cubicBezTo>
                        <a:pt x="11" y="7"/>
                        <a:pt x="10" y="4"/>
                        <a:pt x="8" y="4"/>
                      </a:cubicBezTo>
                      <a:close/>
                    </a:path>
                  </a:pathLst>
                </a:custGeom>
                <a:solidFill>
                  <a:srgbClr val="68217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p>
                  <a:pPr marL="0" marR="0" lvl="0" indent="0" defTabSz="932597" eaLnBrk="1" fontAlgn="auto" latinLnBrk="0" hangingPunct="1">
                    <a:lnSpc>
                      <a:spcPct val="100000"/>
                    </a:lnSpc>
                    <a:spcBef>
                      <a:spcPts val="0"/>
                    </a:spcBef>
                    <a:spcAft>
                      <a:spcPts val="0"/>
                    </a:spcAft>
                    <a:buClrTx/>
                    <a:buSzTx/>
                    <a:buFontTx/>
                    <a:buNone/>
                    <a:tabLst/>
                    <a:defRPr/>
                  </a:pPr>
                  <a:endParaRPr kumimoji="0" lang="en-US" sz="1836" b="0" i="0" u="none" strike="noStrike" kern="0" cap="none" spc="0" normalizeH="0" baseline="0" noProof="0">
                    <a:ln>
                      <a:noFill/>
                    </a:ln>
                    <a:solidFill>
                      <a:sysClr val="windowText" lastClr="000000"/>
                    </a:solidFill>
                    <a:effectLst/>
                    <a:uLnTx/>
                    <a:uFillTx/>
                  </a:endParaRPr>
                </a:p>
              </p:txBody>
            </p:sp>
            <p:sp>
              <p:nvSpPr>
                <p:cNvPr id="1103" name="Freeform 407"/>
                <p:cNvSpPr>
                  <a:spLocks noEditPoints="1"/>
                </p:cNvSpPr>
                <p:nvPr/>
              </p:nvSpPr>
              <p:spPr bwMode="auto">
                <a:xfrm>
                  <a:off x="6145213" y="3757613"/>
                  <a:ext cx="36513" cy="53975"/>
                </a:xfrm>
                <a:custGeom>
                  <a:avLst/>
                  <a:gdLst>
                    <a:gd name="T0" fmla="*/ 8 w 16"/>
                    <a:gd name="T1" fmla="*/ 24 h 24"/>
                    <a:gd name="T2" fmla="*/ 0 w 16"/>
                    <a:gd name="T3" fmla="*/ 12 h 24"/>
                    <a:gd name="T4" fmla="*/ 2 w 16"/>
                    <a:gd name="T5" fmla="*/ 4 h 24"/>
                    <a:gd name="T6" fmla="*/ 8 w 16"/>
                    <a:gd name="T7" fmla="*/ 0 h 24"/>
                    <a:gd name="T8" fmla="*/ 16 w 16"/>
                    <a:gd name="T9" fmla="*/ 12 h 24"/>
                    <a:gd name="T10" fmla="*/ 14 w 16"/>
                    <a:gd name="T11" fmla="*/ 21 h 24"/>
                    <a:gd name="T12" fmla="*/ 8 w 16"/>
                    <a:gd name="T13" fmla="*/ 24 h 24"/>
                    <a:gd name="T14" fmla="*/ 8 w 16"/>
                    <a:gd name="T15" fmla="*/ 4 h 24"/>
                    <a:gd name="T16" fmla="*/ 5 w 16"/>
                    <a:gd name="T17" fmla="*/ 12 h 24"/>
                    <a:gd name="T18" fmla="*/ 8 w 16"/>
                    <a:gd name="T19" fmla="*/ 20 h 24"/>
                    <a:gd name="T20" fmla="*/ 11 w 16"/>
                    <a:gd name="T21" fmla="*/ 12 h 24"/>
                    <a:gd name="T22" fmla="*/ 8 w 16"/>
                    <a:gd name="T23" fmla="*/ 4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6" h="24">
                      <a:moveTo>
                        <a:pt x="8" y="24"/>
                      </a:moveTo>
                      <a:cubicBezTo>
                        <a:pt x="2" y="24"/>
                        <a:pt x="0" y="20"/>
                        <a:pt x="0" y="12"/>
                      </a:cubicBezTo>
                      <a:cubicBezTo>
                        <a:pt x="0" y="9"/>
                        <a:pt x="1" y="6"/>
                        <a:pt x="2" y="4"/>
                      </a:cubicBezTo>
                      <a:cubicBezTo>
                        <a:pt x="3" y="1"/>
                        <a:pt x="6" y="0"/>
                        <a:pt x="8" y="0"/>
                      </a:cubicBezTo>
                      <a:cubicBezTo>
                        <a:pt x="14" y="0"/>
                        <a:pt x="16" y="4"/>
                        <a:pt x="16" y="12"/>
                      </a:cubicBezTo>
                      <a:cubicBezTo>
                        <a:pt x="16" y="16"/>
                        <a:pt x="16" y="19"/>
                        <a:pt x="14" y="21"/>
                      </a:cubicBezTo>
                      <a:cubicBezTo>
                        <a:pt x="13" y="23"/>
                        <a:pt x="11" y="24"/>
                        <a:pt x="8" y="24"/>
                      </a:cubicBezTo>
                      <a:close/>
                      <a:moveTo>
                        <a:pt x="8" y="4"/>
                      </a:moveTo>
                      <a:cubicBezTo>
                        <a:pt x="6" y="4"/>
                        <a:pt x="5" y="7"/>
                        <a:pt x="5" y="12"/>
                      </a:cubicBezTo>
                      <a:cubicBezTo>
                        <a:pt x="5" y="17"/>
                        <a:pt x="6" y="20"/>
                        <a:pt x="8" y="20"/>
                      </a:cubicBezTo>
                      <a:cubicBezTo>
                        <a:pt x="10" y="20"/>
                        <a:pt x="11" y="17"/>
                        <a:pt x="11" y="12"/>
                      </a:cubicBezTo>
                      <a:cubicBezTo>
                        <a:pt x="11" y="7"/>
                        <a:pt x="10" y="4"/>
                        <a:pt x="8" y="4"/>
                      </a:cubicBezTo>
                      <a:close/>
                    </a:path>
                  </a:pathLst>
                </a:custGeom>
                <a:solidFill>
                  <a:srgbClr val="68217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p>
                  <a:pPr marL="0" marR="0" lvl="0" indent="0" defTabSz="932597" eaLnBrk="1" fontAlgn="auto" latinLnBrk="0" hangingPunct="1">
                    <a:lnSpc>
                      <a:spcPct val="100000"/>
                    </a:lnSpc>
                    <a:spcBef>
                      <a:spcPts val="0"/>
                    </a:spcBef>
                    <a:spcAft>
                      <a:spcPts val="0"/>
                    </a:spcAft>
                    <a:buClrTx/>
                    <a:buSzTx/>
                    <a:buFontTx/>
                    <a:buNone/>
                    <a:tabLst/>
                    <a:defRPr/>
                  </a:pPr>
                  <a:endParaRPr kumimoji="0" lang="en-US" sz="1836" b="0" i="0" u="none" strike="noStrike" kern="0" cap="none" spc="0" normalizeH="0" baseline="0" noProof="0">
                    <a:ln>
                      <a:noFill/>
                    </a:ln>
                    <a:solidFill>
                      <a:sysClr val="windowText" lastClr="000000"/>
                    </a:solidFill>
                    <a:effectLst/>
                    <a:uLnTx/>
                    <a:uFillTx/>
                  </a:endParaRPr>
                </a:p>
              </p:txBody>
            </p:sp>
            <p:sp>
              <p:nvSpPr>
                <p:cNvPr id="1104" name="Freeform 408"/>
                <p:cNvSpPr>
                  <a:spLocks/>
                </p:cNvSpPr>
                <p:nvPr/>
              </p:nvSpPr>
              <p:spPr bwMode="auto">
                <a:xfrm>
                  <a:off x="6192838" y="3757613"/>
                  <a:ext cx="19050" cy="50800"/>
                </a:xfrm>
                <a:custGeom>
                  <a:avLst/>
                  <a:gdLst>
                    <a:gd name="T0" fmla="*/ 9 w 9"/>
                    <a:gd name="T1" fmla="*/ 0 h 23"/>
                    <a:gd name="T2" fmla="*/ 9 w 9"/>
                    <a:gd name="T3" fmla="*/ 23 h 23"/>
                    <a:gd name="T4" fmla="*/ 4 w 9"/>
                    <a:gd name="T5" fmla="*/ 23 h 23"/>
                    <a:gd name="T6" fmla="*/ 4 w 9"/>
                    <a:gd name="T7" fmla="*/ 6 h 23"/>
                    <a:gd name="T8" fmla="*/ 4 w 9"/>
                    <a:gd name="T9" fmla="*/ 7 h 23"/>
                    <a:gd name="T10" fmla="*/ 2 w 9"/>
                    <a:gd name="T11" fmla="*/ 7 h 23"/>
                    <a:gd name="T12" fmla="*/ 1 w 9"/>
                    <a:gd name="T13" fmla="*/ 8 h 23"/>
                    <a:gd name="T14" fmla="*/ 0 w 9"/>
                    <a:gd name="T15" fmla="*/ 8 h 23"/>
                    <a:gd name="T16" fmla="*/ 0 w 9"/>
                    <a:gd name="T17" fmla="*/ 4 h 23"/>
                    <a:gd name="T18" fmla="*/ 3 w 9"/>
                    <a:gd name="T19" fmla="*/ 2 h 23"/>
                    <a:gd name="T20" fmla="*/ 6 w 9"/>
                    <a:gd name="T21" fmla="*/ 0 h 23"/>
                    <a:gd name="T22" fmla="*/ 9 w 9"/>
                    <a:gd name="T23"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 h="23">
                      <a:moveTo>
                        <a:pt x="9" y="0"/>
                      </a:moveTo>
                      <a:cubicBezTo>
                        <a:pt x="9" y="23"/>
                        <a:pt x="9" y="23"/>
                        <a:pt x="9" y="23"/>
                      </a:cubicBezTo>
                      <a:cubicBezTo>
                        <a:pt x="4" y="23"/>
                        <a:pt x="4" y="23"/>
                        <a:pt x="4" y="23"/>
                      </a:cubicBezTo>
                      <a:cubicBezTo>
                        <a:pt x="4" y="6"/>
                        <a:pt x="4" y="6"/>
                        <a:pt x="4" y="6"/>
                      </a:cubicBezTo>
                      <a:cubicBezTo>
                        <a:pt x="4" y="6"/>
                        <a:pt x="4" y="6"/>
                        <a:pt x="4" y="7"/>
                      </a:cubicBezTo>
                      <a:cubicBezTo>
                        <a:pt x="3" y="7"/>
                        <a:pt x="3" y="7"/>
                        <a:pt x="2" y="7"/>
                      </a:cubicBezTo>
                      <a:cubicBezTo>
                        <a:pt x="2" y="7"/>
                        <a:pt x="1" y="8"/>
                        <a:pt x="1" y="8"/>
                      </a:cubicBezTo>
                      <a:cubicBezTo>
                        <a:pt x="1" y="8"/>
                        <a:pt x="0" y="8"/>
                        <a:pt x="0" y="8"/>
                      </a:cubicBezTo>
                      <a:cubicBezTo>
                        <a:pt x="0" y="4"/>
                        <a:pt x="0" y="4"/>
                        <a:pt x="0" y="4"/>
                      </a:cubicBezTo>
                      <a:cubicBezTo>
                        <a:pt x="1" y="3"/>
                        <a:pt x="2" y="3"/>
                        <a:pt x="3" y="2"/>
                      </a:cubicBezTo>
                      <a:cubicBezTo>
                        <a:pt x="4" y="2"/>
                        <a:pt x="6" y="1"/>
                        <a:pt x="6" y="0"/>
                      </a:cubicBezTo>
                      <a:lnTo>
                        <a:pt x="9" y="0"/>
                      </a:lnTo>
                      <a:close/>
                    </a:path>
                  </a:pathLst>
                </a:custGeom>
                <a:solidFill>
                  <a:srgbClr val="68217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p>
                  <a:pPr marL="0" marR="0" lvl="0" indent="0" defTabSz="932597" eaLnBrk="1" fontAlgn="auto" latinLnBrk="0" hangingPunct="1">
                    <a:lnSpc>
                      <a:spcPct val="100000"/>
                    </a:lnSpc>
                    <a:spcBef>
                      <a:spcPts val="0"/>
                    </a:spcBef>
                    <a:spcAft>
                      <a:spcPts val="0"/>
                    </a:spcAft>
                    <a:buClrTx/>
                    <a:buSzTx/>
                    <a:buFontTx/>
                    <a:buNone/>
                    <a:tabLst/>
                    <a:defRPr/>
                  </a:pPr>
                  <a:endParaRPr kumimoji="0" lang="en-US" sz="1836" b="0" i="0" u="none" strike="noStrike" kern="0" cap="none" spc="0" normalizeH="0" baseline="0" noProof="0">
                    <a:ln>
                      <a:noFill/>
                    </a:ln>
                    <a:solidFill>
                      <a:sysClr val="windowText" lastClr="000000"/>
                    </a:solidFill>
                    <a:effectLst/>
                    <a:uLnTx/>
                    <a:uFillTx/>
                  </a:endParaRPr>
                </a:p>
              </p:txBody>
            </p:sp>
            <p:sp>
              <p:nvSpPr>
                <p:cNvPr id="1105" name="Freeform 409"/>
                <p:cNvSpPr>
                  <a:spLocks/>
                </p:cNvSpPr>
                <p:nvPr/>
              </p:nvSpPr>
              <p:spPr bwMode="auto">
                <a:xfrm>
                  <a:off x="6278563" y="3616326"/>
                  <a:ext cx="22225" cy="50800"/>
                </a:xfrm>
                <a:custGeom>
                  <a:avLst/>
                  <a:gdLst>
                    <a:gd name="T0" fmla="*/ 10 w 10"/>
                    <a:gd name="T1" fmla="*/ 0 h 23"/>
                    <a:gd name="T2" fmla="*/ 10 w 10"/>
                    <a:gd name="T3" fmla="*/ 23 h 23"/>
                    <a:gd name="T4" fmla="*/ 5 w 10"/>
                    <a:gd name="T5" fmla="*/ 23 h 23"/>
                    <a:gd name="T6" fmla="*/ 5 w 10"/>
                    <a:gd name="T7" fmla="*/ 5 h 23"/>
                    <a:gd name="T8" fmla="*/ 4 w 10"/>
                    <a:gd name="T9" fmla="*/ 6 h 23"/>
                    <a:gd name="T10" fmla="*/ 3 w 10"/>
                    <a:gd name="T11" fmla="*/ 7 h 23"/>
                    <a:gd name="T12" fmla="*/ 1 w 10"/>
                    <a:gd name="T13" fmla="*/ 7 h 23"/>
                    <a:gd name="T14" fmla="*/ 0 w 10"/>
                    <a:gd name="T15" fmla="*/ 7 h 23"/>
                    <a:gd name="T16" fmla="*/ 0 w 10"/>
                    <a:gd name="T17" fmla="*/ 3 h 23"/>
                    <a:gd name="T18" fmla="*/ 4 w 10"/>
                    <a:gd name="T19" fmla="*/ 2 h 23"/>
                    <a:gd name="T20" fmla="*/ 7 w 10"/>
                    <a:gd name="T21" fmla="*/ 0 h 23"/>
                    <a:gd name="T22" fmla="*/ 10 w 10"/>
                    <a:gd name="T23"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0" h="23">
                      <a:moveTo>
                        <a:pt x="10" y="0"/>
                      </a:moveTo>
                      <a:cubicBezTo>
                        <a:pt x="10" y="23"/>
                        <a:pt x="10" y="23"/>
                        <a:pt x="10" y="23"/>
                      </a:cubicBezTo>
                      <a:cubicBezTo>
                        <a:pt x="5" y="23"/>
                        <a:pt x="5" y="23"/>
                        <a:pt x="5" y="23"/>
                      </a:cubicBezTo>
                      <a:cubicBezTo>
                        <a:pt x="5" y="5"/>
                        <a:pt x="5" y="5"/>
                        <a:pt x="5" y="5"/>
                      </a:cubicBezTo>
                      <a:cubicBezTo>
                        <a:pt x="4" y="5"/>
                        <a:pt x="4" y="6"/>
                        <a:pt x="4" y="6"/>
                      </a:cubicBezTo>
                      <a:cubicBezTo>
                        <a:pt x="3" y="6"/>
                        <a:pt x="3" y="6"/>
                        <a:pt x="3" y="7"/>
                      </a:cubicBezTo>
                      <a:cubicBezTo>
                        <a:pt x="2" y="7"/>
                        <a:pt x="2" y="7"/>
                        <a:pt x="1" y="7"/>
                      </a:cubicBezTo>
                      <a:cubicBezTo>
                        <a:pt x="1" y="7"/>
                        <a:pt x="0" y="7"/>
                        <a:pt x="0" y="7"/>
                      </a:cubicBezTo>
                      <a:cubicBezTo>
                        <a:pt x="0" y="3"/>
                        <a:pt x="0" y="3"/>
                        <a:pt x="0" y="3"/>
                      </a:cubicBezTo>
                      <a:cubicBezTo>
                        <a:pt x="1" y="3"/>
                        <a:pt x="2" y="2"/>
                        <a:pt x="4" y="2"/>
                      </a:cubicBezTo>
                      <a:cubicBezTo>
                        <a:pt x="5" y="1"/>
                        <a:pt x="6" y="0"/>
                        <a:pt x="7" y="0"/>
                      </a:cubicBezTo>
                      <a:lnTo>
                        <a:pt x="10" y="0"/>
                      </a:lnTo>
                      <a:close/>
                    </a:path>
                  </a:pathLst>
                </a:custGeom>
                <a:solidFill>
                  <a:srgbClr val="68217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p>
                  <a:pPr marL="0" marR="0" lvl="0" indent="0" defTabSz="932597" eaLnBrk="1" fontAlgn="auto" latinLnBrk="0" hangingPunct="1">
                    <a:lnSpc>
                      <a:spcPct val="100000"/>
                    </a:lnSpc>
                    <a:spcBef>
                      <a:spcPts val="0"/>
                    </a:spcBef>
                    <a:spcAft>
                      <a:spcPts val="0"/>
                    </a:spcAft>
                    <a:buClrTx/>
                    <a:buSzTx/>
                    <a:buFontTx/>
                    <a:buNone/>
                    <a:tabLst/>
                    <a:defRPr/>
                  </a:pPr>
                  <a:endParaRPr kumimoji="0" lang="en-US" sz="1836" b="0" i="0" u="none" strike="noStrike" kern="0" cap="none" spc="0" normalizeH="0" baseline="0" noProof="0">
                    <a:ln>
                      <a:noFill/>
                    </a:ln>
                    <a:solidFill>
                      <a:sysClr val="windowText" lastClr="000000"/>
                    </a:solidFill>
                    <a:effectLst/>
                    <a:uLnTx/>
                    <a:uFillTx/>
                  </a:endParaRPr>
                </a:p>
              </p:txBody>
            </p:sp>
            <p:sp>
              <p:nvSpPr>
                <p:cNvPr id="1106" name="Freeform 410"/>
                <p:cNvSpPr>
                  <a:spLocks noEditPoints="1"/>
                </p:cNvSpPr>
                <p:nvPr/>
              </p:nvSpPr>
              <p:spPr bwMode="auto">
                <a:xfrm>
                  <a:off x="6275388" y="3686176"/>
                  <a:ext cx="34925" cy="53975"/>
                </a:xfrm>
                <a:custGeom>
                  <a:avLst/>
                  <a:gdLst>
                    <a:gd name="T0" fmla="*/ 8 w 16"/>
                    <a:gd name="T1" fmla="*/ 24 h 24"/>
                    <a:gd name="T2" fmla="*/ 0 w 16"/>
                    <a:gd name="T3" fmla="*/ 12 h 24"/>
                    <a:gd name="T4" fmla="*/ 2 w 16"/>
                    <a:gd name="T5" fmla="*/ 3 h 24"/>
                    <a:gd name="T6" fmla="*/ 8 w 16"/>
                    <a:gd name="T7" fmla="*/ 0 h 24"/>
                    <a:gd name="T8" fmla="*/ 16 w 16"/>
                    <a:gd name="T9" fmla="*/ 12 h 24"/>
                    <a:gd name="T10" fmla="*/ 14 w 16"/>
                    <a:gd name="T11" fmla="*/ 20 h 24"/>
                    <a:gd name="T12" fmla="*/ 8 w 16"/>
                    <a:gd name="T13" fmla="*/ 24 h 24"/>
                    <a:gd name="T14" fmla="*/ 8 w 16"/>
                    <a:gd name="T15" fmla="*/ 4 h 24"/>
                    <a:gd name="T16" fmla="*/ 5 w 16"/>
                    <a:gd name="T17" fmla="*/ 12 h 24"/>
                    <a:gd name="T18" fmla="*/ 8 w 16"/>
                    <a:gd name="T19" fmla="*/ 20 h 24"/>
                    <a:gd name="T20" fmla="*/ 11 w 16"/>
                    <a:gd name="T21" fmla="*/ 12 h 24"/>
                    <a:gd name="T22" fmla="*/ 8 w 16"/>
                    <a:gd name="T23" fmla="*/ 4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6" h="24">
                      <a:moveTo>
                        <a:pt x="8" y="24"/>
                      </a:moveTo>
                      <a:cubicBezTo>
                        <a:pt x="2" y="24"/>
                        <a:pt x="0" y="20"/>
                        <a:pt x="0" y="12"/>
                      </a:cubicBezTo>
                      <a:cubicBezTo>
                        <a:pt x="0" y="8"/>
                        <a:pt x="0" y="5"/>
                        <a:pt x="2" y="3"/>
                      </a:cubicBezTo>
                      <a:cubicBezTo>
                        <a:pt x="3" y="1"/>
                        <a:pt x="5" y="0"/>
                        <a:pt x="8" y="0"/>
                      </a:cubicBezTo>
                      <a:cubicBezTo>
                        <a:pt x="13" y="0"/>
                        <a:pt x="16" y="4"/>
                        <a:pt x="16" y="12"/>
                      </a:cubicBezTo>
                      <a:cubicBezTo>
                        <a:pt x="16" y="15"/>
                        <a:pt x="15" y="18"/>
                        <a:pt x="14" y="20"/>
                      </a:cubicBezTo>
                      <a:cubicBezTo>
                        <a:pt x="12" y="22"/>
                        <a:pt x="10" y="24"/>
                        <a:pt x="8" y="24"/>
                      </a:cubicBezTo>
                      <a:close/>
                      <a:moveTo>
                        <a:pt x="8" y="4"/>
                      </a:moveTo>
                      <a:cubicBezTo>
                        <a:pt x="6" y="4"/>
                        <a:pt x="5" y="7"/>
                        <a:pt x="5" y="12"/>
                      </a:cubicBezTo>
                      <a:cubicBezTo>
                        <a:pt x="5" y="17"/>
                        <a:pt x="6" y="20"/>
                        <a:pt x="8" y="20"/>
                      </a:cubicBezTo>
                      <a:cubicBezTo>
                        <a:pt x="10" y="20"/>
                        <a:pt x="11" y="17"/>
                        <a:pt x="11" y="12"/>
                      </a:cubicBezTo>
                      <a:cubicBezTo>
                        <a:pt x="11" y="7"/>
                        <a:pt x="10" y="4"/>
                        <a:pt x="8" y="4"/>
                      </a:cubicBezTo>
                      <a:close/>
                    </a:path>
                  </a:pathLst>
                </a:custGeom>
                <a:solidFill>
                  <a:srgbClr val="68217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p>
                  <a:pPr marL="0" marR="0" lvl="0" indent="0" defTabSz="932597" eaLnBrk="1" fontAlgn="auto" latinLnBrk="0" hangingPunct="1">
                    <a:lnSpc>
                      <a:spcPct val="100000"/>
                    </a:lnSpc>
                    <a:spcBef>
                      <a:spcPts val="0"/>
                    </a:spcBef>
                    <a:spcAft>
                      <a:spcPts val="0"/>
                    </a:spcAft>
                    <a:buClrTx/>
                    <a:buSzTx/>
                    <a:buFontTx/>
                    <a:buNone/>
                    <a:tabLst/>
                    <a:defRPr/>
                  </a:pPr>
                  <a:endParaRPr kumimoji="0" lang="en-US" sz="1836" b="0" i="0" u="none" strike="noStrike" kern="0" cap="none" spc="0" normalizeH="0" baseline="0" noProof="0">
                    <a:ln>
                      <a:noFill/>
                    </a:ln>
                    <a:solidFill>
                      <a:sysClr val="windowText" lastClr="000000"/>
                    </a:solidFill>
                    <a:effectLst/>
                    <a:uLnTx/>
                    <a:uFillTx/>
                  </a:endParaRPr>
                </a:p>
              </p:txBody>
            </p:sp>
            <p:sp>
              <p:nvSpPr>
                <p:cNvPr id="1107" name="Freeform 411"/>
                <p:cNvSpPr>
                  <a:spLocks noEditPoints="1"/>
                </p:cNvSpPr>
                <p:nvPr/>
              </p:nvSpPr>
              <p:spPr bwMode="auto">
                <a:xfrm>
                  <a:off x="6275388" y="3757613"/>
                  <a:ext cx="34925" cy="53975"/>
                </a:xfrm>
                <a:custGeom>
                  <a:avLst/>
                  <a:gdLst>
                    <a:gd name="T0" fmla="*/ 8 w 16"/>
                    <a:gd name="T1" fmla="*/ 24 h 24"/>
                    <a:gd name="T2" fmla="*/ 0 w 16"/>
                    <a:gd name="T3" fmla="*/ 12 h 24"/>
                    <a:gd name="T4" fmla="*/ 2 w 16"/>
                    <a:gd name="T5" fmla="*/ 4 h 24"/>
                    <a:gd name="T6" fmla="*/ 8 w 16"/>
                    <a:gd name="T7" fmla="*/ 0 h 24"/>
                    <a:gd name="T8" fmla="*/ 16 w 16"/>
                    <a:gd name="T9" fmla="*/ 12 h 24"/>
                    <a:gd name="T10" fmla="*/ 14 w 16"/>
                    <a:gd name="T11" fmla="*/ 21 h 24"/>
                    <a:gd name="T12" fmla="*/ 8 w 16"/>
                    <a:gd name="T13" fmla="*/ 24 h 24"/>
                    <a:gd name="T14" fmla="*/ 8 w 16"/>
                    <a:gd name="T15" fmla="*/ 4 h 24"/>
                    <a:gd name="T16" fmla="*/ 5 w 16"/>
                    <a:gd name="T17" fmla="*/ 12 h 24"/>
                    <a:gd name="T18" fmla="*/ 8 w 16"/>
                    <a:gd name="T19" fmla="*/ 20 h 24"/>
                    <a:gd name="T20" fmla="*/ 11 w 16"/>
                    <a:gd name="T21" fmla="*/ 12 h 24"/>
                    <a:gd name="T22" fmla="*/ 8 w 16"/>
                    <a:gd name="T23" fmla="*/ 4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6" h="24">
                      <a:moveTo>
                        <a:pt x="8" y="24"/>
                      </a:moveTo>
                      <a:cubicBezTo>
                        <a:pt x="2" y="24"/>
                        <a:pt x="0" y="20"/>
                        <a:pt x="0" y="12"/>
                      </a:cubicBezTo>
                      <a:cubicBezTo>
                        <a:pt x="0" y="9"/>
                        <a:pt x="0" y="6"/>
                        <a:pt x="2" y="4"/>
                      </a:cubicBezTo>
                      <a:cubicBezTo>
                        <a:pt x="3" y="1"/>
                        <a:pt x="5" y="0"/>
                        <a:pt x="8" y="0"/>
                      </a:cubicBezTo>
                      <a:cubicBezTo>
                        <a:pt x="13" y="0"/>
                        <a:pt x="16" y="4"/>
                        <a:pt x="16" y="12"/>
                      </a:cubicBezTo>
                      <a:cubicBezTo>
                        <a:pt x="16" y="16"/>
                        <a:pt x="15" y="19"/>
                        <a:pt x="14" y="21"/>
                      </a:cubicBezTo>
                      <a:cubicBezTo>
                        <a:pt x="12" y="23"/>
                        <a:pt x="10" y="24"/>
                        <a:pt x="8" y="24"/>
                      </a:cubicBezTo>
                      <a:close/>
                      <a:moveTo>
                        <a:pt x="8" y="4"/>
                      </a:moveTo>
                      <a:cubicBezTo>
                        <a:pt x="6" y="4"/>
                        <a:pt x="5" y="7"/>
                        <a:pt x="5" y="12"/>
                      </a:cubicBezTo>
                      <a:cubicBezTo>
                        <a:pt x="5" y="17"/>
                        <a:pt x="6" y="20"/>
                        <a:pt x="8" y="20"/>
                      </a:cubicBezTo>
                      <a:cubicBezTo>
                        <a:pt x="10" y="20"/>
                        <a:pt x="11" y="17"/>
                        <a:pt x="11" y="12"/>
                      </a:cubicBezTo>
                      <a:cubicBezTo>
                        <a:pt x="11" y="7"/>
                        <a:pt x="10" y="4"/>
                        <a:pt x="8" y="4"/>
                      </a:cubicBezTo>
                      <a:close/>
                    </a:path>
                  </a:pathLst>
                </a:custGeom>
                <a:solidFill>
                  <a:srgbClr val="68217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p>
                  <a:pPr marL="0" marR="0" lvl="0" indent="0" defTabSz="932597" eaLnBrk="1" fontAlgn="auto" latinLnBrk="0" hangingPunct="1">
                    <a:lnSpc>
                      <a:spcPct val="100000"/>
                    </a:lnSpc>
                    <a:spcBef>
                      <a:spcPts val="0"/>
                    </a:spcBef>
                    <a:spcAft>
                      <a:spcPts val="0"/>
                    </a:spcAft>
                    <a:buClrTx/>
                    <a:buSzTx/>
                    <a:buFontTx/>
                    <a:buNone/>
                    <a:tabLst/>
                    <a:defRPr/>
                  </a:pPr>
                  <a:endParaRPr kumimoji="0" lang="en-US" sz="1836" b="0" i="0" u="none" strike="noStrike" kern="0" cap="none" spc="0" normalizeH="0" baseline="0" noProof="0">
                    <a:ln>
                      <a:noFill/>
                    </a:ln>
                    <a:solidFill>
                      <a:sysClr val="windowText" lastClr="000000"/>
                    </a:solidFill>
                    <a:effectLst/>
                    <a:uLnTx/>
                    <a:uFillTx/>
                  </a:endParaRPr>
                </a:p>
              </p:txBody>
            </p:sp>
            <p:sp>
              <p:nvSpPr>
                <p:cNvPr id="1108" name="Freeform 412"/>
                <p:cNvSpPr>
                  <a:spLocks noEditPoints="1"/>
                </p:cNvSpPr>
                <p:nvPr/>
              </p:nvSpPr>
              <p:spPr bwMode="auto">
                <a:xfrm>
                  <a:off x="6230938" y="3616326"/>
                  <a:ext cx="34925" cy="50800"/>
                </a:xfrm>
                <a:custGeom>
                  <a:avLst/>
                  <a:gdLst>
                    <a:gd name="T0" fmla="*/ 8 w 16"/>
                    <a:gd name="T1" fmla="*/ 23 h 23"/>
                    <a:gd name="T2" fmla="*/ 0 w 16"/>
                    <a:gd name="T3" fmla="*/ 12 h 23"/>
                    <a:gd name="T4" fmla="*/ 2 w 16"/>
                    <a:gd name="T5" fmla="*/ 3 h 23"/>
                    <a:gd name="T6" fmla="*/ 8 w 16"/>
                    <a:gd name="T7" fmla="*/ 0 h 23"/>
                    <a:gd name="T8" fmla="*/ 16 w 16"/>
                    <a:gd name="T9" fmla="*/ 11 h 23"/>
                    <a:gd name="T10" fmla="*/ 14 w 16"/>
                    <a:gd name="T11" fmla="*/ 20 h 23"/>
                    <a:gd name="T12" fmla="*/ 8 w 16"/>
                    <a:gd name="T13" fmla="*/ 23 h 23"/>
                    <a:gd name="T14" fmla="*/ 8 w 16"/>
                    <a:gd name="T15" fmla="*/ 4 h 23"/>
                    <a:gd name="T16" fmla="*/ 5 w 16"/>
                    <a:gd name="T17" fmla="*/ 12 h 23"/>
                    <a:gd name="T18" fmla="*/ 8 w 16"/>
                    <a:gd name="T19" fmla="*/ 19 h 23"/>
                    <a:gd name="T20" fmla="*/ 11 w 16"/>
                    <a:gd name="T21" fmla="*/ 11 h 23"/>
                    <a:gd name="T22" fmla="*/ 8 w 16"/>
                    <a:gd name="T23" fmla="*/ 4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6" h="23">
                      <a:moveTo>
                        <a:pt x="8" y="23"/>
                      </a:moveTo>
                      <a:cubicBezTo>
                        <a:pt x="2" y="23"/>
                        <a:pt x="0" y="19"/>
                        <a:pt x="0" y="12"/>
                      </a:cubicBezTo>
                      <a:cubicBezTo>
                        <a:pt x="0" y="8"/>
                        <a:pt x="0" y="5"/>
                        <a:pt x="2" y="3"/>
                      </a:cubicBezTo>
                      <a:cubicBezTo>
                        <a:pt x="3" y="1"/>
                        <a:pt x="5" y="0"/>
                        <a:pt x="8" y="0"/>
                      </a:cubicBezTo>
                      <a:cubicBezTo>
                        <a:pt x="13" y="0"/>
                        <a:pt x="16" y="4"/>
                        <a:pt x="16" y="11"/>
                      </a:cubicBezTo>
                      <a:cubicBezTo>
                        <a:pt x="16" y="15"/>
                        <a:pt x="15" y="18"/>
                        <a:pt x="14" y="20"/>
                      </a:cubicBezTo>
                      <a:cubicBezTo>
                        <a:pt x="12" y="22"/>
                        <a:pt x="10" y="23"/>
                        <a:pt x="8" y="23"/>
                      </a:cubicBezTo>
                      <a:close/>
                      <a:moveTo>
                        <a:pt x="8" y="4"/>
                      </a:moveTo>
                      <a:cubicBezTo>
                        <a:pt x="6" y="4"/>
                        <a:pt x="5" y="6"/>
                        <a:pt x="5" y="12"/>
                      </a:cubicBezTo>
                      <a:cubicBezTo>
                        <a:pt x="5" y="17"/>
                        <a:pt x="6" y="19"/>
                        <a:pt x="8" y="19"/>
                      </a:cubicBezTo>
                      <a:cubicBezTo>
                        <a:pt x="10" y="19"/>
                        <a:pt x="11" y="17"/>
                        <a:pt x="11" y="11"/>
                      </a:cubicBezTo>
                      <a:cubicBezTo>
                        <a:pt x="11" y="6"/>
                        <a:pt x="10" y="4"/>
                        <a:pt x="8" y="4"/>
                      </a:cubicBezTo>
                      <a:close/>
                    </a:path>
                  </a:pathLst>
                </a:custGeom>
                <a:solidFill>
                  <a:srgbClr val="68217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p>
                  <a:pPr marL="0" marR="0" lvl="0" indent="0" defTabSz="932597" eaLnBrk="1" fontAlgn="auto" latinLnBrk="0" hangingPunct="1">
                    <a:lnSpc>
                      <a:spcPct val="100000"/>
                    </a:lnSpc>
                    <a:spcBef>
                      <a:spcPts val="0"/>
                    </a:spcBef>
                    <a:spcAft>
                      <a:spcPts val="0"/>
                    </a:spcAft>
                    <a:buClrTx/>
                    <a:buSzTx/>
                    <a:buFontTx/>
                    <a:buNone/>
                    <a:tabLst/>
                    <a:defRPr/>
                  </a:pPr>
                  <a:endParaRPr kumimoji="0" lang="en-US" sz="1836" b="0" i="0" u="none" strike="noStrike" kern="0" cap="none" spc="0" normalizeH="0" baseline="0" noProof="0">
                    <a:ln>
                      <a:noFill/>
                    </a:ln>
                    <a:solidFill>
                      <a:sysClr val="windowText" lastClr="000000"/>
                    </a:solidFill>
                    <a:effectLst/>
                    <a:uLnTx/>
                    <a:uFillTx/>
                  </a:endParaRPr>
                </a:p>
              </p:txBody>
            </p:sp>
            <p:sp>
              <p:nvSpPr>
                <p:cNvPr id="1109" name="Freeform 413"/>
                <p:cNvSpPr>
                  <a:spLocks/>
                </p:cNvSpPr>
                <p:nvPr/>
              </p:nvSpPr>
              <p:spPr bwMode="auto">
                <a:xfrm>
                  <a:off x="6234113" y="3686176"/>
                  <a:ext cx="22225" cy="52388"/>
                </a:xfrm>
                <a:custGeom>
                  <a:avLst/>
                  <a:gdLst>
                    <a:gd name="T0" fmla="*/ 10 w 10"/>
                    <a:gd name="T1" fmla="*/ 0 h 23"/>
                    <a:gd name="T2" fmla="*/ 10 w 10"/>
                    <a:gd name="T3" fmla="*/ 23 h 23"/>
                    <a:gd name="T4" fmla="*/ 5 w 10"/>
                    <a:gd name="T5" fmla="*/ 23 h 23"/>
                    <a:gd name="T6" fmla="*/ 5 w 10"/>
                    <a:gd name="T7" fmla="*/ 6 h 23"/>
                    <a:gd name="T8" fmla="*/ 4 w 10"/>
                    <a:gd name="T9" fmla="*/ 6 h 23"/>
                    <a:gd name="T10" fmla="*/ 3 w 10"/>
                    <a:gd name="T11" fmla="*/ 7 h 23"/>
                    <a:gd name="T12" fmla="*/ 1 w 10"/>
                    <a:gd name="T13" fmla="*/ 7 h 23"/>
                    <a:gd name="T14" fmla="*/ 0 w 10"/>
                    <a:gd name="T15" fmla="*/ 8 h 23"/>
                    <a:gd name="T16" fmla="*/ 0 w 10"/>
                    <a:gd name="T17" fmla="*/ 3 h 23"/>
                    <a:gd name="T18" fmla="*/ 4 w 10"/>
                    <a:gd name="T19" fmla="*/ 2 h 23"/>
                    <a:gd name="T20" fmla="*/ 7 w 10"/>
                    <a:gd name="T21" fmla="*/ 0 h 23"/>
                    <a:gd name="T22" fmla="*/ 10 w 10"/>
                    <a:gd name="T23"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0" h="23">
                      <a:moveTo>
                        <a:pt x="10" y="0"/>
                      </a:moveTo>
                      <a:cubicBezTo>
                        <a:pt x="10" y="23"/>
                        <a:pt x="10" y="23"/>
                        <a:pt x="10" y="23"/>
                      </a:cubicBezTo>
                      <a:cubicBezTo>
                        <a:pt x="5" y="23"/>
                        <a:pt x="5" y="23"/>
                        <a:pt x="5" y="23"/>
                      </a:cubicBezTo>
                      <a:cubicBezTo>
                        <a:pt x="5" y="6"/>
                        <a:pt x="5" y="6"/>
                        <a:pt x="5" y="6"/>
                      </a:cubicBezTo>
                      <a:cubicBezTo>
                        <a:pt x="4" y="6"/>
                        <a:pt x="4" y="6"/>
                        <a:pt x="4" y="6"/>
                      </a:cubicBezTo>
                      <a:cubicBezTo>
                        <a:pt x="3" y="6"/>
                        <a:pt x="3" y="7"/>
                        <a:pt x="3" y="7"/>
                      </a:cubicBezTo>
                      <a:cubicBezTo>
                        <a:pt x="2" y="7"/>
                        <a:pt x="2" y="7"/>
                        <a:pt x="1" y="7"/>
                      </a:cubicBezTo>
                      <a:cubicBezTo>
                        <a:pt x="1" y="7"/>
                        <a:pt x="0" y="8"/>
                        <a:pt x="0" y="8"/>
                      </a:cubicBezTo>
                      <a:cubicBezTo>
                        <a:pt x="0" y="3"/>
                        <a:pt x="0" y="3"/>
                        <a:pt x="0" y="3"/>
                      </a:cubicBezTo>
                      <a:cubicBezTo>
                        <a:pt x="1" y="3"/>
                        <a:pt x="2" y="2"/>
                        <a:pt x="4" y="2"/>
                      </a:cubicBezTo>
                      <a:cubicBezTo>
                        <a:pt x="5" y="1"/>
                        <a:pt x="6" y="1"/>
                        <a:pt x="7" y="0"/>
                      </a:cubicBezTo>
                      <a:lnTo>
                        <a:pt x="10" y="0"/>
                      </a:lnTo>
                      <a:close/>
                    </a:path>
                  </a:pathLst>
                </a:custGeom>
                <a:solidFill>
                  <a:srgbClr val="68217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p>
                  <a:pPr marL="0" marR="0" lvl="0" indent="0" defTabSz="932597" eaLnBrk="1" fontAlgn="auto" latinLnBrk="0" hangingPunct="1">
                    <a:lnSpc>
                      <a:spcPct val="100000"/>
                    </a:lnSpc>
                    <a:spcBef>
                      <a:spcPts val="0"/>
                    </a:spcBef>
                    <a:spcAft>
                      <a:spcPts val="0"/>
                    </a:spcAft>
                    <a:buClrTx/>
                    <a:buSzTx/>
                    <a:buFontTx/>
                    <a:buNone/>
                    <a:tabLst/>
                    <a:defRPr/>
                  </a:pPr>
                  <a:endParaRPr kumimoji="0" lang="en-US" sz="1836" b="0" i="0" u="none" strike="noStrike" kern="0" cap="none" spc="0" normalizeH="0" baseline="0" noProof="0">
                    <a:ln>
                      <a:noFill/>
                    </a:ln>
                    <a:solidFill>
                      <a:sysClr val="windowText" lastClr="000000"/>
                    </a:solidFill>
                    <a:effectLst/>
                    <a:uLnTx/>
                    <a:uFillTx/>
                  </a:endParaRPr>
                </a:p>
              </p:txBody>
            </p:sp>
            <p:sp>
              <p:nvSpPr>
                <p:cNvPr id="1110" name="Freeform 414"/>
                <p:cNvSpPr>
                  <a:spLocks noEditPoints="1"/>
                </p:cNvSpPr>
                <p:nvPr/>
              </p:nvSpPr>
              <p:spPr bwMode="auto">
                <a:xfrm>
                  <a:off x="6230938" y="3757613"/>
                  <a:ext cx="34925" cy="53975"/>
                </a:xfrm>
                <a:custGeom>
                  <a:avLst/>
                  <a:gdLst>
                    <a:gd name="T0" fmla="*/ 8 w 16"/>
                    <a:gd name="T1" fmla="*/ 24 h 24"/>
                    <a:gd name="T2" fmla="*/ 0 w 16"/>
                    <a:gd name="T3" fmla="*/ 12 h 24"/>
                    <a:gd name="T4" fmla="*/ 2 w 16"/>
                    <a:gd name="T5" fmla="*/ 4 h 24"/>
                    <a:gd name="T6" fmla="*/ 8 w 16"/>
                    <a:gd name="T7" fmla="*/ 0 h 24"/>
                    <a:gd name="T8" fmla="*/ 16 w 16"/>
                    <a:gd name="T9" fmla="*/ 12 h 24"/>
                    <a:gd name="T10" fmla="*/ 14 w 16"/>
                    <a:gd name="T11" fmla="*/ 21 h 24"/>
                    <a:gd name="T12" fmla="*/ 8 w 16"/>
                    <a:gd name="T13" fmla="*/ 24 h 24"/>
                    <a:gd name="T14" fmla="*/ 8 w 16"/>
                    <a:gd name="T15" fmla="*/ 4 h 24"/>
                    <a:gd name="T16" fmla="*/ 5 w 16"/>
                    <a:gd name="T17" fmla="*/ 12 h 24"/>
                    <a:gd name="T18" fmla="*/ 8 w 16"/>
                    <a:gd name="T19" fmla="*/ 20 h 24"/>
                    <a:gd name="T20" fmla="*/ 11 w 16"/>
                    <a:gd name="T21" fmla="*/ 12 h 24"/>
                    <a:gd name="T22" fmla="*/ 8 w 16"/>
                    <a:gd name="T23" fmla="*/ 4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6" h="24">
                      <a:moveTo>
                        <a:pt x="8" y="24"/>
                      </a:moveTo>
                      <a:cubicBezTo>
                        <a:pt x="2" y="24"/>
                        <a:pt x="0" y="20"/>
                        <a:pt x="0" y="12"/>
                      </a:cubicBezTo>
                      <a:cubicBezTo>
                        <a:pt x="0" y="9"/>
                        <a:pt x="0" y="6"/>
                        <a:pt x="2" y="4"/>
                      </a:cubicBezTo>
                      <a:cubicBezTo>
                        <a:pt x="3" y="1"/>
                        <a:pt x="5" y="0"/>
                        <a:pt x="8" y="0"/>
                      </a:cubicBezTo>
                      <a:cubicBezTo>
                        <a:pt x="13" y="0"/>
                        <a:pt x="16" y="4"/>
                        <a:pt x="16" y="12"/>
                      </a:cubicBezTo>
                      <a:cubicBezTo>
                        <a:pt x="16" y="16"/>
                        <a:pt x="15" y="19"/>
                        <a:pt x="14" y="21"/>
                      </a:cubicBezTo>
                      <a:cubicBezTo>
                        <a:pt x="12" y="23"/>
                        <a:pt x="10" y="24"/>
                        <a:pt x="8" y="24"/>
                      </a:cubicBezTo>
                      <a:close/>
                      <a:moveTo>
                        <a:pt x="8" y="4"/>
                      </a:moveTo>
                      <a:cubicBezTo>
                        <a:pt x="6" y="4"/>
                        <a:pt x="5" y="7"/>
                        <a:pt x="5" y="12"/>
                      </a:cubicBezTo>
                      <a:cubicBezTo>
                        <a:pt x="5" y="17"/>
                        <a:pt x="6" y="20"/>
                        <a:pt x="8" y="20"/>
                      </a:cubicBezTo>
                      <a:cubicBezTo>
                        <a:pt x="10" y="20"/>
                        <a:pt x="11" y="17"/>
                        <a:pt x="11" y="12"/>
                      </a:cubicBezTo>
                      <a:cubicBezTo>
                        <a:pt x="11" y="7"/>
                        <a:pt x="10" y="4"/>
                        <a:pt x="8" y="4"/>
                      </a:cubicBezTo>
                      <a:close/>
                    </a:path>
                  </a:pathLst>
                </a:custGeom>
                <a:solidFill>
                  <a:srgbClr val="68217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p>
                  <a:pPr marL="0" marR="0" lvl="0" indent="0" defTabSz="932597" eaLnBrk="1" fontAlgn="auto" latinLnBrk="0" hangingPunct="1">
                    <a:lnSpc>
                      <a:spcPct val="100000"/>
                    </a:lnSpc>
                    <a:spcBef>
                      <a:spcPts val="0"/>
                    </a:spcBef>
                    <a:spcAft>
                      <a:spcPts val="0"/>
                    </a:spcAft>
                    <a:buClrTx/>
                    <a:buSzTx/>
                    <a:buFontTx/>
                    <a:buNone/>
                    <a:tabLst/>
                    <a:defRPr/>
                  </a:pPr>
                  <a:endParaRPr kumimoji="0" lang="en-US" sz="1836" b="0" i="0" u="none" strike="noStrike" kern="0" cap="none" spc="0" normalizeH="0" baseline="0" noProof="0">
                    <a:ln>
                      <a:noFill/>
                    </a:ln>
                    <a:solidFill>
                      <a:sysClr val="windowText" lastClr="000000"/>
                    </a:solidFill>
                    <a:effectLst/>
                    <a:uLnTx/>
                    <a:uFillTx/>
                  </a:endParaRPr>
                </a:p>
              </p:txBody>
            </p:sp>
          </p:grpSp>
          <p:grpSp>
            <p:nvGrpSpPr>
              <p:cNvPr id="1085" name="Group 1084"/>
              <p:cNvGrpSpPr/>
              <p:nvPr/>
            </p:nvGrpSpPr>
            <p:grpSpPr>
              <a:xfrm>
                <a:off x="4153929" y="2760103"/>
                <a:ext cx="563562" cy="1458912"/>
                <a:chOff x="2724150" y="3081338"/>
                <a:chExt cx="563562" cy="1458912"/>
              </a:xfrm>
            </p:grpSpPr>
            <p:sp>
              <p:nvSpPr>
                <p:cNvPr id="1086" name="Rectangle 286"/>
                <p:cNvSpPr>
                  <a:spLocks noChangeArrowheads="1"/>
                </p:cNvSpPr>
                <p:nvPr/>
              </p:nvSpPr>
              <p:spPr bwMode="auto">
                <a:xfrm>
                  <a:off x="2841625" y="3338513"/>
                  <a:ext cx="323850" cy="200025"/>
                </a:xfrm>
                <a:prstGeom prst="rect">
                  <a:avLst/>
                </a:prstGeom>
                <a:solidFill>
                  <a:srgbClr val="FF8C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3260" tIns="46630" rIns="93260" bIns="46630" numCol="1" anchor="t" anchorCtr="0" compatLnSpc="1">
                  <a:prstTxWarp prst="textNoShape">
                    <a:avLst/>
                  </a:prstTxWarp>
                </a:bodyPr>
                <a:lstStyle/>
                <a:p>
                  <a:pPr marL="0" marR="0" lvl="0" indent="0" defTabSz="932597" eaLnBrk="1" fontAlgn="auto" latinLnBrk="0" hangingPunct="1">
                    <a:lnSpc>
                      <a:spcPct val="100000"/>
                    </a:lnSpc>
                    <a:spcBef>
                      <a:spcPts val="0"/>
                    </a:spcBef>
                    <a:spcAft>
                      <a:spcPts val="0"/>
                    </a:spcAft>
                    <a:buClrTx/>
                    <a:buSzTx/>
                    <a:buFontTx/>
                    <a:buNone/>
                    <a:tabLst/>
                    <a:defRPr/>
                  </a:pPr>
                  <a:endParaRPr kumimoji="0" lang="en-US" sz="1836" b="0" i="0" u="none" strike="noStrike" kern="0" cap="none" spc="0" normalizeH="0" baseline="0" noProof="0">
                    <a:ln>
                      <a:noFill/>
                    </a:ln>
                    <a:solidFill>
                      <a:sysClr val="windowText" lastClr="000000"/>
                    </a:solidFill>
                    <a:effectLst/>
                    <a:uLnTx/>
                    <a:uFillTx/>
                  </a:endParaRPr>
                </a:p>
              </p:txBody>
            </p:sp>
            <p:sp>
              <p:nvSpPr>
                <p:cNvPr id="1087" name="Freeform 287"/>
                <p:cNvSpPr>
                  <a:spLocks/>
                </p:cNvSpPr>
                <p:nvPr/>
              </p:nvSpPr>
              <p:spPr bwMode="auto">
                <a:xfrm>
                  <a:off x="2841625" y="3081338"/>
                  <a:ext cx="323850" cy="257175"/>
                </a:xfrm>
                <a:custGeom>
                  <a:avLst/>
                  <a:gdLst>
                    <a:gd name="T0" fmla="*/ 27 w 82"/>
                    <a:gd name="T1" fmla="*/ 65 h 65"/>
                    <a:gd name="T2" fmla="*/ 0 w 82"/>
                    <a:gd name="T3" fmla="*/ 65 h 65"/>
                    <a:gd name="T4" fmla="*/ 0 w 82"/>
                    <a:gd name="T5" fmla="*/ 46 h 65"/>
                    <a:gd name="T6" fmla="*/ 1 w 82"/>
                    <a:gd name="T7" fmla="*/ 46 h 65"/>
                    <a:gd name="T8" fmla="*/ 31 w 82"/>
                    <a:gd name="T9" fmla="*/ 0 h 65"/>
                    <a:gd name="T10" fmla="*/ 51 w 82"/>
                    <a:gd name="T11" fmla="*/ 0 h 65"/>
                    <a:gd name="T12" fmla="*/ 82 w 82"/>
                    <a:gd name="T13" fmla="*/ 46 h 65"/>
                    <a:gd name="T14" fmla="*/ 82 w 82"/>
                    <a:gd name="T15" fmla="*/ 46 h 65"/>
                    <a:gd name="T16" fmla="*/ 82 w 82"/>
                    <a:gd name="T17" fmla="*/ 46 h 65"/>
                    <a:gd name="T18" fmla="*/ 82 w 82"/>
                    <a:gd name="T19" fmla="*/ 65 h 65"/>
                    <a:gd name="T20" fmla="*/ 27 w 82"/>
                    <a:gd name="T21" fmla="*/ 65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2" h="65">
                      <a:moveTo>
                        <a:pt x="27" y="65"/>
                      </a:moveTo>
                      <a:cubicBezTo>
                        <a:pt x="0" y="65"/>
                        <a:pt x="0" y="65"/>
                        <a:pt x="0" y="65"/>
                      </a:cubicBezTo>
                      <a:cubicBezTo>
                        <a:pt x="0" y="46"/>
                        <a:pt x="0" y="46"/>
                        <a:pt x="0" y="46"/>
                      </a:cubicBezTo>
                      <a:cubicBezTo>
                        <a:pt x="1" y="46"/>
                        <a:pt x="1" y="46"/>
                        <a:pt x="1" y="46"/>
                      </a:cubicBezTo>
                      <a:cubicBezTo>
                        <a:pt x="31" y="0"/>
                        <a:pt x="31" y="0"/>
                        <a:pt x="31" y="0"/>
                      </a:cubicBezTo>
                      <a:cubicBezTo>
                        <a:pt x="51" y="0"/>
                        <a:pt x="51" y="0"/>
                        <a:pt x="51" y="0"/>
                      </a:cubicBezTo>
                      <a:cubicBezTo>
                        <a:pt x="82" y="46"/>
                        <a:pt x="82" y="46"/>
                        <a:pt x="82" y="46"/>
                      </a:cubicBezTo>
                      <a:cubicBezTo>
                        <a:pt x="82" y="46"/>
                        <a:pt x="82" y="46"/>
                        <a:pt x="82" y="46"/>
                      </a:cubicBezTo>
                      <a:cubicBezTo>
                        <a:pt x="82" y="46"/>
                        <a:pt x="82" y="46"/>
                        <a:pt x="82" y="46"/>
                      </a:cubicBezTo>
                      <a:cubicBezTo>
                        <a:pt x="82" y="65"/>
                        <a:pt x="82" y="65"/>
                        <a:pt x="82" y="65"/>
                      </a:cubicBezTo>
                      <a:lnTo>
                        <a:pt x="27" y="65"/>
                      </a:lnTo>
                      <a:close/>
                    </a:path>
                  </a:pathLst>
                </a:custGeom>
                <a:solidFill>
                  <a:srgbClr val="B4B4B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p>
                  <a:pPr marL="0" marR="0" lvl="0" indent="0" defTabSz="932597" eaLnBrk="1" fontAlgn="auto" latinLnBrk="0" hangingPunct="1">
                    <a:lnSpc>
                      <a:spcPct val="100000"/>
                    </a:lnSpc>
                    <a:spcBef>
                      <a:spcPts val="0"/>
                    </a:spcBef>
                    <a:spcAft>
                      <a:spcPts val="0"/>
                    </a:spcAft>
                    <a:buClrTx/>
                    <a:buSzTx/>
                    <a:buFontTx/>
                    <a:buNone/>
                    <a:tabLst/>
                    <a:defRPr/>
                  </a:pPr>
                  <a:endParaRPr kumimoji="0" lang="en-US" sz="1836" b="0" i="0" u="none" strike="noStrike" kern="0" cap="none" spc="0" normalizeH="0" baseline="0" noProof="0">
                    <a:ln>
                      <a:noFill/>
                    </a:ln>
                    <a:solidFill>
                      <a:sysClr val="windowText" lastClr="000000"/>
                    </a:solidFill>
                    <a:effectLst/>
                    <a:uLnTx/>
                    <a:uFillTx/>
                  </a:endParaRPr>
                </a:p>
              </p:txBody>
            </p:sp>
            <p:sp>
              <p:nvSpPr>
                <p:cNvPr id="1088" name="Freeform 288"/>
                <p:cNvSpPr>
                  <a:spLocks/>
                </p:cNvSpPr>
                <p:nvPr/>
              </p:nvSpPr>
              <p:spPr bwMode="auto">
                <a:xfrm>
                  <a:off x="2865438" y="3262313"/>
                  <a:ext cx="79375" cy="76200"/>
                </a:xfrm>
                <a:custGeom>
                  <a:avLst/>
                  <a:gdLst>
                    <a:gd name="T0" fmla="*/ 50 w 50"/>
                    <a:gd name="T1" fmla="*/ 48 h 48"/>
                    <a:gd name="T2" fmla="*/ 48 w 50"/>
                    <a:gd name="T3" fmla="*/ 48 h 48"/>
                    <a:gd name="T4" fmla="*/ 0 w 50"/>
                    <a:gd name="T5" fmla="*/ 48 h 48"/>
                    <a:gd name="T6" fmla="*/ 0 w 50"/>
                    <a:gd name="T7" fmla="*/ 0 h 48"/>
                    <a:gd name="T8" fmla="*/ 50 w 50"/>
                    <a:gd name="T9" fmla="*/ 0 h 48"/>
                    <a:gd name="T10" fmla="*/ 50 w 50"/>
                    <a:gd name="T11" fmla="*/ 48 h 48"/>
                  </a:gdLst>
                  <a:ahLst/>
                  <a:cxnLst>
                    <a:cxn ang="0">
                      <a:pos x="T0" y="T1"/>
                    </a:cxn>
                    <a:cxn ang="0">
                      <a:pos x="T2" y="T3"/>
                    </a:cxn>
                    <a:cxn ang="0">
                      <a:pos x="T4" y="T5"/>
                    </a:cxn>
                    <a:cxn ang="0">
                      <a:pos x="T6" y="T7"/>
                    </a:cxn>
                    <a:cxn ang="0">
                      <a:pos x="T8" y="T9"/>
                    </a:cxn>
                    <a:cxn ang="0">
                      <a:pos x="T10" y="T11"/>
                    </a:cxn>
                  </a:cxnLst>
                  <a:rect l="0" t="0" r="r" b="b"/>
                  <a:pathLst>
                    <a:path w="50" h="48">
                      <a:moveTo>
                        <a:pt x="50" y="48"/>
                      </a:moveTo>
                      <a:lnTo>
                        <a:pt x="48" y="48"/>
                      </a:lnTo>
                      <a:lnTo>
                        <a:pt x="0" y="48"/>
                      </a:lnTo>
                      <a:lnTo>
                        <a:pt x="0" y="0"/>
                      </a:lnTo>
                      <a:lnTo>
                        <a:pt x="50" y="0"/>
                      </a:lnTo>
                      <a:lnTo>
                        <a:pt x="50" y="48"/>
                      </a:lnTo>
                      <a:close/>
                    </a:path>
                  </a:pathLst>
                </a:custGeom>
                <a:solidFill>
                  <a:srgbClr val="D2D2D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p>
                  <a:pPr marL="0" marR="0" lvl="0" indent="0" defTabSz="932597" eaLnBrk="1" fontAlgn="auto" latinLnBrk="0" hangingPunct="1">
                    <a:lnSpc>
                      <a:spcPct val="100000"/>
                    </a:lnSpc>
                    <a:spcBef>
                      <a:spcPts val="0"/>
                    </a:spcBef>
                    <a:spcAft>
                      <a:spcPts val="0"/>
                    </a:spcAft>
                    <a:buClrTx/>
                    <a:buSzTx/>
                    <a:buFontTx/>
                    <a:buNone/>
                    <a:tabLst/>
                    <a:defRPr/>
                  </a:pPr>
                  <a:endParaRPr kumimoji="0" lang="en-US" sz="1836" b="0" i="0" u="none" strike="noStrike" kern="0" cap="none" spc="0" normalizeH="0" baseline="0" noProof="0">
                    <a:ln>
                      <a:noFill/>
                    </a:ln>
                    <a:solidFill>
                      <a:sysClr val="windowText" lastClr="000000"/>
                    </a:solidFill>
                    <a:effectLst/>
                    <a:uLnTx/>
                    <a:uFillTx/>
                  </a:endParaRPr>
                </a:p>
              </p:txBody>
            </p:sp>
            <p:sp>
              <p:nvSpPr>
                <p:cNvPr id="1089" name="Freeform 289"/>
                <p:cNvSpPr>
                  <a:spLocks/>
                </p:cNvSpPr>
                <p:nvPr/>
              </p:nvSpPr>
              <p:spPr bwMode="auto">
                <a:xfrm>
                  <a:off x="2865438" y="3081338"/>
                  <a:ext cx="146050" cy="180975"/>
                </a:xfrm>
                <a:custGeom>
                  <a:avLst/>
                  <a:gdLst>
                    <a:gd name="T0" fmla="*/ 92 w 92"/>
                    <a:gd name="T1" fmla="*/ 0 h 114"/>
                    <a:gd name="T2" fmla="*/ 75 w 92"/>
                    <a:gd name="T3" fmla="*/ 0 h 114"/>
                    <a:gd name="T4" fmla="*/ 0 w 92"/>
                    <a:gd name="T5" fmla="*/ 114 h 114"/>
                    <a:gd name="T6" fmla="*/ 50 w 92"/>
                    <a:gd name="T7" fmla="*/ 114 h 114"/>
                    <a:gd name="T8" fmla="*/ 92 w 92"/>
                    <a:gd name="T9" fmla="*/ 0 h 114"/>
                  </a:gdLst>
                  <a:ahLst/>
                  <a:cxnLst>
                    <a:cxn ang="0">
                      <a:pos x="T0" y="T1"/>
                    </a:cxn>
                    <a:cxn ang="0">
                      <a:pos x="T2" y="T3"/>
                    </a:cxn>
                    <a:cxn ang="0">
                      <a:pos x="T4" y="T5"/>
                    </a:cxn>
                    <a:cxn ang="0">
                      <a:pos x="T6" y="T7"/>
                    </a:cxn>
                    <a:cxn ang="0">
                      <a:pos x="T8" y="T9"/>
                    </a:cxn>
                  </a:cxnLst>
                  <a:rect l="0" t="0" r="r" b="b"/>
                  <a:pathLst>
                    <a:path w="92" h="114">
                      <a:moveTo>
                        <a:pt x="92" y="0"/>
                      </a:moveTo>
                      <a:lnTo>
                        <a:pt x="75" y="0"/>
                      </a:lnTo>
                      <a:lnTo>
                        <a:pt x="0" y="114"/>
                      </a:lnTo>
                      <a:lnTo>
                        <a:pt x="50" y="114"/>
                      </a:lnTo>
                      <a:lnTo>
                        <a:pt x="92" y="0"/>
                      </a:lnTo>
                      <a:close/>
                    </a:path>
                  </a:pathLst>
                </a:custGeom>
                <a:solidFill>
                  <a:srgbClr val="D2D2D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p>
                  <a:pPr marL="0" marR="0" lvl="0" indent="0" defTabSz="932597" eaLnBrk="1" fontAlgn="auto" latinLnBrk="0" hangingPunct="1">
                    <a:lnSpc>
                      <a:spcPct val="100000"/>
                    </a:lnSpc>
                    <a:spcBef>
                      <a:spcPts val="0"/>
                    </a:spcBef>
                    <a:spcAft>
                      <a:spcPts val="0"/>
                    </a:spcAft>
                    <a:buClrTx/>
                    <a:buSzTx/>
                    <a:buFontTx/>
                    <a:buNone/>
                    <a:tabLst/>
                    <a:defRPr/>
                  </a:pPr>
                  <a:endParaRPr kumimoji="0" lang="en-US" sz="1836" b="0" i="0" u="none" strike="noStrike" kern="0" cap="none" spc="0" normalizeH="0" baseline="0" noProof="0">
                    <a:ln>
                      <a:noFill/>
                    </a:ln>
                    <a:solidFill>
                      <a:sysClr val="windowText" lastClr="000000"/>
                    </a:solidFill>
                    <a:effectLst/>
                    <a:uLnTx/>
                    <a:uFillTx/>
                  </a:endParaRPr>
                </a:p>
              </p:txBody>
            </p:sp>
            <p:sp>
              <p:nvSpPr>
                <p:cNvPr id="1090" name="Rectangle 291"/>
                <p:cNvSpPr>
                  <a:spLocks noChangeArrowheads="1"/>
                </p:cNvSpPr>
                <p:nvPr/>
              </p:nvSpPr>
              <p:spPr bwMode="auto">
                <a:xfrm>
                  <a:off x="2865438" y="3338513"/>
                  <a:ext cx="79375" cy="200025"/>
                </a:xfrm>
                <a:prstGeom prst="rect">
                  <a:avLst/>
                </a:prstGeom>
                <a:solidFill>
                  <a:srgbClr val="FFB9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3260" tIns="46630" rIns="93260" bIns="46630" numCol="1" anchor="t" anchorCtr="0" compatLnSpc="1">
                  <a:prstTxWarp prst="textNoShape">
                    <a:avLst/>
                  </a:prstTxWarp>
                </a:bodyPr>
                <a:lstStyle/>
                <a:p>
                  <a:pPr marL="0" marR="0" lvl="0" indent="0" defTabSz="932597" eaLnBrk="1" fontAlgn="auto" latinLnBrk="0" hangingPunct="1">
                    <a:lnSpc>
                      <a:spcPct val="100000"/>
                    </a:lnSpc>
                    <a:spcBef>
                      <a:spcPts val="0"/>
                    </a:spcBef>
                    <a:spcAft>
                      <a:spcPts val="0"/>
                    </a:spcAft>
                    <a:buClrTx/>
                    <a:buSzTx/>
                    <a:buFontTx/>
                    <a:buNone/>
                    <a:tabLst/>
                    <a:defRPr/>
                  </a:pPr>
                  <a:endParaRPr kumimoji="0" lang="en-US" sz="1836" b="0" i="0" u="none" strike="noStrike" kern="0" cap="none" spc="0" normalizeH="0" baseline="0" noProof="0">
                    <a:ln>
                      <a:noFill/>
                    </a:ln>
                    <a:solidFill>
                      <a:sysClr val="windowText" lastClr="000000"/>
                    </a:solidFill>
                    <a:effectLst/>
                    <a:uLnTx/>
                    <a:uFillTx/>
                  </a:endParaRPr>
                </a:p>
              </p:txBody>
            </p:sp>
            <p:sp>
              <p:nvSpPr>
                <p:cNvPr id="1091" name="Freeform 292"/>
                <p:cNvSpPr>
                  <a:spLocks/>
                </p:cNvSpPr>
                <p:nvPr/>
              </p:nvSpPr>
              <p:spPr bwMode="auto">
                <a:xfrm>
                  <a:off x="2724150" y="3440113"/>
                  <a:ext cx="563562" cy="417512"/>
                </a:xfrm>
                <a:custGeom>
                  <a:avLst/>
                  <a:gdLst>
                    <a:gd name="T0" fmla="*/ 143 w 143"/>
                    <a:gd name="T1" fmla="*/ 53 h 106"/>
                    <a:gd name="T2" fmla="*/ 130 w 143"/>
                    <a:gd name="T3" fmla="*/ 38 h 106"/>
                    <a:gd name="T4" fmla="*/ 130 w 143"/>
                    <a:gd name="T5" fmla="*/ 37 h 106"/>
                    <a:gd name="T6" fmla="*/ 108 w 143"/>
                    <a:gd name="T7" fmla="*/ 15 h 106"/>
                    <a:gd name="T8" fmla="*/ 93 w 143"/>
                    <a:gd name="T9" fmla="*/ 21 h 106"/>
                    <a:gd name="T10" fmla="*/ 63 w 143"/>
                    <a:gd name="T11" fmla="*/ 0 h 106"/>
                    <a:gd name="T12" fmla="*/ 37 w 143"/>
                    <a:gd name="T13" fmla="*/ 13 h 106"/>
                    <a:gd name="T14" fmla="*/ 29 w 143"/>
                    <a:gd name="T15" fmla="*/ 11 h 106"/>
                    <a:gd name="T16" fmla="*/ 19 w 143"/>
                    <a:gd name="T17" fmla="*/ 14 h 106"/>
                    <a:gd name="T18" fmla="*/ 11 w 143"/>
                    <a:gd name="T19" fmla="*/ 29 h 106"/>
                    <a:gd name="T20" fmla="*/ 0 w 143"/>
                    <a:gd name="T21" fmla="*/ 49 h 106"/>
                    <a:gd name="T22" fmla="*/ 0 w 143"/>
                    <a:gd name="T23" fmla="*/ 51 h 106"/>
                    <a:gd name="T24" fmla="*/ 0 w 143"/>
                    <a:gd name="T25" fmla="*/ 52 h 106"/>
                    <a:gd name="T26" fmla="*/ 18 w 143"/>
                    <a:gd name="T27" fmla="*/ 73 h 106"/>
                    <a:gd name="T28" fmla="*/ 18 w 143"/>
                    <a:gd name="T29" fmla="*/ 75 h 106"/>
                    <a:gd name="T30" fmla="*/ 49 w 143"/>
                    <a:gd name="T31" fmla="*/ 106 h 106"/>
                    <a:gd name="T32" fmla="*/ 75 w 143"/>
                    <a:gd name="T33" fmla="*/ 92 h 106"/>
                    <a:gd name="T34" fmla="*/ 83 w 143"/>
                    <a:gd name="T35" fmla="*/ 94 h 106"/>
                    <a:gd name="T36" fmla="*/ 93 w 143"/>
                    <a:gd name="T37" fmla="*/ 91 h 106"/>
                    <a:gd name="T38" fmla="*/ 94 w 143"/>
                    <a:gd name="T39" fmla="*/ 90 h 106"/>
                    <a:gd name="T40" fmla="*/ 98 w 143"/>
                    <a:gd name="T41" fmla="*/ 90 h 106"/>
                    <a:gd name="T42" fmla="*/ 116 w 143"/>
                    <a:gd name="T43" fmla="*/ 80 h 106"/>
                    <a:gd name="T44" fmla="*/ 122 w 143"/>
                    <a:gd name="T45" fmla="*/ 82 h 106"/>
                    <a:gd name="T46" fmla="*/ 129 w 143"/>
                    <a:gd name="T47" fmla="*/ 80 h 106"/>
                    <a:gd name="T48" fmla="*/ 135 w 143"/>
                    <a:gd name="T49" fmla="*/ 70 h 106"/>
                    <a:gd name="T50" fmla="*/ 143 w 143"/>
                    <a:gd name="T51" fmla="*/ 55 h 106"/>
                    <a:gd name="T52" fmla="*/ 143 w 143"/>
                    <a:gd name="T53" fmla="*/ 54 h 106"/>
                    <a:gd name="T54" fmla="*/ 143 w 143"/>
                    <a:gd name="T55" fmla="*/ 53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43" h="106">
                      <a:moveTo>
                        <a:pt x="143" y="53"/>
                      </a:moveTo>
                      <a:cubicBezTo>
                        <a:pt x="143" y="45"/>
                        <a:pt x="137" y="39"/>
                        <a:pt x="130" y="38"/>
                      </a:cubicBezTo>
                      <a:cubicBezTo>
                        <a:pt x="130" y="38"/>
                        <a:pt x="130" y="37"/>
                        <a:pt x="130" y="37"/>
                      </a:cubicBezTo>
                      <a:cubicBezTo>
                        <a:pt x="130" y="25"/>
                        <a:pt x="120" y="15"/>
                        <a:pt x="108" y="15"/>
                      </a:cubicBezTo>
                      <a:cubicBezTo>
                        <a:pt x="102" y="15"/>
                        <a:pt x="97" y="17"/>
                        <a:pt x="93" y="21"/>
                      </a:cubicBezTo>
                      <a:cubicBezTo>
                        <a:pt x="89" y="9"/>
                        <a:pt x="77" y="0"/>
                        <a:pt x="63" y="0"/>
                      </a:cubicBezTo>
                      <a:cubicBezTo>
                        <a:pt x="52" y="0"/>
                        <a:pt x="43" y="5"/>
                        <a:pt x="37" y="13"/>
                      </a:cubicBezTo>
                      <a:cubicBezTo>
                        <a:pt x="35" y="12"/>
                        <a:pt x="32" y="11"/>
                        <a:pt x="29" y="11"/>
                      </a:cubicBezTo>
                      <a:cubicBezTo>
                        <a:pt x="25" y="11"/>
                        <a:pt x="22" y="12"/>
                        <a:pt x="19" y="14"/>
                      </a:cubicBezTo>
                      <a:cubicBezTo>
                        <a:pt x="14" y="17"/>
                        <a:pt x="11" y="23"/>
                        <a:pt x="11" y="29"/>
                      </a:cubicBezTo>
                      <a:cubicBezTo>
                        <a:pt x="4" y="33"/>
                        <a:pt x="0" y="41"/>
                        <a:pt x="0" y="49"/>
                      </a:cubicBezTo>
                      <a:cubicBezTo>
                        <a:pt x="0" y="50"/>
                        <a:pt x="0" y="50"/>
                        <a:pt x="0" y="51"/>
                      </a:cubicBezTo>
                      <a:cubicBezTo>
                        <a:pt x="0" y="51"/>
                        <a:pt x="0" y="52"/>
                        <a:pt x="0" y="52"/>
                      </a:cubicBezTo>
                      <a:cubicBezTo>
                        <a:pt x="0" y="63"/>
                        <a:pt x="8" y="72"/>
                        <a:pt x="18" y="73"/>
                      </a:cubicBezTo>
                      <a:cubicBezTo>
                        <a:pt x="18" y="74"/>
                        <a:pt x="18" y="74"/>
                        <a:pt x="18" y="75"/>
                      </a:cubicBezTo>
                      <a:cubicBezTo>
                        <a:pt x="18" y="92"/>
                        <a:pt x="32" y="106"/>
                        <a:pt x="49" y="106"/>
                      </a:cubicBezTo>
                      <a:cubicBezTo>
                        <a:pt x="59" y="106"/>
                        <a:pt x="69" y="100"/>
                        <a:pt x="75" y="92"/>
                      </a:cubicBezTo>
                      <a:cubicBezTo>
                        <a:pt x="77" y="93"/>
                        <a:pt x="80" y="94"/>
                        <a:pt x="83" y="94"/>
                      </a:cubicBezTo>
                      <a:cubicBezTo>
                        <a:pt x="87" y="94"/>
                        <a:pt x="90" y="93"/>
                        <a:pt x="93" y="91"/>
                      </a:cubicBezTo>
                      <a:cubicBezTo>
                        <a:pt x="94" y="91"/>
                        <a:pt x="94" y="90"/>
                        <a:pt x="94" y="90"/>
                      </a:cubicBezTo>
                      <a:cubicBezTo>
                        <a:pt x="96" y="90"/>
                        <a:pt x="97" y="90"/>
                        <a:pt x="98" y="90"/>
                      </a:cubicBezTo>
                      <a:cubicBezTo>
                        <a:pt x="105" y="90"/>
                        <a:pt x="112" y="86"/>
                        <a:pt x="116" y="80"/>
                      </a:cubicBezTo>
                      <a:cubicBezTo>
                        <a:pt x="118" y="81"/>
                        <a:pt x="120" y="82"/>
                        <a:pt x="122" y="82"/>
                      </a:cubicBezTo>
                      <a:cubicBezTo>
                        <a:pt x="125" y="82"/>
                        <a:pt x="127" y="81"/>
                        <a:pt x="129" y="80"/>
                      </a:cubicBezTo>
                      <a:cubicBezTo>
                        <a:pt x="133" y="78"/>
                        <a:pt x="135" y="74"/>
                        <a:pt x="135" y="70"/>
                      </a:cubicBezTo>
                      <a:cubicBezTo>
                        <a:pt x="140" y="66"/>
                        <a:pt x="143" y="61"/>
                        <a:pt x="143" y="55"/>
                      </a:cubicBezTo>
                      <a:cubicBezTo>
                        <a:pt x="143" y="55"/>
                        <a:pt x="143" y="54"/>
                        <a:pt x="143" y="54"/>
                      </a:cubicBezTo>
                      <a:cubicBezTo>
                        <a:pt x="143" y="53"/>
                        <a:pt x="143" y="53"/>
                        <a:pt x="143" y="53"/>
                      </a:cubicBezTo>
                      <a:close/>
                    </a:path>
                  </a:pathLst>
                </a:custGeom>
                <a:solidFill>
                  <a:srgbClr val="D2D2D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p>
                  <a:pPr marL="0" marR="0" lvl="0" indent="0" defTabSz="932597" eaLnBrk="1" fontAlgn="auto" latinLnBrk="0" hangingPunct="1">
                    <a:lnSpc>
                      <a:spcPct val="100000"/>
                    </a:lnSpc>
                    <a:spcBef>
                      <a:spcPts val="0"/>
                    </a:spcBef>
                    <a:spcAft>
                      <a:spcPts val="0"/>
                    </a:spcAft>
                    <a:buClrTx/>
                    <a:buSzTx/>
                    <a:buFontTx/>
                    <a:buNone/>
                    <a:tabLst/>
                    <a:defRPr/>
                  </a:pPr>
                  <a:endParaRPr kumimoji="0" lang="en-US" sz="1836" b="0" i="0" u="none" strike="noStrike" kern="0" cap="none" spc="0" normalizeH="0" baseline="0" noProof="0">
                    <a:ln>
                      <a:noFill/>
                    </a:ln>
                    <a:solidFill>
                      <a:sysClr val="windowText" lastClr="000000"/>
                    </a:solidFill>
                    <a:effectLst/>
                    <a:uLnTx/>
                    <a:uFillTx/>
                  </a:endParaRPr>
                </a:p>
              </p:txBody>
            </p:sp>
            <p:sp>
              <p:nvSpPr>
                <p:cNvPr id="1092" name="Freeform 293"/>
                <p:cNvSpPr>
                  <a:spLocks/>
                </p:cNvSpPr>
                <p:nvPr/>
              </p:nvSpPr>
              <p:spPr bwMode="auto">
                <a:xfrm>
                  <a:off x="2976563" y="3790950"/>
                  <a:ext cx="19050" cy="661987"/>
                </a:xfrm>
                <a:custGeom>
                  <a:avLst/>
                  <a:gdLst>
                    <a:gd name="T0" fmla="*/ 3 w 5"/>
                    <a:gd name="T1" fmla="*/ 168 h 168"/>
                    <a:gd name="T2" fmla="*/ 0 w 5"/>
                    <a:gd name="T3" fmla="*/ 165 h 168"/>
                    <a:gd name="T4" fmla="*/ 0 w 5"/>
                    <a:gd name="T5" fmla="*/ 2 h 168"/>
                    <a:gd name="T6" fmla="*/ 3 w 5"/>
                    <a:gd name="T7" fmla="*/ 0 h 168"/>
                    <a:gd name="T8" fmla="*/ 5 w 5"/>
                    <a:gd name="T9" fmla="*/ 2 h 168"/>
                    <a:gd name="T10" fmla="*/ 5 w 5"/>
                    <a:gd name="T11" fmla="*/ 165 h 168"/>
                    <a:gd name="T12" fmla="*/ 3 w 5"/>
                    <a:gd name="T13" fmla="*/ 168 h 168"/>
                  </a:gdLst>
                  <a:ahLst/>
                  <a:cxnLst>
                    <a:cxn ang="0">
                      <a:pos x="T0" y="T1"/>
                    </a:cxn>
                    <a:cxn ang="0">
                      <a:pos x="T2" y="T3"/>
                    </a:cxn>
                    <a:cxn ang="0">
                      <a:pos x="T4" y="T5"/>
                    </a:cxn>
                    <a:cxn ang="0">
                      <a:pos x="T6" y="T7"/>
                    </a:cxn>
                    <a:cxn ang="0">
                      <a:pos x="T8" y="T9"/>
                    </a:cxn>
                    <a:cxn ang="0">
                      <a:pos x="T10" y="T11"/>
                    </a:cxn>
                    <a:cxn ang="0">
                      <a:pos x="T12" y="T13"/>
                    </a:cxn>
                  </a:cxnLst>
                  <a:rect l="0" t="0" r="r" b="b"/>
                  <a:pathLst>
                    <a:path w="5" h="168">
                      <a:moveTo>
                        <a:pt x="3" y="168"/>
                      </a:moveTo>
                      <a:cubicBezTo>
                        <a:pt x="1" y="168"/>
                        <a:pt x="0" y="167"/>
                        <a:pt x="0" y="165"/>
                      </a:cubicBezTo>
                      <a:cubicBezTo>
                        <a:pt x="0" y="2"/>
                        <a:pt x="0" y="2"/>
                        <a:pt x="0" y="2"/>
                      </a:cubicBezTo>
                      <a:cubicBezTo>
                        <a:pt x="0" y="1"/>
                        <a:pt x="1" y="0"/>
                        <a:pt x="3" y="0"/>
                      </a:cubicBezTo>
                      <a:cubicBezTo>
                        <a:pt x="4" y="0"/>
                        <a:pt x="5" y="1"/>
                        <a:pt x="5" y="2"/>
                      </a:cubicBezTo>
                      <a:cubicBezTo>
                        <a:pt x="5" y="165"/>
                        <a:pt x="5" y="165"/>
                        <a:pt x="5" y="165"/>
                      </a:cubicBezTo>
                      <a:cubicBezTo>
                        <a:pt x="5" y="167"/>
                        <a:pt x="4" y="168"/>
                        <a:pt x="3" y="168"/>
                      </a:cubicBezTo>
                      <a:close/>
                    </a:path>
                  </a:pathLst>
                </a:custGeom>
                <a:solidFill>
                  <a:srgbClr val="D2D2D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p>
                  <a:pPr marL="0" marR="0" lvl="0" indent="0" defTabSz="932597" eaLnBrk="1" fontAlgn="auto" latinLnBrk="0" hangingPunct="1">
                    <a:lnSpc>
                      <a:spcPct val="100000"/>
                    </a:lnSpc>
                    <a:spcBef>
                      <a:spcPts val="0"/>
                    </a:spcBef>
                    <a:spcAft>
                      <a:spcPts val="0"/>
                    </a:spcAft>
                    <a:buClrTx/>
                    <a:buSzTx/>
                    <a:buFontTx/>
                    <a:buNone/>
                    <a:tabLst/>
                    <a:defRPr/>
                  </a:pPr>
                  <a:endParaRPr kumimoji="0" lang="en-US" sz="1836" b="0" i="0" u="none" strike="noStrike" kern="0" cap="none" spc="0" normalizeH="0" baseline="0" noProof="0">
                    <a:ln>
                      <a:noFill/>
                    </a:ln>
                    <a:solidFill>
                      <a:sysClr val="windowText" lastClr="000000"/>
                    </a:solidFill>
                    <a:effectLst/>
                    <a:uLnTx/>
                    <a:uFillTx/>
                  </a:endParaRPr>
                </a:p>
              </p:txBody>
            </p:sp>
            <p:sp>
              <p:nvSpPr>
                <p:cNvPr id="1093" name="Freeform 294"/>
                <p:cNvSpPr>
                  <a:spLocks/>
                </p:cNvSpPr>
                <p:nvPr/>
              </p:nvSpPr>
              <p:spPr bwMode="auto">
                <a:xfrm>
                  <a:off x="3024188" y="3790950"/>
                  <a:ext cx="19050" cy="749300"/>
                </a:xfrm>
                <a:custGeom>
                  <a:avLst/>
                  <a:gdLst>
                    <a:gd name="T0" fmla="*/ 2 w 5"/>
                    <a:gd name="T1" fmla="*/ 190 h 190"/>
                    <a:gd name="T2" fmla="*/ 0 w 5"/>
                    <a:gd name="T3" fmla="*/ 187 h 190"/>
                    <a:gd name="T4" fmla="*/ 0 w 5"/>
                    <a:gd name="T5" fmla="*/ 2 h 190"/>
                    <a:gd name="T6" fmla="*/ 2 w 5"/>
                    <a:gd name="T7" fmla="*/ 0 h 190"/>
                    <a:gd name="T8" fmla="*/ 5 w 5"/>
                    <a:gd name="T9" fmla="*/ 2 h 190"/>
                    <a:gd name="T10" fmla="*/ 5 w 5"/>
                    <a:gd name="T11" fmla="*/ 187 h 190"/>
                    <a:gd name="T12" fmla="*/ 2 w 5"/>
                    <a:gd name="T13" fmla="*/ 190 h 190"/>
                  </a:gdLst>
                  <a:ahLst/>
                  <a:cxnLst>
                    <a:cxn ang="0">
                      <a:pos x="T0" y="T1"/>
                    </a:cxn>
                    <a:cxn ang="0">
                      <a:pos x="T2" y="T3"/>
                    </a:cxn>
                    <a:cxn ang="0">
                      <a:pos x="T4" y="T5"/>
                    </a:cxn>
                    <a:cxn ang="0">
                      <a:pos x="T6" y="T7"/>
                    </a:cxn>
                    <a:cxn ang="0">
                      <a:pos x="T8" y="T9"/>
                    </a:cxn>
                    <a:cxn ang="0">
                      <a:pos x="T10" y="T11"/>
                    </a:cxn>
                    <a:cxn ang="0">
                      <a:pos x="T12" y="T13"/>
                    </a:cxn>
                  </a:cxnLst>
                  <a:rect l="0" t="0" r="r" b="b"/>
                  <a:pathLst>
                    <a:path w="5" h="190">
                      <a:moveTo>
                        <a:pt x="2" y="190"/>
                      </a:moveTo>
                      <a:cubicBezTo>
                        <a:pt x="1" y="190"/>
                        <a:pt x="0" y="189"/>
                        <a:pt x="0" y="187"/>
                      </a:cubicBezTo>
                      <a:cubicBezTo>
                        <a:pt x="0" y="2"/>
                        <a:pt x="0" y="2"/>
                        <a:pt x="0" y="2"/>
                      </a:cubicBezTo>
                      <a:cubicBezTo>
                        <a:pt x="0" y="1"/>
                        <a:pt x="1" y="0"/>
                        <a:pt x="2" y="0"/>
                      </a:cubicBezTo>
                      <a:cubicBezTo>
                        <a:pt x="4" y="0"/>
                        <a:pt x="5" y="1"/>
                        <a:pt x="5" y="2"/>
                      </a:cubicBezTo>
                      <a:cubicBezTo>
                        <a:pt x="5" y="187"/>
                        <a:pt x="5" y="187"/>
                        <a:pt x="5" y="187"/>
                      </a:cubicBezTo>
                      <a:cubicBezTo>
                        <a:pt x="5" y="189"/>
                        <a:pt x="4" y="190"/>
                        <a:pt x="2" y="190"/>
                      </a:cubicBezTo>
                      <a:close/>
                    </a:path>
                  </a:pathLst>
                </a:custGeom>
                <a:solidFill>
                  <a:srgbClr val="D2D2D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p>
                  <a:pPr marL="0" marR="0" lvl="0" indent="0" defTabSz="932597" eaLnBrk="1" fontAlgn="auto" latinLnBrk="0" hangingPunct="1">
                    <a:lnSpc>
                      <a:spcPct val="100000"/>
                    </a:lnSpc>
                    <a:spcBef>
                      <a:spcPts val="0"/>
                    </a:spcBef>
                    <a:spcAft>
                      <a:spcPts val="0"/>
                    </a:spcAft>
                    <a:buClrTx/>
                    <a:buSzTx/>
                    <a:buFontTx/>
                    <a:buNone/>
                    <a:tabLst/>
                    <a:defRPr/>
                  </a:pPr>
                  <a:endParaRPr kumimoji="0" lang="en-US" sz="1836" b="0" i="0" u="none" strike="noStrike" kern="0" cap="none" spc="0" normalizeH="0" baseline="0" noProof="0">
                    <a:ln>
                      <a:noFill/>
                    </a:ln>
                    <a:solidFill>
                      <a:sysClr val="windowText" lastClr="000000"/>
                    </a:solidFill>
                    <a:effectLst/>
                    <a:uLnTx/>
                    <a:uFillTx/>
                  </a:endParaRPr>
                </a:p>
              </p:txBody>
            </p:sp>
            <p:sp>
              <p:nvSpPr>
                <p:cNvPr id="1094" name="Freeform 295"/>
                <p:cNvSpPr>
                  <a:spLocks/>
                </p:cNvSpPr>
                <p:nvPr/>
              </p:nvSpPr>
              <p:spPr bwMode="auto">
                <a:xfrm>
                  <a:off x="3067050" y="3790950"/>
                  <a:ext cx="19050" cy="661987"/>
                </a:xfrm>
                <a:custGeom>
                  <a:avLst/>
                  <a:gdLst>
                    <a:gd name="T0" fmla="*/ 3 w 5"/>
                    <a:gd name="T1" fmla="*/ 168 h 168"/>
                    <a:gd name="T2" fmla="*/ 0 w 5"/>
                    <a:gd name="T3" fmla="*/ 165 h 168"/>
                    <a:gd name="T4" fmla="*/ 0 w 5"/>
                    <a:gd name="T5" fmla="*/ 2 h 168"/>
                    <a:gd name="T6" fmla="*/ 3 w 5"/>
                    <a:gd name="T7" fmla="*/ 0 h 168"/>
                    <a:gd name="T8" fmla="*/ 5 w 5"/>
                    <a:gd name="T9" fmla="*/ 2 h 168"/>
                    <a:gd name="T10" fmla="*/ 5 w 5"/>
                    <a:gd name="T11" fmla="*/ 165 h 168"/>
                    <a:gd name="T12" fmla="*/ 3 w 5"/>
                    <a:gd name="T13" fmla="*/ 168 h 168"/>
                  </a:gdLst>
                  <a:ahLst/>
                  <a:cxnLst>
                    <a:cxn ang="0">
                      <a:pos x="T0" y="T1"/>
                    </a:cxn>
                    <a:cxn ang="0">
                      <a:pos x="T2" y="T3"/>
                    </a:cxn>
                    <a:cxn ang="0">
                      <a:pos x="T4" y="T5"/>
                    </a:cxn>
                    <a:cxn ang="0">
                      <a:pos x="T6" y="T7"/>
                    </a:cxn>
                    <a:cxn ang="0">
                      <a:pos x="T8" y="T9"/>
                    </a:cxn>
                    <a:cxn ang="0">
                      <a:pos x="T10" y="T11"/>
                    </a:cxn>
                    <a:cxn ang="0">
                      <a:pos x="T12" y="T13"/>
                    </a:cxn>
                  </a:cxnLst>
                  <a:rect l="0" t="0" r="r" b="b"/>
                  <a:pathLst>
                    <a:path w="5" h="168">
                      <a:moveTo>
                        <a:pt x="3" y="168"/>
                      </a:moveTo>
                      <a:cubicBezTo>
                        <a:pt x="1" y="168"/>
                        <a:pt x="0" y="167"/>
                        <a:pt x="0" y="165"/>
                      </a:cubicBezTo>
                      <a:cubicBezTo>
                        <a:pt x="0" y="2"/>
                        <a:pt x="0" y="2"/>
                        <a:pt x="0" y="2"/>
                      </a:cubicBezTo>
                      <a:cubicBezTo>
                        <a:pt x="0" y="1"/>
                        <a:pt x="1" y="0"/>
                        <a:pt x="3" y="0"/>
                      </a:cubicBezTo>
                      <a:cubicBezTo>
                        <a:pt x="4" y="0"/>
                        <a:pt x="5" y="1"/>
                        <a:pt x="5" y="2"/>
                      </a:cubicBezTo>
                      <a:cubicBezTo>
                        <a:pt x="5" y="165"/>
                        <a:pt x="5" y="165"/>
                        <a:pt x="5" y="165"/>
                      </a:cubicBezTo>
                      <a:cubicBezTo>
                        <a:pt x="5" y="167"/>
                        <a:pt x="4" y="168"/>
                        <a:pt x="3" y="168"/>
                      </a:cubicBezTo>
                      <a:close/>
                    </a:path>
                  </a:pathLst>
                </a:custGeom>
                <a:solidFill>
                  <a:srgbClr val="D2D2D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p>
                  <a:pPr marL="0" marR="0" lvl="0" indent="0" defTabSz="932597" eaLnBrk="1" fontAlgn="auto" latinLnBrk="0" hangingPunct="1">
                    <a:lnSpc>
                      <a:spcPct val="100000"/>
                    </a:lnSpc>
                    <a:spcBef>
                      <a:spcPts val="0"/>
                    </a:spcBef>
                    <a:spcAft>
                      <a:spcPts val="0"/>
                    </a:spcAft>
                    <a:buClrTx/>
                    <a:buSzTx/>
                    <a:buFontTx/>
                    <a:buNone/>
                    <a:tabLst/>
                    <a:defRPr/>
                  </a:pPr>
                  <a:endParaRPr kumimoji="0" lang="en-US" sz="1836" b="0" i="0" u="none" strike="noStrike" kern="0" cap="none" spc="0" normalizeH="0" baseline="0" noProof="0">
                    <a:ln>
                      <a:noFill/>
                    </a:ln>
                    <a:solidFill>
                      <a:sysClr val="windowText" lastClr="000000"/>
                    </a:solidFill>
                    <a:effectLst/>
                    <a:uLnTx/>
                    <a:uFillTx/>
                  </a:endParaRPr>
                </a:p>
              </p:txBody>
            </p:sp>
          </p:grpSp>
        </p:grpSp>
        <p:grpSp>
          <p:nvGrpSpPr>
            <p:cNvPr id="1058" name="Group 1057"/>
            <p:cNvGrpSpPr/>
            <p:nvPr/>
          </p:nvGrpSpPr>
          <p:grpSpPr>
            <a:xfrm>
              <a:off x="4332769" y="5674116"/>
              <a:ext cx="2521943" cy="1195149"/>
              <a:chOff x="6802438" y="5041900"/>
              <a:chExt cx="1550987" cy="735013"/>
            </a:xfrm>
          </p:grpSpPr>
          <p:sp>
            <p:nvSpPr>
              <p:cNvPr id="1061" name="Freeform 418"/>
              <p:cNvSpPr>
                <a:spLocks/>
              </p:cNvSpPr>
              <p:nvPr/>
            </p:nvSpPr>
            <p:spPr bwMode="auto">
              <a:xfrm>
                <a:off x="6802438" y="5310188"/>
                <a:ext cx="766763" cy="466725"/>
              </a:xfrm>
              <a:custGeom>
                <a:avLst/>
                <a:gdLst>
                  <a:gd name="T0" fmla="*/ 194 w 483"/>
                  <a:gd name="T1" fmla="*/ 50 h 294"/>
                  <a:gd name="T2" fmla="*/ 194 w 483"/>
                  <a:gd name="T3" fmla="*/ 0 h 294"/>
                  <a:gd name="T4" fmla="*/ 70 w 483"/>
                  <a:gd name="T5" fmla="*/ 0 h 294"/>
                  <a:gd name="T6" fmla="*/ 70 w 483"/>
                  <a:gd name="T7" fmla="*/ 50 h 294"/>
                  <a:gd name="T8" fmla="*/ 0 w 483"/>
                  <a:gd name="T9" fmla="*/ 50 h 294"/>
                  <a:gd name="T10" fmla="*/ 0 w 483"/>
                  <a:gd name="T11" fmla="*/ 62 h 294"/>
                  <a:gd name="T12" fmla="*/ 16 w 483"/>
                  <a:gd name="T13" fmla="*/ 62 h 294"/>
                  <a:gd name="T14" fmla="*/ 16 w 483"/>
                  <a:gd name="T15" fmla="*/ 294 h 294"/>
                  <a:gd name="T16" fmla="*/ 122 w 483"/>
                  <a:gd name="T17" fmla="*/ 294 h 294"/>
                  <a:gd name="T18" fmla="*/ 163 w 483"/>
                  <a:gd name="T19" fmla="*/ 294 h 294"/>
                  <a:gd name="T20" fmla="*/ 194 w 483"/>
                  <a:gd name="T21" fmla="*/ 294 h 294"/>
                  <a:gd name="T22" fmla="*/ 364 w 483"/>
                  <a:gd name="T23" fmla="*/ 294 h 294"/>
                  <a:gd name="T24" fmla="*/ 467 w 483"/>
                  <a:gd name="T25" fmla="*/ 294 h 294"/>
                  <a:gd name="T26" fmla="*/ 467 w 483"/>
                  <a:gd name="T27" fmla="*/ 62 h 294"/>
                  <a:gd name="T28" fmla="*/ 483 w 483"/>
                  <a:gd name="T29" fmla="*/ 62 h 294"/>
                  <a:gd name="T30" fmla="*/ 483 w 483"/>
                  <a:gd name="T31" fmla="*/ 50 h 294"/>
                  <a:gd name="T32" fmla="*/ 194 w 483"/>
                  <a:gd name="T33" fmla="*/ 50 h 2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83" h="294">
                    <a:moveTo>
                      <a:pt x="194" y="50"/>
                    </a:moveTo>
                    <a:lnTo>
                      <a:pt x="194" y="0"/>
                    </a:lnTo>
                    <a:lnTo>
                      <a:pt x="70" y="0"/>
                    </a:lnTo>
                    <a:lnTo>
                      <a:pt x="70" y="50"/>
                    </a:lnTo>
                    <a:lnTo>
                      <a:pt x="0" y="50"/>
                    </a:lnTo>
                    <a:lnTo>
                      <a:pt x="0" y="62"/>
                    </a:lnTo>
                    <a:lnTo>
                      <a:pt x="16" y="62"/>
                    </a:lnTo>
                    <a:lnTo>
                      <a:pt x="16" y="294"/>
                    </a:lnTo>
                    <a:lnTo>
                      <a:pt x="122" y="294"/>
                    </a:lnTo>
                    <a:lnTo>
                      <a:pt x="163" y="294"/>
                    </a:lnTo>
                    <a:lnTo>
                      <a:pt x="194" y="294"/>
                    </a:lnTo>
                    <a:lnTo>
                      <a:pt x="364" y="294"/>
                    </a:lnTo>
                    <a:lnTo>
                      <a:pt x="467" y="294"/>
                    </a:lnTo>
                    <a:lnTo>
                      <a:pt x="467" y="62"/>
                    </a:lnTo>
                    <a:lnTo>
                      <a:pt x="483" y="62"/>
                    </a:lnTo>
                    <a:lnTo>
                      <a:pt x="483" y="50"/>
                    </a:lnTo>
                    <a:lnTo>
                      <a:pt x="194" y="50"/>
                    </a:lnTo>
                    <a:close/>
                  </a:path>
                </a:pathLst>
              </a:custGeom>
              <a:solidFill>
                <a:srgbClr val="D2D2D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p>
                <a:pPr marL="0" marR="0" lvl="0" indent="0" defTabSz="932597" eaLnBrk="1" fontAlgn="auto" latinLnBrk="0" hangingPunct="1">
                  <a:lnSpc>
                    <a:spcPct val="100000"/>
                  </a:lnSpc>
                  <a:spcBef>
                    <a:spcPts val="0"/>
                  </a:spcBef>
                  <a:spcAft>
                    <a:spcPts val="0"/>
                  </a:spcAft>
                  <a:buClrTx/>
                  <a:buSzTx/>
                  <a:buFontTx/>
                  <a:buNone/>
                  <a:tabLst/>
                  <a:defRPr/>
                </a:pPr>
                <a:endParaRPr kumimoji="0" lang="en-US" sz="1836" b="0" i="0" u="none" strike="noStrike" kern="0" cap="none" spc="0" normalizeH="0" baseline="0" noProof="0">
                  <a:ln>
                    <a:noFill/>
                  </a:ln>
                  <a:solidFill>
                    <a:sysClr val="windowText" lastClr="000000"/>
                  </a:solidFill>
                  <a:effectLst/>
                  <a:uLnTx/>
                  <a:uFillTx/>
                </a:endParaRPr>
              </a:p>
            </p:txBody>
          </p:sp>
          <p:sp>
            <p:nvSpPr>
              <p:cNvPr id="1062" name="Freeform 419"/>
              <p:cNvSpPr>
                <a:spLocks/>
              </p:cNvSpPr>
              <p:nvPr/>
            </p:nvSpPr>
            <p:spPr bwMode="auto">
              <a:xfrm>
                <a:off x="7724775" y="5175250"/>
                <a:ext cx="628650" cy="601662"/>
              </a:xfrm>
              <a:custGeom>
                <a:avLst/>
                <a:gdLst>
                  <a:gd name="T0" fmla="*/ 192 w 396"/>
                  <a:gd name="T1" fmla="*/ 50 h 379"/>
                  <a:gd name="T2" fmla="*/ 192 w 396"/>
                  <a:gd name="T3" fmla="*/ 0 h 379"/>
                  <a:gd name="T4" fmla="*/ 68 w 396"/>
                  <a:gd name="T5" fmla="*/ 0 h 379"/>
                  <a:gd name="T6" fmla="*/ 68 w 396"/>
                  <a:gd name="T7" fmla="*/ 50 h 379"/>
                  <a:gd name="T8" fmla="*/ 0 w 396"/>
                  <a:gd name="T9" fmla="*/ 50 h 379"/>
                  <a:gd name="T10" fmla="*/ 0 w 396"/>
                  <a:gd name="T11" fmla="*/ 62 h 379"/>
                  <a:gd name="T12" fmla="*/ 16 w 396"/>
                  <a:gd name="T13" fmla="*/ 62 h 379"/>
                  <a:gd name="T14" fmla="*/ 16 w 396"/>
                  <a:gd name="T15" fmla="*/ 379 h 379"/>
                  <a:gd name="T16" fmla="*/ 119 w 396"/>
                  <a:gd name="T17" fmla="*/ 379 h 379"/>
                  <a:gd name="T18" fmla="*/ 161 w 396"/>
                  <a:gd name="T19" fmla="*/ 379 h 379"/>
                  <a:gd name="T20" fmla="*/ 192 w 396"/>
                  <a:gd name="T21" fmla="*/ 379 h 379"/>
                  <a:gd name="T22" fmla="*/ 277 w 396"/>
                  <a:gd name="T23" fmla="*/ 379 h 379"/>
                  <a:gd name="T24" fmla="*/ 380 w 396"/>
                  <a:gd name="T25" fmla="*/ 379 h 379"/>
                  <a:gd name="T26" fmla="*/ 380 w 396"/>
                  <a:gd name="T27" fmla="*/ 62 h 379"/>
                  <a:gd name="T28" fmla="*/ 396 w 396"/>
                  <a:gd name="T29" fmla="*/ 62 h 379"/>
                  <a:gd name="T30" fmla="*/ 396 w 396"/>
                  <a:gd name="T31" fmla="*/ 50 h 379"/>
                  <a:gd name="T32" fmla="*/ 192 w 396"/>
                  <a:gd name="T33" fmla="*/ 50 h 3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96" h="379">
                    <a:moveTo>
                      <a:pt x="192" y="50"/>
                    </a:moveTo>
                    <a:lnTo>
                      <a:pt x="192" y="0"/>
                    </a:lnTo>
                    <a:lnTo>
                      <a:pt x="68" y="0"/>
                    </a:lnTo>
                    <a:lnTo>
                      <a:pt x="68" y="50"/>
                    </a:lnTo>
                    <a:lnTo>
                      <a:pt x="0" y="50"/>
                    </a:lnTo>
                    <a:lnTo>
                      <a:pt x="0" y="62"/>
                    </a:lnTo>
                    <a:lnTo>
                      <a:pt x="16" y="62"/>
                    </a:lnTo>
                    <a:lnTo>
                      <a:pt x="16" y="379"/>
                    </a:lnTo>
                    <a:lnTo>
                      <a:pt x="119" y="379"/>
                    </a:lnTo>
                    <a:lnTo>
                      <a:pt x="161" y="379"/>
                    </a:lnTo>
                    <a:lnTo>
                      <a:pt x="192" y="379"/>
                    </a:lnTo>
                    <a:lnTo>
                      <a:pt x="277" y="379"/>
                    </a:lnTo>
                    <a:lnTo>
                      <a:pt x="380" y="379"/>
                    </a:lnTo>
                    <a:lnTo>
                      <a:pt x="380" y="62"/>
                    </a:lnTo>
                    <a:lnTo>
                      <a:pt x="396" y="62"/>
                    </a:lnTo>
                    <a:lnTo>
                      <a:pt x="396" y="50"/>
                    </a:lnTo>
                    <a:lnTo>
                      <a:pt x="192" y="50"/>
                    </a:lnTo>
                    <a:close/>
                  </a:path>
                </a:pathLst>
              </a:custGeom>
              <a:solidFill>
                <a:srgbClr val="D2D2D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p>
                <a:pPr marL="0" marR="0" lvl="0" indent="0" defTabSz="932597" eaLnBrk="1" fontAlgn="auto" latinLnBrk="0" hangingPunct="1">
                  <a:lnSpc>
                    <a:spcPct val="100000"/>
                  </a:lnSpc>
                  <a:spcBef>
                    <a:spcPts val="0"/>
                  </a:spcBef>
                  <a:spcAft>
                    <a:spcPts val="0"/>
                  </a:spcAft>
                  <a:buClrTx/>
                  <a:buSzTx/>
                  <a:buFontTx/>
                  <a:buNone/>
                  <a:tabLst/>
                  <a:defRPr/>
                </a:pPr>
                <a:endParaRPr kumimoji="0" lang="en-US" sz="1836" b="0" i="0" u="none" strike="noStrike" kern="0" cap="none" spc="0" normalizeH="0" baseline="0" noProof="0">
                  <a:ln>
                    <a:noFill/>
                  </a:ln>
                  <a:solidFill>
                    <a:sysClr val="windowText" lastClr="000000"/>
                  </a:solidFill>
                  <a:effectLst/>
                  <a:uLnTx/>
                  <a:uFillTx/>
                </a:endParaRPr>
              </a:p>
            </p:txBody>
          </p:sp>
          <p:sp>
            <p:nvSpPr>
              <p:cNvPr id="1063" name="Rectangle 420"/>
              <p:cNvSpPr>
                <a:spLocks noChangeArrowheads="1"/>
              </p:cNvSpPr>
              <p:nvPr/>
            </p:nvSpPr>
            <p:spPr bwMode="auto">
              <a:xfrm>
                <a:off x="7346950" y="5140325"/>
                <a:ext cx="511175" cy="636587"/>
              </a:xfrm>
              <a:prstGeom prst="rect">
                <a:avLst/>
              </a:prstGeom>
              <a:solidFill>
                <a:srgbClr val="9B4F9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3260" tIns="46630" rIns="93260" bIns="46630" numCol="1" anchor="t" anchorCtr="0" compatLnSpc="1">
                <a:prstTxWarp prst="textNoShape">
                  <a:avLst/>
                </a:prstTxWarp>
              </a:bodyPr>
              <a:lstStyle/>
              <a:p>
                <a:pPr marL="0" marR="0" lvl="0" indent="0" defTabSz="932597" eaLnBrk="1" fontAlgn="auto" latinLnBrk="0" hangingPunct="1">
                  <a:lnSpc>
                    <a:spcPct val="100000"/>
                  </a:lnSpc>
                  <a:spcBef>
                    <a:spcPts val="0"/>
                  </a:spcBef>
                  <a:spcAft>
                    <a:spcPts val="0"/>
                  </a:spcAft>
                  <a:buClrTx/>
                  <a:buSzTx/>
                  <a:buFontTx/>
                  <a:buNone/>
                  <a:tabLst/>
                  <a:defRPr/>
                </a:pPr>
                <a:endParaRPr kumimoji="0" lang="en-US" sz="1836" b="0" i="0" u="none" strike="noStrike" kern="0" cap="none" spc="0" normalizeH="0" baseline="0" noProof="0">
                  <a:ln>
                    <a:noFill/>
                  </a:ln>
                  <a:solidFill>
                    <a:sysClr val="windowText" lastClr="000000"/>
                  </a:solidFill>
                  <a:effectLst/>
                  <a:uLnTx/>
                  <a:uFillTx/>
                </a:endParaRPr>
              </a:p>
            </p:txBody>
          </p:sp>
          <p:sp>
            <p:nvSpPr>
              <p:cNvPr id="1064" name="Rectangle 421"/>
              <p:cNvSpPr>
                <a:spLocks noChangeArrowheads="1"/>
              </p:cNvSpPr>
              <p:nvPr/>
            </p:nvSpPr>
            <p:spPr bwMode="auto">
              <a:xfrm>
                <a:off x="7319963" y="5119688"/>
                <a:ext cx="565150" cy="20637"/>
              </a:xfrm>
              <a:prstGeom prst="rect">
                <a:avLst/>
              </a:prstGeom>
              <a:solidFill>
                <a:srgbClr val="68217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3260" tIns="46630" rIns="93260" bIns="46630" numCol="1" anchor="t" anchorCtr="0" compatLnSpc="1">
                <a:prstTxWarp prst="textNoShape">
                  <a:avLst/>
                </a:prstTxWarp>
              </a:bodyPr>
              <a:lstStyle/>
              <a:p>
                <a:pPr marL="0" marR="0" lvl="0" indent="0" defTabSz="932597" eaLnBrk="1" fontAlgn="auto" latinLnBrk="0" hangingPunct="1">
                  <a:lnSpc>
                    <a:spcPct val="100000"/>
                  </a:lnSpc>
                  <a:spcBef>
                    <a:spcPts val="0"/>
                  </a:spcBef>
                  <a:spcAft>
                    <a:spcPts val="0"/>
                  </a:spcAft>
                  <a:buClrTx/>
                  <a:buSzTx/>
                  <a:buFontTx/>
                  <a:buNone/>
                  <a:tabLst/>
                  <a:defRPr/>
                </a:pPr>
                <a:endParaRPr kumimoji="0" lang="en-US" sz="1836" b="0" i="0" u="none" strike="noStrike" kern="0" cap="none" spc="0" normalizeH="0" baseline="0" noProof="0">
                  <a:ln>
                    <a:noFill/>
                  </a:ln>
                  <a:solidFill>
                    <a:sysClr val="windowText" lastClr="000000"/>
                  </a:solidFill>
                  <a:effectLst/>
                  <a:uLnTx/>
                  <a:uFillTx/>
                </a:endParaRPr>
              </a:p>
            </p:txBody>
          </p:sp>
          <p:sp>
            <p:nvSpPr>
              <p:cNvPr id="1065" name="Rectangle 422"/>
              <p:cNvSpPr>
                <a:spLocks noChangeArrowheads="1"/>
              </p:cNvSpPr>
              <p:nvPr/>
            </p:nvSpPr>
            <p:spPr bwMode="auto">
              <a:xfrm>
                <a:off x="7629525" y="5648325"/>
                <a:ext cx="65088" cy="128587"/>
              </a:xfrm>
              <a:prstGeom prst="rect">
                <a:avLst/>
              </a:prstGeom>
              <a:solidFill>
                <a:srgbClr val="68217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3260" tIns="46630" rIns="93260" bIns="46630" numCol="1" anchor="t" anchorCtr="0" compatLnSpc="1">
                <a:prstTxWarp prst="textNoShape">
                  <a:avLst/>
                </a:prstTxWarp>
              </a:bodyPr>
              <a:lstStyle/>
              <a:p>
                <a:pPr marL="0" marR="0" lvl="0" indent="0" defTabSz="932597" eaLnBrk="1" fontAlgn="auto" latinLnBrk="0" hangingPunct="1">
                  <a:lnSpc>
                    <a:spcPct val="100000"/>
                  </a:lnSpc>
                  <a:spcBef>
                    <a:spcPts val="0"/>
                  </a:spcBef>
                  <a:spcAft>
                    <a:spcPts val="0"/>
                  </a:spcAft>
                  <a:buClrTx/>
                  <a:buSzTx/>
                  <a:buFontTx/>
                  <a:buNone/>
                  <a:tabLst/>
                  <a:defRPr/>
                </a:pPr>
                <a:endParaRPr kumimoji="0" lang="en-US" sz="1836" b="0" i="0" u="none" strike="noStrike" kern="0" cap="none" spc="0" normalizeH="0" baseline="0" noProof="0">
                  <a:ln>
                    <a:noFill/>
                  </a:ln>
                  <a:solidFill>
                    <a:sysClr val="windowText" lastClr="000000"/>
                  </a:solidFill>
                  <a:effectLst/>
                  <a:uLnTx/>
                  <a:uFillTx/>
                </a:endParaRPr>
              </a:p>
            </p:txBody>
          </p:sp>
          <p:sp>
            <p:nvSpPr>
              <p:cNvPr id="1066" name="Rectangle 423"/>
              <p:cNvSpPr>
                <a:spLocks noChangeArrowheads="1"/>
              </p:cNvSpPr>
              <p:nvPr/>
            </p:nvSpPr>
            <p:spPr bwMode="auto">
              <a:xfrm>
                <a:off x="7513638" y="5648325"/>
                <a:ext cx="66675" cy="128587"/>
              </a:xfrm>
              <a:prstGeom prst="rect">
                <a:avLst/>
              </a:prstGeom>
              <a:solidFill>
                <a:srgbClr val="68217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3260" tIns="46630" rIns="93260" bIns="46630" numCol="1" anchor="t" anchorCtr="0" compatLnSpc="1">
                <a:prstTxWarp prst="textNoShape">
                  <a:avLst/>
                </a:prstTxWarp>
              </a:bodyPr>
              <a:lstStyle/>
              <a:p>
                <a:pPr marL="0" marR="0" lvl="0" indent="0" defTabSz="932597" eaLnBrk="1" fontAlgn="auto" latinLnBrk="0" hangingPunct="1">
                  <a:lnSpc>
                    <a:spcPct val="100000"/>
                  </a:lnSpc>
                  <a:spcBef>
                    <a:spcPts val="0"/>
                  </a:spcBef>
                  <a:spcAft>
                    <a:spcPts val="0"/>
                  </a:spcAft>
                  <a:buClrTx/>
                  <a:buSzTx/>
                  <a:buFontTx/>
                  <a:buNone/>
                  <a:tabLst/>
                  <a:defRPr/>
                </a:pPr>
                <a:endParaRPr kumimoji="0" lang="en-US" sz="1836" b="0" i="0" u="none" strike="noStrike" kern="0" cap="none" spc="0" normalizeH="0" baseline="0" noProof="0">
                  <a:ln>
                    <a:noFill/>
                  </a:ln>
                  <a:solidFill>
                    <a:sysClr val="windowText" lastClr="000000"/>
                  </a:solidFill>
                  <a:effectLst/>
                  <a:uLnTx/>
                  <a:uFillTx/>
                </a:endParaRPr>
              </a:p>
            </p:txBody>
          </p:sp>
          <p:sp>
            <p:nvSpPr>
              <p:cNvPr id="1067" name="Rectangle 424"/>
              <p:cNvSpPr>
                <a:spLocks noChangeArrowheads="1"/>
              </p:cNvSpPr>
              <p:nvPr/>
            </p:nvSpPr>
            <p:spPr bwMode="auto">
              <a:xfrm>
                <a:off x="7396163" y="5195888"/>
                <a:ext cx="412750" cy="68262"/>
              </a:xfrm>
              <a:prstGeom prst="rect">
                <a:avLst/>
              </a:prstGeom>
              <a:solidFill>
                <a:srgbClr val="68217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3260" tIns="46630" rIns="93260" bIns="46630" numCol="1" anchor="t" anchorCtr="0" compatLnSpc="1">
                <a:prstTxWarp prst="textNoShape">
                  <a:avLst/>
                </a:prstTxWarp>
              </a:bodyPr>
              <a:lstStyle/>
              <a:p>
                <a:pPr marL="0" marR="0" lvl="0" indent="0" defTabSz="932597" eaLnBrk="1" fontAlgn="auto" latinLnBrk="0" hangingPunct="1">
                  <a:lnSpc>
                    <a:spcPct val="100000"/>
                  </a:lnSpc>
                  <a:spcBef>
                    <a:spcPts val="0"/>
                  </a:spcBef>
                  <a:spcAft>
                    <a:spcPts val="0"/>
                  </a:spcAft>
                  <a:buClrTx/>
                  <a:buSzTx/>
                  <a:buFontTx/>
                  <a:buNone/>
                  <a:tabLst/>
                  <a:defRPr/>
                </a:pPr>
                <a:endParaRPr kumimoji="0" lang="en-US" sz="1836" b="0" i="0" u="none" strike="noStrike" kern="0" cap="none" spc="0" normalizeH="0" baseline="0" noProof="0">
                  <a:ln>
                    <a:noFill/>
                  </a:ln>
                  <a:solidFill>
                    <a:sysClr val="windowText" lastClr="000000"/>
                  </a:solidFill>
                  <a:effectLst/>
                  <a:uLnTx/>
                  <a:uFillTx/>
                </a:endParaRPr>
              </a:p>
            </p:txBody>
          </p:sp>
          <p:sp>
            <p:nvSpPr>
              <p:cNvPr id="1068" name="Rectangle 425"/>
              <p:cNvSpPr>
                <a:spLocks noChangeArrowheads="1"/>
              </p:cNvSpPr>
              <p:nvPr/>
            </p:nvSpPr>
            <p:spPr bwMode="auto">
              <a:xfrm>
                <a:off x="7396163" y="5310188"/>
                <a:ext cx="412750" cy="69850"/>
              </a:xfrm>
              <a:prstGeom prst="rect">
                <a:avLst/>
              </a:prstGeom>
              <a:solidFill>
                <a:srgbClr val="68217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3260" tIns="46630" rIns="93260" bIns="46630" numCol="1" anchor="t" anchorCtr="0" compatLnSpc="1">
                <a:prstTxWarp prst="textNoShape">
                  <a:avLst/>
                </a:prstTxWarp>
              </a:bodyPr>
              <a:lstStyle/>
              <a:p>
                <a:pPr marL="0" marR="0" lvl="0" indent="0" defTabSz="932597" eaLnBrk="1" fontAlgn="auto" latinLnBrk="0" hangingPunct="1">
                  <a:lnSpc>
                    <a:spcPct val="100000"/>
                  </a:lnSpc>
                  <a:spcBef>
                    <a:spcPts val="0"/>
                  </a:spcBef>
                  <a:spcAft>
                    <a:spcPts val="0"/>
                  </a:spcAft>
                  <a:buClrTx/>
                  <a:buSzTx/>
                  <a:buFontTx/>
                  <a:buNone/>
                  <a:tabLst/>
                  <a:defRPr/>
                </a:pPr>
                <a:endParaRPr kumimoji="0" lang="en-US" sz="1836" b="0" i="0" u="none" strike="noStrike" kern="0" cap="none" spc="0" normalizeH="0" baseline="0" noProof="0">
                  <a:ln>
                    <a:noFill/>
                  </a:ln>
                  <a:solidFill>
                    <a:sysClr val="windowText" lastClr="000000"/>
                  </a:solidFill>
                  <a:effectLst/>
                  <a:uLnTx/>
                  <a:uFillTx/>
                </a:endParaRPr>
              </a:p>
            </p:txBody>
          </p:sp>
          <p:sp>
            <p:nvSpPr>
              <p:cNvPr id="1069" name="Rectangle 426"/>
              <p:cNvSpPr>
                <a:spLocks noChangeArrowheads="1"/>
              </p:cNvSpPr>
              <p:nvPr/>
            </p:nvSpPr>
            <p:spPr bwMode="auto">
              <a:xfrm>
                <a:off x="7396163" y="5426075"/>
                <a:ext cx="412750" cy="68262"/>
              </a:xfrm>
              <a:prstGeom prst="rect">
                <a:avLst/>
              </a:prstGeom>
              <a:solidFill>
                <a:srgbClr val="68217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3260" tIns="46630" rIns="93260" bIns="46630" numCol="1" anchor="t" anchorCtr="0" compatLnSpc="1">
                <a:prstTxWarp prst="textNoShape">
                  <a:avLst/>
                </a:prstTxWarp>
              </a:bodyPr>
              <a:lstStyle/>
              <a:p>
                <a:pPr marL="0" marR="0" lvl="0" indent="0" defTabSz="932597" eaLnBrk="1" fontAlgn="auto" latinLnBrk="0" hangingPunct="1">
                  <a:lnSpc>
                    <a:spcPct val="100000"/>
                  </a:lnSpc>
                  <a:spcBef>
                    <a:spcPts val="0"/>
                  </a:spcBef>
                  <a:spcAft>
                    <a:spcPts val="0"/>
                  </a:spcAft>
                  <a:buClrTx/>
                  <a:buSzTx/>
                  <a:buFontTx/>
                  <a:buNone/>
                  <a:tabLst/>
                  <a:defRPr/>
                </a:pPr>
                <a:endParaRPr kumimoji="0" lang="en-US" sz="1836" b="0" i="0" u="none" strike="noStrike" kern="0" cap="none" spc="0" normalizeH="0" baseline="0" noProof="0">
                  <a:ln>
                    <a:noFill/>
                  </a:ln>
                  <a:solidFill>
                    <a:sysClr val="windowText" lastClr="000000"/>
                  </a:solidFill>
                  <a:effectLst/>
                  <a:uLnTx/>
                  <a:uFillTx/>
                </a:endParaRPr>
              </a:p>
            </p:txBody>
          </p:sp>
          <p:sp>
            <p:nvSpPr>
              <p:cNvPr id="1070" name="Rectangle 427"/>
              <p:cNvSpPr>
                <a:spLocks noChangeArrowheads="1"/>
              </p:cNvSpPr>
              <p:nvPr/>
            </p:nvSpPr>
            <p:spPr bwMode="auto">
              <a:xfrm>
                <a:off x="7396163" y="5540375"/>
                <a:ext cx="412750" cy="68262"/>
              </a:xfrm>
              <a:prstGeom prst="rect">
                <a:avLst/>
              </a:prstGeom>
              <a:solidFill>
                <a:srgbClr val="68217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3260" tIns="46630" rIns="93260" bIns="46630" numCol="1" anchor="t" anchorCtr="0" compatLnSpc="1">
                <a:prstTxWarp prst="textNoShape">
                  <a:avLst/>
                </a:prstTxWarp>
              </a:bodyPr>
              <a:lstStyle/>
              <a:p>
                <a:pPr marL="0" marR="0" lvl="0" indent="0" defTabSz="932597" eaLnBrk="1" fontAlgn="auto" latinLnBrk="0" hangingPunct="1">
                  <a:lnSpc>
                    <a:spcPct val="100000"/>
                  </a:lnSpc>
                  <a:spcBef>
                    <a:spcPts val="0"/>
                  </a:spcBef>
                  <a:spcAft>
                    <a:spcPts val="0"/>
                  </a:spcAft>
                  <a:buClrTx/>
                  <a:buSzTx/>
                  <a:buFontTx/>
                  <a:buNone/>
                  <a:tabLst/>
                  <a:defRPr/>
                </a:pPr>
                <a:endParaRPr kumimoji="0" lang="en-US" sz="1836" b="0" i="0" u="none" strike="noStrike" kern="0" cap="none" spc="0" normalizeH="0" baseline="0" noProof="0">
                  <a:ln>
                    <a:noFill/>
                  </a:ln>
                  <a:solidFill>
                    <a:sysClr val="windowText" lastClr="000000"/>
                  </a:solidFill>
                  <a:effectLst/>
                  <a:uLnTx/>
                  <a:uFillTx/>
                </a:endParaRPr>
              </a:p>
            </p:txBody>
          </p:sp>
          <p:sp>
            <p:nvSpPr>
              <p:cNvPr id="1071" name="Rectangle 428"/>
              <p:cNvSpPr>
                <a:spLocks noChangeArrowheads="1"/>
              </p:cNvSpPr>
              <p:nvPr/>
            </p:nvSpPr>
            <p:spPr bwMode="auto">
              <a:xfrm>
                <a:off x="7432675" y="5041900"/>
                <a:ext cx="196850" cy="77787"/>
              </a:xfrm>
              <a:prstGeom prst="rect">
                <a:avLst/>
              </a:prstGeom>
              <a:solidFill>
                <a:srgbClr val="96969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3260" tIns="46630" rIns="93260" bIns="46630" numCol="1" anchor="t" anchorCtr="0" compatLnSpc="1">
                <a:prstTxWarp prst="textNoShape">
                  <a:avLst/>
                </a:prstTxWarp>
              </a:bodyPr>
              <a:lstStyle/>
              <a:p>
                <a:pPr marL="0" marR="0" lvl="0" indent="0" defTabSz="932597" eaLnBrk="1" fontAlgn="auto" latinLnBrk="0" hangingPunct="1">
                  <a:lnSpc>
                    <a:spcPct val="100000"/>
                  </a:lnSpc>
                  <a:spcBef>
                    <a:spcPts val="0"/>
                  </a:spcBef>
                  <a:spcAft>
                    <a:spcPts val="0"/>
                  </a:spcAft>
                  <a:buClrTx/>
                  <a:buSzTx/>
                  <a:buFontTx/>
                  <a:buNone/>
                  <a:tabLst/>
                  <a:defRPr/>
                </a:pPr>
                <a:endParaRPr kumimoji="0" lang="en-US" sz="1836" b="0" i="0" u="none" strike="noStrike" kern="0" cap="none" spc="0" normalizeH="0" baseline="0" noProof="0">
                  <a:ln>
                    <a:noFill/>
                  </a:ln>
                  <a:solidFill>
                    <a:sysClr val="windowText" lastClr="000000"/>
                  </a:solidFill>
                  <a:effectLst/>
                  <a:uLnTx/>
                  <a:uFillTx/>
                </a:endParaRPr>
              </a:p>
            </p:txBody>
          </p:sp>
          <p:sp>
            <p:nvSpPr>
              <p:cNvPr id="1072" name="Rectangle 448"/>
              <p:cNvSpPr>
                <a:spLocks noChangeArrowheads="1"/>
              </p:cNvSpPr>
              <p:nvPr/>
            </p:nvSpPr>
            <p:spPr bwMode="auto">
              <a:xfrm>
                <a:off x="7146925" y="5675313"/>
                <a:ext cx="28575" cy="101600"/>
              </a:xfrm>
              <a:prstGeom prst="rect">
                <a:avLst/>
              </a:prstGeom>
              <a:solidFill>
                <a:srgbClr val="96969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3260" tIns="46630" rIns="93260" bIns="46630" numCol="1" anchor="t" anchorCtr="0" compatLnSpc="1">
                <a:prstTxWarp prst="textNoShape">
                  <a:avLst/>
                </a:prstTxWarp>
              </a:bodyPr>
              <a:lstStyle/>
              <a:p>
                <a:pPr marL="0" marR="0" lvl="0" indent="0" defTabSz="932597" eaLnBrk="1" fontAlgn="auto" latinLnBrk="0" hangingPunct="1">
                  <a:lnSpc>
                    <a:spcPct val="100000"/>
                  </a:lnSpc>
                  <a:spcBef>
                    <a:spcPts val="0"/>
                  </a:spcBef>
                  <a:spcAft>
                    <a:spcPts val="0"/>
                  </a:spcAft>
                  <a:buClrTx/>
                  <a:buSzTx/>
                  <a:buFontTx/>
                  <a:buNone/>
                  <a:tabLst/>
                  <a:defRPr/>
                </a:pPr>
                <a:endParaRPr kumimoji="0" lang="en-US" sz="1836" b="0" i="0" u="none" strike="noStrike" kern="0" cap="none" spc="0" normalizeH="0" baseline="0" noProof="0">
                  <a:ln>
                    <a:noFill/>
                  </a:ln>
                  <a:solidFill>
                    <a:sysClr val="windowText" lastClr="000000"/>
                  </a:solidFill>
                  <a:effectLst/>
                  <a:uLnTx/>
                  <a:uFillTx/>
                </a:endParaRPr>
              </a:p>
            </p:txBody>
          </p:sp>
          <p:sp>
            <p:nvSpPr>
              <p:cNvPr id="1073" name="Oval 449"/>
              <p:cNvSpPr>
                <a:spLocks noChangeArrowheads="1"/>
              </p:cNvSpPr>
              <p:nvPr/>
            </p:nvSpPr>
            <p:spPr bwMode="auto">
              <a:xfrm>
                <a:off x="7094538" y="5586413"/>
                <a:ext cx="134938" cy="134937"/>
              </a:xfrm>
              <a:prstGeom prst="ellipse">
                <a:avLst/>
              </a:prstGeom>
              <a:solidFill>
                <a:srgbClr val="7FBA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p>
                <a:pPr marL="0" marR="0" lvl="0" indent="0" defTabSz="932597" eaLnBrk="1" fontAlgn="auto" latinLnBrk="0" hangingPunct="1">
                  <a:lnSpc>
                    <a:spcPct val="100000"/>
                  </a:lnSpc>
                  <a:spcBef>
                    <a:spcPts val="0"/>
                  </a:spcBef>
                  <a:spcAft>
                    <a:spcPts val="0"/>
                  </a:spcAft>
                  <a:buClrTx/>
                  <a:buSzTx/>
                  <a:buFontTx/>
                  <a:buNone/>
                  <a:tabLst/>
                  <a:defRPr/>
                </a:pPr>
                <a:endParaRPr kumimoji="0" lang="en-US" sz="1836" b="0" i="0" u="none" strike="noStrike" kern="0" cap="none" spc="0" normalizeH="0" baseline="0" noProof="0">
                  <a:ln>
                    <a:noFill/>
                  </a:ln>
                  <a:solidFill>
                    <a:sysClr val="windowText" lastClr="000000"/>
                  </a:solidFill>
                  <a:effectLst/>
                  <a:uLnTx/>
                  <a:uFillTx/>
                </a:endParaRPr>
              </a:p>
            </p:txBody>
          </p:sp>
          <p:sp>
            <p:nvSpPr>
              <p:cNvPr id="1074" name="Oval 450"/>
              <p:cNvSpPr>
                <a:spLocks noChangeArrowheads="1"/>
              </p:cNvSpPr>
              <p:nvPr/>
            </p:nvSpPr>
            <p:spPr bwMode="auto">
              <a:xfrm>
                <a:off x="7110413" y="5516563"/>
                <a:ext cx="98425" cy="98425"/>
              </a:xfrm>
              <a:prstGeom prst="ellipse">
                <a:avLst/>
              </a:prstGeom>
              <a:solidFill>
                <a:srgbClr val="7FBA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p>
                <a:pPr marL="0" marR="0" lvl="0" indent="0" defTabSz="932597" eaLnBrk="1" fontAlgn="auto" latinLnBrk="0" hangingPunct="1">
                  <a:lnSpc>
                    <a:spcPct val="100000"/>
                  </a:lnSpc>
                  <a:spcBef>
                    <a:spcPts val="0"/>
                  </a:spcBef>
                  <a:spcAft>
                    <a:spcPts val="0"/>
                  </a:spcAft>
                  <a:buClrTx/>
                  <a:buSzTx/>
                  <a:buFontTx/>
                  <a:buNone/>
                  <a:tabLst/>
                  <a:defRPr/>
                </a:pPr>
                <a:endParaRPr kumimoji="0" lang="en-US" sz="1836" b="0" i="0" u="none" strike="noStrike" kern="0" cap="none" spc="0" normalizeH="0" baseline="0" noProof="0">
                  <a:ln>
                    <a:noFill/>
                  </a:ln>
                  <a:solidFill>
                    <a:sysClr val="windowText" lastClr="000000"/>
                  </a:solidFill>
                  <a:effectLst/>
                  <a:uLnTx/>
                  <a:uFillTx/>
                </a:endParaRPr>
              </a:p>
            </p:txBody>
          </p:sp>
          <p:sp>
            <p:nvSpPr>
              <p:cNvPr id="1075" name="Rectangle 451"/>
              <p:cNvSpPr>
                <a:spLocks noChangeArrowheads="1"/>
              </p:cNvSpPr>
              <p:nvPr/>
            </p:nvSpPr>
            <p:spPr bwMode="auto">
              <a:xfrm>
                <a:off x="6965950" y="5675313"/>
                <a:ext cx="30163" cy="101600"/>
              </a:xfrm>
              <a:prstGeom prst="rect">
                <a:avLst/>
              </a:prstGeom>
              <a:solidFill>
                <a:srgbClr val="96969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3260" tIns="46630" rIns="93260" bIns="46630" numCol="1" anchor="t" anchorCtr="0" compatLnSpc="1">
                <a:prstTxWarp prst="textNoShape">
                  <a:avLst/>
                </a:prstTxWarp>
              </a:bodyPr>
              <a:lstStyle/>
              <a:p>
                <a:pPr marL="0" marR="0" lvl="0" indent="0" defTabSz="932597" eaLnBrk="1" fontAlgn="auto" latinLnBrk="0" hangingPunct="1">
                  <a:lnSpc>
                    <a:spcPct val="100000"/>
                  </a:lnSpc>
                  <a:spcBef>
                    <a:spcPts val="0"/>
                  </a:spcBef>
                  <a:spcAft>
                    <a:spcPts val="0"/>
                  </a:spcAft>
                  <a:buClrTx/>
                  <a:buSzTx/>
                  <a:buFontTx/>
                  <a:buNone/>
                  <a:tabLst/>
                  <a:defRPr/>
                </a:pPr>
                <a:endParaRPr kumimoji="0" lang="en-US" sz="1836" b="0" i="0" u="none" strike="noStrike" kern="0" cap="none" spc="0" normalizeH="0" baseline="0" noProof="0">
                  <a:ln>
                    <a:noFill/>
                  </a:ln>
                  <a:solidFill>
                    <a:sysClr val="windowText" lastClr="000000"/>
                  </a:solidFill>
                  <a:effectLst/>
                  <a:uLnTx/>
                  <a:uFillTx/>
                </a:endParaRPr>
              </a:p>
            </p:txBody>
          </p:sp>
          <p:sp>
            <p:nvSpPr>
              <p:cNvPr id="1076" name="Oval 452"/>
              <p:cNvSpPr>
                <a:spLocks noChangeArrowheads="1"/>
              </p:cNvSpPr>
              <p:nvPr/>
            </p:nvSpPr>
            <p:spPr bwMode="auto">
              <a:xfrm>
                <a:off x="6913563" y="5586413"/>
                <a:ext cx="134938" cy="134937"/>
              </a:xfrm>
              <a:prstGeom prst="ellipse">
                <a:avLst/>
              </a:prstGeom>
              <a:solidFill>
                <a:srgbClr val="7FBA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p>
                <a:pPr marL="0" marR="0" lvl="0" indent="0" defTabSz="932597" eaLnBrk="1" fontAlgn="auto" latinLnBrk="0" hangingPunct="1">
                  <a:lnSpc>
                    <a:spcPct val="100000"/>
                  </a:lnSpc>
                  <a:spcBef>
                    <a:spcPts val="0"/>
                  </a:spcBef>
                  <a:spcAft>
                    <a:spcPts val="0"/>
                  </a:spcAft>
                  <a:buClrTx/>
                  <a:buSzTx/>
                  <a:buFontTx/>
                  <a:buNone/>
                  <a:tabLst/>
                  <a:defRPr/>
                </a:pPr>
                <a:endParaRPr kumimoji="0" lang="en-US" sz="1836" b="0" i="0" u="none" strike="noStrike" kern="0" cap="none" spc="0" normalizeH="0" baseline="0" noProof="0">
                  <a:ln>
                    <a:noFill/>
                  </a:ln>
                  <a:solidFill>
                    <a:sysClr val="windowText" lastClr="000000"/>
                  </a:solidFill>
                  <a:effectLst/>
                  <a:uLnTx/>
                  <a:uFillTx/>
                </a:endParaRPr>
              </a:p>
            </p:txBody>
          </p:sp>
          <p:sp>
            <p:nvSpPr>
              <p:cNvPr id="1077" name="Oval 453"/>
              <p:cNvSpPr>
                <a:spLocks noChangeArrowheads="1"/>
              </p:cNvSpPr>
              <p:nvPr/>
            </p:nvSpPr>
            <p:spPr bwMode="auto">
              <a:xfrm>
                <a:off x="6929438" y="5516563"/>
                <a:ext cx="98425" cy="98425"/>
              </a:xfrm>
              <a:prstGeom prst="ellipse">
                <a:avLst/>
              </a:prstGeom>
              <a:solidFill>
                <a:srgbClr val="7FBA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p>
                <a:pPr marL="0" marR="0" lvl="0" indent="0" defTabSz="932597" eaLnBrk="1" fontAlgn="auto" latinLnBrk="0" hangingPunct="1">
                  <a:lnSpc>
                    <a:spcPct val="100000"/>
                  </a:lnSpc>
                  <a:spcBef>
                    <a:spcPts val="0"/>
                  </a:spcBef>
                  <a:spcAft>
                    <a:spcPts val="0"/>
                  </a:spcAft>
                  <a:buClrTx/>
                  <a:buSzTx/>
                  <a:buFontTx/>
                  <a:buNone/>
                  <a:tabLst/>
                  <a:defRPr/>
                </a:pPr>
                <a:endParaRPr kumimoji="0" lang="en-US" sz="1836" b="0" i="0" u="none" strike="noStrike" kern="0" cap="none" spc="0" normalizeH="0" baseline="0" noProof="0">
                  <a:ln>
                    <a:noFill/>
                  </a:ln>
                  <a:solidFill>
                    <a:sysClr val="windowText" lastClr="000000"/>
                  </a:solidFill>
                  <a:effectLst/>
                  <a:uLnTx/>
                  <a:uFillTx/>
                </a:endParaRPr>
              </a:p>
            </p:txBody>
          </p:sp>
          <p:sp>
            <p:nvSpPr>
              <p:cNvPr id="1078" name="Rectangle 454"/>
              <p:cNvSpPr>
                <a:spLocks noChangeArrowheads="1"/>
              </p:cNvSpPr>
              <p:nvPr/>
            </p:nvSpPr>
            <p:spPr bwMode="auto">
              <a:xfrm>
                <a:off x="8159750" y="5675313"/>
                <a:ext cx="30163" cy="101600"/>
              </a:xfrm>
              <a:prstGeom prst="rect">
                <a:avLst/>
              </a:prstGeom>
              <a:solidFill>
                <a:srgbClr val="96969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3260" tIns="46630" rIns="93260" bIns="46630" numCol="1" anchor="t" anchorCtr="0" compatLnSpc="1">
                <a:prstTxWarp prst="textNoShape">
                  <a:avLst/>
                </a:prstTxWarp>
              </a:bodyPr>
              <a:lstStyle/>
              <a:p>
                <a:pPr marL="0" marR="0" lvl="0" indent="0" defTabSz="932597" eaLnBrk="1" fontAlgn="auto" latinLnBrk="0" hangingPunct="1">
                  <a:lnSpc>
                    <a:spcPct val="100000"/>
                  </a:lnSpc>
                  <a:spcBef>
                    <a:spcPts val="0"/>
                  </a:spcBef>
                  <a:spcAft>
                    <a:spcPts val="0"/>
                  </a:spcAft>
                  <a:buClrTx/>
                  <a:buSzTx/>
                  <a:buFontTx/>
                  <a:buNone/>
                  <a:tabLst/>
                  <a:defRPr/>
                </a:pPr>
                <a:endParaRPr kumimoji="0" lang="en-US" sz="1836" b="0" i="0" u="none" strike="noStrike" kern="0" cap="none" spc="0" normalizeH="0" baseline="0" noProof="0">
                  <a:ln>
                    <a:noFill/>
                  </a:ln>
                  <a:solidFill>
                    <a:sysClr val="windowText" lastClr="000000"/>
                  </a:solidFill>
                  <a:effectLst/>
                  <a:uLnTx/>
                  <a:uFillTx/>
                </a:endParaRPr>
              </a:p>
            </p:txBody>
          </p:sp>
          <p:sp>
            <p:nvSpPr>
              <p:cNvPr id="1079" name="Oval 455"/>
              <p:cNvSpPr>
                <a:spLocks noChangeArrowheads="1"/>
              </p:cNvSpPr>
              <p:nvPr/>
            </p:nvSpPr>
            <p:spPr bwMode="auto">
              <a:xfrm>
                <a:off x="8104188" y="5586413"/>
                <a:ext cx="138113" cy="134937"/>
              </a:xfrm>
              <a:prstGeom prst="ellipse">
                <a:avLst/>
              </a:prstGeom>
              <a:solidFill>
                <a:srgbClr val="7FBA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p>
                <a:pPr marL="0" marR="0" lvl="0" indent="0" defTabSz="932597" eaLnBrk="1" fontAlgn="auto" latinLnBrk="0" hangingPunct="1">
                  <a:lnSpc>
                    <a:spcPct val="100000"/>
                  </a:lnSpc>
                  <a:spcBef>
                    <a:spcPts val="0"/>
                  </a:spcBef>
                  <a:spcAft>
                    <a:spcPts val="0"/>
                  </a:spcAft>
                  <a:buClrTx/>
                  <a:buSzTx/>
                  <a:buFontTx/>
                  <a:buNone/>
                  <a:tabLst/>
                  <a:defRPr/>
                </a:pPr>
                <a:endParaRPr kumimoji="0" lang="en-US" sz="1836" b="0" i="0" u="none" strike="noStrike" kern="0" cap="none" spc="0" normalizeH="0" baseline="0" noProof="0">
                  <a:ln>
                    <a:noFill/>
                  </a:ln>
                  <a:solidFill>
                    <a:sysClr val="windowText" lastClr="000000"/>
                  </a:solidFill>
                  <a:effectLst/>
                  <a:uLnTx/>
                  <a:uFillTx/>
                </a:endParaRPr>
              </a:p>
            </p:txBody>
          </p:sp>
          <p:sp>
            <p:nvSpPr>
              <p:cNvPr id="1080" name="Oval 456"/>
              <p:cNvSpPr>
                <a:spLocks noChangeArrowheads="1"/>
              </p:cNvSpPr>
              <p:nvPr/>
            </p:nvSpPr>
            <p:spPr bwMode="auto">
              <a:xfrm>
                <a:off x="8124825" y="5516563"/>
                <a:ext cx="98425" cy="98425"/>
              </a:xfrm>
              <a:prstGeom prst="ellipse">
                <a:avLst/>
              </a:prstGeom>
              <a:solidFill>
                <a:srgbClr val="7FBA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p>
                <a:pPr marL="0" marR="0" lvl="0" indent="0" defTabSz="932597" eaLnBrk="1" fontAlgn="auto" latinLnBrk="0" hangingPunct="1">
                  <a:lnSpc>
                    <a:spcPct val="100000"/>
                  </a:lnSpc>
                  <a:spcBef>
                    <a:spcPts val="0"/>
                  </a:spcBef>
                  <a:spcAft>
                    <a:spcPts val="0"/>
                  </a:spcAft>
                  <a:buClrTx/>
                  <a:buSzTx/>
                  <a:buFontTx/>
                  <a:buNone/>
                  <a:tabLst/>
                  <a:defRPr/>
                </a:pPr>
                <a:endParaRPr kumimoji="0" lang="en-US" sz="1836" b="0" i="0" u="none" strike="noStrike" kern="0" cap="none" spc="0" normalizeH="0" baseline="0" noProof="0">
                  <a:ln>
                    <a:noFill/>
                  </a:ln>
                  <a:solidFill>
                    <a:sysClr val="windowText" lastClr="000000"/>
                  </a:solidFill>
                  <a:effectLst/>
                  <a:uLnTx/>
                  <a:uFillTx/>
                </a:endParaRPr>
              </a:p>
            </p:txBody>
          </p:sp>
          <p:sp>
            <p:nvSpPr>
              <p:cNvPr id="1081" name="Rectangle 457"/>
              <p:cNvSpPr>
                <a:spLocks noChangeArrowheads="1"/>
              </p:cNvSpPr>
              <p:nvPr/>
            </p:nvSpPr>
            <p:spPr bwMode="auto">
              <a:xfrm>
                <a:off x="7980363" y="5675313"/>
                <a:ext cx="28575" cy="101600"/>
              </a:xfrm>
              <a:prstGeom prst="rect">
                <a:avLst/>
              </a:prstGeom>
              <a:solidFill>
                <a:srgbClr val="96969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3260" tIns="46630" rIns="93260" bIns="46630" numCol="1" anchor="t" anchorCtr="0" compatLnSpc="1">
                <a:prstTxWarp prst="textNoShape">
                  <a:avLst/>
                </a:prstTxWarp>
              </a:bodyPr>
              <a:lstStyle/>
              <a:p>
                <a:pPr marL="0" marR="0" lvl="0" indent="0" defTabSz="932597" eaLnBrk="1" fontAlgn="auto" latinLnBrk="0" hangingPunct="1">
                  <a:lnSpc>
                    <a:spcPct val="100000"/>
                  </a:lnSpc>
                  <a:spcBef>
                    <a:spcPts val="0"/>
                  </a:spcBef>
                  <a:spcAft>
                    <a:spcPts val="0"/>
                  </a:spcAft>
                  <a:buClrTx/>
                  <a:buSzTx/>
                  <a:buFontTx/>
                  <a:buNone/>
                  <a:tabLst/>
                  <a:defRPr/>
                </a:pPr>
                <a:endParaRPr kumimoji="0" lang="en-US" sz="1836" b="0" i="0" u="none" strike="noStrike" kern="0" cap="none" spc="0" normalizeH="0" baseline="0" noProof="0">
                  <a:ln>
                    <a:noFill/>
                  </a:ln>
                  <a:solidFill>
                    <a:sysClr val="windowText" lastClr="000000"/>
                  </a:solidFill>
                  <a:effectLst/>
                  <a:uLnTx/>
                  <a:uFillTx/>
                </a:endParaRPr>
              </a:p>
            </p:txBody>
          </p:sp>
          <p:sp>
            <p:nvSpPr>
              <p:cNvPr id="1082" name="Oval 458"/>
              <p:cNvSpPr>
                <a:spLocks noChangeArrowheads="1"/>
              </p:cNvSpPr>
              <p:nvPr/>
            </p:nvSpPr>
            <p:spPr bwMode="auto">
              <a:xfrm>
                <a:off x="7927975" y="5586413"/>
                <a:ext cx="133350" cy="134937"/>
              </a:xfrm>
              <a:prstGeom prst="ellipse">
                <a:avLst/>
              </a:prstGeom>
              <a:solidFill>
                <a:srgbClr val="7FBA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p>
                <a:pPr marL="0" marR="0" lvl="0" indent="0" defTabSz="932597" eaLnBrk="1" fontAlgn="auto" latinLnBrk="0" hangingPunct="1">
                  <a:lnSpc>
                    <a:spcPct val="100000"/>
                  </a:lnSpc>
                  <a:spcBef>
                    <a:spcPts val="0"/>
                  </a:spcBef>
                  <a:spcAft>
                    <a:spcPts val="0"/>
                  </a:spcAft>
                  <a:buClrTx/>
                  <a:buSzTx/>
                  <a:buFontTx/>
                  <a:buNone/>
                  <a:tabLst/>
                  <a:defRPr/>
                </a:pPr>
                <a:endParaRPr kumimoji="0" lang="en-US" sz="1836" b="0" i="0" u="none" strike="noStrike" kern="0" cap="none" spc="0" normalizeH="0" baseline="0" noProof="0">
                  <a:ln>
                    <a:noFill/>
                  </a:ln>
                  <a:solidFill>
                    <a:sysClr val="windowText" lastClr="000000"/>
                  </a:solidFill>
                  <a:effectLst/>
                  <a:uLnTx/>
                  <a:uFillTx/>
                </a:endParaRPr>
              </a:p>
            </p:txBody>
          </p:sp>
          <p:sp>
            <p:nvSpPr>
              <p:cNvPr id="1083" name="Oval 459"/>
              <p:cNvSpPr>
                <a:spLocks noChangeArrowheads="1"/>
              </p:cNvSpPr>
              <p:nvPr/>
            </p:nvSpPr>
            <p:spPr bwMode="auto">
              <a:xfrm>
                <a:off x="7943850" y="5516563"/>
                <a:ext cx="98425" cy="98425"/>
              </a:xfrm>
              <a:prstGeom prst="ellipse">
                <a:avLst/>
              </a:prstGeom>
              <a:solidFill>
                <a:srgbClr val="7FBA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p>
                <a:pPr marL="0" marR="0" lvl="0" indent="0" defTabSz="932597" eaLnBrk="1" fontAlgn="auto" latinLnBrk="0" hangingPunct="1">
                  <a:lnSpc>
                    <a:spcPct val="100000"/>
                  </a:lnSpc>
                  <a:spcBef>
                    <a:spcPts val="0"/>
                  </a:spcBef>
                  <a:spcAft>
                    <a:spcPts val="0"/>
                  </a:spcAft>
                  <a:buClrTx/>
                  <a:buSzTx/>
                  <a:buFontTx/>
                  <a:buNone/>
                  <a:tabLst/>
                  <a:defRPr/>
                </a:pPr>
                <a:endParaRPr kumimoji="0" lang="en-US" sz="1836" b="0" i="0" u="none" strike="noStrike" kern="0" cap="none" spc="0" normalizeH="0" baseline="0" noProof="0">
                  <a:ln>
                    <a:noFill/>
                  </a:ln>
                  <a:solidFill>
                    <a:sysClr val="windowText" lastClr="000000"/>
                  </a:solidFill>
                  <a:effectLst/>
                  <a:uLnTx/>
                  <a:uFillTx/>
                </a:endParaRPr>
              </a:p>
            </p:txBody>
          </p:sp>
        </p:grpSp>
        <p:sp>
          <p:nvSpPr>
            <p:cNvPr id="1059" name="Freeform 6"/>
            <p:cNvSpPr>
              <a:spLocks/>
            </p:cNvSpPr>
            <p:nvPr/>
          </p:nvSpPr>
          <p:spPr bwMode="auto">
            <a:xfrm>
              <a:off x="4565754" y="3414829"/>
              <a:ext cx="2033024" cy="822356"/>
            </a:xfrm>
            <a:custGeom>
              <a:avLst/>
              <a:gdLst>
                <a:gd name="T0" fmla="*/ 350 w 391"/>
                <a:gd name="T1" fmla="*/ 74 h 158"/>
                <a:gd name="T2" fmla="*/ 343 w 391"/>
                <a:gd name="T3" fmla="*/ 75 h 158"/>
                <a:gd name="T4" fmla="*/ 264 w 391"/>
                <a:gd name="T5" fmla="*/ 0 h 158"/>
                <a:gd name="T6" fmla="*/ 187 w 391"/>
                <a:gd name="T7" fmla="*/ 59 h 158"/>
                <a:gd name="T8" fmla="*/ 145 w 391"/>
                <a:gd name="T9" fmla="*/ 41 h 158"/>
                <a:gd name="T10" fmla="*/ 87 w 391"/>
                <a:gd name="T11" fmla="*/ 94 h 158"/>
                <a:gd name="T12" fmla="*/ 59 w 391"/>
                <a:gd name="T13" fmla="*/ 107 h 158"/>
                <a:gd name="T14" fmla="*/ 33 w 391"/>
                <a:gd name="T15" fmla="*/ 93 h 158"/>
                <a:gd name="T16" fmla="*/ 0 w 391"/>
                <a:gd name="T17" fmla="*/ 126 h 158"/>
                <a:gd name="T18" fmla="*/ 33 w 391"/>
                <a:gd name="T19" fmla="*/ 158 h 158"/>
                <a:gd name="T20" fmla="*/ 42 w 391"/>
                <a:gd name="T21" fmla="*/ 158 h 158"/>
                <a:gd name="T22" fmla="*/ 149 w 391"/>
                <a:gd name="T23" fmla="*/ 158 h 158"/>
                <a:gd name="T24" fmla="*/ 208 w 391"/>
                <a:gd name="T25" fmla="*/ 158 h 158"/>
                <a:gd name="T26" fmla="*/ 352 w 391"/>
                <a:gd name="T27" fmla="*/ 158 h 158"/>
                <a:gd name="T28" fmla="*/ 352 w 391"/>
                <a:gd name="T29" fmla="*/ 158 h 158"/>
                <a:gd name="T30" fmla="*/ 391 w 391"/>
                <a:gd name="T31" fmla="*/ 116 h 158"/>
                <a:gd name="T32" fmla="*/ 350 w 391"/>
                <a:gd name="T33" fmla="*/ 74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91" h="158">
                  <a:moveTo>
                    <a:pt x="350" y="74"/>
                  </a:moveTo>
                  <a:cubicBezTo>
                    <a:pt x="347" y="74"/>
                    <a:pt x="345" y="75"/>
                    <a:pt x="343" y="75"/>
                  </a:cubicBezTo>
                  <a:cubicBezTo>
                    <a:pt x="341" y="33"/>
                    <a:pt x="306" y="0"/>
                    <a:pt x="264" y="0"/>
                  </a:cubicBezTo>
                  <a:cubicBezTo>
                    <a:pt x="227" y="0"/>
                    <a:pt x="196" y="25"/>
                    <a:pt x="187" y="59"/>
                  </a:cubicBezTo>
                  <a:cubicBezTo>
                    <a:pt x="177" y="48"/>
                    <a:pt x="162" y="41"/>
                    <a:pt x="145" y="41"/>
                  </a:cubicBezTo>
                  <a:cubicBezTo>
                    <a:pt x="115" y="41"/>
                    <a:pt x="90" y="64"/>
                    <a:pt x="87" y="94"/>
                  </a:cubicBezTo>
                  <a:cubicBezTo>
                    <a:pt x="77" y="95"/>
                    <a:pt x="67" y="100"/>
                    <a:pt x="59" y="107"/>
                  </a:cubicBezTo>
                  <a:cubicBezTo>
                    <a:pt x="53" y="99"/>
                    <a:pt x="44" y="93"/>
                    <a:pt x="33" y="93"/>
                  </a:cubicBezTo>
                  <a:cubicBezTo>
                    <a:pt x="15" y="93"/>
                    <a:pt x="0" y="108"/>
                    <a:pt x="0" y="126"/>
                  </a:cubicBezTo>
                  <a:cubicBezTo>
                    <a:pt x="0" y="144"/>
                    <a:pt x="15" y="158"/>
                    <a:pt x="33" y="158"/>
                  </a:cubicBezTo>
                  <a:cubicBezTo>
                    <a:pt x="42" y="158"/>
                    <a:pt x="42" y="158"/>
                    <a:pt x="42" y="158"/>
                  </a:cubicBezTo>
                  <a:cubicBezTo>
                    <a:pt x="149" y="158"/>
                    <a:pt x="149" y="158"/>
                    <a:pt x="149" y="158"/>
                  </a:cubicBezTo>
                  <a:cubicBezTo>
                    <a:pt x="208" y="158"/>
                    <a:pt x="208" y="158"/>
                    <a:pt x="208" y="158"/>
                  </a:cubicBezTo>
                  <a:cubicBezTo>
                    <a:pt x="352" y="158"/>
                    <a:pt x="352" y="158"/>
                    <a:pt x="352" y="158"/>
                  </a:cubicBezTo>
                  <a:cubicBezTo>
                    <a:pt x="352" y="158"/>
                    <a:pt x="352" y="158"/>
                    <a:pt x="352" y="158"/>
                  </a:cubicBezTo>
                  <a:cubicBezTo>
                    <a:pt x="374" y="157"/>
                    <a:pt x="391" y="139"/>
                    <a:pt x="391" y="116"/>
                  </a:cubicBezTo>
                  <a:cubicBezTo>
                    <a:pt x="391" y="93"/>
                    <a:pt x="373" y="74"/>
                    <a:pt x="350" y="74"/>
                  </a:cubicBezTo>
                  <a:close/>
                </a:path>
              </a:pathLst>
            </a:custGeom>
            <a:solidFill>
              <a:schemeClr val="bg1"/>
            </a:solidFill>
            <a:ln>
              <a:noFill/>
            </a:ln>
          </p:spPr>
          <p:txBody>
            <a:bodyPr vert="horz" wrap="square" lIns="93260" tIns="46630" rIns="93260" bIns="46630" numCol="1" anchor="t" anchorCtr="0" compatLnSpc="1">
              <a:prstTxWarp prst="textNoShape">
                <a:avLst/>
              </a:prstTxWarp>
            </a:bodyPr>
            <a:lstStyle/>
            <a:p>
              <a:pPr marL="0" marR="0" lvl="0" indent="0" defTabSz="932597" eaLnBrk="1" fontAlgn="auto" latinLnBrk="0" hangingPunct="1">
                <a:lnSpc>
                  <a:spcPct val="100000"/>
                </a:lnSpc>
                <a:spcBef>
                  <a:spcPts val="0"/>
                </a:spcBef>
                <a:spcAft>
                  <a:spcPts val="0"/>
                </a:spcAft>
                <a:buClrTx/>
                <a:buSzTx/>
                <a:buFontTx/>
                <a:buNone/>
                <a:tabLst/>
                <a:defRPr/>
              </a:pPr>
              <a:endParaRPr kumimoji="0" lang="en-US" sz="1836" b="0" i="0" u="none" strike="noStrike" kern="0" cap="none" spc="0" normalizeH="0" baseline="0" noProof="0" dirty="0">
                <a:ln>
                  <a:noFill/>
                </a:ln>
                <a:solidFill>
                  <a:sysClr val="windowText" lastClr="000000"/>
                </a:solidFill>
                <a:effectLst/>
                <a:uLnTx/>
                <a:uFillTx/>
              </a:endParaRPr>
            </a:p>
          </p:txBody>
        </p:sp>
        <p:pic>
          <p:nvPicPr>
            <p:cNvPr id="1060" name="Picture 105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496330" y="4888108"/>
              <a:ext cx="505299" cy="505299"/>
            </a:xfrm>
            <a:prstGeom prst="rect">
              <a:avLst/>
            </a:prstGeom>
          </p:spPr>
        </p:pic>
      </p:grpSp>
      <p:grpSp>
        <p:nvGrpSpPr>
          <p:cNvPr id="1165" name="Group 1164"/>
          <p:cNvGrpSpPr/>
          <p:nvPr/>
        </p:nvGrpSpPr>
        <p:grpSpPr>
          <a:xfrm>
            <a:off x="10663843" y="5392656"/>
            <a:ext cx="1117829" cy="1292901"/>
            <a:chOff x="8794396" y="3414829"/>
            <a:chExt cx="2986670" cy="3454436"/>
          </a:xfrm>
        </p:grpSpPr>
        <p:grpSp>
          <p:nvGrpSpPr>
            <p:cNvPr id="1166" name="Group 1165"/>
            <p:cNvGrpSpPr/>
            <p:nvPr/>
          </p:nvGrpSpPr>
          <p:grpSpPr>
            <a:xfrm flipH="1">
              <a:off x="9797619" y="4574998"/>
              <a:ext cx="196331" cy="197033"/>
              <a:chOff x="6494463" y="4706938"/>
              <a:chExt cx="444500" cy="446088"/>
            </a:xfrm>
          </p:grpSpPr>
          <p:sp>
            <p:nvSpPr>
              <p:cNvPr id="1260" name="Rectangle 383"/>
              <p:cNvSpPr>
                <a:spLocks noChangeArrowheads="1"/>
              </p:cNvSpPr>
              <p:nvPr/>
            </p:nvSpPr>
            <p:spPr bwMode="auto">
              <a:xfrm>
                <a:off x="6494463" y="4706938"/>
                <a:ext cx="444500" cy="446088"/>
              </a:xfrm>
              <a:prstGeom prst="rect">
                <a:avLst/>
              </a:prstGeom>
              <a:solidFill>
                <a:srgbClr val="00B29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3260" tIns="46630" rIns="93260" bIns="46630" numCol="1" anchor="t" anchorCtr="0" compatLnSpc="1">
                <a:prstTxWarp prst="textNoShape">
                  <a:avLst/>
                </a:prstTxWarp>
              </a:bodyPr>
              <a:lstStyle/>
              <a:p>
                <a:pPr marL="0" marR="0" lvl="0" indent="0" defTabSz="932597" eaLnBrk="1" fontAlgn="auto" latinLnBrk="0" hangingPunct="1">
                  <a:lnSpc>
                    <a:spcPct val="100000"/>
                  </a:lnSpc>
                  <a:spcBef>
                    <a:spcPts val="0"/>
                  </a:spcBef>
                  <a:spcAft>
                    <a:spcPts val="0"/>
                  </a:spcAft>
                  <a:buClrTx/>
                  <a:buSzTx/>
                  <a:buFontTx/>
                  <a:buNone/>
                  <a:tabLst/>
                  <a:defRPr/>
                </a:pPr>
                <a:endParaRPr kumimoji="0" lang="en-US" sz="1836" b="0" i="0" u="none" strike="noStrike" kern="0" cap="none" spc="0" normalizeH="0" baseline="0" noProof="0">
                  <a:ln>
                    <a:noFill/>
                  </a:ln>
                  <a:solidFill>
                    <a:sysClr val="windowText" lastClr="000000"/>
                  </a:solidFill>
                  <a:effectLst/>
                  <a:uLnTx/>
                  <a:uFillTx/>
                </a:endParaRPr>
              </a:p>
            </p:txBody>
          </p:sp>
          <p:sp>
            <p:nvSpPr>
              <p:cNvPr id="1261" name="Freeform 384"/>
              <p:cNvSpPr>
                <a:spLocks/>
              </p:cNvSpPr>
              <p:nvPr/>
            </p:nvSpPr>
            <p:spPr bwMode="auto">
              <a:xfrm>
                <a:off x="6570663" y="4786313"/>
                <a:ext cx="33338" cy="76200"/>
              </a:xfrm>
              <a:custGeom>
                <a:avLst/>
                <a:gdLst>
                  <a:gd name="T0" fmla="*/ 15 w 15"/>
                  <a:gd name="T1" fmla="*/ 0 h 34"/>
                  <a:gd name="T2" fmla="*/ 15 w 15"/>
                  <a:gd name="T3" fmla="*/ 34 h 34"/>
                  <a:gd name="T4" fmla="*/ 7 w 15"/>
                  <a:gd name="T5" fmla="*/ 34 h 34"/>
                  <a:gd name="T6" fmla="*/ 7 w 15"/>
                  <a:gd name="T7" fmla="*/ 8 h 34"/>
                  <a:gd name="T8" fmla="*/ 6 w 15"/>
                  <a:gd name="T9" fmla="*/ 9 h 34"/>
                  <a:gd name="T10" fmla="*/ 4 w 15"/>
                  <a:gd name="T11" fmla="*/ 10 h 34"/>
                  <a:gd name="T12" fmla="*/ 2 w 15"/>
                  <a:gd name="T13" fmla="*/ 11 h 34"/>
                  <a:gd name="T14" fmla="*/ 0 w 15"/>
                  <a:gd name="T15" fmla="*/ 11 h 34"/>
                  <a:gd name="T16" fmla="*/ 0 w 15"/>
                  <a:gd name="T17" fmla="*/ 5 h 34"/>
                  <a:gd name="T18" fmla="*/ 6 w 15"/>
                  <a:gd name="T19" fmla="*/ 3 h 34"/>
                  <a:gd name="T20" fmla="*/ 10 w 15"/>
                  <a:gd name="T21" fmla="*/ 0 h 34"/>
                  <a:gd name="T22" fmla="*/ 15 w 15"/>
                  <a:gd name="T23" fmla="*/ 0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5" h="34">
                    <a:moveTo>
                      <a:pt x="15" y="0"/>
                    </a:moveTo>
                    <a:cubicBezTo>
                      <a:pt x="15" y="34"/>
                      <a:pt x="15" y="34"/>
                      <a:pt x="15" y="34"/>
                    </a:cubicBezTo>
                    <a:cubicBezTo>
                      <a:pt x="7" y="34"/>
                      <a:pt x="7" y="34"/>
                      <a:pt x="7" y="34"/>
                    </a:cubicBezTo>
                    <a:cubicBezTo>
                      <a:pt x="7" y="8"/>
                      <a:pt x="7" y="8"/>
                      <a:pt x="7" y="8"/>
                    </a:cubicBezTo>
                    <a:cubicBezTo>
                      <a:pt x="7" y="9"/>
                      <a:pt x="7" y="9"/>
                      <a:pt x="6" y="9"/>
                    </a:cubicBezTo>
                    <a:cubicBezTo>
                      <a:pt x="5" y="10"/>
                      <a:pt x="5" y="10"/>
                      <a:pt x="4" y="10"/>
                    </a:cubicBezTo>
                    <a:cubicBezTo>
                      <a:pt x="4" y="10"/>
                      <a:pt x="3" y="11"/>
                      <a:pt x="2" y="11"/>
                    </a:cubicBezTo>
                    <a:cubicBezTo>
                      <a:pt x="2" y="11"/>
                      <a:pt x="1" y="11"/>
                      <a:pt x="0" y="11"/>
                    </a:cubicBezTo>
                    <a:cubicBezTo>
                      <a:pt x="0" y="5"/>
                      <a:pt x="0" y="5"/>
                      <a:pt x="0" y="5"/>
                    </a:cubicBezTo>
                    <a:cubicBezTo>
                      <a:pt x="2" y="5"/>
                      <a:pt x="4" y="4"/>
                      <a:pt x="6" y="3"/>
                    </a:cubicBezTo>
                    <a:cubicBezTo>
                      <a:pt x="7" y="2"/>
                      <a:pt x="9" y="1"/>
                      <a:pt x="10" y="0"/>
                    </a:cubicBezTo>
                    <a:lnTo>
                      <a:pt x="15" y="0"/>
                    </a:lnTo>
                    <a:close/>
                  </a:path>
                </a:pathLst>
              </a:custGeom>
              <a:solidFill>
                <a:srgbClr val="00827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p>
                <a:pPr marL="0" marR="0" lvl="0" indent="0" defTabSz="932597" eaLnBrk="1" fontAlgn="auto" latinLnBrk="0" hangingPunct="1">
                  <a:lnSpc>
                    <a:spcPct val="100000"/>
                  </a:lnSpc>
                  <a:spcBef>
                    <a:spcPts val="0"/>
                  </a:spcBef>
                  <a:spcAft>
                    <a:spcPts val="0"/>
                  </a:spcAft>
                  <a:buClrTx/>
                  <a:buSzTx/>
                  <a:buFontTx/>
                  <a:buNone/>
                  <a:tabLst/>
                  <a:defRPr/>
                </a:pPr>
                <a:endParaRPr kumimoji="0" lang="en-US" sz="1836" b="0" i="0" u="none" strike="noStrike" kern="0" cap="none" spc="0" normalizeH="0" baseline="0" noProof="0">
                  <a:ln>
                    <a:noFill/>
                  </a:ln>
                  <a:solidFill>
                    <a:sysClr val="windowText" lastClr="000000"/>
                  </a:solidFill>
                  <a:effectLst/>
                  <a:uLnTx/>
                  <a:uFillTx/>
                </a:endParaRPr>
              </a:p>
            </p:txBody>
          </p:sp>
          <p:sp>
            <p:nvSpPr>
              <p:cNvPr id="1262" name="Freeform 385"/>
              <p:cNvSpPr>
                <a:spLocks noEditPoints="1"/>
              </p:cNvSpPr>
              <p:nvPr/>
            </p:nvSpPr>
            <p:spPr bwMode="auto">
              <a:xfrm>
                <a:off x="6627813" y="4786313"/>
                <a:ext cx="53975" cy="76200"/>
              </a:xfrm>
              <a:custGeom>
                <a:avLst/>
                <a:gdLst>
                  <a:gd name="T0" fmla="*/ 12 w 24"/>
                  <a:gd name="T1" fmla="*/ 34 h 34"/>
                  <a:gd name="T2" fmla="*/ 0 w 24"/>
                  <a:gd name="T3" fmla="*/ 18 h 34"/>
                  <a:gd name="T4" fmla="*/ 3 w 24"/>
                  <a:gd name="T5" fmla="*/ 5 h 34"/>
                  <a:gd name="T6" fmla="*/ 13 w 24"/>
                  <a:gd name="T7" fmla="*/ 0 h 34"/>
                  <a:gd name="T8" fmla="*/ 24 w 24"/>
                  <a:gd name="T9" fmla="*/ 17 h 34"/>
                  <a:gd name="T10" fmla="*/ 21 w 24"/>
                  <a:gd name="T11" fmla="*/ 30 h 34"/>
                  <a:gd name="T12" fmla="*/ 12 w 24"/>
                  <a:gd name="T13" fmla="*/ 34 h 34"/>
                  <a:gd name="T14" fmla="*/ 12 w 24"/>
                  <a:gd name="T15" fmla="*/ 6 h 34"/>
                  <a:gd name="T16" fmla="*/ 8 w 24"/>
                  <a:gd name="T17" fmla="*/ 18 h 34"/>
                  <a:gd name="T18" fmla="*/ 12 w 24"/>
                  <a:gd name="T19" fmla="*/ 29 h 34"/>
                  <a:gd name="T20" fmla="*/ 17 w 24"/>
                  <a:gd name="T21" fmla="*/ 17 h 34"/>
                  <a:gd name="T22" fmla="*/ 12 w 24"/>
                  <a:gd name="T23" fmla="*/ 6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4" h="34">
                    <a:moveTo>
                      <a:pt x="12" y="34"/>
                    </a:moveTo>
                    <a:cubicBezTo>
                      <a:pt x="4" y="34"/>
                      <a:pt x="0" y="29"/>
                      <a:pt x="0" y="18"/>
                    </a:cubicBezTo>
                    <a:cubicBezTo>
                      <a:pt x="0" y="12"/>
                      <a:pt x="1" y="8"/>
                      <a:pt x="3" y="5"/>
                    </a:cubicBezTo>
                    <a:cubicBezTo>
                      <a:pt x="6" y="2"/>
                      <a:pt x="9" y="0"/>
                      <a:pt x="13" y="0"/>
                    </a:cubicBezTo>
                    <a:cubicBezTo>
                      <a:pt x="20" y="0"/>
                      <a:pt x="24" y="6"/>
                      <a:pt x="24" y="17"/>
                    </a:cubicBezTo>
                    <a:cubicBezTo>
                      <a:pt x="24" y="23"/>
                      <a:pt x="23" y="27"/>
                      <a:pt x="21" y="30"/>
                    </a:cubicBezTo>
                    <a:cubicBezTo>
                      <a:pt x="19" y="33"/>
                      <a:pt x="16" y="34"/>
                      <a:pt x="12" y="34"/>
                    </a:cubicBezTo>
                    <a:close/>
                    <a:moveTo>
                      <a:pt x="12" y="6"/>
                    </a:moveTo>
                    <a:cubicBezTo>
                      <a:pt x="9" y="6"/>
                      <a:pt x="8" y="10"/>
                      <a:pt x="8" y="18"/>
                    </a:cubicBezTo>
                    <a:cubicBezTo>
                      <a:pt x="8" y="25"/>
                      <a:pt x="9" y="29"/>
                      <a:pt x="12" y="29"/>
                    </a:cubicBezTo>
                    <a:cubicBezTo>
                      <a:pt x="15" y="29"/>
                      <a:pt x="17" y="25"/>
                      <a:pt x="17" y="17"/>
                    </a:cubicBezTo>
                    <a:cubicBezTo>
                      <a:pt x="17" y="10"/>
                      <a:pt x="15" y="6"/>
                      <a:pt x="12" y="6"/>
                    </a:cubicBezTo>
                    <a:close/>
                  </a:path>
                </a:pathLst>
              </a:custGeom>
              <a:solidFill>
                <a:srgbClr val="00827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p>
                <a:pPr marL="0" marR="0" lvl="0" indent="0" defTabSz="932597" eaLnBrk="1" fontAlgn="auto" latinLnBrk="0" hangingPunct="1">
                  <a:lnSpc>
                    <a:spcPct val="100000"/>
                  </a:lnSpc>
                  <a:spcBef>
                    <a:spcPts val="0"/>
                  </a:spcBef>
                  <a:spcAft>
                    <a:spcPts val="0"/>
                  </a:spcAft>
                  <a:buClrTx/>
                  <a:buSzTx/>
                  <a:buFontTx/>
                  <a:buNone/>
                  <a:tabLst/>
                  <a:defRPr/>
                </a:pPr>
                <a:endParaRPr kumimoji="0" lang="en-US" sz="1836" b="0" i="0" u="none" strike="noStrike" kern="0" cap="none" spc="0" normalizeH="0" baseline="0" noProof="0">
                  <a:ln>
                    <a:noFill/>
                  </a:ln>
                  <a:solidFill>
                    <a:sysClr val="windowText" lastClr="000000"/>
                  </a:solidFill>
                  <a:effectLst/>
                  <a:uLnTx/>
                  <a:uFillTx/>
                </a:endParaRPr>
              </a:p>
            </p:txBody>
          </p:sp>
          <p:sp>
            <p:nvSpPr>
              <p:cNvPr id="1263" name="Freeform 386"/>
              <p:cNvSpPr>
                <a:spLocks/>
              </p:cNvSpPr>
              <p:nvPr/>
            </p:nvSpPr>
            <p:spPr bwMode="auto">
              <a:xfrm>
                <a:off x="6696076" y="4786313"/>
                <a:ext cx="31750" cy="76200"/>
              </a:xfrm>
              <a:custGeom>
                <a:avLst/>
                <a:gdLst>
                  <a:gd name="T0" fmla="*/ 14 w 14"/>
                  <a:gd name="T1" fmla="*/ 0 h 34"/>
                  <a:gd name="T2" fmla="*/ 14 w 14"/>
                  <a:gd name="T3" fmla="*/ 34 h 34"/>
                  <a:gd name="T4" fmla="*/ 7 w 14"/>
                  <a:gd name="T5" fmla="*/ 34 h 34"/>
                  <a:gd name="T6" fmla="*/ 7 w 14"/>
                  <a:gd name="T7" fmla="*/ 8 h 34"/>
                  <a:gd name="T8" fmla="*/ 5 w 14"/>
                  <a:gd name="T9" fmla="*/ 9 h 34"/>
                  <a:gd name="T10" fmla="*/ 4 w 14"/>
                  <a:gd name="T11" fmla="*/ 10 h 34"/>
                  <a:gd name="T12" fmla="*/ 2 w 14"/>
                  <a:gd name="T13" fmla="*/ 11 h 34"/>
                  <a:gd name="T14" fmla="*/ 0 w 14"/>
                  <a:gd name="T15" fmla="*/ 11 h 34"/>
                  <a:gd name="T16" fmla="*/ 0 w 14"/>
                  <a:gd name="T17" fmla="*/ 5 h 34"/>
                  <a:gd name="T18" fmla="*/ 5 w 14"/>
                  <a:gd name="T19" fmla="*/ 3 h 34"/>
                  <a:gd name="T20" fmla="*/ 10 w 14"/>
                  <a:gd name="T21" fmla="*/ 0 h 34"/>
                  <a:gd name="T22" fmla="*/ 14 w 14"/>
                  <a:gd name="T23" fmla="*/ 0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4" h="34">
                    <a:moveTo>
                      <a:pt x="14" y="0"/>
                    </a:moveTo>
                    <a:cubicBezTo>
                      <a:pt x="14" y="34"/>
                      <a:pt x="14" y="34"/>
                      <a:pt x="14" y="34"/>
                    </a:cubicBezTo>
                    <a:cubicBezTo>
                      <a:pt x="7" y="34"/>
                      <a:pt x="7" y="34"/>
                      <a:pt x="7" y="34"/>
                    </a:cubicBezTo>
                    <a:cubicBezTo>
                      <a:pt x="7" y="8"/>
                      <a:pt x="7" y="8"/>
                      <a:pt x="7" y="8"/>
                    </a:cubicBezTo>
                    <a:cubicBezTo>
                      <a:pt x="6" y="9"/>
                      <a:pt x="6" y="9"/>
                      <a:pt x="5" y="9"/>
                    </a:cubicBezTo>
                    <a:cubicBezTo>
                      <a:pt x="5" y="10"/>
                      <a:pt x="4" y="10"/>
                      <a:pt x="4" y="10"/>
                    </a:cubicBezTo>
                    <a:cubicBezTo>
                      <a:pt x="3" y="10"/>
                      <a:pt x="2" y="11"/>
                      <a:pt x="2" y="11"/>
                    </a:cubicBezTo>
                    <a:cubicBezTo>
                      <a:pt x="1" y="11"/>
                      <a:pt x="0" y="11"/>
                      <a:pt x="0" y="11"/>
                    </a:cubicBezTo>
                    <a:cubicBezTo>
                      <a:pt x="0" y="5"/>
                      <a:pt x="0" y="5"/>
                      <a:pt x="0" y="5"/>
                    </a:cubicBezTo>
                    <a:cubicBezTo>
                      <a:pt x="2" y="5"/>
                      <a:pt x="3" y="4"/>
                      <a:pt x="5" y="3"/>
                    </a:cubicBezTo>
                    <a:cubicBezTo>
                      <a:pt x="7" y="2"/>
                      <a:pt x="8" y="1"/>
                      <a:pt x="10" y="0"/>
                    </a:cubicBezTo>
                    <a:lnTo>
                      <a:pt x="14" y="0"/>
                    </a:lnTo>
                    <a:close/>
                  </a:path>
                </a:pathLst>
              </a:custGeom>
              <a:solidFill>
                <a:srgbClr val="00827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p>
                <a:pPr marL="0" marR="0" lvl="0" indent="0" defTabSz="932597" eaLnBrk="1" fontAlgn="auto" latinLnBrk="0" hangingPunct="1">
                  <a:lnSpc>
                    <a:spcPct val="100000"/>
                  </a:lnSpc>
                  <a:spcBef>
                    <a:spcPts val="0"/>
                  </a:spcBef>
                  <a:spcAft>
                    <a:spcPts val="0"/>
                  </a:spcAft>
                  <a:buClrTx/>
                  <a:buSzTx/>
                  <a:buFontTx/>
                  <a:buNone/>
                  <a:tabLst/>
                  <a:defRPr/>
                </a:pPr>
                <a:endParaRPr kumimoji="0" lang="en-US" sz="1836" b="0" i="0" u="none" strike="noStrike" kern="0" cap="none" spc="0" normalizeH="0" baseline="0" noProof="0">
                  <a:ln>
                    <a:noFill/>
                  </a:ln>
                  <a:solidFill>
                    <a:sysClr val="windowText" lastClr="000000"/>
                  </a:solidFill>
                  <a:effectLst/>
                  <a:uLnTx/>
                  <a:uFillTx/>
                </a:endParaRPr>
              </a:p>
            </p:txBody>
          </p:sp>
          <p:sp>
            <p:nvSpPr>
              <p:cNvPr id="1264" name="Freeform 387"/>
              <p:cNvSpPr>
                <a:spLocks noEditPoints="1"/>
              </p:cNvSpPr>
              <p:nvPr/>
            </p:nvSpPr>
            <p:spPr bwMode="auto">
              <a:xfrm>
                <a:off x="6562726" y="4891088"/>
                <a:ext cx="53975" cy="77788"/>
              </a:xfrm>
              <a:custGeom>
                <a:avLst/>
                <a:gdLst>
                  <a:gd name="T0" fmla="*/ 12 w 24"/>
                  <a:gd name="T1" fmla="*/ 35 h 35"/>
                  <a:gd name="T2" fmla="*/ 0 w 24"/>
                  <a:gd name="T3" fmla="*/ 18 h 35"/>
                  <a:gd name="T4" fmla="*/ 3 w 24"/>
                  <a:gd name="T5" fmla="*/ 5 h 35"/>
                  <a:gd name="T6" fmla="*/ 13 w 24"/>
                  <a:gd name="T7" fmla="*/ 0 h 35"/>
                  <a:gd name="T8" fmla="*/ 24 w 24"/>
                  <a:gd name="T9" fmla="*/ 17 h 35"/>
                  <a:gd name="T10" fmla="*/ 21 w 24"/>
                  <a:gd name="T11" fmla="*/ 30 h 35"/>
                  <a:gd name="T12" fmla="*/ 12 w 24"/>
                  <a:gd name="T13" fmla="*/ 35 h 35"/>
                  <a:gd name="T14" fmla="*/ 12 w 24"/>
                  <a:gd name="T15" fmla="*/ 6 h 35"/>
                  <a:gd name="T16" fmla="*/ 8 w 24"/>
                  <a:gd name="T17" fmla="*/ 18 h 35"/>
                  <a:gd name="T18" fmla="*/ 12 w 24"/>
                  <a:gd name="T19" fmla="*/ 29 h 35"/>
                  <a:gd name="T20" fmla="*/ 17 w 24"/>
                  <a:gd name="T21" fmla="*/ 18 h 35"/>
                  <a:gd name="T22" fmla="*/ 12 w 24"/>
                  <a:gd name="T23" fmla="*/ 6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4" h="35">
                    <a:moveTo>
                      <a:pt x="12" y="35"/>
                    </a:moveTo>
                    <a:cubicBezTo>
                      <a:pt x="4" y="35"/>
                      <a:pt x="0" y="29"/>
                      <a:pt x="0" y="18"/>
                    </a:cubicBezTo>
                    <a:cubicBezTo>
                      <a:pt x="0" y="12"/>
                      <a:pt x="1" y="8"/>
                      <a:pt x="3" y="5"/>
                    </a:cubicBezTo>
                    <a:cubicBezTo>
                      <a:pt x="5" y="2"/>
                      <a:pt x="9" y="0"/>
                      <a:pt x="13" y="0"/>
                    </a:cubicBezTo>
                    <a:cubicBezTo>
                      <a:pt x="20" y="0"/>
                      <a:pt x="24" y="6"/>
                      <a:pt x="24" y="17"/>
                    </a:cubicBezTo>
                    <a:cubicBezTo>
                      <a:pt x="24" y="23"/>
                      <a:pt x="23" y="27"/>
                      <a:pt x="21" y="30"/>
                    </a:cubicBezTo>
                    <a:cubicBezTo>
                      <a:pt x="19" y="33"/>
                      <a:pt x="16" y="35"/>
                      <a:pt x="12" y="35"/>
                    </a:cubicBezTo>
                    <a:close/>
                    <a:moveTo>
                      <a:pt x="12" y="6"/>
                    </a:moveTo>
                    <a:cubicBezTo>
                      <a:pt x="9" y="6"/>
                      <a:pt x="8" y="10"/>
                      <a:pt x="8" y="18"/>
                    </a:cubicBezTo>
                    <a:cubicBezTo>
                      <a:pt x="8" y="25"/>
                      <a:pt x="9" y="29"/>
                      <a:pt x="12" y="29"/>
                    </a:cubicBezTo>
                    <a:cubicBezTo>
                      <a:pt x="15" y="29"/>
                      <a:pt x="17" y="25"/>
                      <a:pt x="17" y="18"/>
                    </a:cubicBezTo>
                    <a:cubicBezTo>
                      <a:pt x="17" y="10"/>
                      <a:pt x="15" y="6"/>
                      <a:pt x="12" y="6"/>
                    </a:cubicBezTo>
                    <a:close/>
                  </a:path>
                </a:pathLst>
              </a:custGeom>
              <a:solidFill>
                <a:srgbClr val="00827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p>
                <a:pPr marL="0" marR="0" lvl="0" indent="0" defTabSz="932597" eaLnBrk="1" fontAlgn="auto" latinLnBrk="0" hangingPunct="1">
                  <a:lnSpc>
                    <a:spcPct val="100000"/>
                  </a:lnSpc>
                  <a:spcBef>
                    <a:spcPts val="0"/>
                  </a:spcBef>
                  <a:spcAft>
                    <a:spcPts val="0"/>
                  </a:spcAft>
                  <a:buClrTx/>
                  <a:buSzTx/>
                  <a:buFontTx/>
                  <a:buNone/>
                  <a:tabLst/>
                  <a:defRPr/>
                </a:pPr>
                <a:endParaRPr kumimoji="0" lang="en-US" sz="1836" b="0" i="0" u="none" strike="noStrike" kern="0" cap="none" spc="0" normalizeH="0" baseline="0" noProof="0">
                  <a:ln>
                    <a:noFill/>
                  </a:ln>
                  <a:solidFill>
                    <a:sysClr val="windowText" lastClr="000000"/>
                  </a:solidFill>
                  <a:effectLst/>
                  <a:uLnTx/>
                  <a:uFillTx/>
                </a:endParaRPr>
              </a:p>
            </p:txBody>
          </p:sp>
          <p:sp>
            <p:nvSpPr>
              <p:cNvPr id="1265" name="Freeform 388"/>
              <p:cNvSpPr>
                <a:spLocks/>
              </p:cNvSpPr>
              <p:nvPr/>
            </p:nvSpPr>
            <p:spPr bwMode="auto">
              <a:xfrm>
                <a:off x="6637338" y="4891088"/>
                <a:ext cx="30163" cy="74613"/>
              </a:xfrm>
              <a:custGeom>
                <a:avLst/>
                <a:gdLst>
                  <a:gd name="T0" fmla="*/ 14 w 14"/>
                  <a:gd name="T1" fmla="*/ 0 h 34"/>
                  <a:gd name="T2" fmla="*/ 14 w 14"/>
                  <a:gd name="T3" fmla="*/ 34 h 34"/>
                  <a:gd name="T4" fmla="*/ 7 w 14"/>
                  <a:gd name="T5" fmla="*/ 34 h 34"/>
                  <a:gd name="T6" fmla="*/ 7 w 14"/>
                  <a:gd name="T7" fmla="*/ 8 h 34"/>
                  <a:gd name="T8" fmla="*/ 5 w 14"/>
                  <a:gd name="T9" fmla="*/ 9 h 34"/>
                  <a:gd name="T10" fmla="*/ 3 w 14"/>
                  <a:gd name="T11" fmla="*/ 10 h 34"/>
                  <a:gd name="T12" fmla="*/ 2 w 14"/>
                  <a:gd name="T13" fmla="*/ 11 h 34"/>
                  <a:gd name="T14" fmla="*/ 0 w 14"/>
                  <a:gd name="T15" fmla="*/ 11 h 34"/>
                  <a:gd name="T16" fmla="*/ 0 w 14"/>
                  <a:gd name="T17" fmla="*/ 5 h 34"/>
                  <a:gd name="T18" fmla="*/ 5 w 14"/>
                  <a:gd name="T19" fmla="*/ 3 h 34"/>
                  <a:gd name="T20" fmla="*/ 9 w 14"/>
                  <a:gd name="T21" fmla="*/ 0 h 34"/>
                  <a:gd name="T22" fmla="*/ 14 w 14"/>
                  <a:gd name="T23" fmla="*/ 0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4" h="34">
                    <a:moveTo>
                      <a:pt x="14" y="0"/>
                    </a:moveTo>
                    <a:cubicBezTo>
                      <a:pt x="14" y="34"/>
                      <a:pt x="14" y="34"/>
                      <a:pt x="14" y="34"/>
                    </a:cubicBezTo>
                    <a:cubicBezTo>
                      <a:pt x="7" y="34"/>
                      <a:pt x="7" y="34"/>
                      <a:pt x="7" y="34"/>
                    </a:cubicBezTo>
                    <a:cubicBezTo>
                      <a:pt x="7" y="8"/>
                      <a:pt x="7" y="8"/>
                      <a:pt x="7" y="8"/>
                    </a:cubicBezTo>
                    <a:cubicBezTo>
                      <a:pt x="6" y="9"/>
                      <a:pt x="6" y="9"/>
                      <a:pt x="5" y="9"/>
                    </a:cubicBezTo>
                    <a:cubicBezTo>
                      <a:pt x="5" y="10"/>
                      <a:pt x="4" y="10"/>
                      <a:pt x="3" y="10"/>
                    </a:cubicBezTo>
                    <a:cubicBezTo>
                      <a:pt x="3" y="11"/>
                      <a:pt x="2" y="11"/>
                      <a:pt x="2" y="11"/>
                    </a:cubicBezTo>
                    <a:cubicBezTo>
                      <a:pt x="1" y="11"/>
                      <a:pt x="0" y="11"/>
                      <a:pt x="0" y="11"/>
                    </a:cubicBezTo>
                    <a:cubicBezTo>
                      <a:pt x="0" y="5"/>
                      <a:pt x="0" y="5"/>
                      <a:pt x="0" y="5"/>
                    </a:cubicBezTo>
                    <a:cubicBezTo>
                      <a:pt x="1" y="5"/>
                      <a:pt x="3" y="4"/>
                      <a:pt x="5" y="3"/>
                    </a:cubicBezTo>
                    <a:cubicBezTo>
                      <a:pt x="7" y="2"/>
                      <a:pt x="8" y="1"/>
                      <a:pt x="9" y="0"/>
                    </a:cubicBezTo>
                    <a:lnTo>
                      <a:pt x="14" y="0"/>
                    </a:lnTo>
                    <a:close/>
                  </a:path>
                </a:pathLst>
              </a:custGeom>
              <a:solidFill>
                <a:srgbClr val="00827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p>
                <a:pPr marL="0" marR="0" lvl="0" indent="0" defTabSz="932597" eaLnBrk="1" fontAlgn="auto" latinLnBrk="0" hangingPunct="1">
                  <a:lnSpc>
                    <a:spcPct val="100000"/>
                  </a:lnSpc>
                  <a:spcBef>
                    <a:spcPts val="0"/>
                  </a:spcBef>
                  <a:spcAft>
                    <a:spcPts val="0"/>
                  </a:spcAft>
                  <a:buClrTx/>
                  <a:buSzTx/>
                  <a:buFontTx/>
                  <a:buNone/>
                  <a:tabLst/>
                  <a:defRPr/>
                </a:pPr>
                <a:endParaRPr kumimoji="0" lang="en-US" sz="1836" b="0" i="0" u="none" strike="noStrike" kern="0" cap="none" spc="0" normalizeH="0" baseline="0" noProof="0">
                  <a:ln>
                    <a:noFill/>
                  </a:ln>
                  <a:solidFill>
                    <a:sysClr val="windowText" lastClr="000000"/>
                  </a:solidFill>
                  <a:effectLst/>
                  <a:uLnTx/>
                  <a:uFillTx/>
                </a:endParaRPr>
              </a:p>
            </p:txBody>
          </p:sp>
          <p:sp>
            <p:nvSpPr>
              <p:cNvPr id="1266" name="Freeform 389"/>
              <p:cNvSpPr>
                <a:spLocks noEditPoints="1"/>
              </p:cNvSpPr>
              <p:nvPr/>
            </p:nvSpPr>
            <p:spPr bwMode="auto">
              <a:xfrm>
                <a:off x="6688138" y="4891088"/>
                <a:ext cx="52388" cy="77788"/>
              </a:xfrm>
              <a:custGeom>
                <a:avLst/>
                <a:gdLst>
                  <a:gd name="T0" fmla="*/ 12 w 24"/>
                  <a:gd name="T1" fmla="*/ 35 h 35"/>
                  <a:gd name="T2" fmla="*/ 0 w 24"/>
                  <a:gd name="T3" fmla="*/ 18 h 35"/>
                  <a:gd name="T4" fmla="*/ 4 w 24"/>
                  <a:gd name="T5" fmla="*/ 5 h 35"/>
                  <a:gd name="T6" fmla="*/ 13 w 24"/>
                  <a:gd name="T7" fmla="*/ 0 h 35"/>
                  <a:gd name="T8" fmla="*/ 24 w 24"/>
                  <a:gd name="T9" fmla="*/ 17 h 35"/>
                  <a:gd name="T10" fmla="*/ 21 w 24"/>
                  <a:gd name="T11" fmla="*/ 30 h 35"/>
                  <a:gd name="T12" fmla="*/ 12 w 24"/>
                  <a:gd name="T13" fmla="*/ 35 h 35"/>
                  <a:gd name="T14" fmla="*/ 12 w 24"/>
                  <a:gd name="T15" fmla="*/ 6 h 35"/>
                  <a:gd name="T16" fmla="*/ 8 w 24"/>
                  <a:gd name="T17" fmla="*/ 18 h 35"/>
                  <a:gd name="T18" fmla="*/ 12 w 24"/>
                  <a:gd name="T19" fmla="*/ 29 h 35"/>
                  <a:gd name="T20" fmla="*/ 17 w 24"/>
                  <a:gd name="T21" fmla="*/ 18 h 35"/>
                  <a:gd name="T22" fmla="*/ 12 w 24"/>
                  <a:gd name="T23" fmla="*/ 6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4" h="35">
                    <a:moveTo>
                      <a:pt x="12" y="35"/>
                    </a:moveTo>
                    <a:cubicBezTo>
                      <a:pt x="4" y="35"/>
                      <a:pt x="0" y="29"/>
                      <a:pt x="0" y="18"/>
                    </a:cubicBezTo>
                    <a:cubicBezTo>
                      <a:pt x="0" y="12"/>
                      <a:pt x="1" y="8"/>
                      <a:pt x="4" y="5"/>
                    </a:cubicBezTo>
                    <a:cubicBezTo>
                      <a:pt x="6" y="2"/>
                      <a:pt x="9" y="0"/>
                      <a:pt x="13" y="0"/>
                    </a:cubicBezTo>
                    <a:cubicBezTo>
                      <a:pt x="20" y="0"/>
                      <a:pt x="24" y="6"/>
                      <a:pt x="24" y="17"/>
                    </a:cubicBezTo>
                    <a:cubicBezTo>
                      <a:pt x="24" y="23"/>
                      <a:pt x="23" y="27"/>
                      <a:pt x="21" y="30"/>
                    </a:cubicBezTo>
                    <a:cubicBezTo>
                      <a:pt x="19" y="33"/>
                      <a:pt x="16" y="35"/>
                      <a:pt x="12" y="35"/>
                    </a:cubicBezTo>
                    <a:close/>
                    <a:moveTo>
                      <a:pt x="12" y="6"/>
                    </a:moveTo>
                    <a:cubicBezTo>
                      <a:pt x="9" y="6"/>
                      <a:pt x="8" y="10"/>
                      <a:pt x="8" y="18"/>
                    </a:cubicBezTo>
                    <a:cubicBezTo>
                      <a:pt x="8" y="25"/>
                      <a:pt x="9" y="29"/>
                      <a:pt x="12" y="29"/>
                    </a:cubicBezTo>
                    <a:cubicBezTo>
                      <a:pt x="15" y="29"/>
                      <a:pt x="17" y="25"/>
                      <a:pt x="17" y="18"/>
                    </a:cubicBezTo>
                    <a:cubicBezTo>
                      <a:pt x="17" y="10"/>
                      <a:pt x="15" y="6"/>
                      <a:pt x="12" y="6"/>
                    </a:cubicBezTo>
                    <a:close/>
                  </a:path>
                </a:pathLst>
              </a:custGeom>
              <a:solidFill>
                <a:srgbClr val="00827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p>
                <a:pPr marL="0" marR="0" lvl="0" indent="0" defTabSz="932597" eaLnBrk="1" fontAlgn="auto" latinLnBrk="0" hangingPunct="1">
                  <a:lnSpc>
                    <a:spcPct val="100000"/>
                  </a:lnSpc>
                  <a:spcBef>
                    <a:spcPts val="0"/>
                  </a:spcBef>
                  <a:spcAft>
                    <a:spcPts val="0"/>
                  </a:spcAft>
                  <a:buClrTx/>
                  <a:buSzTx/>
                  <a:buFontTx/>
                  <a:buNone/>
                  <a:tabLst/>
                  <a:defRPr/>
                </a:pPr>
                <a:endParaRPr kumimoji="0" lang="en-US" sz="1836" b="0" i="0" u="none" strike="noStrike" kern="0" cap="none" spc="0" normalizeH="0" baseline="0" noProof="0">
                  <a:ln>
                    <a:noFill/>
                  </a:ln>
                  <a:solidFill>
                    <a:sysClr val="windowText" lastClr="000000"/>
                  </a:solidFill>
                  <a:effectLst/>
                  <a:uLnTx/>
                  <a:uFillTx/>
                </a:endParaRPr>
              </a:p>
            </p:txBody>
          </p:sp>
          <p:sp>
            <p:nvSpPr>
              <p:cNvPr id="1267" name="Freeform 390"/>
              <p:cNvSpPr>
                <a:spLocks noEditPoints="1"/>
              </p:cNvSpPr>
              <p:nvPr/>
            </p:nvSpPr>
            <p:spPr bwMode="auto">
              <a:xfrm>
                <a:off x="6562726" y="4997451"/>
                <a:ext cx="53975" cy="76200"/>
              </a:xfrm>
              <a:custGeom>
                <a:avLst/>
                <a:gdLst>
                  <a:gd name="T0" fmla="*/ 12 w 24"/>
                  <a:gd name="T1" fmla="*/ 34 h 34"/>
                  <a:gd name="T2" fmla="*/ 0 w 24"/>
                  <a:gd name="T3" fmla="*/ 17 h 34"/>
                  <a:gd name="T4" fmla="*/ 3 w 24"/>
                  <a:gd name="T5" fmla="*/ 4 h 34"/>
                  <a:gd name="T6" fmla="*/ 13 w 24"/>
                  <a:gd name="T7" fmla="*/ 0 h 34"/>
                  <a:gd name="T8" fmla="*/ 24 w 24"/>
                  <a:gd name="T9" fmla="*/ 16 h 34"/>
                  <a:gd name="T10" fmla="*/ 21 w 24"/>
                  <a:gd name="T11" fmla="*/ 29 h 34"/>
                  <a:gd name="T12" fmla="*/ 12 w 24"/>
                  <a:gd name="T13" fmla="*/ 34 h 34"/>
                  <a:gd name="T14" fmla="*/ 12 w 24"/>
                  <a:gd name="T15" fmla="*/ 5 h 34"/>
                  <a:gd name="T16" fmla="*/ 8 w 24"/>
                  <a:gd name="T17" fmla="*/ 17 h 34"/>
                  <a:gd name="T18" fmla="*/ 12 w 24"/>
                  <a:gd name="T19" fmla="*/ 28 h 34"/>
                  <a:gd name="T20" fmla="*/ 17 w 24"/>
                  <a:gd name="T21" fmla="*/ 17 h 34"/>
                  <a:gd name="T22" fmla="*/ 12 w 24"/>
                  <a:gd name="T23" fmla="*/ 5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4" h="34">
                    <a:moveTo>
                      <a:pt x="12" y="34"/>
                    </a:moveTo>
                    <a:cubicBezTo>
                      <a:pt x="4" y="34"/>
                      <a:pt x="0" y="28"/>
                      <a:pt x="0" y="17"/>
                    </a:cubicBezTo>
                    <a:cubicBezTo>
                      <a:pt x="0" y="11"/>
                      <a:pt x="1" y="7"/>
                      <a:pt x="3" y="4"/>
                    </a:cubicBezTo>
                    <a:cubicBezTo>
                      <a:pt x="5" y="1"/>
                      <a:pt x="9" y="0"/>
                      <a:pt x="13" y="0"/>
                    </a:cubicBezTo>
                    <a:cubicBezTo>
                      <a:pt x="20" y="0"/>
                      <a:pt x="24" y="5"/>
                      <a:pt x="24" y="16"/>
                    </a:cubicBezTo>
                    <a:cubicBezTo>
                      <a:pt x="24" y="22"/>
                      <a:pt x="23" y="26"/>
                      <a:pt x="21" y="29"/>
                    </a:cubicBezTo>
                    <a:cubicBezTo>
                      <a:pt x="19" y="32"/>
                      <a:pt x="16" y="34"/>
                      <a:pt x="12" y="34"/>
                    </a:cubicBezTo>
                    <a:close/>
                    <a:moveTo>
                      <a:pt x="12" y="5"/>
                    </a:moveTo>
                    <a:cubicBezTo>
                      <a:pt x="9" y="5"/>
                      <a:pt x="8" y="9"/>
                      <a:pt x="8" y="17"/>
                    </a:cubicBezTo>
                    <a:cubicBezTo>
                      <a:pt x="8" y="24"/>
                      <a:pt x="9" y="28"/>
                      <a:pt x="12" y="28"/>
                    </a:cubicBezTo>
                    <a:cubicBezTo>
                      <a:pt x="15" y="28"/>
                      <a:pt x="17" y="24"/>
                      <a:pt x="17" y="17"/>
                    </a:cubicBezTo>
                    <a:cubicBezTo>
                      <a:pt x="17" y="9"/>
                      <a:pt x="15" y="5"/>
                      <a:pt x="12" y="5"/>
                    </a:cubicBezTo>
                    <a:close/>
                  </a:path>
                </a:pathLst>
              </a:custGeom>
              <a:solidFill>
                <a:srgbClr val="00827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p>
                <a:pPr marL="0" marR="0" lvl="0" indent="0" defTabSz="932597" eaLnBrk="1" fontAlgn="auto" latinLnBrk="0" hangingPunct="1">
                  <a:lnSpc>
                    <a:spcPct val="100000"/>
                  </a:lnSpc>
                  <a:spcBef>
                    <a:spcPts val="0"/>
                  </a:spcBef>
                  <a:spcAft>
                    <a:spcPts val="0"/>
                  </a:spcAft>
                  <a:buClrTx/>
                  <a:buSzTx/>
                  <a:buFontTx/>
                  <a:buNone/>
                  <a:tabLst/>
                  <a:defRPr/>
                </a:pPr>
                <a:endParaRPr kumimoji="0" lang="en-US" sz="1836" b="0" i="0" u="none" strike="noStrike" kern="0" cap="none" spc="0" normalizeH="0" baseline="0" noProof="0">
                  <a:ln>
                    <a:noFill/>
                  </a:ln>
                  <a:solidFill>
                    <a:sysClr val="windowText" lastClr="000000"/>
                  </a:solidFill>
                  <a:effectLst/>
                  <a:uLnTx/>
                  <a:uFillTx/>
                </a:endParaRPr>
              </a:p>
            </p:txBody>
          </p:sp>
          <p:sp>
            <p:nvSpPr>
              <p:cNvPr id="1268" name="Freeform 391"/>
              <p:cNvSpPr>
                <a:spLocks noEditPoints="1"/>
              </p:cNvSpPr>
              <p:nvPr/>
            </p:nvSpPr>
            <p:spPr bwMode="auto">
              <a:xfrm>
                <a:off x="6627813" y="4997451"/>
                <a:ext cx="53975" cy="76200"/>
              </a:xfrm>
              <a:custGeom>
                <a:avLst/>
                <a:gdLst>
                  <a:gd name="T0" fmla="*/ 12 w 24"/>
                  <a:gd name="T1" fmla="*/ 34 h 34"/>
                  <a:gd name="T2" fmla="*/ 0 w 24"/>
                  <a:gd name="T3" fmla="*/ 17 h 34"/>
                  <a:gd name="T4" fmla="*/ 3 w 24"/>
                  <a:gd name="T5" fmla="*/ 4 h 34"/>
                  <a:gd name="T6" fmla="*/ 13 w 24"/>
                  <a:gd name="T7" fmla="*/ 0 h 34"/>
                  <a:gd name="T8" fmla="*/ 24 w 24"/>
                  <a:gd name="T9" fmla="*/ 16 h 34"/>
                  <a:gd name="T10" fmla="*/ 21 w 24"/>
                  <a:gd name="T11" fmla="*/ 29 h 34"/>
                  <a:gd name="T12" fmla="*/ 12 w 24"/>
                  <a:gd name="T13" fmla="*/ 34 h 34"/>
                  <a:gd name="T14" fmla="*/ 12 w 24"/>
                  <a:gd name="T15" fmla="*/ 5 h 34"/>
                  <a:gd name="T16" fmla="*/ 8 w 24"/>
                  <a:gd name="T17" fmla="*/ 17 h 34"/>
                  <a:gd name="T18" fmla="*/ 12 w 24"/>
                  <a:gd name="T19" fmla="*/ 28 h 34"/>
                  <a:gd name="T20" fmla="*/ 17 w 24"/>
                  <a:gd name="T21" fmla="*/ 17 h 34"/>
                  <a:gd name="T22" fmla="*/ 12 w 24"/>
                  <a:gd name="T23" fmla="*/ 5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4" h="34">
                    <a:moveTo>
                      <a:pt x="12" y="34"/>
                    </a:moveTo>
                    <a:cubicBezTo>
                      <a:pt x="4" y="34"/>
                      <a:pt x="0" y="28"/>
                      <a:pt x="0" y="17"/>
                    </a:cubicBezTo>
                    <a:cubicBezTo>
                      <a:pt x="0" y="11"/>
                      <a:pt x="1" y="7"/>
                      <a:pt x="3" y="4"/>
                    </a:cubicBezTo>
                    <a:cubicBezTo>
                      <a:pt x="6" y="1"/>
                      <a:pt x="9" y="0"/>
                      <a:pt x="13" y="0"/>
                    </a:cubicBezTo>
                    <a:cubicBezTo>
                      <a:pt x="20" y="0"/>
                      <a:pt x="24" y="5"/>
                      <a:pt x="24" y="16"/>
                    </a:cubicBezTo>
                    <a:cubicBezTo>
                      <a:pt x="24" y="22"/>
                      <a:pt x="23" y="26"/>
                      <a:pt x="21" y="29"/>
                    </a:cubicBezTo>
                    <a:cubicBezTo>
                      <a:pt x="19" y="32"/>
                      <a:pt x="16" y="34"/>
                      <a:pt x="12" y="34"/>
                    </a:cubicBezTo>
                    <a:close/>
                    <a:moveTo>
                      <a:pt x="12" y="5"/>
                    </a:moveTo>
                    <a:cubicBezTo>
                      <a:pt x="9" y="5"/>
                      <a:pt x="8" y="9"/>
                      <a:pt x="8" y="17"/>
                    </a:cubicBezTo>
                    <a:cubicBezTo>
                      <a:pt x="8" y="24"/>
                      <a:pt x="9" y="28"/>
                      <a:pt x="12" y="28"/>
                    </a:cubicBezTo>
                    <a:cubicBezTo>
                      <a:pt x="15" y="28"/>
                      <a:pt x="17" y="24"/>
                      <a:pt x="17" y="17"/>
                    </a:cubicBezTo>
                    <a:cubicBezTo>
                      <a:pt x="17" y="9"/>
                      <a:pt x="15" y="5"/>
                      <a:pt x="12" y="5"/>
                    </a:cubicBezTo>
                    <a:close/>
                  </a:path>
                </a:pathLst>
              </a:custGeom>
              <a:solidFill>
                <a:srgbClr val="00827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p>
                <a:pPr marL="0" marR="0" lvl="0" indent="0" defTabSz="932597" eaLnBrk="1" fontAlgn="auto" latinLnBrk="0" hangingPunct="1">
                  <a:lnSpc>
                    <a:spcPct val="100000"/>
                  </a:lnSpc>
                  <a:spcBef>
                    <a:spcPts val="0"/>
                  </a:spcBef>
                  <a:spcAft>
                    <a:spcPts val="0"/>
                  </a:spcAft>
                  <a:buClrTx/>
                  <a:buSzTx/>
                  <a:buFontTx/>
                  <a:buNone/>
                  <a:tabLst/>
                  <a:defRPr/>
                </a:pPr>
                <a:endParaRPr kumimoji="0" lang="en-US" sz="1836" b="0" i="0" u="none" strike="noStrike" kern="0" cap="none" spc="0" normalizeH="0" baseline="0" noProof="0">
                  <a:ln>
                    <a:noFill/>
                  </a:ln>
                  <a:solidFill>
                    <a:sysClr val="windowText" lastClr="000000"/>
                  </a:solidFill>
                  <a:effectLst/>
                  <a:uLnTx/>
                  <a:uFillTx/>
                </a:endParaRPr>
              </a:p>
            </p:txBody>
          </p:sp>
          <p:sp>
            <p:nvSpPr>
              <p:cNvPr id="1269" name="Freeform 392"/>
              <p:cNvSpPr>
                <a:spLocks/>
              </p:cNvSpPr>
              <p:nvPr/>
            </p:nvSpPr>
            <p:spPr bwMode="auto">
              <a:xfrm>
                <a:off x="6696076" y="4995863"/>
                <a:ext cx="31750" cy="74613"/>
              </a:xfrm>
              <a:custGeom>
                <a:avLst/>
                <a:gdLst>
                  <a:gd name="T0" fmla="*/ 14 w 14"/>
                  <a:gd name="T1" fmla="*/ 0 h 34"/>
                  <a:gd name="T2" fmla="*/ 14 w 14"/>
                  <a:gd name="T3" fmla="*/ 34 h 34"/>
                  <a:gd name="T4" fmla="*/ 7 w 14"/>
                  <a:gd name="T5" fmla="*/ 34 h 34"/>
                  <a:gd name="T6" fmla="*/ 7 w 14"/>
                  <a:gd name="T7" fmla="*/ 9 h 34"/>
                  <a:gd name="T8" fmla="*/ 5 w 14"/>
                  <a:gd name="T9" fmla="*/ 10 h 34"/>
                  <a:gd name="T10" fmla="*/ 4 w 14"/>
                  <a:gd name="T11" fmla="*/ 10 h 34"/>
                  <a:gd name="T12" fmla="*/ 2 w 14"/>
                  <a:gd name="T13" fmla="*/ 11 h 34"/>
                  <a:gd name="T14" fmla="*/ 0 w 14"/>
                  <a:gd name="T15" fmla="*/ 11 h 34"/>
                  <a:gd name="T16" fmla="*/ 0 w 14"/>
                  <a:gd name="T17" fmla="*/ 5 h 34"/>
                  <a:gd name="T18" fmla="*/ 5 w 14"/>
                  <a:gd name="T19" fmla="*/ 3 h 34"/>
                  <a:gd name="T20" fmla="*/ 10 w 14"/>
                  <a:gd name="T21" fmla="*/ 0 h 34"/>
                  <a:gd name="T22" fmla="*/ 14 w 14"/>
                  <a:gd name="T23" fmla="*/ 0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4" h="34">
                    <a:moveTo>
                      <a:pt x="14" y="0"/>
                    </a:moveTo>
                    <a:cubicBezTo>
                      <a:pt x="14" y="34"/>
                      <a:pt x="14" y="34"/>
                      <a:pt x="14" y="34"/>
                    </a:cubicBezTo>
                    <a:cubicBezTo>
                      <a:pt x="7" y="34"/>
                      <a:pt x="7" y="34"/>
                      <a:pt x="7" y="34"/>
                    </a:cubicBezTo>
                    <a:cubicBezTo>
                      <a:pt x="7" y="9"/>
                      <a:pt x="7" y="9"/>
                      <a:pt x="7" y="9"/>
                    </a:cubicBezTo>
                    <a:cubicBezTo>
                      <a:pt x="6" y="9"/>
                      <a:pt x="6" y="9"/>
                      <a:pt x="5" y="10"/>
                    </a:cubicBezTo>
                    <a:cubicBezTo>
                      <a:pt x="5" y="10"/>
                      <a:pt x="4" y="10"/>
                      <a:pt x="4" y="10"/>
                    </a:cubicBezTo>
                    <a:cubicBezTo>
                      <a:pt x="3" y="11"/>
                      <a:pt x="2" y="11"/>
                      <a:pt x="2" y="11"/>
                    </a:cubicBezTo>
                    <a:cubicBezTo>
                      <a:pt x="1" y="11"/>
                      <a:pt x="0" y="11"/>
                      <a:pt x="0" y="11"/>
                    </a:cubicBezTo>
                    <a:cubicBezTo>
                      <a:pt x="0" y="5"/>
                      <a:pt x="0" y="5"/>
                      <a:pt x="0" y="5"/>
                    </a:cubicBezTo>
                    <a:cubicBezTo>
                      <a:pt x="2" y="5"/>
                      <a:pt x="3" y="4"/>
                      <a:pt x="5" y="3"/>
                    </a:cubicBezTo>
                    <a:cubicBezTo>
                      <a:pt x="7" y="2"/>
                      <a:pt x="8" y="1"/>
                      <a:pt x="10" y="0"/>
                    </a:cubicBezTo>
                    <a:lnTo>
                      <a:pt x="14" y="0"/>
                    </a:lnTo>
                    <a:close/>
                  </a:path>
                </a:pathLst>
              </a:custGeom>
              <a:solidFill>
                <a:srgbClr val="00827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p>
                <a:pPr marL="0" marR="0" lvl="0" indent="0" defTabSz="932597" eaLnBrk="1" fontAlgn="auto" latinLnBrk="0" hangingPunct="1">
                  <a:lnSpc>
                    <a:spcPct val="100000"/>
                  </a:lnSpc>
                  <a:spcBef>
                    <a:spcPts val="0"/>
                  </a:spcBef>
                  <a:spcAft>
                    <a:spcPts val="0"/>
                  </a:spcAft>
                  <a:buClrTx/>
                  <a:buSzTx/>
                  <a:buFontTx/>
                  <a:buNone/>
                  <a:tabLst/>
                  <a:defRPr/>
                </a:pPr>
                <a:endParaRPr kumimoji="0" lang="en-US" sz="1836" b="0" i="0" u="none" strike="noStrike" kern="0" cap="none" spc="0" normalizeH="0" baseline="0" noProof="0">
                  <a:ln>
                    <a:noFill/>
                  </a:ln>
                  <a:solidFill>
                    <a:sysClr val="windowText" lastClr="000000"/>
                  </a:solidFill>
                  <a:effectLst/>
                  <a:uLnTx/>
                  <a:uFillTx/>
                </a:endParaRPr>
              </a:p>
            </p:txBody>
          </p:sp>
          <p:sp>
            <p:nvSpPr>
              <p:cNvPr id="1270" name="Freeform 393"/>
              <p:cNvSpPr>
                <a:spLocks/>
              </p:cNvSpPr>
              <p:nvPr/>
            </p:nvSpPr>
            <p:spPr bwMode="auto">
              <a:xfrm>
                <a:off x="6823076" y="4786313"/>
                <a:ext cx="31750" cy="76200"/>
              </a:xfrm>
              <a:custGeom>
                <a:avLst/>
                <a:gdLst>
                  <a:gd name="T0" fmla="*/ 14 w 14"/>
                  <a:gd name="T1" fmla="*/ 0 h 34"/>
                  <a:gd name="T2" fmla="*/ 14 w 14"/>
                  <a:gd name="T3" fmla="*/ 34 h 34"/>
                  <a:gd name="T4" fmla="*/ 7 w 14"/>
                  <a:gd name="T5" fmla="*/ 34 h 34"/>
                  <a:gd name="T6" fmla="*/ 7 w 14"/>
                  <a:gd name="T7" fmla="*/ 8 h 34"/>
                  <a:gd name="T8" fmla="*/ 5 w 14"/>
                  <a:gd name="T9" fmla="*/ 9 h 34"/>
                  <a:gd name="T10" fmla="*/ 4 w 14"/>
                  <a:gd name="T11" fmla="*/ 10 h 34"/>
                  <a:gd name="T12" fmla="*/ 2 w 14"/>
                  <a:gd name="T13" fmla="*/ 11 h 34"/>
                  <a:gd name="T14" fmla="*/ 0 w 14"/>
                  <a:gd name="T15" fmla="*/ 11 h 34"/>
                  <a:gd name="T16" fmla="*/ 0 w 14"/>
                  <a:gd name="T17" fmla="*/ 5 h 34"/>
                  <a:gd name="T18" fmla="*/ 5 w 14"/>
                  <a:gd name="T19" fmla="*/ 3 h 34"/>
                  <a:gd name="T20" fmla="*/ 10 w 14"/>
                  <a:gd name="T21" fmla="*/ 0 h 34"/>
                  <a:gd name="T22" fmla="*/ 14 w 14"/>
                  <a:gd name="T23" fmla="*/ 0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4" h="34">
                    <a:moveTo>
                      <a:pt x="14" y="0"/>
                    </a:moveTo>
                    <a:cubicBezTo>
                      <a:pt x="14" y="34"/>
                      <a:pt x="14" y="34"/>
                      <a:pt x="14" y="34"/>
                    </a:cubicBezTo>
                    <a:cubicBezTo>
                      <a:pt x="7" y="34"/>
                      <a:pt x="7" y="34"/>
                      <a:pt x="7" y="34"/>
                    </a:cubicBezTo>
                    <a:cubicBezTo>
                      <a:pt x="7" y="8"/>
                      <a:pt x="7" y="8"/>
                      <a:pt x="7" y="8"/>
                    </a:cubicBezTo>
                    <a:cubicBezTo>
                      <a:pt x="6" y="9"/>
                      <a:pt x="6" y="9"/>
                      <a:pt x="5" y="9"/>
                    </a:cubicBezTo>
                    <a:cubicBezTo>
                      <a:pt x="5" y="10"/>
                      <a:pt x="4" y="10"/>
                      <a:pt x="4" y="10"/>
                    </a:cubicBezTo>
                    <a:cubicBezTo>
                      <a:pt x="3" y="10"/>
                      <a:pt x="2" y="11"/>
                      <a:pt x="2" y="11"/>
                    </a:cubicBezTo>
                    <a:cubicBezTo>
                      <a:pt x="1" y="11"/>
                      <a:pt x="0" y="11"/>
                      <a:pt x="0" y="11"/>
                    </a:cubicBezTo>
                    <a:cubicBezTo>
                      <a:pt x="0" y="5"/>
                      <a:pt x="0" y="5"/>
                      <a:pt x="0" y="5"/>
                    </a:cubicBezTo>
                    <a:cubicBezTo>
                      <a:pt x="2" y="5"/>
                      <a:pt x="3" y="4"/>
                      <a:pt x="5" y="3"/>
                    </a:cubicBezTo>
                    <a:cubicBezTo>
                      <a:pt x="7" y="2"/>
                      <a:pt x="8" y="1"/>
                      <a:pt x="10" y="0"/>
                    </a:cubicBezTo>
                    <a:lnTo>
                      <a:pt x="14" y="0"/>
                    </a:lnTo>
                    <a:close/>
                  </a:path>
                </a:pathLst>
              </a:custGeom>
              <a:solidFill>
                <a:srgbClr val="00827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p>
                <a:pPr marL="0" marR="0" lvl="0" indent="0" defTabSz="932597" eaLnBrk="1" fontAlgn="auto" latinLnBrk="0" hangingPunct="1">
                  <a:lnSpc>
                    <a:spcPct val="100000"/>
                  </a:lnSpc>
                  <a:spcBef>
                    <a:spcPts val="0"/>
                  </a:spcBef>
                  <a:spcAft>
                    <a:spcPts val="0"/>
                  </a:spcAft>
                  <a:buClrTx/>
                  <a:buSzTx/>
                  <a:buFontTx/>
                  <a:buNone/>
                  <a:tabLst/>
                  <a:defRPr/>
                </a:pPr>
                <a:endParaRPr kumimoji="0" lang="en-US" sz="1836" b="0" i="0" u="none" strike="noStrike" kern="0" cap="none" spc="0" normalizeH="0" baseline="0" noProof="0">
                  <a:ln>
                    <a:noFill/>
                  </a:ln>
                  <a:solidFill>
                    <a:sysClr val="windowText" lastClr="000000"/>
                  </a:solidFill>
                  <a:effectLst/>
                  <a:uLnTx/>
                  <a:uFillTx/>
                </a:endParaRPr>
              </a:p>
            </p:txBody>
          </p:sp>
          <p:sp>
            <p:nvSpPr>
              <p:cNvPr id="1271" name="Freeform 394"/>
              <p:cNvSpPr>
                <a:spLocks noEditPoints="1"/>
              </p:cNvSpPr>
              <p:nvPr/>
            </p:nvSpPr>
            <p:spPr bwMode="auto">
              <a:xfrm>
                <a:off x="6816726" y="4891088"/>
                <a:ext cx="50800" cy="77788"/>
              </a:xfrm>
              <a:custGeom>
                <a:avLst/>
                <a:gdLst>
                  <a:gd name="T0" fmla="*/ 11 w 23"/>
                  <a:gd name="T1" fmla="*/ 35 h 35"/>
                  <a:gd name="T2" fmla="*/ 0 w 23"/>
                  <a:gd name="T3" fmla="*/ 18 h 35"/>
                  <a:gd name="T4" fmla="*/ 3 w 23"/>
                  <a:gd name="T5" fmla="*/ 5 h 35"/>
                  <a:gd name="T6" fmla="*/ 12 w 23"/>
                  <a:gd name="T7" fmla="*/ 0 h 35"/>
                  <a:gd name="T8" fmla="*/ 23 w 23"/>
                  <a:gd name="T9" fmla="*/ 17 h 35"/>
                  <a:gd name="T10" fmla="*/ 20 w 23"/>
                  <a:gd name="T11" fmla="*/ 30 h 35"/>
                  <a:gd name="T12" fmla="*/ 11 w 23"/>
                  <a:gd name="T13" fmla="*/ 35 h 35"/>
                  <a:gd name="T14" fmla="*/ 12 w 23"/>
                  <a:gd name="T15" fmla="*/ 6 h 35"/>
                  <a:gd name="T16" fmla="*/ 7 w 23"/>
                  <a:gd name="T17" fmla="*/ 18 h 35"/>
                  <a:gd name="T18" fmla="*/ 12 w 23"/>
                  <a:gd name="T19" fmla="*/ 29 h 35"/>
                  <a:gd name="T20" fmla="*/ 16 w 23"/>
                  <a:gd name="T21" fmla="*/ 18 h 35"/>
                  <a:gd name="T22" fmla="*/ 12 w 23"/>
                  <a:gd name="T23" fmla="*/ 6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3" h="35">
                    <a:moveTo>
                      <a:pt x="11" y="35"/>
                    </a:moveTo>
                    <a:cubicBezTo>
                      <a:pt x="3" y="35"/>
                      <a:pt x="0" y="29"/>
                      <a:pt x="0" y="18"/>
                    </a:cubicBezTo>
                    <a:cubicBezTo>
                      <a:pt x="0" y="12"/>
                      <a:pt x="1" y="8"/>
                      <a:pt x="3" y="5"/>
                    </a:cubicBezTo>
                    <a:cubicBezTo>
                      <a:pt x="5" y="2"/>
                      <a:pt x="8" y="0"/>
                      <a:pt x="12" y="0"/>
                    </a:cubicBezTo>
                    <a:cubicBezTo>
                      <a:pt x="20" y="0"/>
                      <a:pt x="23" y="6"/>
                      <a:pt x="23" y="17"/>
                    </a:cubicBezTo>
                    <a:cubicBezTo>
                      <a:pt x="23" y="23"/>
                      <a:pt x="22" y="27"/>
                      <a:pt x="20" y="30"/>
                    </a:cubicBezTo>
                    <a:cubicBezTo>
                      <a:pt x="18" y="33"/>
                      <a:pt x="15" y="35"/>
                      <a:pt x="11" y="35"/>
                    </a:cubicBezTo>
                    <a:close/>
                    <a:moveTo>
                      <a:pt x="12" y="6"/>
                    </a:moveTo>
                    <a:cubicBezTo>
                      <a:pt x="8" y="6"/>
                      <a:pt x="7" y="10"/>
                      <a:pt x="7" y="18"/>
                    </a:cubicBezTo>
                    <a:cubicBezTo>
                      <a:pt x="7" y="25"/>
                      <a:pt x="8" y="29"/>
                      <a:pt x="12" y="29"/>
                    </a:cubicBezTo>
                    <a:cubicBezTo>
                      <a:pt x="15" y="29"/>
                      <a:pt x="16" y="25"/>
                      <a:pt x="16" y="18"/>
                    </a:cubicBezTo>
                    <a:cubicBezTo>
                      <a:pt x="16" y="10"/>
                      <a:pt x="15" y="6"/>
                      <a:pt x="12" y="6"/>
                    </a:cubicBezTo>
                    <a:close/>
                  </a:path>
                </a:pathLst>
              </a:custGeom>
              <a:solidFill>
                <a:srgbClr val="00827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p>
                <a:pPr marL="0" marR="0" lvl="0" indent="0" defTabSz="932597" eaLnBrk="1" fontAlgn="auto" latinLnBrk="0" hangingPunct="1">
                  <a:lnSpc>
                    <a:spcPct val="100000"/>
                  </a:lnSpc>
                  <a:spcBef>
                    <a:spcPts val="0"/>
                  </a:spcBef>
                  <a:spcAft>
                    <a:spcPts val="0"/>
                  </a:spcAft>
                  <a:buClrTx/>
                  <a:buSzTx/>
                  <a:buFontTx/>
                  <a:buNone/>
                  <a:tabLst/>
                  <a:defRPr/>
                </a:pPr>
                <a:endParaRPr kumimoji="0" lang="en-US" sz="1836" b="0" i="0" u="none" strike="noStrike" kern="0" cap="none" spc="0" normalizeH="0" baseline="0" noProof="0">
                  <a:ln>
                    <a:noFill/>
                  </a:ln>
                  <a:solidFill>
                    <a:sysClr val="windowText" lastClr="000000"/>
                  </a:solidFill>
                  <a:effectLst/>
                  <a:uLnTx/>
                  <a:uFillTx/>
                </a:endParaRPr>
              </a:p>
            </p:txBody>
          </p:sp>
          <p:sp>
            <p:nvSpPr>
              <p:cNvPr id="1272" name="Freeform 395"/>
              <p:cNvSpPr>
                <a:spLocks noEditPoints="1"/>
              </p:cNvSpPr>
              <p:nvPr/>
            </p:nvSpPr>
            <p:spPr bwMode="auto">
              <a:xfrm>
                <a:off x="6816726" y="4997451"/>
                <a:ext cx="50800" cy="76200"/>
              </a:xfrm>
              <a:custGeom>
                <a:avLst/>
                <a:gdLst>
                  <a:gd name="T0" fmla="*/ 11 w 23"/>
                  <a:gd name="T1" fmla="*/ 34 h 34"/>
                  <a:gd name="T2" fmla="*/ 0 w 23"/>
                  <a:gd name="T3" fmla="*/ 17 h 34"/>
                  <a:gd name="T4" fmla="*/ 3 w 23"/>
                  <a:gd name="T5" fmla="*/ 4 h 34"/>
                  <a:gd name="T6" fmla="*/ 12 w 23"/>
                  <a:gd name="T7" fmla="*/ 0 h 34"/>
                  <a:gd name="T8" fmla="*/ 23 w 23"/>
                  <a:gd name="T9" fmla="*/ 16 h 34"/>
                  <a:gd name="T10" fmla="*/ 20 w 23"/>
                  <a:gd name="T11" fmla="*/ 29 h 34"/>
                  <a:gd name="T12" fmla="*/ 11 w 23"/>
                  <a:gd name="T13" fmla="*/ 34 h 34"/>
                  <a:gd name="T14" fmla="*/ 12 w 23"/>
                  <a:gd name="T15" fmla="*/ 5 h 34"/>
                  <a:gd name="T16" fmla="*/ 7 w 23"/>
                  <a:gd name="T17" fmla="*/ 17 h 34"/>
                  <a:gd name="T18" fmla="*/ 12 w 23"/>
                  <a:gd name="T19" fmla="*/ 28 h 34"/>
                  <a:gd name="T20" fmla="*/ 16 w 23"/>
                  <a:gd name="T21" fmla="*/ 17 h 34"/>
                  <a:gd name="T22" fmla="*/ 12 w 23"/>
                  <a:gd name="T23" fmla="*/ 5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3" h="34">
                    <a:moveTo>
                      <a:pt x="11" y="34"/>
                    </a:moveTo>
                    <a:cubicBezTo>
                      <a:pt x="3" y="34"/>
                      <a:pt x="0" y="28"/>
                      <a:pt x="0" y="17"/>
                    </a:cubicBezTo>
                    <a:cubicBezTo>
                      <a:pt x="0" y="11"/>
                      <a:pt x="1" y="7"/>
                      <a:pt x="3" y="4"/>
                    </a:cubicBezTo>
                    <a:cubicBezTo>
                      <a:pt x="5" y="1"/>
                      <a:pt x="8" y="0"/>
                      <a:pt x="12" y="0"/>
                    </a:cubicBezTo>
                    <a:cubicBezTo>
                      <a:pt x="20" y="0"/>
                      <a:pt x="23" y="5"/>
                      <a:pt x="23" y="16"/>
                    </a:cubicBezTo>
                    <a:cubicBezTo>
                      <a:pt x="23" y="22"/>
                      <a:pt x="22" y="26"/>
                      <a:pt x="20" y="29"/>
                    </a:cubicBezTo>
                    <a:cubicBezTo>
                      <a:pt x="18" y="32"/>
                      <a:pt x="15" y="34"/>
                      <a:pt x="11" y="34"/>
                    </a:cubicBezTo>
                    <a:close/>
                    <a:moveTo>
                      <a:pt x="12" y="5"/>
                    </a:moveTo>
                    <a:cubicBezTo>
                      <a:pt x="8" y="5"/>
                      <a:pt x="7" y="9"/>
                      <a:pt x="7" y="17"/>
                    </a:cubicBezTo>
                    <a:cubicBezTo>
                      <a:pt x="7" y="24"/>
                      <a:pt x="8" y="28"/>
                      <a:pt x="12" y="28"/>
                    </a:cubicBezTo>
                    <a:cubicBezTo>
                      <a:pt x="15" y="28"/>
                      <a:pt x="16" y="24"/>
                      <a:pt x="16" y="17"/>
                    </a:cubicBezTo>
                    <a:cubicBezTo>
                      <a:pt x="16" y="9"/>
                      <a:pt x="15" y="5"/>
                      <a:pt x="12" y="5"/>
                    </a:cubicBezTo>
                    <a:close/>
                  </a:path>
                </a:pathLst>
              </a:custGeom>
              <a:solidFill>
                <a:srgbClr val="00827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p>
                <a:pPr marL="0" marR="0" lvl="0" indent="0" defTabSz="932597" eaLnBrk="1" fontAlgn="auto" latinLnBrk="0" hangingPunct="1">
                  <a:lnSpc>
                    <a:spcPct val="100000"/>
                  </a:lnSpc>
                  <a:spcBef>
                    <a:spcPts val="0"/>
                  </a:spcBef>
                  <a:spcAft>
                    <a:spcPts val="0"/>
                  </a:spcAft>
                  <a:buClrTx/>
                  <a:buSzTx/>
                  <a:buFontTx/>
                  <a:buNone/>
                  <a:tabLst/>
                  <a:defRPr/>
                </a:pPr>
                <a:endParaRPr kumimoji="0" lang="en-US" sz="1836" b="0" i="0" u="none" strike="noStrike" kern="0" cap="none" spc="0" normalizeH="0" baseline="0" noProof="0">
                  <a:ln>
                    <a:noFill/>
                  </a:ln>
                  <a:solidFill>
                    <a:sysClr val="windowText" lastClr="000000"/>
                  </a:solidFill>
                  <a:effectLst/>
                  <a:uLnTx/>
                  <a:uFillTx/>
                </a:endParaRPr>
              </a:p>
            </p:txBody>
          </p:sp>
          <p:sp>
            <p:nvSpPr>
              <p:cNvPr id="1273" name="Freeform 396"/>
              <p:cNvSpPr>
                <a:spLocks noEditPoints="1"/>
              </p:cNvSpPr>
              <p:nvPr/>
            </p:nvSpPr>
            <p:spPr bwMode="auto">
              <a:xfrm>
                <a:off x="6750051" y="4786313"/>
                <a:ext cx="53975" cy="76200"/>
              </a:xfrm>
              <a:custGeom>
                <a:avLst/>
                <a:gdLst>
                  <a:gd name="T0" fmla="*/ 12 w 24"/>
                  <a:gd name="T1" fmla="*/ 34 h 34"/>
                  <a:gd name="T2" fmla="*/ 0 w 24"/>
                  <a:gd name="T3" fmla="*/ 18 h 34"/>
                  <a:gd name="T4" fmla="*/ 4 w 24"/>
                  <a:gd name="T5" fmla="*/ 5 h 34"/>
                  <a:gd name="T6" fmla="*/ 13 w 24"/>
                  <a:gd name="T7" fmla="*/ 0 h 34"/>
                  <a:gd name="T8" fmla="*/ 24 w 24"/>
                  <a:gd name="T9" fmla="*/ 17 h 34"/>
                  <a:gd name="T10" fmla="*/ 21 w 24"/>
                  <a:gd name="T11" fmla="*/ 30 h 34"/>
                  <a:gd name="T12" fmla="*/ 12 w 24"/>
                  <a:gd name="T13" fmla="*/ 34 h 34"/>
                  <a:gd name="T14" fmla="*/ 12 w 24"/>
                  <a:gd name="T15" fmla="*/ 6 h 34"/>
                  <a:gd name="T16" fmla="*/ 8 w 24"/>
                  <a:gd name="T17" fmla="*/ 18 h 34"/>
                  <a:gd name="T18" fmla="*/ 12 w 24"/>
                  <a:gd name="T19" fmla="*/ 29 h 34"/>
                  <a:gd name="T20" fmla="*/ 17 w 24"/>
                  <a:gd name="T21" fmla="*/ 17 h 34"/>
                  <a:gd name="T22" fmla="*/ 12 w 24"/>
                  <a:gd name="T23" fmla="*/ 6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4" h="34">
                    <a:moveTo>
                      <a:pt x="12" y="34"/>
                    </a:moveTo>
                    <a:cubicBezTo>
                      <a:pt x="4" y="34"/>
                      <a:pt x="0" y="29"/>
                      <a:pt x="0" y="18"/>
                    </a:cubicBezTo>
                    <a:cubicBezTo>
                      <a:pt x="0" y="12"/>
                      <a:pt x="1" y="8"/>
                      <a:pt x="4" y="5"/>
                    </a:cubicBezTo>
                    <a:cubicBezTo>
                      <a:pt x="6" y="2"/>
                      <a:pt x="9" y="0"/>
                      <a:pt x="13" y="0"/>
                    </a:cubicBezTo>
                    <a:cubicBezTo>
                      <a:pt x="20" y="0"/>
                      <a:pt x="24" y="6"/>
                      <a:pt x="24" y="17"/>
                    </a:cubicBezTo>
                    <a:cubicBezTo>
                      <a:pt x="24" y="23"/>
                      <a:pt x="23" y="27"/>
                      <a:pt x="21" y="30"/>
                    </a:cubicBezTo>
                    <a:cubicBezTo>
                      <a:pt x="19" y="33"/>
                      <a:pt x="16" y="34"/>
                      <a:pt x="12" y="34"/>
                    </a:cubicBezTo>
                    <a:close/>
                    <a:moveTo>
                      <a:pt x="12" y="6"/>
                    </a:moveTo>
                    <a:cubicBezTo>
                      <a:pt x="9" y="6"/>
                      <a:pt x="8" y="10"/>
                      <a:pt x="8" y="18"/>
                    </a:cubicBezTo>
                    <a:cubicBezTo>
                      <a:pt x="8" y="25"/>
                      <a:pt x="9" y="29"/>
                      <a:pt x="12" y="29"/>
                    </a:cubicBezTo>
                    <a:cubicBezTo>
                      <a:pt x="15" y="29"/>
                      <a:pt x="17" y="25"/>
                      <a:pt x="17" y="17"/>
                    </a:cubicBezTo>
                    <a:cubicBezTo>
                      <a:pt x="17" y="10"/>
                      <a:pt x="15" y="6"/>
                      <a:pt x="12" y="6"/>
                    </a:cubicBezTo>
                    <a:close/>
                  </a:path>
                </a:pathLst>
              </a:custGeom>
              <a:solidFill>
                <a:srgbClr val="00827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p>
                <a:pPr marL="0" marR="0" lvl="0" indent="0" defTabSz="932597" eaLnBrk="1" fontAlgn="auto" latinLnBrk="0" hangingPunct="1">
                  <a:lnSpc>
                    <a:spcPct val="100000"/>
                  </a:lnSpc>
                  <a:spcBef>
                    <a:spcPts val="0"/>
                  </a:spcBef>
                  <a:spcAft>
                    <a:spcPts val="0"/>
                  </a:spcAft>
                  <a:buClrTx/>
                  <a:buSzTx/>
                  <a:buFontTx/>
                  <a:buNone/>
                  <a:tabLst/>
                  <a:defRPr/>
                </a:pPr>
                <a:endParaRPr kumimoji="0" lang="en-US" sz="1836" b="0" i="0" u="none" strike="noStrike" kern="0" cap="none" spc="0" normalizeH="0" baseline="0" noProof="0">
                  <a:ln>
                    <a:noFill/>
                  </a:ln>
                  <a:solidFill>
                    <a:sysClr val="windowText" lastClr="000000"/>
                  </a:solidFill>
                  <a:effectLst/>
                  <a:uLnTx/>
                  <a:uFillTx/>
                </a:endParaRPr>
              </a:p>
            </p:txBody>
          </p:sp>
          <p:sp>
            <p:nvSpPr>
              <p:cNvPr id="1274" name="Freeform 397"/>
              <p:cNvSpPr>
                <a:spLocks/>
              </p:cNvSpPr>
              <p:nvPr/>
            </p:nvSpPr>
            <p:spPr bwMode="auto">
              <a:xfrm>
                <a:off x="6759576" y="4891088"/>
                <a:ext cx="30163" cy="74613"/>
              </a:xfrm>
              <a:custGeom>
                <a:avLst/>
                <a:gdLst>
                  <a:gd name="T0" fmla="*/ 14 w 14"/>
                  <a:gd name="T1" fmla="*/ 0 h 34"/>
                  <a:gd name="T2" fmla="*/ 14 w 14"/>
                  <a:gd name="T3" fmla="*/ 34 h 34"/>
                  <a:gd name="T4" fmla="*/ 7 w 14"/>
                  <a:gd name="T5" fmla="*/ 34 h 34"/>
                  <a:gd name="T6" fmla="*/ 7 w 14"/>
                  <a:gd name="T7" fmla="*/ 8 h 34"/>
                  <a:gd name="T8" fmla="*/ 5 w 14"/>
                  <a:gd name="T9" fmla="*/ 9 h 34"/>
                  <a:gd name="T10" fmla="*/ 4 w 14"/>
                  <a:gd name="T11" fmla="*/ 10 h 34"/>
                  <a:gd name="T12" fmla="*/ 2 w 14"/>
                  <a:gd name="T13" fmla="*/ 11 h 34"/>
                  <a:gd name="T14" fmla="*/ 0 w 14"/>
                  <a:gd name="T15" fmla="*/ 11 h 34"/>
                  <a:gd name="T16" fmla="*/ 0 w 14"/>
                  <a:gd name="T17" fmla="*/ 5 h 34"/>
                  <a:gd name="T18" fmla="*/ 5 w 14"/>
                  <a:gd name="T19" fmla="*/ 3 h 34"/>
                  <a:gd name="T20" fmla="*/ 10 w 14"/>
                  <a:gd name="T21" fmla="*/ 0 h 34"/>
                  <a:gd name="T22" fmla="*/ 14 w 14"/>
                  <a:gd name="T23" fmla="*/ 0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4" h="34">
                    <a:moveTo>
                      <a:pt x="14" y="0"/>
                    </a:moveTo>
                    <a:cubicBezTo>
                      <a:pt x="14" y="34"/>
                      <a:pt x="14" y="34"/>
                      <a:pt x="14" y="34"/>
                    </a:cubicBezTo>
                    <a:cubicBezTo>
                      <a:pt x="7" y="34"/>
                      <a:pt x="7" y="34"/>
                      <a:pt x="7" y="34"/>
                    </a:cubicBezTo>
                    <a:cubicBezTo>
                      <a:pt x="7" y="8"/>
                      <a:pt x="7" y="8"/>
                      <a:pt x="7" y="8"/>
                    </a:cubicBezTo>
                    <a:cubicBezTo>
                      <a:pt x="6" y="9"/>
                      <a:pt x="6" y="9"/>
                      <a:pt x="5" y="9"/>
                    </a:cubicBezTo>
                    <a:cubicBezTo>
                      <a:pt x="5" y="10"/>
                      <a:pt x="4" y="10"/>
                      <a:pt x="4" y="10"/>
                    </a:cubicBezTo>
                    <a:cubicBezTo>
                      <a:pt x="3" y="11"/>
                      <a:pt x="2" y="11"/>
                      <a:pt x="2" y="11"/>
                    </a:cubicBezTo>
                    <a:cubicBezTo>
                      <a:pt x="1" y="11"/>
                      <a:pt x="0" y="11"/>
                      <a:pt x="0" y="11"/>
                    </a:cubicBezTo>
                    <a:cubicBezTo>
                      <a:pt x="0" y="5"/>
                      <a:pt x="0" y="5"/>
                      <a:pt x="0" y="5"/>
                    </a:cubicBezTo>
                    <a:cubicBezTo>
                      <a:pt x="2" y="5"/>
                      <a:pt x="3" y="4"/>
                      <a:pt x="5" y="3"/>
                    </a:cubicBezTo>
                    <a:cubicBezTo>
                      <a:pt x="7" y="2"/>
                      <a:pt x="8" y="1"/>
                      <a:pt x="10" y="0"/>
                    </a:cubicBezTo>
                    <a:lnTo>
                      <a:pt x="14" y="0"/>
                    </a:lnTo>
                    <a:close/>
                  </a:path>
                </a:pathLst>
              </a:custGeom>
              <a:solidFill>
                <a:srgbClr val="00827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p>
                <a:pPr marL="0" marR="0" lvl="0" indent="0" defTabSz="932597" eaLnBrk="1" fontAlgn="auto" latinLnBrk="0" hangingPunct="1">
                  <a:lnSpc>
                    <a:spcPct val="100000"/>
                  </a:lnSpc>
                  <a:spcBef>
                    <a:spcPts val="0"/>
                  </a:spcBef>
                  <a:spcAft>
                    <a:spcPts val="0"/>
                  </a:spcAft>
                  <a:buClrTx/>
                  <a:buSzTx/>
                  <a:buFontTx/>
                  <a:buNone/>
                  <a:tabLst/>
                  <a:defRPr/>
                </a:pPr>
                <a:endParaRPr kumimoji="0" lang="en-US" sz="1836" b="0" i="0" u="none" strike="noStrike" kern="0" cap="none" spc="0" normalizeH="0" baseline="0" noProof="0">
                  <a:ln>
                    <a:noFill/>
                  </a:ln>
                  <a:solidFill>
                    <a:sysClr val="windowText" lastClr="000000"/>
                  </a:solidFill>
                  <a:effectLst/>
                  <a:uLnTx/>
                  <a:uFillTx/>
                </a:endParaRPr>
              </a:p>
            </p:txBody>
          </p:sp>
          <p:sp>
            <p:nvSpPr>
              <p:cNvPr id="1275" name="Freeform 398"/>
              <p:cNvSpPr>
                <a:spLocks noEditPoints="1"/>
              </p:cNvSpPr>
              <p:nvPr/>
            </p:nvSpPr>
            <p:spPr bwMode="auto">
              <a:xfrm>
                <a:off x="6750051" y="4997451"/>
                <a:ext cx="53975" cy="76200"/>
              </a:xfrm>
              <a:custGeom>
                <a:avLst/>
                <a:gdLst>
                  <a:gd name="T0" fmla="*/ 12 w 24"/>
                  <a:gd name="T1" fmla="*/ 34 h 34"/>
                  <a:gd name="T2" fmla="*/ 0 w 24"/>
                  <a:gd name="T3" fmla="*/ 17 h 34"/>
                  <a:gd name="T4" fmla="*/ 4 w 24"/>
                  <a:gd name="T5" fmla="*/ 4 h 34"/>
                  <a:gd name="T6" fmla="*/ 13 w 24"/>
                  <a:gd name="T7" fmla="*/ 0 h 34"/>
                  <a:gd name="T8" fmla="*/ 24 w 24"/>
                  <a:gd name="T9" fmla="*/ 16 h 34"/>
                  <a:gd name="T10" fmla="*/ 21 w 24"/>
                  <a:gd name="T11" fmla="*/ 29 h 34"/>
                  <a:gd name="T12" fmla="*/ 12 w 24"/>
                  <a:gd name="T13" fmla="*/ 34 h 34"/>
                  <a:gd name="T14" fmla="*/ 12 w 24"/>
                  <a:gd name="T15" fmla="*/ 5 h 34"/>
                  <a:gd name="T16" fmla="*/ 8 w 24"/>
                  <a:gd name="T17" fmla="*/ 17 h 34"/>
                  <a:gd name="T18" fmla="*/ 12 w 24"/>
                  <a:gd name="T19" fmla="*/ 28 h 34"/>
                  <a:gd name="T20" fmla="*/ 17 w 24"/>
                  <a:gd name="T21" fmla="*/ 17 h 34"/>
                  <a:gd name="T22" fmla="*/ 12 w 24"/>
                  <a:gd name="T23" fmla="*/ 5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4" h="34">
                    <a:moveTo>
                      <a:pt x="12" y="34"/>
                    </a:moveTo>
                    <a:cubicBezTo>
                      <a:pt x="4" y="34"/>
                      <a:pt x="0" y="28"/>
                      <a:pt x="0" y="17"/>
                    </a:cubicBezTo>
                    <a:cubicBezTo>
                      <a:pt x="0" y="11"/>
                      <a:pt x="1" y="7"/>
                      <a:pt x="4" y="4"/>
                    </a:cubicBezTo>
                    <a:cubicBezTo>
                      <a:pt x="6" y="1"/>
                      <a:pt x="9" y="0"/>
                      <a:pt x="13" y="0"/>
                    </a:cubicBezTo>
                    <a:cubicBezTo>
                      <a:pt x="20" y="0"/>
                      <a:pt x="24" y="5"/>
                      <a:pt x="24" y="16"/>
                    </a:cubicBezTo>
                    <a:cubicBezTo>
                      <a:pt x="24" y="22"/>
                      <a:pt x="23" y="26"/>
                      <a:pt x="21" y="29"/>
                    </a:cubicBezTo>
                    <a:cubicBezTo>
                      <a:pt x="19" y="32"/>
                      <a:pt x="16" y="34"/>
                      <a:pt x="12" y="34"/>
                    </a:cubicBezTo>
                    <a:close/>
                    <a:moveTo>
                      <a:pt x="12" y="5"/>
                    </a:moveTo>
                    <a:cubicBezTo>
                      <a:pt x="9" y="5"/>
                      <a:pt x="8" y="9"/>
                      <a:pt x="8" y="17"/>
                    </a:cubicBezTo>
                    <a:cubicBezTo>
                      <a:pt x="8" y="24"/>
                      <a:pt x="9" y="28"/>
                      <a:pt x="12" y="28"/>
                    </a:cubicBezTo>
                    <a:cubicBezTo>
                      <a:pt x="15" y="28"/>
                      <a:pt x="17" y="24"/>
                      <a:pt x="17" y="17"/>
                    </a:cubicBezTo>
                    <a:cubicBezTo>
                      <a:pt x="17" y="9"/>
                      <a:pt x="15" y="5"/>
                      <a:pt x="12" y="5"/>
                    </a:cubicBezTo>
                    <a:close/>
                  </a:path>
                </a:pathLst>
              </a:custGeom>
              <a:solidFill>
                <a:srgbClr val="00827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p>
                <a:pPr marL="0" marR="0" lvl="0" indent="0" defTabSz="932597" eaLnBrk="1" fontAlgn="auto" latinLnBrk="0" hangingPunct="1">
                  <a:lnSpc>
                    <a:spcPct val="100000"/>
                  </a:lnSpc>
                  <a:spcBef>
                    <a:spcPts val="0"/>
                  </a:spcBef>
                  <a:spcAft>
                    <a:spcPts val="0"/>
                  </a:spcAft>
                  <a:buClrTx/>
                  <a:buSzTx/>
                  <a:buFontTx/>
                  <a:buNone/>
                  <a:tabLst/>
                  <a:defRPr/>
                </a:pPr>
                <a:endParaRPr kumimoji="0" lang="en-US" sz="1836" b="0" i="0" u="none" strike="noStrike" kern="0" cap="none" spc="0" normalizeH="0" baseline="0" noProof="0">
                  <a:ln>
                    <a:noFill/>
                  </a:ln>
                  <a:solidFill>
                    <a:sysClr val="windowText" lastClr="000000"/>
                  </a:solidFill>
                  <a:effectLst/>
                  <a:uLnTx/>
                  <a:uFillTx/>
                </a:endParaRPr>
              </a:p>
            </p:txBody>
          </p:sp>
        </p:grpSp>
        <p:sp>
          <p:nvSpPr>
            <p:cNvPr id="1167" name="Freeform 6"/>
            <p:cNvSpPr>
              <a:spLocks/>
            </p:cNvSpPr>
            <p:nvPr/>
          </p:nvSpPr>
          <p:spPr bwMode="auto">
            <a:xfrm>
              <a:off x="9027381" y="3414829"/>
              <a:ext cx="2033024" cy="822356"/>
            </a:xfrm>
            <a:custGeom>
              <a:avLst/>
              <a:gdLst>
                <a:gd name="T0" fmla="*/ 350 w 391"/>
                <a:gd name="T1" fmla="*/ 74 h 158"/>
                <a:gd name="T2" fmla="*/ 343 w 391"/>
                <a:gd name="T3" fmla="*/ 75 h 158"/>
                <a:gd name="T4" fmla="*/ 264 w 391"/>
                <a:gd name="T5" fmla="*/ 0 h 158"/>
                <a:gd name="T6" fmla="*/ 187 w 391"/>
                <a:gd name="T7" fmla="*/ 59 h 158"/>
                <a:gd name="T8" fmla="*/ 145 w 391"/>
                <a:gd name="T9" fmla="*/ 41 h 158"/>
                <a:gd name="T10" fmla="*/ 87 w 391"/>
                <a:gd name="T11" fmla="*/ 94 h 158"/>
                <a:gd name="T12" fmla="*/ 59 w 391"/>
                <a:gd name="T13" fmla="*/ 107 h 158"/>
                <a:gd name="T14" fmla="*/ 33 w 391"/>
                <a:gd name="T15" fmla="*/ 93 h 158"/>
                <a:gd name="T16" fmla="*/ 0 w 391"/>
                <a:gd name="T17" fmla="*/ 126 h 158"/>
                <a:gd name="T18" fmla="*/ 33 w 391"/>
                <a:gd name="T19" fmla="*/ 158 h 158"/>
                <a:gd name="T20" fmla="*/ 42 w 391"/>
                <a:gd name="T21" fmla="*/ 158 h 158"/>
                <a:gd name="T22" fmla="*/ 149 w 391"/>
                <a:gd name="T23" fmla="*/ 158 h 158"/>
                <a:gd name="T24" fmla="*/ 208 w 391"/>
                <a:gd name="T25" fmla="*/ 158 h 158"/>
                <a:gd name="T26" fmla="*/ 352 w 391"/>
                <a:gd name="T27" fmla="*/ 158 h 158"/>
                <a:gd name="T28" fmla="*/ 352 w 391"/>
                <a:gd name="T29" fmla="*/ 158 h 158"/>
                <a:gd name="T30" fmla="*/ 391 w 391"/>
                <a:gd name="T31" fmla="*/ 116 h 158"/>
                <a:gd name="T32" fmla="*/ 350 w 391"/>
                <a:gd name="T33" fmla="*/ 74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91" h="158">
                  <a:moveTo>
                    <a:pt x="350" y="74"/>
                  </a:moveTo>
                  <a:cubicBezTo>
                    <a:pt x="347" y="74"/>
                    <a:pt x="345" y="75"/>
                    <a:pt x="343" y="75"/>
                  </a:cubicBezTo>
                  <a:cubicBezTo>
                    <a:pt x="341" y="33"/>
                    <a:pt x="306" y="0"/>
                    <a:pt x="264" y="0"/>
                  </a:cubicBezTo>
                  <a:cubicBezTo>
                    <a:pt x="227" y="0"/>
                    <a:pt x="196" y="25"/>
                    <a:pt x="187" y="59"/>
                  </a:cubicBezTo>
                  <a:cubicBezTo>
                    <a:pt x="177" y="48"/>
                    <a:pt x="162" y="41"/>
                    <a:pt x="145" y="41"/>
                  </a:cubicBezTo>
                  <a:cubicBezTo>
                    <a:pt x="115" y="41"/>
                    <a:pt x="90" y="64"/>
                    <a:pt x="87" y="94"/>
                  </a:cubicBezTo>
                  <a:cubicBezTo>
                    <a:pt x="77" y="95"/>
                    <a:pt x="67" y="100"/>
                    <a:pt x="59" y="107"/>
                  </a:cubicBezTo>
                  <a:cubicBezTo>
                    <a:pt x="53" y="99"/>
                    <a:pt x="44" y="93"/>
                    <a:pt x="33" y="93"/>
                  </a:cubicBezTo>
                  <a:cubicBezTo>
                    <a:pt x="15" y="93"/>
                    <a:pt x="0" y="108"/>
                    <a:pt x="0" y="126"/>
                  </a:cubicBezTo>
                  <a:cubicBezTo>
                    <a:pt x="0" y="144"/>
                    <a:pt x="15" y="158"/>
                    <a:pt x="33" y="158"/>
                  </a:cubicBezTo>
                  <a:cubicBezTo>
                    <a:pt x="42" y="158"/>
                    <a:pt x="42" y="158"/>
                    <a:pt x="42" y="158"/>
                  </a:cubicBezTo>
                  <a:cubicBezTo>
                    <a:pt x="149" y="158"/>
                    <a:pt x="149" y="158"/>
                    <a:pt x="149" y="158"/>
                  </a:cubicBezTo>
                  <a:cubicBezTo>
                    <a:pt x="208" y="158"/>
                    <a:pt x="208" y="158"/>
                    <a:pt x="208" y="158"/>
                  </a:cubicBezTo>
                  <a:cubicBezTo>
                    <a:pt x="352" y="158"/>
                    <a:pt x="352" y="158"/>
                    <a:pt x="352" y="158"/>
                  </a:cubicBezTo>
                  <a:cubicBezTo>
                    <a:pt x="352" y="158"/>
                    <a:pt x="352" y="158"/>
                    <a:pt x="352" y="158"/>
                  </a:cubicBezTo>
                  <a:cubicBezTo>
                    <a:pt x="374" y="157"/>
                    <a:pt x="391" y="139"/>
                    <a:pt x="391" y="116"/>
                  </a:cubicBezTo>
                  <a:cubicBezTo>
                    <a:pt x="391" y="93"/>
                    <a:pt x="373" y="74"/>
                    <a:pt x="350" y="74"/>
                  </a:cubicBezTo>
                  <a:close/>
                </a:path>
              </a:pathLst>
            </a:custGeom>
            <a:solidFill>
              <a:schemeClr val="bg1"/>
            </a:solidFill>
            <a:ln>
              <a:noFill/>
            </a:ln>
          </p:spPr>
          <p:txBody>
            <a:bodyPr vert="horz" wrap="square" lIns="93260" tIns="46630" rIns="93260" bIns="46630" numCol="1" anchor="t" anchorCtr="0" compatLnSpc="1">
              <a:prstTxWarp prst="textNoShape">
                <a:avLst/>
              </a:prstTxWarp>
            </a:bodyPr>
            <a:lstStyle/>
            <a:p>
              <a:pPr marL="0" marR="0" lvl="0" indent="0" defTabSz="932597" eaLnBrk="1" fontAlgn="auto" latinLnBrk="0" hangingPunct="1">
                <a:lnSpc>
                  <a:spcPct val="100000"/>
                </a:lnSpc>
                <a:spcBef>
                  <a:spcPts val="0"/>
                </a:spcBef>
                <a:spcAft>
                  <a:spcPts val="0"/>
                </a:spcAft>
                <a:buClrTx/>
                <a:buSzTx/>
                <a:buFontTx/>
                <a:buNone/>
                <a:tabLst/>
                <a:defRPr/>
              </a:pPr>
              <a:endParaRPr kumimoji="0" lang="en-US" sz="1836" b="0" i="0" u="none" strike="noStrike" kern="0" cap="none" spc="0" normalizeH="0" baseline="0" noProof="0" dirty="0">
                <a:ln>
                  <a:noFill/>
                </a:ln>
                <a:solidFill>
                  <a:sysClr val="windowText" lastClr="000000"/>
                </a:solidFill>
                <a:effectLst/>
                <a:uLnTx/>
                <a:uFillTx/>
              </a:endParaRPr>
            </a:p>
          </p:txBody>
        </p:sp>
        <p:grpSp>
          <p:nvGrpSpPr>
            <p:cNvPr id="1168" name="Group 1167"/>
            <p:cNvGrpSpPr/>
            <p:nvPr/>
          </p:nvGrpSpPr>
          <p:grpSpPr>
            <a:xfrm rot="16200000">
              <a:off x="10600695" y="3550536"/>
              <a:ext cx="446715" cy="1914027"/>
              <a:chOff x="2752726" y="2500313"/>
              <a:chExt cx="644525" cy="2761578"/>
            </a:xfrm>
          </p:grpSpPr>
          <p:sp>
            <p:nvSpPr>
              <p:cNvPr id="1254" name="Rectangle 1253"/>
              <p:cNvSpPr/>
              <p:nvPr/>
            </p:nvSpPr>
            <p:spPr>
              <a:xfrm>
                <a:off x="2844801" y="3446463"/>
                <a:ext cx="298450" cy="1815428"/>
              </a:xfrm>
              <a:prstGeom prst="rect">
                <a:avLst/>
              </a:prstGeom>
              <a:solidFill>
                <a:srgbClr val="00205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32597" eaLnBrk="1" fontAlgn="auto" latinLnBrk="0" hangingPunct="1">
                  <a:lnSpc>
                    <a:spcPct val="100000"/>
                  </a:lnSpc>
                  <a:spcBef>
                    <a:spcPts val="0"/>
                  </a:spcBef>
                  <a:spcAft>
                    <a:spcPts val="0"/>
                  </a:spcAft>
                  <a:buClrTx/>
                  <a:buSzTx/>
                  <a:buFontTx/>
                  <a:buNone/>
                  <a:tabLst/>
                  <a:defRPr/>
                </a:pPr>
                <a:endParaRPr kumimoji="0" lang="en-US" sz="1836" b="0" i="0" u="none" strike="noStrike" kern="0" cap="none" spc="0" normalizeH="0" baseline="0" noProof="0">
                  <a:ln>
                    <a:noFill/>
                  </a:ln>
                  <a:solidFill>
                    <a:sysClr val="windowText" lastClr="000000"/>
                  </a:solidFill>
                  <a:effectLst/>
                  <a:uLnTx/>
                  <a:uFillTx/>
                </a:endParaRPr>
              </a:p>
            </p:txBody>
          </p:sp>
          <p:sp>
            <p:nvSpPr>
              <p:cNvPr id="1255" name="Freeform 30"/>
              <p:cNvSpPr>
                <a:spLocks/>
              </p:cNvSpPr>
              <p:nvPr/>
            </p:nvSpPr>
            <p:spPr bwMode="auto">
              <a:xfrm>
                <a:off x="2752726" y="2500313"/>
                <a:ext cx="644525" cy="1185863"/>
              </a:xfrm>
              <a:custGeom>
                <a:avLst/>
                <a:gdLst>
                  <a:gd name="T0" fmla="*/ 827 w 863"/>
                  <a:gd name="T1" fmla="*/ 356 h 1588"/>
                  <a:gd name="T2" fmla="*/ 742 w 863"/>
                  <a:gd name="T3" fmla="*/ 375 h 1588"/>
                  <a:gd name="T4" fmla="*/ 559 w 863"/>
                  <a:gd name="T5" fmla="*/ 663 h 1588"/>
                  <a:gd name="T6" fmla="*/ 533 w 863"/>
                  <a:gd name="T7" fmla="*/ 647 h 1588"/>
                  <a:gd name="T8" fmla="*/ 752 w 863"/>
                  <a:gd name="T9" fmla="*/ 303 h 1588"/>
                  <a:gd name="T10" fmla="*/ 752 w 863"/>
                  <a:gd name="T11" fmla="*/ 303 h 1588"/>
                  <a:gd name="T12" fmla="*/ 734 w 863"/>
                  <a:gd name="T13" fmla="*/ 219 h 1588"/>
                  <a:gd name="T14" fmla="*/ 650 w 863"/>
                  <a:gd name="T15" fmla="*/ 238 h 1588"/>
                  <a:gd name="T16" fmla="*/ 650 w 863"/>
                  <a:gd name="T17" fmla="*/ 238 h 1588"/>
                  <a:gd name="T18" fmla="*/ 450 w 863"/>
                  <a:gd name="T19" fmla="*/ 551 h 1588"/>
                  <a:gd name="T20" fmla="*/ 424 w 863"/>
                  <a:gd name="T21" fmla="*/ 535 h 1588"/>
                  <a:gd name="T22" fmla="*/ 679 w 863"/>
                  <a:gd name="T23" fmla="*/ 135 h 1588"/>
                  <a:gd name="T24" fmla="*/ 660 w 863"/>
                  <a:gd name="T25" fmla="*/ 51 h 1588"/>
                  <a:gd name="T26" fmla="*/ 576 w 863"/>
                  <a:gd name="T27" fmla="*/ 70 h 1588"/>
                  <a:gd name="T28" fmla="*/ 341 w 863"/>
                  <a:gd name="T29" fmla="*/ 440 h 1588"/>
                  <a:gd name="T30" fmla="*/ 315 w 863"/>
                  <a:gd name="T31" fmla="*/ 423 h 1588"/>
                  <a:gd name="T32" fmla="*/ 409 w 863"/>
                  <a:gd name="T33" fmla="*/ 275 h 1588"/>
                  <a:gd name="T34" fmla="*/ 448 w 863"/>
                  <a:gd name="T35" fmla="*/ 78 h 1588"/>
                  <a:gd name="T36" fmla="*/ 400 w 863"/>
                  <a:gd name="T37" fmla="*/ 6 h 1588"/>
                  <a:gd name="T38" fmla="*/ 328 w 863"/>
                  <a:gd name="T39" fmla="*/ 54 h 1588"/>
                  <a:gd name="T40" fmla="*/ 294 w 863"/>
                  <a:gd name="T41" fmla="*/ 229 h 1588"/>
                  <a:gd name="T42" fmla="*/ 122 w 863"/>
                  <a:gd name="T43" fmla="*/ 501 h 1588"/>
                  <a:gd name="T44" fmla="*/ 122 w 863"/>
                  <a:gd name="T45" fmla="*/ 250 h 1588"/>
                  <a:gd name="T46" fmla="*/ 61 w 863"/>
                  <a:gd name="T47" fmla="*/ 189 h 1588"/>
                  <a:gd name="T48" fmla="*/ 0 w 863"/>
                  <a:gd name="T49" fmla="*/ 250 h 1588"/>
                  <a:gd name="T50" fmla="*/ 0 w 863"/>
                  <a:gd name="T51" fmla="*/ 693 h 1588"/>
                  <a:gd name="T52" fmla="*/ 123 w 863"/>
                  <a:gd name="T53" fmla="*/ 948 h 1588"/>
                  <a:gd name="T54" fmla="*/ 123 w 863"/>
                  <a:gd name="T55" fmla="*/ 1588 h 1588"/>
                  <a:gd name="T56" fmla="*/ 522 w 863"/>
                  <a:gd name="T57" fmla="*/ 1588 h 1588"/>
                  <a:gd name="T58" fmla="*/ 522 w 863"/>
                  <a:gd name="T59" fmla="*/ 948 h 1588"/>
                  <a:gd name="T60" fmla="*/ 845 w 863"/>
                  <a:gd name="T61" fmla="*/ 440 h 1588"/>
                  <a:gd name="T62" fmla="*/ 827 w 863"/>
                  <a:gd name="T63" fmla="*/ 356 h 15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863" h="1588">
                    <a:moveTo>
                      <a:pt x="827" y="356"/>
                    </a:moveTo>
                    <a:cubicBezTo>
                      <a:pt x="798" y="338"/>
                      <a:pt x="760" y="347"/>
                      <a:pt x="742" y="375"/>
                    </a:cubicBezTo>
                    <a:cubicBezTo>
                      <a:pt x="559" y="663"/>
                      <a:pt x="559" y="663"/>
                      <a:pt x="559" y="663"/>
                    </a:cubicBezTo>
                    <a:cubicBezTo>
                      <a:pt x="533" y="647"/>
                      <a:pt x="533" y="647"/>
                      <a:pt x="533" y="647"/>
                    </a:cubicBezTo>
                    <a:cubicBezTo>
                      <a:pt x="752" y="303"/>
                      <a:pt x="752" y="303"/>
                      <a:pt x="752" y="303"/>
                    </a:cubicBezTo>
                    <a:cubicBezTo>
                      <a:pt x="752" y="303"/>
                      <a:pt x="752" y="303"/>
                      <a:pt x="752" y="303"/>
                    </a:cubicBezTo>
                    <a:cubicBezTo>
                      <a:pt x="770" y="275"/>
                      <a:pt x="762" y="237"/>
                      <a:pt x="734" y="219"/>
                    </a:cubicBezTo>
                    <a:cubicBezTo>
                      <a:pt x="705" y="201"/>
                      <a:pt x="668" y="209"/>
                      <a:pt x="650" y="238"/>
                    </a:cubicBezTo>
                    <a:cubicBezTo>
                      <a:pt x="650" y="238"/>
                      <a:pt x="650" y="238"/>
                      <a:pt x="650" y="238"/>
                    </a:cubicBezTo>
                    <a:cubicBezTo>
                      <a:pt x="450" y="551"/>
                      <a:pt x="450" y="551"/>
                      <a:pt x="450" y="551"/>
                    </a:cubicBezTo>
                    <a:cubicBezTo>
                      <a:pt x="424" y="535"/>
                      <a:pt x="424" y="535"/>
                      <a:pt x="424" y="535"/>
                    </a:cubicBezTo>
                    <a:cubicBezTo>
                      <a:pt x="679" y="135"/>
                      <a:pt x="679" y="135"/>
                      <a:pt x="679" y="135"/>
                    </a:cubicBezTo>
                    <a:cubicBezTo>
                      <a:pt x="697" y="107"/>
                      <a:pt x="689" y="69"/>
                      <a:pt x="660" y="51"/>
                    </a:cubicBezTo>
                    <a:cubicBezTo>
                      <a:pt x="632" y="33"/>
                      <a:pt x="594" y="41"/>
                      <a:pt x="576" y="70"/>
                    </a:cubicBezTo>
                    <a:cubicBezTo>
                      <a:pt x="341" y="440"/>
                      <a:pt x="341" y="440"/>
                      <a:pt x="341" y="440"/>
                    </a:cubicBezTo>
                    <a:cubicBezTo>
                      <a:pt x="315" y="423"/>
                      <a:pt x="315" y="423"/>
                      <a:pt x="315" y="423"/>
                    </a:cubicBezTo>
                    <a:cubicBezTo>
                      <a:pt x="409" y="275"/>
                      <a:pt x="409" y="275"/>
                      <a:pt x="409" y="275"/>
                    </a:cubicBezTo>
                    <a:cubicBezTo>
                      <a:pt x="448" y="78"/>
                      <a:pt x="448" y="78"/>
                      <a:pt x="448" y="78"/>
                    </a:cubicBezTo>
                    <a:cubicBezTo>
                      <a:pt x="454" y="45"/>
                      <a:pt x="433" y="13"/>
                      <a:pt x="400" y="6"/>
                    </a:cubicBezTo>
                    <a:cubicBezTo>
                      <a:pt x="367" y="0"/>
                      <a:pt x="335" y="21"/>
                      <a:pt x="328" y="54"/>
                    </a:cubicBezTo>
                    <a:cubicBezTo>
                      <a:pt x="294" y="229"/>
                      <a:pt x="294" y="229"/>
                      <a:pt x="294" y="229"/>
                    </a:cubicBezTo>
                    <a:cubicBezTo>
                      <a:pt x="122" y="501"/>
                      <a:pt x="122" y="501"/>
                      <a:pt x="122" y="501"/>
                    </a:cubicBezTo>
                    <a:cubicBezTo>
                      <a:pt x="122" y="250"/>
                      <a:pt x="122" y="250"/>
                      <a:pt x="122" y="250"/>
                    </a:cubicBezTo>
                    <a:cubicBezTo>
                      <a:pt x="122" y="216"/>
                      <a:pt x="94" y="189"/>
                      <a:pt x="61" y="189"/>
                    </a:cubicBezTo>
                    <a:cubicBezTo>
                      <a:pt x="27" y="189"/>
                      <a:pt x="0" y="216"/>
                      <a:pt x="0" y="250"/>
                    </a:cubicBezTo>
                    <a:cubicBezTo>
                      <a:pt x="0" y="693"/>
                      <a:pt x="0" y="693"/>
                      <a:pt x="0" y="693"/>
                    </a:cubicBezTo>
                    <a:cubicBezTo>
                      <a:pt x="123" y="948"/>
                      <a:pt x="123" y="948"/>
                      <a:pt x="123" y="948"/>
                    </a:cubicBezTo>
                    <a:cubicBezTo>
                      <a:pt x="123" y="1588"/>
                      <a:pt x="123" y="1588"/>
                      <a:pt x="123" y="1588"/>
                    </a:cubicBezTo>
                    <a:cubicBezTo>
                      <a:pt x="522" y="1588"/>
                      <a:pt x="522" y="1588"/>
                      <a:pt x="522" y="1588"/>
                    </a:cubicBezTo>
                    <a:cubicBezTo>
                      <a:pt x="522" y="948"/>
                      <a:pt x="522" y="948"/>
                      <a:pt x="522" y="948"/>
                    </a:cubicBezTo>
                    <a:cubicBezTo>
                      <a:pt x="845" y="440"/>
                      <a:pt x="845" y="440"/>
                      <a:pt x="845" y="440"/>
                    </a:cubicBezTo>
                    <a:cubicBezTo>
                      <a:pt x="863" y="412"/>
                      <a:pt x="855" y="374"/>
                      <a:pt x="827" y="356"/>
                    </a:cubicBezTo>
                  </a:path>
                </a:pathLst>
              </a:custGeom>
              <a:solidFill>
                <a:srgbClr val="0020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p>
                <a:pPr marL="0" marR="0" lvl="0" indent="0" defTabSz="932597" eaLnBrk="1" fontAlgn="auto" latinLnBrk="0" hangingPunct="1">
                  <a:lnSpc>
                    <a:spcPct val="100000"/>
                  </a:lnSpc>
                  <a:spcBef>
                    <a:spcPts val="0"/>
                  </a:spcBef>
                  <a:spcAft>
                    <a:spcPts val="0"/>
                  </a:spcAft>
                  <a:buClrTx/>
                  <a:buSzTx/>
                  <a:buFontTx/>
                  <a:buNone/>
                  <a:tabLst/>
                  <a:defRPr/>
                </a:pPr>
                <a:endParaRPr kumimoji="0" lang="en-US" sz="1836" b="0" i="0" u="none" strike="noStrike" kern="0" cap="none" spc="0" normalizeH="0" baseline="0" noProof="0">
                  <a:ln>
                    <a:noFill/>
                  </a:ln>
                  <a:solidFill>
                    <a:sysClr val="windowText" lastClr="000000"/>
                  </a:solidFill>
                  <a:effectLst/>
                  <a:uLnTx/>
                  <a:uFillTx/>
                </a:endParaRPr>
              </a:p>
            </p:txBody>
          </p:sp>
          <p:sp>
            <p:nvSpPr>
              <p:cNvPr id="1256" name="Freeform 31"/>
              <p:cNvSpPr>
                <a:spLocks noEditPoints="1"/>
              </p:cNvSpPr>
              <p:nvPr/>
            </p:nvSpPr>
            <p:spPr bwMode="auto">
              <a:xfrm>
                <a:off x="2844801" y="3208338"/>
                <a:ext cx="298450" cy="476250"/>
              </a:xfrm>
              <a:custGeom>
                <a:avLst/>
                <a:gdLst>
                  <a:gd name="T0" fmla="*/ 0 w 188"/>
                  <a:gd name="T1" fmla="*/ 33 h 300"/>
                  <a:gd name="T2" fmla="*/ 188 w 188"/>
                  <a:gd name="T3" fmla="*/ 33 h 300"/>
                  <a:gd name="T4" fmla="*/ 188 w 188"/>
                  <a:gd name="T5" fmla="*/ 0 h 300"/>
                  <a:gd name="T6" fmla="*/ 0 w 188"/>
                  <a:gd name="T7" fmla="*/ 0 h 300"/>
                  <a:gd name="T8" fmla="*/ 0 w 188"/>
                  <a:gd name="T9" fmla="*/ 33 h 300"/>
                  <a:gd name="T10" fmla="*/ 0 w 188"/>
                  <a:gd name="T11" fmla="*/ 100 h 300"/>
                  <a:gd name="T12" fmla="*/ 188 w 188"/>
                  <a:gd name="T13" fmla="*/ 100 h 300"/>
                  <a:gd name="T14" fmla="*/ 188 w 188"/>
                  <a:gd name="T15" fmla="*/ 66 h 300"/>
                  <a:gd name="T16" fmla="*/ 0 w 188"/>
                  <a:gd name="T17" fmla="*/ 66 h 300"/>
                  <a:gd name="T18" fmla="*/ 0 w 188"/>
                  <a:gd name="T19" fmla="*/ 100 h 300"/>
                  <a:gd name="T20" fmla="*/ 0 w 188"/>
                  <a:gd name="T21" fmla="*/ 167 h 300"/>
                  <a:gd name="T22" fmla="*/ 188 w 188"/>
                  <a:gd name="T23" fmla="*/ 167 h 300"/>
                  <a:gd name="T24" fmla="*/ 188 w 188"/>
                  <a:gd name="T25" fmla="*/ 134 h 300"/>
                  <a:gd name="T26" fmla="*/ 0 w 188"/>
                  <a:gd name="T27" fmla="*/ 134 h 300"/>
                  <a:gd name="T28" fmla="*/ 0 w 188"/>
                  <a:gd name="T29" fmla="*/ 167 h 300"/>
                  <a:gd name="T30" fmla="*/ 0 w 188"/>
                  <a:gd name="T31" fmla="*/ 234 h 300"/>
                  <a:gd name="T32" fmla="*/ 188 w 188"/>
                  <a:gd name="T33" fmla="*/ 234 h 300"/>
                  <a:gd name="T34" fmla="*/ 188 w 188"/>
                  <a:gd name="T35" fmla="*/ 200 h 300"/>
                  <a:gd name="T36" fmla="*/ 0 w 188"/>
                  <a:gd name="T37" fmla="*/ 200 h 300"/>
                  <a:gd name="T38" fmla="*/ 0 w 188"/>
                  <a:gd name="T39" fmla="*/ 234 h 300"/>
                  <a:gd name="T40" fmla="*/ 188 w 188"/>
                  <a:gd name="T41" fmla="*/ 267 h 300"/>
                  <a:gd name="T42" fmla="*/ 0 w 188"/>
                  <a:gd name="T43" fmla="*/ 267 h 300"/>
                  <a:gd name="T44" fmla="*/ 0 w 188"/>
                  <a:gd name="T45" fmla="*/ 300 h 300"/>
                  <a:gd name="T46" fmla="*/ 188 w 188"/>
                  <a:gd name="T47" fmla="*/ 300 h 300"/>
                  <a:gd name="T48" fmla="*/ 188 w 188"/>
                  <a:gd name="T49" fmla="*/ 267 h 3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88" h="300">
                    <a:moveTo>
                      <a:pt x="0" y="33"/>
                    </a:moveTo>
                    <a:lnTo>
                      <a:pt x="188" y="33"/>
                    </a:lnTo>
                    <a:lnTo>
                      <a:pt x="188" y="0"/>
                    </a:lnTo>
                    <a:lnTo>
                      <a:pt x="0" y="0"/>
                    </a:lnTo>
                    <a:lnTo>
                      <a:pt x="0" y="33"/>
                    </a:lnTo>
                    <a:close/>
                    <a:moveTo>
                      <a:pt x="0" y="100"/>
                    </a:moveTo>
                    <a:lnTo>
                      <a:pt x="188" y="100"/>
                    </a:lnTo>
                    <a:lnTo>
                      <a:pt x="188" y="66"/>
                    </a:lnTo>
                    <a:lnTo>
                      <a:pt x="0" y="66"/>
                    </a:lnTo>
                    <a:lnTo>
                      <a:pt x="0" y="100"/>
                    </a:lnTo>
                    <a:close/>
                    <a:moveTo>
                      <a:pt x="0" y="167"/>
                    </a:moveTo>
                    <a:lnTo>
                      <a:pt x="188" y="167"/>
                    </a:lnTo>
                    <a:lnTo>
                      <a:pt x="188" y="134"/>
                    </a:lnTo>
                    <a:lnTo>
                      <a:pt x="0" y="134"/>
                    </a:lnTo>
                    <a:lnTo>
                      <a:pt x="0" y="167"/>
                    </a:lnTo>
                    <a:close/>
                    <a:moveTo>
                      <a:pt x="0" y="234"/>
                    </a:moveTo>
                    <a:lnTo>
                      <a:pt x="188" y="234"/>
                    </a:lnTo>
                    <a:lnTo>
                      <a:pt x="188" y="200"/>
                    </a:lnTo>
                    <a:lnTo>
                      <a:pt x="0" y="200"/>
                    </a:lnTo>
                    <a:lnTo>
                      <a:pt x="0" y="234"/>
                    </a:lnTo>
                    <a:close/>
                    <a:moveTo>
                      <a:pt x="188" y="267"/>
                    </a:moveTo>
                    <a:lnTo>
                      <a:pt x="0" y="267"/>
                    </a:lnTo>
                    <a:lnTo>
                      <a:pt x="0" y="300"/>
                    </a:lnTo>
                    <a:lnTo>
                      <a:pt x="188" y="300"/>
                    </a:lnTo>
                    <a:lnTo>
                      <a:pt x="188" y="26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p>
                <a:pPr marL="0" marR="0" lvl="0" indent="0" defTabSz="932597" eaLnBrk="1" fontAlgn="auto" latinLnBrk="0" hangingPunct="1">
                  <a:lnSpc>
                    <a:spcPct val="100000"/>
                  </a:lnSpc>
                  <a:spcBef>
                    <a:spcPts val="0"/>
                  </a:spcBef>
                  <a:spcAft>
                    <a:spcPts val="0"/>
                  </a:spcAft>
                  <a:buClrTx/>
                  <a:buSzTx/>
                  <a:buFontTx/>
                  <a:buNone/>
                  <a:tabLst/>
                  <a:defRPr/>
                </a:pPr>
                <a:endParaRPr kumimoji="0" lang="en-US" sz="1836" b="0" i="0" u="none" strike="noStrike" kern="0" cap="none" spc="0" normalizeH="0" baseline="0" noProof="0">
                  <a:ln>
                    <a:noFill/>
                  </a:ln>
                  <a:solidFill>
                    <a:sysClr val="windowText" lastClr="000000"/>
                  </a:solidFill>
                  <a:effectLst/>
                  <a:uLnTx/>
                  <a:uFillTx/>
                </a:endParaRPr>
              </a:p>
            </p:txBody>
          </p:sp>
          <p:sp>
            <p:nvSpPr>
              <p:cNvPr id="1257" name="Freeform 31"/>
              <p:cNvSpPr>
                <a:spLocks noEditPoints="1"/>
              </p:cNvSpPr>
              <p:nvPr/>
            </p:nvSpPr>
            <p:spPr bwMode="auto">
              <a:xfrm>
                <a:off x="2841314" y="3735163"/>
                <a:ext cx="301937" cy="476250"/>
              </a:xfrm>
              <a:custGeom>
                <a:avLst/>
                <a:gdLst>
                  <a:gd name="T0" fmla="*/ 0 w 188"/>
                  <a:gd name="T1" fmla="*/ 33 h 300"/>
                  <a:gd name="T2" fmla="*/ 188 w 188"/>
                  <a:gd name="T3" fmla="*/ 33 h 300"/>
                  <a:gd name="T4" fmla="*/ 188 w 188"/>
                  <a:gd name="T5" fmla="*/ 0 h 300"/>
                  <a:gd name="T6" fmla="*/ 0 w 188"/>
                  <a:gd name="T7" fmla="*/ 0 h 300"/>
                  <a:gd name="T8" fmla="*/ 0 w 188"/>
                  <a:gd name="T9" fmla="*/ 33 h 300"/>
                  <a:gd name="T10" fmla="*/ 0 w 188"/>
                  <a:gd name="T11" fmla="*/ 100 h 300"/>
                  <a:gd name="T12" fmla="*/ 188 w 188"/>
                  <a:gd name="T13" fmla="*/ 100 h 300"/>
                  <a:gd name="T14" fmla="*/ 188 w 188"/>
                  <a:gd name="T15" fmla="*/ 66 h 300"/>
                  <a:gd name="T16" fmla="*/ 0 w 188"/>
                  <a:gd name="T17" fmla="*/ 66 h 300"/>
                  <a:gd name="T18" fmla="*/ 0 w 188"/>
                  <a:gd name="T19" fmla="*/ 100 h 300"/>
                  <a:gd name="T20" fmla="*/ 0 w 188"/>
                  <a:gd name="T21" fmla="*/ 167 h 300"/>
                  <a:gd name="T22" fmla="*/ 188 w 188"/>
                  <a:gd name="T23" fmla="*/ 167 h 300"/>
                  <a:gd name="T24" fmla="*/ 188 w 188"/>
                  <a:gd name="T25" fmla="*/ 134 h 300"/>
                  <a:gd name="T26" fmla="*/ 0 w 188"/>
                  <a:gd name="T27" fmla="*/ 134 h 300"/>
                  <a:gd name="T28" fmla="*/ 0 w 188"/>
                  <a:gd name="T29" fmla="*/ 167 h 300"/>
                  <a:gd name="T30" fmla="*/ 0 w 188"/>
                  <a:gd name="T31" fmla="*/ 234 h 300"/>
                  <a:gd name="T32" fmla="*/ 188 w 188"/>
                  <a:gd name="T33" fmla="*/ 234 h 300"/>
                  <a:gd name="T34" fmla="*/ 188 w 188"/>
                  <a:gd name="T35" fmla="*/ 200 h 300"/>
                  <a:gd name="T36" fmla="*/ 0 w 188"/>
                  <a:gd name="T37" fmla="*/ 200 h 300"/>
                  <a:gd name="T38" fmla="*/ 0 w 188"/>
                  <a:gd name="T39" fmla="*/ 234 h 300"/>
                  <a:gd name="T40" fmla="*/ 188 w 188"/>
                  <a:gd name="T41" fmla="*/ 267 h 300"/>
                  <a:gd name="T42" fmla="*/ 0 w 188"/>
                  <a:gd name="T43" fmla="*/ 267 h 300"/>
                  <a:gd name="T44" fmla="*/ 0 w 188"/>
                  <a:gd name="T45" fmla="*/ 300 h 300"/>
                  <a:gd name="T46" fmla="*/ 188 w 188"/>
                  <a:gd name="T47" fmla="*/ 300 h 300"/>
                  <a:gd name="T48" fmla="*/ 188 w 188"/>
                  <a:gd name="T49" fmla="*/ 267 h 3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88" h="300">
                    <a:moveTo>
                      <a:pt x="0" y="33"/>
                    </a:moveTo>
                    <a:lnTo>
                      <a:pt x="188" y="33"/>
                    </a:lnTo>
                    <a:lnTo>
                      <a:pt x="188" y="0"/>
                    </a:lnTo>
                    <a:lnTo>
                      <a:pt x="0" y="0"/>
                    </a:lnTo>
                    <a:lnTo>
                      <a:pt x="0" y="33"/>
                    </a:lnTo>
                    <a:close/>
                    <a:moveTo>
                      <a:pt x="0" y="100"/>
                    </a:moveTo>
                    <a:lnTo>
                      <a:pt x="188" y="100"/>
                    </a:lnTo>
                    <a:lnTo>
                      <a:pt x="188" y="66"/>
                    </a:lnTo>
                    <a:lnTo>
                      <a:pt x="0" y="66"/>
                    </a:lnTo>
                    <a:lnTo>
                      <a:pt x="0" y="100"/>
                    </a:lnTo>
                    <a:close/>
                    <a:moveTo>
                      <a:pt x="0" y="167"/>
                    </a:moveTo>
                    <a:lnTo>
                      <a:pt x="188" y="167"/>
                    </a:lnTo>
                    <a:lnTo>
                      <a:pt x="188" y="134"/>
                    </a:lnTo>
                    <a:lnTo>
                      <a:pt x="0" y="134"/>
                    </a:lnTo>
                    <a:lnTo>
                      <a:pt x="0" y="167"/>
                    </a:lnTo>
                    <a:close/>
                    <a:moveTo>
                      <a:pt x="0" y="234"/>
                    </a:moveTo>
                    <a:lnTo>
                      <a:pt x="188" y="234"/>
                    </a:lnTo>
                    <a:lnTo>
                      <a:pt x="188" y="200"/>
                    </a:lnTo>
                    <a:lnTo>
                      <a:pt x="0" y="200"/>
                    </a:lnTo>
                    <a:lnTo>
                      <a:pt x="0" y="234"/>
                    </a:lnTo>
                    <a:close/>
                    <a:moveTo>
                      <a:pt x="188" y="267"/>
                    </a:moveTo>
                    <a:lnTo>
                      <a:pt x="0" y="267"/>
                    </a:lnTo>
                    <a:lnTo>
                      <a:pt x="0" y="300"/>
                    </a:lnTo>
                    <a:lnTo>
                      <a:pt x="188" y="300"/>
                    </a:lnTo>
                    <a:lnTo>
                      <a:pt x="188" y="26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p>
                <a:pPr marL="0" marR="0" lvl="0" indent="0" defTabSz="932597" eaLnBrk="1" fontAlgn="auto" latinLnBrk="0" hangingPunct="1">
                  <a:lnSpc>
                    <a:spcPct val="100000"/>
                  </a:lnSpc>
                  <a:spcBef>
                    <a:spcPts val="0"/>
                  </a:spcBef>
                  <a:spcAft>
                    <a:spcPts val="0"/>
                  </a:spcAft>
                  <a:buClrTx/>
                  <a:buSzTx/>
                  <a:buFontTx/>
                  <a:buNone/>
                  <a:tabLst/>
                  <a:defRPr/>
                </a:pPr>
                <a:endParaRPr kumimoji="0" lang="en-US" sz="1836" b="0" i="0" u="none" strike="noStrike" kern="0" cap="none" spc="0" normalizeH="0" baseline="0" noProof="0">
                  <a:ln>
                    <a:noFill/>
                  </a:ln>
                  <a:solidFill>
                    <a:sysClr val="windowText" lastClr="000000"/>
                  </a:solidFill>
                  <a:effectLst/>
                  <a:uLnTx/>
                  <a:uFillTx/>
                </a:endParaRPr>
              </a:p>
            </p:txBody>
          </p:sp>
          <p:sp>
            <p:nvSpPr>
              <p:cNvPr id="1258" name="Freeform 31"/>
              <p:cNvSpPr>
                <a:spLocks noEditPoints="1"/>
              </p:cNvSpPr>
              <p:nvPr/>
            </p:nvSpPr>
            <p:spPr bwMode="auto">
              <a:xfrm>
                <a:off x="2842454" y="4260400"/>
                <a:ext cx="301937" cy="476250"/>
              </a:xfrm>
              <a:custGeom>
                <a:avLst/>
                <a:gdLst>
                  <a:gd name="T0" fmla="*/ 0 w 188"/>
                  <a:gd name="T1" fmla="*/ 33 h 300"/>
                  <a:gd name="T2" fmla="*/ 188 w 188"/>
                  <a:gd name="T3" fmla="*/ 33 h 300"/>
                  <a:gd name="T4" fmla="*/ 188 w 188"/>
                  <a:gd name="T5" fmla="*/ 0 h 300"/>
                  <a:gd name="T6" fmla="*/ 0 w 188"/>
                  <a:gd name="T7" fmla="*/ 0 h 300"/>
                  <a:gd name="T8" fmla="*/ 0 w 188"/>
                  <a:gd name="T9" fmla="*/ 33 h 300"/>
                  <a:gd name="T10" fmla="*/ 0 w 188"/>
                  <a:gd name="T11" fmla="*/ 100 h 300"/>
                  <a:gd name="T12" fmla="*/ 188 w 188"/>
                  <a:gd name="T13" fmla="*/ 100 h 300"/>
                  <a:gd name="T14" fmla="*/ 188 w 188"/>
                  <a:gd name="T15" fmla="*/ 66 h 300"/>
                  <a:gd name="T16" fmla="*/ 0 w 188"/>
                  <a:gd name="T17" fmla="*/ 66 h 300"/>
                  <a:gd name="T18" fmla="*/ 0 w 188"/>
                  <a:gd name="T19" fmla="*/ 100 h 300"/>
                  <a:gd name="T20" fmla="*/ 0 w 188"/>
                  <a:gd name="T21" fmla="*/ 167 h 300"/>
                  <a:gd name="T22" fmla="*/ 188 w 188"/>
                  <a:gd name="T23" fmla="*/ 167 h 300"/>
                  <a:gd name="T24" fmla="*/ 188 w 188"/>
                  <a:gd name="T25" fmla="*/ 134 h 300"/>
                  <a:gd name="T26" fmla="*/ 0 w 188"/>
                  <a:gd name="T27" fmla="*/ 134 h 300"/>
                  <a:gd name="T28" fmla="*/ 0 w 188"/>
                  <a:gd name="T29" fmla="*/ 167 h 300"/>
                  <a:gd name="T30" fmla="*/ 0 w 188"/>
                  <a:gd name="T31" fmla="*/ 234 h 300"/>
                  <a:gd name="T32" fmla="*/ 188 w 188"/>
                  <a:gd name="T33" fmla="*/ 234 h 300"/>
                  <a:gd name="T34" fmla="*/ 188 w 188"/>
                  <a:gd name="T35" fmla="*/ 200 h 300"/>
                  <a:gd name="T36" fmla="*/ 0 w 188"/>
                  <a:gd name="T37" fmla="*/ 200 h 300"/>
                  <a:gd name="T38" fmla="*/ 0 w 188"/>
                  <a:gd name="T39" fmla="*/ 234 h 300"/>
                  <a:gd name="T40" fmla="*/ 188 w 188"/>
                  <a:gd name="T41" fmla="*/ 267 h 300"/>
                  <a:gd name="T42" fmla="*/ 0 w 188"/>
                  <a:gd name="T43" fmla="*/ 267 h 300"/>
                  <a:gd name="T44" fmla="*/ 0 w 188"/>
                  <a:gd name="T45" fmla="*/ 300 h 300"/>
                  <a:gd name="T46" fmla="*/ 188 w 188"/>
                  <a:gd name="T47" fmla="*/ 300 h 300"/>
                  <a:gd name="T48" fmla="*/ 188 w 188"/>
                  <a:gd name="T49" fmla="*/ 267 h 3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88" h="300">
                    <a:moveTo>
                      <a:pt x="0" y="33"/>
                    </a:moveTo>
                    <a:lnTo>
                      <a:pt x="188" y="33"/>
                    </a:lnTo>
                    <a:lnTo>
                      <a:pt x="188" y="0"/>
                    </a:lnTo>
                    <a:lnTo>
                      <a:pt x="0" y="0"/>
                    </a:lnTo>
                    <a:lnTo>
                      <a:pt x="0" y="33"/>
                    </a:lnTo>
                    <a:close/>
                    <a:moveTo>
                      <a:pt x="0" y="100"/>
                    </a:moveTo>
                    <a:lnTo>
                      <a:pt x="188" y="100"/>
                    </a:lnTo>
                    <a:lnTo>
                      <a:pt x="188" y="66"/>
                    </a:lnTo>
                    <a:lnTo>
                      <a:pt x="0" y="66"/>
                    </a:lnTo>
                    <a:lnTo>
                      <a:pt x="0" y="100"/>
                    </a:lnTo>
                    <a:close/>
                    <a:moveTo>
                      <a:pt x="0" y="167"/>
                    </a:moveTo>
                    <a:lnTo>
                      <a:pt x="188" y="167"/>
                    </a:lnTo>
                    <a:lnTo>
                      <a:pt x="188" y="134"/>
                    </a:lnTo>
                    <a:lnTo>
                      <a:pt x="0" y="134"/>
                    </a:lnTo>
                    <a:lnTo>
                      <a:pt x="0" y="167"/>
                    </a:lnTo>
                    <a:close/>
                    <a:moveTo>
                      <a:pt x="0" y="234"/>
                    </a:moveTo>
                    <a:lnTo>
                      <a:pt x="188" y="234"/>
                    </a:lnTo>
                    <a:lnTo>
                      <a:pt x="188" y="200"/>
                    </a:lnTo>
                    <a:lnTo>
                      <a:pt x="0" y="200"/>
                    </a:lnTo>
                    <a:lnTo>
                      <a:pt x="0" y="234"/>
                    </a:lnTo>
                    <a:close/>
                    <a:moveTo>
                      <a:pt x="188" y="267"/>
                    </a:moveTo>
                    <a:lnTo>
                      <a:pt x="0" y="267"/>
                    </a:lnTo>
                    <a:lnTo>
                      <a:pt x="0" y="300"/>
                    </a:lnTo>
                    <a:lnTo>
                      <a:pt x="188" y="300"/>
                    </a:lnTo>
                    <a:lnTo>
                      <a:pt x="188" y="26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p>
                <a:pPr marL="0" marR="0" lvl="0" indent="0" defTabSz="932597" eaLnBrk="1" fontAlgn="auto" latinLnBrk="0" hangingPunct="1">
                  <a:lnSpc>
                    <a:spcPct val="100000"/>
                  </a:lnSpc>
                  <a:spcBef>
                    <a:spcPts val="0"/>
                  </a:spcBef>
                  <a:spcAft>
                    <a:spcPts val="0"/>
                  </a:spcAft>
                  <a:buClrTx/>
                  <a:buSzTx/>
                  <a:buFontTx/>
                  <a:buNone/>
                  <a:tabLst/>
                  <a:defRPr/>
                </a:pPr>
                <a:endParaRPr kumimoji="0" lang="en-US" sz="1836" b="0" i="0" u="none" strike="noStrike" kern="0" cap="none" spc="0" normalizeH="0" baseline="0" noProof="0">
                  <a:ln>
                    <a:noFill/>
                  </a:ln>
                  <a:solidFill>
                    <a:sysClr val="windowText" lastClr="000000"/>
                  </a:solidFill>
                  <a:effectLst/>
                  <a:uLnTx/>
                  <a:uFillTx/>
                </a:endParaRPr>
              </a:p>
            </p:txBody>
          </p:sp>
          <p:sp>
            <p:nvSpPr>
              <p:cNvPr id="1259" name="Freeform 31"/>
              <p:cNvSpPr>
                <a:spLocks noEditPoints="1"/>
              </p:cNvSpPr>
              <p:nvPr/>
            </p:nvSpPr>
            <p:spPr bwMode="auto">
              <a:xfrm>
                <a:off x="2843960" y="4785637"/>
                <a:ext cx="301937" cy="476250"/>
              </a:xfrm>
              <a:custGeom>
                <a:avLst/>
                <a:gdLst>
                  <a:gd name="T0" fmla="*/ 0 w 188"/>
                  <a:gd name="T1" fmla="*/ 33 h 300"/>
                  <a:gd name="T2" fmla="*/ 188 w 188"/>
                  <a:gd name="T3" fmla="*/ 33 h 300"/>
                  <a:gd name="T4" fmla="*/ 188 w 188"/>
                  <a:gd name="T5" fmla="*/ 0 h 300"/>
                  <a:gd name="T6" fmla="*/ 0 w 188"/>
                  <a:gd name="T7" fmla="*/ 0 h 300"/>
                  <a:gd name="T8" fmla="*/ 0 w 188"/>
                  <a:gd name="T9" fmla="*/ 33 h 300"/>
                  <a:gd name="T10" fmla="*/ 0 w 188"/>
                  <a:gd name="T11" fmla="*/ 100 h 300"/>
                  <a:gd name="T12" fmla="*/ 188 w 188"/>
                  <a:gd name="T13" fmla="*/ 100 h 300"/>
                  <a:gd name="T14" fmla="*/ 188 w 188"/>
                  <a:gd name="T15" fmla="*/ 66 h 300"/>
                  <a:gd name="T16" fmla="*/ 0 w 188"/>
                  <a:gd name="T17" fmla="*/ 66 h 300"/>
                  <a:gd name="T18" fmla="*/ 0 w 188"/>
                  <a:gd name="T19" fmla="*/ 100 h 300"/>
                  <a:gd name="T20" fmla="*/ 0 w 188"/>
                  <a:gd name="T21" fmla="*/ 167 h 300"/>
                  <a:gd name="T22" fmla="*/ 188 w 188"/>
                  <a:gd name="T23" fmla="*/ 167 h 300"/>
                  <a:gd name="T24" fmla="*/ 188 w 188"/>
                  <a:gd name="T25" fmla="*/ 134 h 300"/>
                  <a:gd name="T26" fmla="*/ 0 w 188"/>
                  <a:gd name="T27" fmla="*/ 134 h 300"/>
                  <a:gd name="T28" fmla="*/ 0 w 188"/>
                  <a:gd name="T29" fmla="*/ 167 h 300"/>
                  <a:gd name="T30" fmla="*/ 0 w 188"/>
                  <a:gd name="T31" fmla="*/ 234 h 300"/>
                  <a:gd name="T32" fmla="*/ 188 w 188"/>
                  <a:gd name="T33" fmla="*/ 234 h 300"/>
                  <a:gd name="T34" fmla="*/ 188 w 188"/>
                  <a:gd name="T35" fmla="*/ 200 h 300"/>
                  <a:gd name="T36" fmla="*/ 0 w 188"/>
                  <a:gd name="T37" fmla="*/ 200 h 300"/>
                  <a:gd name="T38" fmla="*/ 0 w 188"/>
                  <a:gd name="T39" fmla="*/ 234 h 300"/>
                  <a:gd name="T40" fmla="*/ 188 w 188"/>
                  <a:gd name="T41" fmla="*/ 267 h 300"/>
                  <a:gd name="T42" fmla="*/ 0 w 188"/>
                  <a:gd name="T43" fmla="*/ 267 h 300"/>
                  <a:gd name="T44" fmla="*/ 0 w 188"/>
                  <a:gd name="T45" fmla="*/ 300 h 300"/>
                  <a:gd name="T46" fmla="*/ 188 w 188"/>
                  <a:gd name="T47" fmla="*/ 300 h 300"/>
                  <a:gd name="T48" fmla="*/ 188 w 188"/>
                  <a:gd name="T49" fmla="*/ 267 h 3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88" h="300">
                    <a:moveTo>
                      <a:pt x="0" y="33"/>
                    </a:moveTo>
                    <a:lnTo>
                      <a:pt x="188" y="33"/>
                    </a:lnTo>
                    <a:lnTo>
                      <a:pt x="188" y="0"/>
                    </a:lnTo>
                    <a:lnTo>
                      <a:pt x="0" y="0"/>
                    </a:lnTo>
                    <a:lnTo>
                      <a:pt x="0" y="33"/>
                    </a:lnTo>
                    <a:close/>
                    <a:moveTo>
                      <a:pt x="0" y="100"/>
                    </a:moveTo>
                    <a:lnTo>
                      <a:pt x="188" y="100"/>
                    </a:lnTo>
                    <a:lnTo>
                      <a:pt x="188" y="66"/>
                    </a:lnTo>
                    <a:lnTo>
                      <a:pt x="0" y="66"/>
                    </a:lnTo>
                    <a:lnTo>
                      <a:pt x="0" y="100"/>
                    </a:lnTo>
                    <a:close/>
                    <a:moveTo>
                      <a:pt x="0" y="167"/>
                    </a:moveTo>
                    <a:lnTo>
                      <a:pt x="188" y="167"/>
                    </a:lnTo>
                    <a:lnTo>
                      <a:pt x="188" y="134"/>
                    </a:lnTo>
                    <a:lnTo>
                      <a:pt x="0" y="134"/>
                    </a:lnTo>
                    <a:lnTo>
                      <a:pt x="0" y="167"/>
                    </a:lnTo>
                    <a:close/>
                    <a:moveTo>
                      <a:pt x="0" y="234"/>
                    </a:moveTo>
                    <a:lnTo>
                      <a:pt x="188" y="234"/>
                    </a:lnTo>
                    <a:lnTo>
                      <a:pt x="188" y="200"/>
                    </a:lnTo>
                    <a:lnTo>
                      <a:pt x="0" y="200"/>
                    </a:lnTo>
                    <a:lnTo>
                      <a:pt x="0" y="234"/>
                    </a:lnTo>
                    <a:close/>
                    <a:moveTo>
                      <a:pt x="188" y="267"/>
                    </a:moveTo>
                    <a:lnTo>
                      <a:pt x="0" y="267"/>
                    </a:lnTo>
                    <a:lnTo>
                      <a:pt x="0" y="300"/>
                    </a:lnTo>
                    <a:lnTo>
                      <a:pt x="188" y="300"/>
                    </a:lnTo>
                    <a:lnTo>
                      <a:pt x="188" y="26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p>
                <a:pPr marL="0" marR="0" lvl="0" indent="0" defTabSz="932597" eaLnBrk="1" fontAlgn="auto" latinLnBrk="0" hangingPunct="1">
                  <a:lnSpc>
                    <a:spcPct val="100000"/>
                  </a:lnSpc>
                  <a:spcBef>
                    <a:spcPts val="0"/>
                  </a:spcBef>
                  <a:spcAft>
                    <a:spcPts val="0"/>
                  </a:spcAft>
                  <a:buClrTx/>
                  <a:buSzTx/>
                  <a:buFontTx/>
                  <a:buNone/>
                  <a:tabLst/>
                  <a:defRPr/>
                </a:pPr>
                <a:endParaRPr kumimoji="0" lang="en-US" sz="1836" b="0" i="0" u="none" strike="noStrike" kern="0" cap="none" spc="0" normalizeH="0" baseline="0" noProof="0">
                  <a:ln>
                    <a:noFill/>
                  </a:ln>
                  <a:solidFill>
                    <a:sysClr val="windowText" lastClr="000000"/>
                  </a:solidFill>
                  <a:effectLst/>
                  <a:uLnTx/>
                  <a:uFillTx/>
                </a:endParaRPr>
              </a:p>
            </p:txBody>
          </p:sp>
        </p:grpSp>
        <p:grpSp>
          <p:nvGrpSpPr>
            <p:cNvPr id="1169" name="Group 1168"/>
            <p:cNvGrpSpPr/>
            <p:nvPr/>
          </p:nvGrpSpPr>
          <p:grpSpPr>
            <a:xfrm>
              <a:off x="10730008" y="5206344"/>
              <a:ext cx="269296" cy="530597"/>
              <a:chOff x="2736957" y="2887938"/>
              <a:chExt cx="269296" cy="530597"/>
            </a:xfrm>
          </p:grpSpPr>
          <p:grpSp>
            <p:nvGrpSpPr>
              <p:cNvPr id="1225" name="Group 1224"/>
              <p:cNvGrpSpPr/>
              <p:nvPr/>
            </p:nvGrpSpPr>
            <p:grpSpPr>
              <a:xfrm>
                <a:off x="2736957" y="2887938"/>
                <a:ext cx="269296" cy="340707"/>
                <a:chOff x="1711325" y="1524000"/>
                <a:chExt cx="993775" cy="1257300"/>
              </a:xfrm>
            </p:grpSpPr>
            <p:sp>
              <p:nvSpPr>
                <p:cNvPr id="1243" name="Freeform 296"/>
                <p:cNvSpPr>
                  <a:spLocks/>
                </p:cNvSpPr>
                <p:nvPr/>
              </p:nvSpPr>
              <p:spPr bwMode="auto">
                <a:xfrm>
                  <a:off x="2243138" y="1611313"/>
                  <a:ext cx="19050" cy="255587"/>
                </a:xfrm>
                <a:custGeom>
                  <a:avLst/>
                  <a:gdLst>
                    <a:gd name="T0" fmla="*/ 2 w 5"/>
                    <a:gd name="T1" fmla="*/ 0 h 65"/>
                    <a:gd name="T2" fmla="*/ 5 w 5"/>
                    <a:gd name="T3" fmla="*/ 2 h 65"/>
                    <a:gd name="T4" fmla="*/ 5 w 5"/>
                    <a:gd name="T5" fmla="*/ 63 h 65"/>
                    <a:gd name="T6" fmla="*/ 2 w 5"/>
                    <a:gd name="T7" fmla="*/ 65 h 65"/>
                    <a:gd name="T8" fmla="*/ 0 w 5"/>
                    <a:gd name="T9" fmla="*/ 63 h 65"/>
                    <a:gd name="T10" fmla="*/ 0 w 5"/>
                    <a:gd name="T11" fmla="*/ 2 h 65"/>
                    <a:gd name="T12" fmla="*/ 2 w 5"/>
                    <a:gd name="T13" fmla="*/ 0 h 65"/>
                  </a:gdLst>
                  <a:ahLst/>
                  <a:cxnLst>
                    <a:cxn ang="0">
                      <a:pos x="T0" y="T1"/>
                    </a:cxn>
                    <a:cxn ang="0">
                      <a:pos x="T2" y="T3"/>
                    </a:cxn>
                    <a:cxn ang="0">
                      <a:pos x="T4" y="T5"/>
                    </a:cxn>
                    <a:cxn ang="0">
                      <a:pos x="T6" y="T7"/>
                    </a:cxn>
                    <a:cxn ang="0">
                      <a:pos x="T8" y="T9"/>
                    </a:cxn>
                    <a:cxn ang="0">
                      <a:pos x="T10" y="T11"/>
                    </a:cxn>
                    <a:cxn ang="0">
                      <a:pos x="T12" y="T13"/>
                    </a:cxn>
                  </a:cxnLst>
                  <a:rect l="0" t="0" r="r" b="b"/>
                  <a:pathLst>
                    <a:path w="5" h="65">
                      <a:moveTo>
                        <a:pt x="2" y="0"/>
                      </a:moveTo>
                      <a:cubicBezTo>
                        <a:pt x="4" y="0"/>
                        <a:pt x="5" y="1"/>
                        <a:pt x="5" y="2"/>
                      </a:cubicBezTo>
                      <a:cubicBezTo>
                        <a:pt x="5" y="63"/>
                        <a:pt x="5" y="63"/>
                        <a:pt x="5" y="63"/>
                      </a:cubicBezTo>
                      <a:cubicBezTo>
                        <a:pt x="5" y="64"/>
                        <a:pt x="4" y="65"/>
                        <a:pt x="2" y="65"/>
                      </a:cubicBezTo>
                      <a:cubicBezTo>
                        <a:pt x="1" y="65"/>
                        <a:pt x="0" y="64"/>
                        <a:pt x="0" y="63"/>
                      </a:cubicBezTo>
                      <a:cubicBezTo>
                        <a:pt x="0" y="2"/>
                        <a:pt x="0" y="2"/>
                        <a:pt x="0" y="2"/>
                      </a:cubicBezTo>
                      <a:cubicBezTo>
                        <a:pt x="0" y="1"/>
                        <a:pt x="1" y="0"/>
                        <a:pt x="2" y="0"/>
                      </a:cubicBezTo>
                      <a:close/>
                    </a:path>
                  </a:pathLst>
                </a:custGeom>
                <a:solidFill>
                  <a:srgbClr val="D2D2D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p>
                  <a:pPr marL="0" marR="0" lvl="0" indent="0" defTabSz="932597" eaLnBrk="1" fontAlgn="auto" latinLnBrk="0" hangingPunct="1">
                    <a:lnSpc>
                      <a:spcPct val="100000"/>
                    </a:lnSpc>
                    <a:spcBef>
                      <a:spcPts val="0"/>
                    </a:spcBef>
                    <a:spcAft>
                      <a:spcPts val="0"/>
                    </a:spcAft>
                    <a:buClrTx/>
                    <a:buSzTx/>
                    <a:buFontTx/>
                    <a:buNone/>
                    <a:tabLst/>
                    <a:defRPr/>
                  </a:pPr>
                  <a:endParaRPr kumimoji="0" lang="en-US" sz="1836" b="0" i="0" u="none" strike="noStrike" kern="0" cap="none" spc="0" normalizeH="0" baseline="0" noProof="0">
                    <a:ln>
                      <a:noFill/>
                    </a:ln>
                    <a:solidFill>
                      <a:sysClr val="windowText" lastClr="000000"/>
                    </a:solidFill>
                    <a:effectLst/>
                    <a:uLnTx/>
                    <a:uFillTx/>
                  </a:endParaRPr>
                </a:p>
              </p:txBody>
            </p:sp>
            <p:sp>
              <p:nvSpPr>
                <p:cNvPr id="1244" name="Freeform 297"/>
                <p:cNvSpPr>
                  <a:spLocks/>
                </p:cNvSpPr>
                <p:nvPr/>
              </p:nvSpPr>
              <p:spPr bwMode="auto">
                <a:xfrm>
                  <a:off x="2195513" y="1524000"/>
                  <a:ext cx="23812" cy="342900"/>
                </a:xfrm>
                <a:custGeom>
                  <a:avLst/>
                  <a:gdLst>
                    <a:gd name="T0" fmla="*/ 3 w 6"/>
                    <a:gd name="T1" fmla="*/ 0 h 87"/>
                    <a:gd name="T2" fmla="*/ 6 w 6"/>
                    <a:gd name="T3" fmla="*/ 3 h 87"/>
                    <a:gd name="T4" fmla="*/ 6 w 6"/>
                    <a:gd name="T5" fmla="*/ 85 h 87"/>
                    <a:gd name="T6" fmla="*/ 3 w 6"/>
                    <a:gd name="T7" fmla="*/ 87 h 87"/>
                    <a:gd name="T8" fmla="*/ 0 w 6"/>
                    <a:gd name="T9" fmla="*/ 85 h 87"/>
                    <a:gd name="T10" fmla="*/ 0 w 6"/>
                    <a:gd name="T11" fmla="*/ 3 h 87"/>
                    <a:gd name="T12" fmla="*/ 3 w 6"/>
                    <a:gd name="T13" fmla="*/ 0 h 87"/>
                  </a:gdLst>
                  <a:ahLst/>
                  <a:cxnLst>
                    <a:cxn ang="0">
                      <a:pos x="T0" y="T1"/>
                    </a:cxn>
                    <a:cxn ang="0">
                      <a:pos x="T2" y="T3"/>
                    </a:cxn>
                    <a:cxn ang="0">
                      <a:pos x="T4" y="T5"/>
                    </a:cxn>
                    <a:cxn ang="0">
                      <a:pos x="T6" y="T7"/>
                    </a:cxn>
                    <a:cxn ang="0">
                      <a:pos x="T8" y="T9"/>
                    </a:cxn>
                    <a:cxn ang="0">
                      <a:pos x="T10" y="T11"/>
                    </a:cxn>
                    <a:cxn ang="0">
                      <a:pos x="T12" y="T13"/>
                    </a:cxn>
                  </a:cxnLst>
                  <a:rect l="0" t="0" r="r" b="b"/>
                  <a:pathLst>
                    <a:path w="6" h="87">
                      <a:moveTo>
                        <a:pt x="3" y="0"/>
                      </a:moveTo>
                      <a:cubicBezTo>
                        <a:pt x="4" y="0"/>
                        <a:pt x="6" y="1"/>
                        <a:pt x="6" y="3"/>
                      </a:cubicBezTo>
                      <a:cubicBezTo>
                        <a:pt x="6" y="85"/>
                        <a:pt x="6" y="85"/>
                        <a:pt x="6" y="85"/>
                      </a:cubicBezTo>
                      <a:cubicBezTo>
                        <a:pt x="6" y="86"/>
                        <a:pt x="4" y="87"/>
                        <a:pt x="3" y="87"/>
                      </a:cubicBezTo>
                      <a:cubicBezTo>
                        <a:pt x="2" y="87"/>
                        <a:pt x="0" y="86"/>
                        <a:pt x="0" y="85"/>
                      </a:cubicBezTo>
                      <a:cubicBezTo>
                        <a:pt x="0" y="3"/>
                        <a:pt x="0" y="3"/>
                        <a:pt x="0" y="3"/>
                      </a:cubicBezTo>
                      <a:cubicBezTo>
                        <a:pt x="0" y="1"/>
                        <a:pt x="2" y="0"/>
                        <a:pt x="3" y="0"/>
                      </a:cubicBezTo>
                      <a:close/>
                    </a:path>
                  </a:pathLst>
                </a:custGeom>
                <a:solidFill>
                  <a:srgbClr val="D2D2D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p>
                  <a:pPr marL="0" marR="0" lvl="0" indent="0" defTabSz="932597" eaLnBrk="1" fontAlgn="auto" latinLnBrk="0" hangingPunct="1">
                    <a:lnSpc>
                      <a:spcPct val="100000"/>
                    </a:lnSpc>
                    <a:spcBef>
                      <a:spcPts val="0"/>
                    </a:spcBef>
                    <a:spcAft>
                      <a:spcPts val="0"/>
                    </a:spcAft>
                    <a:buClrTx/>
                    <a:buSzTx/>
                    <a:buFontTx/>
                    <a:buNone/>
                    <a:tabLst/>
                    <a:defRPr/>
                  </a:pPr>
                  <a:endParaRPr kumimoji="0" lang="en-US" sz="1836" b="0" i="0" u="none" strike="noStrike" kern="0" cap="none" spc="0" normalizeH="0" baseline="0" noProof="0">
                    <a:ln>
                      <a:noFill/>
                    </a:ln>
                    <a:solidFill>
                      <a:sysClr val="windowText" lastClr="000000"/>
                    </a:solidFill>
                    <a:effectLst/>
                    <a:uLnTx/>
                    <a:uFillTx/>
                  </a:endParaRPr>
                </a:p>
              </p:txBody>
            </p:sp>
            <p:sp>
              <p:nvSpPr>
                <p:cNvPr id="1245" name="Freeform 298"/>
                <p:cNvSpPr>
                  <a:spLocks/>
                </p:cNvSpPr>
                <p:nvPr/>
              </p:nvSpPr>
              <p:spPr bwMode="auto">
                <a:xfrm>
                  <a:off x="2152650" y="1611313"/>
                  <a:ext cx="19050" cy="255587"/>
                </a:xfrm>
                <a:custGeom>
                  <a:avLst/>
                  <a:gdLst>
                    <a:gd name="T0" fmla="*/ 2 w 5"/>
                    <a:gd name="T1" fmla="*/ 0 h 65"/>
                    <a:gd name="T2" fmla="*/ 5 w 5"/>
                    <a:gd name="T3" fmla="*/ 2 h 65"/>
                    <a:gd name="T4" fmla="*/ 5 w 5"/>
                    <a:gd name="T5" fmla="*/ 63 h 65"/>
                    <a:gd name="T6" fmla="*/ 2 w 5"/>
                    <a:gd name="T7" fmla="*/ 65 h 65"/>
                    <a:gd name="T8" fmla="*/ 0 w 5"/>
                    <a:gd name="T9" fmla="*/ 63 h 65"/>
                    <a:gd name="T10" fmla="*/ 0 w 5"/>
                    <a:gd name="T11" fmla="*/ 2 h 65"/>
                    <a:gd name="T12" fmla="*/ 2 w 5"/>
                    <a:gd name="T13" fmla="*/ 0 h 65"/>
                  </a:gdLst>
                  <a:ahLst/>
                  <a:cxnLst>
                    <a:cxn ang="0">
                      <a:pos x="T0" y="T1"/>
                    </a:cxn>
                    <a:cxn ang="0">
                      <a:pos x="T2" y="T3"/>
                    </a:cxn>
                    <a:cxn ang="0">
                      <a:pos x="T4" y="T5"/>
                    </a:cxn>
                    <a:cxn ang="0">
                      <a:pos x="T6" y="T7"/>
                    </a:cxn>
                    <a:cxn ang="0">
                      <a:pos x="T8" y="T9"/>
                    </a:cxn>
                    <a:cxn ang="0">
                      <a:pos x="T10" y="T11"/>
                    </a:cxn>
                    <a:cxn ang="0">
                      <a:pos x="T12" y="T13"/>
                    </a:cxn>
                  </a:cxnLst>
                  <a:rect l="0" t="0" r="r" b="b"/>
                  <a:pathLst>
                    <a:path w="5" h="65">
                      <a:moveTo>
                        <a:pt x="2" y="0"/>
                      </a:moveTo>
                      <a:cubicBezTo>
                        <a:pt x="4" y="0"/>
                        <a:pt x="5" y="1"/>
                        <a:pt x="5" y="2"/>
                      </a:cubicBezTo>
                      <a:cubicBezTo>
                        <a:pt x="5" y="63"/>
                        <a:pt x="5" y="63"/>
                        <a:pt x="5" y="63"/>
                      </a:cubicBezTo>
                      <a:cubicBezTo>
                        <a:pt x="5" y="64"/>
                        <a:pt x="4" y="65"/>
                        <a:pt x="2" y="65"/>
                      </a:cubicBezTo>
                      <a:cubicBezTo>
                        <a:pt x="1" y="65"/>
                        <a:pt x="0" y="64"/>
                        <a:pt x="0" y="63"/>
                      </a:cubicBezTo>
                      <a:cubicBezTo>
                        <a:pt x="0" y="2"/>
                        <a:pt x="0" y="2"/>
                        <a:pt x="0" y="2"/>
                      </a:cubicBezTo>
                      <a:cubicBezTo>
                        <a:pt x="0" y="1"/>
                        <a:pt x="1" y="0"/>
                        <a:pt x="2" y="0"/>
                      </a:cubicBezTo>
                      <a:close/>
                    </a:path>
                  </a:pathLst>
                </a:custGeom>
                <a:solidFill>
                  <a:srgbClr val="D2D2D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p>
                  <a:pPr marL="0" marR="0" lvl="0" indent="0" defTabSz="932597" eaLnBrk="1" fontAlgn="auto" latinLnBrk="0" hangingPunct="1">
                    <a:lnSpc>
                      <a:spcPct val="100000"/>
                    </a:lnSpc>
                    <a:spcBef>
                      <a:spcPts val="0"/>
                    </a:spcBef>
                    <a:spcAft>
                      <a:spcPts val="0"/>
                    </a:spcAft>
                    <a:buClrTx/>
                    <a:buSzTx/>
                    <a:buFontTx/>
                    <a:buNone/>
                    <a:tabLst/>
                    <a:defRPr/>
                  </a:pPr>
                  <a:endParaRPr kumimoji="0" lang="en-US" sz="1836" b="0" i="0" u="none" strike="noStrike" kern="0" cap="none" spc="0" normalizeH="0" baseline="0" noProof="0">
                    <a:ln>
                      <a:noFill/>
                    </a:ln>
                    <a:solidFill>
                      <a:sysClr val="windowText" lastClr="000000"/>
                    </a:solidFill>
                    <a:effectLst/>
                    <a:uLnTx/>
                    <a:uFillTx/>
                  </a:endParaRPr>
                </a:p>
              </p:txBody>
            </p:sp>
            <p:sp>
              <p:nvSpPr>
                <p:cNvPr id="1246" name="Freeform 299"/>
                <p:cNvSpPr>
                  <a:spLocks/>
                </p:cNvSpPr>
                <p:nvPr/>
              </p:nvSpPr>
              <p:spPr bwMode="auto">
                <a:xfrm>
                  <a:off x="1711325" y="2249488"/>
                  <a:ext cx="508000" cy="531812"/>
                </a:xfrm>
                <a:custGeom>
                  <a:avLst/>
                  <a:gdLst>
                    <a:gd name="T0" fmla="*/ 126 w 129"/>
                    <a:gd name="T1" fmla="*/ 135 h 135"/>
                    <a:gd name="T2" fmla="*/ 124 w 129"/>
                    <a:gd name="T3" fmla="*/ 134 h 135"/>
                    <a:gd name="T4" fmla="*/ 1 w 129"/>
                    <a:gd name="T5" fmla="*/ 5 h 135"/>
                    <a:gd name="T6" fmla="*/ 1 w 129"/>
                    <a:gd name="T7" fmla="*/ 1 h 135"/>
                    <a:gd name="T8" fmla="*/ 5 w 129"/>
                    <a:gd name="T9" fmla="*/ 1 h 135"/>
                    <a:gd name="T10" fmla="*/ 128 w 129"/>
                    <a:gd name="T11" fmla="*/ 130 h 135"/>
                    <a:gd name="T12" fmla="*/ 128 w 129"/>
                    <a:gd name="T13" fmla="*/ 134 h 135"/>
                    <a:gd name="T14" fmla="*/ 126 w 129"/>
                    <a:gd name="T15" fmla="*/ 135 h 13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9" h="135">
                      <a:moveTo>
                        <a:pt x="126" y="135"/>
                      </a:moveTo>
                      <a:cubicBezTo>
                        <a:pt x="125" y="135"/>
                        <a:pt x="124" y="135"/>
                        <a:pt x="124" y="134"/>
                      </a:cubicBezTo>
                      <a:cubicBezTo>
                        <a:pt x="1" y="5"/>
                        <a:pt x="1" y="5"/>
                        <a:pt x="1" y="5"/>
                      </a:cubicBezTo>
                      <a:cubicBezTo>
                        <a:pt x="0" y="4"/>
                        <a:pt x="0" y="2"/>
                        <a:pt x="1" y="1"/>
                      </a:cubicBezTo>
                      <a:cubicBezTo>
                        <a:pt x="3" y="0"/>
                        <a:pt x="4" y="0"/>
                        <a:pt x="5" y="1"/>
                      </a:cubicBezTo>
                      <a:cubicBezTo>
                        <a:pt x="128" y="130"/>
                        <a:pt x="128" y="130"/>
                        <a:pt x="128" y="130"/>
                      </a:cubicBezTo>
                      <a:cubicBezTo>
                        <a:pt x="129" y="131"/>
                        <a:pt x="129" y="133"/>
                        <a:pt x="128" y="134"/>
                      </a:cubicBezTo>
                      <a:cubicBezTo>
                        <a:pt x="127" y="135"/>
                        <a:pt x="127" y="135"/>
                        <a:pt x="126" y="135"/>
                      </a:cubicBezTo>
                      <a:close/>
                    </a:path>
                  </a:pathLst>
                </a:custGeom>
                <a:solidFill>
                  <a:srgbClr val="D2D2D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p>
                  <a:pPr marL="0" marR="0" lvl="0" indent="0" defTabSz="932597" eaLnBrk="1" fontAlgn="auto" latinLnBrk="0" hangingPunct="1">
                    <a:lnSpc>
                      <a:spcPct val="100000"/>
                    </a:lnSpc>
                    <a:spcBef>
                      <a:spcPts val="0"/>
                    </a:spcBef>
                    <a:spcAft>
                      <a:spcPts val="0"/>
                    </a:spcAft>
                    <a:buClrTx/>
                    <a:buSzTx/>
                    <a:buFontTx/>
                    <a:buNone/>
                    <a:tabLst/>
                    <a:defRPr/>
                  </a:pPr>
                  <a:endParaRPr kumimoji="0" lang="en-US" sz="1836" b="0" i="0" u="none" strike="noStrike" kern="0" cap="none" spc="0" normalizeH="0" baseline="0" noProof="0">
                    <a:ln>
                      <a:noFill/>
                    </a:ln>
                    <a:solidFill>
                      <a:sysClr val="windowText" lastClr="000000"/>
                    </a:solidFill>
                    <a:effectLst/>
                    <a:uLnTx/>
                    <a:uFillTx/>
                  </a:endParaRPr>
                </a:p>
              </p:txBody>
            </p:sp>
            <p:sp>
              <p:nvSpPr>
                <p:cNvPr id="1247" name="Freeform 300"/>
                <p:cNvSpPr>
                  <a:spLocks/>
                </p:cNvSpPr>
                <p:nvPr/>
              </p:nvSpPr>
              <p:spPr bwMode="auto">
                <a:xfrm>
                  <a:off x="1908175" y="2238375"/>
                  <a:ext cx="311150" cy="542925"/>
                </a:xfrm>
                <a:custGeom>
                  <a:avLst/>
                  <a:gdLst>
                    <a:gd name="T0" fmla="*/ 76 w 79"/>
                    <a:gd name="T1" fmla="*/ 138 h 138"/>
                    <a:gd name="T2" fmla="*/ 73 w 79"/>
                    <a:gd name="T3" fmla="*/ 136 h 138"/>
                    <a:gd name="T4" fmla="*/ 1 w 79"/>
                    <a:gd name="T5" fmla="*/ 5 h 138"/>
                    <a:gd name="T6" fmla="*/ 2 w 79"/>
                    <a:gd name="T7" fmla="*/ 1 h 138"/>
                    <a:gd name="T8" fmla="*/ 6 w 79"/>
                    <a:gd name="T9" fmla="*/ 2 h 138"/>
                    <a:gd name="T10" fmla="*/ 78 w 79"/>
                    <a:gd name="T11" fmla="*/ 134 h 138"/>
                    <a:gd name="T12" fmla="*/ 77 w 79"/>
                    <a:gd name="T13" fmla="*/ 138 h 138"/>
                    <a:gd name="T14" fmla="*/ 76 w 79"/>
                    <a:gd name="T15" fmla="*/ 138 h 13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9" h="138">
                      <a:moveTo>
                        <a:pt x="76" y="138"/>
                      </a:moveTo>
                      <a:cubicBezTo>
                        <a:pt x="75" y="138"/>
                        <a:pt x="74" y="137"/>
                        <a:pt x="73" y="136"/>
                      </a:cubicBezTo>
                      <a:cubicBezTo>
                        <a:pt x="1" y="5"/>
                        <a:pt x="1" y="5"/>
                        <a:pt x="1" y="5"/>
                      </a:cubicBezTo>
                      <a:cubicBezTo>
                        <a:pt x="0" y="3"/>
                        <a:pt x="1" y="2"/>
                        <a:pt x="2" y="1"/>
                      </a:cubicBezTo>
                      <a:cubicBezTo>
                        <a:pt x="3" y="0"/>
                        <a:pt x="5" y="1"/>
                        <a:pt x="6" y="2"/>
                      </a:cubicBezTo>
                      <a:cubicBezTo>
                        <a:pt x="78" y="134"/>
                        <a:pt x="78" y="134"/>
                        <a:pt x="78" y="134"/>
                      </a:cubicBezTo>
                      <a:cubicBezTo>
                        <a:pt x="79" y="135"/>
                        <a:pt x="79" y="137"/>
                        <a:pt x="77" y="138"/>
                      </a:cubicBezTo>
                      <a:cubicBezTo>
                        <a:pt x="77" y="138"/>
                        <a:pt x="76" y="138"/>
                        <a:pt x="76" y="138"/>
                      </a:cubicBezTo>
                      <a:close/>
                    </a:path>
                  </a:pathLst>
                </a:custGeom>
                <a:solidFill>
                  <a:srgbClr val="D2D2D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p>
                  <a:pPr marL="0" marR="0" lvl="0" indent="0" defTabSz="932597" eaLnBrk="1" fontAlgn="auto" latinLnBrk="0" hangingPunct="1">
                    <a:lnSpc>
                      <a:spcPct val="100000"/>
                    </a:lnSpc>
                    <a:spcBef>
                      <a:spcPts val="0"/>
                    </a:spcBef>
                    <a:spcAft>
                      <a:spcPts val="0"/>
                    </a:spcAft>
                    <a:buClrTx/>
                    <a:buSzTx/>
                    <a:buFontTx/>
                    <a:buNone/>
                    <a:tabLst/>
                    <a:defRPr/>
                  </a:pPr>
                  <a:endParaRPr kumimoji="0" lang="en-US" sz="1836" b="0" i="0" u="none" strike="noStrike" kern="0" cap="none" spc="0" normalizeH="0" baseline="0" noProof="0">
                    <a:ln>
                      <a:noFill/>
                    </a:ln>
                    <a:solidFill>
                      <a:sysClr val="windowText" lastClr="000000"/>
                    </a:solidFill>
                    <a:effectLst/>
                    <a:uLnTx/>
                    <a:uFillTx/>
                  </a:endParaRPr>
                </a:p>
              </p:txBody>
            </p:sp>
            <p:sp>
              <p:nvSpPr>
                <p:cNvPr id="1248" name="Freeform 301"/>
                <p:cNvSpPr>
                  <a:spLocks/>
                </p:cNvSpPr>
                <p:nvPr/>
              </p:nvSpPr>
              <p:spPr bwMode="auto">
                <a:xfrm>
                  <a:off x="2101850" y="2238375"/>
                  <a:ext cx="117475" cy="542925"/>
                </a:xfrm>
                <a:custGeom>
                  <a:avLst/>
                  <a:gdLst>
                    <a:gd name="T0" fmla="*/ 27 w 30"/>
                    <a:gd name="T1" fmla="*/ 138 h 138"/>
                    <a:gd name="T2" fmla="*/ 24 w 30"/>
                    <a:gd name="T3" fmla="*/ 136 h 138"/>
                    <a:gd name="T4" fmla="*/ 0 w 30"/>
                    <a:gd name="T5" fmla="*/ 4 h 138"/>
                    <a:gd name="T6" fmla="*/ 2 w 30"/>
                    <a:gd name="T7" fmla="*/ 1 h 138"/>
                    <a:gd name="T8" fmla="*/ 6 w 30"/>
                    <a:gd name="T9" fmla="*/ 3 h 138"/>
                    <a:gd name="T10" fmla="*/ 30 w 30"/>
                    <a:gd name="T11" fmla="*/ 135 h 138"/>
                    <a:gd name="T12" fmla="*/ 27 w 30"/>
                    <a:gd name="T13" fmla="*/ 138 h 138"/>
                    <a:gd name="T14" fmla="*/ 27 w 30"/>
                    <a:gd name="T15" fmla="*/ 138 h 13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0" h="138">
                      <a:moveTo>
                        <a:pt x="27" y="138"/>
                      </a:moveTo>
                      <a:cubicBezTo>
                        <a:pt x="26" y="138"/>
                        <a:pt x="24" y="137"/>
                        <a:pt x="24" y="136"/>
                      </a:cubicBezTo>
                      <a:cubicBezTo>
                        <a:pt x="0" y="4"/>
                        <a:pt x="0" y="4"/>
                        <a:pt x="0" y="4"/>
                      </a:cubicBezTo>
                      <a:cubicBezTo>
                        <a:pt x="0" y="2"/>
                        <a:pt x="1" y="1"/>
                        <a:pt x="2" y="1"/>
                      </a:cubicBezTo>
                      <a:cubicBezTo>
                        <a:pt x="4" y="0"/>
                        <a:pt x="5" y="1"/>
                        <a:pt x="6" y="3"/>
                      </a:cubicBezTo>
                      <a:cubicBezTo>
                        <a:pt x="30" y="135"/>
                        <a:pt x="30" y="135"/>
                        <a:pt x="30" y="135"/>
                      </a:cubicBezTo>
                      <a:cubicBezTo>
                        <a:pt x="30" y="136"/>
                        <a:pt x="29" y="138"/>
                        <a:pt x="27" y="138"/>
                      </a:cubicBezTo>
                      <a:cubicBezTo>
                        <a:pt x="27" y="138"/>
                        <a:pt x="27" y="138"/>
                        <a:pt x="27" y="138"/>
                      </a:cubicBezTo>
                      <a:close/>
                    </a:path>
                  </a:pathLst>
                </a:custGeom>
                <a:solidFill>
                  <a:srgbClr val="D2D2D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p>
                  <a:pPr marL="0" marR="0" lvl="0" indent="0" defTabSz="932597" eaLnBrk="1" fontAlgn="auto" latinLnBrk="0" hangingPunct="1">
                    <a:lnSpc>
                      <a:spcPct val="100000"/>
                    </a:lnSpc>
                    <a:spcBef>
                      <a:spcPts val="0"/>
                    </a:spcBef>
                    <a:spcAft>
                      <a:spcPts val="0"/>
                    </a:spcAft>
                    <a:buClrTx/>
                    <a:buSzTx/>
                    <a:buFontTx/>
                    <a:buNone/>
                    <a:tabLst/>
                    <a:defRPr/>
                  </a:pPr>
                  <a:endParaRPr kumimoji="0" lang="en-US" sz="1836" b="0" i="0" u="none" strike="noStrike" kern="0" cap="none" spc="0" normalizeH="0" baseline="0" noProof="0">
                    <a:ln>
                      <a:noFill/>
                    </a:ln>
                    <a:solidFill>
                      <a:sysClr val="windowText" lastClr="000000"/>
                    </a:solidFill>
                    <a:effectLst/>
                    <a:uLnTx/>
                    <a:uFillTx/>
                  </a:endParaRPr>
                </a:p>
              </p:txBody>
            </p:sp>
            <p:sp>
              <p:nvSpPr>
                <p:cNvPr id="1249" name="Freeform 302"/>
                <p:cNvSpPr>
                  <a:spLocks/>
                </p:cNvSpPr>
                <p:nvPr/>
              </p:nvSpPr>
              <p:spPr bwMode="auto">
                <a:xfrm>
                  <a:off x="2195513" y="2238375"/>
                  <a:ext cx="119062" cy="542925"/>
                </a:xfrm>
                <a:custGeom>
                  <a:avLst/>
                  <a:gdLst>
                    <a:gd name="T0" fmla="*/ 3 w 30"/>
                    <a:gd name="T1" fmla="*/ 138 h 138"/>
                    <a:gd name="T2" fmla="*/ 2 w 30"/>
                    <a:gd name="T3" fmla="*/ 138 h 138"/>
                    <a:gd name="T4" fmla="*/ 0 w 30"/>
                    <a:gd name="T5" fmla="*/ 135 h 138"/>
                    <a:gd name="T6" fmla="*/ 24 w 30"/>
                    <a:gd name="T7" fmla="*/ 3 h 138"/>
                    <a:gd name="T8" fmla="*/ 28 w 30"/>
                    <a:gd name="T9" fmla="*/ 1 h 138"/>
                    <a:gd name="T10" fmla="*/ 30 w 30"/>
                    <a:gd name="T11" fmla="*/ 4 h 138"/>
                    <a:gd name="T12" fmla="*/ 6 w 30"/>
                    <a:gd name="T13" fmla="*/ 136 h 138"/>
                    <a:gd name="T14" fmla="*/ 3 w 30"/>
                    <a:gd name="T15" fmla="*/ 138 h 13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0" h="138">
                      <a:moveTo>
                        <a:pt x="3" y="138"/>
                      </a:moveTo>
                      <a:cubicBezTo>
                        <a:pt x="3" y="138"/>
                        <a:pt x="3" y="138"/>
                        <a:pt x="2" y="138"/>
                      </a:cubicBezTo>
                      <a:cubicBezTo>
                        <a:pt x="1" y="138"/>
                        <a:pt x="0" y="136"/>
                        <a:pt x="0" y="135"/>
                      </a:cubicBezTo>
                      <a:cubicBezTo>
                        <a:pt x="24" y="3"/>
                        <a:pt x="24" y="3"/>
                        <a:pt x="24" y="3"/>
                      </a:cubicBezTo>
                      <a:cubicBezTo>
                        <a:pt x="25" y="1"/>
                        <a:pt x="26" y="0"/>
                        <a:pt x="28" y="1"/>
                      </a:cubicBezTo>
                      <a:cubicBezTo>
                        <a:pt x="29" y="1"/>
                        <a:pt x="30" y="2"/>
                        <a:pt x="30" y="4"/>
                      </a:cubicBezTo>
                      <a:cubicBezTo>
                        <a:pt x="6" y="136"/>
                        <a:pt x="6" y="136"/>
                        <a:pt x="6" y="136"/>
                      </a:cubicBezTo>
                      <a:cubicBezTo>
                        <a:pt x="5" y="137"/>
                        <a:pt x="4" y="138"/>
                        <a:pt x="3" y="138"/>
                      </a:cubicBezTo>
                      <a:close/>
                    </a:path>
                  </a:pathLst>
                </a:custGeom>
                <a:solidFill>
                  <a:srgbClr val="D2D2D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p>
                  <a:pPr marL="0" marR="0" lvl="0" indent="0" defTabSz="932597" eaLnBrk="1" fontAlgn="auto" latinLnBrk="0" hangingPunct="1">
                    <a:lnSpc>
                      <a:spcPct val="100000"/>
                    </a:lnSpc>
                    <a:spcBef>
                      <a:spcPts val="0"/>
                    </a:spcBef>
                    <a:spcAft>
                      <a:spcPts val="0"/>
                    </a:spcAft>
                    <a:buClrTx/>
                    <a:buSzTx/>
                    <a:buFontTx/>
                    <a:buNone/>
                    <a:tabLst/>
                    <a:defRPr/>
                  </a:pPr>
                  <a:endParaRPr kumimoji="0" lang="en-US" sz="1836" b="0" i="0" u="none" strike="noStrike" kern="0" cap="none" spc="0" normalizeH="0" baseline="0" noProof="0">
                    <a:ln>
                      <a:noFill/>
                    </a:ln>
                    <a:solidFill>
                      <a:sysClr val="windowText" lastClr="000000"/>
                    </a:solidFill>
                    <a:effectLst/>
                    <a:uLnTx/>
                    <a:uFillTx/>
                  </a:endParaRPr>
                </a:p>
              </p:txBody>
            </p:sp>
            <p:sp>
              <p:nvSpPr>
                <p:cNvPr id="1250" name="Freeform 303"/>
                <p:cNvSpPr>
                  <a:spLocks/>
                </p:cNvSpPr>
                <p:nvPr/>
              </p:nvSpPr>
              <p:spPr bwMode="auto">
                <a:xfrm>
                  <a:off x="2195513" y="2238375"/>
                  <a:ext cx="311150" cy="542925"/>
                </a:xfrm>
                <a:custGeom>
                  <a:avLst/>
                  <a:gdLst>
                    <a:gd name="T0" fmla="*/ 3 w 79"/>
                    <a:gd name="T1" fmla="*/ 138 h 138"/>
                    <a:gd name="T2" fmla="*/ 2 w 79"/>
                    <a:gd name="T3" fmla="*/ 138 h 138"/>
                    <a:gd name="T4" fmla="*/ 0 w 79"/>
                    <a:gd name="T5" fmla="*/ 134 h 138"/>
                    <a:gd name="T6" fmla="*/ 73 w 79"/>
                    <a:gd name="T7" fmla="*/ 2 h 138"/>
                    <a:gd name="T8" fmla="*/ 77 w 79"/>
                    <a:gd name="T9" fmla="*/ 1 h 138"/>
                    <a:gd name="T10" fmla="*/ 78 w 79"/>
                    <a:gd name="T11" fmla="*/ 5 h 138"/>
                    <a:gd name="T12" fmla="*/ 5 w 79"/>
                    <a:gd name="T13" fmla="*/ 136 h 138"/>
                    <a:gd name="T14" fmla="*/ 3 w 79"/>
                    <a:gd name="T15" fmla="*/ 138 h 13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9" h="138">
                      <a:moveTo>
                        <a:pt x="3" y="138"/>
                      </a:moveTo>
                      <a:cubicBezTo>
                        <a:pt x="2" y="138"/>
                        <a:pt x="2" y="138"/>
                        <a:pt x="2" y="138"/>
                      </a:cubicBezTo>
                      <a:cubicBezTo>
                        <a:pt x="0" y="137"/>
                        <a:pt x="0" y="135"/>
                        <a:pt x="0" y="134"/>
                      </a:cubicBezTo>
                      <a:cubicBezTo>
                        <a:pt x="73" y="2"/>
                        <a:pt x="73" y="2"/>
                        <a:pt x="73" y="2"/>
                      </a:cubicBezTo>
                      <a:cubicBezTo>
                        <a:pt x="74" y="1"/>
                        <a:pt x="76" y="0"/>
                        <a:pt x="77" y="1"/>
                      </a:cubicBezTo>
                      <a:cubicBezTo>
                        <a:pt x="78" y="2"/>
                        <a:pt x="79" y="3"/>
                        <a:pt x="78" y="5"/>
                      </a:cubicBezTo>
                      <a:cubicBezTo>
                        <a:pt x="5" y="136"/>
                        <a:pt x="5" y="136"/>
                        <a:pt x="5" y="136"/>
                      </a:cubicBezTo>
                      <a:cubicBezTo>
                        <a:pt x="5" y="137"/>
                        <a:pt x="4" y="138"/>
                        <a:pt x="3" y="138"/>
                      </a:cubicBezTo>
                      <a:close/>
                    </a:path>
                  </a:pathLst>
                </a:custGeom>
                <a:solidFill>
                  <a:srgbClr val="D2D2D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p>
                  <a:pPr marL="0" marR="0" lvl="0" indent="0" defTabSz="932597" eaLnBrk="1" fontAlgn="auto" latinLnBrk="0" hangingPunct="1">
                    <a:lnSpc>
                      <a:spcPct val="100000"/>
                    </a:lnSpc>
                    <a:spcBef>
                      <a:spcPts val="0"/>
                    </a:spcBef>
                    <a:spcAft>
                      <a:spcPts val="0"/>
                    </a:spcAft>
                    <a:buClrTx/>
                    <a:buSzTx/>
                    <a:buFontTx/>
                    <a:buNone/>
                    <a:tabLst/>
                    <a:defRPr/>
                  </a:pPr>
                  <a:endParaRPr kumimoji="0" lang="en-US" sz="1836" b="0" i="0" u="none" strike="noStrike" kern="0" cap="none" spc="0" normalizeH="0" baseline="0" noProof="0">
                    <a:ln>
                      <a:noFill/>
                    </a:ln>
                    <a:solidFill>
                      <a:sysClr val="windowText" lastClr="000000"/>
                    </a:solidFill>
                    <a:effectLst/>
                    <a:uLnTx/>
                    <a:uFillTx/>
                  </a:endParaRPr>
                </a:p>
              </p:txBody>
            </p:sp>
            <p:sp>
              <p:nvSpPr>
                <p:cNvPr id="1251" name="Freeform 304"/>
                <p:cNvSpPr>
                  <a:spLocks/>
                </p:cNvSpPr>
                <p:nvPr/>
              </p:nvSpPr>
              <p:spPr bwMode="auto">
                <a:xfrm>
                  <a:off x="2195513" y="2249488"/>
                  <a:ext cx="509587" cy="531812"/>
                </a:xfrm>
                <a:custGeom>
                  <a:avLst/>
                  <a:gdLst>
                    <a:gd name="T0" fmla="*/ 3 w 129"/>
                    <a:gd name="T1" fmla="*/ 135 h 135"/>
                    <a:gd name="T2" fmla="*/ 1 w 129"/>
                    <a:gd name="T3" fmla="*/ 134 h 135"/>
                    <a:gd name="T4" fmla="*/ 1 w 129"/>
                    <a:gd name="T5" fmla="*/ 130 h 135"/>
                    <a:gd name="T6" fmla="*/ 123 w 129"/>
                    <a:gd name="T7" fmla="*/ 1 h 135"/>
                    <a:gd name="T8" fmla="*/ 127 w 129"/>
                    <a:gd name="T9" fmla="*/ 1 h 135"/>
                    <a:gd name="T10" fmla="*/ 128 w 129"/>
                    <a:gd name="T11" fmla="*/ 5 h 135"/>
                    <a:gd name="T12" fmla="*/ 5 w 129"/>
                    <a:gd name="T13" fmla="*/ 134 h 135"/>
                    <a:gd name="T14" fmla="*/ 3 w 129"/>
                    <a:gd name="T15" fmla="*/ 135 h 13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9" h="135">
                      <a:moveTo>
                        <a:pt x="3" y="135"/>
                      </a:moveTo>
                      <a:cubicBezTo>
                        <a:pt x="2" y="135"/>
                        <a:pt x="2" y="135"/>
                        <a:pt x="1" y="134"/>
                      </a:cubicBezTo>
                      <a:cubicBezTo>
                        <a:pt x="0" y="133"/>
                        <a:pt x="0" y="131"/>
                        <a:pt x="1" y="130"/>
                      </a:cubicBezTo>
                      <a:cubicBezTo>
                        <a:pt x="123" y="1"/>
                        <a:pt x="123" y="1"/>
                        <a:pt x="123" y="1"/>
                      </a:cubicBezTo>
                      <a:cubicBezTo>
                        <a:pt x="125" y="0"/>
                        <a:pt x="126" y="0"/>
                        <a:pt x="127" y="1"/>
                      </a:cubicBezTo>
                      <a:cubicBezTo>
                        <a:pt x="129" y="2"/>
                        <a:pt x="129" y="4"/>
                        <a:pt x="128" y="5"/>
                      </a:cubicBezTo>
                      <a:cubicBezTo>
                        <a:pt x="5" y="134"/>
                        <a:pt x="5" y="134"/>
                        <a:pt x="5" y="134"/>
                      </a:cubicBezTo>
                      <a:cubicBezTo>
                        <a:pt x="4" y="135"/>
                        <a:pt x="4" y="135"/>
                        <a:pt x="3" y="135"/>
                      </a:cubicBezTo>
                      <a:close/>
                    </a:path>
                  </a:pathLst>
                </a:custGeom>
                <a:solidFill>
                  <a:srgbClr val="D2D2D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p>
                  <a:pPr marL="0" marR="0" lvl="0" indent="0" defTabSz="932597" eaLnBrk="1" fontAlgn="auto" latinLnBrk="0" hangingPunct="1">
                    <a:lnSpc>
                      <a:spcPct val="100000"/>
                    </a:lnSpc>
                    <a:spcBef>
                      <a:spcPts val="0"/>
                    </a:spcBef>
                    <a:spcAft>
                      <a:spcPts val="0"/>
                    </a:spcAft>
                    <a:buClrTx/>
                    <a:buSzTx/>
                    <a:buFontTx/>
                    <a:buNone/>
                    <a:tabLst/>
                    <a:defRPr/>
                  </a:pPr>
                  <a:endParaRPr kumimoji="0" lang="en-US" sz="1836" b="0" i="0" u="none" strike="noStrike" kern="0" cap="none" spc="0" normalizeH="0" baseline="0" noProof="0">
                    <a:ln>
                      <a:noFill/>
                    </a:ln>
                    <a:solidFill>
                      <a:sysClr val="windowText" lastClr="000000"/>
                    </a:solidFill>
                    <a:effectLst/>
                    <a:uLnTx/>
                    <a:uFillTx/>
                  </a:endParaRPr>
                </a:p>
              </p:txBody>
            </p:sp>
            <p:sp>
              <p:nvSpPr>
                <p:cNvPr id="1252" name="Freeform 305"/>
                <p:cNvSpPr>
                  <a:spLocks/>
                </p:cNvSpPr>
                <p:nvPr/>
              </p:nvSpPr>
              <p:spPr bwMode="auto">
                <a:xfrm>
                  <a:off x="1722438" y="1831975"/>
                  <a:ext cx="966787" cy="430212"/>
                </a:xfrm>
                <a:custGeom>
                  <a:avLst/>
                  <a:gdLst>
                    <a:gd name="T0" fmla="*/ 26 w 245"/>
                    <a:gd name="T1" fmla="*/ 93 h 109"/>
                    <a:gd name="T2" fmla="*/ 50 w 245"/>
                    <a:gd name="T3" fmla="*/ 106 h 109"/>
                    <a:gd name="T4" fmla="*/ 75 w 245"/>
                    <a:gd name="T5" fmla="*/ 93 h 109"/>
                    <a:gd name="T6" fmla="*/ 99 w 245"/>
                    <a:gd name="T7" fmla="*/ 106 h 109"/>
                    <a:gd name="T8" fmla="*/ 123 w 245"/>
                    <a:gd name="T9" fmla="*/ 93 h 109"/>
                    <a:gd name="T10" fmla="*/ 147 w 245"/>
                    <a:gd name="T11" fmla="*/ 106 h 109"/>
                    <a:gd name="T12" fmla="*/ 171 w 245"/>
                    <a:gd name="T13" fmla="*/ 93 h 109"/>
                    <a:gd name="T14" fmla="*/ 196 w 245"/>
                    <a:gd name="T15" fmla="*/ 106 h 109"/>
                    <a:gd name="T16" fmla="*/ 220 w 245"/>
                    <a:gd name="T17" fmla="*/ 93 h 109"/>
                    <a:gd name="T18" fmla="*/ 245 w 245"/>
                    <a:gd name="T19" fmla="*/ 109 h 109"/>
                    <a:gd name="T20" fmla="*/ 123 w 245"/>
                    <a:gd name="T21" fmla="*/ 0 h 109"/>
                    <a:gd name="T22" fmla="*/ 0 w 245"/>
                    <a:gd name="T23" fmla="*/ 109 h 109"/>
                    <a:gd name="T24" fmla="*/ 26 w 245"/>
                    <a:gd name="T25" fmla="*/ 93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45" h="109">
                      <a:moveTo>
                        <a:pt x="26" y="93"/>
                      </a:moveTo>
                      <a:cubicBezTo>
                        <a:pt x="36" y="93"/>
                        <a:pt x="45" y="98"/>
                        <a:pt x="50" y="106"/>
                      </a:cubicBezTo>
                      <a:cubicBezTo>
                        <a:pt x="55" y="98"/>
                        <a:pt x="64" y="93"/>
                        <a:pt x="75" y="93"/>
                      </a:cubicBezTo>
                      <a:cubicBezTo>
                        <a:pt x="85" y="93"/>
                        <a:pt x="94" y="98"/>
                        <a:pt x="99" y="106"/>
                      </a:cubicBezTo>
                      <a:cubicBezTo>
                        <a:pt x="104" y="98"/>
                        <a:pt x="113" y="93"/>
                        <a:pt x="123" y="93"/>
                      </a:cubicBezTo>
                      <a:cubicBezTo>
                        <a:pt x="133" y="93"/>
                        <a:pt x="142" y="98"/>
                        <a:pt x="147" y="106"/>
                      </a:cubicBezTo>
                      <a:cubicBezTo>
                        <a:pt x="152" y="98"/>
                        <a:pt x="161" y="93"/>
                        <a:pt x="171" y="93"/>
                      </a:cubicBezTo>
                      <a:cubicBezTo>
                        <a:pt x="182" y="93"/>
                        <a:pt x="190" y="98"/>
                        <a:pt x="196" y="106"/>
                      </a:cubicBezTo>
                      <a:cubicBezTo>
                        <a:pt x="201" y="98"/>
                        <a:pt x="210" y="93"/>
                        <a:pt x="220" y="93"/>
                      </a:cubicBezTo>
                      <a:cubicBezTo>
                        <a:pt x="231" y="93"/>
                        <a:pt x="241" y="100"/>
                        <a:pt x="245" y="109"/>
                      </a:cubicBezTo>
                      <a:cubicBezTo>
                        <a:pt x="239" y="48"/>
                        <a:pt x="186" y="0"/>
                        <a:pt x="123" y="0"/>
                      </a:cubicBezTo>
                      <a:cubicBezTo>
                        <a:pt x="60" y="0"/>
                        <a:pt x="7" y="48"/>
                        <a:pt x="0" y="109"/>
                      </a:cubicBezTo>
                      <a:cubicBezTo>
                        <a:pt x="5" y="100"/>
                        <a:pt x="15" y="93"/>
                        <a:pt x="26" y="93"/>
                      </a:cubicBezTo>
                      <a:close/>
                    </a:path>
                  </a:pathLst>
                </a:custGeom>
                <a:solidFill>
                  <a:srgbClr val="00827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p>
                  <a:pPr marL="0" marR="0" lvl="0" indent="0" defTabSz="932597" eaLnBrk="1" fontAlgn="auto" latinLnBrk="0" hangingPunct="1">
                    <a:lnSpc>
                      <a:spcPct val="100000"/>
                    </a:lnSpc>
                    <a:spcBef>
                      <a:spcPts val="0"/>
                    </a:spcBef>
                    <a:spcAft>
                      <a:spcPts val="0"/>
                    </a:spcAft>
                    <a:buClrTx/>
                    <a:buSzTx/>
                    <a:buFontTx/>
                    <a:buNone/>
                    <a:tabLst/>
                    <a:defRPr/>
                  </a:pPr>
                  <a:endParaRPr kumimoji="0" lang="en-US" sz="1836" b="0" i="0" u="none" strike="noStrike" kern="0" cap="none" spc="0" normalizeH="0" baseline="0" noProof="0">
                    <a:ln>
                      <a:noFill/>
                    </a:ln>
                    <a:solidFill>
                      <a:sysClr val="windowText" lastClr="000000"/>
                    </a:solidFill>
                    <a:effectLst/>
                    <a:uLnTx/>
                    <a:uFillTx/>
                  </a:endParaRPr>
                </a:p>
              </p:txBody>
            </p:sp>
            <p:sp>
              <p:nvSpPr>
                <p:cNvPr id="1253" name="Freeform 306"/>
                <p:cNvSpPr>
                  <a:spLocks/>
                </p:cNvSpPr>
                <p:nvPr/>
              </p:nvSpPr>
              <p:spPr bwMode="auto">
                <a:xfrm>
                  <a:off x="1722438" y="1831975"/>
                  <a:ext cx="512762" cy="430212"/>
                </a:xfrm>
                <a:custGeom>
                  <a:avLst/>
                  <a:gdLst>
                    <a:gd name="T0" fmla="*/ 130 w 130"/>
                    <a:gd name="T1" fmla="*/ 0 h 109"/>
                    <a:gd name="T2" fmla="*/ 123 w 130"/>
                    <a:gd name="T3" fmla="*/ 0 h 109"/>
                    <a:gd name="T4" fmla="*/ 0 w 130"/>
                    <a:gd name="T5" fmla="*/ 109 h 109"/>
                    <a:gd name="T6" fmla="*/ 26 w 130"/>
                    <a:gd name="T7" fmla="*/ 93 h 109"/>
                    <a:gd name="T8" fmla="*/ 50 w 130"/>
                    <a:gd name="T9" fmla="*/ 106 h 109"/>
                    <a:gd name="T10" fmla="*/ 130 w 130"/>
                    <a:gd name="T11" fmla="*/ 0 h 109"/>
                  </a:gdLst>
                  <a:ahLst/>
                  <a:cxnLst>
                    <a:cxn ang="0">
                      <a:pos x="T0" y="T1"/>
                    </a:cxn>
                    <a:cxn ang="0">
                      <a:pos x="T2" y="T3"/>
                    </a:cxn>
                    <a:cxn ang="0">
                      <a:pos x="T4" y="T5"/>
                    </a:cxn>
                    <a:cxn ang="0">
                      <a:pos x="T6" y="T7"/>
                    </a:cxn>
                    <a:cxn ang="0">
                      <a:pos x="T8" y="T9"/>
                    </a:cxn>
                    <a:cxn ang="0">
                      <a:pos x="T10" y="T11"/>
                    </a:cxn>
                  </a:cxnLst>
                  <a:rect l="0" t="0" r="r" b="b"/>
                  <a:pathLst>
                    <a:path w="130" h="109">
                      <a:moveTo>
                        <a:pt x="130" y="0"/>
                      </a:moveTo>
                      <a:cubicBezTo>
                        <a:pt x="128" y="0"/>
                        <a:pt x="125" y="0"/>
                        <a:pt x="123" y="0"/>
                      </a:cubicBezTo>
                      <a:cubicBezTo>
                        <a:pt x="60" y="0"/>
                        <a:pt x="7" y="48"/>
                        <a:pt x="0" y="109"/>
                      </a:cubicBezTo>
                      <a:cubicBezTo>
                        <a:pt x="5" y="100"/>
                        <a:pt x="15" y="93"/>
                        <a:pt x="26" y="93"/>
                      </a:cubicBezTo>
                      <a:cubicBezTo>
                        <a:pt x="36" y="93"/>
                        <a:pt x="45" y="98"/>
                        <a:pt x="50" y="106"/>
                      </a:cubicBezTo>
                      <a:cubicBezTo>
                        <a:pt x="57" y="59"/>
                        <a:pt x="88" y="19"/>
                        <a:pt x="130" y="0"/>
                      </a:cubicBezTo>
                      <a:close/>
                    </a:path>
                  </a:pathLst>
                </a:custGeom>
                <a:solidFill>
                  <a:srgbClr val="00B29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p>
                  <a:pPr marL="0" marR="0" lvl="0" indent="0" defTabSz="932597" eaLnBrk="1" fontAlgn="auto" latinLnBrk="0" hangingPunct="1">
                    <a:lnSpc>
                      <a:spcPct val="100000"/>
                    </a:lnSpc>
                    <a:spcBef>
                      <a:spcPts val="0"/>
                    </a:spcBef>
                    <a:spcAft>
                      <a:spcPts val="0"/>
                    </a:spcAft>
                    <a:buClrTx/>
                    <a:buSzTx/>
                    <a:buFontTx/>
                    <a:buNone/>
                    <a:tabLst/>
                    <a:defRPr/>
                  </a:pPr>
                  <a:endParaRPr kumimoji="0" lang="en-US" sz="1836" b="0" i="0" u="none" strike="noStrike" kern="0" cap="none" spc="0" normalizeH="0" baseline="0" noProof="0">
                    <a:ln>
                      <a:noFill/>
                    </a:ln>
                    <a:solidFill>
                      <a:sysClr val="windowText" lastClr="000000"/>
                    </a:solidFill>
                    <a:effectLst/>
                    <a:uLnTx/>
                    <a:uFillTx/>
                  </a:endParaRPr>
                </a:p>
              </p:txBody>
            </p:sp>
          </p:grpSp>
          <p:grpSp>
            <p:nvGrpSpPr>
              <p:cNvPr id="1226" name="Group 1225"/>
              <p:cNvGrpSpPr/>
              <p:nvPr/>
            </p:nvGrpSpPr>
            <p:grpSpPr>
              <a:xfrm flipH="1">
                <a:off x="2775417" y="3223848"/>
                <a:ext cx="194687" cy="194687"/>
                <a:chOff x="6053138" y="3560763"/>
                <a:chExt cx="306388" cy="306388"/>
              </a:xfrm>
            </p:grpSpPr>
            <p:sp>
              <p:nvSpPr>
                <p:cNvPr id="1227" name="Rectangle 399"/>
                <p:cNvSpPr>
                  <a:spLocks noChangeArrowheads="1"/>
                </p:cNvSpPr>
                <p:nvPr/>
              </p:nvSpPr>
              <p:spPr bwMode="auto">
                <a:xfrm>
                  <a:off x="6053138" y="3560763"/>
                  <a:ext cx="306388" cy="306388"/>
                </a:xfrm>
                <a:prstGeom prst="rect">
                  <a:avLst/>
                </a:prstGeom>
                <a:solidFill>
                  <a:srgbClr val="9B4F9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3260" tIns="46630" rIns="93260" bIns="46630" numCol="1" anchor="t" anchorCtr="0" compatLnSpc="1">
                  <a:prstTxWarp prst="textNoShape">
                    <a:avLst/>
                  </a:prstTxWarp>
                </a:bodyPr>
                <a:lstStyle/>
                <a:p>
                  <a:pPr marL="0" marR="0" lvl="0" indent="0" defTabSz="932597" eaLnBrk="1" fontAlgn="auto" latinLnBrk="0" hangingPunct="1">
                    <a:lnSpc>
                      <a:spcPct val="100000"/>
                    </a:lnSpc>
                    <a:spcBef>
                      <a:spcPts val="0"/>
                    </a:spcBef>
                    <a:spcAft>
                      <a:spcPts val="0"/>
                    </a:spcAft>
                    <a:buClrTx/>
                    <a:buSzTx/>
                    <a:buFontTx/>
                    <a:buNone/>
                    <a:tabLst/>
                    <a:defRPr/>
                  </a:pPr>
                  <a:endParaRPr kumimoji="0" lang="en-US" sz="1836" b="0" i="0" u="none" strike="noStrike" kern="0" cap="none" spc="0" normalizeH="0" baseline="0" noProof="0">
                    <a:ln>
                      <a:noFill/>
                    </a:ln>
                    <a:solidFill>
                      <a:sysClr val="windowText" lastClr="000000"/>
                    </a:solidFill>
                    <a:effectLst/>
                    <a:uLnTx/>
                    <a:uFillTx/>
                  </a:endParaRPr>
                </a:p>
              </p:txBody>
            </p:sp>
            <p:sp>
              <p:nvSpPr>
                <p:cNvPr id="1228" name="Freeform 400"/>
                <p:cNvSpPr>
                  <a:spLocks/>
                </p:cNvSpPr>
                <p:nvPr/>
              </p:nvSpPr>
              <p:spPr bwMode="auto">
                <a:xfrm>
                  <a:off x="6105526" y="3616326"/>
                  <a:ext cx="22225" cy="50800"/>
                </a:xfrm>
                <a:custGeom>
                  <a:avLst/>
                  <a:gdLst>
                    <a:gd name="T0" fmla="*/ 10 w 10"/>
                    <a:gd name="T1" fmla="*/ 0 h 23"/>
                    <a:gd name="T2" fmla="*/ 10 w 10"/>
                    <a:gd name="T3" fmla="*/ 23 h 23"/>
                    <a:gd name="T4" fmla="*/ 5 w 10"/>
                    <a:gd name="T5" fmla="*/ 23 h 23"/>
                    <a:gd name="T6" fmla="*/ 5 w 10"/>
                    <a:gd name="T7" fmla="*/ 5 h 23"/>
                    <a:gd name="T8" fmla="*/ 4 w 10"/>
                    <a:gd name="T9" fmla="*/ 6 h 23"/>
                    <a:gd name="T10" fmla="*/ 3 w 10"/>
                    <a:gd name="T11" fmla="*/ 7 h 23"/>
                    <a:gd name="T12" fmla="*/ 1 w 10"/>
                    <a:gd name="T13" fmla="*/ 7 h 23"/>
                    <a:gd name="T14" fmla="*/ 0 w 10"/>
                    <a:gd name="T15" fmla="*/ 7 h 23"/>
                    <a:gd name="T16" fmla="*/ 0 w 10"/>
                    <a:gd name="T17" fmla="*/ 3 h 23"/>
                    <a:gd name="T18" fmla="*/ 4 w 10"/>
                    <a:gd name="T19" fmla="*/ 2 h 23"/>
                    <a:gd name="T20" fmla="*/ 7 w 10"/>
                    <a:gd name="T21" fmla="*/ 0 h 23"/>
                    <a:gd name="T22" fmla="*/ 10 w 10"/>
                    <a:gd name="T23"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0" h="23">
                      <a:moveTo>
                        <a:pt x="10" y="0"/>
                      </a:moveTo>
                      <a:cubicBezTo>
                        <a:pt x="10" y="23"/>
                        <a:pt x="10" y="23"/>
                        <a:pt x="10" y="23"/>
                      </a:cubicBezTo>
                      <a:cubicBezTo>
                        <a:pt x="5" y="23"/>
                        <a:pt x="5" y="23"/>
                        <a:pt x="5" y="23"/>
                      </a:cubicBezTo>
                      <a:cubicBezTo>
                        <a:pt x="5" y="5"/>
                        <a:pt x="5" y="5"/>
                        <a:pt x="5" y="5"/>
                      </a:cubicBezTo>
                      <a:cubicBezTo>
                        <a:pt x="5" y="5"/>
                        <a:pt x="4" y="6"/>
                        <a:pt x="4" y="6"/>
                      </a:cubicBezTo>
                      <a:cubicBezTo>
                        <a:pt x="4" y="6"/>
                        <a:pt x="3" y="6"/>
                        <a:pt x="3" y="7"/>
                      </a:cubicBezTo>
                      <a:cubicBezTo>
                        <a:pt x="2" y="7"/>
                        <a:pt x="2" y="7"/>
                        <a:pt x="1" y="7"/>
                      </a:cubicBezTo>
                      <a:cubicBezTo>
                        <a:pt x="1" y="7"/>
                        <a:pt x="1" y="7"/>
                        <a:pt x="0" y="7"/>
                      </a:cubicBezTo>
                      <a:cubicBezTo>
                        <a:pt x="0" y="3"/>
                        <a:pt x="0" y="3"/>
                        <a:pt x="0" y="3"/>
                      </a:cubicBezTo>
                      <a:cubicBezTo>
                        <a:pt x="1" y="3"/>
                        <a:pt x="3" y="2"/>
                        <a:pt x="4" y="2"/>
                      </a:cubicBezTo>
                      <a:cubicBezTo>
                        <a:pt x="5" y="1"/>
                        <a:pt x="6" y="0"/>
                        <a:pt x="7" y="0"/>
                      </a:cubicBezTo>
                      <a:lnTo>
                        <a:pt x="10" y="0"/>
                      </a:lnTo>
                      <a:close/>
                    </a:path>
                  </a:pathLst>
                </a:custGeom>
                <a:solidFill>
                  <a:srgbClr val="68217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p>
                  <a:pPr marL="0" marR="0" lvl="0" indent="0" defTabSz="932597" eaLnBrk="1" fontAlgn="auto" latinLnBrk="0" hangingPunct="1">
                    <a:lnSpc>
                      <a:spcPct val="100000"/>
                    </a:lnSpc>
                    <a:spcBef>
                      <a:spcPts val="0"/>
                    </a:spcBef>
                    <a:spcAft>
                      <a:spcPts val="0"/>
                    </a:spcAft>
                    <a:buClrTx/>
                    <a:buSzTx/>
                    <a:buFontTx/>
                    <a:buNone/>
                    <a:tabLst/>
                    <a:defRPr/>
                  </a:pPr>
                  <a:endParaRPr kumimoji="0" lang="en-US" sz="1836" b="0" i="0" u="none" strike="noStrike" kern="0" cap="none" spc="0" normalizeH="0" baseline="0" noProof="0">
                    <a:ln>
                      <a:noFill/>
                    </a:ln>
                    <a:solidFill>
                      <a:sysClr val="windowText" lastClr="000000"/>
                    </a:solidFill>
                    <a:effectLst/>
                    <a:uLnTx/>
                    <a:uFillTx/>
                  </a:endParaRPr>
                </a:p>
              </p:txBody>
            </p:sp>
            <p:sp>
              <p:nvSpPr>
                <p:cNvPr id="1229" name="Freeform 401"/>
                <p:cNvSpPr>
                  <a:spLocks noEditPoints="1"/>
                </p:cNvSpPr>
                <p:nvPr/>
              </p:nvSpPr>
              <p:spPr bwMode="auto">
                <a:xfrm>
                  <a:off x="6145213" y="3616326"/>
                  <a:ext cx="36513" cy="50800"/>
                </a:xfrm>
                <a:custGeom>
                  <a:avLst/>
                  <a:gdLst>
                    <a:gd name="T0" fmla="*/ 8 w 16"/>
                    <a:gd name="T1" fmla="*/ 23 h 23"/>
                    <a:gd name="T2" fmla="*/ 0 w 16"/>
                    <a:gd name="T3" fmla="*/ 12 h 23"/>
                    <a:gd name="T4" fmla="*/ 2 w 16"/>
                    <a:gd name="T5" fmla="*/ 3 h 23"/>
                    <a:gd name="T6" fmla="*/ 8 w 16"/>
                    <a:gd name="T7" fmla="*/ 0 h 23"/>
                    <a:gd name="T8" fmla="*/ 16 w 16"/>
                    <a:gd name="T9" fmla="*/ 11 h 23"/>
                    <a:gd name="T10" fmla="*/ 14 w 16"/>
                    <a:gd name="T11" fmla="*/ 20 h 23"/>
                    <a:gd name="T12" fmla="*/ 8 w 16"/>
                    <a:gd name="T13" fmla="*/ 23 h 23"/>
                    <a:gd name="T14" fmla="*/ 8 w 16"/>
                    <a:gd name="T15" fmla="*/ 4 h 23"/>
                    <a:gd name="T16" fmla="*/ 5 w 16"/>
                    <a:gd name="T17" fmla="*/ 12 h 23"/>
                    <a:gd name="T18" fmla="*/ 8 w 16"/>
                    <a:gd name="T19" fmla="*/ 19 h 23"/>
                    <a:gd name="T20" fmla="*/ 11 w 16"/>
                    <a:gd name="T21" fmla="*/ 11 h 23"/>
                    <a:gd name="T22" fmla="*/ 8 w 16"/>
                    <a:gd name="T23" fmla="*/ 4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6" h="23">
                      <a:moveTo>
                        <a:pt x="8" y="23"/>
                      </a:moveTo>
                      <a:cubicBezTo>
                        <a:pt x="2" y="23"/>
                        <a:pt x="0" y="19"/>
                        <a:pt x="0" y="12"/>
                      </a:cubicBezTo>
                      <a:cubicBezTo>
                        <a:pt x="0" y="8"/>
                        <a:pt x="1" y="5"/>
                        <a:pt x="2" y="3"/>
                      </a:cubicBezTo>
                      <a:cubicBezTo>
                        <a:pt x="3" y="1"/>
                        <a:pt x="6" y="0"/>
                        <a:pt x="8" y="0"/>
                      </a:cubicBezTo>
                      <a:cubicBezTo>
                        <a:pt x="14" y="0"/>
                        <a:pt x="16" y="4"/>
                        <a:pt x="16" y="11"/>
                      </a:cubicBezTo>
                      <a:cubicBezTo>
                        <a:pt x="16" y="15"/>
                        <a:pt x="16" y="18"/>
                        <a:pt x="14" y="20"/>
                      </a:cubicBezTo>
                      <a:cubicBezTo>
                        <a:pt x="13" y="22"/>
                        <a:pt x="11" y="23"/>
                        <a:pt x="8" y="23"/>
                      </a:cubicBezTo>
                      <a:close/>
                      <a:moveTo>
                        <a:pt x="8" y="4"/>
                      </a:moveTo>
                      <a:cubicBezTo>
                        <a:pt x="6" y="4"/>
                        <a:pt x="5" y="6"/>
                        <a:pt x="5" y="12"/>
                      </a:cubicBezTo>
                      <a:cubicBezTo>
                        <a:pt x="5" y="17"/>
                        <a:pt x="6" y="19"/>
                        <a:pt x="8" y="19"/>
                      </a:cubicBezTo>
                      <a:cubicBezTo>
                        <a:pt x="10" y="19"/>
                        <a:pt x="11" y="17"/>
                        <a:pt x="11" y="11"/>
                      </a:cubicBezTo>
                      <a:cubicBezTo>
                        <a:pt x="11" y="6"/>
                        <a:pt x="10" y="4"/>
                        <a:pt x="8" y="4"/>
                      </a:cubicBezTo>
                      <a:close/>
                    </a:path>
                  </a:pathLst>
                </a:custGeom>
                <a:solidFill>
                  <a:srgbClr val="68217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p>
                  <a:pPr marL="0" marR="0" lvl="0" indent="0" defTabSz="932597" eaLnBrk="1" fontAlgn="auto" latinLnBrk="0" hangingPunct="1">
                    <a:lnSpc>
                      <a:spcPct val="100000"/>
                    </a:lnSpc>
                    <a:spcBef>
                      <a:spcPts val="0"/>
                    </a:spcBef>
                    <a:spcAft>
                      <a:spcPts val="0"/>
                    </a:spcAft>
                    <a:buClrTx/>
                    <a:buSzTx/>
                    <a:buFontTx/>
                    <a:buNone/>
                    <a:tabLst/>
                    <a:defRPr/>
                  </a:pPr>
                  <a:endParaRPr kumimoji="0" lang="en-US" sz="1836" b="0" i="0" u="none" strike="noStrike" kern="0" cap="none" spc="0" normalizeH="0" baseline="0" noProof="0">
                    <a:ln>
                      <a:noFill/>
                    </a:ln>
                    <a:solidFill>
                      <a:sysClr val="windowText" lastClr="000000"/>
                    </a:solidFill>
                    <a:effectLst/>
                    <a:uLnTx/>
                    <a:uFillTx/>
                  </a:endParaRPr>
                </a:p>
              </p:txBody>
            </p:sp>
            <p:sp>
              <p:nvSpPr>
                <p:cNvPr id="1230" name="Freeform 402"/>
                <p:cNvSpPr>
                  <a:spLocks/>
                </p:cNvSpPr>
                <p:nvPr/>
              </p:nvSpPr>
              <p:spPr bwMode="auto">
                <a:xfrm>
                  <a:off x="6192838" y="3616326"/>
                  <a:ext cx="19050" cy="50800"/>
                </a:xfrm>
                <a:custGeom>
                  <a:avLst/>
                  <a:gdLst>
                    <a:gd name="T0" fmla="*/ 9 w 9"/>
                    <a:gd name="T1" fmla="*/ 0 h 23"/>
                    <a:gd name="T2" fmla="*/ 9 w 9"/>
                    <a:gd name="T3" fmla="*/ 23 h 23"/>
                    <a:gd name="T4" fmla="*/ 4 w 9"/>
                    <a:gd name="T5" fmla="*/ 23 h 23"/>
                    <a:gd name="T6" fmla="*/ 4 w 9"/>
                    <a:gd name="T7" fmla="*/ 5 h 23"/>
                    <a:gd name="T8" fmla="*/ 4 w 9"/>
                    <a:gd name="T9" fmla="*/ 6 h 23"/>
                    <a:gd name="T10" fmla="*/ 2 w 9"/>
                    <a:gd name="T11" fmla="*/ 7 h 23"/>
                    <a:gd name="T12" fmla="*/ 1 w 9"/>
                    <a:gd name="T13" fmla="*/ 7 h 23"/>
                    <a:gd name="T14" fmla="*/ 0 w 9"/>
                    <a:gd name="T15" fmla="*/ 7 h 23"/>
                    <a:gd name="T16" fmla="*/ 0 w 9"/>
                    <a:gd name="T17" fmla="*/ 3 h 23"/>
                    <a:gd name="T18" fmla="*/ 3 w 9"/>
                    <a:gd name="T19" fmla="*/ 2 h 23"/>
                    <a:gd name="T20" fmla="*/ 6 w 9"/>
                    <a:gd name="T21" fmla="*/ 0 h 23"/>
                    <a:gd name="T22" fmla="*/ 9 w 9"/>
                    <a:gd name="T23"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 h="23">
                      <a:moveTo>
                        <a:pt x="9" y="0"/>
                      </a:moveTo>
                      <a:cubicBezTo>
                        <a:pt x="9" y="23"/>
                        <a:pt x="9" y="23"/>
                        <a:pt x="9" y="23"/>
                      </a:cubicBezTo>
                      <a:cubicBezTo>
                        <a:pt x="4" y="23"/>
                        <a:pt x="4" y="23"/>
                        <a:pt x="4" y="23"/>
                      </a:cubicBezTo>
                      <a:cubicBezTo>
                        <a:pt x="4" y="5"/>
                        <a:pt x="4" y="5"/>
                        <a:pt x="4" y="5"/>
                      </a:cubicBezTo>
                      <a:cubicBezTo>
                        <a:pt x="4" y="5"/>
                        <a:pt x="4" y="6"/>
                        <a:pt x="4" y="6"/>
                      </a:cubicBezTo>
                      <a:cubicBezTo>
                        <a:pt x="3" y="6"/>
                        <a:pt x="3" y="6"/>
                        <a:pt x="2" y="7"/>
                      </a:cubicBezTo>
                      <a:cubicBezTo>
                        <a:pt x="2" y="7"/>
                        <a:pt x="1" y="7"/>
                        <a:pt x="1" y="7"/>
                      </a:cubicBezTo>
                      <a:cubicBezTo>
                        <a:pt x="1" y="7"/>
                        <a:pt x="0" y="7"/>
                        <a:pt x="0" y="7"/>
                      </a:cubicBezTo>
                      <a:cubicBezTo>
                        <a:pt x="0" y="3"/>
                        <a:pt x="0" y="3"/>
                        <a:pt x="0" y="3"/>
                      </a:cubicBezTo>
                      <a:cubicBezTo>
                        <a:pt x="1" y="3"/>
                        <a:pt x="2" y="2"/>
                        <a:pt x="3" y="2"/>
                      </a:cubicBezTo>
                      <a:cubicBezTo>
                        <a:pt x="4" y="1"/>
                        <a:pt x="6" y="0"/>
                        <a:pt x="6" y="0"/>
                      </a:cubicBezTo>
                      <a:lnTo>
                        <a:pt x="9" y="0"/>
                      </a:lnTo>
                      <a:close/>
                    </a:path>
                  </a:pathLst>
                </a:custGeom>
                <a:solidFill>
                  <a:srgbClr val="68217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p>
                  <a:pPr marL="0" marR="0" lvl="0" indent="0" defTabSz="932597" eaLnBrk="1" fontAlgn="auto" latinLnBrk="0" hangingPunct="1">
                    <a:lnSpc>
                      <a:spcPct val="100000"/>
                    </a:lnSpc>
                    <a:spcBef>
                      <a:spcPts val="0"/>
                    </a:spcBef>
                    <a:spcAft>
                      <a:spcPts val="0"/>
                    </a:spcAft>
                    <a:buClrTx/>
                    <a:buSzTx/>
                    <a:buFontTx/>
                    <a:buNone/>
                    <a:tabLst/>
                    <a:defRPr/>
                  </a:pPr>
                  <a:endParaRPr kumimoji="0" lang="en-US" sz="1836" b="0" i="0" u="none" strike="noStrike" kern="0" cap="none" spc="0" normalizeH="0" baseline="0" noProof="0">
                    <a:ln>
                      <a:noFill/>
                    </a:ln>
                    <a:solidFill>
                      <a:sysClr val="windowText" lastClr="000000"/>
                    </a:solidFill>
                    <a:effectLst/>
                    <a:uLnTx/>
                    <a:uFillTx/>
                  </a:endParaRPr>
                </a:p>
              </p:txBody>
            </p:sp>
            <p:sp>
              <p:nvSpPr>
                <p:cNvPr id="1231" name="Freeform 403"/>
                <p:cNvSpPr>
                  <a:spLocks noEditPoints="1"/>
                </p:cNvSpPr>
                <p:nvPr/>
              </p:nvSpPr>
              <p:spPr bwMode="auto">
                <a:xfrm>
                  <a:off x="6100763" y="3686176"/>
                  <a:ext cx="36513" cy="53975"/>
                </a:xfrm>
                <a:custGeom>
                  <a:avLst/>
                  <a:gdLst>
                    <a:gd name="T0" fmla="*/ 8 w 16"/>
                    <a:gd name="T1" fmla="*/ 24 h 24"/>
                    <a:gd name="T2" fmla="*/ 0 w 16"/>
                    <a:gd name="T3" fmla="*/ 12 h 24"/>
                    <a:gd name="T4" fmla="*/ 2 w 16"/>
                    <a:gd name="T5" fmla="*/ 3 h 24"/>
                    <a:gd name="T6" fmla="*/ 8 w 16"/>
                    <a:gd name="T7" fmla="*/ 0 h 24"/>
                    <a:gd name="T8" fmla="*/ 16 w 16"/>
                    <a:gd name="T9" fmla="*/ 12 h 24"/>
                    <a:gd name="T10" fmla="*/ 14 w 16"/>
                    <a:gd name="T11" fmla="*/ 20 h 24"/>
                    <a:gd name="T12" fmla="*/ 8 w 16"/>
                    <a:gd name="T13" fmla="*/ 24 h 24"/>
                    <a:gd name="T14" fmla="*/ 8 w 16"/>
                    <a:gd name="T15" fmla="*/ 4 h 24"/>
                    <a:gd name="T16" fmla="*/ 5 w 16"/>
                    <a:gd name="T17" fmla="*/ 12 h 24"/>
                    <a:gd name="T18" fmla="*/ 8 w 16"/>
                    <a:gd name="T19" fmla="*/ 20 h 24"/>
                    <a:gd name="T20" fmla="*/ 11 w 16"/>
                    <a:gd name="T21" fmla="*/ 12 h 24"/>
                    <a:gd name="T22" fmla="*/ 8 w 16"/>
                    <a:gd name="T23" fmla="*/ 4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6" h="24">
                      <a:moveTo>
                        <a:pt x="8" y="24"/>
                      </a:moveTo>
                      <a:cubicBezTo>
                        <a:pt x="3" y="24"/>
                        <a:pt x="0" y="20"/>
                        <a:pt x="0" y="12"/>
                      </a:cubicBezTo>
                      <a:cubicBezTo>
                        <a:pt x="0" y="8"/>
                        <a:pt x="1" y="5"/>
                        <a:pt x="2" y="3"/>
                      </a:cubicBezTo>
                      <a:cubicBezTo>
                        <a:pt x="3" y="1"/>
                        <a:pt x="6" y="0"/>
                        <a:pt x="8" y="0"/>
                      </a:cubicBezTo>
                      <a:cubicBezTo>
                        <a:pt x="14" y="0"/>
                        <a:pt x="16" y="4"/>
                        <a:pt x="16" y="12"/>
                      </a:cubicBezTo>
                      <a:cubicBezTo>
                        <a:pt x="16" y="15"/>
                        <a:pt x="16" y="18"/>
                        <a:pt x="14" y="20"/>
                      </a:cubicBezTo>
                      <a:cubicBezTo>
                        <a:pt x="13" y="22"/>
                        <a:pt x="11" y="24"/>
                        <a:pt x="8" y="24"/>
                      </a:cubicBezTo>
                      <a:close/>
                      <a:moveTo>
                        <a:pt x="8" y="4"/>
                      </a:moveTo>
                      <a:cubicBezTo>
                        <a:pt x="6" y="4"/>
                        <a:pt x="5" y="7"/>
                        <a:pt x="5" y="12"/>
                      </a:cubicBezTo>
                      <a:cubicBezTo>
                        <a:pt x="5" y="17"/>
                        <a:pt x="6" y="20"/>
                        <a:pt x="8" y="20"/>
                      </a:cubicBezTo>
                      <a:cubicBezTo>
                        <a:pt x="10" y="20"/>
                        <a:pt x="11" y="17"/>
                        <a:pt x="11" y="12"/>
                      </a:cubicBezTo>
                      <a:cubicBezTo>
                        <a:pt x="11" y="7"/>
                        <a:pt x="10" y="4"/>
                        <a:pt x="8" y="4"/>
                      </a:cubicBezTo>
                      <a:close/>
                    </a:path>
                  </a:pathLst>
                </a:custGeom>
                <a:solidFill>
                  <a:srgbClr val="68217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p>
                  <a:pPr marL="0" marR="0" lvl="0" indent="0" defTabSz="932597" eaLnBrk="1" fontAlgn="auto" latinLnBrk="0" hangingPunct="1">
                    <a:lnSpc>
                      <a:spcPct val="100000"/>
                    </a:lnSpc>
                    <a:spcBef>
                      <a:spcPts val="0"/>
                    </a:spcBef>
                    <a:spcAft>
                      <a:spcPts val="0"/>
                    </a:spcAft>
                    <a:buClrTx/>
                    <a:buSzTx/>
                    <a:buFontTx/>
                    <a:buNone/>
                    <a:tabLst/>
                    <a:defRPr/>
                  </a:pPr>
                  <a:endParaRPr kumimoji="0" lang="en-US" sz="1836" b="0" i="0" u="none" strike="noStrike" kern="0" cap="none" spc="0" normalizeH="0" baseline="0" noProof="0">
                    <a:ln>
                      <a:noFill/>
                    </a:ln>
                    <a:solidFill>
                      <a:sysClr val="windowText" lastClr="000000"/>
                    </a:solidFill>
                    <a:effectLst/>
                    <a:uLnTx/>
                    <a:uFillTx/>
                  </a:endParaRPr>
                </a:p>
              </p:txBody>
            </p:sp>
            <p:sp>
              <p:nvSpPr>
                <p:cNvPr id="1232" name="Freeform 404"/>
                <p:cNvSpPr>
                  <a:spLocks/>
                </p:cNvSpPr>
                <p:nvPr/>
              </p:nvSpPr>
              <p:spPr bwMode="auto">
                <a:xfrm>
                  <a:off x="6149976" y="3686176"/>
                  <a:ext cx="22225" cy="52388"/>
                </a:xfrm>
                <a:custGeom>
                  <a:avLst/>
                  <a:gdLst>
                    <a:gd name="T0" fmla="*/ 10 w 10"/>
                    <a:gd name="T1" fmla="*/ 0 h 23"/>
                    <a:gd name="T2" fmla="*/ 10 w 10"/>
                    <a:gd name="T3" fmla="*/ 23 h 23"/>
                    <a:gd name="T4" fmla="*/ 5 w 10"/>
                    <a:gd name="T5" fmla="*/ 23 h 23"/>
                    <a:gd name="T6" fmla="*/ 5 w 10"/>
                    <a:gd name="T7" fmla="*/ 6 h 23"/>
                    <a:gd name="T8" fmla="*/ 4 w 10"/>
                    <a:gd name="T9" fmla="*/ 6 h 23"/>
                    <a:gd name="T10" fmla="*/ 3 w 10"/>
                    <a:gd name="T11" fmla="*/ 7 h 23"/>
                    <a:gd name="T12" fmla="*/ 1 w 10"/>
                    <a:gd name="T13" fmla="*/ 7 h 23"/>
                    <a:gd name="T14" fmla="*/ 0 w 10"/>
                    <a:gd name="T15" fmla="*/ 8 h 23"/>
                    <a:gd name="T16" fmla="*/ 0 w 10"/>
                    <a:gd name="T17" fmla="*/ 3 h 23"/>
                    <a:gd name="T18" fmla="*/ 4 w 10"/>
                    <a:gd name="T19" fmla="*/ 2 h 23"/>
                    <a:gd name="T20" fmla="*/ 7 w 10"/>
                    <a:gd name="T21" fmla="*/ 0 h 23"/>
                    <a:gd name="T22" fmla="*/ 10 w 10"/>
                    <a:gd name="T23"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0" h="23">
                      <a:moveTo>
                        <a:pt x="10" y="0"/>
                      </a:moveTo>
                      <a:cubicBezTo>
                        <a:pt x="10" y="23"/>
                        <a:pt x="10" y="23"/>
                        <a:pt x="10" y="23"/>
                      </a:cubicBezTo>
                      <a:cubicBezTo>
                        <a:pt x="5" y="23"/>
                        <a:pt x="5" y="23"/>
                        <a:pt x="5" y="23"/>
                      </a:cubicBezTo>
                      <a:cubicBezTo>
                        <a:pt x="5" y="6"/>
                        <a:pt x="5" y="6"/>
                        <a:pt x="5" y="6"/>
                      </a:cubicBezTo>
                      <a:cubicBezTo>
                        <a:pt x="5" y="6"/>
                        <a:pt x="4" y="6"/>
                        <a:pt x="4" y="6"/>
                      </a:cubicBezTo>
                      <a:cubicBezTo>
                        <a:pt x="4" y="6"/>
                        <a:pt x="3" y="7"/>
                        <a:pt x="3" y="7"/>
                      </a:cubicBezTo>
                      <a:cubicBezTo>
                        <a:pt x="2" y="7"/>
                        <a:pt x="2" y="7"/>
                        <a:pt x="1" y="7"/>
                      </a:cubicBezTo>
                      <a:cubicBezTo>
                        <a:pt x="1" y="7"/>
                        <a:pt x="0" y="8"/>
                        <a:pt x="0" y="8"/>
                      </a:cubicBezTo>
                      <a:cubicBezTo>
                        <a:pt x="0" y="3"/>
                        <a:pt x="0" y="3"/>
                        <a:pt x="0" y="3"/>
                      </a:cubicBezTo>
                      <a:cubicBezTo>
                        <a:pt x="1" y="3"/>
                        <a:pt x="3" y="2"/>
                        <a:pt x="4" y="2"/>
                      </a:cubicBezTo>
                      <a:cubicBezTo>
                        <a:pt x="5" y="1"/>
                        <a:pt x="6" y="1"/>
                        <a:pt x="7" y="0"/>
                      </a:cubicBezTo>
                      <a:lnTo>
                        <a:pt x="10" y="0"/>
                      </a:lnTo>
                      <a:close/>
                    </a:path>
                  </a:pathLst>
                </a:custGeom>
                <a:solidFill>
                  <a:srgbClr val="68217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p>
                  <a:pPr marL="0" marR="0" lvl="0" indent="0" defTabSz="932597" eaLnBrk="1" fontAlgn="auto" latinLnBrk="0" hangingPunct="1">
                    <a:lnSpc>
                      <a:spcPct val="100000"/>
                    </a:lnSpc>
                    <a:spcBef>
                      <a:spcPts val="0"/>
                    </a:spcBef>
                    <a:spcAft>
                      <a:spcPts val="0"/>
                    </a:spcAft>
                    <a:buClrTx/>
                    <a:buSzTx/>
                    <a:buFontTx/>
                    <a:buNone/>
                    <a:tabLst/>
                    <a:defRPr/>
                  </a:pPr>
                  <a:endParaRPr kumimoji="0" lang="en-US" sz="1836" b="0" i="0" u="none" strike="noStrike" kern="0" cap="none" spc="0" normalizeH="0" baseline="0" noProof="0">
                    <a:ln>
                      <a:noFill/>
                    </a:ln>
                    <a:solidFill>
                      <a:sysClr val="windowText" lastClr="000000"/>
                    </a:solidFill>
                    <a:effectLst/>
                    <a:uLnTx/>
                    <a:uFillTx/>
                  </a:endParaRPr>
                </a:p>
              </p:txBody>
            </p:sp>
            <p:sp>
              <p:nvSpPr>
                <p:cNvPr id="1233" name="Freeform 405"/>
                <p:cNvSpPr>
                  <a:spLocks noEditPoints="1"/>
                </p:cNvSpPr>
                <p:nvPr/>
              </p:nvSpPr>
              <p:spPr bwMode="auto">
                <a:xfrm>
                  <a:off x="6186488" y="3686176"/>
                  <a:ext cx="36513" cy="53975"/>
                </a:xfrm>
                <a:custGeom>
                  <a:avLst/>
                  <a:gdLst>
                    <a:gd name="T0" fmla="*/ 8 w 17"/>
                    <a:gd name="T1" fmla="*/ 24 h 24"/>
                    <a:gd name="T2" fmla="*/ 0 w 17"/>
                    <a:gd name="T3" fmla="*/ 12 h 24"/>
                    <a:gd name="T4" fmla="*/ 3 w 17"/>
                    <a:gd name="T5" fmla="*/ 3 h 24"/>
                    <a:gd name="T6" fmla="*/ 9 w 17"/>
                    <a:gd name="T7" fmla="*/ 0 h 24"/>
                    <a:gd name="T8" fmla="*/ 17 w 17"/>
                    <a:gd name="T9" fmla="*/ 12 h 24"/>
                    <a:gd name="T10" fmla="*/ 15 w 17"/>
                    <a:gd name="T11" fmla="*/ 20 h 24"/>
                    <a:gd name="T12" fmla="*/ 8 w 17"/>
                    <a:gd name="T13" fmla="*/ 24 h 24"/>
                    <a:gd name="T14" fmla="*/ 9 w 17"/>
                    <a:gd name="T15" fmla="*/ 4 h 24"/>
                    <a:gd name="T16" fmla="*/ 5 w 17"/>
                    <a:gd name="T17" fmla="*/ 12 h 24"/>
                    <a:gd name="T18" fmla="*/ 9 w 17"/>
                    <a:gd name="T19" fmla="*/ 20 h 24"/>
                    <a:gd name="T20" fmla="*/ 12 w 17"/>
                    <a:gd name="T21" fmla="*/ 12 h 24"/>
                    <a:gd name="T22" fmla="*/ 9 w 17"/>
                    <a:gd name="T23" fmla="*/ 4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7" h="24">
                      <a:moveTo>
                        <a:pt x="8" y="24"/>
                      </a:moveTo>
                      <a:cubicBezTo>
                        <a:pt x="3" y="24"/>
                        <a:pt x="0" y="20"/>
                        <a:pt x="0" y="12"/>
                      </a:cubicBezTo>
                      <a:cubicBezTo>
                        <a:pt x="0" y="8"/>
                        <a:pt x="1" y="5"/>
                        <a:pt x="3" y="3"/>
                      </a:cubicBezTo>
                      <a:cubicBezTo>
                        <a:pt x="4" y="1"/>
                        <a:pt x="6" y="0"/>
                        <a:pt x="9" y="0"/>
                      </a:cubicBezTo>
                      <a:cubicBezTo>
                        <a:pt x="14" y="0"/>
                        <a:pt x="17" y="4"/>
                        <a:pt x="17" y="12"/>
                      </a:cubicBezTo>
                      <a:cubicBezTo>
                        <a:pt x="17" y="15"/>
                        <a:pt x="16" y="18"/>
                        <a:pt x="15" y="20"/>
                      </a:cubicBezTo>
                      <a:cubicBezTo>
                        <a:pt x="13" y="22"/>
                        <a:pt x="11" y="24"/>
                        <a:pt x="8" y="24"/>
                      </a:cubicBezTo>
                      <a:close/>
                      <a:moveTo>
                        <a:pt x="9" y="4"/>
                      </a:moveTo>
                      <a:cubicBezTo>
                        <a:pt x="7" y="4"/>
                        <a:pt x="5" y="7"/>
                        <a:pt x="5" y="12"/>
                      </a:cubicBezTo>
                      <a:cubicBezTo>
                        <a:pt x="5" y="17"/>
                        <a:pt x="7" y="20"/>
                        <a:pt x="9" y="20"/>
                      </a:cubicBezTo>
                      <a:cubicBezTo>
                        <a:pt x="11" y="20"/>
                        <a:pt x="12" y="17"/>
                        <a:pt x="12" y="12"/>
                      </a:cubicBezTo>
                      <a:cubicBezTo>
                        <a:pt x="12" y="7"/>
                        <a:pt x="11" y="4"/>
                        <a:pt x="9" y="4"/>
                      </a:cubicBezTo>
                      <a:close/>
                    </a:path>
                  </a:pathLst>
                </a:custGeom>
                <a:solidFill>
                  <a:srgbClr val="68217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p>
                  <a:pPr marL="0" marR="0" lvl="0" indent="0" defTabSz="932597" eaLnBrk="1" fontAlgn="auto" latinLnBrk="0" hangingPunct="1">
                    <a:lnSpc>
                      <a:spcPct val="100000"/>
                    </a:lnSpc>
                    <a:spcBef>
                      <a:spcPts val="0"/>
                    </a:spcBef>
                    <a:spcAft>
                      <a:spcPts val="0"/>
                    </a:spcAft>
                    <a:buClrTx/>
                    <a:buSzTx/>
                    <a:buFontTx/>
                    <a:buNone/>
                    <a:tabLst/>
                    <a:defRPr/>
                  </a:pPr>
                  <a:endParaRPr kumimoji="0" lang="en-US" sz="1836" b="0" i="0" u="none" strike="noStrike" kern="0" cap="none" spc="0" normalizeH="0" baseline="0" noProof="0">
                    <a:ln>
                      <a:noFill/>
                    </a:ln>
                    <a:solidFill>
                      <a:sysClr val="windowText" lastClr="000000"/>
                    </a:solidFill>
                    <a:effectLst/>
                    <a:uLnTx/>
                    <a:uFillTx/>
                  </a:endParaRPr>
                </a:p>
              </p:txBody>
            </p:sp>
            <p:sp>
              <p:nvSpPr>
                <p:cNvPr id="1234" name="Freeform 406"/>
                <p:cNvSpPr>
                  <a:spLocks noEditPoints="1"/>
                </p:cNvSpPr>
                <p:nvPr/>
              </p:nvSpPr>
              <p:spPr bwMode="auto">
                <a:xfrm>
                  <a:off x="6100763" y="3757613"/>
                  <a:ext cx="36513" cy="53975"/>
                </a:xfrm>
                <a:custGeom>
                  <a:avLst/>
                  <a:gdLst>
                    <a:gd name="T0" fmla="*/ 8 w 16"/>
                    <a:gd name="T1" fmla="*/ 24 h 24"/>
                    <a:gd name="T2" fmla="*/ 0 w 16"/>
                    <a:gd name="T3" fmla="*/ 12 h 24"/>
                    <a:gd name="T4" fmla="*/ 2 w 16"/>
                    <a:gd name="T5" fmla="*/ 4 h 24"/>
                    <a:gd name="T6" fmla="*/ 8 w 16"/>
                    <a:gd name="T7" fmla="*/ 0 h 24"/>
                    <a:gd name="T8" fmla="*/ 16 w 16"/>
                    <a:gd name="T9" fmla="*/ 12 h 24"/>
                    <a:gd name="T10" fmla="*/ 14 w 16"/>
                    <a:gd name="T11" fmla="*/ 21 h 24"/>
                    <a:gd name="T12" fmla="*/ 8 w 16"/>
                    <a:gd name="T13" fmla="*/ 24 h 24"/>
                    <a:gd name="T14" fmla="*/ 8 w 16"/>
                    <a:gd name="T15" fmla="*/ 4 h 24"/>
                    <a:gd name="T16" fmla="*/ 5 w 16"/>
                    <a:gd name="T17" fmla="*/ 12 h 24"/>
                    <a:gd name="T18" fmla="*/ 8 w 16"/>
                    <a:gd name="T19" fmla="*/ 20 h 24"/>
                    <a:gd name="T20" fmla="*/ 11 w 16"/>
                    <a:gd name="T21" fmla="*/ 12 h 24"/>
                    <a:gd name="T22" fmla="*/ 8 w 16"/>
                    <a:gd name="T23" fmla="*/ 4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6" h="24">
                      <a:moveTo>
                        <a:pt x="8" y="24"/>
                      </a:moveTo>
                      <a:cubicBezTo>
                        <a:pt x="3" y="24"/>
                        <a:pt x="0" y="20"/>
                        <a:pt x="0" y="12"/>
                      </a:cubicBezTo>
                      <a:cubicBezTo>
                        <a:pt x="0" y="9"/>
                        <a:pt x="1" y="6"/>
                        <a:pt x="2" y="4"/>
                      </a:cubicBezTo>
                      <a:cubicBezTo>
                        <a:pt x="3" y="1"/>
                        <a:pt x="6" y="0"/>
                        <a:pt x="8" y="0"/>
                      </a:cubicBezTo>
                      <a:cubicBezTo>
                        <a:pt x="14" y="0"/>
                        <a:pt x="16" y="4"/>
                        <a:pt x="16" y="12"/>
                      </a:cubicBezTo>
                      <a:cubicBezTo>
                        <a:pt x="16" y="16"/>
                        <a:pt x="16" y="19"/>
                        <a:pt x="14" y="21"/>
                      </a:cubicBezTo>
                      <a:cubicBezTo>
                        <a:pt x="13" y="23"/>
                        <a:pt x="11" y="24"/>
                        <a:pt x="8" y="24"/>
                      </a:cubicBezTo>
                      <a:close/>
                      <a:moveTo>
                        <a:pt x="8" y="4"/>
                      </a:moveTo>
                      <a:cubicBezTo>
                        <a:pt x="6" y="4"/>
                        <a:pt x="5" y="7"/>
                        <a:pt x="5" y="12"/>
                      </a:cubicBezTo>
                      <a:cubicBezTo>
                        <a:pt x="5" y="17"/>
                        <a:pt x="6" y="20"/>
                        <a:pt x="8" y="20"/>
                      </a:cubicBezTo>
                      <a:cubicBezTo>
                        <a:pt x="10" y="20"/>
                        <a:pt x="11" y="17"/>
                        <a:pt x="11" y="12"/>
                      </a:cubicBezTo>
                      <a:cubicBezTo>
                        <a:pt x="11" y="7"/>
                        <a:pt x="10" y="4"/>
                        <a:pt x="8" y="4"/>
                      </a:cubicBezTo>
                      <a:close/>
                    </a:path>
                  </a:pathLst>
                </a:custGeom>
                <a:solidFill>
                  <a:srgbClr val="68217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p>
                  <a:pPr marL="0" marR="0" lvl="0" indent="0" defTabSz="932597" eaLnBrk="1" fontAlgn="auto" latinLnBrk="0" hangingPunct="1">
                    <a:lnSpc>
                      <a:spcPct val="100000"/>
                    </a:lnSpc>
                    <a:spcBef>
                      <a:spcPts val="0"/>
                    </a:spcBef>
                    <a:spcAft>
                      <a:spcPts val="0"/>
                    </a:spcAft>
                    <a:buClrTx/>
                    <a:buSzTx/>
                    <a:buFontTx/>
                    <a:buNone/>
                    <a:tabLst/>
                    <a:defRPr/>
                  </a:pPr>
                  <a:endParaRPr kumimoji="0" lang="en-US" sz="1836" b="0" i="0" u="none" strike="noStrike" kern="0" cap="none" spc="0" normalizeH="0" baseline="0" noProof="0">
                    <a:ln>
                      <a:noFill/>
                    </a:ln>
                    <a:solidFill>
                      <a:sysClr val="windowText" lastClr="000000"/>
                    </a:solidFill>
                    <a:effectLst/>
                    <a:uLnTx/>
                    <a:uFillTx/>
                  </a:endParaRPr>
                </a:p>
              </p:txBody>
            </p:sp>
            <p:sp>
              <p:nvSpPr>
                <p:cNvPr id="1235" name="Freeform 407"/>
                <p:cNvSpPr>
                  <a:spLocks noEditPoints="1"/>
                </p:cNvSpPr>
                <p:nvPr/>
              </p:nvSpPr>
              <p:spPr bwMode="auto">
                <a:xfrm>
                  <a:off x="6145213" y="3757613"/>
                  <a:ext cx="36513" cy="53975"/>
                </a:xfrm>
                <a:custGeom>
                  <a:avLst/>
                  <a:gdLst>
                    <a:gd name="T0" fmla="*/ 8 w 16"/>
                    <a:gd name="T1" fmla="*/ 24 h 24"/>
                    <a:gd name="T2" fmla="*/ 0 w 16"/>
                    <a:gd name="T3" fmla="*/ 12 h 24"/>
                    <a:gd name="T4" fmla="*/ 2 w 16"/>
                    <a:gd name="T5" fmla="*/ 4 h 24"/>
                    <a:gd name="T6" fmla="*/ 8 w 16"/>
                    <a:gd name="T7" fmla="*/ 0 h 24"/>
                    <a:gd name="T8" fmla="*/ 16 w 16"/>
                    <a:gd name="T9" fmla="*/ 12 h 24"/>
                    <a:gd name="T10" fmla="*/ 14 w 16"/>
                    <a:gd name="T11" fmla="*/ 21 h 24"/>
                    <a:gd name="T12" fmla="*/ 8 w 16"/>
                    <a:gd name="T13" fmla="*/ 24 h 24"/>
                    <a:gd name="T14" fmla="*/ 8 w 16"/>
                    <a:gd name="T15" fmla="*/ 4 h 24"/>
                    <a:gd name="T16" fmla="*/ 5 w 16"/>
                    <a:gd name="T17" fmla="*/ 12 h 24"/>
                    <a:gd name="T18" fmla="*/ 8 w 16"/>
                    <a:gd name="T19" fmla="*/ 20 h 24"/>
                    <a:gd name="T20" fmla="*/ 11 w 16"/>
                    <a:gd name="T21" fmla="*/ 12 h 24"/>
                    <a:gd name="T22" fmla="*/ 8 w 16"/>
                    <a:gd name="T23" fmla="*/ 4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6" h="24">
                      <a:moveTo>
                        <a:pt x="8" y="24"/>
                      </a:moveTo>
                      <a:cubicBezTo>
                        <a:pt x="2" y="24"/>
                        <a:pt x="0" y="20"/>
                        <a:pt x="0" y="12"/>
                      </a:cubicBezTo>
                      <a:cubicBezTo>
                        <a:pt x="0" y="9"/>
                        <a:pt x="1" y="6"/>
                        <a:pt x="2" y="4"/>
                      </a:cubicBezTo>
                      <a:cubicBezTo>
                        <a:pt x="3" y="1"/>
                        <a:pt x="6" y="0"/>
                        <a:pt x="8" y="0"/>
                      </a:cubicBezTo>
                      <a:cubicBezTo>
                        <a:pt x="14" y="0"/>
                        <a:pt x="16" y="4"/>
                        <a:pt x="16" y="12"/>
                      </a:cubicBezTo>
                      <a:cubicBezTo>
                        <a:pt x="16" y="16"/>
                        <a:pt x="16" y="19"/>
                        <a:pt x="14" y="21"/>
                      </a:cubicBezTo>
                      <a:cubicBezTo>
                        <a:pt x="13" y="23"/>
                        <a:pt x="11" y="24"/>
                        <a:pt x="8" y="24"/>
                      </a:cubicBezTo>
                      <a:close/>
                      <a:moveTo>
                        <a:pt x="8" y="4"/>
                      </a:moveTo>
                      <a:cubicBezTo>
                        <a:pt x="6" y="4"/>
                        <a:pt x="5" y="7"/>
                        <a:pt x="5" y="12"/>
                      </a:cubicBezTo>
                      <a:cubicBezTo>
                        <a:pt x="5" y="17"/>
                        <a:pt x="6" y="20"/>
                        <a:pt x="8" y="20"/>
                      </a:cubicBezTo>
                      <a:cubicBezTo>
                        <a:pt x="10" y="20"/>
                        <a:pt x="11" y="17"/>
                        <a:pt x="11" y="12"/>
                      </a:cubicBezTo>
                      <a:cubicBezTo>
                        <a:pt x="11" y="7"/>
                        <a:pt x="10" y="4"/>
                        <a:pt x="8" y="4"/>
                      </a:cubicBezTo>
                      <a:close/>
                    </a:path>
                  </a:pathLst>
                </a:custGeom>
                <a:solidFill>
                  <a:srgbClr val="68217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p>
                  <a:pPr marL="0" marR="0" lvl="0" indent="0" defTabSz="932597" eaLnBrk="1" fontAlgn="auto" latinLnBrk="0" hangingPunct="1">
                    <a:lnSpc>
                      <a:spcPct val="100000"/>
                    </a:lnSpc>
                    <a:spcBef>
                      <a:spcPts val="0"/>
                    </a:spcBef>
                    <a:spcAft>
                      <a:spcPts val="0"/>
                    </a:spcAft>
                    <a:buClrTx/>
                    <a:buSzTx/>
                    <a:buFontTx/>
                    <a:buNone/>
                    <a:tabLst/>
                    <a:defRPr/>
                  </a:pPr>
                  <a:endParaRPr kumimoji="0" lang="en-US" sz="1836" b="0" i="0" u="none" strike="noStrike" kern="0" cap="none" spc="0" normalizeH="0" baseline="0" noProof="0">
                    <a:ln>
                      <a:noFill/>
                    </a:ln>
                    <a:solidFill>
                      <a:sysClr val="windowText" lastClr="000000"/>
                    </a:solidFill>
                    <a:effectLst/>
                    <a:uLnTx/>
                    <a:uFillTx/>
                  </a:endParaRPr>
                </a:p>
              </p:txBody>
            </p:sp>
            <p:sp>
              <p:nvSpPr>
                <p:cNvPr id="1236" name="Freeform 408"/>
                <p:cNvSpPr>
                  <a:spLocks/>
                </p:cNvSpPr>
                <p:nvPr/>
              </p:nvSpPr>
              <p:spPr bwMode="auto">
                <a:xfrm>
                  <a:off x="6192838" y="3757613"/>
                  <a:ext cx="19050" cy="50800"/>
                </a:xfrm>
                <a:custGeom>
                  <a:avLst/>
                  <a:gdLst>
                    <a:gd name="T0" fmla="*/ 9 w 9"/>
                    <a:gd name="T1" fmla="*/ 0 h 23"/>
                    <a:gd name="T2" fmla="*/ 9 w 9"/>
                    <a:gd name="T3" fmla="*/ 23 h 23"/>
                    <a:gd name="T4" fmla="*/ 4 w 9"/>
                    <a:gd name="T5" fmla="*/ 23 h 23"/>
                    <a:gd name="T6" fmla="*/ 4 w 9"/>
                    <a:gd name="T7" fmla="*/ 6 h 23"/>
                    <a:gd name="T8" fmla="*/ 4 w 9"/>
                    <a:gd name="T9" fmla="*/ 7 h 23"/>
                    <a:gd name="T10" fmla="*/ 2 w 9"/>
                    <a:gd name="T11" fmla="*/ 7 h 23"/>
                    <a:gd name="T12" fmla="*/ 1 w 9"/>
                    <a:gd name="T13" fmla="*/ 8 h 23"/>
                    <a:gd name="T14" fmla="*/ 0 w 9"/>
                    <a:gd name="T15" fmla="*/ 8 h 23"/>
                    <a:gd name="T16" fmla="*/ 0 w 9"/>
                    <a:gd name="T17" fmla="*/ 4 h 23"/>
                    <a:gd name="T18" fmla="*/ 3 w 9"/>
                    <a:gd name="T19" fmla="*/ 2 h 23"/>
                    <a:gd name="T20" fmla="*/ 6 w 9"/>
                    <a:gd name="T21" fmla="*/ 0 h 23"/>
                    <a:gd name="T22" fmla="*/ 9 w 9"/>
                    <a:gd name="T23"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 h="23">
                      <a:moveTo>
                        <a:pt x="9" y="0"/>
                      </a:moveTo>
                      <a:cubicBezTo>
                        <a:pt x="9" y="23"/>
                        <a:pt x="9" y="23"/>
                        <a:pt x="9" y="23"/>
                      </a:cubicBezTo>
                      <a:cubicBezTo>
                        <a:pt x="4" y="23"/>
                        <a:pt x="4" y="23"/>
                        <a:pt x="4" y="23"/>
                      </a:cubicBezTo>
                      <a:cubicBezTo>
                        <a:pt x="4" y="6"/>
                        <a:pt x="4" y="6"/>
                        <a:pt x="4" y="6"/>
                      </a:cubicBezTo>
                      <a:cubicBezTo>
                        <a:pt x="4" y="6"/>
                        <a:pt x="4" y="6"/>
                        <a:pt x="4" y="7"/>
                      </a:cubicBezTo>
                      <a:cubicBezTo>
                        <a:pt x="3" y="7"/>
                        <a:pt x="3" y="7"/>
                        <a:pt x="2" y="7"/>
                      </a:cubicBezTo>
                      <a:cubicBezTo>
                        <a:pt x="2" y="7"/>
                        <a:pt x="1" y="8"/>
                        <a:pt x="1" y="8"/>
                      </a:cubicBezTo>
                      <a:cubicBezTo>
                        <a:pt x="1" y="8"/>
                        <a:pt x="0" y="8"/>
                        <a:pt x="0" y="8"/>
                      </a:cubicBezTo>
                      <a:cubicBezTo>
                        <a:pt x="0" y="4"/>
                        <a:pt x="0" y="4"/>
                        <a:pt x="0" y="4"/>
                      </a:cubicBezTo>
                      <a:cubicBezTo>
                        <a:pt x="1" y="3"/>
                        <a:pt x="2" y="3"/>
                        <a:pt x="3" y="2"/>
                      </a:cubicBezTo>
                      <a:cubicBezTo>
                        <a:pt x="4" y="2"/>
                        <a:pt x="6" y="1"/>
                        <a:pt x="6" y="0"/>
                      </a:cubicBezTo>
                      <a:lnTo>
                        <a:pt x="9" y="0"/>
                      </a:lnTo>
                      <a:close/>
                    </a:path>
                  </a:pathLst>
                </a:custGeom>
                <a:solidFill>
                  <a:srgbClr val="68217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p>
                  <a:pPr marL="0" marR="0" lvl="0" indent="0" defTabSz="932597" eaLnBrk="1" fontAlgn="auto" latinLnBrk="0" hangingPunct="1">
                    <a:lnSpc>
                      <a:spcPct val="100000"/>
                    </a:lnSpc>
                    <a:spcBef>
                      <a:spcPts val="0"/>
                    </a:spcBef>
                    <a:spcAft>
                      <a:spcPts val="0"/>
                    </a:spcAft>
                    <a:buClrTx/>
                    <a:buSzTx/>
                    <a:buFontTx/>
                    <a:buNone/>
                    <a:tabLst/>
                    <a:defRPr/>
                  </a:pPr>
                  <a:endParaRPr kumimoji="0" lang="en-US" sz="1836" b="0" i="0" u="none" strike="noStrike" kern="0" cap="none" spc="0" normalizeH="0" baseline="0" noProof="0">
                    <a:ln>
                      <a:noFill/>
                    </a:ln>
                    <a:solidFill>
                      <a:sysClr val="windowText" lastClr="000000"/>
                    </a:solidFill>
                    <a:effectLst/>
                    <a:uLnTx/>
                    <a:uFillTx/>
                  </a:endParaRPr>
                </a:p>
              </p:txBody>
            </p:sp>
            <p:sp>
              <p:nvSpPr>
                <p:cNvPr id="1237" name="Freeform 409"/>
                <p:cNvSpPr>
                  <a:spLocks/>
                </p:cNvSpPr>
                <p:nvPr/>
              </p:nvSpPr>
              <p:spPr bwMode="auto">
                <a:xfrm>
                  <a:off x="6278563" y="3616326"/>
                  <a:ext cx="22225" cy="50800"/>
                </a:xfrm>
                <a:custGeom>
                  <a:avLst/>
                  <a:gdLst>
                    <a:gd name="T0" fmla="*/ 10 w 10"/>
                    <a:gd name="T1" fmla="*/ 0 h 23"/>
                    <a:gd name="T2" fmla="*/ 10 w 10"/>
                    <a:gd name="T3" fmla="*/ 23 h 23"/>
                    <a:gd name="T4" fmla="*/ 5 w 10"/>
                    <a:gd name="T5" fmla="*/ 23 h 23"/>
                    <a:gd name="T6" fmla="*/ 5 w 10"/>
                    <a:gd name="T7" fmla="*/ 5 h 23"/>
                    <a:gd name="T8" fmla="*/ 4 w 10"/>
                    <a:gd name="T9" fmla="*/ 6 h 23"/>
                    <a:gd name="T10" fmla="*/ 3 w 10"/>
                    <a:gd name="T11" fmla="*/ 7 h 23"/>
                    <a:gd name="T12" fmla="*/ 1 w 10"/>
                    <a:gd name="T13" fmla="*/ 7 h 23"/>
                    <a:gd name="T14" fmla="*/ 0 w 10"/>
                    <a:gd name="T15" fmla="*/ 7 h 23"/>
                    <a:gd name="T16" fmla="*/ 0 w 10"/>
                    <a:gd name="T17" fmla="*/ 3 h 23"/>
                    <a:gd name="T18" fmla="*/ 4 w 10"/>
                    <a:gd name="T19" fmla="*/ 2 h 23"/>
                    <a:gd name="T20" fmla="*/ 7 w 10"/>
                    <a:gd name="T21" fmla="*/ 0 h 23"/>
                    <a:gd name="T22" fmla="*/ 10 w 10"/>
                    <a:gd name="T23"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0" h="23">
                      <a:moveTo>
                        <a:pt x="10" y="0"/>
                      </a:moveTo>
                      <a:cubicBezTo>
                        <a:pt x="10" y="23"/>
                        <a:pt x="10" y="23"/>
                        <a:pt x="10" y="23"/>
                      </a:cubicBezTo>
                      <a:cubicBezTo>
                        <a:pt x="5" y="23"/>
                        <a:pt x="5" y="23"/>
                        <a:pt x="5" y="23"/>
                      </a:cubicBezTo>
                      <a:cubicBezTo>
                        <a:pt x="5" y="5"/>
                        <a:pt x="5" y="5"/>
                        <a:pt x="5" y="5"/>
                      </a:cubicBezTo>
                      <a:cubicBezTo>
                        <a:pt x="4" y="5"/>
                        <a:pt x="4" y="6"/>
                        <a:pt x="4" y="6"/>
                      </a:cubicBezTo>
                      <a:cubicBezTo>
                        <a:pt x="3" y="6"/>
                        <a:pt x="3" y="6"/>
                        <a:pt x="3" y="7"/>
                      </a:cubicBezTo>
                      <a:cubicBezTo>
                        <a:pt x="2" y="7"/>
                        <a:pt x="2" y="7"/>
                        <a:pt x="1" y="7"/>
                      </a:cubicBezTo>
                      <a:cubicBezTo>
                        <a:pt x="1" y="7"/>
                        <a:pt x="0" y="7"/>
                        <a:pt x="0" y="7"/>
                      </a:cubicBezTo>
                      <a:cubicBezTo>
                        <a:pt x="0" y="3"/>
                        <a:pt x="0" y="3"/>
                        <a:pt x="0" y="3"/>
                      </a:cubicBezTo>
                      <a:cubicBezTo>
                        <a:pt x="1" y="3"/>
                        <a:pt x="2" y="2"/>
                        <a:pt x="4" y="2"/>
                      </a:cubicBezTo>
                      <a:cubicBezTo>
                        <a:pt x="5" y="1"/>
                        <a:pt x="6" y="0"/>
                        <a:pt x="7" y="0"/>
                      </a:cubicBezTo>
                      <a:lnTo>
                        <a:pt x="10" y="0"/>
                      </a:lnTo>
                      <a:close/>
                    </a:path>
                  </a:pathLst>
                </a:custGeom>
                <a:solidFill>
                  <a:srgbClr val="68217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p>
                  <a:pPr marL="0" marR="0" lvl="0" indent="0" defTabSz="932597" eaLnBrk="1" fontAlgn="auto" latinLnBrk="0" hangingPunct="1">
                    <a:lnSpc>
                      <a:spcPct val="100000"/>
                    </a:lnSpc>
                    <a:spcBef>
                      <a:spcPts val="0"/>
                    </a:spcBef>
                    <a:spcAft>
                      <a:spcPts val="0"/>
                    </a:spcAft>
                    <a:buClrTx/>
                    <a:buSzTx/>
                    <a:buFontTx/>
                    <a:buNone/>
                    <a:tabLst/>
                    <a:defRPr/>
                  </a:pPr>
                  <a:endParaRPr kumimoji="0" lang="en-US" sz="1836" b="0" i="0" u="none" strike="noStrike" kern="0" cap="none" spc="0" normalizeH="0" baseline="0" noProof="0">
                    <a:ln>
                      <a:noFill/>
                    </a:ln>
                    <a:solidFill>
                      <a:sysClr val="windowText" lastClr="000000"/>
                    </a:solidFill>
                    <a:effectLst/>
                    <a:uLnTx/>
                    <a:uFillTx/>
                  </a:endParaRPr>
                </a:p>
              </p:txBody>
            </p:sp>
            <p:sp>
              <p:nvSpPr>
                <p:cNvPr id="1238" name="Freeform 410"/>
                <p:cNvSpPr>
                  <a:spLocks noEditPoints="1"/>
                </p:cNvSpPr>
                <p:nvPr/>
              </p:nvSpPr>
              <p:spPr bwMode="auto">
                <a:xfrm>
                  <a:off x="6275388" y="3686176"/>
                  <a:ext cx="34925" cy="53975"/>
                </a:xfrm>
                <a:custGeom>
                  <a:avLst/>
                  <a:gdLst>
                    <a:gd name="T0" fmla="*/ 8 w 16"/>
                    <a:gd name="T1" fmla="*/ 24 h 24"/>
                    <a:gd name="T2" fmla="*/ 0 w 16"/>
                    <a:gd name="T3" fmla="*/ 12 h 24"/>
                    <a:gd name="T4" fmla="*/ 2 w 16"/>
                    <a:gd name="T5" fmla="*/ 3 h 24"/>
                    <a:gd name="T6" fmla="*/ 8 w 16"/>
                    <a:gd name="T7" fmla="*/ 0 h 24"/>
                    <a:gd name="T8" fmla="*/ 16 w 16"/>
                    <a:gd name="T9" fmla="*/ 12 h 24"/>
                    <a:gd name="T10" fmla="*/ 14 w 16"/>
                    <a:gd name="T11" fmla="*/ 20 h 24"/>
                    <a:gd name="T12" fmla="*/ 8 w 16"/>
                    <a:gd name="T13" fmla="*/ 24 h 24"/>
                    <a:gd name="T14" fmla="*/ 8 w 16"/>
                    <a:gd name="T15" fmla="*/ 4 h 24"/>
                    <a:gd name="T16" fmla="*/ 5 w 16"/>
                    <a:gd name="T17" fmla="*/ 12 h 24"/>
                    <a:gd name="T18" fmla="*/ 8 w 16"/>
                    <a:gd name="T19" fmla="*/ 20 h 24"/>
                    <a:gd name="T20" fmla="*/ 11 w 16"/>
                    <a:gd name="T21" fmla="*/ 12 h 24"/>
                    <a:gd name="T22" fmla="*/ 8 w 16"/>
                    <a:gd name="T23" fmla="*/ 4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6" h="24">
                      <a:moveTo>
                        <a:pt x="8" y="24"/>
                      </a:moveTo>
                      <a:cubicBezTo>
                        <a:pt x="2" y="24"/>
                        <a:pt x="0" y="20"/>
                        <a:pt x="0" y="12"/>
                      </a:cubicBezTo>
                      <a:cubicBezTo>
                        <a:pt x="0" y="8"/>
                        <a:pt x="0" y="5"/>
                        <a:pt x="2" y="3"/>
                      </a:cubicBezTo>
                      <a:cubicBezTo>
                        <a:pt x="3" y="1"/>
                        <a:pt x="5" y="0"/>
                        <a:pt x="8" y="0"/>
                      </a:cubicBezTo>
                      <a:cubicBezTo>
                        <a:pt x="13" y="0"/>
                        <a:pt x="16" y="4"/>
                        <a:pt x="16" y="12"/>
                      </a:cubicBezTo>
                      <a:cubicBezTo>
                        <a:pt x="16" y="15"/>
                        <a:pt x="15" y="18"/>
                        <a:pt x="14" y="20"/>
                      </a:cubicBezTo>
                      <a:cubicBezTo>
                        <a:pt x="12" y="22"/>
                        <a:pt x="10" y="24"/>
                        <a:pt x="8" y="24"/>
                      </a:cubicBezTo>
                      <a:close/>
                      <a:moveTo>
                        <a:pt x="8" y="4"/>
                      </a:moveTo>
                      <a:cubicBezTo>
                        <a:pt x="6" y="4"/>
                        <a:pt x="5" y="7"/>
                        <a:pt x="5" y="12"/>
                      </a:cubicBezTo>
                      <a:cubicBezTo>
                        <a:pt x="5" y="17"/>
                        <a:pt x="6" y="20"/>
                        <a:pt x="8" y="20"/>
                      </a:cubicBezTo>
                      <a:cubicBezTo>
                        <a:pt x="10" y="20"/>
                        <a:pt x="11" y="17"/>
                        <a:pt x="11" y="12"/>
                      </a:cubicBezTo>
                      <a:cubicBezTo>
                        <a:pt x="11" y="7"/>
                        <a:pt x="10" y="4"/>
                        <a:pt x="8" y="4"/>
                      </a:cubicBezTo>
                      <a:close/>
                    </a:path>
                  </a:pathLst>
                </a:custGeom>
                <a:solidFill>
                  <a:srgbClr val="68217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p>
                  <a:pPr marL="0" marR="0" lvl="0" indent="0" defTabSz="932597" eaLnBrk="1" fontAlgn="auto" latinLnBrk="0" hangingPunct="1">
                    <a:lnSpc>
                      <a:spcPct val="100000"/>
                    </a:lnSpc>
                    <a:spcBef>
                      <a:spcPts val="0"/>
                    </a:spcBef>
                    <a:spcAft>
                      <a:spcPts val="0"/>
                    </a:spcAft>
                    <a:buClrTx/>
                    <a:buSzTx/>
                    <a:buFontTx/>
                    <a:buNone/>
                    <a:tabLst/>
                    <a:defRPr/>
                  </a:pPr>
                  <a:endParaRPr kumimoji="0" lang="en-US" sz="1836" b="0" i="0" u="none" strike="noStrike" kern="0" cap="none" spc="0" normalizeH="0" baseline="0" noProof="0">
                    <a:ln>
                      <a:noFill/>
                    </a:ln>
                    <a:solidFill>
                      <a:sysClr val="windowText" lastClr="000000"/>
                    </a:solidFill>
                    <a:effectLst/>
                    <a:uLnTx/>
                    <a:uFillTx/>
                  </a:endParaRPr>
                </a:p>
              </p:txBody>
            </p:sp>
            <p:sp>
              <p:nvSpPr>
                <p:cNvPr id="1239" name="Freeform 411"/>
                <p:cNvSpPr>
                  <a:spLocks noEditPoints="1"/>
                </p:cNvSpPr>
                <p:nvPr/>
              </p:nvSpPr>
              <p:spPr bwMode="auto">
                <a:xfrm>
                  <a:off x="6275388" y="3757613"/>
                  <a:ext cx="34925" cy="53975"/>
                </a:xfrm>
                <a:custGeom>
                  <a:avLst/>
                  <a:gdLst>
                    <a:gd name="T0" fmla="*/ 8 w 16"/>
                    <a:gd name="T1" fmla="*/ 24 h 24"/>
                    <a:gd name="T2" fmla="*/ 0 w 16"/>
                    <a:gd name="T3" fmla="*/ 12 h 24"/>
                    <a:gd name="T4" fmla="*/ 2 w 16"/>
                    <a:gd name="T5" fmla="*/ 4 h 24"/>
                    <a:gd name="T6" fmla="*/ 8 w 16"/>
                    <a:gd name="T7" fmla="*/ 0 h 24"/>
                    <a:gd name="T8" fmla="*/ 16 w 16"/>
                    <a:gd name="T9" fmla="*/ 12 h 24"/>
                    <a:gd name="T10" fmla="*/ 14 w 16"/>
                    <a:gd name="T11" fmla="*/ 21 h 24"/>
                    <a:gd name="T12" fmla="*/ 8 w 16"/>
                    <a:gd name="T13" fmla="*/ 24 h 24"/>
                    <a:gd name="T14" fmla="*/ 8 w 16"/>
                    <a:gd name="T15" fmla="*/ 4 h 24"/>
                    <a:gd name="T16" fmla="*/ 5 w 16"/>
                    <a:gd name="T17" fmla="*/ 12 h 24"/>
                    <a:gd name="T18" fmla="*/ 8 w 16"/>
                    <a:gd name="T19" fmla="*/ 20 h 24"/>
                    <a:gd name="T20" fmla="*/ 11 w 16"/>
                    <a:gd name="T21" fmla="*/ 12 h 24"/>
                    <a:gd name="T22" fmla="*/ 8 w 16"/>
                    <a:gd name="T23" fmla="*/ 4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6" h="24">
                      <a:moveTo>
                        <a:pt x="8" y="24"/>
                      </a:moveTo>
                      <a:cubicBezTo>
                        <a:pt x="2" y="24"/>
                        <a:pt x="0" y="20"/>
                        <a:pt x="0" y="12"/>
                      </a:cubicBezTo>
                      <a:cubicBezTo>
                        <a:pt x="0" y="9"/>
                        <a:pt x="0" y="6"/>
                        <a:pt x="2" y="4"/>
                      </a:cubicBezTo>
                      <a:cubicBezTo>
                        <a:pt x="3" y="1"/>
                        <a:pt x="5" y="0"/>
                        <a:pt x="8" y="0"/>
                      </a:cubicBezTo>
                      <a:cubicBezTo>
                        <a:pt x="13" y="0"/>
                        <a:pt x="16" y="4"/>
                        <a:pt x="16" y="12"/>
                      </a:cubicBezTo>
                      <a:cubicBezTo>
                        <a:pt x="16" y="16"/>
                        <a:pt x="15" y="19"/>
                        <a:pt x="14" y="21"/>
                      </a:cubicBezTo>
                      <a:cubicBezTo>
                        <a:pt x="12" y="23"/>
                        <a:pt x="10" y="24"/>
                        <a:pt x="8" y="24"/>
                      </a:cubicBezTo>
                      <a:close/>
                      <a:moveTo>
                        <a:pt x="8" y="4"/>
                      </a:moveTo>
                      <a:cubicBezTo>
                        <a:pt x="6" y="4"/>
                        <a:pt x="5" y="7"/>
                        <a:pt x="5" y="12"/>
                      </a:cubicBezTo>
                      <a:cubicBezTo>
                        <a:pt x="5" y="17"/>
                        <a:pt x="6" y="20"/>
                        <a:pt x="8" y="20"/>
                      </a:cubicBezTo>
                      <a:cubicBezTo>
                        <a:pt x="10" y="20"/>
                        <a:pt x="11" y="17"/>
                        <a:pt x="11" y="12"/>
                      </a:cubicBezTo>
                      <a:cubicBezTo>
                        <a:pt x="11" y="7"/>
                        <a:pt x="10" y="4"/>
                        <a:pt x="8" y="4"/>
                      </a:cubicBezTo>
                      <a:close/>
                    </a:path>
                  </a:pathLst>
                </a:custGeom>
                <a:solidFill>
                  <a:srgbClr val="68217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p>
                  <a:pPr marL="0" marR="0" lvl="0" indent="0" defTabSz="932597" eaLnBrk="1" fontAlgn="auto" latinLnBrk="0" hangingPunct="1">
                    <a:lnSpc>
                      <a:spcPct val="100000"/>
                    </a:lnSpc>
                    <a:spcBef>
                      <a:spcPts val="0"/>
                    </a:spcBef>
                    <a:spcAft>
                      <a:spcPts val="0"/>
                    </a:spcAft>
                    <a:buClrTx/>
                    <a:buSzTx/>
                    <a:buFontTx/>
                    <a:buNone/>
                    <a:tabLst/>
                    <a:defRPr/>
                  </a:pPr>
                  <a:endParaRPr kumimoji="0" lang="en-US" sz="1836" b="0" i="0" u="none" strike="noStrike" kern="0" cap="none" spc="0" normalizeH="0" baseline="0" noProof="0">
                    <a:ln>
                      <a:noFill/>
                    </a:ln>
                    <a:solidFill>
                      <a:sysClr val="windowText" lastClr="000000"/>
                    </a:solidFill>
                    <a:effectLst/>
                    <a:uLnTx/>
                    <a:uFillTx/>
                  </a:endParaRPr>
                </a:p>
              </p:txBody>
            </p:sp>
            <p:sp>
              <p:nvSpPr>
                <p:cNvPr id="1240" name="Freeform 412"/>
                <p:cNvSpPr>
                  <a:spLocks noEditPoints="1"/>
                </p:cNvSpPr>
                <p:nvPr/>
              </p:nvSpPr>
              <p:spPr bwMode="auto">
                <a:xfrm>
                  <a:off x="6230938" y="3616326"/>
                  <a:ext cx="34925" cy="50800"/>
                </a:xfrm>
                <a:custGeom>
                  <a:avLst/>
                  <a:gdLst>
                    <a:gd name="T0" fmla="*/ 8 w 16"/>
                    <a:gd name="T1" fmla="*/ 23 h 23"/>
                    <a:gd name="T2" fmla="*/ 0 w 16"/>
                    <a:gd name="T3" fmla="*/ 12 h 23"/>
                    <a:gd name="T4" fmla="*/ 2 w 16"/>
                    <a:gd name="T5" fmla="*/ 3 h 23"/>
                    <a:gd name="T6" fmla="*/ 8 w 16"/>
                    <a:gd name="T7" fmla="*/ 0 h 23"/>
                    <a:gd name="T8" fmla="*/ 16 w 16"/>
                    <a:gd name="T9" fmla="*/ 11 h 23"/>
                    <a:gd name="T10" fmla="*/ 14 w 16"/>
                    <a:gd name="T11" fmla="*/ 20 h 23"/>
                    <a:gd name="T12" fmla="*/ 8 w 16"/>
                    <a:gd name="T13" fmla="*/ 23 h 23"/>
                    <a:gd name="T14" fmla="*/ 8 w 16"/>
                    <a:gd name="T15" fmla="*/ 4 h 23"/>
                    <a:gd name="T16" fmla="*/ 5 w 16"/>
                    <a:gd name="T17" fmla="*/ 12 h 23"/>
                    <a:gd name="T18" fmla="*/ 8 w 16"/>
                    <a:gd name="T19" fmla="*/ 19 h 23"/>
                    <a:gd name="T20" fmla="*/ 11 w 16"/>
                    <a:gd name="T21" fmla="*/ 11 h 23"/>
                    <a:gd name="T22" fmla="*/ 8 w 16"/>
                    <a:gd name="T23" fmla="*/ 4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6" h="23">
                      <a:moveTo>
                        <a:pt x="8" y="23"/>
                      </a:moveTo>
                      <a:cubicBezTo>
                        <a:pt x="2" y="23"/>
                        <a:pt x="0" y="19"/>
                        <a:pt x="0" y="12"/>
                      </a:cubicBezTo>
                      <a:cubicBezTo>
                        <a:pt x="0" y="8"/>
                        <a:pt x="0" y="5"/>
                        <a:pt x="2" y="3"/>
                      </a:cubicBezTo>
                      <a:cubicBezTo>
                        <a:pt x="3" y="1"/>
                        <a:pt x="5" y="0"/>
                        <a:pt x="8" y="0"/>
                      </a:cubicBezTo>
                      <a:cubicBezTo>
                        <a:pt x="13" y="0"/>
                        <a:pt x="16" y="4"/>
                        <a:pt x="16" y="11"/>
                      </a:cubicBezTo>
                      <a:cubicBezTo>
                        <a:pt x="16" y="15"/>
                        <a:pt x="15" y="18"/>
                        <a:pt x="14" y="20"/>
                      </a:cubicBezTo>
                      <a:cubicBezTo>
                        <a:pt x="12" y="22"/>
                        <a:pt x="10" y="23"/>
                        <a:pt x="8" y="23"/>
                      </a:cubicBezTo>
                      <a:close/>
                      <a:moveTo>
                        <a:pt x="8" y="4"/>
                      </a:moveTo>
                      <a:cubicBezTo>
                        <a:pt x="6" y="4"/>
                        <a:pt x="5" y="6"/>
                        <a:pt x="5" y="12"/>
                      </a:cubicBezTo>
                      <a:cubicBezTo>
                        <a:pt x="5" y="17"/>
                        <a:pt x="6" y="19"/>
                        <a:pt x="8" y="19"/>
                      </a:cubicBezTo>
                      <a:cubicBezTo>
                        <a:pt x="10" y="19"/>
                        <a:pt x="11" y="17"/>
                        <a:pt x="11" y="11"/>
                      </a:cubicBezTo>
                      <a:cubicBezTo>
                        <a:pt x="11" y="6"/>
                        <a:pt x="10" y="4"/>
                        <a:pt x="8" y="4"/>
                      </a:cubicBezTo>
                      <a:close/>
                    </a:path>
                  </a:pathLst>
                </a:custGeom>
                <a:solidFill>
                  <a:srgbClr val="68217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p>
                  <a:pPr marL="0" marR="0" lvl="0" indent="0" defTabSz="932597" eaLnBrk="1" fontAlgn="auto" latinLnBrk="0" hangingPunct="1">
                    <a:lnSpc>
                      <a:spcPct val="100000"/>
                    </a:lnSpc>
                    <a:spcBef>
                      <a:spcPts val="0"/>
                    </a:spcBef>
                    <a:spcAft>
                      <a:spcPts val="0"/>
                    </a:spcAft>
                    <a:buClrTx/>
                    <a:buSzTx/>
                    <a:buFontTx/>
                    <a:buNone/>
                    <a:tabLst/>
                    <a:defRPr/>
                  </a:pPr>
                  <a:endParaRPr kumimoji="0" lang="en-US" sz="1836" b="0" i="0" u="none" strike="noStrike" kern="0" cap="none" spc="0" normalizeH="0" baseline="0" noProof="0">
                    <a:ln>
                      <a:noFill/>
                    </a:ln>
                    <a:solidFill>
                      <a:sysClr val="windowText" lastClr="000000"/>
                    </a:solidFill>
                    <a:effectLst/>
                    <a:uLnTx/>
                    <a:uFillTx/>
                  </a:endParaRPr>
                </a:p>
              </p:txBody>
            </p:sp>
            <p:sp>
              <p:nvSpPr>
                <p:cNvPr id="1241" name="Freeform 413"/>
                <p:cNvSpPr>
                  <a:spLocks/>
                </p:cNvSpPr>
                <p:nvPr/>
              </p:nvSpPr>
              <p:spPr bwMode="auto">
                <a:xfrm>
                  <a:off x="6234113" y="3686176"/>
                  <a:ext cx="22225" cy="52388"/>
                </a:xfrm>
                <a:custGeom>
                  <a:avLst/>
                  <a:gdLst>
                    <a:gd name="T0" fmla="*/ 10 w 10"/>
                    <a:gd name="T1" fmla="*/ 0 h 23"/>
                    <a:gd name="T2" fmla="*/ 10 w 10"/>
                    <a:gd name="T3" fmla="*/ 23 h 23"/>
                    <a:gd name="T4" fmla="*/ 5 w 10"/>
                    <a:gd name="T5" fmla="*/ 23 h 23"/>
                    <a:gd name="T6" fmla="*/ 5 w 10"/>
                    <a:gd name="T7" fmla="*/ 6 h 23"/>
                    <a:gd name="T8" fmla="*/ 4 w 10"/>
                    <a:gd name="T9" fmla="*/ 6 h 23"/>
                    <a:gd name="T10" fmla="*/ 3 w 10"/>
                    <a:gd name="T11" fmla="*/ 7 h 23"/>
                    <a:gd name="T12" fmla="*/ 1 w 10"/>
                    <a:gd name="T13" fmla="*/ 7 h 23"/>
                    <a:gd name="T14" fmla="*/ 0 w 10"/>
                    <a:gd name="T15" fmla="*/ 8 h 23"/>
                    <a:gd name="T16" fmla="*/ 0 w 10"/>
                    <a:gd name="T17" fmla="*/ 3 h 23"/>
                    <a:gd name="T18" fmla="*/ 4 w 10"/>
                    <a:gd name="T19" fmla="*/ 2 h 23"/>
                    <a:gd name="T20" fmla="*/ 7 w 10"/>
                    <a:gd name="T21" fmla="*/ 0 h 23"/>
                    <a:gd name="T22" fmla="*/ 10 w 10"/>
                    <a:gd name="T23"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0" h="23">
                      <a:moveTo>
                        <a:pt x="10" y="0"/>
                      </a:moveTo>
                      <a:cubicBezTo>
                        <a:pt x="10" y="23"/>
                        <a:pt x="10" y="23"/>
                        <a:pt x="10" y="23"/>
                      </a:cubicBezTo>
                      <a:cubicBezTo>
                        <a:pt x="5" y="23"/>
                        <a:pt x="5" y="23"/>
                        <a:pt x="5" y="23"/>
                      </a:cubicBezTo>
                      <a:cubicBezTo>
                        <a:pt x="5" y="6"/>
                        <a:pt x="5" y="6"/>
                        <a:pt x="5" y="6"/>
                      </a:cubicBezTo>
                      <a:cubicBezTo>
                        <a:pt x="4" y="6"/>
                        <a:pt x="4" y="6"/>
                        <a:pt x="4" y="6"/>
                      </a:cubicBezTo>
                      <a:cubicBezTo>
                        <a:pt x="3" y="6"/>
                        <a:pt x="3" y="7"/>
                        <a:pt x="3" y="7"/>
                      </a:cubicBezTo>
                      <a:cubicBezTo>
                        <a:pt x="2" y="7"/>
                        <a:pt x="2" y="7"/>
                        <a:pt x="1" y="7"/>
                      </a:cubicBezTo>
                      <a:cubicBezTo>
                        <a:pt x="1" y="7"/>
                        <a:pt x="0" y="8"/>
                        <a:pt x="0" y="8"/>
                      </a:cubicBezTo>
                      <a:cubicBezTo>
                        <a:pt x="0" y="3"/>
                        <a:pt x="0" y="3"/>
                        <a:pt x="0" y="3"/>
                      </a:cubicBezTo>
                      <a:cubicBezTo>
                        <a:pt x="1" y="3"/>
                        <a:pt x="2" y="2"/>
                        <a:pt x="4" y="2"/>
                      </a:cubicBezTo>
                      <a:cubicBezTo>
                        <a:pt x="5" y="1"/>
                        <a:pt x="6" y="1"/>
                        <a:pt x="7" y="0"/>
                      </a:cubicBezTo>
                      <a:lnTo>
                        <a:pt x="10" y="0"/>
                      </a:lnTo>
                      <a:close/>
                    </a:path>
                  </a:pathLst>
                </a:custGeom>
                <a:solidFill>
                  <a:srgbClr val="68217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p>
                  <a:pPr marL="0" marR="0" lvl="0" indent="0" defTabSz="932597" eaLnBrk="1" fontAlgn="auto" latinLnBrk="0" hangingPunct="1">
                    <a:lnSpc>
                      <a:spcPct val="100000"/>
                    </a:lnSpc>
                    <a:spcBef>
                      <a:spcPts val="0"/>
                    </a:spcBef>
                    <a:spcAft>
                      <a:spcPts val="0"/>
                    </a:spcAft>
                    <a:buClrTx/>
                    <a:buSzTx/>
                    <a:buFontTx/>
                    <a:buNone/>
                    <a:tabLst/>
                    <a:defRPr/>
                  </a:pPr>
                  <a:endParaRPr kumimoji="0" lang="en-US" sz="1836" b="0" i="0" u="none" strike="noStrike" kern="0" cap="none" spc="0" normalizeH="0" baseline="0" noProof="0">
                    <a:ln>
                      <a:noFill/>
                    </a:ln>
                    <a:solidFill>
                      <a:sysClr val="windowText" lastClr="000000"/>
                    </a:solidFill>
                    <a:effectLst/>
                    <a:uLnTx/>
                    <a:uFillTx/>
                  </a:endParaRPr>
                </a:p>
              </p:txBody>
            </p:sp>
            <p:sp>
              <p:nvSpPr>
                <p:cNvPr id="1242" name="Freeform 414"/>
                <p:cNvSpPr>
                  <a:spLocks noEditPoints="1"/>
                </p:cNvSpPr>
                <p:nvPr/>
              </p:nvSpPr>
              <p:spPr bwMode="auto">
                <a:xfrm>
                  <a:off x="6230938" y="3757613"/>
                  <a:ext cx="34925" cy="53975"/>
                </a:xfrm>
                <a:custGeom>
                  <a:avLst/>
                  <a:gdLst>
                    <a:gd name="T0" fmla="*/ 8 w 16"/>
                    <a:gd name="T1" fmla="*/ 24 h 24"/>
                    <a:gd name="T2" fmla="*/ 0 w 16"/>
                    <a:gd name="T3" fmla="*/ 12 h 24"/>
                    <a:gd name="T4" fmla="*/ 2 w 16"/>
                    <a:gd name="T5" fmla="*/ 4 h 24"/>
                    <a:gd name="T6" fmla="*/ 8 w 16"/>
                    <a:gd name="T7" fmla="*/ 0 h 24"/>
                    <a:gd name="T8" fmla="*/ 16 w 16"/>
                    <a:gd name="T9" fmla="*/ 12 h 24"/>
                    <a:gd name="T10" fmla="*/ 14 w 16"/>
                    <a:gd name="T11" fmla="*/ 21 h 24"/>
                    <a:gd name="T12" fmla="*/ 8 w 16"/>
                    <a:gd name="T13" fmla="*/ 24 h 24"/>
                    <a:gd name="T14" fmla="*/ 8 w 16"/>
                    <a:gd name="T15" fmla="*/ 4 h 24"/>
                    <a:gd name="T16" fmla="*/ 5 w 16"/>
                    <a:gd name="T17" fmla="*/ 12 h 24"/>
                    <a:gd name="T18" fmla="*/ 8 w 16"/>
                    <a:gd name="T19" fmla="*/ 20 h 24"/>
                    <a:gd name="T20" fmla="*/ 11 w 16"/>
                    <a:gd name="T21" fmla="*/ 12 h 24"/>
                    <a:gd name="T22" fmla="*/ 8 w 16"/>
                    <a:gd name="T23" fmla="*/ 4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6" h="24">
                      <a:moveTo>
                        <a:pt x="8" y="24"/>
                      </a:moveTo>
                      <a:cubicBezTo>
                        <a:pt x="2" y="24"/>
                        <a:pt x="0" y="20"/>
                        <a:pt x="0" y="12"/>
                      </a:cubicBezTo>
                      <a:cubicBezTo>
                        <a:pt x="0" y="9"/>
                        <a:pt x="0" y="6"/>
                        <a:pt x="2" y="4"/>
                      </a:cubicBezTo>
                      <a:cubicBezTo>
                        <a:pt x="3" y="1"/>
                        <a:pt x="5" y="0"/>
                        <a:pt x="8" y="0"/>
                      </a:cubicBezTo>
                      <a:cubicBezTo>
                        <a:pt x="13" y="0"/>
                        <a:pt x="16" y="4"/>
                        <a:pt x="16" y="12"/>
                      </a:cubicBezTo>
                      <a:cubicBezTo>
                        <a:pt x="16" y="16"/>
                        <a:pt x="15" y="19"/>
                        <a:pt x="14" y="21"/>
                      </a:cubicBezTo>
                      <a:cubicBezTo>
                        <a:pt x="12" y="23"/>
                        <a:pt x="10" y="24"/>
                        <a:pt x="8" y="24"/>
                      </a:cubicBezTo>
                      <a:close/>
                      <a:moveTo>
                        <a:pt x="8" y="4"/>
                      </a:moveTo>
                      <a:cubicBezTo>
                        <a:pt x="6" y="4"/>
                        <a:pt x="5" y="7"/>
                        <a:pt x="5" y="12"/>
                      </a:cubicBezTo>
                      <a:cubicBezTo>
                        <a:pt x="5" y="17"/>
                        <a:pt x="6" y="20"/>
                        <a:pt x="8" y="20"/>
                      </a:cubicBezTo>
                      <a:cubicBezTo>
                        <a:pt x="10" y="20"/>
                        <a:pt x="11" y="17"/>
                        <a:pt x="11" y="12"/>
                      </a:cubicBezTo>
                      <a:cubicBezTo>
                        <a:pt x="11" y="7"/>
                        <a:pt x="10" y="4"/>
                        <a:pt x="8" y="4"/>
                      </a:cubicBezTo>
                      <a:close/>
                    </a:path>
                  </a:pathLst>
                </a:custGeom>
                <a:solidFill>
                  <a:srgbClr val="68217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p>
                  <a:pPr marL="0" marR="0" lvl="0" indent="0" defTabSz="932597" eaLnBrk="1" fontAlgn="auto" latinLnBrk="0" hangingPunct="1">
                    <a:lnSpc>
                      <a:spcPct val="100000"/>
                    </a:lnSpc>
                    <a:spcBef>
                      <a:spcPts val="0"/>
                    </a:spcBef>
                    <a:spcAft>
                      <a:spcPts val="0"/>
                    </a:spcAft>
                    <a:buClrTx/>
                    <a:buSzTx/>
                    <a:buFontTx/>
                    <a:buNone/>
                    <a:tabLst/>
                    <a:defRPr/>
                  </a:pPr>
                  <a:endParaRPr kumimoji="0" lang="en-US" sz="1836" b="0" i="0" u="none" strike="noStrike" kern="0" cap="none" spc="0" normalizeH="0" baseline="0" noProof="0">
                    <a:ln>
                      <a:noFill/>
                    </a:ln>
                    <a:solidFill>
                      <a:sysClr val="windowText" lastClr="000000"/>
                    </a:solidFill>
                    <a:effectLst/>
                    <a:uLnTx/>
                    <a:uFillTx/>
                  </a:endParaRPr>
                </a:p>
              </p:txBody>
            </p:sp>
          </p:grpSp>
        </p:grpSp>
        <p:grpSp>
          <p:nvGrpSpPr>
            <p:cNvPr id="1170" name="Group 1169"/>
            <p:cNvGrpSpPr/>
            <p:nvPr/>
          </p:nvGrpSpPr>
          <p:grpSpPr>
            <a:xfrm>
              <a:off x="9143816" y="5114230"/>
              <a:ext cx="269296" cy="546017"/>
              <a:chOff x="1472910" y="2881992"/>
              <a:chExt cx="269296" cy="546017"/>
            </a:xfrm>
          </p:grpSpPr>
          <p:grpSp>
            <p:nvGrpSpPr>
              <p:cNvPr id="1196" name="Group 1195"/>
              <p:cNvGrpSpPr/>
              <p:nvPr/>
            </p:nvGrpSpPr>
            <p:grpSpPr>
              <a:xfrm flipH="1">
                <a:off x="1508691" y="3230976"/>
                <a:ext cx="197734" cy="197033"/>
                <a:chOff x="5861051" y="4441826"/>
                <a:chExt cx="447675" cy="446088"/>
              </a:xfrm>
            </p:grpSpPr>
            <p:sp>
              <p:nvSpPr>
                <p:cNvPr id="1209" name="Rectangle 367"/>
                <p:cNvSpPr>
                  <a:spLocks noChangeArrowheads="1"/>
                </p:cNvSpPr>
                <p:nvPr/>
              </p:nvSpPr>
              <p:spPr bwMode="auto">
                <a:xfrm>
                  <a:off x="5861051" y="4441826"/>
                  <a:ext cx="447675" cy="446088"/>
                </a:xfrm>
                <a:prstGeom prst="rect">
                  <a:avLst/>
                </a:prstGeom>
                <a:solidFill>
                  <a:srgbClr val="0072C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3260" tIns="46630" rIns="93260" bIns="46630" numCol="1" anchor="t" anchorCtr="0" compatLnSpc="1">
                  <a:prstTxWarp prst="textNoShape">
                    <a:avLst/>
                  </a:prstTxWarp>
                </a:bodyPr>
                <a:lstStyle/>
                <a:p>
                  <a:pPr marL="0" marR="0" lvl="0" indent="0" defTabSz="932597" eaLnBrk="1" fontAlgn="auto" latinLnBrk="0" hangingPunct="1">
                    <a:lnSpc>
                      <a:spcPct val="100000"/>
                    </a:lnSpc>
                    <a:spcBef>
                      <a:spcPts val="0"/>
                    </a:spcBef>
                    <a:spcAft>
                      <a:spcPts val="0"/>
                    </a:spcAft>
                    <a:buClrTx/>
                    <a:buSzTx/>
                    <a:buFontTx/>
                    <a:buNone/>
                    <a:tabLst/>
                    <a:defRPr/>
                  </a:pPr>
                  <a:endParaRPr kumimoji="0" lang="en-US" sz="1836" b="0" i="0" u="none" strike="noStrike" kern="0" cap="none" spc="0" normalizeH="0" baseline="0" noProof="0">
                    <a:ln>
                      <a:noFill/>
                    </a:ln>
                    <a:solidFill>
                      <a:sysClr val="windowText" lastClr="000000"/>
                    </a:solidFill>
                    <a:effectLst/>
                    <a:uLnTx/>
                    <a:uFillTx/>
                  </a:endParaRPr>
                </a:p>
              </p:txBody>
            </p:sp>
            <p:sp>
              <p:nvSpPr>
                <p:cNvPr id="1210" name="Freeform 368"/>
                <p:cNvSpPr>
                  <a:spLocks/>
                </p:cNvSpPr>
                <p:nvPr/>
              </p:nvSpPr>
              <p:spPr bwMode="auto">
                <a:xfrm>
                  <a:off x="5938838" y="4522788"/>
                  <a:ext cx="33338" cy="74613"/>
                </a:xfrm>
                <a:custGeom>
                  <a:avLst/>
                  <a:gdLst>
                    <a:gd name="T0" fmla="*/ 15 w 15"/>
                    <a:gd name="T1" fmla="*/ 0 h 34"/>
                    <a:gd name="T2" fmla="*/ 15 w 15"/>
                    <a:gd name="T3" fmla="*/ 34 h 34"/>
                    <a:gd name="T4" fmla="*/ 7 w 15"/>
                    <a:gd name="T5" fmla="*/ 34 h 34"/>
                    <a:gd name="T6" fmla="*/ 7 w 15"/>
                    <a:gd name="T7" fmla="*/ 8 h 34"/>
                    <a:gd name="T8" fmla="*/ 6 w 15"/>
                    <a:gd name="T9" fmla="*/ 9 h 34"/>
                    <a:gd name="T10" fmla="*/ 4 w 15"/>
                    <a:gd name="T11" fmla="*/ 10 h 34"/>
                    <a:gd name="T12" fmla="*/ 2 w 15"/>
                    <a:gd name="T13" fmla="*/ 11 h 34"/>
                    <a:gd name="T14" fmla="*/ 0 w 15"/>
                    <a:gd name="T15" fmla="*/ 11 h 34"/>
                    <a:gd name="T16" fmla="*/ 0 w 15"/>
                    <a:gd name="T17" fmla="*/ 5 h 34"/>
                    <a:gd name="T18" fmla="*/ 6 w 15"/>
                    <a:gd name="T19" fmla="*/ 3 h 34"/>
                    <a:gd name="T20" fmla="*/ 10 w 15"/>
                    <a:gd name="T21" fmla="*/ 0 h 34"/>
                    <a:gd name="T22" fmla="*/ 15 w 15"/>
                    <a:gd name="T23" fmla="*/ 0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5" h="34">
                      <a:moveTo>
                        <a:pt x="15" y="0"/>
                      </a:moveTo>
                      <a:cubicBezTo>
                        <a:pt x="15" y="34"/>
                        <a:pt x="15" y="34"/>
                        <a:pt x="15" y="34"/>
                      </a:cubicBezTo>
                      <a:cubicBezTo>
                        <a:pt x="7" y="34"/>
                        <a:pt x="7" y="34"/>
                        <a:pt x="7" y="34"/>
                      </a:cubicBezTo>
                      <a:cubicBezTo>
                        <a:pt x="7" y="8"/>
                        <a:pt x="7" y="8"/>
                        <a:pt x="7" y="8"/>
                      </a:cubicBezTo>
                      <a:cubicBezTo>
                        <a:pt x="7" y="9"/>
                        <a:pt x="6" y="9"/>
                        <a:pt x="6" y="9"/>
                      </a:cubicBezTo>
                      <a:cubicBezTo>
                        <a:pt x="5" y="10"/>
                        <a:pt x="5" y="10"/>
                        <a:pt x="4" y="10"/>
                      </a:cubicBezTo>
                      <a:cubicBezTo>
                        <a:pt x="4" y="11"/>
                        <a:pt x="3" y="11"/>
                        <a:pt x="2" y="11"/>
                      </a:cubicBezTo>
                      <a:cubicBezTo>
                        <a:pt x="2" y="11"/>
                        <a:pt x="1" y="11"/>
                        <a:pt x="0" y="11"/>
                      </a:cubicBezTo>
                      <a:cubicBezTo>
                        <a:pt x="0" y="5"/>
                        <a:pt x="0" y="5"/>
                        <a:pt x="0" y="5"/>
                      </a:cubicBezTo>
                      <a:cubicBezTo>
                        <a:pt x="2" y="5"/>
                        <a:pt x="4" y="4"/>
                        <a:pt x="6" y="3"/>
                      </a:cubicBezTo>
                      <a:cubicBezTo>
                        <a:pt x="7" y="2"/>
                        <a:pt x="9" y="1"/>
                        <a:pt x="10" y="0"/>
                      </a:cubicBezTo>
                      <a:lnTo>
                        <a:pt x="15" y="0"/>
                      </a:lnTo>
                      <a:close/>
                    </a:path>
                  </a:pathLst>
                </a:custGeom>
                <a:solidFill>
                  <a:srgbClr val="0020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p>
                  <a:pPr marL="0" marR="0" lvl="0" indent="0" defTabSz="932597" eaLnBrk="1" fontAlgn="auto" latinLnBrk="0" hangingPunct="1">
                    <a:lnSpc>
                      <a:spcPct val="100000"/>
                    </a:lnSpc>
                    <a:spcBef>
                      <a:spcPts val="0"/>
                    </a:spcBef>
                    <a:spcAft>
                      <a:spcPts val="0"/>
                    </a:spcAft>
                    <a:buClrTx/>
                    <a:buSzTx/>
                    <a:buFontTx/>
                    <a:buNone/>
                    <a:tabLst/>
                    <a:defRPr/>
                  </a:pPr>
                  <a:endParaRPr kumimoji="0" lang="en-US" sz="1836" b="0" i="0" u="none" strike="noStrike" kern="0" cap="none" spc="0" normalizeH="0" baseline="0" noProof="0">
                    <a:ln>
                      <a:noFill/>
                    </a:ln>
                    <a:solidFill>
                      <a:sysClr val="windowText" lastClr="000000"/>
                    </a:solidFill>
                    <a:effectLst/>
                    <a:uLnTx/>
                    <a:uFillTx/>
                  </a:endParaRPr>
                </a:p>
              </p:txBody>
            </p:sp>
            <p:sp>
              <p:nvSpPr>
                <p:cNvPr id="1211" name="Freeform 369"/>
                <p:cNvSpPr>
                  <a:spLocks noEditPoints="1"/>
                </p:cNvSpPr>
                <p:nvPr/>
              </p:nvSpPr>
              <p:spPr bwMode="auto">
                <a:xfrm>
                  <a:off x="5997576" y="4522788"/>
                  <a:ext cx="52388" cy="77788"/>
                </a:xfrm>
                <a:custGeom>
                  <a:avLst/>
                  <a:gdLst>
                    <a:gd name="T0" fmla="*/ 12 w 24"/>
                    <a:gd name="T1" fmla="*/ 35 h 35"/>
                    <a:gd name="T2" fmla="*/ 0 w 24"/>
                    <a:gd name="T3" fmla="*/ 18 h 35"/>
                    <a:gd name="T4" fmla="*/ 3 w 24"/>
                    <a:gd name="T5" fmla="*/ 5 h 35"/>
                    <a:gd name="T6" fmla="*/ 13 w 24"/>
                    <a:gd name="T7" fmla="*/ 0 h 35"/>
                    <a:gd name="T8" fmla="*/ 24 w 24"/>
                    <a:gd name="T9" fmla="*/ 17 h 35"/>
                    <a:gd name="T10" fmla="*/ 21 w 24"/>
                    <a:gd name="T11" fmla="*/ 30 h 35"/>
                    <a:gd name="T12" fmla="*/ 12 w 24"/>
                    <a:gd name="T13" fmla="*/ 35 h 35"/>
                    <a:gd name="T14" fmla="*/ 12 w 24"/>
                    <a:gd name="T15" fmla="*/ 6 h 35"/>
                    <a:gd name="T16" fmla="*/ 7 w 24"/>
                    <a:gd name="T17" fmla="*/ 18 h 35"/>
                    <a:gd name="T18" fmla="*/ 12 w 24"/>
                    <a:gd name="T19" fmla="*/ 29 h 35"/>
                    <a:gd name="T20" fmla="*/ 17 w 24"/>
                    <a:gd name="T21" fmla="*/ 18 h 35"/>
                    <a:gd name="T22" fmla="*/ 12 w 24"/>
                    <a:gd name="T23" fmla="*/ 6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4" h="35">
                      <a:moveTo>
                        <a:pt x="12" y="35"/>
                      </a:moveTo>
                      <a:cubicBezTo>
                        <a:pt x="4" y="35"/>
                        <a:pt x="0" y="29"/>
                        <a:pt x="0" y="18"/>
                      </a:cubicBezTo>
                      <a:cubicBezTo>
                        <a:pt x="0" y="12"/>
                        <a:pt x="1" y="8"/>
                        <a:pt x="3" y="5"/>
                      </a:cubicBezTo>
                      <a:cubicBezTo>
                        <a:pt x="5" y="2"/>
                        <a:pt x="8" y="0"/>
                        <a:pt x="13" y="0"/>
                      </a:cubicBezTo>
                      <a:cubicBezTo>
                        <a:pt x="20" y="0"/>
                        <a:pt x="24" y="6"/>
                        <a:pt x="24" y="17"/>
                      </a:cubicBezTo>
                      <a:cubicBezTo>
                        <a:pt x="24" y="23"/>
                        <a:pt x="23" y="27"/>
                        <a:pt x="21" y="30"/>
                      </a:cubicBezTo>
                      <a:cubicBezTo>
                        <a:pt x="19" y="33"/>
                        <a:pt x="16" y="35"/>
                        <a:pt x="12" y="35"/>
                      </a:cubicBezTo>
                      <a:close/>
                      <a:moveTo>
                        <a:pt x="12" y="6"/>
                      </a:moveTo>
                      <a:cubicBezTo>
                        <a:pt x="9" y="6"/>
                        <a:pt x="7" y="10"/>
                        <a:pt x="7" y="18"/>
                      </a:cubicBezTo>
                      <a:cubicBezTo>
                        <a:pt x="7" y="25"/>
                        <a:pt x="9" y="29"/>
                        <a:pt x="12" y="29"/>
                      </a:cubicBezTo>
                      <a:cubicBezTo>
                        <a:pt x="15" y="29"/>
                        <a:pt x="17" y="25"/>
                        <a:pt x="17" y="18"/>
                      </a:cubicBezTo>
                      <a:cubicBezTo>
                        <a:pt x="17" y="10"/>
                        <a:pt x="15" y="6"/>
                        <a:pt x="12" y="6"/>
                      </a:cubicBezTo>
                      <a:close/>
                    </a:path>
                  </a:pathLst>
                </a:custGeom>
                <a:solidFill>
                  <a:srgbClr val="0020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p>
                  <a:pPr marL="0" marR="0" lvl="0" indent="0" defTabSz="932597" eaLnBrk="1" fontAlgn="auto" latinLnBrk="0" hangingPunct="1">
                    <a:lnSpc>
                      <a:spcPct val="100000"/>
                    </a:lnSpc>
                    <a:spcBef>
                      <a:spcPts val="0"/>
                    </a:spcBef>
                    <a:spcAft>
                      <a:spcPts val="0"/>
                    </a:spcAft>
                    <a:buClrTx/>
                    <a:buSzTx/>
                    <a:buFontTx/>
                    <a:buNone/>
                    <a:tabLst/>
                    <a:defRPr/>
                  </a:pPr>
                  <a:endParaRPr kumimoji="0" lang="en-US" sz="1836" b="0" i="0" u="none" strike="noStrike" kern="0" cap="none" spc="0" normalizeH="0" baseline="0" noProof="0">
                    <a:ln>
                      <a:noFill/>
                    </a:ln>
                    <a:solidFill>
                      <a:sysClr val="windowText" lastClr="000000"/>
                    </a:solidFill>
                    <a:effectLst/>
                    <a:uLnTx/>
                    <a:uFillTx/>
                  </a:endParaRPr>
                </a:p>
              </p:txBody>
            </p:sp>
            <p:sp>
              <p:nvSpPr>
                <p:cNvPr id="1212" name="Freeform 370"/>
                <p:cNvSpPr>
                  <a:spLocks/>
                </p:cNvSpPr>
                <p:nvPr/>
              </p:nvSpPr>
              <p:spPr bwMode="auto">
                <a:xfrm>
                  <a:off x="6065838" y="4522788"/>
                  <a:ext cx="31750" cy="74613"/>
                </a:xfrm>
                <a:custGeom>
                  <a:avLst/>
                  <a:gdLst>
                    <a:gd name="T0" fmla="*/ 14 w 14"/>
                    <a:gd name="T1" fmla="*/ 0 h 34"/>
                    <a:gd name="T2" fmla="*/ 14 w 14"/>
                    <a:gd name="T3" fmla="*/ 34 h 34"/>
                    <a:gd name="T4" fmla="*/ 7 w 14"/>
                    <a:gd name="T5" fmla="*/ 34 h 34"/>
                    <a:gd name="T6" fmla="*/ 7 w 14"/>
                    <a:gd name="T7" fmla="*/ 8 h 34"/>
                    <a:gd name="T8" fmla="*/ 5 w 14"/>
                    <a:gd name="T9" fmla="*/ 9 h 34"/>
                    <a:gd name="T10" fmla="*/ 3 w 14"/>
                    <a:gd name="T11" fmla="*/ 10 h 34"/>
                    <a:gd name="T12" fmla="*/ 1 w 14"/>
                    <a:gd name="T13" fmla="*/ 11 h 34"/>
                    <a:gd name="T14" fmla="*/ 0 w 14"/>
                    <a:gd name="T15" fmla="*/ 11 h 34"/>
                    <a:gd name="T16" fmla="*/ 0 w 14"/>
                    <a:gd name="T17" fmla="*/ 5 h 34"/>
                    <a:gd name="T18" fmla="*/ 5 w 14"/>
                    <a:gd name="T19" fmla="*/ 3 h 34"/>
                    <a:gd name="T20" fmla="*/ 9 w 14"/>
                    <a:gd name="T21" fmla="*/ 0 h 34"/>
                    <a:gd name="T22" fmla="*/ 14 w 14"/>
                    <a:gd name="T23" fmla="*/ 0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4" h="34">
                      <a:moveTo>
                        <a:pt x="14" y="0"/>
                      </a:moveTo>
                      <a:cubicBezTo>
                        <a:pt x="14" y="34"/>
                        <a:pt x="14" y="34"/>
                        <a:pt x="14" y="34"/>
                      </a:cubicBezTo>
                      <a:cubicBezTo>
                        <a:pt x="7" y="34"/>
                        <a:pt x="7" y="34"/>
                        <a:pt x="7" y="34"/>
                      </a:cubicBezTo>
                      <a:cubicBezTo>
                        <a:pt x="7" y="8"/>
                        <a:pt x="7" y="8"/>
                        <a:pt x="7" y="8"/>
                      </a:cubicBezTo>
                      <a:cubicBezTo>
                        <a:pt x="6" y="9"/>
                        <a:pt x="6" y="9"/>
                        <a:pt x="5" y="9"/>
                      </a:cubicBezTo>
                      <a:cubicBezTo>
                        <a:pt x="5" y="10"/>
                        <a:pt x="4" y="10"/>
                        <a:pt x="3" y="10"/>
                      </a:cubicBezTo>
                      <a:cubicBezTo>
                        <a:pt x="3" y="11"/>
                        <a:pt x="2" y="11"/>
                        <a:pt x="1" y="11"/>
                      </a:cubicBezTo>
                      <a:cubicBezTo>
                        <a:pt x="1" y="11"/>
                        <a:pt x="0" y="11"/>
                        <a:pt x="0" y="11"/>
                      </a:cubicBezTo>
                      <a:cubicBezTo>
                        <a:pt x="0" y="5"/>
                        <a:pt x="0" y="5"/>
                        <a:pt x="0" y="5"/>
                      </a:cubicBezTo>
                      <a:cubicBezTo>
                        <a:pt x="1" y="5"/>
                        <a:pt x="3" y="4"/>
                        <a:pt x="5" y="3"/>
                      </a:cubicBezTo>
                      <a:cubicBezTo>
                        <a:pt x="7" y="2"/>
                        <a:pt x="8" y="1"/>
                        <a:pt x="9" y="0"/>
                      </a:cubicBezTo>
                      <a:lnTo>
                        <a:pt x="14" y="0"/>
                      </a:lnTo>
                      <a:close/>
                    </a:path>
                  </a:pathLst>
                </a:custGeom>
                <a:solidFill>
                  <a:srgbClr val="0020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p>
                  <a:pPr marL="0" marR="0" lvl="0" indent="0" defTabSz="932597" eaLnBrk="1" fontAlgn="auto" latinLnBrk="0" hangingPunct="1">
                    <a:lnSpc>
                      <a:spcPct val="100000"/>
                    </a:lnSpc>
                    <a:spcBef>
                      <a:spcPts val="0"/>
                    </a:spcBef>
                    <a:spcAft>
                      <a:spcPts val="0"/>
                    </a:spcAft>
                    <a:buClrTx/>
                    <a:buSzTx/>
                    <a:buFontTx/>
                    <a:buNone/>
                    <a:tabLst/>
                    <a:defRPr/>
                  </a:pPr>
                  <a:endParaRPr kumimoji="0" lang="en-US" sz="1836" b="0" i="0" u="none" strike="noStrike" kern="0" cap="none" spc="0" normalizeH="0" baseline="0" noProof="0">
                    <a:ln>
                      <a:noFill/>
                    </a:ln>
                    <a:solidFill>
                      <a:sysClr val="windowText" lastClr="000000"/>
                    </a:solidFill>
                    <a:effectLst/>
                    <a:uLnTx/>
                    <a:uFillTx/>
                  </a:endParaRPr>
                </a:p>
              </p:txBody>
            </p:sp>
            <p:sp>
              <p:nvSpPr>
                <p:cNvPr id="1213" name="Freeform 371"/>
                <p:cNvSpPr>
                  <a:spLocks noEditPoints="1"/>
                </p:cNvSpPr>
                <p:nvPr/>
              </p:nvSpPr>
              <p:spPr bwMode="auto">
                <a:xfrm>
                  <a:off x="5932488" y="4629151"/>
                  <a:ext cx="53975" cy="74613"/>
                </a:xfrm>
                <a:custGeom>
                  <a:avLst/>
                  <a:gdLst>
                    <a:gd name="T0" fmla="*/ 12 w 24"/>
                    <a:gd name="T1" fmla="*/ 34 h 34"/>
                    <a:gd name="T2" fmla="*/ 0 w 24"/>
                    <a:gd name="T3" fmla="*/ 17 h 34"/>
                    <a:gd name="T4" fmla="*/ 3 w 24"/>
                    <a:gd name="T5" fmla="*/ 4 h 34"/>
                    <a:gd name="T6" fmla="*/ 12 w 24"/>
                    <a:gd name="T7" fmla="*/ 0 h 34"/>
                    <a:gd name="T8" fmla="*/ 24 w 24"/>
                    <a:gd name="T9" fmla="*/ 16 h 34"/>
                    <a:gd name="T10" fmla="*/ 21 w 24"/>
                    <a:gd name="T11" fmla="*/ 29 h 34"/>
                    <a:gd name="T12" fmla="*/ 12 w 24"/>
                    <a:gd name="T13" fmla="*/ 34 h 34"/>
                    <a:gd name="T14" fmla="*/ 12 w 24"/>
                    <a:gd name="T15" fmla="*/ 5 h 34"/>
                    <a:gd name="T16" fmla="*/ 7 w 24"/>
                    <a:gd name="T17" fmla="*/ 17 h 34"/>
                    <a:gd name="T18" fmla="*/ 12 w 24"/>
                    <a:gd name="T19" fmla="*/ 28 h 34"/>
                    <a:gd name="T20" fmla="*/ 16 w 24"/>
                    <a:gd name="T21" fmla="*/ 17 h 34"/>
                    <a:gd name="T22" fmla="*/ 12 w 24"/>
                    <a:gd name="T23" fmla="*/ 5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4" h="34">
                      <a:moveTo>
                        <a:pt x="12" y="34"/>
                      </a:moveTo>
                      <a:cubicBezTo>
                        <a:pt x="4" y="34"/>
                        <a:pt x="0" y="28"/>
                        <a:pt x="0" y="17"/>
                      </a:cubicBezTo>
                      <a:cubicBezTo>
                        <a:pt x="0" y="11"/>
                        <a:pt x="1" y="7"/>
                        <a:pt x="3" y="4"/>
                      </a:cubicBezTo>
                      <a:cubicBezTo>
                        <a:pt x="5" y="1"/>
                        <a:pt x="8" y="0"/>
                        <a:pt x="12" y="0"/>
                      </a:cubicBezTo>
                      <a:cubicBezTo>
                        <a:pt x="20" y="0"/>
                        <a:pt x="24" y="5"/>
                        <a:pt x="24" y="16"/>
                      </a:cubicBezTo>
                      <a:cubicBezTo>
                        <a:pt x="24" y="22"/>
                        <a:pt x="23" y="26"/>
                        <a:pt x="21" y="29"/>
                      </a:cubicBezTo>
                      <a:cubicBezTo>
                        <a:pt x="19" y="32"/>
                        <a:pt x="16" y="34"/>
                        <a:pt x="12" y="34"/>
                      </a:cubicBezTo>
                      <a:close/>
                      <a:moveTo>
                        <a:pt x="12" y="5"/>
                      </a:moveTo>
                      <a:cubicBezTo>
                        <a:pt x="9" y="5"/>
                        <a:pt x="7" y="9"/>
                        <a:pt x="7" y="17"/>
                      </a:cubicBezTo>
                      <a:cubicBezTo>
                        <a:pt x="7" y="24"/>
                        <a:pt x="9" y="28"/>
                        <a:pt x="12" y="28"/>
                      </a:cubicBezTo>
                      <a:cubicBezTo>
                        <a:pt x="15" y="28"/>
                        <a:pt x="16" y="24"/>
                        <a:pt x="16" y="17"/>
                      </a:cubicBezTo>
                      <a:cubicBezTo>
                        <a:pt x="16" y="9"/>
                        <a:pt x="15" y="5"/>
                        <a:pt x="12" y="5"/>
                      </a:cubicBezTo>
                      <a:close/>
                    </a:path>
                  </a:pathLst>
                </a:custGeom>
                <a:solidFill>
                  <a:srgbClr val="0020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p>
                  <a:pPr marL="0" marR="0" lvl="0" indent="0" defTabSz="932597" eaLnBrk="1" fontAlgn="auto" latinLnBrk="0" hangingPunct="1">
                    <a:lnSpc>
                      <a:spcPct val="100000"/>
                    </a:lnSpc>
                    <a:spcBef>
                      <a:spcPts val="0"/>
                    </a:spcBef>
                    <a:spcAft>
                      <a:spcPts val="0"/>
                    </a:spcAft>
                    <a:buClrTx/>
                    <a:buSzTx/>
                    <a:buFontTx/>
                    <a:buNone/>
                    <a:tabLst/>
                    <a:defRPr/>
                  </a:pPr>
                  <a:endParaRPr kumimoji="0" lang="en-US" sz="1836" b="0" i="0" u="none" strike="noStrike" kern="0" cap="none" spc="0" normalizeH="0" baseline="0" noProof="0">
                    <a:ln>
                      <a:noFill/>
                    </a:ln>
                    <a:solidFill>
                      <a:sysClr val="windowText" lastClr="000000"/>
                    </a:solidFill>
                    <a:effectLst/>
                    <a:uLnTx/>
                    <a:uFillTx/>
                  </a:endParaRPr>
                </a:p>
              </p:txBody>
            </p:sp>
            <p:sp>
              <p:nvSpPr>
                <p:cNvPr id="1214" name="Freeform 372"/>
                <p:cNvSpPr>
                  <a:spLocks/>
                </p:cNvSpPr>
                <p:nvPr/>
              </p:nvSpPr>
              <p:spPr bwMode="auto">
                <a:xfrm>
                  <a:off x="6003926" y="4625976"/>
                  <a:ext cx="33338" cy="76200"/>
                </a:xfrm>
                <a:custGeom>
                  <a:avLst/>
                  <a:gdLst>
                    <a:gd name="T0" fmla="*/ 15 w 15"/>
                    <a:gd name="T1" fmla="*/ 0 h 34"/>
                    <a:gd name="T2" fmla="*/ 15 w 15"/>
                    <a:gd name="T3" fmla="*/ 34 h 34"/>
                    <a:gd name="T4" fmla="*/ 7 w 15"/>
                    <a:gd name="T5" fmla="*/ 34 h 34"/>
                    <a:gd name="T6" fmla="*/ 7 w 15"/>
                    <a:gd name="T7" fmla="*/ 9 h 34"/>
                    <a:gd name="T8" fmla="*/ 6 w 15"/>
                    <a:gd name="T9" fmla="*/ 10 h 34"/>
                    <a:gd name="T10" fmla="*/ 4 w 15"/>
                    <a:gd name="T11" fmla="*/ 10 h 34"/>
                    <a:gd name="T12" fmla="*/ 2 w 15"/>
                    <a:gd name="T13" fmla="*/ 11 h 34"/>
                    <a:gd name="T14" fmla="*/ 0 w 15"/>
                    <a:gd name="T15" fmla="*/ 11 h 34"/>
                    <a:gd name="T16" fmla="*/ 0 w 15"/>
                    <a:gd name="T17" fmla="*/ 5 h 34"/>
                    <a:gd name="T18" fmla="*/ 6 w 15"/>
                    <a:gd name="T19" fmla="*/ 3 h 34"/>
                    <a:gd name="T20" fmla="*/ 10 w 15"/>
                    <a:gd name="T21" fmla="*/ 0 h 34"/>
                    <a:gd name="T22" fmla="*/ 15 w 15"/>
                    <a:gd name="T23" fmla="*/ 0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5" h="34">
                      <a:moveTo>
                        <a:pt x="15" y="0"/>
                      </a:moveTo>
                      <a:cubicBezTo>
                        <a:pt x="15" y="34"/>
                        <a:pt x="15" y="34"/>
                        <a:pt x="15" y="34"/>
                      </a:cubicBezTo>
                      <a:cubicBezTo>
                        <a:pt x="7" y="34"/>
                        <a:pt x="7" y="34"/>
                        <a:pt x="7" y="34"/>
                      </a:cubicBezTo>
                      <a:cubicBezTo>
                        <a:pt x="7" y="9"/>
                        <a:pt x="7" y="9"/>
                        <a:pt x="7" y="9"/>
                      </a:cubicBezTo>
                      <a:cubicBezTo>
                        <a:pt x="7" y="9"/>
                        <a:pt x="7" y="9"/>
                        <a:pt x="6" y="10"/>
                      </a:cubicBezTo>
                      <a:cubicBezTo>
                        <a:pt x="5" y="10"/>
                        <a:pt x="5" y="10"/>
                        <a:pt x="4" y="10"/>
                      </a:cubicBezTo>
                      <a:cubicBezTo>
                        <a:pt x="4" y="11"/>
                        <a:pt x="3" y="11"/>
                        <a:pt x="2" y="11"/>
                      </a:cubicBezTo>
                      <a:cubicBezTo>
                        <a:pt x="2" y="11"/>
                        <a:pt x="1" y="11"/>
                        <a:pt x="0" y="11"/>
                      </a:cubicBezTo>
                      <a:cubicBezTo>
                        <a:pt x="0" y="5"/>
                        <a:pt x="0" y="5"/>
                        <a:pt x="0" y="5"/>
                      </a:cubicBezTo>
                      <a:cubicBezTo>
                        <a:pt x="2" y="5"/>
                        <a:pt x="4" y="4"/>
                        <a:pt x="6" y="3"/>
                      </a:cubicBezTo>
                      <a:cubicBezTo>
                        <a:pt x="7" y="2"/>
                        <a:pt x="9" y="1"/>
                        <a:pt x="10" y="0"/>
                      </a:cubicBezTo>
                      <a:lnTo>
                        <a:pt x="15" y="0"/>
                      </a:lnTo>
                      <a:close/>
                    </a:path>
                  </a:pathLst>
                </a:custGeom>
                <a:solidFill>
                  <a:srgbClr val="0020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p>
                  <a:pPr marL="0" marR="0" lvl="0" indent="0" defTabSz="932597" eaLnBrk="1" fontAlgn="auto" latinLnBrk="0" hangingPunct="1">
                    <a:lnSpc>
                      <a:spcPct val="100000"/>
                    </a:lnSpc>
                    <a:spcBef>
                      <a:spcPts val="0"/>
                    </a:spcBef>
                    <a:spcAft>
                      <a:spcPts val="0"/>
                    </a:spcAft>
                    <a:buClrTx/>
                    <a:buSzTx/>
                    <a:buFontTx/>
                    <a:buNone/>
                    <a:tabLst/>
                    <a:defRPr/>
                  </a:pPr>
                  <a:endParaRPr kumimoji="0" lang="en-US" sz="1836" b="0" i="0" u="none" strike="noStrike" kern="0" cap="none" spc="0" normalizeH="0" baseline="0" noProof="0">
                    <a:ln>
                      <a:noFill/>
                    </a:ln>
                    <a:solidFill>
                      <a:sysClr val="windowText" lastClr="000000"/>
                    </a:solidFill>
                    <a:effectLst/>
                    <a:uLnTx/>
                    <a:uFillTx/>
                  </a:endParaRPr>
                </a:p>
              </p:txBody>
            </p:sp>
            <p:sp>
              <p:nvSpPr>
                <p:cNvPr id="1215" name="Freeform 373"/>
                <p:cNvSpPr>
                  <a:spLocks noEditPoints="1"/>
                </p:cNvSpPr>
                <p:nvPr/>
              </p:nvSpPr>
              <p:spPr bwMode="auto">
                <a:xfrm>
                  <a:off x="6056313" y="4629151"/>
                  <a:ext cx="53975" cy="74613"/>
                </a:xfrm>
                <a:custGeom>
                  <a:avLst/>
                  <a:gdLst>
                    <a:gd name="T0" fmla="*/ 12 w 24"/>
                    <a:gd name="T1" fmla="*/ 34 h 34"/>
                    <a:gd name="T2" fmla="*/ 0 w 24"/>
                    <a:gd name="T3" fmla="*/ 17 h 34"/>
                    <a:gd name="T4" fmla="*/ 3 w 24"/>
                    <a:gd name="T5" fmla="*/ 4 h 34"/>
                    <a:gd name="T6" fmla="*/ 13 w 24"/>
                    <a:gd name="T7" fmla="*/ 0 h 34"/>
                    <a:gd name="T8" fmla="*/ 24 w 24"/>
                    <a:gd name="T9" fmla="*/ 16 h 34"/>
                    <a:gd name="T10" fmla="*/ 21 w 24"/>
                    <a:gd name="T11" fmla="*/ 29 h 34"/>
                    <a:gd name="T12" fmla="*/ 12 w 24"/>
                    <a:gd name="T13" fmla="*/ 34 h 34"/>
                    <a:gd name="T14" fmla="*/ 12 w 24"/>
                    <a:gd name="T15" fmla="*/ 5 h 34"/>
                    <a:gd name="T16" fmla="*/ 8 w 24"/>
                    <a:gd name="T17" fmla="*/ 17 h 34"/>
                    <a:gd name="T18" fmla="*/ 12 w 24"/>
                    <a:gd name="T19" fmla="*/ 28 h 34"/>
                    <a:gd name="T20" fmla="*/ 17 w 24"/>
                    <a:gd name="T21" fmla="*/ 17 h 34"/>
                    <a:gd name="T22" fmla="*/ 12 w 24"/>
                    <a:gd name="T23" fmla="*/ 5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4" h="34">
                      <a:moveTo>
                        <a:pt x="12" y="34"/>
                      </a:moveTo>
                      <a:cubicBezTo>
                        <a:pt x="4" y="34"/>
                        <a:pt x="0" y="28"/>
                        <a:pt x="0" y="17"/>
                      </a:cubicBezTo>
                      <a:cubicBezTo>
                        <a:pt x="0" y="11"/>
                        <a:pt x="1" y="7"/>
                        <a:pt x="3" y="4"/>
                      </a:cubicBezTo>
                      <a:cubicBezTo>
                        <a:pt x="6" y="1"/>
                        <a:pt x="9" y="0"/>
                        <a:pt x="13" y="0"/>
                      </a:cubicBezTo>
                      <a:cubicBezTo>
                        <a:pt x="20" y="0"/>
                        <a:pt x="24" y="5"/>
                        <a:pt x="24" y="16"/>
                      </a:cubicBezTo>
                      <a:cubicBezTo>
                        <a:pt x="24" y="22"/>
                        <a:pt x="23" y="26"/>
                        <a:pt x="21" y="29"/>
                      </a:cubicBezTo>
                      <a:cubicBezTo>
                        <a:pt x="19" y="32"/>
                        <a:pt x="16" y="34"/>
                        <a:pt x="12" y="34"/>
                      </a:cubicBezTo>
                      <a:close/>
                      <a:moveTo>
                        <a:pt x="12" y="5"/>
                      </a:moveTo>
                      <a:cubicBezTo>
                        <a:pt x="9" y="5"/>
                        <a:pt x="8" y="9"/>
                        <a:pt x="8" y="17"/>
                      </a:cubicBezTo>
                      <a:cubicBezTo>
                        <a:pt x="8" y="24"/>
                        <a:pt x="9" y="28"/>
                        <a:pt x="12" y="28"/>
                      </a:cubicBezTo>
                      <a:cubicBezTo>
                        <a:pt x="15" y="28"/>
                        <a:pt x="17" y="24"/>
                        <a:pt x="17" y="17"/>
                      </a:cubicBezTo>
                      <a:cubicBezTo>
                        <a:pt x="17" y="9"/>
                        <a:pt x="15" y="5"/>
                        <a:pt x="12" y="5"/>
                      </a:cubicBezTo>
                      <a:close/>
                    </a:path>
                  </a:pathLst>
                </a:custGeom>
                <a:solidFill>
                  <a:srgbClr val="0020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p>
                  <a:pPr marL="0" marR="0" lvl="0" indent="0" defTabSz="932597" eaLnBrk="1" fontAlgn="auto" latinLnBrk="0" hangingPunct="1">
                    <a:lnSpc>
                      <a:spcPct val="100000"/>
                    </a:lnSpc>
                    <a:spcBef>
                      <a:spcPts val="0"/>
                    </a:spcBef>
                    <a:spcAft>
                      <a:spcPts val="0"/>
                    </a:spcAft>
                    <a:buClrTx/>
                    <a:buSzTx/>
                    <a:buFontTx/>
                    <a:buNone/>
                    <a:tabLst/>
                    <a:defRPr/>
                  </a:pPr>
                  <a:endParaRPr kumimoji="0" lang="en-US" sz="1836" b="0" i="0" u="none" strike="noStrike" kern="0" cap="none" spc="0" normalizeH="0" baseline="0" noProof="0">
                    <a:ln>
                      <a:noFill/>
                    </a:ln>
                    <a:solidFill>
                      <a:sysClr val="windowText" lastClr="000000"/>
                    </a:solidFill>
                    <a:effectLst/>
                    <a:uLnTx/>
                    <a:uFillTx/>
                  </a:endParaRPr>
                </a:p>
              </p:txBody>
            </p:sp>
            <p:sp>
              <p:nvSpPr>
                <p:cNvPr id="1216" name="Freeform 374"/>
                <p:cNvSpPr>
                  <a:spLocks noEditPoints="1"/>
                </p:cNvSpPr>
                <p:nvPr/>
              </p:nvSpPr>
              <p:spPr bwMode="auto">
                <a:xfrm>
                  <a:off x="5932488" y="4733926"/>
                  <a:ext cx="53975" cy="74613"/>
                </a:xfrm>
                <a:custGeom>
                  <a:avLst/>
                  <a:gdLst>
                    <a:gd name="T0" fmla="*/ 12 w 24"/>
                    <a:gd name="T1" fmla="*/ 34 h 34"/>
                    <a:gd name="T2" fmla="*/ 0 w 24"/>
                    <a:gd name="T3" fmla="*/ 17 h 34"/>
                    <a:gd name="T4" fmla="*/ 3 w 24"/>
                    <a:gd name="T5" fmla="*/ 4 h 34"/>
                    <a:gd name="T6" fmla="*/ 12 w 24"/>
                    <a:gd name="T7" fmla="*/ 0 h 34"/>
                    <a:gd name="T8" fmla="*/ 24 w 24"/>
                    <a:gd name="T9" fmla="*/ 17 h 34"/>
                    <a:gd name="T10" fmla="*/ 21 w 24"/>
                    <a:gd name="T11" fmla="*/ 29 h 34"/>
                    <a:gd name="T12" fmla="*/ 12 w 24"/>
                    <a:gd name="T13" fmla="*/ 34 h 34"/>
                    <a:gd name="T14" fmla="*/ 12 w 24"/>
                    <a:gd name="T15" fmla="*/ 5 h 34"/>
                    <a:gd name="T16" fmla="*/ 7 w 24"/>
                    <a:gd name="T17" fmla="*/ 17 h 34"/>
                    <a:gd name="T18" fmla="*/ 12 w 24"/>
                    <a:gd name="T19" fmla="*/ 28 h 34"/>
                    <a:gd name="T20" fmla="*/ 16 w 24"/>
                    <a:gd name="T21" fmla="*/ 17 h 34"/>
                    <a:gd name="T22" fmla="*/ 12 w 24"/>
                    <a:gd name="T23" fmla="*/ 5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4" h="34">
                      <a:moveTo>
                        <a:pt x="12" y="34"/>
                      </a:moveTo>
                      <a:cubicBezTo>
                        <a:pt x="4" y="34"/>
                        <a:pt x="0" y="28"/>
                        <a:pt x="0" y="17"/>
                      </a:cubicBezTo>
                      <a:cubicBezTo>
                        <a:pt x="0" y="12"/>
                        <a:pt x="1" y="7"/>
                        <a:pt x="3" y="4"/>
                      </a:cubicBezTo>
                      <a:cubicBezTo>
                        <a:pt x="5" y="1"/>
                        <a:pt x="8" y="0"/>
                        <a:pt x="12" y="0"/>
                      </a:cubicBezTo>
                      <a:cubicBezTo>
                        <a:pt x="20" y="0"/>
                        <a:pt x="24" y="5"/>
                        <a:pt x="24" y="17"/>
                      </a:cubicBezTo>
                      <a:cubicBezTo>
                        <a:pt x="24" y="22"/>
                        <a:pt x="23" y="26"/>
                        <a:pt x="21" y="29"/>
                      </a:cubicBezTo>
                      <a:cubicBezTo>
                        <a:pt x="19" y="32"/>
                        <a:pt x="16" y="34"/>
                        <a:pt x="12" y="34"/>
                      </a:cubicBezTo>
                      <a:close/>
                      <a:moveTo>
                        <a:pt x="12" y="5"/>
                      </a:moveTo>
                      <a:cubicBezTo>
                        <a:pt x="9" y="5"/>
                        <a:pt x="7" y="9"/>
                        <a:pt x="7" y="17"/>
                      </a:cubicBezTo>
                      <a:cubicBezTo>
                        <a:pt x="7" y="25"/>
                        <a:pt x="9" y="28"/>
                        <a:pt x="12" y="28"/>
                      </a:cubicBezTo>
                      <a:cubicBezTo>
                        <a:pt x="15" y="28"/>
                        <a:pt x="16" y="24"/>
                        <a:pt x="16" y="17"/>
                      </a:cubicBezTo>
                      <a:cubicBezTo>
                        <a:pt x="16" y="9"/>
                        <a:pt x="15" y="5"/>
                        <a:pt x="12" y="5"/>
                      </a:cubicBezTo>
                      <a:close/>
                    </a:path>
                  </a:pathLst>
                </a:custGeom>
                <a:solidFill>
                  <a:srgbClr val="0020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p>
                  <a:pPr marL="0" marR="0" lvl="0" indent="0" defTabSz="932597" eaLnBrk="1" fontAlgn="auto" latinLnBrk="0" hangingPunct="1">
                    <a:lnSpc>
                      <a:spcPct val="100000"/>
                    </a:lnSpc>
                    <a:spcBef>
                      <a:spcPts val="0"/>
                    </a:spcBef>
                    <a:spcAft>
                      <a:spcPts val="0"/>
                    </a:spcAft>
                    <a:buClrTx/>
                    <a:buSzTx/>
                    <a:buFontTx/>
                    <a:buNone/>
                    <a:tabLst/>
                    <a:defRPr/>
                  </a:pPr>
                  <a:endParaRPr kumimoji="0" lang="en-US" sz="1836" b="0" i="0" u="none" strike="noStrike" kern="0" cap="none" spc="0" normalizeH="0" baseline="0" noProof="0">
                    <a:ln>
                      <a:noFill/>
                    </a:ln>
                    <a:solidFill>
                      <a:sysClr val="windowText" lastClr="000000"/>
                    </a:solidFill>
                    <a:effectLst/>
                    <a:uLnTx/>
                    <a:uFillTx/>
                  </a:endParaRPr>
                </a:p>
              </p:txBody>
            </p:sp>
            <p:sp>
              <p:nvSpPr>
                <p:cNvPr id="1217" name="Freeform 375"/>
                <p:cNvSpPr>
                  <a:spLocks noEditPoints="1"/>
                </p:cNvSpPr>
                <p:nvPr/>
              </p:nvSpPr>
              <p:spPr bwMode="auto">
                <a:xfrm>
                  <a:off x="5997576" y="4733926"/>
                  <a:ext cx="52388" cy="74613"/>
                </a:xfrm>
                <a:custGeom>
                  <a:avLst/>
                  <a:gdLst>
                    <a:gd name="T0" fmla="*/ 12 w 24"/>
                    <a:gd name="T1" fmla="*/ 34 h 34"/>
                    <a:gd name="T2" fmla="*/ 0 w 24"/>
                    <a:gd name="T3" fmla="*/ 17 h 34"/>
                    <a:gd name="T4" fmla="*/ 3 w 24"/>
                    <a:gd name="T5" fmla="*/ 4 h 34"/>
                    <a:gd name="T6" fmla="*/ 13 w 24"/>
                    <a:gd name="T7" fmla="*/ 0 h 34"/>
                    <a:gd name="T8" fmla="*/ 24 w 24"/>
                    <a:gd name="T9" fmla="*/ 17 h 34"/>
                    <a:gd name="T10" fmla="*/ 21 w 24"/>
                    <a:gd name="T11" fmla="*/ 29 h 34"/>
                    <a:gd name="T12" fmla="*/ 12 w 24"/>
                    <a:gd name="T13" fmla="*/ 34 h 34"/>
                    <a:gd name="T14" fmla="*/ 12 w 24"/>
                    <a:gd name="T15" fmla="*/ 5 h 34"/>
                    <a:gd name="T16" fmla="*/ 7 w 24"/>
                    <a:gd name="T17" fmla="*/ 17 h 34"/>
                    <a:gd name="T18" fmla="*/ 12 w 24"/>
                    <a:gd name="T19" fmla="*/ 28 h 34"/>
                    <a:gd name="T20" fmla="*/ 17 w 24"/>
                    <a:gd name="T21" fmla="*/ 17 h 34"/>
                    <a:gd name="T22" fmla="*/ 12 w 24"/>
                    <a:gd name="T23" fmla="*/ 5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4" h="34">
                      <a:moveTo>
                        <a:pt x="12" y="34"/>
                      </a:moveTo>
                      <a:cubicBezTo>
                        <a:pt x="4" y="34"/>
                        <a:pt x="0" y="28"/>
                        <a:pt x="0" y="17"/>
                      </a:cubicBezTo>
                      <a:cubicBezTo>
                        <a:pt x="0" y="12"/>
                        <a:pt x="1" y="7"/>
                        <a:pt x="3" y="4"/>
                      </a:cubicBezTo>
                      <a:cubicBezTo>
                        <a:pt x="5" y="1"/>
                        <a:pt x="8" y="0"/>
                        <a:pt x="13" y="0"/>
                      </a:cubicBezTo>
                      <a:cubicBezTo>
                        <a:pt x="20" y="0"/>
                        <a:pt x="24" y="5"/>
                        <a:pt x="24" y="17"/>
                      </a:cubicBezTo>
                      <a:cubicBezTo>
                        <a:pt x="24" y="22"/>
                        <a:pt x="23" y="26"/>
                        <a:pt x="21" y="29"/>
                      </a:cubicBezTo>
                      <a:cubicBezTo>
                        <a:pt x="19" y="32"/>
                        <a:pt x="16" y="34"/>
                        <a:pt x="12" y="34"/>
                      </a:cubicBezTo>
                      <a:close/>
                      <a:moveTo>
                        <a:pt x="12" y="5"/>
                      </a:moveTo>
                      <a:cubicBezTo>
                        <a:pt x="9" y="5"/>
                        <a:pt x="7" y="9"/>
                        <a:pt x="7" y="17"/>
                      </a:cubicBezTo>
                      <a:cubicBezTo>
                        <a:pt x="7" y="25"/>
                        <a:pt x="9" y="28"/>
                        <a:pt x="12" y="28"/>
                      </a:cubicBezTo>
                      <a:cubicBezTo>
                        <a:pt x="15" y="28"/>
                        <a:pt x="17" y="24"/>
                        <a:pt x="17" y="17"/>
                      </a:cubicBezTo>
                      <a:cubicBezTo>
                        <a:pt x="17" y="9"/>
                        <a:pt x="15" y="5"/>
                        <a:pt x="12" y="5"/>
                      </a:cubicBezTo>
                      <a:close/>
                    </a:path>
                  </a:pathLst>
                </a:custGeom>
                <a:solidFill>
                  <a:srgbClr val="0020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p>
                  <a:pPr marL="0" marR="0" lvl="0" indent="0" defTabSz="932597" eaLnBrk="1" fontAlgn="auto" latinLnBrk="0" hangingPunct="1">
                    <a:lnSpc>
                      <a:spcPct val="100000"/>
                    </a:lnSpc>
                    <a:spcBef>
                      <a:spcPts val="0"/>
                    </a:spcBef>
                    <a:spcAft>
                      <a:spcPts val="0"/>
                    </a:spcAft>
                    <a:buClrTx/>
                    <a:buSzTx/>
                    <a:buFontTx/>
                    <a:buNone/>
                    <a:tabLst/>
                    <a:defRPr/>
                  </a:pPr>
                  <a:endParaRPr kumimoji="0" lang="en-US" sz="1836" b="0" i="0" u="none" strike="noStrike" kern="0" cap="none" spc="0" normalizeH="0" baseline="0" noProof="0">
                    <a:ln>
                      <a:noFill/>
                    </a:ln>
                    <a:solidFill>
                      <a:sysClr val="windowText" lastClr="000000"/>
                    </a:solidFill>
                    <a:effectLst/>
                    <a:uLnTx/>
                    <a:uFillTx/>
                  </a:endParaRPr>
                </a:p>
              </p:txBody>
            </p:sp>
            <p:sp>
              <p:nvSpPr>
                <p:cNvPr id="1218" name="Freeform 376"/>
                <p:cNvSpPr>
                  <a:spLocks/>
                </p:cNvSpPr>
                <p:nvPr/>
              </p:nvSpPr>
              <p:spPr bwMode="auto">
                <a:xfrm>
                  <a:off x="6065838" y="4733926"/>
                  <a:ext cx="31750" cy="73025"/>
                </a:xfrm>
                <a:custGeom>
                  <a:avLst/>
                  <a:gdLst>
                    <a:gd name="T0" fmla="*/ 14 w 14"/>
                    <a:gd name="T1" fmla="*/ 0 h 33"/>
                    <a:gd name="T2" fmla="*/ 14 w 14"/>
                    <a:gd name="T3" fmla="*/ 33 h 33"/>
                    <a:gd name="T4" fmla="*/ 7 w 14"/>
                    <a:gd name="T5" fmla="*/ 33 h 33"/>
                    <a:gd name="T6" fmla="*/ 7 w 14"/>
                    <a:gd name="T7" fmla="*/ 8 h 33"/>
                    <a:gd name="T8" fmla="*/ 5 w 14"/>
                    <a:gd name="T9" fmla="*/ 9 h 33"/>
                    <a:gd name="T10" fmla="*/ 3 w 14"/>
                    <a:gd name="T11" fmla="*/ 10 h 33"/>
                    <a:gd name="T12" fmla="*/ 1 w 14"/>
                    <a:gd name="T13" fmla="*/ 10 h 33"/>
                    <a:gd name="T14" fmla="*/ 0 w 14"/>
                    <a:gd name="T15" fmla="*/ 11 h 33"/>
                    <a:gd name="T16" fmla="*/ 0 w 14"/>
                    <a:gd name="T17" fmla="*/ 4 h 33"/>
                    <a:gd name="T18" fmla="*/ 5 w 14"/>
                    <a:gd name="T19" fmla="*/ 2 h 33"/>
                    <a:gd name="T20" fmla="*/ 9 w 14"/>
                    <a:gd name="T21" fmla="*/ 0 h 33"/>
                    <a:gd name="T22" fmla="*/ 14 w 14"/>
                    <a:gd name="T23" fmla="*/ 0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4" h="33">
                      <a:moveTo>
                        <a:pt x="14" y="0"/>
                      </a:moveTo>
                      <a:cubicBezTo>
                        <a:pt x="14" y="33"/>
                        <a:pt x="14" y="33"/>
                        <a:pt x="14" y="33"/>
                      </a:cubicBezTo>
                      <a:cubicBezTo>
                        <a:pt x="7" y="33"/>
                        <a:pt x="7" y="33"/>
                        <a:pt x="7" y="33"/>
                      </a:cubicBezTo>
                      <a:cubicBezTo>
                        <a:pt x="7" y="8"/>
                        <a:pt x="7" y="8"/>
                        <a:pt x="7" y="8"/>
                      </a:cubicBezTo>
                      <a:cubicBezTo>
                        <a:pt x="6" y="8"/>
                        <a:pt x="6" y="8"/>
                        <a:pt x="5" y="9"/>
                      </a:cubicBezTo>
                      <a:cubicBezTo>
                        <a:pt x="5" y="9"/>
                        <a:pt x="4" y="9"/>
                        <a:pt x="3" y="10"/>
                      </a:cubicBezTo>
                      <a:cubicBezTo>
                        <a:pt x="3" y="10"/>
                        <a:pt x="2" y="10"/>
                        <a:pt x="1" y="10"/>
                      </a:cubicBezTo>
                      <a:cubicBezTo>
                        <a:pt x="1" y="10"/>
                        <a:pt x="0" y="11"/>
                        <a:pt x="0" y="11"/>
                      </a:cubicBezTo>
                      <a:cubicBezTo>
                        <a:pt x="0" y="4"/>
                        <a:pt x="0" y="4"/>
                        <a:pt x="0" y="4"/>
                      </a:cubicBezTo>
                      <a:cubicBezTo>
                        <a:pt x="1" y="4"/>
                        <a:pt x="3" y="3"/>
                        <a:pt x="5" y="2"/>
                      </a:cubicBezTo>
                      <a:cubicBezTo>
                        <a:pt x="7" y="2"/>
                        <a:pt x="8" y="1"/>
                        <a:pt x="9" y="0"/>
                      </a:cubicBezTo>
                      <a:lnTo>
                        <a:pt x="14" y="0"/>
                      </a:lnTo>
                      <a:close/>
                    </a:path>
                  </a:pathLst>
                </a:custGeom>
                <a:solidFill>
                  <a:srgbClr val="0020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p>
                  <a:pPr marL="0" marR="0" lvl="0" indent="0" defTabSz="932597" eaLnBrk="1" fontAlgn="auto" latinLnBrk="0" hangingPunct="1">
                    <a:lnSpc>
                      <a:spcPct val="100000"/>
                    </a:lnSpc>
                    <a:spcBef>
                      <a:spcPts val="0"/>
                    </a:spcBef>
                    <a:spcAft>
                      <a:spcPts val="0"/>
                    </a:spcAft>
                    <a:buClrTx/>
                    <a:buSzTx/>
                    <a:buFontTx/>
                    <a:buNone/>
                    <a:tabLst/>
                    <a:defRPr/>
                  </a:pPr>
                  <a:endParaRPr kumimoji="0" lang="en-US" sz="1836" b="0" i="0" u="none" strike="noStrike" kern="0" cap="none" spc="0" normalizeH="0" baseline="0" noProof="0">
                    <a:ln>
                      <a:noFill/>
                    </a:ln>
                    <a:solidFill>
                      <a:sysClr val="windowText" lastClr="000000"/>
                    </a:solidFill>
                    <a:effectLst/>
                    <a:uLnTx/>
                    <a:uFillTx/>
                  </a:endParaRPr>
                </a:p>
              </p:txBody>
            </p:sp>
            <p:sp>
              <p:nvSpPr>
                <p:cNvPr id="1219" name="Freeform 377"/>
                <p:cNvSpPr>
                  <a:spLocks/>
                </p:cNvSpPr>
                <p:nvPr/>
              </p:nvSpPr>
              <p:spPr bwMode="auto">
                <a:xfrm>
                  <a:off x="6192838" y="4522788"/>
                  <a:ext cx="30163" cy="74613"/>
                </a:xfrm>
                <a:custGeom>
                  <a:avLst/>
                  <a:gdLst>
                    <a:gd name="T0" fmla="*/ 14 w 14"/>
                    <a:gd name="T1" fmla="*/ 0 h 34"/>
                    <a:gd name="T2" fmla="*/ 14 w 14"/>
                    <a:gd name="T3" fmla="*/ 34 h 34"/>
                    <a:gd name="T4" fmla="*/ 7 w 14"/>
                    <a:gd name="T5" fmla="*/ 34 h 34"/>
                    <a:gd name="T6" fmla="*/ 7 w 14"/>
                    <a:gd name="T7" fmla="*/ 8 h 34"/>
                    <a:gd name="T8" fmla="*/ 5 w 14"/>
                    <a:gd name="T9" fmla="*/ 9 h 34"/>
                    <a:gd name="T10" fmla="*/ 3 w 14"/>
                    <a:gd name="T11" fmla="*/ 10 h 34"/>
                    <a:gd name="T12" fmla="*/ 2 w 14"/>
                    <a:gd name="T13" fmla="*/ 11 h 34"/>
                    <a:gd name="T14" fmla="*/ 0 w 14"/>
                    <a:gd name="T15" fmla="*/ 11 h 34"/>
                    <a:gd name="T16" fmla="*/ 0 w 14"/>
                    <a:gd name="T17" fmla="*/ 5 h 34"/>
                    <a:gd name="T18" fmla="*/ 5 w 14"/>
                    <a:gd name="T19" fmla="*/ 3 h 34"/>
                    <a:gd name="T20" fmla="*/ 9 w 14"/>
                    <a:gd name="T21" fmla="*/ 0 h 34"/>
                    <a:gd name="T22" fmla="*/ 14 w 14"/>
                    <a:gd name="T23" fmla="*/ 0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4" h="34">
                      <a:moveTo>
                        <a:pt x="14" y="0"/>
                      </a:moveTo>
                      <a:cubicBezTo>
                        <a:pt x="14" y="34"/>
                        <a:pt x="14" y="34"/>
                        <a:pt x="14" y="34"/>
                      </a:cubicBezTo>
                      <a:cubicBezTo>
                        <a:pt x="7" y="34"/>
                        <a:pt x="7" y="34"/>
                        <a:pt x="7" y="34"/>
                      </a:cubicBezTo>
                      <a:cubicBezTo>
                        <a:pt x="7" y="8"/>
                        <a:pt x="7" y="8"/>
                        <a:pt x="7" y="8"/>
                      </a:cubicBezTo>
                      <a:cubicBezTo>
                        <a:pt x="6" y="9"/>
                        <a:pt x="6" y="9"/>
                        <a:pt x="5" y="9"/>
                      </a:cubicBezTo>
                      <a:cubicBezTo>
                        <a:pt x="5" y="10"/>
                        <a:pt x="4" y="10"/>
                        <a:pt x="3" y="10"/>
                      </a:cubicBezTo>
                      <a:cubicBezTo>
                        <a:pt x="3" y="11"/>
                        <a:pt x="2" y="11"/>
                        <a:pt x="2" y="11"/>
                      </a:cubicBezTo>
                      <a:cubicBezTo>
                        <a:pt x="1" y="11"/>
                        <a:pt x="0" y="11"/>
                        <a:pt x="0" y="11"/>
                      </a:cubicBezTo>
                      <a:cubicBezTo>
                        <a:pt x="0" y="5"/>
                        <a:pt x="0" y="5"/>
                        <a:pt x="0" y="5"/>
                      </a:cubicBezTo>
                      <a:cubicBezTo>
                        <a:pt x="2" y="5"/>
                        <a:pt x="3" y="4"/>
                        <a:pt x="5" y="3"/>
                      </a:cubicBezTo>
                      <a:cubicBezTo>
                        <a:pt x="7" y="2"/>
                        <a:pt x="8" y="1"/>
                        <a:pt x="9" y="0"/>
                      </a:cubicBezTo>
                      <a:lnTo>
                        <a:pt x="14" y="0"/>
                      </a:lnTo>
                      <a:close/>
                    </a:path>
                  </a:pathLst>
                </a:custGeom>
                <a:solidFill>
                  <a:srgbClr val="0020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p>
                  <a:pPr marL="0" marR="0" lvl="0" indent="0" defTabSz="932597" eaLnBrk="1" fontAlgn="auto" latinLnBrk="0" hangingPunct="1">
                    <a:lnSpc>
                      <a:spcPct val="100000"/>
                    </a:lnSpc>
                    <a:spcBef>
                      <a:spcPts val="0"/>
                    </a:spcBef>
                    <a:spcAft>
                      <a:spcPts val="0"/>
                    </a:spcAft>
                    <a:buClrTx/>
                    <a:buSzTx/>
                    <a:buFontTx/>
                    <a:buNone/>
                    <a:tabLst/>
                    <a:defRPr/>
                  </a:pPr>
                  <a:endParaRPr kumimoji="0" lang="en-US" sz="1836" b="0" i="0" u="none" strike="noStrike" kern="0" cap="none" spc="0" normalizeH="0" baseline="0" noProof="0">
                    <a:ln>
                      <a:noFill/>
                    </a:ln>
                    <a:solidFill>
                      <a:sysClr val="windowText" lastClr="000000"/>
                    </a:solidFill>
                    <a:effectLst/>
                    <a:uLnTx/>
                    <a:uFillTx/>
                  </a:endParaRPr>
                </a:p>
              </p:txBody>
            </p:sp>
            <p:sp>
              <p:nvSpPr>
                <p:cNvPr id="1220" name="Freeform 378"/>
                <p:cNvSpPr>
                  <a:spLocks noEditPoints="1"/>
                </p:cNvSpPr>
                <p:nvPr/>
              </p:nvSpPr>
              <p:spPr bwMode="auto">
                <a:xfrm>
                  <a:off x="6183313" y="4629151"/>
                  <a:ext cx="53975" cy="74613"/>
                </a:xfrm>
                <a:custGeom>
                  <a:avLst/>
                  <a:gdLst>
                    <a:gd name="T0" fmla="*/ 12 w 24"/>
                    <a:gd name="T1" fmla="*/ 34 h 34"/>
                    <a:gd name="T2" fmla="*/ 0 w 24"/>
                    <a:gd name="T3" fmla="*/ 17 h 34"/>
                    <a:gd name="T4" fmla="*/ 4 w 24"/>
                    <a:gd name="T5" fmla="*/ 4 h 34"/>
                    <a:gd name="T6" fmla="*/ 13 w 24"/>
                    <a:gd name="T7" fmla="*/ 0 h 34"/>
                    <a:gd name="T8" fmla="*/ 24 w 24"/>
                    <a:gd name="T9" fmla="*/ 16 h 34"/>
                    <a:gd name="T10" fmla="*/ 21 w 24"/>
                    <a:gd name="T11" fmla="*/ 29 h 34"/>
                    <a:gd name="T12" fmla="*/ 12 w 24"/>
                    <a:gd name="T13" fmla="*/ 34 h 34"/>
                    <a:gd name="T14" fmla="*/ 12 w 24"/>
                    <a:gd name="T15" fmla="*/ 5 h 34"/>
                    <a:gd name="T16" fmla="*/ 8 w 24"/>
                    <a:gd name="T17" fmla="*/ 17 h 34"/>
                    <a:gd name="T18" fmla="*/ 12 w 24"/>
                    <a:gd name="T19" fmla="*/ 28 h 34"/>
                    <a:gd name="T20" fmla="*/ 17 w 24"/>
                    <a:gd name="T21" fmla="*/ 17 h 34"/>
                    <a:gd name="T22" fmla="*/ 12 w 24"/>
                    <a:gd name="T23" fmla="*/ 5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4" h="34">
                      <a:moveTo>
                        <a:pt x="12" y="34"/>
                      </a:moveTo>
                      <a:cubicBezTo>
                        <a:pt x="4" y="34"/>
                        <a:pt x="0" y="28"/>
                        <a:pt x="0" y="17"/>
                      </a:cubicBezTo>
                      <a:cubicBezTo>
                        <a:pt x="0" y="11"/>
                        <a:pt x="1" y="7"/>
                        <a:pt x="4" y="4"/>
                      </a:cubicBezTo>
                      <a:cubicBezTo>
                        <a:pt x="6" y="1"/>
                        <a:pt x="9" y="0"/>
                        <a:pt x="13" y="0"/>
                      </a:cubicBezTo>
                      <a:cubicBezTo>
                        <a:pt x="20" y="0"/>
                        <a:pt x="24" y="5"/>
                        <a:pt x="24" y="16"/>
                      </a:cubicBezTo>
                      <a:cubicBezTo>
                        <a:pt x="24" y="22"/>
                        <a:pt x="23" y="26"/>
                        <a:pt x="21" y="29"/>
                      </a:cubicBezTo>
                      <a:cubicBezTo>
                        <a:pt x="19" y="32"/>
                        <a:pt x="16" y="34"/>
                        <a:pt x="12" y="34"/>
                      </a:cubicBezTo>
                      <a:close/>
                      <a:moveTo>
                        <a:pt x="12" y="5"/>
                      </a:moveTo>
                      <a:cubicBezTo>
                        <a:pt x="9" y="5"/>
                        <a:pt x="8" y="9"/>
                        <a:pt x="8" y="17"/>
                      </a:cubicBezTo>
                      <a:cubicBezTo>
                        <a:pt x="8" y="24"/>
                        <a:pt x="9" y="28"/>
                        <a:pt x="12" y="28"/>
                      </a:cubicBezTo>
                      <a:cubicBezTo>
                        <a:pt x="15" y="28"/>
                        <a:pt x="17" y="24"/>
                        <a:pt x="17" y="17"/>
                      </a:cubicBezTo>
                      <a:cubicBezTo>
                        <a:pt x="17" y="9"/>
                        <a:pt x="15" y="5"/>
                        <a:pt x="12" y="5"/>
                      </a:cubicBezTo>
                      <a:close/>
                    </a:path>
                  </a:pathLst>
                </a:custGeom>
                <a:solidFill>
                  <a:srgbClr val="0020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p>
                  <a:pPr marL="0" marR="0" lvl="0" indent="0" defTabSz="932597" eaLnBrk="1" fontAlgn="auto" latinLnBrk="0" hangingPunct="1">
                    <a:lnSpc>
                      <a:spcPct val="100000"/>
                    </a:lnSpc>
                    <a:spcBef>
                      <a:spcPts val="0"/>
                    </a:spcBef>
                    <a:spcAft>
                      <a:spcPts val="0"/>
                    </a:spcAft>
                    <a:buClrTx/>
                    <a:buSzTx/>
                    <a:buFontTx/>
                    <a:buNone/>
                    <a:tabLst/>
                    <a:defRPr/>
                  </a:pPr>
                  <a:endParaRPr kumimoji="0" lang="en-US" sz="1836" b="0" i="0" u="none" strike="noStrike" kern="0" cap="none" spc="0" normalizeH="0" baseline="0" noProof="0">
                    <a:ln>
                      <a:noFill/>
                    </a:ln>
                    <a:solidFill>
                      <a:sysClr val="windowText" lastClr="000000"/>
                    </a:solidFill>
                    <a:effectLst/>
                    <a:uLnTx/>
                    <a:uFillTx/>
                  </a:endParaRPr>
                </a:p>
              </p:txBody>
            </p:sp>
            <p:sp>
              <p:nvSpPr>
                <p:cNvPr id="1221" name="Freeform 379"/>
                <p:cNvSpPr>
                  <a:spLocks noEditPoints="1"/>
                </p:cNvSpPr>
                <p:nvPr/>
              </p:nvSpPr>
              <p:spPr bwMode="auto">
                <a:xfrm>
                  <a:off x="6183313" y="4733926"/>
                  <a:ext cx="53975" cy="74613"/>
                </a:xfrm>
                <a:custGeom>
                  <a:avLst/>
                  <a:gdLst>
                    <a:gd name="T0" fmla="*/ 12 w 24"/>
                    <a:gd name="T1" fmla="*/ 34 h 34"/>
                    <a:gd name="T2" fmla="*/ 0 w 24"/>
                    <a:gd name="T3" fmla="*/ 17 h 34"/>
                    <a:gd name="T4" fmla="*/ 4 w 24"/>
                    <a:gd name="T5" fmla="*/ 4 h 34"/>
                    <a:gd name="T6" fmla="*/ 13 w 24"/>
                    <a:gd name="T7" fmla="*/ 0 h 34"/>
                    <a:gd name="T8" fmla="*/ 24 w 24"/>
                    <a:gd name="T9" fmla="*/ 17 h 34"/>
                    <a:gd name="T10" fmla="*/ 21 w 24"/>
                    <a:gd name="T11" fmla="*/ 29 h 34"/>
                    <a:gd name="T12" fmla="*/ 12 w 24"/>
                    <a:gd name="T13" fmla="*/ 34 h 34"/>
                    <a:gd name="T14" fmla="*/ 12 w 24"/>
                    <a:gd name="T15" fmla="*/ 5 h 34"/>
                    <a:gd name="T16" fmla="*/ 8 w 24"/>
                    <a:gd name="T17" fmla="*/ 17 h 34"/>
                    <a:gd name="T18" fmla="*/ 12 w 24"/>
                    <a:gd name="T19" fmla="*/ 28 h 34"/>
                    <a:gd name="T20" fmla="*/ 17 w 24"/>
                    <a:gd name="T21" fmla="*/ 17 h 34"/>
                    <a:gd name="T22" fmla="*/ 12 w 24"/>
                    <a:gd name="T23" fmla="*/ 5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4" h="34">
                      <a:moveTo>
                        <a:pt x="12" y="34"/>
                      </a:moveTo>
                      <a:cubicBezTo>
                        <a:pt x="4" y="34"/>
                        <a:pt x="0" y="28"/>
                        <a:pt x="0" y="17"/>
                      </a:cubicBezTo>
                      <a:cubicBezTo>
                        <a:pt x="0" y="12"/>
                        <a:pt x="1" y="7"/>
                        <a:pt x="4" y="4"/>
                      </a:cubicBezTo>
                      <a:cubicBezTo>
                        <a:pt x="6" y="1"/>
                        <a:pt x="9" y="0"/>
                        <a:pt x="13" y="0"/>
                      </a:cubicBezTo>
                      <a:cubicBezTo>
                        <a:pt x="20" y="0"/>
                        <a:pt x="24" y="5"/>
                        <a:pt x="24" y="17"/>
                      </a:cubicBezTo>
                      <a:cubicBezTo>
                        <a:pt x="24" y="22"/>
                        <a:pt x="23" y="26"/>
                        <a:pt x="21" y="29"/>
                      </a:cubicBezTo>
                      <a:cubicBezTo>
                        <a:pt x="19" y="32"/>
                        <a:pt x="16" y="34"/>
                        <a:pt x="12" y="34"/>
                      </a:cubicBezTo>
                      <a:close/>
                      <a:moveTo>
                        <a:pt x="12" y="5"/>
                      </a:moveTo>
                      <a:cubicBezTo>
                        <a:pt x="9" y="5"/>
                        <a:pt x="8" y="9"/>
                        <a:pt x="8" y="17"/>
                      </a:cubicBezTo>
                      <a:cubicBezTo>
                        <a:pt x="8" y="25"/>
                        <a:pt x="9" y="28"/>
                        <a:pt x="12" y="28"/>
                      </a:cubicBezTo>
                      <a:cubicBezTo>
                        <a:pt x="15" y="28"/>
                        <a:pt x="17" y="24"/>
                        <a:pt x="17" y="17"/>
                      </a:cubicBezTo>
                      <a:cubicBezTo>
                        <a:pt x="17" y="9"/>
                        <a:pt x="15" y="5"/>
                        <a:pt x="12" y="5"/>
                      </a:cubicBezTo>
                      <a:close/>
                    </a:path>
                  </a:pathLst>
                </a:custGeom>
                <a:solidFill>
                  <a:srgbClr val="0020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p>
                  <a:pPr marL="0" marR="0" lvl="0" indent="0" defTabSz="932597" eaLnBrk="1" fontAlgn="auto" latinLnBrk="0" hangingPunct="1">
                    <a:lnSpc>
                      <a:spcPct val="100000"/>
                    </a:lnSpc>
                    <a:spcBef>
                      <a:spcPts val="0"/>
                    </a:spcBef>
                    <a:spcAft>
                      <a:spcPts val="0"/>
                    </a:spcAft>
                    <a:buClrTx/>
                    <a:buSzTx/>
                    <a:buFontTx/>
                    <a:buNone/>
                    <a:tabLst/>
                    <a:defRPr/>
                  </a:pPr>
                  <a:endParaRPr kumimoji="0" lang="en-US" sz="1836" b="0" i="0" u="none" strike="noStrike" kern="0" cap="none" spc="0" normalizeH="0" baseline="0" noProof="0">
                    <a:ln>
                      <a:noFill/>
                    </a:ln>
                    <a:solidFill>
                      <a:sysClr val="windowText" lastClr="000000"/>
                    </a:solidFill>
                    <a:effectLst/>
                    <a:uLnTx/>
                    <a:uFillTx/>
                  </a:endParaRPr>
                </a:p>
              </p:txBody>
            </p:sp>
            <p:sp>
              <p:nvSpPr>
                <p:cNvPr id="1222" name="Freeform 380"/>
                <p:cNvSpPr>
                  <a:spLocks noEditPoints="1"/>
                </p:cNvSpPr>
                <p:nvPr/>
              </p:nvSpPr>
              <p:spPr bwMode="auto">
                <a:xfrm>
                  <a:off x="6119813" y="4522788"/>
                  <a:ext cx="52388" cy="77788"/>
                </a:xfrm>
                <a:custGeom>
                  <a:avLst/>
                  <a:gdLst>
                    <a:gd name="T0" fmla="*/ 12 w 24"/>
                    <a:gd name="T1" fmla="*/ 35 h 35"/>
                    <a:gd name="T2" fmla="*/ 0 w 24"/>
                    <a:gd name="T3" fmla="*/ 18 h 35"/>
                    <a:gd name="T4" fmla="*/ 3 w 24"/>
                    <a:gd name="T5" fmla="*/ 5 h 35"/>
                    <a:gd name="T6" fmla="*/ 13 w 24"/>
                    <a:gd name="T7" fmla="*/ 0 h 35"/>
                    <a:gd name="T8" fmla="*/ 24 w 24"/>
                    <a:gd name="T9" fmla="*/ 17 h 35"/>
                    <a:gd name="T10" fmla="*/ 21 w 24"/>
                    <a:gd name="T11" fmla="*/ 30 h 35"/>
                    <a:gd name="T12" fmla="*/ 12 w 24"/>
                    <a:gd name="T13" fmla="*/ 35 h 35"/>
                    <a:gd name="T14" fmla="*/ 12 w 24"/>
                    <a:gd name="T15" fmla="*/ 6 h 35"/>
                    <a:gd name="T16" fmla="*/ 8 w 24"/>
                    <a:gd name="T17" fmla="*/ 18 h 35"/>
                    <a:gd name="T18" fmla="*/ 12 w 24"/>
                    <a:gd name="T19" fmla="*/ 29 h 35"/>
                    <a:gd name="T20" fmla="*/ 17 w 24"/>
                    <a:gd name="T21" fmla="*/ 18 h 35"/>
                    <a:gd name="T22" fmla="*/ 12 w 24"/>
                    <a:gd name="T23" fmla="*/ 6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4" h="35">
                      <a:moveTo>
                        <a:pt x="12" y="35"/>
                      </a:moveTo>
                      <a:cubicBezTo>
                        <a:pt x="4" y="35"/>
                        <a:pt x="0" y="29"/>
                        <a:pt x="0" y="18"/>
                      </a:cubicBezTo>
                      <a:cubicBezTo>
                        <a:pt x="0" y="12"/>
                        <a:pt x="1" y="8"/>
                        <a:pt x="3" y="5"/>
                      </a:cubicBezTo>
                      <a:cubicBezTo>
                        <a:pt x="6" y="2"/>
                        <a:pt x="9" y="0"/>
                        <a:pt x="13" y="0"/>
                      </a:cubicBezTo>
                      <a:cubicBezTo>
                        <a:pt x="20" y="0"/>
                        <a:pt x="24" y="6"/>
                        <a:pt x="24" y="17"/>
                      </a:cubicBezTo>
                      <a:cubicBezTo>
                        <a:pt x="24" y="23"/>
                        <a:pt x="23" y="27"/>
                        <a:pt x="21" y="30"/>
                      </a:cubicBezTo>
                      <a:cubicBezTo>
                        <a:pt x="19" y="33"/>
                        <a:pt x="16" y="35"/>
                        <a:pt x="12" y="35"/>
                      </a:cubicBezTo>
                      <a:close/>
                      <a:moveTo>
                        <a:pt x="12" y="6"/>
                      </a:moveTo>
                      <a:cubicBezTo>
                        <a:pt x="9" y="6"/>
                        <a:pt x="8" y="10"/>
                        <a:pt x="8" y="18"/>
                      </a:cubicBezTo>
                      <a:cubicBezTo>
                        <a:pt x="8" y="25"/>
                        <a:pt x="9" y="29"/>
                        <a:pt x="12" y="29"/>
                      </a:cubicBezTo>
                      <a:cubicBezTo>
                        <a:pt x="15" y="29"/>
                        <a:pt x="17" y="25"/>
                        <a:pt x="17" y="18"/>
                      </a:cubicBezTo>
                      <a:cubicBezTo>
                        <a:pt x="17" y="10"/>
                        <a:pt x="15" y="6"/>
                        <a:pt x="12" y="6"/>
                      </a:cubicBezTo>
                      <a:close/>
                    </a:path>
                  </a:pathLst>
                </a:custGeom>
                <a:solidFill>
                  <a:srgbClr val="0020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p>
                  <a:pPr marL="0" marR="0" lvl="0" indent="0" defTabSz="932597" eaLnBrk="1" fontAlgn="auto" latinLnBrk="0" hangingPunct="1">
                    <a:lnSpc>
                      <a:spcPct val="100000"/>
                    </a:lnSpc>
                    <a:spcBef>
                      <a:spcPts val="0"/>
                    </a:spcBef>
                    <a:spcAft>
                      <a:spcPts val="0"/>
                    </a:spcAft>
                    <a:buClrTx/>
                    <a:buSzTx/>
                    <a:buFontTx/>
                    <a:buNone/>
                    <a:tabLst/>
                    <a:defRPr/>
                  </a:pPr>
                  <a:endParaRPr kumimoji="0" lang="en-US" sz="1836" b="0" i="0" u="none" strike="noStrike" kern="0" cap="none" spc="0" normalizeH="0" baseline="0" noProof="0">
                    <a:ln>
                      <a:noFill/>
                    </a:ln>
                    <a:solidFill>
                      <a:sysClr val="windowText" lastClr="000000"/>
                    </a:solidFill>
                    <a:effectLst/>
                    <a:uLnTx/>
                    <a:uFillTx/>
                  </a:endParaRPr>
                </a:p>
              </p:txBody>
            </p:sp>
            <p:sp>
              <p:nvSpPr>
                <p:cNvPr id="1223" name="Freeform 381"/>
                <p:cNvSpPr>
                  <a:spLocks/>
                </p:cNvSpPr>
                <p:nvPr/>
              </p:nvSpPr>
              <p:spPr bwMode="auto">
                <a:xfrm>
                  <a:off x="6126163" y="4625976"/>
                  <a:ext cx="33338" cy="76200"/>
                </a:xfrm>
                <a:custGeom>
                  <a:avLst/>
                  <a:gdLst>
                    <a:gd name="T0" fmla="*/ 15 w 15"/>
                    <a:gd name="T1" fmla="*/ 0 h 34"/>
                    <a:gd name="T2" fmla="*/ 15 w 15"/>
                    <a:gd name="T3" fmla="*/ 34 h 34"/>
                    <a:gd name="T4" fmla="*/ 8 w 15"/>
                    <a:gd name="T5" fmla="*/ 34 h 34"/>
                    <a:gd name="T6" fmla="*/ 8 w 15"/>
                    <a:gd name="T7" fmla="*/ 9 h 34"/>
                    <a:gd name="T8" fmla="*/ 6 w 15"/>
                    <a:gd name="T9" fmla="*/ 10 h 34"/>
                    <a:gd name="T10" fmla="*/ 4 w 15"/>
                    <a:gd name="T11" fmla="*/ 10 h 34"/>
                    <a:gd name="T12" fmla="*/ 2 w 15"/>
                    <a:gd name="T13" fmla="*/ 11 h 34"/>
                    <a:gd name="T14" fmla="*/ 0 w 15"/>
                    <a:gd name="T15" fmla="*/ 11 h 34"/>
                    <a:gd name="T16" fmla="*/ 0 w 15"/>
                    <a:gd name="T17" fmla="*/ 5 h 34"/>
                    <a:gd name="T18" fmla="*/ 6 w 15"/>
                    <a:gd name="T19" fmla="*/ 3 h 34"/>
                    <a:gd name="T20" fmla="*/ 10 w 15"/>
                    <a:gd name="T21" fmla="*/ 0 h 34"/>
                    <a:gd name="T22" fmla="*/ 15 w 15"/>
                    <a:gd name="T23" fmla="*/ 0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5" h="34">
                      <a:moveTo>
                        <a:pt x="15" y="0"/>
                      </a:moveTo>
                      <a:cubicBezTo>
                        <a:pt x="15" y="34"/>
                        <a:pt x="15" y="34"/>
                        <a:pt x="15" y="34"/>
                      </a:cubicBezTo>
                      <a:cubicBezTo>
                        <a:pt x="8" y="34"/>
                        <a:pt x="8" y="34"/>
                        <a:pt x="8" y="34"/>
                      </a:cubicBezTo>
                      <a:cubicBezTo>
                        <a:pt x="8" y="9"/>
                        <a:pt x="8" y="9"/>
                        <a:pt x="8" y="9"/>
                      </a:cubicBezTo>
                      <a:cubicBezTo>
                        <a:pt x="7" y="9"/>
                        <a:pt x="7" y="9"/>
                        <a:pt x="6" y="10"/>
                      </a:cubicBezTo>
                      <a:cubicBezTo>
                        <a:pt x="6" y="10"/>
                        <a:pt x="5" y="10"/>
                        <a:pt x="4" y="10"/>
                      </a:cubicBezTo>
                      <a:cubicBezTo>
                        <a:pt x="4" y="11"/>
                        <a:pt x="3" y="11"/>
                        <a:pt x="2" y="11"/>
                      </a:cubicBezTo>
                      <a:cubicBezTo>
                        <a:pt x="2" y="11"/>
                        <a:pt x="1" y="11"/>
                        <a:pt x="0" y="11"/>
                      </a:cubicBezTo>
                      <a:cubicBezTo>
                        <a:pt x="0" y="5"/>
                        <a:pt x="0" y="5"/>
                        <a:pt x="0" y="5"/>
                      </a:cubicBezTo>
                      <a:cubicBezTo>
                        <a:pt x="2" y="5"/>
                        <a:pt x="4" y="4"/>
                        <a:pt x="6" y="3"/>
                      </a:cubicBezTo>
                      <a:cubicBezTo>
                        <a:pt x="7" y="2"/>
                        <a:pt x="9" y="1"/>
                        <a:pt x="10" y="0"/>
                      </a:cubicBezTo>
                      <a:lnTo>
                        <a:pt x="15" y="0"/>
                      </a:lnTo>
                      <a:close/>
                    </a:path>
                  </a:pathLst>
                </a:custGeom>
                <a:solidFill>
                  <a:srgbClr val="0020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p>
                  <a:pPr marL="0" marR="0" lvl="0" indent="0" defTabSz="932597" eaLnBrk="1" fontAlgn="auto" latinLnBrk="0" hangingPunct="1">
                    <a:lnSpc>
                      <a:spcPct val="100000"/>
                    </a:lnSpc>
                    <a:spcBef>
                      <a:spcPts val="0"/>
                    </a:spcBef>
                    <a:spcAft>
                      <a:spcPts val="0"/>
                    </a:spcAft>
                    <a:buClrTx/>
                    <a:buSzTx/>
                    <a:buFontTx/>
                    <a:buNone/>
                    <a:tabLst/>
                    <a:defRPr/>
                  </a:pPr>
                  <a:endParaRPr kumimoji="0" lang="en-US" sz="1836" b="0" i="0" u="none" strike="noStrike" kern="0" cap="none" spc="0" normalizeH="0" baseline="0" noProof="0">
                    <a:ln>
                      <a:noFill/>
                    </a:ln>
                    <a:solidFill>
                      <a:sysClr val="windowText" lastClr="000000"/>
                    </a:solidFill>
                    <a:effectLst/>
                    <a:uLnTx/>
                    <a:uFillTx/>
                  </a:endParaRPr>
                </a:p>
              </p:txBody>
            </p:sp>
            <p:sp>
              <p:nvSpPr>
                <p:cNvPr id="1224" name="Freeform 382"/>
                <p:cNvSpPr>
                  <a:spLocks noEditPoints="1"/>
                </p:cNvSpPr>
                <p:nvPr/>
              </p:nvSpPr>
              <p:spPr bwMode="auto">
                <a:xfrm>
                  <a:off x="6119813" y="4733926"/>
                  <a:ext cx="52388" cy="74613"/>
                </a:xfrm>
                <a:custGeom>
                  <a:avLst/>
                  <a:gdLst>
                    <a:gd name="T0" fmla="*/ 12 w 24"/>
                    <a:gd name="T1" fmla="*/ 34 h 34"/>
                    <a:gd name="T2" fmla="*/ 0 w 24"/>
                    <a:gd name="T3" fmla="*/ 17 h 34"/>
                    <a:gd name="T4" fmla="*/ 3 w 24"/>
                    <a:gd name="T5" fmla="*/ 4 h 34"/>
                    <a:gd name="T6" fmla="*/ 13 w 24"/>
                    <a:gd name="T7" fmla="*/ 0 h 34"/>
                    <a:gd name="T8" fmla="*/ 24 w 24"/>
                    <a:gd name="T9" fmla="*/ 17 h 34"/>
                    <a:gd name="T10" fmla="*/ 21 w 24"/>
                    <a:gd name="T11" fmla="*/ 29 h 34"/>
                    <a:gd name="T12" fmla="*/ 12 w 24"/>
                    <a:gd name="T13" fmla="*/ 34 h 34"/>
                    <a:gd name="T14" fmla="*/ 12 w 24"/>
                    <a:gd name="T15" fmla="*/ 5 h 34"/>
                    <a:gd name="T16" fmla="*/ 8 w 24"/>
                    <a:gd name="T17" fmla="*/ 17 h 34"/>
                    <a:gd name="T18" fmla="*/ 12 w 24"/>
                    <a:gd name="T19" fmla="*/ 28 h 34"/>
                    <a:gd name="T20" fmla="*/ 17 w 24"/>
                    <a:gd name="T21" fmla="*/ 17 h 34"/>
                    <a:gd name="T22" fmla="*/ 12 w 24"/>
                    <a:gd name="T23" fmla="*/ 5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4" h="34">
                      <a:moveTo>
                        <a:pt x="12" y="34"/>
                      </a:moveTo>
                      <a:cubicBezTo>
                        <a:pt x="4" y="34"/>
                        <a:pt x="0" y="28"/>
                        <a:pt x="0" y="17"/>
                      </a:cubicBezTo>
                      <a:cubicBezTo>
                        <a:pt x="0" y="12"/>
                        <a:pt x="1" y="7"/>
                        <a:pt x="3" y="4"/>
                      </a:cubicBezTo>
                      <a:cubicBezTo>
                        <a:pt x="6" y="1"/>
                        <a:pt x="9" y="0"/>
                        <a:pt x="13" y="0"/>
                      </a:cubicBezTo>
                      <a:cubicBezTo>
                        <a:pt x="20" y="0"/>
                        <a:pt x="24" y="5"/>
                        <a:pt x="24" y="17"/>
                      </a:cubicBezTo>
                      <a:cubicBezTo>
                        <a:pt x="24" y="22"/>
                        <a:pt x="23" y="26"/>
                        <a:pt x="21" y="29"/>
                      </a:cubicBezTo>
                      <a:cubicBezTo>
                        <a:pt x="19" y="32"/>
                        <a:pt x="16" y="34"/>
                        <a:pt x="12" y="34"/>
                      </a:cubicBezTo>
                      <a:close/>
                      <a:moveTo>
                        <a:pt x="12" y="5"/>
                      </a:moveTo>
                      <a:cubicBezTo>
                        <a:pt x="9" y="5"/>
                        <a:pt x="8" y="9"/>
                        <a:pt x="8" y="17"/>
                      </a:cubicBezTo>
                      <a:cubicBezTo>
                        <a:pt x="8" y="25"/>
                        <a:pt x="9" y="28"/>
                        <a:pt x="12" y="28"/>
                      </a:cubicBezTo>
                      <a:cubicBezTo>
                        <a:pt x="15" y="28"/>
                        <a:pt x="17" y="24"/>
                        <a:pt x="17" y="17"/>
                      </a:cubicBezTo>
                      <a:cubicBezTo>
                        <a:pt x="17" y="9"/>
                        <a:pt x="15" y="5"/>
                        <a:pt x="12" y="5"/>
                      </a:cubicBezTo>
                      <a:close/>
                    </a:path>
                  </a:pathLst>
                </a:custGeom>
                <a:solidFill>
                  <a:srgbClr val="0020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p>
                  <a:pPr marL="0" marR="0" lvl="0" indent="0" defTabSz="932597" eaLnBrk="1" fontAlgn="auto" latinLnBrk="0" hangingPunct="1">
                    <a:lnSpc>
                      <a:spcPct val="100000"/>
                    </a:lnSpc>
                    <a:spcBef>
                      <a:spcPts val="0"/>
                    </a:spcBef>
                    <a:spcAft>
                      <a:spcPts val="0"/>
                    </a:spcAft>
                    <a:buClrTx/>
                    <a:buSzTx/>
                    <a:buFontTx/>
                    <a:buNone/>
                    <a:tabLst/>
                    <a:defRPr/>
                  </a:pPr>
                  <a:endParaRPr kumimoji="0" lang="en-US" sz="1836" b="0" i="0" u="none" strike="noStrike" kern="0" cap="none" spc="0" normalizeH="0" baseline="0" noProof="0">
                    <a:ln>
                      <a:noFill/>
                    </a:ln>
                    <a:solidFill>
                      <a:sysClr val="windowText" lastClr="000000"/>
                    </a:solidFill>
                    <a:effectLst/>
                    <a:uLnTx/>
                    <a:uFillTx/>
                  </a:endParaRPr>
                </a:p>
              </p:txBody>
            </p:sp>
          </p:grpSp>
          <p:grpSp>
            <p:nvGrpSpPr>
              <p:cNvPr id="1197" name="Group 1196"/>
              <p:cNvGrpSpPr/>
              <p:nvPr/>
            </p:nvGrpSpPr>
            <p:grpSpPr>
              <a:xfrm>
                <a:off x="1472910" y="2881992"/>
                <a:ext cx="269296" cy="340707"/>
                <a:chOff x="1711325" y="1524000"/>
                <a:chExt cx="993775" cy="1257300"/>
              </a:xfrm>
            </p:grpSpPr>
            <p:sp>
              <p:nvSpPr>
                <p:cNvPr id="1198" name="Freeform 296"/>
                <p:cNvSpPr>
                  <a:spLocks/>
                </p:cNvSpPr>
                <p:nvPr/>
              </p:nvSpPr>
              <p:spPr bwMode="auto">
                <a:xfrm>
                  <a:off x="2243138" y="1611313"/>
                  <a:ext cx="19050" cy="255587"/>
                </a:xfrm>
                <a:custGeom>
                  <a:avLst/>
                  <a:gdLst>
                    <a:gd name="T0" fmla="*/ 2 w 5"/>
                    <a:gd name="T1" fmla="*/ 0 h 65"/>
                    <a:gd name="T2" fmla="*/ 5 w 5"/>
                    <a:gd name="T3" fmla="*/ 2 h 65"/>
                    <a:gd name="T4" fmla="*/ 5 w 5"/>
                    <a:gd name="T5" fmla="*/ 63 h 65"/>
                    <a:gd name="T6" fmla="*/ 2 w 5"/>
                    <a:gd name="T7" fmla="*/ 65 h 65"/>
                    <a:gd name="T8" fmla="*/ 0 w 5"/>
                    <a:gd name="T9" fmla="*/ 63 h 65"/>
                    <a:gd name="T10" fmla="*/ 0 w 5"/>
                    <a:gd name="T11" fmla="*/ 2 h 65"/>
                    <a:gd name="T12" fmla="*/ 2 w 5"/>
                    <a:gd name="T13" fmla="*/ 0 h 65"/>
                  </a:gdLst>
                  <a:ahLst/>
                  <a:cxnLst>
                    <a:cxn ang="0">
                      <a:pos x="T0" y="T1"/>
                    </a:cxn>
                    <a:cxn ang="0">
                      <a:pos x="T2" y="T3"/>
                    </a:cxn>
                    <a:cxn ang="0">
                      <a:pos x="T4" y="T5"/>
                    </a:cxn>
                    <a:cxn ang="0">
                      <a:pos x="T6" y="T7"/>
                    </a:cxn>
                    <a:cxn ang="0">
                      <a:pos x="T8" y="T9"/>
                    </a:cxn>
                    <a:cxn ang="0">
                      <a:pos x="T10" y="T11"/>
                    </a:cxn>
                    <a:cxn ang="0">
                      <a:pos x="T12" y="T13"/>
                    </a:cxn>
                  </a:cxnLst>
                  <a:rect l="0" t="0" r="r" b="b"/>
                  <a:pathLst>
                    <a:path w="5" h="65">
                      <a:moveTo>
                        <a:pt x="2" y="0"/>
                      </a:moveTo>
                      <a:cubicBezTo>
                        <a:pt x="4" y="0"/>
                        <a:pt x="5" y="1"/>
                        <a:pt x="5" y="2"/>
                      </a:cubicBezTo>
                      <a:cubicBezTo>
                        <a:pt x="5" y="63"/>
                        <a:pt x="5" y="63"/>
                        <a:pt x="5" y="63"/>
                      </a:cubicBezTo>
                      <a:cubicBezTo>
                        <a:pt x="5" y="64"/>
                        <a:pt x="4" y="65"/>
                        <a:pt x="2" y="65"/>
                      </a:cubicBezTo>
                      <a:cubicBezTo>
                        <a:pt x="1" y="65"/>
                        <a:pt x="0" y="64"/>
                        <a:pt x="0" y="63"/>
                      </a:cubicBezTo>
                      <a:cubicBezTo>
                        <a:pt x="0" y="2"/>
                        <a:pt x="0" y="2"/>
                        <a:pt x="0" y="2"/>
                      </a:cubicBezTo>
                      <a:cubicBezTo>
                        <a:pt x="0" y="1"/>
                        <a:pt x="1" y="0"/>
                        <a:pt x="2" y="0"/>
                      </a:cubicBezTo>
                      <a:close/>
                    </a:path>
                  </a:pathLst>
                </a:custGeom>
                <a:solidFill>
                  <a:srgbClr val="D2D2D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p>
                  <a:pPr marL="0" marR="0" lvl="0" indent="0" defTabSz="932597" eaLnBrk="1" fontAlgn="auto" latinLnBrk="0" hangingPunct="1">
                    <a:lnSpc>
                      <a:spcPct val="100000"/>
                    </a:lnSpc>
                    <a:spcBef>
                      <a:spcPts val="0"/>
                    </a:spcBef>
                    <a:spcAft>
                      <a:spcPts val="0"/>
                    </a:spcAft>
                    <a:buClrTx/>
                    <a:buSzTx/>
                    <a:buFontTx/>
                    <a:buNone/>
                    <a:tabLst/>
                    <a:defRPr/>
                  </a:pPr>
                  <a:endParaRPr kumimoji="0" lang="en-US" sz="1836" b="0" i="0" u="none" strike="noStrike" kern="0" cap="none" spc="0" normalizeH="0" baseline="0" noProof="0">
                    <a:ln>
                      <a:noFill/>
                    </a:ln>
                    <a:solidFill>
                      <a:sysClr val="windowText" lastClr="000000"/>
                    </a:solidFill>
                    <a:effectLst/>
                    <a:uLnTx/>
                    <a:uFillTx/>
                  </a:endParaRPr>
                </a:p>
              </p:txBody>
            </p:sp>
            <p:sp>
              <p:nvSpPr>
                <p:cNvPr id="1199" name="Freeform 297"/>
                <p:cNvSpPr>
                  <a:spLocks/>
                </p:cNvSpPr>
                <p:nvPr/>
              </p:nvSpPr>
              <p:spPr bwMode="auto">
                <a:xfrm>
                  <a:off x="2195513" y="1524000"/>
                  <a:ext cx="23812" cy="342900"/>
                </a:xfrm>
                <a:custGeom>
                  <a:avLst/>
                  <a:gdLst>
                    <a:gd name="T0" fmla="*/ 3 w 6"/>
                    <a:gd name="T1" fmla="*/ 0 h 87"/>
                    <a:gd name="T2" fmla="*/ 6 w 6"/>
                    <a:gd name="T3" fmla="*/ 3 h 87"/>
                    <a:gd name="T4" fmla="*/ 6 w 6"/>
                    <a:gd name="T5" fmla="*/ 85 h 87"/>
                    <a:gd name="T6" fmla="*/ 3 w 6"/>
                    <a:gd name="T7" fmla="*/ 87 h 87"/>
                    <a:gd name="T8" fmla="*/ 0 w 6"/>
                    <a:gd name="T9" fmla="*/ 85 h 87"/>
                    <a:gd name="T10" fmla="*/ 0 w 6"/>
                    <a:gd name="T11" fmla="*/ 3 h 87"/>
                    <a:gd name="T12" fmla="*/ 3 w 6"/>
                    <a:gd name="T13" fmla="*/ 0 h 87"/>
                  </a:gdLst>
                  <a:ahLst/>
                  <a:cxnLst>
                    <a:cxn ang="0">
                      <a:pos x="T0" y="T1"/>
                    </a:cxn>
                    <a:cxn ang="0">
                      <a:pos x="T2" y="T3"/>
                    </a:cxn>
                    <a:cxn ang="0">
                      <a:pos x="T4" y="T5"/>
                    </a:cxn>
                    <a:cxn ang="0">
                      <a:pos x="T6" y="T7"/>
                    </a:cxn>
                    <a:cxn ang="0">
                      <a:pos x="T8" y="T9"/>
                    </a:cxn>
                    <a:cxn ang="0">
                      <a:pos x="T10" y="T11"/>
                    </a:cxn>
                    <a:cxn ang="0">
                      <a:pos x="T12" y="T13"/>
                    </a:cxn>
                  </a:cxnLst>
                  <a:rect l="0" t="0" r="r" b="b"/>
                  <a:pathLst>
                    <a:path w="6" h="87">
                      <a:moveTo>
                        <a:pt x="3" y="0"/>
                      </a:moveTo>
                      <a:cubicBezTo>
                        <a:pt x="4" y="0"/>
                        <a:pt x="6" y="1"/>
                        <a:pt x="6" y="3"/>
                      </a:cubicBezTo>
                      <a:cubicBezTo>
                        <a:pt x="6" y="85"/>
                        <a:pt x="6" y="85"/>
                        <a:pt x="6" y="85"/>
                      </a:cubicBezTo>
                      <a:cubicBezTo>
                        <a:pt x="6" y="86"/>
                        <a:pt x="4" y="87"/>
                        <a:pt x="3" y="87"/>
                      </a:cubicBezTo>
                      <a:cubicBezTo>
                        <a:pt x="2" y="87"/>
                        <a:pt x="0" y="86"/>
                        <a:pt x="0" y="85"/>
                      </a:cubicBezTo>
                      <a:cubicBezTo>
                        <a:pt x="0" y="3"/>
                        <a:pt x="0" y="3"/>
                        <a:pt x="0" y="3"/>
                      </a:cubicBezTo>
                      <a:cubicBezTo>
                        <a:pt x="0" y="1"/>
                        <a:pt x="2" y="0"/>
                        <a:pt x="3" y="0"/>
                      </a:cubicBezTo>
                      <a:close/>
                    </a:path>
                  </a:pathLst>
                </a:custGeom>
                <a:solidFill>
                  <a:srgbClr val="D2D2D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p>
                  <a:pPr marL="0" marR="0" lvl="0" indent="0" defTabSz="932597" eaLnBrk="1" fontAlgn="auto" latinLnBrk="0" hangingPunct="1">
                    <a:lnSpc>
                      <a:spcPct val="100000"/>
                    </a:lnSpc>
                    <a:spcBef>
                      <a:spcPts val="0"/>
                    </a:spcBef>
                    <a:spcAft>
                      <a:spcPts val="0"/>
                    </a:spcAft>
                    <a:buClrTx/>
                    <a:buSzTx/>
                    <a:buFontTx/>
                    <a:buNone/>
                    <a:tabLst/>
                    <a:defRPr/>
                  </a:pPr>
                  <a:endParaRPr kumimoji="0" lang="en-US" sz="1836" b="0" i="0" u="none" strike="noStrike" kern="0" cap="none" spc="0" normalizeH="0" baseline="0" noProof="0">
                    <a:ln>
                      <a:noFill/>
                    </a:ln>
                    <a:solidFill>
                      <a:sysClr val="windowText" lastClr="000000"/>
                    </a:solidFill>
                    <a:effectLst/>
                    <a:uLnTx/>
                    <a:uFillTx/>
                  </a:endParaRPr>
                </a:p>
              </p:txBody>
            </p:sp>
            <p:sp>
              <p:nvSpPr>
                <p:cNvPr id="1200" name="Freeform 298"/>
                <p:cNvSpPr>
                  <a:spLocks/>
                </p:cNvSpPr>
                <p:nvPr/>
              </p:nvSpPr>
              <p:spPr bwMode="auto">
                <a:xfrm>
                  <a:off x="2152650" y="1611313"/>
                  <a:ext cx="19050" cy="255587"/>
                </a:xfrm>
                <a:custGeom>
                  <a:avLst/>
                  <a:gdLst>
                    <a:gd name="T0" fmla="*/ 2 w 5"/>
                    <a:gd name="T1" fmla="*/ 0 h 65"/>
                    <a:gd name="T2" fmla="*/ 5 w 5"/>
                    <a:gd name="T3" fmla="*/ 2 h 65"/>
                    <a:gd name="T4" fmla="*/ 5 w 5"/>
                    <a:gd name="T5" fmla="*/ 63 h 65"/>
                    <a:gd name="T6" fmla="*/ 2 w 5"/>
                    <a:gd name="T7" fmla="*/ 65 h 65"/>
                    <a:gd name="T8" fmla="*/ 0 w 5"/>
                    <a:gd name="T9" fmla="*/ 63 h 65"/>
                    <a:gd name="T10" fmla="*/ 0 w 5"/>
                    <a:gd name="T11" fmla="*/ 2 h 65"/>
                    <a:gd name="T12" fmla="*/ 2 w 5"/>
                    <a:gd name="T13" fmla="*/ 0 h 65"/>
                  </a:gdLst>
                  <a:ahLst/>
                  <a:cxnLst>
                    <a:cxn ang="0">
                      <a:pos x="T0" y="T1"/>
                    </a:cxn>
                    <a:cxn ang="0">
                      <a:pos x="T2" y="T3"/>
                    </a:cxn>
                    <a:cxn ang="0">
                      <a:pos x="T4" y="T5"/>
                    </a:cxn>
                    <a:cxn ang="0">
                      <a:pos x="T6" y="T7"/>
                    </a:cxn>
                    <a:cxn ang="0">
                      <a:pos x="T8" y="T9"/>
                    </a:cxn>
                    <a:cxn ang="0">
                      <a:pos x="T10" y="T11"/>
                    </a:cxn>
                    <a:cxn ang="0">
                      <a:pos x="T12" y="T13"/>
                    </a:cxn>
                  </a:cxnLst>
                  <a:rect l="0" t="0" r="r" b="b"/>
                  <a:pathLst>
                    <a:path w="5" h="65">
                      <a:moveTo>
                        <a:pt x="2" y="0"/>
                      </a:moveTo>
                      <a:cubicBezTo>
                        <a:pt x="4" y="0"/>
                        <a:pt x="5" y="1"/>
                        <a:pt x="5" y="2"/>
                      </a:cubicBezTo>
                      <a:cubicBezTo>
                        <a:pt x="5" y="63"/>
                        <a:pt x="5" y="63"/>
                        <a:pt x="5" y="63"/>
                      </a:cubicBezTo>
                      <a:cubicBezTo>
                        <a:pt x="5" y="64"/>
                        <a:pt x="4" y="65"/>
                        <a:pt x="2" y="65"/>
                      </a:cubicBezTo>
                      <a:cubicBezTo>
                        <a:pt x="1" y="65"/>
                        <a:pt x="0" y="64"/>
                        <a:pt x="0" y="63"/>
                      </a:cubicBezTo>
                      <a:cubicBezTo>
                        <a:pt x="0" y="2"/>
                        <a:pt x="0" y="2"/>
                        <a:pt x="0" y="2"/>
                      </a:cubicBezTo>
                      <a:cubicBezTo>
                        <a:pt x="0" y="1"/>
                        <a:pt x="1" y="0"/>
                        <a:pt x="2" y="0"/>
                      </a:cubicBezTo>
                      <a:close/>
                    </a:path>
                  </a:pathLst>
                </a:custGeom>
                <a:solidFill>
                  <a:srgbClr val="D2D2D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p>
                  <a:pPr marL="0" marR="0" lvl="0" indent="0" defTabSz="932597" eaLnBrk="1" fontAlgn="auto" latinLnBrk="0" hangingPunct="1">
                    <a:lnSpc>
                      <a:spcPct val="100000"/>
                    </a:lnSpc>
                    <a:spcBef>
                      <a:spcPts val="0"/>
                    </a:spcBef>
                    <a:spcAft>
                      <a:spcPts val="0"/>
                    </a:spcAft>
                    <a:buClrTx/>
                    <a:buSzTx/>
                    <a:buFontTx/>
                    <a:buNone/>
                    <a:tabLst/>
                    <a:defRPr/>
                  </a:pPr>
                  <a:endParaRPr kumimoji="0" lang="en-US" sz="1836" b="0" i="0" u="none" strike="noStrike" kern="0" cap="none" spc="0" normalizeH="0" baseline="0" noProof="0">
                    <a:ln>
                      <a:noFill/>
                    </a:ln>
                    <a:solidFill>
                      <a:sysClr val="windowText" lastClr="000000"/>
                    </a:solidFill>
                    <a:effectLst/>
                    <a:uLnTx/>
                    <a:uFillTx/>
                  </a:endParaRPr>
                </a:p>
              </p:txBody>
            </p:sp>
            <p:sp>
              <p:nvSpPr>
                <p:cNvPr id="1201" name="Freeform 299"/>
                <p:cNvSpPr>
                  <a:spLocks/>
                </p:cNvSpPr>
                <p:nvPr/>
              </p:nvSpPr>
              <p:spPr bwMode="auto">
                <a:xfrm>
                  <a:off x="1711325" y="2249488"/>
                  <a:ext cx="508000" cy="531812"/>
                </a:xfrm>
                <a:custGeom>
                  <a:avLst/>
                  <a:gdLst>
                    <a:gd name="T0" fmla="*/ 126 w 129"/>
                    <a:gd name="T1" fmla="*/ 135 h 135"/>
                    <a:gd name="T2" fmla="*/ 124 w 129"/>
                    <a:gd name="T3" fmla="*/ 134 h 135"/>
                    <a:gd name="T4" fmla="*/ 1 w 129"/>
                    <a:gd name="T5" fmla="*/ 5 h 135"/>
                    <a:gd name="T6" fmla="*/ 1 w 129"/>
                    <a:gd name="T7" fmla="*/ 1 h 135"/>
                    <a:gd name="T8" fmla="*/ 5 w 129"/>
                    <a:gd name="T9" fmla="*/ 1 h 135"/>
                    <a:gd name="T10" fmla="*/ 128 w 129"/>
                    <a:gd name="T11" fmla="*/ 130 h 135"/>
                    <a:gd name="T12" fmla="*/ 128 w 129"/>
                    <a:gd name="T13" fmla="*/ 134 h 135"/>
                    <a:gd name="T14" fmla="*/ 126 w 129"/>
                    <a:gd name="T15" fmla="*/ 135 h 13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9" h="135">
                      <a:moveTo>
                        <a:pt x="126" y="135"/>
                      </a:moveTo>
                      <a:cubicBezTo>
                        <a:pt x="125" y="135"/>
                        <a:pt x="124" y="135"/>
                        <a:pt x="124" y="134"/>
                      </a:cubicBezTo>
                      <a:cubicBezTo>
                        <a:pt x="1" y="5"/>
                        <a:pt x="1" y="5"/>
                        <a:pt x="1" y="5"/>
                      </a:cubicBezTo>
                      <a:cubicBezTo>
                        <a:pt x="0" y="4"/>
                        <a:pt x="0" y="2"/>
                        <a:pt x="1" y="1"/>
                      </a:cubicBezTo>
                      <a:cubicBezTo>
                        <a:pt x="3" y="0"/>
                        <a:pt x="4" y="0"/>
                        <a:pt x="5" y="1"/>
                      </a:cubicBezTo>
                      <a:cubicBezTo>
                        <a:pt x="128" y="130"/>
                        <a:pt x="128" y="130"/>
                        <a:pt x="128" y="130"/>
                      </a:cubicBezTo>
                      <a:cubicBezTo>
                        <a:pt x="129" y="131"/>
                        <a:pt x="129" y="133"/>
                        <a:pt x="128" y="134"/>
                      </a:cubicBezTo>
                      <a:cubicBezTo>
                        <a:pt x="127" y="135"/>
                        <a:pt x="127" y="135"/>
                        <a:pt x="126" y="135"/>
                      </a:cubicBezTo>
                      <a:close/>
                    </a:path>
                  </a:pathLst>
                </a:custGeom>
                <a:solidFill>
                  <a:srgbClr val="D2D2D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p>
                  <a:pPr marL="0" marR="0" lvl="0" indent="0" defTabSz="932597" eaLnBrk="1" fontAlgn="auto" latinLnBrk="0" hangingPunct="1">
                    <a:lnSpc>
                      <a:spcPct val="100000"/>
                    </a:lnSpc>
                    <a:spcBef>
                      <a:spcPts val="0"/>
                    </a:spcBef>
                    <a:spcAft>
                      <a:spcPts val="0"/>
                    </a:spcAft>
                    <a:buClrTx/>
                    <a:buSzTx/>
                    <a:buFontTx/>
                    <a:buNone/>
                    <a:tabLst/>
                    <a:defRPr/>
                  </a:pPr>
                  <a:endParaRPr kumimoji="0" lang="en-US" sz="1836" b="0" i="0" u="none" strike="noStrike" kern="0" cap="none" spc="0" normalizeH="0" baseline="0" noProof="0">
                    <a:ln>
                      <a:noFill/>
                    </a:ln>
                    <a:solidFill>
                      <a:sysClr val="windowText" lastClr="000000"/>
                    </a:solidFill>
                    <a:effectLst/>
                    <a:uLnTx/>
                    <a:uFillTx/>
                  </a:endParaRPr>
                </a:p>
              </p:txBody>
            </p:sp>
            <p:sp>
              <p:nvSpPr>
                <p:cNvPr id="1202" name="Freeform 300"/>
                <p:cNvSpPr>
                  <a:spLocks/>
                </p:cNvSpPr>
                <p:nvPr/>
              </p:nvSpPr>
              <p:spPr bwMode="auto">
                <a:xfrm>
                  <a:off x="1908175" y="2238375"/>
                  <a:ext cx="311150" cy="542925"/>
                </a:xfrm>
                <a:custGeom>
                  <a:avLst/>
                  <a:gdLst>
                    <a:gd name="T0" fmla="*/ 76 w 79"/>
                    <a:gd name="T1" fmla="*/ 138 h 138"/>
                    <a:gd name="T2" fmla="*/ 73 w 79"/>
                    <a:gd name="T3" fmla="*/ 136 h 138"/>
                    <a:gd name="T4" fmla="*/ 1 w 79"/>
                    <a:gd name="T5" fmla="*/ 5 h 138"/>
                    <a:gd name="T6" fmla="*/ 2 w 79"/>
                    <a:gd name="T7" fmla="*/ 1 h 138"/>
                    <a:gd name="T8" fmla="*/ 6 w 79"/>
                    <a:gd name="T9" fmla="*/ 2 h 138"/>
                    <a:gd name="T10" fmla="*/ 78 w 79"/>
                    <a:gd name="T11" fmla="*/ 134 h 138"/>
                    <a:gd name="T12" fmla="*/ 77 w 79"/>
                    <a:gd name="T13" fmla="*/ 138 h 138"/>
                    <a:gd name="T14" fmla="*/ 76 w 79"/>
                    <a:gd name="T15" fmla="*/ 138 h 13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9" h="138">
                      <a:moveTo>
                        <a:pt x="76" y="138"/>
                      </a:moveTo>
                      <a:cubicBezTo>
                        <a:pt x="75" y="138"/>
                        <a:pt x="74" y="137"/>
                        <a:pt x="73" y="136"/>
                      </a:cubicBezTo>
                      <a:cubicBezTo>
                        <a:pt x="1" y="5"/>
                        <a:pt x="1" y="5"/>
                        <a:pt x="1" y="5"/>
                      </a:cubicBezTo>
                      <a:cubicBezTo>
                        <a:pt x="0" y="3"/>
                        <a:pt x="1" y="2"/>
                        <a:pt x="2" y="1"/>
                      </a:cubicBezTo>
                      <a:cubicBezTo>
                        <a:pt x="3" y="0"/>
                        <a:pt x="5" y="1"/>
                        <a:pt x="6" y="2"/>
                      </a:cubicBezTo>
                      <a:cubicBezTo>
                        <a:pt x="78" y="134"/>
                        <a:pt x="78" y="134"/>
                        <a:pt x="78" y="134"/>
                      </a:cubicBezTo>
                      <a:cubicBezTo>
                        <a:pt x="79" y="135"/>
                        <a:pt x="79" y="137"/>
                        <a:pt x="77" y="138"/>
                      </a:cubicBezTo>
                      <a:cubicBezTo>
                        <a:pt x="77" y="138"/>
                        <a:pt x="76" y="138"/>
                        <a:pt x="76" y="138"/>
                      </a:cubicBezTo>
                      <a:close/>
                    </a:path>
                  </a:pathLst>
                </a:custGeom>
                <a:solidFill>
                  <a:srgbClr val="D2D2D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p>
                  <a:pPr marL="0" marR="0" lvl="0" indent="0" defTabSz="932597" eaLnBrk="1" fontAlgn="auto" latinLnBrk="0" hangingPunct="1">
                    <a:lnSpc>
                      <a:spcPct val="100000"/>
                    </a:lnSpc>
                    <a:spcBef>
                      <a:spcPts val="0"/>
                    </a:spcBef>
                    <a:spcAft>
                      <a:spcPts val="0"/>
                    </a:spcAft>
                    <a:buClrTx/>
                    <a:buSzTx/>
                    <a:buFontTx/>
                    <a:buNone/>
                    <a:tabLst/>
                    <a:defRPr/>
                  </a:pPr>
                  <a:endParaRPr kumimoji="0" lang="en-US" sz="1836" b="0" i="0" u="none" strike="noStrike" kern="0" cap="none" spc="0" normalizeH="0" baseline="0" noProof="0">
                    <a:ln>
                      <a:noFill/>
                    </a:ln>
                    <a:solidFill>
                      <a:sysClr val="windowText" lastClr="000000"/>
                    </a:solidFill>
                    <a:effectLst/>
                    <a:uLnTx/>
                    <a:uFillTx/>
                  </a:endParaRPr>
                </a:p>
              </p:txBody>
            </p:sp>
            <p:sp>
              <p:nvSpPr>
                <p:cNvPr id="1203" name="Freeform 301"/>
                <p:cNvSpPr>
                  <a:spLocks/>
                </p:cNvSpPr>
                <p:nvPr/>
              </p:nvSpPr>
              <p:spPr bwMode="auto">
                <a:xfrm>
                  <a:off x="2101850" y="2238375"/>
                  <a:ext cx="117475" cy="542925"/>
                </a:xfrm>
                <a:custGeom>
                  <a:avLst/>
                  <a:gdLst>
                    <a:gd name="T0" fmla="*/ 27 w 30"/>
                    <a:gd name="T1" fmla="*/ 138 h 138"/>
                    <a:gd name="T2" fmla="*/ 24 w 30"/>
                    <a:gd name="T3" fmla="*/ 136 h 138"/>
                    <a:gd name="T4" fmla="*/ 0 w 30"/>
                    <a:gd name="T5" fmla="*/ 4 h 138"/>
                    <a:gd name="T6" fmla="*/ 2 w 30"/>
                    <a:gd name="T7" fmla="*/ 1 h 138"/>
                    <a:gd name="T8" fmla="*/ 6 w 30"/>
                    <a:gd name="T9" fmla="*/ 3 h 138"/>
                    <a:gd name="T10" fmla="*/ 30 w 30"/>
                    <a:gd name="T11" fmla="*/ 135 h 138"/>
                    <a:gd name="T12" fmla="*/ 27 w 30"/>
                    <a:gd name="T13" fmla="*/ 138 h 138"/>
                    <a:gd name="T14" fmla="*/ 27 w 30"/>
                    <a:gd name="T15" fmla="*/ 138 h 13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0" h="138">
                      <a:moveTo>
                        <a:pt x="27" y="138"/>
                      </a:moveTo>
                      <a:cubicBezTo>
                        <a:pt x="26" y="138"/>
                        <a:pt x="24" y="137"/>
                        <a:pt x="24" y="136"/>
                      </a:cubicBezTo>
                      <a:cubicBezTo>
                        <a:pt x="0" y="4"/>
                        <a:pt x="0" y="4"/>
                        <a:pt x="0" y="4"/>
                      </a:cubicBezTo>
                      <a:cubicBezTo>
                        <a:pt x="0" y="2"/>
                        <a:pt x="1" y="1"/>
                        <a:pt x="2" y="1"/>
                      </a:cubicBezTo>
                      <a:cubicBezTo>
                        <a:pt x="4" y="0"/>
                        <a:pt x="5" y="1"/>
                        <a:pt x="6" y="3"/>
                      </a:cubicBezTo>
                      <a:cubicBezTo>
                        <a:pt x="30" y="135"/>
                        <a:pt x="30" y="135"/>
                        <a:pt x="30" y="135"/>
                      </a:cubicBezTo>
                      <a:cubicBezTo>
                        <a:pt x="30" y="136"/>
                        <a:pt x="29" y="138"/>
                        <a:pt x="27" y="138"/>
                      </a:cubicBezTo>
                      <a:cubicBezTo>
                        <a:pt x="27" y="138"/>
                        <a:pt x="27" y="138"/>
                        <a:pt x="27" y="138"/>
                      </a:cubicBezTo>
                      <a:close/>
                    </a:path>
                  </a:pathLst>
                </a:custGeom>
                <a:solidFill>
                  <a:srgbClr val="D2D2D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p>
                  <a:pPr marL="0" marR="0" lvl="0" indent="0" defTabSz="932597" eaLnBrk="1" fontAlgn="auto" latinLnBrk="0" hangingPunct="1">
                    <a:lnSpc>
                      <a:spcPct val="100000"/>
                    </a:lnSpc>
                    <a:spcBef>
                      <a:spcPts val="0"/>
                    </a:spcBef>
                    <a:spcAft>
                      <a:spcPts val="0"/>
                    </a:spcAft>
                    <a:buClrTx/>
                    <a:buSzTx/>
                    <a:buFontTx/>
                    <a:buNone/>
                    <a:tabLst/>
                    <a:defRPr/>
                  </a:pPr>
                  <a:endParaRPr kumimoji="0" lang="en-US" sz="1836" b="0" i="0" u="none" strike="noStrike" kern="0" cap="none" spc="0" normalizeH="0" baseline="0" noProof="0">
                    <a:ln>
                      <a:noFill/>
                    </a:ln>
                    <a:solidFill>
                      <a:sysClr val="windowText" lastClr="000000"/>
                    </a:solidFill>
                    <a:effectLst/>
                    <a:uLnTx/>
                    <a:uFillTx/>
                  </a:endParaRPr>
                </a:p>
              </p:txBody>
            </p:sp>
            <p:sp>
              <p:nvSpPr>
                <p:cNvPr id="1204" name="Freeform 302"/>
                <p:cNvSpPr>
                  <a:spLocks/>
                </p:cNvSpPr>
                <p:nvPr/>
              </p:nvSpPr>
              <p:spPr bwMode="auto">
                <a:xfrm>
                  <a:off x="2195513" y="2238375"/>
                  <a:ext cx="119062" cy="542925"/>
                </a:xfrm>
                <a:custGeom>
                  <a:avLst/>
                  <a:gdLst>
                    <a:gd name="T0" fmla="*/ 3 w 30"/>
                    <a:gd name="T1" fmla="*/ 138 h 138"/>
                    <a:gd name="T2" fmla="*/ 2 w 30"/>
                    <a:gd name="T3" fmla="*/ 138 h 138"/>
                    <a:gd name="T4" fmla="*/ 0 w 30"/>
                    <a:gd name="T5" fmla="*/ 135 h 138"/>
                    <a:gd name="T6" fmla="*/ 24 w 30"/>
                    <a:gd name="T7" fmla="*/ 3 h 138"/>
                    <a:gd name="T8" fmla="*/ 28 w 30"/>
                    <a:gd name="T9" fmla="*/ 1 h 138"/>
                    <a:gd name="T10" fmla="*/ 30 w 30"/>
                    <a:gd name="T11" fmla="*/ 4 h 138"/>
                    <a:gd name="T12" fmla="*/ 6 w 30"/>
                    <a:gd name="T13" fmla="*/ 136 h 138"/>
                    <a:gd name="T14" fmla="*/ 3 w 30"/>
                    <a:gd name="T15" fmla="*/ 138 h 13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0" h="138">
                      <a:moveTo>
                        <a:pt x="3" y="138"/>
                      </a:moveTo>
                      <a:cubicBezTo>
                        <a:pt x="3" y="138"/>
                        <a:pt x="3" y="138"/>
                        <a:pt x="2" y="138"/>
                      </a:cubicBezTo>
                      <a:cubicBezTo>
                        <a:pt x="1" y="138"/>
                        <a:pt x="0" y="136"/>
                        <a:pt x="0" y="135"/>
                      </a:cubicBezTo>
                      <a:cubicBezTo>
                        <a:pt x="24" y="3"/>
                        <a:pt x="24" y="3"/>
                        <a:pt x="24" y="3"/>
                      </a:cubicBezTo>
                      <a:cubicBezTo>
                        <a:pt x="25" y="1"/>
                        <a:pt x="26" y="0"/>
                        <a:pt x="28" y="1"/>
                      </a:cubicBezTo>
                      <a:cubicBezTo>
                        <a:pt x="29" y="1"/>
                        <a:pt x="30" y="2"/>
                        <a:pt x="30" y="4"/>
                      </a:cubicBezTo>
                      <a:cubicBezTo>
                        <a:pt x="6" y="136"/>
                        <a:pt x="6" y="136"/>
                        <a:pt x="6" y="136"/>
                      </a:cubicBezTo>
                      <a:cubicBezTo>
                        <a:pt x="5" y="137"/>
                        <a:pt x="4" y="138"/>
                        <a:pt x="3" y="138"/>
                      </a:cubicBezTo>
                      <a:close/>
                    </a:path>
                  </a:pathLst>
                </a:custGeom>
                <a:solidFill>
                  <a:srgbClr val="D2D2D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p>
                  <a:pPr marL="0" marR="0" lvl="0" indent="0" defTabSz="932597" eaLnBrk="1" fontAlgn="auto" latinLnBrk="0" hangingPunct="1">
                    <a:lnSpc>
                      <a:spcPct val="100000"/>
                    </a:lnSpc>
                    <a:spcBef>
                      <a:spcPts val="0"/>
                    </a:spcBef>
                    <a:spcAft>
                      <a:spcPts val="0"/>
                    </a:spcAft>
                    <a:buClrTx/>
                    <a:buSzTx/>
                    <a:buFontTx/>
                    <a:buNone/>
                    <a:tabLst/>
                    <a:defRPr/>
                  </a:pPr>
                  <a:endParaRPr kumimoji="0" lang="en-US" sz="1836" b="0" i="0" u="none" strike="noStrike" kern="0" cap="none" spc="0" normalizeH="0" baseline="0" noProof="0">
                    <a:ln>
                      <a:noFill/>
                    </a:ln>
                    <a:solidFill>
                      <a:sysClr val="windowText" lastClr="000000"/>
                    </a:solidFill>
                    <a:effectLst/>
                    <a:uLnTx/>
                    <a:uFillTx/>
                  </a:endParaRPr>
                </a:p>
              </p:txBody>
            </p:sp>
            <p:sp>
              <p:nvSpPr>
                <p:cNvPr id="1205" name="Freeform 303"/>
                <p:cNvSpPr>
                  <a:spLocks/>
                </p:cNvSpPr>
                <p:nvPr/>
              </p:nvSpPr>
              <p:spPr bwMode="auto">
                <a:xfrm>
                  <a:off x="2195513" y="2238375"/>
                  <a:ext cx="311150" cy="542925"/>
                </a:xfrm>
                <a:custGeom>
                  <a:avLst/>
                  <a:gdLst>
                    <a:gd name="T0" fmla="*/ 3 w 79"/>
                    <a:gd name="T1" fmla="*/ 138 h 138"/>
                    <a:gd name="T2" fmla="*/ 2 w 79"/>
                    <a:gd name="T3" fmla="*/ 138 h 138"/>
                    <a:gd name="T4" fmla="*/ 0 w 79"/>
                    <a:gd name="T5" fmla="*/ 134 h 138"/>
                    <a:gd name="T6" fmla="*/ 73 w 79"/>
                    <a:gd name="T7" fmla="*/ 2 h 138"/>
                    <a:gd name="T8" fmla="*/ 77 w 79"/>
                    <a:gd name="T9" fmla="*/ 1 h 138"/>
                    <a:gd name="T10" fmla="*/ 78 w 79"/>
                    <a:gd name="T11" fmla="*/ 5 h 138"/>
                    <a:gd name="T12" fmla="*/ 5 w 79"/>
                    <a:gd name="T13" fmla="*/ 136 h 138"/>
                    <a:gd name="T14" fmla="*/ 3 w 79"/>
                    <a:gd name="T15" fmla="*/ 138 h 13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9" h="138">
                      <a:moveTo>
                        <a:pt x="3" y="138"/>
                      </a:moveTo>
                      <a:cubicBezTo>
                        <a:pt x="2" y="138"/>
                        <a:pt x="2" y="138"/>
                        <a:pt x="2" y="138"/>
                      </a:cubicBezTo>
                      <a:cubicBezTo>
                        <a:pt x="0" y="137"/>
                        <a:pt x="0" y="135"/>
                        <a:pt x="0" y="134"/>
                      </a:cubicBezTo>
                      <a:cubicBezTo>
                        <a:pt x="73" y="2"/>
                        <a:pt x="73" y="2"/>
                        <a:pt x="73" y="2"/>
                      </a:cubicBezTo>
                      <a:cubicBezTo>
                        <a:pt x="74" y="1"/>
                        <a:pt x="76" y="0"/>
                        <a:pt x="77" y="1"/>
                      </a:cubicBezTo>
                      <a:cubicBezTo>
                        <a:pt x="78" y="2"/>
                        <a:pt x="79" y="3"/>
                        <a:pt x="78" y="5"/>
                      </a:cubicBezTo>
                      <a:cubicBezTo>
                        <a:pt x="5" y="136"/>
                        <a:pt x="5" y="136"/>
                        <a:pt x="5" y="136"/>
                      </a:cubicBezTo>
                      <a:cubicBezTo>
                        <a:pt x="5" y="137"/>
                        <a:pt x="4" y="138"/>
                        <a:pt x="3" y="138"/>
                      </a:cubicBezTo>
                      <a:close/>
                    </a:path>
                  </a:pathLst>
                </a:custGeom>
                <a:solidFill>
                  <a:srgbClr val="D2D2D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p>
                  <a:pPr marL="0" marR="0" lvl="0" indent="0" defTabSz="932597" eaLnBrk="1" fontAlgn="auto" latinLnBrk="0" hangingPunct="1">
                    <a:lnSpc>
                      <a:spcPct val="100000"/>
                    </a:lnSpc>
                    <a:spcBef>
                      <a:spcPts val="0"/>
                    </a:spcBef>
                    <a:spcAft>
                      <a:spcPts val="0"/>
                    </a:spcAft>
                    <a:buClrTx/>
                    <a:buSzTx/>
                    <a:buFontTx/>
                    <a:buNone/>
                    <a:tabLst/>
                    <a:defRPr/>
                  </a:pPr>
                  <a:endParaRPr kumimoji="0" lang="en-US" sz="1836" b="0" i="0" u="none" strike="noStrike" kern="0" cap="none" spc="0" normalizeH="0" baseline="0" noProof="0">
                    <a:ln>
                      <a:noFill/>
                    </a:ln>
                    <a:solidFill>
                      <a:sysClr val="windowText" lastClr="000000"/>
                    </a:solidFill>
                    <a:effectLst/>
                    <a:uLnTx/>
                    <a:uFillTx/>
                  </a:endParaRPr>
                </a:p>
              </p:txBody>
            </p:sp>
            <p:sp>
              <p:nvSpPr>
                <p:cNvPr id="1206" name="Freeform 304"/>
                <p:cNvSpPr>
                  <a:spLocks/>
                </p:cNvSpPr>
                <p:nvPr/>
              </p:nvSpPr>
              <p:spPr bwMode="auto">
                <a:xfrm>
                  <a:off x="2195513" y="2249488"/>
                  <a:ext cx="509587" cy="531812"/>
                </a:xfrm>
                <a:custGeom>
                  <a:avLst/>
                  <a:gdLst>
                    <a:gd name="T0" fmla="*/ 3 w 129"/>
                    <a:gd name="T1" fmla="*/ 135 h 135"/>
                    <a:gd name="T2" fmla="*/ 1 w 129"/>
                    <a:gd name="T3" fmla="*/ 134 h 135"/>
                    <a:gd name="T4" fmla="*/ 1 w 129"/>
                    <a:gd name="T5" fmla="*/ 130 h 135"/>
                    <a:gd name="T6" fmla="*/ 123 w 129"/>
                    <a:gd name="T7" fmla="*/ 1 h 135"/>
                    <a:gd name="T8" fmla="*/ 127 w 129"/>
                    <a:gd name="T9" fmla="*/ 1 h 135"/>
                    <a:gd name="T10" fmla="*/ 128 w 129"/>
                    <a:gd name="T11" fmla="*/ 5 h 135"/>
                    <a:gd name="T12" fmla="*/ 5 w 129"/>
                    <a:gd name="T13" fmla="*/ 134 h 135"/>
                    <a:gd name="T14" fmla="*/ 3 w 129"/>
                    <a:gd name="T15" fmla="*/ 135 h 13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9" h="135">
                      <a:moveTo>
                        <a:pt x="3" y="135"/>
                      </a:moveTo>
                      <a:cubicBezTo>
                        <a:pt x="2" y="135"/>
                        <a:pt x="2" y="135"/>
                        <a:pt x="1" y="134"/>
                      </a:cubicBezTo>
                      <a:cubicBezTo>
                        <a:pt x="0" y="133"/>
                        <a:pt x="0" y="131"/>
                        <a:pt x="1" y="130"/>
                      </a:cubicBezTo>
                      <a:cubicBezTo>
                        <a:pt x="123" y="1"/>
                        <a:pt x="123" y="1"/>
                        <a:pt x="123" y="1"/>
                      </a:cubicBezTo>
                      <a:cubicBezTo>
                        <a:pt x="125" y="0"/>
                        <a:pt x="126" y="0"/>
                        <a:pt x="127" y="1"/>
                      </a:cubicBezTo>
                      <a:cubicBezTo>
                        <a:pt x="129" y="2"/>
                        <a:pt x="129" y="4"/>
                        <a:pt x="128" y="5"/>
                      </a:cubicBezTo>
                      <a:cubicBezTo>
                        <a:pt x="5" y="134"/>
                        <a:pt x="5" y="134"/>
                        <a:pt x="5" y="134"/>
                      </a:cubicBezTo>
                      <a:cubicBezTo>
                        <a:pt x="4" y="135"/>
                        <a:pt x="4" y="135"/>
                        <a:pt x="3" y="135"/>
                      </a:cubicBezTo>
                      <a:close/>
                    </a:path>
                  </a:pathLst>
                </a:custGeom>
                <a:solidFill>
                  <a:srgbClr val="D2D2D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p>
                  <a:pPr marL="0" marR="0" lvl="0" indent="0" defTabSz="932597" eaLnBrk="1" fontAlgn="auto" latinLnBrk="0" hangingPunct="1">
                    <a:lnSpc>
                      <a:spcPct val="100000"/>
                    </a:lnSpc>
                    <a:spcBef>
                      <a:spcPts val="0"/>
                    </a:spcBef>
                    <a:spcAft>
                      <a:spcPts val="0"/>
                    </a:spcAft>
                    <a:buClrTx/>
                    <a:buSzTx/>
                    <a:buFontTx/>
                    <a:buNone/>
                    <a:tabLst/>
                    <a:defRPr/>
                  </a:pPr>
                  <a:endParaRPr kumimoji="0" lang="en-US" sz="1836" b="0" i="0" u="none" strike="noStrike" kern="0" cap="none" spc="0" normalizeH="0" baseline="0" noProof="0">
                    <a:ln>
                      <a:noFill/>
                    </a:ln>
                    <a:solidFill>
                      <a:sysClr val="windowText" lastClr="000000"/>
                    </a:solidFill>
                    <a:effectLst/>
                    <a:uLnTx/>
                    <a:uFillTx/>
                  </a:endParaRPr>
                </a:p>
              </p:txBody>
            </p:sp>
            <p:sp>
              <p:nvSpPr>
                <p:cNvPr id="1207" name="Freeform 305"/>
                <p:cNvSpPr>
                  <a:spLocks/>
                </p:cNvSpPr>
                <p:nvPr/>
              </p:nvSpPr>
              <p:spPr bwMode="auto">
                <a:xfrm>
                  <a:off x="1722438" y="1831975"/>
                  <a:ext cx="966787" cy="430212"/>
                </a:xfrm>
                <a:custGeom>
                  <a:avLst/>
                  <a:gdLst>
                    <a:gd name="T0" fmla="*/ 26 w 245"/>
                    <a:gd name="T1" fmla="*/ 93 h 109"/>
                    <a:gd name="T2" fmla="*/ 50 w 245"/>
                    <a:gd name="T3" fmla="*/ 106 h 109"/>
                    <a:gd name="T4" fmla="*/ 75 w 245"/>
                    <a:gd name="T5" fmla="*/ 93 h 109"/>
                    <a:gd name="T6" fmla="*/ 99 w 245"/>
                    <a:gd name="T7" fmla="*/ 106 h 109"/>
                    <a:gd name="T8" fmla="*/ 123 w 245"/>
                    <a:gd name="T9" fmla="*/ 93 h 109"/>
                    <a:gd name="T10" fmla="*/ 147 w 245"/>
                    <a:gd name="T11" fmla="*/ 106 h 109"/>
                    <a:gd name="T12" fmla="*/ 171 w 245"/>
                    <a:gd name="T13" fmla="*/ 93 h 109"/>
                    <a:gd name="T14" fmla="*/ 196 w 245"/>
                    <a:gd name="T15" fmla="*/ 106 h 109"/>
                    <a:gd name="T16" fmla="*/ 220 w 245"/>
                    <a:gd name="T17" fmla="*/ 93 h 109"/>
                    <a:gd name="T18" fmla="*/ 245 w 245"/>
                    <a:gd name="T19" fmla="*/ 109 h 109"/>
                    <a:gd name="T20" fmla="*/ 123 w 245"/>
                    <a:gd name="T21" fmla="*/ 0 h 109"/>
                    <a:gd name="T22" fmla="*/ 0 w 245"/>
                    <a:gd name="T23" fmla="*/ 109 h 109"/>
                    <a:gd name="T24" fmla="*/ 26 w 245"/>
                    <a:gd name="T25" fmla="*/ 93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45" h="109">
                      <a:moveTo>
                        <a:pt x="26" y="93"/>
                      </a:moveTo>
                      <a:cubicBezTo>
                        <a:pt x="36" y="93"/>
                        <a:pt x="45" y="98"/>
                        <a:pt x="50" y="106"/>
                      </a:cubicBezTo>
                      <a:cubicBezTo>
                        <a:pt x="55" y="98"/>
                        <a:pt x="64" y="93"/>
                        <a:pt x="75" y="93"/>
                      </a:cubicBezTo>
                      <a:cubicBezTo>
                        <a:pt x="85" y="93"/>
                        <a:pt x="94" y="98"/>
                        <a:pt x="99" y="106"/>
                      </a:cubicBezTo>
                      <a:cubicBezTo>
                        <a:pt x="104" y="98"/>
                        <a:pt x="113" y="93"/>
                        <a:pt x="123" y="93"/>
                      </a:cubicBezTo>
                      <a:cubicBezTo>
                        <a:pt x="133" y="93"/>
                        <a:pt x="142" y="98"/>
                        <a:pt x="147" y="106"/>
                      </a:cubicBezTo>
                      <a:cubicBezTo>
                        <a:pt x="152" y="98"/>
                        <a:pt x="161" y="93"/>
                        <a:pt x="171" y="93"/>
                      </a:cubicBezTo>
                      <a:cubicBezTo>
                        <a:pt x="182" y="93"/>
                        <a:pt x="190" y="98"/>
                        <a:pt x="196" y="106"/>
                      </a:cubicBezTo>
                      <a:cubicBezTo>
                        <a:pt x="201" y="98"/>
                        <a:pt x="210" y="93"/>
                        <a:pt x="220" y="93"/>
                      </a:cubicBezTo>
                      <a:cubicBezTo>
                        <a:pt x="231" y="93"/>
                        <a:pt x="241" y="100"/>
                        <a:pt x="245" y="109"/>
                      </a:cubicBezTo>
                      <a:cubicBezTo>
                        <a:pt x="239" y="48"/>
                        <a:pt x="186" y="0"/>
                        <a:pt x="123" y="0"/>
                      </a:cubicBezTo>
                      <a:cubicBezTo>
                        <a:pt x="60" y="0"/>
                        <a:pt x="7" y="48"/>
                        <a:pt x="0" y="109"/>
                      </a:cubicBezTo>
                      <a:cubicBezTo>
                        <a:pt x="5" y="100"/>
                        <a:pt x="15" y="93"/>
                        <a:pt x="26" y="93"/>
                      </a:cubicBezTo>
                      <a:close/>
                    </a:path>
                  </a:pathLst>
                </a:custGeom>
                <a:solidFill>
                  <a:srgbClr val="00827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p>
                  <a:pPr marL="0" marR="0" lvl="0" indent="0" defTabSz="932597" eaLnBrk="1" fontAlgn="auto" latinLnBrk="0" hangingPunct="1">
                    <a:lnSpc>
                      <a:spcPct val="100000"/>
                    </a:lnSpc>
                    <a:spcBef>
                      <a:spcPts val="0"/>
                    </a:spcBef>
                    <a:spcAft>
                      <a:spcPts val="0"/>
                    </a:spcAft>
                    <a:buClrTx/>
                    <a:buSzTx/>
                    <a:buFontTx/>
                    <a:buNone/>
                    <a:tabLst/>
                    <a:defRPr/>
                  </a:pPr>
                  <a:endParaRPr kumimoji="0" lang="en-US" sz="1836" b="0" i="0" u="none" strike="noStrike" kern="0" cap="none" spc="0" normalizeH="0" baseline="0" noProof="0">
                    <a:ln>
                      <a:noFill/>
                    </a:ln>
                    <a:solidFill>
                      <a:sysClr val="windowText" lastClr="000000"/>
                    </a:solidFill>
                    <a:effectLst/>
                    <a:uLnTx/>
                    <a:uFillTx/>
                  </a:endParaRPr>
                </a:p>
              </p:txBody>
            </p:sp>
            <p:sp>
              <p:nvSpPr>
                <p:cNvPr id="1208" name="Freeform 306"/>
                <p:cNvSpPr>
                  <a:spLocks/>
                </p:cNvSpPr>
                <p:nvPr/>
              </p:nvSpPr>
              <p:spPr bwMode="auto">
                <a:xfrm>
                  <a:off x="1722438" y="1831975"/>
                  <a:ext cx="512762" cy="430212"/>
                </a:xfrm>
                <a:custGeom>
                  <a:avLst/>
                  <a:gdLst>
                    <a:gd name="T0" fmla="*/ 130 w 130"/>
                    <a:gd name="T1" fmla="*/ 0 h 109"/>
                    <a:gd name="T2" fmla="*/ 123 w 130"/>
                    <a:gd name="T3" fmla="*/ 0 h 109"/>
                    <a:gd name="T4" fmla="*/ 0 w 130"/>
                    <a:gd name="T5" fmla="*/ 109 h 109"/>
                    <a:gd name="T6" fmla="*/ 26 w 130"/>
                    <a:gd name="T7" fmla="*/ 93 h 109"/>
                    <a:gd name="T8" fmla="*/ 50 w 130"/>
                    <a:gd name="T9" fmla="*/ 106 h 109"/>
                    <a:gd name="T10" fmla="*/ 130 w 130"/>
                    <a:gd name="T11" fmla="*/ 0 h 109"/>
                  </a:gdLst>
                  <a:ahLst/>
                  <a:cxnLst>
                    <a:cxn ang="0">
                      <a:pos x="T0" y="T1"/>
                    </a:cxn>
                    <a:cxn ang="0">
                      <a:pos x="T2" y="T3"/>
                    </a:cxn>
                    <a:cxn ang="0">
                      <a:pos x="T4" y="T5"/>
                    </a:cxn>
                    <a:cxn ang="0">
                      <a:pos x="T6" y="T7"/>
                    </a:cxn>
                    <a:cxn ang="0">
                      <a:pos x="T8" y="T9"/>
                    </a:cxn>
                    <a:cxn ang="0">
                      <a:pos x="T10" y="T11"/>
                    </a:cxn>
                  </a:cxnLst>
                  <a:rect l="0" t="0" r="r" b="b"/>
                  <a:pathLst>
                    <a:path w="130" h="109">
                      <a:moveTo>
                        <a:pt x="130" y="0"/>
                      </a:moveTo>
                      <a:cubicBezTo>
                        <a:pt x="128" y="0"/>
                        <a:pt x="125" y="0"/>
                        <a:pt x="123" y="0"/>
                      </a:cubicBezTo>
                      <a:cubicBezTo>
                        <a:pt x="60" y="0"/>
                        <a:pt x="7" y="48"/>
                        <a:pt x="0" y="109"/>
                      </a:cubicBezTo>
                      <a:cubicBezTo>
                        <a:pt x="5" y="100"/>
                        <a:pt x="15" y="93"/>
                        <a:pt x="26" y="93"/>
                      </a:cubicBezTo>
                      <a:cubicBezTo>
                        <a:pt x="36" y="93"/>
                        <a:pt x="45" y="98"/>
                        <a:pt x="50" y="106"/>
                      </a:cubicBezTo>
                      <a:cubicBezTo>
                        <a:pt x="57" y="59"/>
                        <a:pt x="88" y="19"/>
                        <a:pt x="130" y="0"/>
                      </a:cubicBezTo>
                      <a:close/>
                    </a:path>
                  </a:pathLst>
                </a:custGeom>
                <a:solidFill>
                  <a:srgbClr val="00B29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p>
                  <a:pPr marL="0" marR="0" lvl="0" indent="0" defTabSz="932597" eaLnBrk="1" fontAlgn="auto" latinLnBrk="0" hangingPunct="1">
                    <a:lnSpc>
                      <a:spcPct val="100000"/>
                    </a:lnSpc>
                    <a:spcBef>
                      <a:spcPts val="0"/>
                    </a:spcBef>
                    <a:spcAft>
                      <a:spcPts val="0"/>
                    </a:spcAft>
                    <a:buClrTx/>
                    <a:buSzTx/>
                    <a:buFontTx/>
                    <a:buNone/>
                    <a:tabLst/>
                    <a:defRPr/>
                  </a:pPr>
                  <a:endParaRPr kumimoji="0" lang="en-US" sz="1836" b="0" i="0" u="none" strike="noStrike" kern="0" cap="none" spc="0" normalizeH="0" baseline="0" noProof="0">
                    <a:ln>
                      <a:noFill/>
                    </a:ln>
                    <a:solidFill>
                      <a:sysClr val="windowText" lastClr="000000"/>
                    </a:solidFill>
                    <a:effectLst/>
                    <a:uLnTx/>
                    <a:uFillTx/>
                  </a:endParaRPr>
                </a:p>
              </p:txBody>
            </p:sp>
          </p:grpSp>
        </p:grpSp>
        <p:grpSp>
          <p:nvGrpSpPr>
            <p:cNvPr id="1171" name="Group 1170"/>
            <p:cNvGrpSpPr/>
            <p:nvPr/>
          </p:nvGrpSpPr>
          <p:grpSpPr>
            <a:xfrm>
              <a:off x="8794396" y="5674116"/>
              <a:ext cx="2521943" cy="1195149"/>
              <a:chOff x="6802438" y="5041900"/>
              <a:chExt cx="1550987" cy="735013"/>
            </a:xfrm>
          </p:grpSpPr>
          <p:sp>
            <p:nvSpPr>
              <p:cNvPr id="1173" name="Freeform 418"/>
              <p:cNvSpPr>
                <a:spLocks/>
              </p:cNvSpPr>
              <p:nvPr/>
            </p:nvSpPr>
            <p:spPr bwMode="auto">
              <a:xfrm>
                <a:off x="6802438" y="5310188"/>
                <a:ext cx="766763" cy="466725"/>
              </a:xfrm>
              <a:custGeom>
                <a:avLst/>
                <a:gdLst>
                  <a:gd name="T0" fmla="*/ 194 w 483"/>
                  <a:gd name="T1" fmla="*/ 50 h 294"/>
                  <a:gd name="T2" fmla="*/ 194 w 483"/>
                  <a:gd name="T3" fmla="*/ 0 h 294"/>
                  <a:gd name="T4" fmla="*/ 70 w 483"/>
                  <a:gd name="T5" fmla="*/ 0 h 294"/>
                  <a:gd name="T6" fmla="*/ 70 w 483"/>
                  <a:gd name="T7" fmla="*/ 50 h 294"/>
                  <a:gd name="T8" fmla="*/ 0 w 483"/>
                  <a:gd name="T9" fmla="*/ 50 h 294"/>
                  <a:gd name="T10" fmla="*/ 0 w 483"/>
                  <a:gd name="T11" fmla="*/ 62 h 294"/>
                  <a:gd name="T12" fmla="*/ 16 w 483"/>
                  <a:gd name="T13" fmla="*/ 62 h 294"/>
                  <a:gd name="T14" fmla="*/ 16 w 483"/>
                  <a:gd name="T15" fmla="*/ 294 h 294"/>
                  <a:gd name="T16" fmla="*/ 122 w 483"/>
                  <a:gd name="T17" fmla="*/ 294 h 294"/>
                  <a:gd name="T18" fmla="*/ 163 w 483"/>
                  <a:gd name="T19" fmla="*/ 294 h 294"/>
                  <a:gd name="T20" fmla="*/ 194 w 483"/>
                  <a:gd name="T21" fmla="*/ 294 h 294"/>
                  <a:gd name="T22" fmla="*/ 364 w 483"/>
                  <a:gd name="T23" fmla="*/ 294 h 294"/>
                  <a:gd name="T24" fmla="*/ 467 w 483"/>
                  <a:gd name="T25" fmla="*/ 294 h 294"/>
                  <a:gd name="T26" fmla="*/ 467 w 483"/>
                  <a:gd name="T27" fmla="*/ 62 h 294"/>
                  <a:gd name="T28" fmla="*/ 483 w 483"/>
                  <a:gd name="T29" fmla="*/ 62 h 294"/>
                  <a:gd name="T30" fmla="*/ 483 w 483"/>
                  <a:gd name="T31" fmla="*/ 50 h 294"/>
                  <a:gd name="T32" fmla="*/ 194 w 483"/>
                  <a:gd name="T33" fmla="*/ 50 h 2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83" h="294">
                    <a:moveTo>
                      <a:pt x="194" y="50"/>
                    </a:moveTo>
                    <a:lnTo>
                      <a:pt x="194" y="0"/>
                    </a:lnTo>
                    <a:lnTo>
                      <a:pt x="70" y="0"/>
                    </a:lnTo>
                    <a:lnTo>
                      <a:pt x="70" y="50"/>
                    </a:lnTo>
                    <a:lnTo>
                      <a:pt x="0" y="50"/>
                    </a:lnTo>
                    <a:lnTo>
                      <a:pt x="0" y="62"/>
                    </a:lnTo>
                    <a:lnTo>
                      <a:pt x="16" y="62"/>
                    </a:lnTo>
                    <a:lnTo>
                      <a:pt x="16" y="294"/>
                    </a:lnTo>
                    <a:lnTo>
                      <a:pt x="122" y="294"/>
                    </a:lnTo>
                    <a:lnTo>
                      <a:pt x="163" y="294"/>
                    </a:lnTo>
                    <a:lnTo>
                      <a:pt x="194" y="294"/>
                    </a:lnTo>
                    <a:lnTo>
                      <a:pt x="364" y="294"/>
                    </a:lnTo>
                    <a:lnTo>
                      <a:pt x="467" y="294"/>
                    </a:lnTo>
                    <a:lnTo>
                      <a:pt x="467" y="62"/>
                    </a:lnTo>
                    <a:lnTo>
                      <a:pt x="483" y="62"/>
                    </a:lnTo>
                    <a:lnTo>
                      <a:pt x="483" y="50"/>
                    </a:lnTo>
                    <a:lnTo>
                      <a:pt x="194" y="50"/>
                    </a:lnTo>
                    <a:close/>
                  </a:path>
                </a:pathLst>
              </a:custGeom>
              <a:solidFill>
                <a:srgbClr val="D2D2D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p>
                <a:pPr marL="0" marR="0" lvl="0" indent="0" defTabSz="932597" eaLnBrk="1" fontAlgn="auto" latinLnBrk="0" hangingPunct="1">
                  <a:lnSpc>
                    <a:spcPct val="100000"/>
                  </a:lnSpc>
                  <a:spcBef>
                    <a:spcPts val="0"/>
                  </a:spcBef>
                  <a:spcAft>
                    <a:spcPts val="0"/>
                  </a:spcAft>
                  <a:buClrTx/>
                  <a:buSzTx/>
                  <a:buFontTx/>
                  <a:buNone/>
                  <a:tabLst/>
                  <a:defRPr/>
                </a:pPr>
                <a:endParaRPr kumimoji="0" lang="en-US" sz="1836" b="0" i="0" u="none" strike="noStrike" kern="0" cap="none" spc="0" normalizeH="0" baseline="0" noProof="0">
                  <a:ln>
                    <a:noFill/>
                  </a:ln>
                  <a:solidFill>
                    <a:sysClr val="windowText" lastClr="000000"/>
                  </a:solidFill>
                  <a:effectLst/>
                  <a:uLnTx/>
                  <a:uFillTx/>
                </a:endParaRPr>
              </a:p>
            </p:txBody>
          </p:sp>
          <p:sp>
            <p:nvSpPr>
              <p:cNvPr id="1174" name="Freeform 419"/>
              <p:cNvSpPr>
                <a:spLocks/>
              </p:cNvSpPr>
              <p:nvPr/>
            </p:nvSpPr>
            <p:spPr bwMode="auto">
              <a:xfrm>
                <a:off x="7724775" y="5175250"/>
                <a:ext cx="628650" cy="601662"/>
              </a:xfrm>
              <a:custGeom>
                <a:avLst/>
                <a:gdLst>
                  <a:gd name="T0" fmla="*/ 192 w 396"/>
                  <a:gd name="T1" fmla="*/ 50 h 379"/>
                  <a:gd name="T2" fmla="*/ 192 w 396"/>
                  <a:gd name="T3" fmla="*/ 0 h 379"/>
                  <a:gd name="T4" fmla="*/ 68 w 396"/>
                  <a:gd name="T5" fmla="*/ 0 h 379"/>
                  <a:gd name="T6" fmla="*/ 68 w 396"/>
                  <a:gd name="T7" fmla="*/ 50 h 379"/>
                  <a:gd name="T8" fmla="*/ 0 w 396"/>
                  <a:gd name="T9" fmla="*/ 50 h 379"/>
                  <a:gd name="T10" fmla="*/ 0 w 396"/>
                  <a:gd name="T11" fmla="*/ 62 h 379"/>
                  <a:gd name="T12" fmla="*/ 16 w 396"/>
                  <a:gd name="T13" fmla="*/ 62 h 379"/>
                  <a:gd name="T14" fmla="*/ 16 w 396"/>
                  <a:gd name="T15" fmla="*/ 379 h 379"/>
                  <a:gd name="T16" fmla="*/ 119 w 396"/>
                  <a:gd name="T17" fmla="*/ 379 h 379"/>
                  <a:gd name="T18" fmla="*/ 161 w 396"/>
                  <a:gd name="T19" fmla="*/ 379 h 379"/>
                  <a:gd name="T20" fmla="*/ 192 w 396"/>
                  <a:gd name="T21" fmla="*/ 379 h 379"/>
                  <a:gd name="T22" fmla="*/ 277 w 396"/>
                  <a:gd name="T23" fmla="*/ 379 h 379"/>
                  <a:gd name="T24" fmla="*/ 380 w 396"/>
                  <a:gd name="T25" fmla="*/ 379 h 379"/>
                  <a:gd name="T26" fmla="*/ 380 w 396"/>
                  <a:gd name="T27" fmla="*/ 62 h 379"/>
                  <a:gd name="T28" fmla="*/ 396 w 396"/>
                  <a:gd name="T29" fmla="*/ 62 h 379"/>
                  <a:gd name="T30" fmla="*/ 396 w 396"/>
                  <a:gd name="T31" fmla="*/ 50 h 379"/>
                  <a:gd name="T32" fmla="*/ 192 w 396"/>
                  <a:gd name="T33" fmla="*/ 50 h 3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96" h="379">
                    <a:moveTo>
                      <a:pt x="192" y="50"/>
                    </a:moveTo>
                    <a:lnTo>
                      <a:pt x="192" y="0"/>
                    </a:lnTo>
                    <a:lnTo>
                      <a:pt x="68" y="0"/>
                    </a:lnTo>
                    <a:lnTo>
                      <a:pt x="68" y="50"/>
                    </a:lnTo>
                    <a:lnTo>
                      <a:pt x="0" y="50"/>
                    </a:lnTo>
                    <a:lnTo>
                      <a:pt x="0" y="62"/>
                    </a:lnTo>
                    <a:lnTo>
                      <a:pt x="16" y="62"/>
                    </a:lnTo>
                    <a:lnTo>
                      <a:pt x="16" y="379"/>
                    </a:lnTo>
                    <a:lnTo>
                      <a:pt x="119" y="379"/>
                    </a:lnTo>
                    <a:lnTo>
                      <a:pt x="161" y="379"/>
                    </a:lnTo>
                    <a:lnTo>
                      <a:pt x="192" y="379"/>
                    </a:lnTo>
                    <a:lnTo>
                      <a:pt x="277" y="379"/>
                    </a:lnTo>
                    <a:lnTo>
                      <a:pt x="380" y="379"/>
                    </a:lnTo>
                    <a:lnTo>
                      <a:pt x="380" y="62"/>
                    </a:lnTo>
                    <a:lnTo>
                      <a:pt x="396" y="62"/>
                    </a:lnTo>
                    <a:lnTo>
                      <a:pt x="396" y="50"/>
                    </a:lnTo>
                    <a:lnTo>
                      <a:pt x="192" y="50"/>
                    </a:lnTo>
                    <a:close/>
                  </a:path>
                </a:pathLst>
              </a:custGeom>
              <a:solidFill>
                <a:srgbClr val="D2D2D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p>
                <a:pPr marL="0" marR="0" lvl="0" indent="0" defTabSz="932597" eaLnBrk="1" fontAlgn="auto" latinLnBrk="0" hangingPunct="1">
                  <a:lnSpc>
                    <a:spcPct val="100000"/>
                  </a:lnSpc>
                  <a:spcBef>
                    <a:spcPts val="0"/>
                  </a:spcBef>
                  <a:spcAft>
                    <a:spcPts val="0"/>
                  </a:spcAft>
                  <a:buClrTx/>
                  <a:buSzTx/>
                  <a:buFontTx/>
                  <a:buNone/>
                  <a:tabLst/>
                  <a:defRPr/>
                </a:pPr>
                <a:endParaRPr kumimoji="0" lang="en-US" sz="1836" b="0" i="0" u="none" strike="noStrike" kern="0" cap="none" spc="0" normalizeH="0" baseline="0" noProof="0">
                  <a:ln>
                    <a:noFill/>
                  </a:ln>
                  <a:solidFill>
                    <a:sysClr val="windowText" lastClr="000000"/>
                  </a:solidFill>
                  <a:effectLst/>
                  <a:uLnTx/>
                  <a:uFillTx/>
                </a:endParaRPr>
              </a:p>
            </p:txBody>
          </p:sp>
          <p:sp>
            <p:nvSpPr>
              <p:cNvPr id="1175" name="Rectangle 420"/>
              <p:cNvSpPr>
                <a:spLocks noChangeArrowheads="1"/>
              </p:cNvSpPr>
              <p:nvPr/>
            </p:nvSpPr>
            <p:spPr bwMode="auto">
              <a:xfrm>
                <a:off x="7346950" y="5140325"/>
                <a:ext cx="511175" cy="636587"/>
              </a:xfrm>
              <a:prstGeom prst="rect">
                <a:avLst/>
              </a:prstGeom>
              <a:solidFill>
                <a:srgbClr val="9B4F9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3260" tIns="46630" rIns="93260" bIns="46630" numCol="1" anchor="t" anchorCtr="0" compatLnSpc="1">
                <a:prstTxWarp prst="textNoShape">
                  <a:avLst/>
                </a:prstTxWarp>
              </a:bodyPr>
              <a:lstStyle/>
              <a:p>
                <a:pPr marL="0" marR="0" lvl="0" indent="0" defTabSz="932597" eaLnBrk="1" fontAlgn="auto" latinLnBrk="0" hangingPunct="1">
                  <a:lnSpc>
                    <a:spcPct val="100000"/>
                  </a:lnSpc>
                  <a:spcBef>
                    <a:spcPts val="0"/>
                  </a:spcBef>
                  <a:spcAft>
                    <a:spcPts val="0"/>
                  </a:spcAft>
                  <a:buClrTx/>
                  <a:buSzTx/>
                  <a:buFontTx/>
                  <a:buNone/>
                  <a:tabLst/>
                  <a:defRPr/>
                </a:pPr>
                <a:endParaRPr kumimoji="0" lang="en-US" sz="1836" b="0" i="0" u="none" strike="noStrike" kern="0" cap="none" spc="0" normalizeH="0" baseline="0" noProof="0">
                  <a:ln>
                    <a:noFill/>
                  </a:ln>
                  <a:solidFill>
                    <a:sysClr val="windowText" lastClr="000000"/>
                  </a:solidFill>
                  <a:effectLst/>
                  <a:uLnTx/>
                  <a:uFillTx/>
                </a:endParaRPr>
              </a:p>
            </p:txBody>
          </p:sp>
          <p:sp>
            <p:nvSpPr>
              <p:cNvPr id="1176" name="Rectangle 421"/>
              <p:cNvSpPr>
                <a:spLocks noChangeArrowheads="1"/>
              </p:cNvSpPr>
              <p:nvPr/>
            </p:nvSpPr>
            <p:spPr bwMode="auto">
              <a:xfrm>
                <a:off x="7319963" y="5119688"/>
                <a:ext cx="565150" cy="20637"/>
              </a:xfrm>
              <a:prstGeom prst="rect">
                <a:avLst/>
              </a:prstGeom>
              <a:solidFill>
                <a:srgbClr val="68217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3260" tIns="46630" rIns="93260" bIns="46630" numCol="1" anchor="t" anchorCtr="0" compatLnSpc="1">
                <a:prstTxWarp prst="textNoShape">
                  <a:avLst/>
                </a:prstTxWarp>
              </a:bodyPr>
              <a:lstStyle/>
              <a:p>
                <a:pPr marL="0" marR="0" lvl="0" indent="0" defTabSz="932597" eaLnBrk="1" fontAlgn="auto" latinLnBrk="0" hangingPunct="1">
                  <a:lnSpc>
                    <a:spcPct val="100000"/>
                  </a:lnSpc>
                  <a:spcBef>
                    <a:spcPts val="0"/>
                  </a:spcBef>
                  <a:spcAft>
                    <a:spcPts val="0"/>
                  </a:spcAft>
                  <a:buClrTx/>
                  <a:buSzTx/>
                  <a:buFontTx/>
                  <a:buNone/>
                  <a:tabLst/>
                  <a:defRPr/>
                </a:pPr>
                <a:endParaRPr kumimoji="0" lang="en-US" sz="1836" b="0" i="0" u="none" strike="noStrike" kern="0" cap="none" spc="0" normalizeH="0" baseline="0" noProof="0">
                  <a:ln>
                    <a:noFill/>
                  </a:ln>
                  <a:solidFill>
                    <a:sysClr val="windowText" lastClr="000000"/>
                  </a:solidFill>
                  <a:effectLst/>
                  <a:uLnTx/>
                  <a:uFillTx/>
                </a:endParaRPr>
              </a:p>
            </p:txBody>
          </p:sp>
          <p:sp>
            <p:nvSpPr>
              <p:cNvPr id="1177" name="Rectangle 422"/>
              <p:cNvSpPr>
                <a:spLocks noChangeArrowheads="1"/>
              </p:cNvSpPr>
              <p:nvPr/>
            </p:nvSpPr>
            <p:spPr bwMode="auto">
              <a:xfrm>
                <a:off x="7629525" y="5648325"/>
                <a:ext cx="65088" cy="128587"/>
              </a:xfrm>
              <a:prstGeom prst="rect">
                <a:avLst/>
              </a:prstGeom>
              <a:solidFill>
                <a:srgbClr val="68217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3260" tIns="46630" rIns="93260" bIns="46630" numCol="1" anchor="t" anchorCtr="0" compatLnSpc="1">
                <a:prstTxWarp prst="textNoShape">
                  <a:avLst/>
                </a:prstTxWarp>
              </a:bodyPr>
              <a:lstStyle/>
              <a:p>
                <a:pPr marL="0" marR="0" lvl="0" indent="0" defTabSz="932597" eaLnBrk="1" fontAlgn="auto" latinLnBrk="0" hangingPunct="1">
                  <a:lnSpc>
                    <a:spcPct val="100000"/>
                  </a:lnSpc>
                  <a:spcBef>
                    <a:spcPts val="0"/>
                  </a:spcBef>
                  <a:spcAft>
                    <a:spcPts val="0"/>
                  </a:spcAft>
                  <a:buClrTx/>
                  <a:buSzTx/>
                  <a:buFontTx/>
                  <a:buNone/>
                  <a:tabLst/>
                  <a:defRPr/>
                </a:pPr>
                <a:endParaRPr kumimoji="0" lang="en-US" sz="1836" b="0" i="0" u="none" strike="noStrike" kern="0" cap="none" spc="0" normalizeH="0" baseline="0" noProof="0">
                  <a:ln>
                    <a:noFill/>
                  </a:ln>
                  <a:solidFill>
                    <a:sysClr val="windowText" lastClr="000000"/>
                  </a:solidFill>
                  <a:effectLst/>
                  <a:uLnTx/>
                  <a:uFillTx/>
                </a:endParaRPr>
              </a:p>
            </p:txBody>
          </p:sp>
          <p:sp>
            <p:nvSpPr>
              <p:cNvPr id="1178" name="Rectangle 423"/>
              <p:cNvSpPr>
                <a:spLocks noChangeArrowheads="1"/>
              </p:cNvSpPr>
              <p:nvPr/>
            </p:nvSpPr>
            <p:spPr bwMode="auto">
              <a:xfrm>
                <a:off x="7513638" y="5648325"/>
                <a:ext cx="66675" cy="128587"/>
              </a:xfrm>
              <a:prstGeom prst="rect">
                <a:avLst/>
              </a:prstGeom>
              <a:solidFill>
                <a:srgbClr val="68217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3260" tIns="46630" rIns="93260" bIns="46630" numCol="1" anchor="t" anchorCtr="0" compatLnSpc="1">
                <a:prstTxWarp prst="textNoShape">
                  <a:avLst/>
                </a:prstTxWarp>
              </a:bodyPr>
              <a:lstStyle/>
              <a:p>
                <a:pPr marL="0" marR="0" lvl="0" indent="0" defTabSz="932597" eaLnBrk="1" fontAlgn="auto" latinLnBrk="0" hangingPunct="1">
                  <a:lnSpc>
                    <a:spcPct val="100000"/>
                  </a:lnSpc>
                  <a:spcBef>
                    <a:spcPts val="0"/>
                  </a:spcBef>
                  <a:spcAft>
                    <a:spcPts val="0"/>
                  </a:spcAft>
                  <a:buClrTx/>
                  <a:buSzTx/>
                  <a:buFontTx/>
                  <a:buNone/>
                  <a:tabLst/>
                  <a:defRPr/>
                </a:pPr>
                <a:endParaRPr kumimoji="0" lang="en-US" sz="1836" b="0" i="0" u="none" strike="noStrike" kern="0" cap="none" spc="0" normalizeH="0" baseline="0" noProof="0">
                  <a:ln>
                    <a:noFill/>
                  </a:ln>
                  <a:solidFill>
                    <a:sysClr val="windowText" lastClr="000000"/>
                  </a:solidFill>
                  <a:effectLst/>
                  <a:uLnTx/>
                  <a:uFillTx/>
                </a:endParaRPr>
              </a:p>
            </p:txBody>
          </p:sp>
          <p:sp>
            <p:nvSpPr>
              <p:cNvPr id="1179" name="Rectangle 424"/>
              <p:cNvSpPr>
                <a:spLocks noChangeArrowheads="1"/>
              </p:cNvSpPr>
              <p:nvPr/>
            </p:nvSpPr>
            <p:spPr bwMode="auto">
              <a:xfrm>
                <a:off x="7396163" y="5195888"/>
                <a:ext cx="412750" cy="68262"/>
              </a:xfrm>
              <a:prstGeom prst="rect">
                <a:avLst/>
              </a:prstGeom>
              <a:solidFill>
                <a:srgbClr val="68217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3260" tIns="46630" rIns="93260" bIns="46630" numCol="1" anchor="t" anchorCtr="0" compatLnSpc="1">
                <a:prstTxWarp prst="textNoShape">
                  <a:avLst/>
                </a:prstTxWarp>
              </a:bodyPr>
              <a:lstStyle/>
              <a:p>
                <a:pPr marL="0" marR="0" lvl="0" indent="0" defTabSz="932597" eaLnBrk="1" fontAlgn="auto" latinLnBrk="0" hangingPunct="1">
                  <a:lnSpc>
                    <a:spcPct val="100000"/>
                  </a:lnSpc>
                  <a:spcBef>
                    <a:spcPts val="0"/>
                  </a:spcBef>
                  <a:spcAft>
                    <a:spcPts val="0"/>
                  </a:spcAft>
                  <a:buClrTx/>
                  <a:buSzTx/>
                  <a:buFontTx/>
                  <a:buNone/>
                  <a:tabLst/>
                  <a:defRPr/>
                </a:pPr>
                <a:endParaRPr kumimoji="0" lang="en-US" sz="1836" b="0" i="0" u="none" strike="noStrike" kern="0" cap="none" spc="0" normalizeH="0" baseline="0" noProof="0">
                  <a:ln>
                    <a:noFill/>
                  </a:ln>
                  <a:solidFill>
                    <a:sysClr val="windowText" lastClr="000000"/>
                  </a:solidFill>
                  <a:effectLst/>
                  <a:uLnTx/>
                  <a:uFillTx/>
                </a:endParaRPr>
              </a:p>
            </p:txBody>
          </p:sp>
          <p:sp>
            <p:nvSpPr>
              <p:cNvPr id="1180" name="Rectangle 425"/>
              <p:cNvSpPr>
                <a:spLocks noChangeArrowheads="1"/>
              </p:cNvSpPr>
              <p:nvPr/>
            </p:nvSpPr>
            <p:spPr bwMode="auto">
              <a:xfrm>
                <a:off x="7396163" y="5310188"/>
                <a:ext cx="412750" cy="69850"/>
              </a:xfrm>
              <a:prstGeom prst="rect">
                <a:avLst/>
              </a:prstGeom>
              <a:solidFill>
                <a:srgbClr val="68217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3260" tIns="46630" rIns="93260" bIns="46630" numCol="1" anchor="t" anchorCtr="0" compatLnSpc="1">
                <a:prstTxWarp prst="textNoShape">
                  <a:avLst/>
                </a:prstTxWarp>
              </a:bodyPr>
              <a:lstStyle/>
              <a:p>
                <a:pPr marL="0" marR="0" lvl="0" indent="0" defTabSz="932597" eaLnBrk="1" fontAlgn="auto" latinLnBrk="0" hangingPunct="1">
                  <a:lnSpc>
                    <a:spcPct val="100000"/>
                  </a:lnSpc>
                  <a:spcBef>
                    <a:spcPts val="0"/>
                  </a:spcBef>
                  <a:spcAft>
                    <a:spcPts val="0"/>
                  </a:spcAft>
                  <a:buClrTx/>
                  <a:buSzTx/>
                  <a:buFontTx/>
                  <a:buNone/>
                  <a:tabLst/>
                  <a:defRPr/>
                </a:pPr>
                <a:endParaRPr kumimoji="0" lang="en-US" sz="1836" b="0" i="0" u="none" strike="noStrike" kern="0" cap="none" spc="0" normalizeH="0" baseline="0" noProof="0">
                  <a:ln>
                    <a:noFill/>
                  </a:ln>
                  <a:solidFill>
                    <a:sysClr val="windowText" lastClr="000000"/>
                  </a:solidFill>
                  <a:effectLst/>
                  <a:uLnTx/>
                  <a:uFillTx/>
                </a:endParaRPr>
              </a:p>
            </p:txBody>
          </p:sp>
          <p:sp>
            <p:nvSpPr>
              <p:cNvPr id="1181" name="Rectangle 426"/>
              <p:cNvSpPr>
                <a:spLocks noChangeArrowheads="1"/>
              </p:cNvSpPr>
              <p:nvPr/>
            </p:nvSpPr>
            <p:spPr bwMode="auto">
              <a:xfrm>
                <a:off x="7396163" y="5426075"/>
                <a:ext cx="412750" cy="68262"/>
              </a:xfrm>
              <a:prstGeom prst="rect">
                <a:avLst/>
              </a:prstGeom>
              <a:solidFill>
                <a:srgbClr val="68217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3260" tIns="46630" rIns="93260" bIns="46630" numCol="1" anchor="t" anchorCtr="0" compatLnSpc="1">
                <a:prstTxWarp prst="textNoShape">
                  <a:avLst/>
                </a:prstTxWarp>
              </a:bodyPr>
              <a:lstStyle/>
              <a:p>
                <a:pPr marL="0" marR="0" lvl="0" indent="0" defTabSz="932597" eaLnBrk="1" fontAlgn="auto" latinLnBrk="0" hangingPunct="1">
                  <a:lnSpc>
                    <a:spcPct val="100000"/>
                  </a:lnSpc>
                  <a:spcBef>
                    <a:spcPts val="0"/>
                  </a:spcBef>
                  <a:spcAft>
                    <a:spcPts val="0"/>
                  </a:spcAft>
                  <a:buClrTx/>
                  <a:buSzTx/>
                  <a:buFontTx/>
                  <a:buNone/>
                  <a:tabLst/>
                  <a:defRPr/>
                </a:pPr>
                <a:endParaRPr kumimoji="0" lang="en-US" sz="1836" b="0" i="0" u="none" strike="noStrike" kern="0" cap="none" spc="0" normalizeH="0" baseline="0" noProof="0">
                  <a:ln>
                    <a:noFill/>
                  </a:ln>
                  <a:solidFill>
                    <a:sysClr val="windowText" lastClr="000000"/>
                  </a:solidFill>
                  <a:effectLst/>
                  <a:uLnTx/>
                  <a:uFillTx/>
                </a:endParaRPr>
              </a:p>
            </p:txBody>
          </p:sp>
          <p:sp>
            <p:nvSpPr>
              <p:cNvPr id="1182" name="Rectangle 427"/>
              <p:cNvSpPr>
                <a:spLocks noChangeArrowheads="1"/>
              </p:cNvSpPr>
              <p:nvPr/>
            </p:nvSpPr>
            <p:spPr bwMode="auto">
              <a:xfrm>
                <a:off x="7396163" y="5540375"/>
                <a:ext cx="412750" cy="68262"/>
              </a:xfrm>
              <a:prstGeom prst="rect">
                <a:avLst/>
              </a:prstGeom>
              <a:solidFill>
                <a:srgbClr val="68217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3260" tIns="46630" rIns="93260" bIns="46630" numCol="1" anchor="t" anchorCtr="0" compatLnSpc="1">
                <a:prstTxWarp prst="textNoShape">
                  <a:avLst/>
                </a:prstTxWarp>
              </a:bodyPr>
              <a:lstStyle/>
              <a:p>
                <a:pPr marL="0" marR="0" lvl="0" indent="0" defTabSz="932597" eaLnBrk="1" fontAlgn="auto" latinLnBrk="0" hangingPunct="1">
                  <a:lnSpc>
                    <a:spcPct val="100000"/>
                  </a:lnSpc>
                  <a:spcBef>
                    <a:spcPts val="0"/>
                  </a:spcBef>
                  <a:spcAft>
                    <a:spcPts val="0"/>
                  </a:spcAft>
                  <a:buClrTx/>
                  <a:buSzTx/>
                  <a:buFontTx/>
                  <a:buNone/>
                  <a:tabLst/>
                  <a:defRPr/>
                </a:pPr>
                <a:endParaRPr kumimoji="0" lang="en-US" sz="1836" b="0" i="0" u="none" strike="noStrike" kern="0" cap="none" spc="0" normalizeH="0" baseline="0" noProof="0">
                  <a:ln>
                    <a:noFill/>
                  </a:ln>
                  <a:solidFill>
                    <a:sysClr val="windowText" lastClr="000000"/>
                  </a:solidFill>
                  <a:effectLst/>
                  <a:uLnTx/>
                  <a:uFillTx/>
                </a:endParaRPr>
              </a:p>
            </p:txBody>
          </p:sp>
          <p:sp>
            <p:nvSpPr>
              <p:cNvPr id="1183" name="Rectangle 428"/>
              <p:cNvSpPr>
                <a:spLocks noChangeArrowheads="1"/>
              </p:cNvSpPr>
              <p:nvPr/>
            </p:nvSpPr>
            <p:spPr bwMode="auto">
              <a:xfrm>
                <a:off x="7432675" y="5041900"/>
                <a:ext cx="196850" cy="77787"/>
              </a:xfrm>
              <a:prstGeom prst="rect">
                <a:avLst/>
              </a:prstGeom>
              <a:solidFill>
                <a:srgbClr val="96969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3260" tIns="46630" rIns="93260" bIns="46630" numCol="1" anchor="t" anchorCtr="0" compatLnSpc="1">
                <a:prstTxWarp prst="textNoShape">
                  <a:avLst/>
                </a:prstTxWarp>
              </a:bodyPr>
              <a:lstStyle/>
              <a:p>
                <a:pPr marL="0" marR="0" lvl="0" indent="0" defTabSz="932597" eaLnBrk="1" fontAlgn="auto" latinLnBrk="0" hangingPunct="1">
                  <a:lnSpc>
                    <a:spcPct val="100000"/>
                  </a:lnSpc>
                  <a:spcBef>
                    <a:spcPts val="0"/>
                  </a:spcBef>
                  <a:spcAft>
                    <a:spcPts val="0"/>
                  </a:spcAft>
                  <a:buClrTx/>
                  <a:buSzTx/>
                  <a:buFontTx/>
                  <a:buNone/>
                  <a:tabLst/>
                  <a:defRPr/>
                </a:pPr>
                <a:endParaRPr kumimoji="0" lang="en-US" sz="1836" b="0" i="0" u="none" strike="noStrike" kern="0" cap="none" spc="0" normalizeH="0" baseline="0" noProof="0">
                  <a:ln>
                    <a:noFill/>
                  </a:ln>
                  <a:solidFill>
                    <a:sysClr val="windowText" lastClr="000000"/>
                  </a:solidFill>
                  <a:effectLst/>
                  <a:uLnTx/>
                  <a:uFillTx/>
                </a:endParaRPr>
              </a:p>
            </p:txBody>
          </p:sp>
          <p:sp>
            <p:nvSpPr>
              <p:cNvPr id="1184" name="Rectangle 448"/>
              <p:cNvSpPr>
                <a:spLocks noChangeArrowheads="1"/>
              </p:cNvSpPr>
              <p:nvPr/>
            </p:nvSpPr>
            <p:spPr bwMode="auto">
              <a:xfrm>
                <a:off x="7146925" y="5675313"/>
                <a:ext cx="28575" cy="101600"/>
              </a:xfrm>
              <a:prstGeom prst="rect">
                <a:avLst/>
              </a:prstGeom>
              <a:solidFill>
                <a:srgbClr val="96969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3260" tIns="46630" rIns="93260" bIns="46630" numCol="1" anchor="t" anchorCtr="0" compatLnSpc="1">
                <a:prstTxWarp prst="textNoShape">
                  <a:avLst/>
                </a:prstTxWarp>
              </a:bodyPr>
              <a:lstStyle/>
              <a:p>
                <a:pPr marL="0" marR="0" lvl="0" indent="0" defTabSz="932597" eaLnBrk="1" fontAlgn="auto" latinLnBrk="0" hangingPunct="1">
                  <a:lnSpc>
                    <a:spcPct val="100000"/>
                  </a:lnSpc>
                  <a:spcBef>
                    <a:spcPts val="0"/>
                  </a:spcBef>
                  <a:spcAft>
                    <a:spcPts val="0"/>
                  </a:spcAft>
                  <a:buClrTx/>
                  <a:buSzTx/>
                  <a:buFontTx/>
                  <a:buNone/>
                  <a:tabLst/>
                  <a:defRPr/>
                </a:pPr>
                <a:endParaRPr kumimoji="0" lang="en-US" sz="1836" b="0" i="0" u="none" strike="noStrike" kern="0" cap="none" spc="0" normalizeH="0" baseline="0" noProof="0">
                  <a:ln>
                    <a:noFill/>
                  </a:ln>
                  <a:solidFill>
                    <a:sysClr val="windowText" lastClr="000000"/>
                  </a:solidFill>
                  <a:effectLst/>
                  <a:uLnTx/>
                  <a:uFillTx/>
                </a:endParaRPr>
              </a:p>
            </p:txBody>
          </p:sp>
          <p:sp>
            <p:nvSpPr>
              <p:cNvPr id="1185" name="Oval 449"/>
              <p:cNvSpPr>
                <a:spLocks noChangeArrowheads="1"/>
              </p:cNvSpPr>
              <p:nvPr/>
            </p:nvSpPr>
            <p:spPr bwMode="auto">
              <a:xfrm>
                <a:off x="7094538" y="5586413"/>
                <a:ext cx="134938" cy="134937"/>
              </a:xfrm>
              <a:prstGeom prst="ellipse">
                <a:avLst/>
              </a:prstGeom>
              <a:solidFill>
                <a:srgbClr val="7FBA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p>
                <a:pPr marL="0" marR="0" lvl="0" indent="0" defTabSz="932597" eaLnBrk="1" fontAlgn="auto" latinLnBrk="0" hangingPunct="1">
                  <a:lnSpc>
                    <a:spcPct val="100000"/>
                  </a:lnSpc>
                  <a:spcBef>
                    <a:spcPts val="0"/>
                  </a:spcBef>
                  <a:spcAft>
                    <a:spcPts val="0"/>
                  </a:spcAft>
                  <a:buClrTx/>
                  <a:buSzTx/>
                  <a:buFontTx/>
                  <a:buNone/>
                  <a:tabLst/>
                  <a:defRPr/>
                </a:pPr>
                <a:endParaRPr kumimoji="0" lang="en-US" sz="1836" b="0" i="0" u="none" strike="noStrike" kern="0" cap="none" spc="0" normalizeH="0" baseline="0" noProof="0">
                  <a:ln>
                    <a:noFill/>
                  </a:ln>
                  <a:solidFill>
                    <a:sysClr val="windowText" lastClr="000000"/>
                  </a:solidFill>
                  <a:effectLst/>
                  <a:uLnTx/>
                  <a:uFillTx/>
                </a:endParaRPr>
              </a:p>
            </p:txBody>
          </p:sp>
          <p:sp>
            <p:nvSpPr>
              <p:cNvPr id="1186" name="Oval 450"/>
              <p:cNvSpPr>
                <a:spLocks noChangeArrowheads="1"/>
              </p:cNvSpPr>
              <p:nvPr/>
            </p:nvSpPr>
            <p:spPr bwMode="auto">
              <a:xfrm>
                <a:off x="7110413" y="5516563"/>
                <a:ext cx="98425" cy="98425"/>
              </a:xfrm>
              <a:prstGeom prst="ellipse">
                <a:avLst/>
              </a:prstGeom>
              <a:solidFill>
                <a:srgbClr val="7FBA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p>
                <a:pPr marL="0" marR="0" lvl="0" indent="0" defTabSz="932597" eaLnBrk="1" fontAlgn="auto" latinLnBrk="0" hangingPunct="1">
                  <a:lnSpc>
                    <a:spcPct val="100000"/>
                  </a:lnSpc>
                  <a:spcBef>
                    <a:spcPts val="0"/>
                  </a:spcBef>
                  <a:spcAft>
                    <a:spcPts val="0"/>
                  </a:spcAft>
                  <a:buClrTx/>
                  <a:buSzTx/>
                  <a:buFontTx/>
                  <a:buNone/>
                  <a:tabLst/>
                  <a:defRPr/>
                </a:pPr>
                <a:endParaRPr kumimoji="0" lang="en-US" sz="1836" b="0" i="0" u="none" strike="noStrike" kern="0" cap="none" spc="0" normalizeH="0" baseline="0" noProof="0">
                  <a:ln>
                    <a:noFill/>
                  </a:ln>
                  <a:solidFill>
                    <a:sysClr val="windowText" lastClr="000000"/>
                  </a:solidFill>
                  <a:effectLst/>
                  <a:uLnTx/>
                  <a:uFillTx/>
                </a:endParaRPr>
              </a:p>
            </p:txBody>
          </p:sp>
          <p:sp>
            <p:nvSpPr>
              <p:cNvPr id="1187" name="Rectangle 451"/>
              <p:cNvSpPr>
                <a:spLocks noChangeArrowheads="1"/>
              </p:cNvSpPr>
              <p:nvPr/>
            </p:nvSpPr>
            <p:spPr bwMode="auto">
              <a:xfrm>
                <a:off x="6965950" y="5675313"/>
                <a:ext cx="30163" cy="101600"/>
              </a:xfrm>
              <a:prstGeom prst="rect">
                <a:avLst/>
              </a:prstGeom>
              <a:solidFill>
                <a:srgbClr val="96969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3260" tIns="46630" rIns="93260" bIns="46630" numCol="1" anchor="t" anchorCtr="0" compatLnSpc="1">
                <a:prstTxWarp prst="textNoShape">
                  <a:avLst/>
                </a:prstTxWarp>
              </a:bodyPr>
              <a:lstStyle/>
              <a:p>
                <a:pPr marL="0" marR="0" lvl="0" indent="0" defTabSz="932597" eaLnBrk="1" fontAlgn="auto" latinLnBrk="0" hangingPunct="1">
                  <a:lnSpc>
                    <a:spcPct val="100000"/>
                  </a:lnSpc>
                  <a:spcBef>
                    <a:spcPts val="0"/>
                  </a:spcBef>
                  <a:spcAft>
                    <a:spcPts val="0"/>
                  </a:spcAft>
                  <a:buClrTx/>
                  <a:buSzTx/>
                  <a:buFontTx/>
                  <a:buNone/>
                  <a:tabLst/>
                  <a:defRPr/>
                </a:pPr>
                <a:endParaRPr kumimoji="0" lang="en-US" sz="1836" b="0" i="0" u="none" strike="noStrike" kern="0" cap="none" spc="0" normalizeH="0" baseline="0" noProof="0">
                  <a:ln>
                    <a:noFill/>
                  </a:ln>
                  <a:solidFill>
                    <a:sysClr val="windowText" lastClr="000000"/>
                  </a:solidFill>
                  <a:effectLst/>
                  <a:uLnTx/>
                  <a:uFillTx/>
                </a:endParaRPr>
              </a:p>
            </p:txBody>
          </p:sp>
          <p:sp>
            <p:nvSpPr>
              <p:cNvPr id="1188" name="Oval 452"/>
              <p:cNvSpPr>
                <a:spLocks noChangeArrowheads="1"/>
              </p:cNvSpPr>
              <p:nvPr/>
            </p:nvSpPr>
            <p:spPr bwMode="auto">
              <a:xfrm>
                <a:off x="6913563" y="5586413"/>
                <a:ext cx="134938" cy="134937"/>
              </a:xfrm>
              <a:prstGeom prst="ellipse">
                <a:avLst/>
              </a:prstGeom>
              <a:solidFill>
                <a:srgbClr val="7FBA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p>
                <a:pPr marL="0" marR="0" lvl="0" indent="0" defTabSz="932597" eaLnBrk="1" fontAlgn="auto" latinLnBrk="0" hangingPunct="1">
                  <a:lnSpc>
                    <a:spcPct val="100000"/>
                  </a:lnSpc>
                  <a:spcBef>
                    <a:spcPts val="0"/>
                  </a:spcBef>
                  <a:spcAft>
                    <a:spcPts val="0"/>
                  </a:spcAft>
                  <a:buClrTx/>
                  <a:buSzTx/>
                  <a:buFontTx/>
                  <a:buNone/>
                  <a:tabLst/>
                  <a:defRPr/>
                </a:pPr>
                <a:endParaRPr kumimoji="0" lang="en-US" sz="1836" b="0" i="0" u="none" strike="noStrike" kern="0" cap="none" spc="0" normalizeH="0" baseline="0" noProof="0">
                  <a:ln>
                    <a:noFill/>
                  </a:ln>
                  <a:solidFill>
                    <a:sysClr val="windowText" lastClr="000000"/>
                  </a:solidFill>
                  <a:effectLst/>
                  <a:uLnTx/>
                  <a:uFillTx/>
                </a:endParaRPr>
              </a:p>
            </p:txBody>
          </p:sp>
          <p:sp>
            <p:nvSpPr>
              <p:cNvPr id="1189" name="Oval 453"/>
              <p:cNvSpPr>
                <a:spLocks noChangeArrowheads="1"/>
              </p:cNvSpPr>
              <p:nvPr/>
            </p:nvSpPr>
            <p:spPr bwMode="auto">
              <a:xfrm>
                <a:off x="6929438" y="5516563"/>
                <a:ext cx="98425" cy="98425"/>
              </a:xfrm>
              <a:prstGeom prst="ellipse">
                <a:avLst/>
              </a:prstGeom>
              <a:solidFill>
                <a:srgbClr val="7FBA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p>
                <a:pPr marL="0" marR="0" lvl="0" indent="0" defTabSz="932597" eaLnBrk="1" fontAlgn="auto" latinLnBrk="0" hangingPunct="1">
                  <a:lnSpc>
                    <a:spcPct val="100000"/>
                  </a:lnSpc>
                  <a:spcBef>
                    <a:spcPts val="0"/>
                  </a:spcBef>
                  <a:spcAft>
                    <a:spcPts val="0"/>
                  </a:spcAft>
                  <a:buClrTx/>
                  <a:buSzTx/>
                  <a:buFontTx/>
                  <a:buNone/>
                  <a:tabLst/>
                  <a:defRPr/>
                </a:pPr>
                <a:endParaRPr kumimoji="0" lang="en-US" sz="1836" b="0" i="0" u="none" strike="noStrike" kern="0" cap="none" spc="0" normalizeH="0" baseline="0" noProof="0">
                  <a:ln>
                    <a:noFill/>
                  </a:ln>
                  <a:solidFill>
                    <a:sysClr val="windowText" lastClr="000000"/>
                  </a:solidFill>
                  <a:effectLst/>
                  <a:uLnTx/>
                  <a:uFillTx/>
                </a:endParaRPr>
              </a:p>
            </p:txBody>
          </p:sp>
          <p:sp>
            <p:nvSpPr>
              <p:cNvPr id="1190" name="Rectangle 454"/>
              <p:cNvSpPr>
                <a:spLocks noChangeArrowheads="1"/>
              </p:cNvSpPr>
              <p:nvPr/>
            </p:nvSpPr>
            <p:spPr bwMode="auto">
              <a:xfrm>
                <a:off x="8159750" y="5675313"/>
                <a:ext cx="30163" cy="101600"/>
              </a:xfrm>
              <a:prstGeom prst="rect">
                <a:avLst/>
              </a:prstGeom>
              <a:solidFill>
                <a:srgbClr val="96969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3260" tIns="46630" rIns="93260" bIns="46630" numCol="1" anchor="t" anchorCtr="0" compatLnSpc="1">
                <a:prstTxWarp prst="textNoShape">
                  <a:avLst/>
                </a:prstTxWarp>
              </a:bodyPr>
              <a:lstStyle/>
              <a:p>
                <a:pPr marL="0" marR="0" lvl="0" indent="0" defTabSz="932597" eaLnBrk="1" fontAlgn="auto" latinLnBrk="0" hangingPunct="1">
                  <a:lnSpc>
                    <a:spcPct val="100000"/>
                  </a:lnSpc>
                  <a:spcBef>
                    <a:spcPts val="0"/>
                  </a:spcBef>
                  <a:spcAft>
                    <a:spcPts val="0"/>
                  </a:spcAft>
                  <a:buClrTx/>
                  <a:buSzTx/>
                  <a:buFontTx/>
                  <a:buNone/>
                  <a:tabLst/>
                  <a:defRPr/>
                </a:pPr>
                <a:endParaRPr kumimoji="0" lang="en-US" sz="1836" b="0" i="0" u="none" strike="noStrike" kern="0" cap="none" spc="0" normalizeH="0" baseline="0" noProof="0">
                  <a:ln>
                    <a:noFill/>
                  </a:ln>
                  <a:solidFill>
                    <a:sysClr val="windowText" lastClr="000000"/>
                  </a:solidFill>
                  <a:effectLst/>
                  <a:uLnTx/>
                  <a:uFillTx/>
                </a:endParaRPr>
              </a:p>
            </p:txBody>
          </p:sp>
          <p:sp>
            <p:nvSpPr>
              <p:cNvPr id="1191" name="Oval 455"/>
              <p:cNvSpPr>
                <a:spLocks noChangeArrowheads="1"/>
              </p:cNvSpPr>
              <p:nvPr/>
            </p:nvSpPr>
            <p:spPr bwMode="auto">
              <a:xfrm>
                <a:off x="8104188" y="5586413"/>
                <a:ext cx="138113" cy="134937"/>
              </a:xfrm>
              <a:prstGeom prst="ellipse">
                <a:avLst/>
              </a:prstGeom>
              <a:solidFill>
                <a:srgbClr val="7FBA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p>
                <a:pPr marL="0" marR="0" lvl="0" indent="0" defTabSz="932597" eaLnBrk="1" fontAlgn="auto" latinLnBrk="0" hangingPunct="1">
                  <a:lnSpc>
                    <a:spcPct val="100000"/>
                  </a:lnSpc>
                  <a:spcBef>
                    <a:spcPts val="0"/>
                  </a:spcBef>
                  <a:spcAft>
                    <a:spcPts val="0"/>
                  </a:spcAft>
                  <a:buClrTx/>
                  <a:buSzTx/>
                  <a:buFontTx/>
                  <a:buNone/>
                  <a:tabLst/>
                  <a:defRPr/>
                </a:pPr>
                <a:endParaRPr kumimoji="0" lang="en-US" sz="1836" b="0" i="0" u="none" strike="noStrike" kern="0" cap="none" spc="0" normalizeH="0" baseline="0" noProof="0">
                  <a:ln>
                    <a:noFill/>
                  </a:ln>
                  <a:solidFill>
                    <a:sysClr val="windowText" lastClr="000000"/>
                  </a:solidFill>
                  <a:effectLst/>
                  <a:uLnTx/>
                  <a:uFillTx/>
                </a:endParaRPr>
              </a:p>
            </p:txBody>
          </p:sp>
          <p:sp>
            <p:nvSpPr>
              <p:cNvPr id="1192" name="Oval 456"/>
              <p:cNvSpPr>
                <a:spLocks noChangeArrowheads="1"/>
              </p:cNvSpPr>
              <p:nvPr/>
            </p:nvSpPr>
            <p:spPr bwMode="auto">
              <a:xfrm>
                <a:off x="8124825" y="5516563"/>
                <a:ext cx="98425" cy="98425"/>
              </a:xfrm>
              <a:prstGeom prst="ellipse">
                <a:avLst/>
              </a:prstGeom>
              <a:solidFill>
                <a:srgbClr val="7FBA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p>
                <a:pPr marL="0" marR="0" lvl="0" indent="0" defTabSz="932597" eaLnBrk="1" fontAlgn="auto" latinLnBrk="0" hangingPunct="1">
                  <a:lnSpc>
                    <a:spcPct val="100000"/>
                  </a:lnSpc>
                  <a:spcBef>
                    <a:spcPts val="0"/>
                  </a:spcBef>
                  <a:spcAft>
                    <a:spcPts val="0"/>
                  </a:spcAft>
                  <a:buClrTx/>
                  <a:buSzTx/>
                  <a:buFontTx/>
                  <a:buNone/>
                  <a:tabLst/>
                  <a:defRPr/>
                </a:pPr>
                <a:endParaRPr kumimoji="0" lang="en-US" sz="1836" b="0" i="0" u="none" strike="noStrike" kern="0" cap="none" spc="0" normalizeH="0" baseline="0" noProof="0">
                  <a:ln>
                    <a:noFill/>
                  </a:ln>
                  <a:solidFill>
                    <a:sysClr val="windowText" lastClr="000000"/>
                  </a:solidFill>
                  <a:effectLst/>
                  <a:uLnTx/>
                  <a:uFillTx/>
                </a:endParaRPr>
              </a:p>
            </p:txBody>
          </p:sp>
          <p:sp>
            <p:nvSpPr>
              <p:cNvPr id="1193" name="Rectangle 457"/>
              <p:cNvSpPr>
                <a:spLocks noChangeArrowheads="1"/>
              </p:cNvSpPr>
              <p:nvPr/>
            </p:nvSpPr>
            <p:spPr bwMode="auto">
              <a:xfrm>
                <a:off x="7980363" y="5675313"/>
                <a:ext cx="28575" cy="101600"/>
              </a:xfrm>
              <a:prstGeom prst="rect">
                <a:avLst/>
              </a:prstGeom>
              <a:solidFill>
                <a:srgbClr val="96969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3260" tIns="46630" rIns="93260" bIns="46630" numCol="1" anchor="t" anchorCtr="0" compatLnSpc="1">
                <a:prstTxWarp prst="textNoShape">
                  <a:avLst/>
                </a:prstTxWarp>
              </a:bodyPr>
              <a:lstStyle/>
              <a:p>
                <a:pPr marL="0" marR="0" lvl="0" indent="0" defTabSz="932597" eaLnBrk="1" fontAlgn="auto" latinLnBrk="0" hangingPunct="1">
                  <a:lnSpc>
                    <a:spcPct val="100000"/>
                  </a:lnSpc>
                  <a:spcBef>
                    <a:spcPts val="0"/>
                  </a:spcBef>
                  <a:spcAft>
                    <a:spcPts val="0"/>
                  </a:spcAft>
                  <a:buClrTx/>
                  <a:buSzTx/>
                  <a:buFontTx/>
                  <a:buNone/>
                  <a:tabLst/>
                  <a:defRPr/>
                </a:pPr>
                <a:endParaRPr kumimoji="0" lang="en-US" sz="1836" b="0" i="0" u="none" strike="noStrike" kern="0" cap="none" spc="0" normalizeH="0" baseline="0" noProof="0">
                  <a:ln>
                    <a:noFill/>
                  </a:ln>
                  <a:solidFill>
                    <a:sysClr val="windowText" lastClr="000000"/>
                  </a:solidFill>
                  <a:effectLst/>
                  <a:uLnTx/>
                  <a:uFillTx/>
                </a:endParaRPr>
              </a:p>
            </p:txBody>
          </p:sp>
          <p:sp>
            <p:nvSpPr>
              <p:cNvPr id="1194" name="Oval 458"/>
              <p:cNvSpPr>
                <a:spLocks noChangeArrowheads="1"/>
              </p:cNvSpPr>
              <p:nvPr/>
            </p:nvSpPr>
            <p:spPr bwMode="auto">
              <a:xfrm>
                <a:off x="7927975" y="5586413"/>
                <a:ext cx="133350" cy="134937"/>
              </a:xfrm>
              <a:prstGeom prst="ellipse">
                <a:avLst/>
              </a:prstGeom>
              <a:solidFill>
                <a:srgbClr val="7FBA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p>
                <a:pPr marL="0" marR="0" lvl="0" indent="0" defTabSz="932597" eaLnBrk="1" fontAlgn="auto" latinLnBrk="0" hangingPunct="1">
                  <a:lnSpc>
                    <a:spcPct val="100000"/>
                  </a:lnSpc>
                  <a:spcBef>
                    <a:spcPts val="0"/>
                  </a:spcBef>
                  <a:spcAft>
                    <a:spcPts val="0"/>
                  </a:spcAft>
                  <a:buClrTx/>
                  <a:buSzTx/>
                  <a:buFontTx/>
                  <a:buNone/>
                  <a:tabLst/>
                  <a:defRPr/>
                </a:pPr>
                <a:endParaRPr kumimoji="0" lang="en-US" sz="1836" b="0" i="0" u="none" strike="noStrike" kern="0" cap="none" spc="0" normalizeH="0" baseline="0" noProof="0">
                  <a:ln>
                    <a:noFill/>
                  </a:ln>
                  <a:solidFill>
                    <a:sysClr val="windowText" lastClr="000000"/>
                  </a:solidFill>
                  <a:effectLst/>
                  <a:uLnTx/>
                  <a:uFillTx/>
                </a:endParaRPr>
              </a:p>
            </p:txBody>
          </p:sp>
          <p:sp>
            <p:nvSpPr>
              <p:cNvPr id="1195" name="Oval 459"/>
              <p:cNvSpPr>
                <a:spLocks noChangeArrowheads="1"/>
              </p:cNvSpPr>
              <p:nvPr/>
            </p:nvSpPr>
            <p:spPr bwMode="auto">
              <a:xfrm>
                <a:off x="7943850" y="5516563"/>
                <a:ext cx="98425" cy="98425"/>
              </a:xfrm>
              <a:prstGeom prst="ellipse">
                <a:avLst/>
              </a:prstGeom>
              <a:solidFill>
                <a:srgbClr val="7FBA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p>
                <a:pPr marL="0" marR="0" lvl="0" indent="0" defTabSz="932597" eaLnBrk="1" fontAlgn="auto" latinLnBrk="0" hangingPunct="1">
                  <a:lnSpc>
                    <a:spcPct val="100000"/>
                  </a:lnSpc>
                  <a:spcBef>
                    <a:spcPts val="0"/>
                  </a:spcBef>
                  <a:spcAft>
                    <a:spcPts val="0"/>
                  </a:spcAft>
                  <a:buClrTx/>
                  <a:buSzTx/>
                  <a:buFontTx/>
                  <a:buNone/>
                  <a:tabLst/>
                  <a:defRPr/>
                </a:pPr>
                <a:endParaRPr kumimoji="0" lang="en-US" sz="1836" b="0" i="0" u="none" strike="noStrike" kern="0" cap="none" spc="0" normalizeH="0" baseline="0" noProof="0">
                  <a:ln>
                    <a:noFill/>
                  </a:ln>
                  <a:solidFill>
                    <a:sysClr val="windowText" lastClr="000000"/>
                  </a:solidFill>
                  <a:effectLst/>
                  <a:uLnTx/>
                  <a:uFillTx/>
                </a:endParaRPr>
              </a:p>
            </p:txBody>
          </p:sp>
        </p:grpSp>
        <p:pic>
          <p:nvPicPr>
            <p:cNvPr id="1172" name="Picture 1171"/>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847196" y="4883119"/>
              <a:ext cx="505299" cy="505299"/>
            </a:xfrm>
            <a:prstGeom prst="rect">
              <a:avLst/>
            </a:prstGeom>
          </p:spPr>
        </p:pic>
      </p:grpSp>
      <p:grpSp>
        <p:nvGrpSpPr>
          <p:cNvPr id="1276" name="Group 1275"/>
          <p:cNvGrpSpPr/>
          <p:nvPr/>
        </p:nvGrpSpPr>
        <p:grpSpPr>
          <a:xfrm>
            <a:off x="5024535" y="190020"/>
            <a:ext cx="1965500" cy="414353"/>
            <a:chOff x="4978923" y="362499"/>
            <a:chExt cx="1927136" cy="406265"/>
          </a:xfrm>
        </p:grpSpPr>
        <p:sp>
          <p:nvSpPr>
            <p:cNvPr id="1277" name="TextBox 1276"/>
            <p:cNvSpPr txBox="1"/>
            <p:nvPr/>
          </p:nvSpPr>
          <p:spPr>
            <a:xfrm>
              <a:off x="5192816" y="362499"/>
              <a:ext cx="1713243" cy="406265"/>
            </a:xfrm>
            <a:prstGeom prst="rect">
              <a:avLst/>
            </a:prstGeom>
            <a:noFill/>
          </p:spPr>
          <p:txBody>
            <a:bodyPr wrap="square" rtlCol="0">
              <a:spAutoFit/>
            </a:bodyPr>
            <a:lstStyle/>
            <a:p>
              <a:pPr marL="0" marR="0" lvl="0" indent="0" defTabSz="932597" eaLnBrk="1" fontAlgn="auto" latinLnBrk="0" hangingPunct="1">
                <a:lnSpc>
                  <a:spcPct val="100000"/>
                </a:lnSpc>
                <a:spcBef>
                  <a:spcPts val="0"/>
                </a:spcBef>
                <a:spcAft>
                  <a:spcPts val="0"/>
                </a:spcAft>
                <a:buClrTx/>
                <a:buSzTx/>
                <a:buFontTx/>
                <a:buNone/>
                <a:tabLst/>
                <a:defRPr/>
              </a:pPr>
              <a:r>
                <a:rPr kumimoji="0" lang="en-US" sz="2040" b="1" i="0" u="none" strike="noStrike" kern="0" cap="none" spc="0" normalizeH="0" baseline="0" noProof="0" dirty="0">
                  <a:ln>
                    <a:noFill/>
                  </a:ln>
                  <a:effectLst/>
                  <a:uLnTx/>
                  <a:uFillTx/>
                  <a:latin typeface="Segoe UI" panose="020B0502040204020203" pitchFamily="34" charset="0"/>
                  <a:cs typeface="Segoe UI" panose="020B0502040204020203" pitchFamily="34" charset="0"/>
                </a:rPr>
                <a:t>Before</a:t>
              </a:r>
            </a:p>
          </p:txBody>
        </p:sp>
        <p:grpSp>
          <p:nvGrpSpPr>
            <p:cNvPr id="1278" name="Group 1277"/>
            <p:cNvGrpSpPr/>
            <p:nvPr/>
          </p:nvGrpSpPr>
          <p:grpSpPr>
            <a:xfrm>
              <a:off x="4978923" y="365595"/>
              <a:ext cx="213893" cy="358936"/>
              <a:chOff x="1767342" y="163758"/>
              <a:chExt cx="421348" cy="707071"/>
            </a:xfrm>
          </p:grpSpPr>
          <p:sp>
            <p:nvSpPr>
              <p:cNvPr id="1279" name="Freeform 607"/>
              <p:cNvSpPr>
                <a:spLocks/>
              </p:cNvSpPr>
              <p:nvPr/>
            </p:nvSpPr>
            <p:spPr bwMode="auto">
              <a:xfrm>
                <a:off x="1847251" y="163758"/>
                <a:ext cx="258120" cy="295916"/>
              </a:xfrm>
              <a:custGeom>
                <a:avLst/>
                <a:gdLst>
                  <a:gd name="T0" fmla="*/ 200 w 200"/>
                  <a:gd name="T1" fmla="*/ 229 h 229"/>
                  <a:gd name="T2" fmla="*/ 156 w 200"/>
                  <a:gd name="T3" fmla="*/ 229 h 229"/>
                  <a:gd name="T4" fmla="*/ 156 w 200"/>
                  <a:gd name="T5" fmla="*/ 100 h 229"/>
                  <a:gd name="T6" fmla="*/ 100 w 200"/>
                  <a:gd name="T7" fmla="*/ 44 h 229"/>
                  <a:gd name="T8" fmla="*/ 44 w 200"/>
                  <a:gd name="T9" fmla="*/ 100 h 229"/>
                  <a:gd name="T10" fmla="*/ 44 w 200"/>
                  <a:gd name="T11" fmla="*/ 229 h 229"/>
                  <a:gd name="T12" fmla="*/ 0 w 200"/>
                  <a:gd name="T13" fmla="*/ 229 h 229"/>
                  <a:gd name="T14" fmla="*/ 0 w 200"/>
                  <a:gd name="T15" fmla="*/ 100 h 229"/>
                  <a:gd name="T16" fmla="*/ 100 w 200"/>
                  <a:gd name="T17" fmla="*/ 0 h 229"/>
                  <a:gd name="T18" fmla="*/ 200 w 200"/>
                  <a:gd name="T19" fmla="*/ 100 h 229"/>
                  <a:gd name="T20" fmla="*/ 200 w 200"/>
                  <a:gd name="T21" fmla="*/ 229 h 2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00" h="229">
                    <a:moveTo>
                      <a:pt x="200" y="229"/>
                    </a:moveTo>
                    <a:cubicBezTo>
                      <a:pt x="156" y="229"/>
                      <a:pt x="156" y="229"/>
                      <a:pt x="156" y="229"/>
                    </a:cubicBezTo>
                    <a:cubicBezTo>
                      <a:pt x="156" y="100"/>
                      <a:pt x="156" y="100"/>
                      <a:pt x="156" y="100"/>
                    </a:cubicBezTo>
                    <a:cubicBezTo>
                      <a:pt x="156" y="69"/>
                      <a:pt x="131" y="44"/>
                      <a:pt x="100" y="44"/>
                    </a:cubicBezTo>
                    <a:cubicBezTo>
                      <a:pt x="69" y="44"/>
                      <a:pt x="44" y="69"/>
                      <a:pt x="44" y="100"/>
                    </a:cubicBezTo>
                    <a:cubicBezTo>
                      <a:pt x="44" y="229"/>
                      <a:pt x="44" y="229"/>
                      <a:pt x="44" y="229"/>
                    </a:cubicBezTo>
                    <a:cubicBezTo>
                      <a:pt x="0" y="229"/>
                      <a:pt x="0" y="229"/>
                      <a:pt x="0" y="229"/>
                    </a:cubicBezTo>
                    <a:cubicBezTo>
                      <a:pt x="0" y="100"/>
                      <a:pt x="0" y="100"/>
                      <a:pt x="0" y="100"/>
                    </a:cubicBezTo>
                    <a:cubicBezTo>
                      <a:pt x="0" y="45"/>
                      <a:pt x="45" y="0"/>
                      <a:pt x="100" y="0"/>
                    </a:cubicBezTo>
                    <a:cubicBezTo>
                      <a:pt x="155" y="0"/>
                      <a:pt x="200" y="45"/>
                      <a:pt x="200" y="100"/>
                    </a:cubicBezTo>
                    <a:lnTo>
                      <a:pt x="200" y="229"/>
                    </a:lnTo>
                    <a:close/>
                  </a:path>
                </a:pathLst>
              </a:custGeom>
              <a:solidFill>
                <a:schemeClr val="bg2">
                  <a:lumMod val="25000"/>
                </a:schemeClr>
              </a:solidFill>
              <a:ln>
                <a:noFill/>
              </a:ln>
            </p:spPr>
            <p:txBody>
              <a:bodyPr vert="horz" wrap="square" lIns="93260" tIns="46630" rIns="93260" bIns="46630" numCol="1" anchor="t" anchorCtr="0" compatLnSpc="1">
                <a:prstTxWarp prst="textNoShape">
                  <a:avLst/>
                </a:prstTxWarp>
              </a:bodyPr>
              <a:lstStyle/>
              <a:p>
                <a:pPr marL="0" marR="0" lvl="0" indent="0" defTabSz="932597" eaLnBrk="1" fontAlgn="auto" latinLnBrk="0" hangingPunct="1">
                  <a:lnSpc>
                    <a:spcPct val="100000"/>
                  </a:lnSpc>
                  <a:spcBef>
                    <a:spcPts val="0"/>
                  </a:spcBef>
                  <a:spcAft>
                    <a:spcPts val="0"/>
                  </a:spcAft>
                  <a:buClrTx/>
                  <a:buSzTx/>
                  <a:buFontTx/>
                  <a:buNone/>
                  <a:tabLst/>
                  <a:defRPr/>
                </a:pPr>
                <a:endParaRPr kumimoji="0" lang="en-US" sz="816" b="0" i="0" u="none" strike="noStrike" kern="0" cap="none" spc="0" normalizeH="0" baseline="0" noProof="0" dirty="0">
                  <a:ln>
                    <a:noFill/>
                  </a:ln>
                  <a:effectLst/>
                  <a:uLnTx/>
                  <a:uFillTx/>
                </a:endParaRPr>
              </a:p>
            </p:txBody>
          </p:sp>
          <p:grpSp>
            <p:nvGrpSpPr>
              <p:cNvPr id="1280" name="Group 4"/>
              <p:cNvGrpSpPr>
                <a:grpSpLocks noChangeAspect="1"/>
              </p:cNvGrpSpPr>
              <p:nvPr/>
            </p:nvGrpSpPr>
            <p:grpSpPr bwMode="auto">
              <a:xfrm>
                <a:off x="1767342" y="377358"/>
                <a:ext cx="421348" cy="493471"/>
                <a:chOff x="6427" y="1251"/>
                <a:chExt cx="444" cy="520"/>
              </a:xfrm>
            </p:grpSpPr>
            <p:sp>
              <p:nvSpPr>
                <p:cNvPr id="1282" name="AutoShape 3"/>
                <p:cNvSpPr>
                  <a:spLocks noChangeAspect="1" noChangeArrowheads="1" noTextEdit="1"/>
                </p:cNvSpPr>
                <p:nvPr/>
              </p:nvSpPr>
              <p:spPr bwMode="auto">
                <a:xfrm>
                  <a:off x="6427" y="1251"/>
                  <a:ext cx="444" cy="5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3260" tIns="46630" rIns="93260" bIns="46630" numCol="1" anchor="t" anchorCtr="0" compatLnSpc="1">
                  <a:prstTxWarp prst="textNoShape">
                    <a:avLst/>
                  </a:prstTxWarp>
                </a:bodyPr>
                <a:lstStyle/>
                <a:p>
                  <a:pPr marL="0" marR="0" lvl="0" indent="0" defTabSz="932597" eaLnBrk="1" fontAlgn="auto" latinLnBrk="0" hangingPunct="1">
                    <a:lnSpc>
                      <a:spcPct val="100000"/>
                    </a:lnSpc>
                    <a:spcBef>
                      <a:spcPts val="0"/>
                    </a:spcBef>
                    <a:spcAft>
                      <a:spcPts val="0"/>
                    </a:spcAft>
                    <a:buClrTx/>
                    <a:buSzTx/>
                    <a:buFontTx/>
                    <a:buNone/>
                    <a:tabLst/>
                    <a:defRPr/>
                  </a:pPr>
                  <a:endParaRPr kumimoji="0" lang="en-US" sz="1836" b="0" i="0" u="none" strike="noStrike" kern="0" cap="none" spc="0" normalizeH="0" baseline="0" noProof="0" dirty="0">
                    <a:ln>
                      <a:noFill/>
                    </a:ln>
                    <a:effectLst/>
                    <a:uLnTx/>
                    <a:uFillTx/>
                  </a:endParaRPr>
                </a:p>
              </p:txBody>
            </p:sp>
            <p:sp>
              <p:nvSpPr>
                <p:cNvPr id="1283" name="Freeform 5"/>
                <p:cNvSpPr>
                  <a:spLocks/>
                </p:cNvSpPr>
                <p:nvPr/>
              </p:nvSpPr>
              <p:spPr bwMode="auto">
                <a:xfrm>
                  <a:off x="6431" y="1255"/>
                  <a:ext cx="436" cy="516"/>
                </a:xfrm>
                <a:custGeom>
                  <a:avLst/>
                  <a:gdLst>
                    <a:gd name="T0" fmla="*/ 0 w 106"/>
                    <a:gd name="T1" fmla="*/ 0 h 126"/>
                    <a:gd name="T2" fmla="*/ 0 w 106"/>
                    <a:gd name="T3" fmla="*/ 52 h 126"/>
                    <a:gd name="T4" fmla="*/ 53 w 106"/>
                    <a:gd name="T5" fmla="*/ 126 h 126"/>
                    <a:gd name="T6" fmla="*/ 106 w 106"/>
                    <a:gd name="T7" fmla="*/ 52 h 126"/>
                    <a:gd name="T8" fmla="*/ 106 w 106"/>
                    <a:gd name="T9" fmla="*/ 0 h 126"/>
                    <a:gd name="T10" fmla="*/ 0 w 106"/>
                    <a:gd name="T11" fmla="*/ 0 h 126"/>
                  </a:gdLst>
                  <a:ahLst/>
                  <a:cxnLst>
                    <a:cxn ang="0">
                      <a:pos x="T0" y="T1"/>
                    </a:cxn>
                    <a:cxn ang="0">
                      <a:pos x="T2" y="T3"/>
                    </a:cxn>
                    <a:cxn ang="0">
                      <a:pos x="T4" y="T5"/>
                    </a:cxn>
                    <a:cxn ang="0">
                      <a:pos x="T6" y="T7"/>
                    </a:cxn>
                    <a:cxn ang="0">
                      <a:pos x="T8" y="T9"/>
                    </a:cxn>
                    <a:cxn ang="0">
                      <a:pos x="T10" y="T11"/>
                    </a:cxn>
                  </a:cxnLst>
                  <a:rect l="0" t="0" r="r" b="b"/>
                  <a:pathLst>
                    <a:path w="106" h="126">
                      <a:moveTo>
                        <a:pt x="0" y="0"/>
                      </a:moveTo>
                      <a:cubicBezTo>
                        <a:pt x="0" y="52"/>
                        <a:pt x="0" y="52"/>
                        <a:pt x="0" y="52"/>
                      </a:cubicBezTo>
                      <a:cubicBezTo>
                        <a:pt x="0" y="86"/>
                        <a:pt x="22" y="115"/>
                        <a:pt x="53" y="126"/>
                      </a:cubicBezTo>
                      <a:cubicBezTo>
                        <a:pt x="84" y="115"/>
                        <a:pt x="106" y="86"/>
                        <a:pt x="106" y="52"/>
                      </a:cubicBezTo>
                      <a:cubicBezTo>
                        <a:pt x="106" y="0"/>
                        <a:pt x="106" y="0"/>
                        <a:pt x="106" y="0"/>
                      </a:cubicBezTo>
                      <a:lnTo>
                        <a:pt x="0" y="0"/>
                      </a:lnTo>
                      <a:close/>
                    </a:path>
                  </a:pathLst>
                </a:custGeom>
                <a:solidFill>
                  <a:srgbClr val="7FBA00"/>
                </a:solidFill>
                <a:ln w="38100">
                  <a:solidFill>
                    <a:schemeClr val="bg2">
                      <a:lumMod val="25000"/>
                    </a:schemeClr>
                  </a:solidFill>
                  <a:round/>
                  <a:headEnd/>
                  <a:tailEnd/>
                </a:ln>
              </p:spPr>
              <p:txBody>
                <a:bodyPr vert="horz" wrap="square" lIns="93260" tIns="46630" rIns="93260" bIns="46630" numCol="1" anchor="t" anchorCtr="0" compatLnSpc="1">
                  <a:prstTxWarp prst="textNoShape">
                    <a:avLst/>
                  </a:prstTxWarp>
                </a:bodyPr>
                <a:lstStyle/>
                <a:p>
                  <a:pPr marL="0" marR="0" lvl="0" indent="0" defTabSz="932597" eaLnBrk="1" fontAlgn="auto" latinLnBrk="0" hangingPunct="1">
                    <a:lnSpc>
                      <a:spcPct val="100000"/>
                    </a:lnSpc>
                    <a:spcBef>
                      <a:spcPts val="0"/>
                    </a:spcBef>
                    <a:spcAft>
                      <a:spcPts val="0"/>
                    </a:spcAft>
                    <a:buClrTx/>
                    <a:buSzTx/>
                    <a:buFontTx/>
                    <a:buNone/>
                    <a:tabLst/>
                    <a:defRPr/>
                  </a:pPr>
                  <a:endParaRPr kumimoji="0" lang="en-US" sz="1836" b="0" i="0" u="none" strike="noStrike" kern="0" cap="none" spc="0" normalizeH="0" baseline="0" noProof="0" dirty="0">
                    <a:ln>
                      <a:noFill/>
                    </a:ln>
                    <a:effectLst/>
                    <a:uLnTx/>
                    <a:uFillTx/>
                  </a:endParaRPr>
                </a:p>
              </p:txBody>
            </p:sp>
          </p:grpSp>
          <p:sp>
            <p:nvSpPr>
              <p:cNvPr id="1281" name="Freeform 598"/>
              <p:cNvSpPr>
                <a:spLocks/>
              </p:cNvSpPr>
              <p:nvPr/>
            </p:nvSpPr>
            <p:spPr bwMode="auto">
              <a:xfrm>
                <a:off x="1927430" y="507878"/>
                <a:ext cx="111312" cy="193899"/>
              </a:xfrm>
              <a:custGeom>
                <a:avLst/>
                <a:gdLst>
                  <a:gd name="T0" fmla="*/ 66 w 66"/>
                  <a:gd name="T1" fmla="*/ 33 h 116"/>
                  <a:gd name="T2" fmla="*/ 33 w 66"/>
                  <a:gd name="T3" fmla="*/ 0 h 116"/>
                  <a:gd name="T4" fmla="*/ 0 w 66"/>
                  <a:gd name="T5" fmla="*/ 33 h 116"/>
                  <a:gd name="T6" fmla="*/ 22 w 66"/>
                  <a:gd name="T7" fmla="*/ 64 h 116"/>
                  <a:gd name="T8" fmla="*/ 22 w 66"/>
                  <a:gd name="T9" fmla="*/ 116 h 116"/>
                  <a:gd name="T10" fmla="*/ 44 w 66"/>
                  <a:gd name="T11" fmla="*/ 116 h 116"/>
                  <a:gd name="T12" fmla="*/ 44 w 66"/>
                  <a:gd name="T13" fmla="*/ 64 h 116"/>
                  <a:gd name="T14" fmla="*/ 66 w 66"/>
                  <a:gd name="T15" fmla="*/ 33 h 11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6" h="116">
                    <a:moveTo>
                      <a:pt x="66" y="33"/>
                    </a:moveTo>
                    <a:cubicBezTo>
                      <a:pt x="66" y="15"/>
                      <a:pt x="51" y="0"/>
                      <a:pt x="33" y="0"/>
                    </a:cubicBezTo>
                    <a:cubicBezTo>
                      <a:pt x="15" y="0"/>
                      <a:pt x="0" y="15"/>
                      <a:pt x="0" y="33"/>
                    </a:cubicBezTo>
                    <a:cubicBezTo>
                      <a:pt x="0" y="47"/>
                      <a:pt x="9" y="60"/>
                      <a:pt x="22" y="64"/>
                    </a:cubicBezTo>
                    <a:cubicBezTo>
                      <a:pt x="22" y="116"/>
                      <a:pt x="22" y="116"/>
                      <a:pt x="22" y="116"/>
                    </a:cubicBezTo>
                    <a:cubicBezTo>
                      <a:pt x="44" y="116"/>
                      <a:pt x="44" y="116"/>
                      <a:pt x="44" y="116"/>
                    </a:cubicBezTo>
                    <a:cubicBezTo>
                      <a:pt x="44" y="64"/>
                      <a:pt x="44" y="64"/>
                      <a:pt x="44" y="64"/>
                    </a:cubicBezTo>
                    <a:cubicBezTo>
                      <a:pt x="57" y="60"/>
                      <a:pt x="66" y="47"/>
                      <a:pt x="66" y="33"/>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p>
                <a:pPr marL="0" marR="0" lvl="0" indent="0" defTabSz="932597" eaLnBrk="1" fontAlgn="auto" latinLnBrk="0" hangingPunct="1">
                  <a:lnSpc>
                    <a:spcPct val="100000"/>
                  </a:lnSpc>
                  <a:spcBef>
                    <a:spcPts val="0"/>
                  </a:spcBef>
                  <a:spcAft>
                    <a:spcPts val="0"/>
                  </a:spcAft>
                  <a:buClrTx/>
                  <a:buSzTx/>
                  <a:buFontTx/>
                  <a:buNone/>
                  <a:tabLst/>
                  <a:defRPr/>
                </a:pPr>
                <a:endParaRPr kumimoji="0" lang="en-US" sz="1836" b="0" i="0" u="none" strike="noStrike" kern="0" cap="none" spc="0" normalizeH="0" baseline="0" noProof="0" dirty="0">
                  <a:ln>
                    <a:noFill/>
                  </a:ln>
                  <a:effectLst/>
                  <a:uLnTx/>
                  <a:uFillTx/>
                </a:endParaRPr>
              </a:p>
            </p:txBody>
          </p:sp>
        </p:grpSp>
      </p:grpSp>
      <p:grpSp>
        <p:nvGrpSpPr>
          <p:cNvPr id="1284" name="Group 1283"/>
          <p:cNvGrpSpPr/>
          <p:nvPr/>
        </p:nvGrpSpPr>
        <p:grpSpPr>
          <a:xfrm>
            <a:off x="9303681" y="169822"/>
            <a:ext cx="1956494" cy="435007"/>
            <a:chOff x="9730537" y="364226"/>
            <a:chExt cx="1918306" cy="426516"/>
          </a:xfrm>
        </p:grpSpPr>
        <p:grpSp>
          <p:nvGrpSpPr>
            <p:cNvPr id="1285" name="Group 1284"/>
            <p:cNvGrpSpPr/>
            <p:nvPr/>
          </p:nvGrpSpPr>
          <p:grpSpPr>
            <a:xfrm>
              <a:off x="9730537" y="364226"/>
              <a:ext cx="212943" cy="372882"/>
              <a:chOff x="2230439" y="4806563"/>
              <a:chExt cx="719138" cy="1259278"/>
            </a:xfrm>
          </p:grpSpPr>
          <p:sp>
            <p:nvSpPr>
              <p:cNvPr id="1287" name="Freeform 5"/>
              <p:cNvSpPr>
                <a:spLocks/>
              </p:cNvSpPr>
              <p:nvPr/>
            </p:nvSpPr>
            <p:spPr bwMode="auto">
              <a:xfrm>
                <a:off x="2323308" y="4806563"/>
                <a:ext cx="566716" cy="634412"/>
              </a:xfrm>
              <a:custGeom>
                <a:avLst/>
                <a:gdLst>
                  <a:gd name="T0" fmla="*/ 37 w 72"/>
                  <a:gd name="T1" fmla="*/ 0 h 81"/>
                  <a:gd name="T2" fmla="*/ 35 w 72"/>
                  <a:gd name="T3" fmla="*/ 0 h 81"/>
                  <a:gd name="T4" fmla="*/ 0 w 72"/>
                  <a:gd name="T5" fmla="*/ 35 h 81"/>
                  <a:gd name="T6" fmla="*/ 0 w 72"/>
                  <a:gd name="T7" fmla="*/ 81 h 81"/>
                  <a:gd name="T8" fmla="*/ 12 w 72"/>
                  <a:gd name="T9" fmla="*/ 81 h 81"/>
                  <a:gd name="T10" fmla="*/ 12 w 72"/>
                  <a:gd name="T11" fmla="*/ 35 h 81"/>
                  <a:gd name="T12" fmla="*/ 35 w 72"/>
                  <a:gd name="T13" fmla="*/ 12 h 81"/>
                  <a:gd name="T14" fmla="*/ 37 w 72"/>
                  <a:gd name="T15" fmla="*/ 12 h 81"/>
                  <a:gd name="T16" fmla="*/ 60 w 72"/>
                  <a:gd name="T17" fmla="*/ 35 h 81"/>
                  <a:gd name="T18" fmla="*/ 60 w 72"/>
                  <a:gd name="T19" fmla="*/ 38 h 81"/>
                  <a:gd name="T20" fmla="*/ 67 w 72"/>
                  <a:gd name="T21" fmla="*/ 38 h 81"/>
                  <a:gd name="T22" fmla="*/ 60 w 72"/>
                  <a:gd name="T23" fmla="*/ 45 h 81"/>
                  <a:gd name="T24" fmla="*/ 60 w 72"/>
                  <a:gd name="T25" fmla="*/ 55 h 81"/>
                  <a:gd name="T26" fmla="*/ 72 w 72"/>
                  <a:gd name="T27" fmla="*/ 55 h 81"/>
                  <a:gd name="T28" fmla="*/ 72 w 72"/>
                  <a:gd name="T29" fmla="*/ 35 h 81"/>
                  <a:gd name="T30" fmla="*/ 37 w 72"/>
                  <a:gd name="T31" fmla="*/ 0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72" h="81">
                    <a:moveTo>
                      <a:pt x="37" y="0"/>
                    </a:moveTo>
                    <a:cubicBezTo>
                      <a:pt x="35" y="0"/>
                      <a:pt x="35" y="0"/>
                      <a:pt x="35" y="0"/>
                    </a:cubicBezTo>
                    <a:cubicBezTo>
                      <a:pt x="15" y="0"/>
                      <a:pt x="0" y="16"/>
                      <a:pt x="0" y="35"/>
                    </a:cubicBezTo>
                    <a:cubicBezTo>
                      <a:pt x="0" y="81"/>
                      <a:pt x="0" y="81"/>
                      <a:pt x="0" y="81"/>
                    </a:cubicBezTo>
                    <a:cubicBezTo>
                      <a:pt x="12" y="81"/>
                      <a:pt x="12" y="81"/>
                      <a:pt x="12" y="81"/>
                    </a:cubicBezTo>
                    <a:cubicBezTo>
                      <a:pt x="12" y="35"/>
                      <a:pt x="12" y="35"/>
                      <a:pt x="12" y="35"/>
                    </a:cubicBezTo>
                    <a:cubicBezTo>
                      <a:pt x="12" y="23"/>
                      <a:pt x="22" y="12"/>
                      <a:pt x="35" y="12"/>
                    </a:cubicBezTo>
                    <a:cubicBezTo>
                      <a:pt x="37" y="12"/>
                      <a:pt x="37" y="12"/>
                      <a:pt x="37" y="12"/>
                    </a:cubicBezTo>
                    <a:cubicBezTo>
                      <a:pt x="50" y="12"/>
                      <a:pt x="60" y="23"/>
                      <a:pt x="60" y="35"/>
                    </a:cubicBezTo>
                    <a:cubicBezTo>
                      <a:pt x="60" y="38"/>
                      <a:pt x="60" y="38"/>
                      <a:pt x="60" y="38"/>
                    </a:cubicBezTo>
                    <a:cubicBezTo>
                      <a:pt x="67" y="38"/>
                      <a:pt x="67" y="38"/>
                      <a:pt x="67" y="38"/>
                    </a:cubicBezTo>
                    <a:cubicBezTo>
                      <a:pt x="60" y="45"/>
                      <a:pt x="60" y="45"/>
                      <a:pt x="60" y="45"/>
                    </a:cubicBezTo>
                    <a:cubicBezTo>
                      <a:pt x="60" y="55"/>
                      <a:pt x="60" y="55"/>
                      <a:pt x="60" y="55"/>
                    </a:cubicBezTo>
                    <a:cubicBezTo>
                      <a:pt x="72" y="55"/>
                      <a:pt x="72" y="55"/>
                      <a:pt x="72" y="55"/>
                    </a:cubicBezTo>
                    <a:cubicBezTo>
                      <a:pt x="72" y="35"/>
                      <a:pt x="72" y="35"/>
                      <a:pt x="72" y="35"/>
                    </a:cubicBezTo>
                    <a:cubicBezTo>
                      <a:pt x="72" y="16"/>
                      <a:pt x="56" y="0"/>
                      <a:pt x="37" y="0"/>
                    </a:cubicBezTo>
                    <a:close/>
                  </a:path>
                </a:pathLst>
              </a:custGeom>
              <a:solidFill>
                <a:srgbClr val="EB3C00"/>
              </a:solidFill>
              <a:ln>
                <a:noFill/>
              </a:ln>
            </p:spPr>
            <p:txBody>
              <a:bodyPr vert="horz" wrap="square" lIns="93260" tIns="46630" rIns="93260" bIns="46630" numCol="1" anchor="t" anchorCtr="0" compatLnSpc="1">
                <a:prstTxWarp prst="textNoShape">
                  <a:avLst/>
                </a:prstTxWarp>
              </a:bodyPr>
              <a:lstStyle/>
              <a:p>
                <a:pPr marL="0" marR="0" lvl="0" indent="0" defTabSz="932597" eaLnBrk="1" fontAlgn="auto" latinLnBrk="0" hangingPunct="1">
                  <a:lnSpc>
                    <a:spcPct val="100000"/>
                  </a:lnSpc>
                  <a:spcBef>
                    <a:spcPts val="0"/>
                  </a:spcBef>
                  <a:spcAft>
                    <a:spcPts val="0"/>
                  </a:spcAft>
                  <a:buClrTx/>
                  <a:buSzTx/>
                  <a:buFontTx/>
                  <a:buNone/>
                  <a:tabLst/>
                  <a:defRPr/>
                </a:pPr>
                <a:endParaRPr kumimoji="0" lang="en-US" sz="1836" b="0" i="0" u="none" strike="noStrike" kern="0" cap="none" spc="0" normalizeH="0" baseline="0" noProof="0" dirty="0">
                  <a:ln>
                    <a:noFill/>
                  </a:ln>
                  <a:effectLst/>
                  <a:uLnTx/>
                  <a:uFillTx/>
                </a:endParaRPr>
              </a:p>
            </p:txBody>
          </p:sp>
          <p:grpSp>
            <p:nvGrpSpPr>
              <p:cNvPr id="1288" name="Group 594"/>
              <p:cNvGrpSpPr>
                <a:grpSpLocks noChangeAspect="1"/>
              </p:cNvGrpSpPr>
              <p:nvPr/>
            </p:nvGrpSpPr>
            <p:grpSpPr bwMode="auto">
              <a:xfrm>
                <a:off x="2230439" y="5387978"/>
                <a:ext cx="719138" cy="677863"/>
                <a:chOff x="1405" y="3394"/>
                <a:chExt cx="453" cy="427"/>
              </a:xfrm>
            </p:grpSpPr>
            <p:sp>
              <p:nvSpPr>
                <p:cNvPr id="1289" name="Rectangle 596"/>
                <p:cNvSpPr>
                  <a:spLocks noChangeArrowheads="1"/>
                </p:cNvSpPr>
                <p:nvPr/>
              </p:nvSpPr>
              <p:spPr bwMode="auto">
                <a:xfrm>
                  <a:off x="1405" y="3394"/>
                  <a:ext cx="453" cy="427"/>
                </a:xfrm>
                <a:prstGeom prst="rect">
                  <a:avLst/>
                </a:prstGeom>
                <a:solidFill>
                  <a:srgbClr val="FFB9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3260" tIns="46630" rIns="93260" bIns="46630" numCol="1" anchor="t" anchorCtr="0" compatLnSpc="1">
                  <a:prstTxWarp prst="textNoShape">
                    <a:avLst/>
                  </a:prstTxWarp>
                </a:bodyPr>
                <a:lstStyle/>
                <a:p>
                  <a:pPr marL="0" marR="0" lvl="0" indent="0" defTabSz="932597" eaLnBrk="1" fontAlgn="auto" latinLnBrk="0" hangingPunct="1">
                    <a:lnSpc>
                      <a:spcPct val="100000"/>
                    </a:lnSpc>
                    <a:spcBef>
                      <a:spcPts val="0"/>
                    </a:spcBef>
                    <a:spcAft>
                      <a:spcPts val="0"/>
                    </a:spcAft>
                    <a:buClrTx/>
                    <a:buSzTx/>
                    <a:buFontTx/>
                    <a:buNone/>
                    <a:tabLst/>
                    <a:defRPr/>
                  </a:pPr>
                  <a:endParaRPr kumimoji="0" lang="en-US" sz="1836" b="0" i="0" u="none" strike="noStrike" kern="0" cap="none" spc="0" normalizeH="0" baseline="0" noProof="0" dirty="0">
                    <a:ln>
                      <a:noFill/>
                    </a:ln>
                    <a:effectLst/>
                    <a:uLnTx/>
                    <a:uFillTx/>
                  </a:endParaRPr>
                </a:p>
              </p:txBody>
            </p:sp>
            <p:sp>
              <p:nvSpPr>
                <p:cNvPr id="1290" name="Rectangle 597"/>
                <p:cNvSpPr>
                  <a:spLocks noChangeArrowheads="1"/>
                </p:cNvSpPr>
                <p:nvPr/>
              </p:nvSpPr>
              <p:spPr bwMode="auto">
                <a:xfrm>
                  <a:off x="1405" y="3394"/>
                  <a:ext cx="117" cy="427"/>
                </a:xfrm>
                <a:prstGeom prst="rect">
                  <a:avLst/>
                </a:prstGeom>
                <a:solidFill>
                  <a:srgbClr val="FF8C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3260" tIns="46630" rIns="93260" bIns="46630" numCol="1" anchor="t" anchorCtr="0" compatLnSpc="1">
                  <a:prstTxWarp prst="textNoShape">
                    <a:avLst/>
                  </a:prstTxWarp>
                </a:bodyPr>
                <a:lstStyle/>
                <a:p>
                  <a:pPr marL="0" marR="0" lvl="0" indent="0" defTabSz="932597" eaLnBrk="1" fontAlgn="auto" latinLnBrk="0" hangingPunct="1">
                    <a:lnSpc>
                      <a:spcPct val="100000"/>
                    </a:lnSpc>
                    <a:spcBef>
                      <a:spcPts val="0"/>
                    </a:spcBef>
                    <a:spcAft>
                      <a:spcPts val="0"/>
                    </a:spcAft>
                    <a:buClrTx/>
                    <a:buSzTx/>
                    <a:buFontTx/>
                    <a:buNone/>
                    <a:tabLst/>
                    <a:defRPr/>
                  </a:pPr>
                  <a:endParaRPr kumimoji="0" lang="en-US" sz="1836" b="0" i="0" u="none" strike="noStrike" kern="0" cap="none" spc="0" normalizeH="0" baseline="0" noProof="0" dirty="0">
                    <a:ln>
                      <a:noFill/>
                    </a:ln>
                    <a:effectLst/>
                    <a:uLnTx/>
                    <a:uFillTx/>
                  </a:endParaRPr>
                </a:p>
              </p:txBody>
            </p:sp>
            <p:sp>
              <p:nvSpPr>
                <p:cNvPr id="1291" name="Freeform 598"/>
                <p:cNvSpPr>
                  <a:spLocks/>
                </p:cNvSpPr>
                <p:nvPr/>
              </p:nvSpPr>
              <p:spPr bwMode="auto">
                <a:xfrm>
                  <a:off x="1585" y="3531"/>
                  <a:ext cx="93" cy="162"/>
                </a:xfrm>
                <a:custGeom>
                  <a:avLst/>
                  <a:gdLst>
                    <a:gd name="T0" fmla="*/ 66 w 66"/>
                    <a:gd name="T1" fmla="*/ 33 h 116"/>
                    <a:gd name="T2" fmla="*/ 33 w 66"/>
                    <a:gd name="T3" fmla="*/ 0 h 116"/>
                    <a:gd name="T4" fmla="*/ 0 w 66"/>
                    <a:gd name="T5" fmla="*/ 33 h 116"/>
                    <a:gd name="T6" fmla="*/ 22 w 66"/>
                    <a:gd name="T7" fmla="*/ 64 h 116"/>
                    <a:gd name="T8" fmla="*/ 22 w 66"/>
                    <a:gd name="T9" fmla="*/ 116 h 116"/>
                    <a:gd name="T10" fmla="*/ 44 w 66"/>
                    <a:gd name="T11" fmla="*/ 116 h 116"/>
                    <a:gd name="T12" fmla="*/ 44 w 66"/>
                    <a:gd name="T13" fmla="*/ 64 h 116"/>
                    <a:gd name="T14" fmla="*/ 66 w 66"/>
                    <a:gd name="T15" fmla="*/ 33 h 11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6" h="116">
                      <a:moveTo>
                        <a:pt x="66" y="33"/>
                      </a:moveTo>
                      <a:cubicBezTo>
                        <a:pt x="66" y="15"/>
                        <a:pt x="51" y="0"/>
                        <a:pt x="33" y="0"/>
                      </a:cubicBezTo>
                      <a:cubicBezTo>
                        <a:pt x="15" y="0"/>
                        <a:pt x="0" y="15"/>
                        <a:pt x="0" y="33"/>
                      </a:cubicBezTo>
                      <a:cubicBezTo>
                        <a:pt x="0" y="47"/>
                        <a:pt x="9" y="60"/>
                        <a:pt x="22" y="64"/>
                      </a:cubicBezTo>
                      <a:cubicBezTo>
                        <a:pt x="22" y="116"/>
                        <a:pt x="22" y="116"/>
                        <a:pt x="22" y="116"/>
                      </a:cubicBezTo>
                      <a:cubicBezTo>
                        <a:pt x="44" y="116"/>
                        <a:pt x="44" y="116"/>
                        <a:pt x="44" y="116"/>
                      </a:cubicBezTo>
                      <a:cubicBezTo>
                        <a:pt x="44" y="64"/>
                        <a:pt x="44" y="64"/>
                        <a:pt x="44" y="64"/>
                      </a:cubicBezTo>
                      <a:cubicBezTo>
                        <a:pt x="57" y="60"/>
                        <a:pt x="66" y="47"/>
                        <a:pt x="66" y="33"/>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p>
                  <a:pPr marL="0" marR="0" lvl="0" indent="0" defTabSz="932597" eaLnBrk="1" fontAlgn="auto" latinLnBrk="0" hangingPunct="1">
                    <a:lnSpc>
                      <a:spcPct val="100000"/>
                    </a:lnSpc>
                    <a:spcBef>
                      <a:spcPts val="0"/>
                    </a:spcBef>
                    <a:spcAft>
                      <a:spcPts val="0"/>
                    </a:spcAft>
                    <a:buClrTx/>
                    <a:buSzTx/>
                    <a:buFontTx/>
                    <a:buNone/>
                    <a:tabLst/>
                    <a:defRPr/>
                  </a:pPr>
                  <a:endParaRPr kumimoji="0" lang="en-US" sz="1836" b="0" i="0" u="none" strike="noStrike" kern="0" cap="none" spc="0" normalizeH="0" baseline="0" noProof="0" dirty="0">
                    <a:ln>
                      <a:noFill/>
                    </a:ln>
                    <a:effectLst/>
                    <a:uLnTx/>
                    <a:uFillTx/>
                  </a:endParaRPr>
                </a:p>
              </p:txBody>
            </p:sp>
          </p:grpSp>
        </p:grpSp>
        <p:sp>
          <p:nvSpPr>
            <p:cNvPr id="1286" name="TextBox 1285"/>
            <p:cNvSpPr txBox="1"/>
            <p:nvPr/>
          </p:nvSpPr>
          <p:spPr>
            <a:xfrm>
              <a:off x="9935600" y="384477"/>
              <a:ext cx="1713243" cy="406265"/>
            </a:xfrm>
            <a:prstGeom prst="rect">
              <a:avLst/>
            </a:prstGeom>
            <a:noFill/>
          </p:spPr>
          <p:txBody>
            <a:bodyPr wrap="square" rtlCol="0">
              <a:spAutoFit/>
            </a:bodyPr>
            <a:lstStyle/>
            <a:p>
              <a:pPr marL="0" marR="0" lvl="0" indent="0" defTabSz="932597" eaLnBrk="1" fontAlgn="auto" latinLnBrk="0" hangingPunct="1">
                <a:lnSpc>
                  <a:spcPct val="100000"/>
                </a:lnSpc>
                <a:spcBef>
                  <a:spcPts val="0"/>
                </a:spcBef>
                <a:spcAft>
                  <a:spcPts val="0"/>
                </a:spcAft>
                <a:buClrTx/>
                <a:buSzTx/>
                <a:buFontTx/>
                <a:buNone/>
                <a:tabLst/>
                <a:defRPr/>
              </a:pPr>
              <a:r>
                <a:rPr kumimoji="0" lang="en-US" sz="2040" b="1" i="0" u="none" strike="noStrike" kern="0" cap="none" spc="0" normalizeH="0" baseline="0" noProof="0" dirty="0">
                  <a:ln>
                    <a:noFill/>
                  </a:ln>
                  <a:effectLst/>
                  <a:uLnTx/>
                  <a:uFillTx/>
                  <a:latin typeface="Segoe UI" panose="020B0502040204020203" pitchFamily="34" charset="0"/>
                  <a:cs typeface="Segoe UI" panose="020B0502040204020203" pitchFamily="34" charset="0"/>
                </a:rPr>
                <a:t>After</a:t>
              </a:r>
            </a:p>
          </p:txBody>
        </p:sp>
      </p:grpSp>
      <p:grpSp>
        <p:nvGrpSpPr>
          <p:cNvPr id="700" name="Group 699"/>
          <p:cNvGrpSpPr/>
          <p:nvPr/>
        </p:nvGrpSpPr>
        <p:grpSpPr>
          <a:xfrm>
            <a:off x="4927135" y="4122085"/>
            <a:ext cx="1086478" cy="625097"/>
            <a:chOff x="4186513" y="4364278"/>
            <a:chExt cx="2869607" cy="1651008"/>
          </a:xfrm>
        </p:grpSpPr>
        <p:grpSp>
          <p:nvGrpSpPr>
            <p:cNvPr id="701" name="Group 700"/>
            <p:cNvGrpSpPr/>
            <p:nvPr/>
          </p:nvGrpSpPr>
          <p:grpSpPr>
            <a:xfrm>
              <a:off x="4186513" y="4364278"/>
              <a:ext cx="2869607" cy="1651008"/>
              <a:chOff x="4017963" y="4413250"/>
              <a:chExt cx="3128962" cy="1800226"/>
            </a:xfrm>
          </p:grpSpPr>
          <p:sp>
            <p:nvSpPr>
              <p:cNvPr id="772" name="AutoShape 3"/>
              <p:cNvSpPr>
                <a:spLocks noChangeAspect="1" noChangeArrowheads="1" noTextEdit="1"/>
              </p:cNvSpPr>
              <p:nvPr/>
            </p:nvSpPr>
            <p:spPr bwMode="auto">
              <a:xfrm>
                <a:off x="4019550" y="4413250"/>
                <a:ext cx="3127375" cy="1800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3260" tIns="46630" rIns="93260" bIns="46630" numCol="1" anchor="t" anchorCtr="0" compatLnSpc="1">
                <a:prstTxWarp prst="textNoShape">
                  <a:avLst/>
                </a:prstTxWarp>
              </a:bodyPr>
              <a:lstStyle/>
              <a:p>
                <a:pPr marL="0" marR="0" lvl="0" indent="0" defTabSz="932597" eaLnBrk="1" fontAlgn="auto" latinLnBrk="0" hangingPunct="1">
                  <a:lnSpc>
                    <a:spcPct val="100000"/>
                  </a:lnSpc>
                  <a:spcBef>
                    <a:spcPts val="0"/>
                  </a:spcBef>
                  <a:spcAft>
                    <a:spcPts val="0"/>
                  </a:spcAft>
                  <a:buClrTx/>
                  <a:buSzTx/>
                  <a:buFontTx/>
                  <a:buNone/>
                  <a:tabLst/>
                  <a:defRPr/>
                </a:pPr>
                <a:endParaRPr kumimoji="0" lang="en-US" sz="1836" b="0" i="0" u="none" strike="noStrike" kern="0" cap="none" spc="0" normalizeH="0" baseline="0" noProof="0">
                  <a:ln>
                    <a:noFill/>
                  </a:ln>
                  <a:solidFill>
                    <a:sysClr val="windowText" lastClr="000000"/>
                  </a:solidFill>
                  <a:effectLst/>
                  <a:uLnTx/>
                  <a:uFillTx/>
                </a:endParaRPr>
              </a:p>
            </p:txBody>
          </p:sp>
          <p:sp>
            <p:nvSpPr>
              <p:cNvPr id="773" name="Rectangle 5"/>
              <p:cNvSpPr>
                <a:spLocks noChangeArrowheads="1"/>
              </p:cNvSpPr>
              <p:nvPr/>
            </p:nvSpPr>
            <p:spPr bwMode="auto">
              <a:xfrm>
                <a:off x="4479925" y="4543425"/>
                <a:ext cx="2247900" cy="1444625"/>
              </a:xfrm>
              <a:prstGeom prst="rect">
                <a:avLst/>
              </a:prstGeom>
              <a:solidFill>
                <a:schemeClr val="bg1">
                  <a:lumMod val="9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3260" tIns="46630" rIns="93260" bIns="46630" numCol="1" anchor="t" anchorCtr="0" compatLnSpc="1">
                <a:prstTxWarp prst="textNoShape">
                  <a:avLst/>
                </a:prstTxWarp>
              </a:bodyPr>
              <a:lstStyle/>
              <a:p>
                <a:pPr marL="0" marR="0" lvl="0" indent="0" defTabSz="932597" eaLnBrk="1" fontAlgn="auto" latinLnBrk="0" hangingPunct="1">
                  <a:lnSpc>
                    <a:spcPct val="100000"/>
                  </a:lnSpc>
                  <a:spcBef>
                    <a:spcPts val="0"/>
                  </a:spcBef>
                  <a:spcAft>
                    <a:spcPts val="0"/>
                  </a:spcAft>
                  <a:buClrTx/>
                  <a:buSzTx/>
                  <a:buFontTx/>
                  <a:buNone/>
                  <a:tabLst/>
                  <a:defRPr/>
                </a:pPr>
                <a:endParaRPr kumimoji="0" lang="en-US" sz="1836" b="0" i="0" u="none" strike="noStrike" kern="0" cap="none" spc="0" normalizeH="0" baseline="0" noProof="0" dirty="0">
                  <a:ln>
                    <a:noFill/>
                  </a:ln>
                  <a:solidFill>
                    <a:sysClr val="windowText" lastClr="000000"/>
                  </a:solidFill>
                  <a:effectLst/>
                  <a:uLnTx/>
                  <a:uFillTx/>
                </a:endParaRPr>
              </a:p>
            </p:txBody>
          </p:sp>
          <p:sp>
            <p:nvSpPr>
              <p:cNvPr id="774" name="Rectangle 6"/>
              <p:cNvSpPr>
                <a:spLocks noChangeArrowheads="1"/>
              </p:cNvSpPr>
              <p:nvPr/>
            </p:nvSpPr>
            <p:spPr bwMode="auto">
              <a:xfrm>
                <a:off x="4479925" y="4543425"/>
                <a:ext cx="2247900" cy="1444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3260" tIns="46630" rIns="93260" bIns="46630" numCol="1" anchor="t" anchorCtr="0" compatLnSpc="1">
                <a:prstTxWarp prst="textNoShape">
                  <a:avLst/>
                </a:prstTxWarp>
              </a:bodyPr>
              <a:lstStyle/>
              <a:p>
                <a:pPr marL="0" marR="0" lvl="0" indent="0" defTabSz="932597" eaLnBrk="1" fontAlgn="auto" latinLnBrk="0" hangingPunct="1">
                  <a:lnSpc>
                    <a:spcPct val="100000"/>
                  </a:lnSpc>
                  <a:spcBef>
                    <a:spcPts val="0"/>
                  </a:spcBef>
                  <a:spcAft>
                    <a:spcPts val="0"/>
                  </a:spcAft>
                  <a:buClrTx/>
                  <a:buSzTx/>
                  <a:buFontTx/>
                  <a:buNone/>
                  <a:tabLst/>
                  <a:defRPr/>
                </a:pPr>
                <a:endParaRPr kumimoji="0" lang="en-US" sz="1836" b="0" i="0" u="none" strike="noStrike" kern="0" cap="none" spc="0" normalizeH="0" baseline="0" noProof="0">
                  <a:ln>
                    <a:noFill/>
                  </a:ln>
                  <a:solidFill>
                    <a:sysClr val="windowText" lastClr="000000"/>
                  </a:solidFill>
                  <a:effectLst/>
                  <a:uLnTx/>
                  <a:uFillTx/>
                </a:endParaRPr>
              </a:p>
            </p:txBody>
          </p:sp>
          <p:sp>
            <p:nvSpPr>
              <p:cNvPr id="775" name="Freeform 7"/>
              <p:cNvSpPr>
                <a:spLocks noEditPoints="1"/>
              </p:cNvSpPr>
              <p:nvPr/>
            </p:nvSpPr>
            <p:spPr bwMode="auto">
              <a:xfrm>
                <a:off x="4392613" y="4414838"/>
                <a:ext cx="2422525" cy="1646238"/>
              </a:xfrm>
              <a:custGeom>
                <a:avLst/>
                <a:gdLst>
                  <a:gd name="T0" fmla="*/ 1526 w 1526"/>
                  <a:gd name="T1" fmla="*/ 1037 h 1037"/>
                  <a:gd name="T2" fmla="*/ 0 w 1526"/>
                  <a:gd name="T3" fmla="*/ 1037 h 1037"/>
                  <a:gd name="T4" fmla="*/ 0 w 1526"/>
                  <a:gd name="T5" fmla="*/ 0 h 1037"/>
                  <a:gd name="T6" fmla="*/ 1526 w 1526"/>
                  <a:gd name="T7" fmla="*/ 0 h 1037"/>
                  <a:gd name="T8" fmla="*/ 1526 w 1526"/>
                  <a:gd name="T9" fmla="*/ 1037 h 1037"/>
                  <a:gd name="T10" fmla="*/ 1471 w 1526"/>
                  <a:gd name="T11" fmla="*/ 81 h 1037"/>
                  <a:gd name="T12" fmla="*/ 55 w 1526"/>
                  <a:gd name="T13" fmla="*/ 81 h 1037"/>
                  <a:gd name="T14" fmla="*/ 55 w 1526"/>
                  <a:gd name="T15" fmla="*/ 991 h 1037"/>
                  <a:gd name="T16" fmla="*/ 1471 w 1526"/>
                  <a:gd name="T17" fmla="*/ 991 h 1037"/>
                  <a:gd name="T18" fmla="*/ 1471 w 1526"/>
                  <a:gd name="T19" fmla="*/ 81 h 10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526" h="1037">
                    <a:moveTo>
                      <a:pt x="1526" y="1037"/>
                    </a:moveTo>
                    <a:lnTo>
                      <a:pt x="0" y="1037"/>
                    </a:lnTo>
                    <a:lnTo>
                      <a:pt x="0" y="0"/>
                    </a:lnTo>
                    <a:lnTo>
                      <a:pt x="1526" y="0"/>
                    </a:lnTo>
                    <a:lnTo>
                      <a:pt x="1526" y="1037"/>
                    </a:lnTo>
                    <a:close/>
                    <a:moveTo>
                      <a:pt x="1471" y="81"/>
                    </a:moveTo>
                    <a:lnTo>
                      <a:pt x="55" y="81"/>
                    </a:lnTo>
                    <a:lnTo>
                      <a:pt x="55" y="991"/>
                    </a:lnTo>
                    <a:lnTo>
                      <a:pt x="1471" y="991"/>
                    </a:lnTo>
                    <a:lnTo>
                      <a:pt x="1471" y="81"/>
                    </a:lnTo>
                    <a:close/>
                  </a:path>
                </a:pathLst>
              </a:custGeom>
              <a:solidFill>
                <a:schemeClr val="bg2">
                  <a:lumMod val="5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p>
                <a:pPr marL="0" marR="0" lvl="0" indent="0" defTabSz="932597" eaLnBrk="1" fontAlgn="auto" latinLnBrk="0" hangingPunct="1">
                  <a:lnSpc>
                    <a:spcPct val="100000"/>
                  </a:lnSpc>
                  <a:spcBef>
                    <a:spcPts val="0"/>
                  </a:spcBef>
                  <a:spcAft>
                    <a:spcPts val="0"/>
                  </a:spcAft>
                  <a:buClrTx/>
                  <a:buSzTx/>
                  <a:buFontTx/>
                  <a:buNone/>
                  <a:tabLst/>
                  <a:defRPr/>
                </a:pPr>
                <a:endParaRPr kumimoji="0" lang="en-US" sz="1836" b="0" i="0" u="none" strike="noStrike" kern="0" cap="none" spc="0" normalizeH="0" baseline="0" noProof="0" dirty="0">
                  <a:ln>
                    <a:noFill/>
                  </a:ln>
                  <a:solidFill>
                    <a:sysClr val="windowText" lastClr="000000"/>
                  </a:solidFill>
                  <a:effectLst/>
                  <a:uLnTx/>
                  <a:uFillTx/>
                </a:endParaRPr>
              </a:p>
            </p:txBody>
          </p:sp>
          <p:sp>
            <p:nvSpPr>
              <p:cNvPr id="776" name="Freeform 8"/>
              <p:cNvSpPr>
                <a:spLocks noEditPoints="1"/>
              </p:cNvSpPr>
              <p:nvPr/>
            </p:nvSpPr>
            <p:spPr bwMode="auto">
              <a:xfrm>
                <a:off x="4392613" y="4414838"/>
                <a:ext cx="2422525" cy="1646238"/>
              </a:xfrm>
              <a:custGeom>
                <a:avLst/>
                <a:gdLst>
                  <a:gd name="T0" fmla="*/ 1526 w 1526"/>
                  <a:gd name="T1" fmla="*/ 1037 h 1037"/>
                  <a:gd name="T2" fmla="*/ 0 w 1526"/>
                  <a:gd name="T3" fmla="*/ 1037 h 1037"/>
                  <a:gd name="T4" fmla="*/ 0 w 1526"/>
                  <a:gd name="T5" fmla="*/ 0 h 1037"/>
                  <a:gd name="T6" fmla="*/ 1526 w 1526"/>
                  <a:gd name="T7" fmla="*/ 0 h 1037"/>
                  <a:gd name="T8" fmla="*/ 1526 w 1526"/>
                  <a:gd name="T9" fmla="*/ 1037 h 1037"/>
                  <a:gd name="T10" fmla="*/ 1471 w 1526"/>
                  <a:gd name="T11" fmla="*/ 81 h 1037"/>
                  <a:gd name="T12" fmla="*/ 55 w 1526"/>
                  <a:gd name="T13" fmla="*/ 81 h 1037"/>
                  <a:gd name="T14" fmla="*/ 55 w 1526"/>
                  <a:gd name="T15" fmla="*/ 991 h 1037"/>
                  <a:gd name="T16" fmla="*/ 1471 w 1526"/>
                  <a:gd name="T17" fmla="*/ 991 h 1037"/>
                  <a:gd name="T18" fmla="*/ 1471 w 1526"/>
                  <a:gd name="T19" fmla="*/ 81 h 10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526" h="1037">
                    <a:moveTo>
                      <a:pt x="1526" y="1037"/>
                    </a:moveTo>
                    <a:lnTo>
                      <a:pt x="0" y="1037"/>
                    </a:lnTo>
                    <a:lnTo>
                      <a:pt x="0" y="0"/>
                    </a:lnTo>
                    <a:lnTo>
                      <a:pt x="1526" y="0"/>
                    </a:lnTo>
                    <a:lnTo>
                      <a:pt x="1526" y="1037"/>
                    </a:lnTo>
                    <a:moveTo>
                      <a:pt x="1471" y="81"/>
                    </a:moveTo>
                    <a:lnTo>
                      <a:pt x="55" y="81"/>
                    </a:lnTo>
                    <a:lnTo>
                      <a:pt x="55" y="991"/>
                    </a:lnTo>
                    <a:lnTo>
                      <a:pt x="1471" y="991"/>
                    </a:lnTo>
                    <a:lnTo>
                      <a:pt x="1471" y="81"/>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p>
                <a:pPr marL="0" marR="0" lvl="0" indent="0" defTabSz="932597" eaLnBrk="1" fontAlgn="auto" latinLnBrk="0" hangingPunct="1">
                  <a:lnSpc>
                    <a:spcPct val="100000"/>
                  </a:lnSpc>
                  <a:spcBef>
                    <a:spcPts val="0"/>
                  </a:spcBef>
                  <a:spcAft>
                    <a:spcPts val="0"/>
                  </a:spcAft>
                  <a:buClrTx/>
                  <a:buSzTx/>
                  <a:buFontTx/>
                  <a:buNone/>
                  <a:tabLst/>
                  <a:defRPr/>
                </a:pPr>
                <a:endParaRPr kumimoji="0" lang="en-US" sz="1836" b="0" i="0" u="none" strike="noStrike" kern="0" cap="none" spc="0" normalizeH="0" baseline="0" noProof="0">
                  <a:ln>
                    <a:noFill/>
                  </a:ln>
                  <a:solidFill>
                    <a:sysClr val="windowText" lastClr="000000"/>
                  </a:solidFill>
                  <a:effectLst/>
                  <a:uLnTx/>
                  <a:uFillTx/>
                </a:endParaRPr>
              </a:p>
            </p:txBody>
          </p:sp>
          <p:sp>
            <p:nvSpPr>
              <p:cNvPr id="777" name="Freeform 11"/>
              <p:cNvSpPr>
                <a:spLocks/>
              </p:cNvSpPr>
              <p:nvPr/>
            </p:nvSpPr>
            <p:spPr bwMode="auto">
              <a:xfrm>
                <a:off x="6084888" y="5335588"/>
                <a:ext cx="557213" cy="608013"/>
              </a:xfrm>
              <a:custGeom>
                <a:avLst/>
                <a:gdLst>
                  <a:gd name="T0" fmla="*/ 351 w 351"/>
                  <a:gd name="T1" fmla="*/ 249 h 383"/>
                  <a:gd name="T2" fmla="*/ 351 w 351"/>
                  <a:gd name="T3" fmla="*/ 374 h 383"/>
                  <a:gd name="T4" fmla="*/ 129 w 351"/>
                  <a:gd name="T5" fmla="*/ 374 h 383"/>
                  <a:gd name="T6" fmla="*/ 129 w 351"/>
                  <a:gd name="T7" fmla="*/ 363 h 383"/>
                  <a:gd name="T8" fmla="*/ 106 w 351"/>
                  <a:gd name="T9" fmla="*/ 363 h 383"/>
                  <a:gd name="T10" fmla="*/ 106 w 351"/>
                  <a:gd name="T11" fmla="*/ 383 h 383"/>
                  <a:gd name="T12" fmla="*/ 0 w 351"/>
                  <a:gd name="T13" fmla="*/ 383 h 383"/>
                  <a:gd name="T14" fmla="*/ 0 w 351"/>
                  <a:gd name="T15" fmla="*/ 78 h 383"/>
                  <a:gd name="T16" fmla="*/ 106 w 351"/>
                  <a:gd name="T17" fmla="*/ 78 h 383"/>
                  <a:gd name="T18" fmla="*/ 106 w 351"/>
                  <a:gd name="T19" fmla="*/ 193 h 383"/>
                  <a:gd name="T20" fmla="*/ 129 w 351"/>
                  <a:gd name="T21" fmla="*/ 193 h 383"/>
                  <a:gd name="T22" fmla="*/ 129 w 351"/>
                  <a:gd name="T23" fmla="*/ 31 h 383"/>
                  <a:gd name="T24" fmla="*/ 148 w 351"/>
                  <a:gd name="T25" fmla="*/ 31 h 383"/>
                  <a:gd name="T26" fmla="*/ 148 w 351"/>
                  <a:gd name="T27" fmla="*/ 0 h 383"/>
                  <a:gd name="T28" fmla="*/ 232 w 351"/>
                  <a:gd name="T29" fmla="*/ 0 h 383"/>
                  <a:gd name="T30" fmla="*/ 232 w 351"/>
                  <a:gd name="T31" fmla="*/ 31 h 383"/>
                  <a:gd name="T32" fmla="*/ 252 w 351"/>
                  <a:gd name="T33" fmla="*/ 31 h 383"/>
                  <a:gd name="T34" fmla="*/ 252 w 351"/>
                  <a:gd name="T35" fmla="*/ 249 h 383"/>
                  <a:gd name="T36" fmla="*/ 351 w 351"/>
                  <a:gd name="T37" fmla="*/ 249 h 3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51" h="383">
                    <a:moveTo>
                      <a:pt x="351" y="249"/>
                    </a:moveTo>
                    <a:lnTo>
                      <a:pt x="351" y="374"/>
                    </a:lnTo>
                    <a:lnTo>
                      <a:pt x="129" y="374"/>
                    </a:lnTo>
                    <a:lnTo>
                      <a:pt x="129" y="363"/>
                    </a:lnTo>
                    <a:lnTo>
                      <a:pt x="106" y="363"/>
                    </a:lnTo>
                    <a:lnTo>
                      <a:pt x="106" y="383"/>
                    </a:lnTo>
                    <a:lnTo>
                      <a:pt x="0" y="383"/>
                    </a:lnTo>
                    <a:lnTo>
                      <a:pt x="0" y="78"/>
                    </a:lnTo>
                    <a:lnTo>
                      <a:pt x="106" y="78"/>
                    </a:lnTo>
                    <a:lnTo>
                      <a:pt x="106" y="193"/>
                    </a:lnTo>
                    <a:lnTo>
                      <a:pt x="129" y="193"/>
                    </a:lnTo>
                    <a:lnTo>
                      <a:pt x="129" y="31"/>
                    </a:lnTo>
                    <a:lnTo>
                      <a:pt x="148" y="31"/>
                    </a:lnTo>
                    <a:lnTo>
                      <a:pt x="148" y="0"/>
                    </a:lnTo>
                    <a:lnTo>
                      <a:pt x="232" y="0"/>
                    </a:lnTo>
                    <a:lnTo>
                      <a:pt x="232" y="31"/>
                    </a:lnTo>
                    <a:lnTo>
                      <a:pt x="252" y="31"/>
                    </a:lnTo>
                    <a:lnTo>
                      <a:pt x="252" y="249"/>
                    </a:lnTo>
                    <a:lnTo>
                      <a:pt x="351" y="249"/>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p>
                <a:pPr marL="0" marR="0" lvl="0" indent="0" defTabSz="932597" eaLnBrk="1" fontAlgn="auto" latinLnBrk="0" hangingPunct="1">
                  <a:lnSpc>
                    <a:spcPct val="100000"/>
                  </a:lnSpc>
                  <a:spcBef>
                    <a:spcPts val="0"/>
                  </a:spcBef>
                  <a:spcAft>
                    <a:spcPts val="0"/>
                  </a:spcAft>
                  <a:buClrTx/>
                  <a:buSzTx/>
                  <a:buFontTx/>
                  <a:buNone/>
                  <a:tabLst/>
                  <a:defRPr/>
                </a:pPr>
                <a:endParaRPr kumimoji="0" lang="en-US" sz="1836" b="0" i="0" u="none" strike="noStrike" kern="0" cap="none" spc="0" normalizeH="0" baseline="0" noProof="0">
                  <a:ln>
                    <a:noFill/>
                  </a:ln>
                  <a:solidFill>
                    <a:sysClr val="windowText" lastClr="000000"/>
                  </a:solidFill>
                  <a:effectLst/>
                  <a:uLnTx/>
                  <a:uFillTx/>
                </a:endParaRPr>
              </a:p>
            </p:txBody>
          </p:sp>
          <p:sp>
            <p:nvSpPr>
              <p:cNvPr id="778" name="Freeform 13"/>
              <p:cNvSpPr>
                <a:spLocks/>
              </p:cNvSpPr>
              <p:nvPr/>
            </p:nvSpPr>
            <p:spPr bwMode="auto">
              <a:xfrm>
                <a:off x="5637213" y="5286375"/>
                <a:ext cx="419100" cy="657225"/>
              </a:xfrm>
              <a:custGeom>
                <a:avLst/>
                <a:gdLst>
                  <a:gd name="T0" fmla="*/ 264 w 264"/>
                  <a:gd name="T1" fmla="*/ 0 h 414"/>
                  <a:gd name="T2" fmla="*/ 264 w 264"/>
                  <a:gd name="T3" fmla="*/ 414 h 414"/>
                  <a:gd name="T4" fmla="*/ 183 w 264"/>
                  <a:gd name="T5" fmla="*/ 414 h 414"/>
                  <a:gd name="T6" fmla="*/ 183 w 264"/>
                  <a:gd name="T7" fmla="*/ 397 h 414"/>
                  <a:gd name="T8" fmla="*/ 115 w 264"/>
                  <a:gd name="T9" fmla="*/ 397 h 414"/>
                  <a:gd name="T10" fmla="*/ 115 w 264"/>
                  <a:gd name="T11" fmla="*/ 414 h 414"/>
                  <a:gd name="T12" fmla="*/ 0 w 264"/>
                  <a:gd name="T13" fmla="*/ 414 h 414"/>
                  <a:gd name="T14" fmla="*/ 0 w 264"/>
                  <a:gd name="T15" fmla="*/ 216 h 414"/>
                  <a:gd name="T16" fmla="*/ 13 w 264"/>
                  <a:gd name="T17" fmla="*/ 216 h 414"/>
                  <a:gd name="T18" fmla="*/ 13 w 264"/>
                  <a:gd name="T19" fmla="*/ 146 h 414"/>
                  <a:gd name="T20" fmla="*/ 115 w 264"/>
                  <a:gd name="T21" fmla="*/ 146 h 414"/>
                  <a:gd name="T22" fmla="*/ 115 w 264"/>
                  <a:gd name="T23" fmla="*/ 216 h 414"/>
                  <a:gd name="T24" fmla="*/ 129 w 264"/>
                  <a:gd name="T25" fmla="*/ 216 h 414"/>
                  <a:gd name="T26" fmla="*/ 129 w 264"/>
                  <a:gd name="T27" fmla="*/ 308 h 414"/>
                  <a:gd name="T28" fmla="*/ 183 w 264"/>
                  <a:gd name="T29" fmla="*/ 308 h 414"/>
                  <a:gd name="T30" fmla="*/ 183 w 264"/>
                  <a:gd name="T31" fmla="*/ 12 h 414"/>
                  <a:gd name="T32" fmla="*/ 264 w 264"/>
                  <a:gd name="T33" fmla="*/ 0 h 4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64" h="414">
                    <a:moveTo>
                      <a:pt x="264" y="0"/>
                    </a:moveTo>
                    <a:lnTo>
                      <a:pt x="264" y="414"/>
                    </a:lnTo>
                    <a:lnTo>
                      <a:pt x="183" y="414"/>
                    </a:lnTo>
                    <a:lnTo>
                      <a:pt x="183" y="397"/>
                    </a:lnTo>
                    <a:lnTo>
                      <a:pt x="115" y="397"/>
                    </a:lnTo>
                    <a:lnTo>
                      <a:pt x="115" y="414"/>
                    </a:lnTo>
                    <a:lnTo>
                      <a:pt x="0" y="414"/>
                    </a:lnTo>
                    <a:lnTo>
                      <a:pt x="0" y="216"/>
                    </a:lnTo>
                    <a:lnTo>
                      <a:pt x="13" y="216"/>
                    </a:lnTo>
                    <a:lnTo>
                      <a:pt x="13" y="146"/>
                    </a:lnTo>
                    <a:lnTo>
                      <a:pt x="115" y="146"/>
                    </a:lnTo>
                    <a:lnTo>
                      <a:pt x="115" y="216"/>
                    </a:lnTo>
                    <a:lnTo>
                      <a:pt x="129" y="216"/>
                    </a:lnTo>
                    <a:lnTo>
                      <a:pt x="129" y="308"/>
                    </a:lnTo>
                    <a:lnTo>
                      <a:pt x="183" y="308"/>
                    </a:lnTo>
                    <a:lnTo>
                      <a:pt x="183" y="12"/>
                    </a:lnTo>
                    <a:lnTo>
                      <a:pt x="264"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p>
                <a:pPr marL="0" marR="0" lvl="0" indent="0" defTabSz="932597" eaLnBrk="1" fontAlgn="auto" latinLnBrk="0" hangingPunct="1">
                  <a:lnSpc>
                    <a:spcPct val="100000"/>
                  </a:lnSpc>
                  <a:spcBef>
                    <a:spcPts val="0"/>
                  </a:spcBef>
                  <a:spcAft>
                    <a:spcPts val="0"/>
                  </a:spcAft>
                  <a:buClrTx/>
                  <a:buSzTx/>
                  <a:buFontTx/>
                  <a:buNone/>
                  <a:tabLst/>
                  <a:defRPr/>
                </a:pPr>
                <a:endParaRPr kumimoji="0" lang="en-US" sz="1836" b="0" i="0" u="none" strike="noStrike" kern="0" cap="none" spc="0" normalizeH="0" baseline="0" noProof="0">
                  <a:ln>
                    <a:noFill/>
                  </a:ln>
                  <a:solidFill>
                    <a:sysClr val="windowText" lastClr="000000"/>
                  </a:solidFill>
                  <a:effectLst/>
                  <a:uLnTx/>
                  <a:uFillTx/>
                </a:endParaRPr>
              </a:p>
            </p:txBody>
          </p:sp>
          <p:sp>
            <p:nvSpPr>
              <p:cNvPr id="779" name="Oval 14"/>
              <p:cNvSpPr>
                <a:spLocks noChangeArrowheads="1"/>
              </p:cNvSpPr>
              <p:nvPr/>
            </p:nvSpPr>
            <p:spPr bwMode="auto">
              <a:xfrm>
                <a:off x="5581650" y="4451350"/>
                <a:ext cx="44450" cy="44450"/>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p>
                <a:pPr marL="0" marR="0" lvl="0" indent="0" defTabSz="932597" eaLnBrk="1" fontAlgn="auto" latinLnBrk="0" hangingPunct="1">
                  <a:lnSpc>
                    <a:spcPct val="100000"/>
                  </a:lnSpc>
                  <a:spcBef>
                    <a:spcPts val="0"/>
                  </a:spcBef>
                  <a:spcAft>
                    <a:spcPts val="0"/>
                  </a:spcAft>
                  <a:buClrTx/>
                  <a:buSzTx/>
                  <a:buFontTx/>
                  <a:buNone/>
                  <a:tabLst/>
                  <a:defRPr/>
                </a:pPr>
                <a:endParaRPr kumimoji="0" lang="en-US" sz="1836" b="0" i="0" u="none" strike="noStrike" kern="0" cap="none" spc="0" normalizeH="0" baseline="0" noProof="0">
                  <a:ln>
                    <a:noFill/>
                  </a:ln>
                  <a:solidFill>
                    <a:sysClr val="windowText" lastClr="000000"/>
                  </a:solidFill>
                  <a:effectLst/>
                  <a:uLnTx/>
                  <a:uFillTx/>
                </a:endParaRPr>
              </a:p>
            </p:txBody>
          </p:sp>
          <p:sp>
            <p:nvSpPr>
              <p:cNvPr id="780" name="Freeform 16"/>
              <p:cNvSpPr>
                <a:spLocks/>
              </p:cNvSpPr>
              <p:nvPr/>
            </p:nvSpPr>
            <p:spPr bwMode="auto">
              <a:xfrm>
                <a:off x="5280025" y="4543425"/>
                <a:ext cx="1447800" cy="1398588"/>
              </a:xfrm>
              <a:custGeom>
                <a:avLst/>
                <a:gdLst>
                  <a:gd name="T0" fmla="*/ 912 w 912"/>
                  <a:gd name="T1" fmla="*/ 0 h 881"/>
                  <a:gd name="T2" fmla="*/ 0 w 912"/>
                  <a:gd name="T3" fmla="*/ 0 h 881"/>
                  <a:gd name="T4" fmla="*/ 484 w 912"/>
                  <a:gd name="T5" fmla="*/ 469 h 881"/>
                  <a:gd name="T6" fmla="*/ 489 w 912"/>
                  <a:gd name="T7" fmla="*/ 468 h 881"/>
                  <a:gd name="T8" fmla="*/ 489 w 912"/>
                  <a:gd name="T9" fmla="*/ 474 h 881"/>
                  <a:gd name="T10" fmla="*/ 598 w 912"/>
                  <a:gd name="T11" fmla="*/ 577 h 881"/>
                  <a:gd name="T12" fmla="*/ 613 w 912"/>
                  <a:gd name="T13" fmla="*/ 577 h 881"/>
                  <a:gd name="T14" fmla="*/ 613 w 912"/>
                  <a:gd name="T15" fmla="*/ 593 h 881"/>
                  <a:gd name="T16" fmla="*/ 636 w 912"/>
                  <a:gd name="T17" fmla="*/ 614 h 881"/>
                  <a:gd name="T18" fmla="*/ 636 w 912"/>
                  <a:gd name="T19" fmla="*/ 530 h 881"/>
                  <a:gd name="T20" fmla="*/ 655 w 912"/>
                  <a:gd name="T21" fmla="*/ 530 h 881"/>
                  <a:gd name="T22" fmla="*/ 655 w 912"/>
                  <a:gd name="T23" fmla="*/ 499 h 881"/>
                  <a:gd name="T24" fmla="*/ 739 w 912"/>
                  <a:gd name="T25" fmla="*/ 499 h 881"/>
                  <a:gd name="T26" fmla="*/ 739 w 912"/>
                  <a:gd name="T27" fmla="*/ 530 h 881"/>
                  <a:gd name="T28" fmla="*/ 759 w 912"/>
                  <a:gd name="T29" fmla="*/ 530 h 881"/>
                  <a:gd name="T30" fmla="*/ 759 w 912"/>
                  <a:gd name="T31" fmla="*/ 734 h 881"/>
                  <a:gd name="T32" fmla="*/ 774 w 912"/>
                  <a:gd name="T33" fmla="*/ 748 h 881"/>
                  <a:gd name="T34" fmla="*/ 858 w 912"/>
                  <a:gd name="T35" fmla="*/ 748 h 881"/>
                  <a:gd name="T36" fmla="*/ 858 w 912"/>
                  <a:gd name="T37" fmla="*/ 828 h 881"/>
                  <a:gd name="T38" fmla="*/ 912 w 912"/>
                  <a:gd name="T39" fmla="*/ 881 h 881"/>
                  <a:gd name="T40" fmla="*/ 912 w 912"/>
                  <a:gd name="T41" fmla="*/ 0 h 8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912" h="881">
                    <a:moveTo>
                      <a:pt x="912" y="0"/>
                    </a:moveTo>
                    <a:lnTo>
                      <a:pt x="0" y="0"/>
                    </a:lnTo>
                    <a:lnTo>
                      <a:pt x="484" y="469"/>
                    </a:lnTo>
                    <a:lnTo>
                      <a:pt x="489" y="468"/>
                    </a:lnTo>
                    <a:lnTo>
                      <a:pt x="489" y="474"/>
                    </a:lnTo>
                    <a:lnTo>
                      <a:pt x="598" y="577"/>
                    </a:lnTo>
                    <a:lnTo>
                      <a:pt x="613" y="577"/>
                    </a:lnTo>
                    <a:lnTo>
                      <a:pt x="613" y="593"/>
                    </a:lnTo>
                    <a:lnTo>
                      <a:pt x="636" y="614"/>
                    </a:lnTo>
                    <a:lnTo>
                      <a:pt x="636" y="530"/>
                    </a:lnTo>
                    <a:lnTo>
                      <a:pt x="655" y="530"/>
                    </a:lnTo>
                    <a:lnTo>
                      <a:pt x="655" y="499"/>
                    </a:lnTo>
                    <a:lnTo>
                      <a:pt x="739" y="499"/>
                    </a:lnTo>
                    <a:lnTo>
                      <a:pt x="739" y="530"/>
                    </a:lnTo>
                    <a:lnTo>
                      <a:pt x="759" y="530"/>
                    </a:lnTo>
                    <a:lnTo>
                      <a:pt x="759" y="734"/>
                    </a:lnTo>
                    <a:lnTo>
                      <a:pt x="774" y="748"/>
                    </a:lnTo>
                    <a:lnTo>
                      <a:pt x="858" y="748"/>
                    </a:lnTo>
                    <a:lnTo>
                      <a:pt x="858" y="828"/>
                    </a:lnTo>
                    <a:lnTo>
                      <a:pt x="912" y="881"/>
                    </a:lnTo>
                    <a:lnTo>
                      <a:pt x="912"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p>
                <a:pPr marL="0" marR="0" lvl="0" indent="0" defTabSz="932597" eaLnBrk="1" fontAlgn="auto" latinLnBrk="0" hangingPunct="1">
                  <a:lnSpc>
                    <a:spcPct val="100000"/>
                  </a:lnSpc>
                  <a:spcBef>
                    <a:spcPts val="0"/>
                  </a:spcBef>
                  <a:spcAft>
                    <a:spcPts val="0"/>
                  </a:spcAft>
                  <a:buClrTx/>
                  <a:buSzTx/>
                  <a:buFontTx/>
                  <a:buNone/>
                  <a:tabLst/>
                  <a:defRPr/>
                </a:pPr>
                <a:endParaRPr kumimoji="0" lang="en-US" sz="1836" b="0" i="0" u="none" strike="noStrike" kern="0" cap="none" spc="0" normalizeH="0" baseline="0" noProof="0">
                  <a:ln>
                    <a:noFill/>
                  </a:ln>
                  <a:solidFill>
                    <a:sysClr val="windowText" lastClr="000000"/>
                  </a:solidFill>
                  <a:effectLst/>
                  <a:uLnTx/>
                  <a:uFillTx/>
                </a:endParaRPr>
              </a:p>
            </p:txBody>
          </p:sp>
          <p:sp>
            <p:nvSpPr>
              <p:cNvPr id="781" name="Freeform 18"/>
              <p:cNvSpPr>
                <a:spLocks noEditPoints="1"/>
              </p:cNvSpPr>
              <p:nvPr/>
            </p:nvSpPr>
            <p:spPr bwMode="auto">
              <a:xfrm>
                <a:off x="6229350" y="5335588"/>
                <a:ext cx="412750" cy="522288"/>
              </a:xfrm>
              <a:custGeom>
                <a:avLst/>
                <a:gdLst>
                  <a:gd name="T0" fmla="*/ 260 w 260"/>
                  <a:gd name="T1" fmla="*/ 249 h 329"/>
                  <a:gd name="T2" fmla="*/ 176 w 260"/>
                  <a:gd name="T3" fmla="*/ 249 h 329"/>
                  <a:gd name="T4" fmla="*/ 260 w 260"/>
                  <a:gd name="T5" fmla="*/ 329 h 329"/>
                  <a:gd name="T6" fmla="*/ 260 w 260"/>
                  <a:gd name="T7" fmla="*/ 249 h 329"/>
                  <a:gd name="T8" fmla="*/ 15 w 260"/>
                  <a:gd name="T9" fmla="*/ 78 h 329"/>
                  <a:gd name="T10" fmla="*/ 0 w 260"/>
                  <a:gd name="T11" fmla="*/ 78 h 329"/>
                  <a:gd name="T12" fmla="*/ 15 w 260"/>
                  <a:gd name="T13" fmla="*/ 94 h 329"/>
                  <a:gd name="T14" fmla="*/ 15 w 260"/>
                  <a:gd name="T15" fmla="*/ 78 h 329"/>
                  <a:gd name="T16" fmla="*/ 141 w 260"/>
                  <a:gd name="T17" fmla="*/ 0 h 329"/>
                  <a:gd name="T18" fmla="*/ 57 w 260"/>
                  <a:gd name="T19" fmla="*/ 0 h 329"/>
                  <a:gd name="T20" fmla="*/ 57 w 260"/>
                  <a:gd name="T21" fmla="*/ 31 h 329"/>
                  <a:gd name="T22" fmla="*/ 38 w 260"/>
                  <a:gd name="T23" fmla="*/ 31 h 329"/>
                  <a:gd name="T24" fmla="*/ 38 w 260"/>
                  <a:gd name="T25" fmla="*/ 115 h 329"/>
                  <a:gd name="T26" fmla="*/ 161 w 260"/>
                  <a:gd name="T27" fmla="*/ 235 h 329"/>
                  <a:gd name="T28" fmla="*/ 161 w 260"/>
                  <a:gd name="T29" fmla="*/ 31 h 329"/>
                  <a:gd name="T30" fmla="*/ 141 w 260"/>
                  <a:gd name="T31" fmla="*/ 31 h 329"/>
                  <a:gd name="T32" fmla="*/ 141 w 260"/>
                  <a:gd name="T33" fmla="*/ 0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60" h="329">
                    <a:moveTo>
                      <a:pt x="260" y="249"/>
                    </a:moveTo>
                    <a:lnTo>
                      <a:pt x="176" y="249"/>
                    </a:lnTo>
                    <a:lnTo>
                      <a:pt x="260" y="329"/>
                    </a:lnTo>
                    <a:lnTo>
                      <a:pt x="260" y="249"/>
                    </a:lnTo>
                    <a:moveTo>
                      <a:pt x="15" y="78"/>
                    </a:moveTo>
                    <a:lnTo>
                      <a:pt x="0" y="78"/>
                    </a:lnTo>
                    <a:lnTo>
                      <a:pt x="15" y="94"/>
                    </a:lnTo>
                    <a:lnTo>
                      <a:pt x="15" y="78"/>
                    </a:lnTo>
                    <a:moveTo>
                      <a:pt x="141" y="0"/>
                    </a:moveTo>
                    <a:lnTo>
                      <a:pt x="57" y="0"/>
                    </a:lnTo>
                    <a:lnTo>
                      <a:pt x="57" y="31"/>
                    </a:lnTo>
                    <a:lnTo>
                      <a:pt x="38" y="31"/>
                    </a:lnTo>
                    <a:lnTo>
                      <a:pt x="38" y="115"/>
                    </a:lnTo>
                    <a:lnTo>
                      <a:pt x="161" y="235"/>
                    </a:lnTo>
                    <a:lnTo>
                      <a:pt x="161" y="31"/>
                    </a:lnTo>
                    <a:lnTo>
                      <a:pt x="141" y="31"/>
                    </a:lnTo>
                    <a:lnTo>
                      <a:pt x="141"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p>
                <a:pPr marL="0" marR="0" lvl="0" indent="0" defTabSz="932597" eaLnBrk="1" fontAlgn="auto" latinLnBrk="0" hangingPunct="1">
                  <a:lnSpc>
                    <a:spcPct val="100000"/>
                  </a:lnSpc>
                  <a:spcBef>
                    <a:spcPts val="0"/>
                  </a:spcBef>
                  <a:spcAft>
                    <a:spcPts val="0"/>
                  </a:spcAft>
                  <a:buClrTx/>
                  <a:buSzTx/>
                  <a:buFontTx/>
                  <a:buNone/>
                  <a:tabLst/>
                  <a:defRPr/>
                </a:pPr>
                <a:endParaRPr kumimoji="0" lang="en-US" sz="1836" b="0" i="0" u="none" strike="noStrike" kern="0" cap="none" spc="0" normalizeH="0" baseline="0" noProof="0">
                  <a:ln>
                    <a:noFill/>
                  </a:ln>
                  <a:solidFill>
                    <a:sysClr val="windowText" lastClr="000000"/>
                  </a:solidFill>
                  <a:effectLst/>
                  <a:uLnTx/>
                  <a:uFillTx/>
                </a:endParaRPr>
              </a:p>
            </p:txBody>
          </p:sp>
          <p:sp>
            <p:nvSpPr>
              <p:cNvPr id="782" name="Freeform 19"/>
              <p:cNvSpPr>
                <a:spLocks/>
              </p:cNvSpPr>
              <p:nvPr/>
            </p:nvSpPr>
            <p:spPr bwMode="auto">
              <a:xfrm>
                <a:off x="6048375" y="5286375"/>
                <a:ext cx="7938" cy="9525"/>
              </a:xfrm>
              <a:custGeom>
                <a:avLst/>
                <a:gdLst>
                  <a:gd name="T0" fmla="*/ 5 w 5"/>
                  <a:gd name="T1" fmla="*/ 0 h 6"/>
                  <a:gd name="T2" fmla="*/ 0 w 5"/>
                  <a:gd name="T3" fmla="*/ 1 h 6"/>
                  <a:gd name="T4" fmla="*/ 5 w 5"/>
                  <a:gd name="T5" fmla="*/ 6 h 6"/>
                  <a:gd name="T6" fmla="*/ 5 w 5"/>
                  <a:gd name="T7" fmla="*/ 0 h 6"/>
                </a:gdLst>
                <a:ahLst/>
                <a:cxnLst>
                  <a:cxn ang="0">
                    <a:pos x="T0" y="T1"/>
                  </a:cxn>
                  <a:cxn ang="0">
                    <a:pos x="T2" y="T3"/>
                  </a:cxn>
                  <a:cxn ang="0">
                    <a:pos x="T4" y="T5"/>
                  </a:cxn>
                  <a:cxn ang="0">
                    <a:pos x="T6" y="T7"/>
                  </a:cxn>
                </a:cxnLst>
                <a:rect l="0" t="0" r="r" b="b"/>
                <a:pathLst>
                  <a:path w="5" h="6">
                    <a:moveTo>
                      <a:pt x="5" y="0"/>
                    </a:moveTo>
                    <a:lnTo>
                      <a:pt x="0" y="1"/>
                    </a:lnTo>
                    <a:lnTo>
                      <a:pt x="5" y="6"/>
                    </a:lnTo>
                    <a:lnTo>
                      <a:pt x="5" y="0"/>
                    </a:lnTo>
                    <a:close/>
                  </a:path>
                </a:pathLst>
              </a:custGeom>
              <a:solidFill>
                <a:srgbClr val="1A86D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p>
                <a:pPr marL="0" marR="0" lvl="0" indent="0" defTabSz="932597" eaLnBrk="1" fontAlgn="auto" latinLnBrk="0" hangingPunct="1">
                  <a:lnSpc>
                    <a:spcPct val="100000"/>
                  </a:lnSpc>
                  <a:spcBef>
                    <a:spcPts val="0"/>
                  </a:spcBef>
                  <a:spcAft>
                    <a:spcPts val="0"/>
                  </a:spcAft>
                  <a:buClrTx/>
                  <a:buSzTx/>
                  <a:buFontTx/>
                  <a:buNone/>
                  <a:tabLst/>
                  <a:defRPr/>
                </a:pPr>
                <a:endParaRPr kumimoji="0" lang="en-US" sz="1836" b="0" i="0" u="none" strike="noStrike" kern="0" cap="none" spc="0" normalizeH="0" baseline="0" noProof="0">
                  <a:ln>
                    <a:noFill/>
                  </a:ln>
                  <a:solidFill>
                    <a:sysClr val="windowText" lastClr="000000"/>
                  </a:solidFill>
                  <a:effectLst/>
                  <a:uLnTx/>
                  <a:uFillTx/>
                </a:endParaRPr>
              </a:p>
            </p:txBody>
          </p:sp>
          <p:sp>
            <p:nvSpPr>
              <p:cNvPr id="783" name="Freeform 20"/>
              <p:cNvSpPr>
                <a:spLocks/>
              </p:cNvSpPr>
              <p:nvPr/>
            </p:nvSpPr>
            <p:spPr bwMode="auto">
              <a:xfrm>
                <a:off x="6048375" y="5286375"/>
                <a:ext cx="7938" cy="9525"/>
              </a:xfrm>
              <a:custGeom>
                <a:avLst/>
                <a:gdLst>
                  <a:gd name="T0" fmla="*/ 5 w 5"/>
                  <a:gd name="T1" fmla="*/ 0 h 6"/>
                  <a:gd name="T2" fmla="*/ 0 w 5"/>
                  <a:gd name="T3" fmla="*/ 1 h 6"/>
                  <a:gd name="T4" fmla="*/ 5 w 5"/>
                  <a:gd name="T5" fmla="*/ 6 h 6"/>
                  <a:gd name="T6" fmla="*/ 5 w 5"/>
                  <a:gd name="T7" fmla="*/ 0 h 6"/>
                </a:gdLst>
                <a:ahLst/>
                <a:cxnLst>
                  <a:cxn ang="0">
                    <a:pos x="T0" y="T1"/>
                  </a:cxn>
                  <a:cxn ang="0">
                    <a:pos x="T2" y="T3"/>
                  </a:cxn>
                  <a:cxn ang="0">
                    <a:pos x="T4" y="T5"/>
                  </a:cxn>
                  <a:cxn ang="0">
                    <a:pos x="T6" y="T7"/>
                  </a:cxn>
                </a:cxnLst>
                <a:rect l="0" t="0" r="r" b="b"/>
                <a:pathLst>
                  <a:path w="5" h="6">
                    <a:moveTo>
                      <a:pt x="5" y="0"/>
                    </a:moveTo>
                    <a:lnTo>
                      <a:pt x="0" y="1"/>
                    </a:lnTo>
                    <a:lnTo>
                      <a:pt x="5" y="6"/>
                    </a:lnTo>
                    <a:lnTo>
                      <a:pt x="5"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p>
                <a:pPr marL="0" marR="0" lvl="0" indent="0" defTabSz="932597" eaLnBrk="1" fontAlgn="auto" latinLnBrk="0" hangingPunct="1">
                  <a:lnSpc>
                    <a:spcPct val="100000"/>
                  </a:lnSpc>
                  <a:spcBef>
                    <a:spcPts val="0"/>
                  </a:spcBef>
                  <a:spcAft>
                    <a:spcPts val="0"/>
                  </a:spcAft>
                  <a:buClrTx/>
                  <a:buSzTx/>
                  <a:buFontTx/>
                  <a:buNone/>
                  <a:tabLst/>
                  <a:defRPr/>
                </a:pPr>
                <a:endParaRPr kumimoji="0" lang="en-US" sz="1836" b="0" i="0" u="none" strike="noStrike" kern="0" cap="none" spc="0" normalizeH="0" baseline="0" noProof="0">
                  <a:ln>
                    <a:noFill/>
                  </a:ln>
                  <a:solidFill>
                    <a:sysClr val="windowText" lastClr="000000"/>
                  </a:solidFill>
                  <a:effectLst/>
                  <a:uLnTx/>
                  <a:uFillTx/>
                </a:endParaRPr>
              </a:p>
            </p:txBody>
          </p:sp>
          <p:sp>
            <p:nvSpPr>
              <p:cNvPr id="784" name="Freeform 21"/>
              <p:cNvSpPr>
                <a:spLocks noEditPoints="1"/>
              </p:cNvSpPr>
              <p:nvPr/>
            </p:nvSpPr>
            <p:spPr bwMode="auto">
              <a:xfrm>
                <a:off x="5143500" y="4414838"/>
                <a:ext cx="1671638" cy="1612900"/>
              </a:xfrm>
              <a:custGeom>
                <a:avLst/>
                <a:gdLst>
                  <a:gd name="T0" fmla="*/ 282 w 1023"/>
                  <a:gd name="T1" fmla="*/ 49 h 986"/>
                  <a:gd name="T2" fmla="*/ 268 w 1023"/>
                  <a:gd name="T3" fmla="*/ 36 h 986"/>
                  <a:gd name="T4" fmla="*/ 282 w 1023"/>
                  <a:gd name="T5" fmla="*/ 22 h 986"/>
                  <a:gd name="T6" fmla="*/ 295 w 1023"/>
                  <a:gd name="T7" fmla="*/ 36 h 986"/>
                  <a:gd name="T8" fmla="*/ 282 w 1023"/>
                  <a:gd name="T9" fmla="*/ 49 h 986"/>
                  <a:gd name="T10" fmla="*/ 1023 w 1023"/>
                  <a:gd name="T11" fmla="*/ 0 h 986"/>
                  <a:gd name="T12" fmla="*/ 0 w 1023"/>
                  <a:gd name="T13" fmla="*/ 0 h 986"/>
                  <a:gd name="T14" fmla="*/ 83 w 1023"/>
                  <a:gd name="T15" fmla="*/ 79 h 986"/>
                  <a:gd name="T16" fmla="*/ 969 w 1023"/>
                  <a:gd name="T17" fmla="*/ 79 h 986"/>
                  <a:gd name="T18" fmla="*/ 969 w 1023"/>
                  <a:gd name="T19" fmla="*/ 934 h 986"/>
                  <a:gd name="T20" fmla="*/ 1023 w 1023"/>
                  <a:gd name="T21" fmla="*/ 986 h 986"/>
                  <a:gd name="T22" fmla="*/ 1023 w 1023"/>
                  <a:gd name="T23" fmla="*/ 0 h 9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023" h="986">
                    <a:moveTo>
                      <a:pt x="282" y="49"/>
                    </a:moveTo>
                    <a:cubicBezTo>
                      <a:pt x="274" y="49"/>
                      <a:pt x="268" y="43"/>
                      <a:pt x="268" y="36"/>
                    </a:cubicBezTo>
                    <a:cubicBezTo>
                      <a:pt x="268" y="28"/>
                      <a:pt x="274" y="22"/>
                      <a:pt x="282" y="22"/>
                    </a:cubicBezTo>
                    <a:cubicBezTo>
                      <a:pt x="289" y="22"/>
                      <a:pt x="295" y="28"/>
                      <a:pt x="295" y="36"/>
                    </a:cubicBezTo>
                    <a:cubicBezTo>
                      <a:pt x="295" y="43"/>
                      <a:pt x="289" y="49"/>
                      <a:pt x="282" y="49"/>
                    </a:cubicBezTo>
                    <a:moveTo>
                      <a:pt x="1023" y="0"/>
                    </a:moveTo>
                    <a:cubicBezTo>
                      <a:pt x="0" y="0"/>
                      <a:pt x="0" y="0"/>
                      <a:pt x="0" y="0"/>
                    </a:cubicBezTo>
                    <a:cubicBezTo>
                      <a:pt x="83" y="79"/>
                      <a:pt x="83" y="79"/>
                      <a:pt x="83" y="79"/>
                    </a:cubicBezTo>
                    <a:cubicBezTo>
                      <a:pt x="969" y="79"/>
                      <a:pt x="969" y="79"/>
                      <a:pt x="969" y="79"/>
                    </a:cubicBezTo>
                    <a:cubicBezTo>
                      <a:pt x="969" y="934"/>
                      <a:pt x="969" y="934"/>
                      <a:pt x="969" y="934"/>
                    </a:cubicBezTo>
                    <a:cubicBezTo>
                      <a:pt x="1023" y="986"/>
                      <a:pt x="1023" y="986"/>
                      <a:pt x="1023" y="986"/>
                    </a:cubicBezTo>
                    <a:cubicBezTo>
                      <a:pt x="1023" y="0"/>
                      <a:pt x="1023" y="0"/>
                      <a:pt x="1023" y="0"/>
                    </a:cubicBezTo>
                  </a:path>
                </a:pathLst>
              </a:custGeom>
              <a:solidFill>
                <a:schemeClr val="bg1">
                  <a:lumMod val="5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p>
                <a:pPr marL="0" marR="0" lvl="0" indent="0" defTabSz="932597" eaLnBrk="1" fontAlgn="auto" latinLnBrk="0" hangingPunct="1">
                  <a:lnSpc>
                    <a:spcPct val="100000"/>
                  </a:lnSpc>
                  <a:spcBef>
                    <a:spcPts val="0"/>
                  </a:spcBef>
                  <a:spcAft>
                    <a:spcPts val="0"/>
                  </a:spcAft>
                  <a:buClrTx/>
                  <a:buSzTx/>
                  <a:buFontTx/>
                  <a:buNone/>
                  <a:tabLst/>
                  <a:defRPr/>
                </a:pPr>
                <a:endParaRPr kumimoji="0" lang="en-US" sz="1836" b="0" i="0" u="none" strike="noStrike" kern="0" cap="none" spc="0" normalizeH="0" baseline="0" noProof="0" dirty="0">
                  <a:ln>
                    <a:noFill/>
                  </a:ln>
                  <a:solidFill>
                    <a:sysClr val="windowText" lastClr="000000"/>
                  </a:solidFill>
                  <a:effectLst/>
                  <a:uLnTx/>
                  <a:uFillTx/>
                </a:endParaRPr>
              </a:p>
            </p:txBody>
          </p:sp>
          <p:sp>
            <p:nvSpPr>
              <p:cNvPr id="785" name="Oval 22"/>
              <p:cNvSpPr>
                <a:spLocks noChangeArrowheads="1"/>
              </p:cNvSpPr>
              <p:nvPr/>
            </p:nvSpPr>
            <p:spPr bwMode="auto">
              <a:xfrm>
                <a:off x="5581650" y="4451350"/>
                <a:ext cx="44450" cy="44450"/>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p>
                <a:pPr marL="0" marR="0" lvl="0" indent="0" defTabSz="932597" eaLnBrk="1" fontAlgn="auto" latinLnBrk="0" hangingPunct="1">
                  <a:lnSpc>
                    <a:spcPct val="100000"/>
                  </a:lnSpc>
                  <a:spcBef>
                    <a:spcPts val="0"/>
                  </a:spcBef>
                  <a:spcAft>
                    <a:spcPts val="0"/>
                  </a:spcAft>
                  <a:buClrTx/>
                  <a:buSzTx/>
                  <a:buFontTx/>
                  <a:buNone/>
                  <a:tabLst/>
                  <a:defRPr/>
                </a:pPr>
                <a:endParaRPr kumimoji="0" lang="en-US" sz="1836" b="0" i="0" u="none" strike="noStrike" kern="0" cap="none" spc="0" normalizeH="0" baseline="0" noProof="0">
                  <a:ln>
                    <a:noFill/>
                  </a:ln>
                  <a:solidFill>
                    <a:sysClr val="windowText" lastClr="000000"/>
                  </a:solidFill>
                  <a:effectLst/>
                  <a:uLnTx/>
                  <a:uFillTx/>
                </a:endParaRPr>
              </a:p>
            </p:txBody>
          </p:sp>
          <p:sp>
            <p:nvSpPr>
              <p:cNvPr id="786" name="Rectangle 43"/>
              <p:cNvSpPr>
                <a:spLocks noChangeArrowheads="1"/>
              </p:cNvSpPr>
              <p:nvPr/>
            </p:nvSpPr>
            <p:spPr bwMode="auto">
              <a:xfrm>
                <a:off x="5141913" y="5895975"/>
                <a:ext cx="1589088" cy="9207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3260" tIns="46630" rIns="93260" bIns="46630" numCol="1" anchor="t" anchorCtr="0" compatLnSpc="1">
                <a:prstTxWarp prst="textNoShape">
                  <a:avLst/>
                </a:prstTxWarp>
              </a:bodyPr>
              <a:lstStyle/>
              <a:p>
                <a:pPr marL="0" marR="0" lvl="0" indent="0" defTabSz="932597" eaLnBrk="1" fontAlgn="auto" latinLnBrk="0" hangingPunct="1">
                  <a:lnSpc>
                    <a:spcPct val="100000"/>
                  </a:lnSpc>
                  <a:spcBef>
                    <a:spcPts val="0"/>
                  </a:spcBef>
                  <a:spcAft>
                    <a:spcPts val="0"/>
                  </a:spcAft>
                  <a:buClrTx/>
                  <a:buSzTx/>
                  <a:buFontTx/>
                  <a:buNone/>
                  <a:tabLst/>
                  <a:defRPr/>
                </a:pPr>
                <a:endParaRPr kumimoji="0" lang="en-US" sz="1836" b="0" i="0" u="none" strike="noStrike" kern="0" cap="none" spc="0" normalizeH="0" baseline="0" noProof="0">
                  <a:ln>
                    <a:noFill/>
                  </a:ln>
                  <a:solidFill>
                    <a:sysClr val="windowText" lastClr="000000"/>
                  </a:solidFill>
                  <a:effectLst/>
                  <a:uLnTx/>
                  <a:uFillTx/>
                </a:endParaRPr>
              </a:p>
            </p:txBody>
          </p:sp>
          <p:sp>
            <p:nvSpPr>
              <p:cNvPr id="787" name="Rectangle 44"/>
              <p:cNvSpPr>
                <a:spLocks noChangeArrowheads="1"/>
              </p:cNvSpPr>
              <p:nvPr/>
            </p:nvSpPr>
            <p:spPr bwMode="auto">
              <a:xfrm>
                <a:off x="4473575" y="5895975"/>
                <a:ext cx="98425" cy="9207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3260" tIns="46630" rIns="93260" bIns="46630" numCol="1" anchor="t" anchorCtr="0" compatLnSpc="1">
                <a:prstTxWarp prst="textNoShape">
                  <a:avLst/>
                </a:prstTxWarp>
              </a:bodyPr>
              <a:lstStyle/>
              <a:p>
                <a:pPr marL="0" marR="0" lvl="0" indent="0" defTabSz="932597" eaLnBrk="1" fontAlgn="auto" latinLnBrk="0" hangingPunct="1">
                  <a:lnSpc>
                    <a:spcPct val="100000"/>
                  </a:lnSpc>
                  <a:spcBef>
                    <a:spcPts val="0"/>
                  </a:spcBef>
                  <a:spcAft>
                    <a:spcPts val="0"/>
                  </a:spcAft>
                  <a:buClrTx/>
                  <a:buSzTx/>
                  <a:buFontTx/>
                  <a:buNone/>
                  <a:tabLst/>
                  <a:defRPr/>
                </a:pPr>
                <a:endParaRPr kumimoji="0" lang="en-US" sz="1836" b="0" i="0" u="none" strike="noStrike" kern="0" cap="none" spc="0" normalizeH="0" baseline="0" noProof="0">
                  <a:ln>
                    <a:noFill/>
                  </a:ln>
                  <a:solidFill>
                    <a:sysClr val="windowText" lastClr="000000"/>
                  </a:solidFill>
                  <a:effectLst/>
                  <a:uLnTx/>
                  <a:uFillTx/>
                </a:endParaRPr>
              </a:p>
            </p:txBody>
          </p:sp>
          <p:sp>
            <p:nvSpPr>
              <p:cNvPr id="788" name="Rectangle 45"/>
              <p:cNvSpPr>
                <a:spLocks noChangeArrowheads="1"/>
              </p:cNvSpPr>
              <p:nvPr/>
            </p:nvSpPr>
            <p:spPr bwMode="auto">
              <a:xfrm>
                <a:off x="4572000" y="5895975"/>
                <a:ext cx="569913" cy="92075"/>
              </a:xfrm>
              <a:prstGeom prst="rect">
                <a:avLst/>
              </a:prstGeom>
              <a:solidFill>
                <a:srgbClr val="E3E3E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3260" tIns="46630" rIns="93260" bIns="46630" numCol="1" anchor="t" anchorCtr="0" compatLnSpc="1">
                <a:prstTxWarp prst="textNoShape">
                  <a:avLst/>
                </a:prstTxWarp>
              </a:bodyPr>
              <a:lstStyle/>
              <a:p>
                <a:pPr marL="0" marR="0" lvl="0" indent="0" defTabSz="932597" eaLnBrk="1" fontAlgn="auto" latinLnBrk="0" hangingPunct="1">
                  <a:lnSpc>
                    <a:spcPct val="100000"/>
                  </a:lnSpc>
                  <a:spcBef>
                    <a:spcPts val="0"/>
                  </a:spcBef>
                  <a:spcAft>
                    <a:spcPts val="0"/>
                  </a:spcAft>
                  <a:buClrTx/>
                  <a:buSzTx/>
                  <a:buFontTx/>
                  <a:buNone/>
                  <a:tabLst/>
                  <a:defRPr/>
                </a:pPr>
                <a:endParaRPr kumimoji="0" lang="en-US" sz="1836" b="0" i="0" u="none" strike="noStrike" kern="0" cap="none" spc="0" normalizeH="0" baseline="0" noProof="0">
                  <a:ln>
                    <a:noFill/>
                  </a:ln>
                  <a:solidFill>
                    <a:sysClr val="windowText" lastClr="000000"/>
                  </a:solidFill>
                  <a:effectLst/>
                  <a:uLnTx/>
                  <a:uFillTx/>
                </a:endParaRPr>
              </a:p>
            </p:txBody>
          </p:sp>
          <p:sp>
            <p:nvSpPr>
              <p:cNvPr id="789" name="Oval 46"/>
              <p:cNvSpPr>
                <a:spLocks noChangeArrowheads="1"/>
              </p:cNvSpPr>
              <p:nvPr/>
            </p:nvSpPr>
            <p:spPr bwMode="auto">
              <a:xfrm>
                <a:off x="5314950" y="5918200"/>
                <a:ext cx="50800" cy="47625"/>
              </a:xfrm>
              <a:prstGeom prst="ellipse">
                <a:avLst/>
              </a:prstGeom>
              <a:solidFill>
                <a:srgbClr val="0078D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p>
                <a:pPr marL="0" marR="0" lvl="0" indent="0" defTabSz="932597" eaLnBrk="1" fontAlgn="auto" latinLnBrk="0" hangingPunct="1">
                  <a:lnSpc>
                    <a:spcPct val="100000"/>
                  </a:lnSpc>
                  <a:spcBef>
                    <a:spcPts val="0"/>
                  </a:spcBef>
                  <a:spcAft>
                    <a:spcPts val="0"/>
                  </a:spcAft>
                  <a:buClrTx/>
                  <a:buSzTx/>
                  <a:buFontTx/>
                  <a:buNone/>
                  <a:tabLst/>
                  <a:defRPr/>
                </a:pPr>
                <a:endParaRPr kumimoji="0" lang="en-US" sz="1836" b="0" i="0" u="none" strike="noStrike" kern="0" cap="none" spc="0" normalizeH="0" baseline="0" noProof="0">
                  <a:ln>
                    <a:noFill/>
                  </a:ln>
                  <a:solidFill>
                    <a:sysClr val="windowText" lastClr="000000"/>
                  </a:solidFill>
                  <a:effectLst/>
                  <a:uLnTx/>
                  <a:uFillTx/>
                </a:endParaRPr>
              </a:p>
            </p:txBody>
          </p:sp>
          <p:sp>
            <p:nvSpPr>
              <p:cNvPr id="790" name="Oval 47"/>
              <p:cNvSpPr>
                <a:spLocks noChangeArrowheads="1"/>
              </p:cNvSpPr>
              <p:nvPr/>
            </p:nvSpPr>
            <p:spPr bwMode="auto">
              <a:xfrm>
                <a:off x="5194300" y="5918200"/>
                <a:ext cx="50800" cy="47625"/>
              </a:xfrm>
              <a:prstGeom prst="ellipse">
                <a:avLst/>
              </a:prstGeom>
              <a:solidFill>
                <a:srgbClr val="46464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p>
                <a:pPr marL="0" marR="0" lvl="0" indent="0" defTabSz="932597" eaLnBrk="1" fontAlgn="auto" latinLnBrk="0" hangingPunct="1">
                  <a:lnSpc>
                    <a:spcPct val="100000"/>
                  </a:lnSpc>
                  <a:spcBef>
                    <a:spcPts val="0"/>
                  </a:spcBef>
                  <a:spcAft>
                    <a:spcPts val="0"/>
                  </a:spcAft>
                  <a:buClrTx/>
                  <a:buSzTx/>
                  <a:buFontTx/>
                  <a:buNone/>
                  <a:tabLst/>
                  <a:defRPr/>
                </a:pPr>
                <a:endParaRPr kumimoji="0" lang="en-US" sz="1836" b="0" i="0" u="none" strike="noStrike" kern="0" cap="none" spc="0" normalizeH="0" baseline="0" noProof="0">
                  <a:ln>
                    <a:noFill/>
                  </a:ln>
                  <a:solidFill>
                    <a:sysClr val="windowText" lastClr="000000"/>
                  </a:solidFill>
                  <a:effectLst/>
                  <a:uLnTx/>
                  <a:uFillTx/>
                </a:endParaRPr>
              </a:p>
            </p:txBody>
          </p:sp>
          <p:sp>
            <p:nvSpPr>
              <p:cNvPr id="791" name="Rectangle 48"/>
              <p:cNvSpPr>
                <a:spLocks noChangeArrowheads="1"/>
              </p:cNvSpPr>
              <p:nvPr/>
            </p:nvSpPr>
            <p:spPr bwMode="auto">
              <a:xfrm>
                <a:off x="5432425" y="5918200"/>
                <a:ext cx="60325" cy="47625"/>
              </a:xfrm>
              <a:prstGeom prst="rect">
                <a:avLst/>
              </a:prstGeom>
              <a:solidFill>
                <a:srgbClr val="FFB9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3260" tIns="46630" rIns="93260" bIns="46630" numCol="1" anchor="t" anchorCtr="0" compatLnSpc="1">
                <a:prstTxWarp prst="textNoShape">
                  <a:avLst/>
                </a:prstTxWarp>
              </a:bodyPr>
              <a:lstStyle/>
              <a:p>
                <a:pPr marL="0" marR="0" lvl="0" indent="0" defTabSz="932597" eaLnBrk="1" fontAlgn="auto" latinLnBrk="0" hangingPunct="1">
                  <a:lnSpc>
                    <a:spcPct val="100000"/>
                  </a:lnSpc>
                  <a:spcBef>
                    <a:spcPts val="0"/>
                  </a:spcBef>
                  <a:spcAft>
                    <a:spcPts val="0"/>
                  </a:spcAft>
                  <a:buClrTx/>
                  <a:buSzTx/>
                  <a:buFontTx/>
                  <a:buNone/>
                  <a:tabLst/>
                  <a:defRPr/>
                </a:pPr>
                <a:endParaRPr kumimoji="0" lang="en-US" sz="1836" b="0" i="0" u="none" strike="noStrike" kern="0" cap="none" spc="0" normalizeH="0" baseline="0" noProof="0">
                  <a:ln>
                    <a:noFill/>
                  </a:ln>
                  <a:solidFill>
                    <a:sysClr val="windowText" lastClr="000000"/>
                  </a:solidFill>
                  <a:effectLst/>
                  <a:uLnTx/>
                  <a:uFillTx/>
                </a:endParaRPr>
              </a:p>
            </p:txBody>
          </p:sp>
          <p:sp>
            <p:nvSpPr>
              <p:cNvPr id="792" name="Rectangle 49"/>
              <p:cNvSpPr>
                <a:spLocks noChangeArrowheads="1"/>
              </p:cNvSpPr>
              <p:nvPr/>
            </p:nvSpPr>
            <p:spPr bwMode="auto">
              <a:xfrm>
                <a:off x="5557838" y="5918200"/>
                <a:ext cx="55563" cy="4762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3260" tIns="46630" rIns="93260" bIns="46630" numCol="1" anchor="t" anchorCtr="0" compatLnSpc="1">
                <a:prstTxWarp prst="textNoShape">
                  <a:avLst/>
                </a:prstTxWarp>
              </a:bodyPr>
              <a:lstStyle/>
              <a:p>
                <a:pPr marL="0" marR="0" lvl="0" indent="0" defTabSz="932597" eaLnBrk="1" fontAlgn="auto" latinLnBrk="0" hangingPunct="1">
                  <a:lnSpc>
                    <a:spcPct val="100000"/>
                  </a:lnSpc>
                  <a:spcBef>
                    <a:spcPts val="0"/>
                  </a:spcBef>
                  <a:spcAft>
                    <a:spcPts val="0"/>
                  </a:spcAft>
                  <a:buClrTx/>
                  <a:buSzTx/>
                  <a:buFontTx/>
                  <a:buNone/>
                  <a:tabLst/>
                  <a:defRPr/>
                </a:pPr>
                <a:endParaRPr kumimoji="0" lang="en-US" sz="1836" b="0" i="0" u="none" strike="noStrike" kern="0" cap="none" spc="0" normalizeH="0" baseline="0" noProof="0">
                  <a:ln>
                    <a:noFill/>
                  </a:ln>
                  <a:solidFill>
                    <a:sysClr val="windowText" lastClr="000000"/>
                  </a:solidFill>
                  <a:effectLst/>
                  <a:uLnTx/>
                  <a:uFillTx/>
                </a:endParaRPr>
              </a:p>
            </p:txBody>
          </p:sp>
          <p:sp>
            <p:nvSpPr>
              <p:cNvPr id="793" name="Freeform 50"/>
              <p:cNvSpPr>
                <a:spLocks/>
              </p:cNvSpPr>
              <p:nvPr/>
            </p:nvSpPr>
            <p:spPr bwMode="auto">
              <a:xfrm>
                <a:off x="4498975" y="5915025"/>
                <a:ext cx="53975" cy="52388"/>
              </a:xfrm>
              <a:custGeom>
                <a:avLst/>
                <a:gdLst>
                  <a:gd name="T0" fmla="*/ 34 w 34"/>
                  <a:gd name="T1" fmla="*/ 0 h 33"/>
                  <a:gd name="T2" fmla="*/ 0 w 34"/>
                  <a:gd name="T3" fmla="*/ 6 h 33"/>
                  <a:gd name="T4" fmla="*/ 0 w 34"/>
                  <a:gd name="T5" fmla="*/ 29 h 33"/>
                  <a:gd name="T6" fmla="*/ 34 w 34"/>
                  <a:gd name="T7" fmla="*/ 33 h 33"/>
                  <a:gd name="T8" fmla="*/ 34 w 34"/>
                  <a:gd name="T9" fmla="*/ 0 h 33"/>
                </a:gdLst>
                <a:ahLst/>
                <a:cxnLst>
                  <a:cxn ang="0">
                    <a:pos x="T0" y="T1"/>
                  </a:cxn>
                  <a:cxn ang="0">
                    <a:pos x="T2" y="T3"/>
                  </a:cxn>
                  <a:cxn ang="0">
                    <a:pos x="T4" y="T5"/>
                  </a:cxn>
                  <a:cxn ang="0">
                    <a:pos x="T6" y="T7"/>
                  </a:cxn>
                  <a:cxn ang="0">
                    <a:pos x="T8" y="T9"/>
                  </a:cxn>
                </a:cxnLst>
                <a:rect l="0" t="0" r="r" b="b"/>
                <a:pathLst>
                  <a:path w="34" h="33">
                    <a:moveTo>
                      <a:pt x="34" y="0"/>
                    </a:moveTo>
                    <a:lnTo>
                      <a:pt x="0" y="6"/>
                    </a:lnTo>
                    <a:lnTo>
                      <a:pt x="0" y="29"/>
                    </a:lnTo>
                    <a:lnTo>
                      <a:pt x="34" y="33"/>
                    </a:lnTo>
                    <a:lnTo>
                      <a:pt x="34"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p>
                <a:pPr marL="0" marR="0" lvl="0" indent="0" defTabSz="932597" eaLnBrk="1" fontAlgn="auto" latinLnBrk="0" hangingPunct="1">
                  <a:lnSpc>
                    <a:spcPct val="100000"/>
                  </a:lnSpc>
                  <a:spcBef>
                    <a:spcPts val="0"/>
                  </a:spcBef>
                  <a:spcAft>
                    <a:spcPts val="0"/>
                  </a:spcAft>
                  <a:buClrTx/>
                  <a:buSzTx/>
                  <a:buFontTx/>
                  <a:buNone/>
                  <a:tabLst/>
                  <a:defRPr/>
                </a:pPr>
                <a:endParaRPr kumimoji="0" lang="en-US" sz="1836" b="0" i="0" u="none" strike="noStrike" kern="0" cap="none" spc="0" normalizeH="0" baseline="0" noProof="0">
                  <a:ln>
                    <a:noFill/>
                  </a:ln>
                  <a:solidFill>
                    <a:sysClr val="windowText" lastClr="000000"/>
                  </a:solidFill>
                  <a:effectLst/>
                  <a:uLnTx/>
                  <a:uFillTx/>
                </a:endParaRPr>
              </a:p>
            </p:txBody>
          </p:sp>
          <p:sp>
            <p:nvSpPr>
              <p:cNvPr id="794" name="Freeform 51"/>
              <p:cNvSpPr>
                <a:spLocks/>
              </p:cNvSpPr>
              <p:nvPr/>
            </p:nvSpPr>
            <p:spPr bwMode="auto">
              <a:xfrm>
                <a:off x="4017963" y="6091238"/>
                <a:ext cx="3127375" cy="122238"/>
              </a:xfrm>
              <a:custGeom>
                <a:avLst/>
                <a:gdLst>
                  <a:gd name="T0" fmla="*/ 0 w 1914"/>
                  <a:gd name="T1" fmla="*/ 0 h 75"/>
                  <a:gd name="T2" fmla="*/ 0 w 1914"/>
                  <a:gd name="T3" fmla="*/ 4 h 75"/>
                  <a:gd name="T4" fmla="*/ 70 w 1914"/>
                  <a:gd name="T5" fmla="*/ 75 h 75"/>
                  <a:gd name="T6" fmla="*/ 1844 w 1914"/>
                  <a:gd name="T7" fmla="*/ 75 h 75"/>
                  <a:gd name="T8" fmla="*/ 1914 w 1914"/>
                  <a:gd name="T9" fmla="*/ 4 h 75"/>
                  <a:gd name="T10" fmla="*/ 1914 w 1914"/>
                  <a:gd name="T11" fmla="*/ 0 h 75"/>
                  <a:gd name="T12" fmla="*/ 0 w 1914"/>
                  <a:gd name="T13" fmla="*/ 0 h 75"/>
                </a:gdLst>
                <a:ahLst/>
                <a:cxnLst>
                  <a:cxn ang="0">
                    <a:pos x="T0" y="T1"/>
                  </a:cxn>
                  <a:cxn ang="0">
                    <a:pos x="T2" y="T3"/>
                  </a:cxn>
                  <a:cxn ang="0">
                    <a:pos x="T4" y="T5"/>
                  </a:cxn>
                  <a:cxn ang="0">
                    <a:pos x="T6" y="T7"/>
                  </a:cxn>
                  <a:cxn ang="0">
                    <a:pos x="T8" y="T9"/>
                  </a:cxn>
                  <a:cxn ang="0">
                    <a:pos x="T10" y="T11"/>
                  </a:cxn>
                  <a:cxn ang="0">
                    <a:pos x="T12" y="T13"/>
                  </a:cxn>
                </a:cxnLst>
                <a:rect l="0" t="0" r="r" b="b"/>
                <a:pathLst>
                  <a:path w="1914" h="75">
                    <a:moveTo>
                      <a:pt x="0" y="0"/>
                    </a:moveTo>
                    <a:cubicBezTo>
                      <a:pt x="0" y="4"/>
                      <a:pt x="0" y="4"/>
                      <a:pt x="0" y="4"/>
                    </a:cubicBezTo>
                    <a:cubicBezTo>
                      <a:pt x="0" y="43"/>
                      <a:pt x="32" y="75"/>
                      <a:pt x="70" y="75"/>
                    </a:cubicBezTo>
                    <a:cubicBezTo>
                      <a:pt x="1844" y="75"/>
                      <a:pt x="1844" y="75"/>
                      <a:pt x="1844" y="75"/>
                    </a:cubicBezTo>
                    <a:cubicBezTo>
                      <a:pt x="1883" y="75"/>
                      <a:pt x="1914" y="43"/>
                      <a:pt x="1914" y="4"/>
                    </a:cubicBezTo>
                    <a:cubicBezTo>
                      <a:pt x="1914" y="0"/>
                      <a:pt x="1914" y="0"/>
                      <a:pt x="1914" y="0"/>
                    </a:cubicBezTo>
                    <a:lnTo>
                      <a:pt x="0" y="0"/>
                    </a:lnTo>
                    <a:close/>
                  </a:path>
                </a:pathLst>
              </a:custGeom>
              <a:solidFill>
                <a:schemeClr val="bg1">
                  <a:lumMod val="5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p>
                <a:pPr marL="0" marR="0" lvl="0" indent="0" defTabSz="932597" eaLnBrk="1" fontAlgn="auto" latinLnBrk="0" hangingPunct="1">
                  <a:lnSpc>
                    <a:spcPct val="100000"/>
                  </a:lnSpc>
                  <a:spcBef>
                    <a:spcPts val="0"/>
                  </a:spcBef>
                  <a:spcAft>
                    <a:spcPts val="0"/>
                  </a:spcAft>
                  <a:buClrTx/>
                  <a:buSzTx/>
                  <a:buFontTx/>
                  <a:buNone/>
                  <a:tabLst/>
                  <a:defRPr/>
                </a:pPr>
                <a:endParaRPr kumimoji="0" lang="en-US" sz="1836" b="0" i="0" u="none" strike="noStrike" kern="0" cap="none" spc="0" normalizeH="0" baseline="0" noProof="0">
                  <a:ln>
                    <a:noFill/>
                  </a:ln>
                  <a:solidFill>
                    <a:sysClr val="windowText" lastClr="000000"/>
                  </a:solidFill>
                  <a:effectLst/>
                  <a:uLnTx/>
                  <a:uFillTx/>
                </a:endParaRPr>
              </a:p>
            </p:txBody>
          </p:sp>
        </p:grpSp>
        <p:grpSp>
          <p:nvGrpSpPr>
            <p:cNvPr id="702" name="Group 701"/>
            <p:cNvGrpSpPr/>
            <p:nvPr/>
          </p:nvGrpSpPr>
          <p:grpSpPr>
            <a:xfrm>
              <a:off x="4697302" y="4646140"/>
              <a:ext cx="541779" cy="541779"/>
              <a:chOff x="4213226" y="4706938"/>
              <a:chExt cx="185737" cy="185737"/>
            </a:xfrm>
          </p:grpSpPr>
          <p:sp>
            <p:nvSpPr>
              <p:cNvPr id="765" name="Rectangle 323"/>
              <p:cNvSpPr>
                <a:spLocks noChangeArrowheads="1"/>
              </p:cNvSpPr>
              <p:nvPr/>
            </p:nvSpPr>
            <p:spPr bwMode="auto">
              <a:xfrm>
                <a:off x="4348163" y="4813300"/>
                <a:ext cx="22225" cy="79375"/>
              </a:xfrm>
              <a:prstGeom prst="rect">
                <a:avLst/>
              </a:prstGeom>
              <a:solidFill>
                <a:srgbClr val="00205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3260" tIns="46630" rIns="93260" bIns="46630" numCol="1" anchor="t" anchorCtr="0" compatLnSpc="1">
                <a:prstTxWarp prst="textNoShape">
                  <a:avLst/>
                </a:prstTxWarp>
              </a:bodyPr>
              <a:lstStyle/>
              <a:p>
                <a:pPr marL="0" marR="0" lvl="0" indent="0" defTabSz="932597" eaLnBrk="1" fontAlgn="auto" latinLnBrk="0" hangingPunct="1">
                  <a:lnSpc>
                    <a:spcPct val="100000"/>
                  </a:lnSpc>
                  <a:spcBef>
                    <a:spcPts val="0"/>
                  </a:spcBef>
                  <a:spcAft>
                    <a:spcPts val="0"/>
                  </a:spcAft>
                  <a:buClrTx/>
                  <a:buSzTx/>
                  <a:buFontTx/>
                  <a:buNone/>
                  <a:tabLst/>
                  <a:defRPr/>
                </a:pPr>
                <a:endParaRPr kumimoji="0" lang="en-US" sz="1836" b="0" i="0" u="none" strike="noStrike" kern="0" cap="none" spc="0" normalizeH="0" baseline="0" noProof="0">
                  <a:ln>
                    <a:noFill/>
                  </a:ln>
                  <a:solidFill>
                    <a:sysClr val="windowText" lastClr="000000"/>
                  </a:solidFill>
                  <a:effectLst/>
                  <a:uLnTx/>
                  <a:uFillTx/>
                </a:endParaRPr>
              </a:p>
            </p:txBody>
          </p:sp>
          <p:sp>
            <p:nvSpPr>
              <p:cNvPr id="766" name="Freeform 324"/>
              <p:cNvSpPr>
                <a:spLocks/>
              </p:cNvSpPr>
              <p:nvPr/>
            </p:nvSpPr>
            <p:spPr bwMode="auto">
              <a:xfrm>
                <a:off x="4268788" y="4826000"/>
                <a:ext cx="22225" cy="66675"/>
              </a:xfrm>
              <a:custGeom>
                <a:avLst/>
                <a:gdLst>
                  <a:gd name="T0" fmla="*/ 0 w 14"/>
                  <a:gd name="T1" fmla="*/ 0 h 42"/>
                  <a:gd name="T2" fmla="*/ 0 w 14"/>
                  <a:gd name="T3" fmla="*/ 9 h 42"/>
                  <a:gd name="T4" fmla="*/ 0 w 14"/>
                  <a:gd name="T5" fmla="*/ 42 h 42"/>
                  <a:gd name="T6" fmla="*/ 14 w 14"/>
                  <a:gd name="T7" fmla="*/ 42 h 42"/>
                  <a:gd name="T8" fmla="*/ 14 w 14"/>
                  <a:gd name="T9" fmla="*/ 2 h 42"/>
                  <a:gd name="T10" fmla="*/ 14 w 14"/>
                  <a:gd name="T11" fmla="*/ 0 h 42"/>
                  <a:gd name="T12" fmla="*/ 0 w 14"/>
                  <a:gd name="T13" fmla="*/ 0 h 42"/>
                </a:gdLst>
                <a:ahLst/>
                <a:cxnLst>
                  <a:cxn ang="0">
                    <a:pos x="T0" y="T1"/>
                  </a:cxn>
                  <a:cxn ang="0">
                    <a:pos x="T2" y="T3"/>
                  </a:cxn>
                  <a:cxn ang="0">
                    <a:pos x="T4" y="T5"/>
                  </a:cxn>
                  <a:cxn ang="0">
                    <a:pos x="T6" y="T7"/>
                  </a:cxn>
                  <a:cxn ang="0">
                    <a:pos x="T8" y="T9"/>
                  </a:cxn>
                  <a:cxn ang="0">
                    <a:pos x="T10" y="T11"/>
                  </a:cxn>
                  <a:cxn ang="0">
                    <a:pos x="T12" y="T13"/>
                  </a:cxn>
                </a:cxnLst>
                <a:rect l="0" t="0" r="r" b="b"/>
                <a:pathLst>
                  <a:path w="14" h="42">
                    <a:moveTo>
                      <a:pt x="0" y="0"/>
                    </a:moveTo>
                    <a:lnTo>
                      <a:pt x="0" y="9"/>
                    </a:lnTo>
                    <a:lnTo>
                      <a:pt x="0" y="42"/>
                    </a:lnTo>
                    <a:lnTo>
                      <a:pt x="14" y="42"/>
                    </a:lnTo>
                    <a:lnTo>
                      <a:pt x="14" y="2"/>
                    </a:lnTo>
                    <a:lnTo>
                      <a:pt x="14" y="0"/>
                    </a:lnTo>
                    <a:lnTo>
                      <a:pt x="0" y="0"/>
                    </a:lnTo>
                    <a:close/>
                  </a:path>
                </a:pathLst>
              </a:custGeom>
              <a:solidFill>
                <a:srgbClr val="00B29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p>
                <a:pPr marL="0" marR="0" lvl="0" indent="0" defTabSz="932597" eaLnBrk="1" fontAlgn="auto" latinLnBrk="0" hangingPunct="1">
                  <a:lnSpc>
                    <a:spcPct val="100000"/>
                  </a:lnSpc>
                  <a:spcBef>
                    <a:spcPts val="0"/>
                  </a:spcBef>
                  <a:spcAft>
                    <a:spcPts val="0"/>
                  </a:spcAft>
                  <a:buClrTx/>
                  <a:buSzTx/>
                  <a:buFontTx/>
                  <a:buNone/>
                  <a:tabLst/>
                  <a:defRPr/>
                </a:pPr>
                <a:endParaRPr kumimoji="0" lang="en-US" sz="1836" b="0" i="0" u="none" strike="noStrike" kern="0" cap="none" spc="0" normalizeH="0" baseline="0" noProof="0">
                  <a:ln>
                    <a:noFill/>
                  </a:ln>
                  <a:solidFill>
                    <a:sysClr val="windowText" lastClr="000000"/>
                  </a:solidFill>
                  <a:effectLst/>
                  <a:uLnTx/>
                  <a:uFillTx/>
                </a:endParaRPr>
              </a:p>
            </p:txBody>
          </p:sp>
          <p:sp>
            <p:nvSpPr>
              <p:cNvPr id="767" name="Freeform 325"/>
              <p:cNvSpPr>
                <a:spLocks/>
              </p:cNvSpPr>
              <p:nvPr/>
            </p:nvSpPr>
            <p:spPr bwMode="auto">
              <a:xfrm>
                <a:off x="4294188" y="4764088"/>
                <a:ext cx="22225" cy="128587"/>
              </a:xfrm>
              <a:custGeom>
                <a:avLst/>
                <a:gdLst>
                  <a:gd name="T0" fmla="*/ 0 w 14"/>
                  <a:gd name="T1" fmla="*/ 0 h 81"/>
                  <a:gd name="T2" fmla="*/ 0 w 14"/>
                  <a:gd name="T3" fmla="*/ 41 h 81"/>
                  <a:gd name="T4" fmla="*/ 0 w 14"/>
                  <a:gd name="T5" fmla="*/ 81 h 81"/>
                  <a:gd name="T6" fmla="*/ 14 w 14"/>
                  <a:gd name="T7" fmla="*/ 81 h 81"/>
                  <a:gd name="T8" fmla="*/ 14 w 14"/>
                  <a:gd name="T9" fmla="*/ 34 h 81"/>
                  <a:gd name="T10" fmla="*/ 14 w 14"/>
                  <a:gd name="T11" fmla="*/ 0 h 81"/>
                  <a:gd name="T12" fmla="*/ 0 w 14"/>
                  <a:gd name="T13" fmla="*/ 0 h 81"/>
                </a:gdLst>
                <a:ahLst/>
                <a:cxnLst>
                  <a:cxn ang="0">
                    <a:pos x="T0" y="T1"/>
                  </a:cxn>
                  <a:cxn ang="0">
                    <a:pos x="T2" y="T3"/>
                  </a:cxn>
                  <a:cxn ang="0">
                    <a:pos x="T4" y="T5"/>
                  </a:cxn>
                  <a:cxn ang="0">
                    <a:pos x="T6" y="T7"/>
                  </a:cxn>
                  <a:cxn ang="0">
                    <a:pos x="T8" y="T9"/>
                  </a:cxn>
                  <a:cxn ang="0">
                    <a:pos x="T10" y="T11"/>
                  </a:cxn>
                  <a:cxn ang="0">
                    <a:pos x="T12" y="T13"/>
                  </a:cxn>
                </a:cxnLst>
                <a:rect l="0" t="0" r="r" b="b"/>
                <a:pathLst>
                  <a:path w="14" h="81">
                    <a:moveTo>
                      <a:pt x="0" y="0"/>
                    </a:moveTo>
                    <a:lnTo>
                      <a:pt x="0" y="41"/>
                    </a:lnTo>
                    <a:lnTo>
                      <a:pt x="0" y="81"/>
                    </a:lnTo>
                    <a:lnTo>
                      <a:pt x="14" y="81"/>
                    </a:lnTo>
                    <a:lnTo>
                      <a:pt x="14" y="34"/>
                    </a:lnTo>
                    <a:lnTo>
                      <a:pt x="14" y="0"/>
                    </a:lnTo>
                    <a:lnTo>
                      <a:pt x="0" y="0"/>
                    </a:lnTo>
                    <a:close/>
                  </a:path>
                </a:pathLst>
              </a:custGeom>
              <a:solidFill>
                <a:srgbClr val="00827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p>
                <a:pPr marL="0" marR="0" lvl="0" indent="0" defTabSz="932597" eaLnBrk="1" fontAlgn="auto" latinLnBrk="0" hangingPunct="1">
                  <a:lnSpc>
                    <a:spcPct val="100000"/>
                  </a:lnSpc>
                  <a:spcBef>
                    <a:spcPts val="0"/>
                  </a:spcBef>
                  <a:spcAft>
                    <a:spcPts val="0"/>
                  </a:spcAft>
                  <a:buClrTx/>
                  <a:buSzTx/>
                  <a:buFontTx/>
                  <a:buNone/>
                  <a:tabLst/>
                  <a:defRPr/>
                </a:pPr>
                <a:endParaRPr kumimoji="0" lang="en-US" sz="1836" b="0" i="0" u="none" strike="noStrike" kern="0" cap="none" spc="0" normalizeH="0" baseline="0" noProof="0">
                  <a:ln>
                    <a:noFill/>
                  </a:ln>
                  <a:solidFill>
                    <a:sysClr val="windowText" lastClr="000000"/>
                  </a:solidFill>
                  <a:effectLst/>
                  <a:uLnTx/>
                  <a:uFillTx/>
                </a:endParaRPr>
              </a:p>
            </p:txBody>
          </p:sp>
          <p:sp>
            <p:nvSpPr>
              <p:cNvPr id="768" name="Freeform 326"/>
              <p:cNvSpPr>
                <a:spLocks/>
              </p:cNvSpPr>
              <p:nvPr/>
            </p:nvSpPr>
            <p:spPr bwMode="auto">
              <a:xfrm>
                <a:off x="4321176" y="4706938"/>
                <a:ext cx="22225" cy="185737"/>
              </a:xfrm>
              <a:custGeom>
                <a:avLst/>
                <a:gdLst>
                  <a:gd name="T0" fmla="*/ 0 w 14"/>
                  <a:gd name="T1" fmla="*/ 0 h 117"/>
                  <a:gd name="T2" fmla="*/ 0 w 14"/>
                  <a:gd name="T3" fmla="*/ 68 h 117"/>
                  <a:gd name="T4" fmla="*/ 0 w 14"/>
                  <a:gd name="T5" fmla="*/ 117 h 117"/>
                  <a:gd name="T6" fmla="*/ 14 w 14"/>
                  <a:gd name="T7" fmla="*/ 117 h 117"/>
                  <a:gd name="T8" fmla="*/ 14 w 14"/>
                  <a:gd name="T9" fmla="*/ 63 h 117"/>
                  <a:gd name="T10" fmla="*/ 14 w 14"/>
                  <a:gd name="T11" fmla="*/ 0 h 117"/>
                  <a:gd name="T12" fmla="*/ 0 w 14"/>
                  <a:gd name="T13" fmla="*/ 0 h 117"/>
                </a:gdLst>
                <a:ahLst/>
                <a:cxnLst>
                  <a:cxn ang="0">
                    <a:pos x="T0" y="T1"/>
                  </a:cxn>
                  <a:cxn ang="0">
                    <a:pos x="T2" y="T3"/>
                  </a:cxn>
                  <a:cxn ang="0">
                    <a:pos x="T4" y="T5"/>
                  </a:cxn>
                  <a:cxn ang="0">
                    <a:pos x="T6" y="T7"/>
                  </a:cxn>
                  <a:cxn ang="0">
                    <a:pos x="T8" y="T9"/>
                  </a:cxn>
                  <a:cxn ang="0">
                    <a:pos x="T10" y="T11"/>
                  </a:cxn>
                  <a:cxn ang="0">
                    <a:pos x="T12" y="T13"/>
                  </a:cxn>
                </a:cxnLst>
                <a:rect l="0" t="0" r="r" b="b"/>
                <a:pathLst>
                  <a:path w="14" h="117">
                    <a:moveTo>
                      <a:pt x="0" y="0"/>
                    </a:moveTo>
                    <a:lnTo>
                      <a:pt x="0" y="68"/>
                    </a:lnTo>
                    <a:lnTo>
                      <a:pt x="0" y="117"/>
                    </a:lnTo>
                    <a:lnTo>
                      <a:pt x="14" y="117"/>
                    </a:lnTo>
                    <a:lnTo>
                      <a:pt x="14" y="63"/>
                    </a:lnTo>
                    <a:lnTo>
                      <a:pt x="14" y="0"/>
                    </a:lnTo>
                    <a:lnTo>
                      <a:pt x="0" y="0"/>
                    </a:lnTo>
                    <a:close/>
                  </a:path>
                </a:pathLst>
              </a:custGeom>
              <a:solidFill>
                <a:srgbClr val="9B4F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p>
                <a:pPr marL="0" marR="0" lvl="0" indent="0" defTabSz="932597" eaLnBrk="1" fontAlgn="auto" latinLnBrk="0" hangingPunct="1">
                  <a:lnSpc>
                    <a:spcPct val="100000"/>
                  </a:lnSpc>
                  <a:spcBef>
                    <a:spcPts val="0"/>
                  </a:spcBef>
                  <a:spcAft>
                    <a:spcPts val="0"/>
                  </a:spcAft>
                  <a:buClrTx/>
                  <a:buSzTx/>
                  <a:buFontTx/>
                  <a:buNone/>
                  <a:tabLst/>
                  <a:defRPr/>
                </a:pPr>
                <a:endParaRPr kumimoji="0" lang="en-US" sz="1836" b="0" i="0" u="none" strike="noStrike" kern="0" cap="none" spc="0" normalizeH="0" baseline="0" noProof="0">
                  <a:ln>
                    <a:noFill/>
                  </a:ln>
                  <a:solidFill>
                    <a:sysClr val="windowText" lastClr="000000"/>
                  </a:solidFill>
                  <a:effectLst/>
                  <a:uLnTx/>
                  <a:uFillTx/>
                </a:endParaRPr>
              </a:p>
            </p:txBody>
          </p:sp>
          <p:sp>
            <p:nvSpPr>
              <p:cNvPr id="769" name="Freeform 327"/>
              <p:cNvSpPr>
                <a:spLocks/>
              </p:cNvSpPr>
              <p:nvPr/>
            </p:nvSpPr>
            <p:spPr bwMode="auto">
              <a:xfrm>
                <a:off x="4376738" y="4767263"/>
                <a:ext cx="22225" cy="125412"/>
              </a:xfrm>
              <a:custGeom>
                <a:avLst/>
                <a:gdLst>
                  <a:gd name="T0" fmla="*/ 0 w 14"/>
                  <a:gd name="T1" fmla="*/ 0 h 79"/>
                  <a:gd name="T2" fmla="*/ 0 w 14"/>
                  <a:gd name="T3" fmla="*/ 15 h 79"/>
                  <a:gd name="T4" fmla="*/ 0 w 14"/>
                  <a:gd name="T5" fmla="*/ 79 h 79"/>
                  <a:gd name="T6" fmla="*/ 14 w 14"/>
                  <a:gd name="T7" fmla="*/ 79 h 79"/>
                  <a:gd name="T8" fmla="*/ 14 w 14"/>
                  <a:gd name="T9" fmla="*/ 9 h 79"/>
                  <a:gd name="T10" fmla="*/ 14 w 14"/>
                  <a:gd name="T11" fmla="*/ 0 h 79"/>
                  <a:gd name="T12" fmla="*/ 0 w 14"/>
                  <a:gd name="T13" fmla="*/ 0 h 79"/>
                </a:gdLst>
                <a:ahLst/>
                <a:cxnLst>
                  <a:cxn ang="0">
                    <a:pos x="T0" y="T1"/>
                  </a:cxn>
                  <a:cxn ang="0">
                    <a:pos x="T2" y="T3"/>
                  </a:cxn>
                  <a:cxn ang="0">
                    <a:pos x="T4" y="T5"/>
                  </a:cxn>
                  <a:cxn ang="0">
                    <a:pos x="T6" y="T7"/>
                  </a:cxn>
                  <a:cxn ang="0">
                    <a:pos x="T8" y="T9"/>
                  </a:cxn>
                  <a:cxn ang="0">
                    <a:pos x="T10" y="T11"/>
                  </a:cxn>
                  <a:cxn ang="0">
                    <a:pos x="T12" y="T13"/>
                  </a:cxn>
                </a:cxnLst>
                <a:rect l="0" t="0" r="r" b="b"/>
                <a:pathLst>
                  <a:path w="14" h="79">
                    <a:moveTo>
                      <a:pt x="0" y="0"/>
                    </a:moveTo>
                    <a:lnTo>
                      <a:pt x="0" y="15"/>
                    </a:lnTo>
                    <a:lnTo>
                      <a:pt x="0" y="79"/>
                    </a:lnTo>
                    <a:lnTo>
                      <a:pt x="14" y="79"/>
                    </a:lnTo>
                    <a:lnTo>
                      <a:pt x="14" y="9"/>
                    </a:lnTo>
                    <a:lnTo>
                      <a:pt x="14" y="0"/>
                    </a:lnTo>
                    <a:lnTo>
                      <a:pt x="0" y="0"/>
                    </a:lnTo>
                    <a:close/>
                  </a:path>
                </a:pathLst>
              </a:custGeom>
              <a:solidFill>
                <a:srgbClr val="9B4F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p>
                <a:pPr marL="0" marR="0" lvl="0" indent="0" defTabSz="932597" eaLnBrk="1" fontAlgn="auto" latinLnBrk="0" hangingPunct="1">
                  <a:lnSpc>
                    <a:spcPct val="100000"/>
                  </a:lnSpc>
                  <a:spcBef>
                    <a:spcPts val="0"/>
                  </a:spcBef>
                  <a:spcAft>
                    <a:spcPts val="0"/>
                  </a:spcAft>
                  <a:buClrTx/>
                  <a:buSzTx/>
                  <a:buFontTx/>
                  <a:buNone/>
                  <a:tabLst/>
                  <a:defRPr/>
                </a:pPr>
                <a:endParaRPr kumimoji="0" lang="en-US" sz="1836" b="0" i="0" u="none" strike="noStrike" kern="0" cap="none" spc="0" normalizeH="0" baseline="0" noProof="0">
                  <a:ln>
                    <a:noFill/>
                  </a:ln>
                  <a:solidFill>
                    <a:sysClr val="windowText" lastClr="000000"/>
                  </a:solidFill>
                  <a:effectLst/>
                  <a:uLnTx/>
                  <a:uFillTx/>
                </a:endParaRPr>
              </a:p>
            </p:txBody>
          </p:sp>
          <p:sp>
            <p:nvSpPr>
              <p:cNvPr id="770" name="Freeform 328"/>
              <p:cNvSpPr>
                <a:spLocks/>
              </p:cNvSpPr>
              <p:nvPr/>
            </p:nvSpPr>
            <p:spPr bwMode="auto">
              <a:xfrm>
                <a:off x="4213226" y="4829175"/>
                <a:ext cx="22225" cy="63500"/>
              </a:xfrm>
              <a:custGeom>
                <a:avLst/>
                <a:gdLst>
                  <a:gd name="T0" fmla="*/ 0 w 14"/>
                  <a:gd name="T1" fmla="*/ 0 h 40"/>
                  <a:gd name="T2" fmla="*/ 0 w 14"/>
                  <a:gd name="T3" fmla="*/ 22 h 40"/>
                  <a:gd name="T4" fmla="*/ 0 w 14"/>
                  <a:gd name="T5" fmla="*/ 40 h 40"/>
                  <a:gd name="T6" fmla="*/ 14 w 14"/>
                  <a:gd name="T7" fmla="*/ 40 h 40"/>
                  <a:gd name="T8" fmla="*/ 14 w 14"/>
                  <a:gd name="T9" fmla="*/ 15 h 40"/>
                  <a:gd name="T10" fmla="*/ 14 w 14"/>
                  <a:gd name="T11" fmla="*/ 0 h 40"/>
                  <a:gd name="T12" fmla="*/ 0 w 14"/>
                  <a:gd name="T13" fmla="*/ 0 h 40"/>
                </a:gdLst>
                <a:ahLst/>
                <a:cxnLst>
                  <a:cxn ang="0">
                    <a:pos x="T0" y="T1"/>
                  </a:cxn>
                  <a:cxn ang="0">
                    <a:pos x="T2" y="T3"/>
                  </a:cxn>
                  <a:cxn ang="0">
                    <a:pos x="T4" y="T5"/>
                  </a:cxn>
                  <a:cxn ang="0">
                    <a:pos x="T6" y="T7"/>
                  </a:cxn>
                  <a:cxn ang="0">
                    <a:pos x="T8" y="T9"/>
                  </a:cxn>
                  <a:cxn ang="0">
                    <a:pos x="T10" y="T11"/>
                  </a:cxn>
                  <a:cxn ang="0">
                    <a:pos x="T12" y="T13"/>
                  </a:cxn>
                </a:cxnLst>
                <a:rect l="0" t="0" r="r" b="b"/>
                <a:pathLst>
                  <a:path w="14" h="40">
                    <a:moveTo>
                      <a:pt x="0" y="0"/>
                    </a:moveTo>
                    <a:lnTo>
                      <a:pt x="0" y="22"/>
                    </a:lnTo>
                    <a:lnTo>
                      <a:pt x="0" y="40"/>
                    </a:lnTo>
                    <a:lnTo>
                      <a:pt x="14" y="40"/>
                    </a:lnTo>
                    <a:lnTo>
                      <a:pt x="14" y="15"/>
                    </a:lnTo>
                    <a:lnTo>
                      <a:pt x="14" y="0"/>
                    </a:lnTo>
                    <a:lnTo>
                      <a:pt x="0" y="0"/>
                    </a:lnTo>
                    <a:close/>
                  </a:path>
                </a:pathLst>
              </a:custGeom>
              <a:solidFill>
                <a:srgbClr val="00B29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p>
                <a:pPr marL="0" marR="0" lvl="0" indent="0" defTabSz="932597" eaLnBrk="1" fontAlgn="auto" latinLnBrk="0" hangingPunct="1">
                  <a:lnSpc>
                    <a:spcPct val="100000"/>
                  </a:lnSpc>
                  <a:spcBef>
                    <a:spcPts val="0"/>
                  </a:spcBef>
                  <a:spcAft>
                    <a:spcPts val="0"/>
                  </a:spcAft>
                  <a:buClrTx/>
                  <a:buSzTx/>
                  <a:buFontTx/>
                  <a:buNone/>
                  <a:tabLst/>
                  <a:defRPr/>
                </a:pPr>
                <a:endParaRPr kumimoji="0" lang="en-US" sz="1836" b="0" i="0" u="none" strike="noStrike" kern="0" cap="none" spc="0" normalizeH="0" baseline="0" noProof="0">
                  <a:ln>
                    <a:noFill/>
                  </a:ln>
                  <a:solidFill>
                    <a:sysClr val="windowText" lastClr="000000"/>
                  </a:solidFill>
                  <a:effectLst/>
                  <a:uLnTx/>
                  <a:uFillTx/>
                </a:endParaRPr>
              </a:p>
            </p:txBody>
          </p:sp>
          <p:sp>
            <p:nvSpPr>
              <p:cNvPr id="771" name="Freeform 329"/>
              <p:cNvSpPr>
                <a:spLocks/>
              </p:cNvSpPr>
              <p:nvPr/>
            </p:nvSpPr>
            <p:spPr bwMode="auto">
              <a:xfrm>
                <a:off x="4238626" y="4757738"/>
                <a:ext cx="22225" cy="134937"/>
              </a:xfrm>
              <a:custGeom>
                <a:avLst/>
                <a:gdLst>
                  <a:gd name="T0" fmla="*/ 0 w 14"/>
                  <a:gd name="T1" fmla="*/ 0 h 85"/>
                  <a:gd name="T2" fmla="*/ 0 w 14"/>
                  <a:gd name="T3" fmla="*/ 64 h 85"/>
                  <a:gd name="T4" fmla="*/ 0 w 14"/>
                  <a:gd name="T5" fmla="*/ 85 h 85"/>
                  <a:gd name="T6" fmla="*/ 14 w 14"/>
                  <a:gd name="T7" fmla="*/ 85 h 85"/>
                  <a:gd name="T8" fmla="*/ 14 w 14"/>
                  <a:gd name="T9" fmla="*/ 59 h 85"/>
                  <a:gd name="T10" fmla="*/ 14 w 14"/>
                  <a:gd name="T11" fmla="*/ 0 h 85"/>
                  <a:gd name="T12" fmla="*/ 0 w 14"/>
                  <a:gd name="T13" fmla="*/ 0 h 85"/>
                </a:gdLst>
                <a:ahLst/>
                <a:cxnLst>
                  <a:cxn ang="0">
                    <a:pos x="T0" y="T1"/>
                  </a:cxn>
                  <a:cxn ang="0">
                    <a:pos x="T2" y="T3"/>
                  </a:cxn>
                  <a:cxn ang="0">
                    <a:pos x="T4" y="T5"/>
                  </a:cxn>
                  <a:cxn ang="0">
                    <a:pos x="T6" y="T7"/>
                  </a:cxn>
                  <a:cxn ang="0">
                    <a:pos x="T8" y="T9"/>
                  </a:cxn>
                  <a:cxn ang="0">
                    <a:pos x="T10" y="T11"/>
                  </a:cxn>
                  <a:cxn ang="0">
                    <a:pos x="T12" y="T13"/>
                  </a:cxn>
                </a:cxnLst>
                <a:rect l="0" t="0" r="r" b="b"/>
                <a:pathLst>
                  <a:path w="14" h="85">
                    <a:moveTo>
                      <a:pt x="0" y="0"/>
                    </a:moveTo>
                    <a:lnTo>
                      <a:pt x="0" y="64"/>
                    </a:lnTo>
                    <a:lnTo>
                      <a:pt x="0" y="85"/>
                    </a:lnTo>
                    <a:lnTo>
                      <a:pt x="14" y="85"/>
                    </a:lnTo>
                    <a:lnTo>
                      <a:pt x="14" y="59"/>
                    </a:lnTo>
                    <a:lnTo>
                      <a:pt x="14" y="0"/>
                    </a:lnTo>
                    <a:lnTo>
                      <a:pt x="0" y="0"/>
                    </a:lnTo>
                    <a:close/>
                  </a:path>
                </a:pathLst>
              </a:custGeom>
              <a:solidFill>
                <a:srgbClr val="68217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p>
                <a:pPr marL="0" marR="0" lvl="0" indent="0" defTabSz="932597" eaLnBrk="1" fontAlgn="auto" latinLnBrk="0" hangingPunct="1">
                  <a:lnSpc>
                    <a:spcPct val="100000"/>
                  </a:lnSpc>
                  <a:spcBef>
                    <a:spcPts val="0"/>
                  </a:spcBef>
                  <a:spcAft>
                    <a:spcPts val="0"/>
                  </a:spcAft>
                  <a:buClrTx/>
                  <a:buSzTx/>
                  <a:buFontTx/>
                  <a:buNone/>
                  <a:tabLst/>
                  <a:defRPr/>
                </a:pPr>
                <a:endParaRPr kumimoji="0" lang="en-US" sz="1836" b="0" i="0" u="none" strike="noStrike" kern="0" cap="none" spc="0" normalizeH="0" baseline="0" noProof="0">
                  <a:ln>
                    <a:noFill/>
                  </a:ln>
                  <a:solidFill>
                    <a:sysClr val="windowText" lastClr="000000"/>
                  </a:solidFill>
                  <a:effectLst/>
                  <a:uLnTx/>
                  <a:uFillTx/>
                </a:endParaRPr>
              </a:p>
            </p:txBody>
          </p:sp>
        </p:grpSp>
        <p:grpSp>
          <p:nvGrpSpPr>
            <p:cNvPr id="703" name="Group 702"/>
            <p:cNvGrpSpPr/>
            <p:nvPr/>
          </p:nvGrpSpPr>
          <p:grpSpPr>
            <a:xfrm>
              <a:off x="5902632" y="4575426"/>
              <a:ext cx="324442" cy="319673"/>
              <a:chOff x="3181951" y="1344947"/>
              <a:chExt cx="324442" cy="319673"/>
            </a:xfrm>
          </p:grpSpPr>
          <p:sp>
            <p:nvSpPr>
              <p:cNvPr id="758" name="Freeform 245"/>
              <p:cNvSpPr>
                <a:spLocks/>
              </p:cNvSpPr>
              <p:nvPr/>
            </p:nvSpPr>
            <p:spPr bwMode="auto">
              <a:xfrm rot="5400000">
                <a:off x="3184336" y="1342563"/>
                <a:ext cx="319672" cy="324442"/>
              </a:xfrm>
              <a:custGeom>
                <a:avLst/>
                <a:gdLst>
                  <a:gd name="T0" fmla="*/ 46 w 48"/>
                  <a:gd name="T1" fmla="*/ 15 h 48"/>
                  <a:gd name="T2" fmla="*/ 40 w 48"/>
                  <a:gd name="T3" fmla="*/ 6 h 48"/>
                  <a:gd name="T4" fmla="*/ 24 w 48"/>
                  <a:gd name="T5" fmla="*/ 0 h 48"/>
                  <a:gd name="T6" fmla="*/ 13 w 48"/>
                  <a:gd name="T7" fmla="*/ 2 h 48"/>
                  <a:gd name="T8" fmla="*/ 0 w 48"/>
                  <a:gd name="T9" fmla="*/ 24 h 48"/>
                  <a:gd name="T10" fmla="*/ 6 w 48"/>
                  <a:gd name="T11" fmla="*/ 41 h 48"/>
                  <a:gd name="T12" fmla="*/ 13 w 48"/>
                  <a:gd name="T13" fmla="*/ 46 h 48"/>
                  <a:gd name="T14" fmla="*/ 24 w 48"/>
                  <a:gd name="T15" fmla="*/ 48 h 48"/>
                  <a:gd name="T16" fmla="*/ 48 w 48"/>
                  <a:gd name="T17" fmla="*/ 24 h 48"/>
                  <a:gd name="T18" fmla="*/ 46 w 48"/>
                  <a:gd name="T19" fmla="*/ 15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8" h="48">
                    <a:moveTo>
                      <a:pt x="46" y="15"/>
                    </a:moveTo>
                    <a:cubicBezTo>
                      <a:pt x="45" y="12"/>
                      <a:pt x="43" y="9"/>
                      <a:pt x="40" y="6"/>
                    </a:cubicBezTo>
                    <a:cubicBezTo>
                      <a:pt x="36" y="2"/>
                      <a:pt x="30" y="0"/>
                      <a:pt x="24" y="0"/>
                    </a:cubicBezTo>
                    <a:cubicBezTo>
                      <a:pt x="20" y="0"/>
                      <a:pt x="17" y="1"/>
                      <a:pt x="13" y="2"/>
                    </a:cubicBezTo>
                    <a:cubicBezTo>
                      <a:pt x="5" y="6"/>
                      <a:pt x="0" y="15"/>
                      <a:pt x="0" y="24"/>
                    </a:cubicBezTo>
                    <a:cubicBezTo>
                      <a:pt x="0" y="31"/>
                      <a:pt x="2" y="37"/>
                      <a:pt x="6" y="41"/>
                    </a:cubicBezTo>
                    <a:cubicBezTo>
                      <a:pt x="8" y="43"/>
                      <a:pt x="10" y="45"/>
                      <a:pt x="13" y="46"/>
                    </a:cubicBezTo>
                    <a:cubicBezTo>
                      <a:pt x="16" y="47"/>
                      <a:pt x="20" y="48"/>
                      <a:pt x="24" y="48"/>
                    </a:cubicBezTo>
                    <a:cubicBezTo>
                      <a:pt x="37" y="48"/>
                      <a:pt x="48" y="38"/>
                      <a:pt x="48" y="24"/>
                    </a:cubicBezTo>
                    <a:cubicBezTo>
                      <a:pt x="48" y="21"/>
                      <a:pt x="47" y="18"/>
                      <a:pt x="46" y="15"/>
                    </a:cubicBezTo>
                    <a:close/>
                  </a:path>
                </a:pathLst>
              </a:custGeom>
              <a:solidFill>
                <a:srgbClr val="68217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p>
                <a:pPr marL="0" marR="0" lvl="0" indent="0" defTabSz="932597" eaLnBrk="1" fontAlgn="auto" latinLnBrk="0" hangingPunct="1">
                  <a:lnSpc>
                    <a:spcPct val="100000"/>
                  </a:lnSpc>
                  <a:spcBef>
                    <a:spcPts val="0"/>
                  </a:spcBef>
                  <a:spcAft>
                    <a:spcPts val="0"/>
                  </a:spcAft>
                  <a:buClrTx/>
                  <a:buSzTx/>
                  <a:buFontTx/>
                  <a:buNone/>
                  <a:tabLst/>
                  <a:defRPr/>
                </a:pPr>
                <a:endParaRPr kumimoji="0" lang="en-US" sz="1836" b="0" i="0" u="none" strike="noStrike" kern="0" cap="none" spc="0" normalizeH="0" baseline="0" noProof="0">
                  <a:ln>
                    <a:noFill/>
                  </a:ln>
                  <a:solidFill>
                    <a:sysClr val="windowText" lastClr="000000"/>
                  </a:solidFill>
                  <a:effectLst/>
                  <a:uLnTx/>
                  <a:uFillTx/>
                </a:endParaRPr>
              </a:p>
            </p:txBody>
          </p:sp>
          <p:sp>
            <p:nvSpPr>
              <p:cNvPr id="759" name="Freeform 330"/>
              <p:cNvSpPr>
                <a:spLocks/>
              </p:cNvSpPr>
              <p:nvPr/>
            </p:nvSpPr>
            <p:spPr bwMode="auto">
              <a:xfrm rot="5400000">
                <a:off x="3334630" y="1440372"/>
                <a:ext cx="181306" cy="162221"/>
              </a:xfrm>
              <a:custGeom>
                <a:avLst/>
                <a:gdLst>
                  <a:gd name="T0" fmla="*/ 27 w 27"/>
                  <a:gd name="T1" fmla="*/ 6 h 24"/>
                  <a:gd name="T2" fmla="*/ 11 w 27"/>
                  <a:gd name="T3" fmla="*/ 0 h 24"/>
                  <a:gd name="T4" fmla="*/ 0 w 27"/>
                  <a:gd name="T5" fmla="*/ 2 h 24"/>
                  <a:gd name="T6" fmla="*/ 11 w 27"/>
                  <a:gd name="T7" fmla="*/ 24 h 24"/>
                  <a:gd name="T8" fmla="*/ 27 w 27"/>
                  <a:gd name="T9" fmla="*/ 6 h 24"/>
                </a:gdLst>
                <a:ahLst/>
                <a:cxnLst>
                  <a:cxn ang="0">
                    <a:pos x="T0" y="T1"/>
                  </a:cxn>
                  <a:cxn ang="0">
                    <a:pos x="T2" y="T3"/>
                  </a:cxn>
                  <a:cxn ang="0">
                    <a:pos x="T4" y="T5"/>
                  </a:cxn>
                  <a:cxn ang="0">
                    <a:pos x="T6" y="T7"/>
                  </a:cxn>
                  <a:cxn ang="0">
                    <a:pos x="T8" y="T9"/>
                  </a:cxn>
                </a:cxnLst>
                <a:rect l="0" t="0" r="r" b="b"/>
                <a:pathLst>
                  <a:path w="27" h="24">
                    <a:moveTo>
                      <a:pt x="27" y="6"/>
                    </a:moveTo>
                    <a:cubicBezTo>
                      <a:pt x="23" y="2"/>
                      <a:pt x="17" y="0"/>
                      <a:pt x="11" y="0"/>
                    </a:cubicBezTo>
                    <a:cubicBezTo>
                      <a:pt x="7" y="0"/>
                      <a:pt x="4" y="1"/>
                      <a:pt x="0" y="2"/>
                    </a:cubicBezTo>
                    <a:cubicBezTo>
                      <a:pt x="11" y="24"/>
                      <a:pt x="11" y="24"/>
                      <a:pt x="11" y="24"/>
                    </a:cubicBezTo>
                    <a:lnTo>
                      <a:pt x="27" y="6"/>
                    </a:lnTo>
                    <a:close/>
                  </a:path>
                </a:pathLst>
              </a:custGeom>
              <a:solidFill>
                <a:srgbClr val="68217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p>
                <a:pPr marL="0" marR="0" lvl="0" indent="0" defTabSz="932597" eaLnBrk="1" fontAlgn="auto" latinLnBrk="0" hangingPunct="1">
                  <a:lnSpc>
                    <a:spcPct val="100000"/>
                  </a:lnSpc>
                  <a:spcBef>
                    <a:spcPts val="0"/>
                  </a:spcBef>
                  <a:spcAft>
                    <a:spcPts val="0"/>
                  </a:spcAft>
                  <a:buClrTx/>
                  <a:buSzTx/>
                  <a:buFontTx/>
                  <a:buNone/>
                  <a:tabLst/>
                  <a:defRPr/>
                </a:pPr>
                <a:endParaRPr kumimoji="0" lang="en-US" sz="1836" b="0" i="0" u="none" strike="noStrike" kern="0" cap="none" spc="0" normalizeH="0" baseline="0" noProof="0">
                  <a:ln>
                    <a:noFill/>
                  </a:ln>
                  <a:solidFill>
                    <a:sysClr val="windowText" lastClr="000000"/>
                  </a:solidFill>
                  <a:effectLst/>
                  <a:uLnTx/>
                  <a:uFillTx/>
                </a:endParaRPr>
              </a:p>
            </p:txBody>
          </p:sp>
          <p:sp>
            <p:nvSpPr>
              <p:cNvPr id="760" name="Freeform 331"/>
              <p:cNvSpPr>
                <a:spLocks/>
              </p:cNvSpPr>
              <p:nvPr/>
            </p:nvSpPr>
            <p:spPr bwMode="auto">
              <a:xfrm rot="5400000">
                <a:off x="3329857" y="1521484"/>
                <a:ext cx="147909" cy="119278"/>
              </a:xfrm>
              <a:custGeom>
                <a:avLst/>
                <a:gdLst>
                  <a:gd name="T0" fmla="*/ 22 w 22"/>
                  <a:gd name="T1" fmla="*/ 9 h 18"/>
                  <a:gd name="T2" fmla="*/ 16 w 22"/>
                  <a:gd name="T3" fmla="*/ 0 h 18"/>
                  <a:gd name="T4" fmla="*/ 0 w 22"/>
                  <a:gd name="T5" fmla="*/ 18 h 18"/>
                  <a:gd name="T6" fmla="*/ 22 w 22"/>
                  <a:gd name="T7" fmla="*/ 9 h 18"/>
                </a:gdLst>
                <a:ahLst/>
                <a:cxnLst>
                  <a:cxn ang="0">
                    <a:pos x="T0" y="T1"/>
                  </a:cxn>
                  <a:cxn ang="0">
                    <a:pos x="T2" y="T3"/>
                  </a:cxn>
                  <a:cxn ang="0">
                    <a:pos x="T4" y="T5"/>
                  </a:cxn>
                  <a:cxn ang="0">
                    <a:pos x="T6" y="T7"/>
                  </a:cxn>
                </a:cxnLst>
                <a:rect l="0" t="0" r="r" b="b"/>
                <a:pathLst>
                  <a:path w="22" h="18">
                    <a:moveTo>
                      <a:pt x="22" y="9"/>
                    </a:moveTo>
                    <a:cubicBezTo>
                      <a:pt x="21" y="6"/>
                      <a:pt x="19" y="3"/>
                      <a:pt x="16" y="0"/>
                    </a:cubicBezTo>
                    <a:cubicBezTo>
                      <a:pt x="0" y="18"/>
                      <a:pt x="0" y="18"/>
                      <a:pt x="0" y="18"/>
                    </a:cubicBezTo>
                    <a:lnTo>
                      <a:pt x="22" y="9"/>
                    </a:lnTo>
                    <a:close/>
                  </a:path>
                </a:pathLst>
              </a:custGeom>
              <a:solidFill>
                <a:srgbClr val="0020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p>
                <a:pPr marL="0" marR="0" lvl="0" indent="0" defTabSz="932597" eaLnBrk="1" fontAlgn="auto" latinLnBrk="0" hangingPunct="1">
                  <a:lnSpc>
                    <a:spcPct val="100000"/>
                  </a:lnSpc>
                  <a:spcBef>
                    <a:spcPts val="0"/>
                  </a:spcBef>
                  <a:spcAft>
                    <a:spcPts val="0"/>
                  </a:spcAft>
                  <a:buClrTx/>
                  <a:buSzTx/>
                  <a:buFontTx/>
                  <a:buNone/>
                  <a:tabLst/>
                  <a:defRPr/>
                </a:pPr>
                <a:endParaRPr kumimoji="0" lang="en-US" sz="1836" b="0" i="0" u="none" strike="noStrike" kern="0" cap="none" spc="0" normalizeH="0" baseline="0" noProof="0">
                  <a:ln>
                    <a:noFill/>
                  </a:ln>
                  <a:solidFill>
                    <a:sysClr val="windowText" lastClr="000000"/>
                  </a:solidFill>
                  <a:effectLst/>
                  <a:uLnTx/>
                  <a:uFillTx/>
                </a:endParaRPr>
              </a:p>
            </p:txBody>
          </p:sp>
          <p:sp>
            <p:nvSpPr>
              <p:cNvPr id="761" name="Freeform 332"/>
              <p:cNvSpPr>
                <a:spLocks/>
              </p:cNvSpPr>
              <p:nvPr/>
            </p:nvSpPr>
            <p:spPr bwMode="auto">
              <a:xfrm rot="5400000">
                <a:off x="3279760" y="1294851"/>
                <a:ext cx="162221" cy="262414"/>
              </a:xfrm>
              <a:custGeom>
                <a:avLst/>
                <a:gdLst>
                  <a:gd name="T0" fmla="*/ 13 w 24"/>
                  <a:gd name="T1" fmla="*/ 0 h 39"/>
                  <a:gd name="T2" fmla="*/ 0 w 24"/>
                  <a:gd name="T3" fmla="*/ 22 h 39"/>
                  <a:gd name="T4" fmla="*/ 6 w 24"/>
                  <a:gd name="T5" fmla="*/ 39 h 39"/>
                  <a:gd name="T6" fmla="*/ 24 w 24"/>
                  <a:gd name="T7" fmla="*/ 22 h 39"/>
                  <a:gd name="T8" fmla="*/ 13 w 24"/>
                  <a:gd name="T9" fmla="*/ 0 h 39"/>
                </a:gdLst>
                <a:ahLst/>
                <a:cxnLst>
                  <a:cxn ang="0">
                    <a:pos x="T0" y="T1"/>
                  </a:cxn>
                  <a:cxn ang="0">
                    <a:pos x="T2" y="T3"/>
                  </a:cxn>
                  <a:cxn ang="0">
                    <a:pos x="T4" y="T5"/>
                  </a:cxn>
                  <a:cxn ang="0">
                    <a:pos x="T6" y="T7"/>
                  </a:cxn>
                  <a:cxn ang="0">
                    <a:pos x="T8" y="T9"/>
                  </a:cxn>
                </a:cxnLst>
                <a:rect l="0" t="0" r="r" b="b"/>
                <a:pathLst>
                  <a:path w="24" h="39">
                    <a:moveTo>
                      <a:pt x="13" y="0"/>
                    </a:moveTo>
                    <a:cubicBezTo>
                      <a:pt x="5" y="4"/>
                      <a:pt x="0" y="13"/>
                      <a:pt x="0" y="22"/>
                    </a:cubicBezTo>
                    <a:cubicBezTo>
                      <a:pt x="0" y="29"/>
                      <a:pt x="2" y="35"/>
                      <a:pt x="6" y="39"/>
                    </a:cubicBezTo>
                    <a:cubicBezTo>
                      <a:pt x="24" y="22"/>
                      <a:pt x="24" y="22"/>
                      <a:pt x="24" y="22"/>
                    </a:cubicBezTo>
                    <a:lnTo>
                      <a:pt x="13" y="0"/>
                    </a:lnTo>
                    <a:close/>
                  </a:path>
                </a:pathLst>
              </a:custGeom>
              <a:solidFill>
                <a:srgbClr val="44235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p>
                <a:pPr marL="0" marR="0" lvl="0" indent="0" defTabSz="932597" eaLnBrk="1" fontAlgn="auto" latinLnBrk="0" hangingPunct="1">
                  <a:lnSpc>
                    <a:spcPct val="100000"/>
                  </a:lnSpc>
                  <a:spcBef>
                    <a:spcPts val="0"/>
                  </a:spcBef>
                  <a:spcAft>
                    <a:spcPts val="0"/>
                  </a:spcAft>
                  <a:buClrTx/>
                  <a:buSzTx/>
                  <a:buFontTx/>
                  <a:buNone/>
                  <a:tabLst/>
                  <a:defRPr/>
                </a:pPr>
                <a:endParaRPr kumimoji="0" lang="en-US" sz="1836" b="0" i="0" u="none" strike="noStrike" kern="0" cap="none" spc="0" normalizeH="0" baseline="0" noProof="0">
                  <a:ln>
                    <a:noFill/>
                  </a:ln>
                  <a:solidFill>
                    <a:sysClr val="windowText" lastClr="000000"/>
                  </a:solidFill>
                  <a:effectLst/>
                  <a:uLnTx/>
                  <a:uFillTx/>
                </a:endParaRPr>
              </a:p>
            </p:txBody>
          </p:sp>
          <p:sp>
            <p:nvSpPr>
              <p:cNvPr id="762" name="Freeform 333"/>
              <p:cNvSpPr>
                <a:spLocks/>
              </p:cNvSpPr>
              <p:nvPr/>
            </p:nvSpPr>
            <p:spPr bwMode="auto">
              <a:xfrm rot="5400000">
                <a:off x="3296459" y="1554882"/>
                <a:ext cx="157451" cy="62024"/>
              </a:xfrm>
              <a:custGeom>
                <a:avLst/>
                <a:gdLst>
                  <a:gd name="T0" fmla="*/ 0 w 24"/>
                  <a:gd name="T1" fmla="*/ 9 h 9"/>
                  <a:gd name="T2" fmla="*/ 24 w 24"/>
                  <a:gd name="T3" fmla="*/ 9 h 9"/>
                  <a:gd name="T4" fmla="*/ 22 w 24"/>
                  <a:gd name="T5" fmla="*/ 0 h 9"/>
                  <a:gd name="T6" fmla="*/ 0 w 24"/>
                  <a:gd name="T7" fmla="*/ 9 h 9"/>
                </a:gdLst>
                <a:ahLst/>
                <a:cxnLst>
                  <a:cxn ang="0">
                    <a:pos x="T0" y="T1"/>
                  </a:cxn>
                  <a:cxn ang="0">
                    <a:pos x="T2" y="T3"/>
                  </a:cxn>
                  <a:cxn ang="0">
                    <a:pos x="T4" y="T5"/>
                  </a:cxn>
                  <a:cxn ang="0">
                    <a:pos x="T6" y="T7"/>
                  </a:cxn>
                </a:cxnLst>
                <a:rect l="0" t="0" r="r" b="b"/>
                <a:pathLst>
                  <a:path w="24" h="9">
                    <a:moveTo>
                      <a:pt x="0" y="9"/>
                    </a:moveTo>
                    <a:cubicBezTo>
                      <a:pt x="24" y="9"/>
                      <a:pt x="24" y="9"/>
                      <a:pt x="24" y="9"/>
                    </a:cubicBezTo>
                    <a:cubicBezTo>
                      <a:pt x="24" y="6"/>
                      <a:pt x="23" y="3"/>
                      <a:pt x="22" y="0"/>
                    </a:cubicBezTo>
                    <a:lnTo>
                      <a:pt x="0" y="9"/>
                    </a:lnTo>
                    <a:close/>
                  </a:path>
                </a:pathLst>
              </a:custGeom>
              <a:solidFill>
                <a:srgbClr val="00827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p>
                <a:pPr marL="0" marR="0" lvl="0" indent="0" defTabSz="932597" eaLnBrk="1" fontAlgn="auto" latinLnBrk="0" hangingPunct="1">
                  <a:lnSpc>
                    <a:spcPct val="100000"/>
                  </a:lnSpc>
                  <a:spcBef>
                    <a:spcPts val="0"/>
                  </a:spcBef>
                  <a:spcAft>
                    <a:spcPts val="0"/>
                  </a:spcAft>
                  <a:buClrTx/>
                  <a:buSzTx/>
                  <a:buFontTx/>
                  <a:buNone/>
                  <a:tabLst/>
                  <a:defRPr/>
                </a:pPr>
                <a:endParaRPr kumimoji="0" lang="en-US" sz="1836" b="0" i="0" u="none" strike="noStrike" kern="0" cap="none" spc="0" normalizeH="0" baseline="0" noProof="0">
                  <a:ln>
                    <a:noFill/>
                  </a:ln>
                  <a:solidFill>
                    <a:sysClr val="windowText" lastClr="000000"/>
                  </a:solidFill>
                  <a:effectLst/>
                  <a:uLnTx/>
                  <a:uFillTx/>
                </a:endParaRPr>
              </a:p>
            </p:txBody>
          </p:sp>
          <p:sp>
            <p:nvSpPr>
              <p:cNvPr id="763" name="Freeform 334"/>
              <p:cNvSpPr>
                <a:spLocks/>
              </p:cNvSpPr>
              <p:nvPr/>
            </p:nvSpPr>
            <p:spPr bwMode="auto">
              <a:xfrm rot="5400000">
                <a:off x="3210579" y="1373575"/>
                <a:ext cx="119282" cy="147906"/>
              </a:xfrm>
              <a:custGeom>
                <a:avLst/>
                <a:gdLst>
                  <a:gd name="T0" fmla="*/ 0 w 18"/>
                  <a:gd name="T1" fmla="*/ 17 h 22"/>
                  <a:gd name="T2" fmla="*/ 7 w 18"/>
                  <a:gd name="T3" fmla="*/ 22 h 22"/>
                  <a:gd name="T4" fmla="*/ 18 w 18"/>
                  <a:gd name="T5" fmla="*/ 0 h 22"/>
                  <a:gd name="T6" fmla="*/ 0 w 18"/>
                  <a:gd name="T7" fmla="*/ 17 h 22"/>
                </a:gdLst>
                <a:ahLst/>
                <a:cxnLst>
                  <a:cxn ang="0">
                    <a:pos x="T0" y="T1"/>
                  </a:cxn>
                  <a:cxn ang="0">
                    <a:pos x="T2" y="T3"/>
                  </a:cxn>
                  <a:cxn ang="0">
                    <a:pos x="T4" y="T5"/>
                  </a:cxn>
                  <a:cxn ang="0">
                    <a:pos x="T6" y="T7"/>
                  </a:cxn>
                </a:cxnLst>
                <a:rect l="0" t="0" r="r" b="b"/>
                <a:pathLst>
                  <a:path w="18" h="22">
                    <a:moveTo>
                      <a:pt x="0" y="17"/>
                    </a:moveTo>
                    <a:cubicBezTo>
                      <a:pt x="2" y="19"/>
                      <a:pt x="4" y="21"/>
                      <a:pt x="7" y="22"/>
                    </a:cubicBezTo>
                    <a:cubicBezTo>
                      <a:pt x="18" y="0"/>
                      <a:pt x="18" y="0"/>
                      <a:pt x="18" y="0"/>
                    </a:cubicBezTo>
                    <a:lnTo>
                      <a:pt x="0" y="17"/>
                    </a:lnTo>
                    <a:close/>
                  </a:path>
                </a:pathLst>
              </a:custGeom>
              <a:solidFill>
                <a:srgbClr val="00827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p>
                <a:pPr marL="0" marR="0" lvl="0" indent="0" defTabSz="932597" eaLnBrk="1" fontAlgn="auto" latinLnBrk="0" hangingPunct="1">
                  <a:lnSpc>
                    <a:spcPct val="100000"/>
                  </a:lnSpc>
                  <a:spcBef>
                    <a:spcPts val="0"/>
                  </a:spcBef>
                  <a:spcAft>
                    <a:spcPts val="0"/>
                  </a:spcAft>
                  <a:buClrTx/>
                  <a:buSzTx/>
                  <a:buFontTx/>
                  <a:buNone/>
                  <a:tabLst/>
                  <a:defRPr/>
                </a:pPr>
                <a:endParaRPr kumimoji="0" lang="en-US" sz="1836" b="0" i="0" u="none" strike="noStrike" kern="0" cap="none" spc="0" normalizeH="0" baseline="0" noProof="0">
                  <a:ln>
                    <a:noFill/>
                  </a:ln>
                  <a:solidFill>
                    <a:sysClr val="windowText" lastClr="000000"/>
                  </a:solidFill>
                  <a:effectLst/>
                  <a:uLnTx/>
                  <a:uFillTx/>
                </a:endParaRPr>
              </a:p>
            </p:txBody>
          </p:sp>
          <p:sp>
            <p:nvSpPr>
              <p:cNvPr id="764" name="Freeform 335"/>
              <p:cNvSpPr>
                <a:spLocks/>
              </p:cNvSpPr>
              <p:nvPr/>
            </p:nvSpPr>
            <p:spPr bwMode="auto">
              <a:xfrm rot="5400000">
                <a:off x="3146167" y="1466614"/>
                <a:ext cx="233790" cy="162221"/>
              </a:xfrm>
              <a:custGeom>
                <a:avLst/>
                <a:gdLst>
                  <a:gd name="T0" fmla="*/ 0 w 35"/>
                  <a:gd name="T1" fmla="*/ 22 h 24"/>
                  <a:gd name="T2" fmla="*/ 11 w 35"/>
                  <a:gd name="T3" fmla="*/ 24 h 24"/>
                  <a:gd name="T4" fmla="*/ 35 w 35"/>
                  <a:gd name="T5" fmla="*/ 0 h 24"/>
                  <a:gd name="T6" fmla="*/ 11 w 35"/>
                  <a:gd name="T7" fmla="*/ 0 h 24"/>
                  <a:gd name="T8" fmla="*/ 0 w 35"/>
                  <a:gd name="T9" fmla="*/ 22 h 24"/>
                </a:gdLst>
                <a:ahLst/>
                <a:cxnLst>
                  <a:cxn ang="0">
                    <a:pos x="T0" y="T1"/>
                  </a:cxn>
                  <a:cxn ang="0">
                    <a:pos x="T2" y="T3"/>
                  </a:cxn>
                  <a:cxn ang="0">
                    <a:pos x="T4" y="T5"/>
                  </a:cxn>
                  <a:cxn ang="0">
                    <a:pos x="T6" y="T7"/>
                  </a:cxn>
                  <a:cxn ang="0">
                    <a:pos x="T8" y="T9"/>
                  </a:cxn>
                </a:cxnLst>
                <a:rect l="0" t="0" r="r" b="b"/>
                <a:pathLst>
                  <a:path w="35" h="24">
                    <a:moveTo>
                      <a:pt x="0" y="22"/>
                    </a:moveTo>
                    <a:cubicBezTo>
                      <a:pt x="3" y="23"/>
                      <a:pt x="7" y="24"/>
                      <a:pt x="11" y="24"/>
                    </a:cubicBezTo>
                    <a:cubicBezTo>
                      <a:pt x="24" y="24"/>
                      <a:pt x="35" y="14"/>
                      <a:pt x="35" y="0"/>
                    </a:cubicBezTo>
                    <a:cubicBezTo>
                      <a:pt x="11" y="0"/>
                      <a:pt x="11" y="0"/>
                      <a:pt x="11" y="0"/>
                    </a:cubicBezTo>
                    <a:lnTo>
                      <a:pt x="0" y="22"/>
                    </a:lnTo>
                    <a:close/>
                  </a:path>
                </a:pathLst>
              </a:custGeom>
              <a:solidFill>
                <a:srgbClr val="00B29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p>
                <a:pPr marL="0" marR="0" lvl="0" indent="0" defTabSz="932597" eaLnBrk="1" fontAlgn="auto" latinLnBrk="0" hangingPunct="1">
                  <a:lnSpc>
                    <a:spcPct val="100000"/>
                  </a:lnSpc>
                  <a:spcBef>
                    <a:spcPts val="0"/>
                  </a:spcBef>
                  <a:spcAft>
                    <a:spcPts val="0"/>
                  </a:spcAft>
                  <a:buClrTx/>
                  <a:buSzTx/>
                  <a:buFontTx/>
                  <a:buNone/>
                  <a:tabLst/>
                  <a:defRPr/>
                </a:pPr>
                <a:endParaRPr kumimoji="0" lang="en-US" sz="1836" b="0" i="0" u="none" strike="noStrike" kern="0" cap="none" spc="0" normalizeH="0" baseline="0" noProof="0">
                  <a:ln>
                    <a:noFill/>
                  </a:ln>
                  <a:solidFill>
                    <a:sysClr val="windowText" lastClr="000000"/>
                  </a:solidFill>
                  <a:effectLst/>
                  <a:uLnTx/>
                  <a:uFillTx/>
                </a:endParaRPr>
              </a:p>
            </p:txBody>
          </p:sp>
        </p:grpSp>
        <p:grpSp>
          <p:nvGrpSpPr>
            <p:cNvPr id="704" name="Group 703"/>
            <p:cNvGrpSpPr/>
            <p:nvPr/>
          </p:nvGrpSpPr>
          <p:grpSpPr>
            <a:xfrm>
              <a:off x="5511393" y="4575427"/>
              <a:ext cx="319670" cy="319673"/>
              <a:chOff x="2790712" y="1344948"/>
              <a:chExt cx="319670" cy="319673"/>
            </a:xfrm>
          </p:grpSpPr>
          <p:sp>
            <p:nvSpPr>
              <p:cNvPr id="751" name="Freeform 336"/>
              <p:cNvSpPr>
                <a:spLocks/>
              </p:cNvSpPr>
              <p:nvPr/>
            </p:nvSpPr>
            <p:spPr bwMode="auto">
              <a:xfrm rot="5400000">
                <a:off x="2790711" y="1344950"/>
                <a:ext cx="319672" cy="319669"/>
              </a:xfrm>
              <a:custGeom>
                <a:avLst/>
                <a:gdLst>
                  <a:gd name="T0" fmla="*/ 46 w 48"/>
                  <a:gd name="T1" fmla="*/ 15 h 48"/>
                  <a:gd name="T2" fmla="*/ 40 w 48"/>
                  <a:gd name="T3" fmla="*/ 6 h 48"/>
                  <a:gd name="T4" fmla="*/ 24 w 48"/>
                  <a:gd name="T5" fmla="*/ 0 h 48"/>
                  <a:gd name="T6" fmla="*/ 13 w 48"/>
                  <a:gd name="T7" fmla="*/ 2 h 48"/>
                  <a:gd name="T8" fmla="*/ 0 w 48"/>
                  <a:gd name="T9" fmla="*/ 24 h 48"/>
                  <a:gd name="T10" fmla="*/ 6 w 48"/>
                  <a:gd name="T11" fmla="*/ 41 h 48"/>
                  <a:gd name="T12" fmla="*/ 13 w 48"/>
                  <a:gd name="T13" fmla="*/ 45 h 48"/>
                  <a:gd name="T14" fmla="*/ 24 w 48"/>
                  <a:gd name="T15" fmla="*/ 48 h 48"/>
                  <a:gd name="T16" fmla="*/ 48 w 48"/>
                  <a:gd name="T17" fmla="*/ 24 h 48"/>
                  <a:gd name="T18" fmla="*/ 46 w 48"/>
                  <a:gd name="T19" fmla="*/ 15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8" h="48">
                    <a:moveTo>
                      <a:pt x="46" y="15"/>
                    </a:moveTo>
                    <a:cubicBezTo>
                      <a:pt x="45" y="11"/>
                      <a:pt x="43" y="8"/>
                      <a:pt x="40" y="6"/>
                    </a:cubicBezTo>
                    <a:cubicBezTo>
                      <a:pt x="36" y="2"/>
                      <a:pt x="30" y="0"/>
                      <a:pt x="24" y="0"/>
                    </a:cubicBezTo>
                    <a:cubicBezTo>
                      <a:pt x="20" y="0"/>
                      <a:pt x="17" y="0"/>
                      <a:pt x="13" y="2"/>
                    </a:cubicBezTo>
                    <a:cubicBezTo>
                      <a:pt x="5" y="6"/>
                      <a:pt x="0" y="14"/>
                      <a:pt x="0" y="24"/>
                    </a:cubicBezTo>
                    <a:cubicBezTo>
                      <a:pt x="0" y="30"/>
                      <a:pt x="2" y="36"/>
                      <a:pt x="6" y="41"/>
                    </a:cubicBezTo>
                    <a:cubicBezTo>
                      <a:pt x="8" y="43"/>
                      <a:pt x="10" y="44"/>
                      <a:pt x="13" y="45"/>
                    </a:cubicBezTo>
                    <a:cubicBezTo>
                      <a:pt x="16" y="47"/>
                      <a:pt x="20" y="48"/>
                      <a:pt x="24" y="48"/>
                    </a:cubicBezTo>
                    <a:cubicBezTo>
                      <a:pt x="37" y="48"/>
                      <a:pt x="48" y="37"/>
                      <a:pt x="48" y="24"/>
                    </a:cubicBezTo>
                    <a:cubicBezTo>
                      <a:pt x="48" y="20"/>
                      <a:pt x="47" y="17"/>
                      <a:pt x="46" y="15"/>
                    </a:cubicBezTo>
                    <a:close/>
                  </a:path>
                </a:pathLst>
              </a:custGeom>
              <a:solidFill>
                <a:srgbClr val="68217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p>
                <a:pPr marL="0" marR="0" lvl="0" indent="0" defTabSz="932597" eaLnBrk="1" fontAlgn="auto" latinLnBrk="0" hangingPunct="1">
                  <a:lnSpc>
                    <a:spcPct val="100000"/>
                  </a:lnSpc>
                  <a:spcBef>
                    <a:spcPts val="0"/>
                  </a:spcBef>
                  <a:spcAft>
                    <a:spcPts val="0"/>
                  </a:spcAft>
                  <a:buClrTx/>
                  <a:buSzTx/>
                  <a:buFontTx/>
                  <a:buNone/>
                  <a:tabLst/>
                  <a:defRPr/>
                </a:pPr>
                <a:endParaRPr kumimoji="0" lang="en-US" sz="1836" b="0" i="0" u="none" strike="noStrike" kern="0" cap="none" spc="0" normalizeH="0" baseline="0" noProof="0">
                  <a:ln>
                    <a:noFill/>
                  </a:ln>
                  <a:solidFill>
                    <a:sysClr val="windowText" lastClr="000000"/>
                  </a:solidFill>
                  <a:effectLst/>
                  <a:uLnTx/>
                  <a:uFillTx/>
                </a:endParaRPr>
              </a:p>
            </p:txBody>
          </p:sp>
          <p:sp>
            <p:nvSpPr>
              <p:cNvPr id="752" name="Freeform 337"/>
              <p:cNvSpPr>
                <a:spLocks/>
              </p:cNvSpPr>
              <p:nvPr/>
            </p:nvSpPr>
            <p:spPr bwMode="auto">
              <a:xfrm rot="5400000">
                <a:off x="2938619" y="1440372"/>
                <a:ext cx="181306" cy="162221"/>
              </a:xfrm>
              <a:custGeom>
                <a:avLst/>
                <a:gdLst>
                  <a:gd name="T0" fmla="*/ 27 w 27"/>
                  <a:gd name="T1" fmla="*/ 6 h 24"/>
                  <a:gd name="T2" fmla="*/ 11 w 27"/>
                  <a:gd name="T3" fmla="*/ 0 h 24"/>
                  <a:gd name="T4" fmla="*/ 0 w 27"/>
                  <a:gd name="T5" fmla="*/ 2 h 24"/>
                  <a:gd name="T6" fmla="*/ 11 w 27"/>
                  <a:gd name="T7" fmla="*/ 24 h 24"/>
                  <a:gd name="T8" fmla="*/ 27 w 27"/>
                  <a:gd name="T9" fmla="*/ 6 h 24"/>
                </a:gdLst>
                <a:ahLst/>
                <a:cxnLst>
                  <a:cxn ang="0">
                    <a:pos x="T0" y="T1"/>
                  </a:cxn>
                  <a:cxn ang="0">
                    <a:pos x="T2" y="T3"/>
                  </a:cxn>
                  <a:cxn ang="0">
                    <a:pos x="T4" y="T5"/>
                  </a:cxn>
                  <a:cxn ang="0">
                    <a:pos x="T6" y="T7"/>
                  </a:cxn>
                  <a:cxn ang="0">
                    <a:pos x="T8" y="T9"/>
                  </a:cxn>
                </a:cxnLst>
                <a:rect l="0" t="0" r="r" b="b"/>
                <a:pathLst>
                  <a:path w="27" h="24">
                    <a:moveTo>
                      <a:pt x="27" y="6"/>
                    </a:moveTo>
                    <a:cubicBezTo>
                      <a:pt x="23" y="2"/>
                      <a:pt x="17" y="0"/>
                      <a:pt x="11" y="0"/>
                    </a:cubicBezTo>
                    <a:cubicBezTo>
                      <a:pt x="7" y="0"/>
                      <a:pt x="4" y="0"/>
                      <a:pt x="0" y="2"/>
                    </a:cubicBezTo>
                    <a:cubicBezTo>
                      <a:pt x="11" y="24"/>
                      <a:pt x="11" y="24"/>
                      <a:pt x="11" y="24"/>
                    </a:cubicBezTo>
                    <a:lnTo>
                      <a:pt x="27" y="6"/>
                    </a:lnTo>
                    <a:close/>
                  </a:path>
                </a:pathLst>
              </a:custGeom>
              <a:solidFill>
                <a:srgbClr val="68217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p>
                <a:pPr marL="0" marR="0" lvl="0" indent="0" defTabSz="932597" eaLnBrk="1" fontAlgn="auto" latinLnBrk="0" hangingPunct="1">
                  <a:lnSpc>
                    <a:spcPct val="100000"/>
                  </a:lnSpc>
                  <a:spcBef>
                    <a:spcPts val="0"/>
                  </a:spcBef>
                  <a:spcAft>
                    <a:spcPts val="0"/>
                  </a:spcAft>
                  <a:buClrTx/>
                  <a:buSzTx/>
                  <a:buFontTx/>
                  <a:buNone/>
                  <a:tabLst/>
                  <a:defRPr/>
                </a:pPr>
                <a:endParaRPr kumimoji="0" lang="en-US" sz="1836" b="0" i="0" u="none" strike="noStrike" kern="0" cap="none" spc="0" normalizeH="0" baseline="0" noProof="0">
                  <a:ln>
                    <a:noFill/>
                  </a:ln>
                  <a:solidFill>
                    <a:sysClr val="windowText" lastClr="000000"/>
                  </a:solidFill>
                  <a:effectLst/>
                  <a:uLnTx/>
                  <a:uFillTx/>
                </a:endParaRPr>
              </a:p>
            </p:txBody>
          </p:sp>
          <p:sp>
            <p:nvSpPr>
              <p:cNvPr id="753" name="Freeform 338"/>
              <p:cNvSpPr>
                <a:spLocks/>
              </p:cNvSpPr>
              <p:nvPr/>
            </p:nvSpPr>
            <p:spPr bwMode="auto">
              <a:xfrm rot="5400000">
                <a:off x="2936232" y="1519098"/>
                <a:ext cx="147909" cy="124051"/>
              </a:xfrm>
              <a:custGeom>
                <a:avLst/>
                <a:gdLst>
                  <a:gd name="T0" fmla="*/ 22 w 22"/>
                  <a:gd name="T1" fmla="*/ 9 h 18"/>
                  <a:gd name="T2" fmla="*/ 16 w 22"/>
                  <a:gd name="T3" fmla="*/ 0 h 18"/>
                  <a:gd name="T4" fmla="*/ 0 w 22"/>
                  <a:gd name="T5" fmla="*/ 18 h 18"/>
                  <a:gd name="T6" fmla="*/ 22 w 22"/>
                  <a:gd name="T7" fmla="*/ 9 h 18"/>
                </a:gdLst>
                <a:ahLst/>
                <a:cxnLst>
                  <a:cxn ang="0">
                    <a:pos x="T0" y="T1"/>
                  </a:cxn>
                  <a:cxn ang="0">
                    <a:pos x="T2" y="T3"/>
                  </a:cxn>
                  <a:cxn ang="0">
                    <a:pos x="T4" y="T5"/>
                  </a:cxn>
                  <a:cxn ang="0">
                    <a:pos x="T6" y="T7"/>
                  </a:cxn>
                </a:cxnLst>
                <a:rect l="0" t="0" r="r" b="b"/>
                <a:pathLst>
                  <a:path w="22" h="18">
                    <a:moveTo>
                      <a:pt x="22" y="9"/>
                    </a:moveTo>
                    <a:cubicBezTo>
                      <a:pt x="21" y="5"/>
                      <a:pt x="19" y="2"/>
                      <a:pt x="16" y="0"/>
                    </a:cubicBezTo>
                    <a:cubicBezTo>
                      <a:pt x="0" y="18"/>
                      <a:pt x="0" y="18"/>
                      <a:pt x="0" y="18"/>
                    </a:cubicBezTo>
                    <a:lnTo>
                      <a:pt x="22" y="9"/>
                    </a:lnTo>
                    <a:close/>
                  </a:path>
                </a:pathLst>
              </a:custGeom>
              <a:solidFill>
                <a:srgbClr val="0020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p>
                <a:pPr marL="0" marR="0" lvl="0" indent="0" defTabSz="932597" eaLnBrk="1" fontAlgn="auto" latinLnBrk="0" hangingPunct="1">
                  <a:lnSpc>
                    <a:spcPct val="100000"/>
                  </a:lnSpc>
                  <a:spcBef>
                    <a:spcPts val="0"/>
                  </a:spcBef>
                  <a:spcAft>
                    <a:spcPts val="0"/>
                  </a:spcAft>
                  <a:buClrTx/>
                  <a:buSzTx/>
                  <a:buFontTx/>
                  <a:buNone/>
                  <a:tabLst/>
                  <a:defRPr/>
                </a:pPr>
                <a:endParaRPr kumimoji="0" lang="en-US" sz="1836" b="0" i="0" u="none" strike="noStrike" kern="0" cap="none" spc="0" normalizeH="0" baseline="0" noProof="0">
                  <a:ln>
                    <a:noFill/>
                  </a:ln>
                  <a:solidFill>
                    <a:sysClr val="windowText" lastClr="000000"/>
                  </a:solidFill>
                  <a:effectLst/>
                  <a:uLnTx/>
                  <a:uFillTx/>
                </a:endParaRPr>
              </a:p>
            </p:txBody>
          </p:sp>
          <p:sp>
            <p:nvSpPr>
              <p:cNvPr id="754" name="Freeform 339"/>
              <p:cNvSpPr>
                <a:spLocks/>
              </p:cNvSpPr>
              <p:nvPr/>
            </p:nvSpPr>
            <p:spPr bwMode="auto">
              <a:xfrm rot="5400000">
                <a:off x="2886137" y="1297236"/>
                <a:ext cx="162221" cy="257645"/>
              </a:xfrm>
              <a:custGeom>
                <a:avLst/>
                <a:gdLst>
                  <a:gd name="T0" fmla="*/ 13 w 24"/>
                  <a:gd name="T1" fmla="*/ 0 h 39"/>
                  <a:gd name="T2" fmla="*/ 0 w 24"/>
                  <a:gd name="T3" fmla="*/ 22 h 39"/>
                  <a:gd name="T4" fmla="*/ 6 w 24"/>
                  <a:gd name="T5" fmla="*/ 39 h 39"/>
                  <a:gd name="T6" fmla="*/ 24 w 24"/>
                  <a:gd name="T7" fmla="*/ 22 h 39"/>
                  <a:gd name="T8" fmla="*/ 13 w 24"/>
                  <a:gd name="T9" fmla="*/ 0 h 39"/>
                </a:gdLst>
                <a:ahLst/>
                <a:cxnLst>
                  <a:cxn ang="0">
                    <a:pos x="T0" y="T1"/>
                  </a:cxn>
                  <a:cxn ang="0">
                    <a:pos x="T2" y="T3"/>
                  </a:cxn>
                  <a:cxn ang="0">
                    <a:pos x="T4" y="T5"/>
                  </a:cxn>
                  <a:cxn ang="0">
                    <a:pos x="T6" y="T7"/>
                  </a:cxn>
                  <a:cxn ang="0">
                    <a:pos x="T8" y="T9"/>
                  </a:cxn>
                </a:cxnLst>
                <a:rect l="0" t="0" r="r" b="b"/>
                <a:pathLst>
                  <a:path w="24" h="39">
                    <a:moveTo>
                      <a:pt x="13" y="0"/>
                    </a:moveTo>
                    <a:cubicBezTo>
                      <a:pt x="5" y="4"/>
                      <a:pt x="0" y="12"/>
                      <a:pt x="0" y="22"/>
                    </a:cubicBezTo>
                    <a:cubicBezTo>
                      <a:pt x="0" y="28"/>
                      <a:pt x="2" y="34"/>
                      <a:pt x="6" y="39"/>
                    </a:cubicBezTo>
                    <a:cubicBezTo>
                      <a:pt x="24" y="22"/>
                      <a:pt x="24" y="22"/>
                      <a:pt x="24" y="22"/>
                    </a:cubicBezTo>
                    <a:lnTo>
                      <a:pt x="13" y="0"/>
                    </a:lnTo>
                    <a:close/>
                  </a:path>
                </a:pathLst>
              </a:custGeom>
              <a:solidFill>
                <a:srgbClr val="44235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p>
                <a:pPr marL="0" marR="0" lvl="0" indent="0" defTabSz="932597" eaLnBrk="1" fontAlgn="auto" latinLnBrk="0" hangingPunct="1">
                  <a:lnSpc>
                    <a:spcPct val="100000"/>
                  </a:lnSpc>
                  <a:spcBef>
                    <a:spcPts val="0"/>
                  </a:spcBef>
                  <a:spcAft>
                    <a:spcPts val="0"/>
                  </a:spcAft>
                  <a:buClrTx/>
                  <a:buSzTx/>
                  <a:buFontTx/>
                  <a:buNone/>
                  <a:tabLst/>
                  <a:defRPr/>
                </a:pPr>
                <a:endParaRPr kumimoji="0" lang="en-US" sz="1836" b="0" i="0" u="none" strike="noStrike" kern="0" cap="none" spc="0" normalizeH="0" baseline="0" noProof="0">
                  <a:ln>
                    <a:noFill/>
                  </a:ln>
                  <a:solidFill>
                    <a:sysClr val="windowText" lastClr="000000"/>
                  </a:solidFill>
                  <a:effectLst/>
                  <a:uLnTx/>
                  <a:uFillTx/>
                </a:endParaRPr>
              </a:p>
            </p:txBody>
          </p:sp>
          <p:sp>
            <p:nvSpPr>
              <p:cNvPr id="755" name="Freeform 340"/>
              <p:cNvSpPr>
                <a:spLocks/>
              </p:cNvSpPr>
              <p:nvPr/>
            </p:nvSpPr>
            <p:spPr bwMode="auto">
              <a:xfrm rot="5400000">
                <a:off x="2900451" y="1554882"/>
                <a:ext cx="157451" cy="62024"/>
              </a:xfrm>
              <a:custGeom>
                <a:avLst/>
                <a:gdLst>
                  <a:gd name="T0" fmla="*/ 0 w 24"/>
                  <a:gd name="T1" fmla="*/ 9 h 9"/>
                  <a:gd name="T2" fmla="*/ 24 w 24"/>
                  <a:gd name="T3" fmla="*/ 9 h 9"/>
                  <a:gd name="T4" fmla="*/ 22 w 24"/>
                  <a:gd name="T5" fmla="*/ 0 h 9"/>
                  <a:gd name="T6" fmla="*/ 0 w 24"/>
                  <a:gd name="T7" fmla="*/ 9 h 9"/>
                </a:gdLst>
                <a:ahLst/>
                <a:cxnLst>
                  <a:cxn ang="0">
                    <a:pos x="T0" y="T1"/>
                  </a:cxn>
                  <a:cxn ang="0">
                    <a:pos x="T2" y="T3"/>
                  </a:cxn>
                  <a:cxn ang="0">
                    <a:pos x="T4" y="T5"/>
                  </a:cxn>
                  <a:cxn ang="0">
                    <a:pos x="T6" y="T7"/>
                  </a:cxn>
                </a:cxnLst>
                <a:rect l="0" t="0" r="r" b="b"/>
                <a:pathLst>
                  <a:path w="24" h="9">
                    <a:moveTo>
                      <a:pt x="0" y="9"/>
                    </a:moveTo>
                    <a:cubicBezTo>
                      <a:pt x="24" y="9"/>
                      <a:pt x="24" y="9"/>
                      <a:pt x="24" y="9"/>
                    </a:cubicBezTo>
                    <a:cubicBezTo>
                      <a:pt x="24" y="5"/>
                      <a:pt x="23" y="2"/>
                      <a:pt x="22" y="0"/>
                    </a:cubicBezTo>
                    <a:lnTo>
                      <a:pt x="0" y="9"/>
                    </a:lnTo>
                    <a:close/>
                  </a:path>
                </a:pathLst>
              </a:custGeom>
              <a:solidFill>
                <a:srgbClr val="00827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p>
                <a:pPr marL="0" marR="0" lvl="0" indent="0" defTabSz="932597" eaLnBrk="1" fontAlgn="auto" latinLnBrk="0" hangingPunct="1">
                  <a:lnSpc>
                    <a:spcPct val="100000"/>
                  </a:lnSpc>
                  <a:spcBef>
                    <a:spcPts val="0"/>
                  </a:spcBef>
                  <a:spcAft>
                    <a:spcPts val="0"/>
                  </a:spcAft>
                  <a:buClrTx/>
                  <a:buSzTx/>
                  <a:buFontTx/>
                  <a:buNone/>
                  <a:tabLst/>
                  <a:defRPr/>
                </a:pPr>
                <a:endParaRPr kumimoji="0" lang="en-US" sz="1836" b="0" i="0" u="none" strike="noStrike" kern="0" cap="none" spc="0" normalizeH="0" baseline="0" noProof="0">
                  <a:ln>
                    <a:noFill/>
                  </a:ln>
                  <a:solidFill>
                    <a:sysClr val="windowText" lastClr="000000"/>
                  </a:solidFill>
                  <a:effectLst/>
                  <a:uLnTx/>
                  <a:uFillTx/>
                </a:endParaRPr>
              </a:p>
            </p:txBody>
          </p:sp>
          <p:sp>
            <p:nvSpPr>
              <p:cNvPr id="756" name="Freeform 341"/>
              <p:cNvSpPr>
                <a:spLocks/>
              </p:cNvSpPr>
              <p:nvPr/>
            </p:nvSpPr>
            <p:spPr bwMode="auto">
              <a:xfrm rot="5400000">
                <a:off x="2819339" y="1378346"/>
                <a:ext cx="119282" cy="138363"/>
              </a:xfrm>
              <a:custGeom>
                <a:avLst/>
                <a:gdLst>
                  <a:gd name="T0" fmla="*/ 0 w 18"/>
                  <a:gd name="T1" fmla="*/ 17 h 21"/>
                  <a:gd name="T2" fmla="*/ 7 w 18"/>
                  <a:gd name="T3" fmla="*/ 21 h 21"/>
                  <a:gd name="T4" fmla="*/ 18 w 18"/>
                  <a:gd name="T5" fmla="*/ 0 h 21"/>
                  <a:gd name="T6" fmla="*/ 0 w 18"/>
                  <a:gd name="T7" fmla="*/ 17 h 21"/>
                </a:gdLst>
                <a:ahLst/>
                <a:cxnLst>
                  <a:cxn ang="0">
                    <a:pos x="T0" y="T1"/>
                  </a:cxn>
                  <a:cxn ang="0">
                    <a:pos x="T2" y="T3"/>
                  </a:cxn>
                  <a:cxn ang="0">
                    <a:pos x="T4" y="T5"/>
                  </a:cxn>
                  <a:cxn ang="0">
                    <a:pos x="T6" y="T7"/>
                  </a:cxn>
                </a:cxnLst>
                <a:rect l="0" t="0" r="r" b="b"/>
                <a:pathLst>
                  <a:path w="18" h="21">
                    <a:moveTo>
                      <a:pt x="0" y="17"/>
                    </a:moveTo>
                    <a:cubicBezTo>
                      <a:pt x="2" y="19"/>
                      <a:pt x="4" y="20"/>
                      <a:pt x="7" y="21"/>
                    </a:cubicBezTo>
                    <a:cubicBezTo>
                      <a:pt x="18" y="0"/>
                      <a:pt x="18" y="0"/>
                      <a:pt x="18" y="0"/>
                    </a:cubicBezTo>
                    <a:lnTo>
                      <a:pt x="0" y="17"/>
                    </a:lnTo>
                    <a:close/>
                  </a:path>
                </a:pathLst>
              </a:custGeom>
              <a:solidFill>
                <a:srgbClr val="00827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p>
                <a:pPr marL="0" marR="0" lvl="0" indent="0" defTabSz="932597" eaLnBrk="1" fontAlgn="auto" latinLnBrk="0" hangingPunct="1">
                  <a:lnSpc>
                    <a:spcPct val="100000"/>
                  </a:lnSpc>
                  <a:spcBef>
                    <a:spcPts val="0"/>
                  </a:spcBef>
                  <a:spcAft>
                    <a:spcPts val="0"/>
                  </a:spcAft>
                  <a:buClrTx/>
                  <a:buSzTx/>
                  <a:buFontTx/>
                  <a:buNone/>
                  <a:tabLst/>
                  <a:defRPr/>
                </a:pPr>
                <a:endParaRPr kumimoji="0" lang="en-US" sz="1836" b="0" i="0" u="none" strike="noStrike" kern="0" cap="none" spc="0" normalizeH="0" baseline="0" noProof="0">
                  <a:ln>
                    <a:noFill/>
                  </a:ln>
                  <a:solidFill>
                    <a:sysClr val="windowText" lastClr="000000"/>
                  </a:solidFill>
                  <a:effectLst/>
                  <a:uLnTx/>
                  <a:uFillTx/>
                </a:endParaRPr>
              </a:p>
            </p:txBody>
          </p:sp>
          <p:sp>
            <p:nvSpPr>
              <p:cNvPr id="757" name="Freeform 342"/>
              <p:cNvSpPr>
                <a:spLocks/>
              </p:cNvSpPr>
              <p:nvPr/>
            </p:nvSpPr>
            <p:spPr bwMode="auto">
              <a:xfrm rot="5400000">
                <a:off x="2752542" y="1469001"/>
                <a:ext cx="233790" cy="157448"/>
              </a:xfrm>
              <a:custGeom>
                <a:avLst/>
                <a:gdLst>
                  <a:gd name="T0" fmla="*/ 0 w 35"/>
                  <a:gd name="T1" fmla="*/ 21 h 24"/>
                  <a:gd name="T2" fmla="*/ 11 w 35"/>
                  <a:gd name="T3" fmla="*/ 24 h 24"/>
                  <a:gd name="T4" fmla="*/ 35 w 35"/>
                  <a:gd name="T5" fmla="*/ 0 h 24"/>
                  <a:gd name="T6" fmla="*/ 11 w 35"/>
                  <a:gd name="T7" fmla="*/ 0 h 24"/>
                  <a:gd name="T8" fmla="*/ 0 w 35"/>
                  <a:gd name="T9" fmla="*/ 21 h 24"/>
                </a:gdLst>
                <a:ahLst/>
                <a:cxnLst>
                  <a:cxn ang="0">
                    <a:pos x="T0" y="T1"/>
                  </a:cxn>
                  <a:cxn ang="0">
                    <a:pos x="T2" y="T3"/>
                  </a:cxn>
                  <a:cxn ang="0">
                    <a:pos x="T4" y="T5"/>
                  </a:cxn>
                  <a:cxn ang="0">
                    <a:pos x="T6" y="T7"/>
                  </a:cxn>
                  <a:cxn ang="0">
                    <a:pos x="T8" y="T9"/>
                  </a:cxn>
                </a:cxnLst>
                <a:rect l="0" t="0" r="r" b="b"/>
                <a:pathLst>
                  <a:path w="35" h="24">
                    <a:moveTo>
                      <a:pt x="0" y="21"/>
                    </a:moveTo>
                    <a:cubicBezTo>
                      <a:pt x="3" y="23"/>
                      <a:pt x="7" y="24"/>
                      <a:pt x="11" y="24"/>
                    </a:cubicBezTo>
                    <a:cubicBezTo>
                      <a:pt x="24" y="24"/>
                      <a:pt x="35" y="13"/>
                      <a:pt x="35" y="0"/>
                    </a:cubicBezTo>
                    <a:cubicBezTo>
                      <a:pt x="11" y="0"/>
                      <a:pt x="11" y="0"/>
                      <a:pt x="11" y="0"/>
                    </a:cubicBezTo>
                    <a:lnTo>
                      <a:pt x="0" y="21"/>
                    </a:lnTo>
                    <a:close/>
                  </a:path>
                </a:pathLst>
              </a:custGeom>
              <a:solidFill>
                <a:srgbClr val="00B29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p>
                <a:pPr marL="0" marR="0" lvl="0" indent="0" defTabSz="932597" eaLnBrk="1" fontAlgn="auto" latinLnBrk="0" hangingPunct="1">
                  <a:lnSpc>
                    <a:spcPct val="100000"/>
                  </a:lnSpc>
                  <a:spcBef>
                    <a:spcPts val="0"/>
                  </a:spcBef>
                  <a:spcAft>
                    <a:spcPts val="0"/>
                  </a:spcAft>
                  <a:buClrTx/>
                  <a:buSzTx/>
                  <a:buFontTx/>
                  <a:buNone/>
                  <a:tabLst/>
                  <a:defRPr/>
                </a:pPr>
                <a:endParaRPr kumimoji="0" lang="en-US" sz="1836" b="0" i="0" u="none" strike="noStrike" kern="0" cap="none" spc="0" normalizeH="0" baseline="0" noProof="0">
                  <a:ln>
                    <a:noFill/>
                  </a:ln>
                  <a:solidFill>
                    <a:sysClr val="windowText" lastClr="000000"/>
                  </a:solidFill>
                  <a:effectLst/>
                  <a:uLnTx/>
                  <a:uFillTx/>
                </a:endParaRPr>
              </a:p>
            </p:txBody>
          </p:sp>
        </p:grpSp>
        <p:grpSp>
          <p:nvGrpSpPr>
            <p:cNvPr id="705" name="Group 704"/>
            <p:cNvGrpSpPr/>
            <p:nvPr/>
          </p:nvGrpSpPr>
          <p:grpSpPr>
            <a:xfrm>
              <a:off x="4605474" y="4908009"/>
              <a:ext cx="2066286" cy="655947"/>
              <a:chOff x="4214813" y="4895850"/>
              <a:chExt cx="327025" cy="200025"/>
            </a:xfrm>
          </p:grpSpPr>
          <p:sp>
            <p:nvSpPr>
              <p:cNvPr id="748" name="Freeform 343"/>
              <p:cNvSpPr>
                <a:spLocks/>
              </p:cNvSpPr>
              <p:nvPr/>
            </p:nvSpPr>
            <p:spPr bwMode="auto">
              <a:xfrm>
                <a:off x="4214813" y="4975225"/>
                <a:ext cx="327025" cy="106362"/>
              </a:xfrm>
              <a:custGeom>
                <a:avLst/>
                <a:gdLst>
                  <a:gd name="T0" fmla="*/ 1 w 203"/>
                  <a:gd name="T1" fmla="*/ 67 h 67"/>
                  <a:gd name="T2" fmla="*/ 0 w 203"/>
                  <a:gd name="T3" fmla="*/ 62 h 67"/>
                  <a:gd name="T4" fmla="*/ 59 w 203"/>
                  <a:gd name="T5" fmla="*/ 49 h 67"/>
                  <a:gd name="T6" fmla="*/ 108 w 203"/>
                  <a:gd name="T7" fmla="*/ 20 h 67"/>
                  <a:gd name="T8" fmla="*/ 167 w 203"/>
                  <a:gd name="T9" fmla="*/ 18 h 67"/>
                  <a:gd name="T10" fmla="*/ 203 w 203"/>
                  <a:gd name="T11" fmla="*/ 0 h 67"/>
                  <a:gd name="T12" fmla="*/ 203 w 203"/>
                  <a:gd name="T13" fmla="*/ 4 h 67"/>
                  <a:gd name="T14" fmla="*/ 203 w 203"/>
                  <a:gd name="T15" fmla="*/ 6 h 67"/>
                  <a:gd name="T16" fmla="*/ 168 w 203"/>
                  <a:gd name="T17" fmla="*/ 23 h 67"/>
                  <a:gd name="T18" fmla="*/ 109 w 203"/>
                  <a:gd name="T19" fmla="*/ 25 h 67"/>
                  <a:gd name="T20" fmla="*/ 62 w 203"/>
                  <a:gd name="T21" fmla="*/ 53 h 67"/>
                  <a:gd name="T22" fmla="*/ 1 w 203"/>
                  <a:gd name="T23" fmla="*/ 67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3" h="67">
                    <a:moveTo>
                      <a:pt x="1" y="67"/>
                    </a:moveTo>
                    <a:lnTo>
                      <a:pt x="0" y="62"/>
                    </a:lnTo>
                    <a:lnTo>
                      <a:pt x="59" y="49"/>
                    </a:lnTo>
                    <a:lnTo>
                      <a:pt x="108" y="20"/>
                    </a:lnTo>
                    <a:lnTo>
                      <a:pt x="167" y="18"/>
                    </a:lnTo>
                    <a:lnTo>
                      <a:pt x="203" y="0"/>
                    </a:lnTo>
                    <a:lnTo>
                      <a:pt x="203" y="4"/>
                    </a:lnTo>
                    <a:lnTo>
                      <a:pt x="203" y="6"/>
                    </a:lnTo>
                    <a:lnTo>
                      <a:pt x="168" y="23"/>
                    </a:lnTo>
                    <a:lnTo>
                      <a:pt x="109" y="25"/>
                    </a:lnTo>
                    <a:lnTo>
                      <a:pt x="62" y="53"/>
                    </a:lnTo>
                    <a:lnTo>
                      <a:pt x="1" y="67"/>
                    </a:lnTo>
                    <a:close/>
                  </a:path>
                </a:pathLst>
              </a:custGeom>
              <a:solidFill>
                <a:srgbClr val="00B29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p>
                <a:pPr marL="0" marR="0" lvl="0" indent="0" defTabSz="932597" eaLnBrk="1" fontAlgn="auto" latinLnBrk="0" hangingPunct="1">
                  <a:lnSpc>
                    <a:spcPct val="100000"/>
                  </a:lnSpc>
                  <a:spcBef>
                    <a:spcPts val="0"/>
                  </a:spcBef>
                  <a:spcAft>
                    <a:spcPts val="0"/>
                  </a:spcAft>
                  <a:buClrTx/>
                  <a:buSzTx/>
                  <a:buFontTx/>
                  <a:buNone/>
                  <a:tabLst/>
                  <a:defRPr/>
                </a:pPr>
                <a:endParaRPr kumimoji="0" lang="en-US" sz="1836" b="0" i="0" u="none" strike="noStrike" kern="0" cap="none" spc="0" normalizeH="0" baseline="0" noProof="0" dirty="0">
                  <a:ln>
                    <a:noFill/>
                  </a:ln>
                  <a:solidFill>
                    <a:sysClr val="windowText" lastClr="000000"/>
                  </a:solidFill>
                  <a:effectLst/>
                  <a:uLnTx/>
                  <a:uFillTx/>
                </a:endParaRPr>
              </a:p>
            </p:txBody>
          </p:sp>
          <p:sp>
            <p:nvSpPr>
              <p:cNvPr id="749" name="Freeform 344"/>
              <p:cNvSpPr>
                <a:spLocks/>
              </p:cNvSpPr>
              <p:nvPr/>
            </p:nvSpPr>
            <p:spPr bwMode="auto">
              <a:xfrm>
                <a:off x="4214813" y="4895850"/>
                <a:ext cx="327025" cy="173037"/>
              </a:xfrm>
              <a:custGeom>
                <a:avLst/>
                <a:gdLst>
                  <a:gd name="T0" fmla="*/ 3 w 206"/>
                  <a:gd name="T1" fmla="*/ 109 h 109"/>
                  <a:gd name="T2" fmla="*/ 0 w 206"/>
                  <a:gd name="T3" fmla="*/ 105 h 109"/>
                  <a:gd name="T4" fmla="*/ 49 w 206"/>
                  <a:gd name="T5" fmla="*/ 84 h 109"/>
                  <a:gd name="T6" fmla="*/ 78 w 206"/>
                  <a:gd name="T7" fmla="*/ 52 h 109"/>
                  <a:gd name="T8" fmla="*/ 126 w 206"/>
                  <a:gd name="T9" fmla="*/ 42 h 109"/>
                  <a:gd name="T10" fmla="*/ 155 w 206"/>
                  <a:gd name="T11" fmla="*/ 10 h 109"/>
                  <a:gd name="T12" fmla="*/ 206 w 206"/>
                  <a:gd name="T13" fmla="*/ 0 h 109"/>
                  <a:gd name="T14" fmla="*/ 206 w 206"/>
                  <a:gd name="T15" fmla="*/ 4 h 109"/>
                  <a:gd name="T16" fmla="*/ 158 w 206"/>
                  <a:gd name="T17" fmla="*/ 14 h 109"/>
                  <a:gd name="T18" fmla="*/ 129 w 206"/>
                  <a:gd name="T19" fmla="*/ 46 h 109"/>
                  <a:gd name="T20" fmla="*/ 81 w 206"/>
                  <a:gd name="T21" fmla="*/ 56 h 109"/>
                  <a:gd name="T22" fmla="*/ 52 w 206"/>
                  <a:gd name="T23" fmla="*/ 88 h 109"/>
                  <a:gd name="T24" fmla="*/ 3 w 206"/>
                  <a:gd name="T25" fmla="*/ 109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06" h="109">
                    <a:moveTo>
                      <a:pt x="3" y="109"/>
                    </a:moveTo>
                    <a:lnTo>
                      <a:pt x="0" y="105"/>
                    </a:lnTo>
                    <a:lnTo>
                      <a:pt x="49" y="84"/>
                    </a:lnTo>
                    <a:lnTo>
                      <a:pt x="78" y="52"/>
                    </a:lnTo>
                    <a:lnTo>
                      <a:pt x="126" y="42"/>
                    </a:lnTo>
                    <a:lnTo>
                      <a:pt x="155" y="10"/>
                    </a:lnTo>
                    <a:lnTo>
                      <a:pt x="206" y="0"/>
                    </a:lnTo>
                    <a:lnTo>
                      <a:pt x="206" y="4"/>
                    </a:lnTo>
                    <a:lnTo>
                      <a:pt x="158" y="14"/>
                    </a:lnTo>
                    <a:lnTo>
                      <a:pt x="129" y="46"/>
                    </a:lnTo>
                    <a:lnTo>
                      <a:pt x="81" y="56"/>
                    </a:lnTo>
                    <a:lnTo>
                      <a:pt x="52" y="88"/>
                    </a:lnTo>
                    <a:lnTo>
                      <a:pt x="3" y="109"/>
                    </a:lnTo>
                    <a:close/>
                  </a:path>
                </a:pathLst>
              </a:custGeom>
              <a:solidFill>
                <a:srgbClr val="68217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p>
                <a:pPr marL="0" marR="0" lvl="0" indent="0" defTabSz="932597" eaLnBrk="1" fontAlgn="auto" latinLnBrk="0" hangingPunct="1">
                  <a:lnSpc>
                    <a:spcPct val="100000"/>
                  </a:lnSpc>
                  <a:spcBef>
                    <a:spcPts val="0"/>
                  </a:spcBef>
                  <a:spcAft>
                    <a:spcPts val="0"/>
                  </a:spcAft>
                  <a:buClrTx/>
                  <a:buSzTx/>
                  <a:buFontTx/>
                  <a:buNone/>
                  <a:tabLst/>
                  <a:defRPr/>
                </a:pPr>
                <a:endParaRPr kumimoji="0" lang="en-US" sz="1836" b="0" i="0" u="none" strike="noStrike" kern="0" cap="none" spc="0" normalizeH="0" baseline="0" noProof="0">
                  <a:ln>
                    <a:noFill/>
                  </a:ln>
                  <a:solidFill>
                    <a:sysClr val="windowText" lastClr="000000"/>
                  </a:solidFill>
                  <a:effectLst/>
                  <a:uLnTx/>
                  <a:uFillTx/>
                </a:endParaRPr>
              </a:p>
            </p:txBody>
          </p:sp>
          <p:sp>
            <p:nvSpPr>
              <p:cNvPr id="750" name="Freeform 345"/>
              <p:cNvSpPr>
                <a:spLocks/>
              </p:cNvSpPr>
              <p:nvPr/>
            </p:nvSpPr>
            <p:spPr bwMode="auto">
              <a:xfrm>
                <a:off x="4216401" y="5013325"/>
                <a:ext cx="325437" cy="82550"/>
              </a:xfrm>
              <a:custGeom>
                <a:avLst/>
                <a:gdLst>
                  <a:gd name="T0" fmla="*/ 0 w 202"/>
                  <a:gd name="T1" fmla="*/ 52 h 52"/>
                  <a:gd name="T2" fmla="*/ 0 w 202"/>
                  <a:gd name="T3" fmla="*/ 46 h 52"/>
                  <a:gd name="T4" fmla="*/ 47 w 202"/>
                  <a:gd name="T5" fmla="*/ 39 h 52"/>
                  <a:gd name="T6" fmla="*/ 86 w 202"/>
                  <a:gd name="T7" fmla="*/ 17 h 52"/>
                  <a:gd name="T8" fmla="*/ 133 w 202"/>
                  <a:gd name="T9" fmla="*/ 22 h 52"/>
                  <a:gd name="T10" fmla="*/ 173 w 202"/>
                  <a:gd name="T11" fmla="*/ 0 h 52"/>
                  <a:gd name="T12" fmla="*/ 202 w 202"/>
                  <a:gd name="T13" fmla="*/ 3 h 52"/>
                  <a:gd name="T14" fmla="*/ 202 w 202"/>
                  <a:gd name="T15" fmla="*/ 7 h 52"/>
                  <a:gd name="T16" fmla="*/ 173 w 202"/>
                  <a:gd name="T17" fmla="*/ 4 h 52"/>
                  <a:gd name="T18" fmla="*/ 135 w 202"/>
                  <a:gd name="T19" fmla="*/ 27 h 52"/>
                  <a:gd name="T20" fmla="*/ 87 w 202"/>
                  <a:gd name="T21" fmla="*/ 22 h 52"/>
                  <a:gd name="T22" fmla="*/ 48 w 202"/>
                  <a:gd name="T23" fmla="*/ 45 h 52"/>
                  <a:gd name="T24" fmla="*/ 0 w 202"/>
                  <a:gd name="T25" fmla="*/ 52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02" h="52">
                    <a:moveTo>
                      <a:pt x="0" y="52"/>
                    </a:moveTo>
                    <a:lnTo>
                      <a:pt x="0" y="46"/>
                    </a:lnTo>
                    <a:lnTo>
                      <a:pt x="47" y="39"/>
                    </a:lnTo>
                    <a:lnTo>
                      <a:pt x="86" y="17"/>
                    </a:lnTo>
                    <a:lnTo>
                      <a:pt x="133" y="22"/>
                    </a:lnTo>
                    <a:lnTo>
                      <a:pt x="173" y="0"/>
                    </a:lnTo>
                    <a:lnTo>
                      <a:pt x="202" y="3"/>
                    </a:lnTo>
                    <a:lnTo>
                      <a:pt x="202" y="7"/>
                    </a:lnTo>
                    <a:lnTo>
                      <a:pt x="173" y="4"/>
                    </a:lnTo>
                    <a:lnTo>
                      <a:pt x="135" y="27"/>
                    </a:lnTo>
                    <a:lnTo>
                      <a:pt x="87" y="22"/>
                    </a:lnTo>
                    <a:lnTo>
                      <a:pt x="48" y="45"/>
                    </a:lnTo>
                    <a:lnTo>
                      <a:pt x="0" y="52"/>
                    </a:lnTo>
                    <a:close/>
                  </a:path>
                </a:pathLst>
              </a:custGeom>
              <a:solidFill>
                <a:srgbClr val="00827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p>
                <a:pPr marL="0" marR="0" lvl="0" indent="0" defTabSz="932597" eaLnBrk="1" fontAlgn="auto" latinLnBrk="0" hangingPunct="1">
                  <a:lnSpc>
                    <a:spcPct val="100000"/>
                  </a:lnSpc>
                  <a:spcBef>
                    <a:spcPts val="0"/>
                  </a:spcBef>
                  <a:spcAft>
                    <a:spcPts val="0"/>
                  </a:spcAft>
                  <a:buClrTx/>
                  <a:buSzTx/>
                  <a:buFontTx/>
                  <a:buNone/>
                  <a:tabLst/>
                  <a:defRPr/>
                </a:pPr>
                <a:endParaRPr kumimoji="0" lang="en-US" sz="1836" b="0" i="0" u="none" strike="noStrike" kern="0" cap="none" spc="0" normalizeH="0" baseline="0" noProof="0" dirty="0">
                  <a:ln>
                    <a:noFill/>
                  </a:ln>
                  <a:solidFill>
                    <a:sysClr val="windowText" lastClr="000000"/>
                  </a:solidFill>
                  <a:effectLst/>
                  <a:uLnTx/>
                  <a:uFillTx/>
                </a:endParaRPr>
              </a:p>
            </p:txBody>
          </p:sp>
        </p:grpSp>
        <p:grpSp>
          <p:nvGrpSpPr>
            <p:cNvPr id="706" name="Group 705"/>
            <p:cNvGrpSpPr/>
            <p:nvPr/>
          </p:nvGrpSpPr>
          <p:grpSpPr>
            <a:xfrm>
              <a:off x="5284221" y="5482417"/>
              <a:ext cx="1352409" cy="197849"/>
              <a:chOff x="5284221" y="5482417"/>
              <a:chExt cx="1352409" cy="197849"/>
            </a:xfrm>
          </p:grpSpPr>
          <p:grpSp>
            <p:nvGrpSpPr>
              <p:cNvPr id="707" name="Group 706"/>
              <p:cNvGrpSpPr/>
              <p:nvPr/>
            </p:nvGrpSpPr>
            <p:grpSpPr>
              <a:xfrm>
                <a:off x="5284221" y="5492886"/>
                <a:ext cx="157470" cy="187380"/>
                <a:chOff x="2872783" y="4422584"/>
                <a:chExt cx="414398" cy="493110"/>
              </a:xfrm>
            </p:grpSpPr>
            <p:sp>
              <p:nvSpPr>
                <p:cNvPr id="746" name="Oval 745"/>
                <p:cNvSpPr/>
                <p:nvPr/>
              </p:nvSpPr>
              <p:spPr>
                <a:xfrm>
                  <a:off x="2884815" y="4434616"/>
                  <a:ext cx="391831" cy="14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32597" eaLnBrk="1" fontAlgn="auto" latinLnBrk="0" hangingPunct="1">
                    <a:lnSpc>
                      <a:spcPct val="100000"/>
                    </a:lnSpc>
                    <a:spcBef>
                      <a:spcPts val="0"/>
                    </a:spcBef>
                    <a:spcAft>
                      <a:spcPts val="0"/>
                    </a:spcAft>
                    <a:buClrTx/>
                    <a:buSzTx/>
                    <a:buFontTx/>
                    <a:buNone/>
                    <a:tabLst/>
                    <a:defRPr/>
                  </a:pPr>
                  <a:endParaRPr kumimoji="0" lang="en-US" sz="1836" b="0" i="0" u="none" strike="noStrike" kern="0" cap="none" spc="0" normalizeH="0" baseline="0" noProof="0">
                    <a:ln>
                      <a:noFill/>
                    </a:ln>
                    <a:solidFill>
                      <a:sysClr val="windowText" lastClr="000000"/>
                    </a:solidFill>
                    <a:effectLst/>
                    <a:uLnTx/>
                    <a:uFillTx/>
                  </a:endParaRPr>
                </a:p>
              </p:txBody>
            </p:sp>
            <p:sp>
              <p:nvSpPr>
                <p:cNvPr id="747" name="Freeform 35"/>
                <p:cNvSpPr>
                  <a:spLocks noEditPoints="1"/>
                </p:cNvSpPr>
                <p:nvPr/>
              </p:nvSpPr>
              <p:spPr bwMode="auto">
                <a:xfrm>
                  <a:off x="2872783" y="4422584"/>
                  <a:ext cx="414398" cy="493110"/>
                </a:xfrm>
                <a:custGeom>
                  <a:avLst/>
                  <a:gdLst>
                    <a:gd name="T0" fmla="*/ 64 w 128"/>
                    <a:gd name="T1" fmla="*/ 8 h 152"/>
                    <a:gd name="T2" fmla="*/ 117 w 128"/>
                    <a:gd name="T3" fmla="*/ 23 h 152"/>
                    <a:gd name="T4" fmla="*/ 64 w 128"/>
                    <a:gd name="T5" fmla="*/ 38 h 152"/>
                    <a:gd name="T6" fmla="*/ 11 w 128"/>
                    <a:gd name="T7" fmla="*/ 23 h 152"/>
                    <a:gd name="T8" fmla="*/ 64 w 128"/>
                    <a:gd name="T9" fmla="*/ 8 h 152"/>
                    <a:gd name="T10" fmla="*/ 64 w 128"/>
                    <a:gd name="T11" fmla="*/ 0 h 152"/>
                    <a:gd name="T12" fmla="*/ 39 w 128"/>
                    <a:gd name="T13" fmla="*/ 2 h 152"/>
                    <a:gd name="T14" fmla="*/ 19 w 128"/>
                    <a:gd name="T15" fmla="*/ 7 h 152"/>
                    <a:gd name="T16" fmla="*/ 5 w 128"/>
                    <a:gd name="T17" fmla="*/ 15 h 152"/>
                    <a:gd name="T18" fmla="*/ 1 w 128"/>
                    <a:gd name="T19" fmla="*/ 20 h 152"/>
                    <a:gd name="T20" fmla="*/ 0 w 128"/>
                    <a:gd name="T21" fmla="*/ 25 h 152"/>
                    <a:gd name="T22" fmla="*/ 0 w 128"/>
                    <a:gd name="T23" fmla="*/ 126 h 152"/>
                    <a:gd name="T24" fmla="*/ 1 w 128"/>
                    <a:gd name="T25" fmla="*/ 132 h 152"/>
                    <a:gd name="T26" fmla="*/ 5 w 128"/>
                    <a:gd name="T27" fmla="*/ 136 h 152"/>
                    <a:gd name="T28" fmla="*/ 19 w 128"/>
                    <a:gd name="T29" fmla="*/ 144 h 152"/>
                    <a:gd name="T30" fmla="*/ 39 w 128"/>
                    <a:gd name="T31" fmla="*/ 150 h 152"/>
                    <a:gd name="T32" fmla="*/ 64 w 128"/>
                    <a:gd name="T33" fmla="*/ 152 h 152"/>
                    <a:gd name="T34" fmla="*/ 110 w 128"/>
                    <a:gd name="T35" fmla="*/ 144 h 152"/>
                    <a:gd name="T36" fmla="*/ 123 w 128"/>
                    <a:gd name="T37" fmla="*/ 136 h 152"/>
                    <a:gd name="T38" fmla="*/ 127 w 128"/>
                    <a:gd name="T39" fmla="*/ 132 h 152"/>
                    <a:gd name="T40" fmla="*/ 128 w 128"/>
                    <a:gd name="T41" fmla="*/ 126 h 152"/>
                    <a:gd name="T42" fmla="*/ 128 w 128"/>
                    <a:gd name="T43" fmla="*/ 25 h 152"/>
                    <a:gd name="T44" fmla="*/ 123 w 128"/>
                    <a:gd name="T45" fmla="*/ 15 h 152"/>
                    <a:gd name="T46" fmla="*/ 110 w 128"/>
                    <a:gd name="T47" fmla="*/ 7 h 152"/>
                    <a:gd name="T48" fmla="*/ 89 w 128"/>
                    <a:gd name="T49" fmla="*/ 2 h 152"/>
                    <a:gd name="T50" fmla="*/ 64 w 128"/>
                    <a:gd name="T51" fmla="*/ 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28" h="152">
                      <a:moveTo>
                        <a:pt x="64" y="8"/>
                      </a:moveTo>
                      <a:cubicBezTo>
                        <a:pt x="93" y="8"/>
                        <a:pt x="117" y="14"/>
                        <a:pt x="117" y="23"/>
                      </a:cubicBezTo>
                      <a:cubicBezTo>
                        <a:pt x="117" y="31"/>
                        <a:pt x="93" y="38"/>
                        <a:pt x="64" y="38"/>
                      </a:cubicBezTo>
                      <a:cubicBezTo>
                        <a:pt x="34" y="38"/>
                        <a:pt x="11" y="31"/>
                        <a:pt x="11" y="23"/>
                      </a:cubicBezTo>
                      <a:cubicBezTo>
                        <a:pt x="11" y="14"/>
                        <a:pt x="34" y="8"/>
                        <a:pt x="64" y="8"/>
                      </a:cubicBezTo>
                      <a:close/>
                      <a:moveTo>
                        <a:pt x="64" y="0"/>
                      </a:moveTo>
                      <a:cubicBezTo>
                        <a:pt x="39" y="2"/>
                        <a:pt x="39" y="2"/>
                        <a:pt x="39" y="2"/>
                      </a:cubicBezTo>
                      <a:cubicBezTo>
                        <a:pt x="19" y="7"/>
                        <a:pt x="19" y="7"/>
                        <a:pt x="19" y="7"/>
                      </a:cubicBezTo>
                      <a:cubicBezTo>
                        <a:pt x="5" y="15"/>
                        <a:pt x="5" y="15"/>
                        <a:pt x="5" y="15"/>
                      </a:cubicBezTo>
                      <a:cubicBezTo>
                        <a:pt x="1" y="20"/>
                        <a:pt x="1" y="20"/>
                        <a:pt x="1" y="20"/>
                      </a:cubicBezTo>
                      <a:cubicBezTo>
                        <a:pt x="0" y="25"/>
                        <a:pt x="0" y="25"/>
                        <a:pt x="0" y="25"/>
                      </a:cubicBezTo>
                      <a:cubicBezTo>
                        <a:pt x="0" y="126"/>
                        <a:pt x="0" y="126"/>
                        <a:pt x="0" y="126"/>
                      </a:cubicBezTo>
                      <a:cubicBezTo>
                        <a:pt x="1" y="132"/>
                        <a:pt x="1" y="132"/>
                        <a:pt x="1" y="132"/>
                      </a:cubicBezTo>
                      <a:cubicBezTo>
                        <a:pt x="5" y="136"/>
                        <a:pt x="5" y="136"/>
                        <a:pt x="5" y="136"/>
                      </a:cubicBezTo>
                      <a:cubicBezTo>
                        <a:pt x="19" y="144"/>
                        <a:pt x="19" y="144"/>
                        <a:pt x="19" y="144"/>
                      </a:cubicBezTo>
                      <a:cubicBezTo>
                        <a:pt x="39" y="150"/>
                        <a:pt x="39" y="150"/>
                        <a:pt x="39" y="150"/>
                      </a:cubicBezTo>
                      <a:cubicBezTo>
                        <a:pt x="47" y="151"/>
                        <a:pt x="55" y="152"/>
                        <a:pt x="64" y="152"/>
                      </a:cubicBezTo>
                      <a:cubicBezTo>
                        <a:pt x="82" y="152"/>
                        <a:pt x="98" y="149"/>
                        <a:pt x="110" y="144"/>
                      </a:cubicBezTo>
                      <a:cubicBezTo>
                        <a:pt x="115" y="142"/>
                        <a:pt x="120" y="139"/>
                        <a:pt x="123" y="136"/>
                      </a:cubicBezTo>
                      <a:cubicBezTo>
                        <a:pt x="125" y="135"/>
                        <a:pt x="126" y="133"/>
                        <a:pt x="127" y="132"/>
                      </a:cubicBezTo>
                      <a:cubicBezTo>
                        <a:pt x="128" y="130"/>
                        <a:pt x="128" y="128"/>
                        <a:pt x="128" y="126"/>
                      </a:cubicBezTo>
                      <a:cubicBezTo>
                        <a:pt x="128" y="25"/>
                        <a:pt x="128" y="25"/>
                        <a:pt x="128" y="25"/>
                      </a:cubicBezTo>
                      <a:cubicBezTo>
                        <a:pt x="128" y="22"/>
                        <a:pt x="127" y="18"/>
                        <a:pt x="123" y="15"/>
                      </a:cubicBezTo>
                      <a:cubicBezTo>
                        <a:pt x="120" y="12"/>
                        <a:pt x="115" y="10"/>
                        <a:pt x="110" y="7"/>
                      </a:cubicBezTo>
                      <a:cubicBezTo>
                        <a:pt x="104" y="5"/>
                        <a:pt x="97" y="3"/>
                        <a:pt x="89" y="2"/>
                      </a:cubicBezTo>
                      <a:cubicBezTo>
                        <a:pt x="82" y="1"/>
                        <a:pt x="73" y="0"/>
                        <a:pt x="64" y="0"/>
                      </a:cubicBezTo>
                      <a:close/>
                    </a:path>
                  </a:pathLst>
                </a:custGeom>
                <a:solidFill>
                  <a:srgbClr val="008272"/>
                </a:solidFill>
                <a:ln>
                  <a:noFill/>
                </a:ln>
              </p:spPr>
              <p:txBody>
                <a:bodyPr vert="horz" wrap="square" lIns="93260" tIns="46630" rIns="93260" bIns="46630" numCol="1" anchor="t" anchorCtr="0" compatLnSpc="1">
                  <a:prstTxWarp prst="textNoShape">
                    <a:avLst/>
                  </a:prstTxWarp>
                </a:bodyPr>
                <a:lstStyle/>
                <a:p>
                  <a:pPr marL="0" marR="0" lvl="0" indent="0" defTabSz="932597" eaLnBrk="1" fontAlgn="auto" latinLnBrk="0" hangingPunct="1">
                    <a:lnSpc>
                      <a:spcPct val="100000"/>
                    </a:lnSpc>
                    <a:spcBef>
                      <a:spcPts val="0"/>
                    </a:spcBef>
                    <a:spcAft>
                      <a:spcPts val="0"/>
                    </a:spcAft>
                    <a:buClrTx/>
                    <a:buSzTx/>
                    <a:buFontTx/>
                    <a:buNone/>
                    <a:tabLst/>
                    <a:defRPr/>
                  </a:pPr>
                  <a:endParaRPr kumimoji="0" lang="en-US" sz="1836" b="0" i="0" u="none" strike="noStrike" kern="0" cap="none" spc="0" normalizeH="0" baseline="0" noProof="0">
                    <a:ln>
                      <a:noFill/>
                    </a:ln>
                    <a:solidFill>
                      <a:sysClr val="windowText" lastClr="000000"/>
                    </a:solidFill>
                    <a:effectLst/>
                    <a:uLnTx/>
                    <a:uFillTx/>
                  </a:endParaRPr>
                </a:p>
              </p:txBody>
            </p:sp>
          </p:grpSp>
          <p:grpSp>
            <p:nvGrpSpPr>
              <p:cNvPr id="708" name="Group 707"/>
              <p:cNvGrpSpPr/>
              <p:nvPr/>
            </p:nvGrpSpPr>
            <p:grpSpPr>
              <a:xfrm>
                <a:off x="5490314" y="5487178"/>
                <a:ext cx="154143" cy="190311"/>
                <a:chOff x="3824094" y="3687247"/>
                <a:chExt cx="568398" cy="701765"/>
              </a:xfrm>
            </p:grpSpPr>
            <p:sp>
              <p:nvSpPr>
                <p:cNvPr id="740" name="Rectangle 293"/>
                <p:cNvSpPr/>
                <p:nvPr/>
              </p:nvSpPr>
              <p:spPr>
                <a:xfrm>
                  <a:off x="3847638" y="3708520"/>
                  <a:ext cx="520790" cy="662444"/>
                </a:xfrm>
                <a:custGeom>
                  <a:avLst/>
                  <a:gdLst>
                    <a:gd name="connsiteX0" fmla="*/ 0 w 520034"/>
                    <a:gd name="connsiteY0" fmla="*/ 0 h 659388"/>
                    <a:gd name="connsiteX1" fmla="*/ 520034 w 520034"/>
                    <a:gd name="connsiteY1" fmla="*/ 0 h 659388"/>
                    <a:gd name="connsiteX2" fmla="*/ 520034 w 520034"/>
                    <a:gd name="connsiteY2" fmla="*/ 659388 h 659388"/>
                    <a:gd name="connsiteX3" fmla="*/ 0 w 520034"/>
                    <a:gd name="connsiteY3" fmla="*/ 659388 h 659388"/>
                    <a:gd name="connsiteX4" fmla="*/ 0 w 520034"/>
                    <a:gd name="connsiteY4" fmla="*/ 0 h 659388"/>
                    <a:gd name="connsiteX0" fmla="*/ 66174 w 520034"/>
                    <a:gd name="connsiteY0" fmla="*/ 84221 h 659388"/>
                    <a:gd name="connsiteX1" fmla="*/ 520034 w 520034"/>
                    <a:gd name="connsiteY1" fmla="*/ 0 h 659388"/>
                    <a:gd name="connsiteX2" fmla="*/ 520034 w 520034"/>
                    <a:gd name="connsiteY2" fmla="*/ 659388 h 659388"/>
                    <a:gd name="connsiteX3" fmla="*/ 0 w 520034"/>
                    <a:gd name="connsiteY3" fmla="*/ 659388 h 659388"/>
                    <a:gd name="connsiteX4" fmla="*/ 66174 w 520034"/>
                    <a:gd name="connsiteY4" fmla="*/ 84221 h 659388"/>
                    <a:gd name="connsiteX0" fmla="*/ 66174 w 520034"/>
                    <a:gd name="connsiteY0" fmla="*/ 87277 h 662444"/>
                    <a:gd name="connsiteX1" fmla="*/ 520034 w 520034"/>
                    <a:gd name="connsiteY1" fmla="*/ 3056 h 662444"/>
                    <a:gd name="connsiteX2" fmla="*/ 520034 w 520034"/>
                    <a:gd name="connsiteY2" fmla="*/ 662444 h 662444"/>
                    <a:gd name="connsiteX3" fmla="*/ 0 w 520034"/>
                    <a:gd name="connsiteY3" fmla="*/ 662444 h 662444"/>
                    <a:gd name="connsiteX4" fmla="*/ 66174 w 520034"/>
                    <a:gd name="connsiteY4" fmla="*/ 87277 h 662444"/>
                    <a:gd name="connsiteX0" fmla="*/ 66930 w 520790"/>
                    <a:gd name="connsiteY0" fmla="*/ 87277 h 662444"/>
                    <a:gd name="connsiteX1" fmla="*/ 520790 w 520790"/>
                    <a:gd name="connsiteY1" fmla="*/ 3056 h 662444"/>
                    <a:gd name="connsiteX2" fmla="*/ 520790 w 520790"/>
                    <a:gd name="connsiteY2" fmla="*/ 662444 h 662444"/>
                    <a:gd name="connsiteX3" fmla="*/ 756 w 520790"/>
                    <a:gd name="connsiteY3" fmla="*/ 662444 h 662444"/>
                    <a:gd name="connsiteX4" fmla="*/ 66930 w 520790"/>
                    <a:gd name="connsiteY4" fmla="*/ 87277 h 66244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0790" h="662444">
                      <a:moveTo>
                        <a:pt x="66930" y="87277"/>
                      </a:moveTo>
                      <a:cubicBezTo>
                        <a:pt x="212201" y="-61113"/>
                        <a:pt x="369503" y="31130"/>
                        <a:pt x="520790" y="3056"/>
                      </a:cubicBezTo>
                      <a:lnTo>
                        <a:pt x="520790" y="662444"/>
                      </a:lnTo>
                      <a:lnTo>
                        <a:pt x="756" y="662444"/>
                      </a:lnTo>
                      <a:cubicBezTo>
                        <a:pt x="22814" y="470722"/>
                        <a:pt x="-45365" y="218841"/>
                        <a:pt x="66930" y="87277"/>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32597" eaLnBrk="1" fontAlgn="auto" latinLnBrk="0" hangingPunct="1">
                    <a:lnSpc>
                      <a:spcPct val="100000"/>
                    </a:lnSpc>
                    <a:spcBef>
                      <a:spcPts val="0"/>
                    </a:spcBef>
                    <a:spcAft>
                      <a:spcPts val="0"/>
                    </a:spcAft>
                    <a:buClrTx/>
                    <a:buSzTx/>
                    <a:buFontTx/>
                    <a:buNone/>
                    <a:tabLst/>
                    <a:defRPr/>
                  </a:pPr>
                  <a:endParaRPr kumimoji="0" lang="en-US" sz="1836" b="0" i="0" u="none" strike="noStrike" kern="0" cap="none" spc="0" normalizeH="0" baseline="0" noProof="0">
                    <a:ln>
                      <a:noFill/>
                    </a:ln>
                    <a:solidFill>
                      <a:sysClr val="windowText" lastClr="000000"/>
                    </a:solidFill>
                    <a:effectLst/>
                    <a:uLnTx/>
                    <a:uFillTx/>
                  </a:endParaRPr>
                </a:p>
              </p:txBody>
            </p:sp>
            <p:sp>
              <p:nvSpPr>
                <p:cNvPr id="741" name="Freeform 52"/>
                <p:cNvSpPr>
                  <a:spLocks/>
                </p:cNvSpPr>
                <p:nvPr/>
              </p:nvSpPr>
              <p:spPr bwMode="auto">
                <a:xfrm>
                  <a:off x="3928881" y="3976208"/>
                  <a:ext cx="355645" cy="50806"/>
                </a:xfrm>
                <a:custGeom>
                  <a:avLst/>
                  <a:gdLst>
                    <a:gd name="T0" fmla="*/ 105 w 112"/>
                    <a:gd name="T1" fmla="*/ 16 h 16"/>
                    <a:gd name="T2" fmla="*/ 7 w 112"/>
                    <a:gd name="T3" fmla="*/ 16 h 16"/>
                    <a:gd name="T4" fmla="*/ 7 w 112"/>
                    <a:gd name="T5" fmla="*/ 16 h 16"/>
                    <a:gd name="T6" fmla="*/ 4 w 112"/>
                    <a:gd name="T7" fmla="*/ 16 h 16"/>
                    <a:gd name="T8" fmla="*/ 3 w 112"/>
                    <a:gd name="T9" fmla="*/ 13 h 16"/>
                    <a:gd name="T10" fmla="*/ 0 w 112"/>
                    <a:gd name="T11" fmla="*/ 7 h 16"/>
                    <a:gd name="T12" fmla="*/ 0 w 112"/>
                    <a:gd name="T13" fmla="*/ 7 h 16"/>
                    <a:gd name="T14" fmla="*/ 3 w 112"/>
                    <a:gd name="T15" fmla="*/ 3 h 16"/>
                    <a:gd name="T16" fmla="*/ 4 w 112"/>
                    <a:gd name="T17" fmla="*/ 2 h 16"/>
                    <a:gd name="T18" fmla="*/ 7 w 112"/>
                    <a:gd name="T19" fmla="*/ 0 h 16"/>
                    <a:gd name="T20" fmla="*/ 105 w 112"/>
                    <a:gd name="T21" fmla="*/ 0 h 16"/>
                    <a:gd name="T22" fmla="*/ 105 w 112"/>
                    <a:gd name="T23" fmla="*/ 0 h 16"/>
                    <a:gd name="T24" fmla="*/ 108 w 112"/>
                    <a:gd name="T25" fmla="*/ 2 h 16"/>
                    <a:gd name="T26" fmla="*/ 109 w 112"/>
                    <a:gd name="T27" fmla="*/ 3 h 16"/>
                    <a:gd name="T28" fmla="*/ 112 w 112"/>
                    <a:gd name="T29" fmla="*/ 7 h 16"/>
                    <a:gd name="T30" fmla="*/ 112 w 112"/>
                    <a:gd name="T31" fmla="*/ 7 h 16"/>
                    <a:gd name="T32" fmla="*/ 112 w 112"/>
                    <a:gd name="T33" fmla="*/ 11 h 16"/>
                    <a:gd name="T34" fmla="*/ 109 w 112"/>
                    <a:gd name="T35" fmla="*/ 13 h 16"/>
                    <a:gd name="T36" fmla="*/ 108 w 112"/>
                    <a:gd name="T37" fmla="*/ 16 h 16"/>
                    <a:gd name="T38" fmla="*/ 105 w 112"/>
                    <a:gd name="T39" fmla="*/ 16 h 16"/>
                    <a:gd name="T40" fmla="*/ 105 w 112"/>
                    <a:gd name="T41" fmla="*/ 16 h 16"/>
                    <a:gd name="T42" fmla="*/ 105 w 112"/>
                    <a:gd name="T43" fmla="*/ 16 h 16"/>
                    <a:gd name="T44" fmla="*/ 105 w 112"/>
                    <a:gd name="T45" fmla="*/ 16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12" h="16">
                      <a:moveTo>
                        <a:pt x="105" y="16"/>
                      </a:moveTo>
                      <a:lnTo>
                        <a:pt x="7" y="16"/>
                      </a:lnTo>
                      <a:lnTo>
                        <a:pt x="7" y="16"/>
                      </a:lnTo>
                      <a:lnTo>
                        <a:pt x="4" y="16"/>
                      </a:lnTo>
                      <a:lnTo>
                        <a:pt x="3" y="13"/>
                      </a:lnTo>
                      <a:lnTo>
                        <a:pt x="0" y="7"/>
                      </a:lnTo>
                      <a:lnTo>
                        <a:pt x="0" y="7"/>
                      </a:lnTo>
                      <a:lnTo>
                        <a:pt x="3" y="3"/>
                      </a:lnTo>
                      <a:lnTo>
                        <a:pt x="4" y="2"/>
                      </a:lnTo>
                      <a:lnTo>
                        <a:pt x="7" y="0"/>
                      </a:lnTo>
                      <a:lnTo>
                        <a:pt x="105" y="0"/>
                      </a:lnTo>
                      <a:lnTo>
                        <a:pt x="105" y="0"/>
                      </a:lnTo>
                      <a:lnTo>
                        <a:pt x="108" y="2"/>
                      </a:lnTo>
                      <a:lnTo>
                        <a:pt x="109" y="3"/>
                      </a:lnTo>
                      <a:lnTo>
                        <a:pt x="112" y="7"/>
                      </a:lnTo>
                      <a:lnTo>
                        <a:pt x="112" y="7"/>
                      </a:lnTo>
                      <a:lnTo>
                        <a:pt x="112" y="11"/>
                      </a:lnTo>
                      <a:lnTo>
                        <a:pt x="109" y="13"/>
                      </a:lnTo>
                      <a:lnTo>
                        <a:pt x="108" y="16"/>
                      </a:lnTo>
                      <a:lnTo>
                        <a:pt x="105" y="16"/>
                      </a:lnTo>
                      <a:lnTo>
                        <a:pt x="105" y="16"/>
                      </a:lnTo>
                      <a:lnTo>
                        <a:pt x="105" y="16"/>
                      </a:lnTo>
                      <a:lnTo>
                        <a:pt x="105" y="16"/>
                      </a:lnTo>
                      <a:close/>
                    </a:path>
                  </a:pathLst>
                </a:custGeom>
                <a:solidFill>
                  <a:srgbClr val="00827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p>
                  <a:pPr marL="0" marR="0" lvl="0" indent="0" defTabSz="932597" eaLnBrk="1" fontAlgn="auto" latinLnBrk="0" hangingPunct="1">
                    <a:lnSpc>
                      <a:spcPct val="100000"/>
                    </a:lnSpc>
                    <a:spcBef>
                      <a:spcPts val="0"/>
                    </a:spcBef>
                    <a:spcAft>
                      <a:spcPts val="0"/>
                    </a:spcAft>
                    <a:buClrTx/>
                    <a:buSzTx/>
                    <a:buFontTx/>
                    <a:buNone/>
                    <a:tabLst/>
                    <a:defRPr/>
                  </a:pPr>
                  <a:endParaRPr kumimoji="0" lang="en-US" sz="1836" b="0" i="0" u="none" strike="noStrike" kern="0" cap="none" spc="0" normalizeH="0" baseline="0" noProof="0">
                    <a:ln>
                      <a:noFill/>
                    </a:ln>
                    <a:solidFill>
                      <a:sysClr val="windowText" lastClr="000000"/>
                    </a:solidFill>
                    <a:effectLst/>
                    <a:uLnTx/>
                    <a:uFillTx/>
                  </a:endParaRPr>
                </a:p>
              </p:txBody>
            </p:sp>
            <p:sp>
              <p:nvSpPr>
                <p:cNvPr id="742" name="Freeform 53"/>
                <p:cNvSpPr>
                  <a:spLocks/>
                </p:cNvSpPr>
                <p:nvPr/>
              </p:nvSpPr>
              <p:spPr bwMode="auto">
                <a:xfrm>
                  <a:off x="4071775" y="3877771"/>
                  <a:ext cx="212753" cy="50806"/>
                </a:xfrm>
                <a:custGeom>
                  <a:avLst/>
                  <a:gdLst>
                    <a:gd name="T0" fmla="*/ 60 w 67"/>
                    <a:gd name="T1" fmla="*/ 16 h 16"/>
                    <a:gd name="T2" fmla="*/ 7 w 67"/>
                    <a:gd name="T3" fmla="*/ 16 h 16"/>
                    <a:gd name="T4" fmla="*/ 7 w 67"/>
                    <a:gd name="T5" fmla="*/ 16 h 16"/>
                    <a:gd name="T6" fmla="*/ 3 w 67"/>
                    <a:gd name="T7" fmla="*/ 14 h 16"/>
                    <a:gd name="T8" fmla="*/ 1 w 67"/>
                    <a:gd name="T9" fmla="*/ 14 h 16"/>
                    <a:gd name="T10" fmla="*/ 0 w 67"/>
                    <a:gd name="T11" fmla="*/ 10 h 16"/>
                    <a:gd name="T12" fmla="*/ 0 w 67"/>
                    <a:gd name="T13" fmla="*/ 9 h 16"/>
                    <a:gd name="T14" fmla="*/ 0 w 67"/>
                    <a:gd name="T15" fmla="*/ 9 h 16"/>
                    <a:gd name="T16" fmla="*/ 0 w 67"/>
                    <a:gd name="T17" fmla="*/ 5 h 16"/>
                    <a:gd name="T18" fmla="*/ 1 w 67"/>
                    <a:gd name="T19" fmla="*/ 3 h 16"/>
                    <a:gd name="T20" fmla="*/ 7 w 67"/>
                    <a:gd name="T21" fmla="*/ 0 h 16"/>
                    <a:gd name="T22" fmla="*/ 60 w 67"/>
                    <a:gd name="T23" fmla="*/ 0 h 16"/>
                    <a:gd name="T24" fmla="*/ 60 w 67"/>
                    <a:gd name="T25" fmla="*/ 0 h 16"/>
                    <a:gd name="T26" fmla="*/ 63 w 67"/>
                    <a:gd name="T27" fmla="*/ 0 h 16"/>
                    <a:gd name="T28" fmla="*/ 64 w 67"/>
                    <a:gd name="T29" fmla="*/ 3 h 16"/>
                    <a:gd name="T30" fmla="*/ 67 w 67"/>
                    <a:gd name="T31" fmla="*/ 5 h 16"/>
                    <a:gd name="T32" fmla="*/ 67 w 67"/>
                    <a:gd name="T33" fmla="*/ 9 h 16"/>
                    <a:gd name="T34" fmla="*/ 67 w 67"/>
                    <a:gd name="T35" fmla="*/ 9 h 16"/>
                    <a:gd name="T36" fmla="*/ 67 w 67"/>
                    <a:gd name="T37" fmla="*/ 10 h 16"/>
                    <a:gd name="T38" fmla="*/ 64 w 67"/>
                    <a:gd name="T39" fmla="*/ 14 h 16"/>
                    <a:gd name="T40" fmla="*/ 63 w 67"/>
                    <a:gd name="T41" fmla="*/ 14 h 16"/>
                    <a:gd name="T42" fmla="*/ 60 w 67"/>
                    <a:gd name="T43" fmla="*/ 16 h 16"/>
                    <a:gd name="T44" fmla="*/ 60 w 67"/>
                    <a:gd name="T45" fmla="*/ 16 h 16"/>
                    <a:gd name="T46" fmla="*/ 60 w 67"/>
                    <a:gd name="T47" fmla="*/ 16 h 16"/>
                    <a:gd name="T48" fmla="*/ 60 w 67"/>
                    <a:gd name="T49" fmla="*/ 16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67" h="16">
                      <a:moveTo>
                        <a:pt x="60" y="16"/>
                      </a:moveTo>
                      <a:lnTo>
                        <a:pt x="7" y="16"/>
                      </a:lnTo>
                      <a:lnTo>
                        <a:pt x="7" y="16"/>
                      </a:lnTo>
                      <a:lnTo>
                        <a:pt x="3" y="14"/>
                      </a:lnTo>
                      <a:lnTo>
                        <a:pt x="1" y="14"/>
                      </a:lnTo>
                      <a:lnTo>
                        <a:pt x="0" y="10"/>
                      </a:lnTo>
                      <a:lnTo>
                        <a:pt x="0" y="9"/>
                      </a:lnTo>
                      <a:lnTo>
                        <a:pt x="0" y="9"/>
                      </a:lnTo>
                      <a:lnTo>
                        <a:pt x="0" y="5"/>
                      </a:lnTo>
                      <a:lnTo>
                        <a:pt x="1" y="3"/>
                      </a:lnTo>
                      <a:lnTo>
                        <a:pt x="7" y="0"/>
                      </a:lnTo>
                      <a:lnTo>
                        <a:pt x="60" y="0"/>
                      </a:lnTo>
                      <a:lnTo>
                        <a:pt x="60" y="0"/>
                      </a:lnTo>
                      <a:lnTo>
                        <a:pt x="63" y="0"/>
                      </a:lnTo>
                      <a:lnTo>
                        <a:pt x="64" y="3"/>
                      </a:lnTo>
                      <a:lnTo>
                        <a:pt x="67" y="5"/>
                      </a:lnTo>
                      <a:lnTo>
                        <a:pt x="67" y="9"/>
                      </a:lnTo>
                      <a:lnTo>
                        <a:pt x="67" y="9"/>
                      </a:lnTo>
                      <a:lnTo>
                        <a:pt x="67" y="10"/>
                      </a:lnTo>
                      <a:lnTo>
                        <a:pt x="64" y="14"/>
                      </a:lnTo>
                      <a:lnTo>
                        <a:pt x="63" y="14"/>
                      </a:lnTo>
                      <a:lnTo>
                        <a:pt x="60" y="16"/>
                      </a:lnTo>
                      <a:lnTo>
                        <a:pt x="60" y="16"/>
                      </a:lnTo>
                      <a:lnTo>
                        <a:pt x="60" y="16"/>
                      </a:lnTo>
                      <a:lnTo>
                        <a:pt x="60" y="16"/>
                      </a:lnTo>
                      <a:close/>
                    </a:path>
                  </a:pathLst>
                </a:custGeom>
                <a:solidFill>
                  <a:srgbClr val="00827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p>
                  <a:pPr marL="0" marR="0" lvl="0" indent="0" defTabSz="932597" eaLnBrk="1" fontAlgn="auto" latinLnBrk="0" hangingPunct="1">
                    <a:lnSpc>
                      <a:spcPct val="100000"/>
                    </a:lnSpc>
                    <a:spcBef>
                      <a:spcPts val="0"/>
                    </a:spcBef>
                    <a:spcAft>
                      <a:spcPts val="0"/>
                    </a:spcAft>
                    <a:buClrTx/>
                    <a:buSzTx/>
                    <a:buFontTx/>
                    <a:buNone/>
                    <a:tabLst/>
                    <a:defRPr/>
                  </a:pPr>
                  <a:endParaRPr kumimoji="0" lang="en-US" sz="1836" b="0" i="0" u="none" strike="noStrike" kern="0" cap="none" spc="0" normalizeH="0" baseline="0" noProof="0">
                    <a:ln>
                      <a:noFill/>
                    </a:ln>
                    <a:solidFill>
                      <a:sysClr val="windowText" lastClr="000000"/>
                    </a:solidFill>
                    <a:effectLst/>
                    <a:uLnTx/>
                    <a:uFillTx/>
                  </a:endParaRPr>
                </a:p>
              </p:txBody>
            </p:sp>
            <p:sp>
              <p:nvSpPr>
                <p:cNvPr id="743" name="Freeform 54"/>
                <p:cNvSpPr>
                  <a:spLocks/>
                </p:cNvSpPr>
                <p:nvPr/>
              </p:nvSpPr>
              <p:spPr bwMode="auto">
                <a:xfrm>
                  <a:off x="3928881" y="4077821"/>
                  <a:ext cx="355645" cy="50806"/>
                </a:xfrm>
                <a:custGeom>
                  <a:avLst/>
                  <a:gdLst>
                    <a:gd name="T0" fmla="*/ 105 w 112"/>
                    <a:gd name="T1" fmla="*/ 16 h 16"/>
                    <a:gd name="T2" fmla="*/ 7 w 112"/>
                    <a:gd name="T3" fmla="*/ 16 h 16"/>
                    <a:gd name="T4" fmla="*/ 7 w 112"/>
                    <a:gd name="T5" fmla="*/ 16 h 16"/>
                    <a:gd name="T6" fmla="*/ 4 w 112"/>
                    <a:gd name="T7" fmla="*/ 13 h 16"/>
                    <a:gd name="T8" fmla="*/ 3 w 112"/>
                    <a:gd name="T9" fmla="*/ 12 h 16"/>
                    <a:gd name="T10" fmla="*/ 0 w 112"/>
                    <a:gd name="T11" fmla="*/ 7 h 16"/>
                    <a:gd name="T12" fmla="*/ 0 w 112"/>
                    <a:gd name="T13" fmla="*/ 7 h 16"/>
                    <a:gd name="T14" fmla="*/ 3 w 112"/>
                    <a:gd name="T15" fmla="*/ 2 h 16"/>
                    <a:gd name="T16" fmla="*/ 4 w 112"/>
                    <a:gd name="T17" fmla="*/ 0 h 16"/>
                    <a:gd name="T18" fmla="*/ 7 w 112"/>
                    <a:gd name="T19" fmla="*/ 0 h 16"/>
                    <a:gd name="T20" fmla="*/ 105 w 112"/>
                    <a:gd name="T21" fmla="*/ 0 h 16"/>
                    <a:gd name="T22" fmla="*/ 105 w 112"/>
                    <a:gd name="T23" fmla="*/ 0 h 16"/>
                    <a:gd name="T24" fmla="*/ 108 w 112"/>
                    <a:gd name="T25" fmla="*/ 0 h 16"/>
                    <a:gd name="T26" fmla="*/ 109 w 112"/>
                    <a:gd name="T27" fmla="*/ 2 h 16"/>
                    <a:gd name="T28" fmla="*/ 112 w 112"/>
                    <a:gd name="T29" fmla="*/ 5 h 16"/>
                    <a:gd name="T30" fmla="*/ 112 w 112"/>
                    <a:gd name="T31" fmla="*/ 7 h 16"/>
                    <a:gd name="T32" fmla="*/ 112 w 112"/>
                    <a:gd name="T33" fmla="*/ 7 h 16"/>
                    <a:gd name="T34" fmla="*/ 109 w 112"/>
                    <a:gd name="T35" fmla="*/ 12 h 16"/>
                    <a:gd name="T36" fmla="*/ 108 w 112"/>
                    <a:gd name="T37" fmla="*/ 13 h 16"/>
                    <a:gd name="T38" fmla="*/ 105 w 112"/>
                    <a:gd name="T39" fmla="*/ 16 h 16"/>
                    <a:gd name="T40" fmla="*/ 105 w 112"/>
                    <a:gd name="T41" fmla="*/ 16 h 16"/>
                    <a:gd name="T42" fmla="*/ 105 w 112"/>
                    <a:gd name="T43" fmla="*/ 16 h 16"/>
                    <a:gd name="T44" fmla="*/ 105 w 112"/>
                    <a:gd name="T45" fmla="*/ 16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12" h="16">
                      <a:moveTo>
                        <a:pt x="105" y="16"/>
                      </a:moveTo>
                      <a:lnTo>
                        <a:pt x="7" y="16"/>
                      </a:lnTo>
                      <a:lnTo>
                        <a:pt x="7" y="16"/>
                      </a:lnTo>
                      <a:lnTo>
                        <a:pt x="4" y="13"/>
                      </a:lnTo>
                      <a:lnTo>
                        <a:pt x="3" y="12"/>
                      </a:lnTo>
                      <a:lnTo>
                        <a:pt x="0" y="7"/>
                      </a:lnTo>
                      <a:lnTo>
                        <a:pt x="0" y="7"/>
                      </a:lnTo>
                      <a:lnTo>
                        <a:pt x="3" y="2"/>
                      </a:lnTo>
                      <a:lnTo>
                        <a:pt x="4" y="0"/>
                      </a:lnTo>
                      <a:lnTo>
                        <a:pt x="7" y="0"/>
                      </a:lnTo>
                      <a:lnTo>
                        <a:pt x="105" y="0"/>
                      </a:lnTo>
                      <a:lnTo>
                        <a:pt x="105" y="0"/>
                      </a:lnTo>
                      <a:lnTo>
                        <a:pt x="108" y="0"/>
                      </a:lnTo>
                      <a:lnTo>
                        <a:pt x="109" y="2"/>
                      </a:lnTo>
                      <a:lnTo>
                        <a:pt x="112" y="5"/>
                      </a:lnTo>
                      <a:lnTo>
                        <a:pt x="112" y="7"/>
                      </a:lnTo>
                      <a:lnTo>
                        <a:pt x="112" y="7"/>
                      </a:lnTo>
                      <a:lnTo>
                        <a:pt x="109" y="12"/>
                      </a:lnTo>
                      <a:lnTo>
                        <a:pt x="108" y="13"/>
                      </a:lnTo>
                      <a:lnTo>
                        <a:pt x="105" y="16"/>
                      </a:lnTo>
                      <a:lnTo>
                        <a:pt x="105" y="16"/>
                      </a:lnTo>
                      <a:lnTo>
                        <a:pt x="105" y="16"/>
                      </a:lnTo>
                      <a:lnTo>
                        <a:pt x="105" y="16"/>
                      </a:lnTo>
                      <a:close/>
                    </a:path>
                  </a:pathLst>
                </a:custGeom>
                <a:solidFill>
                  <a:srgbClr val="00827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p>
                  <a:pPr marL="0" marR="0" lvl="0" indent="0" defTabSz="932597" eaLnBrk="1" fontAlgn="auto" latinLnBrk="0" hangingPunct="1">
                    <a:lnSpc>
                      <a:spcPct val="100000"/>
                    </a:lnSpc>
                    <a:spcBef>
                      <a:spcPts val="0"/>
                    </a:spcBef>
                    <a:spcAft>
                      <a:spcPts val="0"/>
                    </a:spcAft>
                    <a:buClrTx/>
                    <a:buSzTx/>
                    <a:buFontTx/>
                    <a:buNone/>
                    <a:tabLst/>
                    <a:defRPr/>
                  </a:pPr>
                  <a:endParaRPr kumimoji="0" lang="en-US" sz="1836" b="0" i="0" u="none" strike="noStrike" kern="0" cap="none" spc="0" normalizeH="0" baseline="0" noProof="0">
                    <a:ln>
                      <a:noFill/>
                    </a:ln>
                    <a:solidFill>
                      <a:sysClr val="windowText" lastClr="000000"/>
                    </a:solidFill>
                    <a:effectLst/>
                    <a:uLnTx/>
                    <a:uFillTx/>
                  </a:endParaRPr>
                </a:p>
              </p:txBody>
            </p:sp>
            <p:sp>
              <p:nvSpPr>
                <p:cNvPr id="744" name="Freeform 55"/>
                <p:cNvSpPr>
                  <a:spLocks/>
                </p:cNvSpPr>
                <p:nvPr/>
              </p:nvSpPr>
              <p:spPr bwMode="auto">
                <a:xfrm>
                  <a:off x="3928881" y="4173083"/>
                  <a:ext cx="355645" cy="47632"/>
                </a:xfrm>
                <a:custGeom>
                  <a:avLst/>
                  <a:gdLst>
                    <a:gd name="T0" fmla="*/ 105 w 112"/>
                    <a:gd name="T1" fmla="*/ 15 h 15"/>
                    <a:gd name="T2" fmla="*/ 7 w 112"/>
                    <a:gd name="T3" fmla="*/ 15 h 15"/>
                    <a:gd name="T4" fmla="*/ 7 w 112"/>
                    <a:gd name="T5" fmla="*/ 15 h 15"/>
                    <a:gd name="T6" fmla="*/ 4 w 112"/>
                    <a:gd name="T7" fmla="*/ 15 h 15"/>
                    <a:gd name="T8" fmla="*/ 3 w 112"/>
                    <a:gd name="T9" fmla="*/ 14 h 15"/>
                    <a:gd name="T10" fmla="*/ 1 w 112"/>
                    <a:gd name="T11" fmla="*/ 12 h 15"/>
                    <a:gd name="T12" fmla="*/ 0 w 112"/>
                    <a:gd name="T13" fmla="*/ 8 h 15"/>
                    <a:gd name="T14" fmla="*/ 0 w 112"/>
                    <a:gd name="T15" fmla="*/ 8 h 15"/>
                    <a:gd name="T16" fmla="*/ 3 w 112"/>
                    <a:gd name="T17" fmla="*/ 3 h 15"/>
                    <a:gd name="T18" fmla="*/ 4 w 112"/>
                    <a:gd name="T19" fmla="*/ 3 h 15"/>
                    <a:gd name="T20" fmla="*/ 7 w 112"/>
                    <a:gd name="T21" fmla="*/ 0 h 15"/>
                    <a:gd name="T22" fmla="*/ 105 w 112"/>
                    <a:gd name="T23" fmla="*/ 0 h 15"/>
                    <a:gd name="T24" fmla="*/ 105 w 112"/>
                    <a:gd name="T25" fmla="*/ 0 h 15"/>
                    <a:gd name="T26" fmla="*/ 108 w 112"/>
                    <a:gd name="T27" fmla="*/ 3 h 15"/>
                    <a:gd name="T28" fmla="*/ 109 w 112"/>
                    <a:gd name="T29" fmla="*/ 3 h 15"/>
                    <a:gd name="T30" fmla="*/ 112 w 112"/>
                    <a:gd name="T31" fmla="*/ 5 h 15"/>
                    <a:gd name="T32" fmla="*/ 112 w 112"/>
                    <a:gd name="T33" fmla="*/ 8 h 15"/>
                    <a:gd name="T34" fmla="*/ 112 w 112"/>
                    <a:gd name="T35" fmla="*/ 8 h 15"/>
                    <a:gd name="T36" fmla="*/ 112 w 112"/>
                    <a:gd name="T37" fmla="*/ 12 h 15"/>
                    <a:gd name="T38" fmla="*/ 109 w 112"/>
                    <a:gd name="T39" fmla="*/ 14 h 15"/>
                    <a:gd name="T40" fmla="*/ 108 w 112"/>
                    <a:gd name="T41" fmla="*/ 15 h 15"/>
                    <a:gd name="T42" fmla="*/ 105 w 112"/>
                    <a:gd name="T43" fmla="*/ 15 h 15"/>
                    <a:gd name="T44" fmla="*/ 105 w 112"/>
                    <a:gd name="T45" fmla="*/ 15 h 15"/>
                    <a:gd name="T46" fmla="*/ 105 w 112"/>
                    <a:gd name="T47" fmla="*/ 15 h 15"/>
                    <a:gd name="T48" fmla="*/ 105 w 112"/>
                    <a:gd name="T49" fmla="*/ 15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12" h="15">
                      <a:moveTo>
                        <a:pt x="105" y="15"/>
                      </a:moveTo>
                      <a:lnTo>
                        <a:pt x="7" y="15"/>
                      </a:lnTo>
                      <a:lnTo>
                        <a:pt x="7" y="15"/>
                      </a:lnTo>
                      <a:lnTo>
                        <a:pt x="4" y="15"/>
                      </a:lnTo>
                      <a:lnTo>
                        <a:pt x="3" y="14"/>
                      </a:lnTo>
                      <a:lnTo>
                        <a:pt x="1" y="12"/>
                      </a:lnTo>
                      <a:lnTo>
                        <a:pt x="0" y="8"/>
                      </a:lnTo>
                      <a:lnTo>
                        <a:pt x="0" y="8"/>
                      </a:lnTo>
                      <a:lnTo>
                        <a:pt x="3" y="3"/>
                      </a:lnTo>
                      <a:lnTo>
                        <a:pt x="4" y="3"/>
                      </a:lnTo>
                      <a:lnTo>
                        <a:pt x="7" y="0"/>
                      </a:lnTo>
                      <a:lnTo>
                        <a:pt x="105" y="0"/>
                      </a:lnTo>
                      <a:lnTo>
                        <a:pt x="105" y="0"/>
                      </a:lnTo>
                      <a:lnTo>
                        <a:pt x="108" y="3"/>
                      </a:lnTo>
                      <a:lnTo>
                        <a:pt x="109" y="3"/>
                      </a:lnTo>
                      <a:lnTo>
                        <a:pt x="112" y="5"/>
                      </a:lnTo>
                      <a:lnTo>
                        <a:pt x="112" y="8"/>
                      </a:lnTo>
                      <a:lnTo>
                        <a:pt x="112" y="8"/>
                      </a:lnTo>
                      <a:lnTo>
                        <a:pt x="112" y="12"/>
                      </a:lnTo>
                      <a:lnTo>
                        <a:pt x="109" y="14"/>
                      </a:lnTo>
                      <a:lnTo>
                        <a:pt x="108" y="15"/>
                      </a:lnTo>
                      <a:lnTo>
                        <a:pt x="105" y="15"/>
                      </a:lnTo>
                      <a:lnTo>
                        <a:pt x="105" y="15"/>
                      </a:lnTo>
                      <a:lnTo>
                        <a:pt x="105" y="15"/>
                      </a:lnTo>
                      <a:lnTo>
                        <a:pt x="105" y="15"/>
                      </a:lnTo>
                      <a:close/>
                    </a:path>
                  </a:pathLst>
                </a:custGeom>
                <a:solidFill>
                  <a:srgbClr val="00827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p>
                  <a:pPr marL="0" marR="0" lvl="0" indent="0" defTabSz="932597" eaLnBrk="1" fontAlgn="auto" latinLnBrk="0" hangingPunct="1">
                    <a:lnSpc>
                      <a:spcPct val="100000"/>
                    </a:lnSpc>
                    <a:spcBef>
                      <a:spcPts val="0"/>
                    </a:spcBef>
                    <a:spcAft>
                      <a:spcPts val="0"/>
                    </a:spcAft>
                    <a:buClrTx/>
                    <a:buSzTx/>
                    <a:buFontTx/>
                    <a:buNone/>
                    <a:tabLst/>
                    <a:defRPr/>
                  </a:pPr>
                  <a:endParaRPr kumimoji="0" lang="en-US" sz="1836" b="0" i="0" u="none" strike="noStrike" kern="0" cap="none" spc="0" normalizeH="0" baseline="0" noProof="0">
                    <a:ln>
                      <a:noFill/>
                    </a:ln>
                    <a:solidFill>
                      <a:sysClr val="windowText" lastClr="000000"/>
                    </a:solidFill>
                    <a:effectLst/>
                    <a:uLnTx/>
                    <a:uFillTx/>
                  </a:endParaRPr>
                </a:p>
              </p:txBody>
            </p:sp>
            <p:sp>
              <p:nvSpPr>
                <p:cNvPr id="745" name="Freeform 56"/>
                <p:cNvSpPr>
                  <a:spLocks noEditPoints="1"/>
                </p:cNvSpPr>
                <p:nvPr/>
              </p:nvSpPr>
              <p:spPr bwMode="auto">
                <a:xfrm>
                  <a:off x="3824094" y="3687247"/>
                  <a:ext cx="568398" cy="701765"/>
                </a:xfrm>
                <a:custGeom>
                  <a:avLst/>
                  <a:gdLst>
                    <a:gd name="T0" fmla="*/ 162 w 179"/>
                    <a:gd name="T1" fmla="*/ 0 h 221"/>
                    <a:gd name="T2" fmla="*/ 57 w 179"/>
                    <a:gd name="T3" fmla="*/ 0 h 221"/>
                    <a:gd name="T4" fmla="*/ 0 w 179"/>
                    <a:gd name="T5" fmla="*/ 55 h 221"/>
                    <a:gd name="T6" fmla="*/ 0 w 179"/>
                    <a:gd name="T7" fmla="*/ 202 h 221"/>
                    <a:gd name="T8" fmla="*/ 0 w 179"/>
                    <a:gd name="T9" fmla="*/ 202 h 221"/>
                    <a:gd name="T10" fmla="*/ 1 w 179"/>
                    <a:gd name="T11" fmla="*/ 210 h 221"/>
                    <a:gd name="T12" fmla="*/ 4 w 179"/>
                    <a:gd name="T13" fmla="*/ 216 h 221"/>
                    <a:gd name="T14" fmla="*/ 9 w 179"/>
                    <a:gd name="T15" fmla="*/ 220 h 221"/>
                    <a:gd name="T16" fmla="*/ 16 w 179"/>
                    <a:gd name="T17" fmla="*/ 221 h 221"/>
                    <a:gd name="T18" fmla="*/ 179 w 179"/>
                    <a:gd name="T19" fmla="*/ 221 h 221"/>
                    <a:gd name="T20" fmla="*/ 179 w 179"/>
                    <a:gd name="T21" fmla="*/ 19 h 221"/>
                    <a:gd name="T22" fmla="*/ 179 w 179"/>
                    <a:gd name="T23" fmla="*/ 19 h 221"/>
                    <a:gd name="T24" fmla="*/ 177 w 179"/>
                    <a:gd name="T25" fmla="*/ 12 h 221"/>
                    <a:gd name="T26" fmla="*/ 174 w 179"/>
                    <a:gd name="T27" fmla="*/ 6 h 221"/>
                    <a:gd name="T28" fmla="*/ 169 w 179"/>
                    <a:gd name="T29" fmla="*/ 2 h 221"/>
                    <a:gd name="T30" fmla="*/ 162 w 179"/>
                    <a:gd name="T31" fmla="*/ 0 h 221"/>
                    <a:gd name="T32" fmla="*/ 162 w 179"/>
                    <a:gd name="T33" fmla="*/ 0 h 221"/>
                    <a:gd name="T34" fmla="*/ 162 w 179"/>
                    <a:gd name="T35" fmla="*/ 0 h 221"/>
                    <a:gd name="T36" fmla="*/ 162 w 179"/>
                    <a:gd name="T37" fmla="*/ 0 h 221"/>
                    <a:gd name="T38" fmla="*/ 165 w 179"/>
                    <a:gd name="T39" fmla="*/ 206 h 221"/>
                    <a:gd name="T40" fmla="*/ 23 w 179"/>
                    <a:gd name="T41" fmla="*/ 206 h 221"/>
                    <a:gd name="T42" fmla="*/ 23 w 179"/>
                    <a:gd name="T43" fmla="*/ 206 h 221"/>
                    <a:gd name="T44" fmla="*/ 21 w 179"/>
                    <a:gd name="T45" fmla="*/ 206 h 221"/>
                    <a:gd name="T46" fmla="*/ 16 w 179"/>
                    <a:gd name="T47" fmla="*/ 205 h 221"/>
                    <a:gd name="T48" fmla="*/ 14 w 179"/>
                    <a:gd name="T49" fmla="*/ 199 h 221"/>
                    <a:gd name="T50" fmla="*/ 14 w 179"/>
                    <a:gd name="T51" fmla="*/ 195 h 221"/>
                    <a:gd name="T52" fmla="*/ 14 w 179"/>
                    <a:gd name="T53" fmla="*/ 65 h 221"/>
                    <a:gd name="T54" fmla="*/ 48 w 179"/>
                    <a:gd name="T55" fmla="*/ 65 h 221"/>
                    <a:gd name="T56" fmla="*/ 48 w 179"/>
                    <a:gd name="T57" fmla="*/ 65 h 221"/>
                    <a:gd name="T58" fmla="*/ 54 w 179"/>
                    <a:gd name="T59" fmla="*/ 65 h 221"/>
                    <a:gd name="T60" fmla="*/ 58 w 179"/>
                    <a:gd name="T61" fmla="*/ 60 h 221"/>
                    <a:gd name="T62" fmla="*/ 62 w 179"/>
                    <a:gd name="T63" fmla="*/ 55 h 221"/>
                    <a:gd name="T64" fmla="*/ 64 w 179"/>
                    <a:gd name="T65" fmla="*/ 48 h 221"/>
                    <a:gd name="T66" fmla="*/ 64 w 179"/>
                    <a:gd name="T67" fmla="*/ 16 h 221"/>
                    <a:gd name="T68" fmla="*/ 155 w 179"/>
                    <a:gd name="T69" fmla="*/ 16 h 221"/>
                    <a:gd name="T70" fmla="*/ 155 w 179"/>
                    <a:gd name="T71" fmla="*/ 16 h 221"/>
                    <a:gd name="T72" fmla="*/ 158 w 179"/>
                    <a:gd name="T73" fmla="*/ 16 h 221"/>
                    <a:gd name="T74" fmla="*/ 162 w 179"/>
                    <a:gd name="T75" fmla="*/ 17 h 221"/>
                    <a:gd name="T76" fmla="*/ 165 w 179"/>
                    <a:gd name="T77" fmla="*/ 21 h 221"/>
                    <a:gd name="T78" fmla="*/ 165 w 179"/>
                    <a:gd name="T79" fmla="*/ 27 h 221"/>
                    <a:gd name="T80" fmla="*/ 165 w 179"/>
                    <a:gd name="T81" fmla="*/ 206 h 221"/>
                    <a:gd name="T82" fmla="*/ 165 w 179"/>
                    <a:gd name="T83" fmla="*/ 206 h 221"/>
                    <a:gd name="T84" fmla="*/ 165 w 179"/>
                    <a:gd name="T85" fmla="*/ 206 h 2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79" h="221">
                      <a:moveTo>
                        <a:pt x="162" y="0"/>
                      </a:moveTo>
                      <a:lnTo>
                        <a:pt x="57" y="0"/>
                      </a:lnTo>
                      <a:lnTo>
                        <a:pt x="0" y="55"/>
                      </a:lnTo>
                      <a:lnTo>
                        <a:pt x="0" y="202"/>
                      </a:lnTo>
                      <a:lnTo>
                        <a:pt x="0" y="202"/>
                      </a:lnTo>
                      <a:lnTo>
                        <a:pt x="1" y="210"/>
                      </a:lnTo>
                      <a:lnTo>
                        <a:pt x="4" y="216"/>
                      </a:lnTo>
                      <a:lnTo>
                        <a:pt x="9" y="220"/>
                      </a:lnTo>
                      <a:lnTo>
                        <a:pt x="16" y="221"/>
                      </a:lnTo>
                      <a:lnTo>
                        <a:pt x="179" y="221"/>
                      </a:lnTo>
                      <a:lnTo>
                        <a:pt x="179" y="19"/>
                      </a:lnTo>
                      <a:lnTo>
                        <a:pt x="179" y="19"/>
                      </a:lnTo>
                      <a:lnTo>
                        <a:pt x="177" y="12"/>
                      </a:lnTo>
                      <a:lnTo>
                        <a:pt x="174" y="6"/>
                      </a:lnTo>
                      <a:lnTo>
                        <a:pt x="169" y="2"/>
                      </a:lnTo>
                      <a:lnTo>
                        <a:pt x="162" y="0"/>
                      </a:lnTo>
                      <a:lnTo>
                        <a:pt x="162" y="0"/>
                      </a:lnTo>
                      <a:lnTo>
                        <a:pt x="162" y="0"/>
                      </a:lnTo>
                      <a:lnTo>
                        <a:pt x="162" y="0"/>
                      </a:lnTo>
                      <a:close/>
                      <a:moveTo>
                        <a:pt x="165" y="206"/>
                      </a:moveTo>
                      <a:lnTo>
                        <a:pt x="23" y="206"/>
                      </a:lnTo>
                      <a:lnTo>
                        <a:pt x="23" y="206"/>
                      </a:lnTo>
                      <a:lnTo>
                        <a:pt x="21" y="206"/>
                      </a:lnTo>
                      <a:lnTo>
                        <a:pt x="16" y="205"/>
                      </a:lnTo>
                      <a:lnTo>
                        <a:pt x="14" y="199"/>
                      </a:lnTo>
                      <a:lnTo>
                        <a:pt x="14" y="195"/>
                      </a:lnTo>
                      <a:lnTo>
                        <a:pt x="14" y="65"/>
                      </a:lnTo>
                      <a:lnTo>
                        <a:pt x="48" y="65"/>
                      </a:lnTo>
                      <a:lnTo>
                        <a:pt x="48" y="65"/>
                      </a:lnTo>
                      <a:lnTo>
                        <a:pt x="54" y="65"/>
                      </a:lnTo>
                      <a:lnTo>
                        <a:pt x="58" y="60"/>
                      </a:lnTo>
                      <a:lnTo>
                        <a:pt x="62" y="55"/>
                      </a:lnTo>
                      <a:lnTo>
                        <a:pt x="64" y="48"/>
                      </a:lnTo>
                      <a:lnTo>
                        <a:pt x="64" y="16"/>
                      </a:lnTo>
                      <a:lnTo>
                        <a:pt x="155" y="16"/>
                      </a:lnTo>
                      <a:lnTo>
                        <a:pt x="155" y="16"/>
                      </a:lnTo>
                      <a:lnTo>
                        <a:pt x="158" y="16"/>
                      </a:lnTo>
                      <a:lnTo>
                        <a:pt x="162" y="17"/>
                      </a:lnTo>
                      <a:lnTo>
                        <a:pt x="165" y="21"/>
                      </a:lnTo>
                      <a:lnTo>
                        <a:pt x="165" y="27"/>
                      </a:lnTo>
                      <a:lnTo>
                        <a:pt x="165" y="206"/>
                      </a:lnTo>
                      <a:lnTo>
                        <a:pt x="165" y="206"/>
                      </a:lnTo>
                      <a:lnTo>
                        <a:pt x="165" y="206"/>
                      </a:lnTo>
                      <a:close/>
                    </a:path>
                  </a:pathLst>
                </a:custGeom>
                <a:solidFill>
                  <a:srgbClr val="00827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p>
                  <a:pPr marL="0" marR="0" lvl="0" indent="0" defTabSz="932597" eaLnBrk="1" fontAlgn="auto" latinLnBrk="0" hangingPunct="1">
                    <a:lnSpc>
                      <a:spcPct val="100000"/>
                    </a:lnSpc>
                    <a:spcBef>
                      <a:spcPts val="0"/>
                    </a:spcBef>
                    <a:spcAft>
                      <a:spcPts val="0"/>
                    </a:spcAft>
                    <a:buClrTx/>
                    <a:buSzTx/>
                    <a:buFontTx/>
                    <a:buNone/>
                    <a:tabLst/>
                    <a:defRPr/>
                  </a:pPr>
                  <a:endParaRPr kumimoji="0" lang="en-US" sz="1836" b="0" i="0" u="none" strike="noStrike" kern="0" cap="none" spc="0" normalizeH="0" baseline="0" noProof="0">
                    <a:ln>
                      <a:noFill/>
                    </a:ln>
                    <a:solidFill>
                      <a:sysClr val="windowText" lastClr="000000"/>
                    </a:solidFill>
                    <a:effectLst/>
                    <a:uLnTx/>
                    <a:uFillTx/>
                  </a:endParaRPr>
                </a:p>
              </p:txBody>
            </p:sp>
          </p:grpSp>
          <p:grpSp>
            <p:nvGrpSpPr>
              <p:cNvPr id="709" name="Group 708"/>
              <p:cNvGrpSpPr/>
              <p:nvPr/>
            </p:nvGrpSpPr>
            <p:grpSpPr>
              <a:xfrm>
                <a:off x="5682325" y="5488573"/>
                <a:ext cx="154143" cy="190311"/>
                <a:chOff x="3824094" y="3687247"/>
                <a:chExt cx="568398" cy="701765"/>
              </a:xfrm>
            </p:grpSpPr>
            <p:sp>
              <p:nvSpPr>
                <p:cNvPr id="734" name="Rectangle 293"/>
                <p:cNvSpPr/>
                <p:nvPr/>
              </p:nvSpPr>
              <p:spPr>
                <a:xfrm>
                  <a:off x="3847638" y="3708520"/>
                  <a:ext cx="520790" cy="662444"/>
                </a:xfrm>
                <a:custGeom>
                  <a:avLst/>
                  <a:gdLst>
                    <a:gd name="connsiteX0" fmla="*/ 0 w 520034"/>
                    <a:gd name="connsiteY0" fmla="*/ 0 h 659388"/>
                    <a:gd name="connsiteX1" fmla="*/ 520034 w 520034"/>
                    <a:gd name="connsiteY1" fmla="*/ 0 h 659388"/>
                    <a:gd name="connsiteX2" fmla="*/ 520034 w 520034"/>
                    <a:gd name="connsiteY2" fmla="*/ 659388 h 659388"/>
                    <a:gd name="connsiteX3" fmla="*/ 0 w 520034"/>
                    <a:gd name="connsiteY3" fmla="*/ 659388 h 659388"/>
                    <a:gd name="connsiteX4" fmla="*/ 0 w 520034"/>
                    <a:gd name="connsiteY4" fmla="*/ 0 h 659388"/>
                    <a:gd name="connsiteX0" fmla="*/ 66174 w 520034"/>
                    <a:gd name="connsiteY0" fmla="*/ 84221 h 659388"/>
                    <a:gd name="connsiteX1" fmla="*/ 520034 w 520034"/>
                    <a:gd name="connsiteY1" fmla="*/ 0 h 659388"/>
                    <a:gd name="connsiteX2" fmla="*/ 520034 w 520034"/>
                    <a:gd name="connsiteY2" fmla="*/ 659388 h 659388"/>
                    <a:gd name="connsiteX3" fmla="*/ 0 w 520034"/>
                    <a:gd name="connsiteY3" fmla="*/ 659388 h 659388"/>
                    <a:gd name="connsiteX4" fmla="*/ 66174 w 520034"/>
                    <a:gd name="connsiteY4" fmla="*/ 84221 h 659388"/>
                    <a:gd name="connsiteX0" fmla="*/ 66174 w 520034"/>
                    <a:gd name="connsiteY0" fmla="*/ 87277 h 662444"/>
                    <a:gd name="connsiteX1" fmla="*/ 520034 w 520034"/>
                    <a:gd name="connsiteY1" fmla="*/ 3056 h 662444"/>
                    <a:gd name="connsiteX2" fmla="*/ 520034 w 520034"/>
                    <a:gd name="connsiteY2" fmla="*/ 662444 h 662444"/>
                    <a:gd name="connsiteX3" fmla="*/ 0 w 520034"/>
                    <a:gd name="connsiteY3" fmla="*/ 662444 h 662444"/>
                    <a:gd name="connsiteX4" fmla="*/ 66174 w 520034"/>
                    <a:gd name="connsiteY4" fmla="*/ 87277 h 662444"/>
                    <a:gd name="connsiteX0" fmla="*/ 66930 w 520790"/>
                    <a:gd name="connsiteY0" fmla="*/ 87277 h 662444"/>
                    <a:gd name="connsiteX1" fmla="*/ 520790 w 520790"/>
                    <a:gd name="connsiteY1" fmla="*/ 3056 h 662444"/>
                    <a:gd name="connsiteX2" fmla="*/ 520790 w 520790"/>
                    <a:gd name="connsiteY2" fmla="*/ 662444 h 662444"/>
                    <a:gd name="connsiteX3" fmla="*/ 756 w 520790"/>
                    <a:gd name="connsiteY3" fmla="*/ 662444 h 662444"/>
                    <a:gd name="connsiteX4" fmla="*/ 66930 w 520790"/>
                    <a:gd name="connsiteY4" fmla="*/ 87277 h 66244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0790" h="662444">
                      <a:moveTo>
                        <a:pt x="66930" y="87277"/>
                      </a:moveTo>
                      <a:cubicBezTo>
                        <a:pt x="212201" y="-61113"/>
                        <a:pt x="369503" y="31130"/>
                        <a:pt x="520790" y="3056"/>
                      </a:cubicBezTo>
                      <a:lnTo>
                        <a:pt x="520790" y="662444"/>
                      </a:lnTo>
                      <a:lnTo>
                        <a:pt x="756" y="662444"/>
                      </a:lnTo>
                      <a:cubicBezTo>
                        <a:pt x="22814" y="470722"/>
                        <a:pt x="-45365" y="218841"/>
                        <a:pt x="66930" y="87277"/>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32597" eaLnBrk="1" fontAlgn="auto" latinLnBrk="0" hangingPunct="1">
                    <a:lnSpc>
                      <a:spcPct val="100000"/>
                    </a:lnSpc>
                    <a:spcBef>
                      <a:spcPts val="0"/>
                    </a:spcBef>
                    <a:spcAft>
                      <a:spcPts val="0"/>
                    </a:spcAft>
                    <a:buClrTx/>
                    <a:buSzTx/>
                    <a:buFontTx/>
                    <a:buNone/>
                    <a:tabLst/>
                    <a:defRPr/>
                  </a:pPr>
                  <a:endParaRPr kumimoji="0" lang="en-US" sz="1836" b="0" i="0" u="none" strike="noStrike" kern="0" cap="none" spc="0" normalizeH="0" baseline="0" noProof="0">
                    <a:ln>
                      <a:noFill/>
                    </a:ln>
                    <a:solidFill>
                      <a:sysClr val="windowText" lastClr="000000"/>
                    </a:solidFill>
                    <a:effectLst/>
                    <a:uLnTx/>
                    <a:uFillTx/>
                  </a:endParaRPr>
                </a:p>
              </p:txBody>
            </p:sp>
            <p:sp>
              <p:nvSpPr>
                <p:cNvPr id="735" name="Freeform 52"/>
                <p:cNvSpPr>
                  <a:spLocks/>
                </p:cNvSpPr>
                <p:nvPr/>
              </p:nvSpPr>
              <p:spPr bwMode="auto">
                <a:xfrm>
                  <a:off x="3928881" y="3976208"/>
                  <a:ext cx="355645" cy="50806"/>
                </a:xfrm>
                <a:custGeom>
                  <a:avLst/>
                  <a:gdLst>
                    <a:gd name="T0" fmla="*/ 105 w 112"/>
                    <a:gd name="T1" fmla="*/ 16 h 16"/>
                    <a:gd name="T2" fmla="*/ 7 w 112"/>
                    <a:gd name="T3" fmla="*/ 16 h 16"/>
                    <a:gd name="T4" fmla="*/ 7 w 112"/>
                    <a:gd name="T5" fmla="*/ 16 h 16"/>
                    <a:gd name="T6" fmla="*/ 4 w 112"/>
                    <a:gd name="T7" fmla="*/ 16 h 16"/>
                    <a:gd name="T8" fmla="*/ 3 w 112"/>
                    <a:gd name="T9" fmla="*/ 13 h 16"/>
                    <a:gd name="T10" fmla="*/ 0 w 112"/>
                    <a:gd name="T11" fmla="*/ 7 h 16"/>
                    <a:gd name="T12" fmla="*/ 0 w 112"/>
                    <a:gd name="T13" fmla="*/ 7 h 16"/>
                    <a:gd name="T14" fmla="*/ 3 w 112"/>
                    <a:gd name="T15" fmla="*/ 3 h 16"/>
                    <a:gd name="T16" fmla="*/ 4 w 112"/>
                    <a:gd name="T17" fmla="*/ 2 h 16"/>
                    <a:gd name="T18" fmla="*/ 7 w 112"/>
                    <a:gd name="T19" fmla="*/ 0 h 16"/>
                    <a:gd name="T20" fmla="*/ 105 w 112"/>
                    <a:gd name="T21" fmla="*/ 0 h 16"/>
                    <a:gd name="T22" fmla="*/ 105 w 112"/>
                    <a:gd name="T23" fmla="*/ 0 h 16"/>
                    <a:gd name="T24" fmla="*/ 108 w 112"/>
                    <a:gd name="T25" fmla="*/ 2 h 16"/>
                    <a:gd name="T26" fmla="*/ 109 w 112"/>
                    <a:gd name="T27" fmla="*/ 3 h 16"/>
                    <a:gd name="T28" fmla="*/ 112 w 112"/>
                    <a:gd name="T29" fmla="*/ 7 h 16"/>
                    <a:gd name="T30" fmla="*/ 112 w 112"/>
                    <a:gd name="T31" fmla="*/ 7 h 16"/>
                    <a:gd name="T32" fmla="*/ 112 w 112"/>
                    <a:gd name="T33" fmla="*/ 11 h 16"/>
                    <a:gd name="T34" fmla="*/ 109 w 112"/>
                    <a:gd name="T35" fmla="*/ 13 h 16"/>
                    <a:gd name="T36" fmla="*/ 108 w 112"/>
                    <a:gd name="T37" fmla="*/ 16 h 16"/>
                    <a:gd name="T38" fmla="*/ 105 w 112"/>
                    <a:gd name="T39" fmla="*/ 16 h 16"/>
                    <a:gd name="T40" fmla="*/ 105 w 112"/>
                    <a:gd name="T41" fmla="*/ 16 h 16"/>
                    <a:gd name="T42" fmla="*/ 105 w 112"/>
                    <a:gd name="T43" fmla="*/ 16 h 16"/>
                    <a:gd name="T44" fmla="*/ 105 w 112"/>
                    <a:gd name="T45" fmla="*/ 16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12" h="16">
                      <a:moveTo>
                        <a:pt x="105" y="16"/>
                      </a:moveTo>
                      <a:lnTo>
                        <a:pt x="7" y="16"/>
                      </a:lnTo>
                      <a:lnTo>
                        <a:pt x="7" y="16"/>
                      </a:lnTo>
                      <a:lnTo>
                        <a:pt x="4" y="16"/>
                      </a:lnTo>
                      <a:lnTo>
                        <a:pt x="3" y="13"/>
                      </a:lnTo>
                      <a:lnTo>
                        <a:pt x="0" y="7"/>
                      </a:lnTo>
                      <a:lnTo>
                        <a:pt x="0" y="7"/>
                      </a:lnTo>
                      <a:lnTo>
                        <a:pt x="3" y="3"/>
                      </a:lnTo>
                      <a:lnTo>
                        <a:pt x="4" y="2"/>
                      </a:lnTo>
                      <a:lnTo>
                        <a:pt x="7" y="0"/>
                      </a:lnTo>
                      <a:lnTo>
                        <a:pt x="105" y="0"/>
                      </a:lnTo>
                      <a:lnTo>
                        <a:pt x="105" y="0"/>
                      </a:lnTo>
                      <a:lnTo>
                        <a:pt x="108" y="2"/>
                      </a:lnTo>
                      <a:lnTo>
                        <a:pt x="109" y="3"/>
                      </a:lnTo>
                      <a:lnTo>
                        <a:pt x="112" y="7"/>
                      </a:lnTo>
                      <a:lnTo>
                        <a:pt x="112" y="7"/>
                      </a:lnTo>
                      <a:lnTo>
                        <a:pt x="112" y="11"/>
                      </a:lnTo>
                      <a:lnTo>
                        <a:pt x="109" y="13"/>
                      </a:lnTo>
                      <a:lnTo>
                        <a:pt x="108" y="16"/>
                      </a:lnTo>
                      <a:lnTo>
                        <a:pt x="105" y="16"/>
                      </a:lnTo>
                      <a:lnTo>
                        <a:pt x="105" y="16"/>
                      </a:lnTo>
                      <a:lnTo>
                        <a:pt x="105" y="16"/>
                      </a:lnTo>
                      <a:lnTo>
                        <a:pt x="105" y="16"/>
                      </a:lnTo>
                      <a:close/>
                    </a:path>
                  </a:pathLst>
                </a:custGeom>
                <a:solidFill>
                  <a:srgbClr val="00827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p>
                  <a:pPr marL="0" marR="0" lvl="0" indent="0" defTabSz="932597" eaLnBrk="1" fontAlgn="auto" latinLnBrk="0" hangingPunct="1">
                    <a:lnSpc>
                      <a:spcPct val="100000"/>
                    </a:lnSpc>
                    <a:spcBef>
                      <a:spcPts val="0"/>
                    </a:spcBef>
                    <a:spcAft>
                      <a:spcPts val="0"/>
                    </a:spcAft>
                    <a:buClrTx/>
                    <a:buSzTx/>
                    <a:buFontTx/>
                    <a:buNone/>
                    <a:tabLst/>
                    <a:defRPr/>
                  </a:pPr>
                  <a:endParaRPr kumimoji="0" lang="en-US" sz="1836" b="0" i="0" u="none" strike="noStrike" kern="0" cap="none" spc="0" normalizeH="0" baseline="0" noProof="0">
                    <a:ln>
                      <a:noFill/>
                    </a:ln>
                    <a:solidFill>
                      <a:sysClr val="windowText" lastClr="000000"/>
                    </a:solidFill>
                    <a:effectLst/>
                    <a:uLnTx/>
                    <a:uFillTx/>
                  </a:endParaRPr>
                </a:p>
              </p:txBody>
            </p:sp>
            <p:sp>
              <p:nvSpPr>
                <p:cNvPr id="736" name="Freeform 53"/>
                <p:cNvSpPr>
                  <a:spLocks/>
                </p:cNvSpPr>
                <p:nvPr/>
              </p:nvSpPr>
              <p:spPr bwMode="auto">
                <a:xfrm>
                  <a:off x="4071775" y="3877771"/>
                  <a:ext cx="212753" cy="50806"/>
                </a:xfrm>
                <a:custGeom>
                  <a:avLst/>
                  <a:gdLst>
                    <a:gd name="T0" fmla="*/ 60 w 67"/>
                    <a:gd name="T1" fmla="*/ 16 h 16"/>
                    <a:gd name="T2" fmla="*/ 7 w 67"/>
                    <a:gd name="T3" fmla="*/ 16 h 16"/>
                    <a:gd name="T4" fmla="*/ 7 w 67"/>
                    <a:gd name="T5" fmla="*/ 16 h 16"/>
                    <a:gd name="T6" fmla="*/ 3 w 67"/>
                    <a:gd name="T7" fmla="*/ 14 h 16"/>
                    <a:gd name="T8" fmla="*/ 1 w 67"/>
                    <a:gd name="T9" fmla="*/ 14 h 16"/>
                    <a:gd name="T10" fmla="*/ 0 w 67"/>
                    <a:gd name="T11" fmla="*/ 10 h 16"/>
                    <a:gd name="T12" fmla="*/ 0 w 67"/>
                    <a:gd name="T13" fmla="*/ 9 h 16"/>
                    <a:gd name="T14" fmla="*/ 0 w 67"/>
                    <a:gd name="T15" fmla="*/ 9 h 16"/>
                    <a:gd name="T16" fmla="*/ 0 w 67"/>
                    <a:gd name="T17" fmla="*/ 5 h 16"/>
                    <a:gd name="T18" fmla="*/ 1 w 67"/>
                    <a:gd name="T19" fmla="*/ 3 h 16"/>
                    <a:gd name="T20" fmla="*/ 7 w 67"/>
                    <a:gd name="T21" fmla="*/ 0 h 16"/>
                    <a:gd name="T22" fmla="*/ 60 w 67"/>
                    <a:gd name="T23" fmla="*/ 0 h 16"/>
                    <a:gd name="T24" fmla="*/ 60 w 67"/>
                    <a:gd name="T25" fmla="*/ 0 h 16"/>
                    <a:gd name="T26" fmla="*/ 63 w 67"/>
                    <a:gd name="T27" fmla="*/ 0 h 16"/>
                    <a:gd name="T28" fmla="*/ 64 w 67"/>
                    <a:gd name="T29" fmla="*/ 3 h 16"/>
                    <a:gd name="T30" fmla="*/ 67 w 67"/>
                    <a:gd name="T31" fmla="*/ 5 h 16"/>
                    <a:gd name="T32" fmla="*/ 67 w 67"/>
                    <a:gd name="T33" fmla="*/ 9 h 16"/>
                    <a:gd name="T34" fmla="*/ 67 w 67"/>
                    <a:gd name="T35" fmla="*/ 9 h 16"/>
                    <a:gd name="T36" fmla="*/ 67 w 67"/>
                    <a:gd name="T37" fmla="*/ 10 h 16"/>
                    <a:gd name="T38" fmla="*/ 64 w 67"/>
                    <a:gd name="T39" fmla="*/ 14 h 16"/>
                    <a:gd name="T40" fmla="*/ 63 w 67"/>
                    <a:gd name="T41" fmla="*/ 14 h 16"/>
                    <a:gd name="T42" fmla="*/ 60 w 67"/>
                    <a:gd name="T43" fmla="*/ 16 h 16"/>
                    <a:gd name="T44" fmla="*/ 60 w 67"/>
                    <a:gd name="T45" fmla="*/ 16 h 16"/>
                    <a:gd name="T46" fmla="*/ 60 w 67"/>
                    <a:gd name="T47" fmla="*/ 16 h 16"/>
                    <a:gd name="T48" fmla="*/ 60 w 67"/>
                    <a:gd name="T49" fmla="*/ 16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67" h="16">
                      <a:moveTo>
                        <a:pt x="60" y="16"/>
                      </a:moveTo>
                      <a:lnTo>
                        <a:pt x="7" y="16"/>
                      </a:lnTo>
                      <a:lnTo>
                        <a:pt x="7" y="16"/>
                      </a:lnTo>
                      <a:lnTo>
                        <a:pt x="3" y="14"/>
                      </a:lnTo>
                      <a:lnTo>
                        <a:pt x="1" y="14"/>
                      </a:lnTo>
                      <a:lnTo>
                        <a:pt x="0" y="10"/>
                      </a:lnTo>
                      <a:lnTo>
                        <a:pt x="0" y="9"/>
                      </a:lnTo>
                      <a:lnTo>
                        <a:pt x="0" y="9"/>
                      </a:lnTo>
                      <a:lnTo>
                        <a:pt x="0" y="5"/>
                      </a:lnTo>
                      <a:lnTo>
                        <a:pt x="1" y="3"/>
                      </a:lnTo>
                      <a:lnTo>
                        <a:pt x="7" y="0"/>
                      </a:lnTo>
                      <a:lnTo>
                        <a:pt x="60" y="0"/>
                      </a:lnTo>
                      <a:lnTo>
                        <a:pt x="60" y="0"/>
                      </a:lnTo>
                      <a:lnTo>
                        <a:pt x="63" y="0"/>
                      </a:lnTo>
                      <a:lnTo>
                        <a:pt x="64" y="3"/>
                      </a:lnTo>
                      <a:lnTo>
                        <a:pt x="67" y="5"/>
                      </a:lnTo>
                      <a:lnTo>
                        <a:pt x="67" y="9"/>
                      </a:lnTo>
                      <a:lnTo>
                        <a:pt x="67" y="9"/>
                      </a:lnTo>
                      <a:lnTo>
                        <a:pt x="67" y="10"/>
                      </a:lnTo>
                      <a:lnTo>
                        <a:pt x="64" y="14"/>
                      </a:lnTo>
                      <a:lnTo>
                        <a:pt x="63" y="14"/>
                      </a:lnTo>
                      <a:lnTo>
                        <a:pt x="60" y="16"/>
                      </a:lnTo>
                      <a:lnTo>
                        <a:pt x="60" y="16"/>
                      </a:lnTo>
                      <a:lnTo>
                        <a:pt x="60" y="16"/>
                      </a:lnTo>
                      <a:lnTo>
                        <a:pt x="60" y="16"/>
                      </a:lnTo>
                      <a:close/>
                    </a:path>
                  </a:pathLst>
                </a:custGeom>
                <a:solidFill>
                  <a:srgbClr val="00827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p>
                  <a:pPr marL="0" marR="0" lvl="0" indent="0" defTabSz="932597" eaLnBrk="1" fontAlgn="auto" latinLnBrk="0" hangingPunct="1">
                    <a:lnSpc>
                      <a:spcPct val="100000"/>
                    </a:lnSpc>
                    <a:spcBef>
                      <a:spcPts val="0"/>
                    </a:spcBef>
                    <a:spcAft>
                      <a:spcPts val="0"/>
                    </a:spcAft>
                    <a:buClrTx/>
                    <a:buSzTx/>
                    <a:buFontTx/>
                    <a:buNone/>
                    <a:tabLst/>
                    <a:defRPr/>
                  </a:pPr>
                  <a:endParaRPr kumimoji="0" lang="en-US" sz="1836" b="0" i="0" u="none" strike="noStrike" kern="0" cap="none" spc="0" normalizeH="0" baseline="0" noProof="0">
                    <a:ln>
                      <a:noFill/>
                    </a:ln>
                    <a:solidFill>
                      <a:sysClr val="windowText" lastClr="000000"/>
                    </a:solidFill>
                    <a:effectLst/>
                    <a:uLnTx/>
                    <a:uFillTx/>
                  </a:endParaRPr>
                </a:p>
              </p:txBody>
            </p:sp>
            <p:sp>
              <p:nvSpPr>
                <p:cNvPr id="737" name="Freeform 54"/>
                <p:cNvSpPr>
                  <a:spLocks/>
                </p:cNvSpPr>
                <p:nvPr/>
              </p:nvSpPr>
              <p:spPr bwMode="auto">
                <a:xfrm>
                  <a:off x="3928881" y="4077821"/>
                  <a:ext cx="355645" cy="50806"/>
                </a:xfrm>
                <a:custGeom>
                  <a:avLst/>
                  <a:gdLst>
                    <a:gd name="T0" fmla="*/ 105 w 112"/>
                    <a:gd name="T1" fmla="*/ 16 h 16"/>
                    <a:gd name="T2" fmla="*/ 7 w 112"/>
                    <a:gd name="T3" fmla="*/ 16 h 16"/>
                    <a:gd name="T4" fmla="*/ 7 w 112"/>
                    <a:gd name="T5" fmla="*/ 16 h 16"/>
                    <a:gd name="T6" fmla="*/ 4 w 112"/>
                    <a:gd name="T7" fmla="*/ 13 h 16"/>
                    <a:gd name="T8" fmla="*/ 3 w 112"/>
                    <a:gd name="T9" fmla="*/ 12 h 16"/>
                    <a:gd name="T10" fmla="*/ 0 w 112"/>
                    <a:gd name="T11" fmla="*/ 7 h 16"/>
                    <a:gd name="T12" fmla="*/ 0 w 112"/>
                    <a:gd name="T13" fmla="*/ 7 h 16"/>
                    <a:gd name="T14" fmla="*/ 3 w 112"/>
                    <a:gd name="T15" fmla="*/ 2 h 16"/>
                    <a:gd name="T16" fmla="*/ 4 w 112"/>
                    <a:gd name="T17" fmla="*/ 0 h 16"/>
                    <a:gd name="T18" fmla="*/ 7 w 112"/>
                    <a:gd name="T19" fmla="*/ 0 h 16"/>
                    <a:gd name="T20" fmla="*/ 105 w 112"/>
                    <a:gd name="T21" fmla="*/ 0 h 16"/>
                    <a:gd name="T22" fmla="*/ 105 w 112"/>
                    <a:gd name="T23" fmla="*/ 0 h 16"/>
                    <a:gd name="T24" fmla="*/ 108 w 112"/>
                    <a:gd name="T25" fmla="*/ 0 h 16"/>
                    <a:gd name="T26" fmla="*/ 109 w 112"/>
                    <a:gd name="T27" fmla="*/ 2 h 16"/>
                    <a:gd name="T28" fmla="*/ 112 w 112"/>
                    <a:gd name="T29" fmla="*/ 5 h 16"/>
                    <a:gd name="T30" fmla="*/ 112 w 112"/>
                    <a:gd name="T31" fmla="*/ 7 h 16"/>
                    <a:gd name="T32" fmla="*/ 112 w 112"/>
                    <a:gd name="T33" fmla="*/ 7 h 16"/>
                    <a:gd name="T34" fmla="*/ 109 w 112"/>
                    <a:gd name="T35" fmla="*/ 12 h 16"/>
                    <a:gd name="T36" fmla="*/ 108 w 112"/>
                    <a:gd name="T37" fmla="*/ 13 h 16"/>
                    <a:gd name="T38" fmla="*/ 105 w 112"/>
                    <a:gd name="T39" fmla="*/ 16 h 16"/>
                    <a:gd name="T40" fmla="*/ 105 w 112"/>
                    <a:gd name="T41" fmla="*/ 16 h 16"/>
                    <a:gd name="T42" fmla="*/ 105 w 112"/>
                    <a:gd name="T43" fmla="*/ 16 h 16"/>
                    <a:gd name="T44" fmla="*/ 105 w 112"/>
                    <a:gd name="T45" fmla="*/ 16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12" h="16">
                      <a:moveTo>
                        <a:pt x="105" y="16"/>
                      </a:moveTo>
                      <a:lnTo>
                        <a:pt x="7" y="16"/>
                      </a:lnTo>
                      <a:lnTo>
                        <a:pt x="7" y="16"/>
                      </a:lnTo>
                      <a:lnTo>
                        <a:pt x="4" y="13"/>
                      </a:lnTo>
                      <a:lnTo>
                        <a:pt x="3" y="12"/>
                      </a:lnTo>
                      <a:lnTo>
                        <a:pt x="0" y="7"/>
                      </a:lnTo>
                      <a:lnTo>
                        <a:pt x="0" y="7"/>
                      </a:lnTo>
                      <a:lnTo>
                        <a:pt x="3" y="2"/>
                      </a:lnTo>
                      <a:lnTo>
                        <a:pt x="4" y="0"/>
                      </a:lnTo>
                      <a:lnTo>
                        <a:pt x="7" y="0"/>
                      </a:lnTo>
                      <a:lnTo>
                        <a:pt x="105" y="0"/>
                      </a:lnTo>
                      <a:lnTo>
                        <a:pt x="105" y="0"/>
                      </a:lnTo>
                      <a:lnTo>
                        <a:pt x="108" y="0"/>
                      </a:lnTo>
                      <a:lnTo>
                        <a:pt x="109" y="2"/>
                      </a:lnTo>
                      <a:lnTo>
                        <a:pt x="112" y="5"/>
                      </a:lnTo>
                      <a:lnTo>
                        <a:pt x="112" y="7"/>
                      </a:lnTo>
                      <a:lnTo>
                        <a:pt x="112" y="7"/>
                      </a:lnTo>
                      <a:lnTo>
                        <a:pt x="109" y="12"/>
                      </a:lnTo>
                      <a:lnTo>
                        <a:pt x="108" y="13"/>
                      </a:lnTo>
                      <a:lnTo>
                        <a:pt x="105" y="16"/>
                      </a:lnTo>
                      <a:lnTo>
                        <a:pt x="105" y="16"/>
                      </a:lnTo>
                      <a:lnTo>
                        <a:pt x="105" y="16"/>
                      </a:lnTo>
                      <a:lnTo>
                        <a:pt x="105" y="16"/>
                      </a:lnTo>
                      <a:close/>
                    </a:path>
                  </a:pathLst>
                </a:custGeom>
                <a:solidFill>
                  <a:srgbClr val="00827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p>
                  <a:pPr marL="0" marR="0" lvl="0" indent="0" defTabSz="932597" eaLnBrk="1" fontAlgn="auto" latinLnBrk="0" hangingPunct="1">
                    <a:lnSpc>
                      <a:spcPct val="100000"/>
                    </a:lnSpc>
                    <a:spcBef>
                      <a:spcPts val="0"/>
                    </a:spcBef>
                    <a:spcAft>
                      <a:spcPts val="0"/>
                    </a:spcAft>
                    <a:buClrTx/>
                    <a:buSzTx/>
                    <a:buFontTx/>
                    <a:buNone/>
                    <a:tabLst/>
                    <a:defRPr/>
                  </a:pPr>
                  <a:endParaRPr kumimoji="0" lang="en-US" sz="1836" b="0" i="0" u="none" strike="noStrike" kern="0" cap="none" spc="0" normalizeH="0" baseline="0" noProof="0">
                    <a:ln>
                      <a:noFill/>
                    </a:ln>
                    <a:solidFill>
                      <a:sysClr val="windowText" lastClr="000000"/>
                    </a:solidFill>
                    <a:effectLst/>
                    <a:uLnTx/>
                    <a:uFillTx/>
                  </a:endParaRPr>
                </a:p>
              </p:txBody>
            </p:sp>
            <p:sp>
              <p:nvSpPr>
                <p:cNvPr id="738" name="Freeform 55"/>
                <p:cNvSpPr>
                  <a:spLocks/>
                </p:cNvSpPr>
                <p:nvPr/>
              </p:nvSpPr>
              <p:spPr bwMode="auto">
                <a:xfrm>
                  <a:off x="3928881" y="4173083"/>
                  <a:ext cx="355645" cy="47632"/>
                </a:xfrm>
                <a:custGeom>
                  <a:avLst/>
                  <a:gdLst>
                    <a:gd name="T0" fmla="*/ 105 w 112"/>
                    <a:gd name="T1" fmla="*/ 15 h 15"/>
                    <a:gd name="T2" fmla="*/ 7 w 112"/>
                    <a:gd name="T3" fmla="*/ 15 h 15"/>
                    <a:gd name="T4" fmla="*/ 7 w 112"/>
                    <a:gd name="T5" fmla="*/ 15 h 15"/>
                    <a:gd name="T6" fmla="*/ 4 w 112"/>
                    <a:gd name="T7" fmla="*/ 15 h 15"/>
                    <a:gd name="T8" fmla="*/ 3 w 112"/>
                    <a:gd name="T9" fmla="*/ 14 h 15"/>
                    <a:gd name="T10" fmla="*/ 1 w 112"/>
                    <a:gd name="T11" fmla="*/ 12 h 15"/>
                    <a:gd name="T12" fmla="*/ 0 w 112"/>
                    <a:gd name="T13" fmla="*/ 8 h 15"/>
                    <a:gd name="T14" fmla="*/ 0 w 112"/>
                    <a:gd name="T15" fmla="*/ 8 h 15"/>
                    <a:gd name="T16" fmla="*/ 3 w 112"/>
                    <a:gd name="T17" fmla="*/ 3 h 15"/>
                    <a:gd name="T18" fmla="*/ 4 w 112"/>
                    <a:gd name="T19" fmla="*/ 3 h 15"/>
                    <a:gd name="T20" fmla="*/ 7 w 112"/>
                    <a:gd name="T21" fmla="*/ 0 h 15"/>
                    <a:gd name="T22" fmla="*/ 105 w 112"/>
                    <a:gd name="T23" fmla="*/ 0 h 15"/>
                    <a:gd name="T24" fmla="*/ 105 w 112"/>
                    <a:gd name="T25" fmla="*/ 0 h 15"/>
                    <a:gd name="T26" fmla="*/ 108 w 112"/>
                    <a:gd name="T27" fmla="*/ 3 h 15"/>
                    <a:gd name="T28" fmla="*/ 109 w 112"/>
                    <a:gd name="T29" fmla="*/ 3 h 15"/>
                    <a:gd name="T30" fmla="*/ 112 w 112"/>
                    <a:gd name="T31" fmla="*/ 5 h 15"/>
                    <a:gd name="T32" fmla="*/ 112 w 112"/>
                    <a:gd name="T33" fmla="*/ 8 h 15"/>
                    <a:gd name="T34" fmla="*/ 112 w 112"/>
                    <a:gd name="T35" fmla="*/ 8 h 15"/>
                    <a:gd name="T36" fmla="*/ 112 w 112"/>
                    <a:gd name="T37" fmla="*/ 12 h 15"/>
                    <a:gd name="T38" fmla="*/ 109 w 112"/>
                    <a:gd name="T39" fmla="*/ 14 h 15"/>
                    <a:gd name="T40" fmla="*/ 108 w 112"/>
                    <a:gd name="T41" fmla="*/ 15 h 15"/>
                    <a:gd name="T42" fmla="*/ 105 w 112"/>
                    <a:gd name="T43" fmla="*/ 15 h 15"/>
                    <a:gd name="T44" fmla="*/ 105 w 112"/>
                    <a:gd name="T45" fmla="*/ 15 h 15"/>
                    <a:gd name="T46" fmla="*/ 105 w 112"/>
                    <a:gd name="T47" fmla="*/ 15 h 15"/>
                    <a:gd name="T48" fmla="*/ 105 w 112"/>
                    <a:gd name="T49" fmla="*/ 15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12" h="15">
                      <a:moveTo>
                        <a:pt x="105" y="15"/>
                      </a:moveTo>
                      <a:lnTo>
                        <a:pt x="7" y="15"/>
                      </a:lnTo>
                      <a:lnTo>
                        <a:pt x="7" y="15"/>
                      </a:lnTo>
                      <a:lnTo>
                        <a:pt x="4" y="15"/>
                      </a:lnTo>
                      <a:lnTo>
                        <a:pt x="3" y="14"/>
                      </a:lnTo>
                      <a:lnTo>
                        <a:pt x="1" y="12"/>
                      </a:lnTo>
                      <a:lnTo>
                        <a:pt x="0" y="8"/>
                      </a:lnTo>
                      <a:lnTo>
                        <a:pt x="0" y="8"/>
                      </a:lnTo>
                      <a:lnTo>
                        <a:pt x="3" y="3"/>
                      </a:lnTo>
                      <a:lnTo>
                        <a:pt x="4" y="3"/>
                      </a:lnTo>
                      <a:lnTo>
                        <a:pt x="7" y="0"/>
                      </a:lnTo>
                      <a:lnTo>
                        <a:pt x="105" y="0"/>
                      </a:lnTo>
                      <a:lnTo>
                        <a:pt x="105" y="0"/>
                      </a:lnTo>
                      <a:lnTo>
                        <a:pt x="108" y="3"/>
                      </a:lnTo>
                      <a:lnTo>
                        <a:pt x="109" y="3"/>
                      </a:lnTo>
                      <a:lnTo>
                        <a:pt x="112" y="5"/>
                      </a:lnTo>
                      <a:lnTo>
                        <a:pt x="112" y="8"/>
                      </a:lnTo>
                      <a:lnTo>
                        <a:pt x="112" y="8"/>
                      </a:lnTo>
                      <a:lnTo>
                        <a:pt x="112" y="12"/>
                      </a:lnTo>
                      <a:lnTo>
                        <a:pt x="109" y="14"/>
                      </a:lnTo>
                      <a:lnTo>
                        <a:pt x="108" y="15"/>
                      </a:lnTo>
                      <a:lnTo>
                        <a:pt x="105" y="15"/>
                      </a:lnTo>
                      <a:lnTo>
                        <a:pt x="105" y="15"/>
                      </a:lnTo>
                      <a:lnTo>
                        <a:pt x="105" y="15"/>
                      </a:lnTo>
                      <a:lnTo>
                        <a:pt x="105" y="15"/>
                      </a:lnTo>
                      <a:close/>
                    </a:path>
                  </a:pathLst>
                </a:custGeom>
                <a:solidFill>
                  <a:srgbClr val="00827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p>
                  <a:pPr marL="0" marR="0" lvl="0" indent="0" defTabSz="932597" eaLnBrk="1" fontAlgn="auto" latinLnBrk="0" hangingPunct="1">
                    <a:lnSpc>
                      <a:spcPct val="100000"/>
                    </a:lnSpc>
                    <a:spcBef>
                      <a:spcPts val="0"/>
                    </a:spcBef>
                    <a:spcAft>
                      <a:spcPts val="0"/>
                    </a:spcAft>
                    <a:buClrTx/>
                    <a:buSzTx/>
                    <a:buFontTx/>
                    <a:buNone/>
                    <a:tabLst/>
                    <a:defRPr/>
                  </a:pPr>
                  <a:endParaRPr kumimoji="0" lang="en-US" sz="1836" b="0" i="0" u="none" strike="noStrike" kern="0" cap="none" spc="0" normalizeH="0" baseline="0" noProof="0">
                    <a:ln>
                      <a:noFill/>
                    </a:ln>
                    <a:solidFill>
                      <a:sysClr val="windowText" lastClr="000000"/>
                    </a:solidFill>
                    <a:effectLst/>
                    <a:uLnTx/>
                    <a:uFillTx/>
                  </a:endParaRPr>
                </a:p>
              </p:txBody>
            </p:sp>
            <p:sp>
              <p:nvSpPr>
                <p:cNvPr id="739" name="Freeform 56"/>
                <p:cNvSpPr>
                  <a:spLocks noEditPoints="1"/>
                </p:cNvSpPr>
                <p:nvPr/>
              </p:nvSpPr>
              <p:spPr bwMode="auto">
                <a:xfrm>
                  <a:off x="3824094" y="3687247"/>
                  <a:ext cx="568398" cy="701765"/>
                </a:xfrm>
                <a:custGeom>
                  <a:avLst/>
                  <a:gdLst>
                    <a:gd name="T0" fmla="*/ 162 w 179"/>
                    <a:gd name="T1" fmla="*/ 0 h 221"/>
                    <a:gd name="T2" fmla="*/ 57 w 179"/>
                    <a:gd name="T3" fmla="*/ 0 h 221"/>
                    <a:gd name="T4" fmla="*/ 0 w 179"/>
                    <a:gd name="T5" fmla="*/ 55 h 221"/>
                    <a:gd name="T6" fmla="*/ 0 w 179"/>
                    <a:gd name="T7" fmla="*/ 202 h 221"/>
                    <a:gd name="T8" fmla="*/ 0 w 179"/>
                    <a:gd name="T9" fmla="*/ 202 h 221"/>
                    <a:gd name="T10" fmla="*/ 1 w 179"/>
                    <a:gd name="T11" fmla="*/ 210 h 221"/>
                    <a:gd name="T12" fmla="*/ 4 w 179"/>
                    <a:gd name="T13" fmla="*/ 216 h 221"/>
                    <a:gd name="T14" fmla="*/ 9 w 179"/>
                    <a:gd name="T15" fmla="*/ 220 h 221"/>
                    <a:gd name="T16" fmla="*/ 16 w 179"/>
                    <a:gd name="T17" fmla="*/ 221 h 221"/>
                    <a:gd name="T18" fmla="*/ 179 w 179"/>
                    <a:gd name="T19" fmla="*/ 221 h 221"/>
                    <a:gd name="T20" fmla="*/ 179 w 179"/>
                    <a:gd name="T21" fmla="*/ 19 h 221"/>
                    <a:gd name="T22" fmla="*/ 179 w 179"/>
                    <a:gd name="T23" fmla="*/ 19 h 221"/>
                    <a:gd name="T24" fmla="*/ 177 w 179"/>
                    <a:gd name="T25" fmla="*/ 12 h 221"/>
                    <a:gd name="T26" fmla="*/ 174 w 179"/>
                    <a:gd name="T27" fmla="*/ 6 h 221"/>
                    <a:gd name="T28" fmla="*/ 169 w 179"/>
                    <a:gd name="T29" fmla="*/ 2 h 221"/>
                    <a:gd name="T30" fmla="*/ 162 w 179"/>
                    <a:gd name="T31" fmla="*/ 0 h 221"/>
                    <a:gd name="T32" fmla="*/ 162 w 179"/>
                    <a:gd name="T33" fmla="*/ 0 h 221"/>
                    <a:gd name="T34" fmla="*/ 162 w 179"/>
                    <a:gd name="T35" fmla="*/ 0 h 221"/>
                    <a:gd name="T36" fmla="*/ 162 w 179"/>
                    <a:gd name="T37" fmla="*/ 0 h 221"/>
                    <a:gd name="T38" fmla="*/ 165 w 179"/>
                    <a:gd name="T39" fmla="*/ 206 h 221"/>
                    <a:gd name="T40" fmla="*/ 23 w 179"/>
                    <a:gd name="T41" fmla="*/ 206 h 221"/>
                    <a:gd name="T42" fmla="*/ 23 w 179"/>
                    <a:gd name="T43" fmla="*/ 206 h 221"/>
                    <a:gd name="T44" fmla="*/ 21 w 179"/>
                    <a:gd name="T45" fmla="*/ 206 h 221"/>
                    <a:gd name="T46" fmla="*/ 16 w 179"/>
                    <a:gd name="T47" fmla="*/ 205 h 221"/>
                    <a:gd name="T48" fmla="*/ 14 w 179"/>
                    <a:gd name="T49" fmla="*/ 199 h 221"/>
                    <a:gd name="T50" fmla="*/ 14 w 179"/>
                    <a:gd name="T51" fmla="*/ 195 h 221"/>
                    <a:gd name="T52" fmla="*/ 14 w 179"/>
                    <a:gd name="T53" fmla="*/ 65 h 221"/>
                    <a:gd name="T54" fmla="*/ 48 w 179"/>
                    <a:gd name="T55" fmla="*/ 65 h 221"/>
                    <a:gd name="T56" fmla="*/ 48 w 179"/>
                    <a:gd name="T57" fmla="*/ 65 h 221"/>
                    <a:gd name="T58" fmla="*/ 54 w 179"/>
                    <a:gd name="T59" fmla="*/ 65 h 221"/>
                    <a:gd name="T60" fmla="*/ 58 w 179"/>
                    <a:gd name="T61" fmla="*/ 60 h 221"/>
                    <a:gd name="T62" fmla="*/ 62 w 179"/>
                    <a:gd name="T63" fmla="*/ 55 h 221"/>
                    <a:gd name="T64" fmla="*/ 64 w 179"/>
                    <a:gd name="T65" fmla="*/ 48 h 221"/>
                    <a:gd name="T66" fmla="*/ 64 w 179"/>
                    <a:gd name="T67" fmla="*/ 16 h 221"/>
                    <a:gd name="T68" fmla="*/ 155 w 179"/>
                    <a:gd name="T69" fmla="*/ 16 h 221"/>
                    <a:gd name="T70" fmla="*/ 155 w 179"/>
                    <a:gd name="T71" fmla="*/ 16 h 221"/>
                    <a:gd name="T72" fmla="*/ 158 w 179"/>
                    <a:gd name="T73" fmla="*/ 16 h 221"/>
                    <a:gd name="T74" fmla="*/ 162 w 179"/>
                    <a:gd name="T75" fmla="*/ 17 h 221"/>
                    <a:gd name="T76" fmla="*/ 165 w 179"/>
                    <a:gd name="T77" fmla="*/ 21 h 221"/>
                    <a:gd name="T78" fmla="*/ 165 w 179"/>
                    <a:gd name="T79" fmla="*/ 27 h 221"/>
                    <a:gd name="T80" fmla="*/ 165 w 179"/>
                    <a:gd name="T81" fmla="*/ 206 h 221"/>
                    <a:gd name="T82" fmla="*/ 165 w 179"/>
                    <a:gd name="T83" fmla="*/ 206 h 221"/>
                    <a:gd name="T84" fmla="*/ 165 w 179"/>
                    <a:gd name="T85" fmla="*/ 206 h 2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79" h="221">
                      <a:moveTo>
                        <a:pt x="162" y="0"/>
                      </a:moveTo>
                      <a:lnTo>
                        <a:pt x="57" y="0"/>
                      </a:lnTo>
                      <a:lnTo>
                        <a:pt x="0" y="55"/>
                      </a:lnTo>
                      <a:lnTo>
                        <a:pt x="0" y="202"/>
                      </a:lnTo>
                      <a:lnTo>
                        <a:pt x="0" y="202"/>
                      </a:lnTo>
                      <a:lnTo>
                        <a:pt x="1" y="210"/>
                      </a:lnTo>
                      <a:lnTo>
                        <a:pt x="4" y="216"/>
                      </a:lnTo>
                      <a:lnTo>
                        <a:pt x="9" y="220"/>
                      </a:lnTo>
                      <a:lnTo>
                        <a:pt x="16" y="221"/>
                      </a:lnTo>
                      <a:lnTo>
                        <a:pt x="179" y="221"/>
                      </a:lnTo>
                      <a:lnTo>
                        <a:pt x="179" y="19"/>
                      </a:lnTo>
                      <a:lnTo>
                        <a:pt x="179" y="19"/>
                      </a:lnTo>
                      <a:lnTo>
                        <a:pt x="177" y="12"/>
                      </a:lnTo>
                      <a:lnTo>
                        <a:pt x="174" y="6"/>
                      </a:lnTo>
                      <a:lnTo>
                        <a:pt x="169" y="2"/>
                      </a:lnTo>
                      <a:lnTo>
                        <a:pt x="162" y="0"/>
                      </a:lnTo>
                      <a:lnTo>
                        <a:pt x="162" y="0"/>
                      </a:lnTo>
                      <a:lnTo>
                        <a:pt x="162" y="0"/>
                      </a:lnTo>
                      <a:lnTo>
                        <a:pt x="162" y="0"/>
                      </a:lnTo>
                      <a:close/>
                      <a:moveTo>
                        <a:pt x="165" y="206"/>
                      </a:moveTo>
                      <a:lnTo>
                        <a:pt x="23" y="206"/>
                      </a:lnTo>
                      <a:lnTo>
                        <a:pt x="23" y="206"/>
                      </a:lnTo>
                      <a:lnTo>
                        <a:pt x="21" y="206"/>
                      </a:lnTo>
                      <a:lnTo>
                        <a:pt x="16" y="205"/>
                      </a:lnTo>
                      <a:lnTo>
                        <a:pt x="14" y="199"/>
                      </a:lnTo>
                      <a:lnTo>
                        <a:pt x="14" y="195"/>
                      </a:lnTo>
                      <a:lnTo>
                        <a:pt x="14" y="65"/>
                      </a:lnTo>
                      <a:lnTo>
                        <a:pt x="48" y="65"/>
                      </a:lnTo>
                      <a:lnTo>
                        <a:pt x="48" y="65"/>
                      </a:lnTo>
                      <a:lnTo>
                        <a:pt x="54" y="65"/>
                      </a:lnTo>
                      <a:lnTo>
                        <a:pt x="58" y="60"/>
                      </a:lnTo>
                      <a:lnTo>
                        <a:pt x="62" y="55"/>
                      </a:lnTo>
                      <a:lnTo>
                        <a:pt x="64" y="48"/>
                      </a:lnTo>
                      <a:lnTo>
                        <a:pt x="64" y="16"/>
                      </a:lnTo>
                      <a:lnTo>
                        <a:pt x="155" y="16"/>
                      </a:lnTo>
                      <a:lnTo>
                        <a:pt x="155" y="16"/>
                      </a:lnTo>
                      <a:lnTo>
                        <a:pt x="158" y="16"/>
                      </a:lnTo>
                      <a:lnTo>
                        <a:pt x="162" y="17"/>
                      </a:lnTo>
                      <a:lnTo>
                        <a:pt x="165" y="21"/>
                      </a:lnTo>
                      <a:lnTo>
                        <a:pt x="165" y="27"/>
                      </a:lnTo>
                      <a:lnTo>
                        <a:pt x="165" y="206"/>
                      </a:lnTo>
                      <a:lnTo>
                        <a:pt x="165" y="206"/>
                      </a:lnTo>
                      <a:lnTo>
                        <a:pt x="165" y="206"/>
                      </a:lnTo>
                      <a:close/>
                    </a:path>
                  </a:pathLst>
                </a:custGeom>
                <a:solidFill>
                  <a:srgbClr val="00827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p>
                  <a:pPr marL="0" marR="0" lvl="0" indent="0" defTabSz="932597" eaLnBrk="1" fontAlgn="auto" latinLnBrk="0" hangingPunct="1">
                    <a:lnSpc>
                      <a:spcPct val="100000"/>
                    </a:lnSpc>
                    <a:spcBef>
                      <a:spcPts val="0"/>
                    </a:spcBef>
                    <a:spcAft>
                      <a:spcPts val="0"/>
                    </a:spcAft>
                    <a:buClrTx/>
                    <a:buSzTx/>
                    <a:buFontTx/>
                    <a:buNone/>
                    <a:tabLst/>
                    <a:defRPr/>
                  </a:pPr>
                  <a:endParaRPr kumimoji="0" lang="en-US" sz="1836" b="0" i="0" u="none" strike="noStrike" kern="0" cap="none" spc="0" normalizeH="0" baseline="0" noProof="0">
                    <a:ln>
                      <a:noFill/>
                    </a:ln>
                    <a:solidFill>
                      <a:sysClr val="windowText" lastClr="000000"/>
                    </a:solidFill>
                    <a:effectLst/>
                    <a:uLnTx/>
                    <a:uFillTx/>
                  </a:endParaRPr>
                </a:p>
              </p:txBody>
            </p:sp>
          </p:grpSp>
          <p:grpSp>
            <p:nvGrpSpPr>
              <p:cNvPr id="710" name="Group 709"/>
              <p:cNvGrpSpPr/>
              <p:nvPr/>
            </p:nvGrpSpPr>
            <p:grpSpPr>
              <a:xfrm>
                <a:off x="5872573" y="5482417"/>
                <a:ext cx="154143" cy="190311"/>
                <a:chOff x="3824094" y="3687247"/>
                <a:chExt cx="568398" cy="701765"/>
              </a:xfrm>
            </p:grpSpPr>
            <p:sp>
              <p:nvSpPr>
                <p:cNvPr id="728" name="Rectangle 293"/>
                <p:cNvSpPr/>
                <p:nvPr/>
              </p:nvSpPr>
              <p:spPr>
                <a:xfrm>
                  <a:off x="3847638" y="3708520"/>
                  <a:ext cx="520790" cy="662444"/>
                </a:xfrm>
                <a:custGeom>
                  <a:avLst/>
                  <a:gdLst>
                    <a:gd name="connsiteX0" fmla="*/ 0 w 520034"/>
                    <a:gd name="connsiteY0" fmla="*/ 0 h 659388"/>
                    <a:gd name="connsiteX1" fmla="*/ 520034 w 520034"/>
                    <a:gd name="connsiteY1" fmla="*/ 0 h 659388"/>
                    <a:gd name="connsiteX2" fmla="*/ 520034 w 520034"/>
                    <a:gd name="connsiteY2" fmla="*/ 659388 h 659388"/>
                    <a:gd name="connsiteX3" fmla="*/ 0 w 520034"/>
                    <a:gd name="connsiteY3" fmla="*/ 659388 h 659388"/>
                    <a:gd name="connsiteX4" fmla="*/ 0 w 520034"/>
                    <a:gd name="connsiteY4" fmla="*/ 0 h 659388"/>
                    <a:gd name="connsiteX0" fmla="*/ 66174 w 520034"/>
                    <a:gd name="connsiteY0" fmla="*/ 84221 h 659388"/>
                    <a:gd name="connsiteX1" fmla="*/ 520034 w 520034"/>
                    <a:gd name="connsiteY1" fmla="*/ 0 h 659388"/>
                    <a:gd name="connsiteX2" fmla="*/ 520034 w 520034"/>
                    <a:gd name="connsiteY2" fmla="*/ 659388 h 659388"/>
                    <a:gd name="connsiteX3" fmla="*/ 0 w 520034"/>
                    <a:gd name="connsiteY3" fmla="*/ 659388 h 659388"/>
                    <a:gd name="connsiteX4" fmla="*/ 66174 w 520034"/>
                    <a:gd name="connsiteY4" fmla="*/ 84221 h 659388"/>
                    <a:gd name="connsiteX0" fmla="*/ 66174 w 520034"/>
                    <a:gd name="connsiteY0" fmla="*/ 87277 h 662444"/>
                    <a:gd name="connsiteX1" fmla="*/ 520034 w 520034"/>
                    <a:gd name="connsiteY1" fmla="*/ 3056 h 662444"/>
                    <a:gd name="connsiteX2" fmla="*/ 520034 w 520034"/>
                    <a:gd name="connsiteY2" fmla="*/ 662444 h 662444"/>
                    <a:gd name="connsiteX3" fmla="*/ 0 w 520034"/>
                    <a:gd name="connsiteY3" fmla="*/ 662444 h 662444"/>
                    <a:gd name="connsiteX4" fmla="*/ 66174 w 520034"/>
                    <a:gd name="connsiteY4" fmla="*/ 87277 h 662444"/>
                    <a:gd name="connsiteX0" fmla="*/ 66930 w 520790"/>
                    <a:gd name="connsiteY0" fmla="*/ 87277 h 662444"/>
                    <a:gd name="connsiteX1" fmla="*/ 520790 w 520790"/>
                    <a:gd name="connsiteY1" fmla="*/ 3056 h 662444"/>
                    <a:gd name="connsiteX2" fmla="*/ 520790 w 520790"/>
                    <a:gd name="connsiteY2" fmla="*/ 662444 h 662444"/>
                    <a:gd name="connsiteX3" fmla="*/ 756 w 520790"/>
                    <a:gd name="connsiteY3" fmla="*/ 662444 h 662444"/>
                    <a:gd name="connsiteX4" fmla="*/ 66930 w 520790"/>
                    <a:gd name="connsiteY4" fmla="*/ 87277 h 66244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0790" h="662444">
                      <a:moveTo>
                        <a:pt x="66930" y="87277"/>
                      </a:moveTo>
                      <a:cubicBezTo>
                        <a:pt x="212201" y="-61113"/>
                        <a:pt x="369503" y="31130"/>
                        <a:pt x="520790" y="3056"/>
                      </a:cubicBezTo>
                      <a:lnTo>
                        <a:pt x="520790" y="662444"/>
                      </a:lnTo>
                      <a:lnTo>
                        <a:pt x="756" y="662444"/>
                      </a:lnTo>
                      <a:cubicBezTo>
                        <a:pt x="22814" y="470722"/>
                        <a:pt x="-45365" y="218841"/>
                        <a:pt x="66930" y="87277"/>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32597" eaLnBrk="1" fontAlgn="auto" latinLnBrk="0" hangingPunct="1">
                    <a:lnSpc>
                      <a:spcPct val="100000"/>
                    </a:lnSpc>
                    <a:spcBef>
                      <a:spcPts val="0"/>
                    </a:spcBef>
                    <a:spcAft>
                      <a:spcPts val="0"/>
                    </a:spcAft>
                    <a:buClrTx/>
                    <a:buSzTx/>
                    <a:buFontTx/>
                    <a:buNone/>
                    <a:tabLst/>
                    <a:defRPr/>
                  </a:pPr>
                  <a:endParaRPr kumimoji="0" lang="en-US" sz="1836" b="0" i="0" u="none" strike="noStrike" kern="0" cap="none" spc="0" normalizeH="0" baseline="0" noProof="0">
                    <a:ln>
                      <a:noFill/>
                    </a:ln>
                    <a:solidFill>
                      <a:sysClr val="windowText" lastClr="000000"/>
                    </a:solidFill>
                    <a:effectLst/>
                    <a:uLnTx/>
                    <a:uFillTx/>
                  </a:endParaRPr>
                </a:p>
              </p:txBody>
            </p:sp>
            <p:sp>
              <p:nvSpPr>
                <p:cNvPr id="729" name="Freeform 52"/>
                <p:cNvSpPr>
                  <a:spLocks/>
                </p:cNvSpPr>
                <p:nvPr/>
              </p:nvSpPr>
              <p:spPr bwMode="auto">
                <a:xfrm>
                  <a:off x="3928881" y="3976208"/>
                  <a:ext cx="355645" cy="50806"/>
                </a:xfrm>
                <a:custGeom>
                  <a:avLst/>
                  <a:gdLst>
                    <a:gd name="T0" fmla="*/ 105 w 112"/>
                    <a:gd name="T1" fmla="*/ 16 h 16"/>
                    <a:gd name="T2" fmla="*/ 7 w 112"/>
                    <a:gd name="T3" fmla="*/ 16 h 16"/>
                    <a:gd name="T4" fmla="*/ 7 w 112"/>
                    <a:gd name="T5" fmla="*/ 16 h 16"/>
                    <a:gd name="T6" fmla="*/ 4 w 112"/>
                    <a:gd name="T7" fmla="*/ 16 h 16"/>
                    <a:gd name="T8" fmla="*/ 3 w 112"/>
                    <a:gd name="T9" fmla="*/ 13 h 16"/>
                    <a:gd name="T10" fmla="*/ 0 w 112"/>
                    <a:gd name="T11" fmla="*/ 7 h 16"/>
                    <a:gd name="T12" fmla="*/ 0 w 112"/>
                    <a:gd name="T13" fmla="*/ 7 h 16"/>
                    <a:gd name="T14" fmla="*/ 3 w 112"/>
                    <a:gd name="T15" fmla="*/ 3 h 16"/>
                    <a:gd name="T16" fmla="*/ 4 w 112"/>
                    <a:gd name="T17" fmla="*/ 2 h 16"/>
                    <a:gd name="T18" fmla="*/ 7 w 112"/>
                    <a:gd name="T19" fmla="*/ 0 h 16"/>
                    <a:gd name="T20" fmla="*/ 105 w 112"/>
                    <a:gd name="T21" fmla="*/ 0 h 16"/>
                    <a:gd name="T22" fmla="*/ 105 w 112"/>
                    <a:gd name="T23" fmla="*/ 0 h 16"/>
                    <a:gd name="T24" fmla="*/ 108 w 112"/>
                    <a:gd name="T25" fmla="*/ 2 h 16"/>
                    <a:gd name="T26" fmla="*/ 109 w 112"/>
                    <a:gd name="T27" fmla="*/ 3 h 16"/>
                    <a:gd name="T28" fmla="*/ 112 w 112"/>
                    <a:gd name="T29" fmla="*/ 7 h 16"/>
                    <a:gd name="T30" fmla="*/ 112 w 112"/>
                    <a:gd name="T31" fmla="*/ 7 h 16"/>
                    <a:gd name="T32" fmla="*/ 112 w 112"/>
                    <a:gd name="T33" fmla="*/ 11 h 16"/>
                    <a:gd name="T34" fmla="*/ 109 w 112"/>
                    <a:gd name="T35" fmla="*/ 13 h 16"/>
                    <a:gd name="T36" fmla="*/ 108 w 112"/>
                    <a:gd name="T37" fmla="*/ 16 h 16"/>
                    <a:gd name="T38" fmla="*/ 105 w 112"/>
                    <a:gd name="T39" fmla="*/ 16 h 16"/>
                    <a:gd name="T40" fmla="*/ 105 w 112"/>
                    <a:gd name="T41" fmla="*/ 16 h 16"/>
                    <a:gd name="T42" fmla="*/ 105 w 112"/>
                    <a:gd name="T43" fmla="*/ 16 h 16"/>
                    <a:gd name="T44" fmla="*/ 105 w 112"/>
                    <a:gd name="T45" fmla="*/ 16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12" h="16">
                      <a:moveTo>
                        <a:pt x="105" y="16"/>
                      </a:moveTo>
                      <a:lnTo>
                        <a:pt x="7" y="16"/>
                      </a:lnTo>
                      <a:lnTo>
                        <a:pt x="7" y="16"/>
                      </a:lnTo>
                      <a:lnTo>
                        <a:pt x="4" y="16"/>
                      </a:lnTo>
                      <a:lnTo>
                        <a:pt x="3" y="13"/>
                      </a:lnTo>
                      <a:lnTo>
                        <a:pt x="0" y="7"/>
                      </a:lnTo>
                      <a:lnTo>
                        <a:pt x="0" y="7"/>
                      </a:lnTo>
                      <a:lnTo>
                        <a:pt x="3" y="3"/>
                      </a:lnTo>
                      <a:lnTo>
                        <a:pt x="4" y="2"/>
                      </a:lnTo>
                      <a:lnTo>
                        <a:pt x="7" y="0"/>
                      </a:lnTo>
                      <a:lnTo>
                        <a:pt x="105" y="0"/>
                      </a:lnTo>
                      <a:lnTo>
                        <a:pt x="105" y="0"/>
                      </a:lnTo>
                      <a:lnTo>
                        <a:pt x="108" y="2"/>
                      </a:lnTo>
                      <a:lnTo>
                        <a:pt x="109" y="3"/>
                      </a:lnTo>
                      <a:lnTo>
                        <a:pt x="112" y="7"/>
                      </a:lnTo>
                      <a:lnTo>
                        <a:pt x="112" y="7"/>
                      </a:lnTo>
                      <a:lnTo>
                        <a:pt x="112" y="11"/>
                      </a:lnTo>
                      <a:lnTo>
                        <a:pt x="109" y="13"/>
                      </a:lnTo>
                      <a:lnTo>
                        <a:pt x="108" y="16"/>
                      </a:lnTo>
                      <a:lnTo>
                        <a:pt x="105" y="16"/>
                      </a:lnTo>
                      <a:lnTo>
                        <a:pt x="105" y="16"/>
                      </a:lnTo>
                      <a:lnTo>
                        <a:pt x="105" y="16"/>
                      </a:lnTo>
                      <a:lnTo>
                        <a:pt x="105" y="16"/>
                      </a:lnTo>
                      <a:close/>
                    </a:path>
                  </a:pathLst>
                </a:custGeom>
                <a:solidFill>
                  <a:srgbClr val="00827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p>
                  <a:pPr marL="0" marR="0" lvl="0" indent="0" defTabSz="932597" eaLnBrk="1" fontAlgn="auto" latinLnBrk="0" hangingPunct="1">
                    <a:lnSpc>
                      <a:spcPct val="100000"/>
                    </a:lnSpc>
                    <a:spcBef>
                      <a:spcPts val="0"/>
                    </a:spcBef>
                    <a:spcAft>
                      <a:spcPts val="0"/>
                    </a:spcAft>
                    <a:buClrTx/>
                    <a:buSzTx/>
                    <a:buFontTx/>
                    <a:buNone/>
                    <a:tabLst/>
                    <a:defRPr/>
                  </a:pPr>
                  <a:endParaRPr kumimoji="0" lang="en-US" sz="1836" b="0" i="0" u="none" strike="noStrike" kern="0" cap="none" spc="0" normalizeH="0" baseline="0" noProof="0">
                    <a:ln>
                      <a:noFill/>
                    </a:ln>
                    <a:solidFill>
                      <a:sysClr val="windowText" lastClr="000000"/>
                    </a:solidFill>
                    <a:effectLst/>
                    <a:uLnTx/>
                    <a:uFillTx/>
                  </a:endParaRPr>
                </a:p>
              </p:txBody>
            </p:sp>
            <p:sp>
              <p:nvSpPr>
                <p:cNvPr id="730" name="Freeform 53"/>
                <p:cNvSpPr>
                  <a:spLocks/>
                </p:cNvSpPr>
                <p:nvPr/>
              </p:nvSpPr>
              <p:spPr bwMode="auto">
                <a:xfrm>
                  <a:off x="4071775" y="3877771"/>
                  <a:ext cx="212753" cy="50806"/>
                </a:xfrm>
                <a:custGeom>
                  <a:avLst/>
                  <a:gdLst>
                    <a:gd name="T0" fmla="*/ 60 w 67"/>
                    <a:gd name="T1" fmla="*/ 16 h 16"/>
                    <a:gd name="T2" fmla="*/ 7 w 67"/>
                    <a:gd name="T3" fmla="*/ 16 h 16"/>
                    <a:gd name="T4" fmla="*/ 7 w 67"/>
                    <a:gd name="T5" fmla="*/ 16 h 16"/>
                    <a:gd name="T6" fmla="*/ 3 w 67"/>
                    <a:gd name="T7" fmla="*/ 14 h 16"/>
                    <a:gd name="T8" fmla="*/ 1 w 67"/>
                    <a:gd name="T9" fmla="*/ 14 h 16"/>
                    <a:gd name="T10" fmla="*/ 0 w 67"/>
                    <a:gd name="T11" fmla="*/ 10 h 16"/>
                    <a:gd name="T12" fmla="*/ 0 w 67"/>
                    <a:gd name="T13" fmla="*/ 9 h 16"/>
                    <a:gd name="T14" fmla="*/ 0 w 67"/>
                    <a:gd name="T15" fmla="*/ 9 h 16"/>
                    <a:gd name="T16" fmla="*/ 0 w 67"/>
                    <a:gd name="T17" fmla="*/ 5 h 16"/>
                    <a:gd name="T18" fmla="*/ 1 w 67"/>
                    <a:gd name="T19" fmla="*/ 3 h 16"/>
                    <a:gd name="T20" fmla="*/ 7 w 67"/>
                    <a:gd name="T21" fmla="*/ 0 h 16"/>
                    <a:gd name="T22" fmla="*/ 60 w 67"/>
                    <a:gd name="T23" fmla="*/ 0 h 16"/>
                    <a:gd name="T24" fmla="*/ 60 w 67"/>
                    <a:gd name="T25" fmla="*/ 0 h 16"/>
                    <a:gd name="T26" fmla="*/ 63 w 67"/>
                    <a:gd name="T27" fmla="*/ 0 h 16"/>
                    <a:gd name="T28" fmla="*/ 64 w 67"/>
                    <a:gd name="T29" fmla="*/ 3 h 16"/>
                    <a:gd name="T30" fmla="*/ 67 w 67"/>
                    <a:gd name="T31" fmla="*/ 5 h 16"/>
                    <a:gd name="T32" fmla="*/ 67 w 67"/>
                    <a:gd name="T33" fmla="*/ 9 h 16"/>
                    <a:gd name="T34" fmla="*/ 67 w 67"/>
                    <a:gd name="T35" fmla="*/ 9 h 16"/>
                    <a:gd name="T36" fmla="*/ 67 w 67"/>
                    <a:gd name="T37" fmla="*/ 10 h 16"/>
                    <a:gd name="T38" fmla="*/ 64 w 67"/>
                    <a:gd name="T39" fmla="*/ 14 h 16"/>
                    <a:gd name="T40" fmla="*/ 63 w 67"/>
                    <a:gd name="T41" fmla="*/ 14 h 16"/>
                    <a:gd name="T42" fmla="*/ 60 w 67"/>
                    <a:gd name="T43" fmla="*/ 16 h 16"/>
                    <a:gd name="T44" fmla="*/ 60 w 67"/>
                    <a:gd name="T45" fmla="*/ 16 h 16"/>
                    <a:gd name="T46" fmla="*/ 60 w 67"/>
                    <a:gd name="T47" fmla="*/ 16 h 16"/>
                    <a:gd name="T48" fmla="*/ 60 w 67"/>
                    <a:gd name="T49" fmla="*/ 16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67" h="16">
                      <a:moveTo>
                        <a:pt x="60" y="16"/>
                      </a:moveTo>
                      <a:lnTo>
                        <a:pt x="7" y="16"/>
                      </a:lnTo>
                      <a:lnTo>
                        <a:pt x="7" y="16"/>
                      </a:lnTo>
                      <a:lnTo>
                        <a:pt x="3" y="14"/>
                      </a:lnTo>
                      <a:lnTo>
                        <a:pt x="1" y="14"/>
                      </a:lnTo>
                      <a:lnTo>
                        <a:pt x="0" y="10"/>
                      </a:lnTo>
                      <a:lnTo>
                        <a:pt x="0" y="9"/>
                      </a:lnTo>
                      <a:lnTo>
                        <a:pt x="0" y="9"/>
                      </a:lnTo>
                      <a:lnTo>
                        <a:pt x="0" y="5"/>
                      </a:lnTo>
                      <a:lnTo>
                        <a:pt x="1" y="3"/>
                      </a:lnTo>
                      <a:lnTo>
                        <a:pt x="7" y="0"/>
                      </a:lnTo>
                      <a:lnTo>
                        <a:pt x="60" y="0"/>
                      </a:lnTo>
                      <a:lnTo>
                        <a:pt x="60" y="0"/>
                      </a:lnTo>
                      <a:lnTo>
                        <a:pt x="63" y="0"/>
                      </a:lnTo>
                      <a:lnTo>
                        <a:pt x="64" y="3"/>
                      </a:lnTo>
                      <a:lnTo>
                        <a:pt x="67" y="5"/>
                      </a:lnTo>
                      <a:lnTo>
                        <a:pt x="67" y="9"/>
                      </a:lnTo>
                      <a:lnTo>
                        <a:pt x="67" y="9"/>
                      </a:lnTo>
                      <a:lnTo>
                        <a:pt x="67" y="10"/>
                      </a:lnTo>
                      <a:lnTo>
                        <a:pt x="64" y="14"/>
                      </a:lnTo>
                      <a:lnTo>
                        <a:pt x="63" y="14"/>
                      </a:lnTo>
                      <a:lnTo>
                        <a:pt x="60" y="16"/>
                      </a:lnTo>
                      <a:lnTo>
                        <a:pt x="60" y="16"/>
                      </a:lnTo>
                      <a:lnTo>
                        <a:pt x="60" y="16"/>
                      </a:lnTo>
                      <a:lnTo>
                        <a:pt x="60" y="16"/>
                      </a:lnTo>
                      <a:close/>
                    </a:path>
                  </a:pathLst>
                </a:custGeom>
                <a:solidFill>
                  <a:srgbClr val="00827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p>
                  <a:pPr marL="0" marR="0" lvl="0" indent="0" defTabSz="932597" eaLnBrk="1" fontAlgn="auto" latinLnBrk="0" hangingPunct="1">
                    <a:lnSpc>
                      <a:spcPct val="100000"/>
                    </a:lnSpc>
                    <a:spcBef>
                      <a:spcPts val="0"/>
                    </a:spcBef>
                    <a:spcAft>
                      <a:spcPts val="0"/>
                    </a:spcAft>
                    <a:buClrTx/>
                    <a:buSzTx/>
                    <a:buFontTx/>
                    <a:buNone/>
                    <a:tabLst/>
                    <a:defRPr/>
                  </a:pPr>
                  <a:endParaRPr kumimoji="0" lang="en-US" sz="1836" b="0" i="0" u="none" strike="noStrike" kern="0" cap="none" spc="0" normalizeH="0" baseline="0" noProof="0">
                    <a:ln>
                      <a:noFill/>
                    </a:ln>
                    <a:solidFill>
                      <a:sysClr val="windowText" lastClr="000000"/>
                    </a:solidFill>
                    <a:effectLst/>
                    <a:uLnTx/>
                    <a:uFillTx/>
                  </a:endParaRPr>
                </a:p>
              </p:txBody>
            </p:sp>
            <p:sp>
              <p:nvSpPr>
                <p:cNvPr id="731" name="Freeform 54"/>
                <p:cNvSpPr>
                  <a:spLocks/>
                </p:cNvSpPr>
                <p:nvPr/>
              </p:nvSpPr>
              <p:spPr bwMode="auto">
                <a:xfrm>
                  <a:off x="3928881" y="4077821"/>
                  <a:ext cx="355645" cy="50806"/>
                </a:xfrm>
                <a:custGeom>
                  <a:avLst/>
                  <a:gdLst>
                    <a:gd name="T0" fmla="*/ 105 w 112"/>
                    <a:gd name="T1" fmla="*/ 16 h 16"/>
                    <a:gd name="T2" fmla="*/ 7 w 112"/>
                    <a:gd name="T3" fmla="*/ 16 h 16"/>
                    <a:gd name="T4" fmla="*/ 7 w 112"/>
                    <a:gd name="T5" fmla="*/ 16 h 16"/>
                    <a:gd name="T6" fmla="*/ 4 w 112"/>
                    <a:gd name="T7" fmla="*/ 13 h 16"/>
                    <a:gd name="T8" fmla="*/ 3 w 112"/>
                    <a:gd name="T9" fmla="*/ 12 h 16"/>
                    <a:gd name="T10" fmla="*/ 0 w 112"/>
                    <a:gd name="T11" fmla="*/ 7 h 16"/>
                    <a:gd name="T12" fmla="*/ 0 w 112"/>
                    <a:gd name="T13" fmla="*/ 7 h 16"/>
                    <a:gd name="T14" fmla="*/ 3 w 112"/>
                    <a:gd name="T15" fmla="*/ 2 h 16"/>
                    <a:gd name="T16" fmla="*/ 4 w 112"/>
                    <a:gd name="T17" fmla="*/ 0 h 16"/>
                    <a:gd name="T18" fmla="*/ 7 w 112"/>
                    <a:gd name="T19" fmla="*/ 0 h 16"/>
                    <a:gd name="T20" fmla="*/ 105 w 112"/>
                    <a:gd name="T21" fmla="*/ 0 h 16"/>
                    <a:gd name="T22" fmla="*/ 105 w 112"/>
                    <a:gd name="T23" fmla="*/ 0 h 16"/>
                    <a:gd name="T24" fmla="*/ 108 w 112"/>
                    <a:gd name="T25" fmla="*/ 0 h 16"/>
                    <a:gd name="T26" fmla="*/ 109 w 112"/>
                    <a:gd name="T27" fmla="*/ 2 h 16"/>
                    <a:gd name="T28" fmla="*/ 112 w 112"/>
                    <a:gd name="T29" fmla="*/ 5 h 16"/>
                    <a:gd name="T30" fmla="*/ 112 w 112"/>
                    <a:gd name="T31" fmla="*/ 7 h 16"/>
                    <a:gd name="T32" fmla="*/ 112 w 112"/>
                    <a:gd name="T33" fmla="*/ 7 h 16"/>
                    <a:gd name="T34" fmla="*/ 109 w 112"/>
                    <a:gd name="T35" fmla="*/ 12 h 16"/>
                    <a:gd name="T36" fmla="*/ 108 w 112"/>
                    <a:gd name="T37" fmla="*/ 13 h 16"/>
                    <a:gd name="T38" fmla="*/ 105 w 112"/>
                    <a:gd name="T39" fmla="*/ 16 h 16"/>
                    <a:gd name="T40" fmla="*/ 105 w 112"/>
                    <a:gd name="T41" fmla="*/ 16 h 16"/>
                    <a:gd name="T42" fmla="*/ 105 w 112"/>
                    <a:gd name="T43" fmla="*/ 16 h 16"/>
                    <a:gd name="T44" fmla="*/ 105 w 112"/>
                    <a:gd name="T45" fmla="*/ 16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12" h="16">
                      <a:moveTo>
                        <a:pt x="105" y="16"/>
                      </a:moveTo>
                      <a:lnTo>
                        <a:pt x="7" y="16"/>
                      </a:lnTo>
                      <a:lnTo>
                        <a:pt x="7" y="16"/>
                      </a:lnTo>
                      <a:lnTo>
                        <a:pt x="4" y="13"/>
                      </a:lnTo>
                      <a:lnTo>
                        <a:pt x="3" y="12"/>
                      </a:lnTo>
                      <a:lnTo>
                        <a:pt x="0" y="7"/>
                      </a:lnTo>
                      <a:lnTo>
                        <a:pt x="0" y="7"/>
                      </a:lnTo>
                      <a:lnTo>
                        <a:pt x="3" y="2"/>
                      </a:lnTo>
                      <a:lnTo>
                        <a:pt x="4" y="0"/>
                      </a:lnTo>
                      <a:lnTo>
                        <a:pt x="7" y="0"/>
                      </a:lnTo>
                      <a:lnTo>
                        <a:pt x="105" y="0"/>
                      </a:lnTo>
                      <a:lnTo>
                        <a:pt x="105" y="0"/>
                      </a:lnTo>
                      <a:lnTo>
                        <a:pt x="108" y="0"/>
                      </a:lnTo>
                      <a:lnTo>
                        <a:pt x="109" y="2"/>
                      </a:lnTo>
                      <a:lnTo>
                        <a:pt x="112" y="5"/>
                      </a:lnTo>
                      <a:lnTo>
                        <a:pt x="112" y="7"/>
                      </a:lnTo>
                      <a:lnTo>
                        <a:pt x="112" y="7"/>
                      </a:lnTo>
                      <a:lnTo>
                        <a:pt x="109" y="12"/>
                      </a:lnTo>
                      <a:lnTo>
                        <a:pt x="108" y="13"/>
                      </a:lnTo>
                      <a:lnTo>
                        <a:pt x="105" y="16"/>
                      </a:lnTo>
                      <a:lnTo>
                        <a:pt x="105" y="16"/>
                      </a:lnTo>
                      <a:lnTo>
                        <a:pt x="105" y="16"/>
                      </a:lnTo>
                      <a:lnTo>
                        <a:pt x="105" y="16"/>
                      </a:lnTo>
                      <a:close/>
                    </a:path>
                  </a:pathLst>
                </a:custGeom>
                <a:solidFill>
                  <a:srgbClr val="00827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p>
                  <a:pPr marL="0" marR="0" lvl="0" indent="0" defTabSz="932597" eaLnBrk="1" fontAlgn="auto" latinLnBrk="0" hangingPunct="1">
                    <a:lnSpc>
                      <a:spcPct val="100000"/>
                    </a:lnSpc>
                    <a:spcBef>
                      <a:spcPts val="0"/>
                    </a:spcBef>
                    <a:spcAft>
                      <a:spcPts val="0"/>
                    </a:spcAft>
                    <a:buClrTx/>
                    <a:buSzTx/>
                    <a:buFontTx/>
                    <a:buNone/>
                    <a:tabLst/>
                    <a:defRPr/>
                  </a:pPr>
                  <a:endParaRPr kumimoji="0" lang="en-US" sz="1836" b="0" i="0" u="none" strike="noStrike" kern="0" cap="none" spc="0" normalizeH="0" baseline="0" noProof="0">
                    <a:ln>
                      <a:noFill/>
                    </a:ln>
                    <a:solidFill>
                      <a:sysClr val="windowText" lastClr="000000"/>
                    </a:solidFill>
                    <a:effectLst/>
                    <a:uLnTx/>
                    <a:uFillTx/>
                  </a:endParaRPr>
                </a:p>
              </p:txBody>
            </p:sp>
            <p:sp>
              <p:nvSpPr>
                <p:cNvPr id="732" name="Freeform 55"/>
                <p:cNvSpPr>
                  <a:spLocks/>
                </p:cNvSpPr>
                <p:nvPr/>
              </p:nvSpPr>
              <p:spPr bwMode="auto">
                <a:xfrm>
                  <a:off x="3928881" y="4173083"/>
                  <a:ext cx="355645" cy="47632"/>
                </a:xfrm>
                <a:custGeom>
                  <a:avLst/>
                  <a:gdLst>
                    <a:gd name="T0" fmla="*/ 105 w 112"/>
                    <a:gd name="T1" fmla="*/ 15 h 15"/>
                    <a:gd name="T2" fmla="*/ 7 w 112"/>
                    <a:gd name="T3" fmla="*/ 15 h 15"/>
                    <a:gd name="T4" fmla="*/ 7 w 112"/>
                    <a:gd name="T5" fmla="*/ 15 h 15"/>
                    <a:gd name="T6" fmla="*/ 4 w 112"/>
                    <a:gd name="T7" fmla="*/ 15 h 15"/>
                    <a:gd name="T8" fmla="*/ 3 w 112"/>
                    <a:gd name="T9" fmla="*/ 14 h 15"/>
                    <a:gd name="T10" fmla="*/ 1 w 112"/>
                    <a:gd name="T11" fmla="*/ 12 h 15"/>
                    <a:gd name="T12" fmla="*/ 0 w 112"/>
                    <a:gd name="T13" fmla="*/ 8 h 15"/>
                    <a:gd name="T14" fmla="*/ 0 w 112"/>
                    <a:gd name="T15" fmla="*/ 8 h 15"/>
                    <a:gd name="T16" fmla="*/ 3 w 112"/>
                    <a:gd name="T17" fmla="*/ 3 h 15"/>
                    <a:gd name="T18" fmla="*/ 4 w 112"/>
                    <a:gd name="T19" fmla="*/ 3 h 15"/>
                    <a:gd name="T20" fmla="*/ 7 w 112"/>
                    <a:gd name="T21" fmla="*/ 0 h 15"/>
                    <a:gd name="T22" fmla="*/ 105 w 112"/>
                    <a:gd name="T23" fmla="*/ 0 h 15"/>
                    <a:gd name="T24" fmla="*/ 105 w 112"/>
                    <a:gd name="T25" fmla="*/ 0 h 15"/>
                    <a:gd name="T26" fmla="*/ 108 w 112"/>
                    <a:gd name="T27" fmla="*/ 3 h 15"/>
                    <a:gd name="T28" fmla="*/ 109 w 112"/>
                    <a:gd name="T29" fmla="*/ 3 h 15"/>
                    <a:gd name="T30" fmla="*/ 112 w 112"/>
                    <a:gd name="T31" fmla="*/ 5 h 15"/>
                    <a:gd name="T32" fmla="*/ 112 w 112"/>
                    <a:gd name="T33" fmla="*/ 8 h 15"/>
                    <a:gd name="T34" fmla="*/ 112 w 112"/>
                    <a:gd name="T35" fmla="*/ 8 h 15"/>
                    <a:gd name="T36" fmla="*/ 112 w 112"/>
                    <a:gd name="T37" fmla="*/ 12 h 15"/>
                    <a:gd name="T38" fmla="*/ 109 w 112"/>
                    <a:gd name="T39" fmla="*/ 14 h 15"/>
                    <a:gd name="T40" fmla="*/ 108 w 112"/>
                    <a:gd name="T41" fmla="*/ 15 h 15"/>
                    <a:gd name="T42" fmla="*/ 105 w 112"/>
                    <a:gd name="T43" fmla="*/ 15 h 15"/>
                    <a:gd name="T44" fmla="*/ 105 w 112"/>
                    <a:gd name="T45" fmla="*/ 15 h 15"/>
                    <a:gd name="T46" fmla="*/ 105 w 112"/>
                    <a:gd name="T47" fmla="*/ 15 h 15"/>
                    <a:gd name="T48" fmla="*/ 105 w 112"/>
                    <a:gd name="T49" fmla="*/ 15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12" h="15">
                      <a:moveTo>
                        <a:pt x="105" y="15"/>
                      </a:moveTo>
                      <a:lnTo>
                        <a:pt x="7" y="15"/>
                      </a:lnTo>
                      <a:lnTo>
                        <a:pt x="7" y="15"/>
                      </a:lnTo>
                      <a:lnTo>
                        <a:pt x="4" y="15"/>
                      </a:lnTo>
                      <a:lnTo>
                        <a:pt x="3" y="14"/>
                      </a:lnTo>
                      <a:lnTo>
                        <a:pt x="1" y="12"/>
                      </a:lnTo>
                      <a:lnTo>
                        <a:pt x="0" y="8"/>
                      </a:lnTo>
                      <a:lnTo>
                        <a:pt x="0" y="8"/>
                      </a:lnTo>
                      <a:lnTo>
                        <a:pt x="3" y="3"/>
                      </a:lnTo>
                      <a:lnTo>
                        <a:pt x="4" y="3"/>
                      </a:lnTo>
                      <a:lnTo>
                        <a:pt x="7" y="0"/>
                      </a:lnTo>
                      <a:lnTo>
                        <a:pt x="105" y="0"/>
                      </a:lnTo>
                      <a:lnTo>
                        <a:pt x="105" y="0"/>
                      </a:lnTo>
                      <a:lnTo>
                        <a:pt x="108" y="3"/>
                      </a:lnTo>
                      <a:lnTo>
                        <a:pt x="109" y="3"/>
                      </a:lnTo>
                      <a:lnTo>
                        <a:pt x="112" y="5"/>
                      </a:lnTo>
                      <a:lnTo>
                        <a:pt x="112" y="8"/>
                      </a:lnTo>
                      <a:lnTo>
                        <a:pt x="112" y="8"/>
                      </a:lnTo>
                      <a:lnTo>
                        <a:pt x="112" y="12"/>
                      </a:lnTo>
                      <a:lnTo>
                        <a:pt x="109" y="14"/>
                      </a:lnTo>
                      <a:lnTo>
                        <a:pt x="108" y="15"/>
                      </a:lnTo>
                      <a:lnTo>
                        <a:pt x="105" y="15"/>
                      </a:lnTo>
                      <a:lnTo>
                        <a:pt x="105" y="15"/>
                      </a:lnTo>
                      <a:lnTo>
                        <a:pt x="105" y="15"/>
                      </a:lnTo>
                      <a:lnTo>
                        <a:pt x="105" y="15"/>
                      </a:lnTo>
                      <a:close/>
                    </a:path>
                  </a:pathLst>
                </a:custGeom>
                <a:solidFill>
                  <a:srgbClr val="00827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p>
                  <a:pPr marL="0" marR="0" lvl="0" indent="0" defTabSz="932597" eaLnBrk="1" fontAlgn="auto" latinLnBrk="0" hangingPunct="1">
                    <a:lnSpc>
                      <a:spcPct val="100000"/>
                    </a:lnSpc>
                    <a:spcBef>
                      <a:spcPts val="0"/>
                    </a:spcBef>
                    <a:spcAft>
                      <a:spcPts val="0"/>
                    </a:spcAft>
                    <a:buClrTx/>
                    <a:buSzTx/>
                    <a:buFontTx/>
                    <a:buNone/>
                    <a:tabLst/>
                    <a:defRPr/>
                  </a:pPr>
                  <a:endParaRPr kumimoji="0" lang="en-US" sz="1836" b="0" i="0" u="none" strike="noStrike" kern="0" cap="none" spc="0" normalizeH="0" baseline="0" noProof="0">
                    <a:ln>
                      <a:noFill/>
                    </a:ln>
                    <a:solidFill>
                      <a:sysClr val="windowText" lastClr="000000"/>
                    </a:solidFill>
                    <a:effectLst/>
                    <a:uLnTx/>
                    <a:uFillTx/>
                  </a:endParaRPr>
                </a:p>
              </p:txBody>
            </p:sp>
            <p:sp>
              <p:nvSpPr>
                <p:cNvPr id="733" name="Freeform 56"/>
                <p:cNvSpPr>
                  <a:spLocks noEditPoints="1"/>
                </p:cNvSpPr>
                <p:nvPr/>
              </p:nvSpPr>
              <p:spPr bwMode="auto">
                <a:xfrm>
                  <a:off x="3824094" y="3687247"/>
                  <a:ext cx="568398" cy="701765"/>
                </a:xfrm>
                <a:custGeom>
                  <a:avLst/>
                  <a:gdLst>
                    <a:gd name="T0" fmla="*/ 162 w 179"/>
                    <a:gd name="T1" fmla="*/ 0 h 221"/>
                    <a:gd name="T2" fmla="*/ 57 w 179"/>
                    <a:gd name="T3" fmla="*/ 0 h 221"/>
                    <a:gd name="T4" fmla="*/ 0 w 179"/>
                    <a:gd name="T5" fmla="*/ 55 h 221"/>
                    <a:gd name="T6" fmla="*/ 0 w 179"/>
                    <a:gd name="T7" fmla="*/ 202 h 221"/>
                    <a:gd name="T8" fmla="*/ 0 w 179"/>
                    <a:gd name="T9" fmla="*/ 202 h 221"/>
                    <a:gd name="T10" fmla="*/ 1 w 179"/>
                    <a:gd name="T11" fmla="*/ 210 h 221"/>
                    <a:gd name="T12" fmla="*/ 4 w 179"/>
                    <a:gd name="T13" fmla="*/ 216 h 221"/>
                    <a:gd name="T14" fmla="*/ 9 w 179"/>
                    <a:gd name="T15" fmla="*/ 220 h 221"/>
                    <a:gd name="T16" fmla="*/ 16 w 179"/>
                    <a:gd name="T17" fmla="*/ 221 h 221"/>
                    <a:gd name="T18" fmla="*/ 179 w 179"/>
                    <a:gd name="T19" fmla="*/ 221 h 221"/>
                    <a:gd name="T20" fmla="*/ 179 w 179"/>
                    <a:gd name="T21" fmla="*/ 19 h 221"/>
                    <a:gd name="T22" fmla="*/ 179 w 179"/>
                    <a:gd name="T23" fmla="*/ 19 h 221"/>
                    <a:gd name="T24" fmla="*/ 177 w 179"/>
                    <a:gd name="T25" fmla="*/ 12 h 221"/>
                    <a:gd name="T26" fmla="*/ 174 w 179"/>
                    <a:gd name="T27" fmla="*/ 6 h 221"/>
                    <a:gd name="T28" fmla="*/ 169 w 179"/>
                    <a:gd name="T29" fmla="*/ 2 h 221"/>
                    <a:gd name="T30" fmla="*/ 162 w 179"/>
                    <a:gd name="T31" fmla="*/ 0 h 221"/>
                    <a:gd name="T32" fmla="*/ 162 w 179"/>
                    <a:gd name="T33" fmla="*/ 0 h 221"/>
                    <a:gd name="T34" fmla="*/ 162 w 179"/>
                    <a:gd name="T35" fmla="*/ 0 h 221"/>
                    <a:gd name="T36" fmla="*/ 162 w 179"/>
                    <a:gd name="T37" fmla="*/ 0 h 221"/>
                    <a:gd name="T38" fmla="*/ 165 w 179"/>
                    <a:gd name="T39" fmla="*/ 206 h 221"/>
                    <a:gd name="T40" fmla="*/ 23 w 179"/>
                    <a:gd name="T41" fmla="*/ 206 h 221"/>
                    <a:gd name="T42" fmla="*/ 23 w 179"/>
                    <a:gd name="T43" fmla="*/ 206 h 221"/>
                    <a:gd name="T44" fmla="*/ 21 w 179"/>
                    <a:gd name="T45" fmla="*/ 206 h 221"/>
                    <a:gd name="T46" fmla="*/ 16 w 179"/>
                    <a:gd name="T47" fmla="*/ 205 h 221"/>
                    <a:gd name="T48" fmla="*/ 14 w 179"/>
                    <a:gd name="T49" fmla="*/ 199 h 221"/>
                    <a:gd name="T50" fmla="*/ 14 w 179"/>
                    <a:gd name="T51" fmla="*/ 195 h 221"/>
                    <a:gd name="T52" fmla="*/ 14 w 179"/>
                    <a:gd name="T53" fmla="*/ 65 h 221"/>
                    <a:gd name="T54" fmla="*/ 48 w 179"/>
                    <a:gd name="T55" fmla="*/ 65 h 221"/>
                    <a:gd name="T56" fmla="*/ 48 w 179"/>
                    <a:gd name="T57" fmla="*/ 65 h 221"/>
                    <a:gd name="T58" fmla="*/ 54 w 179"/>
                    <a:gd name="T59" fmla="*/ 65 h 221"/>
                    <a:gd name="T60" fmla="*/ 58 w 179"/>
                    <a:gd name="T61" fmla="*/ 60 h 221"/>
                    <a:gd name="T62" fmla="*/ 62 w 179"/>
                    <a:gd name="T63" fmla="*/ 55 h 221"/>
                    <a:gd name="T64" fmla="*/ 64 w 179"/>
                    <a:gd name="T65" fmla="*/ 48 h 221"/>
                    <a:gd name="T66" fmla="*/ 64 w 179"/>
                    <a:gd name="T67" fmla="*/ 16 h 221"/>
                    <a:gd name="T68" fmla="*/ 155 w 179"/>
                    <a:gd name="T69" fmla="*/ 16 h 221"/>
                    <a:gd name="T70" fmla="*/ 155 w 179"/>
                    <a:gd name="T71" fmla="*/ 16 h 221"/>
                    <a:gd name="T72" fmla="*/ 158 w 179"/>
                    <a:gd name="T73" fmla="*/ 16 h 221"/>
                    <a:gd name="T74" fmla="*/ 162 w 179"/>
                    <a:gd name="T75" fmla="*/ 17 h 221"/>
                    <a:gd name="T76" fmla="*/ 165 w 179"/>
                    <a:gd name="T77" fmla="*/ 21 h 221"/>
                    <a:gd name="T78" fmla="*/ 165 w 179"/>
                    <a:gd name="T79" fmla="*/ 27 h 221"/>
                    <a:gd name="T80" fmla="*/ 165 w 179"/>
                    <a:gd name="T81" fmla="*/ 206 h 221"/>
                    <a:gd name="T82" fmla="*/ 165 w 179"/>
                    <a:gd name="T83" fmla="*/ 206 h 221"/>
                    <a:gd name="T84" fmla="*/ 165 w 179"/>
                    <a:gd name="T85" fmla="*/ 206 h 2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79" h="221">
                      <a:moveTo>
                        <a:pt x="162" y="0"/>
                      </a:moveTo>
                      <a:lnTo>
                        <a:pt x="57" y="0"/>
                      </a:lnTo>
                      <a:lnTo>
                        <a:pt x="0" y="55"/>
                      </a:lnTo>
                      <a:lnTo>
                        <a:pt x="0" y="202"/>
                      </a:lnTo>
                      <a:lnTo>
                        <a:pt x="0" y="202"/>
                      </a:lnTo>
                      <a:lnTo>
                        <a:pt x="1" y="210"/>
                      </a:lnTo>
                      <a:lnTo>
                        <a:pt x="4" y="216"/>
                      </a:lnTo>
                      <a:lnTo>
                        <a:pt x="9" y="220"/>
                      </a:lnTo>
                      <a:lnTo>
                        <a:pt x="16" y="221"/>
                      </a:lnTo>
                      <a:lnTo>
                        <a:pt x="179" y="221"/>
                      </a:lnTo>
                      <a:lnTo>
                        <a:pt x="179" y="19"/>
                      </a:lnTo>
                      <a:lnTo>
                        <a:pt x="179" y="19"/>
                      </a:lnTo>
                      <a:lnTo>
                        <a:pt x="177" y="12"/>
                      </a:lnTo>
                      <a:lnTo>
                        <a:pt x="174" y="6"/>
                      </a:lnTo>
                      <a:lnTo>
                        <a:pt x="169" y="2"/>
                      </a:lnTo>
                      <a:lnTo>
                        <a:pt x="162" y="0"/>
                      </a:lnTo>
                      <a:lnTo>
                        <a:pt x="162" y="0"/>
                      </a:lnTo>
                      <a:lnTo>
                        <a:pt x="162" y="0"/>
                      </a:lnTo>
                      <a:lnTo>
                        <a:pt x="162" y="0"/>
                      </a:lnTo>
                      <a:close/>
                      <a:moveTo>
                        <a:pt x="165" y="206"/>
                      </a:moveTo>
                      <a:lnTo>
                        <a:pt x="23" y="206"/>
                      </a:lnTo>
                      <a:lnTo>
                        <a:pt x="23" y="206"/>
                      </a:lnTo>
                      <a:lnTo>
                        <a:pt x="21" y="206"/>
                      </a:lnTo>
                      <a:lnTo>
                        <a:pt x="16" y="205"/>
                      </a:lnTo>
                      <a:lnTo>
                        <a:pt x="14" y="199"/>
                      </a:lnTo>
                      <a:lnTo>
                        <a:pt x="14" y="195"/>
                      </a:lnTo>
                      <a:lnTo>
                        <a:pt x="14" y="65"/>
                      </a:lnTo>
                      <a:lnTo>
                        <a:pt x="48" y="65"/>
                      </a:lnTo>
                      <a:lnTo>
                        <a:pt x="48" y="65"/>
                      </a:lnTo>
                      <a:lnTo>
                        <a:pt x="54" y="65"/>
                      </a:lnTo>
                      <a:lnTo>
                        <a:pt x="58" y="60"/>
                      </a:lnTo>
                      <a:lnTo>
                        <a:pt x="62" y="55"/>
                      </a:lnTo>
                      <a:lnTo>
                        <a:pt x="64" y="48"/>
                      </a:lnTo>
                      <a:lnTo>
                        <a:pt x="64" y="16"/>
                      </a:lnTo>
                      <a:lnTo>
                        <a:pt x="155" y="16"/>
                      </a:lnTo>
                      <a:lnTo>
                        <a:pt x="155" y="16"/>
                      </a:lnTo>
                      <a:lnTo>
                        <a:pt x="158" y="16"/>
                      </a:lnTo>
                      <a:lnTo>
                        <a:pt x="162" y="17"/>
                      </a:lnTo>
                      <a:lnTo>
                        <a:pt x="165" y="21"/>
                      </a:lnTo>
                      <a:lnTo>
                        <a:pt x="165" y="27"/>
                      </a:lnTo>
                      <a:lnTo>
                        <a:pt x="165" y="206"/>
                      </a:lnTo>
                      <a:lnTo>
                        <a:pt x="165" y="206"/>
                      </a:lnTo>
                      <a:lnTo>
                        <a:pt x="165" y="206"/>
                      </a:lnTo>
                      <a:close/>
                    </a:path>
                  </a:pathLst>
                </a:custGeom>
                <a:solidFill>
                  <a:srgbClr val="00827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p>
                  <a:pPr marL="0" marR="0" lvl="0" indent="0" defTabSz="932597" eaLnBrk="1" fontAlgn="auto" latinLnBrk="0" hangingPunct="1">
                    <a:lnSpc>
                      <a:spcPct val="100000"/>
                    </a:lnSpc>
                    <a:spcBef>
                      <a:spcPts val="0"/>
                    </a:spcBef>
                    <a:spcAft>
                      <a:spcPts val="0"/>
                    </a:spcAft>
                    <a:buClrTx/>
                    <a:buSzTx/>
                    <a:buFontTx/>
                    <a:buNone/>
                    <a:tabLst/>
                    <a:defRPr/>
                  </a:pPr>
                  <a:endParaRPr kumimoji="0" lang="en-US" sz="1836" b="0" i="0" u="none" strike="noStrike" kern="0" cap="none" spc="0" normalizeH="0" baseline="0" noProof="0">
                    <a:ln>
                      <a:noFill/>
                    </a:ln>
                    <a:solidFill>
                      <a:sysClr val="windowText" lastClr="000000"/>
                    </a:solidFill>
                    <a:effectLst/>
                    <a:uLnTx/>
                    <a:uFillTx/>
                  </a:endParaRPr>
                </a:p>
              </p:txBody>
            </p:sp>
          </p:grpSp>
          <p:grpSp>
            <p:nvGrpSpPr>
              <p:cNvPr id="711" name="Group 710"/>
              <p:cNvGrpSpPr/>
              <p:nvPr/>
            </p:nvGrpSpPr>
            <p:grpSpPr>
              <a:xfrm>
                <a:off x="6076616" y="5483812"/>
                <a:ext cx="154143" cy="190311"/>
                <a:chOff x="3824094" y="3687247"/>
                <a:chExt cx="568398" cy="701765"/>
              </a:xfrm>
            </p:grpSpPr>
            <p:sp>
              <p:nvSpPr>
                <p:cNvPr id="722" name="Rectangle 293"/>
                <p:cNvSpPr/>
                <p:nvPr/>
              </p:nvSpPr>
              <p:spPr>
                <a:xfrm>
                  <a:off x="3847638" y="3708520"/>
                  <a:ext cx="520790" cy="662444"/>
                </a:xfrm>
                <a:custGeom>
                  <a:avLst/>
                  <a:gdLst>
                    <a:gd name="connsiteX0" fmla="*/ 0 w 520034"/>
                    <a:gd name="connsiteY0" fmla="*/ 0 h 659388"/>
                    <a:gd name="connsiteX1" fmla="*/ 520034 w 520034"/>
                    <a:gd name="connsiteY1" fmla="*/ 0 h 659388"/>
                    <a:gd name="connsiteX2" fmla="*/ 520034 w 520034"/>
                    <a:gd name="connsiteY2" fmla="*/ 659388 h 659388"/>
                    <a:gd name="connsiteX3" fmla="*/ 0 w 520034"/>
                    <a:gd name="connsiteY3" fmla="*/ 659388 h 659388"/>
                    <a:gd name="connsiteX4" fmla="*/ 0 w 520034"/>
                    <a:gd name="connsiteY4" fmla="*/ 0 h 659388"/>
                    <a:gd name="connsiteX0" fmla="*/ 66174 w 520034"/>
                    <a:gd name="connsiteY0" fmla="*/ 84221 h 659388"/>
                    <a:gd name="connsiteX1" fmla="*/ 520034 w 520034"/>
                    <a:gd name="connsiteY1" fmla="*/ 0 h 659388"/>
                    <a:gd name="connsiteX2" fmla="*/ 520034 w 520034"/>
                    <a:gd name="connsiteY2" fmla="*/ 659388 h 659388"/>
                    <a:gd name="connsiteX3" fmla="*/ 0 w 520034"/>
                    <a:gd name="connsiteY3" fmla="*/ 659388 h 659388"/>
                    <a:gd name="connsiteX4" fmla="*/ 66174 w 520034"/>
                    <a:gd name="connsiteY4" fmla="*/ 84221 h 659388"/>
                    <a:gd name="connsiteX0" fmla="*/ 66174 w 520034"/>
                    <a:gd name="connsiteY0" fmla="*/ 87277 h 662444"/>
                    <a:gd name="connsiteX1" fmla="*/ 520034 w 520034"/>
                    <a:gd name="connsiteY1" fmla="*/ 3056 h 662444"/>
                    <a:gd name="connsiteX2" fmla="*/ 520034 w 520034"/>
                    <a:gd name="connsiteY2" fmla="*/ 662444 h 662444"/>
                    <a:gd name="connsiteX3" fmla="*/ 0 w 520034"/>
                    <a:gd name="connsiteY3" fmla="*/ 662444 h 662444"/>
                    <a:gd name="connsiteX4" fmla="*/ 66174 w 520034"/>
                    <a:gd name="connsiteY4" fmla="*/ 87277 h 662444"/>
                    <a:gd name="connsiteX0" fmla="*/ 66930 w 520790"/>
                    <a:gd name="connsiteY0" fmla="*/ 87277 h 662444"/>
                    <a:gd name="connsiteX1" fmla="*/ 520790 w 520790"/>
                    <a:gd name="connsiteY1" fmla="*/ 3056 h 662444"/>
                    <a:gd name="connsiteX2" fmla="*/ 520790 w 520790"/>
                    <a:gd name="connsiteY2" fmla="*/ 662444 h 662444"/>
                    <a:gd name="connsiteX3" fmla="*/ 756 w 520790"/>
                    <a:gd name="connsiteY3" fmla="*/ 662444 h 662444"/>
                    <a:gd name="connsiteX4" fmla="*/ 66930 w 520790"/>
                    <a:gd name="connsiteY4" fmla="*/ 87277 h 66244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0790" h="662444">
                      <a:moveTo>
                        <a:pt x="66930" y="87277"/>
                      </a:moveTo>
                      <a:cubicBezTo>
                        <a:pt x="212201" y="-61113"/>
                        <a:pt x="369503" y="31130"/>
                        <a:pt x="520790" y="3056"/>
                      </a:cubicBezTo>
                      <a:lnTo>
                        <a:pt x="520790" y="662444"/>
                      </a:lnTo>
                      <a:lnTo>
                        <a:pt x="756" y="662444"/>
                      </a:lnTo>
                      <a:cubicBezTo>
                        <a:pt x="22814" y="470722"/>
                        <a:pt x="-45365" y="218841"/>
                        <a:pt x="66930" y="87277"/>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32597" eaLnBrk="1" fontAlgn="auto" latinLnBrk="0" hangingPunct="1">
                    <a:lnSpc>
                      <a:spcPct val="100000"/>
                    </a:lnSpc>
                    <a:spcBef>
                      <a:spcPts val="0"/>
                    </a:spcBef>
                    <a:spcAft>
                      <a:spcPts val="0"/>
                    </a:spcAft>
                    <a:buClrTx/>
                    <a:buSzTx/>
                    <a:buFontTx/>
                    <a:buNone/>
                    <a:tabLst/>
                    <a:defRPr/>
                  </a:pPr>
                  <a:endParaRPr kumimoji="0" lang="en-US" sz="1836" b="0" i="0" u="none" strike="noStrike" kern="0" cap="none" spc="0" normalizeH="0" baseline="0" noProof="0">
                    <a:ln>
                      <a:noFill/>
                    </a:ln>
                    <a:solidFill>
                      <a:sysClr val="windowText" lastClr="000000"/>
                    </a:solidFill>
                    <a:effectLst/>
                    <a:uLnTx/>
                    <a:uFillTx/>
                  </a:endParaRPr>
                </a:p>
              </p:txBody>
            </p:sp>
            <p:sp>
              <p:nvSpPr>
                <p:cNvPr id="723" name="Freeform 52"/>
                <p:cNvSpPr>
                  <a:spLocks/>
                </p:cNvSpPr>
                <p:nvPr/>
              </p:nvSpPr>
              <p:spPr bwMode="auto">
                <a:xfrm>
                  <a:off x="3928881" y="3976208"/>
                  <a:ext cx="355645" cy="50806"/>
                </a:xfrm>
                <a:custGeom>
                  <a:avLst/>
                  <a:gdLst>
                    <a:gd name="T0" fmla="*/ 105 w 112"/>
                    <a:gd name="T1" fmla="*/ 16 h 16"/>
                    <a:gd name="T2" fmla="*/ 7 w 112"/>
                    <a:gd name="T3" fmla="*/ 16 h 16"/>
                    <a:gd name="T4" fmla="*/ 7 w 112"/>
                    <a:gd name="T5" fmla="*/ 16 h 16"/>
                    <a:gd name="T6" fmla="*/ 4 w 112"/>
                    <a:gd name="T7" fmla="*/ 16 h 16"/>
                    <a:gd name="T8" fmla="*/ 3 w 112"/>
                    <a:gd name="T9" fmla="*/ 13 h 16"/>
                    <a:gd name="T10" fmla="*/ 0 w 112"/>
                    <a:gd name="T11" fmla="*/ 7 h 16"/>
                    <a:gd name="T12" fmla="*/ 0 w 112"/>
                    <a:gd name="T13" fmla="*/ 7 h 16"/>
                    <a:gd name="T14" fmla="*/ 3 w 112"/>
                    <a:gd name="T15" fmla="*/ 3 h 16"/>
                    <a:gd name="T16" fmla="*/ 4 w 112"/>
                    <a:gd name="T17" fmla="*/ 2 h 16"/>
                    <a:gd name="T18" fmla="*/ 7 w 112"/>
                    <a:gd name="T19" fmla="*/ 0 h 16"/>
                    <a:gd name="T20" fmla="*/ 105 w 112"/>
                    <a:gd name="T21" fmla="*/ 0 h 16"/>
                    <a:gd name="T22" fmla="*/ 105 w 112"/>
                    <a:gd name="T23" fmla="*/ 0 h 16"/>
                    <a:gd name="T24" fmla="*/ 108 w 112"/>
                    <a:gd name="T25" fmla="*/ 2 h 16"/>
                    <a:gd name="T26" fmla="*/ 109 w 112"/>
                    <a:gd name="T27" fmla="*/ 3 h 16"/>
                    <a:gd name="T28" fmla="*/ 112 w 112"/>
                    <a:gd name="T29" fmla="*/ 7 h 16"/>
                    <a:gd name="T30" fmla="*/ 112 w 112"/>
                    <a:gd name="T31" fmla="*/ 7 h 16"/>
                    <a:gd name="T32" fmla="*/ 112 w 112"/>
                    <a:gd name="T33" fmla="*/ 11 h 16"/>
                    <a:gd name="T34" fmla="*/ 109 w 112"/>
                    <a:gd name="T35" fmla="*/ 13 h 16"/>
                    <a:gd name="T36" fmla="*/ 108 w 112"/>
                    <a:gd name="T37" fmla="*/ 16 h 16"/>
                    <a:gd name="T38" fmla="*/ 105 w 112"/>
                    <a:gd name="T39" fmla="*/ 16 h 16"/>
                    <a:gd name="T40" fmla="*/ 105 w 112"/>
                    <a:gd name="T41" fmla="*/ 16 h 16"/>
                    <a:gd name="T42" fmla="*/ 105 w 112"/>
                    <a:gd name="T43" fmla="*/ 16 h 16"/>
                    <a:gd name="T44" fmla="*/ 105 w 112"/>
                    <a:gd name="T45" fmla="*/ 16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12" h="16">
                      <a:moveTo>
                        <a:pt x="105" y="16"/>
                      </a:moveTo>
                      <a:lnTo>
                        <a:pt x="7" y="16"/>
                      </a:lnTo>
                      <a:lnTo>
                        <a:pt x="7" y="16"/>
                      </a:lnTo>
                      <a:lnTo>
                        <a:pt x="4" y="16"/>
                      </a:lnTo>
                      <a:lnTo>
                        <a:pt x="3" y="13"/>
                      </a:lnTo>
                      <a:lnTo>
                        <a:pt x="0" y="7"/>
                      </a:lnTo>
                      <a:lnTo>
                        <a:pt x="0" y="7"/>
                      </a:lnTo>
                      <a:lnTo>
                        <a:pt x="3" y="3"/>
                      </a:lnTo>
                      <a:lnTo>
                        <a:pt x="4" y="2"/>
                      </a:lnTo>
                      <a:lnTo>
                        <a:pt x="7" y="0"/>
                      </a:lnTo>
                      <a:lnTo>
                        <a:pt x="105" y="0"/>
                      </a:lnTo>
                      <a:lnTo>
                        <a:pt x="105" y="0"/>
                      </a:lnTo>
                      <a:lnTo>
                        <a:pt x="108" y="2"/>
                      </a:lnTo>
                      <a:lnTo>
                        <a:pt x="109" y="3"/>
                      </a:lnTo>
                      <a:lnTo>
                        <a:pt x="112" y="7"/>
                      </a:lnTo>
                      <a:lnTo>
                        <a:pt x="112" y="7"/>
                      </a:lnTo>
                      <a:lnTo>
                        <a:pt x="112" y="11"/>
                      </a:lnTo>
                      <a:lnTo>
                        <a:pt x="109" y="13"/>
                      </a:lnTo>
                      <a:lnTo>
                        <a:pt x="108" y="16"/>
                      </a:lnTo>
                      <a:lnTo>
                        <a:pt x="105" y="16"/>
                      </a:lnTo>
                      <a:lnTo>
                        <a:pt x="105" y="16"/>
                      </a:lnTo>
                      <a:lnTo>
                        <a:pt x="105" y="16"/>
                      </a:lnTo>
                      <a:lnTo>
                        <a:pt x="105" y="16"/>
                      </a:lnTo>
                      <a:close/>
                    </a:path>
                  </a:pathLst>
                </a:custGeom>
                <a:solidFill>
                  <a:srgbClr val="00827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p>
                  <a:pPr marL="0" marR="0" lvl="0" indent="0" defTabSz="932597" eaLnBrk="1" fontAlgn="auto" latinLnBrk="0" hangingPunct="1">
                    <a:lnSpc>
                      <a:spcPct val="100000"/>
                    </a:lnSpc>
                    <a:spcBef>
                      <a:spcPts val="0"/>
                    </a:spcBef>
                    <a:spcAft>
                      <a:spcPts val="0"/>
                    </a:spcAft>
                    <a:buClrTx/>
                    <a:buSzTx/>
                    <a:buFontTx/>
                    <a:buNone/>
                    <a:tabLst/>
                    <a:defRPr/>
                  </a:pPr>
                  <a:endParaRPr kumimoji="0" lang="en-US" sz="1836" b="0" i="0" u="none" strike="noStrike" kern="0" cap="none" spc="0" normalizeH="0" baseline="0" noProof="0">
                    <a:ln>
                      <a:noFill/>
                    </a:ln>
                    <a:solidFill>
                      <a:sysClr val="windowText" lastClr="000000"/>
                    </a:solidFill>
                    <a:effectLst/>
                    <a:uLnTx/>
                    <a:uFillTx/>
                  </a:endParaRPr>
                </a:p>
              </p:txBody>
            </p:sp>
            <p:sp>
              <p:nvSpPr>
                <p:cNvPr id="724" name="Freeform 53"/>
                <p:cNvSpPr>
                  <a:spLocks/>
                </p:cNvSpPr>
                <p:nvPr/>
              </p:nvSpPr>
              <p:spPr bwMode="auto">
                <a:xfrm>
                  <a:off x="4071775" y="3877771"/>
                  <a:ext cx="212753" cy="50806"/>
                </a:xfrm>
                <a:custGeom>
                  <a:avLst/>
                  <a:gdLst>
                    <a:gd name="T0" fmla="*/ 60 w 67"/>
                    <a:gd name="T1" fmla="*/ 16 h 16"/>
                    <a:gd name="T2" fmla="*/ 7 w 67"/>
                    <a:gd name="T3" fmla="*/ 16 h 16"/>
                    <a:gd name="T4" fmla="*/ 7 w 67"/>
                    <a:gd name="T5" fmla="*/ 16 h 16"/>
                    <a:gd name="T6" fmla="*/ 3 w 67"/>
                    <a:gd name="T7" fmla="*/ 14 h 16"/>
                    <a:gd name="T8" fmla="*/ 1 w 67"/>
                    <a:gd name="T9" fmla="*/ 14 h 16"/>
                    <a:gd name="T10" fmla="*/ 0 w 67"/>
                    <a:gd name="T11" fmla="*/ 10 h 16"/>
                    <a:gd name="T12" fmla="*/ 0 w 67"/>
                    <a:gd name="T13" fmla="*/ 9 h 16"/>
                    <a:gd name="T14" fmla="*/ 0 w 67"/>
                    <a:gd name="T15" fmla="*/ 9 h 16"/>
                    <a:gd name="T16" fmla="*/ 0 w 67"/>
                    <a:gd name="T17" fmla="*/ 5 h 16"/>
                    <a:gd name="T18" fmla="*/ 1 w 67"/>
                    <a:gd name="T19" fmla="*/ 3 h 16"/>
                    <a:gd name="T20" fmla="*/ 7 w 67"/>
                    <a:gd name="T21" fmla="*/ 0 h 16"/>
                    <a:gd name="T22" fmla="*/ 60 w 67"/>
                    <a:gd name="T23" fmla="*/ 0 h 16"/>
                    <a:gd name="T24" fmla="*/ 60 w 67"/>
                    <a:gd name="T25" fmla="*/ 0 h 16"/>
                    <a:gd name="T26" fmla="*/ 63 w 67"/>
                    <a:gd name="T27" fmla="*/ 0 h 16"/>
                    <a:gd name="T28" fmla="*/ 64 w 67"/>
                    <a:gd name="T29" fmla="*/ 3 h 16"/>
                    <a:gd name="T30" fmla="*/ 67 w 67"/>
                    <a:gd name="T31" fmla="*/ 5 h 16"/>
                    <a:gd name="T32" fmla="*/ 67 w 67"/>
                    <a:gd name="T33" fmla="*/ 9 h 16"/>
                    <a:gd name="T34" fmla="*/ 67 w 67"/>
                    <a:gd name="T35" fmla="*/ 9 h 16"/>
                    <a:gd name="T36" fmla="*/ 67 w 67"/>
                    <a:gd name="T37" fmla="*/ 10 h 16"/>
                    <a:gd name="T38" fmla="*/ 64 w 67"/>
                    <a:gd name="T39" fmla="*/ 14 h 16"/>
                    <a:gd name="T40" fmla="*/ 63 w 67"/>
                    <a:gd name="T41" fmla="*/ 14 h 16"/>
                    <a:gd name="T42" fmla="*/ 60 w 67"/>
                    <a:gd name="T43" fmla="*/ 16 h 16"/>
                    <a:gd name="T44" fmla="*/ 60 w 67"/>
                    <a:gd name="T45" fmla="*/ 16 h 16"/>
                    <a:gd name="T46" fmla="*/ 60 w 67"/>
                    <a:gd name="T47" fmla="*/ 16 h 16"/>
                    <a:gd name="T48" fmla="*/ 60 w 67"/>
                    <a:gd name="T49" fmla="*/ 16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67" h="16">
                      <a:moveTo>
                        <a:pt x="60" y="16"/>
                      </a:moveTo>
                      <a:lnTo>
                        <a:pt x="7" y="16"/>
                      </a:lnTo>
                      <a:lnTo>
                        <a:pt x="7" y="16"/>
                      </a:lnTo>
                      <a:lnTo>
                        <a:pt x="3" y="14"/>
                      </a:lnTo>
                      <a:lnTo>
                        <a:pt x="1" y="14"/>
                      </a:lnTo>
                      <a:lnTo>
                        <a:pt x="0" y="10"/>
                      </a:lnTo>
                      <a:lnTo>
                        <a:pt x="0" y="9"/>
                      </a:lnTo>
                      <a:lnTo>
                        <a:pt x="0" y="9"/>
                      </a:lnTo>
                      <a:lnTo>
                        <a:pt x="0" y="5"/>
                      </a:lnTo>
                      <a:lnTo>
                        <a:pt x="1" y="3"/>
                      </a:lnTo>
                      <a:lnTo>
                        <a:pt x="7" y="0"/>
                      </a:lnTo>
                      <a:lnTo>
                        <a:pt x="60" y="0"/>
                      </a:lnTo>
                      <a:lnTo>
                        <a:pt x="60" y="0"/>
                      </a:lnTo>
                      <a:lnTo>
                        <a:pt x="63" y="0"/>
                      </a:lnTo>
                      <a:lnTo>
                        <a:pt x="64" y="3"/>
                      </a:lnTo>
                      <a:lnTo>
                        <a:pt x="67" y="5"/>
                      </a:lnTo>
                      <a:lnTo>
                        <a:pt x="67" y="9"/>
                      </a:lnTo>
                      <a:lnTo>
                        <a:pt x="67" y="9"/>
                      </a:lnTo>
                      <a:lnTo>
                        <a:pt x="67" y="10"/>
                      </a:lnTo>
                      <a:lnTo>
                        <a:pt x="64" y="14"/>
                      </a:lnTo>
                      <a:lnTo>
                        <a:pt x="63" y="14"/>
                      </a:lnTo>
                      <a:lnTo>
                        <a:pt x="60" y="16"/>
                      </a:lnTo>
                      <a:lnTo>
                        <a:pt x="60" y="16"/>
                      </a:lnTo>
                      <a:lnTo>
                        <a:pt x="60" y="16"/>
                      </a:lnTo>
                      <a:lnTo>
                        <a:pt x="60" y="16"/>
                      </a:lnTo>
                      <a:close/>
                    </a:path>
                  </a:pathLst>
                </a:custGeom>
                <a:solidFill>
                  <a:srgbClr val="00827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p>
                  <a:pPr marL="0" marR="0" lvl="0" indent="0" defTabSz="932597" eaLnBrk="1" fontAlgn="auto" latinLnBrk="0" hangingPunct="1">
                    <a:lnSpc>
                      <a:spcPct val="100000"/>
                    </a:lnSpc>
                    <a:spcBef>
                      <a:spcPts val="0"/>
                    </a:spcBef>
                    <a:spcAft>
                      <a:spcPts val="0"/>
                    </a:spcAft>
                    <a:buClrTx/>
                    <a:buSzTx/>
                    <a:buFontTx/>
                    <a:buNone/>
                    <a:tabLst/>
                    <a:defRPr/>
                  </a:pPr>
                  <a:endParaRPr kumimoji="0" lang="en-US" sz="1836" b="0" i="0" u="none" strike="noStrike" kern="0" cap="none" spc="0" normalizeH="0" baseline="0" noProof="0">
                    <a:ln>
                      <a:noFill/>
                    </a:ln>
                    <a:solidFill>
                      <a:sysClr val="windowText" lastClr="000000"/>
                    </a:solidFill>
                    <a:effectLst/>
                    <a:uLnTx/>
                    <a:uFillTx/>
                  </a:endParaRPr>
                </a:p>
              </p:txBody>
            </p:sp>
            <p:sp>
              <p:nvSpPr>
                <p:cNvPr id="725" name="Freeform 54"/>
                <p:cNvSpPr>
                  <a:spLocks/>
                </p:cNvSpPr>
                <p:nvPr/>
              </p:nvSpPr>
              <p:spPr bwMode="auto">
                <a:xfrm>
                  <a:off x="3928881" y="4077821"/>
                  <a:ext cx="355645" cy="50806"/>
                </a:xfrm>
                <a:custGeom>
                  <a:avLst/>
                  <a:gdLst>
                    <a:gd name="T0" fmla="*/ 105 w 112"/>
                    <a:gd name="T1" fmla="*/ 16 h 16"/>
                    <a:gd name="T2" fmla="*/ 7 w 112"/>
                    <a:gd name="T3" fmla="*/ 16 h 16"/>
                    <a:gd name="T4" fmla="*/ 7 w 112"/>
                    <a:gd name="T5" fmla="*/ 16 h 16"/>
                    <a:gd name="T6" fmla="*/ 4 w 112"/>
                    <a:gd name="T7" fmla="*/ 13 h 16"/>
                    <a:gd name="T8" fmla="*/ 3 w 112"/>
                    <a:gd name="T9" fmla="*/ 12 h 16"/>
                    <a:gd name="T10" fmla="*/ 0 w 112"/>
                    <a:gd name="T11" fmla="*/ 7 h 16"/>
                    <a:gd name="T12" fmla="*/ 0 w 112"/>
                    <a:gd name="T13" fmla="*/ 7 h 16"/>
                    <a:gd name="T14" fmla="*/ 3 w 112"/>
                    <a:gd name="T15" fmla="*/ 2 h 16"/>
                    <a:gd name="T16" fmla="*/ 4 w 112"/>
                    <a:gd name="T17" fmla="*/ 0 h 16"/>
                    <a:gd name="T18" fmla="*/ 7 w 112"/>
                    <a:gd name="T19" fmla="*/ 0 h 16"/>
                    <a:gd name="T20" fmla="*/ 105 w 112"/>
                    <a:gd name="T21" fmla="*/ 0 h 16"/>
                    <a:gd name="T22" fmla="*/ 105 w 112"/>
                    <a:gd name="T23" fmla="*/ 0 h 16"/>
                    <a:gd name="T24" fmla="*/ 108 w 112"/>
                    <a:gd name="T25" fmla="*/ 0 h 16"/>
                    <a:gd name="T26" fmla="*/ 109 w 112"/>
                    <a:gd name="T27" fmla="*/ 2 h 16"/>
                    <a:gd name="T28" fmla="*/ 112 w 112"/>
                    <a:gd name="T29" fmla="*/ 5 h 16"/>
                    <a:gd name="T30" fmla="*/ 112 w 112"/>
                    <a:gd name="T31" fmla="*/ 7 h 16"/>
                    <a:gd name="T32" fmla="*/ 112 w 112"/>
                    <a:gd name="T33" fmla="*/ 7 h 16"/>
                    <a:gd name="T34" fmla="*/ 109 w 112"/>
                    <a:gd name="T35" fmla="*/ 12 h 16"/>
                    <a:gd name="T36" fmla="*/ 108 w 112"/>
                    <a:gd name="T37" fmla="*/ 13 h 16"/>
                    <a:gd name="T38" fmla="*/ 105 w 112"/>
                    <a:gd name="T39" fmla="*/ 16 h 16"/>
                    <a:gd name="T40" fmla="*/ 105 w 112"/>
                    <a:gd name="T41" fmla="*/ 16 h 16"/>
                    <a:gd name="T42" fmla="*/ 105 w 112"/>
                    <a:gd name="T43" fmla="*/ 16 h 16"/>
                    <a:gd name="T44" fmla="*/ 105 w 112"/>
                    <a:gd name="T45" fmla="*/ 16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12" h="16">
                      <a:moveTo>
                        <a:pt x="105" y="16"/>
                      </a:moveTo>
                      <a:lnTo>
                        <a:pt x="7" y="16"/>
                      </a:lnTo>
                      <a:lnTo>
                        <a:pt x="7" y="16"/>
                      </a:lnTo>
                      <a:lnTo>
                        <a:pt x="4" y="13"/>
                      </a:lnTo>
                      <a:lnTo>
                        <a:pt x="3" y="12"/>
                      </a:lnTo>
                      <a:lnTo>
                        <a:pt x="0" y="7"/>
                      </a:lnTo>
                      <a:lnTo>
                        <a:pt x="0" y="7"/>
                      </a:lnTo>
                      <a:lnTo>
                        <a:pt x="3" y="2"/>
                      </a:lnTo>
                      <a:lnTo>
                        <a:pt x="4" y="0"/>
                      </a:lnTo>
                      <a:lnTo>
                        <a:pt x="7" y="0"/>
                      </a:lnTo>
                      <a:lnTo>
                        <a:pt x="105" y="0"/>
                      </a:lnTo>
                      <a:lnTo>
                        <a:pt x="105" y="0"/>
                      </a:lnTo>
                      <a:lnTo>
                        <a:pt x="108" y="0"/>
                      </a:lnTo>
                      <a:lnTo>
                        <a:pt x="109" y="2"/>
                      </a:lnTo>
                      <a:lnTo>
                        <a:pt x="112" y="5"/>
                      </a:lnTo>
                      <a:lnTo>
                        <a:pt x="112" y="7"/>
                      </a:lnTo>
                      <a:lnTo>
                        <a:pt x="112" y="7"/>
                      </a:lnTo>
                      <a:lnTo>
                        <a:pt x="109" y="12"/>
                      </a:lnTo>
                      <a:lnTo>
                        <a:pt x="108" y="13"/>
                      </a:lnTo>
                      <a:lnTo>
                        <a:pt x="105" y="16"/>
                      </a:lnTo>
                      <a:lnTo>
                        <a:pt x="105" y="16"/>
                      </a:lnTo>
                      <a:lnTo>
                        <a:pt x="105" y="16"/>
                      </a:lnTo>
                      <a:lnTo>
                        <a:pt x="105" y="16"/>
                      </a:lnTo>
                      <a:close/>
                    </a:path>
                  </a:pathLst>
                </a:custGeom>
                <a:solidFill>
                  <a:srgbClr val="00827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p>
                  <a:pPr marL="0" marR="0" lvl="0" indent="0" defTabSz="932597" eaLnBrk="1" fontAlgn="auto" latinLnBrk="0" hangingPunct="1">
                    <a:lnSpc>
                      <a:spcPct val="100000"/>
                    </a:lnSpc>
                    <a:spcBef>
                      <a:spcPts val="0"/>
                    </a:spcBef>
                    <a:spcAft>
                      <a:spcPts val="0"/>
                    </a:spcAft>
                    <a:buClrTx/>
                    <a:buSzTx/>
                    <a:buFontTx/>
                    <a:buNone/>
                    <a:tabLst/>
                    <a:defRPr/>
                  </a:pPr>
                  <a:endParaRPr kumimoji="0" lang="en-US" sz="1836" b="0" i="0" u="none" strike="noStrike" kern="0" cap="none" spc="0" normalizeH="0" baseline="0" noProof="0">
                    <a:ln>
                      <a:noFill/>
                    </a:ln>
                    <a:solidFill>
                      <a:sysClr val="windowText" lastClr="000000"/>
                    </a:solidFill>
                    <a:effectLst/>
                    <a:uLnTx/>
                    <a:uFillTx/>
                  </a:endParaRPr>
                </a:p>
              </p:txBody>
            </p:sp>
            <p:sp>
              <p:nvSpPr>
                <p:cNvPr id="726" name="Freeform 55"/>
                <p:cNvSpPr>
                  <a:spLocks/>
                </p:cNvSpPr>
                <p:nvPr/>
              </p:nvSpPr>
              <p:spPr bwMode="auto">
                <a:xfrm>
                  <a:off x="3928881" y="4173083"/>
                  <a:ext cx="355645" cy="47632"/>
                </a:xfrm>
                <a:custGeom>
                  <a:avLst/>
                  <a:gdLst>
                    <a:gd name="T0" fmla="*/ 105 w 112"/>
                    <a:gd name="T1" fmla="*/ 15 h 15"/>
                    <a:gd name="T2" fmla="*/ 7 w 112"/>
                    <a:gd name="T3" fmla="*/ 15 h 15"/>
                    <a:gd name="T4" fmla="*/ 7 w 112"/>
                    <a:gd name="T5" fmla="*/ 15 h 15"/>
                    <a:gd name="T6" fmla="*/ 4 w 112"/>
                    <a:gd name="T7" fmla="*/ 15 h 15"/>
                    <a:gd name="T8" fmla="*/ 3 w 112"/>
                    <a:gd name="T9" fmla="*/ 14 h 15"/>
                    <a:gd name="T10" fmla="*/ 1 w 112"/>
                    <a:gd name="T11" fmla="*/ 12 h 15"/>
                    <a:gd name="T12" fmla="*/ 0 w 112"/>
                    <a:gd name="T13" fmla="*/ 8 h 15"/>
                    <a:gd name="T14" fmla="*/ 0 w 112"/>
                    <a:gd name="T15" fmla="*/ 8 h 15"/>
                    <a:gd name="T16" fmla="*/ 3 w 112"/>
                    <a:gd name="T17" fmla="*/ 3 h 15"/>
                    <a:gd name="T18" fmla="*/ 4 w 112"/>
                    <a:gd name="T19" fmla="*/ 3 h 15"/>
                    <a:gd name="T20" fmla="*/ 7 w 112"/>
                    <a:gd name="T21" fmla="*/ 0 h 15"/>
                    <a:gd name="T22" fmla="*/ 105 w 112"/>
                    <a:gd name="T23" fmla="*/ 0 h 15"/>
                    <a:gd name="T24" fmla="*/ 105 w 112"/>
                    <a:gd name="T25" fmla="*/ 0 h 15"/>
                    <a:gd name="T26" fmla="*/ 108 w 112"/>
                    <a:gd name="T27" fmla="*/ 3 h 15"/>
                    <a:gd name="T28" fmla="*/ 109 w 112"/>
                    <a:gd name="T29" fmla="*/ 3 h 15"/>
                    <a:gd name="T30" fmla="*/ 112 w 112"/>
                    <a:gd name="T31" fmla="*/ 5 h 15"/>
                    <a:gd name="T32" fmla="*/ 112 w 112"/>
                    <a:gd name="T33" fmla="*/ 8 h 15"/>
                    <a:gd name="T34" fmla="*/ 112 w 112"/>
                    <a:gd name="T35" fmla="*/ 8 h 15"/>
                    <a:gd name="T36" fmla="*/ 112 w 112"/>
                    <a:gd name="T37" fmla="*/ 12 h 15"/>
                    <a:gd name="T38" fmla="*/ 109 w 112"/>
                    <a:gd name="T39" fmla="*/ 14 h 15"/>
                    <a:gd name="T40" fmla="*/ 108 w 112"/>
                    <a:gd name="T41" fmla="*/ 15 h 15"/>
                    <a:gd name="T42" fmla="*/ 105 w 112"/>
                    <a:gd name="T43" fmla="*/ 15 h 15"/>
                    <a:gd name="T44" fmla="*/ 105 w 112"/>
                    <a:gd name="T45" fmla="*/ 15 h 15"/>
                    <a:gd name="T46" fmla="*/ 105 w 112"/>
                    <a:gd name="T47" fmla="*/ 15 h 15"/>
                    <a:gd name="T48" fmla="*/ 105 w 112"/>
                    <a:gd name="T49" fmla="*/ 15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12" h="15">
                      <a:moveTo>
                        <a:pt x="105" y="15"/>
                      </a:moveTo>
                      <a:lnTo>
                        <a:pt x="7" y="15"/>
                      </a:lnTo>
                      <a:lnTo>
                        <a:pt x="7" y="15"/>
                      </a:lnTo>
                      <a:lnTo>
                        <a:pt x="4" y="15"/>
                      </a:lnTo>
                      <a:lnTo>
                        <a:pt x="3" y="14"/>
                      </a:lnTo>
                      <a:lnTo>
                        <a:pt x="1" y="12"/>
                      </a:lnTo>
                      <a:lnTo>
                        <a:pt x="0" y="8"/>
                      </a:lnTo>
                      <a:lnTo>
                        <a:pt x="0" y="8"/>
                      </a:lnTo>
                      <a:lnTo>
                        <a:pt x="3" y="3"/>
                      </a:lnTo>
                      <a:lnTo>
                        <a:pt x="4" y="3"/>
                      </a:lnTo>
                      <a:lnTo>
                        <a:pt x="7" y="0"/>
                      </a:lnTo>
                      <a:lnTo>
                        <a:pt x="105" y="0"/>
                      </a:lnTo>
                      <a:lnTo>
                        <a:pt x="105" y="0"/>
                      </a:lnTo>
                      <a:lnTo>
                        <a:pt x="108" y="3"/>
                      </a:lnTo>
                      <a:lnTo>
                        <a:pt x="109" y="3"/>
                      </a:lnTo>
                      <a:lnTo>
                        <a:pt x="112" y="5"/>
                      </a:lnTo>
                      <a:lnTo>
                        <a:pt x="112" y="8"/>
                      </a:lnTo>
                      <a:lnTo>
                        <a:pt x="112" y="8"/>
                      </a:lnTo>
                      <a:lnTo>
                        <a:pt x="112" y="12"/>
                      </a:lnTo>
                      <a:lnTo>
                        <a:pt x="109" y="14"/>
                      </a:lnTo>
                      <a:lnTo>
                        <a:pt x="108" y="15"/>
                      </a:lnTo>
                      <a:lnTo>
                        <a:pt x="105" y="15"/>
                      </a:lnTo>
                      <a:lnTo>
                        <a:pt x="105" y="15"/>
                      </a:lnTo>
                      <a:lnTo>
                        <a:pt x="105" y="15"/>
                      </a:lnTo>
                      <a:lnTo>
                        <a:pt x="105" y="15"/>
                      </a:lnTo>
                      <a:close/>
                    </a:path>
                  </a:pathLst>
                </a:custGeom>
                <a:solidFill>
                  <a:srgbClr val="00827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p>
                  <a:pPr marL="0" marR="0" lvl="0" indent="0" defTabSz="932597" eaLnBrk="1" fontAlgn="auto" latinLnBrk="0" hangingPunct="1">
                    <a:lnSpc>
                      <a:spcPct val="100000"/>
                    </a:lnSpc>
                    <a:spcBef>
                      <a:spcPts val="0"/>
                    </a:spcBef>
                    <a:spcAft>
                      <a:spcPts val="0"/>
                    </a:spcAft>
                    <a:buClrTx/>
                    <a:buSzTx/>
                    <a:buFontTx/>
                    <a:buNone/>
                    <a:tabLst/>
                    <a:defRPr/>
                  </a:pPr>
                  <a:endParaRPr kumimoji="0" lang="en-US" sz="1836" b="0" i="0" u="none" strike="noStrike" kern="0" cap="none" spc="0" normalizeH="0" baseline="0" noProof="0">
                    <a:ln>
                      <a:noFill/>
                    </a:ln>
                    <a:solidFill>
                      <a:sysClr val="windowText" lastClr="000000"/>
                    </a:solidFill>
                    <a:effectLst/>
                    <a:uLnTx/>
                    <a:uFillTx/>
                  </a:endParaRPr>
                </a:p>
              </p:txBody>
            </p:sp>
            <p:sp>
              <p:nvSpPr>
                <p:cNvPr id="727" name="Freeform 56"/>
                <p:cNvSpPr>
                  <a:spLocks noEditPoints="1"/>
                </p:cNvSpPr>
                <p:nvPr/>
              </p:nvSpPr>
              <p:spPr bwMode="auto">
                <a:xfrm>
                  <a:off x="3824094" y="3687247"/>
                  <a:ext cx="568398" cy="701765"/>
                </a:xfrm>
                <a:custGeom>
                  <a:avLst/>
                  <a:gdLst>
                    <a:gd name="T0" fmla="*/ 162 w 179"/>
                    <a:gd name="T1" fmla="*/ 0 h 221"/>
                    <a:gd name="T2" fmla="*/ 57 w 179"/>
                    <a:gd name="T3" fmla="*/ 0 h 221"/>
                    <a:gd name="T4" fmla="*/ 0 w 179"/>
                    <a:gd name="T5" fmla="*/ 55 h 221"/>
                    <a:gd name="T6" fmla="*/ 0 w 179"/>
                    <a:gd name="T7" fmla="*/ 202 h 221"/>
                    <a:gd name="T8" fmla="*/ 0 w 179"/>
                    <a:gd name="T9" fmla="*/ 202 h 221"/>
                    <a:gd name="T10" fmla="*/ 1 w 179"/>
                    <a:gd name="T11" fmla="*/ 210 h 221"/>
                    <a:gd name="T12" fmla="*/ 4 w 179"/>
                    <a:gd name="T13" fmla="*/ 216 h 221"/>
                    <a:gd name="T14" fmla="*/ 9 w 179"/>
                    <a:gd name="T15" fmla="*/ 220 h 221"/>
                    <a:gd name="T16" fmla="*/ 16 w 179"/>
                    <a:gd name="T17" fmla="*/ 221 h 221"/>
                    <a:gd name="T18" fmla="*/ 179 w 179"/>
                    <a:gd name="T19" fmla="*/ 221 h 221"/>
                    <a:gd name="T20" fmla="*/ 179 w 179"/>
                    <a:gd name="T21" fmla="*/ 19 h 221"/>
                    <a:gd name="T22" fmla="*/ 179 w 179"/>
                    <a:gd name="T23" fmla="*/ 19 h 221"/>
                    <a:gd name="T24" fmla="*/ 177 w 179"/>
                    <a:gd name="T25" fmla="*/ 12 h 221"/>
                    <a:gd name="T26" fmla="*/ 174 w 179"/>
                    <a:gd name="T27" fmla="*/ 6 h 221"/>
                    <a:gd name="T28" fmla="*/ 169 w 179"/>
                    <a:gd name="T29" fmla="*/ 2 h 221"/>
                    <a:gd name="T30" fmla="*/ 162 w 179"/>
                    <a:gd name="T31" fmla="*/ 0 h 221"/>
                    <a:gd name="T32" fmla="*/ 162 w 179"/>
                    <a:gd name="T33" fmla="*/ 0 h 221"/>
                    <a:gd name="T34" fmla="*/ 162 w 179"/>
                    <a:gd name="T35" fmla="*/ 0 h 221"/>
                    <a:gd name="T36" fmla="*/ 162 w 179"/>
                    <a:gd name="T37" fmla="*/ 0 h 221"/>
                    <a:gd name="T38" fmla="*/ 165 w 179"/>
                    <a:gd name="T39" fmla="*/ 206 h 221"/>
                    <a:gd name="T40" fmla="*/ 23 w 179"/>
                    <a:gd name="T41" fmla="*/ 206 h 221"/>
                    <a:gd name="T42" fmla="*/ 23 w 179"/>
                    <a:gd name="T43" fmla="*/ 206 h 221"/>
                    <a:gd name="T44" fmla="*/ 21 w 179"/>
                    <a:gd name="T45" fmla="*/ 206 h 221"/>
                    <a:gd name="T46" fmla="*/ 16 w 179"/>
                    <a:gd name="T47" fmla="*/ 205 h 221"/>
                    <a:gd name="T48" fmla="*/ 14 w 179"/>
                    <a:gd name="T49" fmla="*/ 199 h 221"/>
                    <a:gd name="T50" fmla="*/ 14 w 179"/>
                    <a:gd name="T51" fmla="*/ 195 h 221"/>
                    <a:gd name="T52" fmla="*/ 14 w 179"/>
                    <a:gd name="T53" fmla="*/ 65 h 221"/>
                    <a:gd name="T54" fmla="*/ 48 w 179"/>
                    <a:gd name="T55" fmla="*/ 65 h 221"/>
                    <a:gd name="T56" fmla="*/ 48 w 179"/>
                    <a:gd name="T57" fmla="*/ 65 h 221"/>
                    <a:gd name="T58" fmla="*/ 54 w 179"/>
                    <a:gd name="T59" fmla="*/ 65 h 221"/>
                    <a:gd name="T60" fmla="*/ 58 w 179"/>
                    <a:gd name="T61" fmla="*/ 60 h 221"/>
                    <a:gd name="T62" fmla="*/ 62 w 179"/>
                    <a:gd name="T63" fmla="*/ 55 h 221"/>
                    <a:gd name="T64" fmla="*/ 64 w 179"/>
                    <a:gd name="T65" fmla="*/ 48 h 221"/>
                    <a:gd name="T66" fmla="*/ 64 w 179"/>
                    <a:gd name="T67" fmla="*/ 16 h 221"/>
                    <a:gd name="T68" fmla="*/ 155 w 179"/>
                    <a:gd name="T69" fmla="*/ 16 h 221"/>
                    <a:gd name="T70" fmla="*/ 155 w 179"/>
                    <a:gd name="T71" fmla="*/ 16 h 221"/>
                    <a:gd name="T72" fmla="*/ 158 w 179"/>
                    <a:gd name="T73" fmla="*/ 16 h 221"/>
                    <a:gd name="T74" fmla="*/ 162 w 179"/>
                    <a:gd name="T75" fmla="*/ 17 h 221"/>
                    <a:gd name="T76" fmla="*/ 165 w 179"/>
                    <a:gd name="T77" fmla="*/ 21 h 221"/>
                    <a:gd name="T78" fmla="*/ 165 w 179"/>
                    <a:gd name="T79" fmla="*/ 27 h 221"/>
                    <a:gd name="T80" fmla="*/ 165 w 179"/>
                    <a:gd name="T81" fmla="*/ 206 h 221"/>
                    <a:gd name="T82" fmla="*/ 165 w 179"/>
                    <a:gd name="T83" fmla="*/ 206 h 221"/>
                    <a:gd name="T84" fmla="*/ 165 w 179"/>
                    <a:gd name="T85" fmla="*/ 206 h 2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79" h="221">
                      <a:moveTo>
                        <a:pt x="162" y="0"/>
                      </a:moveTo>
                      <a:lnTo>
                        <a:pt x="57" y="0"/>
                      </a:lnTo>
                      <a:lnTo>
                        <a:pt x="0" y="55"/>
                      </a:lnTo>
                      <a:lnTo>
                        <a:pt x="0" y="202"/>
                      </a:lnTo>
                      <a:lnTo>
                        <a:pt x="0" y="202"/>
                      </a:lnTo>
                      <a:lnTo>
                        <a:pt x="1" y="210"/>
                      </a:lnTo>
                      <a:lnTo>
                        <a:pt x="4" y="216"/>
                      </a:lnTo>
                      <a:lnTo>
                        <a:pt x="9" y="220"/>
                      </a:lnTo>
                      <a:lnTo>
                        <a:pt x="16" y="221"/>
                      </a:lnTo>
                      <a:lnTo>
                        <a:pt x="179" y="221"/>
                      </a:lnTo>
                      <a:lnTo>
                        <a:pt x="179" y="19"/>
                      </a:lnTo>
                      <a:lnTo>
                        <a:pt x="179" y="19"/>
                      </a:lnTo>
                      <a:lnTo>
                        <a:pt x="177" y="12"/>
                      </a:lnTo>
                      <a:lnTo>
                        <a:pt x="174" y="6"/>
                      </a:lnTo>
                      <a:lnTo>
                        <a:pt x="169" y="2"/>
                      </a:lnTo>
                      <a:lnTo>
                        <a:pt x="162" y="0"/>
                      </a:lnTo>
                      <a:lnTo>
                        <a:pt x="162" y="0"/>
                      </a:lnTo>
                      <a:lnTo>
                        <a:pt x="162" y="0"/>
                      </a:lnTo>
                      <a:lnTo>
                        <a:pt x="162" y="0"/>
                      </a:lnTo>
                      <a:close/>
                      <a:moveTo>
                        <a:pt x="165" y="206"/>
                      </a:moveTo>
                      <a:lnTo>
                        <a:pt x="23" y="206"/>
                      </a:lnTo>
                      <a:lnTo>
                        <a:pt x="23" y="206"/>
                      </a:lnTo>
                      <a:lnTo>
                        <a:pt x="21" y="206"/>
                      </a:lnTo>
                      <a:lnTo>
                        <a:pt x="16" y="205"/>
                      </a:lnTo>
                      <a:lnTo>
                        <a:pt x="14" y="199"/>
                      </a:lnTo>
                      <a:lnTo>
                        <a:pt x="14" y="195"/>
                      </a:lnTo>
                      <a:lnTo>
                        <a:pt x="14" y="65"/>
                      </a:lnTo>
                      <a:lnTo>
                        <a:pt x="48" y="65"/>
                      </a:lnTo>
                      <a:lnTo>
                        <a:pt x="48" y="65"/>
                      </a:lnTo>
                      <a:lnTo>
                        <a:pt x="54" y="65"/>
                      </a:lnTo>
                      <a:lnTo>
                        <a:pt x="58" y="60"/>
                      </a:lnTo>
                      <a:lnTo>
                        <a:pt x="62" y="55"/>
                      </a:lnTo>
                      <a:lnTo>
                        <a:pt x="64" y="48"/>
                      </a:lnTo>
                      <a:lnTo>
                        <a:pt x="64" y="16"/>
                      </a:lnTo>
                      <a:lnTo>
                        <a:pt x="155" y="16"/>
                      </a:lnTo>
                      <a:lnTo>
                        <a:pt x="155" y="16"/>
                      </a:lnTo>
                      <a:lnTo>
                        <a:pt x="158" y="16"/>
                      </a:lnTo>
                      <a:lnTo>
                        <a:pt x="162" y="17"/>
                      </a:lnTo>
                      <a:lnTo>
                        <a:pt x="165" y="21"/>
                      </a:lnTo>
                      <a:lnTo>
                        <a:pt x="165" y="27"/>
                      </a:lnTo>
                      <a:lnTo>
                        <a:pt x="165" y="206"/>
                      </a:lnTo>
                      <a:lnTo>
                        <a:pt x="165" y="206"/>
                      </a:lnTo>
                      <a:lnTo>
                        <a:pt x="165" y="206"/>
                      </a:lnTo>
                      <a:close/>
                    </a:path>
                  </a:pathLst>
                </a:custGeom>
                <a:solidFill>
                  <a:srgbClr val="00827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p>
                  <a:pPr marL="0" marR="0" lvl="0" indent="0" defTabSz="932597" eaLnBrk="1" fontAlgn="auto" latinLnBrk="0" hangingPunct="1">
                    <a:lnSpc>
                      <a:spcPct val="100000"/>
                    </a:lnSpc>
                    <a:spcBef>
                      <a:spcPts val="0"/>
                    </a:spcBef>
                    <a:spcAft>
                      <a:spcPts val="0"/>
                    </a:spcAft>
                    <a:buClrTx/>
                    <a:buSzTx/>
                    <a:buFontTx/>
                    <a:buNone/>
                    <a:tabLst/>
                    <a:defRPr/>
                  </a:pPr>
                  <a:endParaRPr kumimoji="0" lang="en-US" sz="1836" b="0" i="0" u="none" strike="noStrike" kern="0" cap="none" spc="0" normalizeH="0" baseline="0" noProof="0">
                    <a:ln>
                      <a:noFill/>
                    </a:ln>
                    <a:solidFill>
                      <a:sysClr val="windowText" lastClr="000000"/>
                    </a:solidFill>
                    <a:effectLst/>
                    <a:uLnTx/>
                    <a:uFillTx/>
                  </a:endParaRPr>
                </a:p>
              </p:txBody>
            </p:sp>
          </p:grpSp>
          <p:grpSp>
            <p:nvGrpSpPr>
              <p:cNvPr id="712" name="Group 711"/>
              <p:cNvGrpSpPr/>
              <p:nvPr/>
            </p:nvGrpSpPr>
            <p:grpSpPr>
              <a:xfrm>
                <a:off x="6278457" y="5488643"/>
                <a:ext cx="157470" cy="187380"/>
                <a:chOff x="2872783" y="4422584"/>
                <a:chExt cx="414398" cy="493110"/>
              </a:xfrm>
            </p:grpSpPr>
            <p:sp>
              <p:nvSpPr>
                <p:cNvPr id="720" name="Oval 719"/>
                <p:cNvSpPr/>
                <p:nvPr/>
              </p:nvSpPr>
              <p:spPr>
                <a:xfrm>
                  <a:off x="2884815" y="4434616"/>
                  <a:ext cx="391831" cy="14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32597" eaLnBrk="1" fontAlgn="auto" latinLnBrk="0" hangingPunct="1">
                    <a:lnSpc>
                      <a:spcPct val="100000"/>
                    </a:lnSpc>
                    <a:spcBef>
                      <a:spcPts val="0"/>
                    </a:spcBef>
                    <a:spcAft>
                      <a:spcPts val="0"/>
                    </a:spcAft>
                    <a:buClrTx/>
                    <a:buSzTx/>
                    <a:buFontTx/>
                    <a:buNone/>
                    <a:tabLst/>
                    <a:defRPr/>
                  </a:pPr>
                  <a:endParaRPr kumimoji="0" lang="en-US" sz="1836" b="0" i="0" u="none" strike="noStrike" kern="0" cap="none" spc="0" normalizeH="0" baseline="0" noProof="0">
                    <a:ln>
                      <a:noFill/>
                    </a:ln>
                    <a:solidFill>
                      <a:sysClr val="windowText" lastClr="000000"/>
                    </a:solidFill>
                    <a:effectLst/>
                    <a:uLnTx/>
                    <a:uFillTx/>
                  </a:endParaRPr>
                </a:p>
              </p:txBody>
            </p:sp>
            <p:sp>
              <p:nvSpPr>
                <p:cNvPr id="721" name="Freeform 35"/>
                <p:cNvSpPr>
                  <a:spLocks noEditPoints="1"/>
                </p:cNvSpPr>
                <p:nvPr/>
              </p:nvSpPr>
              <p:spPr bwMode="auto">
                <a:xfrm>
                  <a:off x="2872783" y="4422584"/>
                  <a:ext cx="414398" cy="493110"/>
                </a:xfrm>
                <a:custGeom>
                  <a:avLst/>
                  <a:gdLst>
                    <a:gd name="T0" fmla="*/ 64 w 128"/>
                    <a:gd name="T1" fmla="*/ 8 h 152"/>
                    <a:gd name="T2" fmla="*/ 117 w 128"/>
                    <a:gd name="T3" fmla="*/ 23 h 152"/>
                    <a:gd name="T4" fmla="*/ 64 w 128"/>
                    <a:gd name="T5" fmla="*/ 38 h 152"/>
                    <a:gd name="T6" fmla="*/ 11 w 128"/>
                    <a:gd name="T7" fmla="*/ 23 h 152"/>
                    <a:gd name="T8" fmla="*/ 64 w 128"/>
                    <a:gd name="T9" fmla="*/ 8 h 152"/>
                    <a:gd name="T10" fmla="*/ 64 w 128"/>
                    <a:gd name="T11" fmla="*/ 0 h 152"/>
                    <a:gd name="T12" fmla="*/ 39 w 128"/>
                    <a:gd name="T13" fmla="*/ 2 h 152"/>
                    <a:gd name="T14" fmla="*/ 19 w 128"/>
                    <a:gd name="T15" fmla="*/ 7 h 152"/>
                    <a:gd name="T16" fmla="*/ 5 w 128"/>
                    <a:gd name="T17" fmla="*/ 15 h 152"/>
                    <a:gd name="T18" fmla="*/ 1 w 128"/>
                    <a:gd name="T19" fmla="*/ 20 h 152"/>
                    <a:gd name="T20" fmla="*/ 0 w 128"/>
                    <a:gd name="T21" fmla="*/ 25 h 152"/>
                    <a:gd name="T22" fmla="*/ 0 w 128"/>
                    <a:gd name="T23" fmla="*/ 126 h 152"/>
                    <a:gd name="T24" fmla="*/ 1 w 128"/>
                    <a:gd name="T25" fmla="*/ 132 h 152"/>
                    <a:gd name="T26" fmla="*/ 5 w 128"/>
                    <a:gd name="T27" fmla="*/ 136 h 152"/>
                    <a:gd name="T28" fmla="*/ 19 w 128"/>
                    <a:gd name="T29" fmla="*/ 144 h 152"/>
                    <a:gd name="T30" fmla="*/ 39 w 128"/>
                    <a:gd name="T31" fmla="*/ 150 h 152"/>
                    <a:gd name="T32" fmla="*/ 64 w 128"/>
                    <a:gd name="T33" fmla="*/ 152 h 152"/>
                    <a:gd name="T34" fmla="*/ 110 w 128"/>
                    <a:gd name="T35" fmla="*/ 144 h 152"/>
                    <a:gd name="T36" fmla="*/ 123 w 128"/>
                    <a:gd name="T37" fmla="*/ 136 h 152"/>
                    <a:gd name="T38" fmla="*/ 127 w 128"/>
                    <a:gd name="T39" fmla="*/ 132 h 152"/>
                    <a:gd name="T40" fmla="*/ 128 w 128"/>
                    <a:gd name="T41" fmla="*/ 126 h 152"/>
                    <a:gd name="T42" fmla="*/ 128 w 128"/>
                    <a:gd name="T43" fmla="*/ 25 h 152"/>
                    <a:gd name="T44" fmla="*/ 123 w 128"/>
                    <a:gd name="T45" fmla="*/ 15 h 152"/>
                    <a:gd name="T46" fmla="*/ 110 w 128"/>
                    <a:gd name="T47" fmla="*/ 7 h 152"/>
                    <a:gd name="T48" fmla="*/ 89 w 128"/>
                    <a:gd name="T49" fmla="*/ 2 h 152"/>
                    <a:gd name="T50" fmla="*/ 64 w 128"/>
                    <a:gd name="T51" fmla="*/ 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28" h="152">
                      <a:moveTo>
                        <a:pt x="64" y="8"/>
                      </a:moveTo>
                      <a:cubicBezTo>
                        <a:pt x="93" y="8"/>
                        <a:pt x="117" y="14"/>
                        <a:pt x="117" y="23"/>
                      </a:cubicBezTo>
                      <a:cubicBezTo>
                        <a:pt x="117" y="31"/>
                        <a:pt x="93" y="38"/>
                        <a:pt x="64" y="38"/>
                      </a:cubicBezTo>
                      <a:cubicBezTo>
                        <a:pt x="34" y="38"/>
                        <a:pt x="11" y="31"/>
                        <a:pt x="11" y="23"/>
                      </a:cubicBezTo>
                      <a:cubicBezTo>
                        <a:pt x="11" y="14"/>
                        <a:pt x="34" y="8"/>
                        <a:pt x="64" y="8"/>
                      </a:cubicBezTo>
                      <a:close/>
                      <a:moveTo>
                        <a:pt x="64" y="0"/>
                      </a:moveTo>
                      <a:cubicBezTo>
                        <a:pt x="39" y="2"/>
                        <a:pt x="39" y="2"/>
                        <a:pt x="39" y="2"/>
                      </a:cubicBezTo>
                      <a:cubicBezTo>
                        <a:pt x="19" y="7"/>
                        <a:pt x="19" y="7"/>
                        <a:pt x="19" y="7"/>
                      </a:cubicBezTo>
                      <a:cubicBezTo>
                        <a:pt x="5" y="15"/>
                        <a:pt x="5" y="15"/>
                        <a:pt x="5" y="15"/>
                      </a:cubicBezTo>
                      <a:cubicBezTo>
                        <a:pt x="1" y="20"/>
                        <a:pt x="1" y="20"/>
                        <a:pt x="1" y="20"/>
                      </a:cubicBezTo>
                      <a:cubicBezTo>
                        <a:pt x="0" y="25"/>
                        <a:pt x="0" y="25"/>
                        <a:pt x="0" y="25"/>
                      </a:cubicBezTo>
                      <a:cubicBezTo>
                        <a:pt x="0" y="126"/>
                        <a:pt x="0" y="126"/>
                        <a:pt x="0" y="126"/>
                      </a:cubicBezTo>
                      <a:cubicBezTo>
                        <a:pt x="1" y="132"/>
                        <a:pt x="1" y="132"/>
                        <a:pt x="1" y="132"/>
                      </a:cubicBezTo>
                      <a:cubicBezTo>
                        <a:pt x="5" y="136"/>
                        <a:pt x="5" y="136"/>
                        <a:pt x="5" y="136"/>
                      </a:cubicBezTo>
                      <a:cubicBezTo>
                        <a:pt x="19" y="144"/>
                        <a:pt x="19" y="144"/>
                        <a:pt x="19" y="144"/>
                      </a:cubicBezTo>
                      <a:cubicBezTo>
                        <a:pt x="39" y="150"/>
                        <a:pt x="39" y="150"/>
                        <a:pt x="39" y="150"/>
                      </a:cubicBezTo>
                      <a:cubicBezTo>
                        <a:pt x="47" y="151"/>
                        <a:pt x="55" y="152"/>
                        <a:pt x="64" y="152"/>
                      </a:cubicBezTo>
                      <a:cubicBezTo>
                        <a:pt x="82" y="152"/>
                        <a:pt x="98" y="149"/>
                        <a:pt x="110" y="144"/>
                      </a:cubicBezTo>
                      <a:cubicBezTo>
                        <a:pt x="115" y="142"/>
                        <a:pt x="120" y="139"/>
                        <a:pt x="123" y="136"/>
                      </a:cubicBezTo>
                      <a:cubicBezTo>
                        <a:pt x="125" y="135"/>
                        <a:pt x="126" y="133"/>
                        <a:pt x="127" y="132"/>
                      </a:cubicBezTo>
                      <a:cubicBezTo>
                        <a:pt x="128" y="130"/>
                        <a:pt x="128" y="128"/>
                        <a:pt x="128" y="126"/>
                      </a:cubicBezTo>
                      <a:cubicBezTo>
                        <a:pt x="128" y="25"/>
                        <a:pt x="128" y="25"/>
                        <a:pt x="128" y="25"/>
                      </a:cubicBezTo>
                      <a:cubicBezTo>
                        <a:pt x="128" y="22"/>
                        <a:pt x="127" y="18"/>
                        <a:pt x="123" y="15"/>
                      </a:cubicBezTo>
                      <a:cubicBezTo>
                        <a:pt x="120" y="12"/>
                        <a:pt x="115" y="10"/>
                        <a:pt x="110" y="7"/>
                      </a:cubicBezTo>
                      <a:cubicBezTo>
                        <a:pt x="104" y="5"/>
                        <a:pt x="97" y="3"/>
                        <a:pt x="89" y="2"/>
                      </a:cubicBezTo>
                      <a:cubicBezTo>
                        <a:pt x="82" y="1"/>
                        <a:pt x="73" y="0"/>
                        <a:pt x="64" y="0"/>
                      </a:cubicBezTo>
                      <a:close/>
                    </a:path>
                  </a:pathLst>
                </a:custGeom>
                <a:solidFill>
                  <a:srgbClr val="008272"/>
                </a:solidFill>
                <a:ln>
                  <a:noFill/>
                </a:ln>
              </p:spPr>
              <p:txBody>
                <a:bodyPr vert="horz" wrap="square" lIns="93260" tIns="46630" rIns="93260" bIns="46630" numCol="1" anchor="t" anchorCtr="0" compatLnSpc="1">
                  <a:prstTxWarp prst="textNoShape">
                    <a:avLst/>
                  </a:prstTxWarp>
                </a:bodyPr>
                <a:lstStyle/>
                <a:p>
                  <a:pPr marL="0" marR="0" lvl="0" indent="0" defTabSz="932597" eaLnBrk="1" fontAlgn="auto" latinLnBrk="0" hangingPunct="1">
                    <a:lnSpc>
                      <a:spcPct val="100000"/>
                    </a:lnSpc>
                    <a:spcBef>
                      <a:spcPts val="0"/>
                    </a:spcBef>
                    <a:spcAft>
                      <a:spcPts val="0"/>
                    </a:spcAft>
                    <a:buClrTx/>
                    <a:buSzTx/>
                    <a:buFontTx/>
                    <a:buNone/>
                    <a:tabLst/>
                    <a:defRPr/>
                  </a:pPr>
                  <a:endParaRPr kumimoji="0" lang="en-US" sz="1836" b="0" i="0" u="none" strike="noStrike" kern="0" cap="none" spc="0" normalizeH="0" baseline="0" noProof="0">
                    <a:ln>
                      <a:noFill/>
                    </a:ln>
                    <a:solidFill>
                      <a:sysClr val="windowText" lastClr="000000"/>
                    </a:solidFill>
                    <a:effectLst/>
                    <a:uLnTx/>
                    <a:uFillTx/>
                  </a:endParaRPr>
                </a:p>
              </p:txBody>
            </p:sp>
          </p:grpSp>
          <p:grpSp>
            <p:nvGrpSpPr>
              <p:cNvPr id="713" name="Group 712"/>
              <p:cNvGrpSpPr/>
              <p:nvPr/>
            </p:nvGrpSpPr>
            <p:grpSpPr>
              <a:xfrm>
                <a:off x="6482487" y="5487177"/>
                <a:ext cx="154143" cy="190311"/>
                <a:chOff x="3824094" y="3687247"/>
                <a:chExt cx="568398" cy="701765"/>
              </a:xfrm>
            </p:grpSpPr>
            <p:sp>
              <p:nvSpPr>
                <p:cNvPr id="714" name="Rectangle 293"/>
                <p:cNvSpPr/>
                <p:nvPr/>
              </p:nvSpPr>
              <p:spPr>
                <a:xfrm>
                  <a:off x="3847638" y="3708520"/>
                  <a:ext cx="520790" cy="662444"/>
                </a:xfrm>
                <a:custGeom>
                  <a:avLst/>
                  <a:gdLst>
                    <a:gd name="connsiteX0" fmla="*/ 0 w 520034"/>
                    <a:gd name="connsiteY0" fmla="*/ 0 h 659388"/>
                    <a:gd name="connsiteX1" fmla="*/ 520034 w 520034"/>
                    <a:gd name="connsiteY1" fmla="*/ 0 h 659388"/>
                    <a:gd name="connsiteX2" fmla="*/ 520034 w 520034"/>
                    <a:gd name="connsiteY2" fmla="*/ 659388 h 659388"/>
                    <a:gd name="connsiteX3" fmla="*/ 0 w 520034"/>
                    <a:gd name="connsiteY3" fmla="*/ 659388 h 659388"/>
                    <a:gd name="connsiteX4" fmla="*/ 0 w 520034"/>
                    <a:gd name="connsiteY4" fmla="*/ 0 h 659388"/>
                    <a:gd name="connsiteX0" fmla="*/ 66174 w 520034"/>
                    <a:gd name="connsiteY0" fmla="*/ 84221 h 659388"/>
                    <a:gd name="connsiteX1" fmla="*/ 520034 w 520034"/>
                    <a:gd name="connsiteY1" fmla="*/ 0 h 659388"/>
                    <a:gd name="connsiteX2" fmla="*/ 520034 w 520034"/>
                    <a:gd name="connsiteY2" fmla="*/ 659388 h 659388"/>
                    <a:gd name="connsiteX3" fmla="*/ 0 w 520034"/>
                    <a:gd name="connsiteY3" fmla="*/ 659388 h 659388"/>
                    <a:gd name="connsiteX4" fmla="*/ 66174 w 520034"/>
                    <a:gd name="connsiteY4" fmla="*/ 84221 h 659388"/>
                    <a:gd name="connsiteX0" fmla="*/ 66174 w 520034"/>
                    <a:gd name="connsiteY0" fmla="*/ 87277 h 662444"/>
                    <a:gd name="connsiteX1" fmla="*/ 520034 w 520034"/>
                    <a:gd name="connsiteY1" fmla="*/ 3056 h 662444"/>
                    <a:gd name="connsiteX2" fmla="*/ 520034 w 520034"/>
                    <a:gd name="connsiteY2" fmla="*/ 662444 h 662444"/>
                    <a:gd name="connsiteX3" fmla="*/ 0 w 520034"/>
                    <a:gd name="connsiteY3" fmla="*/ 662444 h 662444"/>
                    <a:gd name="connsiteX4" fmla="*/ 66174 w 520034"/>
                    <a:gd name="connsiteY4" fmla="*/ 87277 h 662444"/>
                    <a:gd name="connsiteX0" fmla="*/ 66930 w 520790"/>
                    <a:gd name="connsiteY0" fmla="*/ 87277 h 662444"/>
                    <a:gd name="connsiteX1" fmla="*/ 520790 w 520790"/>
                    <a:gd name="connsiteY1" fmla="*/ 3056 h 662444"/>
                    <a:gd name="connsiteX2" fmla="*/ 520790 w 520790"/>
                    <a:gd name="connsiteY2" fmla="*/ 662444 h 662444"/>
                    <a:gd name="connsiteX3" fmla="*/ 756 w 520790"/>
                    <a:gd name="connsiteY3" fmla="*/ 662444 h 662444"/>
                    <a:gd name="connsiteX4" fmla="*/ 66930 w 520790"/>
                    <a:gd name="connsiteY4" fmla="*/ 87277 h 66244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0790" h="662444">
                      <a:moveTo>
                        <a:pt x="66930" y="87277"/>
                      </a:moveTo>
                      <a:cubicBezTo>
                        <a:pt x="212201" y="-61113"/>
                        <a:pt x="369503" y="31130"/>
                        <a:pt x="520790" y="3056"/>
                      </a:cubicBezTo>
                      <a:lnTo>
                        <a:pt x="520790" y="662444"/>
                      </a:lnTo>
                      <a:lnTo>
                        <a:pt x="756" y="662444"/>
                      </a:lnTo>
                      <a:cubicBezTo>
                        <a:pt x="22814" y="470722"/>
                        <a:pt x="-45365" y="218841"/>
                        <a:pt x="66930" y="87277"/>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32597" eaLnBrk="1" fontAlgn="auto" latinLnBrk="0" hangingPunct="1">
                    <a:lnSpc>
                      <a:spcPct val="100000"/>
                    </a:lnSpc>
                    <a:spcBef>
                      <a:spcPts val="0"/>
                    </a:spcBef>
                    <a:spcAft>
                      <a:spcPts val="0"/>
                    </a:spcAft>
                    <a:buClrTx/>
                    <a:buSzTx/>
                    <a:buFontTx/>
                    <a:buNone/>
                    <a:tabLst/>
                    <a:defRPr/>
                  </a:pPr>
                  <a:endParaRPr kumimoji="0" lang="en-US" sz="1836" b="0" i="0" u="none" strike="noStrike" kern="0" cap="none" spc="0" normalizeH="0" baseline="0" noProof="0">
                    <a:ln>
                      <a:noFill/>
                    </a:ln>
                    <a:solidFill>
                      <a:sysClr val="windowText" lastClr="000000"/>
                    </a:solidFill>
                    <a:effectLst/>
                    <a:uLnTx/>
                    <a:uFillTx/>
                  </a:endParaRPr>
                </a:p>
              </p:txBody>
            </p:sp>
            <p:sp>
              <p:nvSpPr>
                <p:cNvPr id="715" name="Freeform 52"/>
                <p:cNvSpPr>
                  <a:spLocks/>
                </p:cNvSpPr>
                <p:nvPr/>
              </p:nvSpPr>
              <p:spPr bwMode="auto">
                <a:xfrm>
                  <a:off x="3928881" y="3976208"/>
                  <a:ext cx="355645" cy="50806"/>
                </a:xfrm>
                <a:custGeom>
                  <a:avLst/>
                  <a:gdLst>
                    <a:gd name="T0" fmla="*/ 105 w 112"/>
                    <a:gd name="T1" fmla="*/ 16 h 16"/>
                    <a:gd name="T2" fmla="*/ 7 w 112"/>
                    <a:gd name="T3" fmla="*/ 16 h 16"/>
                    <a:gd name="T4" fmla="*/ 7 w 112"/>
                    <a:gd name="T5" fmla="*/ 16 h 16"/>
                    <a:gd name="T6" fmla="*/ 4 w 112"/>
                    <a:gd name="T7" fmla="*/ 16 h 16"/>
                    <a:gd name="T8" fmla="*/ 3 w 112"/>
                    <a:gd name="T9" fmla="*/ 13 h 16"/>
                    <a:gd name="T10" fmla="*/ 0 w 112"/>
                    <a:gd name="T11" fmla="*/ 7 h 16"/>
                    <a:gd name="T12" fmla="*/ 0 w 112"/>
                    <a:gd name="T13" fmla="*/ 7 h 16"/>
                    <a:gd name="T14" fmla="*/ 3 w 112"/>
                    <a:gd name="T15" fmla="*/ 3 h 16"/>
                    <a:gd name="T16" fmla="*/ 4 w 112"/>
                    <a:gd name="T17" fmla="*/ 2 h 16"/>
                    <a:gd name="T18" fmla="*/ 7 w 112"/>
                    <a:gd name="T19" fmla="*/ 0 h 16"/>
                    <a:gd name="T20" fmla="*/ 105 w 112"/>
                    <a:gd name="T21" fmla="*/ 0 h 16"/>
                    <a:gd name="T22" fmla="*/ 105 w 112"/>
                    <a:gd name="T23" fmla="*/ 0 h 16"/>
                    <a:gd name="T24" fmla="*/ 108 w 112"/>
                    <a:gd name="T25" fmla="*/ 2 h 16"/>
                    <a:gd name="T26" fmla="*/ 109 w 112"/>
                    <a:gd name="T27" fmla="*/ 3 h 16"/>
                    <a:gd name="T28" fmla="*/ 112 w 112"/>
                    <a:gd name="T29" fmla="*/ 7 h 16"/>
                    <a:gd name="T30" fmla="*/ 112 w 112"/>
                    <a:gd name="T31" fmla="*/ 7 h 16"/>
                    <a:gd name="T32" fmla="*/ 112 w 112"/>
                    <a:gd name="T33" fmla="*/ 11 h 16"/>
                    <a:gd name="T34" fmla="*/ 109 w 112"/>
                    <a:gd name="T35" fmla="*/ 13 h 16"/>
                    <a:gd name="T36" fmla="*/ 108 w 112"/>
                    <a:gd name="T37" fmla="*/ 16 h 16"/>
                    <a:gd name="T38" fmla="*/ 105 w 112"/>
                    <a:gd name="T39" fmla="*/ 16 h 16"/>
                    <a:gd name="T40" fmla="*/ 105 w 112"/>
                    <a:gd name="T41" fmla="*/ 16 h 16"/>
                    <a:gd name="T42" fmla="*/ 105 w 112"/>
                    <a:gd name="T43" fmla="*/ 16 h 16"/>
                    <a:gd name="T44" fmla="*/ 105 w 112"/>
                    <a:gd name="T45" fmla="*/ 16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12" h="16">
                      <a:moveTo>
                        <a:pt x="105" y="16"/>
                      </a:moveTo>
                      <a:lnTo>
                        <a:pt x="7" y="16"/>
                      </a:lnTo>
                      <a:lnTo>
                        <a:pt x="7" y="16"/>
                      </a:lnTo>
                      <a:lnTo>
                        <a:pt x="4" y="16"/>
                      </a:lnTo>
                      <a:lnTo>
                        <a:pt x="3" y="13"/>
                      </a:lnTo>
                      <a:lnTo>
                        <a:pt x="0" y="7"/>
                      </a:lnTo>
                      <a:lnTo>
                        <a:pt x="0" y="7"/>
                      </a:lnTo>
                      <a:lnTo>
                        <a:pt x="3" y="3"/>
                      </a:lnTo>
                      <a:lnTo>
                        <a:pt x="4" y="2"/>
                      </a:lnTo>
                      <a:lnTo>
                        <a:pt x="7" y="0"/>
                      </a:lnTo>
                      <a:lnTo>
                        <a:pt x="105" y="0"/>
                      </a:lnTo>
                      <a:lnTo>
                        <a:pt x="105" y="0"/>
                      </a:lnTo>
                      <a:lnTo>
                        <a:pt x="108" y="2"/>
                      </a:lnTo>
                      <a:lnTo>
                        <a:pt x="109" y="3"/>
                      </a:lnTo>
                      <a:lnTo>
                        <a:pt x="112" y="7"/>
                      </a:lnTo>
                      <a:lnTo>
                        <a:pt x="112" y="7"/>
                      </a:lnTo>
                      <a:lnTo>
                        <a:pt x="112" y="11"/>
                      </a:lnTo>
                      <a:lnTo>
                        <a:pt x="109" y="13"/>
                      </a:lnTo>
                      <a:lnTo>
                        <a:pt x="108" y="16"/>
                      </a:lnTo>
                      <a:lnTo>
                        <a:pt x="105" y="16"/>
                      </a:lnTo>
                      <a:lnTo>
                        <a:pt x="105" y="16"/>
                      </a:lnTo>
                      <a:lnTo>
                        <a:pt x="105" y="16"/>
                      </a:lnTo>
                      <a:lnTo>
                        <a:pt x="105" y="16"/>
                      </a:lnTo>
                      <a:close/>
                    </a:path>
                  </a:pathLst>
                </a:custGeom>
                <a:solidFill>
                  <a:srgbClr val="00827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p>
                  <a:pPr marL="0" marR="0" lvl="0" indent="0" defTabSz="932597" eaLnBrk="1" fontAlgn="auto" latinLnBrk="0" hangingPunct="1">
                    <a:lnSpc>
                      <a:spcPct val="100000"/>
                    </a:lnSpc>
                    <a:spcBef>
                      <a:spcPts val="0"/>
                    </a:spcBef>
                    <a:spcAft>
                      <a:spcPts val="0"/>
                    </a:spcAft>
                    <a:buClrTx/>
                    <a:buSzTx/>
                    <a:buFontTx/>
                    <a:buNone/>
                    <a:tabLst/>
                    <a:defRPr/>
                  </a:pPr>
                  <a:endParaRPr kumimoji="0" lang="en-US" sz="1836" b="0" i="0" u="none" strike="noStrike" kern="0" cap="none" spc="0" normalizeH="0" baseline="0" noProof="0">
                    <a:ln>
                      <a:noFill/>
                    </a:ln>
                    <a:solidFill>
                      <a:sysClr val="windowText" lastClr="000000"/>
                    </a:solidFill>
                    <a:effectLst/>
                    <a:uLnTx/>
                    <a:uFillTx/>
                  </a:endParaRPr>
                </a:p>
              </p:txBody>
            </p:sp>
            <p:sp>
              <p:nvSpPr>
                <p:cNvPr id="716" name="Freeform 53"/>
                <p:cNvSpPr>
                  <a:spLocks/>
                </p:cNvSpPr>
                <p:nvPr/>
              </p:nvSpPr>
              <p:spPr bwMode="auto">
                <a:xfrm>
                  <a:off x="4071775" y="3877771"/>
                  <a:ext cx="212753" cy="50806"/>
                </a:xfrm>
                <a:custGeom>
                  <a:avLst/>
                  <a:gdLst>
                    <a:gd name="T0" fmla="*/ 60 w 67"/>
                    <a:gd name="T1" fmla="*/ 16 h 16"/>
                    <a:gd name="T2" fmla="*/ 7 w 67"/>
                    <a:gd name="T3" fmla="*/ 16 h 16"/>
                    <a:gd name="T4" fmla="*/ 7 w 67"/>
                    <a:gd name="T5" fmla="*/ 16 h 16"/>
                    <a:gd name="T6" fmla="*/ 3 w 67"/>
                    <a:gd name="T7" fmla="*/ 14 h 16"/>
                    <a:gd name="T8" fmla="*/ 1 w 67"/>
                    <a:gd name="T9" fmla="*/ 14 h 16"/>
                    <a:gd name="T10" fmla="*/ 0 w 67"/>
                    <a:gd name="T11" fmla="*/ 10 h 16"/>
                    <a:gd name="T12" fmla="*/ 0 w 67"/>
                    <a:gd name="T13" fmla="*/ 9 h 16"/>
                    <a:gd name="T14" fmla="*/ 0 w 67"/>
                    <a:gd name="T15" fmla="*/ 9 h 16"/>
                    <a:gd name="T16" fmla="*/ 0 w 67"/>
                    <a:gd name="T17" fmla="*/ 5 h 16"/>
                    <a:gd name="T18" fmla="*/ 1 w 67"/>
                    <a:gd name="T19" fmla="*/ 3 h 16"/>
                    <a:gd name="T20" fmla="*/ 7 w 67"/>
                    <a:gd name="T21" fmla="*/ 0 h 16"/>
                    <a:gd name="T22" fmla="*/ 60 w 67"/>
                    <a:gd name="T23" fmla="*/ 0 h 16"/>
                    <a:gd name="T24" fmla="*/ 60 w 67"/>
                    <a:gd name="T25" fmla="*/ 0 h 16"/>
                    <a:gd name="T26" fmla="*/ 63 w 67"/>
                    <a:gd name="T27" fmla="*/ 0 h 16"/>
                    <a:gd name="T28" fmla="*/ 64 w 67"/>
                    <a:gd name="T29" fmla="*/ 3 h 16"/>
                    <a:gd name="T30" fmla="*/ 67 w 67"/>
                    <a:gd name="T31" fmla="*/ 5 h 16"/>
                    <a:gd name="T32" fmla="*/ 67 w 67"/>
                    <a:gd name="T33" fmla="*/ 9 h 16"/>
                    <a:gd name="T34" fmla="*/ 67 w 67"/>
                    <a:gd name="T35" fmla="*/ 9 h 16"/>
                    <a:gd name="T36" fmla="*/ 67 w 67"/>
                    <a:gd name="T37" fmla="*/ 10 h 16"/>
                    <a:gd name="T38" fmla="*/ 64 w 67"/>
                    <a:gd name="T39" fmla="*/ 14 h 16"/>
                    <a:gd name="T40" fmla="*/ 63 w 67"/>
                    <a:gd name="T41" fmla="*/ 14 h 16"/>
                    <a:gd name="T42" fmla="*/ 60 w 67"/>
                    <a:gd name="T43" fmla="*/ 16 h 16"/>
                    <a:gd name="T44" fmla="*/ 60 w 67"/>
                    <a:gd name="T45" fmla="*/ 16 h 16"/>
                    <a:gd name="T46" fmla="*/ 60 w 67"/>
                    <a:gd name="T47" fmla="*/ 16 h 16"/>
                    <a:gd name="T48" fmla="*/ 60 w 67"/>
                    <a:gd name="T49" fmla="*/ 16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67" h="16">
                      <a:moveTo>
                        <a:pt x="60" y="16"/>
                      </a:moveTo>
                      <a:lnTo>
                        <a:pt x="7" y="16"/>
                      </a:lnTo>
                      <a:lnTo>
                        <a:pt x="7" y="16"/>
                      </a:lnTo>
                      <a:lnTo>
                        <a:pt x="3" y="14"/>
                      </a:lnTo>
                      <a:lnTo>
                        <a:pt x="1" y="14"/>
                      </a:lnTo>
                      <a:lnTo>
                        <a:pt x="0" y="10"/>
                      </a:lnTo>
                      <a:lnTo>
                        <a:pt x="0" y="9"/>
                      </a:lnTo>
                      <a:lnTo>
                        <a:pt x="0" y="9"/>
                      </a:lnTo>
                      <a:lnTo>
                        <a:pt x="0" y="5"/>
                      </a:lnTo>
                      <a:lnTo>
                        <a:pt x="1" y="3"/>
                      </a:lnTo>
                      <a:lnTo>
                        <a:pt x="7" y="0"/>
                      </a:lnTo>
                      <a:lnTo>
                        <a:pt x="60" y="0"/>
                      </a:lnTo>
                      <a:lnTo>
                        <a:pt x="60" y="0"/>
                      </a:lnTo>
                      <a:lnTo>
                        <a:pt x="63" y="0"/>
                      </a:lnTo>
                      <a:lnTo>
                        <a:pt x="64" y="3"/>
                      </a:lnTo>
                      <a:lnTo>
                        <a:pt x="67" y="5"/>
                      </a:lnTo>
                      <a:lnTo>
                        <a:pt x="67" y="9"/>
                      </a:lnTo>
                      <a:lnTo>
                        <a:pt x="67" y="9"/>
                      </a:lnTo>
                      <a:lnTo>
                        <a:pt x="67" y="10"/>
                      </a:lnTo>
                      <a:lnTo>
                        <a:pt x="64" y="14"/>
                      </a:lnTo>
                      <a:lnTo>
                        <a:pt x="63" y="14"/>
                      </a:lnTo>
                      <a:lnTo>
                        <a:pt x="60" y="16"/>
                      </a:lnTo>
                      <a:lnTo>
                        <a:pt x="60" y="16"/>
                      </a:lnTo>
                      <a:lnTo>
                        <a:pt x="60" y="16"/>
                      </a:lnTo>
                      <a:lnTo>
                        <a:pt x="60" y="16"/>
                      </a:lnTo>
                      <a:close/>
                    </a:path>
                  </a:pathLst>
                </a:custGeom>
                <a:solidFill>
                  <a:srgbClr val="00827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p>
                  <a:pPr marL="0" marR="0" lvl="0" indent="0" defTabSz="932597" eaLnBrk="1" fontAlgn="auto" latinLnBrk="0" hangingPunct="1">
                    <a:lnSpc>
                      <a:spcPct val="100000"/>
                    </a:lnSpc>
                    <a:spcBef>
                      <a:spcPts val="0"/>
                    </a:spcBef>
                    <a:spcAft>
                      <a:spcPts val="0"/>
                    </a:spcAft>
                    <a:buClrTx/>
                    <a:buSzTx/>
                    <a:buFontTx/>
                    <a:buNone/>
                    <a:tabLst/>
                    <a:defRPr/>
                  </a:pPr>
                  <a:endParaRPr kumimoji="0" lang="en-US" sz="1836" b="0" i="0" u="none" strike="noStrike" kern="0" cap="none" spc="0" normalizeH="0" baseline="0" noProof="0">
                    <a:ln>
                      <a:noFill/>
                    </a:ln>
                    <a:solidFill>
                      <a:sysClr val="windowText" lastClr="000000"/>
                    </a:solidFill>
                    <a:effectLst/>
                    <a:uLnTx/>
                    <a:uFillTx/>
                  </a:endParaRPr>
                </a:p>
              </p:txBody>
            </p:sp>
            <p:sp>
              <p:nvSpPr>
                <p:cNvPr id="717" name="Freeform 54"/>
                <p:cNvSpPr>
                  <a:spLocks/>
                </p:cNvSpPr>
                <p:nvPr/>
              </p:nvSpPr>
              <p:spPr bwMode="auto">
                <a:xfrm>
                  <a:off x="3928881" y="4077821"/>
                  <a:ext cx="355645" cy="50806"/>
                </a:xfrm>
                <a:custGeom>
                  <a:avLst/>
                  <a:gdLst>
                    <a:gd name="T0" fmla="*/ 105 w 112"/>
                    <a:gd name="T1" fmla="*/ 16 h 16"/>
                    <a:gd name="T2" fmla="*/ 7 w 112"/>
                    <a:gd name="T3" fmla="*/ 16 h 16"/>
                    <a:gd name="T4" fmla="*/ 7 w 112"/>
                    <a:gd name="T5" fmla="*/ 16 h 16"/>
                    <a:gd name="T6" fmla="*/ 4 w 112"/>
                    <a:gd name="T7" fmla="*/ 13 h 16"/>
                    <a:gd name="T8" fmla="*/ 3 w 112"/>
                    <a:gd name="T9" fmla="*/ 12 h 16"/>
                    <a:gd name="T10" fmla="*/ 0 w 112"/>
                    <a:gd name="T11" fmla="*/ 7 h 16"/>
                    <a:gd name="T12" fmla="*/ 0 w 112"/>
                    <a:gd name="T13" fmla="*/ 7 h 16"/>
                    <a:gd name="T14" fmla="*/ 3 w 112"/>
                    <a:gd name="T15" fmla="*/ 2 h 16"/>
                    <a:gd name="T16" fmla="*/ 4 w 112"/>
                    <a:gd name="T17" fmla="*/ 0 h 16"/>
                    <a:gd name="T18" fmla="*/ 7 w 112"/>
                    <a:gd name="T19" fmla="*/ 0 h 16"/>
                    <a:gd name="T20" fmla="*/ 105 w 112"/>
                    <a:gd name="T21" fmla="*/ 0 h 16"/>
                    <a:gd name="T22" fmla="*/ 105 w 112"/>
                    <a:gd name="T23" fmla="*/ 0 h 16"/>
                    <a:gd name="T24" fmla="*/ 108 w 112"/>
                    <a:gd name="T25" fmla="*/ 0 h 16"/>
                    <a:gd name="T26" fmla="*/ 109 w 112"/>
                    <a:gd name="T27" fmla="*/ 2 h 16"/>
                    <a:gd name="T28" fmla="*/ 112 w 112"/>
                    <a:gd name="T29" fmla="*/ 5 h 16"/>
                    <a:gd name="T30" fmla="*/ 112 w 112"/>
                    <a:gd name="T31" fmla="*/ 7 h 16"/>
                    <a:gd name="T32" fmla="*/ 112 w 112"/>
                    <a:gd name="T33" fmla="*/ 7 h 16"/>
                    <a:gd name="T34" fmla="*/ 109 w 112"/>
                    <a:gd name="T35" fmla="*/ 12 h 16"/>
                    <a:gd name="T36" fmla="*/ 108 w 112"/>
                    <a:gd name="T37" fmla="*/ 13 h 16"/>
                    <a:gd name="T38" fmla="*/ 105 w 112"/>
                    <a:gd name="T39" fmla="*/ 16 h 16"/>
                    <a:gd name="T40" fmla="*/ 105 w 112"/>
                    <a:gd name="T41" fmla="*/ 16 h 16"/>
                    <a:gd name="T42" fmla="*/ 105 w 112"/>
                    <a:gd name="T43" fmla="*/ 16 h 16"/>
                    <a:gd name="T44" fmla="*/ 105 w 112"/>
                    <a:gd name="T45" fmla="*/ 16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12" h="16">
                      <a:moveTo>
                        <a:pt x="105" y="16"/>
                      </a:moveTo>
                      <a:lnTo>
                        <a:pt x="7" y="16"/>
                      </a:lnTo>
                      <a:lnTo>
                        <a:pt x="7" y="16"/>
                      </a:lnTo>
                      <a:lnTo>
                        <a:pt x="4" y="13"/>
                      </a:lnTo>
                      <a:lnTo>
                        <a:pt x="3" y="12"/>
                      </a:lnTo>
                      <a:lnTo>
                        <a:pt x="0" y="7"/>
                      </a:lnTo>
                      <a:lnTo>
                        <a:pt x="0" y="7"/>
                      </a:lnTo>
                      <a:lnTo>
                        <a:pt x="3" y="2"/>
                      </a:lnTo>
                      <a:lnTo>
                        <a:pt x="4" y="0"/>
                      </a:lnTo>
                      <a:lnTo>
                        <a:pt x="7" y="0"/>
                      </a:lnTo>
                      <a:lnTo>
                        <a:pt x="105" y="0"/>
                      </a:lnTo>
                      <a:lnTo>
                        <a:pt x="105" y="0"/>
                      </a:lnTo>
                      <a:lnTo>
                        <a:pt x="108" y="0"/>
                      </a:lnTo>
                      <a:lnTo>
                        <a:pt x="109" y="2"/>
                      </a:lnTo>
                      <a:lnTo>
                        <a:pt x="112" y="5"/>
                      </a:lnTo>
                      <a:lnTo>
                        <a:pt x="112" y="7"/>
                      </a:lnTo>
                      <a:lnTo>
                        <a:pt x="112" y="7"/>
                      </a:lnTo>
                      <a:lnTo>
                        <a:pt x="109" y="12"/>
                      </a:lnTo>
                      <a:lnTo>
                        <a:pt x="108" y="13"/>
                      </a:lnTo>
                      <a:lnTo>
                        <a:pt x="105" y="16"/>
                      </a:lnTo>
                      <a:lnTo>
                        <a:pt x="105" y="16"/>
                      </a:lnTo>
                      <a:lnTo>
                        <a:pt x="105" y="16"/>
                      </a:lnTo>
                      <a:lnTo>
                        <a:pt x="105" y="16"/>
                      </a:lnTo>
                      <a:close/>
                    </a:path>
                  </a:pathLst>
                </a:custGeom>
                <a:solidFill>
                  <a:srgbClr val="00827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p>
                  <a:pPr marL="0" marR="0" lvl="0" indent="0" defTabSz="932597" eaLnBrk="1" fontAlgn="auto" latinLnBrk="0" hangingPunct="1">
                    <a:lnSpc>
                      <a:spcPct val="100000"/>
                    </a:lnSpc>
                    <a:spcBef>
                      <a:spcPts val="0"/>
                    </a:spcBef>
                    <a:spcAft>
                      <a:spcPts val="0"/>
                    </a:spcAft>
                    <a:buClrTx/>
                    <a:buSzTx/>
                    <a:buFontTx/>
                    <a:buNone/>
                    <a:tabLst/>
                    <a:defRPr/>
                  </a:pPr>
                  <a:endParaRPr kumimoji="0" lang="en-US" sz="1836" b="0" i="0" u="none" strike="noStrike" kern="0" cap="none" spc="0" normalizeH="0" baseline="0" noProof="0">
                    <a:ln>
                      <a:noFill/>
                    </a:ln>
                    <a:solidFill>
                      <a:sysClr val="windowText" lastClr="000000"/>
                    </a:solidFill>
                    <a:effectLst/>
                    <a:uLnTx/>
                    <a:uFillTx/>
                  </a:endParaRPr>
                </a:p>
              </p:txBody>
            </p:sp>
            <p:sp>
              <p:nvSpPr>
                <p:cNvPr id="718" name="Freeform 55"/>
                <p:cNvSpPr>
                  <a:spLocks/>
                </p:cNvSpPr>
                <p:nvPr/>
              </p:nvSpPr>
              <p:spPr bwMode="auto">
                <a:xfrm>
                  <a:off x="3928881" y="4173083"/>
                  <a:ext cx="355645" cy="47632"/>
                </a:xfrm>
                <a:custGeom>
                  <a:avLst/>
                  <a:gdLst>
                    <a:gd name="T0" fmla="*/ 105 w 112"/>
                    <a:gd name="T1" fmla="*/ 15 h 15"/>
                    <a:gd name="T2" fmla="*/ 7 w 112"/>
                    <a:gd name="T3" fmla="*/ 15 h 15"/>
                    <a:gd name="T4" fmla="*/ 7 w 112"/>
                    <a:gd name="T5" fmla="*/ 15 h 15"/>
                    <a:gd name="T6" fmla="*/ 4 w 112"/>
                    <a:gd name="T7" fmla="*/ 15 h 15"/>
                    <a:gd name="T8" fmla="*/ 3 w 112"/>
                    <a:gd name="T9" fmla="*/ 14 h 15"/>
                    <a:gd name="T10" fmla="*/ 1 w 112"/>
                    <a:gd name="T11" fmla="*/ 12 h 15"/>
                    <a:gd name="T12" fmla="*/ 0 w 112"/>
                    <a:gd name="T13" fmla="*/ 8 h 15"/>
                    <a:gd name="T14" fmla="*/ 0 w 112"/>
                    <a:gd name="T15" fmla="*/ 8 h 15"/>
                    <a:gd name="T16" fmla="*/ 3 w 112"/>
                    <a:gd name="T17" fmla="*/ 3 h 15"/>
                    <a:gd name="T18" fmla="*/ 4 w 112"/>
                    <a:gd name="T19" fmla="*/ 3 h 15"/>
                    <a:gd name="T20" fmla="*/ 7 w 112"/>
                    <a:gd name="T21" fmla="*/ 0 h 15"/>
                    <a:gd name="T22" fmla="*/ 105 w 112"/>
                    <a:gd name="T23" fmla="*/ 0 h 15"/>
                    <a:gd name="T24" fmla="*/ 105 w 112"/>
                    <a:gd name="T25" fmla="*/ 0 h 15"/>
                    <a:gd name="T26" fmla="*/ 108 w 112"/>
                    <a:gd name="T27" fmla="*/ 3 h 15"/>
                    <a:gd name="T28" fmla="*/ 109 w 112"/>
                    <a:gd name="T29" fmla="*/ 3 h 15"/>
                    <a:gd name="T30" fmla="*/ 112 w 112"/>
                    <a:gd name="T31" fmla="*/ 5 h 15"/>
                    <a:gd name="T32" fmla="*/ 112 w 112"/>
                    <a:gd name="T33" fmla="*/ 8 h 15"/>
                    <a:gd name="T34" fmla="*/ 112 w 112"/>
                    <a:gd name="T35" fmla="*/ 8 h 15"/>
                    <a:gd name="T36" fmla="*/ 112 w 112"/>
                    <a:gd name="T37" fmla="*/ 12 h 15"/>
                    <a:gd name="T38" fmla="*/ 109 w 112"/>
                    <a:gd name="T39" fmla="*/ 14 h 15"/>
                    <a:gd name="T40" fmla="*/ 108 w 112"/>
                    <a:gd name="T41" fmla="*/ 15 h 15"/>
                    <a:gd name="T42" fmla="*/ 105 w 112"/>
                    <a:gd name="T43" fmla="*/ 15 h 15"/>
                    <a:gd name="T44" fmla="*/ 105 w 112"/>
                    <a:gd name="T45" fmla="*/ 15 h 15"/>
                    <a:gd name="T46" fmla="*/ 105 w 112"/>
                    <a:gd name="T47" fmla="*/ 15 h 15"/>
                    <a:gd name="T48" fmla="*/ 105 w 112"/>
                    <a:gd name="T49" fmla="*/ 15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12" h="15">
                      <a:moveTo>
                        <a:pt x="105" y="15"/>
                      </a:moveTo>
                      <a:lnTo>
                        <a:pt x="7" y="15"/>
                      </a:lnTo>
                      <a:lnTo>
                        <a:pt x="7" y="15"/>
                      </a:lnTo>
                      <a:lnTo>
                        <a:pt x="4" y="15"/>
                      </a:lnTo>
                      <a:lnTo>
                        <a:pt x="3" y="14"/>
                      </a:lnTo>
                      <a:lnTo>
                        <a:pt x="1" y="12"/>
                      </a:lnTo>
                      <a:lnTo>
                        <a:pt x="0" y="8"/>
                      </a:lnTo>
                      <a:lnTo>
                        <a:pt x="0" y="8"/>
                      </a:lnTo>
                      <a:lnTo>
                        <a:pt x="3" y="3"/>
                      </a:lnTo>
                      <a:lnTo>
                        <a:pt x="4" y="3"/>
                      </a:lnTo>
                      <a:lnTo>
                        <a:pt x="7" y="0"/>
                      </a:lnTo>
                      <a:lnTo>
                        <a:pt x="105" y="0"/>
                      </a:lnTo>
                      <a:lnTo>
                        <a:pt x="105" y="0"/>
                      </a:lnTo>
                      <a:lnTo>
                        <a:pt x="108" y="3"/>
                      </a:lnTo>
                      <a:lnTo>
                        <a:pt x="109" y="3"/>
                      </a:lnTo>
                      <a:lnTo>
                        <a:pt x="112" y="5"/>
                      </a:lnTo>
                      <a:lnTo>
                        <a:pt x="112" y="8"/>
                      </a:lnTo>
                      <a:lnTo>
                        <a:pt x="112" y="8"/>
                      </a:lnTo>
                      <a:lnTo>
                        <a:pt x="112" y="12"/>
                      </a:lnTo>
                      <a:lnTo>
                        <a:pt x="109" y="14"/>
                      </a:lnTo>
                      <a:lnTo>
                        <a:pt x="108" y="15"/>
                      </a:lnTo>
                      <a:lnTo>
                        <a:pt x="105" y="15"/>
                      </a:lnTo>
                      <a:lnTo>
                        <a:pt x="105" y="15"/>
                      </a:lnTo>
                      <a:lnTo>
                        <a:pt x="105" y="15"/>
                      </a:lnTo>
                      <a:lnTo>
                        <a:pt x="105" y="15"/>
                      </a:lnTo>
                      <a:close/>
                    </a:path>
                  </a:pathLst>
                </a:custGeom>
                <a:solidFill>
                  <a:srgbClr val="00827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p>
                  <a:pPr marL="0" marR="0" lvl="0" indent="0" defTabSz="932597" eaLnBrk="1" fontAlgn="auto" latinLnBrk="0" hangingPunct="1">
                    <a:lnSpc>
                      <a:spcPct val="100000"/>
                    </a:lnSpc>
                    <a:spcBef>
                      <a:spcPts val="0"/>
                    </a:spcBef>
                    <a:spcAft>
                      <a:spcPts val="0"/>
                    </a:spcAft>
                    <a:buClrTx/>
                    <a:buSzTx/>
                    <a:buFontTx/>
                    <a:buNone/>
                    <a:tabLst/>
                    <a:defRPr/>
                  </a:pPr>
                  <a:endParaRPr kumimoji="0" lang="en-US" sz="1836" b="0" i="0" u="none" strike="noStrike" kern="0" cap="none" spc="0" normalizeH="0" baseline="0" noProof="0">
                    <a:ln>
                      <a:noFill/>
                    </a:ln>
                    <a:solidFill>
                      <a:sysClr val="windowText" lastClr="000000"/>
                    </a:solidFill>
                    <a:effectLst/>
                    <a:uLnTx/>
                    <a:uFillTx/>
                  </a:endParaRPr>
                </a:p>
              </p:txBody>
            </p:sp>
            <p:sp>
              <p:nvSpPr>
                <p:cNvPr id="719" name="Freeform 56"/>
                <p:cNvSpPr>
                  <a:spLocks noEditPoints="1"/>
                </p:cNvSpPr>
                <p:nvPr/>
              </p:nvSpPr>
              <p:spPr bwMode="auto">
                <a:xfrm>
                  <a:off x="3824094" y="3687247"/>
                  <a:ext cx="568398" cy="701765"/>
                </a:xfrm>
                <a:custGeom>
                  <a:avLst/>
                  <a:gdLst>
                    <a:gd name="T0" fmla="*/ 162 w 179"/>
                    <a:gd name="T1" fmla="*/ 0 h 221"/>
                    <a:gd name="T2" fmla="*/ 57 w 179"/>
                    <a:gd name="T3" fmla="*/ 0 h 221"/>
                    <a:gd name="T4" fmla="*/ 0 w 179"/>
                    <a:gd name="T5" fmla="*/ 55 h 221"/>
                    <a:gd name="T6" fmla="*/ 0 w 179"/>
                    <a:gd name="T7" fmla="*/ 202 h 221"/>
                    <a:gd name="T8" fmla="*/ 0 w 179"/>
                    <a:gd name="T9" fmla="*/ 202 h 221"/>
                    <a:gd name="T10" fmla="*/ 1 w 179"/>
                    <a:gd name="T11" fmla="*/ 210 h 221"/>
                    <a:gd name="T12" fmla="*/ 4 w 179"/>
                    <a:gd name="T13" fmla="*/ 216 h 221"/>
                    <a:gd name="T14" fmla="*/ 9 w 179"/>
                    <a:gd name="T15" fmla="*/ 220 h 221"/>
                    <a:gd name="T16" fmla="*/ 16 w 179"/>
                    <a:gd name="T17" fmla="*/ 221 h 221"/>
                    <a:gd name="T18" fmla="*/ 179 w 179"/>
                    <a:gd name="T19" fmla="*/ 221 h 221"/>
                    <a:gd name="T20" fmla="*/ 179 w 179"/>
                    <a:gd name="T21" fmla="*/ 19 h 221"/>
                    <a:gd name="T22" fmla="*/ 179 w 179"/>
                    <a:gd name="T23" fmla="*/ 19 h 221"/>
                    <a:gd name="T24" fmla="*/ 177 w 179"/>
                    <a:gd name="T25" fmla="*/ 12 h 221"/>
                    <a:gd name="T26" fmla="*/ 174 w 179"/>
                    <a:gd name="T27" fmla="*/ 6 h 221"/>
                    <a:gd name="T28" fmla="*/ 169 w 179"/>
                    <a:gd name="T29" fmla="*/ 2 h 221"/>
                    <a:gd name="T30" fmla="*/ 162 w 179"/>
                    <a:gd name="T31" fmla="*/ 0 h 221"/>
                    <a:gd name="T32" fmla="*/ 162 w 179"/>
                    <a:gd name="T33" fmla="*/ 0 h 221"/>
                    <a:gd name="T34" fmla="*/ 162 w 179"/>
                    <a:gd name="T35" fmla="*/ 0 h 221"/>
                    <a:gd name="T36" fmla="*/ 162 w 179"/>
                    <a:gd name="T37" fmla="*/ 0 h 221"/>
                    <a:gd name="T38" fmla="*/ 165 w 179"/>
                    <a:gd name="T39" fmla="*/ 206 h 221"/>
                    <a:gd name="T40" fmla="*/ 23 w 179"/>
                    <a:gd name="T41" fmla="*/ 206 h 221"/>
                    <a:gd name="T42" fmla="*/ 23 w 179"/>
                    <a:gd name="T43" fmla="*/ 206 h 221"/>
                    <a:gd name="T44" fmla="*/ 21 w 179"/>
                    <a:gd name="T45" fmla="*/ 206 h 221"/>
                    <a:gd name="T46" fmla="*/ 16 w 179"/>
                    <a:gd name="T47" fmla="*/ 205 h 221"/>
                    <a:gd name="T48" fmla="*/ 14 w 179"/>
                    <a:gd name="T49" fmla="*/ 199 h 221"/>
                    <a:gd name="T50" fmla="*/ 14 w 179"/>
                    <a:gd name="T51" fmla="*/ 195 h 221"/>
                    <a:gd name="T52" fmla="*/ 14 w 179"/>
                    <a:gd name="T53" fmla="*/ 65 h 221"/>
                    <a:gd name="T54" fmla="*/ 48 w 179"/>
                    <a:gd name="T55" fmla="*/ 65 h 221"/>
                    <a:gd name="T56" fmla="*/ 48 w 179"/>
                    <a:gd name="T57" fmla="*/ 65 h 221"/>
                    <a:gd name="T58" fmla="*/ 54 w 179"/>
                    <a:gd name="T59" fmla="*/ 65 h 221"/>
                    <a:gd name="T60" fmla="*/ 58 w 179"/>
                    <a:gd name="T61" fmla="*/ 60 h 221"/>
                    <a:gd name="T62" fmla="*/ 62 w 179"/>
                    <a:gd name="T63" fmla="*/ 55 h 221"/>
                    <a:gd name="T64" fmla="*/ 64 w 179"/>
                    <a:gd name="T65" fmla="*/ 48 h 221"/>
                    <a:gd name="T66" fmla="*/ 64 w 179"/>
                    <a:gd name="T67" fmla="*/ 16 h 221"/>
                    <a:gd name="T68" fmla="*/ 155 w 179"/>
                    <a:gd name="T69" fmla="*/ 16 h 221"/>
                    <a:gd name="T70" fmla="*/ 155 w 179"/>
                    <a:gd name="T71" fmla="*/ 16 h 221"/>
                    <a:gd name="T72" fmla="*/ 158 w 179"/>
                    <a:gd name="T73" fmla="*/ 16 h 221"/>
                    <a:gd name="T74" fmla="*/ 162 w 179"/>
                    <a:gd name="T75" fmla="*/ 17 h 221"/>
                    <a:gd name="T76" fmla="*/ 165 w 179"/>
                    <a:gd name="T77" fmla="*/ 21 h 221"/>
                    <a:gd name="T78" fmla="*/ 165 w 179"/>
                    <a:gd name="T79" fmla="*/ 27 h 221"/>
                    <a:gd name="T80" fmla="*/ 165 w 179"/>
                    <a:gd name="T81" fmla="*/ 206 h 221"/>
                    <a:gd name="T82" fmla="*/ 165 w 179"/>
                    <a:gd name="T83" fmla="*/ 206 h 221"/>
                    <a:gd name="T84" fmla="*/ 165 w 179"/>
                    <a:gd name="T85" fmla="*/ 206 h 2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79" h="221">
                      <a:moveTo>
                        <a:pt x="162" y="0"/>
                      </a:moveTo>
                      <a:lnTo>
                        <a:pt x="57" y="0"/>
                      </a:lnTo>
                      <a:lnTo>
                        <a:pt x="0" y="55"/>
                      </a:lnTo>
                      <a:lnTo>
                        <a:pt x="0" y="202"/>
                      </a:lnTo>
                      <a:lnTo>
                        <a:pt x="0" y="202"/>
                      </a:lnTo>
                      <a:lnTo>
                        <a:pt x="1" y="210"/>
                      </a:lnTo>
                      <a:lnTo>
                        <a:pt x="4" y="216"/>
                      </a:lnTo>
                      <a:lnTo>
                        <a:pt x="9" y="220"/>
                      </a:lnTo>
                      <a:lnTo>
                        <a:pt x="16" y="221"/>
                      </a:lnTo>
                      <a:lnTo>
                        <a:pt x="179" y="221"/>
                      </a:lnTo>
                      <a:lnTo>
                        <a:pt x="179" y="19"/>
                      </a:lnTo>
                      <a:lnTo>
                        <a:pt x="179" y="19"/>
                      </a:lnTo>
                      <a:lnTo>
                        <a:pt x="177" y="12"/>
                      </a:lnTo>
                      <a:lnTo>
                        <a:pt x="174" y="6"/>
                      </a:lnTo>
                      <a:lnTo>
                        <a:pt x="169" y="2"/>
                      </a:lnTo>
                      <a:lnTo>
                        <a:pt x="162" y="0"/>
                      </a:lnTo>
                      <a:lnTo>
                        <a:pt x="162" y="0"/>
                      </a:lnTo>
                      <a:lnTo>
                        <a:pt x="162" y="0"/>
                      </a:lnTo>
                      <a:lnTo>
                        <a:pt x="162" y="0"/>
                      </a:lnTo>
                      <a:close/>
                      <a:moveTo>
                        <a:pt x="165" y="206"/>
                      </a:moveTo>
                      <a:lnTo>
                        <a:pt x="23" y="206"/>
                      </a:lnTo>
                      <a:lnTo>
                        <a:pt x="23" y="206"/>
                      </a:lnTo>
                      <a:lnTo>
                        <a:pt x="21" y="206"/>
                      </a:lnTo>
                      <a:lnTo>
                        <a:pt x="16" y="205"/>
                      </a:lnTo>
                      <a:lnTo>
                        <a:pt x="14" y="199"/>
                      </a:lnTo>
                      <a:lnTo>
                        <a:pt x="14" y="195"/>
                      </a:lnTo>
                      <a:lnTo>
                        <a:pt x="14" y="65"/>
                      </a:lnTo>
                      <a:lnTo>
                        <a:pt x="48" y="65"/>
                      </a:lnTo>
                      <a:lnTo>
                        <a:pt x="48" y="65"/>
                      </a:lnTo>
                      <a:lnTo>
                        <a:pt x="54" y="65"/>
                      </a:lnTo>
                      <a:lnTo>
                        <a:pt x="58" y="60"/>
                      </a:lnTo>
                      <a:lnTo>
                        <a:pt x="62" y="55"/>
                      </a:lnTo>
                      <a:lnTo>
                        <a:pt x="64" y="48"/>
                      </a:lnTo>
                      <a:lnTo>
                        <a:pt x="64" y="16"/>
                      </a:lnTo>
                      <a:lnTo>
                        <a:pt x="155" y="16"/>
                      </a:lnTo>
                      <a:lnTo>
                        <a:pt x="155" y="16"/>
                      </a:lnTo>
                      <a:lnTo>
                        <a:pt x="158" y="16"/>
                      </a:lnTo>
                      <a:lnTo>
                        <a:pt x="162" y="17"/>
                      </a:lnTo>
                      <a:lnTo>
                        <a:pt x="165" y="21"/>
                      </a:lnTo>
                      <a:lnTo>
                        <a:pt x="165" y="27"/>
                      </a:lnTo>
                      <a:lnTo>
                        <a:pt x="165" y="206"/>
                      </a:lnTo>
                      <a:lnTo>
                        <a:pt x="165" y="206"/>
                      </a:lnTo>
                      <a:lnTo>
                        <a:pt x="165" y="206"/>
                      </a:lnTo>
                      <a:close/>
                    </a:path>
                  </a:pathLst>
                </a:custGeom>
                <a:solidFill>
                  <a:srgbClr val="00827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p>
                  <a:pPr marL="0" marR="0" lvl="0" indent="0" defTabSz="932597" eaLnBrk="1" fontAlgn="auto" latinLnBrk="0" hangingPunct="1">
                    <a:lnSpc>
                      <a:spcPct val="100000"/>
                    </a:lnSpc>
                    <a:spcBef>
                      <a:spcPts val="0"/>
                    </a:spcBef>
                    <a:spcAft>
                      <a:spcPts val="0"/>
                    </a:spcAft>
                    <a:buClrTx/>
                    <a:buSzTx/>
                    <a:buFontTx/>
                    <a:buNone/>
                    <a:tabLst/>
                    <a:defRPr/>
                  </a:pPr>
                  <a:endParaRPr kumimoji="0" lang="en-US" sz="1836" b="0" i="0" u="none" strike="noStrike" kern="0" cap="none" spc="0" normalizeH="0" baseline="0" noProof="0">
                    <a:ln>
                      <a:noFill/>
                    </a:ln>
                    <a:solidFill>
                      <a:sysClr val="windowText" lastClr="000000"/>
                    </a:solidFill>
                    <a:effectLst/>
                    <a:uLnTx/>
                    <a:uFillTx/>
                  </a:endParaRPr>
                </a:p>
              </p:txBody>
            </p:sp>
          </p:grpSp>
        </p:grpSp>
      </p:grpSp>
      <p:grpSp>
        <p:nvGrpSpPr>
          <p:cNvPr id="795" name="Group 794"/>
          <p:cNvGrpSpPr/>
          <p:nvPr/>
        </p:nvGrpSpPr>
        <p:grpSpPr>
          <a:xfrm>
            <a:off x="9231787" y="4122085"/>
            <a:ext cx="1086478" cy="625097"/>
            <a:chOff x="8588566" y="4364278"/>
            <a:chExt cx="2869607" cy="1651008"/>
          </a:xfrm>
        </p:grpSpPr>
        <p:grpSp>
          <p:nvGrpSpPr>
            <p:cNvPr id="796" name="Group 795"/>
            <p:cNvGrpSpPr/>
            <p:nvPr/>
          </p:nvGrpSpPr>
          <p:grpSpPr>
            <a:xfrm>
              <a:off x="8588566" y="4364278"/>
              <a:ext cx="2869607" cy="1651008"/>
              <a:chOff x="8588566" y="4364278"/>
              <a:chExt cx="2869607" cy="1651008"/>
            </a:xfrm>
          </p:grpSpPr>
          <p:grpSp>
            <p:nvGrpSpPr>
              <p:cNvPr id="844" name="Group 843"/>
              <p:cNvGrpSpPr/>
              <p:nvPr/>
            </p:nvGrpSpPr>
            <p:grpSpPr>
              <a:xfrm>
                <a:off x="8588566" y="4364278"/>
                <a:ext cx="2869607" cy="1651008"/>
                <a:chOff x="4017963" y="4413250"/>
                <a:chExt cx="3128962" cy="1800226"/>
              </a:xfrm>
            </p:grpSpPr>
            <p:sp>
              <p:nvSpPr>
                <p:cNvPr id="915" name="AutoShape 3"/>
                <p:cNvSpPr>
                  <a:spLocks noChangeAspect="1" noChangeArrowheads="1" noTextEdit="1"/>
                </p:cNvSpPr>
                <p:nvPr/>
              </p:nvSpPr>
              <p:spPr bwMode="auto">
                <a:xfrm>
                  <a:off x="4019550" y="4413250"/>
                  <a:ext cx="3127375" cy="1800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3260" tIns="46630" rIns="93260" bIns="46630" numCol="1" anchor="t" anchorCtr="0" compatLnSpc="1">
                  <a:prstTxWarp prst="textNoShape">
                    <a:avLst/>
                  </a:prstTxWarp>
                </a:bodyPr>
                <a:lstStyle/>
                <a:p>
                  <a:pPr marL="0" marR="0" lvl="0" indent="0" defTabSz="932597" eaLnBrk="1" fontAlgn="auto" latinLnBrk="0" hangingPunct="1">
                    <a:lnSpc>
                      <a:spcPct val="100000"/>
                    </a:lnSpc>
                    <a:spcBef>
                      <a:spcPts val="0"/>
                    </a:spcBef>
                    <a:spcAft>
                      <a:spcPts val="0"/>
                    </a:spcAft>
                    <a:buClrTx/>
                    <a:buSzTx/>
                    <a:buFontTx/>
                    <a:buNone/>
                    <a:tabLst/>
                    <a:defRPr/>
                  </a:pPr>
                  <a:endParaRPr kumimoji="0" lang="en-US" sz="1836" b="0" i="0" u="none" strike="noStrike" kern="0" cap="none" spc="0" normalizeH="0" baseline="0" noProof="0">
                    <a:ln>
                      <a:noFill/>
                    </a:ln>
                    <a:solidFill>
                      <a:sysClr val="windowText" lastClr="000000"/>
                    </a:solidFill>
                    <a:effectLst/>
                    <a:uLnTx/>
                    <a:uFillTx/>
                  </a:endParaRPr>
                </a:p>
              </p:txBody>
            </p:sp>
            <p:sp>
              <p:nvSpPr>
                <p:cNvPr id="916" name="Rectangle 5"/>
                <p:cNvSpPr>
                  <a:spLocks noChangeArrowheads="1"/>
                </p:cNvSpPr>
                <p:nvPr/>
              </p:nvSpPr>
              <p:spPr bwMode="auto">
                <a:xfrm>
                  <a:off x="4479925" y="4543425"/>
                  <a:ext cx="2247900" cy="1444625"/>
                </a:xfrm>
                <a:prstGeom prst="rect">
                  <a:avLst/>
                </a:prstGeom>
                <a:solidFill>
                  <a:schemeClr val="bg1">
                    <a:lumMod val="9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3260" tIns="46630" rIns="93260" bIns="46630" numCol="1" anchor="t" anchorCtr="0" compatLnSpc="1">
                  <a:prstTxWarp prst="textNoShape">
                    <a:avLst/>
                  </a:prstTxWarp>
                </a:bodyPr>
                <a:lstStyle/>
                <a:p>
                  <a:pPr marL="0" marR="0" lvl="0" indent="0" defTabSz="932597" eaLnBrk="1" fontAlgn="auto" latinLnBrk="0" hangingPunct="1">
                    <a:lnSpc>
                      <a:spcPct val="100000"/>
                    </a:lnSpc>
                    <a:spcBef>
                      <a:spcPts val="0"/>
                    </a:spcBef>
                    <a:spcAft>
                      <a:spcPts val="0"/>
                    </a:spcAft>
                    <a:buClrTx/>
                    <a:buSzTx/>
                    <a:buFontTx/>
                    <a:buNone/>
                    <a:tabLst/>
                    <a:defRPr/>
                  </a:pPr>
                  <a:endParaRPr kumimoji="0" lang="en-US" sz="1836" b="0" i="0" u="none" strike="noStrike" kern="0" cap="none" spc="0" normalizeH="0" baseline="0" noProof="0" dirty="0">
                    <a:ln>
                      <a:noFill/>
                    </a:ln>
                    <a:solidFill>
                      <a:sysClr val="windowText" lastClr="000000"/>
                    </a:solidFill>
                    <a:effectLst/>
                    <a:uLnTx/>
                    <a:uFillTx/>
                  </a:endParaRPr>
                </a:p>
              </p:txBody>
            </p:sp>
            <p:sp>
              <p:nvSpPr>
                <p:cNvPr id="917" name="Rectangle 6"/>
                <p:cNvSpPr>
                  <a:spLocks noChangeArrowheads="1"/>
                </p:cNvSpPr>
                <p:nvPr/>
              </p:nvSpPr>
              <p:spPr bwMode="auto">
                <a:xfrm>
                  <a:off x="4479925" y="4543425"/>
                  <a:ext cx="2247900" cy="1444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3260" tIns="46630" rIns="93260" bIns="46630" numCol="1" anchor="t" anchorCtr="0" compatLnSpc="1">
                  <a:prstTxWarp prst="textNoShape">
                    <a:avLst/>
                  </a:prstTxWarp>
                </a:bodyPr>
                <a:lstStyle/>
                <a:p>
                  <a:pPr marL="0" marR="0" lvl="0" indent="0" defTabSz="932597" eaLnBrk="1" fontAlgn="auto" latinLnBrk="0" hangingPunct="1">
                    <a:lnSpc>
                      <a:spcPct val="100000"/>
                    </a:lnSpc>
                    <a:spcBef>
                      <a:spcPts val="0"/>
                    </a:spcBef>
                    <a:spcAft>
                      <a:spcPts val="0"/>
                    </a:spcAft>
                    <a:buClrTx/>
                    <a:buSzTx/>
                    <a:buFontTx/>
                    <a:buNone/>
                    <a:tabLst/>
                    <a:defRPr/>
                  </a:pPr>
                  <a:endParaRPr kumimoji="0" lang="en-US" sz="1836" b="0" i="0" u="none" strike="noStrike" kern="0" cap="none" spc="0" normalizeH="0" baseline="0" noProof="0">
                    <a:ln>
                      <a:noFill/>
                    </a:ln>
                    <a:solidFill>
                      <a:sysClr val="windowText" lastClr="000000"/>
                    </a:solidFill>
                    <a:effectLst/>
                    <a:uLnTx/>
                    <a:uFillTx/>
                  </a:endParaRPr>
                </a:p>
              </p:txBody>
            </p:sp>
            <p:sp>
              <p:nvSpPr>
                <p:cNvPr id="918" name="Freeform 7"/>
                <p:cNvSpPr>
                  <a:spLocks noEditPoints="1"/>
                </p:cNvSpPr>
                <p:nvPr/>
              </p:nvSpPr>
              <p:spPr bwMode="auto">
                <a:xfrm>
                  <a:off x="4392613" y="4414838"/>
                  <a:ext cx="2422525" cy="1646238"/>
                </a:xfrm>
                <a:custGeom>
                  <a:avLst/>
                  <a:gdLst>
                    <a:gd name="T0" fmla="*/ 1526 w 1526"/>
                    <a:gd name="T1" fmla="*/ 1037 h 1037"/>
                    <a:gd name="T2" fmla="*/ 0 w 1526"/>
                    <a:gd name="T3" fmla="*/ 1037 h 1037"/>
                    <a:gd name="T4" fmla="*/ 0 w 1526"/>
                    <a:gd name="T5" fmla="*/ 0 h 1037"/>
                    <a:gd name="T6" fmla="*/ 1526 w 1526"/>
                    <a:gd name="T7" fmla="*/ 0 h 1037"/>
                    <a:gd name="T8" fmla="*/ 1526 w 1526"/>
                    <a:gd name="T9" fmla="*/ 1037 h 1037"/>
                    <a:gd name="T10" fmla="*/ 1471 w 1526"/>
                    <a:gd name="T11" fmla="*/ 81 h 1037"/>
                    <a:gd name="T12" fmla="*/ 55 w 1526"/>
                    <a:gd name="T13" fmla="*/ 81 h 1037"/>
                    <a:gd name="T14" fmla="*/ 55 w 1526"/>
                    <a:gd name="T15" fmla="*/ 991 h 1037"/>
                    <a:gd name="T16" fmla="*/ 1471 w 1526"/>
                    <a:gd name="T17" fmla="*/ 991 h 1037"/>
                    <a:gd name="T18" fmla="*/ 1471 w 1526"/>
                    <a:gd name="T19" fmla="*/ 81 h 10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526" h="1037">
                      <a:moveTo>
                        <a:pt x="1526" y="1037"/>
                      </a:moveTo>
                      <a:lnTo>
                        <a:pt x="0" y="1037"/>
                      </a:lnTo>
                      <a:lnTo>
                        <a:pt x="0" y="0"/>
                      </a:lnTo>
                      <a:lnTo>
                        <a:pt x="1526" y="0"/>
                      </a:lnTo>
                      <a:lnTo>
                        <a:pt x="1526" y="1037"/>
                      </a:lnTo>
                      <a:close/>
                      <a:moveTo>
                        <a:pt x="1471" y="81"/>
                      </a:moveTo>
                      <a:lnTo>
                        <a:pt x="55" y="81"/>
                      </a:lnTo>
                      <a:lnTo>
                        <a:pt x="55" y="991"/>
                      </a:lnTo>
                      <a:lnTo>
                        <a:pt x="1471" y="991"/>
                      </a:lnTo>
                      <a:lnTo>
                        <a:pt x="1471" y="81"/>
                      </a:lnTo>
                      <a:close/>
                    </a:path>
                  </a:pathLst>
                </a:custGeom>
                <a:solidFill>
                  <a:srgbClr val="7671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p>
                  <a:pPr marL="0" marR="0" lvl="0" indent="0" defTabSz="932597" eaLnBrk="1" fontAlgn="auto" latinLnBrk="0" hangingPunct="1">
                    <a:lnSpc>
                      <a:spcPct val="100000"/>
                    </a:lnSpc>
                    <a:spcBef>
                      <a:spcPts val="0"/>
                    </a:spcBef>
                    <a:spcAft>
                      <a:spcPts val="0"/>
                    </a:spcAft>
                    <a:buClrTx/>
                    <a:buSzTx/>
                    <a:buFontTx/>
                    <a:buNone/>
                    <a:tabLst/>
                    <a:defRPr/>
                  </a:pPr>
                  <a:endParaRPr kumimoji="0" lang="en-US" sz="1836" b="0" i="0" u="none" strike="noStrike" kern="0" cap="none" spc="0" normalizeH="0" baseline="0" noProof="0">
                    <a:ln>
                      <a:noFill/>
                    </a:ln>
                    <a:solidFill>
                      <a:sysClr val="windowText" lastClr="000000"/>
                    </a:solidFill>
                    <a:effectLst/>
                    <a:uLnTx/>
                    <a:uFillTx/>
                  </a:endParaRPr>
                </a:p>
              </p:txBody>
            </p:sp>
            <p:sp>
              <p:nvSpPr>
                <p:cNvPr id="919" name="Freeform 8"/>
                <p:cNvSpPr>
                  <a:spLocks noEditPoints="1"/>
                </p:cNvSpPr>
                <p:nvPr/>
              </p:nvSpPr>
              <p:spPr bwMode="auto">
                <a:xfrm>
                  <a:off x="4392613" y="4414838"/>
                  <a:ext cx="2422525" cy="1646238"/>
                </a:xfrm>
                <a:custGeom>
                  <a:avLst/>
                  <a:gdLst>
                    <a:gd name="T0" fmla="*/ 1526 w 1526"/>
                    <a:gd name="T1" fmla="*/ 1037 h 1037"/>
                    <a:gd name="T2" fmla="*/ 0 w 1526"/>
                    <a:gd name="T3" fmla="*/ 1037 h 1037"/>
                    <a:gd name="T4" fmla="*/ 0 w 1526"/>
                    <a:gd name="T5" fmla="*/ 0 h 1037"/>
                    <a:gd name="T6" fmla="*/ 1526 w 1526"/>
                    <a:gd name="T7" fmla="*/ 0 h 1037"/>
                    <a:gd name="T8" fmla="*/ 1526 w 1526"/>
                    <a:gd name="T9" fmla="*/ 1037 h 1037"/>
                    <a:gd name="T10" fmla="*/ 1471 w 1526"/>
                    <a:gd name="T11" fmla="*/ 81 h 1037"/>
                    <a:gd name="T12" fmla="*/ 55 w 1526"/>
                    <a:gd name="T13" fmla="*/ 81 h 1037"/>
                    <a:gd name="T14" fmla="*/ 55 w 1526"/>
                    <a:gd name="T15" fmla="*/ 991 h 1037"/>
                    <a:gd name="T16" fmla="*/ 1471 w 1526"/>
                    <a:gd name="T17" fmla="*/ 991 h 1037"/>
                    <a:gd name="T18" fmla="*/ 1471 w 1526"/>
                    <a:gd name="T19" fmla="*/ 81 h 10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526" h="1037">
                      <a:moveTo>
                        <a:pt x="1526" y="1037"/>
                      </a:moveTo>
                      <a:lnTo>
                        <a:pt x="0" y="1037"/>
                      </a:lnTo>
                      <a:lnTo>
                        <a:pt x="0" y="0"/>
                      </a:lnTo>
                      <a:lnTo>
                        <a:pt x="1526" y="0"/>
                      </a:lnTo>
                      <a:lnTo>
                        <a:pt x="1526" y="1037"/>
                      </a:lnTo>
                      <a:moveTo>
                        <a:pt x="1471" y="81"/>
                      </a:moveTo>
                      <a:lnTo>
                        <a:pt x="55" y="81"/>
                      </a:lnTo>
                      <a:lnTo>
                        <a:pt x="55" y="991"/>
                      </a:lnTo>
                      <a:lnTo>
                        <a:pt x="1471" y="991"/>
                      </a:lnTo>
                      <a:lnTo>
                        <a:pt x="1471" y="81"/>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p>
                  <a:pPr marL="0" marR="0" lvl="0" indent="0" defTabSz="932597" eaLnBrk="1" fontAlgn="auto" latinLnBrk="0" hangingPunct="1">
                    <a:lnSpc>
                      <a:spcPct val="100000"/>
                    </a:lnSpc>
                    <a:spcBef>
                      <a:spcPts val="0"/>
                    </a:spcBef>
                    <a:spcAft>
                      <a:spcPts val="0"/>
                    </a:spcAft>
                    <a:buClrTx/>
                    <a:buSzTx/>
                    <a:buFontTx/>
                    <a:buNone/>
                    <a:tabLst/>
                    <a:defRPr/>
                  </a:pPr>
                  <a:endParaRPr kumimoji="0" lang="en-US" sz="1836" b="0" i="0" u="none" strike="noStrike" kern="0" cap="none" spc="0" normalizeH="0" baseline="0" noProof="0">
                    <a:ln>
                      <a:noFill/>
                    </a:ln>
                    <a:solidFill>
                      <a:sysClr val="windowText" lastClr="000000"/>
                    </a:solidFill>
                    <a:effectLst/>
                    <a:uLnTx/>
                    <a:uFillTx/>
                  </a:endParaRPr>
                </a:p>
              </p:txBody>
            </p:sp>
            <p:sp>
              <p:nvSpPr>
                <p:cNvPr id="920" name="Freeform 11"/>
                <p:cNvSpPr>
                  <a:spLocks/>
                </p:cNvSpPr>
                <p:nvPr/>
              </p:nvSpPr>
              <p:spPr bwMode="auto">
                <a:xfrm>
                  <a:off x="6084888" y="5335588"/>
                  <a:ext cx="557213" cy="608013"/>
                </a:xfrm>
                <a:custGeom>
                  <a:avLst/>
                  <a:gdLst>
                    <a:gd name="T0" fmla="*/ 351 w 351"/>
                    <a:gd name="T1" fmla="*/ 249 h 383"/>
                    <a:gd name="T2" fmla="*/ 351 w 351"/>
                    <a:gd name="T3" fmla="*/ 374 h 383"/>
                    <a:gd name="T4" fmla="*/ 129 w 351"/>
                    <a:gd name="T5" fmla="*/ 374 h 383"/>
                    <a:gd name="T6" fmla="*/ 129 w 351"/>
                    <a:gd name="T7" fmla="*/ 363 h 383"/>
                    <a:gd name="T8" fmla="*/ 106 w 351"/>
                    <a:gd name="T9" fmla="*/ 363 h 383"/>
                    <a:gd name="T10" fmla="*/ 106 w 351"/>
                    <a:gd name="T11" fmla="*/ 383 h 383"/>
                    <a:gd name="T12" fmla="*/ 0 w 351"/>
                    <a:gd name="T13" fmla="*/ 383 h 383"/>
                    <a:gd name="T14" fmla="*/ 0 w 351"/>
                    <a:gd name="T15" fmla="*/ 78 h 383"/>
                    <a:gd name="T16" fmla="*/ 106 w 351"/>
                    <a:gd name="T17" fmla="*/ 78 h 383"/>
                    <a:gd name="T18" fmla="*/ 106 w 351"/>
                    <a:gd name="T19" fmla="*/ 193 h 383"/>
                    <a:gd name="T20" fmla="*/ 129 w 351"/>
                    <a:gd name="T21" fmla="*/ 193 h 383"/>
                    <a:gd name="T22" fmla="*/ 129 w 351"/>
                    <a:gd name="T23" fmla="*/ 31 h 383"/>
                    <a:gd name="T24" fmla="*/ 148 w 351"/>
                    <a:gd name="T25" fmla="*/ 31 h 383"/>
                    <a:gd name="T26" fmla="*/ 148 w 351"/>
                    <a:gd name="T27" fmla="*/ 0 h 383"/>
                    <a:gd name="T28" fmla="*/ 232 w 351"/>
                    <a:gd name="T29" fmla="*/ 0 h 383"/>
                    <a:gd name="T30" fmla="*/ 232 w 351"/>
                    <a:gd name="T31" fmla="*/ 31 h 383"/>
                    <a:gd name="T32" fmla="*/ 252 w 351"/>
                    <a:gd name="T33" fmla="*/ 31 h 383"/>
                    <a:gd name="T34" fmla="*/ 252 w 351"/>
                    <a:gd name="T35" fmla="*/ 249 h 383"/>
                    <a:gd name="T36" fmla="*/ 351 w 351"/>
                    <a:gd name="T37" fmla="*/ 249 h 3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51" h="383">
                      <a:moveTo>
                        <a:pt x="351" y="249"/>
                      </a:moveTo>
                      <a:lnTo>
                        <a:pt x="351" y="374"/>
                      </a:lnTo>
                      <a:lnTo>
                        <a:pt x="129" y="374"/>
                      </a:lnTo>
                      <a:lnTo>
                        <a:pt x="129" y="363"/>
                      </a:lnTo>
                      <a:lnTo>
                        <a:pt x="106" y="363"/>
                      </a:lnTo>
                      <a:lnTo>
                        <a:pt x="106" y="383"/>
                      </a:lnTo>
                      <a:lnTo>
                        <a:pt x="0" y="383"/>
                      </a:lnTo>
                      <a:lnTo>
                        <a:pt x="0" y="78"/>
                      </a:lnTo>
                      <a:lnTo>
                        <a:pt x="106" y="78"/>
                      </a:lnTo>
                      <a:lnTo>
                        <a:pt x="106" y="193"/>
                      </a:lnTo>
                      <a:lnTo>
                        <a:pt x="129" y="193"/>
                      </a:lnTo>
                      <a:lnTo>
                        <a:pt x="129" y="31"/>
                      </a:lnTo>
                      <a:lnTo>
                        <a:pt x="148" y="31"/>
                      </a:lnTo>
                      <a:lnTo>
                        <a:pt x="148" y="0"/>
                      </a:lnTo>
                      <a:lnTo>
                        <a:pt x="232" y="0"/>
                      </a:lnTo>
                      <a:lnTo>
                        <a:pt x="232" y="31"/>
                      </a:lnTo>
                      <a:lnTo>
                        <a:pt x="252" y="31"/>
                      </a:lnTo>
                      <a:lnTo>
                        <a:pt x="252" y="249"/>
                      </a:lnTo>
                      <a:lnTo>
                        <a:pt x="351" y="249"/>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p>
                  <a:pPr marL="0" marR="0" lvl="0" indent="0" defTabSz="932597" eaLnBrk="1" fontAlgn="auto" latinLnBrk="0" hangingPunct="1">
                    <a:lnSpc>
                      <a:spcPct val="100000"/>
                    </a:lnSpc>
                    <a:spcBef>
                      <a:spcPts val="0"/>
                    </a:spcBef>
                    <a:spcAft>
                      <a:spcPts val="0"/>
                    </a:spcAft>
                    <a:buClrTx/>
                    <a:buSzTx/>
                    <a:buFontTx/>
                    <a:buNone/>
                    <a:tabLst/>
                    <a:defRPr/>
                  </a:pPr>
                  <a:endParaRPr kumimoji="0" lang="en-US" sz="1836" b="0" i="0" u="none" strike="noStrike" kern="0" cap="none" spc="0" normalizeH="0" baseline="0" noProof="0">
                    <a:ln>
                      <a:noFill/>
                    </a:ln>
                    <a:solidFill>
                      <a:sysClr val="windowText" lastClr="000000"/>
                    </a:solidFill>
                    <a:effectLst/>
                    <a:uLnTx/>
                    <a:uFillTx/>
                  </a:endParaRPr>
                </a:p>
              </p:txBody>
            </p:sp>
            <p:sp>
              <p:nvSpPr>
                <p:cNvPr id="921" name="Freeform 13"/>
                <p:cNvSpPr>
                  <a:spLocks/>
                </p:cNvSpPr>
                <p:nvPr/>
              </p:nvSpPr>
              <p:spPr bwMode="auto">
                <a:xfrm>
                  <a:off x="5637213" y="5286375"/>
                  <a:ext cx="419100" cy="657225"/>
                </a:xfrm>
                <a:custGeom>
                  <a:avLst/>
                  <a:gdLst>
                    <a:gd name="T0" fmla="*/ 264 w 264"/>
                    <a:gd name="T1" fmla="*/ 0 h 414"/>
                    <a:gd name="T2" fmla="*/ 264 w 264"/>
                    <a:gd name="T3" fmla="*/ 414 h 414"/>
                    <a:gd name="T4" fmla="*/ 183 w 264"/>
                    <a:gd name="T5" fmla="*/ 414 h 414"/>
                    <a:gd name="T6" fmla="*/ 183 w 264"/>
                    <a:gd name="T7" fmla="*/ 397 h 414"/>
                    <a:gd name="T8" fmla="*/ 115 w 264"/>
                    <a:gd name="T9" fmla="*/ 397 h 414"/>
                    <a:gd name="T10" fmla="*/ 115 w 264"/>
                    <a:gd name="T11" fmla="*/ 414 h 414"/>
                    <a:gd name="T12" fmla="*/ 0 w 264"/>
                    <a:gd name="T13" fmla="*/ 414 h 414"/>
                    <a:gd name="T14" fmla="*/ 0 w 264"/>
                    <a:gd name="T15" fmla="*/ 216 h 414"/>
                    <a:gd name="T16" fmla="*/ 13 w 264"/>
                    <a:gd name="T17" fmla="*/ 216 h 414"/>
                    <a:gd name="T18" fmla="*/ 13 w 264"/>
                    <a:gd name="T19" fmla="*/ 146 h 414"/>
                    <a:gd name="T20" fmla="*/ 115 w 264"/>
                    <a:gd name="T21" fmla="*/ 146 h 414"/>
                    <a:gd name="T22" fmla="*/ 115 w 264"/>
                    <a:gd name="T23" fmla="*/ 216 h 414"/>
                    <a:gd name="T24" fmla="*/ 129 w 264"/>
                    <a:gd name="T25" fmla="*/ 216 h 414"/>
                    <a:gd name="T26" fmla="*/ 129 w 264"/>
                    <a:gd name="T27" fmla="*/ 308 h 414"/>
                    <a:gd name="T28" fmla="*/ 183 w 264"/>
                    <a:gd name="T29" fmla="*/ 308 h 414"/>
                    <a:gd name="T30" fmla="*/ 183 w 264"/>
                    <a:gd name="T31" fmla="*/ 12 h 414"/>
                    <a:gd name="T32" fmla="*/ 264 w 264"/>
                    <a:gd name="T33" fmla="*/ 0 h 4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64" h="414">
                      <a:moveTo>
                        <a:pt x="264" y="0"/>
                      </a:moveTo>
                      <a:lnTo>
                        <a:pt x="264" y="414"/>
                      </a:lnTo>
                      <a:lnTo>
                        <a:pt x="183" y="414"/>
                      </a:lnTo>
                      <a:lnTo>
                        <a:pt x="183" y="397"/>
                      </a:lnTo>
                      <a:lnTo>
                        <a:pt x="115" y="397"/>
                      </a:lnTo>
                      <a:lnTo>
                        <a:pt x="115" y="414"/>
                      </a:lnTo>
                      <a:lnTo>
                        <a:pt x="0" y="414"/>
                      </a:lnTo>
                      <a:lnTo>
                        <a:pt x="0" y="216"/>
                      </a:lnTo>
                      <a:lnTo>
                        <a:pt x="13" y="216"/>
                      </a:lnTo>
                      <a:lnTo>
                        <a:pt x="13" y="146"/>
                      </a:lnTo>
                      <a:lnTo>
                        <a:pt x="115" y="146"/>
                      </a:lnTo>
                      <a:lnTo>
                        <a:pt x="115" y="216"/>
                      </a:lnTo>
                      <a:lnTo>
                        <a:pt x="129" y="216"/>
                      </a:lnTo>
                      <a:lnTo>
                        <a:pt x="129" y="308"/>
                      </a:lnTo>
                      <a:lnTo>
                        <a:pt x="183" y="308"/>
                      </a:lnTo>
                      <a:lnTo>
                        <a:pt x="183" y="12"/>
                      </a:lnTo>
                      <a:lnTo>
                        <a:pt x="264"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p>
                  <a:pPr marL="0" marR="0" lvl="0" indent="0" defTabSz="932597" eaLnBrk="1" fontAlgn="auto" latinLnBrk="0" hangingPunct="1">
                    <a:lnSpc>
                      <a:spcPct val="100000"/>
                    </a:lnSpc>
                    <a:spcBef>
                      <a:spcPts val="0"/>
                    </a:spcBef>
                    <a:spcAft>
                      <a:spcPts val="0"/>
                    </a:spcAft>
                    <a:buClrTx/>
                    <a:buSzTx/>
                    <a:buFontTx/>
                    <a:buNone/>
                    <a:tabLst/>
                    <a:defRPr/>
                  </a:pPr>
                  <a:endParaRPr kumimoji="0" lang="en-US" sz="1836" b="0" i="0" u="none" strike="noStrike" kern="0" cap="none" spc="0" normalizeH="0" baseline="0" noProof="0">
                    <a:ln>
                      <a:noFill/>
                    </a:ln>
                    <a:solidFill>
                      <a:sysClr val="windowText" lastClr="000000"/>
                    </a:solidFill>
                    <a:effectLst/>
                    <a:uLnTx/>
                    <a:uFillTx/>
                  </a:endParaRPr>
                </a:p>
              </p:txBody>
            </p:sp>
            <p:sp>
              <p:nvSpPr>
                <p:cNvPr id="922" name="Oval 14"/>
                <p:cNvSpPr>
                  <a:spLocks noChangeArrowheads="1"/>
                </p:cNvSpPr>
                <p:nvPr/>
              </p:nvSpPr>
              <p:spPr bwMode="auto">
                <a:xfrm>
                  <a:off x="5581650" y="4451350"/>
                  <a:ext cx="44450" cy="44450"/>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p>
                  <a:pPr marL="0" marR="0" lvl="0" indent="0" defTabSz="932597" eaLnBrk="1" fontAlgn="auto" latinLnBrk="0" hangingPunct="1">
                    <a:lnSpc>
                      <a:spcPct val="100000"/>
                    </a:lnSpc>
                    <a:spcBef>
                      <a:spcPts val="0"/>
                    </a:spcBef>
                    <a:spcAft>
                      <a:spcPts val="0"/>
                    </a:spcAft>
                    <a:buClrTx/>
                    <a:buSzTx/>
                    <a:buFontTx/>
                    <a:buNone/>
                    <a:tabLst/>
                    <a:defRPr/>
                  </a:pPr>
                  <a:endParaRPr kumimoji="0" lang="en-US" sz="1836" b="0" i="0" u="none" strike="noStrike" kern="0" cap="none" spc="0" normalizeH="0" baseline="0" noProof="0">
                    <a:ln>
                      <a:noFill/>
                    </a:ln>
                    <a:solidFill>
                      <a:sysClr val="windowText" lastClr="000000"/>
                    </a:solidFill>
                    <a:effectLst/>
                    <a:uLnTx/>
                    <a:uFillTx/>
                  </a:endParaRPr>
                </a:p>
              </p:txBody>
            </p:sp>
            <p:sp>
              <p:nvSpPr>
                <p:cNvPr id="923" name="Freeform 16"/>
                <p:cNvSpPr>
                  <a:spLocks/>
                </p:cNvSpPr>
                <p:nvPr/>
              </p:nvSpPr>
              <p:spPr bwMode="auto">
                <a:xfrm>
                  <a:off x="5280025" y="4543425"/>
                  <a:ext cx="1447800" cy="1398588"/>
                </a:xfrm>
                <a:custGeom>
                  <a:avLst/>
                  <a:gdLst>
                    <a:gd name="T0" fmla="*/ 912 w 912"/>
                    <a:gd name="T1" fmla="*/ 0 h 881"/>
                    <a:gd name="T2" fmla="*/ 0 w 912"/>
                    <a:gd name="T3" fmla="*/ 0 h 881"/>
                    <a:gd name="T4" fmla="*/ 484 w 912"/>
                    <a:gd name="T5" fmla="*/ 469 h 881"/>
                    <a:gd name="T6" fmla="*/ 489 w 912"/>
                    <a:gd name="T7" fmla="*/ 468 h 881"/>
                    <a:gd name="T8" fmla="*/ 489 w 912"/>
                    <a:gd name="T9" fmla="*/ 474 h 881"/>
                    <a:gd name="T10" fmla="*/ 598 w 912"/>
                    <a:gd name="T11" fmla="*/ 577 h 881"/>
                    <a:gd name="T12" fmla="*/ 613 w 912"/>
                    <a:gd name="T13" fmla="*/ 577 h 881"/>
                    <a:gd name="T14" fmla="*/ 613 w 912"/>
                    <a:gd name="T15" fmla="*/ 593 h 881"/>
                    <a:gd name="T16" fmla="*/ 636 w 912"/>
                    <a:gd name="T17" fmla="*/ 614 h 881"/>
                    <a:gd name="T18" fmla="*/ 636 w 912"/>
                    <a:gd name="T19" fmla="*/ 530 h 881"/>
                    <a:gd name="T20" fmla="*/ 655 w 912"/>
                    <a:gd name="T21" fmla="*/ 530 h 881"/>
                    <a:gd name="T22" fmla="*/ 655 w 912"/>
                    <a:gd name="T23" fmla="*/ 499 h 881"/>
                    <a:gd name="T24" fmla="*/ 739 w 912"/>
                    <a:gd name="T25" fmla="*/ 499 h 881"/>
                    <a:gd name="T26" fmla="*/ 739 w 912"/>
                    <a:gd name="T27" fmla="*/ 530 h 881"/>
                    <a:gd name="T28" fmla="*/ 759 w 912"/>
                    <a:gd name="T29" fmla="*/ 530 h 881"/>
                    <a:gd name="T30" fmla="*/ 759 w 912"/>
                    <a:gd name="T31" fmla="*/ 734 h 881"/>
                    <a:gd name="T32" fmla="*/ 774 w 912"/>
                    <a:gd name="T33" fmla="*/ 748 h 881"/>
                    <a:gd name="T34" fmla="*/ 858 w 912"/>
                    <a:gd name="T35" fmla="*/ 748 h 881"/>
                    <a:gd name="T36" fmla="*/ 858 w 912"/>
                    <a:gd name="T37" fmla="*/ 828 h 881"/>
                    <a:gd name="T38" fmla="*/ 912 w 912"/>
                    <a:gd name="T39" fmla="*/ 881 h 881"/>
                    <a:gd name="T40" fmla="*/ 912 w 912"/>
                    <a:gd name="T41" fmla="*/ 0 h 8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912" h="881">
                      <a:moveTo>
                        <a:pt x="912" y="0"/>
                      </a:moveTo>
                      <a:lnTo>
                        <a:pt x="0" y="0"/>
                      </a:lnTo>
                      <a:lnTo>
                        <a:pt x="484" y="469"/>
                      </a:lnTo>
                      <a:lnTo>
                        <a:pt x="489" y="468"/>
                      </a:lnTo>
                      <a:lnTo>
                        <a:pt x="489" y="474"/>
                      </a:lnTo>
                      <a:lnTo>
                        <a:pt x="598" y="577"/>
                      </a:lnTo>
                      <a:lnTo>
                        <a:pt x="613" y="577"/>
                      </a:lnTo>
                      <a:lnTo>
                        <a:pt x="613" y="593"/>
                      </a:lnTo>
                      <a:lnTo>
                        <a:pt x="636" y="614"/>
                      </a:lnTo>
                      <a:lnTo>
                        <a:pt x="636" y="530"/>
                      </a:lnTo>
                      <a:lnTo>
                        <a:pt x="655" y="530"/>
                      </a:lnTo>
                      <a:lnTo>
                        <a:pt x="655" y="499"/>
                      </a:lnTo>
                      <a:lnTo>
                        <a:pt x="739" y="499"/>
                      </a:lnTo>
                      <a:lnTo>
                        <a:pt x="739" y="530"/>
                      </a:lnTo>
                      <a:lnTo>
                        <a:pt x="759" y="530"/>
                      </a:lnTo>
                      <a:lnTo>
                        <a:pt x="759" y="734"/>
                      </a:lnTo>
                      <a:lnTo>
                        <a:pt x="774" y="748"/>
                      </a:lnTo>
                      <a:lnTo>
                        <a:pt x="858" y="748"/>
                      </a:lnTo>
                      <a:lnTo>
                        <a:pt x="858" y="828"/>
                      </a:lnTo>
                      <a:lnTo>
                        <a:pt x="912" y="881"/>
                      </a:lnTo>
                      <a:lnTo>
                        <a:pt x="912"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p>
                  <a:pPr marL="0" marR="0" lvl="0" indent="0" defTabSz="932597" eaLnBrk="1" fontAlgn="auto" latinLnBrk="0" hangingPunct="1">
                    <a:lnSpc>
                      <a:spcPct val="100000"/>
                    </a:lnSpc>
                    <a:spcBef>
                      <a:spcPts val="0"/>
                    </a:spcBef>
                    <a:spcAft>
                      <a:spcPts val="0"/>
                    </a:spcAft>
                    <a:buClrTx/>
                    <a:buSzTx/>
                    <a:buFontTx/>
                    <a:buNone/>
                    <a:tabLst/>
                    <a:defRPr/>
                  </a:pPr>
                  <a:endParaRPr kumimoji="0" lang="en-US" sz="1836" b="0" i="0" u="none" strike="noStrike" kern="0" cap="none" spc="0" normalizeH="0" baseline="0" noProof="0">
                    <a:ln>
                      <a:noFill/>
                    </a:ln>
                    <a:solidFill>
                      <a:sysClr val="windowText" lastClr="000000"/>
                    </a:solidFill>
                    <a:effectLst/>
                    <a:uLnTx/>
                    <a:uFillTx/>
                  </a:endParaRPr>
                </a:p>
              </p:txBody>
            </p:sp>
            <p:sp>
              <p:nvSpPr>
                <p:cNvPr id="924" name="Freeform 18"/>
                <p:cNvSpPr>
                  <a:spLocks noEditPoints="1"/>
                </p:cNvSpPr>
                <p:nvPr/>
              </p:nvSpPr>
              <p:spPr bwMode="auto">
                <a:xfrm>
                  <a:off x="6229350" y="5335588"/>
                  <a:ext cx="412750" cy="522288"/>
                </a:xfrm>
                <a:custGeom>
                  <a:avLst/>
                  <a:gdLst>
                    <a:gd name="T0" fmla="*/ 260 w 260"/>
                    <a:gd name="T1" fmla="*/ 249 h 329"/>
                    <a:gd name="T2" fmla="*/ 176 w 260"/>
                    <a:gd name="T3" fmla="*/ 249 h 329"/>
                    <a:gd name="T4" fmla="*/ 260 w 260"/>
                    <a:gd name="T5" fmla="*/ 329 h 329"/>
                    <a:gd name="T6" fmla="*/ 260 w 260"/>
                    <a:gd name="T7" fmla="*/ 249 h 329"/>
                    <a:gd name="T8" fmla="*/ 15 w 260"/>
                    <a:gd name="T9" fmla="*/ 78 h 329"/>
                    <a:gd name="T10" fmla="*/ 0 w 260"/>
                    <a:gd name="T11" fmla="*/ 78 h 329"/>
                    <a:gd name="T12" fmla="*/ 15 w 260"/>
                    <a:gd name="T13" fmla="*/ 94 h 329"/>
                    <a:gd name="T14" fmla="*/ 15 w 260"/>
                    <a:gd name="T15" fmla="*/ 78 h 329"/>
                    <a:gd name="T16" fmla="*/ 141 w 260"/>
                    <a:gd name="T17" fmla="*/ 0 h 329"/>
                    <a:gd name="T18" fmla="*/ 57 w 260"/>
                    <a:gd name="T19" fmla="*/ 0 h 329"/>
                    <a:gd name="T20" fmla="*/ 57 w 260"/>
                    <a:gd name="T21" fmla="*/ 31 h 329"/>
                    <a:gd name="T22" fmla="*/ 38 w 260"/>
                    <a:gd name="T23" fmla="*/ 31 h 329"/>
                    <a:gd name="T24" fmla="*/ 38 w 260"/>
                    <a:gd name="T25" fmla="*/ 115 h 329"/>
                    <a:gd name="T26" fmla="*/ 161 w 260"/>
                    <a:gd name="T27" fmla="*/ 235 h 329"/>
                    <a:gd name="T28" fmla="*/ 161 w 260"/>
                    <a:gd name="T29" fmla="*/ 31 h 329"/>
                    <a:gd name="T30" fmla="*/ 141 w 260"/>
                    <a:gd name="T31" fmla="*/ 31 h 329"/>
                    <a:gd name="T32" fmla="*/ 141 w 260"/>
                    <a:gd name="T33" fmla="*/ 0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60" h="329">
                      <a:moveTo>
                        <a:pt x="260" y="249"/>
                      </a:moveTo>
                      <a:lnTo>
                        <a:pt x="176" y="249"/>
                      </a:lnTo>
                      <a:lnTo>
                        <a:pt x="260" y="329"/>
                      </a:lnTo>
                      <a:lnTo>
                        <a:pt x="260" y="249"/>
                      </a:lnTo>
                      <a:moveTo>
                        <a:pt x="15" y="78"/>
                      </a:moveTo>
                      <a:lnTo>
                        <a:pt x="0" y="78"/>
                      </a:lnTo>
                      <a:lnTo>
                        <a:pt x="15" y="94"/>
                      </a:lnTo>
                      <a:lnTo>
                        <a:pt x="15" y="78"/>
                      </a:lnTo>
                      <a:moveTo>
                        <a:pt x="141" y="0"/>
                      </a:moveTo>
                      <a:lnTo>
                        <a:pt x="57" y="0"/>
                      </a:lnTo>
                      <a:lnTo>
                        <a:pt x="57" y="31"/>
                      </a:lnTo>
                      <a:lnTo>
                        <a:pt x="38" y="31"/>
                      </a:lnTo>
                      <a:lnTo>
                        <a:pt x="38" y="115"/>
                      </a:lnTo>
                      <a:lnTo>
                        <a:pt x="161" y="235"/>
                      </a:lnTo>
                      <a:lnTo>
                        <a:pt x="161" y="31"/>
                      </a:lnTo>
                      <a:lnTo>
                        <a:pt x="141" y="31"/>
                      </a:lnTo>
                      <a:lnTo>
                        <a:pt x="141"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p>
                  <a:pPr marL="0" marR="0" lvl="0" indent="0" defTabSz="932597" eaLnBrk="1" fontAlgn="auto" latinLnBrk="0" hangingPunct="1">
                    <a:lnSpc>
                      <a:spcPct val="100000"/>
                    </a:lnSpc>
                    <a:spcBef>
                      <a:spcPts val="0"/>
                    </a:spcBef>
                    <a:spcAft>
                      <a:spcPts val="0"/>
                    </a:spcAft>
                    <a:buClrTx/>
                    <a:buSzTx/>
                    <a:buFontTx/>
                    <a:buNone/>
                    <a:tabLst/>
                    <a:defRPr/>
                  </a:pPr>
                  <a:endParaRPr kumimoji="0" lang="en-US" sz="1836" b="0" i="0" u="none" strike="noStrike" kern="0" cap="none" spc="0" normalizeH="0" baseline="0" noProof="0">
                    <a:ln>
                      <a:noFill/>
                    </a:ln>
                    <a:solidFill>
                      <a:sysClr val="windowText" lastClr="000000"/>
                    </a:solidFill>
                    <a:effectLst/>
                    <a:uLnTx/>
                    <a:uFillTx/>
                  </a:endParaRPr>
                </a:p>
              </p:txBody>
            </p:sp>
            <p:sp>
              <p:nvSpPr>
                <p:cNvPr id="925" name="Freeform 19"/>
                <p:cNvSpPr>
                  <a:spLocks/>
                </p:cNvSpPr>
                <p:nvPr/>
              </p:nvSpPr>
              <p:spPr bwMode="auto">
                <a:xfrm>
                  <a:off x="6048375" y="5286375"/>
                  <a:ext cx="7938" cy="9525"/>
                </a:xfrm>
                <a:custGeom>
                  <a:avLst/>
                  <a:gdLst>
                    <a:gd name="T0" fmla="*/ 5 w 5"/>
                    <a:gd name="T1" fmla="*/ 0 h 6"/>
                    <a:gd name="T2" fmla="*/ 0 w 5"/>
                    <a:gd name="T3" fmla="*/ 1 h 6"/>
                    <a:gd name="T4" fmla="*/ 5 w 5"/>
                    <a:gd name="T5" fmla="*/ 6 h 6"/>
                    <a:gd name="T6" fmla="*/ 5 w 5"/>
                    <a:gd name="T7" fmla="*/ 0 h 6"/>
                  </a:gdLst>
                  <a:ahLst/>
                  <a:cxnLst>
                    <a:cxn ang="0">
                      <a:pos x="T0" y="T1"/>
                    </a:cxn>
                    <a:cxn ang="0">
                      <a:pos x="T2" y="T3"/>
                    </a:cxn>
                    <a:cxn ang="0">
                      <a:pos x="T4" y="T5"/>
                    </a:cxn>
                    <a:cxn ang="0">
                      <a:pos x="T6" y="T7"/>
                    </a:cxn>
                  </a:cxnLst>
                  <a:rect l="0" t="0" r="r" b="b"/>
                  <a:pathLst>
                    <a:path w="5" h="6">
                      <a:moveTo>
                        <a:pt x="5" y="0"/>
                      </a:moveTo>
                      <a:lnTo>
                        <a:pt x="0" y="1"/>
                      </a:lnTo>
                      <a:lnTo>
                        <a:pt x="5" y="6"/>
                      </a:lnTo>
                      <a:lnTo>
                        <a:pt x="5" y="0"/>
                      </a:lnTo>
                      <a:close/>
                    </a:path>
                  </a:pathLst>
                </a:custGeom>
                <a:solidFill>
                  <a:srgbClr val="1A86D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p>
                  <a:pPr marL="0" marR="0" lvl="0" indent="0" defTabSz="932597" eaLnBrk="1" fontAlgn="auto" latinLnBrk="0" hangingPunct="1">
                    <a:lnSpc>
                      <a:spcPct val="100000"/>
                    </a:lnSpc>
                    <a:spcBef>
                      <a:spcPts val="0"/>
                    </a:spcBef>
                    <a:spcAft>
                      <a:spcPts val="0"/>
                    </a:spcAft>
                    <a:buClrTx/>
                    <a:buSzTx/>
                    <a:buFontTx/>
                    <a:buNone/>
                    <a:tabLst/>
                    <a:defRPr/>
                  </a:pPr>
                  <a:endParaRPr kumimoji="0" lang="en-US" sz="1836" b="0" i="0" u="none" strike="noStrike" kern="0" cap="none" spc="0" normalizeH="0" baseline="0" noProof="0">
                    <a:ln>
                      <a:noFill/>
                    </a:ln>
                    <a:solidFill>
                      <a:sysClr val="windowText" lastClr="000000"/>
                    </a:solidFill>
                    <a:effectLst/>
                    <a:uLnTx/>
                    <a:uFillTx/>
                  </a:endParaRPr>
                </a:p>
              </p:txBody>
            </p:sp>
            <p:sp>
              <p:nvSpPr>
                <p:cNvPr id="926" name="Freeform 20"/>
                <p:cNvSpPr>
                  <a:spLocks/>
                </p:cNvSpPr>
                <p:nvPr/>
              </p:nvSpPr>
              <p:spPr bwMode="auto">
                <a:xfrm>
                  <a:off x="6048375" y="5286375"/>
                  <a:ext cx="7938" cy="9525"/>
                </a:xfrm>
                <a:custGeom>
                  <a:avLst/>
                  <a:gdLst>
                    <a:gd name="T0" fmla="*/ 5 w 5"/>
                    <a:gd name="T1" fmla="*/ 0 h 6"/>
                    <a:gd name="T2" fmla="*/ 0 w 5"/>
                    <a:gd name="T3" fmla="*/ 1 h 6"/>
                    <a:gd name="T4" fmla="*/ 5 w 5"/>
                    <a:gd name="T5" fmla="*/ 6 h 6"/>
                    <a:gd name="T6" fmla="*/ 5 w 5"/>
                    <a:gd name="T7" fmla="*/ 0 h 6"/>
                  </a:gdLst>
                  <a:ahLst/>
                  <a:cxnLst>
                    <a:cxn ang="0">
                      <a:pos x="T0" y="T1"/>
                    </a:cxn>
                    <a:cxn ang="0">
                      <a:pos x="T2" y="T3"/>
                    </a:cxn>
                    <a:cxn ang="0">
                      <a:pos x="T4" y="T5"/>
                    </a:cxn>
                    <a:cxn ang="0">
                      <a:pos x="T6" y="T7"/>
                    </a:cxn>
                  </a:cxnLst>
                  <a:rect l="0" t="0" r="r" b="b"/>
                  <a:pathLst>
                    <a:path w="5" h="6">
                      <a:moveTo>
                        <a:pt x="5" y="0"/>
                      </a:moveTo>
                      <a:lnTo>
                        <a:pt x="0" y="1"/>
                      </a:lnTo>
                      <a:lnTo>
                        <a:pt x="5" y="6"/>
                      </a:lnTo>
                      <a:lnTo>
                        <a:pt x="5"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p>
                  <a:pPr marL="0" marR="0" lvl="0" indent="0" defTabSz="932597" eaLnBrk="1" fontAlgn="auto" latinLnBrk="0" hangingPunct="1">
                    <a:lnSpc>
                      <a:spcPct val="100000"/>
                    </a:lnSpc>
                    <a:spcBef>
                      <a:spcPts val="0"/>
                    </a:spcBef>
                    <a:spcAft>
                      <a:spcPts val="0"/>
                    </a:spcAft>
                    <a:buClrTx/>
                    <a:buSzTx/>
                    <a:buFontTx/>
                    <a:buNone/>
                    <a:tabLst/>
                    <a:defRPr/>
                  </a:pPr>
                  <a:endParaRPr kumimoji="0" lang="en-US" sz="1836" b="0" i="0" u="none" strike="noStrike" kern="0" cap="none" spc="0" normalizeH="0" baseline="0" noProof="0">
                    <a:ln>
                      <a:noFill/>
                    </a:ln>
                    <a:solidFill>
                      <a:sysClr val="windowText" lastClr="000000"/>
                    </a:solidFill>
                    <a:effectLst/>
                    <a:uLnTx/>
                    <a:uFillTx/>
                  </a:endParaRPr>
                </a:p>
              </p:txBody>
            </p:sp>
            <p:sp>
              <p:nvSpPr>
                <p:cNvPr id="927" name="Freeform 21"/>
                <p:cNvSpPr>
                  <a:spLocks noEditPoints="1"/>
                </p:cNvSpPr>
                <p:nvPr/>
              </p:nvSpPr>
              <p:spPr bwMode="auto">
                <a:xfrm>
                  <a:off x="5143500" y="4414838"/>
                  <a:ext cx="1671638" cy="1612900"/>
                </a:xfrm>
                <a:custGeom>
                  <a:avLst/>
                  <a:gdLst>
                    <a:gd name="T0" fmla="*/ 282 w 1023"/>
                    <a:gd name="T1" fmla="*/ 49 h 986"/>
                    <a:gd name="T2" fmla="*/ 268 w 1023"/>
                    <a:gd name="T3" fmla="*/ 36 h 986"/>
                    <a:gd name="T4" fmla="*/ 282 w 1023"/>
                    <a:gd name="T5" fmla="*/ 22 h 986"/>
                    <a:gd name="T6" fmla="*/ 295 w 1023"/>
                    <a:gd name="T7" fmla="*/ 36 h 986"/>
                    <a:gd name="T8" fmla="*/ 282 w 1023"/>
                    <a:gd name="T9" fmla="*/ 49 h 986"/>
                    <a:gd name="T10" fmla="*/ 1023 w 1023"/>
                    <a:gd name="T11" fmla="*/ 0 h 986"/>
                    <a:gd name="T12" fmla="*/ 0 w 1023"/>
                    <a:gd name="T13" fmla="*/ 0 h 986"/>
                    <a:gd name="T14" fmla="*/ 83 w 1023"/>
                    <a:gd name="T15" fmla="*/ 79 h 986"/>
                    <a:gd name="T16" fmla="*/ 969 w 1023"/>
                    <a:gd name="T17" fmla="*/ 79 h 986"/>
                    <a:gd name="T18" fmla="*/ 969 w 1023"/>
                    <a:gd name="T19" fmla="*/ 934 h 986"/>
                    <a:gd name="T20" fmla="*/ 1023 w 1023"/>
                    <a:gd name="T21" fmla="*/ 986 h 986"/>
                    <a:gd name="T22" fmla="*/ 1023 w 1023"/>
                    <a:gd name="T23" fmla="*/ 0 h 9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023" h="986">
                      <a:moveTo>
                        <a:pt x="282" y="49"/>
                      </a:moveTo>
                      <a:cubicBezTo>
                        <a:pt x="274" y="49"/>
                        <a:pt x="268" y="43"/>
                        <a:pt x="268" y="36"/>
                      </a:cubicBezTo>
                      <a:cubicBezTo>
                        <a:pt x="268" y="28"/>
                        <a:pt x="274" y="22"/>
                        <a:pt x="282" y="22"/>
                      </a:cubicBezTo>
                      <a:cubicBezTo>
                        <a:pt x="289" y="22"/>
                        <a:pt x="295" y="28"/>
                        <a:pt x="295" y="36"/>
                      </a:cubicBezTo>
                      <a:cubicBezTo>
                        <a:pt x="295" y="43"/>
                        <a:pt x="289" y="49"/>
                        <a:pt x="282" y="49"/>
                      </a:cubicBezTo>
                      <a:moveTo>
                        <a:pt x="1023" y="0"/>
                      </a:moveTo>
                      <a:cubicBezTo>
                        <a:pt x="0" y="0"/>
                        <a:pt x="0" y="0"/>
                        <a:pt x="0" y="0"/>
                      </a:cubicBezTo>
                      <a:cubicBezTo>
                        <a:pt x="83" y="79"/>
                        <a:pt x="83" y="79"/>
                        <a:pt x="83" y="79"/>
                      </a:cubicBezTo>
                      <a:cubicBezTo>
                        <a:pt x="969" y="79"/>
                        <a:pt x="969" y="79"/>
                        <a:pt x="969" y="79"/>
                      </a:cubicBezTo>
                      <a:cubicBezTo>
                        <a:pt x="969" y="934"/>
                        <a:pt x="969" y="934"/>
                        <a:pt x="969" y="934"/>
                      </a:cubicBezTo>
                      <a:cubicBezTo>
                        <a:pt x="1023" y="986"/>
                        <a:pt x="1023" y="986"/>
                        <a:pt x="1023" y="986"/>
                      </a:cubicBezTo>
                      <a:cubicBezTo>
                        <a:pt x="1023" y="0"/>
                        <a:pt x="1023" y="0"/>
                        <a:pt x="1023" y="0"/>
                      </a:cubicBezTo>
                    </a:path>
                  </a:pathLst>
                </a:custGeom>
                <a:solidFill>
                  <a:srgbClr val="7F7F7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p>
                  <a:pPr marL="0" marR="0" lvl="0" indent="0" defTabSz="932597" eaLnBrk="1" fontAlgn="auto" latinLnBrk="0" hangingPunct="1">
                    <a:lnSpc>
                      <a:spcPct val="100000"/>
                    </a:lnSpc>
                    <a:spcBef>
                      <a:spcPts val="0"/>
                    </a:spcBef>
                    <a:spcAft>
                      <a:spcPts val="0"/>
                    </a:spcAft>
                    <a:buClrTx/>
                    <a:buSzTx/>
                    <a:buFontTx/>
                    <a:buNone/>
                    <a:tabLst/>
                    <a:defRPr/>
                  </a:pPr>
                  <a:endParaRPr kumimoji="0" lang="en-US" sz="1836" b="0" i="0" u="none" strike="noStrike" kern="0" cap="none" spc="0" normalizeH="0" baseline="0" noProof="0">
                    <a:ln>
                      <a:noFill/>
                    </a:ln>
                    <a:solidFill>
                      <a:sysClr val="windowText" lastClr="000000"/>
                    </a:solidFill>
                    <a:effectLst/>
                    <a:uLnTx/>
                    <a:uFillTx/>
                  </a:endParaRPr>
                </a:p>
              </p:txBody>
            </p:sp>
            <p:sp>
              <p:nvSpPr>
                <p:cNvPr id="928" name="Oval 22"/>
                <p:cNvSpPr>
                  <a:spLocks noChangeArrowheads="1"/>
                </p:cNvSpPr>
                <p:nvPr/>
              </p:nvSpPr>
              <p:spPr bwMode="auto">
                <a:xfrm>
                  <a:off x="5581650" y="4451350"/>
                  <a:ext cx="44450" cy="44450"/>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p>
                  <a:pPr marL="0" marR="0" lvl="0" indent="0" defTabSz="932597" eaLnBrk="1" fontAlgn="auto" latinLnBrk="0" hangingPunct="1">
                    <a:lnSpc>
                      <a:spcPct val="100000"/>
                    </a:lnSpc>
                    <a:spcBef>
                      <a:spcPts val="0"/>
                    </a:spcBef>
                    <a:spcAft>
                      <a:spcPts val="0"/>
                    </a:spcAft>
                    <a:buClrTx/>
                    <a:buSzTx/>
                    <a:buFontTx/>
                    <a:buNone/>
                    <a:tabLst/>
                    <a:defRPr/>
                  </a:pPr>
                  <a:endParaRPr kumimoji="0" lang="en-US" sz="1836" b="0" i="0" u="none" strike="noStrike" kern="0" cap="none" spc="0" normalizeH="0" baseline="0" noProof="0">
                    <a:ln>
                      <a:noFill/>
                    </a:ln>
                    <a:solidFill>
                      <a:sysClr val="windowText" lastClr="000000"/>
                    </a:solidFill>
                    <a:effectLst/>
                    <a:uLnTx/>
                    <a:uFillTx/>
                  </a:endParaRPr>
                </a:p>
              </p:txBody>
            </p:sp>
            <p:sp>
              <p:nvSpPr>
                <p:cNvPr id="929" name="Rectangle 43"/>
                <p:cNvSpPr>
                  <a:spLocks noChangeArrowheads="1"/>
                </p:cNvSpPr>
                <p:nvPr/>
              </p:nvSpPr>
              <p:spPr bwMode="auto">
                <a:xfrm>
                  <a:off x="5141913" y="5895975"/>
                  <a:ext cx="1589088" cy="9207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3260" tIns="46630" rIns="93260" bIns="46630" numCol="1" anchor="t" anchorCtr="0" compatLnSpc="1">
                  <a:prstTxWarp prst="textNoShape">
                    <a:avLst/>
                  </a:prstTxWarp>
                </a:bodyPr>
                <a:lstStyle/>
                <a:p>
                  <a:pPr marL="0" marR="0" lvl="0" indent="0" defTabSz="932597" eaLnBrk="1" fontAlgn="auto" latinLnBrk="0" hangingPunct="1">
                    <a:lnSpc>
                      <a:spcPct val="100000"/>
                    </a:lnSpc>
                    <a:spcBef>
                      <a:spcPts val="0"/>
                    </a:spcBef>
                    <a:spcAft>
                      <a:spcPts val="0"/>
                    </a:spcAft>
                    <a:buClrTx/>
                    <a:buSzTx/>
                    <a:buFontTx/>
                    <a:buNone/>
                    <a:tabLst/>
                    <a:defRPr/>
                  </a:pPr>
                  <a:endParaRPr kumimoji="0" lang="en-US" sz="1836" b="0" i="0" u="none" strike="noStrike" kern="0" cap="none" spc="0" normalizeH="0" baseline="0" noProof="0">
                    <a:ln>
                      <a:noFill/>
                    </a:ln>
                    <a:solidFill>
                      <a:sysClr val="windowText" lastClr="000000"/>
                    </a:solidFill>
                    <a:effectLst/>
                    <a:uLnTx/>
                    <a:uFillTx/>
                  </a:endParaRPr>
                </a:p>
              </p:txBody>
            </p:sp>
            <p:sp>
              <p:nvSpPr>
                <p:cNvPr id="930" name="Rectangle 44"/>
                <p:cNvSpPr>
                  <a:spLocks noChangeArrowheads="1"/>
                </p:cNvSpPr>
                <p:nvPr/>
              </p:nvSpPr>
              <p:spPr bwMode="auto">
                <a:xfrm>
                  <a:off x="4473575" y="5895975"/>
                  <a:ext cx="98425" cy="9207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3260" tIns="46630" rIns="93260" bIns="46630" numCol="1" anchor="t" anchorCtr="0" compatLnSpc="1">
                  <a:prstTxWarp prst="textNoShape">
                    <a:avLst/>
                  </a:prstTxWarp>
                </a:bodyPr>
                <a:lstStyle/>
                <a:p>
                  <a:pPr marL="0" marR="0" lvl="0" indent="0" defTabSz="932597" eaLnBrk="1" fontAlgn="auto" latinLnBrk="0" hangingPunct="1">
                    <a:lnSpc>
                      <a:spcPct val="100000"/>
                    </a:lnSpc>
                    <a:spcBef>
                      <a:spcPts val="0"/>
                    </a:spcBef>
                    <a:spcAft>
                      <a:spcPts val="0"/>
                    </a:spcAft>
                    <a:buClrTx/>
                    <a:buSzTx/>
                    <a:buFontTx/>
                    <a:buNone/>
                    <a:tabLst/>
                    <a:defRPr/>
                  </a:pPr>
                  <a:endParaRPr kumimoji="0" lang="en-US" sz="1836" b="0" i="0" u="none" strike="noStrike" kern="0" cap="none" spc="0" normalizeH="0" baseline="0" noProof="0">
                    <a:ln>
                      <a:noFill/>
                    </a:ln>
                    <a:solidFill>
                      <a:sysClr val="windowText" lastClr="000000"/>
                    </a:solidFill>
                    <a:effectLst/>
                    <a:uLnTx/>
                    <a:uFillTx/>
                  </a:endParaRPr>
                </a:p>
              </p:txBody>
            </p:sp>
            <p:sp>
              <p:nvSpPr>
                <p:cNvPr id="931" name="Rectangle 45"/>
                <p:cNvSpPr>
                  <a:spLocks noChangeArrowheads="1"/>
                </p:cNvSpPr>
                <p:nvPr/>
              </p:nvSpPr>
              <p:spPr bwMode="auto">
                <a:xfrm>
                  <a:off x="4572000" y="5895975"/>
                  <a:ext cx="569913" cy="92075"/>
                </a:xfrm>
                <a:prstGeom prst="rect">
                  <a:avLst/>
                </a:prstGeom>
                <a:solidFill>
                  <a:srgbClr val="E3E3E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3260" tIns="46630" rIns="93260" bIns="46630" numCol="1" anchor="t" anchorCtr="0" compatLnSpc="1">
                  <a:prstTxWarp prst="textNoShape">
                    <a:avLst/>
                  </a:prstTxWarp>
                </a:bodyPr>
                <a:lstStyle/>
                <a:p>
                  <a:pPr marL="0" marR="0" lvl="0" indent="0" defTabSz="932597" eaLnBrk="1" fontAlgn="auto" latinLnBrk="0" hangingPunct="1">
                    <a:lnSpc>
                      <a:spcPct val="100000"/>
                    </a:lnSpc>
                    <a:spcBef>
                      <a:spcPts val="0"/>
                    </a:spcBef>
                    <a:spcAft>
                      <a:spcPts val="0"/>
                    </a:spcAft>
                    <a:buClrTx/>
                    <a:buSzTx/>
                    <a:buFontTx/>
                    <a:buNone/>
                    <a:tabLst/>
                    <a:defRPr/>
                  </a:pPr>
                  <a:endParaRPr kumimoji="0" lang="en-US" sz="1836" b="0" i="0" u="none" strike="noStrike" kern="0" cap="none" spc="0" normalizeH="0" baseline="0" noProof="0">
                    <a:ln>
                      <a:noFill/>
                    </a:ln>
                    <a:solidFill>
                      <a:sysClr val="windowText" lastClr="000000"/>
                    </a:solidFill>
                    <a:effectLst/>
                    <a:uLnTx/>
                    <a:uFillTx/>
                  </a:endParaRPr>
                </a:p>
              </p:txBody>
            </p:sp>
            <p:sp>
              <p:nvSpPr>
                <p:cNvPr id="932" name="Oval 46"/>
                <p:cNvSpPr>
                  <a:spLocks noChangeArrowheads="1"/>
                </p:cNvSpPr>
                <p:nvPr/>
              </p:nvSpPr>
              <p:spPr bwMode="auto">
                <a:xfrm>
                  <a:off x="5314950" y="5918200"/>
                  <a:ext cx="50800" cy="47625"/>
                </a:xfrm>
                <a:prstGeom prst="ellipse">
                  <a:avLst/>
                </a:prstGeom>
                <a:solidFill>
                  <a:srgbClr val="0078D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p>
                  <a:pPr marL="0" marR="0" lvl="0" indent="0" defTabSz="932597" eaLnBrk="1" fontAlgn="auto" latinLnBrk="0" hangingPunct="1">
                    <a:lnSpc>
                      <a:spcPct val="100000"/>
                    </a:lnSpc>
                    <a:spcBef>
                      <a:spcPts val="0"/>
                    </a:spcBef>
                    <a:spcAft>
                      <a:spcPts val="0"/>
                    </a:spcAft>
                    <a:buClrTx/>
                    <a:buSzTx/>
                    <a:buFontTx/>
                    <a:buNone/>
                    <a:tabLst/>
                    <a:defRPr/>
                  </a:pPr>
                  <a:endParaRPr kumimoji="0" lang="en-US" sz="1836" b="0" i="0" u="none" strike="noStrike" kern="0" cap="none" spc="0" normalizeH="0" baseline="0" noProof="0">
                    <a:ln>
                      <a:noFill/>
                    </a:ln>
                    <a:solidFill>
                      <a:sysClr val="windowText" lastClr="000000"/>
                    </a:solidFill>
                    <a:effectLst/>
                    <a:uLnTx/>
                    <a:uFillTx/>
                  </a:endParaRPr>
                </a:p>
              </p:txBody>
            </p:sp>
            <p:sp>
              <p:nvSpPr>
                <p:cNvPr id="933" name="Oval 47"/>
                <p:cNvSpPr>
                  <a:spLocks noChangeArrowheads="1"/>
                </p:cNvSpPr>
                <p:nvPr/>
              </p:nvSpPr>
              <p:spPr bwMode="auto">
                <a:xfrm>
                  <a:off x="5194300" y="5918200"/>
                  <a:ext cx="50800" cy="47625"/>
                </a:xfrm>
                <a:prstGeom prst="ellipse">
                  <a:avLst/>
                </a:prstGeom>
                <a:solidFill>
                  <a:srgbClr val="46464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p>
                  <a:pPr marL="0" marR="0" lvl="0" indent="0" defTabSz="932597" eaLnBrk="1" fontAlgn="auto" latinLnBrk="0" hangingPunct="1">
                    <a:lnSpc>
                      <a:spcPct val="100000"/>
                    </a:lnSpc>
                    <a:spcBef>
                      <a:spcPts val="0"/>
                    </a:spcBef>
                    <a:spcAft>
                      <a:spcPts val="0"/>
                    </a:spcAft>
                    <a:buClrTx/>
                    <a:buSzTx/>
                    <a:buFontTx/>
                    <a:buNone/>
                    <a:tabLst/>
                    <a:defRPr/>
                  </a:pPr>
                  <a:endParaRPr kumimoji="0" lang="en-US" sz="1836" b="0" i="0" u="none" strike="noStrike" kern="0" cap="none" spc="0" normalizeH="0" baseline="0" noProof="0">
                    <a:ln>
                      <a:noFill/>
                    </a:ln>
                    <a:solidFill>
                      <a:sysClr val="windowText" lastClr="000000"/>
                    </a:solidFill>
                    <a:effectLst/>
                    <a:uLnTx/>
                    <a:uFillTx/>
                  </a:endParaRPr>
                </a:p>
              </p:txBody>
            </p:sp>
            <p:sp>
              <p:nvSpPr>
                <p:cNvPr id="934" name="Rectangle 48"/>
                <p:cNvSpPr>
                  <a:spLocks noChangeArrowheads="1"/>
                </p:cNvSpPr>
                <p:nvPr/>
              </p:nvSpPr>
              <p:spPr bwMode="auto">
                <a:xfrm>
                  <a:off x="5432425" y="5918200"/>
                  <a:ext cx="60325" cy="47625"/>
                </a:xfrm>
                <a:prstGeom prst="rect">
                  <a:avLst/>
                </a:prstGeom>
                <a:solidFill>
                  <a:srgbClr val="FFB9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3260" tIns="46630" rIns="93260" bIns="46630" numCol="1" anchor="t" anchorCtr="0" compatLnSpc="1">
                  <a:prstTxWarp prst="textNoShape">
                    <a:avLst/>
                  </a:prstTxWarp>
                </a:bodyPr>
                <a:lstStyle/>
                <a:p>
                  <a:pPr marL="0" marR="0" lvl="0" indent="0" defTabSz="932597" eaLnBrk="1" fontAlgn="auto" latinLnBrk="0" hangingPunct="1">
                    <a:lnSpc>
                      <a:spcPct val="100000"/>
                    </a:lnSpc>
                    <a:spcBef>
                      <a:spcPts val="0"/>
                    </a:spcBef>
                    <a:spcAft>
                      <a:spcPts val="0"/>
                    </a:spcAft>
                    <a:buClrTx/>
                    <a:buSzTx/>
                    <a:buFontTx/>
                    <a:buNone/>
                    <a:tabLst/>
                    <a:defRPr/>
                  </a:pPr>
                  <a:endParaRPr kumimoji="0" lang="en-US" sz="1836" b="0" i="0" u="none" strike="noStrike" kern="0" cap="none" spc="0" normalizeH="0" baseline="0" noProof="0">
                    <a:ln>
                      <a:noFill/>
                    </a:ln>
                    <a:solidFill>
                      <a:sysClr val="windowText" lastClr="000000"/>
                    </a:solidFill>
                    <a:effectLst/>
                    <a:uLnTx/>
                    <a:uFillTx/>
                  </a:endParaRPr>
                </a:p>
              </p:txBody>
            </p:sp>
            <p:sp>
              <p:nvSpPr>
                <p:cNvPr id="935" name="Rectangle 49"/>
                <p:cNvSpPr>
                  <a:spLocks noChangeArrowheads="1"/>
                </p:cNvSpPr>
                <p:nvPr/>
              </p:nvSpPr>
              <p:spPr bwMode="auto">
                <a:xfrm>
                  <a:off x="5557838" y="5918200"/>
                  <a:ext cx="55563" cy="4762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3260" tIns="46630" rIns="93260" bIns="46630" numCol="1" anchor="t" anchorCtr="0" compatLnSpc="1">
                  <a:prstTxWarp prst="textNoShape">
                    <a:avLst/>
                  </a:prstTxWarp>
                </a:bodyPr>
                <a:lstStyle/>
                <a:p>
                  <a:pPr marL="0" marR="0" lvl="0" indent="0" defTabSz="932597" eaLnBrk="1" fontAlgn="auto" latinLnBrk="0" hangingPunct="1">
                    <a:lnSpc>
                      <a:spcPct val="100000"/>
                    </a:lnSpc>
                    <a:spcBef>
                      <a:spcPts val="0"/>
                    </a:spcBef>
                    <a:spcAft>
                      <a:spcPts val="0"/>
                    </a:spcAft>
                    <a:buClrTx/>
                    <a:buSzTx/>
                    <a:buFontTx/>
                    <a:buNone/>
                    <a:tabLst/>
                    <a:defRPr/>
                  </a:pPr>
                  <a:endParaRPr kumimoji="0" lang="en-US" sz="1836" b="0" i="0" u="none" strike="noStrike" kern="0" cap="none" spc="0" normalizeH="0" baseline="0" noProof="0">
                    <a:ln>
                      <a:noFill/>
                    </a:ln>
                    <a:solidFill>
                      <a:sysClr val="windowText" lastClr="000000"/>
                    </a:solidFill>
                    <a:effectLst/>
                    <a:uLnTx/>
                    <a:uFillTx/>
                  </a:endParaRPr>
                </a:p>
              </p:txBody>
            </p:sp>
            <p:sp>
              <p:nvSpPr>
                <p:cNvPr id="936" name="Freeform 50"/>
                <p:cNvSpPr>
                  <a:spLocks/>
                </p:cNvSpPr>
                <p:nvPr/>
              </p:nvSpPr>
              <p:spPr bwMode="auto">
                <a:xfrm>
                  <a:off x="4498975" y="5915025"/>
                  <a:ext cx="53975" cy="52388"/>
                </a:xfrm>
                <a:custGeom>
                  <a:avLst/>
                  <a:gdLst>
                    <a:gd name="T0" fmla="*/ 34 w 34"/>
                    <a:gd name="T1" fmla="*/ 0 h 33"/>
                    <a:gd name="T2" fmla="*/ 0 w 34"/>
                    <a:gd name="T3" fmla="*/ 6 h 33"/>
                    <a:gd name="T4" fmla="*/ 0 w 34"/>
                    <a:gd name="T5" fmla="*/ 29 h 33"/>
                    <a:gd name="T6" fmla="*/ 34 w 34"/>
                    <a:gd name="T7" fmla="*/ 33 h 33"/>
                    <a:gd name="T8" fmla="*/ 34 w 34"/>
                    <a:gd name="T9" fmla="*/ 0 h 33"/>
                  </a:gdLst>
                  <a:ahLst/>
                  <a:cxnLst>
                    <a:cxn ang="0">
                      <a:pos x="T0" y="T1"/>
                    </a:cxn>
                    <a:cxn ang="0">
                      <a:pos x="T2" y="T3"/>
                    </a:cxn>
                    <a:cxn ang="0">
                      <a:pos x="T4" y="T5"/>
                    </a:cxn>
                    <a:cxn ang="0">
                      <a:pos x="T6" y="T7"/>
                    </a:cxn>
                    <a:cxn ang="0">
                      <a:pos x="T8" y="T9"/>
                    </a:cxn>
                  </a:cxnLst>
                  <a:rect l="0" t="0" r="r" b="b"/>
                  <a:pathLst>
                    <a:path w="34" h="33">
                      <a:moveTo>
                        <a:pt x="34" y="0"/>
                      </a:moveTo>
                      <a:lnTo>
                        <a:pt x="0" y="6"/>
                      </a:lnTo>
                      <a:lnTo>
                        <a:pt x="0" y="29"/>
                      </a:lnTo>
                      <a:lnTo>
                        <a:pt x="34" y="33"/>
                      </a:lnTo>
                      <a:lnTo>
                        <a:pt x="34"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p>
                  <a:pPr marL="0" marR="0" lvl="0" indent="0" defTabSz="932597" eaLnBrk="1" fontAlgn="auto" latinLnBrk="0" hangingPunct="1">
                    <a:lnSpc>
                      <a:spcPct val="100000"/>
                    </a:lnSpc>
                    <a:spcBef>
                      <a:spcPts val="0"/>
                    </a:spcBef>
                    <a:spcAft>
                      <a:spcPts val="0"/>
                    </a:spcAft>
                    <a:buClrTx/>
                    <a:buSzTx/>
                    <a:buFontTx/>
                    <a:buNone/>
                    <a:tabLst/>
                    <a:defRPr/>
                  </a:pPr>
                  <a:endParaRPr kumimoji="0" lang="en-US" sz="1836" b="0" i="0" u="none" strike="noStrike" kern="0" cap="none" spc="0" normalizeH="0" baseline="0" noProof="0">
                    <a:ln>
                      <a:noFill/>
                    </a:ln>
                    <a:solidFill>
                      <a:sysClr val="windowText" lastClr="000000"/>
                    </a:solidFill>
                    <a:effectLst/>
                    <a:uLnTx/>
                    <a:uFillTx/>
                  </a:endParaRPr>
                </a:p>
              </p:txBody>
            </p:sp>
            <p:sp>
              <p:nvSpPr>
                <p:cNvPr id="937" name="Freeform 51"/>
                <p:cNvSpPr>
                  <a:spLocks/>
                </p:cNvSpPr>
                <p:nvPr/>
              </p:nvSpPr>
              <p:spPr bwMode="auto">
                <a:xfrm>
                  <a:off x="4017963" y="6091238"/>
                  <a:ext cx="3127375" cy="122238"/>
                </a:xfrm>
                <a:custGeom>
                  <a:avLst/>
                  <a:gdLst>
                    <a:gd name="T0" fmla="*/ 0 w 1914"/>
                    <a:gd name="T1" fmla="*/ 0 h 75"/>
                    <a:gd name="T2" fmla="*/ 0 w 1914"/>
                    <a:gd name="T3" fmla="*/ 4 h 75"/>
                    <a:gd name="T4" fmla="*/ 70 w 1914"/>
                    <a:gd name="T5" fmla="*/ 75 h 75"/>
                    <a:gd name="T6" fmla="*/ 1844 w 1914"/>
                    <a:gd name="T7" fmla="*/ 75 h 75"/>
                    <a:gd name="T8" fmla="*/ 1914 w 1914"/>
                    <a:gd name="T9" fmla="*/ 4 h 75"/>
                    <a:gd name="T10" fmla="*/ 1914 w 1914"/>
                    <a:gd name="T11" fmla="*/ 0 h 75"/>
                    <a:gd name="T12" fmla="*/ 0 w 1914"/>
                    <a:gd name="T13" fmla="*/ 0 h 75"/>
                  </a:gdLst>
                  <a:ahLst/>
                  <a:cxnLst>
                    <a:cxn ang="0">
                      <a:pos x="T0" y="T1"/>
                    </a:cxn>
                    <a:cxn ang="0">
                      <a:pos x="T2" y="T3"/>
                    </a:cxn>
                    <a:cxn ang="0">
                      <a:pos x="T4" y="T5"/>
                    </a:cxn>
                    <a:cxn ang="0">
                      <a:pos x="T6" y="T7"/>
                    </a:cxn>
                    <a:cxn ang="0">
                      <a:pos x="T8" y="T9"/>
                    </a:cxn>
                    <a:cxn ang="0">
                      <a:pos x="T10" y="T11"/>
                    </a:cxn>
                    <a:cxn ang="0">
                      <a:pos x="T12" y="T13"/>
                    </a:cxn>
                  </a:cxnLst>
                  <a:rect l="0" t="0" r="r" b="b"/>
                  <a:pathLst>
                    <a:path w="1914" h="75">
                      <a:moveTo>
                        <a:pt x="0" y="0"/>
                      </a:moveTo>
                      <a:cubicBezTo>
                        <a:pt x="0" y="4"/>
                        <a:pt x="0" y="4"/>
                        <a:pt x="0" y="4"/>
                      </a:cubicBezTo>
                      <a:cubicBezTo>
                        <a:pt x="0" y="43"/>
                        <a:pt x="32" y="75"/>
                        <a:pt x="70" y="75"/>
                      </a:cubicBezTo>
                      <a:cubicBezTo>
                        <a:pt x="1844" y="75"/>
                        <a:pt x="1844" y="75"/>
                        <a:pt x="1844" y="75"/>
                      </a:cubicBezTo>
                      <a:cubicBezTo>
                        <a:pt x="1883" y="75"/>
                        <a:pt x="1914" y="43"/>
                        <a:pt x="1914" y="4"/>
                      </a:cubicBezTo>
                      <a:cubicBezTo>
                        <a:pt x="1914" y="0"/>
                        <a:pt x="1914" y="0"/>
                        <a:pt x="1914" y="0"/>
                      </a:cubicBezTo>
                      <a:lnTo>
                        <a:pt x="0" y="0"/>
                      </a:lnTo>
                      <a:close/>
                    </a:path>
                  </a:pathLst>
                </a:custGeom>
                <a:solidFill>
                  <a:srgbClr val="7F7F7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p>
                  <a:pPr marL="0" marR="0" lvl="0" indent="0" defTabSz="932597" eaLnBrk="1" fontAlgn="auto" latinLnBrk="0" hangingPunct="1">
                    <a:lnSpc>
                      <a:spcPct val="100000"/>
                    </a:lnSpc>
                    <a:spcBef>
                      <a:spcPts val="0"/>
                    </a:spcBef>
                    <a:spcAft>
                      <a:spcPts val="0"/>
                    </a:spcAft>
                    <a:buClrTx/>
                    <a:buSzTx/>
                    <a:buFontTx/>
                    <a:buNone/>
                    <a:tabLst/>
                    <a:defRPr/>
                  </a:pPr>
                  <a:endParaRPr kumimoji="0" lang="en-US" sz="1836" b="0" i="0" u="none" strike="noStrike" kern="0" cap="none" spc="0" normalizeH="0" baseline="0" noProof="0">
                    <a:ln>
                      <a:noFill/>
                    </a:ln>
                    <a:solidFill>
                      <a:sysClr val="windowText" lastClr="000000"/>
                    </a:solidFill>
                    <a:effectLst/>
                    <a:uLnTx/>
                    <a:uFillTx/>
                  </a:endParaRPr>
                </a:p>
              </p:txBody>
            </p:sp>
          </p:grpSp>
          <p:grpSp>
            <p:nvGrpSpPr>
              <p:cNvPr id="845" name="Group 844"/>
              <p:cNvGrpSpPr/>
              <p:nvPr/>
            </p:nvGrpSpPr>
            <p:grpSpPr>
              <a:xfrm>
                <a:off x="9099355" y="4646140"/>
                <a:ext cx="541779" cy="541779"/>
                <a:chOff x="4213226" y="4706938"/>
                <a:chExt cx="185737" cy="185737"/>
              </a:xfrm>
            </p:grpSpPr>
            <p:sp>
              <p:nvSpPr>
                <p:cNvPr id="908" name="Rectangle 323"/>
                <p:cNvSpPr>
                  <a:spLocks noChangeArrowheads="1"/>
                </p:cNvSpPr>
                <p:nvPr/>
              </p:nvSpPr>
              <p:spPr bwMode="auto">
                <a:xfrm>
                  <a:off x="4348163" y="4813300"/>
                  <a:ext cx="22225" cy="79375"/>
                </a:xfrm>
                <a:prstGeom prst="rect">
                  <a:avLst/>
                </a:prstGeom>
                <a:solidFill>
                  <a:srgbClr val="00205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3260" tIns="46630" rIns="93260" bIns="46630" numCol="1" anchor="t" anchorCtr="0" compatLnSpc="1">
                  <a:prstTxWarp prst="textNoShape">
                    <a:avLst/>
                  </a:prstTxWarp>
                </a:bodyPr>
                <a:lstStyle/>
                <a:p>
                  <a:pPr marL="0" marR="0" lvl="0" indent="0" defTabSz="932597" eaLnBrk="1" fontAlgn="auto" latinLnBrk="0" hangingPunct="1">
                    <a:lnSpc>
                      <a:spcPct val="100000"/>
                    </a:lnSpc>
                    <a:spcBef>
                      <a:spcPts val="0"/>
                    </a:spcBef>
                    <a:spcAft>
                      <a:spcPts val="0"/>
                    </a:spcAft>
                    <a:buClrTx/>
                    <a:buSzTx/>
                    <a:buFontTx/>
                    <a:buNone/>
                    <a:tabLst/>
                    <a:defRPr/>
                  </a:pPr>
                  <a:endParaRPr kumimoji="0" lang="en-US" sz="1836" b="0" i="0" u="none" strike="noStrike" kern="0" cap="none" spc="0" normalizeH="0" baseline="0" noProof="0">
                    <a:ln>
                      <a:noFill/>
                    </a:ln>
                    <a:solidFill>
                      <a:sysClr val="windowText" lastClr="000000"/>
                    </a:solidFill>
                    <a:effectLst/>
                    <a:uLnTx/>
                    <a:uFillTx/>
                  </a:endParaRPr>
                </a:p>
              </p:txBody>
            </p:sp>
            <p:sp>
              <p:nvSpPr>
                <p:cNvPr id="909" name="Freeform 324"/>
                <p:cNvSpPr>
                  <a:spLocks/>
                </p:cNvSpPr>
                <p:nvPr/>
              </p:nvSpPr>
              <p:spPr bwMode="auto">
                <a:xfrm>
                  <a:off x="4268788" y="4826000"/>
                  <a:ext cx="22225" cy="66675"/>
                </a:xfrm>
                <a:custGeom>
                  <a:avLst/>
                  <a:gdLst>
                    <a:gd name="T0" fmla="*/ 0 w 14"/>
                    <a:gd name="T1" fmla="*/ 0 h 42"/>
                    <a:gd name="T2" fmla="*/ 0 w 14"/>
                    <a:gd name="T3" fmla="*/ 9 h 42"/>
                    <a:gd name="T4" fmla="*/ 0 w 14"/>
                    <a:gd name="T5" fmla="*/ 42 h 42"/>
                    <a:gd name="T6" fmla="*/ 14 w 14"/>
                    <a:gd name="T7" fmla="*/ 42 h 42"/>
                    <a:gd name="T8" fmla="*/ 14 w 14"/>
                    <a:gd name="T9" fmla="*/ 2 h 42"/>
                    <a:gd name="T10" fmla="*/ 14 w 14"/>
                    <a:gd name="T11" fmla="*/ 0 h 42"/>
                    <a:gd name="T12" fmla="*/ 0 w 14"/>
                    <a:gd name="T13" fmla="*/ 0 h 42"/>
                  </a:gdLst>
                  <a:ahLst/>
                  <a:cxnLst>
                    <a:cxn ang="0">
                      <a:pos x="T0" y="T1"/>
                    </a:cxn>
                    <a:cxn ang="0">
                      <a:pos x="T2" y="T3"/>
                    </a:cxn>
                    <a:cxn ang="0">
                      <a:pos x="T4" y="T5"/>
                    </a:cxn>
                    <a:cxn ang="0">
                      <a:pos x="T6" y="T7"/>
                    </a:cxn>
                    <a:cxn ang="0">
                      <a:pos x="T8" y="T9"/>
                    </a:cxn>
                    <a:cxn ang="0">
                      <a:pos x="T10" y="T11"/>
                    </a:cxn>
                    <a:cxn ang="0">
                      <a:pos x="T12" y="T13"/>
                    </a:cxn>
                  </a:cxnLst>
                  <a:rect l="0" t="0" r="r" b="b"/>
                  <a:pathLst>
                    <a:path w="14" h="42">
                      <a:moveTo>
                        <a:pt x="0" y="0"/>
                      </a:moveTo>
                      <a:lnTo>
                        <a:pt x="0" y="9"/>
                      </a:lnTo>
                      <a:lnTo>
                        <a:pt x="0" y="42"/>
                      </a:lnTo>
                      <a:lnTo>
                        <a:pt x="14" y="42"/>
                      </a:lnTo>
                      <a:lnTo>
                        <a:pt x="14" y="2"/>
                      </a:lnTo>
                      <a:lnTo>
                        <a:pt x="14" y="0"/>
                      </a:lnTo>
                      <a:lnTo>
                        <a:pt x="0" y="0"/>
                      </a:lnTo>
                      <a:close/>
                    </a:path>
                  </a:pathLst>
                </a:custGeom>
                <a:solidFill>
                  <a:srgbClr val="00B29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p>
                  <a:pPr marL="0" marR="0" lvl="0" indent="0" defTabSz="932597" eaLnBrk="1" fontAlgn="auto" latinLnBrk="0" hangingPunct="1">
                    <a:lnSpc>
                      <a:spcPct val="100000"/>
                    </a:lnSpc>
                    <a:spcBef>
                      <a:spcPts val="0"/>
                    </a:spcBef>
                    <a:spcAft>
                      <a:spcPts val="0"/>
                    </a:spcAft>
                    <a:buClrTx/>
                    <a:buSzTx/>
                    <a:buFontTx/>
                    <a:buNone/>
                    <a:tabLst/>
                    <a:defRPr/>
                  </a:pPr>
                  <a:endParaRPr kumimoji="0" lang="en-US" sz="1836" b="0" i="0" u="none" strike="noStrike" kern="0" cap="none" spc="0" normalizeH="0" baseline="0" noProof="0">
                    <a:ln>
                      <a:noFill/>
                    </a:ln>
                    <a:solidFill>
                      <a:sysClr val="windowText" lastClr="000000"/>
                    </a:solidFill>
                    <a:effectLst/>
                    <a:uLnTx/>
                    <a:uFillTx/>
                  </a:endParaRPr>
                </a:p>
              </p:txBody>
            </p:sp>
            <p:sp>
              <p:nvSpPr>
                <p:cNvPr id="910" name="Freeform 325"/>
                <p:cNvSpPr>
                  <a:spLocks/>
                </p:cNvSpPr>
                <p:nvPr/>
              </p:nvSpPr>
              <p:spPr bwMode="auto">
                <a:xfrm>
                  <a:off x="4294188" y="4764088"/>
                  <a:ext cx="22225" cy="128587"/>
                </a:xfrm>
                <a:custGeom>
                  <a:avLst/>
                  <a:gdLst>
                    <a:gd name="T0" fmla="*/ 0 w 14"/>
                    <a:gd name="T1" fmla="*/ 0 h 81"/>
                    <a:gd name="T2" fmla="*/ 0 w 14"/>
                    <a:gd name="T3" fmla="*/ 41 h 81"/>
                    <a:gd name="T4" fmla="*/ 0 w 14"/>
                    <a:gd name="T5" fmla="*/ 81 h 81"/>
                    <a:gd name="T6" fmla="*/ 14 w 14"/>
                    <a:gd name="T7" fmla="*/ 81 h 81"/>
                    <a:gd name="T8" fmla="*/ 14 w 14"/>
                    <a:gd name="T9" fmla="*/ 34 h 81"/>
                    <a:gd name="T10" fmla="*/ 14 w 14"/>
                    <a:gd name="T11" fmla="*/ 0 h 81"/>
                    <a:gd name="T12" fmla="*/ 0 w 14"/>
                    <a:gd name="T13" fmla="*/ 0 h 81"/>
                  </a:gdLst>
                  <a:ahLst/>
                  <a:cxnLst>
                    <a:cxn ang="0">
                      <a:pos x="T0" y="T1"/>
                    </a:cxn>
                    <a:cxn ang="0">
                      <a:pos x="T2" y="T3"/>
                    </a:cxn>
                    <a:cxn ang="0">
                      <a:pos x="T4" y="T5"/>
                    </a:cxn>
                    <a:cxn ang="0">
                      <a:pos x="T6" y="T7"/>
                    </a:cxn>
                    <a:cxn ang="0">
                      <a:pos x="T8" y="T9"/>
                    </a:cxn>
                    <a:cxn ang="0">
                      <a:pos x="T10" y="T11"/>
                    </a:cxn>
                    <a:cxn ang="0">
                      <a:pos x="T12" y="T13"/>
                    </a:cxn>
                  </a:cxnLst>
                  <a:rect l="0" t="0" r="r" b="b"/>
                  <a:pathLst>
                    <a:path w="14" h="81">
                      <a:moveTo>
                        <a:pt x="0" y="0"/>
                      </a:moveTo>
                      <a:lnTo>
                        <a:pt x="0" y="41"/>
                      </a:lnTo>
                      <a:lnTo>
                        <a:pt x="0" y="81"/>
                      </a:lnTo>
                      <a:lnTo>
                        <a:pt x="14" y="81"/>
                      </a:lnTo>
                      <a:lnTo>
                        <a:pt x="14" y="34"/>
                      </a:lnTo>
                      <a:lnTo>
                        <a:pt x="14" y="0"/>
                      </a:lnTo>
                      <a:lnTo>
                        <a:pt x="0" y="0"/>
                      </a:lnTo>
                      <a:close/>
                    </a:path>
                  </a:pathLst>
                </a:custGeom>
                <a:solidFill>
                  <a:srgbClr val="00827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p>
                  <a:pPr marL="0" marR="0" lvl="0" indent="0" defTabSz="932597" eaLnBrk="1" fontAlgn="auto" latinLnBrk="0" hangingPunct="1">
                    <a:lnSpc>
                      <a:spcPct val="100000"/>
                    </a:lnSpc>
                    <a:spcBef>
                      <a:spcPts val="0"/>
                    </a:spcBef>
                    <a:spcAft>
                      <a:spcPts val="0"/>
                    </a:spcAft>
                    <a:buClrTx/>
                    <a:buSzTx/>
                    <a:buFontTx/>
                    <a:buNone/>
                    <a:tabLst/>
                    <a:defRPr/>
                  </a:pPr>
                  <a:endParaRPr kumimoji="0" lang="en-US" sz="1836" b="0" i="0" u="none" strike="noStrike" kern="0" cap="none" spc="0" normalizeH="0" baseline="0" noProof="0">
                    <a:ln>
                      <a:noFill/>
                    </a:ln>
                    <a:solidFill>
                      <a:sysClr val="windowText" lastClr="000000"/>
                    </a:solidFill>
                    <a:effectLst/>
                    <a:uLnTx/>
                    <a:uFillTx/>
                  </a:endParaRPr>
                </a:p>
              </p:txBody>
            </p:sp>
            <p:sp>
              <p:nvSpPr>
                <p:cNvPr id="911" name="Freeform 326"/>
                <p:cNvSpPr>
                  <a:spLocks/>
                </p:cNvSpPr>
                <p:nvPr/>
              </p:nvSpPr>
              <p:spPr bwMode="auto">
                <a:xfrm>
                  <a:off x="4321176" y="4706938"/>
                  <a:ext cx="22225" cy="185737"/>
                </a:xfrm>
                <a:custGeom>
                  <a:avLst/>
                  <a:gdLst>
                    <a:gd name="T0" fmla="*/ 0 w 14"/>
                    <a:gd name="T1" fmla="*/ 0 h 117"/>
                    <a:gd name="T2" fmla="*/ 0 w 14"/>
                    <a:gd name="T3" fmla="*/ 68 h 117"/>
                    <a:gd name="T4" fmla="*/ 0 w 14"/>
                    <a:gd name="T5" fmla="*/ 117 h 117"/>
                    <a:gd name="T6" fmla="*/ 14 w 14"/>
                    <a:gd name="T7" fmla="*/ 117 h 117"/>
                    <a:gd name="T8" fmla="*/ 14 w 14"/>
                    <a:gd name="T9" fmla="*/ 63 h 117"/>
                    <a:gd name="T10" fmla="*/ 14 w 14"/>
                    <a:gd name="T11" fmla="*/ 0 h 117"/>
                    <a:gd name="T12" fmla="*/ 0 w 14"/>
                    <a:gd name="T13" fmla="*/ 0 h 117"/>
                  </a:gdLst>
                  <a:ahLst/>
                  <a:cxnLst>
                    <a:cxn ang="0">
                      <a:pos x="T0" y="T1"/>
                    </a:cxn>
                    <a:cxn ang="0">
                      <a:pos x="T2" y="T3"/>
                    </a:cxn>
                    <a:cxn ang="0">
                      <a:pos x="T4" y="T5"/>
                    </a:cxn>
                    <a:cxn ang="0">
                      <a:pos x="T6" y="T7"/>
                    </a:cxn>
                    <a:cxn ang="0">
                      <a:pos x="T8" y="T9"/>
                    </a:cxn>
                    <a:cxn ang="0">
                      <a:pos x="T10" y="T11"/>
                    </a:cxn>
                    <a:cxn ang="0">
                      <a:pos x="T12" y="T13"/>
                    </a:cxn>
                  </a:cxnLst>
                  <a:rect l="0" t="0" r="r" b="b"/>
                  <a:pathLst>
                    <a:path w="14" h="117">
                      <a:moveTo>
                        <a:pt x="0" y="0"/>
                      </a:moveTo>
                      <a:lnTo>
                        <a:pt x="0" y="68"/>
                      </a:lnTo>
                      <a:lnTo>
                        <a:pt x="0" y="117"/>
                      </a:lnTo>
                      <a:lnTo>
                        <a:pt x="14" y="117"/>
                      </a:lnTo>
                      <a:lnTo>
                        <a:pt x="14" y="63"/>
                      </a:lnTo>
                      <a:lnTo>
                        <a:pt x="14" y="0"/>
                      </a:lnTo>
                      <a:lnTo>
                        <a:pt x="0" y="0"/>
                      </a:lnTo>
                      <a:close/>
                    </a:path>
                  </a:pathLst>
                </a:custGeom>
                <a:solidFill>
                  <a:srgbClr val="9B4F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p>
                  <a:pPr marL="0" marR="0" lvl="0" indent="0" defTabSz="932597" eaLnBrk="1" fontAlgn="auto" latinLnBrk="0" hangingPunct="1">
                    <a:lnSpc>
                      <a:spcPct val="100000"/>
                    </a:lnSpc>
                    <a:spcBef>
                      <a:spcPts val="0"/>
                    </a:spcBef>
                    <a:spcAft>
                      <a:spcPts val="0"/>
                    </a:spcAft>
                    <a:buClrTx/>
                    <a:buSzTx/>
                    <a:buFontTx/>
                    <a:buNone/>
                    <a:tabLst/>
                    <a:defRPr/>
                  </a:pPr>
                  <a:endParaRPr kumimoji="0" lang="en-US" sz="1836" b="0" i="0" u="none" strike="noStrike" kern="0" cap="none" spc="0" normalizeH="0" baseline="0" noProof="0">
                    <a:ln>
                      <a:noFill/>
                    </a:ln>
                    <a:solidFill>
                      <a:sysClr val="windowText" lastClr="000000"/>
                    </a:solidFill>
                    <a:effectLst/>
                    <a:uLnTx/>
                    <a:uFillTx/>
                  </a:endParaRPr>
                </a:p>
              </p:txBody>
            </p:sp>
            <p:sp>
              <p:nvSpPr>
                <p:cNvPr id="912" name="Freeform 327"/>
                <p:cNvSpPr>
                  <a:spLocks/>
                </p:cNvSpPr>
                <p:nvPr/>
              </p:nvSpPr>
              <p:spPr bwMode="auto">
                <a:xfrm>
                  <a:off x="4376738" y="4767263"/>
                  <a:ext cx="22225" cy="125412"/>
                </a:xfrm>
                <a:custGeom>
                  <a:avLst/>
                  <a:gdLst>
                    <a:gd name="T0" fmla="*/ 0 w 14"/>
                    <a:gd name="T1" fmla="*/ 0 h 79"/>
                    <a:gd name="T2" fmla="*/ 0 w 14"/>
                    <a:gd name="T3" fmla="*/ 15 h 79"/>
                    <a:gd name="T4" fmla="*/ 0 w 14"/>
                    <a:gd name="T5" fmla="*/ 79 h 79"/>
                    <a:gd name="T6" fmla="*/ 14 w 14"/>
                    <a:gd name="T7" fmla="*/ 79 h 79"/>
                    <a:gd name="T8" fmla="*/ 14 w 14"/>
                    <a:gd name="T9" fmla="*/ 9 h 79"/>
                    <a:gd name="T10" fmla="*/ 14 w 14"/>
                    <a:gd name="T11" fmla="*/ 0 h 79"/>
                    <a:gd name="T12" fmla="*/ 0 w 14"/>
                    <a:gd name="T13" fmla="*/ 0 h 79"/>
                  </a:gdLst>
                  <a:ahLst/>
                  <a:cxnLst>
                    <a:cxn ang="0">
                      <a:pos x="T0" y="T1"/>
                    </a:cxn>
                    <a:cxn ang="0">
                      <a:pos x="T2" y="T3"/>
                    </a:cxn>
                    <a:cxn ang="0">
                      <a:pos x="T4" y="T5"/>
                    </a:cxn>
                    <a:cxn ang="0">
                      <a:pos x="T6" y="T7"/>
                    </a:cxn>
                    <a:cxn ang="0">
                      <a:pos x="T8" y="T9"/>
                    </a:cxn>
                    <a:cxn ang="0">
                      <a:pos x="T10" y="T11"/>
                    </a:cxn>
                    <a:cxn ang="0">
                      <a:pos x="T12" y="T13"/>
                    </a:cxn>
                  </a:cxnLst>
                  <a:rect l="0" t="0" r="r" b="b"/>
                  <a:pathLst>
                    <a:path w="14" h="79">
                      <a:moveTo>
                        <a:pt x="0" y="0"/>
                      </a:moveTo>
                      <a:lnTo>
                        <a:pt x="0" y="15"/>
                      </a:lnTo>
                      <a:lnTo>
                        <a:pt x="0" y="79"/>
                      </a:lnTo>
                      <a:lnTo>
                        <a:pt x="14" y="79"/>
                      </a:lnTo>
                      <a:lnTo>
                        <a:pt x="14" y="9"/>
                      </a:lnTo>
                      <a:lnTo>
                        <a:pt x="14" y="0"/>
                      </a:lnTo>
                      <a:lnTo>
                        <a:pt x="0" y="0"/>
                      </a:lnTo>
                      <a:close/>
                    </a:path>
                  </a:pathLst>
                </a:custGeom>
                <a:solidFill>
                  <a:srgbClr val="9B4F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p>
                  <a:pPr marL="0" marR="0" lvl="0" indent="0" defTabSz="932597" eaLnBrk="1" fontAlgn="auto" latinLnBrk="0" hangingPunct="1">
                    <a:lnSpc>
                      <a:spcPct val="100000"/>
                    </a:lnSpc>
                    <a:spcBef>
                      <a:spcPts val="0"/>
                    </a:spcBef>
                    <a:spcAft>
                      <a:spcPts val="0"/>
                    </a:spcAft>
                    <a:buClrTx/>
                    <a:buSzTx/>
                    <a:buFontTx/>
                    <a:buNone/>
                    <a:tabLst/>
                    <a:defRPr/>
                  </a:pPr>
                  <a:endParaRPr kumimoji="0" lang="en-US" sz="1836" b="0" i="0" u="none" strike="noStrike" kern="0" cap="none" spc="0" normalizeH="0" baseline="0" noProof="0">
                    <a:ln>
                      <a:noFill/>
                    </a:ln>
                    <a:solidFill>
                      <a:sysClr val="windowText" lastClr="000000"/>
                    </a:solidFill>
                    <a:effectLst/>
                    <a:uLnTx/>
                    <a:uFillTx/>
                  </a:endParaRPr>
                </a:p>
              </p:txBody>
            </p:sp>
            <p:sp>
              <p:nvSpPr>
                <p:cNvPr id="913" name="Freeform 328"/>
                <p:cNvSpPr>
                  <a:spLocks/>
                </p:cNvSpPr>
                <p:nvPr/>
              </p:nvSpPr>
              <p:spPr bwMode="auto">
                <a:xfrm>
                  <a:off x="4213226" y="4829175"/>
                  <a:ext cx="22225" cy="63500"/>
                </a:xfrm>
                <a:custGeom>
                  <a:avLst/>
                  <a:gdLst>
                    <a:gd name="T0" fmla="*/ 0 w 14"/>
                    <a:gd name="T1" fmla="*/ 0 h 40"/>
                    <a:gd name="T2" fmla="*/ 0 w 14"/>
                    <a:gd name="T3" fmla="*/ 22 h 40"/>
                    <a:gd name="T4" fmla="*/ 0 w 14"/>
                    <a:gd name="T5" fmla="*/ 40 h 40"/>
                    <a:gd name="T6" fmla="*/ 14 w 14"/>
                    <a:gd name="T7" fmla="*/ 40 h 40"/>
                    <a:gd name="T8" fmla="*/ 14 w 14"/>
                    <a:gd name="T9" fmla="*/ 15 h 40"/>
                    <a:gd name="T10" fmla="*/ 14 w 14"/>
                    <a:gd name="T11" fmla="*/ 0 h 40"/>
                    <a:gd name="T12" fmla="*/ 0 w 14"/>
                    <a:gd name="T13" fmla="*/ 0 h 40"/>
                  </a:gdLst>
                  <a:ahLst/>
                  <a:cxnLst>
                    <a:cxn ang="0">
                      <a:pos x="T0" y="T1"/>
                    </a:cxn>
                    <a:cxn ang="0">
                      <a:pos x="T2" y="T3"/>
                    </a:cxn>
                    <a:cxn ang="0">
                      <a:pos x="T4" y="T5"/>
                    </a:cxn>
                    <a:cxn ang="0">
                      <a:pos x="T6" y="T7"/>
                    </a:cxn>
                    <a:cxn ang="0">
                      <a:pos x="T8" y="T9"/>
                    </a:cxn>
                    <a:cxn ang="0">
                      <a:pos x="T10" y="T11"/>
                    </a:cxn>
                    <a:cxn ang="0">
                      <a:pos x="T12" y="T13"/>
                    </a:cxn>
                  </a:cxnLst>
                  <a:rect l="0" t="0" r="r" b="b"/>
                  <a:pathLst>
                    <a:path w="14" h="40">
                      <a:moveTo>
                        <a:pt x="0" y="0"/>
                      </a:moveTo>
                      <a:lnTo>
                        <a:pt x="0" y="22"/>
                      </a:lnTo>
                      <a:lnTo>
                        <a:pt x="0" y="40"/>
                      </a:lnTo>
                      <a:lnTo>
                        <a:pt x="14" y="40"/>
                      </a:lnTo>
                      <a:lnTo>
                        <a:pt x="14" y="15"/>
                      </a:lnTo>
                      <a:lnTo>
                        <a:pt x="14" y="0"/>
                      </a:lnTo>
                      <a:lnTo>
                        <a:pt x="0" y="0"/>
                      </a:lnTo>
                      <a:close/>
                    </a:path>
                  </a:pathLst>
                </a:custGeom>
                <a:solidFill>
                  <a:srgbClr val="00B29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p>
                  <a:pPr marL="0" marR="0" lvl="0" indent="0" defTabSz="932597" eaLnBrk="1" fontAlgn="auto" latinLnBrk="0" hangingPunct="1">
                    <a:lnSpc>
                      <a:spcPct val="100000"/>
                    </a:lnSpc>
                    <a:spcBef>
                      <a:spcPts val="0"/>
                    </a:spcBef>
                    <a:spcAft>
                      <a:spcPts val="0"/>
                    </a:spcAft>
                    <a:buClrTx/>
                    <a:buSzTx/>
                    <a:buFontTx/>
                    <a:buNone/>
                    <a:tabLst/>
                    <a:defRPr/>
                  </a:pPr>
                  <a:endParaRPr kumimoji="0" lang="en-US" sz="1836" b="0" i="0" u="none" strike="noStrike" kern="0" cap="none" spc="0" normalizeH="0" baseline="0" noProof="0">
                    <a:ln>
                      <a:noFill/>
                    </a:ln>
                    <a:solidFill>
                      <a:sysClr val="windowText" lastClr="000000"/>
                    </a:solidFill>
                    <a:effectLst/>
                    <a:uLnTx/>
                    <a:uFillTx/>
                  </a:endParaRPr>
                </a:p>
              </p:txBody>
            </p:sp>
            <p:sp>
              <p:nvSpPr>
                <p:cNvPr id="914" name="Freeform 329"/>
                <p:cNvSpPr>
                  <a:spLocks/>
                </p:cNvSpPr>
                <p:nvPr/>
              </p:nvSpPr>
              <p:spPr bwMode="auto">
                <a:xfrm>
                  <a:off x="4238626" y="4757738"/>
                  <a:ext cx="22225" cy="134937"/>
                </a:xfrm>
                <a:custGeom>
                  <a:avLst/>
                  <a:gdLst>
                    <a:gd name="T0" fmla="*/ 0 w 14"/>
                    <a:gd name="T1" fmla="*/ 0 h 85"/>
                    <a:gd name="T2" fmla="*/ 0 w 14"/>
                    <a:gd name="T3" fmla="*/ 64 h 85"/>
                    <a:gd name="T4" fmla="*/ 0 w 14"/>
                    <a:gd name="T5" fmla="*/ 85 h 85"/>
                    <a:gd name="T6" fmla="*/ 14 w 14"/>
                    <a:gd name="T7" fmla="*/ 85 h 85"/>
                    <a:gd name="T8" fmla="*/ 14 w 14"/>
                    <a:gd name="T9" fmla="*/ 59 h 85"/>
                    <a:gd name="T10" fmla="*/ 14 w 14"/>
                    <a:gd name="T11" fmla="*/ 0 h 85"/>
                    <a:gd name="T12" fmla="*/ 0 w 14"/>
                    <a:gd name="T13" fmla="*/ 0 h 85"/>
                  </a:gdLst>
                  <a:ahLst/>
                  <a:cxnLst>
                    <a:cxn ang="0">
                      <a:pos x="T0" y="T1"/>
                    </a:cxn>
                    <a:cxn ang="0">
                      <a:pos x="T2" y="T3"/>
                    </a:cxn>
                    <a:cxn ang="0">
                      <a:pos x="T4" y="T5"/>
                    </a:cxn>
                    <a:cxn ang="0">
                      <a:pos x="T6" y="T7"/>
                    </a:cxn>
                    <a:cxn ang="0">
                      <a:pos x="T8" y="T9"/>
                    </a:cxn>
                    <a:cxn ang="0">
                      <a:pos x="T10" y="T11"/>
                    </a:cxn>
                    <a:cxn ang="0">
                      <a:pos x="T12" y="T13"/>
                    </a:cxn>
                  </a:cxnLst>
                  <a:rect l="0" t="0" r="r" b="b"/>
                  <a:pathLst>
                    <a:path w="14" h="85">
                      <a:moveTo>
                        <a:pt x="0" y="0"/>
                      </a:moveTo>
                      <a:lnTo>
                        <a:pt x="0" y="64"/>
                      </a:lnTo>
                      <a:lnTo>
                        <a:pt x="0" y="85"/>
                      </a:lnTo>
                      <a:lnTo>
                        <a:pt x="14" y="85"/>
                      </a:lnTo>
                      <a:lnTo>
                        <a:pt x="14" y="59"/>
                      </a:lnTo>
                      <a:lnTo>
                        <a:pt x="14" y="0"/>
                      </a:lnTo>
                      <a:lnTo>
                        <a:pt x="0" y="0"/>
                      </a:lnTo>
                      <a:close/>
                    </a:path>
                  </a:pathLst>
                </a:custGeom>
                <a:solidFill>
                  <a:srgbClr val="68217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p>
                  <a:pPr marL="0" marR="0" lvl="0" indent="0" defTabSz="932597" eaLnBrk="1" fontAlgn="auto" latinLnBrk="0" hangingPunct="1">
                    <a:lnSpc>
                      <a:spcPct val="100000"/>
                    </a:lnSpc>
                    <a:spcBef>
                      <a:spcPts val="0"/>
                    </a:spcBef>
                    <a:spcAft>
                      <a:spcPts val="0"/>
                    </a:spcAft>
                    <a:buClrTx/>
                    <a:buSzTx/>
                    <a:buFontTx/>
                    <a:buNone/>
                    <a:tabLst/>
                    <a:defRPr/>
                  </a:pPr>
                  <a:endParaRPr kumimoji="0" lang="en-US" sz="1836" b="0" i="0" u="none" strike="noStrike" kern="0" cap="none" spc="0" normalizeH="0" baseline="0" noProof="0">
                    <a:ln>
                      <a:noFill/>
                    </a:ln>
                    <a:solidFill>
                      <a:sysClr val="windowText" lastClr="000000"/>
                    </a:solidFill>
                    <a:effectLst/>
                    <a:uLnTx/>
                    <a:uFillTx/>
                  </a:endParaRPr>
                </a:p>
              </p:txBody>
            </p:sp>
          </p:grpSp>
          <p:grpSp>
            <p:nvGrpSpPr>
              <p:cNvPr id="846" name="Group 845"/>
              <p:cNvGrpSpPr/>
              <p:nvPr/>
            </p:nvGrpSpPr>
            <p:grpSpPr>
              <a:xfrm>
                <a:off x="10304685" y="4575426"/>
                <a:ext cx="324442" cy="319673"/>
                <a:chOff x="3181951" y="1344947"/>
                <a:chExt cx="324442" cy="319673"/>
              </a:xfrm>
            </p:grpSpPr>
            <p:sp>
              <p:nvSpPr>
                <p:cNvPr id="901" name="Freeform 245"/>
                <p:cNvSpPr>
                  <a:spLocks/>
                </p:cNvSpPr>
                <p:nvPr/>
              </p:nvSpPr>
              <p:spPr bwMode="auto">
                <a:xfrm rot="5400000">
                  <a:off x="3184336" y="1342563"/>
                  <a:ext cx="319672" cy="324442"/>
                </a:xfrm>
                <a:custGeom>
                  <a:avLst/>
                  <a:gdLst>
                    <a:gd name="T0" fmla="*/ 46 w 48"/>
                    <a:gd name="T1" fmla="*/ 15 h 48"/>
                    <a:gd name="T2" fmla="*/ 40 w 48"/>
                    <a:gd name="T3" fmla="*/ 6 h 48"/>
                    <a:gd name="T4" fmla="*/ 24 w 48"/>
                    <a:gd name="T5" fmla="*/ 0 h 48"/>
                    <a:gd name="T6" fmla="*/ 13 w 48"/>
                    <a:gd name="T7" fmla="*/ 2 h 48"/>
                    <a:gd name="T8" fmla="*/ 0 w 48"/>
                    <a:gd name="T9" fmla="*/ 24 h 48"/>
                    <a:gd name="T10" fmla="*/ 6 w 48"/>
                    <a:gd name="T11" fmla="*/ 41 h 48"/>
                    <a:gd name="T12" fmla="*/ 13 w 48"/>
                    <a:gd name="T13" fmla="*/ 46 h 48"/>
                    <a:gd name="T14" fmla="*/ 24 w 48"/>
                    <a:gd name="T15" fmla="*/ 48 h 48"/>
                    <a:gd name="T16" fmla="*/ 48 w 48"/>
                    <a:gd name="T17" fmla="*/ 24 h 48"/>
                    <a:gd name="T18" fmla="*/ 46 w 48"/>
                    <a:gd name="T19" fmla="*/ 15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8" h="48">
                      <a:moveTo>
                        <a:pt x="46" y="15"/>
                      </a:moveTo>
                      <a:cubicBezTo>
                        <a:pt x="45" y="12"/>
                        <a:pt x="43" y="9"/>
                        <a:pt x="40" y="6"/>
                      </a:cubicBezTo>
                      <a:cubicBezTo>
                        <a:pt x="36" y="2"/>
                        <a:pt x="30" y="0"/>
                        <a:pt x="24" y="0"/>
                      </a:cubicBezTo>
                      <a:cubicBezTo>
                        <a:pt x="20" y="0"/>
                        <a:pt x="17" y="1"/>
                        <a:pt x="13" y="2"/>
                      </a:cubicBezTo>
                      <a:cubicBezTo>
                        <a:pt x="5" y="6"/>
                        <a:pt x="0" y="15"/>
                        <a:pt x="0" y="24"/>
                      </a:cubicBezTo>
                      <a:cubicBezTo>
                        <a:pt x="0" y="31"/>
                        <a:pt x="2" y="37"/>
                        <a:pt x="6" y="41"/>
                      </a:cubicBezTo>
                      <a:cubicBezTo>
                        <a:pt x="8" y="43"/>
                        <a:pt x="10" y="45"/>
                        <a:pt x="13" y="46"/>
                      </a:cubicBezTo>
                      <a:cubicBezTo>
                        <a:pt x="16" y="47"/>
                        <a:pt x="20" y="48"/>
                        <a:pt x="24" y="48"/>
                      </a:cubicBezTo>
                      <a:cubicBezTo>
                        <a:pt x="37" y="48"/>
                        <a:pt x="48" y="38"/>
                        <a:pt x="48" y="24"/>
                      </a:cubicBezTo>
                      <a:cubicBezTo>
                        <a:pt x="48" y="21"/>
                        <a:pt x="47" y="18"/>
                        <a:pt x="46" y="15"/>
                      </a:cubicBezTo>
                      <a:close/>
                    </a:path>
                  </a:pathLst>
                </a:custGeom>
                <a:solidFill>
                  <a:srgbClr val="68217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p>
                  <a:pPr marL="0" marR="0" lvl="0" indent="0" defTabSz="932597" eaLnBrk="1" fontAlgn="auto" latinLnBrk="0" hangingPunct="1">
                    <a:lnSpc>
                      <a:spcPct val="100000"/>
                    </a:lnSpc>
                    <a:spcBef>
                      <a:spcPts val="0"/>
                    </a:spcBef>
                    <a:spcAft>
                      <a:spcPts val="0"/>
                    </a:spcAft>
                    <a:buClrTx/>
                    <a:buSzTx/>
                    <a:buFontTx/>
                    <a:buNone/>
                    <a:tabLst/>
                    <a:defRPr/>
                  </a:pPr>
                  <a:endParaRPr kumimoji="0" lang="en-US" sz="1836" b="0" i="0" u="none" strike="noStrike" kern="0" cap="none" spc="0" normalizeH="0" baseline="0" noProof="0">
                    <a:ln>
                      <a:noFill/>
                    </a:ln>
                    <a:solidFill>
                      <a:sysClr val="windowText" lastClr="000000"/>
                    </a:solidFill>
                    <a:effectLst/>
                    <a:uLnTx/>
                    <a:uFillTx/>
                  </a:endParaRPr>
                </a:p>
              </p:txBody>
            </p:sp>
            <p:sp>
              <p:nvSpPr>
                <p:cNvPr id="902" name="Freeform 330"/>
                <p:cNvSpPr>
                  <a:spLocks/>
                </p:cNvSpPr>
                <p:nvPr/>
              </p:nvSpPr>
              <p:spPr bwMode="auto">
                <a:xfrm rot="5400000">
                  <a:off x="3334630" y="1440372"/>
                  <a:ext cx="181306" cy="162221"/>
                </a:xfrm>
                <a:custGeom>
                  <a:avLst/>
                  <a:gdLst>
                    <a:gd name="T0" fmla="*/ 27 w 27"/>
                    <a:gd name="T1" fmla="*/ 6 h 24"/>
                    <a:gd name="T2" fmla="*/ 11 w 27"/>
                    <a:gd name="T3" fmla="*/ 0 h 24"/>
                    <a:gd name="T4" fmla="*/ 0 w 27"/>
                    <a:gd name="T5" fmla="*/ 2 h 24"/>
                    <a:gd name="T6" fmla="*/ 11 w 27"/>
                    <a:gd name="T7" fmla="*/ 24 h 24"/>
                    <a:gd name="T8" fmla="*/ 27 w 27"/>
                    <a:gd name="T9" fmla="*/ 6 h 24"/>
                  </a:gdLst>
                  <a:ahLst/>
                  <a:cxnLst>
                    <a:cxn ang="0">
                      <a:pos x="T0" y="T1"/>
                    </a:cxn>
                    <a:cxn ang="0">
                      <a:pos x="T2" y="T3"/>
                    </a:cxn>
                    <a:cxn ang="0">
                      <a:pos x="T4" y="T5"/>
                    </a:cxn>
                    <a:cxn ang="0">
                      <a:pos x="T6" y="T7"/>
                    </a:cxn>
                    <a:cxn ang="0">
                      <a:pos x="T8" y="T9"/>
                    </a:cxn>
                  </a:cxnLst>
                  <a:rect l="0" t="0" r="r" b="b"/>
                  <a:pathLst>
                    <a:path w="27" h="24">
                      <a:moveTo>
                        <a:pt x="27" y="6"/>
                      </a:moveTo>
                      <a:cubicBezTo>
                        <a:pt x="23" y="2"/>
                        <a:pt x="17" y="0"/>
                        <a:pt x="11" y="0"/>
                      </a:cubicBezTo>
                      <a:cubicBezTo>
                        <a:pt x="7" y="0"/>
                        <a:pt x="4" y="1"/>
                        <a:pt x="0" y="2"/>
                      </a:cubicBezTo>
                      <a:cubicBezTo>
                        <a:pt x="11" y="24"/>
                        <a:pt x="11" y="24"/>
                        <a:pt x="11" y="24"/>
                      </a:cubicBezTo>
                      <a:lnTo>
                        <a:pt x="27" y="6"/>
                      </a:lnTo>
                      <a:close/>
                    </a:path>
                  </a:pathLst>
                </a:custGeom>
                <a:solidFill>
                  <a:srgbClr val="68217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p>
                  <a:pPr marL="0" marR="0" lvl="0" indent="0" defTabSz="932597" eaLnBrk="1" fontAlgn="auto" latinLnBrk="0" hangingPunct="1">
                    <a:lnSpc>
                      <a:spcPct val="100000"/>
                    </a:lnSpc>
                    <a:spcBef>
                      <a:spcPts val="0"/>
                    </a:spcBef>
                    <a:spcAft>
                      <a:spcPts val="0"/>
                    </a:spcAft>
                    <a:buClrTx/>
                    <a:buSzTx/>
                    <a:buFontTx/>
                    <a:buNone/>
                    <a:tabLst/>
                    <a:defRPr/>
                  </a:pPr>
                  <a:endParaRPr kumimoji="0" lang="en-US" sz="1836" b="0" i="0" u="none" strike="noStrike" kern="0" cap="none" spc="0" normalizeH="0" baseline="0" noProof="0">
                    <a:ln>
                      <a:noFill/>
                    </a:ln>
                    <a:solidFill>
                      <a:sysClr val="windowText" lastClr="000000"/>
                    </a:solidFill>
                    <a:effectLst/>
                    <a:uLnTx/>
                    <a:uFillTx/>
                  </a:endParaRPr>
                </a:p>
              </p:txBody>
            </p:sp>
            <p:sp>
              <p:nvSpPr>
                <p:cNvPr id="903" name="Freeform 331"/>
                <p:cNvSpPr>
                  <a:spLocks/>
                </p:cNvSpPr>
                <p:nvPr/>
              </p:nvSpPr>
              <p:spPr bwMode="auto">
                <a:xfrm rot="5400000">
                  <a:off x="3329857" y="1521484"/>
                  <a:ext cx="147909" cy="119278"/>
                </a:xfrm>
                <a:custGeom>
                  <a:avLst/>
                  <a:gdLst>
                    <a:gd name="T0" fmla="*/ 22 w 22"/>
                    <a:gd name="T1" fmla="*/ 9 h 18"/>
                    <a:gd name="T2" fmla="*/ 16 w 22"/>
                    <a:gd name="T3" fmla="*/ 0 h 18"/>
                    <a:gd name="T4" fmla="*/ 0 w 22"/>
                    <a:gd name="T5" fmla="*/ 18 h 18"/>
                    <a:gd name="T6" fmla="*/ 22 w 22"/>
                    <a:gd name="T7" fmla="*/ 9 h 18"/>
                  </a:gdLst>
                  <a:ahLst/>
                  <a:cxnLst>
                    <a:cxn ang="0">
                      <a:pos x="T0" y="T1"/>
                    </a:cxn>
                    <a:cxn ang="0">
                      <a:pos x="T2" y="T3"/>
                    </a:cxn>
                    <a:cxn ang="0">
                      <a:pos x="T4" y="T5"/>
                    </a:cxn>
                    <a:cxn ang="0">
                      <a:pos x="T6" y="T7"/>
                    </a:cxn>
                  </a:cxnLst>
                  <a:rect l="0" t="0" r="r" b="b"/>
                  <a:pathLst>
                    <a:path w="22" h="18">
                      <a:moveTo>
                        <a:pt x="22" y="9"/>
                      </a:moveTo>
                      <a:cubicBezTo>
                        <a:pt x="21" y="6"/>
                        <a:pt x="19" y="3"/>
                        <a:pt x="16" y="0"/>
                      </a:cubicBezTo>
                      <a:cubicBezTo>
                        <a:pt x="0" y="18"/>
                        <a:pt x="0" y="18"/>
                        <a:pt x="0" y="18"/>
                      </a:cubicBezTo>
                      <a:lnTo>
                        <a:pt x="22" y="9"/>
                      </a:lnTo>
                      <a:close/>
                    </a:path>
                  </a:pathLst>
                </a:custGeom>
                <a:solidFill>
                  <a:srgbClr val="0020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p>
                  <a:pPr marL="0" marR="0" lvl="0" indent="0" defTabSz="932597" eaLnBrk="1" fontAlgn="auto" latinLnBrk="0" hangingPunct="1">
                    <a:lnSpc>
                      <a:spcPct val="100000"/>
                    </a:lnSpc>
                    <a:spcBef>
                      <a:spcPts val="0"/>
                    </a:spcBef>
                    <a:spcAft>
                      <a:spcPts val="0"/>
                    </a:spcAft>
                    <a:buClrTx/>
                    <a:buSzTx/>
                    <a:buFontTx/>
                    <a:buNone/>
                    <a:tabLst/>
                    <a:defRPr/>
                  </a:pPr>
                  <a:endParaRPr kumimoji="0" lang="en-US" sz="1836" b="0" i="0" u="none" strike="noStrike" kern="0" cap="none" spc="0" normalizeH="0" baseline="0" noProof="0">
                    <a:ln>
                      <a:noFill/>
                    </a:ln>
                    <a:solidFill>
                      <a:sysClr val="windowText" lastClr="000000"/>
                    </a:solidFill>
                    <a:effectLst/>
                    <a:uLnTx/>
                    <a:uFillTx/>
                  </a:endParaRPr>
                </a:p>
              </p:txBody>
            </p:sp>
            <p:sp>
              <p:nvSpPr>
                <p:cNvPr id="904" name="Freeform 332"/>
                <p:cNvSpPr>
                  <a:spLocks/>
                </p:cNvSpPr>
                <p:nvPr/>
              </p:nvSpPr>
              <p:spPr bwMode="auto">
                <a:xfrm rot="5400000">
                  <a:off x="3279760" y="1294851"/>
                  <a:ext cx="162221" cy="262414"/>
                </a:xfrm>
                <a:custGeom>
                  <a:avLst/>
                  <a:gdLst>
                    <a:gd name="T0" fmla="*/ 13 w 24"/>
                    <a:gd name="T1" fmla="*/ 0 h 39"/>
                    <a:gd name="T2" fmla="*/ 0 w 24"/>
                    <a:gd name="T3" fmla="*/ 22 h 39"/>
                    <a:gd name="T4" fmla="*/ 6 w 24"/>
                    <a:gd name="T5" fmla="*/ 39 h 39"/>
                    <a:gd name="T6" fmla="*/ 24 w 24"/>
                    <a:gd name="T7" fmla="*/ 22 h 39"/>
                    <a:gd name="T8" fmla="*/ 13 w 24"/>
                    <a:gd name="T9" fmla="*/ 0 h 39"/>
                  </a:gdLst>
                  <a:ahLst/>
                  <a:cxnLst>
                    <a:cxn ang="0">
                      <a:pos x="T0" y="T1"/>
                    </a:cxn>
                    <a:cxn ang="0">
                      <a:pos x="T2" y="T3"/>
                    </a:cxn>
                    <a:cxn ang="0">
                      <a:pos x="T4" y="T5"/>
                    </a:cxn>
                    <a:cxn ang="0">
                      <a:pos x="T6" y="T7"/>
                    </a:cxn>
                    <a:cxn ang="0">
                      <a:pos x="T8" y="T9"/>
                    </a:cxn>
                  </a:cxnLst>
                  <a:rect l="0" t="0" r="r" b="b"/>
                  <a:pathLst>
                    <a:path w="24" h="39">
                      <a:moveTo>
                        <a:pt x="13" y="0"/>
                      </a:moveTo>
                      <a:cubicBezTo>
                        <a:pt x="5" y="4"/>
                        <a:pt x="0" y="13"/>
                        <a:pt x="0" y="22"/>
                      </a:cubicBezTo>
                      <a:cubicBezTo>
                        <a:pt x="0" y="29"/>
                        <a:pt x="2" y="35"/>
                        <a:pt x="6" y="39"/>
                      </a:cubicBezTo>
                      <a:cubicBezTo>
                        <a:pt x="24" y="22"/>
                        <a:pt x="24" y="22"/>
                        <a:pt x="24" y="22"/>
                      </a:cubicBezTo>
                      <a:lnTo>
                        <a:pt x="13" y="0"/>
                      </a:lnTo>
                      <a:close/>
                    </a:path>
                  </a:pathLst>
                </a:custGeom>
                <a:solidFill>
                  <a:srgbClr val="44235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p>
                  <a:pPr marL="0" marR="0" lvl="0" indent="0" defTabSz="932597" eaLnBrk="1" fontAlgn="auto" latinLnBrk="0" hangingPunct="1">
                    <a:lnSpc>
                      <a:spcPct val="100000"/>
                    </a:lnSpc>
                    <a:spcBef>
                      <a:spcPts val="0"/>
                    </a:spcBef>
                    <a:spcAft>
                      <a:spcPts val="0"/>
                    </a:spcAft>
                    <a:buClrTx/>
                    <a:buSzTx/>
                    <a:buFontTx/>
                    <a:buNone/>
                    <a:tabLst/>
                    <a:defRPr/>
                  </a:pPr>
                  <a:endParaRPr kumimoji="0" lang="en-US" sz="1836" b="0" i="0" u="none" strike="noStrike" kern="0" cap="none" spc="0" normalizeH="0" baseline="0" noProof="0">
                    <a:ln>
                      <a:noFill/>
                    </a:ln>
                    <a:solidFill>
                      <a:sysClr val="windowText" lastClr="000000"/>
                    </a:solidFill>
                    <a:effectLst/>
                    <a:uLnTx/>
                    <a:uFillTx/>
                  </a:endParaRPr>
                </a:p>
              </p:txBody>
            </p:sp>
            <p:sp>
              <p:nvSpPr>
                <p:cNvPr id="905" name="Freeform 333"/>
                <p:cNvSpPr>
                  <a:spLocks/>
                </p:cNvSpPr>
                <p:nvPr/>
              </p:nvSpPr>
              <p:spPr bwMode="auto">
                <a:xfrm rot="5400000">
                  <a:off x="3296459" y="1554882"/>
                  <a:ext cx="157451" cy="62024"/>
                </a:xfrm>
                <a:custGeom>
                  <a:avLst/>
                  <a:gdLst>
                    <a:gd name="T0" fmla="*/ 0 w 24"/>
                    <a:gd name="T1" fmla="*/ 9 h 9"/>
                    <a:gd name="T2" fmla="*/ 24 w 24"/>
                    <a:gd name="T3" fmla="*/ 9 h 9"/>
                    <a:gd name="T4" fmla="*/ 22 w 24"/>
                    <a:gd name="T5" fmla="*/ 0 h 9"/>
                    <a:gd name="T6" fmla="*/ 0 w 24"/>
                    <a:gd name="T7" fmla="*/ 9 h 9"/>
                  </a:gdLst>
                  <a:ahLst/>
                  <a:cxnLst>
                    <a:cxn ang="0">
                      <a:pos x="T0" y="T1"/>
                    </a:cxn>
                    <a:cxn ang="0">
                      <a:pos x="T2" y="T3"/>
                    </a:cxn>
                    <a:cxn ang="0">
                      <a:pos x="T4" y="T5"/>
                    </a:cxn>
                    <a:cxn ang="0">
                      <a:pos x="T6" y="T7"/>
                    </a:cxn>
                  </a:cxnLst>
                  <a:rect l="0" t="0" r="r" b="b"/>
                  <a:pathLst>
                    <a:path w="24" h="9">
                      <a:moveTo>
                        <a:pt x="0" y="9"/>
                      </a:moveTo>
                      <a:cubicBezTo>
                        <a:pt x="24" y="9"/>
                        <a:pt x="24" y="9"/>
                        <a:pt x="24" y="9"/>
                      </a:cubicBezTo>
                      <a:cubicBezTo>
                        <a:pt x="24" y="6"/>
                        <a:pt x="23" y="3"/>
                        <a:pt x="22" y="0"/>
                      </a:cubicBezTo>
                      <a:lnTo>
                        <a:pt x="0" y="9"/>
                      </a:lnTo>
                      <a:close/>
                    </a:path>
                  </a:pathLst>
                </a:custGeom>
                <a:solidFill>
                  <a:srgbClr val="00827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p>
                  <a:pPr marL="0" marR="0" lvl="0" indent="0" defTabSz="932597" eaLnBrk="1" fontAlgn="auto" latinLnBrk="0" hangingPunct="1">
                    <a:lnSpc>
                      <a:spcPct val="100000"/>
                    </a:lnSpc>
                    <a:spcBef>
                      <a:spcPts val="0"/>
                    </a:spcBef>
                    <a:spcAft>
                      <a:spcPts val="0"/>
                    </a:spcAft>
                    <a:buClrTx/>
                    <a:buSzTx/>
                    <a:buFontTx/>
                    <a:buNone/>
                    <a:tabLst/>
                    <a:defRPr/>
                  </a:pPr>
                  <a:endParaRPr kumimoji="0" lang="en-US" sz="1836" b="0" i="0" u="none" strike="noStrike" kern="0" cap="none" spc="0" normalizeH="0" baseline="0" noProof="0">
                    <a:ln>
                      <a:noFill/>
                    </a:ln>
                    <a:solidFill>
                      <a:sysClr val="windowText" lastClr="000000"/>
                    </a:solidFill>
                    <a:effectLst/>
                    <a:uLnTx/>
                    <a:uFillTx/>
                  </a:endParaRPr>
                </a:p>
              </p:txBody>
            </p:sp>
            <p:sp>
              <p:nvSpPr>
                <p:cNvPr id="906" name="Freeform 334"/>
                <p:cNvSpPr>
                  <a:spLocks/>
                </p:cNvSpPr>
                <p:nvPr/>
              </p:nvSpPr>
              <p:spPr bwMode="auto">
                <a:xfrm rot="5400000">
                  <a:off x="3210579" y="1373575"/>
                  <a:ext cx="119282" cy="147906"/>
                </a:xfrm>
                <a:custGeom>
                  <a:avLst/>
                  <a:gdLst>
                    <a:gd name="T0" fmla="*/ 0 w 18"/>
                    <a:gd name="T1" fmla="*/ 17 h 22"/>
                    <a:gd name="T2" fmla="*/ 7 w 18"/>
                    <a:gd name="T3" fmla="*/ 22 h 22"/>
                    <a:gd name="T4" fmla="*/ 18 w 18"/>
                    <a:gd name="T5" fmla="*/ 0 h 22"/>
                    <a:gd name="T6" fmla="*/ 0 w 18"/>
                    <a:gd name="T7" fmla="*/ 17 h 22"/>
                  </a:gdLst>
                  <a:ahLst/>
                  <a:cxnLst>
                    <a:cxn ang="0">
                      <a:pos x="T0" y="T1"/>
                    </a:cxn>
                    <a:cxn ang="0">
                      <a:pos x="T2" y="T3"/>
                    </a:cxn>
                    <a:cxn ang="0">
                      <a:pos x="T4" y="T5"/>
                    </a:cxn>
                    <a:cxn ang="0">
                      <a:pos x="T6" y="T7"/>
                    </a:cxn>
                  </a:cxnLst>
                  <a:rect l="0" t="0" r="r" b="b"/>
                  <a:pathLst>
                    <a:path w="18" h="22">
                      <a:moveTo>
                        <a:pt x="0" y="17"/>
                      </a:moveTo>
                      <a:cubicBezTo>
                        <a:pt x="2" y="19"/>
                        <a:pt x="4" y="21"/>
                        <a:pt x="7" y="22"/>
                      </a:cubicBezTo>
                      <a:cubicBezTo>
                        <a:pt x="18" y="0"/>
                        <a:pt x="18" y="0"/>
                        <a:pt x="18" y="0"/>
                      </a:cubicBezTo>
                      <a:lnTo>
                        <a:pt x="0" y="17"/>
                      </a:lnTo>
                      <a:close/>
                    </a:path>
                  </a:pathLst>
                </a:custGeom>
                <a:solidFill>
                  <a:srgbClr val="00827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p>
                  <a:pPr marL="0" marR="0" lvl="0" indent="0" defTabSz="932597" eaLnBrk="1" fontAlgn="auto" latinLnBrk="0" hangingPunct="1">
                    <a:lnSpc>
                      <a:spcPct val="100000"/>
                    </a:lnSpc>
                    <a:spcBef>
                      <a:spcPts val="0"/>
                    </a:spcBef>
                    <a:spcAft>
                      <a:spcPts val="0"/>
                    </a:spcAft>
                    <a:buClrTx/>
                    <a:buSzTx/>
                    <a:buFontTx/>
                    <a:buNone/>
                    <a:tabLst/>
                    <a:defRPr/>
                  </a:pPr>
                  <a:endParaRPr kumimoji="0" lang="en-US" sz="1836" b="0" i="0" u="none" strike="noStrike" kern="0" cap="none" spc="0" normalizeH="0" baseline="0" noProof="0">
                    <a:ln>
                      <a:noFill/>
                    </a:ln>
                    <a:solidFill>
                      <a:sysClr val="windowText" lastClr="000000"/>
                    </a:solidFill>
                    <a:effectLst/>
                    <a:uLnTx/>
                    <a:uFillTx/>
                  </a:endParaRPr>
                </a:p>
              </p:txBody>
            </p:sp>
            <p:sp>
              <p:nvSpPr>
                <p:cNvPr id="907" name="Freeform 335"/>
                <p:cNvSpPr>
                  <a:spLocks/>
                </p:cNvSpPr>
                <p:nvPr/>
              </p:nvSpPr>
              <p:spPr bwMode="auto">
                <a:xfrm rot="5400000">
                  <a:off x="3146167" y="1466614"/>
                  <a:ext cx="233790" cy="162221"/>
                </a:xfrm>
                <a:custGeom>
                  <a:avLst/>
                  <a:gdLst>
                    <a:gd name="T0" fmla="*/ 0 w 35"/>
                    <a:gd name="T1" fmla="*/ 22 h 24"/>
                    <a:gd name="T2" fmla="*/ 11 w 35"/>
                    <a:gd name="T3" fmla="*/ 24 h 24"/>
                    <a:gd name="T4" fmla="*/ 35 w 35"/>
                    <a:gd name="T5" fmla="*/ 0 h 24"/>
                    <a:gd name="T6" fmla="*/ 11 w 35"/>
                    <a:gd name="T7" fmla="*/ 0 h 24"/>
                    <a:gd name="T8" fmla="*/ 0 w 35"/>
                    <a:gd name="T9" fmla="*/ 22 h 24"/>
                  </a:gdLst>
                  <a:ahLst/>
                  <a:cxnLst>
                    <a:cxn ang="0">
                      <a:pos x="T0" y="T1"/>
                    </a:cxn>
                    <a:cxn ang="0">
                      <a:pos x="T2" y="T3"/>
                    </a:cxn>
                    <a:cxn ang="0">
                      <a:pos x="T4" y="T5"/>
                    </a:cxn>
                    <a:cxn ang="0">
                      <a:pos x="T6" y="T7"/>
                    </a:cxn>
                    <a:cxn ang="0">
                      <a:pos x="T8" y="T9"/>
                    </a:cxn>
                  </a:cxnLst>
                  <a:rect l="0" t="0" r="r" b="b"/>
                  <a:pathLst>
                    <a:path w="35" h="24">
                      <a:moveTo>
                        <a:pt x="0" y="22"/>
                      </a:moveTo>
                      <a:cubicBezTo>
                        <a:pt x="3" y="23"/>
                        <a:pt x="7" y="24"/>
                        <a:pt x="11" y="24"/>
                      </a:cubicBezTo>
                      <a:cubicBezTo>
                        <a:pt x="24" y="24"/>
                        <a:pt x="35" y="14"/>
                        <a:pt x="35" y="0"/>
                      </a:cubicBezTo>
                      <a:cubicBezTo>
                        <a:pt x="11" y="0"/>
                        <a:pt x="11" y="0"/>
                        <a:pt x="11" y="0"/>
                      </a:cubicBezTo>
                      <a:lnTo>
                        <a:pt x="0" y="22"/>
                      </a:lnTo>
                      <a:close/>
                    </a:path>
                  </a:pathLst>
                </a:custGeom>
                <a:solidFill>
                  <a:srgbClr val="00B29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p>
                  <a:pPr marL="0" marR="0" lvl="0" indent="0" defTabSz="932597" eaLnBrk="1" fontAlgn="auto" latinLnBrk="0" hangingPunct="1">
                    <a:lnSpc>
                      <a:spcPct val="100000"/>
                    </a:lnSpc>
                    <a:spcBef>
                      <a:spcPts val="0"/>
                    </a:spcBef>
                    <a:spcAft>
                      <a:spcPts val="0"/>
                    </a:spcAft>
                    <a:buClrTx/>
                    <a:buSzTx/>
                    <a:buFontTx/>
                    <a:buNone/>
                    <a:tabLst/>
                    <a:defRPr/>
                  </a:pPr>
                  <a:endParaRPr kumimoji="0" lang="en-US" sz="1836" b="0" i="0" u="none" strike="noStrike" kern="0" cap="none" spc="0" normalizeH="0" baseline="0" noProof="0">
                    <a:ln>
                      <a:noFill/>
                    </a:ln>
                    <a:solidFill>
                      <a:sysClr val="windowText" lastClr="000000"/>
                    </a:solidFill>
                    <a:effectLst/>
                    <a:uLnTx/>
                    <a:uFillTx/>
                  </a:endParaRPr>
                </a:p>
              </p:txBody>
            </p:sp>
          </p:grpSp>
          <p:grpSp>
            <p:nvGrpSpPr>
              <p:cNvPr id="847" name="Group 846"/>
              <p:cNvGrpSpPr/>
              <p:nvPr/>
            </p:nvGrpSpPr>
            <p:grpSpPr>
              <a:xfrm>
                <a:off x="9913446" y="4575427"/>
                <a:ext cx="319670" cy="319673"/>
                <a:chOff x="2790712" y="1344948"/>
                <a:chExt cx="319670" cy="319673"/>
              </a:xfrm>
            </p:grpSpPr>
            <p:sp>
              <p:nvSpPr>
                <p:cNvPr id="894" name="Freeform 336"/>
                <p:cNvSpPr>
                  <a:spLocks/>
                </p:cNvSpPr>
                <p:nvPr/>
              </p:nvSpPr>
              <p:spPr bwMode="auto">
                <a:xfrm rot="5400000">
                  <a:off x="2790711" y="1344950"/>
                  <a:ext cx="319672" cy="319669"/>
                </a:xfrm>
                <a:custGeom>
                  <a:avLst/>
                  <a:gdLst>
                    <a:gd name="T0" fmla="*/ 46 w 48"/>
                    <a:gd name="T1" fmla="*/ 15 h 48"/>
                    <a:gd name="T2" fmla="*/ 40 w 48"/>
                    <a:gd name="T3" fmla="*/ 6 h 48"/>
                    <a:gd name="T4" fmla="*/ 24 w 48"/>
                    <a:gd name="T5" fmla="*/ 0 h 48"/>
                    <a:gd name="T6" fmla="*/ 13 w 48"/>
                    <a:gd name="T7" fmla="*/ 2 h 48"/>
                    <a:gd name="T8" fmla="*/ 0 w 48"/>
                    <a:gd name="T9" fmla="*/ 24 h 48"/>
                    <a:gd name="T10" fmla="*/ 6 w 48"/>
                    <a:gd name="T11" fmla="*/ 41 h 48"/>
                    <a:gd name="T12" fmla="*/ 13 w 48"/>
                    <a:gd name="T13" fmla="*/ 45 h 48"/>
                    <a:gd name="T14" fmla="*/ 24 w 48"/>
                    <a:gd name="T15" fmla="*/ 48 h 48"/>
                    <a:gd name="T16" fmla="*/ 48 w 48"/>
                    <a:gd name="T17" fmla="*/ 24 h 48"/>
                    <a:gd name="T18" fmla="*/ 46 w 48"/>
                    <a:gd name="T19" fmla="*/ 15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8" h="48">
                      <a:moveTo>
                        <a:pt x="46" y="15"/>
                      </a:moveTo>
                      <a:cubicBezTo>
                        <a:pt x="45" y="11"/>
                        <a:pt x="43" y="8"/>
                        <a:pt x="40" y="6"/>
                      </a:cubicBezTo>
                      <a:cubicBezTo>
                        <a:pt x="36" y="2"/>
                        <a:pt x="30" y="0"/>
                        <a:pt x="24" y="0"/>
                      </a:cubicBezTo>
                      <a:cubicBezTo>
                        <a:pt x="20" y="0"/>
                        <a:pt x="17" y="0"/>
                        <a:pt x="13" y="2"/>
                      </a:cubicBezTo>
                      <a:cubicBezTo>
                        <a:pt x="5" y="6"/>
                        <a:pt x="0" y="14"/>
                        <a:pt x="0" y="24"/>
                      </a:cubicBezTo>
                      <a:cubicBezTo>
                        <a:pt x="0" y="30"/>
                        <a:pt x="2" y="36"/>
                        <a:pt x="6" y="41"/>
                      </a:cubicBezTo>
                      <a:cubicBezTo>
                        <a:pt x="8" y="43"/>
                        <a:pt x="10" y="44"/>
                        <a:pt x="13" y="45"/>
                      </a:cubicBezTo>
                      <a:cubicBezTo>
                        <a:pt x="16" y="47"/>
                        <a:pt x="20" y="48"/>
                        <a:pt x="24" y="48"/>
                      </a:cubicBezTo>
                      <a:cubicBezTo>
                        <a:pt x="37" y="48"/>
                        <a:pt x="48" y="37"/>
                        <a:pt x="48" y="24"/>
                      </a:cubicBezTo>
                      <a:cubicBezTo>
                        <a:pt x="48" y="20"/>
                        <a:pt x="47" y="17"/>
                        <a:pt x="46" y="15"/>
                      </a:cubicBezTo>
                      <a:close/>
                    </a:path>
                  </a:pathLst>
                </a:custGeom>
                <a:solidFill>
                  <a:srgbClr val="68217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p>
                  <a:pPr marL="0" marR="0" lvl="0" indent="0" defTabSz="932597" eaLnBrk="1" fontAlgn="auto" latinLnBrk="0" hangingPunct="1">
                    <a:lnSpc>
                      <a:spcPct val="100000"/>
                    </a:lnSpc>
                    <a:spcBef>
                      <a:spcPts val="0"/>
                    </a:spcBef>
                    <a:spcAft>
                      <a:spcPts val="0"/>
                    </a:spcAft>
                    <a:buClrTx/>
                    <a:buSzTx/>
                    <a:buFontTx/>
                    <a:buNone/>
                    <a:tabLst/>
                    <a:defRPr/>
                  </a:pPr>
                  <a:endParaRPr kumimoji="0" lang="en-US" sz="1836" b="0" i="0" u="none" strike="noStrike" kern="0" cap="none" spc="0" normalizeH="0" baseline="0" noProof="0">
                    <a:ln>
                      <a:noFill/>
                    </a:ln>
                    <a:solidFill>
                      <a:sysClr val="windowText" lastClr="000000"/>
                    </a:solidFill>
                    <a:effectLst/>
                    <a:uLnTx/>
                    <a:uFillTx/>
                  </a:endParaRPr>
                </a:p>
              </p:txBody>
            </p:sp>
            <p:sp>
              <p:nvSpPr>
                <p:cNvPr id="895" name="Freeform 337"/>
                <p:cNvSpPr>
                  <a:spLocks/>
                </p:cNvSpPr>
                <p:nvPr/>
              </p:nvSpPr>
              <p:spPr bwMode="auto">
                <a:xfrm rot="5400000">
                  <a:off x="2938619" y="1440372"/>
                  <a:ext cx="181306" cy="162221"/>
                </a:xfrm>
                <a:custGeom>
                  <a:avLst/>
                  <a:gdLst>
                    <a:gd name="T0" fmla="*/ 27 w 27"/>
                    <a:gd name="T1" fmla="*/ 6 h 24"/>
                    <a:gd name="T2" fmla="*/ 11 w 27"/>
                    <a:gd name="T3" fmla="*/ 0 h 24"/>
                    <a:gd name="T4" fmla="*/ 0 w 27"/>
                    <a:gd name="T5" fmla="*/ 2 h 24"/>
                    <a:gd name="T6" fmla="*/ 11 w 27"/>
                    <a:gd name="T7" fmla="*/ 24 h 24"/>
                    <a:gd name="T8" fmla="*/ 27 w 27"/>
                    <a:gd name="T9" fmla="*/ 6 h 24"/>
                  </a:gdLst>
                  <a:ahLst/>
                  <a:cxnLst>
                    <a:cxn ang="0">
                      <a:pos x="T0" y="T1"/>
                    </a:cxn>
                    <a:cxn ang="0">
                      <a:pos x="T2" y="T3"/>
                    </a:cxn>
                    <a:cxn ang="0">
                      <a:pos x="T4" y="T5"/>
                    </a:cxn>
                    <a:cxn ang="0">
                      <a:pos x="T6" y="T7"/>
                    </a:cxn>
                    <a:cxn ang="0">
                      <a:pos x="T8" y="T9"/>
                    </a:cxn>
                  </a:cxnLst>
                  <a:rect l="0" t="0" r="r" b="b"/>
                  <a:pathLst>
                    <a:path w="27" h="24">
                      <a:moveTo>
                        <a:pt x="27" y="6"/>
                      </a:moveTo>
                      <a:cubicBezTo>
                        <a:pt x="23" y="2"/>
                        <a:pt x="17" y="0"/>
                        <a:pt x="11" y="0"/>
                      </a:cubicBezTo>
                      <a:cubicBezTo>
                        <a:pt x="7" y="0"/>
                        <a:pt x="4" y="0"/>
                        <a:pt x="0" y="2"/>
                      </a:cubicBezTo>
                      <a:cubicBezTo>
                        <a:pt x="11" y="24"/>
                        <a:pt x="11" y="24"/>
                        <a:pt x="11" y="24"/>
                      </a:cubicBezTo>
                      <a:lnTo>
                        <a:pt x="27" y="6"/>
                      </a:lnTo>
                      <a:close/>
                    </a:path>
                  </a:pathLst>
                </a:custGeom>
                <a:solidFill>
                  <a:srgbClr val="68217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p>
                  <a:pPr marL="0" marR="0" lvl="0" indent="0" defTabSz="932597" eaLnBrk="1" fontAlgn="auto" latinLnBrk="0" hangingPunct="1">
                    <a:lnSpc>
                      <a:spcPct val="100000"/>
                    </a:lnSpc>
                    <a:spcBef>
                      <a:spcPts val="0"/>
                    </a:spcBef>
                    <a:spcAft>
                      <a:spcPts val="0"/>
                    </a:spcAft>
                    <a:buClrTx/>
                    <a:buSzTx/>
                    <a:buFontTx/>
                    <a:buNone/>
                    <a:tabLst/>
                    <a:defRPr/>
                  </a:pPr>
                  <a:endParaRPr kumimoji="0" lang="en-US" sz="1836" b="0" i="0" u="none" strike="noStrike" kern="0" cap="none" spc="0" normalizeH="0" baseline="0" noProof="0">
                    <a:ln>
                      <a:noFill/>
                    </a:ln>
                    <a:solidFill>
                      <a:sysClr val="windowText" lastClr="000000"/>
                    </a:solidFill>
                    <a:effectLst/>
                    <a:uLnTx/>
                    <a:uFillTx/>
                  </a:endParaRPr>
                </a:p>
              </p:txBody>
            </p:sp>
            <p:sp>
              <p:nvSpPr>
                <p:cNvPr id="896" name="Freeform 338"/>
                <p:cNvSpPr>
                  <a:spLocks/>
                </p:cNvSpPr>
                <p:nvPr/>
              </p:nvSpPr>
              <p:spPr bwMode="auto">
                <a:xfrm rot="5400000">
                  <a:off x="2936232" y="1519098"/>
                  <a:ext cx="147909" cy="124051"/>
                </a:xfrm>
                <a:custGeom>
                  <a:avLst/>
                  <a:gdLst>
                    <a:gd name="T0" fmla="*/ 22 w 22"/>
                    <a:gd name="T1" fmla="*/ 9 h 18"/>
                    <a:gd name="T2" fmla="*/ 16 w 22"/>
                    <a:gd name="T3" fmla="*/ 0 h 18"/>
                    <a:gd name="T4" fmla="*/ 0 w 22"/>
                    <a:gd name="T5" fmla="*/ 18 h 18"/>
                    <a:gd name="T6" fmla="*/ 22 w 22"/>
                    <a:gd name="T7" fmla="*/ 9 h 18"/>
                  </a:gdLst>
                  <a:ahLst/>
                  <a:cxnLst>
                    <a:cxn ang="0">
                      <a:pos x="T0" y="T1"/>
                    </a:cxn>
                    <a:cxn ang="0">
                      <a:pos x="T2" y="T3"/>
                    </a:cxn>
                    <a:cxn ang="0">
                      <a:pos x="T4" y="T5"/>
                    </a:cxn>
                    <a:cxn ang="0">
                      <a:pos x="T6" y="T7"/>
                    </a:cxn>
                  </a:cxnLst>
                  <a:rect l="0" t="0" r="r" b="b"/>
                  <a:pathLst>
                    <a:path w="22" h="18">
                      <a:moveTo>
                        <a:pt x="22" y="9"/>
                      </a:moveTo>
                      <a:cubicBezTo>
                        <a:pt x="21" y="5"/>
                        <a:pt x="19" y="2"/>
                        <a:pt x="16" y="0"/>
                      </a:cubicBezTo>
                      <a:cubicBezTo>
                        <a:pt x="0" y="18"/>
                        <a:pt x="0" y="18"/>
                        <a:pt x="0" y="18"/>
                      </a:cubicBezTo>
                      <a:lnTo>
                        <a:pt x="22" y="9"/>
                      </a:lnTo>
                      <a:close/>
                    </a:path>
                  </a:pathLst>
                </a:custGeom>
                <a:solidFill>
                  <a:srgbClr val="0020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p>
                  <a:pPr marL="0" marR="0" lvl="0" indent="0" defTabSz="932597" eaLnBrk="1" fontAlgn="auto" latinLnBrk="0" hangingPunct="1">
                    <a:lnSpc>
                      <a:spcPct val="100000"/>
                    </a:lnSpc>
                    <a:spcBef>
                      <a:spcPts val="0"/>
                    </a:spcBef>
                    <a:spcAft>
                      <a:spcPts val="0"/>
                    </a:spcAft>
                    <a:buClrTx/>
                    <a:buSzTx/>
                    <a:buFontTx/>
                    <a:buNone/>
                    <a:tabLst/>
                    <a:defRPr/>
                  </a:pPr>
                  <a:endParaRPr kumimoji="0" lang="en-US" sz="1836" b="0" i="0" u="none" strike="noStrike" kern="0" cap="none" spc="0" normalizeH="0" baseline="0" noProof="0">
                    <a:ln>
                      <a:noFill/>
                    </a:ln>
                    <a:solidFill>
                      <a:sysClr val="windowText" lastClr="000000"/>
                    </a:solidFill>
                    <a:effectLst/>
                    <a:uLnTx/>
                    <a:uFillTx/>
                  </a:endParaRPr>
                </a:p>
              </p:txBody>
            </p:sp>
            <p:sp>
              <p:nvSpPr>
                <p:cNvPr id="897" name="Freeform 339"/>
                <p:cNvSpPr>
                  <a:spLocks/>
                </p:cNvSpPr>
                <p:nvPr/>
              </p:nvSpPr>
              <p:spPr bwMode="auto">
                <a:xfrm rot="5400000">
                  <a:off x="2886137" y="1297236"/>
                  <a:ext cx="162221" cy="257645"/>
                </a:xfrm>
                <a:custGeom>
                  <a:avLst/>
                  <a:gdLst>
                    <a:gd name="T0" fmla="*/ 13 w 24"/>
                    <a:gd name="T1" fmla="*/ 0 h 39"/>
                    <a:gd name="T2" fmla="*/ 0 w 24"/>
                    <a:gd name="T3" fmla="*/ 22 h 39"/>
                    <a:gd name="T4" fmla="*/ 6 w 24"/>
                    <a:gd name="T5" fmla="*/ 39 h 39"/>
                    <a:gd name="T6" fmla="*/ 24 w 24"/>
                    <a:gd name="T7" fmla="*/ 22 h 39"/>
                    <a:gd name="T8" fmla="*/ 13 w 24"/>
                    <a:gd name="T9" fmla="*/ 0 h 39"/>
                  </a:gdLst>
                  <a:ahLst/>
                  <a:cxnLst>
                    <a:cxn ang="0">
                      <a:pos x="T0" y="T1"/>
                    </a:cxn>
                    <a:cxn ang="0">
                      <a:pos x="T2" y="T3"/>
                    </a:cxn>
                    <a:cxn ang="0">
                      <a:pos x="T4" y="T5"/>
                    </a:cxn>
                    <a:cxn ang="0">
                      <a:pos x="T6" y="T7"/>
                    </a:cxn>
                    <a:cxn ang="0">
                      <a:pos x="T8" y="T9"/>
                    </a:cxn>
                  </a:cxnLst>
                  <a:rect l="0" t="0" r="r" b="b"/>
                  <a:pathLst>
                    <a:path w="24" h="39">
                      <a:moveTo>
                        <a:pt x="13" y="0"/>
                      </a:moveTo>
                      <a:cubicBezTo>
                        <a:pt x="5" y="4"/>
                        <a:pt x="0" y="12"/>
                        <a:pt x="0" y="22"/>
                      </a:cubicBezTo>
                      <a:cubicBezTo>
                        <a:pt x="0" y="28"/>
                        <a:pt x="2" y="34"/>
                        <a:pt x="6" y="39"/>
                      </a:cubicBezTo>
                      <a:cubicBezTo>
                        <a:pt x="24" y="22"/>
                        <a:pt x="24" y="22"/>
                        <a:pt x="24" y="22"/>
                      </a:cubicBezTo>
                      <a:lnTo>
                        <a:pt x="13" y="0"/>
                      </a:lnTo>
                      <a:close/>
                    </a:path>
                  </a:pathLst>
                </a:custGeom>
                <a:solidFill>
                  <a:srgbClr val="44235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p>
                  <a:pPr marL="0" marR="0" lvl="0" indent="0" defTabSz="932597" eaLnBrk="1" fontAlgn="auto" latinLnBrk="0" hangingPunct="1">
                    <a:lnSpc>
                      <a:spcPct val="100000"/>
                    </a:lnSpc>
                    <a:spcBef>
                      <a:spcPts val="0"/>
                    </a:spcBef>
                    <a:spcAft>
                      <a:spcPts val="0"/>
                    </a:spcAft>
                    <a:buClrTx/>
                    <a:buSzTx/>
                    <a:buFontTx/>
                    <a:buNone/>
                    <a:tabLst/>
                    <a:defRPr/>
                  </a:pPr>
                  <a:endParaRPr kumimoji="0" lang="en-US" sz="1836" b="0" i="0" u="none" strike="noStrike" kern="0" cap="none" spc="0" normalizeH="0" baseline="0" noProof="0">
                    <a:ln>
                      <a:noFill/>
                    </a:ln>
                    <a:solidFill>
                      <a:sysClr val="windowText" lastClr="000000"/>
                    </a:solidFill>
                    <a:effectLst/>
                    <a:uLnTx/>
                    <a:uFillTx/>
                  </a:endParaRPr>
                </a:p>
              </p:txBody>
            </p:sp>
            <p:sp>
              <p:nvSpPr>
                <p:cNvPr id="898" name="Freeform 340"/>
                <p:cNvSpPr>
                  <a:spLocks/>
                </p:cNvSpPr>
                <p:nvPr/>
              </p:nvSpPr>
              <p:spPr bwMode="auto">
                <a:xfrm rot="5400000">
                  <a:off x="2900451" y="1554882"/>
                  <a:ext cx="157451" cy="62024"/>
                </a:xfrm>
                <a:custGeom>
                  <a:avLst/>
                  <a:gdLst>
                    <a:gd name="T0" fmla="*/ 0 w 24"/>
                    <a:gd name="T1" fmla="*/ 9 h 9"/>
                    <a:gd name="T2" fmla="*/ 24 w 24"/>
                    <a:gd name="T3" fmla="*/ 9 h 9"/>
                    <a:gd name="T4" fmla="*/ 22 w 24"/>
                    <a:gd name="T5" fmla="*/ 0 h 9"/>
                    <a:gd name="T6" fmla="*/ 0 w 24"/>
                    <a:gd name="T7" fmla="*/ 9 h 9"/>
                  </a:gdLst>
                  <a:ahLst/>
                  <a:cxnLst>
                    <a:cxn ang="0">
                      <a:pos x="T0" y="T1"/>
                    </a:cxn>
                    <a:cxn ang="0">
                      <a:pos x="T2" y="T3"/>
                    </a:cxn>
                    <a:cxn ang="0">
                      <a:pos x="T4" y="T5"/>
                    </a:cxn>
                    <a:cxn ang="0">
                      <a:pos x="T6" y="T7"/>
                    </a:cxn>
                  </a:cxnLst>
                  <a:rect l="0" t="0" r="r" b="b"/>
                  <a:pathLst>
                    <a:path w="24" h="9">
                      <a:moveTo>
                        <a:pt x="0" y="9"/>
                      </a:moveTo>
                      <a:cubicBezTo>
                        <a:pt x="24" y="9"/>
                        <a:pt x="24" y="9"/>
                        <a:pt x="24" y="9"/>
                      </a:cubicBezTo>
                      <a:cubicBezTo>
                        <a:pt x="24" y="5"/>
                        <a:pt x="23" y="2"/>
                        <a:pt x="22" y="0"/>
                      </a:cubicBezTo>
                      <a:lnTo>
                        <a:pt x="0" y="9"/>
                      </a:lnTo>
                      <a:close/>
                    </a:path>
                  </a:pathLst>
                </a:custGeom>
                <a:solidFill>
                  <a:srgbClr val="00827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p>
                  <a:pPr marL="0" marR="0" lvl="0" indent="0" defTabSz="932597" eaLnBrk="1" fontAlgn="auto" latinLnBrk="0" hangingPunct="1">
                    <a:lnSpc>
                      <a:spcPct val="100000"/>
                    </a:lnSpc>
                    <a:spcBef>
                      <a:spcPts val="0"/>
                    </a:spcBef>
                    <a:spcAft>
                      <a:spcPts val="0"/>
                    </a:spcAft>
                    <a:buClrTx/>
                    <a:buSzTx/>
                    <a:buFontTx/>
                    <a:buNone/>
                    <a:tabLst/>
                    <a:defRPr/>
                  </a:pPr>
                  <a:endParaRPr kumimoji="0" lang="en-US" sz="1836" b="0" i="0" u="none" strike="noStrike" kern="0" cap="none" spc="0" normalizeH="0" baseline="0" noProof="0">
                    <a:ln>
                      <a:noFill/>
                    </a:ln>
                    <a:solidFill>
                      <a:sysClr val="windowText" lastClr="000000"/>
                    </a:solidFill>
                    <a:effectLst/>
                    <a:uLnTx/>
                    <a:uFillTx/>
                  </a:endParaRPr>
                </a:p>
              </p:txBody>
            </p:sp>
            <p:sp>
              <p:nvSpPr>
                <p:cNvPr id="899" name="Freeform 341"/>
                <p:cNvSpPr>
                  <a:spLocks/>
                </p:cNvSpPr>
                <p:nvPr/>
              </p:nvSpPr>
              <p:spPr bwMode="auto">
                <a:xfrm rot="5400000">
                  <a:off x="2819339" y="1378346"/>
                  <a:ext cx="119282" cy="138363"/>
                </a:xfrm>
                <a:custGeom>
                  <a:avLst/>
                  <a:gdLst>
                    <a:gd name="T0" fmla="*/ 0 w 18"/>
                    <a:gd name="T1" fmla="*/ 17 h 21"/>
                    <a:gd name="T2" fmla="*/ 7 w 18"/>
                    <a:gd name="T3" fmla="*/ 21 h 21"/>
                    <a:gd name="T4" fmla="*/ 18 w 18"/>
                    <a:gd name="T5" fmla="*/ 0 h 21"/>
                    <a:gd name="T6" fmla="*/ 0 w 18"/>
                    <a:gd name="T7" fmla="*/ 17 h 21"/>
                  </a:gdLst>
                  <a:ahLst/>
                  <a:cxnLst>
                    <a:cxn ang="0">
                      <a:pos x="T0" y="T1"/>
                    </a:cxn>
                    <a:cxn ang="0">
                      <a:pos x="T2" y="T3"/>
                    </a:cxn>
                    <a:cxn ang="0">
                      <a:pos x="T4" y="T5"/>
                    </a:cxn>
                    <a:cxn ang="0">
                      <a:pos x="T6" y="T7"/>
                    </a:cxn>
                  </a:cxnLst>
                  <a:rect l="0" t="0" r="r" b="b"/>
                  <a:pathLst>
                    <a:path w="18" h="21">
                      <a:moveTo>
                        <a:pt x="0" y="17"/>
                      </a:moveTo>
                      <a:cubicBezTo>
                        <a:pt x="2" y="19"/>
                        <a:pt x="4" y="20"/>
                        <a:pt x="7" y="21"/>
                      </a:cubicBezTo>
                      <a:cubicBezTo>
                        <a:pt x="18" y="0"/>
                        <a:pt x="18" y="0"/>
                        <a:pt x="18" y="0"/>
                      </a:cubicBezTo>
                      <a:lnTo>
                        <a:pt x="0" y="17"/>
                      </a:lnTo>
                      <a:close/>
                    </a:path>
                  </a:pathLst>
                </a:custGeom>
                <a:solidFill>
                  <a:srgbClr val="00827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p>
                  <a:pPr marL="0" marR="0" lvl="0" indent="0" defTabSz="932597" eaLnBrk="1" fontAlgn="auto" latinLnBrk="0" hangingPunct="1">
                    <a:lnSpc>
                      <a:spcPct val="100000"/>
                    </a:lnSpc>
                    <a:spcBef>
                      <a:spcPts val="0"/>
                    </a:spcBef>
                    <a:spcAft>
                      <a:spcPts val="0"/>
                    </a:spcAft>
                    <a:buClrTx/>
                    <a:buSzTx/>
                    <a:buFontTx/>
                    <a:buNone/>
                    <a:tabLst/>
                    <a:defRPr/>
                  </a:pPr>
                  <a:endParaRPr kumimoji="0" lang="en-US" sz="1836" b="0" i="0" u="none" strike="noStrike" kern="0" cap="none" spc="0" normalizeH="0" baseline="0" noProof="0">
                    <a:ln>
                      <a:noFill/>
                    </a:ln>
                    <a:solidFill>
                      <a:sysClr val="windowText" lastClr="000000"/>
                    </a:solidFill>
                    <a:effectLst/>
                    <a:uLnTx/>
                    <a:uFillTx/>
                  </a:endParaRPr>
                </a:p>
              </p:txBody>
            </p:sp>
            <p:sp>
              <p:nvSpPr>
                <p:cNvPr id="900" name="Freeform 342"/>
                <p:cNvSpPr>
                  <a:spLocks/>
                </p:cNvSpPr>
                <p:nvPr/>
              </p:nvSpPr>
              <p:spPr bwMode="auto">
                <a:xfrm rot="5400000">
                  <a:off x="2752542" y="1469001"/>
                  <a:ext cx="233790" cy="157448"/>
                </a:xfrm>
                <a:custGeom>
                  <a:avLst/>
                  <a:gdLst>
                    <a:gd name="T0" fmla="*/ 0 w 35"/>
                    <a:gd name="T1" fmla="*/ 21 h 24"/>
                    <a:gd name="T2" fmla="*/ 11 w 35"/>
                    <a:gd name="T3" fmla="*/ 24 h 24"/>
                    <a:gd name="T4" fmla="*/ 35 w 35"/>
                    <a:gd name="T5" fmla="*/ 0 h 24"/>
                    <a:gd name="T6" fmla="*/ 11 w 35"/>
                    <a:gd name="T7" fmla="*/ 0 h 24"/>
                    <a:gd name="T8" fmla="*/ 0 w 35"/>
                    <a:gd name="T9" fmla="*/ 21 h 24"/>
                  </a:gdLst>
                  <a:ahLst/>
                  <a:cxnLst>
                    <a:cxn ang="0">
                      <a:pos x="T0" y="T1"/>
                    </a:cxn>
                    <a:cxn ang="0">
                      <a:pos x="T2" y="T3"/>
                    </a:cxn>
                    <a:cxn ang="0">
                      <a:pos x="T4" y="T5"/>
                    </a:cxn>
                    <a:cxn ang="0">
                      <a:pos x="T6" y="T7"/>
                    </a:cxn>
                    <a:cxn ang="0">
                      <a:pos x="T8" y="T9"/>
                    </a:cxn>
                  </a:cxnLst>
                  <a:rect l="0" t="0" r="r" b="b"/>
                  <a:pathLst>
                    <a:path w="35" h="24">
                      <a:moveTo>
                        <a:pt x="0" y="21"/>
                      </a:moveTo>
                      <a:cubicBezTo>
                        <a:pt x="3" y="23"/>
                        <a:pt x="7" y="24"/>
                        <a:pt x="11" y="24"/>
                      </a:cubicBezTo>
                      <a:cubicBezTo>
                        <a:pt x="24" y="24"/>
                        <a:pt x="35" y="13"/>
                        <a:pt x="35" y="0"/>
                      </a:cubicBezTo>
                      <a:cubicBezTo>
                        <a:pt x="11" y="0"/>
                        <a:pt x="11" y="0"/>
                        <a:pt x="11" y="0"/>
                      </a:cubicBezTo>
                      <a:lnTo>
                        <a:pt x="0" y="21"/>
                      </a:lnTo>
                      <a:close/>
                    </a:path>
                  </a:pathLst>
                </a:custGeom>
                <a:solidFill>
                  <a:srgbClr val="00B29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p>
                  <a:pPr marL="0" marR="0" lvl="0" indent="0" defTabSz="932597" eaLnBrk="1" fontAlgn="auto" latinLnBrk="0" hangingPunct="1">
                    <a:lnSpc>
                      <a:spcPct val="100000"/>
                    </a:lnSpc>
                    <a:spcBef>
                      <a:spcPts val="0"/>
                    </a:spcBef>
                    <a:spcAft>
                      <a:spcPts val="0"/>
                    </a:spcAft>
                    <a:buClrTx/>
                    <a:buSzTx/>
                    <a:buFontTx/>
                    <a:buNone/>
                    <a:tabLst/>
                    <a:defRPr/>
                  </a:pPr>
                  <a:endParaRPr kumimoji="0" lang="en-US" sz="1836" b="0" i="0" u="none" strike="noStrike" kern="0" cap="none" spc="0" normalizeH="0" baseline="0" noProof="0">
                    <a:ln>
                      <a:noFill/>
                    </a:ln>
                    <a:solidFill>
                      <a:sysClr val="windowText" lastClr="000000"/>
                    </a:solidFill>
                    <a:effectLst/>
                    <a:uLnTx/>
                    <a:uFillTx/>
                  </a:endParaRPr>
                </a:p>
              </p:txBody>
            </p:sp>
          </p:grpSp>
          <p:grpSp>
            <p:nvGrpSpPr>
              <p:cNvPr id="848" name="Group 847"/>
              <p:cNvGrpSpPr/>
              <p:nvPr/>
            </p:nvGrpSpPr>
            <p:grpSpPr>
              <a:xfrm>
                <a:off x="9007527" y="4908009"/>
                <a:ext cx="2066286" cy="655947"/>
                <a:chOff x="4214813" y="4895850"/>
                <a:chExt cx="327025" cy="200025"/>
              </a:xfrm>
            </p:grpSpPr>
            <p:sp>
              <p:nvSpPr>
                <p:cNvPr id="891" name="Freeform 343"/>
                <p:cNvSpPr>
                  <a:spLocks/>
                </p:cNvSpPr>
                <p:nvPr/>
              </p:nvSpPr>
              <p:spPr bwMode="auto">
                <a:xfrm>
                  <a:off x="4214813" y="4975225"/>
                  <a:ext cx="327025" cy="106362"/>
                </a:xfrm>
                <a:custGeom>
                  <a:avLst/>
                  <a:gdLst>
                    <a:gd name="T0" fmla="*/ 1 w 203"/>
                    <a:gd name="T1" fmla="*/ 67 h 67"/>
                    <a:gd name="T2" fmla="*/ 0 w 203"/>
                    <a:gd name="T3" fmla="*/ 62 h 67"/>
                    <a:gd name="T4" fmla="*/ 59 w 203"/>
                    <a:gd name="T5" fmla="*/ 49 h 67"/>
                    <a:gd name="T6" fmla="*/ 108 w 203"/>
                    <a:gd name="T7" fmla="*/ 20 h 67"/>
                    <a:gd name="T8" fmla="*/ 167 w 203"/>
                    <a:gd name="T9" fmla="*/ 18 h 67"/>
                    <a:gd name="T10" fmla="*/ 203 w 203"/>
                    <a:gd name="T11" fmla="*/ 0 h 67"/>
                    <a:gd name="T12" fmla="*/ 203 w 203"/>
                    <a:gd name="T13" fmla="*/ 4 h 67"/>
                    <a:gd name="T14" fmla="*/ 203 w 203"/>
                    <a:gd name="T15" fmla="*/ 6 h 67"/>
                    <a:gd name="T16" fmla="*/ 168 w 203"/>
                    <a:gd name="T17" fmla="*/ 23 h 67"/>
                    <a:gd name="T18" fmla="*/ 109 w 203"/>
                    <a:gd name="T19" fmla="*/ 25 h 67"/>
                    <a:gd name="T20" fmla="*/ 62 w 203"/>
                    <a:gd name="T21" fmla="*/ 53 h 67"/>
                    <a:gd name="T22" fmla="*/ 1 w 203"/>
                    <a:gd name="T23" fmla="*/ 67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3" h="67">
                      <a:moveTo>
                        <a:pt x="1" y="67"/>
                      </a:moveTo>
                      <a:lnTo>
                        <a:pt x="0" y="62"/>
                      </a:lnTo>
                      <a:lnTo>
                        <a:pt x="59" y="49"/>
                      </a:lnTo>
                      <a:lnTo>
                        <a:pt x="108" y="20"/>
                      </a:lnTo>
                      <a:lnTo>
                        <a:pt x="167" y="18"/>
                      </a:lnTo>
                      <a:lnTo>
                        <a:pt x="203" y="0"/>
                      </a:lnTo>
                      <a:lnTo>
                        <a:pt x="203" y="4"/>
                      </a:lnTo>
                      <a:lnTo>
                        <a:pt x="203" y="6"/>
                      </a:lnTo>
                      <a:lnTo>
                        <a:pt x="168" y="23"/>
                      </a:lnTo>
                      <a:lnTo>
                        <a:pt x="109" y="25"/>
                      </a:lnTo>
                      <a:lnTo>
                        <a:pt x="62" y="53"/>
                      </a:lnTo>
                      <a:lnTo>
                        <a:pt x="1" y="67"/>
                      </a:lnTo>
                      <a:close/>
                    </a:path>
                  </a:pathLst>
                </a:custGeom>
                <a:solidFill>
                  <a:srgbClr val="00B29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p>
                  <a:pPr marL="0" marR="0" lvl="0" indent="0" defTabSz="932597" eaLnBrk="1" fontAlgn="auto" latinLnBrk="0" hangingPunct="1">
                    <a:lnSpc>
                      <a:spcPct val="100000"/>
                    </a:lnSpc>
                    <a:spcBef>
                      <a:spcPts val="0"/>
                    </a:spcBef>
                    <a:spcAft>
                      <a:spcPts val="0"/>
                    </a:spcAft>
                    <a:buClrTx/>
                    <a:buSzTx/>
                    <a:buFontTx/>
                    <a:buNone/>
                    <a:tabLst/>
                    <a:defRPr/>
                  </a:pPr>
                  <a:endParaRPr kumimoji="0" lang="en-US" sz="1836" b="0" i="0" u="none" strike="noStrike" kern="0" cap="none" spc="0" normalizeH="0" baseline="0" noProof="0" dirty="0">
                    <a:ln>
                      <a:noFill/>
                    </a:ln>
                    <a:solidFill>
                      <a:sysClr val="windowText" lastClr="000000"/>
                    </a:solidFill>
                    <a:effectLst/>
                    <a:uLnTx/>
                    <a:uFillTx/>
                  </a:endParaRPr>
                </a:p>
              </p:txBody>
            </p:sp>
            <p:sp>
              <p:nvSpPr>
                <p:cNvPr id="892" name="Freeform 344"/>
                <p:cNvSpPr>
                  <a:spLocks/>
                </p:cNvSpPr>
                <p:nvPr/>
              </p:nvSpPr>
              <p:spPr bwMode="auto">
                <a:xfrm>
                  <a:off x="4214813" y="4895850"/>
                  <a:ext cx="327025" cy="173037"/>
                </a:xfrm>
                <a:custGeom>
                  <a:avLst/>
                  <a:gdLst>
                    <a:gd name="T0" fmla="*/ 3 w 206"/>
                    <a:gd name="T1" fmla="*/ 109 h 109"/>
                    <a:gd name="T2" fmla="*/ 0 w 206"/>
                    <a:gd name="T3" fmla="*/ 105 h 109"/>
                    <a:gd name="T4" fmla="*/ 49 w 206"/>
                    <a:gd name="T5" fmla="*/ 84 h 109"/>
                    <a:gd name="T6" fmla="*/ 78 w 206"/>
                    <a:gd name="T7" fmla="*/ 52 h 109"/>
                    <a:gd name="T8" fmla="*/ 126 w 206"/>
                    <a:gd name="T9" fmla="*/ 42 h 109"/>
                    <a:gd name="T10" fmla="*/ 155 w 206"/>
                    <a:gd name="T11" fmla="*/ 10 h 109"/>
                    <a:gd name="T12" fmla="*/ 206 w 206"/>
                    <a:gd name="T13" fmla="*/ 0 h 109"/>
                    <a:gd name="T14" fmla="*/ 206 w 206"/>
                    <a:gd name="T15" fmla="*/ 4 h 109"/>
                    <a:gd name="T16" fmla="*/ 158 w 206"/>
                    <a:gd name="T17" fmla="*/ 14 h 109"/>
                    <a:gd name="T18" fmla="*/ 129 w 206"/>
                    <a:gd name="T19" fmla="*/ 46 h 109"/>
                    <a:gd name="T20" fmla="*/ 81 w 206"/>
                    <a:gd name="T21" fmla="*/ 56 h 109"/>
                    <a:gd name="T22" fmla="*/ 52 w 206"/>
                    <a:gd name="T23" fmla="*/ 88 h 109"/>
                    <a:gd name="T24" fmla="*/ 3 w 206"/>
                    <a:gd name="T25" fmla="*/ 109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06" h="109">
                      <a:moveTo>
                        <a:pt x="3" y="109"/>
                      </a:moveTo>
                      <a:lnTo>
                        <a:pt x="0" y="105"/>
                      </a:lnTo>
                      <a:lnTo>
                        <a:pt x="49" y="84"/>
                      </a:lnTo>
                      <a:lnTo>
                        <a:pt x="78" y="52"/>
                      </a:lnTo>
                      <a:lnTo>
                        <a:pt x="126" y="42"/>
                      </a:lnTo>
                      <a:lnTo>
                        <a:pt x="155" y="10"/>
                      </a:lnTo>
                      <a:lnTo>
                        <a:pt x="206" y="0"/>
                      </a:lnTo>
                      <a:lnTo>
                        <a:pt x="206" y="4"/>
                      </a:lnTo>
                      <a:lnTo>
                        <a:pt x="158" y="14"/>
                      </a:lnTo>
                      <a:lnTo>
                        <a:pt x="129" y="46"/>
                      </a:lnTo>
                      <a:lnTo>
                        <a:pt x="81" y="56"/>
                      </a:lnTo>
                      <a:lnTo>
                        <a:pt x="52" y="88"/>
                      </a:lnTo>
                      <a:lnTo>
                        <a:pt x="3" y="109"/>
                      </a:lnTo>
                      <a:close/>
                    </a:path>
                  </a:pathLst>
                </a:custGeom>
                <a:solidFill>
                  <a:srgbClr val="68217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p>
                  <a:pPr marL="0" marR="0" lvl="0" indent="0" defTabSz="932597" eaLnBrk="1" fontAlgn="auto" latinLnBrk="0" hangingPunct="1">
                    <a:lnSpc>
                      <a:spcPct val="100000"/>
                    </a:lnSpc>
                    <a:spcBef>
                      <a:spcPts val="0"/>
                    </a:spcBef>
                    <a:spcAft>
                      <a:spcPts val="0"/>
                    </a:spcAft>
                    <a:buClrTx/>
                    <a:buSzTx/>
                    <a:buFontTx/>
                    <a:buNone/>
                    <a:tabLst/>
                    <a:defRPr/>
                  </a:pPr>
                  <a:endParaRPr kumimoji="0" lang="en-US" sz="1836" b="0" i="0" u="none" strike="noStrike" kern="0" cap="none" spc="0" normalizeH="0" baseline="0" noProof="0">
                    <a:ln>
                      <a:noFill/>
                    </a:ln>
                    <a:solidFill>
                      <a:sysClr val="windowText" lastClr="000000"/>
                    </a:solidFill>
                    <a:effectLst/>
                    <a:uLnTx/>
                    <a:uFillTx/>
                  </a:endParaRPr>
                </a:p>
              </p:txBody>
            </p:sp>
            <p:sp>
              <p:nvSpPr>
                <p:cNvPr id="893" name="Freeform 345"/>
                <p:cNvSpPr>
                  <a:spLocks/>
                </p:cNvSpPr>
                <p:nvPr/>
              </p:nvSpPr>
              <p:spPr bwMode="auto">
                <a:xfrm>
                  <a:off x="4216401" y="5013325"/>
                  <a:ext cx="325437" cy="82550"/>
                </a:xfrm>
                <a:custGeom>
                  <a:avLst/>
                  <a:gdLst>
                    <a:gd name="T0" fmla="*/ 0 w 202"/>
                    <a:gd name="T1" fmla="*/ 52 h 52"/>
                    <a:gd name="T2" fmla="*/ 0 w 202"/>
                    <a:gd name="T3" fmla="*/ 46 h 52"/>
                    <a:gd name="T4" fmla="*/ 47 w 202"/>
                    <a:gd name="T5" fmla="*/ 39 h 52"/>
                    <a:gd name="T6" fmla="*/ 86 w 202"/>
                    <a:gd name="T7" fmla="*/ 17 h 52"/>
                    <a:gd name="T8" fmla="*/ 133 w 202"/>
                    <a:gd name="T9" fmla="*/ 22 h 52"/>
                    <a:gd name="T10" fmla="*/ 173 w 202"/>
                    <a:gd name="T11" fmla="*/ 0 h 52"/>
                    <a:gd name="T12" fmla="*/ 202 w 202"/>
                    <a:gd name="T13" fmla="*/ 3 h 52"/>
                    <a:gd name="T14" fmla="*/ 202 w 202"/>
                    <a:gd name="T15" fmla="*/ 7 h 52"/>
                    <a:gd name="T16" fmla="*/ 173 w 202"/>
                    <a:gd name="T17" fmla="*/ 4 h 52"/>
                    <a:gd name="T18" fmla="*/ 135 w 202"/>
                    <a:gd name="T19" fmla="*/ 27 h 52"/>
                    <a:gd name="T20" fmla="*/ 87 w 202"/>
                    <a:gd name="T21" fmla="*/ 22 h 52"/>
                    <a:gd name="T22" fmla="*/ 48 w 202"/>
                    <a:gd name="T23" fmla="*/ 45 h 52"/>
                    <a:gd name="T24" fmla="*/ 0 w 202"/>
                    <a:gd name="T25" fmla="*/ 52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02" h="52">
                      <a:moveTo>
                        <a:pt x="0" y="52"/>
                      </a:moveTo>
                      <a:lnTo>
                        <a:pt x="0" y="46"/>
                      </a:lnTo>
                      <a:lnTo>
                        <a:pt x="47" y="39"/>
                      </a:lnTo>
                      <a:lnTo>
                        <a:pt x="86" y="17"/>
                      </a:lnTo>
                      <a:lnTo>
                        <a:pt x="133" y="22"/>
                      </a:lnTo>
                      <a:lnTo>
                        <a:pt x="173" y="0"/>
                      </a:lnTo>
                      <a:lnTo>
                        <a:pt x="202" y="3"/>
                      </a:lnTo>
                      <a:lnTo>
                        <a:pt x="202" y="7"/>
                      </a:lnTo>
                      <a:lnTo>
                        <a:pt x="173" y="4"/>
                      </a:lnTo>
                      <a:lnTo>
                        <a:pt x="135" y="27"/>
                      </a:lnTo>
                      <a:lnTo>
                        <a:pt x="87" y="22"/>
                      </a:lnTo>
                      <a:lnTo>
                        <a:pt x="48" y="45"/>
                      </a:lnTo>
                      <a:lnTo>
                        <a:pt x="0" y="52"/>
                      </a:lnTo>
                      <a:close/>
                    </a:path>
                  </a:pathLst>
                </a:custGeom>
                <a:solidFill>
                  <a:srgbClr val="00827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p>
                  <a:pPr marL="0" marR="0" lvl="0" indent="0" defTabSz="932597" eaLnBrk="1" fontAlgn="auto" latinLnBrk="0" hangingPunct="1">
                    <a:lnSpc>
                      <a:spcPct val="100000"/>
                    </a:lnSpc>
                    <a:spcBef>
                      <a:spcPts val="0"/>
                    </a:spcBef>
                    <a:spcAft>
                      <a:spcPts val="0"/>
                    </a:spcAft>
                    <a:buClrTx/>
                    <a:buSzTx/>
                    <a:buFontTx/>
                    <a:buNone/>
                    <a:tabLst/>
                    <a:defRPr/>
                  </a:pPr>
                  <a:endParaRPr kumimoji="0" lang="en-US" sz="1836" b="0" i="0" u="none" strike="noStrike" kern="0" cap="none" spc="0" normalizeH="0" baseline="0" noProof="0" dirty="0">
                    <a:ln>
                      <a:noFill/>
                    </a:ln>
                    <a:solidFill>
                      <a:sysClr val="windowText" lastClr="000000"/>
                    </a:solidFill>
                    <a:effectLst/>
                    <a:uLnTx/>
                    <a:uFillTx/>
                  </a:endParaRPr>
                </a:p>
              </p:txBody>
            </p:sp>
          </p:grpSp>
          <p:grpSp>
            <p:nvGrpSpPr>
              <p:cNvPr id="849" name="Group 848"/>
              <p:cNvGrpSpPr/>
              <p:nvPr/>
            </p:nvGrpSpPr>
            <p:grpSpPr>
              <a:xfrm>
                <a:off x="9686274" y="5482417"/>
                <a:ext cx="1352409" cy="197849"/>
                <a:chOff x="5284221" y="5482417"/>
                <a:chExt cx="1352409" cy="197849"/>
              </a:xfrm>
            </p:grpSpPr>
            <p:grpSp>
              <p:nvGrpSpPr>
                <p:cNvPr id="850" name="Group 849"/>
                <p:cNvGrpSpPr/>
                <p:nvPr/>
              </p:nvGrpSpPr>
              <p:grpSpPr>
                <a:xfrm>
                  <a:off x="5284221" y="5492886"/>
                  <a:ext cx="157470" cy="187380"/>
                  <a:chOff x="2872783" y="4422584"/>
                  <a:chExt cx="414398" cy="493110"/>
                </a:xfrm>
              </p:grpSpPr>
              <p:sp>
                <p:nvSpPr>
                  <p:cNvPr id="889" name="Oval 888"/>
                  <p:cNvSpPr/>
                  <p:nvPr/>
                </p:nvSpPr>
                <p:spPr>
                  <a:xfrm>
                    <a:off x="2884815" y="4434616"/>
                    <a:ext cx="391831" cy="14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32597" eaLnBrk="1" fontAlgn="auto" latinLnBrk="0" hangingPunct="1">
                      <a:lnSpc>
                        <a:spcPct val="100000"/>
                      </a:lnSpc>
                      <a:spcBef>
                        <a:spcPts val="0"/>
                      </a:spcBef>
                      <a:spcAft>
                        <a:spcPts val="0"/>
                      </a:spcAft>
                      <a:buClrTx/>
                      <a:buSzTx/>
                      <a:buFontTx/>
                      <a:buNone/>
                      <a:tabLst/>
                      <a:defRPr/>
                    </a:pPr>
                    <a:endParaRPr kumimoji="0" lang="en-US" sz="1836" b="0" i="0" u="none" strike="noStrike" kern="0" cap="none" spc="0" normalizeH="0" baseline="0" noProof="0">
                      <a:ln>
                        <a:noFill/>
                      </a:ln>
                      <a:solidFill>
                        <a:sysClr val="windowText" lastClr="000000"/>
                      </a:solidFill>
                      <a:effectLst/>
                      <a:uLnTx/>
                      <a:uFillTx/>
                    </a:endParaRPr>
                  </a:p>
                </p:txBody>
              </p:sp>
              <p:sp>
                <p:nvSpPr>
                  <p:cNvPr id="890" name="Freeform 35"/>
                  <p:cNvSpPr>
                    <a:spLocks noEditPoints="1"/>
                  </p:cNvSpPr>
                  <p:nvPr/>
                </p:nvSpPr>
                <p:spPr bwMode="auto">
                  <a:xfrm>
                    <a:off x="2872783" y="4422584"/>
                    <a:ext cx="414398" cy="493110"/>
                  </a:xfrm>
                  <a:custGeom>
                    <a:avLst/>
                    <a:gdLst>
                      <a:gd name="T0" fmla="*/ 64 w 128"/>
                      <a:gd name="T1" fmla="*/ 8 h 152"/>
                      <a:gd name="T2" fmla="*/ 117 w 128"/>
                      <a:gd name="T3" fmla="*/ 23 h 152"/>
                      <a:gd name="T4" fmla="*/ 64 w 128"/>
                      <a:gd name="T5" fmla="*/ 38 h 152"/>
                      <a:gd name="T6" fmla="*/ 11 w 128"/>
                      <a:gd name="T7" fmla="*/ 23 h 152"/>
                      <a:gd name="T8" fmla="*/ 64 w 128"/>
                      <a:gd name="T9" fmla="*/ 8 h 152"/>
                      <a:gd name="T10" fmla="*/ 64 w 128"/>
                      <a:gd name="T11" fmla="*/ 0 h 152"/>
                      <a:gd name="T12" fmla="*/ 39 w 128"/>
                      <a:gd name="T13" fmla="*/ 2 h 152"/>
                      <a:gd name="T14" fmla="*/ 19 w 128"/>
                      <a:gd name="T15" fmla="*/ 7 h 152"/>
                      <a:gd name="T16" fmla="*/ 5 w 128"/>
                      <a:gd name="T17" fmla="*/ 15 h 152"/>
                      <a:gd name="T18" fmla="*/ 1 w 128"/>
                      <a:gd name="T19" fmla="*/ 20 h 152"/>
                      <a:gd name="T20" fmla="*/ 0 w 128"/>
                      <a:gd name="T21" fmla="*/ 25 h 152"/>
                      <a:gd name="T22" fmla="*/ 0 w 128"/>
                      <a:gd name="T23" fmla="*/ 126 h 152"/>
                      <a:gd name="T24" fmla="*/ 1 w 128"/>
                      <a:gd name="T25" fmla="*/ 132 h 152"/>
                      <a:gd name="T26" fmla="*/ 5 w 128"/>
                      <a:gd name="T27" fmla="*/ 136 h 152"/>
                      <a:gd name="T28" fmla="*/ 19 w 128"/>
                      <a:gd name="T29" fmla="*/ 144 h 152"/>
                      <a:gd name="T30" fmla="*/ 39 w 128"/>
                      <a:gd name="T31" fmla="*/ 150 h 152"/>
                      <a:gd name="T32" fmla="*/ 64 w 128"/>
                      <a:gd name="T33" fmla="*/ 152 h 152"/>
                      <a:gd name="T34" fmla="*/ 110 w 128"/>
                      <a:gd name="T35" fmla="*/ 144 h 152"/>
                      <a:gd name="T36" fmla="*/ 123 w 128"/>
                      <a:gd name="T37" fmla="*/ 136 h 152"/>
                      <a:gd name="T38" fmla="*/ 127 w 128"/>
                      <a:gd name="T39" fmla="*/ 132 h 152"/>
                      <a:gd name="T40" fmla="*/ 128 w 128"/>
                      <a:gd name="T41" fmla="*/ 126 h 152"/>
                      <a:gd name="T42" fmla="*/ 128 w 128"/>
                      <a:gd name="T43" fmla="*/ 25 h 152"/>
                      <a:gd name="T44" fmla="*/ 123 w 128"/>
                      <a:gd name="T45" fmla="*/ 15 h 152"/>
                      <a:gd name="T46" fmla="*/ 110 w 128"/>
                      <a:gd name="T47" fmla="*/ 7 h 152"/>
                      <a:gd name="T48" fmla="*/ 89 w 128"/>
                      <a:gd name="T49" fmla="*/ 2 h 152"/>
                      <a:gd name="T50" fmla="*/ 64 w 128"/>
                      <a:gd name="T51" fmla="*/ 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28" h="152">
                        <a:moveTo>
                          <a:pt x="64" y="8"/>
                        </a:moveTo>
                        <a:cubicBezTo>
                          <a:pt x="93" y="8"/>
                          <a:pt x="117" y="14"/>
                          <a:pt x="117" y="23"/>
                        </a:cubicBezTo>
                        <a:cubicBezTo>
                          <a:pt x="117" y="31"/>
                          <a:pt x="93" y="38"/>
                          <a:pt x="64" y="38"/>
                        </a:cubicBezTo>
                        <a:cubicBezTo>
                          <a:pt x="34" y="38"/>
                          <a:pt x="11" y="31"/>
                          <a:pt x="11" y="23"/>
                        </a:cubicBezTo>
                        <a:cubicBezTo>
                          <a:pt x="11" y="14"/>
                          <a:pt x="34" y="8"/>
                          <a:pt x="64" y="8"/>
                        </a:cubicBezTo>
                        <a:close/>
                        <a:moveTo>
                          <a:pt x="64" y="0"/>
                        </a:moveTo>
                        <a:cubicBezTo>
                          <a:pt x="39" y="2"/>
                          <a:pt x="39" y="2"/>
                          <a:pt x="39" y="2"/>
                        </a:cubicBezTo>
                        <a:cubicBezTo>
                          <a:pt x="19" y="7"/>
                          <a:pt x="19" y="7"/>
                          <a:pt x="19" y="7"/>
                        </a:cubicBezTo>
                        <a:cubicBezTo>
                          <a:pt x="5" y="15"/>
                          <a:pt x="5" y="15"/>
                          <a:pt x="5" y="15"/>
                        </a:cubicBezTo>
                        <a:cubicBezTo>
                          <a:pt x="1" y="20"/>
                          <a:pt x="1" y="20"/>
                          <a:pt x="1" y="20"/>
                        </a:cubicBezTo>
                        <a:cubicBezTo>
                          <a:pt x="0" y="25"/>
                          <a:pt x="0" y="25"/>
                          <a:pt x="0" y="25"/>
                        </a:cubicBezTo>
                        <a:cubicBezTo>
                          <a:pt x="0" y="126"/>
                          <a:pt x="0" y="126"/>
                          <a:pt x="0" y="126"/>
                        </a:cubicBezTo>
                        <a:cubicBezTo>
                          <a:pt x="1" y="132"/>
                          <a:pt x="1" y="132"/>
                          <a:pt x="1" y="132"/>
                        </a:cubicBezTo>
                        <a:cubicBezTo>
                          <a:pt x="5" y="136"/>
                          <a:pt x="5" y="136"/>
                          <a:pt x="5" y="136"/>
                        </a:cubicBezTo>
                        <a:cubicBezTo>
                          <a:pt x="19" y="144"/>
                          <a:pt x="19" y="144"/>
                          <a:pt x="19" y="144"/>
                        </a:cubicBezTo>
                        <a:cubicBezTo>
                          <a:pt x="39" y="150"/>
                          <a:pt x="39" y="150"/>
                          <a:pt x="39" y="150"/>
                        </a:cubicBezTo>
                        <a:cubicBezTo>
                          <a:pt x="47" y="151"/>
                          <a:pt x="55" y="152"/>
                          <a:pt x="64" y="152"/>
                        </a:cubicBezTo>
                        <a:cubicBezTo>
                          <a:pt x="82" y="152"/>
                          <a:pt x="98" y="149"/>
                          <a:pt x="110" y="144"/>
                        </a:cubicBezTo>
                        <a:cubicBezTo>
                          <a:pt x="115" y="142"/>
                          <a:pt x="120" y="139"/>
                          <a:pt x="123" y="136"/>
                        </a:cubicBezTo>
                        <a:cubicBezTo>
                          <a:pt x="125" y="135"/>
                          <a:pt x="126" y="133"/>
                          <a:pt x="127" y="132"/>
                        </a:cubicBezTo>
                        <a:cubicBezTo>
                          <a:pt x="128" y="130"/>
                          <a:pt x="128" y="128"/>
                          <a:pt x="128" y="126"/>
                        </a:cubicBezTo>
                        <a:cubicBezTo>
                          <a:pt x="128" y="25"/>
                          <a:pt x="128" y="25"/>
                          <a:pt x="128" y="25"/>
                        </a:cubicBezTo>
                        <a:cubicBezTo>
                          <a:pt x="128" y="22"/>
                          <a:pt x="127" y="18"/>
                          <a:pt x="123" y="15"/>
                        </a:cubicBezTo>
                        <a:cubicBezTo>
                          <a:pt x="120" y="12"/>
                          <a:pt x="115" y="10"/>
                          <a:pt x="110" y="7"/>
                        </a:cubicBezTo>
                        <a:cubicBezTo>
                          <a:pt x="104" y="5"/>
                          <a:pt x="97" y="3"/>
                          <a:pt x="89" y="2"/>
                        </a:cubicBezTo>
                        <a:cubicBezTo>
                          <a:pt x="82" y="1"/>
                          <a:pt x="73" y="0"/>
                          <a:pt x="64" y="0"/>
                        </a:cubicBezTo>
                        <a:close/>
                      </a:path>
                    </a:pathLst>
                  </a:custGeom>
                  <a:solidFill>
                    <a:srgbClr val="008272"/>
                  </a:solidFill>
                  <a:ln>
                    <a:noFill/>
                  </a:ln>
                </p:spPr>
                <p:txBody>
                  <a:bodyPr vert="horz" wrap="square" lIns="93260" tIns="46630" rIns="93260" bIns="46630" numCol="1" anchor="t" anchorCtr="0" compatLnSpc="1">
                    <a:prstTxWarp prst="textNoShape">
                      <a:avLst/>
                    </a:prstTxWarp>
                  </a:bodyPr>
                  <a:lstStyle/>
                  <a:p>
                    <a:pPr marL="0" marR="0" lvl="0" indent="0" defTabSz="932597" eaLnBrk="1" fontAlgn="auto" latinLnBrk="0" hangingPunct="1">
                      <a:lnSpc>
                        <a:spcPct val="100000"/>
                      </a:lnSpc>
                      <a:spcBef>
                        <a:spcPts val="0"/>
                      </a:spcBef>
                      <a:spcAft>
                        <a:spcPts val="0"/>
                      </a:spcAft>
                      <a:buClrTx/>
                      <a:buSzTx/>
                      <a:buFontTx/>
                      <a:buNone/>
                      <a:tabLst/>
                      <a:defRPr/>
                    </a:pPr>
                    <a:endParaRPr kumimoji="0" lang="en-US" sz="1836" b="0" i="0" u="none" strike="noStrike" kern="0" cap="none" spc="0" normalizeH="0" baseline="0" noProof="0">
                      <a:ln>
                        <a:noFill/>
                      </a:ln>
                      <a:solidFill>
                        <a:sysClr val="windowText" lastClr="000000"/>
                      </a:solidFill>
                      <a:effectLst/>
                      <a:uLnTx/>
                      <a:uFillTx/>
                    </a:endParaRPr>
                  </a:p>
                </p:txBody>
              </p:sp>
            </p:grpSp>
            <p:grpSp>
              <p:nvGrpSpPr>
                <p:cNvPr id="851" name="Group 850"/>
                <p:cNvGrpSpPr/>
                <p:nvPr/>
              </p:nvGrpSpPr>
              <p:grpSpPr>
                <a:xfrm>
                  <a:off x="5490314" y="5487178"/>
                  <a:ext cx="154143" cy="190311"/>
                  <a:chOff x="3824094" y="3687247"/>
                  <a:chExt cx="568398" cy="701765"/>
                </a:xfrm>
              </p:grpSpPr>
              <p:sp>
                <p:nvSpPr>
                  <p:cNvPr id="883" name="Rectangle 293"/>
                  <p:cNvSpPr/>
                  <p:nvPr/>
                </p:nvSpPr>
                <p:spPr>
                  <a:xfrm>
                    <a:off x="3847638" y="3708520"/>
                    <a:ext cx="520790" cy="662444"/>
                  </a:xfrm>
                  <a:custGeom>
                    <a:avLst/>
                    <a:gdLst>
                      <a:gd name="connsiteX0" fmla="*/ 0 w 520034"/>
                      <a:gd name="connsiteY0" fmla="*/ 0 h 659388"/>
                      <a:gd name="connsiteX1" fmla="*/ 520034 w 520034"/>
                      <a:gd name="connsiteY1" fmla="*/ 0 h 659388"/>
                      <a:gd name="connsiteX2" fmla="*/ 520034 w 520034"/>
                      <a:gd name="connsiteY2" fmla="*/ 659388 h 659388"/>
                      <a:gd name="connsiteX3" fmla="*/ 0 w 520034"/>
                      <a:gd name="connsiteY3" fmla="*/ 659388 h 659388"/>
                      <a:gd name="connsiteX4" fmla="*/ 0 w 520034"/>
                      <a:gd name="connsiteY4" fmla="*/ 0 h 659388"/>
                      <a:gd name="connsiteX0" fmla="*/ 66174 w 520034"/>
                      <a:gd name="connsiteY0" fmla="*/ 84221 h 659388"/>
                      <a:gd name="connsiteX1" fmla="*/ 520034 w 520034"/>
                      <a:gd name="connsiteY1" fmla="*/ 0 h 659388"/>
                      <a:gd name="connsiteX2" fmla="*/ 520034 w 520034"/>
                      <a:gd name="connsiteY2" fmla="*/ 659388 h 659388"/>
                      <a:gd name="connsiteX3" fmla="*/ 0 w 520034"/>
                      <a:gd name="connsiteY3" fmla="*/ 659388 h 659388"/>
                      <a:gd name="connsiteX4" fmla="*/ 66174 w 520034"/>
                      <a:gd name="connsiteY4" fmla="*/ 84221 h 659388"/>
                      <a:gd name="connsiteX0" fmla="*/ 66174 w 520034"/>
                      <a:gd name="connsiteY0" fmla="*/ 87277 h 662444"/>
                      <a:gd name="connsiteX1" fmla="*/ 520034 w 520034"/>
                      <a:gd name="connsiteY1" fmla="*/ 3056 h 662444"/>
                      <a:gd name="connsiteX2" fmla="*/ 520034 w 520034"/>
                      <a:gd name="connsiteY2" fmla="*/ 662444 h 662444"/>
                      <a:gd name="connsiteX3" fmla="*/ 0 w 520034"/>
                      <a:gd name="connsiteY3" fmla="*/ 662444 h 662444"/>
                      <a:gd name="connsiteX4" fmla="*/ 66174 w 520034"/>
                      <a:gd name="connsiteY4" fmla="*/ 87277 h 662444"/>
                      <a:gd name="connsiteX0" fmla="*/ 66930 w 520790"/>
                      <a:gd name="connsiteY0" fmla="*/ 87277 h 662444"/>
                      <a:gd name="connsiteX1" fmla="*/ 520790 w 520790"/>
                      <a:gd name="connsiteY1" fmla="*/ 3056 h 662444"/>
                      <a:gd name="connsiteX2" fmla="*/ 520790 w 520790"/>
                      <a:gd name="connsiteY2" fmla="*/ 662444 h 662444"/>
                      <a:gd name="connsiteX3" fmla="*/ 756 w 520790"/>
                      <a:gd name="connsiteY3" fmla="*/ 662444 h 662444"/>
                      <a:gd name="connsiteX4" fmla="*/ 66930 w 520790"/>
                      <a:gd name="connsiteY4" fmla="*/ 87277 h 66244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0790" h="662444">
                        <a:moveTo>
                          <a:pt x="66930" y="87277"/>
                        </a:moveTo>
                        <a:cubicBezTo>
                          <a:pt x="212201" y="-61113"/>
                          <a:pt x="369503" y="31130"/>
                          <a:pt x="520790" y="3056"/>
                        </a:cubicBezTo>
                        <a:lnTo>
                          <a:pt x="520790" y="662444"/>
                        </a:lnTo>
                        <a:lnTo>
                          <a:pt x="756" y="662444"/>
                        </a:lnTo>
                        <a:cubicBezTo>
                          <a:pt x="22814" y="470722"/>
                          <a:pt x="-45365" y="218841"/>
                          <a:pt x="66930" y="87277"/>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32597" eaLnBrk="1" fontAlgn="auto" latinLnBrk="0" hangingPunct="1">
                      <a:lnSpc>
                        <a:spcPct val="100000"/>
                      </a:lnSpc>
                      <a:spcBef>
                        <a:spcPts val="0"/>
                      </a:spcBef>
                      <a:spcAft>
                        <a:spcPts val="0"/>
                      </a:spcAft>
                      <a:buClrTx/>
                      <a:buSzTx/>
                      <a:buFontTx/>
                      <a:buNone/>
                      <a:tabLst/>
                      <a:defRPr/>
                    </a:pPr>
                    <a:endParaRPr kumimoji="0" lang="en-US" sz="1836" b="0" i="0" u="none" strike="noStrike" kern="0" cap="none" spc="0" normalizeH="0" baseline="0" noProof="0">
                      <a:ln>
                        <a:noFill/>
                      </a:ln>
                      <a:solidFill>
                        <a:sysClr val="windowText" lastClr="000000"/>
                      </a:solidFill>
                      <a:effectLst/>
                      <a:uLnTx/>
                      <a:uFillTx/>
                    </a:endParaRPr>
                  </a:p>
                </p:txBody>
              </p:sp>
              <p:sp>
                <p:nvSpPr>
                  <p:cNvPr id="884" name="Freeform 52"/>
                  <p:cNvSpPr>
                    <a:spLocks/>
                  </p:cNvSpPr>
                  <p:nvPr/>
                </p:nvSpPr>
                <p:spPr bwMode="auto">
                  <a:xfrm>
                    <a:off x="3928881" y="3976208"/>
                    <a:ext cx="355645" cy="50806"/>
                  </a:xfrm>
                  <a:custGeom>
                    <a:avLst/>
                    <a:gdLst>
                      <a:gd name="T0" fmla="*/ 105 w 112"/>
                      <a:gd name="T1" fmla="*/ 16 h 16"/>
                      <a:gd name="T2" fmla="*/ 7 w 112"/>
                      <a:gd name="T3" fmla="*/ 16 h 16"/>
                      <a:gd name="T4" fmla="*/ 7 w 112"/>
                      <a:gd name="T5" fmla="*/ 16 h 16"/>
                      <a:gd name="T6" fmla="*/ 4 w 112"/>
                      <a:gd name="T7" fmla="*/ 16 h 16"/>
                      <a:gd name="T8" fmla="*/ 3 w 112"/>
                      <a:gd name="T9" fmla="*/ 13 h 16"/>
                      <a:gd name="T10" fmla="*/ 0 w 112"/>
                      <a:gd name="T11" fmla="*/ 7 h 16"/>
                      <a:gd name="T12" fmla="*/ 0 w 112"/>
                      <a:gd name="T13" fmla="*/ 7 h 16"/>
                      <a:gd name="T14" fmla="*/ 3 w 112"/>
                      <a:gd name="T15" fmla="*/ 3 h 16"/>
                      <a:gd name="T16" fmla="*/ 4 w 112"/>
                      <a:gd name="T17" fmla="*/ 2 h 16"/>
                      <a:gd name="T18" fmla="*/ 7 w 112"/>
                      <a:gd name="T19" fmla="*/ 0 h 16"/>
                      <a:gd name="T20" fmla="*/ 105 w 112"/>
                      <a:gd name="T21" fmla="*/ 0 h 16"/>
                      <a:gd name="T22" fmla="*/ 105 w 112"/>
                      <a:gd name="T23" fmla="*/ 0 h 16"/>
                      <a:gd name="T24" fmla="*/ 108 w 112"/>
                      <a:gd name="T25" fmla="*/ 2 h 16"/>
                      <a:gd name="T26" fmla="*/ 109 w 112"/>
                      <a:gd name="T27" fmla="*/ 3 h 16"/>
                      <a:gd name="T28" fmla="*/ 112 w 112"/>
                      <a:gd name="T29" fmla="*/ 7 h 16"/>
                      <a:gd name="T30" fmla="*/ 112 w 112"/>
                      <a:gd name="T31" fmla="*/ 7 h 16"/>
                      <a:gd name="T32" fmla="*/ 112 w 112"/>
                      <a:gd name="T33" fmla="*/ 11 h 16"/>
                      <a:gd name="T34" fmla="*/ 109 w 112"/>
                      <a:gd name="T35" fmla="*/ 13 h 16"/>
                      <a:gd name="T36" fmla="*/ 108 w 112"/>
                      <a:gd name="T37" fmla="*/ 16 h 16"/>
                      <a:gd name="T38" fmla="*/ 105 w 112"/>
                      <a:gd name="T39" fmla="*/ 16 h 16"/>
                      <a:gd name="T40" fmla="*/ 105 w 112"/>
                      <a:gd name="T41" fmla="*/ 16 h 16"/>
                      <a:gd name="T42" fmla="*/ 105 w 112"/>
                      <a:gd name="T43" fmla="*/ 16 h 16"/>
                      <a:gd name="T44" fmla="*/ 105 w 112"/>
                      <a:gd name="T45" fmla="*/ 16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12" h="16">
                        <a:moveTo>
                          <a:pt x="105" y="16"/>
                        </a:moveTo>
                        <a:lnTo>
                          <a:pt x="7" y="16"/>
                        </a:lnTo>
                        <a:lnTo>
                          <a:pt x="7" y="16"/>
                        </a:lnTo>
                        <a:lnTo>
                          <a:pt x="4" y="16"/>
                        </a:lnTo>
                        <a:lnTo>
                          <a:pt x="3" y="13"/>
                        </a:lnTo>
                        <a:lnTo>
                          <a:pt x="0" y="7"/>
                        </a:lnTo>
                        <a:lnTo>
                          <a:pt x="0" y="7"/>
                        </a:lnTo>
                        <a:lnTo>
                          <a:pt x="3" y="3"/>
                        </a:lnTo>
                        <a:lnTo>
                          <a:pt x="4" y="2"/>
                        </a:lnTo>
                        <a:lnTo>
                          <a:pt x="7" y="0"/>
                        </a:lnTo>
                        <a:lnTo>
                          <a:pt x="105" y="0"/>
                        </a:lnTo>
                        <a:lnTo>
                          <a:pt x="105" y="0"/>
                        </a:lnTo>
                        <a:lnTo>
                          <a:pt x="108" y="2"/>
                        </a:lnTo>
                        <a:lnTo>
                          <a:pt x="109" y="3"/>
                        </a:lnTo>
                        <a:lnTo>
                          <a:pt x="112" y="7"/>
                        </a:lnTo>
                        <a:lnTo>
                          <a:pt x="112" y="7"/>
                        </a:lnTo>
                        <a:lnTo>
                          <a:pt x="112" y="11"/>
                        </a:lnTo>
                        <a:lnTo>
                          <a:pt x="109" y="13"/>
                        </a:lnTo>
                        <a:lnTo>
                          <a:pt x="108" y="16"/>
                        </a:lnTo>
                        <a:lnTo>
                          <a:pt x="105" y="16"/>
                        </a:lnTo>
                        <a:lnTo>
                          <a:pt x="105" y="16"/>
                        </a:lnTo>
                        <a:lnTo>
                          <a:pt x="105" y="16"/>
                        </a:lnTo>
                        <a:lnTo>
                          <a:pt x="105" y="16"/>
                        </a:lnTo>
                        <a:close/>
                      </a:path>
                    </a:pathLst>
                  </a:custGeom>
                  <a:solidFill>
                    <a:srgbClr val="00827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p>
                    <a:pPr marL="0" marR="0" lvl="0" indent="0" defTabSz="932597" eaLnBrk="1" fontAlgn="auto" latinLnBrk="0" hangingPunct="1">
                      <a:lnSpc>
                        <a:spcPct val="100000"/>
                      </a:lnSpc>
                      <a:spcBef>
                        <a:spcPts val="0"/>
                      </a:spcBef>
                      <a:spcAft>
                        <a:spcPts val="0"/>
                      </a:spcAft>
                      <a:buClrTx/>
                      <a:buSzTx/>
                      <a:buFontTx/>
                      <a:buNone/>
                      <a:tabLst/>
                      <a:defRPr/>
                    </a:pPr>
                    <a:endParaRPr kumimoji="0" lang="en-US" sz="1836" b="0" i="0" u="none" strike="noStrike" kern="0" cap="none" spc="0" normalizeH="0" baseline="0" noProof="0">
                      <a:ln>
                        <a:noFill/>
                      </a:ln>
                      <a:solidFill>
                        <a:sysClr val="windowText" lastClr="000000"/>
                      </a:solidFill>
                      <a:effectLst/>
                      <a:uLnTx/>
                      <a:uFillTx/>
                    </a:endParaRPr>
                  </a:p>
                </p:txBody>
              </p:sp>
              <p:sp>
                <p:nvSpPr>
                  <p:cNvPr id="885" name="Freeform 53"/>
                  <p:cNvSpPr>
                    <a:spLocks/>
                  </p:cNvSpPr>
                  <p:nvPr/>
                </p:nvSpPr>
                <p:spPr bwMode="auto">
                  <a:xfrm>
                    <a:off x="4071775" y="3877771"/>
                    <a:ext cx="212753" cy="50806"/>
                  </a:xfrm>
                  <a:custGeom>
                    <a:avLst/>
                    <a:gdLst>
                      <a:gd name="T0" fmla="*/ 60 w 67"/>
                      <a:gd name="T1" fmla="*/ 16 h 16"/>
                      <a:gd name="T2" fmla="*/ 7 w 67"/>
                      <a:gd name="T3" fmla="*/ 16 h 16"/>
                      <a:gd name="T4" fmla="*/ 7 w 67"/>
                      <a:gd name="T5" fmla="*/ 16 h 16"/>
                      <a:gd name="T6" fmla="*/ 3 w 67"/>
                      <a:gd name="T7" fmla="*/ 14 h 16"/>
                      <a:gd name="T8" fmla="*/ 1 w 67"/>
                      <a:gd name="T9" fmla="*/ 14 h 16"/>
                      <a:gd name="T10" fmla="*/ 0 w 67"/>
                      <a:gd name="T11" fmla="*/ 10 h 16"/>
                      <a:gd name="T12" fmla="*/ 0 w 67"/>
                      <a:gd name="T13" fmla="*/ 9 h 16"/>
                      <a:gd name="T14" fmla="*/ 0 w 67"/>
                      <a:gd name="T15" fmla="*/ 9 h 16"/>
                      <a:gd name="T16" fmla="*/ 0 w 67"/>
                      <a:gd name="T17" fmla="*/ 5 h 16"/>
                      <a:gd name="T18" fmla="*/ 1 w 67"/>
                      <a:gd name="T19" fmla="*/ 3 h 16"/>
                      <a:gd name="T20" fmla="*/ 7 w 67"/>
                      <a:gd name="T21" fmla="*/ 0 h 16"/>
                      <a:gd name="T22" fmla="*/ 60 w 67"/>
                      <a:gd name="T23" fmla="*/ 0 h 16"/>
                      <a:gd name="T24" fmla="*/ 60 w 67"/>
                      <a:gd name="T25" fmla="*/ 0 h 16"/>
                      <a:gd name="T26" fmla="*/ 63 w 67"/>
                      <a:gd name="T27" fmla="*/ 0 h 16"/>
                      <a:gd name="T28" fmla="*/ 64 w 67"/>
                      <a:gd name="T29" fmla="*/ 3 h 16"/>
                      <a:gd name="T30" fmla="*/ 67 w 67"/>
                      <a:gd name="T31" fmla="*/ 5 h 16"/>
                      <a:gd name="T32" fmla="*/ 67 w 67"/>
                      <a:gd name="T33" fmla="*/ 9 h 16"/>
                      <a:gd name="T34" fmla="*/ 67 w 67"/>
                      <a:gd name="T35" fmla="*/ 9 h 16"/>
                      <a:gd name="T36" fmla="*/ 67 w 67"/>
                      <a:gd name="T37" fmla="*/ 10 h 16"/>
                      <a:gd name="T38" fmla="*/ 64 w 67"/>
                      <a:gd name="T39" fmla="*/ 14 h 16"/>
                      <a:gd name="T40" fmla="*/ 63 w 67"/>
                      <a:gd name="T41" fmla="*/ 14 h 16"/>
                      <a:gd name="T42" fmla="*/ 60 w 67"/>
                      <a:gd name="T43" fmla="*/ 16 h 16"/>
                      <a:gd name="T44" fmla="*/ 60 w 67"/>
                      <a:gd name="T45" fmla="*/ 16 h 16"/>
                      <a:gd name="T46" fmla="*/ 60 w 67"/>
                      <a:gd name="T47" fmla="*/ 16 h 16"/>
                      <a:gd name="T48" fmla="*/ 60 w 67"/>
                      <a:gd name="T49" fmla="*/ 16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67" h="16">
                        <a:moveTo>
                          <a:pt x="60" y="16"/>
                        </a:moveTo>
                        <a:lnTo>
                          <a:pt x="7" y="16"/>
                        </a:lnTo>
                        <a:lnTo>
                          <a:pt x="7" y="16"/>
                        </a:lnTo>
                        <a:lnTo>
                          <a:pt x="3" y="14"/>
                        </a:lnTo>
                        <a:lnTo>
                          <a:pt x="1" y="14"/>
                        </a:lnTo>
                        <a:lnTo>
                          <a:pt x="0" y="10"/>
                        </a:lnTo>
                        <a:lnTo>
                          <a:pt x="0" y="9"/>
                        </a:lnTo>
                        <a:lnTo>
                          <a:pt x="0" y="9"/>
                        </a:lnTo>
                        <a:lnTo>
                          <a:pt x="0" y="5"/>
                        </a:lnTo>
                        <a:lnTo>
                          <a:pt x="1" y="3"/>
                        </a:lnTo>
                        <a:lnTo>
                          <a:pt x="7" y="0"/>
                        </a:lnTo>
                        <a:lnTo>
                          <a:pt x="60" y="0"/>
                        </a:lnTo>
                        <a:lnTo>
                          <a:pt x="60" y="0"/>
                        </a:lnTo>
                        <a:lnTo>
                          <a:pt x="63" y="0"/>
                        </a:lnTo>
                        <a:lnTo>
                          <a:pt x="64" y="3"/>
                        </a:lnTo>
                        <a:lnTo>
                          <a:pt x="67" y="5"/>
                        </a:lnTo>
                        <a:lnTo>
                          <a:pt x="67" y="9"/>
                        </a:lnTo>
                        <a:lnTo>
                          <a:pt x="67" y="9"/>
                        </a:lnTo>
                        <a:lnTo>
                          <a:pt x="67" y="10"/>
                        </a:lnTo>
                        <a:lnTo>
                          <a:pt x="64" y="14"/>
                        </a:lnTo>
                        <a:lnTo>
                          <a:pt x="63" y="14"/>
                        </a:lnTo>
                        <a:lnTo>
                          <a:pt x="60" y="16"/>
                        </a:lnTo>
                        <a:lnTo>
                          <a:pt x="60" y="16"/>
                        </a:lnTo>
                        <a:lnTo>
                          <a:pt x="60" y="16"/>
                        </a:lnTo>
                        <a:lnTo>
                          <a:pt x="60" y="16"/>
                        </a:lnTo>
                        <a:close/>
                      </a:path>
                    </a:pathLst>
                  </a:custGeom>
                  <a:solidFill>
                    <a:srgbClr val="00827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p>
                    <a:pPr marL="0" marR="0" lvl="0" indent="0" defTabSz="932597" eaLnBrk="1" fontAlgn="auto" latinLnBrk="0" hangingPunct="1">
                      <a:lnSpc>
                        <a:spcPct val="100000"/>
                      </a:lnSpc>
                      <a:spcBef>
                        <a:spcPts val="0"/>
                      </a:spcBef>
                      <a:spcAft>
                        <a:spcPts val="0"/>
                      </a:spcAft>
                      <a:buClrTx/>
                      <a:buSzTx/>
                      <a:buFontTx/>
                      <a:buNone/>
                      <a:tabLst/>
                      <a:defRPr/>
                    </a:pPr>
                    <a:endParaRPr kumimoji="0" lang="en-US" sz="1836" b="0" i="0" u="none" strike="noStrike" kern="0" cap="none" spc="0" normalizeH="0" baseline="0" noProof="0">
                      <a:ln>
                        <a:noFill/>
                      </a:ln>
                      <a:solidFill>
                        <a:sysClr val="windowText" lastClr="000000"/>
                      </a:solidFill>
                      <a:effectLst/>
                      <a:uLnTx/>
                      <a:uFillTx/>
                    </a:endParaRPr>
                  </a:p>
                </p:txBody>
              </p:sp>
              <p:sp>
                <p:nvSpPr>
                  <p:cNvPr id="886" name="Freeform 54"/>
                  <p:cNvSpPr>
                    <a:spLocks/>
                  </p:cNvSpPr>
                  <p:nvPr/>
                </p:nvSpPr>
                <p:spPr bwMode="auto">
                  <a:xfrm>
                    <a:off x="3928881" y="4077821"/>
                    <a:ext cx="355645" cy="50806"/>
                  </a:xfrm>
                  <a:custGeom>
                    <a:avLst/>
                    <a:gdLst>
                      <a:gd name="T0" fmla="*/ 105 w 112"/>
                      <a:gd name="T1" fmla="*/ 16 h 16"/>
                      <a:gd name="T2" fmla="*/ 7 w 112"/>
                      <a:gd name="T3" fmla="*/ 16 h 16"/>
                      <a:gd name="T4" fmla="*/ 7 w 112"/>
                      <a:gd name="T5" fmla="*/ 16 h 16"/>
                      <a:gd name="T6" fmla="*/ 4 w 112"/>
                      <a:gd name="T7" fmla="*/ 13 h 16"/>
                      <a:gd name="T8" fmla="*/ 3 w 112"/>
                      <a:gd name="T9" fmla="*/ 12 h 16"/>
                      <a:gd name="T10" fmla="*/ 0 w 112"/>
                      <a:gd name="T11" fmla="*/ 7 h 16"/>
                      <a:gd name="T12" fmla="*/ 0 w 112"/>
                      <a:gd name="T13" fmla="*/ 7 h 16"/>
                      <a:gd name="T14" fmla="*/ 3 w 112"/>
                      <a:gd name="T15" fmla="*/ 2 h 16"/>
                      <a:gd name="T16" fmla="*/ 4 w 112"/>
                      <a:gd name="T17" fmla="*/ 0 h 16"/>
                      <a:gd name="T18" fmla="*/ 7 w 112"/>
                      <a:gd name="T19" fmla="*/ 0 h 16"/>
                      <a:gd name="T20" fmla="*/ 105 w 112"/>
                      <a:gd name="T21" fmla="*/ 0 h 16"/>
                      <a:gd name="T22" fmla="*/ 105 w 112"/>
                      <a:gd name="T23" fmla="*/ 0 h 16"/>
                      <a:gd name="T24" fmla="*/ 108 w 112"/>
                      <a:gd name="T25" fmla="*/ 0 h 16"/>
                      <a:gd name="T26" fmla="*/ 109 w 112"/>
                      <a:gd name="T27" fmla="*/ 2 h 16"/>
                      <a:gd name="T28" fmla="*/ 112 w 112"/>
                      <a:gd name="T29" fmla="*/ 5 h 16"/>
                      <a:gd name="T30" fmla="*/ 112 w 112"/>
                      <a:gd name="T31" fmla="*/ 7 h 16"/>
                      <a:gd name="T32" fmla="*/ 112 w 112"/>
                      <a:gd name="T33" fmla="*/ 7 h 16"/>
                      <a:gd name="T34" fmla="*/ 109 w 112"/>
                      <a:gd name="T35" fmla="*/ 12 h 16"/>
                      <a:gd name="T36" fmla="*/ 108 w 112"/>
                      <a:gd name="T37" fmla="*/ 13 h 16"/>
                      <a:gd name="T38" fmla="*/ 105 w 112"/>
                      <a:gd name="T39" fmla="*/ 16 h 16"/>
                      <a:gd name="T40" fmla="*/ 105 w 112"/>
                      <a:gd name="T41" fmla="*/ 16 h 16"/>
                      <a:gd name="T42" fmla="*/ 105 w 112"/>
                      <a:gd name="T43" fmla="*/ 16 h 16"/>
                      <a:gd name="T44" fmla="*/ 105 w 112"/>
                      <a:gd name="T45" fmla="*/ 16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12" h="16">
                        <a:moveTo>
                          <a:pt x="105" y="16"/>
                        </a:moveTo>
                        <a:lnTo>
                          <a:pt x="7" y="16"/>
                        </a:lnTo>
                        <a:lnTo>
                          <a:pt x="7" y="16"/>
                        </a:lnTo>
                        <a:lnTo>
                          <a:pt x="4" y="13"/>
                        </a:lnTo>
                        <a:lnTo>
                          <a:pt x="3" y="12"/>
                        </a:lnTo>
                        <a:lnTo>
                          <a:pt x="0" y="7"/>
                        </a:lnTo>
                        <a:lnTo>
                          <a:pt x="0" y="7"/>
                        </a:lnTo>
                        <a:lnTo>
                          <a:pt x="3" y="2"/>
                        </a:lnTo>
                        <a:lnTo>
                          <a:pt x="4" y="0"/>
                        </a:lnTo>
                        <a:lnTo>
                          <a:pt x="7" y="0"/>
                        </a:lnTo>
                        <a:lnTo>
                          <a:pt x="105" y="0"/>
                        </a:lnTo>
                        <a:lnTo>
                          <a:pt x="105" y="0"/>
                        </a:lnTo>
                        <a:lnTo>
                          <a:pt x="108" y="0"/>
                        </a:lnTo>
                        <a:lnTo>
                          <a:pt x="109" y="2"/>
                        </a:lnTo>
                        <a:lnTo>
                          <a:pt x="112" y="5"/>
                        </a:lnTo>
                        <a:lnTo>
                          <a:pt x="112" y="7"/>
                        </a:lnTo>
                        <a:lnTo>
                          <a:pt x="112" y="7"/>
                        </a:lnTo>
                        <a:lnTo>
                          <a:pt x="109" y="12"/>
                        </a:lnTo>
                        <a:lnTo>
                          <a:pt x="108" y="13"/>
                        </a:lnTo>
                        <a:lnTo>
                          <a:pt x="105" y="16"/>
                        </a:lnTo>
                        <a:lnTo>
                          <a:pt x="105" y="16"/>
                        </a:lnTo>
                        <a:lnTo>
                          <a:pt x="105" y="16"/>
                        </a:lnTo>
                        <a:lnTo>
                          <a:pt x="105" y="16"/>
                        </a:lnTo>
                        <a:close/>
                      </a:path>
                    </a:pathLst>
                  </a:custGeom>
                  <a:solidFill>
                    <a:srgbClr val="00827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p>
                    <a:pPr marL="0" marR="0" lvl="0" indent="0" defTabSz="932597" eaLnBrk="1" fontAlgn="auto" latinLnBrk="0" hangingPunct="1">
                      <a:lnSpc>
                        <a:spcPct val="100000"/>
                      </a:lnSpc>
                      <a:spcBef>
                        <a:spcPts val="0"/>
                      </a:spcBef>
                      <a:spcAft>
                        <a:spcPts val="0"/>
                      </a:spcAft>
                      <a:buClrTx/>
                      <a:buSzTx/>
                      <a:buFontTx/>
                      <a:buNone/>
                      <a:tabLst/>
                      <a:defRPr/>
                    </a:pPr>
                    <a:endParaRPr kumimoji="0" lang="en-US" sz="1836" b="0" i="0" u="none" strike="noStrike" kern="0" cap="none" spc="0" normalizeH="0" baseline="0" noProof="0">
                      <a:ln>
                        <a:noFill/>
                      </a:ln>
                      <a:solidFill>
                        <a:sysClr val="windowText" lastClr="000000"/>
                      </a:solidFill>
                      <a:effectLst/>
                      <a:uLnTx/>
                      <a:uFillTx/>
                    </a:endParaRPr>
                  </a:p>
                </p:txBody>
              </p:sp>
              <p:sp>
                <p:nvSpPr>
                  <p:cNvPr id="887" name="Freeform 55"/>
                  <p:cNvSpPr>
                    <a:spLocks/>
                  </p:cNvSpPr>
                  <p:nvPr/>
                </p:nvSpPr>
                <p:spPr bwMode="auto">
                  <a:xfrm>
                    <a:off x="3928881" y="4173083"/>
                    <a:ext cx="355645" cy="47632"/>
                  </a:xfrm>
                  <a:custGeom>
                    <a:avLst/>
                    <a:gdLst>
                      <a:gd name="T0" fmla="*/ 105 w 112"/>
                      <a:gd name="T1" fmla="*/ 15 h 15"/>
                      <a:gd name="T2" fmla="*/ 7 w 112"/>
                      <a:gd name="T3" fmla="*/ 15 h 15"/>
                      <a:gd name="T4" fmla="*/ 7 w 112"/>
                      <a:gd name="T5" fmla="*/ 15 h 15"/>
                      <a:gd name="T6" fmla="*/ 4 w 112"/>
                      <a:gd name="T7" fmla="*/ 15 h 15"/>
                      <a:gd name="T8" fmla="*/ 3 w 112"/>
                      <a:gd name="T9" fmla="*/ 14 h 15"/>
                      <a:gd name="T10" fmla="*/ 1 w 112"/>
                      <a:gd name="T11" fmla="*/ 12 h 15"/>
                      <a:gd name="T12" fmla="*/ 0 w 112"/>
                      <a:gd name="T13" fmla="*/ 8 h 15"/>
                      <a:gd name="T14" fmla="*/ 0 w 112"/>
                      <a:gd name="T15" fmla="*/ 8 h 15"/>
                      <a:gd name="T16" fmla="*/ 3 w 112"/>
                      <a:gd name="T17" fmla="*/ 3 h 15"/>
                      <a:gd name="T18" fmla="*/ 4 w 112"/>
                      <a:gd name="T19" fmla="*/ 3 h 15"/>
                      <a:gd name="T20" fmla="*/ 7 w 112"/>
                      <a:gd name="T21" fmla="*/ 0 h 15"/>
                      <a:gd name="T22" fmla="*/ 105 w 112"/>
                      <a:gd name="T23" fmla="*/ 0 h 15"/>
                      <a:gd name="T24" fmla="*/ 105 w 112"/>
                      <a:gd name="T25" fmla="*/ 0 h 15"/>
                      <a:gd name="T26" fmla="*/ 108 w 112"/>
                      <a:gd name="T27" fmla="*/ 3 h 15"/>
                      <a:gd name="T28" fmla="*/ 109 w 112"/>
                      <a:gd name="T29" fmla="*/ 3 h 15"/>
                      <a:gd name="T30" fmla="*/ 112 w 112"/>
                      <a:gd name="T31" fmla="*/ 5 h 15"/>
                      <a:gd name="T32" fmla="*/ 112 w 112"/>
                      <a:gd name="T33" fmla="*/ 8 h 15"/>
                      <a:gd name="T34" fmla="*/ 112 w 112"/>
                      <a:gd name="T35" fmla="*/ 8 h 15"/>
                      <a:gd name="T36" fmla="*/ 112 w 112"/>
                      <a:gd name="T37" fmla="*/ 12 h 15"/>
                      <a:gd name="T38" fmla="*/ 109 w 112"/>
                      <a:gd name="T39" fmla="*/ 14 h 15"/>
                      <a:gd name="T40" fmla="*/ 108 w 112"/>
                      <a:gd name="T41" fmla="*/ 15 h 15"/>
                      <a:gd name="T42" fmla="*/ 105 w 112"/>
                      <a:gd name="T43" fmla="*/ 15 h 15"/>
                      <a:gd name="T44" fmla="*/ 105 w 112"/>
                      <a:gd name="T45" fmla="*/ 15 h 15"/>
                      <a:gd name="T46" fmla="*/ 105 w 112"/>
                      <a:gd name="T47" fmla="*/ 15 h 15"/>
                      <a:gd name="T48" fmla="*/ 105 w 112"/>
                      <a:gd name="T49" fmla="*/ 15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12" h="15">
                        <a:moveTo>
                          <a:pt x="105" y="15"/>
                        </a:moveTo>
                        <a:lnTo>
                          <a:pt x="7" y="15"/>
                        </a:lnTo>
                        <a:lnTo>
                          <a:pt x="7" y="15"/>
                        </a:lnTo>
                        <a:lnTo>
                          <a:pt x="4" y="15"/>
                        </a:lnTo>
                        <a:lnTo>
                          <a:pt x="3" y="14"/>
                        </a:lnTo>
                        <a:lnTo>
                          <a:pt x="1" y="12"/>
                        </a:lnTo>
                        <a:lnTo>
                          <a:pt x="0" y="8"/>
                        </a:lnTo>
                        <a:lnTo>
                          <a:pt x="0" y="8"/>
                        </a:lnTo>
                        <a:lnTo>
                          <a:pt x="3" y="3"/>
                        </a:lnTo>
                        <a:lnTo>
                          <a:pt x="4" y="3"/>
                        </a:lnTo>
                        <a:lnTo>
                          <a:pt x="7" y="0"/>
                        </a:lnTo>
                        <a:lnTo>
                          <a:pt x="105" y="0"/>
                        </a:lnTo>
                        <a:lnTo>
                          <a:pt x="105" y="0"/>
                        </a:lnTo>
                        <a:lnTo>
                          <a:pt x="108" y="3"/>
                        </a:lnTo>
                        <a:lnTo>
                          <a:pt x="109" y="3"/>
                        </a:lnTo>
                        <a:lnTo>
                          <a:pt x="112" y="5"/>
                        </a:lnTo>
                        <a:lnTo>
                          <a:pt x="112" y="8"/>
                        </a:lnTo>
                        <a:lnTo>
                          <a:pt x="112" y="8"/>
                        </a:lnTo>
                        <a:lnTo>
                          <a:pt x="112" y="12"/>
                        </a:lnTo>
                        <a:lnTo>
                          <a:pt x="109" y="14"/>
                        </a:lnTo>
                        <a:lnTo>
                          <a:pt x="108" y="15"/>
                        </a:lnTo>
                        <a:lnTo>
                          <a:pt x="105" y="15"/>
                        </a:lnTo>
                        <a:lnTo>
                          <a:pt x="105" y="15"/>
                        </a:lnTo>
                        <a:lnTo>
                          <a:pt x="105" y="15"/>
                        </a:lnTo>
                        <a:lnTo>
                          <a:pt x="105" y="15"/>
                        </a:lnTo>
                        <a:close/>
                      </a:path>
                    </a:pathLst>
                  </a:custGeom>
                  <a:solidFill>
                    <a:srgbClr val="00827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p>
                    <a:pPr marL="0" marR="0" lvl="0" indent="0" defTabSz="932597" eaLnBrk="1" fontAlgn="auto" latinLnBrk="0" hangingPunct="1">
                      <a:lnSpc>
                        <a:spcPct val="100000"/>
                      </a:lnSpc>
                      <a:spcBef>
                        <a:spcPts val="0"/>
                      </a:spcBef>
                      <a:spcAft>
                        <a:spcPts val="0"/>
                      </a:spcAft>
                      <a:buClrTx/>
                      <a:buSzTx/>
                      <a:buFontTx/>
                      <a:buNone/>
                      <a:tabLst/>
                      <a:defRPr/>
                    </a:pPr>
                    <a:endParaRPr kumimoji="0" lang="en-US" sz="1836" b="0" i="0" u="none" strike="noStrike" kern="0" cap="none" spc="0" normalizeH="0" baseline="0" noProof="0">
                      <a:ln>
                        <a:noFill/>
                      </a:ln>
                      <a:solidFill>
                        <a:sysClr val="windowText" lastClr="000000"/>
                      </a:solidFill>
                      <a:effectLst/>
                      <a:uLnTx/>
                      <a:uFillTx/>
                    </a:endParaRPr>
                  </a:p>
                </p:txBody>
              </p:sp>
              <p:sp>
                <p:nvSpPr>
                  <p:cNvPr id="888" name="Freeform 56"/>
                  <p:cNvSpPr>
                    <a:spLocks noEditPoints="1"/>
                  </p:cNvSpPr>
                  <p:nvPr/>
                </p:nvSpPr>
                <p:spPr bwMode="auto">
                  <a:xfrm>
                    <a:off x="3824094" y="3687247"/>
                    <a:ext cx="568398" cy="701765"/>
                  </a:xfrm>
                  <a:custGeom>
                    <a:avLst/>
                    <a:gdLst>
                      <a:gd name="T0" fmla="*/ 162 w 179"/>
                      <a:gd name="T1" fmla="*/ 0 h 221"/>
                      <a:gd name="T2" fmla="*/ 57 w 179"/>
                      <a:gd name="T3" fmla="*/ 0 h 221"/>
                      <a:gd name="T4" fmla="*/ 0 w 179"/>
                      <a:gd name="T5" fmla="*/ 55 h 221"/>
                      <a:gd name="T6" fmla="*/ 0 w 179"/>
                      <a:gd name="T7" fmla="*/ 202 h 221"/>
                      <a:gd name="T8" fmla="*/ 0 w 179"/>
                      <a:gd name="T9" fmla="*/ 202 h 221"/>
                      <a:gd name="T10" fmla="*/ 1 w 179"/>
                      <a:gd name="T11" fmla="*/ 210 h 221"/>
                      <a:gd name="T12" fmla="*/ 4 w 179"/>
                      <a:gd name="T13" fmla="*/ 216 h 221"/>
                      <a:gd name="T14" fmla="*/ 9 w 179"/>
                      <a:gd name="T15" fmla="*/ 220 h 221"/>
                      <a:gd name="T16" fmla="*/ 16 w 179"/>
                      <a:gd name="T17" fmla="*/ 221 h 221"/>
                      <a:gd name="T18" fmla="*/ 179 w 179"/>
                      <a:gd name="T19" fmla="*/ 221 h 221"/>
                      <a:gd name="T20" fmla="*/ 179 w 179"/>
                      <a:gd name="T21" fmla="*/ 19 h 221"/>
                      <a:gd name="T22" fmla="*/ 179 w 179"/>
                      <a:gd name="T23" fmla="*/ 19 h 221"/>
                      <a:gd name="T24" fmla="*/ 177 w 179"/>
                      <a:gd name="T25" fmla="*/ 12 h 221"/>
                      <a:gd name="T26" fmla="*/ 174 w 179"/>
                      <a:gd name="T27" fmla="*/ 6 h 221"/>
                      <a:gd name="T28" fmla="*/ 169 w 179"/>
                      <a:gd name="T29" fmla="*/ 2 h 221"/>
                      <a:gd name="T30" fmla="*/ 162 w 179"/>
                      <a:gd name="T31" fmla="*/ 0 h 221"/>
                      <a:gd name="T32" fmla="*/ 162 w 179"/>
                      <a:gd name="T33" fmla="*/ 0 h 221"/>
                      <a:gd name="T34" fmla="*/ 162 w 179"/>
                      <a:gd name="T35" fmla="*/ 0 h 221"/>
                      <a:gd name="T36" fmla="*/ 162 w 179"/>
                      <a:gd name="T37" fmla="*/ 0 h 221"/>
                      <a:gd name="T38" fmla="*/ 165 w 179"/>
                      <a:gd name="T39" fmla="*/ 206 h 221"/>
                      <a:gd name="T40" fmla="*/ 23 w 179"/>
                      <a:gd name="T41" fmla="*/ 206 h 221"/>
                      <a:gd name="T42" fmla="*/ 23 w 179"/>
                      <a:gd name="T43" fmla="*/ 206 h 221"/>
                      <a:gd name="T44" fmla="*/ 21 w 179"/>
                      <a:gd name="T45" fmla="*/ 206 h 221"/>
                      <a:gd name="T46" fmla="*/ 16 w 179"/>
                      <a:gd name="T47" fmla="*/ 205 h 221"/>
                      <a:gd name="T48" fmla="*/ 14 w 179"/>
                      <a:gd name="T49" fmla="*/ 199 h 221"/>
                      <a:gd name="T50" fmla="*/ 14 w 179"/>
                      <a:gd name="T51" fmla="*/ 195 h 221"/>
                      <a:gd name="T52" fmla="*/ 14 w 179"/>
                      <a:gd name="T53" fmla="*/ 65 h 221"/>
                      <a:gd name="T54" fmla="*/ 48 w 179"/>
                      <a:gd name="T55" fmla="*/ 65 h 221"/>
                      <a:gd name="T56" fmla="*/ 48 w 179"/>
                      <a:gd name="T57" fmla="*/ 65 h 221"/>
                      <a:gd name="T58" fmla="*/ 54 w 179"/>
                      <a:gd name="T59" fmla="*/ 65 h 221"/>
                      <a:gd name="T60" fmla="*/ 58 w 179"/>
                      <a:gd name="T61" fmla="*/ 60 h 221"/>
                      <a:gd name="T62" fmla="*/ 62 w 179"/>
                      <a:gd name="T63" fmla="*/ 55 h 221"/>
                      <a:gd name="T64" fmla="*/ 64 w 179"/>
                      <a:gd name="T65" fmla="*/ 48 h 221"/>
                      <a:gd name="T66" fmla="*/ 64 w 179"/>
                      <a:gd name="T67" fmla="*/ 16 h 221"/>
                      <a:gd name="T68" fmla="*/ 155 w 179"/>
                      <a:gd name="T69" fmla="*/ 16 h 221"/>
                      <a:gd name="T70" fmla="*/ 155 w 179"/>
                      <a:gd name="T71" fmla="*/ 16 h 221"/>
                      <a:gd name="T72" fmla="*/ 158 w 179"/>
                      <a:gd name="T73" fmla="*/ 16 h 221"/>
                      <a:gd name="T74" fmla="*/ 162 w 179"/>
                      <a:gd name="T75" fmla="*/ 17 h 221"/>
                      <a:gd name="T76" fmla="*/ 165 w 179"/>
                      <a:gd name="T77" fmla="*/ 21 h 221"/>
                      <a:gd name="T78" fmla="*/ 165 w 179"/>
                      <a:gd name="T79" fmla="*/ 27 h 221"/>
                      <a:gd name="T80" fmla="*/ 165 w 179"/>
                      <a:gd name="T81" fmla="*/ 206 h 221"/>
                      <a:gd name="T82" fmla="*/ 165 w 179"/>
                      <a:gd name="T83" fmla="*/ 206 h 221"/>
                      <a:gd name="T84" fmla="*/ 165 w 179"/>
                      <a:gd name="T85" fmla="*/ 206 h 2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79" h="221">
                        <a:moveTo>
                          <a:pt x="162" y="0"/>
                        </a:moveTo>
                        <a:lnTo>
                          <a:pt x="57" y="0"/>
                        </a:lnTo>
                        <a:lnTo>
                          <a:pt x="0" y="55"/>
                        </a:lnTo>
                        <a:lnTo>
                          <a:pt x="0" y="202"/>
                        </a:lnTo>
                        <a:lnTo>
                          <a:pt x="0" y="202"/>
                        </a:lnTo>
                        <a:lnTo>
                          <a:pt x="1" y="210"/>
                        </a:lnTo>
                        <a:lnTo>
                          <a:pt x="4" y="216"/>
                        </a:lnTo>
                        <a:lnTo>
                          <a:pt x="9" y="220"/>
                        </a:lnTo>
                        <a:lnTo>
                          <a:pt x="16" y="221"/>
                        </a:lnTo>
                        <a:lnTo>
                          <a:pt x="179" y="221"/>
                        </a:lnTo>
                        <a:lnTo>
                          <a:pt x="179" y="19"/>
                        </a:lnTo>
                        <a:lnTo>
                          <a:pt x="179" y="19"/>
                        </a:lnTo>
                        <a:lnTo>
                          <a:pt x="177" y="12"/>
                        </a:lnTo>
                        <a:lnTo>
                          <a:pt x="174" y="6"/>
                        </a:lnTo>
                        <a:lnTo>
                          <a:pt x="169" y="2"/>
                        </a:lnTo>
                        <a:lnTo>
                          <a:pt x="162" y="0"/>
                        </a:lnTo>
                        <a:lnTo>
                          <a:pt x="162" y="0"/>
                        </a:lnTo>
                        <a:lnTo>
                          <a:pt x="162" y="0"/>
                        </a:lnTo>
                        <a:lnTo>
                          <a:pt x="162" y="0"/>
                        </a:lnTo>
                        <a:close/>
                        <a:moveTo>
                          <a:pt x="165" y="206"/>
                        </a:moveTo>
                        <a:lnTo>
                          <a:pt x="23" y="206"/>
                        </a:lnTo>
                        <a:lnTo>
                          <a:pt x="23" y="206"/>
                        </a:lnTo>
                        <a:lnTo>
                          <a:pt x="21" y="206"/>
                        </a:lnTo>
                        <a:lnTo>
                          <a:pt x="16" y="205"/>
                        </a:lnTo>
                        <a:lnTo>
                          <a:pt x="14" y="199"/>
                        </a:lnTo>
                        <a:lnTo>
                          <a:pt x="14" y="195"/>
                        </a:lnTo>
                        <a:lnTo>
                          <a:pt x="14" y="65"/>
                        </a:lnTo>
                        <a:lnTo>
                          <a:pt x="48" y="65"/>
                        </a:lnTo>
                        <a:lnTo>
                          <a:pt x="48" y="65"/>
                        </a:lnTo>
                        <a:lnTo>
                          <a:pt x="54" y="65"/>
                        </a:lnTo>
                        <a:lnTo>
                          <a:pt x="58" y="60"/>
                        </a:lnTo>
                        <a:lnTo>
                          <a:pt x="62" y="55"/>
                        </a:lnTo>
                        <a:lnTo>
                          <a:pt x="64" y="48"/>
                        </a:lnTo>
                        <a:lnTo>
                          <a:pt x="64" y="16"/>
                        </a:lnTo>
                        <a:lnTo>
                          <a:pt x="155" y="16"/>
                        </a:lnTo>
                        <a:lnTo>
                          <a:pt x="155" y="16"/>
                        </a:lnTo>
                        <a:lnTo>
                          <a:pt x="158" y="16"/>
                        </a:lnTo>
                        <a:lnTo>
                          <a:pt x="162" y="17"/>
                        </a:lnTo>
                        <a:lnTo>
                          <a:pt x="165" y="21"/>
                        </a:lnTo>
                        <a:lnTo>
                          <a:pt x="165" y="27"/>
                        </a:lnTo>
                        <a:lnTo>
                          <a:pt x="165" y="206"/>
                        </a:lnTo>
                        <a:lnTo>
                          <a:pt x="165" y="206"/>
                        </a:lnTo>
                        <a:lnTo>
                          <a:pt x="165" y="206"/>
                        </a:lnTo>
                        <a:close/>
                      </a:path>
                    </a:pathLst>
                  </a:custGeom>
                  <a:solidFill>
                    <a:srgbClr val="00827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p>
                    <a:pPr marL="0" marR="0" lvl="0" indent="0" defTabSz="932597" eaLnBrk="1" fontAlgn="auto" latinLnBrk="0" hangingPunct="1">
                      <a:lnSpc>
                        <a:spcPct val="100000"/>
                      </a:lnSpc>
                      <a:spcBef>
                        <a:spcPts val="0"/>
                      </a:spcBef>
                      <a:spcAft>
                        <a:spcPts val="0"/>
                      </a:spcAft>
                      <a:buClrTx/>
                      <a:buSzTx/>
                      <a:buFontTx/>
                      <a:buNone/>
                      <a:tabLst/>
                      <a:defRPr/>
                    </a:pPr>
                    <a:endParaRPr kumimoji="0" lang="en-US" sz="1836" b="0" i="0" u="none" strike="noStrike" kern="0" cap="none" spc="0" normalizeH="0" baseline="0" noProof="0">
                      <a:ln>
                        <a:noFill/>
                      </a:ln>
                      <a:solidFill>
                        <a:sysClr val="windowText" lastClr="000000"/>
                      </a:solidFill>
                      <a:effectLst/>
                      <a:uLnTx/>
                      <a:uFillTx/>
                    </a:endParaRPr>
                  </a:p>
                </p:txBody>
              </p:sp>
            </p:grpSp>
            <p:grpSp>
              <p:nvGrpSpPr>
                <p:cNvPr id="852" name="Group 851"/>
                <p:cNvGrpSpPr/>
                <p:nvPr/>
              </p:nvGrpSpPr>
              <p:grpSpPr>
                <a:xfrm>
                  <a:off x="5682325" y="5488573"/>
                  <a:ext cx="154143" cy="190311"/>
                  <a:chOff x="3824094" y="3687247"/>
                  <a:chExt cx="568398" cy="701765"/>
                </a:xfrm>
              </p:grpSpPr>
              <p:sp>
                <p:nvSpPr>
                  <p:cNvPr id="877" name="Rectangle 293"/>
                  <p:cNvSpPr/>
                  <p:nvPr/>
                </p:nvSpPr>
                <p:spPr>
                  <a:xfrm>
                    <a:off x="3847638" y="3708520"/>
                    <a:ext cx="520790" cy="662444"/>
                  </a:xfrm>
                  <a:custGeom>
                    <a:avLst/>
                    <a:gdLst>
                      <a:gd name="connsiteX0" fmla="*/ 0 w 520034"/>
                      <a:gd name="connsiteY0" fmla="*/ 0 h 659388"/>
                      <a:gd name="connsiteX1" fmla="*/ 520034 w 520034"/>
                      <a:gd name="connsiteY1" fmla="*/ 0 h 659388"/>
                      <a:gd name="connsiteX2" fmla="*/ 520034 w 520034"/>
                      <a:gd name="connsiteY2" fmla="*/ 659388 h 659388"/>
                      <a:gd name="connsiteX3" fmla="*/ 0 w 520034"/>
                      <a:gd name="connsiteY3" fmla="*/ 659388 h 659388"/>
                      <a:gd name="connsiteX4" fmla="*/ 0 w 520034"/>
                      <a:gd name="connsiteY4" fmla="*/ 0 h 659388"/>
                      <a:gd name="connsiteX0" fmla="*/ 66174 w 520034"/>
                      <a:gd name="connsiteY0" fmla="*/ 84221 h 659388"/>
                      <a:gd name="connsiteX1" fmla="*/ 520034 w 520034"/>
                      <a:gd name="connsiteY1" fmla="*/ 0 h 659388"/>
                      <a:gd name="connsiteX2" fmla="*/ 520034 w 520034"/>
                      <a:gd name="connsiteY2" fmla="*/ 659388 h 659388"/>
                      <a:gd name="connsiteX3" fmla="*/ 0 w 520034"/>
                      <a:gd name="connsiteY3" fmla="*/ 659388 h 659388"/>
                      <a:gd name="connsiteX4" fmla="*/ 66174 w 520034"/>
                      <a:gd name="connsiteY4" fmla="*/ 84221 h 659388"/>
                      <a:gd name="connsiteX0" fmla="*/ 66174 w 520034"/>
                      <a:gd name="connsiteY0" fmla="*/ 87277 h 662444"/>
                      <a:gd name="connsiteX1" fmla="*/ 520034 w 520034"/>
                      <a:gd name="connsiteY1" fmla="*/ 3056 h 662444"/>
                      <a:gd name="connsiteX2" fmla="*/ 520034 w 520034"/>
                      <a:gd name="connsiteY2" fmla="*/ 662444 h 662444"/>
                      <a:gd name="connsiteX3" fmla="*/ 0 w 520034"/>
                      <a:gd name="connsiteY3" fmla="*/ 662444 h 662444"/>
                      <a:gd name="connsiteX4" fmla="*/ 66174 w 520034"/>
                      <a:gd name="connsiteY4" fmla="*/ 87277 h 662444"/>
                      <a:gd name="connsiteX0" fmla="*/ 66930 w 520790"/>
                      <a:gd name="connsiteY0" fmla="*/ 87277 h 662444"/>
                      <a:gd name="connsiteX1" fmla="*/ 520790 w 520790"/>
                      <a:gd name="connsiteY1" fmla="*/ 3056 h 662444"/>
                      <a:gd name="connsiteX2" fmla="*/ 520790 w 520790"/>
                      <a:gd name="connsiteY2" fmla="*/ 662444 h 662444"/>
                      <a:gd name="connsiteX3" fmla="*/ 756 w 520790"/>
                      <a:gd name="connsiteY3" fmla="*/ 662444 h 662444"/>
                      <a:gd name="connsiteX4" fmla="*/ 66930 w 520790"/>
                      <a:gd name="connsiteY4" fmla="*/ 87277 h 66244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0790" h="662444">
                        <a:moveTo>
                          <a:pt x="66930" y="87277"/>
                        </a:moveTo>
                        <a:cubicBezTo>
                          <a:pt x="212201" y="-61113"/>
                          <a:pt x="369503" y="31130"/>
                          <a:pt x="520790" y="3056"/>
                        </a:cubicBezTo>
                        <a:lnTo>
                          <a:pt x="520790" y="662444"/>
                        </a:lnTo>
                        <a:lnTo>
                          <a:pt x="756" y="662444"/>
                        </a:lnTo>
                        <a:cubicBezTo>
                          <a:pt x="22814" y="470722"/>
                          <a:pt x="-45365" y="218841"/>
                          <a:pt x="66930" y="87277"/>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32597" eaLnBrk="1" fontAlgn="auto" latinLnBrk="0" hangingPunct="1">
                      <a:lnSpc>
                        <a:spcPct val="100000"/>
                      </a:lnSpc>
                      <a:spcBef>
                        <a:spcPts val="0"/>
                      </a:spcBef>
                      <a:spcAft>
                        <a:spcPts val="0"/>
                      </a:spcAft>
                      <a:buClrTx/>
                      <a:buSzTx/>
                      <a:buFontTx/>
                      <a:buNone/>
                      <a:tabLst/>
                      <a:defRPr/>
                    </a:pPr>
                    <a:endParaRPr kumimoji="0" lang="en-US" sz="1836" b="0" i="0" u="none" strike="noStrike" kern="0" cap="none" spc="0" normalizeH="0" baseline="0" noProof="0">
                      <a:ln>
                        <a:noFill/>
                      </a:ln>
                      <a:solidFill>
                        <a:sysClr val="windowText" lastClr="000000"/>
                      </a:solidFill>
                      <a:effectLst/>
                      <a:uLnTx/>
                      <a:uFillTx/>
                    </a:endParaRPr>
                  </a:p>
                </p:txBody>
              </p:sp>
              <p:sp>
                <p:nvSpPr>
                  <p:cNvPr id="878" name="Freeform 52"/>
                  <p:cNvSpPr>
                    <a:spLocks/>
                  </p:cNvSpPr>
                  <p:nvPr/>
                </p:nvSpPr>
                <p:spPr bwMode="auto">
                  <a:xfrm>
                    <a:off x="3928881" y="3976208"/>
                    <a:ext cx="355645" cy="50806"/>
                  </a:xfrm>
                  <a:custGeom>
                    <a:avLst/>
                    <a:gdLst>
                      <a:gd name="T0" fmla="*/ 105 w 112"/>
                      <a:gd name="T1" fmla="*/ 16 h 16"/>
                      <a:gd name="T2" fmla="*/ 7 w 112"/>
                      <a:gd name="T3" fmla="*/ 16 h 16"/>
                      <a:gd name="T4" fmla="*/ 7 w 112"/>
                      <a:gd name="T5" fmla="*/ 16 h 16"/>
                      <a:gd name="T6" fmla="*/ 4 w 112"/>
                      <a:gd name="T7" fmla="*/ 16 h 16"/>
                      <a:gd name="T8" fmla="*/ 3 w 112"/>
                      <a:gd name="T9" fmla="*/ 13 h 16"/>
                      <a:gd name="T10" fmla="*/ 0 w 112"/>
                      <a:gd name="T11" fmla="*/ 7 h 16"/>
                      <a:gd name="T12" fmla="*/ 0 w 112"/>
                      <a:gd name="T13" fmla="*/ 7 h 16"/>
                      <a:gd name="T14" fmla="*/ 3 w 112"/>
                      <a:gd name="T15" fmla="*/ 3 h 16"/>
                      <a:gd name="T16" fmla="*/ 4 w 112"/>
                      <a:gd name="T17" fmla="*/ 2 h 16"/>
                      <a:gd name="T18" fmla="*/ 7 w 112"/>
                      <a:gd name="T19" fmla="*/ 0 h 16"/>
                      <a:gd name="T20" fmla="*/ 105 w 112"/>
                      <a:gd name="T21" fmla="*/ 0 h 16"/>
                      <a:gd name="T22" fmla="*/ 105 w 112"/>
                      <a:gd name="T23" fmla="*/ 0 h 16"/>
                      <a:gd name="T24" fmla="*/ 108 w 112"/>
                      <a:gd name="T25" fmla="*/ 2 h 16"/>
                      <a:gd name="T26" fmla="*/ 109 w 112"/>
                      <a:gd name="T27" fmla="*/ 3 h 16"/>
                      <a:gd name="T28" fmla="*/ 112 w 112"/>
                      <a:gd name="T29" fmla="*/ 7 h 16"/>
                      <a:gd name="T30" fmla="*/ 112 w 112"/>
                      <a:gd name="T31" fmla="*/ 7 h 16"/>
                      <a:gd name="T32" fmla="*/ 112 w 112"/>
                      <a:gd name="T33" fmla="*/ 11 h 16"/>
                      <a:gd name="T34" fmla="*/ 109 w 112"/>
                      <a:gd name="T35" fmla="*/ 13 h 16"/>
                      <a:gd name="T36" fmla="*/ 108 w 112"/>
                      <a:gd name="T37" fmla="*/ 16 h 16"/>
                      <a:gd name="T38" fmla="*/ 105 w 112"/>
                      <a:gd name="T39" fmla="*/ 16 h 16"/>
                      <a:gd name="T40" fmla="*/ 105 w 112"/>
                      <a:gd name="T41" fmla="*/ 16 h 16"/>
                      <a:gd name="T42" fmla="*/ 105 w 112"/>
                      <a:gd name="T43" fmla="*/ 16 h 16"/>
                      <a:gd name="T44" fmla="*/ 105 w 112"/>
                      <a:gd name="T45" fmla="*/ 16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12" h="16">
                        <a:moveTo>
                          <a:pt x="105" y="16"/>
                        </a:moveTo>
                        <a:lnTo>
                          <a:pt x="7" y="16"/>
                        </a:lnTo>
                        <a:lnTo>
                          <a:pt x="7" y="16"/>
                        </a:lnTo>
                        <a:lnTo>
                          <a:pt x="4" y="16"/>
                        </a:lnTo>
                        <a:lnTo>
                          <a:pt x="3" y="13"/>
                        </a:lnTo>
                        <a:lnTo>
                          <a:pt x="0" y="7"/>
                        </a:lnTo>
                        <a:lnTo>
                          <a:pt x="0" y="7"/>
                        </a:lnTo>
                        <a:lnTo>
                          <a:pt x="3" y="3"/>
                        </a:lnTo>
                        <a:lnTo>
                          <a:pt x="4" y="2"/>
                        </a:lnTo>
                        <a:lnTo>
                          <a:pt x="7" y="0"/>
                        </a:lnTo>
                        <a:lnTo>
                          <a:pt x="105" y="0"/>
                        </a:lnTo>
                        <a:lnTo>
                          <a:pt x="105" y="0"/>
                        </a:lnTo>
                        <a:lnTo>
                          <a:pt x="108" y="2"/>
                        </a:lnTo>
                        <a:lnTo>
                          <a:pt x="109" y="3"/>
                        </a:lnTo>
                        <a:lnTo>
                          <a:pt x="112" y="7"/>
                        </a:lnTo>
                        <a:lnTo>
                          <a:pt x="112" y="7"/>
                        </a:lnTo>
                        <a:lnTo>
                          <a:pt x="112" y="11"/>
                        </a:lnTo>
                        <a:lnTo>
                          <a:pt x="109" y="13"/>
                        </a:lnTo>
                        <a:lnTo>
                          <a:pt x="108" y="16"/>
                        </a:lnTo>
                        <a:lnTo>
                          <a:pt x="105" y="16"/>
                        </a:lnTo>
                        <a:lnTo>
                          <a:pt x="105" y="16"/>
                        </a:lnTo>
                        <a:lnTo>
                          <a:pt x="105" y="16"/>
                        </a:lnTo>
                        <a:lnTo>
                          <a:pt x="105" y="16"/>
                        </a:lnTo>
                        <a:close/>
                      </a:path>
                    </a:pathLst>
                  </a:custGeom>
                  <a:solidFill>
                    <a:srgbClr val="00827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p>
                    <a:pPr marL="0" marR="0" lvl="0" indent="0" defTabSz="932597" eaLnBrk="1" fontAlgn="auto" latinLnBrk="0" hangingPunct="1">
                      <a:lnSpc>
                        <a:spcPct val="100000"/>
                      </a:lnSpc>
                      <a:spcBef>
                        <a:spcPts val="0"/>
                      </a:spcBef>
                      <a:spcAft>
                        <a:spcPts val="0"/>
                      </a:spcAft>
                      <a:buClrTx/>
                      <a:buSzTx/>
                      <a:buFontTx/>
                      <a:buNone/>
                      <a:tabLst/>
                      <a:defRPr/>
                    </a:pPr>
                    <a:endParaRPr kumimoji="0" lang="en-US" sz="1836" b="0" i="0" u="none" strike="noStrike" kern="0" cap="none" spc="0" normalizeH="0" baseline="0" noProof="0">
                      <a:ln>
                        <a:noFill/>
                      </a:ln>
                      <a:solidFill>
                        <a:sysClr val="windowText" lastClr="000000"/>
                      </a:solidFill>
                      <a:effectLst/>
                      <a:uLnTx/>
                      <a:uFillTx/>
                    </a:endParaRPr>
                  </a:p>
                </p:txBody>
              </p:sp>
              <p:sp>
                <p:nvSpPr>
                  <p:cNvPr id="879" name="Freeform 53"/>
                  <p:cNvSpPr>
                    <a:spLocks/>
                  </p:cNvSpPr>
                  <p:nvPr/>
                </p:nvSpPr>
                <p:spPr bwMode="auto">
                  <a:xfrm>
                    <a:off x="4071775" y="3877771"/>
                    <a:ext cx="212753" cy="50806"/>
                  </a:xfrm>
                  <a:custGeom>
                    <a:avLst/>
                    <a:gdLst>
                      <a:gd name="T0" fmla="*/ 60 w 67"/>
                      <a:gd name="T1" fmla="*/ 16 h 16"/>
                      <a:gd name="T2" fmla="*/ 7 w 67"/>
                      <a:gd name="T3" fmla="*/ 16 h 16"/>
                      <a:gd name="T4" fmla="*/ 7 w 67"/>
                      <a:gd name="T5" fmla="*/ 16 h 16"/>
                      <a:gd name="T6" fmla="*/ 3 w 67"/>
                      <a:gd name="T7" fmla="*/ 14 h 16"/>
                      <a:gd name="T8" fmla="*/ 1 w 67"/>
                      <a:gd name="T9" fmla="*/ 14 h 16"/>
                      <a:gd name="T10" fmla="*/ 0 w 67"/>
                      <a:gd name="T11" fmla="*/ 10 h 16"/>
                      <a:gd name="T12" fmla="*/ 0 w 67"/>
                      <a:gd name="T13" fmla="*/ 9 h 16"/>
                      <a:gd name="T14" fmla="*/ 0 w 67"/>
                      <a:gd name="T15" fmla="*/ 9 h 16"/>
                      <a:gd name="T16" fmla="*/ 0 w 67"/>
                      <a:gd name="T17" fmla="*/ 5 h 16"/>
                      <a:gd name="T18" fmla="*/ 1 w 67"/>
                      <a:gd name="T19" fmla="*/ 3 h 16"/>
                      <a:gd name="T20" fmla="*/ 7 w 67"/>
                      <a:gd name="T21" fmla="*/ 0 h 16"/>
                      <a:gd name="T22" fmla="*/ 60 w 67"/>
                      <a:gd name="T23" fmla="*/ 0 h 16"/>
                      <a:gd name="T24" fmla="*/ 60 w 67"/>
                      <a:gd name="T25" fmla="*/ 0 h 16"/>
                      <a:gd name="T26" fmla="*/ 63 w 67"/>
                      <a:gd name="T27" fmla="*/ 0 h 16"/>
                      <a:gd name="T28" fmla="*/ 64 w 67"/>
                      <a:gd name="T29" fmla="*/ 3 h 16"/>
                      <a:gd name="T30" fmla="*/ 67 w 67"/>
                      <a:gd name="T31" fmla="*/ 5 h 16"/>
                      <a:gd name="T32" fmla="*/ 67 w 67"/>
                      <a:gd name="T33" fmla="*/ 9 h 16"/>
                      <a:gd name="T34" fmla="*/ 67 w 67"/>
                      <a:gd name="T35" fmla="*/ 9 h 16"/>
                      <a:gd name="T36" fmla="*/ 67 w 67"/>
                      <a:gd name="T37" fmla="*/ 10 h 16"/>
                      <a:gd name="T38" fmla="*/ 64 w 67"/>
                      <a:gd name="T39" fmla="*/ 14 h 16"/>
                      <a:gd name="T40" fmla="*/ 63 w 67"/>
                      <a:gd name="T41" fmla="*/ 14 h 16"/>
                      <a:gd name="T42" fmla="*/ 60 w 67"/>
                      <a:gd name="T43" fmla="*/ 16 h 16"/>
                      <a:gd name="T44" fmla="*/ 60 w 67"/>
                      <a:gd name="T45" fmla="*/ 16 h 16"/>
                      <a:gd name="T46" fmla="*/ 60 w 67"/>
                      <a:gd name="T47" fmla="*/ 16 h 16"/>
                      <a:gd name="T48" fmla="*/ 60 w 67"/>
                      <a:gd name="T49" fmla="*/ 16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67" h="16">
                        <a:moveTo>
                          <a:pt x="60" y="16"/>
                        </a:moveTo>
                        <a:lnTo>
                          <a:pt x="7" y="16"/>
                        </a:lnTo>
                        <a:lnTo>
                          <a:pt x="7" y="16"/>
                        </a:lnTo>
                        <a:lnTo>
                          <a:pt x="3" y="14"/>
                        </a:lnTo>
                        <a:lnTo>
                          <a:pt x="1" y="14"/>
                        </a:lnTo>
                        <a:lnTo>
                          <a:pt x="0" y="10"/>
                        </a:lnTo>
                        <a:lnTo>
                          <a:pt x="0" y="9"/>
                        </a:lnTo>
                        <a:lnTo>
                          <a:pt x="0" y="9"/>
                        </a:lnTo>
                        <a:lnTo>
                          <a:pt x="0" y="5"/>
                        </a:lnTo>
                        <a:lnTo>
                          <a:pt x="1" y="3"/>
                        </a:lnTo>
                        <a:lnTo>
                          <a:pt x="7" y="0"/>
                        </a:lnTo>
                        <a:lnTo>
                          <a:pt x="60" y="0"/>
                        </a:lnTo>
                        <a:lnTo>
                          <a:pt x="60" y="0"/>
                        </a:lnTo>
                        <a:lnTo>
                          <a:pt x="63" y="0"/>
                        </a:lnTo>
                        <a:lnTo>
                          <a:pt x="64" y="3"/>
                        </a:lnTo>
                        <a:lnTo>
                          <a:pt x="67" y="5"/>
                        </a:lnTo>
                        <a:lnTo>
                          <a:pt x="67" y="9"/>
                        </a:lnTo>
                        <a:lnTo>
                          <a:pt x="67" y="9"/>
                        </a:lnTo>
                        <a:lnTo>
                          <a:pt x="67" y="10"/>
                        </a:lnTo>
                        <a:lnTo>
                          <a:pt x="64" y="14"/>
                        </a:lnTo>
                        <a:lnTo>
                          <a:pt x="63" y="14"/>
                        </a:lnTo>
                        <a:lnTo>
                          <a:pt x="60" y="16"/>
                        </a:lnTo>
                        <a:lnTo>
                          <a:pt x="60" y="16"/>
                        </a:lnTo>
                        <a:lnTo>
                          <a:pt x="60" y="16"/>
                        </a:lnTo>
                        <a:lnTo>
                          <a:pt x="60" y="16"/>
                        </a:lnTo>
                        <a:close/>
                      </a:path>
                    </a:pathLst>
                  </a:custGeom>
                  <a:solidFill>
                    <a:srgbClr val="00827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p>
                    <a:pPr marL="0" marR="0" lvl="0" indent="0" defTabSz="932597" eaLnBrk="1" fontAlgn="auto" latinLnBrk="0" hangingPunct="1">
                      <a:lnSpc>
                        <a:spcPct val="100000"/>
                      </a:lnSpc>
                      <a:spcBef>
                        <a:spcPts val="0"/>
                      </a:spcBef>
                      <a:spcAft>
                        <a:spcPts val="0"/>
                      </a:spcAft>
                      <a:buClrTx/>
                      <a:buSzTx/>
                      <a:buFontTx/>
                      <a:buNone/>
                      <a:tabLst/>
                      <a:defRPr/>
                    </a:pPr>
                    <a:endParaRPr kumimoji="0" lang="en-US" sz="1836" b="0" i="0" u="none" strike="noStrike" kern="0" cap="none" spc="0" normalizeH="0" baseline="0" noProof="0">
                      <a:ln>
                        <a:noFill/>
                      </a:ln>
                      <a:solidFill>
                        <a:sysClr val="windowText" lastClr="000000"/>
                      </a:solidFill>
                      <a:effectLst/>
                      <a:uLnTx/>
                      <a:uFillTx/>
                    </a:endParaRPr>
                  </a:p>
                </p:txBody>
              </p:sp>
              <p:sp>
                <p:nvSpPr>
                  <p:cNvPr id="880" name="Freeform 54"/>
                  <p:cNvSpPr>
                    <a:spLocks/>
                  </p:cNvSpPr>
                  <p:nvPr/>
                </p:nvSpPr>
                <p:spPr bwMode="auto">
                  <a:xfrm>
                    <a:off x="3928881" y="4077821"/>
                    <a:ext cx="355645" cy="50806"/>
                  </a:xfrm>
                  <a:custGeom>
                    <a:avLst/>
                    <a:gdLst>
                      <a:gd name="T0" fmla="*/ 105 w 112"/>
                      <a:gd name="T1" fmla="*/ 16 h 16"/>
                      <a:gd name="T2" fmla="*/ 7 w 112"/>
                      <a:gd name="T3" fmla="*/ 16 h 16"/>
                      <a:gd name="T4" fmla="*/ 7 w 112"/>
                      <a:gd name="T5" fmla="*/ 16 h 16"/>
                      <a:gd name="T6" fmla="*/ 4 w 112"/>
                      <a:gd name="T7" fmla="*/ 13 h 16"/>
                      <a:gd name="T8" fmla="*/ 3 w 112"/>
                      <a:gd name="T9" fmla="*/ 12 h 16"/>
                      <a:gd name="T10" fmla="*/ 0 w 112"/>
                      <a:gd name="T11" fmla="*/ 7 h 16"/>
                      <a:gd name="T12" fmla="*/ 0 w 112"/>
                      <a:gd name="T13" fmla="*/ 7 h 16"/>
                      <a:gd name="T14" fmla="*/ 3 w 112"/>
                      <a:gd name="T15" fmla="*/ 2 h 16"/>
                      <a:gd name="T16" fmla="*/ 4 w 112"/>
                      <a:gd name="T17" fmla="*/ 0 h 16"/>
                      <a:gd name="T18" fmla="*/ 7 w 112"/>
                      <a:gd name="T19" fmla="*/ 0 h 16"/>
                      <a:gd name="T20" fmla="*/ 105 w 112"/>
                      <a:gd name="T21" fmla="*/ 0 h 16"/>
                      <a:gd name="T22" fmla="*/ 105 w 112"/>
                      <a:gd name="T23" fmla="*/ 0 h 16"/>
                      <a:gd name="T24" fmla="*/ 108 w 112"/>
                      <a:gd name="T25" fmla="*/ 0 h 16"/>
                      <a:gd name="T26" fmla="*/ 109 w 112"/>
                      <a:gd name="T27" fmla="*/ 2 h 16"/>
                      <a:gd name="T28" fmla="*/ 112 w 112"/>
                      <a:gd name="T29" fmla="*/ 5 h 16"/>
                      <a:gd name="T30" fmla="*/ 112 w 112"/>
                      <a:gd name="T31" fmla="*/ 7 h 16"/>
                      <a:gd name="T32" fmla="*/ 112 w 112"/>
                      <a:gd name="T33" fmla="*/ 7 h 16"/>
                      <a:gd name="T34" fmla="*/ 109 w 112"/>
                      <a:gd name="T35" fmla="*/ 12 h 16"/>
                      <a:gd name="T36" fmla="*/ 108 w 112"/>
                      <a:gd name="T37" fmla="*/ 13 h 16"/>
                      <a:gd name="T38" fmla="*/ 105 w 112"/>
                      <a:gd name="T39" fmla="*/ 16 h 16"/>
                      <a:gd name="T40" fmla="*/ 105 w 112"/>
                      <a:gd name="T41" fmla="*/ 16 h 16"/>
                      <a:gd name="T42" fmla="*/ 105 w 112"/>
                      <a:gd name="T43" fmla="*/ 16 h 16"/>
                      <a:gd name="T44" fmla="*/ 105 w 112"/>
                      <a:gd name="T45" fmla="*/ 16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12" h="16">
                        <a:moveTo>
                          <a:pt x="105" y="16"/>
                        </a:moveTo>
                        <a:lnTo>
                          <a:pt x="7" y="16"/>
                        </a:lnTo>
                        <a:lnTo>
                          <a:pt x="7" y="16"/>
                        </a:lnTo>
                        <a:lnTo>
                          <a:pt x="4" y="13"/>
                        </a:lnTo>
                        <a:lnTo>
                          <a:pt x="3" y="12"/>
                        </a:lnTo>
                        <a:lnTo>
                          <a:pt x="0" y="7"/>
                        </a:lnTo>
                        <a:lnTo>
                          <a:pt x="0" y="7"/>
                        </a:lnTo>
                        <a:lnTo>
                          <a:pt x="3" y="2"/>
                        </a:lnTo>
                        <a:lnTo>
                          <a:pt x="4" y="0"/>
                        </a:lnTo>
                        <a:lnTo>
                          <a:pt x="7" y="0"/>
                        </a:lnTo>
                        <a:lnTo>
                          <a:pt x="105" y="0"/>
                        </a:lnTo>
                        <a:lnTo>
                          <a:pt x="105" y="0"/>
                        </a:lnTo>
                        <a:lnTo>
                          <a:pt x="108" y="0"/>
                        </a:lnTo>
                        <a:lnTo>
                          <a:pt x="109" y="2"/>
                        </a:lnTo>
                        <a:lnTo>
                          <a:pt x="112" y="5"/>
                        </a:lnTo>
                        <a:lnTo>
                          <a:pt x="112" y="7"/>
                        </a:lnTo>
                        <a:lnTo>
                          <a:pt x="112" y="7"/>
                        </a:lnTo>
                        <a:lnTo>
                          <a:pt x="109" y="12"/>
                        </a:lnTo>
                        <a:lnTo>
                          <a:pt x="108" y="13"/>
                        </a:lnTo>
                        <a:lnTo>
                          <a:pt x="105" y="16"/>
                        </a:lnTo>
                        <a:lnTo>
                          <a:pt x="105" y="16"/>
                        </a:lnTo>
                        <a:lnTo>
                          <a:pt x="105" y="16"/>
                        </a:lnTo>
                        <a:lnTo>
                          <a:pt x="105" y="16"/>
                        </a:lnTo>
                        <a:close/>
                      </a:path>
                    </a:pathLst>
                  </a:custGeom>
                  <a:solidFill>
                    <a:srgbClr val="00827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p>
                    <a:pPr marL="0" marR="0" lvl="0" indent="0" defTabSz="932597" eaLnBrk="1" fontAlgn="auto" latinLnBrk="0" hangingPunct="1">
                      <a:lnSpc>
                        <a:spcPct val="100000"/>
                      </a:lnSpc>
                      <a:spcBef>
                        <a:spcPts val="0"/>
                      </a:spcBef>
                      <a:spcAft>
                        <a:spcPts val="0"/>
                      </a:spcAft>
                      <a:buClrTx/>
                      <a:buSzTx/>
                      <a:buFontTx/>
                      <a:buNone/>
                      <a:tabLst/>
                      <a:defRPr/>
                    </a:pPr>
                    <a:endParaRPr kumimoji="0" lang="en-US" sz="1836" b="0" i="0" u="none" strike="noStrike" kern="0" cap="none" spc="0" normalizeH="0" baseline="0" noProof="0">
                      <a:ln>
                        <a:noFill/>
                      </a:ln>
                      <a:solidFill>
                        <a:sysClr val="windowText" lastClr="000000"/>
                      </a:solidFill>
                      <a:effectLst/>
                      <a:uLnTx/>
                      <a:uFillTx/>
                    </a:endParaRPr>
                  </a:p>
                </p:txBody>
              </p:sp>
              <p:sp>
                <p:nvSpPr>
                  <p:cNvPr id="881" name="Freeform 55"/>
                  <p:cNvSpPr>
                    <a:spLocks/>
                  </p:cNvSpPr>
                  <p:nvPr/>
                </p:nvSpPr>
                <p:spPr bwMode="auto">
                  <a:xfrm>
                    <a:off x="3928881" y="4173083"/>
                    <a:ext cx="355645" cy="47632"/>
                  </a:xfrm>
                  <a:custGeom>
                    <a:avLst/>
                    <a:gdLst>
                      <a:gd name="T0" fmla="*/ 105 w 112"/>
                      <a:gd name="T1" fmla="*/ 15 h 15"/>
                      <a:gd name="T2" fmla="*/ 7 w 112"/>
                      <a:gd name="T3" fmla="*/ 15 h 15"/>
                      <a:gd name="T4" fmla="*/ 7 w 112"/>
                      <a:gd name="T5" fmla="*/ 15 h 15"/>
                      <a:gd name="T6" fmla="*/ 4 w 112"/>
                      <a:gd name="T7" fmla="*/ 15 h 15"/>
                      <a:gd name="T8" fmla="*/ 3 w 112"/>
                      <a:gd name="T9" fmla="*/ 14 h 15"/>
                      <a:gd name="T10" fmla="*/ 1 w 112"/>
                      <a:gd name="T11" fmla="*/ 12 h 15"/>
                      <a:gd name="T12" fmla="*/ 0 w 112"/>
                      <a:gd name="T13" fmla="*/ 8 h 15"/>
                      <a:gd name="T14" fmla="*/ 0 w 112"/>
                      <a:gd name="T15" fmla="*/ 8 h 15"/>
                      <a:gd name="T16" fmla="*/ 3 w 112"/>
                      <a:gd name="T17" fmla="*/ 3 h 15"/>
                      <a:gd name="T18" fmla="*/ 4 w 112"/>
                      <a:gd name="T19" fmla="*/ 3 h 15"/>
                      <a:gd name="T20" fmla="*/ 7 w 112"/>
                      <a:gd name="T21" fmla="*/ 0 h 15"/>
                      <a:gd name="T22" fmla="*/ 105 w 112"/>
                      <a:gd name="T23" fmla="*/ 0 h 15"/>
                      <a:gd name="T24" fmla="*/ 105 w 112"/>
                      <a:gd name="T25" fmla="*/ 0 h 15"/>
                      <a:gd name="T26" fmla="*/ 108 w 112"/>
                      <a:gd name="T27" fmla="*/ 3 h 15"/>
                      <a:gd name="T28" fmla="*/ 109 w 112"/>
                      <a:gd name="T29" fmla="*/ 3 h 15"/>
                      <a:gd name="T30" fmla="*/ 112 w 112"/>
                      <a:gd name="T31" fmla="*/ 5 h 15"/>
                      <a:gd name="T32" fmla="*/ 112 w 112"/>
                      <a:gd name="T33" fmla="*/ 8 h 15"/>
                      <a:gd name="T34" fmla="*/ 112 w 112"/>
                      <a:gd name="T35" fmla="*/ 8 h 15"/>
                      <a:gd name="T36" fmla="*/ 112 w 112"/>
                      <a:gd name="T37" fmla="*/ 12 h 15"/>
                      <a:gd name="T38" fmla="*/ 109 w 112"/>
                      <a:gd name="T39" fmla="*/ 14 h 15"/>
                      <a:gd name="T40" fmla="*/ 108 w 112"/>
                      <a:gd name="T41" fmla="*/ 15 h 15"/>
                      <a:gd name="T42" fmla="*/ 105 w 112"/>
                      <a:gd name="T43" fmla="*/ 15 h 15"/>
                      <a:gd name="T44" fmla="*/ 105 w 112"/>
                      <a:gd name="T45" fmla="*/ 15 h 15"/>
                      <a:gd name="T46" fmla="*/ 105 w 112"/>
                      <a:gd name="T47" fmla="*/ 15 h 15"/>
                      <a:gd name="T48" fmla="*/ 105 w 112"/>
                      <a:gd name="T49" fmla="*/ 15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12" h="15">
                        <a:moveTo>
                          <a:pt x="105" y="15"/>
                        </a:moveTo>
                        <a:lnTo>
                          <a:pt x="7" y="15"/>
                        </a:lnTo>
                        <a:lnTo>
                          <a:pt x="7" y="15"/>
                        </a:lnTo>
                        <a:lnTo>
                          <a:pt x="4" y="15"/>
                        </a:lnTo>
                        <a:lnTo>
                          <a:pt x="3" y="14"/>
                        </a:lnTo>
                        <a:lnTo>
                          <a:pt x="1" y="12"/>
                        </a:lnTo>
                        <a:lnTo>
                          <a:pt x="0" y="8"/>
                        </a:lnTo>
                        <a:lnTo>
                          <a:pt x="0" y="8"/>
                        </a:lnTo>
                        <a:lnTo>
                          <a:pt x="3" y="3"/>
                        </a:lnTo>
                        <a:lnTo>
                          <a:pt x="4" y="3"/>
                        </a:lnTo>
                        <a:lnTo>
                          <a:pt x="7" y="0"/>
                        </a:lnTo>
                        <a:lnTo>
                          <a:pt x="105" y="0"/>
                        </a:lnTo>
                        <a:lnTo>
                          <a:pt x="105" y="0"/>
                        </a:lnTo>
                        <a:lnTo>
                          <a:pt x="108" y="3"/>
                        </a:lnTo>
                        <a:lnTo>
                          <a:pt x="109" y="3"/>
                        </a:lnTo>
                        <a:lnTo>
                          <a:pt x="112" y="5"/>
                        </a:lnTo>
                        <a:lnTo>
                          <a:pt x="112" y="8"/>
                        </a:lnTo>
                        <a:lnTo>
                          <a:pt x="112" y="8"/>
                        </a:lnTo>
                        <a:lnTo>
                          <a:pt x="112" y="12"/>
                        </a:lnTo>
                        <a:lnTo>
                          <a:pt x="109" y="14"/>
                        </a:lnTo>
                        <a:lnTo>
                          <a:pt x="108" y="15"/>
                        </a:lnTo>
                        <a:lnTo>
                          <a:pt x="105" y="15"/>
                        </a:lnTo>
                        <a:lnTo>
                          <a:pt x="105" y="15"/>
                        </a:lnTo>
                        <a:lnTo>
                          <a:pt x="105" y="15"/>
                        </a:lnTo>
                        <a:lnTo>
                          <a:pt x="105" y="15"/>
                        </a:lnTo>
                        <a:close/>
                      </a:path>
                    </a:pathLst>
                  </a:custGeom>
                  <a:solidFill>
                    <a:srgbClr val="00827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p>
                    <a:pPr marL="0" marR="0" lvl="0" indent="0" defTabSz="932597" eaLnBrk="1" fontAlgn="auto" latinLnBrk="0" hangingPunct="1">
                      <a:lnSpc>
                        <a:spcPct val="100000"/>
                      </a:lnSpc>
                      <a:spcBef>
                        <a:spcPts val="0"/>
                      </a:spcBef>
                      <a:spcAft>
                        <a:spcPts val="0"/>
                      </a:spcAft>
                      <a:buClrTx/>
                      <a:buSzTx/>
                      <a:buFontTx/>
                      <a:buNone/>
                      <a:tabLst/>
                      <a:defRPr/>
                    </a:pPr>
                    <a:endParaRPr kumimoji="0" lang="en-US" sz="1836" b="0" i="0" u="none" strike="noStrike" kern="0" cap="none" spc="0" normalizeH="0" baseline="0" noProof="0">
                      <a:ln>
                        <a:noFill/>
                      </a:ln>
                      <a:solidFill>
                        <a:sysClr val="windowText" lastClr="000000"/>
                      </a:solidFill>
                      <a:effectLst/>
                      <a:uLnTx/>
                      <a:uFillTx/>
                    </a:endParaRPr>
                  </a:p>
                </p:txBody>
              </p:sp>
              <p:sp>
                <p:nvSpPr>
                  <p:cNvPr id="882" name="Freeform 56"/>
                  <p:cNvSpPr>
                    <a:spLocks noEditPoints="1"/>
                  </p:cNvSpPr>
                  <p:nvPr/>
                </p:nvSpPr>
                <p:spPr bwMode="auto">
                  <a:xfrm>
                    <a:off x="3824094" y="3687247"/>
                    <a:ext cx="568398" cy="701765"/>
                  </a:xfrm>
                  <a:custGeom>
                    <a:avLst/>
                    <a:gdLst>
                      <a:gd name="T0" fmla="*/ 162 w 179"/>
                      <a:gd name="T1" fmla="*/ 0 h 221"/>
                      <a:gd name="T2" fmla="*/ 57 w 179"/>
                      <a:gd name="T3" fmla="*/ 0 h 221"/>
                      <a:gd name="T4" fmla="*/ 0 w 179"/>
                      <a:gd name="T5" fmla="*/ 55 h 221"/>
                      <a:gd name="T6" fmla="*/ 0 w 179"/>
                      <a:gd name="T7" fmla="*/ 202 h 221"/>
                      <a:gd name="T8" fmla="*/ 0 w 179"/>
                      <a:gd name="T9" fmla="*/ 202 h 221"/>
                      <a:gd name="T10" fmla="*/ 1 w 179"/>
                      <a:gd name="T11" fmla="*/ 210 h 221"/>
                      <a:gd name="T12" fmla="*/ 4 w 179"/>
                      <a:gd name="T13" fmla="*/ 216 h 221"/>
                      <a:gd name="T14" fmla="*/ 9 w 179"/>
                      <a:gd name="T15" fmla="*/ 220 h 221"/>
                      <a:gd name="T16" fmla="*/ 16 w 179"/>
                      <a:gd name="T17" fmla="*/ 221 h 221"/>
                      <a:gd name="T18" fmla="*/ 179 w 179"/>
                      <a:gd name="T19" fmla="*/ 221 h 221"/>
                      <a:gd name="T20" fmla="*/ 179 w 179"/>
                      <a:gd name="T21" fmla="*/ 19 h 221"/>
                      <a:gd name="T22" fmla="*/ 179 w 179"/>
                      <a:gd name="T23" fmla="*/ 19 h 221"/>
                      <a:gd name="T24" fmla="*/ 177 w 179"/>
                      <a:gd name="T25" fmla="*/ 12 h 221"/>
                      <a:gd name="T26" fmla="*/ 174 w 179"/>
                      <a:gd name="T27" fmla="*/ 6 h 221"/>
                      <a:gd name="T28" fmla="*/ 169 w 179"/>
                      <a:gd name="T29" fmla="*/ 2 h 221"/>
                      <a:gd name="T30" fmla="*/ 162 w 179"/>
                      <a:gd name="T31" fmla="*/ 0 h 221"/>
                      <a:gd name="T32" fmla="*/ 162 w 179"/>
                      <a:gd name="T33" fmla="*/ 0 h 221"/>
                      <a:gd name="T34" fmla="*/ 162 w 179"/>
                      <a:gd name="T35" fmla="*/ 0 h 221"/>
                      <a:gd name="T36" fmla="*/ 162 w 179"/>
                      <a:gd name="T37" fmla="*/ 0 h 221"/>
                      <a:gd name="T38" fmla="*/ 165 w 179"/>
                      <a:gd name="T39" fmla="*/ 206 h 221"/>
                      <a:gd name="T40" fmla="*/ 23 w 179"/>
                      <a:gd name="T41" fmla="*/ 206 h 221"/>
                      <a:gd name="T42" fmla="*/ 23 w 179"/>
                      <a:gd name="T43" fmla="*/ 206 h 221"/>
                      <a:gd name="T44" fmla="*/ 21 w 179"/>
                      <a:gd name="T45" fmla="*/ 206 h 221"/>
                      <a:gd name="T46" fmla="*/ 16 w 179"/>
                      <a:gd name="T47" fmla="*/ 205 h 221"/>
                      <a:gd name="T48" fmla="*/ 14 w 179"/>
                      <a:gd name="T49" fmla="*/ 199 h 221"/>
                      <a:gd name="T50" fmla="*/ 14 w 179"/>
                      <a:gd name="T51" fmla="*/ 195 h 221"/>
                      <a:gd name="T52" fmla="*/ 14 w 179"/>
                      <a:gd name="T53" fmla="*/ 65 h 221"/>
                      <a:gd name="T54" fmla="*/ 48 w 179"/>
                      <a:gd name="T55" fmla="*/ 65 h 221"/>
                      <a:gd name="T56" fmla="*/ 48 w 179"/>
                      <a:gd name="T57" fmla="*/ 65 h 221"/>
                      <a:gd name="T58" fmla="*/ 54 w 179"/>
                      <a:gd name="T59" fmla="*/ 65 h 221"/>
                      <a:gd name="T60" fmla="*/ 58 w 179"/>
                      <a:gd name="T61" fmla="*/ 60 h 221"/>
                      <a:gd name="T62" fmla="*/ 62 w 179"/>
                      <a:gd name="T63" fmla="*/ 55 h 221"/>
                      <a:gd name="T64" fmla="*/ 64 w 179"/>
                      <a:gd name="T65" fmla="*/ 48 h 221"/>
                      <a:gd name="T66" fmla="*/ 64 w 179"/>
                      <a:gd name="T67" fmla="*/ 16 h 221"/>
                      <a:gd name="T68" fmla="*/ 155 w 179"/>
                      <a:gd name="T69" fmla="*/ 16 h 221"/>
                      <a:gd name="T70" fmla="*/ 155 w 179"/>
                      <a:gd name="T71" fmla="*/ 16 h 221"/>
                      <a:gd name="T72" fmla="*/ 158 w 179"/>
                      <a:gd name="T73" fmla="*/ 16 h 221"/>
                      <a:gd name="T74" fmla="*/ 162 w 179"/>
                      <a:gd name="T75" fmla="*/ 17 h 221"/>
                      <a:gd name="T76" fmla="*/ 165 w 179"/>
                      <a:gd name="T77" fmla="*/ 21 h 221"/>
                      <a:gd name="T78" fmla="*/ 165 w 179"/>
                      <a:gd name="T79" fmla="*/ 27 h 221"/>
                      <a:gd name="T80" fmla="*/ 165 w 179"/>
                      <a:gd name="T81" fmla="*/ 206 h 221"/>
                      <a:gd name="T82" fmla="*/ 165 w 179"/>
                      <a:gd name="T83" fmla="*/ 206 h 221"/>
                      <a:gd name="T84" fmla="*/ 165 w 179"/>
                      <a:gd name="T85" fmla="*/ 206 h 2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79" h="221">
                        <a:moveTo>
                          <a:pt x="162" y="0"/>
                        </a:moveTo>
                        <a:lnTo>
                          <a:pt x="57" y="0"/>
                        </a:lnTo>
                        <a:lnTo>
                          <a:pt x="0" y="55"/>
                        </a:lnTo>
                        <a:lnTo>
                          <a:pt x="0" y="202"/>
                        </a:lnTo>
                        <a:lnTo>
                          <a:pt x="0" y="202"/>
                        </a:lnTo>
                        <a:lnTo>
                          <a:pt x="1" y="210"/>
                        </a:lnTo>
                        <a:lnTo>
                          <a:pt x="4" y="216"/>
                        </a:lnTo>
                        <a:lnTo>
                          <a:pt x="9" y="220"/>
                        </a:lnTo>
                        <a:lnTo>
                          <a:pt x="16" y="221"/>
                        </a:lnTo>
                        <a:lnTo>
                          <a:pt x="179" y="221"/>
                        </a:lnTo>
                        <a:lnTo>
                          <a:pt x="179" y="19"/>
                        </a:lnTo>
                        <a:lnTo>
                          <a:pt x="179" y="19"/>
                        </a:lnTo>
                        <a:lnTo>
                          <a:pt x="177" y="12"/>
                        </a:lnTo>
                        <a:lnTo>
                          <a:pt x="174" y="6"/>
                        </a:lnTo>
                        <a:lnTo>
                          <a:pt x="169" y="2"/>
                        </a:lnTo>
                        <a:lnTo>
                          <a:pt x="162" y="0"/>
                        </a:lnTo>
                        <a:lnTo>
                          <a:pt x="162" y="0"/>
                        </a:lnTo>
                        <a:lnTo>
                          <a:pt x="162" y="0"/>
                        </a:lnTo>
                        <a:lnTo>
                          <a:pt x="162" y="0"/>
                        </a:lnTo>
                        <a:close/>
                        <a:moveTo>
                          <a:pt x="165" y="206"/>
                        </a:moveTo>
                        <a:lnTo>
                          <a:pt x="23" y="206"/>
                        </a:lnTo>
                        <a:lnTo>
                          <a:pt x="23" y="206"/>
                        </a:lnTo>
                        <a:lnTo>
                          <a:pt x="21" y="206"/>
                        </a:lnTo>
                        <a:lnTo>
                          <a:pt x="16" y="205"/>
                        </a:lnTo>
                        <a:lnTo>
                          <a:pt x="14" y="199"/>
                        </a:lnTo>
                        <a:lnTo>
                          <a:pt x="14" y="195"/>
                        </a:lnTo>
                        <a:lnTo>
                          <a:pt x="14" y="65"/>
                        </a:lnTo>
                        <a:lnTo>
                          <a:pt x="48" y="65"/>
                        </a:lnTo>
                        <a:lnTo>
                          <a:pt x="48" y="65"/>
                        </a:lnTo>
                        <a:lnTo>
                          <a:pt x="54" y="65"/>
                        </a:lnTo>
                        <a:lnTo>
                          <a:pt x="58" y="60"/>
                        </a:lnTo>
                        <a:lnTo>
                          <a:pt x="62" y="55"/>
                        </a:lnTo>
                        <a:lnTo>
                          <a:pt x="64" y="48"/>
                        </a:lnTo>
                        <a:lnTo>
                          <a:pt x="64" y="16"/>
                        </a:lnTo>
                        <a:lnTo>
                          <a:pt x="155" y="16"/>
                        </a:lnTo>
                        <a:lnTo>
                          <a:pt x="155" y="16"/>
                        </a:lnTo>
                        <a:lnTo>
                          <a:pt x="158" y="16"/>
                        </a:lnTo>
                        <a:lnTo>
                          <a:pt x="162" y="17"/>
                        </a:lnTo>
                        <a:lnTo>
                          <a:pt x="165" y="21"/>
                        </a:lnTo>
                        <a:lnTo>
                          <a:pt x="165" y="27"/>
                        </a:lnTo>
                        <a:lnTo>
                          <a:pt x="165" y="206"/>
                        </a:lnTo>
                        <a:lnTo>
                          <a:pt x="165" y="206"/>
                        </a:lnTo>
                        <a:lnTo>
                          <a:pt x="165" y="206"/>
                        </a:lnTo>
                        <a:close/>
                      </a:path>
                    </a:pathLst>
                  </a:custGeom>
                  <a:solidFill>
                    <a:srgbClr val="00827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p>
                    <a:pPr marL="0" marR="0" lvl="0" indent="0" defTabSz="932597" eaLnBrk="1" fontAlgn="auto" latinLnBrk="0" hangingPunct="1">
                      <a:lnSpc>
                        <a:spcPct val="100000"/>
                      </a:lnSpc>
                      <a:spcBef>
                        <a:spcPts val="0"/>
                      </a:spcBef>
                      <a:spcAft>
                        <a:spcPts val="0"/>
                      </a:spcAft>
                      <a:buClrTx/>
                      <a:buSzTx/>
                      <a:buFontTx/>
                      <a:buNone/>
                      <a:tabLst/>
                      <a:defRPr/>
                    </a:pPr>
                    <a:endParaRPr kumimoji="0" lang="en-US" sz="1836" b="0" i="0" u="none" strike="noStrike" kern="0" cap="none" spc="0" normalizeH="0" baseline="0" noProof="0">
                      <a:ln>
                        <a:noFill/>
                      </a:ln>
                      <a:solidFill>
                        <a:sysClr val="windowText" lastClr="000000"/>
                      </a:solidFill>
                      <a:effectLst/>
                      <a:uLnTx/>
                      <a:uFillTx/>
                    </a:endParaRPr>
                  </a:p>
                </p:txBody>
              </p:sp>
            </p:grpSp>
            <p:grpSp>
              <p:nvGrpSpPr>
                <p:cNvPr id="853" name="Group 852"/>
                <p:cNvGrpSpPr/>
                <p:nvPr/>
              </p:nvGrpSpPr>
              <p:grpSpPr>
                <a:xfrm>
                  <a:off x="5872573" y="5482417"/>
                  <a:ext cx="154143" cy="190311"/>
                  <a:chOff x="3824094" y="3687247"/>
                  <a:chExt cx="568398" cy="701765"/>
                </a:xfrm>
              </p:grpSpPr>
              <p:sp>
                <p:nvSpPr>
                  <p:cNvPr id="871" name="Rectangle 293"/>
                  <p:cNvSpPr/>
                  <p:nvPr/>
                </p:nvSpPr>
                <p:spPr>
                  <a:xfrm>
                    <a:off x="3847638" y="3708520"/>
                    <a:ext cx="520790" cy="662444"/>
                  </a:xfrm>
                  <a:custGeom>
                    <a:avLst/>
                    <a:gdLst>
                      <a:gd name="connsiteX0" fmla="*/ 0 w 520034"/>
                      <a:gd name="connsiteY0" fmla="*/ 0 h 659388"/>
                      <a:gd name="connsiteX1" fmla="*/ 520034 w 520034"/>
                      <a:gd name="connsiteY1" fmla="*/ 0 h 659388"/>
                      <a:gd name="connsiteX2" fmla="*/ 520034 w 520034"/>
                      <a:gd name="connsiteY2" fmla="*/ 659388 h 659388"/>
                      <a:gd name="connsiteX3" fmla="*/ 0 w 520034"/>
                      <a:gd name="connsiteY3" fmla="*/ 659388 h 659388"/>
                      <a:gd name="connsiteX4" fmla="*/ 0 w 520034"/>
                      <a:gd name="connsiteY4" fmla="*/ 0 h 659388"/>
                      <a:gd name="connsiteX0" fmla="*/ 66174 w 520034"/>
                      <a:gd name="connsiteY0" fmla="*/ 84221 h 659388"/>
                      <a:gd name="connsiteX1" fmla="*/ 520034 w 520034"/>
                      <a:gd name="connsiteY1" fmla="*/ 0 h 659388"/>
                      <a:gd name="connsiteX2" fmla="*/ 520034 w 520034"/>
                      <a:gd name="connsiteY2" fmla="*/ 659388 h 659388"/>
                      <a:gd name="connsiteX3" fmla="*/ 0 w 520034"/>
                      <a:gd name="connsiteY3" fmla="*/ 659388 h 659388"/>
                      <a:gd name="connsiteX4" fmla="*/ 66174 w 520034"/>
                      <a:gd name="connsiteY4" fmla="*/ 84221 h 659388"/>
                      <a:gd name="connsiteX0" fmla="*/ 66174 w 520034"/>
                      <a:gd name="connsiteY0" fmla="*/ 87277 h 662444"/>
                      <a:gd name="connsiteX1" fmla="*/ 520034 w 520034"/>
                      <a:gd name="connsiteY1" fmla="*/ 3056 h 662444"/>
                      <a:gd name="connsiteX2" fmla="*/ 520034 w 520034"/>
                      <a:gd name="connsiteY2" fmla="*/ 662444 h 662444"/>
                      <a:gd name="connsiteX3" fmla="*/ 0 w 520034"/>
                      <a:gd name="connsiteY3" fmla="*/ 662444 h 662444"/>
                      <a:gd name="connsiteX4" fmla="*/ 66174 w 520034"/>
                      <a:gd name="connsiteY4" fmla="*/ 87277 h 662444"/>
                      <a:gd name="connsiteX0" fmla="*/ 66930 w 520790"/>
                      <a:gd name="connsiteY0" fmla="*/ 87277 h 662444"/>
                      <a:gd name="connsiteX1" fmla="*/ 520790 w 520790"/>
                      <a:gd name="connsiteY1" fmla="*/ 3056 h 662444"/>
                      <a:gd name="connsiteX2" fmla="*/ 520790 w 520790"/>
                      <a:gd name="connsiteY2" fmla="*/ 662444 h 662444"/>
                      <a:gd name="connsiteX3" fmla="*/ 756 w 520790"/>
                      <a:gd name="connsiteY3" fmla="*/ 662444 h 662444"/>
                      <a:gd name="connsiteX4" fmla="*/ 66930 w 520790"/>
                      <a:gd name="connsiteY4" fmla="*/ 87277 h 66244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0790" h="662444">
                        <a:moveTo>
                          <a:pt x="66930" y="87277"/>
                        </a:moveTo>
                        <a:cubicBezTo>
                          <a:pt x="212201" y="-61113"/>
                          <a:pt x="369503" y="31130"/>
                          <a:pt x="520790" y="3056"/>
                        </a:cubicBezTo>
                        <a:lnTo>
                          <a:pt x="520790" y="662444"/>
                        </a:lnTo>
                        <a:lnTo>
                          <a:pt x="756" y="662444"/>
                        </a:lnTo>
                        <a:cubicBezTo>
                          <a:pt x="22814" y="470722"/>
                          <a:pt x="-45365" y="218841"/>
                          <a:pt x="66930" y="87277"/>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32597" eaLnBrk="1" fontAlgn="auto" latinLnBrk="0" hangingPunct="1">
                      <a:lnSpc>
                        <a:spcPct val="100000"/>
                      </a:lnSpc>
                      <a:spcBef>
                        <a:spcPts val="0"/>
                      </a:spcBef>
                      <a:spcAft>
                        <a:spcPts val="0"/>
                      </a:spcAft>
                      <a:buClrTx/>
                      <a:buSzTx/>
                      <a:buFontTx/>
                      <a:buNone/>
                      <a:tabLst/>
                      <a:defRPr/>
                    </a:pPr>
                    <a:endParaRPr kumimoji="0" lang="en-US" sz="1836" b="0" i="0" u="none" strike="noStrike" kern="0" cap="none" spc="0" normalizeH="0" baseline="0" noProof="0">
                      <a:ln>
                        <a:noFill/>
                      </a:ln>
                      <a:solidFill>
                        <a:sysClr val="windowText" lastClr="000000"/>
                      </a:solidFill>
                      <a:effectLst/>
                      <a:uLnTx/>
                      <a:uFillTx/>
                    </a:endParaRPr>
                  </a:p>
                </p:txBody>
              </p:sp>
              <p:sp>
                <p:nvSpPr>
                  <p:cNvPr id="872" name="Freeform 52"/>
                  <p:cNvSpPr>
                    <a:spLocks/>
                  </p:cNvSpPr>
                  <p:nvPr/>
                </p:nvSpPr>
                <p:spPr bwMode="auto">
                  <a:xfrm>
                    <a:off x="3928881" y="3976208"/>
                    <a:ext cx="355645" cy="50806"/>
                  </a:xfrm>
                  <a:custGeom>
                    <a:avLst/>
                    <a:gdLst>
                      <a:gd name="T0" fmla="*/ 105 w 112"/>
                      <a:gd name="T1" fmla="*/ 16 h 16"/>
                      <a:gd name="T2" fmla="*/ 7 w 112"/>
                      <a:gd name="T3" fmla="*/ 16 h 16"/>
                      <a:gd name="T4" fmla="*/ 7 w 112"/>
                      <a:gd name="T5" fmla="*/ 16 h 16"/>
                      <a:gd name="T6" fmla="*/ 4 w 112"/>
                      <a:gd name="T7" fmla="*/ 16 h 16"/>
                      <a:gd name="T8" fmla="*/ 3 w 112"/>
                      <a:gd name="T9" fmla="*/ 13 h 16"/>
                      <a:gd name="T10" fmla="*/ 0 w 112"/>
                      <a:gd name="T11" fmla="*/ 7 h 16"/>
                      <a:gd name="T12" fmla="*/ 0 w 112"/>
                      <a:gd name="T13" fmla="*/ 7 h 16"/>
                      <a:gd name="T14" fmla="*/ 3 w 112"/>
                      <a:gd name="T15" fmla="*/ 3 h 16"/>
                      <a:gd name="T16" fmla="*/ 4 w 112"/>
                      <a:gd name="T17" fmla="*/ 2 h 16"/>
                      <a:gd name="T18" fmla="*/ 7 w 112"/>
                      <a:gd name="T19" fmla="*/ 0 h 16"/>
                      <a:gd name="T20" fmla="*/ 105 w 112"/>
                      <a:gd name="T21" fmla="*/ 0 h 16"/>
                      <a:gd name="T22" fmla="*/ 105 w 112"/>
                      <a:gd name="T23" fmla="*/ 0 h 16"/>
                      <a:gd name="T24" fmla="*/ 108 w 112"/>
                      <a:gd name="T25" fmla="*/ 2 h 16"/>
                      <a:gd name="T26" fmla="*/ 109 w 112"/>
                      <a:gd name="T27" fmla="*/ 3 h 16"/>
                      <a:gd name="T28" fmla="*/ 112 w 112"/>
                      <a:gd name="T29" fmla="*/ 7 h 16"/>
                      <a:gd name="T30" fmla="*/ 112 w 112"/>
                      <a:gd name="T31" fmla="*/ 7 h 16"/>
                      <a:gd name="T32" fmla="*/ 112 w 112"/>
                      <a:gd name="T33" fmla="*/ 11 h 16"/>
                      <a:gd name="T34" fmla="*/ 109 w 112"/>
                      <a:gd name="T35" fmla="*/ 13 h 16"/>
                      <a:gd name="T36" fmla="*/ 108 w 112"/>
                      <a:gd name="T37" fmla="*/ 16 h 16"/>
                      <a:gd name="T38" fmla="*/ 105 w 112"/>
                      <a:gd name="T39" fmla="*/ 16 h 16"/>
                      <a:gd name="T40" fmla="*/ 105 w 112"/>
                      <a:gd name="T41" fmla="*/ 16 h 16"/>
                      <a:gd name="T42" fmla="*/ 105 w 112"/>
                      <a:gd name="T43" fmla="*/ 16 h 16"/>
                      <a:gd name="T44" fmla="*/ 105 w 112"/>
                      <a:gd name="T45" fmla="*/ 16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12" h="16">
                        <a:moveTo>
                          <a:pt x="105" y="16"/>
                        </a:moveTo>
                        <a:lnTo>
                          <a:pt x="7" y="16"/>
                        </a:lnTo>
                        <a:lnTo>
                          <a:pt x="7" y="16"/>
                        </a:lnTo>
                        <a:lnTo>
                          <a:pt x="4" y="16"/>
                        </a:lnTo>
                        <a:lnTo>
                          <a:pt x="3" y="13"/>
                        </a:lnTo>
                        <a:lnTo>
                          <a:pt x="0" y="7"/>
                        </a:lnTo>
                        <a:lnTo>
                          <a:pt x="0" y="7"/>
                        </a:lnTo>
                        <a:lnTo>
                          <a:pt x="3" y="3"/>
                        </a:lnTo>
                        <a:lnTo>
                          <a:pt x="4" y="2"/>
                        </a:lnTo>
                        <a:lnTo>
                          <a:pt x="7" y="0"/>
                        </a:lnTo>
                        <a:lnTo>
                          <a:pt x="105" y="0"/>
                        </a:lnTo>
                        <a:lnTo>
                          <a:pt x="105" y="0"/>
                        </a:lnTo>
                        <a:lnTo>
                          <a:pt x="108" y="2"/>
                        </a:lnTo>
                        <a:lnTo>
                          <a:pt x="109" y="3"/>
                        </a:lnTo>
                        <a:lnTo>
                          <a:pt x="112" y="7"/>
                        </a:lnTo>
                        <a:lnTo>
                          <a:pt x="112" y="7"/>
                        </a:lnTo>
                        <a:lnTo>
                          <a:pt x="112" y="11"/>
                        </a:lnTo>
                        <a:lnTo>
                          <a:pt x="109" y="13"/>
                        </a:lnTo>
                        <a:lnTo>
                          <a:pt x="108" y="16"/>
                        </a:lnTo>
                        <a:lnTo>
                          <a:pt x="105" y="16"/>
                        </a:lnTo>
                        <a:lnTo>
                          <a:pt x="105" y="16"/>
                        </a:lnTo>
                        <a:lnTo>
                          <a:pt x="105" y="16"/>
                        </a:lnTo>
                        <a:lnTo>
                          <a:pt x="105" y="16"/>
                        </a:lnTo>
                        <a:close/>
                      </a:path>
                    </a:pathLst>
                  </a:custGeom>
                  <a:solidFill>
                    <a:srgbClr val="00827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p>
                    <a:pPr marL="0" marR="0" lvl="0" indent="0" defTabSz="932597" eaLnBrk="1" fontAlgn="auto" latinLnBrk="0" hangingPunct="1">
                      <a:lnSpc>
                        <a:spcPct val="100000"/>
                      </a:lnSpc>
                      <a:spcBef>
                        <a:spcPts val="0"/>
                      </a:spcBef>
                      <a:spcAft>
                        <a:spcPts val="0"/>
                      </a:spcAft>
                      <a:buClrTx/>
                      <a:buSzTx/>
                      <a:buFontTx/>
                      <a:buNone/>
                      <a:tabLst/>
                      <a:defRPr/>
                    </a:pPr>
                    <a:endParaRPr kumimoji="0" lang="en-US" sz="1836" b="0" i="0" u="none" strike="noStrike" kern="0" cap="none" spc="0" normalizeH="0" baseline="0" noProof="0">
                      <a:ln>
                        <a:noFill/>
                      </a:ln>
                      <a:solidFill>
                        <a:sysClr val="windowText" lastClr="000000"/>
                      </a:solidFill>
                      <a:effectLst/>
                      <a:uLnTx/>
                      <a:uFillTx/>
                    </a:endParaRPr>
                  </a:p>
                </p:txBody>
              </p:sp>
              <p:sp>
                <p:nvSpPr>
                  <p:cNvPr id="873" name="Freeform 53"/>
                  <p:cNvSpPr>
                    <a:spLocks/>
                  </p:cNvSpPr>
                  <p:nvPr/>
                </p:nvSpPr>
                <p:spPr bwMode="auto">
                  <a:xfrm>
                    <a:off x="4071775" y="3877771"/>
                    <a:ext cx="212753" cy="50806"/>
                  </a:xfrm>
                  <a:custGeom>
                    <a:avLst/>
                    <a:gdLst>
                      <a:gd name="T0" fmla="*/ 60 w 67"/>
                      <a:gd name="T1" fmla="*/ 16 h 16"/>
                      <a:gd name="T2" fmla="*/ 7 w 67"/>
                      <a:gd name="T3" fmla="*/ 16 h 16"/>
                      <a:gd name="T4" fmla="*/ 7 w 67"/>
                      <a:gd name="T5" fmla="*/ 16 h 16"/>
                      <a:gd name="T6" fmla="*/ 3 w 67"/>
                      <a:gd name="T7" fmla="*/ 14 h 16"/>
                      <a:gd name="T8" fmla="*/ 1 w 67"/>
                      <a:gd name="T9" fmla="*/ 14 h 16"/>
                      <a:gd name="T10" fmla="*/ 0 w 67"/>
                      <a:gd name="T11" fmla="*/ 10 h 16"/>
                      <a:gd name="T12" fmla="*/ 0 w 67"/>
                      <a:gd name="T13" fmla="*/ 9 h 16"/>
                      <a:gd name="T14" fmla="*/ 0 w 67"/>
                      <a:gd name="T15" fmla="*/ 9 h 16"/>
                      <a:gd name="T16" fmla="*/ 0 w 67"/>
                      <a:gd name="T17" fmla="*/ 5 h 16"/>
                      <a:gd name="T18" fmla="*/ 1 w 67"/>
                      <a:gd name="T19" fmla="*/ 3 h 16"/>
                      <a:gd name="T20" fmla="*/ 7 w 67"/>
                      <a:gd name="T21" fmla="*/ 0 h 16"/>
                      <a:gd name="T22" fmla="*/ 60 w 67"/>
                      <a:gd name="T23" fmla="*/ 0 h 16"/>
                      <a:gd name="T24" fmla="*/ 60 w 67"/>
                      <a:gd name="T25" fmla="*/ 0 h 16"/>
                      <a:gd name="T26" fmla="*/ 63 w 67"/>
                      <a:gd name="T27" fmla="*/ 0 h 16"/>
                      <a:gd name="T28" fmla="*/ 64 w 67"/>
                      <a:gd name="T29" fmla="*/ 3 h 16"/>
                      <a:gd name="T30" fmla="*/ 67 w 67"/>
                      <a:gd name="T31" fmla="*/ 5 h 16"/>
                      <a:gd name="T32" fmla="*/ 67 w 67"/>
                      <a:gd name="T33" fmla="*/ 9 h 16"/>
                      <a:gd name="T34" fmla="*/ 67 w 67"/>
                      <a:gd name="T35" fmla="*/ 9 h 16"/>
                      <a:gd name="T36" fmla="*/ 67 w 67"/>
                      <a:gd name="T37" fmla="*/ 10 h 16"/>
                      <a:gd name="T38" fmla="*/ 64 w 67"/>
                      <a:gd name="T39" fmla="*/ 14 h 16"/>
                      <a:gd name="T40" fmla="*/ 63 w 67"/>
                      <a:gd name="T41" fmla="*/ 14 h 16"/>
                      <a:gd name="T42" fmla="*/ 60 w 67"/>
                      <a:gd name="T43" fmla="*/ 16 h 16"/>
                      <a:gd name="T44" fmla="*/ 60 w 67"/>
                      <a:gd name="T45" fmla="*/ 16 h 16"/>
                      <a:gd name="T46" fmla="*/ 60 w 67"/>
                      <a:gd name="T47" fmla="*/ 16 h 16"/>
                      <a:gd name="T48" fmla="*/ 60 w 67"/>
                      <a:gd name="T49" fmla="*/ 16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67" h="16">
                        <a:moveTo>
                          <a:pt x="60" y="16"/>
                        </a:moveTo>
                        <a:lnTo>
                          <a:pt x="7" y="16"/>
                        </a:lnTo>
                        <a:lnTo>
                          <a:pt x="7" y="16"/>
                        </a:lnTo>
                        <a:lnTo>
                          <a:pt x="3" y="14"/>
                        </a:lnTo>
                        <a:lnTo>
                          <a:pt x="1" y="14"/>
                        </a:lnTo>
                        <a:lnTo>
                          <a:pt x="0" y="10"/>
                        </a:lnTo>
                        <a:lnTo>
                          <a:pt x="0" y="9"/>
                        </a:lnTo>
                        <a:lnTo>
                          <a:pt x="0" y="9"/>
                        </a:lnTo>
                        <a:lnTo>
                          <a:pt x="0" y="5"/>
                        </a:lnTo>
                        <a:lnTo>
                          <a:pt x="1" y="3"/>
                        </a:lnTo>
                        <a:lnTo>
                          <a:pt x="7" y="0"/>
                        </a:lnTo>
                        <a:lnTo>
                          <a:pt x="60" y="0"/>
                        </a:lnTo>
                        <a:lnTo>
                          <a:pt x="60" y="0"/>
                        </a:lnTo>
                        <a:lnTo>
                          <a:pt x="63" y="0"/>
                        </a:lnTo>
                        <a:lnTo>
                          <a:pt x="64" y="3"/>
                        </a:lnTo>
                        <a:lnTo>
                          <a:pt x="67" y="5"/>
                        </a:lnTo>
                        <a:lnTo>
                          <a:pt x="67" y="9"/>
                        </a:lnTo>
                        <a:lnTo>
                          <a:pt x="67" y="9"/>
                        </a:lnTo>
                        <a:lnTo>
                          <a:pt x="67" y="10"/>
                        </a:lnTo>
                        <a:lnTo>
                          <a:pt x="64" y="14"/>
                        </a:lnTo>
                        <a:lnTo>
                          <a:pt x="63" y="14"/>
                        </a:lnTo>
                        <a:lnTo>
                          <a:pt x="60" y="16"/>
                        </a:lnTo>
                        <a:lnTo>
                          <a:pt x="60" y="16"/>
                        </a:lnTo>
                        <a:lnTo>
                          <a:pt x="60" y="16"/>
                        </a:lnTo>
                        <a:lnTo>
                          <a:pt x="60" y="16"/>
                        </a:lnTo>
                        <a:close/>
                      </a:path>
                    </a:pathLst>
                  </a:custGeom>
                  <a:solidFill>
                    <a:srgbClr val="00827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p>
                    <a:pPr marL="0" marR="0" lvl="0" indent="0" defTabSz="932597" eaLnBrk="1" fontAlgn="auto" latinLnBrk="0" hangingPunct="1">
                      <a:lnSpc>
                        <a:spcPct val="100000"/>
                      </a:lnSpc>
                      <a:spcBef>
                        <a:spcPts val="0"/>
                      </a:spcBef>
                      <a:spcAft>
                        <a:spcPts val="0"/>
                      </a:spcAft>
                      <a:buClrTx/>
                      <a:buSzTx/>
                      <a:buFontTx/>
                      <a:buNone/>
                      <a:tabLst/>
                      <a:defRPr/>
                    </a:pPr>
                    <a:endParaRPr kumimoji="0" lang="en-US" sz="1836" b="0" i="0" u="none" strike="noStrike" kern="0" cap="none" spc="0" normalizeH="0" baseline="0" noProof="0">
                      <a:ln>
                        <a:noFill/>
                      </a:ln>
                      <a:solidFill>
                        <a:sysClr val="windowText" lastClr="000000"/>
                      </a:solidFill>
                      <a:effectLst/>
                      <a:uLnTx/>
                      <a:uFillTx/>
                    </a:endParaRPr>
                  </a:p>
                </p:txBody>
              </p:sp>
              <p:sp>
                <p:nvSpPr>
                  <p:cNvPr id="874" name="Freeform 54"/>
                  <p:cNvSpPr>
                    <a:spLocks/>
                  </p:cNvSpPr>
                  <p:nvPr/>
                </p:nvSpPr>
                <p:spPr bwMode="auto">
                  <a:xfrm>
                    <a:off x="3928881" y="4077821"/>
                    <a:ext cx="355645" cy="50806"/>
                  </a:xfrm>
                  <a:custGeom>
                    <a:avLst/>
                    <a:gdLst>
                      <a:gd name="T0" fmla="*/ 105 w 112"/>
                      <a:gd name="T1" fmla="*/ 16 h 16"/>
                      <a:gd name="T2" fmla="*/ 7 w 112"/>
                      <a:gd name="T3" fmla="*/ 16 h 16"/>
                      <a:gd name="T4" fmla="*/ 7 w 112"/>
                      <a:gd name="T5" fmla="*/ 16 h 16"/>
                      <a:gd name="T6" fmla="*/ 4 w 112"/>
                      <a:gd name="T7" fmla="*/ 13 h 16"/>
                      <a:gd name="T8" fmla="*/ 3 w 112"/>
                      <a:gd name="T9" fmla="*/ 12 h 16"/>
                      <a:gd name="T10" fmla="*/ 0 w 112"/>
                      <a:gd name="T11" fmla="*/ 7 h 16"/>
                      <a:gd name="T12" fmla="*/ 0 w 112"/>
                      <a:gd name="T13" fmla="*/ 7 h 16"/>
                      <a:gd name="T14" fmla="*/ 3 w 112"/>
                      <a:gd name="T15" fmla="*/ 2 h 16"/>
                      <a:gd name="T16" fmla="*/ 4 w 112"/>
                      <a:gd name="T17" fmla="*/ 0 h 16"/>
                      <a:gd name="T18" fmla="*/ 7 w 112"/>
                      <a:gd name="T19" fmla="*/ 0 h 16"/>
                      <a:gd name="T20" fmla="*/ 105 w 112"/>
                      <a:gd name="T21" fmla="*/ 0 h 16"/>
                      <a:gd name="T22" fmla="*/ 105 w 112"/>
                      <a:gd name="T23" fmla="*/ 0 h 16"/>
                      <a:gd name="T24" fmla="*/ 108 w 112"/>
                      <a:gd name="T25" fmla="*/ 0 h 16"/>
                      <a:gd name="T26" fmla="*/ 109 w 112"/>
                      <a:gd name="T27" fmla="*/ 2 h 16"/>
                      <a:gd name="T28" fmla="*/ 112 w 112"/>
                      <a:gd name="T29" fmla="*/ 5 h 16"/>
                      <a:gd name="T30" fmla="*/ 112 w 112"/>
                      <a:gd name="T31" fmla="*/ 7 h 16"/>
                      <a:gd name="T32" fmla="*/ 112 w 112"/>
                      <a:gd name="T33" fmla="*/ 7 h 16"/>
                      <a:gd name="T34" fmla="*/ 109 w 112"/>
                      <a:gd name="T35" fmla="*/ 12 h 16"/>
                      <a:gd name="T36" fmla="*/ 108 w 112"/>
                      <a:gd name="T37" fmla="*/ 13 h 16"/>
                      <a:gd name="T38" fmla="*/ 105 w 112"/>
                      <a:gd name="T39" fmla="*/ 16 h 16"/>
                      <a:gd name="T40" fmla="*/ 105 w 112"/>
                      <a:gd name="T41" fmla="*/ 16 h 16"/>
                      <a:gd name="T42" fmla="*/ 105 w 112"/>
                      <a:gd name="T43" fmla="*/ 16 h 16"/>
                      <a:gd name="T44" fmla="*/ 105 w 112"/>
                      <a:gd name="T45" fmla="*/ 16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12" h="16">
                        <a:moveTo>
                          <a:pt x="105" y="16"/>
                        </a:moveTo>
                        <a:lnTo>
                          <a:pt x="7" y="16"/>
                        </a:lnTo>
                        <a:lnTo>
                          <a:pt x="7" y="16"/>
                        </a:lnTo>
                        <a:lnTo>
                          <a:pt x="4" y="13"/>
                        </a:lnTo>
                        <a:lnTo>
                          <a:pt x="3" y="12"/>
                        </a:lnTo>
                        <a:lnTo>
                          <a:pt x="0" y="7"/>
                        </a:lnTo>
                        <a:lnTo>
                          <a:pt x="0" y="7"/>
                        </a:lnTo>
                        <a:lnTo>
                          <a:pt x="3" y="2"/>
                        </a:lnTo>
                        <a:lnTo>
                          <a:pt x="4" y="0"/>
                        </a:lnTo>
                        <a:lnTo>
                          <a:pt x="7" y="0"/>
                        </a:lnTo>
                        <a:lnTo>
                          <a:pt x="105" y="0"/>
                        </a:lnTo>
                        <a:lnTo>
                          <a:pt x="105" y="0"/>
                        </a:lnTo>
                        <a:lnTo>
                          <a:pt x="108" y="0"/>
                        </a:lnTo>
                        <a:lnTo>
                          <a:pt x="109" y="2"/>
                        </a:lnTo>
                        <a:lnTo>
                          <a:pt x="112" y="5"/>
                        </a:lnTo>
                        <a:lnTo>
                          <a:pt x="112" y="7"/>
                        </a:lnTo>
                        <a:lnTo>
                          <a:pt x="112" y="7"/>
                        </a:lnTo>
                        <a:lnTo>
                          <a:pt x="109" y="12"/>
                        </a:lnTo>
                        <a:lnTo>
                          <a:pt x="108" y="13"/>
                        </a:lnTo>
                        <a:lnTo>
                          <a:pt x="105" y="16"/>
                        </a:lnTo>
                        <a:lnTo>
                          <a:pt x="105" y="16"/>
                        </a:lnTo>
                        <a:lnTo>
                          <a:pt x="105" y="16"/>
                        </a:lnTo>
                        <a:lnTo>
                          <a:pt x="105" y="16"/>
                        </a:lnTo>
                        <a:close/>
                      </a:path>
                    </a:pathLst>
                  </a:custGeom>
                  <a:solidFill>
                    <a:srgbClr val="00827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p>
                    <a:pPr marL="0" marR="0" lvl="0" indent="0" defTabSz="932597" eaLnBrk="1" fontAlgn="auto" latinLnBrk="0" hangingPunct="1">
                      <a:lnSpc>
                        <a:spcPct val="100000"/>
                      </a:lnSpc>
                      <a:spcBef>
                        <a:spcPts val="0"/>
                      </a:spcBef>
                      <a:spcAft>
                        <a:spcPts val="0"/>
                      </a:spcAft>
                      <a:buClrTx/>
                      <a:buSzTx/>
                      <a:buFontTx/>
                      <a:buNone/>
                      <a:tabLst/>
                      <a:defRPr/>
                    </a:pPr>
                    <a:endParaRPr kumimoji="0" lang="en-US" sz="1836" b="0" i="0" u="none" strike="noStrike" kern="0" cap="none" spc="0" normalizeH="0" baseline="0" noProof="0">
                      <a:ln>
                        <a:noFill/>
                      </a:ln>
                      <a:solidFill>
                        <a:sysClr val="windowText" lastClr="000000"/>
                      </a:solidFill>
                      <a:effectLst/>
                      <a:uLnTx/>
                      <a:uFillTx/>
                    </a:endParaRPr>
                  </a:p>
                </p:txBody>
              </p:sp>
              <p:sp>
                <p:nvSpPr>
                  <p:cNvPr id="875" name="Freeform 55"/>
                  <p:cNvSpPr>
                    <a:spLocks/>
                  </p:cNvSpPr>
                  <p:nvPr/>
                </p:nvSpPr>
                <p:spPr bwMode="auto">
                  <a:xfrm>
                    <a:off x="3928881" y="4173083"/>
                    <a:ext cx="355645" cy="47632"/>
                  </a:xfrm>
                  <a:custGeom>
                    <a:avLst/>
                    <a:gdLst>
                      <a:gd name="T0" fmla="*/ 105 w 112"/>
                      <a:gd name="T1" fmla="*/ 15 h 15"/>
                      <a:gd name="T2" fmla="*/ 7 w 112"/>
                      <a:gd name="T3" fmla="*/ 15 h 15"/>
                      <a:gd name="T4" fmla="*/ 7 w 112"/>
                      <a:gd name="T5" fmla="*/ 15 h 15"/>
                      <a:gd name="T6" fmla="*/ 4 w 112"/>
                      <a:gd name="T7" fmla="*/ 15 h 15"/>
                      <a:gd name="T8" fmla="*/ 3 w 112"/>
                      <a:gd name="T9" fmla="*/ 14 h 15"/>
                      <a:gd name="T10" fmla="*/ 1 w 112"/>
                      <a:gd name="T11" fmla="*/ 12 h 15"/>
                      <a:gd name="T12" fmla="*/ 0 w 112"/>
                      <a:gd name="T13" fmla="*/ 8 h 15"/>
                      <a:gd name="T14" fmla="*/ 0 w 112"/>
                      <a:gd name="T15" fmla="*/ 8 h 15"/>
                      <a:gd name="T16" fmla="*/ 3 w 112"/>
                      <a:gd name="T17" fmla="*/ 3 h 15"/>
                      <a:gd name="T18" fmla="*/ 4 w 112"/>
                      <a:gd name="T19" fmla="*/ 3 h 15"/>
                      <a:gd name="T20" fmla="*/ 7 w 112"/>
                      <a:gd name="T21" fmla="*/ 0 h 15"/>
                      <a:gd name="T22" fmla="*/ 105 w 112"/>
                      <a:gd name="T23" fmla="*/ 0 h 15"/>
                      <a:gd name="T24" fmla="*/ 105 w 112"/>
                      <a:gd name="T25" fmla="*/ 0 h 15"/>
                      <a:gd name="T26" fmla="*/ 108 w 112"/>
                      <a:gd name="T27" fmla="*/ 3 h 15"/>
                      <a:gd name="T28" fmla="*/ 109 w 112"/>
                      <a:gd name="T29" fmla="*/ 3 h 15"/>
                      <a:gd name="T30" fmla="*/ 112 w 112"/>
                      <a:gd name="T31" fmla="*/ 5 h 15"/>
                      <a:gd name="T32" fmla="*/ 112 w 112"/>
                      <a:gd name="T33" fmla="*/ 8 h 15"/>
                      <a:gd name="T34" fmla="*/ 112 w 112"/>
                      <a:gd name="T35" fmla="*/ 8 h 15"/>
                      <a:gd name="T36" fmla="*/ 112 w 112"/>
                      <a:gd name="T37" fmla="*/ 12 h 15"/>
                      <a:gd name="T38" fmla="*/ 109 w 112"/>
                      <a:gd name="T39" fmla="*/ 14 h 15"/>
                      <a:gd name="T40" fmla="*/ 108 w 112"/>
                      <a:gd name="T41" fmla="*/ 15 h 15"/>
                      <a:gd name="T42" fmla="*/ 105 w 112"/>
                      <a:gd name="T43" fmla="*/ 15 h 15"/>
                      <a:gd name="T44" fmla="*/ 105 w 112"/>
                      <a:gd name="T45" fmla="*/ 15 h 15"/>
                      <a:gd name="T46" fmla="*/ 105 w 112"/>
                      <a:gd name="T47" fmla="*/ 15 h 15"/>
                      <a:gd name="T48" fmla="*/ 105 w 112"/>
                      <a:gd name="T49" fmla="*/ 15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12" h="15">
                        <a:moveTo>
                          <a:pt x="105" y="15"/>
                        </a:moveTo>
                        <a:lnTo>
                          <a:pt x="7" y="15"/>
                        </a:lnTo>
                        <a:lnTo>
                          <a:pt x="7" y="15"/>
                        </a:lnTo>
                        <a:lnTo>
                          <a:pt x="4" y="15"/>
                        </a:lnTo>
                        <a:lnTo>
                          <a:pt x="3" y="14"/>
                        </a:lnTo>
                        <a:lnTo>
                          <a:pt x="1" y="12"/>
                        </a:lnTo>
                        <a:lnTo>
                          <a:pt x="0" y="8"/>
                        </a:lnTo>
                        <a:lnTo>
                          <a:pt x="0" y="8"/>
                        </a:lnTo>
                        <a:lnTo>
                          <a:pt x="3" y="3"/>
                        </a:lnTo>
                        <a:lnTo>
                          <a:pt x="4" y="3"/>
                        </a:lnTo>
                        <a:lnTo>
                          <a:pt x="7" y="0"/>
                        </a:lnTo>
                        <a:lnTo>
                          <a:pt x="105" y="0"/>
                        </a:lnTo>
                        <a:lnTo>
                          <a:pt x="105" y="0"/>
                        </a:lnTo>
                        <a:lnTo>
                          <a:pt x="108" y="3"/>
                        </a:lnTo>
                        <a:lnTo>
                          <a:pt x="109" y="3"/>
                        </a:lnTo>
                        <a:lnTo>
                          <a:pt x="112" y="5"/>
                        </a:lnTo>
                        <a:lnTo>
                          <a:pt x="112" y="8"/>
                        </a:lnTo>
                        <a:lnTo>
                          <a:pt x="112" y="8"/>
                        </a:lnTo>
                        <a:lnTo>
                          <a:pt x="112" y="12"/>
                        </a:lnTo>
                        <a:lnTo>
                          <a:pt x="109" y="14"/>
                        </a:lnTo>
                        <a:lnTo>
                          <a:pt x="108" y="15"/>
                        </a:lnTo>
                        <a:lnTo>
                          <a:pt x="105" y="15"/>
                        </a:lnTo>
                        <a:lnTo>
                          <a:pt x="105" y="15"/>
                        </a:lnTo>
                        <a:lnTo>
                          <a:pt x="105" y="15"/>
                        </a:lnTo>
                        <a:lnTo>
                          <a:pt x="105" y="15"/>
                        </a:lnTo>
                        <a:close/>
                      </a:path>
                    </a:pathLst>
                  </a:custGeom>
                  <a:solidFill>
                    <a:srgbClr val="00827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p>
                    <a:pPr marL="0" marR="0" lvl="0" indent="0" defTabSz="932597" eaLnBrk="1" fontAlgn="auto" latinLnBrk="0" hangingPunct="1">
                      <a:lnSpc>
                        <a:spcPct val="100000"/>
                      </a:lnSpc>
                      <a:spcBef>
                        <a:spcPts val="0"/>
                      </a:spcBef>
                      <a:spcAft>
                        <a:spcPts val="0"/>
                      </a:spcAft>
                      <a:buClrTx/>
                      <a:buSzTx/>
                      <a:buFontTx/>
                      <a:buNone/>
                      <a:tabLst/>
                      <a:defRPr/>
                    </a:pPr>
                    <a:endParaRPr kumimoji="0" lang="en-US" sz="1836" b="0" i="0" u="none" strike="noStrike" kern="0" cap="none" spc="0" normalizeH="0" baseline="0" noProof="0">
                      <a:ln>
                        <a:noFill/>
                      </a:ln>
                      <a:solidFill>
                        <a:sysClr val="windowText" lastClr="000000"/>
                      </a:solidFill>
                      <a:effectLst/>
                      <a:uLnTx/>
                      <a:uFillTx/>
                    </a:endParaRPr>
                  </a:p>
                </p:txBody>
              </p:sp>
              <p:sp>
                <p:nvSpPr>
                  <p:cNvPr id="876" name="Freeform 56"/>
                  <p:cNvSpPr>
                    <a:spLocks noEditPoints="1"/>
                  </p:cNvSpPr>
                  <p:nvPr/>
                </p:nvSpPr>
                <p:spPr bwMode="auto">
                  <a:xfrm>
                    <a:off x="3824094" y="3687247"/>
                    <a:ext cx="568398" cy="701765"/>
                  </a:xfrm>
                  <a:custGeom>
                    <a:avLst/>
                    <a:gdLst>
                      <a:gd name="T0" fmla="*/ 162 w 179"/>
                      <a:gd name="T1" fmla="*/ 0 h 221"/>
                      <a:gd name="T2" fmla="*/ 57 w 179"/>
                      <a:gd name="T3" fmla="*/ 0 h 221"/>
                      <a:gd name="T4" fmla="*/ 0 w 179"/>
                      <a:gd name="T5" fmla="*/ 55 h 221"/>
                      <a:gd name="T6" fmla="*/ 0 w 179"/>
                      <a:gd name="T7" fmla="*/ 202 h 221"/>
                      <a:gd name="T8" fmla="*/ 0 w 179"/>
                      <a:gd name="T9" fmla="*/ 202 h 221"/>
                      <a:gd name="T10" fmla="*/ 1 w 179"/>
                      <a:gd name="T11" fmla="*/ 210 h 221"/>
                      <a:gd name="T12" fmla="*/ 4 w 179"/>
                      <a:gd name="T13" fmla="*/ 216 h 221"/>
                      <a:gd name="T14" fmla="*/ 9 w 179"/>
                      <a:gd name="T15" fmla="*/ 220 h 221"/>
                      <a:gd name="T16" fmla="*/ 16 w 179"/>
                      <a:gd name="T17" fmla="*/ 221 h 221"/>
                      <a:gd name="T18" fmla="*/ 179 w 179"/>
                      <a:gd name="T19" fmla="*/ 221 h 221"/>
                      <a:gd name="T20" fmla="*/ 179 w 179"/>
                      <a:gd name="T21" fmla="*/ 19 h 221"/>
                      <a:gd name="T22" fmla="*/ 179 w 179"/>
                      <a:gd name="T23" fmla="*/ 19 h 221"/>
                      <a:gd name="T24" fmla="*/ 177 w 179"/>
                      <a:gd name="T25" fmla="*/ 12 h 221"/>
                      <a:gd name="T26" fmla="*/ 174 w 179"/>
                      <a:gd name="T27" fmla="*/ 6 h 221"/>
                      <a:gd name="T28" fmla="*/ 169 w 179"/>
                      <a:gd name="T29" fmla="*/ 2 h 221"/>
                      <a:gd name="T30" fmla="*/ 162 w 179"/>
                      <a:gd name="T31" fmla="*/ 0 h 221"/>
                      <a:gd name="T32" fmla="*/ 162 w 179"/>
                      <a:gd name="T33" fmla="*/ 0 h 221"/>
                      <a:gd name="T34" fmla="*/ 162 w 179"/>
                      <a:gd name="T35" fmla="*/ 0 h 221"/>
                      <a:gd name="T36" fmla="*/ 162 w 179"/>
                      <a:gd name="T37" fmla="*/ 0 h 221"/>
                      <a:gd name="T38" fmla="*/ 165 w 179"/>
                      <a:gd name="T39" fmla="*/ 206 h 221"/>
                      <a:gd name="T40" fmla="*/ 23 w 179"/>
                      <a:gd name="T41" fmla="*/ 206 h 221"/>
                      <a:gd name="T42" fmla="*/ 23 w 179"/>
                      <a:gd name="T43" fmla="*/ 206 h 221"/>
                      <a:gd name="T44" fmla="*/ 21 w 179"/>
                      <a:gd name="T45" fmla="*/ 206 h 221"/>
                      <a:gd name="T46" fmla="*/ 16 w 179"/>
                      <a:gd name="T47" fmla="*/ 205 h 221"/>
                      <a:gd name="T48" fmla="*/ 14 w 179"/>
                      <a:gd name="T49" fmla="*/ 199 h 221"/>
                      <a:gd name="T50" fmla="*/ 14 w 179"/>
                      <a:gd name="T51" fmla="*/ 195 h 221"/>
                      <a:gd name="T52" fmla="*/ 14 w 179"/>
                      <a:gd name="T53" fmla="*/ 65 h 221"/>
                      <a:gd name="T54" fmla="*/ 48 w 179"/>
                      <a:gd name="T55" fmla="*/ 65 h 221"/>
                      <a:gd name="T56" fmla="*/ 48 w 179"/>
                      <a:gd name="T57" fmla="*/ 65 h 221"/>
                      <a:gd name="T58" fmla="*/ 54 w 179"/>
                      <a:gd name="T59" fmla="*/ 65 h 221"/>
                      <a:gd name="T60" fmla="*/ 58 w 179"/>
                      <a:gd name="T61" fmla="*/ 60 h 221"/>
                      <a:gd name="T62" fmla="*/ 62 w 179"/>
                      <a:gd name="T63" fmla="*/ 55 h 221"/>
                      <a:gd name="T64" fmla="*/ 64 w 179"/>
                      <a:gd name="T65" fmla="*/ 48 h 221"/>
                      <a:gd name="T66" fmla="*/ 64 w 179"/>
                      <a:gd name="T67" fmla="*/ 16 h 221"/>
                      <a:gd name="T68" fmla="*/ 155 w 179"/>
                      <a:gd name="T69" fmla="*/ 16 h 221"/>
                      <a:gd name="T70" fmla="*/ 155 w 179"/>
                      <a:gd name="T71" fmla="*/ 16 h 221"/>
                      <a:gd name="T72" fmla="*/ 158 w 179"/>
                      <a:gd name="T73" fmla="*/ 16 h 221"/>
                      <a:gd name="T74" fmla="*/ 162 w 179"/>
                      <a:gd name="T75" fmla="*/ 17 h 221"/>
                      <a:gd name="T76" fmla="*/ 165 w 179"/>
                      <a:gd name="T77" fmla="*/ 21 h 221"/>
                      <a:gd name="T78" fmla="*/ 165 w 179"/>
                      <a:gd name="T79" fmla="*/ 27 h 221"/>
                      <a:gd name="T80" fmla="*/ 165 w 179"/>
                      <a:gd name="T81" fmla="*/ 206 h 221"/>
                      <a:gd name="T82" fmla="*/ 165 w 179"/>
                      <a:gd name="T83" fmla="*/ 206 h 221"/>
                      <a:gd name="T84" fmla="*/ 165 w 179"/>
                      <a:gd name="T85" fmla="*/ 206 h 2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79" h="221">
                        <a:moveTo>
                          <a:pt x="162" y="0"/>
                        </a:moveTo>
                        <a:lnTo>
                          <a:pt x="57" y="0"/>
                        </a:lnTo>
                        <a:lnTo>
                          <a:pt x="0" y="55"/>
                        </a:lnTo>
                        <a:lnTo>
                          <a:pt x="0" y="202"/>
                        </a:lnTo>
                        <a:lnTo>
                          <a:pt x="0" y="202"/>
                        </a:lnTo>
                        <a:lnTo>
                          <a:pt x="1" y="210"/>
                        </a:lnTo>
                        <a:lnTo>
                          <a:pt x="4" y="216"/>
                        </a:lnTo>
                        <a:lnTo>
                          <a:pt x="9" y="220"/>
                        </a:lnTo>
                        <a:lnTo>
                          <a:pt x="16" y="221"/>
                        </a:lnTo>
                        <a:lnTo>
                          <a:pt x="179" y="221"/>
                        </a:lnTo>
                        <a:lnTo>
                          <a:pt x="179" y="19"/>
                        </a:lnTo>
                        <a:lnTo>
                          <a:pt x="179" y="19"/>
                        </a:lnTo>
                        <a:lnTo>
                          <a:pt x="177" y="12"/>
                        </a:lnTo>
                        <a:lnTo>
                          <a:pt x="174" y="6"/>
                        </a:lnTo>
                        <a:lnTo>
                          <a:pt x="169" y="2"/>
                        </a:lnTo>
                        <a:lnTo>
                          <a:pt x="162" y="0"/>
                        </a:lnTo>
                        <a:lnTo>
                          <a:pt x="162" y="0"/>
                        </a:lnTo>
                        <a:lnTo>
                          <a:pt x="162" y="0"/>
                        </a:lnTo>
                        <a:lnTo>
                          <a:pt x="162" y="0"/>
                        </a:lnTo>
                        <a:close/>
                        <a:moveTo>
                          <a:pt x="165" y="206"/>
                        </a:moveTo>
                        <a:lnTo>
                          <a:pt x="23" y="206"/>
                        </a:lnTo>
                        <a:lnTo>
                          <a:pt x="23" y="206"/>
                        </a:lnTo>
                        <a:lnTo>
                          <a:pt x="21" y="206"/>
                        </a:lnTo>
                        <a:lnTo>
                          <a:pt x="16" y="205"/>
                        </a:lnTo>
                        <a:lnTo>
                          <a:pt x="14" y="199"/>
                        </a:lnTo>
                        <a:lnTo>
                          <a:pt x="14" y="195"/>
                        </a:lnTo>
                        <a:lnTo>
                          <a:pt x="14" y="65"/>
                        </a:lnTo>
                        <a:lnTo>
                          <a:pt x="48" y="65"/>
                        </a:lnTo>
                        <a:lnTo>
                          <a:pt x="48" y="65"/>
                        </a:lnTo>
                        <a:lnTo>
                          <a:pt x="54" y="65"/>
                        </a:lnTo>
                        <a:lnTo>
                          <a:pt x="58" y="60"/>
                        </a:lnTo>
                        <a:lnTo>
                          <a:pt x="62" y="55"/>
                        </a:lnTo>
                        <a:lnTo>
                          <a:pt x="64" y="48"/>
                        </a:lnTo>
                        <a:lnTo>
                          <a:pt x="64" y="16"/>
                        </a:lnTo>
                        <a:lnTo>
                          <a:pt x="155" y="16"/>
                        </a:lnTo>
                        <a:lnTo>
                          <a:pt x="155" y="16"/>
                        </a:lnTo>
                        <a:lnTo>
                          <a:pt x="158" y="16"/>
                        </a:lnTo>
                        <a:lnTo>
                          <a:pt x="162" y="17"/>
                        </a:lnTo>
                        <a:lnTo>
                          <a:pt x="165" y="21"/>
                        </a:lnTo>
                        <a:lnTo>
                          <a:pt x="165" y="27"/>
                        </a:lnTo>
                        <a:lnTo>
                          <a:pt x="165" y="206"/>
                        </a:lnTo>
                        <a:lnTo>
                          <a:pt x="165" y="206"/>
                        </a:lnTo>
                        <a:lnTo>
                          <a:pt x="165" y="206"/>
                        </a:lnTo>
                        <a:close/>
                      </a:path>
                    </a:pathLst>
                  </a:custGeom>
                  <a:solidFill>
                    <a:srgbClr val="00827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p>
                    <a:pPr marL="0" marR="0" lvl="0" indent="0" defTabSz="932597" eaLnBrk="1" fontAlgn="auto" latinLnBrk="0" hangingPunct="1">
                      <a:lnSpc>
                        <a:spcPct val="100000"/>
                      </a:lnSpc>
                      <a:spcBef>
                        <a:spcPts val="0"/>
                      </a:spcBef>
                      <a:spcAft>
                        <a:spcPts val="0"/>
                      </a:spcAft>
                      <a:buClrTx/>
                      <a:buSzTx/>
                      <a:buFontTx/>
                      <a:buNone/>
                      <a:tabLst/>
                      <a:defRPr/>
                    </a:pPr>
                    <a:endParaRPr kumimoji="0" lang="en-US" sz="1836" b="0" i="0" u="none" strike="noStrike" kern="0" cap="none" spc="0" normalizeH="0" baseline="0" noProof="0">
                      <a:ln>
                        <a:noFill/>
                      </a:ln>
                      <a:solidFill>
                        <a:sysClr val="windowText" lastClr="000000"/>
                      </a:solidFill>
                      <a:effectLst/>
                      <a:uLnTx/>
                      <a:uFillTx/>
                    </a:endParaRPr>
                  </a:p>
                </p:txBody>
              </p:sp>
            </p:grpSp>
            <p:grpSp>
              <p:nvGrpSpPr>
                <p:cNvPr id="854" name="Group 853"/>
                <p:cNvGrpSpPr/>
                <p:nvPr/>
              </p:nvGrpSpPr>
              <p:grpSpPr>
                <a:xfrm>
                  <a:off x="6076616" y="5483812"/>
                  <a:ext cx="154143" cy="190311"/>
                  <a:chOff x="3824094" y="3687247"/>
                  <a:chExt cx="568398" cy="701765"/>
                </a:xfrm>
              </p:grpSpPr>
              <p:sp>
                <p:nvSpPr>
                  <p:cNvPr id="865" name="Rectangle 293"/>
                  <p:cNvSpPr/>
                  <p:nvPr/>
                </p:nvSpPr>
                <p:spPr>
                  <a:xfrm>
                    <a:off x="3847638" y="3708520"/>
                    <a:ext cx="520790" cy="662444"/>
                  </a:xfrm>
                  <a:custGeom>
                    <a:avLst/>
                    <a:gdLst>
                      <a:gd name="connsiteX0" fmla="*/ 0 w 520034"/>
                      <a:gd name="connsiteY0" fmla="*/ 0 h 659388"/>
                      <a:gd name="connsiteX1" fmla="*/ 520034 w 520034"/>
                      <a:gd name="connsiteY1" fmla="*/ 0 h 659388"/>
                      <a:gd name="connsiteX2" fmla="*/ 520034 w 520034"/>
                      <a:gd name="connsiteY2" fmla="*/ 659388 h 659388"/>
                      <a:gd name="connsiteX3" fmla="*/ 0 w 520034"/>
                      <a:gd name="connsiteY3" fmla="*/ 659388 h 659388"/>
                      <a:gd name="connsiteX4" fmla="*/ 0 w 520034"/>
                      <a:gd name="connsiteY4" fmla="*/ 0 h 659388"/>
                      <a:gd name="connsiteX0" fmla="*/ 66174 w 520034"/>
                      <a:gd name="connsiteY0" fmla="*/ 84221 h 659388"/>
                      <a:gd name="connsiteX1" fmla="*/ 520034 w 520034"/>
                      <a:gd name="connsiteY1" fmla="*/ 0 h 659388"/>
                      <a:gd name="connsiteX2" fmla="*/ 520034 w 520034"/>
                      <a:gd name="connsiteY2" fmla="*/ 659388 h 659388"/>
                      <a:gd name="connsiteX3" fmla="*/ 0 w 520034"/>
                      <a:gd name="connsiteY3" fmla="*/ 659388 h 659388"/>
                      <a:gd name="connsiteX4" fmla="*/ 66174 w 520034"/>
                      <a:gd name="connsiteY4" fmla="*/ 84221 h 659388"/>
                      <a:gd name="connsiteX0" fmla="*/ 66174 w 520034"/>
                      <a:gd name="connsiteY0" fmla="*/ 87277 h 662444"/>
                      <a:gd name="connsiteX1" fmla="*/ 520034 w 520034"/>
                      <a:gd name="connsiteY1" fmla="*/ 3056 h 662444"/>
                      <a:gd name="connsiteX2" fmla="*/ 520034 w 520034"/>
                      <a:gd name="connsiteY2" fmla="*/ 662444 h 662444"/>
                      <a:gd name="connsiteX3" fmla="*/ 0 w 520034"/>
                      <a:gd name="connsiteY3" fmla="*/ 662444 h 662444"/>
                      <a:gd name="connsiteX4" fmla="*/ 66174 w 520034"/>
                      <a:gd name="connsiteY4" fmla="*/ 87277 h 662444"/>
                      <a:gd name="connsiteX0" fmla="*/ 66930 w 520790"/>
                      <a:gd name="connsiteY0" fmla="*/ 87277 h 662444"/>
                      <a:gd name="connsiteX1" fmla="*/ 520790 w 520790"/>
                      <a:gd name="connsiteY1" fmla="*/ 3056 h 662444"/>
                      <a:gd name="connsiteX2" fmla="*/ 520790 w 520790"/>
                      <a:gd name="connsiteY2" fmla="*/ 662444 h 662444"/>
                      <a:gd name="connsiteX3" fmla="*/ 756 w 520790"/>
                      <a:gd name="connsiteY3" fmla="*/ 662444 h 662444"/>
                      <a:gd name="connsiteX4" fmla="*/ 66930 w 520790"/>
                      <a:gd name="connsiteY4" fmla="*/ 87277 h 66244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0790" h="662444">
                        <a:moveTo>
                          <a:pt x="66930" y="87277"/>
                        </a:moveTo>
                        <a:cubicBezTo>
                          <a:pt x="212201" y="-61113"/>
                          <a:pt x="369503" y="31130"/>
                          <a:pt x="520790" y="3056"/>
                        </a:cubicBezTo>
                        <a:lnTo>
                          <a:pt x="520790" y="662444"/>
                        </a:lnTo>
                        <a:lnTo>
                          <a:pt x="756" y="662444"/>
                        </a:lnTo>
                        <a:cubicBezTo>
                          <a:pt x="22814" y="470722"/>
                          <a:pt x="-45365" y="218841"/>
                          <a:pt x="66930" y="87277"/>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32597" eaLnBrk="1" fontAlgn="auto" latinLnBrk="0" hangingPunct="1">
                      <a:lnSpc>
                        <a:spcPct val="100000"/>
                      </a:lnSpc>
                      <a:spcBef>
                        <a:spcPts val="0"/>
                      </a:spcBef>
                      <a:spcAft>
                        <a:spcPts val="0"/>
                      </a:spcAft>
                      <a:buClrTx/>
                      <a:buSzTx/>
                      <a:buFontTx/>
                      <a:buNone/>
                      <a:tabLst/>
                      <a:defRPr/>
                    </a:pPr>
                    <a:endParaRPr kumimoji="0" lang="en-US" sz="1836" b="0" i="0" u="none" strike="noStrike" kern="0" cap="none" spc="0" normalizeH="0" baseline="0" noProof="0">
                      <a:ln>
                        <a:noFill/>
                      </a:ln>
                      <a:solidFill>
                        <a:sysClr val="windowText" lastClr="000000"/>
                      </a:solidFill>
                      <a:effectLst/>
                      <a:uLnTx/>
                      <a:uFillTx/>
                    </a:endParaRPr>
                  </a:p>
                </p:txBody>
              </p:sp>
              <p:sp>
                <p:nvSpPr>
                  <p:cNvPr id="866" name="Freeform 52"/>
                  <p:cNvSpPr>
                    <a:spLocks/>
                  </p:cNvSpPr>
                  <p:nvPr/>
                </p:nvSpPr>
                <p:spPr bwMode="auto">
                  <a:xfrm>
                    <a:off x="3928881" y="3976208"/>
                    <a:ext cx="355645" cy="50806"/>
                  </a:xfrm>
                  <a:custGeom>
                    <a:avLst/>
                    <a:gdLst>
                      <a:gd name="T0" fmla="*/ 105 w 112"/>
                      <a:gd name="T1" fmla="*/ 16 h 16"/>
                      <a:gd name="T2" fmla="*/ 7 w 112"/>
                      <a:gd name="T3" fmla="*/ 16 h 16"/>
                      <a:gd name="T4" fmla="*/ 7 w 112"/>
                      <a:gd name="T5" fmla="*/ 16 h 16"/>
                      <a:gd name="T6" fmla="*/ 4 w 112"/>
                      <a:gd name="T7" fmla="*/ 16 h 16"/>
                      <a:gd name="T8" fmla="*/ 3 w 112"/>
                      <a:gd name="T9" fmla="*/ 13 h 16"/>
                      <a:gd name="T10" fmla="*/ 0 w 112"/>
                      <a:gd name="T11" fmla="*/ 7 h 16"/>
                      <a:gd name="T12" fmla="*/ 0 w 112"/>
                      <a:gd name="T13" fmla="*/ 7 h 16"/>
                      <a:gd name="T14" fmla="*/ 3 w 112"/>
                      <a:gd name="T15" fmla="*/ 3 h 16"/>
                      <a:gd name="T16" fmla="*/ 4 w 112"/>
                      <a:gd name="T17" fmla="*/ 2 h 16"/>
                      <a:gd name="T18" fmla="*/ 7 w 112"/>
                      <a:gd name="T19" fmla="*/ 0 h 16"/>
                      <a:gd name="T20" fmla="*/ 105 w 112"/>
                      <a:gd name="T21" fmla="*/ 0 h 16"/>
                      <a:gd name="T22" fmla="*/ 105 w 112"/>
                      <a:gd name="T23" fmla="*/ 0 h 16"/>
                      <a:gd name="T24" fmla="*/ 108 w 112"/>
                      <a:gd name="T25" fmla="*/ 2 h 16"/>
                      <a:gd name="T26" fmla="*/ 109 w 112"/>
                      <a:gd name="T27" fmla="*/ 3 h 16"/>
                      <a:gd name="T28" fmla="*/ 112 w 112"/>
                      <a:gd name="T29" fmla="*/ 7 h 16"/>
                      <a:gd name="T30" fmla="*/ 112 w 112"/>
                      <a:gd name="T31" fmla="*/ 7 h 16"/>
                      <a:gd name="T32" fmla="*/ 112 w 112"/>
                      <a:gd name="T33" fmla="*/ 11 h 16"/>
                      <a:gd name="T34" fmla="*/ 109 w 112"/>
                      <a:gd name="T35" fmla="*/ 13 h 16"/>
                      <a:gd name="T36" fmla="*/ 108 w 112"/>
                      <a:gd name="T37" fmla="*/ 16 h 16"/>
                      <a:gd name="T38" fmla="*/ 105 w 112"/>
                      <a:gd name="T39" fmla="*/ 16 h 16"/>
                      <a:gd name="T40" fmla="*/ 105 w 112"/>
                      <a:gd name="T41" fmla="*/ 16 h 16"/>
                      <a:gd name="T42" fmla="*/ 105 w 112"/>
                      <a:gd name="T43" fmla="*/ 16 h 16"/>
                      <a:gd name="T44" fmla="*/ 105 w 112"/>
                      <a:gd name="T45" fmla="*/ 16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12" h="16">
                        <a:moveTo>
                          <a:pt x="105" y="16"/>
                        </a:moveTo>
                        <a:lnTo>
                          <a:pt x="7" y="16"/>
                        </a:lnTo>
                        <a:lnTo>
                          <a:pt x="7" y="16"/>
                        </a:lnTo>
                        <a:lnTo>
                          <a:pt x="4" y="16"/>
                        </a:lnTo>
                        <a:lnTo>
                          <a:pt x="3" y="13"/>
                        </a:lnTo>
                        <a:lnTo>
                          <a:pt x="0" y="7"/>
                        </a:lnTo>
                        <a:lnTo>
                          <a:pt x="0" y="7"/>
                        </a:lnTo>
                        <a:lnTo>
                          <a:pt x="3" y="3"/>
                        </a:lnTo>
                        <a:lnTo>
                          <a:pt x="4" y="2"/>
                        </a:lnTo>
                        <a:lnTo>
                          <a:pt x="7" y="0"/>
                        </a:lnTo>
                        <a:lnTo>
                          <a:pt x="105" y="0"/>
                        </a:lnTo>
                        <a:lnTo>
                          <a:pt x="105" y="0"/>
                        </a:lnTo>
                        <a:lnTo>
                          <a:pt x="108" y="2"/>
                        </a:lnTo>
                        <a:lnTo>
                          <a:pt x="109" y="3"/>
                        </a:lnTo>
                        <a:lnTo>
                          <a:pt x="112" y="7"/>
                        </a:lnTo>
                        <a:lnTo>
                          <a:pt x="112" y="7"/>
                        </a:lnTo>
                        <a:lnTo>
                          <a:pt x="112" y="11"/>
                        </a:lnTo>
                        <a:lnTo>
                          <a:pt x="109" y="13"/>
                        </a:lnTo>
                        <a:lnTo>
                          <a:pt x="108" y="16"/>
                        </a:lnTo>
                        <a:lnTo>
                          <a:pt x="105" y="16"/>
                        </a:lnTo>
                        <a:lnTo>
                          <a:pt x="105" y="16"/>
                        </a:lnTo>
                        <a:lnTo>
                          <a:pt x="105" y="16"/>
                        </a:lnTo>
                        <a:lnTo>
                          <a:pt x="105" y="16"/>
                        </a:lnTo>
                        <a:close/>
                      </a:path>
                    </a:pathLst>
                  </a:custGeom>
                  <a:solidFill>
                    <a:srgbClr val="00827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p>
                    <a:pPr marL="0" marR="0" lvl="0" indent="0" defTabSz="932597" eaLnBrk="1" fontAlgn="auto" latinLnBrk="0" hangingPunct="1">
                      <a:lnSpc>
                        <a:spcPct val="100000"/>
                      </a:lnSpc>
                      <a:spcBef>
                        <a:spcPts val="0"/>
                      </a:spcBef>
                      <a:spcAft>
                        <a:spcPts val="0"/>
                      </a:spcAft>
                      <a:buClrTx/>
                      <a:buSzTx/>
                      <a:buFontTx/>
                      <a:buNone/>
                      <a:tabLst/>
                      <a:defRPr/>
                    </a:pPr>
                    <a:endParaRPr kumimoji="0" lang="en-US" sz="1836" b="0" i="0" u="none" strike="noStrike" kern="0" cap="none" spc="0" normalizeH="0" baseline="0" noProof="0">
                      <a:ln>
                        <a:noFill/>
                      </a:ln>
                      <a:solidFill>
                        <a:sysClr val="windowText" lastClr="000000"/>
                      </a:solidFill>
                      <a:effectLst/>
                      <a:uLnTx/>
                      <a:uFillTx/>
                    </a:endParaRPr>
                  </a:p>
                </p:txBody>
              </p:sp>
              <p:sp>
                <p:nvSpPr>
                  <p:cNvPr id="867" name="Freeform 53"/>
                  <p:cNvSpPr>
                    <a:spLocks/>
                  </p:cNvSpPr>
                  <p:nvPr/>
                </p:nvSpPr>
                <p:spPr bwMode="auto">
                  <a:xfrm>
                    <a:off x="4071775" y="3877771"/>
                    <a:ext cx="212753" cy="50806"/>
                  </a:xfrm>
                  <a:custGeom>
                    <a:avLst/>
                    <a:gdLst>
                      <a:gd name="T0" fmla="*/ 60 w 67"/>
                      <a:gd name="T1" fmla="*/ 16 h 16"/>
                      <a:gd name="T2" fmla="*/ 7 w 67"/>
                      <a:gd name="T3" fmla="*/ 16 h 16"/>
                      <a:gd name="T4" fmla="*/ 7 w 67"/>
                      <a:gd name="T5" fmla="*/ 16 h 16"/>
                      <a:gd name="T6" fmla="*/ 3 w 67"/>
                      <a:gd name="T7" fmla="*/ 14 h 16"/>
                      <a:gd name="T8" fmla="*/ 1 w 67"/>
                      <a:gd name="T9" fmla="*/ 14 h 16"/>
                      <a:gd name="T10" fmla="*/ 0 w 67"/>
                      <a:gd name="T11" fmla="*/ 10 h 16"/>
                      <a:gd name="T12" fmla="*/ 0 w 67"/>
                      <a:gd name="T13" fmla="*/ 9 h 16"/>
                      <a:gd name="T14" fmla="*/ 0 w 67"/>
                      <a:gd name="T15" fmla="*/ 9 h 16"/>
                      <a:gd name="T16" fmla="*/ 0 w 67"/>
                      <a:gd name="T17" fmla="*/ 5 h 16"/>
                      <a:gd name="T18" fmla="*/ 1 w 67"/>
                      <a:gd name="T19" fmla="*/ 3 h 16"/>
                      <a:gd name="T20" fmla="*/ 7 w 67"/>
                      <a:gd name="T21" fmla="*/ 0 h 16"/>
                      <a:gd name="T22" fmla="*/ 60 w 67"/>
                      <a:gd name="T23" fmla="*/ 0 h 16"/>
                      <a:gd name="T24" fmla="*/ 60 w 67"/>
                      <a:gd name="T25" fmla="*/ 0 h 16"/>
                      <a:gd name="T26" fmla="*/ 63 w 67"/>
                      <a:gd name="T27" fmla="*/ 0 h 16"/>
                      <a:gd name="T28" fmla="*/ 64 w 67"/>
                      <a:gd name="T29" fmla="*/ 3 h 16"/>
                      <a:gd name="T30" fmla="*/ 67 w 67"/>
                      <a:gd name="T31" fmla="*/ 5 h 16"/>
                      <a:gd name="T32" fmla="*/ 67 w 67"/>
                      <a:gd name="T33" fmla="*/ 9 h 16"/>
                      <a:gd name="T34" fmla="*/ 67 w 67"/>
                      <a:gd name="T35" fmla="*/ 9 h 16"/>
                      <a:gd name="T36" fmla="*/ 67 w 67"/>
                      <a:gd name="T37" fmla="*/ 10 h 16"/>
                      <a:gd name="T38" fmla="*/ 64 w 67"/>
                      <a:gd name="T39" fmla="*/ 14 h 16"/>
                      <a:gd name="T40" fmla="*/ 63 w 67"/>
                      <a:gd name="T41" fmla="*/ 14 h 16"/>
                      <a:gd name="T42" fmla="*/ 60 w 67"/>
                      <a:gd name="T43" fmla="*/ 16 h 16"/>
                      <a:gd name="T44" fmla="*/ 60 w 67"/>
                      <a:gd name="T45" fmla="*/ 16 h 16"/>
                      <a:gd name="T46" fmla="*/ 60 w 67"/>
                      <a:gd name="T47" fmla="*/ 16 h 16"/>
                      <a:gd name="T48" fmla="*/ 60 w 67"/>
                      <a:gd name="T49" fmla="*/ 16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67" h="16">
                        <a:moveTo>
                          <a:pt x="60" y="16"/>
                        </a:moveTo>
                        <a:lnTo>
                          <a:pt x="7" y="16"/>
                        </a:lnTo>
                        <a:lnTo>
                          <a:pt x="7" y="16"/>
                        </a:lnTo>
                        <a:lnTo>
                          <a:pt x="3" y="14"/>
                        </a:lnTo>
                        <a:lnTo>
                          <a:pt x="1" y="14"/>
                        </a:lnTo>
                        <a:lnTo>
                          <a:pt x="0" y="10"/>
                        </a:lnTo>
                        <a:lnTo>
                          <a:pt x="0" y="9"/>
                        </a:lnTo>
                        <a:lnTo>
                          <a:pt x="0" y="9"/>
                        </a:lnTo>
                        <a:lnTo>
                          <a:pt x="0" y="5"/>
                        </a:lnTo>
                        <a:lnTo>
                          <a:pt x="1" y="3"/>
                        </a:lnTo>
                        <a:lnTo>
                          <a:pt x="7" y="0"/>
                        </a:lnTo>
                        <a:lnTo>
                          <a:pt x="60" y="0"/>
                        </a:lnTo>
                        <a:lnTo>
                          <a:pt x="60" y="0"/>
                        </a:lnTo>
                        <a:lnTo>
                          <a:pt x="63" y="0"/>
                        </a:lnTo>
                        <a:lnTo>
                          <a:pt x="64" y="3"/>
                        </a:lnTo>
                        <a:lnTo>
                          <a:pt x="67" y="5"/>
                        </a:lnTo>
                        <a:lnTo>
                          <a:pt x="67" y="9"/>
                        </a:lnTo>
                        <a:lnTo>
                          <a:pt x="67" y="9"/>
                        </a:lnTo>
                        <a:lnTo>
                          <a:pt x="67" y="10"/>
                        </a:lnTo>
                        <a:lnTo>
                          <a:pt x="64" y="14"/>
                        </a:lnTo>
                        <a:lnTo>
                          <a:pt x="63" y="14"/>
                        </a:lnTo>
                        <a:lnTo>
                          <a:pt x="60" y="16"/>
                        </a:lnTo>
                        <a:lnTo>
                          <a:pt x="60" y="16"/>
                        </a:lnTo>
                        <a:lnTo>
                          <a:pt x="60" y="16"/>
                        </a:lnTo>
                        <a:lnTo>
                          <a:pt x="60" y="16"/>
                        </a:lnTo>
                        <a:close/>
                      </a:path>
                    </a:pathLst>
                  </a:custGeom>
                  <a:solidFill>
                    <a:srgbClr val="00827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p>
                    <a:pPr marL="0" marR="0" lvl="0" indent="0" defTabSz="932597" eaLnBrk="1" fontAlgn="auto" latinLnBrk="0" hangingPunct="1">
                      <a:lnSpc>
                        <a:spcPct val="100000"/>
                      </a:lnSpc>
                      <a:spcBef>
                        <a:spcPts val="0"/>
                      </a:spcBef>
                      <a:spcAft>
                        <a:spcPts val="0"/>
                      </a:spcAft>
                      <a:buClrTx/>
                      <a:buSzTx/>
                      <a:buFontTx/>
                      <a:buNone/>
                      <a:tabLst/>
                      <a:defRPr/>
                    </a:pPr>
                    <a:endParaRPr kumimoji="0" lang="en-US" sz="1836" b="0" i="0" u="none" strike="noStrike" kern="0" cap="none" spc="0" normalizeH="0" baseline="0" noProof="0">
                      <a:ln>
                        <a:noFill/>
                      </a:ln>
                      <a:solidFill>
                        <a:sysClr val="windowText" lastClr="000000"/>
                      </a:solidFill>
                      <a:effectLst/>
                      <a:uLnTx/>
                      <a:uFillTx/>
                    </a:endParaRPr>
                  </a:p>
                </p:txBody>
              </p:sp>
              <p:sp>
                <p:nvSpPr>
                  <p:cNvPr id="868" name="Freeform 54"/>
                  <p:cNvSpPr>
                    <a:spLocks/>
                  </p:cNvSpPr>
                  <p:nvPr/>
                </p:nvSpPr>
                <p:spPr bwMode="auto">
                  <a:xfrm>
                    <a:off x="3928881" y="4077821"/>
                    <a:ext cx="355645" cy="50806"/>
                  </a:xfrm>
                  <a:custGeom>
                    <a:avLst/>
                    <a:gdLst>
                      <a:gd name="T0" fmla="*/ 105 w 112"/>
                      <a:gd name="T1" fmla="*/ 16 h 16"/>
                      <a:gd name="T2" fmla="*/ 7 w 112"/>
                      <a:gd name="T3" fmla="*/ 16 h 16"/>
                      <a:gd name="T4" fmla="*/ 7 w 112"/>
                      <a:gd name="T5" fmla="*/ 16 h 16"/>
                      <a:gd name="T6" fmla="*/ 4 w 112"/>
                      <a:gd name="T7" fmla="*/ 13 h 16"/>
                      <a:gd name="T8" fmla="*/ 3 w 112"/>
                      <a:gd name="T9" fmla="*/ 12 h 16"/>
                      <a:gd name="T10" fmla="*/ 0 w 112"/>
                      <a:gd name="T11" fmla="*/ 7 h 16"/>
                      <a:gd name="T12" fmla="*/ 0 w 112"/>
                      <a:gd name="T13" fmla="*/ 7 h 16"/>
                      <a:gd name="T14" fmla="*/ 3 w 112"/>
                      <a:gd name="T15" fmla="*/ 2 h 16"/>
                      <a:gd name="T16" fmla="*/ 4 w 112"/>
                      <a:gd name="T17" fmla="*/ 0 h 16"/>
                      <a:gd name="T18" fmla="*/ 7 w 112"/>
                      <a:gd name="T19" fmla="*/ 0 h 16"/>
                      <a:gd name="T20" fmla="*/ 105 w 112"/>
                      <a:gd name="T21" fmla="*/ 0 h 16"/>
                      <a:gd name="T22" fmla="*/ 105 w 112"/>
                      <a:gd name="T23" fmla="*/ 0 h 16"/>
                      <a:gd name="T24" fmla="*/ 108 w 112"/>
                      <a:gd name="T25" fmla="*/ 0 h 16"/>
                      <a:gd name="T26" fmla="*/ 109 w 112"/>
                      <a:gd name="T27" fmla="*/ 2 h 16"/>
                      <a:gd name="T28" fmla="*/ 112 w 112"/>
                      <a:gd name="T29" fmla="*/ 5 h 16"/>
                      <a:gd name="T30" fmla="*/ 112 w 112"/>
                      <a:gd name="T31" fmla="*/ 7 h 16"/>
                      <a:gd name="T32" fmla="*/ 112 w 112"/>
                      <a:gd name="T33" fmla="*/ 7 h 16"/>
                      <a:gd name="T34" fmla="*/ 109 w 112"/>
                      <a:gd name="T35" fmla="*/ 12 h 16"/>
                      <a:gd name="T36" fmla="*/ 108 w 112"/>
                      <a:gd name="T37" fmla="*/ 13 h 16"/>
                      <a:gd name="T38" fmla="*/ 105 w 112"/>
                      <a:gd name="T39" fmla="*/ 16 h 16"/>
                      <a:gd name="T40" fmla="*/ 105 w 112"/>
                      <a:gd name="T41" fmla="*/ 16 h 16"/>
                      <a:gd name="T42" fmla="*/ 105 w 112"/>
                      <a:gd name="T43" fmla="*/ 16 h 16"/>
                      <a:gd name="T44" fmla="*/ 105 w 112"/>
                      <a:gd name="T45" fmla="*/ 16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12" h="16">
                        <a:moveTo>
                          <a:pt x="105" y="16"/>
                        </a:moveTo>
                        <a:lnTo>
                          <a:pt x="7" y="16"/>
                        </a:lnTo>
                        <a:lnTo>
                          <a:pt x="7" y="16"/>
                        </a:lnTo>
                        <a:lnTo>
                          <a:pt x="4" y="13"/>
                        </a:lnTo>
                        <a:lnTo>
                          <a:pt x="3" y="12"/>
                        </a:lnTo>
                        <a:lnTo>
                          <a:pt x="0" y="7"/>
                        </a:lnTo>
                        <a:lnTo>
                          <a:pt x="0" y="7"/>
                        </a:lnTo>
                        <a:lnTo>
                          <a:pt x="3" y="2"/>
                        </a:lnTo>
                        <a:lnTo>
                          <a:pt x="4" y="0"/>
                        </a:lnTo>
                        <a:lnTo>
                          <a:pt x="7" y="0"/>
                        </a:lnTo>
                        <a:lnTo>
                          <a:pt x="105" y="0"/>
                        </a:lnTo>
                        <a:lnTo>
                          <a:pt x="105" y="0"/>
                        </a:lnTo>
                        <a:lnTo>
                          <a:pt x="108" y="0"/>
                        </a:lnTo>
                        <a:lnTo>
                          <a:pt x="109" y="2"/>
                        </a:lnTo>
                        <a:lnTo>
                          <a:pt x="112" y="5"/>
                        </a:lnTo>
                        <a:lnTo>
                          <a:pt x="112" y="7"/>
                        </a:lnTo>
                        <a:lnTo>
                          <a:pt x="112" y="7"/>
                        </a:lnTo>
                        <a:lnTo>
                          <a:pt x="109" y="12"/>
                        </a:lnTo>
                        <a:lnTo>
                          <a:pt x="108" y="13"/>
                        </a:lnTo>
                        <a:lnTo>
                          <a:pt x="105" y="16"/>
                        </a:lnTo>
                        <a:lnTo>
                          <a:pt x="105" y="16"/>
                        </a:lnTo>
                        <a:lnTo>
                          <a:pt x="105" y="16"/>
                        </a:lnTo>
                        <a:lnTo>
                          <a:pt x="105" y="16"/>
                        </a:lnTo>
                        <a:close/>
                      </a:path>
                    </a:pathLst>
                  </a:custGeom>
                  <a:solidFill>
                    <a:srgbClr val="00827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p>
                    <a:pPr marL="0" marR="0" lvl="0" indent="0" defTabSz="932597" eaLnBrk="1" fontAlgn="auto" latinLnBrk="0" hangingPunct="1">
                      <a:lnSpc>
                        <a:spcPct val="100000"/>
                      </a:lnSpc>
                      <a:spcBef>
                        <a:spcPts val="0"/>
                      </a:spcBef>
                      <a:spcAft>
                        <a:spcPts val="0"/>
                      </a:spcAft>
                      <a:buClrTx/>
                      <a:buSzTx/>
                      <a:buFontTx/>
                      <a:buNone/>
                      <a:tabLst/>
                      <a:defRPr/>
                    </a:pPr>
                    <a:endParaRPr kumimoji="0" lang="en-US" sz="1836" b="0" i="0" u="none" strike="noStrike" kern="0" cap="none" spc="0" normalizeH="0" baseline="0" noProof="0">
                      <a:ln>
                        <a:noFill/>
                      </a:ln>
                      <a:solidFill>
                        <a:sysClr val="windowText" lastClr="000000"/>
                      </a:solidFill>
                      <a:effectLst/>
                      <a:uLnTx/>
                      <a:uFillTx/>
                    </a:endParaRPr>
                  </a:p>
                </p:txBody>
              </p:sp>
              <p:sp>
                <p:nvSpPr>
                  <p:cNvPr id="869" name="Freeform 55"/>
                  <p:cNvSpPr>
                    <a:spLocks/>
                  </p:cNvSpPr>
                  <p:nvPr/>
                </p:nvSpPr>
                <p:spPr bwMode="auto">
                  <a:xfrm>
                    <a:off x="3928881" y="4173083"/>
                    <a:ext cx="355645" cy="47632"/>
                  </a:xfrm>
                  <a:custGeom>
                    <a:avLst/>
                    <a:gdLst>
                      <a:gd name="T0" fmla="*/ 105 w 112"/>
                      <a:gd name="T1" fmla="*/ 15 h 15"/>
                      <a:gd name="T2" fmla="*/ 7 w 112"/>
                      <a:gd name="T3" fmla="*/ 15 h 15"/>
                      <a:gd name="T4" fmla="*/ 7 w 112"/>
                      <a:gd name="T5" fmla="*/ 15 h 15"/>
                      <a:gd name="T6" fmla="*/ 4 w 112"/>
                      <a:gd name="T7" fmla="*/ 15 h 15"/>
                      <a:gd name="T8" fmla="*/ 3 w 112"/>
                      <a:gd name="T9" fmla="*/ 14 h 15"/>
                      <a:gd name="T10" fmla="*/ 1 w 112"/>
                      <a:gd name="T11" fmla="*/ 12 h 15"/>
                      <a:gd name="T12" fmla="*/ 0 w 112"/>
                      <a:gd name="T13" fmla="*/ 8 h 15"/>
                      <a:gd name="T14" fmla="*/ 0 w 112"/>
                      <a:gd name="T15" fmla="*/ 8 h 15"/>
                      <a:gd name="T16" fmla="*/ 3 w 112"/>
                      <a:gd name="T17" fmla="*/ 3 h 15"/>
                      <a:gd name="T18" fmla="*/ 4 w 112"/>
                      <a:gd name="T19" fmla="*/ 3 h 15"/>
                      <a:gd name="T20" fmla="*/ 7 w 112"/>
                      <a:gd name="T21" fmla="*/ 0 h 15"/>
                      <a:gd name="T22" fmla="*/ 105 w 112"/>
                      <a:gd name="T23" fmla="*/ 0 h 15"/>
                      <a:gd name="T24" fmla="*/ 105 w 112"/>
                      <a:gd name="T25" fmla="*/ 0 h 15"/>
                      <a:gd name="T26" fmla="*/ 108 w 112"/>
                      <a:gd name="T27" fmla="*/ 3 h 15"/>
                      <a:gd name="T28" fmla="*/ 109 w 112"/>
                      <a:gd name="T29" fmla="*/ 3 h 15"/>
                      <a:gd name="T30" fmla="*/ 112 w 112"/>
                      <a:gd name="T31" fmla="*/ 5 h 15"/>
                      <a:gd name="T32" fmla="*/ 112 w 112"/>
                      <a:gd name="T33" fmla="*/ 8 h 15"/>
                      <a:gd name="T34" fmla="*/ 112 w 112"/>
                      <a:gd name="T35" fmla="*/ 8 h 15"/>
                      <a:gd name="T36" fmla="*/ 112 w 112"/>
                      <a:gd name="T37" fmla="*/ 12 h 15"/>
                      <a:gd name="T38" fmla="*/ 109 w 112"/>
                      <a:gd name="T39" fmla="*/ 14 h 15"/>
                      <a:gd name="T40" fmla="*/ 108 w 112"/>
                      <a:gd name="T41" fmla="*/ 15 h 15"/>
                      <a:gd name="T42" fmla="*/ 105 w 112"/>
                      <a:gd name="T43" fmla="*/ 15 h 15"/>
                      <a:gd name="T44" fmla="*/ 105 w 112"/>
                      <a:gd name="T45" fmla="*/ 15 h 15"/>
                      <a:gd name="T46" fmla="*/ 105 w 112"/>
                      <a:gd name="T47" fmla="*/ 15 h 15"/>
                      <a:gd name="T48" fmla="*/ 105 w 112"/>
                      <a:gd name="T49" fmla="*/ 15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12" h="15">
                        <a:moveTo>
                          <a:pt x="105" y="15"/>
                        </a:moveTo>
                        <a:lnTo>
                          <a:pt x="7" y="15"/>
                        </a:lnTo>
                        <a:lnTo>
                          <a:pt x="7" y="15"/>
                        </a:lnTo>
                        <a:lnTo>
                          <a:pt x="4" y="15"/>
                        </a:lnTo>
                        <a:lnTo>
                          <a:pt x="3" y="14"/>
                        </a:lnTo>
                        <a:lnTo>
                          <a:pt x="1" y="12"/>
                        </a:lnTo>
                        <a:lnTo>
                          <a:pt x="0" y="8"/>
                        </a:lnTo>
                        <a:lnTo>
                          <a:pt x="0" y="8"/>
                        </a:lnTo>
                        <a:lnTo>
                          <a:pt x="3" y="3"/>
                        </a:lnTo>
                        <a:lnTo>
                          <a:pt x="4" y="3"/>
                        </a:lnTo>
                        <a:lnTo>
                          <a:pt x="7" y="0"/>
                        </a:lnTo>
                        <a:lnTo>
                          <a:pt x="105" y="0"/>
                        </a:lnTo>
                        <a:lnTo>
                          <a:pt x="105" y="0"/>
                        </a:lnTo>
                        <a:lnTo>
                          <a:pt x="108" y="3"/>
                        </a:lnTo>
                        <a:lnTo>
                          <a:pt x="109" y="3"/>
                        </a:lnTo>
                        <a:lnTo>
                          <a:pt x="112" y="5"/>
                        </a:lnTo>
                        <a:lnTo>
                          <a:pt x="112" y="8"/>
                        </a:lnTo>
                        <a:lnTo>
                          <a:pt x="112" y="8"/>
                        </a:lnTo>
                        <a:lnTo>
                          <a:pt x="112" y="12"/>
                        </a:lnTo>
                        <a:lnTo>
                          <a:pt x="109" y="14"/>
                        </a:lnTo>
                        <a:lnTo>
                          <a:pt x="108" y="15"/>
                        </a:lnTo>
                        <a:lnTo>
                          <a:pt x="105" y="15"/>
                        </a:lnTo>
                        <a:lnTo>
                          <a:pt x="105" y="15"/>
                        </a:lnTo>
                        <a:lnTo>
                          <a:pt x="105" y="15"/>
                        </a:lnTo>
                        <a:lnTo>
                          <a:pt x="105" y="15"/>
                        </a:lnTo>
                        <a:close/>
                      </a:path>
                    </a:pathLst>
                  </a:custGeom>
                  <a:solidFill>
                    <a:srgbClr val="00827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p>
                    <a:pPr marL="0" marR="0" lvl="0" indent="0" defTabSz="932597" eaLnBrk="1" fontAlgn="auto" latinLnBrk="0" hangingPunct="1">
                      <a:lnSpc>
                        <a:spcPct val="100000"/>
                      </a:lnSpc>
                      <a:spcBef>
                        <a:spcPts val="0"/>
                      </a:spcBef>
                      <a:spcAft>
                        <a:spcPts val="0"/>
                      </a:spcAft>
                      <a:buClrTx/>
                      <a:buSzTx/>
                      <a:buFontTx/>
                      <a:buNone/>
                      <a:tabLst/>
                      <a:defRPr/>
                    </a:pPr>
                    <a:endParaRPr kumimoji="0" lang="en-US" sz="1836" b="0" i="0" u="none" strike="noStrike" kern="0" cap="none" spc="0" normalizeH="0" baseline="0" noProof="0">
                      <a:ln>
                        <a:noFill/>
                      </a:ln>
                      <a:solidFill>
                        <a:sysClr val="windowText" lastClr="000000"/>
                      </a:solidFill>
                      <a:effectLst/>
                      <a:uLnTx/>
                      <a:uFillTx/>
                    </a:endParaRPr>
                  </a:p>
                </p:txBody>
              </p:sp>
              <p:sp>
                <p:nvSpPr>
                  <p:cNvPr id="870" name="Freeform 56"/>
                  <p:cNvSpPr>
                    <a:spLocks noEditPoints="1"/>
                  </p:cNvSpPr>
                  <p:nvPr/>
                </p:nvSpPr>
                <p:spPr bwMode="auto">
                  <a:xfrm>
                    <a:off x="3824094" y="3687247"/>
                    <a:ext cx="568398" cy="701765"/>
                  </a:xfrm>
                  <a:custGeom>
                    <a:avLst/>
                    <a:gdLst>
                      <a:gd name="T0" fmla="*/ 162 w 179"/>
                      <a:gd name="T1" fmla="*/ 0 h 221"/>
                      <a:gd name="T2" fmla="*/ 57 w 179"/>
                      <a:gd name="T3" fmla="*/ 0 h 221"/>
                      <a:gd name="T4" fmla="*/ 0 w 179"/>
                      <a:gd name="T5" fmla="*/ 55 h 221"/>
                      <a:gd name="T6" fmla="*/ 0 w 179"/>
                      <a:gd name="T7" fmla="*/ 202 h 221"/>
                      <a:gd name="T8" fmla="*/ 0 w 179"/>
                      <a:gd name="T9" fmla="*/ 202 h 221"/>
                      <a:gd name="T10" fmla="*/ 1 w 179"/>
                      <a:gd name="T11" fmla="*/ 210 h 221"/>
                      <a:gd name="T12" fmla="*/ 4 w 179"/>
                      <a:gd name="T13" fmla="*/ 216 h 221"/>
                      <a:gd name="T14" fmla="*/ 9 w 179"/>
                      <a:gd name="T15" fmla="*/ 220 h 221"/>
                      <a:gd name="T16" fmla="*/ 16 w 179"/>
                      <a:gd name="T17" fmla="*/ 221 h 221"/>
                      <a:gd name="T18" fmla="*/ 179 w 179"/>
                      <a:gd name="T19" fmla="*/ 221 h 221"/>
                      <a:gd name="T20" fmla="*/ 179 w 179"/>
                      <a:gd name="T21" fmla="*/ 19 h 221"/>
                      <a:gd name="T22" fmla="*/ 179 w 179"/>
                      <a:gd name="T23" fmla="*/ 19 h 221"/>
                      <a:gd name="T24" fmla="*/ 177 w 179"/>
                      <a:gd name="T25" fmla="*/ 12 h 221"/>
                      <a:gd name="T26" fmla="*/ 174 w 179"/>
                      <a:gd name="T27" fmla="*/ 6 h 221"/>
                      <a:gd name="T28" fmla="*/ 169 w 179"/>
                      <a:gd name="T29" fmla="*/ 2 h 221"/>
                      <a:gd name="T30" fmla="*/ 162 w 179"/>
                      <a:gd name="T31" fmla="*/ 0 h 221"/>
                      <a:gd name="T32" fmla="*/ 162 w 179"/>
                      <a:gd name="T33" fmla="*/ 0 h 221"/>
                      <a:gd name="T34" fmla="*/ 162 w 179"/>
                      <a:gd name="T35" fmla="*/ 0 h 221"/>
                      <a:gd name="T36" fmla="*/ 162 w 179"/>
                      <a:gd name="T37" fmla="*/ 0 h 221"/>
                      <a:gd name="T38" fmla="*/ 165 w 179"/>
                      <a:gd name="T39" fmla="*/ 206 h 221"/>
                      <a:gd name="T40" fmla="*/ 23 w 179"/>
                      <a:gd name="T41" fmla="*/ 206 h 221"/>
                      <a:gd name="T42" fmla="*/ 23 w 179"/>
                      <a:gd name="T43" fmla="*/ 206 h 221"/>
                      <a:gd name="T44" fmla="*/ 21 w 179"/>
                      <a:gd name="T45" fmla="*/ 206 h 221"/>
                      <a:gd name="T46" fmla="*/ 16 w 179"/>
                      <a:gd name="T47" fmla="*/ 205 h 221"/>
                      <a:gd name="T48" fmla="*/ 14 w 179"/>
                      <a:gd name="T49" fmla="*/ 199 h 221"/>
                      <a:gd name="T50" fmla="*/ 14 w 179"/>
                      <a:gd name="T51" fmla="*/ 195 h 221"/>
                      <a:gd name="T52" fmla="*/ 14 w 179"/>
                      <a:gd name="T53" fmla="*/ 65 h 221"/>
                      <a:gd name="T54" fmla="*/ 48 w 179"/>
                      <a:gd name="T55" fmla="*/ 65 h 221"/>
                      <a:gd name="T56" fmla="*/ 48 w 179"/>
                      <a:gd name="T57" fmla="*/ 65 h 221"/>
                      <a:gd name="T58" fmla="*/ 54 w 179"/>
                      <a:gd name="T59" fmla="*/ 65 h 221"/>
                      <a:gd name="T60" fmla="*/ 58 w 179"/>
                      <a:gd name="T61" fmla="*/ 60 h 221"/>
                      <a:gd name="T62" fmla="*/ 62 w 179"/>
                      <a:gd name="T63" fmla="*/ 55 h 221"/>
                      <a:gd name="T64" fmla="*/ 64 w 179"/>
                      <a:gd name="T65" fmla="*/ 48 h 221"/>
                      <a:gd name="T66" fmla="*/ 64 w 179"/>
                      <a:gd name="T67" fmla="*/ 16 h 221"/>
                      <a:gd name="T68" fmla="*/ 155 w 179"/>
                      <a:gd name="T69" fmla="*/ 16 h 221"/>
                      <a:gd name="T70" fmla="*/ 155 w 179"/>
                      <a:gd name="T71" fmla="*/ 16 h 221"/>
                      <a:gd name="T72" fmla="*/ 158 w 179"/>
                      <a:gd name="T73" fmla="*/ 16 h 221"/>
                      <a:gd name="T74" fmla="*/ 162 w 179"/>
                      <a:gd name="T75" fmla="*/ 17 h 221"/>
                      <a:gd name="T76" fmla="*/ 165 w 179"/>
                      <a:gd name="T77" fmla="*/ 21 h 221"/>
                      <a:gd name="T78" fmla="*/ 165 w 179"/>
                      <a:gd name="T79" fmla="*/ 27 h 221"/>
                      <a:gd name="T80" fmla="*/ 165 w 179"/>
                      <a:gd name="T81" fmla="*/ 206 h 221"/>
                      <a:gd name="T82" fmla="*/ 165 w 179"/>
                      <a:gd name="T83" fmla="*/ 206 h 221"/>
                      <a:gd name="T84" fmla="*/ 165 w 179"/>
                      <a:gd name="T85" fmla="*/ 206 h 2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79" h="221">
                        <a:moveTo>
                          <a:pt x="162" y="0"/>
                        </a:moveTo>
                        <a:lnTo>
                          <a:pt x="57" y="0"/>
                        </a:lnTo>
                        <a:lnTo>
                          <a:pt x="0" y="55"/>
                        </a:lnTo>
                        <a:lnTo>
                          <a:pt x="0" y="202"/>
                        </a:lnTo>
                        <a:lnTo>
                          <a:pt x="0" y="202"/>
                        </a:lnTo>
                        <a:lnTo>
                          <a:pt x="1" y="210"/>
                        </a:lnTo>
                        <a:lnTo>
                          <a:pt x="4" y="216"/>
                        </a:lnTo>
                        <a:lnTo>
                          <a:pt x="9" y="220"/>
                        </a:lnTo>
                        <a:lnTo>
                          <a:pt x="16" y="221"/>
                        </a:lnTo>
                        <a:lnTo>
                          <a:pt x="179" y="221"/>
                        </a:lnTo>
                        <a:lnTo>
                          <a:pt x="179" y="19"/>
                        </a:lnTo>
                        <a:lnTo>
                          <a:pt x="179" y="19"/>
                        </a:lnTo>
                        <a:lnTo>
                          <a:pt x="177" y="12"/>
                        </a:lnTo>
                        <a:lnTo>
                          <a:pt x="174" y="6"/>
                        </a:lnTo>
                        <a:lnTo>
                          <a:pt x="169" y="2"/>
                        </a:lnTo>
                        <a:lnTo>
                          <a:pt x="162" y="0"/>
                        </a:lnTo>
                        <a:lnTo>
                          <a:pt x="162" y="0"/>
                        </a:lnTo>
                        <a:lnTo>
                          <a:pt x="162" y="0"/>
                        </a:lnTo>
                        <a:lnTo>
                          <a:pt x="162" y="0"/>
                        </a:lnTo>
                        <a:close/>
                        <a:moveTo>
                          <a:pt x="165" y="206"/>
                        </a:moveTo>
                        <a:lnTo>
                          <a:pt x="23" y="206"/>
                        </a:lnTo>
                        <a:lnTo>
                          <a:pt x="23" y="206"/>
                        </a:lnTo>
                        <a:lnTo>
                          <a:pt x="21" y="206"/>
                        </a:lnTo>
                        <a:lnTo>
                          <a:pt x="16" y="205"/>
                        </a:lnTo>
                        <a:lnTo>
                          <a:pt x="14" y="199"/>
                        </a:lnTo>
                        <a:lnTo>
                          <a:pt x="14" y="195"/>
                        </a:lnTo>
                        <a:lnTo>
                          <a:pt x="14" y="65"/>
                        </a:lnTo>
                        <a:lnTo>
                          <a:pt x="48" y="65"/>
                        </a:lnTo>
                        <a:lnTo>
                          <a:pt x="48" y="65"/>
                        </a:lnTo>
                        <a:lnTo>
                          <a:pt x="54" y="65"/>
                        </a:lnTo>
                        <a:lnTo>
                          <a:pt x="58" y="60"/>
                        </a:lnTo>
                        <a:lnTo>
                          <a:pt x="62" y="55"/>
                        </a:lnTo>
                        <a:lnTo>
                          <a:pt x="64" y="48"/>
                        </a:lnTo>
                        <a:lnTo>
                          <a:pt x="64" y="16"/>
                        </a:lnTo>
                        <a:lnTo>
                          <a:pt x="155" y="16"/>
                        </a:lnTo>
                        <a:lnTo>
                          <a:pt x="155" y="16"/>
                        </a:lnTo>
                        <a:lnTo>
                          <a:pt x="158" y="16"/>
                        </a:lnTo>
                        <a:lnTo>
                          <a:pt x="162" y="17"/>
                        </a:lnTo>
                        <a:lnTo>
                          <a:pt x="165" y="21"/>
                        </a:lnTo>
                        <a:lnTo>
                          <a:pt x="165" y="27"/>
                        </a:lnTo>
                        <a:lnTo>
                          <a:pt x="165" y="206"/>
                        </a:lnTo>
                        <a:lnTo>
                          <a:pt x="165" y="206"/>
                        </a:lnTo>
                        <a:lnTo>
                          <a:pt x="165" y="206"/>
                        </a:lnTo>
                        <a:close/>
                      </a:path>
                    </a:pathLst>
                  </a:custGeom>
                  <a:solidFill>
                    <a:srgbClr val="00827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p>
                    <a:pPr marL="0" marR="0" lvl="0" indent="0" defTabSz="932597" eaLnBrk="1" fontAlgn="auto" latinLnBrk="0" hangingPunct="1">
                      <a:lnSpc>
                        <a:spcPct val="100000"/>
                      </a:lnSpc>
                      <a:spcBef>
                        <a:spcPts val="0"/>
                      </a:spcBef>
                      <a:spcAft>
                        <a:spcPts val="0"/>
                      </a:spcAft>
                      <a:buClrTx/>
                      <a:buSzTx/>
                      <a:buFontTx/>
                      <a:buNone/>
                      <a:tabLst/>
                      <a:defRPr/>
                    </a:pPr>
                    <a:endParaRPr kumimoji="0" lang="en-US" sz="1836" b="0" i="0" u="none" strike="noStrike" kern="0" cap="none" spc="0" normalizeH="0" baseline="0" noProof="0">
                      <a:ln>
                        <a:noFill/>
                      </a:ln>
                      <a:solidFill>
                        <a:sysClr val="windowText" lastClr="000000"/>
                      </a:solidFill>
                      <a:effectLst/>
                      <a:uLnTx/>
                      <a:uFillTx/>
                    </a:endParaRPr>
                  </a:p>
                </p:txBody>
              </p:sp>
            </p:grpSp>
            <p:grpSp>
              <p:nvGrpSpPr>
                <p:cNvPr id="855" name="Group 854"/>
                <p:cNvGrpSpPr/>
                <p:nvPr/>
              </p:nvGrpSpPr>
              <p:grpSpPr>
                <a:xfrm>
                  <a:off x="6278457" y="5488643"/>
                  <a:ext cx="157470" cy="187380"/>
                  <a:chOff x="2872783" y="4422584"/>
                  <a:chExt cx="414398" cy="493110"/>
                </a:xfrm>
              </p:grpSpPr>
              <p:sp>
                <p:nvSpPr>
                  <p:cNvPr id="863" name="Oval 862"/>
                  <p:cNvSpPr/>
                  <p:nvPr/>
                </p:nvSpPr>
                <p:spPr>
                  <a:xfrm>
                    <a:off x="2884815" y="4434616"/>
                    <a:ext cx="391831" cy="14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32597" eaLnBrk="1" fontAlgn="auto" latinLnBrk="0" hangingPunct="1">
                      <a:lnSpc>
                        <a:spcPct val="100000"/>
                      </a:lnSpc>
                      <a:spcBef>
                        <a:spcPts val="0"/>
                      </a:spcBef>
                      <a:spcAft>
                        <a:spcPts val="0"/>
                      </a:spcAft>
                      <a:buClrTx/>
                      <a:buSzTx/>
                      <a:buFontTx/>
                      <a:buNone/>
                      <a:tabLst/>
                      <a:defRPr/>
                    </a:pPr>
                    <a:endParaRPr kumimoji="0" lang="en-US" sz="1836" b="0" i="0" u="none" strike="noStrike" kern="0" cap="none" spc="0" normalizeH="0" baseline="0" noProof="0">
                      <a:ln>
                        <a:noFill/>
                      </a:ln>
                      <a:solidFill>
                        <a:sysClr val="windowText" lastClr="000000"/>
                      </a:solidFill>
                      <a:effectLst/>
                      <a:uLnTx/>
                      <a:uFillTx/>
                    </a:endParaRPr>
                  </a:p>
                </p:txBody>
              </p:sp>
              <p:sp>
                <p:nvSpPr>
                  <p:cNvPr id="864" name="Freeform 35"/>
                  <p:cNvSpPr>
                    <a:spLocks noEditPoints="1"/>
                  </p:cNvSpPr>
                  <p:nvPr/>
                </p:nvSpPr>
                <p:spPr bwMode="auto">
                  <a:xfrm>
                    <a:off x="2872783" y="4422584"/>
                    <a:ext cx="414398" cy="493110"/>
                  </a:xfrm>
                  <a:custGeom>
                    <a:avLst/>
                    <a:gdLst>
                      <a:gd name="T0" fmla="*/ 64 w 128"/>
                      <a:gd name="T1" fmla="*/ 8 h 152"/>
                      <a:gd name="T2" fmla="*/ 117 w 128"/>
                      <a:gd name="T3" fmla="*/ 23 h 152"/>
                      <a:gd name="T4" fmla="*/ 64 w 128"/>
                      <a:gd name="T5" fmla="*/ 38 h 152"/>
                      <a:gd name="T6" fmla="*/ 11 w 128"/>
                      <a:gd name="T7" fmla="*/ 23 h 152"/>
                      <a:gd name="T8" fmla="*/ 64 w 128"/>
                      <a:gd name="T9" fmla="*/ 8 h 152"/>
                      <a:gd name="T10" fmla="*/ 64 w 128"/>
                      <a:gd name="T11" fmla="*/ 0 h 152"/>
                      <a:gd name="T12" fmla="*/ 39 w 128"/>
                      <a:gd name="T13" fmla="*/ 2 h 152"/>
                      <a:gd name="T14" fmla="*/ 19 w 128"/>
                      <a:gd name="T15" fmla="*/ 7 h 152"/>
                      <a:gd name="T16" fmla="*/ 5 w 128"/>
                      <a:gd name="T17" fmla="*/ 15 h 152"/>
                      <a:gd name="T18" fmla="*/ 1 w 128"/>
                      <a:gd name="T19" fmla="*/ 20 h 152"/>
                      <a:gd name="T20" fmla="*/ 0 w 128"/>
                      <a:gd name="T21" fmla="*/ 25 h 152"/>
                      <a:gd name="T22" fmla="*/ 0 w 128"/>
                      <a:gd name="T23" fmla="*/ 126 h 152"/>
                      <a:gd name="T24" fmla="*/ 1 w 128"/>
                      <a:gd name="T25" fmla="*/ 132 h 152"/>
                      <a:gd name="T26" fmla="*/ 5 w 128"/>
                      <a:gd name="T27" fmla="*/ 136 h 152"/>
                      <a:gd name="T28" fmla="*/ 19 w 128"/>
                      <a:gd name="T29" fmla="*/ 144 h 152"/>
                      <a:gd name="T30" fmla="*/ 39 w 128"/>
                      <a:gd name="T31" fmla="*/ 150 h 152"/>
                      <a:gd name="T32" fmla="*/ 64 w 128"/>
                      <a:gd name="T33" fmla="*/ 152 h 152"/>
                      <a:gd name="T34" fmla="*/ 110 w 128"/>
                      <a:gd name="T35" fmla="*/ 144 h 152"/>
                      <a:gd name="T36" fmla="*/ 123 w 128"/>
                      <a:gd name="T37" fmla="*/ 136 h 152"/>
                      <a:gd name="T38" fmla="*/ 127 w 128"/>
                      <a:gd name="T39" fmla="*/ 132 h 152"/>
                      <a:gd name="T40" fmla="*/ 128 w 128"/>
                      <a:gd name="T41" fmla="*/ 126 h 152"/>
                      <a:gd name="T42" fmla="*/ 128 w 128"/>
                      <a:gd name="T43" fmla="*/ 25 h 152"/>
                      <a:gd name="T44" fmla="*/ 123 w 128"/>
                      <a:gd name="T45" fmla="*/ 15 h 152"/>
                      <a:gd name="T46" fmla="*/ 110 w 128"/>
                      <a:gd name="T47" fmla="*/ 7 h 152"/>
                      <a:gd name="T48" fmla="*/ 89 w 128"/>
                      <a:gd name="T49" fmla="*/ 2 h 152"/>
                      <a:gd name="T50" fmla="*/ 64 w 128"/>
                      <a:gd name="T51" fmla="*/ 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28" h="152">
                        <a:moveTo>
                          <a:pt x="64" y="8"/>
                        </a:moveTo>
                        <a:cubicBezTo>
                          <a:pt x="93" y="8"/>
                          <a:pt x="117" y="14"/>
                          <a:pt x="117" y="23"/>
                        </a:cubicBezTo>
                        <a:cubicBezTo>
                          <a:pt x="117" y="31"/>
                          <a:pt x="93" y="38"/>
                          <a:pt x="64" y="38"/>
                        </a:cubicBezTo>
                        <a:cubicBezTo>
                          <a:pt x="34" y="38"/>
                          <a:pt x="11" y="31"/>
                          <a:pt x="11" y="23"/>
                        </a:cubicBezTo>
                        <a:cubicBezTo>
                          <a:pt x="11" y="14"/>
                          <a:pt x="34" y="8"/>
                          <a:pt x="64" y="8"/>
                        </a:cubicBezTo>
                        <a:close/>
                        <a:moveTo>
                          <a:pt x="64" y="0"/>
                        </a:moveTo>
                        <a:cubicBezTo>
                          <a:pt x="39" y="2"/>
                          <a:pt x="39" y="2"/>
                          <a:pt x="39" y="2"/>
                        </a:cubicBezTo>
                        <a:cubicBezTo>
                          <a:pt x="19" y="7"/>
                          <a:pt x="19" y="7"/>
                          <a:pt x="19" y="7"/>
                        </a:cubicBezTo>
                        <a:cubicBezTo>
                          <a:pt x="5" y="15"/>
                          <a:pt x="5" y="15"/>
                          <a:pt x="5" y="15"/>
                        </a:cubicBezTo>
                        <a:cubicBezTo>
                          <a:pt x="1" y="20"/>
                          <a:pt x="1" y="20"/>
                          <a:pt x="1" y="20"/>
                        </a:cubicBezTo>
                        <a:cubicBezTo>
                          <a:pt x="0" y="25"/>
                          <a:pt x="0" y="25"/>
                          <a:pt x="0" y="25"/>
                        </a:cubicBezTo>
                        <a:cubicBezTo>
                          <a:pt x="0" y="126"/>
                          <a:pt x="0" y="126"/>
                          <a:pt x="0" y="126"/>
                        </a:cubicBezTo>
                        <a:cubicBezTo>
                          <a:pt x="1" y="132"/>
                          <a:pt x="1" y="132"/>
                          <a:pt x="1" y="132"/>
                        </a:cubicBezTo>
                        <a:cubicBezTo>
                          <a:pt x="5" y="136"/>
                          <a:pt x="5" y="136"/>
                          <a:pt x="5" y="136"/>
                        </a:cubicBezTo>
                        <a:cubicBezTo>
                          <a:pt x="19" y="144"/>
                          <a:pt x="19" y="144"/>
                          <a:pt x="19" y="144"/>
                        </a:cubicBezTo>
                        <a:cubicBezTo>
                          <a:pt x="39" y="150"/>
                          <a:pt x="39" y="150"/>
                          <a:pt x="39" y="150"/>
                        </a:cubicBezTo>
                        <a:cubicBezTo>
                          <a:pt x="47" y="151"/>
                          <a:pt x="55" y="152"/>
                          <a:pt x="64" y="152"/>
                        </a:cubicBezTo>
                        <a:cubicBezTo>
                          <a:pt x="82" y="152"/>
                          <a:pt x="98" y="149"/>
                          <a:pt x="110" y="144"/>
                        </a:cubicBezTo>
                        <a:cubicBezTo>
                          <a:pt x="115" y="142"/>
                          <a:pt x="120" y="139"/>
                          <a:pt x="123" y="136"/>
                        </a:cubicBezTo>
                        <a:cubicBezTo>
                          <a:pt x="125" y="135"/>
                          <a:pt x="126" y="133"/>
                          <a:pt x="127" y="132"/>
                        </a:cubicBezTo>
                        <a:cubicBezTo>
                          <a:pt x="128" y="130"/>
                          <a:pt x="128" y="128"/>
                          <a:pt x="128" y="126"/>
                        </a:cubicBezTo>
                        <a:cubicBezTo>
                          <a:pt x="128" y="25"/>
                          <a:pt x="128" y="25"/>
                          <a:pt x="128" y="25"/>
                        </a:cubicBezTo>
                        <a:cubicBezTo>
                          <a:pt x="128" y="22"/>
                          <a:pt x="127" y="18"/>
                          <a:pt x="123" y="15"/>
                        </a:cubicBezTo>
                        <a:cubicBezTo>
                          <a:pt x="120" y="12"/>
                          <a:pt x="115" y="10"/>
                          <a:pt x="110" y="7"/>
                        </a:cubicBezTo>
                        <a:cubicBezTo>
                          <a:pt x="104" y="5"/>
                          <a:pt x="97" y="3"/>
                          <a:pt x="89" y="2"/>
                        </a:cubicBezTo>
                        <a:cubicBezTo>
                          <a:pt x="82" y="1"/>
                          <a:pt x="73" y="0"/>
                          <a:pt x="64" y="0"/>
                        </a:cubicBezTo>
                        <a:close/>
                      </a:path>
                    </a:pathLst>
                  </a:custGeom>
                  <a:solidFill>
                    <a:srgbClr val="008272"/>
                  </a:solidFill>
                  <a:ln>
                    <a:noFill/>
                  </a:ln>
                </p:spPr>
                <p:txBody>
                  <a:bodyPr vert="horz" wrap="square" lIns="93260" tIns="46630" rIns="93260" bIns="46630" numCol="1" anchor="t" anchorCtr="0" compatLnSpc="1">
                    <a:prstTxWarp prst="textNoShape">
                      <a:avLst/>
                    </a:prstTxWarp>
                  </a:bodyPr>
                  <a:lstStyle/>
                  <a:p>
                    <a:pPr marL="0" marR="0" lvl="0" indent="0" defTabSz="932597" eaLnBrk="1" fontAlgn="auto" latinLnBrk="0" hangingPunct="1">
                      <a:lnSpc>
                        <a:spcPct val="100000"/>
                      </a:lnSpc>
                      <a:spcBef>
                        <a:spcPts val="0"/>
                      </a:spcBef>
                      <a:spcAft>
                        <a:spcPts val="0"/>
                      </a:spcAft>
                      <a:buClrTx/>
                      <a:buSzTx/>
                      <a:buFontTx/>
                      <a:buNone/>
                      <a:tabLst/>
                      <a:defRPr/>
                    </a:pPr>
                    <a:endParaRPr kumimoji="0" lang="en-US" sz="1836" b="0" i="0" u="none" strike="noStrike" kern="0" cap="none" spc="0" normalizeH="0" baseline="0" noProof="0">
                      <a:ln>
                        <a:noFill/>
                      </a:ln>
                      <a:solidFill>
                        <a:sysClr val="windowText" lastClr="000000"/>
                      </a:solidFill>
                      <a:effectLst/>
                      <a:uLnTx/>
                      <a:uFillTx/>
                    </a:endParaRPr>
                  </a:p>
                </p:txBody>
              </p:sp>
            </p:grpSp>
            <p:grpSp>
              <p:nvGrpSpPr>
                <p:cNvPr id="856" name="Group 855"/>
                <p:cNvGrpSpPr/>
                <p:nvPr/>
              </p:nvGrpSpPr>
              <p:grpSpPr>
                <a:xfrm>
                  <a:off x="6482487" y="5487177"/>
                  <a:ext cx="154143" cy="190311"/>
                  <a:chOff x="3824094" y="3687247"/>
                  <a:chExt cx="568398" cy="701765"/>
                </a:xfrm>
              </p:grpSpPr>
              <p:sp>
                <p:nvSpPr>
                  <p:cNvPr id="857" name="Rectangle 293"/>
                  <p:cNvSpPr/>
                  <p:nvPr/>
                </p:nvSpPr>
                <p:spPr>
                  <a:xfrm>
                    <a:off x="3847638" y="3708520"/>
                    <a:ext cx="520790" cy="662444"/>
                  </a:xfrm>
                  <a:custGeom>
                    <a:avLst/>
                    <a:gdLst>
                      <a:gd name="connsiteX0" fmla="*/ 0 w 520034"/>
                      <a:gd name="connsiteY0" fmla="*/ 0 h 659388"/>
                      <a:gd name="connsiteX1" fmla="*/ 520034 w 520034"/>
                      <a:gd name="connsiteY1" fmla="*/ 0 h 659388"/>
                      <a:gd name="connsiteX2" fmla="*/ 520034 w 520034"/>
                      <a:gd name="connsiteY2" fmla="*/ 659388 h 659388"/>
                      <a:gd name="connsiteX3" fmla="*/ 0 w 520034"/>
                      <a:gd name="connsiteY3" fmla="*/ 659388 h 659388"/>
                      <a:gd name="connsiteX4" fmla="*/ 0 w 520034"/>
                      <a:gd name="connsiteY4" fmla="*/ 0 h 659388"/>
                      <a:gd name="connsiteX0" fmla="*/ 66174 w 520034"/>
                      <a:gd name="connsiteY0" fmla="*/ 84221 h 659388"/>
                      <a:gd name="connsiteX1" fmla="*/ 520034 w 520034"/>
                      <a:gd name="connsiteY1" fmla="*/ 0 h 659388"/>
                      <a:gd name="connsiteX2" fmla="*/ 520034 w 520034"/>
                      <a:gd name="connsiteY2" fmla="*/ 659388 h 659388"/>
                      <a:gd name="connsiteX3" fmla="*/ 0 w 520034"/>
                      <a:gd name="connsiteY3" fmla="*/ 659388 h 659388"/>
                      <a:gd name="connsiteX4" fmla="*/ 66174 w 520034"/>
                      <a:gd name="connsiteY4" fmla="*/ 84221 h 659388"/>
                      <a:gd name="connsiteX0" fmla="*/ 66174 w 520034"/>
                      <a:gd name="connsiteY0" fmla="*/ 87277 h 662444"/>
                      <a:gd name="connsiteX1" fmla="*/ 520034 w 520034"/>
                      <a:gd name="connsiteY1" fmla="*/ 3056 h 662444"/>
                      <a:gd name="connsiteX2" fmla="*/ 520034 w 520034"/>
                      <a:gd name="connsiteY2" fmla="*/ 662444 h 662444"/>
                      <a:gd name="connsiteX3" fmla="*/ 0 w 520034"/>
                      <a:gd name="connsiteY3" fmla="*/ 662444 h 662444"/>
                      <a:gd name="connsiteX4" fmla="*/ 66174 w 520034"/>
                      <a:gd name="connsiteY4" fmla="*/ 87277 h 662444"/>
                      <a:gd name="connsiteX0" fmla="*/ 66930 w 520790"/>
                      <a:gd name="connsiteY0" fmla="*/ 87277 h 662444"/>
                      <a:gd name="connsiteX1" fmla="*/ 520790 w 520790"/>
                      <a:gd name="connsiteY1" fmla="*/ 3056 h 662444"/>
                      <a:gd name="connsiteX2" fmla="*/ 520790 w 520790"/>
                      <a:gd name="connsiteY2" fmla="*/ 662444 h 662444"/>
                      <a:gd name="connsiteX3" fmla="*/ 756 w 520790"/>
                      <a:gd name="connsiteY3" fmla="*/ 662444 h 662444"/>
                      <a:gd name="connsiteX4" fmla="*/ 66930 w 520790"/>
                      <a:gd name="connsiteY4" fmla="*/ 87277 h 66244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0790" h="662444">
                        <a:moveTo>
                          <a:pt x="66930" y="87277"/>
                        </a:moveTo>
                        <a:cubicBezTo>
                          <a:pt x="212201" y="-61113"/>
                          <a:pt x="369503" y="31130"/>
                          <a:pt x="520790" y="3056"/>
                        </a:cubicBezTo>
                        <a:lnTo>
                          <a:pt x="520790" y="662444"/>
                        </a:lnTo>
                        <a:lnTo>
                          <a:pt x="756" y="662444"/>
                        </a:lnTo>
                        <a:cubicBezTo>
                          <a:pt x="22814" y="470722"/>
                          <a:pt x="-45365" y="218841"/>
                          <a:pt x="66930" y="87277"/>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32597" eaLnBrk="1" fontAlgn="auto" latinLnBrk="0" hangingPunct="1">
                      <a:lnSpc>
                        <a:spcPct val="100000"/>
                      </a:lnSpc>
                      <a:spcBef>
                        <a:spcPts val="0"/>
                      </a:spcBef>
                      <a:spcAft>
                        <a:spcPts val="0"/>
                      </a:spcAft>
                      <a:buClrTx/>
                      <a:buSzTx/>
                      <a:buFontTx/>
                      <a:buNone/>
                      <a:tabLst/>
                      <a:defRPr/>
                    </a:pPr>
                    <a:endParaRPr kumimoji="0" lang="en-US" sz="1836" b="0" i="0" u="none" strike="noStrike" kern="0" cap="none" spc="0" normalizeH="0" baseline="0" noProof="0">
                      <a:ln>
                        <a:noFill/>
                      </a:ln>
                      <a:solidFill>
                        <a:sysClr val="windowText" lastClr="000000"/>
                      </a:solidFill>
                      <a:effectLst/>
                      <a:uLnTx/>
                      <a:uFillTx/>
                    </a:endParaRPr>
                  </a:p>
                </p:txBody>
              </p:sp>
              <p:sp>
                <p:nvSpPr>
                  <p:cNvPr id="858" name="Freeform 52"/>
                  <p:cNvSpPr>
                    <a:spLocks/>
                  </p:cNvSpPr>
                  <p:nvPr/>
                </p:nvSpPr>
                <p:spPr bwMode="auto">
                  <a:xfrm>
                    <a:off x="3928881" y="3976208"/>
                    <a:ext cx="355645" cy="50806"/>
                  </a:xfrm>
                  <a:custGeom>
                    <a:avLst/>
                    <a:gdLst>
                      <a:gd name="T0" fmla="*/ 105 w 112"/>
                      <a:gd name="T1" fmla="*/ 16 h 16"/>
                      <a:gd name="T2" fmla="*/ 7 w 112"/>
                      <a:gd name="T3" fmla="*/ 16 h 16"/>
                      <a:gd name="T4" fmla="*/ 7 w 112"/>
                      <a:gd name="T5" fmla="*/ 16 h 16"/>
                      <a:gd name="T6" fmla="*/ 4 w 112"/>
                      <a:gd name="T7" fmla="*/ 16 h 16"/>
                      <a:gd name="T8" fmla="*/ 3 w 112"/>
                      <a:gd name="T9" fmla="*/ 13 h 16"/>
                      <a:gd name="T10" fmla="*/ 0 w 112"/>
                      <a:gd name="T11" fmla="*/ 7 h 16"/>
                      <a:gd name="T12" fmla="*/ 0 w 112"/>
                      <a:gd name="T13" fmla="*/ 7 h 16"/>
                      <a:gd name="T14" fmla="*/ 3 w 112"/>
                      <a:gd name="T15" fmla="*/ 3 h 16"/>
                      <a:gd name="T16" fmla="*/ 4 w 112"/>
                      <a:gd name="T17" fmla="*/ 2 h 16"/>
                      <a:gd name="T18" fmla="*/ 7 w 112"/>
                      <a:gd name="T19" fmla="*/ 0 h 16"/>
                      <a:gd name="T20" fmla="*/ 105 w 112"/>
                      <a:gd name="T21" fmla="*/ 0 h 16"/>
                      <a:gd name="T22" fmla="*/ 105 w 112"/>
                      <a:gd name="T23" fmla="*/ 0 h 16"/>
                      <a:gd name="T24" fmla="*/ 108 w 112"/>
                      <a:gd name="T25" fmla="*/ 2 h 16"/>
                      <a:gd name="T26" fmla="*/ 109 w 112"/>
                      <a:gd name="T27" fmla="*/ 3 h 16"/>
                      <a:gd name="T28" fmla="*/ 112 w 112"/>
                      <a:gd name="T29" fmla="*/ 7 h 16"/>
                      <a:gd name="T30" fmla="*/ 112 w 112"/>
                      <a:gd name="T31" fmla="*/ 7 h 16"/>
                      <a:gd name="T32" fmla="*/ 112 w 112"/>
                      <a:gd name="T33" fmla="*/ 11 h 16"/>
                      <a:gd name="T34" fmla="*/ 109 w 112"/>
                      <a:gd name="T35" fmla="*/ 13 h 16"/>
                      <a:gd name="T36" fmla="*/ 108 w 112"/>
                      <a:gd name="T37" fmla="*/ 16 h 16"/>
                      <a:gd name="T38" fmla="*/ 105 w 112"/>
                      <a:gd name="T39" fmla="*/ 16 h 16"/>
                      <a:gd name="T40" fmla="*/ 105 w 112"/>
                      <a:gd name="T41" fmla="*/ 16 h 16"/>
                      <a:gd name="T42" fmla="*/ 105 w 112"/>
                      <a:gd name="T43" fmla="*/ 16 h 16"/>
                      <a:gd name="T44" fmla="*/ 105 w 112"/>
                      <a:gd name="T45" fmla="*/ 16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12" h="16">
                        <a:moveTo>
                          <a:pt x="105" y="16"/>
                        </a:moveTo>
                        <a:lnTo>
                          <a:pt x="7" y="16"/>
                        </a:lnTo>
                        <a:lnTo>
                          <a:pt x="7" y="16"/>
                        </a:lnTo>
                        <a:lnTo>
                          <a:pt x="4" y="16"/>
                        </a:lnTo>
                        <a:lnTo>
                          <a:pt x="3" y="13"/>
                        </a:lnTo>
                        <a:lnTo>
                          <a:pt x="0" y="7"/>
                        </a:lnTo>
                        <a:lnTo>
                          <a:pt x="0" y="7"/>
                        </a:lnTo>
                        <a:lnTo>
                          <a:pt x="3" y="3"/>
                        </a:lnTo>
                        <a:lnTo>
                          <a:pt x="4" y="2"/>
                        </a:lnTo>
                        <a:lnTo>
                          <a:pt x="7" y="0"/>
                        </a:lnTo>
                        <a:lnTo>
                          <a:pt x="105" y="0"/>
                        </a:lnTo>
                        <a:lnTo>
                          <a:pt x="105" y="0"/>
                        </a:lnTo>
                        <a:lnTo>
                          <a:pt x="108" y="2"/>
                        </a:lnTo>
                        <a:lnTo>
                          <a:pt x="109" y="3"/>
                        </a:lnTo>
                        <a:lnTo>
                          <a:pt x="112" y="7"/>
                        </a:lnTo>
                        <a:lnTo>
                          <a:pt x="112" y="7"/>
                        </a:lnTo>
                        <a:lnTo>
                          <a:pt x="112" y="11"/>
                        </a:lnTo>
                        <a:lnTo>
                          <a:pt x="109" y="13"/>
                        </a:lnTo>
                        <a:lnTo>
                          <a:pt x="108" y="16"/>
                        </a:lnTo>
                        <a:lnTo>
                          <a:pt x="105" y="16"/>
                        </a:lnTo>
                        <a:lnTo>
                          <a:pt x="105" y="16"/>
                        </a:lnTo>
                        <a:lnTo>
                          <a:pt x="105" y="16"/>
                        </a:lnTo>
                        <a:lnTo>
                          <a:pt x="105" y="16"/>
                        </a:lnTo>
                        <a:close/>
                      </a:path>
                    </a:pathLst>
                  </a:custGeom>
                  <a:solidFill>
                    <a:srgbClr val="00827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p>
                    <a:pPr marL="0" marR="0" lvl="0" indent="0" defTabSz="932597" eaLnBrk="1" fontAlgn="auto" latinLnBrk="0" hangingPunct="1">
                      <a:lnSpc>
                        <a:spcPct val="100000"/>
                      </a:lnSpc>
                      <a:spcBef>
                        <a:spcPts val="0"/>
                      </a:spcBef>
                      <a:spcAft>
                        <a:spcPts val="0"/>
                      </a:spcAft>
                      <a:buClrTx/>
                      <a:buSzTx/>
                      <a:buFontTx/>
                      <a:buNone/>
                      <a:tabLst/>
                      <a:defRPr/>
                    </a:pPr>
                    <a:endParaRPr kumimoji="0" lang="en-US" sz="1836" b="0" i="0" u="none" strike="noStrike" kern="0" cap="none" spc="0" normalizeH="0" baseline="0" noProof="0">
                      <a:ln>
                        <a:noFill/>
                      </a:ln>
                      <a:solidFill>
                        <a:sysClr val="windowText" lastClr="000000"/>
                      </a:solidFill>
                      <a:effectLst/>
                      <a:uLnTx/>
                      <a:uFillTx/>
                    </a:endParaRPr>
                  </a:p>
                </p:txBody>
              </p:sp>
              <p:sp>
                <p:nvSpPr>
                  <p:cNvPr id="859" name="Freeform 53"/>
                  <p:cNvSpPr>
                    <a:spLocks/>
                  </p:cNvSpPr>
                  <p:nvPr/>
                </p:nvSpPr>
                <p:spPr bwMode="auto">
                  <a:xfrm>
                    <a:off x="4071775" y="3877771"/>
                    <a:ext cx="212753" cy="50806"/>
                  </a:xfrm>
                  <a:custGeom>
                    <a:avLst/>
                    <a:gdLst>
                      <a:gd name="T0" fmla="*/ 60 w 67"/>
                      <a:gd name="T1" fmla="*/ 16 h 16"/>
                      <a:gd name="T2" fmla="*/ 7 w 67"/>
                      <a:gd name="T3" fmla="*/ 16 h 16"/>
                      <a:gd name="T4" fmla="*/ 7 w 67"/>
                      <a:gd name="T5" fmla="*/ 16 h 16"/>
                      <a:gd name="T6" fmla="*/ 3 w 67"/>
                      <a:gd name="T7" fmla="*/ 14 h 16"/>
                      <a:gd name="T8" fmla="*/ 1 w 67"/>
                      <a:gd name="T9" fmla="*/ 14 h 16"/>
                      <a:gd name="T10" fmla="*/ 0 w 67"/>
                      <a:gd name="T11" fmla="*/ 10 h 16"/>
                      <a:gd name="T12" fmla="*/ 0 w 67"/>
                      <a:gd name="T13" fmla="*/ 9 h 16"/>
                      <a:gd name="T14" fmla="*/ 0 w 67"/>
                      <a:gd name="T15" fmla="*/ 9 h 16"/>
                      <a:gd name="T16" fmla="*/ 0 w 67"/>
                      <a:gd name="T17" fmla="*/ 5 h 16"/>
                      <a:gd name="T18" fmla="*/ 1 w 67"/>
                      <a:gd name="T19" fmla="*/ 3 h 16"/>
                      <a:gd name="T20" fmla="*/ 7 w 67"/>
                      <a:gd name="T21" fmla="*/ 0 h 16"/>
                      <a:gd name="T22" fmla="*/ 60 w 67"/>
                      <a:gd name="T23" fmla="*/ 0 h 16"/>
                      <a:gd name="T24" fmla="*/ 60 w 67"/>
                      <a:gd name="T25" fmla="*/ 0 h 16"/>
                      <a:gd name="T26" fmla="*/ 63 w 67"/>
                      <a:gd name="T27" fmla="*/ 0 h 16"/>
                      <a:gd name="T28" fmla="*/ 64 w 67"/>
                      <a:gd name="T29" fmla="*/ 3 h 16"/>
                      <a:gd name="T30" fmla="*/ 67 w 67"/>
                      <a:gd name="T31" fmla="*/ 5 h 16"/>
                      <a:gd name="T32" fmla="*/ 67 w 67"/>
                      <a:gd name="T33" fmla="*/ 9 h 16"/>
                      <a:gd name="T34" fmla="*/ 67 w 67"/>
                      <a:gd name="T35" fmla="*/ 9 h 16"/>
                      <a:gd name="T36" fmla="*/ 67 w 67"/>
                      <a:gd name="T37" fmla="*/ 10 h 16"/>
                      <a:gd name="T38" fmla="*/ 64 w 67"/>
                      <a:gd name="T39" fmla="*/ 14 h 16"/>
                      <a:gd name="T40" fmla="*/ 63 w 67"/>
                      <a:gd name="T41" fmla="*/ 14 h 16"/>
                      <a:gd name="T42" fmla="*/ 60 w 67"/>
                      <a:gd name="T43" fmla="*/ 16 h 16"/>
                      <a:gd name="T44" fmla="*/ 60 w 67"/>
                      <a:gd name="T45" fmla="*/ 16 h 16"/>
                      <a:gd name="T46" fmla="*/ 60 w 67"/>
                      <a:gd name="T47" fmla="*/ 16 h 16"/>
                      <a:gd name="T48" fmla="*/ 60 w 67"/>
                      <a:gd name="T49" fmla="*/ 16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67" h="16">
                        <a:moveTo>
                          <a:pt x="60" y="16"/>
                        </a:moveTo>
                        <a:lnTo>
                          <a:pt x="7" y="16"/>
                        </a:lnTo>
                        <a:lnTo>
                          <a:pt x="7" y="16"/>
                        </a:lnTo>
                        <a:lnTo>
                          <a:pt x="3" y="14"/>
                        </a:lnTo>
                        <a:lnTo>
                          <a:pt x="1" y="14"/>
                        </a:lnTo>
                        <a:lnTo>
                          <a:pt x="0" y="10"/>
                        </a:lnTo>
                        <a:lnTo>
                          <a:pt x="0" y="9"/>
                        </a:lnTo>
                        <a:lnTo>
                          <a:pt x="0" y="9"/>
                        </a:lnTo>
                        <a:lnTo>
                          <a:pt x="0" y="5"/>
                        </a:lnTo>
                        <a:lnTo>
                          <a:pt x="1" y="3"/>
                        </a:lnTo>
                        <a:lnTo>
                          <a:pt x="7" y="0"/>
                        </a:lnTo>
                        <a:lnTo>
                          <a:pt x="60" y="0"/>
                        </a:lnTo>
                        <a:lnTo>
                          <a:pt x="60" y="0"/>
                        </a:lnTo>
                        <a:lnTo>
                          <a:pt x="63" y="0"/>
                        </a:lnTo>
                        <a:lnTo>
                          <a:pt x="64" y="3"/>
                        </a:lnTo>
                        <a:lnTo>
                          <a:pt x="67" y="5"/>
                        </a:lnTo>
                        <a:lnTo>
                          <a:pt x="67" y="9"/>
                        </a:lnTo>
                        <a:lnTo>
                          <a:pt x="67" y="9"/>
                        </a:lnTo>
                        <a:lnTo>
                          <a:pt x="67" y="10"/>
                        </a:lnTo>
                        <a:lnTo>
                          <a:pt x="64" y="14"/>
                        </a:lnTo>
                        <a:lnTo>
                          <a:pt x="63" y="14"/>
                        </a:lnTo>
                        <a:lnTo>
                          <a:pt x="60" y="16"/>
                        </a:lnTo>
                        <a:lnTo>
                          <a:pt x="60" y="16"/>
                        </a:lnTo>
                        <a:lnTo>
                          <a:pt x="60" y="16"/>
                        </a:lnTo>
                        <a:lnTo>
                          <a:pt x="60" y="16"/>
                        </a:lnTo>
                        <a:close/>
                      </a:path>
                    </a:pathLst>
                  </a:custGeom>
                  <a:solidFill>
                    <a:srgbClr val="00827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p>
                    <a:pPr marL="0" marR="0" lvl="0" indent="0" defTabSz="932597" eaLnBrk="1" fontAlgn="auto" latinLnBrk="0" hangingPunct="1">
                      <a:lnSpc>
                        <a:spcPct val="100000"/>
                      </a:lnSpc>
                      <a:spcBef>
                        <a:spcPts val="0"/>
                      </a:spcBef>
                      <a:spcAft>
                        <a:spcPts val="0"/>
                      </a:spcAft>
                      <a:buClrTx/>
                      <a:buSzTx/>
                      <a:buFontTx/>
                      <a:buNone/>
                      <a:tabLst/>
                      <a:defRPr/>
                    </a:pPr>
                    <a:endParaRPr kumimoji="0" lang="en-US" sz="1836" b="0" i="0" u="none" strike="noStrike" kern="0" cap="none" spc="0" normalizeH="0" baseline="0" noProof="0">
                      <a:ln>
                        <a:noFill/>
                      </a:ln>
                      <a:solidFill>
                        <a:sysClr val="windowText" lastClr="000000"/>
                      </a:solidFill>
                      <a:effectLst/>
                      <a:uLnTx/>
                      <a:uFillTx/>
                    </a:endParaRPr>
                  </a:p>
                </p:txBody>
              </p:sp>
              <p:sp>
                <p:nvSpPr>
                  <p:cNvPr id="860" name="Freeform 54"/>
                  <p:cNvSpPr>
                    <a:spLocks/>
                  </p:cNvSpPr>
                  <p:nvPr/>
                </p:nvSpPr>
                <p:spPr bwMode="auto">
                  <a:xfrm>
                    <a:off x="3928881" y="4077821"/>
                    <a:ext cx="355645" cy="50806"/>
                  </a:xfrm>
                  <a:custGeom>
                    <a:avLst/>
                    <a:gdLst>
                      <a:gd name="T0" fmla="*/ 105 w 112"/>
                      <a:gd name="T1" fmla="*/ 16 h 16"/>
                      <a:gd name="T2" fmla="*/ 7 w 112"/>
                      <a:gd name="T3" fmla="*/ 16 h 16"/>
                      <a:gd name="T4" fmla="*/ 7 w 112"/>
                      <a:gd name="T5" fmla="*/ 16 h 16"/>
                      <a:gd name="T6" fmla="*/ 4 w 112"/>
                      <a:gd name="T7" fmla="*/ 13 h 16"/>
                      <a:gd name="T8" fmla="*/ 3 w 112"/>
                      <a:gd name="T9" fmla="*/ 12 h 16"/>
                      <a:gd name="T10" fmla="*/ 0 w 112"/>
                      <a:gd name="T11" fmla="*/ 7 h 16"/>
                      <a:gd name="T12" fmla="*/ 0 w 112"/>
                      <a:gd name="T13" fmla="*/ 7 h 16"/>
                      <a:gd name="T14" fmla="*/ 3 w 112"/>
                      <a:gd name="T15" fmla="*/ 2 h 16"/>
                      <a:gd name="T16" fmla="*/ 4 w 112"/>
                      <a:gd name="T17" fmla="*/ 0 h 16"/>
                      <a:gd name="T18" fmla="*/ 7 w 112"/>
                      <a:gd name="T19" fmla="*/ 0 h 16"/>
                      <a:gd name="T20" fmla="*/ 105 w 112"/>
                      <a:gd name="T21" fmla="*/ 0 h 16"/>
                      <a:gd name="T22" fmla="*/ 105 w 112"/>
                      <a:gd name="T23" fmla="*/ 0 h 16"/>
                      <a:gd name="T24" fmla="*/ 108 w 112"/>
                      <a:gd name="T25" fmla="*/ 0 h 16"/>
                      <a:gd name="T26" fmla="*/ 109 w 112"/>
                      <a:gd name="T27" fmla="*/ 2 h 16"/>
                      <a:gd name="T28" fmla="*/ 112 w 112"/>
                      <a:gd name="T29" fmla="*/ 5 h 16"/>
                      <a:gd name="T30" fmla="*/ 112 w 112"/>
                      <a:gd name="T31" fmla="*/ 7 h 16"/>
                      <a:gd name="T32" fmla="*/ 112 w 112"/>
                      <a:gd name="T33" fmla="*/ 7 h 16"/>
                      <a:gd name="T34" fmla="*/ 109 w 112"/>
                      <a:gd name="T35" fmla="*/ 12 h 16"/>
                      <a:gd name="T36" fmla="*/ 108 w 112"/>
                      <a:gd name="T37" fmla="*/ 13 h 16"/>
                      <a:gd name="T38" fmla="*/ 105 w 112"/>
                      <a:gd name="T39" fmla="*/ 16 h 16"/>
                      <a:gd name="T40" fmla="*/ 105 w 112"/>
                      <a:gd name="T41" fmla="*/ 16 h 16"/>
                      <a:gd name="T42" fmla="*/ 105 w 112"/>
                      <a:gd name="T43" fmla="*/ 16 h 16"/>
                      <a:gd name="T44" fmla="*/ 105 w 112"/>
                      <a:gd name="T45" fmla="*/ 16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12" h="16">
                        <a:moveTo>
                          <a:pt x="105" y="16"/>
                        </a:moveTo>
                        <a:lnTo>
                          <a:pt x="7" y="16"/>
                        </a:lnTo>
                        <a:lnTo>
                          <a:pt x="7" y="16"/>
                        </a:lnTo>
                        <a:lnTo>
                          <a:pt x="4" y="13"/>
                        </a:lnTo>
                        <a:lnTo>
                          <a:pt x="3" y="12"/>
                        </a:lnTo>
                        <a:lnTo>
                          <a:pt x="0" y="7"/>
                        </a:lnTo>
                        <a:lnTo>
                          <a:pt x="0" y="7"/>
                        </a:lnTo>
                        <a:lnTo>
                          <a:pt x="3" y="2"/>
                        </a:lnTo>
                        <a:lnTo>
                          <a:pt x="4" y="0"/>
                        </a:lnTo>
                        <a:lnTo>
                          <a:pt x="7" y="0"/>
                        </a:lnTo>
                        <a:lnTo>
                          <a:pt x="105" y="0"/>
                        </a:lnTo>
                        <a:lnTo>
                          <a:pt x="105" y="0"/>
                        </a:lnTo>
                        <a:lnTo>
                          <a:pt x="108" y="0"/>
                        </a:lnTo>
                        <a:lnTo>
                          <a:pt x="109" y="2"/>
                        </a:lnTo>
                        <a:lnTo>
                          <a:pt x="112" y="5"/>
                        </a:lnTo>
                        <a:lnTo>
                          <a:pt x="112" y="7"/>
                        </a:lnTo>
                        <a:lnTo>
                          <a:pt x="112" y="7"/>
                        </a:lnTo>
                        <a:lnTo>
                          <a:pt x="109" y="12"/>
                        </a:lnTo>
                        <a:lnTo>
                          <a:pt x="108" y="13"/>
                        </a:lnTo>
                        <a:lnTo>
                          <a:pt x="105" y="16"/>
                        </a:lnTo>
                        <a:lnTo>
                          <a:pt x="105" y="16"/>
                        </a:lnTo>
                        <a:lnTo>
                          <a:pt x="105" y="16"/>
                        </a:lnTo>
                        <a:lnTo>
                          <a:pt x="105" y="16"/>
                        </a:lnTo>
                        <a:close/>
                      </a:path>
                    </a:pathLst>
                  </a:custGeom>
                  <a:solidFill>
                    <a:srgbClr val="00827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p>
                    <a:pPr marL="0" marR="0" lvl="0" indent="0" defTabSz="932597" eaLnBrk="1" fontAlgn="auto" latinLnBrk="0" hangingPunct="1">
                      <a:lnSpc>
                        <a:spcPct val="100000"/>
                      </a:lnSpc>
                      <a:spcBef>
                        <a:spcPts val="0"/>
                      </a:spcBef>
                      <a:spcAft>
                        <a:spcPts val="0"/>
                      </a:spcAft>
                      <a:buClrTx/>
                      <a:buSzTx/>
                      <a:buFontTx/>
                      <a:buNone/>
                      <a:tabLst/>
                      <a:defRPr/>
                    </a:pPr>
                    <a:endParaRPr kumimoji="0" lang="en-US" sz="1836" b="0" i="0" u="none" strike="noStrike" kern="0" cap="none" spc="0" normalizeH="0" baseline="0" noProof="0">
                      <a:ln>
                        <a:noFill/>
                      </a:ln>
                      <a:solidFill>
                        <a:sysClr val="windowText" lastClr="000000"/>
                      </a:solidFill>
                      <a:effectLst/>
                      <a:uLnTx/>
                      <a:uFillTx/>
                    </a:endParaRPr>
                  </a:p>
                </p:txBody>
              </p:sp>
              <p:sp>
                <p:nvSpPr>
                  <p:cNvPr id="861" name="Freeform 55"/>
                  <p:cNvSpPr>
                    <a:spLocks/>
                  </p:cNvSpPr>
                  <p:nvPr/>
                </p:nvSpPr>
                <p:spPr bwMode="auto">
                  <a:xfrm>
                    <a:off x="3928881" y="4173083"/>
                    <a:ext cx="355645" cy="47632"/>
                  </a:xfrm>
                  <a:custGeom>
                    <a:avLst/>
                    <a:gdLst>
                      <a:gd name="T0" fmla="*/ 105 w 112"/>
                      <a:gd name="T1" fmla="*/ 15 h 15"/>
                      <a:gd name="T2" fmla="*/ 7 w 112"/>
                      <a:gd name="T3" fmla="*/ 15 h 15"/>
                      <a:gd name="T4" fmla="*/ 7 w 112"/>
                      <a:gd name="T5" fmla="*/ 15 h 15"/>
                      <a:gd name="T6" fmla="*/ 4 w 112"/>
                      <a:gd name="T7" fmla="*/ 15 h 15"/>
                      <a:gd name="T8" fmla="*/ 3 w 112"/>
                      <a:gd name="T9" fmla="*/ 14 h 15"/>
                      <a:gd name="T10" fmla="*/ 1 w 112"/>
                      <a:gd name="T11" fmla="*/ 12 h 15"/>
                      <a:gd name="T12" fmla="*/ 0 w 112"/>
                      <a:gd name="T13" fmla="*/ 8 h 15"/>
                      <a:gd name="T14" fmla="*/ 0 w 112"/>
                      <a:gd name="T15" fmla="*/ 8 h 15"/>
                      <a:gd name="T16" fmla="*/ 3 w 112"/>
                      <a:gd name="T17" fmla="*/ 3 h 15"/>
                      <a:gd name="T18" fmla="*/ 4 w 112"/>
                      <a:gd name="T19" fmla="*/ 3 h 15"/>
                      <a:gd name="T20" fmla="*/ 7 w 112"/>
                      <a:gd name="T21" fmla="*/ 0 h 15"/>
                      <a:gd name="T22" fmla="*/ 105 w 112"/>
                      <a:gd name="T23" fmla="*/ 0 h 15"/>
                      <a:gd name="T24" fmla="*/ 105 w 112"/>
                      <a:gd name="T25" fmla="*/ 0 h 15"/>
                      <a:gd name="T26" fmla="*/ 108 w 112"/>
                      <a:gd name="T27" fmla="*/ 3 h 15"/>
                      <a:gd name="T28" fmla="*/ 109 w 112"/>
                      <a:gd name="T29" fmla="*/ 3 h 15"/>
                      <a:gd name="T30" fmla="*/ 112 w 112"/>
                      <a:gd name="T31" fmla="*/ 5 h 15"/>
                      <a:gd name="T32" fmla="*/ 112 w 112"/>
                      <a:gd name="T33" fmla="*/ 8 h 15"/>
                      <a:gd name="T34" fmla="*/ 112 w 112"/>
                      <a:gd name="T35" fmla="*/ 8 h 15"/>
                      <a:gd name="T36" fmla="*/ 112 w 112"/>
                      <a:gd name="T37" fmla="*/ 12 h 15"/>
                      <a:gd name="T38" fmla="*/ 109 w 112"/>
                      <a:gd name="T39" fmla="*/ 14 h 15"/>
                      <a:gd name="T40" fmla="*/ 108 w 112"/>
                      <a:gd name="T41" fmla="*/ 15 h 15"/>
                      <a:gd name="T42" fmla="*/ 105 w 112"/>
                      <a:gd name="T43" fmla="*/ 15 h 15"/>
                      <a:gd name="T44" fmla="*/ 105 w 112"/>
                      <a:gd name="T45" fmla="*/ 15 h 15"/>
                      <a:gd name="T46" fmla="*/ 105 w 112"/>
                      <a:gd name="T47" fmla="*/ 15 h 15"/>
                      <a:gd name="T48" fmla="*/ 105 w 112"/>
                      <a:gd name="T49" fmla="*/ 15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12" h="15">
                        <a:moveTo>
                          <a:pt x="105" y="15"/>
                        </a:moveTo>
                        <a:lnTo>
                          <a:pt x="7" y="15"/>
                        </a:lnTo>
                        <a:lnTo>
                          <a:pt x="7" y="15"/>
                        </a:lnTo>
                        <a:lnTo>
                          <a:pt x="4" y="15"/>
                        </a:lnTo>
                        <a:lnTo>
                          <a:pt x="3" y="14"/>
                        </a:lnTo>
                        <a:lnTo>
                          <a:pt x="1" y="12"/>
                        </a:lnTo>
                        <a:lnTo>
                          <a:pt x="0" y="8"/>
                        </a:lnTo>
                        <a:lnTo>
                          <a:pt x="0" y="8"/>
                        </a:lnTo>
                        <a:lnTo>
                          <a:pt x="3" y="3"/>
                        </a:lnTo>
                        <a:lnTo>
                          <a:pt x="4" y="3"/>
                        </a:lnTo>
                        <a:lnTo>
                          <a:pt x="7" y="0"/>
                        </a:lnTo>
                        <a:lnTo>
                          <a:pt x="105" y="0"/>
                        </a:lnTo>
                        <a:lnTo>
                          <a:pt x="105" y="0"/>
                        </a:lnTo>
                        <a:lnTo>
                          <a:pt x="108" y="3"/>
                        </a:lnTo>
                        <a:lnTo>
                          <a:pt x="109" y="3"/>
                        </a:lnTo>
                        <a:lnTo>
                          <a:pt x="112" y="5"/>
                        </a:lnTo>
                        <a:lnTo>
                          <a:pt x="112" y="8"/>
                        </a:lnTo>
                        <a:lnTo>
                          <a:pt x="112" y="8"/>
                        </a:lnTo>
                        <a:lnTo>
                          <a:pt x="112" y="12"/>
                        </a:lnTo>
                        <a:lnTo>
                          <a:pt x="109" y="14"/>
                        </a:lnTo>
                        <a:lnTo>
                          <a:pt x="108" y="15"/>
                        </a:lnTo>
                        <a:lnTo>
                          <a:pt x="105" y="15"/>
                        </a:lnTo>
                        <a:lnTo>
                          <a:pt x="105" y="15"/>
                        </a:lnTo>
                        <a:lnTo>
                          <a:pt x="105" y="15"/>
                        </a:lnTo>
                        <a:lnTo>
                          <a:pt x="105" y="15"/>
                        </a:lnTo>
                        <a:close/>
                      </a:path>
                    </a:pathLst>
                  </a:custGeom>
                  <a:solidFill>
                    <a:srgbClr val="00827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p>
                    <a:pPr marL="0" marR="0" lvl="0" indent="0" defTabSz="932597" eaLnBrk="1" fontAlgn="auto" latinLnBrk="0" hangingPunct="1">
                      <a:lnSpc>
                        <a:spcPct val="100000"/>
                      </a:lnSpc>
                      <a:spcBef>
                        <a:spcPts val="0"/>
                      </a:spcBef>
                      <a:spcAft>
                        <a:spcPts val="0"/>
                      </a:spcAft>
                      <a:buClrTx/>
                      <a:buSzTx/>
                      <a:buFontTx/>
                      <a:buNone/>
                      <a:tabLst/>
                      <a:defRPr/>
                    </a:pPr>
                    <a:endParaRPr kumimoji="0" lang="en-US" sz="1836" b="0" i="0" u="none" strike="noStrike" kern="0" cap="none" spc="0" normalizeH="0" baseline="0" noProof="0">
                      <a:ln>
                        <a:noFill/>
                      </a:ln>
                      <a:solidFill>
                        <a:sysClr val="windowText" lastClr="000000"/>
                      </a:solidFill>
                      <a:effectLst/>
                      <a:uLnTx/>
                      <a:uFillTx/>
                    </a:endParaRPr>
                  </a:p>
                </p:txBody>
              </p:sp>
              <p:sp>
                <p:nvSpPr>
                  <p:cNvPr id="862" name="Freeform 56"/>
                  <p:cNvSpPr>
                    <a:spLocks noEditPoints="1"/>
                  </p:cNvSpPr>
                  <p:nvPr/>
                </p:nvSpPr>
                <p:spPr bwMode="auto">
                  <a:xfrm>
                    <a:off x="3824094" y="3687247"/>
                    <a:ext cx="568398" cy="701765"/>
                  </a:xfrm>
                  <a:custGeom>
                    <a:avLst/>
                    <a:gdLst>
                      <a:gd name="T0" fmla="*/ 162 w 179"/>
                      <a:gd name="T1" fmla="*/ 0 h 221"/>
                      <a:gd name="T2" fmla="*/ 57 w 179"/>
                      <a:gd name="T3" fmla="*/ 0 h 221"/>
                      <a:gd name="T4" fmla="*/ 0 w 179"/>
                      <a:gd name="T5" fmla="*/ 55 h 221"/>
                      <a:gd name="T6" fmla="*/ 0 w 179"/>
                      <a:gd name="T7" fmla="*/ 202 h 221"/>
                      <a:gd name="T8" fmla="*/ 0 w 179"/>
                      <a:gd name="T9" fmla="*/ 202 h 221"/>
                      <a:gd name="T10" fmla="*/ 1 w 179"/>
                      <a:gd name="T11" fmla="*/ 210 h 221"/>
                      <a:gd name="T12" fmla="*/ 4 w 179"/>
                      <a:gd name="T13" fmla="*/ 216 h 221"/>
                      <a:gd name="T14" fmla="*/ 9 w 179"/>
                      <a:gd name="T15" fmla="*/ 220 h 221"/>
                      <a:gd name="T16" fmla="*/ 16 w 179"/>
                      <a:gd name="T17" fmla="*/ 221 h 221"/>
                      <a:gd name="T18" fmla="*/ 179 w 179"/>
                      <a:gd name="T19" fmla="*/ 221 h 221"/>
                      <a:gd name="T20" fmla="*/ 179 w 179"/>
                      <a:gd name="T21" fmla="*/ 19 h 221"/>
                      <a:gd name="T22" fmla="*/ 179 w 179"/>
                      <a:gd name="T23" fmla="*/ 19 h 221"/>
                      <a:gd name="T24" fmla="*/ 177 w 179"/>
                      <a:gd name="T25" fmla="*/ 12 h 221"/>
                      <a:gd name="T26" fmla="*/ 174 w 179"/>
                      <a:gd name="T27" fmla="*/ 6 h 221"/>
                      <a:gd name="T28" fmla="*/ 169 w 179"/>
                      <a:gd name="T29" fmla="*/ 2 h 221"/>
                      <a:gd name="T30" fmla="*/ 162 w 179"/>
                      <a:gd name="T31" fmla="*/ 0 h 221"/>
                      <a:gd name="T32" fmla="*/ 162 w 179"/>
                      <a:gd name="T33" fmla="*/ 0 h 221"/>
                      <a:gd name="T34" fmla="*/ 162 w 179"/>
                      <a:gd name="T35" fmla="*/ 0 h 221"/>
                      <a:gd name="T36" fmla="*/ 162 w 179"/>
                      <a:gd name="T37" fmla="*/ 0 h 221"/>
                      <a:gd name="T38" fmla="*/ 165 w 179"/>
                      <a:gd name="T39" fmla="*/ 206 h 221"/>
                      <a:gd name="T40" fmla="*/ 23 w 179"/>
                      <a:gd name="T41" fmla="*/ 206 h 221"/>
                      <a:gd name="T42" fmla="*/ 23 w 179"/>
                      <a:gd name="T43" fmla="*/ 206 h 221"/>
                      <a:gd name="T44" fmla="*/ 21 w 179"/>
                      <a:gd name="T45" fmla="*/ 206 h 221"/>
                      <a:gd name="T46" fmla="*/ 16 w 179"/>
                      <a:gd name="T47" fmla="*/ 205 h 221"/>
                      <a:gd name="T48" fmla="*/ 14 w 179"/>
                      <a:gd name="T49" fmla="*/ 199 h 221"/>
                      <a:gd name="T50" fmla="*/ 14 w 179"/>
                      <a:gd name="T51" fmla="*/ 195 h 221"/>
                      <a:gd name="T52" fmla="*/ 14 w 179"/>
                      <a:gd name="T53" fmla="*/ 65 h 221"/>
                      <a:gd name="T54" fmla="*/ 48 w 179"/>
                      <a:gd name="T55" fmla="*/ 65 h 221"/>
                      <a:gd name="T56" fmla="*/ 48 w 179"/>
                      <a:gd name="T57" fmla="*/ 65 h 221"/>
                      <a:gd name="T58" fmla="*/ 54 w 179"/>
                      <a:gd name="T59" fmla="*/ 65 h 221"/>
                      <a:gd name="T60" fmla="*/ 58 w 179"/>
                      <a:gd name="T61" fmla="*/ 60 h 221"/>
                      <a:gd name="T62" fmla="*/ 62 w 179"/>
                      <a:gd name="T63" fmla="*/ 55 h 221"/>
                      <a:gd name="T64" fmla="*/ 64 w 179"/>
                      <a:gd name="T65" fmla="*/ 48 h 221"/>
                      <a:gd name="T66" fmla="*/ 64 w 179"/>
                      <a:gd name="T67" fmla="*/ 16 h 221"/>
                      <a:gd name="T68" fmla="*/ 155 w 179"/>
                      <a:gd name="T69" fmla="*/ 16 h 221"/>
                      <a:gd name="T70" fmla="*/ 155 w 179"/>
                      <a:gd name="T71" fmla="*/ 16 h 221"/>
                      <a:gd name="T72" fmla="*/ 158 w 179"/>
                      <a:gd name="T73" fmla="*/ 16 h 221"/>
                      <a:gd name="T74" fmla="*/ 162 w 179"/>
                      <a:gd name="T75" fmla="*/ 17 h 221"/>
                      <a:gd name="T76" fmla="*/ 165 w 179"/>
                      <a:gd name="T77" fmla="*/ 21 h 221"/>
                      <a:gd name="T78" fmla="*/ 165 w 179"/>
                      <a:gd name="T79" fmla="*/ 27 h 221"/>
                      <a:gd name="T80" fmla="*/ 165 w 179"/>
                      <a:gd name="T81" fmla="*/ 206 h 221"/>
                      <a:gd name="T82" fmla="*/ 165 w 179"/>
                      <a:gd name="T83" fmla="*/ 206 h 221"/>
                      <a:gd name="T84" fmla="*/ 165 w 179"/>
                      <a:gd name="T85" fmla="*/ 206 h 2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79" h="221">
                        <a:moveTo>
                          <a:pt x="162" y="0"/>
                        </a:moveTo>
                        <a:lnTo>
                          <a:pt x="57" y="0"/>
                        </a:lnTo>
                        <a:lnTo>
                          <a:pt x="0" y="55"/>
                        </a:lnTo>
                        <a:lnTo>
                          <a:pt x="0" y="202"/>
                        </a:lnTo>
                        <a:lnTo>
                          <a:pt x="0" y="202"/>
                        </a:lnTo>
                        <a:lnTo>
                          <a:pt x="1" y="210"/>
                        </a:lnTo>
                        <a:lnTo>
                          <a:pt x="4" y="216"/>
                        </a:lnTo>
                        <a:lnTo>
                          <a:pt x="9" y="220"/>
                        </a:lnTo>
                        <a:lnTo>
                          <a:pt x="16" y="221"/>
                        </a:lnTo>
                        <a:lnTo>
                          <a:pt x="179" y="221"/>
                        </a:lnTo>
                        <a:lnTo>
                          <a:pt x="179" y="19"/>
                        </a:lnTo>
                        <a:lnTo>
                          <a:pt x="179" y="19"/>
                        </a:lnTo>
                        <a:lnTo>
                          <a:pt x="177" y="12"/>
                        </a:lnTo>
                        <a:lnTo>
                          <a:pt x="174" y="6"/>
                        </a:lnTo>
                        <a:lnTo>
                          <a:pt x="169" y="2"/>
                        </a:lnTo>
                        <a:lnTo>
                          <a:pt x="162" y="0"/>
                        </a:lnTo>
                        <a:lnTo>
                          <a:pt x="162" y="0"/>
                        </a:lnTo>
                        <a:lnTo>
                          <a:pt x="162" y="0"/>
                        </a:lnTo>
                        <a:lnTo>
                          <a:pt x="162" y="0"/>
                        </a:lnTo>
                        <a:close/>
                        <a:moveTo>
                          <a:pt x="165" y="206"/>
                        </a:moveTo>
                        <a:lnTo>
                          <a:pt x="23" y="206"/>
                        </a:lnTo>
                        <a:lnTo>
                          <a:pt x="23" y="206"/>
                        </a:lnTo>
                        <a:lnTo>
                          <a:pt x="21" y="206"/>
                        </a:lnTo>
                        <a:lnTo>
                          <a:pt x="16" y="205"/>
                        </a:lnTo>
                        <a:lnTo>
                          <a:pt x="14" y="199"/>
                        </a:lnTo>
                        <a:lnTo>
                          <a:pt x="14" y="195"/>
                        </a:lnTo>
                        <a:lnTo>
                          <a:pt x="14" y="65"/>
                        </a:lnTo>
                        <a:lnTo>
                          <a:pt x="48" y="65"/>
                        </a:lnTo>
                        <a:lnTo>
                          <a:pt x="48" y="65"/>
                        </a:lnTo>
                        <a:lnTo>
                          <a:pt x="54" y="65"/>
                        </a:lnTo>
                        <a:lnTo>
                          <a:pt x="58" y="60"/>
                        </a:lnTo>
                        <a:lnTo>
                          <a:pt x="62" y="55"/>
                        </a:lnTo>
                        <a:lnTo>
                          <a:pt x="64" y="48"/>
                        </a:lnTo>
                        <a:lnTo>
                          <a:pt x="64" y="16"/>
                        </a:lnTo>
                        <a:lnTo>
                          <a:pt x="155" y="16"/>
                        </a:lnTo>
                        <a:lnTo>
                          <a:pt x="155" y="16"/>
                        </a:lnTo>
                        <a:lnTo>
                          <a:pt x="158" y="16"/>
                        </a:lnTo>
                        <a:lnTo>
                          <a:pt x="162" y="17"/>
                        </a:lnTo>
                        <a:lnTo>
                          <a:pt x="165" y="21"/>
                        </a:lnTo>
                        <a:lnTo>
                          <a:pt x="165" y="27"/>
                        </a:lnTo>
                        <a:lnTo>
                          <a:pt x="165" y="206"/>
                        </a:lnTo>
                        <a:lnTo>
                          <a:pt x="165" y="206"/>
                        </a:lnTo>
                        <a:lnTo>
                          <a:pt x="165" y="206"/>
                        </a:lnTo>
                        <a:close/>
                      </a:path>
                    </a:pathLst>
                  </a:custGeom>
                  <a:solidFill>
                    <a:srgbClr val="00827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p>
                    <a:pPr marL="0" marR="0" lvl="0" indent="0" defTabSz="932597" eaLnBrk="1" fontAlgn="auto" latinLnBrk="0" hangingPunct="1">
                      <a:lnSpc>
                        <a:spcPct val="100000"/>
                      </a:lnSpc>
                      <a:spcBef>
                        <a:spcPts val="0"/>
                      </a:spcBef>
                      <a:spcAft>
                        <a:spcPts val="0"/>
                      </a:spcAft>
                      <a:buClrTx/>
                      <a:buSzTx/>
                      <a:buFontTx/>
                      <a:buNone/>
                      <a:tabLst/>
                      <a:defRPr/>
                    </a:pPr>
                    <a:endParaRPr kumimoji="0" lang="en-US" sz="1836" b="0" i="0" u="none" strike="noStrike" kern="0" cap="none" spc="0" normalizeH="0" baseline="0" noProof="0">
                      <a:ln>
                        <a:noFill/>
                      </a:ln>
                      <a:solidFill>
                        <a:sysClr val="windowText" lastClr="000000"/>
                      </a:solidFill>
                      <a:effectLst/>
                      <a:uLnTx/>
                      <a:uFillTx/>
                    </a:endParaRPr>
                  </a:p>
                </p:txBody>
              </p:sp>
            </p:grpSp>
          </p:grpSp>
        </p:grpSp>
        <p:grpSp>
          <p:nvGrpSpPr>
            <p:cNvPr id="797" name="Group 796"/>
            <p:cNvGrpSpPr/>
            <p:nvPr/>
          </p:nvGrpSpPr>
          <p:grpSpPr>
            <a:xfrm>
              <a:off x="9010438" y="4484186"/>
              <a:ext cx="2069656" cy="1325399"/>
              <a:chOff x="6488872" y="513598"/>
              <a:chExt cx="2069656" cy="1325399"/>
            </a:xfrm>
          </p:grpSpPr>
          <p:sp>
            <p:nvSpPr>
              <p:cNvPr id="810" name="Rectangle 21"/>
              <p:cNvSpPr>
                <a:spLocks noChangeArrowheads="1"/>
              </p:cNvSpPr>
              <p:nvPr/>
            </p:nvSpPr>
            <p:spPr bwMode="auto">
              <a:xfrm>
                <a:off x="6488872" y="513598"/>
                <a:ext cx="2069656" cy="1325399"/>
              </a:xfrm>
              <a:prstGeom prst="rect">
                <a:avLst/>
              </a:prstGeom>
              <a:solidFill>
                <a:srgbClr val="FFB900"/>
              </a:solidFill>
              <a:ln>
                <a:noFill/>
              </a:ln>
              <a:extLst/>
            </p:spPr>
            <p:txBody>
              <a:bodyPr vert="horz" wrap="square" lIns="93260" tIns="46630" rIns="93260" bIns="46630" numCol="1" anchor="t" anchorCtr="0" compatLnSpc="1">
                <a:prstTxWarp prst="textNoShape">
                  <a:avLst/>
                </a:prstTxWarp>
              </a:bodyPr>
              <a:lstStyle/>
              <a:p>
                <a:pPr marL="0" marR="0" lvl="0" indent="0" defTabSz="932597" eaLnBrk="1" fontAlgn="auto" latinLnBrk="0" hangingPunct="1">
                  <a:lnSpc>
                    <a:spcPct val="100000"/>
                  </a:lnSpc>
                  <a:spcBef>
                    <a:spcPts val="0"/>
                  </a:spcBef>
                  <a:spcAft>
                    <a:spcPts val="0"/>
                  </a:spcAft>
                  <a:buClrTx/>
                  <a:buSzTx/>
                  <a:buFontTx/>
                  <a:buNone/>
                  <a:tabLst/>
                  <a:defRPr/>
                </a:pPr>
                <a:endParaRPr kumimoji="0" lang="en-US" sz="1836" b="0" i="0" u="none" strike="noStrike" kern="0" cap="none" spc="0" normalizeH="0" baseline="0" noProof="0" dirty="0">
                  <a:ln>
                    <a:noFill/>
                  </a:ln>
                  <a:solidFill>
                    <a:sysClr val="windowText" lastClr="000000"/>
                  </a:solidFill>
                  <a:effectLst/>
                  <a:uLnTx/>
                  <a:uFillTx/>
                </a:endParaRPr>
              </a:p>
            </p:txBody>
          </p:sp>
          <p:sp>
            <p:nvSpPr>
              <p:cNvPr id="811" name="Rectangle 23"/>
              <p:cNvSpPr>
                <a:spLocks noChangeArrowheads="1"/>
              </p:cNvSpPr>
              <p:nvPr/>
            </p:nvSpPr>
            <p:spPr bwMode="auto">
              <a:xfrm>
                <a:off x="6488872" y="1118898"/>
                <a:ext cx="2069656" cy="26091"/>
              </a:xfrm>
              <a:prstGeom prst="rect">
                <a:avLst/>
              </a:prstGeom>
              <a:solidFill>
                <a:srgbClr val="FF8C00"/>
              </a:solidFill>
              <a:ln>
                <a:noFill/>
              </a:ln>
              <a:extLst/>
            </p:spPr>
            <p:txBody>
              <a:bodyPr vert="horz" wrap="square" lIns="93260" tIns="46630" rIns="93260" bIns="46630" numCol="1" anchor="t" anchorCtr="0" compatLnSpc="1">
                <a:prstTxWarp prst="textNoShape">
                  <a:avLst/>
                </a:prstTxWarp>
              </a:bodyPr>
              <a:lstStyle/>
              <a:p>
                <a:pPr marL="0" marR="0" lvl="0" indent="0" defTabSz="932597" eaLnBrk="1" fontAlgn="auto" latinLnBrk="0" hangingPunct="1">
                  <a:lnSpc>
                    <a:spcPct val="100000"/>
                  </a:lnSpc>
                  <a:spcBef>
                    <a:spcPts val="0"/>
                  </a:spcBef>
                  <a:spcAft>
                    <a:spcPts val="0"/>
                  </a:spcAft>
                  <a:buClrTx/>
                  <a:buSzTx/>
                  <a:buFontTx/>
                  <a:buNone/>
                  <a:tabLst/>
                  <a:defRPr/>
                </a:pPr>
                <a:endParaRPr kumimoji="0" lang="en-US" sz="1836" b="0" i="0" u="none" strike="noStrike" kern="0" cap="none" spc="0" normalizeH="0" baseline="0" noProof="0">
                  <a:ln>
                    <a:noFill/>
                  </a:ln>
                  <a:solidFill>
                    <a:sysClr val="windowText" lastClr="000000"/>
                  </a:solidFill>
                  <a:effectLst/>
                  <a:uLnTx/>
                  <a:uFillTx/>
                </a:endParaRPr>
              </a:p>
            </p:txBody>
          </p:sp>
          <p:sp>
            <p:nvSpPr>
              <p:cNvPr id="812" name="Rectangle 24"/>
              <p:cNvSpPr>
                <a:spLocks noChangeArrowheads="1"/>
              </p:cNvSpPr>
              <p:nvPr/>
            </p:nvSpPr>
            <p:spPr bwMode="auto">
              <a:xfrm>
                <a:off x="6488872" y="1019754"/>
                <a:ext cx="2069656" cy="23482"/>
              </a:xfrm>
              <a:prstGeom prst="rect">
                <a:avLst/>
              </a:prstGeom>
              <a:solidFill>
                <a:srgbClr val="FF8C00"/>
              </a:solidFill>
              <a:ln>
                <a:noFill/>
              </a:ln>
              <a:extLst/>
            </p:spPr>
            <p:txBody>
              <a:bodyPr vert="horz" wrap="square" lIns="93260" tIns="46630" rIns="93260" bIns="46630" numCol="1" anchor="t" anchorCtr="0" compatLnSpc="1">
                <a:prstTxWarp prst="textNoShape">
                  <a:avLst/>
                </a:prstTxWarp>
              </a:bodyPr>
              <a:lstStyle/>
              <a:p>
                <a:pPr marL="0" marR="0" lvl="0" indent="0" defTabSz="932597" eaLnBrk="1" fontAlgn="auto" latinLnBrk="0" hangingPunct="1">
                  <a:lnSpc>
                    <a:spcPct val="100000"/>
                  </a:lnSpc>
                  <a:spcBef>
                    <a:spcPts val="0"/>
                  </a:spcBef>
                  <a:spcAft>
                    <a:spcPts val="0"/>
                  </a:spcAft>
                  <a:buClrTx/>
                  <a:buSzTx/>
                  <a:buFontTx/>
                  <a:buNone/>
                  <a:tabLst/>
                  <a:defRPr/>
                </a:pPr>
                <a:endParaRPr kumimoji="0" lang="en-US" sz="1836" b="0" i="0" u="none" strike="noStrike" kern="0" cap="none" spc="0" normalizeH="0" baseline="0" noProof="0">
                  <a:ln>
                    <a:noFill/>
                  </a:ln>
                  <a:solidFill>
                    <a:sysClr val="windowText" lastClr="000000"/>
                  </a:solidFill>
                  <a:effectLst/>
                  <a:uLnTx/>
                  <a:uFillTx/>
                </a:endParaRPr>
              </a:p>
            </p:txBody>
          </p:sp>
          <p:sp>
            <p:nvSpPr>
              <p:cNvPr id="813" name="Rectangle 25"/>
              <p:cNvSpPr>
                <a:spLocks noChangeArrowheads="1"/>
              </p:cNvSpPr>
              <p:nvPr/>
            </p:nvSpPr>
            <p:spPr bwMode="auto">
              <a:xfrm>
                <a:off x="6488872" y="1071935"/>
                <a:ext cx="2069656" cy="20872"/>
              </a:xfrm>
              <a:prstGeom prst="rect">
                <a:avLst/>
              </a:prstGeom>
              <a:solidFill>
                <a:srgbClr val="FF8C00"/>
              </a:solidFill>
              <a:ln>
                <a:noFill/>
              </a:ln>
              <a:extLst/>
            </p:spPr>
            <p:txBody>
              <a:bodyPr vert="horz" wrap="square" lIns="93260" tIns="46630" rIns="93260" bIns="46630" numCol="1" anchor="t" anchorCtr="0" compatLnSpc="1">
                <a:prstTxWarp prst="textNoShape">
                  <a:avLst/>
                </a:prstTxWarp>
              </a:bodyPr>
              <a:lstStyle/>
              <a:p>
                <a:pPr marL="0" marR="0" lvl="0" indent="0" defTabSz="932597" eaLnBrk="1" fontAlgn="auto" latinLnBrk="0" hangingPunct="1">
                  <a:lnSpc>
                    <a:spcPct val="100000"/>
                  </a:lnSpc>
                  <a:spcBef>
                    <a:spcPts val="0"/>
                  </a:spcBef>
                  <a:spcAft>
                    <a:spcPts val="0"/>
                  </a:spcAft>
                  <a:buClrTx/>
                  <a:buSzTx/>
                  <a:buFontTx/>
                  <a:buNone/>
                  <a:tabLst/>
                  <a:defRPr/>
                </a:pPr>
                <a:endParaRPr kumimoji="0" lang="en-US" sz="1836" b="0" i="0" u="none" strike="noStrike" kern="0" cap="none" spc="0" normalizeH="0" baseline="0" noProof="0">
                  <a:ln>
                    <a:noFill/>
                  </a:ln>
                  <a:solidFill>
                    <a:sysClr val="windowText" lastClr="000000"/>
                  </a:solidFill>
                  <a:effectLst/>
                  <a:uLnTx/>
                  <a:uFillTx/>
                </a:endParaRPr>
              </a:p>
            </p:txBody>
          </p:sp>
          <p:sp>
            <p:nvSpPr>
              <p:cNvPr id="814" name="Rectangle 26"/>
              <p:cNvSpPr>
                <a:spLocks noChangeArrowheads="1"/>
              </p:cNvSpPr>
              <p:nvPr/>
            </p:nvSpPr>
            <p:spPr bwMode="auto">
              <a:xfrm>
                <a:off x="6488872" y="970183"/>
                <a:ext cx="2069656" cy="20872"/>
              </a:xfrm>
              <a:prstGeom prst="rect">
                <a:avLst/>
              </a:prstGeom>
              <a:solidFill>
                <a:srgbClr val="FF8C00"/>
              </a:solidFill>
              <a:ln>
                <a:noFill/>
              </a:ln>
              <a:extLst/>
            </p:spPr>
            <p:txBody>
              <a:bodyPr vert="horz" wrap="square" lIns="93260" tIns="46630" rIns="93260" bIns="46630" numCol="1" anchor="t" anchorCtr="0" compatLnSpc="1">
                <a:prstTxWarp prst="textNoShape">
                  <a:avLst/>
                </a:prstTxWarp>
              </a:bodyPr>
              <a:lstStyle/>
              <a:p>
                <a:pPr marL="0" marR="0" lvl="0" indent="0" defTabSz="932597" eaLnBrk="1" fontAlgn="auto" latinLnBrk="0" hangingPunct="1">
                  <a:lnSpc>
                    <a:spcPct val="100000"/>
                  </a:lnSpc>
                  <a:spcBef>
                    <a:spcPts val="0"/>
                  </a:spcBef>
                  <a:spcAft>
                    <a:spcPts val="0"/>
                  </a:spcAft>
                  <a:buClrTx/>
                  <a:buSzTx/>
                  <a:buFontTx/>
                  <a:buNone/>
                  <a:tabLst/>
                  <a:defRPr/>
                </a:pPr>
                <a:endParaRPr kumimoji="0" lang="en-US" sz="1836" b="0" i="0" u="none" strike="noStrike" kern="0" cap="none" spc="0" normalizeH="0" baseline="0" noProof="0">
                  <a:ln>
                    <a:noFill/>
                  </a:ln>
                  <a:solidFill>
                    <a:sysClr val="windowText" lastClr="000000"/>
                  </a:solidFill>
                  <a:effectLst/>
                  <a:uLnTx/>
                  <a:uFillTx/>
                </a:endParaRPr>
              </a:p>
            </p:txBody>
          </p:sp>
          <p:sp>
            <p:nvSpPr>
              <p:cNvPr id="815" name="Rectangle 27"/>
              <p:cNvSpPr>
                <a:spLocks noChangeArrowheads="1"/>
              </p:cNvSpPr>
              <p:nvPr/>
            </p:nvSpPr>
            <p:spPr bwMode="auto">
              <a:xfrm>
                <a:off x="6488872" y="918002"/>
                <a:ext cx="2069656" cy="20872"/>
              </a:xfrm>
              <a:prstGeom prst="rect">
                <a:avLst/>
              </a:prstGeom>
              <a:solidFill>
                <a:srgbClr val="FF8C00"/>
              </a:solidFill>
              <a:ln>
                <a:noFill/>
              </a:ln>
              <a:extLst/>
            </p:spPr>
            <p:txBody>
              <a:bodyPr vert="horz" wrap="square" lIns="93260" tIns="46630" rIns="93260" bIns="46630" numCol="1" anchor="t" anchorCtr="0" compatLnSpc="1">
                <a:prstTxWarp prst="textNoShape">
                  <a:avLst/>
                </a:prstTxWarp>
              </a:bodyPr>
              <a:lstStyle/>
              <a:p>
                <a:pPr marL="0" marR="0" lvl="0" indent="0" defTabSz="932597" eaLnBrk="1" fontAlgn="auto" latinLnBrk="0" hangingPunct="1">
                  <a:lnSpc>
                    <a:spcPct val="100000"/>
                  </a:lnSpc>
                  <a:spcBef>
                    <a:spcPts val="0"/>
                  </a:spcBef>
                  <a:spcAft>
                    <a:spcPts val="0"/>
                  </a:spcAft>
                  <a:buClrTx/>
                  <a:buSzTx/>
                  <a:buFontTx/>
                  <a:buNone/>
                  <a:tabLst/>
                  <a:defRPr/>
                </a:pPr>
                <a:endParaRPr kumimoji="0" lang="en-US" sz="1836" b="0" i="0" u="none" strike="noStrike" kern="0" cap="none" spc="0" normalizeH="0" baseline="0" noProof="0">
                  <a:ln>
                    <a:noFill/>
                  </a:ln>
                  <a:solidFill>
                    <a:sysClr val="windowText" lastClr="000000"/>
                  </a:solidFill>
                  <a:effectLst/>
                  <a:uLnTx/>
                  <a:uFillTx/>
                </a:endParaRPr>
              </a:p>
            </p:txBody>
          </p:sp>
          <p:sp>
            <p:nvSpPr>
              <p:cNvPr id="826" name="Rectangle 28"/>
              <p:cNvSpPr>
                <a:spLocks noChangeArrowheads="1"/>
              </p:cNvSpPr>
              <p:nvPr/>
            </p:nvSpPr>
            <p:spPr bwMode="auto">
              <a:xfrm>
                <a:off x="6488872" y="865821"/>
                <a:ext cx="2069656" cy="26091"/>
              </a:xfrm>
              <a:prstGeom prst="rect">
                <a:avLst/>
              </a:prstGeom>
              <a:solidFill>
                <a:srgbClr val="FF8C00"/>
              </a:solidFill>
              <a:ln>
                <a:noFill/>
              </a:ln>
              <a:extLst/>
            </p:spPr>
            <p:txBody>
              <a:bodyPr vert="horz" wrap="square" lIns="93260" tIns="46630" rIns="93260" bIns="46630" numCol="1" anchor="t" anchorCtr="0" compatLnSpc="1">
                <a:prstTxWarp prst="textNoShape">
                  <a:avLst/>
                </a:prstTxWarp>
              </a:bodyPr>
              <a:lstStyle/>
              <a:p>
                <a:pPr marL="0" marR="0" lvl="0" indent="0" defTabSz="932597" eaLnBrk="1" fontAlgn="auto" latinLnBrk="0" hangingPunct="1">
                  <a:lnSpc>
                    <a:spcPct val="100000"/>
                  </a:lnSpc>
                  <a:spcBef>
                    <a:spcPts val="0"/>
                  </a:spcBef>
                  <a:spcAft>
                    <a:spcPts val="0"/>
                  </a:spcAft>
                  <a:buClrTx/>
                  <a:buSzTx/>
                  <a:buFontTx/>
                  <a:buNone/>
                  <a:tabLst/>
                  <a:defRPr/>
                </a:pPr>
                <a:endParaRPr kumimoji="0" lang="en-US" sz="1836" b="0" i="0" u="none" strike="noStrike" kern="0" cap="none" spc="0" normalizeH="0" baseline="0" noProof="0">
                  <a:ln>
                    <a:noFill/>
                  </a:ln>
                  <a:solidFill>
                    <a:sysClr val="windowText" lastClr="000000"/>
                  </a:solidFill>
                  <a:effectLst/>
                  <a:uLnTx/>
                  <a:uFillTx/>
                </a:endParaRPr>
              </a:p>
            </p:txBody>
          </p:sp>
          <p:sp>
            <p:nvSpPr>
              <p:cNvPr id="827" name="Rectangle 29"/>
              <p:cNvSpPr>
                <a:spLocks noChangeArrowheads="1"/>
              </p:cNvSpPr>
              <p:nvPr/>
            </p:nvSpPr>
            <p:spPr bwMode="auto">
              <a:xfrm>
                <a:off x="6488872" y="769285"/>
                <a:ext cx="2069656" cy="20872"/>
              </a:xfrm>
              <a:prstGeom prst="rect">
                <a:avLst/>
              </a:prstGeom>
              <a:solidFill>
                <a:srgbClr val="FF8C00"/>
              </a:solidFill>
              <a:ln>
                <a:noFill/>
              </a:ln>
              <a:extLst/>
            </p:spPr>
            <p:txBody>
              <a:bodyPr vert="horz" wrap="square" lIns="93260" tIns="46630" rIns="93260" bIns="46630" numCol="1" anchor="t" anchorCtr="0" compatLnSpc="1">
                <a:prstTxWarp prst="textNoShape">
                  <a:avLst/>
                </a:prstTxWarp>
              </a:bodyPr>
              <a:lstStyle/>
              <a:p>
                <a:pPr marL="0" marR="0" lvl="0" indent="0" defTabSz="932597" eaLnBrk="1" fontAlgn="auto" latinLnBrk="0" hangingPunct="1">
                  <a:lnSpc>
                    <a:spcPct val="100000"/>
                  </a:lnSpc>
                  <a:spcBef>
                    <a:spcPts val="0"/>
                  </a:spcBef>
                  <a:spcAft>
                    <a:spcPts val="0"/>
                  </a:spcAft>
                  <a:buClrTx/>
                  <a:buSzTx/>
                  <a:buFontTx/>
                  <a:buNone/>
                  <a:tabLst/>
                  <a:defRPr/>
                </a:pPr>
                <a:endParaRPr kumimoji="0" lang="en-US" sz="1836" b="0" i="0" u="none" strike="noStrike" kern="0" cap="none" spc="0" normalizeH="0" baseline="0" noProof="0">
                  <a:ln>
                    <a:noFill/>
                  </a:ln>
                  <a:solidFill>
                    <a:sysClr val="windowText" lastClr="000000"/>
                  </a:solidFill>
                  <a:effectLst/>
                  <a:uLnTx/>
                  <a:uFillTx/>
                </a:endParaRPr>
              </a:p>
            </p:txBody>
          </p:sp>
          <p:sp>
            <p:nvSpPr>
              <p:cNvPr id="828" name="Rectangle 30"/>
              <p:cNvSpPr>
                <a:spLocks noChangeArrowheads="1"/>
              </p:cNvSpPr>
              <p:nvPr/>
            </p:nvSpPr>
            <p:spPr bwMode="auto">
              <a:xfrm>
                <a:off x="6488872" y="818858"/>
                <a:ext cx="2069656" cy="23482"/>
              </a:xfrm>
              <a:prstGeom prst="rect">
                <a:avLst/>
              </a:prstGeom>
              <a:solidFill>
                <a:srgbClr val="FF8C00"/>
              </a:solidFill>
              <a:ln>
                <a:noFill/>
              </a:ln>
              <a:extLst/>
            </p:spPr>
            <p:txBody>
              <a:bodyPr vert="horz" wrap="square" lIns="93260" tIns="46630" rIns="93260" bIns="46630" numCol="1" anchor="t" anchorCtr="0" compatLnSpc="1">
                <a:prstTxWarp prst="textNoShape">
                  <a:avLst/>
                </a:prstTxWarp>
              </a:bodyPr>
              <a:lstStyle/>
              <a:p>
                <a:pPr marL="0" marR="0" lvl="0" indent="0" defTabSz="932597" eaLnBrk="1" fontAlgn="auto" latinLnBrk="0" hangingPunct="1">
                  <a:lnSpc>
                    <a:spcPct val="100000"/>
                  </a:lnSpc>
                  <a:spcBef>
                    <a:spcPts val="0"/>
                  </a:spcBef>
                  <a:spcAft>
                    <a:spcPts val="0"/>
                  </a:spcAft>
                  <a:buClrTx/>
                  <a:buSzTx/>
                  <a:buFontTx/>
                  <a:buNone/>
                  <a:tabLst/>
                  <a:defRPr/>
                </a:pPr>
                <a:endParaRPr kumimoji="0" lang="en-US" sz="1836" b="0" i="0" u="none" strike="noStrike" kern="0" cap="none" spc="0" normalizeH="0" baseline="0" noProof="0">
                  <a:ln>
                    <a:noFill/>
                  </a:ln>
                  <a:solidFill>
                    <a:sysClr val="windowText" lastClr="000000"/>
                  </a:solidFill>
                  <a:effectLst/>
                  <a:uLnTx/>
                  <a:uFillTx/>
                </a:endParaRPr>
              </a:p>
            </p:txBody>
          </p:sp>
          <p:sp>
            <p:nvSpPr>
              <p:cNvPr id="829" name="Rectangle 31"/>
              <p:cNvSpPr>
                <a:spLocks noChangeArrowheads="1"/>
              </p:cNvSpPr>
              <p:nvPr/>
            </p:nvSpPr>
            <p:spPr bwMode="auto">
              <a:xfrm>
                <a:off x="6488872" y="717104"/>
                <a:ext cx="2069656" cy="20872"/>
              </a:xfrm>
              <a:prstGeom prst="rect">
                <a:avLst/>
              </a:prstGeom>
              <a:solidFill>
                <a:srgbClr val="FF8C00"/>
              </a:solidFill>
              <a:ln>
                <a:noFill/>
              </a:ln>
              <a:extLst/>
            </p:spPr>
            <p:txBody>
              <a:bodyPr vert="horz" wrap="square" lIns="93260" tIns="46630" rIns="93260" bIns="46630" numCol="1" anchor="t" anchorCtr="0" compatLnSpc="1">
                <a:prstTxWarp prst="textNoShape">
                  <a:avLst/>
                </a:prstTxWarp>
              </a:bodyPr>
              <a:lstStyle/>
              <a:p>
                <a:pPr marL="0" marR="0" lvl="0" indent="0" defTabSz="932597" eaLnBrk="1" fontAlgn="auto" latinLnBrk="0" hangingPunct="1">
                  <a:lnSpc>
                    <a:spcPct val="100000"/>
                  </a:lnSpc>
                  <a:spcBef>
                    <a:spcPts val="0"/>
                  </a:spcBef>
                  <a:spcAft>
                    <a:spcPts val="0"/>
                  </a:spcAft>
                  <a:buClrTx/>
                  <a:buSzTx/>
                  <a:buFontTx/>
                  <a:buNone/>
                  <a:tabLst/>
                  <a:defRPr/>
                </a:pPr>
                <a:endParaRPr kumimoji="0" lang="en-US" sz="1836" b="0" i="0" u="none" strike="noStrike" kern="0" cap="none" spc="0" normalizeH="0" baseline="0" noProof="0">
                  <a:ln>
                    <a:noFill/>
                  </a:ln>
                  <a:solidFill>
                    <a:sysClr val="windowText" lastClr="000000"/>
                  </a:solidFill>
                  <a:effectLst/>
                  <a:uLnTx/>
                  <a:uFillTx/>
                </a:endParaRPr>
              </a:p>
            </p:txBody>
          </p:sp>
          <p:sp>
            <p:nvSpPr>
              <p:cNvPr id="830" name="Rectangle 32"/>
              <p:cNvSpPr>
                <a:spLocks noChangeArrowheads="1"/>
              </p:cNvSpPr>
              <p:nvPr/>
            </p:nvSpPr>
            <p:spPr bwMode="auto">
              <a:xfrm>
                <a:off x="6488872" y="664923"/>
                <a:ext cx="2069656" cy="23482"/>
              </a:xfrm>
              <a:prstGeom prst="rect">
                <a:avLst/>
              </a:prstGeom>
              <a:solidFill>
                <a:srgbClr val="FF8C00"/>
              </a:solidFill>
              <a:ln>
                <a:noFill/>
              </a:ln>
              <a:extLst/>
            </p:spPr>
            <p:txBody>
              <a:bodyPr vert="horz" wrap="square" lIns="93260" tIns="46630" rIns="93260" bIns="46630" numCol="1" anchor="t" anchorCtr="0" compatLnSpc="1">
                <a:prstTxWarp prst="textNoShape">
                  <a:avLst/>
                </a:prstTxWarp>
              </a:bodyPr>
              <a:lstStyle/>
              <a:p>
                <a:pPr marL="0" marR="0" lvl="0" indent="0" defTabSz="932597" eaLnBrk="1" fontAlgn="auto" latinLnBrk="0" hangingPunct="1">
                  <a:lnSpc>
                    <a:spcPct val="100000"/>
                  </a:lnSpc>
                  <a:spcBef>
                    <a:spcPts val="0"/>
                  </a:spcBef>
                  <a:spcAft>
                    <a:spcPts val="0"/>
                  </a:spcAft>
                  <a:buClrTx/>
                  <a:buSzTx/>
                  <a:buFontTx/>
                  <a:buNone/>
                  <a:tabLst/>
                  <a:defRPr/>
                </a:pPr>
                <a:endParaRPr kumimoji="0" lang="en-US" sz="1836" b="0" i="0" u="none" strike="noStrike" kern="0" cap="none" spc="0" normalizeH="0" baseline="0" noProof="0">
                  <a:ln>
                    <a:noFill/>
                  </a:ln>
                  <a:solidFill>
                    <a:sysClr val="windowText" lastClr="000000"/>
                  </a:solidFill>
                  <a:effectLst/>
                  <a:uLnTx/>
                  <a:uFillTx/>
                </a:endParaRPr>
              </a:p>
            </p:txBody>
          </p:sp>
          <p:sp>
            <p:nvSpPr>
              <p:cNvPr id="831" name="Rectangle 33"/>
              <p:cNvSpPr>
                <a:spLocks noChangeArrowheads="1"/>
              </p:cNvSpPr>
              <p:nvPr/>
            </p:nvSpPr>
            <p:spPr bwMode="auto">
              <a:xfrm>
                <a:off x="6488872" y="615352"/>
                <a:ext cx="2069656" cy="26091"/>
              </a:xfrm>
              <a:prstGeom prst="rect">
                <a:avLst/>
              </a:prstGeom>
              <a:solidFill>
                <a:srgbClr val="FF8C00"/>
              </a:solidFill>
              <a:ln>
                <a:noFill/>
              </a:ln>
              <a:extLst/>
            </p:spPr>
            <p:txBody>
              <a:bodyPr vert="horz" wrap="square" lIns="93260" tIns="46630" rIns="93260" bIns="46630" numCol="1" anchor="t" anchorCtr="0" compatLnSpc="1">
                <a:prstTxWarp prst="textNoShape">
                  <a:avLst/>
                </a:prstTxWarp>
              </a:bodyPr>
              <a:lstStyle/>
              <a:p>
                <a:pPr marL="0" marR="0" lvl="0" indent="0" defTabSz="932597" eaLnBrk="1" fontAlgn="auto" latinLnBrk="0" hangingPunct="1">
                  <a:lnSpc>
                    <a:spcPct val="100000"/>
                  </a:lnSpc>
                  <a:spcBef>
                    <a:spcPts val="0"/>
                  </a:spcBef>
                  <a:spcAft>
                    <a:spcPts val="0"/>
                  </a:spcAft>
                  <a:buClrTx/>
                  <a:buSzTx/>
                  <a:buFontTx/>
                  <a:buNone/>
                  <a:tabLst/>
                  <a:defRPr/>
                </a:pPr>
                <a:endParaRPr kumimoji="0" lang="en-US" sz="1836" b="0" i="0" u="none" strike="noStrike" kern="0" cap="none" spc="0" normalizeH="0" baseline="0" noProof="0">
                  <a:ln>
                    <a:noFill/>
                  </a:ln>
                  <a:solidFill>
                    <a:sysClr val="windowText" lastClr="000000"/>
                  </a:solidFill>
                  <a:effectLst/>
                  <a:uLnTx/>
                  <a:uFillTx/>
                </a:endParaRPr>
              </a:p>
            </p:txBody>
          </p:sp>
          <p:sp>
            <p:nvSpPr>
              <p:cNvPr id="832" name="Rectangle 34"/>
              <p:cNvSpPr>
                <a:spLocks noChangeArrowheads="1"/>
              </p:cNvSpPr>
              <p:nvPr/>
            </p:nvSpPr>
            <p:spPr bwMode="auto">
              <a:xfrm>
                <a:off x="6488872" y="563171"/>
                <a:ext cx="2069656" cy="26091"/>
              </a:xfrm>
              <a:prstGeom prst="rect">
                <a:avLst/>
              </a:prstGeom>
              <a:solidFill>
                <a:srgbClr val="FF8C00"/>
              </a:solidFill>
              <a:ln>
                <a:noFill/>
              </a:ln>
              <a:extLst/>
            </p:spPr>
            <p:txBody>
              <a:bodyPr vert="horz" wrap="square" lIns="93260" tIns="46630" rIns="93260" bIns="46630" numCol="1" anchor="t" anchorCtr="0" compatLnSpc="1">
                <a:prstTxWarp prst="textNoShape">
                  <a:avLst/>
                </a:prstTxWarp>
              </a:bodyPr>
              <a:lstStyle/>
              <a:p>
                <a:pPr marL="0" marR="0" lvl="0" indent="0" defTabSz="932597" eaLnBrk="1" fontAlgn="auto" latinLnBrk="0" hangingPunct="1">
                  <a:lnSpc>
                    <a:spcPct val="100000"/>
                  </a:lnSpc>
                  <a:spcBef>
                    <a:spcPts val="0"/>
                  </a:spcBef>
                  <a:spcAft>
                    <a:spcPts val="0"/>
                  </a:spcAft>
                  <a:buClrTx/>
                  <a:buSzTx/>
                  <a:buFontTx/>
                  <a:buNone/>
                  <a:tabLst/>
                  <a:defRPr/>
                </a:pPr>
                <a:endParaRPr kumimoji="0" lang="en-US" sz="1836" b="0" i="0" u="none" strike="noStrike" kern="0" cap="none" spc="0" normalizeH="0" baseline="0" noProof="0">
                  <a:ln>
                    <a:noFill/>
                  </a:ln>
                  <a:solidFill>
                    <a:sysClr val="windowText" lastClr="000000"/>
                  </a:solidFill>
                  <a:effectLst/>
                  <a:uLnTx/>
                  <a:uFillTx/>
                </a:endParaRPr>
              </a:p>
            </p:txBody>
          </p:sp>
          <p:sp>
            <p:nvSpPr>
              <p:cNvPr id="833" name="Rectangle 35"/>
              <p:cNvSpPr>
                <a:spLocks noChangeArrowheads="1"/>
              </p:cNvSpPr>
              <p:nvPr/>
            </p:nvSpPr>
            <p:spPr bwMode="auto">
              <a:xfrm>
                <a:off x="6488872" y="516208"/>
                <a:ext cx="2069656" cy="20872"/>
              </a:xfrm>
              <a:prstGeom prst="rect">
                <a:avLst/>
              </a:prstGeom>
              <a:solidFill>
                <a:srgbClr val="FF8C00"/>
              </a:solidFill>
              <a:ln>
                <a:noFill/>
              </a:ln>
              <a:extLst/>
            </p:spPr>
            <p:txBody>
              <a:bodyPr vert="horz" wrap="square" lIns="93260" tIns="46630" rIns="93260" bIns="46630" numCol="1" anchor="t" anchorCtr="0" compatLnSpc="1">
                <a:prstTxWarp prst="textNoShape">
                  <a:avLst/>
                </a:prstTxWarp>
              </a:bodyPr>
              <a:lstStyle/>
              <a:p>
                <a:pPr marL="0" marR="0" lvl="0" indent="0" defTabSz="932597" eaLnBrk="1" fontAlgn="auto" latinLnBrk="0" hangingPunct="1">
                  <a:lnSpc>
                    <a:spcPct val="100000"/>
                  </a:lnSpc>
                  <a:spcBef>
                    <a:spcPts val="0"/>
                  </a:spcBef>
                  <a:spcAft>
                    <a:spcPts val="0"/>
                  </a:spcAft>
                  <a:buClrTx/>
                  <a:buSzTx/>
                  <a:buFontTx/>
                  <a:buNone/>
                  <a:tabLst/>
                  <a:defRPr/>
                </a:pPr>
                <a:endParaRPr kumimoji="0" lang="en-US" sz="1836" b="0" i="0" u="none" strike="noStrike" kern="0" cap="none" spc="0" normalizeH="0" baseline="0" noProof="0">
                  <a:ln>
                    <a:noFill/>
                  </a:ln>
                  <a:solidFill>
                    <a:sysClr val="windowText" lastClr="000000"/>
                  </a:solidFill>
                  <a:effectLst/>
                  <a:uLnTx/>
                  <a:uFillTx/>
                </a:endParaRPr>
              </a:p>
            </p:txBody>
          </p:sp>
          <p:sp>
            <p:nvSpPr>
              <p:cNvPr id="834" name="Rectangle 36"/>
              <p:cNvSpPr>
                <a:spLocks noChangeArrowheads="1"/>
              </p:cNvSpPr>
              <p:nvPr/>
            </p:nvSpPr>
            <p:spPr bwMode="auto">
              <a:xfrm>
                <a:off x="6488872" y="1171079"/>
                <a:ext cx="2069656" cy="20872"/>
              </a:xfrm>
              <a:prstGeom prst="rect">
                <a:avLst/>
              </a:prstGeom>
              <a:solidFill>
                <a:srgbClr val="FF8C00"/>
              </a:solidFill>
              <a:ln>
                <a:noFill/>
              </a:ln>
              <a:extLst/>
            </p:spPr>
            <p:txBody>
              <a:bodyPr vert="horz" wrap="square" lIns="93260" tIns="46630" rIns="93260" bIns="46630" numCol="1" anchor="t" anchorCtr="0" compatLnSpc="1">
                <a:prstTxWarp prst="textNoShape">
                  <a:avLst/>
                </a:prstTxWarp>
              </a:bodyPr>
              <a:lstStyle/>
              <a:p>
                <a:pPr marL="0" marR="0" lvl="0" indent="0" defTabSz="932597" eaLnBrk="1" fontAlgn="auto" latinLnBrk="0" hangingPunct="1">
                  <a:lnSpc>
                    <a:spcPct val="100000"/>
                  </a:lnSpc>
                  <a:spcBef>
                    <a:spcPts val="0"/>
                  </a:spcBef>
                  <a:spcAft>
                    <a:spcPts val="0"/>
                  </a:spcAft>
                  <a:buClrTx/>
                  <a:buSzTx/>
                  <a:buFontTx/>
                  <a:buNone/>
                  <a:tabLst/>
                  <a:defRPr/>
                </a:pPr>
                <a:endParaRPr kumimoji="0" lang="en-US" sz="1836" b="0" i="0" u="none" strike="noStrike" kern="0" cap="none" spc="0" normalizeH="0" baseline="0" noProof="0">
                  <a:ln>
                    <a:noFill/>
                  </a:ln>
                  <a:solidFill>
                    <a:sysClr val="windowText" lastClr="000000"/>
                  </a:solidFill>
                  <a:effectLst/>
                  <a:uLnTx/>
                  <a:uFillTx/>
                </a:endParaRPr>
              </a:p>
            </p:txBody>
          </p:sp>
          <p:sp>
            <p:nvSpPr>
              <p:cNvPr id="835" name="Rectangle 37"/>
              <p:cNvSpPr>
                <a:spLocks noChangeArrowheads="1"/>
              </p:cNvSpPr>
              <p:nvPr/>
            </p:nvSpPr>
            <p:spPr bwMode="auto">
              <a:xfrm>
                <a:off x="6488872" y="1272833"/>
                <a:ext cx="2069656" cy="20872"/>
              </a:xfrm>
              <a:prstGeom prst="rect">
                <a:avLst/>
              </a:prstGeom>
              <a:solidFill>
                <a:srgbClr val="FF8C00"/>
              </a:solidFill>
              <a:ln>
                <a:noFill/>
              </a:ln>
              <a:extLst/>
            </p:spPr>
            <p:txBody>
              <a:bodyPr vert="horz" wrap="square" lIns="93260" tIns="46630" rIns="93260" bIns="46630" numCol="1" anchor="t" anchorCtr="0" compatLnSpc="1">
                <a:prstTxWarp prst="textNoShape">
                  <a:avLst/>
                </a:prstTxWarp>
              </a:bodyPr>
              <a:lstStyle/>
              <a:p>
                <a:pPr marL="0" marR="0" lvl="0" indent="0" defTabSz="932597" eaLnBrk="1" fontAlgn="auto" latinLnBrk="0" hangingPunct="1">
                  <a:lnSpc>
                    <a:spcPct val="100000"/>
                  </a:lnSpc>
                  <a:spcBef>
                    <a:spcPts val="0"/>
                  </a:spcBef>
                  <a:spcAft>
                    <a:spcPts val="0"/>
                  </a:spcAft>
                  <a:buClrTx/>
                  <a:buSzTx/>
                  <a:buFontTx/>
                  <a:buNone/>
                  <a:tabLst/>
                  <a:defRPr/>
                </a:pPr>
                <a:endParaRPr kumimoji="0" lang="en-US" sz="1836" b="0" i="0" u="none" strike="noStrike" kern="0" cap="none" spc="0" normalizeH="0" baseline="0" noProof="0">
                  <a:ln>
                    <a:noFill/>
                  </a:ln>
                  <a:solidFill>
                    <a:sysClr val="windowText" lastClr="000000"/>
                  </a:solidFill>
                  <a:effectLst/>
                  <a:uLnTx/>
                  <a:uFillTx/>
                </a:endParaRPr>
              </a:p>
            </p:txBody>
          </p:sp>
          <p:sp>
            <p:nvSpPr>
              <p:cNvPr id="836" name="Rectangle 38"/>
              <p:cNvSpPr>
                <a:spLocks noChangeArrowheads="1"/>
              </p:cNvSpPr>
              <p:nvPr/>
            </p:nvSpPr>
            <p:spPr bwMode="auto">
              <a:xfrm>
                <a:off x="6488872" y="1220652"/>
                <a:ext cx="2069656" cy="23482"/>
              </a:xfrm>
              <a:prstGeom prst="rect">
                <a:avLst/>
              </a:prstGeom>
              <a:solidFill>
                <a:srgbClr val="FF8C00"/>
              </a:solidFill>
              <a:ln>
                <a:noFill/>
              </a:ln>
              <a:extLst/>
            </p:spPr>
            <p:txBody>
              <a:bodyPr vert="horz" wrap="square" lIns="93260" tIns="46630" rIns="93260" bIns="46630" numCol="1" anchor="t" anchorCtr="0" compatLnSpc="1">
                <a:prstTxWarp prst="textNoShape">
                  <a:avLst/>
                </a:prstTxWarp>
              </a:bodyPr>
              <a:lstStyle/>
              <a:p>
                <a:pPr marL="0" marR="0" lvl="0" indent="0" defTabSz="932597" eaLnBrk="1" fontAlgn="auto" latinLnBrk="0" hangingPunct="1">
                  <a:lnSpc>
                    <a:spcPct val="100000"/>
                  </a:lnSpc>
                  <a:spcBef>
                    <a:spcPts val="0"/>
                  </a:spcBef>
                  <a:spcAft>
                    <a:spcPts val="0"/>
                  </a:spcAft>
                  <a:buClrTx/>
                  <a:buSzTx/>
                  <a:buFontTx/>
                  <a:buNone/>
                  <a:tabLst/>
                  <a:defRPr/>
                </a:pPr>
                <a:endParaRPr kumimoji="0" lang="en-US" sz="1836" b="0" i="0" u="none" strike="noStrike" kern="0" cap="none" spc="0" normalizeH="0" baseline="0" noProof="0">
                  <a:ln>
                    <a:noFill/>
                  </a:ln>
                  <a:solidFill>
                    <a:sysClr val="windowText" lastClr="000000"/>
                  </a:solidFill>
                  <a:effectLst/>
                  <a:uLnTx/>
                  <a:uFillTx/>
                </a:endParaRPr>
              </a:p>
            </p:txBody>
          </p:sp>
          <p:sp>
            <p:nvSpPr>
              <p:cNvPr id="837" name="Rectangle 39"/>
              <p:cNvSpPr>
                <a:spLocks noChangeArrowheads="1"/>
              </p:cNvSpPr>
              <p:nvPr/>
            </p:nvSpPr>
            <p:spPr bwMode="auto">
              <a:xfrm>
                <a:off x="6488872" y="1322404"/>
                <a:ext cx="2069656" cy="23482"/>
              </a:xfrm>
              <a:prstGeom prst="rect">
                <a:avLst/>
              </a:prstGeom>
              <a:solidFill>
                <a:srgbClr val="FF8C00"/>
              </a:solidFill>
              <a:ln>
                <a:noFill/>
              </a:ln>
              <a:extLst/>
            </p:spPr>
            <p:txBody>
              <a:bodyPr vert="horz" wrap="square" lIns="93260" tIns="46630" rIns="93260" bIns="46630" numCol="1" anchor="t" anchorCtr="0" compatLnSpc="1">
                <a:prstTxWarp prst="textNoShape">
                  <a:avLst/>
                </a:prstTxWarp>
              </a:bodyPr>
              <a:lstStyle/>
              <a:p>
                <a:pPr marL="0" marR="0" lvl="0" indent="0" defTabSz="932597" eaLnBrk="1" fontAlgn="auto" latinLnBrk="0" hangingPunct="1">
                  <a:lnSpc>
                    <a:spcPct val="100000"/>
                  </a:lnSpc>
                  <a:spcBef>
                    <a:spcPts val="0"/>
                  </a:spcBef>
                  <a:spcAft>
                    <a:spcPts val="0"/>
                  </a:spcAft>
                  <a:buClrTx/>
                  <a:buSzTx/>
                  <a:buFontTx/>
                  <a:buNone/>
                  <a:tabLst/>
                  <a:defRPr/>
                </a:pPr>
                <a:endParaRPr kumimoji="0" lang="en-US" sz="1836" b="0" i="0" u="none" strike="noStrike" kern="0" cap="none" spc="0" normalizeH="0" baseline="0" noProof="0">
                  <a:ln>
                    <a:noFill/>
                  </a:ln>
                  <a:solidFill>
                    <a:sysClr val="windowText" lastClr="000000"/>
                  </a:solidFill>
                  <a:effectLst/>
                  <a:uLnTx/>
                  <a:uFillTx/>
                </a:endParaRPr>
              </a:p>
            </p:txBody>
          </p:sp>
          <p:sp>
            <p:nvSpPr>
              <p:cNvPr id="838" name="Rectangle 40"/>
              <p:cNvSpPr>
                <a:spLocks noChangeArrowheads="1"/>
              </p:cNvSpPr>
              <p:nvPr/>
            </p:nvSpPr>
            <p:spPr bwMode="auto">
              <a:xfrm>
                <a:off x="6488872" y="1371977"/>
                <a:ext cx="2069656" cy="23482"/>
              </a:xfrm>
              <a:prstGeom prst="rect">
                <a:avLst/>
              </a:prstGeom>
              <a:solidFill>
                <a:srgbClr val="FF8C00"/>
              </a:solidFill>
              <a:ln>
                <a:noFill/>
              </a:ln>
              <a:extLst/>
            </p:spPr>
            <p:txBody>
              <a:bodyPr vert="horz" wrap="square" lIns="93260" tIns="46630" rIns="93260" bIns="46630" numCol="1" anchor="t" anchorCtr="0" compatLnSpc="1">
                <a:prstTxWarp prst="textNoShape">
                  <a:avLst/>
                </a:prstTxWarp>
              </a:bodyPr>
              <a:lstStyle/>
              <a:p>
                <a:pPr marL="0" marR="0" lvl="0" indent="0" defTabSz="932597" eaLnBrk="1" fontAlgn="auto" latinLnBrk="0" hangingPunct="1">
                  <a:lnSpc>
                    <a:spcPct val="100000"/>
                  </a:lnSpc>
                  <a:spcBef>
                    <a:spcPts val="0"/>
                  </a:spcBef>
                  <a:spcAft>
                    <a:spcPts val="0"/>
                  </a:spcAft>
                  <a:buClrTx/>
                  <a:buSzTx/>
                  <a:buFontTx/>
                  <a:buNone/>
                  <a:tabLst/>
                  <a:defRPr/>
                </a:pPr>
                <a:endParaRPr kumimoji="0" lang="en-US" sz="1836" b="0" i="0" u="none" strike="noStrike" kern="0" cap="none" spc="0" normalizeH="0" baseline="0" noProof="0">
                  <a:ln>
                    <a:noFill/>
                  </a:ln>
                  <a:solidFill>
                    <a:sysClr val="windowText" lastClr="000000"/>
                  </a:solidFill>
                  <a:effectLst/>
                  <a:uLnTx/>
                  <a:uFillTx/>
                </a:endParaRPr>
              </a:p>
            </p:txBody>
          </p:sp>
          <p:sp>
            <p:nvSpPr>
              <p:cNvPr id="839" name="Rectangle 41"/>
              <p:cNvSpPr>
                <a:spLocks noChangeArrowheads="1"/>
              </p:cNvSpPr>
              <p:nvPr/>
            </p:nvSpPr>
            <p:spPr bwMode="auto">
              <a:xfrm>
                <a:off x="6488872" y="1421548"/>
                <a:ext cx="2069656" cy="26091"/>
              </a:xfrm>
              <a:prstGeom prst="rect">
                <a:avLst/>
              </a:prstGeom>
              <a:solidFill>
                <a:srgbClr val="FF8C00"/>
              </a:solidFill>
              <a:ln>
                <a:noFill/>
              </a:ln>
              <a:extLst/>
            </p:spPr>
            <p:txBody>
              <a:bodyPr vert="horz" wrap="square" lIns="93260" tIns="46630" rIns="93260" bIns="46630" numCol="1" anchor="t" anchorCtr="0" compatLnSpc="1">
                <a:prstTxWarp prst="textNoShape">
                  <a:avLst/>
                </a:prstTxWarp>
              </a:bodyPr>
              <a:lstStyle/>
              <a:p>
                <a:pPr marL="0" marR="0" lvl="0" indent="0" defTabSz="932597" eaLnBrk="1" fontAlgn="auto" latinLnBrk="0" hangingPunct="1">
                  <a:lnSpc>
                    <a:spcPct val="100000"/>
                  </a:lnSpc>
                  <a:spcBef>
                    <a:spcPts val="0"/>
                  </a:spcBef>
                  <a:spcAft>
                    <a:spcPts val="0"/>
                  </a:spcAft>
                  <a:buClrTx/>
                  <a:buSzTx/>
                  <a:buFontTx/>
                  <a:buNone/>
                  <a:tabLst/>
                  <a:defRPr/>
                </a:pPr>
                <a:endParaRPr kumimoji="0" lang="en-US" sz="1836" b="0" i="0" u="none" strike="noStrike" kern="0" cap="none" spc="0" normalizeH="0" baseline="0" noProof="0">
                  <a:ln>
                    <a:noFill/>
                  </a:ln>
                  <a:solidFill>
                    <a:sysClr val="windowText" lastClr="000000"/>
                  </a:solidFill>
                  <a:effectLst/>
                  <a:uLnTx/>
                  <a:uFillTx/>
                </a:endParaRPr>
              </a:p>
            </p:txBody>
          </p:sp>
          <p:sp>
            <p:nvSpPr>
              <p:cNvPr id="840" name="Rectangle 42"/>
              <p:cNvSpPr>
                <a:spLocks noChangeArrowheads="1"/>
              </p:cNvSpPr>
              <p:nvPr/>
            </p:nvSpPr>
            <p:spPr bwMode="auto">
              <a:xfrm>
                <a:off x="6488872" y="1473730"/>
                <a:ext cx="2069656" cy="20872"/>
              </a:xfrm>
              <a:prstGeom prst="rect">
                <a:avLst/>
              </a:prstGeom>
              <a:solidFill>
                <a:srgbClr val="FF8C00"/>
              </a:solidFill>
              <a:ln>
                <a:noFill/>
              </a:ln>
              <a:extLst/>
            </p:spPr>
            <p:txBody>
              <a:bodyPr vert="horz" wrap="square" lIns="93260" tIns="46630" rIns="93260" bIns="46630" numCol="1" anchor="t" anchorCtr="0" compatLnSpc="1">
                <a:prstTxWarp prst="textNoShape">
                  <a:avLst/>
                </a:prstTxWarp>
              </a:bodyPr>
              <a:lstStyle/>
              <a:p>
                <a:pPr marL="0" marR="0" lvl="0" indent="0" defTabSz="932597" eaLnBrk="1" fontAlgn="auto" latinLnBrk="0" hangingPunct="1">
                  <a:lnSpc>
                    <a:spcPct val="100000"/>
                  </a:lnSpc>
                  <a:spcBef>
                    <a:spcPts val="0"/>
                  </a:spcBef>
                  <a:spcAft>
                    <a:spcPts val="0"/>
                  </a:spcAft>
                  <a:buClrTx/>
                  <a:buSzTx/>
                  <a:buFontTx/>
                  <a:buNone/>
                  <a:tabLst/>
                  <a:defRPr/>
                </a:pPr>
                <a:endParaRPr kumimoji="0" lang="en-US" sz="1836" b="0" i="0" u="none" strike="noStrike" kern="0" cap="none" spc="0" normalizeH="0" baseline="0" noProof="0">
                  <a:ln>
                    <a:noFill/>
                  </a:ln>
                  <a:solidFill>
                    <a:sysClr val="windowText" lastClr="000000"/>
                  </a:solidFill>
                  <a:effectLst/>
                  <a:uLnTx/>
                  <a:uFillTx/>
                </a:endParaRPr>
              </a:p>
            </p:txBody>
          </p:sp>
          <p:sp>
            <p:nvSpPr>
              <p:cNvPr id="841" name="Rectangle 43"/>
              <p:cNvSpPr>
                <a:spLocks noChangeArrowheads="1"/>
              </p:cNvSpPr>
              <p:nvPr/>
            </p:nvSpPr>
            <p:spPr bwMode="auto">
              <a:xfrm>
                <a:off x="6488872" y="1523302"/>
                <a:ext cx="2069656" cy="23482"/>
              </a:xfrm>
              <a:prstGeom prst="rect">
                <a:avLst/>
              </a:prstGeom>
              <a:solidFill>
                <a:srgbClr val="FF8C00"/>
              </a:solidFill>
              <a:ln>
                <a:noFill/>
              </a:ln>
              <a:extLst/>
            </p:spPr>
            <p:txBody>
              <a:bodyPr vert="horz" wrap="square" lIns="93260" tIns="46630" rIns="93260" bIns="46630" numCol="1" anchor="t" anchorCtr="0" compatLnSpc="1">
                <a:prstTxWarp prst="textNoShape">
                  <a:avLst/>
                </a:prstTxWarp>
              </a:bodyPr>
              <a:lstStyle/>
              <a:p>
                <a:pPr marL="0" marR="0" lvl="0" indent="0" defTabSz="932597" eaLnBrk="1" fontAlgn="auto" latinLnBrk="0" hangingPunct="1">
                  <a:lnSpc>
                    <a:spcPct val="100000"/>
                  </a:lnSpc>
                  <a:spcBef>
                    <a:spcPts val="0"/>
                  </a:spcBef>
                  <a:spcAft>
                    <a:spcPts val="0"/>
                  </a:spcAft>
                  <a:buClrTx/>
                  <a:buSzTx/>
                  <a:buFontTx/>
                  <a:buNone/>
                  <a:tabLst/>
                  <a:defRPr/>
                </a:pPr>
                <a:endParaRPr kumimoji="0" lang="en-US" sz="1836" b="0" i="0" u="none" strike="noStrike" kern="0" cap="none" spc="0" normalizeH="0" baseline="0" noProof="0">
                  <a:ln>
                    <a:noFill/>
                  </a:ln>
                  <a:solidFill>
                    <a:sysClr val="windowText" lastClr="000000"/>
                  </a:solidFill>
                  <a:effectLst/>
                  <a:uLnTx/>
                  <a:uFillTx/>
                </a:endParaRPr>
              </a:p>
            </p:txBody>
          </p:sp>
          <p:sp>
            <p:nvSpPr>
              <p:cNvPr id="842" name="Rectangle 44"/>
              <p:cNvSpPr>
                <a:spLocks noChangeArrowheads="1"/>
              </p:cNvSpPr>
              <p:nvPr/>
            </p:nvSpPr>
            <p:spPr bwMode="auto">
              <a:xfrm>
                <a:off x="6488872" y="1575483"/>
                <a:ext cx="2069656" cy="20872"/>
              </a:xfrm>
              <a:prstGeom prst="rect">
                <a:avLst/>
              </a:prstGeom>
              <a:solidFill>
                <a:srgbClr val="FF8C00"/>
              </a:solidFill>
              <a:ln>
                <a:noFill/>
              </a:ln>
              <a:extLst/>
            </p:spPr>
            <p:txBody>
              <a:bodyPr vert="horz" wrap="square" lIns="93260" tIns="46630" rIns="93260" bIns="46630" numCol="1" anchor="t" anchorCtr="0" compatLnSpc="1">
                <a:prstTxWarp prst="textNoShape">
                  <a:avLst/>
                </a:prstTxWarp>
              </a:bodyPr>
              <a:lstStyle/>
              <a:p>
                <a:pPr marL="0" marR="0" lvl="0" indent="0" defTabSz="932597" eaLnBrk="1" fontAlgn="auto" latinLnBrk="0" hangingPunct="1">
                  <a:lnSpc>
                    <a:spcPct val="100000"/>
                  </a:lnSpc>
                  <a:spcBef>
                    <a:spcPts val="0"/>
                  </a:spcBef>
                  <a:spcAft>
                    <a:spcPts val="0"/>
                  </a:spcAft>
                  <a:buClrTx/>
                  <a:buSzTx/>
                  <a:buFontTx/>
                  <a:buNone/>
                  <a:tabLst/>
                  <a:defRPr/>
                </a:pPr>
                <a:endParaRPr kumimoji="0" lang="en-US" sz="1836" b="0" i="0" u="none" strike="noStrike" kern="0" cap="none" spc="0" normalizeH="0" baseline="0" noProof="0">
                  <a:ln>
                    <a:noFill/>
                  </a:ln>
                  <a:solidFill>
                    <a:sysClr val="windowText" lastClr="000000"/>
                  </a:solidFill>
                  <a:effectLst/>
                  <a:uLnTx/>
                  <a:uFillTx/>
                </a:endParaRPr>
              </a:p>
            </p:txBody>
          </p:sp>
          <p:sp>
            <p:nvSpPr>
              <p:cNvPr id="843" name="Rectangle 45"/>
              <p:cNvSpPr>
                <a:spLocks noChangeArrowheads="1"/>
              </p:cNvSpPr>
              <p:nvPr/>
            </p:nvSpPr>
            <p:spPr bwMode="auto">
              <a:xfrm>
                <a:off x="6488872" y="1625055"/>
                <a:ext cx="2069656" cy="23482"/>
              </a:xfrm>
              <a:prstGeom prst="rect">
                <a:avLst/>
              </a:prstGeom>
              <a:solidFill>
                <a:srgbClr val="FF8C00"/>
              </a:solidFill>
              <a:ln>
                <a:noFill/>
              </a:ln>
              <a:extLst/>
            </p:spPr>
            <p:txBody>
              <a:bodyPr vert="horz" wrap="square" lIns="93260" tIns="46630" rIns="93260" bIns="46630" numCol="1" anchor="t" anchorCtr="0" compatLnSpc="1">
                <a:prstTxWarp prst="textNoShape">
                  <a:avLst/>
                </a:prstTxWarp>
              </a:bodyPr>
              <a:lstStyle/>
              <a:p>
                <a:pPr marL="0" marR="0" lvl="0" indent="0" defTabSz="932597" eaLnBrk="1" fontAlgn="auto" latinLnBrk="0" hangingPunct="1">
                  <a:lnSpc>
                    <a:spcPct val="100000"/>
                  </a:lnSpc>
                  <a:spcBef>
                    <a:spcPts val="0"/>
                  </a:spcBef>
                  <a:spcAft>
                    <a:spcPts val="0"/>
                  </a:spcAft>
                  <a:buClrTx/>
                  <a:buSzTx/>
                  <a:buFontTx/>
                  <a:buNone/>
                  <a:tabLst/>
                  <a:defRPr/>
                </a:pPr>
                <a:endParaRPr kumimoji="0" lang="en-US" sz="1836" b="0" i="0" u="none" strike="noStrike" kern="0" cap="none" spc="0" normalizeH="0" baseline="0" noProof="0">
                  <a:ln>
                    <a:noFill/>
                  </a:ln>
                  <a:solidFill>
                    <a:sysClr val="windowText" lastClr="000000"/>
                  </a:solidFill>
                  <a:effectLst/>
                  <a:uLnTx/>
                  <a:uFillTx/>
                </a:endParaRPr>
              </a:p>
            </p:txBody>
          </p:sp>
        </p:grpSp>
        <p:grpSp>
          <p:nvGrpSpPr>
            <p:cNvPr id="798" name="Group 797"/>
            <p:cNvGrpSpPr/>
            <p:nvPr/>
          </p:nvGrpSpPr>
          <p:grpSpPr>
            <a:xfrm>
              <a:off x="9969714" y="5226840"/>
              <a:ext cx="244475" cy="514394"/>
              <a:chOff x="2976196" y="1497013"/>
              <a:chExt cx="244475" cy="514394"/>
            </a:xfrm>
          </p:grpSpPr>
          <p:grpSp>
            <p:nvGrpSpPr>
              <p:cNvPr id="800" name="Group 799"/>
              <p:cNvGrpSpPr/>
              <p:nvPr/>
            </p:nvGrpSpPr>
            <p:grpSpPr>
              <a:xfrm rot="20252546">
                <a:off x="2976196" y="1616119"/>
                <a:ext cx="244475" cy="395288"/>
                <a:chOff x="5811838" y="1725613"/>
                <a:chExt cx="244475" cy="395288"/>
              </a:xfrm>
            </p:grpSpPr>
            <p:grpSp>
              <p:nvGrpSpPr>
                <p:cNvPr id="805" name="Group 804"/>
                <p:cNvGrpSpPr/>
                <p:nvPr/>
              </p:nvGrpSpPr>
              <p:grpSpPr>
                <a:xfrm>
                  <a:off x="5811838" y="1725613"/>
                  <a:ext cx="244475" cy="395288"/>
                  <a:chOff x="5811838" y="1725613"/>
                  <a:chExt cx="244475" cy="395288"/>
                </a:xfrm>
              </p:grpSpPr>
              <p:sp>
                <p:nvSpPr>
                  <p:cNvPr id="807" name="Freeform 518"/>
                  <p:cNvSpPr>
                    <a:spLocks/>
                  </p:cNvSpPr>
                  <p:nvPr/>
                </p:nvSpPr>
                <p:spPr bwMode="auto">
                  <a:xfrm>
                    <a:off x="5857875" y="1725613"/>
                    <a:ext cx="152400" cy="173038"/>
                  </a:xfrm>
                  <a:custGeom>
                    <a:avLst/>
                    <a:gdLst>
                      <a:gd name="T0" fmla="*/ 68 w 68"/>
                      <a:gd name="T1" fmla="*/ 78 h 78"/>
                      <a:gd name="T2" fmla="*/ 53 w 68"/>
                      <a:gd name="T3" fmla="*/ 78 h 78"/>
                      <a:gd name="T4" fmla="*/ 53 w 68"/>
                      <a:gd name="T5" fmla="*/ 34 h 78"/>
                      <a:gd name="T6" fmla="*/ 34 w 68"/>
                      <a:gd name="T7" fmla="*/ 15 h 78"/>
                      <a:gd name="T8" fmla="*/ 15 w 68"/>
                      <a:gd name="T9" fmla="*/ 34 h 78"/>
                      <a:gd name="T10" fmla="*/ 15 w 68"/>
                      <a:gd name="T11" fmla="*/ 78 h 78"/>
                      <a:gd name="T12" fmla="*/ 0 w 68"/>
                      <a:gd name="T13" fmla="*/ 78 h 78"/>
                      <a:gd name="T14" fmla="*/ 0 w 68"/>
                      <a:gd name="T15" fmla="*/ 34 h 78"/>
                      <a:gd name="T16" fmla="*/ 34 w 68"/>
                      <a:gd name="T17" fmla="*/ 0 h 78"/>
                      <a:gd name="T18" fmla="*/ 68 w 68"/>
                      <a:gd name="T19" fmla="*/ 34 h 78"/>
                      <a:gd name="T20" fmla="*/ 68 w 68"/>
                      <a:gd name="T21" fmla="*/ 78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8" h="78">
                        <a:moveTo>
                          <a:pt x="68" y="78"/>
                        </a:moveTo>
                        <a:cubicBezTo>
                          <a:pt x="53" y="78"/>
                          <a:pt x="53" y="78"/>
                          <a:pt x="53" y="78"/>
                        </a:cubicBezTo>
                        <a:cubicBezTo>
                          <a:pt x="53" y="34"/>
                          <a:pt x="53" y="34"/>
                          <a:pt x="53" y="34"/>
                        </a:cubicBezTo>
                        <a:cubicBezTo>
                          <a:pt x="53" y="23"/>
                          <a:pt x="44" y="15"/>
                          <a:pt x="34" y="15"/>
                        </a:cubicBezTo>
                        <a:cubicBezTo>
                          <a:pt x="23" y="15"/>
                          <a:pt x="15" y="23"/>
                          <a:pt x="15" y="34"/>
                        </a:cubicBezTo>
                        <a:cubicBezTo>
                          <a:pt x="15" y="78"/>
                          <a:pt x="15" y="78"/>
                          <a:pt x="15" y="78"/>
                        </a:cubicBezTo>
                        <a:cubicBezTo>
                          <a:pt x="0" y="78"/>
                          <a:pt x="0" y="78"/>
                          <a:pt x="0" y="78"/>
                        </a:cubicBezTo>
                        <a:cubicBezTo>
                          <a:pt x="0" y="34"/>
                          <a:pt x="0" y="34"/>
                          <a:pt x="0" y="34"/>
                        </a:cubicBezTo>
                        <a:cubicBezTo>
                          <a:pt x="0" y="15"/>
                          <a:pt x="15" y="0"/>
                          <a:pt x="34" y="0"/>
                        </a:cubicBezTo>
                        <a:cubicBezTo>
                          <a:pt x="53" y="0"/>
                          <a:pt x="68" y="15"/>
                          <a:pt x="68" y="34"/>
                        </a:cubicBezTo>
                        <a:lnTo>
                          <a:pt x="68" y="78"/>
                        </a:lnTo>
                        <a:close/>
                      </a:path>
                    </a:pathLst>
                  </a:custGeom>
                  <a:solidFill>
                    <a:srgbClr val="44235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p>
                    <a:pPr marL="0" marR="0" lvl="0" indent="0" defTabSz="932597" eaLnBrk="1" fontAlgn="auto" latinLnBrk="0" hangingPunct="1">
                      <a:lnSpc>
                        <a:spcPct val="100000"/>
                      </a:lnSpc>
                      <a:spcBef>
                        <a:spcPts val="0"/>
                      </a:spcBef>
                      <a:spcAft>
                        <a:spcPts val="0"/>
                      </a:spcAft>
                      <a:buClrTx/>
                      <a:buSzTx/>
                      <a:buFontTx/>
                      <a:buNone/>
                      <a:tabLst/>
                      <a:defRPr/>
                    </a:pPr>
                    <a:endParaRPr kumimoji="0" lang="en-US" sz="1836" b="0" i="0" u="none" strike="noStrike" kern="0" cap="none" spc="0" normalizeH="0" baseline="0" noProof="0" dirty="0">
                      <a:ln>
                        <a:noFill/>
                      </a:ln>
                      <a:solidFill>
                        <a:sysClr val="windowText" lastClr="000000"/>
                      </a:solidFill>
                      <a:effectLst/>
                      <a:uLnTx/>
                      <a:uFillTx/>
                    </a:endParaRPr>
                  </a:p>
                </p:txBody>
              </p:sp>
              <p:sp>
                <p:nvSpPr>
                  <p:cNvPr id="808" name="Rectangle 519"/>
                  <p:cNvSpPr>
                    <a:spLocks noChangeArrowheads="1"/>
                  </p:cNvSpPr>
                  <p:nvPr/>
                </p:nvSpPr>
                <p:spPr bwMode="auto">
                  <a:xfrm>
                    <a:off x="5811838" y="1892301"/>
                    <a:ext cx="244475" cy="228600"/>
                  </a:xfrm>
                  <a:prstGeom prst="rect">
                    <a:avLst/>
                  </a:prstGeom>
                  <a:solidFill>
                    <a:srgbClr val="9B4F9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3260" tIns="46630" rIns="93260" bIns="46630" numCol="1" anchor="t" anchorCtr="0" compatLnSpc="1">
                    <a:prstTxWarp prst="textNoShape">
                      <a:avLst/>
                    </a:prstTxWarp>
                  </a:bodyPr>
                  <a:lstStyle/>
                  <a:p>
                    <a:pPr marL="0" marR="0" lvl="0" indent="0" defTabSz="932597" eaLnBrk="1" fontAlgn="auto" latinLnBrk="0" hangingPunct="1">
                      <a:lnSpc>
                        <a:spcPct val="100000"/>
                      </a:lnSpc>
                      <a:spcBef>
                        <a:spcPts val="0"/>
                      </a:spcBef>
                      <a:spcAft>
                        <a:spcPts val="0"/>
                      </a:spcAft>
                      <a:buClrTx/>
                      <a:buSzTx/>
                      <a:buFontTx/>
                      <a:buNone/>
                      <a:tabLst/>
                      <a:defRPr/>
                    </a:pPr>
                    <a:endParaRPr kumimoji="0" lang="en-US" sz="1836" b="0" i="0" u="none" strike="noStrike" kern="0" cap="none" spc="0" normalizeH="0" baseline="0" noProof="0" dirty="0">
                      <a:ln>
                        <a:noFill/>
                      </a:ln>
                      <a:solidFill>
                        <a:sysClr val="windowText" lastClr="000000"/>
                      </a:solidFill>
                      <a:effectLst/>
                      <a:uLnTx/>
                      <a:uFillTx/>
                    </a:endParaRPr>
                  </a:p>
                </p:txBody>
              </p:sp>
              <p:sp>
                <p:nvSpPr>
                  <p:cNvPr id="809" name="Freeform 521"/>
                  <p:cNvSpPr>
                    <a:spLocks/>
                  </p:cNvSpPr>
                  <p:nvPr/>
                </p:nvSpPr>
                <p:spPr bwMode="auto">
                  <a:xfrm>
                    <a:off x="5910263" y="1965326"/>
                    <a:ext cx="47625" cy="88900"/>
                  </a:xfrm>
                  <a:custGeom>
                    <a:avLst/>
                    <a:gdLst>
                      <a:gd name="T0" fmla="*/ 22 w 22"/>
                      <a:gd name="T1" fmla="*/ 11 h 40"/>
                      <a:gd name="T2" fmla="*/ 11 w 22"/>
                      <a:gd name="T3" fmla="*/ 0 h 40"/>
                      <a:gd name="T4" fmla="*/ 0 w 22"/>
                      <a:gd name="T5" fmla="*/ 11 h 40"/>
                      <a:gd name="T6" fmla="*/ 7 w 22"/>
                      <a:gd name="T7" fmla="*/ 22 h 40"/>
                      <a:gd name="T8" fmla="*/ 7 w 22"/>
                      <a:gd name="T9" fmla="*/ 40 h 40"/>
                      <a:gd name="T10" fmla="*/ 15 w 22"/>
                      <a:gd name="T11" fmla="*/ 40 h 40"/>
                      <a:gd name="T12" fmla="*/ 15 w 22"/>
                      <a:gd name="T13" fmla="*/ 22 h 40"/>
                      <a:gd name="T14" fmla="*/ 22 w 22"/>
                      <a:gd name="T15" fmla="*/ 11 h 4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2" h="40">
                        <a:moveTo>
                          <a:pt x="22" y="11"/>
                        </a:moveTo>
                        <a:cubicBezTo>
                          <a:pt x="22" y="5"/>
                          <a:pt x="17" y="0"/>
                          <a:pt x="11" y="0"/>
                        </a:cubicBezTo>
                        <a:cubicBezTo>
                          <a:pt x="5" y="0"/>
                          <a:pt x="0" y="5"/>
                          <a:pt x="0" y="11"/>
                        </a:cubicBezTo>
                        <a:cubicBezTo>
                          <a:pt x="0" y="16"/>
                          <a:pt x="3" y="20"/>
                          <a:pt x="7" y="22"/>
                        </a:cubicBezTo>
                        <a:cubicBezTo>
                          <a:pt x="7" y="40"/>
                          <a:pt x="7" y="40"/>
                          <a:pt x="7" y="40"/>
                        </a:cubicBezTo>
                        <a:cubicBezTo>
                          <a:pt x="15" y="40"/>
                          <a:pt x="15" y="40"/>
                          <a:pt x="15" y="40"/>
                        </a:cubicBezTo>
                        <a:cubicBezTo>
                          <a:pt x="15" y="22"/>
                          <a:pt x="15" y="22"/>
                          <a:pt x="15" y="22"/>
                        </a:cubicBezTo>
                        <a:cubicBezTo>
                          <a:pt x="19" y="20"/>
                          <a:pt x="22" y="16"/>
                          <a:pt x="22" y="11"/>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p>
                    <a:pPr marL="0" marR="0" lvl="0" indent="0" defTabSz="932597" eaLnBrk="1" fontAlgn="auto" latinLnBrk="0" hangingPunct="1">
                      <a:lnSpc>
                        <a:spcPct val="100000"/>
                      </a:lnSpc>
                      <a:spcBef>
                        <a:spcPts val="0"/>
                      </a:spcBef>
                      <a:spcAft>
                        <a:spcPts val="0"/>
                      </a:spcAft>
                      <a:buClrTx/>
                      <a:buSzTx/>
                      <a:buFontTx/>
                      <a:buNone/>
                      <a:tabLst/>
                      <a:defRPr/>
                    </a:pPr>
                    <a:endParaRPr kumimoji="0" lang="en-US" sz="1836" b="0" i="0" u="none" strike="noStrike" kern="0" cap="none" spc="0" normalizeH="0" baseline="0" noProof="0" dirty="0">
                      <a:ln>
                        <a:noFill/>
                      </a:ln>
                      <a:solidFill>
                        <a:sysClr val="windowText" lastClr="000000"/>
                      </a:solidFill>
                      <a:effectLst/>
                      <a:uLnTx/>
                      <a:uFillTx/>
                    </a:endParaRPr>
                  </a:p>
                </p:txBody>
              </p:sp>
            </p:grpSp>
            <p:sp>
              <p:nvSpPr>
                <p:cNvPr id="806" name="Rectangle 520"/>
                <p:cNvSpPr>
                  <a:spLocks noChangeArrowheads="1"/>
                </p:cNvSpPr>
                <p:nvPr/>
              </p:nvSpPr>
              <p:spPr bwMode="auto">
                <a:xfrm>
                  <a:off x="5811838" y="1892301"/>
                  <a:ext cx="65087" cy="228600"/>
                </a:xfrm>
                <a:prstGeom prst="rect">
                  <a:avLst/>
                </a:prstGeom>
                <a:solidFill>
                  <a:srgbClr val="68217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3260" tIns="46630" rIns="93260" bIns="46630" numCol="1" anchor="t" anchorCtr="0" compatLnSpc="1">
                  <a:prstTxWarp prst="textNoShape">
                    <a:avLst/>
                  </a:prstTxWarp>
                </a:bodyPr>
                <a:lstStyle/>
                <a:p>
                  <a:pPr marL="0" marR="0" lvl="0" indent="0" defTabSz="932597" eaLnBrk="1" fontAlgn="auto" latinLnBrk="0" hangingPunct="1">
                    <a:lnSpc>
                      <a:spcPct val="100000"/>
                    </a:lnSpc>
                    <a:spcBef>
                      <a:spcPts val="0"/>
                    </a:spcBef>
                    <a:spcAft>
                      <a:spcPts val="0"/>
                    </a:spcAft>
                    <a:buClrTx/>
                    <a:buSzTx/>
                    <a:buFontTx/>
                    <a:buNone/>
                    <a:tabLst/>
                    <a:defRPr/>
                  </a:pPr>
                  <a:endParaRPr kumimoji="0" lang="en-US" sz="1836" b="0" i="0" u="none" strike="noStrike" kern="0" cap="none" spc="0" normalizeH="0" baseline="0" noProof="0">
                    <a:ln>
                      <a:noFill/>
                    </a:ln>
                    <a:solidFill>
                      <a:sysClr val="windowText" lastClr="000000"/>
                    </a:solidFill>
                    <a:effectLst/>
                    <a:uLnTx/>
                    <a:uFillTx/>
                  </a:endParaRPr>
                </a:p>
              </p:txBody>
            </p:sp>
          </p:grpSp>
          <p:grpSp>
            <p:nvGrpSpPr>
              <p:cNvPr id="801" name="Group 800"/>
              <p:cNvGrpSpPr/>
              <p:nvPr/>
            </p:nvGrpSpPr>
            <p:grpSpPr>
              <a:xfrm>
                <a:off x="3002280" y="1497013"/>
                <a:ext cx="109310" cy="257659"/>
                <a:chOff x="1720850" y="1497013"/>
                <a:chExt cx="44450" cy="104775"/>
              </a:xfrm>
            </p:grpSpPr>
            <p:sp>
              <p:nvSpPr>
                <p:cNvPr id="802" name="Oval 391"/>
                <p:cNvSpPr>
                  <a:spLocks noChangeArrowheads="1"/>
                </p:cNvSpPr>
                <p:nvPr/>
              </p:nvSpPr>
              <p:spPr bwMode="auto">
                <a:xfrm>
                  <a:off x="1720850" y="1497013"/>
                  <a:ext cx="44450" cy="44450"/>
                </a:xfrm>
                <a:prstGeom prst="ellipse">
                  <a:avLst/>
                </a:prstGeom>
                <a:solidFill>
                  <a:srgbClr val="9696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p>
                  <a:pPr marL="0" marR="0" lvl="0" indent="0" defTabSz="932597" eaLnBrk="1" fontAlgn="auto" latinLnBrk="0" hangingPunct="1">
                    <a:lnSpc>
                      <a:spcPct val="100000"/>
                    </a:lnSpc>
                    <a:spcBef>
                      <a:spcPts val="0"/>
                    </a:spcBef>
                    <a:spcAft>
                      <a:spcPts val="0"/>
                    </a:spcAft>
                    <a:buClrTx/>
                    <a:buSzTx/>
                    <a:buFontTx/>
                    <a:buNone/>
                    <a:tabLst/>
                    <a:defRPr/>
                  </a:pPr>
                  <a:endParaRPr kumimoji="0" lang="en-US" sz="1836" b="0" i="0" u="none" strike="noStrike" kern="0" cap="none" spc="0" normalizeH="0" baseline="0" noProof="0">
                    <a:ln>
                      <a:noFill/>
                    </a:ln>
                    <a:solidFill>
                      <a:sysClr val="windowText" lastClr="000000"/>
                    </a:solidFill>
                    <a:effectLst/>
                    <a:uLnTx/>
                    <a:uFillTx/>
                  </a:endParaRPr>
                </a:p>
              </p:txBody>
            </p:sp>
            <p:sp>
              <p:nvSpPr>
                <p:cNvPr id="803" name="Freeform 394"/>
                <p:cNvSpPr>
                  <a:spLocks/>
                </p:cNvSpPr>
                <p:nvPr/>
              </p:nvSpPr>
              <p:spPr bwMode="auto">
                <a:xfrm>
                  <a:off x="1730375" y="1506538"/>
                  <a:ext cx="26987" cy="95250"/>
                </a:xfrm>
                <a:custGeom>
                  <a:avLst/>
                  <a:gdLst>
                    <a:gd name="T0" fmla="*/ 6 w 12"/>
                    <a:gd name="T1" fmla="*/ 0 h 43"/>
                    <a:gd name="T2" fmla="*/ 0 w 12"/>
                    <a:gd name="T3" fmla="*/ 6 h 43"/>
                    <a:gd name="T4" fmla="*/ 0 w 12"/>
                    <a:gd name="T5" fmla="*/ 37 h 43"/>
                    <a:gd name="T6" fmla="*/ 6 w 12"/>
                    <a:gd name="T7" fmla="*/ 43 h 43"/>
                    <a:gd name="T8" fmla="*/ 12 w 12"/>
                    <a:gd name="T9" fmla="*/ 37 h 43"/>
                    <a:gd name="T10" fmla="*/ 12 w 12"/>
                    <a:gd name="T11" fmla="*/ 6 h 43"/>
                    <a:gd name="T12" fmla="*/ 6 w 12"/>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2" h="43">
                      <a:moveTo>
                        <a:pt x="6" y="0"/>
                      </a:moveTo>
                      <a:cubicBezTo>
                        <a:pt x="2" y="0"/>
                        <a:pt x="0" y="3"/>
                        <a:pt x="0" y="6"/>
                      </a:cubicBezTo>
                      <a:cubicBezTo>
                        <a:pt x="0" y="37"/>
                        <a:pt x="0" y="37"/>
                        <a:pt x="0" y="37"/>
                      </a:cubicBezTo>
                      <a:cubicBezTo>
                        <a:pt x="0" y="40"/>
                        <a:pt x="2" y="43"/>
                        <a:pt x="6" y="43"/>
                      </a:cubicBezTo>
                      <a:cubicBezTo>
                        <a:pt x="9" y="43"/>
                        <a:pt x="12" y="40"/>
                        <a:pt x="12" y="37"/>
                      </a:cubicBezTo>
                      <a:cubicBezTo>
                        <a:pt x="12" y="6"/>
                        <a:pt x="12" y="6"/>
                        <a:pt x="12" y="6"/>
                      </a:cubicBezTo>
                      <a:cubicBezTo>
                        <a:pt x="12" y="3"/>
                        <a:pt x="9" y="0"/>
                        <a:pt x="6" y="0"/>
                      </a:cubicBezTo>
                      <a:close/>
                    </a:path>
                  </a:pathLst>
                </a:custGeom>
                <a:solidFill>
                  <a:srgbClr val="D2D2D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p>
                  <a:pPr marL="0" marR="0" lvl="0" indent="0" defTabSz="932597" eaLnBrk="1" fontAlgn="auto" latinLnBrk="0" hangingPunct="1">
                    <a:lnSpc>
                      <a:spcPct val="100000"/>
                    </a:lnSpc>
                    <a:spcBef>
                      <a:spcPts val="0"/>
                    </a:spcBef>
                    <a:spcAft>
                      <a:spcPts val="0"/>
                    </a:spcAft>
                    <a:buClrTx/>
                    <a:buSzTx/>
                    <a:buFontTx/>
                    <a:buNone/>
                    <a:tabLst/>
                    <a:defRPr/>
                  </a:pPr>
                  <a:endParaRPr kumimoji="0" lang="en-US" sz="1836" b="0" i="0" u="none" strike="noStrike" kern="0" cap="none" spc="0" normalizeH="0" baseline="0" noProof="0">
                    <a:ln>
                      <a:noFill/>
                    </a:ln>
                    <a:solidFill>
                      <a:sysClr val="windowText" lastClr="000000"/>
                    </a:solidFill>
                    <a:effectLst/>
                    <a:uLnTx/>
                    <a:uFillTx/>
                  </a:endParaRPr>
                </a:p>
              </p:txBody>
            </p:sp>
            <p:sp>
              <p:nvSpPr>
                <p:cNvPr id="804" name="Freeform 395"/>
                <p:cNvSpPr>
                  <a:spLocks/>
                </p:cNvSpPr>
                <p:nvPr/>
              </p:nvSpPr>
              <p:spPr bwMode="auto">
                <a:xfrm>
                  <a:off x="1735138" y="1512888"/>
                  <a:ext cx="14287" cy="82550"/>
                </a:xfrm>
                <a:custGeom>
                  <a:avLst/>
                  <a:gdLst>
                    <a:gd name="T0" fmla="*/ 4 w 7"/>
                    <a:gd name="T1" fmla="*/ 37 h 37"/>
                    <a:gd name="T2" fmla="*/ 0 w 7"/>
                    <a:gd name="T3" fmla="*/ 34 h 37"/>
                    <a:gd name="T4" fmla="*/ 0 w 7"/>
                    <a:gd name="T5" fmla="*/ 3 h 37"/>
                    <a:gd name="T6" fmla="*/ 4 w 7"/>
                    <a:gd name="T7" fmla="*/ 0 h 37"/>
                    <a:gd name="T8" fmla="*/ 7 w 7"/>
                    <a:gd name="T9" fmla="*/ 3 h 37"/>
                    <a:gd name="T10" fmla="*/ 7 w 7"/>
                    <a:gd name="T11" fmla="*/ 34 h 37"/>
                    <a:gd name="T12" fmla="*/ 4 w 7"/>
                    <a:gd name="T13" fmla="*/ 37 h 37"/>
                  </a:gdLst>
                  <a:ahLst/>
                  <a:cxnLst>
                    <a:cxn ang="0">
                      <a:pos x="T0" y="T1"/>
                    </a:cxn>
                    <a:cxn ang="0">
                      <a:pos x="T2" y="T3"/>
                    </a:cxn>
                    <a:cxn ang="0">
                      <a:pos x="T4" y="T5"/>
                    </a:cxn>
                    <a:cxn ang="0">
                      <a:pos x="T6" y="T7"/>
                    </a:cxn>
                    <a:cxn ang="0">
                      <a:pos x="T8" y="T9"/>
                    </a:cxn>
                    <a:cxn ang="0">
                      <a:pos x="T10" y="T11"/>
                    </a:cxn>
                    <a:cxn ang="0">
                      <a:pos x="T12" y="T13"/>
                    </a:cxn>
                  </a:cxnLst>
                  <a:rect l="0" t="0" r="r" b="b"/>
                  <a:pathLst>
                    <a:path w="7" h="37">
                      <a:moveTo>
                        <a:pt x="4" y="37"/>
                      </a:moveTo>
                      <a:cubicBezTo>
                        <a:pt x="2" y="37"/>
                        <a:pt x="0" y="36"/>
                        <a:pt x="0" y="34"/>
                      </a:cubicBezTo>
                      <a:cubicBezTo>
                        <a:pt x="0" y="3"/>
                        <a:pt x="0" y="3"/>
                        <a:pt x="0" y="3"/>
                      </a:cubicBezTo>
                      <a:cubicBezTo>
                        <a:pt x="0" y="1"/>
                        <a:pt x="2" y="0"/>
                        <a:pt x="4" y="0"/>
                      </a:cubicBezTo>
                      <a:cubicBezTo>
                        <a:pt x="5" y="0"/>
                        <a:pt x="7" y="1"/>
                        <a:pt x="7" y="3"/>
                      </a:cubicBezTo>
                      <a:cubicBezTo>
                        <a:pt x="7" y="34"/>
                        <a:pt x="7" y="34"/>
                        <a:pt x="7" y="34"/>
                      </a:cubicBezTo>
                      <a:cubicBezTo>
                        <a:pt x="7" y="36"/>
                        <a:pt x="5" y="37"/>
                        <a:pt x="4" y="37"/>
                      </a:cubicBezTo>
                      <a:close/>
                    </a:path>
                  </a:pathLst>
                </a:custGeom>
                <a:solidFill>
                  <a:srgbClr val="F5F5F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p>
                  <a:pPr marL="0" marR="0" lvl="0" indent="0" defTabSz="932597" eaLnBrk="1" fontAlgn="auto" latinLnBrk="0" hangingPunct="1">
                    <a:lnSpc>
                      <a:spcPct val="100000"/>
                    </a:lnSpc>
                    <a:spcBef>
                      <a:spcPts val="0"/>
                    </a:spcBef>
                    <a:spcAft>
                      <a:spcPts val="0"/>
                    </a:spcAft>
                    <a:buClrTx/>
                    <a:buSzTx/>
                    <a:buFontTx/>
                    <a:buNone/>
                    <a:tabLst/>
                    <a:defRPr/>
                  </a:pPr>
                  <a:endParaRPr kumimoji="0" lang="en-US" sz="1836" b="0" i="0" u="none" strike="noStrike" kern="0" cap="none" spc="0" normalizeH="0" baseline="0" noProof="0">
                    <a:ln>
                      <a:noFill/>
                    </a:ln>
                    <a:solidFill>
                      <a:sysClr val="windowText" lastClr="000000"/>
                    </a:solidFill>
                    <a:effectLst/>
                    <a:uLnTx/>
                    <a:uFillTx/>
                  </a:endParaRPr>
                </a:p>
              </p:txBody>
            </p:sp>
          </p:grpSp>
        </p:grpSp>
        <p:pic>
          <p:nvPicPr>
            <p:cNvPr id="799" name="Picture 798"/>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9739302" y="4599173"/>
              <a:ext cx="607443" cy="607443"/>
            </a:xfrm>
            <a:prstGeom prst="rect">
              <a:avLst/>
            </a:prstGeom>
          </p:spPr>
        </p:pic>
      </p:grpSp>
      <p:sp>
        <p:nvSpPr>
          <p:cNvPr id="3" name="TextBox 2"/>
          <p:cNvSpPr txBox="1"/>
          <p:nvPr/>
        </p:nvSpPr>
        <p:spPr>
          <a:xfrm>
            <a:off x="7691671" y="2048777"/>
            <a:ext cx="4090001" cy="1374897"/>
          </a:xfrm>
          <a:prstGeom prst="rect">
            <a:avLst/>
          </a:prstGeom>
          <a:noFill/>
        </p:spPr>
        <p:txBody>
          <a:bodyPr wrap="square" rtlCol="0">
            <a:spAutoFit/>
          </a:bodyPr>
          <a:lstStyle/>
          <a:p>
            <a:pPr marL="349724" marR="0" lvl="0" indent="-349724" defTabSz="932597"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40" b="0" i="0" u="none" strike="noStrike" kern="0" cap="none" spc="0" normalizeH="0" baseline="0" noProof="0" dirty="0">
                <a:ln>
                  <a:noFill/>
                </a:ln>
                <a:effectLst/>
                <a:uLnTx/>
                <a:uFillTx/>
                <a:latin typeface="Segoe UI" panose="020B0502040204020203" pitchFamily="34" charset="0"/>
                <a:cs typeface="Segoe UI" panose="020B0502040204020203" pitchFamily="34" charset="0"/>
              </a:rPr>
              <a:t>Corporate secrets are public knowledge; potential loss of competitive advantage. </a:t>
            </a:r>
          </a:p>
          <a:p>
            <a:pPr marL="349724" marR="0" lvl="0" indent="-349724" defTabSz="932597"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2040" b="0" i="0" u="none" strike="noStrike" kern="0" cap="none" spc="0" normalizeH="0" baseline="0" noProof="0" dirty="0">
              <a:ln>
                <a:noFill/>
              </a:ln>
              <a:solidFill>
                <a:sysClr val="windowText" lastClr="000000"/>
              </a:solidFill>
              <a:effectLst/>
              <a:uLnTx/>
              <a:uFillTx/>
            </a:endParaRPr>
          </a:p>
        </p:txBody>
      </p:sp>
    </p:spTree>
    <p:extLst>
      <p:ext uri="{BB962C8B-B14F-4D97-AF65-F5344CB8AC3E}">
        <p14:creationId xmlns:p14="http://schemas.microsoft.com/office/powerpoint/2010/main" val="1127610855"/>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72"/>
                                        </p:tgtEl>
                                        <p:attrNameLst>
                                          <p:attrName>style.visibility</p:attrName>
                                        </p:attrNameLst>
                                      </p:cBhvr>
                                      <p:to>
                                        <p:strVal val="visible"/>
                                      </p:to>
                                    </p:set>
                                    <p:animEffect transition="in" filter="wipe(left)">
                                      <p:cBhvr>
                                        <p:cTn id="7" dur="1500"/>
                                        <p:tgtEl>
                                          <p:spTgt spid="9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7037" y="68262"/>
            <a:ext cx="11889564" cy="820092"/>
          </a:xfrm>
        </p:spPr>
        <p:txBody>
          <a:bodyPr/>
          <a:lstStyle/>
          <a:p>
            <a:r>
              <a:rPr lang="en-US" dirty="0"/>
              <a:t>Alignment with regulatory compliance </a:t>
            </a:r>
          </a:p>
        </p:txBody>
      </p:sp>
      <p:graphicFrame>
        <p:nvGraphicFramePr>
          <p:cNvPr id="6" name="Table 5"/>
          <p:cNvGraphicFramePr>
            <a:graphicFrameLocks noGrp="1"/>
          </p:cNvGraphicFramePr>
          <p:nvPr>
            <p:extLst>
              <p:ext uri="{D42A27DB-BD31-4B8C-83A1-F6EECF244321}">
                <p14:modId xmlns:p14="http://schemas.microsoft.com/office/powerpoint/2010/main" val="3732019827"/>
              </p:ext>
            </p:extLst>
          </p:nvPr>
        </p:nvGraphicFramePr>
        <p:xfrm>
          <a:off x="3703637" y="1058862"/>
          <a:ext cx="7696200" cy="5822092"/>
        </p:xfrm>
        <a:graphic>
          <a:graphicData uri="http://schemas.openxmlformats.org/drawingml/2006/table">
            <a:tbl>
              <a:tblPr firstRow="1" firstCol="1" bandRow="1">
                <a:tableStyleId>{5C22544A-7EE6-4342-B048-85BDC9FD1C3A}</a:tableStyleId>
              </a:tblPr>
              <a:tblGrid>
                <a:gridCol w="2824293">
                  <a:extLst>
                    <a:ext uri="{9D8B030D-6E8A-4147-A177-3AD203B41FA5}">
                      <a16:colId xmlns:a16="http://schemas.microsoft.com/office/drawing/2014/main" val="2781478780"/>
                    </a:ext>
                  </a:extLst>
                </a:gridCol>
                <a:gridCol w="2047614">
                  <a:extLst>
                    <a:ext uri="{9D8B030D-6E8A-4147-A177-3AD203B41FA5}">
                      <a16:colId xmlns:a16="http://schemas.microsoft.com/office/drawing/2014/main" val="1999087862"/>
                    </a:ext>
                  </a:extLst>
                </a:gridCol>
                <a:gridCol w="2824293">
                  <a:extLst>
                    <a:ext uri="{9D8B030D-6E8A-4147-A177-3AD203B41FA5}">
                      <a16:colId xmlns:a16="http://schemas.microsoft.com/office/drawing/2014/main" val="430125514"/>
                    </a:ext>
                  </a:extLst>
                </a:gridCol>
              </a:tblGrid>
              <a:tr h="214536">
                <a:tc>
                  <a:txBody>
                    <a:bodyPr/>
                    <a:lstStyle/>
                    <a:p>
                      <a:pPr marL="0" marR="0" algn="ctr">
                        <a:lnSpc>
                          <a:spcPct val="107000"/>
                        </a:lnSpc>
                        <a:spcBef>
                          <a:spcPts val="0"/>
                        </a:spcBef>
                        <a:spcAft>
                          <a:spcPts val="0"/>
                        </a:spcAft>
                      </a:pPr>
                      <a:r>
                        <a:rPr lang="en-US" sz="1200">
                          <a:effectLst/>
                        </a:rPr>
                        <a:t>PCI DSS 3.1</a:t>
                      </a:r>
                      <a:endParaRPr lang="en-US" sz="1200">
                        <a:effectLst/>
                        <a:latin typeface="Calibri" panose="020F0502020204030204" pitchFamily="34" charset="0"/>
                        <a:ea typeface="Calibri" panose="020F0502020204030204" pitchFamily="34" charset="0"/>
                        <a:cs typeface="Arial" panose="020B0604020202020204" pitchFamily="34" charset="0"/>
                      </a:endParaRPr>
                    </a:p>
                  </a:txBody>
                  <a:tcPr marL="30475" marR="30475" marT="0" marB="0"/>
                </a:tc>
                <a:tc>
                  <a:txBody>
                    <a:bodyPr/>
                    <a:lstStyle/>
                    <a:p>
                      <a:pPr marL="0" marR="0" algn="ctr">
                        <a:lnSpc>
                          <a:spcPct val="107000"/>
                        </a:lnSpc>
                        <a:spcBef>
                          <a:spcPts val="0"/>
                        </a:spcBef>
                        <a:spcAft>
                          <a:spcPts val="0"/>
                        </a:spcAft>
                      </a:pPr>
                      <a:r>
                        <a:rPr lang="en-US" sz="1200">
                          <a:effectLst/>
                        </a:rPr>
                        <a:t>ISO 27001:2013</a:t>
                      </a:r>
                      <a:endParaRPr lang="en-US" sz="1200">
                        <a:effectLst/>
                        <a:latin typeface="Calibri" panose="020F0502020204030204" pitchFamily="34" charset="0"/>
                        <a:ea typeface="Calibri" panose="020F0502020204030204" pitchFamily="34" charset="0"/>
                        <a:cs typeface="Arial" panose="020B0604020202020204" pitchFamily="34" charset="0"/>
                      </a:endParaRPr>
                    </a:p>
                  </a:txBody>
                  <a:tcPr marL="30475" marR="30475" marT="0" marB="0"/>
                </a:tc>
                <a:tc>
                  <a:txBody>
                    <a:bodyPr/>
                    <a:lstStyle/>
                    <a:p>
                      <a:pPr marL="0" marR="0" algn="ctr">
                        <a:lnSpc>
                          <a:spcPct val="107000"/>
                        </a:lnSpc>
                        <a:spcBef>
                          <a:spcPts val="0"/>
                        </a:spcBef>
                        <a:spcAft>
                          <a:spcPts val="0"/>
                        </a:spcAft>
                      </a:pPr>
                      <a:r>
                        <a:rPr lang="en-US" sz="1200">
                          <a:effectLst/>
                        </a:rPr>
                        <a:t>FEDRamp</a:t>
                      </a:r>
                      <a:endParaRPr lang="en-US" sz="1200">
                        <a:effectLst/>
                        <a:latin typeface="Calibri" panose="020F0502020204030204" pitchFamily="34" charset="0"/>
                        <a:ea typeface="Calibri" panose="020F0502020204030204" pitchFamily="34" charset="0"/>
                        <a:cs typeface="Arial" panose="020B0604020202020204" pitchFamily="34" charset="0"/>
                      </a:endParaRPr>
                    </a:p>
                  </a:txBody>
                  <a:tcPr marL="30475" marR="30475" marT="0" marB="0"/>
                </a:tc>
                <a:extLst>
                  <a:ext uri="{0D108BD9-81ED-4DB2-BD59-A6C34878D82A}">
                    <a16:rowId xmlns:a16="http://schemas.microsoft.com/office/drawing/2014/main" val="632117823"/>
                  </a:ext>
                </a:extLst>
              </a:tr>
              <a:tr h="5607556">
                <a:tc>
                  <a:txBody>
                    <a:bodyPr/>
                    <a:lstStyle/>
                    <a:p>
                      <a:pPr marL="0" marR="0">
                        <a:lnSpc>
                          <a:spcPct val="107000"/>
                        </a:lnSpc>
                        <a:spcBef>
                          <a:spcPts val="0"/>
                        </a:spcBef>
                        <a:spcAft>
                          <a:spcPts val="0"/>
                        </a:spcAft>
                      </a:pPr>
                      <a:r>
                        <a:rPr lang="en-US" sz="1100">
                          <a:effectLst/>
                        </a:rPr>
                        <a:t>3.4 – Verifying stored PAN is unreadable </a:t>
                      </a:r>
                      <a:endParaRPr lang="en-US" sz="1200">
                        <a:effectLst/>
                      </a:endParaRPr>
                    </a:p>
                    <a:p>
                      <a:pPr marL="0" marR="0">
                        <a:lnSpc>
                          <a:spcPct val="107000"/>
                        </a:lnSpc>
                        <a:spcBef>
                          <a:spcPts val="0"/>
                        </a:spcBef>
                        <a:spcAft>
                          <a:spcPts val="0"/>
                        </a:spcAft>
                      </a:pPr>
                      <a:r>
                        <a:rPr lang="en-US" sz="1100">
                          <a:effectLst/>
                        </a:rPr>
                        <a:t>3.4.1 – Disk encryption usage and access control</a:t>
                      </a:r>
                      <a:endParaRPr lang="en-US" sz="1200">
                        <a:effectLst/>
                      </a:endParaRPr>
                    </a:p>
                    <a:p>
                      <a:pPr marL="0" marR="0">
                        <a:lnSpc>
                          <a:spcPct val="107000"/>
                        </a:lnSpc>
                        <a:spcBef>
                          <a:spcPts val="0"/>
                        </a:spcBef>
                        <a:spcAft>
                          <a:spcPts val="0"/>
                        </a:spcAft>
                      </a:pPr>
                      <a:r>
                        <a:rPr lang="en-US" sz="1100">
                          <a:effectLst/>
                        </a:rPr>
                        <a:t>6.4.2 – Separation of duties between test and production environments</a:t>
                      </a:r>
                      <a:endParaRPr lang="en-US" sz="1200">
                        <a:effectLst/>
                      </a:endParaRPr>
                    </a:p>
                    <a:p>
                      <a:pPr marL="0" marR="0">
                        <a:lnSpc>
                          <a:spcPct val="107000"/>
                        </a:lnSpc>
                        <a:spcBef>
                          <a:spcPts val="0"/>
                        </a:spcBef>
                        <a:spcAft>
                          <a:spcPts val="0"/>
                        </a:spcAft>
                      </a:pPr>
                      <a:r>
                        <a:rPr lang="en-US" sz="1100">
                          <a:effectLst/>
                        </a:rPr>
                        <a:t>6.4.1 – Test and Production Environment Separation</a:t>
                      </a:r>
                      <a:endParaRPr lang="en-US" sz="1200">
                        <a:effectLst/>
                      </a:endParaRPr>
                    </a:p>
                    <a:p>
                      <a:pPr marL="0" marR="0">
                        <a:lnSpc>
                          <a:spcPct val="107000"/>
                        </a:lnSpc>
                        <a:spcBef>
                          <a:spcPts val="0"/>
                        </a:spcBef>
                        <a:spcAft>
                          <a:spcPts val="0"/>
                        </a:spcAft>
                      </a:pPr>
                      <a:r>
                        <a:rPr lang="en-US" sz="1100">
                          <a:effectLst/>
                        </a:rPr>
                        <a:t>6.5.3 – Insecure cryptographic storage</a:t>
                      </a:r>
                      <a:endParaRPr lang="en-US" sz="1200">
                        <a:effectLst/>
                      </a:endParaRPr>
                    </a:p>
                    <a:p>
                      <a:pPr marL="0" marR="0">
                        <a:lnSpc>
                          <a:spcPct val="107000"/>
                        </a:lnSpc>
                        <a:spcBef>
                          <a:spcPts val="0"/>
                        </a:spcBef>
                        <a:spcAft>
                          <a:spcPts val="0"/>
                        </a:spcAft>
                      </a:pPr>
                      <a:r>
                        <a:rPr lang="en-US" sz="1100">
                          <a:effectLst/>
                        </a:rPr>
                        <a:t>7.1 – System components and cardholder data access restricted to job-based needs</a:t>
                      </a:r>
                      <a:endParaRPr lang="en-US" sz="1200">
                        <a:effectLst/>
                      </a:endParaRPr>
                    </a:p>
                    <a:p>
                      <a:pPr marL="0" marR="0">
                        <a:lnSpc>
                          <a:spcPct val="107000"/>
                        </a:lnSpc>
                        <a:spcBef>
                          <a:spcPts val="0"/>
                        </a:spcBef>
                        <a:spcAft>
                          <a:spcPts val="0"/>
                        </a:spcAft>
                      </a:pPr>
                      <a:r>
                        <a:rPr lang="en-US" sz="1100">
                          <a:effectLst/>
                        </a:rPr>
                        <a:t>7.1.2 – User ID access based on least privileges</a:t>
                      </a:r>
                      <a:endParaRPr lang="en-US" sz="1200">
                        <a:effectLst/>
                      </a:endParaRPr>
                    </a:p>
                    <a:p>
                      <a:pPr marL="0" marR="0">
                        <a:lnSpc>
                          <a:spcPct val="107000"/>
                        </a:lnSpc>
                        <a:spcBef>
                          <a:spcPts val="0"/>
                        </a:spcBef>
                        <a:spcAft>
                          <a:spcPts val="0"/>
                        </a:spcAft>
                      </a:pPr>
                      <a:r>
                        <a:rPr lang="en-US" sz="1100">
                          <a:effectLst/>
                        </a:rPr>
                        <a:t>7.1.3 –  Assigning access to job function and classification</a:t>
                      </a:r>
                      <a:endParaRPr lang="en-US" sz="1200">
                        <a:effectLst/>
                      </a:endParaRPr>
                    </a:p>
                    <a:p>
                      <a:pPr marL="0" marR="0">
                        <a:lnSpc>
                          <a:spcPct val="107000"/>
                        </a:lnSpc>
                        <a:spcBef>
                          <a:spcPts val="0"/>
                        </a:spcBef>
                        <a:spcAft>
                          <a:spcPts val="0"/>
                        </a:spcAft>
                      </a:pPr>
                      <a:r>
                        <a:rPr lang="en-US" sz="1100">
                          <a:effectLst/>
                        </a:rPr>
                        <a:t>7.1.4 – Documented approval of access privileges</a:t>
                      </a:r>
                      <a:endParaRPr lang="en-US" sz="1200">
                        <a:effectLst/>
                      </a:endParaRPr>
                    </a:p>
                    <a:p>
                      <a:pPr marL="0" marR="0">
                        <a:lnSpc>
                          <a:spcPct val="107000"/>
                        </a:lnSpc>
                        <a:spcBef>
                          <a:spcPts val="0"/>
                        </a:spcBef>
                        <a:spcAft>
                          <a:spcPts val="0"/>
                        </a:spcAft>
                      </a:pPr>
                      <a:r>
                        <a:rPr lang="en-US" sz="1100">
                          <a:effectLst/>
                        </a:rPr>
                        <a:t>7.2.2 – Assigning privileges to job function and classification</a:t>
                      </a:r>
                      <a:endParaRPr lang="en-US" sz="1200">
                        <a:effectLst/>
                      </a:endParaRPr>
                    </a:p>
                    <a:p>
                      <a:pPr marL="0" marR="0">
                        <a:lnSpc>
                          <a:spcPct val="107000"/>
                        </a:lnSpc>
                        <a:spcBef>
                          <a:spcPts val="0"/>
                        </a:spcBef>
                        <a:spcAft>
                          <a:spcPts val="0"/>
                        </a:spcAft>
                      </a:pPr>
                      <a:r>
                        <a:rPr lang="en-US" sz="1100">
                          <a:effectLst/>
                        </a:rPr>
                        <a:t>7.2.3 – Default “deny-all” setting</a:t>
                      </a:r>
                      <a:endParaRPr lang="en-US" sz="1200">
                        <a:effectLst/>
                      </a:endParaRPr>
                    </a:p>
                    <a:p>
                      <a:pPr marL="0" marR="0">
                        <a:lnSpc>
                          <a:spcPct val="107000"/>
                        </a:lnSpc>
                        <a:spcBef>
                          <a:spcPts val="0"/>
                        </a:spcBef>
                        <a:spcAft>
                          <a:spcPts val="0"/>
                        </a:spcAft>
                      </a:pPr>
                      <a:r>
                        <a:rPr lang="en-US" sz="1100">
                          <a:effectLst/>
                        </a:rPr>
                        <a:t>8.7 – Restricted access to databases containing cardholder data</a:t>
                      </a:r>
                      <a:endParaRPr lang="en-US" sz="1200">
                        <a:effectLst/>
                      </a:endParaRPr>
                    </a:p>
                    <a:p>
                      <a:pPr marL="0" marR="0">
                        <a:lnSpc>
                          <a:spcPct val="107000"/>
                        </a:lnSpc>
                        <a:spcBef>
                          <a:spcPts val="0"/>
                        </a:spcBef>
                        <a:spcAft>
                          <a:spcPts val="0"/>
                        </a:spcAft>
                      </a:pPr>
                      <a:r>
                        <a:rPr lang="en-US" sz="1100">
                          <a:effectLst/>
                        </a:rPr>
                        <a:t>10.2.2 – Logging actions by root privileges individual</a:t>
                      </a:r>
                      <a:endParaRPr lang="en-US" sz="1200">
                        <a:effectLst/>
                      </a:endParaRPr>
                    </a:p>
                    <a:p>
                      <a:pPr marL="0" marR="0">
                        <a:lnSpc>
                          <a:spcPct val="107000"/>
                        </a:lnSpc>
                        <a:spcBef>
                          <a:spcPts val="0"/>
                        </a:spcBef>
                        <a:spcAft>
                          <a:spcPts val="0"/>
                        </a:spcAft>
                      </a:pPr>
                      <a:r>
                        <a:rPr lang="en-US" sz="1100">
                          <a:effectLst/>
                        </a:rPr>
                        <a:t>10.2.5 – User changes logging</a:t>
                      </a:r>
                      <a:endParaRPr lang="en-US" sz="1200">
                        <a:effectLst/>
                      </a:endParaRPr>
                    </a:p>
                    <a:p>
                      <a:pPr marL="0" marR="0">
                        <a:lnSpc>
                          <a:spcPct val="107000"/>
                        </a:lnSpc>
                        <a:spcBef>
                          <a:spcPts val="0"/>
                        </a:spcBef>
                        <a:spcAft>
                          <a:spcPts val="0"/>
                        </a:spcAft>
                      </a:pPr>
                      <a:r>
                        <a:rPr lang="en-US" sz="1100">
                          <a:effectLst/>
                        </a:rPr>
                        <a:t>11.5 – Change-detection mechanism deployment</a:t>
                      </a:r>
                      <a:endParaRPr lang="en-US" sz="1200">
                        <a:effectLst/>
                      </a:endParaRPr>
                    </a:p>
                    <a:p>
                      <a:pPr marL="0" marR="0">
                        <a:lnSpc>
                          <a:spcPct val="107000"/>
                        </a:lnSpc>
                        <a:spcBef>
                          <a:spcPts val="0"/>
                        </a:spcBef>
                        <a:spcAft>
                          <a:spcPts val="0"/>
                        </a:spcAft>
                      </a:pPr>
                      <a:r>
                        <a:rPr lang="en-US" sz="1100">
                          <a:effectLst/>
                        </a:rPr>
                        <a:t>12.5.4 – Administer user accounts</a:t>
                      </a:r>
                      <a:endParaRPr lang="en-US" sz="1200">
                        <a:effectLst/>
                      </a:endParaRPr>
                    </a:p>
                    <a:p>
                      <a:pPr marL="0" marR="0">
                        <a:lnSpc>
                          <a:spcPct val="107000"/>
                        </a:lnSpc>
                        <a:spcBef>
                          <a:spcPts val="0"/>
                        </a:spcBef>
                        <a:spcAft>
                          <a:spcPts val="0"/>
                        </a:spcAft>
                      </a:pPr>
                      <a:r>
                        <a:rPr lang="en-US" sz="1100">
                          <a:effectLst/>
                        </a:rPr>
                        <a:t>12.5.5 – Monitor and control all access to data</a:t>
                      </a:r>
                      <a:endParaRPr lang="en-US" sz="1200">
                        <a:effectLst/>
                      </a:endParaRPr>
                    </a:p>
                    <a:p>
                      <a:pPr marL="0" marR="0">
                        <a:lnSpc>
                          <a:spcPct val="107000"/>
                        </a:lnSpc>
                        <a:spcBef>
                          <a:spcPts val="0"/>
                        </a:spcBef>
                        <a:spcAft>
                          <a:spcPts val="0"/>
                        </a:spcAft>
                      </a:pPr>
                      <a:r>
                        <a:rPr lang="en-US" sz="1100">
                          <a:effectLst/>
                        </a:rPr>
                        <a:t> </a:t>
                      </a:r>
                      <a:endParaRPr lang="en-US" sz="1200">
                        <a:effectLst/>
                        <a:latin typeface="Calibri" panose="020F0502020204030204" pitchFamily="34" charset="0"/>
                        <a:ea typeface="Calibri" panose="020F0502020204030204" pitchFamily="34" charset="0"/>
                        <a:cs typeface="Arial" panose="020B0604020202020204" pitchFamily="34" charset="0"/>
                      </a:endParaRPr>
                    </a:p>
                  </a:txBody>
                  <a:tcPr marL="30475" marR="30475" marT="0" marB="0"/>
                </a:tc>
                <a:tc>
                  <a:txBody>
                    <a:bodyPr/>
                    <a:lstStyle/>
                    <a:p>
                      <a:pPr marL="0" marR="0">
                        <a:lnSpc>
                          <a:spcPct val="107000"/>
                        </a:lnSpc>
                        <a:spcBef>
                          <a:spcPts val="0"/>
                        </a:spcBef>
                        <a:spcAft>
                          <a:spcPts val="0"/>
                        </a:spcAft>
                      </a:pPr>
                      <a:r>
                        <a:rPr lang="en-US" sz="1100">
                          <a:effectLst/>
                        </a:rPr>
                        <a:t>A.6.1.2– Segregation of duties</a:t>
                      </a:r>
                      <a:endParaRPr lang="en-US" sz="1200">
                        <a:effectLst/>
                      </a:endParaRPr>
                    </a:p>
                    <a:p>
                      <a:pPr marL="0" marR="0">
                        <a:lnSpc>
                          <a:spcPct val="107000"/>
                        </a:lnSpc>
                        <a:spcBef>
                          <a:spcPts val="0"/>
                        </a:spcBef>
                        <a:spcAft>
                          <a:spcPts val="0"/>
                        </a:spcAft>
                      </a:pPr>
                      <a:r>
                        <a:rPr lang="en-US" sz="1100">
                          <a:effectLst/>
                        </a:rPr>
                        <a:t>A.8.2.3 – Media Access</a:t>
                      </a:r>
                      <a:endParaRPr lang="en-US" sz="1200">
                        <a:effectLst/>
                      </a:endParaRPr>
                    </a:p>
                    <a:p>
                      <a:pPr marL="0" marR="0">
                        <a:lnSpc>
                          <a:spcPct val="107000"/>
                        </a:lnSpc>
                        <a:spcBef>
                          <a:spcPts val="0"/>
                        </a:spcBef>
                        <a:spcAft>
                          <a:spcPts val="0"/>
                        </a:spcAft>
                      </a:pPr>
                      <a:r>
                        <a:rPr lang="en-US" sz="1100">
                          <a:effectLst/>
                        </a:rPr>
                        <a:t>A.9.1 – Business requirement of access control</a:t>
                      </a:r>
                      <a:endParaRPr lang="en-US" sz="1200">
                        <a:effectLst/>
                      </a:endParaRPr>
                    </a:p>
                    <a:p>
                      <a:pPr marL="0" marR="0">
                        <a:lnSpc>
                          <a:spcPct val="107000"/>
                        </a:lnSpc>
                        <a:spcBef>
                          <a:spcPts val="0"/>
                        </a:spcBef>
                        <a:spcAft>
                          <a:spcPts val="0"/>
                        </a:spcAft>
                      </a:pPr>
                      <a:r>
                        <a:rPr lang="en-US" sz="1100">
                          <a:effectLst/>
                        </a:rPr>
                        <a:t>A.9.1.2 – Access to networks and network services</a:t>
                      </a:r>
                      <a:endParaRPr lang="en-US" sz="1200">
                        <a:effectLst/>
                      </a:endParaRPr>
                    </a:p>
                    <a:p>
                      <a:pPr marL="0" marR="0">
                        <a:lnSpc>
                          <a:spcPct val="107000"/>
                        </a:lnSpc>
                        <a:spcBef>
                          <a:spcPts val="0"/>
                        </a:spcBef>
                        <a:spcAft>
                          <a:spcPts val="0"/>
                        </a:spcAft>
                      </a:pPr>
                      <a:r>
                        <a:rPr lang="en-US" sz="1100">
                          <a:effectLst/>
                        </a:rPr>
                        <a:t>A.9.2.2 – User access provisioning</a:t>
                      </a:r>
                      <a:endParaRPr lang="en-US" sz="1200">
                        <a:effectLst/>
                      </a:endParaRPr>
                    </a:p>
                    <a:p>
                      <a:pPr marL="0" marR="0">
                        <a:lnSpc>
                          <a:spcPct val="107000"/>
                        </a:lnSpc>
                        <a:spcBef>
                          <a:spcPts val="0"/>
                        </a:spcBef>
                        <a:spcAft>
                          <a:spcPts val="0"/>
                        </a:spcAft>
                      </a:pPr>
                      <a:r>
                        <a:rPr lang="en-US" sz="1100">
                          <a:effectLst/>
                        </a:rPr>
                        <a:t>A.9.2.3 – Management of privileged access rights</a:t>
                      </a:r>
                      <a:endParaRPr lang="en-US" sz="1200">
                        <a:effectLst/>
                      </a:endParaRPr>
                    </a:p>
                    <a:p>
                      <a:pPr marL="0" marR="0">
                        <a:lnSpc>
                          <a:spcPct val="107000"/>
                        </a:lnSpc>
                        <a:spcBef>
                          <a:spcPts val="0"/>
                        </a:spcBef>
                        <a:spcAft>
                          <a:spcPts val="0"/>
                        </a:spcAft>
                      </a:pPr>
                      <a:r>
                        <a:rPr lang="en-US" sz="1100">
                          <a:effectLst/>
                        </a:rPr>
                        <a:t>A.9.4.1 – Information access restriction</a:t>
                      </a:r>
                      <a:endParaRPr lang="en-US" sz="1200">
                        <a:effectLst/>
                      </a:endParaRPr>
                    </a:p>
                    <a:p>
                      <a:pPr marL="0" marR="0">
                        <a:lnSpc>
                          <a:spcPct val="107000"/>
                        </a:lnSpc>
                        <a:spcBef>
                          <a:spcPts val="0"/>
                        </a:spcBef>
                        <a:spcAft>
                          <a:spcPts val="0"/>
                        </a:spcAft>
                      </a:pPr>
                      <a:r>
                        <a:rPr lang="en-US" sz="1100">
                          <a:effectLst/>
                        </a:rPr>
                        <a:t>A.9.4.5 – Access control to program source code</a:t>
                      </a:r>
                      <a:endParaRPr lang="en-US" sz="1200">
                        <a:effectLst/>
                      </a:endParaRPr>
                    </a:p>
                    <a:p>
                      <a:pPr marL="0" marR="0">
                        <a:lnSpc>
                          <a:spcPct val="107000"/>
                        </a:lnSpc>
                        <a:spcBef>
                          <a:spcPts val="0"/>
                        </a:spcBef>
                        <a:spcAft>
                          <a:spcPts val="0"/>
                        </a:spcAft>
                      </a:pPr>
                      <a:r>
                        <a:rPr lang="en-US" sz="1100">
                          <a:effectLst/>
                        </a:rPr>
                        <a:t>A.12.1.4 – Separation of development, testing, and operational environments</a:t>
                      </a:r>
                      <a:endParaRPr lang="en-US" sz="1200">
                        <a:effectLst/>
                      </a:endParaRPr>
                    </a:p>
                    <a:p>
                      <a:pPr marL="0" marR="0">
                        <a:lnSpc>
                          <a:spcPct val="107000"/>
                        </a:lnSpc>
                        <a:spcBef>
                          <a:spcPts val="0"/>
                        </a:spcBef>
                        <a:spcAft>
                          <a:spcPts val="0"/>
                        </a:spcAft>
                      </a:pPr>
                      <a:r>
                        <a:rPr lang="en-US" sz="1100">
                          <a:effectLst/>
                        </a:rPr>
                        <a:t>A.12.4.1 – Event logging</a:t>
                      </a:r>
                      <a:endParaRPr lang="en-US" sz="1200">
                        <a:effectLst/>
                      </a:endParaRPr>
                    </a:p>
                    <a:p>
                      <a:pPr marL="0" marR="0">
                        <a:lnSpc>
                          <a:spcPct val="107000"/>
                        </a:lnSpc>
                        <a:spcBef>
                          <a:spcPts val="0"/>
                        </a:spcBef>
                        <a:spcAft>
                          <a:spcPts val="0"/>
                        </a:spcAft>
                      </a:pPr>
                      <a:r>
                        <a:rPr lang="en-US" sz="1100">
                          <a:effectLst/>
                        </a:rPr>
                        <a:t>A.12.4.3 – Administrator and operator logs</a:t>
                      </a:r>
                      <a:endParaRPr lang="en-US" sz="1200">
                        <a:effectLst/>
                      </a:endParaRPr>
                    </a:p>
                    <a:p>
                      <a:pPr marL="0" marR="0">
                        <a:lnSpc>
                          <a:spcPct val="107000"/>
                        </a:lnSpc>
                        <a:spcBef>
                          <a:spcPts val="0"/>
                        </a:spcBef>
                        <a:spcAft>
                          <a:spcPts val="0"/>
                        </a:spcAft>
                      </a:pPr>
                      <a:r>
                        <a:rPr lang="en-US" sz="1100">
                          <a:effectLst/>
                        </a:rPr>
                        <a:t> </a:t>
                      </a:r>
                      <a:endParaRPr lang="en-US" sz="1200">
                        <a:effectLst/>
                      </a:endParaRPr>
                    </a:p>
                    <a:p>
                      <a:pPr marL="0" marR="0">
                        <a:lnSpc>
                          <a:spcPct val="107000"/>
                        </a:lnSpc>
                        <a:spcBef>
                          <a:spcPts val="0"/>
                        </a:spcBef>
                        <a:spcAft>
                          <a:spcPts val="0"/>
                        </a:spcAft>
                      </a:pPr>
                      <a:r>
                        <a:rPr lang="en-US" sz="1100">
                          <a:effectLst/>
                        </a:rPr>
                        <a:t> </a:t>
                      </a:r>
                      <a:endParaRPr lang="en-US" sz="1200">
                        <a:effectLst/>
                        <a:latin typeface="Calibri" panose="020F0502020204030204" pitchFamily="34" charset="0"/>
                        <a:ea typeface="Calibri" panose="020F0502020204030204" pitchFamily="34" charset="0"/>
                        <a:cs typeface="Arial" panose="020B0604020202020204" pitchFamily="34" charset="0"/>
                      </a:endParaRPr>
                    </a:p>
                  </a:txBody>
                  <a:tcPr marL="30475" marR="30475" marT="0" marB="0"/>
                </a:tc>
                <a:tc>
                  <a:txBody>
                    <a:bodyPr/>
                    <a:lstStyle/>
                    <a:p>
                      <a:pPr marL="0" marR="0">
                        <a:lnSpc>
                          <a:spcPct val="107000"/>
                        </a:lnSpc>
                        <a:spcBef>
                          <a:spcPts val="0"/>
                        </a:spcBef>
                        <a:spcAft>
                          <a:spcPts val="0"/>
                        </a:spcAft>
                      </a:pPr>
                      <a:r>
                        <a:rPr lang="en-US" sz="1100" dirty="0">
                          <a:effectLst/>
                        </a:rPr>
                        <a:t>AC-2 – Account Management</a:t>
                      </a:r>
                      <a:endParaRPr lang="en-US" sz="1200" dirty="0">
                        <a:effectLst/>
                      </a:endParaRPr>
                    </a:p>
                    <a:p>
                      <a:pPr marL="0" marR="0">
                        <a:lnSpc>
                          <a:spcPct val="107000"/>
                        </a:lnSpc>
                        <a:spcBef>
                          <a:spcPts val="0"/>
                        </a:spcBef>
                        <a:spcAft>
                          <a:spcPts val="0"/>
                        </a:spcAft>
                      </a:pPr>
                      <a:r>
                        <a:rPr lang="en-US" sz="1100" dirty="0">
                          <a:effectLst/>
                        </a:rPr>
                        <a:t>AC-2 (4) – Automated Audit Actions</a:t>
                      </a:r>
                      <a:endParaRPr lang="en-US" sz="1200" dirty="0">
                        <a:effectLst/>
                      </a:endParaRPr>
                    </a:p>
                    <a:p>
                      <a:pPr marL="0" marR="0">
                        <a:lnSpc>
                          <a:spcPct val="107000"/>
                        </a:lnSpc>
                        <a:spcBef>
                          <a:spcPts val="0"/>
                        </a:spcBef>
                        <a:spcAft>
                          <a:spcPts val="0"/>
                        </a:spcAft>
                      </a:pPr>
                      <a:r>
                        <a:rPr lang="en-US" sz="1100" dirty="0">
                          <a:effectLst/>
                        </a:rPr>
                        <a:t>AC-2 (12) – Account Monitoring</a:t>
                      </a:r>
                      <a:endParaRPr lang="en-US" sz="1200" dirty="0">
                        <a:effectLst/>
                      </a:endParaRPr>
                    </a:p>
                    <a:p>
                      <a:pPr marL="0" marR="0">
                        <a:lnSpc>
                          <a:spcPct val="107000"/>
                        </a:lnSpc>
                        <a:spcBef>
                          <a:spcPts val="0"/>
                        </a:spcBef>
                        <a:spcAft>
                          <a:spcPts val="0"/>
                        </a:spcAft>
                      </a:pPr>
                      <a:r>
                        <a:rPr lang="en-US" sz="1100" dirty="0">
                          <a:effectLst/>
                        </a:rPr>
                        <a:t>AC-3 – Access Enforcement</a:t>
                      </a:r>
                      <a:endParaRPr lang="en-US" sz="1200" dirty="0">
                        <a:effectLst/>
                      </a:endParaRPr>
                    </a:p>
                    <a:p>
                      <a:pPr marL="0" marR="0">
                        <a:lnSpc>
                          <a:spcPct val="107000"/>
                        </a:lnSpc>
                        <a:spcBef>
                          <a:spcPts val="0"/>
                        </a:spcBef>
                        <a:spcAft>
                          <a:spcPts val="0"/>
                        </a:spcAft>
                      </a:pPr>
                      <a:r>
                        <a:rPr lang="en-US" sz="1100" dirty="0">
                          <a:effectLst/>
                        </a:rPr>
                        <a:t>AC-5 – Separation of Duties</a:t>
                      </a:r>
                      <a:endParaRPr lang="en-US" sz="1200" dirty="0">
                        <a:effectLst/>
                      </a:endParaRPr>
                    </a:p>
                    <a:p>
                      <a:pPr marL="0" marR="0">
                        <a:lnSpc>
                          <a:spcPct val="107000"/>
                        </a:lnSpc>
                        <a:spcBef>
                          <a:spcPts val="0"/>
                        </a:spcBef>
                        <a:spcAft>
                          <a:spcPts val="0"/>
                        </a:spcAft>
                      </a:pPr>
                      <a:r>
                        <a:rPr lang="en-US" sz="1100" dirty="0">
                          <a:effectLst/>
                        </a:rPr>
                        <a:t>AC-6 – Least Privilege</a:t>
                      </a:r>
                      <a:endParaRPr lang="en-US" sz="1200" dirty="0">
                        <a:effectLst/>
                      </a:endParaRPr>
                    </a:p>
                    <a:p>
                      <a:pPr marL="0" marR="0">
                        <a:lnSpc>
                          <a:spcPct val="107000"/>
                        </a:lnSpc>
                        <a:spcBef>
                          <a:spcPts val="0"/>
                        </a:spcBef>
                        <a:spcAft>
                          <a:spcPts val="0"/>
                        </a:spcAft>
                      </a:pPr>
                      <a:r>
                        <a:rPr lang="en-US" sz="1100" dirty="0">
                          <a:effectLst/>
                        </a:rPr>
                        <a:t>AC-6 (1) – Authorize Access to Security Functions</a:t>
                      </a:r>
                      <a:endParaRPr lang="en-US" sz="1200" dirty="0">
                        <a:effectLst/>
                      </a:endParaRPr>
                    </a:p>
                    <a:p>
                      <a:pPr marL="0" marR="0">
                        <a:lnSpc>
                          <a:spcPct val="107000"/>
                        </a:lnSpc>
                        <a:spcBef>
                          <a:spcPts val="0"/>
                        </a:spcBef>
                        <a:spcAft>
                          <a:spcPts val="0"/>
                        </a:spcAft>
                      </a:pPr>
                      <a:r>
                        <a:rPr lang="en-US" sz="1100" dirty="0">
                          <a:effectLst/>
                        </a:rPr>
                        <a:t>AC-6 (2) – Non-Privileged Access for Non-Security Functions</a:t>
                      </a:r>
                      <a:endParaRPr lang="en-US" sz="1200" dirty="0">
                        <a:effectLst/>
                      </a:endParaRPr>
                    </a:p>
                    <a:p>
                      <a:pPr marL="0" marR="0">
                        <a:lnSpc>
                          <a:spcPct val="107000"/>
                        </a:lnSpc>
                        <a:spcBef>
                          <a:spcPts val="0"/>
                        </a:spcBef>
                        <a:spcAft>
                          <a:spcPts val="0"/>
                        </a:spcAft>
                      </a:pPr>
                      <a:r>
                        <a:rPr lang="en-US" sz="1100" dirty="0">
                          <a:effectLst/>
                        </a:rPr>
                        <a:t>AC-6 (5) – Privileged Accounts</a:t>
                      </a:r>
                      <a:endParaRPr lang="en-US" sz="1200" dirty="0">
                        <a:effectLst/>
                      </a:endParaRPr>
                    </a:p>
                    <a:p>
                      <a:pPr marL="0" marR="0">
                        <a:lnSpc>
                          <a:spcPct val="107000"/>
                        </a:lnSpc>
                        <a:spcBef>
                          <a:spcPts val="0"/>
                        </a:spcBef>
                        <a:spcAft>
                          <a:spcPts val="0"/>
                        </a:spcAft>
                      </a:pPr>
                      <a:r>
                        <a:rPr lang="en-US" sz="1100" dirty="0">
                          <a:effectLst/>
                        </a:rPr>
                        <a:t>AC-6 (9) – Auditing Use of Privileged Functions</a:t>
                      </a:r>
                      <a:endParaRPr lang="en-US" sz="1200" dirty="0">
                        <a:effectLst/>
                      </a:endParaRPr>
                    </a:p>
                    <a:p>
                      <a:pPr marL="0" marR="0">
                        <a:lnSpc>
                          <a:spcPct val="107000"/>
                        </a:lnSpc>
                        <a:spcBef>
                          <a:spcPts val="0"/>
                        </a:spcBef>
                        <a:spcAft>
                          <a:spcPts val="0"/>
                        </a:spcAft>
                      </a:pPr>
                      <a:r>
                        <a:rPr lang="en-US" sz="1100" dirty="0">
                          <a:effectLst/>
                        </a:rPr>
                        <a:t>AC-6 (10) – Prohibit Non-Privileged</a:t>
                      </a:r>
                      <a:endParaRPr lang="en-US" sz="1200" dirty="0">
                        <a:effectLst/>
                      </a:endParaRPr>
                    </a:p>
                    <a:p>
                      <a:pPr marL="0" marR="0">
                        <a:lnSpc>
                          <a:spcPct val="107000"/>
                        </a:lnSpc>
                        <a:spcBef>
                          <a:spcPts val="0"/>
                        </a:spcBef>
                        <a:spcAft>
                          <a:spcPts val="0"/>
                        </a:spcAft>
                      </a:pPr>
                      <a:r>
                        <a:rPr lang="en-US" sz="1100" dirty="0">
                          <a:effectLst/>
                        </a:rPr>
                        <a:t>Users from Executing Privileged Functions</a:t>
                      </a:r>
                      <a:endParaRPr lang="en-US" sz="1200" dirty="0">
                        <a:effectLst/>
                      </a:endParaRPr>
                    </a:p>
                    <a:p>
                      <a:pPr marL="0" marR="0">
                        <a:lnSpc>
                          <a:spcPct val="107000"/>
                        </a:lnSpc>
                        <a:spcBef>
                          <a:spcPts val="0"/>
                        </a:spcBef>
                        <a:spcAft>
                          <a:spcPts val="0"/>
                        </a:spcAft>
                      </a:pPr>
                      <a:r>
                        <a:rPr lang="en-US" sz="1100" dirty="0">
                          <a:effectLst/>
                        </a:rPr>
                        <a:t>AU-2 – Audit Events</a:t>
                      </a:r>
                      <a:endParaRPr lang="en-US" sz="1200" dirty="0">
                        <a:effectLst/>
                      </a:endParaRPr>
                    </a:p>
                    <a:p>
                      <a:pPr marL="0" marR="0">
                        <a:lnSpc>
                          <a:spcPct val="107000"/>
                        </a:lnSpc>
                        <a:spcBef>
                          <a:spcPts val="0"/>
                        </a:spcBef>
                        <a:spcAft>
                          <a:spcPts val="0"/>
                        </a:spcAft>
                      </a:pPr>
                      <a:r>
                        <a:rPr lang="en-US" sz="1100" dirty="0">
                          <a:effectLst/>
                        </a:rPr>
                        <a:t>AU-9 (4) – Audit Access by Subset of Privileged Users</a:t>
                      </a:r>
                      <a:endParaRPr lang="en-US" sz="1200" dirty="0">
                        <a:effectLst/>
                      </a:endParaRPr>
                    </a:p>
                    <a:p>
                      <a:pPr marL="0" marR="0">
                        <a:lnSpc>
                          <a:spcPct val="107000"/>
                        </a:lnSpc>
                        <a:spcBef>
                          <a:spcPts val="0"/>
                        </a:spcBef>
                        <a:spcAft>
                          <a:spcPts val="0"/>
                        </a:spcAft>
                      </a:pPr>
                      <a:r>
                        <a:rPr lang="en-US" sz="1100" dirty="0">
                          <a:effectLst/>
                        </a:rPr>
                        <a:t>AU-12 – Audit Generation</a:t>
                      </a:r>
                      <a:endParaRPr lang="en-US" sz="1200" dirty="0">
                        <a:effectLst/>
                      </a:endParaRPr>
                    </a:p>
                    <a:p>
                      <a:pPr marL="0" marR="0">
                        <a:lnSpc>
                          <a:spcPct val="107000"/>
                        </a:lnSpc>
                        <a:spcBef>
                          <a:spcPts val="0"/>
                        </a:spcBef>
                        <a:spcAft>
                          <a:spcPts val="0"/>
                        </a:spcAft>
                      </a:pPr>
                      <a:r>
                        <a:rPr lang="en-US" sz="1100" dirty="0">
                          <a:effectLst/>
                        </a:rPr>
                        <a:t>CM-5 – Access Restrictions for Change</a:t>
                      </a:r>
                      <a:endParaRPr lang="en-US" sz="1200" dirty="0">
                        <a:effectLst/>
                      </a:endParaRPr>
                    </a:p>
                    <a:p>
                      <a:pPr marL="0" marR="0">
                        <a:lnSpc>
                          <a:spcPct val="107000"/>
                        </a:lnSpc>
                        <a:spcBef>
                          <a:spcPts val="0"/>
                        </a:spcBef>
                        <a:spcAft>
                          <a:spcPts val="0"/>
                        </a:spcAft>
                      </a:pPr>
                      <a:r>
                        <a:rPr lang="en-US" sz="1100" dirty="0">
                          <a:effectLst/>
                        </a:rPr>
                        <a:t>CM-5 (1) – Automated Access Enforcement</a:t>
                      </a:r>
                      <a:endParaRPr lang="en-US" sz="1200" dirty="0">
                        <a:effectLst/>
                      </a:endParaRPr>
                    </a:p>
                    <a:p>
                      <a:pPr marL="0" marR="0">
                        <a:lnSpc>
                          <a:spcPct val="107000"/>
                        </a:lnSpc>
                        <a:spcBef>
                          <a:spcPts val="0"/>
                        </a:spcBef>
                        <a:spcAft>
                          <a:spcPts val="0"/>
                        </a:spcAft>
                      </a:pPr>
                      <a:r>
                        <a:rPr lang="en-US" sz="1100" dirty="0">
                          <a:effectLst/>
                        </a:rPr>
                        <a:t>CM-5 (5) – Limit Production / Operational Privileges</a:t>
                      </a:r>
                      <a:endParaRPr lang="en-US" sz="1200" dirty="0">
                        <a:effectLst/>
                      </a:endParaRPr>
                    </a:p>
                    <a:p>
                      <a:pPr marL="0" marR="0">
                        <a:lnSpc>
                          <a:spcPct val="107000"/>
                        </a:lnSpc>
                        <a:spcBef>
                          <a:spcPts val="0"/>
                        </a:spcBef>
                        <a:spcAft>
                          <a:spcPts val="0"/>
                        </a:spcAft>
                      </a:pPr>
                      <a:r>
                        <a:rPr lang="en-US" sz="1100" dirty="0">
                          <a:effectLst/>
                        </a:rPr>
                        <a:t>SC-2 – Application Partitioning</a:t>
                      </a:r>
                      <a:endParaRPr lang="en-US" sz="1200" dirty="0">
                        <a:effectLst/>
                      </a:endParaRPr>
                    </a:p>
                    <a:p>
                      <a:pPr marL="0" marR="0">
                        <a:lnSpc>
                          <a:spcPct val="107000"/>
                        </a:lnSpc>
                        <a:spcBef>
                          <a:spcPts val="0"/>
                        </a:spcBef>
                        <a:spcAft>
                          <a:spcPts val="0"/>
                        </a:spcAft>
                      </a:pPr>
                      <a:r>
                        <a:rPr lang="en-US" sz="1100" dirty="0">
                          <a:effectLst/>
                        </a:rPr>
                        <a:t>SC-4 – Information in Shared Resources</a:t>
                      </a:r>
                      <a:endParaRPr lang="en-US" sz="1200" dirty="0">
                        <a:effectLst/>
                      </a:endParaRPr>
                    </a:p>
                    <a:p>
                      <a:pPr marL="0" marR="0">
                        <a:lnSpc>
                          <a:spcPct val="107000"/>
                        </a:lnSpc>
                        <a:spcBef>
                          <a:spcPts val="0"/>
                        </a:spcBef>
                        <a:spcAft>
                          <a:spcPts val="0"/>
                        </a:spcAft>
                      </a:pPr>
                      <a:r>
                        <a:rPr lang="en-US" sz="1100" dirty="0">
                          <a:effectLst/>
                        </a:rPr>
                        <a:t>SC-28 – Protection of Information at Rest</a:t>
                      </a:r>
                      <a:endParaRPr lang="en-US" sz="1200" dirty="0">
                        <a:effectLst/>
                      </a:endParaRPr>
                    </a:p>
                    <a:p>
                      <a:pPr marL="0" marR="0">
                        <a:lnSpc>
                          <a:spcPct val="107000"/>
                        </a:lnSpc>
                        <a:spcBef>
                          <a:spcPts val="0"/>
                        </a:spcBef>
                        <a:spcAft>
                          <a:spcPts val="0"/>
                        </a:spcAft>
                      </a:pPr>
                      <a:r>
                        <a:rPr lang="en-US" sz="1100" dirty="0">
                          <a:effectLst/>
                        </a:rPr>
                        <a:t>SC-28(1) – Protection of Information at Rest</a:t>
                      </a:r>
                      <a:endParaRPr lang="en-US" sz="1200" dirty="0">
                        <a:effectLst/>
                      </a:endParaRPr>
                    </a:p>
                    <a:p>
                      <a:pPr marL="0" marR="0">
                        <a:lnSpc>
                          <a:spcPct val="107000"/>
                        </a:lnSpc>
                        <a:spcBef>
                          <a:spcPts val="0"/>
                        </a:spcBef>
                        <a:spcAft>
                          <a:spcPts val="0"/>
                        </a:spcAft>
                      </a:pPr>
                      <a:r>
                        <a:rPr lang="en-US" sz="1100" dirty="0">
                          <a:effectLst/>
                        </a:rPr>
                        <a:t>SI-6 – Security Function Verification</a:t>
                      </a:r>
                      <a:endParaRPr lang="en-US" sz="1200" dirty="0">
                        <a:effectLst/>
                      </a:endParaRPr>
                    </a:p>
                    <a:p>
                      <a:pPr marL="0" marR="0">
                        <a:lnSpc>
                          <a:spcPct val="107000"/>
                        </a:lnSpc>
                        <a:spcBef>
                          <a:spcPts val="0"/>
                        </a:spcBef>
                        <a:spcAft>
                          <a:spcPts val="0"/>
                        </a:spcAft>
                      </a:pPr>
                      <a:r>
                        <a:rPr lang="en-US" sz="1100" dirty="0">
                          <a:effectLst/>
                        </a:rPr>
                        <a:t>SI-7 – Software, Firmware, and Information Integrity</a:t>
                      </a:r>
                      <a:endParaRPr lang="en-US" sz="1200" dirty="0">
                        <a:effectLst/>
                        <a:latin typeface="Calibri" panose="020F0502020204030204" pitchFamily="34" charset="0"/>
                        <a:ea typeface="Calibri" panose="020F0502020204030204" pitchFamily="34" charset="0"/>
                        <a:cs typeface="Arial" panose="020B0604020202020204" pitchFamily="34" charset="0"/>
                      </a:endParaRPr>
                    </a:p>
                  </a:txBody>
                  <a:tcPr marL="30475" marR="30475" marT="0" marB="0"/>
                </a:tc>
                <a:extLst>
                  <a:ext uri="{0D108BD9-81ED-4DB2-BD59-A6C34878D82A}">
                    <a16:rowId xmlns:a16="http://schemas.microsoft.com/office/drawing/2014/main" val="884640855"/>
                  </a:ext>
                </a:extLst>
              </a:tr>
            </a:tbl>
          </a:graphicData>
        </a:graphic>
      </p:graphicFrame>
      <p:sp>
        <p:nvSpPr>
          <p:cNvPr id="7" name="Rectangle 6"/>
          <p:cNvSpPr/>
          <p:nvPr/>
        </p:nvSpPr>
        <p:spPr>
          <a:xfrm>
            <a:off x="274639" y="1363662"/>
            <a:ext cx="3124198" cy="923330"/>
          </a:xfrm>
          <a:prstGeom prst="rect">
            <a:avLst/>
          </a:prstGeom>
        </p:spPr>
        <p:txBody>
          <a:bodyPr wrap="square">
            <a:spAutoFit/>
          </a:bodyPr>
          <a:lstStyle/>
          <a:p>
            <a:pPr marL="285750" indent="-285750">
              <a:buFont typeface="Arial" panose="020B0604020202020204" pitchFamily="34" charset="0"/>
              <a:buChar char="•"/>
            </a:pPr>
            <a:r>
              <a:rPr lang="en-US" dirty="0">
                <a:latin typeface="Segoe UI Light" pitchFamily="34" charset="0"/>
              </a:rPr>
              <a:t>Windows Server 2016 can now directly help address certification requirements </a:t>
            </a:r>
            <a:endParaRPr lang="en-US" dirty="0"/>
          </a:p>
        </p:txBody>
      </p:sp>
      <p:sp>
        <p:nvSpPr>
          <p:cNvPr id="8" name="Rectangle 7"/>
          <p:cNvSpPr/>
          <p:nvPr/>
        </p:nvSpPr>
        <p:spPr>
          <a:xfrm>
            <a:off x="293295" y="2582862"/>
            <a:ext cx="3029342" cy="1754326"/>
          </a:xfrm>
          <a:prstGeom prst="rect">
            <a:avLst/>
          </a:prstGeom>
        </p:spPr>
        <p:txBody>
          <a:bodyPr wrap="square">
            <a:spAutoFit/>
          </a:bodyPr>
          <a:lstStyle/>
          <a:p>
            <a:pPr marL="285750" indent="-285750">
              <a:buFont typeface="Arial" panose="020B0604020202020204" pitchFamily="34" charset="0"/>
              <a:buChar char="•"/>
            </a:pPr>
            <a:r>
              <a:rPr lang="en-US" dirty="0">
                <a:latin typeface="Segoe UI Light" pitchFamily="34" charset="0"/>
              </a:rPr>
              <a:t>Helps you more easily comply with government and industry regulations for protecting data, such as HIPPA, SOX, ISO 27001, PCI, and </a:t>
            </a:r>
            <a:r>
              <a:rPr lang="en-US" dirty="0" err="1">
                <a:latin typeface="Segoe UI Light" pitchFamily="34" charset="0"/>
              </a:rPr>
              <a:t>FedRAMP</a:t>
            </a:r>
            <a:r>
              <a:rPr lang="en-US" dirty="0">
                <a:latin typeface="Segoe UI Light" pitchFamily="34" charset="0"/>
              </a:rPr>
              <a:t>. </a:t>
            </a:r>
            <a:endParaRPr lang="en-US" dirty="0"/>
          </a:p>
        </p:txBody>
      </p:sp>
    </p:spTree>
    <p:extLst>
      <p:ext uri="{BB962C8B-B14F-4D97-AF65-F5344CB8AC3E}">
        <p14:creationId xmlns:p14="http://schemas.microsoft.com/office/powerpoint/2010/main" val="3263311163"/>
      </p:ext>
    </p:extLst>
  </p:cSld>
  <p:clrMapOvr>
    <a:masterClrMapping/>
  </p:clrMapOvr>
  <p:transition>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dirty="0"/>
              <a:t>Attacks ruin reputations</a:t>
            </a:r>
          </a:p>
        </p:txBody>
      </p:sp>
      <p:grpSp>
        <p:nvGrpSpPr>
          <p:cNvPr id="207" name="Group 206"/>
          <p:cNvGrpSpPr/>
          <p:nvPr/>
        </p:nvGrpSpPr>
        <p:grpSpPr>
          <a:xfrm>
            <a:off x="46037" y="1592262"/>
            <a:ext cx="6400800" cy="5504238"/>
            <a:chOff x="46037" y="1592262"/>
            <a:chExt cx="6400800" cy="5504238"/>
          </a:xfrm>
        </p:grpSpPr>
        <p:sp>
          <p:nvSpPr>
            <p:cNvPr id="13" name="Rectangle 5"/>
            <p:cNvSpPr>
              <a:spLocks noChangeArrowheads="1"/>
            </p:cNvSpPr>
            <p:nvPr/>
          </p:nvSpPr>
          <p:spPr bwMode="auto">
            <a:xfrm>
              <a:off x="256589" y="1670050"/>
              <a:ext cx="5646738" cy="4081463"/>
            </a:xfrm>
            <a:prstGeom prst="rect">
              <a:avLst/>
            </a:prstGeom>
            <a:solidFill>
              <a:srgbClr val="EEEEEE"/>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nvGrpSpPr>
            <p:cNvPr id="21" name="Group 4"/>
            <p:cNvGrpSpPr>
              <a:grpSpLocks noChangeAspect="1"/>
            </p:cNvGrpSpPr>
            <p:nvPr/>
          </p:nvGrpSpPr>
          <p:grpSpPr bwMode="auto">
            <a:xfrm>
              <a:off x="46037" y="1592262"/>
              <a:ext cx="6400800" cy="5504238"/>
              <a:chOff x="673" y="723"/>
              <a:chExt cx="1999" cy="1719"/>
            </a:xfrm>
          </p:grpSpPr>
          <p:sp>
            <p:nvSpPr>
              <p:cNvPr id="22" name="AutoShape 3"/>
              <p:cNvSpPr>
                <a:spLocks noChangeAspect="1" noChangeArrowheads="1" noTextEdit="1"/>
              </p:cNvSpPr>
              <p:nvPr/>
            </p:nvSpPr>
            <p:spPr bwMode="auto">
              <a:xfrm>
                <a:off x="673" y="723"/>
                <a:ext cx="1996" cy="17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4" name="Rectangle 6"/>
              <p:cNvSpPr>
                <a:spLocks noChangeArrowheads="1"/>
              </p:cNvSpPr>
              <p:nvPr/>
            </p:nvSpPr>
            <p:spPr bwMode="auto">
              <a:xfrm>
                <a:off x="748" y="723"/>
                <a:ext cx="1766" cy="13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5" name="Rectangle 7"/>
              <p:cNvSpPr>
                <a:spLocks noChangeArrowheads="1"/>
              </p:cNvSpPr>
              <p:nvPr/>
            </p:nvSpPr>
            <p:spPr bwMode="auto">
              <a:xfrm>
                <a:off x="743" y="1566"/>
                <a:ext cx="1776" cy="781"/>
              </a:xfrm>
              <a:prstGeom prst="rect">
                <a:avLst/>
              </a:prstGeom>
              <a:solidFill>
                <a:srgbClr val="66676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6" name="Rectangle 8"/>
              <p:cNvSpPr>
                <a:spLocks noChangeArrowheads="1"/>
              </p:cNvSpPr>
              <p:nvPr/>
            </p:nvSpPr>
            <p:spPr bwMode="auto">
              <a:xfrm>
                <a:off x="743" y="1566"/>
                <a:ext cx="1776" cy="7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7" name="Freeform 9"/>
              <p:cNvSpPr>
                <a:spLocks/>
              </p:cNvSpPr>
              <p:nvPr/>
            </p:nvSpPr>
            <p:spPr bwMode="auto">
              <a:xfrm>
                <a:off x="1853" y="1049"/>
                <a:ext cx="24" cy="47"/>
              </a:xfrm>
              <a:custGeom>
                <a:avLst/>
                <a:gdLst>
                  <a:gd name="T0" fmla="*/ 0 w 10"/>
                  <a:gd name="T1" fmla="*/ 19 h 19"/>
                  <a:gd name="T2" fmla="*/ 3 w 10"/>
                  <a:gd name="T3" fmla="*/ 4 h 19"/>
                  <a:gd name="T4" fmla="*/ 9 w 10"/>
                  <a:gd name="T5" fmla="*/ 5 h 19"/>
                  <a:gd name="T6" fmla="*/ 9 w 10"/>
                  <a:gd name="T7" fmla="*/ 17 h 19"/>
                  <a:gd name="T8" fmla="*/ 0 w 10"/>
                  <a:gd name="T9" fmla="*/ 19 h 19"/>
                </a:gdLst>
                <a:ahLst/>
                <a:cxnLst>
                  <a:cxn ang="0">
                    <a:pos x="T0" y="T1"/>
                  </a:cxn>
                  <a:cxn ang="0">
                    <a:pos x="T2" y="T3"/>
                  </a:cxn>
                  <a:cxn ang="0">
                    <a:pos x="T4" y="T5"/>
                  </a:cxn>
                  <a:cxn ang="0">
                    <a:pos x="T6" y="T7"/>
                  </a:cxn>
                  <a:cxn ang="0">
                    <a:pos x="T8" y="T9"/>
                  </a:cxn>
                </a:cxnLst>
                <a:rect l="0" t="0" r="r" b="b"/>
                <a:pathLst>
                  <a:path w="10" h="19">
                    <a:moveTo>
                      <a:pt x="0" y="19"/>
                    </a:moveTo>
                    <a:cubicBezTo>
                      <a:pt x="4" y="12"/>
                      <a:pt x="7" y="11"/>
                      <a:pt x="3" y="4"/>
                    </a:cubicBezTo>
                    <a:cubicBezTo>
                      <a:pt x="1" y="0"/>
                      <a:pt x="7" y="0"/>
                      <a:pt x="9" y="5"/>
                    </a:cubicBezTo>
                    <a:cubicBezTo>
                      <a:pt x="10" y="9"/>
                      <a:pt x="9" y="17"/>
                      <a:pt x="9" y="17"/>
                    </a:cubicBezTo>
                    <a:lnTo>
                      <a:pt x="0" y="19"/>
                    </a:lnTo>
                    <a:close/>
                  </a:path>
                </a:pathLst>
              </a:custGeom>
              <a:solidFill>
                <a:srgbClr val="C49A6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8" name="Freeform 10"/>
              <p:cNvSpPr>
                <a:spLocks/>
              </p:cNvSpPr>
              <p:nvPr/>
            </p:nvSpPr>
            <p:spPr bwMode="auto">
              <a:xfrm>
                <a:off x="1484" y="1108"/>
                <a:ext cx="27" cy="46"/>
              </a:xfrm>
              <a:custGeom>
                <a:avLst/>
                <a:gdLst>
                  <a:gd name="T0" fmla="*/ 11 w 11"/>
                  <a:gd name="T1" fmla="*/ 19 h 19"/>
                  <a:gd name="T2" fmla="*/ 6 w 11"/>
                  <a:gd name="T3" fmla="*/ 4 h 19"/>
                  <a:gd name="T4" fmla="*/ 1 w 11"/>
                  <a:gd name="T5" fmla="*/ 5 h 19"/>
                  <a:gd name="T6" fmla="*/ 1 w 11"/>
                  <a:gd name="T7" fmla="*/ 17 h 19"/>
                  <a:gd name="T8" fmla="*/ 11 w 11"/>
                  <a:gd name="T9" fmla="*/ 19 h 19"/>
                </a:gdLst>
                <a:ahLst/>
                <a:cxnLst>
                  <a:cxn ang="0">
                    <a:pos x="T0" y="T1"/>
                  </a:cxn>
                  <a:cxn ang="0">
                    <a:pos x="T2" y="T3"/>
                  </a:cxn>
                  <a:cxn ang="0">
                    <a:pos x="T4" y="T5"/>
                  </a:cxn>
                  <a:cxn ang="0">
                    <a:pos x="T6" y="T7"/>
                  </a:cxn>
                  <a:cxn ang="0">
                    <a:pos x="T8" y="T9"/>
                  </a:cxn>
                </a:cxnLst>
                <a:rect l="0" t="0" r="r" b="b"/>
                <a:pathLst>
                  <a:path w="11" h="19">
                    <a:moveTo>
                      <a:pt x="11" y="19"/>
                    </a:moveTo>
                    <a:cubicBezTo>
                      <a:pt x="6" y="12"/>
                      <a:pt x="3" y="11"/>
                      <a:pt x="6" y="4"/>
                    </a:cubicBezTo>
                    <a:cubicBezTo>
                      <a:pt x="8" y="0"/>
                      <a:pt x="2" y="0"/>
                      <a:pt x="1" y="5"/>
                    </a:cubicBezTo>
                    <a:cubicBezTo>
                      <a:pt x="0" y="9"/>
                      <a:pt x="1" y="17"/>
                      <a:pt x="1" y="17"/>
                    </a:cubicBezTo>
                    <a:lnTo>
                      <a:pt x="11" y="19"/>
                    </a:lnTo>
                    <a:close/>
                  </a:path>
                </a:pathLst>
              </a:custGeom>
              <a:solidFill>
                <a:srgbClr val="C49A6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9" name="Freeform 11"/>
              <p:cNvSpPr>
                <a:spLocks/>
              </p:cNvSpPr>
              <p:nvPr/>
            </p:nvSpPr>
            <p:spPr bwMode="auto">
              <a:xfrm>
                <a:off x="1596" y="1310"/>
                <a:ext cx="114" cy="321"/>
              </a:xfrm>
              <a:custGeom>
                <a:avLst/>
                <a:gdLst>
                  <a:gd name="T0" fmla="*/ 0 w 47"/>
                  <a:gd name="T1" fmla="*/ 0 h 132"/>
                  <a:gd name="T2" fmla="*/ 0 w 47"/>
                  <a:gd name="T3" fmla="*/ 132 h 132"/>
                  <a:gd name="T4" fmla="*/ 16 w 47"/>
                  <a:gd name="T5" fmla="*/ 132 h 132"/>
                  <a:gd name="T6" fmla="*/ 23 w 47"/>
                  <a:gd name="T7" fmla="*/ 35 h 132"/>
                  <a:gd name="T8" fmla="*/ 32 w 47"/>
                  <a:gd name="T9" fmla="*/ 132 h 132"/>
                  <a:gd name="T10" fmla="*/ 47 w 47"/>
                  <a:gd name="T11" fmla="*/ 132 h 132"/>
                  <a:gd name="T12" fmla="*/ 45 w 47"/>
                  <a:gd name="T13" fmla="*/ 0 h 132"/>
                  <a:gd name="T14" fmla="*/ 0 w 47"/>
                  <a:gd name="T15" fmla="*/ 0 h 13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7" h="132">
                    <a:moveTo>
                      <a:pt x="0" y="0"/>
                    </a:moveTo>
                    <a:cubicBezTo>
                      <a:pt x="0" y="127"/>
                      <a:pt x="0" y="132"/>
                      <a:pt x="0" y="132"/>
                    </a:cubicBezTo>
                    <a:cubicBezTo>
                      <a:pt x="16" y="132"/>
                      <a:pt x="16" y="132"/>
                      <a:pt x="16" y="132"/>
                    </a:cubicBezTo>
                    <a:cubicBezTo>
                      <a:pt x="23" y="35"/>
                      <a:pt x="23" y="35"/>
                      <a:pt x="23" y="35"/>
                    </a:cubicBezTo>
                    <a:cubicBezTo>
                      <a:pt x="32" y="132"/>
                      <a:pt x="32" y="132"/>
                      <a:pt x="32" y="132"/>
                    </a:cubicBezTo>
                    <a:cubicBezTo>
                      <a:pt x="47" y="132"/>
                      <a:pt x="47" y="132"/>
                      <a:pt x="47" y="132"/>
                    </a:cubicBezTo>
                    <a:cubicBezTo>
                      <a:pt x="45" y="0"/>
                      <a:pt x="45" y="0"/>
                      <a:pt x="45" y="0"/>
                    </a:cubicBezTo>
                    <a:lnTo>
                      <a:pt x="0" y="0"/>
                    </a:lnTo>
                    <a:close/>
                  </a:path>
                </a:pathLst>
              </a:custGeom>
              <a:solidFill>
                <a:srgbClr val="2A328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0" name="Freeform 12"/>
              <p:cNvSpPr>
                <a:spLocks/>
              </p:cNvSpPr>
              <p:nvPr/>
            </p:nvSpPr>
            <p:spPr bwMode="auto">
              <a:xfrm>
                <a:off x="1486" y="1042"/>
                <a:ext cx="389" cy="280"/>
              </a:xfrm>
              <a:custGeom>
                <a:avLst/>
                <a:gdLst>
                  <a:gd name="T0" fmla="*/ 90 w 160"/>
                  <a:gd name="T1" fmla="*/ 115 h 115"/>
                  <a:gd name="T2" fmla="*/ 96 w 160"/>
                  <a:gd name="T3" fmla="*/ 114 h 115"/>
                  <a:gd name="T4" fmla="*/ 91 w 160"/>
                  <a:gd name="T5" fmla="*/ 85 h 115"/>
                  <a:gd name="T6" fmla="*/ 92 w 160"/>
                  <a:gd name="T7" fmla="*/ 44 h 115"/>
                  <a:gd name="T8" fmla="*/ 117 w 160"/>
                  <a:gd name="T9" fmla="*/ 68 h 115"/>
                  <a:gd name="T10" fmla="*/ 155 w 160"/>
                  <a:gd name="T11" fmla="*/ 42 h 115"/>
                  <a:gd name="T12" fmla="*/ 150 w 160"/>
                  <a:gd name="T13" fmla="*/ 24 h 115"/>
                  <a:gd name="T14" fmla="*/ 118 w 160"/>
                  <a:gd name="T15" fmla="*/ 44 h 115"/>
                  <a:gd name="T16" fmla="*/ 103 w 160"/>
                  <a:gd name="T17" fmla="*/ 13 h 115"/>
                  <a:gd name="T18" fmla="*/ 94 w 160"/>
                  <a:gd name="T19" fmla="*/ 6 h 115"/>
                  <a:gd name="T20" fmla="*/ 68 w 160"/>
                  <a:gd name="T21" fmla="*/ 0 h 115"/>
                  <a:gd name="T22" fmla="*/ 41 w 160"/>
                  <a:gd name="T23" fmla="*/ 6 h 115"/>
                  <a:gd name="T24" fmla="*/ 33 w 160"/>
                  <a:gd name="T25" fmla="*/ 13 h 115"/>
                  <a:gd name="T26" fmla="*/ 24 w 160"/>
                  <a:gd name="T27" fmla="*/ 39 h 115"/>
                  <a:gd name="T28" fmla="*/ 10 w 160"/>
                  <a:gd name="T29" fmla="*/ 48 h 115"/>
                  <a:gd name="T30" fmla="*/ 5 w 160"/>
                  <a:gd name="T31" fmla="*/ 66 h 115"/>
                  <a:gd name="T32" fmla="*/ 20 w 160"/>
                  <a:gd name="T33" fmla="*/ 72 h 115"/>
                  <a:gd name="T34" fmla="*/ 42 w 160"/>
                  <a:gd name="T35" fmla="*/ 44 h 115"/>
                  <a:gd name="T36" fmla="*/ 43 w 160"/>
                  <a:gd name="T37" fmla="*/ 85 h 115"/>
                  <a:gd name="T38" fmla="*/ 40 w 160"/>
                  <a:gd name="T39" fmla="*/ 114 h 115"/>
                  <a:gd name="T40" fmla="*/ 45 w 160"/>
                  <a:gd name="T41" fmla="*/ 114 h 115"/>
                  <a:gd name="T42" fmla="*/ 90 w 160"/>
                  <a:gd name="T43" fmla="*/ 115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60" h="115">
                    <a:moveTo>
                      <a:pt x="90" y="115"/>
                    </a:moveTo>
                    <a:cubicBezTo>
                      <a:pt x="96" y="114"/>
                      <a:pt x="96" y="114"/>
                      <a:pt x="96" y="114"/>
                    </a:cubicBezTo>
                    <a:cubicBezTo>
                      <a:pt x="91" y="85"/>
                      <a:pt x="91" y="85"/>
                      <a:pt x="91" y="85"/>
                    </a:cubicBezTo>
                    <a:cubicBezTo>
                      <a:pt x="92" y="44"/>
                      <a:pt x="92" y="44"/>
                      <a:pt x="92" y="44"/>
                    </a:cubicBezTo>
                    <a:cubicBezTo>
                      <a:pt x="92" y="44"/>
                      <a:pt x="100" y="66"/>
                      <a:pt x="117" y="68"/>
                    </a:cubicBezTo>
                    <a:cubicBezTo>
                      <a:pt x="139" y="71"/>
                      <a:pt x="151" y="48"/>
                      <a:pt x="155" y="42"/>
                    </a:cubicBezTo>
                    <a:cubicBezTo>
                      <a:pt x="160" y="36"/>
                      <a:pt x="157" y="27"/>
                      <a:pt x="150" y="24"/>
                    </a:cubicBezTo>
                    <a:cubicBezTo>
                      <a:pt x="146" y="33"/>
                      <a:pt x="129" y="50"/>
                      <a:pt x="118" y="44"/>
                    </a:cubicBezTo>
                    <a:cubicBezTo>
                      <a:pt x="106" y="39"/>
                      <a:pt x="105" y="24"/>
                      <a:pt x="103" y="13"/>
                    </a:cubicBezTo>
                    <a:cubicBezTo>
                      <a:pt x="102" y="10"/>
                      <a:pt x="98" y="7"/>
                      <a:pt x="94" y="6"/>
                    </a:cubicBezTo>
                    <a:cubicBezTo>
                      <a:pt x="68" y="0"/>
                      <a:pt x="68" y="0"/>
                      <a:pt x="68" y="0"/>
                    </a:cubicBezTo>
                    <a:cubicBezTo>
                      <a:pt x="41" y="6"/>
                      <a:pt x="41" y="6"/>
                      <a:pt x="41" y="6"/>
                    </a:cubicBezTo>
                    <a:cubicBezTo>
                      <a:pt x="37" y="7"/>
                      <a:pt x="34" y="10"/>
                      <a:pt x="33" y="13"/>
                    </a:cubicBezTo>
                    <a:cubicBezTo>
                      <a:pt x="31" y="21"/>
                      <a:pt x="29" y="31"/>
                      <a:pt x="24" y="39"/>
                    </a:cubicBezTo>
                    <a:cubicBezTo>
                      <a:pt x="14" y="54"/>
                      <a:pt x="12" y="53"/>
                      <a:pt x="10" y="48"/>
                    </a:cubicBezTo>
                    <a:cubicBezTo>
                      <a:pt x="3" y="51"/>
                      <a:pt x="0" y="60"/>
                      <a:pt x="5" y="66"/>
                    </a:cubicBezTo>
                    <a:cubicBezTo>
                      <a:pt x="9" y="72"/>
                      <a:pt x="13" y="74"/>
                      <a:pt x="20" y="72"/>
                    </a:cubicBezTo>
                    <a:cubicBezTo>
                      <a:pt x="39" y="67"/>
                      <a:pt x="42" y="44"/>
                      <a:pt x="42" y="44"/>
                    </a:cubicBezTo>
                    <a:cubicBezTo>
                      <a:pt x="43" y="85"/>
                      <a:pt x="43" y="85"/>
                      <a:pt x="43" y="85"/>
                    </a:cubicBezTo>
                    <a:cubicBezTo>
                      <a:pt x="40" y="114"/>
                      <a:pt x="40" y="114"/>
                      <a:pt x="40" y="114"/>
                    </a:cubicBezTo>
                    <a:cubicBezTo>
                      <a:pt x="45" y="114"/>
                      <a:pt x="45" y="114"/>
                      <a:pt x="45" y="114"/>
                    </a:cubicBezTo>
                    <a:lnTo>
                      <a:pt x="90" y="115"/>
                    </a:lnTo>
                    <a:close/>
                  </a:path>
                </a:pathLst>
              </a:custGeom>
              <a:solidFill>
                <a:srgbClr val="F7941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1" name="Freeform 13"/>
              <p:cNvSpPr>
                <a:spLocks/>
              </p:cNvSpPr>
              <p:nvPr/>
            </p:nvSpPr>
            <p:spPr bwMode="auto">
              <a:xfrm>
                <a:off x="1588" y="1032"/>
                <a:ext cx="122" cy="137"/>
              </a:xfrm>
              <a:custGeom>
                <a:avLst/>
                <a:gdLst>
                  <a:gd name="T0" fmla="*/ 4 w 50"/>
                  <a:gd name="T1" fmla="*/ 7 h 56"/>
                  <a:gd name="T2" fmla="*/ 26 w 50"/>
                  <a:gd name="T3" fmla="*/ 56 h 56"/>
                  <a:gd name="T4" fmla="*/ 47 w 50"/>
                  <a:gd name="T5" fmla="*/ 7 h 56"/>
                  <a:gd name="T6" fmla="*/ 25 w 50"/>
                  <a:gd name="T7" fmla="*/ 0 h 56"/>
                  <a:gd name="T8" fmla="*/ 4 w 50"/>
                  <a:gd name="T9" fmla="*/ 7 h 56"/>
                </a:gdLst>
                <a:ahLst/>
                <a:cxnLst>
                  <a:cxn ang="0">
                    <a:pos x="T0" y="T1"/>
                  </a:cxn>
                  <a:cxn ang="0">
                    <a:pos x="T2" y="T3"/>
                  </a:cxn>
                  <a:cxn ang="0">
                    <a:pos x="T4" y="T5"/>
                  </a:cxn>
                  <a:cxn ang="0">
                    <a:pos x="T6" y="T7"/>
                  </a:cxn>
                  <a:cxn ang="0">
                    <a:pos x="T8" y="T9"/>
                  </a:cxn>
                </a:cxnLst>
                <a:rect l="0" t="0" r="r" b="b"/>
                <a:pathLst>
                  <a:path w="50" h="56">
                    <a:moveTo>
                      <a:pt x="4" y="7"/>
                    </a:moveTo>
                    <a:cubicBezTo>
                      <a:pt x="26" y="56"/>
                      <a:pt x="26" y="56"/>
                      <a:pt x="26" y="56"/>
                    </a:cubicBezTo>
                    <a:cubicBezTo>
                      <a:pt x="47" y="7"/>
                      <a:pt x="47" y="7"/>
                      <a:pt x="47" y="7"/>
                    </a:cubicBezTo>
                    <a:cubicBezTo>
                      <a:pt x="47" y="7"/>
                      <a:pt x="50" y="0"/>
                      <a:pt x="25" y="0"/>
                    </a:cubicBezTo>
                    <a:cubicBezTo>
                      <a:pt x="0" y="0"/>
                      <a:pt x="4" y="7"/>
                      <a:pt x="4" y="7"/>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2" name="Freeform 14"/>
              <p:cNvSpPr>
                <a:spLocks/>
              </p:cNvSpPr>
              <p:nvPr/>
            </p:nvSpPr>
            <p:spPr bwMode="auto">
              <a:xfrm>
                <a:off x="1618" y="1042"/>
                <a:ext cx="63" cy="107"/>
              </a:xfrm>
              <a:custGeom>
                <a:avLst/>
                <a:gdLst>
                  <a:gd name="T0" fmla="*/ 63 w 63"/>
                  <a:gd name="T1" fmla="*/ 7 h 107"/>
                  <a:gd name="T2" fmla="*/ 34 w 63"/>
                  <a:gd name="T3" fmla="*/ 107 h 107"/>
                  <a:gd name="T4" fmla="*/ 0 w 63"/>
                  <a:gd name="T5" fmla="*/ 7 h 107"/>
                  <a:gd name="T6" fmla="*/ 34 w 63"/>
                  <a:gd name="T7" fmla="*/ 0 h 107"/>
                  <a:gd name="T8" fmla="*/ 63 w 63"/>
                  <a:gd name="T9" fmla="*/ 7 h 107"/>
                </a:gdLst>
                <a:ahLst/>
                <a:cxnLst>
                  <a:cxn ang="0">
                    <a:pos x="T0" y="T1"/>
                  </a:cxn>
                  <a:cxn ang="0">
                    <a:pos x="T2" y="T3"/>
                  </a:cxn>
                  <a:cxn ang="0">
                    <a:pos x="T4" y="T5"/>
                  </a:cxn>
                  <a:cxn ang="0">
                    <a:pos x="T6" y="T7"/>
                  </a:cxn>
                  <a:cxn ang="0">
                    <a:pos x="T8" y="T9"/>
                  </a:cxn>
                </a:cxnLst>
                <a:rect l="0" t="0" r="r" b="b"/>
                <a:pathLst>
                  <a:path w="63" h="107">
                    <a:moveTo>
                      <a:pt x="63" y="7"/>
                    </a:moveTo>
                    <a:lnTo>
                      <a:pt x="34" y="107"/>
                    </a:lnTo>
                    <a:lnTo>
                      <a:pt x="0" y="7"/>
                    </a:lnTo>
                    <a:lnTo>
                      <a:pt x="34" y="0"/>
                    </a:lnTo>
                    <a:lnTo>
                      <a:pt x="63" y="7"/>
                    </a:lnTo>
                    <a:close/>
                  </a:path>
                </a:pathLst>
              </a:custGeom>
              <a:solidFill>
                <a:srgbClr val="27AAE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3" name="Freeform 15"/>
              <p:cNvSpPr>
                <a:spLocks/>
              </p:cNvSpPr>
              <p:nvPr/>
            </p:nvSpPr>
            <p:spPr bwMode="auto">
              <a:xfrm>
                <a:off x="1627" y="1025"/>
                <a:ext cx="44" cy="46"/>
              </a:xfrm>
              <a:custGeom>
                <a:avLst/>
                <a:gdLst>
                  <a:gd name="T0" fmla="*/ 0 w 44"/>
                  <a:gd name="T1" fmla="*/ 24 h 46"/>
                  <a:gd name="T2" fmla="*/ 0 w 44"/>
                  <a:gd name="T3" fmla="*/ 0 h 46"/>
                  <a:gd name="T4" fmla="*/ 44 w 44"/>
                  <a:gd name="T5" fmla="*/ 0 h 46"/>
                  <a:gd name="T6" fmla="*/ 44 w 44"/>
                  <a:gd name="T7" fmla="*/ 24 h 46"/>
                  <a:gd name="T8" fmla="*/ 25 w 44"/>
                  <a:gd name="T9" fmla="*/ 46 h 46"/>
                  <a:gd name="T10" fmla="*/ 0 w 44"/>
                  <a:gd name="T11" fmla="*/ 24 h 46"/>
                </a:gdLst>
                <a:ahLst/>
                <a:cxnLst>
                  <a:cxn ang="0">
                    <a:pos x="T0" y="T1"/>
                  </a:cxn>
                  <a:cxn ang="0">
                    <a:pos x="T2" y="T3"/>
                  </a:cxn>
                  <a:cxn ang="0">
                    <a:pos x="T4" y="T5"/>
                  </a:cxn>
                  <a:cxn ang="0">
                    <a:pos x="T6" y="T7"/>
                  </a:cxn>
                  <a:cxn ang="0">
                    <a:pos x="T8" y="T9"/>
                  </a:cxn>
                  <a:cxn ang="0">
                    <a:pos x="T10" y="T11"/>
                  </a:cxn>
                </a:cxnLst>
                <a:rect l="0" t="0" r="r" b="b"/>
                <a:pathLst>
                  <a:path w="44" h="46">
                    <a:moveTo>
                      <a:pt x="0" y="24"/>
                    </a:moveTo>
                    <a:lnTo>
                      <a:pt x="0" y="0"/>
                    </a:lnTo>
                    <a:lnTo>
                      <a:pt x="44" y="0"/>
                    </a:lnTo>
                    <a:lnTo>
                      <a:pt x="44" y="24"/>
                    </a:lnTo>
                    <a:lnTo>
                      <a:pt x="25" y="46"/>
                    </a:lnTo>
                    <a:lnTo>
                      <a:pt x="0" y="24"/>
                    </a:lnTo>
                    <a:close/>
                  </a:path>
                </a:pathLst>
              </a:custGeom>
              <a:solidFill>
                <a:srgbClr val="F7CCA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4" name="Freeform 16"/>
              <p:cNvSpPr>
                <a:spLocks/>
              </p:cNvSpPr>
              <p:nvPr/>
            </p:nvSpPr>
            <p:spPr bwMode="auto">
              <a:xfrm>
                <a:off x="1632" y="1027"/>
                <a:ext cx="39" cy="39"/>
              </a:xfrm>
              <a:custGeom>
                <a:avLst/>
                <a:gdLst>
                  <a:gd name="T0" fmla="*/ 0 w 39"/>
                  <a:gd name="T1" fmla="*/ 10 h 39"/>
                  <a:gd name="T2" fmla="*/ 24 w 39"/>
                  <a:gd name="T3" fmla="*/ 39 h 39"/>
                  <a:gd name="T4" fmla="*/ 39 w 39"/>
                  <a:gd name="T5" fmla="*/ 22 h 39"/>
                  <a:gd name="T6" fmla="*/ 39 w 39"/>
                  <a:gd name="T7" fmla="*/ 0 h 39"/>
                  <a:gd name="T8" fmla="*/ 0 w 39"/>
                  <a:gd name="T9" fmla="*/ 10 h 39"/>
                </a:gdLst>
                <a:ahLst/>
                <a:cxnLst>
                  <a:cxn ang="0">
                    <a:pos x="T0" y="T1"/>
                  </a:cxn>
                  <a:cxn ang="0">
                    <a:pos x="T2" y="T3"/>
                  </a:cxn>
                  <a:cxn ang="0">
                    <a:pos x="T4" y="T5"/>
                  </a:cxn>
                  <a:cxn ang="0">
                    <a:pos x="T6" y="T7"/>
                  </a:cxn>
                  <a:cxn ang="0">
                    <a:pos x="T8" y="T9"/>
                  </a:cxn>
                </a:cxnLst>
                <a:rect l="0" t="0" r="r" b="b"/>
                <a:pathLst>
                  <a:path w="39" h="39">
                    <a:moveTo>
                      <a:pt x="0" y="10"/>
                    </a:moveTo>
                    <a:lnTo>
                      <a:pt x="24" y="39"/>
                    </a:lnTo>
                    <a:lnTo>
                      <a:pt x="39" y="22"/>
                    </a:lnTo>
                    <a:lnTo>
                      <a:pt x="39" y="0"/>
                    </a:lnTo>
                    <a:lnTo>
                      <a:pt x="0" y="10"/>
                    </a:lnTo>
                    <a:close/>
                  </a:path>
                </a:pathLst>
              </a:custGeom>
              <a:solidFill>
                <a:srgbClr val="CEA08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5" name="Oval 17"/>
              <p:cNvSpPr>
                <a:spLocks noChangeArrowheads="1"/>
              </p:cNvSpPr>
              <p:nvPr/>
            </p:nvSpPr>
            <p:spPr bwMode="auto">
              <a:xfrm>
                <a:off x="1598" y="966"/>
                <a:ext cx="20" cy="22"/>
              </a:xfrm>
              <a:prstGeom prst="ellipse">
                <a:avLst/>
              </a:prstGeom>
              <a:solidFill>
                <a:srgbClr val="F7CCA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6" name="Oval 18"/>
              <p:cNvSpPr>
                <a:spLocks noChangeArrowheads="1"/>
              </p:cNvSpPr>
              <p:nvPr/>
            </p:nvSpPr>
            <p:spPr bwMode="auto">
              <a:xfrm>
                <a:off x="1683" y="966"/>
                <a:ext cx="20" cy="22"/>
              </a:xfrm>
              <a:prstGeom prst="ellipse">
                <a:avLst/>
              </a:prstGeom>
              <a:solidFill>
                <a:srgbClr val="F7CCA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7" name="Freeform 19"/>
              <p:cNvSpPr>
                <a:spLocks/>
              </p:cNvSpPr>
              <p:nvPr/>
            </p:nvSpPr>
            <p:spPr bwMode="auto">
              <a:xfrm>
                <a:off x="1610" y="920"/>
                <a:ext cx="80" cy="122"/>
              </a:xfrm>
              <a:custGeom>
                <a:avLst/>
                <a:gdLst>
                  <a:gd name="T0" fmla="*/ 16 w 33"/>
                  <a:gd name="T1" fmla="*/ 0 h 50"/>
                  <a:gd name="T2" fmla="*/ 16 w 33"/>
                  <a:gd name="T3" fmla="*/ 0 h 50"/>
                  <a:gd name="T4" fmla="*/ 0 w 33"/>
                  <a:gd name="T5" fmla="*/ 16 h 50"/>
                  <a:gd name="T6" fmla="*/ 0 w 33"/>
                  <a:gd name="T7" fmla="*/ 32 h 50"/>
                  <a:gd name="T8" fmla="*/ 1 w 33"/>
                  <a:gd name="T9" fmla="*/ 38 h 50"/>
                  <a:gd name="T10" fmla="*/ 9 w 33"/>
                  <a:gd name="T11" fmla="*/ 48 h 50"/>
                  <a:gd name="T12" fmla="*/ 13 w 33"/>
                  <a:gd name="T13" fmla="*/ 50 h 50"/>
                  <a:gd name="T14" fmla="*/ 20 w 33"/>
                  <a:gd name="T15" fmla="*/ 50 h 50"/>
                  <a:gd name="T16" fmla="*/ 23 w 33"/>
                  <a:gd name="T17" fmla="*/ 48 h 50"/>
                  <a:gd name="T18" fmla="*/ 31 w 33"/>
                  <a:gd name="T19" fmla="*/ 38 h 50"/>
                  <a:gd name="T20" fmla="*/ 33 w 33"/>
                  <a:gd name="T21" fmla="*/ 32 h 50"/>
                  <a:gd name="T22" fmla="*/ 33 w 33"/>
                  <a:gd name="T23" fmla="*/ 16 h 50"/>
                  <a:gd name="T24" fmla="*/ 16 w 33"/>
                  <a:gd name="T25" fmla="*/ 0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3" h="50">
                    <a:moveTo>
                      <a:pt x="16" y="0"/>
                    </a:moveTo>
                    <a:cubicBezTo>
                      <a:pt x="16" y="0"/>
                      <a:pt x="16" y="0"/>
                      <a:pt x="16" y="0"/>
                    </a:cubicBezTo>
                    <a:cubicBezTo>
                      <a:pt x="7" y="0"/>
                      <a:pt x="0" y="5"/>
                      <a:pt x="0" y="16"/>
                    </a:cubicBezTo>
                    <a:cubicBezTo>
                      <a:pt x="0" y="32"/>
                      <a:pt x="0" y="32"/>
                      <a:pt x="0" y="32"/>
                    </a:cubicBezTo>
                    <a:cubicBezTo>
                      <a:pt x="0" y="34"/>
                      <a:pt x="0" y="36"/>
                      <a:pt x="1" y="38"/>
                    </a:cubicBezTo>
                    <a:cubicBezTo>
                      <a:pt x="9" y="48"/>
                      <a:pt x="9" y="48"/>
                      <a:pt x="9" y="48"/>
                    </a:cubicBezTo>
                    <a:cubicBezTo>
                      <a:pt x="10" y="49"/>
                      <a:pt x="11" y="50"/>
                      <a:pt x="13" y="50"/>
                    </a:cubicBezTo>
                    <a:cubicBezTo>
                      <a:pt x="20" y="50"/>
                      <a:pt x="20" y="50"/>
                      <a:pt x="20" y="50"/>
                    </a:cubicBezTo>
                    <a:cubicBezTo>
                      <a:pt x="21" y="50"/>
                      <a:pt x="22" y="49"/>
                      <a:pt x="23" y="48"/>
                    </a:cubicBezTo>
                    <a:cubicBezTo>
                      <a:pt x="31" y="38"/>
                      <a:pt x="31" y="38"/>
                      <a:pt x="31" y="38"/>
                    </a:cubicBezTo>
                    <a:cubicBezTo>
                      <a:pt x="32" y="36"/>
                      <a:pt x="33" y="34"/>
                      <a:pt x="33" y="32"/>
                    </a:cubicBezTo>
                    <a:cubicBezTo>
                      <a:pt x="33" y="16"/>
                      <a:pt x="33" y="16"/>
                      <a:pt x="33" y="16"/>
                    </a:cubicBezTo>
                    <a:cubicBezTo>
                      <a:pt x="33" y="5"/>
                      <a:pt x="26" y="0"/>
                      <a:pt x="16" y="0"/>
                    </a:cubicBezTo>
                  </a:path>
                </a:pathLst>
              </a:custGeom>
              <a:solidFill>
                <a:srgbClr val="F7CCA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8" name="Freeform 20"/>
              <p:cNvSpPr>
                <a:spLocks/>
              </p:cNvSpPr>
              <p:nvPr/>
            </p:nvSpPr>
            <p:spPr bwMode="auto">
              <a:xfrm>
                <a:off x="1642" y="974"/>
                <a:ext cx="48" cy="68"/>
              </a:xfrm>
              <a:custGeom>
                <a:avLst/>
                <a:gdLst>
                  <a:gd name="T0" fmla="*/ 4 w 20"/>
                  <a:gd name="T1" fmla="*/ 4 h 28"/>
                  <a:gd name="T2" fmla="*/ 5 w 20"/>
                  <a:gd name="T3" fmla="*/ 9 h 28"/>
                  <a:gd name="T4" fmla="*/ 6 w 20"/>
                  <a:gd name="T5" fmla="*/ 13 h 28"/>
                  <a:gd name="T6" fmla="*/ 0 w 20"/>
                  <a:gd name="T7" fmla="*/ 13 h 28"/>
                  <a:gd name="T8" fmla="*/ 3 w 20"/>
                  <a:gd name="T9" fmla="*/ 16 h 28"/>
                  <a:gd name="T10" fmla="*/ 7 w 20"/>
                  <a:gd name="T11" fmla="*/ 28 h 28"/>
                  <a:gd name="T12" fmla="*/ 10 w 20"/>
                  <a:gd name="T13" fmla="*/ 26 h 28"/>
                  <a:gd name="T14" fmla="*/ 18 w 20"/>
                  <a:gd name="T15" fmla="*/ 16 h 28"/>
                  <a:gd name="T16" fmla="*/ 20 w 20"/>
                  <a:gd name="T17" fmla="*/ 10 h 28"/>
                  <a:gd name="T18" fmla="*/ 20 w 20"/>
                  <a:gd name="T19" fmla="*/ 0 h 28"/>
                  <a:gd name="T20" fmla="*/ 7 w 20"/>
                  <a:gd name="T21" fmla="*/ 0 h 28"/>
                  <a:gd name="T22" fmla="*/ 4 w 20"/>
                  <a:gd name="T23" fmla="*/ 4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 h="28">
                    <a:moveTo>
                      <a:pt x="4" y="4"/>
                    </a:moveTo>
                    <a:cubicBezTo>
                      <a:pt x="5" y="9"/>
                      <a:pt x="5" y="9"/>
                      <a:pt x="5" y="9"/>
                    </a:cubicBezTo>
                    <a:cubicBezTo>
                      <a:pt x="7" y="10"/>
                      <a:pt x="6" y="13"/>
                      <a:pt x="6" y="13"/>
                    </a:cubicBezTo>
                    <a:cubicBezTo>
                      <a:pt x="0" y="13"/>
                      <a:pt x="0" y="13"/>
                      <a:pt x="0" y="13"/>
                    </a:cubicBezTo>
                    <a:cubicBezTo>
                      <a:pt x="3" y="16"/>
                      <a:pt x="3" y="16"/>
                      <a:pt x="3" y="16"/>
                    </a:cubicBezTo>
                    <a:cubicBezTo>
                      <a:pt x="7" y="28"/>
                      <a:pt x="7" y="28"/>
                      <a:pt x="7" y="28"/>
                    </a:cubicBezTo>
                    <a:cubicBezTo>
                      <a:pt x="8" y="28"/>
                      <a:pt x="10" y="27"/>
                      <a:pt x="10" y="26"/>
                    </a:cubicBezTo>
                    <a:cubicBezTo>
                      <a:pt x="18" y="16"/>
                      <a:pt x="18" y="16"/>
                      <a:pt x="18" y="16"/>
                    </a:cubicBezTo>
                    <a:cubicBezTo>
                      <a:pt x="19" y="14"/>
                      <a:pt x="20" y="12"/>
                      <a:pt x="20" y="10"/>
                    </a:cubicBezTo>
                    <a:cubicBezTo>
                      <a:pt x="20" y="0"/>
                      <a:pt x="20" y="0"/>
                      <a:pt x="20" y="0"/>
                    </a:cubicBezTo>
                    <a:cubicBezTo>
                      <a:pt x="7" y="0"/>
                      <a:pt x="7" y="0"/>
                      <a:pt x="7" y="0"/>
                    </a:cubicBezTo>
                    <a:cubicBezTo>
                      <a:pt x="5" y="0"/>
                      <a:pt x="4" y="2"/>
                      <a:pt x="4" y="4"/>
                    </a:cubicBezTo>
                  </a:path>
                </a:pathLst>
              </a:custGeom>
              <a:solidFill>
                <a:srgbClr val="E2B7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9" name="Oval 21"/>
              <p:cNvSpPr>
                <a:spLocks noChangeArrowheads="1"/>
              </p:cNvSpPr>
              <p:nvPr/>
            </p:nvSpPr>
            <p:spPr bwMode="auto">
              <a:xfrm>
                <a:off x="1622" y="979"/>
                <a:ext cx="8" cy="7"/>
              </a:xfrm>
              <a:prstGeom prst="ellipse">
                <a:avLst/>
              </a:pr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0" name="Oval 22"/>
              <p:cNvSpPr>
                <a:spLocks noChangeArrowheads="1"/>
              </p:cNvSpPr>
              <p:nvPr/>
            </p:nvSpPr>
            <p:spPr bwMode="auto">
              <a:xfrm>
                <a:off x="1669" y="979"/>
                <a:ext cx="7" cy="7"/>
              </a:xfrm>
              <a:prstGeom prst="ellipse">
                <a:avLst/>
              </a:pr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1" name="Freeform 23"/>
              <p:cNvSpPr>
                <a:spLocks/>
              </p:cNvSpPr>
              <p:nvPr/>
            </p:nvSpPr>
            <p:spPr bwMode="auto">
              <a:xfrm>
                <a:off x="1632" y="1010"/>
                <a:ext cx="37" cy="20"/>
              </a:xfrm>
              <a:custGeom>
                <a:avLst/>
                <a:gdLst>
                  <a:gd name="T0" fmla="*/ 15 w 15"/>
                  <a:gd name="T1" fmla="*/ 0 h 8"/>
                  <a:gd name="T2" fmla="*/ 8 w 15"/>
                  <a:gd name="T3" fmla="*/ 8 h 8"/>
                  <a:gd name="T4" fmla="*/ 0 w 15"/>
                  <a:gd name="T5" fmla="*/ 0 h 8"/>
                  <a:gd name="T6" fmla="*/ 15 w 15"/>
                  <a:gd name="T7" fmla="*/ 0 h 8"/>
                </a:gdLst>
                <a:ahLst/>
                <a:cxnLst>
                  <a:cxn ang="0">
                    <a:pos x="T0" y="T1"/>
                  </a:cxn>
                  <a:cxn ang="0">
                    <a:pos x="T2" y="T3"/>
                  </a:cxn>
                  <a:cxn ang="0">
                    <a:pos x="T4" y="T5"/>
                  </a:cxn>
                  <a:cxn ang="0">
                    <a:pos x="T6" y="T7"/>
                  </a:cxn>
                </a:cxnLst>
                <a:rect l="0" t="0" r="r" b="b"/>
                <a:pathLst>
                  <a:path w="15" h="8">
                    <a:moveTo>
                      <a:pt x="15" y="0"/>
                    </a:moveTo>
                    <a:cubicBezTo>
                      <a:pt x="15" y="4"/>
                      <a:pt x="12" y="8"/>
                      <a:pt x="8" y="8"/>
                    </a:cubicBezTo>
                    <a:cubicBezTo>
                      <a:pt x="4" y="8"/>
                      <a:pt x="0" y="4"/>
                      <a:pt x="0" y="0"/>
                    </a:cubicBezTo>
                    <a:lnTo>
                      <a:pt x="15"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2" name="Freeform 24"/>
              <p:cNvSpPr>
                <a:spLocks/>
              </p:cNvSpPr>
              <p:nvPr/>
            </p:nvSpPr>
            <p:spPr bwMode="auto">
              <a:xfrm>
                <a:off x="1605" y="908"/>
                <a:ext cx="88" cy="73"/>
              </a:xfrm>
              <a:custGeom>
                <a:avLst/>
                <a:gdLst>
                  <a:gd name="T0" fmla="*/ 26 w 36"/>
                  <a:gd name="T1" fmla="*/ 16 h 30"/>
                  <a:gd name="T2" fmla="*/ 33 w 36"/>
                  <a:gd name="T3" fmla="*/ 19 h 30"/>
                  <a:gd name="T4" fmla="*/ 33 w 36"/>
                  <a:gd name="T5" fmla="*/ 25 h 30"/>
                  <a:gd name="T6" fmla="*/ 36 w 36"/>
                  <a:gd name="T7" fmla="*/ 30 h 30"/>
                  <a:gd name="T8" fmla="*/ 36 w 36"/>
                  <a:gd name="T9" fmla="*/ 16 h 30"/>
                  <a:gd name="T10" fmla="*/ 0 w 36"/>
                  <a:gd name="T11" fmla="*/ 16 h 30"/>
                  <a:gd name="T12" fmla="*/ 0 w 36"/>
                  <a:gd name="T13" fmla="*/ 30 h 30"/>
                  <a:gd name="T14" fmla="*/ 4 w 36"/>
                  <a:gd name="T15" fmla="*/ 25 h 30"/>
                  <a:gd name="T16" fmla="*/ 4 w 36"/>
                  <a:gd name="T17" fmla="*/ 19 h 30"/>
                  <a:gd name="T18" fmla="*/ 10 w 36"/>
                  <a:gd name="T19" fmla="*/ 16 h 30"/>
                  <a:gd name="T20" fmla="*/ 18 w 36"/>
                  <a:gd name="T21" fmla="*/ 18 h 30"/>
                  <a:gd name="T22" fmla="*/ 26 w 36"/>
                  <a:gd name="T23" fmla="*/ 16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6" h="30">
                    <a:moveTo>
                      <a:pt x="26" y="16"/>
                    </a:moveTo>
                    <a:cubicBezTo>
                      <a:pt x="32" y="16"/>
                      <a:pt x="33" y="19"/>
                      <a:pt x="33" y="19"/>
                    </a:cubicBezTo>
                    <a:cubicBezTo>
                      <a:pt x="33" y="25"/>
                      <a:pt x="33" y="25"/>
                      <a:pt x="33" y="25"/>
                    </a:cubicBezTo>
                    <a:cubicBezTo>
                      <a:pt x="36" y="30"/>
                      <a:pt x="36" y="30"/>
                      <a:pt x="36" y="30"/>
                    </a:cubicBezTo>
                    <a:cubicBezTo>
                      <a:pt x="36" y="16"/>
                      <a:pt x="36" y="16"/>
                      <a:pt x="36" y="16"/>
                    </a:cubicBezTo>
                    <a:cubicBezTo>
                      <a:pt x="36" y="0"/>
                      <a:pt x="0" y="0"/>
                      <a:pt x="0" y="16"/>
                    </a:cubicBezTo>
                    <a:cubicBezTo>
                      <a:pt x="0" y="30"/>
                      <a:pt x="0" y="30"/>
                      <a:pt x="0" y="30"/>
                    </a:cubicBezTo>
                    <a:cubicBezTo>
                      <a:pt x="4" y="25"/>
                      <a:pt x="4" y="25"/>
                      <a:pt x="4" y="25"/>
                    </a:cubicBezTo>
                    <a:cubicBezTo>
                      <a:pt x="4" y="19"/>
                      <a:pt x="4" y="19"/>
                      <a:pt x="4" y="19"/>
                    </a:cubicBezTo>
                    <a:cubicBezTo>
                      <a:pt x="4" y="19"/>
                      <a:pt x="4" y="16"/>
                      <a:pt x="10" y="16"/>
                    </a:cubicBezTo>
                    <a:cubicBezTo>
                      <a:pt x="14" y="16"/>
                      <a:pt x="18" y="18"/>
                      <a:pt x="18" y="18"/>
                    </a:cubicBezTo>
                    <a:cubicBezTo>
                      <a:pt x="18" y="18"/>
                      <a:pt x="22" y="16"/>
                      <a:pt x="26" y="16"/>
                    </a:cubicBezTo>
                  </a:path>
                </a:pathLst>
              </a:custGeom>
              <a:solidFill>
                <a:srgbClr val="60391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3" name="Freeform 25"/>
              <p:cNvSpPr>
                <a:spLocks/>
              </p:cNvSpPr>
              <p:nvPr/>
            </p:nvSpPr>
            <p:spPr bwMode="auto">
              <a:xfrm>
                <a:off x="1673" y="1597"/>
                <a:ext cx="66" cy="32"/>
              </a:xfrm>
              <a:custGeom>
                <a:avLst/>
                <a:gdLst>
                  <a:gd name="T0" fmla="*/ 0 w 27"/>
                  <a:gd name="T1" fmla="*/ 13 h 13"/>
                  <a:gd name="T2" fmla="*/ 14 w 27"/>
                  <a:gd name="T3" fmla="*/ 0 h 13"/>
                  <a:gd name="T4" fmla="*/ 27 w 27"/>
                  <a:gd name="T5" fmla="*/ 13 h 13"/>
                  <a:gd name="T6" fmla="*/ 0 w 27"/>
                  <a:gd name="T7" fmla="*/ 13 h 13"/>
                </a:gdLst>
                <a:ahLst/>
                <a:cxnLst>
                  <a:cxn ang="0">
                    <a:pos x="T0" y="T1"/>
                  </a:cxn>
                  <a:cxn ang="0">
                    <a:pos x="T2" y="T3"/>
                  </a:cxn>
                  <a:cxn ang="0">
                    <a:pos x="T4" y="T5"/>
                  </a:cxn>
                  <a:cxn ang="0">
                    <a:pos x="T6" y="T7"/>
                  </a:cxn>
                </a:cxnLst>
                <a:rect l="0" t="0" r="r" b="b"/>
                <a:pathLst>
                  <a:path w="27" h="13">
                    <a:moveTo>
                      <a:pt x="0" y="13"/>
                    </a:moveTo>
                    <a:cubicBezTo>
                      <a:pt x="0" y="6"/>
                      <a:pt x="6" y="0"/>
                      <a:pt x="14" y="0"/>
                    </a:cubicBezTo>
                    <a:cubicBezTo>
                      <a:pt x="21" y="0"/>
                      <a:pt x="27" y="6"/>
                      <a:pt x="27" y="13"/>
                    </a:cubicBezTo>
                    <a:lnTo>
                      <a:pt x="0" y="1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4" name="Freeform 26"/>
              <p:cNvSpPr>
                <a:spLocks/>
              </p:cNvSpPr>
              <p:nvPr/>
            </p:nvSpPr>
            <p:spPr bwMode="auto">
              <a:xfrm>
                <a:off x="1571" y="1597"/>
                <a:ext cx="66" cy="32"/>
              </a:xfrm>
              <a:custGeom>
                <a:avLst/>
                <a:gdLst>
                  <a:gd name="T0" fmla="*/ 0 w 27"/>
                  <a:gd name="T1" fmla="*/ 13 h 13"/>
                  <a:gd name="T2" fmla="*/ 14 w 27"/>
                  <a:gd name="T3" fmla="*/ 0 h 13"/>
                  <a:gd name="T4" fmla="*/ 27 w 27"/>
                  <a:gd name="T5" fmla="*/ 13 h 13"/>
                  <a:gd name="T6" fmla="*/ 0 w 27"/>
                  <a:gd name="T7" fmla="*/ 13 h 13"/>
                </a:gdLst>
                <a:ahLst/>
                <a:cxnLst>
                  <a:cxn ang="0">
                    <a:pos x="T0" y="T1"/>
                  </a:cxn>
                  <a:cxn ang="0">
                    <a:pos x="T2" y="T3"/>
                  </a:cxn>
                  <a:cxn ang="0">
                    <a:pos x="T4" y="T5"/>
                  </a:cxn>
                  <a:cxn ang="0">
                    <a:pos x="T6" y="T7"/>
                  </a:cxn>
                </a:cxnLst>
                <a:rect l="0" t="0" r="r" b="b"/>
                <a:pathLst>
                  <a:path w="27" h="13">
                    <a:moveTo>
                      <a:pt x="0" y="13"/>
                    </a:moveTo>
                    <a:cubicBezTo>
                      <a:pt x="0" y="6"/>
                      <a:pt x="6" y="0"/>
                      <a:pt x="14" y="0"/>
                    </a:cubicBezTo>
                    <a:cubicBezTo>
                      <a:pt x="21" y="0"/>
                      <a:pt x="27" y="6"/>
                      <a:pt x="27" y="13"/>
                    </a:cubicBezTo>
                    <a:lnTo>
                      <a:pt x="0" y="1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5" name="Oval 27"/>
              <p:cNvSpPr>
                <a:spLocks noChangeArrowheads="1"/>
              </p:cNvSpPr>
              <p:nvPr/>
            </p:nvSpPr>
            <p:spPr bwMode="auto">
              <a:xfrm>
                <a:off x="1491" y="1154"/>
                <a:ext cx="29" cy="29"/>
              </a:xfrm>
              <a:prstGeom prst="ellipse">
                <a:avLst/>
              </a:prstGeom>
              <a:solidFill>
                <a:srgbClr val="CC7B1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6" name="Oval 28"/>
              <p:cNvSpPr>
                <a:spLocks noChangeArrowheads="1"/>
              </p:cNvSpPr>
              <p:nvPr/>
            </p:nvSpPr>
            <p:spPr bwMode="auto">
              <a:xfrm>
                <a:off x="1839" y="1096"/>
                <a:ext cx="29" cy="29"/>
              </a:xfrm>
              <a:prstGeom prst="ellipse">
                <a:avLst/>
              </a:prstGeom>
              <a:solidFill>
                <a:srgbClr val="CC7B1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7" name="Freeform 29"/>
              <p:cNvSpPr>
                <a:spLocks/>
              </p:cNvSpPr>
              <p:nvPr/>
            </p:nvSpPr>
            <p:spPr bwMode="auto">
              <a:xfrm>
                <a:off x="1448" y="1098"/>
                <a:ext cx="63" cy="78"/>
              </a:xfrm>
              <a:custGeom>
                <a:avLst/>
                <a:gdLst>
                  <a:gd name="T0" fmla="*/ 19 w 26"/>
                  <a:gd name="T1" fmla="*/ 18 h 32"/>
                  <a:gd name="T2" fmla="*/ 6 w 26"/>
                  <a:gd name="T3" fmla="*/ 4 h 32"/>
                  <a:gd name="T4" fmla="*/ 1 w 26"/>
                  <a:gd name="T5" fmla="*/ 7 h 32"/>
                  <a:gd name="T6" fmla="*/ 12 w 26"/>
                  <a:gd name="T7" fmla="*/ 25 h 32"/>
                  <a:gd name="T8" fmla="*/ 26 w 26"/>
                  <a:gd name="T9" fmla="*/ 28 h 32"/>
                  <a:gd name="T10" fmla="*/ 19 w 26"/>
                  <a:gd name="T11" fmla="*/ 18 h 32"/>
                </a:gdLst>
                <a:ahLst/>
                <a:cxnLst>
                  <a:cxn ang="0">
                    <a:pos x="T0" y="T1"/>
                  </a:cxn>
                  <a:cxn ang="0">
                    <a:pos x="T2" y="T3"/>
                  </a:cxn>
                  <a:cxn ang="0">
                    <a:pos x="T4" y="T5"/>
                  </a:cxn>
                  <a:cxn ang="0">
                    <a:pos x="T6" y="T7"/>
                  </a:cxn>
                  <a:cxn ang="0">
                    <a:pos x="T8" y="T9"/>
                  </a:cxn>
                  <a:cxn ang="0">
                    <a:pos x="T10" y="T11"/>
                  </a:cxn>
                </a:cxnLst>
                <a:rect l="0" t="0" r="r" b="b"/>
                <a:pathLst>
                  <a:path w="26" h="32">
                    <a:moveTo>
                      <a:pt x="19" y="18"/>
                    </a:moveTo>
                    <a:cubicBezTo>
                      <a:pt x="11" y="14"/>
                      <a:pt x="10" y="8"/>
                      <a:pt x="6" y="4"/>
                    </a:cubicBezTo>
                    <a:cubicBezTo>
                      <a:pt x="2" y="0"/>
                      <a:pt x="0" y="5"/>
                      <a:pt x="1" y="7"/>
                    </a:cubicBezTo>
                    <a:cubicBezTo>
                      <a:pt x="3" y="10"/>
                      <a:pt x="8" y="22"/>
                      <a:pt x="12" y="25"/>
                    </a:cubicBezTo>
                    <a:cubicBezTo>
                      <a:pt x="16" y="28"/>
                      <a:pt x="26" y="32"/>
                      <a:pt x="26" y="28"/>
                    </a:cubicBezTo>
                    <a:cubicBezTo>
                      <a:pt x="26" y="23"/>
                      <a:pt x="26" y="21"/>
                      <a:pt x="19" y="18"/>
                    </a:cubicBezTo>
                    <a:close/>
                  </a:path>
                </a:pathLst>
              </a:custGeom>
              <a:solidFill>
                <a:srgbClr val="F7CCA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8" name="Freeform 30"/>
              <p:cNvSpPr>
                <a:spLocks/>
              </p:cNvSpPr>
              <p:nvPr/>
            </p:nvSpPr>
            <p:spPr bwMode="auto">
              <a:xfrm>
                <a:off x="1851" y="1040"/>
                <a:ext cx="63" cy="77"/>
              </a:xfrm>
              <a:custGeom>
                <a:avLst/>
                <a:gdLst>
                  <a:gd name="T0" fmla="*/ 7 w 26"/>
                  <a:gd name="T1" fmla="*/ 18 h 32"/>
                  <a:gd name="T2" fmla="*/ 20 w 26"/>
                  <a:gd name="T3" fmla="*/ 4 h 32"/>
                  <a:gd name="T4" fmla="*/ 25 w 26"/>
                  <a:gd name="T5" fmla="*/ 7 h 32"/>
                  <a:gd name="T6" fmla="*/ 14 w 26"/>
                  <a:gd name="T7" fmla="*/ 25 h 32"/>
                  <a:gd name="T8" fmla="*/ 0 w 26"/>
                  <a:gd name="T9" fmla="*/ 28 h 32"/>
                  <a:gd name="T10" fmla="*/ 7 w 26"/>
                  <a:gd name="T11" fmla="*/ 18 h 32"/>
                </a:gdLst>
                <a:ahLst/>
                <a:cxnLst>
                  <a:cxn ang="0">
                    <a:pos x="T0" y="T1"/>
                  </a:cxn>
                  <a:cxn ang="0">
                    <a:pos x="T2" y="T3"/>
                  </a:cxn>
                  <a:cxn ang="0">
                    <a:pos x="T4" y="T5"/>
                  </a:cxn>
                  <a:cxn ang="0">
                    <a:pos x="T6" y="T7"/>
                  </a:cxn>
                  <a:cxn ang="0">
                    <a:pos x="T8" y="T9"/>
                  </a:cxn>
                  <a:cxn ang="0">
                    <a:pos x="T10" y="T11"/>
                  </a:cxn>
                </a:cxnLst>
                <a:rect l="0" t="0" r="r" b="b"/>
                <a:pathLst>
                  <a:path w="26" h="32">
                    <a:moveTo>
                      <a:pt x="7" y="18"/>
                    </a:moveTo>
                    <a:cubicBezTo>
                      <a:pt x="15" y="14"/>
                      <a:pt x="16" y="8"/>
                      <a:pt x="20" y="4"/>
                    </a:cubicBezTo>
                    <a:cubicBezTo>
                      <a:pt x="24" y="0"/>
                      <a:pt x="26" y="5"/>
                      <a:pt x="25" y="7"/>
                    </a:cubicBezTo>
                    <a:cubicBezTo>
                      <a:pt x="23" y="10"/>
                      <a:pt x="18" y="22"/>
                      <a:pt x="14" y="25"/>
                    </a:cubicBezTo>
                    <a:cubicBezTo>
                      <a:pt x="10" y="28"/>
                      <a:pt x="0" y="32"/>
                      <a:pt x="0" y="28"/>
                    </a:cubicBezTo>
                    <a:cubicBezTo>
                      <a:pt x="0" y="23"/>
                      <a:pt x="0" y="21"/>
                      <a:pt x="7" y="18"/>
                    </a:cubicBezTo>
                    <a:close/>
                  </a:path>
                </a:pathLst>
              </a:custGeom>
              <a:solidFill>
                <a:srgbClr val="F7CCA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9" name="Oval 31"/>
              <p:cNvSpPr>
                <a:spLocks noChangeArrowheads="1"/>
              </p:cNvSpPr>
              <p:nvPr/>
            </p:nvSpPr>
            <p:spPr bwMode="auto">
              <a:xfrm>
                <a:off x="1683" y="1096"/>
                <a:ext cx="15" cy="14"/>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0" name="Rectangle 32"/>
              <p:cNvSpPr>
                <a:spLocks noChangeArrowheads="1"/>
              </p:cNvSpPr>
              <p:nvPr/>
            </p:nvSpPr>
            <p:spPr bwMode="auto">
              <a:xfrm>
                <a:off x="1649" y="1152"/>
                <a:ext cx="5" cy="16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1" name="Freeform 33"/>
              <p:cNvSpPr>
                <a:spLocks/>
              </p:cNvSpPr>
              <p:nvPr/>
            </p:nvSpPr>
            <p:spPr bwMode="auto">
              <a:xfrm>
                <a:off x="1649" y="1152"/>
                <a:ext cx="5" cy="168"/>
              </a:xfrm>
              <a:custGeom>
                <a:avLst/>
                <a:gdLst>
                  <a:gd name="T0" fmla="*/ 0 w 5"/>
                  <a:gd name="T1" fmla="*/ 0 h 168"/>
                  <a:gd name="T2" fmla="*/ 0 w 5"/>
                  <a:gd name="T3" fmla="*/ 168 h 168"/>
                  <a:gd name="T4" fmla="*/ 5 w 5"/>
                  <a:gd name="T5" fmla="*/ 168 h 168"/>
                  <a:gd name="T6" fmla="*/ 5 w 5"/>
                  <a:gd name="T7" fmla="*/ 0 h 168"/>
                </a:gdLst>
                <a:ahLst/>
                <a:cxnLst>
                  <a:cxn ang="0">
                    <a:pos x="T0" y="T1"/>
                  </a:cxn>
                  <a:cxn ang="0">
                    <a:pos x="T2" y="T3"/>
                  </a:cxn>
                  <a:cxn ang="0">
                    <a:pos x="T4" y="T5"/>
                  </a:cxn>
                  <a:cxn ang="0">
                    <a:pos x="T6" y="T7"/>
                  </a:cxn>
                </a:cxnLst>
                <a:rect l="0" t="0" r="r" b="b"/>
                <a:pathLst>
                  <a:path w="5" h="168">
                    <a:moveTo>
                      <a:pt x="0" y="0"/>
                    </a:moveTo>
                    <a:lnTo>
                      <a:pt x="0" y="168"/>
                    </a:lnTo>
                    <a:lnTo>
                      <a:pt x="5" y="168"/>
                    </a:lnTo>
                    <a:lnTo>
                      <a:pt x="5"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2" name="Freeform 34"/>
              <p:cNvSpPr>
                <a:spLocks/>
              </p:cNvSpPr>
              <p:nvPr/>
            </p:nvSpPr>
            <p:spPr bwMode="auto">
              <a:xfrm>
                <a:off x="712" y="1614"/>
                <a:ext cx="90" cy="215"/>
              </a:xfrm>
              <a:custGeom>
                <a:avLst/>
                <a:gdLst>
                  <a:gd name="T0" fmla="*/ 2 w 37"/>
                  <a:gd name="T1" fmla="*/ 8 h 88"/>
                  <a:gd name="T2" fmla="*/ 8 w 37"/>
                  <a:gd name="T3" fmla="*/ 2 h 88"/>
                  <a:gd name="T4" fmla="*/ 13 w 37"/>
                  <a:gd name="T5" fmla="*/ 0 h 88"/>
                  <a:gd name="T6" fmla="*/ 17 w 37"/>
                  <a:gd name="T7" fmla="*/ 0 h 88"/>
                  <a:gd name="T8" fmla="*/ 22 w 37"/>
                  <a:gd name="T9" fmla="*/ 4 h 88"/>
                  <a:gd name="T10" fmla="*/ 25 w 37"/>
                  <a:gd name="T11" fmla="*/ 10 h 88"/>
                  <a:gd name="T12" fmla="*/ 23 w 37"/>
                  <a:gd name="T13" fmla="*/ 17 h 88"/>
                  <a:gd name="T14" fmla="*/ 21 w 37"/>
                  <a:gd name="T15" fmla="*/ 20 h 88"/>
                  <a:gd name="T16" fmla="*/ 20 w 37"/>
                  <a:gd name="T17" fmla="*/ 20 h 88"/>
                  <a:gd name="T18" fmla="*/ 37 w 37"/>
                  <a:gd name="T19" fmla="*/ 84 h 88"/>
                  <a:gd name="T20" fmla="*/ 22 w 37"/>
                  <a:gd name="T21" fmla="*/ 88 h 88"/>
                  <a:gd name="T22" fmla="*/ 7 w 37"/>
                  <a:gd name="T23" fmla="*/ 23 h 88"/>
                  <a:gd name="T24" fmla="*/ 4 w 37"/>
                  <a:gd name="T25" fmla="*/ 20 h 88"/>
                  <a:gd name="T26" fmla="*/ 1 w 37"/>
                  <a:gd name="T27" fmla="*/ 16 h 88"/>
                  <a:gd name="T28" fmla="*/ 2 w 37"/>
                  <a:gd name="T29" fmla="*/ 8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7" h="88">
                    <a:moveTo>
                      <a:pt x="2" y="8"/>
                    </a:moveTo>
                    <a:cubicBezTo>
                      <a:pt x="8" y="2"/>
                      <a:pt x="8" y="2"/>
                      <a:pt x="8" y="2"/>
                    </a:cubicBezTo>
                    <a:cubicBezTo>
                      <a:pt x="9" y="0"/>
                      <a:pt x="11" y="0"/>
                      <a:pt x="13" y="0"/>
                    </a:cubicBezTo>
                    <a:cubicBezTo>
                      <a:pt x="17" y="0"/>
                      <a:pt x="17" y="0"/>
                      <a:pt x="17" y="0"/>
                    </a:cubicBezTo>
                    <a:cubicBezTo>
                      <a:pt x="19" y="1"/>
                      <a:pt x="21" y="2"/>
                      <a:pt x="22" y="4"/>
                    </a:cubicBezTo>
                    <a:cubicBezTo>
                      <a:pt x="25" y="10"/>
                      <a:pt x="25" y="10"/>
                      <a:pt x="25" y="10"/>
                    </a:cubicBezTo>
                    <a:cubicBezTo>
                      <a:pt x="26" y="12"/>
                      <a:pt x="25" y="15"/>
                      <a:pt x="23" y="17"/>
                    </a:cubicBezTo>
                    <a:cubicBezTo>
                      <a:pt x="21" y="20"/>
                      <a:pt x="21" y="20"/>
                      <a:pt x="21" y="20"/>
                    </a:cubicBezTo>
                    <a:cubicBezTo>
                      <a:pt x="20" y="20"/>
                      <a:pt x="20" y="20"/>
                      <a:pt x="20" y="20"/>
                    </a:cubicBezTo>
                    <a:cubicBezTo>
                      <a:pt x="37" y="84"/>
                      <a:pt x="37" y="84"/>
                      <a:pt x="37" y="84"/>
                    </a:cubicBezTo>
                    <a:cubicBezTo>
                      <a:pt x="22" y="88"/>
                      <a:pt x="22" y="88"/>
                      <a:pt x="22" y="88"/>
                    </a:cubicBezTo>
                    <a:cubicBezTo>
                      <a:pt x="7" y="23"/>
                      <a:pt x="7" y="23"/>
                      <a:pt x="7" y="23"/>
                    </a:cubicBezTo>
                    <a:cubicBezTo>
                      <a:pt x="5" y="22"/>
                      <a:pt x="4" y="21"/>
                      <a:pt x="4" y="20"/>
                    </a:cubicBezTo>
                    <a:cubicBezTo>
                      <a:pt x="1" y="16"/>
                      <a:pt x="1" y="16"/>
                      <a:pt x="1" y="16"/>
                    </a:cubicBezTo>
                    <a:cubicBezTo>
                      <a:pt x="0" y="14"/>
                      <a:pt x="0" y="11"/>
                      <a:pt x="2" y="8"/>
                    </a:cubicBezTo>
                    <a:close/>
                  </a:path>
                </a:pathLst>
              </a:custGeom>
              <a:solidFill>
                <a:srgbClr val="4140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3" name="Freeform 35"/>
              <p:cNvSpPr>
                <a:spLocks/>
              </p:cNvSpPr>
              <p:nvPr/>
            </p:nvSpPr>
            <p:spPr bwMode="auto">
              <a:xfrm>
                <a:off x="923" y="1614"/>
                <a:ext cx="90" cy="215"/>
              </a:xfrm>
              <a:custGeom>
                <a:avLst/>
                <a:gdLst>
                  <a:gd name="T0" fmla="*/ 35 w 37"/>
                  <a:gd name="T1" fmla="*/ 8 h 88"/>
                  <a:gd name="T2" fmla="*/ 30 w 37"/>
                  <a:gd name="T3" fmla="*/ 2 h 88"/>
                  <a:gd name="T4" fmla="*/ 24 w 37"/>
                  <a:gd name="T5" fmla="*/ 0 h 88"/>
                  <a:gd name="T6" fmla="*/ 20 w 37"/>
                  <a:gd name="T7" fmla="*/ 0 h 88"/>
                  <a:gd name="T8" fmla="*/ 15 w 37"/>
                  <a:gd name="T9" fmla="*/ 4 h 88"/>
                  <a:gd name="T10" fmla="*/ 12 w 37"/>
                  <a:gd name="T11" fmla="*/ 10 h 88"/>
                  <a:gd name="T12" fmla="*/ 14 w 37"/>
                  <a:gd name="T13" fmla="*/ 17 h 88"/>
                  <a:gd name="T14" fmla="*/ 17 w 37"/>
                  <a:gd name="T15" fmla="*/ 20 h 88"/>
                  <a:gd name="T16" fmla="*/ 17 w 37"/>
                  <a:gd name="T17" fmla="*/ 20 h 88"/>
                  <a:gd name="T18" fmla="*/ 0 w 37"/>
                  <a:gd name="T19" fmla="*/ 84 h 88"/>
                  <a:gd name="T20" fmla="*/ 15 w 37"/>
                  <a:gd name="T21" fmla="*/ 88 h 88"/>
                  <a:gd name="T22" fmla="*/ 31 w 37"/>
                  <a:gd name="T23" fmla="*/ 23 h 88"/>
                  <a:gd name="T24" fmla="*/ 33 w 37"/>
                  <a:gd name="T25" fmla="*/ 20 h 88"/>
                  <a:gd name="T26" fmla="*/ 36 w 37"/>
                  <a:gd name="T27" fmla="*/ 16 h 88"/>
                  <a:gd name="T28" fmla="*/ 35 w 37"/>
                  <a:gd name="T29" fmla="*/ 8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7" h="88">
                    <a:moveTo>
                      <a:pt x="35" y="8"/>
                    </a:moveTo>
                    <a:cubicBezTo>
                      <a:pt x="30" y="2"/>
                      <a:pt x="30" y="2"/>
                      <a:pt x="30" y="2"/>
                    </a:cubicBezTo>
                    <a:cubicBezTo>
                      <a:pt x="28" y="0"/>
                      <a:pt x="26" y="0"/>
                      <a:pt x="24" y="0"/>
                    </a:cubicBezTo>
                    <a:cubicBezTo>
                      <a:pt x="20" y="0"/>
                      <a:pt x="20" y="0"/>
                      <a:pt x="20" y="0"/>
                    </a:cubicBezTo>
                    <a:cubicBezTo>
                      <a:pt x="18" y="1"/>
                      <a:pt x="16" y="2"/>
                      <a:pt x="15" y="4"/>
                    </a:cubicBezTo>
                    <a:cubicBezTo>
                      <a:pt x="12" y="10"/>
                      <a:pt x="12" y="10"/>
                      <a:pt x="12" y="10"/>
                    </a:cubicBezTo>
                    <a:cubicBezTo>
                      <a:pt x="11" y="12"/>
                      <a:pt x="12" y="15"/>
                      <a:pt x="14" y="17"/>
                    </a:cubicBezTo>
                    <a:cubicBezTo>
                      <a:pt x="17" y="20"/>
                      <a:pt x="17" y="20"/>
                      <a:pt x="17" y="20"/>
                    </a:cubicBezTo>
                    <a:cubicBezTo>
                      <a:pt x="17" y="20"/>
                      <a:pt x="17" y="20"/>
                      <a:pt x="17" y="20"/>
                    </a:cubicBezTo>
                    <a:cubicBezTo>
                      <a:pt x="0" y="84"/>
                      <a:pt x="0" y="84"/>
                      <a:pt x="0" y="84"/>
                    </a:cubicBezTo>
                    <a:cubicBezTo>
                      <a:pt x="15" y="88"/>
                      <a:pt x="15" y="88"/>
                      <a:pt x="15" y="88"/>
                    </a:cubicBezTo>
                    <a:cubicBezTo>
                      <a:pt x="31" y="23"/>
                      <a:pt x="31" y="23"/>
                      <a:pt x="31" y="23"/>
                    </a:cubicBezTo>
                    <a:cubicBezTo>
                      <a:pt x="32" y="22"/>
                      <a:pt x="33" y="21"/>
                      <a:pt x="33" y="20"/>
                    </a:cubicBezTo>
                    <a:cubicBezTo>
                      <a:pt x="36" y="16"/>
                      <a:pt x="36" y="16"/>
                      <a:pt x="36" y="16"/>
                    </a:cubicBezTo>
                    <a:cubicBezTo>
                      <a:pt x="37" y="14"/>
                      <a:pt x="37" y="11"/>
                      <a:pt x="35" y="8"/>
                    </a:cubicBezTo>
                  </a:path>
                </a:pathLst>
              </a:custGeom>
              <a:solidFill>
                <a:srgbClr val="4140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4" name="Oval 36"/>
              <p:cNvSpPr>
                <a:spLocks noChangeArrowheads="1"/>
              </p:cNvSpPr>
              <p:nvPr/>
            </p:nvSpPr>
            <p:spPr bwMode="auto">
              <a:xfrm>
                <a:off x="824" y="1721"/>
                <a:ext cx="87" cy="105"/>
              </a:xfrm>
              <a:prstGeom prst="ellipse">
                <a:avLst/>
              </a:prstGeom>
              <a:solidFill>
                <a:srgbClr val="4140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5" name="Freeform 37"/>
              <p:cNvSpPr>
                <a:spLocks/>
              </p:cNvSpPr>
              <p:nvPr/>
            </p:nvSpPr>
            <p:spPr bwMode="auto">
              <a:xfrm>
                <a:off x="760" y="1790"/>
                <a:ext cx="209" cy="207"/>
              </a:xfrm>
              <a:custGeom>
                <a:avLst/>
                <a:gdLst>
                  <a:gd name="T0" fmla="*/ 183 w 209"/>
                  <a:gd name="T1" fmla="*/ 207 h 207"/>
                  <a:gd name="T2" fmla="*/ 27 w 209"/>
                  <a:gd name="T3" fmla="*/ 207 h 207"/>
                  <a:gd name="T4" fmla="*/ 0 w 209"/>
                  <a:gd name="T5" fmla="*/ 0 h 207"/>
                  <a:gd name="T6" fmla="*/ 107 w 209"/>
                  <a:gd name="T7" fmla="*/ 31 h 207"/>
                  <a:gd name="T8" fmla="*/ 209 w 209"/>
                  <a:gd name="T9" fmla="*/ 0 h 207"/>
                  <a:gd name="T10" fmla="*/ 183 w 209"/>
                  <a:gd name="T11" fmla="*/ 207 h 207"/>
                </a:gdLst>
                <a:ahLst/>
                <a:cxnLst>
                  <a:cxn ang="0">
                    <a:pos x="T0" y="T1"/>
                  </a:cxn>
                  <a:cxn ang="0">
                    <a:pos x="T2" y="T3"/>
                  </a:cxn>
                  <a:cxn ang="0">
                    <a:pos x="T4" y="T5"/>
                  </a:cxn>
                  <a:cxn ang="0">
                    <a:pos x="T6" y="T7"/>
                  </a:cxn>
                  <a:cxn ang="0">
                    <a:pos x="T8" y="T9"/>
                  </a:cxn>
                  <a:cxn ang="0">
                    <a:pos x="T10" y="T11"/>
                  </a:cxn>
                </a:cxnLst>
                <a:rect l="0" t="0" r="r" b="b"/>
                <a:pathLst>
                  <a:path w="209" h="207">
                    <a:moveTo>
                      <a:pt x="183" y="207"/>
                    </a:moveTo>
                    <a:lnTo>
                      <a:pt x="27" y="207"/>
                    </a:lnTo>
                    <a:lnTo>
                      <a:pt x="0" y="0"/>
                    </a:lnTo>
                    <a:lnTo>
                      <a:pt x="107" y="31"/>
                    </a:lnTo>
                    <a:lnTo>
                      <a:pt x="209" y="0"/>
                    </a:lnTo>
                    <a:lnTo>
                      <a:pt x="183" y="207"/>
                    </a:lnTo>
                    <a:close/>
                  </a:path>
                </a:pathLst>
              </a:custGeom>
              <a:solidFill>
                <a:srgbClr val="4140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6" name="Freeform 38"/>
              <p:cNvSpPr>
                <a:spLocks noEditPoints="1"/>
              </p:cNvSpPr>
              <p:nvPr/>
            </p:nvSpPr>
            <p:spPr bwMode="auto">
              <a:xfrm>
                <a:off x="2312" y="1546"/>
                <a:ext cx="114" cy="20"/>
              </a:xfrm>
              <a:custGeom>
                <a:avLst/>
                <a:gdLst>
                  <a:gd name="T0" fmla="*/ 0 w 114"/>
                  <a:gd name="T1" fmla="*/ 12 h 20"/>
                  <a:gd name="T2" fmla="*/ 3 w 114"/>
                  <a:gd name="T3" fmla="*/ 20 h 20"/>
                  <a:gd name="T4" fmla="*/ 5 w 114"/>
                  <a:gd name="T5" fmla="*/ 20 h 20"/>
                  <a:gd name="T6" fmla="*/ 0 w 114"/>
                  <a:gd name="T7" fmla="*/ 12 h 20"/>
                  <a:gd name="T8" fmla="*/ 114 w 114"/>
                  <a:gd name="T9" fmla="*/ 12 h 20"/>
                  <a:gd name="T10" fmla="*/ 109 w 114"/>
                  <a:gd name="T11" fmla="*/ 20 h 20"/>
                  <a:gd name="T12" fmla="*/ 112 w 114"/>
                  <a:gd name="T13" fmla="*/ 20 h 20"/>
                  <a:gd name="T14" fmla="*/ 114 w 114"/>
                  <a:gd name="T15" fmla="*/ 12 h 20"/>
                  <a:gd name="T16" fmla="*/ 58 w 114"/>
                  <a:gd name="T17" fmla="*/ 0 h 20"/>
                  <a:gd name="T18" fmla="*/ 54 w 114"/>
                  <a:gd name="T19" fmla="*/ 20 h 20"/>
                  <a:gd name="T20" fmla="*/ 61 w 114"/>
                  <a:gd name="T21" fmla="*/ 20 h 20"/>
                  <a:gd name="T22" fmla="*/ 58 w 114"/>
                  <a:gd name="T23" fmla="*/ 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14" h="20">
                    <a:moveTo>
                      <a:pt x="0" y="12"/>
                    </a:moveTo>
                    <a:lnTo>
                      <a:pt x="3" y="20"/>
                    </a:lnTo>
                    <a:lnTo>
                      <a:pt x="5" y="20"/>
                    </a:lnTo>
                    <a:lnTo>
                      <a:pt x="0" y="12"/>
                    </a:lnTo>
                    <a:close/>
                    <a:moveTo>
                      <a:pt x="114" y="12"/>
                    </a:moveTo>
                    <a:lnTo>
                      <a:pt x="109" y="20"/>
                    </a:lnTo>
                    <a:lnTo>
                      <a:pt x="112" y="20"/>
                    </a:lnTo>
                    <a:lnTo>
                      <a:pt x="114" y="12"/>
                    </a:lnTo>
                    <a:close/>
                    <a:moveTo>
                      <a:pt x="58" y="0"/>
                    </a:moveTo>
                    <a:lnTo>
                      <a:pt x="54" y="20"/>
                    </a:lnTo>
                    <a:lnTo>
                      <a:pt x="61" y="20"/>
                    </a:lnTo>
                    <a:lnTo>
                      <a:pt x="58" y="0"/>
                    </a:lnTo>
                    <a:close/>
                  </a:path>
                </a:pathLst>
              </a:custGeom>
              <a:solidFill>
                <a:srgbClr val="4140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7" name="Freeform 39"/>
              <p:cNvSpPr>
                <a:spLocks noEditPoints="1"/>
              </p:cNvSpPr>
              <p:nvPr/>
            </p:nvSpPr>
            <p:spPr bwMode="auto">
              <a:xfrm>
                <a:off x="2312" y="1546"/>
                <a:ext cx="114" cy="20"/>
              </a:xfrm>
              <a:custGeom>
                <a:avLst/>
                <a:gdLst>
                  <a:gd name="T0" fmla="*/ 0 w 114"/>
                  <a:gd name="T1" fmla="*/ 12 h 20"/>
                  <a:gd name="T2" fmla="*/ 3 w 114"/>
                  <a:gd name="T3" fmla="*/ 20 h 20"/>
                  <a:gd name="T4" fmla="*/ 5 w 114"/>
                  <a:gd name="T5" fmla="*/ 20 h 20"/>
                  <a:gd name="T6" fmla="*/ 0 w 114"/>
                  <a:gd name="T7" fmla="*/ 12 h 20"/>
                  <a:gd name="T8" fmla="*/ 114 w 114"/>
                  <a:gd name="T9" fmla="*/ 12 h 20"/>
                  <a:gd name="T10" fmla="*/ 109 w 114"/>
                  <a:gd name="T11" fmla="*/ 20 h 20"/>
                  <a:gd name="T12" fmla="*/ 112 w 114"/>
                  <a:gd name="T13" fmla="*/ 20 h 20"/>
                  <a:gd name="T14" fmla="*/ 114 w 114"/>
                  <a:gd name="T15" fmla="*/ 12 h 20"/>
                  <a:gd name="T16" fmla="*/ 58 w 114"/>
                  <a:gd name="T17" fmla="*/ 0 h 20"/>
                  <a:gd name="T18" fmla="*/ 54 w 114"/>
                  <a:gd name="T19" fmla="*/ 20 h 20"/>
                  <a:gd name="T20" fmla="*/ 61 w 114"/>
                  <a:gd name="T21" fmla="*/ 20 h 20"/>
                  <a:gd name="T22" fmla="*/ 58 w 114"/>
                  <a:gd name="T23" fmla="*/ 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14" h="20">
                    <a:moveTo>
                      <a:pt x="0" y="12"/>
                    </a:moveTo>
                    <a:lnTo>
                      <a:pt x="3" y="20"/>
                    </a:lnTo>
                    <a:lnTo>
                      <a:pt x="5" y="20"/>
                    </a:lnTo>
                    <a:lnTo>
                      <a:pt x="0" y="12"/>
                    </a:lnTo>
                    <a:moveTo>
                      <a:pt x="114" y="12"/>
                    </a:moveTo>
                    <a:lnTo>
                      <a:pt x="109" y="20"/>
                    </a:lnTo>
                    <a:lnTo>
                      <a:pt x="112" y="20"/>
                    </a:lnTo>
                    <a:lnTo>
                      <a:pt x="114" y="12"/>
                    </a:lnTo>
                    <a:moveTo>
                      <a:pt x="58" y="0"/>
                    </a:moveTo>
                    <a:lnTo>
                      <a:pt x="54" y="20"/>
                    </a:lnTo>
                    <a:lnTo>
                      <a:pt x="61" y="20"/>
                    </a:lnTo>
                    <a:lnTo>
                      <a:pt x="58"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8" name="Freeform 40"/>
              <p:cNvSpPr>
                <a:spLocks noEditPoints="1"/>
              </p:cNvSpPr>
              <p:nvPr/>
            </p:nvSpPr>
            <p:spPr bwMode="auto">
              <a:xfrm>
                <a:off x="2268" y="1566"/>
                <a:ext cx="175" cy="175"/>
              </a:xfrm>
              <a:custGeom>
                <a:avLst/>
                <a:gdLst>
                  <a:gd name="T0" fmla="*/ 0 w 72"/>
                  <a:gd name="T1" fmla="*/ 12 h 72"/>
                  <a:gd name="T2" fmla="*/ 3 w 72"/>
                  <a:gd name="T3" fmla="*/ 16 h 72"/>
                  <a:gd name="T4" fmla="*/ 9 w 72"/>
                  <a:gd name="T5" fmla="*/ 20 h 72"/>
                  <a:gd name="T6" fmla="*/ 11 w 72"/>
                  <a:gd name="T7" fmla="*/ 18 h 72"/>
                  <a:gd name="T8" fmla="*/ 0 w 72"/>
                  <a:gd name="T9" fmla="*/ 12 h 72"/>
                  <a:gd name="T10" fmla="*/ 20 w 72"/>
                  <a:gd name="T11" fmla="*/ 0 h 72"/>
                  <a:gd name="T12" fmla="*/ 19 w 72"/>
                  <a:gd name="T13" fmla="*/ 0 h 72"/>
                  <a:gd name="T14" fmla="*/ 20 w 72"/>
                  <a:gd name="T15" fmla="*/ 3 h 72"/>
                  <a:gd name="T16" fmla="*/ 21 w 72"/>
                  <a:gd name="T17" fmla="*/ 1 h 72"/>
                  <a:gd name="T18" fmla="*/ 20 w 72"/>
                  <a:gd name="T19" fmla="*/ 0 h 72"/>
                  <a:gd name="T20" fmla="*/ 64 w 72"/>
                  <a:gd name="T21" fmla="*/ 0 h 72"/>
                  <a:gd name="T22" fmla="*/ 63 w 72"/>
                  <a:gd name="T23" fmla="*/ 0 h 72"/>
                  <a:gd name="T24" fmla="*/ 48 w 72"/>
                  <a:gd name="T25" fmla="*/ 19 h 72"/>
                  <a:gd name="T26" fmla="*/ 43 w 72"/>
                  <a:gd name="T27" fmla="*/ 0 h 72"/>
                  <a:gd name="T28" fmla="*/ 40 w 72"/>
                  <a:gd name="T29" fmla="*/ 0 h 72"/>
                  <a:gd name="T30" fmla="*/ 36 w 72"/>
                  <a:gd name="T31" fmla="*/ 19 h 72"/>
                  <a:gd name="T32" fmla="*/ 29 w 72"/>
                  <a:gd name="T33" fmla="*/ 11 h 72"/>
                  <a:gd name="T34" fmla="*/ 25 w 72"/>
                  <a:gd name="T35" fmla="*/ 24 h 72"/>
                  <a:gd name="T36" fmla="*/ 25 w 72"/>
                  <a:gd name="T37" fmla="*/ 24 h 72"/>
                  <a:gd name="T38" fmla="*/ 25 w 72"/>
                  <a:gd name="T39" fmla="*/ 24 h 72"/>
                  <a:gd name="T40" fmla="*/ 12 w 72"/>
                  <a:gd name="T41" fmla="*/ 57 h 72"/>
                  <a:gd name="T42" fmla="*/ 17 w 72"/>
                  <a:gd name="T43" fmla="*/ 57 h 72"/>
                  <a:gd name="T44" fmla="*/ 12 w 72"/>
                  <a:gd name="T45" fmla="*/ 64 h 72"/>
                  <a:gd name="T46" fmla="*/ 12 w 72"/>
                  <a:gd name="T47" fmla="*/ 72 h 72"/>
                  <a:gd name="T48" fmla="*/ 25 w 72"/>
                  <a:gd name="T49" fmla="*/ 66 h 72"/>
                  <a:gd name="T50" fmla="*/ 24 w 72"/>
                  <a:gd name="T51" fmla="*/ 70 h 72"/>
                  <a:gd name="T52" fmla="*/ 72 w 72"/>
                  <a:gd name="T53" fmla="*/ 39 h 72"/>
                  <a:gd name="T54" fmla="*/ 72 w 72"/>
                  <a:gd name="T55" fmla="*/ 34 h 72"/>
                  <a:gd name="T56" fmla="*/ 66 w 72"/>
                  <a:gd name="T57" fmla="*/ 34 h 72"/>
                  <a:gd name="T58" fmla="*/ 72 w 72"/>
                  <a:gd name="T59" fmla="*/ 26 h 72"/>
                  <a:gd name="T60" fmla="*/ 72 w 72"/>
                  <a:gd name="T61" fmla="*/ 23 h 72"/>
                  <a:gd name="T62" fmla="*/ 70 w 72"/>
                  <a:gd name="T63" fmla="*/ 21 h 72"/>
                  <a:gd name="T64" fmla="*/ 69 w 72"/>
                  <a:gd name="T65" fmla="*/ 19 h 72"/>
                  <a:gd name="T66" fmla="*/ 58 w 72"/>
                  <a:gd name="T67" fmla="*/ 24 h 72"/>
                  <a:gd name="T68" fmla="*/ 64 w 72"/>
                  <a:gd name="T69" fmla="*/ 0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72" h="72">
                    <a:moveTo>
                      <a:pt x="0" y="12"/>
                    </a:moveTo>
                    <a:cubicBezTo>
                      <a:pt x="3" y="16"/>
                      <a:pt x="3" y="16"/>
                      <a:pt x="3" y="16"/>
                    </a:cubicBezTo>
                    <a:cubicBezTo>
                      <a:pt x="9" y="20"/>
                      <a:pt x="9" y="20"/>
                      <a:pt x="9" y="20"/>
                    </a:cubicBezTo>
                    <a:cubicBezTo>
                      <a:pt x="11" y="18"/>
                      <a:pt x="11" y="18"/>
                      <a:pt x="11" y="18"/>
                    </a:cubicBezTo>
                    <a:cubicBezTo>
                      <a:pt x="0" y="12"/>
                      <a:pt x="0" y="12"/>
                      <a:pt x="0" y="12"/>
                    </a:cubicBezTo>
                    <a:moveTo>
                      <a:pt x="20" y="0"/>
                    </a:moveTo>
                    <a:cubicBezTo>
                      <a:pt x="19" y="0"/>
                      <a:pt x="19" y="0"/>
                      <a:pt x="19" y="0"/>
                    </a:cubicBezTo>
                    <a:cubicBezTo>
                      <a:pt x="20" y="3"/>
                      <a:pt x="20" y="3"/>
                      <a:pt x="20" y="3"/>
                    </a:cubicBezTo>
                    <a:cubicBezTo>
                      <a:pt x="21" y="1"/>
                      <a:pt x="21" y="1"/>
                      <a:pt x="21" y="1"/>
                    </a:cubicBezTo>
                    <a:cubicBezTo>
                      <a:pt x="20" y="0"/>
                      <a:pt x="20" y="0"/>
                      <a:pt x="20" y="0"/>
                    </a:cubicBezTo>
                    <a:moveTo>
                      <a:pt x="64" y="0"/>
                    </a:moveTo>
                    <a:cubicBezTo>
                      <a:pt x="63" y="0"/>
                      <a:pt x="63" y="0"/>
                      <a:pt x="63" y="0"/>
                    </a:cubicBezTo>
                    <a:cubicBezTo>
                      <a:pt x="48" y="19"/>
                      <a:pt x="48" y="19"/>
                      <a:pt x="48" y="19"/>
                    </a:cubicBezTo>
                    <a:cubicBezTo>
                      <a:pt x="43" y="0"/>
                      <a:pt x="43" y="0"/>
                      <a:pt x="43" y="0"/>
                    </a:cubicBezTo>
                    <a:cubicBezTo>
                      <a:pt x="40" y="0"/>
                      <a:pt x="40" y="0"/>
                      <a:pt x="40" y="0"/>
                    </a:cubicBezTo>
                    <a:cubicBezTo>
                      <a:pt x="36" y="19"/>
                      <a:pt x="36" y="19"/>
                      <a:pt x="36" y="19"/>
                    </a:cubicBezTo>
                    <a:cubicBezTo>
                      <a:pt x="29" y="11"/>
                      <a:pt x="29" y="11"/>
                      <a:pt x="29" y="11"/>
                    </a:cubicBezTo>
                    <a:cubicBezTo>
                      <a:pt x="25" y="24"/>
                      <a:pt x="25" y="24"/>
                      <a:pt x="25" y="24"/>
                    </a:cubicBezTo>
                    <a:cubicBezTo>
                      <a:pt x="25" y="24"/>
                      <a:pt x="25" y="24"/>
                      <a:pt x="25" y="24"/>
                    </a:cubicBezTo>
                    <a:cubicBezTo>
                      <a:pt x="25" y="24"/>
                      <a:pt x="25" y="24"/>
                      <a:pt x="25" y="24"/>
                    </a:cubicBezTo>
                    <a:cubicBezTo>
                      <a:pt x="12" y="57"/>
                      <a:pt x="12" y="57"/>
                      <a:pt x="12" y="57"/>
                    </a:cubicBezTo>
                    <a:cubicBezTo>
                      <a:pt x="17" y="57"/>
                      <a:pt x="17" y="57"/>
                      <a:pt x="17" y="57"/>
                    </a:cubicBezTo>
                    <a:cubicBezTo>
                      <a:pt x="12" y="64"/>
                      <a:pt x="12" y="64"/>
                      <a:pt x="12" y="64"/>
                    </a:cubicBezTo>
                    <a:cubicBezTo>
                      <a:pt x="12" y="72"/>
                      <a:pt x="12" y="72"/>
                      <a:pt x="12" y="72"/>
                    </a:cubicBezTo>
                    <a:cubicBezTo>
                      <a:pt x="25" y="66"/>
                      <a:pt x="25" y="66"/>
                      <a:pt x="25" y="66"/>
                    </a:cubicBezTo>
                    <a:cubicBezTo>
                      <a:pt x="24" y="70"/>
                      <a:pt x="24" y="70"/>
                      <a:pt x="24" y="70"/>
                    </a:cubicBezTo>
                    <a:cubicBezTo>
                      <a:pt x="72" y="39"/>
                      <a:pt x="72" y="39"/>
                      <a:pt x="72" y="39"/>
                    </a:cubicBezTo>
                    <a:cubicBezTo>
                      <a:pt x="72" y="34"/>
                      <a:pt x="72" y="34"/>
                      <a:pt x="72" y="34"/>
                    </a:cubicBezTo>
                    <a:cubicBezTo>
                      <a:pt x="66" y="34"/>
                      <a:pt x="66" y="34"/>
                      <a:pt x="66" y="34"/>
                    </a:cubicBezTo>
                    <a:cubicBezTo>
                      <a:pt x="72" y="26"/>
                      <a:pt x="72" y="26"/>
                      <a:pt x="72" y="26"/>
                    </a:cubicBezTo>
                    <a:cubicBezTo>
                      <a:pt x="72" y="23"/>
                      <a:pt x="72" y="23"/>
                      <a:pt x="72" y="23"/>
                    </a:cubicBezTo>
                    <a:cubicBezTo>
                      <a:pt x="71" y="22"/>
                      <a:pt x="71" y="21"/>
                      <a:pt x="70" y="21"/>
                    </a:cubicBezTo>
                    <a:cubicBezTo>
                      <a:pt x="69" y="19"/>
                      <a:pt x="69" y="19"/>
                      <a:pt x="69" y="19"/>
                    </a:cubicBezTo>
                    <a:cubicBezTo>
                      <a:pt x="58" y="24"/>
                      <a:pt x="58" y="24"/>
                      <a:pt x="58" y="24"/>
                    </a:cubicBezTo>
                    <a:cubicBezTo>
                      <a:pt x="64" y="0"/>
                      <a:pt x="64" y="0"/>
                      <a:pt x="64" y="0"/>
                    </a:cubicBezTo>
                  </a:path>
                </a:pathLst>
              </a:custGeom>
              <a:solidFill>
                <a:srgbClr val="8A888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9" name="Freeform 41"/>
              <p:cNvSpPr>
                <a:spLocks/>
              </p:cNvSpPr>
              <p:nvPr/>
            </p:nvSpPr>
            <p:spPr bwMode="auto">
              <a:xfrm>
                <a:off x="2426" y="1517"/>
                <a:ext cx="63" cy="195"/>
              </a:xfrm>
              <a:custGeom>
                <a:avLst/>
                <a:gdLst>
                  <a:gd name="T0" fmla="*/ 26 w 26"/>
                  <a:gd name="T1" fmla="*/ 36 h 80"/>
                  <a:gd name="T2" fmla="*/ 23 w 26"/>
                  <a:gd name="T3" fmla="*/ 42 h 80"/>
                  <a:gd name="T4" fmla="*/ 22 w 26"/>
                  <a:gd name="T5" fmla="*/ 43 h 80"/>
                  <a:gd name="T6" fmla="*/ 24 w 26"/>
                  <a:gd name="T7" fmla="*/ 80 h 80"/>
                  <a:gd name="T8" fmla="*/ 7 w 26"/>
                  <a:gd name="T9" fmla="*/ 78 h 80"/>
                  <a:gd name="T10" fmla="*/ 7 w 26"/>
                  <a:gd name="T11" fmla="*/ 43 h 80"/>
                  <a:gd name="T12" fmla="*/ 5 w 26"/>
                  <a:gd name="T13" fmla="*/ 41 h 80"/>
                  <a:gd name="T14" fmla="*/ 1 w 26"/>
                  <a:gd name="T15" fmla="*/ 31 h 80"/>
                  <a:gd name="T16" fmla="*/ 1 w 26"/>
                  <a:gd name="T17" fmla="*/ 22 h 80"/>
                  <a:gd name="T18" fmla="*/ 2 w 26"/>
                  <a:gd name="T19" fmla="*/ 19 h 80"/>
                  <a:gd name="T20" fmla="*/ 6 w 26"/>
                  <a:gd name="T21" fmla="*/ 20 h 80"/>
                  <a:gd name="T22" fmla="*/ 6 w 26"/>
                  <a:gd name="T23" fmla="*/ 2 h 80"/>
                  <a:gd name="T24" fmla="*/ 9 w 26"/>
                  <a:gd name="T25" fmla="*/ 0 h 80"/>
                  <a:gd name="T26" fmla="*/ 10 w 26"/>
                  <a:gd name="T27" fmla="*/ 3 h 80"/>
                  <a:gd name="T28" fmla="*/ 12 w 26"/>
                  <a:gd name="T29" fmla="*/ 19 h 80"/>
                  <a:gd name="T30" fmla="*/ 15 w 26"/>
                  <a:gd name="T31" fmla="*/ 18 h 80"/>
                  <a:gd name="T32" fmla="*/ 18 w 26"/>
                  <a:gd name="T33" fmla="*/ 20 h 80"/>
                  <a:gd name="T34" fmla="*/ 21 w 26"/>
                  <a:gd name="T35" fmla="*/ 20 h 80"/>
                  <a:gd name="T36" fmla="*/ 22 w 26"/>
                  <a:gd name="T37" fmla="*/ 23 h 80"/>
                  <a:gd name="T38" fmla="*/ 25 w 26"/>
                  <a:gd name="T39" fmla="*/ 23 h 80"/>
                  <a:gd name="T40" fmla="*/ 26 w 26"/>
                  <a:gd name="T41" fmla="*/ 31 h 80"/>
                  <a:gd name="T42" fmla="*/ 26 w 26"/>
                  <a:gd name="T43" fmla="*/ 36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6" h="80">
                    <a:moveTo>
                      <a:pt x="26" y="36"/>
                    </a:moveTo>
                    <a:cubicBezTo>
                      <a:pt x="26" y="36"/>
                      <a:pt x="24" y="40"/>
                      <a:pt x="23" y="42"/>
                    </a:cubicBezTo>
                    <a:cubicBezTo>
                      <a:pt x="23" y="42"/>
                      <a:pt x="22" y="43"/>
                      <a:pt x="22" y="43"/>
                    </a:cubicBezTo>
                    <a:cubicBezTo>
                      <a:pt x="24" y="80"/>
                      <a:pt x="24" y="80"/>
                      <a:pt x="24" y="80"/>
                    </a:cubicBezTo>
                    <a:cubicBezTo>
                      <a:pt x="7" y="78"/>
                      <a:pt x="7" y="78"/>
                      <a:pt x="7" y="78"/>
                    </a:cubicBezTo>
                    <a:cubicBezTo>
                      <a:pt x="7" y="43"/>
                      <a:pt x="7" y="43"/>
                      <a:pt x="7" y="43"/>
                    </a:cubicBezTo>
                    <a:cubicBezTo>
                      <a:pt x="6" y="42"/>
                      <a:pt x="6" y="41"/>
                      <a:pt x="5" y="41"/>
                    </a:cubicBezTo>
                    <a:cubicBezTo>
                      <a:pt x="1" y="31"/>
                      <a:pt x="1" y="31"/>
                      <a:pt x="1" y="31"/>
                    </a:cubicBezTo>
                    <a:cubicBezTo>
                      <a:pt x="1" y="22"/>
                      <a:pt x="1" y="22"/>
                      <a:pt x="1" y="22"/>
                    </a:cubicBezTo>
                    <a:cubicBezTo>
                      <a:pt x="0" y="20"/>
                      <a:pt x="1" y="19"/>
                      <a:pt x="2" y="19"/>
                    </a:cubicBezTo>
                    <a:cubicBezTo>
                      <a:pt x="3" y="18"/>
                      <a:pt x="5" y="19"/>
                      <a:pt x="6" y="20"/>
                    </a:cubicBezTo>
                    <a:cubicBezTo>
                      <a:pt x="6" y="2"/>
                      <a:pt x="6" y="2"/>
                      <a:pt x="6" y="2"/>
                    </a:cubicBezTo>
                    <a:cubicBezTo>
                      <a:pt x="6" y="1"/>
                      <a:pt x="7" y="0"/>
                      <a:pt x="9" y="0"/>
                    </a:cubicBezTo>
                    <a:cubicBezTo>
                      <a:pt x="10" y="1"/>
                      <a:pt x="11" y="2"/>
                      <a:pt x="10" y="3"/>
                    </a:cubicBezTo>
                    <a:cubicBezTo>
                      <a:pt x="12" y="19"/>
                      <a:pt x="12" y="19"/>
                      <a:pt x="12" y="19"/>
                    </a:cubicBezTo>
                    <a:cubicBezTo>
                      <a:pt x="15" y="18"/>
                      <a:pt x="15" y="18"/>
                      <a:pt x="15" y="18"/>
                    </a:cubicBezTo>
                    <a:cubicBezTo>
                      <a:pt x="18" y="20"/>
                      <a:pt x="18" y="20"/>
                      <a:pt x="18" y="20"/>
                    </a:cubicBezTo>
                    <a:cubicBezTo>
                      <a:pt x="21" y="20"/>
                      <a:pt x="21" y="20"/>
                      <a:pt x="21" y="20"/>
                    </a:cubicBezTo>
                    <a:cubicBezTo>
                      <a:pt x="22" y="23"/>
                      <a:pt x="22" y="23"/>
                      <a:pt x="22" y="23"/>
                    </a:cubicBezTo>
                    <a:cubicBezTo>
                      <a:pt x="25" y="23"/>
                      <a:pt x="25" y="23"/>
                      <a:pt x="25" y="23"/>
                    </a:cubicBezTo>
                    <a:cubicBezTo>
                      <a:pt x="26" y="31"/>
                      <a:pt x="26" y="31"/>
                      <a:pt x="26" y="31"/>
                    </a:cubicBezTo>
                    <a:cubicBezTo>
                      <a:pt x="26" y="36"/>
                      <a:pt x="26" y="36"/>
                      <a:pt x="26" y="36"/>
                    </a:cubicBezTo>
                  </a:path>
                </a:pathLst>
              </a:custGeom>
              <a:solidFill>
                <a:srgbClr val="4140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0" name="Freeform 42"/>
              <p:cNvSpPr>
                <a:spLocks/>
              </p:cNvSpPr>
              <p:nvPr/>
            </p:nvSpPr>
            <p:spPr bwMode="auto">
              <a:xfrm>
                <a:off x="2215" y="1597"/>
                <a:ext cx="97" cy="219"/>
              </a:xfrm>
              <a:custGeom>
                <a:avLst/>
                <a:gdLst>
                  <a:gd name="T0" fmla="*/ 34 w 40"/>
                  <a:gd name="T1" fmla="*/ 9 h 90"/>
                  <a:gd name="T2" fmla="*/ 23 w 40"/>
                  <a:gd name="T3" fmla="*/ 2 h 90"/>
                  <a:gd name="T4" fmla="*/ 14 w 40"/>
                  <a:gd name="T5" fmla="*/ 1 h 90"/>
                  <a:gd name="T6" fmla="*/ 9 w 40"/>
                  <a:gd name="T7" fmla="*/ 3 h 90"/>
                  <a:gd name="T8" fmla="*/ 2 w 40"/>
                  <a:gd name="T9" fmla="*/ 11 h 90"/>
                  <a:gd name="T10" fmla="*/ 1 w 40"/>
                  <a:gd name="T11" fmla="*/ 21 h 90"/>
                  <a:gd name="T12" fmla="*/ 5 w 40"/>
                  <a:gd name="T13" fmla="*/ 31 h 90"/>
                  <a:gd name="T14" fmla="*/ 11 w 40"/>
                  <a:gd name="T15" fmla="*/ 34 h 90"/>
                  <a:gd name="T16" fmla="*/ 12 w 40"/>
                  <a:gd name="T17" fmla="*/ 35 h 90"/>
                  <a:gd name="T18" fmla="*/ 12 w 40"/>
                  <a:gd name="T19" fmla="*/ 90 h 90"/>
                  <a:gd name="T20" fmla="*/ 36 w 40"/>
                  <a:gd name="T21" fmla="*/ 90 h 90"/>
                  <a:gd name="T22" fmla="*/ 33 w 40"/>
                  <a:gd name="T23" fmla="*/ 33 h 90"/>
                  <a:gd name="T24" fmla="*/ 36 w 40"/>
                  <a:gd name="T25" fmla="*/ 28 h 90"/>
                  <a:gd name="T26" fmla="*/ 39 w 40"/>
                  <a:gd name="T27" fmla="*/ 21 h 90"/>
                  <a:gd name="T28" fmla="*/ 34 w 40"/>
                  <a:gd name="T29" fmla="*/ 9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0" h="90">
                    <a:moveTo>
                      <a:pt x="34" y="9"/>
                    </a:moveTo>
                    <a:cubicBezTo>
                      <a:pt x="23" y="2"/>
                      <a:pt x="23" y="2"/>
                      <a:pt x="23" y="2"/>
                    </a:cubicBezTo>
                    <a:cubicBezTo>
                      <a:pt x="21" y="0"/>
                      <a:pt x="17" y="0"/>
                      <a:pt x="14" y="1"/>
                    </a:cubicBezTo>
                    <a:cubicBezTo>
                      <a:pt x="9" y="3"/>
                      <a:pt x="9" y="3"/>
                      <a:pt x="9" y="3"/>
                    </a:cubicBezTo>
                    <a:cubicBezTo>
                      <a:pt x="5" y="4"/>
                      <a:pt x="3" y="7"/>
                      <a:pt x="2" y="11"/>
                    </a:cubicBezTo>
                    <a:cubicBezTo>
                      <a:pt x="1" y="21"/>
                      <a:pt x="1" y="21"/>
                      <a:pt x="1" y="21"/>
                    </a:cubicBezTo>
                    <a:cubicBezTo>
                      <a:pt x="0" y="25"/>
                      <a:pt x="2" y="29"/>
                      <a:pt x="5" y="31"/>
                    </a:cubicBezTo>
                    <a:cubicBezTo>
                      <a:pt x="11" y="34"/>
                      <a:pt x="11" y="34"/>
                      <a:pt x="11" y="34"/>
                    </a:cubicBezTo>
                    <a:cubicBezTo>
                      <a:pt x="11" y="34"/>
                      <a:pt x="11" y="35"/>
                      <a:pt x="12" y="35"/>
                    </a:cubicBezTo>
                    <a:cubicBezTo>
                      <a:pt x="12" y="90"/>
                      <a:pt x="12" y="90"/>
                      <a:pt x="12" y="90"/>
                    </a:cubicBezTo>
                    <a:cubicBezTo>
                      <a:pt x="36" y="90"/>
                      <a:pt x="36" y="90"/>
                      <a:pt x="36" y="90"/>
                    </a:cubicBezTo>
                    <a:cubicBezTo>
                      <a:pt x="33" y="33"/>
                      <a:pt x="33" y="33"/>
                      <a:pt x="33" y="33"/>
                    </a:cubicBezTo>
                    <a:cubicBezTo>
                      <a:pt x="35" y="32"/>
                      <a:pt x="36" y="30"/>
                      <a:pt x="36" y="28"/>
                    </a:cubicBezTo>
                    <a:cubicBezTo>
                      <a:pt x="39" y="21"/>
                      <a:pt x="39" y="21"/>
                      <a:pt x="39" y="21"/>
                    </a:cubicBezTo>
                    <a:cubicBezTo>
                      <a:pt x="40" y="16"/>
                      <a:pt x="38" y="12"/>
                      <a:pt x="34" y="9"/>
                    </a:cubicBezTo>
                  </a:path>
                </a:pathLst>
              </a:custGeom>
              <a:solidFill>
                <a:srgbClr val="4140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1" name="Freeform 43"/>
              <p:cNvSpPr>
                <a:spLocks/>
              </p:cNvSpPr>
              <p:nvPr/>
            </p:nvSpPr>
            <p:spPr bwMode="auto">
              <a:xfrm>
                <a:off x="945" y="1368"/>
                <a:ext cx="486" cy="198"/>
              </a:xfrm>
              <a:custGeom>
                <a:avLst/>
                <a:gdLst>
                  <a:gd name="T0" fmla="*/ 243 w 486"/>
                  <a:gd name="T1" fmla="*/ 0 h 198"/>
                  <a:gd name="T2" fmla="*/ 214 w 486"/>
                  <a:gd name="T3" fmla="*/ 125 h 198"/>
                  <a:gd name="T4" fmla="*/ 134 w 486"/>
                  <a:gd name="T5" fmla="*/ 25 h 198"/>
                  <a:gd name="T6" fmla="*/ 163 w 486"/>
                  <a:gd name="T7" fmla="*/ 149 h 198"/>
                  <a:gd name="T8" fmla="*/ 46 w 486"/>
                  <a:gd name="T9" fmla="*/ 93 h 198"/>
                  <a:gd name="T10" fmla="*/ 129 w 486"/>
                  <a:gd name="T11" fmla="*/ 193 h 198"/>
                  <a:gd name="T12" fmla="*/ 0 w 486"/>
                  <a:gd name="T13" fmla="*/ 193 h 198"/>
                  <a:gd name="T14" fmla="*/ 7 w 486"/>
                  <a:gd name="T15" fmla="*/ 198 h 198"/>
                  <a:gd name="T16" fmla="*/ 476 w 486"/>
                  <a:gd name="T17" fmla="*/ 198 h 198"/>
                  <a:gd name="T18" fmla="*/ 486 w 486"/>
                  <a:gd name="T19" fmla="*/ 193 h 198"/>
                  <a:gd name="T20" fmla="*/ 357 w 486"/>
                  <a:gd name="T21" fmla="*/ 193 h 198"/>
                  <a:gd name="T22" fmla="*/ 437 w 486"/>
                  <a:gd name="T23" fmla="*/ 93 h 198"/>
                  <a:gd name="T24" fmla="*/ 320 w 486"/>
                  <a:gd name="T25" fmla="*/ 149 h 198"/>
                  <a:gd name="T26" fmla="*/ 350 w 486"/>
                  <a:gd name="T27" fmla="*/ 25 h 198"/>
                  <a:gd name="T28" fmla="*/ 270 w 486"/>
                  <a:gd name="T29" fmla="*/ 125 h 198"/>
                  <a:gd name="T30" fmla="*/ 243 w 486"/>
                  <a:gd name="T31" fmla="*/ 0 h 1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86" h="198">
                    <a:moveTo>
                      <a:pt x="243" y="0"/>
                    </a:moveTo>
                    <a:lnTo>
                      <a:pt x="214" y="125"/>
                    </a:lnTo>
                    <a:lnTo>
                      <a:pt x="134" y="25"/>
                    </a:lnTo>
                    <a:lnTo>
                      <a:pt x="163" y="149"/>
                    </a:lnTo>
                    <a:lnTo>
                      <a:pt x="46" y="93"/>
                    </a:lnTo>
                    <a:lnTo>
                      <a:pt x="129" y="193"/>
                    </a:lnTo>
                    <a:lnTo>
                      <a:pt x="0" y="193"/>
                    </a:lnTo>
                    <a:lnTo>
                      <a:pt x="7" y="198"/>
                    </a:lnTo>
                    <a:lnTo>
                      <a:pt x="476" y="198"/>
                    </a:lnTo>
                    <a:lnTo>
                      <a:pt x="486" y="193"/>
                    </a:lnTo>
                    <a:lnTo>
                      <a:pt x="357" y="193"/>
                    </a:lnTo>
                    <a:lnTo>
                      <a:pt x="437" y="93"/>
                    </a:lnTo>
                    <a:lnTo>
                      <a:pt x="320" y="149"/>
                    </a:lnTo>
                    <a:lnTo>
                      <a:pt x="350" y="25"/>
                    </a:lnTo>
                    <a:lnTo>
                      <a:pt x="270" y="125"/>
                    </a:lnTo>
                    <a:lnTo>
                      <a:pt x="243" y="0"/>
                    </a:lnTo>
                    <a:close/>
                  </a:path>
                </a:pathLst>
              </a:custGeom>
              <a:solidFill>
                <a:srgbClr val="4140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2" name="Freeform 44"/>
              <p:cNvSpPr>
                <a:spLocks/>
              </p:cNvSpPr>
              <p:nvPr/>
            </p:nvSpPr>
            <p:spPr bwMode="auto">
              <a:xfrm>
                <a:off x="945" y="1368"/>
                <a:ext cx="486" cy="198"/>
              </a:xfrm>
              <a:custGeom>
                <a:avLst/>
                <a:gdLst>
                  <a:gd name="T0" fmla="*/ 243 w 486"/>
                  <a:gd name="T1" fmla="*/ 0 h 198"/>
                  <a:gd name="T2" fmla="*/ 214 w 486"/>
                  <a:gd name="T3" fmla="*/ 125 h 198"/>
                  <a:gd name="T4" fmla="*/ 134 w 486"/>
                  <a:gd name="T5" fmla="*/ 25 h 198"/>
                  <a:gd name="T6" fmla="*/ 163 w 486"/>
                  <a:gd name="T7" fmla="*/ 149 h 198"/>
                  <a:gd name="T8" fmla="*/ 46 w 486"/>
                  <a:gd name="T9" fmla="*/ 93 h 198"/>
                  <a:gd name="T10" fmla="*/ 129 w 486"/>
                  <a:gd name="T11" fmla="*/ 193 h 198"/>
                  <a:gd name="T12" fmla="*/ 0 w 486"/>
                  <a:gd name="T13" fmla="*/ 193 h 198"/>
                  <a:gd name="T14" fmla="*/ 7 w 486"/>
                  <a:gd name="T15" fmla="*/ 198 h 198"/>
                  <a:gd name="T16" fmla="*/ 476 w 486"/>
                  <a:gd name="T17" fmla="*/ 198 h 198"/>
                  <a:gd name="T18" fmla="*/ 486 w 486"/>
                  <a:gd name="T19" fmla="*/ 193 h 198"/>
                  <a:gd name="T20" fmla="*/ 357 w 486"/>
                  <a:gd name="T21" fmla="*/ 193 h 198"/>
                  <a:gd name="T22" fmla="*/ 437 w 486"/>
                  <a:gd name="T23" fmla="*/ 93 h 198"/>
                  <a:gd name="T24" fmla="*/ 320 w 486"/>
                  <a:gd name="T25" fmla="*/ 149 h 198"/>
                  <a:gd name="T26" fmla="*/ 350 w 486"/>
                  <a:gd name="T27" fmla="*/ 25 h 198"/>
                  <a:gd name="T28" fmla="*/ 270 w 486"/>
                  <a:gd name="T29" fmla="*/ 125 h 198"/>
                  <a:gd name="T30" fmla="*/ 243 w 486"/>
                  <a:gd name="T31" fmla="*/ 0 h 1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86" h="198">
                    <a:moveTo>
                      <a:pt x="243" y="0"/>
                    </a:moveTo>
                    <a:lnTo>
                      <a:pt x="214" y="125"/>
                    </a:lnTo>
                    <a:lnTo>
                      <a:pt x="134" y="25"/>
                    </a:lnTo>
                    <a:lnTo>
                      <a:pt x="163" y="149"/>
                    </a:lnTo>
                    <a:lnTo>
                      <a:pt x="46" y="93"/>
                    </a:lnTo>
                    <a:lnTo>
                      <a:pt x="129" y="193"/>
                    </a:lnTo>
                    <a:lnTo>
                      <a:pt x="0" y="193"/>
                    </a:lnTo>
                    <a:lnTo>
                      <a:pt x="7" y="198"/>
                    </a:lnTo>
                    <a:lnTo>
                      <a:pt x="476" y="198"/>
                    </a:lnTo>
                    <a:lnTo>
                      <a:pt x="486" y="193"/>
                    </a:lnTo>
                    <a:lnTo>
                      <a:pt x="357" y="193"/>
                    </a:lnTo>
                    <a:lnTo>
                      <a:pt x="437" y="93"/>
                    </a:lnTo>
                    <a:lnTo>
                      <a:pt x="320" y="149"/>
                    </a:lnTo>
                    <a:lnTo>
                      <a:pt x="350" y="25"/>
                    </a:lnTo>
                    <a:lnTo>
                      <a:pt x="270" y="125"/>
                    </a:lnTo>
                    <a:lnTo>
                      <a:pt x="243"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3" name="Freeform 45"/>
              <p:cNvSpPr>
                <a:spLocks/>
              </p:cNvSpPr>
              <p:nvPr/>
            </p:nvSpPr>
            <p:spPr bwMode="auto">
              <a:xfrm>
                <a:off x="952" y="1566"/>
                <a:ext cx="479" cy="151"/>
              </a:xfrm>
              <a:custGeom>
                <a:avLst/>
                <a:gdLst>
                  <a:gd name="T0" fmla="*/ 193 w 197"/>
                  <a:gd name="T1" fmla="*/ 0 h 62"/>
                  <a:gd name="T2" fmla="*/ 0 w 197"/>
                  <a:gd name="T3" fmla="*/ 0 h 62"/>
                  <a:gd name="T4" fmla="*/ 45 w 197"/>
                  <a:gd name="T5" fmla="*/ 21 h 62"/>
                  <a:gd name="T6" fmla="*/ 24 w 197"/>
                  <a:gd name="T7" fmla="*/ 31 h 62"/>
                  <a:gd name="T8" fmla="*/ 24 w 197"/>
                  <a:gd name="T9" fmla="*/ 36 h 62"/>
                  <a:gd name="T10" fmla="*/ 21 w 197"/>
                  <a:gd name="T11" fmla="*/ 40 h 62"/>
                  <a:gd name="T12" fmla="*/ 19 w 197"/>
                  <a:gd name="T13" fmla="*/ 43 h 62"/>
                  <a:gd name="T14" fmla="*/ 18 w 197"/>
                  <a:gd name="T15" fmla="*/ 44 h 62"/>
                  <a:gd name="T16" fmla="*/ 50 w 197"/>
                  <a:gd name="T17" fmla="*/ 44 h 62"/>
                  <a:gd name="T18" fmla="*/ 45 w 197"/>
                  <a:gd name="T19" fmla="*/ 49 h 62"/>
                  <a:gd name="T20" fmla="*/ 51 w 197"/>
                  <a:gd name="T21" fmla="*/ 49 h 62"/>
                  <a:gd name="T22" fmla="*/ 78 w 197"/>
                  <a:gd name="T23" fmla="*/ 62 h 62"/>
                  <a:gd name="T24" fmla="*/ 112 w 197"/>
                  <a:gd name="T25" fmla="*/ 33 h 62"/>
                  <a:gd name="T26" fmla="*/ 144 w 197"/>
                  <a:gd name="T27" fmla="*/ 55 h 62"/>
                  <a:gd name="T28" fmla="*/ 150 w 197"/>
                  <a:gd name="T29" fmla="*/ 52 h 62"/>
                  <a:gd name="T30" fmla="*/ 144 w 197"/>
                  <a:gd name="T31" fmla="*/ 44 h 62"/>
                  <a:gd name="T32" fmla="*/ 197 w 197"/>
                  <a:gd name="T33" fmla="*/ 44 h 62"/>
                  <a:gd name="T34" fmla="*/ 149 w 197"/>
                  <a:gd name="T35" fmla="*/ 21 h 62"/>
                  <a:gd name="T36" fmla="*/ 193 w 197"/>
                  <a:gd name="T37" fmla="*/ 0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97" h="62">
                    <a:moveTo>
                      <a:pt x="193" y="0"/>
                    </a:moveTo>
                    <a:cubicBezTo>
                      <a:pt x="0" y="0"/>
                      <a:pt x="0" y="0"/>
                      <a:pt x="0" y="0"/>
                    </a:cubicBezTo>
                    <a:cubicBezTo>
                      <a:pt x="45" y="21"/>
                      <a:pt x="45" y="21"/>
                      <a:pt x="45" y="21"/>
                    </a:cubicBezTo>
                    <a:cubicBezTo>
                      <a:pt x="24" y="31"/>
                      <a:pt x="24" y="31"/>
                      <a:pt x="24" y="31"/>
                    </a:cubicBezTo>
                    <a:cubicBezTo>
                      <a:pt x="25" y="32"/>
                      <a:pt x="25" y="34"/>
                      <a:pt x="24" y="36"/>
                    </a:cubicBezTo>
                    <a:cubicBezTo>
                      <a:pt x="21" y="40"/>
                      <a:pt x="21" y="40"/>
                      <a:pt x="21" y="40"/>
                    </a:cubicBezTo>
                    <a:cubicBezTo>
                      <a:pt x="21" y="41"/>
                      <a:pt x="20" y="42"/>
                      <a:pt x="19" y="43"/>
                    </a:cubicBezTo>
                    <a:cubicBezTo>
                      <a:pt x="18" y="44"/>
                      <a:pt x="18" y="44"/>
                      <a:pt x="18" y="44"/>
                    </a:cubicBezTo>
                    <a:cubicBezTo>
                      <a:pt x="50" y="44"/>
                      <a:pt x="50" y="44"/>
                      <a:pt x="50" y="44"/>
                    </a:cubicBezTo>
                    <a:cubicBezTo>
                      <a:pt x="45" y="49"/>
                      <a:pt x="45" y="49"/>
                      <a:pt x="45" y="49"/>
                    </a:cubicBezTo>
                    <a:cubicBezTo>
                      <a:pt x="47" y="49"/>
                      <a:pt x="49" y="49"/>
                      <a:pt x="51" y="49"/>
                    </a:cubicBezTo>
                    <a:cubicBezTo>
                      <a:pt x="62" y="49"/>
                      <a:pt x="71" y="54"/>
                      <a:pt x="78" y="62"/>
                    </a:cubicBezTo>
                    <a:cubicBezTo>
                      <a:pt x="81" y="46"/>
                      <a:pt x="95" y="33"/>
                      <a:pt x="112" y="33"/>
                    </a:cubicBezTo>
                    <a:cubicBezTo>
                      <a:pt x="127" y="33"/>
                      <a:pt x="139" y="42"/>
                      <a:pt x="144" y="55"/>
                    </a:cubicBezTo>
                    <a:cubicBezTo>
                      <a:pt x="146" y="54"/>
                      <a:pt x="148" y="53"/>
                      <a:pt x="150" y="52"/>
                    </a:cubicBezTo>
                    <a:cubicBezTo>
                      <a:pt x="144" y="44"/>
                      <a:pt x="144" y="44"/>
                      <a:pt x="144" y="44"/>
                    </a:cubicBezTo>
                    <a:cubicBezTo>
                      <a:pt x="197" y="44"/>
                      <a:pt x="197" y="44"/>
                      <a:pt x="197" y="44"/>
                    </a:cubicBezTo>
                    <a:cubicBezTo>
                      <a:pt x="149" y="21"/>
                      <a:pt x="149" y="21"/>
                      <a:pt x="149" y="21"/>
                    </a:cubicBezTo>
                    <a:cubicBezTo>
                      <a:pt x="193" y="0"/>
                      <a:pt x="193" y="0"/>
                      <a:pt x="193" y="0"/>
                    </a:cubicBezTo>
                  </a:path>
                </a:pathLst>
              </a:custGeom>
              <a:solidFill>
                <a:srgbClr val="8A888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4" name="Freeform 46"/>
              <p:cNvSpPr>
                <a:spLocks/>
              </p:cNvSpPr>
              <p:nvPr/>
            </p:nvSpPr>
            <p:spPr bwMode="auto">
              <a:xfrm>
                <a:off x="974" y="1641"/>
                <a:ext cx="39" cy="32"/>
              </a:xfrm>
              <a:custGeom>
                <a:avLst/>
                <a:gdLst>
                  <a:gd name="T0" fmla="*/ 15 w 16"/>
                  <a:gd name="T1" fmla="*/ 0 h 13"/>
                  <a:gd name="T2" fmla="*/ 0 w 16"/>
                  <a:gd name="T3" fmla="*/ 7 h 13"/>
                  <a:gd name="T4" fmla="*/ 7 w 16"/>
                  <a:gd name="T5" fmla="*/ 13 h 13"/>
                  <a:gd name="T6" fmla="*/ 9 w 16"/>
                  <a:gd name="T7" fmla="*/ 13 h 13"/>
                  <a:gd name="T8" fmla="*/ 10 w 16"/>
                  <a:gd name="T9" fmla="*/ 12 h 13"/>
                  <a:gd name="T10" fmla="*/ 12 w 16"/>
                  <a:gd name="T11" fmla="*/ 9 h 13"/>
                  <a:gd name="T12" fmla="*/ 15 w 16"/>
                  <a:gd name="T13" fmla="*/ 5 h 13"/>
                  <a:gd name="T14" fmla="*/ 15 w 16"/>
                  <a:gd name="T15" fmla="*/ 0 h 1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6" h="13">
                    <a:moveTo>
                      <a:pt x="15" y="0"/>
                    </a:moveTo>
                    <a:cubicBezTo>
                      <a:pt x="0" y="7"/>
                      <a:pt x="0" y="7"/>
                      <a:pt x="0" y="7"/>
                    </a:cubicBezTo>
                    <a:cubicBezTo>
                      <a:pt x="2" y="9"/>
                      <a:pt x="5" y="11"/>
                      <a:pt x="7" y="13"/>
                    </a:cubicBezTo>
                    <a:cubicBezTo>
                      <a:pt x="9" y="13"/>
                      <a:pt x="9" y="13"/>
                      <a:pt x="9" y="13"/>
                    </a:cubicBezTo>
                    <a:cubicBezTo>
                      <a:pt x="10" y="12"/>
                      <a:pt x="10" y="12"/>
                      <a:pt x="10" y="12"/>
                    </a:cubicBezTo>
                    <a:cubicBezTo>
                      <a:pt x="11" y="11"/>
                      <a:pt x="12" y="10"/>
                      <a:pt x="12" y="9"/>
                    </a:cubicBezTo>
                    <a:cubicBezTo>
                      <a:pt x="15" y="5"/>
                      <a:pt x="15" y="5"/>
                      <a:pt x="15" y="5"/>
                    </a:cubicBezTo>
                    <a:cubicBezTo>
                      <a:pt x="16" y="3"/>
                      <a:pt x="16" y="1"/>
                      <a:pt x="15" y="0"/>
                    </a:cubicBezTo>
                  </a:path>
                </a:pathLst>
              </a:custGeom>
              <a:solidFill>
                <a:srgbClr val="7C7E8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5" name="Freeform 47"/>
              <p:cNvSpPr>
                <a:spLocks/>
              </p:cNvSpPr>
              <p:nvPr/>
            </p:nvSpPr>
            <p:spPr bwMode="auto">
              <a:xfrm>
                <a:off x="726" y="1619"/>
                <a:ext cx="1802" cy="728"/>
              </a:xfrm>
              <a:custGeom>
                <a:avLst/>
                <a:gdLst>
                  <a:gd name="T0" fmla="*/ 0 w 742"/>
                  <a:gd name="T1" fmla="*/ 62 h 299"/>
                  <a:gd name="T2" fmla="*/ 34 w 742"/>
                  <a:gd name="T3" fmla="*/ 27 h 299"/>
                  <a:gd name="T4" fmla="*/ 52 w 742"/>
                  <a:gd name="T5" fmla="*/ 32 h 299"/>
                  <a:gd name="T6" fmla="*/ 84 w 742"/>
                  <a:gd name="T7" fmla="*/ 11 h 299"/>
                  <a:gd name="T8" fmla="*/ 118 w 742"/>
                  <a:gd name="T9" fmla="*/ 39 h 299"/>
                  <a:gd name="T10" fmla="*/ 144 w 742"/>
                  <a:gd name="T11" fmla="*/ 27 h 299"/>
                  <a:gd name="T12" fmla="*/ 171 w 742"/>
                  <a:gd name="T13" fmla="*/ 40 h 299"/>
                  <a:gd name="T14" fmla="*/ 205 w 742"/>
                  <a:gd name="T15" fmla="*/ 11 h 299"/>
                  <a:gd name="T16" fmla="*/ 237 w 742"/>
                  <a:gd name="T17" fmla="*/ 33 h 299"/>
                  <a:gd name="T18" fmla="*/ 257 w 742"/>
                  <a:gd name="T19" fmla="*/ 27 h 299"/>
                  <a:gd name="T20" fmla="*/ 284 w 742"/>
                  <a:gd name="T21" fmla="*/ 39 h 299"/>
                  <a:gd name="T22" fmla="*/ 316 w 742"/>
                  <a:gd name="T23" fmla="*/ 18 h 299"/>
                  <a:gd name="T24" fmla="*/ 350 w 742"/>
                  <a:gd name="T25" fmla="*/ 47 h 299"/>
                  <a:gd name="T26" fmla="*/ 377 w 742"/>
                  <a:gd name="T27" fmla="*/ 34 h 299"/>
                  <a:gd name="T28" fmla="*/ 410 w 742"/>
                  <a:gd name="T29" fmla="*/ 58 h 299"/>
                  <a:gd name="T30" fmla="*/ 443 w 742"/>
                  <a:gd name="T31" fmla="*/ 34 h 299"/>
                  <a:gd name="T32" fmla="*/ 470 w 742"/>
                  <a:gd name="T33" fmla="*/ 47 h 299"/>
                  <a:gd name="T34" fmla="*/ 497 w 742"/>
                  <a:gd name="T35" fmla="*/ 34 h 299"/>
                  <a:gd name="T36" fmla="*/ 513 w 742"/>
                  <a:gd name="T37" fmla="*/ 38 h 299"/>
                  <a:gd name="T38" fmla="*/ 513 w 742"/>
                  <a:gd name="T39" fmla="*/ 34 h 299"/>
                  <a:gd name="T40" fmla="*/ 548 w 742"/>
                  <a:gd name="T41" fmla="*/ 0 h 299"/>
                  <a:gd name="T42" fmla="*/ 582 w 742"/>
                  <a:gd name="T43" fmla="*/ 30 h 299"/>
                  <a:gd name="T44" fmla="*/ 597 w 742"/>
                  <a:gd name="T45" fmla="*/ 27 h 299"/>
                  <a:gd name="T46" fmla="*/ 632 w 742"/>
                  <a:gd name="T47" fmla="*/ 59 h 299"/>
                  <a:gd name="T48" fmla="*/ 652 w 742"/>
                  <a:gd name="T49" fmla="*/ 52 h 299"/>
                  <a:gd name="T50" fmla="*/ 673 w 742"/>
                  <a:gd name="T51" fmla="*/ 60 h 299"/>
                  <a:gd name="T52" fmla="*/ 708 w 742"/>
                  <a:gd name="T53" fmla="*/ 27 h 299"/>
                  <a:gd name="T54" fmla="*/ 742 w 742"/>
                  <a:gd name="T55" fmla="*/ 62 h 299"/>
                  <a:gd name="T56" fmla="*/ 742 w 742"/>
                  <a:gd name="T57" fmla="*/ 299 h 299"/>
                  <a:gd name="T58" fmla="*/ 0 w 742"/>
                  <a:gd name="T59" fmla="*/ 299 h 299"/>
                  <a:gd name="T60" fmla="*/ 0 w 742"/>
                  <a:gd name="T61" fmla="*/ 62 h 2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742" h="299">
                    <a:moveTo>
                      <a:pt x="0" y="62"/>
                    </a:moveTo>
                    <a:cubicBezTo>
                      <a:pt x="0" y="42"/>
                      <a:pt x="15" y="27"/>
                      <a:pt x="34" y="27"/>
                    </a:cubicBezTo>
                    <a:cubicBezTo>
                      <a:pt x="41" y="27"/>
                      <a:pt x="47" y="29"/>
                      <a:pt x="52" y="32"/>
                    </a:cubicBezTo>
                    <a:cubicBezTo>
                      <a:pt x="57" y="20"/>
                      <a:pt x="69" y="11"/>
                      <a:pt x="84" y="11"/>
                    </a:cubicBezTo>
                    <a:cubicBezTo>
                      <a:pt x="100" y="11"/>
                      <a:pt x="114" y="23"/>
                      <a:pt x="118" y="39"/>
                    </a:cubicBezTo>
                    <a:cubicBezTo>
                      <a:pt x="124" y="32"/>
                      <a:pt x="133" y="27"/>
                      <a:pt x="144" y="27"/>
                    </a:cubicBezTo>
                    <a:cubicBezTo>
                      <a:pt x="155" y="27"/>
                      <a:pt x="164" y="32"/>
                      <a:pt x="171" y="40"/>
                    </a:cubicBezTo>
                    <a:cubicBezTo>
                      <a:pt x="174" y="24"/>
                      <a:pt x="188" y="11"/>
                      <a:pt x="205" y="11"/>
                    </a:cubicBezTo>
                    <a:cubicBezTo>
                      <a:pt x="220" y="11"/>
                      <a:pt x="232" y="20"/>
                      <a:pt x="237" y="33"/>
                    </a:cubicBezTo>
                    <a:cubicBezTo>
                      <a:pt x="243" y="29"/>
                      <a:pt x="250" y="27"/>
                      <a:pt x="257" y="27"/>
                    </a:cubicBezTo>
                    <a:cubicBezTo>
                      <a:pt x="268" y="27"/>
                      <a:pt x="277" y="32"/>
                      <a:pt x="284" y="39"/>
                    </a:cubicBezTo>
                    <a:cubicBezTo>
                      <a:pt x="289" y="26"/>
                      <a:pt x="301" y="18"/>
                      <a:pt x="316" y="18"/>
                    </a:cubicBezTo>
                    <a:cubicBezTo>
                      <a:pt x="333" y="18"/>
                      <a:pt x="348" y="31"/>
                      <a:pt x="350" y="47"/>
                    </a:cubicBezTo>
                    <a:cubicBezTo>
                      <a:pt x="356" y="39"/>
                      <a:pt x="366" y="34"/>
                      <a:pt x="377" y="34"/>
                    </a:cubicBezTo>
                    <a:cubicBezTo>
                      <a:pt x="392" y="34"/>
                      <a:pt x="405" y="44"/>
                      <a:pt x="410" y="58"/>
                    </a:cubicBezTo>
                    <a:cubicBezTo>
                      <a:pt x="415" y="44"/>
                      <a:pt x="427" y="34"/>
                      <a:pt x="443" y="34"/>
                    </a:cubicBezTo>
                    <a:cubicBezTo>
                      <a:pt x="454" y="34"/>
                      <a:pt x="463" y="39"/>
                      <a:pt x="470" y="47"/>
                    </a:cubicBezTo>
                    <a:cubicBezTo>
                      <a:pt x="476" y="39"/>
                      <a:pt x="486" y="34"/>
                      <a:pt x="497" y="34"/>
                    </a:cubicBezTo>
                    <a:cubicBezTo>
                      <a:pt x="503" y="34"/>
                      <a:pt x="508" y="36"/>
                      <a:pt x="513" y="38"/>
                    </a:cubicBezTo>
                    <a:cubicBezTo>
                      <a:pt x="513" y="37"/>
                      <a:pt x="513" y="36"/>
                      <a:pt x="513" y="34"/>
                    </a:cubicBezTo>
                    <a:cubicBezTo>
                      <a:pt x="513" y="15"/>
                      <a:pt x="529" y="0"/>
                      <a:pt x="548" y="0"/>
                    </a:cubicBezTo>
                    <a:cubicBezTo>
                      <a:pt x="566" y="0"/>
                      <a:pt x="580" y="13"/>
                      <a:pt x="582" y="30"/>
                    </a:cubicBezTo>
                    <a:cubicBezTo>
                      <a:pt x="587" y="28"/>
                      <a:pt x="592" y="27"/>
                      <a:pt x="597" y="27"/>
                    </a:cubicBezTo>
                    <a:cubicBezTo>
                      <a:pt x="615" y="27"/>
                      <a:pt x="630" y="41"/>
                      <a:pt x="632" y="59"/>
                    </a:cubicBezTo>
                    <a:cubicBezTo>
                      <a:pt x="637" y="55"/>
                      <a:pt x="644" y="52"/>
                      <a:pt x="652" y="52"/>
                    </a:cubicBezTo>
                    <a:cubicBezTo>
                      <a:pt x="660" y="52"/>
                      <a:pt x="667" y="55"/>
                      <a:pt x="673" y="60"/>
                    </a:cubicBezTo>
                    <a:cubicBezTo>
                      <a:pt x="674" y="41"/>
                      <a:pt x="689" y="27"/>
                      <a:pt x="708" y="27"/>
                    </a:cubicBezTo>
                    <a:cubicBezTo>
                      <a:pt x="727" y="27"/>
                      <a:pt x="742" y="42"/>
                      <a:pt x="742" y="62"/>
                    </a:cubicBezTo>
                    <a:cubicBezTo>
                      <a:pt x="742" y="299"/>
                      <a:pt x="742" y="299"/>
                      <a:pt x="742" y="299"/>
                    </a:cubicBezTo>
                    <a:cubicBezTo>
                      <a:pt x="0" y="299"/>
                      <a:pt x="0" y="299"/>
                      <a:pt x="0" y="299"/>
                    </a:cubicBezTo>
                    <a:cubicBezTo>
                      <a:pt x="0" y="62"/>
                      <a:pt x="0" y="62"/>
                      <a:pt x="0" y="62"/>
                    </a:cubicBezTo>
                  </a:path>
                </a:pathLst>
              </a:custGeom>
              <a:solidFill>
                <a:srgbClr val="4140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6" name="Freeform 48"/>
              <p:cNvSpPr>
                <a:spLocks/>
              </p:cNvSpPr>
              <p:nvPr/>
            </p:nvSpPr>
            <p:spPr bwMode="auto">
              <a:xfrm>
                <a:off x="2166" y="1383"/>
                <a:ext cx="32" cy="183"/>
              </a:xfrm>
              <a:custGeom>
                <a:avLst/>
                <a:gdLst>
                  <a:gd name="T0" fmla="*/ 17 w 32"/>
                  <a:gd name="T1" fmla="*/ 0 h 183"/>
                  <a:gd name="T2" fmla="*/ 0 w 32"/>
                  <a:gd name="T3" fmla="*/ 183 h 183"/>
                  <a:gd name="T4" fmla="*/ 32 w 32"/>
                  <a:gd name="T5" fmla="*/ 183 h 183"/>
                  <a:gd name="T6" fmla="*/ 17 w 32"/>
                  <a:gd name="T7" fmla="*/ 0 h 183"/>
                </a:gdLst>
                <a:ahLst/>
                <a:cxnLst>
                  <a:cxn ang="0">
                    <a:pos x="T0" y="T1"/>
                  </a:cxn>
                  <a:cxn ang="0">
                    <a:pos x="T2" y="T3"/>
                  </a:cxn>
                  <a:cxn ang="0">
                    <a:pos x="T4" y="T5"/>
                  </a:cxn>
                  <a:cxn ang="0">
                    <a:pos x="T6" y="T7"/>
                  </a:cxn>
                </a:cxnLst>
                <a:rect l="0" t="0" r="r" b="b"/>
                <a:pathLst>
                  <a:path w="32" h="183">
                    <a:moveTo>
                      <a:pt x="17" y="0"/>
                    </a:moveTo>
                    <a:lnTo>
                      <a:pt x="0" y="183"/>
                    </a:lnTo>
                    <a:lnTo>
                      <a:pt x="32" y="183"/>
                    </a:lnTo>
                    <a:lnTo>
                      <a:pt x="17" y="0"/>
                    </a:lnTo>
                    <a:close/>
                  </a:path>
                </a:pathLst>
              </a:custGeom>
              <a:solidFill>
                <a:srgbClr val="4140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7" name="Freeform 49"/>
              <p:cNvSpPr>
                <a:spLocks/>
              </p:cNvSpPr>
              <p:nvPr/>
            </p:nvSpPr>
            <p:spPr bwMode="auto">
              <a:xfrm>
                <a:off x="2166" y="1383"/>
                <a:ext cx="32" cy="183"/>
              </a:xfrm>
              <a:custGeom>
                <a:avLst/>
                <a:gdLst>
                  <a:gd name="T0" fmla="*/ 17 w 32"/>
                  <a:gd name="T1" fmla="*/ 0 h 183"/>
                  <a:gd name="T2" fmla="*/ 0 w 32"/>
                  <a:gd name="T3" fmla="*/ 183 h 183"/>
                  <a:gd name="T4" fmla="*/ 32 w 32"/>
                  <a:gd name="T5" fmla="*/ 183 h 183"/>
                  <a:gd name="T6" fmla="*/ 17 w 32"/>
                  <a:gd name="T7" fmla="*/ 0 h 183"/>
                </a:gdLst>
                <a:ahLst/>
                <a:cxnLst>
                  <a:cxn ang="0">
                    <a:pos x="T0" y="T1"/>
                  </a:cxn>
                  <a:cxn ang="0">
                    <a:pos x="T2" y="T3"/>
                  </a:cxn>
                  <a:cxn ang="0">
                    <a:pos x="T4" y="T5"/>
                  </a:cxn>
                  <a:cxn ang="0">
                    <a:pos x="T6" y="T7"/>
                  </a:cxn>
                </a:cxnLst>
                <a:rect l="0" t="0" r="r" b="b"/>
                <a:pathLst>
                  <a:path w="32" h="183">
                    <a:moveTo>
                      <a:pt x="17" y="0"/>
                    </a:moveTo>
                    <a:lnTo>
                      <a:pt x="0" y="183"/>
                    </a:lnTo>
                    <a:lnTo>
                      <a:pt x="32" y="183"/>
                    </a:lnTo>
                    <a:lnTo>
                      <a:pt x="17"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8" name="Freeform 50"/>
              <p:cNvSpPr>
                <a:spLocks/>
              </p:cNvSpPr>
              <p:nvPr/>
            </p:nvSpPr>
            <p:spPr bwMode="auto">
              <a:xfrm>
                <a:off x="2154" y="1566"/>
                <a:ext cx="56" cy="126"/>
              </a:xfrm>
              <a:custGeom>
                <a:avLst/>
                <a:gdLst>
                  <a:gd name="T0" fmla="*/ 18 w 23"/>
                  <a:gd name="T1" fmla="*/ 0 h 52"/>
                  <a:gd name="T2" fmla="*/ 5 w 23"/>
                  <a:gd name="T3" fmla="*/ 0 h 52"/>
                  <a:gd name="T4" fmla="*/ 0 w 23"/>
                  <a:gd name="T5" fmla="*/ 50 h 52"/>
                  <a:gd name="T6" fmla="*/ 9 w 23"/>
                  <a:gd name="T7" fmla="*/ 49 h 52"/>
                  <a:gd name="T8" fmla="*/ 23 w 23"/>
                  <a:gd name="T9" fmla="*/ 52 h 52"/>
                  <a:gd name="T10" fmla="*/ 18 w 23"/>
                  <a:gd name="T11" fmla="*/ 0 h 52"/>
                </a:gdLst>
                <a:ahLst/>
                <a:cxnLst>
                  <a:cxn ang="0">
                    <a:pos x="T0" y="T1"/>
                  </a:cxn>
                  <a:cxn ang="0">
                    <a:pos x="T2" y="T3"/>
                  </a:cxn>
                  <a:cxn ang="0">
                    <a:pos x="T4" y="T5"/>
                  </a:cxn>
                  <a:cxn ang="0">
                    <a:pos x="T6" y="T7"/>
                  </a:cxn>
                  <a:cxn ang="0">
                    <a:pos x="T8" y="T9"/>
                  </a:cxn>
                  <a:cxn ang="0">
                    <a:pos x="T10" y="T11"/>
                  </a:cxn>
                </a:cxnLst>
                <a:rect l="0" t="0" r="r" b="b"/>
                <a:pathLst>
                  <a:path w="23" h="52">
                    <a:moveTo>
                      <a:pt x="18" y="0"/>
                    </a:moveTo>
                    <a:cubicBezTo>
                      <a:pt x="5" y="0"/>
                      <a:pt x="5" y="0"/>
                      <a:pt x="5" y="0"/>
                    </a:cubicBezTo>
                    <a:cubicBezTo>
                      <a:pt x="0" y="50"/>
                      <a:pt x="0" y="50"/>
                      <a:pt x="0" y="50"/>
                    </a:cubicBezTo>
                    <a:cubicBezTo>
                      <a:pt x="3" y="49"/>
                      <a:pt x="6" y="49"/>
                      <a:pt x="9" y="49"/>
                    </a:cubicBezTo>
                    <a:cubicBezTo>
                      <a:pt x="14" y="49"/>
                      <a:pt x="19" y="50"/>
                      <a:pt x="23" y="52"/>
                    </a:cubicBezTo>
                    <a:cubicBezTo>
                      <a:pt x="18" y="0"/>
                      <a:pt x="18" y="0"/>
                      <a:pt x="18" y="0"/>
                    </a:cubicBezTo>
                  </a:path>
                </a:pathLst>
              </a:custGeom>
              <a:solidFill>
                <a:srgbClr val="B5B2B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9" name="Freeform 51"/>
              <p:cNvSpPr>
                <a:spLocks/>
              </p:cNvSpPr>
              <p:nvPr/>
            </p:nvSpPr>
            <p:spPr bwMode="auto">
              <a:xfrm>
                <a:off x="2322" y="1432"/>
                <a:ext cx="78" cy="134"/>
              </a:xfrm>
              <a:custGeom>
                <a:avLst/>
                <a:gdLst>
                  <a:gd name="T0" fmla="*/ 78 w 78"/>
                  <a:gd name="T1" fmla="*/ 0 h 134"/>
                  <a:gd name="T2" fmla="*/ 0 w 78"/>
                  <a:gd name="T3" fmla="*/ 134 h 134"/>
                  <a:gd name="T4" fmla="*/ 29 w 78"/>
                  <a:gd name="T5" fmla="*/ 134 h 134"/>
                  <a:gd name="T6" fmla="*/ 78 w 78"/>
                  <a:gd name="T7" fmla="*/ 0 h 134"/>
                </a:gdLst>
                <a:ahLst/>
                <a:cxnLst>
                  <a:cxn ang="0">
                    <a:pos x="T0" y="T1"/>
                  </a:cxn>
                  <a:cxn ang="0">
                    <a:pos x="T2" y="T3"/>
                  </a:cxn>
                  <a:cxn ang="0">
                    <a:pos x="T4" y="T5"/>
                  </a:cxn>
                  <a:cxn ang="0">
                    <a:pos x="T6" y="T7"/>
                  </a:cxn>
                </a:cxnLst>
                <a:rect l="0" t="0" r="r" b="b"/>
                <a:pathLst>
                  <a:path w="78" h="134">
                    <a:moveTo>
                      <a:pt x="78" y="0"/>
                    </a:moveTo>
                    <a:lnTo>
                      <a:pt x="0" y="134"/>
                    </a:lnTo>
                    <a:lnTo>
                      <a:pt x="29" y="134"/>
                    </a:lnTo>
                    <a:lnTo>
                      <a:pt x="78" y="0"/>
                    </a:lnTo>
                    <a:close/>
                  </a:path>
                </a:pathLst>
              </a:custGeom>
              <a:solidFill>
                <a:srgbClr val="4140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0" name="Freeform 52"/>
              <p:cNvSpPr>
                <a:spLocks/>
              </p:cNvSpPr>
              <p:nvPr/>
            </p:nvSpPr>
            <p:spPr bwMode="auto">
              <a:xfrm>
                <a:off x="2322" y="1432"/>
                <a:ext cx="78" cy="134"/>
              </a:xfrm>
              <a:custGeom>
                <a:avLst/>
                <a:gdLst>
                  <a:gd name="T0" fmla="*/ 78 w 78"/>
                  <a:gd name="T1" fmla="*/ 0 h 134"/>
                  <a:gd name="T2" fmla="*/ 0 w 78"/>
                  <a:gd name="T3" fmla="*/ 134 h 134"/>
                  <a:gd name="T4" fmla="*/ 29 w 78"/>
                  <a:gd name="T5" fmla="*/ 134 h 134"/>
                  <a:gd name="T6" fmla="*/ 78 w 78"/>
                  <a:gd name="T7" fmla="*/ 0 h 134"/>
                </a:gdLst>
                <a:ahLst/>
                <a:cxnLst>
                  <a:cxn ang="0">
                    <a:pos x="T0" y="T1"/>
                  </a:cxn>
                  <a:cxn ang="0">
                    <a:pos x="T2" y="T3"/>
                  </a:cxn>
                  <a:cxn ang="0">
                    <a:pos x="T4" y="T5"/>
                  </a:cxn>
                  <a:cxn ang="0">
                    <a:pos x="T6" y="T7"/>
                  </a:cxn>
                </a:cxnLst>
                <a:rect l="0" t="0" r="r" b="b"/>
                <a:pathLst>
                  <a:path w="78" h="134">
                    <a:moveTo>
                      <a:pt x="78" y="0"/>
                    </a:moveTo>
                    <a:lnTo>
                      <a:pt x="0" y="134"/>
                    </a:lnTo>
                    <a:lnTo>
                      <a:pt x="29" y="134"/>
                    </a:lnTo>
                    <a:lnTo>
                      <a:pt x="78"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1" name="Freeform 53"/>
              <p:cNvSpPr>
                <a:spLocks noEditPoints="1"/>
              </p:cNvSpPr>
              <p:nvPr/>
            </p:nvSpPr>
            <p:spPr bwMode="auto">
              <a:xfrm>
                <a:off x="2237" y="1566"/>
                <a:ext cx="114" cy="153"/>
              </a:xfrm>
              <a:custGeom>
                <a:avLst/>
                <a:gdLst>
                  <a:gd name="T0" fmla="*/ 25 w 47"/>
                  <a:gd name="T1" fmla="*/ 57 h 63"/>
                  <a:gd name="T2" fmla="*/ 25 w 47"/>
                  <a:gd name="T3" fmla="*/ 57 h 63"/>
                  <a:gd name="T4" fmla="*/ 25 w 47"/>
                  <a:gd name="T5" fmla="*/ 58 h 63"/>
                  <a:gd name="T6" fmla="*/ 25 w 47"/>
                  <a:gd name="T7" fmla="*/ 57 h 63"/>
                  <a:gd name="T8" fmla="*/ 3 w 47"/>
                  <a:gd name="T9" fmla="*/ 53 h 63"/>
                  <a:gd name="T10" fmla="*/ 0 w 47"/>
                  <a:gd name="T11" fmla="*/ 59 h 63"/>
                  <a:gd name="T12" fmla="*/ 3 w 47"/>
                  <a:gd name="T13" fmla="*/ 63 h 63"/>
                  <a:gd name="T14" fmla="*/ 3 w 47"/>
                  <a:gd name="T15" fmla="*/ 57 h 63"/>
                  <a:gd name="T16" fmla="*/ 3 w 47"/>
                  <a:gd name="T17" fmla="*/ 57 h 63"/>
                  <a:gd name="T18" fmla="*/ 3 w 47"/>
                  <a:gd name="T19" fmla="*/ 57 h 63"/>
                  <a:gd name="T20" fmla="*/ 3 w 47"/>
                  <a:gd name="T21" fmla="*/ 53 h 63"/>
                  <a:gd name="T22" fmla="*/ 26 w 47"/>
                  <a:gd name="T23" fmla="*/ 44 h 63"/>
                  <a:gd name="T24" fmla="*/ 24 w 47"/>
                  <a:gd name="T25" fmla="*/ 46 h 63"/>
                  <a:gd name="T26" fmla="*/ 24 w 47"/>
                  <a:gd name="T27" fmla="*/ 47 h 63"/>
                  <a:gd name="T28" fmla="*/ 28 w 47"/>
                  <a:gd name="T29" fmla="*/ 45 h 63"/>
                  <a:gd name="T30" fmla="*/ 26 w 47"/>
                  <a:gd name="T31" fmla="*/ 44 h 63"/>
                  <a:gd name="T32" fmla="*/ 30 w 47"/>
                  <a:gd name="T33" fmla="*/ 33 h 63"/>
                  <a:gd name="T34" fmla="*/ 30 w 47"/>
                  <a:gd name="T35" fmla="*/ 34 h 63"/>
                  <a:gd name="T36" fmla="*/ 29 w 47"/>
                  <a:gd name="T37" fmla="*/ 34 h 63"/>
                  <a:gd name="T38" fmla="*/ 30 w 47"/>
                  <a:gd name="T39" fmla="*/ 34 h 63"/>
                  <a:gd name="T40" fmla="*/ 30 w 47"/>
                  <a:gd name="T41" fmla="*/ 33 h 63"/>
                  <a:gd name="T42" fmla="*/ 33 w 47"/>
                  <a:gd name="T43" fmla="*/ 3 h 63"/>
                  <a:gd name="T44" fmla="*/ 24 w 47"/>
                  <a:gd name="T45" fmla="*/ 18 h 63"/>
                  <a:gd name="T46" fmla="*/ 38 w 47"/>
                  <a:gd name="T47" fmla="*/ 24 h 63"/>
                  <a:gd name="T48" fmla="*/ 38 w 47"/>
                  <a:gd name="T49" fmla="*/ 24 h 63"/>
                  <a:gd name="T50" fmla="*/ 33 w 47"/>
                  <a:gd name="T51" fmla="*/ 3 h 63"/>
                  <a:gd name="T52" fmla="*/ 47 w 47"/>
                  <a:gd name="T53" fmla="*/ 0 h 63"/>
                  <a:gd name="T54" fmla="*/ 35 w 47"/>
                  <a:gd name="T55" fmla="*/ 0 h 63"/>
                  <a:gd name="T56" fmla="*/ 34 w 47"/>
                  <a:gd name="T57" fmla="*/ 1 h 63"/>
                  <a:gd name="T58" fmla="*/ 42 w 47"/>
                  <a:gd name="T59" fmla="*/ 11 h 63"/>
                  <a:gd name="T60" fmla="*/ 47 w 47"/>
                  <a:gd name="T61" fmla="*/ 0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7" h="63">
                    <a:moveTo>
                      <a:pt x="25" y="57"/>
                    </a:moveTo>
                    <a:cubicBezTo>
                      <a:pt x="25" y="57"/>
                      <a:pt x="25" y="57"/>
                      <a:pt x="25" y="57"/>
                    </a:cubicBezTo>
                    <a:cubicBezTo>
                      <a:pt x="25" y="58"/>
                      <a:pt x="25" y="58"/>
                      <a:pt x="25" y="58"/>
                    </a:cubicBezTo>
                    <a:cubicBezTo>
                      <a:pt x="25" y="57"/>
                      <a:pt x="25" y="57"/>
                      <a:pt x="25" y="57"/>
                    </a:cubicBezTo>
                    <a:moveTo>
                      <a:pt x="3" y="53"/>
                    </a:moveTo>
                    <a:cubicBezTo>
                      <a:pt x="0" y="59"/>
                      <a:pt x="0" y="59"/>
                      <a:pt x="0" y="59"/>
                    </a:cubicBezTo>
                    <a:cubicBezTo>
                      <a:pt x="1" y="60"/>
                      <a:pt x="2" y="61"/>
                      <a:pt x="3" y="63"/>
                    </a:cubicBezTo>
                    <a:cubicBezTo>
                      <a:pt x="3" y="57"/>
                      <a:pt x="3" y="57"/>
                      <a:pt x="3" y="57"/>
                    </a:cubicBezTo>
                    <a:cubicBezTo>
                      <a:pt x="3" y="57"/>
                      <a:pt x="3" y="57"/>
                      <a:pt x="3" y="57"/>
                    </a:cubicBezTo>
                    <a:cubicBezTo>
                      <a:pt x="3" y="57"/>
                      <a:pt x="3" y="57"/>
                      <a:pt x="3" y="57"/>
                    </a:cubicBezTo>
                    <a:cubicBezTo>
                      <a:pt x="3" y="53"/>
                      <a:pt x="3" y="53"/>
                      <a:pt x="3" y="53"/>
                    </a:cubicBezTo>
                    <a:moveTo>
                      <a:pt x="26" y="44"/>
                    </a:moveTo>
                    <a:cubicBezTo>
                      <a:pt x="25" y="45"/>
                      <a:pt x="25" y="46"/>
                      <a:pt x="24" y="46"/>
                    </a:cubicBezTo>
                    <a:cubicBezTo>
                      <a:pt x="24" y="47"/>
                      <a:pt x="24" y="47"/>
                      <a:pt x="24" y="47"/>
                    </a:cubicBezTo>
                    <a:cubicBezTo>
                      <a:pt x="28" y="45"/>
                      <a:pt x="28" y="45"/>
                      <a:pt x="28" y="45"/>
                    </a:cubicBezTo>
                    <a:cubicBezTo>
                      <a:pt x="26" y="44"/>
                      <a:pt x="26" y="44"/>
                      <a:pt x="26" y="44"/>
                    </a:cubicBezTo>
                    <a:moveTo>
                      <a:pt x="30" y="33"/>
                    </a:moveTo>
                    <a:cubicBezTo>
                      <a:pt x="30" y="33"/>
                      <a:pt x="30" y="33"/>
                      <a:pt x="30" y="34"/>
                    </a:cubicBezTo>
                    <a:cubicBezTo>
                      <a:pt x="29" y="34"/>
                      <a:pt x="29" y="34"/>
                      <a:pt x="29" y="34"/>
                    </a:cubicBezTo>
                    <a:cubicBezTo>
                      <a:pt x="30" y="34"/>
                      <a:pt x="30" y="34"/>
                      <a:pt x="30" y="34"/>
                    </a:cubicBezTo>
                    <a:cubicBezTo>
                      <a:pt x="30" y="33"/>
                      <a:pt x="30" y="33"/>
                      <a:pt x="30" y="33"/>
                    </a:cubicBezTo>
                    <a:moveTo>
                      <a:pt x="33" y="3"/>
                    </a:moveTo>
                    <a:cubicBezTo>
                      <a:pt x="24" y="18"/>
                      <a:pt x="24" y="18"/>
                      <a:pt x="24" y="18"/>
                    </a:cubicBezTo>
                    <a:cubicBezTo>
                      <a:pt x="38" y="24"/>
                      <a:pt x="38" y="24"/>
                      <a:pt x="38" y="24"/>
                    </a:cubicBezTo>
                    <a:cubicBezTo>
                      <a:pt x="38" y="24"/>
                      <a:pt x="38" y="24"/>
                      <a:pt x="38" y="24"/>
                    </a:cubicBezTo>
                    <a:cubicBezTo>
                      <a:pt x="33" y="3"/>
                      <a:pt x="33" y="3"/>
                      <a:pt x="33" y="3"/>
                    </a:cubicBezTo>
                    <a:moveTo>
                      <a:pt x="47" y="0"/>
                    </a:moveTo>
                    <a:cubicBezTo>
                      <a:pt x="35" y="0"/>
                      <a:pt x="35" y="0"/>
                      <a:pt x="35" y="0"/>
                    </a:cubicBezTo>
                    <a:cubicBezTo>
                      <a:pt x="34" y="1"/>
                      <a:pt x="34" y="1"/>
                      <a:pt x="34" y="1"/>
                    </a:cubicBezTo>
                    <a:cubicBezTo>
                      <a:pt x="42" y="11"/>
                      <a:pt x="42" y="11"/>
                      <a:pt x="42" y="11"/>
                    </a:cubicBezTo>
                    <a:cubicBezTo>
                      <a:pt x="47" y="0"/>
                      <a:pt x="47" y="0"/>
                      <a:pt x="47" y="0"/>
                    </a:cubicBezTo>
                  </a:path>
                </a:pathLst>
              </a:custGeom>
              <a:solidFill>
                <a:srgbClr val="B5B2B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2" name="Freeform 54"/>
              <p:cNvSpPr>
                <a:spLocks noEditPoints="1"/>
              </p:cNvSpPr>
              <p:nvPr/>
            </p:nvSpPr>
            <p:spPr bwMode="auto">
              <a:xfrm>
                <a:off x="2244" y="1568"/>
                <a:ext cx="95" cy="136"/>
              </a:xfrm>
              <a:custGeom>
                <a:avLst/>
                <a:gdLst>
                  <a:gd name="T0" fmla="*/ 0 w 39"/>
                  <a:gd name="T1" fmla="*/ 56 h 56"/>
                  <a:gd name="T2" fmla="*/ 0 w 39"/>
                  <a:gd name="T3" fmla="*/ 56 h 56"/>
                  <a:gd name="T4" fmla="*/ 0 w 39"/>
                  <a:gd name="T5" fmla="*/ 56 h 56"/>
                  <a:gd name="T6" fmla="*/ 0 w 39"/>
                  <a:gd name="T7" fmla="*/ 56 h 56"/>
                  <a:gd name="T8" fmla="*/ 21 w 39"/>
                  <a:gd name="T9" fmla="*/ 17 h 56"/>
                  <a:gd name="T10" fmla="*/ 19 w 39"/>
                  <a:gd name="T11" fmla="*/ 19 h 56"/>
                  <a:gd name="T12" fmla="*/ 22 w 39"/>
                  <a:gd name="T13" fmla="*/ 21 h 56"/>
                  <a:gd name="T14" fmla="*/ 27 w 39"/>
                  <a:gd name="T15" fmla="*/ 32 h 56"/>
                  <a:gd name="T16" fmla="*/ 27 w 39"/>
                  <a:gd name="T17" fmla="*/ 33 h 56"/>
                  <a:gd name="T18" fmla="*/ 26 w 39"/>
                  <a:gd name="T19" fmla="*/ 33 h 56"/>
                  <a:gd name="T20" fmla="*/ 24 w 39"/>
                  <a:gd name="T21" fmla="*/ 40 h 56"/>
                  <a:gd name="T22" fmla="*/ 23 w 39"/>
                  <a:gd name="T23" fmla="*/ 43 h 56"/>
                  <a:gd name="T24" fmla="*/ 25 w 39"/>
                  <a:gd name="T25" fmla="*/ 44 h 56"/>
                  <a:gd name="T26" fmla="*/ 21 w 39"/>
                  <a:gd name="T27" fmla="*/ 46 h 56"/>
                  <a:gd name="T28" fmla="*/ 22 w 39"/>
                  <a:gd name="T29" fmla="*/ 56 h 56"/>
                  <a:gd name="T30" fmla="*/ 22 w 39"/>
                  <a:gd name="T31" fmla="*/ 56 h 56"/>
                  <a:gd name="T32" fmla="*/ 35 w 39"/>
                  <a:gd name="T33" fmla="*/ 23 h 56"/>
                  <a:gd name="T34" fmla="*/ 21 w 39"/>
                  <a:gd name="T35" fmla="*/ 17 h 56"/>
                  <a:gd name="T36" fmla="*/ 31 w 39"/>
                  <a:gd name="T37" fmla="*/ 0 h 56"/>
                  <a:gd name="T38" fmla="*/ 30 w 39"/>
                  <a:gd name="T39" fmla="*/ 2 h 56"/>
                  <a:gd name="T40" fmla="*/ 35 w 39"/>
                  <a:gd name="T41" fmla="*/ 23 h 56"/>
                  <a:gd name="T42" fmla="*/ 39 w 39"/>
                  <a:gd name="T43" fmla="*/ 10 h 56"/>
                  <a:gd name="T44" fmla="*/ 31 w 39"/>
                  <a:gd name="T45" fmla="*/ 0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9" h="56">
                    <a:moveTo>
                      <a:pt x="0" y="56"/>
                    </a:moveTo>
                    <a:cubicBezTo>
                      <a:pt x="0" y="56"/>
                      <a:pt x="0" y="56"/>
                      <a:pt x="0" y="56"/>
                    </a:cubicBezTo>
                    <a:cubicBezTo>
                      <a:pt x="0" y="56"/>
                      <a:pt x="0" y="56"/>
                      <a:pt x="0" y="56"/>
                    </a:cubicBezTo>
                    <a:cubicBezTo>
                      <a:pt x="0" y="56"/>
                      <a:pt x="0" y="56"/>
                      <a:pt x="0" y="56"/>
                    </a:cubicBezTo>
                    <a:moveTo>
                      <a:pt x="21" y="17"/>
                    </a:moveTo>
                    <a:cubicBezTo>
                      <a:pt x="19" y="19"/>
                      <a:pt x="19" y="19"/>
                      <a:pt x="19" y="19"/>
                    </a:cubicBezTo>
                    <a:cubicBezTo>
                      <a:pt x="22" y="21"/>
                      <a:pt x="22" y="21"/>
                      <a:pt x="22" y="21"/>
                    </a:cubicBezTo>
                    <a:cubicBezTo>
                      <a:pt x="26" y="24"/>
                      <a:pt x="27" y="28"/>
                      <a:pt x="27" y="32"/>
                    </a:cubicBezTo>
                    <a:cubicBezTo>
                      <a:pt x="27" y="33"/>
                      <a:pt x="27" y="33"/>
                      <a:pt x="27" y="33"/>
                    </a:cubicBezTo>
                    <a:cubicBezTo>
                      <a:pt x="26" y="33"/>
                      <a:pt x="26" y="33"/>
                      <a:pt x="26" y="33"/>
                    </a:cubicBezTo>
                    <a:cubicBezTo>
                      <a:pt x="24" y="40"/>
                      <a:pt x="24" y="40"/>
                      <a:pt x="24" y="40"/>
                    </a:cubicBezTo>
                    <a:cubicBezTo>
                      <a:pt x="24" y="41"/>
                      <a:pt x="24" y="42"/>
                      <a:pt x="23" y="43"/>
                    </a:cubicBezTo>
                    <a:cubicBezTo>
                      <a:pt x="25" y="44"/>
                      <a:pt x="25" y="44"/>
                      <a:pt x="25" y="44"/>
                    </a:cubicBezTo>
                    <a:cubicBezTo>
                      <a:pt x="21" y="46"/>
                      <a:pt x="21" y="46"/>
                      <a:pt x="21" y="46"/>
                    </a:cubicBezTo>
                    <a:cubicBezTo>
                      <a:pt x="22" y="56"/>
                      <a:pt x="22" y="56"/>
                      <a:pt x="22" y="56"/>
                    </a:cubicBezTo>
                    <a:cubicBezTo>
                      <a:pt x="22" y="56"/>
                      <a:pt x="22" y="56"/>
                      <a:pt x="22" y="56"/>
                    </a:cubicBezTo>
                    <a:cubicBezTo>
                      <a:pt x="35" y="23"/>
                      <a:pt x="35" y="23"/>
                      <a:pt x="35" y="23"/>
                    </a:cubicBezTo>
                    <a:cubicBezTo>
                      <a:pt x="21" y="17"/>
                      <a:pt x="21" y="17"/>
                      <a:pt x="21" y="17"/>
                    </a:cubicBezTo>
                    <a:moveTo>
                      <a:pt x="31" y="0"/>
                    </a:moveTo>
                    <a:cubicBezTo>
                      <a:pt x="30" y="2"/>
                      <a:pt x="30" y="2"/>
                      <a:pt x="30" y="2"/>
                    </a:cubicBezTo>
                    <a:cubicBezTo>
                      <a:pt x="35" y="23"/>
                      <a:pt x="35" y="23"/>
                      <a:pt x="35" y="23"/>
                    </a:cubicBezTo>
                    <a:cubicBezTo>
                      <a:pt x="39" y="10"/>
                      <a:pt x="39" y="10"/>
                      <a:pt x="39" y="10"/>
                    </a:cubicBezTo>
                    <a:cubicBezTo>
                      <a:pt x="31" y="0"/>
                      <a:pt x="31" y="0"/>
                      <a:pt x="31" y="0"/>
                    </a:cubicBezTo>
                  </a:path>
                </a:pathLst>
              </a:custGeom>
              <a:solidFill>
                <a:srgbClr val="C8C5C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3" name="Freeform 55"/>
              <p:cNvSpPr>
                <a:spLocks/>
              </p:cNvSpPr>
              <p:nvPr/>
            </p:nvSpPr>
            <p:spPr bwMode="auto">
              <a:xfrm>
                <a:off x="2244" y="1614"/>
                <a:ext cx="66" cy="149"/>
              </a:xfrm>
              <a:custGeom>
                <a:avLst/>
                <a:gdLst>
                  <a:gd name="T0" fmla="*/ 19 w 27"/>
                  <a:gd name="T1" fmla="*/ 0 h 61"/>
                  <a:gd name="T2" fmla="*/ 0 w 27"/>
                  <a:gd name="T3" fmla="*/ 33 h 61"/>
                  <a:gd name="T4" fmla="*/ 0 w 27"/>
                  <a:gd name="T5" fmla="*/ 37 h 61"/>
                  <a:gd name="T6" fmla="*/ 0 w 27"/>
                  <a:gd name="T7" fmla="*/ 37 h 61"/>
                  <a:gd name="T8" fmla="*/ 0 w 27"/>
                  <a:gd name="T9" fmla="*/ 43 h 61"/>
                  <a:gd name="T10" fmla="*/ 7 w 27"/>
                  <a:gd name="T11" fmla="*/ 61 h 61"/>
                  <a:gd name="T12" fmla="*/ 15 w 27"/>
                  <a:gd name="T13" fmla="*/ 56 h 61"/>
                  <a:gd name="T14" fmla="*/ 22 w 27"/>
                  <a:gd name="T15" fmla="*/ 38 h 61"/>
                  <a:gd name="T16" fmla="*/ 22 w 27"/>
                  <a:gd name="T17" fmla="*/ 37 h 61"/>
                  <a:gd name="T18" fmla="*/ 21 w 27"/>
                  <a:gd name="T19" fmla="*/ 27 h 61"/>
                  <a:gd name="T20" fmla="*/ 21 w 27"/>
                  <a:gd name="T21" fmla="*/ 26 h 61"/>
                  <a:gd name="T22" fmla="*/ 23 w 27"/>
                  <a:gd name="T23" fmla="*/ 24 h 61"/>
                  <a:gd name="T24" fmla="*/ 24 w 27"/>
                  <a:gd name="T25" fmla="*/ 21 h 61"/>
                  <a:gd name="T26" fmla="*/ 26 w 27"/>
                  <a:gd name="T27" fmla="*/ 14 h 61"/>
                  <a:gd name="T28" fmla="*/ 27 w 27"/>
                  <a:gd name="T29" fmla="*/ 14 h 61"/>
                  <a:gd name="T30" fmla="*/ 27 w 27"/>
                  <a:gd name="T31" fmla="*/ 13 h 61"/>
                  <a:gd name="T32" fmla="*/ 22 w 27"/>
                  <a:gd name="T33" fmla="*/ 2 h 61"/>
                  <a:gd name="T34" fmla="*/ 19 w 27"/>
                  <a:gd name="T35" fmla="*/ 0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7" h="61">
                    <a:moveTo>
                      <a:pt x="19" y="0"/>
                    </a:moveTo>
                    <a:cubicBezTo>
                      <a:pt x="0" y="33"/>
                      <a:pt x="0" y="33"/>
                      <a:pt x="0" y="33"/>
                    </a:cubicBezTo>
                    <a:cubicBezTo>
                      <a:pt x="0" y="37"/>
                      <a:pt x="0" y="37"/>
                      <a:pt x="0" y="37"/>
                    </a:cubicBezTo>
                    <a:cubicBezTo>
                      <a:pt x="0" y="37"/>
                      <a:pt x="0" y="37"/>
                      <a:pt x="0" y="37"/>
                    </a:cubicBezTo>
                    <a:cubicBezTo>
                      <a:pt x="0" y="43"/>
                      <a:pt x="0" y="43"/>
                      <a:pt x="0" y="43"/>
                    </a:cubicBezTo>
                    <a:cubicBezTo>
                      <a:pt x="4" y="48"/>
                      <a:pt x="6" y="54"/>
                      <a:pt x="7" y="61"/>
                    </a:cubicBezTo>
                    <a:cubicBezTo>
                      <a:pt x="9" y="59"/>
                      <a:pt x="12" y="57"/>
                      <a:pt x="15" y="56"/>
                    </a:cubicBezTo>
                    <a:cubicBezTo>
                      <a:pt x="22" y="38"/>
                      <a:pt x="22" y="38"/>
                      <a:pt x="22" y="38"/>
                    </a:cubicBezTo>
                    <a:cubicBezTo>
                      <a:pt x="22" y="37"/>
                      <a:pt x="22" y="37"/>
                      <a:pt x="22" y="37"/>
                    </a:cubicBezTo>
                    <a:cubicBezTo>
                      <a:pt x="21" y="27"/>
                      <a:pt x="21" y="27"/>
                      <a:pt x="21" y="27"/>
                    </a:cubicBezTo>
                    <a:cubicBezTo>
                      <a:pt x="21" y="26"/>
                      <a:pt x="21" y="26"/>
                      <a:pt x="21" y="26"/>
                    </a:cubicBezTo>
                    <a:cubicBezTo>
                      <a:pt x="22" y="26"/>
                      <a:pt x="22" y="25"/>
                      <a:pt x="23" y="24"/>
                    </a:cubicBezTo>
                    <a:cubicBezTo>
                      <a:pt x="24" y="23"/>
                      <a:pt x="24" y="22"/>
                      <a:pt x="24" y="21"/>
                    </a:cubicBezTo>
                    <a:cubicBezTo>
                      <a:pt x="26" y="14"/>
                      <a:pt x="26" y="14"/>
                      <a:pt x="26" y="14"/>
                    </a:cubicBezTo>
                    <a:cubicBezTo>
                      <a:pt x="27" y="14"/>
                      <a:pt x="27" y="14"/>
                      <a:pt x="27" y="14"/>
                    </a:cubicBezTo>
                    <a:cubicBezTo>
                      <a:pt x="27" y="13"/>
                      <a:pt x="27" y="13"/>
                      <a:pt x="27" y="13"/>
                    </a:cubicBezTo>
                    <a:cubicBezTo>
                      <a:pt x="27" y="9"/>
                      <a:pt x="26" y="5"/>
                      <a:pt x="22" y="2"/>
                    </a:cubicBezTo>
                    <a:cubicBezTo>
                      <a:pt x="19" y="0"/>
                      <a:pt x="19" y="0"/>
                      <a:pt x="19" y="0"/>
                    </a:cubicBezTo>
                  </a:path>
                </a:pathLst>
              </a:custGeom>
              <a:solidFill>
                <a:srgbClr val="B0B2B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4" name="Freeform 56"/>
              <p:cNvSpPr>
                <a:spLocks/>
              </p:cNvSpPr>
              <p:nvPr/>
            </p:nvSpPr>
            <p:spPr bwMode="auto">
              <a:xfrm>
                <a:off x="1965" y="1432"/>
                <a:ext cx="78" cy="134"/>
              </a:xfrm>
              <a:custGeom>
                <a:avLst/>
                <a:gdLst>
                  <a:gd name="T0" fmla="*/ 0 w 78"/>
                  <a:gd name="T1" fmla="*/ 0 h 134"/>
                  <a:gd name="T2" fmla="*/ 48 w 78"/>
                  <a:gd name="T3" fmla="*/ 134 h 134"/>
                  <a:gd name="T4" fmla="*/ 78 w 78"/>
                  <a:gd name="T5" fmla="*/ 134 h 134"/>
                  <a:gd name="T6" fmla="*/ 0 w 78"/>
                  <a:gd name="T7" fmla="*/ 0 h 134"/>
                </a:gdLst>
                <a:ahLst/>
                <a:cxnLst>
                  <a:cxn ang="0">
                    <a:pos x="T0" y="T1"/>
                  </a:cxn>
                  <a:cxn ang="0">
                    <a:pos x="T2" y="T3"/>
                  </a:cxn>
                  <a:cxn ang="0">
                    <a:pos x="T4" y="T5"/>
                  </a:cxn>
                  <a:cxn ang="0">
                    <a:pos x="T6" y="T7"/>
                  </a:cxn>
                </a:cxnLst>
                <a:rect l="0" t="0" r="r" b="b"/>
                <a:pathLst>
                  <a:path w="78" h="134">
                    <a:moveTo>
                      <a:pt x="0" y="0"/>
                    </a:moveTo>
                    <a:lnTo>
                      <a:pt x="48" y="134"/>
                    </a:lnTo>
                    <a:lnTo>
                      <a:pt x="78" y="134"/>
                    </a:lnTo>
                    <a:lnTo>
                      <a:pt x="0" y="0"/>
                    </a:lnTo>
                    <a:close/>
                  </a:path>
                </a:pathLst>
              </a:custGeom>
              <a:solidFill>
                <a:srgbClr val="4140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5" name="Freeform 57"/>
              <p:cNvSpPr>
                <a:spLocks/>
              </p:cNvSpPr>
              <p:nvPr/>
            </p:nvSpPr>
            <p:spPr bwMode="auto">
              <a:xfrm>
                <a:off x="1965" y="1432"/>
                <a:ext cx="78" cy="134"/>
              </a:xfrm>
              <a:custGeom>
                <a:avLst/>
                <a:gdLst>
                  <a:gd name="T0" fmla="*/ 0 w 78"/>
                  <a:gd name="T1" fmla="*/ 0 h 134"/>
                  <a:gd name="T2" fmla="*/ 48 w 78"/>
                  <a:gd name="T3" fmla="*/ 134 h 134"/>
                  <a:gd name="T4" fmla="*/ 78 w 78"/>
                  <a:gd name="T5" fmla="*/ 134 h 134"/>
                  <a:gd name="T6" fmla="*/ 0 w 78"/>
                  <a:gd name="T7" fmla="*/ 0 h 134"/>
                </a:gdLst>
                <a:ahLst/>
                <a:cxnLst>
                  <a:cxn ang="0">
                    <a:pos x="T0" y="T1"/>
                  </a:cxn>
                  <a:cxn ang="0">
                    <a:pos x="T2" y="T3"/>
                  </a:cxn>
                  <a:cxn ang="0">
                    <a:pos x="T4" y="T5"/>
                  </a:cxn>
                  <a:cxn ang="0">
                    <a:pos x="T6" y="T7"/>
                  </a:cxn>
                </a:cxnLst>
                <a:rect l="0" t="0" r="r" b="b"/>
                <a:pathLst>
                  <a:path w="78" h="134">
                    <a:moveTo>
                      <a:pt x="0" y="0"/>
                    </a:moveTo>
                    <a:lnTo>
                      <a:pt x="48" y="134"/>
                    </a:lnTo>
                    <a:lnTo>
                      <a:pt x="78" y="134"/>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6" name="Freeform 58"/>
              <p:cNvSpPr>
                <a:spLocks/>
              </p:cNvSpPr>
              <p:nvPr/>
            </p:nvSpPr>
            <p:spPr bwMode="auto">
              <a:xfrm>
                <a:off x="2013" y="1566"/>
                <a:ext cx="64" cy="56"/>
              </a:xfrm>
              <a:custGeom>
                <a:avLst/>
                <a:gdLst>
                  <a:gd name="T0" fmla="*/ 12 w 26"/>
                  <a:gd name="T1" fmla="*/ 0 h 23"/>
                  <a:gd name="T2" fmla="*/ 0 w 26"/>
                  <a:gd name="T3" fmla="*/ 0 h 23"/>
                  <a:gd name="T4" fmla="*/ 9 w 26"/>
                  <a:gd name="T5" fmla="*/ 23 h 23"/>
                  <a:gd name="T6" fmla="*/ 18 w 26"/>
                  <a:gd name="T7" fmla="*/ 22 h 23"/>
                  <a:gd name="T8" fmla="*/ 26 w 26"/>
                  <a:gd name="T9" fmla="*/ 23 h 23"/>
                  <a:gd name="T10" fmla="*/ 12 w 26"/>
                  <a:gd name="T11" fmla="*/ 0 h 23"/>
                </a:gdLst>
                <a:ahLst/>
                <a:cxnLst>
                  <a:cxn ang="0">
                    <a:pos x="T0" y="T1"/>
                  </a:cxn>
                  <a:cxn ang="0">
                    <a:pos x="T2" y="T3"/>
                  </a:cxn>
                  <a:cxn ang="0">
                    <a:pos x="T4" y="T5"/>
                  </a:cxn>
                  <a:cxn ang="0">
                    <a:pos x="T6" y="T7"/>
                  </a:cxn>
                  <a:cxn ang="0">
                    <a:pos x="T8" y="T9"/>
                  </a:cxn>
                  <a:cxn ang="0">
                    <a:pos x="T10" y="T11"/>
                  </a:cxn>
                </a:cxnLst>
                <a:rect l="0" t="0" r="r" b="b"/>
                <a:pathLst>
                  <a:path w="26" h="23">
                    <a:moveTo>
                      <a:pt x="12" y="0"/>
                    </a:moveTo>
                    <a:cubicBezTo>
                      <a:pt x="0" y="0"/>
                      <a:pt x="0" y="0"/>
                      <a:pt x="0" y="0"/>
                    </a:cubicBezTo>
                    <a:cubicBezTo>
                      <a:pt x="9" y="23"/>
                      <a:pt x="9" y="23"/>
                      <a:pt x="9" y="23"/>
                    </a:cubicBezTo>
                    <a:cubicBezTo>
                      <a:pt x="12" y="22"/>
                      <a:pt x="15" y="22"/>
                      <a:pt x="18" y="22"/>
                    </a:cubicBezTo>
                    <a:cubicBezTo>
                      <a:pt x="21" y="22"/>
                      <a:pt x="23" y="22"/>
                      <a:pt x="26" y="23"/>
                    </a:cubicBezTo>
                    <a:cubicBezTo>
                      <a:pt x="12" y="0"/>
                      <a:pt x="12" y="0"/>
                      <a:pt x="12" y="0"/>
                    </a:cubicBezTo>
                  </a:path>
                </a:pathLst>
              </a:custGeom>
              <a:solidFill>
                <a:srgbClr val="B5B2B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7" name="Freeform 59"/>
              <p:cNvSpPr>
                <a:spLocks/>
              </p:cNvSpPr>
              <p:nvPr/>
            </p:nvSpPr>
            <p:spPr bwMode="auto">
              <a:xfrm>
                <a:off x="2519" y="1573"/>
                <a:ext cx="55" cy="51"/>
              </a:xfrm>
              <a:custGeom>
                <a:avLst/>
                <a:gdLst>
                  <a:gd name="T0" fmla="*/ 55 w 55"/>
                  <a:gd name="T1" fmla="*/ 0 h 51"/>
                  <a:gd name="T2" fmla="*/ 0 w 55"/>
                  <a:gd name="T3" fmla="*/ 36 h 51"/>
                  <a:gd name="T4" fmla="*/ 0 w 55"/>
                  <a:gd name="T5" fmla="*/ 51 h 51"/>
                  <a:gd name="T6" fmla="*/ 55 w 55"/>
                  <a:gd name="T7" fmla="*/ 0 h 51"/>
                </a:gdLst>
                <a:ahLst/>
                <a:cxnLst>
                  <a:cxn ang="0">
                    <a:pos x="T0" y="T1"/>
                  </a:cxn>
                  <a:cxn ang="0">
                    <a:pos x="T2" y="T3"/>
                  </a:cxn>
                  <a:cxn ang="0">
                    <a:pos x="T4" y="T5"/>
                  </a:cxn>
                  <a:cxn ang="0">
                    <a:pos x="T6" y="T7"/>
                  </a:cxn>
                </a:cxnLst>
                <a:rect l="0" t="0" r="r" b="b"/>
                <a:pathLst>
                  <a:path w="55" h="51">
                    <a:moveTo>
                      <a:pt x="55" y="0"/>
                    </a:moveTo>
                    <a:lnTo>
                      <a:pt x="0" y="36"/>
                    </a:lnTo>
                    <a:lnTo>
                      <a:pt x="0" y="51"/>
                    </a:lnTo>
                    <a:lnTo>
                      <a:pt x="55"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8" name="Freeform 60"/>
              <p:cNvSpPr>
                <a:spLocks/>
              </p:cNvSpPr>
              <p:nvPr/>
            </p:nvSpPr>
            <p:spPr bwMode="auto">
              <a:xfrm>
                <a:off x="2519" y="1573"/>
                <a:ext cx="55" cy="51"/>
              </a:xfrm>
              <a:custGeom>
                <a:avLst/>
                <a:gdLst>
                  <a:gd name="T0" fmla="*/ 55 w 55"/>
                  <a:gd name="T1" fmla="*/ 0 h 51"/>
                  <a:gd name="T2" fmla="*/ 0 w 55"/>
                  <a:gd name="T3" fmla="*/ 36 h 51"/>
                  <a:gd name="T4" fmla="*/ 0 w 55"/>
                  <a:gd name="T5" fmla="*/ 51 h 51"/>
                  <a:gd name="T6" fmla="*/ 55 w 55"/>
                  <a:gd name="T7" fmla="*/ 0 h 51"/>
                </a:gdLst>
                <a:ahLst/>
                <a:cxnLst>
                  <a:cxn ang="0">
                    <a:pos x="T0" y="T1"/>
                  </a:cxn>
                  <a:cxn ang="0">
                    <a:pos x="T2" y="T3"/>
                  </a:cxn>
                  <a:cxn ang="0">
                    <a:pos x="T4" y="T5"/>
                  </a:cxn>
                  <a:cxn ang="0">
                    <a:pos x="T6" y="T7"/>
                  </a:cxn>
                </a:cxnLst>
                <a:rect l="0" t="0" r="r" b="b"/>
                <a:pathLst>
                  <a:path w="55" h="51">
                    <a:moveTo>
                      <a:pt x="55" y="0"/>
                    </a:moveTo>
                    <a:lnTo>
                      <a:pt x="0" y="36"/>
                    </a:lnTo>
                    <a:lnTo>
                      <a:pt x="0" y="51"/>
                    </a:lnTo>
                    <a:lnTo>
                      <a:pt x="55"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9" name="Freeform 61"/>
              <p:cNvSpPr>
                <a:spLocks noEditPoints="1"/>
              </p:cNvSpPr>
              <p:nvPr/>
            </p:nvSpPr>
            <p:spPr bwMode="auto">
              <a:xfrm>
                <a:off x="2312" y="1609"/>
                <a:ext cx="207" cy="156"/>
              </a:xfrm>
              <a:custGeom>
                <a:avLst/>
                <a:gdLst>
                  <a:gd name="T0" fmla="*/ 18 w 85"/>
                  <a:gd name="T1" fmla="*/ 53 h 64"/>
                  <a:gd name="T2" fmla="*/ 13 w 85"/>
                  <a:gd name="T3" fmla="*/ 59 h 64"/>
                  <a:gd name="T4" fmla="*/ 20 w 85"/>
                  <a:gd name="T5" fmla="*/ 64 h 64"/>
                  <a:gd name="T6" fmla="*/ 18 w 85"/>
                  <a:gd name="T7" fmla="*/ 53 h 64"/>
                  <a:gd name="T8" fmla="*/ 6 w 85"/>
                  <a:gd name="T9" fmla="*/ 52 h 64"/>
                  <a:gd name="T10" fmla="*/ 0 w 85"/>
                  <a:gd name="T11" fmla="*/ 56 h 64"/>
                  <a:gd name="T12" fmla="*/ 5 w 85"/>
                  <a:gd name="T13" fmla="*/ 57 h 64"/>
                  <a:gd name="T14" fmla="*/ 6 w 85"/>
                  <a:gd name="T15" fmla="*/ 52 h 64"/>
                  <a:gd name="T16" fmla="*/ 54 w 85"/>
                  <a:gd name="T17" fmla="*/ 26 h 64"/>
                  <a:gd name="T18" fmla="*/ 50 w 85"/>
                  <a:gd name="T19" fmla="*/ 27 h 64"/>
                  <a:gd name="T20" fmla="*/ 54 w 85"/>
                  <a:gd name="T21" fmla="*/ 29 h 64"/>
                  <a:gd name="T22" fmla="*/ 54 w 85"/>
                  <a:gd name="T23" fmla="*/ 26 h 64"/>
                  <a:gd name="T24" fmla="*/ 85 w 85"/>
                  <a:gd name="T25" fmla="*/ 0 h 64"/>
                  <a:gd name="T26" fmla="*/ 69 w 85"/>
                  <a:gd name="T27" fmla="*/ 11 h 64"/>
                  <a:gd name="T28" fmla="*/ 69 w 85"/>
                  <a:gd name="T29" fmla="*/ 16 h 64"/>
                  <a:gd name="T30" fmla="*/ 75 w 85"/>
                  <a:gd name="T31" fmla="*/ 15 h 64"/>
                  <a:gd name="T32" fmla="*/ 70 w 85"/>
                  <a:gd name="T33" fmla="*/ 18 h 64"/>
                  <a:gd name="T34" fmla="*/ 70 w 85"/>
                  <a:gd name="T35" fmla="*/ 21 h 64"/>
                  <a:gd name="T36" fmla="*/ 85 w 85"/>
                  <a:gd name="T37" fmla="*/ 6 h 64"/>
                  <a:gd name="T38" fmla="*/ 85 w 85"/>
                  <a:gd name="T39" fmla="*/ 0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85" h="64">
                    <a:moveTo>
                      <a:pt x="18" y="53"/>
                    </a:moveTo>
                    <a:cubicBezTo>
                      <a:pt x="13" y="59"/>
                      <a:pt x="13" y="59"/>
                      <a:pt x="13" y="59"/>
                    </a:cubicBezTo>
                    <a:cubicBezTo>
                      <a:pt x="15" y="61"/>
                      <a:pt x="18" y="62"/>
                      <a:pt x="20" y="64"/>
                    </a:cubicBezTo>
                    <a:cubicBezTo>
                      <a:pt x="18" y="53"/>
                      <a:pt x="18" y="53"/>
                      <a:pt x="18" y="53"/>
                    </a:cubicBezTo>
                    <a:moveTo>
                      <a:pt x="6" y="52"/>
                    </a:moveTo>
                    <a:cubicBezTo>
                      <a:pt x="0" y="56"/>
                      <a:pt x="0" y="56"/>
                      <a:pt x="0" y="56"/>
                    </a:cubicBezTo>
                    <a:cubicBezTo>
                      <a:pt x="2" y="56"/>
                      <a:pt x="3" y="57"/>
                      <a:pt x="5" y="57"/>
                    </a:cubicBezTo>
                    <a:cubicBezTo>
                      <a:pt x="6" y="52"/>
                      <a:pt x="6" y="52"/>
                      <a:pt x="6" y="52"/>
                    </a:cubicBezTo>
                    <a:moveTo>
                      <a:pt x="54" y="26"/>
                    </a:moveTo>
                    <a:cubicBezTo>
                      <a:pt x="50" y="27"/>
                      <a:pt x="50" y="27"/>
                      <a:pt x="50" y="27"/>
                    </a:cubicBezTo>
                    <a:cubicBezTo>
                      <a:pt x="54" y="29"/>
                      <a:pt x="54" y="29"/>
                      <a:pt x="54" y="29"/>
                    </a:cubicBezTo>
                    <a:cubicBezTo>
                      <a:pt x="54" y="26"/>
                      <a:pt x="54" y="26"/>
                      <a:pt x="54" y="26"/>
                    </a:cubicBezTo>
                    <a:moveTo>
                      <a:pt x="85" y="0"/>
                    </a:moveTo>
                    <a:cubicBezTo>
                      <a:pt x="69" y="11"/>
                      <a:pt x="69" y="11"/>
                      <a:pt x="69" y="11"/>
                    </a:cubicBezTo>
                    <a:cubicBezTo>
                      <a:pt x="69" y="16"/>
                      <a:pt x="69" y="16"/>
                      <a:pt x="69" y="16"/>
                    </a:cubicBezTo>
                    <a:cubicBezTo>
                      <a:pt x="75" y="15"/>
                      <a:pt x="75" y="15"/>
                      <a:pt x="75" y="15"/>
                    </a:cubicBezTo>
                    <a:cubicBezTo>
                      <a:pt x="70" y="18"/>
                      <a:pt x="70" y="18"/>
                      <a:pt x="70" y="18"/>
                    </a:cubicBezTo>
                    <a:cubicBezTo>
                      <a:pt x="70" y="21"/>
                      <a:pt x="70" y="21"/>
                      <a:pt x="70" y="21"/>
                    </a:cubicBezTo>
                    <a:cubicBezTo>
                      <a:pt x="85" y="6"/>
                      <a:pt x="85" y="6"/>
                      <a:pt x="85" y="6"/>
                    </a:cubicBezTo>
                    <a:cubicBezTo>
                      <a:pt x="85" y="0"/>
                      <a:pt x="85" y="0"/>
                      <a:pt x="85" y="0"/>
                    </a:cubicBezTo>
                  </a:path>
                </a:pathLst>
              </a:custGeom>
              <a:solidFill>
                <a:srgbClr val="B5B2B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0" name="Freeform 62"/>
              <p:cNvSpPr>
                <a:spLocks noEditPoints="1"/>
              </p:cNvSpPr>
              <p:nvPr/>
            </p:nvSpPr>
            <p:spPr bwMode="auto">
              <a:xfrm>
                <a:off x="2324" y="1646"/>
                <a:ext cx="170" cy="119"/>
              </a:xfrm>
              <a:custGeom>
                <a:avLst/>
                <a:gdLst>
                  <a:gd name="T0" fmla="*/ 49 w 70"/>
                  <a:gd name="T1" fmla="*/ 6 h 49"/>
                  <a:gd name="T2" fmla="*/ 1 w 70"/>
                  <a:gd name="T3" fmla="*/ 37 h 49"/>
                  <a:gd name="T4" fmla="*/ 0 w 70"/>
                  <a:gd name="T5" fmla="*/ 42 h 49"/>
                  <a:gd name="T6" fmla="*/ 8 w 70"/>
                  <a:gd name="T7" fmla="*/ 44 h 49"/>
                  <a:gd name="T8" fmla="*/ 13 w 70"/>
                  <a:gd name="T9" fmla="*/ 38 h 49"/>
                  <a:gd name="T10" fmla="*/ 15 w 70"/>
                  <a:gd name="T11" fmla="*/ 49 h 49"/>
                  <a:gd name="T12" fmla="*/ 15 w 70"/>
                  <a:gd name="T13" fmla="*/ 49 h 49"/>
                  <a:gd name="T14" fmla="*/ 49 w 70"/>
                  <a:gd name="T15" fmla="*/ 16 h 49"/>
                  <a:gd name="T16" fmla="*/ 49 w 70"/>
                  <a:gd name="T17" fmla="*/ 14 h 49"/>
                  <a:gd name="T18" fmla="*/ 45 w 70"/>
                  <a:gd name="T19" fmla="*/ 12 h 49"/>
                  <a:gd name="T20" fmla="*/ 49 w 70"/>
                  <a:gd name="T21" fmla="*/ 11 h 49"/>
                  <a:gd name="T22" fmla="*/ 49 w 70"/>
                  <a:gd name="T23" fmla="*/ 6 h 49"/>
                  <a:gd name="T24" fmla="*/ 70 w 70"/>
                  <a:gd name="T25" fmla="*/ 0 h 49"/>
                  <a:gd name="T26" fmla="*/ 64 w 70"/>
                  <a:gd name="T27" fmla="*/ 1 h 49"/>
                  <a:gd name="T28" fmla="*/ 65 w 70"/>
                  <a:gd name="T29" fmla="*/ 3 h 49"/>
                  <a:gd name="T30" fmla="*/ 70 w 70"/>
                  <a:gd name="T31" fmla="*/ 0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70" h="49">
                    <a:moveTo>
                      <a:pt x="49" y="6"/>
                    </a:moveTo>
                    <a:cubicBezTo>
                      <a:pt x="1" y="37"/>
                      <a:pt x="1" y="37"/>
                      <a:pt x="1" y="37"/>
                    </a:cubicBezTo>
                    <a:cubicBezTo>
                      <a:pt x="0" y="42"/>
                      <a:pt x="0" y="42"/>
                      <a:pt x="0" y="42"/>
                    </a:cubicBezTo>
                    <a:cubicBezTo>
                      <a:pt x="3" y="42"/>
                      <a:pt x="5" y="43"/>
                      <a:pt x="8" y="44"/>
                    </a:cubicBezTo>
                    <a:cubicBezTo>
                      <a:pt x="13" y="38"/>
                      <a:pt x="13" y="38"/>
                      <a:pt x="13" y="38"/>
                    </a:cubicBezTo>
                    <a:cubicBezTo>
                      <a:pt x="15" y="49"/>
                      <a:pt x="15" y="49"/>
                      <a:pt x="15" y="49"/>
                    </a:cubicBezTo>
                    <a:cubicBezTo>
                      <a:pt x="15" y="49"/>
                      <a:pt x="15" y="49"/>
                      <a:pt x="15" y="49"/>
                    </a:cubicBezTo>
                    <a:cubicBezTo>
                      <a:pt x="16" y="31"/>
                      <a:pt x="31" y="16"/>
                      <a:pt x="49" y="16"/>
                    </a:cubicBezTo>
                    <a:cubicBezTo>
                      <a:pt x="49" y="14"/>
                      <a:pt x="49" y="14"/>
                      <a:pt x="49" y="14"/>
                    </a:cubicBezTo>
                    <a:cubicBezTo>
                      <a:pt x="45" y="12"/>
                      <a:pt x="45" y="12"/>
                      <a:pt x="45" y="12"/>
                    </a:cubicBezTo>
                    <a:cubicBezTo>
                      <a:pt x="49" y="11"/>
                      <a:pt x="49" y="11"/>
                      <a:pt x="49" y="11"/>
                    </a:cubicBezTo>
                    <a:cubicBezTo>
                      <a:pt x="49" y="6"/>
                      <a:pt x="49" y="6"/>
                      <a:pt x="49" y="6"/>
                    </a:cubicBezTo>
                    <a:moveTo>
                      <a:pt x="70" y="0"/>
                    </a:moveTo>
                    <a:cubicBezTo>
                      <a:pt x="64" y="1"/>
                      <a:pt x="64" y="1"/>
                      <a:pt x="64" y="1"/>
                    </a:cubicBezTo>
                    <a:cubicBezTo>
                      <a:pt x="65" y="3"/>
                      <a:pt x="65" y="3"/>
                      <a:pt x="65" y="3"/>
                    </a:cubicBezTo>
                    <a:cubicBezTo>
                      <a:pt x="70" y="0"/>
                      <a:pt x="70" y="0"/>
                      <a:pt x="70" y="0"/>
                    </a:cubicBezTo>
                  </a:path>
                </a:pathLst>
              </a:custGeom>
              <a:solidFill>
                <a:srgbClr val="C8C5C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1" name="Freeform 63"/>
              <p:cNvSpPr>
                <a:spLocks/>
              </p:cNvSpPr>
              <p:nvPr/>
            </p:nvSpPr>
            <p:spPr bwMode="auto">
              <a:xfrm>
                <a:off x="2443" y="1636"/>
                <a:ext cx="39" cy="49"/>
              </a:xfrm>
              <a:custGeom>
                <a:avLst/>
                <a:gdLst>
                  <a:gd name="T0" fmla="*/ 15 w 16"/>
                  <a:gd name="T1" fmla="*/ 0 h 20"/>
                  <a:gd name="T2" fmla="*/ 0 w 16"/>
                  <a:gd name="T3" fmla="*/ 10 h 20"/>
                  <a:gd name="T4" fmla="*/ 0 w 16"/>
                  <a:gd name="T5" fmla="*/ 15 h 20"/>
                  <a:gd name="T6" fmla="*/ 0 w 16"/>
                  <a:gd name="T7" fmla="*/ 18 h 20"/>
                  <a:gd name="T8" fmla="*/ 0 w 16"/>
                  <a:gd name="T9" fmla="*/ 20 h 20"/>
                  <a:gd name="T10" fmla="*/ 1 w 16"/>
                  <a:gd name="T11" fmla="*/ 20 h 20"/>
                  <a:gd name="T12" fmla="*/ 5 w 16"/>
                  <a:gd name="T13" fmla="*/ 20 h 20"/>
                  <a:gd name="T14" fmla="*/ 16 w 16"/>
                  <a:gd name="T15" fmla="*/ 10 h 20"/>
                  <a:gd name="T16" fmla="*/ 16 w 16"/>
                  <a:gd name="T17" fmla="*/ 7 h 20"/>
                  <a:gd name="T18" fmla="*/ 15 w 16"/>
                  <a:gd name="T19" fmla="*/ 5 h 20"/>
                  <a:gd name="T20" fmla="*/ 15 w 16"/>
                  <a:gd name="T21" fmla="*/ 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6" h="20">
                    <a:moveTo>
                      <a:pt x="15" y="0"/>
                    </a:moveTo>
                    <a:cubicBezTo>
                      <a:pt x="0" y="10"/>
                      <a:pt x="0" y="10"/>
                      <a:pt x="0" y="10"/>
                    </a:cubicBezTo>
                    <a:cubicBezTo>
                      <a:pt x="0" y="15"/>
                      <a:pt x="0" y="15"/>
                      <a:pt x="0" y="15"/>
                    </a:cubicBezTo>
                    <a:cubicBezTo>
                      <a:pt x="0" y="18"/>
                      <a:pt x="0" y="18"/>
                      <a:pt x="0" y="18"/>
                    </a:cubicBezTo>
                    <a:cubicBezTo>
                      <a:pt x="0" y="20"/>
                      <a:pt x="0" y="20"/>
                      <a:pt x="0" y="20"/>
                    </a:cubicBezTo>
                    <a:cubicBezTo>
                      <a:pt x="0" y="20"/>
                      <a:pt x="0" y="20"/>
                      <a:pt x="1" y="20"/>
                    </a:cubicBezTo>
                    <a:cubicBezTo>
                      <a:pt x="2" y="20"/>
                      <a:pt x="4" y="20"/>
                      <a:pt x="5" y="20"/>
                    </a:cubicBezTo>
                    <a:cubicBezTo>
                      <a:pt x="16" y="10"/>
                      <a:pt x="16" y="10"/>
                      <a:pt x="16" y="10"/>
                    </a:cubicBezTo>
                    <a:cubicBezTo>
                      <a:pt x="16" y="7"/>
                      <a:pt x="16" y="7"/>
                      <a:pt x="16" y="7"/>
                    </a:cubicBezTo>
                    <a:cubicBezTo>
                      <a:pt x="15" y="5"/>
                      <a:pt x="15" y="5"/>
                      <a:pt x="15" y="5"/>
                    </a:cubicBezTo>
                    <a:cubicBezTo>
                      <a:pt x="15" y="0"/>
                      <a:pt x="15" y="0"/>
                      <a:pt x="15" y="0"/>
                    </a:cubicBezTo>
                  </a:path>
                </a:pathLst>
              </a:custGeom>
              <a:solidFill>
                <a:srgbClr val="B0B2B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2" name="Freeform 64"/>
              <p:cNvSpPr>
                <a:spLocks/>
              </p:cNvSpPr>
              <p:nvPr/>
            </p:nvSpPr>
            <p:spPr bwMode="auto">
              <a:xfrm>
                <a:off x="1790" y="1573"/>
                <a:ext cx="182" cy="139"/>
              </a:xfrm>
              <a:custGeom>
                <a:avLst/>
                <a:gdLst>
                  <a:gd name="T0" fmla="*/ 0 w 75"/>
                  <a:gd name="T1" fmla="*/ 0 h 57"/>
                  <a:gd name="T2" fmla="*/ 56 w 75"/>
                  <a:gd name="T3" fmla="*/ 53 h 57"/>
                  <a:gd name="T4" fmla="*/ 59 w 75"/>
                  <a:gd name="T5" fmla="*/ 53 h 57"/>
                  <a:gd name="T6" fmla="*/ 75 w 75"/>
                  <a:gd name="T7" fmla="*/ 57 h 57"/>
                  <a:gd name="T8" fmla="*/ 75 w 75"/>
                  <a:gd name="T9" fmla="*/ 53 h 57"/>
                  <a:gd name="T10" fmla="*/ 75 w 75"/>
                  <a:gd name="T11" fmla="*/ 50 h 57"/>
                  <a:gd name="T12" fmla="*/ 0 w 75"/>
                  <a:gd name="T13" fmla="*/ 0 h 57"/>
                </a:gdLst>
                <a:ahLst/>
                <a:cxnLst>
                  <a:cxn ang="0">
                    <a:pos x="T0" y="T1"/>
                  </a:cxn>
                  <a:cxn ang="0">
                    <a:pos x="T2" y="T3"/>
                  </a:cxn>
                  <a:cxn ang="0">
                    <a:pos x="T4" y="T5"/>
                  </a:cxn>
                  <a:cxn ang="0">
                    <a:pos x="T6" y="T7"/>
                  </a:cxn>
                  <a:cxn ang="0">
                    <a:pos x="T8" y="T9"/>
                  </a:cxn>
                  <a:cxn ang="0">
                    <a:pos x="T10" y="T11"/>
                  </a:cxn>
                  <a:cxn ang="0">
                    <a:pos x="T12" y="T13"/>
                  </a:cxn>
                </a:cxnLst>
                <a:rect l="0" t="0" r="r" b="b"/>
                <a:pathLst>
                  <a:path w="75" h="57">
                    <a:moveTo>
                      <a:pt x="0" y="0"/>
                    </a:moveTo>
                    <a:cubicBezTo>
                      <a:pt x="56" y="53"/>
                      <a:pt x="56" y="53"/>
                      <a:pt x="56" y="53"/>
                    </a:cubicBezTo>
                    <a:cubicBezTo>
                      <a:pt x="57" y="53"/>
                      <a:pt x="58" y="53"/>
                      <a:pt x="59" y="53"/>
                    </a:cubicBezTo>
                    <a:cubicBezTo>
                      <a:pt x="65" y="53"/>
                      <a:pt x="70" y="55"/>
                      <a:pt x="75" y="57"/>
                    </a:cubicBezTo>
                    <a:cubicBezTo>
                      <a:pt x="75" y="56"/>
                      <a:pt x="75" y="55"/>
                      <a:pt x="75" y="53"/>
                    </a:cubicBezTo>
                    <a:cubicBezTo>
                      <a:pt x="75" y="52"/>
                      <a:pt x="75" y="51"/>
                      <a:pt x="75" y="50"/>
                    </a:cubicBezTo>
                    <a:cubicBezTo>
                      <a:pt x="0" y="0"/>
                      <a:pt x="0" y="0"/>
                      <a:pt x="0" y="0"/>
                    </a:cubicBezTo>
                  </a:path>
                </a:pathLst>
              </a:custGeom>
              <a:solidFill>
                <a:srgbClr val="B5B2B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3" name="Freeform 65"/>
              <p:cNvSpPr>
                <a:spLocks noEditPoints="1"/>
              </p:cNvSpPr>
              <p:nvPr/>
            </p:nvSpPr>
            <p:spPr bwMode="auto">
              <a:xfrm>
                <a:off x="2179" y="1775"/>
                <a:ext cx="493" cy="614"/>
              </a:xfrm>
              <a:custGeom>
                <a:avLst/>
                <a:gdLst>
                  <a:gd name="T0" fmla="*/ 7 w 493"/>
                  <a:gd name="T1" fmla="*/ 572 h 614"/>
                  <a:gd name="T2" fmla="*/ 0 w 493"/>
                  <a:gd name="T3" fmla="*/ 572 h 614"/>
                  <a:gd name="T4" fmla="*/ 4 w 493"/>
                  <a:gd name="T5" fmla="*/ 614 h 614"/>
                  <a:gd name="T6" fmla="*/ 7 w 493"/>
                  <a:gd name="T7" fmla="*/ 572 h 614"/>
                  <a:gd name="T8" fmla="*/ 349 w 493"/>
                  <a:gd name="T9" fmla="*/ 380 h 614"/>
                  <a:gd name="T10" fmla="*/ 349 w 493"/>
                  <a:gd name="T11" fmla="*/ 395 h 614"/>
                  <a:gd name="T12" fmla="*/ 395 w 493"/>
                  <a:gd name="T13" fmla="*/ 426 h 614"/>
                  <a:gd name="T14" fmla="*/ 349 w 493"/>
                  <a:gd name="T15" fmla="*/ 380 h 614"/>
                  <a:gd name="T16" fmla="*/ 349 w 493"/>
                  <a:gd name="T17" fmla="*/ 178 h 614"/>
                  <a:gd name="T18" fmla="*/ 349 w 493"/>
                  <a:gd name="T19" fmla="*/ 205 h 614"/>
                  <a:gd name="T20" fmla="*/ 493 w 493"/>
                  <a:gd name="T21" fmla="*/ 224 h 614"/>
                  <a:gd name="T22" fmla="*/ 349 w 493"/>
                  <a:gd name="T23" fmla="*/ 178 h 614"/>
                  <a:gd name="T24" fmla="*/ 493 w 493"/>
                  <a:gd name="T25" fmla="*/ 0 h 614"/>
                  <a:gd name="T26" fmla="*/ 349 w 493"/>
                  <a:gd name="T27" fmla="*/ 20 h 614"/>
                  <a:gd name="T28" fmla="*/ 349 w 493"/>
                  <a:gd name="T29" fmla="*/ 46 h 614"/>
                  <a:gd name="T30" fmla="*/ 493 w 493"/>
                  <a:gd name="T31" fmla="*/ 0 h 6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93" h="614">
                    <a:moveTo>
                      <a:pt x="7" y="572"/>
                    </a:moveTo>
                    <a:lnTo>
                      <a:pt x="0" y="572"/>
                    </a:lnTo>
                    <a:lnTo>
                      <a:pt x="4" y="614"/>
                    </a:lnTo>
                    <a:lnTo>
                      <a:pt x="7" y="572"/>
                    </a:lnTo>
                    <a:close/>
                    <a:moveTo>
                      <a:pt x="349" y="380"/>
                    </a:moveTo>
                    <a:lnTo>
                      <a:pt x="349" y="395"/>
                    </a:lnTo>
                    <a:lnTo>
                      <a:pt x="395" y="426"/>
                    </a:lnTo>
                    <a:lnTo>
                      <a:pt x="349" y="380"/>
                    </a:lnTo>
                    <a:close/>
                    <a:moveTo>
                      <a:pt x="349" y="178"/>
                    </a:moveTo>
                    <a:lnTo>
                      <a:pt x="349" y="205"/>
                    </a:lnTo>
                    <a:lnTo>
                      <a:pt x="493" y="224"/>
                    </a:lnTo>
                    <a:lnTo>
                      <a:pt x="349" y="178"/>
                    </a:lnTo>
                    <a:close/>
                    <a:moveTo>
                      <a:pt x="493" y="0"/>
                    </a:moveTo>
                    <a:lnTo>
                      <a:pt x="349" y="20"/>
                    </a:lnTo>
                    <a:lnTo>
                      <a:pt x="349" y="46"/>
                    </a:lnTo>
                    <a:lnTo>
                      <a:pt x="493"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4" name="Freeform 66"/>
              <p:cNvSpPr>
                <a:spLocks noEditPoints="1"/>
              </p:cNvSpPr>
              <p:nvPr/>
            </p:nvSpPr>
            <p:spPr bwMode="auto">
              <a:xfrm>
                <a:off x="2179" y="1775"/>
                <a:ext cx="493" cy="614"/>
              </a:xfrm>
              <a:custGeom>
                <a:avLst/>
                <a:gdLst>
                  <a:gd name="T0" fmla="*/ 7 w 493"/>
                  <a:gd name="T1" fmla="*/ 572 h 614"/>
                  <a:gd name="T2" fmla="*/ 0 w 493"/>
                  <a:gd name="T3" fmla="*/ 572 h 614"/>
                  <a:gd name="T4" fmla="*/ 4 w 493"/>
                  <a:gd name="T5" fmla="*/ 614 h 614"/>
                  <a:gd name="T6" fmla="*/ 7 w 493"/>
                  <a:gd name="T7" fmla="*/ 572 h 614"/>
                  <a:gd name="T8" fmla="*/ 349 w 493"/>
                  <a:gd name="T9" fmla="*/ 380 h 614"/>
                  <a:gd name="T10" fmla="*/ 349 w 493"/>
                  <a:gd name="T11" fmla="*/ 395 h 614"/>
                  <a:gd name="T12" fmla="*/ 395 w 493"/>
                  <a:gd name="T13" fmla="*/ 426 h 614"/>
                  <a:gd name="T14" fmla="*/ 349 w 493"/>
                  <a:gd name="T15" fmla="*/ 380 h 614"/>
                  <a:gd name="T16" fmla="*/ 349 w 493"/>
                  <a:gd name="T17" fmla="*/ 178 h 614"/>
                  <a:gd name="T18" fmla="*/ 349 w 493"/>
                  <a:gd name="T19" fmla="*/ 205 h 614"/>
                  <a:gd name="T20" fmla="*/ 493 w 493"/>
                  <a:gd name="T21" fmla="*/ 224 h 614"/>
                  <a:gd name="T22" fmla="*/ 349 w 493"/>
                  <a:gd name="T23" fmla="*/ 178 h 614"/>
                  <a:gd name="T24" fmla="*/ 493 w 493"/>
                  <a:gd name="T25" fmla="*/ 0 h 614"/>
                  <a:gd name="T26" fmla="*/ 349 w 493"/>
                  <a:gd name="T27" fmla="*/ 20 h 614"/>
                  <a:gd name="T28" fmla="*/ 349 w 493"/>
                  <a:gd name="T29" fmla="*/ 46 h 614"/>
                  <a:gd name="T30" fmla="*/ 493 w 493"/>
                  <a:gd name="T31" fmla="*/ 0 h 6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93" h="614">
                    <a:moveTo>
                      <a:pt x="7" y="572"/>
                    </a:moveTo>
                    <a:lnTo>
                      <a:pt x="0" y="572"/>
                    </a:lnTo>
                    <a:lnTo>
                      <a:pt x="4" y="614"/>
                    </a:lnTo>
                    <a:lnTo>
                      <a:pt x="7" y="572"/>
                    </a:lnTo>
                    <a:moveTo>
                      <a:pt x="349" y="380"/>
                    </a:moveTo>
                    <a:lnTo>
                      <a:pt x="349" y="395"/>
                    </a:lnTo>
                    <a:lnTo>
                      <a:pt x="395" y="426"/>
                    </a:lnTo>
                    <a:lnTo>
                      <a:pt x="349" y="380"/>
                    </a:lnTo>
                    <a:moveTo>
                      <a:pt x="349" y="178"/>
                    </a:moveTo>
                    <a:lnTo>
                      <a:pt x="349" y="205"/>
                    </a:lnTo>
                    <a:lnTo>
                      <a:pt x="493" y="224"/>
                    </a:lnTo>
                    <a:lnTo>
                      <a:pt x="349" y="178"/>
                    </a:lnTo>
                    <a:moveTo>
                      <a:pt x="493" y="0"/>
                    </a:moveTo>
                    <a:lnTo>
                      <a:pt x="349" y="20"/>
                    </a:lnTo>
                    <a:lnTo>
                      <a:pt x="349" y="46"/>
                    </a:lnTo>
                    <a:lnTo>
                      <a:pt x="493"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5" name="Freeform 67"/>
              <p:cNvSpPr>
                <a:spLocks/>
              </p:cNvSpPr>
              <p:nvPr/>
            </p:nvSpPr>
            <p:spPr bwMode="auto">
              <a:xfrm>
                <a:off x="1693" y="1619"/>
                <a:ext cx="835" cy="728"/>
              </a:xfrm>
              <a:custGeom>
                <a:avLst/>
                <a:gdLst>
                  <a:gd name="T0" fmla="*/ 150 w 344"/>
                  <a:gd name="T1" fmla="*/ 0 h 299"/>
                  <a:gd name="T2" fmla="*/ 141 w 344"/>
                  <a:gd name="T3" fmla="*/ 1 h 299"/>
                  <a:gd name="T4" fmla="*/ 164 w 344"/>
                  <a:gd name="T5" fmla="*/ 63 h 299"/>
                  <a:gd name="T6" fmla="*/ 115 w 344"/>
                  <a:gd name="T7" fmla="*/ 31 h 299"/>
                  <a:gd name="T8" fmla="*/ 115 w 344"/>
                  <a:gd name="T9" fmla="*/ 34 h 299"/>
                  <a:gd name="T10" fmla="*/ 115 w 344"/>
                  <a:gd name="T11" fmla="*/ 38 h 299"/>
                  <a:gd name="T12" fmla="*/ 99 w 344"/>
                  <a:gd name="T13" fmla="*/ 34 h 299"/>
                  <a:gd name="T14" fmla="*/ 96 w 344"/>
                  <a:gd name="T15" fmla="*/ 34 h 299"/>
                  <a:gd name="T16" fmla="*/ 148 w 344"/>
                  <a:gd name="T17" fmla="*/ 84 h 299"/>
                  <a:gd name="T18" fmla="*/ 0 w 344"/>
                  <a:gd name="T19" fmla="*/ 64 h 299"/>
                  <a:gd name="T20" fmla="*/ 142 w 344"/>
                  <a:gd name="T21" fmla="*/ 110 h 299"/>
                  <a:gd name="T22" fmla="*/ 0 w 344"/>
                  <a:gd name="T23" fmla="*/ 156 h 299"/>
                  <a:gd name="T24" fmla="*/ 148 w 344"/>
                  <a:gd name="T25" fmla="*/ 135 h 299"/>
                  <a:gd name="T26" fmla="*/ 40 w 344"/>
                  <a:gd name="T27" fmla="*/ 239 h 299"/>
                  <a:gd name="T28" fmla="*/ 164 w 344"/>
                  <a:gd name="T29" fmla="*/ 156 h 299"/>
                  <a:gd name="T30" fmla="*/ 112 w 344"/>
                  <a:gd name="T31" fmla="*/ 296 h 299"/>
                  <a:gd name="T32" fmla="*/ 188 w 344"/>
                  <a:gd name="T33" fmla="*/ 168 h 299"/>
                  <a:gd name="T34" fmla="*/ 200 w 344"/>
                  <a:gd name="T35" fmla="*/ 299 h 299"/>
                  <a:gd name="T36" fmla="*/ 203 w 344"/>
                  <a:gd name="T37" fmla="*/ 299 h 299"/>
                  <a:gd name="T38" fmla="*/ 215 w 344"/>
                  <a:gd name="T39" fmla="*/ 168 h 299"/>
                  <a:gd name="T40" fmla="*/ 291 w 344"/>
                  <a:gd name="T41" fmla="*/ 296 h 299"/>
                  <a:gd name="T42" fmla="*/ 239 w 344"/>
                  <a:gd name="T43" fmla="*/ 156 h 299"/>
                  <a:gd name="T44" fmla="*/ 344 w 344"/>
                  <a:gd name="T45" fmla="*/ 226 h 299"/>
                  <a:gd name="T46" fmla="*/ 344 w 344"/>
                  <a:gd name="T47" fmla="*/ 220 h 299"/>
                  <a:gd name="T48" fmla="*/ 255 w 344"/>
                  <a:gd name="T49" fmla="*/ 135 h 299"/>
                  <a:gd name="T50" fmla="*/ 344 w 344"/>
                  <a:gd name="T51" fmla="*/ 148 h 299"/>
                  <a:gd name="T52" fmla="*/ 344 w 344"/>
                  <a:gd name="T53" fmla="*/ 137 h 299"/>
                  <a:gd name="T54" fmla="*/ 261 w 344"/>
                  <a:gd name="T55" fmla="*/ 110 h 299"/>
                  <a:gd name="T56" fmla="*/ 344 w 344"/>
                  <a:gd name="T57" fmla="*/ 83 h 299"/>
                  <a:gd name="T58" fmla="*/ 344 w 344"/>
                  <a:gd name="T59" fmla="*/ 72 h 299"/>
                  <a:gd name="T60" fmla="*/ 255 w 344"/>
                  <a:gd name="T61" fmla="*/ 84 h 299"/>
                  <a:gd name="T62" fmla="*/ 314 w 344"/>
                  <a:gd name="T63" fmla="*/ 27 h 299"/>
                  <a:gd name="T64" fmla="*/ 310 w 344"/>
                  <a:gd name="T65" fmla="*/ 27 h 299"/>
                  <a:gd name="T66" fmla="*/ 309 w 344"/>
                  <a:gd name="T67" fmla="*/ 27 h 299"/>
                  <a:gd name="T68" fmla="*/ 275 w 344"/>
                  <a:gd name="T69" fmla="*/ 60 h 299"/>
                  <a:gd name="T70" fmla="*/ 275 w 344"/>
                  <a:gd name="T71" fmla="*/ 60 h 299"/>
                  <a:gd name="T72" fmla="*/ 268 w 344"/>
                  <a:gd name="T73" fmla="*/ 55 h 299"/>
                  <a:gd name="T74" fmla="*/ 260 w 344"/>
                  <a:gd name="T75" fmla="*/ 53 h 299"/>
                  <a:gd name="T76" fmla="*/ 255 w 344"/>
                  <a:gd name="T77" fmla="*/ 52 h 299"/>
                  <a:gd name="T78" fmla="*/ 239 w 344"/>
                  <a:gd name="T79" fmla="*/ 63 h 299"/>
                  <a:gd name="T80" fmla="*/ 242 w 344"/>
                  <a:gd name="T81" fmla="*/ 54 h 299"/>
                  <a:gd name="T82" fmla="*/ 234 w 344"/>
                  <a:gd name="T83" fmla="*/ 59 h 299"/>
                  <a:gd name="T84" fmla="*/ 227 w 344"/>
                  <a:gd name="T85" fmla="*/ 41 h 299"/>
                  <a:gd name="T86" fmla="*/ 224 w 344"/>
                  <a:gd name="T87" fmla="*/ 37 h 299"/>
                  <a:gd name="T88" fmla="*/ 215 w 344"/>
                  <a:gd name="T89" fmla="*/ 52 h 299"/>
                  <a:gd name="T90" fmla="*/ 213 w 344"/>
                  <a:gd name="T91" fmla="*/ 30 h 299"/>
                  <a:gd name="T92" fmla="*/ 199 w 344"/>
                  <a:gd name="T93" fmla="*/ 27 h 299"/>
                  <a:gd name="T94" fmla="*/ 190 w 344"/>
                  <a:gd name="T95" fmla="*/ 28 h 299"/>
                  <a:gd name="T96" fmla="*/ 188 w 344"/>
                  <a:gd name="T97" fmla="*/ 52 h 299"/>
                  <a:gd name="T98" fmla="*/ 158 w 344"/>
                  <a:gd name="T99" fmla="*/ 1 h 299"/>
                  <a:gd name="T100" fmla="*/ 150 w 344"/>
                  <a:gd name="T101" fmla="*/ 0 h 2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44" h="299">
                    <a:moveTo>
                      <a:pt x="150" y="0"/>
                    </a:moveTo>
                    <a:cubicBezTo>
                      <a:pt x="147" y="0"/>
                      <a:pt x="144" y="0"/>
                      <a:pt x="141" y="1"/>
                    </a:cubicBezTo>
                    <a:cubicBezTo>
                      <a:pt x="164" y="63"/>
                      <a:pt x="164" y="63"/>
                      <a:pt x="164" y="63"/>
                    </a:cubicBezTo>
                    <a:cubicBezTo>
                      <a:pt x="115" y="31"/>
                      <a:pt x="115" y="31"/>
                      <a:pt x="115" y="31"/>
                    </a:cubicBezTo>
                    <a:cubicBezTo>
                      <a:pt x="115" y="32"/>
                      <a:pt x="115" y="33"/>
                      <a:pt x="115" y="34"/>
                    </a:cubicBezTo>
                    <a:cubicBezTo>
                      <a:pt x="115" y="36"/>
                      <a:pt x="115" y="37"/>
                      <a:pt x="115" y="38"/>
                    </a:cubicBezTo>
                    <a:cubicBezTo>
                      <a:pt x="110" y="36"/>
                      <a:pt x="105" y="34"/>
                      <a:pt x="99" y="34"/>
                    </a:cubicBezTo>
                    <a:cubicBezTo>
                      <a:pt x="98" y="34"/>
                      <a:pt x="97" y="34"/>
                      <a:pt x="96" y="34"/>
                    </a:cubicBezTo>
                    <a:cubicBezTo>
                      <a:pt x="148" y="84"/>
                      <a:pt x="148" y="84"/>
                      <a:pt x="148" y="84"/>
                    </a:cubicBezTo>
                    <a:cubicBezTo>
                      <a:pt x="0" y="64"/>
                      <a:pt x="0" y="64"/>
                      <a:pt x="0" y="64"/>
                    </a:cubicBezTo>
                    <a:cubicBezTo>
                      <a:pt x="142" y="110"/>
                      <a:pt x="142" y="110"/>
                      <a:pt x="142" y="110"/>
                    </a:cubicBezTo>
                    <a:cubicBezTo>
                      <a:pt x="0" y="156"/>
                      <a:pt x="0" y="156"/>
                      <a:pt x="0" y="156"/>
                    </a:cubicBezTo>
                    <a:cubicBezTo>
                      <a:pt x="148" y="135"/>
                      <a:pt x="148" y="135"/>
                      <a:pt x="148" y="135"/>
                    </a:cubicBezTo>
                    <a:cubicBezTo>
                      <a:pt x="40" y="239"/>
                      <a:pt x="40" y="239"/>
                      <a:pt x="40" y="239"/>
                    </a:cubicBezTo>
                    <a:cubicBezTo>
                      <a:pt x="164" y="156"/>
                      <a:pt x="164" y="156"/>
                      <a:pt x="164" y="156"/>
                    </a:cubicBezTo>
                    <a:cubicBezTo>
                      <a:pt x="112" y="296"/>
                      <a:pt x="112" y="296"/>
                      <a:pt x="112" y="296"/>
                    </a:cubicBezTo>
                    <a:cubicBezTo>
                      <a:pt x="188" y="168"/>
                      <a:pt x="188" y="168"/>
                      <a:pt x="188" y="168"/>
                    </a:cubicBezTo>
                    <a:cubicBezTo>
                      <a:pt x="200" y="299"/>
                      <a:pt x="200" y="299"/>
                      <a:pt x="200" y="299"/>
                    </a:cubicBezTo>
                    <a:cubicBezTo>
                      <a:pt x="203" y="299"/>
                      <a:pt x="203" y="299"/>
                      <a:pt x="203" y="299"/>
                    </a:cubicBezTo>
                    <a:cubicBezTo>
                      <a:pt x="215" y="168"/>
                      <a:pt x="215" y="168"/>
                      <a:pt x="215" y="168"/>
                    </a:cubicBezTo>
                    <a:cubicBezTo>
                      <a:pt x="291" y="296"/>
                      <a:pt x="291" y="296"/>
                      <a:pt x="291" y="296"/>
                    </a:cubicBezTo>
                    <a:cubicBezTo>
                      <a:pt x="239" y="156"/>
                      <a:pt x="239" y="156"/>
                      <a:pt x="239" y="156"/>
                    </a:cubicBezTo>
                    <a:cubicBezTo>
                      <a:pt x="344" y="226"/>
                      <a:pt x="344" y="226"/>
                      <a:pt x="344" y="226"/>
                    </a:cubicBezTo>
                    <a:cubicBezTo>
                      <a:pt x="344" y="220"/>
                      <a:pt x="344" y="220"/>
                      <a:pt x="344" y="220"/>
                    </a:cubicBezTo>
                    <a:cubicBezTo>
                      <a:pt x="255" y="135"/>
                      <a:pt x="255" y="135"/>
                      <a:pt x="255" y="135"/>
                    </a:cubicBezTo>
                    <a:cubicBezTo>
                      <a:pt x="344" y="148"/>
                      <a:pt x="344" y="148"/>
                      <a:pt x="344" y="148"/>
                    </a:cubicBezTo>
                    <a:cubicBezTo>
                      <a:pt x="344" y="137"/>
                      <a:pt x="344" y="137"/>
                      <a:pt x="344" y="137"/>
                    </a:cubicBezTo>
                    <a:cubicBezTo>
                      <a:pt x="261" y="110"/>
                      <a:pt x="261" y="110"/>
                      <a:pt x="261" y="110"/>
                    </a:cubicBezTo>
                    <a:cubicBezTo>
                      <a:pt x="344" y="83"/>
                      <a:pt x="344" y="83"/>
                      <a:pt x="344" y="83"/>
                    </a:cubicBezTo>
                    <a:cubicBezTo>
                      <a:pt x="344" y="72"/>
                      <a:pt x="344" y="72"/>
                      <a:pt x="344" y="72"/>
                    </a:cubicBezTo>
                    <a:cubicBezTo>
                      <a:pt x="255" y="84"/>
                      <a:pt x="255" y="84"/>
                      <a:pt x="255" y="84"/>
                    </a:cubicBezTo>
                    <a:cubicBezTo>
                      <a:pt x="314" y="27"/>
                      <a:pt x="314" y="27"/>
                      <a:pt x="314" y="27"/>
                    </a:cubicBezTo>
                    <a:cubicBezTo>
                      <a:pt x="313" y="27"/>
                      <a:pt x="311" y="27"/>
                      <a:pt x="310" y="27"/>
                    </a:cubicBezTo>
                    <a:cubicBezTo>
                      <a:pt x="309" y="27"/>
                      <a:pt x="309" y="27"/>
                      <a:pt x="309" y="27"/>
                    </a:cubicBezTo>
                    <a:cubicBezTo>
                      <a:pt x="291" y="27"/>
                      <a:pt x="276" y="42"/>
                      <a:pt x="275" y="60"/>
                    </a:cubicBezTo>
                    <a:cubicBezTo>
                      <a:pt x="275" y="60"/>
                      <a:pt x="275" y="60"/>
                      <a:pt x="275" y="60"/>
                    </a:cubicBezTo>
                    <a:cubicBezTo>
                      <a:pt x="273" y="58"/>
                      <a:pt x="270" y="57"/>
                      <a:pt x="268" y="55"/>
                    </a:cubicBezTo>
                    <a:cubicBezTo>
                      <a:pt x="265" y="54"/>
                      <a:pt x="263" y="53"/>
                      <a:pt x="260" y="53"/>
                    </a:cubicBezTo>
                    <a:cubicBezTo>
                      <a:pt x="258" y="53"/>
                      <a:pt x="257" y="52"/>
                      <a:pt x="255" y="52"/>
                    </a:cubicBezTo>
                    <a:cubicBezTo>
                      <a:pt x="239" y="63"/>
                      <a:pt x="239" y="63"/>
                      <a:pt x="239" y="63"/>
                    </a:cubicBezTo>
                    <a:cubicBezTo>
                      <a:pt x="242" y="54"/>
                      <a:pt x="242" y="54"/>
                      <a:pt x="242" y="54"/>
                    </a:cubicBezTo>
                    <a:cubicBezTo>
                      <a:pt x="239" y="55"/>
                      <a:pt x="236" y="57"/>
                      <a:pt x="234" y="59"/>
                    </a:cubicBezTo>
                    <a:cubicBezTo>
                      <a:pt x="233" y="52"/>
                      <a:pt x="231" y="46"/>
                      <a:pt x="227" y="41"/>
                    </a:cubicBezTo>
                    <a:cubicBezTo>
                      <a:pt x="226" y="39"/>
                      <a:pt x="225" y="38"/>
                      <a:pt x="224" y="37"/>
                    </a:cubicBezTo>
                    <a:cubicBezTo>
                      <a:pt x="215" y="52"/>
                      <a:pt x="215" y="52"/>
                      <a:pt x="215" y="52"/>
                    </a:cubicBezTo>
                    <a:cubicBezTo>
                      <a:pt x="213" y="30"/>
                      <a:pt x="213" y="30"/>
                      <a:pt x="213" y="30"/>
                    </a:cubicBezTo>
                    <a:cubicBezTo>
                      <a:pt x="209" y="28"/>
                      <a:pt x="204" y="27"/>
                      <a:pt x="199" y="27"/>
                    </a:cubicBezTo>
                    <a:cubicBezTo>
                      <a:pt x="196" y="27"/>
                      <a:pt x="193" y="27"/>
                      <a:pt x="190" y="28"/>
                    </a:cubicBezTo>
                    <a:cubicBezTo>
                      <a:pt x="188" y="52"/>
                      <a:pt x="188" y="52"/>
                      <a:pt x="188" y="52"/>
                    </a:cubicBezTo>
                    <a:cubicBezTo>
                      <a:pt x="158" y="1"/>
                      <a:pt x="158" y="1"/>
                      <a:pt x="158" y="1"/>
                    </a:cubicBezTo>
                    <a:cubicBezTo>
                      <a:pt x="155" y="0"/>
                      <a:pt x="153" y="0"/>
                      <a:pt x="150" y="0"/>
                    </a:cubicBezTo>
                  </a:path>
                </a:pathLst>
              </a:custGeom>
              <a:solidFill>
                <a:srgbClr val="B0B2B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6" name="Freeform 68"/>
              <p:cNvSpPr>
                <a:spLocks/>
              </p:cNvSpPr>
              <p:nvPr/>
            </p:nvSpPr>
            <p:spPr bwMode="auto">
              <a:xfrm>
                <a:off x="673" y="1792"/>
                <a:ext cx="1957" cy="650"/>
              </a:xfrm>
              <a:custGeom>
                <a:avLst/>
                <a:gdLst>
                  <a:gd name="T0" fmla="*/ 0 w 806"/>
                  <a:gd name="T1" fmla="*/ 119 h 267"/>
                  <a:gd name="T2" fmla="*/ 88 w 806"/>
                  <a:gd name="T3" fmla="*/ 31 h 267"/>
                  <a:gd name="T4" fmla="*/ 134 w 806"/>
                  <a:gd name="T5" fmla="*/ 45 h 267"/>
                  <a:gd name="T6" fmla="*/ 186 w 806"/>
                  <a:gd name="T7" fmla="*/ 9 h 267"/>
                  <a:gd name="T8" fmla="*/ 241 w 806"/>
                  <a:gd name="T9" fmla="*/ 64 h 267"/>
                  <a:gd name="T10" fmla="*/ 232 w 806"/>
                  <a:gd name="T11" fmla="*/ 93 h 267"/>
                  <a:gd name="T12" fmla="*/ 269 w 806"/>
                  <a:gd name="T13" fmla="*/ 141 h 267"/>
                  <a:gd name="T14" fmla="*/ 305 w 806"/>
                  <a:gd name="T15" fmla="*/ 112 h 267"/>
                  <a:gd name="T16" fmla="*/ 304 w 806"/>
                  <a:gd name="T17" fmla="*/ 100 h 267"/>
                  <a:gd name="T18" fmla="*/ 359 w 806"/>
                  <a:gd name="T19" fmla="*/ 45 h 267"/>
                  <a:gd name="T20" fmla="*/ 414 w 806"/>
                  <a:gd name="T21" fmla="*/ 100 h 267"/>
                  <a:gd name="T22" fmla="*/ 404 w 806"/>
                  <a:gd name="T23" fmla="*/ 132 h 267"/>
                  <a:gd name="T24" fmla="*/ 420 w 806"/>
                  <a:gd name="T25" fmla="*/ 156 h 267"/>
                  <a:gd name="T26" fmla="*/ 444 w 806"/>
                  <a:gd name="T27" fmla="*/ 153 h 267"/>
                  <a:gd name="T28" fmla="*/ 478 w 806"/>
                  <a:gd name="T29" fmla="*/ 160 h 267"/>
                  <a:gd name="T30" fmla="*/ 477 w 806"/>
                  <a:gd name="T31" fmla="*/ 148 h 267"/>
                  <a:gd name="T32" fmla="*/ 498 w 806"/>
                  <a:gd name="T33" fmla="*/ 91 h 267"/>
                  <a:gd name="T34" fmla="*/ 485 w 806"/>
                  <a:gd name="T35" fmla="*/ 55 h 267"/>
                  <a:gd name="T36" fmla="*/ 540 w 806"/>
                  <a:gd name="T37" fmla="*/ 0 h 267"/>
                  <a:gd name="T38" fmla="*/ 595 w 806"/>
                  <a:gd name="T39" fmla="*/ 55 h 267"/>
                  <a:gd name="T40" fmla="*/ 594 w 806"/>
                  <a:gd name="T41" fmla="*/ 65 h 267"/>
                  <a:gd name="T42" fmla="*/ 650 w 806"/>
                  <a:gd name="T43" fmla="*/ 125 h 267"/>
                  <a:gd name="T44" fmla="*/ 669 w 806"/>
                  <a:gd name="T45" fmla="*/ 108 h 267"/>
                  <a:gd name="T46" fmla="*/ 663 w 806"/>
                  <a:gd name="T47" fmla="*/ 82 h 267"/>
                  <a:gd name="T48" fmla="*/ 718 w 806"/>
                  <a:gd name="T49" fmla="*/ 27 h 267"/>
                  <a:gd name="T50" fmla="*/ 773 w 806"/>
                  <a:gd name="T51" fmla="*/ 82 h 267"/>
                  <a:gd name="T52" fmla="*/ 767 w 806"/>
                  <a:gd name="T53" fmla="*/ 108 h 267"/>
                  <a:gd name="T54" fmla="*/ 806 w 806"/>
                  <a:gd name="T55" fmla="*/ 181 h 267"/>
                  <a:gd name="T56" fmla="*/ 806 w 806"/>
                  <a:gd name="T57" fmla="*/ 267 h 267"/>
                  <a:gd name="T58" fmla="*/ 0 w 806"/>
                  <a:gd name="T59" fmla="*/ 267 h 267"/>
                  <a:gd name="T60" fmla="*/ 0 w 806"/>
                  <a:gd name="T61" fmla="*/ 119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806" h="267">
                    <a:moveTo>
                      <a:pt x="0" y="119"/>
                    </a:moveTo>
                    <a:cubicBezTo>
                      <a:pt x="0" y="71"/>
                      <a:pt x="39" y="31"/>
                      <a:pt x="88" y="31"/>
                    </a:cubicBezTo>
                    <a:cubicBezTo>
                      <a:pt x="105" y="31"/>
                      <a:pt x="121" y="36"/>
                      <a:pt x="134" y="45"/>
                    </a:cubicBezTo>
                    <a:cubicBezTo>
                      <a:pt x="142" y="24"/>
                      <a:pt x="162" y="9"/>
                      <a:pt x="186" y="9"/>
                    </a:cubicBezTo>
                    <a:cubicBezTo>
                      <a:pt x="216" y="9"/>
                      <a:pt x="241" y="34"/>
                      <a:pt x="241" y="64"/>
                    </a:cubicBezTo>
                    <a:cubicBezTo>
                      <a:pt x="241" y="75"/>
                      <a:pt x="238" y="85"/>
                      <a:pt x="232" y="93"/>
                    </a:cubicBezTo>
                    <a:cubicBezTo>
                      <a:pt x="250" y="104"/>
                      <a:pt x="263" y="121"/>
                      <a:pt x="269" y="141"/>
                    </a:cubicBezTo>
                    <a:cubicBezTo>
                      <a:pt x="278" y="128"/>
                      <a:pt x="291" y="118"/>
                      <a:pt x="305" y="112"/>
                    </a:cubicBezTo>
                    <a:cubicBezTo>
                      <a:pt x="304" y="108"/>
                      <a:pt x="304" y="104"/>
                      <a:pt x="304" y="100"/>
                    </a:cubicBezTo>
                    <a:cubicBezTo>
                      <a:pt x="304" y="70"/>
                      <a:pt x="329" y="45"/>
                      <a:pt x="359" y="45"/>
                    </a:cubicBezTo>
                    <a:cubicBezTo>
                      <a:pt x="389" y="45"/>
                      <a:pt x="414" y="70"/>
                      <a:pt x="414" y="100"/>
                    </a:cubicBezTo>
                    <a:cubicBezTo>
                      <a:pt x="414" y="112"/>
                      <a:pt x="410" y="123"/>
                      <a:pt x="404" y="132"/>
                    </a:cubicBezTo>
                    <a:cubicBezTo>
                      <a:pt x="410" y="139"/>
                      <a:pt x="416" y="147"/>
                      <a:pt x="420" y="156"/>
                    </a:cubicBezTo>
                    <a:cubicBezTo>
                      <a:pt x="427" y="154"/>
                      <a:pt x="435" y="153"/>
                      <a:pt x="444" y="153"/>
                    </a:cubicBezTo>
                    <a:cubicBezTo>
                      <a:pt x="456" y="153"/>
                      <a:pt x="467" y="155"/>
                      <a:pt x="478" y="160"/>
                    </a:cubicBezTo>
                    <a:cubicBezTo>
                      <a:pt x="477" y="156"/>
                      <a:pt x="477" y="152"/>
                      <a:pt x="477" y="148"/>
                    </a:cubicBezTo>
                    <a:cubicBezTo>
                      <a:pt x="477" y="126"/>
                      <a:pt x="485" y="106"/>
                      <a:pt x="498" y="91"/>
                    </a:cubicBezTo>
                    <a:cubicBezTo>
                      <a:pt x="490" y="81"/>
                      <a:pt x="485" y="69"/>
                      <a:pt x="485" y="55"/>
                    </a:cubicBezTo>
                    <a:cubicBezTo>
                      <a:pt x="485" y="25"/>
                      <a:pt x="509" y="0"/>
                      <a:pt x="540" y="0"/>
                    </a:cubicBezTo>
                    <a:cubicBezTo>
                      <a:pt x="570" y="0"/>
                      <a:pt x="595" y="25"/>
                      <a:pt x="595" y="55"/>
                    </a:cubicBezTo>
                    <a:cubicBezTo>
                      <a:pt x="595" y="58"/>
                      <a:pt x="594" y="62"/>
                      <a:pt x="594" y="65"/>
                    </a:cubicBezTo>
                    <a:cubicBezTo>
                      <a:pt x="621" y="75"/>
                      <a:pt x="642" y="97"/>
                      <a:pt x="650" y="125"/>
                    </a:cubicBezTo>
                    <a:cubicBezTo>
                      <a:pt x="656" y="119"/>
                      <a:pt x="662" y="113"/>
                      <a:pt x="669" y="108"/>
                    </a:cubicBezTo>
                    <a:cubicBezTo>
                      <a:pt x="665" y="100"/>
                      <a:pt x="663" y="91"/>
                      <a:pt x="663" y="82"/>
                    </a:cubicBezTo>
                    <a:cubicBezTo>
                      <a:pt x="663" y="52"/>
                      <a:pt x="688" y="27"/>
                      <a:pt x="718" y="27"/>
                    </a:cubicBezTo>
                    <a:cubicBezTo>
                      <a:pt x="748" y="27"/>
                      <a:pt x="773" y="52"/>
                      <a:pt x="773" y="82"/>
                    </a:cubicBezTo>
                    <a:cubicBezTo>
                      <a:pt x="773" y="91"/>
                      <a:pt x="771" y="100"/>
                      <a:pt x="767" y="108"/>
                    </a:cubicBezTo>
                    <a:cubicBezTo>
                      <a:pt x="790" y="124"/>
                      <a:pt x="806" y="151"/>
                      <a:pt x="806" y="181"/>
                    </a:cubicBezTo>
                    <a:cubicBezTo>
                      <a:pt x="806" y="267"/>
                      <a:pt x="806" y="267"/>
                      <a:pt x="806" y="267"/>
                    </a:cubicBezTo>
                    <a:cubicBezTo>
                      <a:pt x="0" y="267"/>
                      <a:pt x="0" y="267"/>
                      <a:pt x="0" y="267"/>
                    </a:cubicBezTo>
                    <a:lnTo>
                      <a:pt x="0" y="11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87" name="Freeform 69"/>
              <p:cNvSpPr>
                <a:spLocks/>
              </p:cNvSpPr>
              <p:nvPr/>
            </p:nvSpPr>
            <p:spPr bwMode="auto">
              <a:xfrm>
                <a:off x="1404" y="1943"/>
                <a:ext cx="709" cy="356"/>
              </a:xfrm>
              <a:custGeom>
                <a:avLst/>
                <a:gdLst>
                  <a:gd name="T0" fmla="*/ 0 w 292"/>
                  <a:gd name="T1" fmla="*/ 146 h 146"/>
                  <a:gd name="T2" fmla="*/ 146 w 292"/>
                  <a:gd name="T3" fmla="*/ 0 h 146"/>
                  <a:gd name="T4" fmla="*/ 292 w 292"/>
                  <a:gd name="T5" fmla="*/ 146 h 146"/>
                  <a:gd name="T6" fmla="*/ 0 w 292"/>
                  <a:gd name="T7" fmla="*/ 146 h 146"/>
                </a:gdLst>
                <a:ahLst/>
                <a:cxnLst>
                  <a:cxn ang="0">
                    <a:pos x="T0" y="T1"/>
                  </a:cxn>
                  <a:cxn ang="0">
                    <a:pos x="T2" y="T3"/>
                  </a:cxn>
                  <a:cxn ang="0">
                    <a:pos x="T4" y="T5"/>
                  </a:cxn>
                  <a:cxn ang="0">
                    <a:pos x="T6" y="T7"/>
                  </a:cxn>
                </a:cxnLst>
                <a:rect l="0" t="0" r="r" b="b"/>
                <a:pathLst>
                  <a:path w="292" h="146">
                    <a:moveTo>
                      <a:pt x="0" y="146"/>
                    </a:moveTo>
                    <a:cubicBezTo>
                      <a:pt x="0" y="66"/>
                      <a:pt x="66" y="0"/>
                      <a:pt x="146" y="0"/>
                    </a:cubicBezTo>
                    <a:cubicBezTo>
                      <a:pt x="227" y="0"/>
                      <a:pt x="292" y="66"/>
                      <a:pt x="292" y="146"/>
                    </a:cubicBezTo>
                    <a:lnTo>
                      <a:pt x="0" y="14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8" name="Freeform 70"/>
              <p:cNvSpPr>
                <a:spLocks/>
              </p:cNvSpPr>
              <p:nvPr/>
            </p:nvSpPr>
            <p:spPr bwMode="auto">
              <a:xfrm>
                <a:off x="816" y="1553"/>
                <a:ext cx="95" cy="224"/>
              </a:xfrm>
              <a:custGeom>
                <a:avLst/>
                <a:gdLst>
                  <a:gd name="T0" fmla="*/ 37 w 39"/>
                  <a:gd name="T1" fmla="*/ 16 h 92"/>
                  <a:gd name="T2" fmla="*/ 33 w 39"/>
                  <a:gd name="T3" fmla="*/ 18 h 92"/>
                  <a:gd name="T4" fmla="*/ 29 w 39"/>
                  <a:gd name="T5" fmla="*/ 30 h 92"/>
                  <a:gd name="T6" fmla="*/ 28 w 39"/>
                  <a:gd name="T7" fmla="*/ 24 h 92"/>
                  <a:gd name="T8" fmla="*/ 28 w 39"/>
                  <a:gd name="T9" fmla="*/ 24 h 92"/>
                  <a:gd name="T10" fmla="*/ 25 w 39"/>
                  <a:gd name="T11" fmla="*/ 4 h 92"/>
                  <a:gd name="T12" fmla="*/ 21 w 39"/>
                  <a:gd name="T13" fmla="*/ 2 h 92"/>
                  <a:gd name="T14" fmla="*/ 19 w 39"/>
                  <a:gd name="T15" fmla="*/ 5 h 92"/>
                  <a:gd name="T16" fmla="*/ 21 w 39"/>
                  <a:gd name="T17" fmla="*/ 14 h 92"/>
                  <a:gd name="T18" fmla="*/ 22 w 39"/>
                  <a:gd name="T19" fmla="*/ 22 h 92"/>
                  <a:gd name="T20" fmla="*/ 21 w 39"/>
                  <a:gd name="T21" fmla="*/ 22 h 92"/>
                  <a:gd name="T22" fmla="*/ 17 w 39"/>
                  <a:gd name="T23" fmla="*/ 3 h 92"/>
                  <a:gd name="T24" fmla="*/ 14 w 39"/>
                  <a:gd name="T25" fmla="*/ 0 h 92"/>
                  <a:gd name="T26" fmla="*/ 12 w 39"/>
                  <a:gd name="T27" fmla="*/ 4 h 92"/>
                  <a:gd name="T28" fmla="*/ 16 w 39"/>
                  <a:gd name="T29" fmla="*/ 24 h 92"/>
                  <a:gd name="T30" fmla="*/ 14 w 39"/>
                  <a:gd name="T31" fmla="*/ 25 h 92"/>
                  <a:gd name="T32" fmla="*/ 11 w 39"/>
                  <a:gd name="T33" fmla="*/ 8 h 92"/>
                  <a:gd name="T34" fmla="*/ 8 w 39"/>
                  <a:gd name="T35" fmla="*/ 6 h 92"/>
                  <a:gd name="T36" fmla="*/ 6 w 39"/>
                  <a:gd name="T37" fmla="*/ 9 h 92"/>
                  <a:gd name="T38" fmla="*/ 9 w 39"/>
                  <a:gd name="T39" fmla="*/ 27 h 92"/>
                  <a:gd name="T40" fmla="*/ 8 w 39"/>
                  <a:gd name="T41" fmla="*/ 27 h 92"/>
                  <a:gd name="T42" fmla="*/ 5 w 39"/>
                  <a:gd name="T43" fmla="*/ 12 h 92"/>
                  <a:gd name="T44" fmla="*/ 2 w 39"/>
                  <a:gd name="T45" fmla="*/ 10 h 92"/>
                  <a:gd name="T46" fmla="*/ 0 w 39"/>
                  <a:gd name="T47" fmla="*/ 13 h 92"/>
                  <a:gd name="T48" fmla="*/ 5 w 39"/>
                  <a:gd name="T49" fmla="*/ 41 h 92"/>
                  <a:gd name="T50" fmla="*/ 8 w 39"/>
                  <a:gd name="T51" fmla="*/ 48 h 92"/>
                  <a:gd name="T52" fmla="*/ 9 w 39"/>
                  <a:gd name="T53" fmla="*/ 49 h 92"/>
                  <a:gd name="T54" fmla="*/ 7 w 39"/>
                  <a:gd name="T55" fmla="*/ 92 h 92"/>
                  <a:gd name="T56" fmla="*/ 27 w 39"/>
                  <a:gd name="T57" fmla="*/ 89 h 92"/>
                  <a:gd name="T58" fmla="*/ 27 w 39"/>
                  <a:gd name="T59" fmla="*/ 49 h 92"/>
                  <a:gd name="T60" fmla="*/ 29 w 39"/>
                  <a:gd name="T61" fmla="*/ 46 h 92"/>
                  <a:gd name="T62" fmla="*/ 34 w 39"/>
                  <a:gd name="T63" fmla="*/ 35 h 92"/>
                  <a:gd name="T64" fmla="*/ 38 w 39"/>
                  <a:gd name="T65" fmla="*/ 20 h 92"/>
                  <a:gd name="T66" fmla="*/ 37 w 39"/>
                  <a:gd name="T67" fmla="*/ 16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9" h="92">
                    <a:moveTo>
                      <a:pt x="37" y="16"/>
                    </a:moveTo>
                    <a:cubicBezTo>
                      <a:pt x="35" y="15"/>
                      <a:pt x="34" y="16"/>
                      <a:pt x="33" y="18"/>
                    </a:cubicBezTo>
                    <a:cubicBezTo>
                      <a:pt x="33" y="18"/>
                      <a:pt x="33" y="18"/>
                      <a:pt x="29" y="30"/>
                    </a:cubicBezTo>
                    <a:cubicBezTo>
                      <a:pt x="29" y="30"/>
                      <a:pt x="29" y="30"/>
                      <a:pt x="28" y="24"/>
                    </a:cubicBezTo>
                    <a:cubicBezTo>
                      <a:pt x="28" y="24"/>
                      <a:pt x="28" y="24"/>
                      <a:pt x="28" y="24"/>
                    </a:cubicBezTo>
                    <a:cubicBezTo>
                      <a:pt x="28" y="24"/>
                      <a:pt x="28" y="24"/>
                      <a:pt x="25" y="4"/>
                    </a:cubicBezTo>
                    <a:cubicBezTo>
                      <a:pt x="24" y="3"/>
                      <a:pt x="23" y="2"/>
                      <a:pt x="21" y="2"/>
                    </a:cubicBezTo>
                    <a:cubicBezTo>
                      <a:pt x="20" y="3"/>
                      <a:pt x="19" y="4"/>
                      <a:pt x="19" y="5"/>
                    </a:cubicBezTo>
                    <a:cubicBezTo>
                      <a:pt x="19" y="5"/>
                      <a:pt x="19" y="5"/>
                      <a:pt x="21" y="14"/>
                    </a:cubicBezTo>
                    <a:cubicBezTo>
                      <a:pt x="21" y="14"/>
                      <a:pt x="21" y="14"/>
                      <a:pt x="22" y="22"/>
                    </a:cubicBezTo>
                    <a:cubicBezTo>
                      <a:pt x="22" y="22"/>
                      <a:pt x="22" y="22"/>
                      <a:pt x="21" y="22"/>
                    </a:cubicBezTo>
                    <a:cubicBezTo>
                      <a:pt x="21" y="22"/>
                      <a:pt x="21" y="22"/>
                      <a:pt x="17" y="3"/>
                    </a:cubicBezTo>
                    <a:cubicBezTo>
                      <a:pt x="17" y="1"/>
                      <a:pt x="16" y="0"/>
                      <a:pt x="14" y="0"/>
                    </a:cubicBezTo>
                    <a:cubicBezTo>
                      <a:pt x="13" y="1"/>
                      <a:pt x="12" y="2"/>
                      <a:pt x="12" y="4"/>
                    </a:cubicBezTo>
                    <a:cubicBezTo>
                      <a:pt x="12" y="4"/>
                      <a:pt x="12" y="4"/>
                      <a:pt x="16" y="24"/>
                    </a:cubicBezTo>
                    <a:cubicBezTo>
                      <a:pt x="16" y="24"/>
                      <a:pt x="16" y="24"/>
                      <a:pt x="14" y="25"/>
                    </a:cubicBezTo>
                    <a:cubicBezTo>
                      <a:pt x="14" y="25"/>
                      <a:pt x="14" y="25"/>
                      <a:pt x="11" y="8"/>
                    </a:cubicBezTo>
                    <a:cubicBezTo>
                      <a:pt x="11" y="7"/>
                      <a:pt x="10" y="6"/>
                      <a:pt x="8" y="6"/>
                    </a:cubicBezTo>
                    <a:cubicBezTo>
                      <a:pt x="7" y="6"/>
                      <a:pt x="6" y="8"/>
                      <a:pt x="6" y="9"/>
                    </a:cubicBezTo>
                    <a:cubicBezTo>
                      <a:pt x="6" y="9"/>
                      <a:pt x="6" y="9"/>
                      <a:pt x="9" y="27"/>
                    </a:cubicBezTo>
                    <a:cubicBezTo>
                      <a:pt x="9" y="27"/>
                      <a:pt x="9" y="27"/>
                      <a:pt x="8" y="27"/>
                    </a:cubicBezTo>
                    <a:cubicBezTo>
                      <a:pt x="8" y="27"/>
                      <a:pt x="8" y="27"/>
                      <a:pt x="5" y="12"/>
                    </a:cubicBezTo>
                    <a:cubicBezTo>
                      <a:pt x="5" y="11"/>
                      <a:pt x="4" y="10"/>
                      <a:pt x="2" y="10"/>
                    </a:cubicBezTo>
                    <a:cubicBezTo>
                      <a:pt x="1" y="11"/>
                      <a:pt x="0" y="12"/>
                      <a:pt x="0" y="13"/>
                    </a:cubicBezTo>
                    <a:cubicBezTo>
                      <a:pt x="5" y="41"/>
                      <a:pt x="5" y="41"/>
                      <a:pt x="5" y="41"/>
                    </a:cubicBezTo>
                    <a:cubicBezTo>
                      <a:pt x="5" y="41"/>
                      <a:pt x="7" y="46"/>
                      <a:pt x="8" y="48"/>
                    </a:cubicBezTo>
                    <a:cubicBezTo>
                      <a:pt x="8" y="48"/>
                      <a:pt x="9" y="49"/>
                      <a:pt x="9" y="49"/>
                    </a:cubicBezTo>
                    <a:cubicBezTo>
                      <a:pt x="7" y="92"/>
                      <a:pt x="7" y="92"/>
                      <a:pt x="7" y="92"/>
                    </a:cubicBezTo>
                    <a:cubicBezTo>
                      <a:pt x="27" y="89"/>
                      <a:pt x="27" y="89"/>
                      <a:pt x="27" y="89"/>
                    </a:cubicBezTo>
                    <a:cubicBezTo>
                      <a:pt x="27" y="49"/>
                      <a:pt x="27" y="49"/>
                      <a:pt x="27" y="49"/>
                    </a:cubicBezTo>
                    <a:cubicBezTo>
                      <a:pt x="28" y="48"/>
                      <a:pt x="28" y="47"/>
                      <a:pt x="29" y="46"/>
                    </a:cubicBezTo>
                    <a:cubicBezTo>
                      <a:pt x="29" y="46"/>
                      <a:pt x="29" y="46"/>
                      <a:pt x="34" y="35"/>
                    </a:cubicBezTo>
                    <a:cubicBezTo>
                      <a:pt x="34" y="35"/>
                      <a:pt x="34" y="35"/>
                      <a:pt x="38" y="20"/>
                    </a:cubicBezTo>
                    <a:cubicBezTo>
                      <a:pt x="39" y="18"/>
                      <a:pt x="38" y="17"/>
                      <a:pt x="37" y="16"/>
                    </a:cubicBezTo>
                    <a:close/>
                  </a:path>
                </a:pathLst>
              </a:custGeom>
              <a:solidFill>
                <a:srgbClr val="4140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9" name="Freeform 71"/>
              <p:cNvSpPr>
                <a:spLocks/>
              </p:cNvSpPr>
              <p:nvPr/>
            </p:nvSpPr>
            <p:spPr bwMode="auto">
              <a:xfrm>
                <a:off x="1018" y="1673"/>
                <a:ext cx="340" cy="708"/>
              </a:xfrm>
              <a:custGeom>
                <a:avLst/>
                <a:gdLst>
                  <a:gd name="T0" fmla="*/ 133 w 140"/>
                  <a:gd name="T1" fmla="*/ 57 h 291"/>
                  <a:gd name="T2" fmla="*/ 120 w 140"/>
                  <a:gd name="T3" fmla="*/ 63 h 291"/>
                  <a:gd name="T4" fmla="*/ 106 w 140"/>
                  <a:gd name="T5" fmla="*/ 108 h 291"/>
                  <a:gd name="T6" fmla="*/ 102 w 140"/>
                  <a:gd name="T7" fmla="*/ 84 h 291"/>
                  <a:gd name="T8" fmla="*/ 102 w 140"/>
                  <a:gd name="T9" fmla="*/ 84 h 291"/>
                  <a:gd name="T10" fmla="*/ 89 w 140"/>
                  <a:gd name="T11" fmla="*/ 16 h 291"/>
                  <a:gd name="T12" fmla="*/ 78 w 140"/>
                  <a:gd name="T13" fmla="*/ 8 h 291"/>
                  <a:gd name="T14" fmla="*/ 70 w 140"/>
                  <a:gd name="T15" fmla="*/ 19 h 291"/>
                  <a:gd name="T16" fmla="*/ 76 w 140"/>
                  <a:gd name="T17" fmla="*/ 49 h 291"/>
                  <a:gd name="T18" fmla="*/ 81 w 140"/>
                  <a:gd name="T19" fmla="*/ 77 h 291"/>
                  <a:gd name="T20" fmla="*/ 76 w 140"/>
                  <a:gd name="T21" fmla="*/ 78 h 291"/>
                  <a:gd name="T22" fmla="*/ 63 w 140"/>
                  <a:gd name="T23" fmla="*/ 9 h 291"/>
                  <a:gd name="T24" fmla="*/ 52 w 140"/>
                  <a:gd name="T25" fmla="*/ 1 h 291"/>
                  <a:gd name="T26" fmla="*/ 44 w 140"/>
                  <a:gd name="T27" fmla="*/ 12 h 291"/>
                  <a:gd name="T28" fmla="*/ 58 w 140"/>
                  <a:gd name="T29" fmla="*/ 87 h 291"/>
                  <a:gd name="T30" fmla="*/ 53 w 140"/>
                  <a:gd name="T31" fmla="*/ 88 h 291"/>
                  <a:gd name="T32" fmla="*/ 42 w 140"/>
                  <a:gd name="T33" fmla="*/ 29 h 291"/>
                  <a:gd name="T34" fmla="*/ 31 w 140"/>
                  <a:gd name="T35" fmla="*/ 22 h 291"/>
                  <a:gd name="T36" fmla="*/ 23 w 140"/>
                  <a:gd name="T37" fmla="*/ 33 h 291"/>
                  <a:gd name="T38" fmla="*/ 35 w 140"/>
                  <a:gd name="T39" fmla="*/ 97 h 291"/>
                  <a:gd name="T40" fmla="*/ 30 w 140"/>
                  <a:gd name="T41" fmla="*/ 98 h 291"/>
                  <a:gd name="T42" fmla="*/ 20 w 140"/>
                  <a:gd name="T43" fmla="*/ 44 h 291"/>
                  <a:gd name="T44" fmla="*/ 8 w 140"/>
                  <a:gd name="T45" fmla="*/ 37 h 291"/>
                  <a:gd name="T46" fmla="*/ 1 w 140"/>
                  <a:gd name="T47" fmla="*/ 48 h 291"/>
                  <a:gd name="T48" fmla="*/ 19 w 140"/>
                  <a:gd name="T49" fmla="*/ 146 h 291"/>
                  <a:gd name="T50" fmla="*/ 30 w 140"/>
                  <a:gd name="T51" fmla="*/ 171 h 291"/>
                  <a:gd name="T52" fmla="*/ 35 w 140"/>
                  <a:gd name="T53" fmla="*/ 175 h 291"/>
                  <a:gd name="T54" fmla="*/ 26 w 140"/>
                  <a:gd name="T55" fmla="*/ 291 h 291"/>
                  <a:gd name="T56" fmla="*/ 98 w 140"/>
                  <a:gd name="T57" fmla="*/ 281 h 291"/>
                  <a:gd name="T58" fmla="*/ 98 w 140"/>
                  <a:gd name="T59" fmla="*/ 174 h 291"/>
                  <a:gd name="T60" fmla="*/ 104 w 140"/>
                  <a:gd name="T61" fmla="*/ 166 h 291"/>
                  <a:gd name="T62" fmla="*/ 123 w 140"/>
                  <a:gd name="T63" fmla="*/ 126 h 291"/>
                  <a:gd name="T64" fmla="*/ 138 w 140"/>
                  <a:gd name="T65" fmla="*/ 70 h 291"/>
                  <a:gd name="T66" fmla="*/ 133 w 140"/>
                  <a:gd name="T67" fmla="*/ 57 h 2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40" h="291">
                    <a:moveTo>
                      <a:pt x="133" y="57"/>
                    </a:moveTo>
                    <a:cubicBezTo>
                      <a:pt x="128" y="55"/>
                      <a:pt x="122" y="58"/>
                      <a:pt x="120" y="63"/>
                    </a:cubicBezTo>
                    <a:cubicBezTo>
                      <a:pt x="120" y="63"/>
                      <a:pt x="120" y="63"/>
                      <a:pt x="106" y="108"/>
                    </a:cubicBezTo>
                    <a:cubicBezTo>
                      <a:pt x="106" y="108"/>
                      <a:pt x="106" y="108"/>
                      <a:pt x="102" y="84"/>
                    </a:cubicBezTo>
                    <a:cubicBezTo>
                      <a:pt x="102" y="84"/>
                      <a:pt x="102" y="84"/>
                      <a:pt x="102" y="84"/>
                    </a:cubicBezTo>
                    <a:cubicBezTo>
                      <a:pt x="102" y="84"/>
                      <a:pt x="102" y="84"/>
                      <a:pt x="89" y="16"/>
                    </a:cubicBezTo>
                    <a:cubicBezTo>
                      <a:pt x="88" y="10"/>
                      <a:pt x="83" y="7"/>
                      <a:pt x="78" y="8"/>
                    </a:cubicBezTo>
                    <a:cubicBezTo>
                      <a:pt x="72" y="9"/>
                      <a:pt x="69" y="14"/>
                      <a:pt x="70" y="19"/>
                    </a:cubicBezTo>
                    <a:cubicBezTo>
                      <a:pt x="70" y="19"/>
                      <a:pt x="70" y="19"/>
                      <a:pt x="76" y="49"/>
                    </a:cubicBezTo>
                    <a:cubicBezTo>
                      <a:pt x="76" y="49"/>
                      <a:pt x="76" y="49"/>
                      <a:pt x="81" y="77"/>
                    </a:cubicBezTo>
                    <a:cubicBezTo>
                      <a:pt x="81" y="77"/>
                      <a:pt x="81" y="77"/>
                      <a:pt x="76" y="78"/>
                    </a:cubicBezTo>
                    <a:cubicBezTo>
                      <a:pt x="76" y="78"/>
                      <a:pt x="76" y="78"/>
                      <a:pt x="63" y="9"/>
                    </a:cubicBezTo>
                    <a:cubicBezTo>
                      <a:pt x="62" y="4"/>
                      <a:pt x="57" y="0"/>
                      <a:pt x="52" y="1"/>
                    </a:cubicBezTo>
                    <a:cubicBezTo>
                      <a:pt x="46" y="2"/>
                      <a:pt x="43" y="7"/>
                      <a:pt x="44" y="12"/>
                    </a:cubicBezTo>
                    <a:cubicBezTo>
                      <a:pt x="44" y="12"/>
                      <a:pt x="44" y="12"/>
                      <a:pt x="58" y="87"/>
                    </a:cubicBezTo>
                    <a:cubicBezTo>
                      <a:pt x="58" y="87"/>
                      <a:pt x="58" y="87"/>
                      <a:pt x="53" y="88"/>
                    </a:cubicBezTo>
                    <a:cubicBezTo>
                      <a:pt x="53" y="88"/>
                      <a:pt x="53" y="88"/>
                      <a:pt x="42" y="29"/>
                    </a:cubicBezTo>
                    <a:cubicBezTo>
                      <a:pt x="41" y="24"/>
                      <a:pt x="36" y="21"/>
                      <a:pt x="31" y="22"/>
                    </a:cubicBezTo>
                    <a:cubicBezTo>
                      <a:pt x="25" y="23"/>
                      <a:pt x="22" y="28"/>
                      <a:pt x="23" y="33"/>
                    </a:cubicBezTo>
                    <a:cubicBezTo>
                      <a:pt x="23" y="33"/>
                      <a:pt x="23" y="33"/>
                      <a:pt x="35" y="97"/>
                    </a:cubicBezTo>
                    <a:cubicBezTo>
                      <a:pt x="35" y="97"/>
                      <a:pt x="35" y="97"/>
                      <a:pt x="30" y="98"/>
                    </a:cubicBezTo>
                    <a:cubicBezTo>
                      <a:pt x="30" y="98"/>
                      <a:pt x="30" y="98"/>
                      <a:pt x="20" y="44"/>
                    </a:cubicBezTo>
                    <a:cubicBezTo>
                      <a:pt x="19" y="39"/>
                      <a:pt x="14" y="36"/>
                      <a:pt x="8" y="37"/>
                    </a:cubicBezTo>
                    <a:cubicBezTo>
                      <a:pt x="3" y="38"/>
                      <a:pt x="0" y="43"/>
                      <a:pt x="1" y="48"/>
                    </a:cubicBezTo>
                    <a:cubicBezTo>
                      <a:pt x="19" y="146"/>
                      <a:pt x="19" y="146"/>
                      <a:pt x="19" y="146"/>
                    </a:cubicBezTo>
                    <a:cubicBezTo>
                      <a:pt x="19" y="146"/>
                      <a:pt x="25" y="165"/>
                      <a:pt x="30" y="171"/>
                    </a:cubicBezTo>
                    <a:cubicBezTo>
                      <a:pt x="31" y="173"/>
                      <a:pt x="33" y="174"/>
                      <a:pt x="35" y="175"/>
                    </a:cubicBezTo>
                    <a:cubicBezTo>
                      <a:pt x="26" y="291"/>
                      <a:pt x="26" y="291"/>
                      <a:pt x="26" y="291"/>
                    </a:cubicBezTo>
                    <a:cubicBezTo>
                      <a:pt x="98" y="281"/>
                      <a:pt x="98" y="281"/>
                      <a:pt x="98" y="281"/>
                    </a:cubicBezTo>
                    <a:cubicBezTo>
                      <a:pt x="98" y="174"/>
                      <a:pt x="98" y="174"/>
                      <a:pt x="98" y="174"/>
                    </a:cubicBezTo>
                    <a:cubicBezTo>
                      <a:pt x="100" y="172"/>
                      <a:pt x="102" y="169"/>
                      <a:pt x="104" y="166"/>
                    </a:cubicBezTo>
                    <a:cubicBezTo>
                      <a:pt x="104" y="166"/>
                      <a:pt x="104" y="166"/>
                      <a:pt x="123" y="126"/>
                    </a:cubicBezTo>
                    <a:cubicBezTo>
                      <a:pt x="123" y="126"/>
                      <a:pt x="123" y="126"/>
                      <a:pt x="138" y="70"/>
                    </a:cubicBezTo>
                    <a:cubicBezTo>
                      <a:pt x="140" y="65"/>
                      <a:pt x="138" y="59"/>
                      <a:pt x="133" y="57"/>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0" name="Freeform 72"/>
              <p:cNvSpPr>
                <a:spLocks/>
              </p:cNvSpPr>
              <p:nvPr/>
            </p:nvSpPr>
            <p:spPr bwMode="auto">
              <a:xfrm>
                <a:off x="1506" y="1709"/>
                <a:ext cx="342" cy="709"/>
              </a:xfrm>
              <a:custGeom>
                <a:avLst/>
                <a:gdLst>
                  <a:gd name="T0" fmla="*/ 8 w 141"/>
                  <a:gd name="T1" fmla="*/ 57 h 291"/>
                  <a:gd name="T2" fmla="*/ 20 w 141"/>
                  <a:gd name="T3" fmla="*/ 62 h 291"/>
                  <a:gd name="T4" fmla="*/ 34 w 141"/>
                  <a:gd name="T5" fmla="*/ 107 h 291"/>
                  <a:gd name="T6" fmla="*/ 38 w 141"/>
                  <a:gd name="T7" fmla="*/ 84 h 291"/>
                  <a:gd name="T8" fmla="*/ 38 w 141"/>
                  <a:gd name="T9" fmla="*/ 84 h 291"/>
                  <a:gd name="T10" fmla="*/ 51 w 141"/>
                  <a:gd name="T11" fmla="*/ 15 h 291"/>
                  <a:gd name="T12" fmla="*/ 63 w 141"/>
                  <a:gd name="T13" fmla="*/ 8 h 291"/>
                  <a:gd name="T14" fmla="*/ 70 w 141"/>
                  <a:gd name="T15" fmla="*/ 19 h 291"/>
                  <a:gd name="T16" fmla="*/ 65 w 141"/>
                  <a:gd name="T17" fmla="*/ 49 h 291"/>
                  <a:gd name="T18" fmla="*/ 60 w 141"/>
                  <a:gd name="T19" fmla="*/ 77 h 291"/>
                  <a:gd name="T20" fmla="*/ 64 w 141"/>
                  <a:gd name="T21" fmla="*/ 78 h 291"/>
                  <a:gd name="T22" fmla="*/ 77 w 141"/>
                  <a:gd name="T23" fmla="*/ 9 h 291"/>
                  <a:gd name="T24" fmla="*/ 89 w 141"/>
                  <a:gd name="T25" fmla="*/ 1 h 291"/>
                  <a:gd name="T26" fmla="*/ 97 w 141"/>
                  <a:gd name="T27" fmla="*/ 12 h 291"/>
                  <a:gd name="T28" fmla="*/ 83 w 141"/>
                  <a:gd name="T29" fmla="*/ 87 h 291"/>
                  <a:gd name="T30" fmla="*/ 87 w 141"/>
                  <a:gd name="T31" fmla="*/ 88 h 291"/>
                  <a:gd name="T32" fmla="*/ 98 w 141"/>
                  <a:gd name="T33" fmla="*/ 29 h 291"/>
                  <a:gd name="T34" fmla="*/ 110 w 141"/>
                  <a:gd name="T35" fmla="*/ 22 h 291"/>
                  <a:gd name="T36" fmla="*/ 118 w 141"/>
                  <a:gd name="T37" fmla="*/ 33 h 291"/>
                  <a:gd name="T38" fmla="*/ 106 w 141"/>
                  <a:gd name="T39" fmla="*/ 97 h 291"/>
                  <a:gd name="T40" fmla="*/ 110 w 141"/>
                  <a:gd name="T41" fmla="*/ 98 h 291"/>
                  <a:gd name="T42" fmla="*/ 120 w 141"/>
                  <a:gd name="T43" fmla="*/ 44 h 291"/>
                  <a:gd name="T44" fmla="*/ 132 w 141"/>
                  <a:gd name="T45" fmla="*/ 36 h 291"/>
                  <a:gd name="T46" fmla="*/ 140 w 141"/>
                  <a:gd name="T47" fmla="*/ 48 h 291"/>
                  <a:gd name="T48" fmla="*/ 121 w 141"/>
                  <a:gd name="T49" fmla="*/ 146 h 291"/>
                  <a:gd name="T50" fmla="*/ 111 w 141"/>
                  <a:gd name="T51" fmla="*/ 171 h 291"/>
                  <a:gd name="T52" fmla="*/ 106 w 141"/>
                  <a:gd name="T53" fmla="*/ 175 h 291"/>
                  <a:gd name="T54" fmla="*/ 115 w 141"/>
                  <a:gd name="T55" fmla="*/ 291 h 291"/>
                  <a:gd name="T56" fmla="*/ 43 w 141"/>
                  <a:gd name="T57" fmla="*/ 281 h 291"/>
                  <a:gd name="T58" fmla="*/ 43 w 141"/>
                  <a:gd name="T59" fmla="*/ 174 h 291"/>
                  <a:gd name="T60" fmla="*/ 36 w 141"/>
                  <a:gd name="T61" fmla="*/ 165 h 291"/>
                  <a:gd name="T62" fmla="*/ 17 w 141"/>
                  <a:gd name="T63" fmla="*/ 125 h 291"/>
                  <a:gd name="T64" fmla="*/ 2 w 141"/>
                  <a:gd name="T65" fmla="*/ 70 h 291"/>
                  <a:gd name="T66" fmla="*/ 8 w 141"/>
                  <a:gd name="T67" fmla="*/ 57 h 2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41" h="291">
                    <a:moveTo>
                      <a:pt x="8" y="57"/>
                    </a:moveTo>
                    <a:cubicBezTo>
                      <a:pt x="13" y="55"/>
                      <a:pt x="18" y="57"/>
                      <a:pt x="20" y="62"/>
                    </a:cubicBezTo>
                    <a:cubicBezTo>
                      <a:pt x="20" y="62"/>
                      <a:pt x="20" y="62"/>
                      <a:pt x="34" y="107"/>
                    </a:cubicBezTo>
                    <a:cubicBezTo>
                      <a:pt x="34" y="107"/>
                      <a:pt x="34" y="107"/>
                      <a:pt x="38" y="84"/>
                    </a:cubicBezTo>
                    <a:cubicBezTo>
                      <a:pt x="38" y="84"/>
                      <a:pt x="38" y="84"/>
                      <a:pt x="38" y="84"/>
                    </a:cubicBezTo>
                    <a:cubicBezTo>
                      <a:pt x="38" y="84"/>
                      <a:pt x="38" y="84"/>
                      <a:pt x="51" y="15"/>
                    </a:cubicBezTo>
                    <a:cubicBezTo>
                      <a:pt x="52" y="10"/>
                      <a:pt x="57" y="7"/>
                      <a:pt x="63" y="8"/>
                    </a:cubicBezTo>
                    <a:cubicBezTo>
                      <a:pt x="68" y="9"/>
                      <a:pt x="71" y="14"/>
                      <a:pt x="70" y="19"/>
                    </a:cubicBezTo>
                    <a:cubicBezTo>
                      <a:pt x="70" y="19"/>
                      <a:pt x="70" y="19"/>
                      <a:pt x="65" y="49"/>
                    </a:cubicBezTo>
                    <a:cubicBezTo>
                      <a:pt x="65" y="49"/>
                      <a:pt x="65" y="49"/>
                      <a:pt x="60" y="77"/>
                    </a:cubicBezTo>
                    <a:cubicBezTo>
                      <a:pt x="60" y="77"/>
                      <a:pt x="60" y="77"/>
                      <a:pt x="64" y="78"/>
                    </a:cubicBezTo>
                    <a:cubicBezTo>
                      <a:pt x="64" y="78"/>
                      <a:pt x="64" y="78"/>
                      <a:pt x="77" y="9"/>
                    </a:cubicBezTo>
                    <a:cubicBezTo>
                      <a:pt x="78" y="3"/>
                      <a:pt x="84" y="0"/>
                      <a:pt x="89" y="1"/>
                    </a:cubicBezTo>
                    <a:cubicBezTo>
                      <a:pt x="94" y="2"/>
                      <a:pt x="98" y="7"/>
                      <a:pt x="97" y="12"/>
                    </a:cubicBezTo>
                    <a:cubicBezTo>
                      <a:pt x="97" y="12"/>
                      <a:pt x="97" y="12"/>
                      <a:pt x="83" y="87"/>
                    </a:cubicBezTo>
                    <a:cubicBezTo>
                      <a:pt x="83" y="87"/>
                      <a:pt x="83" y="87"/>
                      <a:pt x="87" y="88"/>
                    </a:cubicBezTo>
                    <a:cubicBezTo>
                      <a:pt x="87" y="88"/>
                      <a:pt x="87" y="88"/>
                      <a:pt x="98" y="29"/>
                    </a:cubicBezTo>
                    <a:cubicBezTo>
                      <a:pt x="99" y="24"/>
                      <a:pt x="105" y="21"/>
                      <a:pt x="110" y="22"/>
                    </a:cubicBezTo>
                    <a:cubicBezTo>
                      <a:pt x="115" y="23"/>
                      <a:pt x="119" y="28"/>
                      <a:pt x="118" y="33"/>
                    </a:cubicBezTo>
                    <a:cubicBezTo>
                      <a:pt x="118" y="33"/>
                      <a:pt x="118" y="33"/>
                      <a:pt x="106" y="97"/>
                    </a:cubicBezTo>
                    <a:cubicBezTo>
                      <a:pt x="106" y="97"/>
                      <a:pt x="106" y="97"/>
                      <a:pt x="110" y="98"/>
                    </a:cubicBezTo>
                    <a:cubicBezTo>
                      <a:pt x="110" y="98"/>
                      <a:pt x="110" y="98"/>
                      <a:pt x="120" y="44"/>
                    </a:cubicBezTo>
                    <a:cubicBezTo>
                      <a:pt x="121" y="39"/>
                      <a:pt x="127" y="35"/>
                      <a:pt x="132" y="36"/>
                    </a:cubicBezTo>
                    <a:cubicBezTo>
                      <a:pt x="137" y="37"/>
                      <a:pt x="141" y="42"/>
                      <a:pt x="140" y="48"/>
                    </a:cubicBezTo>
                    <a:cubicBezTo>
                      <a:pt x="121" y="146"/>
                      <a:pt x="121" y="146"/>
                      <a:pt x="121" y="146"/>
                    </a:cubicBezTo>
                    <a:cubicBezTo>
                      <a:pt x="121" y="146"/>
                      <a:pt x="116" y="165"/>
                      <a:pt x="111" y="171"/>
                    </a:cubicBezTo>
                    <a:cubicBezTo>
                      <a:pt x="109" y="173"/>
                      <a:pt x="107" y="174"/>
                      <a:pt x="106" y="175"/>
                    </a:cubicBezTo>
                    <a:cubicBezTo>
                      <a:pt x="115" y="291"/>
                      <a:pt x="115" y="291"/>
                      <a:pt x="115" y="291"/>
                    </a:cubicBezTo>
                    <a:cubicBezTo>
                      <a:pt x="43" y="281"/>
                      <a:pt x="43" y="281"/>
                      <a:pt x="43" y="281"/>
                    </a:cubicBezTo>
                    <a:cubicBezTo>
                      <a:pt x="43" y="174"/>
                      <a:pt x="43" y="174"/>
                      <a:pt x="43" y="174"/>
                    </a:cubicBezTo>
                    <a:cubicBezTo>
                      <a:pt x="40" y="172"/>
                      <a:pt x="38" y="169"/>
                      <a:pt x="36" y="165"/>
                    </a:cubicBezTo>
                    <a:cubicBezTo>
                      <a:pt x="36" y="165"/>
                      <a:pt x="36" y="165"/>
                      <a:pt x="17" y="125"/>
                    </a:cubicBezTo>
                    <a:cubicBezTo>
                      <a:pt x="17" y="125"/>
                      <a:pt x="17" y="125"/>
                      <a:pt x="2" y="70"/>
                    </a:cubicBezTo>
                    <a:cubicBezTo>
                      <a:pt x="0" y="65"/>
                      <a:pt x="3" y="59"/>
                      <a:pt x="8" y="57"/>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1" name="Freeform 73"/>
              <p:cNvSpPr>
                <a:spLocks/>
              </p:cNvSpPr>
              <p:nvPr/>
            </p:nvSpPr>
            <p:spPr bwMode="auto">
              <a:xfrm>
                <a:off x="1040" y="1544"/>
                <a:ext cx="73" cy="165"/>
              </a:xfrm>
              <a:custGeom>
                <a:avLst/>
                <a:gdLst>
                  <a:gd name="T0" fmla="*/ 4 w 30"/>
                  <a:gd name="T1" fmla="*/ 7 h 68"/>
                  <a:gd name="T2" fmla="*/ 13 w 30"/>
                  <a:gd name="T3" fmla="*/ 1 h 68"/>
                  <a:gd name="T4" fmla="*/ 20 w 30"/>
                  <a:gd name="T5" fmla="*/ 1 h 68"/>
                  <a:gd name="T6" fmla="*/ 24 w 30"/>
                  <a:gd name="T7" fmla="*/ 2 h 68"/>
                  <a:gd name="T8" fmla="*/ 28 w 30"/>
                  <a:gd name="T9" fmla="*/ 8 h 68"/>
                  <a:gd name="T10" fmla="*/ 30 w 30"/>
                  <a:gd name="T11" fmla="*/ 15 h 68"/>
                  <a:gd name="T12" fmla="*/ 26 w 30"/>
                  <a:gd name="T13" fmla="*/ 23 h 68"/>
                  <a:gd name="T14" fmla="*/ 22 w 30"/>
                  <a:gd name="T15" fmla="*/ 26 h 68"/>
                  <a:gd name="T16" fmla="*/ 21 w 30"/>
                  <a:gd name="T17" fmla="*/ 26 h 68"/>
                  <a:gd name="T18" fmla="*/ 21 w 30"/>
                  <a:gd name="T19" fmla="*/ 68 h 68"/>
                  <a:gd name="T20" fmla="*/ 3 w 30"/>
                  <a:gd name="T21" fmla="*/ 68 h 68"/>
                  <a:gd name="T22" fmla="*/ 5 w 30"/>
                  <a:gd name="T23" fmla="*/ 25 h 68"/>
                  <a:gd name="T24" fmla="*/ 3 w 30"/>
                  <a:gd name="T25" fmla="*/ 21 h 68"/>
                  <a:gd name="T26" fmla="*/ 1 w 30"/>
                  <a:gd name="T27" fmla="*/ 15 h 68"/>
                  <a:gd name="T28" fmla="*/ 4 w 30"/>
                  <a:gd name="T29" fmla="*/ 7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0" h="68">
                    <a:moveTo>
                      <a:pt x="4" y="7"/>
                    </a:moveTo>
                    <a:cubicBezTo>
                      <a:pt x="13" y="1"/>
                      <a:pt x="13" y="1"/>
                      <a:pt x="13" y="1"/>
                    </a:cubicBezTo>
                    <a:cubicBezTo>
                      <a:pt x="15" y="0"/>
                      <a:pt x="17" y="0"/>
                      <a:pt x="20" y="1"/>
                    </a:cubicBezTo>
                    <a:cubicBezTo>
                      <a:pt x="24" y="2"/>
                      <a:pt x="24" y="2"/>
                      <a:pt x="24" y="2"/>
                    </a:cubicBezTo>
                    <a:cubicBezTo>
                      <a:pt x="26" y="3"/>
                      <a:pt x="28" y="5"/>
                      <a:pt x="28" y="8"/>
                    </a:cubicBezTo>
                    <a:cubicBezTo>
                      <a:pt x="30" y="15"/>
                      <a:pt x="30" y="15"/>
                      <a:pt x="30" y="15"/>
                    </a:cubicBezTo>
                    <a:cubicBezTo>
                      <a:pt x="30" y="18"/>
                      <a:pt x="29" y="22"/>
                      <a:pt x="26" y="23"/>
                    </a:cubicBezTo>
                    <a:cubicBezTo>
                      <a:pt x="22" y="26"/>
                      <a:pt x="22" y="26"/>
                      <a:pt x="22" y="26"/>
                    </a:cubicBezTo>
                    <a:cubicBezTo>
                      <a:pt x="21" y="26"/>
                      <a:pt x="21" y="26"/>
                      <a:pt x="21" y="26"/>
                    </a:cubicBezTo>
                    <a:cubicBezTo>
                      <a:pt x="21" y="68"/>
                      <a:pt x="21" y="68"/>
                      <a:pt x="21" y="68"/>
                    </a:cubicBezTo>
                    <a:cubicBezTo>
                      <a:pt x="3" y="68"/>
                      <a:pt x="3" y="68"/>
                      <a:pt x="3" y="68"/>
                    </a:cubicBezTo>
                    <a:cubicBezTo>
                      <a:pt x="5" y="25"/>
                      <a:pt x="5" y="25"/>
                      <a:pt x="5" y="25"/>
                    </a:cubicBezTo>
                    <a:cubicBezTo>
                      <a:pt x="4" y="24"/>
                      <a:pt x="3" y="23"/>
                      <a:pt x="3" y="21"/>
                    </a:cubicBezTo>
                    <a:cubicBezTo>
                      <a:pt x="1" y="15"/>
                      <a:pt x="1" y="15"/>
                      <a:pt x="1" y="15"/>
                    </a:cubicBezTo>
                    <a:cubicBezTo>
                      <a:pt x="0" y="12"/>
                      <a:pt x="2" y="9"/>
                      <a:pt x="4" y="7"/>
                    </a:cubicBezTo>
                    <a:close/>
                  </a:path>
                </a:pathLst>
              </a:custGeom>
              <a:solidFill>
                <a:srgbClr val="4140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2" name="Freeform 74"/>
              <p:cNvSpPr>
                <a:spLocks/>
              </p:cNvSpPr>
              <p:nvPr/>
            </p:nvSpPr>
            <p:spPr bwMode="auto">
              <a:xfrm>
                <a:off x="2295" y="1692"/>
                <a:ext cx="168" cy="383"/>
              </a:xfrm>
              <a:custGeom>
                <a:avLst/>
                <a:gdLst>
                  <a:gd name="T0" fmla="*/ 60 w 69"/>
                  <a:gd name="T1" fmla="*/ 17 h 157"/>
                  <a:gd name="T2" fmla="*/ 41 w 69"/>
                  <a:gd name="T3" fmla="*/ 4 h 157"/>
                  <a:gd name="T4" fmla="*/ 25 w 69"/>
                  <a:gd name="T5" fmla="*/ 2 h 157"/>
                  <a:gd name="T6" fmla="*/ 15 w 69"/>
                  <a:gd name="T7" fmla="*/ 6 h 157"/>
                  <a:gd name="T8" fmla="*/ 4 w 69"/>
                  <a:gd name="T9" fmla="*/ 19 h 157"/>
                  <a:gd name="T10" fmla="*/ 1 w 69"/>
                  <a:gd name="T11" fmla="*/ 36 h 157"/>
                  <a:gd name="T12" fmla="*/ 10 w 69"/>
                  <a:gd name="T13" fmla="*/ 54 h 157"/>
                  <a:gd name="T14" fmla="*/ 19 w 69"/>
                  <a:gd name="T15" fmla="*/ 60 h 157"/>
                  <a:gd name="T16" fmla="*/ 21 w 69"/>
                  <a:gd name="T17" fmla="*/ 61 h 157"/>
                  <a:gd name="T18" fmla="*/ 21 w 69"/>
                  <a:gd name="T19" fmla="*/ 157 h 157"/>
                  <a:gd name="T20" fmla="*/ 63 w 69"/>
                  <a:gd name="T21" fmla="*/ 157 h 157"/>
                  <a:gd name="T22" fmla="*/ 58 w 69"/>
                  <a:gd name="T23" fmla="*/ 58 h 157"/>
                  <a:gd name="T24" fmla="*/ 64 w 69"/>
                  <a:gd name="T25" fmla="*/ 49 h 157"/>
                  <a:gd name="T26" fmla="*/ 67 w 69"/>
                  <a:gd name="T27" fmla="*/ 36 h 157"/>
                  <a:gd name="T28" fmla="*/ 60 w 69"/>
                  <a:gd name="T29" fmla="*/ 17 h 1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69" h="157">
                    <a:moveTo>
                      <a:pt x="60" y="17"/>
                    </a:moveTo>
                    <a:cubicBezTo>
                      <a:pt x="41" y="4"/>
                      <a:pt x="41" y="4"/>
                      <a:pt x="41" y="4"/>
                    </a:cubicBezTo>
                    <a:cubicBezTo>
                      <a:pt x="36" y="1"/>
                      <a:pt x="30" y="0"/>
                      <a:pt x="25" y="2"/>
                    </a:cubicBezTo>
                    <a:cubicBezTo>
                      <a:pt x="15" y="6"/>
                      <a:pt x="15" y="6"/>
                      <a:pt x="15" y="6"/>
                    </a:cubicBezTo>
                    <a:cubicBezTo>
                      <a:pt x="10" y="8"/>
                      <a:pt x="5" y="13"/>
                      <a:pt x="4" y="19"/>
                    </a:cubicBezTo>
                    <a:cubicBezTo>
                      <a:pt x="1" y="36"/>
                      <a:pt x="1" y="36"/>
                      <a:pt x="1" y="36"/>
                    </a:cubicBezTo>
                    <a:cubicBezTo>
                      <a:pt x="0" y="43"/>
                      <a:pt x="3" y="51"/>
                      <a:pt x="10" y="54"/>
                    </a:cubicBezTo>
                    <a:cubicBezTo>
                      <a:pt x="19" y="60"/>
                      <a:pt x="19" y="60"/>
                      <a:pt x="19" y="60"/>
                    </a:cubicBezTo>
                    <a:cubicBezTo>
                      <a:pt x="20" y="60"/>
                      <a:pt x="20" y="60"/>
                      <a:pt x="21" y="61"/>
                    </a:cubicBezTo>
                    <a:cubicBezTo>
                      <a:pt x="21" y="157"/>
                      <a:pt x="21" y="157"/>
                      <a:pt x="21" y="157"/>
                    </a:cubicBezTo>
                    <a:cubicBezTo>
                      <a:pt x="63" y="157"/>
                      <a:pt x="63" y="157"/>
                      <a:pt x="63" y="157"/>
                    </a:cubicBezTo>
                    <a:cubicBezTo>
                      <a:pt x="58" y="58"/>
                      <a:pt x="58" y="58"/>
                      <a:pt x="58" y="58"/>
                    </a:cubicBezTo>
                    <a:cubicBezTo>
                      <a:pt x="61" y="56"/>
                      <a:pt x="63" y="53"/>
                      <a:pt x="64" y="49"/>
                    </a:cubicBezTo>
                    <a:cubicBezTo>
                      <a:pt x="67" y="36"/>
                      <a:pt x="67" y="36"/>
                      <a:pt x="67" y="36"/>
                    </a:cubicBezTo>
                    <a:cubicBezTo>
                      <a:pt x="69" y="29"/>
                      <a:pt x="67" y="21"/>
                      <a:pt x="60" y="17"/>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3" name="Freeform 75"/>
              <p:cNvSpPr>
                <a:spLocks/>
              </p:cNvSpPr>
              <p:nvPr/>
            </p:nvSpPr>
            <p:spPr bwMode="auto">
              <a:xfrm>
                <a:off x="1212" y="1363"/>
                <a:ext cx="90" cy="215"/>
              </a:xfrm>
              <a:custGeom>
                <a:avLst/>
                <a:gdLst>
                  <a:gd name="T0" fmla="*/ 3 w 37"/>
                  <a:gd name="T1" fmla="*/ 8 h 88"/>
                  <a:gd name="T2" fmla="*/ 8 w 37"/>
                  <a:gd name="T3" fmla="*/ 2 h 88"/>
                  <a:gd name="T4" fmla="*/ 14 w 37"/>
                  <a:gd name="T5" fmla="*/ 0 h 88"/>
                  <a:gd name="T6" fmla="*/ 17 w 37"/>
                  <a:gd name="T7" fmla="*/ 0 h 88"/>
                  <a:gd name="T8" fmla="*/ 23 w 37"/>
                  <a:gd name="T9" fmla="*/ 4 h 88"/>
                  <a:gd name="T10" fmla="*/ 25 w 37"/>
                  <a:gd name="T11" fmla="*/ 10 h 88"/>
                  <a:gd name="T12" fmla="*/ 24 w 37"/>
                  <a:gd name="T13" fmla="*/ 17 h 88"/>
                  <a:gd name="T14" fmla="*/ 21 w 37"/>
                  <a:gd name="T15" fmla="*/ 20 h 88"/>
                  <a:gd name="T16" fmla="*/ 21 w 37"/>
                  <a:gd name="T17" fmla="*/ 20 h 88"/>
                  <a:gd name="T18" fmla="*/ 37 w 37"/>
                  <a:gd name="T19" fmla="*/ 84 h 88"/>
                  <a:gd name="T20" fmla="*/ 22 w 37"/>
                  <a:gd name="T21" fmla="*/ 88 h 88"/>
                  <a:gd name="T22" fmla="*/ 7 w 37"/>
                  <a:gd name="T23" fmla="*/ 23 h 88"/>
                  <a:gd name="T24" fmla="*/ 4 w 37"/>
                  <a:gd name="T25" fmla="*/ 20 h 88"/>
                  <a:gd name="T26" fmla="*/ 2 w 37"/>
                  <a:gd name="T27" fmla="*/ 16 h 88"/>
                  <a:gd name="T28" fmla="*/ 3 w 37"/>
                  <a:gd name="T29" fmla="*/ 8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7" h="88">
                    <a:moveTo>
                      <a:pt x="3" y="8"/>
                    </a:moveTo>
                    <a:cubicBezTo>
                      <a:pt x="8" y="2"/>
                      <a:pt x="8" y="2"/>
                      <a:pt x="8" y="2"/>
                    </a:cubicBezTo>
                    <a:cubicBezTo>
                      <a:pt x="10" y="0"/>
                      <a:pt x="12" y="0"/>
                      <a:pt x="14" y="0"/>
                    </a:cubicBezTo>
                    <a:cubicBezTo>
                      <a:pt x="17" y="0"/>
                      <a:pt x="17" y="0"/>
                      <a:pt x="17" y="0"/>
                    </a:cubicBezTo>
                    <a:cubicBezTo>
                      <a:pt x="20" y="0"/>
                      <a:pt x="22" y="2"/>
                      <a:pt x="23" y="4"/>
                    </a:cubicBezTo>
                    <a:cubicBezTo>
                      <a:pt x="25" y="10"/>
                      <a:pt x="25" y="10"/>
                      <a:pt x="25" y="10"/>
                    </a:cubicBezTo>
                    <a:cubicBezTo>
                      <a:pt x="26" y="12"/>
                      <a:pt x="26" y="15"/>
                      <a:pt x="24" y="17"/>
                    </a:cubicBezTo>
                    <a:cubicBezTo>
                      <a:pt x="21" y="20"/>
                      <a:pt x="21" y="20"/>
                      <a:pt x="21" y="20"/>
                    </a:cubicBezTo>
                    <a:cubicBezTo>
                      <a:pt x="21" y="20"/>
                      <a:pt x="21" y="20"/>
                      <a:pt x="21" y="20"/>
                    </a:cubicBezTo>
                    <a:cubicBezTo>
                      <a:pt x="37" y="84"/>
                      <a:pt x="37" y="84"/>
                      <a:pt x="37" y="84"/>
                    </a:cubicBezTo>
                    <a:cubicBezTo>
                      <a:pt x="22" y="88"/>
                      <a:pt x="22" y="88"/>
                      <a:pt x="22" y="88"/>
                    </a:cubicBezTo>
                    <a:cubicBezTo>
                      <a:pt x="7" y="23"/>
                      <a:pt x="7" y="23"/>
                      <a:pt x="7" y="23"/>
                    </a:cubicBezTo>
                    <a:cubicBezTo>
                      <a:pt x="6" y="22"/>
                      <a:pt x="5" y="21"/>
                      <a:pt x="4" y="20"/>
                    </a:cubicBezTo>
                    <a:cubicBezTo>
                      <a:pt x="2" y="16"/>
                      <a:pt x="2" y="16"/>
                      <a:pt x="2" y="16"/>
                    </a:cubicBezTo>
                    <a:cubicBezTo>
                      <a:pt x="0" y="13"/>
                      <a:pt x="1" y="10"/>
                      <a:pt x="3" y="8"/>
                    </a:cubicBezTo>
                    <a:close/>
                  </a:path>
                </a:pathLst>
              </a:custGeom>
              <a:solidFill>
                <a:srgbClr val="4140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4" name="Freeform 76"/>
              <p:cNvSpPr>
                <a:spLocks/>
              </p:cNvSpPr>
              <p:nvPr/>
            </p:nvSpPr>
            <p:spPr bwMode="auto">
              <a:xfrm>
                <a:off x="1426" y="1363"/>
                <a:ext cx="90" cy="215"/>
              </a:xfrm>
              <a:custGeom>
                <a:avLst/>
                <a:gdLst>
                  <a:gd name="T0" fmla="*/ 35 w 37"/>
                  <a:gd name="T1" fmla="*/ 8 h 88"/>
                  <a:gd name="T2" fmla="*/ 29 w 37"/>
                  <a:gd name="T3" fmla="*/ 2 h 88"/>
                  <a:gd name="T4" fmla="*/ 23 w 37"/>
                  <a:gd name="T5" fmla="*/ 0 h 88"/>
                  <a:gd name="T6" fmla="*/ 20 w 37"/>
                  <a:gd name="T7" fmla="*/ 0 h 88"/>
                  <a:gd name="T8" fmla="*/ 15 w 37"/>
                  <a:gd name="T9" fmla="*/ 4 h 88"/>
                  <a:gd name="T10" fmla="*/ 12 w 37"/>
                  <a:gd name="T11" fmla="*/ 10 h 88"/>
                  <a:gd name="T12" fmla="*/ 13 w 37"/>
                  <a:gd name="T13" fmla="*/ 17 h 88"/>
                  <a:gd name="T14" fmla="*/ 16 w 37"/>
                  <a:gd name="T15" fmla="*/ 20 h 88"/>
                  <a:gd name="T16" fmla="*/ 17 w 37"/>
                  <a:gd name="T17" fmla="*/ 20 h 88"/>
                  <a:gd name="T18" fmla="*/ 0 w 37"/>
                  <a:gd name="T19" fmla="*/ 84 h 88"/>
                  <a:gd name="T20" fmla="*/ 15 w 37"/>
                  <a:gd name="T21" fmla="*/ 88 h 88"/>
                  <a:gd name="T22" fmla="*/ 30 w 37"/>
                  <a:gd name="T23" fmla="*/ 23 h 88"/>
                  <a:gd name="T24" fmla="*/ 33 w 37"/>
                  <a:gd name="T25" fmla="*/ 20 h 88"/>
                  <a:gd name="T26" fmla="*/ 35 w 37"/>
                  <a:gd name="T27" fmla="*/ 16 h 88"/>
                  <a:gd name="T28" fmla="*/ 35 w 37"/>
                  <a:gd name="T29" fmla="*/ 8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7" h="88">
                    <a:moveTo>
                      <a:pt x="35" y="8"/>
                    </a:moveTo>
                    <a:cubicBezTo>
                      <a:pt x="29" y="2"/>
                      <a:pt x="29" y="2"/>
                      <a:pt x="29" y="2"/>
                    </a:cubicBezTo>
                    <a:cubicBezTo>
                      <a:pt x="28" y="0"/>
                      <a:pt x="26" y="0"/>
                      <a:pt x="23" y="0"/>
                    </a:cubicBezTo>
                    <a:cubicBezTo>
                      <a:pt x="20" y="0"/>
                      <a:pt x="20" y="0"/>
                      <a:pt x="20" y="0"/>
                    </a:cubicBezTo>
                    <a:cubicBezTo>
                      <a:pt x="18" y="0"/>
                      <a:pt x="16" y="2"/>
                      <a:pt x="15" y="4"/>
                    </a:cubicBezTo>
                    <a:cubicBezTo>
                      <a:pt x="12" y="10"/>
                      <a:pt x="12" y="10"/>
                      <a:pt x="12" y="10"/>
                    </a:cubicBezTo>
                    <a:cubicBezTo>
                      <a:pt x="11" y="12"/>
                      <a:pt x="11" y="15"/>
                      <a:pt x="13" y="17"/>
                    </a:cubicBezTo>
                    <a:cubicBezTo>
                      <a:pt x="16" y="20"/>
                      <a:pt x="16" y="20"/>
                      <a:pt x="16" y="20"/>
                    </a:cubicBezTo>
                    <a:cubicBezTo>
                      <a:pt x="17" y="20"/>
                      <a:pt x="17" y="20"/>
                      <a:pt x="17" y="20"/>
                    </a:cubicBezTo>
                    <a:cubicBezTo>
                      <a:pt x="0" y="84"/>
                      <a:pt x="0" y="84"/>
                      <a:pt x="0" y="84"/>
                    </a:cubicBezTo>
                    <a:cubicBezTo>
                      <a:pt x="15" y="88"/>
                      <a:pt x="15" y="88"/>
                      <a:pt x="15" y="88"/>
                    </a:cubicBezTo>
                    <a:cubicBezTo>
                      <a:pt x="30" y="23"/>
                      <a:pt x="30" y="23"/>
                      <a:pt x="30" y="23"/>
                    </a:cubicBezTo>
                    <a:cubicBezTo>
                      <a:pt x="31" y="22"/>
                      <a:pt x="32" y="21"/>
                      <a:pt x="33" y="20"/>
                    </a:cubicBezTo>
                    <a:cubicBezTo>
                      <a:pt x="35" y="16"/>
                      <a:pt x="35" y="16"/>
                      <a:pt x="35" y="16"/>
                    </a:cubicBezTo>
                    <a:cubicBezTo>
                      <a:pt x="37" y="13"/>
                      <a:pt x="37" y="10"/>
                      <a:pt x="35" y="8"/>
                    </a:cubicBezTo>
                    <a:close/>
                  </a:path>
                </a:pathLst>
              </a:custGeom>
              <a:solidFill>
                <a:srgbClr val="4140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5" name="Oval 77"/>
              <p:cNvSpPr>
                <a:spLocks noChangeArrowheads="1"/>
              </p:cNvSpPr>
              <p:nvPr/>
            </p:nvSpPr>
            <p:spPr bwMode="auto">
              <a:xfrm>
                <a:off x="1326" y="1471"/>
                <a:ext cx="88" cy="104"/>
              </a:xfrm>
              <a:prstGeom prst="ellipse">
                <a:avLst/>
              </a:prstGeom>
              <a:solidFill>
                <a:srgbClr val="4140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6" name="Freeform 78"/>
              <p:cNvSpPr>
                <a:spLocks/>
              </p:cNvSpPr>
              <p:nvPr/>
            </p:nvSpPr>
            <p:spPr bwMode="auto">
              <a:xfrm>
                <a:off x="1261" y="1539"/>
                <a:ext cx="208" cy="207"/>
              </a:xfrm>
              <a:custGeom>
                <a:avLst/>
                <a:gdLst>
                  <a:gd name="T0" fmla="*/ 182 w 208"/>
                  <a:gd name="T1" fmla="*/ 207 h 207"/>
                  <a:gd name="T2" fmla="*/ 26 w 208"/>
                  <a:gd name="T3" fmla="*/ 207 h 207"/>
                  <a:gd name="T4" fmla="*/ 0 w 208"/>
                  <a:gd name="T5" fmla="*/ 0 h 207"/>
                  <a:gd name="T6" fmla="*/ 109 w 208"/>
                  <a:gd name="T7" fmla="*/ 31 h 207"/>
                  <a:gd name="T8" fmla="*/ 208 w 208"/>
                  <a:gd name="T9" fmla="*/ 0 h 207"/>
                  <a:gd name="T10" fmla="*/ 182 w 208"/>
                  <a:gd name="T11" fmla="*/ 207 h 207"/>
                </a:gdLst>
                <a:ahLst/>
                <a:cxnLst>
                  <a:cxn ang="0">
                    <a:pos x="T0" y="T1"/>
                  </a:cxn>
                  <a:cxn ang="0">
                    <a:pos x="T2" y="T3"/>
                  </a:cxn>
                  <a:cxn ang="0">
                    <a:pos x="T4" y="T5"/>
                  </a:cxn>
                  <a:cxn ang="0">
                    <a:pos x="T6" y="T7"/>
                  </a:cxn>
                  <a:cxn ang="0">
                    <a:pos x="T8" y="T9"/>
                  </a:cxn>
                  <a:cxn ang="0">
                    <a:pos x="T10" y="T11"/>
                  </a:cxn>
                </a:cxnLst>
                <a:rect l="0" t="0" r="r" b="b"/>
                <a:pathLst>
                  <a:path w="208" h="207">
                    <a:moveTo>
                      <a:pt x="182" y="207"/>
                    </a:moveTo>
                    <a:lnTo>
                      <a:pt x="26" y="207"/>
                    </a:lnTo>
                    <a:lnTo>
                      <a:pt x="0" y="0"/>
                    </a:lnTo>
                    <a:lnTo>
                      <a:pt x="109" y="31"/>
                    </a:lnTo>
                    <a:lnTo>
                      <a:pt x="208" y="0"/>
                    </a:lnTo>
                    <a:lnTo>
                      <a:pt x="182" y="207"/>
                    </a:lnTo>
                    <a:close/>
                  </a:path>
                </a:pathLst>
              </a:custGeom>
              <a:solidFill>
                <a:srgbClr val="4140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14" name="TextBox 13"/>
            <p:cNvSpPr txBox="1"/>
            <p:nvPr/>
          </p:nvSpPr>
          <p:spPr>
            <a:xfrm>
              <a:off x="266700" y="5750939"/>
              <a:ext cx="5646737" cy="843629"/>
            </a:xfrm>
            <a:prstGeom prst="rect">
              <a:avLst/>
            </a:prstGeom>
            <a:solidFill>
              <a:srgbClr val="00BCF2"/>
            </a:solidFill>
          </p:spPr>
          <p:txBody>
            <a:bodyPr wrap="square" lIns="0" tIns="149217" rIns="0" bIns="149217" rtlCol="0" anchor="ctr">
              <a:noAutofit/>
            </a:bodyPr>
            <a:lstStyle/>
            <a:p>
              <a:pPr algn="ctr" defTabSz="932308">
                <a:lnSpc>
                  <a:spcPct val="90000"/>
                </a:lnSpc>
                <a:spcBef>
                  <a:spcPct val="20000"/>
                </a:spcBef>
                <a:buClr>
                  <a:srgbClr val="FFFFFF"/>
                </a:buClr>
                <a:buSzPct val="90000"/>
                <a:defRPr/>
              </a:pPr>
              <a:r>
                <a:rPr lang="en-US" sz="2400" dirty="0">
                  <a:solidFill>
                    <a:srgbClr val="FFFFFF"/>
                  </a:solidFill>
                  <a:latin typeface="Segoe UI Semibold" panose="020B0702040204020203" pitchFamily="34" charset="0"/>
                  <a:cs typeface="Segoe UI Semibold" panose="020B0702040204020203" pitchFamily="34" charset="0"/>
                </a:rPr>
                <a:t>Before: </a:t>
              </a:r>
              <a:r>
                <a:rPr lang="en-US" sz="2400" dirty="0">
                  <a:solidFill>
                    <a:srgbClr val="FFFFFF"/>
                  </a:solidFill>
                </a:rPr>
                <a:t>Respected</a:t>
              </a:r>
            </a:p>
          </p:txBody>
        </p:sp>
      </p:grpSp>
      <p:sp>
        <p:nvSpPr>
          <p:cNvPr id="97" name="TextBox 96"/>
          <p:cNvSpPr txBox="1"/>
          <p:nvPr/>
        </p:nvSpPr>
        <p:spPr>
          <a:xfrm>
            <a:off x="1" y="1381134"/>
            <a:ext cx="270176" cy="5613391"/>
          </a:xfrm>
          <a:prstGeom prst="rect">
            <a:avLst/>
          </a:prstGeom>
          <a:solidFill>
            <a:srgbClr val="FFFFFF"/>
          </a:solidFill>
        </p:spPr>
        <p:txBody>
          <a:bodyPr wrap="square" lIns="0" tIns="149217" rIns="0" bIns="149217" rtlCol="0" anchor="ctr">
            <a:noAutofit/>
          </a:bodyPr>
          <a:lstStyle/>
          <a:p>
            <a:pPr algn="ctr" defTabSz="932308">
              <a:lnSpc>
                <a:spcPct val="90000"/>
              </a:lnSpc>
              <a:spcBef>
                <a:spcPct val="20000"/>
              </a:spcBef>
              <a:buClr>
                <a:srgbClr val="FFFFFF"/>
              </a:buClr>
              <a:buSzPct val="90000"/>
              <a:defRPr/>
            </a:pPr>
            <a:endParaRPr lang="en-US" sz="2400" dirty="0">
              <a:solidFill>
                <a:srgbClr val="FFFFFF"/>
              </a:solidFill>
            </a:endParaRPr>
          </a:p>
        </p:txBody>
      </p:sp>
      <p:sp>
        <p:nvSpPr>
          <p:cNvPr id="98" name="TextBox 97"/>
          <p:cNvSpPr txBox="1"/>
          <p:nvPr/>
        </p:nvSpPr>
        <p:spPr>
          <a:xfrm>
            <a:off x="5889085" y="1452832"/>
            <a:ext cx="560954" cy="5541693"/>
          </a:xfrm>
          <a:prstGeom prst="rect">
            <a:avLst/>
          </a:prstGeom>
          <a:solidFill>
            <a:srgbClr val="FFFFFF"/>
          </a:solidFill>
        </p:spPr>
        <p:txBody>
          <a:bodyPr wrap="square" lIns="0" tIns="149217" rIns="0" bIns="149217" rtlCol="0" anchor="ctr">
            <a:noAutofit/>
          </a:bodyPr>
          <a:lstStyle/>
          <a:p>
            <a:pPr algn="ctr" defTabSz="932308">
              <a:lnSpc>
                <a:spcPct val="90000"/>
              </a:lnSpc>
              <a:spcBef>
                <a:spcPct val="20000"/>
              </a:spcBef>
              <a:buClr>
                <a:srgbClr val="FFFFFF"/>
              </a:buClr>
              <a:buSzPct val="90000"/>
              <a:defRPr/>
            </a:pPr>
            <a:endParaRPr lang="en-US" sz="2400" dirty="0">
              <a:solidFill>
                <a:srgbClr val="FFFFFF"/>
              </a:solidFill>
            </a:endParaRPr>
          </a:p>
        </p:txBody>
      </p:sp>
      <p:sp>
        <p:nvSpPr>
          <p:cNvPr id="99" name="TextBox 98"/>
          <p:cNvSpPr txBox="1"/>
          <p:nvPr/>
        </p:nvSpPr>
        <p:spPr>
          <a:xfrm>
            <a:off x="207557" y="6591300"/>
            <a:ext cx="6522487" cy="407054"/>
          </a:xfrm>
          <a:prstGeom prst="rect">
            <a:avLst/>
          </a:prstGeom>
          <a:solidFill>
            <a:srgbClr val="FFFFFF"/>
          </a:solidFill>
        </p:spPr>
        <p:txBody>
          <a:bodyPr wrap="square" lIns="0" tIns="149217" rIns="0" bIns="149217" rtlCol="0" anchor="ctr">
            <a:noAutofit/>
          </a:bodyPr>
          <a:lstStyle/>
          <a:p>
            <a:pPr algn="ctr" defTabSz="932308">
              <a:lnSpc>
                <a:spcPct val="90000"/>
              </a:lnSpc>
              <a:spcBef>
                <a:spcPct val="20000"/>
              </a:spcBef>
              <a:buClr>
                <a:srgbClr val="FFFFFF"/>
              </a:buClr>
              <a:buSzPct val="90000"/>
              <a:defRPr/>
            </a:pPr>
            <a:endParaRPr lang="en-US" sz="2400" dirty="0">
              <a:solidFill>
                <a:srgbClr val="FFFFFF"/>
              </a:solidFill>
            </a:endParaRPr>
          </a:p>
        </p:txBody>
      </p:sp>
      <p:sp>
        <p:nvSpPr>
          <p:cNvPr id="100" name="TextBox 99"/>
          <p:cNvSpPr txBox="1"/>
          <p:nvPr/>
        </p:nvSpPr>
        <p:spPr>
          <a:xfrm>
            <a:off x="-19610" y="6989894"/>
            <a:ext cx="6522487" cy="444461"/>
          </a:xfrm>
          <a:prstGeom prst="rect">
            <a:avLst/>
          </a:prstGeom>
          <a:solidFill>
            <a:srgbClr val="E6E6E6"/>
          </a:solidFill>
        </p:spPr>
        <p:txBody>
          <a:bodyPr wrap="square" lIns="0" tIns="149217" rIns="0" bIns="149217" rtlCol="0" anchor="ctr">
            <a:noAutofit/>
          </a:bodyPr>
          <a:lstStyle/>
          <a:p>
            <a:pPr algn="ctr" defTabSz="932308">
              <a:lnSpc>
                <a:spcPct val="90000"/>
              </a:lnSpc>
              <a:spcBef>
                <a:spcPct val="20000"/>
              </a:spcBef>
              <a:buClr>
                <a:srgbClr val="FFFFFF"/>
              </a:buClr>
              <a:buSzPct val="90000"/>
              <a:defRPr/>
            </a:pPr>
            <a:endParaRPr lang="en-US" sz="2400" dirty="0">
              <a:solidFill>
                <a:srgbClr val="FFFFFF"/>
              </a:solidFill>
            </a:endParaRPr>
          </a:p>
        </p:txBody>
      </p:sp>
      <p:grpSp>
        <p:nvGrpSpPr>
          <p:cNvPr id="208" name="Group 207"/>
          <p:cNvGrpSpPr/>
          <p:nvPr/>
        </p:nvGrpSpPr>
        <p:grpSpPr>
          <a:xfrm>
            <a:off x="5691165" y="1474206"/>
            <a:ext cx="6340056" cy="5120362"/>
            <a:chOff x="5691165" y="1474206"/>
            <a:chExt cx="6340056" cy="5120362"/>
          </a:xfrm>
        </p:grpSpPr>
        <p:sp>
          <p:nvSpPr>
            <p:cNvPr id="12" name="Rectangle 51"/>
            <p:cNvSpPr>
              <a:spLocks noChangeArrowheads="1"/>
            </p:cNvSpPr>
            <p:nvPr/>
          </p:nvSpPr>
          <p:spPr bwMode="auto">
            <a:xfrm>
              <a:off x="6278564" y="1670050"/>
              <a:ext cx="5646738" cy="4087813"/>
            </a:xfrm>
            <a:prstGeom prst="rect">
              <a:avLst/>
            </a:prstGeom>
            <a:solidFill>
              <a:srgbClr val="EEEEEE"/>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5" name="TextBox 14"/>
            <p:cNvSpPr txBox="1"/>
            <p:nvPr/>
          </p:nvSpPr>
          <p:spPr>
            <a:xfrm>
              <a:off x="6278563" y="5750939"/>
              <a:ext cx="5646737" cy="843629"/>
            </a:xfrm>
            <a:prstGeom prst="rect">
              <a:avLst/>
            </a:prstGeom>
            <a:solidFill>
              <a:srgbClr val="333333"/>
            </a:solidFill>
          </p:spPr>
          <p:txBody>
            <a:bodyPr wrap="square" lIns="0" tIns="149217" rIns="0" bIns="149217" rtlCol="0" anchor="ctr">
              <a:noAutofit/>
            </a:bodyPr>
            <a:lstStyle/>
            <a:p>
              <a:pPr algn="ctr" defTabSz="932658">
                <a:lnSpc>
                  <a:spcPct val="90000"/>
                </a:lnSpc>
                <a:spcAft>
                  <a:spcPts val="612"/>
                </a:spcAft>
              </a:pPr>
              <a:r>
                <a:rPr lang="en-US" sz="2400" dirty="0">
                  <a:solidFill>
                    <a:srgbClr val="FFFFFF"/>
                  </a:solidFill>
                  <a:latin typeface="Segoe UI Semibold" panose="020B0702040204020203" pitchFamily="34" charset="0"/>
                  <a:cs typeface="Segoe UI Semibold" panose="020B0702040204020203" pitchFamily="34" charset="0"/>
                </a:rPr>
                <a:t>After: </a:t>
              </a:r>
              <a:r>
                <a:rPr lang="en-US" sz="2400" dirty="0">
                  <a:solidFill>
                    <a:srgbClr val="FFFFFF"/>
                  </a:solidFill>
                </a:rPr>
                <a:t>Exposed</a:t>
              </a:r>
            </a:p>
          </p:txBody>
        </p:sp>
        <p:grpSp>
          <p:nvGrpSpPr>
            <p:cNvPr id="102" name="Group 81"/>
            <p:cNvGrpSpPr>
              <a:grpSpLocks noChangeAspect="1"/>
            </p:cNvGrpSpPr>
            <p:nvPr/>
          </p:nvGrpSpPr>
          <p:grpSpPr bwMode="auto">
            <a:xfrm>
              <a:off x="5691165" y="1474206"/>
              <a:ext cx="6340056" cy="4276734"/>
              <a:chOff x="4130" y="701"/>
              <a:chExt cx="3506" cy="2365"/>
            </a:xfrm>
          </p:grpSpPr>
          <p:sp>
            <p:nvSpPr>
              <p:cNvPr id="103" name="AutoShape 80"/>
              <p:cNvSpPr>
                <a:spLocks noChangeAspect="1" noChangeArrowheads="1" noTextEdit="1"/>
              </p:cNvSpPr>
              <p:nvPr/>
            </p:nvSpPr>
            <p:spPr bwMode="auto">
              <a:xfrm>
                <a:off x="4130" y="701"/>
                <a:ext cx="3383" cy="23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5" name="Rectangle 83"/>
              <p:cNvSpPr>
                <a:spLocks noChangeArrowheads="1"/>
              </p:cNvSpPr>
              <p:nvPr/>
            </p:nvSpPr>
            <p:spPr bwMode="auto">
              <a:xfrm>
                <a:off x="4130" y="703"/>
                <a:ext cx="3195" cy="2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7" name="Freeform 85"/>
              <p:cNvSpPr>
                <a:spLocks noEditPoints="1"/>
              </p:cNvSpPr>
              <p:nvPr/>
            </p:nvSpPr>
            <p:spPr bwMode="auto">
              <a:xfrm>
                <a:off x="4605" y="2163"/>
                <a:ext cx="1397" cy="195"/>
              </a:xfrm>
              <a:custGeom>
                <a:avLst/>
                <a:gdLst>
                  <a:gd name="T0" fmla="*/ 736 w 736"/>
                  <a:gd name="T1" fmla="*/ 86 h 102"/>
                  <a:gd name="T2" fmla="*/ 482 w 736"/>
                  <a:gd name="T3" fmla="*/ 86 h 102"/>
                  <a:gd name="T4" fmla="*/ 516 w 736"/>
                  <a:gd name="T5" fmla="*/ 102 h 102"/>
                  <a:gd name="T6" fmla="*/ 736 w 736"/>
                  <a:gd name="T7" fmla="*/ 102 h 102"/>
                  <a:gd name="T8" fmla="*/ 736 w 736"/>
                  <a:gd name="T9" fmla="*/ 93 h 102"/>
                  <a:gd name="T10" fmla="*/ 736 w 736"/>
                  <a:gd name="T11" fmla="*/ 86 h 102"/>
                  <a:gd name="T12" fmla="*/ 130 w 736"/>
                  <a:gd name="T13" fmla="*/ 0 h 102"/>
                  <a:gd name="T14" fmla="*/ 12 w 736"/>
                  <a:gd name="T15" fmla="*/ 0 h 102"/>
                  <a:gd name="T16" fmla="*/ 9 w 736"/>
                  <a:gd name="T17" fmla="*/ 16 h 102"/>
                  <a:gd name="T18" fmla="*/ 326 w 736"/>
                  <a:gd name="T19" fmla="*/ 101 h 102"/>
                  <a:gd name="T20" fmla="*/ 353 w 736"/>
                  <a:gd name="T21" fmla="*/ 80 h 102"/>
                  <a:gd name="T22" fmla="*/ 260 w 736"/>
                  <a:gd name="T23" fmla="*/ 41 h 102"/>
                  <a:gd name="T24" fmla="*/ 151 w 736"/>
                  <a:gd name="T25" fmla="*/ 41 h 102"/>
                  <a:gd name="T26" fmla="*/ 140 w 736"/>
                  <a:gd name="T27" fmla="*/ 37 h 102"/>
                  <a:gd name="T28" fmla="*/ 134 w 736"/>
                  <a:gd name="T29" fmla="*/ 27 h 102"/>
                  <a:gd name="T30" fmla="*/ 130 w 736"/>
                  <a:gd name="T31" fmla="*/ 0 h 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736" h="102">
                    <a:moveTo>
                      <a:pt x="736" y="86"/>
                    </a:moveTo>
                    <a:cubicBezTo>
                      <a:pt x="482" y="86"/>
                      <a:pt x="482" y="86"/>
                      <a:pt x="482" y="86"/>
                    </a:cubicBezTo>
                    <a:cubicBezTo>
                      <a:pt x="516" y="102"/>
                      <a:pt x="516" y="102"/>
                      <a:pt x="516" y="102"/>
                    </a:cubicBezTo>
                    <a:cubicBezTo>
                      <a:pt x="736" y="102"/>
                      <a:pt x="736" y="102"/>
                      <a:pt x="736" y="102"/>
                    </a:cubicBezTo>
                    <a:cubicBezTo>
                      <a:pt x="736" y="100"/>
                      <a:pt x="736" y="95"/>
                      <a:pt x="736" y="93"/>
                    </a:cubicBezTo>
                    <a:cubicBezTo>
                      <a:pt x="736" y="90"/>
                      <a:pt x="736" y="87"/>
                      <a:pt x="736" y="86"/>
                    </a:cubicBezTo>
                    <a:moveTo>
                      <a:pt x="130" y="0"/>
                    </a:moveTo>
                    <a:cubicBezTo>
                      <a:pt x="12" y="0"/>
                      <a:pt x="12" y="0"/>
                      <a:pt x="12" y="0"/>
                    </a:cubicBezTo>
                    <a:cubicBezTo>
                      <a:pt x="2" y="0"/>
                      <a:pt x="0" y="13"/>
                      <a:pt x="9" y="16"/>
                    </a:cubicBezTo>
                    <a:cubicBezTo>
                      <a:pt x="326" y="101"/>
                      <a:pt x="326" y="101"/>
                      <a:pt x="326" y="101"/>
                    </a:cubicBezTo>
                    <a:cubicBezTo>
                      <a:pt x="332" y="91"/>
                      <a:pt x="341" y="84"/>
                      <a:pt x="353" y="80"/>
                    </a:cubicBezTo>
                    <a:cubicBezTo>
                      <a:pt x="260" y="41"/>
                      <a:pt x="260" y="41"/>
                      <a:pt x="260" y="41"/>
                    </a:cubicBezTo>
                    <a:cubicBezTo>
                      <a:pt x="151" y="41"/>
                      <a:pt x="151" y="41"/>
                      <a:pt x="151" y="41"/>
                    </a:cubicBezTo>
                    <a:cubicBezTo>
                      <a:pt x="147" y="41"/>
                      <a:pt x="143" y="39"/>
                      <a:pt x="140" y="37"/>
                    </a:cubicBezTo>
                    <a:cubicBezTo>
                      <a:pt x="137" y="34"/>
                      <a:pt x="136" y="30"/>
                      <a:pt x="134" y="27"/>
                    </a:cubicBezTo>
                    <a:cubicBezTo>
                      <a:pt x="130" y="0"/>
                      <a:pt x="130" y="0"/>
                      <a:pt x="130" y="0"/>
                    </a:cubicBezTo>
                  </a:path>
                </a:pathLst>
              </a:custGeom>
              <a:solidFill>
                <a:srgbClr val="D2D2D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8" name="Freeform 86"/>
              <p:cNvSpPr>
                <a:spLocks/>
              </p:cNvSpPr>
              <p:nvPr/>
            </p:nvSpPr>
            <p:spPr bwMode="auto">
              <a:xfrm>
                <a:off x="4641" y="1685"/>
                <a:ext cx="753" cy="496"/>
              </a:xfrm>
              <a:custGeom>
                <a:avLst/>
                <a:gdLst>
                  <a:gd name="T0" fmla="*/ 318 w 397"/>
                  <a:gd name="T1" fmla="*/ 239 h 260"/>
                  <a:gd name="T2" fmla="*/ 291 w 397"/>
                  <a:gd name="T3" fmla="*/ 260 h 260"/>
                  <a:gd name="T4" fmla="*/ 17 w 397"/>
                  <a:gd name="T5" fmla="*/ 260 h 260"/>
                  <a:gd name="T6" fmla="*/ 4 w 397"/>
                  <a:gd name="T7" fmla="*/ 239 h 260"/>
                  <a:gd name="T8" fmla="*/ 80 w 397"/>
                  <a:gd name="T9" fmla="*/ 19 h 260"/>
                  <a:gd name="T10" fmla="*/ 107 w 397"/>
                  <a:gd name="T11" fmla="*/ 0 h 260"/>
                  <a:gd name="T12" fmla="*/ 380 w 397"/>
                  <a:gd name="T13" fmla="*/ 0 h 260"/>
                  <a:gd name="T14" fmla="*/ 394 w 397"/>
                  <a:gd name="T15" fmla="*/ 19 h 260"/>
                  <a:gd name="T16" fmla="*/ 318 w 397"/>
                  <a:gd name="T17" fmla="*/ 239 h 2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97" h="260">
                    <a:moveTo>
                      <a:pt x="318" y="239"/>
                    </a:moveTo>
                    <a:cubicBezTo>
                      <a:pt x="314" y="250"/>
                      <a:pt x="301" y="260"/>
                      <a:pt x="291" y="260"/>
                    </a:cubicBezTo>
                    <a:cubicBezTo>
                      <a:pt x="17" y="260"/>
                      <a:pt x="17" y="260"/>
                      <a:pt x="17" y="260"/>
                    </a:cubicBezTo>
                    <a:cubicBezTo>
                      <a:pt x="5" y="260"/>
                      <a:pt x="0" y="250"/>
                      <a:pt x="4" y="239"/>
                    </a:cubicBezTo>
                    <a:cubicBezTo>
                      <a:pt x="80" y="19"/>
                      <a:pt x="80" y="19"/>
                      <a:pt x="80" y="19"/>
                    </a:cubicBezTo>
                    <a:cubicBezTo>
                      <a:pt x="83" y="10"/>
                      <a:pt x="96" y="0"/>
                      <a:pt x="107" y="0"/>
                    </a:cubicBezTo>
                    <a:cubicBezTo>
                      <a:pt x="380" y="0"/>
                      <a:pt x="380" y="0"/>
                      <a:pt x="380" y="0"/>
                    </a:cubicBezTo>
                    <a:cubicBezTo>
                      <a:pt x="391" y="0"/>
                      <a:pt x="397" y="10"/>
                      <a:pt x="394" y="19"/>
                    </a:cubicBezTo>
                    <a:lnTo>
                      <a:pt x="318" y="239"/>
                    </a:lnTo>
                    <a:close/>
                  </a:path>
                </a:pathLst>
              </a:custGeom>
              <a:solidFill>
                <a:srgbClr val="90908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9" name="Freeform 87"/>
              <p:cNvSpPr>
                <a:spLocks/>
              </p:cNvSpPr>
              <p:nvPr/>
            </p:nvSpPr>
            <p:spPr bwMode="auto">
              <a:xfrm>
                <a:off x="4720" y="1303"/>
                <a:ext cx="1549" cy="931"/>
              </a:xfrm>
              <a:custGeom>
                <a:avLst/>
                <a:gdLst>
                  <a:gd name="T0" fmla="*/ 814 w 816"/>
                  <a:gd name="T1" fmla="*/ 477 h 489"/>
                  <a:gd name="T2" fmla="*/ 806 w 816"/>
                  <a:gd name="T3" fmla="*/ 489 h 489"/>
                  <a:gd name="T4" fmla="*/ 90 w 816"/>
                  <a:gd name="T5" fmla="*/ 489 h 489"/>
                  <a:gd name="T6" fmla="*/ 78 w 816"/>
                  <a:gd name="T7" fmla="*/ 477 h 489"/>
                  <a:gd name="T8" fmla="*/ 1 w 816"/>
                  <a:gd name="T9" fmla="*/ 11 h 489"/>
                  <a:gd name="T10" fmla="*/ 10 w 816"/>
                  <a:gd name="T11" fmla="*/ 0 h 489"/>
                  <a:gd name="T12" fmla="*/ 726 w 816"/>
                  <a:gd name="T13" fmla="*/ 0 h 489"/>
                  <a:gd name="T14" fmla="*/ 738 w 816"/>
                  <a:gd name="T15" fmla="*/ 11 h 489"/>
                  <a:gd name="T16" fmla="*/ 814 w 816"/>
                  <a:gd name="T17" fmla="*/ 477 h 4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16" h="489">
                    <a:moveTo>
                      <a:pt x="814" y="477"/>
                    </a:moveTo>
                    <a:cubicBezTo>
                      <a:pt x="816" y="483"/>
                      <a:pt x="812" y="489"/>
                      <a:pt x="806" y="489"/>
                    </a:cubicBezTo>
                    <a:cubicBezTo>
                      <a:pt x="90" y="489"/>
                      <a:pt x="90" y="489"/>
                      <a:pt x="90" y="489"/>
                    </a:cubicBezTo>
                    <a:cubicBezTo>
                      <a:pt x="85" y="489"/>
                      <a:pt x="79" y="483"/>
                      <a:pt x="78" y="477"/>
                    </a:cubicBezTo>
                    <a:cubicBezTo>
                      <a:pt x="1" y="11"/>
                      <a:pt x="1" y="11"/>
                      <a:pt x="1" y="11"/>
                    </a:cubicBezTo>
                    <a:cubicBezTo>
                      <a:pt x="0" y="5"/>
                      <a:pt x="4" y="0"/>
                      <a:pt x="10" y="0"/>
                    </a:cubicBezTo>
                    <a:cubicBezTo>
                      <a:pt x="726" y="0"/>
                      <a:pt x="726" y="0"/>
                      <a:pt x="726" y="0"/>
                    </a:cubicBezTo>
                    <a:cubicBezTo>
                      <a:pt x="731" y="0"/>
                      <a:pt x="737" y="5"/>
                      <a:pt x="738" y="11"/>
                    </a:cubicBezTo>
                    <a:cubicBezTo>
                      <a:pt x="814" y="477"/>
                      <a:pt x="814" y="477"/>
                      <a:pt x="814" y="477"/>
                    </a:cubicBezTo>
                  </a:path>
                </a:pathLst>
              </a:custGeom>
              <a:solidFill>
                <a:srgbClr val="33333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0" name="Freeform 88"/>
              <p:cNvSpPr>
                <a:spLocks/>
              </p:cNvSpPr>
              <p:nvPr/>
            </p:nvSpPr>
            <p:spPr bwMode="auto">
              <a:xfrm>
                <a:off x="4715" y="1293"/>
                <a:ext cx="1560" cy="948"/>
              </a:xfrm>
              <a:custGeom>
                <a:avLst/>
                <a:gdLst>
                  <a:gd name="T0" fmla="*/ 817 w 822"/>
                  <a:gd name="T1" fmla="*/ 482 h 498"/>
                  <a:gd name="T2" fmla="*/ 813 w 822"/>
                  <a:gd name="T3" fmla="*/ 484 h 498"/>
                  <a:gd name="T4" fmla="*/ 812 w 822"/>
                  <a:gd name="T5" fmla="*/ 488 h 498"/>
                  <a:gd name="T6" fmla="*/ 809 w 822"/>
                  <a:gd name="T7" fmla="*/ 489 h 498"/>
                  <a:gd name="T8" fmla="*/ 93 w 822"/>
                  <a:gd name="T9" fmla="*/ 489 h 498"/>
                  <a:gd name="T10" fmla="*/ 88 w 822"/>
                  <a:gd name="T11" fmla="*/ 487 h 498"/>
                  <a:gd name="T12" fmla="*/ 85 w 822"/>
                  <a:gd name="T13" fmla="*/ 482 h 498"/>
                  <a:gd name="T14" fmla="*/ 9 w 822"/>
                  <a:gd name="T15" fmla="*/ 14 h 498"/>
                  <a:gd name="T16" fmla="*/ 10 w 822"/>
                  <a:gd name="T17" fmla="*/ 10 h 498"/>
                  <a:gd name="T18" fmla="*/ 13 w 822"/>
                  <a:gd name="T19" fmla="*/ 9 h 498"/>
                  <a:gd name="T20" fmla="*/ 729 w 822"/>
                  <a:gd name="T21" fmla="*/ 9 h 498"/>
                  <a:gd name="T22" fmla="*/ 734 w 822"/>
                  <a:gd name="T23" fmla="*/ 10 h 498"/>
                  <a:gd name="T24" fmla="*/ 737 w 822"/>
                  <a:gd name="T25" fmla="*/ 16 h 498"/>
                  <a:gd name="T26" fmla="*/ 813 w 822"/>
                  <a:gd name="T27" fmla="*/ 484 h 498"/>
                  <a:gd name="T28" fmla="*/ 817 w 822"/>
                  <a:gd name="T29" fmla="*/ 482 h 498"/>
                  <a:gd name="T30" fmla="*/ 822 w 822"/>
                  <a:gd name="T31" fmla="*/ 482 h 498"/>
                  <a:gd name="T32" fmla="*/ 746 w 822"/>
                  <a:gd name="T33" fmla="*/ 14 h 498"/>
                  <a:gd name="T34" fmla="*/ 740 w 822"/>
                  <a:gd name="T35" fmla="*/ 5 h 498"/>
                  <a:gd name="T36" fmla="*/ 729 w 822"/>
                  <a:gd name="T37" fmla="*/ 0 h 498"/>
                  <a:gd name="T38" fmla="*/ 13 w 822"/>
                  <a:gd name="T39" fmla="*/ 0 h 498"/>
                  <a:gd name="T40" fmla="*/ 3 w 822"/>
                  <a:gd name="T41" fmla="*/ 5 h 498"/>
                  <a:gd name="T42" fmla="*/ 0 w 822"/>
                  <a:gd name="T43" fmla="*/ 14 h 498"/>
                  <a:gd name="T44" fmla="*/ 0 w 822"/>
                  <a:gd name="T45" fmla="*/ 16 h 498"/>
                  <a:gd name="T46" fmla="*/ 76 w 822"/>
                  <a:gd name="T47" fmla="*/ 484 h 498"/>
                  <a:gd name="T48" fmla="*/ 82 w 822"/>
                  <a:gd name="T49" fmla="*/ 494 h 498"/>
                  <a:gd name="T50" fmla="*/ 93 w 822"/>
                  <a:gd name="T51" fmla="*/ 498 h 498"/>
                  <a:gd name="T52" fmla="*/ 809 w 822"/>
                  <a:gd name="T53" fmla="*/ 498 h 498"/>
                  <a:gd name="T54" fmla="*/ 817 w 822"/>
                  <a:gd name="T55" fmla="*/ 494 h 498"/>
                  <a:gd name="T56" fmla="*/ 822 w 822"/>
                  <a:gd name="T57" fmla="*/ 484 h 498"/>
                  <a:gd name="T58" fmla="*/ 822 w 822"/>
                  <a:gd name="T59" fmla="*/ 482 h 498"/>
                  <a:gd name="T60" fmla="*/ 817 w 822"/>
                  <a:gd name="T61" fmla="*/ 482 h 4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822" h="498">
                    <a:moveTo>
                      <a:pt x="817" y="482"/>
                    </a:moveTo>
                    <a:cubicBezTo>
                      <a:pt x="813" y="484"/>
                      <a:pt x="813" y="484"/>
                      <a:pt x="813" y="484"/>
                    </a:cubicBezTo>
                    <a:cubicBezTo>
                      <a:pt x="813" y="485"/>
                      <a:pt x="813" y="487"/>
                      <a:pt x="812" y="488"/>
                    </a:cubicBezTo>
                    <a:cubicBezTo>
                      <a:pt x="812" y="489"/>
                      <a:pt x="810" y="489"/>
                      <a:pt x="809" y="489"/>
                    </a:cubicBezTo>
                    <a:cubicBezTo>
                      <a:pt x="93" y="489"/>
                      <a:pt x="93" y="489"/>
                      <a:pt x="93" y="489"/>
                    </a:cubicBezTo>
                    <a:cubicBezTo>
                      <a:pt x="92" y="489"/>
                      <a:pt x="89" y="488"/>
                      <a:pt x="88" y="487"/>
                    </a:cubicBezTo>
                    <a:cubicBezTo>
                      <a:pt x="86" y="485"/>
                      <a:pt x="85" y="484"/>
                      <a:pt x="85" y="482"/>
                    </a:cubicBezTo>
                    <a:cubicBezTo>
                      <a:pt x="9" y="14"/>
                      <a:pt x="9" y="14"/>
                      <a:pt x="9" y="14"/>
                    </a:cubicBezTo>
                    <a:cubicBezTo>
                      <a:pt x="9" y="13"/>
                      <a:pt x="9" y="12"/>
                      <a:pt x="10" y="10"/>
                    </a:cubicBezTo>
                    <a:cubicBezTo>
                      <a:pt x="10" y="9"/>
                      <a:pt x="12" y="9"/>
                      <a:pt x="13" y="9"/>
                    </a:cubicBezTo>
                    <a:cubicBezTo>
                      <a:pt x="729" y="9"/>
                      <a:pt x="729" y="9"/>
                      <a:pt x="729" y="9"/>
                    </a:cubicBezTo>
                    <a:cubicBezTo>
                      <a:pt x="730" y="9"/>
                      <a:pt x="733" y="9"/>
                      <a:pt x="734" y="10"/>
                    </a:cubicBezTo>
                    <a:cubicBezTo>
                      <a:pt x="736" y="13"/>
                      <a:pt x="737" y="14"/>
                      <a:pt x="737" y="16"/>
                    </a:cubicBezTo>
                    <a:cubicBezTo>
                      <a:pt x="813" y="484"/>
                      <a:pt x="813" y="484"/>
                      <a:pt x="813" y="484"/>
                    </a:cubicBezTo>
                    <a:cubicBezTo>
                      <a:pt x="817" y="482"/>
                      <a:pt x="817" y="482"/>
                      <a:pt x="817" y="482"/>
                    </a:cubicBezTo>
                    <a:cubicBezTo>
                      <a:pt x="822" y="482"/>
                      <a:pt x="822" y="482"/>
                      <a:pt x="822" y="482"/>
                    </a:cubicBezTo>
                    <a:cubicBezTo>
                      <a:pt x="746" y="14"/>
                      <a:pt x="746" y="14"/>
                      <a:pt x="746" y="14"/>
                    </a:cubicBezTo>
                    <a:cubicBezTo>
                      <a:pt x="744" y="12"/>
                      <a:pt x="743" y="7"/>
                      <a:pt x="740" y="5"/>
                    </a:cubicBezTo>
                    <a:cubicBezTo>
                      <a:pt x="737" y="2"/>
                      <a:pt x="733" y="0"/>
                      <a:pt x="729" y="0"/>
                    </a:cubicBezTo>
                    <a:cubicBezTo>
                      <a:pt x="13" y="0"/>
                      <a:pt x="13" y="0"/>
                      <a:pt x="13" y="0"/>
                    </a:cubicBezTo>
                    <a:cubicBezTo>
                      <a:pt x="9" y="0"/>
                      <a:pt x="6" y="2"/>
                      <a:pt x="3" y="5"/>
                    </a:cubicBezTo>
                    <a:cubicBezTo>
                      <a:pt x="2" y="7"/>
                      <a:pt x="0" y="10"/>
                      <a:pt x="0" y="14"/>
                    </a:cubicBezTo>
                    <a:cubicBezTo>
                      <a:pt x="0" y="16"/>
                      <a:pt x="0" y="16"/>
                      <a:pt x="0" y="16"/>
                    </a:cubicBezTo>
                    <a:cubicBezTo>
                      <a:pt x="76" y="484"/>
                      <a:pt x="76" y="484"/>
                      <a:pt x="76" y="484"/>
                    </a:cubicBezTo>
                    <a:cubicBezTo>
                      <a:pt x="78" y="487"/>
                      <a:pt x="79" y="491"/>
                      <a:pt x="82" y="494"/>
                    </a:cubicBezTo>
                    <a:cubicBezTo>
                      <a:pt x="85" y="496"/>
                      <a:pt x="89" y="498"/>
                      <a:pt x="93" y="498"/>
                    </a:cubicBezTo>
                    <a:cubicBezTo>
                      <a:pt x="809" y="498"/>
                      <a:pt x="809" y="498"/>
                      <a:pt x="809" y="498"/>
                    </a:cubicBezTo>
                    <a:cubicBezTo>
                      <a:pt x="812" y="498"/>
                      <a:pt x="816" y="496"/>
                      <a:pt x="817" y="494"/>
                    </a:cubicBezTo>
                    <a:cubicBezTo>
                      <a:pt x="820" y="491"/>
                      <a:pt x="822" y="488"/>
                      <a:pt x="822" y="484"/>
                    </a:cubicBezTo>
                    <a:cubicBezTo>
                      <a:pt x="822" y="482"/>
                      <a:pt x="822" y="482"/>
                      <a:pt x="822" y="482"/>
                    </a:cubicBezTo>
                    <a:cubicBezTo>
                      <a:pt x="817" y="482"/>
                      <a:pt x="817" y="482"/>
                      <a:pt x="817" y="482"/>
                    </a:cubicBezTo>
                  </a:path>
                </a:pathLst>
              </a:custGeom>
              <a:solidFill>
                <a:srgbClr val="AEAEA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1" name="Freeform 89"/>
              <p:cNvSpPr>
                <a:spLocks/>
              </p:cNvSpPr>
              <p:nvPr/>
            </p:nvSpPr>
            <p:spPr bwMode="auto">
              <a:xfrm>
                <a:off x="6112" y="1727"/>
                <a:ext cx="42" cy="40"/>
              </a:xfrm>
              <a:custGeom>
                <a:avLst/>
                <a:gdLst>
                  <a:gd name="T0" fmla="*/ 36 w 42"/>
                  <a:gd name="T1" fmla="*/ 0 h 40"/>
                  <a:gd name="T2" fmla="*/ 0 w 42"/>
                  <a:gd name="T3" fmla="*/ 8 h 40"/>
                  <a:gd name="T4" fmla="*/ 4 w 42"/>
                  <a:gd name="T5" fmla="*/ 35 h 40"/>
                  <a:gd name="T6" fmla="*/ 42 w 42"/>
                  <a:gd name="T7" fmla="*/ 40 h 40"/>
                  <a:gd name="T8" fmla="*/ 36 w 42"/>
                  <a:gd name="T9" fmla="*/ 0 h 40"/>
                </a:gdLst>
                <a:ahLst/>
                <a:cxnLst>
                  <a:cxn ang="0">
                    <a:pos x="T0" y="T1"/>
                  </a:cxn>
                  <a:cxn ang="0">
                    <a:pos x="T2" y="T3"/>
                  </a:cxn>
                  <a:cxn ang="0">
                    <a:pos x="T4" y="T5"/>
                  </a:cxn>
                  <a:cxn ang="0">
                    <a:pos x="T6" y="T7"/>
                  </a:cxn>
                  <a:cxn ang="0">
                    <a:pos x="T8" y="T9"/>
                  </a:cxn>
                </a:cxnLst>
                <a:rect l="0" t="0" r="r" b="b"/>
                <a:pathLst>
                  <a:path w="42" h="40">
                    <a:moveTo>
                      <a:pt x="36" y="0"/>
                    </a:moveTo>
                    <a:lnTo>
                      <a:pt x="0" y="8"/>
                    </a:lnTo>
                    <a:lnTo>
                      <a:pt x="4" y="35"/>
                    </a:lnTo>
                    <a:lnTo>
                      <a:pt x="42" y="40"/>
                    </a:lnTo>
                    <a:lnTo>
                      <a:pt x="36" y="0"/>
                    </a:lnTo>
                    <a:close/>
                  </a:path>
                </a:pathLst>
              </a:custGeom>
              <a:solidFill>
                <a:srgbClr val="AEAEA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2" name="Freeform 90"/>
              <p:cNvSpPr>
                <a:spLocks/>
              </p:cNvSpPr>
              <p:nvPr/>
            </p:nvSpPr>
            <p:spPr bwMode="auto">
              <a:xfrm>
                <a:off x="4855" y="2120"/>
                <a:ext cx="488" cy="114"/>
              </a:xfrm>
              <a:custGeom>
                <a:avLst/>
                <a:gdLst>
                  <a:gd name="T0" fmla="*/ 0 w 257"/>
                  <a:gd name="T1" fmla="*/ 0 h 60"/>
                  <a:gd name="T2" fmla="*/ 8 w 257"/>
                  <a:gd name="T3" fmla="*/ 50 h 60"/>
                  <a:gd name="T4" fmla="*/ 18 w 257"/>
                  <a:gd name="T5" fmla="*/ 60 h 60"/>
                  <a:gd name="T6" fmla="*/ 257 w 257"/>
                  <a:gd name="T7" fmla="*/ 60 h 60"/>
                  <a:gd name="T8" fmla="*/ 98 w 257"/>
                  <a:gd name="T9" fmla="*/ 15 h 60"/>
                  <a:gd name="T10" fmla="*/ 0 w 257"/>
                  <a:gd name="T11" fmla="*/ 0 h 60"/>
                </a:gdLst>
                <a:ahLst/>
                <a:cxnLst>
                  <a:cxn ang="0">
                    <a:pos x="T0" y="T1"/>
                  </a:cxn>
                  <a:cxn ang="0">
                    <a:pos x="T2" y="T3"/>
                  </a:cxn>
                  <a:cxn ang="0">
                    <a:pos x="T4" y="T5"/>
                  </a:cxn>
                  <a:cxn ang="0">
                    <a:pos x="T6" y="T7"/>
                  </a:cxn>
                  <a:cxn ang="0">
                    <a:pos x="T8" y="T9"/>
                  </a:cxn>
                  <a:cxn ang="0">
                    <a:pos x="T10" y="T11"/>
                  </a:cxn>
                </a:cxnLst>
                <a:rect l="0" t="0" r="r" b="b"/>
                <a:pathLst>
                  <a:path w="257" h="60">
                    <a:moveTo>
                      <a:pt x="0" y="0"/>
                    </a:moveTo>
                    <a:cubicBezTo>
                      <a:pt x="8" y="50"/>
                      <a:pt x="8" y="50"/>
                      <a:pt x="8" y="50"/>
                    </a:cubicBezTo>
                    <a:cubicBezTo>
                      <a:pt x="8" y="55"/>
                      <a:pt x="12" y="60"/>
                      <a:pt x="18" y="60"/>
                    </a:cubicBezTo>
                    <a:cubicBezTo>
                      <a:pt x="257" y="60"/>
                      <a:pt x="257" y="60"/>
                      <a:pt x="257" y="60"/>
                    </a:cubicBezTo>
                    <a:cubicBezTo>
                      <a:pt x="98" y="15"/>
                      <a:pt x="98" y="15"/>
                      <a:pt x="98" y="15"/>
                    </a:cubicBezTo>
                    <a:lnTo>
                      <a:pt x="0" y="0"/>
                    </a:lnTo>
                    <a:close/>
                  </a:path>
                </a:pathLst>
              </a:custGeom>
              <a:solidFill>
                <a:srgbClr val="3378B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3" name="Freeform 91"/>
              <p:cNvSpPr>
                <a:spLocks/>
              </p:cNvSpPr>
              <p:nvPr/>
            </p:nvSpPr>
            <p:spPr bwMode="auto">
              <a:xfrm>
                <a:off x="4855" y="2135"/>
                <a:ext cx="1826" cy="192"/>
              </a:xfrm>
              <a:custGeom>
                <a:avLst/>
                <a:gdLst>
                  <a:gd name="T0" fmla="*/ 959 w 962"/>
                  <a:gd name="T1" fmla="*/ 101 h 101"/>
                  <a:gd name="T2" fmla="*/ 240 w 962"/>
                  <a:gd name="T3" fmla="*/ 101 h 101"/>
                  <a:gd name="T4" fmla="*/ 222 w 962"/>
                  <a:gd name="T5" fmla="*/ 96 h 101"/>
                  <a:gd name="T6" fmla="*/ 0 w 962"/>
                  <a:gd name="T7" fmla="*/ 0 h 101"/>
                  <a:gd name="T8" fmla="*/ 739 w 962"/>
                  <a:gd name="T9" fmla="*/ 0 h 101"/>
                  <a:gd name="T10" fmla="*/ 962 w 962"/>
                  <a:gd name="T11" fmla="*/ 88 h 101"/>
                  <a:gd name="T12" fmla="*/ 962 w 962"/>
                  <a:gd name="T13" fmla="*/ 98 h 101"/>
                  <a:gd name="T14" fmla="*/ 959 w 962"/>
                  <a:gd name="T15" fmla="*/ 101 h 10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62" h="101">
                    <a:moveTo>
                      <a:pt x="959" y="101"/>
                    </a:moveTo>
                    <a:cubicBezTo>
                      <a:pt x="240" y="101"/>
                      <a:pt x="240" y="101"/>
                      <a:pt x="240" y="101"/>
                    </a:cubicBezTo>
                    <a:cubicBezTo>
                      <a:pt x="235" y="101"/>
                      <a:pt x="228" y="99"/>
                      <a:pt x="222" y="96"/>
                    </a:cubicBezTo>
                    <a:cubicBezTo>
                      <a:pt x="0" y="0"/>
                      <a:pt x="0" y="0"/>
                      <a:pt x="0" y="0"/>
                    </a:cubicBezTo>
                    <a:cubicBezTo>
                      <a:pt x="739" y="0"/>
                      <a:pt x="739" y="0"/>
                      <a:pt x="739" y="0"/>
                    </a:cubicBezTo>
                    <a:cubicBezTo>
                      <a:pt x="962" y="88"/>
                      <a:pt x="962" y="88"/>
                      <a:pt x="962" y="88"/>
                    </a:cubicBezTo>
                    <a:cubicBezTo>
                      <a:pt x="962" y="88"/>
                      <a:pt x="962" y="96"/>
                      <a:pt x="962" y="98"/>
                    </a:cubicBezTo>
                    <a:cubicBezTo>
                      <a:pt x="960" y="99"/>
                      <a:pt x="960" y="101"/>
                      <a:pt x="959" y="101"/>
                    </a:cubicBezTo>
                  </a:path>
                </a:pathLst>
              </a:custGeom>
              <a:solidFill>
                <a:srgbClr val="3178B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4" name="Freeform 92"/>
              <p:cNvSpPr>
                <a:spLocks/>
              </p:cNvSpPr>
              <p:nvPr/>
            </p:nvSpPr>
            <p:spPr bwMode="auto">
              <a:xfrm>
                <a:off x="4855" y="2121"/>
                <a:ext cx="1826" cy="183"/>
              </a:xfrm>
              <a:custGeom>
                <a:avLst/>
                <a:gdLst>
                  <a:gd name="T0" fmla="*/ 959 w 962"/>
                  <a:gd name="T1" fmla="*/ 96 h 96"/>
                  <a:gd name="T2" fmla="*/ 240 w 962"/>
                  <a:gd name="T3" fmla="*/ 96 h 96"/>
                  <a:gd name="T4" fmla="*/ 222 w 962"/>
                  <a:gd name="T5" fmla="*/ 94 h 96"/>
                  <a:gd name="T6" fmla="*/ 0 w 962"/>
                  <a:gd name="T7" fmla="*/ 0 h 96"/>
                  <a:gd name="T8" fmla="*/ 739 w 962"/>
                  <a:gd name="T9" fmla="*/ 0 h 96"/>
                  <a:gd name="T10" fmla="*/ 959 w 962"/>
                  <a:gd name="T11" fmla="*/ 92 h 96"/>
                  <a:gd name="T12" fmla="*/ 959 w 962"/>
                  <a:gd name="T13" fmla="*/ 96 h 96"/>
                </a:gdLst>
                <a:ahLst/>
                <a:cxnLst>
                  <a:cxn ang="0">
                    <a:pos x="T0" y="T1"/>
                  </a:cxn>
                  <a:cxn ang="0">
                    <a:pos x="T2" y="T3"/>
                  </a:cxn>
                  <a:cxn ang="0">
                    <a:pos x="T4" y="T5"/>
                  </a:cxn>
                  <a:cxn ang="0">
                    <a:pos x="T6" y="T7"/>
                  </a:cxn>
                  <a:cxn ang="0">
                    <a:pos x="T8" y="T9"/>
                  </a:cxn>
                  <a:cxn ang="0">
                    <a:pos x="T10" y="T11"/>
                  </a:cxn>
                  <a:cxn ang="0">
                    <a:pos x="T12" y="T13"/>
                  </a:cxn>
                </a:cxnLst>
                <a:rect l="0" t="0" r="r" b="b"/>
                <a:pathLst>
                  <a:path w="962" h="96">
                    <a:moveTo>
                      <a:pt x="959" y="96"/>
                    </a:moveTo>
                    <a:cubicBezTo>
                      <a:pt x="240" y="96"/>
                      <a:pt x="240" y="96"/>
                      <a:pt x="240" y="96"/>
                    </a:cubicBezTo>
                    <a:cubicBezTo>
                      <a:pt x="235" y="96"/>
                      <a:pt x="228" y="96"/>
                      <a:pt x="222" y="94"/>
                    </a:cubicBezTo>
                    <a:cubicBezTo>
                      <a:pt x="0" y="0"/>
                      <a:pt x="0" y="0"/>
                      <a:pt x="0" y="0"/>
                    </a:cubicBezTo>
                    <a:cubicBezTo>
                      <a:pt x="739" y="0"/>
                      <a:pt x="739" y="0"/>
                      <a:pt x="739" y="0"/>
                    </a:cubicBezTo>
                    <a:cubicBezTo>
                      <a:pt x="959" y="92"/>
                      <a:pt x="959" y="92"/>
                      <a:pt x="959" y="92"/>
                    </a:cubicBezTo>
                    <a:cubicBezTo>
                      <a:pt x="962" y="94"/>
                      <a:pt x="962" y="96"/>
                      <a:pt x="959" y="96"/>
                    </a:cubicBezTo>
                  </a:path>
                </a:pathLst>
              </a:custGeom>
              <a:solidFill>
                <a:srgbClr val="2BBAE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5" name="Freeform 93"/>
              <p:cNvSpPr>
                <a:spLocks/>
              </p:cNvSpPr>
              <p:nvPr/>
            </p:nvSpPr>
            <p:spPr bwMode="auto">
              <a:xfrm>
                <a:off x="5588" y="2194"/>
                <a:ext cx="539" cy="74"/>
              </a:xfrm>
              <a:custGeom>
                <a:avLst/>
                <a:gdLst>
                  <a:gd name="T0" fmla="*/ 281 w 284"/>
                  <a:gd name="T1" fmla="*/ 39 h 39"/>
                  <a:gd name="T2" fmla="*/ 87 w 284"/>
                  <a:gd name="T3" fmla="*/ 39 h 39"/>
                  <a:gd name="T4" fmla="*/ 78 w 284"/>
                  <a:gd name="T5" fmla="*/ 36 h 39"/>
                  <a:gd name="T6" fmla="*/ 1 w 284"/>
                  <a:gd name="T7" fmla="*/ 4 h 39"/>
                  <a:gd name="T8" fmla="*/ 2 w 284"/>
                  <a:gd name="T9" fmla="*/ 0 h 39"/>
                  <a:gd name="T10" fmla="*/ 195 w 284"/>
                  <a:gd name="T11" fmla="*/ 0 h 39"/>
                  <a:gd name="T12" fmla="*/ 204 w 284"/>
                  <a:gd name="T13" fmla="*/ 3 h 39"/>
                  <a:gd name="T14" fmla="*/ 283 w 284"/>
                  <a:gd name="T15" fmla="*/ 36 h 39"/>
                  <a:gd name="T16" fmla="*/ 281 w 284"/>
                  <a:gd name="T17" fmla="*/ 39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84" h="39">
                    <a:moveTo>
                      <a:pt x="281" y="39"/>
                    </a:moveTo>
                    <a:cubicBezTo>
                      <a:pt x="87" y="39"/>
                      <a:pt x="87" y="39"/>
                      <a:pt x="87" y="39"/>
                    </a:cubicBezTo>
                    <a:cubicBezTo>
                      <a:pt x="84" y="39"/>
                      <a:pt x="81" y="37"/>
                      <a:pt x="78" y="36"/>
                    </a:cubicBezTo>
                    <a:cubicBezTo>
                      <a:pt x="1" y="4"/>
                      <a:pt x="1" y="4"/>
                      <a:pt x="1" y="4"/>
                    </a:cubicBezTo>
                    <a:cubicBezTo>
                      <a:pt x="0" y="3"/>
                      <a:pt x="0" y="0"/>
                      <a:pt x="2" y="0"/>
                    </a:cubicBezTo>
                    <a:cubicBezTo>
                      <a:pt x="195" y="0"/>
                      <a:pt x="195" y="0"/>
                      <a:pt x="195" y="0"/>
                    </a:cubicBezTo>
                    <a:cubicBezTo>
                      <a:pt x="198" y="0"/>
                      <a:pt x="201" y="1"/>
                      <a:pt x="204" y="3"/>
                    </a:cubicBezTo>
                    <a:cubicBezTo>
                      <a:pt x="283" y="36"/>
                      <a:pt x="283" y="36"/>
                      <a:pt x="283" y="36"/>
                    </a:cubicBezTo>
                    <a:cubicBezTo>
                      <a:pt x="284" y="36"/>
                      <a:pt x="284" y="39"/>
                      <a:pt x="281" y="39"/>
                    </a:cubicBezTo>
                  </a:path>
                </a:pathLst>
              </a:custGeom>
              <a:solidFill>
                <a:srgbClr val="3178B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6" name="Freeform 94"/>
              <p:cNvSpPr>
                <a:spLocks/>
              </p:cNvSpPr>
              <p:nvPr/>
            </p:nvSpPr>
            <p:spPr bwMode="auto">
              <a:xfrm>
                <a:off x="4844" y="1394"/>
                <a:ext cx="1302" cy="727"/>
              </a:xfrm>
              <a:custGeom>
                <a:avLst/>
                <a:gdLst>
                  <a:gd name="T0" fmla="*/ 1302 w 1302"/>
                  <a:gd name="T1" fmla="*/ 727 h 727"/>
                  <a:gd name="T2" fmla="*/ 112 w 1302"/>
                  <a:gd name="T3" fmla="*/ 727 h 727"/>
                  <a:gd name="T4" fmla="*/ 0 w 1302"/>
                  <a:gd name="T5" fmla="*/ 0 h 727"/>
                  <a:gd name="T6" fmla="*/ 1198 w 1302"/>
                  <a:gd name="T7" fmla="*/ 6 h 727"/>
                  <a:gd name="T8" fmla="*/ 1302 w 1302"/>
                  <a:gd name="T9" fmla="*/ 727 h 727"/>
                </a:gdLst>
                <a:ahLst/>
                <a:cxnLst>
                  <a:cxn ang="0">
                    <a:pos x="T0" y="T1"/>
                  </a:cxn>
                  <a:cxn ang="0">
                    <a:pos x="T2" y="T3"/>
                  </a:cxn>
                  <a:cxn ang="0">
                    <a:pos x="T4" y="T5"/>
                  </a:cxn>
                  <a:cxn ang="0">
                    <a:pos x="T6" y="T7"/>
                  </a:cxn>
                  <a:cxn ang="0">
                    <a:pos x="T8" y="T9"/>
                  </a:cxn>
                </a:cxnLst>
                <a:rect l="0" t="0" r="r" b="b"/>
                <a:pathLst>
                  <a:path w="1302" h="727">
                    <a:moveTo>
                      <a:pt x="1302" y="727"/>
                    </a:moveTo>
                    <a:lnTo>
                      <a:pt x="112" y="727"/>
                    </a:lnTo>
                    <a:lnTo>
                      <a:pt x="0" y="0"/>
                    </a:lnTo>
                    <a:lnTo>
                      <a:pt x="1198" y="6"/>
                    </a:lnTo>
                    <a:lnTo>
                      <a:pt x="1302" y="72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17" name="Freeform 95"/>
              <p:cNvSpPr>
                <a:spLocks/>
              </p:cNvSpPr>
              <p:nvPr/>
            </p:nvSpPr>
            <p:spPr bwMode="auto">
              <a:xfrm>
                <a:off x="4844" y="1394"/>
                <a:ext cx="1302" cy="727"/>
              </a:xfrm>
              <a:custGeom>
                <a:avLst/>
                <a:gdLst>
                  <a:gd name="T0" fmla="*/ 1302 w 1302"/>
                  <a:gd name="T1" fmla="*/ 727 h 727"/>
                  <a:gd name="T2" fmla="*/ 112 w 1302"/>
                  <a:gd name="T3" fmla="*/ 727 h 727"/>
                  <a:gd name="T4" fmla="*/ 0 w 1302"/>
                  <a:gd name="T5" fmla="*/ 0 h 727"/>
                  <a:gd name="T6" fmla="*/ 1198 w 1302"/>
                  <a:gd name="T7" fmla="*/ 6 h 727"/>
                  <a:gd name="T8" fmla="*/ 1302 w 1302"/>
                  <a:gd name="T9" fmla="*/ 727 h 727"/>
                </a:gdLst>
                <a:ahLst/>
                <a:cxnLst>
                  <a:cxn ang="0">
                    <a:pos x="T0" y="T1"/>
                  </a:cxn>
                  <a:cxn ang="0">
                    <a:pos x="T2" y="T3"/>
                  </a:cxn>
                  <a:cxn ang="0">
                    <a:pos x="T4" y="T5"/>
                  </a:cxn>
                  <a:cxn ang="0">
                    <a:pos x="T6" y="T7"/>
                  </a:cxn>
                  <a:cxn ang="0">
                    <a:pos x="T8" y="T9"/>
                  </a:cxn>
                </a:cxnLst>
                <a:rect l="0" t="0" r="r" b="b"/>
                <a:pathLst>
                  <a:path w="1302" h="727">
                    <a:moveTo>
                      <a:pt x="1302" y="727"/>
                    </a:moveTo>
                    <a:lnTo>
                      <a:pt x="112" y="727"/>
                    </a:lnTo>
                    <a:lnTo>
                      <a:pt x="0" y="0"/>
                    </a:lnTo>
                    <a:lnTo>
                      <a:pt x="1198" y="6"/>
                    </a:lnTo>
                    <a:lnTo>
                      <a:pt x="1302" y="727"/>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8" name="Freeform 96"/>
              <p:cNvSpPr>
                <a:spLocks/>
              </p:cNvSpPr>
              <p:nvPr/>
            </p:nvSpPr>
            <p:spPr bwMode="auto">
              <a:xfrm>
                <a:off x="4844" y="1394"/>
                <a:ext cx="1224" cy="179"/>
              </a:xfrm>
              <a:custGeom>
                <a:avLst/>
                <a:gdLst>
                  <a:gd name="T0" fmla="*/ 1224 w 1224"/>
                  <a:gd name="T1" fmla="*/ 179 h 179"/>
                  <a:gd name="T2" fmla="*/ 26 w 1224"/>
                  <a:gd name="T3" fmla="*/ 173 h 179"/>
                  <a:gd name="T4" fmla="*/ 0 w 1224"/>
                  <a:gd name="T5" fmla="*/ 0 h 179"/>
                  <a:gd name="T6" fmla="*/ 1198 w 1224"/>
                  <a:gd name="T7" fmla="*/ 6 h 179"/>
                  <a:gd name="T8" fmla="*/ 1224 w 1224"/>
                  <a:gd name="T9" fmla="*/ 179 h 179"/>
                </a:gdLst>
                <a:ahLst/>
                <a:cxnLst>
                  <a:cxn ang="0">
                    <a:pos x="T0" y="T1"/>
                  </a:cxn>
                  <a:cxn ang="0">
                    <a:pos x="T2" y="T3"/>
                  </a:cxn>
                  <a:cxn ang="0">
                    <a:pos x="T4" y="T5"/>
                  </a:cxn>
                  <a:cxn ang="0">
                    <a:pos x="T6" y="T7"/>
                  </a:cxn>
                  <a:cxn ang="0">
                    <a:pos x="T8" y="T9"/>
                  </a:cxn>
                </a:cxnLst>
                <a:rect l="0" t="0" r="r" b="b"/>
                <a:pathLst>
                  <a:path w="1224" h="179">
                    <a:moveTo>
                      <a:pt x="1224" y="179"/>
                    </a:moveTo>
                    <a:lnTo>
                      <a:pt x="26" y="173"/>
                    </a:lnTo>
                    <a:lnTo>
                      <a:pt x="0" y="0"/>
                    </a:lnTo>
                    <a:lnTo>
                      <a:pt x="1198" y="6"/>
                    </a:lnTo>
                    <a:lnTo>
                      <a:pt x="1224" y="179"/>
                    </a:lnTo>
                    <a:close/>
                  </a:path>
                </a:pathLst>
              </a:custGeom>
              <a:solidFill>
                <a:srgbClr val="E5232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9" name="Freeform 97"/>
              <p:cNvSpPr>
                <a:spLocks noEditPoints="1"/>
              </p:cNvSpPr>
              <p:nvPr/>
            </p:nvSpPr>
            <p:spPr bwMode="auto">
              <a:xfrm>
                <a:off x="5793" y="1425"/>
                <a:ext cx="139" cy="129"/>
              </a:xfrm>
              <a:custGeom>
                <a:avLst/>
                <a:gdLst>
                  <a:gd name="T0" fmla="*/ 24 w 73"/>
                  <a:gd name="T1" fmla="*/ 31 h 68"/>
                  <a:gd name="T2" fmla="*/ 25 w 73"/>
                  <a:gd name="T3" fmla="*/ 29 h 68"/>
                  <a:gd name="T4" fmla="*/ 37 w 73"/>
                  <a:gd name="T5" fmla="*/ 56 h 68"/>
                  <a:gd name="T6" fmla="*/ 72 w 73"/>
                  <a:gd name="T7" fmla="*/ 35 h 68"/>
                  <a:gd name="T8" fmla="*/ 3 w 73"/>
                  <a:gd name="T9" fmla="*/ 35 h 68"/>
                  <a:gd name="T10" fmla="*/ 72 w 73"/>
                  <a:gd name="T11" fmla="*/ 35 h 68"/>
                  <a:gd name="T12" fmla="*/ 52 w 73"/>
                  <a:gd name="T13" fmla="*/ 26 h 68"/>
                  <a:gd name="T14" fmla="*/ 58 w 73"/>
                  <a:gd name="T15" fmla="*/ 24 h 68"/>
                  <a:gd name="T16" fmla="*/ 63 w 73"/>
                  <a:gd name="T17" fmla="*/ 25 h 68"/>
                  <a:gd name="T18" fmla="*/ 61 w 73"/>
                  <a:gd name="T19" fmla="*/ 21 h 68"/>
                  <a:gd name="T20" fmla="*/ 56 w 73"/>
                  <a:gd name="T21" fmla="*/ 22 h 68"/>
                  <a:gd name="T22" fmla="*/ 55 w 73"/>
                  <a:gd name="T23" fmla="*/ 21 h 68"/>
                  <a:gd name="T24" fmla="*/ 54 w 73"/>
                  <a:gd name="T25" fmla="*/ 18 h 68"/>
                  <a:gd name="T26" fmla="*/ 52 w 73"/>
                  <a:gd name="T27" fmla="*/ 14 h 68"/>
                  <a:gd name="T28" fmla="*/ 48 w 73"/>
                  <a:gd name="T29" fmla="*/ 10 h 68"/>
                  <a:gd name="T30" fmla="*/ 41 w 73"/>
                  <a:gd name="T31" fmla="*/ 11 h 68"/>
                  <a:gd name="T32" fmla="*/ 38 w 73"/>
                  <a:gd name="T33" fmla="*/ 10 h 68"/>
                  <a:gd name="T34" fmla="*/ 34 w 73"/>
                  <a:gd name="T35" fmla="*/ 7 h 68"/>
                  <a:gd name="T36" fmla="*/ 31 w 73"/>
                  <a:gd name="T37" fmla="*/ 8 h 68"/>
                  <a:gd name="T38" fmla="*/ 34 w 73"/>
                  <a:gd name="T39" fmla="*/ 11 h 68"/>
                  <a:gd name="T40" fmla="*/ 31 w 73"/>
                  <a:gd name="T41" fmla="*/ 11 h 68"/>
                  <a:gd name="T42" fmla="*/ 30 w 73"/>
                  <a:gd name="T43" fmla="*/ 5 h 68"/>
                  <a:gd name="T44" fmla="*/ 21 w 73"/>
                  <a:gd name="T45" fmla="*/ 7 h 68"/>
                  <a:gd name="T46" fmla="*/ 23 w 73"/>
                  <a:gd name="T47" fmla="*/ 10 h 68"/>
                  <a:gd name="T48" fmla="*/ 18 w 73"/>
                  <a:gd name="T49" fmla="*/ 10 h 68"/>
                  <a:gd name="T50" fmla="*/ 18 w 73"/>
                  <a:gd name="T51" fmla="*/ 10 h 68"/>
                  <a:gd name="T52" fmla="*/ 23 w 73"/>
                  <a:gd name="T53" fmla="*/ 11 h 68"/>
                  <a:gd name="T54" fmla="*/ 24 w 73"/>
                  <a:gd name="T55" fmla="*/ 12 h 68"/>
                  <a:gd name="T56" fmla="*/ 30 w 73"/>
                  <a:gd name="T57" fmla="*/ 12 h 68"/>
                  <a:gd name="T58" fmla="*/ 35 w 73"/>
                  <a:gd name="T59" fmla="*/ 17 h 68"/>
                  <a:gd name="T60" fmla="*/ 31 w 73"/>
                  <a:gd name="T61" fmla="*/ 18 h 68"/>
                  <a:gd name="T62" fmla="*/ 28 w 73"/>
                  <a:gd name="T63" fmla="*/ 19 h 68"/>
                  <a:gd name="T64" fmla="*/ 25 w 73"/>
                  <a:gd name="T65" fmla="*/ 24 h 68"/>
                  <a:gd name="T66" fmla="*/ 23 w 73"/>
                  <a:gd name="T67" fmla="*/ 28 h 68"/>
                  <a:gd name="T68" fmla="*/ 16 w 73"/>
                  <a:gd name="T69" fmla="*/ 29 h 68"/>
                  <a:gd name="T70" fmla="*/ 21 w 73"/>
                  <a:gd name="T71" fmla="*/ 31 h 68"/>
                  <a:gd name="T72" fmla="*/ 23 w 73"/>
                  <a:gd name="T73" fmla="*/ 33 h 68"/>
                  <a:gd name="T74" fmla="*/ 27 w 73"/>
                  <a:gd name="T75" fmla="*/ 35 h 68"/>
                  <a:gd name="T76" fmla="*/ 35 w 73"/>
                  <a:gd name="T77" fmla="*/ 38 h 68"/>
                  <a:gd name="T78" fmla="*/ 44 w 73"/>
                  <a:gd name="T79" fmla="*/ 42 h 68"/>
                  <a:gd name="T80" fmla="*/ 44 w 73"/>
                  <a:gd name="T81" fmla="*/ 47 h 68"/>
                  <a:gd name="T82" fmla="*/ 41 w 73"/>
                  <a:gd name="T83" fmla="*/ 50 h 68"/>
                  <a:gd name="T84" fmla="*/ 37 w 73"/>
                  <a:gd name="T85" fmla="*/ 56 h 68"/>
                  <a:gd name="T86" fmla="*/ 38 w 73"/>
                  <a:gd name="T87" fmla="*/ 61 h 68"/>
                  <a:gd name="T88" fmla="*/ 31 w 73"/>
                  <a:gd name="T89" fmla="*/ 52 h 68"/>
                  <a:gd name="T90" fmla="*/ 24 w 73"/>
                  <a:gd name="T91" fmla="*/ 40 h 68"/>
                  <a:gd name="T92" fmla="*/ 23 w 73"/>
                  <a:gd name="T93" fmla="*/ 35 h 68"/>
                  <a:gd name="T94" fmla="*/ 20 w 73"/>
                  <a:gd name="T95" fmla="*/ 33 h 68"/>
                  <a:gd name="T96" fmla="*/ 13 w 73"/>
                  <a:gd name="T97" fmla="*/ 29 h 68"/>
                  <a:gd name="T98" fmla="*/ 10 w 73"/>
                  <a:gd name="T99" fmla="*/ 26 h 68"/>
                  <a:gd name="T100" fmla="*/ 7 w 73"/>
                  <a:gd name="T101" fmla="*/ 35 h 68"/>
                  <a:gd name="T102" fmla="*/ 65 w 73"/>
                  <a:gd name="T103" fmla="*/ 49 h 68"/>
                  <a:gd name="T104" fmla="*/ 62 w 73"/>
                  <a:gd name="T105" fmla="*/ 39 h 68"/>
                  <a:gd name="T106" fmla="*/ 52 w 73"/>
                  <a:gd name="T107" fmla="*/ 36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73" h="68">
                    <a:moveTo>
                      <a:pt x="25" y="29"/>
                    </a:moveTo>
                    <a:cubicBezTo>
                      <a:pt x="25" y="31"/>
                      <a:pt x="24" y="31"/>
                      <a:pt x="24" y="31"/>
                    </a:cubicBezTo>
                    <a:cubicBezTo>
                      <a:pt x="23" y="31"/>
                      <a:pt x="23" y="31"/>
                      <a:pt x="23" y="29"/>
                    </a:cubicBezTo>
                    <a:cubicBezTo>
                      <a:pt x="23" y="29"/>
                      <a:pt x="24" y="29"/>
                      <a:pt x="25" y="29"/>
                    </a:cubicBezTo>
                    <a:close/>
                    <a:moveTo>
                      <a:pt x="38" y="56"/>
                    </a:moveTo>
                    <a:cubicBezTo>
                      <a:pt x="37" y="56"/>
                      <a:pt x="37" y="56"/>
                      <a:pt x="37" y="56"/>
                    </a:cubicBezTo>
                    <a:cubicBezTo>
                      <a:pt x="38" y="56"/>
                      <a:pt x="38" y="56"/>
                      <a:pt x="38" y="56"/>
                    </a:cubicBezTo>
                    <a:close/>
                    <a:moveTo>
                      <a:pt x="72" y="35"/>
                    </a:moveTo>
                    <a:cubicBezTo>
                      <a:pt x="73" y="53"/>
                      <a:pt x="61" y="68"/>
                      <a:pt x="42" y="68"/>
                    </a:cubicBezTo>
                    <a:cubicBezTo>
                      <a:pt x="23" y="68"/>
                      <a:pt x="4" y="53"/>
                      <a:pt x="3" y="35"/>
                    </a:cubicBezTo>
                    <a:cubicBezTo>
                      <a:pt x="0" y="15"/>
                      <a:pt x="13" y="0"/>
                      <a:pt x="31" y="0"/>
                    </a:cubicBezTo>
                    <a:cubicBezTo>
                      <a:pt x="51" y="0"/>
                      <a:pt x="69" y="15"/>
                      <a:pt x="72" y="35"/>
                    </a:cubicBezTo>
                    <a:close/>
                    <a:moveTo>
                      <a:pt x="49" y="31"/>
                    </a:moveTo>
                    <a:cubicBezTo>
                      <a:pt x="49" y="29"/>
                      <a:pt x="52" y="28"/>
                      <a:pt x="52" y="26"/>
                    </a:cubicBezTo>
                    <a:cubicBezTo>
                      <a:pt x="54" y="25"/>
                      <a:pt x="54" y="25"/>
                      <a:pt x="55" y="25"/>
                    </a:cubicBezTo>
                    <a:cubicBezTo>
                      <a:pt x="56" y="25"/>
                      <a:pt x="56" y="24"/>
                      <a:pt x="58" y="24"/>
                    </a:cubicBezTo>
                    <a:cubicBezTo>
                      <a:pt x="58" y="24"/>
                      <a:pt x="59" y="22"/>
                      <a:pt x="59" y="24"/>
                    </a:cubicBezTo>
                    <a:cubicBezTo>
                      <a:pt x="61" y="25"/>
                      <a:pt x="62" y="25"/>
                      <a:pt x="63" y="25"/>
                    </a:cubicBezTo>
                    <a:cubicBezTo>
                      <a:pt x="63" y="24"/>
                      <a:pt x="62" y="24"/>
                      <a:pt x="62" y="22"/>
                    </a:cubicBezTo>
                    <a:cubicBezTo>
                      <a:pt x="61" y="22"/>
                      <a:pt x="61" y="22"/>
                      <a:pt x="61" y="21"/>
                    </a:cubicBezTo>
                    <a:cubicBezTo>
                      <a:pt x="59" y="21"/>
                      <a:pt x="58" y="19"/>
                      <a:pt x="56" y="21"/>
                    </a:cubicBezTo>
                    <a:cubicBezTo>
                      <a:pt x="56" y="22"/>
                      <a:pt x="56" y="22"/>
                      <a:pt x="56" y="22"/>
                    </a:cubicBezTo>
                    <a:cubicBezTo>
                      <a:pt x="55" y="24"/>
                      <a:pt x="51" y="24"/>
                      <a:pt x="52" y="21"/>
                    </a:cubicBezTo>
                    <a:cubicBezTo>
                      <a:pt x="54" y="21"/>
                      <a:pt x="55" y="21"/>
                      <a:pt x="55" y="21"/>
                    </a:cubicBezTo>
                    <a:cubicBezTo>
                      <a:pt x="55" y="19"/>
                      <a:pt x="55" y="19"/>
                      <a:pt x="54" y="19"/>
                    </a:cubicBezTo>
                    <a:cubicBezTo>
                      <a:pt x="54" y="18"/>
                      <a:pt x="54" y="18"/>
                      <a:pt x="54" y="18"/>
                    </a:cubicBezTo>
                    <a:cubicBezTo>
                      <a:pt x="54" y="17"/>
                      <a:pt x="52" y="18"/>
                      <a:pt x="51" y="17"/>
                    </a:cubicBezTo>
                    <a:cubicBezTo>
                      <a:pt x="51" y="17"/>
                      <a:pt x="51" y="15"/>
                      <a:pt x="52" y="14"/>
                    </a:cubicBezTo>
                    <a:cubicBezTo>
                      <a:pt x="52" y="14"/>
                      <a:pt x="54" y="14"/>
                      <a:pt x="55" y="14"/>
                    </a:cubicBezTo>
                    <a:cubicBezTo>
                      <a:pt x="52" y="12"/>
                      <a:pt x="51" y="10"/>
                      <a:pt x="48" y="10"/>
                    </a:cubicBezTo>
                    <a:cubicBezTo>
                      <a:pt x="48" y="10"/>
                      <a:pt x="45" y="11"/>
                      <a:pt x="44" y="11"/>
                    </a:cubicBezTo>
                    <a:cubicBezTo>
                      <a:pt x="44" y="11"/>
                      <a:pt x="42" y="11"/>
                      <a:pt x="41" y="11"/>
                    </a:cubicBezTo>
                    <a:cubicBezTo>
                      <a:pt x="41" y="12"/>
                      <a:pt x="41" y="12"/>
                      <a:pt x="39" y="14"/>
                    </a:cubicBezTo>
                    <a:cubicBezTo>
                      <a:pt x="38" y="14"/>
                      <a:pt x="38" y="11"/>
                      <a:pt x="38" y="10"/>
                    </a:cubicBezTo>
                    <a:cubicBezTo>
                      <a:pt x="38" y="8"/>
                      <a:pt x="37" y="7"/>
                      <a:pt x="35" y="8"/>
                    </a:cubicBezTo>
                    <a:cubicBezTo>
                      <a:pt x="35" y="8"/>
                      <a:pt x="34" y="8"/>
                      <a:pt x="34" y="7"/>
                    </a:cubicBezTo>
                    <a:cubicBezTo>
                      <a:pt x="32" y="7"/>
                      <a:pt x="32" y="7"/>
                      <a:pt x="32" y="7"/>
                    </a:cubicBezTo>
                    <a:cubicBezTo>
                      <a:pt x="31" y="7"/>
                      <a:pt x="31" y="8"/>
                      <a:pt x="31" y="8"/>
                    </a:cubicBezTo>
                    <a:cubicBezTo>
                      <a:pt x="31" y="10"/>
                      <a:pt x="31" y="8"/>
                      <a:pt x="32" y="10"/>
                    </a:cubicBezTo>
                    <a:cubicBezTo>
                      <a:pt x="32" y="10"/>
                      <a:pt x="34" y="10"/>
                      <a:pt x="34" y="11"/>
                    </a:cubicBezTo>
                    <a:cubicBezTo>
                      <a:pt x="34" y="12"/>
                      <a:pt x="34" y="12"/>
                      <a:pt x="32" y="12"/>
                    </a:cubicBezTo>
                    <a:cubicBezTo>
                      <a:pt x="32" y="12"/>
                      <a:pt x="31" y="12"/>
                      <a:pt x="31" y="11"/>
                    </a:cubicBezTo>
                    <a:cubicBezTo>
                      <a:pt x="31" y="10"/>
                      <a:pt x="30" y="10"/>
                      <a:pt x="30" y="10"/>
                    </a:cubicBezTo>
                    <a:cubicBezTo>
                      <a:pt x="27" y="8"/>
                      <a:pt x="30" y="7"/>
                      <a:pt x="30" y="5"/>
                    </a:cubicBezTo>
                    <a:cubicBezTo>
                      <a:pt x="28" y="5"/>
                      <a:pt x="28" y="5"/>
                      <a:pt x="28" y="5"/>
                    </a:cubicBezTo>
                    <a:cubicBezTo>
                      <a:pt x="25" y="5"/>
                      <a:pt x="23" y="7"/>
                      <a:pt x="21" y="7"/>
                    </a:cubicBezTo>
                    <a:cubicBezTo>
                      <a:pt x="21" y="8"/>
                      <a:pt x="20" y="8"/>
                      <a:pt x="21" y="8"/>
                    </a:cubicBezTo>
                    <a:cubicBezTo>
                      <a:pt x="21" y="8"/>
                      <a:pt x="23" y="8"/>
                      <a:pt x="23" y="10"/>
                    </a:cubicBezTo>
                    <a:cubicBezTo>
                      <a:pt x="21" y="10"/>
                      <a:pt x="21" y="10"/>
                      <a:pt x="21" y="10"/>
                    </a:cubicBezTo>
                    <a:cubicBezTo>
                      <a:pt x="21" y="10"/>
                      <a:pt x="20" y="10"/>
                      <a:pt x="18" y="10"/>
                    </a:cubicBezTo>
                    <a:cubicBezTo>
                      <a:pt x="17" y="10"/>
                      <a:pt x="17" y="10"/>
                      <a:pt x="17" y="10"/>
                    </a:cubicBezTo>
                    <a:cubicBezTo>
                      <a:pt x="18" y="10"/>
                      <a:pt x="18" y="10"/>
                      <a:pt x="18" y="10"/>
                    </a:cubicBezTo>
                    <a:cubicBezTo>
                      <a:pt x="18" y="11"/>
                      <a:pt x="18" y="11"/>
                      <a:pt x="20" y="11"/>
                    </a:cubicBezTo>
                    <a:cubicBezTo>
                      <a:pt x="21" y="11"/>
                      <a:pt x="23" y="11"/>
                      <a:pt x="23" y="11"/>
                    </a:cubicBezTo>
                    <a:cubicBezTo>
                      <a:pt x="24" y="11"/>
                      <a:pt x="25" y="8"/>
                      <a:pt x="27" y="10"/>
                    </a:cubicBezTo>
                    <a:cubicBezTo>
                      <a:pt x="28" y="12"/>
                      <a:pt x="25" y="12"/>
                      <a:pt x="24" y="12"/>
                    </a:cubicBezTo>
                    <a:cubicBezTo>
                      <a:pt x="23" y="12"/>
                      <a:pt x="24" y="15"/>
                      <a:pt x="25" y="15"/>
                    </a:cubicBezTo>
                    <a:cubicBezTo>
                      <a:pt x="28" y="17"/>
                      <a:pt x="28" y="14"/>
                      <a:pt x="30" y="12"/>
                    </a:cubicBezTo>
                    <a:cubicBezTo>
                      <a:pt x="31" y="12"/>
                      <a:pt x="32" y="15"/>
                      <a:pt x="34" y="15"/>
                    </a:cubicBezTo>
                    <a:cubicBezTo>
                      <a:pt x="35" y="17"/>
                      <a:pt x="35" y="17"/>
                      <a:pt x="35" y="17"/>
                    </a:cubicBezTo>
                    <a:cubicBezTo>
                      <a:pt x="35" y="18"/>
                      <a:pt x="35" y="18"/>
                      <a:pt x="34" y="18"/>
                    </a:cubicBezTo>
                    <a:cubicBezTo>
                      <a:pt x="34" y="18"/>
                      <a:pt x="32" y="17"/>
                      <a:pt x="31" y="18"/>
                    </a:cubicBezTo>
                    <a:cubicBezTo>
                      <a:pt x="32" y="18"/>
                      <a:pt x="32" y="18"/>
                      <a:pt x="32" y="18"/>
                    </a:cubicBezTo>
                    <a:cubicBezTo>
                      <a:pt x="32" y="19"/>
                      <a:pt x="30" y="19"/>
                      <a:pt x="28" y="19"/>
                    </a:cubicBezTo>
                    <a:cubicBezTo>
                      <a:pt x="28" y="21"/>
                      <a:pt x="28" y="21"/>
                      <a:pt x="27" y="22"/>
                    </a:cubicBezTo>
                    <a:cubicBezTo>
                      <a:pt x="27" y="22"/>
                      <a:pt x="27" y="22"/>
                      <a:pt x="25" y="24"/>
                    </a:cubicBezTo>
                    <a:cubicBezTo>
                      <a:pt x="25" y="24"/>
                      <a:pt x="24" y="25"/>
                      <a:pt x="24" y="26"/>
                    </a:cubicBezTo>
                    <a:cubicBezTo>
                      <a:pt x="24" y="28"/>
                      <a:pt x="24" y="28"/>
                      <a:pt x="23" y="28"/>
                    </a:cubicBezTo>
                    <a:cubicBezTo>
                      <a:pt x="23" y="26"/>
                      <a:pt x="23" y="26"/>
                      <a:pt x="21" y="25"/>
                    </a:cubicBezTo>
                    <a:cubicBezTo>
                      <a:pt x="18" y="25"/>
                      <a:pt x="16" y="26"/>
                      <a:pt x="16" y="29"/>
                    </a:cubicBezTo>
                    <a:cubicBezTo>
                      <a:pt x="16" y="29"/>
                      <a:pt x="17" y="31"/>
                      <a:pt x="18" y="31"/>
                    </a:cubicBezTo>
                    <a:cubicBezTo>
                      <a:pt x="18" y="31"/>
                      <a:pt x="21" y="29"/>
                      <a:pt x="21" y="31"/>
                    </a:cubicBezTo>
                    <a:cubicBezTo>
                      <a:pt x="20" y="32"/>
                      <a:pt x="20" y="32"/>
                      <a:pt x="20" y="32"/>
                    </a:cubicBezTo>
                    <a:cubicBezTo>
                      <a:pt x="21" y="32"/>
                      <a:pt x="21" y="32"/>
                      <a:pt x="23" y="33"/>
                    </a:cubicBezTo>
                    <a:cubicBezTo>
                      <a:pt x="23" y="35"/>
                      <a:pt x="23" y="35"/>
                      <a:pt x="23" y="35"/>
                    </a:cubicBezTo>
                    <a:cubicBezTo>
                      <a:pt x="24" y="36"/>
                      <a:pt x="25" y="35"/>
                      <a:pt x="27" y="35"/>
                    </a:cubicBezTo>
                    <a:cubicBezTo>
                      <a:pt x="28" y="33"/>
                      <a:pt x="30" y="35"/>
                      <a:pt x="31" y="35"/>
                    </a:cubicBezTo>
                    <a:cubicBezTo>
                      <a:pt x="32" y="36"/>
                      <a:pt x="34" y="36"/>
                      <a:pt x="35" y="38"/>
                    </a:cubicBezTo>
                    <a:cubicBezTo>
                      <a:pt x="37" y="38"/>
                      <a:pt x="38" y="39"/>
                      <a:pt x="39" y="40"/>
                    </a:cubicBezTo>
                    <a:cubicBezTo>
                      <a:pt x="41" y="40"/>
                      <a:pt x="42" y="40"/>
                      <a:pt x="44" y="42"/>
                    </a:cubicBezTo>
                    <a:cubicBezTo>
                      <a:pt x="45" y="43"/>
                      <a:pt x="42" y="45"/>
                      <a:pt x="42" y="46"/>
                    </a:cubicBezTo>
                    <a:cubicBezTo>
                      <a:pt x="44" y="47"/>
                      <a:pt x="44" y="47"/>
                      <a:pt x="44" y="47"/>
                    </a:cubicBezTo>
                    <a:cubicBezTo>
                      <a:pt x="44" y="49"/>
                      <a:pt x="42" y="49"/>
                      <a:pt x="42" y="49"/>
                    </a:cubicBezTo>
                    <a:cubicBezTo>
                      <a:pt x="41" y="50"/>
                      <a:pt x="41" y="50"/>
                      <a:pt x="41" y="50"/>
                    </a:cubicBezTo>
                    <a:cubicBezTo>
                      <a:pt x="39" y="52"/>
                      <a:pt x="41" y="52"/>
                      <a:pt x="39" y="53"/>
                    </a:cubicBezTo>
                    <a:cubicBezTo>
                      <a:pt x="39" y="54"/>
                      <a:pt x="38" y="54"/>
                      <a:pt x="37" y="56"/>
                    </a:cubicBezTo>
                    <a:cubicBezTo>
                      <a:pt x="37" y="57"/>
                      <a:pt x="37" y="57"/>
                      <a:pt x="37" y="57"/>
                    </a:cubicBezTo>
                    <a:cubicBezTo>
                      <a:pt x="35" y="57"/>
                      <a:pt x="37" y="60"/>
                      <a:pt x="38" y="61"/>
                    </a:cubicBezTo>
                    <a:cubicBezTo>
                      <a:pt x="38" y="63"/>
                      <a:pt x="37" y="63"/>
                      <a:pt x="35" y="63"/>
                    </a:cubicBezTo>
                    <a:cubicBezTo>
                      <a:pt x="32" y="60"/>
                      <a:pt x="31" y="56"/>
                      <a:pt x="31" y="52"/>
                    </a:cubicBezTo>
                    <a:cubicBezTo>
                      <a:pt x="31" y="50"/>
                      <a:pt x="31" y="47"/>
                      <a:pt x="30" y="46"/>
                    </a:cubicBezTo>
                    <a:cubicBezTo>
                      <a:pt x="27" y="45"/>
                      <a:pt x="24" y="43"/>
                      <a:pt x="24" y="40"/>
                    </a:cubicBezTo>
                    <a:cubicBezTo>
                      <a:pt x="24" y="39"/>
                      <a:pt x="25" y="38"/>
                      <a:pt x="25" y="36"/>
                    </a:cubicBezTo>
                    <a:cubicBezTo>
                      <a:pt x="24" y="36"/>
                      <a:pt x="24" y="36"/>
                      <a:pt x="23" y="35"/>
                    </a:cubicBezTo>
                    <a:cubicBezTo>
                      <a:pt x="23" y="35"/>
                      <a:pt x="23" y="35"/>
                      <a:pt x="21" y="33"/>
                    </a:cubicBezTo>
                    <a:cubicBezTo>
                      <a:pt x="20" y="33"/>
                      <a:pt x="20" y="33"/>
                      <a:pt x="20" y="33"/>
                    </a:cubicBezTo>
                    <a:cubicBezTo>
                      <a:pt x="18" y="32"/>
                      <a:pt x="17" y="32"/>
                      <a:pt x="16" y="32"/>
                    </a:cubicBezTo>
                    <a:cubicBezTo>
                      <a:pt x="14" y="32"/>
                      <a:pt x="14" y="31"/>
                      <a:pt x="13" y="29"/>
                    </a:cubicBezTo>
                    <a:cubicBezTo>
                      <a:pt x="11" y="29"/>
                      <a:pt x="11" y="29"/>
                      <a:pt x="11" y="28"/>
                    </a:cubicBezTo>
                    <a:cubicBezTo>
                      <a:pt x="11" y="26"/>
                      <a:pt x="10" y="26"/>
                      <a:pt x="10" y="26"/>
                    </a:cubicBezTo>
                    <a:cubicBezTo>
                      <a:pt x="8" y="25"/>
                      <a:pt x="8" y="25"/>
                      <a:pt x="7" y="24"/>
                    </a:cubicBezTo>
                    <a:cubicBezTo>
                      <a:pt x="7" y="26"/>
                      <a:pt x="6" y="31"/>
                      <a:pt x="7" y="35"/>
                    </a:cubicBezTo>
                    <a:cubicBezTo>
                      <a:pt x="10" y="50"/>
                      <a:pt x="24" y="64"/>
                      <a:pt x="41" y="64"/>
                    </a:cubicBezTo>
                    <a:cubicBezTo>
                      <a:pt x="52" y="64"/>
                      <a:pt x="62" y="57"/>
                      <a:pt x="65" y="49"/>
                    </a:cubicBezTo>
                    <a:cubicBezTo>
                      <a:pt x="63" y="47"/>
                      <a:pt x="65" y="45"/>
                      <a:pt x="65" y="43"/>
                    </a:cubicBezTo>
                    <a:cubicBezTo>
                      <a:pt x="65" y="42"/>
                      <a:pt x="62" y="42"/>
                      <a:pt x="62" y="39"/>
                    </a:cubicBezTo>
                    <a:cubicBezTo>
                      <a:pt x="61" y="36"/>
                      <a:pt x="59" y="36"/>
                      <a:pt x="58" y="38"/>
                    </a:cubicBezTo>
                    <a:cubicBezTo>
                      <a:pt x="55" y="39"/>
                      <a:pt x="54" y="38"/>
                      <a:pt x="52" y="36"/>
                    </a:cubicBezTo>
                    <a:cubicBezTo>
                      <a:pt x="51" y="35"/>
                      <a:pt x="49" y="33"/>
                      <a:pt x="49" y="3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0" name="Freeform 98"/>
              <p:cNvSpPr>
                <a:spLocks/>
              </p:cNvSpPr>
              <p:nvPr/>
            </p:nvSpPr>
            <p:spPr bwMode="auto">
              <a:xfrm>
                <a:off x="5487" y="1619"/>
                <a:ext cx="380" cy="363"/>
              </a:xfrm>
              <a:custGeom>
                <a:avLst/>
                <a:gdLst>
                  <a:gd name="T0" fmla="*/ 380 w 380"/>
                  <a:gd name="T1" fmla="*/ 363 h 363"/>
                  <a:gd name="T2" fmla="*/ 55 w 380"/>
                  <a:gd name="T3" fmla="*/ 363 h 363"/>
                  <a:gd name="T4" fmla="*/ 0 w 380"/>
                  <a:gd name="T5" fmla="*/ 0 h 363"/>
                  <a:gd name="T6" fmla="*/ 331 w 380"/>
                  <a:gd name="T7" fmla="*/ 0 h 363"/>
                  <a:gd name="T8" fmla="*/ 380 w 380"/>
                  <a:gd name="T9" fmla="*/ 363 h 363"/>
                </a:gdLst>
                <a:ahLst/>
                <a:cxnLst>
                  <a:cxn ang="0">
                    <a:pos x="T0" y="T1"/>
                  </a:cxn>
                  <a:cxn ang="0">
                    <a:pos x="T2" y="T3"/>
                  </a:cxn>
                  <a:cxn ang="0">
                    <a:pos x="T4" y="T5"/>
                  </a:cxn>
                  <a:cxn ang="0">
                    <a:pos x="T6" y="T7"/>
                  </a:cxn>
                  <a:cxn ang="0">
                    <a:pos x="T8" y="T9"/>
                  </a:cxn>
                </a:cxnLst>
                <a:rect l="0" t="0" r="r" b="b"/>
                <a:pathLst>
                  <a:path w="380" h="363">
                    <a:moveTo>
                      <a:pt x="380" y="363"/>
                    </a:moveTo>
                    <a:lnTo>
                      <a:pt x="55" y="363"/>
                    </a:lnTo>
                    <a:lnTo>
                      <a:pt x="0" y="0"/>
                    </a:lnTo>
                    <a:lnTo>
                      <a:pt x="331" y="0"/>
                    </a:lnTo>
                    <a:lnTo>
                      <a:pt x="380" y="363"/>
                    </a:lnTo>
                    <a:close/>
                  </a:path>
                </a:pathLst>
              </a:custGeom>
              <a:solidFill>
                <a:srgbClr val="26BBE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1" name="Freeform 99"/>
              <p:cNvSpPr>
                <a:spLocks/>
              </p:cNvSpPr>
              <p:nvPr/>
            </p:nvSpPr>
            <p:spPr bwMode="auto">
              <a:xfrm>
                <a:off x="5487" y="1619"/>
                <a:ext cx="380" cy="363"/>
              </a:xfrm>
              <a:custGeom>
                <a:avLst/>
                <a:gdLst>
                  <a:gd name="T0" fmla="*/ 380 w 380"/>
                  <a:gd name="T1" fmla="*/ 363 h 363"/>
                  <a:gd name="T2" fmla="*/ 55 w 380"/>
                  <a:gd name="T3" fmla="*/ 363 h 363"/>
                  <a:gd name="T4" fmla="*/ 0 w 380"/>
                  <a:gd name="T5" fmla="*/ 0 h 363"/>
                  <a:gd name="T6" fmla="*/ 331 w 380"/>
                  <a:gd name="T7" fmla="*/ 0 h 363"/>
                  <a:gd name="T8" fmla="*/ 380 w 380"/>
                  <a:gd name="T9" fmla="*/ 363 h 363"/>
                </a:gdLst>
                <a:ahLst/>
                <a:cxnLst>
                  <a:cxn ang="0">
                    <a:pos x="T0" y="T1"/>
                  </a:cxn>
                  <a:cxn ang="0">
                    <a:pos x="T2" y="T3"/>
                  </a:cxn>
                  <a:cxn ang="0">
                    <a:pos x="T4" y="T5"/>
                  </a:cxn>
                  <a:cxn ang="0">
                    <a:pos x="T6" y="T7"/>
                  </a:cxn>
                  <a:cxn ang="0">
                    <a:pos x="T8" y="T9"/>
                  </a:cxn>
                </a:cxnLst>
                <a:rect l="0" t="0" r="r" b="b"/>
                <a:pathLst>
                  <a:path w="380" h="363">
                    <a:moveTo>
                      <a:pt x="380" y="363"/>
                    </a:moveTo>
                    <a:lnTo>
                      <a:pt x="55" y="363"/>
                    </a:lnTo>
                    <a:lnTo>
                      <a:pt x="0" y="0"/>
                    </a:lnTo>
                    <a:lnTo>
                      <a:pt x="331" y="0"/>
                    </a:lnTo>
                    <a:lnTo>
                      <a:pt x="380" y="363"/>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2" name="Freeform 100"/>
              <p:cNvSpPr>
                <a:spLocks/>
              </p:cNvSpPr>
              <p:nvPr/>
            </p:nvSpPr>
            <p:spPr bwMode="auto">
              <a:xfrm>
                <a:off x="5539" y="1807"/>
                <a:ext cx="287" cy="174"/>
              </a:xfrm>
              <a:custGeom>
                <a:avLst/>
                <a:gdLst>
                  <a:gd name="T0" fmla="*/ 111 w 151"/>
                  <a:gd name="T1" fmla="*/ 9 h 135"/>
                  <a:gd name="T2" fmla="*/ 68 w 151"/>
                  <a:gd name="T3" fmla="*/ 0 h 135"/>
                  <a:gd name="T4" fmla="*/ 21 w 151"/>
                  <a:gd name="T5" fmla="*/ 9 h 135"/>
                  <a:gd name="T6" fmla="*/ 3 w 151"/>
                  <a:gd name="T7" fmla="*/ 30 h 135"/>
                  <a:gd name="T8" fmla="*/ 18 w 151"/>
                  <a:gd name="T9" fmla="*/ 135 h 135"/>
                  <a:gd name="T10" fmla="*/ 151 w 151"/>
                  <a:gd name="T11" fmla="*/ 135 h 135"/>
                  <a:gd name="T12" fmla="*/ 135 w 151"/>
                  <a:gd name="T13" fmla="*/ 30 h 135"/>
                  <a:gd name="T14" fmla="*/ 111 w 151"/>
                  <a:gd name="T15" fmla="*/ 9 h 13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1" h="135">
                    <a:moveTo>
                      <a:pt x="111" y="9"/>
                    </a:moveTo>
                    <a:cubicBezTo>
                      <a:pt x="68" y="0"/>
                      <a:pt x="68" y="0"/>
                      <a:pt x="68" y="0"/>
                    </a:cubicBezTo>
                    <a:cubicBezTo>
                      <a:pt x="21" y="9"/>
                      <a:pt x="21" y="9"/>
                      <a:pt x="21" y="9"/>
                    </a:cubicBezTo>
                    <a:cubicBezTo>
                      <a:pt x="8" y="9"/>
                      <a:pt x="0" y="19"/>
                      <a:pt x="3" y="30"/>
                    </a:cubicBezTo>
                    <a:cubicBezTo>
                      <a:pt x="18" y="135"/>
                      <a:pt x="18" y="135"/>
                      <a:pt x="18" y="135"/>
                    </a:cubicBezTo>
                    <a:cubicBezTo>
                      <a:pt x="151" y="135"/>
                      <a:pt x="151" y="135"/>
                      <a:pt x="151" y="135"/>
                    </a:cubicBezTo>
                    <a:cubicBezTo>
                      <a:pt x="135" y="30"/>
                      <a:pt x="135" y="30"/>
                      <a:pt x="135" y="30"/>
                    </a:cubicBezTo>
                    <a:cubicBezTo>
                      <a:pt x="134" y="19"/>
                      <a:pt x="123" y="9"/>
                      <a:pt x="111" y="9"/>
                    </a:cubicBezTo>
                  </a:path>
                </a:pathLst>
              </a:custGeom>
              <a:solidFill>
                <a:srgbClr val="58595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3" name="Freeform 101"/>
              <p:cNvSpPr>
                <a:spLocks/>
              </p:cNvSpPr>
              <p:nvPr/>
            </p:nvSpPr>
            <p:spPr bwMode="auto">
              <a:xfrm>
                <a:off x="5634" y="1809"/>
                <a:ext cx="121" cy="154"/>
              </a:xfrm>
              <a:custGeom>
                <a:avLst/>
                <a:gdLst>
                  <a:gd name="T0" fmla="*/ 0 w 64"/>
                  <a:gd name="T1" fmla="*/ 25 h 81"/>
                  <a:gd name="T2" fmla="*/ 0 w 64"/>
                  <a:gd name="T3" fmla="*/ 26 h 81"/>
                  <a:gd name="T4" fmla="*/ 2 w 64"/>
                  <a:gd name="T5" fmla="*/ 38 h 81"/>
                  <a:gd name="T6" fmla="*/ 7 w 64"/>
                  <a:gd name="T7" fmla="*/ 54 h 81"/>
                  <a:gd name="T8" fmla="*/ 11 w 64"/>
                  <a:gd name="T9" fmla="*/ 64 h 81"/>
                  <a:gd name="T10" fmla="*/ 31 w 64"/>
                  <a:gd name="T11" fmla="*/ 48 h 81"/>
                  <a:gd name="T12" fmla="*/ 46 w 64"/>
                  <a:gd name="T13" fmla="*/ 81 h 81"/>
                  <a:gd name="T14" fmla="*/ 48 w 64"/>
                  <a:gd name="T15" fmla="*/ 48 h 81"/>
                  <a:gd name="T16" fmla="*/ 62 w 64"/>
                  <a:gd name="T17" fmla="*/ 59 h 81"/>
                  <a:gd name="T18" fmla="*/ 64 w 64"/>
                  <a:gd name="T19" fmla="*/ 51 h 81"/>
                  <a:gd name="T20" fmla="*/ 63 w 64"/>
                  <a:gd name="T21" fmla="*/ 42 h 81"/>
                  <a:gd name="T22" fmla="*/ 56 w 64"/>
                  <a:gd name="T23" fmla="*/ 26 h 81"/>
                  <a:gd name="T24" fmla="*/ 38 w 64"/>
                  <a:gd name="T25" fmla="*/ 5 h 81"/>
                  <a:gd name="T26" fmla="*/ 12 w 64"/>
                  <a:gd name="T27" fmla="*/ 3 h 81"/>
                  <a:gd name="T28" fmla="*/ 8 w 64"/>
                  <a:gd name="T29" fmla="*/ 5 h 81"/>
                  <a:gd name="T30" fmla="*/ 5 w 64"/>
                  <a:gd name="T31" fmla="*/ 9 h 81"/>
                  <a:gd name="T32" fmla="*/ 0 w 64"/>
                  <a:gd name="T33" fmla="*/ 25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4" h="81">
                    <a:moveTo>
                      <a:pt x="0" y="25"/>
                    </a:moveTo>
                    <a:cubicBezTo>
                      <a:pt x="0" y="26"/>
                      <a:pt x="0" y="26"/>
                      <a:pt x="0" y="26"/>
                    </a:cubicBezTo>
                    <a:cubicBezTo>
                      <a:pt x="0" y="30"/>
                      <a:pt x="1" y="34"/>
                      <a:pt x="2" y="38"/>
                    </a:cubicBezTo>
                    <a:cubicBezTo>
                      <a:pt x="4" y="44"/>
                      <a:pt x="5" y="49"/>
                      <a:pt x="7" y="54"/>
                    </a:cubicBezTo>
                    <a:cubicBezTo>
                      <a:pt x="8" y="56"/>
                      <a:pt x="12" y="62"/>
                      <a:pt x="11" y="64"/>
                    </a:cubicBezTo>
                    <a:cubicBezTo>
                      <a:pt x="15" y="57"/>
                      <a:pt x="23" y="51"/>
                      <a:pt x="31" y="48"/>
                    </a:cubicBezTo>
                    <a:cubicBezTo>
                      <a:pt x="38" y="59"/>
                      <a:pt x="43" y="70"/>
                      <a:pt x="46" y="81"/>
                    </a:cubicBezTo>
                    <a:cubicBezTo>
                      <a:pt x="45" y="70"/>
                      <a:pt x="46" y="59"/>
                      <a:pt x="48" y="48"/>
                    </a:cubicBezTo>
                    <a:cubicBezTo>
                      <a:pt x="53" y="51"/>
                      <a:pt x="58" y="55"/>
                      <a:pt x="62" y="59"/>
                    </a:cubicBezTo>
                    <a:cubicBezTo>
                      <a:pt x="62" y="59"/>
                      <a:pt x="64" y="52"/>
                      <a:pt x="64" y="51"/>
                    </a:cubicBezTo>
                    <a:cubicBezTo>
                      <a:pt x="64" y="48"/>
                      <a:pt x="64" y="45"/>
                      <a:pt x="63" y="42"/>
                    </a:cubicBezTo>
                    <a:cubicBezTo>
                      <a:pt x="62" y="37"/>
                      <a:pt x="59" y="30"/>
                      <a:pt x="56" y="26"/>
                    </a:cubicBezTo>
                    <a:cubicBezTo>
                      <a:pt x="51" y="19"/>
                      <a:pt x="45" y="9"/>
                      <a:pt x="38" y="5"/>
                    </a:cubicBezTo>
                    <a:cubicBezTo>
                      <a:pt x="30" y="0"/>
                      <a:pt x="21" y="2"/>
                      <a:pt x="12" y="3"/>
                    </a:cubicBezTo>
                    <a:cubicBezTo>
                      <a:pt x="11" y="4"/>
                      <a:pt x="9" y="4"/>
                      <a:pt x="8" y="5"/>
                    </a:cubicBezTo>
                    <a:cubicBezTo>
                      <a:pt x="6" y="6"/>
                      <a:pt x="5" y="8"/>
                      <a:pt x="5" y="9"/>
                    </a:cubicBezTo>
                    <a:cubicBezTo>
                      <a:pt x="3" y="14"/>
                      <a:pt x="0" y="20"/>
                      <a:pt x="0" y="25"/>
                    </a:cubicBezTo>
                  </a:path>
                </a:pathLst>
              </a:custGeom>
              <a:solidFill>
                <a:srgbClr val="FCEE1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4" name="Freeform 102"/>
              <p:cNvSpPr>
                <a:spLocks/>
              </p:cNvSpPr>
              <p:nvPr/>
            </p:nvSpPr>
            <p:spPr bwMode="auto">
              <a:xfrm>
                <a:off x="5643" y="1813"/>
                <a:ext cx="93" cy="86"/>
              </a:xfrm>
              <a:custGeom>
                <a:avLst/>
                <a:gdLst>
                  <a:gd name="T0" fmla="*/ 8 w 93"/>
                  <a:gd name="T1" fmla="*/ 46 h 86"/>
                  <a:gd name="T2" fmla="*/ 0 w 93"/>
                  <a:gd name="T3" fmla="*/ 0 h 86"/>
                  <a:gd name="T4" fmla="*/ 85 w 93"/>
                  <a:gd name="T5" fmla="*/ 0 h 86"/>
                  <a:gd name="T6" fmla="*/ 93 w 93"/>
                  <a:gd name="T7" fmla="*/ 46 h 86"/>
                  <a:gd name="T8" fmla="*/ 59 w 93"/>
                  <a:gd name="T9" fmla="*/ 86 h 86"/>
                  <a:gd name="T10" fmla="*/ 8 w 93"/>
                  <a:gd name="T11" fmla="*/ 46 h 86"/>
                </a:gdLst>
                <a:ahLst/>
                <a:cxnLst>
                  <a:cxn ang="0">
                    <a:pos x="T0" y="T1"/>
                  </a:cxn>
                  <a:cxn ang="0">
                    <a:pos x="T2" y="T3"/>
                  </a:cxn>
                  <a:cxn ang="0">
                    <a:pos x="T4" y="T5"/>
                  </a:cxn>
                  <a:cxn ang="0">
                    <a:pos x="T6" y="T7"/>
                  </a:cxn>
                  <a:cxn ang="0">
                    <a:pos x="T8" y="T9"/>
                  </a:cxn>
                  <a:cxn ang="0">
                    <a:pos x="T10" y="T11"/>
                  </a:cxn>
                </a:cxnLst>
                <a:rect l="0" t="0" r="r" b="b"/>
                <a:pathLst>
                  <a:path w="93" h="86">
                    <a:moveTo>
                      <a:pt x="8" y="46"/>
                    </a:moveTo>
                    <a:lnTo>
                      <a:pt x="0" y="0"/>
                    </a:lnTo>
                    <a:lnTo>
                      <a:pt x="85" y="0"/>
                    </a:lnTo>
                    <a:lnTo>
                      <a:pt x="93" y="46"/>
                    </a:lnTo>
                    <a:lnTo>
                      <a:pt x="59" y="86"/>
                    </a:lnTo>
                    <a:lnTo>
                      <a:pt x="8" y="46"/>
                    </a:lnTo>
                    <a:close/>
                  </a:path>
                </a:pathLst>
              </a:custGeom>
              <a:solidFill>
                <a:srgbClr val="F6CCA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5" name="Freeform 103"/>
              <p:cNvSpPr>
                <a:spLocks/>
              </p:cNvSpPr>
              <p:nvPr/>
            </p:nvSpPr>
            <p:spPr bwMode="auto">
              <a:xfrm>
                <a:off x="5643" y="1813"/>
                <a:ext cx="93" cy="86"/>
              </a:xfrm>
              <a:custGeom>
                <a:avLst/>
                <a:gdLst>
                  <a:gd name="T0" fmla="*/ 8 w 93"/>
                  <a:gd name="T1" fmla="*/ 46 h 86"/>
                  <a:gd name="T2" fmla="*/ 0 w 93"/>
                  <a:gd name="T3" fmla="*/ 0 h 86"/>
                  <a:gd name="T4" fmla="*/ 85 w 93"/>
                  <a:gd name="T5" fmla="*/ 0 h 86"/>
                  <a:gd name="T6" fmla="*/ 93 w 93"/>
                  <a:gd name="T7" fmla="*/ 46 h 86"/>
                  <a:gd name="T8" fmla="*/ 59 w 93"/>
                  <a:gd name="T9" fmla="*/ 86 h 86"/>
                  <a:gd name="T10" fmla="*/ 8 w 93"/>
                  <a:gd name="T11" fmla="*/ 46 h 86"/>
                </a:gdLst>
                <a:ahLst/>
                <a:cxnLst>
                  <a:cxn ang="0">
                    <a:pos x="T0" y="T1"/>
                  </a:cxn>
                  <a:cxn ang="0">
                    <a:pos x="T2" y="T3"/>
                  </a:cxn>
                  <a:cxn ang="0">
                    <a:pos x="T4" y="T5"/>
                  </a:cxn>
                  <a:cxn ang="0">
                    <a:pos x="T6" y="T7"/>
                  </a:cxn>
                  <a:cxn ang="0">
                    <a:pos x="T8" y="T9"/>
                  </a:cxn>
                  <a:cxn ang="0">
                    <a:pos x="T10" y="T11"/>
                  </a:cxn>
                </a:cxnLst>
                <a:rect l="0" t="0" r="r" b="b"/>
                <a:pathLst>
                  <a:path w="93" h="86">
                    <a:moveTo>
                      <a:pt x="8" y="46"/>
                    </a:moveTo>
                    <a:lnTo>
                      <a:pt x="0" y="0"/>
                    </a:lnTo>
                    <a:lnTo>
                      <a:pt x="85" y="0"/>
                    </a:lnTo>
                    <a:lnTo>
                      <a:pt x="93" y="46"/>
                    </a:lnTo>
                    <a:lnTo>
                      <a:pt x="59" y="86"/>
                    </a:lnTo>
                    <a:lnTo>
                      <a:pt x="8" y="46"/>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6" name="Freeform 104"/>
              <p:cNvSpPr>
                <a:spLocks/>
              </p:cNvSpPr>
              <p:nvPr/>
            </p:nvSpPr>
            <p:spPr bwMode="auto">
              <a:xfrm>
                <a:off x="5643" y="1813"/>
                <a:ext cx="91" cy="74"/>
              </a:xfrm>
              <a:custGeom>
                <a:avLst/>
                <a:gdLst>
                  <a:gd name="T0" fmla="*/ 13 w 91"/>
                  <a:gd name="T1" fmla="*/ 27 h 74"/>
                  <a:gd name="T2" fmla="*/ 66 w 91"/>
                  <a:gd name="T3" fmla="*/ 74 h 74"/>
                  <a:gd name="T4" fmla="*/ 91 w 91"/>
                  <a:gd name="T5" fmla="*/ 46 h 74"/>
                  <a:gd name="T6" fmla="*/ 85 w 91"/>
                  <a:gd name="T7" fmla="*/ 6 h 74"/>
                  <a:gd name="T8" fmla="*/ 0 w 91"/>
                  <a:gd name="T9" fmla="*/ 0 h 74"/>
                  <a:gd name="T10" fmla="*/ 13 w 91"/>
                  <a:gd name="T11" fmla="*/ 27 h 74"/>
                </a:gdLst>
                <a:ahLst/>
                <a:cxnLst>
                  <a:cxn ang="0">
                    <a:pos x="T0" y="T1"/>
                  </a:cxn>
                  <a:cxn ang="0">
                    <a:pos x="T2" y="T3"/>
                  </a:cxn>
                  <a:cxn ang="0">
                    <a:pos x="T4" y="T5"/>
                  </a:cxn>
                  <a:cxn ang="0">
                    <a:pos x="T6" y="T7"/>
                  </a:cxn>
                  <a:cxn ang="0">
                    <a:pos x="T8" y="T9"/>
                  </a:cxn>
                  <a:cxn ang="0">
                    <a:pos x="T10" y="T11"/>
                  </a:cxn>
                </a:cxnLst>
                <a:rect l="0" t="0" r="r" b="b"/>
                <a:pathLst>
                  <a:path w="91" h="74">
                    <a:moveTo>
                      <a:pt x="13" y="27"/>
                    </a:moveTo>
                    <a:lnTo>
                      <a:pt x="66" y="74"/>
                    </a:lnTo>
                    <a:lnTo>
                      <a:pt x="91" y="46"/>
                    </a:lnTo>
                    <a:lnTo>
                      <a:pt x="85" y="6"/>
                    </a:lnTo>
                    <a:lnTo>
                      <a:pt x="0" y="0"/>
                    </a:lnTo>
                    <a:lnTo>
                      <a:pt x="13" y="27"/>
                    </a:lnTo>
                    <a:close/>
                  </a:path>
                </a:pathLst>
              </a:custGeom>
              <a:solidFill>
                <a:srgbClr val="CEA08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7" name="Freeform 105"/>
              <p:cNvSpPr>
                <a:spLocks/>
              </p:cNvSpPr>
              <p:nvPr/>
            </p:nvSpPr>
            <p:spPr bwMode="auto">
              <a:xfrm>
                <a:off x="5643" y="1813"/>
                <a:ext cx="91" cy="74"/>
              </a:xfrm>
              <a:custGeom>
                <a:avLst/>
                <a:gdLst>
                  <a:gd name="T0" fmla="*/ 13 w 91"/>
                  <a:gd name="T1" fmla="*/ 27 h 74"/>
                  <a:gd name="T2" fmla="*/ 66 w 91"/>
                  <a:gd name="T3" fmla="*/ 74 h 74"/>
                  <a:gd name="T4" fmla="*/ 91 w 91"/>
                  <a:gd name="T5" fmla="*/ 46 h 74"/>
                  <a:gd name="T6" fmla="*/ 85 w 91"/>
                  <a:gd name="T7" fmla="*/ 6 h 74"/>
                  <a:gd name="T8" fmla="*/ 0 w 91"/>
                  <a:gd name="T9" fmla="*/ 0 h 74"/>
                  <a:gd name="T10" fmla="*/ 13 w 91"/>
                  <a:gd name="T11" fmla="*/ 27 h 74"/>
                </a:gdLst>
                <a:ahLst/>
                <a:cxnLst>
                  <a:cxn ang="0">
                    <a:pos x="T0" y="T1"/>
                  </a:cxn>
                  <a:cxn ang="0">
                    <a:pos x="T2" y="T3"/>
                  </a:cxn>
                  <a:cxn ang="0">
                    <a:pos x="T4" y="T5"/>
                  </a:cxn>
                  <a:cxn ang="0">
                    <a:pos x="T6" y="T7"/>
                  </a:cxn>
                  <a:cxn ang="0">
                    <a:pos x="T8" y="T9"/>
                  </a:cxn>
                  <a:cxn ang="0">
                    <a:pos x="T10" y="T11"/>
                  </a:cxn>
                </a:cxnLst>
                <a:rect l="0" t="0" r="r" b="b"/>
                <a:pathLst>
                  <a:path w="91" h="74">
                    <a:moveTo>
                      <a:pt x="13" y="27"/>
                    </a:moveTo>
                    <a:lnTo>
                      <a:pt x="66" y="74"/>
                    </a:lnTo>
                    <a:lnTo>
                      <a:pt x="91" y="46"/>
                    </a:lnTo>
                    <a:lnTo>
                      <a:pt x="85" y="6"/>
                    </a:lnTo>
                    <a:lnTo>
                      <a:pt x="0" y="0"/>
                    </a:lnTo>
                    <a:lnTo>
                      <a:pt x="13" y="27"/>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8" name="Freeform 106"/>
              <p:cNvSpPr>
                <a:spLocks/>
              </p:cNvSpPr>
              <p:nvPr/>
            </p:nvSpPr>
            <p:spPr bwMode="auto">
              <a:xfrm>
                <a:off x="5601" y="1727"/>
                <a:ext cx="40" cy="40"/>
              </a:xfrm>
              <a:custGeom>
                <a:avLst/>
                <a:gdLst>
                  <a:gd name="T0" fmla="*/ 1 w 21"/>
                  <a:gd name="T1" fmla="*/ 10 h 21"/>
                  <a:gd name="T2" fmla="*/ 11 w 21"/>
                  <a:gd name="T3" fmla="*/ 21 h 21"/>
                  <a:gd name="T4" fmla="*/ 19 w 21"/>
                  <a:gd name="T5" fmla="*/ 10 h 21"/>
                  <a:gd name="T6" fmla="*/ 8 w 21"/>
                  <a:gd name="T7" fmla="*/ 0 h 21"/>
                  <a:gd name="T8" fmla="*/ 1 w 21"/>
                  <a:gd name="T9" fmla="*/ 10 h 21"/>
                </a:gdLst>
                <a:ahLst/>
                <a:cxnLst>
                  <a:cxn ang="0">
                    <a:pos x="T0" y="T1"/>
                  </a:cxn>
                  <a:cxn ang="0">
                    <a:pos x="T2" y="T3"/>
                  </a:cxn>
                  <a:cxn ang="0">
                    <a:pos x="T4" y="T5"/>
                  </a:cxn>
                  <a:cxn ang="0">
                    <a:pos x="T6" y="T7"/>
                  </a:cxn>
                  <a:cxn ang="0">
                    <a:pos x="T8" y="T9"/>
                  </a:cxn>
                </a:cxnLst>
                <a:rect l="0" t="0" r="r" b="b"/>
                <a:pathLst>
                  <a:path w="21" h="21">
                    <a:moveTo>
                      <a:pt x="1" y="10"/>
                    </a:moveTo>
                    <a:cubicBezTo>
                      <a:pt x="1" y="16"/>
                      <a:pt x="7" y="21"/>
                      <a:pt x="11" y="21"/>
                    </a:cubicBezTo>
                    <a:cubicBezTo>
                      <a:pt x="16" y="21"/>
                      <a:pt x="21" y="16"/>
                      <a:pt x="19" y="10"/>
                    </a:cubicBezTo>
                    <a:cubicBezTo>
                      <a:pt x="18" y="4"/>
                      <a:pt x="14" y="0"/>
                      <a:pt x="8" y="0"/>
                    </a:cubicBezTo>
                    <a:cubicBezTo>
                      <a:pt x="2" y="0"/>
                      <a:pt x="0" y="4"/>
                      <a:pt x="1" y="10"/>
                    </a:cubicBezTo>
                  </a:path>
                </a:pathLst>
              </a:custGeom>
              <a:solidFill>
                <a:srgbClr val="F6CCA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9" name="Freeform 107"/>
              <p:cNvSpPr>
                <a:spLocks/>
              </p:cNvSpPr>
              <p:nvPr/>
            </p:nvSpPr>
            <p:spPr bwMode="auto">
              <a:xfrm>
                <a:off x="5759" y="1727"/>
                <a:ext cx="40" cy="40"/>
              </a:xfrm>
              <a:custGeom>
                <a:avLst/>
                <a:gdLst>
                  <a:gd name="T0" fmla="*/ 1 w 21"/>
                  <a:gd name="T1" fmla="*/ 10 h 21"/>
                  <a:gd name="T2" fmla="*/ 12 w 21"/>
                  <a:gd name="T3" fmla="*/ 21 h 21"/>
                  <a:gd name="T4" fmla="*/ 19 w 21"/>
                  <a:gd name="T5" fmla="*/ 10 h 21"/>
                  <a:gd name="T6" fmla="*/ 8 w 21"/>
                  <a:gd name="T7" fmla="*/ 0 h 21"/>
                  <a:gd name="T8" fmla="*/ 1 w 21"/>
                  <a:gd name="T9" fmla="*/ 10 h 21"/>
                </a:gdLst>
                <a:ahLst/>
                <a:cxnLst>
                  <a:cxn ang="0">
                    <a:pos x="T0" y="T1"/>
                  </a:cxn>
                  <a:cxn ang="0">
                    <a:pos x="T2" y="T3"/>
                  </a:cxn>
                  <a:cxn ang="0">
                    <a:pos x="T4" y="T5"/>
                  </a:cxn>
                  <a:cxn ang="0">
                    <a:pos x="T6" y="T7"/>
                  </a:cxn>
                  <a:cxn ang="0">
                    <a:pos x="T8" y="T9"/>
                  </a:cxn>
                </a:cxnLst>
                <a:rect l="0" t="0" r="r" b="b"/>
                <a:pathLst>
                  <a:path w="21" h="21">
                    <a:moveTo>
                      <a:pt x="1" y="10"/>
                    </a:moveTo>
                    <a:cubicBezTo>
                      <a:pt x="1" y="17"/>
                      <a:pt x="7" y="21"/>
                      <a:pt x="12" y="21"/>
                    </a:cubicBezTo>
                    <a:cubicBezTo>
                      <a:pt x="17" y="21"/>
                      <a:pt x="21" y="17"/>
                      <a:pt x="19" y="10"/>
                    </a:cubicBezTo>
                    <a:cubicBezTo>
                      <a:pt x="19" y="4"/>
                      <a:pt x="14" y="0"/>
                      <a:pt x="8" y="0"/>
                    </a:cubicBezTo>
                    <a:cubicBezTo>
                      <a:pt x="4" y="0"/>
                      <a:pt x="0" y="4"/>
                      <a:pt x="1" y="10"/>
                    </a:cubicBezTo>
                  </a:path>
                </a:pathLst>
              </a:custGeom>
              <a:solidFill>
                <a:srgbClr val="F6CCA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0" name="Freeform 108"/>
              <p:cNvSpPr>
                <a:spLocks/>
              </p:cNvSpPr>
              <p:nvPr/>
            </p:nvSpPr>
            <p:spPr bwMode="auto">
              <a:xfrm>
                <a:off x="5611" y="1642"/>
                <a:ext cx="171" cy="221"/>
              </a:xfrm>
              <a:custGeom>
                <a:avLst/>
                <a:gdLst>
                  <a:gd name="T0" fmla="*/ 38 w 90"/>
                  <a:gd name="T1" fmla="*/ 0 h 116"/>
                  <a:gd name="T2" fmla="*/ 4 w 90"/>
                  <a:gd name="T3" fmla="*/ 37 h 116"/>
                  <a:gd name="T4" fmla="*/ 10 w 90"/>
                  <a:gd name="T5" fmla="*/ 76 h 116"/>
                  <a:gd name="T6" fmla="*/ 16 w 90"/>
                  <a:gd name="T7" fmla="*/ 88 h 116"/>
                  <a:gd name="T8" fmla="*/ 38 w 90"/>
                  <a:gd name="T9" fmla="*/ 112 h 116"/>
                  <a:gd name="T10" fmla="*/ 47 w 90"/>
                  <a:gd name="T11" fmla="*/ 116 h 116"/>
                  <a:gd name="T12" fmla="*/ 65 w 90"/>
                  <a:gd name="T13" fmla="*/ 116 h 116"/>
                  <a:gd name="T14" fmla="*/ 72 w 90"/>
                  <a:gd name="T15" fmla="*/ 112 h 116"/>
                  <a:gd name="T16" fmla="*/ 88 w 90"/>
                  <a:gd name="T17" fmla="*/ 88 h 116"/>
                  <a:gd name="T18" fmla="*/ 89 w 90"/>
                  <a:gd name="T19" fmla="*/ 76 h 116"/>
                  <a:gd name="T20" fmla="*/ 83 w 90"/>
                  <a:gd name="T21" fmla="*/ 37 h 116"/>
                  <a:gd name="T22" fmla="*/ 38 w 90"/>
                  <a:gd name="T23" fmla="*/ 0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0" h="116">
                    <a:moveTo>
                      <a:pt x="38" y="0"/>
                    </a:moveTo>
                    <a:cubicBezTo>
                      <a:pt x="16" y="0"/>
                      <a:pt x="0" y="12"/>
                      <a:pt x="4" y="37"/>
                    </a:cubicBezTo>
                    <a:cubicBezTo>
                      <a:pt x="10" y="76"/>
                      <a:pt x="10" y="76"/>
                      <a:pt x="10" y="76"/>
                    </a:cubicBezTo>
                    <a:cubicBezTo>
                      <a:pt x="10" y="80"/>
                      <a:pt x="13" y="84"/>
                      <a:pt x="16" y="88"/>
                    </a:cubicBezTo>
                    <a:cubicBezTo>
                      <a:pt x="38" y="112"/>
                      <a:pt x="38" y="112"/>
                      <a:pt x="38" y="112"/>
                    </a:cubicBezTo>
                    <a:cubicBezTo>
                      <a:pt x="41" y="115"/>
                      <a:pt x="44" y="116"/>
                      <a:pt x="47" y="116"/>
                    </a:cubicBezTo>
                    <a:cubicBezTo>
                      <a:pt x="65" y="116"/>
                      <a:pt x="65" y="116"/>
                      <a:pt x="65" y="116"/>
                    </a:cubicBezTo>
                    <a:cubicBezTo>
                      <a:pt x="68" y="116"/>
                      <a:pt x="71" y="115"/>
                      <a:pt x="72" y="112"/>
                    </a:cubicBezTo>
                    <a:cubicBezTo>
                      <a:pt x="88" y="88"/>
                      <a:pt x="88" y="88"/>
                      <a:pt x="88" y="88"/>
                    </a:cubicBezTo>
                    <a:cubicBezTo>
                      <a:pt x="89" y="84"/>
                      <a:pt x="90" y="80"/>
                      <a:pt x="89" y="76"/>
                    </a:cubicBezTo>
                    <a:cubicBezTo>
                      <a:pt x="83" y="37"/>
                      <a:pt x="83" y="37"/>
                      <a:pt x="83" y="37"/>
                    </a:cubicBezTo>
                    <a:cubicBezTo>
                      <a:pt x="81" y="12"/>
                      <a:pt x="61" y="0"/>
                      <a:pt x="38" y="0"/>
                    </a:cubicBezTo>
                  </a:path>
                </a:pathLst>
              </a:custGeom>
              <a:solidFill>
                <a:srgbClr val="F6CCA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1" name="Freeform 109"/>
              <p:cNvSpPr>
                <a:spLocks/>
              </p:cNvSpPr>
              <p:nvPr/>
            </p:nvSpPr>
            <p:spPr bwMode="auto">
              <a:xfrm>
                <a:off x="5690" y="1741"/>
                <a:ext cx="92" cy="122"/>
              </a:xfrm>
              <a:custGeom>
                <a:avLst/>
                <a:gdLst>
                  <a:gd name="T0" fmla="*/ 8 w 48"/>
                  <a:gd name="T1" fmla="*/ 9 h 64"/>
                  <a:gd name="T2" fmla="*/ 10 w 48"/>
                  <a:gd name="T3" fmla="*/ 23 h 64"/>
                  <a:gd name="T4" fmla="*/ 16 w 48"/>
                  <a:gd name="T5" fmla="*/ 29 h 64"/>
                  <a:gd name="T6" fmla="*/ 0 w 48"/>
                  <a:gd name="T7" fmla="*/ 29 h 64"/>
                  <a:gd name="T8" fmla="*/ 9 w 48"/>
                  <a:gd name="T9" fmla="*/ 38 h 64"/>
                  <a:gd name="T10" fmla="*/ 22 w 48"/>
                  <a:gd name="T11" fmla="*/ 64 h 64"/>
                  <a:gd name="T12" fmla="*/ 30 w 48"/>
                  <a:gd name="T13" fmla="*/ 60 h 64"/>
                  <a:gd name="T14" fmla="*/ 46 w 48"/>
                  <a:gd name="T15" fmla="*/ 36 h 64"/>
                  <a:gd name="T16" fmla="*/ 47 w 48"/>
                  <a:gd name="T17" fmla="*/ 24 h 64"/>
                  <a:gd name="T18" fmla="*/ 44 w 48"/>
                  <a:gd name="T19" fmla="*/ 0 h 64"/>
                  <a:gd name="T20" fmla="*/ 13 w 48"/>
                  <a:gd name="T21" fmla="*/ 0 h 64"/>
                  <a:gd name="T22" fmla="*/ 8 w 48"/>
                  <a:gd name="T23" fmla="*/ 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8" h="64">
                    <a:moveTo>
                      <a:pt x="8" y="9"/>
                    </a:moveTo>
                    <a:cubicBezTo>
                      <a:pt x="10" y="23"/>
                      <a:pt x="10" y="23"/>
                      <a:pt x="10" y="23"/>
                    </a:cubicBezTo>
                    <a:cubicBezTo>
                      <a:pt x="16" y="24"/>
                      <a:pt x="16" y="29"/>
                      <a:pt x="16" y="29"/>
                    </a:cubicBezTo>
                    <a:cubicBezTo>
                      <a:pt x="0" y="29"/>
                      <a:pt x="0" y="29"/>
                      <a:pt x="0" y="29"/>
                    </a:cubicBezTo>
                    <a:cubicBezTo>
                      <a:pt x="9" y="38"/>
                      <a:pt x="9" y="38"/>
                      <a:pt x="9" y="38"/>
                    </a:cubicBezTo>
                    <a:cubicBezTo>
                      <a:pt x="22" y="64"/>
                      <a:pt x="22" y="64"/>
                      <a:pt x="22" y="64"/>
                    </a:cubicBezTo>
                    <a:cubicBezTo>
                      <a:pt x="26" y="64"/>
                      <a:pt x="29" y="63"/>
                      <a:pt x="30" y="60"/>
                    </a:cubicBezTo>
                    <a:cubicBezTo>
                      <a:pt x="46" y="36"/>
                      <a:pt x="46" y="36"/>
                      <a:pt x="46" y="36"/>
                    </a:cubicBezTo>
                    <a:cubicBezTo>
                      <a:pt x="47" y="34"/>
                      <a:pt x="48" y="28"/>
                      <a:pt x="47" y="24"/>
                    </a:cubicBezTo>
                    <a:cubicBezTo>
                      <a:pt x="44" y="0"/>
                      <a:pt x="44" y="0"/>
                      <a:pt x="44" y="0"/>
                    </a:cubicBezTo>
                    <a:cubicBezTo>
                      <a:pt x="13" y="0"/>
                      <a:pt x="13" y="0"/>
                      <a:pt x="13" y="0"/>
                    </a:cubicBezTo>
                    <a:cubicBezTo>
                      <a:pt x="9" y="0"/>
                      <a:pt x="6" y="4"/>
                      <a:pt x="8" y="9"/>
                    </a:cubicBezTo>
                  </a:path>
                </a:pathLst>
              </a:custGeom>
              <a:solidFill>
                <a:srgbClr val="E2B7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2" name="Freeform 110"/>
              <p:cNvSpPr>
                <a:spLocks/>
              </p:cNvSpPr>
              <p:nvPr/>
            </p:nvSpPr>
            <p:spPr bwMode="auto">
              <a:xfrm>
                <a:off x="5597" y="1619"/>
                <a:ext cx="185" cy="133"/>
              </a:xfrm>
              <a:custGeom>
                <a:avLst/>
                <a:gdLst>
                  <a:gd name="T0" fmla="*/ 68 w 97"/>
                  <a:gd name="T1" fmla="*/ 39 h 70"/>
                  <a:gd name="T2" fmla="*/ 85 w 97"/>
                  <a:gd name="T3" fmla="*/ 46 h 70"/>
                  <a:gd name="T4" fmla="*/ 86 w 97"/>
                  <a:gd name="T5" fmla="*/ 59 h 70"/>
                  <a:gd name="T6" fmla="*/ 97 w 97"/>
                  <a:gd name="T7" fmla="*/ 70 h 70"/>
                  <a:gd name="T8" fmla="*/ 92 w 97"/>
                  <a:gd name="T9" fmla="*/ 38 h 70"/>
                  <a:gd name="T10" fmla="*/ 6 w 97"/>
                  <a:gd name="T11" fmla="*/ 38 h 70"/>
                  <a:gd name="T12" fmla="*/ 11 w 97"/>
                  <a:gd name="T13" fmla="*/ 70 h 70"/>
                  <a:gd name="T14" fmla="*/ 18 w 97"/>
                  <a:gd name="T15" fmla="*/ 57 h 70"/>
                  <a:gd name="T16" fmla="*/ 16 w 97"/>
                  <a:gd name="T17" fmla="*/ 45 h 70"/>
                  <a:gd name="T18" fmla="*/ 30 w 97"/>
                  <a:gd name="T19" fmla="*/ 39 h 70"/>
                  <a:gd name="T20" fmla="*/ 49 w 97"/>
                  <a:gd name="T21" fmla="*/ 42 h 70"/>
                  <a:gd name="T22" fmla="*/ 68 w 97"/>
                  <a:gd name="T23" fmla="*/ 39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7" h="70">
                    <a:moveTo>
                      <a:pt x="68" y="39"/>
                    </a:moveTo>
                    <a:cubicBezTo>
                      <a:pt x="83" y="39"/>
                      <a:pt x="85" y="46"/>
                      <a:pt x="85" y="46"/>
                    </a:cubicBezTo>
                    <a:cubicBezTo>
                      <a:pt x="86" y="59"/>
                      <a:pt x="86" y="59"/>
                      <a:pt x="86" y="59"/>
                    </a:cubicBezTo>
                    <a:cubicBezTo>
                      <a:pt x="97" y="70"/>
                      <a:pt x="97" y="70"/>
                      <a:pt x="97" y="70"/>
                    </a:cubicBezTo>
                    <a:cubicBezTo>
                      <a:pt x="92" y="38"/>
                      <a:pt x="92" y="38"/>
                      <a:pt x="92" y="38"/>
                    </a:cubicBezTo>
                    <a:cubicBezTo>
                      <a:pt x="86" y="1"/>
                      <a:pt x="0" y="0"/>
                      <a:pt x="6" y="38"/>
                    </a:cubicBezTo>
                    <a:cubicBezTo>
                      <a:pt x="11" y="70"/>
                      <a:pt x="11" y="70"/>
                      <a:pt x="11" y="70"/>
                    </a:cubicBezTo>
                    <a:cubicBezTo>
                      <a:pt x="18" y="57"/>
                      <a:pt x="18" y="57"/>
                      <a:pt x="18" y="57"/>
                    </a:cubicBezTo>
                    <a:cubicBezTo>
                      <a:pt x="16" y="45"/>
                      <a:pt x="16" y="45"/>
                      <a:pt x="16" y="45"/>
                    </a:cubicBezTo>
                    <a:cubicBezTo>
                      <a:pt x="16" y="45"/>
                      <a:pt x="16" y="39"/>
                      <a:pt x="30" y="39"/>
                    </a:cubicBezTo>
                    <a:cubicBezTo>
                      <a:pt x="38" y="39"/>
                      <a:pt x="49" y="42"/>
                      <a:pt x="49" y="42"/>
                    </a:cubicBezTo>
                    <a:cubicBezTo>
                      <a:pt x="49" y="42"/>
                      <a:pt x="59" y="39"/>
                      <a:pt x="68" y="39"/>
                    </a:cubicBezTo>
                  </a:path>
                </a:pathLst>
              </a:custGeom>
              <a:solidFill>
                <a:srgbClr val="60391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3" name="Freeform 111"/>
              <p:cNvSpPr>
                <a:spLocks/>
              </p:cNvSpPr>
              <p:nvPr/>
            </p:nvSpPr>
            <p:spPr bwMode="auto">
              <a:xfrm>
                <a:off x="5837" y="1571"/>
                <a:ext cx="309" cy="550"/>
              </a:xfrm>
              <a:custGeom>
                <a:avLst/>
                <a:gdLst>
                  <a:gd name="T0" fmla="*/ 309 w 309"/>
                  <a:gd name="T1" fmla="*/ 550 h 550"/>
                  <a:gd name="T2" fmla="*/ 79 w 309"/>
                  <a:gd name="T3" fmla="*/ 550 h 550"/>
                  <a:gd name="T4" fmla="*/ 0 w 309"/>
                  <a:gd name="T5" fmla="*/ 0 h 550"/>
                  <a:gd name="T6" fmla="*/ 231 w 309"/>
                  <a:gd name="T7" fmla="*/ 2 h 550"/>
                  <a:gd name="T8" fmla="*/ 309 w 309"/>
                  <a:gd name="T9" fmla="*/ 550 h 550"/>
                </a:gdLst>
                <a:ahLst/>
                <a:cxnLst>
                  <a:cxn ang="0">
                    <a:pos x="T0" y="T1"/>
                  </a:cxn>
                  <a:cxn ang="0">
                    <a:pos x="T2" y="T3"/>
                  </a:cxn>
                  <a:cxn ang="0">
                    <a:pos x="T4" y="T5"/>
                  </a:cxn>
                  <a:cxn ang="0">
                    <a:pos x="T6" y="T7"/>
                  </a:cxn>
                  <a:cxn ang="0">
                    <a:pos x="T8" y="T9"/>
                  </a:cxn>
                </a:cxnLst>
                <a:rect l="0" t="0" r="r" b="b"/>
                <a:pathLst>
                  <a:path w="309" h="550">
                    <a:moveTo>
                      <a:pt x="309" y="550"/>
                    </a:moveTo>
                    <a:lnTo>
                      <a:pt x="79" y="550"/>
                    </a:lnTo>
                    <a:lnTo>
                      <a:pt x="0" y="0"/>
                    </a:lnTo>
                    <a:lnTo>
                      <a:pt x="231" y="2"/>
                    </a:lnTo>
                    <a:lnTo>
                      <a:pt x="309" y="550"/>
                    </a:lnTo>
                    <a:close/>
                  </a:path>
                </a:pathLst>
              </a:custGeom>
              <a:solidFill>
                <a:srgbClr val="D3D3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4" name="Freeform 112"/>
              <p:cNvSpPr>
                <a:spLocks/>
              </p:cNvSpPr>
              <p:nvPr/>
            </p:nvSpPr>
            <p:spPr bwMode="auto">
              <a:xfrm>
                <a:off x="5871" y="1613"/>
                <a:ext cx="176" cy="15"/>
              </a:xfrm>
              <a:custGeom>
                <a:avLst/>
                <a:gdLst>
                  <a:gd name="T0" fmla="*/ 0 w 176"/>
                  <a:gd name="T1" fmla="*/ 13 h 15"/>
                  <a:gd name="T2" fmla="*/ 176 w 176"/>
                  <a:gd name="T3" fmla="*/ 15 h 15"/>
                  <a:gd name="T4" fmla="*/ 176 w 176"/>
                  <a:gd name="T5" fmla="*/ 0 h 15"/>
                  <a:gd name="T6" fmla="*/ 0 w 176"/>
                  <a:gd name="T7" fmla="*/ 0 h 15"/>
                  <a:gd name="T8" fmla="*/ 0 w 176"/>
                  <a:gd name="T9" fmla="*/ 13 h 15"/>
                </a:gdLst>
                <a:ahLst/>
                <a:cxnLst>
                  <a:cxn ang="0">
                    <a:pos x="T0" y="T1"/>
                  </a:cxn>
                  <a:cxn ang="0">
                    <a:pos x="T2" y="T3"/>
                  </a:cxn>
                  <a:cxn ang="0">
                    <a:pos x="T4" y="T5"/>
                  </a:cxn>
                  <a:cxn ang="0">
                    <a:pos x="T6" y="T7"/>
                  </a:cxn>
                  <a:cxn ang="0">
                    <a:pos x="T8" y="T9"/>
                  </a:cxn>
                </a:cxnLst>
                <a:rect l="0" t="0" r="r" b="b"/>
                <a:pathLst>
                  <a:path w="176" h="15">
                    <a:moveTo>
                      <a:pt x="0" y="13"/>
                    </a:moveTo>
                    <a:lnTo>
                      <a:pt x="176" y="15"/>
                    </a:lnTo>
                    <a:lnTo>
                      <a:pt x="176" y="0"/>
                    </a:lnTo>
                    <a:lnTo>
                      <a:pt x="0" y="0"/>
                    </a:lnTo>
                    <a:lnTo>
                      <a:pt x="0" y="13"/>
                    </a:ln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5" name="Freeform 113"/>
              <p:cNvSpPr>
                <a:spLocks/>
              </p:cNvSpPr>
              <p:nvPr/>
            </p:nvSpPr>
            <p:spPr bwMode="auto">
              <a:xfrm>
                <a:off x="4982" y="1927"/>
                <a:ext cx="511" cy="15"/>
              </a:xfrm>
              <a:custGeom>
                <a:avLst/>
                <a:gdLst>
                  <a:gd name="T0" fmla="*/ 0 w 511"/>
                  <a:gd name="T1" fmla="*/ 15 h 15"/>
                  <a:gd name="T2" fmla="*/ 511 w 511"/>
                  <a:gd name="T3" fmla="*/ 15 h 15"/>
                  <a:gd name="T4" fmla="*/ 511 w 511"/>
                  <a:gd name="T5" fmla="*/ 2 h 15"/>
                  <a:gd name="T6" fmla="*/ 0 w 511"/>
                  <a:gd name="T7" fmla="*/ 0 h 15"/>
                  <a:gd name="T8" fmla="*/ 0 w 511"/>
                  <a:gd name="T9" fmla="*/ 15 h 15"/>
                </a:gdLst>
                <a:ahLst/>
                <a:cxnLst>
                  <a:cxn ang="0">
                    <a:pos x="T0" y="T1"/>
                  </a:cxn>
                  <a:cxn ang="0">
                    <a:pos x="T2" y="T3"/>
                  </a:cxn>
                  <a:cxn ang="0">
                    <a:pos x="T4" y="T5"/>
                  </a:cxn>
                  <a:cxn ang="0">
                    <a:pos x="T6" y="T7"/>
                  </a:cxn>
                  <a:cxn ang="0">
                    <a:pos x="T8" y="T9"/>
                  </a:cxn>
                </a:cxnLst>
                <a:rect l="0" t="0" r="r" b="b"/>
                <a:pathLst>
                  <a:path w="511" h="15">
                    <a:moveTo>
                      <a:pt x="0" y="15"/>
                    </a:moveTo>
                    <a:lnTo>
                      <a:pt x="511" y="15"/>
                    </a:lnTo>
                    <a:lnTo>
                      <a:pt x="511" y="2"/>
                    </a:lnTo>
                    <a:lnTo>
                      <a:pt x="0" y="0"/>
                    </a:lnTo>
                    <a:lnTo>
                      <a:pt x="0" y="15"/>
                    </a:lnTo>
                    <a:close/>
                  </a:path>
                </a:pathLst>
              </a:custGeom>
              <a:solidFill>
                <a:srgbClr val="74757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6" name="Rectangle 114"/>
              <p:cNvSpPr>
                <a:spLocks noChangeArrowheads="1"/>
              </p:cNvSpPr>
              <p:nvPr/>
            </p:nvSpPr>
            <p:spPr bwMode="auto">
              <a:xfrm>
                <a:off x="5877" y="1651"/>
                <a:ext cx="132" cy="15"/>
              </a:xfrm>
              <a:prstGeom prst="rect">
                <a:avLst/>
              </a:prstGeom>
              <a:solidFill>
                <a:srgbClr val="01010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7" name="Rectangle 115"/>
              <p:cNvSpPr>
                <a:spLocks noChangeArrowheads="1"/>
              </p:cNvSpPr>
              <p:nvPr/>
            </p:nvSpPr>
            <p:spPr bwMode="auto">
              <a:xfrm>
                <a:off x="5882" y="1687"/>
                <a:ext cx="171" cy="17"/>
              </a:xfrm>
              <a:prstGeom prst="rect">
                <a:avLst/>
              </a:prstGeom>
              <a:solidFill>
                <a:srgbClr val="01010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8" name="Freeform 116"/>
              <p:cNvSpPr>
                <a:spLocks/>
              </p:cNvSpPr>
              <p:nvPr/>
            </p:nvSpPr>
            <p:spPr bwMode="auto">
              <a:xfrm>
                <a:off x="5886" y="1725"/>
                <a:ext cx="161" cy="16"/>
              </a:xfrm>
              <a:custGeom>
                <a:avLst/>
                <a:gdLst>
                  <a:gd name="T0" fmla="*/ 0 w 161"/>
                  <a:gd name="T1" fmla="*/ 16 h 16"/>
                  <a:gd name="T2" fmla="*/ 158 w 161"/>
                  <a:gd name="T3" fmla="*/ 16 h 16"/>
                  <a:gd name="T4" fmla="*/ 161 w 161"/>
                  <a:gd name="T5" fmla="*/ 0 h 16"/>
                  <a:gd name="T6" fmla="*/ 0 w 161"/>
                  <a:gd name="T7" fmla="*/ 0 h 16"/>
                  <a:gd name="T8" fmla="*/ 0 w 161"/>
                  <a:gd name="T9" fmla="*/ 16 h 16"/>
                </a:gdLst>
                <a:ahLst/>
                <a:cxnLst>
                  <a:cxn ang="0">
                    <a:pos x="T0" y="T1"/>
                  </a:cxn>
                  <a:cxn ang="0">
                    <a:pos x="T2" y="T3"/>
                  </a:cxn>
                  <a:cxn ang="0">
                    <a:pos x="T4" y="T5"/>
                  </a:cxn>
                  <a:cxn ang="0">
                    <a:pos x="T6" y="T7"/>
                  </a:cxn>
                  <a:cxn ang="0">
                    <a:pos x="T8" y="T9"/>
                  </a:cxn>
                </a:cxnLst>
                <a:rect l="0" t="0" r="r" b="b"/>
                <a:pathLst>
                  <a:path w="161" h="16">
                    <a:moveTo>
                      <a:pt x="0" y="16"/>
                    </a:moveTo>
                    <a:lnTo>
                      <a:pt x="158" y="16"/>
                    </a:lnTo>
                    <a:lnTo>
                      <a:pt x="161" y="0"/>
                    </a:lnTo>
                    <a:lnTo>
                      <a:pt x="0" y="0"/>
                    </a:lnTo>
                    <a:lnTo>
                      <a:pt x="0" y="16"/>
                    </a:ln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9" name="Rectangle 117"/>
              <p:cNvSpPr>
                <a:spLocks noChangeArrowheads="1"/>
              </p:cNvSpPr>
              <p:nvPr/>
            </p:nvSpPr>
            <p:spPr bwMode="auto">
              <a:xfrm>
                <a:off x="5892" y="1762"/>
                <a:ext cx="152" cy="17"/>
              </a:xfrm>
              <a:prstGeom prst="rect">
                <a:avLst/>
              </a:prstGeom>
              <a:solidFill>
                <a:srgbClr val="01010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0" name="Rectangle 118"/>
              <p:cNvSpPr>
                <a:spLocks noChangeArrowheads="1"/>
              </p:cNvSpPr>
              <p:nvPr/>
            </p:nvSpPr>
            <p:spPr bwMode="auto">
              <a:xfrm>
                <a:off x="5897" y="1802"/>
                <a:ext cx="171" cy="13"/>
              </a:xfrm>
              <a:prstGeom prst="rect">
                <a:avLst/>
              </a:prstGeom>
              <a:solidFill>
                <a:srgbClr val="01010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1" name="Freeform 119"/>
              <p:cNvSpPr>
                <a:spLocks/>
              </p:cNvSpPr>
              <p:nvPr/>
            </p:nvSpPr>
            <p:spPr bwMode="auto">
              <a:xfrm>
                <a:off x="5909" y="1876"/>
                <a:ext cx="159" cy="17"/>
              </a:xfrm>
              <a:custGeom>
                <a:avLst/>
                <a:gdLst>
                  <a:gd name="T0" fmla="*/ 0 w 159"/>
                  <a:gd name="T1" fmla="*/ 13 h 17"/>
                  <a:gd name="T2" fmla="*/ 159 w 159"/>
                  <a:gd name="T3" fmla="*/ 17 h 17"/>
                  <a:gd name="T4" fmla="*/ 159 w 159"/>
                  <a:gd name="T5" fmla="*/ 0 h 17"/>
                  <a:gd name="T6" fmla="*/ 0 w 159"/>
                  <a:gd name="T7" fmla="*/ 0 h 17"/>
                  <a:gd name="T8" fmla="*/ 0 w 159"/>
                  <a:gd name="T9" fmla="*/ 13 h 17"/>
                </a:gdLst>
                <a:ahLst/>
                <a:cxnLst>
                  <a:cxn ang="0">
                    <a:pos x="T0" y="T1"/>
                  </a:cxn>
                  <a:cxn ang="0">
                    <a:pos x="T2" y="T3"/>
                  </a:cxn>
                  <a:cxn ang="0">
                    <a:pos x="T4" y="T5"/>
                  </a:cxn>
                  <a:cxn ang="0">
                    <a:pos x="T6" y="T7"/>
                  </a:cxn>
                  <a:cxn ang="0">
                    <a:pos x="T8" y="T9"/>
                  </a:cxn>
                </a:cxnLst>
                <a:rect l="0" t="0" r="r" b="b"/>
                <a:pathLst>
                  <a:path w="159" h="17">
                    <a:moveTo>
                      <a:pt x="0" y="13"/>
                    </a:moveTo>
                    <a:lnTo>
                      <a:pt x="159" y="17"/>
                    </a:lnTo>
                    <a:lnTo>
                      <a:pt x="159" y="0"/>
                    </a:lnTo>
                    <a:lnTo>
                      <a:pt x="0" y="0"/>
                    </a:lnTo>
                    <a:lnTo>
                      <a:pt x="0" y="13"/>
                    </a:ln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2" name="Rectangle 120"/>
              <p:cNvSpPr>
                <a:spLocks noChangeArrowheads="1"/>
              </p:cNvSpPr>
              <p:nvPr/>
            </p:nvSpPr>
            <p:spPr bwMode="auto">
              <a:xfrm>
                <a:off x="5913" y="1914"/>
                <a:ext cx="180" cy="15"/>
              </a:xfrm>
              <a:prstGeom prst="rect">
                <a:avLst/>
              </a:prstGeom>
              <a:solidFill>
                <a:srgbClr val="01010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3" name="Rectangle 121"/>
              <p:cNvSpPr>
                <a:spLocks noChangeArrowheads="1"/>
              </p:cNvSpPr>
              <p:nvPr/>
            </p:nvSpPr>
            <p:spPr bwMode="auto">
              <a:xfrm>
                <a:off x="5924" y="1988"/>
                <a:ext cx="178" cy="15"/>
              </a:xfrm>
              <a:prstGeom prst="rect">
                <a:avLst/>
              </a:prstGeom>
              <a:solidFill>
                <a:srgbClr val="01010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4" name="Rectangle 122"/>
              <p:cNvSpPr>
                <a:spLocks noChangeArrowheads="1"/>
              </p:cNvSpPr>
              <p:nvPr/>
            </p:nvSpPr>
            <p:spPr bwMode="auto">
              <a:xfrm>
                <a:off x="5930" y="2026"/>
                <a:ext cx="119" cy="16"/>
              </a:xfrm>
              <a:prstGeom prst="rect">
                <a:avLst/>
              </a:prstGeom>
              <a:solidFill>
                <a:srgbClr val="01010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5" name="Rectangle 123"/>
              <p:cNvSpPr>
                <a:spLocks noChangeArrowheads="1"/>
              </p:cNvSpPr>
              <p:nvPr/>
            </p:nvSpPr>
            <p:spPr bwMode="auto">
              <a:xfrm>
                <a:off x="5937" y="2062"/>
                <a:ext cx="158" cy="18"/>
              </a:xfrm>
              <a:prstGeom prst="rect">
                <a:avLst/>
              </a:prstGeom>
              <a:solidFill>
                <a:srgbClr val="01010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6" name="Freeform 124"/>
              <p:cNvSpPr>
                <a:spLocks/>
              </p:cNvSpPr>
              <p:nvPr/>
            </p:nvSpPr>
            <p:spPr bwMode="auto">
              <a:xfrm>
                <a:off x="5368" y="1497"/>
                <a:ext cx="125" cy="42"/>
              </a:xfrm>
              <a:custGeom>
                <a:avLst/>
                <a:gdLst>
                  <a:gd name="T0" fmla="*/ 125 w 125"/>
                  <a:gd name="T1" fmla="*/ 42 h 42"/>
                  <a:gd name="T2" fmla="*/ 5 w 125"/>
                  <a:gd name="T3" fmla="*/ 42 h 42"/>
                  <a:gd name="T4" fmla="*/ 0 w 125"/>
                  <a:gd name="T5" fmla="*/ 0 h 42"/>
                  <a:gd name="T6" fmla="*/ 119 w 125"/>
                  <a:gd name="T7" fmla="*/ 2 h 42"/>
                  <a:gd name="T8" fmla="*/ 125 w 125"/>
                  <a:gd name="T9" fmla="*/ 42 h 42"/>
                </a:gdLst>
                <a:ahLst/>
                <a:cxnLst>
                  <a:cxn ang="0">
                    <a:pos x="T0" y="T1"/>
                  </a:cxn>
                  <a:cxn ang="0">
                    <a:pos x="T2" y="T3"/>
                  </a:cxn>
                  <a:cxn ang="0">
                    <a:pos x="T4" y="T5"/>
                  </a:cxn>
                  <a:cxn ang="0">
                    <a:pos x="T6" y="T7"/>
                  </a:cxn>
                  <a:cxn ang="0">
                    <a:pos x="T8" y="T9"/>
                  </a:cxn>
                </a:cxnLst>
                <a:rect l="0" t="0" r="r" b="b"/>
                <a:pathLst>
                  <a:path w="125" h="42">
                    <a:moveTo>
                      <a:pt x="125" y="42"/>
                    </a:moveTo>
                    <a:lnTo>
                      <a:pt x="5" y="42"/>
                    </a:lnTo>
                    <a:lnTo>
                      <a:pt x="0" y="0"/>
                    </a:lnTo>
                    <a:lnTo>
                      <a:pt x="119" y="2"/>
                    </a:lnTo>
                    <a:lnTo>
                      <a:pt x="125" y="4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7" name="Freeform 125"/>
              <p:cNvSpPr>
                <a:spLocks/>
              </p:cNvSpPr>
              <p:nvPr/>
            </p:nvSpPr>
            <p:spPr bwMode="auto">
              <a:xfrm>
                <a:off x="5504" y="1499"/>
                <a:ext cx="126" cy="40"/>
              </a:xfrm>
              <a:custGeom>
                <a:avLst/>
                <a:gdLst>
                  <a:gd name="T0" fmla="*/ 126 w 126"/>
                  <a:gd name="T1" fmla="*/ 40 h 40"/>
                  <a:gd name="T2" fmla="*/ 6 w 126"/>
                  <a:gd name="T3" fmla="*/ 40 h 40"/>
                  <a:gd name="T4" fmla="*/ 0 w 126"/>
                  <a:gd name="T5" fmla="*/ 0 h 40"/>
                  <a:gd name="T6" fmla="*/ 120 w 126"/>
                  <a:gd name="T7" fmla="*/ 0 h 40"/>
                  <a:gd name="T8" fmla="*/ 126 w 126"/>
                  <a:gd name="T9" fmla="*/ 40 h 40"/>
                </a:gdLst>
                <a:ahLst/>
                <a:cxnLst>
                  <a:cxn ang="0">
                    <a:pos x="T0" y="T1"/>
                  </a:cxn>
                  <a:cxn ang="0">
                    <a:pos x="T2" y="T3"/>
                  </a:cxn>
                  <a:cxn ang="0">
                    <a:pos x="T4" y="T5"/>
                  </a:cxn>
                  <a:cxn ang="0">
                    <a:pos x="T6" y="T7"/>
                  </a:cxn>
                  <a:cxn ang="0">
                    <a:pos x="T8" y="T9"/>
                  </a:cxn>
                </a:cxnLst>
                <a:rect l="0" t="0" r="r" b="b"/>
                <a:pathLst>
                  <a:path w="126" h="40">
                    <a:moveTo>
                      <a:pt x="126" y="40"/>
                    </a:moveTo>
                    <a:lnTo>
                      <a:pt x="6" y="40"/>
                    </a:lnTo>
                    <a:lnTo>
                      <a:pt x="0" y="0"/>
                    </a:lnTo>
                    <a:lnTo>
                      <a:pt x="120" y="0"/>
                    </a:lnTo>
                    <a:lnTo>
                      <a:pt x="126" y="4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8" name="Freeform 126"/>
              <p:cNvSpPr>
                <a:spLocks/>
              </p:cNvSpPr>
              <p:nvPr/>
            </p:nvSpPr>
            <p:spPr bwMode="auto">
              <a:xfrm>
                <a:off x="5637" y="1499"/>
                <a:ext cx="128" cy="40"/>
              </a:xfrm>
              <a:custGeom>
                <a:avLst/>
                <a:gdLst>
                  <a:gd name="T0" fmla="*/ 128 w 128"/>
                  <a:gd name="T1" fmla="*/ 40 h 40"/>
                  <a:gd name="T2" fmla="*/ 10 w 128"/>
                  <a:gd name="T3" fmla="*/ 40 h 40"/>
                  <a:gd name="T4" fmla="*/ 0 w 128"/>
                  <a:gd name="T5" fmla="*/ 0 h 40"/>
                  <a:gd name="T6" fmla="*/ 122 w 128"/>
                  <a:gd name="T7" fmla="*/ 0 h 40"/>
                  <a:gd name="T8" fmla="*/ 128 w 128"/>
                  <a:gd name="T9" fmla="*/ 40 h 40"/>
                </a:gdLst>
                <a:ahLst/>
                <a:cxnLst>
                  <a:cxn ang="0">
                    <a:pos x="T0" y="T1"/>
                  </a:cxn>
                  <a:cxn ang="0">
                    <a:pos x="T2" y="T3"/>
                  </a:cxn>
                  <a:cxn ang="0">
                    <a:pos x="T4" y="T5"/>
                  </a:cxn>
                  <a:cxn ang="0">
                    <a:pos x="T6" y="T7"/>
                  </a:cxn>
                  <a:cxn ang="0">
                    <a:pos x="T8" y="T9"/>
                  </a:cxn>
                </a:cxnLst>
                <a:rect l="0" t="0" r="r" b="b"/>
                <a:pathLst>
                  <a:path w="128" h="40">
                    <a:moveTo>
                      <a:pt x="128" y="40"/>
                    </a:moveTo>
                    <a:lnTo>
                      <a:pt x="10" y="40"/>
                    </a:lnTo>
                    <a:lnTo>
                      <a:pt x="0" y="0"/>
                    </a:lnTo>
                    <a:lnTo>
                      <a:pt x="122" y="0"/>
                    </a:lnTo>
                    <a:lnTo>
                      <a:pt x="128" y="4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9" name="Rectangle 127"/>
              <p:cNvSpPr>
                <a:spLocks noChangeArrowheads="1"/>
              </p:cNvSpPr>
              <p:nvPr/>
            </p:nvSpPr>
            <p:spPr bwMode="auto">
              <a:xfrm>
                <a:off x="4988" y="1962"/>
                <a:ext cx="484" cy="13"/>
              </a:xfrm>
              <a:prstGeom prst="rect">
                <a:avLst/>
              </a:prstGeom>
              <a:solidFill>
                <a:srgbClr val="74757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0" name="Rectangle 128"/>
              <p:cNvSpPr>
                <a:spLocks noChangeArrowheads="1"/>
              </p:cNvSpPr>
              <p:nvPr/>
            </p:nvSpPr>
            <p:spPr bwMode="auto">
              <a:xfrm>
                <a:off x="4994" y="1994"/>
                <a:ext cx="510" cy="15"/>
              </a:xfrm>
              <a:prstGeom prst="rect">
                <a:avLst/>
              </a:prstGeom>
              <a:solidFill>
                <a:srgbClr val="74757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1" name="Rectangle 129"/>
              <p:cNvSpPr>
                <a:spLocks noChangeArrowheads="1"/>
              </p:cNvSpPr>
              <p:nvPr/>
            </p:nvSpPr>
            <p:spPr bwMode="auto">
              <a:xfrm>
                <a:off x="4999" y="2026"/>
                <a:ext cx="429" cy="16"/>
              </a:xfrm>
              <a:prstGeom prst="rect">
                <a:avLst/>
              </a:prstGeom>
              <a:solidFill>
                <a:srgbClr val="74757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2" name="Rectangle 130"/>
              <p:cNvSpPr>
                <a:spLocks noChangeArrowheads="1"/>
              </p:cNvSpPr>
              <p:nvPr/>
            </p:nvSpPr>
            <p:spPr bwMode="auto">
              <a:xfrm>
                <a:off x="5003" y="2061"/>
                <a:ext cx="482" cy="13"/>
              </a:xfrm>
              <a:prstGeom prst="rect">
                <a:avLst/>
              </a:prstGeom>
              <a:solidFill>
                <a:srgbClr val="74757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3" name="Rectangle 131"/>
              <p:cNvSpPr>
                <a:spLocks noChangeArrowheads="1"/>
              </p:cNvSpPr>
              <p:nvPr/>
            </p:nvSpPr>
            <p:spPr bwMode="auto">
              <a:xfrm>
                <a:off x="5009" y="2093"/>
                <a:ext cx="509" cy="15"/>
              </a:xfrm>
              <a:prstGeom prst="rect">
                <a:avLst/>
              </a:prstGeom>
              <a:solidFill>
                <a:srgbClr val="74757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4" name="Rectangle 132"/>
              <p:cNvSpPr>
                <a:spLocks noChangeArrowheads="1"/>
              </p:cNvSpPr>
              <p:nvPr/>
            </p:nvSpPr>
            <p:spPr bwMode="auto">
              <a:xfrm>
                <a:off x="5544" y="1994"/>
                <a:ext cx="329" cy="15"/>
              </a:xfrm>
              <a:prstGeom prst="rect">
                <a:avLst/>
              </a:prstGeom>
              <a:solidFill>
                <a:srgbClr val="74757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5" name="Rectangle 133"/>
              <p:cNvSpPr>
                <a:spLocks noChangeArrowheads="1"/>
              </p:cNvSpPr>
              <p:nvPr/>
            </p:nvSpPr>
            <p:spPr bwMode="auto">
              <a:xfrm>
                <a:off x="5550" y="2026"/>
                <a:ext cx="275" cy="16"/>
              </a:xfrm>
              <a:prstGeom prst="rect">
                <a:avLst/>
              </a:prstGeom>
              <a:solidFill>
                <a:srgbClr val="74757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6" name="Rectangle 134"/>
              <p:cNvSpPr>
                <a:spLocks noChangeArrowheads="1"/>
              </p:cNvSpPr>
              <p:nvPr/>
            </p:nvSpPr>
            <p:spPr bwMode="auto">
              <a:xfrm>
                <a:off x="5556" y="2061"/>
                <a:ext cx="298" cy="13"/>
              </a:xfrm>
              <a:prstGeom prst="rect">
                <a:avLst/>
              </a:prstGeom>
              <a:solidFill>
                <a:srgbClr val="74757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7" name="Rectangle 135"/>
              <p:cNvSpPr>
                <a:spLocks noChangeArrowheads="1"/>
              </p:cNvSpPr>
              <p:nvPr/>
            </p:nvSpPr>
            <p:spPr bwMode="auto">
              <a:xfrm>
                <a:off x="5559" y="2093"/>
                <a:ext cx="327" cy="15"/>
              </a:xfrm>
              <a:prstGeom prst="rect">
                <a:avLst/>
              </a:prstGeom>
              <a:solidFill>
                <a:srgbClr val="74757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8" name="Rectangle 136"/>
              <p:cNvSpPr>
                <a:spLocks noChangeArrowheads="1"/>
              </p:cNvSpPr>
              <p:nvPr/>
            </p:nvSpPr>
            <p:spPr bwMode="auto">
              <a:xfrm>
                <a:off x="4977" y="1880"/>
                <a:ext cx="36" cy="23"/>
              </a:xfrm>
              <a:prstGeom prst="rect">
                <a:avLst/>
              </a:prstGeom>
              <a:solidFill>
                <a:srgbClr val="74757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9" name="Freeform 137"/>
              <p:cNvSpPr>
                <a:spLocks noEditPoints="1"/>
              </p:cNvSpPr>
              <p:nvPr/>
            </p:nvSpPr>
            <p:spPr bwMode="auto">
              <a:xfrm>
                <a:off x="5028" y="1880"/>
                <a:ext cx="214" cy="23"/>
              </a:xfrm>
              <a:custGeom>
                <a:avLst/>
                <a:gdLst>
                  <a:gd name="T0" fmla="*/ 156 w 214"/>
                  <a:gd name="T1" fmla="*/ 23 h 23"/>
                  <a:gd name="T2" fmla="*/ 214 w 214"/>
                  <a:gd name="T3" fmla="*/ 23 h 23"/>
                  <a:gd name="T4" fmla="*/ 214 w 214"/>
                  <a:gd name="T5" fmla="*/ 0 h 23"/>
                  <a:gd name="T6" fmla="*/ 156 w 214"/>
                  <a:gd name="T7" fmla="*/ 0 h 23"/>
                  <a:gd name="T8" fmla="*/ 156 w 214"/>
                  <a:gd name="T9" fmla="*/ 23 h 23"/>
                  <a:gd name="T10" fmla="*/ 78 w 214"/>
                  <a:gd name="T11" fmla="*/ 23 h 23"/>
                  <a:gd name="T12" fmla="*/ 137 w 214"/>
                  <a:gd name="T13" fmla="*/ 23 h 23"/>
                  <a:gd name="T14" fmla="*/ 137 w 214"/>
                  <a:gd name="T15" fmla="*/ 0 h 23"/>
                  <a:gd name="T16" fmla="*/ 78 w 214"/>
                  <a:gd name="T17" fmla="*/ 0 h 23"/>
                  <a:gd name="T18" fmla="*/ 78 w 214"/>
                  <a:gd name="T19" fmla="*/ 23 h 23"/>
                  <a:gd name="T20" fmla="*/ 0 w 214"/>
                  <a:gd name="T21" fmla="*/ 23 h 23"/>
                  <a:gd name="T22" fmla="*/ 59 w 214"/>
                  <a:gd name="T23" fmla="*/ 23 h 23"/>
                  <a:gd name="T24" fmla="*/ 59 w 214"/>
                  <a:gd name="T25" fmla="*/ 0 h 23"/>
                  <a:gd name="T26" fmla="*/ 0 w 214"/>
                  <a:gd name="T27" fmla="*/ 0 h 23"/>
                  <a:gd name="T28" fmla="*/ 0 w 214"/>
                  <a:gd name="T29" fmla="*/ 23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4" h="23">
                    <a:moveTo>
                      <a:pt x="156" y="23"/>
                    </a:moveTo>
                    <a:lnTo>
                      <a:pt x="214" y="23"/>
                    </a:lnTo>
                    <a:lnTo>
                      <a:pt x="214" y="0"/>
                    </a:lnTo>
                    <a:lnTo>
                      <a:pt x="156" y="0"/>
                    </a:lnTo>
                    <a:lnTo>
                      <a:pt x="156" y="23"/>
                    </a:lnTo>
                    <a:close/>
                    <a:moveTo>
                      <a:pt x="78" y="23"/>
                    </a:moveTo>
                    <a:lnTo>
                      <a:pt x="137" y="23"/>
                    </a:lnTo>
                    <a:lnTo>
                      <a:pt x="137" y="0"/>
                    </a:lnTo>
                    <a:lnTo>
                      <a:pt x="78" y="0"/>
                    </a:lnTo>
                    <a:lnTo>
                      <a:pt x="78" y="23"/>
                    </a:lnTo>
                    <a:close/>
                    <a:moveTo>
                      <a:pt x="0" y="23"/>
                    </a:moveTo>
                    <a:lnTo>
                      <a:pt x="59" y="23"/>
                    </a:lnTo>
                    <a:lnTo>
                      <a:pt x="59" y="0"/>
                    </a:lnTo>
                    <a:lnTo>
                      <a:pt x="0" y="0"/>
                    </a:lnTo>
                    <a:lnTo>
                      <a:pt x="0" y="23"/>
                    </a:lnTo>
                    <a:close/>
                  </a:path>
                </a:pathLst>
              </a:custGeom>
              <a:solidFill>
                <a:srgbClr val="74757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0" name="Rectangle 138"/>
              <p:cNvSpPr>
                <a:spLocks noChangeArrowheads="1"/>
              </p:cNvSpPr>
              <p:nvPr/>
            </p:nvSpPr>
            <p:spPr bwMode="auto">
              <a:xfrm>
                <a:off x="5258" y="1880"/>
                <a:ext cx="36" cy="23"/>
              </a:xfrm>
              <a:prstGeom prst="rect">
                <a:avLst/>
              </a:prstGeom>
              <a:solidFill>
                <a:srgbClr val="74757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1" name="Freeform 139"/>
              <p:cNvSpPr>
                <a:spLocks/>
              </p:cNvSpPr>
              <p:nvPr/>
            </p:nvSpPr>
            <p:spPr bwMode="auto">
              <a:xfrm>
                <a:off x="5130" y="2215"/>
                <a:ext cx="403" cy="165"/>
              </a:xfrm>
              <a:custGeom>
                <a:avLst/>
                <a:gdLst>
                  <a:gd name="T0" fmla="*/ 170 w 212"/>
                  <a:gd name="T1" fmla="*/ 87 h 87"/>
                  <a:gd name="T2" fmla="*/ 40 w 212"/>
                  <a:gd name="T3" fmla="*/ 87 h 87"/>
                  <a:gd name="T4" fmla="*/ 0 w 212"/>
                  <a:gd name="T5" fmla="*/ 45 h 87"/>
                  <a:gd name="T6" fmla="*/ 0 w 212"/>
                  <a:gd name="T7" fmla="*/ 42 h 87"/>
                  <a:gd name="T8" fmla="*/ 40 w 212"/>
                  <a:gd name="T9" fmla="*/ 0 h 87"/>
                  <a:gd name="T10" fmla="*/ 170 w 212"/>
                  <a:gd name="T11" fmla="*/ 0 h 87"/>
                  <a:gd name="T12" fmla="*/ 212 w 212"/>
                  <a:gd name="T13" fmla="*/ 42 h 87"/>
                  <a:gd name="T14" fmla="*/ 212 w 212"/>
                  <a:gd name="T15" fmla="*/ 45 h 87"/>
                  <a:gd name="T16" fmla="*/ 170 w 212"/>
                  <a:gd name="T17" fmla="*/ 87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2" h="87">
                    <a:moveTo>
                      <a:pt x="170" y="87"/>
                    </a:moveTo>
                    <a:cubicBezTo>
                      <a:pt x="40" y="87"/>
                      <a:pt x="40" y="87"/>
                      <a:pt x="40" y="87"/>
                    </a:cubicBezTo>
                    <a:cubicBezTo>
                      <a:pt x="18" y="87"/>
                      <a:pt x="0" y="67"/>
                      <a:pt x="0" y="45"/>
                    </a:cubicBezTo>
                    <a:cubicBezTo>
                      <a:pt x="0" y="42"/>
                      <a:pt x="0" y="42"/>
                      <a:pt x="0" y="42"/>
                    </a:cubicBezTo>
                    <a:cubicBezTo>
                      <a:pt x="0" y="18"/>
                      <a:pt x="18" y="0"/>
                      <a:pt x="40" y="0"/>
                    </a:cubicBezTo>
                    <a:cubicBezTo>
                      <a:pt x="170" y="0"/>
                      <a:pt x="170" y="0"/>
                      <a:pt x="170" y="0"/>
                    </a:cubicBezTo>
                    <a:cubicBezTo>
                      <a:pt x="194" y="0"/>
                      <a:pt x="212" y="18"/>
                      <a:pt x="212" y="42"/>
                    </a:cubicBezTo>
                    <a:cubicBezTo>
                      <a:pt x="212" y="45"/>
                      <a:pt x="212" y="45"/>
                      <a:pt x="212" y="45"/>
                    </a:cubicBezTo>
                    <a:cubicBezTo>
                      <a:pt x="212" y="67"/>
                      <a:pt x="194" y="87"/>
                      <a:pt x="170" y="87"/>
                    </a:cubicBezTo>
                    <a:close/>
                  </a:path>
                </a:pathLst>
              </a:custGeom>
              <a:solidFill>
                <a:srgbClr val="8552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2" name="Freeform 140"/>
              <p:cNvSpPr>
                <a:spLocks/>
              </p:cNvSpPr>
              <p:nvPr/>
            </p:nvSpPr>
            <p:spPr bwMode="auto">
              <a:xfrm>
                <a:off x="6414" y="1655"/>
                <a:ext cx="537" cy="775"/>
              </a:xfrm>
              <a:custGeom>
                <a:avLst/>
                <a:gdLst>
                  <a:gd name="T0" fmla="*/ 0 w 283"/>
                  <a:gd name="T1" fmla="*/ 0 h 407"/>
                  <a:gd name="T2" fmla="*/ 283 w 283"/>
                  <a:gd name="T3" fmla="*/ 0 h 407"/>
                  <a:gd name="T4" fmla="*/ 283 w 283"/>
                  <a:gd name="T5" fmla="*/ 308 h 407"/>
                  <a:gd name="T6" fmla="*/ 141 w 283"/>
                  <a:gd name="T7" fmla="*/ 407 h 407"/>
                  <a:gd name="T8" fmla="*/ 0 w 283"/>
                  <a:gd name="T9" fmla="*/ 308 h 407"/>
                  <a:gd name="T10" fmla="*/ 0 w 283"/>
                  <a:gd name="T11" fmla="*/ 0 h 407"/>
                </a:gdLst>
                <a:ahLst/>
                <a:cxnLst>
                  <a:cxn ang="0">
                    <a:pos x="T0" y="T1"/>
                  </a:cxn>
                  <a:cxn ang="0">
                    <a:pos x="T2" y="T3"/>
                  </a:cxn>
                  <a:cxn ang="0">
                    <a:pos x="T4" y="T5"/>
                  </a:cxn>
                  <a:cxn ang="0">
                    <a:pos x="T6" y="T7"/>
                  </a:cxn>
                  <a:cxn ang="0">
                    <a:pos x="T8" y="T9"/>
                  </a:cxn>
                  <a:cxn ang="0">
                    <a:pos x="T10" y="T11"/>
                  </a:cxn>
                </a:cxnLst>
                <a:rect l="0" t="0" r="r" b="b"/>
                <a:pathLst>
                  <a:path w="283" h="407">
                    <a:moveTo>
                      <a:pt x="0" y="0"/>
                    </a:moveTo>
                    <a:cubicBezTo>
                      <a:pt x="283" y="0"/>
                      <a:pt x="283" y="0"/>
                      <a:pt x="283" y="0"/>
                    </a:cubicBezTo>
                    <a:cubicBezTo>
                      <a:pt x="283" y="308"/>
                      <a:pt x="283" y="308"/>
                      <a:pt x="283" y="308"/>
                    </a:cubicBezTo>
                    <a:cubicBezTo>
                      <a:pt x="282" y="353"/>
                      <a:pt x="245" y="407"/>
                      <a:pt x="141" y="407"/>
                    </a:cubicBezTo>
                    <a:cubicBezTo>
                      <a:pt x="38" y="407"/>
                      <a:pt x="1" y="353"/>
                      <a:pt x="0" y="308"/>
                    </a:cubicBezTo>
                    <a:cubicBezTo>
                      <a:pt x="0" y="0"/>
                      <a:pt x="0" y="0"/>
                      <a:pt x="0" y="0"/>
                    </a:cubicBezTo>
                  </a:path>
                </a:pathLst>
              </a:custGeom>
              <a:solidFill>
                <a:srgbClr val="8552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3" name="Freeform 141"/>
              <p:cNvSpPr>
                <a:spLocks/>
              </p:cNvSpPr>
              <p:nvPr/>
            </p:nvSpPr>
            <p:spPr bwMode="auto">
              <a:xfrm>
                <a:off x="6414" y="1718"/>
                <a:ext cx="459" cy="424"/>
              </a:xfrm>
              <a:custGeom>
                <a:avLst/>
                <a:gdLst>
                  <a:gd name="T0" fmla="*/ 155 w 242"/>
                  <a:gd name="T1" fmla="*/ 0 h 223"/>
                  <a:gd name="T2" fmla="*/ 152 w 242"/>
                  <a:gd name="T3" fmla="*/ 0 h 223"/>
                  <a:gd name="T4" fmla="*/ 138 w 242"/>
                  <a:gd name="T5" fmla="*/ 26 h 223"/>
                  <a:gd name="T6" fmla="*/ 84 w 242"/>
                  <a:gd name="T7" fmla="*/ 93 h 223"/>
                  <a:gd name="T8" fmla="*/ 11 w 242"/>
                  <a:gd name="T9" fmla="*/ 135 h 223"/>
                  <a:gd name="T10" fmla="*/ 0 w 242"/>
                  <a:gd name="T11" fmla="*/ 141 h 223"/>
                  <a:gd name="T12" fmla="*/ 0 w 242"/>
                  <a:gd name="T13" fmla="*/ 223 h 223"/>
                  <a:gd name="T14" fmla="*/ 87 w 242"/>
                  <a:gd name="T15" fmla="*/ 223 h 223"/>
                  <a:gd name="T16" fmla="*/ 242 w 242"/>
                  <a:gd name="T17" fmla="*/ 120 h 223"/>
                  <a:gd name="T18" fmla="*/ 207 w 242"/>
                  <a:gd name="T19" fmla="*/ 99 h 223"/>
                  <a:gd name="T20" fmla="*/ 155 w 242"/>
                  <a:gd name="T21" fmla="*/ 0 h 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42" h="223">
                    <a:moveTo>
                      <a:pt x="155" y="0"/>
                    </a:moveTo>
                    <a:cubicBezTo>
                      <a:pt x="153" y="0"/>
                      <a:pt x="152" y="0"/>
                      <a:pt x="152" y="0"/>
                    </a:cubicBezTo>
                    <a:cubicBezTo>
                      <a:pt x="148" y="9"/>
                      <a:pt x="142" y="18"/>
                      <a:pt x="138" y="26"/>
                    </a:cubicBezTo>
                    <a:cubicBezTo>
                      <a:pt x="124" y="50"/>
                      <a:pt x="107" y="74"/>
                      <a:pt x="84" y="93"/>
                    </a:cubicBezTo>
                    <a:cubicBezTo>
                      <a:pt x="70" y="104"/>
                      <a:pt x="45" y="120"/>
                      <a:pt x="11" y="135"/>
                    </a:cubicBezTo>
                    <a:cubicBezTo>
                      <a:pt x="7" y="137"/>
                      <a:pt x="4" y="139"/>
                      <a:pt x="0" y="141"/>
                    </a:cubicBezTo>
                    <a:cubicBezTo>
                      <a:pt x="0" y="223"/>
                      <a:pt x="0" y="223"/>
                      <a:pt x="0" y="223"/>
                    </a:cubicBezTo>
                    <a:cubicBezTo>
                      <a:pt x="27" y="223"/>
                      <a:pt x="56" y="223"/>
                      <a:pt x="87" y="223"/>
                    </a:cubicBezTo>
                    <a:cubicBezTo>
                      <a:pt x="149" y="198"/>
                      <a:pt x="196" y="166"/>
                      <a:pt x="242" y="120"/>
                    </a:cubicBezTo>
                    <a:cubicBezTo>
                      <a:pt x="230" y="111"/>
                      <a:pt x="214" y="104"/>
                      <a:pt x="207" y="99"/>
                    </a:cubicBezTo>
                    <a:cubicBezTo>
                      <a:pt x="182" y="78"/>
                      <a:pt x="166" y="33"/>
                      <a:pt x="155" y="0"/>
                    </a:cubicBezTo>
                  </a:path>
                </a:pathLst>
              </a:custGeom>
              <a:solidFill>
                <a:srgbClr val="69453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4" name="Freeform 142"/>
              <p:cNvSpPr>
                <a:spLocks/>
              </p:cNvSpPr>
              <p:nvPr/>
            </p:nvSpPr>
            <p:spPr bwMode="auto">
              <a:xfrm>
                <a:off x="6577" y="2241"/>
                <a:ext cx="374" cy="189"/>
              </a:xfrm>
              <a:custGeom>
                <a:avLst/>
                <a:gdLst>
                  <a:gd name="T0" fmla="*/ 197 w 197"/>
                  <a:gd name="T1" fmla="*/ 0 h 99"/>
                  <a:gd name="T2" fmla="*/ 197 w 197"/>
                  <a:gd name="T3" fmla="*/ 0 h 99"/>
                  <a:gd name="T4" fmla="*/ 55 w 197"/>
                  <a:gd name="T5" fmla="*/ 99 h 99"/>
                  <a:gd name="T6" fmla="*/ 0 w 197"/>
                  <a:gd name="T7" fmla="*/ 92 h 99"/>
                  <a:gd name="T8" fmla="*/ 197 w 197"/>
                  <a:gd name="T9" fmla="*/ 0 h 99"/>
                </a:gdLst>
                <a:ahLst/>
                <a:cxnLst>
                  <a:cxn ang="0">
                    <a:pos x="T0" y="T1"/>
                  </a:cxn>
                  <a:cxn ang="0">
                    <a:pos x="T2" y="T3"/>
                  </a:cxn>
                  <a:cxn ang="0">
                    <a:pos x="T4" y="T5"/>
                  </a:cxn>
                  <a:cxn ang="0">
                    <a:pos x="T6" y="T7"/>
                  </a:cxn>
                  <a:cxn ang="0">
                    <a:pos x="T8" y="T9"/>
                  </a:cxn>
                </a:cxnLst>
                <a:rect l="0" t="0" r="r" b="b"/>
                <a:pathLst>
                  <a:path w="197" h="99">
                    <a:moveTo>
                      <a:pt x="197" y="0"/>
                    </a:moveTo>
                    <a:cubicBezTo>
                      <a:pt x="197" y="0"/>
                      <a:pt x="197" y="0"/>
                      <a:pt x="197" y="0"/>
                    </a:cubicBezTo>
                    <a:cubicBezTo>
                      <a:pt x="196" y="45"/>
                      <a:pt x="159" y="99"/>
                      <a:pt x="55" y="99"/>
                    </a:cubicBezTo>
                    <a:cubicBezTo>
                      <a:pt x="34" y="99"/>
                      <a:pt x="15" y="96"/>
                      <a:pt x="0" y="92"/>
                    </a:cubicBezTo>
                    <a:cubicBezTo>
                      <a:pt x="125" y="96"/>
                      <a:pt x="169" y="49"/>
                      <a:pt x="197" y="0"/>
                    </a:cubicBezTo>
                  </a:path>
                </a:pathLst>
              </a:custGeom>
              <a:solidFill>
                <a:srgbClr val="02020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5" name="Freeform 143"/>
              <p:cNvSpPr>
                <a:spLocks/>
              </p:cNvSpPr>
              <p:nvPr/>
            </p:nvSpPr>
            <p:spPr bwMode="auto">
              <a:xfrm>
                <a:off x="6184" y="1097"/>
                <a:ext cx="864" cy="939"/>
              </a:xfrm>
              <a:custGeom>
                <a:avLst/>
                <a:gdLst>
                  <a:gd name="T0" fmla="*/ 24 w 455"/>
                  <a:gd name="T1" fmla="*/ 309 h 493"/>
                  <a:gd name="T2" fmla="*/ 5 w 455"/>
                  <a:gd name="T3" fmla="*/ 289 h 493"/>
                  <a:gd name="T4" fmla="*/ 45 w 455"/>
                  <a:gd name="T5" fmla="*/ 200 h 493"/>
                  <a:gd name="T6" fmla="*/ 53 w 455"/>
                  <a:gd name="T7" fmla="*/ 175 h 493"/>
                  <a:gd name="T8" fmla="*/ 94 w 455"/>
                  <a:gd name="T9" fmla="*/ 0 h 493"/>
                  <a:gd name="T10" fmla="*/ 455 w 455"/>
                  <a:gd name="T11" fmla="*/ 49 h 493"/>
                  <a:gd name="T12" fmla="*/ 314 w 455"/>
                  <a:gd name="T13" fmla="*/ 120 h 493"/>
                  <a:gd name="T14" fmla="*/ 208 w 455"/>
                  <a:gd name="T15" fmla="*/ 414 h 493"/>
                  <a:gd name="T16" fmla="*/ 83 w 455"/>
                  <a:gd name="T17" fmla="*/ 481 h 493"/>
                  <a:gd name="T18" fmla="*/ 43 w 455"/>
                  <a:gd name="T19" fmla="*/ 442 h 493"/>
                  <a:gd name="T20" fmla="*/ 45 w 455"/>
                  <a:gd name="T21" fmla="*/ 324 h 493"/>
                  <a:gd name="T22" fmla="*/ 35 w 455"/>
                  <a:gd name="T23" fmla="*/ 310 h 493"/>
                  <a:gd name="T24" fmla="*/ 24 w 455"/>
                  <a:gd name="T25" fmla="*/ 309 h 4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55" h="493">
                    <a:moveTo>
                      <a:pt x="24" y="309"/>
                    </a:moveTo>
                    <a:cubicBezTo>
                      <a:pt x="11" y="309"/>
                      <a:pt x="0" y="303"/>
                      <a:pt x="5" y="289"/>
                    </a:cubicBezTo>
                    <a:cubicBezTo>
                      <a:pt x="45" y="200"/>
                      <a:pt x="45" y="200"/>
                      <a:pt x="45" y="200"/>
                    </a:cubicBezTo>
                    <a:cubicBezTo>
                      <a:pt x="49" y="191"/>
                      <a:pt x="52" y="183"/>
                      <a:pt x="53" y="175"/>
                    </a:cubicBezTo>
                    <a:cubicBezTo>
                      <a:pt x="53" y="175"/>
                      <a:pt x="67" y="74"/>
                      <a:pt x="94" y="0"/>
                    </a:cubicBezTo>
                    <a:cubicBezTo>
                      <a:pt x="455" y="49"/>
                      <a:pt x="455" y="49"/>
                      <a:pt x="455" y="49"/>
                    </a:cubicBezTo>
                    <a:cubicBezTo>
                      <a:pt x="314" y="120"/>
                      <a:pt x="314" y="120"/>
                      <a:pt x="314" y="120"/>
                    </a:cubicBezTo>
                    <a:cubicBezTo>
                      <a:pt x="314" y="120"/>
                      <a:pt x="324" y="312"/>
                      <a:pt x="208" y="414"/>
                    </a:cubicBezTo>
                    <a:cubicBezTo>
                      <a:pt x="177" y="440"/>
                      <a:pt x="132" y="465"/>
                      <a:pt x="83" y="481"/>
                    </a:cubicBezTo>
                    <a:cubicBezTo>
                      <a:pt x="42" y="493"/>
                      <a:pt x="45" y="463"/>
                      <a:pt x="43" y="442"/>
                    </a:cubicBezTo>
                    <a:cubicBezTo>
                      <a:pt x="45" y="324"/>
                      <a:pt x="45" y="324"/>
                      <a:pt x="45" y="324"/>
                    </a:cubicBezTo>
                    <a:cubicBezTo>
                      <a:pt x="45" y="317"/>
                      <a:pt x="42" y="310"/>
                      <a:pt x="35" y="310"/>
                    </a:cubicBezTo>
                    <a:cubicBezTo>
                      <a:pt x="24" y="309"/>
                      <a:pt x="24" y="309"/>
                      <a:pt x="24" y="309"/>
                    </a:cubicBezTo>
                  </a:path>
                </a:pathLst>
              </a:custGeom>
              <a:solidFill>
                <a:srgbClr val="8552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6" name="Freeform 144"/>
              <p:cNvSpPr>
                <a:spLocks/>
              </p:cNvSpPr>
              <p:nvPr/>
            </p:nvSpPr>
            <p:spPr bwMode="auto">
              <a:xfrm>
                <a:off x="6357" y="1137"/>
                <a:ext cx="476" cy="855"/>
              </a:xfrm>
              <a:custGeom>
                <a:avLst/>
                <a:gdLst>
                  <a:gd name="T0" fmla="*/ 107 w 251"/>
                  <a:gd name="T1" fmla="*/ 226 h 449"/>
                  <a:gd name="T2" fmla="*/ 0 w 251"/>
                  <a:gd name="T3" fmla="*/ 0 h 449"/>
                  <a:gd name="T4" fmla="*/ 251 w 251"/>
                  <a:gd name="T5" fmla="*/ 33 h 449"/>
                  <a:gd name="T6" fmla="*/ 219 w 251"/>
                  <a:gd name="T7" fmla="*/ 105 h 449"/>
                  <a:gd name="T8" fmla="*/ 114 w 251"/>
                  <a:gd name="T9" fmla="*/ 398 h 449"/>
                  <a:gd name="T10" fmla="*/ 20 w 251"/>
                  <a:gd name="T11" fmla="*/ 449 h 449"/>
                  <a:gd name="T12" fmla="*/ 37 w 251"/>
                  <a:gd name="T13" fmla="*/ 433 h 449"/>
                  <a:gd name="T14" fmla="*/ 107 w 251"/>
                  <a:gd name="T15" fmla="*/ 226 h 44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51" h="449">
                    <a:moveTo>
                      <a:pt x="107" y="226"/>
                    </a:moveTo>
                    <a:cubicBezTo>
                      <a:pt x="99" y="138"/>
                      <a:pt x="55" y="66"/>
                      <a:pt x="0" y="0"/>
                    </a:cubicBezTo>
                    <a:cubicBezTo>
                      <a:pt x="251" y="33"/>
                      <a:pt x="251" y="33"/>
                      <a:pt x="251" y="33"/>
                    </a:cubicBezTo>
                    <a:cubicBezTo>
                      <a:pt x="219" y="105"/>
                      <a:pt x="219" y="105"/>
                      <a:pt x="219" y="105"/>
                    </a:cubicBezTo>
                    <a:cubicBezTo>
                      <a:pt x="219" y="105"/>
                      <a:pt x="229" y="296"/>
                      <a:pt x="114" y="398"/>
                    </a:cubicBezTo>
                    <a:cubicBezTo>
                      <a:pt x="97" y="412"/>
                      <a:pt x="64" y="432"/>
                      <a:pt x="20" y="449"/>
                    </a:cubicBezTo>
                    <a:cubicBezTo>
                      <a:pt x="26" y="443"/>
                      <a:pt x="31" y="440"/>
                      <a:pt x="37" y="433"/>
                    </a:cubicBezTo>
                    <a:cubicBezTo>
                      <a:pt x="95" y="384"/>
                      <a:pt x="114" y="302"/>
                      <a:pt x="107" y="226"/>
                    </a:cubicBezTo>
                  </a:path>
                </a:pathLst>
              </a:custGeom>
              <a:solidFill>
                <a:srgbClr val="B6785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7" name="Freeform 145"/>
              <p:cNvSpPr>
                <a:spLocks/>
              </p:cNvSpPr>
              <p:nvPr/>
            </p:nvSpPr>
            <p:spPr bwMode="auto">
              <a:xfrm>
                <a:off x="6651" y="1470"/>
                <a:ext cx="103" cy="189"/>
              </a:xfrm>
              <a:custGeom>
                <a:avLst/>
                <a:gdLst>
                  <a:gd name="T0" fmla="*/ 4 w 54"/>
                  <a:gd name="T1" fmla="*/ 99 h 99"/>
                  <a:gd name="T2" fmla="*/ 52 w 54"/>
                  <a:gd name="T3" fmla="*/ 49 h 99"/>
                  <a:gd name="T4" fmla="*/ 0 w 54"/>
                  <a:gd name="T5" fmla="*/ 1 h 99"/>
                  <a:gd name="T6" fmla="*/ 4 w 54"/>
                  <a:gd name="T7" fmla="*/ 99 h 99"/>
                </a:gdLst>
                <a:ahLst/>
                <a:cxnLst>
                  <a:cxn ang="0">
                    <a:pos x="T0" y="T1"/>
                  </a:cxn>
                  <a:cxn ang="0">
                    <a:pos x="T2" y="T3"/>
                  </a:cxn>
                  <a:cxn ang="0">
                    <a:pos x="T4" y="T5"/>
                  </a:cxn>
                  <a:cxn ang="0">
                    <a:pos x="T6" y="T7"/>
                  </a:cxn>
                </a:cxnLst>
                <a:rect l="0" t="0" r="r" b="b"/>
                <a:pathLst>
                  <a:path w="54" h="99">
                    <a:moveTo>
                      <a:pt x="4" y="99"/>
                    </a:moveTo>
                    <a:cubicBezTo>
                      <a:pt x="33" y="97"/>
                      <a:pt x="54" y="75"/>
                      <a:pt x="52" y="49"/>
                    </a:cubicBezTo>
                    <a:cubicBezTo>
                      <a:pt x="51" y="21"/>
                      <a:pt x="28" y="0"/>
                      <a:pt x="0" y="1"/>
                    </a:cubicBezTo>
                    <a:lnTo>
                      <a:pt x="4" y="99"/>
                    </a:lnTo>
                    <a:close/>
                  </a:path>
                </a:pathLst>
              </a:custGeom>
              <a:solidFill>
                <a:srgbClr val="02020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8" name="Freeform 146"/>
              <p:cNvSpPr>
                <a:spLocks/>
              </p:cNvSpPr>
              <p:nvPr/>
            </p:nvSpPr>
            <p:spPr bwMode="auto">
              <a:xfrm>
                <a:off x="6336" y="1470"/>
                <a:ext cx="70" cy="69"/>
              </a:xfrm>
              <a:custGeom>
                <a:avLst/>
                <a:gdLst>
                  <a:gd name="T0" fmla="*/ 0 w 37"/>
                  <a:gd name="T1" fmla="*/ 19 h 36"/>
                  <a:gd name="T2" fmla="*/ 18 w 37"/>
                  <a:gd name="T3" fmla="*/ 36 h 36"/>
                  <a:gd name="T4" fmla="*/ 35 w 37"/>
                  <a:gd name="T5" fmla="*/ 18 h 36"/>
                  <a:gd name="T6" fmla="*/ 17 w 37"/>
                  <a:gd name="T7" fmla="*/ 1 h 36"/>
                  <a:gd name="T8" fmla="*/ 0 w 37"/>
                  <a:gd name="T9" fmla="*/ 19 h 36"/>
                </a:gdLst>
                <a:ahLst/>
                <a:cxnLst>
                  <a:cxn ang="0">
                    <a:pos x="T0" y="T1"/>
                  </a:cxn>
                  <a:cxn ang="0">
                    <a:pos x="T2" y="T3"/>
                  </a:cxn>
                  <a:cxn ang="0">
                    <a:pos x="T4" y="T5"/>
                  </a:cxn>
                  <a:cxn ang="0">
                    <a:pos x="T6" y="T7"/>
                  </a:cxn>
                  <a:cxn ang="0">
                    <a:pos x="T8" y="T9"/>
                  </a:cxn>
                </a:cxnLst>
                <a:rect l="0" t="0" r="r" b="b"/>
                <a:pathLst>
                  <a:path w="37" h="36">
                    <a:moveTo>
                      <a:pt x="0" y="19"/>
                    </a:moveTo>
                    <a:cubicBezTo>
                      <a:pt x="1" y="29"/>
                      <a:pt x="8" y="36"/>
                      <a:pt x="18" y="36"/>
                    </a:cubicBezTo>
                    <a:cubicBezTo>
                      <a:pt x="28" y="35"/>
                      <a:pt x="37" y="26"/>
                      <a:pt x="35" y="18"/>
                    </a:cubicBezTo>
                    <a:cubicBezTo>
                      <a:pt x="35" y="8"/>
                      <a:pt x="27" y="0"/>
                      <a:pt x="17" y="1"/>
                    </a:cubicBezTo>
                    <a:cubicBezTo>
                      <a:pt x="7" y="1"/>
                      <a:pt x="0" y="9"/>
                      <a:pt x="0" y="19"/>
                    </a:cubicBezTo>
                  </a:path>
                </a:pathLst>
              </a:custGeom>
              <a:solidFill>
                <a:srgbClr val="02020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9" name="Freeform 147"/>
              <p:cNvSpPr>
                <a:spLocks/>
              </p:cNvSpPr>
              <p:nvPr/>
            </p:nvSpPr>
            <p:spPr bwMode="auto">
              <a:xfrm>
                <a:off x="5185" y="2142"/>
                <a:ext cx="2060" cy="922"/>
              </a:xfrm>
              <a:custGeom>
                <a:avLst/>
                <a:gdLst>
                  <a:gd name="T0" fmla="*/ 392 w 1085"/>
                  <a:gd name="T1" fmla="*/ 484 h 484"/>
                  <a:gd name="T2" fmla="*/ 76 w 1085"/>
                  <a:gd name="T3" fmla="*/ 227 h 484"/>
                  <a:gd name="T4" fmla="*/ 14 w 1085"/>
                  <a:gd name="T5" fmla="*/ 125 h 484"/>
                  <a:gd name="T6" fmla="*/ 155 w 1085"/>
                  <a:gd name="T7" fmla="*/ 85 h 484"/>
                  <a:gd name="T8" fmla="*/ 430 w 1085"/>
                  <a:gd name="T9" fmla="*/ 227 h 484"/>
                  <a:gd name="T10" fmla="*/ 430 w 1085"/>
                  <a:gd name="T11" fmla="*/ 104 h 484"/>
                  <a:gd name="T12" fmla="*/ 534 w 1085"/>
                  <a:gd name="T13" fmla="*/ 0 h 484"/>
                  <a:gd name="T14" fmla="*/ 998 w 1085"/>
                  <a:gd name="T15" fmla="*/ 0 h 484"/>
                  <a:gd name="T16" fmla="*/ 1085 w 1085"/>
                  <a:gd name="T17" fmla="*/ 87 h 484"/>
                  <a:gd name="T18" fmla="*/ 1085 w 1085"/>
                  <a:gd name="T19" fmla="*/ 484 h 484"/>
                  <a:gd name="T20" fmla="*/ 392 w 1085"/>
                  <a:gd name="T21" fmla="*/ 484 h 4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085" h="484">
                    <a:moveTo>
                      <a:pt x="392" y="484"/>
                    </a:moveTo>
                    <a:cubicBezTo>
                      <a:pt x="392" y="484"/>
                      <a:pt x="109" y="246"/>
                      <a:pt x="76" y="227"/>
                    </a:cubicBezTo>
                    <a:cubicBezTo>
                      <a:pt x="42" y="208"/>
                      <a:pt x="0" y="185"/>
                      <a:pt x="14" y="125"/>
                    </a:cubicBezTo>
                    <a:cubicBezTo>
                      <a:pt x="28" y="64"/>
                      <a:pt x="155" y="85"/>
                      <a:pt x="155" y="85"/>
                    </a:cubicBezTo>
                    <a:cubicBezTo>
                      <a:pt x="430" y="227"/>
                      <a:pt x="430" y="227"/>
                      <a:pt x="430" y="227"/>
                    </a:cubicBezTo>
                    <a:cubicBezTo>
                      <a:pt x="430" y="227"/>
                      <a:pt x="430" y="162"/>
                      <a:pt x="430" y="104"/>
                    </a:cubicBezTo>
                    <a:cubicBezTo>
                      <a:pt x="430" y="45"/>
                      <a:pt x="502" y="0"/>
                      <a:pt x="534" y="0"/>
                    </a:cubicBezTo>
                    <a:cubicBezTo>
                      <a:pt x="567" y="0"/>
                      <a:pt x="998" y="0"/>
                      <a:pt x="998" y="0"/>
                    </a:cubicBezTo>
                    <a:cubicBezTo>
                      <a:pt x="998" y="0"/>
                      <a:pt x="1085" y="3"/>
                      <a:pt x="1085" y="87"/>
                    </a:cubicBezTo>
                    <a:cubicBezTo>
                      <a:pt x="1085" y="171"/>
                      <a:pt x="1085" y="484"/>
                      <a:pt x="1085" y="484"/>
                    </a:cubicBezTo>
                    <a:cubicBezTo>
                      <a:pt x="392" y="484"/>
                      <a:pt x="392" y="484"/>
                      <a:pt x="392" y="484"/>
                    </a:cubicBezTo>
                  </a:path>
                </a:pathLst>
              </a:custGeom>
              <a:solidFill>
                <a:srgbClr val="B9D53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0" name="Freeform 148"/>
              <p:cNvSpPr>
                <a:spLocks/>
              </p:cNvSpPr>
              <p:nvPr/>
            </p:nvSpPr>
            <p:spPr bwMode="auto">
              <a:xfrm>
                <a:off x="6266" y="1129"/>
                <a:ext cx="526" cy="431"/>
              </a:xfrm>
              <a:custGeom>
                <a:avLst/>
                <a:gdLst>
                  <a:gd name="T0" fmla="*/ 23 w 277"/>
                  <a:gd name="T1" fmla="*/ 22 h 226"/>
                  <a:gd name="T2" fmla="*/ 65 w 277"/>
                  <a:gd name="T3" fmla="*/ 24 h 226"/>
                  <a:gd name="T4" fmla="*/ 141 w 277"/>
                  <a:gd name="T5" fmla="*/ 127 h 226"/>
                  <a:gd name="T6" fmla="*/ 264 w 277"/>
                  <a:gd name="T7" fmla="*/ 160 h 226"/>
                  <a:gd name="T8" fmla="*/ 272 w 277"/>
                  <a:gd name="T9" fmla="*/ 176 h 226"/>
                  <a:gd name="T10" fmla="*/ 124 w 277"/>
                  <a:gd name="T11" fmla="*/ 165 h 226"/>
                  <a:gd name="T12" fmla="*/ 23 w 277"/>
                  <a:gd name="T13" fmla="*/ 22 h 226"/>
                </a:gdLst>
                <a:ahLst/>
                <a:cxnLst>
                  <a:cxn ang="0">
                    <a:pos x="T0" y="T1"/>
                  </a:cxn>
                  <a:cxn ang="0">
                    <a:pos x="T2" y="T3"/>
                  </a:cxn>
                  <a:cxn ang="0">
                    <a:pos x="T4" y="T5"/>
                  </a:cxn>
                  <a:cxn ang="0">
                    <a:pos x="T6" y="T7"/>
                  </a:cxn>
                  <a:cxn ang="0">
                    <a:pos x="T8" y="T9"/>
                  </a:cxn>
                  <a:cxn ang="0">
                    <a:pos x="T10" y="T11"/>
                  </a:cxn>
                  <a:cxn ang="0">
                    <a:pos x="T12" y="T13"/>
                  </a:cxn>
                </a:cxnLst>
                <a:rect l="0" t="0" r="r" b="b"/>
                <a:pathLst>
                  <a:path w="277" h="226">
                    <a:moveTo>
                      <a:pt x="23" y="22"/>
                    </a:moveTo>
                    <a:cubicBezTo>
                      <a:pt x="31" y="5"/>
                      <a:pt x="62" y="0"/>
                      <a:pt x="65" y="24"/>
                    </a:cubicBezTo>
                    <a:cubicBezTo>
                      <a:pt x="72" y="63"/>
                      <a:pt x="112" y="103"/>
                      <a:pt x="141" y="127"/>
                    </a:cubicBezTo>
                    <a:cubicBezTo>
                      <a:pt x="182" y="160"/>
                      <a:pt x="213" y="165"/>
                      <a:pt x="264" y="160"/>
                    </a:cubicBezTo>
                    <a:cubicBezTo>
                      <a:pt x="272" y="159"/>
                      <a:pt x="277" y="170"/>
                      <a:pt x="272" y="176"/>
                    </a:cubicBezTo>
                    <a:cubicBezTo>
                      <a:pt x="237" y="226"/>
                      <a:pt x="164" y="191"/>
                      <a:pt x="124" y="165"/>
                    </a:cubicBezTo>
                    <a:cubicBezTo>
                      <a:pt x="88" y="142"/>
                      <a:pt x="0" y="72"/>
                      <a:pt x="23" y="22"/>
                    </a:cubicBezTo>
                  </a:path>
                </a:pathLst>
              </a:custGeom>
              <a:solidFill>
                <a:schemeClr val="accent4">
                  <a:lumMod val="5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1" name="Freeform 149"/>
              <p:cNvSpPr>
                <a:spLocks/>
              </p:cNvSpPr>
              <p:nvPr/>
            </p:nvSpPr>
            <p:spPr bwMode="auto">
              <a:xfrm>
                <a:off x="6283" y="918"/>
                <a:ext cx="1353" cy="2034"/>
              </a:xfrm>
              <a:custGeom>
                <a:avLst/>
                <a:gdLst>
                  <a:gd name="T0" fmla="*/ 251 w 713"/>
                  <a:gd name="T1" fmla="*/ 3 h 1068"/>
                  <a:gd name="T2" fmla="*/ 431 w 713"/>
                  <a:gd name="T3" fmla="*/ 76 h 1068"/>
                  <a:gd name="T4" fmla="*/ 507 w 713"/>
                  <a:gd name="T5" fmla="*/ 181 h 1068"/>
                  <a:gd name="T6" fmla="*/ 530 w 713"/>
                  <a:gd name="T7" fmla="*/ 269 h 1068"/>
                  <a:gd name="T8" fmla="*/ 441 w 713"/>
                  <a:gd name="T9" fmla="*/ 508 h 1068"/>
                  <a:gd name="T10" fmla="*/ 452 w 713"/>
                  <a:gd name="T11" fmla="*/ 590 h 1068"/>
                  <a:gd name="T12" fmla="*/ 608 w 713"/>
                  <a:gd name="T13" fmla="*/ 1068 h 1068"/>
                  <a:gd name="T14" fmla="*/ 335 w 713"/>
                  <a:gd name="T15" fmla="*/ 577 h 1068"/>
                  <a:gd name="T16" fmla="*/ 276 w 713"/>
                  <a:gd name="T17" fmla="*/ 519 h 1068"/>
                  <a:gd name="T18" fmla="*/ 218 w 713"/>
                  <a:gd name="T19" fmla="*/ 401 h 1068"/>
                  <a:gd name="T20" fmla="*/ 197 w 713"/>
                  <a:gd name="T21" fmla="*/ 341 h 1068"/>
                  <a:gd name="T22" fmla="*/ 120 w 713"/>
                  <a:gd name="T23" fmla="*/ 252 h 1068"/>
                  <a:gd name="T24" fmla="*/ 34 w 713"/>
                  <a:gd name="T25" fmla="*/ 174 h 1068"/>
                  <a:gd name="T26" fmla="*/ 17 w 713"/>
                  <a:gd name="T27" fmla="*/ 162 h 1068"/>
                  <a:gd name="T28" fmla="*/ 3 w 713"/>
                  <a:gd name="T29" fmla="*/ 128 h 1068"/>
                  <a:gd name="T30" fmla="*/ 10 w 713"/>
                  <a:gd name="T31" fmla="*/ 87 h 1068"/>
                  <a:gd name="T32" fmla="*/ 24 w 713"/>
                  <a:gd name="T33" fmla="*/ 72 h 1068"/>
                  <a:gd name="T34" fmla="*/ 222 w 713"/>
                  <a:gd name="T35" fmla="*/ 2 h 1068"/>
                  <a:gd name="T36" fmla="*/ 251 w 713"/>
                  <a:gd name="T37" fmla="*/ 3 h 10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713" h="1068">
                    <a:moveTo>
                      <a:pt x="251" y="3"/>
                    </a:moveTo>
                    <a:cubicBezTo>
                      <a:pt x="315" y="10"/>
                      <a:pt x="379" y="37"/>
                      <a:pt x="431" y="76"/>
                    </a:cubicBezTo>
                    <a:cubicBezTo>
                      <a:pt x="461" y="98"/>
                      <a:pt x="494" y="146"/>
                      <a:pt x="507" y="181"/>
                    </a:cubicBezTo>
                    <a:cubicBezTo>
                      <a:pt x="518" y="210"/>
                      <a:pt x="527" y="238"/>
                      <a:pt x="530" y="269"/>
                    </a:cubicBezTo>
                    <a:cubicBezTo>
                      <a:pt x="539" y="359"/>
                      <a:pt x="499" y="441"/>
                      <a:pt x="441" y="508"/>
                    </a:cubicBezTo>
                    <a:cubicBezTo>
                      <a:pt x="418" y="533"/>
                      <a:pt x="420" y="579"/>
                      <a:pt x="452" y="590"/>
                    </a:cubicBezTo>
                    <a:cubicBezTo>
                      <a:pt x="587" y="635"/>
                      <a:pt x="713" y="791"/>
                      <a:pt x="608" y="1068"/>
                    </a:cubicBezTo>
                    <a:cubicBezTo>
                      <a:pt x="608" y="1068"/>
                      <a:pt x="279" y="931"/>
                      <a:pt x="335" y="577"/>
                    </a:cubicBezTo>
                    <a:cubicBezTo>
                      <a:pt x="339" y="547"/>
                      <a:pt x="291" y="531"/>
                      <a:pt x="276" y="519"/>
                    </a:cubicBezTo>
                    <a:cubicBezTo>
                      <a:pt x="246" y="495"/>
                      <a:pt x="229" y="435"/>
                      <a:pt x="218" y="401"/>
                    </a:cubicBezTo>
                    <a:cubicBezTo>
                      <a:pt x="211" y="380"/>
                      <a:pt x="206" y="361"/>
                      <a:pt x="197" y="341"/>
                    </a:cubicBezTo>
                    <a:cubicBezTo>
                      <a:pt x="180" y="305"/>
                      <a:pt x="149" y="280"/>
                      <a:pt x="120" y="252"/>
                    </a:cubicBezTo>
                    <a:cubicBezTo>
                      <a:pt x="91" y="225"/>
                      <a:pt x="69" y="195"/>
                      <a:pt x="34" y="174"/>
                    </a:cubicBezTo>
                    <a:cubicBezTo>
                      <a:pt x="28" y="171"/>
                      <a:pt x="22" y="167"/>
                      <a:pt x="17" y="162"/>
                    </a:cubicBezTo>
                    <a:cubicBezTo>
                      <a:pt x="8" y="153"/>
                      <a:pt x="4" y="140"/>
                      <a:pt x="3" y="128"/>
                    </a:cubicBezTo>
                    <a:cubicBezTo>
                      <a:pt x="0" y="114"/>
                      <a:pt x="1" y="98"/>
                      <a:pt x="10" y="87"/>
                    </a:cubicBezTo>
                    <a:cubicBezTo>
                      <a:pt x="13" y="80"/>
                      <a:pt x="18" y="76"/>
                      <a:pt x="24" y="72"/>
                    </a:cubicBezTo>
                    <a:cubicBezTo>
                      <a:pt x="73" y="26"/>
                      <a:pt x="153" y="0"/>
                      <a:pt x="222" y="2"/>
                    </a:cubicBezTo>
                    <a:cubicBezTo>
                      <a:pt x="231" y="2"/>
                      <a:pt x="241" y="2"/>
                      <a:pt x="251" y="3"/>
                    </a:cubicBezTo>
                  </a:path>
                </a:pathLst>
              </a:custGeom>
              <a:solidFill>
                <a:srgbClr val="33333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2" name="Freeform 150"/>
              <p:cNvSpPr>
                <a:spLocks/>
              </p:cNvSpPr>
              <p:nvPr/>
            </p:nvSpPr>
            <p:spPr bwMode="auto">
              <a:xfrm>
                <a:off x="6560" y="1447"/>
                <a:ext cx="249" cy="292"/>
              </a:xfrm>
              <a:custGeom>
                <a:avLst/>
                <a:gdLst>
                  <a:gd name="T0" fmla="*/ 6 w 131"/>
                  <a:gd name="T1" fmla="*/ 75 h 153"/>
                  <a:gd name="T2" fmla="*/ 0 w 131"/>
                  <a:gd name="T3" fmla="*/ 30 h 153"/>
                  <a:gd name="T4" fmla="*/ 71 w 131"/>
                  <a:gd name="T5" fmla="*/ 7 h 153"/>
                  <a:gd name="T6" fmla="*/ 122 w 131"/>
                  <a:gd name="T7" fmla="*/ 93 h 153"/>
                  <a:gd name="T8" fmla="*/ 36 w 131"/>
                  <a:gd name="T9" fmla="*/ 143 h 153"/>
                  <a:gd name="T10" fmla="*/ 5 w 131"/>
                  <a:gd name="T11" fmla="*/ 126 h 153"/>
                  <a:gd name="T12" fmla="*/ 6 w 131"/>
                  <a:gd name="T13" fmla="*/ 75 h 153"/>
                </a:gdLst>
                <a:ahLst/>
                <a:cxnLst>
                  <a:cxn ang="0">
                    <a:pos x="T0" y="T1"/>
                  </a:cxn>
                  <a:cxn ang="0">
                    <a:pos x="T2" y="T3"/>
                  </a:cxn>
                  <a:cxn ang="0">
                    <a:pos x="T4" y="T5"/>
                  </a:cxn>
                  <a:cxn ang="0">
                    <a:pos x="T6" y="T7"/>
                  </a:cxn>
                  <a:cxn ang="0">
                    <a:pos x="T8" y="T9"/>
                  </a:cxn>
                  <a:cxn ang="0">
                    <a:pos x="T10" y="T11"/>
                  </a:cxn>
                  <a:cxn ang="0">
                    <a:pos x="T12" y="T13"/>
                  </a:cxn>
                </a:cxnLst>
                <a:rect l="0" t="0" r="r" b="b"/>
                <a:pathLst>
                  <a:path w="131" h="153">
                    <a:moveTo>
                      <a:pt x="6" y="75"/>
                    </a:moveTo>
                    <a:cubicBezTo>
                      <a:pt x="5" y="59"/>
                      <a:pt x="3" y="44"/>
                      <a:pt x="0" y="30"/>
                    </a:cubicBezTo>
                    <a:cubicBezTo>
                      <a:pt x="17" y="10"/>
                      <a:pt x="44" y="0"/>
                      <a:pt x="71" y="7"/>
                    </a:cubicBezTo>
                    <a:cubicBezTo>
                      <a:pt x="109" y="17"/>
                      <a:pt x="131" y="55"/>
                      <a:pt x="122" y="93"/>
                    </a:cubicBezTo>
                    <a:cubicBezTo>
                      <a:pt x="113" y="130"/>
                      <a:pt x="74" y="153"/>
                      <a:pt x="36" y="143"/>
                    </a:cubicBezTo>
                    <a:cubicBezTo>
                      <a:pt x="24" y="140"/>
                      <a:pt x="13" y="133"/>
                      <a:pt x="5" y="126"/>
                    </a:cubicBezTo>
                    <a:cubicBezTo>
                      <a:pt x="7" y="109"/>
                      <a:pt x="7" y="91"/>
                      <a:pt x="6" y="75"/>
                    </a:cubicBezTo>
                  </a:path>
                </a:pathLst>
              </a:custGeom>
              <a:solidFill>
                <a:srgbClr val="B6785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3" name="Freeform 151"/>
              <p:cNvSpPr>
                <a:spLocks/>
              </p:cNvSpPr>
              <p:nvPr/>
            </p:nvSpPr>
            <p:spPr bwMode="auto">
              <a:xfrm>
                <a:off x="6649" y="1537"/>
                <a:ext cx="86" cy="110"/>
              </a:xfrm>
              <a:custGeom>
                <a:avLst/>
                <a:gdLst>
                  <a:gd name="T0" fmla="*/ 18 w 45"/>
                  <a:gd name="T1" fmla="*/ 0 h 58"/>
                  <a:gd name="T2" fmla="*/ 4 w 45"/>
                  <a:gd name="T3" fmla="*/ 57 h 58"/>
                  <a:gd name="T4" fmla="*/ 11 w 45"/>
                  <a:gd name="T5" fmla="*/ 58 h 58"/>
                  <a:gd name="T6" fmla="*/ 41 w 45"/>
                  <a:gd name="T7" fmla="*/ 36 h 58"/>
                  <a:gd name="T8" fmla="*/ 18 w 45"/>
                  <a:gd name="T9" fmla="*/ 0 h 58"/>
                </a:gdLst>
                <a:ahLst/>
                <a:cxnLst>
                  <a:cxn ang="0">
                    <a:pos x="T0" y="T1"/>
                  </a:cxn>
                  <a:cxn ang="0">
                    <a:pos x="T2" y="T3"/>
                  </a:cxn>
                  <a:cxn ang="0">
                    <a:pos x="T4" y="T5"/>
                  </a:cxn>
                  <a:cxn ang="0">
                    <a:pos x="T6" y="T7"/>
                  </a:cxn>
                  <a:cxn ang="0">
                    <a:pos x="T8" y="T9"/>
                  </a:cxn>
                </a:cxnLst>
                <a:rect l="0" t="0" r="r" b="b"/>
                <a:pathLst>
                  <a:path w="45" h="58">
                    <a:moveTo>
                      <a:pt x="18" y="0"/>
                    </a:moveTo>
                    <a:cubicBezTo>
                      <a:pt x="7" y="0"/>
                      <a:pt x="0" y="55"/>
                      <a:pt x="4" y="57"/>
                    </a:cubicBezTo>
                    <a:cubicBezTo>
                      <a:pt x="7" y="57"/>
                      <a:pt x="10" y="58"/>
                      <a:pt x="11" y="58"/>
                    </a:cubicBezTo>
                    <a:cubicBezTo>
                      <a:pt x="25" y="58"/>
                      <a:pt x="36" y="48"/>
                      <a:pt x="41" y="36"/>
                    </a:cubicBezTo>
                    <a:cubicBezTo>
                      <a:pt x="45" y="19"/>
                      <a:pt x="35" y="4"/>
                      <a:pt x="18" y="0"/>
                    </a:cubicBezTo>
                  </a:path>
                </a:pathLst>
              </a:custGeom>
              <a:solidFill>
                <a:srgbClr val="8C635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4" name="Freeform 152"/>
              <p:cNvSpPr>
                <a:spLocks/>
              </p:cNvSpPr>
              <p:nvPr/>
            </p:nvSpPr>
            <p:spPr bwMode="auto">
              <a:xfrm>
                <a:off x="6877" y="1876"/>
                <a:ext cx="239" cy="141"/>
              </a:xfrm>
              <a:custGeom>
                <a:avLst/>
                <a:gdLst>
                  <a:gd name="T0" fmla="*/ 66 w 126"/>
                  <a:gd name="T1" fmla="*/ 48 h 74"/>
                  <a:gd name="T2" fmla="*/ 118 w 126"/>
                  <a:gd name="T3" fmla="*/ 49 h 74"/>
                  <a:gd name="T4" fmla="*/ 125 w 126"/>
                  <a:gd name="T5" fmla="*/ 27 h 74"/>
                  <a:gd name="T6" fmla="*/ 56 w 126"/>
                  <a:gd name="T7" fmla="*/ 9 h 74"/>
                  <a:gd name="T8" fmla="*/ 4 w 126"/>
                  <a:gd name="T9" fmla="*/ 58 h 74"/>
                  <a:gd name="T10" fmla="*/ 21 w 126"/>
                  <a:gd name="T11" fmla="*/ 74 h 74"/>
                  <a:gd name="T12" fmla="*/ 66 w 126"/>
                  <a:gd name="T13" fmla="*/ 48 h 74"/>
                </a:gdLst>
                <a:ahLst/>
                <a:cxnLst>
                  <a:cxn ang="0">
                    <a:pos x="T0" y="T1"/>
                  </a:cxn>
                  <a:cxn ang="0">
                    <a:pos x="T2" y="T3"/>
                  </a:cxn>
                  <a:cxn ang="0">
                    <a:pos x="T4" y="T5"/>
                  </a:cxn>
                  <a:cxn ang="0">
                    <a:pos x="T6" y="T7"/>
                  </a:cxn>
                  <a:cxn ang="0">
                    <a:pos x="T8" y="T9"/>
                  </a:cxn>
                  <a:cxn ang="0">
                    <a:pos x="T10" y="T11"/>
                  </a:cxn>
                  <a:cxn ang="0">
                    <a:pos x="T12" y="T13"/>
                  </a:cxn>
                </a:cxnLst>
                <a:rect l="0" t="0" r="r" b="b"/>
                <a:pathLst>
                  <a:path w="126" h="74">
                    <a:moveTo>
                      <a:pt x="66" y="48"/>
                    </a:moveTo>
                    <a:cubicBezTo>
                      <a:pt x="86" y="42"/>
                      <a:pt x="105" y="44"/>
                      <a:pt x="118" y="49"/>
                    </a:cubicBezTo>
                    <a:cubicBezTo>
                      <a:pt x="124" y="42"/>
                      <a:pt x="126" y="35"/>
                      <a:pt x="125" y="27"/>
                    </a:cubicBezTo>
                    <a:cubicBezTo>
                      <a:pt x="119" y="9"/>
                      <a:pt x="88" y="0"/>
                      <a:pt x="56" y="9"/>
                    </a:cubicBezTo>
                    <a:cubicBezTo>
                      <a:pt x="22" y="17"/>
                      <a:pt x="0" y="40"/>
                      <a:pt x="4" y="58"/>
                    </a:cubicBezTo>
                    <a:cubicBezTo>
                      <a:pt x="5" y="65"/>
                      <a:pt x="11" y="70"/>
                      <a:pt x="21" y="74"/>
                    </a:cubicBezTo>
                    <a:cubicBezTo>
                      <a:pt x="29" y="63"/>
                      <a:pt x="45" y="54"/>
                      <a:pt x="66" y="48"/>
                    </a:cubicBezTo>
                    <a:close/>
                  </a:path>
                </a:pathLst>
              </a:custGeom>
              <a:solidFill>
                <a:srgbClr val="B9D53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5" name="Freeform 153"/>
              <p:cNvSpPr>
                <a:spLocks/>
              </p:cNvSpPr>
              <p:nvPr/>
            </p:nvSpPr>
            <p:spPr bwMode="auto">
              <a:xfrm>
                <a:off x="6266" y="2521"/>
                <a:ext cx="222" cy="543"/>
              </a:xfrm>
              <a:custGeom>
                <a:avLst/>
                <a:gdLst>
                  <a:gd name="T0" fmla="*/ 0 w 222"/>
                  <a:gd name="T1" fmla="*/ 0 h 543"/>
                  <a:gd name="T2" fmla="*/ 0 w 222"/>
                  <a:gd name="T3" fmla="*/ 543 h 543"/>
                  <a:gd name="T4" fmla="*/ 222 w 222"/>
                  <a:gd name="T5" fmla="*/ 543 h 543"/>
                  <a:gd name="T6" fmla="*/ 0 w 222"/>
                  <a:gd name="T7" fmla="*/ 0 h 543"/>
                </a:gdLst>
                <a:ahLst/>
                <a:cxnLst>
                  <a:cxn ang="0">
                    <a:pos x="T0" y="T1"/>
                  </a:cxn>
                  <a:cxn ang="0">
                    <a:pos x="T2" y="T3"/>
                  </a:cxn>
                  <a:cxn ang="0">
                    <a:pos x="T4" y="T5"/>
                  </a:cxn>
                  <a:cxn ang="0">
                    <a:pos x="T6" y="T7"/>
                  </a:cxn>
                </a:cxnLst>
                <a:rect l="0" t="0" r="r" b="b"/>
                <a:pathLst>
                  <a:path w="222" h="543">
                    <a:moveTo>
                      <a:pt x="0" y="0"/>
                    </a:moveTo>
                    <a:lnTo>
                      <a:pt x="0" y="543"/>
                    </a:lnTo>
                    <a:lnTo>
                      <a:pt x="222" y="543"/>
                    </a:lnTo>
                    <a:lnTo>
                      <a:pt x="0" y="0"/>
                    </a:lnTo>
                    <a:close/>
                  </a:path>
                </a:pathLst>
              </a:custGeom>
              <a:solidFill>
                <a:srgbClr val="86993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6" name="Freeform 154"/>
              <p:cNvSpPr>
                <a:spLocks/>
              </p:cNvSpPr>
              <p:nvPr/>
            </p:nvSpPr>
            <p:spPr bwMode="auto">
              <a:xfrm>
                <a:off x="5548" y="1834"/>
                <a:ext cx="78" cy="122"/>
              </a:xfrm>
              <a:custGeom>
                <a:avLst/>
                <a:gdLst>
                  <a:gd name="T0" fmla="*/ 4 w 41"/>
                  <a:gd name="T1" fmla="*/ 5 h 64"/>
                  <a:gd name="T2" fmla="*/ 8 w 41"/>
                  <a:gd name="T3" fmla="*/ 4 h 64"/>
                  <a:gd name="T4" fmla="*/ 26 w 41"/>
                  <a:gd name="T5" fmla="*/ 13 h 64"/>
                  <a:gd name="T6" fmla="*/ 37 w 41"/>
                  <a:gd name="T7" fmla="*/ 55 h 64"/>
                  <a:gd name="T8" fmla="*/ 37 w 41"/>
                  <a:gd name="T9" fmla="*/ 62 h 64"/>
                  <a:gd name="T10" fmla="*/ 38 w 41"/>
                  <a:gd name="T11" fmla="*/ 64 h 64"/>
                  <a:gd name="T12" fmla="*/ 41 w 41"/>
                  <a:gd name="T13" fmla="*/ 62 h 64"/>
                  <a:gd name="T14" fmla="*/ 41 w 41"/>
                  <a:gd name="T15" fmla="*/ 55 h 64"/>
                  <a:gd name="T16" fmla="*/ 29 w 41"/>
                  <a:gd name="T17" fmla="*/ 10 h 64"/>
                  <a:gd name="T18" fmla="*/ 8 w 41"/>
                  <a:gd name="T19" fmla="*/ 0 h 64"/>
                  <a:gd name="T20" fmla="*/ 2 w 41"/>
                  <a:gd name="T21" fmla="*/ 1 h 64"/>
                  <a:gd name="T22" fmla="*/ 1 w 41"/>
                  <a:gd name="T23" fmla="*/ 4 h 64"/>
                  <a:gd name="T24" fmla="*/ 4 w 41"/>
                  <a:gd name="T25" fmla="*/ 5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1" h="64">
                    <a:moveTo>
                      <a:pt x="4" y="5"/>
                    </a:moveTo>
                    <a:cubicBezTo>
                      <a:pt x="4" y="4"/>
                      <a:pt x="6" y="4"/>
                      <a:pt x="8" y="4"/>
                    </a:cubicBezTo>
                    <a:cubicBezTo>
                      <a:pt x="12" y="4"/>
                      <a:pt x="19" y="6"/>
                      <a:pt x="26" y="13"/>
                    </a:cubicBezTo>
                    <a:cubicBezTo>
                      <a:pt x="32" y="20"/>
                      <a:pt x="37" y="33"/>
                      <a:pt x="37" y="55"/>
                    </a:cubicBezTo>
                    <a:cubicBezTo>
                      <a:pt x="37" y="57"/>
                      <a:pt x="37" y="59"/>
                      <a:pt x="37" y="62"/>
                    </a:cubicBezTo>
                    <a:cubicBezTo>
                      <a:pt x="36" y="63"/>
                      <a:pt x="37" y="64"/>
                      <a:pt x="38" y="64"/>
                    </a:cubicBezTo>
                    <a:cubicBezTo>
                      <a:pt x="40" y="64"/>
                      <a:pt x="40" y="63"/>
                      <a:pt x="41" y="62"/>
                    </a:cubicBezTo>
                    <a:cubicBezTo>
                      <a:pt x="41" y="59"/>
                      <a:pt x="41" y="57"/>
                      <a:pt x="41" y="55"/>
                    </a:cubicBezTo>
                    <a:cubicBezTo>
                      <a:pt x="41" y="32"/>
                      <a:pt x="35" y="18"/>
                      <a:pt x="29" y="10"/>
                    </a:cubicBezTo>
                    <a:cubicBezTo>
                      <a:pt x="22" y="2"/>
                      <a:pt x="13" y="0"/>
                      <a:pt x="8" y="0"/>
                    </a:cubicBezTo>
                    <a:cubicBezTo>
                      <a:pt x="5" y="0"/>
                      <a:pt x="3" y="0"/>
                      <a:pt x="2" y="1"/>
                    </a:cubicBezTo>
                    <a:cubicBezTo>
                      <a:pt x="1" y="1"/>
                      <a:pt x="0" y="3"/>
                      <a:pt x="1" y="4"/>
                    </a:cubicBezTo>
                    <a:cubicBezTo>
                      <a:pt x="1" y="5"/>
                      <a:pt x="3" y="5"/>
                      <a:pt x="4" y="5"/>
                    </a:cubicBezTo>
                    <a:close/>
                  </a:path>
                </a:pathLst>
              </a:custGeom>
              <a:solidFill>
                <a:srgbClr val="FCEE1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7" name="Freeform 155"/>
              <p:cNvSpPr>
                <a:spLocks/>
              </p:cNvSpPr>
              <p:nvPr/>
            </p:nvSpPr>
            <p:spPr bwMode="auto">
              <a:xfrm>
                <a:off x="5763" y="1826"/>
                <a:ext cx="38" cy="122"/>
              </a:xfrm>
              <a:custGeom>
                <a:avLst/>
                <a:gdLst>
                  <a:gd name="T0" fmla="*/ 1 w 20"/>
                  <a:gd name="T1" fmla="*/ 4 h 64"/>
                  <a:gd name="T2" fmla="*/ 11 w 20"/>
                  <a:gd name="T3" fmla="*/ 15 h 64"/>
                  <a:gd name="T4" fmla="*/ 16 w 20"/>
                  <a:gd name="T5" fmla="*/ 39 h 64"/>
                  <a:gd name="T6" fmla="*/ 12 w 20"/>
                  <a:gd name="T7" fmla="*/ 62 h 64"/>
                  <a:gd name="T8" fmla="*/ 13 w 20"/>
                  <a:gd name="T9" fmla="*/ 64 h 64"/>
                  <a:gd name="T10" fmla="*/ 15 w 20"/>
                  <a:gd name="T11" fmla="*/ 63 h 64"/>
                  <a:gd name="T12" fmla="*/ 20 w 20"/>
                  <a:gd name="T13" fmla="*/ 39 h 64"/>
                  <a:gd name="T14" fmla="*/ 14 w 20"/>
                  <a:gd name="T15" fmla="*/ 14 h 64"/>
                  <a:gd name="T16" fmla="*/ 3 w 20"/>
                  <a:gd name="T17" fmla="*/ 0 h 64"/>
                  <a:gd name="T18" fmla="*/ 1 w 20"/>
                  <a:gd name="T19" fmla="*/ 1 h 64"/>
                  <a:gd name="T20" fmla="*/ 1 w 20"/>
                  <a:gd name="T21" fmla="*/ 4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0" h="64">
                    <a:moveTo>
                      <a:pt x="1" y="4"/>
                    </a:moveTo>
                    <a:cubicBezTo>
                      <a:pt x="4" y="5"/>
                      <a:pt x="8" y="9"/>
                      <a:pt x="11" y="15"/>
                    </a:cubicBezTo>
                    <a:cubicBezTo>
                      <a:pt x="14" y="21"/>
                      <a:pt x="16" y="29"/>
                      <a:pt x="16" y="39"/>
                    </a:cubicBezTo>
                    <a:cubicBezTo>
                      <a:pt x="16" y="46"/>
                      <a:pt x="15" y="53"/>
                      <a:pt x="12" y="62"/>
                    </a:cubicBezTo>
                    <a:cubicBezTo>
                      <a:pt x="11" y="63"/>
                      <a:pt x="12" y="64"/>
                      <a:pt x="13" y="64"/>
                    </a:cubicBezTo>
                    <a:cubicBezTo>
                      <a:pt x="14" y="64"/>
                      <a:pt x="15" y="64"/>
                      <a:pt x="15" y="63"/>
                    </a:cubicBezTo>
                    <a:cubicBezTo>
                      <a:pt x="19" y="54"/>
                      <a:pt x="20" y="46"/>
                      <a:pt x="20" y="39"/>
                    </a:cubicBezTo>
                    <a:cubicBezTo>
                      <a:pt x="20" y="29"/>
                      <a:pt x="17" y="20"/>
                      <a:pt x="14" y="14"/>
                    </a:cubicBezTo>
                    <a:cubicBezTo>
                      <a:pt x="11" y="7"/>
                      <a:pt x="7" y="3"/>
                      <a:pt x="3" y="0"/>
                    </a:cubicBezTo>
                    <a:cubicBezTo>
                      <a:pt x="2" y="0"/>
                      <a:pt x="1" y="0"/>
                      <a:pt x="1" y="1"/>
                    </a:cubicBezTo>
                    <a:cubicBezTo>
                      <a:pt x="0" y="2"/>
                      <a:pt x="0" y="3"/>
                      <a:pt x="1" y="4"/>
                    </a:cubicBezTo>
                    <a:close/>
                  </a:path>
                </a:pathLst>
              </a:custGeom>
              <a:solidFill>
                <a:srgbClr val="FCEE1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8" name="Freeform 156"/>
              <p:cNvSpPr>
                <a:spLocks/>
              </p:cNvSpPr>
              <p:nvPr/>
            </p:nvSpPr>
            <p:spPr bwMode="auto">
              <a:xfrm>
                <a:off x="5637" y="1718"/>
                <a:ext cx="33" cy="11"/>
              </a:xfrm>
              <a:custGeom>
                <a:avLst/>
                <a:gdLst>
                  <a:gd name="T0" fmla="*/ 1 w 17"/>
                  <a:gd name="T1" fmla="*/ 6 h 6"/>
                  <a:gd name="T2" fmla="*/ 16 w 17"/>
                  <a:gd name="T3" fmla="*/ 3 h 6"/>
                  <a:gd name="T4" fmla="*/ 17 w 17"/>
                  <a:gd name="T5" fmla="*/ 1 h 6"/>
                  <a:gd name="T6" fmla="*/ 15 w 17"/>
                  <a:gd name="T7" fmla="*/ 1 h 6"/>
                  <a:gd name="T8" fmla="*/ 1 w 17"/>
                  <a:gd name="T9" fmla="*/ 4 h 6"/>
                  <a:gd name="T10" fmla="*/ 0 w 17"/>
                  <a:gd name="T11" fmla="*/ 5 h 6"/>
                  <a:gd name="T12" fmla="*/ 1 w 17"/>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17" h="6">
                    <a:moveTo>
                      <a:pt x="1" y="6"/>
                    </a:moveTo>
                    <a:cubicBezTo>
                      <a:pt x="16" y="3"/>
                      <a:pt x="16" y="3"/>
                      <a:pt x="16" y="3"/>
                    </a:cubicBezTo>
                    <a:cubicBezTo>
                      <a:pt x="16" y="2"/>
                      <a:pt x="17" y="2"/>
                      <a:pt x="17" y="1"/>
                    </a:cubicBezTo>
                    <a:cubicBezTo>
                      <a:pt x="16" y="1"/>
                      <a:pt x="16" y="0"/>
                      <a:pt x="15" y="1"/>
                    </a:cubicBezTo>
                    <a:cubicBezTo>
                      <a:pt x="1" y="4"/>
                      <a:pt x="1" y="4"/>
                      <a:pt x="1" y="4"/>
                    </a:cubicBezTo>
                    <a:cubicBezTo>
                      <a:pt x="0" y="4"/>
                      <a:pt x="0" y="4"/>
                      <a:pt x="0" y="5"/>
                    </a:cubicBezTo>
                    <a:cubicBezTo>
                      <a:pt x="0" y="5"/>
                      <a:pt x="1" y="6"/>
                      <a:pt x="1" y="6"/>
                    </a:cubicBezTo>
                  </a:path>
                </a:pathLst>
              </a:custGeom>
              <a:solidFill>
                <a:srgbClr val="60391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9" name="Freeform 157"/>
              <p:cNvSpPr>
                <a:spLocks/>
              </p:cNvSpPr>
              <p:nvPr/>
            </p:nvSpPr>
            <p:spPr bwMode="auto">
              <a:xfrm>
                <a:off x="5711" y="1722"/>
                <a:ext cx="33" cy="9"/>
              </a:xfrm>
              <a:custGeom>
                <a:avLst/>
                <a:gdLst>
                  <a:gd name="T0" fmla="*/ 2 w 17"/>
                  <a:gd name="T1" fmla="*/ 5 h 5"/>
                  <a:gd name="T2" fmla="*/ 16 w 17"/>
                  <a:gd name="T3" fmla="*/ 2 h 5"/>
                  <a:gd name="T4" fmla="*/ 17 w 17"/>
                  <a:gd name="T5" fmla="*/ 1 h 5"/>
                  <a:gd name="T6" fmla="*/ 16 w 17"/>
                  <a:gd name="T7" fmla="*/ 0 h 5"/>
                  <a:gd name="T8" fmla="*/ 1 w 17"/>
                  <a:gd name="T9" fmla="*/ 3 h 5"/>
                  <a:gd name="T10" fmla="*/ 1 w 17"/>
                  <a:gd name="T11" fmla="*/ 4 h 5"/>
                  <a:gd name="T12" fmla="*/ 2 w 17"/>
                  <a:gd name="T13" fmla="*/ 5 h 5"/>
                </a:gdLst>
                <a:ahLst/>
                <a:cxnLst>
                  <a:cxn ang="0">
                    <a:pos x="T0" y="T1"/>
                  </a:cxn>
                  <a:cxn ang="0">
                    <a:pos x="T2" y="T3"/>
                  </a:cxn>
                  <a:cxn ang="0">
                    <a:pos x="T4" y="T5"/>
                  </a:cxn>
                  <a:cxn ang="0">
                    <a:pos x="T6" y="T7"/>
                  </a:cxn>
                  <a:cxn ang="0">
                    <a:pos x="T8" y="T9"/>
                  </a:cxn>
                  <a:cxn ang="0">
                    <a:pos x="T10" y="T11"/>
                  </a:cxn>
                  <a:cxn ang="0">
                    <a:pos x="T12" y="T13"/>
                  </a:cxn>
                </a:cxnLst>
                <a:rect l="0" t="0" r="r" b="b"/>
                <a:pathLst>
                  <a:path w="17" h="5">
                    <a:moveTo>
                      <a:pt x="2" y="5"/>
                    </a:moveTo>
                    <a:cubicBezTo>
                      <a:pt x="16" y="2"/>
                      <a:pt x="16" y="2"/>
                      <a:pt x="16" y="2"/>
                    </a:cubicBezTo>
                    <a:cubicBezTo>
                      <a:pt x="17" y="2"/>
                      <a:pt x="17" y="1"/>
                      <a:pt x="17" y="1"/>
                    </a:cubicBezTo>
                    <a:cubicBezTo>
                      <a:pt x="17" y="0"/>
                      <a:pt x="17" y="0"/>
                      <a:pt x="16" y="0"/>
                    </a:cubicBezTo>
                    <a:cubicBezTo>
                      <a:pt x="1" y="3"/>
                      <a:pt x="1" y="3"/>
                      <a:pt x="1" y="3"/>
                    </a:cubicBezTo>
                    <a:cubicBezTo>
                      <a:pt x="1" y="3"/>
                      <a:pt x="0" y="4"/>
                      <a:pt x="1" y="4"/>
                    </a:cubicBezTo>
                    <a:cubicBezTo>
                      <a:pt x="1" y="5"/>
                      <a:pt x="1" y="5"/>
                      <a:pt x="2" y="5"/>
                    </a:cubicBezTo>
                  </a:path>
                </a:pathLst>
              </a:custGeom>
              <a:solidFill>
                <a:srgbClr val="60391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0" name="Freeform 158"/>
              <p:cNvSpPr>
                <a:spLocks/>
              </p:cNvSpPr>
              <p:nvPr/>
            </p:nvSpPr>
            <p:spPr bwMode="auto">
              <a:xfrm>
                <a:off x="4946" y="1632"/>
                <a:ext cx="78" cy="95"/>
              </a:xfrm>
              <a:custGeom>
                <a:avLst/>
                <a:gdLst>
                  <a:gd name="T0" fmla="*/ 78 w 78"/>
                  <a:gd name="T1" fmla="*/ 95 h 95"/>
                  <a:gd name="T2" fmla="*/ 74 w 78"/>
                  <a:gd name="T3" fmla="*/ 72 h 95"/>
                  <a:gd name="T4" fmla="*/ 42 w 78"/>
                  <a:gd name="T5" fmla="*/ 72 h 95"/>
                  <a:gd name="T6" fmla="*/ 40 w 78"/>
                  <a:gd name="T7" fmla="*/ 59 h 95"/>
                  <a:gd name="T8" fmla="*/ 69 w 78"/>
                  <a:gd name="T9" fmla="*/ 59 h 95"/>
                  <a:gd name="T10" fmla="*/ 65 w 78"/>
                  <a:gd name="T11" fmla="*/ 36 h 95"/>
                  <a:gd name="T12" fmla="*/ 36 w 78"/>
                  <a:gd name="T13" fmla="*/ 36 h 95"/>
                  <a:gd name="T14" fmla="*/ 33 w 78"/>
                  <a:gd name="T15" fmla="*/ 23 h 95"/>
                  <a:gd name="T16" fmla="*/ 65 w 78"/>
                  <a:gd name="T17" fmla="*/ 23 h 95"/>
                  <a:gd name="T18" fmla="*/ 61 w 78"/>
                  <a:gd name="T19" fmla="*/ 0 h 95"/>
                  <a:gd name="T20" fmla="*/ 0 w 78"/>
                  <a:gd name="T21" fmla="*/ 0 h 95"/>
                  <a:gd name="T22" fmla="*/ 17 w 78"/>
                  <a:gd name="T23" fmla="*/ 95 h 95"/>
                  <a:gd name="T24" fmla="*/ 78 w 78"/>
                  <a:gd name="T25" fmla="*/ 95 h 95"/>
                  <a:gd name="T26" fmla="*/ 78 w 78"/>
                  <a:gd name="T27" fmla="*/ 95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8" h="95">
                    <a:moveTo>
                      <a:pt x="78" y="95"/>
                    </a:moveTo>
                    <a:lnTo>
                      <a:pt x="74" y="72"/>
                    </a:lnTo>
                    <a:lnTo>
                      <a:pt x="42" y="72"/>
                    </a:lnTo>
                    <a:lnTo>
                      <a:pt x="40" y="59"/>
                    </a:lnTo>
                    <a:lnTo>
                      <a:pt x="69" y="59"/>
                    </a:lnTo>
                    <a:lnTo>
                      <a:pt x="65" y="36"/>
                    </a:lnTo>
                    <a:lnTo>
                      <a:pt x="36" y="36"/>
                    </a:lnTo>
                    <a:lnTo>
                      <a:pt x="33" y="23"/>
                    </a:lnTo>
                    <a:lnTo>
                      <a:pt x="65" y="23"/>
                    </a:lnTo>
                    <a:lnTo>
                      <a:pt x="61" y="0"/>
                    </a:lnTo>
                    <a:lnTo>
                      <a:pt x="0" y="0"/>
                    </a:lnTo>
                    <a:lnTo>
                      <a:pt x="17" y="95"/>
                    </a:lnTo>
                    <a:lnTo>
                      <a:pt x="78" y="95"/>
                    </a:lnTo>
                    <a:lnTo>
                      <a:pt x="78" y="9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1" name="Freeform 159"/>
              <p:cNvSpPr>
                <a:spLocks/>
              </p:cNvSpPr>
              <p:nvPr/>
            </p:nvSpPr>
            <p:spPr bwMode="auto">
              <a:xfrm>
                <a:off x="5026" y="1632"/>
                <a:ext cx="131" cy="95"/>
              </a:xfrm>
              <a:custGeom>
                <a:avLst/>
                <a:gdLst>
                  <a:gd name="T0" fmla="*/ 69 w 69"/>
                  <a:gd name="T1" fmla="*/ 50 h 50"/>
                  <a:gd name="T2" fmla="*/ 61 w 69"/>
                  <a:gd name="T3" fmla="*/ 0 h 50"/>
                  <a:gd name="T4" fmla="*/ 39 w 69"/>
                  <a:gd name="T5" fmla="*/ 0 h 50"/>
                  <a:gd name="T6" fmla="*/ 37 w 69"/>
                  <a:gd name="T7" fmla="*/ 27 h 50"/>
                  <a:gd name="T8" fmla="*/ 37 w 69"/>
                  <a:gd name="T9" fmla="*/ 35 h 50"/>
                  <a:gd name="T10" fmla="*/ 36 w 69"/>
                  <a:gd name="T11" fmla="*/ 35 h 50"/>
                  <a:gd name="T12" fmla="*/ 35 w 69"/>
                  <a:gd name="T13" fmla="*/ 31 h 50"/>
                  <a:gd name="T14" fmla="*/ 34 w 69"/>
                  <a:gd name="T15" fmla="*/ 27 h 50"/>
                  <a:gd name="T16" fmla="*/ 23 w 69"/>
                  <a:gd name="T17" fmla="*/ 0 h 50"/>
                  <a:gd name="T18" fmla="*/ 0 w 69"/>
                  <a:gd name="T19" fmla="*/ 0 h 50"/>
                  <a:gd name="T20" fmla="*/ 8 w 69"/>
                  <a:gd name="T21" fmla="*/ 50 h 50"/>
                  <a:gd name="T22" fmla="*/ 22 w 69"/>
                  <a:gd name="T23" fmla="*/ 50 h 50"/>
                  <a:gd name="T24" fmla="*/ 18 w 69"/>
                  <a:gd name="T25" fmla="*/ 26 h 50"/>
                  <a:gd name="T26" fmla="*/ 15 w 69"/>
                  <a:gd name="T27" fmla="*/ 12 h 50"/>
                  <a:gd name="T28" fmla="*/ 15 w 69"/>
                  <a:gd name="T29" fmla="*/ 12 h 50"/>
                  <a:gd name="T30" fmla="*/ 18 w 69"/>
                  <a:gd name="T31" fmla="*/ 20 h 50"/>
                  <a:gd name="T32" fmla="*/ 31 w 69"/>
                  <a:gd name="T33" fmla="*/ 50 h 50"/>
                  <a:gd name="T34" fmla="*/ 45 w 69"/>
                  <a:gd name="T35" fmla="*/ 50 h 50"/>
                  <a:gd name="T36" fmla="*/ 48 w 69"/>
                  <a:gd name="T37" fmla="*/ 20 h 50"/>
                  <a:gd name="T38" fmla="*/ 48 w 69"/>
                  <a:gd name="T39" fmla="*/ 12 h 50"/>
                  <a:gd name="T40" fmla="*/ 48 w 69"/>
                  <a:gd name="T41" fmla="*/ 12 h 50"/>
                  <a:gd name="T42" fmla="*/ 49 w 69"/>
                  <a:gd name="T43" fmla="*/ 14 h 50"/>
                  <a:gd name="T44" fmla="*/ 50 w 69"/>
                  <a:gd name="T45" fmla="*/ 22 h 50"/>
                  <a:gd name="T46" fmla="*/ 54 w 69"/>
                  <a:gd name="T47" fmla="*/ 50 h 50"/>
                  <a:gd name="T48" fmla="*/ 69 w 69"/>
                  <a:gd name="T49" fmla="*/ 50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69" h="50">
                    <a:moveTo>
                      <a:pt x="69" y="50"/>
                    </a:moveTo>
                    <a:cubicBezTo>
                      <a:pt x="61" y="0"/>
                      <a:pt x="61" y="0"/>
                      <a:pt x="61" y="0"/>
                    </a:cubicBezTo>
                    <a:cubicBezTo>
                      <a:pt x="39" y="0"/>
                      <a:pt x="39" y="0"/>
                      <a:pt x="39" y="0"/>
                    </a:cubicBezTo>
                    <a:cubicBezTo>
                      <a:pt x="37" y="27"/>
                      <a:pt x="37" y="27"/>
                      <a:pt x="37" y="27"/>
                    </a:cubicBezTo>
                    <a:cubicBezTo>
                      <a:pt x="37" y="30"/>
                      <a:pt x="37" y="32"/>
                      <a:pt x="37" y="35"/>
                    </a:cubicBezTo>
                    <a:cubicBezTo>
                      <a:pt x="36" y="35"/>
                      <a:pt x="36" y="35"/>
                      <a:pt x="36" y="35"/>
                    </a:cubicBezTo>
                    <a:cubicBezTo>
                      <a:pt x="36" y="34"/>
                      <a:pt x="36" y="32"/>
                      <a:pt x="35" y="31"/>
                    </a:cubicBezTo>
                    <a:cubicBezTo>
                      <a:pt x="35" y="29"/>
                      <a:pt x="34" y="28"/>
                      <a:pt x="34" y="27"/>
                    </a:cubicBezTo>
                    <a:cubicBezTo>
                      <a:pt x="23" y="0"/>
                      <a:pt x="23" y="0"/>
                      <a:pt x="23" y="0"/>
                    </a:cubicBezTo>
                    <a:cubicBezTo>
                      <a:pt x="0" y="0"/>
                      <a:pt x="0" y="0"/>
                      <a:pt x="0" y="0"/>
                    </a:cubicBezTo>
                    <a:cubicBezTo>
                      <a:pt x="8" y="50"/>
                      <a:pt x="8" y="50"/>
                      <a:pt x="8" y="50"/>
                    </a:cubicBezTo>
                    <a:cubicBezTo>
                      <a:pt x="22" y="50"/>
                      <a:pt x="22" y="50"/>
                      <a:pt x="22" y="50"/>
                    </a:cubicBezTo>
                    <a:cubicBezTo>
                      <a:pt x="18" y="26"/>
                      <a:pt x="18" y="26"/>
                      <a:pt x="18" y="26"/>
                    </a:cubicBezTo>
                    <a:cubicBezTo>
                      <a:pt x="17" y="24"/>
                      <a:pt x="16" y="19"/>
                      <a:pt x="15" y="12"/>
                    </a:cubicBezTo>
                    <a:cubicBezTo>
                      <a:pt x="15" y="12"/>
                      <a:pt x="15" y="12"/>
                      <a:pt x="15" y="12"/>
                    </a:cubicBezTo>
                    <a:cubicBezTo>
                      <a:pt x="17" y="17"/>
                      <a:pt x="18" y="19"/>
                      <a:pt x="18" y="20"/>
                    </a:cubicBezTo>
                    <a:cubicBezTo>
                      <a:pt x="31" y="50"/>
                      <a:pt x="31" y="50"/>
                      <a:pt x="31" y="50"/>
                    </a:cubicBezTo>
                    <a:cubicBezTo>
                      <a:pt x="45" y="50"/>
                      <a:pt x="45" y="50"/>
                      <a:pt x="45" y="50"/>
                    </a:cubicBezTo>
                    <a:cubicBezTo>
                      <a:pt x="48" y="20"/>
                      <a:pt x="48" y="20"/>
                      <a:pt x="48" y="20"/>
                    </a:cubicBezTo>
                    <a:cubicBezTo>
                      <a:pt x="48" y="18"/>
                      <a:pt x="48" y="16"/>
                      <a:pt x="48" y="12"/>
                    </a:cubicBezTo>
                    <a:cubicBezTo>
                      <a:pt x="48" y="12"/>
                      <a:pt x="48" y="12"/>
                      <a:pt x="48" y="12"/>
                    </a:cubicBezTo>
                    <a:cubicBezTo>
                      <a:pt x="49" y="14"/>
                      <a:pt x="49" y="14"/>
                      <a:pt x="49" y="14"/>
                    </a:cubicBezTo>
                    <a:cubicBezTo>
                      <a:pt x="49" y="17"/>
                      <a:pt x="49" y="20"/>
                      <a:pt x="50" y="22"/>
                    </a:cubicBezTo>
                    <a:cubicBezTo>
                      <a:pt x="54" y="50"/>
                      <a:pt x="54" y="50"/>
                      <a:pt x="54" y="50"/>
                    </a:cubicBezTo>
                    <a:cubicBezTo>
                      <a:pt x="69" y="50"/>
                      <a:pt x="69" y="50"/>
                      <a:pt x="69" y="50"/>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2" name="Freeform 160"/>
              <p:cNvSpPr>
                <a:spLocks noEditPoints="1"/>
              </p:cNvSpPr>
              <p:nvPr/>
            </p:nvSpPr>
            <p:spPr bwMode="auto">
              <a:xfrm>
                <a:off x="5170" y="1632"/>
                <a:ext cx="101" cy="95"/>
              </a:xfrm>
              <a:custGeom>
                <a:avLst/>
                <a:gdLst>
                  <a:gd name="T0" fmla="*/ 53 w 53"/>
                  <a:gd name="T1" fmla="*/ 50 h 50"/>
                  <a:gd name="T2" fmla="*/ 28 w 53"/>
                  <a:gd name="T3" fmla="*/ 0 h 50"/>
                  <a:gd name="T4" fmla="*/ 9 w 53"/>
                  <a:gd name="T5" fmla="*/ 0 h 50"/>
                  <a:gd name="T6" fmla="*/ 0 w 53"/>
                  <a:gd name="T7" fmla="*/ 50 h 50"/>
                  <a:gd name="T8" fmla="*/ 17 w 53"/>
                  <a:gd name="T9" fmla="*/ 50 h 50"/>
                  <a:gd name="T10" fmla="*/ 17 w 53"/>
                  <a:gd name="T11" fmla="*/ 41 h 50"/>
                  <a:gd name="T12" fmla="*/ 32 w 53"/>
                  <a:gd name="T13" fmla="*/ 41 h 50"/>
                  <a:gd name="T14" fmla="*/ 36 w 53"/>
                  <a:gd name="T15" fmla="*/ 50 h 50"/>
                  <a:gd name="T16" fmla="*/ 53 w 53"/>
                  <a:gd name="T17" fmla="*/ 50 h 50"/>
                  <a:gd name="T18" fmla="*/ 22 w 53"/>
                  <a:gd name="T19" fmla="*/ 16 h 50"/>
                  <a:gd name="T20" fmla="*/ 28 w 53"/>
                  <a:gd name="T21" fmla="*/ 30 h 50"/>
                  <a:gd name="T22" fmla="*/ 18 w 53"/>
                  <a:gd name="T23" fmla="*/ 30 h 50"/>
                  <a:gd name="T24" fmla="*/ 20 w 53"/>
                  <a:gd name="T25" fmla="*/ 13 h 50"/>
                  <a:gd name="T26" fmla="*/ 20 w 53"/>
                  <a:gd name="T27" fmla="*/ 11 h 50"/>
                  <a:gd name="T28" fmla="*/ 20 w 53"/>
                  <a:gd name="T29" fmla="*/ 11 h 50"/>
                  <a:gd name="T30" fmla="*/ 22 w 53"/>
                  <a:gd name="T31" fmla="*/ 16 h 50"/>
                  <a:gd name="T32" fmla="*/ 22 w 53"/>
                  <a:gd name="T33" fmla="*/ 16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3" h="50">
                    <a:moveTo>
                      <a:pt x="53" y="50"/>
                    </a:moveTo>
                    <a:cubicBezTo>
                      <a:pt x="28" y="0"/>
                      <a:pt x="28" y="0"/>
                      <a:pt x="28" y="0"/>
                    </a:cubicBezTo>
                    <a:cubicBezTo>
                      <a:pt x="9" y="0"/>
                      <a:pt x="9" y="0"/>
                      <a:pt x="9" y="0"/>
                    </a:cubicBezTo>
                    <a:cubicBezTo>
                      <a:pt x="0" y="50"/>
                      <a:pt x="0" y="50"/>
                      <a:pt x="0" y="50"/>
                    </a:cubicBezTo>
                    <a:cubicBezTo>
                      <a:pt x="17" y="50"/>
                      <a:pt x="17" y="50"/>
                      <a:pt x="17" y="50"/>
                    </a:cubicBezTo>
                    <a:cubicBezTo>
                      <a:pt x="17" y="41"/>
                      <a:pt x="17" y="41"/>
                      <a:pt x="17" y="41"/>
                    </a:cubicBezTo>
                    <a:cubicBezTo>
                      <a:pt x="32" y="41"/>
                      <a:pt x="32" y="41"/>
                      <a:pt x="32" y="41"/>
                    </a:cubicBezTo>
                    <a:cubicBezTo>
                      <a:pt x="36" y="50"/>
                      <a:pt x="36" y="50"/>
                      <a:pt x="36" y="50"/>
                    </a:cubicBezTo>
                    <a:cubicBezTo>
                      <a:pt x="53" y="50"/>
                      <a:pt x="53" y="50"/>
                      <a:pt x="53" y="50"/>
                    </a:cubicBezTo>
                    <a:close/>
                    <a:moveTo>
                      <a:pt x="22" y="16"/>
                    </a:moveTo>
                    <a:cubicBezTo>
                      <a:pt x="28" y="30"/>
                      <a:pt x="28" y="30"/>
                      <a:pt x="28" y="30"/>
                    </a:cubicBezTo>
                    <a:cubicBezTo>
                      <a:pt x="18" y="30"/>
                      <a:pt x="18" y="30"/>
                      <a:pt x="18" y="30"/>
                    </a:cubicBezTo>
                    <a:cubicBezTo>
                      <a:pt x="19" y="20"/>
                      <a:pt x="20" y="15"/>
                      <a:pt x="20" y="13"/>
                    </a:cubicBezTo>
                    <a:cubicBezTo>
                      <a:pt x="20" y="12"/>
                      <a:pt x="20" y="11"/>
                      <a:pt x="20" y="11"/>
                    </a:cubicBezTo>
                    <a:cubicBezTo>
                      <a:pt x="20" y="11"/>
                      <a:pt x="20" y="11"/>
                      <a:pt x="20" y="11"/>
                    </a:cubicBezTo>
                    <a:cubicBezTo>
                      <a:pt x="21" y="12"/>
                      <a:pt x="21" y="14"/>
                      <a:pt x="22" y="16"/>
                    </a:cubicBezTo>
                    <a:cubicBezTo>
                      <a:pt x="22" y="16"/>
                      <a:pt x="22" y="16"/>
                      <a:pt x="22" y="16"/>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3" name="Freeform 161"/>
              <p:cNvSpPr>
                <a:spLocks/>
              </p:cNvSpPr>
              <p:nvPr/>
            </p:nvSpPr>
            <p:spPr bwMode="auto">
              <a:xfrm>
                <a:off x="5267" y="1632"/>
                <a:ext cx="44" cy="95"/>
              </a:xfrm>
              <a:custGeom>
                <a:avLst/>
                <a:gdLst>
                  <a:gd name="T0" fmla="*/ 44 w 44"/>
                  <a:gd name="T1" fmla="*/ 95 h 95"/>
                  <a:gd name="T2" fmla="*/ 29 w 44"/>
                  <a:gd name="T3" fmla="*/ 0 h 95"/>
                  <a:gd name="T4" fmla="*/ 0 w 44"/>
                  <a:gd name="T5" fmla="*/ 0 h 95"/>
                  <a:gd name="T6" fmla="*/ 15 w 44"/>
                  <a:gd name="T7" fmla="*/ 95 h 95"/>
                  <a:gd name="T8" fmla="*/ 44 w 44"/>
                  <a:gd name="T9" fmla="*/ 95 h 95"/>
                  <a:gd name="T10" fmla="*/ 44 w 44"/>
                  <a:gd name="T11" fmla="*/ 95 h 95"/>
                </a:gdLst>
                <a:ahLst/>
                <a:cxnLst>
                  <a:cxn ang="0">
                    <a:pos x="T0" y="T1"/>
                  </a:cxn>
                  <a:cxn ang="0">
                    <a:pos x="T2" y="T3"/>
                  </a:cxn>
                  <a:cxn ang="0">
                    <a:pos x="T4" y="T5"/>
                  </a:cxn>
                  <a:cxn ang="0">
                    <a:pos x="T6" y="T7"/>
                  </a:cxn>
                  <a:cxn ang="0">
                    <a:pos x="T8" y="T9"/>
                  </a:cxn>
                  <a:cxn ang="0">
                    <a:pos x="T10" y="T11"/>
                  </a:cxn>
                </a:cxnLst>
                <a:rect l="0" t="0" r="r" b="b"/>
                <a:pathLst>
                  <a:path w="44" h="95">
                    <a:moveTo>
                      <a:pt x="44" y="95"/>
                    </a:moveTo>
                    <a:lnTo>
                      <a:pt x="29" y="0"/>
                    </a:lnTo>
                    <a:lnTo>
                      <a:pt x="0" y="0"/>
                    </a:lnTo>
                    <a:lnTo>
                      <a:pt x="15" y="95"/>
                    </a:lnTo>
                    <a:lnTo>
                      <a:pt x="44" y="95"/>
                    </a:lnTo>
                    <a:lnTo>
                      <a:pt x="44" y="9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4" name="Freeform 162"/>
              <p:cNvSpPr>
                <a:spLocks/>
              </p:cNvSpPr>
              <p:nvPr/>
            </p:nvSpPr>
            <p:spPr bwMode="auto">
              <a:xfrm>
                <a:off x="5316" y="1632"/>
                <a:ext cx="76" cy="95"/>
              </a:xfrm>
              <a:custGeom>
                <a:avLst/>
                <a:gdLst>
                  <a:gd name="T0" fmla="*/ 76 w 76"/>
                  <a:gd name="T1" fmla="*/ 95 h 95"/>
                  <a:gd name="T2" fmla="*/ 73 w 76"/>
                  <a:gd name="T3" fmla="*/ 72 h 95"/>
                  <a:gd name="T4" fmla="*/ 40 w 76"/>
                  <a:gd name="T5" fmla="*/ 72 h 95"/>
                  <a:gd name="T6" fmla="*/ 29 w 76"/>
                  <a:gd name="T7" fmla="*/ 0 h 95"/>
                  <a:gd name="T8" fmla="*/ 0 w 76"/>
                  <a:gd name="T9" fmla="*/ 0 h 95"/>
                  <a:gd name="T10" fmla="*/ 16 w 76"/>
                  <a:gd name="T11" fmla="*/ 95 h 95"/>
                  <a:gd name="T12" fmla="*/ 76 w 76"/>
                  <a:gd name="T13" fmla="*/ 95 h 95"/>
                  <a:gd name="T14" fmla="*/ 76 w 76"/>
                  <a:gd name="T15" fmla="*/ 95 h 9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6" h="95">
                    <a:moveTo>
                      <a:pt x="76" y="95"/>
                    </a:moveTo>
                    <a:lnTo>
                      <a:pt x="73" y="72"/>
                    </a:lnTo>
                    <a:lnTo>
                      <a:pt x="40" y="72"/>
                    </a:lnTo>
                    <a:lnTo>
                      <a:pt x="29" y="0"/>
                    </a:lnTo>
                    <a:lnTo>
                      <a:pt x="0" y="0"/>
                    </a:lnTo>
                    <a:lnTo>
                      <a:pt x="16" y="95"/>
                    </a:lnTo>
                    <a:lnTo>
                      <a:pt x="76" y="95"/>
                    </a:lnTo>
                    <a:lnTo>
                      <a:pt x="76" y="9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5" name="Freeform 163"/>
              <p:cNvSpPr>
                <a:spLocks/>
              </p:cNvSpPr>
              <p:nvPr/>
            </p:nvSpPr>
            <p:spPr bwMode="auto">
              <a:xfrm>
                <a:off x="5391" y="1630"/>
                <a:ext cx="77" cy="99"/>
              </a:xfrm>
              <a:custGeom>
                <a:avLst/>
                <a:gdLst>
                  <a:gd name="T0" fmla="*/ 36 w 41"/>
                  <a:gd name="T1" fmla="*/ 27 h 52"/>
                  <a:gd name="T2" fmla="*/ 24 w 41"/>
                  <a:gd name="T3" fmla="*/ 20 h 52"/>
                  <a:gd name="T4" fmla="*/ 18 w 41"/>
                  <a:gd name="T5" fmla="*/ 17 h 52"/>
                  <a:gd name="T6" fmla="*/ 17 w 41"/>
                  <a:gd name="T7" fmla="*/ 15 h 52"/>
                  <a:gd name="T8" fmla="*/ 18 w 41"/>
                  <a:gd name="T9" fmla="*/ 12 h 52"/>
                  <a:gd name="T10" fmla="*/ 22 w 41"/>
                  <a:gd name="T11" fmla="*/ 11 h 52"/>
                  <a:gd name="T12" fmla="*/ 35 w 41"/>
                  <a:gd name="T13" fmla="*/ 15 h 52"/>
                  <a:gd name="T14" fmla="*/ 33 w 41"/>
                  <a:gd name="T15" fmla="*/ 2 h 52"/>
                  <a:gd name="T16" fmla="*/ 27 w 41"/>
                  <a:gd name="T17" fmla="*/ 1 h 52"/>
                  <a:gd name="T18" fmla="*/ 23 w 41"/>
                  <a:gd name="T19" fmla="*/ 0 h 52"/>
                  <a:gd name="T20" fmla="*/ 18 w 41"/>
                  <a:gd name="T21" fmla="*/ 0 h 52"/>
                  <a:gd name="T22" fmla="*/ 4 w 41"/>
                  <a:gd name="T23" fmla="*/ 4 h 52"/>
                  <a:gd name="T24" fmla="*/ 1 w 41"/>
                  <a:gd name="T25" fmla="*/ 16 h 52"/>
                  <a:gd name="T26" fmla="*/ 15 w 41"/>
                  <a:gd name="T27" fmla="*/ 31 h 52"/>
                  <a:gd name="T28" fmla="*/ 21 w 41"/>
                  <a:gd name="T29" fmla="*/ 33 h 52"/>
                  <a:gd name="T30" fmla="*/ 23 w 41"/>
                  <a:gd name="T31" fmla="*/ 35 h 52"/>
                  <a:gd name="T32" fmla="*/ 24 w 41"/>
                  <a:gd name="T33" fmla="*/ 37 h 52"/>
                  <a:gd name="T34" fmla="*/ 23 w 41"/>
                  <a:gd name="T35" fmla="*/ 40 h 52"/>
                  <a:gd name="T36" fmla="*/ 19 w 41"/>
                  <a:gd name="T37" fmla="*/ 41 h 52"/>
                  <a:gd name="T38" fmla="*/ 12 w 41"/>
                  <a:gd name="T39" fmla="*/ 39 h 52"/>
                  <a:gd name="T40" fmla="*/ 4 w 41"/>
                  <a:gd name="T41" fmla="*/ 36 h 52"/>
                  <a:gd name="T42" fmla="*/ 7 w 41"/>
                  <a:gd name="T43" fmla="*/ 49 h 52"/>
                  <a:gd name="T44" fmla="*/ 22 w 41"/>
                  <a:gd name="T45" fmla="*/ 52 h 52"/>
                  <a:gd name="T46" fmla="*/ 33 w 41"/>
                  <a:gd name="T47" fmla="*/ 50 h 52"/>
                  <a:gd name="T48" fmla="*/ 40 w 41"/>
                  <a:gd name="T49" fmla="*/ 45 h 52"/>
                  <a:gd name="T50" fmla="*/ 41 w 41"/>
                  <a:gd name="T51" fmla="*/ 36 h 52"/>
                  <a:gd name="T52" fmla="*/ 36 w 41"/>
                  <a:gd name="T53" fmla="*/ 27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41" h="52">
                    <a:moveTo>
                      <a:pt x="36" y="27"/>
                    </a:moveTo>
                    <a:cubicBezTo>
                      <a:pt x="34" y="24"/>
                      <a:pt x="30" y="22"/>
                      <a:pt x="24" y="20"/>
                    </a:cubicBezTo>
                    <a:cubicBezTo>
                      <a:pt x="21" y="19"/>
                      <a:pt x="19" y="18"/>
                      <a:pt x="18" y="17"/>
                    </a:cubicBezTo>
                    <a:cubicBezTo>
                      <a:pt x="17" y="17"/>
                      <a:pt x="17" y="16"/>
                      <a:pt x="17" y="15"/>
                    </a:cubicBezTo>
                    <a:cubicBezTo>
                      <a:pt x="16" y="14"/>
                      <a:pt x="17" y="13"/>
                      <a:pt x="18" y="12"/>
                    </a:cubicBezTo>
                    <a:cubicBezTo>
                      <a:pt x="19" y="11"/>
                      <a:pt x="20" y="11"/>
                      <a:pt x="22" y="11"/>
                    </a:cubicBezTo>
                    <a:cubicBezTo>
                      <a:pt x="26" y="11"/>
                      <a:pt x="30" y="12"/>
                      <a:pt x="35" y="15"/>
                    </a:cubicBezTo>
                    <a:cubicBezTo>
                      <a:pt x="33" y="2"/>
                      <a:pt x="33" y="2"/>
                      <a:pt x="33" y="2"/>
                    </a:cubicBezTo>
                    <a:cubicBezTo>
                      <a:pt x="30" y="1"/>
                      <a:pt x="29" y="1"/>
                      <a:pt x="27" y="1"/>
                    </a:cubicBezTo>
                    <a:cubicBezTo>
                      <a:pt x="26" y="0"/>
                      <a:pt x="25" y="0"/>
                      <a:pt x="23" y="0"/>
                    </a:cubicBezTo>
                    <a:cubicBezTo>
                      <a:pt x="22" y="0"/>
                      <a:pt x="20" y="0"/>
                      <a:pt x="18" y="0"/>
                    </a:cubicBezTo>
                    <a:cubicBezTo>
                      <a:pt x="12" y="0"/>
                      <a:pt x="7" y="1"/>
                      <a:pt x="4" y="4"/>
                    </a:cubicBezTo>
                    <a:cubicBezTo>
                      <a:pt x="1" y="7"/>
                      <a:pt x="0" y="11"/>
                      <a:pt x="1" y="16"/>
                    </a:cubicBezTo>
                    <a:cubicBezTo>
                      <a:pt x="2" y="23"/>
                      <a:pt x="7" y="28"/>
                      <a:pt x="15" y="31"/>
                    </a:cubicBezTo>
                    <a:cubicBezTo>
                      <a:pt x="18" y="32"/>
                      <a:pt x="20" y="33"/>
                      <a:pt x="21" y="33"/>
                    </a:cubicBezTo>
                    <a:cubicBezTo>
                      <a:pt x="22" y="34"/>
                      <a:pt x="23" y="34"/>
                      <a:pt x="23" y="35"/>
                    </a:cubicBezTo>
                    <a:cubicBezTo>
                      <a:pt x="24" y="36"/>
                      <a:pt x="24" y="36"/>
                      <a:pt x="24" y="37"/>
                    </a:cubicBezTo>
                    <a:cubicBezTo>
                      <a:pt x="24" y="38"/>
                      <a:pt x="24" y="39"/>
                      <a:pt x="23" y="40"/>
                    </a:cubicBezTo>
                    <a:cubicBezTo>
                      <a:pt x="22" y="40"/>
                      <a:pt x="21" y="41"/>
                      <a:pt x="19" y="41"/>
                    </a:cubicBezTo>
                    <a:cubicBezTo>
                      <a:pt x="17" y="41"/>
                      <a:pt x="15" y="40"/>
                      <a:pt x="12" y="39"/>
                    </a:cubicBezTo>
                    <a:cubicBezTo>
                      <a:pt x="9" y="38"/>
                      <a:pt x="7" y="37"/>
                      <a:pt x="4" y="36"/>
                    </a:cubicBezTo>
                    <a:cubicBezTo>
                      <a:pt x="7" y="49"/>
                      <a:pt x="7" y="49"/>
                      <a:pt x="7" y="49"/>
                    </a:cubicBezTo>
                    <a:cubicBezTo>
                      <a:pt x="11" y="51"/>
                      <a:pt x="16" y="52"/>
                      <a:pt x="22" y="52"/>
                    </a:cubicBezTo>
                    <a:cubicBezTo>
                      <a:pt x="26" y="52"/>
                      <a:pt x="30" y="51"/>
                      <a:pt x="33" y="50"/>
                    </a:cubicBezTo>
                    <a:cubicBezTo>
                      <a:pt x="36" y="49"/>
                      <a:pt x="38" y="47"/>
                      <a:pt x="40" y="45"/>
                    </a:cubicBezTo>
                    <a:cubicBezTo>
                      <a:pt x="41" y="42"/>
                      <a:pt x="41" y="39"/>
                      <a:pt x="41" y="36"/>
                    </a:cubicBezTo>
                    <a:cubicBezTo>
                      <a:pt x="40" y="32"/>
                      <a:pt x="39" y="29"/>
                      <a:pt x="36" y="27"/>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6" name="Freeform 164"/>
              <p:cNvSpPr>
                <a:spLocks/>
              </p:cNvSpPr>
              <p:nvPr/>
            </p:nvSpPr>
            <p:spPr bwMode="auto">
              <a:xfrm>
                <a:off x="4965" y="1743"/>
                <a:ext cx="72" cy="89"/>
              </a:xfrm>
              <a:custGeom>
                <a:avLst/>
                <a:gdLst>
                  <a:gd name="T0" fmla="*/ 72 w 72"/>
                  <a:gd name="T1" fmla="*/ 89 h 89"/>
                  <a:gd name="T2" fmla="*/ 69 w 72"/>
                  <a:gd name="T3" fmla="*/ 68 h 89"/>
                  <a:gd name="T4" fmla="*/ 38 w 72"/>
                  <a:gd name="T5" fmla="*/ 68 h 89"/>
                  <a:gd name="T6" fmla="*/ 27 w 72"/>
                  <a:gd name="T7" fmla="*/ 0 h 89"/>
                  <a:gd name="T8" fmla="*/ 0 w 72"/>
                  <a:gd name="T9" fmla="*/ 0 h 89"/>
                  <a:gd name="T10" fmla="*/ 14 w 72"/>
                  <a:gd name="T11" fmla="*/ 89 h 89"/>
                  <a:gd name="T12" fmla="*/ 72 w 72"/>
                  <a:gd name="T13" fmla="*/ 89 h 89"/>
                  <a:gd name="T14" fmla="*/ 72 w 72"/>
                  <a:gd name="T15" fmla="*/ 89 h 8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2" h="89">
                    <a:moveTo>
                      <a:pt x="72" y="89"/>
                    </a:moveTo>
                    <a:lnTo>
                      <a:pt x="69" y="68"/>
                    </a:lnTo>
                    <a:lnTo>
                      <a:pt x="38" y="68"/>
                    </a:lnTo>
                    <a:lnTo>
                      <a:pt x="27" y="0"/>
                    </a:lnTo>
                    <a:lnTo>
                      <a:pt x="0" y="0"/>
                    </a:lnTo>
                    <a:lnTo>
                      <a:pt x="14" y="89"/>
                    </a:lnTo>
                    <a:lnTo>
                      <a:pt x="72" y="89"/>
                    </a:lnTo>
                    <a:lnTo>
                      <a:pt x="72" y="8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7" name="Freeform 165"/>
              <p:cNvSpPr>
                <a:spLocks/>
              </p:cNvSpPr>
              <p:nvPr/>
            </p:nvSpPr>
            <p:spPr bwMode="auto">
              <a:xfrm>
                <a:off x="5032" y="1743"/>
                <a:ext cx="72" cy="89"/>
              </a:xfrm>
              <a:custGeom>
                <a:avLst/>
                <a:gdLst>
                  <a:gd name="T0" fmla="*/ 72 w 72"/>
                  <a:gd name="T1" fmla="*/ 89 h 89"/>
                  <a:gd name="T2" fmla="*/ 70 w 72"/>
                  <a:gd name="T3" fmla="*/ 68 h 89"/>
                  <a:gd name="T4" fmla="*/ 38 w 72"/>
                  <a:gd name="T5" fmla="*/ 68 h 89"/>
                  <a:gd name="T6" fmla="*/ 36 w 72"/>
                  <a:gd name="T7" fmla="*/ 55 h 89"/>
                  <a:gd name="T8" fmla="*/ 62 w 72"/>
                  <a:gd name="T9" fmla="*/ 55 h 89"/>
                  <a:gd name="T10" fmla="*/ 60 w 72"/>
                  <a:gd name="T11" fmla="*/ 34 h 89"/>
                  <a:gd name="T12" fmla="*/ 32 w 72"/>
                  <a:gd name="T13" fmla="*/ 34 h 89"/>
                  <a:gd name="T14" fmla="*/ 30 w 72"/>
                  <a:gd name="T15" fmla="*/ 20 h 89"/>
                  <a:gd name="T16" fmla="*/ 59 w 72"/>
                  <a:gd name="T17" fmla="*/ 20 h 89"/>
                  <a:gd name="T18" fmla="*/ 55 w 72"/>
                  <a:gd name="T19" fmla="*/ 0 h 89"/>
                  <a:gd name="T20" fmla="*/ 0 w 72"/>
                  <a:gd name="T21" fmla="*/ 0 h 89"/>
                  <a:gd name="T22" fmla="*/ 15 w 72"/>
                  <a:gd name="T23" fmla="*/ 89 h 89"/>
                  <a:gd name="T24" fmla="*/ 72 w 72"/>
                  <a:gd name="T25" fmla="*/ 89 h 89"/>
                  <a:gd name="T26" fmla="*/ 72 w 72"/>
                  <a:gd name="T27" fmla="*/ 89 h 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2" h="89">
                    <a:moveTo>
                      <a:pt x="72" y="89"/>
                    </a:moveTo>
                    <a:lnTo>
                      <a:pt x="70" y="68"/>
                    </a:lnTo>
                    <a:lnTo>
                      <a:pt x="38" y="68"/>
                    </a:lnTo>
                    <a:lnTo>
                      <a:pt x="36" y="55"/>
                    </a:lnTo>
                    <a:lnTo>
                      <a:pt x="62" y="55"/>
                    </a:lnTo>
                    <a:lnTo>
                      <a:pt x="60" y="34"/>
                    </a:lnTo>
                    <a:lnTo>
                      <a:pt x="32" y="34"/>
                    </a:lnTo>
                    <a:lnTo>
                      <a:pt x="30" y="20"/>
                    </a:lnTo>
                    <a:lnTo>
                      <a:pt x="59" y="20"/>
                    </a:lnTo>
                    <a:lnTo>
                      <a:pt x="55" y="0"/>
                    </a:lnTo>
                    <a:lnTo>
                      <a:pt x="0" y="0"/>
                    </a:lnTo>
                    <a:lnTo>
                      <a:pt x="15" y="89"/>
                    </a:lnTo>
                    <a:lnTo>
                      <a:pt x="72" y="89"/>
                    </a:lnTo>
                    <a:lnTo>
                      <a:pt x="72" y="8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8" name="Freeform 166"/>
              <p:cNvSpPr>
                <a:spLocks noEditPoints="1"/>
              </p:cNvSpPr>
              <p:nvPr/>
            </p:nvSpPr>
            <p:spPr bwMode="auto">
              <a:xfrm>
                <a:off x="5110" y="1743"/>
                <a:ext cx="94" cy="89"/>
              </a:xfrm>
              <a:custGeom>
                <a:avLst/>
                <a:gdLst>
                  <a:gd name="T0" fmla="*/ 50 w 50"/>
                  <a:gd name="T1" fmla="*/ 47 h 47"/>
                  <a:gd name="T2" fmla="*/ 26 w 50"/>
                  <a:gd name="T3" fmla="*/ 0 h 47"/>
                  <a:gd name="T4" fmla="*/ 9 w 50"/>
                  <a:gd name="T5" fmla="*/ 0 h 47"/>
                  <a:gd name="T6" fmla="*/ 0 w 50"/>
                  <a:gd name="T7" fmla="*/ 47 h 47"/>
                  <a:gd name="T8" fmla="*/ 16 w 50"/>
                  <a:gd name="T9" fmla="*/ 47 h 47"/>
                  <a:gd name="T10" fmla="*/ 16 w 50"/>
                  <a:gd name="T11" fmla="*/ 39 h 47"/>
                  <a:gd name="T12" fmla="*/ 31 w 50"/>
                  <a:gd name="T13" fmla="*/ 39 h 47"/>
                  <a:gd name="T14" fmla="*/ 34 w 50"/>
                  <a:gd name="T15" fmla="*/ 47 h 47"/>
                  <a:gd name="T16" fmla="*/ 50 w 50"/>
                  <a:gd name="T17" fmla="*/ 47 h 47"/>
                  <a:gd name="T18" fmla="*/ 21 w 50"/>
                  <a:gd name="T19" fmla="*/ 15 h 47"/>
                  <a:gd name="T20" fmla="*/ 26 w 50"/>
                  <a:gd name="T21" fmla="*/ 28 h 47"/>
                  <a:gd name="T22" fmla="*/ 17 w 50"/>
                  <a:gd name="T23" fmla="*/ 28 h 47"/>
                  <a:gd name="T24" fmla="*/ 19 w 50"/>
                  <a:gd name="T25" fmla="*/ 13 h 47"/>
                  <a:gd name="T26" fmla="*/ 19 w 50"/>
                  <a:gd name="T27" fmla="*/ 10 h 47"/>
                  <a:gd name="T28" fmla="*/ 19 w 50"/>
                  <a:gd name="T29" fmla="*/ 10 h 47"/>
                  <a:gd name="T30" fmla="*/ 21 w 50"/>
                  <a:gd name="T31" fmla="*/ 15 h 47"/>
                  <a:gd name="T32" fmla="*/ 21 w 50"/>
                  <a:gd name="T33" fmla="*/ 15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0" h="47">
                    <a:moveTo>
                      <a:pt x="50" y="47"/>
                    </a:moveTo>
                    <a:cubicBezTo>
                      <a:pt x="26" y="0"/>
                      <a:pt x="26" y="0"/>
                      <a:pt x="26" y="0"/>
                    </a:cubicBezTo>
                    <a:cubicBezTo>
                      <a:pt x="9" y="0"/>
                      <a:pt x="9" y="0"/>
                      <a:pt x="9" y="0"/>
                    </a:cubicBezTo>
                    <a:cubicBezTo>
                      <a:pt x="0" y="47"/>
                      <a:pt x="0" y="47"/>
                      <a:pt x="0" y="47"/>
                    </a:cubicBezTo>
                    <a:cubicBezTo>
                      <a:pt x="16" y="47"/>
                      <a:pt x="16" y="47"/>
                      <a:pt x="16" y="47"/>
                    </a:cubicBezTo>
                    <a:cubicBezTo>
                      <a:pt x="16" y="39"/>
                      <a:pt x="16" y="39"/>
                      <a:pt x="16" y="39"/>
                    </a:cubicBezTo>
                    <a:cubicBezTo>
                      <a:pt x="31" y="39"/>
                      <a:pt x="31" y="39"/>
                      <a:pt x="31" y="39"/>
                    </a:cubicBezTo>
                    <a:cubicBezTo>
                      <a:pt x="34" y="47"/>
                      <a:pt x="34" y="47"/>
                      <a:pt x="34" y="47"/>
                    </a:cubicBezTo>
                    <a:cubicBezTo>
                      <a:pt x="50" y="47"/>
                      <a:pt x="50" y="47"/>
                      <a:pt x="50" y="47"/>
                    </a:cubicBezTo>
                    <a:close/>
                    <a:moveTo>
                      <a:pt x="21" y="15"/>
                    </a:moveTo>
                    <a:cubicBezTo>
                      <a:pt x="26" y="28"/>
                      <a:pt x="26" y="28"/>
                      <a:pt x="26" y="28"/>
                    </a:cubicBezTo>
                    <a:cubicBezTo>
                      <a:pt x="17" y="28"/>
                      <a:pt x="17" y="28"/>
                      <a:pt x="17" y="28"/>
                    </a:cubicBezTo>
                    <a:cubicBezTo>
                      <a:pt x="18" y="19"/>
                      <a:pt x="19" y="14"/>
                      <a:pt x="19" y="13"/>
                    </a:cubicBezTo>
                    <a:cubicBezTo>
                      <a:pt x="19" y="12"/>
                      <a:pt x="19" y="11"/>
                      <a:pt x="19" y="10"/>
                    </a:cubicBezTo>
                    <a:cubicBezTo>
                      <a:pt x="19" y="10"/>
                      <a:pt x="19" y="10"/>
                      <a:pt x="19" y="10"/>
                    </a:cubicBezTo>
                    <a:cubicBezTo>
                      <a:pt x="19" y="12"/>
                      <a:pt x="20" y="14"/>
                      <a:pt x="21" y="15"/>
                    </a:cubicBezTo>
                    <a:cubicBezTo>
                      <a:pt x="21" y="15"/>
                      <a:pt x="21" y="15"/>
                      <a:pt x="21" y="15"/>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9" name="Freeform 167"/>
              <p:cNvSpPr>
                <a:spLocks/>
              </p:cNvSpPr>
              <p:nvPr/>
            </p:nvSpPr>
            <p:spPr bwMode="auto">
              <a:xfrm>
                <a:off x="5197" y="1743"/>
                <a:ext cx="99" cy="89"/>
              </a:xfrm>
              <a:custGeom>
                <a:avLst/>
                <a:gdLst>
                  <a:gd name="T0" fmla="*/ 52 w 52"/>
                  <a:gd name="T1" fmla="*/ 47 h 47"/>
                  <a:gd name="T2" fmla="*/ 33 w 52"/>
                  <a:gd name="T3" fmla="*/ 22 h 47"/>
                  <a:gd name="T4" fmla="*/ 42 w 52"/>
                  <a:gd name="T5" fmla="*/ 0 h 47"/>
                  <a:gd name="T6" fmla="*/ 25 w 52"/>
                  <a:gd name="T7" fmla="*/ 0 h 47"/>
                  <a:gd name="T8" fmla="*/ 19 w 52"/>
                  <a:gd name="T9" fmla="*/ 19 h 47"/>
                  <a:gd name="T10" fmla="*/ 18 w 52"/>
                  <a:gd name="T11" fmla="*/ 22 h 47"/>
                  <a:gd name="T12" fmla="*/ 18 w 52"/>
                  <a:gd name="T13" fmla="*/ 22 h 47"/>
                  <a:gd name="T14" fmla="*/ 14 w 52"/>
                  <a:gd name="T15" fmla="*/ 0 h 47"/>
                  <a:gd name="T16" fmla="*/ 0 w 52"/>
                  <a:gd name="T17" fmla="*/ 0 h 47"/>
                  <a:gd name="T18" fmla="*/ 8 w 52"/>
                  <a:gd name="T19" fmla="*/ 47 h 47"/>
                  <a:gd name="T20" fmla="*/ 22 w 52"/>
                  <a:gd name="T21" fmla="*/ 47 h 47"/>
                  <a:gd name="T22" fmla="*/ 18 w 52"/>
                  <a:gd name="T23" fmla="*/ 24 h 47"/>
                  <a:gd name="T24" fmla="*/ 18 w 52"/>
                  <a:gd name="T25" fmla="*/ 24 h 47"/>
                  <a:gd name="T26" fmla="*/ 20 w 52"/>
                  <a:gd name="T27" fmla="*/ 27 h 47"/>
                  <a:gd name="T28" fmla="*/ 34 w 52"/>
                  <a:gd name="T29" fmla="*/ 47 h 47"/>
                  <a:gd name="T30" fmla="*/ 52 w 52"/>
                  <a:gd name="T31" fmla="*/ 47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52" h="47">
                    <a:moveTo>
                      <a:pt x="52" y="47"/>
                    </a:moveTo>
                    <a:cubicBezTo>
                      <a:pt x="33" y="22"/>
                      <a:pt x="33" y="22"/>
                      <a:pt x="33" y="22"/>
                    </a:cubicBezTo>
                    <a:cubicBezTo>
                      <a:pt x="42" y="0"/>
                      <a:pt x="42" y="0"/>
                      <a:pt x="42" y="0"/>
                    </a:cubicBezTo>
                    <a:cubicBezTo>
                      <a:pt x="25" y="0"/>
                      <a:pt x="25" y="0"/>
                      <a:pt x="25" y="0"/>
                    </a:cubicBezTo>
                    <a:cubicBezTo>
                      <a:pt x="19" y="19"/>
                      <a:pt x="19" y="19"/>
                      <a:pt x="19" y="19"/>
                    </a:cubicBezTo>
                    <a:cubicBezTo>
                      <a:pt x="19" y="20"/>
                      <a:pt x="18" y="21"/>
                      <a:pt x="18" y="22"/>
                    </a:cubicBezTo>
                    <a:cubicBezTo>
                      <a:pt x="18" y="22"/>
                      <a:pt x="18" y="22"/>
                      <a:pt x="18" y="22"/>
                    </a:cubicBezTo>
                    <a:cubicBezTo>
                      <a:pt x="14" y="0"/>
                      <a:pt x="14" y="0"/>
                      <a:pt x="14" y="0"/>
                    </a:cubicBezTo>
                    <a:cubicBezTo>
                      <a:pt x="0" y="0"/>
                      <a:pt x="0" y="0"/>
                      <a:pt x="0" y="0"/>
                    </a:cubicBezTo>
                    <a:cubicBezTo>
                      <a:pt x="8" y="47"/>
                      <a:pt x="8" y="47"/>
                      <a:pt x="8" y="47"/>
                    </a:cubicBezTo>
                    <a:cubicBezTo>
                      <a:pt x="22" y="47"/>
                      <a:pt x="22" y="47"/>
                      <a:pt x="22" y="47"/>
                    </a:cubicBezTo>
                    <a:cubicBezTo>
                      <a:pt x="18" y="24"/>
                      <a:pt x="18" y="24"/>
                      <a:pt x="18" y="24"/>
                    </a:cubicBezTo>
                    <a:cubicBezTo>
                      <a:pt x="18" y="24"/>
                      <a:pt x="18" y="24"/>
                      <a:pt x="18" y="24"/>
                    </a:cubicBezTo>
                    <a:cubicBezTo>
                      <a:pt x="19" y="25"/>
                      <a:pt x="19" y="26"/>
                      <a:pt x="20" y="27"/>
                    </a:cubicBezTo>
                    <a:cubicBezTo>
                      <a:pt x="34" y="47"/>
                      <a:pt x="34" y="47"/>
                      <a:pt x="34" y="47"/>
                    </a:cubicBezTo>
                    <a:cubicBezTo>
                      <a:pt x="52" y="47"/>
                      <a:pt x="52" y="47"/>
                      <a:pt x="52" y="47"/>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0" name="Freeform 168"/>
              <p:cNvSpPr>
                <a:spLocks/>
              </p:cNvSpPr>
              <p:nvPr/>
            </p:nvSpPr>
            <p:spPr bwMode="auto">
              <a:xfrm>
                <a:off x="5286" y="1743"/>
                <a:ext cx="72" cy="89"/>
              </a:xfrm>
              <a:custGeom>
                <a:avLst/>
                <a:gdLst>
                  <a:gd name="T0" fmla="*/ 72 w 72"/>
                  <a:gd name="T1" fmla="*/ 89 h 89"/>
                  <a:gd name="T2" fmla="*/ 68 w 72"/>
                  <a:gd name="T3" fmla="*/ 68 h 89"/>
                  <a:gd name="T4" fmla="*/ 38 w 72"/>
                  <a:gd name="T5" fmla="*/ 68 h 89"/>
                  <a:gd name="T6" fmla="*/ 36 w 72"/>
                  <a:gd name="T7" fmla="*/ 55 h 89"/>
                  <a:gd name="T8" fmla="*/ 63 w 72"/>
                  <a:gd name="T9" fmla="*/ 55 h 89"/>
                  <a:gd name="T10" fmla="*/ 59 w 72"/>
                  <a:gd name="T11" fmla="*/ 34 h 89"/>
                  <a:gd name="T12" fmla="*/ 32 w 72"/>
                  <a:gd name="T13" fmla="*/ 34 h 89"/>
                  <a:gd name="T14" fmla="*/ 30 w 72"/>
                  <a:gd name="T15" fmla="*/ 20 h 89"/>
                  <a:gd name="T16" fmla="*/ 59 w 72"/>
                  <a:gd name="T17" fmla="*/ 20 h 89"/>
                  <a:gd name="T18" fmla="*/ 55 w 72"/>
                  <a:gd name="T19" fmla="*/ 0 h 89"/>
                  <a:gd name="T20" fmla="*/ 0 w 72"/>
                  <a:gd name="T21" fmla="*/ 0 h 89"/>
                  <a:gd name="T22" fmla="*/ 13 w 72"/>
                  <a:gd name="T23" fmla="*/ 89 h 89"/>
                  <a:gd name="T24" fmla="*/ 72 w 72"/>
                  <a:gd name="T25" fmla="*/ 89 h 89"/>
                  <a:gd name="T26" fmla="*/ 72 w 72"/>
                  <a:gd name="T27" fmla="*/ 89 h 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2" h="89">
                    <a:moveTo>
                      <a:pt x="72" y="89"/>
                    </a:moveTo>
                    <a:lnTo>
                      <a:pt x="68" y="68"/>
                    </a:lnTo>
                    <a:lnTo>
                      <a:pt x="38" y="68"/>
                    </a:lnTo>
                    <a:lnTo>
                      <a:pt x="36" y="55"/>
                    </a:lnTo>
                    <a:lnTo>
                      <a:pt x="63" y="55"/>
                    </a:lnTo>
                    <a:lnTo>
                      <a:pt x="59" y="34"/>
                    </a:lnTo>
                    <a:lnTo>
                      <a:pt x="32" y="34"/>
                    </a:lnTo>
                    <a:lnTo>
                      <a:pt x="30" y="20"/>
                    </a:lnTo>
                    <a:lnTo>
                      <a:pt x="59" y="20"/>
                    </a:lnTo>
                    <a:lnTo>
                      <a:pt x="55" y="0"/>
                    </a:lnTo>
                    <a:lnTo>
                      <a:pt x="0" y="0"/>
                    </a:lnTo>
                    <a:lnTo>
                      <a:pt x="13" y="89"/>
                    </a:lnTo>
                    <a:lnTo>
                      <a:pt x="72" y="89"/>
                    </a:lnTo>
                    <a:lnTo>
                      <a:pt x="72" y="8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1" name="Freeform 169"/>
              <p:cNvSpPr>
                <a:spLocks noEditPoints="1"/>
              </p:cNvSpPr>
              <p:nvPr/>
            </p:nvSpPr>
            <p:spPr bwMode="auto">
              <a:xfrm>
                <a:off x="5356" y="1743"/>
                <a:ext cx="95" cy="89"/>
              </a:xfrm>
              <a:custGeom>
                <a:avLst/>
                <a:gdLst>
                  <a:gd name="T0" fmla="*/ 20 w 50"/>
                  <a:gd name="T1" fmla="*/ 0 h 47"/>
                  <a:gd name="T2" fmla="*/ 0 w 50"/>
                  <a:gd name="T3" fmla="*/ 0 h 47"/>
                  <a:gd name="T4" fmla="*/ 8 w 50"/>
                  <a:gd name="T5" fmla="*/ 47 h 47"/>
                  <a:gd name="T6" fmla="*/ 28 w 50"/>
                  <a:gd name="T7" fmla="*/ 47 h 47"/>
                  <a:gd name="T8" fmla="*/ 41 w 50"/>
                  <a:gd name="T9" fmla="*/ 44 h 47"/>
                  <a:gd name="T10" fmla="*/ 48 w 50"/>
                  <a:gd name="T11" fmla="*/ 36 h 47"/>
                  <a:gd name="T12" fmla="*/ 49 w 50"/>
                  <a:gd name="T13" fmla="*/ 23 h 47"/>
                  <a:gd name="T14" fmla="*/ 20 w 50"/>
                  <a:gd name="T15" fmla="*/ 0 h 47"/>
                  <a:gd name="T16" fmla="*/ 20 w 50"/>
                  <a:gd name="T17" fmla="*/ 0 h 47"/>
                  <a:gd name="T18" fmla="*/ 32 w 50"/>
                  <a:gd name="T19" fmla="*/ 33 h 47"/>
                  <a:gd name="T20" fmla="*/ 25 w 50"/>
                  <a:gd name="T21" fmla="*/ 36 h 47"/>
                  <a:gd name="T22" fmla="*/ 21 w 50"/>
                  <a:gd name="T23" fmla="*/ 36 h 47"/>
                  <a:gd name="T24" fmla="*/ 16 w 50"/>
                  <a:gd name="T25" fmla="*/ 11 h 47"/>
                  <a:gd name="T26" fmla="*/ 20 w 50"/>
                  <a:gd name="T27" fmla="*/ 11 h 47"/>
                  <a:gd name="T28" fmla="*/ 27 w 50"/>
                  <a:gd name="T29" fmla="*/ 13 h 47"/>
                  <a:gd name="T30" fmla="*/ 31 w 50"/>
                  <a:gd name="T31" fmla="*/ 17 h 47"/>
                  <a:gd name="T32" fmla="*/ 34 w 50"/>
                  <a:gd name="T33" fmla="*/ 23 h 47"/>
                  <a:gd name="T34" fmla="*/ 32 w 50"/>
                  <a:gd name="T35" fmla="*/ 33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0" h="47">
                    <a:moveTo>
                      <a:pt x="20" y="0"/>
                    </a:moveTo>
                    <a:cubicBezTo>
                      <a:pt x="0" y="0"/>
                      <a:pt x="0" y="0"/>
                      <a:pt x="0" y="0"/>
                    </a:cubicBezTo>
                    <a:cubicBezTo>
                      <a:pt x="8" y="47"/>
                      <a:pt x="8" y="47"/>
                      <a:pt x="8" y="47"/>
                    </a:cubicBezTo>
                    <a:cubicBezTo>
                      <a:pt x="28" y="47"/>
                      <a:pt x="28" y="47"/>
                      <a:pt x="28" y="47"/>
                    </a:cubicBezTo>
                    <a:cubicBezTo>
                      <a:pt x="33" y="47"/>
                      <a:pt x="37" y="46"/>
                      <a:pt x="41" y="44"/>
                    </a:cubicBezTo>
                    <a:cubicBezTo>
                      <a:pt x="44" y="42"/>
                      <a:pt x="47" y="39"/>
                      <a:pt x="48" y="36"/>
                    </a:cubicBezTo>
                    <a:cubicBezTo>
                      <a:pt x="49" y="32"/>
                      <a:pt x="50" y="28"/>
                      <a:pt x="49" y="23"/>
                    </a:cubicBezTo>
                    <a:cubicBezTo>
                      <a:pt x="46" y="7"/>
                      <a:pt x="37" y="0"/>
                      <a:pt x="20" y="0"/>
                    </a:cubicBezTo>
                    <a:cubicBezTo>
                      <a:pt x="20" y="0"/>
                      <a:pt x="20" y="0"/>
                      <a:pt x="20" y="0"/>
                    </a:cubicBezTo>
                    <a:close/>
                    <a:moveTo>
                      <a:pt x="32" y="33"/>
                    </a:moveTo>
                    <a:cubicBezTo>
                      <a:pt x="31" y="35"/>
                      <a:pt x="28" y="36"/>
                      <a:pt x="25" y="36"/>
                    </a:cubicBezTo>
                    <a:cubicBezTo>
                      <a:pt x="21" y="36"/>
                      <a:pt x="21" y="36"/>
                      <a:pt x="21" y="36"/>
                    </a:cubicBezTo>
                    <a:cubicBezTo>
                      <a:pt x="16" y="11"/>
                      <a:pt x="16" y="11"/>
                      <a:pt x="16" y="11"/>
                    </a:cubicBezTo>
                    <a:cubicBezTo>
                      <a:pt x="20" y="11"/>
                      <a:pt x="20" y="11"/>
                      <a:pt x="20" y="11"/>
                    </a:cubicBezTo>
                    <a:cubicBezTo>
                      <a:pt x="23" y="11"/>
                      <a:pt x="25" y="11"/>
                      <a:pt x="27" y="13"/>
                    </a:cubicBezTo>
                    <a:cubicBezTo>
                      <a:pt x="29" y="14"/>
                      <a:pt x="30" y="15"/>
                      <a:pt x="31" y="17"/>
                    </a:cubicBezTo>
                    <a:cubicBezTo>
                      <a:pt x="33" y="19"/>
                      <a:pt x="33" y="21"/>
                      <a:pt x="34" y="23"/>
                    </a:cubicBezTo>
                    <a:cubicBezTo>
                      <a:pt x="34" y="27"/>
                      <a:pt x="34" y="30"/>
                      <a:pt x="32" y="33"/>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2" name="Freeform 170"/>
              <p:cNvSpPr>
                <a:spLocks noEditPoints="1"/>
              </p:cNvSpPr>
              <p:nvPr/>
            </p:nvSpPr>
            <p:spPr bwMode="auto">
              <a:xfrm>
                <a:off x="5453" y="1743"/>
                <a:ext cx="42" cy="91"/>
              </a:xfrm>
              <a:custGeom>
                <a:avLst/>
                <a:gdLst>
                  <a:gd name="T0" fmla="*/ 14 w 22"/>
                  <a:gd name="T1" fmla="*/ 0 h 48"/>
                  <a:gd name="T2" fmla="*/ 0 w 22"/>
                  <a:gd name="T3" fmla="*/ 0 h 48"/>
                  <a:gd name="T4" fmla="*/ 7 w 22"/>
                  <a:gd name="T5" fmla="*/ 31 h 48"/>
                  <a:gd name="T6" fmla="*/ 18 w 22"/>
                  <a:gd name="T7" fmla="*/ 31 h 48"/>
                  <a:gd name="T8" fmla="*/ 14 w 22"/>
                  <a:gd name="T9" fmla="*/ 0 h 48"/>
                  <a:gd name="T10" fmla="*/ 19 w 22"/>
                  <a:gd name="T11" fmla="*/ 37 h 48"/>
                  <a:gd name="T12" fmla="*/ 13 w 22"/>
                  <a:gd name="T13" fmla="*/ 35 h 48"/>
                  <a:gd name="T14" fmla="*/ 7 w 22"/>
                  <a:gd name="T15" fmla="*/ 37 h 48"/>
                  <a:gd name="T16" fmla="*/ 6 w 22"/>
                  <a:gd name="T17" fmla="*/ 41 h 48"/>
                  <a:gd name="T18" fmla="*/ 9 w 22"/>
                  <a:gd name="T19" fmla="*/ 46 h 48"/>
                  <a:gd name="T20" fmla="*/ 15 w 22"/>
                  <a:gd name="T21" fmla="*/ 48 h 48"/>
                  <a:gd name="T22" fmla="*/ 21 w 22"/>
                  <a:gd name="T23" fmla="*/ 46 h 48"/>
                  <a:gd name="T24" fmla="*/ 22 w 22"/>
                  <a:gd name="T25" fmla="*/ 41 h 48"/>
                  <a:gd name="T26" fmla="*/ 19 w 22"/>
                  <a:gd name="T27" fmla="*/ 37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2" h="48">
                    <a:moveTo>
                      <a:pt x="14" y="0"/>
                    </a:moveTo>
                    <a:cubicBezTo>
                      <a:pt x="0" y="0"/>
                      <a:pt x="0" y="0"/>
                      <a:pt x="0" y="0"/>
                    </a:cubicBezTo>
                    <a:cubicBezTo>
                      <a:pt x="7" y="31"/>
                      <a:pt x="7" y="31"/>
                      <a:pt x="7" y="31"/>
                    </a:cubicBezTo>
                    <a:cubicBezTo>
                      <a:pt x="18" y="31"/>
                      <a:pt x="18" y="31"/>
                      <a:pt x="18" y="31"/>
                    </a:cubicBezTo>
                    <a:cubicBezTo>
                      <a:pt x="14" y="0"/>
                      <a:pt x="14" y="0"/>
                      <a:pt x="14" y="0"/>
                    </a:cubicBezTo>
                    <a:close/>
                    <a:moveTo>
                      <a:pt x="19" y="37"/>
                    </a:moveTo>
                    <a:cubicBezTo>
                      <a:pt x="17" y="36"/>
                      <a:pt x="15" y="35"/>
                      <a:pt x="13" y="35"/>
                    </a:cubicBezTo>
                    <a:cubicBezTo>
                      <a:pt x="10" y="35"/>
                      <a:pt x="9" y="36"/>
                      <a:pt x="7" y="37"/>
                    </a:cubicBezTo>
                    <a:cubicBezTo>
                      <a:pt x="6" y="38"/>
                      <a:pt x="6" y="40"/>
                      <a:pt x="6" y="41"/>
                    </a:cubicBezTo>
                    <a:cubicBezTo>
                      <a:pt x="6" y="43"/>
                      <a:pt x="7" y="45"/>
                      <a:pt x="9" y="46"/>
                    </a:cubicBezTo>
                    <a:cubicBezTo>
                      <a:pt x="11" y="48"/>
                      <a:pt x="13" y="48"/>
                      <a:pt x="15" y="48"/>
                    </a:cubicBezTo>
                    <a:cubicBezTo>
                      <a:pt x="17" y="48"/>
                      <a:pt x="19" y="48"/>
                      <a:pt x="21" y="46"/>
                    </a:cubicBezTo>
                    <a:cubicBezTo>
                      <a:pt x="22" y="45"/>
                      <a:pt x="22" y="43"/>
                      <a:pt x="22" y="41"/>
                    </a:cubicBezTo>
                    <a:cubicBezTo>
                      <a:pt x="22" y="40"/>
                      <a:pt x="21" y="38"/>
                      <a:pt x="19" y="37"/>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3" name="Freeform 171"/>
              <p:cNvSpPr>
                <a:spLocks/>
              </p:cNvSpPr>
              <p:nvPr/>
            </p:nvSpPr>
            <p:spPr bwMode="auto">
              <a:xfrm>
                <a:off x="4918" y="1466"/>
                <a:ext cx="47" cy="69"/>
              </a:xfrm>
              <a:custGeom>
                <a:avLst/>
                <a:gdLst>
                  <a:gd name="T0" fmla="*/ 45 w 47"/>
                  <a:gd name="T1" fmla="*/ 16 h 69"/>
                  <a:gd name="T2" fmla="*/ 43 w 47"/>
                  <a:gd name="T3" fmla="*/ 0 h 69"/>
                  <a:gd name="T4" fmla="*/ 0 w 47"/>
                  <a:gd name="T5" fmla="*/ 0 h 69"/>
                  <a:gd name="T6" fmla="*/ 9 w 47"/>
                  <a:gd name="T7" fmla="*/ 69 h 69"/>
                  <a:gd name="T8" fmla="*/ 30 w 47"/>
                  <a:gd name="T9" fmla="*/ 69 h 69"/>
                  <a:gd name="T10" fmla="*/ 26 w 47"/>
                  <a:gd name="T11" fmla="*/ 44 h 69"/>
                  <a:gd name="T12" fmla="*/ 47 w 47"/>
                  <a:gd name="T13" fmla="*/ 44 h 69"/>
                  <a:gd name="T14" fmla="*/ 45 w 47"/>
                  <a:gd name="T15" fmla="*/ 29 h 69"/>
                  <a:gd name="T16" fmla="*/ 24 w 47"/>
                  <a:gd name="T17" fmla="*/ 29 h 69"/>
                  <a:gd name="T18" fmla="*/ 23 w 47"/>
                  <a:gd name="T19" fmla="*/ 16 h 69"/>
                  <a:gd name="T20" fmla="*/ 45 w 47"/>
                  <a:gd name="T21" fmla="*/ 16 h 69"/>
                  <a:gd name="T22" fmla="*/ 45 w 47"/>
                  <a:gd name="T23" fmla="*/ 16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7" h="69">
                    <a:moveTo>
                      <a:pt x="45" y="16"/>
                    </a:moveTo>
                    <a:lnTo>
                      <a:pt x="43" y="0"/>
                    </a:lnTo>
                    <a:lnTo>
                      <a:pt x="0" y="0"/>
                    </a:lnTo>
                    <a:lnTo>
                      <a:pt x="9" y="69"/>
                    </a:lnTo>
                    <a:lnTo>
                      <a:pt x="30" y="69"/>
                    </a:lnTo>
                    <a:lnTo>
                      <a:pt x="26" y="44"/>
                    </a:lnTo>
                    <a:lnTo>
                      <a:pt x="47" y="44"/>
                    </a:lnTo>
                    <a:lnTo>
                      <a:pt x="45" y="29"/>
                    </a:lnTo>
                    <a:lnTo>
                      <a:pt x="24" y="29"/>
                    </a:lnTo>
                    <a:lnTo>
                      <a:pt x="23" y="16"/>
                    </a:lnTo>
                    <a:lnTo>
                      <a:pt x="45" y="16"/>
                    </a:lnTo>
                    <a:lnTo>
                      <a:pt x="45" y="1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4" name="Freeform 172"/>
              <p:cNvSpPr>
                <a:spLocks/>
              </p:cNvSpPr>
              <p:nvPr/>
            </p:nvSpPr>
            <p:spPr bwMode="auto">
              <a:xfrm>
                <a:off x="4965" y="1466"/>
                <a:ext cx="78" cy="69"/>
              </a:xfrm>
              <a:custGeom>
                <a:avLst/>
                <a:gdLst>
                  <a:gd name="T0" fmla="*/ 41 w 41"/>
                  <a:gd name="T1" fmla="*/ 36 h 36"/>
                  <a:gd name="T2" fmla="*/ 36 w 41"/>
                  <a:gd name="T3" fmla="*/ 0 h 36"/>
                  <a:gd name="T4" fmla="*/ 25 w 41"/>
                  <a:gd name="T5" fmla="*/ 0 h 36"/>
                  <a:gd name="T6" fmla="*/ 28 w 41"/>
                  <a:gd name="T7" fmla="*/ 16 h 36"/>
                  <a:gd name="T8" fmla="*/ 28 w 41"/>
                  <a:gd name="T9" fmla="*/ 20 h 36"/>
                  <a:gd name="T10" fmla="*/ 28 w 41"/>
                  <a:gd name="T11" fmla="*/ 20 h 36"/>
                  <a:gd name="T12" fmla="*/ 28 w 41"/>
                  <a:gd name="T13" fmla="*/ 19 h 36"/>
                  <a:gd name="T14" fmla="*/ 27 w 41"/>
                  <a:gd name="T15" fmla="*/ 18 h 36"/>
                  <a:gd name="T16" fmla="*/ 26 w 41"/>
                  <a:gd name="T17" fmla="*/ 17 h 36"/>
                  <a:gd name="T18" fmla="*/ 26 w 41"/>
                  <a:gd name="T19" fmla="*/ 16 h 36"/>
                  <a:gd name="T20" fmla="*/ 11 w 41"/>
                  <a:gd name="T21" fmla="*/ 0 h 36"/>
                  <a:gd name="T22" fmla="*/ 0 w 41"/>
                  <a:gd name="T23" fmla="*/ 0 h 36"/>
                  <a:gd name="T24" fmla="*/ 6 w 41"/>
                  <a:gd name="T25" fmla="*/ 36 h 36"/>
                  <a:gd name="T26" fmla="*/ 16 w 41"/>
                  <a:gd name="T27" fmla="*/ 36 h 36"/>
                  <a:gd name="T28" fmla="*/ 14 w 41"/>
                  <a:gd name="T29" fmla="*/ 21 h 36"/>
                  <a:gd name="T30" fmla="*/ 13 w 41"/>
                  <a:gd name="T31" fmla="*/ 15 h 36"/>
                  <a:gd name="T32" fmla="*/ 13 w 41"/>
                  <a:gd name="T33" fmla="*/ 15 h 36"/>
                  <a:gd name="T34" fmla="*/ 16 w 41"/>
                  <a:gd name="T35" fmla="*/ 19 h 36"/>
                  <a:gd name="T36" fmla="*/ 31 w 41"/>
                  <a:gd name="T37" fmla="*/ 36 h 36"/>
                  <a:gd name="T38" fmla="*/ 41 w 41"/>
                  <a:gd name="T39" fmla="*/ 36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1" h="36">
                    <a:moveTo>
                      <a:pt x="41" y="36"/>
                    </a:moveTo>
                    <a:cubicBezTo>
                      <a:pt x="36" y="0"/>
                      <a:pt x="36" y="0"/>
                      <a:pt x="36" y="0"/>
                    </a:cubicBezTo>
                    <a:cubicBezTo>
                      <a:pt x="25" y="0"/>
                      <a:pt x="25" y="0"/>
                      <a:pt x="25" y="0"/>
                    </a:cubicBezTo>
                    <a:cubicBezTo>
                      <a:pt x="28" y="16"/>
                      <a:pt x="28" y="16"/>
                      <a:pt x="28" y="16"/>
                    </a:cubicBezTo>
                    <a:cubicBezTo>
                      <a:pt x="28" y="18"/>
                      <a:pt x="28" y="19"/>
                      <a:pt x="28" y="20"/>
                    </a:cubicBezTo>
                    <a:cubicBezTo>
                      <a:pt x="28" y="20"/>
                      <a:pt x="28" y="20"/>
                      <a:pt x="28" y="20"/>
                    </a:cubicBezTo>
                    <a:cubicBezTo>
                      <a:pt x="28" y="20"/>
                      <a:pt x="28" y="19"/>
                      <a:pt x="28" y="19"/>
                    </a:cubicBezTo>
                    <a:cubicBezTo>
                      <a:pt x="28" y="19"/>
                      <a:pt x="27" y="18"/>
                      <a:pt x="27" y="18"/>
                    </a:cubicBezTo>
                    <a:cubicBezTo>
                      <a:pt x="27" y="18"/>
                      <a:pt x="27" y="18"/>
                      <a:pt x="26" y="17"/>
                    </a:cubicBezTo>
                    <a:cubicBezTo>
                      <a:pt x="26" y="17"/>
                      <a:pt x="26" y="17"/>
                      <a:pt x="26" y="16"/>
                    </a:cubicBezTo>
                    <a:cubicBezTo>
                      <a:pt x="11" y="0"/>
                      <a:pt x="11" y="0"/>
                      <a:pt x="11" y="0"/>
                    </a:cubicBezTo>
                    <a:cubicBezTo>
                      <a:pt x="0" y="0"/>
                      <a:pt x="0" y="0"/>
                      <a:pt x="0" y="0"/>
                    </a:cubicBezTo>
                    <a:cubicBezTo>
                      <a:pt x="6" y="36"/>
                      <a:pt x="6" y="36"/>
                      <a:pt x="6" y="36"/>
                    </a:cubicBezTo>
                    <a:cubicBezTo>
                      <a:pt x="16" y="36"/>
                      <a:pt x="16" y="36"/>
                      <a:pt x="16" y="36"/>
                    </a:cubicBezTo>
                    <a:cubicBezTo>
                      <a:pt x="14" y="21"/>
                      <a:pt x="14" y="21"/>
                      <a:pt x="14" y="21"/>
                    </a:cubicBezTo>
                    <a:cubicBezTo>
                      <a:pt x="13" y="19"/>
                      <a:pt x="13" y="17"/>
                      <a:pt x="13" y="15"/>
                    </a:cubicBezTo>
                    <a:cubicBezTo>
                      <a:pt x="13" y="15"/>
                      <a:pt x="13" y="15"/>
                      <a:pt x="13" y="15"/>
                    </a:cubicBezTo>
                    <a:cubicBezTo>
                      <a:pt x="14" y="16"/>
                      <a:pt x="15" y="17"/>
                      <a:pt x="16" y="19"/>
                    </a:cubicBezTo>
                    <a:cubicBezTo>
                      <a:pt x="31" y="36"/>
                      <a:pt x="31" y="36"/>
                      <a:pt x="31" y="36"/>
                    </a:cubicBezTo>
                    <a:cubicBezTo>
                      <a:pt x="41" y="36"/>
                      <a:pt x="41" y="36"/>
                      <a:pt x="41" y="36"/>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5" name="Freeform 173"/>
              <p:cNvSpPr>
                <a:spLocks/>
              </p:cNvSpPr>
              <p:nvPr/>
            </p:nvSpPr>
            <p:spPr bwMode="auto">
              <a:xfrm>
                <a:off x="5041" y="1466"/>
                <a:ext cx="78" cy="69"/>
              </a:xfrm>
              <a:custGeom>
                <a:avLst/>
                <a:gdLst>
                  <a:gd name="T0" fmla="*/ 41 w 41"/>
                  <a:gd name="T1" fmla="*/ 36 h 36"/>
                  <a:gd name="T2" fmla="*/ 35 w 41"/>
                  <a:gd name="T3" fmla="*/ 0 h 36"/>
                  <a:gd name="T4" fmla="*/ 25 w 41"/>
                  <a:gd name="T5" fmla="*/ 0 h 36"/>
                  <a:gd name="T6" fmla="*/ 27 w 41"/>
                  <a:gd name="T7" fmla="*/ 16 h 36"/>
                  <a:gd name="T8" fmla="*/ 28 w 41"/>
                  <a:gd name="T9" fmla="*/ 20 h 36"/>
                  <a:gd name="T10" fmla="*/ 28 w 41"/>
                  <a:gd name="T11" fmla="*/ 20 h 36"/>
                  <a:gd name="T12" fmla="*/ 27 w 41"/>
                  <a:gd name="T13" fmla="*/ 19 h 36"/>
                  <a:gd name="T14" fmla="*/ 27 w 41"/>
                  <a:gd name="T15" fmla="*/ 18 h 36"/>
                  <a:gd name="T16" fmla="*/ 26 w 41"/>
                  <a:gd name="T17" fmla="*/ 17 h 36"/>
                  <a:gd name="T18" fmla="*/ 25 w 41"/>
                  <a:gd name="T19" fmla="*/ 16 h 36"/>
                  <a:gd name="T20" fmla="*/ 10 w 41"/>
                  <a:gd name="T21" fmla="*/ 0 h 36"/>
                  <a:gd name="T22" fmla="*/ 0 w 41"/>
                  <a:gd name="T23" fmla="*/ 0 h 36"/>
                  <a:gd name="T24" fmla="*/ 5 w 41"/>
                  <a:gd name="T25" fmla="*/ 36 h 36"/>
                  <a:gd name="T26" fmla="*/ 16 w 41"/>
                  <a:gd name="T27" fmla="*/ 36 h 36"/>
                  <a:gd name="T28" fmla="*/ 13 w 41"/>
                  <a:gd name="T29" fmla="*/ 21 h 36"/>
                  <a:gd name="T30" fmla="*/ 12 w 41"/>
                  <a:gd name="T31" fmla="*/ 15 h 36"/>
                  <a:gd name="T32" fmla="*/ 12 w 41"/>
                  <a:gd name="T33" fmla="*/ 15 h 36"/>
                  <a:gd name="T34" fmla="*/ 15 w 41"/>
                  <a:gd name="T35" fmla="*/ 19 h 36"/>
                  <a:gd name="T36" fmla="*/ 31 w 41"/>
                  <a:gd name="T37" fmla="*/ 36 h 36"/>
                  <a:gd name="T38" fmla="*/ 41 w 41"/>
                  <a:gd name="T39" fmla="*/ 36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1" h="36">
                    <a:moveTo>
                      <a:pt x="41" y="36"/>
                    </a:moveTo>
                    <a:cubicBezTo>
                      <a:pt x="35" y="0"/>
                      <a:pt x="35" y="0"/>
                      <a:pt x="35" y="0"/>
                    </a:cubicBezTo>
                    <a:cubicBezTo>
                      <a:pt x="25" y="0"/>
                      <a:pt x="25" y="0"/>
                      <a:pt x="25" y="0"/>
                    </a:cubicBezTo>
                    <a:cubicBezTo>
                      <a:pt x="27" y="16"/>
                      <a:pt x="27" y="16"/>
                      <a:pt x="27" y="16"/>
                    </a:cubicBezTo>
                    <a:cubicBezTo>
                      <a:pt x="28" y="18"/>
                      <a:pt x="28" y="19"/>
                      <a:pt x="28" y="20"/>
                    </a:cubicBezTo>
                    <a:cubicBezTo>
                      <a:pt x="28" y="20"/>
                      <a:pt x="28" y="20"/>
                      <a:pt x="28" y="20"/>
                    </a:cubicBezTo>
                    <a:cubicBezTo>
                      <a:pt x="28" y="20"/>
                      <a:pt x="28" y="19"/>
                      <a:pt x="27" y="19"/>
                    </a:cubicBezTo>
                    <a:cubicBezTo>
                      <a:pt x="27" y="19"/>
                      <a:pt x="27" y="18"/>
                      <a:pt x="27" y="18"/>
                    </a:cubicBezTo>
                    <a:cubicBezTo>
                      <a:pt x="26" y="18"/>
                      <a:pt x="26" y="18"/>
                      <a:pt x="26" y="17"/>
                    </a:cubicBezTo>
                    <a:cubicBezTo>
                      <a:pt x="26" y="17"/>
                      <a:pt x="25" y="17"/>
                      <a:pt x="25" y="16"/>
                    </a:cubicBezTo>
                    <a:cubicBezTo>
                      <a:pt x="10" y="0"/>
                      <a:pt x="10" y="0"/>
                      <a:pt x="10" y="0"/>
                    </a:cubicBezTo>
                    <a:cubicBezTo>
                      <a:pt x="0" y="0"/>
                      <a:pt x="0" y="0"/>
                      <a:pt x="0" y="0"/>
                    </a:cubicBezTo>
                    <a:cubicBezTo>
                      <a:pt x="5" y="36"/>
                      <a:pt x="5" y="36"/>
                      <a:pt x="5" y="36"/>
                    </a:cubicBezTo>
                    <a:cubicBezTo>
                      <a:pt x="16" y="36"/>
                      <a:pt x="16" y="36"/>
                      <a:pt x="16" y="36"/>
                    </a:cubicBezTo>
                    <a:cubicBezTo>
                      <a:pt x="13" y="21"/>
                      <a:pt x="13" y="21"/>
                      <a:pt x="13" y="21"/>
                    </a:cubicBezTo>
                    <a:cubicBezTo>
                      <a:pt x="13" y="19"/>
                      <a:pt x="13" y="17"/>
                      <a:pt x="12" y="15"/>
                    </a:cubicBezTo>
                    <a:cubicBezTo>
                      <a:pt x="12" y="15"/>
                      <a:pt x="12" y="15"/>
                      <a:pt x="12" y="15"/>
                    </a:cubicBezTo>
                    <a:cubicBezTo>
                      <a:pt x="13" y="16"/>
                      <a:pt x="14" y="17"/>
                      <a:pt x="15" y="19"/>
                    </a:cubicBezTo>
                    <a:cubicBezTo>
                      <a:pt x="31" y="36"/>
                      <a:pt x="31" y="36"/>
                      <a:pt x="31" y="36"/>
                    </a:cubicBezTo>
                    <a:cubicBezTo>
                      <a:pt x="41" y="36"/>
                      <a:pt x="41" y="36"/>
                      <a:pt x="41" y="36"/>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6" name="Freeform 174"/>
              <p:cNvSpPr>
                <a:spLocks/>
              </p:cNvSpPr>
              <p:nvPr/>
            </p:nvSpPr>
            <p:spPr bwMode="auto">
              <a:xfrm>
                <a:off x="5142" y="1484"/>
                <a:ext cx="45" cy="51"/>
              </a:xfrm>
              <a:custGeom>
                <a:avLst/>
                <a:gdLst>
                  <a:gd name="T0" fmla="*/ 24 w 24"/>
                  <a:gd name="T1" fmla="*/ 27 h 27"/>
                  <a:gd name="T2" fmla="*/ 22 w 24"/>
                  <a:gd name="T3" fmla="*/ 11 h 27"/>
                  <a:gd name="T4" fmla="*/ 19 w 24"/>
                  <a:gd name="T5" fmla="*/ 3 h 27"/>
                  <a:gd name="T6" fmla="*/ 12 w 24"/>
                  <a:gd name="T7" fmla="*/ 0 h 27"/>
                  <a:gd name="T8" fmla="*/ 4 w 24"/>
                  <a:gd name="T9" fmla="*/ 6 h 27"/>
                  <a:gd name="T10" fmla="*/ 4 w 24"/>
                  <a:gd name="T11" fmla="*/ 6 h 27"/>
                  <a:gd name="T12" fmla="*/ 3 w 24"/>
                  <a:gd name="T13" fmla="*/ 1 h 27"/>
                  <a:gd name="T14" fmla="*/ 0 w 24"/>
                  <a:gd name="T15" fmla="*/ 1 h 27"/>
                  <a:gd name="T16" fmla="*/ 4 w 24"/>
                  <a:gd name="T17" fmla="*/ 27 h 27"/>
                  <a:gd name="T18" fmla="*/ 7 w 24"/>
                  <a:gd name="T19" fmla="*/ 27 h 27"/>
                  <a:gd name="T20" fmla="*/ 4 w 24"/>
                  <a:gd name="T21" fmla="*/ 12 h 27"/>
                  <a:gd name="T22" fmla="*/ 6 w 24"/>
                  <a:gd name="T23" fmla="*/ 5 h 27"/>
                  <a:gd name="T24" fmla="*/ 12 w 24"/>
                  <a:gd name="T25" fmla="*/ 3 h 27"/>
                  <a:gd name="T26" fmla="*/ 20 w 24"/>
                  <a:gd name="T27" fmla="*/ 12 h 27"/>
                  <a:gd name="T28" fmla="*/ 22 w 24"/>
                  <a:gd name="T29" fmla="*/ 27 h 27"/>
                  <a:gd name="T30" fmla="*/ 24 w 24"/>
                  <a:gd name="T31"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4" h="27">
                    <a:moveTo>
                      <a:pt x="24" y="27"/>
                    </a:moveTo>
                    <a:cubicBezTo>
                      <a:pt x="22" y="11"/>
                      <a:pt x="22" y="11"/>
                      <a:pt x="22" y="11"/>
                    </a:cubicBezTo>
                    <a:cubicBezTo>
                      <a:pt x="21" y="8"/>
                      <a:pt x="20" y="5"/>
                      <a:pt x="19" y="3"/>
                    </a:cubicBezTo>
                    <a:cubicBezTo>
                      <a:pt x="17" y="1"/>
                      <a:pt x="15" y="0"/>
                      <a:pt x="12" y="0"/>
                    </a:cubicBezTo>
                    <a:cubicBezTo>
                      <a:pt x="8" y="0"/>
                      <a:pt x="5" y="2"/>
                      <a:pt x="4" y="6"/>
                    </a:cubicBezTo>
                    <a:cubicBezTo>
                      <a:pt x="4" y="6"/>
                      <a:pt x="4" y="6"/>
                      <a:pt x="4" y="6"/>
                    </a:cubicBezTo>
                    <a:cubicBezTo>
                      <a:pt x="3" y="1"/>
                      <a:pt x="3" y="1"/>
                      <a:pt x="3" y="1"/>
                    </a:cubicBezTo>
                    <a:cubicBezTo>
                      <a:pt x="0" y="1"/>
                      <a:pt x="0" y="1"/>
                      <a:pt x="0" y="1"/>
                    </a:cubicBezTo>
                    <a:cubicBezTo>
                      <a:pt x="4" y="27"/>
                      <a:pt x="4" y="27"/>
                      <a:pt x="4" y="27"/>
                    </a:cubicBezTo>
                    <a:cubicBezTo>
                      <a:pt x="7" y="27"/>
                      <a:pt x="7" y="27"/>
                      <a:pt x="7" y="27"/>
                    </a:cubicBezTo>
                    <a:cubicBezTo>
                      <a:pt x="4" y="12"/>
                      <a:pt x="4" y="12"/>
                      <a:pt x="4" y="12"/>
                    </a:cubicBezTo>
                    <a:cubicBezTo>
                      <a:pt x="4" y="9"/>
                      <a:pt x="5" y="7"/>
                      <a:pt x="6" y="5"/>
                    </a:cubicBezTo>
                    <a:cubicBezTo>
                      <a:pt x="7" y="4"/>
                      <a:pt x="9" y="3"/>
                      <a:pt x="12" y="3"/>
                    </a:cubicBezTo>
                    <a:cubicBezTo>
                      <a:pt x="16" y="3"/>
                      <a:pt x="19" y="6"/>
                      <a:pt x="20" y="12"/>
                    </a:cubicBezTo>
                    <a:cubicBezTo>
                      <a:pt x="22" y="27"/>
                      <a:pt x="22" y="27"/>
                      <a:pt x="22" y="27"/>
                    </a:cubicBezTo>
                    <a:cubicBezTo>
                      <a:pt x="24" y="27"/>
                      <a:pt x="24" y="27"/>
                      <a:pt x="24" y="27"/>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7" name="Freeform 175"/>
              <p:cNvSpPr>
                <a:spLocks noEditPoints="1"/>
              </p:cNvSpPr>
              <p:nvPr/>
            </p:nvSpPr>
            <p:spPr bwMode="auto">
              <a:xfrm>
                <a:off x="5189" y="1484"/>
                <a:ext cx="42" cy="53"/>
              </a:xfrm>
              <a:custGeom>
                <a:avLst/>
                <a:gdLst>
                  <a:gd name="T0" fmla="*/ 22 w 22"/>
                  <a:gd name="T1" fmla="*/ 14 h 28"/>
                  <a:gd name="T2" fmla="*/ 22 w 22"/>
                  <a:gd name="T3" fmla="*/ 13 h 28"/>
                  <a:gd name="T4" fmla="*/ 18 w 22"/>
                  <a:gd name="T5" fmla="*/ 4 h 28"/>
                  <a:gd name="T6" fmla="*/ 10 w 22"/>
                  <a:gd name="T7" fmla="*/ 0 h 28"/>
                  <a:gd name="T8" fmla="*/ 2 w 22"/>
                  <a:gd name="T9" fmla="*/ 4 h 28"/>
                  <a:gd name="T10" fmla="*/ 1 w 22"/>
                  <a:gd name="T11" fmla="*/ 14 h 28"/>
                  <a:gd name="T12" fmla="*/ 5 w 22"/>
                  <a:gd name="T13" fmla="*/ 24 h 28"/>
                  <a:gd name="T14" fmla="*/ 14 w 22"/>
                  <a:gd name="T15" fmla="*/ 28 h 28"/>
                  <a:gd name="T16" fmla="*/ 22 w 22"/>
                  <a:gd name="T17" fmla="*/ 25 h 28"/>
                  <a:gd name="T18" fmla="*/ 22 w 22"/>
                  <a:gd name="T19" fmla="*/ 22 h 28"/>
                  <a:gd name="T20" fmla="*/ 14 w 22"/>
                  <a:gd name="T21" fmla="*/ 26 h 28"/>
                  <a:gd name="T22" fmla="*/ 7 w 22"/>
                  <a:gd name="T23" fmla="*/ 23 h 28"/>
                  <a:gd name="T24" fmla="*/ 3 w 22"/>
                  <a:gd name="T25" fmla="*/ 14 h 28"/>
                  <a:gd name="T26" fmla="*/ 22 w 22"/>
                  <a:gd name="T27" fmla="*/ 14 h 28"/>
                  <a:gd name="T28" fmla="*/ 3 w 22"/>
                  <a:gd name="T29" fmla="*/ 12 h 28"/>
                  <a:gd name="T30" fmla="*/ 5 w 22"/>
                  <a:gd name="T31" fmla="*/ 5 h 28"/>
                  <a:gd name="T32" fmla="*/ 10 w 22"/>
                  <a:gd name="T33" fmla="*/ 3 h 28"/>
                  <a:gd name="T34" fmla="*/ 16 w 22"/>
                  <a:gd name="T35" fmla="*/ 5 h 28"/>
                  <a:gd name="T36" fmla="*/ 19 w 22"/>
                  <a:gd name="T37" fmla="*/ 12 h 28"/>
                  <a:gd name="T38" fmla="*/ 3 w 22"/>
                  <a:gd name="T39" fmla="*/ 12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2" h="28">
                    <a:moveTo>
                      <a:pt x="22" y="14"/>
                    </a:moveTo>
                    <a:cubicBezTo>
                      <a:pt x="22" y="13"/>
                      <a:pt x="22" y="13"/>
                      <a:pt x="22" y="13"/>
                    </a:cubicBezTo>
                    <a:cubicBezTo>
                      <a:pt x="21" y="9"/>
                      <a:pt x="20" y="6"/>
                      <a:pt x="18" y="4"/>
                    </a:cubicBezTo>
                    <a:cubicBezTo>
                      <a:pt x="16" y="2"/>
                      <a:pt x="13" y="0"/>
                      <a:pt x="10" y="0"/>
                    </a:cubicBezTo>
                    <a:cubicBezTo>
                      <a:pt x="7" y="0"/>
                      <a:pt x="4" y="2"/>
                      <a:pt x="2" y="4"/>
                    </a:cubicBezTo>
                    <a:cubicBezTo>
                      <a:pt x="1" y="7"/>
                      <a:pt x="0" y="10"/>
                      <a:pt x="1" y="14"/>
                    </a:cubicBezTo>
                    <a:cubicBezTo>
                      <a:pt x="1" y="18"/>
                      <a:pt x="3" y="22"/>
                      <a:pt x="5" y="24"/>
                    </a:cubicBezTo>
                    <a:cubicBezTo>
                      <a:pt x="8" y="27"/>
                      <a:pt x="10" y="28"/>
                      <a:pt x="14" y="28"/>
                    </a:cubicBezTo>
                    <a:cubicBezTo>
                      <a:pt x="17" y="28"/>
                      <a:pt x="20" y="27"/>
                      <a:pt x="22" y="25"/>
                    </a:cubicBezTo>
                    <a:cubicBezTo>
                      <a:pt x="22" y="22"/>
                      <a:pt x="22" y="22"/>
                      <a:pt x="22" y="22"/>
                    </a:cubicBezTo>
                    <a:cubicBezTo>
                      <a:pt x="20" y="25"/>
                      <a:pt x="17" y="26"/>
                      <a:pt x="14" y="26"/>
                    </a:cubicBezTo>
                    <a:cubicBezTo>
                      <a:pt x="11" y="26"/>
                      <a:pt x="9" y="25"/>
                      <a:pt x="7" y="23"/>
                    </a:cubicBezTo>
                    <a:cubicBezTo>
                      <a:pt x="5" y="21"/>
                      <a:pt x="4" y="18"/>
                      <a:pt x="3" y="14"/>
                    </a:cubicBezTo>
                    <a:cubicBezTo>
                      <a:pt x="22" y="14"/>
                      <a:pt x="22" y="14"/>
                      <a:pt x="22" y="14"/>
                    </a:cubicBezTo>
                    <a:close/>
                    <a:moveTo>
                      <a:pt x="3" y="12"/>
                    </a:moveTo>
                    <a:cubicBezTo>
                      <a:pt x="3" y="9"/>
                      <a:pt x="3" y="7"/>
                      <a:pt x="5" y="5"/>
                    </a:cubicBezTo>
                    <a:cubicBezTo>
                      <a:pt x="6" y="3"/>
                      <a:pt x="8" y="3"/>
                      <a:pt x="10" y="3"/>
                    </a:cubicBezTo>
                    <a:cubicBezTo>
                      <a:pt x="13" y="3"/>
                      <a:pt x="15" y="3"/>
                      <a:pt x="16" y="5"/>
                    </a:cubicBezTo>
                    <a:cubicBezTo>
                      <a:pt x="18" y="7"/>
                      <a:pt x="19" y="9"/>
                      <a:pt x="19" y="12"/>
                    </a:cubicBezTo>
                    <a:cubicBezTo>
                      <a:pt x="3" y="12"/>
                      <a:pt x="3" y="12"/>
                      <a:pt x="3" y="12"/>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8" name="Freeform 176"/>
              <p:cNvSpPr>
                <a:spLocks/>
              </p:cNvSpPr>
              <p:nvPr/>
            </p:nvSpPr>
            <p:spPr bwMode="auto">
              <a:xfrm>
                <a:off x="5227" y="1485"/>
                <a:ext cx="65" cy="50"/>
              </a:xfrm>
              <a:custGeom>
                <a:avLst/>
                <a:gdLst>
                  <a:gd name="T0" fmla="*/ 34 w 34"/>
                  <a:gd name="T1" fmla="*/ 0 h 26"/>
                  <a:gd name="T2" fmla="*/ 31 w 34"/>
                  <a:gd name="T3" fmla="*/ 0 h 26"/>
                  <a:gd name="T4" fmla="*/ 28 w 34"/>
                  <a:gd name="T5" fmla="*/ 21 h 26"/>
                  <a:gd name="T6" fmla="*/ 28 w 34"/>
                  <a:gd name="T7" fmla="*/ 23 h 26"/>
                  <a:gd name="T8" fmla="*/ 28 w 34"/>
                  <a:gd name="T9" fmla="*/ 23 h 26"/>
                  <a:gd name="T10" fmla="*/ 27 w 34"/>
                  <a:gd name="T11" fmla="*/ 21 h 26"/>
                  <a:gd name="T12" fmla="*/ 18 w 34"/>
                  <a:gd name="T13" fmla="*/ 0 h 26"/>
                  <a:gd name="T14" fmla="*/ 17 w 34"/>
                  <a:gd name="T15" fmla="*/ 0 h 26"/>
                  <a:gd name="T16" fmla="*/ 13 w 34"/>
                  <a:gd name="T17" fmla="*/ 21 h 26"/>
                  <a:gd name="T18" fmla="*/ 13 w 34"/>
                  <a:gd name="T19" fmla="*/ 23 h 26"/>
                  <a:gd name="T20" fmla="*/ 13 w 34"/>
                  <a:gd name="T21" fmla="*/ 23 h 26"/>
                  <a:gd name="T22" fmla="*/ 12 w 34"/>
                  <a:gd name="T23" fmla="*/ 21 h 26"/>
                  <a:gd name="T24" fmla="*/ 3 w 34"/>
                  <a:gd name="T25" fmla="*/ 0 h 26"/>
                  <a:gd name="T26" fmla="*/ 0 w 34"/>
                  <a:gd name="T27" fmla="*/ 0 h 26"/>
                  <a:gd name="T28" fmla="*/ 12 w 34"/>
                  <a:gd name="T29" fmla="*/ 26 h 26"/>
                  <a:gd name="T30" fmla="*/ 14 w 34"/>
                  <a:gd name="T31" fmla="*/ 26 h 26"/>
                  <a:gd name="T32" fmla="*/ 18 w 34"/>
                  <a:gd name="T33" fmla="*/ 6 h 26"/>
                  <a:gd name="T34" fmla="*/ 18 w 34"/>
                  <a:gd name="T35" fmla="*/ 4 h 26"/>
                  <a:gd name="T36" fmla="*/ 18 w 34"/>
                  <a:gd name="T37" fmla="*/ 4 h 26"/>
                  <a:gd name="T38" fmla="*/ 19 w 34"/>
                  <a:gd name="T39" fmla="*/ 7 h 26"/>
                  <a:gd name="T40" fmla="*/ 27 w 34"/>
                  <a:gd name="T41" fmla="*/ 26 h 26"/>
                  <a:gd name="T42" fmla="*/ 29 w 34"/>
                  <a:gd name="T43" fmla="*/ 26 h 26"/>
                  <a:gd name="T44" fmla="*/ 34 w 34"/>
                  <a:gd name="T45" fmla="*/ 0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4" h="26">
                    <a:moveTo>
                      <a:pt x="34" y="0"/>
                    </a:moveTo>
                    <a:cubicBezTo>
                      <a:pt x="31" y="0"/>
                      <a:pt x="31" y="0"/>
                      <a:pt x="31" y="0"/>
                    </a:cubicBezTo>
                    <a:cubicBezTo>
                      <a:pt x="28" y="21"/>
                      <a:pt x="28" y="21"/>
                      <a:pt x="28" y="21"/>
                    </a:cubicBezTo>
                    <a:cubicBezTo>
                      <a:pt x="28" y="22"/>
                      <a:pt x="28" y="23"/>
                      <a:pt x="28" y="23"/>
                    </a:cubicBezTo>
                    <a:cubicBezTo>
                      <a:pt x="28" y="23"/>
                      <a:pt x="28" y="23"/>
                      <a:pt x="28" y="23"/>
                    </a:cubicBezTo>
                    <a:cubicBezTo>
                      <a:pt x="28" y="22"/>
                      <a:pt x="27" y="21"/>
                      <a:pt x="27" y="21"/>
                    </a:cubicBezTo>
                    <a:cubicBezTo>
                      <a:pt x="18" y="0"/>
                      <a:pt x="18" y="0"/>
                      <a:pt x="18" y="0"/>
                    </a:cubicBezTo>
                    <a:cubicBezTo>
                      <a:pt x="17" y="0"/>
                      <a:pt x="17" y="0"/>
                      <a:pt x="17" y="0"/>
                    </a:cubicBezTo>
                    <a:cubicBezTo>
                      <a:pt x="13" y="21"/>
                      <a:pt x="13" y="21"/>
                      <a:pt x="13" y="21"/>
                    </a:cubicBezTo>
                    <a:cubicBezTo>
                      <a:pt x="13" y="22"/>
                      <a:pt x="13" y="23"/>
                      <a:pt x="13" y="23"/>
                    </a:cubicBezTo>
                    <a:cubicBezTo>
                      <a:pt x="13" y="23"/>
                      <a:pt x="13" y="23"/>
                      <a:pt x="13" y="23"/>
                    </a:cubicBezTo>
                    <a:cubicBezTo>
                      <a:pt x="13" y="22"/>
                      <a:pt x="12" y="21"/>
                      <a:pt x="12" y="21"/>
                    </a:cubicBezTo>
                    <a:cubicBezTo>
                      <a:pt x="3" y="0"/>
                      <a:pt x="3" y="0"/>
                      <a:pt x="3" y="0"/>
                    </a:cubicBezTo>
                    <a:cubicBezTo>
                      <a:pt x="0" y="0"/>
                      <a:pt x="0" y="0"/>
                      <a:pt x="0" y="0"/>
                    </a:cubicBezTo>
                    <a:cubicBezTo>
                      <a:pt x="12" y="26"/>
                      <a:pt x="12" y="26"/>
                      <a:pt x="12" y="26"/>
                    </a:cubicBezTo>
                    <a:cubicBezTo>
                      <a:pt x="14" y="26"/>
                      <a:pt x="14" y="26"/>
                      <a:pt x="14" y="26"/>
                    </a:cubicBezTo>
                    <a:cubicBezTo>
                      <a:pt x="18" y="6"/>
                      <a:pt x="18" y="6"/>
                      <a:pt x="18" y="6"/>
                    </a:cubicBezTo>
                    <a:cubicBezTo>
                      <a:pt x="18" y="5"/>
                      <a:pt x="18" y="5"/>
                      <a:pt x="18" y="4"/>
                    </a:cubicBezTo>
                    <a:cubicBezTo>
                      <a:pt x="18" y="4"/>
                      <a:pt x="18" y="4"/>
                      <a:pt x="18" y="4"/>
                    </a:cubicBezTo>
                    <a:cubicBezTo>
                      <a:pt x="18" y="5"/>
                      <a:pt x="19" y="6"/>
                      <a:pt x="19" y="7"/>
                    </a:cubicBezTo>
                    <a:cubicBezTo>
                      <a:pt x="27" y="26"/>
                      <a:pt x="27" y="26"/>
                      <a:pt x="27" y="26"/>
                    </a:cubicBezTo>
                    <a:cubicBezTo>
                      <a:pt x="29" y="26"/>
                      <a:pt x="29" y="26"/>
                      <a:pt x="29" y="26"/>
                    </a:cubicBezTo>
                    <a:cubicBezTo>
                      <a:pt x="34" y="0"/>
                      <a:pt x="34" y="0"/>
                      <a:pt x="34"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9" name="Freeform 177"/>
              <p:cNvSpPr>
                <a:spLocks/>
              </p:cNvSpPr>
              <p:nvPr/>
            </p:nvSpPr>
            <p:spPr bwMode="auto">
              <a:xfrm>
                <a:off x="5294" y="1484"/>
                <a:ext cx="34" cy="53"/>
              </a:xfrm>
              <a:custGeom>
                <a:avLst/>
                <a:gdLst>
                  <a:gd name="T0" fmla="*/ 10 w 18"/>
                  <a:gd name="T1" fmla="*/ 28 h 28"/>
                  <a:gd name="T2" fmla="*/ 16 w 18"/>
                  <a:gd name="T3" fmla="*/ 26 h 28"/>
                  <a:gd name="T4" fmla="*/ 17 w 18"/>
                  <a:gd name="T5" fmla="*/ 21 h 28"/>
                  <a:gd name="T6" fmla="*/ 15 w 18"/>
                  <a:gd name="T7" fmla="*/ 16 h 28"/>
                  <a:gd name="T8" fmla="*/ 9 w 18"/>
                  <a:gd name="T9" fmla="*/ 13 h 28"/>
                  <a:gd name="T10" fmla="*/ 4 w 18"/>
                  <a:gd name="T11" fmla="*/ 10 h 28"/>
                  <a:gd name="T12" fmla="*/ 3 w 18"/>
                  <a:gd name="T13" fmla="*/ 7 h 28"/>
                  <a:gd name="T14" fmla="*/ 4 w 18"/>
                  <a:gd name="T15" fmla="*/ 4 h 28"/>
                  <a:gd name="T16" fmla="*/ 8 w 18"/>
                  <a:gd name="T17" fmla="*/ 3 h 28"/>
                  <a:gd name="T18" fmla="*/ 14 w 18"/>
                  <a:gd name="T19" fmla="*/ 4 h 28"/>
                  <a:gd name="T20" fmla="*/ 14 w 18"/>
                  <a:gd name="T21" fmla="*/ 2 h 28"/>
                  <a:gd name="T22" fmla="*/ 8 w 18"/>
                  <a:gd name="T23" fmla="*/ 0 h 28"/>
                  <a:gd name="T24" fmla="*/ 2 w 18"/>
                  <a:gd name="T25" fmla="*/ 2 h 28"/>
                  <a:gd name="T26" fmla="*/ 1 w 18"/>
                  <a:gd name="T27" fmla="*/ 8 h 28"/>
                  <a:gd name="T28" fmla="*/ 3 w 18"/>
                  <a:gd name="T29" fmla="*/ 12 h 28"/>
                  <a:gd name="T30" fmla="*/ 8 w 18"/>
                  <a:gd name="T31" fmla="*/ 15 h 28"/>
                  <a:gd name="T32" fmla="*/ 13 w 18"/>
                  <a:gd name="T33" fmla="*/ 18 h 28"/>
                  <a:gd name="T34" fmla="*/ 15 w 18"/>
                  <a:gd name="T35" fmla="*/ 21 h 28"/>
                  <a:gd name="T36" fmla="*/ 10 w 18"/>
                  <a:gd name="T37" fmla="*/ 26 h 28"/>
                  <a:gd name="T38" fmla="*/ 6 w 18"/>
                  <a:gd name="T39" fmla="*/ 25 h 28"/>
                  <a:gd name="T40" fmla="*/ 3 w 18"/>
                  <a:gd name="T41" fmla="*/ 23 h 28"/>
                  <a:gd name="T42" fmla="*/ 3 w 18"/>
                  <a:gd name="T43" fmla="*/ 26 h 28"/>
                  <a:gd name="T44" fmla="*/ 10 w 18"/>
                  <a:gd name="T45" fmla="*/ 28 h 28"/>
                  <a:gd name="T46" fmla="*/ 10 w 18"/>
                  <a:gd name="T47" fmla="*/ 28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8" h="28">
                    <a:moveTo>
                      <a:pt x="10" y="28"/>
                    </a:moveTo>
                    <a:cubicBezTo>
                      <a:pt x="12" y="28"/>
                      <a:pt x="15" y="27"/>
                      <a:pt x="16" y="26"/>
                    </a:cubicBezTo>
                    <a:cubicBezTo>
                      <a:pt x="17" y="24"/>
                      <a:pt x="18" y="23"/>
                      <a:pt x="17" y="21"/>
                    </a:cubicBezTo>
                    <a:cubicBezTo>
                      <a:pt x="17" y="19"/>
                      <a:pt x="16" y="18"/>
                      <a:pt x="15" y="16"/>
                    </a:cubicBezTo>
                    <a:cubicBezTo>
                      <a:pt x="14" y="15"/>
                      <a:pt x="12" y="14"/>
                      <a:pt x="9" y="13"/>
                    </a:cubicBezTo>
                    <a:cubicBezTo>
                      <a:pt x="7" y="12"/>
                      <a:pt x="5" y="11"/>
                      <a:pt x="4" y="10"/>
                    </a:cubicBezTo>
                    <a:cubicBezTo>
                      <a:pt x="4" y="10"/>
                      <a:pt x="3" y="9"/>
                      <a:pt x="3" y="7"/>
                    </a:cubicBezTo>
                    <a:cubicBezTo>
                      <a:pt x="3" y="6"/>
                      <a:pt x="3" y="5"/>
                      <a:pt x="4" y="4"/>
                    </a:cubicBezTo>
                    <a:cubicBezTo>
                      <a:pt x="5" y="3"/>
                      <a:pt x="6" y="3"/>
                      <a:pt x="8" y="3"/>
                    </a:cubicBezTo>
                    <a:cubicBezTo>
                      <a:pt x="10" y="3"/>
                      <a:pt x="12" y="3"/>
                      <a:pt x="14" y="4"/>
                    </a:cubicBezTo>
                    <a:cubicBezTo>
                      <a:pt x="14" y="2"/>
                      <a:pt x="14" y="2"/>
                      <a:pt x="14" y="2"/>
                    </a:cubicBezTo>
                    <a:cubicBezTo>
                      <a:pt x="12" y="1"/>
                      <a:pt x="10" y="0"/>
                      <a:pt x="8" y="0"/>
                    </a:cubicBezTo>
                    <a:cubicBezTo>
                      <a:pt x="6" y="0"/>
                      <a:pt x="4" y="1"/>
                      <a:pt x="2" y="2"/>
                    </a:cubicBezTo>
                    <a:cubicBezTo>
                      <a:pt x="1" y="4"/>
                      <a:pt x="0" y="5"/>
                      <a:pt x="1" y="8"/>
                    </a:cubicBezTo>
                    <a:cubicBezTo>
                      <a:pt x="1" y="9"/>
                      <a:pt x="2" y="11"/>
                      <a:pt x="3" y="12"/>
                    </a:cubicBezTo>
                    <a:cubicBezTo>
                      <a:pt x="4" y="13"/>
                      <a:pt x="6" y="14"/>
                      <a:pt x="8" y="15"/>
                    </a:cubicBezTo>
                    <a:cubicBezTo>
                      <a:pt x="11" y="16"/>
                      <a:pt x="12" y="17"/>
                      <a:pt x="13" y="18"/>
                    </a:cubicBezTo>
                    <a:cubicBezTo>
                      <a:pt x="14" y="18"/>
                      <a:pt x="15" y="19"/>
                      <a:pt x="15" y="21"/>
                    </a:cubicBezTo>
                    <a:cubicBezTo>
                      <a:pt x="15" y="24"/>
                      <a:pt x="14" y="26"/>
                      <a:pt x="10" y="26"/>
                    </a:cubicBezTo>
                    <a:cubicBezTo>
                      <a:pt x="9" y="26"/>
                      <a:pt x="8" y="25"/>
                      <a:pt x="6" y="25"/>
                    </a:cubicBezTo>
                    <a:cubicBezTo>
                      <a:pt x="5" y="25"/>
                      <a:pt x="4" y="24"/>
                      <a:pt x="3" y="23"/>
                    </a:cubicBezTo>
                    <a:cubicBezTo>
                      <a:pt x="3" y="26"/>
                      <a:pt x="3" y="26"/>
                      <a:pt x="3" y="26"/>
                    </a:cubicBezTo>
                    <a:cubicBezTo>
                      <a:pt x="5" y="27"/>
                      <a:pt x="7" y="28"/>
                      <a:pt x="10" y="28"/>
                    </a:cubicBezTo>
                    <a:cubicBezTo>
                      <a:pt x="10" y="28"/>
                      <a:pt x="10" y="28"/>
                      <a:pt x="10" y="28"/>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0" name="Oval 178"/>
              <p:cNvSpPr>
                <a:spLocks noChangeArrowheads="1"/>
              </p:cNvSpPr>
              <p:nvPr/>
            </p:nvSpPr>
            <p:spPr bwMode="auto">
              <a:xfrm>
                <a:off x="5971" y="1453"/>
                <a:ext cx="27" cy="27"/>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1" name="Oval 179"/>
              <p:cNvSpPr>
                <a:spLocks noChangeArrowheads="1"/>
              </p:cNvSpPr>
              <p:nvPr/>
            </p:nvSpPr>
            <p:spPr bwMode="auto">
              <a:xfrm>
                <a:off x="5979" y="1491"/>
                <a:ext cx="27" cy="27"/>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2" name="Oval 180"/>
              <p:cNvSpPr>
                <a:spLocks noChangeArrowheads="1"/>
              </p:cNvSpPr>
              <p:nvPr/>
            </p:nvSpPr>
            <p:spPr bwMode="auto">
              <a:xfrm>
                <a:off x="5987" y="1529"/>
                <a:ext cx="26" cy="29"/>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3" name="Oval 181"/>
              <p:cNvSpPr>
                <a:spLocks noChangeArrowheads="1"/>
              </p:cNvSpPr>
              <p:nvPr/>
            </p:nvSpPr>
            <p:spPr bwMode="auto">
              <a:xfrm>
                <a:off x="5717" y="1750"/>
                <a:ext cx="13" cy="12"/>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4" name="Oval 182"/>
              <p:cNvSpPr>
                <a:spLocks noChangeArrowheads="1"/>
              </p:cNvSpPr>
              <p:nvPr/>
            </p:nvSpPr>
            <p:spPr bwMode="auto">
              <a:xfrm>
                <a:off x="5632" y="1750"/>
                <a:ext cx="13" cy="12"/>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5" name="Freeform 183"/>
              <p:cNvSpPr>
                <a:spLocks/>
              </p:cNvSpPr>
              <p:nvPr/>
            </p:nvSpPr>
            <p:spPr bwMode="auto">
              <a:xfrm>
                <a:off x="5692" y="1821"/>
                <a:ext cx="21" cy="11"/>
              </a:xfrm>
              <a:custGeom>
                <a:avLst/>
                <a:gdLst>
                  <a:gd name="T0" fmla="*/ 9 w 11"/>
                  <a:gd name="T1" fmla="*/ 0 h 6"/>
                  <a:gd name="T2" fmla="*/ 9 w 11"/>
                  <a:gd name="T3" fmla="*/ 0 h 6"/>
                  <a:gd name="T4" fmla="*/ 1 w 11"/>
                  <a:gd name="T5" fmla="*/ 5 h 6"/>
                  <a:gd name="T6" fmla="*/ 1 w 11"/>
                  <a:gd name="T7" fmla="*/ 6 h 6"/>
                  <a:gd name="T8" fmla="*/ 2 w 11"/>
                  <a:gd name="T9" fmla="*/ 6 h 6"/>
                  <a:gd name="T10" fmla="*/ 3 w 11"/>
                  <a:gd name="T11" fmla="*/ 6 h 6"/>
                  <a:gd name="T12" fmla="*/ 3 w 11"/>
                  <a:gd name="T13" fmla="*/ 6 h 6"/>
                  <a:gd name="T14" fmla="*/ 9 w 11"/>
                  <a:gd name="T15" fmla="*/ 2 h 6"/>
                  <a:gd name="T16" fmla="*/ 11 w 11"/>
                  <a:gd name="T17" fmla="*/ 2 h 6"/>
                  <a:gd name="T18" fmla="*/ 10 w 11"/>
                  <a:gd name="T19" fmla="*/ 0 h 6"/>
                  <a:gd name="T20" fmla="*/ 9 w 11"/>
                  <a:gd name="T21" fmla="*/ 0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1" h="6">
                    <a:moveTo>
                      <a:pt x="9" y="0"/>
                    </a:moveTo>
                    <a:cubicBezTo>
                      <a:pt x="9" y="0"/>
                      <a:pt x="9" y="0"/>
                      <a:pt x="9" y="0"/>
                    </a:cubicBezTo>
                    <a:cubicBezTo>
                      <a:pt x="6" y="0"/>
                      <a:pt x="2" y="1"/>
                      <a:pt x="1" y="5"/>
                    </a:cubicBezTo>
                    <a:cubicBezTo>
                      <a:pt x="0" y="5"/>
                      <a:pt x="1" y="6"/>
                      <a:pt x="1" y="6"/>
                    </a:cubicBezTo>
                    <a:cubicBezTo>
                      <a:pt x="1" y="6"/>
                      <a:pt x="1" y="6"/>
                      <a:pt x="2" y="6"/>
                    </a:cubicBezTo>
                    <a:cubicBezTo>
                      <a:pt x="2" y="6"/>
                      <a:pt x="2" y="6"/>
                      <a:pt x="3" y="6"/>
                    </a:cubicBezTo>
                    <a:cubicBezTo>
                      <a:pt x="3" y="6"/>
                      <a:pt x="3" y="6"/>
                      <a:pt x="3" y="6"/>
                    </a:cubicBezTo>
                    <a:cubicBezTo>
                      <a:pt x="4" y="3"/>
                      <a:pt x="6" y="2"/>
                      <a:pt x="9" y="2"/>
                    </a:cubicBezTo>
                    <a:cubicBezTo>
                      <a:pt x="10" y="2"/>
                      <a:pt x="10" y="2"/>
                      <a:pt x="11" y="2"/>
                    </a:cubicBezTo>
                    <a:cubicBezTo>
                      <a:pt x="10" y="1"/>
                      <a:pt x="10" y="0"/>
                      <a:pt x="10" y="0"/>
                    </a:cubicBezTo>
                    <a:cubicBezTo>
                      <a:pt x="9" y="0"/>
                      <a:pt x="9" y="0"/>
                      <a:pt x="9" y="0"/>
                    </a:cubicBezTo>
                  </a:path>
                </a:pathLst>
              </a:custGeom>
              <a:solidFill>
                <a:srgbClr val="92847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6" name="Freeform 184"/>
              <p:cNvSpPr>
                <a:spLocks/>
              </p:cNvSpPr>
              <p:nvPr/>
            </p:nvSpPr>
            <p:spPr bwMode="auto">
              <a:xfrm>
                <a:off x="5711" y="1821"/>
                <a:ext cx="8" cy="5"/>
              </a:xfrm>
              <a:custGeom>
                <a:avLst/>
                <a:gdLst>
                  <a:gd name="T0" fmla="*/ 0 w 4"/>
                  <a:gd name="T1" fmla="*/ 0 h 3"/>
                  <a:gd name="T2" fmla="*/ 1 w 4"/>
                  <a:gd name="T3" fmla="*/ 2 h 3"/>
                  <a:gd name="T4" fmla="*/ 2 w 4"/>
                  <a:gd name="T5" fmla="*/ 2 h 3"/>
                  <a:gd name="T6" fmla="*/ 3 w 4"/>
                  <a:gd name="T7" fmla="*/ 3 h 3"/>
                  <a:gd name="T8" fmla="*/ 4 w 4"/>
                  <a:gd name="T9" fmla="*/ 2 h 3"/>
                  <a:gd name="T10" fmla="*/ 3 w 4"/>
                  <a:gd name="T11" fmla="*/ 1 h 3"/>
                  <a:gd name="T12" fmla="*/ 0 w 4"/>
                  <a:gd name="T13" fmla="*/ 0 h 3"/>
                </a:gdLst>
                <a:ahLst/>
                <a:cxnLst>
                  <a:cxn ang="0">
                    <a:pos x="T0" y="T1"/>
                  </a:cxn>
                  <a:cxn ang="0">
                    <a:pos x="T2" y="T3"/>
                  </a:cxn>
                  <a:cxn ang="0">
                    <a:pos x="T4" y="T5"/>
                  </a:cxn>
                  <a:cxn ang="0">
                    <a:pos x="T6" y="T7"/>
                  </a:cxn>
                  <a:cxn ang="0">
                    <a:pos x="T8" y="T9"/>
                  </a:cxn>
                  <a:cxn ang="0">
                    <a:pos x="T10" y="T11"/>
                  </a:cxn>
                  <a:cxn ang="0">
                    <a:pos x="T12" y="T13"/>
                  </a:cxn>
                </a:cxnLst>
                <a:rect l="0" t="0" r="r" b="b"/>
                <a:pathLst>
                  <a:path w="4" h="3">
                    <a:moveTo>
                      <a:pt x="0" y="0"/>
                    </a:moveTo>
                    <a:cubicBezTo>
                      <a:pt x="0" y="0"/>
                      <a:pt x="0" y="1"/>
                      <a:pt x="1" y="2"/>
                    </a:cubicBezTo>
                    <a:cubicBezTo>
                      <a:pt x="1" y="2"/>
                      <a:pt x="2" y="2"/>
                      <a:pt x="2" y="2"/>
                    </a:cubicBezTo>
                    <a:cubicBezTo>
                      <a:pt x="2" y="3"/>
                      <a:pt x="3" y="3"/>
                      <a:pt x="3" y="3"/>
                    </a:cubicBezTo>
                    <a:cubicBezTo>
                      <a:pt x="3" y="3"/>
                      <a:pt x="4" y="2"/>
                      <a:pt x="4" y="2"/>
                    </a:cubicBezTo>
                    <a:cubicBezTo>
                      <a:pt x="4" y="2"/>
                      <a:pt x="4" y="1"/>
                      <a:pt x="3" y="1"/>
                    </a:cubicBezTo>
                    <a:cubicBezTo>
                      <a:pt x="2" y="0"/>
                      <a:pt x="1" y="0"/>
                      <a:pt x="0" y="0"/>
                    </a:cubicBezTo>
                  </a:path>
                </a:pathLst>
              </a:custGeom>
              <a:solidFill>
                <a:srgbClr val="8C7D7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spTree>
    <p:extLst>
      <p:ext uri="{BB962C8B-B14F-4D97-AF65-F5344CB8AC3E}">
        <p14:creationId xmlns:p14="http://schemas.microsoft.com/office/powerpoint/2010/main" val="2954652076"/>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207"/>
                                        </p:tgtEl>
                                        <p:attrNameLst>
                                          <p:attrName>style.visibility</p:attrName>
                                        </p:attrNameLst>
                                      </p:cBhvr>
                                      <p:to>
                                        <p:strVal val="visible"/>
                                      </p:to>
                                    </p:set>
                                    <p:animEffect transition="in" filter="fade">
                                      <p:cBhvr>
                                        <p:cTn id="7" dur="250"/>
                                        <p:tgtEl>
                                          <p:spTgt spid="207"/>
                                        </p:tgtEl>
                                      </p:cBhvr>
                                    </p:animEffect>
                                  </p:childTnLst>
                                </p:cTn>
                              </p:par>
                            </p:childTnLst>
                          </p:cTn>
                        </p:par>
                        <p:par>
                          <p:cTn id="8" fill="hold">
                            <p:stCondLst>
                              <p:cond delay="250"/>
                            </p:stCondLst>
                            <p:childTnLst>
                              <p:par>
                                <p:cTn id="9" presetID="10" presetClass="entr" presetSubtype="0" fill="hold" nodeType="afterEffect">
                                  <p:stCondLst>
                                    <p:cond delay="500"/>
                                  </p:stCondLst>
                                  <p:childTnLst>
                                    <p:set>
                                      <p:cBhvr>
                                        <p:cTn id="10" dur="1" fill="hold">
                                          <p:stCondLst>
                                            <p:cond delay="0"/>
                                          </p:stCondLst>
                                        </p:cTn>
                                        <p:tgtEl>
                                          <p:spTgt spid="208"/>
                                        </p:tgtEl>
                                        <p:attrNameLst>
                                          <p:attrName>style.visibility</p:attrName>
                                        </p:attrNameLst>
                                      </p:cBhvr>
                                      <p:to>
                                        <p:strVal val="visible"/>
                                      </p:to>
                                    </p:set>
                                    <p:animEffect transition="in" filter="fade">
                                      <p:cBhvr>
                                        <p:cTn id="11" dur="250"/>
                                        <p:tgtEl>
                                          <p:spTgt spid="20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Attacks devastate budgets</a:t>
            </a:r>
          </a:p>
        </p:txBody>
      </p:sp>
      <p:sp>
        <p:nvSpPr>
          <p:cNvPr id="672" name="AutoShape 432"/>
          <p:cNvSpPr>
            <a:spLocks noChangeAspect="1" noChangeArrowheads="1" noTextEdit="1"/>
          </p:cNvSpPr>
          <p:nvPr/>
        </p:nvSpPr>
        <p:spPr bwMode="auto">
          <a:xfrm>
            <a:off x="5952705" y="1628817"/>
            <a:ext cx="6194688" cy="52669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3260" tIns="46630" rIns="93260" bIns="46630" numCol="1" anchor="t" anchorCtr="0" compatLnSpc="1">
            <a:prstTxWarp prst="textNoShape">
              <a:avLst/>
            </a:prstTxWarp>
          </a:bodyPr>
          <a:lstStyle/>
          <a:p>
            <a:endParaRPr lang="en-US" sz="1836" dirty="0"/>
          </a:p>
        </p:txBody>
      </p:sp>
      <p:grpSp>
        <p:nvGrpSpPr>
          <p:cNvPr id="1035" name="Group 1034"/>
          <p:cNvGrpSpPr/>
          <p:nvPr/>
        </p:nvGrpSpPr>
        <p:grpSpPr>
          <a:xfrm>
            <a:off x="267545" y="1670310"/>
            <a:ext cx="5645937" cy="4923820"/>
            <a:chOff x="261458" y="1637707"/>
            <a:chExt cx="5535735" cy="4827713"/>
          </a:xfrm>
        </p:grpSpPr>
        <p:sp>
          <p:nvSpPr>
            <p:cNvPr id="1024" name="Rectangle 51"/>
            <p:cNvSpPr>
              <a:spLocks noChangeArrowheads="1"/>
            </p:cNvSpPr>
            <p:nvPr/>
          </p:nvSpPr>
          <p:spPr bwMode="auto">
            <a:xfrm>
              <a:off x="261458" y="1637707"/>
              <a:ext cx="5535735" cy="4007455"/>
            </a:xfrm>
            <a:prstGeom prst="rect">
              <a:avLst/>
            </a:prstGeom>
            <a:solidFill>
              <a:srgbClr val="EEEEEE"/>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27" tIns="45713" rIns="91427" bIns="45713" numCol="1" anchor="t" anchorCtr="0" compatLnSpc="1">
              <a:prstTxWarp prst="textNoShape">
                <a:avLst/>
              </a:prstTxWarp>
            </a:bodyPr>
            <a:lstStyle/>
            <a:p>
              <a:endParaRPr lang="en-US" dirty="0"/>
            </a:p>
          </p:txBody>
        </p:sp>
        <p:sp>
          <p:nvSpPr>
            <p:cNvPr id="8" name="TextBox 7"/>
            <p:cNvSpPr txBox="1"/>
            <p:nvPr/>
          </p:nvSpPr>
          <p:spPr>
            <a:xfrm>
              <a:off x="261458" y="5638375"/>
              <a:ext cx="5535734" cy="827045"/>
            </a:xfrm>
            <a:prstGeom prst="rect">
              <a:avLst/>
            </a:prstGeom>
            <a:solidFill>
              <a:schemeClr val="accent2"/>
            </a:solidFill>
          </p:spPr>
          <p:txBody>
            <a:bodyPr wrap="square" lIns="0" tIns="149196" rIns="0" bIns="149196" rtlCol="0" anchor="ctr">
              <a:noAutofit/>
            </a:bodyPr>
            <a:lstStyle/>
            <a:p>
              <a:pPr algn="ctr" defTabSz="932129">
                <a:lnSpc>
                  <a:spcPct val="90000"/>
                </a:lnSpc>
                <a:spcBef>
                  <a:spcPct val="20000"/>
                </a:spcBef>
                <a:buClr>
                  <a:srgbClr val="FFFFFF"/>
                </a:buClr>
                <a:buSzPct val="90000"/>
                <a:defRPr/>
              </a:pPr>
              <a:r>
                <a:rPr lang="en-US" sz="2400" kern="0" dirty="0">
                  <a:solidFill>
                    <a:srgbClr val="FFFFFF"/>
                  </a:solidFill>
                  <a:latin typeface="Segoe UI Semibold" panose="020B0702040204020203" pitchFamily="34" charset="0"/>
                  <a:cs typeface="Segoe UI Semibold" panose="020B0702040204020203" pitchFamily="34" charset="0"/>
                </a:rPr>
                <a:t>Before: </a:t>
              </a:r>
              <a:r>
                <a:rPr lang="en-US" sz="2400" kern="0" dirty="0">
                  <a:solidFill>
                    <a:srgbClr val="FFFFFF"/>
                  </a:solidFill>
                </a:rPr>
                <a:t>Customers buy</a:t>
              </a:r>
            </a:p>
          </p:txBody>
        </p:sp>
        <p:grpSp>
          <p:nvGrpSpPr>
            <p:cNvPr id="101" name="Group 100"/>
            <p:cNvGrpSpPr/>
            <p:nvPr/>
          </p:nvGrpSpPr>
          <p:grpSpPr>
            <a:xfrm>
              <a:off x="2173605" y="1818576"/>
              <a:ext cx="1711441" cy="3841392"/>
              <a:chOff x="2081883" y="2127026"/>
              <a:chExt cx="1525588" cy="3424238"/>
            </a:xfrm>
          </p:grpSpPr>
          <p:sp>
            <p:nvSpPr>
              <p:cNvPr id="12" name="Oval 7"/>
              <p:cNvSpPr>
                <a:spLocks noChangeArrowheads="1"/>
              </p:cNvSpPr>
              <p:nvPr/>
            </p:nvSpPr>
            <p:spPr bwMode="auto">
              <a:xfrm>
                <a:off x="2081883" y="5157564"/>
                <a:ext cx="315913" cy="319088"/>
              </a:xfrm>
              <a:prstGeom prst="ellipse">
                <a:avLst/>
              </a:prstGeom>
              <a:solidFill>
                <a:srgbClr val="90573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p>
                <a:endParaRPr lang="en-US" sz="1836"/>
              </a:p>
            </p:txBody>
          </p:sp>
          <p:sp>
            <p:nvSpPr>
              <p:cNvPr id="13" name="Rectangle 8"/>
              <p:cNvSpPr>
                <a:spLocks noChangeArrowheads="1"/>
              </p:cNvSpPr>
              <p:nvPr/>
            </p:nvSpPr>
            <p:spPr bwMode="auto">
              <a:xfrm>
                <a:off x="2124746" y="4032026"/>
                <a:ext cx="211138" cy="1263650"/>
              </a:xfrm>
              <a:prstGeom prst="rect">
                <a:avLst/>
              </a:prstGeom>
              <a:solidFill>
                <a:srgbClr val="90573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3260" tIns="46630" rIns="93260" bIns="46630" numCol="1" anchor="t" anchorCtr="0" compatLnSpc="1">
                <a:prstTxWarp prst="textNoShape">
                  <a:avLst/>
                </a:prstTxWarp>
              </a:bodyPr>
              <a:lstStyle/>
              <a:p>
                <a:endParaRPr lang="en-US" sz="1836"/>
              </a:p>
            </p:txBody>
          </p:sp>
          <p:sp>
            <p:nvSpPr>
              <p:cNvPr id="14" name="Rectangle 9"/>
              <p:cNvSpPr>
                <a:spLocks noChangeArrowheads="1"/>
              </p:cNvSpPr>
              <p:nvPr/>
            </p:nvSpPr>
            <p:spPr bwMode="auto">
              <a:xfrm>
                <a:off x="2124746" y="4032026"/>
                <a:ext cx="211138" cy="1263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3260" tIns="46630" rIns="93260" bIns="46630" numCol="1" anchor="t" anchorCtr="0" compatLnSpc="1">
                <a:prstTxWarp prst="textNoShape">
                  <a:avLst/>
                </a:prstTxWarp>
              </a:bodyPr>
              <a:lstStyle/>
              <a:p>
                <a:endParaRPr lang="en-US" sz="1836"/>
              </a:p>
            </p:txBody>
          </p:sp>
          <p:sp>
            <p:nvSpPr>
              <p:cNvPr id="15" name="Freeform 10"/>
              <p:cNvSpPr>
                <a:spLocks/>
              </p:cNvSpPr>
              <p:nvPr/>
            </p:nvSpPr>
            <p:spPr bwMode="auto">
              <a:xfrm>
                <a:off x="2173958" y="2127026"/>
                <a:ext cx="1211263" cy="1219200"/>
              </a:xfrm>
              <a:custGeom>
                <a:avLst/>
                <a:gdLst>
                  <a:gd name="T0" fmla="*/ 112 w 195"/>
                  <a:gd name="T1" fmla="*/ 12 h 195"/>
                  <a:gd name="T2" fmla="*/ 112 w 195"/>
                  <a:gd name="T3" fmla="*/ 12 h 195"/>
                  <a:gd name="T4" fmla="*/ 112 w 195"/>
                  <a:gd name="T5" fmla="*/ 12 h 195"/>
                  <a:gd name="T6" fmla="*/ 140 w 195"/>
                  <a:gd name="T7" fmla="*/ 22 h 195"/>
                  <a:gd name="T8" fmla="*/ 163 w 195"/>
                  <a:gd name="T9" fmla="*/ 42 h 195"/>
                  <a:gd name="T10" fmla="*/ 163 w 195"/>
                  <a:gd name="T11" fmla="*/ 42 h 195"/>
                  <a:gd name="T12" fmla="*/ 178 w 195"/>
                  <a:gd name="T13" fmla="*/ 68 h 195"/>
                  <a:gd name="T14" fmla="*/ 184 w 195"/>
                  <a:gd name="T15" fmla="*/ 97 h 195"/>
                  <a:gd name="T16" fmla="*/ 184 w 195"/>
                  <a:gd name="T17" fmla="*/ 97 h 195"/>
                  <a:gd name="T18" fmla="*/ 178 w 195"/>
                  <a:gd name="T19" fmla="*/ 127 h 195"/>
                  <a:gd name="T20" fmla="*/ 163 w 195"/>
                  <a:gd name="T21" fmla="*/ 153 h 195"/>
                  <a:gd name="T22" fmla="*/ 163 w 195"/>
                  <a:gd name="T23" fmla="*/ 153 h 195"/>
                  <a:gd name="T24" fmla="*/ 140 w 195"/>
                  <a:gd name="T25" fmla="*/ 172 h 195"/>
                  <a:gd name="T26" fmla="*/ 112 w 195"/>
                  <a:gd name="T27" fmla="*/ 182 h 195"/>
                  <a:gd name="T28" fmla="*/ 82 w 195"/>
                  <a:gd name="T29" fmla="*/ 182 h 195"/>
                  <a:gd name="T30" fmla="*/ 54 w 195"/>
                  <a:gd name="T31" fmla="*/ 172 h 195"/>
                  <a:gd name="T32" fmla="*/ 31 w 195"/>
                  <a:gd name="T33" fmla="*/ 153 h 195"/>
                  <a:gd name="T34" fmla="*/ 16 w 195"/>
                  <a:gd name="T35" fmla="*/ 127 h 195"/>
                  <a:gd name="T36" fmla="*/ 11 w 195"/>
                  <a:gd name="T37" fmla="*/ 97 h 195"/>
                  <a:gd name="T38" fmla="*/ 11 w 195"/>
                  <a:gd name="T39" fmla="*/ 97 h 195"/>
                  <a:gd name="T40" fmla="*/ 16 w 195"/>
                  <a:gd name="T41" fmla="*/ 68 h 195"/>
                  <a:gd name="T42" fmla="*/ 31 w 195"/>
                  <a:gd name="T43" fmla="*/ 42 h 195"/>
                  <a:gd name="T44" fmla="*/ 54 w 195"/>
                  <a:gd name="T45" fmla="*/ 22 h 195"/>
                  <a:gd name="T46" fmla="*/ 82 w 195"/>
                  <a:gd name="T47" fmla="*/ 12 h 195"/>
                  <a:gd name="T48" fmla="*/ 82 w 195"/>
                  <a:gd name="T49" fmla="*/ 12 h 195"/>
                  <a:gd name="T50" fmla="*/ 82 w 195"/>
                  <a:gd name="T51" fmla="*/ 12 h 195"/>
                  <a:gd name="T52" fmla="*/ 112 w 195"/>
                  <a:gd name="T53" fmla="*/ 12 h 1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95" h="195">
                    <a:moveTo>
                      <a:pt x="112" y="12"/>
                    </a:moveTo>
                    <a:cubicBezTo>
                      <a:pt x="112" y="12"/>
                      <a:pt x="112" y="12"/>
                      <a:pt x="112" y="12"/>
                    </a:cubicBezTo>
                    <a:cubicBezTo>
                      <a:pt x="112" y="12"/>
                      <a:pt x="112" y="12"/>
                      <a:pt x="112" y="12"/>
                    </a:cubicBezTo>
                    <a:cubicBezTo>
                      <a:pt x="122" y="3"/>
                      <a:pt x="139" y="9"/>
                      <a:pt x="140" y="22"/>
                    </a:cubicBezTo>
                    <a:cubicBezTo>
                      <a:pt x="153" y="17"/>
                      <a:pt x="166" y="28"/>
                      <a:pt x="163" y="42"/>
                    </a:cubicBezTo>
                    <a:cubicBezTo>
                      <a:pt x="163" y="42"/>
                      <a:pt x="163" y="42"/>
                      <a:pt x="163" y="42"/>
                    </a:cubicBezTo>
                    <a:cubicBezTo>
                      <a:pt x="177" y="41"/>
                      <a:pt x="186" y="56"/>
                      <a:pt x="178" y="68"/>
                    </a:cubicBezTo>
                    <a:cubicBezTo>
                      <a:pt x="192" y="72"/>
                      <a:pt x="195" y="89"/>
                      <a:pt x="184" y="97"/>
                    </a:cubicBezTo>
                    <a:cubicBezTo>
                      <a:pt x="184" y="97"/>
                      <a:pt x="184" y="97"/>
                      <a:pt x="184" y="97"/>
                    </a:cubicBezTo>
                    <a:cubicBezTo>
                      <a:pt x="195" y="106"/>
                      <a:pt x="192" y="123"/>
                      <a:pt x="178" y="127"/>
                    </a:cubicBezTo>
                    <a:cubicBezTo>
                      <a:pt x="186" y="138"/>
                      <a:pt x="177" y="154"/>
                      <a:pt x="163" y="153"/>
                    </a:cubicBezTo>
                    <a:cubicBezTo>
                      <a:pt x="163" y="153"/>
                      <a:pt x="163" y="153"/>
                      <a:pt x="163" y="153"/>
                    </a:cubicBezTo>
                    <a:cubicBezTo>
                      <a:pt x="166" y="166"/>
                      <a:pt x="153" y="178"/>
                      <a:pt x="140" y="172"/>
                    </a:cubicBezTo>
                    <a:cubicBezTo>
                      <a:pt x="139" y="186"/>
                      <a:pt x="122" y="192"/>
                      <a:pt x="112" y="182"/>
                    </a:cubicBezTo>
                    <a:cubicBezTo>
                      <a:pt x="106" y="195"/>
                      <a:pt x="88" y="195"/>
                      <a:pt x="82" y="182"/>
                    </a:cubicBezTo>
                    <a:cubicBezTo>
                      <a:pt x="72" y="192"/>
                      <a:pt x="56" y="186"/>
                      <a:pt x="54" y="172"/>
                    </a:cubicBezTo>
                    <a:cubicBezTo>
                      <a:pt x="41" y="178"/>
                      <a:pt x="28" y="166"/>
                      <a:pt x="31" y="153"/>
                    </a:cubicBezTo>
                    <a:cubicBezTo>
                      <a:pt x="17" y="154"/>
                      <a:pt x="8" y="138"/>
                      <a:pt x="16" y="127"/>
                    </a:cubicBezTo>
                    <a:cubicBezTo>
                      <a:pt x="3" y="123"/>
                      <a:pt x="0" y="106"/>
                      <a:pt x="11" y="97"/>
                    </a:cubicBezTo>
                    <a:cubicBezTo>
                      <a:pt x="11" y="97"/>
                      <a:pt x="11" y="97"/>
                      <a:pt x="11" y="97"/>
                    </a:cubicBezTo>
                    <a:cubicBezTo>
                      <a:pt x="0" y="89"/>
                      <a:pt x="3" y="72"/>
                      <a:pt x="16" y="68"/>
                    </a:cubicBezTo>
                    <a:cubicBezTo>
                      <a:pt x="8" y="56"/>
                      <a:pt x="17" y="41"/>
                      <a:pt x="31" y="42"/>
                    </a:cubicBezTo>
                    <a:cubicBezTo>
                      <a:pt x="28" y="28"/>
                      <a:pt x="41" y="17"/>
                      <a:pt x="54" y="22"/>
                    </a:cubicBezTo>
                    <a:cubicBezTo>
                      <a:pt x="56" y="9"/>
                      <a:pt x="72" y="3"/>
                      <a:pt x="82" y="12"/>
                    </a:cubicBezTo>
                    <a:cubicBezTo>
                      <a:pt x="82" y="12"/>
                      <a:pt x="82" y="12"/>
                      <a:pt x="82" y="12"/>
                    </a:cubicBezTo>
                    <a:cubicBezTo>
                      <a:pt x="82" y="12"/>
                      <a:pt x="82" y="12"/>
                      <a:pt x="82" y="12"/>
                    </a:cubicBezTo>
                    <a:cubicBezTo>
                      <a:pt x="88" y="0"/>
                      <a:pt x="106" y="0"/>
                      <a:pt x="112" y="12"/>
                    </a:cubicBezTo>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p>
                <a:endParaRPr lang="en-US" sz="1836"/>
              </a:p>
            </p:txBody>
          </p:sp>
          <p:sp>
            <p:nvSpPr>
              <p:cNvPr id="16" name="Freeform 11"/>
              <p:cNvSpPr>
                <a:spLocks/>
              </p:cNvSpPr>
              <p:nvPr/>
            </p:nvSpPr>
            <p:spPr bwMode="auto">
              <a:xfrm>
                <a:off x="2254921" y="5295676"/>
                <a:ext cx="42863" cy="42863"/>
              </a:xfrm>
              <a:custGeom>
                <a:avLst/>
                <a:gdLst>
                  <a:gd name="T0" fmla="*/ 27 w 27"/>
                  <a:gd name="T1" fmla="*/ 0 h 27"/>
                  <a:gd name="T2" fmla="*/ 0 w 27"/>
                  <a:gd name="T3" fmla="*/ 0 h 27"/>
                  <a:gd name="T4" fmla="*/ 4 w 27"/>
                  <a:gd name="T5" fmla="*/ 27 h 27"/>
                  <a:gd name="T6" fmla="*/ 24 w 27"/>
                  <a:gd name="T7" fmla="*/ 19 h 27"/>
                  <a:gd name="T8" fmla="*/ 27 w 27"/>
                  <a:gd name="T9" fmla="*/ 0 h 27"/>
                </a:gdLst>
                <a:ahLst/>
                <a:cxnLst>
                  <a:cxn ang="0">
                    <a:pos x="T0" y="T1"/>
                  </a:cxn>
                  <a:cxn ang="0">
                    <a:pos x="T2" y="T3"/>
                  </a:cxn>
                  <a:cxn ang="0">
                    <a:pos x="T4" y="T5"/>
                  </a:cxn>
                  <a:cxn ang="0">
                    <a:pos x="T6" y="T7"/>
                  </a:cxn>
                  <a:cxn ang="0">
                    <a:pos x="T8" y="T9"/>
                  </a:cxn>
                </a:cxnLst>
                <a:rect l="0" t="0" r="r" b="b"/>
                <a:pathLst>
                  <a:path w="27" h="27">
                    <a:moveTo>
                      <a:pt x="27" y="0"/>
                    </a:moveTo>
                    <a:lnTo>
                      <a:pt x="0" y="0"/>
                    </a:lnTo>
                    <a:lnTo>
                      <a:pt x="4" y="27"/>
                    </a:lnTo>
                    <a:lnTo>
                      <a:pt x="24" y="19"/>
                    </a:lnTo>
                    <a:lnTo>
                      <a:pt x="27" y="0"/>
                    </a:lnTo>
                    <a:close/>
                  </a:path>
                </a:pathLst>
              </a:custGeom>
              <a:solidFill>
                <a:srgbClr val="875D4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p>
                <a:endParaRPr lang="en-US" sz="1836"/>
              </a:p>
            </p:txBody>
          </p:sp>
          <p:sp>
            <p:nvSpPr>
              <p:cNvPr id="17" name="Freeform 12"/>
              <p:cNvSpPr>
                <a:spLocks/>
              </p:cNvSpPr>
              <p:nvPr/>
            </p:nvSpPr>
            <p:spPr bwMode="auto">
              <a:xfrm>
                <a:off x="2254921" y="5295676"/>
                <a:ext cx="42863" cy="42863"/>
              </a:xfrm>
              <a:custGeom>
                <a:avLst/>
                <a:gdLst>
                  <a:gd name="T0" fmla="*/ 27 w 27"/>
                  <a:gd name="T1" fmla="*/ 0 h 27"/>
                  <a:gd name="T2" fmla="*/ 0 w 27"/>
                  <a:gd name="T3" fmla="*/ 0 h 27"/>
                  <a:gd name="T4" fmla="*/ 4 w 27"/>
                  <a:gd name="T5" fmla="*/ 27 h 27"/>
                  <a:gd name="T6" fmla="*/ 24 w 27"/>
                  <a:gd name="T7" fmla="*/ 19 h 27"/>
                  <a:gd name="T8" fmla="*/ 27 w 27"/>
                  <a:gd name="T9" fmla="*/ 0 h 27"/>
                </a:gdLst>
                <a:ahLst/>
                <a:cxnLst>
                  <a:cxn ang="0">
                    <a:pos x="T0" y="T1"/>
                  </a:cxn>
                  <a:cxn ang="0">
                    <a:pos x="T2" y="T3"/>
                  </a:cxn>
                  <a:cxn ang="0">
                    <a:pos x="T4" y="T5"/>
                  </a:cxn>
                  <a:cxn ang="0">
                    <a:pos x="T6" y="T7"/>
                  </a:cxn>
                  <a:cxn ang="0">
                    <a:pos x="T8" y="T9"/>
                  </a:cxn>
                </a:cxnLst>
                <a:rect l="0" t="0" r="r" b="b"/>
                <a:pathLst>
                  <a:path w="27" h="27">
                    <a:moveTo>
                      <a:pt x="27" y="0"/>
                    </a:moveTo>
                    <a:lnTo>
                      <a:pt x="0" y="0"/>
                    </a:lnTo>
                    <a:lnTo>
                      <a:pt x="4" y="27"/>
                    </a:lnTo>
                    <a:lnTo>
                      <a:pt x="24" y="19"/>
                    </a:lnTo>
                    <a:lnTo>
                      <a:pt x="27"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p>
                <a:endParaRPr lang="en-US" sz="1836"/>
              </a:p>
            </p:txBody>
          </p:sp>
          <p:sp>
            <p:nvSpPr>
              <p:cNvPr id="18" name="Freeform 13"/>
              <p:cNvSpPr>
                <a:spLocks noEditPoints="1"/>
              </p:cNvSpPr>
              <p:nvPr/>
            </p:nvSpPr>
            <p:spPr bwMode="auto">
              <a:xfrm>
                <a:off x="2186658" y="4032026"/>
                <a:ext cx="136525" cy="1263650"/>
              </a:xfrm>
              <a:custGeom>
                <a:avLst/>
                <a:gdLst>
                  <a:gd name="T0" fmla="*/ 5 w 22"/>
                  <a:gd name="T1" fmla="*/ 91 h 202"/>
                  <a:gd name="T2" fmla="*/ 11 w 22"/>
                  <a:gd name="T3" fmla="*/ 202 h 202"/>
                  <a:gd name="T4" fmla="*/ 18 w 22"/>
                  <a:gd name="T5" fmla="*/ 202 h 202"/>
                  <a:gd name="T6" fmla="*/ 22 w 22"/>
                  <a:gd name="T7" fmla="*/ 147 h 202"/>
                  <a:gd name="T8" fmla="*/ 22 w 22"/>
                  <a:gd name="T9" fmla="*/ 138 h 202"/>
                  <a:gd name="T10" fmla="*/ 22 w 22"/>
                  <a:gd name="T11" fmla="*/ 138 h 202"/>
                  <a:gd name="T12" fmla="*/ 20 w 22"/>
                  <a:gd name="T13" fmla="*/ 127 h 202"/>
                  <a:gd name="T14" fmla="*/ 16 w 22"/>
                  <a:gd name="T15" fmla="*/ 101 h 202"/>
                  <a:gd name="T16" fmla="*/ 5 w 22"/>
                  <a:gd name="T17" fmla="*/ 91 h 202"/>
                  <a:gd name="T18" fmla="*/ 0 w 22"/>
                  <a:gd name="T19" fmla="*/ 0 h 202"/>
                  <a:gd name="T20" fmla="*/ 0 w 22"/>
                  <a:gd name="T21" fmla="*/ 0 h 202"/>
                  <a:gd name="T22" fmla="*/ 4 w 22"/>
                  <a:gd name="T23" fmla="*/ 70 h 202"/>
                  <a:gd name="T24" fmla="*/ 11 w 22"/>
                  <a:gd name="T25" fmla="*/ 66 h 202"/>
                  <a:gd name="T26" fmla="*/ 0 w 22"/>
                  <a:gd name="T27" fmla="*/ 0 h 202"/>
                  <a:gd name="T28" fmla="*/ 1 w 22"/>
                  <a:gd name="T29" fmla="*/ 0 h 202"/>
                  <a:gd name="T30" fmla="*/ 0 w 22"/>
                  <a:gd name="T31" fmla="*/ 0 h 2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2" h="202">
                    <a:moveTo>
                      <a:pt x="5" y="91"/>
                    </a:moveTo>
                    <a:cubicBezTo>
                      <a:pt x="11" y="202"/>
                      <a:pt x="11" y="202"/>
                      <a:pt x="11" y="202"/>
                    </a:cubicBezTo>
                    <a:cubicBezTo>
                      <a:pt x="18" y="202"/>
                      <a:pt x="18" y="202"/>
                      <a:pt x="18" y="202"/>
                    </a:cubicBezTo>
                    <a:cubicBezTo>
                      <a:pt x="22" y="147"/>
                      <a:pt x="22" y="147"/>
                      <a:pt x="22" y="147"/>
                    </a:cubicBezTo>
                    <a:cubicBezTo>
                      <a:pt x="22" y="138"/>
                      <a:pt x="22" y="138"/>
                      <a:pt x="22" y="138"/>
                    </a:cubicBezTo>
                    <a:cubicBezTo>
                      <a:pt x="22" y="138"/>
                      <a:pt x="22" y="138"/>
                      <a:pt x="22" y="138"/>
                    </a:cubicBezTo>
                    <a:cubicBezTo>
                      <a:pt x="20" y="127"/>
                      <a:pt x="20" y="127"/>
                      <a:pt x="20" y="127"/>
                    </a:cubicBezTo>
                    <a:cubicBezTo>
                      <a:pt x="16" y="101"/>
                      <a:pt x="16" y="101"/>
                      <a:pt x="16" y="101"/>
                    </a:cubicBezTo>
                    <a:cubicBezTo>
                      <a:pt x="5" y="91"/>
                      <a:pt x="5" y="91"/>
                      <a:pt x="5" y="91"/>
                    </a:cubicBezTo>
                    <a:moveTo>
                      <a:pt x="0" y="0"/>
                    </a:moveTo>
                    <a:cubicBezTo>
                      <a:pt x="0" y="0"/>
                      <a:pt x="0" y="0"/>
                      <a:pt x="0" y="0"/>
                    </a:cubicBezTo>
                    <a:cubicBezTo>
                      <a:pt x="4" y="70"/>
                      <a:pt x="4" y="70"/>
                      <a:pt x="4" y="70"/>
                    </a:cubicBezTo>
                    <a:cubicBezTo>
                      <a:pt x="6" y="69"/>
                      <a:pt x="8" y="67"/>
                      <a:pt x="11" y="66"/>
                    </a:cubicBezTo>
                    <a:cubicBezTo>
                      <a:pt x="0" y="0"/>
                      <a:pt x="0" y="0"/>
                      <a:pt x="0" y="0"/>
                    </a:cubicBezTo>
                    <a:cubicBezTo>
                      <a:pt x="1" y="0"/>
                      <a:pt x="1" y="0"/>
                      <a:pt x="1" y="0"/>
                    </a:cubicBezTo>
                    <a:cubicBezTo>
                      <a:pt x="0" y="0"/>
                      <a:pt x="0" y="0"/>
                      <a:pt x="0" y="0"/>
                    </a:cubicBezTo>
                  </a:path>
                </a:pathLst>
              </a:custGeom>
              <a:solidFill>
                <a:srgbClr val="875D4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p>
                <a:endParaRPr lang="en-US" sz="1836"/>
              </a:p>
            </p:txBody>
          </p:sp>
          <p:sp>
            <p:nvSpPr>
              <p:cNvPr id="19" name="Freeform 14"/>
              <p:cNvSpPr>
                <a:spLocks/>
              </p:cNvSpPr>
              <p:nvPr/>
            </p:nvSpPr>
            <p:spPr bwMode="auto">
              <a:xfrm>
                <a:off x="2466058" y="3070001"/>
                <a:ext cx="614363" cy="1038225"/>
              </a:xfrm>
              <a:custGeom>
                <a:avLst/>
                <a:gdLst>
                  <a:gd name="T0" fmla="*/ 71 w 99"/>
                  <a:gd name="T1" fmla="*/ 52 h 166"/>
                  <a:gd name="T2" fmla="*/ 71 w 99"/>
                  <a:gd name="T3" fmla="*/ 0 h 166"/>
                  <a:gd name="T4" fmla="*/ 20 w 99"/>
                  <a:gd name="T5" fmla="*/ 0 h 166"/>
                  <a:gd name="T6" fmla="*/ 19 w 99"/>
                  <a:gd name="T7" fmla="*/ 51 h 166"/>
                  <a:gd name="T8" fmla="*/ 13 w 99"/>
                  <a:gd name="T9" fmla="*/ 56 h 166"/>
                  <a:gd name="T10" fmla="*/ 0 w 99"/>
                  <a:gd name="T11" fmla="*/ 56 h 166"/>
                  <a:gd name="T12" fmla="*/ 0 w 99"/>
                  <a:gd name="T13" fmla="*/ 166 h 166"/>
                  <a:gd name="T14" fmla="*/ 99 w 99"/>
                  <a:gd name="T15" fmla="*/ 166 h 166"/>
                  <a:gd name="T16" fmla="*/ 99 w 99"/>
                  <a:gd name="T17" fmla="*/ 56 h 166"/>
                  <a:gd name="T18" fmla="*/ 74 w 99"/>
                  <a:gd name="T19" fmla="*/ 56 h 166"/>
                  <a:gd name="T20" fmla="*/ 71 w 99"/>
                  <a:gd name="T21" fmla="*/ 52 h 1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99" h="166">
                    <a:moveTo>
                      <a:pt x="71" y="52"/>
                    </a:moveTo>
                    <a:cubicBezTo>
                      <a:pt x="71" y="0"/>
                      <a:pt x="71" y="0"/>
                      <a:pt x="71" y="0"/>
                    </a:cubicBezTo>
                    <a:cubicBezTo>
                      <a:pt x="20" y="0"/>
                      <a:pt x="20" y="0"/>
                      <a:pt x="20" y="0"/>
                    </a:cubicBezTo>
                    <a:cubicBezTo>
                      <a:pt x="19" y="51"/>
                      <a:pt x="19" y="51"/>
                      <a:pt x="19" y="51"/>
                    </a:cubicBezTo>
                    <a:cubicBezTo>
                      <a:pt x="18" y="54"/>
                      <a:pt x="15" y="56"/>
                      <a:pt x="13" y="56"/>
                    </a:cubicBezTo>
                    <a:cubicBezTo>
                      <a:pt x="0" y="56"/>
                      <a:pt x="0" y="56"/>
                      <a:pt x="0" y="56"/>
                    </a:cubicBezTo>
                    <a:cubicBezTo>
                      <a:pt x="0" y="166"/>
                      <a:pt x="0" y="166"/>
                      <a:pt x="0" y="166"/>
                    </a:cubicBezTo>
                    <a:cubicBezTo>
                      <a:pt x="99" y="166"/>
                      <a:pt x="99" y="166"/>
                      <a:pt x="99" y="166"/>
                    </a:cubicBezTo>
                    <a:cubicBezTo>
                      <a:pt x="99" y="56"/>
                      <a:pt x="99" y="56"/>
                      <a:pt x="99" y="56"/>
                    </a:cubicBezTo>
                    <a:cubicBezTo>
                      <a:pt x="74" y="56"/>
                      <a:pt x="74" y="56"/>
                      <a:pt x="74" y="56"/>
                    </a:cubicBezTo>
                    <a:cubicBezTo>
                      <a:pt x="72" y="56"/>
                      <a:pt x="71" y="54"/>
                      <a:pt x="71" y="52"/>
                    </a:cubicBezTo>
                  </a:path>
                </a:pathLst>
              </a:custGeom>
              <a:solidFill>
                <a:srgbClr val="90573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p>
                <a:endParaRPr lang="en-US" sz="1836"/>
              </a:p>
            </p:txBody>
          </p:sp>
          <p:sp>
            <p:nvSpPr>
              <p:cNvPr id="20" name="Freeform 15"/>
              <p:cNvSpPr>
                <a:spLocks/>
              </p:cNvSpPr>
              <p:nvPr/>
            </p:nvSpPr>
            <p:spPr bwMode="auto">
              <a:xfrm>
                <a:off x="2583533" y="3239864"/>
                <a:ext cx="323850" cy="142875"/>
              </a:xfrm>
              <a:custGeom>
                <a:avLst/>
                <a:gdLst>
                  <a:gd name="T0" fmla="*/ 52 w 52"/>
                  <a:gd name="T1" fmla="*/ 0 h 23"/>
                  <a:gd name="T2" fmla="*/ 46 w 52"/>
                  <a:gd name="T3" fmla="*/ 3 h 23"/>
                  <a:gd name="T4" fmla="*/ 20 w 52"/>
                  <a:gd name="T5" fmla="*/ 12 h 23"/>
                  <a:gd name="T6" fmla="*/ 6 w 52"/>
                  <a:gd name="T7" fmla="*/ 9 h 23"/>
                  <a:gd name="T8" fmla="*/ 0 w 52"/>
                  <a:gd name="T9" fmla="*/ 6 h 23"/>
                  <a:gd name="T10" fmla="*/ 0 w 52"/>
                  <a:gd name="T11" fmla="*/ 23 h 23"/>
                  <a:gd name="T12" fmla="*/ 52 w 52"/>
                  <a:gd name="T13" fmla="*/ 4 h 23"/>
                  <a:gd name="T14" fmla="*/ 52 w 52"/>
                  <a:gd name="T15" fmla="*/ 0 h 2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2" h="23">
                    <a:moveTo>
                      <a:pt x="52" y="0"/>
                    </a:moveTo>
                    <a:cubicBezTo>
                      <a:pt x="50" y="1"/>
                      <a:pt x="48" y="2"/>
                      <a:pt x="46" y="3"/>
                    </a:cubicBezTo>
                    <a:cubicBezTo>
                      <a:pt x="38" y="8"/>
                      <a:pt x="29" y="12"/>
                      <a:pt x="20" y="12"/>
                    </a:cubicBezTo>
                    <a:cubicBezTo>
                      <a:pt x="16" y="12"/>
                      <a:pt x="11" y="11"/>
                      <a:pt x="6" y="9"/>
                    </a:cubicBezTo>
                    <a:cubicBezTo>
                      <a:pt x="4" y="8"/>
                      <a:pt x="2" y="7"/>
                      <a:pt x="0" y="6"/>
                    </a:cubicBezTo>
                    <a:cubicBezTo>
                      <a:pt x="0" y="23"/>
                      <a:pt x="0" y="23"/>
                      <a:pt x="0" y="23"/>
                    </a:cubicBezTo>
                    <a:cubicBezTo>
                      <a:pt x="43" y="23"/>
                      <a:pt x="52" y="4"/>
                      <a:pt x="52" y="4"/>
                    </a:cubicBezTo>
                    <a:cubicBezTo>
                      <a:pt x="52" y="0"/>
                      <a:pt x="52" y="0"/>
                      <a:pt x="52" y="0"/>
                    </a:cubicBezTo>
                  </a:path>
                </a:pathLst>
              </a:custGeom>
              <a:solidFill>
                <a:srgbClr val="875D4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p>
                <a:endParaRPr lang="en-US" sz="1836"/>
              </a:p>
            </p:txBody>
          </p:sp>
          <p:sp>
            <p:nvSpPr>
              <p:cNvPr id="21" name="Freeform 16"/>
              <p:cNvSpPr>
                <a:spLocks/>
              </p:cNvSpPr>
              <p:nvPr/>
            </p:nvSpPr>
            <p:spPr bwMode="auto">
              <a:xfrm>
                <a:off x="2547021" y="3420839"/>
                <a:ext cx="6350" cy="0"/>
              </a:xfrm>
              <a:custGeom>
                <a:avLst/>
                <a:gdLst>
                  <a:gd name="T0" fmla="*/ 1 w 1"/>
                  <a:gd name="T1" fmla="*/ 0 w 1"/>
                  <a:gd name="T2" fmla="*/ 1 w 1"/>
                  <a:gd name="T3" fmla="*/ 1 w 1"/>
                </a:gdLst>
                <a:ahLst/>
                <a:cxnLst>
                  <a:cxn ang="0">
                    <a:pos x="T0" y="0"/>
                  </a:cxn>
                  <a:cxn ang="0">
                    <a:pos x="T1" y="0"/>
                  </a:cxn>
                  <a:cxn ang="0">
                    <a:pos x="T2" y="0"/>
                  </a:cxn>
                  <a:cxn ang="0">
                    <a:pos x="T3" y="0"/>
                  </a:cxn>
                </a:cxnLst>
                <a:rect l="0" t="0" r="r" b="b"/>
                <a:pathLst>
                  <a:path w="1">
                    <a:moveTo>
                      <a:pt x="1" y="0"/>
                    </a:moveTo>
                    <a:cubicBezTo>
                      <a:pt x="0" y="0"/>
                      <a:pt x="0" y="0"/>
                      <a:pt x="0" y="0"/>
                    </a:cubicBezTo>
                    <a:cubicBezTo>
                      <a:pt x="0" y="0"/>
                      <a:pt x="0" y="0"/>
                      <a:pt x="1" y="0"/>
                    </a:cubicBezTo>
                    <a:cubicBezTo>
                      <a:pt x="1" y="0"/>
                      <a:pt x="1" y="0"/>
                      <a:pt x="1" y="0"/>
                    </a:cubicBezTo>
                  </a:path>
                </a:pathLst>
              </a:custGeom>
              <a:solidFill>
                <a:srgbClr val="D77D3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p>
                <a:endParaRPr lang="en-US" sz="1836"/>
              </a:p>
            </p:txBody>
          </p:sp>
          <p:sp>
            <p:nvSpPr>
              <p:cNvPr id="22" name="Freeform 17"/>
              <p:cNvSpPr>
                <a:spLocks noEditPoints="1"/>
              </p:cNvSpPr>
              <p:nvPr/>
            </p:nvSpPr>
            <p:spPr bwMode="auto">
              <a:xfrm>
                <a:off x="2466058" y="3420839"/>
                <a:ext cx="87313" cy="512763"/>
              </a:xfrm>
              <a:custGeom>
                <a:avLst/>
                <a:gdLst>
                  <a:gd name="T0" fmla="*/ 3 w 14"/>
                  <a:gd name="T1" fmla="*/ 0 h 82"/>
                  <a:gd name="T2" fmla="*/ 0 w 14"/>
                  <a:gd name="T3" fmla="*/ 0 h 82"/>
                  <a:gd name="T4" fmla="*/ 0 w 14"/>
                  <a:gd name="T5" fmla="*/ 0 h 82"/>
                  <a:gd name="T6" fmla="*/ 3 w 14"/>
                  <a:gd name="T7" fmla="*/ 0 h 82"/>
                  <a:gd name="T8" fmla="*/ 14 w 14"/>
                  <a:gd name="T9" fmla="*/ 0 h 82"/>
                  <a:gd name="T10" fmla="*/ 13 w 14"/>
                  <a:gd name="T11" fmla="*/ 0 h 82"/>
                  <a:gd name="T12" fmla="*/ 13 w 14"/>
                  <a:gd name="T13" fmla="*/ 0 h 82"/>
                  <a:gd name="T14" fmla="*/ 7 w 14"/>
                  <a:gd name="T15" fmla="*/ 0 h 82"/>
                  <a:gd name="T16" fmla="*/ 2 w 14"/>
                  <a:gd name="T17" fmla="*/ 52 h 82"/>
                  <a:gd name="T18" fmla="*/ 4 w 14"/>
                  <a:gd name="T19" fmla="*/ 82 h 82"/>
                  <a:gd name="T20" fmla="*/ 14 w 14"/>
                  <a:gd name="T21" fmla="*/ 0 h 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4" h="82">
                    <a:moveTo>
                      <a:pt x="3" y="0"/>
                    </a:moveTo>
                    <a:cubicBezTo>
                      <a:pt x="0" y="0"/>
                      <a:pt x="0" y="0"/>
                      <a:pt x="0" y="0"/>
                    </a:cubicBezTo>
                    <a:cubicBezTo>
                      <a:pt x="0" y="0"/>
                      <a:pt x="0" y="0"/>
                      <a:pt x="0" y="0"/>
                    </a:cubicBezTo>
                    <a:cubicBezTo>
                      <a:pt x="1" y="0"/>
                      <a:pt x="2" y="0"/>
                      <a:pt x="3" y="0"/>
                    </a:cubicBezTo>
                    <a:moveTo>
                      <a:pt x="14" y="0"/>
                    </a:moveTo>
                    <a:cubicBezTo>
                      <a:pt x="13" y="0"/>
                      <a:pt x="13" y="0"/>
                      <a:pt x="13" y="0"/>
                    </a:cubicBezTo>
                    <a:cubicBezTo>
                      <a:pt x="13" y="0"/>
                      <a:pt x="13" y="0"/>
                      <a:pt x="13" y="0"/>
                    </a:cubicBezTo>
                    <a:cubicBezTo>
                      <a:pt x="7" y="0"/>
                      <a:pt x="7" y="0"/>
                      <a:pt x="7" y="0"/>
                    </a:cubicBezTo>
                    <a:cubicBezTo>
                      <a:pt x="4" y="18"/>
                      <a:pt x="2" y="35"/>
                      <a:pt x="2" y="52"/>
                    </a:cubicBezTo>
                    <a:cubicBezTo>
                      <a:pt x="2" y="62"/>
                      <a:pt x="3" y="72"/>
                      <a:pt x="4" y="82"/>
                    </a:cubicBezTo>
                    <a:cubicBezTo>
                      <a:pt x="4" y="54"/>
                      <a:pt x="13" y="2"/>
                      <a:pt x="14" y="0"/>
                    </a:cubicBezTo>
                  </a:path>
                </a:pathLst>
              </a:custGeom>
              <a:solidFill>
                <a:srgbClr val="875D4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p>
                <a:endParaRPr lang="en-US" sz="1836"/>
              </a:p>
            </p:txBody>
          </p:sp>
          <p:sp>
            <p:nvSpPr>
              <p:cNvPr id="23" name="Rectangle 18"/>
              <p:cNvSpPr>
                <a:spLocks noChangeArrowheads="1"/>
              </p:cNvSpPr>
              <p:nvPr/>
            </p:nvSpPr>
            <p:spPr bwMode="auto">
              <a:xfrm>
                <a:off x="2323183" y="4789264"/>
                <a:ext cx="788988" cy="161925"/>
              </a:xfrm>
              <a:prstGeom prst="rect">
                <a:avLst/>
              </a:prstGeom>
              <a:solidFill>
                <a:srgbClr val="5A1D5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3260" tIns="46630" rIns="93260" bIns="46630" numCol="1" anchor="t" anchorCtr="0" compatLnSpc="1">
                <a:prstTxWarp prst="textNoShape">
                  <a:avLst/>
                </a:prstTxWarp>
              </a:bodyPr>
              <a:lstStyle/>
              <a:p>
                <a:endParaRPr lang="en-US" sz="1836"/>
              </a:p>
            </p:txBody>
          </p:sp>
          <p:sp>
            <p:nvSpPr>
              <p:cNvPr id="24" name="Rectangle 19"/>
              <p:cNvSpPr>
                <a:spLocks noChangeArrowheads="1"/>
              </p:cNvSpPr>
              <p:nvPr/>
            </p:nvSpPr>
            <p:spPr bwMode="auto">
              <a:xfrm>
                <a:off x="2323183" y="4789264"/>
                <a:ext cx="788988" cy="161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3260" tIns="46630" rIns="93260" bIns="46630" numCol="1" anchor="t" anchorCtr="0" compatLnSpc="1">
                <a:prstTxWarp prst="textNoShape">
                  <a:avLst/>
                </a:prstTxWarp>
              </a:bodyPr>
              <a:lstStyle/>
              <a:p>
                <a:endParaRPr lang="en-US" sz="1836"/>
              </a:p>
            </p:txBody>
          </p:sp>
          <p:sp>
            <p:nvSpPr>
              <p:cNvPr id="25" name="Freeform 20"/>
              <p:cNvSpPr>
                <a:spLocks/>
              </p:cNvSpPr>
              <p:nvPr/>
            </p:nvSpPr>
            <p:spPr bwMode="auto">
              <a:xfrm>
                <a:off x="2124746" y="3420839"/>
                <a:ext cx="1290638" cy="1474788"/>
              </a:xfrm>
              <a:custGeom>
                <a:avLst/>
                <a:gdLst>
                  <a:gd name="T0" fmla="*/ 152 w 208"/>
                  <a:gd name="T1" fmla="*/ 0 h 236"/>
                  <a:gd name="T2" fmla="*/ 129 w 208"/>
                  <a:gd name="T3" fmla="*/ 0 h 236"/>
                  <a:gd name="T4" fmla="*/ 59 w 208"/>
                  <a:gd name="T5" fmla="*/ 83 h 236"/>
                  <a:gd name="T6" fmla="*/ 62 w 208"/>
                  <a:gd name="T7" fmla="*/ 0 h 236"/>
                  <a:gd name="T8" fmla="*/ 58 w 208"/>
                  <a:gd name="T9" fmla="*/ 0 h 236"/>
                  <a:gd name="T10" fmla="*/ 0 w 208"/>
                  <a:gd name="T11" fmla="*/ 58 h 236"/>
                  <a:gd name="T12" fmla="*/ 0 w 208"/>
                  <a:gd name="T13" fmla="*/ 98 h 236"/>
                  <a:gd name="T14" fmla="*/ 10 w 208"/>
                  <a:gd name="T15" fmla="*/ 98 h 236"/>
                  <a:gd name="T16" fmla="*/ 32 w 208"/>
                  <a:gd name="T17" fmla="*/ 236 h 236"/>
                  <a:gd name="T18" fmla="*/ 160 w 208"/>
                  <a:gd name="T19" fmla="*/ 236 h 236"/>
                  <a:gd name="T20" fmla="*/ 160 w 208"/>
                  <a:gd name="T21" fmla="*/ 98 h 236"/>
                  <a:gd name="T22" fmla="*/ 208 w 208"/>
                  <a:gd name="T23" fmla="*/ 98 h 236"/>
                  <a:gd name="T24" fmla="*/ 208 w 208"/>
                  <a:gd name="T25" fmla="*/ 55 h 236"/>
                  <a:gd name="T26" fmla="*/ 152 w 208"/>
                  <a:gd name="T27" fmla="*/ 0 h 2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08" h="236">
                    <a:moveTo>
                      <a:pt x="152" y="0"/>
                    </a:moveTo>
                    <a:cubicBezTo>
                      <a:pt x="129" y="0"/>
                      <a:pt x="129" y="0"/>
                      <a:pt x="129" y="0"/>
                    </a:cubicBezTo>
                    <a:cubicBezTo>
                      <a:pt x="110" y="33"/>
                      <a:pt x="88" y="62"/>
                      <a:pt x="59" y="83"/>
                    </a:cubicBezTo>
                    <a:cubicBezTo>
                      <a:pt x="55" y="57"/>
                      <a:pt x="57" y="29"/>
                      <a:pt x="62" y="0"/>
                    </a:cubicBezTo>
                    <a:cubicBezTo>
                      <a:pt x="58" y="0"/>
                      <a:pt x="58" y="0"/>
                      <a:pt x="58" y="0"/>
                    </a:cubicBezTo>
                    <a:cubicBezTo>
                      <a:pt x="26" y="0"/>
                      <a:pt x="0" y="26"/>
                      <a:pt x="0" y="58"/>
                    </a:cubicBezTo>
                    <a:cubicBezTo>
                      <a:pt x="0" y="98"/>
                      <a:pt x="0" y="98"/>
                      <a:pt x="0" y="98"/>
                    </a:cubicBezTo>
                    <a:cubicBezTo>
                      <a:pt x="10" y="98"/>
                      <a:pt x="10" y="98"/>
                      <a:pt x="10" y="98"/>
                    </a:cubicBezTo>
                    <a:cubicBezTo>
                      <a:pt x="32" y="236"/>
                      <a:pt x="32" y="236"/>
                      <a:pt x="32" y="236"/>
                    </a:cubicBezTo>
                    <a:cubicBezTo>
                      <a:pt x="160" y="236"/>
                      <a:pt x="160" y="236"/>
                      <a:pt x="160" y="236"/>
                    </a:cubicBezTo>
                    <a:cubicBezTo>
                      <a:pt x="160" y="98"/>
                      <a:pt x="160" y="98"/>
                      <a:pt x="160" y="98"/>
                    </a:cubicBezTo>
                    <a:cubicBezTo>
                      <a:pt x="208" y="98"/>
                      <a:pt x="208" y="98"/>
                      <a:pt x="208" y="98"/>
                    </a:cubicBezTo>
                    <a:cubicBezTo>
                      <a:pt x="208" y="55"/>
                      <a:pt x="208" y="55"/>
                      <a:pt x="208" y="55"/>
                    </a:cubicBezTo>
                    <a:cubicBezTo>
                      <a:pt x="207" y="24"/>
                      <a:pt x="182" y="0"/>
                      <a:pt x="152" y="0"/>
                    </a:cubicBezTo>
                  </a:path>
                </a:pathLst>
              </a:custGeom>
              <a:solidFill>
                <a:srgbClr val="D7DF2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p>
                <a:endParaRPr lang="en-US" sz="1836"/>
              </a:p>
            </p:txBody>
          </p:sp>
          <p:sp>
            <p:nvSpPr>
              <p:cNvPr id="26" name="Freeform 21"/>
              <p:cNvSpPr>
                <a:spLocks/>
              </p:cNvSpPr>
              <p:nvPr/>
            </p:nvSpPr>
            <p:spPr bwMode="auto">
              <a:xfrm>
                <a:off x="2124746" y="3420839"/>
                <a:ext cx="1290638" cy="1474788"/>
              </a:xfrm>
              <a:custGeom>
                <a:avLst/>
                <a:gdLst>
                  <a:gd name="T0" fmla="*/ 152 w 208"/>
                  <a:gd name="T1" fmla="*/ 0 h 236"/>
                  <a:gd name="T2" fmla="*/ 129 w 208"/>
                  <a:gd name="T3" fmla="*/ 0 h 236"/>
                  <a:gd name="T4" fmla="*/ 59 w 208"/>
                  <a:gd name="T5" fmla="*/ 83 h 236"/>
                  <a:gd name="T6" fmla="*/ 62 w 208"/>
                  <a:gd name="T7" fmla="*/ 0 h 236"/>
                  <a:gd name="T8" fmla="*/ 58 w 208"/>
                  <a:gd name="T9" fmla="*/ 0 h 236"/>
                  <a:gd name="T10" fmla="*/ 0 w 208"/>
                  <a:gd name="T11" fmla="*/ 58 h 236"/>
                  <a:gd name="T12" fmla="*/ 0 w 208"/>
                  <a:gd name="T13" fmla="*/ 98 h 236"/>
                  <a:gd name="T14" fmla="*/ 10 w 208"/>
                  <a:gd name="T15" fmla="*/ 98 h 236"/>
                  <a:gd name="T16" fmla="*/ 32 w 208"/>
                  <a:gd name="T17" fmla="*/ 236 h 236"/>
                  <a:gd name="T18" fmla="*/ 160 w 208"/>
                  <a:gd name="T19" fmla="*/ 236 h 236"/>
                  <a:gd name="T20" fmla="*/ 160 w 208"/>
                  <a:gd name="T21" fmla="*/ 98 h 236"/>
                  <a:gd name="T22" fmla="*/ 208 w 208"/>
                  <a:gd name="T23" fmla="*/ 98 h 236"/>
                  <a:gd name="T24" fmla="*/ 208 w 208"/>
                  <a:gd name="T25" fmla="*/ 55 h 236"/>
                  <a:gd name="T26" fmla="*/ 152 w 208"/>
                  <a:gd name="T27" fmla="*/ 0 h 2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08" h="236">
                    <a:moveTo>
                      <a:pt x="152" y="0"/>
                    </a:moveTo>
                    <a:cubicBezTo>
                      <a:pt x="129" y="0"/>
                      <a:pt x="129" y="0"/>
                      <a:pt x="129" y="0"/>
                    </a:cubicBezTo>
                    <a:cubicBezTo>
                      <a:pt x="110" y="33"/>
                      <a:pt x="88" y="62"/>
                      <a:pt x="59" y="83"/>
                    </a:cubicBezTo>
                    <a:cubicBezTo>
                      <a:pt x="55" y="57"/>
                      <a:pt x="57" y="29"/>
                      <a:pt x="62" y="0"/>
                    </a:cubicBezTo>
                    <a:cubicBezTo>
                      <a:pt x="58" y="0"/>
                      <a:pt x="58" y="0"/>
                      <a:pt x="58" y="0"/>
                    </a:cubicBezTo>
                    <a:cubicBezTo>
                      <a:pt x="26" y="0"/>
                      <a:pt x="0" y="26"/>
                      <a:pt x="0" y="58"/>
                    </a:cubicBezTo>
                    <a:cubicBezTo>
                      <a:pt x="0" y="98"/>
                      <a:pt x="0" y="98"/>
                      <a:pt x="0" y="98"/>
                    </a:cubicBezTo>
                    <a:cubicBezTo>
                      <a:pt x="10" y="98"/>
                      <a:pt x="10" y="98"/>
                      <a:pt x="10" y="98"/>
                    </a:cubicBezTo>
                    <a:cubicBezTo>
                      <a:pt x="32" y="236"/>
                      <a:pt x="32" y="236"/>
                      <a:pt x="32" y="236"/>
                    </a:cubicBezTo>
                    <a:cubicBezTo>
                      <a:pt x="160" y="236"/>
                      <a:pt x="160" y="236"/>
                      <a:pt x="160" y="236"/>
                    </a:cubicBezTo>
                    <a:cubicBezTo>
                      <a:pt x="160" y="98"/>
                      <a:pt x="160" y="98"/>
                      <a:pt x="160" y="98"/>
                    </a:cubicBezTo>
                    <a:cubicBezTo>
                      <a:pt x="208" y="98"/>
                      <a:pt x="208" y="98"/>
                      <a:pt x="208" y="98"/>
                    </a:cubicBezTo>
                    <a:cubicBezTo>
                      <a:pt x="208" y="55"/>
                      <a:pt x="208" y="55"/>
                      <a:pt x="208" y="55"/>
                    </a:cubicBezTo>
                    <a:cubicBezTo>
                      <a:pt x="207" y="24"/>
                      <a:pt x="182" y="0"/>
                      <a:pt x="152" y="0"/>
                    </a:cubicBezTo>
                  </a:path>
                </a:pathLst>
              </a:custGeom>
              <a:solidFill>
                <a:srgbClr val="B9D53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p>
                <a:endParaRPr lang="en-US" sz="1836"/>
              </a:p>
            </p:txBody>
          </p:sp>
          <p:sp>
            <p:nvSpPr>
              <p:cNvPr id="27" name="Freeform 22"/>
              <p:cNvSpPr>
                <a:spLocks noEditPoints="1"/>
              </p:cNvSpPr>
              <p:nvPr/>
            </p:nvSpPr>
            <p:spPr bwMode="auto">
              <a:xfrm>
                <a:off x="2186658" y="4032026"/>
                <a:ext cx="123825" cy="793750"/>
              </a:xfrm>
              <a:custGeom>
                <a:avLst/>
                <a:gdLst>
                  <a:gd name="T0" fmla="*/ 16 w 20"/>
                  <a:gd name="T1" fmla="*/ 101 h 127"/>
                  <a:gd name="T2" fmla="*/ 20 w 20"/>
                  <a:gd name="T3" fmla="*/ 127 h 127"/>
                  <a:gd name="T4" fmla="*/ 16 w 20"/>
                  <a:gd name="T5" fmla="*/ 101 h 127"/>
                  <a:gd name="T6" fmla="*/ 16 w 20"/>
                  <a:gd name="T7" fmla="*/ 101 h 127"/>
                  <a:gd name="T8" fmla="*/ 0 w 20"/>
                  <a:gd name="T9" fmla="*/ 0 h 127"/>
                  <a:gd name="T10" fmla="*/ 11 w 20"/>
                  <a:gd name="T11" fmla="*/ 66 h 127"/>
                  <a:gd name="T12" fmla="*/ 11 w 20"/>
                  <a:gd name="T13" fmla="*/ 66 h 127"/>
                  <a:gd name="T14" fmla="*/ 1 w 20"/>
                  <a:gd name="T15" fmla="*/ 0 h 127"/>
                  <a:gd name="T16" fmla="*/ 0 w 20"/>
                  <a:gd name="T17" fmla="*/ 0 h 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0" h="127">
                    <a:moveTo>
                      <a:pt x="16" y="101"/>
                    </a:moveTo>
                    <a:cubicBezTo>
                      <a:pt x="20" y="127"/>
                      <a:pt x="20" y="127"/>
                      <a:pt x="20" y="127"/>
                    </a:cubicBezTo>
                    <a:cubicBezTo>
                      <a:pt x="16" y="101"/>
                      <a:pt x="16" y="101"/>
                      <a:pt x="16" y="101"/>
                    </a:cubicBezTo>
                    <a:cubicBezTo>
                      <a:pt x="16" y="101"/>
                      <a:pt x="16" y="101"/>
                      <a:pt x="16" y="101"/>
                    </a:cubicBezTo>
                    <a:moveTo>
                      <a:pt x="0" y="0"/>
                    </a:moveTo>
                    <a:cubicBezTo>
                      <a:pt x="11" y="66"/>
                      <a:pt x="11" y="66"/>
                      <a:pt x="11" y="66"/>
                    </a:cubicBezTo>
                    <a:cubicBezTo>
                      <a:pt x="11" y="66"/>
                      <a:pt x="11" y="66"/>
                      <a:pt x="11" y="66"/>
                    </a:cubicBezTo>
                    <a:cubicBezTo>
                      <a:pt x="1" y="0"/>
                      <a:pt x="1" y="0"/>
                      <a:pt x="1" y="0"/>
                    </a:cubicBezTo>
                    <a:cubicBezTo>
                      <a:pt x="0" y="0"/>
                      <a:pt x="0" y="0"/>
                      <a:pt x="0" y="0"/>
                    </a:cubicBezTo>
                  </a:path>
                </a:pathLst>
              </a:custGeom>
              <a:solidFill>
                <a:srgbClr val="7C5D4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p>
                <a:endParaRPr lang="en-US" sz="1836"/>
              </a:p>
            </p:txBody>
          </p:sp>
          <p:sp>
            <p:nvSpPr>
              <p:cNvPr id="28" name="Freeform 23"/>
              <p:cNvSpPr>
                <a:spLocks/>
              </p:cNvSpPr>
              <p:nvPr/>
            </p:nvSpPr>
            <p:spPr bwMode="auto">
              <a:xfrm>
                <a:off x="2323183" y="4895626"/>
                <a:ext cx="123825" cy="0"/>
              </a:xfrm>
              <a:custGeom>
                <a:avLst/>
                <a:gdLst>
                  <a:gd name="T0" fmla="*/ 78 w 78"/>
                  <a:gd name="T1" fmla="*/ 0 w 78"/>
                  <a:gd name="T2" fmla="*/ 78 w 78"/>
                  <a:gd name="T3" fmla="*/ 78 w 78"/>
                </a:gdLst>
                <a:ahLst/>
                <a:cxnLst>
                  <a:cxn ang="0">
                    <a:pos x="T0" y="0"/>
                  </a:cxn>
                  <a:cxn ang="0">
                    <a:pos x="T1" y="0"/>
                  </a:cxn>
                  <a:cxn ang="0">
                    <a:pos x="T2" y="0"/>
                  </a:cxn>
                  <a:cxn ang="0">
                    <a:pos x="T3" y="0"/>
                  </a:cxn>
                </a:cxnLst>
                <a:rect l="0" t="0" r="r" b="b"/>
                <a:pathLst>
                  <a:path w="78">
                    <a:moveTo>
                      <a:pt x="78" y="0"/>
                    </a:moveTo>
                    <a:lnTo>
                      <a:pt x="0" y="0"/>
                    </a:lnTo>
                    <a:lnTo>
                      <a:pt x="78" y="0"/>
                    </a:lnTo>
                    <a:lnTo>
                      <a:pt x="78" y="0"/>
                    </a:lnTo>
                    <a:close/>
                  </a:path>
                </a:pathLst>
              </a:custGeom>
              <a:solidFill>
                <a:srgbClr val="5E375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p>
                <a:endParaRPr lang="en-US" sz="1836"/>
              </a:p>
            </p:txBody>
          </p:sp>
          <p:sp>
            <p:nvSpPr>
              <p:cNvPr id="29" name="Freeform 24"/>
              <p:cNvSpPr>
                <a:spLocks/>
              </p:cNvSpPr>
              <p:nvPr/>
            </p:nvSpPr>
            <p:spPr bwMode="auto">
              <a:xfrm>
                <a:off x="2323183" y="4895626"/>
                <a:ext cx="123825" cy="0"/>
              </a:xfrm>
              <a:custGeom>
                <a:avLst/>
                <a:gdLst>
                  <a:gd name="T0" fmla="*/ 78 w 78"/>
                  <a:gd name="T1" fmla="*/ 0 w 78"/>
                  <a:gd name="T2" fmla="*/ 78 w 78"/>
                  <a:gd name="T3" fmla="*/ 78 w 78"/>
                </a:gdLst>
                <a:ahLst/>
                <a:cxnLst>
                  <a:cxn ang="0">
                    <a:pos x="T0" y="0"/>
                  </a:cxn>
                  <a:cxn ang="0">
                    <a:pos x="T1" y="0"/>
                  </a:cxn>
                  <a:cxn ang="0">
                    <a:pos x="T2" y="0"/>
                  </a:cxn>
                  <a:cxn ang="0">
                    <a:pos x="T3" y="0"/>
                  </a:cxn>
                </a:cxnLst>
                <a:rect l="0" t="0" r="r" b="b"/>
                <a:pathLst>
                  <a:path w="78">
                    <a:moveTo>
                      <a:pt x="78" y="0"/>
                    </a:moveTo>
                    <a:lnTo>
                      <a:pt x="0" y="0"/>
                    </a:lnTo>
                    <a:lnTo>
                      <a:pt x="78" y="0"/>
                    </a:lnTo>
                    <a:lnTo>
                      <a:pt x="78"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p>
                <a:endParaRPr lang="en-US" sz="1836"/>
              </a:p>
            </p:txBody>
          </p:sp>
          <p:sp>
            <p:nvSpPr>
              <p:cNvPr id="30" name="Freeform 25"/>
              <p:cNvSpPr>
                <a:spLocks noEditPoints="1"/>
              </p:cNvSpPr>
              <p:nvPr/>
            </p:nvSpPr>
            <p:spPr bwMode="auto">
              <a:xfrm>
                <a:off x="2193008" y="4032026"/>
                <a:ext cx="292100" cy="863600"/>
              </a:xfrm>
              <a:custGeom>
                <a:avLst/>
                <a:gdLst>
                  <a:gd name="T0" fmla="*/ 15 w 47"/>
                  <a:gd name="T1" fmla="*/ 101 h 138"/>
                  <a:gd name="T2" fmla="*/ 19 w 47"/>
                  <a:gd name="T3" fmla="*/ 127 h 138"/>
                  <a:gd name="T4" fmla="*/ 21 w 47"/>
                  <a:gd name="T5" fmla="*/ 138 h 138"/>
                  <a:gd name="T6" fmla="*/ 21 w 47"/>
                  <a:gd name="T7" fmla="*/ 138 h 138"/>
                  <a:gd name="T8" fmla="*/ 41 w 47"/>
                  <a:gd name="T9" fmla="*/ 138 h 138"/>
                  <a:gd name="T10" fmla="*/ 47 w 47"/>
                  <a:gd name="T11" fmla="*/ 131 h 138"/>
                  <a:gd name="T12" fmla="*/ 15 w 47"/>
                  <a:gd name="T13" fmla="*/ 101 h 138"/>
                  <a:gd name="T14" fmla="*/ 0 w 47"/>
                  <a:gd name="T15" fmla="*/ 0 h 138"/>
                  <a:gd name="T16" fmla="*/ 10 w 47"/>
                  <a:gd name="T17" fmla="*/ 66 h 138"/>
                  <a:gd name="T18" fmla="*/ 33 w 47"/>
                  <a:gd name="T19" fmla="*/ 55 h 138"/>
                  <a:gd name="T20" fmla="*/ 0 w 47"/>
                  <a:gd name="T21"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7" h="138">
                    <a:moveTo>
                      <a:pt x="15" y="101"/>
                    </a:moveTo>
                    <a:cubicBezTo>
                      <a:pt x="19" y="127"/>
                      <a:pt x="19" y="127"/>
                      <a:pt x="19" y="127"/>
                    </a:cubicBezTo>
                    <a:cubicBezTo>
                      <a:pt x="21" y="138"/>
                      <a:pt x="21" y="138"/>
                      <a:pt x="21" y="138"/>
                    </a:cubicBezTo>
                    <a:cubicBezTo>
                      <a:pt x="21" y="138"/>
                      <a:pt x="21" y="138"/>
                      <a:pt x="21" y="138"/>
                    </a:cubicBezTo>
                    <a:cubicBezTo>
                      <a:pt x="41" y="138"/>
                      <a:pt x="41" y="138"/>
                      <a:pt x="41" y="138"/>
                    </a:cubicBezTo>
                    <a:cubicBezTo>
                      <a:pt x="47" y="131"/>
                      <a:pt x="47" y="131"/>
                      <a:pt x="47" y="131"/>
                    </a:cubicBezTo>
                    <a:cubicBezTo>
                      <a:pt x="15" y="101"/>
                      <a:pt x="15" y="101"/>
                      <a:pt x="15" y="101"/>
                    </a:cubicBezTo>
                    <a:moveTo>
                      <a:pt x="0" y="0"/>
                    </a:moveTo>
                    <a:cubicBezTo>
                      <a:pt x="10" y="66"/>
                      <a:pt x="10" y="66"/>
                      <a:pt x="10" y="66"/>
                    </a:cubicBezTo>
                    <a:cubicBezTo>
                      <a:pt x="17" y="63"/>
                      <a:pt x="25" y="59"/>
                      <a:pt x="33" y="55"/>
                    </a:cubicBezTo>
                    <a:cubicBezTo>
                      <a:pt x="0" y="0"/>
                      <a:pt x="0" y="0"/>
                      <a:pt x="0" y="0"/>
                    </a:cubicBezTo>
                  </a:path>
                </a:pathLst>
              </a:custGeom>
              <a:solidFill>
                <a:srgbClr val="A2B93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p>
                <a:endParaRPr lang="en-US" sz="1836"/>
              </a:p>
            </p:txBody>
          </p:sp>
          <p:sp>
            <p:nvSpPr>
              <p:cNvPr id="31" name="Oval 26"/>
              <p:cNvSpPr>
                <a:spLocks noChangeArrowheads="1"/>
              </p:cNvSpPr>
              <p:nvPr/>
            </p:nvSpPr>
            <p:spPr bwMode="auto">
              <a:xfrm>
                <a:off x="2335883" y="2789014"/>
                <a:ext cx="223838" cy="219075"/>
              </a:xfrm>
              <a:prstGeom prst="ellipse">
                <a:avLst/>
              </a:prstGeom>
              <a:solidFill>
                <a:srgbClr val="90573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p>
                <a:endParaRPr lang="en-US" sz="1836"/>
              </a:p>
            </p:txBody>
          </p:sp>
          <p:sp>
            <p:nvSpPr>
              <p:cNvPr id="32" name="Oval 27"/>
              <p:cNvSpPr>
                <a:spLocks noChangeArrowheads="1"/>
              </p:cNvSpPr>
              <p:nvPr/>
            </p:nvSpPr>
            <p:spPr bwMode="auto">
              <a:xfrm>
                <a:off x="2342233" y="2939826"/>
                <a:ext cx="61913" cy="68263"/>
              </a:xfrm>
              <a:prstGeom prst="ellipse">
                <a:avLst/>
              </a:prstGeom>
              <a:solidFill>
                <a:srgbClr val="92278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p>
                <a:endParaRPr lang="en-US" sz="1836"/>
              </a:p>
            </p:txBody>
          </p:sp>
          <p:sp>
            <p:nvSpPr>
              <p:cNvPr id="33" name="Freeform 28"/>
              <p:cNvSpPr>
                <a:spLocks/>
              </p:cNvSpPr>
              <p:nvPr/>
            </p:nvSpPr>
            <p:spPr bwMode="auto">
              <a:xfrm>
                <a:off x="2293021" y="2465164"/>
                <a:ext cx="768350" cy="868363"/>
              </a:xfrm>
              <a:custGeom>
                <a:avLst/>
                <a:gdLst>
                  <a:gd name="T0" fmla="*/ 124 w 124"/>
                  <a:gd name="T1" fmla="*/ 24 h 139"/>
                  <a:gd name="T2" fmla="*/ 73 w 124"/>
                  <a:gd name="T3" fmla="*/ 0 h 139"/>
                  <a:gd name="T4" fmla="*/ 19 w 124"/>
                  <a:gd name="T5" fmla="*/ 92 h 139"/>
                  <a:gd name="T6" fmla="*/ 40 w 124"/>
                  <a:gd name="T7" fmla="*/ 124 h 139"/>
                  <a:gd name="T8" fmla="*/ 53 w 124"/>
                  <a:gd name="T9" fmla="*/ 133 h 139"/>
                  <a:gd name="T10" fmla="*/ 93 w 124"/>
                  <a:gd name="T11" fmla="*/ 127 h 139"/>
                  <a:gd name="T12" fmla="*/ 109 w 124"/>
                  <a:gd name="T13" fmla="*/ 115 h 139"/>
                  <a:gd name="T14" fmla="*/ 122 w 124"/>
                  <a:gd name="T15" fmla="*/ 90 h 139"/>
                  <a:gd name="T16" fmla="*/ 124 w 124"/>
                  <a:gd name="T17" fmla="*/ 24 h 1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4" h="139">
                    <a:moveTo>
                      <a:pt x="124" y="24"/>
                    </a:moveTo>
                    <a:cubicBezTo>
                      <a:pt x="112" y="9"/>
                      <a:pt x="92" y="0"/>
                      <a:pt x="73" y="0"/>
                    </a:cubicBezTo>
                    <a:cubicBezTo>
                      <a:pt x="28" y="0"/>
                      <a:pt x="0" y="50"/>
                      <a:pt x="19" y="92"/>
                    </a:cubicBezTo>
                    <a:cubicBezTo>
                      <a:pt x="24" y="104"/>
                      <a:pt x="30" y="115"/>
                      <a:pt x="40" y="124"/>
                    </a:cubicBezTo>
                    <a:cubicBezTo>
                      <a:pt x="44" y="128"/>
                      <a:pt x="49" y="131"/>
                      <a:pt x="53" y="133"/>
                    </a:cubicBezTo>
                    <a:cubicBezTo>
                      <a:pt x="68" y="139"/>
                      <a:pt x="81" y="135"/>
                      <a:pt x="93" y="127"/>
                    </a:cubicBezTo>
                    <a:cubicBezTo>
                      <a:pt x="99" y="124"/>
                      <a:pt x="104" y="120"/>
                      <a:pt x="109" y="115"/>
                    </a:cubicBezTo>
                    <a:cubicBezTo>
                      <a:pt x="117" y="109"/>
                      <a:pt x="121" y="99"/>
                      <a:pt x="122" y="90"/>
                    </a:cubicBezTo>
                    <a:cubicBezTo>
                      <a:pt x="124" y="24"/>
                      <a:pt x="124" y="24"/>
                      <a:pt x="124" y="24"/>
                    </a:cubicBezTo>
                  </a:path>
                </a:pathLst>
              </a:custGeom>
              <a:solidFill>
                <a:srgbClr val="90573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p>
                <a:endParaRPr lang="en-US" sz="1836"/>
              </a:p>
            </p:txBody>
          </p:sp>
          <p:sp>
            <p:nvSpPr>
              <p:cNvPr id="34" name="Freeform 29"/>
              <p:cNvSpPr>
                <a:spLocks/>
              </p:cNvSpPr>
              <p:nvPr/>
            </p:nvSpPr>
            <p:spPr bwMode="auto">
              <a:xfrm>
                <a:off x="2391446" y="2501676"/>
                <a:ext cx="179388" cy="250825"/>
              </a:xfrm>
              <a:custGeom>
                <a:avLst/>
                <a:gdLst>
                  <a:gd name="T0" fmla="*/ 29 w 29"/>
                  <a:gd name="T1" fmla="*/ 0 h 40"/>
                  <a:gd name="T2" fmla="*/ 0 w 29"/>
                  <a:gd name="T3" fmla="*/ 40 h 40"/>
                  <a:gd name="T4" fmla="*/ 28 w 29"/>
                  <a:gd name="T5" fmla="*/ 2 h 40"/>
                  <a:gd name="T6" fmla="*/ 29 w 29"/>
                  <a:gd name="T7" fmla="*/ 0 h 40"/>
                </a:gdLst>
                <a:ahLst/>
                <a:cxnLst>
                  <a:cxn ang="0">
                    <a:pos x="T0" y="T1"/>
                  </a:cxn>
                  <a:cxn ang="0">
                    <a:pos x="T2" y="T3"/>
                  </a:cxn>
                  <a:cxn ang="0">
                    <a:pos x="T4" y="T5"/>
                  </a:cxn>
                  <a:cxn ang="0">
                    <a:pos x="T6" y="T7"/>
                  </a:cxn>
                </a:cxnLst>
                <a:rect l="0" t="0" r="r" b="b"/>
                <a:pathLst>
                  <a:path w="29" h="40">
                    <a:moveTo>
                      <a:pt x="29" y="0"/>
                    </a:moveTo>
                    <a:cubicBezTo>
                      <a:pt x="14" y="8"/>
                      <a:pt x="4" y="22"/>
                      <a:pt x="0" y="40"/>
                    </a:cubicBezTo>
                    <a:cubicBezTo>
                      <a:pt x="4" y="24"/>
                      <a:pt x="14" y="10"/>
                      <a:pt x="28" y="2"/>
                    </a:cubicBezTo>
                    <a:cubicBezTo>
                      <a:pt x="29" y="1"/>
                      <a:pt x="29" y="1"/>
                      <a:pt x="29" y="0"/>
                    </a:cubicBezTo>
                  </a:path>
                </a:pathLst>
              </a:custGeom>
              <a:solidFill>
                <a:srgbClr val="2F2D2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p>
                <a:endParaRPr lang="en-US" sz="1836"/>
              </a:p>
            </p:txBody>
          </p:sp>
          <p:sp>
            <p:nvSpPr>
              <p:cNvPr id="35" name="Freeform 30"/>
              <p:cNvSpPr>
                <a:spLocks/>
              </p:cNvSpPr>
              <p:nvPr/>
            </p:nvSpPr>
            <p:spPr bwMode="auto">
              <a:xfrm>
                <a:off x="2502571" y="3201764"/>
                <a:ext cx="6350" cy="6350"/>
              </a:xfrm>
              <a:custGeom>
                <a:avLst/>
                <a:gdLst>
                  <a:gd name="T0" fmla="*/ 1 w 1"/>
                  <a:gd name="T1" fmla="*/ 0 h 1"/>
                  <a:gd name="T2" fmla="*/ 0 w 1"/>
                  <a:gd name="T3" fmla="*/ 0 h 1"/>
                  <a:gd name="T4" fmla="*/ 1 w 1"/>
                  <a:gd name="T5" fmla="*/ 1 h 1"/>
                  <a:gd name="T6" fmla="*/ 1 w 1"/>
                  <a:gd name="T7" fmla="*/ 1 h 1"/>
                  <a:gd name="T8" fmla="*/ 1 w 1"/>
                  <a:gd name="T9" fmla="*/ 0 h 1"/>
                </a:gdLst>
                <a:ahLst/>
                <a:cxnLst>
                  <a:cxn ang="0">
                    <a:pos x="T0" y="T1"/>
                  </a:cxn>
                  <a:cxn ang="0">
                    <a:pos x="T2" y="T3"/>
                  </a:cxn>
                  <a:cxn ang="0">
                    <a:pos x="T4" y="T5"/>
                  </a:cxn>
                  <a:cxn ang="0">
                    <a:pos x="T6" y="T7"/>
                  </a:cxn>
                  <a:cxn ang="0">
                    <a:pos x="T8" y="T9"/>
                  </a:cxn>
                </a:cxnLst>
                <a:rect l="0" t="0" r="r" b="b"/>
                <a:pathLst>
                  <a:path w="1" h="1">
                    <a:moveTo>
                      <a:pt x="1" y="0"/>
                    </a:moveTo>
                    <a:cubicBezTo>
                      <a:pt x="1" y="0"/>
                      <a:pt x="0" y="0"/>
                      <a:pt x="0" y="0"/>
                    </a:cubicBezTo>
                    <a:cubicBezTo>
                      <a:pt x="1" y="1"/>
                      <a:pt x="1" y="1"/>
                      <a:pt x="1" y="1"/>
                    </a:cubicBezTo>
                    <a:cubicBezTo>
                      <a:pt x="1" y="1"/>
                      <a:pt x="1" y="1"/>
                      <a:pt x="1" y="1"/>
                    </a:cubicBezTo>
                    <a:cubicBezTo>
                      <a:pt x="1" y="1"/>
                      <a:pt x="1" y="0"/>
                      <a:pt x="1" y="0"/>
                    </a:cubicBezTo>
                  </a:path>
                </a:pathLst>
              </a:custGeom>
              <a:solidFill>
                <a:srgbClr val="F7964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p>
                <a:endParaRPr lang="en-US" sz="1836"/>
              </a:p>
            </p:txBody>
          </p:sp>
          <p:sp>
            <p:nvSpPr>
              <p:cNvPr id="36" name="Freeform 31"/>
              <p:cNvSpPr>
                <a:spLocks noEditPoints="1"/>
              </p:cNvSpPr>
              <p:nvPr/>
            </p:nvSpPr>
            <p:spPr bwMode="auto">
              <a:xfrm>
                <a:off x="2391446" y="3001739"/>
                <a:ext cx="136525" cy="225425"/>
              </a:xfrm>
              <a:custGeom>
                <a:avLst/>
                <a:gdLst>
                  <a:gd name="T0" fmla="*/ 19 w 22"/>
                  <a:gd name="T1" fmla="*/ 33 h 36"/>
                  <a:gd name="T2" fmla="*/ 19 w 22"/>
                  <a:gd name="T3" fmla="*/ 33 h 36"/>
                  <a:gd name="T4" fmla="*/ 22 w 22"/>
                  <a:gd name="T5" fmla="*/ 36 h 36"/>
                  <a:gd name="T6" fmla="*/ 22 w 22"/>
                  <a:gd name="T7" fmla="*/ 35 h 36"/>
                  <a:gd name="T8" fmla="*/ 19 w 22"/>
                  <a:gd name="T9" fmla="*/ 33 h 36"/>
                  <a:gd name="T10" fmla="*/ 0 w 22"/>
                  <a:gd name="T11" fmla="*/ 0 h 36"/>
                  <a:gd name="T12" fmla="*/ 0 w 22"/>
                  <a:gd name="T13" fmla="*/ 0 h 36"/>
                  <a:gd name="T14" fmla="*/ 18 w 22"/>
                  <a:gd name="T15" fmla="*/ 32 h 36"/>
                  <a:gd name="T16" fmla="*/ 19 w 22"/>
                  <a:gd name="T17" fmla="*/ 32 h 36"/>
                  <a:gd name="T18" fmla="*/ 3 w 22"/>
                  <a:gd name="T19" fmla="*/ 6 h 36"/>
                  <a:gd name="T20" fmla="*/ 0 w 22"/>
                  <a:gd name="T21" fmla="*/ 0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2" h="36">
                    <a:moveTo>
                      <a:pt x="19" y="33"/>
                    </a:moveTo>
                    <a:cubicBezTo>
                      <a:pt x="19" y="33"/>
                      <a:pt x="19" y="33"/>
                      <a:pt x="19" y="33"/>
                    </a:cubicBezTo>
                    <a:cubicBezTo>
                      <a:pt x="20" y="34"/>
                      <a:pt x="21" y="35"/>
                      <a:pt x="22" y="36"/>
                    </a:cubicBezTo>
                    <a:cubicBezTo>
                      <a:pt x="22" y="36"/>
                      <a:pt x="22" y="36"/>
                      <a:pt x="22" y="35"/>
                    </a:cubicBezTo>
                    <a:cubicBezTo>
                      <a:pt x="21" y="35"/>
                      <a:pt x="20" y="34"/>
                      <a:pt x="19" y="33"/>
                    </a:cubicBezTo>
                    <a:moveTo>
                      <a:pt x="0" y="0"/>
                    </a:moveTo>
                    <a:cubicBezTo>
                      <a:pt x="0" y="0"/>
                      <a:pt x="0" y="0"/>
                      <a:pt x="0" y="0"/>
                    </a:cubicBezTo>
                    <a:cubicBezTo>
                      <a:pt x="2" y="12"/>
                      <a:pt x="8" y="22"/>
                      <a:pt x="18" y="32"/>
                    </a:cubicBezTo>
                    <a:cubicBezTo>
                      <a:pt x="18" y="32"/>
                      <a:pt x="19" y="32"/>
                      <a:pt x="19" y="32"/>
                    </a:cubicBezTo>
                    <a:cubicBezTo>
                      <a:pt x="12" y="24"/>
                      <a:pt x="7" y="16"/>
                      <a:pt x="3" y="6"/>
                    </a:cubicBezTo>
                    <a:cubicBezTo>
                      <a:pt x="2" y="4"/>
                      <a:pt x="1" y="2"/>
                      <a:pt x="0" y="0"/>
                    </a:cubicBezTo>
                  </a:path>
                </a:pathLst>
              </a:custGeom>
              <a:solidFill>
                <a:srgbClr val="2F2D2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p>
                <a:endParaRPr lang="en-US" sz="1836"/>
              </a:p>
            </p:txBody>
          </p:sp>
          <p:sp>
            <p:nvSpPr>
              <p:cNvPr id="37" name="Freeform 32"/>
              <p:cNvSpPr>
                <a:spLocks/>
              </p:cNvSpPr>
              <p:nvPr/>
            </p:nvSpPr>
            <p:spPr bwMode="auto">
              <a:xfrm>
                <a:off x="2378746" y="2952526"/>
                <a:ext cx="12700" cy="49213"/>
              </a:xfrm>
              <a:custGeom>
                <a:avLst/>
                <a:gdLst>
                  <a:gd name="T0" fmla="*/ 0 w 2"/>
                  <a:gd name="T1" fmla="*/ 0 h 8"/>
                  <a:gd name="T2" fmla="*/ 2 w 2"/>
                  <a:gd name="T3" fmla="*/ 8 h 8"/>
                  <a:gd name="T4" fmla="*/ 2 w 2"/>
                  <a:gd name="T5" fmla="*/ 8 h 8"/>
                  <a:gd name="T6" fmla="*/ 0 w 2"/>
                  <a:gd name="T7" fmla="*/ 0 h 8"/>
                </a:gdLst>
                <a:ahLst/>
                <a:cxnLst>
                  <a:cxn ang="0">
                    <a:pos x="T0" y="T1"/>
                  </a:cxn>
                  <a:cxn ang="0">
                    <a:pos x="T2" y="T3"/>
                  </a:cxn>
                  <a:cxn ang="0">
                    <a:pos x="T4" y="T5"/>
                  </a:cxn>
                  <a:cxn ang="0">
                    <a:pos x="T6" y="T7"/>
                  </a:cxn>
                </a:cxnLst>
                <a:rect l="0" t="0" r="r" b="b"/>
                <a:pathLst>
                  <a:path w="2" h="8">
                    <a:moveTo>
                      <a:pt x="0" y="0"/>
                    </a:moveTo>
                    <a:cubicBezTo>
                      <a:pt x="1" y="3"/>
                      <a:pt x="1" y="5"/>
                      <a:pt x="2" y="8"/>
                    </a:cubicBezTo>
                    <a:cubicBezTo>
                      <a:pt x="2" y="8"/>
                      <a:pt x="2" y="8"/>
                      <a:pt x="2" y="8"/>
                    </a:cubicBezTo>
                    <a:cubicBezTo>
                      <a:pt x="1" y="5"/>
                      <a:pt x="1" y="2"/>
                      <a:pt x="0" y="0"/>
                    </a:cubicBezTo>
                  </a:path>
                </a:pathLst>
              </a:custGeom>
              <a:solidFill>
                <a:srgbClr val="A154A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p>
                <a:endParaRPr lang="en-US" sz="1836"/>
              </a:p>
            </p:txBody>
          </p:sp>
          <p:sp>
            <p:nvSpPr>
              <p:cNvPr id="38" name="Freeform 33"/>
              <p:cNvSpPr>
                <a:spLocks/>
              </p:cNvSpPr>
              <p:nvPr/>
            </p:nvSpPr>
            <p:spPr bwMode="auto">
              <a:xfrm>
                <a:off x="2372396" y="2514376"/>
                <a:ext cx="193675" cy="706438"/>
              </a:xfrm>
              <a:custGeom>
                <a:avLst/>
                <a:gdLst>
                  <a:gd name="T0" fmla="*/ 31 w 31"/>
                  <a:gd name="T1" fmla="*/ 0 h 113"/>
                  <a:gd name="T2" fmla="*/ 3 w 31"/>
                  <a:gd name="T3" fmla="*/ 38 h 113"/>
                  <a:gd name="T4" fmla="*/ 0 w 31"/>
                  <a:gd name="T5" fmla="*/ 56 h 113"/>
                  <a:gd name="T6" fmla="*/ 1 w 31"/>
                  <a:gd name="T7" fmla="*/ 70 h 113"/>
                  <a:gd name="T8" fmla="*/ 3 w 31"/>
                  <a:gd name="T9" fmla="*/ 78 h 113"/>
                  <a:gd name="T10" fmla="*/ 6 w 31"/>
                  <a:gd name="T11" fmla="*/ 84 h 113"/>
                  <a:gd name="T12" fmla="*/ 22 w 31"/>
                  <a:gd name="T13" fmla="*/ 110 h 113"/>
                  <a:gd name="T14" fmla="*/ 22 w 31"/>
                  <a:gd name="T15" fmla="*/ 111 h 113"/>
                  <a:gd name="T16" fmla="*/ 25 w 31"/>
                  <a:gd name="T17" fmla="*/ 113 h 113"/>
                  <a:gd name="T18" fmla="*/ 15 w 31"/>
                  <a:gd name="T19" fmla="*/ 35 h 113"/>
                  <a:gd name="T20" fmla="*/ 31 w 31"/>
                  <a:gd name="T21" fmla="*/ 0 h 1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1" h="113">
                    <a:moveTo>
                      <a:pt x="31" y="0"/>
                    </a:moveTo>
                    <a:cubicBezTo>
                      <a:pt x="17" y="8"/>
                      <a:pt x="7" y="22"/>
                      <a:pt x="3" y="38"/>
                    </a:cubicBezTo>
                    <a:cubicBezTo>
                      <a:pt x="1" y="44"/>
                      <a:pt x="0" y="50"/>
                      <a:pt x="0" y="56"/>
                    </a:cubicBezTo>
                    <a:cubicBezTo>
                      <a:pt x="0" y="61"/>
                      <a:pt x="1" y="65"/>
                      <a:pt x="1" y="70"/>
                    </a:cubicBezTo>
                    <a:cubicBezTo>
                      <a:pt x="2" y="72"/>
                      <a:pt x="2" y="75"/>
                      <a:pt x="3" y="78"/>
                    </a:cubicBezTo>
                    <a:cubicBezTo>
                      <a:pt x="4" y="80"/>
                      <a:pt x="5" y="82"/>
                      <a:pt x="6" y="84"/>
                    </a:cubicBezTo>
                    <a:cubicBezTo>
                      <a:pt x="10" y="94"/>
                      <a:pt x="15" y="102"/>
                      <a:pt x="22" y="110"/>
                    </a:cubicBezTo>
                    <a:cubicBezTo>
                      <a:pt x="22" y="110"/>
                      <a:pt x="22" y="111"/>
                      <a:pt x="22" y="111"/>
                    </a:cubicBezTo>
                    <a:cubicBezTo>
                      <a:pt x="23" y="112"/>
                      <a:pt x="24" y="113"/>
                      <a:pt x="25" y="113"/>
                    </a:cubicBezTo>
                    <a:cubicBezTo>
                      <a:pt x="12" y="91"/>
                      <a:pt x="10" y="58"/>
                      <a:pt x="15" y="35"/>
                    </a:cubicBezTo>
                    <a:cubicBezTo>
                      <a:pt x="18" y="22"/>
                      <a:pt x="25" y="10"/>
                      <a:pt x="31" y="0"/>
                    </a:cubicBezTo>
                  </a:path>
                </a:pathLst>
              </a:custGeom>
              <a:solidFill>
                <a:srgbClr val="A26F5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p>
                <a:endParaRPr lang="en-US" sz="1836"/>
              </a:p>
            </p:txBody>
          </p:sp>
          <p:sp>
            <p:nvSpPr>
              <p:cNvPr id="39" name="Freeform 34"/>
              <p:cNvSpPr>
                <a:spLocks/>
              </p:cNvSpPr>
              <p:nvPr/>
            </p:nvSpPr>
            <p:spPr bwMode="auto">
              <a:xfrm>
                <a:off x="2361283" y="2333401"/>
                <a:ext cx="787400" cy="449263"/>
              </a:xfrm>
              <a:custGeom>
                <a:avLst/>
                <a:gdLst>
                  <a:gd name="T0" fmla="*/ 410 w 496"/>
                  <a:gd name="T1" fmla="*/ 283 h 283"/>
                  <a:gd name="T2" fmla="*/ 430 w 496"/>
                  <a:gd name="T3" fmla="*/ 205 h 283"/>
                  <a:gd name="T4" fmla="*/ 359 w 496"/>
                  <a:gd name="T5" fmla="*/ 224 h 283"/>
                  <a:gd name="T6" fmla="*/ 359 w 496"/>
                  <a:gd name="T7" fmla="*/ 165 h 283"/>
                  <a:gd name="T8" fmla="*/ 301 w 496"/>
                  <a:gd name="T9" fmla="*/ 189 h 283"/>
                  <a:gd name="T10" fmla="*/ 301 w 496"/>
                  <a:gd name="T11" fmla="*/ 134 h 283"/>
                  <a:gd name="T12" fmla="*/ 258 w 496"/>
                  <a:gd name="T13" fmla="*/ 177 h 283"/>
                  <a:gd name="T14" fmla="*/ 246 w 496"/>
                  <a:gd name="T15" fmla="*/ 110 h 283"/>
                  <a:gd name="T16" fmla="*/ 195 w 496"/>
                  <a:gd name="T17" fmla="*/ 173 h 283"/>
                  <a:gd name="T18" fmla="*/ 164 w 496"/>
                  <a:gd name="T19" fmla="*/ 134 h 283"/>
                  <a:gd name="T20" fmla="*/ 136 w 496"/>
                  <a:gd name="T21" fmla="*/ 193 h 283"/>
                  <a:gd name="T22" fmla="*/ 93 w 496"/>
                  <a:gd name="T23" fmla="*/ 157 h 283"/>
                  <a:gd name="T24" fmla="*/ 89 w 496"/>
                  <a:gd name="T25" fmla="*/ 216 h 283"/>
                  <a:gd name="T26" fmla="*/ 54 w 496"/>
                  <a:gd name="T27" fmla="*/ 197 h 283"/>
                  <a:gd name="T28" fmla="*/ 54 w 496"/>
                  <a:gd name="T29" fmla="*/ 248 h 283"/>
                  <a:gd name="T30" fmla="*/ 0 w 496"/>
                  <a:gd name="T31" fmla="*/ 252 h 283"/>
                  <a:gd name="T32" fmla="*/ 70 w 496"/>
                  <a:gd name="T33" fmla="*/ 0 h 283"/>
                  <a:gd name="T34" fmla="*/ 477 w 496"/>
                  <a:gd name="T35" fmla="*/ 87 h 283"/>
                  <a:gd name="T36" fmla="*/ 496 w 496"/>
                  <a:gd name="T37" fmla="*/ 248 h 283"/>
                  <a:gd name="T38" fmla="*/ 410 w 496"/>
                  <a:gd name="T39" fmla="*/ 283 h 2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96" h="283">
                    <a:moveTo>
                      <a:pt x="410" y="283"/>
                    </a:moveTo>
                    <a:lnTo>
                      <a:pt x="430" y="205"/>
                    </a:lnTo>
                    <a:lnTo>
                      <a:pt x="359" y="224"/>
                    </a:lnTo>
                    <a:lnTo>
                      <a:pt x="359" y="165"/>
                    </a:lnTo>
                    <a:lnTo>
                      <a:pt x="301" y="189"/>
                    </a:lnTo>
                    <a:lnTo>
                      <a:pt x="301" y="134"/>
                    </a:lnTo>
                    <a:lnTo>
                      <a:pt x="258" y="177"/>
                    </a:lnTo>
                    <a:lnTo>
                      <a:pt x="246" y="110"/>
                    </a:lnTo>
                    <a:lnTo>
                      <a:pt x="195" y="173"/>
                    </a:lnTo>
                    <a:lnTo>
                      <a:pt x="164" y="134"/>
                    </a:lnTo>
                    <a:lnTo>
                      <a:pt x="136" y="193"/>
                    </a:lnTo>
                    <a:lnTo>
                      <a:pt x="93" y="157"/>
                    </a:lnTo>
                    <a:lnTo>
                      <a:pt x="89" y="216"/>
                    </a:lnTo>
                    <a:lnTo>
                      <a:pt x="54" y="197"/>
                    </a:lnTo>
                    <a:lnTo>
                      <a:pt x="54" y="248"/>
                    </a:lnTo>
                    <a:lnTo>
                      <a:pt x="0" y="252"/>
                    </a:lnTo>
                    <a:lnTo>
                      <a:pt x="70" y="0"/>
                    </a:lnTo>
                    <a:lnTo>
                      <a:pt x="477" y="87"/>
                    </a:lnTo>
                    <a:lnTo>
                      <a:pt x="496" y="248"/>
                    </a:lnTo>
                    <a:lnTo>
                      <a:pt x="410" y="283"/>
                    </a:ln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p>
                <a:endParaRPr lang="en-US" sz="1836"/>
              </a:p>
            </p:txBody>
          </p:sp>
          <p:sp>
            <p:nvSpPr>
              <p:cNvPr id="40" name="Freeform 35"/>
              <p:cNvSpPr>
                <a:spLocks/>
              </p:cNvSpPr>
              <p:nvPr/>
            </p:nvSpPr>
            <p:spPr bwMode="auto">
              <a:xfrm>
                <a:off x="2621633" y="2852514"/>
                <a:ext cx="42863" cy="174625"/>
              </a:xfrm>
              <a:custGeom>
                <a:avLst/>
                <a:gdLst>
                  <a:gd name="T0" fmla="*/ 7 w 7"/>
                  <a:gd name="T1" fmla="*/ 0 h 28"/>
                  <a:gd name="T2" fmla="*/ 2 w 7"/>
                  <a:gd name="T3" fmla="*/ 6 h 28"/>
                  <a:gd name="T4" fmla="*/ 0 w 7"/>
                  <a:gd name="T5" fmla="*/ 28 h 28"/>
                  <a:gd name="T6" fmla="*/ 0 w 7"/>
                  <a:gd name="T7" fmla="*/ 28 h 28"/>
                  <a:gd name="T8" fmla="*/ 0 w 7"/>
                  <a:gd name="T9" fmla="*/ 28 h 28"/>
                  <a:gd name="T10" fmla="*/ 7 w 7"/>
                  <a:gd name="T11" fmla="*/ 28 h 28"/>
                  <a:gd name="T12" fmla="*/ 7 w 7"/>
                  <a:gd name="T13" fmla="*/ 0 h 28"/>
                </a:gdLst>
                <a:ahLst/>
                <a:cxnLst>
                  <a:cxn ang="0">
                    <a:pos x="T0" y="T1"/>
                  </a:cxn>
                  <a:cxn ang="0">
                    <a:pos x="T2" y="T3"/>
                  </a:cxn>
                  <a:cxn ang="0">
                    <a:pos x="T4" y="T5"/>
                  </a:cxn>
                  <a:cxn ang="0">
                    <a:pos x="T6" y="T7"/>
                  </a:cxn>
                  <a:cxn ang="0">
                    <a:pos x="T8" y="T9"/>
                  </a:cxn>
                  <a:cxn ang="0">
                    <a:pos x="T10" y="T11"/>
                  </a:cxn>
                  <a:cxn ang="0">
                    <a:pos x="T12" y="T13"/>
                  </a:cxn>
                </a:cxnLst>
                <a:rect l="0" t="0" r="r" b="b"/>
                <a:pathLst>
                  <a:path w="7" h="28">
                    <a:moveTo>
                      <a:pt x="7" y="0"/>
                    </a:moveTo>
                    <a:cubicBezTo>
                      <a:pt x="4" y="0"/>
                      <a:pt x="2" y="3"/>
                      <a:pt x="2" y="6"/>
                    </a:cubicBezTo>
                    <a:cubicBezTo>
                      <a:pt x="0" y="28"/>
                      <a:pt x="0" y="28"/>
                      <a:pt x="0" y="28"/>
                    </a:cubicBezTo>
                    <a:cubicBezTo>
                      <a:pt x="0" y="28"/>
                      <a:pt x="0" y="28"/>
                      <a:pt x="0" y="28"/>
                    </a:cubicBezTo>
                    <a:cubicBezTo>
                      <a:pt x="0" y="28"/>
                      <a:pt x="0" y="28"/>
                      <a:pt x="0" y="28"/>
                    </a:cubicBezTo>
                    <a:cubicBezTo>
                      <a:pt x="7" y="28"/>
                      <a:pt x="7" y="28"/>
                      <a:pt x="7" y="28"/>
                    </a:cubicBezTo>
                    <a:cubicBezTo>
                      <a:pt x="7" y="0"/>
                      <a:pt x="7" y="0"/>
                      <a:pt x="7" y="0"/>
                    </a:cubicBezTo>
                  </a:path>
                </a:pathLst>
              </a:custGeom>
              <a:solidFill>
                <a:srgbClr val="A26F5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p>
                <a:endParaRPr lang="en-US" sz="1836"/>
              </a:p>
            </p:txBody>
          </p:sp>
          <p:sp>
            <p:nvSpPr>
              <p:cNvPr id="41" name="Freeform 36"/>
              <p:cNvSpPr>
                <a:spLocks/>
              </p:cNvSpPr>
              <p:nvPr/>
            </p:nvSpPr>
            <p:spPr bwMode="auto">
              <a:xfrm>
                <a:off x="2621633" y="3027139"/>
                <a:ext cx="130175" cy="36513"/>
              </a:xfrm>
              <a:custGeom>
                <a:avLst/>
                <a:gdLst>
                  <a:gd name="T0" fmla="*/ 21 w 21"/>
                  <a:gd name="T1" fmla="*/ 0 h 6"/>
                  <a:gd name="T2" fmla="*/ 7 w 21"/>
                  <a:gd name="T3" fmla="*/ 0 h 6"/>
                  <a:gd name="T4" fmla="*/ 0 w 21"/>
                  <a:gd name="T5" fmla="*/ 0 h 6"/>
                  <a:gd name="T6" fmla="*/ 11 w 21"/>
                  <a:gd name="T7" fmla="*/ 6 h 6"/>
                  <a:gd name="T8" fmla="*/ 21 w 21"/>
                  <a:gd name="T9" fmla="*/ 0 h 6"/>
                </a:gdLst>
                <a:ahLst/>
                <a:cxnLst>
                  <a:cxn ang="0">
                    <a:pos x="T0" y="T1"/>
                  </a:cxn>
                  <a:cxn ang="0">
                    <a:pos x="T2" y="T3"/>
                  </a:cxn>
                  <a:cxn ang="0">
                    <a:pos x="T4" y="T5"/>
                  </a:cxn>
                  <a:cxn ang="0">
                    <a:pos x="T6" y="T7"/>
                  </a:cxn>
                  <a:cxn ang="0">
                    <a:pos x="T8" y="T9"/>
                  </a:cxn>
                </a:cxnLst>
                <a:rect l="0" t="0" r="r" b="b"/>
                <a:pathLst>
                  <a:path w="21" h="6">
                    <a:moveTo>
                      <a:pt x="21" y="0"/>
                    </a:moveTo>
                    <a:cubicBezTo>
                      <a:pt x="7" y="0"/>
                      <a:pt x="7" y="0"/>
                      <a:pt x="7" y="0"/>
                    </a:cubicBezTo>
                    <a:cubicBezTo>
                      <a:pt x="0" y="0"/>
                      <a:pt x="0" y="0"/>
                      <a:pt x="0" y="0"/>
                    </a:cubicBezTo>
                    <a:cubicBezTo>
                      <a:pt x="2" y="4"/>
                      <a:pt x="6" y="6"/>
                      <a:pt x="11" y="6"/>
                    </a:cubicBezTo>
                    <a:cubicBezTo>
                      <a:pt x="15" y="6"/>
                      <a:pt x="19" y="4"/>
                      <a:pt x="21" y="0"/>
                    </a:cubicBezTo>
                  </a:path>
                </a:pathLst>
              </a:custGeom>
              <a:solidFill>
                <a:srgbClr val="875D4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p>
                <a:endParaRPr lang="en-US" sz="1836"/>
              </a:p>
            </p:txBody>
          </p:sp>
          <p:sp>
            <p:nvSpPr>
              <p:cNvPr id="42" name="Freeform 37"/>
              <p:cNvSpPr>
                <a:spLocks/>
              </p:cNvSpPr>
              <p:nvPr/>
            </p:nvSpPr>
            <p:spPr bwMode="auto">
              <a:xfrm>
                <a:off x="2559721" y="3089051"/>
                <a:ext cx="247650" cy="144463"/>
              </a:xfrm>
              <a:custGeom>
                <a:avLst/>
                <a:gdLst>
                  <a:gd name="T0" fmla="*/ 24 w 40"/>
                  <a:gd name="T1" fmla="*/ 0 h 23"/>
                  <a:gd name="T2" fmla="*/ 20 w 40"/>
                  <a:gd name="T3" fmla="*/ 4 h 23"/>
                  <a:gd name="T4" fmla="*/ 17 w 40"/>
                  <a:gd name="T5" fmla="*/ 0 h 23"/>
                  <a:gd name="T6" fmla="*/ 0 w 40"/>
                  <a:gd name="T7" fmla="*/ 4 h 23"/>
                  <a:gd name="T8" fmla="*/ 20 w 40"/>
                  <a:gd name="T9" fmla="*/ 23 h 23"/>
                  <a:gd name="T10" fmla="*/ 40 w 40"/>
                  <a:gd name="T11" fmla="*/ 4 h 23"/>
                  <a:gd name="T12" fmla="*/ 24 w 40"/>
                  <a:gd name="T13" fmla="*/ 0 h 23"/>
                </a:gdLst>
                <a:ahLst/>
                <a:cxnLst>
                  <a:cxn ang="0">
                    <a:pos x="T0" y="T1"/>
                  </a:cxn>
                  <a:cxn ang="0">
                    <a:pos x="T2" y="T3"/>
                  </a:cxn>
                  <a:cxn ang="0">
                    <a:pos x="T4" y="T5"/>
                  </a:cxn>
                  <a:cxn ang="0">
                    <a:pos x="T6" y="T7"/>
                  </a:cxn>
                  <a:cxn ang="0">
                    <a:pos x="T8" y="T9"/>
                  </a:cxn>
                  <a:cxn ang="0">
                    <a:pos x="T10" y="T11"/>
                  </a:cxn>
                  <a:cxn ang="0">
                    <a:pos x="T12" y="T13"/>
                  </a:cxn>
                </a:cxnLst>
                <a:rect l="0" t="0" r="r" b="b"/>
                <a:pathLst>
                  <a:path w="40" h="23">
                    <a:moveTo>
                      <a:pt x="24" y="0"/>
                    </a:moveTo>
                    <a:cubicBezTo>
                      <a:pt x="22" y="0"/>
                      <a:pt x="21" y="2"/>
                      <a:pt x="20" y="4"/>
                    </a:cubicBezTo>
                    <a:cubicBezTo>
                      <a:pt x="20" y="2"/>
                      <a:pt x="18" y="0"/>
                      <a:pt x="17" y="0"/>
                    </a:cubicBezTo>
                    <a:cubicBezTo>
                      <a:pt x="7" y="1"/>
                      <a:pt x="0" y="4"/>
                      <a:pt x="0" y="4"/>
                    </a:cubicBezTo>
                    <a:cubicBezTo>
                      <a:pt x="3" y="15"/>
                      <a:pt x="11" y="23"/>
                      <a:pt x="20" y="23"/>
                    </a:cubicBezTo>
                    <a:cubicBezTo>
                      <a:pt x="30" y="23"/>
                      <a:pt x="38" y="15"/>
                      <a:pt x="40" y="4"/>
                    </a:cubicBezTo>
                    <a:cubicBezTo>
                      <a:pt x="40" y="4"/>
                      <a:pt x="33" y="1"/>
                      <a:pt x="24" y="0"/>
                    </a:cubicBezTo>
                  </a:path>
                </a:pathLst>
              </a:custGeom>
              <a:solidFill>
                <a:srgbClr val="92278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p>
                <a:endParaRPr lang="en-US" sz="1836"/>
              </a:p>
            </p:txBody>
          </p:sp>
          <p:sp>
            <p:nvSpPr>
              <p:cNvPr id="43" name="Freeform 38"/>
              <p:cNvSpPr>
                <a:spLocks noEditPoints="1"/>
              </p:cNvSpPr>
              <p:nvPr/>
            </p:nvSpPr>
            <p:spPr bwMode="auto">
              <a:xfrm>
                <a:off x="2559721" y="3114451"/>
                <a:ext cx="247650" cy="0"/>
              </a:xfrm>
              <a:custGeom>
                <a:avLst/>
                <a:gdLst>
                  <a:gd name="T0" fmla="*/ 0 w 40"/>
                  <a:gd name="T1" fmla="*/ 0 w 40"/>
                  <a:gd name="T2" fmla="*/ 0 w 40"/>
                  <a:gd name="T3" fmla="*/ 0 w 40"/>
                  <a:gd name="T4" fmla="*/ 0 w 40"/>
                  <a:gd name="T5" fmla="*/ 40 w 40"/>
                  <a:gd name="T6" fmla="*/ 40 w 40"/>
                  <a:gd name="T7" fmla="*/ 40 w 40"/>
                  <a:gd name="T8" fmla="*/ 40 w 40"/>
                  <a:gd name="T9" fmla="*/ 40 w 40"/>
                </a:gdLst>
                <a:ahLst/>
                <a:cxnLst>
                  <a:cxn ang="0">
                    <a:pos x="T0" y="0"/>
                  </a:cxn>
                  <a:cxn ang="0">
                    <a:pos x="T1" y="0"/>
                  </a:cxn>
                  <a:cxn ang="0">
                    <a:pos x="T2" y="0"/>
                  </a:cxn>
                  <a:cxn ang="0">
                    <a:pos x="T3" y="0"/>
                  </a:cxn>
                  <a:cxn ang="0">
                    <a:pos x="T4" y="0"/>
                  </a:cxn>
                  <a:cxn ang="0">
                    <a:pos x="T5" y="0"/>
                  </a:cxn>
                  <a:cxn ang="0">
                    <a:pos x="T6" y="0"/>
                  </a:cxn>
                  <a:cxn ang="0">
                    <a:pos x="T7" y="0"/>
                  </a:cxn>
                  <a:cxn ang="0">
                    <a:pos x="T8" y="0"/>
                  </a:cxn>
                  <a:cxn ang="0">
                    <a:pos x="T9" y="0"/>
                  </a:cxn>
                </a:cxnLst>
                <a:rect l="0" t="0" r="r" b="b"/>
                <a:pathLst>
                  <a:path w="40">
                    <a:moveTo>
                      <a:pt x="0" y="0"/>
                    </a:moveTo>
                    <a:cubicBezTo>
                      <a:pt x="0" y="0"/>
                      <a:pt x="0" y="0"/>
                      <a:pt x="0" y="0"/>
                    </a:cubicBezTo>
                    <a:cubicBezTo>
                      <a:pt x="0" y="0"/>
                      <a:pt x="0" y="0"/>
                      <a:pt x="0" y="0"/>
                    </a:cubicBezTo>
                    <a:cubicBezTo>
                      <a:pt x="0" y="0"/>
                      <a:pt x="0" y="0"/>
                      <a:pt x="0" y="0"/>
                    </a:cubicBezTo>
                    <a:cubicBezTo>
                      <a:pt x="0" y="0"/>
                      <a:pt x="0" y="0"/>
                      <a:pt x="0" y="0"/>
                    </a:cubicBezTo>
                    <a:moveTo>
                      <a:pt x="40" y="0"/>
                    </a:moveTo>
                    <a:cubicBezTo>
                      <a:pt x="40" y="0"/>
                      <a:pt x="40" y="0"/>
                      <a:pt x="40" y="0"/>
                    </a:cubicBezTo>
                    <a:cubicBezTo>
                      <a:pt x="40" y="0"/>
                      <a:pt x="40" y="0"/>
                      <a:pt x="40" y="0"/>
                    </a:cubicBezTo>
                    <a:cubicBezTo>
                      <a:pt x="40" y="0"/>
                      <a:pt x="40" y="0"/>
                      <a:pt x="40" y="0"/>
                    </a:cubicBezTo>
                    <a:cubicBezTo>
                      <a:pt x="40" y="0"/>
                      <a:pt x="40" y="0"/>
                      <a:pt x="40" y="0"/>
                    </a:cubicBezTo>
                  </a:path>
                </a:pathLst>
              </a:custGeom>
              <a:solidFill>
                <a:srgbClr val="58311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p>
                <a:endParaRPr lang="en-US" sz="1836"/>
              </a:p>
            </p:txBody>
          </p:sp>
          <p:sp>
            <p:nvSpPr>
              <p:cNvPr id="44" name="Freeform 39"/>
              <p:cNvSpPr>
                <a:spLocks/>
              </p:cNvSpPr>
              <p:nvPr/>
            </p:nvSpPr>
            <p:spPr bwMode="auto">
              <a:xfrm>
                <a:off x="2559721" y="3114451"/>
                <a:ext cx="247650" cy="93663"/>
              </a:xfrm>
              <a:custGeom>
                <a:avLst/>
                <a:gdLst>
                  <a:gd name="T0" fmla="*/ 40 w 40"/>
                  <a:gd name="T1" fmla="*/ 0 h 15"/>
                  <a:gd name="T2" fmla="*/ 0 w 40"/>
                  <a:gd name="T3" fmla="*/ 0 h 15"/>
                  <a:gd name="T4" fmla="*/ 0 w 40"/>
                  <a:gd name="T5" fmla="*/ 0 h 15"/>
                  <a:gd name="T6" fmla="*/ 0 w 40"/>
                  <a:gd name="T7" fmla="*/ 0 h 15"/>
                  <a:gd name="T8" fmla="*/ 20 w 40"/>
                  <a:gd name="T9" fmla="*/ 15 h 15"/>
                  <a:gd name="T10" fmla="*/ 40 w 40"/>
                  <a:gd name="T11" fmla="*/ 0 h 15"/>
                  <a:gd name="T12" fmla="*/ 40 w 40"/>
                  <a:gd name="T13" fmla="*/ 0 h 15"/>
                  <a:gd name="T14" fmla="*/ 40 w 40"/>
                  <a:gd name="T15" fmla="*/ 0 h 1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0" h="15">
                    <a:moveTo>
                      <a:pt x="40" y="0"/>
                    </a:moveTo>
                    <a:cubicBezTo>
                      <a:pt x="0" y="0"/>
                      <a:pt x="0" y="0"/>
                      <a:pt x="0" y="0"/>
                    </a:cubicBezTo>
                    <a:cubicBezTo>
                      <a:pt x="0" y="0"/>
                      <a:pt x="0" y="0"/>
                      <a:pt x="0" y="0"/>
                    </a:cubicBezTo>
                    <a:cubicBezTo>
                      <a:pt x="0" y="0"/>
                      <a:pt x="0" y="0"/>
                      <a:pt x="0" y="0"/>
                    </a:cubicBezTo>
                    <a:cubicBezTo>
                      <a:pt x="3" y="9"/>
                      <a:pt x="11" y="15"/>
                      <a:pt x="20" y="15"/>
                    </a:cubicBezTo>
                    <a:cubicBezTo>
                      <a:pt x="30" y="15"/>
                      <a:pt x="38" y="9"/>
                      <a:pt x="40" y="0"/>
                    </a:cubicBezTo>
                    <a:cubicBezTo>
                      <a:pt x="40" y="0"/>
                      <a:pt x="40" y="0"/>
                      <a:pt x="40" y="0"/>
                    </a:cubicBezTo>
                    <a:cubicBezTo>
                      <a:pt x="40" y="0"/>
                      <a:pt x="40" y="0"/>
                      <a:pt x="40" y="0"/>
                    </a:cubicBezTo>
                  </a:path>
                </a:pathLst>
              </a:custGeom>
              <a:solidFill>
                <a:srgbClr val="56005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p>
                <a:endParaRPr lang="en-US" sz="1836"/>
              </a:p>
            </p:txBody>
          </p:sp>
          <p:sp>
            <p:nvSpPr>
              <p:cNvPr id="45" name="Freeform 40"/>
              <p:cNvSpPr>
                <a:spLocks/>
              </p:cNvSpPr>
              <p:nvPr/>
            </p:nvSpPr>
            <p:spPr bwMode="auto">
              <a:xfrm>
                <a:off x="2559721" y="3114451"/>
                <a:ext cx="247650" cy="61913"/>
              </a:xfrm>
              <a:custGeom>
                <a:avLst/>
                <a:gdLst>
                  <a:gd name="T0" fmla="*/ 0 w 40"/>
                  <a:gd name="T1" fmla="*/ 0 h 10"/>
                  <a:gd name="T2" fmla="*/ 20 w 40"/>
                  <a:gd name="T3" fmla="*/ 10 h 10"/>
                  <a:gd name="T4" fmla="*/ 40 w 40"/>
                  <a:gd name="T5" fmla="*/ 0 h 10"/>
                  <a:gd name="T6" fmla="*/ 0 w 40"/>
                  <a:gd name="T7" fmla="*/ 0 h 10"/>
                </a:gdLst>
                <a:ahLst/>
                <a:cxnLst>
                  <a:cxn ang="0">
                    <a:pos x="T0" y="T1"/>
                  </a:cxn>
                  <a:cxn ang="0">
                    <a:pos x="T2" y="T3"/>
                  </a:cxn>
                  <a:cxn ang="0">
                    <a:pos x="T4" y="T5"/>
                  </a:cxn>
                  <a:cxn ang="0">
                    <a:pos x="T6" y="T7"/>
                  </a:cxn>
                </a:cxnLst>
                <a:rect l="0" t="0" r="r" b="b"/>
                <a:pathLst>
                  <a:path w="40" h="10">
                    <a:moveTo>
                      <a:pt x="0" y="0"/>
                    </a:moveTo>
                    <a:cubicBezTo>
                      <a:pt x="3" y="6"/>
                      <a:pt x="11" y="10"/>
                      <a:pt x="20" y="10"/>
                    </a:cubicBezTo>
                    <a:cubicBezTo>
                      <a:pt x="30" y="10"/>
                      <a:pt x="38" y="6"/>
                      <a:pt x="40" y="0"/>
                    </a:cubicBez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p>
                <a:endParaRPr lang="en-US" sz="1836"/>
              </a:p>
            </p:txBody>
          </p:sp>
          <p:sp>
            <p:nvSpPr>
              <p:cNvPr id="46" name="Oval 41"/>
              <p:cNvSpPr>
                <a:spLocks noChangeArrowheads="1"/>
              </p:cNvSpPr>
              <p:nvPr/>
            </p:nvSpPr>
            <p:spPr bwMode="auto">
              <a:xfrm>
                <a:off x="2485108" y="2839814"/>
                <a:ext cx="61913" cy="61913"/>
              </a:xfrm>
              <a:prstGeom prst="ellipse">
                <a:avLst/>
              </a:pr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p>
                <a:endParaRPr lang="en-US" sz="1836"/>
              </a:p>
            </p:txBody>
          </p:sp>
          <p:sp>
            <p:nvSpPr>
              <p:cNvPr id="47" name="Oval 42"/>
              <p:cNvSpPr>
                <a:spLocks noChangeArrowheads="1"/>
              </p:cNvSpPr>
              <p:nvPr/>
            </p:nvSpPr>
            <p:spPr bwMode="auto">
              <a:xfrm>
                <a:off x="2801021" y="2839814"/>
                <a:ext cx="68263" cy="61913"/>
              </a:xfrm>
              <a:prstGeom prst="ellipse">
                <a:avLst/>
              </a:pr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p>
                <a:endParaRPr lang="en-US" sz="1836"/>
              </a:p>
            </p:txBody>
          </p:sp>
          <p:sp>
            <p:nvSpPr>
              <p:cNvPr id="48" name="Freeform 43"/>
              <p:cNvSpPr>
                <a:spLocks/>
              </p:cNvSpPr>
              <p:nvPr/>
            </p:nvSpPr>
            <p:spPr bwMode="auto">
              <a:xfrm>
                <a:off x="2391446" y="2339751"/>
                <a:ext cx="727075" cy="487363"/>
              </a:xfrm>
              <a:custGeom>
                <a:avLst/>
                <a:gdLst>
                  <a:gd name="T0" fmla="*/ 55 w 117"/>
                  <a:gd name="T1" fmla="*/ 12 h 78"/>
                  <a:gd name="T2" fmla="*/ 114 w 117"/>
                  <a:gd name="T3" fmla="*/ 71 h 78"/>
                  <a:gd name="T4" fmla="*/ 113 w 117"/>
                  <a:gd name="T5" fmla="*/ 78 h 78"/>
                  <a:gd name="T6" fmla="*/ 117 w 117"/>
                  <a:gd name="T7" fmla="*/ 59 h 78"/>
                  <a:gd name="T8" fmla="*/ 58 w 117"/>
                  <a:gd name="T9" fmla="*/ 0 h 78"/>
                  <a:gd name="T10" fmla="*/ 0 w 117"/>
                  <a:gd name="T11" fmla="*/ 52 h 78"/>
                  <a:gd name="T12" fmla="*/ 55 w 117"/>
                  <a:gd name="T13" fmla="*/ 12 h 78"/>
                </a:gdLst>
                <a:ahLst/>
                <a:cxnLst>
                  <a:cxn ang="0">
                    <a:pos x="T0" y="T1"/>
                  </a:cxn>
                  <a:cxn ang="0">
                    <a:pos x="T2" y="T3"/>
                  </a:cxn>
                  <a:cxn ang="0">
                    <a:pos x="T4" y="T5"/>
                  </a:cxn>
                  <a:cxn ang="0">
                    <a:pos x="T6" y="T7"/>
                  </a:cxn>
                  <a:cxn ang="0">
                    <a:pos x="T8" y="T9"/>
                  </a:cxn>
                  <a:cxn ang="0">
                    <a:pos x="T10" y="T11"/>
                  </a:cxn>
                  <a:cxn ang="0">
                    <a:pos x="T12" y="T13"/>
                  </a:cxn>
                </a:cxnLst>
                <a:rect l="0" t="0" r="r" b="b"/>
                <a:pathLst>
                  <a:path w="117" h="78">
                    <a:moveTo>
                      <a:pt x="55" y="12"/>
                    </a:moveTo>
                    <a:cubicBezTo>
                      <a:pt x="88" y="12"/>
                      <a:pt x="114" y="38"/>
                      <a:pt x="114" y="71"/>
                    </a:cubicBezTo>
                    <a:cubicBezTo>
                      <a:pt x="114" y="73"/>
                      <a:pt x="114" y="76"/>
                      <a:pt x="113" y="78"/>
                    </a:cubicBezTo>
                    <a:cubicBezTo>
                      <a:pt x="115" y="72"/>
                      <a:pt x="117" y="66"/>
                      <a:pt x="117" y="59"/>
                    </a:cubicBezTo>
                    <a:cubicBezTo>
                      <a:pt x="117" y="26"/>
                      <a:pt x="90" y="0"/>
                      <a:pt x="58" y="0"/>
                    </a:cubicBezTo>
                    <a:cubicBezTo>
                      <a:pt x="28" y="0"/>
                      <a:pt x="3" y="23"/>
                      <a:pt x="0" y="52"/>
                    </a:cubicBezTo>
                    <a:cubicBezTo>
                      <a:pt x="7" y="29"/>
                      <a:pt x="29" y="12"/>
                      <a:pt x="55" y="12"/>
                    </a:cubicBezTo>
                    <a:close/>
                  </a:path>
                </a:pathLst>
              </a:custGeom>
              <a:solidFill>
                <a:srgbClr val="92278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p>
                <a:endParaRPr lang="en-US" sz="1836"/>
              </a:p>
            </p:txBody>
          </p:sp>
          <p:sp>
            <p:nvSpPr>
              <p:cNvPr id="49" name="Oval 44"/>
              <p:cNvSpPr>
                <a:spLocks noChangeArrowheads="1"/>
              </p:cNvSpPr>
              <p:nvPr/>
            </p:nvSpPr>
            <p:spPr bwMode="auto">
              <a:xfrm>
                <a:off x="2931196" y="2789014"/>
                <a:ext cx="217488" cy="219075"/>
              </a:xfrm>
              <a:prstGeom prst="ellipse">
                <a:avLst/>
              </a:prstGeom>
              <a:solidFill>
                <a:srgbClr val="90573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p>
                <a:endParaRPr lang="en-US" sz="1836"/>
              </a:p>
            </p:txBody>
          </p:sp>
          <p:sp>
            <p:nvSpPr>
              <p:cNvPr id="50" name="Oval 45"/>
              <p:cNvSpPr>
                <a:spLocks noChangeArrowheads="1"/>
              </p:cNvSpPr>
              <p:nvPr/>
            </p:nvSpPr>
            <p:spPr bwMode="auto">
              <a:xfrm>
                <a:off x="3061371" y="2963639"/>
                <a:ext cx="61913" cy="63500"/>
              </a:xfrm>
              <a:prstGeom prst="ellipse">
                <a:avLst/>
              </a:prstGeom>
              <a:solidFill>
                <a:srgbClr val="92278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p>
                <a:endParaRPr lang="en-US" sz="1836"/>
              </a:p>
            </p:txBody>
          </p:sp>
          <p:sp>
            <p:nvSpPr>
              <p:cNvPr id="51" name="Oval 46"/>
              <p:cNvSpPr>
                <a:spLocks noChangeArrowheads="1"/>
              </p:cNvSpPr>
              <p:nvPr/>
            </p:nvSpPr>
            <p:spPr bwMode="auto">
              <a:xfrm>
                <a:off x="3061371" y="4438426"/>
                <a:ext cx="354013" cy="350838"/>
              </a:xfrm>
              <a:prstGeom prst="ellipse">
                <a:avLst/>
              </a:prstGeom>
              <a:solidFill>
                <a:srgbClr val="90573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p>
                <a:endParaRPr lang="en-US" sz="1836"/>
              </a:p>
            </p:txBody>
          </p:sp>
          <p:sp>
            <p:nvSpPr>
              <p:cNvPr id="52" name="Freeform 47"/>
              <p:cNvSpPr>
                <a:spLocks/>
              </p:cNvSpPr>
              <p:nvPr/>
            </p:nvSpPr>
            <p:spPr bwMode="auto">
              <a:xfrm>
                <a:off x="2273971" y="4951189"/>
                <a:ext cx="998538" cy="600075"/>
              </a:xfrm>
              <a:custGeom>
                <a:avLst/>
                <a:gdLst>
                  <a:gd name="T0" fmla="*/ 629 w 629"/>
                  <a:gd name="T1" fmla="*/ 378 h 378"/>
                  <a:gd name="T2" fmla="*/ 0 w 629"/>
                  <a:gd name="T3" fmla="*/ 378 h 378"/>
                  <a:gd name="T4" fmla="*/ 31 w 629"/>
                  <a:gd name="T5" fmla="*/ 0 h 378"/>
                  <a:gd name="T6" fmla="*/ 539 w 629"/>
                  <a:gd name="T7" fmla="*/ 0 h 378"/>
                  <a:gd name="T8" fmla="*/ 575 w 629"/>
                  <a:gd name="T9" fmla="*/ 134 h 378"/>
                  <a:gd name="T10" fmla="*/ 629 w 629"/>
                  <a:gd name="T11" fmla="*/ 378 h 378"/>
                </a:gdLst>
                <a:ahLst/>
                <a:cxnLst>
                  <a:cxn ang="0">
                    <a:pos x="T0" y="T1"/>
                  </a:cxn>
                  <a:cxn ang="0">
                    <a:pos x="T2" y="T3"/>
                  </a:cxn>
                  <a:cxn ang="0">
                    <a:pos x="T4" y="T5"/>
                  </a:cxn>
                  <a:cxn ang="0">
                    <a:pos x="T6" y="T7"/>
                  </a:cxn>
                  <a:cxn ang="0">
                    <a:pos x="T8" y="T9"/>
                  </a:cxn>
                  <a:cxn ang="0">
                    <a:pos x="T10" y="T11"/>
                  </a:cxn>
                </a:cxnLst>
                <a:rect l="0" t="0" r="r" b="b"/>
                <a:pathLst>
                  <a:path w="629" h="378">
                    <a:moveTo>
                      <a:pt x="629" y="378"/>
                    </a:moveTo>
                    <a:lnTo>
                      <a:pt x="0" y="378"/>
                    </a:lnTo>
                    <a:lnTo>
                      <a:pt x="31" y="0"/>
                    </a:lnTo>
                    <a:lnTo>
                      <a:pt x="539" y="0"/>
                    </a:lnTo>
                    <a:lnTo>
                      <a:pt x="575" y="134"/>
                    </a:lnTo>
                    <a:lnTo>
                      <a:pt x="629" y="378"/>
                    </a:lnTo>
                    <a:close/>
                  </a:path>
                </a:pathLst>
              </a:custGeom>
              <a:solidFill>
                <a:srgbClr val="5A1D5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p>
                <a:endParaRPr lang="en-US" sz="1836"/>
              </a:p>
            </p:txBody>
          </p:sp>
          <p:sp>
            <p:nvSpPr>
              <p:cNvPr id="53" name="Freeform 48"/>
              <p:cNvSpPr>
                <a:spLocks/>
              </p:cNvSpPr>
              <p:nvPr/>
            </p:nvSpPr>
            <p:spPr bwMode="auto">
              <a:xfrm>
                <a:off x="2273971" y="4951189"/>
                <a:ext cx="998538" cy="600075"/>
              </a:xfrm>
              <a:custGeom>
                <a:avLst/>
                <a:gdLst>
                  <a:gd name="T0" fmla="*/ 629 w 629"/>
                  <a:gd name="T1" fmla="*/ 378 h 378"/>
                  <a:gd name="T2" fmla="*/ 0 w 629"/>
                  <a:gd name="T3" fmla="*/ 378 h 378"/>
                  <a:gd name="T4" fmla="*/ 31 w 629"/>
                  <a:gd name="T5" fmla="*/ 0 h 378"/>
                  <a:gd name="T6" fmla="*/ 539 w 629"/>
                  <a:gd name="T7" fmla="*/ 0 h 378"/>
                  <a:gd name="T8" fmla="*/ 575 w 629"/>
                  <a:gd name="T9" fmla="*/ 134 h 378"/>
                  <a:gd name="T10" fmla="*/ 629 w 629"/>
                  <a:gd name="T11" fmla="*/ 378 h 378"/>
                </a:gdLst>
                <a:ahLst/>
                <a:cxnLst>
                  <a:cxn ang="0">
                    <a:pos x="T0" y="T1"/>
                  </a:cxn>
                  <a:cxn ang="0">
                    <a:pos x="T2" y="T3"/>
                  </a:cxn>
                  <a:cxn ang="0">
                    <a:pos x="T4" y="T5"/>
                  </a:cxn>
                  <a:cxn ang="0">
                    <a:pos x="T6" y="T7"/>
                  </a:cxn>
                  <a:cxn ang="0">
                    <a:pos x="T8" y="T9"/>
                  </a:cxn>
                  <a:cxn ang="0">
                    <a:pos x="T10" y="T11"/>
                  </a:cxn>
                </a:cxnLst>
                <a:rect l="0" t="0" r="r" b="b"/>
                <a:pathLst>
                  <a:path w="629" h="378">
                    <a:moveTo>
                      <a:pt x="629" y="378"/>
                    </a:moveTo>
                    <a:lnTo>
                      <a:pt x="0" y="378"/>
                    </a:lnTo>
                    <a:lnTo>
                      <a:pt x="31" y="0"/>
                    </a:lnTo>
                    <a:lnTo>
                      <a:pt x="539" y="0"/>
                    </a:lnTo>
                    <a:lnTo>
                      <a:pt x="575" y="134"/>
                    </a:lnTo>
                    <a:lnTo>
                      <a:pt x="629" y="378"/>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p>
                <a:endParaRPr lang="en-US" sz="1836"/>
              </a:p>
            </p:txBody>
          </p:sp>
          <p:sp>
            <p:nvSpPr>
              <p:cNvPr id="54" name="Freeform 49"/>
              <p:cNvSpPr>
                <a:spLocks/>
              </p:cNvSpPr>
              <p:nvPr/>
            </p:nvSpPr>
            <p:spPr bwMode="auto">
              <a:xfrm>
                <a:off x="2286671" y="4951189"/>
                <a:ext cx="563563" cy="600075"/>
              </a:xfrm>
              <a:custGeom>
                <a:avLst/>
                <a:gdLst>
                  <a:gd name="T0" fmla="*/ 31 w 355"/>
                  <a:gd name="T1" fmla="*/ 0 h 378"/>
                  <a:gd name="T2" fmla="*/ 31 w 355"/>
                  <a:gd name="T3" fmla="*/ 0 h 378"/>
                  <a:gd name="T4" fmla="*/ 0 w 355"/>
                  <a:gd name="T5" fmla="*/ 378 h 378"/>
                  <a:gd name="T6" fmla="*/ 355 w 355"/>
                  <a:gd name="T7" fmla="*/ 378 h 378"/>
                  <a:gd name="T8" fmla="*/ 31 w 355"/>
                  <a:gd name="T9" fmla="*/ 0 h 378"/>
                </a:gdLst>
                <a:ahLst/>
                <a:cxnLst>
                  <a:cxn ang="0">
                    <a:pos x="T0" y="T1"/>
                  </a:cxn>
                  <a:cxn ang="0">
                    <a:pos x="T2" y="T3"/>
                  </a:cxn>
                  <a:cxn ang="0">
                    <a:pos x="T4" y="T5"/>
                  </a:cxn>
                  <a:cxn ang="0">
                    <a:pos x="T6" y="T7"/>
                  </a:cxn>
                  <a:cxn ang="0">
                    <a:pos x="T8" y="T9"/>
                  </a:cxn>
                </a:cxnLst>
                <a:rect l="0" t="0" r="r" b="b"/>
                <a:pathLst>
                  <a:path w="355" h="378">
                    <a:moveTo>
                      <a:pt x="31" y="0"/>
                    </a:moveTo>
                    <a:lnTo>
                      <a:pt x="31" y="0"/>
                    </a:lnTo>
                    <a:lnTo>
                      <a:pt x="0" y="378"/>
                    </a:lnTo>
                    <a:lnTo>
                      <a:pt x="355" y="378"/>
                    </a:lnTo>
                    <a:lnTo>
                      <a:pt x="31" y="0"/>
                    </a:lnTo>
                    <a:close/>
                  </a:path>
                </a:pathLst>
              </a:custGeom>
              <a:solidFill>
                <a:srgbClr val="5E375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p>
                <a:endParaRPr lang="en-US" sz="1836"/>
              </a:p>
            </p:txBody>
          </p:sp>
          <p:sp>
            <p:nvSpPr>
              <p:cNvPr id="55" name="Freeform 50"/>
              <p:cNvSpPr>
                <a:spLocks/>
              </p:cNvSpPr>
              <p:nvPr/>
            </p:nvSpPr>
            <p:spPr bwMode="auto">
              <a:xfrm>
                <a:off x="2286671" y="4951189"/>
                <a:ext cx="563563" cy="600075"/>
              </a:xfrm>
              <a:custGeom>
                <a:avLst/>
                <a:gdLst>
                  <a:gd name="T0" fmla="*/ 31 w 355"/>
                  <a:gd name="T1" fmla="*/ 0 h 378"/>
                  <a:gd name="T2" fmla="*/ 31 w 355"/>
                  <a:gd name="T3" fmla="*/ 0 h 378"/>
                  <a:gd name="T4" fmla="*/ 0 w 355"/>
                  <a:gd name="T5" fmla="*/ 378 h 378"/>
                  <a:gd name="T6" fmla="*/ 355 w 355"/>
                  <a:gd name="T7" fmla="*/ 378 h 378"/>
                  <a:gd name="T8" fmla="*/ 31 w 355"/>
                  <a:gd name="T9" fmla="*/ 0 h 378"/>
                </a:gdLst>
                <a:ahLst/>
                <a:cxnLst>
                  <a:cxn ang="0">
                    <a:pos x="T0" y="T1"/>
                  </a:cxn>
                  <a:cxn ang="0">
                    <a:pos x="T2" y="T3"/>
                  </a:cxn>
                  <a:cxn ang="0">
                    <a:pos x="T4" y="T5"/>
                  </a:cxn>
                  <a:cxn ang="0">
                    <a:pos x="T6" y="T7"/>
                  </a:cxn>
                  <a:cxn ang="0">
                    <a:pos x="T8" y="T9"/>
                  </a:cxn>
                </a:cxnLst>
                <a:rect l="0" t="0" r="r" b="b"/>
                <a:pathLst>
                  <a:path w="355" h="378">
                    <a:moveTo>
                      <a:pt x="31" y="0"/>
                    </a:moveTo>
                    <a:lnTo>
                      <a:pt x="31" y="0"/>
                    </a:lnTo>
                    <a:lnTo>
                      <a:pt x="0" y="378"/>
                    </a:lnTo>
                    <a:lnTo>
                      <a:pt x="355" y="378"/>
                    </a:lnTo>
                    <a:lnTo>
                      <a:pt x="31"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p>
                <a:endParaRPr lang="en-US" sz="1836"/>
              </a:p>
            </p:txBody>
          </p:sp>
          <p:sp>
            <p:nvSpPr>
              <p:cNvPr id="56" name="Freeform 51"/>
              <p:cNvSpPr>
                <a:spLocks/>
              </p:cNvSpPr>
              <p:nvPr/>
            </p:nvSpPr>
            <p:spPr bwMode="auto">
              <a:xfrm>
                <a:off x="3118521" y="3882801"/>
                <a:ext cx="296863" cy="706438"/>
              </a:xfrm>
              <a:custGeom>
                <a:avLst/>
                <a:gdLst>
                  <a:gd name="T0" fmla="*/ 43 w 48"/>
                  <a:gd name="T1" fmla="*/ 113 h 113"/>
                  <a:gd name="T2" fmla="*/ 4 w 48"/>
                  <a:gd name="T3" fmla="*/ 113 h 113"/>
                  <a:gd name="T4" fmla="*/ 0 w 48"/>
                  <a:gd name="T5" fmla="*/ 108 h 113"/>
                  <a:gd name="T6" fmla="*/ 0 w 48"/>
                  <a:gd name="T7" fmla="*/ 24 h 113"/>
                  <a:gd name="T8" fmla="*/ 24 w 48"/>
                  <a:gd name="T9" fmla="*/ 0 h 113"/>
                  <a:gd name="T10" fmla="*/ 48 w 48"/>
                  <a:gd name="T11" fmla="*/ 24 h 113"/>
                  <a:gd name="T12" fmla="*/ 48 w 48"/>
                  <a:gd name="T13" fmla="*/ 108 h 113"/>
                  <a:gd name="T14" fmla="*/ 43 w 48"/>
                  <a:gd name="T15" fmla="*/ 113 h 11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8" h="113">
                    <a:moveTo>
                      <a:pt x="43" y="113"/>
                    </a:moveTo>
                    <a:cubicBezTo>
                      <a:pt x="4" y="113"/>
                      <a:pt x="4" y="113"/>
                      <a:pt x="4" y="113"/>
                    </a:cubicBezTo>
                    <a:cubicBezTo>
                      <a:pt x="2" y="113"/>
                      <a:pt x="0" y="111"/>
                      <a:pt x="0" y="108"/>
                    </a:cubicBezTo>
                    <a:cubicBezTo>
                      <a:pt x="0" y="24"/>
                      <a:pt x="0" y="24"/>
                      <a:pt x="0" y="24"/>
                    </a:cubicBezTo>
                    <a:cubicBezTo>
                      <a:pt x="0" y="10"/>
                      <a:pt x="11" y="0"/>
                      <a:pt x="24" y="0"/>
                    </a:cubicBezTo>
                    <a:cubicBezTo>
                      <a:pt x="37" y="0"/>
                      <a:pt x="48" y="10"/>
                      <a:pt x="48" y="24"/>
                    </a:cubicBezTo>
                    <a:cubicBezTo>
                      <a:pt x="48" y="108"/>
                      <a:pt x="48" y="108"/>
                      <a:pt x="48" y="108"/>
                    </a:cubicBezTo>
                    <a:cubicBezTo>
                      <a:pt x="48" y="111"/>
                      <a:pt x="46" y="113"/>
                      <a:pt x="43" y="113"/>
                    </a:cubicBezTo>
                  </a:path>
                </a:pathLst>
              </a:custGeom>
              <a:solidFill>
                <a:srgbClr val="90573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p>
                <a:endParaRPr lang="en-US" sz="1836"/>
              </a:p>
            </p:txBody>
          </p:sp>
          <p:sp>
            <p:nvSpPr>
              <p:cNvPr id="57" name="Freeform 52"/>
              <p:cNvSpPr>
                <a:spLocks/>
              </p:cNvSpPr>
              <p:nvPr/>
            </p:nvSpPr>
            <p:spPr bwMode="auto">
              <a:xfrm>
                <a:off x="3135983" y="3882801"/>
                <a:ext cx="273050" cy="631825"/>
              </a:xfrm>
              <a:custGeom>
                <a:avLst/>
                <a:gdLst>
                  <a:gd name="T0" fmla="*/ 21 w 44"/>
                  <a:gd name="T1" fmla="*/ 0 h 101"/>
                  <a:gd name="T2" fmla="*/ 0 w 44"/>
                  <a:gd name="T3" fmla="*/ 11 h 101"/>
                  <a:gd name="T4" fmla="*/ 29 w 44"/>
                  <a:gd name="T5" fmla="*/ 44 h 101"/>
                  <a:gd name="T6" fmla="*/ 27 w 44"/>
                  <a:gd name="T7" fmla="*/ 67 h 101"/>
                  <a:gd name="T8" fmla="*/ 29 w 44"/>
                  <a:gd name="T9" fmla="*/ 67 h 101"/>
                  <a:gd name="T10" fmla="*/ 44 w 44"/>
                  <a:gd name="T11" fmla="*/ 100 h 101"/>
                  <a:gd name="T12" fmla="*/ 44 w 44"/>
                  <a:gd name="T13" fmla="*/ 101 h 101"/>
                  <a:gd name="T14" fmla="*/ 38 w 44"/>
                  <a:gd name="T15" fmla="*/ 24 h 101"/>
                  <a:gd name="T16" fmla="*/ 21 w 44"/>
                  <a:gd name="T17" fmla="*/ 0 h 101"/>
                  <a:gd name="T18" fmla="*/ 21 w 44"/>
                  <a:gd name="T19" fmla="*/ 0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4" h="101">
                    <a:moveTo>
                      <a:pt x="21" y="0"/>
                    </a:moveTo>
                    <a:cubicBezTo>
                      <a:pt x="12" y="0"/>
                      <a:pt x="4" y="4"/>
                      <a:pt x="0" y="11"/>
                    </a:cubicBezTo>
                    <a:cubicBezTo>
                      <a:pt x="13" y="12"/>
                      <a:pt x="25" y="25"/>
                      <a:pt x="29" y="44"/>
                    </a:cubicBezTo>
                    <a:cubicBezTo>
                      <a:pt x="30" y="51"/>
                      <a:pt x="29" y="59"/>
                      <a:pt x="27" y="67"/>
                    </a:cubicBezTo>
                    <a:cubicBezTo>
                      <a:pt x="29" y="67"/>
                      <a:pt x="29" y="67"/>
                      <a:pt x="29" y="67"/>
                    </a:cubicBezTo>
                    <a:cubicBezTo>
                      <a:pt x="44" y="100"/>
                      <a:pt x="44" y="100"/>
                      <a:pt x="44" y="100"/>
                    </a:cubicBezTo>
                    <a:cubicBezTo>
                      <a:pt x="44" y="101"/>
                      <a:pt x="44" y="101"/>
                      <a:pt x="44" y="101"/>
                    </a:cubicBezTo>
                    <a:cubicBezTo>
                      <a:pt x="44" y="83"/>
                      <a:pt x="41" y="38"/>
                      <a:pt x="38" y="24"/>
                    </a:cubicBezTo>
                    <a:cubicBezTo>
                      <a:pt x="34" y="7"/>
                      <a:pt x="21" y="0"/>
                      <a:pt x="21" y="0"/>
                    </a:cubicBezTo>
                    <a:cubicBezTo>
                      <a:pt x="21" y="0"/>
                      <a:pt x="21" y="0"/>
                      <a:pt x="21" y="0"/>
                    </a:cubicBezTo>
                  </a:path>
                </a:pathLst>
              </a:custGeom>
              <a:solidFill>
                <a:srgbClr val="875D4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p>
                <a:endParaRPr lang="en-US" sz="1836"/>
              </a:p>
            </p:txBody>
          </p:sp>
          <p:sp>
            <p:nvSpPr>
              <p:cNvPr id="58" name="Freeform 53"/>
              <p:cNvSpPr>
                <a:spLocks/>
              </p:cNvSpPr>
              <p:nvPr/>
            </p:nvSpPr>
            <p:spPr bwMode="auto">
              <a:xfrm>
                <a:off x="3266158" y="3882801"/>
                <a:ext cx="149225" cy="631825"/>
              </a:xfrm>
              <a:custGeom>
                <a:avLst/>
                <a:gdLst>
                  <a:gd name="T0" fmla="*/ 0 w 24"/>
                  <a:gd name="T1" fmla="*/ 0 h 101"/>
                  <a:gd name="T2" fmla="*/ 17 w 24"/>
                  <a:gd name="T3" fmla="*/ 24 h 101"/>
                  <a:gd name="T4" fmla="*/ 23 w 24"/>
                  <a:gd name="T5" fmla="*/ 101 h 101"/>
                  <a:gd name="T6" fmla="*/ 24 w 24"/>
                  <a:gd name="T7" fmla="*/ 101 h 101"/>
                  <a:gd name="T8" fmla="*/ 24 w 24"/>
                  <a:gd name="T9" fmla="*/ 24 h 101"/>
                  <a:gd name="T10" fmla="*/ 0 w 24"/>
                  <a:gd name="T11" fmla="*/ 0 h 101"/>
                </a:gdLst>
                <a:ahLst/>
                <a:cxnLst>
                  <a:cxn ang="0">
                    <a:pos x="T0" y="T1"/>
                  </a:cxn>
                  <a:cxn ang="0">
                    <a:pos x="T2" y="T3"/>
                  </a:cxn>
                  <a:cxn ang="0">
                    <a:pos x="T4" y="T5"/>
                  </a:cxn>
                  <a:cxn ang="0">
                    <a:pos x="T6" y="T7"/>
                  </a:cxn>
                  <a:cxn ang="0">
                    <a:pos x="T8" y="T9"/>
                  </a:cxn>
                  <a:cxn ang="0">
                    <a:pos x="T10" y="T11"/>
                  </a:cxn>
                </a:cxnLst>
                <a:rect l="0" t="0" r="r" b="b"/>
                <a:pathLst>
                  <a:path w="24" h="101">
                    <a:moveTo>
                      <a:pt x="0" y="0"/>
                    </a:moveTo>
                    <a:cubicBezTo>
                      <a:pt x="0" y="0"/>
                      <a:pt x="13" y="7"/>
                      <a:pt x="17" y="24"/>
                    </a:cubicBezTo>
                    <a:cubicBezTo>
                      <a:pt x="20" y="38"/>
                      <a:pt x="23" y="83"/>
                      <a:pt x="23" y="101"/>
                    </a:cubicBezTo>
                    <a:cubicBezTo>
                      <a:pt x="23" y="101"/>
                      <a:pt x="24" y="101"/>
                      <a:pt x="24" y="101"/>
                    </a:cubicBezTo>
                    <a:cubicBezTo>
                      <a:pt x="24" y="24"/>
                      <a:pt x="24" y="24"/>
                      <a:pt x="24" y="24"/>
                    </a:cubicBezTo>
                    <a:cubicBezTo>
                      <a:pt x="24" y="10"/>
                      <a:pt x="13" y="0"/>
                      <a:pt x="0" y="0"/>
                    </a:cubicBezTo>
                  </a:path>
                </a:pathLst>
              </a:custGeom>
              <a:solidFill>
                <a:srgbClr val="7C5D4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p>
                <a:endParaRPr lang="en-US" sz="1836"/>
              </a:p>
            </p:txBody>
          </p:sp>
          <p:sp>
            <p:nvSpPr>
              <p:cNvPr id="59" name="Freeform 54"/>
              <p:cNvSpPr>
                <a:spLocks/>
              </p:cNvSpPr>
              <p:nvPr/>
            </p:nvSpPr>
            <p:spPr bwMode="auto">
              <a:xfrm>
                <a:off x="2745458" y="3938364"/>
                <a:ext cx="595313" cy="650875"/>
              </a:xfrm>
              <a:custGeom>
                <a:avLst/>
                <a:gdLst>
                  <a:gd name="T0" fmla="*/ 2 w 96"/>
                  <a:gd name="T1" fmla="*/ 101 h 104"/>
                  <a:gd name="T2" fmla="*/ 58 w 96"/>
                  <a:gd name="T3" fmla="*/ 3 h 104"/>
                  <a:gd name="T4" fmla="*/ 92 w 96"/>
                  <a:gd name="T5" fmla="*/ 35 h 104"/>
                  <a:gd name="T6" fmla="*/ 77 w 96"/>
                  <a:gd name="T7" fmla="*/ 88 h 104"/>
                  <a:gd name="T8" fmla="*/ 4 w 96"/>
                  <a:gd name="T9" fmla="*/ 104 h 104"/>
                  <a:gd name="T10" fmla="*/ 2 w 96"/>
                  <a:gd name="T11" fmla="*/ 101 h 104"/>
                </a:gdLst>
                <a:ahLst/>
                <a:cxnLst>
                  <a:cxn ang="0">
                    <a:pos x="T0" y="T1"/>
                  </a:cxn>
                  <a:cxn ang="0">
                    <a:pos x="T2" y="T3"/>
                  </a:cxn>
                  <a:cxn ang="0">
                    <a:pos x="T4" y="T5"/>
                  </a:cxn>
                  <a:cxn ang="0">
                    <a:pos x="T6" y="T7"/>
                  </a:cxn>
                  <a:cxn ang="0">
                    <a:pos x="T8" y="T9"/>
                  </a:cxn>
                  <a:cxn ang="0">
                    <a:pos x="T10" y="T11"/>
                  </a:cxn>
                </a:cxnLst>
                <a:rect l="0" t="0" r="r" b="b"/>
                <a:pathLst>
                  <a:path w="96" h="104">
                    <a:moveTo>
                      <a:pt x="2" y="101"/>
                    </a:moveTo>
                    <a:cubicBezTo>
                      <a:pt x="5" y="84"/>
                      <a:pt x="0" y="18"/>
                      <a:pt x="58" y="3"/>
                    </a:cubicBezTo>
                    <a:cubicBezTo>
                      <a:pt x="73" y="0"/>
                      <a:pt x="88" y="13"/>
                      <a:pt x="92" y="35"/>
                    </a:cubicBezTo>
                    <a:cubicBezTo>
                      <a:pt x="96" y="57"/>
                      <a:pt x="77" y="88"/>
                      <a:pt x="77" y="88"/>
                    </a:cubicBezTo>
                    <a:cubicBezTo>
                      <a:pt x="4" y="104"/>
                      <a:pt x="4" y="104"/>
                      <a:pt x="4" y="104"/>
                    </a:cubicBezTo>
                    <a:cubicBezTo>
                      <a:pt x="4" y="104"/>
                      <a:pt x="2" y="104"/>
                      <a:pt x="2" y="101"/>
                    </a:cubicBezTo>
                  </a:path>
                </a:pathLst>
              </a:custGeom>
              <a:solidFill>
                <a:srgbClr val="90573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p>
                <a:endParaRPr lang="en-US" sz="1836"/>
              </a:p>
            </p:txBody>
          </p:sp>
          <p:sp>
            <p:nvSpPr>
              <p:cNvPr id="60" name="Oval 55"/>
              <p:cNvSpPr>
                <a:spLocks noChangeArrowheads="1"/>
              </p:cNvSpPr>
              <p:nvPr/>
            </p:nvSpPr>
            <p:spPr bwMode="auto">
              <a:xfrm>
                <a:off x="2726408" y="4157439"/>
                <a:ext cx="230188" cy="231775"/>
              </a:xfrm>
              <a:prstGeom prst="ellipse">
                <a:avLst/>
              </a:prstGeom>
              <a:solidFill>
                <a:srgbClr val="90573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p>
                <a:endParaRPr lang="en-US" sz="1836"/>
              </a:p>
            </p:txBody>
          </p:sp>
          <p:sp>
            <p:nvSpPr>
              <p:cNvPr id="61" name="Freeform 56"/>
              <p:cNvSpPr>
                <a:spLocks/>
              </p:cNvSpPr>
              <p:nvPr/>
            </p:nvSpPr>
            <p:spPr bwMode="auto">
              <a:xfrm>
                <a:off x="2739108" y="4157439"/>
                <a:ext cx="217488" cy="131763"/>
              </a:xfrm>
              <a:custGeom>
                <a:avLst/>
                <a:gdLst>
                  <a:gd name="T0" fmla="*/ 16 w 35"/>
                  <a:gd name="T1" fmla="*/ 0 h 21"/>
                  <a:gd name="T2" fmla="*/ 0 w 35"/>
                  <a:gd name="T3" fmla="*/ 9 h 21"/>
                  <a:gd name="T4" fmla="*/ 20 w 35"/>
                  <a:gd name="T5" fmla="*/ 13 h 21"/>
                  <a:gd name="T6" fmla="*/ 33 w 35"/>
                  <a:gd name="T7" fmla="*/ 21 h 21"/>
                  <a:gd name="T8" fmla="*/ 35 w 35"/>
                  <a:gd name="T9" fmla="*/ 19 h 21"/>
                  <a:gd name="T10" fmla="*/ 17 w 35"/>
                  <a:gd name="T11" fmla="*/ 0 h 21"/>
                  <a:gd name="T12" fmla="*/ 16 w 35"/>
                  <a:gd name="T13" fmla="*/ 0 h 21"/>
                </a:gdLst>
                <a:ahLst/>
                <a:cxnLst>
                  <a:cxn ang="0">
                    <a:pos x="T0" y="T1"/>
                  </a:cxn>
                  <a:cxn ang="0">
                    <a:pos x="T2" y="T3"/>
                  </a:cxn>
                  <a:cxn ang="0">
                    <a:pos x="T4" y="T5"/>
                  </a:cxn>
                  <a:cxn ang="0">
                    <a:pos x="T6" y="T7"/>
                  </a:cxn>
                  <a:cxn ang="0">
                    <a:pos x="T8" y="T9"/>
                  </a:cxn>
                  <a:cxn ang="0">
                    <a:pos x="T10" y="T11"/>
                  </a:cxn>
                  <a:cxn ang="0">
                    <a:pos x="T12" y="T13"/>
                  </a:cxn>
                </a:cxnLst>
                <a:rect l="0" t="0" r="r" b="b"/>
                <a:pathLst>
                  <a:path w="35" h="21">
                    <a:moveTo>
                      <a:pt x="16" y="0"/>
                    </a:moveTo>
                    <a:cubicBezTo>
                      <a:pt x="10" y="0"/>
                      <a:pt x="4" y="3"/>
                      <a:pt x="0" y="9"/>
                    </a:cubicBezTo>
                    <a:cubicBezTo>
                      <a:pt x="6" y="9"/>
                      <a:pt x="12" y="11"/>
                      <a:pt x="20" y="13"/>
                    </a:cubicBezTo>
                    <a:cubicBezTo>
                      <a:pt x="33" y="21"/>
                      <a:pt x="33" y="21"/>
                      <a:pt x="33" y="21"/>
                    </a:cubicBezTo>
                    <a:cubicBezTo>
                      <a:pt x="35" y="19"/>
                      <a:pt x="35" y="19"/>
                      <a:pt x="35" y="19"/>
                    </a:cubicBezTo>
                    <a:cubicBezTo>
                      <a:pt x="35" y="9"/>
                      <a:pt x="27" y="0"/>
                      <a:pt x="17" y="0"/>
                    </a:cubicBezTo>
                    <a:cubicBezTo>
                      <a:pt x="17" y="0"/>
                      <a:pt x="17" y="0"/>
                      <a:pt x="16" y="0"/>
                    </a:cubicBezTo>
                  </a:path>
                </a:pathLst>
              </a:custGeom>
              <a:solidFill>
                <a:srgbClr val="875D4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p>
                <a:endParaRPr lang="en-US" sz="1836"/>
              </a:p>
            </p:txBody>
          </p:sp>
          <p:sp>
            <p:nvSpPr>
              <p:cNvPr id="62" name="Oval 57"/>
              <p:cNvSpPr>
                <a:spLocks noChangeArrowheads="1"/>
              </p:cNvSpPr>
              <p:nvPr/>
            </p:nvSpPr>
            <p:spPr bwMode="auto">
              <a:xfrm>
                <a:off x="2962946" y="4476526"/>
                <a:ext cx="234950" cy="231775"/>
              </a:xfrm>
              <a:prstGeom prst="ellipse">
                <a:avLst/>
              </a:prstGeom>
              <a:solidFill>
                <a:srgbClr val="90573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p>
                <a:endParaRPr lang="en-US" sz="1836"/>
              </a:p>
            </p:txBody>
          </p:sp>
          <p:sp>
            <p:nvSpPr>
              <p:cNvPr id="63" name="Oval 58"/>
              <p:cNvSpPr>
                <a:spLocks noChangeArrowheads="1"/>
              </p:cNvSpPr>
              <p:nvPr/>
            </p:nvSpPr>
            <p:spPr bwMode="auto">
              <a:xfrm>
                <a:off x="3080421" y="4508276"/>
                <a:ext cx="236538" cy="236538"/>
              </a:xfrm>
              <a:prstGeom prst="ellipse">
                <a:avLst/>
              </a:prstGeom>
              <a:solidFill>
                <a:srgbClr val="90573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p>
                <a:endParaRPr lang="en-US" sz="1836"/>
              </a:p>
            </p:txBody>
          </p:sp>
          <p:sp>
            <p:nvSpPr>
              <p:cNvPr id="64" name="Oval 59"/>
              <p:cNvSpPr>
                <a:spLocks noChangeArrowheads="1"/>
              </p:cNvSpPr>
              <p:nvPr/>
            </p:nvSpPr>
            <p:spPr bwMode="auto">
              <a:xfrm>
                <a:off x="3216946" y="4482876"/>
                <a:ext cx="223838" cy="225425"/>
              </a:xfrm>
              <a:prstGeom prst="ellipse">
                <a:avLst/>
              </a:prstGeom>
              <a:solidFill>
                <a:srgbClr val="90573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p>
                <a:endParaRPr lang="en-US" sz="1836"/>
              </a:p>
            </p:txBody>
          </p:sp>
          <p:sp>
            <p:nvSpPr>
              <p:cNvPr id="65" name="Freeform 60"/>
              <p:cNvSpPr>
                <a:spLocks/>
              </p:cNvSpPr>
              <p:nvPr/>
            </p:nvSpPr>
            <p:spPr bwMode="auto">
              <a:xfrm>
                <a:off x="3409033" y="4508276"/>
                <a:ext cx="31750" cy="80963"/>
              </a:xfrm>
              <a:custGeom>
                <a:avLst/>
                <a:gdLst>
                  <a:gd name="T0" fmla="*/ 0 w 5"/>
                  <a:gd name="T1" fmla="*/ 0 h 13"/>
                  <a:gd name="T2" fmla="*/ 5 w 5"/>
                  <a:gd name="T3" fmla="*/ 13 h 13"/>
                  <a:gd name="T4" fmla="*/ 1 w 5"/>
                  <a:gd name="T5" fmla="*/ 1 h 13"/>
                  <a:gd name="T6" fmla="*/ 0 w 5"/>
                  <a:gd name="T7" fmla="*/ 1 h 13"/>
                  <a:gd name="T8" fmla="*/ 0 w 5"/>
                  <a:gd name="T9" fmla="*/ 0 h 13"/>
                </a:gdLst>
                <a:ahLst/>
                <a:cxnLst>
                  <a:cxn ang="0">
                    <a:pos x="T0" y="T1"/>
                  </a:cxn>
                  <a:cxn ang="0">
                    <a:pos x="T2" y="T3"/>
                  </a:cxn>
                  <a:cxn ang="0">
                    <a:pos x="T4" y="T5"/>
                  </a:cxn>
                  <a:cxn ang="0">
                    <a:pos x="T6" y="T7"/>
                  </a:cxn>
                  <a:cxn ang="0">
                    <a:pos x="T8" y="T9"/>
                  </a:cxn>
                </a:cxnLst>
                <a:rect l="0" t="0" r="r" b="b"/>
                <a:pathLst>
                  <a:path w="5" h="13">
                    <a:moveTo>
                      <a:pt x="0" y="0"/>
                    </a:moveTo>
                    <a:cubicBezTo>
                      <a:pt x="5" y="13"/>
                      <a:pt x="5" y="13"/>
                      <a:pt x="5" y="13"/>
                    </a:cubicBezTo>
                    <a:cubicBezTo>
                      <a:pt x="5" y="9"/>
                      <a:pt x="4" y="4"/>
                      <a:pt x="1" y="1"/>
                    </a:cubicBezTo>
                    <a:cubicBezTo>
                      <a:pt x="1" y="1"/>
                      <a:pt x="0" y="1"/>
                      <a:pt x="0" y="1"/>
                    </a:cubicBezTo>
                    <a:cubicBezTo>
                      <a:pt x="0" y="1"/>
                      <a:pt x="0" y="1"/>
                      <a:pt x="0" y="0"/>
                    </a:cubicBezTo>
                  </a:path>
                </a:pathLst>
              </a:custGeom>
              <a:solidFill>
                <a:srgbClr val="875D4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p>
                <a:endParaRPr lang="en-US" sz="1836"/>
              </a:p>
            </p:txBody>
          </p:sp>
          <p:sp>
            <p:nvSpPr>
              <p:cNvPr id="66" name="Freeform 61"/>
              <p:cNvSpPr>
                <a:spLocks/>
              </p:cNvSpPr>
              <p:nvPr/>
            </p:nvSpPr>
            <p:spPr bwMode="auto">
              <a:xfrm>
                <a:off x="2143796" y="4220939"/>
                <a:ext cx="806450" cy="685800"/>
              </a:xfrm>
              <a:custGeom>
                <a:avLst/>
                <a:gdLst>
                  <a:gd name="T0" fmla="*/ 0 w 130"/>
                  <a:gd name="T1" fmla="*/ 47 h 110"/>
                  <a:gd name="T2" fmla="*/ 83 w 130"/>
                  <a:gd name="T3" fmla="*/ 4 h 110"/>
                  <a:gd name="T4" fmla="*/ 95 w 130"/>
                  <a:gd name="T5" fmla="*/ 0 h 110"/>
                  <a:gd name="T6" fmla="*/ 116 w 130"/>
                  <a:gd name="T7" fmla="*/ 5 h 110"/>
                  <a:gd name="T8" fmla="*/ 130 w 130"/>
                  <a:gd name="T9" fmla="*/ 13 h 110"/>
                  <a:gd name="T10" fmla="*/ 66 w 130"/>
                  <a:gd name="T11" fmla="*/ 110 h 110"/>
                  <a:gd name="T12" fmla="*/ 0 w 130"/>
                  <a:gd name="T13" fmla="*/ 47 h 110"/>
                </a:gdLst>
                <a:ahLst/>
                <a:cxnLst>
                  <a:cxn ang="0">
                    <a:pos x="T0" y="T1"/>
                  </a:cxn>
                  <a:cxn ang="0">
                    <a:pos x="T2" y="T3"/>
                  </a:cxn>
                  <a:cxn ang="0">
                    <a:pos x="T4" y="T5"/>
                  </a:cxn>
                  <a:cxn ang="0">
                    <a:pos x="T6" y="T7"/>
                  </a:cxn>
                  <a:cxn ang="0">
                    <a:pos x="T8" y="T9"/>
                  </a:cxn>
                  <a:cxn ang="0">
                    <a:pos x="T10" y="T11"/>
                  </a:cxn>
                  <a:cxn ang="0">
                    <a:pos x="T12" y="T13"/>
                  </a:cxn>
                </a:cxnLst>
                <a:rect l="0" t="0" r="r" b="b"/>
                <a:pathLst>
                  <a:path w="130" h="110">
                    <a:moveTo>
                      <a:pt x="0" y="47"/>
                    </a:moveTo>
                    <a:cubicBezTo>
                      <a:pt x="12" y="41"/>
                      <a:pt x="75" y="11"/>
                      <a:pt x="83" y="4"/>
                    </a:cubicBezTo>
                    <a:cubicBezTo>
                      <a:pt x="86" y="2"/>
                      <a:pt x="90" y="0"/>
                      <a:pt x="95" y="0"/>
                    </a:cubicBezTo>
                    <a:cubicBezTo>
                      <a:pt x="100" y="0"/>
                      <a:pt x="106" y="2"/>
                      <a:pt x="116" y="5"/>
                    </a:cubicBezTo>
                    <a:cubicBezTo>
                      <a:pt x="130" y="13"/>
                      <a:pt x="130" y="13"/>
                      <a:pt x="130" y="13"/>
                    </a:cubicBezTo>
                    <a:cubicBezTo>
                      <a:pt x="66" y="110"/>
                      <a:pt x="66" y="110"/>
                      <a:pt x="66" y="110"/>
                    </a:cubicBezTo>
                    <a:cubicBezTo>
                      <a:pt x="0" y="47"/>
                      <a:pt x="0" y="47"/>
                      <a:pt x="0" y="47"/>
                    </a:cubicBezTo>
                  </a:path>
                </a:pathLst>
              </a:custGeom>
              <a:solidFill>
                <a:srgbClr val="00944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p>
                <a:endParaRPr lang="en-US" sz="1836"/>
              </a:p>
            </p:txBody>
          </p:sp>
          <p:sp>
            <p:nvSpPr>
              <p:cNvPr id="67" name="Freeform 62"/>
              <p:cNvSpPr>
                <a:spLocks noEditPoints="1"/>
              </p:cNvSpPr>
              <p:nvPr/>
            </p:nvSpPr>
            <p:spPr bwMode="auto">
              <a:xfrm>
                <a:off x="2124746" y="4214589"/>
                <a:ext cx="838200" cy="711200"/>
              </a:xfrm>
              <a:custGeom>
                <a:avLst/>
                <a:gdLst>
                  <a:gd name="T0" fmla="*/ 98 w 135"/>
                  <a:gd name="T1" fmla="*/ 3 h 114"/>
                  <a:gd name="T2" fmla="*/ 118 w 135"/>
                  <a:gd name="T3" fmla="*/ 7 h 114"/>
                  <a:gd name="T4" fmla="*/ 131 w 135"/>
                  <a:gd name="T5" fmla="*/ 15 h 114"/>
                  <a:gd name="T6" fmla="*/ 69 w 135"/>
                  <a:gd name="T7" fmla="*/ 109 h 114"/>
                  <a:gd name="T8" fmla="*/ 5 w 135"/>
                  <a:gd name="T9" fmla="*/ 48 h 114"/>
                  <a:gd name="T10" fmla="*/ 87 w 135"/>
                  <a:gd name="T11" fmla="*/ 7 h 114"/>
                  <a:gd name="T12" fmla="*/ 98 w 135"/>
                  <a:gd name="T13" fmla="*/ 3 h 114"/>
                  <a:gd name="T14" fmla="*/ 98 w 135"/>
                  <a:gd name="T15" fmla="*/ 0 h 114"/>
                  <a:gd name="T16" fmla="*/ 85 w 135"/>
                  <a:gd name="T17" fmla="*/ 4 h 114"/>
                  <a:gd name="T18" fmla="*/ 0 w 135"/>
                  <a:gd name="T19" fmla="*/ 47 h 114"/>
                  <a:gd name="T20" fmla="*/ 70 w 135"/>
                  <a:gd name="T21" fmla="*/ 114 h 114"/>
                  <a:gd name="T22" fmla="*/ 135 w 135"/>
                  <a:gd name="T23" fmla="*/ 14 h 114"/>
                  <a:gd name="T24" fmla="*/ 119 w 135"/>
                  <a:gd name="T25" fmla="*/ 4 h 114"/>
                  <a:gd name="T26" fmla="*/ 98 w 135"/>
                  <a:gd name="T27" fmla="*/ 0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5" h="114">
                    <a:moveTo>
                      <a:pt x="98" y="3"/>
                    </a:moveTo>
                    <a:cubicBezTo>
                      <a:pt x="103" y="3"/>
                      <a:pt x="109" y="4"/>
                      <a:pt x="118" y="7"/>
                    </a:cubicBezTo>
                    <a:cubicBezTo>
                      <a:pt x="131" y="15"/>
                      <a:pt x="131" y="15"/>
                      <a:pt x="131" y="15"/>
                    </a:cubicBezTo>
                    <a:cubicBezTo>
                      <a:pt x="69" y="109"/>
                      <a:pt x="69" y="109"/>
                      <a:pt x="69" y="109"/>
                    </a:cubicBezTo>
                    <a:cubicBezTo>
                      <a:pt x="5" y="48"/>
                      <a:pt x="5" y="48"/>
                      <a:pt x="5" y="48"/>
                    </a:cubicBezTo>
                    <a:cubicBezTo>
                      <a:pt x="22" y="40"/>
                      <a:pt x="80" y="13"/>
                      <a:pt x="87" y="7"/>
                    </a:cubicBezTo>
                    <a:cubicBezTo>
                      <a:pt x="90" y="4"/>
                      <a:pt x="93" y="3"/>
                      <a:pt x="98" y="3"/>
                    </a:cubicBezTo>
                    <a:moveTo>
                      <a:pt x="98" y="0"/>
                    </a:moveTo>
                    <a:cubicBezTo>
                      <a:pt x="93" y="0"/>
                      <a:pt x="89" y="1"/>
                      <a:pt x="85" y="4"/>
                    </a:cubicBezTo>
                    <a:cubicBezTo>
                      <a:pt x="77" y="11"/>
                      <a:pt x="0" y="47"/>
                      <a:pt x="0" y="47"/>
                    </a:cubicBezTo>
                    <a:cubicBezTo>
                      <a:pt x="70" y="114"/>
                      <a:pt x="70" y="114"/>
                      <a:pt x="70" y="114"/>
                    </a:cubicBezTo>
                    <a:cubicBezTo>
                      <a:pt x="135" y="14"/>
                      <a:pt x="135" y="14"/>
                      <a:pt x="135" y="14"/>
                    </a:cubicBezTo>
                    <a:cubicBezTo>
                      <a:pt x="119" y="4"/>
                      <a:pt x="119" y="4"/>
                      <a:pt x="119" y="4"/>
                    </a:cubicBezTo>
                    <a:cubicBezTo>
                      <a:pt x="111" y="1"/>
                      <a:pt x="104" y="0"/>
                      <a:pt x="98" y="0"/>
                    </a:cubicBezTo>
                  </a:path>
                </a:pathLst>
              </a:custGeom>
              <a:solidFill>
                <a:srgbClr val="D7DF2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p>
                <a:endParaRPr lang="en-US" sz="1836"/>
              </a:p>
            </p:txBody>
          </p:sp>
          <p:sp>
            <p:nvSpPr>
              <p:cNvPr id="68" name="Freeform 63"/>
              <p:cNvSpPr>
                <a:spLocks/>
              </p:cNvSpPr>
              <p:nvPr/>
            </p:nvSpPr>
            <p:spPr bwMode="auto">
              <a:xfrm>
                <a:off x="2527971" y="4325714"/>
                <a:ext cx="298450" cy="293688"/>
              </a:xfrm>
              <a:custGeom>
                <a:avLst/>
                <a:gdLst>
                  <a:gd name="T0" fmla="*/ 36 w 48"/>
                  <a:gd name="T1" fmla="*/ 11 h 47"/>
                  <a:gd name="T2" fmla="*/ 43 w 48"/>
                  <a:gd name="T3" fmla="*/ 38 h 47"/>
                  <a:gd name="T4" fmla="*/ 13 w 48"/>
                  <a:gd name="T5" fmla="*/ 36 h 47"/>
                  <a:gd name="T6" fmla="*/ 9 w 48"/>
                  <a:gd name="T7" fmla="*/ 5 h 47"/>
                  <a:gd name="T8" fmla="*/ 36 w 48"/>
                  <a:gd name="T9" fmla="*/ 11 h 47"/>
                </a:gdLst>
                <a:ahLst/>
                <a:cxnLst>
                  <a:cxn ang="0">
                    <a:pos x="T0" y="T1"/>
                  </a:cxn>
                  <a:cxn ang="0">
                    <a:pos x="T2" y="T3"/>
                  </a:cxn>
                  <a:cxn ang="0">
                    <a:pos x="T4" y="T5"/>
                  </a:cxn>
                  <a:cxn ang="0">
                    <a:pos x="T6" y="T7"/>
                  </a:cxn>
                  <a:cxn ang="0">
                    <a:pos x="T8" y="T9"/>
                  </a:cxn>
                </a:cxnLst>
                <a:rect l="0" t="0" r="r" b="b"/>
                <a:pathLst>
                  <a:path w="48" h="47">
                    <a:moveTo>
                      <a:pt x="36" y="11"/>
                    </a:moveTo>
                    <a:cubicBezTo>
                      <a:pt x="44" y="19"/>
                      <a:pt x="48" y="30"/>
                      <a:pt x="43" y="38"/>
                    </a:cubicBezTo>
                    <a:cubicBezTo>
                      <a:pt x="38" y="47"/>
                      <a:pt x="24" y="47"/>
                      <a:pt x="13" y="36"/>
                    </a:cubicBezTo>
                    <a:cubicBezTo>
                      <a:pt x="2" y="25"/>
                      <a:pt x="0" y="11"/>
                      <a:pt x="9" y="5"/>
                    </a:cubicBezTo>
                    <a:cubicBezTo>
                      <a:pt x="16" y="0"/>
                      <a:pt x="28" y="3"/>
                      <a:pt x="36" y="11"/>
                    </a:cubicBezTo>
                  </a:path>
                </a:pathLst>
              </a:custGeom>
              <a:solidFill>
                <a:srgbClr val="D7DF2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p>
                <a:endParaRPr lang="en-US" sz="1836"/>
              </a:p>
            </p:txBody>
          </p:sp>
          <p:sp>
            <p:nvSpPr>
              <p:cNvPr id="69" name="Freeform 64"/>
              <p:cNvSpPr>
                <a:spLocks/>
              </p:cNvSpPr>
              <p:nvPr/>
            </p:nvSpPr>
            <p:spPr bwMode="auto">
              <a:xfrm>
                <a:off x="2707358" y="4395564"/>
                <a:ext cx="93663" cy="130175"/>
              </a:xfrm>
              <a:custGeom>
                <a:avLst/>
                <a:gdLst>
                  <a:gd name="T0" fmla="*/ 7 w 15"/>
                  <a:gd name="T1" fmla="*/ 0 h 21"/>
                  <a:gd name="T2" fmla="*/ 0 w 15"/>
                  <a:gd name="T3" fmla="*/ 7 h 21"/>
                  <a:gd name="T4" fmla="*/ 6 w 15"/>
                  <a:gd name="T5" fmla="*/ 12 h 21"/>
                  <a:gd name="T6" fmla="*/ 3 w 15"/>
                  <a:gd name="T7" fmla="*/ 18 h 21"/>
                  <a:gd name="T8" fmla="*/ 7 w 15"/>
                  <a:gd name="T9" fmla="*/ 21 h 21"/>
                  <a:gd name="T10" fmla="*/ 15 w 15"/>
                  <a:gd name="T11" fmla="*/ 11 h 21"/>
                  <a:gd name="T12" fmla="*/ 7 w 15"/>
                  <a:gd name="T13" fmla="*/ 0 h 21"/>
                  <a:gd name="T14" fmla="*/ 7 w 15"/>
                  <a:gd name="T15" fmla="*/ 0 h 2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 h="21">
                    <a:moveTo>
                      <a:pt x="7" y="0"/>
                    </a:moveTo>
                    <a:cubicBezTo>
                      <a:pt x="0" y="7"/>
                      <a:pt x="0" y="7"/>
                      <a:pt x="0" y="7"/>
                    </a:cubicBezTo>
                    <a:cubicBezTo>
                      <a:pt x="6" y="12"/>
                      <a:pt x="6" y="12"/>
                      <a:pt x="6" y="12"/>
                    </a:cubicBezTo>
                    <a:cubicBezTo>
                      <a:pt x="3" y="18"/>
                      <a:pt x="3" y="18"/>
                      <a:pt x="3" y="18"/>
                    </a:cubicBezTo>
                    <a:cubicBezTo>
                      <a:pt x="7" y="21"/>
                      <a:pt x="7" y="21"/>
                      <a:pt x="7" y="21"/>
                    </a:cubicBezTo>
                    <a:cubicBezTo>
                      <a:pt x="15" y="11"/>
                      <a:pt x="15" y="11"/>
                      <a:pt x="15" y="11"/>
                    </a:cubicBezTo>
                    <a:cubicBezTo>
                      <a:pt x="13" y="7"/>
                      <a:pt x="10" y="3"/>
                      <a:pt x="7" y="0"/>
                    </a:cubicBezTo>
                    <a:cubicBezTo>
                      <a:pt x="7" y="0"/>
                      <a:pt x="7" y="0"/>
                      <a:pt x="7" y="0"/>
                    </a:cubicBezTo>
                  </a:path>
                </a:pathLst>
              </a:custGeom>
              <a:solidFill>
                <a:srgbClr val="BBC04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p>
                <a:endParaRPr lang="en-US" sz="1836"/>
              </a:p>
            </p:txBody>
          </p:sp>
          <p:sp>
            <p:nvSpPr>
              <p:cNvPr id="70" name="Freeform 65"/>
              <p:cNvSpPr>
                <a:spLocks/>
              </p:cNvSpPr>
              <p:nvPr/>
            </p:nvSpPr>
            <p:spPr bwMode="auto">
              <a:xfrm>
                <a:off x="2664496" y="4389214"/>
                <a:ext cx="25400" cy="19050"/>
              </a:xfrm>
              <a:custGeom>
                <a:avLst/>
                <a:gdLst>
                  <a:gd name="T0" fmla="*/ 2 w 4"/>
                  <a:gd name="T1" fmla="*/ 0 h 3"/>
                  <a:gd name="T2" fmla="*/ 0 w 4"/>
                  <a:gd name="T3" fmla="*/ 1 h 3"/>
                  <a:gd name="T4" fmla="*/ 2 w 4"/>
                  <a:gd name="T5" fmla="*/ 3 h 3"/>
                  <a:gd name="T6" fmla="*/ 3 w 4"/>
                  <a:gd name="T7" fmla="*/ 3 h 3"/>
                  <a:gd name="T8" fmla="*/ 4 w 4"/>
                  <a:gd name="T9" fmla="*/ 2 h 3"/>
                  <a:gd name="T10" fmla="*/ 3 w 4"/>
                  <a:gd name="T11" fmla="*/ 0 h 3"/>
                  <a:gd name="T12" fmla="*/ 2 w 4"/>
                  <a:gd name="T13" fmla="*/ 0 h 3"/>
                </a:gdLst>
                <a:ahLst/>
                <a:cxnLst>
                  <a:cxn ang="0">
                    <a:pos x="T0" y="T1"/>
                  </a:cxn>
                  <a:cxn ang="0">
                    <a:pos x="T2" y="T3"/>
                  </a:cxn>
                  <a:cxn ang="0">
                    <a:pos x="T4" y="T5"/>
                  </a:cxn>
                  <a:cxn ang="0">
                    <a:pos x="T6" y="T7"/>
                  </a:cxn>
                  <a:cxn ang="0">
                    <a:pos x="T8" y="T9"/>
                  </a:cxn>
                  <a:cxn ang="0">
                    <a:pos x="T10" y="T11"/>
                  </a:cxn>
                  <a:cxn ang="0">
                    <a:pos x="T12" y="T13"/>
                  </a:cxn>
                </a:cxnLst>
                <a:rect l="0" t="0" r="r" b="b"/>
                <a:pathLst>
                  <a:path w="4" h="3">
                    <a:moveTo>
                      <a:pt x="2" y="0"/>
                    </a:moveTo>
                    <a:cubicBezTo>
                      <a:pt x="1" y="0"/>
                      <a:pt x="1" y="0"/>
                      <a:pt x="0" y="1"/>
                    </a:cubicBezTo>
                    <a:cubicBezTo>
                      <a:pt x="0" y="2"/>
                      <a:pt x="1" y="3"/>
                      <a:pt x="2" y="3"/>
                    </a:cubicBezTo>
                    <a:cubicBezTo>
                      <a:pt x="2" y="3"/>
                      <a:pt x="2" y="3"/>
                      <a:pt x="3" y="3"/>
                    </a:cubicBezTo>
                    <a:cubicBezTo>
                      <a:pt x="3" y="3"/>
                      <a:pt x="4" y="3"/>
                      <a:pt x="4" y="2"/>
                    </a:cubicBezTo>
                    <a:cubicBezTo>
                      <a:pt x="4" y="2"/>
                      <a:pt x="4" y="1"/>
                      <a:pt x="3" y="0"/>
                    </a:cubicBezTo>
                    <a:cubicBezTo>
                      <a:pt x="2" y="0"/>
                      <a:pt x="2" y="0"/>
                      <a:pt x="2" y="0"/>
                    </a:cubicBezTo>
                  </a:path>
                </a:pathLst>
              </a:custGeom>
              <a:solidFill>
                <a:srgbClr val="BBC04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p>
                <a:endParaRPr lang="en-US" sz="1836"/>
              </a:p>
            </p:txBody>
          </p:sp>
          <p:sp>
            <p:nvSpPr>
              <p:cNvPr id="71" name="Freeform 66"/>
              <p:cNvSpPr>
                <a:spLocks/>
              </p:cNvSpPr>
              <p:nvPr/>
            </p:nvSpPr>
            <p:spPr bwMode="auto">
              <a:xfrm>
                <a:off x="2627983" y="4438426"/>
                <a:ext cx="23813" cy="25400"/>
              </a:xfrm>
              <a:custGeom>
                <a:avLst/>
                <a:gdLst>
                  <a:gd name="T0" fmla="*/ 2 w 4"/>
                  <a:gd name="T1" fmla="*/ 0 h 4"/>
                  <a:gd name="T2" fmla="*/ 0 w 4"/>
                  <a:gd name="T3" fmla="*/ 1 h 4"/>
                  <a:gd name="T4" fmla="*/ 2 w 4"/>
                  <a:gd name="T5" fmla="*/ 3 h 4"/>
                  <a:gd name="T6" fmla="*/ 2 w 4"/>
                  <a:gd name="T7" fmla="*/ 4 h 4"/>
                  <a:gd name="T8" fmla="*/ 4 w 4"/>
                  <a:gd name="T9" fmla="*/ 3 h 4"/>
                  <a:gd name="T10" fmla="*/ 3 w 4"/>
                  <a:gd name="T11" fmla="*/ 0 h 4"/>
                  <a:gd name="T12" fmla="*/ 2 w 4"/>
                  <a:gd name="T13" fmla="*/ 0 h 4"/>
                </a:gdLst>
                <a:ahLst/>
                <a:cxnLst>
                  <a:cxn ang="0">
                    <a:pos x="T0" y="T1"/>
                  </a:cxn>
                  <a:cxn ang="0">
                    <a:pos x="T2" y="T3"/>
                  </a:cxn>
                  <a:cxn ang="0">
                    <a:pos x="T4" y="T5"/>
                  </a:cxn>
                  <a:cxn ang="0">
                    <a:pos x="T6" y="T7"/>
                  </a:cxn>
                  <a:cxn ang="0">
                    <a:pos x="T8" y="T9"/>
                  </a:cxn>
                  <a:cxn ang="0">
                    <a:pos x="T10" y="T11"/>
                  </a:cxn>
                  <a:cxn ang="0">
                    <a:pos x="T12" y="T13"/>
                  </a:cxn>
                </a:cxnLst>
                <a:rect l="0" t="0" r="r" b="b"/>
                <a:pathLst>
                  <a:path w="4" h="4">
                    <a:moveTo>
                      <a:pt x="2" y="0"/>
                    </a:moveTo>
                    <a:cubicBezTo>
                      <a:pt x="1" y="0"/>
                      <a:pt x="0" y="0"/>
                      <a:pt x="0" y="1"/>
                    </a:cubicBezTo>
                    <a:cubicBezTo>
                      <a:pt x="0" y="2"/>
                      <a:pt x="0" y="3"/>
                      <a:pt x="2" y="3"/>
                    </a:cubicBezTo>
                    <a:cubicBezTo>
                      <a:pt x="2" y="4"/>
                      <a:pt x="2" y="4"/>
                      <a:pt x="2" y="4"/>
                    </a:cubicBezTo>
                    <a:cubicBezTo>
                      <a:pt x="3" y="4"/>
                      <a:pt x="4" y="3"/>
                      <a:pt x="4" y="3"/>
                    </a:cubicBezTo>
                    <a:cubicBezTo>
                      <a:pt x="4" y="2"/>
                      <a:pt x="4" y="1"/>
                      <a:pt x="3" y="0"/>
                    </a:cubicBezTo>
                    <a:cubicBezTo>
                      <a:pt x="2" y="0"/>
                      <a:pt x="2" y="0"/>
                      <a:pt x="2" y="0"/>
                    </a:cubicBezTo>
                  </a:path>
                </a:pathLst>
              </a:custGeom>
              <a:solidFill>
                <a:srgbClr val="BBC04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p>
                <a:endParaRPr lang="en-US" sz="1836"/>
              </a:p>
            </p:txBody>
          </p:sp>
          <p:sp>
            <p:nvSpPr>
              <p:cNvPr id="72" name="Freeform 67"/>
              <p:cNvSpPr>
                <a:spLocks/>
              </p:cNvSpPr>
              <p:nvPr/>
            </p:nvSpPr>
            <p:spPr bwMode="auto">
              <a:xfrm>
                <a:off x="2397796" y="4501926"/>
                <a:ext cx="230188" cy="236538"/>
              </a:xfrm>
              <a:custGeom>
                <a:avLst/>
                <a:gdLst>
                  <a:gd name="T0" fmla="*/ 31 w 37"/>
                  <a:gd name="T1" fmla="*/ 17 h 38"/>
                  <a:gd name="T2" fmla="*/ 33 w 37"/>
                  <a:gd name="T3" fmla="*/ 21 h 38"/>
                  <a:gd name="T4" fmla="*/ 34 w 37"/>
                  <a:gd name="T5" fmla="*/ 25 h 38"/>
                  <a:gd name="T6" fmla="*/ 32 w 37"/>
                  <a:gd name="T7" fmla="*/ 30 h 38"/>
                  <a:gd name="T8" fmla="*/ 37 w 37"/>
                  <a:gd name="T9" fmla="*/ 34 h 38"/>
                  <a:gd name="T10" fmla="*/ 33 w 37"/>
                  <a:gd name="T11" fmla="*/ 38 h 38"/>
                  <a:gd name="T12" fmla="*/ 29 w 37"/>
                  <a:gd name="T13" fmla="*/ 34 h 38"/>
                  <a:gd name="T14" fmla="*/ 25 w 37"/>
                  <a:gd name="T15" fmla="*/ 36 h 38"/>
                  <a:gd name="T16" fmla="*/ 22 w 37"/>
                  <a:gd name="T17" fmla="*/ 38 h 38"/>
                  <a:gd name="T18" fmla="*/ 15 w 37"/>
                  <a:gd name="T19" fmla="*/ 31 h 38"/>
                  <a:gd name="T20" fmla="*/ 24 w 37"/>
                  <a:gd name="T21" fmla="*/ 28 h 38"/>
                  <a:gd name="T22" fmla="*/ 25 w 37"/>
                  <a:gd name="T23" fmla="*/ 26 h 38"/>
                  <a:gd name="T24" fmla="*/ 24 w 37"/>
                  <a:gd name="T25" fmla="*/ 24 h 38"/>
                  <a:gd name="T26" fmla="*/ 23 w 37"/>
                  <a:gd name="T27" fmla="*/ 23 h 38"/>
                  <a:gd name="T28" fmla="*/ 21 w 37"/>
                  <a:gd name="T29" fmla="*/ 23 h 38"/>
                  <a:gd name="T30" fmla="*/ 18 w 37"/>
                  <a:gd name="T31" fmla="*/ 24 h 38"/>
                  <a:gd name="T32" fmla="*/ 5 w 37"/>
                  <a:gd name="T33" fmla="*/ 21 h 38"/>
                  <a:gd name="T34" fmla="*/ 2 w 37"/>
                  <a:gd name="T35" fmla="*/ 14 h 38"/>
                  <a:gd name="T36" fmla="*/ 4 w 37"/>
                  <a:gd name="T37" fmla="*/ 7 h 38"/>
                  <a:gd name="T38" fmla="*/ 0 w 37"/>
                  <a:gd name="T39" fmla="*/ 3 h 38"/>
                  <a:gd name="T40" fmla="*/ 4 w 37"/>
                  <a:gd name="T41" fmla="*/ 0 h 38"/>
                  <a:gd name="T42" fmla="*/ 8 w 37"/>
                  <a:gd name="T43" fmla="*/ 4 h 38"/>
                  <a:gd name="T44" fmla="*/ 13 w 37"/>
                  <a:gd name="T45" fmla="*/ 0 h 38"/>
                  <a:gd name="T46" fmla="*/ 19 w 37"/>
                  <a:gd name="T47" fmla="*/ 7 h 38"/>
                  <a:gd name="T48" fmla="*/ 15 w 37"/>
                  <a:gd name="T49" fmla="*/ 8 h 38"/>
                  <a:gd name="T50" fmla="*/ 12 w 37"/>
                  <a:gd name="T51" fmla="*/ 10 h 38"/>
                  <a:gd name="T52" fmla="*/ 11 w 37"/>
                  <a:gd name="T53" fmla="*/ 12 h 38"/>
                  <a:gd name="T54" fmla="*/ 12 w 37"/>
                  <a:gd name="T55" fmla="*/ 14 h 38"/>
                  <a:gd name="T56" fmla="*/ 14 w 37"/>
                  <a:gd name="T57" fmla="*/ 15 h 38"/>
                  <a:gd name="T58" fmla="*/ 17 w 37"/>
                  <a:gd name="T59" fmla="*/ 14 h 38"/>
                  <a:gd name="T60" fmla="*/ 25 w 37"/>
                  <a:gd name="T61" fmla="*/ 14 h 38"/>
                  <a:gd name="T62" fmla="*/ 31 w 37"/>
                  <a:gd name="T63" fmla="*/ 17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7" h="38">
                    <a:moveTo>
                      <a:pt x="31" y="17"/>
                    </a:moveTo>
                    <a:cubicBezTo>
                      <a:pt x="32" y="18"/>
                      <a:pt x="33" y="19"/>
                      <a:pt x="33" y="21"/>
                    </a:cubicBezTo>
                    <a:cubicBezTo>
                      <a:pt x="34" y="22"/>
                      <a:pt x="34" y="24"/>
                      <a:pt x="34" y="25"/>
                    </a:cubicBezTo>
                    <a:cubicBezTo>
                      <a:pt x="34" y="27"/>
                      <a:pt x="33" y="28"/>
                      <a:pt x="32" y="30"/>
                    </a:cubicBezTo>
                    <a:cubicBezTo>
                      <a:pt x="37" y="34"/>
                      <a:pt x="37" y="34"/>
                      <a:pt x="37" y="34"/>
                    </a:cubicBezTo>
                    <a:cubicBezTo>
                      <a:pt x="33" y="38"/>
                      <a:pt x="33" y="38"/>
                      <a:pt x="33" y="38"/>
                    </a:cubicBezTo>
                    <a:cubicBezTo>
                      <a:pt x="29" y="34"/>
                      <a:pt x="29" y="34"/>
                      <a:pt x="29" y="34"/>
                    </a:cubicBezTo>
                    <a:cubicBezTo>
                      <a:pt x="28" y="35"/>
                      <a:pt x="27" y="36"/>
                      <a:pt x="25" y="36"/>
                    </a:cubicBezTo>
                    <a:cubicBezTo>
                      <a:pt x="24" y="37"/>
                      <a:pt x="23" y="38"/>
                      <a:pt x="22" y="38"/>
                    </a:cubicBezTo>
                    <a:cubicBezTo>
                      <a:pt x="15" y="31"/>
                      <a:pt x="15" y="31"/>
                      <a:pt x="15" y="31"/>
                    </a:cubicBezTo>
                    <a:cubicBezTo>
                      <a:pt x="19" y="30"/>
                      <a:pt x="22" y="29"/>
                      <a:pt x="24" y="28"/>
                    </a:cubicBezTo>
                    <a:cubicBezTo>
                      <a:pt x="25" y="27"/>
                      <a:pt x="25" y="26"/>
                      <a:pt x="25" y="26"/>
                    </a:cubicBezTo>
                    <a:cubicBezTo>
                      <a:pt x="25" y="25"/>
                      <a:pt x="25" y="25"/>
                      <a:pt x="24" y="24"/>
                    </a:cubicBezTo>
                    <a:cubicBezTo>
                      <a:pt x="24" y="24"/>
                      <a:pt x="23" y="23"/>
                      <a:pt x="23" y="23"/>
                    </a:cubicBezTo>
                    <a:cubicBezTo>
                      <a:pt x="22" y="23"/>
                      <a:pt x="22" y="23"/>
                      <a:pt x="21" y="23"/>
                    </a:cubicBezTo>
                    <a:cubicBezTo>
                      <a:pt x="20" y="23"/>
                      <a:pt x="19" y="24"/>
                      <a:pt x="18" y="24"/>
                    </a:cubicBezTo>
                    <a:cubicBezTo>
                      <a:pt x="13" y="26"/>
                      <a:pt x="9" y="24"/>
                      <a:pt x="5" y="21"/>
                    </a:cubicBezTo>
                    <a:cubicBezTo>
                      <a:pt x="4" y="19"/>
                      <a:pt x="2" y="17"/>
                      <a:pt x="2" y="14"/>
                    </a:cubicBezTo>
                    <a:cubicBezTo>
                      <a:pt x="2" y="12"/>
                      <a:pt x="3" y="9"/>
                      <a:pt x="4" y="7"/>
                    </a:cubicBezTo>
                    <a:cubicBezTo>
                      <a:pt x="0" y="3"/>
                      <a:pt x="0" y="3"/>
                      <a:pt x="0" y="3"/>
                    </a:cubicBezTo>
                    <a:cubicBezTo>
                      <a:pt x="4" y="0"/>
                      <a:pt x="4" y="0"/>
                      <a:pt x="4" y="0"/>
                    </a:cubicBezTo>
                    <a:cubicBezTo>
                      <a:pt x="8" y="4"/>
                      <a:pt x="8" y="4"/>
                      <a:pt x="8" y="4"/>
                    </a:cubicBezTo>
                    <a:cubicBezTo>
                      <a:pt x="10" y="2"/>
                      <a:pt x="11" y="1"/>
                      <a:pt x="13" y="0"/>
                    </a:cubicBezTo>
                    <a:cubicBezTo>
                      <a:pt x="19" y="7"/>
                      <a:pt x="19" y="7"/>
                      <a:pt x="19" y="7"/>
                    </a:cubicBezTo>
                    <a:cubicBezTo>
                      <a:pt x="18" y="7"/>
                      <a:pt x="17" y="8"/>
                      <a:pt x="15" y="8"/>
                    </a:cubicBezTo>
                    <a:cubicBezTo>
                      <a:pt x="14" y="9"/>
                      <a:pt x="13" y="9"/>
                      <a:pt x="12" y="10"/>
                    </a:cubicBezTo>
                    <a:cubicBezTo>
                      <a:pt x="11" y="11"/>
                      <a:pt x="11" y="12"/>
                      <a:pt x="11" y="12"/>
                    </a:cubicBezTo>
                    <a:cubicBezTo>
                      <a:pt x="11" y="13"/>
                      <a:pt x="11" y="13"/>
                      <a:pt x="12" y="14"/>
                    </a:cubicBezTo>
                    <a:cubicBezTo>
                      <a:pt x="12" y="14"/>
                      <a:pt x="13" y="15"/>
                      <a:pt x="14" y="15"/>
                    </a:cubicBezTo>
                    <a:cubicBezTo>
                      <a:pt x="14" y="15"/>
                      <a:pt x="16" y="15"/>
                      <a:pt x="17" y="14"/>
                    </a:cubicBezTo>
                    <a:cubicBezTo>
                      <a:pt x="20" y="13"/>
                      <a:pt x="23" y="13"/>
                      <a:pt x="25" y="14"/>
                    </a:cubicBezTo>
                    <a:cubicBezTo>
                      <a:pt x="27" y="14"/>
                      <a:pt x="29" y="15"/>
                      <a:pt x="31" y="17"/>
                    </a:cubicBezTo>
                    <a:close/>
                  </a:path>
                </a:pathLst>
              </a:custGeom>
              <a:solidFill>
                <a:srgbClr val="D7DF2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p>
                <a:endParaRPr lang="en-US" sz="1836"/>
              </a:p>
            </p:txBody>
          </p:sp>
          <p:sp>
            <p:nvSpPr>
              <p:cNvPr id="73" name="Freeform 68"/>
              <p:cNvSpPr>
                <a:spLocks/>
              </p:cNvSpPr>
              <p:nvPr/>
            </p:nvSpPr>
            <p:spPr bwMode="auto">
              <a:xfrm>
                <a:off x="2758158" y="4270151"/>
                <a:ext cx="166688" cy="180975"/>
              </a:xfrm>
              <a:custGeom>
                <a:avLst/>
                <a:gdLst>
                  <a:gd name="T0" fmla="*/ 23 w 27"/>
                  <a:gd name="T1" fmla="*/ 13 h 29"/>
                  <a:gd name="T2" fmla="*/ 25 w 27"/>
                  <a:gd name="T3" fmla="*/ 16 h 29"/>
                  <a:gd name="T4" fmla="*/ 25 w 27"/>
                  <a:gd name="T5" fmla="*/ 19 h 29"/>
                  <a:gd name="T6" fmla="*/ 24 w 27"/>
                  <a:gd name="T7" fmla="*/ 23 h 29"/>
                  <a:gd name="T8" fmla="*/ 27 w 27"/>
                  <a:gd name="T9" fmla="*/ 26 h 29"/>
                  <a:gd name="T10" fmla="*/ 24 w 27"/>
                  <a:gd name="T11" fmla="*/ 29 h 29"/>
                  <a:gd name="T12" fmla="*/ 22 w 27"/>
                  <a:gd name="T13" fmla="*/ 26 h 29"/>
                  <a:gd name="T14" fmla="*/ 18 w 27"/>
                  <a:gd name="T15" fmla="*/ 28 h 29"/>
                  <a:gd name="T16" fmla="*/ 16 w 27"/>
                  <a:gd name="T17" fmla="*/ 29 h 29"/>
                  <a:gd name="T18" fmla="*/ 11 w 27"/>
                  <a:gd name="T19" fmla="*/ 23 h 29"/>
                  <a:gd name="T20" fmla="*/ 18 w 27"/>
                  <a:gd name="T21" fmla="*/ 21 h 29"/>
                  <a:gd name="T22" fmla="*/ 18 w 27"/>
                  <a:gd name="T23" fmla="*/ 20 h 29"/>
                  <a:gd name="T24" fmla="*/ 18 w 27"/>
                  <a:gd name="T25" fmla="*/ 18 h 29"/>
                  <a:gd name="T26" fmla="*/ 17 w 27"/>
                  <a:gd name="T27" fmla="*/ 18 h 29"/>
                  <a:gd name="T28" fmla="*/ 15 w 27"/>
                  <a:gd name="T29" fmla="*/ 18 h 29"/>
                  <a:gd name="T30" fmla="*/ 13 w 27"/>
                  <a:gd name="T31" fmla="*/ 18 h 29"/>
                  <a:gd name="T32" fmla="*/ 3 w 27"/>
                  <a:gd name="T33" fmla="*/ 16 h 29"/>
                  <a:gd name="T34" fmla="*/ 1 w 27"/>
                  <a:gd name="T35" fmla="*/ 11 h 29"/>
                  <a:gd name="T36" fmla="*/ 2 w 27"/>
                  <a:gd name="T37" fmla="*/ 5 h 29"/>
                  <a:gd name="T38" fmla="*/ 0 w 27"/>
                  <a:gd name="T39" fmla="*/ 2 h 29"/>
                  <a:gd name="T40" fmla="*/ 2 w 27"/>
                  <a:gd name="T41" fmla="*/ 0 h 29"/>
                  <a:gd name="T42" fmla="*/ 5 w 27"/>
                  <a:gd name="T43" fmla="*/ 2 h 29"/>
                  <a:gd name="T44" fmla="*/ 9 w 27"/>
                  <a:gd name="T45" fmla="*/ 0 h 29"/>
                  <a:gd name="T46" fmla="*/ 14 w 27"/>
                  <a:gd name="T47" fmla="*/ 5 h 29"/>
                  <a:gd name="T48" fmla="*/ 11 w 27"/>
                  <a:gd name="T49" fmla="*/ 6 h 29"/>
                  <a:gd name="T50" fmla="*/ 8 w 27"/>
                  <a:gd name="T51" fmla="*/ 8 h 29"/>
                  <a:gd name="T52" fmla="*/ 8 w 27"/>
                  <a:gd name="T53" fmla="*/ 9 h 29"/>
                  <a:gd name="T54" fmla="*/ 8 w 27"/>
                  <a:gd name="T55" fmla="*/ 10 h 29"/>
                  <a:gd name="T56" fmla="*/ 10 w 27"/>
                  <a:gd name="T57" fmla="*/ 11 h 29"/>
                  <a:gd name="T58" fmla="*/ 12 w 27"/>
                  <a:gd name="T59" fmla="*/ 11 h 29"/>
                  <a:gd name="T60" fmla="*/ 18 w 27"/>
                  <a:gd name="T61" fmla="*/ 10 h 29"/>
                  <a:gd name="T62" fmla="*/ 23 w 27"/>
                  <a:gd name="T63" fmla="*/ 13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 h="29">
                    <a:moveTo>
                      <a:pt x="23" y="13"/>
                    </a:moveTo>
                    <a:cubicBezTo>
                      <a:pt x="24" y="14"/>
                      <a:pt x="24" y="15"/>
                      <a:pt x="25" y="16"/>
                    </a:cubicBezTo>
                    <a:cubicBezTo>
                      <a:pt x="25" y="17"/>
                      <a:pt x="25" y="18"/>
                      <a:pt x="25" y="19"/>
                    </a:cubicBezTo>
                    <a:cubicBezTo>
                      <a:pt x="25" y="20"/>
                      <a:pt x="25" y="21"/>
                      <a:pt x="24" y="23"/>
                    </a:cubicBezTo>
                    <a:cubicBezTo>
                      <a:pt x="27" y="26"/>
                      <a:pt x="27" y="26"/>
                      <a:pt x="27" y="26"/>
                    </a:cubicBezTo>
                    <a:cubicBezTo>
                      <a:pt x="24" y="29"/>
                      <a:pt x="24" y="29"/>
                      <a:pt x="24" y="29"/>
                    </a:cubicBezTo>
                    <a:cubicBezTo>
                      <a:pt x="22" y="26"/>
                      <a:pt x="22" y="26"/>
                      <a:pt x="22" y="26"/>
                    </a:cubicBezTo>
                    <a:cubicBezTo>
                      <a:pt x="21" y="26"/>
                      <a:pt x="20" y="27"/>
                      <a:pt x="18" y="28"/>
                    </a:cubicBezTo>
                    <a:cubicBezTo>
                      <a:pt x="17" y="28"/>
                      <a:pt x="17" y="29"/>
                      <a:pt x="16" y="29"/>
                    </a:cubicBezTo>
                    <a:cubicBezTo>
                      <a:pt x="11" y="23"/>
                      <a:pt x="11" y="23"/>
                      <a:pt x="11" y="23"/>
                    </a:cubicBezTo>
                    <a:cubicBezTo>
                      <a:pt x="14" y="23"/>
                      <a:pt x="16" y="22"/>
                      <a:pt x="18" y="21"/>
                    </a:cubicBezTo>
                    <a:cubicBezTo>
                      <a:pt x="18" y="20"/>
                      <a:pt x="18" y="20"/>
                      <a:pt x="18" y="20"/>
                    </a:cubicBezTo>
                    <a:cubicBezTo>
                      <a:pt x="18" y="19"/>
                      <a:pt x="18" y="19"/>
                      <a:pt x="18" y="18"/>
                    </a:cubicBezTo>
                    <a:cubicBezTo>
                      <a:pt x="17" y="18"/>
                      <a:pt x="17" y="18"/>
                      <a:pt x="17" y="18"/>
                    </a:cubicBezTo>
                    <a:cubicBezTo>
                      <a:pt x="16" y="17"/>
                      <a:pt x="16" y="17"/>
                      <a:pt x="15" y="18"/>
                    </a:cubicBezTo>
                    <a:cubicBezTo>
                      <a:pt x="15" y="18"/>
                      <a:pt x="14" y="18"/>
                      <a:pt x="13" y="18"/>
                    </a:cubicBezTo>
                    <a:cubicBezTo>
                      <a:pt x="9" y="19"/>
                      <a:pt x="6" y="18"/>
                      <a:pt x="3" y="16"/>
                    </a:cubicBezTo>
                    <a:cubicBezTo>
                      <a:pt x="2" y="14"/>
                      <a:pt x="1" y="12"/>
                      <a:pt x="1" y="11"/>
                    </a:cubicBezTo>
                    <a:cubicBezTo>
                      <a:pt x="1" y="9"/>
                      <a:pt x="1" y="7"/>
                      <a:pt x="2" y="5"/>
                    </a:cubicBezTo>
                    <a:cubicBezTo>
                      <a:pt x="0" y="2"/>
                      <a:pt x="0" y="2"/>
                      <a:pt x="0" y="2"/>
                    </a:cubicBezTo>
                    <a:cubicBezTo>
                      <a:pt x="2" y="0"/>
                      <a:pt x="2" y="0"/>
                      <a:pt x="2" y="0"/>
                    </a:cubicBezTo>
                    <a:cubicBezTo>
                      <a:pt x="5" y="2"/>
                      <a:pt x="5" y="2"/>
                      <a:pt x="5" y="2"/>
                    </a:cubicBezTo>
                    <a:cubicBezTo>
                      <a:pt x="6" y="1"/>
                      <a:pt x="8" y="0"/>
                      <a:pt x="9" y="0"/>
                    </a:cubicBezTo>
                    <a:cubicBezTo>
                      <a:pt x="14" y="5"/>
                      <a:pt x="14" y="5"/>
                      <a:pt x="14" y="5"/>
                    </a:cubicBezTo>
                    <a:cubicBezTo>
                      <a:pt x="13" y="5"/>
                      <a:pt x="12" y="6"/>
                      <a:pt x="11" y="6"/>
                    </a:cubicBezTo>
                    <a:cubicBezTo>
                      <a:pt x="10" y="6"/>
                      <a:pt x="9" y="7"/>
                      <a:pt x="8" y="8"/>
                    </a:cubicBezTo>
                    <a:cubicBezTo>
                      <a:pt x="8" y="8"/>
                      <a:pt x="8" y="9"/>
                      <a:pt x="8" y="9"/>
                    </a:cubicBezTo>
                    <a:cubicBezTo>
                      <a:pt x="7" y="10"/>
                      <a:pt x="8" y="10"/>
                      <a:pt x="8" y="10"/>
                    </a:cubicBezTo>
                    <a:cubicBezTo>
                      <a:pt x="8" y="11"/>
                      <a:pt x="9" y="11"/>
                      <a:pt x="10" y="11"/>
                    </a:cubicBezTo>
                    <a:cubicBezTo>
                      <a:pt x="10" y="11"/>
                      <a:pt x="11" y="11"/>
                      <a:pt x="12" y="11"/>
                    </a:cubicBezTo>
                    <a:cubicBezTo>
                      <a:pt x="14" y="10"/>
                      <a:pt x="17" y="10"/>
                      <a:pt x="18" y="10"/>
                    </a:cubicBezTo>
                    <a:cubicBezTo>
                      <a:pt x="20" y="10"/>
                      <a:pt x="21" y="11"/>
                      <a:pt x="23" y="13"/>
                    </a:cubicBezTo>
                    <a:close/>
                  </a:path>
                </a:pathLst>
              </a:custGeom>
              <a:solidFill>
                <a:srgbClr val="D7DF2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p>
                <a:endParaRPr lang="en-US" sz="1836"/>
              </a:p>
            </p:txBody>
          </p:sp>
          <p:sp>
            <p:nvSpPr>
              <p:cNvPr id="74" name="Freeform 69"/>
              <p:cNvSpPr>
                <a:spLocks/>
              </p:cNvSpPr>
              <p:nvPr/>
            </p:nvSpPr>
            <p:spPr bwMode="auto">
              <a:xfrm>
                <a:off x="2397796" y="4276501"/>
                <a:ext cx="793750" cy="836613"/>
              </a:xfrm>
              <a:custGeom>
                <a:avLst/>
                <a:gdLst>
                  <a:gd name="T0" fmla="*/ 0 w 500"/>
                  <a:gd name="T1" fmla="*/ 437 h 527"/>
                  <a:gd name="T2" fmla="*/ 360 w 500"/>
                  <a:gd name="T3" fmla="*/ 0 h 527"/>
                  <a:gd name="T4" fmla="*/ 500 w 500"/>
                  <a:gd name="T5" fmla="*/ 20 h 527"/>
                  <a:gd name="T6" fmla="*/ 430 w 500"/>
                  <a:gd name="T7" fmla="*/ 527 h 527"/>
                  <a:gd name="T8" fmla="*/ 0 w 500"/>
                  <a:gd name="T9" fmla="*/ 437 h 527"/>
                </a:gdLst>
                <a:ahLst/>
                <a:cxnLst>
                  <a:cxn ang="0">
                    <a:pos x="T0" y="T1"/>
                  </a:cxn>
                  <a:cxn ang="0">
                    <a:pos x="T2" y="T3"/>
                  </a:cxn>
                  <a:cxn ang="0">
                    <a:pos x="T4" y="T5"/>
                  </a:cxn>
                  <a:cxn ang="0">
                    <a:pos x="T6" y="T7"/>
                  </a:cxn>
                  <a:cxn ang="0">
                    <a:pos x="T8" y="T9"/>
                  </a:cxn>
                </a:cxnLst>
                <a:rect l="0" t="0" r="r" b="b"/>
                <a:pathLst>
                  <a:path w="500" h="527">
                    <a:moveTo>
                      <a:pt x="0" y="437"/>
                    </a:moveTo>
                    <a:lnTo>
                      <a:pt x="360" y="0"/>
                    </a:lnTo>
                    <a:lnTo>
                      <a:pt x="500" y="20"/>
                    </a:lnTo>
                    <a:lnTo>
                      <a:pt x="430" y="527"/>
                    </a:lnTo>
                    <a:lnTo>
                      <a:pt x="0" y="437"/>
                    </a:lnTo>
                    <a:close/>
                  </a:path>
                </a:pathLst>
              </a:custGeom>
              <a:solidFill>
                <a:srgbClr val="00944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p>
                <a:endParaRPr lang="en-US" sz="1836"/>
              </a:p>
            </p:txBody>
          </p:sp>
          <p:sp>
            <p:nvSpPr>
              <p:cNvPr id="75" name="Freeform 70"/>
              <p:cNvSpPr>
                <a:spLocks/>
              </p:cNvSpPr>
              <p:nvPr/>
            </p:nvSpPr>
            <p:spPr bwMode="auto">
              <a:xfrm>
                <a:off x="2397796" y="4276501"/>
                <a:ext cx="793750" cy="836613"/>
              </a:xfrm>
              <a:custGeom>
                <a:avLst/>
                <a:gdLst>
                  <a:gd name="T0" fmla="*/ 0 w 500"/>
                  <a:gd name="T1" fmla="*/ 437 h 527"/>
                  <a:gd name="T2" fmla="*/ 360 w 500"/>
                  <a:gd name="T3" fmla="*/ 0 h 527"/>
                  <a:gd name="T4" fmla="*/ 500 w 500"/>
                  <a:gd name="T5" fmla="*/ 20 h 527"/>
                  <a:gd name="T6" fmla="*/ 430 w 500"/>
                  <a:gd name="T7" fmla="*/ 527 h 527"/>
                  <a:gd name="T8" fmla="*/ 0 w 500"/>
                  <a:gd name="T9" fmla="*/ 437 h 527"/>
                </a:gdLst>
                <a:ahLst/>
                <a:cxnLst>
                  <a:cxn ang="0">
                    <a:pos x="T0" y="T1"/>
                  </a:cxn>
                  <a:cxn ang="0">
                    <a:pos x="T2" y="T3"/>
                  </a:cxn>
                  <a:cxn ang="0">
                    <a:pos x="T4" y="T5"/>
                  </a:cxn>
                  <a:cxn ang="0">
                    <a:pos x="T6" y="T7"/>
                  </a:cxn>
                  <a:cxn ang="0">
                    <a:pos x="T8" y="T9"/>
                  </a:cxn>
                </a:cxnLst>
                <a:rect l="0" t="0" r="r" b="b"/>
                <a:pathLst>
                  <a:path w="500" h="527">
                    <a:moveTo>
                      <a:pt x="0" y="437"/>
                    </a:moveTo>
                    <a:lnTo>
                      <a:pt x="360" y="0"/>
                    </a:lnTo>
                    <a:lnTo>
                      <a:pt x="500" y="20"/>
                    </a:lnTo>
                    <a:lnTo>
                      <a:pt x="430" y="527"/>
                    </a:lnTo>
                    <a:lnTo>
                      <a:pt x="0" y="437"/>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p>
                <a:endParaRPr lang="en-US" sz="1836"/>
              </a:p>
            </p:txBody>
          </p:sp>
          <p:sp>
            <p:nvSpPr>
              <p:cNvPr id="76" name="Freeform 71"/>
              <p:cNvSpPr>
                <a:spLocks noEditPoints="1"/>
              </p:cNvSpPr>
              <p:nvPr/>
            </p:nvSpPr>
            <p:spPr bwMode="auto">
              <a:xfrm>
                <a:off x="2385096" y="4263801"/>
                <a:ext cx="812800" cy="862013"/>
              </a:xfrm>
              <a:custGeom>
                <a:avLst/>
                <a:gdLst>
                  <a:gd name="T0" fmla="*/ 368 w 512"/>
                  <a:gd name="T1" fmla="*/ 12 h 543"/>
                  <a:gd name="T2" fmla="*/ 501 w 512"/>
                  <a:gd name="T3" fmla="*/ 32 h 543"/>
                  <a:gd name="T4" fmla="*/ 430 w 512"/>
                  <a:gd name="T5" fmla="*/ 527 h 543"/>
                  <a:gd name="T6" fmla="*/ 20 w 512"/>
                  <a:gd name="T7" fmla="*/ 441 h 543"/>
                  <a:gd name="T8" fmla="*/ 368 w 512"/>
                  <a:gd name="T9" fmla="*/ 12 h 543"/>
                  <a:gd name="T10" fmla="*/ 364 w 512"/>
                  <a:gd name="T11" fmla="*/ 0 h 543"/>
                  <a:gd name="T12" fmla="*/ 0 w 512"/>
                  <a:gd name="T13" fmla="*/ 449 h 543"/>
                  <a:gd name="T14" fmla="*/ 442 w 512"/>
                  <a:gd name="T15" fmla="*/ 543 h 543"/>
                  <a:gd name="T16" fmla="*/ 512 w 512"/>
                  <a:gd name="T17" fmla="*/ 24 h 543"/>
                  <a:gd name="T18" fmla="*/ 364 w 512"/>
                  <a:gd name="T19" fmla="*/ 0 h 5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12" h="543">
                    <a:moveTo>
                      <a:pt x="368" y="12"/>
                    </a:moveTo>
                    <a:lnTo>
                      <a:pt x="501" y="32"/>
                    </a:lnTo>
                    <a:lnTo>
                      <a:pt x="430" y="527"/>
                    </a:lnTo>
                    <a:lnTo>
                      <a:pt x="20" y="441"/>
                    </a:lnTo>
                    <a:lnTo>
                      <a:pt x="368" y="12"/>
                    </a:lnTo>
                    <a:close/>
                    <a:moveTo>
                      <a:pt x="364" y="0"/>
                    </a:moveTo>
                    <a:lnTo>
                      <a:pt x="0" y="449"/>
                    </a:lnTo>
                    <a:lnTo>
                      <a:pt x="442" y="543"/>
                    </a:lnTo>
                    <a:lnTo>
                      <a:pt x="512" y="24"/>
                    </a:lnTo>
                    <a:lnTo>
                      <a:pt x="364" y="0"/>
                    </a:lnTo>
                    <a:close/>
                  </a:path>
                </a:pathLst>
              </a:custGeom>
              <a:solidFill>
                <a:srgbClr val="D7DF2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p>
                <a:endParaRPr lang="en-US" sz="1836"/>
              </a:p>
            </p:txBody>
          </p:sp>
          <p:sp>
            <p:nvSpPr>
              <p:cNvPr id="77" name="Freeform 72"/>
              <p:cNvSpPr>
                <a:spLocks noEditPoints="1"/>
              </p:cNvSpPr>
              <p:nvPr/>
            </p:nvSpPr>
            <p:spPr bwMode="auto">
              <a:xfrm>
                <a:off x="2385096" y="4263801"/>
                <a:ext cx="812800" cy="862013"/>
              </a:xfrm>
              <a:custGeom>
                <a:avLst/>
                <a:gdLst>
                  <a:gd name="T0" fmla="*/ 368 w 512"/>
                  <a:gd name="T1" fmla="*/ 12 h 543"/>
                  <a:gd name="T2" fmla="*/ 501 w 512"/>
                  <a:gd name="T3" fmla="*/ 32 h 543"/>
                  <a:gd name="T4" fmla="*/ 430 w 512"/>
                  <a:gd name="T5" fmla="*/ 527 h 543"/>
                  <a:gd name="T6" fmla="*/ 20 w 512"/>
                  <a:gd name="T7" fmla="*/ 441 h 543"/>
                  <a:gd name="T8" fmla="*/ 368 w 512"/>
                  <a:gd name="T9" fmla="*/ 12 h 543"/>
                  <a:gd name="T10" fmla="*/ 364 w 512"/>
                  <a:gd name="T11" fmla="*/ 0 h 543"/>
                  <a:gd name="T12" fmla="*/ 0 w 512"/>
                  <a:gd name="T13" fmla="*/ 449 h 543"/>
                  <a:gd name="T14" fmla="*/ 442 w 512"/>
                  <a:gd name="T15" fmla="*/ 543 h 543"/>
                  <a:gd name="T16" fmla="*/ 512 w 512"/>
                  <a:gd name="T17" fmla="*/ 24 h 543"/>
                  <a:gd name="T18" fmla="*/ 364 w 512"/>
                  <a:gd name="T19" fmla="*/ 0 h 5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12" h="543">
                    <a:moveTo>
                      <a:pt x="368" y="12"/>
                    </a:moveTo>
                    <a:lnTo>
                      <a:pt x="501" y="32"/>
                    </a:lnTo>
                    <a:lnTo>
                      <a:pt x="430" y="527"/>
                    </a:lnTo>
                    <a:lnTo>
                      <a:pt x="20" y="441"/>
                    </a:lnTo>
                    <a:lnTo>
                      <a:pt x="368" y="12"/>
                    </a:lnTo>
                    <a:moveTo>
                      <a:pt x="364" y="0"/>
                    </a:moveTo>
                    <a:lnTo>
                      <a:pt x="0" y="449"/>
                    </a:lnTo>
                    <a:lnTo>
                      <a:pt x="442" y="543"/>
                    </a:lnTo>
                    <a:lnTo>
                      <a:pt x="512" y="24"/>
                    </a:lnTo>
                    <a:lnTo>
                      <a:pt x="364"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p>
                <a:endParaRPr lang="en-US" sz="1836"/>
              </a:p>
            </p:txBody>
          </p:sp>
          <p:sp>
            <p:nvSpPr>
              <p:cNvPr id="78" name="Freeform 73"/>
              <p:cNvSpPr>
                <a:spLocks/>
              </p:cNvSpPr>
              <p:nvPr/>
            </p:nvSpPr>
            <p:spPr bwMode="auto">
              <a:xfrm>
                <a:off x="2751808" y="4501926"/>
                <a:ext cx="322263" cy="255588"/>
              </a:xfrm>
              <a:custGeom>
                <a:avLst/>
                <a:gdLst>
                  <a:gd name="T0" fmla="*/ 34 w 52"/>
                  <a:gd name="T1" fmla="*/ 4 h 41"/>
                  <a:gd name="T2" fmla="*/ 50 w 52"/>
                  <a:gd name="T3" fmla="*/ 26 h 41"/>
                  <a:gd name="T4" fmla="*/ 21 w 52"/>
                  <a:gd name="T5" fmla="*/ 36 h 41"/>
                  <a:gd name="T6" fmla="*/ 6 w 52"/>
                  <a:gd name="T7" fmla="*/ 8 h 41"/>
                  <a:gd name="T8" fmla="*/ 34 w 52"/>
                  <a:gd name="T9" fmla="*/ 4 h 41"/>
                </a:gdLst>
                <a:ahLst/>
                <a:cxnLst>
                  <a:cxn ang="0">
                    <a:pos x="T0" y="T1"/>
                  </a:cxn>
                  <a:cxn ang="0">
                    <a:pos x="T2" y="T3"/>
                  </a:cxn>
                  <a:cxn ang="0">
                    <a:pos x="T4" y="T5"/>
                  </a:cxn>
                  <a:cxn ang="0">
                    <a:pos x="T6" y="T7"/>
                  </a:cxn>
                  <a:cxn ang="0">
                    <a:pos x="T8" y="T9"/>
                  </a:cxn>
                </a:cxnLst>
                <a:rect l="0" t="0" r="r" b="b"/>
                <a:pathLst>
                  <a:path w="52" h="41">
                    <a:moveTo>
                      <a:pt x="34" y="4"/>
                    </a:moveTo>
                    <a:cubicBezTo>
                      <a:pt x="44" y="8"/>
                      <a:pt x="52" y="18"/>
                      <a:pt x="50" y="26"/>
                    </a:cubicBezTo>
                    <a:cubicBezTo>
                      <a:pt x="49" y="36"/>
                      <a:pt x="36" y="41"/>
                      <a:pt x="21" y="36"/>
                    </a:cubicBezTo>
                    <a:cubicBezTo>
                      <a:pt x="7" y="30"/>
                      <a:pt x="0" y="16"/>
                      <a:pt x="6" y="8"/>
                    </a:cubicBezTo>
                    <a:cubicBezTo>
                      <a:pt x="11" y="1"/>
                      <a:pt x="23" y="0"/>
                      <a:pt x="34" y="4"/>
                    </a:cubicBezTo>
                  </a:path>
                </a:pathLst>
              </a:custGeom>
              <a:solidFill>
                <a:srgbClr val="D7DF2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p>
                <a:endParaRPr lang="en-US" sz="1836"/>
              </a:p>
            </p:txBody>
          </p:sp>
          <p:sp>
            <p:nvSpPr>
              <p:cNvPr id="80" name="Freeform 74"/>
              <p:cNvSpPr>
                <a:spLocks/>
              </p:cNvSpPr>
              <p:nvPr/>
            </p:nvSpPr>
            <p:spPr bwMode="auto">
              <a:xfrm>
                <a:off x="2937546" y="4525739"/>
                <a:ext cx="80963" cy="125413"/>
              </a:xfrm>
              <a:custGeom>
                <a:avLst/>
                <a:gdLst>
                  <a:gd name="T0" fmla="*/ 4 w 13"/>
                  <a:gd name="T1" fmla="*/ 0 h 20"/>
                  <a:gd name="T2" fmla="*/ 0 w 13"/>
                  <a:gd name="T3" fmla="*/ 8 h 20"/>
                  <a:gd name="T4" fmla="*/ 7 w 13"/>
                  <a:gd name="T5" fmla="*/ 11 h 20"/>
                  <a:gd name="T6" fmla="*/ 6 w 13"/>
                  <a:gd name="T7" fmla="*/ 19 h 20"/>
                  <a:gd name="T8" fmla="*/ 12 w 13"/>
                  <a:gd name="T9" fmla="*/ 20 h 20"/>
                  <a:gd name="T10" fmla="*/ 13 w 13"/>
                  <a:gd name="T11" fmla="*/ 6 h 20"/>
                  <a:gd name="T12" fmla="*/ 4 w 13"/>
                  <a:gd name="T13" fmla="*/ 0 h 20"/>
                  <a:gd name="T14" fmla="*/ 4 w 13"/>
                  <a:gd name="T15" fmla="*/ 0 h 2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3" h="20">
                    <a:moveTo>
                      <a:pt x="4" y="0"/>
                    </a:moveTo>
                    <a:cubicBezTo>
                      <a:pt x="0" y="8"/>
                      <a:pt x="0" y="8"/>
                      <a:pt x="0" y="8"/>
                    </a:cubicBezTo>
                    <a:cubicBezTo>
                      <a:pt x="7" y="11"/>
                      <a:pt x="7" y="11"/>
                      <a:pt x="7" y="11"/>
                    </a:cubicBezTo>
                    <a:cubicBezTo>
                      <a:pt x="6" y="19"/>
                      <a:pt x="6" y="19"/>
                      <a:pt x="6" y="19"/>
                    </a:cubicBezTo>
                    <a:cubicBezTo>
                      <a:pt x="12" y="20"/>
                      <a:pt x="12" y="20"/>
                      <a:pt x="12" y="20"/>
                    </a:cubicBezTo>
                    <a:cubicBezTo>
                      <a:pt x="13" y="6"/>
                      <a:pt x="13" y="6"/>
                      <a:pt x="13" y="6"/>
                    </a:cubicBezTo>
                    <a:cubicBezTo>
                      <a:pt x="11" y="4"/>
                      <a:pt x="7" y="1"/>
                      <a:pt x="4" y="0"/>
                    </a:cubicBezTo>
                    <a:cubicBezTo>
                      <a:pt x="4" y="0"/>
                      <a:pt x="4" y="0"/>
                      <a:pt x="4" y="0"/>
                    </a:cubicBezTo>
                  </a:path>
                </a:pathLst>
              </a:custGeom>
              <a:solidFill>
                <a:srgbClr val="BBC04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p>
                <a:endParaRPr lang="en-US" sz="1836"/>
              </a:p>
            </p:txBody>
          </p:sp>
          <p:sp>
            <p:nvSpPr>
              <p:cNvPr id="83" name="Freeform 75"/>
              <p:cNvSpPr>
                <a:spLocks/>
              </p:cNvSpPr>
              <p:nvPr/>
            </p:nvSpPr>
            <p:spPr bwMode="auto">
              <a:xfrm>
                <a:off x="2881983" y="4544789"/>
                <a:ext cx="25400" cy="19050"/>
              </a:xfrm>
              <a:custGeom>
                <a:avLst/>
                <a:gdLst>
                  <a:gd name="T0" fmla="*/ 2 w 4"/>
                  <a:gd name="T1" fmla="*/ 0 h 3"/>
                  <a:gd name="T2" fmla="*/ 0 w 4"/>
                  <a:gd name="T3" fmla="*/ 2 h 3"/>
                  <a:gd name="T4" fmla="*/ 2 w 4"/>
                  <a:gd name="T5" fmla="*/ 3 h 3"/>
                  <a:gd name="T6" fmla="*/ 2 w 4"/>
                  <a:gd name="T7" fmla="*/ 3 h 3"/>
                  <a:gd name="T8" fmla="*/ 4 w 4"/>
                  <a:gd name="T9" fmla="*/ 2 h 3"/>
                  <a:gd name="T10" fmla="*/ 2 w 4"/>
                  <a:gd name="T11" fmla="*/ 0 h 3"/>
                  <a:gd name="T12" fmla="*/ 2 w 4"/>
                  <a:gd name="T13" fmla="*/ 0 h 3"/>
                </a:gdLst>
                <a:ahLst/>
                <a:cxnLst>
                  <a:cxn ang="0">
                    <a:pos x="T0" y="T1"/>
                  </a:cxn>
                  <a:cxn ang="0">
                    <a:pos x="T2" y="T3"/>
                  </a:cxn>
                  <a:cxn ang="0">
                    <a:pos x="T4" y="T5"/>
                  </a:cxn>
                  <a:cxn ang="0">
                    <a:pos x="T6" y="T7"/>
                  </a:cxn>
                  <a:cxn ang="0">
                    <a:pos x="T8" y="T9"/>
                  </a:cxn>
                  <a:cxn ang="0">
                    <a:pos x="T10" y="T11"/>
                  </a:cxn>
                  <a:cxn ang="0">
                    <a:pos x="T12" y="T13"/>
                  </a:cxn>
                </a:cxnLst>
                <a:rect l="0" t="0" r="r" b="b"/>
                <a:pathLst>
                  <a:path w="4" h="3">
                    <a:moveTo>
                      <a:pt x="2" y="0"/>
                    </a:moveTo>
                    <a:cubicBezTo>
                      <a:pt x="1" y="0"/>
                      <a:pt x="0" y="1"/>
                      <a:pt x="0" y="2"/>
                    </a:cubicBezTo>
                    <a:cubicBezTo>
                      <a:pt x="0" y="2"/>
                      <a:pt x="1" y="3"/>
                      <a:pt x="2" y="3"/>
                    </a:cubicBezTo>
                    <a:cubicBezTo>
                      <a:pt x="2" y="3"/>
                      <a:pt x="2" y="3"/>
                      <a:pt x="2" y="3"/>
                    </a:cubicBezTo>
                    <a:cubicBezTo>
                      <a:pt x="3" y="3"/>
                      <a:pt x="4" y="3"/>
                      <a:pt x="4" y="2"/>
                    </a:cubicBezTo>
                    <a:cubicBezTo>
                      <a:pt x="4" y="1"/>
                      <a:pt x="3" y="0"/>
                      <a:pt x="2" y="0"/>
                    </a:cubicBezTo>
                    <a:cubicBezTo>
                      <a:pt x="2" y="0"/>
                      <a:pt x="2" y="0"/>
                      <a:pt x="2" y="0"/>
                    </a:cubicBezTo>
                  </a:path>
                </a:pathLst>
              </a:custGeom>
              <a:solidFill>
                <a:srgbClr val="BBC04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p>
                <a:endParaRPr lang="en-US" sz="1836"/>
              </a:p>
            </p:txBody>
          </p:sp>
          <p:sp>
            <p:nvSpPr>
              <p:cNvPr id="85" name="Freeform 76"/>
              <p:cNvSpPr>
                <a:spLocks/>
              </p:cNvSpPr>
              <p:nvPr/>
            </p:nvSpPr>
            <p:spPr bwMode="auto">
              <a:xfrm>
                <a:off x="2862933" y="4608289"/>
                <a:ext cx="25400" cy="17463"/>
              </a:xfrm>
              <a:custGeom>
                <a:avLst/>
                <a:gdLst>
                  <a:gd name="T0" fmla="*/ 2 w 4"/>
                  <a:gd name="T1" fmla="*/ 0 h 3"/>
                  <a:gd name="T2" fmla="*/ 0 w 4"/>
                  <a:gd name="T3" fmla="*/ 2 h 3"/>
                  <a:gd name="T4" fmla="*/ 2 w 4"/>
                  <a:gd name="T5" fmla="*/ 3 h 3"/>
                  <a:gd name="T6" fmla="*/ 2 w 4"/>
                  <a:gd name="T7" fmla="*/ 3 h 3"/>
                  <a:gd name="T8" fmla="*/ 4 w 4"/>
                  <a:gd name="T9" fmla="*/ 2 h 3"/>
                  <a:gd name="T10" fmla="*/ 2 w 4"/>
                  <a:gd name="T11" fmla="*/ 0 h 3"/>
                  <a:gd name="T12" fmla="*/ 2 w 4"/>
                  <a:gd name="T13" fmla="*/ 0 h 3"/>
                </a:gdLst>
                <a:ahLst/>
                <a:cxnLst>
                  <a:cxn ang="0">
                    <a:pos x="T0" y="T1"/>
                  </a:cxn>
                  <a:cxn ang="0">
                    <a:pos x="T2" y="T3"/>
                  </a:cxn>
                  <a:cxn ang="0">
                    <a:pos x="T4" y="T5"/>
                  </a:cxn>
                  <a:cxn ang="0">
                    <a:pos x="T6" y="T7"/>
                  </a:cxn>
                  <a:cxn ang="0">
                    <a:pos x="T8" y="T9"/>
                  </a:cxn>
                  <a:cxn ang="0">
                    <a:pos x="T10" y="T11"/>
                  </a:cxn>
                  <a:cxn ang="0">
                    <a:pos x="T12" y="T13"/>
                  </a:cxn>
                </a:cxnLst>
                <a:rect l="0" t="0" r="r" b="b"/>
                <a:pathLst>
                  <a:path w="4" h="3">
                    <a:moveTo>
                      <a:pt x="2" y="0"/>
                    </a:moveTo>
                    <a:cubicBezTo>
                      <a:pt x="1" y="0"/>
                      <a:pt x="0" y="1"/>
                      <a:pt x="0" y="2"/>
                    </a:cubicBezTo>
                    <a:cubicBezTo>
                      <a:pt x="0" y="3"/>
                      <a:pt x="1" y="3"/>
                      <a:pt x="2" y="3"/>
                    </a:cubicBezTo>
                    <a:cubicBezTo>
                      <a:pt x="2" y="3"/>
                      <a:pt x="2" y="3"/>
                      <a:pt x="2" y="3"/>
                    </a:cubicBezTo>
                    <a:cubicBezTo>
                      <a:pt x="3" y="3"/>
                      <a:pt x="4" y="3"/>
                      <a:pt x="4" y="2"/>
                    </a:cubicBezTo>
                    <a:cubicBezTo>
                      <a:pt x="4" y="1"/>
                      <a:pt x="3" y="0"/>
                      <a:pt x="2" y="0"/>
                    </a:cubicBezTo>
                    <a:cubicBezTo>
                      <a:pt x="2" y="0"/>
                      <a:pt x="2" y="0"/>
                      <a:pt x="2" y="0"/>
                    </a:cubicBezTo>
                  </a:path>
                </a:pathLst>
              </a:custGeom>
              <a:solidFill>
                <a:srgbClr val="BBC04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p>
                <a:endParaRPr lang="en-US" sz="1836"/>
              </a:p>
            </p:txBody>
          </p:sp>
          <p:sp>
            <p:nvSpPr>
              <p:cNvPr id="87" name="Freeform 77"/>
              <p:cNvSpPr>
                <a:spLocks/>
              </p:cNvSpPr>
              <p:nvPr/>
            </p:nvSpPr>
            <p:spPr bwMode="auto">
              <a:xfrm>
                <a:off x="2670846" y="4757514"/>
                <a:ext cx="341313" cy="180975"/>
              </a:xfrm>
              <a:custGeom>
                <a:avLst/>
                <a:gdLst>
                  <a:gd name="T0" fmla="*/ 38 w 55"/>
                  <a:gd name="T1" fmla="*/ 4 h 29"/>
                  <a:gd name="T2" fmla="*/ 42 w 55"/>
                  <a:gd name="T3" fmla="*/ 6 h 29"/>
                  <a:gd name="T4" fmla="*/ 46 w 55"/>
                  <a:gd name="T5" fmla="*/ 10 h 29"/>
                  <a:gd name="T6" fmla="*/ 48 w 55"/>
                  <a:gd name="T7" fmla="*/ 15 h 29"/>
                  <a:gd name="T8" fmla="*/ 55 w 55"/>
                  <a:gd name="T9" fmla="*/ 16 h 29"/>
                  <a:gd name="T10" fmla="*/ 53 w 55"/>
                  <a:gd name="T11" fmla="*/ 22 h 29"/>
                  <a:gd name="T12" fmla="*/ 47 w 55"/>
                  <a:gd name="T13" fmla="*/ 21 h 29"/>
                  <a:gd name="T14" fmla="*/ 46 w 55"/>
                  <a:gd name="T15" fmla="*/ 26 h 29"/>
                  <a:gd name="T16" fmla="*/ 43 w 55"/>
                  <a:gd name="T17" fmla="*/ 29 h 29"/>
                  <a:gd name="T18" fmla="*/ 32 w 55"/>
                  <a:gd name="T19" fmla="*/ 27 h 29"/>
                  <a:gd name="T20" fmla="*/ 39 w 55"/>
                  <a:gd name="T21" fmla="*/ 18 h 29"/>
                  <a:gd name="T22" fmla="*/ 38 w 55"/>
                  <a:gd name="T23" fmla="*/ 16 h 29"/>
                  <a:gd name="T24" fmla="*/ 36 w 55"/>
                  <a:gd name="T25" fmla="*/ 15 h 29"/>
                  <a:gd name="T26" fmla="*/ 34 w 55"/>
                  <a:gd name="T27" fmla="*/ 15 h 29"/>
                  <a:gd name="T28" fmla="*/ 33 w 55"/>
                  <a:gd name="T29" fmla="*/ 16 h 29"/>
                  <a:gd name="T30" fmla="*/ 30 w 55"/>
                  <a:gd name="T31" fmla="*/ 19 h 29"/>
                  <a:gd name="T32" fmla="*/ 17 w 55"/>
                  <a:gd name="T33" fmla="*/ 25 h 29"/>
                  <a:gd name="T34" fmla="*/ 9 w 55"/>
                  <a:gd name="T35" fmla="*/ 21 h 29"/>
                  <a:gd name="T36" fmla="*/ 6 w 55"/>
                  <a:gd name="T37" fmla="*/ 13 h 29"/>
                  <a:gd name="T38" fmla="*/ 0 w 55"/>
                  <a:gd name="T39" fmla="*/ 12 h 29"/>
                  <a:gd name="T40" fmla="*/ 1 w 55"/>
                  <a:gd name="T41" fmla="*/ 6 h 29"/>
                  <a:gd name="T42" fmla="*/ 7 w 55"/>
                  <a:gd name="T43" fmla="*/ 7 h 29"/>
                  <a:gd name="T44" fmla="*/ 10 w 55"/>
                  <a:gd name="T45" fmla="*/ 0 h 29"/>
                  <a:gd name="T46" fmla="*/ 20 w 55"/>
                  <a:gd name="T47" fmla="*/ 2 h 29"/>
                  <a:gd name="T48" fmla="*/ 17 w 55"/>
                  <a:gd name="T49" fmla="*/ 6 h 29"/>
                  <a:gd name="T50" fmla="*/ 16 w 55"/>
                  <a:gd name="T51" fmla="*/ 11 h 29"/>
                  <a:gd name="T52" fmla="*/ 16 w 55"/>
                  <a:gd name="T53" fmla="*/ 13 h 29"/>
                  <a:gd name="T54" fmla="*/ 18 w 55"/>
                  <a:gd name="T55" fmla="*/ 14 h 29"/>
                  <a:gd name="T56" fmla="*/ 20 w 55"/>
                  <a:gd name="T57" fmla="*/ 13 h 29"/>
                  <a:gd name="T58" fmla="*/ 23 w 55"/>
                  <a:gd name="T59" fmla="*/ 11 h 29"/>
                  <a:gd name="T60" fmla="*/ 30 w 55"/>
                  <a:gd name="T61" fmla="*/ 5 h 29"/>
                  <a:gd name="T62" fmla="*/ 38 w 55"/>
                  <a:gd name="T63" fmla="*/ 4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5" h="29">
                    <a:moveTo>
                      <a:pt x="38" y="4"/>
                    </a:moveTo>
                    <a:cubicBezTo>
                      <a:pt x="39" y="4"/>
                      <a:pt x="41" y="5"/>
                      <a:pt x="42" y="6"/>
                    </a:cubicBezTo>
                    <a:cubicBezTo>
                      <a:pt x="44" y="7"/>
                      <a:pt x="45" y="8"/>
                      <a:pt x="46" y="10"/>
                    </a:cubicBezTo>
                    <a:cubicBezTo>
                      <a:pt x="47" y="11"/>
                      <a:pt x="48" y="13"/>
                      <a:pt x="48" y="15"/>
                    </a:cubicBezTo>
                    <a:cubicBezTo>
                      <a:pt x="55" y="16"/>
                      <a:pt x="55" y="16"/>
                      <a:pt x="55" y="16"/>
                    </a:cubicBezTo>
                    <a:cubicBezTo>
                      <a:pt x="53" y="22"/>
                      <a:pt x="53" y="22"/>
                      <a:pt x="53" y="22"/>
                    </a:cubicBezTo>
                    <a:cubicBezTo>
                      <a:pt x="47" y="21"/>
                      <a:pt x="47" y="21"/>
                      <a:pt x="47" y="21"/>
                    </a:cubicBezTo>
                    <a:cubicBezTo>
                      <a:pt x="47" y="23"/>
                      <a:pt x="46" y="24"/>
                      <a:pt x="46" y="26"/>
                    </a:cubicBezTo>
                    <a:cubicBezTo>
                      <a:pt x="45" y="28"/>
                      <a:pt x="44" y="29"/>
                      <a:pt x="43" y="29"/>
                    </a:cubicBezTo>
                    <a:cubicBezTo>
                      <a:pt x="32" y="27"/>
                      <a:pt x="32" y="27"/>
                      <a:pt x="32" y="27"/>
                    </a:cubicBezTo>
                    <a:cubicBezTo>
                      <a:pt x="36" y="24"/>
                      <a:pt x="38" y="21"/>
                      <a:pt x="39" y="18"/>
                    </a:cubicBezTo>
                    <a:cubicBezTo>
                      <a:pt x="39" y="17"/>
                      <a:pt x="39" y="17"/>
                      <a:pt x="38" y="16"/>
                    </a:cubicBezTo>
                    <a:cubicBezTo>
                      <a:pt x="38" y="16"/>
                      <a:pt x="37" y="15"/>
                      <a:pt x="36" y="15"/>
                    </a:cubicBezTo>
                    <a:cubicBezTo>
                      <a:pt x="36" y="15"/>
                      <a:pt x="35" y="15"/>
                      <a:pt x="34" y="15"/>
                    </a:cubicBezTo>
                    <a:cubicBezTo>
                      <a:pt x="34" y="15"/>
                      <a:pt x="33" y="16"/>
                      <a:pt x="33" y="16"/>
                    </a:cubicBezTo>
                    <a:cubicBezTo>
                      <a:pt x="32" y="17"/>
                      <a:pt x="31" y="18"/>
                      <a:pt x="30" y="19"/>
                    </a:cubicBezTo>
                    <a:cubicBezTo>
                      <a:pt x="27" y="24"/>
                      <a:pt x="22" y="26"/>
                      <a:pt x="17" y="25"/>
                    </a:cubicBezTo>
                    <a:cubicBezTo>
                      <a:pt x="13" y="24"/>
                      <a:pt x="11" y="23"/>
                      <a:pt x="9" y="21"/>
                    </a:cubicBezTo>
                    <a:cubicBezTo>
                      <a:pt x="7" y="19"/>
                      <a:pt x="6" y="16"/>
                      <a:pt x="6" y="13"/>
                    </a:cubicBezTo>
                    <a:cubicBezTo>
                      <a:pt x="0" y="12"/>
                      <a:pt x="0" y="12"/>
                      <a:pt x="0" y="12"/>
                    </a:cubicBezTo>
                    <a:cubicBezTo>
                      <a:pt x="1" y="6"/>
                      <a:pt x="1" y="6"/>
                      <a:pt x="1" y="6"/>
                    </a:cubicBezTo>
                    <a:cubicBezTo>
                      <a:pt x="7" y="7"/>
                      <a:pt x="7" y="7"/>
                      <a:pt x="7" y="7"/>
                    </a:cubicBezTo>
                    <a:cubicBezTo>
                      <a:pt x="8" y="4"/>
                      <a:pt x="9" y="2"/>
                      <a:pt x="10" y="0"/>
                    </a:cubicBezTo>
                    <a:cubicBezTo>
                      <a:pt x="20" y="2"/>
                      <a:pt x="20" y="2"/>
                      <a:pt x="20" y="2"/>
                    </a:cubicBezTo>
                    <a:cubicBezTo>
                      <a:pt x="19" y="3"/>
                      <a:pt x="18" y="5"/>
                      <a:pt x="17" y="6"/>
                    </a:cubicBezTo>
                    <a:cubicBezTo>
                      <a:pt x="16" y="8"/>
                      <a:pt x="16" y="9"/>
                      <a:pt x="16" y="11"/>
                    </a:cubicBezTo>
                    <a:cubicBezTo>
                      <a:pt x="15" y="11"/>
                      <a:pt x="16" y="12"/>
                      <a:pt x="16" y="13"/>
                    </a:cubicBezTo>
                    <a:cubicBezTo>
                      <a:pt x="16" y="13"/>
                      <a:pt x="17" y="14"/>
                      <a:pt x="18" y="14"/>
                    </a:cubicBezTo>
                    <a:cubicBezTo>
                      <a:pt x="19" y="14"/>
                      <a:pt x="19" y="14"/>
                      <a:pt x="20" y="13"/>
                    </a:cubicBezTo>
                    <a:cubicBezTo>
                      <a:pt x="21" y="13"/>
                      <a:pt x="22" y="12"/>
                      <a:pt x="23" y="11"/>
                    </a:cubicBezTo>
                    <a:cubicBezTo>
                      <a:pt x="25" y="8"/>
                      <a:pt x="27" y="6"/>
                      <a:pt x="30" y="5"/>
                    </a:cubicBezTo>
                    <a:cubicBezTo>
                      <a:pt x="32" y="4"/>
                      <a:pt x="35" y="3"/>
                      <a:pt x="38" y="4"/>
                    </a:cubicBezTo>
                    <a:close/>
                  </a:path>
                </a:pathLst>
              </a:custGeom>
              <a:solidFill>
                <a:srgbClr val="D7DF2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p>
                <a:endParaRPr lang="en-US" sz="1836"/>
              </a:p>
            </p:txBody>
          </p:sp>
          <p:sp>
            <p:nvSpPr>
              <p:cNvPr id="88" name="Freeform 78"/>
              <p:cNvSpPr>
                <a:spLocks/>
              </p:cNvSpPr>
              <p:nvPr/>
            </p:nvSpPr>
            <p:spPr bwMode="auto">
              <a:xfrm>
                <a:off x="2937546" y="4363814"/>
                <a:ext cx="223838" cy="119063"/>
              </a:xfrm>
              <a:custGeom>
                <a:avLst/>
                <a:gdLst>
                  <a:gd name="T0" fmla="*/ 24 w 36"/>
                  <a:gd name="T1" fmla="*/ 2 h 19"/>
                  <a:gd name="T2" fmla="*/ 28 w 36"/>
                  <a:gd name="T3" fmla="*/ 3 h 19"/>
                  <a:gd name="T4" fmla="*/ 30 w 36"/>
                  <a:gd name="T5" fmla="*/ 6 h 19"/>
                  <a:gd name="T6" fmla="*/ 31 w 36"/>
                  <a:gd name="T7" fmla="*/ 9 h 19"/>
                  <a:gd name="T8" fmla="*/ 36 w 36"/>
                  <a:gd name="T9" fmla="*/ 10 h 19"/>
                  <a:gd name="T10" fmla="*/ 35 w 36"/>
                  <a:gd name="T11" fmla="*/ 14 h 19"/>
                  <a:gd name="T12" fmla="*/ 31 w 36"/>
                  <a:gd name="T13" fmla="*/ 13 h 19"/>
                  <a:gd name="T14" fmla="*/ 30 w 36"/>
                  <a:gd name="T15" fmla="*/ 16 h 19"/>
                  <a:gd name="T16" fmla="*/ 28 w 36"/>
                  <a:gd name="T17" fmla="*/ 19 h 19"/>
                  <a:gd name="T18" fmla="*/ 21 w 36"/>
                  <a:gd name="T19" fmla="*/ 17 h 19"/>
                  <a:gd name="T20" fmla="*/ 25 w 36"/>
                  <a:gd name="T21" fmla="*/ 11 h 19"/>
                  <a:gd name="T22" fmla="*/ 25 w 36"/>
                  <a:gd name="T23" fmla="*/ 10 h 19"/>
                  <a:gd name="T24" fmla="*/ 24 w 36"/>
                  <a:gd name="T25" fmla="*/ 9 h 19"/>
                  <a:gd name="T26" fmla="*/ 22 w 36"/>
                  <a:gd name="T27" fmla="*/ 9 h 19"/>
                  <a:gd name="T28" fmla="*/ 21 w 36"/>
                  <a:gd name="T29" fmla="*/ 10 h 19"/>
                  <a:gd name="T30" fmla="*/ 20 w 36"/>
                  <a:gd name="T31" fmla="*/ 12 h 19"/>
                  <a:gd name="T32" fmla="*/ 11 w 36"/>
                  <a:gd name="T33" fmla="*/ 16 h 19"/>
                  <a:gd name="T34" fmla="*/ 6 w 36"/>
                  <a:gd name="T35" fmla="*/ 13 h 19"/>
                  <a:gd name="T36" fmla="*/ 4 w 36"/>
                  <a:gd name="T37" fmla="*/ 8 h 19"/>
                  <a:gd name="T38" fmla="*/ 0 w 36"/>
                  <a:gd name="T39" fmla="*/ 7 h 19"/>
                  <a:gd name="T40" fmla="*/ 1 w 36"/>
                  <a:gd name="T41" fmla="*/ 3 h 19"/>
                  <a:gd name="T42" fmla="*/ 5 w 36"/>
                  <a:gd name="T43" fmla="*/ 4 h 19"/>
                  <a:gd name="T44" fmla="*/ 6 w 36"/>
                  <a:gd name="T45" fmla="*/ 0 h 19"/>
                  <a:gd name="T46" fmla="*/ 13 w 36"/>
                  <a:gd name="T47" fmla="*/ 1 h 19"/>
                  <a:gd name="T48" fmla="*/ 11 w 36"/>
                  <a:gd name="T49" fmla="*/ 4 h 19"/>
                  <a:gd name="T50" fmla="*/ 10 w 36"/>
                  <a:gd name="T51" fmla="*/ 6 h 19"/>
                  <a:gd name="T52" fmla="*/ 10 w 36"/>
                  <a:gd name="T53" fmla="*/ 8 h 19"/>
                  <a:gd name="T54" fmla="*/ 11 w 36"/>
                  <a:gd name="T55" fmla="*/ 9 h 19"/>
                  <a:gd name="T56" fmla="*/ 13 w 36"/>
                  <a:gd name="T57" fmla="*/ 8 h 19"/>
                  <a:gd name="T58" fmla="*/ 15 w 36"/>
                  <a:gd name="T59" fmla="*/ 7 h 19"/>
                  <a:gd name="T60" fmla="*/ 19 w 36"/>
                  <a:gd name="T61" fmla="*/ 3 h 19"/>
                  <a:gd name="T62" fmla="*/ 24 w 36"/>
                  <a:gd name="T63" fmla="*/ 2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6" h="19">
                    <a:moveTo>
                      <a:pt x="24" y="2"/>
                    </a:moveTo>
                    <a:cubicBezTo>
                      <a:pt x="26" y="2"/>
                      <a:pt x="27" y="3"/>
                      <a:pt x="28" y="3"/>
                    </a:cubicBezTo>
                    <a:cubicBezTo>
                      <a:pt x="29" y="4"/>
                      <a:pt x="29" y="5"/>
                      <a:pt x="30" y="6"/>
                    </a:cubicBezTo>
                    <a:cubicBezTo>
                      <a:pt x="31" y="7"/>
                      <a:pt x="31" y="8"/>
                      <a:pt x="31" y="9"/>
                    </a:cubicBezTo>
                    <a:cubicBezTo>
                      <a:pt x="36" y="10"/>
                      <a:pt x="36" y="10"/>
                      <a:pt x="36" y="10"/>
                    </a:cubicBezTo>
                    <a:cubicBezTo>
                      <a:pt x="35" y="14"/>
                      <a:pt x="35" y="14"/>
                      <a:pt x="35" y="14"/>
                    </a:cubicBezTo>
                    <a:cubicBezTo>
                      <a:pt x="31" y="13"/>
                      <a:pt x="31" y="13"/>
                      <a:pt x="31" y="13"/>
                    </a:cubicBezTo>
                    <a:cubicBezTo>
                      <a:pt x="31" y="14"/>
                      <a:pt x="30" y="15"/>
                      <a:pt x="30" y="16"/>
                    </a:cubicBezTo>
                    <a:cubicBezTo>
                      <a:pt x="29" y="18"/>
                      <a:pt x="29" y="18"/>
                      <a:pt x="28" y="19"/>
                    </a:cubicBezTo>
                    <a:cubicBezTo>
                      <a:pt x="21" y="17"/>
                      <a:pt x="21" y="17"/>
                      <a:pt x="21" y="17"/>
                    </a:cubicBezTo>
                    <a:cubicBezTo>
                      <a:pt x="23" y="15"/>
                      <a:pt x="25" y="13"/>
                      <a:pt x="25" y="11"/>
                    </a:cubicBezTo>
                    <a:cubicBezTo>
                      <a:pt x="25" y="11"/>
                      <a:pt x="25" y="10"/>
                      <a:pt x="25" y="10"/>
                    </a:cubicBezTo>
                    <a:cubicBezTo>
                      <a:pt x="25" y="10"/>
                      <a:pt x="24" y="9"/>
                      <a:pt x="24" y="9"/>
                    </a:cubicBezTo>
                    <a:cubicBezTo>
                      <a:pt x="23" y="9"/>
                      <a:pt x="23" y="9"/>
                      <a:pt x="22" y="9"/>
                    </a:cubicBezTo>
                    <a:cubicBezTo>
                      <a:pt x="22" y="9"/>
                      <a:pt x="22" y="10"/>
                      <a:pt x="21" y="10"/>
                    </a:cubicBezTo>
                    <a:cubicBezTo>
                      <a:pt x="21" y="11"/>
                      <a:pt x="20" y="11"/>
                      <a:pt x="20" y="12"/>
                    </a:cubicBezTo>
                    <a:cubicBezTo>
                      <a:pt x="17" y="15"/>
                      <a:pt x="15" y="16"/>
                      <a:pt x="11" y="16"/>
                    </a:cubicBezTo>
                    <a:cubicBezTo>
                      <a:pt x="9" y="15"/>
                      <a:pt x="7" y="14"/>
                      <a:pt x="6" y="13"/>
                    </a:cubicBezTo>
                    <a:cubicBezTo>
                      <a:pt x="5" y="12"/>
                      <a:pt x="4" y="10"/>
                      <a:pt x="4" y="8"/>
                    </a:cubicBezTo>
                    <a:cubicBezTo>
                      <a:pt x="0" y="7"/>
                      <a:pt x="0" y="7"/>
                      <a:pt x="0" y="7"/>
                    </a:cubicBezTo>
                    <a:cubicBezTo>
                      <a:pt x="1" y="3"/>
                      <a:pt x="1" y="3"/>
                      <a:pt x="1" y="3"/>
                    </a:cubicBezTo>
                    <a:cubicBezTo>
                      <a:pt x="5" y="4"/>
                      <a:pt x="5" y="4"/>
                      <a:pt x="5" y="4"/>
                    </a:cubicBezTo>
                    <a:cubicBezTo>
                      <a:pt x="5" y="2"/>
                      <a:pt x="6" y="1"/>
                      <a:pt x="6" y="0"/>
                    </a:cubicBezTo>
                    <a:cubicBezTo>
                      <a:pt x="13" y="1"/>
                      <a:pt x="13" y="1"/>
                      <a:pt x="13" y="1"/>
                    </a:cubicBezTo>
                    <a:cubicBezTo>
                      <a:pt x="13" y="2"/>
                      <a:pt x="12" y="3"/>
                      <a:pt x="11" y="4"/>
                    </a:cubicBezTo>
                    <a:cubicBezTo>
                      <a:pt x="11" y="4"/>
                      <a:pt x="10" y="5"/>
                      <a:pt x="10" y="6"/>
                    </a:cubicBezTo>
                    <a:cubicBezTo>
                      <a:pt x="10" y="7"/>
                      <a:pt x="10" y="7"/>
                      <a:pt x="10" y="8"/>
                    </a:cubicBezTo>
                    <a:cubicBezTo>
                      <a:pt x="11" y="8"/>
                      <a:pt x="11" y="9"/>
                      <a:pt x="11" y="9"/>
                    </a:cubicBezTo>
                    <a:cubicBezTo>
                      <a:pt x="12" y="9"/>
                      <a:pt x="13" y="9"/>
                      <a:pt x="13" y="8"/>
                    </a:cubicBezTo>
                    <a:cubicBezTo>
                      <a:pt x="14" y="8"/>
                      <a:pt x="14" y="7"/>
                      <a:pt x="15" y="7"/>
                    </a:cubicBezTo>
                    <a:cubicBezTo>
                      <a:pt x="16" y="5"/>
                      <a:pt x="18" y="3"/>
                      <a:pt x="19" y="3"/>
                    </a:cubicBezTo>
                    <a:cubicBezTo>
                      <a:pt x="21" y="2"/>
                      <a:pt x="23" y="2"/>
                      <a:pt x="24" y="2"/>
                    </a:cubicBezTo>
                    <a:close/>
                  </a:path>
                </a:pathLst>
              </a:custGeom>
              <a:solidFill>
                <a:srgbClr val="D7DF2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p>
                <a:endParaRPr lang="en-US" sz="1836"/>
              </a:p>
            </p:txBody>
          </p:sp>
          <p:sp>
            <p:nvSpPr>
              <p:cNvPr id="89" name="Freeform 79"/>
              <p:cNvSpPr>
                <a:spLocks/>
              </p:cNvSpPr>
              <p:nvPr/>
            </p:nvSpPr>
            <p:spPr bwMode="auto">
              <a:xfrm>
                <a:off x="2986758" y="4308251"/>
                <a:ext cx="609600" cy="674688"/>
              </a:xfrm>
              <a:custGeom>
                <a:avLst/>
                <a:gdLst>
                  <a:gd name="T0" fmla="*/ 43 w 384"/>
                  <a:gd name="T1" fmla="*/ 0 h 425"/>
                  <a:gd name="T2" fmla="*/ 204 w 384"/>
                  <a:gd name="T3" fmla="*/ 0 h 425"/>
                  <a:gd name="T4" fmla="*/ 384 w 384"/>
                  <a:gd name="T5" fmla="*/ 405 h 425"/>
                  <a:gd name="T6" fmla="*/ 0 w 384"/>
                  <a:gd name="T7" fmla="*/ 425 h 425"/>
                  <a:gd name="T8" fmla="*/ 43 w 384"/>
                  <a:gd name="T9" fmla="*/ 0 h 425"/>
                </a:gdLst>
                <a:ahLst/>
                <a:cxnLst>
                  <a:cxn ang="0">
                    <a:pos x="T0" y="T1"/>
                  </a:cxn>
                  <a:cxn ang="0">
                    <a:pos x="T2" y="T3"/>
                  </a:cxn>
                  <a:cxn ang="0">
                    <a:pos x="T4" y="T5"/>
                  </a:cxn>
                  <a:cxn ang="0">
                    <a:pos x="T6" y="T7"/>
                  </a:cxn>
                  <a:cxn ang="0">
                    <a:pos x="T8" y="T9"/>
                  </a:cxn>
                </a:cxnLst>
                <a:rect l="0" t="0" r="r" b="b"/>
                <a:pathLst>
                  <a:path w="384" h="425">
                    <a:moveTo>
                      <a:pt x="43" y="0"/>
                    </a:moveTo>
                    <a:lnTo>
                      <a:pt x="204" y="0"/>
                    </a:lnTo>
                    <a:lnTo>
                      <a:pt x="384" y="405"/>
                    </a:lnTo>
                    <a:lnTo>
                      <a:pt x="0" y="425"/>
                    </a:lnTo>
                    <a:lnTo>
                      <a:pt x="43" y="0"/>
                    </a:lnTo>
                    <a:close/>
                  </a:path>
                </a:pathLst>
              </a:custGeom>
              <a:solidFill>
                <a:srgbClr val="00944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p>
                <a:endParaRPr lang="en-US" sz="1836"/>
              </a:p>
            </p:txBody>
          </p:sp>
          <p:sp>
            <p:nvSpPr>
              <p:cNvPr id="90" name="Freeform 80"/>
              <p:cNvSpPr>
                <a:spLocks/>
              </p:cNvSpPr>
              <p:nvPr/>
            </p:nvSpPr>
            <p:spPr bwMode="auto">
              <a:xfrm>
                <a:off x="2986758" y="4308251"/>
                <a:ext cx="609600" cy="674688"/>
              </a:xfrm>
              <a:custGeom>
                <a:avLst/>
                <a:gdLst>
                  <a:gd name="T0" fmla="*/ 43 w 384"/>
                  <a:gd name="T1" fmla="*/ 0 h 425"/>
                  <a:gd name="T2" fmla="*/ 204 w 384"/>
                  <a:gd name="T3" fmla="*/ 0 h 425"/>
                  <a:gd name="T4" fmla="*/ 384 w 384"/>
                  <a:gd name="T5" fmla="*/ 405 h 425"/>
                  <a:gd name="T6" fmla="*/ 0 w 384"/>
                  <a:gd name="T7" fmla="*/ 425 h 425"/>
                  <a:gd name="T8" fmla="*/ 43 w 384"/>
                  <a:gd name="T9" fmla="*/ 0 h 425"/>
                </a:gdLst>
                <a:ahLst/>
                <a:cxnLst>
                  <a:cxn ang="0">
                    <a:pos x="T0" y="T1"/>
                  </a:cxn>
                  <a:cxn ang="0">
                    <a:pos x="T2" y="T3"/>
                  </a:cxn>
                  <a:cxn ang="0">
                    <a:pos x="T4" y="T5"/>
                  </a:cxn>
                  <a:cxn ang="0">
                    <a:pos x="T6" y="T7"/>
                  </a:cxn>
                  <a:cxn ang="0">
                    <a:pos x="T8" y="T9"/>
                  </a:cxn>
                </a:cxnLst>
                <a:rect l="0" t="0" r="r" b="b"/>
                <a:pathLst>
                  <a:path w="384" h="425">
                    <a:moveTo>
                      <a:pt x="43" y="0"/>
                    </a:moveTo>
                    <a:lnTo>
                      <a:pt x="204" y="0"/>
                    </a:lnTo>
                    <a:lnTo>
                      <a:pt x="384" y="405"/>
                    </a:lnTo>
                    <a:lnTo>
                      <a:pt x="0" y="425"/>
                    </a:lnTo>
                    <a:lnTo>
                      <a:pt x="43"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p>
                <a:endParaRPr lang="en-US" sz="1836"/>
              </a:p>
            </p:txBody>
          </p:sp>
          <p:sp>
            <p:nvSpPr>
              <p:cNvPr id="91" name="Freeform 81"/>
              <p:cNvSpPr>
                <a:spLocks noEditPoints="1"/>
              </p:cNvSpPr>
              <p:nvPr/>
            </p:nvSpPr>
            <p:spPr bwMode="auto">
              <a:xfrm>
                <a:off x="2975646" y="4301901"/>
                <a:ext cx="631825" cy="687388"/>
              </a:xfrm>
              <a:custGeom>
                <a:avLst/>
                <a:gdLst>
                  <a:gd name="T0" fmla="*/ 207 w 398"/>
                  <a:gd name="T1" fmla="*/ 12 h 433"/>
                  <a:gd name="T2" fmla="*/ 383 w 398"/>
                  <a:gd name="T3" fmla="*/ 405 h 433"/>
                  <a:gd name="T4" fmla="*/ 11 w 398"/>
                  <a:gd name="T5" fmla="*/ 421 h 433"/>
                  <a:gd name="T6" fmla="*/ 54 w 398"/>
                  <a:gd name="T7" fmla="*/ 12 h 433"/>
                  <a:gd name="T8" fmla="*/ 207 w 398"/>
                  <a:gd name="T9" fmla="*/ 12 h 433"/>
                  <a:gd name="T10" fmla="*/ 215 w 398"/>
                  <a:gd name="T11" fmla="*/ 0 h 433"/>
                  <a:gd name="T12" fmla="*/ 47 w 398"/>
                  <a:gd name="T13" fmla="*/ 0 h 433"/>
                  <a:gd name="T14" fmla="*/ 0 w 398"/>
                  <a:gd name="T15" fmla="*/ 433 h 433"/>
                  <a:gd name="T16" fmla="*/ 398 w 398"/>
                  <a:gd name="T17" fmla="*/ 417 h 433"/>
                  <a:gd name="T18" fmla="*/ 215 w 398"/>
                  <a:gd name="T19" fmla="*/ 0 h 4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98" h="433">
                    <a:moveTo>
                      <a:pt x="207" y="12"/>
                    </a:moveTo>
                    <a:lnTo>
                      <a:pt x="383" y="405"/>
                    </a:lnTo>
                    <a:lnTo>
                      <a:pt x="11" y="421"/>
                    </a:lnTo>
                    <a:lnTo>
                      <a:pt x="54" y="12"/>
                    </a:lnTo>
                    <a:lnTo>
                      <a:pt x="207" y="12"/>
                    </a:lnTo>
                    <a:close/>
                    <a:moveTo>
                      <a:pt x="215" y="0"/>
                    </a:moveTo>
                    <a:lnTo>
                      <a:pt x="47" y="0"/>
                    </a:lnTo>
                    <a:lnTo>
                      <a:pt x="0" y="433"/>
                    </a:lnTo>
                    <a:lnTo>
                      <a:pt x="398" y="417"/>
                    </a:lnTo>
                    <a:lnTo>
                      <a:pt x="215" y="0"/>
                    </a:lnTo>
                    <a:close/>
                  </a:path>
                </a:pathLst>
              </a:custGeom>
              <a:solidFill>
                <a:srgbClr val="D7DF2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p>
                <a:endParaRPr lang="en-US" sz="1836"/>
              </a:p>
            </p:txBody>
          </p:sp>
          <p:sp>
            <p:nvSpPr>
              <p:cNvPr id="92" name="Freeform 82"/>
              <p:cNvSpPr>
                <a:spLocks noEditPoints="1"/>
              </p:cNvSpPr>
              <p:nvPr/>
            </p:nvSpPr>
            <p:spPr bwMode="auto">
              <a:xfrm>
                <a:off x="2975646" y="4301901"/>
                <a:ext cx="631825" cy="687388"/>
              </a:xfrm>
              <a:custGeom>
                <a:avLst/>
                <a:gdLst>
                  <a:gd name="T0" fmla="*/ 207 w 398"/>
                  <a:gd name="T1" fmla="*/ 12 h 433"/>
                  <a:gd name="T2" fmla="*/ 383 w 398"/>
                  <a:gd name="T3" fmla="*/ 405 h 433"/>
                  <a:gd name="T4" fmla="*/ 11 w 398"/>
                  <a:gd name="T5" fmla="*/ 421 h 433"/>
                  <a:gd name="T6" fmla="*/ 54 w 398"/>
                  <a:gd name="T7" fmla="*/ 12 h 433"/>
                  <a:gd name="T8" fmla="*/ 207 w 398"/>
                  <a:gd name="T9" fmla="*/ 12 h 433"/>
                  <a:gd name="T10" fmla="*/ 215 w 398"/>
                  <a:gd name="T11" fmla="*/ 0 h 433"/>
                  <a:gd name="T12" fmla="*/ 47 w 398"/>
                  <a:gd name="T13" fmla="*/ 0 h 433"/>
                  <a:gd name="T14" fmla="*/ 0 w 398"/>
                  <a:gd name="T15" fmla="*/ 433 h 433"/>
                  <a:gd name="T16" fmla="*/ 398 w 398"/>
                  <a:gd name="T17" fmla="*/ 417 h 433"/>
                  <a:gd name="T18" fmla="*/ 215 w 398"/>
                  <a:gd name="T19" fmla="*/ 0 h 4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98" h="433">
                    <a:moveTo>
                      <a:pt x="207" y="12"/>
                    </a:moveTo>
                    <a:lnTo>
                      <a:pt x="383" y="405"/>
                    </a:lnTo>
                    <a:lnTo>
                      <a:pt x="11" y="421"/>
                    </a:lnTo>
                    <a:lnTo>
                      <a:pt x="54" y="12"/>
                    </a:lnTo>
                    <a:lnTo>
                      <a:pt x="207" y="12"/>
                    </a:lnTo>
                    <a:moveTo>
                      <a:pt x="215" y="0"/>
                    </a:moveTo>
                    <a:lnTo>
                      <a:pt x="47" y="0"/>
                    </a:lnTo>
                    <a:lnTo>
                      <a:pt x="0" y="433"/>
                    </a:lnTo>
                    <a:lnTo>
                      <a:pt x="398" y="417"/>
                    </a:lnTo>
                    <a:lnTo>
                      <a:pt x="215"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p>
                <a:endParaRPr lang="en-US" sz="1836"/>
              </a:p>
            </p:txBody>
          </p:sp>
          <p:sp>
            <p:nvSpPr>
              <p:cNvPr id="93" name="Freeform 83"/>
              <p:cNvSpPr>
                <a:spLocks/>
              </p:cNvSpPr>
              <p:nvPr/>
            </p:nvSpPr>
            <p:spPr bwMode="auto">
              <a:xfrm>
                <a:off x="3067721" y="4489226"/>
                <a:ext cx="323850" cy="219075"/>
              </a:xfrm>
              <a:custGeom>
                <a:avLst/>
                <a:gdLst>
                  <a:gd name="T0" fmla="*/ 25 w 52"/>
                  <a:gd name="T1" fmla="*/ 1 h 35"/>
                  <a:gd name="T2" fmla="*/ 49 w 52"/>
                  <a:gd name="T3" fmla="*/ 14 h 35"/>
                  <a:gd name="T4" fmla="*/ 27 w 52"/>
                  <a:gd name="T5" fmla="*/ 35 h 35"/>
                  <a:gd name="T6" fmla="*/ 2 w 52"/>
                  <a:gd name="T7" fmla="*/ 16 h 35"/>
                  <a:gd name="T8" fmla="*/ 25 w 52"/>
                  <a:gd name="T9" fmla="*/ 1 h 35"/>
                </a:gdLst>
                <a:ahLst/>
                <a:cxnLst>
                  <a:cxn ang="0">
                    <a:pos x="T0" y="T1"/>
                  </a:cxn>
                  <a:cxn ang="0">
                    <a:pos x="T2" y="T3"/>
                  </a:cxn>
                  <a:cxn ang="0">
                    <a:pos x="T4" y="T5"/>
                  </a:cxn>
                  <a:cxn ang="0">
                    <a:pos x="T6" y="T7"/>
                  </a:cxn>
                  <a:cxn ang="0">
                    <a:pos x="T8" y="T9"/>
                  </a:cxn>
                </a:cxnLst>
                <a:rect l="0" t="0" r="r" b="b"/>
                <a:pathLst>
                  <a:path w="52" h="35">
                    <a:moveTo>
                      <a:pt x="25" y="1"/>
                    </a:moveTo>
                    <a:cubicBezTo>
                      <a:pt x="36" y="0"/>
                      <a:pt x="47" y="6"/>
                      <a:pt x="49" y="14"/>
                    </a:cubicBezTo>
                    <a:cubicBezTo>
                      <a:pt x="52" y="24"/>
                      <a:pt x="43" y="34"/>
                      <a:pt x="27" y="35"/>
                    </a:cubicBezTo>
                    <a:cubicBezTo>
                      <a:pt x="11" y="35"/>
                      <a:pt x="0" y="26"/>
                      <a:pt x="2" y="16"/>
                    </a:cubicBezTo>
                    <a:cubicBezTo>
                      <a:pt x="3" y="7"/>
                      <a:pt x="14" y="1"/>
                      <a:pt x="25" y="1"/>
                    </a:cubicBezTo>
                  </a:path>
                </a:pathLst>
              </a:custGeom>
              <a:solidFill>
                <a:srgbClr val="D7DF2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p>
                <a:endParaRPr lang="en-US" sz="1836"/>
              </a:p>
            </p:txBody>
          </p:sp>
          <p:sp>
            <p:nvSpPr>
              <p:cNvPr id="94" name="Freeform 84"/>
              <p:cNvSpPr>
                <a:spLocks noEditPoints="1"/>
              </p:cNvSpPr>
              <p:nvPr/>
            </p:nvSpPr>
            <p:spPr bwMode="auto">
              <a:xfrm>
                <a:off x="3223296" y="4495576"/>
                <a:ext cx="149225" cy="80963"/>
              </a:xfrm>
              <a:custGeom>
                <a:avLst/>
                <a:gdLst>
                  <a:gd name="T0" fmla="*/ 24 w 24"/>
                  <a:gd name="T1" fmla="*/ 13 h 13"/>
                  <a:gd name="T2" fmla="*/ 24 w 24"/>
                  <a:gd name="T3" fmla="*/ 13 h 13"/>
                  <a:gd name="T4" fmla="*/ 24 w 24"/>
                  <a:gd name="T5" fmla="*/ 13 h 13"/>
                  <a:gd name="T6" fmla="*/ 24 w 24"/>
                  <a:gd name="T7" fmla="*/ 13 h 13"/>
                  <a:gd name="T8" fmla="*/ 24 w 24"/>
                  <a:gd name="T9" fmla="*/ 13 h 13"/>
                  <a:gd name="T10" fmla="*/ 24 w 24"/>
                  <a:gd name="T11" fmla="*/ 13 h 13"/>
                  <a:gd name="T12" fmla="*/ 24 w 24"/>
                  <a:gd name="T13" fmla="*/ 13 h 13"/>
                  <a:gd name="T14" fmla="*/ 1 w 24"/>
                  <a:gd name="T15" fmla="*/ 0 h 13"/>
                  <a:gd name="T16" fmla="*/ 0 w 24"/>
                  <a:gd name="T17" fmla="*/ 0 h 13"/>
                  <a:gd name="T18" fmla="*/ 1 w 24"/>
                  <a:gd name="T19" fmla="*/ 0 h 13"/>
                  <a:gd name="T20" fmla="*/ 1 w 24"/>
                  <a:gd name="T21" fmla="*/ 0 h 13"/>
                  <a:gd name="T22" fmla="*/ 1 w 24"/>
                  <a:gd name="T23" fmla="*/ 0 h 13"/>
                  <a:gd name="T24" fmla="*/ 1 w 24"/>
                  <a:gd name="T25" fmla="*/ 0 h 13"/>
                  <a:gd name="T26" fmla="*/ 1 w 24"/>
                  <a:gd name="T27" fmla="*/ 0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4" h="13">
                    <a:moveTo>
                      <a:pt x="24" y="13"/>
                    </a:moveTo>
                    <a:cubicBezTo>
                      <a:pt x="24" y="13"/>
                      <a:pt x="24" y="13"/>
                      <a:pt x="24" y="13"/>
                    </a:cubicBezTo>
                    <a:cubicBezTo>
                      <a:pt x="24" y="13"/>
                      <a:pt x="24" y="13"/>
                      <a:pt x="24" y="13"/>
                    </a:cubicBezTo>
                    <a:cubicBezTo>
                      <a:pt x="24" y="13"/>
                      <a:pt x="24" y="13"/>
                      <a:pt x="24" y="13"/>
                    </a:cubicBezTo>
                    <a:moveTo>
                      <a:pt x="24" y="13"/>
                    </a:moveTo>
                    <a:cubicBezTo>
                      <a:pt x="24" y="13"/>
                      <a:pt x="24" y="13"/>
                      <a:pt x="24" y="13"/>
                    </a:cubicBezTo>
                    <a:cubicBezTo>
                      <a:pt x="24" y="13"/>
                      <a:pt x="24" y="13"/>
                      <a:pt x="24" y="13"/>
                    </a:cubicBezTo>
                    <a:moveTo>
                      <a:pt x="1" y="0"/>
                    </a:moveTo>
                    <a:cubicBezTo>
                      <a:pt x="1" y="0"/>
                      <a:pt x="1" y="0"/>
                      <a:pt x="0" y="0"/>
                    </a:cubicBezTo>
                    <a:cubicBezTo>
                      <a:pt x="1" y="0"/>
                      <a:pt x="1" y="0"/>
                      <a:pt x="1" y="0"/>
                    </a:cubicBezTo>
                    <a:moveTo>
                      <a:pt x="1" y="0"/>
                    </a:moveTo>
                    <a:cubicBezTo>
                      <a:pt x="1" y="0"/>
                      <a:pt x="1" y="0"/>
                      <a:pt x="1" y="0"/>
                    </a:cubicBezTo>
                    <a:cubicBezTo>
                      <a:pt x="1" y="0"/>
                      <a:pt x="1" y="0"/>
                      <a:pt x="1" y="0"/>
                    </a:cubicBezTo>
                    <a:cubicBezTo>
                      <a:pt x="1" y="0"/>
                      <a:pt x="1" y="0"/>
                      <a:pt x="1" y="0"/>
                    </a:cubicBezTo>
                  </a:path>
                </a:pathLst>
              </a:custGeom>
              <a:solidFill>
                <a:srgbClr val="43884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p>
                <a:endParaRPr lang="en-US" sz="1836"/>
              </a:p>
            </p:txBody>
          </p:sp>
          <p:sp>
            <p:nvSpPr>
              <p:cNvPr id="95" name="Freeform 85"/>
              <p:cNvSpPr>
                <a:spLocks/>
              </p:cNvSpPr>
              <p:nvPr/>
            </p:nvSpPr>
            <p:spPr bwMode="auto">
              <a:xfrm>
                <a:off x="3223296" y="4495576"/>
                <a:ext cx="149225" cy="100013"/>
              </a:xfrm>
              <a:custGeom>
                <a:avLst/>
                <a:gdLst>
                  <a:gd name="T0" fmla="*/ 1 w 24"/>
                  <a:gd name="T1" fmla="*/ 0 h 16"/>
                  <a:gd name="T2" fmla="*/ 1 w 24"/>
                  <a:gd name="T3" fmla="*/ 0 h 16"/>
                  <a:gd name="T4" fmla="*/ 0 w 24"/>
                  <a:gd name="T5" fmla="*/ 0 h 16"/>
                  <a:gd name="T6" fmla="*/ 0 w 24"/>
                  <a:gd name="T7" fmla="*/ 0 h 16"/>
                  <a:gd name="T8" fmla="*/ 0 w 24"/>
                  <a:gd name="T9" fmla="*/ 0 h 16"/>
                  <a:gd name="T10" fmla="*/ 0 w 24"/>
                  <a:gd name="T11" fmla="*/ 9 h 16"/>
                  <a:gd name="T12" fmla="*/ 8 w 24"/>
                  <a:gd name="T13" fmla="*/ 9 h 16"/>
                  <a:gd name="T14" fmla="*/ 10 w 24"/>
                  <a:gd name="T15" fmla="*/ 16 h 16"/>
                  <a:gd name="T16" fmla="*/ 18 w 24"/>
                  <a:gd name="T17" fmla="*/ 14 h 16"/>
                  <a:gd name="T18" fmla="*/ 24 w 24"/>
                  <a:gd name="T19" fmla="*/ 13 h 16"/>
                  <a:gd name="T20" fmla="*/ 24 w 24"/>
                  <a:gd name="T21" fmla="*/ 13 h 16"/>
                  <a:gd name="T22" fmla="*/ 24 w 24"/>
                  <a:gd name="T23" fmla="*/ 13 h 16"/>
                  <a:gd name="T24" fmla="*/ 24 w 24"/>
                  <a:gd name="T25" fmla="*/ 13 h 16"/>
                  <a:gd name="T26" fmla="*/ 1 w 24"/>
                  <a:gd name="T27" fmla="*/ 0 h 16"/>
                  <a:gd name="T28" fmla="*/ 1 w 24"/>
                  <a:gd name="T29" fmla="*/ 0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4" h="16">
                    <a:moveTo>
                      <a:pt x="1" y="0"/>
                    </a:moveTo>
                    <a:cubicBezTo>
                      <a:pt x="1" y="0"/>
                      <a:pt x="1" y="0"/>
                      <a:pt x="1" y="0"/>
                    </a:cubicBezTo>
                    <a:cubicBezTo>
                      <a:pt x="1" y="0"/>
                      <a:pt x="1" y="0"/>
                      <a:pt x="0" y="0"/>
                    </a:cubicBezTo>
                    <a:cubicBezTo>
                      <a:pt x="0" y="0"/>
                      <a:pt x="0" y="0"/>
                      <a:pt x="0" y="0"/>
                    </a:cubicBezTo>
                    <a:cubicBezTo>
                      <a:pt x="0" y="0"/>
                      <a:pt x="0" y="0"/>
                      <a:pt x="0" y="0"/>
                    </a:cubicBezTo>
                    <a:cubicBezTo>
                      <a:pt x="0" y="9"/>
                      <a:pt x="0" y="9"/>
                      <a:pt x="0" y="9"/>
                    </a:cubicBezTo>
                    <a:cubicBezTo>
                      <a:pt x="8" y="9"/>
                      <a:pt x="8" y="9"/>
                      <a:pt x="8" y="9"/>
                    </a:cubicBezTo>
                    <a:cubicBezTo>
                      <a:pt x="10" y="16"/>
                      <a:pt x="10" y="16"/>
                      <a:pt x="10" y="16"/>
                    </a:cubicBezTo>
                    <a:cubicBezTo>
                      <a:pt x="18" y="14"/>
                      <a:pt x="18" y="14"/>
                      <a:pt x="18" y="14"/>
                    </a:cubicBezTo>
                    <a:cubicBezTo>
                      <a:pt x="24" y="13"/>
                      <a:pt x="24" y="13"/>
                      <a:pt x="24" y="13"/>
                    </a:cubicBezTo>
                    <a:cubicBezTo>
                      <a:pt x="24" y="13"/>
                      <a:pt x="24" y="13"/>
                      <a:pt x="24" y="13"/>
                    </a:cubicBezTo>
                    <a:cubicBezTo>
                      <a:pt x="24" y="13"/>
                      <a:pt x="24" y="13"/>
                      <a:pt x="24" y="13"/>
                    </a:cubicBezTo>
                    <a:cubicBezTo>
                      <a:pt x="24" y="13"/>
                      <a:pt x="24" y="13"/>
                      <a:pt x="24" y="13"/>
                    </a:cubicBezTo>
                    <a:cubicBezTo>
                      <a:pt x="22" y="5"/>
                      <a:pt x="12" y="0"/>
                      <a:pt x="1" y="0"/>
                    </a:cubicBezTo>
                    <a:cubicBezTo>
                      <a:pt x="1" y="0"/>
                      <a:pt x="1" y="0"/>
                      <a:pt x="1" y="0"/>
                    </a:cubicBezTo>
                  </a:path>
                </a:pathLst>
              </a:custGeom>
              <a:solidFill>
                <a:srgbClr val="BBC04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p>
                <a:endParaRPr lang="en-US" sz="1836"/>
              </a:p>
            </p:txBody>
          </p:sp>
          <p:sp>
            <p:nvSpPr>
              <p:cNvPr id="96" name="Freeform 86"/>
              <p:cNvSpPr>
                <a:spLocks/>
              </p:cNvSpPr>
              <p:nvPr/>
            </p:nvSpPr>
            <p:spPr bwMode="auto">
              <a:xfrm>
                <a:off x="3161383" y="4538439"/>
                <a:ext cx="25400" cy="19050"/>
              </a:xfrm>
              <a:custGeom>
                <a:avLst/>
                <a:gdLst>
                  <a:gd name="T0" fmla="*/ 2 w 4"/>
                  <a:gd name="T1" fmla="*/ 0 h 3"/>
                  <a:gd name="T2" fmla="*/ 2 w 4"/>
                  <a:gd name="T3" fmla="*/ 0 h 3"/>
                  <a:gd name="T4" fmla="*/ 1 w 4"/>
                  <a:gd name="T5" fmla="*/ 2 h 3"/>
                  <a:gd name="T6" fmla="*/ 2 w 4"/>
                  <a:gd name="T7" fmla="*/ 3 h 3"/>
                  <a:gd name="T8" fmla="*/ 3 w 4"/>
                  <a:gd name="T9" fmla="*/ 3 h 3"/>
                  <a:gd name="T10" fmla="*/ 4 w 4"/>
                  <a:gd name="T11" fmla="*/ 1 h 3"/>
                  <a:gd name="T12" fmla="*/ 2 w 4"/>
                  <a:gd name="T13" fmla="*/ 0 h 3"/>
                </a:gdLst>
                <a:ahLst/>
                <a:cxnLst>
                  <a:cxn ang="0">
                    <a:pos x="T0" y="T1"/>
                  </a:cxn>
                  <a:cxn ang="0">
                    <a:pos x="T2" y="T3"/>
                  </a:cxn>
                  <a:cxn ang="0">
                    <a:pos x="T4" y="T5"/>
                  </a:cxn>
                  <a:cxn ang="0">
                    <a:pos x="T6" y="T7"/>
                  </a:cxn>
                  <a:cxn ang="0">
                    <a:pos x="T8" y="T9"/>
                  </a:cxn>
                  <a:cxn ang="0">
                    <a:pos x="T10" y="T11"/>
                  </a:cxn>
                  <a:cxn ang="0">
                    <a:pos x="T12" y="T13"/>
                  </a:cxn>
                </a:cxnLst>
                <a:rect l="0" t="0" r="r" b="b"/>
                <a:pathLst>
                  <a:path w="4" h="3">
                    <a:moveTo>
                      <a:pt x="2" y="0"/>
                    </a:moveTo>
                    <a:cubicBezTo>
                      <a:pt x="2" y="0"/>
                      <a:pt x="2" y="0"/>
                      <a:pt x="2" y="0"/>
                    </a:cubicBezTo>
                    <a:cubicBezTo>
                      <a:pt x="1" y="1"/>
                      <a:pt x="0" y="2"/>
                      <a:pt x="1" y="2"/>
                    </a:cubicBezTo>
                    <a:cubicBezTo>
                      <a:pt x="1" y="3"/>
                      <a:pt x="1" y="3"/>
                      <a:pt x="2" y="3"/>
                    </a:cubicBezTo>
                    <a:cubicBezTo>
                      <a:pt x="2" y="3"/>
                      <a:pt x="3" y="3"/>
                      <a:pt x="3" y="3"/>
                    </a:cubicBezTo>
                    <a:cubicBezTo>
                      <a:pt x="4" y="3"/>
                      <a:pt x="4" y="2"/>
                      <a:pt x="4" y="1"/>
                    </a:cubicBezTo>
                    <a:cubicBezTo>
                      <a:pt x="4" y="1"/>
                      <a:pt x="3" y="0"/>
                      <a:pt x="2" y="0"/>
                    </a:cubicBezTo>
                  </a:path>
                </a:pathLst>
              </a:custGeom>
              <a:solidFill>
                <a:srgbClr val="BBC04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p>
                <a:endParaRPr lang="en-US" sz="1836"/>
              </a:p>
            </p:txBody>
          </p:sp>
          <p:sp>
            <p:nvSpPr>
              <p:cNvPr id="97" name="Freeform 87"/>
              <p:cNvSpPr>
                <a:spLocks/>
              </p:cNvSpPr>
              <p:nvPr/>
            </p:nvSpPr>
            <p:spPr bwMode="auto">
              <a:xfrm>
                <a:off x="3174083" y="4601939"/>
                <a:ext cx="23813" cy="23813"/>
              </a:xfrm>
              <a:custGeom>
                <a:avLst/>
                <a:gdLst>
                  <a:gd name="T0" fmla="*/ 2 w 4"/>
                  <a:gd name="T1" fmla="*/ 0 h 4"/>
                  <a:gd name="T2" fmla="*/ 1 w 4"/>
                  <a:gd name="T3" fmla="*/ 0 h 4"/>
                  <a:gd name="T4" fmla="*/ 0 w 4"/>
                  <a:gd name="T5" fmla="*/ 3 h 4"/>
                  <a:gd name="T6" fmla="*/ 2 w 4"/>
                  <a:gd name="T7" fmla="*/ 4 h 4"/>
                  <a:gd name="T8" fmla="*/ 3 w 4"/>
                  <a:gd name="T9" fmla="*/ 3 h 4"/>
                  <a:gd name="T10" fmla="*/ 4 w 4"/>
                  <a:gd name="T11" fmla="*/ 1 h 4"/>
                  <a:gd name="T12" fmla="*/ 2 w 4"/>
                  <a:gd name="T13" fmla="*/ 0 h 4"/>
                </a:gdLst>
                <a:ahLst/>
                <a:cxnLst>
                  <a:cxn ang="0">
                    <a:pos x="T0" y="T1"/>
                  </a:cxn>
                  <a:cxn ang="0">
                    <a:pos x="T2" y="T3"/>
                  </a:cxn>
                  <a:cxn ang="0">
                    <a:pos x="T4" y="T5"/>
                  </a:cxn>
                  <a:cxn ang="0">
                    <a:pos x="T6" y="T7"/>
                  </a:cxn>
                  <a:cxn ang="0">
                    <a:pos x="T8" y="T9"/>
                  </a:cxn>
                  <a:cxn ang="0">
                    <a:pos x="T10" y="T11"/>
                  </a:cxn>
                  <a:cxn ang="0">
                    <a:pos x="T12" y="T13"/>
                  </a:cxn>
                </a:cxnLst>
                <a:rect l="0" t="0" r="r" b="b"/>
                <a:pathLst>
                  <a:path w="4" h="4">
                    <a:moveTo>
                      <a:pt x="2" y="0"/>
                    </a:moveTo>
                    <a:cubicBezTo>
                      <a:pt x="2" y="0"/>
                      <a:pt x="1" y="0"/>
                      <a:pt x="1" y="0"/>
                    </a:cubicBezTo>
                    <a:cubicBezTo>
                      <a:pt x="0" y="1"/>
                      <a:pt x="0" y="2"/>
                      <a:pt x="0" y="3"/>
                    </a:cubicBezTo>
                    <a:cubicBezTo>
                      <a:pt x="0" y="3"/>
                      <a:pt x="1" y="4"/>
                      <a:pt x="2" y="4"/>
                    </a:cubicBezTo>
                    <a:cubicBezTo>
                      <a:pt x="2" y="4"/>
                      <a:pt x="2" y="4"/>
                      <a:pt x="3" y="3"/>
                    </a:cubicBezTo>
                    <a:cubicBezTo>
                      <a:pt x="4" y="3"/>
                      <a:pt x="4" y="2"/>
                      <a:pt x="4" y="1"/>
                    </a:cubicBezTo>
                    <a:cubicBezTo>
                      <a:pt x="3" y="0"/>
                      <a:pt x="3" y="0"/>
                      <a:pt x="2" y="0"/>
                    </a:cubicBezTo>
                  </a:path>
                </a:pathLst>
              </a:custGeom>
              <a:solidFill>
                <a:srgbClr val="BBC04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p>
                <a:endParaRPr lang="en-US" sz="1836"/>
              </a:p>
            </p:txBody>
          </p:sp>
          <p:sp>
            <p:nvSpPr>
              <p:cNvPr id="98" name="Freeform 88"/>
              <p:cNvSpPr>
                <a:spLocks/>
              </p:cNvSpPr>
              <p:nvPr/>
            </p:nvSpPr>
            <p:spPr bwMode="auto">
              <a:xfrm>
                <a:off x="3123283" y="4757514"/>
                <a:ext cx="336550" cy="155575"/>
              </a:xfrm>
              <a:custGeom>
                <a:avLst/>
                <a:gdLst>
                  <a:gd name="T0" fmla="*/ 35 w 54"/>
                  <a:gd name="T1" fmla="*/ 0 h 25"/>
                  <a:gd name="T2" fmla="*/ 40 w 54"/>
                  <a:gd name="T3" fmla="*/ 1 h 25"/>
                  <a:gd name="T4" fmla="*/ 44 w 54"/>
                  <a:gd name="T5" fmla="*/ 4 h 25"/>
                  <a:gd name="T6" fmla="*/ 47 w 54"/>
                  <a:gd name="T7" fmla="*/ 9 h 25"/>
                  <a:gd name="T8" fmla="*/ 54 w 54"/>
                  <a:gd name="T9" fmla="*/ 9 h 25"/>
                  <a:gd name="T10" fmla="*/ 54 w 54"/>
                  <a:gd name="T11" fmla="*/ 15 h 25"/>
                  <a:gd name="T12" fmla="*/ 48 w 54"/>
                  <a:gd name="T13" fmla="*/ 15 h 25"/>
                  <a:gd name="T14" fmla="*/ 47 w 54"/>
                  <a:gd name="T15" fmla="*/ 21 h 25"/>
                  <a:gd name="T16" fmla="*/ 45 w 54"/>
                  <a:gd name="T17" fmla="*/ 24 h 25"/>
                  <a:gd name="T18" fmla="*/ 34 w 54"/>
                  <a:gd name="T19" fmla="*/ 24 h 25"/>
                  <a:gd name="T20" fmla="*/ 38 w 54"/>
                  <a:gd name="T21" fmla="*/ 14 h 25"/>
                  <a:gd name="T22" fmla="*/ 38 w 54"/>
                  <a:gd name="T23" fmla="*/ 12 h 25"/>
                  <a:gd name="T24" fmla="*/ 36 w 54"/>
                  <a:gd name="T25" fmla="*/ 11 h 25"/>
                  <a:gd name="T26" fmla="*/ 34 w 54"/>
                  <a:gd name="T27" fmla="*/ 12 h 25"/>
                  <a:gd name="T28" fmla="*/ 32 w 54"/>
                  <a:gd name="T29" fmla="*/ 13 h 25"/>
                  <a:gd name="T30" fmla="*/ 30 w 54"/>
                  <a:gd name="T31" fmla="*/ 17 h 25"/>
                  <a:gd name="T32" fmla="*/ 18 w 54"/>
                  <a:gd name="T33" fmla="*/ 24 h 25"/>
                  <a:gd name="T34" fmla="*/ 10 w 54"/>
                  <a:gd name="T35" fmla="*/ 22 h 25"/>
                  <a:gd name="T36" fmla="*/ 5 w 54"/>
                  <a:gd name="T37" fmla="*/ 15 h 25"/>
                  <a:gd name="T38" fmla="*/ 0 w 54"/>
                  <a:gd name="T39" fmla="*/ 14 h 25"/>
                  <a:gd name="T40" fmla="*/ 0 w 54"/>
                  <a:gd name="T41" fmla="*/ 9 h 25"/>
                  <a:gd name="T42" fmla="*/ 5 w 54"/>
                  <a:gd name="T43" fmla="*/ 9 h 25"/>
                  <a:gd name="T44" fmla="*/ 7 w 54"/>
                  <a:gd name="T45" fmla="*/ 2 h 25"/>
                  <a:gd name="T46" fmla="*/ 18 w 54"/>
                  <a:gd name="T47" fmla="*/ 2 h 25"/>
                  <a:gd name="T48" fmla="*/ 15 w 54"/>
                  <a:gd name="T49" fmla="*/ 6 h 25"/>
                  <a:gd name="T50" fmla="*/ 14 w 54"/>
                  <a:gd name="T51" fmla="*/ 11 h 25"/>
                  <a:gd name="T52" fmla="*/ 15 w 54"/>
                  <a:gd name="T53" fmla="*/ 13 h 25"/>
                  <a:gd name="T54" fmla="*/ 17 w 54"/>
                  <a:gd name="T55" fmla="*/ 14 h 25"/>
                  <a:gd name="T56" fmla="*/ 19 w 54"/>
                  <a:gd name="T57" fmla="*/ 13 h 25"/>
                  <a:gd name="T58" fmla="*/ 22 w 54"/>
                  <a:gd name="T59" fmla="*/ 10 h 25"/>
                  <a:gd name="T60" fmla="*/ 27 w 54"/>
                  <a:gd name="T61" fmla="*/ 2 h 25"/>
                  <a:gd name="T62" fmla="*/ 35 w 54"/>
                  <a:gd name="T63" fmla="*/ 0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4" h="25">
                    <a:moveTo>
                      <a:pt x="35" y="0"/>
                    </a:moveTo>
                    <a:cubicBezTo>
                      <a:pt x="37" y="0"/>
                      <a:pt x="38" y="1"/>
                      <a:pt x="40" y="1"/>
                    </a:cubicBezTo>
                    <a:cubicBezTo>
                      <a:pt x="42" y="2"/>
                      <a:pt x="43" y="3"/>
                      <a:pt x="44" y="4"/>
                    </a:cubicBezTo>
                    <a:cubicBezTo>
                      <a:pt x="45" y="6"/>
                      <a:pt x="46" y="7"/>
                      <a:pt x="47" y="9"/>
                    </a:cubicBezTo>
                    <a:cubicBezTo>
                      <a:pt x="54" y="9"/>
                      <a:pt x="54" y="9"/>
                      <a:pt x="54" y="9"/>
                    </a:cubicBezTo>
                    <a:cubicBezTo>
                      <a:pt x="54" y="15"/>
                      <a:pt x="54" y="15"/>
                      <a:pt x="54" y="15"/>
                    </a:cubicBezTo>
                    <a:cubicBezTo>
                      <a:pt x="48" y="15"/>
                      <a:pt x="48" y="15"/>
                      <a:pt x="48" y="15"/>
                    </a:cubicBezTo>
                    <a:cubicBezTo>
                      <a:pt x="47" y="17"/>
                      <a:pt x="47" y="19"/>
                      <a:pt x="47" y="21"/>
                    </a:cubicBezTo>
                    <a:cubicBezTo>
                      <a:pt x="46" y="23"/>
                      <a:pt x="45" y="24"/>
                      <a:pt x="45" y="24"/>
                    </a:cubicBezTo>
                    <a:cubicBezTo>
                      <a:pt x="34" y="24"/>
                      <a:pt x="34" y="24"/>
                      <a:pt x="34" y="24"/>
                    </a:cubicBezTo>
                    <a:cubicBezTo>
                      <a:pt x="37" y="21"/>
                      <a:pt x="38" y="18"/>
                      <a:pt x="38" y="14"/>
                    </a:cubicBezTo>
                    <a:cubicBezTo>
                      <a:pt x="38" y="13"/>
                      <a:pt x="38" y="13"/>
                      <a:pt x="38" y="12"/>
                    </a:cubicBezTo>
                    <a:cubicBezTo>
                      <a:pt x="37" y="12"/>
                      <a:pt x="36" y="11"/>
                      <a:pt x="36" y="11"/>
                    </a:cubicBezTo>
                    <a:cubicBezTo>
                      <a:pt x="35" y="11"/>
                      <a:pt x="34" y="12"/>
                      <a:pt x="34" y="12"/>
                    </a:cubicBezTo>
                    <a:cubicBezTo>
                      <a:pt x="33" y="12"/>
                      <a:pt x="33" y="13"/>
                      <a:pt x="32" y="13"/>
                    </a:cubicBezTo>
                    <a:cubicBezTo>
                      <a:pt x="32" y="14"/>
                      <a:pt x="31" y="15"/>
                      <a:pt x="30" y="17"/>
                    </a:cubicBezTo>
                    <a:cubicBezTo>
                      <a:pt x="28" y="22"/>
                      <a:pt x="24" y="25"/>
                      <a:pt x="18" y="24"/>
                    </a:cubicBezTo>
                    <a:cubicBezTo>
                      <a:pt x="15" y="24"/>
                      <a:pt x="12" y="23"/>
                      <a:pt x="10" y="22"/>
                    </a:cubicBezTo>
                    <a:cubicBezTo>
                      <a:pt x="7" y="20"/>
                      <a:pt x="6" y="18"/>
                      <a:pt x="5" y="15"/>
                    </a:cubicBezTo>
                    <a:cubicBezTo>
                      <a:pt x="0" y="14"/>
                      <a:pt x="0" y="14"/>
                      <a:pt x="0" y="14"/>
                    </a:cubicBezTo>
                    <a:cubicBezTo>
                      <a:pt x="0" y="9"/>
                      <a:pt x="0" y="9"/>
                      <a:pt x="0" y="9"/>
                    </a:cubicBezTo>
                    <a:cubicBezTo>
                      <a:pt x="5" y="9"/>
                      <a:pt x="5" y="9"/>
                      <a:pt x="5" y="9"/>
                    </a:cubicBezTo>
                    <a:cubicBezTo>
                      <a:pt x="6" y="6"/>
                      <a:pt x="6" y="3"/>
                      <a:pt x="7" y="2"/>
                    </a:cubicBezTo>
                    <a:cubicBezTo>
                      <a:pt x="18" y="2"/>
                      <a:pt x="18" y="2"/>
                      <a:pt x="18" y="2"/>
                    </a:cubicBezTo>
                    <a:cubicBezTo>
                      <a:pt x="17" y="3"/>
                      <a:pt x="16" y="4"/>
                      <a:pt x="15" y="6"/>
                    </a:cubicBezTo>
                    <a:cubicBezTo>
                      <a:pt x="15" y="8"/>
                      <a:pt x="14" y="9"/>
                      <a:pt x="14" y="11"/>
                    </a:cubicBezTo>
                    <a:cubicBezTo>
                      <a:pt x="14" y="12"/>
                      <a:pt x="15" y="12"/>
                      <a:pt x="15" y="13"/>
                    </a:cubicBezTo>
                    <a:cubicBezTo>
                      <a:pt x="16" y="13"/>
                      <a:pt x="16" y="14"/>
                      <a:pt x="17" y="14"/>
                    </a:cubicBezTo>
                    <a:cubicBezTo>
                      <a:pt x="18" y="14"/>
                      <a:pt x="19" y="13"/>
                      <a:pt x="19" y="13"/>
                    </a:cubicBezTo>
                    <a:cubicBezTo>
                      <a:pt x="20" y="12"/>
                      <a:pt x="21" y="11"/>
                      <a:pt x="22" y="10"/>
                    </a:cubicBezTo>
                    <a:cubicBezTo>
                      <a:pt x="23" y="6"/>
                      <a:pt x="25" y="4"/>
                      <a:pt x="27" y="2"/>
                    </a:cubicBezTo>
                    <a:cubicBezTo>
                      <a:pt x="30" y="1"/>
                      <a:pt x="32" y="0"/>
                      <a:pt x="35" y="0"/>
                    </a:cubicBezTo>
                    <a:close/>
                  </a:path>
                </a:pathLst>
              </a:custGeom>
              <a:solidFill>
                <a:srgbClr val="D7DF2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p>
                <a:endParaRPr lang="en-US" sz="1836"/>
              </a:p>
            </p:txBody>
          </p:sp>
          <p:sp>
            <p:nvSpPr>
              <p:cNvPr id="99" name="Freeform 89"/>
              <p:cNvSpPr>
                <a:spLocks/>
              </p:cNvSpPr>
              <p:nvPr/>
            </p:nvSpPr>
            <p:spPr bwMode="auto">
              <a:xfrm>
                <a:off x="3112171" y="4344764"/>
                <a:ext cx="273050" cy="106363"/>
              </a:xfrm>
              <a:custGeom>
                <a:avLst/>
                <a:gdLst>
                  <a:gd name="T0" fmla="*/ 29 w 44"/>
                  <a:gd name="T1" fmla="*/ 0 h 17"/>
                  <a:gd name="T2" fmla="*/ 33 w 44"/>
                  <a:gd name="T3" fmla="*/ 1 h 17"/>
                  <a:gd name="T4" fmla="*/ 37 w 44"/>
                  <a:gd name="T5" fmla="*/ 3 h 17"/>
                  <a:gd name="T6" fmla="*/ 39 w 44"/>
                  <a:gd name="T7" fmla="*/ 6 h 17"/>
                  <a:gd name="T8" fmla="*/ 44 w 44"/>
                  <a:gd name="T9" fmla="*/ 6 h 17"/>
                  <a:gd name="T10" fmla="*/ 44 w 44"/>
                  <a:gd name="T11" fmla="*/ 11 h 17"/>
                  <a:gd name="T12" fmla="*/ 39 w 44"/>
                  <a:gd name="T13" fmla="*/ 11 h 17"/>
                  <a:gd name="T14" fmla="*/ 39 w 44"/>
                  <a:gd name="T15" fmla="*/ 15 h 17"/>
                  <a:gd name="T16" fmla="*/ 37 w 44"/>
                  <a:gd name="T17" fmla="*/ 17 h 17"/>
                  <a:gd name="T18" fmla="*/ 28 w 44"/>
                  <a:gd name="T19" fmla="*/ 17 h 17"/>
                  <a:gd name="T20" fmla="*/ 32 w 44"/>
                  <a:gd name="T21" fmla="*/ 10 h 17"/>
                  <a:gd name="T22" fmla="*/ 31 w 44"/>
                  <a:gd name="T23" fmla="*/ 9 h 17"/>
                  <a:gd name="T24" fmla="*/ 30 w 44"/>
                  <a:gd name="T25" fmla="*/ 8 h 17"/>
                  <a:gd name="T26" fmla="*/ 28 w 44"/>
                  <a:gd name="T27" fmla="*/ 8 h 17"/>
                  <a:gd name="T28" fmla="*/ 27 w 44"/>
                  <a:gd name="T29" fmla="*/ 9 h 17"/>
                  <a:gd name="T30" fmla="*/ 25 w 44"/>
                  <a:gd name="T31" fmla="*/ 12 h 17"/>
                  <a:gd name="T32" fmla="*/ 15 w 44"/>
                  <a:gd name="T33" fmla="*/ 17 h 17"/>
                  <a:gd name="T34" fmla="*/ 8 w 44"/>
                  <a:gd name="T35" fmla="*/ 15 h 17"/>
                  <a:gd name="T36" fmla="*/ 5 w 44"/>
                  <a:gd name="T37" fmla="*/ 10 h 17"/>
                  <a:gd name="T38" fmla="*/ 0 w 44"/>
                  <a:gd name="T39" fmla="*/ 10 h 17"/>
                  <a:gd name="T40" fmla="*/ 0 w 44"/>
                  <a:gd name="T41" fmla="*/ 6 h 17"/>
                  <a:gd name="T42" fmla="*/ 5 w 44"/>
                  <a:gd name="T43" fmla="*/ 6 h 17"/>
                  <a:gd name="T44" fmla="*/ 6 w 44"/>
                  <a:gd name="T45" fmla="*/ 1 h 17"/>
                  <a:gd name="T46" fmla="*/ 15 w 44"/>
                  <a:gd name="T47" fmla="*/ 1 h 17"/>
                  <a:gd name="T48" fmla="*/ 13 w 44"/>
                  <a:gd name="T49" fmla="*/ 4 h 17"/>
                  <a:gd name="T50" fmla="*/ 12 w 44"/>
                  <a:gd name="T51" fmla="*/ 7 h 17"/>
                  <a:gd name="T52" fmla="*/ 13 w 44"/>
                  <a:gd name="T53" fmla="*/ 9 h 17"/>
                  <a:gd name="T54" fmla="*/ 14 w 44"/>
                  <a:gd name="T55" fmla="*/ 10 h 17"/>
                  <a:gd name="T56" fmla="*/ 16 w 44"/>
                  <a:gd name="T57" fmla="*/ 9 h 17"/>
                  <a:gd name="T58" fmla="*/ 18 w 44"/>
                  <a:gd name="T59" fmla="*/ 7 h 17"/>
                  <a:gd name="T60" fmla="*/ 23 w 44"/>
                  <a:gd name="T61" fmla="*/ 2 h 17"/>
                  <a:gd name="T62" fmla="*/ 29 w 44"/>
                  <a:gd name="T63" fmla="*/ 0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44" h="17">
                    <a:moveTo>
                      <a:pt x="29" y="0"/>
                    </a:moveTo>
                    <a:cubicBezTo>
                      <a:pt x="31" y="0"/>
                      <a:pt x="32" y="0"/>
                      <a:pt x="33" y="1"/>
                    </a:cubicBezTo>
                    <a:cubicBezTo>
                      <a:pt x="35" y="1"/>
                      <a:pt x="36" y="2"/>
                      <a:pt x="37" y="3"/>
                    </a:cubicBezTo>
                    <a:cubicBezTo>
                      <a:pt x="38" y="4"/>
                      <a:pt x="38" y="5"/>
                      <a:pt x="39" y="6"/>
                    </a:cubicBezTo>
                    <a:cubicBezTo>
                      <a:pt x="44" y="6"/>
                      <a:pt x="44" y="6"/>
                      <a:pt x="44" y="6"/>
                    </a:cubicBezTo>
                    <a:cubicBezTo>
                      <a:pt x="44" y="11"/>
                      <a:pt x="44" y="11"/>
                      <a:pt x="44" y="11"/>
                    </a:cubicBezTo>
                    <a:cubicBezTo>
                      <a:pt x="39" y="11"/>
                      <a:pt x="39" y="11"/>
                      <a:pt x="39" y="11"/>
                    </a:cubicBezTo>
                    <a:cubicBezTo>
                      <a:pt x="39" y="12"/>
                      <a:pt x="39" y="13"/>
                      <a:pt x="39" y="15"/>
                    </a:cubicBezTo>
                    <a:cubicBezTo>
                      <a:pt x="38" y="16"/>
                      <a:pt x="38" y="17"/>
                      <a:pt x="37" y="17"/>
                    </a:cubicBezTo>
                    <a:cubicBezTo>
                      <a:pt x="28" y="17"/>
                      <a:pt x="28" y="17"/>
                      <a:pt x="28" y="17"/>
                    </a:cubicBezTo>
                    <a:cubicBezTo>
                      <a:pt x="31" y="15"/>
                      <a:pt x="32" y="12"/>
                      <a:pt x="32" y="10"/>
                    </a:cubicBezTo>
                    <a:cubicBezTo>
                      <a:pt x="32" y="9"/>
                      <a:pt x="32" y="9"/>
                      <a:pt x="31" y="9"/>
                    </a:cubicBezTo>
                    <a:cubicBezTo>
                      <a:pt x="31" y="8"/>
                      <a:pt x="30" y="8"/>
                      <a:pt x="30" y="8"/>
                    </a:cubicBezTo>
                    <a:cubicBezTo>
                      <a:pt x="29" y="8"/>
                      <a:pt x="28" y="8"/>
                      <a:pt x="28" y="8"/>
                    </a:cubicBezTo>
                    <a:cubicBezTo>
                      <a:pt x="28" y="9"/>
                      <a:pt x="27" y="9"/>
                      <a:pt x="27" y="9"/>
                    </a:cubicBezTo>
                    <a:cubicBezTo>
                      <a:pt x="27" y="10"/>
                      <a:pt x="26" y="11"/>
                      <a:pt x="25" y="12"/>
                    </a:cubicBezTo>
                    <a:cubicBezTo>
                      <a:pt x="23" y="15"/>
                      <a:pt x="20" y="17"/>
                      <a:pt x="15" y="17"/>
                    </a:cubicBezTo>
                    <a:cubicBezTo>
                      <a:pt x="13" y="17"/>
                      <a:pt x="10" y="16"/>
                      <a:pt x="8" y="15"/>
                    </a:cubicBezTo>
                    <a:cubicBezTo>
                      <a:pt x="7" y="14"/>
                      <a:pt x="6" y="12"/>
                      <a:pt x="5" y="10"/>
                    </a:cubicBezTo>
                    <a:cubicBezTo>
                      <a:pt x="0" y="10"/>
                      <a:pt x="0" y="10"/>
                      <a:pt x="0" y="10"/>
                    </a:cubicBezTo>
                    <a:cubicBezTo>
                      <a:pt x="0" y="6"/>
                      <a:pt x="0" y="6"/>
                      <a:pt x="0" y="6"/>
                    </a:cubicBezTo>
                    <a:cubicBezTo>
                      <a:pt x="5" y="6"/>
                      <a:pt x="5" y="6"/>
                      <a:pt x="5" y="6"/>
                    </a:cubicBezTo>
                    <a:cubicBezTo>
                      <a:pt x="5" y="4"/>
                      <a:pt x="6" y="2"/>
                      <a:pt x="6" y="1"/>
                    </a:cubicBezTo>
                    <a:cubicBezTo>
                      <a:pt x="15" y="1"/>
                      <a:pt x="15" y="1"/>
                      <a:pt x="15" y="1"/>
                    </a:cubicBezTo>
                    <a:cubicBezTo>
                      <a:pt x="14" y="2"/>
                      <a:pt x="14" y="3"/>
                      <a:pt x="13" y="4"/>
                    </a:cubicBezTo>
                    <a:cubicBezTo>
                      <a:pt x="13" y="5"/>
                      <a:pt x="12" y="6"/>
                      <a:pt x="12" y="7"/>
                    </a:cubicBezTo>
                    <a:cubicBezTo>
                      <a:pt x="12" y="8"/>
                      <a:pt x="12" y="9"/>
                      <a:pt x="13" y="9"/>
                    </a:cubicBezTo>
                    <a:cubicBezTo>
                      <a:pt x="13" y="9"/>
                      <a:pt x="14" y="10"/>
                      <a:pt x="14" y="10"/>
                    </a:cubicBezTo>
                    <a:cubicBezTo>
                      <a:pt x="15" y="10"/>
                      <a:pt x="16" y="9"/>
                      <a:pt x="16" y="9"/>
                    </a:cubicBezTo>
                    <a:cubicBezTo>
                      <a:pt x="17" y="8"/>
                      <a:pt x="18" y="8"/>
                      <a:pt x="18" y="7"/>
                    </a:cubicBezTo>
                    <a:cubicBezTo>
                      <a:pt x="20" y="4"/>
                      <a:pt x="21" y="3"/>
                      <a:pt x="23" y="2"/>
                    </a:cubicBezTo>
                    <a:cubicBezTo>
                      <a:pt x="25" y="1"/>
                      <a:pt x="27" y="0"/>
                      <a:pt x="29" y="0"/>
                    </a:cubicBezTo>
                    <a:close/>
                  </a:path>
                </a:pathLst>
              </a:custGeom>
              <a:solidFill>
                <a:srgbClr val="D7DF2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p>
                <a:endParaRPr lang="en-US" sz="1836"/>
              </a:p>
            </p:txBody>
          </p:sp>
          <p:sp>
            <p:nvSpPr>
              <p:cNvPr id="100" name="Freeform 90"/>
              <p:cNvSpPr>
                <a:spLocks/>
              </p:cNvSpPr>
              <p:nvPr/>
            </p:nvSpPr>
            <p:spPr bwMode="auto">
              <a:xfrm>
                <a:off x="3012158" y="3957414"/>
                <a:ext cx="595313" cy="781050"/>
              </a:xfrm>
              <a:custGeom>
                <a:avLst/>
                <a:gdLst>
                  <a:gd name="T0" fmla="*/ 96 w 96"/>
                  <a:gd name="T1" fmla="*/ 115 h 125"/>
                  <a:gd name="T2" fmla="*/ 74 w 96"/>
                  <a:gd name="T3" fmla="*/ 80 h 125"/>
                  <a:gd name="T4" fmla="*/ 53 w 96"/>
                  <a:gd name="T5" fmla="*/ 36 h 125"/>
                  <a:gd name="T6" fmla="*/ 26 w 96"/>
                  <a:gd name="T7" fmla="*/ 0 h 125"/>
                  <a:gd name="T8" fmla="*/ 9 w 96"/>
                  <a:gd name="T9" fmla="*/ 52 h 125"/>
                  <a:gd name="T10" fmla="*/ 52 w 96"/>
                  <a:gd name="T11" fmla="*/ 89 h 125"/>
                  <a:gd name="T12" fmla="*/ 63 w 96"/>
                  <a:gd name="T13" fmla="*/ 103 h 125"/>
                  <a:gd name="T14" fmla="*/ 96 w 96"/>
                  <a:gd name="T15" fmla="*/ 115 h 12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6" h="125">
                    <a:moveTo>
                      <a:pt x="96" y="115"/>
                    </a:moveTo>
                    <a:cubicBezTo>
                      <a:pt x="77" y="104"/>
                      <a:pt x="74" y="80"/>
                      <a:pt x="74" y="80"/>
                    </a:cubicBezTo>
                    <a:cubicBezTo>
                      <a:pt x="74" y="80"/>
                      <a:pt x="58" y="47"/>
                      <a:pt x="53" y="36"/>
                    </a:cubicBezTo>
                    <a:cubicBezTo>
                      <a:pt x="44" y="16"/>
                      <a:pt x="26" y="0"/>
                      <a:pt x="26" y="0"/>
                    </a:cubicBezTo>
                    <a:cubicBezTo>
                      <a:pt x="26" y="0"/>
                      <a:pt x="0" y="18"/>
                      <a:pt x="9" y="52"/>
                    </a:cubicBezTo>
                    <a:cubicBezTo>
                      <a:pt x="17" y="85"/>
                      <a:pt x="52" y="89"/>
                      <a:pt x="52" y="89"/>
                    </a:cubicBezTo>
                    <a:cubicBezTo>
                      <a:pt x="55" y="90"/>
                      <a:pt x="59" y="96"/>
                      <a:pt x="63" y="103"/>
                    </a:cubicBezTo>
                    <a:cubicBezTo>
                      <a:pt x="68" y="123"/>
                      <a:pt x="91" y="125"/>
                      <a:pt x="96" y="115"/>
                    </a:cubicBezTo>
                  </a:path>
                </a:pathLst>
              </a:custGeom>
              <a:solidFill>
                <a:srgbClr val="90573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p>
                <a:endParaRPr lang="en-US" sz="1836"/>
              </a:p>
            </p:txBody>
          </p:sp>
        </p:grpSp>
      </p:grpSp>
      <p:sp>
        <p:nvSpPr>
          <p:cNvPr id="105" name="Rectangle 95"/>
          <p:cNvSpPr>
            <a:spLocks noChangeArrowheads="1"/>
          </p:cNvSpPr>
          <p:nvPr/>
        </p:nvSpPr>
        <p:spPr bwMode="auto">
          <a:xfrm>
            <a:off x="6130805" y="691356"/>
            <a:ext cx="6333931" cy="47569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3260" tIns="46630" rIns="93260" bIns="46630" numCol="1" anchor="t" anchorCtr="0" compatLnSpc="1">
            <a:prstTxWarp prst="textNoShape">
              <a:avLst/>
            </a:prstTxWarp>
          </a:bodyPr>
          <a:lstStyle/>
          <a:p>
            <a:endParaRPr lang="en-US" sz="1836" dirty="0"/>
          </a:p>
        </p:txBody>
      </p:sp>
      <p:grpSp>
        <p:nvGrpSpPr>
          <p:cNvPr id="1036" name="Group 1035"/>
          <p:cNvGrpSpPr/>
          <p:nvPr/>
        </p:nvGrpSpPr>
        <p:grpSpPr>
          <a:xfrm>
            <a:off x="6517647" y="1670309"/>
            <a:ext cx="5645937" cy="5225451"/>
            <a:chOff x="6389565" y="1637707"/>
            <a:chExt cx="5535735" cy="5123456"/>
          </a:xfrm>
        </p:grpSpPr>
        <p:sp>
          <p:nvSpPr>
            <p:cNvPr id="1023" name="Rectangle 51"/>
            <p:cNvSpPr>
              <a:spLocks noChangeArrowheads="1"/>
            </p:cNvSpPr>
            <p:nvPr/>
          </p:nvSpPr>
          <p:spPr bwMode="auto">
            <a:xfrm>
              <a:off x="6389565" y="1637707"/>
              <a:ext cx="5535735" cy="4007455"/>
            </a:xfrm>
            <a:prstGeom prst="rect">
              <a:avLst/>
            </a:prstGeom>
            <a:solidFill>
              <a:srgbClr val="EEEEEE"/>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27" tIns="45713" rIns="91427" bIns="45713" numCol="1" anchor="t" anchorCtr="0" compatLnSpc="1">
              <a:prstTxWarp prst="textNoShape">
                <a:avLst/>
              </a:prstTxWarp>
            </a:bodyPr>
            <a:lstStyle/>
            <a:p>
              <a:endParaRPr lang="en-US" dirty="0"/>
            </a:p>
          </p:txBody>
        </p:sp>
        <p:sp>
          <p:nvSpPr>
            <p:cNvPr id="828" name="Freeform 444"/>
            <p:cNvSpPr>
              <a:spLocks/>
            </p:cNvSpPr>
            <p:nvPr/>
          </p:nvSpPr>
          <p:spPr bwMode="auto">
            <a:xfrm>
              <a:off x="9047163" y="5441950"/>
              <a:ext cx="2838450" cy="1319213"/>
            </a:xfrm>
            <a:custGeom>
              <a:avLst/>
              <a:gdLst>
                <a:gd name="T0" fmla="*/ 1437 w 1788"/>
                <a:gd name="T1" fmla="*/ 0 h 831"/>
                <a:gd name="T2" fmla="*/ 1437 w 1788"/>
                <a:gd name="T3" fmla="*/ 122 h 831"/>
                <a:gd name="T4" fmla="*/ 154 w 1788"/>
                <a:gd name="T5" fmla="*/ 122 h 831"/>
                <a:gd name="T6" fmla="*/ 0 w 1788"/>
                <a:gd name="T7" fmla="*/ 416 h 831"/>
                <a:gd name="T8" fmla="*/ 1565 w 1788"/>
                <a:gd name="T9" fmla="*/ 831 h 831"/>
                <a:gd name="T10" fmla="*/ 1788 w 1788"/>
                <a:gd name="T11" fmla="*/ 85 h 831"/>
                <a:gd name="T12" fmla="*/ 1785 w 1788"/>
                <a:gd name="T13" fmla="*/ 85 h 831"/>
                <a:gd name="T14" fmla="*/ 1598 w 1788"/>
                <a:gd name="T15" fmla="*/ 41 h 831"/>
                <a:gd name="T16" fmla="*/ 1583 w 1788"/>
                <a:gd name="T17" fmla="*/ 37 h 831"/>
                <a:gd name="T18" fmla="*/ 1583 w 1788"/>
                <a:gd name="T19" fmla="*/ 37 h 831"/>
                <a:gd name="T20" fmla="*/ 1437 w 1788"/>
                <a:gd name="T21" fmla="*/ 0 h 8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788" h="831">
                  <a:moveTo>
                    <a:pt x="1437" y="0"/>
                  </a:moveTo>
                  <a:lnTo>
                    <a:pt x="1437" y="122"/>
                  </a:lnTo>
                  <a:lnTo>
                    <a:pt x="154" y="122"/>
                  </a:lnTo>
                  <a:lnTo>
                    <a:pt x="0" y="416"/>
                  </a:lnTo>
                  <a:lnTo>
                    <a:pt x="1565" y="831"/>
                  </a:lnTo>
                  <a:lnTo>
                    <a:pt x="1788" y="85"/>
                  </a:lnTo>
                  <a:lnTo>
                    <a:pt x="1785" y="85"/>
                  </a:lnTo>
                  <a:lnTo>
                    <a:pt x="1598" y="41"/>
                  </a:lnTo>
                  <a:lnTo>
                    <a:pt x="1583" y="37"/>
                  </a:lnTo>
                  <a:lnTo>
                    <a:pt x="1583" y="37"/>
                  </a:lnTo>
                  <a:lnTo>
                    <a:pt x="1437"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p>
              <a:endParaRPr lang="en-US" sz="1836"/>
            </a:p>
          </p:txBody>
        </p:sp>
        <p:grpSp>
          <p:nvGrpSpPr>
            <p:cNvPr id="1034" name="Group 1033"/>
            <p:cNvGrpSpPr/>
            <p:nvPr/>
          </p:nvGrpSpPr>
          <p:grpSpPr>
            <a:xfrm>
              <a:off x="8110143" y="1787106"/>
              <a:ext cx="2094581" cy="4242692"/>
              <a:chOff x="7959725" y="1595438"/>
              <a:chExt cx="1925638" cy="3900488"/>
            </a:xfrm>
          </p:grpSpPr>
          <p:sp>
            <p:nvSpPr>
              <p:cNvPr id="106" name="Freeform 96"/>
              <p:cNvSpPr>
                <a:spLocks/>
              </p:cNvSpPr>
              <p:nvPr/>
            </p:nvSpPr>
            <p:spPr bwMode="auto">
              <a:xfrm>
                <a:off x="7959725" y="3136900"/>
                <a:ext cx="1089025" cy="1095375"/>
              </a:xfrm>
              <a:custGeom>
                <a:avLst/>
                <a:gdLst>
                  <a:gd name="T0" fmla="*/ 134 w 141"/>
                  <a:gd name="T1" fmla="*/ 76 h 142"/>
                  <a:gd name="T2" fmla="*/ 97 w 141"/>
                  <a:gd name="T3" fmla="*/ 129 h 142"/>
                  <a:gd name="T4" fmla="*/ 66 w 141"/>
                  <a:gd name="T5" fmla="*/ 135 h 142"/>
                  <a:gd name="T6" fmla="*/ 13 w 141"/>
                  <a:gd name="T7" fmla="*/ 98 h 142"/>
                  <a:gd name="T8" fmla="*/ 7 w 141"/>
                  <a:gd name="T9" fmla="*/ 67 h 142"/>
                  <a:gd name="T10" fmla="*/ 44 w 141"/>
                  <a:gd name="T11" fmla="*/ 13 h 142"/>
                  <a:gd name="T12" fmla="*/ 75 w 141"/>
                  <a:gd name="T13" fmla="*/ 7 h 142"/>
                  <a:gd name="T14" fmla="*/ 129 w 141"/>
                  <a:gd name="T15" fmla="*/ 44 h 142"/>
                  <a:gd name="T16" fmla="*/ 134 w 141"/>
                  <a:gd name="T17" fmla="*/ 7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1" h="142">
                    <a:moveTo>
                      <a:pt x="134" y="76"/>
                    </a:moveTo>
                    <a:cubicBezTo>
                      <a:pt x="97" y="129"/>
                      <a:pt x="97" y="129"/>
                      <a:pt x="97" y="129"/>
                    </a:cubicBezTo>
                    <a:cubicBezTo>
                      <a:pt x="90" y="139"/>
                      <a:pt x="76" y="142"/>
                      <a:pt x="66" y="135"/>
                    </a:cubicBezTo>
                    <a:cubicBezTo>
                      <a:pt x="13" y="98"/>
                      <a:pt x="13" y="98"/>
                      <a:pt x="13" y="98"/>
                    </a:cubicBezTo>
                    <a:cubicBezTo>
                      <a:pt x="3" y="91"/>
                      <a:pt x="0" y="77"/>
                      <a:pt x="7" y="67"/>
                    </a:cubicBezTo>
                    <a:cubicBezTo>
                      <a:pt x="44" y="13"/>
                      <a:pt x="44" y="13"/>
                      <a:pt x="44" y="13"/>
                    </a:cubicBezTo>
                    <a:cubicBezTo>
                      <a:pt x="51" y="3"/>
                      <a:pt x="65" y="0"/>
                      <a:pt x="75" y="7"/>
                    </a:cubicBezTo>
                    <a:cubicBezTo>
                      <a:pt x="129" y="44"/>
                      <a:pt x="129" y="44"/>
                      <a:pt x="129" y="44"/>
                    </a:cubicBezTo>
                    <a:cubicBezTo>
                      <a:pt x="139" y="51"/>
                      <a:pt x="141" y="65"/>
                      <a:pt x="134" y="76"/>
                    </a:cubicBezTo>
                  </a:path>
                </a:pathLst>
              </a:custGeom>
              <a:solidFill>
                <a:srgbClr val="90573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p>
                <a:endParaRPr lang="en-US" sz="1836"/>
              </a:p>
            </p:txBody>
          </p:sp>
          <p:sp>
            <p:nvSpPr>
              <p:cNvPr id="107" name="Rectangle 97"/>
              <p:cNvSpPr>
                <a:spLocks noChangeArrowheads="1"/>
              </p:cNvSpPr>
              <p:nvPr/>
            </p:nvSpPr>
            <p:spPr bwMode="auto">
              <a:xfrm>
                <a:off x="9390063" y="3344863"/>
                <a:ext cx="269875" cy="531813"/>
              </a:xfrm>
              <a:prstGeom prst="rect">
                <a:avLst/>
              </a:prstGeom>
              <a:solidFill>
                <a:srgbClr val="90573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3260" tIns="46630" rIns="93260" bIns="46630" numCol="1" anchor="t" anchorCtr="0" compatLnSpc="1">
                <a:prstTxWarp prst="textNoShape">
                  <a:avLst/>
                </a:prstTxWarp>
              </a:bodyPr>
              <a:lstStyle/>
              <a:p>
                <a:endParaRPr lang="en-US" sz="1836"/>
              </a:p>
            </p:txBody>
          </p:sp>
          <p:sp>
            <p:nvSpPr>
              <p:cNvPr id="108" name="Rectangle 98"/>
              <p:cNvSpPr>
                <a:spLocks noChangeArrowheads="1"/>
              </p:cNvSpPr>
              <p:nvPr/>
            </p:nvSpPr>
            <p:spPr bwMode="auto">
              <a:xfrm>
                <a:off x="9390063" y="3344863"/>
                <a:ext cx="269875" cy="531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3260" tIns="46630" rIns="93260" bIns="46630" numCol="1" anchor="t" anchorCtr="0" compatLnSpc="1">
                <a:prstTxWarp prst="textNoShape">
                  <a:avLst/>
                </a:prstTxWarp>
              </a:bodyPr>
              <a:lstStyle/>
              <a:p>
                <a:endParaRPr lang="en-US" sz="1836"/>
              </a:p>
            </p:txBody>
          </p:sp>
          <p:sp>
            <p:nvSpPr>
              <p:cNvPr id="109" name="Freeform 99"/>
              <p:cNvSpPr>
                <a:spLocks/>
              </p:cNvSpPr>
              <p:nvPr/>
            </p:nvSpPr>
            <p:spPr bwMode="auto">
              <a:xfrm>
                <a:off x="8507413" y="1595438"/>
                <a:ext cx="1122363" cy="1117600"/>
              </a:xfrm>
              <a:custGeom>
                <a:avLst/>
                <a:gdLst>
                  <a:gd name="T0" fmla="*/ 84 w 145"/>
                  <a:gd name="T1" fmla="*/ 9 h 145"/>
                  <a:gd name="T2" fmla="*/ 105 w 145"/>
                  <a:gd name="T3" fmla="*/ 17 h 145"/>
                  <a:gd name="T4" fmla="*/ 122 w 145"/>
                  <a:gd name="T5" fmla="*/ 31 h 145"/>
                  <a:gd name="T6" fmla="*/ 133 w 145"/>
                  <a:gd name="T7" fmla="*/ 50 h 145"/>
                  <a:gd name="T8" fmla="*/ 137 w 145"/>
                  <a:gd name="T9" fmla="*/ 72 h 145"/>
                  <a:gd name="T10" fmla="*/ 133 w 145"/>
                  <a:gd name="T11" fmla="*/ 94 h 145"/>
                  <a:gd name="T12" fmla="*/ 122 w 145"/>
                  <a:gd name="T13" fmla="*/ 114 h 145"/>
                  <a:gd name="T14" fmla="*/ 105 w 145"/>
                  <a:gd name="T15" fmla="*/ 128 h 145"/>
                  <a:gd name="T16" fmla="*/ 84 w 145"/>
                  <a:gd name="T17" fmla="*/ 136 h 145"/>
                  <a:gd name="T18" fmla="*/ 62 w 145"/>
                  <a:gd name="T19" fmla="*/ 136 h 145"/>
                  <a:gd name="T20" fmla="*/ 41 w 145"/>
                  <a:gd name="T21" fmla="*/ 128 h 145"/>
                  <a:gd name="T22" fmla="*/ 24 w 145"/>
                  <a:gd name="T23" fmla="*/ 114 h 145"/>
                  <a:gd name="T24" fmla="*/ 12 w 145"/>
                  <a:gd name="T25" fmla="*/ 94 h 145"/>
                  <a:gd name="T26" fmla="*/ 9 w 145"/>
                  <a:gd name="T27" fmla="*/ 72 h 145"/>
                  <a:gd name="T28" fmla="*/ 12 w 145"/>
                  <a:gd name="T29" fmla="*/ 50 h 145"/>
                  <a:gd name="T30" fmla="*/ 24 w 145"/>
                  <a:gd name="T31" fmla="*/ 31 h 145"/>
                  <a:gd name="T32" fmla="*/ 41 w 145"/>
                  <a:gd name="T33" fmla="*/ 17 h 145"/>
                  <a:gd name="T34" fmla="*/ 62 w 145"/>
                  <a:gd name="T35" fmla="*/ 9 h 145"/>
                  <a:gd name="T36" fmla="*/ 84 w 145"/>
                  <a:gd name="T37" fmla="*/ 9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45" h="145">
                    <a:moveTo>
                      <a:pt x="84" y="9"/>
                    </a:moveTo>
                    <a:cubicBezTo>
                      <a:pt x="91" y="2"/>
                      <a:pt x="104" y="7"/>
                      <a:pt x="105" y="17"/>
                    </a:cubicBezTo>
                    <a:cubicBezTo>
                      <a:pt x="114" y="13"/>
                      <a:pt x="124" y="21"/>
                      <a:pt x="122" y="31"/>
                    </a:cubicBezTo>
                    <a:cubicBezTo>
                      <a:pt x="132" y="30"/>
                      <a:pt x="139" y="42"/>
                      <a:pt x="133" y="50"/>
                    </a:cubicBezTo>
                    <a:cubicBezTo>
                      <a:pt x="143" y="53"/>
                      <a:pt x="145" y="66"/>
                      <a:pt x="137" y="72"/>
                    </a:cubicBezTo>
                    <a:cubicBezTo>
                      <a:pt x="145" y="79"/>
                      <a:pt x="143" y="91"/>
                      <a:pt x="133" y="94"/>
                    </a:cubicBezTo>
                    <a:cubicBezTo>
                      <a:pt x="139" y="103"/>
                      <a:pt x="132" y="114"/>
                      <a:pt x="122" y="114"/>
                    </a:cubicBezTo>
                    <a:cubicBezTo>
                      <a:pt x="124" y="124"/>
                      <a:pt x="114" y="132"/>
                      <a:pt x="105" y="128"/>
                    </a:cubicBezTo>
                    <a:cubicBezTo>
                      <a:pt x="104" y="138"/>
                      <a:pt x="91" y="143"/>
                      <a:pt x="84" y="136"/>
                    </a:cubicBezTo>
                    <a:cubicBezTo>
                      <a:pt x="79" y="145"/>
                      <a:pt x="66" y="145"/>
                      <a:pt x="62" y="136"/>
                    </a:cubicBezTo>
                    <a:cubicBezTo>
                      <a:pt x="54" y="143"/>
                      <a:pt x="42" y="138"/>
                      <a:pt x="41" y="128"/>
                    </a:cubicBezTo>
                    <a:cubicBezTo>
                      <a:pt x="31" y="132"/>
                      <a:pt x="21" y="124"/>
                      <a:pt x="24" y="114"/>
                    </a:cubicBezTo>
                    <a:cubicBezTo>
                      <a:pt x="13" y="114"/>
                      <a:pt x="7" y="103"/>
                      <a:pt x="12" y="94"/>
                    </a:cubicBezTo>
                    <a:cubicBezTo>
                      <a:pt x="3" y="91"/>
                      <a:pt x="0" y="79"/>
                      <a:pt x="9" y="72"/>
                    </a:cubicBezTo>
                    <a:cubicBezTo>
                      <a:pt x="0" y="66"/>
                      <a:pt x="3" y="53"/>
                      <a:pt x="12" y="50"/>
                    </a:cubicBezTo>
                    <a:cubicBezTo>
                      <a:pt x="7" y="42"/>
                      <a:pt x="13" y="30"/>
                      <a:pt x="24" y="31"/>
                    </a:cubicBezTo>
                    <a:cubicBezTo>
                      <a:pt x="21" y="21"/>
                      <a:pt x="31" y="13"/>
                      <a:pt x="41" y="17"/>
                    </a:cubicBezTo>
                    <a:cubicBezTo>
                      <a:pt x="42" y="7"/>
                      <a:pt x="54" y="2"/>
                      <a:pt x="62" y="9"/>
                    </a:cubicBezTo>
                    <a:cubicBezTo>
                      <a:pt x="66" y="0"/>
                      <a:pt x="79" y="0"/>
                      <a:pt x="84" y="9"/>
                    </a:cubicBezTo>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p>
                <a:endParaRPr lang="en-US" sz="1836"/>
              </a:p>
            </p:txBody>
          </p:sp>
          <p:sp>
            <p:nvSpPr>
              <p:cNvPr id="110" name="Freeform 100"/>
              <p:cNvSpPr>
                <a:spLocks/>
              </p:cNvSpPr>
              <p:nvPr/>
            </p:nvSpPr>
            <p:spPr bwMode="auto">
              <a:xfrm>
                <a:off x="8778875" y="2459038"/>
                <a:ext cx="571500" cy="955675"/>
              </a:xfrm>
              <a:custGeom>
                <a:avLst/>
                <a:gdLst>
                  <a:gd name="T0" fmla="*/ 53 w 74"/>
                  <a:gd name="T1" fmla="*/ 39 h 124"/>
                  <a:gd name="T2" fmla="*/ 53 w 74"/>
                  <a:gd name="T3" fmla="*/ 0 h 124"/>
                  <a:gd name="T4" fmla="*/ 15 w 74"/>
                  <a:gd name="T5" fmla="*/ 0 h 124"/>
                  <a:gd name="T6" fmla="*/ 15 w 74"/>
                  <a:gd name="T7" fmla="*/ 38 h 124"/>
                  <a:gd name="T8" fmla="*/ 10 w 74"/>
                  <a:gd name="T9" fmla="*/ 42 h 124"/>
                  <a:gd name="T10" fmla="*/ 0 w 74"/>
                  <a:gd name="T11" fmla="*/ 42 h 124"/>
                  <a:gd name="T12" fmla="*/ 0 w 74"/>
                  <a:gd name="T13" fmla="*/ 124 h 124"/>
                  <a:gd name="T14" fmla="*/ 74 w 74"/>
                  <a:gd name="T15" fmla="*/ 124 h 124"/>
                  <a:gd name="T16" fmla="*/ 74 w 74"/>
                  <a:gd name="T17" fmla="*/ 42 h 124"/>
                  <a:gd name="T18" fmla="*/ 56 w 74"/>
                  <a:gd name="T19" fmla="*/ 42 h 124"/>
                  <a:gd name="T20" fmla="*/ 53 w 74"/>
                  <a:gd name="T21" fmla="*/ 39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4" h="124">
                    <a:moveTo>
                      <a:pt x="53" y="39"/>
                    </a:moveTo>
                    <a:cubicBezTo>
                      <a:pt x="53" y="0"/>
                      <a:pt x="53" y="0"/>
                      <a:pt x="53" y="0"/>
                    </a:cubicBezTo>
                    <a:cubicBezTo>
                      <a:pt x="15" y="0"/>
                      <a:pt x="15" y="0"/>
                      <a:pt x="15" y="0"/>
                    </a:cubicBezTo>
                    <a:cubicBezTo>
                      <a:pt x="15" y="38"/>
                      <a:pt x="15" y="38"/>
                      <a:pt x="15" y="38"/>
                    </a:cubicBezTo>
                    <a:cubicBezTo>
                      <a:pt x="14" y="40"/>
                      <a:pt x="12" y="42"/>
                      <a:pt x="10" y="42"/>
                    </a:cubicBezTo>
                    <a:cubicBezTo>
                      <a:pt x="0" y="42"/>
                      <a:pt x="0" y="42"/>
                      <a:pt x="0" y="42"/>
                    </a:cubicBezTo>
                    <a:cubicBezTo>
                      <a:pt x="0" y="124"/>
                      <a:pt x="0" y="124"/>
                      <a:pt x="0" y="124"/>
                    </a:cubicBezTo>
                    <a:cubicBezTo>
                      <a:pt x="74" y="124"/>
                      <a:pt x="74" y="124"/>
                      <a:pt x="74" y="124"/>
                    </a:cubicBezTo>
                    <a:cubicBezTo>
                      <a:pt x="74" y="42"/>
                      <a:pt x="74" y="42"/>
                      <a:pt x="74" y="42"/>
                    </a:cubicBezTo>
                    <a:cubicBezTo>
                      <a:pt x="56" y="42"/>
                      <a:pt x="56" y="42"/>
                      <a:pt x="56" y="42"/>
                    </a:cubicBezTo>
                    <a:cubicBezTo>
                      <a:pt x="54" y="42"/>
                      <a:pt x="53" y="41"/>
                      <a:pt x="53" y="39"/>
                    </a:cubicBezTo>
                  </a:path>
                </a:pathLst>
              </a:custGeom>
              <a:solidFill>
                <a:srgbClr val="90573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p>
                <a:endParaRPr lang="en-US" sz="1836"/>
              </a:p>
            </p:txBody>
          </p:sp>
          <p:sp>
            <p:nvSpPr>
              <p:cNvPr id="111" name="Freeform 101"/>
              <p:cNvSpPr>
                <a:spLocks/>
              </p:cNvSpPr>
              <p:nvPr/>
            </p:nvSpPr>
            <p:spPr bwMode="auto">
              <a:xfrm>
                <a:off x="8894763" y="2613025"/>
                <a:ext cx="293688" cy="138113"/>
              </a:xfrm>
              <a:custGeom>
                <a:avLst/>
                <a:gdLst>
                  <a:gd name="T0" fmla="*/ 38 w 38"/>
                  <a:gd name="T1" fmla="*/ 0 h 18"/>
                  <a:gd name="T2" fmla="*/ 34 w 38"/>
                  <a:gd name="T3" fmla="*/ 3 h 18"/>
                  <a:gd name="T4" fmla="*/ 15 w 38"/>
                  <a:gd name="T5" fmla="*/ 9 h 18"/>
                  <a:gd name="T6" fmla="*/ 4 w 38"/>
                  <a:gd name="T7" fmla="*/ 7 h 18"/>
                  <a:gd name="T8" fmla="*/ 0 w 38"/>
                  <a:gd name="T9" fmla="*/ 5 h 18"/>
                  <a:gd name="T10" fmla="*/ 0 w 38"/>
                  <a:gd name="T11" fmla="*/ 18 h 18"/>
                  <a:gd name="T12" fmla="*/ 38 w 38"/>
                  <a:gd name="T13" fmla="*/ 4 h 18"/>
                  <a:gd name="T14" fmla="*/ 38 w 38"/>
                  <a:gd name="T15" fmla="*/ 0 h 1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8" h="18">
                    <a:moveTo>
                      <a:pt x="38" y="0"/>
                    </a:moveTo>
                    <a:cubicBezTo>
                      <a:pt x="37" y="1"/>
                      <a:pt x="35" y="2"/>
                      <a:pt x="34" y="3"/>
                    </a:cubicBezTo>
                    <a:cubicBezTo>
                      <a:pt x="28" y="6"/>
                      <a:pt x="21" y="9"/>
                      <a:pt x="15" y="9"/>
                    </a:cubicBezTo>
                    <a:cubicBezTo>
                      <a:pt x="11" y="9"/>
                      <a:pt x="8" y="8"/>
                      <a:pt x="4" y="7"/>
                    </a:cubicBezTo>
                    <a:cubicBezTo>
                      <a:pt x="3" y="6"/>
                      <a:pt x="1" y="6"/>
                      <a:pt x="0" y="5"/>
                    </a:cubicBezTo>
                    <a:cubicBezTo>
                      <a:pt x="0" y="18"/>
                      <a:pt x="0" y="18"/>
                      <a:pt x="0" y="18"/>
                    </a:cubicBezTo>
                    <a:cubicBezTo>
                      <a:pt x="31" y="18"/>
                      <a:pt x="38" y="4"/>
                      <a:pt x="38" y="4"/>
                    </a:cubicBezTo>
                    <a:cubicBezTo>
                      <a:pt x="38" y="0"/>
                      <a:pt x="38" y="0"/>
                      <a:pt x="38" y="0"/>
                    </a:cubicBezTo>
                  </a:path>
                </a:pathLst>
              </a:custGeom>
              <a:solidFill>
                <a:srgbClr val="875D4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p>
                <a:endParaRPr lang="en-US" sz="1836"/>
              </a:p>
            </p:txBody>
          </p:sp>
          <p:sp>
            <p:nvSpPr>
              <p:cNvPr id="112" name="Freeform 102"/>
              <p:cNvSpPr>
                <a:spLocks/>
              </p:cNvSpPr>
              <p:nvPr/>
            </p:nvSpPr>
            <p:spPr bwMode="auto">
              <a:xfrm>
                <a:off x="8856663" y="2782888"/>
                <a:ext cx="7938" cy="0"/>
              </a:xfrm>
              <a:custGeom>
                <a:avLst/>
                <a:gdLst>
                  <a:gd name="T0" fmla="*/ 1 w 1"/>
                  <a:gd name="T1" fmla="*/ 0 w 1"/>
                  <a:gd name="T2" fmla="*/ 1 w 1"/>
                  <a:gd name="T3" fmla="*/ 1 w 1"/>
                </a:gdLst>
                <a:ahLst/>
                <a:cxnLst>
                  <a:cxn ang="0">
                    <a:pos x="T0" y="0"/>
                  </a:cxn>
                  <a:cxn ang="0">
                    <a:pos x="T1" y="0"/>
                  </a:cxn>
                  <a:cxn ang="0">
                    <a:pos x="T2" y="0"/>
                  </a:cxn>
                  <a:cxn ang="0">
                    <a:pos x="T3" y="0"/>
                  </a:cxn>
                </a:cxnLst>
                <a:rect l="0" t="0" r="r" b="b"/>
                <a:pathLst>
                  <a:path w="1">
                    <a:moveTo>
                      <a:pt x="1" y="0"/>
                    </a:moveTo>
                    <a:cubicBezTo>
                      <a:pt x="0" y="0"/>
                      <a:pt x="0" y="0"/>
                      <a:pt x="0" y="0"/>
                    </a:cubicBezTo>
                    <a:cubicBezTo>
                      <a:pt x="0" y="0"/>
                      <a:pt x="1" y="0"/>
                      <a:pt x="1" y="0"/>
                    </a:cubicBezTo>
                    <a:cubicBezTo>
                      <a:pt x="1" y="0"/>
                      <a:pt x="1" y="0"/>
                      <a:pt x="1" y="0"/>
                    </a:cubicBezTo>
                  </a:path>
                </a:pathLst>
              </a:custGeom>
              <a:solidFill>
                <a:srgbClr val="D77D3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p>
                <a:endParaRPr lang="en-US" sz="1836"/>
              </a:p>
            </p:txBody>
          </p:sp>
          <p:sp>
            <p:nvSpPr>
              <p:cNvPr id="113" name="Freeform 103"/>
              <p:cNvSpPr>
                <a:spLocks noEditPoints="1"/>
              </p:cNvSpPr>
              <p:nvPr/>
            </p:nvSpPr>
            <p:spPr bwMode="auto">
              <a:xfrm>
                <a:off x="8778875" y="2782888"/>
                <a:ext cx="85725" cy="114300"/>
              </a:xfrm>
              <a:custGeom>
                <a:avLst/>
                <a:gdLst>
                  <a:gd name="T0" fmla="*/ 2 w 11"/>
                  <a:gd name="T1" fmla="*/ 0 h 15"/>
                  <a:gd name="T2" fmla="*/ 0 w 11"/>
                  <a:gd name="T3" fmla="*/ 0 h 15"/>
                  <a:gd name="T4" fmla="*/ 0 w 11"/>
                  <a:gd name="T5" fmla="*/ 0 h 15"/>
                  <a:gd name="T6" fmla="*/ 2 w 11"/>
                  <a:gd name="T7" fmla="*/ 0 h 15"/>
                  <a:gd name="T8" fmla="*/ 11 w 11"/>
                  <a:gd name="T9" fmla="*/ 0 h 15"/>
                  <a:gd name="T10" fmla="*/ 10 w 11"/>
                  <a:gd name="T11" fmla="*/ 0 h 15"/>
                  <a:gd name="T12" fmla="*/ 10 w 11"/>
                  <a:gd name="T13" fmla="*/ 0 h 15"/>
                  <a:gd name="T14" fmla="*/ 6 w 11"/>
                  <a:gd name="T15" fmla="*/ 0 h 15"/>
                  <a:gd name="T16" fmla="*/ 4 w 11"/>
                  <a:gd name="T17" fmla="*/ 15 h 15"/>
                  <a:gd name="T18" fmla="*/ 8 w 11"/>
                  <a:gd name="T19" fmla="*/ 15 h 15"/>
                  <a:gd name="T20" fmla="*/ 11 w 11"/>
                  <a:gd name="T21" fmla="*/ 0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1" h="15">
                    <a:moveTo>
                      <a:pt x="2" y="0"/>
                    </a:moveTo>
                    <a:cubicBezTo>
                      <a:pt x="0" y="0"/>
                      <a:pt x="0" y="0"/>
                      <a:pt x="0" y="0"/>
                    </a:cubicBezTo>
                    <a:cubicBezTo>
                      <a:pt x="0" y="0"/>
                      <a:pt x="0" y="0"/>
                      <a:pt x="0" y="0"/>
                    </a:cubicBezTo>
                    <a:cubicBezTo>
                      <a:pt x="1" y="0"/>
                      <a:pt x="2" y="0"/>
                      <a:pt x="2" y="0"/>
                    </a:cubicBezTo>
                    <a:moveTo>
                      <a:pt x="11" y="0"/>
                    </a:moveTo>
                    <a:cubicBezTo>
                      <a:pt x="11" y="0"/>
                      <a:pt x="10" y="0"/>
                      <a:pt x="10" y="0"/>
                    </a:cubicBezTo>
                    <a:cubicBezTo>
                      <a:pt x="10" y="0"/>
                      <a:pt x="10" y="0"/>
                      <a:pt x="10" y="0"/>
                    </a:cubicBezTo>
                    <a:cubicBezTo>
                      <a:pt x="6" y="0"/>
                      <a:pt x="6" y="0"/>
                      <a:pt x="6" y="0"/>
                    </a:cubicBezTo>
                    <a:cubicBezTo>
                      <a:pt x="5" y="5"/>
                      <a:pt x="4" y="10"/>
                      <a:pt x="4" y="15"/>
                    </a:cubicBezTo>
                    <a:cubicBezTo>
                      <a:pt x="5" y="15"/>
                      <a:pt x="7" y="15"/>
                      <a:pt x="8" y="15"/>
                    </a:cubicBezTo>
                    <a:cubicBezTo>
                      <a:pt x="10" y="6"/>
                      <a:pt x="11" y="0"/>
                      <a:pt x="11" y="0"/>
                    </a:cubicBezTo>
                  </a:path>
                </a:pathLst>
              </a:custGeom>
              <a:solidFill>
                <a:srgbClr val="875D4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p>
                <a:endParaRPr lang="en-US" sz="1836"/>
              </a:p>
            </p:txBody>
          </p:sp>
          <p:sp>
            <p:nvSpPr>
              <p:cNvPr id="114" name="Rectangle 104"/>
              <p:cNvSpPr>
                <a:spLocks noChangeArrowheads="1"/>
              </p:cNvSpPr>
              <p:nvPr/>
            </p:nvSpPr>
            <p:spPr bwMode="auto">
              <a:xfrm>
                <a:off x="8647113" y="4038600"/>
                <a:ext cx="735013" cy="146050"/>
              </a:xfrm>
              <a:prstGeom prst="rect">
                <a:avLst/>
              </a:prstGeom>
              <a:solidFill>
                <a:srgbClr val="5A1D5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3260" tIns="46630" rIns="93260" bIns="46630" numCol="1" anchor="t" anchorCtr="0" compatLnSpc="1">
                <a:prstTxWarp prst="textNoShape">
                  <a:avLst/>
                </a:prstTxWarp>
              </a:bodyPr>
              <a:lstStyle/>
              <a:p>
                <a:endParaRPr lang="en-US" sz="1836"/>
              </a:p>
            </p:txBody>
          </p:sp>
          <p:sp>
            <p:nvSpPr>
              <p:cNvPr id="115" name="Rectangle 105"/>
              <p:cNvSpPr>
                <a:spLocks noChangeArrowheads="1"/>
              </p:cNvSpPr>
              <p:nvPr/>
            </p:nvSpPr>
            <p:spPr bwMode="auto">
              <a:xfrm>
                <a:off x="8647113" y="4038600"/>
                <a:ext cx="735013" cy="146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3260" tIns="46630" rIns="93260" bIns="46630" numCol="1" anchor="t" anchorCtr="0" compatLnSpc="1">
                <a:prstTxWarp prst="textNoShape">
                  <a:avLst/>
                </a:prstTxWarp>
              </a:bodyPr>
              <a:lstStyle/>
              <a:p>
                <a:endParaRPr lang="en-US" sz="1836"/>
              </a:p>
            </p:txBody>
          </p:sp>
          <p:sp>
            <p:nvSpPr>
              <p:cNvPr id="116" name="Freeform 106"/>
              <p:cNvSpPr>
                <a:spLocks/>
              </p:cNvSpPr>
              <p:nvPr/>
            </p:nvSpPr>
            <p:spPr bwMode="auto">
              <a:xfrm>
                <a:off x="8461375" y="2782888"/>
                <a:ext cx="1198563" cy="1347788"/>
              </a:xfrm>
              <a:custGeom>
                <a:avLst/>
                <a:gdLst>
                  <a:gd name="T0" fmla="*/ 113 w 155"/>
                  <a:gd name="T1" fmla="*/ 0 h 175"/>
                  <a:gd name="T2" fmla="*/ 96 w 155"/>
                  <a:gd name="T3" fmla="*/ 0 h 175"/>
                  <a:gd name="T4" fmla="*/ 45 w 155"/>
                  <a:gd name="T5" fmla="*/ 61 h 175"/>
                  <a:gd name="T6" fmla="*/ 47 w 155"/>
                  <a:gd name="T7" fmla="*/ 0 h 175"/>
                  <a:gd name="T8" fmla="*/ 44 w 155"/>
                  <a:gd name="T9" fmla="*/ 0 h 175"/>
                  <a:gd name="T10" fmla="*/ 0 w 155"/>
                  <a:gd name="T11" fmla="*/ 43 h 175"/>
                  <a:gd name="T12" fmla="*/ 0 w 155"/>
                  <a:gd name="T13" fmla="*/ 73 h 175"/>
                  <a:gd name="T14" fmla="*/ 8 w 155"/>
                  <a:gd name="T15" fmla="*/ 73 h 175"/>
                  <a:gd name="T16" fmla="*/ 24 w 155"/>
                  <a:gd name="T17" fmla="*/ 175 h 175"/>
                  <a:gd name="T18" fmla="*/ 120 w 155"/>
                  <a:gd name="T19" fmla="*/ 175 h 175"/>
                  <a:gd name="T20" fmla="*/ 120 w 155"/>
                  <a:gd name="T21" fmla="*/ 73 h 175"/>
                  <a:gd name="T22" fmla="*/ 155 w 155"/>
                  <a:gd name="T23" fmla="*/ 73 h 175"/>
                  <a:gd name="T24" fmla="*/ 155 w 155"/>
                  <a:gd name="T25" fmla="*/ 41 h 175"/>
                  <a:gd name="T26" fmla="*/ 113 w 155"/>
                  <a:gd name="T27" fmla="*/ 0 h 1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55" h="175">
                    <a:moveTo>
                      <a:pt x="113" y="0"/>
                    </a:moveTo>
                    <a:cubicBezTo>
                      <a:pt x="96" y="0"/>
                      <a:pt x="96" y="0"/>
                      <a:pt x="96" y="0"/>
                    </a:cubicBezTo>
                    <a:cubicBezTo>
                      <a:pt x="83" y="24"/>
                      <a:pt x="66" y="46"/>
                      <a:pt x="45" y="61"/>
                    </a:cubicBezTo>
                    <a:cubicBezTo>
                      <a:pt x="41" y="42"/>
                      <a:pt x="43" y="22"/>
                      <a:pt x="47" y="0"/>
                    </a:cubicBezTo>
                    <a:cubicBezTo>
                      <a:pt x="44" y="0"/>
                      <a:pt x="44" y="0"/>
                      <a:pt x="44" y="0"/>
                    </a:cubicBezTo>
                    <a:cubicBezTo>
                      <a:pt x="20" y="0"/>
                      <a:pt x="0" y="19"/>
                      <a:pt x="0" y="43"/>
                    </a:cubicBezTo>
                    <a:cubicBezTo>
                      <a:pt x="0" y="73"/>
                      <a:pt x="0" y="73"/>
                      <a:pt x="0" y="73"/>
                    </a:cubicBezTo>
                    <a:cubicBezTo>
                      <a:pt x="8" y="73"/>
                      <a:pt x="8" y="73"/>
                      <a:pt x="8" y="73"/>
                    </a:cubicBezTo>
                    <a:cubicBezTo>
                      <a:pt x="24" y="175"/>
                      <a:pt x="24" y="175"/>
                      <a:pt x="24" y="175"/>
                    </a:cubicBezTo>
                    <a:cubicBezTo>
                      <a:pt x="120" y="175"/>
                      <a:pt x="120" y="175"/>
                      <a:pt x="120" y="175"/>
                    </a:cubicBezTo>
                    <a:cubicBezTo>
                      <a:pt x="120" y="73"/>
                      <a:pt x="120" y="73"/>
                      <a:pt x="120" y="73"/>
                    </a:cubicBezTo>
                    <a:cubicBezTo>
                      <a:pt x="155" y="73"/>
                      <a:pt x="155" y="73"/>
                      <a:pt x="155" y="73"/>
                    </a:cubicBezTo>
                    <a:cubicBezTo>
                      <a:pt x="155" y="41"/>
                      <a:pt x="155" y="41"/>
                      <a:pt x="155" y="41"/>
                    </a:cubicBezTo>
                    <a:cubicBezTo>
                      <a:pt x="154" y="18"/>
                      <a:pt x="136" y="0"/>
                      <a:pt x="113" y="0"/>
                    </a:cubicBezTo>
                  </a:path>
                </a:pathLst>
              </a:custGeom>
              <a:solidFill>
                <a:srgbClr val="D7DF2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p>
                <a:endParaRPr lang="en-US" sz="1836"/>
              </a:p>
            </p:txBody>
          </p:sp>
          <p:sp>
            <p:nvSpPr>
              <p:cNvPr id="117" name="Freeform 107"/>
              <p:cNvSpPr>
                <a:spLocks/>
              </p:cNvSpPr>
              <p:nvPr/>
            </p:nvSpPr>
            <p:spPr bwMode="auto">
              <a:xfrm>
                <a:off x="8345488" y="2782888"/>
                <a:ext cx="1314450" cy="1347788"/>
              </a:xfrm>
              <a:custGeom>
                <a:avLst/>
                <a:gdLst>
                  <a:gd name="T0" fmla="*/ 128 w 170"/>
                  <a:gd name="T1" fmla="*/ 0 h 175"/>
                  <a:gd name="T2" fmla="*/ 111 w 170"/>
                  <a:gd name="T3" fmla="*/ 0 h 175"/>
                  <a:gd name="T4" fmla="*/ 60 w 170"/>
                  <a:gd name="T5" fmla="*/ 61 h 175"/>
                  <a:gd name="T6" fmla="*/ 62 w 170"/>
                  <a:gd name="T7" fmla="*/ 0 h 175"/>
                  <a:gd name="T8" fmla="*/ 59 w 170"/>
                  <a:gd name="T9" fmla="*/ 0 h 175"/>
                  <a:gd name="T10" fmla="*/ 15 w 170"/>
                  <a:gd name="T11" fmla="*/ 43 h 175"/>
                  <a:gd name="T12" fmla="*/ 0 w 170"/>
                  <a:gd name="T13" fmla="*/ 63 h 175"/>
                  <a:gd name="T14" fmla="*/ 23 w 170"/>
                  <a:gd name="T15" fmla="*/ 73 h 175"/>
                  <a:gd name="T16" fmla="*/ 39 w 170"/>
                  <a:gd name="T17" fmla="*/ 175 h 175"/>
                  <a:gd name="T18" fmla="*/ 135 w 170"/>
                  <a:gd name="T19" fmla="*/ 175 h 175"/>
                  <a:gd name="T20" fmla="*/ 135 w 170"/>
                  <a:gd name="T21" fmla="*/ 73 h 175"/>
                  <a:gd name="T22" fmla="*/ 170 w 170"/>
                  <a:gd name="T23" fmla="*/ 73 h 175"/>
                  <a:gd name="T24" fmla="*/ 170 w 170"/>
                  <a:gd name="T25" fmla="*/ 41 h 175"/>
                  <a:gd name="T26" fmla="*/ 128 w 170"/>
                  <a:gd name="T27" fmla="*/ 0 h 1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0" h="175">
                    <a:moveTo>
                      <a:pt x="128" y="0"/>
                    </a:moveTo>
                    <a:cubicBezTo>
                      <a:pt x="111" y="0"/>
                      <a:pt x="111" y="0"/>
                      <a:pt x="111" y="0"/>
                    </a:cubicBezTo>
                    <a:cubicBezTo>
                      <a:pt x="98" y="24"/>
                      <a:pt x="81" y="46"/>
                      <a:pt x="60" y="61"/>
                    </a:cubicBezTo>
                    <a:cubicBezTo>
                      <a:pt x="56" y="42"/>
                      <a:pt x="58" y="22"/>
                      <a:pt x="62" y="0"/>
                    </a:cubicBezTo>
                    <a:cubicBezTo>
                      <a:pt x="59" y="0"/>
                      <a:pt x="59" y="0"/>
                      <a:pt x="59" y="0"/>
                    </a:cubicBezTo>
                    <a:cubicBezTo>
                      <a:pt x="35" y="0"/>
                      <a:pt x="15" y="19"/>
                      <a:pt x="15" y="43"/>
                    </a:cubicBezTo>
                    <a:cubicBezTo>
                      <a:pt x="0" y="63"/>
                      <a:pt x="0" y="63"/>
                      <a:pt x="0" y="63"/>
                    </a:cubicBezTo>
                    <a:cubicBezTo>
                      <a:pt x="23" y="73"/>
                      <a:pt x="23" y="73"/>
                      <a:pt x="23" y="73"/>
                    </a:cubicBezTo>
                    <a:cubicBezTo>
                      <a:pt x="39" y="175"/>
                      <a:pt x="39" y="175"/>
                      <a:pt x="39" y="175"/>
                    </a:cubicBezTo>
                    <a:cubicBezTo>
                      <a:pt x="135" y="175"/>
                      <a:pt x="135" y="175"/>
                      <a:pt x="135" y="175"/>
                    </a:cubicBezTo>
                    <a:cubicBezTo>
                      <a:pt x="135" y="73"/>
                      <a:pt x="135" y="73"/>
                      <a:pt x="135" y="73"/>
                    </a:cubicBezTo>
                    <a:cubicBezTo>
                      <a:pt x="170" y="73"/>
                      <a:pt x="170" y="73"/>
                      <a:pt x="170" y="73"/>
                    </a:cubicBezTo>
                    <a:cubicBezTo>
                      <a:pt x="170" y="41"/>
                      <a:pt x="170" y="41"/>
                      <a:pt x="170" y="41"/>
                    </a:cubicBezTo>
                    <a:cubicBezTo>
                      <a:pt x="169" y="18"/>
                      <a:pt x="151" y="0"/>
                      <a:pt x="128" y="0"/>
                    </a:cubicBezTo>
                  </a:path>
                </a:pathLst>
              </a:custGeom>
              <a:solidFill>
                <a:srgbClr val="B9D53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p>
                <a:endParaRPr lang="en-US" sz="1836"/>
              </a:p>
            </p:txBody>
          </p:sp>
          <p:sp>
            <p:nvSpPr>
              <p:cNvPr id="118" name="Oval 108"/>
              <p:cNvSpPr>
                <a:spLocks noChangeArrowheads="1"/>
              </p:cNvSpPr>
              <p:nvPr/>
            </p:nvSpPr>
            <p:spPr bwMode="auto">
              <a:xfrm>
                <a:off x="8662988" y="2203450"/>
                <a:ext cx="207963" cy="201613"/>
              </a:xfrm>
              <a:prstGeom prst="ellipse">
                <a:avLst/>
              </a:prstGeom>
              <a:solidFill>
                <a:srgbClr val="90573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p>
                <a:endParaRPr lang="en-US" sz="1836"/>
              </a:p>
            </p:txBody>
          </p:sp>
          <p:sp>
            <p:nvSpPr>
              <p:cNvPr id="119" name="Oval 109"/>
              <p:cNvSpPr>
                <a:spLocks noChangeArrowheads="1"/>
              </p:cNvSpPr>
              <p:nvPr/>
            </p:nvSpPr>
            <p:spPr bwMode="auto">
              <a:xfrm>
                <a:off x="8662988" y="2343150"/>
                <a:ext cx="61913" cy="61913"/>
              </a:xfrm>
              <a:prstGeom prst="ellipse">
                <a:avLst/>
              </a:prstGeom>
              <a:solidFill>
                <a:srgbClr val="92278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p>
                <a:endParaRPr lang="en-US" sz="1836"/>
              </a:p>
            </p:txBody>
          </p:sp>
          <p:sp>
            <p:nvSpPr>
              <p:cNvPr id="120" name="Freeform 110"/>
              <p:cNvSpPr>
                <a:spLocks/>
              </p:cNvSpPr>
              <p:nvPr/>
            </p:nvSpPr>
            <p:spPr bwMode="auto">
              <a:xfrm>
                <a:off x="8624888" y="1903413"/>
                <a:ext cx="711200" cy="793750"/>
              </a:xfrm>
              <a:custGeom>
                <a:avLst/>
                <a:gdLst>
                  <a:gd name="T0" fmla="*/ 92 w 92"/>
                  <a:gd name="T1" fmla="*/ 18 h 103"/>
                  <a:gd name="T2" fmla="*/ 54 w 92"/>
                  <a:gd name="T3" fmla="*/ 0 h 103"/>
                  <a:gd name="T4" fmla="*/ 14 w 92"/>
                  <a:gd name="T5" fmla="*/ 68 h 103"/>
                  <a:gd name="T6" fmla="*/ 30 w 92"/>
                  <a:gd name="T7" fmla="*/ 93 h 103"/>
                  <a:gd name="T8" fmla="*/ 39 w 92"/>
                  <a:gd name="T9" fmla="*/ 99 h 103"/>
                  <a:gd name="T10" fmla="*/ 69 w 92"/>
                  <a:gd name="T11" fmla="*/ 95 h 103"/>
                  <a:gd name="T12" fmla="*/ 81 w 92"/>
                  <a:gd name="T13" fmla="*/ 86 h 103"/>
                  <a:gd name="T14" fmla="*/ 90 w 92"/>
                  <a:gd name="T15" fmla="*/ 67 h 103"/>
                  <a:gd name="T16" fmla="*/ 92 w 92"/>
                  <a:gd name="T17" fmla="*/ 18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2" h="103">
                    <a:moveTo>
                      <a:pt x="92" y="18"/>
                    </a:moveTo>
                    <a:cubicBezTo>
                      <a:pt x="83" y="7"/>
                      <a:pt x="68" y="0"/>
                      <a:pt x="54" y="0"/>
                    </a:cubicBezTo>
                    <a:cubicBezTo>
                      <a:pt x="21" y="0"/>
                      <a:pt x="0" y="38"/>
                      <a:pt x="14" y="68"/>
                    </a:cubicBezTo>
                    <a:cubicBezTo>
                      <a:pt x="18" y="78"/>
                      <a:pt x="22" y="86"/>
                      <a:pt x="30" y="93"/>
                    </a:cubicBezTo>
                    <a:cubicBezTo>
                      <a:pt x="33" y="95"/>
                      <a:pt x="36" y="98"/>
                      <a:pt x="39" y="99"/>
                    </a:cubicBezTo>
                    <a:cubicBezTo>
                      <a:pt x="50" y="103"/>
                      <a:pt x="60" y="100"/>
                      <a:pt x="69" y="95"/>
                    </a:cubicBezTo>
                    <a:cubicBezTo>
                      <a:pt x="73" y="92"/>
                      <a:pt x="77" y="89"/>
                      <a:pt x="81" y="86"/>
                    </a:cubicBezTo>
                    <a:cubicBezTo>
                      <a:pt x="87" y="81"/>
                      <a:pt x="90" y="74"/>
                      <a:pt x="90" y="67"/>
                    </a:cubicBezTo>
                    <a:cubicBezTo>
                      <a:pt x="92" y="18"/>
                      <a:pt x="92" y="18"/>
                      <a:pt x="92" y="18"/>
                    </a:cubicBezTo>
                  </a:path>
                </a:pathLst>
              </a:custGeom>
              <a:solidFill>
                <a:srgbClr val="90573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p>
                <a:endParaRPr lang="en-US" sz="1836"/>
              </a:p>
            </p:txBody>
          </p:sp>
          <p:sp>
            <p:nvSpPr>
              <p:cNvPr id="121" name="Freeform 111"/>
              <p:cNvSpPr>
                <a:spLocks/>
              </p:cNvSpPr>
              <p:nvPr/>
            </p:nvSpPr>
            <p:spPr bwMode="auto">
              <a:xfrm>
                <a:off x="8709025" y="1941513"/>
                <a:ext cx="177800" cy="223838"/>
              </a:xfrm>
              <a:custGeom>
                <a:avLst/>
                <a:gdLst>
                  <a:gd name="T0" fmla="*/ 23 w 23"/>
                  <a:gd name="T1" fmla="*/ 0 h 29"/>
                  <a:gd name="T2" fmla="*/ 0 w 23"/>
                  <a:gd name="T3" fmla="*/ 29 h 29"/>
                  <a:gd name="T4" fmla="*/ 22 w 23"/>
                  <a:gd name="T5" fmla="*/ 1 h 29"/>
                  <a:gd name="T6" fmla="*/ 23 w 23"/>
                  <a:gd name="T7" fmla="*/ 0 h 29"/>
                </a:gdLst>
                <a:ahLst/>
                <a:cxnLst>
                  <a:cxn ang="0">
                    <a:pos x="T0" y="T1"/>
                  </a:cxn>
                  <a:cxn ang="0">
                    <a:pos x="T2" y="T3"/>
                  </a:cxn>
                  <a:cxn ang="0">
                    <a:pos x="T4" y="T5"/>
                  </a:cxn>
                  <a:cxn ang="0">
                    <a:pos x="T6" y="T7"/>
                  </a:cxn>
                </a:cxnLst>
                <a:rect l="0" t="0" r="r" b="b"/>
                <a:pathLst>
                  <a:path w="23" h="29">
                    <a:moveTo>
                      <a:pt x="23" y="0"/>
                    </a:moveTo>
                    <a:cubicBezTo>
                      <a:pt x="11" y="6"/>
                      <a:pt x="3" y="16"/>
                      <a:pt x="0" y="29"/>
                    </a:cubicBezTo>
                    <a:cubicBezTo>
                      <a:pt x="4" y="17"/>
                      <a:pt x="11" y="7"/>
                      <a:pt x="22" y="1"/>
                    </a:cubicBezTo>
                    <a:cubicBezTo>
                      <a:pt x="22" y="1"/>
                      <a:pt x="22" y="0"/>
                      <a:pt x="23" y="0"/>
                    </a:cubicBezTo>
                  </a:path>
                </a:pathLst>
              </a:custGeom>
              <a:solidFill>
                <a:srgbClr val="2F2D2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p>
                <a:endParaRPr lang="en-US" sz="1836"/>
              </a:p>
            </p:txBody>
          </p:sp>
          <p:sp>
            <p:nvSpPr>
              <p:cNvPr id="122" name="Freeform 112"/>
              <p:cNvSpPr>
                <a:spLocks/>
              </p:cNvSpPr>
              <p:nvPr/>
            </p:nvSpPr>
            <p:spPr bwMode="auto">
              <a:xfrm>
                <a:off x="8816975" y="2581275"/>
                <a:ext cx="7938" cy="7938"/>
              </a:xfrm>
              <a:custGeom>
                <a:avLst/>
                <a:gdLst>
                  <a:gd name="T0" fmla="*/ 0 w 1"/>
                  <a:gd name="T1" fmla="*/ 0 h 1"/>
                  <a:gd name="T2" fmla="*/ 0 w 1"/>
                  <a:gd name="T3" fmla="*/ 0 h 1"/>
                  <a:gd name="T4" fmla="*/ 1 w 1"/>
                  <a:gd name="T5" fmla="*/ 1 h 1"/>
                  <a:gd name="T6" fmla="*/ 1 w 1"/>
                  <a:gd name="T7" fmla="*/ 0 h 1"/>
                  <a:gd name="T8" fmla="*/ 0 w 1"/>
                  <a:gd name="T9" fmla="*/ 0 h 1"/>
                </a:gdLst>
                <a:ahLst/>
                <a:cxnLst>
                  <a:cxn ang="0">
                    <a:pos x="T0" y="T1"/>
                  </a:cxn>
                  <a:cxn ang="0">
                    <a:pos x="T2" y="T3"/>
                  </a:cxn>
                  <a:cxn ang="0">
                    <a:pos x="T4" y="T5"/>
                  </a:cxn>
                  <a:cxn ang="0">
                    <a:pos x="T6" y="T7"/>
                  </a:cxn>
                  <a:cxn ang="0">
                    <a:pos x="T8" y="T9"/>
                  </a:cxn>
                </a:cxnLst>
                <a:rect l="0" t="0" r="r" b="b"/>
                <a:pathLst>
                  <a:path w="1" h="1">
                    <a:moveTo>
                      <a:pt x="0" y="0"/>
                    </a:moveTo>
                    <a:cubicBezTo>
                      <a:pt x="0" y="0"/>
                      <a:pt x="0" y="0"/>
                      <a:pt x="0" y="0"/>
                    </a:cubicBezTo>
                    <a:cubicBezTo>
                      <a:pt x="0" y="0"/>
                      <a:pt x="1" y="1"/>
                      <a:pt x="1" y="1"/>
                    </a:cubicBezTo>
                    <a:cubicBezTo>
                      <a:pt x="1" y="1"/>
                      <a:pt x="1" y="0"/>
                      <a:pt x="1" y="0"/>
                    </a:cubicBezTo>
                    <a:cubicBezTo>
                      <a:pt x="1" y="0"/>
                      <a:pt x="1" y="0"/>
                      <a:pt x="0" y="0"/>
                    </a:cubicBezTo>
                  </a:path>
                </a:pathLst>
              </a:custGeom>
              <a:solidFill>
                <a:srgbClr val="F7964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p>
                <a:endParaRPr lang="en-US" sz="1836"/>
              </a:p>
            </p:txBody>
          </p:sp>
          <p:sp>
            <p:nvSpPr>
              <p:cNvPr id="123" name="Freeform 113"/>
              <p:cNvSpPr>
                <a:spLocks noEditPoints="1"/>
              </p:cNvSpPr>
              <p:nvPr/>
            </p:nvSpPr>
            <p:spPr bwMode="auto">
              <a:xfrm>
                <a:off x="8709025" y="2397125"/>
                <a:ext cx="131763" cy="207963"/>
              </a:xfrm>
              <a:custGeom>
                <a:avLst/>
                <a:gdLst>
                  <a:gd name="T0" fmla="*/ 15 w 17"/>
                  <a:gd name="T1" fmla="*/ 24 h 27"/>
                  <a:gd name="T2" fmla="*/ 15 w 17"/>
                  <a:gd name="T3" fmla="*/ 25 h 27"/>
                  <a:gd name="T4" fmla="*/ 17 w 17"/>
                  <a:gd name="T5" fmla="*/ 27 h 27"/>
                  <a:gd name="T6" fmla="*/ 17 w 17"/>
                  <a:gd name="T7" fmla="*/ 26 h 27"/>
                  <a:gd name="T8" fmla="*/ 15 w 17"/>
                  <a:gd name="T9" fmla="*/ 24 h 27"/>
                  <a:gd name="T10" fmla="*/ 1 w 17"/>
                  <a:gd name="T11" fmla="*/ 0 h 27"/>
                  <a:gd name="T12" fmla="*/ 0 w 17"/>
                  <a:gd name="T13" fmla="*/ 0 h 27"/>
                  <a:gd name="T14" fmla="*/ 14 w 17"/>
                  <a:gd name="T15" fmla="*/ 24 h 27"/>
                  <a:gd name="T16" fmla="*/ 14 w 17"/>
                  <a:gd name="T17" fmla="*/ 24 h 27"/>
                  <a:gd name="T18" fmla="*/ 3 w 17"/>
                  <a:gd name="T19" fmla="*/ 4 h 27"/>
                  <a:gd name="T20" fmla="*/ 1 w 17"/>
                  <a:gd name="T21" fmla="*/ 0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7" h="27">
                    <a:moveTo>
                      <a:pt x="15" y="24"/>
                    </a:moveTo>
                    <a:cubicBezTo>
                      <a:pt x="15" y="24"/>
                      <a:pt x="15" y="25"/>
                      <a:pt x="15" y="25"/>
                    </a:cubicBezTo>
                    <a:cubicBezTo>
                      <a:pt x="15" y="25"/>
                      <a:pt x="16" y="26"/>
                      <a:pt x="17" y="27"/>
                    </a:cubicBezTo>
                    <a:cubicBezTo>
                      <a:pt x="17" y="27"/>
                      <a:pt x="17" y="27"/>
                      <a:pt x="17" y="26"/>
                    </a:cubicBezTo>
                    <a:cubicBezTo>
                      <a:pt x="16" y="26"/>
                      <a:pt x="15" y="25"/>
                      <a:pt x="15" y="24"/>
                    </a:cubicBezTo>
                    <a:moveTo>
                      <a:pt x="1" y="0"/>
                    </a:moveTo>
                    <a:cubicBezTo>
                      <a:pt x="1" y="0"/>
                      <a:pt x="1" y="0"/>
                      <a:pt x="0" y="0"/>
                    </a:cubicBezTo>
                    <a:cubicBezTo>
                      <a:pt x="2" y="9"/>
                      <a:pt x="7" y="16"/>
                      <a:pt x="14" y="24"/>
                    </a:cubicBezTo>
                    <a:cubicBezTo>
                      <a:pt x="14" y="24"/>
                      <a:pt x="14" y="24"/>
                      <a:pt x="14" y="24"/>
                    </a:cubicBezTo>
                    <a:cubicBezTo>
                      <a:pt x="9" y="18"/>
                      <a:pt x="6" y="12"/>
                      <a:pt x="3" y="4"/>
                    </a:cubicBezTo>
                    <a:cubicBezTo>
                      <a:pt x="2" y="3"/>
                      <a:pt x="1" y="1"/>
                      <a:pt x="1" y="0"/>
                    </a:cubicBezTo>
                  </a:path>
                </a:pathLst>
              </a:custGeom>
              <a:solidFill>
                <a:srgbClr val="2F2D2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p>
                <a:endParaRPr lang="en-US" sz="1836"/>
              </a:p>
            </p:txBody>
          </p:sp>
          <p:sp>
            <p:nvSpPr>
              <p:cNvPr id="124" name="Freeform 114"/>
              <p:cNvSpPr>
                <a:spLocks/>
              </p:cNvSpPr>
              <p:nvPr/>
            </p:nvSpPr>
            <p:spPr bwMode="auto">
              <a:xfrm>
                <a:off x="8701088" y="2351088"/>
                <a:ext cx="15875" cy="46038"/>
              </a:xfrm>
              <a:custGeom>
                <a:avLst/>
                <a:gdLst>
                  <a:gd name="T0" fmla="*/ 0 w 2"/>
                  <a:gd name="T1" fmla="*/ 0 h 6"/>
                  <a:gd name="T2" fmla="*/ 1 w 2"/>
                  <a:gd name="T3" fmla="*/ 6 h 6"/>
                  <a:gd name="T4" fmla="*/ 2 w 2"/>
                  <a:gd name="T5" fmla="*/ 6 h 6"/>
                  <a:gd name="T6" fmla="*/ 0 w 2"/>
                  <a:gd name="T7" fmla="*/ 0 h 6"/>
                </a:gdLst>
                <a:ahLst/>
                <a:cxnLst>
                  <a:cxn ang="0">
                    <a:pos x="T0" y="T1"/>
                  </a:cxn>
                  <a:cxn ang="0">
                    <a:pos x="T2" y="T3"/>
                  </a:cxn>
                  <a:cxn ang="0">
                    <a:pos x="T4" y="T5"/>
                  </a:cxn>
                  <a:cxn ang="0">
                    <a:pos x="T6" y="T7"/>
                  </a:cxn>
                </a:cxnLst>
                <a:rect l="0" t="0" r="r" b="b"/>
                <a:pathLst>
                  <a:path w="2" h="6">
                    <a:moveTo>
                      <a:pt x="0" y="0"/>
                    </a:moveTo>
                    <a:cubicBezTo>
                      <a:pt x="1" y="2"/>
                      <a:pt x="1" y="4"/>
                      <a:pt x="1" y="6"/>
                    </a:cubicBezTo>
                    <a:cubicBezTo>
                      <a:pt x="2" y="6"/>
                      <a:pt x="2" y="6"/>
                      <a:pt x="2" y="6"/>
                    </a:cubicBezTo>
                    <a:cubicBezTo>
                      <a:pt x="1" y="4"/>
                      <a:pt x="1" y="2"/>
                      <a:pt x="0" y="0"/>
                    </a:cubicBezTo>
                  </a:path>
                </a:pathLst>
              </a:custGeom>
              <a:solidFill>
                <a:srgbClr val="A154A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p>
                <a:endParaRPr lang="en-US" sz="1836"/>
              </a:p>
            </p:txBody>
          </p:sp>
          <p:sp>
            <p:nvSpPr>
              <p:cNvPr id="125" name="Freeform 115"/>
              <p:cNvSpPr>
                <a:spLocks/>
              </p:cNvSpPr>
              <p:nvPr/>
            </p:nvSpPr>
            <p:spPr bwMode="auto">
              <a:xfrm>
                <a:off x="8701088" y="1949450"/>
                <a:ext cx="177800" cy="647700"/>
              </a:xfrm>
              <a:custGeom>
                <a:avLst/>
                <a:gdLst>
                  <a:gd name="T0" fmla="*/ 23 w 23"/>
                  <a:gd name="T1" fmla="*/ 0 h 84"/>
                  <a:gd name="T2" fmla="*/ 1 w 23"/>
                  <a:gd name="T3" fmla="*/ 28 h 84"/>
                  <a:gd name="T4" fmla="*/ 0 w 23"/>
                  <a:gd name="T5" fmla="*/ 42 h 84"/>
                  <a:gd name="T6" fmla="*/ 0 w 23"/>
                  <a:gd name="T7" fmla="*/ 52 h 84"/>
                  <a:gd name="T8" fmla="*/ 2 w 23"/>
                  <a:gd name="T9" fmla="*/ 58 h 84"/>
                  <a:gd name="T10" fmla="*/ 4 w 23"/>
                  <a:gd name="T11" fmla="*/ 62 h 84"/>
                  <a:gd name="T12" fmla="*/ 15 w 23"/>
                  <a:gd name="T13" fmla="*/ 82 h 84"/>
                  <a:gd name="T14" fmla="*/ 16 w 23"/>
                  <a:gd name="T15" fmla="*/ 82 h 84"/>
                  <a:gd name="T16" fmla="*/ 18 w 23"/>
                  <a:gd name="T17" fmla="*/ 84 h 84"/>
                  <a:gd name="T18" fmla="*/ 11 w 23"/>
                  <a:gd name="T19" fmla="*/ 26 h 84"/>
                  <a:gd name="T20" fmla="*/ 23 w 23"/>
                  <a:gd name="T21" fmla="*/ 0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3" h="84">
                    <a:moveTo>
                      <a:pt x="23" y="0"/>
                    </a:moveTo>
                    <a:cubicBezTo>
                      <a:pt x="12" y="6"/>
                      <a:pt x="5" y="16"/>
                      <a:pt x="1" y="28"/>
                    </a:cubicBezTo>
                    <a:cubicBezTo>
                      <a:pt x="0" y="33"/>
                      <a:pt x="0" y="37"/>
                      <a:pt x="0" y="42"/>
                    </a:cubicBezTo>
                    <a:cubicBezTo>
                      <a:pt x="0" y="45"/>
                      <a:pt x="0" y="49"/>
                      <a:pt x="0" y="52"/>
                    </a:cubicBezTo>
                    <a:cubicBezTo>
                      <a:pt x="1" y="54"/>
                      <a:pt x="1" y="56"/>
                      <a:pt x="2" y="58"/>
                    </a:cubicBezTo>
                    <a:cubicBezTo>
                      <a:pt x="2" y="59"/>
                      <a:pt x="3" y="61"/>
                      <a:pt x="4" y="62"/>
                    </a:cubicBezTo>
                    <a:cubicBezTo>
                      <a:pt x="7" y="70"/>
                      <a:pt x="10" y="76"/>
                      <a:pt x="15" y="82"/>
                    </a:cubicBezTo>
                    <a:cubicBezTo>
                      <a:pt x="16" y="82"/>
                      <a:pt x="16" y="82"/>
                      <a:pt x="16" y="82"/>
                    </a:cubicBezTo>
                    <a:cubicBezTo>
                      <a:pt x="16" y="83"/>
                      <a:pt x="17" y="84"/>
                      <a:pt x="18" y="84"/>
                    </a:cubicBezTo>
                    <a:cubicBezTo>
                      <a:pt x="9" y="68"/>
                      <a:pt x="7" y="44"/>
                      <a:pt x="11" y="26"/>
                    </a:cubicBezTo>
                    <a:cubicBezTo>
                      <a:pt x="13" y="17"/>
                      <a:pt x="18" y="8"/>
                      <a:pt x="23" y="0"/>
                    </a:cubicBezTo>
                  </a:path>
                </a:pathLst>
              </a:custGeom>
              <a:solidFill>
                <a:srgbClr val="A26F5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p>
                <a:endParaRPr lang="en-US" sz="1836"/>
              </a:p>
            </p:txBody>
          </p:sp>
          <p:sp>
            <p:nvSpPr>
              <p:cNvPr id="126" name="Freeform 116"/>
              <p:cNvSpPr>
                <a:spLocks/>
              </p:cNvSpPr>
              <p:nvPr/>
            </p:nvSpPr>
            <p:spPr bwMode="auto">
              <a:xfrm>
                <a:off x="8685213" y="1787525"/>
                <a:ext cx="735013" cy="409575"/>
              </a:xfrm>
              <a:custGeom>
                <a:avLst/>
                <a:gdLst>
                  <a:gd name="T0" fmla="*/ 380 w 463"/>
                  <a:gd name="T1" fmla="*/ 258 h 258"/>
                  <a:gd name="T2" fmla="*/ 395 w 463"/>
                  <a:gd name="T3" fmla="*/ 185 h 258"/>
                  <a:gd name="T4" fmla="*/ 332 w 463"/>
                  <a:gd name="T5" fmla="*/ 204 h 258"/>
                  <a:gd name="T6" fmla="*/ 332 w 463"/>
                  <a:gd name="T7" fmla="*/ 146 h 258"/>
                  <a:gd name="T8" fmla="*/ 278 w 463"/>
                  <a:gd name="T9" fmla="*/ 170 h 258"/>
                  <a:gd name="T10" fmla="*/ 278 w 463"/>
                  <a:gd name="T11" fmla="*/ 122 h 258"/>
                  <a:gd name="T12" fmla="*/ 239 w 463"/>
                  <a:gd name="T13" fmla="*/ 160 h 258"/>
                  <a:gd name="T14" fmla="*/ 229 w 463"/>
                  <a:gd name="T15" fmla="*/ 97 h 258"/>
                  <a:gd name="T16" fmla="*/ 181 w 463"/>
                  <a:gd name="T17" fmla="*/ 156 h 258"/>
                  <a:gd name="T18" fmla="*/ 151 w 463"/>
                  <a:gd name="T19" fmla="*/ 122 h 258"/>
                  <a:gd name="T20" fmla="*/ 127 w 463"/>
                  <a:gd name="T21" fmla="*/ 175 h 258"/>
                  <a:gd name="T22" fmla="*/ 88 w 463"/>
                  <a:gd name="T23" fmla="*/ 141 h 258"/>
                  <a:gd name="T24" fmla="*/ 83 w 463"/>
                  <a:gd name="T25" fmla="*/ 199 h 258"/>
                  <a:gd name="T26" fmla="*/ 49 w 463"/>
                  <a:gd name="T27" fmla="*/ 180 h 258"/>
                  <a:gd name="T28" fmla="*/ 49 w 463"/>
                  <a:gd name="T29" fmla="*/ 228 h 258"/>
                  <a:gd name="T30" fmla="*/ 0 w 463"/>
                  <a:gd name="T31" fmla="*/ 228 h 258"/>
                  <a:gd name="T32" fmla="*/ 69 w 463"/>
                  <a:gd name="T33" fmla="*/ 0 h 258"/>
                  <a:gd name="T34" fmla="*/ 444 w 463"/>
                  <a:gd name="T35" fmla="*/ 78 h 258"/>
                  <a:gd name="T36" fmla="*/ 463 w 463"/>
                  <a:gd name="T37" fmla="*/ 224 h 258"/>
                  <a:gd name="T38" fmla="*/ 380 w 463"/>
                  <a:gd name="T39" fmla="*/ 258 h 2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63" h="258">
                    <a:moveTo>
                      <a:pt x="380" y="258"/>
                    </a:moveTo>
                    <a:lnTo>
                      <a:pt x="395" y="185"/>
                    </a:lnTo>
                    <a:lnTo>
                      <a:pt x="332" y="204"/>
                    </a:lnTo>
                    <a:lnTo>
                      <a:pt x="332" y="146"/>
                    </a:lnTo>
                    <a:lnTo>
                      <a:pt x="278" y="170"/>
                    </a:lnTo>
                    <a:lnTo>
                      <a:pt x="278" y="122"/>
                    </a:lnTo>
                    <a:lnTo>
                      <a:pt x="239" y="160"/>
                    </a:lnTo>
                    <a:lnTo>
                      <a:pt x="229" y="97"/>
                    </a:lnTo>
                    <a:lnTo>
                      <a:pt x="181" y="156"/>
                    </a:lnTo>
                    <a:lnTo>
                      <a:pt x="151" y="122"/>
                    </a:lnTo>
                    <a:lnTo>
                      <a:pt x="127" y="175"/>
                    </a:lnTo>
                    <a:lnTo>
                      <a:pt x="88" y="141"/>
                    </a:lnTo>
                    <a:lnTo>
                      <a:pt x="83" y="199"/>
                    </a:lnTo>
                    <a:lnTo>
                      <a:pt x="49" y="180"/>
                    </a:lnTo>
                    <a:lnTo>
                      <a:pt x="49" y="228"/>
                    </a:lnTo>
                    <a:lnTo>
                      <a:pt x="0" y="228"/>
                    </a:lnTo>
                    <a:lnTo>
                      <a:pt x="69" y="0"/>
                    </a:lnTo>
                    <a:lnTo>
                      <a:pt x="444" y="78"/>
                    </a:lnTo>
                    <a:lnTo>
                      <a:pt x="463" y="224"/>
                    </a:lnTo>
                    <a:lnTo>
                      <a:pt x="380" y="258"/>
                    </a:ln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p>
                <a:endParaRPr lang="en-US" sz="1836"/>
              </a:p>
            </p:txBody>
          </p:sp>
          <p:sp>
            <p:nvSpPr>
              <p:cNvPr id="127" name="Freeform 117"/>
              <p:cNvSpPr>
                <a:spLocks/>
              </p:cNvSpPr>
              <p:nvPr/>
            </p:nvSpPr>
            <p:spPr bwMode="auto">
              <a:xfrm>
                <a:off x="8924925" y="2265363"/>
                <a:ext cx="39688" cy="153988"/>
              </a:xfrm>
              <a:custGeom>
                <a:avLst/>
                <a:gdLst>
                  <a:gd name="T0" fmla="*/ 5 w 5"/>
                  <a:gd name="T1" fmla="*/ 0 h 20"/>
                  <a:gd name="T2" fmla="*/ 2 w 5"/>
                  <a:gd name="T3" fmla="*/ 4 h 20"/>
                  <a:gd name="T4" fmla="*/ 0 w 5"/>
                  <a:gd name="T5" fmla="*/ 20 h 20"/>
                  <a:gd name="T6" fmla="*/ 0 w 5"/>
                  <a:gd name="T7" fmla="*/ 20 h 20"/>
                  <a:gd name="T8" fmla="*/ 0 w 5"/>
                  <a:gd name="T9" fmla="*/ 20 h 20"/>
                  <a:gd name="T10" fmla="*/ 5 w 5"/>
                  <a:gd name="T11" fmla="*/ 20 h 20"/>
                  <a:gd name="T12" fmla="*/ 5 w 5"/>
                  <a:gd name="T13" fmla="*/ 0 h 20"/>
                </a:gdLst>
                <a:ahLst/>
                <a:cxnLst>
                  <a:cxn ang="0">
                    <a:pos x="T0" y="T1"/>
                  </a:cxn>
                  <a:cxn ang="0">
                    <a:pos x="T2" y="T3"/>
                  </a:cxn>
                  <a:cxn ang="0">
                    <a:pos x="T4" y="T5"/>
                  </a:cxn>
                  <a:cxn ang="0">
                    <a:pos x="T6" y="T7"/>
                  </a:cxn>
                  <a:cxn ang="0">
                    <a:pos x="T8" y="T9"/>
                  </a:cxn>
                  <a:cxn ang="0">
                    <a:pos x="T10" y="T11"/>
                  </a:cxn>
                  <a:cxn ang="0">
                    <a:pos x="T12" y="T13"/>
                  </a:cxn>
                </a:cxnLst>
                <a:rect l="0" t="0" r="r" b="b"/>
                <a:pathLst>
                  <a:path w="5" h="20">
                    <a:moveTo>
                      <a:pt x="5" y="0"/>
                    </a:moveTo>
                    <a:cubicBezTo>
                      <a:pt x="3" y="0"/>
                      <a:pt x="2" y="1"/>
                      <a:pt x="2" y="4"/>
                    </a:cubicBezTo>
                    <a:cubicBezTo>
                      <a:pt x="0" y="20"/>
                      <a:pt x="0" y="20"/>
                      <a:pt x="0" y="20"/>
                    </a:cubicBezTo>
                    <a:cubicBezTo>
                      <a:pt x="0" y="20"/>
                      <a:pt x="0" y="20"/>
                      <a:pt x="0" y="20"/>
                    </a:cubicBezTo>
                    <a:cubicBezTo>
                      <a:pt x="0" y="20"/>
                      <a:pt x="0" y="20"/>
                      <a:pt x="0" y="20"/>
                    </a:cubicBezTo>
                    <a:cubicBezTo>
                      <a:pt x="5" y="20"/>
                      <a:pt x="5" y="20"/>
                      <a:pt x="5" y="20"/>
                    </a:cubicBezTo>
                    <a:cubicBezTo>
                      <a:pt x="5" y="0"/>
                      <a:pt x="5" y="0"/>
                      <a:pt x="5" y="0"/>
                    </a:cubicBezTo>
                  </a:path>
                </a:pathLst>
              </a:custGeom>
              <a:solidFill>
                <a:srgbClr val="A26F5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p>
                <a:endParaRPr lang="en-US" sz="1836"/>
              </a:p>
            </p:txBody>
          </p:sp>
          <p:sp>
            <p:nvSpPr>
              <p:cNvPr id="192" name="Freeform 118"/>
              <p:cNvSpPr>
                <a:spLocks/>
              </p:cNvSpPr>
              <p:nvPr/>
            </p:nvSpPr>
            <p:spPr bwMode="auto">
              <a:xfrm>
                <a:off x="8924925" y="2419350"/>
                <a:ext cx="123825" cy="39688"/>
              </a:xfrm>
              <a:custGeom>
                <a:avLst/>
                <a:gdLst>
                  <a:gd name="T0" fmla="*/ 16 w 16"/>
                  <a:gd name="T1" fmla="*/ 0 h 5"/>
                  <a:gd name="T2" fmla="*/ 5 w 16"/>
                  <a:gd name="T3" fmla="*/ 0 h 5"/>
                  <a:gd name="T4" fmla="*/ 0 w 16"/>
                  <a:gd name="T5" fmla="*/ 0 h 5"/>
                  <a:gd name="T6" fmla="*/ 8 w 16"/>
                  <a:gd name="T7" fmla="*/ 5 h 5"/>
                  <a:gd name="T8" fmla="*/ 16 w 16"/>
                  <a:gd name="T9" fmla="*/ 0 h 5"/>
                </a:gdLst>
                <a:ahLst/>
                <a:cxnLst>
                  <a:cxn ang="0">
                    <a:pos x="T0" y="T1"/>
                  </a:cxn>
                  <a:cxn ang="0">
                    <a:pos x="T2" y="T3"/>
                  </a:cxn>
                  <a:cxn ang="0">
                    <a:pos x="T4" y="T5"/>
                  </a:cxn>
                  <a:cxn ang="0">
                    <a:pos x="T6" y="T7"/>
                  </a:cxn>
                  <a:cxn ang="0">
                    <a:pos x="T8" y="T9"/>
                  </a:cxn>
                </a:cxnLst>
                <a:rect l="0" t="0" r="r" b="b"/>
                <a:pathLst>
                  <a:path w="16" h="5">
                    <a:moveTo>
                      <a:pt x="16" y="0"/>
                    </a:moveTo>
                    <a:cubicBezTo>
                      <a:pt x="5" y="0"/>
                      <a:pt x="5" y="0"/>
                      <a:pt x="5" y="0"/>
                    </a:cubicBezTo>
                    <a:cubicBezTo>
                      <a:pt x="0" y="0"/>
                      <a:pt x="0" y="0"/>
                      <a:pt x="0" y="0"/>
                    </a:cubicBezTo>
                    <a:cubicBezTo>
                      <a:pt x="2" y="3"/>
                      <a:pt x="5" y="5"/>
                      <a:pt x="8" y="5"/>
                    </a:cubicBezTo>
                    <a:cubicBezTo>
                      <a:pt x="11" y="5"/>
                      <a:pt x="14" y="3"/>
                      <a:pt x="16" y="0"/>
                    </a:cubicBezTo>
                  </a:path>
                </a:pathLst>
              </a:custGeom>
              <a:solidFill>
                <a:srgbClr val="875D4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p>
                <a:endParaRPr lang="en-US" sz="1836"/>
              </a:p>
            </p:txBody>
          </p:sp>
          <p:sp>
            <p:nvSpPr>
              <p:cNvPr id="193" name="Freeform 119"/>
              <p:cNvSpPr>
                <a:spLocks/>
              </p:cNvSpPr>
              <p:nvPr/>
            </p:nvSpPr>
            <p:spPr bwMode="auto">
              <a:xfrm>
                <a:off x="8924925" y="2535238"/>
                <a:ext cx="179388" cy="107950"/>
              </a:xfrm>
              <a:custGeom>
                <a:avLst/>
                <a:gdLst>
                  <a:gd name="T0" fmla="*/ 14 w 23"/>
                  <a:gd name="T1" fmla="*/ 0 h 14"/>
                  <a:gd name="T2" fmla="*/ 12 w 23"/>
                  <a:gd name="T3" fmla="*/ 2 h 14"/>
                  <a:gd name="T4" fmla="*/ 10 w 23"/>
                  <a:gd name="T5" fmla="*/ 0 h 14"/>
                  <a:gd name="T6" fmla="*/ 0 w 23"/>
                  <a:gd name="T7" fmla="*/ 8 h 14"/>
                  <a:gd name="T8" fmla="*/ 12 w 23"/>
                  <a:gd name="T9" fmla="*/ 14 h 14"/>
                  <a:gd name="T10" fmla="*/ 23 w 23"/>
                  <a:gd name="T11" fmla="*/ 8 h 14"/>
                  <a:gd name="T12" fmla="*/ 14 w 23"/>
                  <a:gd name="T13" fmla="*/ 0 h 14"/>
                </a:gdLst>
                <a:ahLst/>
                <a:cxnLst>
                  <a:cxn ang="0">
                    <a:pos x="T0" y="T1"/>
                  </a:cxn>
                  <a:cxn ang="0">
                    <a:pos x="T2" y="T3"/>
                  </a:cxn>
                  <a:cxn ang="0">
                    <a:pos x="T4" y="T5"/>
                  </a:cxn>
                  <a:cxn ang="0">
                    <a:pos x="T6" y="T7"/>
                  </a:cxn>
                  <a:cxn ang="0">
                    <a:pos x="T8" y="T9"/>
                  </a:cxn>
                  <a:cxn ang="0">
                    <a:pos x="T10" y="T11"/>
                  </a:cxn>
                  <a:cxn ang="0">
                    <a:pos x="T12" y="T13"/>
                  </a:cxn>
                </a:cxnLst>
                <a:rect l="0" t="0" r="r" b="b"/>
                <a:pathLst>
                  <a:path w="23" h="14">
                    <a:moveTo>
                      <a:pt x="14" y="0"/>
                    </a:moveTo>
                    <a:cubicBezTo>
                      <a:pt x="13" y="0"/>
                      <a:pt x="12" y="1"/>
                      <a:pt x="12" y="2"/>
                    </a:cubicBezTo>
                    <a:cubicBezTo>
                      <a:pt x="11" y="1"/>
                      <a:pt x="11" y="0"/>
                      <a:pt x="10" y="0"/>
                    </a:cubicBezTo>
                    <a:cubicBezTo>
                      <a:pt x="4" y="0"/>
                      <a:pt x="0" y="8"/>
                      <a:pt x="0" y="8"/>
                    </a:cubicBezTo>
                    <a:cubicBezTo>
                      <a:pt x="0" y="8"/>
                      <a:pt x="3" y="14"/>
                      <a:pt x="12" y="14"/>
                    </a:cubicBezTo>
                    <a:cubicBezTo>
                      <a:pt x="21" y="14"/>
                      <a:pt x="23" y="8"/>
                      <a:pt x="23" y="8"/>
                    </a:cubicBezTo>
                    <a:cubicBezTo>
                      <a:pt x="23" y="8"/>
                      <a:pt x="20" y="0"/>
                      <a:pt x="14" y="0"/>
                    </a:cubicBezTo>
                  </a:path>
                </a:pathLst>
              </a:custGeom>
              <a:solidFill>
                <a:srgbClr val="92278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p>
                <a:endParaRPr lang="en-US" sz="1836"/>
              </a:p>
            </p:txBody>
          </p:sp>
          <p:sp>
            <p:nvSpPr>
              <p:cNvPr id="194" name="Freeform 120"/>
              <p:cNvSpPr>
                <a:spLocks/>
              </p:cNvSpPr>
              <p:nvPr/>
            </p:nvSpPr>
            <p:spPr bwMode="auto">
              <a:xfrm>
                <a:off x="8924925" y="2581275"/>
                <a:ext cx="179388" cy="61913"/>
              </a:xfrm>
              <a:custGeom>
                <a:avLst/>
                <a:gdLst>
                  <a:gd name="T0" fmla="*/ 12 w 23"/>
                  <a:gd name="T1" fmla="*/ 0 h 8"/>
                  <a:gd name="T2" fmla="*/ 0 w 23"/>
                  <a:gd name="T3" fmla="*/ 2 h 8"/>
                  <a:gd name="T4" fmla="*/ 0 w 23"/>
                  <a:gd name="T5" fmla="*/ 2 h 8"/>
                  <a:gd name="T6" fmla="*/ 12 w 23"/>
                  <a:gd name="T7" fmla="*/ 8 h 8"/>
                  <a:gd name="T8" fmla="*/ 23 w 23"/>
                  <a:gd name="T9" fmla="*/ 2 h 8"/>
                  <a:gd name="T10" fmla="*/ 23 w 23"/>
                  <a:gd name="T11" fmla="*/ 2 h 8"/>
                  <a:gd name="T12" fmla="*/ 12 w 23"/>
                  <a:gd name="T13" fmla="*/ 0 h 8"/>
                </a:gdLst>
                <a:ahLst/>
                <a:cxnLst>
                  <a:cxn ang="0">
                    <a:pos x="T0" y="T1"/>
                  </a:cxn>
                  <a:cxn ang="0">
                    <a:pos x="T2" y="T3"/>
                  </a:cxn>
                  <a:cxn ang="0">
                    <a:pos x="T4" y="T5"/>
                  </a:cxn>
                  <a:cxn ang="0">
                    <a:pos x="T6" y="T7"/>
                  </a:cxn>
                  <a:cxn ang="0">
                    <a:pos x="T8" y="T9"/>
                  </a:cxn>
                  <a:cxn ang="0">
                    <a:pos x="T10" y="T11"/>
                  </a:cxn>
                  <a:cxn ang="0">
                    <a:pos x="T12" y="T13"/>
                  </a:cxn>
                </a:cxnLst>
                <a:rect l="0" t="0" r="r" b="b"/>
                <a:pathLst>
                  <a:path w="23" h="8">
                    <a:moveTo>
                      <a:pt x="12" y="0"/>
                    </a:moveTo>
                    <a:cubicBezTo>
                      <a:pt x="4" y="0"/>
                      <a:pt x="0" y="2"/>
                      <a:pt x="0" y="2"/>
                    </a:cubicBezTo>
                    <a:cubicBezTo>
                      <a:pt x="0" y="2"/>
                      <a:pt x="0" y="2"/>
                      <a:pt x="0" y="2"/>
                    </a:cubicBezTo>
                    <a:cubicBezTo>
                      <a:pt x="0" y="2"/>
                      <a:pt x="3" y="8"/>
                      <a:pt x="12" y="8"/>
                    </a:cubicBezTo>
                    <a:cubicBezTo>
                      <a:pt x="21" y="8"/>
                      <a:pt x="23" y="2"/>
                      <a:pt x="23" y="2"/>
                    </a:cubicBezTo>
                    <a:cubicBezTo>
                      <a:pt x="23" y="2"/>
                      <a:pt x="23" y="2"/>
                      <a:pt x="23" y="2"/>
                    </a:cubicBezTo>
                    <a:cubicBezTo>
                      <a:pt x="23" y="2"/>
                      <a:pt x="19" y="0"/>
                      <a:pt x="12" y="0"/>
                    </a:cubicBezTo>
                  </a:path>
                </a:pathLst>
              </a:custGeom>
              <a:solidFill>
                <a:srgbClr val="87468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p>
                <a:endParaRPr lang="en-US" sz="1836"/>
              </a:p>
            </p:txBody>
          </p:sp>
          <p:sp>
            <p:nvSpPr>
              <p:cNvPr id="195" name="Freeform 121"/>
              <p:cNvSpPr>
                <a:spLocks/>
              </p:cNvSpPr>
              <p:nvPr/>
            </p:nvSpPr>
            <p:spPr bwMode="auto">
              <a:xfrm>
                <a:off x="8802688" y="2273300"/>
                <a:ext cx="53975" cy="31750"/>
              </a:xfrm>
              <a:custGeom>
                <a:avLst/>
                <a:gdLst>
                  <a:gd name="T0" fmla="*/ 7 w 7"/>
                  <a:gd name="T1" fmla="*/ 0 h 4"/>
                  <a:gd name="T2" fmla="*/ 4 w 7"/>
                  <a:gd name="T3" fmla="*/ 4 h 4"/>
                  <a:gd name="T4" fmla="*/ 0 w 7"/>
                  <a:gd name="T5" fmla="*/ 0 h 4"/>
                </a:gdLst>
                <a:ahLst/>
                <a:cxnLst>
                  <a:cxn ang="0">
                    <a:pos x="T0" y="T1"/>
                  </a:cxn>
                  <a:cxn ang="0">
                    <a:pos x="T2" y="T3"/>
                  </a:cxn>
                  <a:cxn ang="0">
                    <a:pos x="T4" y="T5"/>
                  </a:cxn>
                </a:cxnLst>
                <a:rect l="0" t="0" r="r" b="b"/>
                <a:pathLst>
                  <a:path w="7" h="4">
                    <a:moveTo>
                      <a:pt x="7" y="0"/>
                    </a:moveTo>
                    <a:cubicBezTo>
                      <a:pt x="7" y="2"/>
                      <a:pt x="6" y="4"/>
                      <a:pt x="4" y="4"/>
                    </a:cubicBezTo>
                    <a:cubicBezTo>
                      <a:pt x="1" y="4"/>
                      <a:pt x="0" y="2"/>
                      <a:pt x="0" y="0"/>
                    </a:cubicBezTo>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p>
                <a:endParaRPr lang="en-US" sz="1836"/>
              </a:p>
            </p:txBody>
          </p:sp>
          <p:sp>
            <p:nvSpPr>
              <p:cNvPr id="196" name="Freeform 122"/>
              <p:cNvSpPr>
                <a:spLocks/>
              </p:cNvSpPr>
              <p:nvPr/>
            </p:nvSpPr>
            <p:spPr bwMode="auto">
              <a:xfrm>
                <a:off x="9096375" y="2273300"/>
                <a:ext cx="61913" cy="31750"/>
              </a:xfrm>
              <a:custGeom>
                <a:avLst/>
                <a:gdLst>
                  <a:gd name="T0" fmla="*/ 0 w 8"/>
                  <a:gd name="T1" fmla="*/ 0 h 4"/>
                  <a:gd name="T2" fmla="*/ 4 w 8"/>
                  <a:gd name="T3" fmla="*/ 4 h 4"/>
                  <a:gd name="T4" fmla="*/ 8 w 8"/>
                  <a:gd name="T5" fmla="*/ 0 h 4"/>
                </a:gdLst>
                <a:ahLst/>
                <a:cxnLst>
                  <a:cxn ang="0">
                    <a:pos x="T0" y="T1"/>
                  </a:cxn>
                  <a:cxn ang="0">
                    <a:pos x="T2" y="T3"/>
                  </a:cxn>
                  <a:cxn ang="0">
                    <a:pos x="T4" y="T5"/>
                  </a:cxn>
                </a:cxnLst>
                <a:rect l="0" t="0" r="r" b="b"/>
                <a:pathLst>
                  <a:path w="8" h="4">
                    <a:moveTo>
                      <a:pt x="0" y="0"/>
                    </a:moveTo>
                    <a:cubicBezTo>
                      <a:pt x="0" y="2"/>
                      <a:pt x="2" y="4"/>
                      <a:pt x="4" y="4"/>
                    </a:cubicBezTo>
                    <a:cubicBezTo>
                      <a:pt x="6" y="4"/>
                      <a:pt x="8" y="2"/>
                      <a:pt x="8" y="0"/>
                    </a:cubicBezTo>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p>
                <a:endParaRPr lang="en-US" sz="1836"/>
              </a:p>
            </p:txBody>
          </p:sp>
          <p:sp>
            <p:nvSpPr>
              <p:cNvPr id="197" name="Freeform 123"/>
              <p:cNvSpPr>
                <a:spLocks/>
              </p:cNvSpPr>
              <p:nvPr/>
            </p:nvSpPr>
            <p:spPr bwMode="auto">
              <a:xfrm>
                <a:off x="8709025" y="1787525"/>
                <a:ext cx="673100" cy="447675"/>
              </a:xfrm>
              <a:custGeom>
                <a:avLst/>
                <a:gdLst>
                  <a:gd name="T0" fmla="*/ 42 w 87"/>
                  <a:gd name="T1" fmla="*/ 9 h 58"/>
                  <a:gd name="T2" fmla="*/ 85 w 87"/>
                  <a:gd name="T3" fmla="*/ 53 h 58"/>
                  <a:gd name="T4" fmla="*/ 85 w 87"/>
                  <a:gd name="T5" fmla="*/ 58 h 58"/>
                  <a:gd name="T6" fmla="*/ 87 w 87"/>
                  <a:gd name="T7" fmla="*/ 44 h 58"/>
                  <a:gd name="T8" fmla="*/ 44 w 87"/>
                  <a:gd name="T9" fmla="*/ 0 h 58"/>
                  <a:gd name="T10" fmla="*/ 0 w 87"/>
                  <a:gd name="T11" fmla="*/ 39 h 58"/>
                  <a:gd name="T12" fmla="*/ 42 w 87"/>
                  <a:gd name="T13" fmla="*/ 9 h 58"/>
                </a:gdLst>
                <a:ahLst/>
                <a:cxnLst>
                  <a:cxn ang="0">
                    <a:pos x="T0" y="T1"/>
                  </a:cxn>
                  <a:cxn ang="0">
                    <a:pos x="T2" y="T3"/>
                  </a:cxn>
                  <a:cxn ang="0">
                    <a:pos x="T4" y="T5"/>
                  </a:cxn>
                  <a:cxn ang="0">
                    <a:pos x="T6" y="T7"/>
                  </a:cxn>
                  <a:cxn ang="0">
                    <a:pos x="T8" y="T9"/>
                  </a:cxn>
                  <a:cxn ang="0">
                    <a:pos x="T10" y="T11"/>
                  </a:cxn>
                  <a:cxn ang="0">
                    <a:pos x="T12" y="T13"/>
                  </a:cxn>
                </a:cxnLst>
                <a:rect l="0" t="0" r="r" b="b"/>
                <a:pathLst>
                  <a:path w="87" h="58">
                    <a:moveTo>
                      <a:pt x="42" y="9"/>
                    </a:moveTo>
                    <a:cubicBezTo>
                      <a:pt x="66" y="9"/>
                      <a:pt x="85" y="29"/>
                      <a:pt x="85" y="53"/>
                    </a:cubicBezTo>
                    <a:cubicBezTo>
                      <a:pt x="85" y="55"/>
                      <a:pt x="85" y="57"/>
                      <a:pt x="85" y="58"/>
                    </a:cubicBezTo>
                    <a:cubicBezTo>
                      <a:pt x="86" y="54"/>
                      <a:pt x="87" y="49"/>
                      <a:pt x="87" y="44"/>
                    </a:cubicBezTo>
                    <a:cubicBezTo>
                      <a:pt x="87" y="20"/>
                      <a:pt x="68" y="0"/>
                      <a:pt x="44" y="0"/>
                    </a:cubicBezTo>
                    <a:cubicBezTo>
                      <a:pt x="21" y="0"/>
                      <a:pt x="3" y="17"/>
                      <a:pt x="0" y="39"/>
                    </a:cubicBezTo>
                    <a:cubicBezTo>
                      <a:pt x="6" y="22"/>
                      <a:pt x="22" y="9"/>
                      <a:pt x="42" y="9"/>
                    </a:cubicBezTo>
                    <a:close/>
                  </a:path>
                </a:pathLst>
              </a:custGeom>
              <a:solidFill>
                <a:srgbClr val="92278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p>
                <a:endParaRPr lang="en-US" sz="1836"/>
              </a:p>
            </p:txBody>
          </p:sp>
          <p:sp>
            <p:nvSpPr>
              <p:cNvPr id="198" name="Oval 124"/>
              <p:cNvSpPr>
                <a:spLocks noChangeArrowheads="1"/>
              </p:cNvSpPr>
              <p:nvPr/>
            </p:nvSpPr>
            <p:spPr bwMode="auto">
              <a:xfrm>
                <a:off x="9212263" y="2203450"/>
                <a:ext cx="207963" cy="201613"/>
              </a:xfrm>
              <a:prstGeom prst="ellipse">
                <a:avLst/>
              </a:prstGeom>
              <a:solidFill>
                <a:srgbClr val="90573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p>
                <a:endParaRPr lang="en-US" sz="1836"/>
              </a:p>
            </p:txBody>
          </p:sp>
          <p:sp>
            <p:nvSpPr>
              <p:cNvPr id="199" name="Oval 125"/>
              <p:cNvSpPr>
                <a:spLocks noChangeArrowheads="1"/>
              </p:cNvSpPr>
              <p:nvPr/>
            </p:nvSpPr>
            <p:spPr bwMode="auto">
              <a:xfrm>
                <a:off x="9336088" y="2365375"/>
                <a:ext cx="61913" cy="53975"/>
              </a:xfrm>
              <a:prstGeom prst="ellipse">
                <a:avLst/>
              </a:prstGeom>
              <a:solidFill>
                <a:srgbClr val="92278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p>
                <a:endParaRPr lang="en-US" sz="1836"/>
              </a:p>
            </p:txBody>
          </p:sp>
          <p:sp>
            <p:nvSpPr>
              <p:cNvPr id="200" name="Freeform 126"/>
              <p:cNvSpPr>
                <a:spLocks/>
              </p:cNvSpPr>
              <p:nvPr/>
            </p:nvSpPr>
            <p:spPr bwMode="auto">
              <a:xfrm>
                <a:off x="9390063" y="3344863"/>
                <a:ext cx="269875" cy="77788"/>
              </a:xfrm>
              <a:custGeom>
                <a:avLst/>
                <a:gdLst>
                  <a:gd name="T0" fmla="*/ 170 w 170"/>
                  <a:gd name="T1" fmla="*/ 0 h 49"/>
                  <a:gd name="T2" fmla="*/ 0 w 170"/>
                  <a:gd name="T3" fmla="*/ 0 h 49"/>
                  <a:gd name="T4" fmla="*/ 170 w 170"/>
                  <a:gd name="T5" fmla="*/ 49 h 49"/>
                  <a:gd name="T6" fmla="*/ 170 w 170"/>
                  <a:gd name="T7" fmla="*/ 0 h 49"/>
                </a:gdLst>
                <a:ahLst/>
                <a:cxnLst>
                  <a:cxn ang="0">
                    <a:pos x="T0" y="T1"/>
                  </a:cxn>
                  <a:cxn ang="0">
                    <a:pos x="T2" y="T3"/>
                  </a:cxn>
                  <a:cxn ang="0">
                    <a:pos x="T4" y="T5"/>
                  </a:cxn>
                  <a:cxn ang="0">
                    <a:pos x="T6" y="T7"/>
                  </a:cxn>
                </a:cxnLst>
                <a:rect l="0" t="0" r="r" b="b"/>
                <a:pathLst>
                  <a:path w="170" h="49">
                    <a:moveTo>
                      <a:pt x="170" y="0"/>
                    </a:moveTo>
                    <a:lnTo>
                      <a:pt x="0" y="0"/>
                    </a:lnTo>
                    <a:lnTo>
                      <a:pt x="170" y="49"/>
                    </a:lnTo>
                    <a:lnTo>
                      <a:pt x="170" y="0"/>
                    </a:lnTo>
                    <a:close/>
                  </a:path>
                </a:pathLst>
              </a:custGeom>
              <a:solidFill>
                <a:srgbClr val="875D4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p>
                <a:endParaRPr lang="en-US" sz="1836"/>
              </a:p>
            </p:txBody>
          </p:sp>
          <p:sp>
            <p:nvSpPr>
              <p:cNvPr id="201" name="Freeform 127"/>
              <p:cNvSpPr>
                <a:spLocks/>
              </p:cNvSpPr>
              <p:nvPr/>
            </p:nvSpPr>
            <p:spPr bwMode="auto">
              <a:xfrm>
                <a:off x="9390063" y="3344863"/>
                <a:ext cx="269875" cy="77788"/>
              </a:xfrm>
              <a:custGeom>
                <a:avLst/>
                <a:gdLst>
                  <a:gd name="T0" fmla="*/ 170 w 170"/>
                  <a:gd name="T1" fmla="*/ 0 h 49"/>
                  <a:gd name="T2" fmla="*/ 0 w 170"/>
                  <a:gd name="T3" fmla="*/ 0 h 49"/>
                  <a:gd name="T4" fmla="*/ 170 w 170"/>
                  <a:gd name="T5" fmla="*/ 49 h 49"/>
                  <a:gd name="T6" fmla="*/ 170 w 170"/>
                  <a:gd name="T7" fmla="*/ 0 h 49"/>
                </a:gdLst>
                <a:ahLst/>
                <a:cxnLst>
                  <a:cxn ang="0">
                    <a:pos x="T0" y="T1"/>
                  </a:cxn>
                  <a:cxn ang="0">
                    <a:pos x="T2" y="T3"/>
                  </a:cxn>
                  <a:cxn ang="0">
                    <a:pos x="T4" y="T5"/>
                  </a:cxn>
                  <a:cxn ang="0">
                    <a:pos x="T6" y="T7"/>
                  </a:cxn>
                </a:cxnLst>
                <a:rect l="0" t="0" r="r" b="b"/>
                <a:pathLst>
                  <a:path w="170" h="49">
                    <a:moveTo>
                      <a:pt x="170" y="0"/>
                    </a:moveTo>
                    <a:lnTo>
                      <a:pt x="0" y="0"/>
                    </a:lnTo>
                    <a:lnTo>
                      <a:pt x="170" y="49"/>
                    </a:lnTo>
                    <a:lnTo>
                      <a:pt x="17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p>
                <a:endParaRPr lang="en-US" sz="1836"/>
              </a:p>
            </p:txBody>
          </p:sp>
          <p:sp>
            <p:nvSpPr>
              <p:cNvPr id="202" name="Oval 128"/>
              <p:cNvSpPr>
                <a:spLocks noChangeArrowheads="1"/>
              </p:cNvSpPr>
              <p:nvPr/>
            </p:nvSpPr>
            <p:spPr bwMode="auto">
              <a:xfrm>
                <a:off x="9336088" y="3714750"/>
                <a:ext cx="323850" cy="323850"/>
              </a:xfrm>
              <a:prstGeom prst="ellipse">
                <a:avLst/>
              </a:prstGeom>
              <a:solidFill>
                <a:srgbClr val="90573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p>
                <a:endParaRPr lang="en-US" sz="1836"/>
              </a:p>
            </p:txBody>
          </p:sp>
          <p:sp>
            <p:nvSpPr>
              <p:cNvPr id="203" name="Freeform 129"/>
              <p:cNvSpPr>
                <a:spLocks/>
              </p:cNvSpPr>
              <p:nvPr/>
            </p:nvSpPr>
            <p:spPr bwMode="auto">
              <a:xfrm>
                <a:off x="8609013" y="4184650"/>
                <a:ext cx="919163" cy="1009650"/>
              </a:xfrm>
              <a:custGeom>
                <a:avLst/>
                <a:gdLst>
                  <a:gd name="T0" fmla="*/ 579 w 579"/>
                  <a:gd name="T1" fmla="*/ 636 h 636"/>
                  <a:gd name="T2" fmla="*/ 0 w 579"/>
                  <a:gd name="T3" fmla="*/ 636 h 636"/>
                  <a:gd name="T4" fmla="*/ 24 w 579"/>
                  <a:gd name="T5" fmla="*/ 0 h 636"/>
                  <a:gd name="T6" fmla="*/ 497 w 579"/>
                  <a:gd name="T7" fmla="*/ 0 h 636"/>
                  <a:gd name="T8" fmla="*/ 531 w 579"/>
                  <a:gd name="T9" fmla="*/ 122 h 636"/>
                  <a:gd name="T10" fmla="*/ 579 w 579"/>
                  <a:gd name="T11" fmla="*/ 636 h 636"/>
                </a:gdLst>
                <a:ahLst/>
                <a:cxnLst>
                  <a:cxn ang="0">
                    <a:pos x="T0" y="T1"/>
                  </a:cxn>
                  <a:cxn ang="0">
                    <a:pos x="T2" y="T3"/>
                  </a:cxn>
                  <a:cxn ang="0">
                    <a:pos x="T4" y="T5"/>
                  </a:cxn>
                  <a:cxn ang="0">
                    <a:pos x="T6" y="T7"/>
                  </a:cxn>
                  <a:cxn ang="0">
                    <a:pos x="T8" y="T9"/>
                  </a:cxn>
                  <a:cxn ang="0">
                    <a:pos x="T10" y="T11"/>
                  </a:cxn>
                </a:cxnLst>
                <a:rect l="0" t="0" r="r" b="b"/>
                <a:pathLst>
                  <a:path w="579" h="636">
                    <a:moveTo>
                      <a:pt x="579" y="636"/>
                    </a:moveTo>
                    <a:lnTo>
                      <a:pt x="0" y="636"/>
                    </a:lnTo>
                    <a:lnTo>
                      <a:pt x="24" y="0"/>
                    </a:lnTo>
                    <a:lnTo>
                      <a:pt x="497" y="0"/>
                    </a:lnTo>
                    <a:lnTo>
                      <a:pt x="531" y="122"/>
                    </a:lnTo>
                    <a:lnTo>
                      <a:pt x="579" y="636"/>
                    </a:lnTo>
                    <a:close/>
                  </a:path>
                </a:pathLst>
              </a:custGeom>
              <a:solidFill>
                <a:srgbClr val="5A1D5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p>
                <a:endParaRPr lang="en-US" sz="1836"/>
              </a:p>
            </p:txBody>
          </p:sp>
          <p:sp>
            <p:nvSpPr>
              <p:cNvPr id="204" name="Freeform 130"/>
              <p:cNvSpPr>
                <a:spLocks/>
              </p:cNvSpPr>
              <p:nvPr/>
            </p:nvSpPr>
            <p:spPr bwMode="auto">
              <a:xfrm>
                <a:off x="8609013" y="4184650"/>
                <a:ext cx="919163" cy="1009650"/>
              </a:xfrm>
              <a:custGeom>
                <a:avLst/>
                <a:gdLst>
                  <a:gd name="T0" fmla="*/ 579 w 579"/>
                  <a:gd name="T1" fmla="*/ 636 h 636"/>
                  <a:gd name="T2" fmla="*/ 0 w 579"/>
                  <a:gd name="T3" fmla="*/ 636 h 636"/>
                  <a:gd name="T4" fmla="*/ 24 w 579"/>
                  <a:gd name="T5" fmla="*/ 0 h 636"/>
                  <a:gd name="T6" fmla="*/ 497 w 579"/>
                  <a:gd name="T7" fmla="*/ 0 h 636"/>
                  <a:gd name="T8" fmla="*/ 531 w 579"/>
                  <a:gd name="T9" fmla="*/ 122 h 636"/>
                  <a:gd name="T10" fmla="*/ 579 w 579"/>
                  <a:gd name="T11" fmla="*/ 636 h 636"/>
                </a:gdLst>
                <a:ahLst/>
                <a:cxnLst>
                  <a:cxn ang="0">
                    <a:pos x="T0" y="T1"/>
                  </a:cxn>
                  <a:cxn ang="0">
                    <a:pos x="T2" y="T3"/>
                  </a:cxn>
                  <a:cxn ang="0">
                    <a:pos x="T4" y="T5"/>
                  </a:cxn>
                  <a:cxn ang="0">
                    <a:pos x="T6" y="T7"/>
                  </a:cxn>
                  <a:cxn ang="0">
                    <a:pos x="T8" y="T9"/>
                  </a:cxn>
                  <a:cxn ang="0">
                    <a:pos x="T10" y="T11"/>
                  </a:cxn>
                </a:cxnLst>
                <a:rect l="0" t="0" r="r" b="b"/>
                <a:pathLst>
                  <a:path w="579" h="636">
                    <a:moveTo>
                      <a:pt x="579" y="636"/>
                    </a:moveTo>
                    <a:lnTo>
                      <a:pt x="0" y="636"/>
                    </a:lnTo>
                    <a:lnTo>
                      <a:pt x="24" y="0"/>
                    </a:lnTo>
                    <a:lnTo>
                      <a:pt x="497" y="0"/>
                    </a:lnTo>
                    <a:lnTo>
                      <a:pt x="531" y="122"/>
                    </a:lnTo>
                    <a:lnTo>
                      <a:pt x="579" y="636"/>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p>
                <a:endParaRPr lang="en-US" sz="1836"/>
              </a:p>
            </p:txBody>
          </p:sp>
          <p:sp>
            <p:nvSpPr>
              <p:cNvPr id="205" name="Freeform 131"/>
              <p:cNvSpPr>
                <a:spLocks/>
              </p:cNvSpPr>
              <p:nvPr/>
            </p:nvSpPr>
            <p:spPr bwMode="auto">
              <a:xfrm>
                <a:off x="8616950" y="4400550"/>
                <a:ext cx="525463" cy="793750"/>
              </a:xfrm>
              <a:custGeom>
                <a:avLst/>
                <a:gdLst>
                  <a:gd name="T0" fmla="*/ 4 w 68"/>
                  <a:gd name="T1" fmla="*/ 0 h 103"/>
                  <a:gd name="T2" fmla="*/ 0 w 68"/>
                  <a:gd name="T3" fmla="*/ 103 h 103"/>
                  <a:gd name="T4" fmla="*/ 68 w 68"/>
                  <a:gd name="T5" fmla="*/ 103 h 103"/>
                  <a:gd name="T6" fmla="*/ 25 w 68"/>
                  <a:gd name="T7" fmla="*/ 13 h 103"/>
                  <a:gd name="T8" fmla="*/ 4 w 68"/>
                  <a:gd name="T9" fmla="*/ 0 h 103"/>
                </a:gdLst>
                <a:ahLst/>
                <a:cxnLst>
                  <a:cxn ang="0">
                    <a:pos x="T0" y="T1"/>
                  </a:cxn>
                  <a:cxn ang="0">
                    <a:pos x="T2" y="T3"/>
                  </a:cxn>
                  <a:cxn ang="0">
                    <a:pos x="T4" y="T5"/>
                  </a:cxn>
                  <a:cxn ang="0">
                    <a:pos x="T6" y="T7"/>
                  </a:cxn>
                  <a:cxn ang="0">
                    <a:pos x="T8" y="T9"/>
                  </a:cxn>
                </a:cxnLst>
                <a:rect l="0" t="0" r="r" b="b"/>
                <a:pathLst>
                  <a:path w="68" h="103">
                    <a:moveTo>
                      <a:pt x="4" y="0"/>
                    </a:moveTo>
                    <a:cubicBezTo>
                      <a:pt x="0" y="103"/>
                      <a:pt x="0" y="103"/>
                      <a:pt x="0" y="103"/>
                    </a:cubicBezTo>
                    <a:cubicBezTo>
                      <a:pt x="68" y="103"/>
                      <a:pt x="68" y="103"/>
                      <a:pt x="68" y="103"/>
                    </a:cubicBezTo>
                    <a:cubicBezTo>
                      <a:pt x="25" y="13"/>
                      <a:pt x="25" y="13"/>
                      <a:pt x="25" y="13"/>
                    </a:cubicBezTo>
                    <a:cubicBezTo>
                      <a:pt x="19" y="10"/>
                      <a:pt x="11" y="5"/>
                      <a:pt x="4" y="0"/>
                    </a:cubicBezTo>
                  </a:path>
                </a:pathLst>
              </a:custGeom>
              <a:solidFill>
                <a:srgbClr val="5E375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p>
                <a:endParaRPr lang="en-US" sz="1836"/>
              </a:p>
            </p:txBody>
          </p:sp>
          <p:sp>
            <p:nvSpPr>
              <p:cNvPr id="206" name="Freeform 132"/>
              <p:cNvSpPr>
                <a:spLocks/>
              </p:cNvSpPr>
              <p:nvPr/>
            </p:nvSpPr>
            <p:spPr bwMode="auto">
              <a:xfrm>
                <a:off x="9304338" y="3706813"/>
                <a:ext cx="387350" cy="423863"/>
              </a:xfrm>
              <a:custGeom>
                <a:avLst/>
                <a:gdLst>
                  <a:gd name="T0" fmla="*/ 49 w 50"/>
                  <a:gd name="T1" fmla="*/ 53 h 55"/>
                  <a:gd name="T2" fmla="*/ 20 w 50"/>
                  <a:gd name="T3" fmla="*/ 1 h 55"/>
                  <a:gd name="T4" fmla="*/ 2 w 50"/>
                  <a:gd name="T5" fmla="*/ 13 h 55"/>
                  <a:gd name="T6" fmla="*/ 10 w 50"/>
                  <a:gd name="T7" fmla="*/ 46 h 55"/>
                  <a:gd name="T8" fmla="*/ 48 w 50"/>
                  <a:gd name="T9" fmla="*/ 55 h 55"/>
                  <a:gd name="T10" fmla="*/ 49 w 50"/>
                  <a:gd name="T11" fmla="*/ 53 h 55"/>
                </a:gdLst>
                <a:ahLst/>
                <a:cxnLst>
                  <a:cxn ang="0">
                    <a:pos x="T0" y="T1"/>
                  </a:cxn>
                  <a:cxn ang="0">
                    <a:pos x="T2" y="T3"/>
                  </a:cxn>
                  <a:cxn ang="0">
                    <a:pos x="T4" y="T5"/>
                  </a:cxn>
                  <a:cxn ang="0">
                    <a:pos x="T6" y="T7"/>
                  </a:cxn>
                  <a:cxn ang="0">
                    <a:pos x="T8" y="T9"/>
                  </a:cxn>
                  <a:cxn ang="0">
                    <a:pos x="T10" y="T11"/>
                  </a:cxn>
                </a:cxnLst>
                <a:rect l="0" t="0" r="r" b="b"/>
                <a:pathLst>
                  <a:path w="50" h="55">
                    <a:moveTo>
                      <a:pt x="49" y="53"/>
                    </a:moveTo>
                    <a:cubicBezTo>
                      <a:pt x="48" y="44"/>
                      <a:pt x="50" y="9"/>
                      <a:pt x="20" y="1"/>
                    </a:cubicBezTo>
                    <a:cubicBezTo>
                      <a:pt x="12" y="0"/>
                      <a:pt x="4" y="2"/>
                      <a:pt x="2" y="13"/>
                    </a:cubicBezTo>
                    <a:cubicBezTo>
                      <a:pt x="0" y="25"/>
                      <a:pt x="10" y="46"/>
                      <a:pt x="10" y="46"/>
                    </a:cubicBezTo>
                    <a:cubicBezTo>
                      <a:pt x="48" y="55"/>
                      <a:pt x="48" y="55"/>
                      <a:pt x="48" y="55"/>
                    </a:cubicBezTo>
                    <a:cubicBezTo>
                      <a:pt x="48" y="55"/>
                      <a:pt x="49" y="54"/>
                      <a:pt x="49" y="53"/>
                    </a:cubicBezTo>
                  </a:path>
                </a:pathLst>
              </a:custGeom>
              <a:solidFill>
                <a:srgbClr val="90573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p>
                <a:endParaRPr lang="en-US" sz="1836"/>
              </a:p>
            </p:txBody>
          </p:sp>
          <p:sp>
            <p:nvSpPr>
              <p:cNvPr id="207" name="Freeform 133"/>
              <p:cNvSpPr>
                <a:spLocks/>
              </p:cNvSpPr>
              <p:nvPr/>
            </p:nvSpPr>
            <p:spPr bwMode="auto">
              <a:xfrm>
                <a:off x="9613900" y="4076700"/>
                <a:ext cx="177800" cy="277813"/>
              </a:xfrm>
              <a:custGeom>
                <a:avLst/>
                <a:gdLst>
                  <a:gd name="T0" fmla="*/ 1 w 23"/>
                  <a:gd name="T1" fmla="*/ 7 h 36"/>
                  <a:gd name="T2" fmla="*/ 14 w 23"/>
                  <a:gd name="T3" fmla="*/ 33 h 36"/>
                  <a:gd name="T4" fmla="*/ 20 w 23"/>
                  <a:gd name="T5" fmla="*/ 35 h 36"/>
                  <a:gd name="T6" fmla="*/ 22 w 23"/>
                  <a:gd name="T7" fmla="*/ 29 h 36"/>
                  <a:gd name="T8" fmla="*/ 9 w 23"/>
                  <a:gd name="T9" fmla="*/ 3 h 36"/>
                  <a:gd name="T10" fmla="*/ 3 w 23"/>
                  <a:gd name="T11" fmla="*/ 1 h 36"/>
                  <a:gd name="T12" fmla="*/ 1 w 23"/>
                  <a:gd name="T13" fmla="*/ 7 h 36"/>
                </a:gdLst>
                <a:ahLst/>
                <a:cxnLst>
                  <a:cxn ang="0">
                    <a:pos x="T0" y="T1"/>
                  </a:cxn>
                  <a:cxn ang="0">
                    <a:pos x="T2" y="T3"/>
                  </a:cxn>
                  <a:cxn ang="0">
                    <a:pos x="T4" y="T5"/>
                  </a:cxn>
                  <a:cxn ang="0">
                    <a:pos x="T6" y="T7"/>
                  </a:cxn>
                  <a:cxn ang="0">
                    <a:pos x="T8" y="T9"/>
                  </a:cxn>
                  <a:cxn ang="0">
                    <a:pos x="T10" y="T11"/>
                  </a:cxn>
                  <a:cxn ang="0">
                    <a:pos x="T12" y="T13"/>
                  </a:cxn>
                </a:cxnLst>
                <a:rect l="0" t="0" r="r" b="b"/>
                <a:pathLst>
                  <a:path w="23" h="36">
                    <a:moveTo>
                      <a:pt x="1" y="7"/>
                    </a:moveTo>
                    <a:cubicBezTo>
                      <a:pt x="14" y="33"/>
                      <a:pt x="14" y="33"/>
                      <a:pt x="14" y="33"/>
                    </a:cubicBezTo>
                    <a:cubicBezTo>
                      <a:pt x="15" y="35"/>
                      <a:pt x="18" y="36"/>
                      <a:pt x="20" y="35"/>
                    </a:cubicBezTo>
                    <a:cubicBezTo>
                      <a:pt x="22" y="34"/>
                      <a:pt x="23" y="31"/>
                      <a:pt x="22" y="29"/>
                    </a:cubicBezTo>
                    <a:cubicBezTo>
                      <a:pt x="9" y="3"/>
                      <a:pt x="9" y="3"/>
                      <a:pt x="9" y="3"/>
                    </a:cubicBezTo>
                    <a:cubicBezTo>
                      <a:pt x="8" y="1"/>
                      <a:pt x="6" y="0"/>
                      <a:pt x="3" y="1"/>
                    </a:cubicBezTo>
                    <a:cubicBezTo>
                      <a:pt x="1" y="2"/>
                      <a:pt x="0" y="5"/>
                      <a:pt x="1" y="7"/>
                    </a:cubicBezTo>
                  </a:path>
                </a:pathLst>
              </a:custGeom>
              <a:solidFill>
                <a:srgbClr val="90573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p>
                <a:endParaRPr lang="en-US" sz="1836"/>
              </a:p>
            </p:txBody>
          </p:sp>
          <p:sp>
            <p:nvSpPr>
              <p:cNvPr id="208" name="Freeform 134"/>
              <p:cNvSpPr>
                <a:spLocks/>
              </p:cNvSpPr>
              <p:nvPr/>
            </p:nvSpPr>
            <p:spPr bwMode="auto">
              <a:xfrm>
                <a:off x="9521825" y="4038600"/>
                <a:ext cx="146050" cy="331788"/>
              </a:xfrm>
              <a:custGeom>
                <a:avLst/>
                <a:gdLst>
                  <a:gd name="T0" fmla="*/ 1 w 19"/>
                  <a:gd name="T1" fmla="*/ 6 h 43"/>
                  <a:gd name="T2" fmla="*/ 9 w 19"/>
                  <a:gd name="T3" fmla="*/ 39 h 43"/>
                  <a:gd name="T4" fmla="*/ 15 w 19"/>
                  <a:gd name="T5" fmla="*/ 42 h 43"/>
                  <a:gd name="T6" fmla="*/ 18 w 19"/>
                  <a:gd name="T7" fmla="*/ 37 h 43"/>
                  <a:gd name="T8" fmla="*/ 10 w 19"/>
                  <a:gd name="T9" fmla="*/ 4 h 43"/>
                  <a:gd name="T10" fmla="*/ 4 w 19"/>
                  <a:gd name="T11" fmla="*/ 0 h 43"/>
                  <a:gd name="T12" fmla="*/ 1 w 19"/>
                  <a:gd name="T13" fmla="*/ 6 h 43"/>
                </a:gdLst>
                <a:ahLst/>
                <a:cxnLst>
                  <a:cxn ang="0">
                    <a:pos x="T0" y="T1"/>
                  </a:cxn>
                  <a:cxn ang="0">
                    <a:pos x="T2" y="T3"/>
                  </a:cxn>
                  <a:cxn ang="0">
                    <a:pos x="T4" y="T5"/>
                  </a:cxn>
                  <a:cxn ang="0">
                    <a:pos x="T6" y="T7"/>
                  </a:cxn>
                  <a:cxn ang="0">
                    <a:pos x="T8" y="T9"/>
                  </a:cxn>
                  <a:cxn ang="0">
                    <a:pos x="T10" y="T11"/>
                  </a:cxn>
                  <a:cxn ang="0">
                    <a:pos x="T12" y="T13"/>
                  </a:cxn>
                </a:cxnLst>
                <a:rect l="0" t="0" r="r" b="b"/>
                <a:pathLst>
                  <a:path w="19" h="43">
                    <a:moveTo>
                      <a:pt x="1" y="6"/>
                    </a:moveTo>
                    <a:cubicBezTo>
                      <a:pt x="9" y="39"/>
                      <a:pt x="9" y="39"/>
                      <a:pt x="9" y="39"/>
                    </a:cubicBezTo>
                    <a:cubicBezTo>
                      <a:pt x="10" y="41"/>
                      <a:pt x="12" y="43"/>
                      <a:pt x="15" y="42"/>
                    </a:cubicBezTo>
                    <a:cubicBezTo>
                      <a:pt x="17" y="42"/>
                      <a:pt x="19" y="39"/>
                      <a:pt x="18" y="37"/>
                    </a:cubicBezTo>
                    <a:cubicBezTo>
                      <a:pt x="10" y="4"/>
                      <a:pt x="10" y="4"/>
                      <a:pt x="10" y="4"/>
                    </a:cubicBezTo>
                    <a:cubicBezTo>
                      <a:pt x="9" y="1"/>
                      <a:pt x="6" y="0"/>
                      <a:pt x="4" y="0"/>
                    </a:cubicBezTo>
                    <a:cubicBezTo>
                      <a:pt x="2" y="1"/>
                      <a:pt x="0" y="3"/>
                      <a:pt x="1" y="6"/>
                    </a:cubicBezTo>
                  </a:path>
                </a:pathLst>
              </a:custGeom>
              <a:solidFill>
                <a:srgbClr val="90573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p>
                <a:endParaRPr lang="en-US" sz="1836"/>
              </a:p>
            </p:txBody>
          </p:sp>
          <p:sp>
            <p:nvSpPr>
              <p:cNvPr id="209" name="Freeform 135"/>
              <p:cNvSpPr>
                <a:spLocks/>
              </p:cNvSpPr>
              <p:nvPr/>
            </p:nvSpPr>
            <p:spPr bwMode="auto">
              <a:xfrm>
                <a:off x="9444038" y="3992563"/>
                <a:ext cx="77788" cy="323850"/>
              </a:xfrm>
              <a:custGeom>
                <a:avLst/>
                <a:gdLst>
                  <a:gd name="T0" fmla="*/ 0 w 10"/>
                  <a:gd name="T1" fmla="*/ 5 h 42"/>
                  <a:gd name="T2" fmla="*/ 1 w 10"/>
                  <a:gd name="T3" fmla="*/ 38 h 42"/>
                  <a:gd name="T4" fmla="*/ 6 w 10"/>
                  <a:gd name="T5" fmla="*/ 42 h 42"/>
                  <a:gd name="T6" fmla="*/ 10 w 10"/>
                  <a:gd name="T7" fmla="*/ 37 h 42"/>
                  <a:gd name="T8" fmla="*/ 9 w 10"/>
                  <a:gd name="T9" fmla="*/ 5 h 42"/>
                  <a:gd name="T10" fmla="*/ 4 w 10"/>
                  <a:gd name="T11" fmla="*/ 1 h 42"/>
                  <a:gd name="T12" fmla="*/ 0 w 10"/>
                  <a:gd name="T13" fmla="*/ 5 h 42"/>
                </a:gdLst>
                <a:ahLst/>
                <a:cxnLst>
                  <a:cxn ang="0">
                    <a:pos x="T0" y="T1"/>
                  </a:cxn>
                  <a:cxn ang="0">
                    <a:pos x="T2" y="T3"/>
                  </a:cxn>
                  <a:cxn ang="0">
                    <a:pos x="T4" y="T5"/>
                  </a:cxn>
                  <a:cxn ang="0">
                    <a:pos x="T6" y="T7"/>
                  </a:cxn>
                  <a:cxn ang="0">
                    <a:pos x="T8" y="T9"/>
                  </a:cxn>
                  <a:cxn ang="0">
                    <a:pos x="T10" y="T11"/>
                  </a:cxn>
                  <a:cxn ang="0">
                    <a:pos x="T12" y="T13"/>
                  </a:cxn>
                </a:cxnLst>
                <a:rect l="0" t="0" r="r" b="b"/>
                <a:pathLst>
                  <a:path w="10" h="42">
                    <a:moveTo>
                      <a:pt x="0" y="5"/>
                    </a:moveTo>
                    <a:cubicBezTo>
                      <a:pt x="1" y="38"/>
                      <a:pt x="1" y="38"/>
                      <a:pt x="1" y="38"/>
                    </a:cubicBezTo>
                    <a:cubicBezTo>
                      <a:pt x="1" y="40"/>
                      <a:pt x="3" y="42"/>
                      <a:pt x="6" y="42"/>
                    </a:cubicBezTo>
                    <a:cubicBezTo>
                      <a:pt x="8" y="42"/>
                      <a:pt x="10" y="40"/>
                      <a:pt x="10" y="37"/>
                    </a:cubicBezTo>
                    <a:cubicBezTo>
                      <a:pt x="9" y="5"/>
                      <a:pt x="9" y="5"/>
                      <a:pt x="9" y="5"/>
                    </a:cubicBezTo>
                    <a:cubicBezTo>
                      <a:pt x="9" y="2"/>
                      <a:pt x="7" y="0"/>
                      <a:pt x="4" y="1"/>
                    </a:cubicBezTo>
                    <a:cubicBezTo>
                      <a:pt x="2" y="1"/>
                      <a:pt x="0" y="3"/>
                      <a:pt x="0" y="5"/>
                    </a:cubicBezTo>
                  </a:path>
                </a:pathLst>
              </a:custGeom>
              <a:solidFill>
                <a:srgbClr val="90573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p>
                <a:endParaRPr lang="en-US" sz="1836"/>
              </a:p>
            </p:txBody>
          </p:sp>
          <p:sp>
            <p:nvSpPr>
              <p:cNvPr id="210" name="Freeform 136"/>
              <p:cNvSpPr>
                <a:spLocks/>
              </p:cNvSpPr>
              <p:nvPr/>
            </p:nvSpPr>
            <p:spPr bwMode="auto">
              <a:xfrm>
                <a:off x="9336088" y="4008438"/>
                <a:ext cx="100013" cy="307975"/>
              </a:xfrm>
              <a:custGeom>
                <a:avLst/>
                <a:gdLst>
                  <a:gd name="T0" fmla="*/ 4 w 13"/>
                  <a:gd name="T1" fmla="*/ 4 h 40"/>
                  <a:gd name="T2" fmla="*/ 0 w 13"/>
                  <a:gd name="T3" fmla="*/ 34 h 40"/>
                  <a:gd name="T4" fmla="*/ 4 w 13"/>
                  <a:gd name="T5" fmla="*/ 39 h 40"/>
                  <a:gd name="T6" fmla="*/ 9 w 13"/>
                  <a:gd name="T7" fmla="*/ 35 h 40"/>
                  <a:gd name="T8" fmla="*/ 13 w 13"/>
                  <a:gd name="T9" fmla="*/ 5 h 40"/>
                  <a:gd name="T10" fmla="*/ 9 w 13"/>
                  <a:gd name="T11" fmla="*/ 0 h 40"/>
                  <a:gd name="T12" fmla="*/ 4 w 13"/>
                  <a:gd name="T13" fmla="*/ 4 h 40"/>
                </a:gdLst>
                <a:ahLst/>
                <a:cxnLst>
                  <a:cxn ang="0">
                    <a:pos x="T0" y="T1"/>
                  </a:cxn>
                  <a:cxn ang="0">
                    <a:pos x="T2" y="T3"/>
                  </a:cxn>
                  <a:cxn ang="0">
                    <a:pos x="T4" y="T5"/>
                  </a:cxn>
                  <a:cxn ang="0">
                    <a:pos x="T6" y="T7"/>
                  </a:cxn>
                  <a:cxn ang="0">
                    <a:pos x="T8" y="T9"/>
                  </a:cxn>
                  <a:cxn ang="0">
                    <a:pos x="T10" y="T11"/>
                  </a:cxn>
                  <a:cxn ang="0">
                    <a:pos x="T12" y="T13"/>
                  </a:cxn>
                </a:cxnLst>
                <a:rect l="0" t="0" r="r" b="b"/>
                <a:pathLst>
                  <a:path w="13" h="40">
                    <a:moveTo>
                      <a:pt x="4" y="4"/>
                    </a:moveTo>
                    <a:cubicBezTo>
                      <a:pt x="0" y="34"/>
                      <a:pt x="0" y="34"/>
                      <a:pt x="0" y="34"/>
                    </a:cubicBezTo>
                    <a:cubicBezTo>
                      <a:pt x="0" y="37"/>
                      <a:pt x="2" y="39"/>
                      <a:pt x="4" y="39"/>
                    </a:cubicBezTo>
                    <a:cubicBezTo>
                      <a:pt x="7" y="40"/>
                      <a:pt x="9" y="38"/>
                      <a:pt x="9" y="35"/>
                    </a:cubicBezTo>
                    <a:cubicBezTo>
                      <a:pt x="13" y="5"/>
                      <a:pt x="13" y="5"/>
                      <a:pt x="13" y="5"/>
                    </a:cubicBezTo>
                    <a:cubicBezTo>
                      <a:pt x="13" y="3"/>
                      <a:pt x="12" y="0"/>
                      <a:pt x="9" y="0"/>
                    </a:cubicBezTo>
                    <a:cubicBezTo>
                      <a:pt x="7" y="0"/>
                      <a:pt x="4" y="1"/>
                      <a:pt x="4" y="4"/>
                    </a:cubicBezTo>
                  </a:path>
                </a:pathLst>
              </a:custGeom>
              <a:solidFill>
                <a:srgbClr val="90573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p>
                <a:endParaRPr lang="en-US" sz="1836"/>
              </a:p>
            </p:txBody>
          </p:sp>
          <p:sp>
            <p:nvSpPr>
              <p:cNvPr id="211" name="Freeform 137"/>
              <p:cNvSpPr>
                <a:spLocks/>
              </p:cNvSpPr>
              <p:nvPr/>
            </p:nvSpPr>
            <p:spPr bwMode="auto">
              <a:xfrm>
                <a:off x="9428163" y="3746500"/>
                <a:ext cx="457200" cy="446088"/>
              </a:xfrm>
              <a:custGeom>
                <a:avLst/>
                <a:gdLst>
                  <a:gd name="T0" fmla="*/ 59 w 59"/>
                  <a:gd name="T1" fmla="*/ 51 h 58"/>
                  <a:gd name="T2" fmla="*/ 44 w 59"/>
                  <a:gd name="T3" fmla="*/ 36 h 58"/>
                  <a:gd name="T4" fmla="*/ 29 w 59"/>
                  <a:gd name="T5" fmla="*/ 15 h 58"/>
                  <a:gd name="T6" fmla="*/ 11 w 59"/>
                  <a:gd name="T7" fmla="*/ 0 h 58"/>
                  <a:gd name="T8" fmla="*/ 8 w 59"/>
                  <a:gd name="T9" fmla="*/ 22 h 58"/>
                  <a:gd name="T10" fmla="*/ 34 w 59"/>
                  <a:gd name="T11" fmla="*/ 43 h 58"/>
                  <a:gd name="T12" fmla="*/ 41 w 59"/>
                  <a:gd name="T13" fmla="*/ 49 h 58"/>
                  <a:gd name="T14" fmla="*/ 59 w 59"/>
                  <a:gd name="T15" fmla="*/ 51 h 5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9" h="58">
                    <a:moveTo>
                      <a:pt x="59" y="51"/>
                    </a:moveTo>
                    <a:cubicBezTo>
                      <a:pt x="48" y="48"/>
                      <a:pt x="44" y="36"/>
                      <a:pt x="44" y="36"/>
                    </a:cubicBezTo>
                    <a:cubicBezTo>
                      <a:pt x="44" y="36"/>
                      <a:pt x="32" y="20"/>
                      <a:pt x="29" y="15"/>
                    </a:cubicBezTo>
                    <a:cubicBezTo>
                      <a:pt x="22" y="6"/>
                      <a:pt x="11" y="0"/>
                      <a:pt x="11" y="0"/>
                    </a:cubicBezTo>
                    <a:cubicBezTo>
                      <a:pt x="11" y="0"/>
                      <a:pt x="0" y="6"/>
                      <a:pt x="8" y="22"/>
                    </a:cubicBezTo>
                    <a:cubicBezTo>
                      <a:pt x="16" y="39"/>
                      <a:pt x="34" y="43"/>
                      <a:pt x="34" y="43"/>
                    </a:cubicBezTo>
                    <a:cubicBezTo>
                      <a:pt x="35" y="43"/>
                      <a:pt x="38" y="46"/>
                      <a:pt x="41" y="49"/>
                    </a:cubicBezTo>
                    <a:cubicBezTo>
                      <a:pt x="46" y="58"/>
                      <a:pt x="58" y="57"/>
                      <a:pt x="59" y="51"/>
                    </a:cubicBezTo>
                  </a:path>
                </a:pathLst>
              </a:custGeom>
              <a:solidFill>
                <a:srgbClr val="90573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p>
                <a:endParaRPr lang="en-US" sz="1836"/>
              </a:p>
            </p:txBody>
          </p:sp>
          <p:sp>
            <p:nvSpPr>
              <p:cNvPr id="212" name="Freeform 138"/>
              <p:cNvSpPr>
                <a:spLocks/>
              </p:cNvSpPr>
              <p:nvPr/>
            </p:nvSpPr>
            <p:spPr bwMode="auto">
              <a:xfrm>
                <a:off x="9466263" y="3746500"/>
                <a:ext cx="419100" cy="431800"/>
              </a:xfrm>
              <a:custGeom>
                <a:avLst/>
                <a:gdLst>
                  <a:gd name="T0" fmla="*/ 6 w 54"/>
                  <a:gd name="T1" fmla="*/ 0 h 56"/>
                  <a:gd name="T2" fmla="*/ 0 w 54"/>
                  <a:gd name="T3" fmla="*/ 12 h 56"/>
                  <a:gd name="T4" fmla="*/ 3 w 54"/>
                  <a:gd name="T5" fmla="*/ 22 h 56"/>
                  <a:gd name="T6" fmla="*/ 29 w 54"/>
                  <a:gd name="T7" fmla="*/ 43 h 56"/>
                  <a:gd name="T8" fmla="*/ 36 w 54"/>
                  <a:gd name="T9" fmla="*/ 49 h 56"/>
                  <a:gd name="T10" fmla="*/ 47 w 54"/>
                  <a:gd name="T11" fmla="*/ 56 h 56"/>
                  <a:gd name="T12" fmla="*/ 54 w 54"/>
                  <a:gd name="T13" fmla="*/ 51 h 56"/>
                  <a:gd name="T14" fmla="*/ 39 w 54"/>
                  <a:gd name="T15" fmla="*/ 36 h 56"/>
                  <a:gd name="T16" fmla="*/ 24 w 54"/>
                  <a:gd name="T17" fmla="*/ 15 h 56"/>
                  <a:gd name="T18" fmla="*/ 6 w 54"/>
                  <a:gd name="T19" fmla="*/ 0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4" h="56">
                    <a:moveTo>
                      <a:pt x="6" y="0"/>
                    </a:moveTo>
                    <a:cubicBezTo>
                      <a:pt x="6" y="0"/>
                      <a:pt x="0" y="3"/>
                      <a:pt x="0" y="12"/>
                    </a:cubicBezTo>
                    <a:cubicBezTo>
                      <a:pt x="0" y="15"/>
                      <a:pt x="1" y="18"/>
                      <a:pt x="3" y="22"/>
                    </a:cubicBezTo>
                    <a:cubicBezTo>
                      <a:pt x="11" y="39"/>
                      <a:pt x="29" y="43"/>
                      <a:pt x="29" y="43"/>
                    </a:cubicBezTo>
                    <a:cubicBezTo>
                      <a:pt x="30" y="43"/>
                      <a:pt x="33" y="46"/>
                      <a:pt x="36" y="49"/>
                    </a:cubicBezTo>
                    <a:cubicBezTo>
                      <a:pt x="38" y="54"/>
                      <a:pt x="43" y="56"/>
                      <a:pt x="47" y="56"/>
                    </a:cubicBezTo>
                    <a:cubicBezTo>
                      <a:pt x="50" y="56"/>
                      <a:pt x="54" y="54"/>
                      <a:pt x="54" y="51"/>
                    </a:cubicBezTo>
                    <a:cubicBezTo>
                      <a:pt x="43" y="48"/>
                      <a:pt x="39" y="36"/>
                      <a:pt x="39" y="36"/>
                    </a:cubicBezTo>
                    <a:cubicBezTo>
                      <a:pt x="39" y="36"/>
                      <a:pt x="27" y="20"/>
                      <a:pt x="24" y="15"/>
                    </a:cubicBezTo>
                    <a:cubicBezTo>
                      <a:pt x="17" y="6"/>
                      <a:pt x="6" y="0"/>
                      <a:pt x="6" y="0"/>
                    </a:cubicBezTo>
                  </a:path>
                </a:pathLst>
              </a:custGeom>
              <a:solidFill>
                <a:srgbClr val="875D4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p>
                <a:endParaRPr lang="en-US" sz="1836"/>
              </a:p>
            </p:txBody>
          </p:sp>
          <p:sp>
            <p:nvSpPr>
              <p:cNvPr id="213" name="Freeform 139"/>
              <p:cNvSpPr>
                <a:spLocks/>
              </p:cNvSpPr>
              <p:nvPr/>
            </p:nvSpPr>
            <p:spPr bwMode="auto">
              <a:xfrm>
                <a:off x="8763000" y="2235200"/>
                <a:ext cx="441325" cy="30163"/>
              </a:xfrm>
              <a:custGeom>
                <a:avLst/>
                <a:gdLst>
                  <a:gd name="T0" fmla="*/ 2 w 57"/>
                  <a:gd name="T1" fmla="*/ 4 h 4"/>
                  <a:gd name="T2" fmla="*/ 55 w 57"/>
                  <a:gd name="T3" fmla="*/ 4 h 4"/>
                  <a:gd name="T4" fmla="*/ 57 w 57"/>
                  <a:gd name="T5" fmla="*/ 2 h 4"/>
                  <a:gd name="T6" fmla="*/ 55 w 57"/>
                  <a:gd name="T7" fmla="*/ 0 h 4"/>
                  <a:gd name="T8" fmla="*/ 2 w 57"/>
                  <a:gd name="T9" fmla="*/ 0 h 4"/>
                  <a:gd name="T10" fmla="*/ 0 w 57"/>
                  <a:gd name="T11" fmla="*/ 2 h 4"/>
                  <a:gd name="T12" fmla="*/ 2 w 57"/>
                  <a:gd name="T13" fmla="*/ 4 h 4"/>
                </a:gdLst>
                <a:ahLst/>
                <a:cxnLst>
                  <a:cxn ang="0">
                    <a:pos x="T0" y="T1"/>
                  </a:cxn>
                  <a:cxn ang="0">
                    <a:pos x="T2" y="T3"/>
                  </a:cxn>
                  <a:cxn ang="0">
                    <a:pos x="T4" y="T5"/>
                  </a:cxn>
                  <a:cxn ang="0">
                    <a:pos x="T6" y="T7"/>
                  </a:cxn>
                  <a:cxn ang="0">
                    <a:pos x="T8" y="T9"/>
                  </a:cxn>
                  <a:cxn ang="0">
                    <a:pos x="T10" y="T11"/>
                  </a:cxn>
                  <a:cxn ang="0">
                    <a:pos x="T12" y="T13"/>
                  </a:cxn>
                </a:cxnLst>
                <a:rect l="0" t="0" r="r" b="b"/>
                <a:pathLst>
                  <a:path w="57" h="4">
                    <a:moveTo>
                      <a:pt x="2" y="4"/>
                    </a:moveTo>
                    <a:cubicBezTo>
                      <a:pt x="55" y="4"/>
                      <a:pt x="55" y="4"/>
                      <a:pt x="55" y="4"/>
                    </a:cubicBezTo>
                    <a:cubicBezTo>
                      <a:pt x="56" y="4"/>
                      <a:pt x="57" y="3"/>
                      <a:pt x="57" y="2"/>
                    </a:cubicBezTo>
                    <a:cubicBezTo>
                      <a:pt x="57" y="1"/>
                      <a:pt x="56" y="0"/>
                      <a:pt x="55" y="0"/>
                    </a:cubicBezTo>
                    <a:cubicBezTo>
                      <a:pt x="2" y="0"/>
                      <a:pt x="2" y="0"/>
                      <a:pt x="2" y="0"/>
                    </a:cubicBezTo>
                    <a:cubicBezTo>
                      <a:pt x="1" y="0"/>
                      <a:pt x="0" y="1"/>
                      <a:pt x="0" y="2"/>
                    </a:cubicBezTo>
                    <a:cubicBezTo>
                      <a:pt x="0" y="3"/>
                      <a:pt x="1" y="4"/>
                      <a:pt x="2" y="4"/>
                    </a:cubicBezTo>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p>
                <a:endParaRPr lang="en-US" sz="1836"/>
              </a:p>
            </p:txBody>
          </p:sp>
          <p:sp>
            <p:nvSpPr>
              <p:cNvPr id="214" name="Freeform 140"/>
              <p:cNvSpPr>
                <a:spLocks/>
              </p:cNvSpPr>
              <p:nvPr/>
            </p:nvSpPr>
            <p:spPr bwMode="auto">
              <a:xfrm>
                <a:off x="8083550" y="3908425"/>
                <a:ext cx="246063" cy="176213"/>
              </a:xfrm>
              <a:custGeom>
                <a:avLst/>
                <a:gdLst>
                  <a:gd name="T0" fmla="*/ 0 w 32"/>
                  <a:gd name="T1" fmla="*/ 0 h 23"/>
                  <a:gd name="T2" fmla="*/ 32 w 32"/>
                  <a:gd name="T3" fmla="*/ 23 h 23"/>
                  <a:gd name="T4" fmla="*/ 31 w 32"/>
                  <a:gd name="T5" fmla="*/ 22 h 23"/>
                  <a:gd name="T6" fmla="*/ 0 w 32"/>
                  <a:gd name="T7" fmla="*/ 0 h 23"/>
                </a:gdLst>
                <a:ahLst/>
                <a:cxnLst>
                  <a:cxn ang="0">
                    <a:pos x="T0" y="T1"/>
                  </a:cxn>
                  <a:cxn ang="0">
                    <a:pos x="T2" y="T3"/>
                  </a:cxn>
                  <a:cxn ang="0">
                    <a:pos x="T4" y="T5"/>
                  </a:cxn>
                  <a:cxn ang="0">
                    <a:pos x="T6" y="T7"/>
                  </a:cxn>
                </a:cxnLst>
                <a:rect l="0" t="0" r="r" b="b"/>
                <a:pathLst>
                  <a:path w="32" h="23">
                    <a:moveTo>
                      <a:pt x="0" y="0"/>
                    </a:moveTo>
                    <a:cubicBezTo>
                      <a:pt x="32" y="23"/>
                      <a:pt x="32" y="23"/>
                      <a:pt x="32" y="23"/>
                    </a:cubicBezTo>
                    <a:cubicBezTo>
                      <a:pt x="32" y="22"/>
                      <a:pt x="31" y="22"/>
                      <a:pt x="31" y="22"/>
                    </a:cubicBezTo>
                    <a:cubicBezTo>
                      <a:pt x="0" y="0"/>
                      <a:pt x="0" y="0"/>
                      <a:pt x="0" y="0"/>
                    </a:cubicBezTo>
                  </a:path>
                </a:pathLst>
              </a:custGeom>
              <a:solidFill>
                <a:srgbClr val="D77D3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p>
                <a:endParaRPr lang="en-US" sz="1836"/>
              </a:p>
            </p:txBody>
          </p:sp>
          <p:sp>
            <p:nvSpPr>
              <p:cNvPr id="215" name="Freeform 141"/>
              <p:cNvSpPr>
                <a:spLocks/>
              </p:cNvSpPr>
              <p:nvPr/>
            </p:nvSpPr>
            <p:spPr bwMode="auto">
              <a:xfrm>
                <a:off x="8083550" y="3908425"/>
                <a:ext cx="239713" cy="168275"/>
              </a:xfrm>
              <a:custGeom>
                <a:avLst/>
                <a:gdLst>
                  <a:gd name="T0" fmla="*/ 0 w 31"/>
                  <a:gd name="T1" fmla="*/ 0 h 22"/>
                  <a:gd name="T2" fmla="*/ 0 w 31"/>
                  <a:gd name="T3" fmla="*/ 0 h 22"/>
                  <a:gd name="T4" fmla="*/ 31 w 31"/>
                  <a:gd name="T5" fmla="*/ 22 h 22"/>
                  <a:gd name="T6" fmla="*/ 23 w 31"/>
                  <a:gd name="T7" fmla="*/ 6 h 22"/>
                  <a:gd name="T8" fmla="*/ 0 w 31"/>
                  <a:gd name="T9" fmla="*/ 0 h 22"/>
                </a:gdLst>
                <a:ahLst/>
                <a:cxnLst>
                  <a:cxn ang="0">
                    <a:pos x="T0" y="T1"/>
                  </a:cxn>
                  <a:cxn ang="0">
                    <a:pos x="T2" y="T3"/>
                  </a:cxn>
                  <a:cxn ang="0">
                    <a:pos x="T4" y="T5"/>
                  </a:cxn>
                  <a:cxn ang="0">
                    <a:pos x="T6" y="T7"/>
                  </a:cxn>
                  <a:cxn ang="0">
                    <a:pos x="T8" y="T9"/>
                  </a:cxn>
                </a:cxnLst>
                <a:rect l="0" t="0" r="r" b="b"/>
                <a:pathLst>
                  <a:path w="31" h="22">
                    <a:moveTo>
                      <a:pt x="0" y="0"/>
                    </a:moveTo>
                    <a:cubicBezTo>
                      <a:pt x="0" y="0"/>
                      <a:pt x="0" y="0"/>
                      <a:pt x="0" y="0"/>
                    </a:cubicBezTo>
                    <a:cubicBezTo>
                      <a:pt x="31" y="22"/>
                      <a:pt x="31" y="22"/>
                      <a:pt x="31" y="22"/>
                    </a:cubicBezTo>
                    <a:cubicBezTo>
                      <a:pt x="29" y="17"/>
                      <a:pt x="26" y="12"/>
                      <a:pt x="23" y="6"/>
                    </a:cubicBezTo>
                    <a:cubicBezTo>
                      <a:pt x="0" y="0"/>
                      <a:pt x="0" y="0"/>
                      <a:pt x="0" y="0"/>
                    </a:cubicBezTo>
                  </a:path>
                </a:pathLst>
              </a:custGeom>
              <a:solidFill>
                <a:srgbClr val="875D4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p>
                <a:endParaRPr lang="en-US" sz="1836"/>
              </a:p>
            </p:txBody>
          </p:sp>
          <p:sp>
            <p:nvSpPr>
              <p:cNvPr id="216" name="Freeform 142"/>
              <p:cNvSpPr>
                <a:spLocks/>
              </p:cNvSpPr>
              <p:nvPr/>
            </p:nvSpPr>
            <p:spPr bwMode="auto">
              <a:xfrm>
                <a:off x="8924925" y="2543175"/>
                <a:ext cx="179388" cy="53975"/>
              </a:xfrm>
              <a:custGeom>
                <a:avLst/>
                <a:gdLst>
                  <a:gd name="T0" fmla="*/ 0 w 23"/>
                  <a:gd name="T1" fmla="*/ 7 h 7"/>
                  <a:gd name="T2" fmla="*/ 23 w 23"/>
                  <a:gd name="T3" fmla="*/ 7 h 7"/>
                  <a:gd name="T4" fmla="*/ 12 w 23"/>
                  <a:gd name="T5" fmla="*/ 5 h 7"/>
                  <a:gd name="T6" fmla="*/ 0 w 23"/>
                  <a:gd name="T7" fmla="*/ 7 h 7"/>
                </a:gdLst>
                <a:ahLst/>
                <a:cxnLst>
                  <a:cxn ang="0">
                    <a:pos x="T0" y="T1"/>
                  </a:cxn>
                  <a:cxn ang="0">
                    <a:pos x="T2" y="T3"/>
                  </a:cxn>
                  <a:cxn ang="0">
                    <a:pos x="T4" y="T5"/>
                  </a:cxn>
                  <a:cxn ang="0">
                    <a:pos x="T6" y="T7"/>
                  </a:cxn>
                </a:cxnLst>
                <a:rect l="0" t="0" r="r" b="b"/>
                <a:pathLst>
                  <a:path w="23" h="7">
                    <a:moveTo>
                      <a:pt x="0" y="7"/>
                    </a:moveTo>
                    <a:cubicBezTo>
                      <a:pt x="7" y="0"/>
                      <a:pt x="17" y="0"/>
                      <a:pt x="23" y="7"/>
                    </a:cubicBezTo>
                    <a:cubicBezTo>
                      <a:pt x="23" y="7"/>
                      <a:pt x="19" y="5"/>
                      <a:pt x="12" y="5"/>
                    </a:cubicBezTo>
                    <a:cubicBezTo>
                      <a:pt x="4" y="5"/>
                      <a:pt x="0" y="7"/>
                      <a:pt x="0" y="7"/>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p>
                <a:endParaRPr lang="en-US" sz="1836"/>
              </a:p>
            </p:txBody>
          </p:sp>
          <p:sp>
            <p:nvSpPr>
              <p:cNvPr id="217" name="Freeform 143"/>
              <p:cNvSpPr>
                <a:spLocks/>
              </p:cNvSpPr>
              <p:nvPr/>
            </p:nvSpPr>
            <p:spPr bwMode="auto">
              <a:xfrm>
                <a:off x="8469313" y="4022725"/>
                <a:ext cx="635000" cy="779463"/>
              </a:xfrm>
              <a:custGeom>
                <a:avLst/>
                <a:gdLst>
                  <a:gd name="T0" fmla="*/ 82 w 82"/>
                  <a:gd name="T1" fmla="*/ 6 h 101"/>
                  <a:gd name="T2" fmla="*/ 39 w 82"/>
                  <a:gd name="T3" fmla="*/ 20 h 101"/>
                  <a:gd name="T4" fmla="*/ 11 w 82"/>
                  <a:gd name="T5" fmla="*/ 0 h 101"/>
                  <a:gd name="T6" fmla="*/ 6 w 82"/>
                  <a:gd name="T7" fmla="*/ 4 h 101"/>
                  <a:gd name="T8" fmla="*/ 5 w 82"/>
                  <a:gd name="T9" fmla="*/ 4 h 101"/>
                  <a:gd name="T10" fmla="*/ 1 w 82"/>
                  <a:gd name="T11" fmla="*/ 26 h 101"/>
                  <a:gd name="T12" fmla="*/ 16 w 82"/>
                  <a:gd name="T13" fmla="*/ 90 h 101"/>
                  <a:gd name="T14" fmla="*/ 6 w 82"/>
                  <a:gd name="T15" fmla="*/ 101 h 101"/>
                  <a:gd name="T16" fmla="*/ 42 w 82"/>
                  <a:gd name="T17" fmla="*/ 101 h 101"/>
                  <a:gd name="T18" fmla="*/ 82 w 82"/>
                  <a:gd name="T19" fmla="*/ 6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2" h="101">
                    <a:moveTo>
                      <a:pt x="82" y="6"/>
                    </a:moveTo>
                    <a:cubicBezTo>
                      <a:pt x="39" y="20"/>
                      <a:pt x="39" y="20"/>
                      <a:pt x="39" y="20"/>
                    </a:cubicBezTo>
                    <a:cubicBezTo>
                      <a:pt x="11" y="0"/>
                      <a:pt x="11" y="0"/>
                      <a:pt x="11" y="0"/>
                    </a:cubicBezTo>
                    <a:cubicBezTo>
                      <a:pt x="6" y="4"/>
                      <a:pt x="6" y="4"/>
                      <a:pt x="6" y="4"/>
                    </a:cubicBezTo>
                    <a:cubicBezTo>
                      <a:pt x="5" y="4"/>
                      <a:pt x="5" y="4"/>
                      <a:pt x="5" y="4"/>
                    </a:cubicBezTo>
                    <a:cubicBezTo>
                      <a:pt x="2" y="13"/>
                      <a:pt x="0" y="23"/>
                      <a:pt x="1" y="26"/>
                    </a:cubicBezTo>
                    <a:cubicBezTo>
                      <a:pt x="2" y="29"/>
                      <a:pt x="38" y="56"/>
                      <a:pt x="16" y="90"/>
                    </a:cubicBezTo>
                    <a:cubicBezTo>
                      <a:pt x="12" y="96"/>
                      <a:pt x="10" y="99"/>
                      <a:pt x="6" y="101"/>
                    </a:cubicBezTo>
                    <a:cubicBezTo>
                      <a:pt x="42" y="101"/>
                      <a:pt x="42" y="101"/>
                      <a:pt x="42" y="101"/>
                    </a:cubicBezTo>
                    <a:cubicBezTo>
                      <a:pt x="76" y="82"/>
                      <a:pt x="82" y="6"/>
                      <a:pt x="82" y="6"/>
                    </a:cubicBezTo>
                  </a:path>
                </a:pathLst>
              </a:custGeom>
              <a:solidFill>
                <a:srgbClr val="D0B28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p>
                <a:endParaRPr lang="en-US" sz="1836"/>
              </a:p>
            </p:txBody>
          </p:sp>
          <p:sp>
            <p:nvSpPr>
              <p:cNvPr id="218" name="Freeform 144"/>
              <p:cNvSpPr>
                <a:spLocks/>
              </p:cNvSpPr>
              <p:nvPr/>
            </p:nvSpPr>
            <p:spPr bwMode="auto">
              <a:xfrm>
                <a:off x="8639175" y="3722688"/>
                <a:ext cx="209550" cy="307975"/>
              </a:xfrm>
              <a:custGeom>
                <a:avLst/>
                <a:gdLst>
                  <a:gd name="T0" fmla="*/ 11 w 27"/>
                  <a:gd name="T1" fmla="*/ 40 h 40"/>
                  <a:gd name="T2" fmla="*/ 9 w 27"/>
                  <a:gd name="T3" fmla="*/ 40 h 40"/>
                  <a:gd name="T4" fmla="*/ 1 w 27"/>
                  <a:gd name="T5" fmla="*/ 28 h 40"/>
                  <a:gd name="T6" fmla="*/ 6 w 27"/>
                  <a:gd name="T7" fmla="*/ 9 h 40"/>
                  <a:gd name="T8" fmla="*/ 19 w 27"/>
                  <a:gd name="T9" fmla="*/ 2 h 40"/>
                  <a:gd name="T10" fmla="*/ 26 w 27"/>
                  <a:gd name="T11" fmla="*/ 14 h 40"/>
                  <a:gd name="T12" fmla="*/ 21 w 27"/>
                  <a:gd name="T13" fmla="*/ 33 h 40"/>
                  <a:gd name="T14" fmla="*/ 11 w 27"/>
                  <a:gd name="T15" fmla="*/ 40 h 4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7" h="40">
                    <a:moveTo>
                      <a:pt x="11" y="40"/>
                    </a:moveTo>
                    <a:cubicBezTo>
                      <a:pt x="10" y="40"/>
                      <a:pt x="10" y="40"/>
                      <a:pt x="9" y="40"/>
                    </a:cubicBezTo>
                    <a:cubicBezTo>
                      <a:pt x="3" y="39"/>
                      <a:pt x="0" y="33"/>
                      <a:pt x="1" y="28"/>
                    </a:cubicBezTo>
                    <a:cubicBezTo>
                      <a:pt x="6" y="9"/>
                      <a:pt x="6" y="9"/>
                      <a:pt x="6" y="9"/>
                    </a:cubicBezTo>
                    <a:cubicBezTo>
                      <a:pt x="8" y="4"/>
                      <a:pt x="13" y="0"/>
                      <a:pt x="19" y="2"/>
                    </a:cubicBezTo>
                    <a:cubicBezTo>
                      <a:pt x="24" y="3"/>
                      <a:pt x="27" y="9"/>
                      <a:pt x="26" y="14"/>
                    </a:cubicBezTo>
                    <a:cubicBezTo>
                      <a:pt x="21" y="33"/>
                      <a:pt x="21" y="33"/>
                      <a:pt x="21" y="33"/>
                    </a:cubicBezTo>
                    <a:cubicBezTo>
                      <a:pt x="20" y="37"/>
                      <a:pt x="16" y="40"/>
                      <a:pt x="11" y="40"/>
                    </a:cubicBezTo>
                  </a:path>
                </a:pathLst>
              </a:custGeom>
              <a:solidFill>
                <a:srgbClr val="F6CBA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p>
                <a:endParaRPr lang="en-US" sz="1836"/>
              </a:p>
            </p:txBody>
          </p:sp>
          <p:sp>
            <p:nvSpPr>
              <p:cNvPr id="219" name="Freeform 145"/>
              <p:cNvSpPr>
                <a:spLocks/>
              </p:cNvSpPr>
              <p:nvPr/>
            </p:nvSpPr>
            <p:spPr bwMode="auto">
              <a:xfrm>
                <a:off x="8740775" y="3800475"/>
                <a:ext cx="100013" cy="230188"/>
              </a:xfrm>
              <a:custGeom>
                <a:avLst/>
                <a:gdLst>
                  <a:gd name="T0" fmla="*/ 5 w 13"/>
                  <a:gd name="T1" fmla="*/ 8 h 30"/>
                  <a:gd name="T2" fmla="*/ 0 w 13"/>
                  <a:gd name="T3" fmla="*/ 30 h 30"/>
                  <a:gd name="T4" fmla="*/ 8 w 13"/>
                  <a:gd name="T5" fmla="*/ 23 h 30"/>
                  <a:gd name="T6" fmla="*/ 13 w 13"/>
                  <a:gd name="T7" fmla="*/ 4 h 30"/>
                  <a:gd name="T8" fmla="*/ 13 w 13"/>
                  <a:gd name="T9" fmla="*/ 0 h 30"/>
                  <a:gd name="T10" fmla="*/ 5 w 13"/>
                  <a:gd name="T11" fmla="*/ 8 h 30"/>
                </a:gdLst>
                <a:ahLst/>
                <a:cxnLst>
                  <a:cxn ang="0">
                    <a:pos x="T0" y="T1"/>
                  </a:cxn>
                  <a:cxn ang="0">
                    <a:pos x="T2" y="T3"/>
                  </a:cxn>
                  <a:cxn ang="0">
                    <a:pos x="T4" y="T5"/>
                  </a:cxn>
                  <a:cxn ang="0">
                    <a:pos x="T6" y="T7"/>
                  </a:cxn>
                  <a:cxn ang="0">
                    <a:pos x="T8" y="T9"/>
                  </a:cxn>
                  <a:cxn ang="0">
                    <a:pos x="T10" y="T11"/>
                  </a:cxn>
                </a:cxnLst>
                <a:rect l="0" t="0" r="r" b="b"/>
                <a:pathLst>
                  <a:path w="13" h="30">
                    <a:moveTo>
                      <a:pt x="5" y="8"/>
                    </a:moveTo>
                    <a:cubicBezTo>
                      <a:pt x="0" y="30"/>
                      <a:pt x="0" y="30"/>
                      <a:pt x="0" y="30"/>
                    </a:cubicBezTo>
                    <a:cubicBezTo>
                      <a:pt x="4" y="30"/>
                      <a:pt x="7" y="27"/>
                      <a:pt x="8" y="23"/>
                    </a:cubicBezTo>
                    <a:cubicBezTo>
                      <a:pt x="13" y="4"/>
                      <a:pt x="13" y="4"/>
                      <a:pt x="13" y="4"/>
                    </a:cubicBezTo>
                    <a:cubicBezTo>
                      <a:pt x="13" y="3"/>
                      <a:pt x="13" y="1"/>
                      <a:pt x="13" y="0"/>
                    </a:cubicBezTo>
                    <a:cubicBezTo>
                      <a:pt x="9" y="1"/>
                      <a:pt x="6" y="4"/>
                      <a:pt x="5" y="8"/>
                    </a:cubicBezTo>
                  </a:path>
                </a:pathLst>
              </a:custGeom>
              <a:solidFill>
                <a:srgbClr val="F6CBA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p>
                <a:endParaRPr lang="en-US" sz="1836"/>
              </a:p>
            </p:txBody>
          </p:sp>
          <p:sp>
            <p:nvSpPr>
              <p:cNvPr id="220" name="Freeform 146"/>
              <p:cNvSpPr>
                <a:spLocks/>
              </p:cNvSpPr>
              <p:nvPr/>
            </p:nvSpPr>
            <p:spPr bwMode="auto">
              <a:xfrm>
                <a:off x="8670925" y="3746500"/>
                <a:ext cx="177800" cy="284163"/>
              </a:xfrm>
              <a:custGeom>
                <a:avLst/>
                <a:gdLst>
                  <a:gd name="T0" fmla="*/ 17 w 23"/>
                  <a:gd name="T1" fmla="*/ 0 h 37"/>
                  <a:gd name="T2" fmla="*/ 19 w 23"/>
                  <a:gd name="T3" fmla="*/ 9 h 37"/>
                  <a:gd name="T4" fmla="*/ 14 w 23"/>
                  <a:gd name="T5" fmla="*/ 27 h 37"/>
                  <a:gd name="T6" fmla="*/ 4 w 23"/>
                  <a:gd name="T7" fmla="*/ 35 h 37"/>
                  <a:gd name="T8" fmla="*/ 2 w 23"/>
                  <a:gd name="T9" fmla="*/ 35 h 37"/>
                  <a:gd name="T10" fmla="*/ 0 w 23"/>
                  <a:gd name="T11" fmla="*/ 34 h 37"/>
                  <a:gd name="T12" fmla="*/ 5 w 23"/>
                  <a:gd name="T13" fmla="*/ 37 h 37"/>
                  <a:gd name="T14" fmla="*/ 7 w 23"/>
                  <a:gd name="T15" fmla="*/ 37 h 37"/>
                  <a:gd name="T16" fmla="*/ 17 w 23"/>
                  <a:gd name="T17" fmla="*/ 30 h 37"/>
                  <a:gd name="T18" fmla="*/ 22 w 23"/>
                  <a:gd name="T19" fmla="*/ 11 h 37"/>
                  <a:gd name="T20" fmla="*/ 17 w 23"/>
                  <a:gd name="T21" fmla="*/ 0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3" h="37">
                    <a:moveTo>
                      <a:pt x="17" y="0"/>
                    </a:moveTo>
                    <a:cubicBezTo>
                      <a:pt x="19" y="2"/>
                      <a:pt x="20" y="5"/>
                      <a:pt x="19" y="9"/>
                    </a:cubicBezTo>
                    <a:cubicBezTo>
                      <a:pt x="14" y="27"/>
                      <a:pt x="14" y="27"/>
                      <a:pt x="14" y="27"/>
                    </a:cubicBezTo>
                    <a:cubicBezTo>
                      <a:pt x="13" y="32"/>
                      <a:pt x="9" y="35"/>
                      <a:pt x="4" y="35"/>
                    </a:cubicBezTo>
                    <a:cubicBezTo>
                      <a:pt x="4" y="35"/>
                      <a:pt x="3" y="35"/>
                      <a:pt x="2" y="35"/>
                    </a:cubicBezTo>
                    <a:cubicBezTo>
                      <a:pt x="1" y="35"/>
                      <a:pt x="0" y="34"/>
                      <a:pt x="0" y="34"/>
                    </a:cubicBezTo>
                    <a:cubicBezTo>
                      <a:pt x="1" y="35"/>
                      <a:pt x="3" y="37"/>
                      <a:pt x="5" y="37"/>
                    </a:cubicBezTo>
                    <a:cubicBezTo>
                      <a:pt x="6" y="37"/>
                      <a:pt x="6" y="37"/>
                      <a:pt x="7" y="37"/>
                    </a:cubicBezTo>
                    <a:cubicBezTo>
                      <a:pt x="12" y="37"/>
                      <a:pt x="16" y="34"/>
                      <a:pt x="17" y="30"/>
                    </a:cubicBezTo>
                    <a:cubicBezTo>
                      <a:pt x="22" y="11"/>
                      <a:pt x="22" y="11"/>
                      <a:pt x="22" y="11"/>
                    </a:cubicBezTo>
                    <a:cubicBezTo>
                      <a:pt x="23" y="7"/>
                      <a:pt x="21" y="2"/>
                      <a:pt x="17" y="0"/>
                    </a:cubicBezTo>
                  </a:path>
                </a:pathLst>
              </a:custGeom>
              <a:solidFill>
                <a:srgbClr val="D0B28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p>
                <a:endParaRPr lang="en-US" sz="1836"/>
              </a:p>
            </p:txBody>
          </p:sp>
          <p:sp>
            <p:nvSpPr>
              <p:cNvPr id="221" name="Freeform 147"/>
              <p:cNvSpPr>
                <a:spLocks/>
              </p:cNvSpPr>
              <p:nvPr/>
            </p:nvSpPr>
            <p:spPr bwMode="auto">
              <a:xfrm>
                <a:off x="8740775" y="3800475"/>
                <a:ext cx="100013" cy="230188"/>
              </a:xfrm>
              <a:custGeom>
                <a:avLst/>
                <a:gdLst>
                  <a:gd name="T0" fmla="*/ 5 w 13"/>
                  <a:gd name="T1" fmla="*/ 8 h 30"/>
                  <a:gd name="T2" fmla="*/ 0 w 13"/>
                  <a:gd name="T3" fmla="*/ 30 h 30"/>
                  <a:gd name="T4" fmla="*/ 8 w 13"/>
                  <a:gd name="T5" fmla="*/ 23 h 30"/>
                  <a:gd name="T6" fmla="*/ 13 w 13"/>
                  <a:gd name="T7" fmla="*/ 4 h 30"/>
                  <a:gd name="T8" fmla="*/ 13 w 13"/>
                  <a:gd name="T9" fmla="*/ 0 h 30"/>
                  <a:gd name="T10" fmla="*/ 5 w 13"/>
                  <a:gd name="T11" fmla="*/ 8 h 30"/>
                </a:gdLst>
                <a:ahLst/>
                <a:cxnLst>
                  <a:cxn ang="0">
                    <a:pos x="T0" y="T1"/>
                  </a:cxn>
                  <a:cxn ang="0">
                    <a:pos x="T2" y="T3"/>
                  </a:cxn>
                  <a:cxn ang="0">
                    <a:pos x="T4" y="T5"/>
                  </a:cxn>
                  <a:cxn ang="0">
                    <a:pos x="T6" y="T7"/>
                  </a:cxn>
                  <a:cxn ang="0">
                    <a:pos x="T8" y="T9"/>
                  </a:cxn>
                  <a:cxn ang="0">
                    <a:pos x="T10" y="T11"/>
                  </a:cxn>
                </a:cxnLst>
                <a:rect l="0" t="0" r="r" b="b"/>
                <a:pathLst>
                  <a:path w="13" h="30">
                    <a:moveTo>
                      <a:pt x="5" y="8"/>
                    </a:moveTo>
                    <a:cubicBezTo>
                      <a:pt x="0" y="30"/>
                      <a:pt x="0" y="30"/>
                      <a:pt x="0" y="30"/>
                    </a:cubicBezTo>
                    <a:cubicBezTo>
                      <a:pt x="4" y="30"/>
                      <a:pt x="7" y="27"/>
                      <a:pt x="8" y="23"/>
                    </a:cubicBezTo>
                    <a:cubicBezTo>
                      <a:pt x="13" y="4"/>
                      <a:pt x="13" y="4"/>
                      <a:pt x="13" y="4"/>
                    </a:cubicBezTo>
                    <a:cubicBezTo>
                      <a:pt x="13" y="3"/>
                      <a:pt x="13" y="1"/>
                      <a:pt x="13" y="0"/>
                    </a:cubicBezTo>
                    <a:cubicBezTo>
                      <a:pt x="9" y="1"/>
                      <a:pt x="6" y="4"/>
                      <a:pt x="5" y="8"/>
                    </a:cubicBezTo>
                  </a:path>
                </a:pathLst>
              </a:custGeom>
              <a:solidFill>
                <a:srgbClr val="D0B28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p>
                <a:endParaRPr lang="en-US" sz="1836"/>
              </a:p>
            </p:txBody>
          </p:sp>
          <p:sp>
            <p:nvSpPr>
              <p:cNvPr id="222" name="Freeform 148"/>
              <p:cNvSpPr>
                <a:spLocks/>
              </p:cNvSpPr>
              <p:nvPr/>
            </p:nvSpPr>
            <p:spPr bwMode="auto">
              <a:xfrm>
                <a:off x="8740775" y="3806825"/>
                <a:ext cx="231775" cy="385763"/>
              </a:xfrm>
              <a:custGeom>
                <a:avLst/>
                <a:gdLst>
                  <a:gd name="T0" fmla="*/ 11 w 30"/>
                  <a:gd name="T1" fmla="*/ 50 h 50"/>
                  <a:gd name="T2" fmla="*/ 8 w 30"/>
                  <a:gd name="T3" fmla="*/ 50 h 50"/>
                  <a:gd name="T4" fmla="*/ 1 w 30"/>
                  <a:gd name="T5" fmla="*/ 38 h 50"/>
                  <a:gd name="T6" fmla="*/ 8 w 30"/>
                  <a:gd name="T7" fmla="*/ 9 h 50"/>
                  <a:gd name="T8" fmla="*/ 21 w 30"/>
                  <a:gd name="T9" fmla="*/ 2 h 50"/>
                  <a:gd name="T10" fmla="*/ 28 w 30"/>
                  <a:gd name="T11" fmla="*/ 14 h 50"/>
                  <a:gd name="T12" fmla="*/ 21 w 30"/>
                  <a:gd name="T13" fmla="*/ 43 h 50"/>
                  <a:gd name="T14" fmla="*/ 11 w 30"/>
                  <a:gd name="T15" fmla="*/ 50 h 5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0" h="50">
                    <a:moveTo>
                      <a:pt x="11" y="50"/>
                    </a:moveTo>
                    <a:cubicBezTo>
                      <a:pt x="10" y="50"/>
                      <a:pt x="9" y="50"/>
                      <a:pt x="8" y="50"/>
                    </a:cubicBezTo>
                    <a:cubicBezTo>
                      <a:pt x="3" y="49"/>
                      <a:pt x="0" y="43"/>
                      <a:pt x="1" y="38"/>
                    </a:cubicBezTo>
                    <a:cubicBezTo>
                      <a:pt x="8" y="9"/>
                      <a:pt x="8" y="9"/>
                      <a:pt x="8" y="9"/>
                    </a:cubicBezTo>
                    <a:cubicBezTo>
                      <a:pt x="10" y="4"/>
                      <a:pt x="15" y="0"/>
                      <a:pt x="21" y="2"/>
                    </a:cubicBezTo>
                    <a:cubicBezTo>
                      <a:pt x="26" y="3"/>
                      <a:pt x="30" y="9"/>
                      <a:pt x="28" y="14"/>
                    </a:cubicBezTo>
                    <a:cubicBezTo>
                      <a:pt x="21" y="43"/>
                      <a:pt x="21" y="43"/>
                      <a:pt x="21" y="43"/>
                    </a:cubicBezTo>
                    <a:cubicBezTo>
                      <a:pt x="20" y="47"/>
                      <a:pt x="16" y="50"/>
                      <a:pt x="11" y="50"/>
                    </a:cubicBezTo>
                  </a:path>
                </a:pathLst>
              </a:custGeom>
              <a:solidFill>
                <a:srgbClr val="F6CBA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p>
                <a:endParaRPr lang="en-US" sz="1836"/>
              </a:p>
            </p:txBody>
          </p:sp>
          <p:sp>
            <p:nvSpPr>
              <p:cNvPr id="223" name="Freeform 149"/>
              <p:cNvSpPr>
                <a:spLocks/>
              </p:cNvSpPr>
              <p:nvPr/>
            </p:nvSpPr>
            <p:spPr bwMode="auto">
              <a:xfrm>
                <a:off x="8740775" y="3806825"/>
                <a:ext cx="231775" cy="385763"/>
              </a:xfrm>
              <a:custGeom>
                <a:avLst/>
                <a:gdLst>
                  <a:gd name="T0" fmla="*/ 11 w 30"/>
                  <a:gd name="T1" fmla="*/ 50 h 50"/>
                  <a:gd name="T2" fmla="*/ 8 w 30"/>
                  <a:gd name="T3" fmla="*/ 50 h 50"/>
                  <a:gd name="T4" fmla="*/ 1 w 30"/>
                  <a:gd name="T5" fmla="*/ 38 h 50"/>
                  <a:gd name="T6" fmla="*/ 8 w 30"/>
                  <a:gd name="T7" fmla="*/ 9 h 50"/>
                  <a:gd name="T8" fmla="*/ 21 w 30"/>
                  <a:gd name="T9" fmla="*/ 2 h 50"/>
                  <a:gd name="T10" fmla="*/ 28 w 30"/>
                  <a:gd name="T11" fmla="*/ 14 h 50"/>
                  <a:gd name="T12" fmla="*/ 21 w 30"/>
                  <a:gd name="T13" fmla="*/ 43 h 50"/>
                  <a:gd name="T14" fmla="*/ 11 w 30"/>
                  <a:gd name="T15" fmla="*/ 50 h 5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0" h="50">
                    <a:moveTo>
                      <a:pt x="11" y="50"/>
                    </a:moveTo>
                    <a:cubicBezTo>
                      <a:pt x="10" y="50"/>
                      <a:pt x="9" y="50"/>
                      <a:pt x="8" y="50"/>
                    </a:cubicBezTo>
                    <a:cubicBezTo>
                      <a:pt x="3" y="49"/>
                      <a:pt x="0" y="43"/>
                      <a:pt x="1" y="38"/>
                    </a:cubicBezTo>
                    <a:cubicBezTo>
                      <a:pt x="8" y="9"/>
                      <a:pt x="8" y="9"/>
                      <a:pt x="8" y="9"/>
                    </a:cubicBezTo>
                    <a:cubicBezTo>
                      <a:pt x="10" y="4"/>
                      <a:pt x="15" y="0"/>
                      <a:pt x="21" y="2"/>
                    </a:cubicBezTo>
                    <a:cubicBezTo>
                      <a:pt x="26" y="3"/>
                      <a:pt x="30" y="9"/>
                      <a:pt x="28" y="14"/>
                    </a:cubicBezTo>
                    <a:cubicBezTo>
                      <a:pt x="21" y="43"/>
                      <a:pt x="21" y="43"/>
                      <a:pt x="21" y="43"/>
                    </a:cubicBezTo>
                    <a:cubicBezTo>
                      <a:pt x="20" y="47"/>
                      <a:pt x="16" y="50"/>
                      <a:pt x="11" y="50"/>
                    </a:cubicBezTo>
                  </a:path>
                </a:pathLst>
              </a:custGeom>
              <a:solidFill>
                <a:srgbClr val="F6CBA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p>
                <a:endParaRPr lang="en-US" sz="1836"/>
              </a:p>
            </p:txBody>
          </p:sp>
          <p:sp>
            <p:nvSpPr>
              <p:cNvPr id="224" name="Freeform 150"/>
              <p:cNvSpPr>
                <a:spLocks/>
              </p:cNvSpPr>
              <p:nvPr/>
            </p:nvSpPr>
            <p:spPr bwMode="auto">
              <a:xfrm>
                <a:off x="8763000" y="3830638"/>
                <a:ext cx="201613" cy="361950"/>
              </a:xfrm>
              <a:custGeom>
                <a:avLst/>
                <a:gdLst>
                  <a:gd name="T0" fmla="*/ 20 w 26"/>
                  <a:gd name="T1" fmla="*/ 0 h 47"/>
                  <a:gd name="T2" fmla="*/ 22 w 26"/>
                  <a:gd name="T3" fmla="*/ 9 h 47"/>
                  <a:gd name="T4" fmla="*/ 15 w 26"/>
                  <a:gd name="T5" fmla="*/ 37 h 47"/>
                  <a:gd name="T6" fmla="*/ 5 w 26"/>
                  <a:gd name="T7" fmla="*/ 45 h 47"/>
                  <a:gd name="T8" fmla="*/ 2 w 26"/>
                  <a:gd name="T9" fmla="*/ 45 h 47"/>
                  <a:gd name="T10" fmla="*/ 0 w 26"/>
                  <a:gd name="T11" fmla="*/ 44 h 47"/>
                  <a:gd name="T12" fmla="*/ 5 w 26"/>
                  <a:gd name="T13" fmla="*/ 47 h 47"/>
                  <a:gd name="T14" fmla="*/ 8 w 26"/>
                  <a:gd name="T15" fmla="*/ 47 h 47"/>
                  <a:gd name="T16" fmla="*/ 18 w 26"/>
                  <a:gd name="T17" fmla="*/ 40 h 47"/>
                  <a:gd name="T18" fmla="*/ 25 w 26"/>
                  <a:gd name="T19" fmla="*/ 11 h 47"/>
                  <a:gd name="T20" fmla="*/ 20 w 26"/>
                  <a:gd name="T21" fmla="*/ 0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6" h="47">
                    <a:moveTo>
                      <a:pt x="20" y="0"/>
                    </a:moveTo>
                    <a:cubicBezTo>
                      <a:pt x="22" y="2"/>
                      <a:pt x="23" y="5"/>
                      <a:pt x="22" y="9"/>
                    </a:cubicBezTo>
                    <a:cubicBezTo>
                      <a:pt x="15" y="37"/>
                      <a:pt x="15" y="37"/>
                      <a:pt x="15" y="37"/>
                    </a:cubicBezTo>
                    <a:cubicBezTo>
                      <a:pt x="14" y="42"/>
                      <a:pt x="10" y="45"/>
                      <a:pt x="5" y="45"/>
                    </a:cubicBezTo>
                    <a:cubicBezTo>
                      <a:pt x="4" y="45"/>
                      <a:pt x="3" y="45"/>
                      <a:pt x="2" y="45"/>
                    </a:cubicBezTo>
                    <a:cubicBezTo>
                      <a:pt x="2" y="45"/>
                      <a:pt x="1" y="44"/>
                      <a:pt x="0" y="44"/>
                    </a:cubicBezTo>
                    <a:cubicBezTo>
                      <a:pt x="1" y="45"/>
                      <a:pt x="3" y="47"/>
                      <a:pt x="5" y="47"/>
                    </a:cubicBezTo>
                    <a:cubicBezTo>
                      <a:pt x="6" y="47"/>
                      <a:pt x="7" y="47"/>
                      <a:pt x="8" y="47"/>
                    </a:cubicBezTo>
                    <a:cubicBezTo>
                      <a:pt x="13" y="47"/>
                      <a:pt x="17" y="44"/>
                      <a:pt x="18" y="40"/>
                    </a:cubicBezTo>
                    <a:cubicBezTo>
                      <a:pt x="25" y="11"/>
                      <a:pt x="25" y="11"/>
                      <a:pt x="25" y="11"/>
                    </a:cubicBezTo>
                    <a:cubicBezTo>
                      <a:pt x="26" y="6"/>
                      <a:pt x="24" y="2"/>
                      <a:pt x="20" y="0"/>
                    </a:cubicBezTo>
                  </a:path>
                </a:pathLst>
              </a:custGeom>
              <a:solidFill>
                <a:srgbClr val="D0B28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p>
                <a:endParaRPr lang="en-US" sz="1836"/>
              </a:p>
            </p:txBody>
          </p:sp>
          <p:sp>
            <p:nvSpPr>
              <p:cNvPr id="225" name="Freeform 151"/>
              <p:cNvSpPr>
                <a:spLocks/>
              </p:cNvSpPr>
              <p:nvPr/>
            </p:nvSpPr>
            <p:spPr bwMode="auto">
              <a:xfrm>
                <a:off x="8840788" y="3892550"/>
                <a:ext cx="123825" cy="300038"/>
              </a:xfrm>
              <a:custGeom>
                <a:avLst/>
                <a:gdLst>
                  <a:gd name="T0" fmla="*/ 8 w 16"/>
                  <a:gd name="T1" fmla="*/ 32 h 39"/>
                  <a:gd name="T2" fmla="*/ 15 w 16"/>
                  <a:gd name="T3" fmla="*/ 3 h 39"/>
                  <a:gd name="T4" fmla="*/ 15 w 16"/>
                  <a:gd name="T5" fmla="*/ 0 h 39"/>
                  <a:gd name="T6" fmla="*/ 6 w 16"/>
                  <a:gd name="T7" fmla="*/ 7 h 39"/>
                  <a:gd name="T8" fmla="*/ 0 w 16"/>
                  <a:gd name="T9" fmla="*/ 31 h 39"/>
                  <a:gd name="T10" fmla="*/ 1 w 16"/>
                  <a:gd name="T11" fmla="*/ 39 h 39"/>
                  <a:gd name="T12" fmla="*/ 8 w 16"/>
                  <a:gd name="T13" fmla="*/ 32 h 39"/>
                </a:gdLst>
                <a:ahLst/>
                <a:cxnLst>
                  <a:cxn ang="0">
                    <a:pos x="T0" y="T1"/>
                  </a:cxn>
                  <a:cxn ang="0">
                    <a:pos x="T2" y="T3"/>
                  </a:cxn>
                  <a:cxn ang="0">
                    <a:pos x="T4" y="T5"/>
                  </a:cxn>
                  <a:cxn ang="0">
                    <a:pos x="T6" y="T7"/>
                  </a:cxn>
                  <a:cxn ang="0">
                    <a:pos x="T8" y="T9"/>
                  </a:cxn>
                  <a:cxn ang="0">
                    <a:pos x="T10" y="T11"/>
                  </a:cxn>
                  <a:cxn ang="0">
                    <a:pos x="T12" y="T13"/>
                  </a:cxn>
                </a:cxnLst>
                <a:rect l="0" t="0" r="r" b="b"/>
                <a:pathLst>
                  <a:path w="16" h="39">
                    <a:moveTo>
                      <a:pt x="8" y="32"/>
                    </a:moveTo>
                    <a:cubicBezTo>
                      <a:pt x="15" y="3"/>
                      <a:pt x="15" y="3"/>
                      <a:pt x="15" y="3"/>
                    </a:cubicBezTo>
                    <a:cubicBezTo>
                      <a:pt x="15" y="2"/>
                      <a:pt x="16" y="1"/>
                      <a:pt x="15" y="0"/>
                    </a:cubicBezTo>
                    <a:cubicBezTo>
                      <a:pt x="11" y="0"/>
                      <a:pt x="8" y="3"/>
                      <a:pt x="6" y="7"/>
                    </a:cubicBezTo>
                    <a:cubicBezTo>
                      <a:pt x="0" y="31"/>
                      <a:pt x="0" y="31"/>
                      <a:pt x="0" y="31"/>
                    </a:cubicBezTo>
                    <a:cubicBezTo>
                      <a:pt x="0" y="34"/>
                      <a:pt x="0" y="37"/>
                      <a:pt x="1" y="39"/>
                    </a:cubicBezTo>
                    <a:cubicBezTo>
                      <a:pt x="4" y="38"/>
                      <a:pt x="7" y="35"/>
                      <a:pt x="8" y="32"/>
                    </a:cubicBezTo>
                  </a:path>
                </a:pathLst>
              </a:custGeom>
              <a:solidFill>
                <a:srgbClr val="D0B28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p>
                <a:endParaRPr lang="en-US" sz="1836"/>
              </a:p>
            </p:txBody>
          </p:sp>
          <p:sp>
            <p:nvSpPr>
              <p:cNvPr id="226" name="Freeform 152"/>
              <p:cNvSpPr>
                <a:spLocks/>
              </p:cNvSpPr>
              <p:nvPr/>
            </p:nvSpPr>
            <p:spPr bwMode="auto">
              <a:xfrm>
                <a:off x="8856663" y="3900488"/>
                <a:ext cx="223838" cy="346075"/>
              </a:xfrm>
              <a:custGeom>
                <a:avLst/>
                <a:gdLst>
                  <a:gd name="T0" fmla="*/ 11 w 29"/>
                  <a:gd name="T1" fmla="*/ 45 h 45"/>
                  <a:gd name="T2" fmla="*/ 9 w 29"/>
                  <a:gd name="T3" fmla="*/ 45 h 45"/>
                  <a:gd name="T4" fmla="*/ 1 w 29"/>
                  <a:gd name="T5" fmla="*/ 33 h 45"/>
                  <a:gd name="T6" fmla="*/ 7 w 29"/>
                  <a:gd name="T7" fmla="*/ 9 h 45"/>
                  <a:gd name="T8" fmla="*/ 20 w 29"/>
                  <a:gd name="T9" fmla="*/ 1 h 45"/>
                  <a:gd name="T10" fmla="*/ 27 w 29"/>
                  <a:gd name="T11" fmla="*/ 14 h 45"/>
                  <a:gd name="T12" fmla="*/ 21 w 29"/>
                  <a:gd name="T13" fmla="*/ 38 h 45"/>
                  <a:gd name="T14" fmla="*/ 11 w 29"/>
                  <a:gd name="T15" fmla="*/ 45 h 4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9" h="45">
                    <a:moveTo>
                      <a:pt x="11" y="45"/>
                    </a:moveTo>
                    <a:cubicBezTo>
                      <a:pt x="10" y="45"/>
                      <a:pt x="10" y="45"/>
                      <a:pt x="9" y="45"/>
                    </a:cubicBezTo>
                    <a:cubicBezTo>
                      <a:pt x="3" y="44"/>
                      <a:pt x="0" y="38"/>
                      <a:pt x="1" y="33"/>
                    </a:cubicBezTo>
                    <a:cubicBezTo>
                      <a:pt x="7" y="9"/>
                      <a:pt x="7" y="9"/>
                      <a:pt x="7" y="9"/>
                    </a:cubicBezTo>
                    <a:cubicBezTo>
                      <a:pt x="9" y="3"/>
                      <a:pt x="14" y="0"/>
                      <a:pt x="20" y="1"/>
                    </a:cubicBezTo>
                    <a:cubicBezTo>
                      <a:pt x="25" y="3"/>
                      <a:pt x="29" y="8"/>
                      <a:pt x="27" y="14"/>
                    </a:cubicBezTo>
                    <a:cubicBezTo>
                      <a:pt x="21" y="38"/>
                      <a:pt x="21" y="38"/>
                      <a:pt x="21" y="38"/>
                    </a:cubicBezTo>
                    <a:cubicBezTo>
                      <a:pt x="20" y="42"/>
                      <a:pt x="16" y="45"/>
                      <a:pt x="11" y="45"/>
                    </a:cubicBezTo>
                  </a:path>
                </a:pathLst>
              </a:custGeom>
              <a:solidFill>
                <a:srgbClr val="F6CBA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p>
                <a:endParaRPr lang="en-US" sz="1836"/>
              </a:p>
            </p:txBody>
          </p:sp>
          <p:sp>
            <p:nvSpPr>
              <p:cNvPr id="227" name="Freeform 153"/>
              <p:cNvSpPr>
                <a:spLocks/>
              </p:cNvSpPr>
              <p:nvPr/>
            </p:nvSpPr>
            <p:spPr bwMode="auto">
              <a:xfrm>
                <a:off x="8878888" y="3914775"/>
                <a:ext cx="193675" cy="331788"/>
              </a:xfrm>
              <a:custGeom>
                <a:avLst/>
                <a:gdLst>
                  <a:gd name="T0" fmla="*/ 19 w 25"/>
                  <a:gd name="T1" fmla="*/ 0 h 43"/>
                  <a:gd name="T2" fmla="*/ 21 w 25"/>
                  <a:gd name="T3" fmla="*/ 9 h 43"/>
                  <a:gd name="T4" fmla="*/ 15 w 25"/>
                  <a:gd name="T5" fmla="*/ 33 h 43"/>
                  <a:gd name="T6" fmla="*/ 5 w 25"/>
                  <a:gd name="T7" fmla="*/ 41 h 43"/>
                  <a:gd name="T8" fmla="*/ 3 w 25"/>
                  <a:gd name="T9" fmla="*/ 41 h 43"/>
                  <a:gd name="T10" fmla="*/ 0 w 25"/>
                  <a:gd name="T11" fmla="*/ 40 h 43"/>
                  <a:gd name="T12" fmla="*/ 6 w 25"/>
                  <a:gd name="T13" fmla="*/ 43 h 43"/>
                  <a:gd name="T14" fmla="*/ 8 w 25"/>
                  <a:gd name="T15" fmla="*/ 43 h 43"/>
                  <a:gd name="T16" fmla="*/ 18 w 25"/>
                  <a:gd name="T17" fmla="*/ 36 h 43"/>
                  <a:gd name="T18" fmla="*/ 24 w 25"/>
                  <a:gd name="T19" fmla="*/ 12 h 43"/>
                  <a:gd name="T20" fmla="*/ 19 w 25"/>
                  <a:gd name="T21" fmla="*/ 0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5" h="43">
                    <a:moveTo>
                      <a:pt x="19" y="0"/>
                    </a:moveTo>
                    <a:cubicBezTo>
                      <a:pt x="21" y="3"/>
                      <a:pt x="22" y="6"/>
                      <a:pt x="21" y="9"/>
                    </a:cubicBezTo>
                    <a:cubicBezTo>
                      <a:pt x="15" y="33"/>
                      <a:pt x="15" y="33"/>
                      <a:pt x="15" y="33"/>
                    </a:cubicBezTo>
                    <a:cubicBezTo>
                      <a:pt x="14" y="38"/>
                      <a:pt x="10" y="41"/>
                      <a:pt x="5" y="41"/>
                    </a:cubicBezTo>
                    <a:cubicBezTo>
                      <a:pt x="4" y="41"/>
                      <a:pt x="4" y="41"/>
                      <a:pt x="3" y="41"/>
                    </a:cubicBezTo>
                    <a:cubicBezTo>
                      <a:pt x="2" y="41"/>
                      <a:pt x="1" y="40"/>
                      <a:pt x="0" y="40"/>
                    </a:cubicBezTo>
                    <a:cubicBezTo>
                      <a:pt x="2" y="41"/>
                      <a:pt x="4" y="43"/>
                      <a:pt x="6" y="43"/>
                    </a:cubicBezTo>
                    <a:cubicBezTo>
                      <a:pt x="7" y="43"/>
                      <a:pt x="7" y="43"/>
                      <a:pt x="8" y="43"/>
                    </a:cubicBezTo>
                    <a:cubicBezTo>
                      <a:pt x="13" y="43"/>
                      <a:pt x="17" y="40"/>
                      <a:pt x="18" y="36"/>
                    </a:cubicBezTo>
                    <a:cubicBezTo>
                      <a:pt x="24" y="12"/>
                      <a:pt x="24" y="12"/>
                      <a:pt x="24" y="12"/>
                    </a:cubicBezTo>
                    <a:cubicBezTo>
                      <a:pt x="25" y="7"/>
                      <a:pt x="23" y="2"/>
                      <a:pt x="19" y="0"/>
                    </a:cubicBezTo>
                  </a:path>
                </a:pathLst>
              </a:custGeom>
              <a:solidFill>
                <a:srgbClr val="D0B28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p>
                <a:endParaRPr lang="en-US" sz="1836"/>
              </a:p>
            </p:txBody>
          </p:sp>
          <p:sp>
            <p:nvSpPr>
              <p:cNvPr id="228" name="Freeform 154"/>
              <p:cNvSpPr>
                <a:spLocks/>
              </p:cNvSpPr>
              <p:nvPr/>
            </p:nvSpPr>
            <p:spPr bwMode="auto">
              <a:xfrm>
                <a:off x="8980488" y="3908425"/>
                <a:ext cx="100013" cy="176213"/>
              </a:xfrm>
              <a:custGeom>
                <a:avLst/>
                <a:gdLst>
                  <a:gd name="T0" fmla="*/ 9 w 13"/>
                  <a:gd name="T1" fmla="*/ 23 h 23"/>
                  <a:gd name="T2" fmla="*/ 11 w 13"/>
                  <a:gd name="T3" fmla="*/ 13 h 23"/>
                  <a:gd name="T4" fmla="*/ 4 w 13"/>
                  <a:gd name="T5" fmla="*/ 0 h 23"/>
                  <a:gd name="T6" fmla="*/ 2 w 13"/>
                  <a:gd name="T7" fmla="*/ 11 h 23"/>
                  <a:gd name="T8" fmla="*/ 9 w 13"/>
                  <a:gd name="T9" fmla="*/ 23 h 23"/>
                </a:gdLst>
                <a:ahLst/>
                <a:cxnLst>
                  <a:cxn ang="0">
                    <a:pos x="T0" y="T1"/>
                  </a:cxn>
                  <a:cxn ang="0">
                    <a:pos x="T2" y="T3"/>
                  </a:cxn>
                  <a:cxn ang="0">
                    <a:pos x="T4" y="T5"/>
                  </a:cxn>
                  <a:cxn ang="0">
                    <a:pos x="T6" y="T7"/>
                  </a:cxn>
                  <a:cxn ang="0">
                    <a:pos x="T8" y="T9"/>
                  </a:cxn>
                </a:cxnLst>
                <a:rect l="0" t="0" r="r" b="b"/>
                <a:pathLst>
                  <a:path w="13" h="23">
                    <a:moveTo>
                      <a:pt x="9" y="23"/>
                    </a:moveTo>
                    <a:cubicBezTo>
                      <a:pt x="11" y="13"/>
                      <a:pt x="11" y="13"/>
                      <a:pt x="11" y="13"/>
                    </a:cubicBezTo>
                    <a:cubicBezTo>
                      <a:pt x="13" y="7"/>
                      <a:pt x="10" y="2"/>
                      <a:pt x="4" y="0"/>
                    </a:cubicBezTo>
                    <a:cubicBezTo>
                      <a:pt x="2" y="11"/>
                      <a:pt x="2" y="11"/>
                      <a:pt x="2" y="11"/>
                    </a:cubicBezTo>
                    <a:cubicBezTo>
                      <a:pt x="0" y="16"/>
                      <a:pt x="3" y="22"/>
                      <a:pt x="9" y="23"/>
                    </a:cubicBezTo>
                  </a:path>
                </a:pathLst>
              </a:custGeom>
              <a:solidFill>
                <a:srgbClr val="D0B28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p>
                <a:endParaRPr lang="en-US" sz="1836"/>
              </a:p>
            </p:txBody>
          </p:sp>
          <p:sp>
            <p:nvSpPr>
              <p:cNvPr id="229" name="Freeform 155"/>
              <p:cNvSpPr>
                <a:spLocks/>
              </p:cNvSpPr>
              <p:nvPr/>
            </p:nvSpPr>
            <p:spPr bwMode="auto">
              <a:xfrm>
                <a:off x="9002713" y="3830638"/>
                <a:ext cx="201613" cy="277813"/>
              </a:xfrm>
              <a:custGeom>
                <a:avLst/>
                <a:gdLst>
                  <a:gd name="T0" fmla="*/ 11 w 26"/>
                  <a:gd name="T1" fmla="*/ 36 h 36"/>
                  <a:gd name="T2" fmla="*/ 9 w 26"/>
                  <a:gd name="T3" fmla="*/ 36 h 36"/>
                  <a:gd name="T4" fmla="*/ 1 w 26"/>
                  <a:gd name="T5" fmla="*/ 23 h 36"/>
                  <a:gd name="T6" fmla="*/ 5 w 26"/>
                  <a:gd name="T7" fmla="*/ 9 h 36"/>
                  <a:gd name="T8" fmla="*/ 17 w 26"/>
                  <a:gd name="T9" fmla="*/ 1 h 36"/>
                  <a:gd name="T10" fmla="*/ 25 w 26"/>
                  <a:gd name="T11" fmla="*/ 14 h 36"/>
                  <a:gd name="T12" fmla="*/ 21 w 26"/>
                  <a:gd name="T13" fmla="*/ 28 h 36"/>
                  <a:gd name="T14" fmla="*/ 11 w 26"/>
                  <a:gd name="T15" fmla="*/ 36 h 3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6" h="36">
                    <a:moveTo>
                      <a:pt x="11" y="36"/>
                    </a:moveTo>
                    <a:cubicBezTo>
                      <a:pt x="10" y="36"/>
                      <a:pt x="10" y="36"/>
                      <a:pt x="9" y="36"/>
                    </a:cubicBezTo>
                    <a:cubicBezTo>
                      <a:pt x="3" y="34"/>
                      <a:pt x="0" y="29"/>
                      <a:pt x="1" y="23"/>
                    </a:cubicBezTo>
                    <a:cubicBezTo>
                      <a:pt x="5" y="9"/>
                      <a:pt x="5" y="9"/>
                      <a:pt x="5" y="9"/>
                    </a:cubicBezTo>
                    <a:cubicBezTo>
                      <a:pt x="6" y="3"/>
                      <a:pt x="12" y="0"/>
                      <a:pt x="17" y="1"/>
                    </a:cubicBezTo>
                    <a:cubicBezTo>
                      <a:pt x="23" y="3"/>
                      <a:pt x="26" y="8"/>
                      <a:pt x="25" y="14"/>
                    </a:cubicBezTo>
                    <a:cubicBezTo>
                      <a:pt x="21" y="28"/>
                      <a:pt x="21" y="28"/>
                      <a:pt x="21" y="28"/>
                    </a:cubicBezTo>
                    <a:cubicBezTo>
                      <a:pt x="20" y="33"/>
                      <a:pt x="16" y="36"/>
                      <a:pt x="11" y="36"/>
                    </a:cubicBezTo>
                  </a:path>
                </a:pathLst>
              </a:custGeom>
              <a:solidFill>
                <a:srgbClr val="F6CBA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p>
                <a:endParaRPr lang="en-US" sz="1836"/>
              </a:p>
            </p:txBody>
          </p:sp>
          <p:sp>
            <p:nvSpPr>
              <p:cNvPr id="230" name="Freeform 156"/>
              <p:cNvSpPr>
                <a:spLocks/>
              </p:cNvSpPr>
              <p:nvPr/>
            </p:nvSpPr>
            <p:spPr bwMode="auto">
              <a:xfrm>
                <a:off x="9026525" y="3846513"/>
                <a:ext cx="177800" cy="261938"/>
              </a:xfrm>
              <a:custGeom>
                <a:avLst/>
                <a:gdLst>
                  <a:gd name="T0" fmla="*/ 17 w 23"/>
                  <a:gd name="T1" fmla="*/ 0 h 34"/>
                  <a:gd name="T2" fmla="*/ 19 w 23"/>
                  <a:gd name="T3" fmla="*/ 10 h 34"/>
                  <a:gd name="T4" fmla="*/ 15 w 23"/>
                  <a:gd name="T5" fmla="*/ 24 h 34"/>
                  <a:gd name="T6" fmla="*/ 5 w 23"/>
                  <a:gd name="T7" fmla="*/ 32 h 34"/>
                  <a:gd name="T8" fmla="*/ 3 w 23"/>
                  <a:gd name="T9" fmla="*/ 31 h 34"/>
                  <a:gd name="T10" fmla="*/ 0 w 23"/>
                  <a:gd name="T11" fmla="*/ 30 h 34"/>
                  <a:gd name="T12" fmla="*/ 6 w 23"/>
                  <a:gd name="T13" fmla="*/ 34 h 34"/>
                  <a:gd name="T14" fmla="*/ 8 w 23"/>
                  <a:gd name="T15" fmla="*/ 34 h 34"/>
                  <a:gd name="T16" fmla="*/ 18 w 23"/>
                  <a:gd name="T17" fmla="*/ 26 h 34"/>
                  <a:gd name="T18" fmla="*/ 22 w 23"/>
                  <a:gd name="T19" fmla="*/ 12 h 34"/>
                  <a:gd name="T20" fmla="*/ 17 w 23"/>
                  <a:gd name="T21" fmla="*/ 0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3" h="34">
                    <a:moveTo>
                      <a:pt x="17" y="0"/>
                    </a:moveTo>
                    <a:cubicBezTo>
                      <a:pt x="19" y="3"/>
                      <a:pt x="20" y="6"/>
                      <a:pt x="19" y="10"/>
                    </a:cubicBezTo>
                    <a:cubicBezTo>
                      <a:pt x="15" y="24"/>
                      <a:pt x="15" y="24"/>
                      <a:pt x="15" y="24"/>
                    </a:cubicBezTo>
                    <a:cubicBezTo>
                      <a:pt x="14" y="29"/>
                      <a:pt x="10" y="32"/>
                      <a:pt x="5" y="32"/>
                    </a:cubicBezTo>
                    <a:cubicBezTo>
                      <a:pt x="4" y="32"/>
                      <a:pt x="4" y="32"/>
                      <a:pt x="3" y="31"/>
                    </a:cubicBezTo>
                    <a:cubicBezTo>
                      <a:pt x="2" y="31"/>
                      <a:pt x="1" y="31"/>
                      <a:pt x="0" y="30"/>
                    </a:cubicBezTo>
                    <a:cubicBezTo>
                      <a:pt x="2" y="32"/>
                      <a:pt x="4" y="33"/>
                      <a:pt x="6" y="34"/>
                    </a:cubicBezTo>
                    <a:cubicBezTo>
                      <a:pt x="7" y="34"/>
                      <a:pt x="7" y="34"/>
                      <a:pt x="8" y="34"/>
                    </a:cubicBezTo>
                    <a:cubicBezTo>
                      <a:pt x="13" y="34"/>
                      <a:pt x="17" y="31"/>
                      <a:pt x="18" y="26"/>
                    </a:cubicBezTo>
                    <a:cubicBezTo>
                      <a:pt x="22" y="12"/>
                      <a:pt x="22" y="12"/>
                      <a:pt x="22" y="12"/>
                    </a:cubicBezTo>
                    <a:cubicBezTo>
                      <a:pt x="23" y="7"/>
                      <a:pt x="21" y="3"/>
                      <a:pt x="17" y="0"/>
                    </a:cubicBezTo>
                  </a:path>
                </a:pathLst>
              </a:custGeom>
              <a:solidFill>
                <a:srgbClr val="D0B28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p>
                <a:endParaRPr lang="en-US" sz="1836"/>
              </a:p>
            </p:txBody>
          </p:sp>
          <p:sp>
            <p:nvSpPr>
              <p:cNvPr id="231" name="Freeform 157"/>
              <p:cNvSpPr>
                <a:spLocks/>
              </p:cNvSpPr>
              <p:nvPr/>
            </p:nvSpPr>
            <p:spPr bwMode="auto">
              <a:xfrm>
                <a:off x="8021638" y="3021013"/>
                <a:ext cx="711200" cy="1225550"/>
              </a:xfrm>
              <a:custGeom>
                <a:avLst/>
                <a:gdLst>
                  <a:gd name="T0" fmla="*/ 83 w 92"/>
                  <a:gd name="T1" fmla="*/ 159 h 159"/>
                  <a:gd name="T2" fmla="*/ 52 w 92"/>
                  <a:gd name="T3" fmla="*/ 156 h 159"/>
                  <a:gd name="T4" fmla="*/ 0 w 92"/>
                  <a:gd name="T5" fmla="*/ 22 h 159"/>
                  <a:gd name="T6" fmla="*/ 73 w 92"/>
                  <a:gd name="T7" fmla="*/ 0 h 159"/>
                  <a:gd name="T8" fmla="*/ 92 w 92"/>
                  <a:gd name="T9" fmla="*/ 157 h 159"/>
                  <a:gd name="T10" fmla="*/ 83 w 92"/>
                  <a:gd name="T11" fmla="*/ 159 h 159"/>
                </a:gdLst>
                <a:ahLst/>
                <a:cxnLst>
                  <a:cxn ang="0">
                    <a:pos x="T0" y="T1"/>
                  </a:cxn>
                  <a:cxn ang="0">
                    <a:pos x="T2" y="T3"/>
                  </a:cxn>
                  <a:cxn ang="0">
                    <a:pos x="T4" y="T5"/>
                  </a:cxn>
                  <a:cxn ang="0">
                    <a:pos x="T6" y="T7"/>
                  </a:cxn>
                  <a:cxn ang="0">
                    <a:pos x="T8" y="T9"/>
                  </a:cxn>
                  <a:cxn ang="0">
                    <a:pos x="T10" y="T11"/>
                  </a:cxn>
                </a:cxnLst>
                <a:rect l="0" t="0" r="r" b="b"/>
                <a:pathLst>
                  <a:path w="92" h="159">
                    <a:moveTo>
                      <a:pt x="83" y="159"/>
                    </a:moveTo>
                    <a:cubicBezTo>
                      <a:pt x="72" y="159"/>
                      <a:pt x="56" y="156"/>
                      <a:pt x="52" y="156"/>
                    </a:cubicBezTo>
                    <a:cubicBezTo>
                      <a:pt x="48" y="148"/>
                      <a:pt x="0" y="71"/>
                      <a:pt x="0" y="22"/>
                    </a:cubicBezTo>
                    <a:cubicBezTo>
                      <a:pt x="23" y="16"/>
                      <a:pt x="64" y="3"/>
                      <a:pt x="73" y="0"/>
                    </a:cubicBezTo>
                    <a:cubicBezTo>
                      <a:pt x="74" y="13"/>
                      <a:pt x="79" y="92"/>
                      <a:pt x="92" y="157"/>
                    </a:cubicBezTo>
                    <a:cubicBezTo>
                      <a:pt x="92" y="158"/>
                      <a:pt x="90" y="159"/>
                      <a:pt x="83" y="159"/>
                    </a:cubicBezTo>
                  </a:path>
                </a:pathLst>
              </a:custGeom>
              <a:solidFill>
                <a:srgbClr val="00944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p>
                <a:endParaRPr lang="en-US" sz="1836"/>
              </a:p>
            </p:txBody>
          </p:sp>
          <p:sp>
            <p:nvSpPr>
              <p:cNvPr id="232" name="Freeform 158"/>
              <p:cNvSpPr>
                <a:spLocks noEditPoints="1"/>
              </p:cNvSpPr>
              <p:nvPr/>
            </p:nvSpPr>
            <p:spPr bwMode="auto">
              <a:xfrm>
                <a:off x="8005763" y="3005138"/>
                <a:ext cx="741363" cy="1257300"/>
              </a:xfrm>
              <a:custGeom>
                <a:avLst/>
                <a:gdLst>
                  <a:gd name="T0" fmla="*/ 74 w 96"/>
                  <a:gd name="T1" fmla="*/ 4 h 163"/>
                  <a:gd name="T2" fmla="*/ 93 w 96"/>
                  <a:gd name="T3" fmla="*/ 159 h 163"/>
                  <a:gd name="T4" fmla="*/ 85 w 96"/>
                  <a:gd name="T5" fmla="*/ 160 h 163"/>
                  <a:gd name="T6" fmla="*/ 55 w 96"/>
                  <a:gd name="T7" fmla="*/ 156 h 163"/>
                  <a:gd name="T8" fmla="*/ 3 w 96"/>
                  <a:gd name="T9" fmla="*/ 25 h 163"/>
                  <a:gd name="T10" fmla="*/ 74 w 96"/>
                  <a:gd name="T11" fmla="*/ 4 h 163"/>
                  <a:gd name="T12" fmla="*/ 76 w 96"/>
                  <a:gd name="T13" fmla="*/ 0 h 163"/>
                  <a:gd name="T14" fmla="*/ 0 w 96"/>
                  <a:gd name="T15" fmla="*/ 23 h 163"/>
                  <a:gd name="T16" fmla="*/ 53 w 96"/>
                  <a:gd name="T17" fmla="*/ 159 h 163"/>
                  <a:gd name="T18" fmla="*/ 85 w 96"/>
                  <a:gd name="T19" fmla="*/ 163 h 163"/>
                  <a:gd name="T20" fmla="*/ 96 w 96"/>
                  <a:gd name="T21" fmla="*/ 159 h 163"/>
                  <a:gd name="T22" fmla="*/ 76 w 96"/>
                  <a:gd name="T23" fmla="*/ 0 h 1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6" h="163">
                    <a:moveTo>
                      <a:pt x="74" y="4"/>
                    </a:moveTo>
                    <a:cubicBezTo>
                      <a:pt x="75" y="22"/>
                      <a:pt x="80" y="97"/>
                      <a:pt x="93" y="159"/>
                    </a:cubicBezTo>
                    <a:cubicBezTo>
                      <a:pt x="92" y="159"/>
                      <a:pt x="90" y="160"/>
                      <a:pt x="85" y="160"/>
                    </a:cubicBezTo>
                    <a:cubicBezTo>
                      <a:pt x="75" y="160"/>
                      <a:pt x="60" y="157"/>
                      <a:pt x="55" y="156"/>
                    </a:cubicBezTo>
                    <a:cubicBezTo>
                      <a:pt x="49" y="146"/>
                      <a:pt x="5" y="73"/>
                      <a:pt x="3" y="25"/>
                    </a:cubicBezTo>
                    <a:cubicBezTo>
                      <a:pt x="25" y="20"/>
                      <a:pt x="62" y="8"/>
                      <a:pt x="74" y="4"/>
                    </a:cubicBezTo>
                    <a:moveTo>
                      <a:pt x="76" y="0"/>
                    </a:moveTo>
                    <a:cubicBezTo>
                      <a:pt x="76" y="0"/>
                      <a:pt x="26" y="17"/>
                      <a:pt x="0" y="23"/>
                    </a:cubicBezTo>
                    <a:cubicBezTo>
                      <a:pt x="0" y="75"/>
                      <a:pt x="53" y="159"/>
                      <a:pt x="53" y="159"/>
                    </a:cubicBezTo>
                    <a:cubicBezTo>
                      <a:pt x="53" y="159"/>
                      <a:pt x="73" y="163"/>
                      <a:pt x="85" y="163"/>
                    </a:cubicBezTo>
                    <a:cubicBezTo>
                      <a:pt x="92" y="163"/>
                      <a:pt x="96" y="162"/>
                      <a:pt x="96" y="159"/>
                    </a:cubicBezTo>
                    <a:cubicBezTo>
                      <a:pt x="82" y="88"/>
                      <a:pt x="76" y="0"/>
                      <a:pt x="76" y="0"/>
                    </a:cubicBezTo>
                  </a:path>
                </a:pathLst>
              </a:custGeom>
              <a:solidFill>
                <a:srgbClr val="D7DF2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p>
                <a:endParaRPr lang="en-US" sz="1836"/>
              </a:p>
            </p:txBody>
          </p:sp>
          <p:sp>
            <p:nvSpPr>
              <p:cNvPr id="233" name="Freeform 159"/>
              <p:cNvSpPr>
                <a:spLocks/>
              </p:cNvSpPr>
              <p:nvPr/>
            </p:nvSpPr>
            <p:spPr bwMode="auto">
              <a:xfrm>
                <a:off x="8253413" y="3522663"/>
                <a:ext cx="371475" cy="323850"/>
              </a:xfrm>
              <a:custGeom>
                <a:avLst/>
                <a:gdLst>
                  <a:gd name="T0" fmla="*/ 19 w 48"/>
                  <a:gd name="T1" fmla="*/ 4 h 42"/>
                  <a:gd name="T2" fmla="*/ 45 w 48"/>
                  <a:gd name="T3" fmla="*/ 14 h 42"/>
                  <a:gd name="T4" fmla="*/ 30 w 48"/>
                  <a:gd name="T5" fmla="*/ 39 h 42"/>
                  <a:gd name="T6" fmla="*/ 4 w 48"/>
                  <a:gd name="T7" fmla="*/ 28 h 42"/>
                  <a:gd name="T8" fmla="*/ 19 w 48"/>
                  <a:gd name="T9" fmla="*/ 4 h 42"/>
                </a:gdLst>
                <a:ahLst/>
                <a:cxnLst>
                  <a:cxn ang="0">
                    <a:pos x="T0" y="T1"/>
                  </a:cxn>
                  <a:cxn ang="0">
                    <a:pos x="T2" y="T3"/>
                  </a:cxn>
                  <a:cxn ang="0">
                    <a:pos x="T4" y="T5"/>
                  </a:cxn>
                  <a:cxn ang="0">
                    <a:pos x="T6" y="T7"/>
                  </a:cxn>
                  <a:cxn ang="0">
                    <a:pos x="T8" y="T9"/>
                  </a:cxn>
                </a:cxnLst>
                <a:rect l="0" t="0" r="r" b="b"/>
                <a:pathLst>
                  <a:path w="48" h="42">
                    <a:moveTo>
                      <a:pt x="19" y="4"/>
                    </a:moveTo>
                    <a:cubicBezTo>
                      <a:pt x="30" y="0"/>
                      <a:pt x="42" y="5"/>
                      <a:pt x="45" y="14"/>
                    </a:cubicBezTo>
                    <a:cubicBezTo>
                      <a:pt x="48" y="24"/>
                      <a:pt x="42" y="35"/>
                      <a:pt x="30" y="39"/>
                    </a:cubicBezTo>
                    <a:cubicBezTo>
                      <a:pt x="19" y="42"/>
                      <a:pt x="7" y="38"/>
                      <a:pt x="4" y="28"/>
                    </a:cubicBezTo>
                    <a:cubicBezTo>
                      <a:pt x="0" y="18"/>
                      <a:pt x="7" y="8"/>
                      <a:pt x="19" y="4"/>
                    </a:cubicBezTo>
                  </a:path>
                </a:pathLst>
              </a:custGeom>
              <a:solidFill>
                <a:srgbClr val="D7DF2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p>
                <a:endParaRPr lang="en-US" sz="1836"/>
              </a:p>
            </p:txBody>
          </p:sp>
          <p:sp>
            <p:nvSpPr>
              <p:cNvPr id="234" name="Freeform 160"/>
              <p:cNvSpPr>
                <a:spLocks/>
              </p:cNvSpPr>
              <p:nvPr/>
            </p:nvSpPr>
            <p:spPr bwMode="auto">
              <a:xfrm>
                <a:off x="8469313" y="4046538"/>
                <a:ext cx="209550" cy="161925"/>
              </a:xfrm>
              <a:custGeom>
                <a:avLst/>
                <a:gdLst>
                  <a:gd name="T0" fmla="*/ 12 w 27"/>
                  <a:gd name="T1" fmla="*/ 0 h 21"/>
                  <a:gd name="T2" fmla="*/ 15 w 27"/>
                  <a:gd name="T3" fmla="*/ 0 h 21"/>
                  <a:gd name="T4" fmla="*/ 18 w 27"/>
                  <a:gd name="T5" fmla="*/ 2 h 21"/>
                  <a:gd name="T6" fmla="*/ 21 w 27"/>
                  <a:gd name="T7" fmla="*/ 6 h 21"/>
                  <a:gd name="T8" fmla="*/ 25 w 27"/>
                  <a:gd name="T9" fmla="*/ 5 h 21"/>
                  <a:gd name="T10" fmla="*/ 27 w 27"/>
                  <a:gd name="T11" fmla="*/ 9 h 21"/>
                  <a:gd name="T12" fmla="*/ 24 w 27"/>
                  <a:gd name="T13" fmla="*/ 10 h 21"/>
                  <a:gd name="T14" fmla="*/ 26 w 27"/>
                  <a:gd name="T15" fmla="*/ 14 h 21"/>
                  <a:gd name="T16" fmla="*/ 27 w 27"/>
                  <a:gd name="T17" fmla="*/ 17 h 21"/>
                  <a:gd name="T18" fmla="*/ 22 w 27"/>
                  <a:gd name="T19" fmla="*/ 18 h 21"/>
                  <a:gd name="T20" fmla="*/ 20 w 27"/>
                  <a:gd name="T21" fmla="*/ 10 h 21"/>
                  <a:gd name="T22" fmla="*/ 19 w 27"/>
                  <a:gd name="T23" fmla="*/ 9 h 21"/>
                  <a:gd name="T24" fmla="*/ 17 w 27"/>
                  <a:gd name="T25" fmla="*/ 8 h 21"/>
                  <a:gd name="T26" fmla="*/ 17 w 27"/>
                  <a:gd name="T27" fmla="*/ 9 h 21"/>
                  <a:gd name="T28" fmla="*/ 17 w 27"/>
                  <a:gd name="T29" fmla="*/ 10 h 21"/>
                  <a:gd name="T30" fmla="*/ 17 w 27"/>
                  <a:gd name="T31" fmla="*/ 13 h 21"/>
                  <a:gd name="T32" fmla="*/ 15 w 27"/>
                  <a:gd name="T33" fmla="*/ 20 h 21"/>
                  <a:gd name="T34" fmla="*/ 10 w 27"/>
                  <a:gd name="T35" fmla="*/ 19 h 21"/>
                  <a:gd name="T36" fmla="*/ 5 w 27"/>
                  <a:gd name="T37" fmla="*/ 14 h 21"/>
                  <a:gd name="T38" fmla="*/ 2 w 27"/>
                  <a:gd name="T39" fmla="*/ 15 h 21"/>
                  <a:gd name="T40" fmla="*/ 0 w 27"/>
                  <a:gd name="T41" fmla="*/ 10 h 21"/>
                  <a:gd name="T42" fmla="*/ 3 w 27"/>
                  <a:gd name="T43" fmla="*/ 10 h 21"/>
                  <a:gd name="T44" fmla="*/ 1 w 27"/>
                  <a:gd name="T45" fmla="*/ 4 h 21"/>
                  <a:gd name="T46" fmla="*/ 5 w 27"/>
                  <a:gd name="T47" fmla="*/ 3 h 21"/>
                  <a:gd name="T48" fmla="*/ 6 w 27"/>
                  <a:gd name="T49" fmla="*/ 7 h 21"/>
                  <a:gd name="T50" fmla="*/ 8 w 27"/>
                  <a:gd name="T51" fmla="*/ 10 h 21"/>
                  <a:gd name="T52" fmla="*/ 9 w 27"/>
                  <a:gd name="T53" fmla="*/ 12 h 21"/>
                  <a:gd name="T54" fmla="*/ 10 w 27"/>
                  <a:gd name="T55" fmla="*/ 12 h 21"/>
                  <a:gd name="T56" fmla="*/ 11 w 27"/>
                  <a:gd name="T57" fmla="*/ 11 h 21"/>
                  <a:gd name="T58" fmla="*/ 10 w 27"/>
                  <a:gd name="T59" fmla="*/ 8 h 21"/>
                  <a:gd name="T60" fmla="*/ 10 w 27"/>
                  <a:gd name="T61" fmla="*/ 3 h 21"/>
                  <a:gd name="T62" fmla="*/ 12 w 27"/>
                  <a:gd name="T63" fmla="*/ 0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 h="21">
                    <a:moveTo>
                      <a:pt x="12" y="0"/>
                    </a:moveTo>
                    <a:cubicBezTo>
                      <a:pt x="13" y="0"/>
                      <a:pt x="14" y="0"/>
                      <a:pt x="15" y="0"/>
                    </a:cubicBezTo>
                    <a:cubicBezTo>
                      <a:pt x="16" y="1"/>
                      <a:pt x="17" y="1"/>
                      <a:pt x="18" y="2"/>
                    </a:cubicBezTo>
                    <a:cubicBezTo>
                      <a:pt x="19" y="3"/>
                      <a:pt x="20" y="4"/>
                      <a:pt x="21" y="6"/>
                    </a:cubicBezTo>
                    <a:cubicBezTo>
                      <a:pt x="25" y="5"/>
                      <a:pt x="25" y="5"/>
                      <a:pt x="25" y="5"/>
                    </a:cubicBezTo>
                    <a:cubicBezTo>
                      <a:pt x="27" y="9"/>
                      <a:pt x="27" y="9"/>
                      <a:pt x="27" y="9"/>
                    </a:cubicBezTo>
                    <a:cubicBezTo>
                      <a:pt x="24" y="10"/>
                      <a:pt x="24" y="10"/>
                      <a:pt x="24" y="10"/>
                    </a:cubicBezTo>
                    <a:cubicBezTo>
                      <a:pt x="25" y="11"/>
                      <a:pt x="25" y="13"/>
                      <a:pt x="26" y="14"/>
                    </a:cubicBezTo>
                    <a:cubicBezTo>
                      <a:pt x="26" y="16"/>
                      <a:pt x="27" y="17"/>
                      <a:pt x="27" y="17"/>
                    </a:cubicBezTo>
                    <a:cubicBezTo>
                      <a:pt x="22" y="18"/>
                      <a:pt x="22" y="18"/>
                      <a:pt x="22" y="18"/>
                    </a:cubicBezTo>
                    <a:cubicBezTo>
                      <a:pt x="22" y="15"/>
                      <a:pt x="21" y="13"/>
                      <a:pt x="20" y="10"/>
                    </a:cubicBezTo>
                    <a:cubicBezTo>
                      <a:pt x="19" y="10"/>
                      <a:pt x="19" y="9"/>
                      <a:pt x="19" y="9"/>
                    </a:cubicBezTo>
                    <a:cubicBezTo>
                      <a:pt x="18" y="8"/>
                      <a:pt x="18" y="8"/>
                      <a:pt x="17" y="8"/>
                    </a:cubicBezTo>
                    <a:cubicBezTo>
                      <a:pt x="17" y="9"/>
                      <a:pt x="17" y="9"/>
                      <a:pt x="17" y="9"/>
                    </a:cubicBezTo>
                    <a:cubicBezTo>
                      <a:pt x="17" y="9"/>
                      <a:pt x="17" y="10"/>
                      <a:pt x="17" y="10"/>
                    </a:cubicBezTo>
                    <a:cubicBezTo>
                      <a:pt x="17" y="11"/>
                      <a:pt x="17" y="12"/>
                      <a:pt x="17" y="13"/>
                    </a:cubicBezTo>
                    <a:cubicBezTo>
                      <a:pt x="18" y="17"/>
                      <a:pt x="17" y="20"/>
                      <a:pt x="15" y="20"/>
                    </a:cubicBezTo>
                    <a:cubicBezTo>
                      <a:pt x="13" y="21"/>
                      <a:pt x="12" y="20"/>
                      <a:pt x="10" y="19"/>
                    </a:cubicBezTo>
                    <a:cubicBezTo>
                      <a:pt x="8" y="18"/>
                      <a:pt x="7" y="16"/>
                      <a:pt x="5" y="14"/>
                    </a:cubicBezTo>
                    <a:cubicBezTo>
                      <a:pt x="2" y="15"/>
                      <a:pt x="2" y="15"/>
                      <a:pt x="2" y="15"/>
                    </a:cubicBezTo>
                    <a:cubicBezTo>
                      <a:pt x="0" y="10"/>
                      <a:pt x="0" y="10"/>
                      <a:pt x="0" y="10"/>
                    </a:cubicBezTo>
                    <a:cubicBezTo>
                      <a:pt x="3" y="10"/>
                      <a:pt x="3" y="10"/>
                      <a:pt x="3" y="10"/>
                    </a:cubicBezTo>
                    <a:cubicBezTo>
                      <a:pt x="2" y="7"/>
                      <a:pt x="1" y="6"/>
                      <a:pt x="1" y="4"/>
                    </a:cubicBezTo>
                    <a:cubicBezTo>
                      <a:pt x="5" y="3"/>
                      <a:pt x="5" y="3"/>
                      <a:pt x="5" y="3"/>
                    </a:cubicBezTo>
                    <a:cubicBezTo>
                      <a:pt x="6" y="4"/>
                      <a:pt x="6" y="5"/>
                      <a:pt x="6" y="7"/>
                    </a:cubicBezTo>
                    <a:cubicBezTo>
                      <a:pt x="6" y="8"/>
                      <a:pt x="7" y="9"/>
                      <a:pt x="8" y="10"/>
                    </a:cubicBezTo>
                    <a:cubicBezTo>
                      <a:pt x="8" y="11"/>
                      <a:pt x="8" y="11"/>
                      <a:pt x="9" y="12"/>
                    </a:cubicBezTo>
                    <a:cubicBezTo>
                      <a:pt x="9" y="12"/>
                      <a:pt x="10" y="12"/>
                      <a:pt x="10" y="12"/>
                    </a:cubicBezTo>
                    <a:cubicBezTo>
                      <a:pt x="10" y="12"/>
                      <a:pt x="11" y="12"/>
                      <a:pt x="11" y="11"/>
                    </a:cubicBezTo>
                    <a:cubicBezTo>
                      <a:pt x="11" y="11"/>
                      <a:pt x="11" y="10"/>
                      <a:pt x="10" y="8"/>
                    </a:cubicBezTo>
                    <a:cubicBezTo>
                      <a:pt x="10" y="6"/>
                      <a:pt x="10" y="4"/>
                      <a:pt x="10" y="3"/>
                    </a:cubicBezTo>
                    <a:cubicBezTo>
                      <a:pt x="10" y="1"/>
                      <a:pt x="11" y="0"/>
                      <a:pt x="12" y="0"/>
                    </a:cubicBezTo>
                    <a:close/>
                  </a:path>
                </a:pathLst>
              </a:custGeom>
              <a:solidFill>
                <a:srgbClr val="D7DF2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p>
                <a:endParaRPr lang="en-US" sz="1836"/>
              </a:p>
            </p:txBody>
          </p:sp>
          <p:sp>
            <p:nvSpPr>
              <p:cNvPr id="235" name="Rectangle 161"/>
              <p:cNvSpPr>
                <a:spLocks noChangeArrowheads="1"/>
              </p:cNvSpPr>
              <p:nvPr/>
            </p:nvSpPr>
            <p:spPr bwMode="auto">
              <a:xfrm>
                <a:off x="8377238" y="3538538"/>
                <a:ext cx="92075" cy="22225"/>
              </a:xfrm>
              <a:prstGeom prst="rect">
                <a:avLst/>
              </a:prstGeom>
              <a:solidFill>
                <a:srgbClr val="43884E"/>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3260" tIns="46630" rIns="93260" bIns="46630" numCol="1" anchor="t" anchorCtr="0" compatLnSpc="1">
                <a:prstTxWarp prst="textNoShape">
                  <a:avLst/>
                </a:prstTxWarp>
              </a:bodyPr>
              <a:lstStyle/>
              <a:p>
                <a:endParaRPr lang="en-US" sz="1836"/>
              </a:p>
            </p:txBody>
          </p:sp>
          <p:sp>
            <p:nvSpPr>
              <p:cNvPr id="236" name="Freeform 162"/>
              <p:cNvSpPr>
                <a:spLocks/>
              </p:cNvSpPr>
              <p:nvPr/>
            </p:nvSpPr>
            <p:spPr bwMode="auto">
              <a:xfrm>
                <a:off x="8377238" y="3538538"/>
                <a:ext cx="107950" cy="114300"/>
              </a:xfrm>
              <a:custGeom>
                <a:avLst/>
                <a:gdLst>
                  <a:gd name="T0" fmla="*/ 11 w 14"/>
                  <a:gd name="T1" fmla="*/ 0 h 15"/>
                  <a:gd name="T2" fmla="*/ 3 w 14"/>
                  <a:gd name="T3" fmla="*/ 2 h 15"/>
                  <a:gd name="T4" fmla="*/ 0 w 14"/>
                  <a:gd name="T5" fmla="*/ 3 h 15"/>
                  <a:gd name="T6" fmla="*/ 5 w 14"/>
                  <a:gd name="T7" fmla="*/ 14 h 15"/>
                  <a:gd name="T8" fmla="*/ 11 w 14"/>
                  <a:gd name="T9" fmla="*/ 11 h 15"/>
                  <a:gd name="T10" fmla="*/ 14 w 14"/>
                  <a:gd name="T11" fmla="*/ 15 h 15"/>
                  <a:gd name="T12" fmla="*/ 12 w 14"/>
                  <a:gd name="T13" fmla="*/ 0 h 15"/>
                  <a:gd name="T14" fmla="*/ 11 w 14"/>
                  <a:gd name="T15" fmla="*/ 0 h 1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4" h="15">
                    <a:moveTo>
                      <a:pt x="11" y="0"/>
                    </a:moveTo>
                    <a:cubicBezTo>
                      <a:pt x="8" y="0"/>
                      <a:pt x="5" y="1"/>
                      <a:pt x="3" y="2"/>
                    </a:cubicBezTo>
                    <a:cubicBezTo>
                      <a:pt x="2" y="2"/>
                      <a:pt x="1" y="2"/>
                      <a:pt x="0" y="3"/>
                    </a:cubicBezTo>
                    <a:cubicBezTo>
                      <a:pt x="5" y="14"/>
                      <a:pt x="5" y="14"/>
                      <a:pt x="5" y="14"/>
                    </a:cubicBezTo>
                    <a:cubicBezTo>
                      <a:pt x="11" y="11"/>
                      <a:pt x="11" y="11"/>
                      <a:pt x="11" y="11"/>
                    </a:cubicBezTo>
                    <a:cubicBezTo>
                      <a:pt x="14" y="15"/>
                      <a:pt x="14" y="15"/>
                      <a:pt x="14" y="15"/>
                    </a:cubicBezTo>
                    <a:cubicBezTo>
                      <a:pt x="13" y="10"/>
                      <a:pt x="12" y="5"/>
                      <a:pt x="12" y="0"/>
                    </a:cubicBezTo>
                    <a:cubicBezTo>
                      <a:pt x="11" y="0"/>
                      <a:pt x="11" y="0"/>
                      <a:pt x="11" y="0"/>
                    </a:cubicBezTo>
                  </a:path>
                </a:pathLst>
              </a:custGeom>
              <a:solidFill>
                <a:srgbClr val="BBC04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p>
                <a:endParaRPr lang="en-US" sz="1836"/>
              </a:p>
            </p:txBody>
          </p:sp>
          <p:sp>
            <p:nvSpPr>
              <p:cNvPr id="237" name="Oval 163"/>
              <p:cNvSpPr>
                <a:spLocks noChangeArrowheads="1"/>
              </p:cNvSpPr>
              <p:nvPr/>
            </p:nvSpPr>
            <p:spPr bwMode="auto">
              <a:xfrm>
                <a:off x="8329613" y="3630613"/>
                <a:ext cx="31750" cy="30163"/>
              </a:xfrm>
              <a:prstGeom prst="ellipse">
                <a:avLst/>
              </a:prstGeom>
              <a:solidFill>
                <a:srgbClr val="BBC04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p>
                <a:endParaRPr lang="en-US" sz="1836"/>
              </a:p>
            </p:txBody>
          </p:sp>
          <p:sp>
            <p:nvSpPr>
              <p:cNvPr id="238" name="Freeform 164"/>
              <p:cNvSpPr>
                <a:spLocks/>
              </p:cNvSpPr>
              <p:nvPr/>
            </p:nvSpPr>
            <p:spPr bwMode="auto">
              <a:xfrm>
                <a:off x="8145463" y="3244850"/>
                <a:ext cx="315913" cy="207963"/>
              </a:xfrm>
              <a:custGeom>
                <a:avLst/>
                <a:gdLst>
                  <a:gd name="T0" fmla="*/ 23 w 41"/>
                  <a:gd name="T1" fmla="*/ 0 h 27"/>
                  <a:gd name="T2" fmla="*/ 27 w 41"/>
                  <a:gd name="T3" fmla="*/ 0 h 27"/>
                  <a:gd name="T4" fmla="*/ 31 w 41"/>
                  <a:gd name="T5" fmla="*/ 1 h 27"/>
                  <a:gd name="T6" fmla="*/ 34 w 41"/>
                  <a:gd name="T7" fmla="*/ 5 h 27"/>
                  <a:gd name="T8" fmla="*/ 40 w 41"/>
                  <a:gd name="T9" fmla="*/ 3 h 27"/>
                  <a:gd name="T10" fmla="*/ 41 w 41"/>
                  <a:gd name="T11" fmla="*/ 8 h 27"/>
                  <a:gd name="T12" fmla="*/ 37 w 41"/>
                  <a:gd name="T13" fmla="*/ 10 h 27"/>
                  <a:gd name="T14" fmla="*/ 38 w 41"/>
                  <a:gd name="T15" fmla="*/ 15 h 27"/>
                  <a:gd name="T16" fmla="*/ 38 w 41"/>
                  <a:gd name="T17" fmla="*/ 19 h 27"/>
                  <a:gd name="T18" fmla="*/ 30 w 41"/>
                  <a:gd name="T19" fmla="*/ 22 h 27"/>
                  <a:gd name="T20" fmla="*/ 30 w 41"/>
                  <a:gd name="T21" fmla="*/ 12 h 27"/>
                  <a:gd name="T22" fmla="*/ 29 w 41"/>
                  <a:gd name="T23" fmla="*/ 10 h 27"/>
                  <a:gd name="T24" fmla="*/ 27 w 41"/>
                  <a:gd name="T25" fmla="*/ 10 h 27"/>
                  <a:gd name="T26" fmla="*/ 26 w 41"/>
                  <a:gd name="T27" fmla="*/ 11 h 27"/>
                  <a:gd name="T28" fmla="*/ 25 w 41"/>
                  <a:gd name="T29" fmla="*/ 13 h 27"/>
                  <a:gd name="T30" fmla="*/ 25 w 41"/>
                  <a:gd name="T31" fmla="*/ 16 h 27"/>
                  <a:gd name="T32" fmla="*/ 18 w 41"/>
                  <a:gd name="T33" fmla="*/ 26 h 27"/>
                  <a:gd name="T34" fmla="*/ 11 w 41"/>
                  <a:gd name="T35" fmla="*/ 26 h 27"/>
                  <a:gd name="T36" fmla="*/ 6 w 41"/>
                  <a:gd name="T37" fmla="*/ 21 h 27"/>
                  <a:gd name="T38" fmla="*/ 1 w 41"/>
                  <a:gd name="T39" fmla="*/ 22 h 27"/>
                  <a:gd name="T40" fmla="*/ 0 w 41"/>
                  <a:gd name="T41" fmla="*/ 17 h 27"/>
                  <a:gd name="T42" fmla="*/ 4 w 41"/>
                  <a:gd name="T43" fmla="*/ 16 h 27"/>
                  <a:gd name="T44" fmla="*/ 3 w 41"/>
                  <a:gd name="T45" fmla="*/ 9 h 27"/>
                  <a:gd name="T46" fmla="*/ 11 w 41"/>
                  <a:gd name="T47" fmla="*/ 6 h 27"/>
                  <a:gd name="T48" fmla="*/ 10 w 41"/>
                  <a:gd name="T49" fmla="*/ 11 h 27"/>
                  <a:gd name="T50" fmla="*/ 11 w 41"/>
                  <a:gd name="T51" fmla="*/ 15 h 27"/>
                  <a:gd name="T52" fmla="*/ 12 w 41"/>
                  <a:gd name="T53" fmla="*/ 17 h 27"/>
                  <a:gd name="T54" fmla="*/ 14 w 41"/>
                  <a:gd name="T55" fmla="*/ 17 h 27"/>
                  <a:gd name="T56" fmla="*/ 16 w 41"/>
                  <a:gd name="T57" fmla="*/ 15 h 27"/>
                  <a:gd name="T58" fmla="*/ 16 w 41"/>
                  <a:gd name="T59" fmla="*/ 12 h 27"/>
                  <a:gd name="T60" fmla="*/ 18 w 41"/>
                  <a:gd name="T61" fmla="*/ 4 h 27"/>
                  <a:gd name="T62" fmla="*/ 23 w 41"/>
                  <a:gd name="T63" fmla="*/ 0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41" h="27">
                    <a:moveTo>
                      <a:pt x="23" y="0"/>
                    </a:moveTo>
                    <a:cubicBezTo>
                      <a:pt x="24" y="0"/>
                      <a:pt x="25" y="0"/>
                      <a:pt x="27" y="0"/>
                    </a:cubicBezTo>
                    <a:cubicBezTo>
                      <a:pt x="28" y="0"/>
                      <a:pt x="30" y="0"/>
                      <a:pt x="31" y="1"/>
                    </a:cubicBezTo>
                    <a:cubicBezTo>
                      <a:pt x="32" y="2"/>
                      <a:pt x="33" y="3"/>
                      <a:pt x="34" y="5"/>
                    </a:cubicBezTo>
                    <a:cubicBezTo>
                      <a:pt x="40" y="3"/>
                      <a:pt x="40" y="3"/>
                      <a:pt x="40" y="3"/>
                    </a:cubicBezTo>
                    <a:cubicBezTo>
                      <a:pt x="41" y="8"/>
                      <a:pt x="41" y="8"/>
                      <a:pt x="41" y="8"/>
                    </a:cubicBezTo>
                    <a:cubicBezTo>
                      <a:pt x="37" y="10"/>
                      <a:pt x="37" y="10"/>
                      <a:pt x="37" y="10"/>
                    </a:cubicBezTo>
                    <a:cubicBezTo>
                      <a:pt x="37" y="12"/>
                      <a:pt x="38" y="13"/>
                      <a:pt x="38" y="15"/>
                    </a:cubicBezTo>
                    <a:cubicBezTo>
                      <a:pt x="38" y="17"/>
                      <a:pt x="38" y="18"/>
                      <a:pt x="38" y="19"/>
                    </a:cubicBezTo>
                    <a:cubicBezTo>
                      <a:pt x="30" y="22"/>
                      <a:pt x="30" y="22"/>
                      <a:pt x="30" y="22"/>
                    </a:cubicBezTo>
                    <a:cubicBezTo>
                      <a:pt x="31" y="18"/>
                      <a:pt x="31" y="15"/>
                      <a:pt x="30" y="12"/>
                    </a:cubicBezTo>
                    <a:cubicBezTo>
                      <a:pt x="30" y="11"/>
                      <a:pt x="29" y="10"/>
                      <a:pt x="29" y="10"/>
                    </a:cubicBezTo>
                    <a:cubicBezTo>
                      <a:pt x="28" y="10"/>
                      <a:pt x="28" y="10"/>
                      <a:pt x="27" y="10"/>
                    </a:cubicBezTo>
                    <a:cubicBezTo>
                      <a:pt x="26" y="10"/>
                      <a:pt x="26" y="10"/>
                      <a:pt x="26" y="11"/>
                    </a:cubicBezTo>
                    <a:cubicBezTo>
                      <a:pt x="25" y="11"/>
                      <a:pt x="25" y="12"/>
                      <a:pt x="25" y="13"/>
                    </a:cubicBezTo>
                    <a:cubicBezTo>
                      <a:pt x="25" y="13"/>
                      <a:pt x="25" y="14"/>
                      <a:pt x="25" y="16"/>
                    </a:cubicBezTo>
                    <a:cubicBezTo>
                      <a:pt x="25" y="21"/>
                      <a:pt x="22" y="25"/>
                      <a:pt x="18" y="26"/>
                    </a:cubicBezTo>
                    <a:cubicBezTo>
                      <a:pt x="16" y="27"/>
                      <a:pt x="13" y="27"/>
                      <a:pt x="11" y="26"/>
                    </a:cubicBezTo>
                    <a:cubicBezTo>
                      <a:pt x="9" y="25"/>
                      <a:pt x="7" y="23"/>
                      <a:pt x="6" y="21"/>
                    </a:cubicBezTo>
                    <a:cubicBezTo>
                      <a:pt x="1" y="22"/>
                      <a:pt x="1" y="22"/>
                      <a:pt x="1" y="22"/>
                    </a:cubicBezTo>
                    <a:cubicBezTo>
                      <a:pt x="0" y="17"/>
                      <a:pt x="0" y="17"/>
                      <a:pt x="0" y="17"/>
                    </a:cubicBezTo>
                    <a:cubicBezTo>
                      <a:pt x="4" y="16"/>
                      <a:pt x="4" y="16"/>
                      <a:pt x="4" y="16"/>
                    </a:cubicBezTo>
                    <a:cubicBezTo>
                      <a:pt x="3" y="13"/>
                      <a:pt x="3" y="11"/>
                      <a:pt x="3" y="9"/>
                    </a:cubicBezTo>
                    <a:cubicBezTo>
                      <a:pt x="11" y="6"/>
                      <a:pt x="11" y="6"/>
                      <a:pt x="11" y="6"/>
                    </a:cubicBezTo>
                    <a:cubicBezTo>
                      <a:pt x="10" y="8"/>
                      <a:pt x="10" y="9"/>
                      <a:pt x="10" y="11"/>
                    </a:cubicBezTo>
                    <a:cubicBezTo>
                      <a:pt x="10" y="12"/>
                      <a:pt x="11" y="14"/>
                      <a:pt x="11" y="15"/>
                    </a:cubicBezTo>
                    <a:cubicBezTo>
                      <a:pt x="11" y="16"/>
                      <a:pt x="12" y="16"/>
                      <a:pt x="12" y="17"/>
                    </a:cubicBezTo>
                    <a:cubicBezTo>
                      <a:pt x="13" y="17"/>
                      <a:pt x="13" y="17"/>
                      <a:pt x="14" y="17"/>
                    </a:cubicBezTo>
                    <a:cubicBezTo>
                      <a:pt x="15" y="17"/>
                      <a:pt x="15" y="16"/>
                      <a:pt x="16" y="15"/>
                    </a:cubicBezTo>
                    <a:cubicBezTo>
                      <a:pt x="16" y="15"/>
                      <a:pt x="16" y="13"/>
                      <a:pt x="16" y="12"/>
                    </a:cubicBezTo>
                    <a:cubicBezTo>
                      <a:pt x="16" y="9"/>
                      <a:pt x="17" y="6"/>
                      <a:pt x="18" y="4"/>
                    </a:cubicBezTo>
                    <a:cubicBezTo>
                      <a:pt x="19" y="2"/>
                      <a:pt x="21" y="1"/>
                      <a:pt x="23" y="0"/>
                    </a:cubicBezTo>
                    <a:close/>
                  </a:path>
                </a:pathLst>
              </a:custGeom>
              <a:solidFill>
                <a:srgbClr val="D7DF2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p>
                <a:endParaRPr lang="en-US" sz="1836"/>
              </a:p>
            </p:txBody>
          </p:sp>
          <p:sp>
            <p:nvSpPr>
              <p:cNvPr id="239" name="Freeform 165"/>
              <p:cNvSpPr>
                <a:spLocks/>
              </p:cNvSpPr>
              <p:nvPr/>
            </p:nvSpPr>
            <p:spPr bwMode="auto">
              <a:xfrm>
                <a:off x="8377238" y="2897188"/>
                <a:ext cx="695325" cy="1219200"/>
              </a:xfrm>
              <a:custGeom>
                <a:avLst/>
                <a:gdLst>
                  <a:gd name="T0" fmla="*/ 62 w 90"/>
                  <a:gd name="T1" fmla="*/ 158 h 158"/>
                  <a:gd name="T2" fmla="*/ 26 w 90"/>
                  <a:gd name="T3" fmla="*/ 144 h 158"/>
                  <a:gd name="T4" fmla="*/ 13 w 90"/>
                  <a:gd name="T5" fmla="*/ 1 h 158"/>
                  <a:gd name="T6" fmla="*/ 31 w 90"/>
                  <a:gd name="T7" fmla="*/ 2 h 158"/>
                  <a:gd name="T8" fmla="*/ 90 w 90"/>
                  <a:gd name="T9" fmla="*/ 0 h 158"/>
                  <a:gd name="T10" fmla="*/ 64 w 90"/>
                  <a:gd name="T11" fmla="*/ 157 h 158"/>
                  <a:gd name="T12" fmla="*/ 62 w 90"/>
                  <a:gd name="T13" fmla="*/ 158 h 158"/>
                </a:gdLst>
                <a:ahLst/>
                <a:cxnLst>
                  <a:cxn ang="0">
                    <a:pos x="T0" y="T1"/>
                  </a:cxn>
                  <a:cxn ang="0">
                    <a:pos x="T2" y="T3"/>
                  </a:cxn>
                  <a:cxn ang="0">
                    <a:pos x="T4" y="T5"/>
                  </a:cxn>
                  <a:cxn ang="0">
                    <a:pos x="T6" y="T7"/>
                  </a:cxn>
                  <a:cxn ang="0">
                    <a:pos x="T8" y="T9"/>
                  </a:cxn>
                  <a:cxn ang="0">
                    <a:pos x="T10" y="T11"/>
                  </a:cxn>
                  <a:cxn ang="0">
                    <a:pos x="T12" y="T13"/>
                  </a:cxn>
                </a:cxnLst>
                <a:rect l="0" t="0" r="r" b="b"/>
                <a:pathLst>
                  <a:path w="90" h="158">
                    <a:moveTo>
                      <a:pt x="62" y="158"/>
                    </a:moveTo>
                    <a:cubicBezTo>
                      <a:pt x="53" y="158"/>
                      <a:pt x="30" y="146"/>
                      <a:pt x="26" y="144"/>
                    </a:cubicBezTo>
                    <a:cubicBezTo>
                      <a:pt x="24" y="136"/>
                      <a:pt x="0" y="48"/>
                      <a:pt x="13" y="1"/>
                    </a:cubicBezTo>
                    <a:cubicBezTo>
                      <a:pt x="18" y="1"/>
                      <a:pt x="24" y="2"/>
                      <a:pt x="31" y="2"/>
                    </a:cubicBezTo>
                    <a:cubicBezTo>
                      <a:pt x="54" y="2"/>
                      <a:pt x="82" y="1"/>
                      <a:pt x="90" y="0"/>
                    </a:cubicBezTo>
                    <a:cubicBezTo>
                      <a:pt x="87" y="13"/>
                      <a:pt x="70" y="91"/>
                      <a:pt x="64" y="157"/>
                    </a:cubicBezTo>
                    <a:cubicBezTo>
                      <a:pt x="64" y="158"/>
                      <a:pt x="63" y="158"/>
                      <a:pt x="62" y="158"/>
                    </a:cubicBezTo>
                  </a:path>
                </a:pathLst>
              </a:custGeom>
              <a:solidFill>
                <a:srgbClr val="00944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p>
                <a:endParaRPr lang="en-US" sz="1836"/>
              </a:p>
            </p:txBody>
          </p:sp>
          <p:sp>
            <p:nvSpPr>
              <p:cNvPr id="240" name="Freeform 166"/>
              <p:cNvSpPr>
                <a:spLocks noEditPoints="1"/>
              </p:cNvSpPr>
              <p:nvPr/>
            </p:nvSpPr>
            <p:spPr bwMode="auto">
              <a:xfrm>
                <a:off x="8353425" y="2890838"/>
                <a:ext cx="735013" cy="1233488"/>
              </a:xfrm>
              <a:custGeom>
                <a:avLst/>
                <a:gdLst>
                  <a:gd name="T0" fmla="*/ 91 w 95"/>
                  <a:gd name="T1" fmla="*/ 3 h 160"/>
                  <a:gd name="T2" fmla="*/ 65 w 95"/>
                  <a:gd name="T3" fmla="*/ 157 h 160"/>
                  <a:gd name="T4" fmla="*/ 65 w 95"/>
                  <a:gd name="T5" fmla="*/ 157 h 160"/>
                  <a:gd name="T6" fmla="*/ 30 w 95"/>
                  <a:gd name="T7" fmla="*/ 144 h 160"/>
                  <a:gd name="T8" fmla="*/ 17 w 95"/>
                  <a:gd name="T9" fmla="*/ 4 h 160"/>
                  <a:gd name="T10" fmla="*/ 34 w 95"/>
                  <a:gd name="T11" fmla="*/ 4 h 160"/>
                  <a:gd name="T12" fmla="*/ 91 w 95"/>
                  <a:gd name="T13" fmla="*/ 3 h 160"/>
                  <a:gd name="T14" fmla="*/ 95 w 95"/>
                  <a:gd name="T15" fmla="*/ 0 h 160"/>
                  <a:gd name="T16" fmla="*/ 34 w 95"/>
                  <a:gd name="T17" fmla="*/ 1 h 160"/>
                  <a:gd name="T18" fmla="*/ 15 w 95"/>
                  <a:gd name="T19" fmla="*/ 1 h 160"/>
                  <a:gd name="T20" fmla="*/ 28 w 95"/>
                  <a:gd name="T21" fmla="*/ 146 h 160"/>
                  <a:gd name="T22" fmla="*/ 65 w 95"/>
                  <a:gd name="T23" fmla="*/ 160 h 160"/>
                  <a:gd name="T24" fmla="*/ 68 w 95"/>
                  <a:gd name="T25" fmla="*/ 158 h 160"/>
                  <a:gd name="T26" fmla="*/ 95 w 95"/>
                  <a:gd name="T27" fmla="*/ 0 h 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5" h="160">
                    <a:moveTo>
                      <a:pt x="91" y="3"/>
                    </a:moveTo>
                    <a:cubicBezTo>
                      <a:pt x="87" y="20"/>
                      <a:pt x="71" y="94"/>
                      <a:pt x="65" y="157"/>
                    </a:cubicBezTo>
                    <a:cubicBezTo>
                      <a:pt x="65" y="157"/>
                      <a:pt x="65" y="157"/>
                      <a:pt x="65" y="157"/>
                    </a:cubicBezTo>
                    <a:cubicBezTo>
                      <a:pt x="58" y="157"/>
                      <a:pt x="38" y="148"/>
                      <a:pt x="30" y="144"/>
                    </a:cubicBezTo>
                    <a:cubicBezTo>
                      <a:pt x="27" y="133"/>
                      <a:pt x="5" y="50"/>
                      <a:pt x="17" y="4"/>
                    </a:cubicBezTo>
                    <a:cubicBezTo>
                      <a:pt x="22" y="4"/>
                      <a:pt x="28" y="4"/>
                      <a:pt x="34" y="4"/>
                    </a:cubicBezTo>
                    <a:cubicBezTo>
                      <a:pt x="56" y="4"/>
                      <a:pt x="81" y="3"/>
                      <a:pt x="91" y="3"/>
                    </a:cubicBezTo>
                    <a:moveTo>
                      <a:pt x="95" y="0"/>
                    </a:moveTo>
                    <a:cubicBezTo>
                      <a:pt x="95" y="0"/>
                      <a:pt x="61" y="1"/>
                      <a:pt x="34" y="1"/>
                    </a:cubicBezTo>
                    <a:cubicBezTo>
                      <a:pt x="27" y="1"/>
                      <a:pt x="21" y="1"/>
                      <a:pt x="15" y="1"/>
                    </a:cubicBezTo>
                    <a:cubicBezTo>
                      <a:pt x="0" y="51"/>
                      <a:pt x="28" y="146"/>
                      <a:pt x="28" y="146"/>
                    </a:cubicBezTo>
                    <a:cubicBezTo>
                      <a:pt x="28" y="146"/>
                      <a:pt x="55" y="160"/>
                      <a:pt x="65" y="160"/>
                    </a:cubicBezTo>
                    <a:cubicBezTo>
                      <a:pt x="67" y="160"/>
                      <a:pt x="68" y="160"/>
                      <a:pt x="68" y="158"/>
                    </a:cubicBezTo>
                    <a:cubicBezTo>
                      <a:pt x="75" y="85"/>
                      <a:pt x="95" y="0"/>
                      <a:pt x="95" y="0"/>
                    </a:cubicBezTo>
                  </a:path>
                </a:pathLst>
              </a:custGeom>
              <a:solidFill>
                <a:srgbClr val="D7DF2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p>
                <a:endParaRPr lang="en-US" sz="1836"/>
              </a:p>
            </p:txBody>
          </p:sp>
          <p:sp>
            <p:nvSpPr>
              <p:cNvPr id="241" name="Freeform 167"/>
              <p:cNvSpPr>
                <a:spLocks/>
              </p:cNvSpPr>
              <p:nvPr/>
            </p:nvSpPr>
            <p:spPr bwMode="auto">
              <a:xfrm>
                <a:off x="8531225" y="3452813"/>
                <a:ext cx="339725" cy="285750"/>
              </a:xfrm>
              <a:custGeom>
                <a:avLst/>
                <a:gdLst>
                  <a:gd name="T0" fmla="*/ 22 w 44"/>
                  <a:gd name="T1" fmla="*/ 1 h 37"/>
                  <a:gd name="T2" fmla="*/ 44 w 44"/>
                  <a:gd name="T3" fmla="*/ 19 h 37"/>
                  <a:gd name="T4" fmla="*/ 22 w 44"/>
                  <a:gd name="T5" fmla="*/ 37 h 37"/>
                  <a:gd name="T6" fmla="*/ 0 w 44"/>
                  <a:gd name="T7" fmla="*/ 19 h 37"/>
                  <a:gd name="T8" fmla="*/ 22 w 44"/>
                  <a:gd name="T9" fmla="*/ 1 h 37"/>
                </a:gdLst>
                <a:ahLst/>
                <a:cxnLst>
                  <a:cxn ang="0">
                    <a:pos x="T0" y="T1"/>
                  </a:cxn>
                  <a:cxn ang="0">
                    <a:pos x="T2" y="T3"/>
                  </a:cxn>
                  <a:cxn ang="0">
                    <a:pos x="T4" y="T5"/>
                  </a:cxn>
                  <a:cxn ang="0">
                    <a:pos x="T6" y="T7"/>
                  </a:cxn>
                  <a:cxn ang="0">
                    <a:pos x="T8" y="T9"/>
                  </a:cxn>
                </a:cxnLst>
                <a:rect l="0" t="0" r="r" b="b"/>
                <a:pathLst>
                  <a:path w="44" h="37">
                    <a:moveTo>
                      <a:pt x="22" y="1"/>
                    </a:moveTo>
                    <a:cubicBezTo>
                      <a:pt x="34" y="1"/>
                      <a:pt x="44" y="9"/>
                      <a:pt x="44" y="19"/>
                    </a:cubicBezTo>
                    <a:cubicBezTo>
                      <a:pt x="44" y="29"/>
                      <a:pt x="34" y="37"/>
                      <a:pt x="22" y="37"/>
                    </a:cubicBezTo>
                    <a:cubicBezTo>
                      <a:pt x="10" y="37"/>
                      <a:pt x="0" y="29"/>
                      <a:pt x="0" y="19"/>
                    </a:cubicBezTo>
                    <a:cubicBezTo>
                      <a:pt x="0" y="9"/>
                      <a:pt x="10" y="0"/>
                      <a:pt x="22" y="1"/>
                    </a:cubicBezTo>
                  </a:path>
                </a:pathLst>
              </a:custGeom>
              <a:solidFill>
                <a:srgbClr val="D7DF2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p>
                <a:endParaRPr lang="en-US" sz="1836"/>
              </a:p>
            </p:txBody>
          </p:sp>
          <p:sp>
            <p:nvSpPr>
              <p:cNvPr id="242" name="Freeform 168"/>
              <p:cNvSpPr>
                <a:spLocks/>
              </p:cNvSpPr>
              <p:nvPr/>
            </p:nvSpPr>
            <p:spPr bwMode="auto">
              <a:xfrm>
                <a:off x="8555038" y="3059113"/>
                <a:ext cx="323850" cy="177800"/>
              </a:xfrm>
              <a:custGeom>
                <a:avLst/>
                <a:gdLst>
                  <a:gd name="T0" fmla="*/ 28 w 42"/>
                  <a:gd name="T1" fmla="*/ 0 h 23"/>
                  <a:gd name="T2" fmla="*/ 32 w 42"/>
                  <a:gd name="T3" fmla="*/ 1 h 23"/>
                  <a:gd name="T4" fmla="*/ 35 w 42"/>
                  <a:gd name="T5" fmla="*/ 4 h 23"/>
                  <a:gd name="T6" fmla="*/ 37 w 42"/>
                  <a:gd name="T7" fmla="*/ 9 h 23"/>
                  <a:gd name="T8" fmla="*/ 42 w 42"/>
                  <a:gd name="T9" fmla="*/ 9 h 23"/>
                  <a:gd name="T10" fmla="*/ 42 w 42"/>
                  <a:gd name="T11" fmla="*/ 15 h 23"/>
                  <a:gd name="T12" fmla="*/ 37 w 42"/>
                  <a:gd name="T13" fmla="*/ 14 h 23"/>
                  <a:gd name="T14" fmla="*/ 36 w 42"/>
                  <a:gd name="T15" fmla="*/ 20 h 23"/>
                  <a:gd name="T16" fmla="*/ 35 w 42"/>
                  <a:gd name="T17" fmla="*/ 23 h 23"/>
                  <a:gd name="T18" fmla="*/ 26 w 42"/>
                  <a:gd name="T19" fmla="*/ 23 h 23"/>
                  <a:gd name="T20" fmla="*/ 30 w 42"/>
                  <a:gd name="T21" fmla="*/ 14 h 23"/>
                  <a:gd name="T22" fmla="*/ 30 w 42"/>
                  <a:gd name="T23" fmla="*/ 12 h 23"/>
                  <a:gd name="T24" fmla="*/ 28 w 42"/>
                  <a:gd name="T25" fmla="*/ 11 h 23"/>
                  <a:gd name="T26" fmla="*/ 27 w 42"/>
                  <a:gd name="T27" fmla="*/ 11 h 23"/>
                  <a:gd name="T28" fmla="*/ 26 w 42"/>
                  <a:gd name="T29" fmla="*/ 13 h 23"/>
                  <a:gd name="T30" fmla="*/ 24 w 42"/>
                  <a:gd name="T31" fmla="*/ 16 h 23"/>
                  <a:gd name="T32" fmla="*/ 14 w 42"/>
                  <a:gd name="T33" fmla="*/ 23 h 23"/>
                  <a:gd name="T34" fmla="*/ 8 w 42"/>
                  <a:gd name="T35" fmla="*/ 20 h 23"/>
                  <a:gd name="T36" fmla="*/ 5 w 42"/>
                  <a:gd name="T37" fmla="*/ 13 h 23"/>
                  <a:gd name="T38" fmla="*/ 0 w 42"/>
                  <a:gd name="T39" fmla="*/ 13 h 23"/>
                  <a:gd name="T40" fmla="*/ 0 w 42"/>
                  <a:gd name="T41" fmla="*/ 7 h 23"/>
                  <a:gd name="T42" fmla="*/ 5 w 42"/>
                  <a:gd name="T43" fmla="*/ 7 h 23"/>
                  <a:gd name="T44" fmla="*/ 6 w 42"/>
                  <a:gd name="T45" fmla="*/ 1 h 23"/>
                  <a:gd name="T46" fmla="*/ 14 w 42"/>
                  <a:gd name="T47" fmla="*/ 1 h 23"/>
                  <a:gd name="T48" fmla="*/ 12 w 42"/>
                  <a:gd name="T49" fmla="*/ 5 h 23"/>
                  <a:gd name="T50" fmla="*/ 12 w 42"/>
                  <a:gd name="T51" fmla="*/ 10 h 23"/>
                  <a:gd name="T52" fmla="*/ 12 w 42"/>
                  <a:gd name="T53" fmla="*/ 12 h 23"/>
                  <a:gd name="T54" fmla="*/ 14 w 42"/>
                  <a:gd name="T55" fmla="*/ 13 h 23"/>
                  <a:gd name="T56" fmla="*/ 16 w 42"/>
                  <a:gd name="T57" fmla="*/ 12 h 23"/>
                  <a:gd name="T58" fmla="*/ 17 w 42"/>
                  <a:gd name="T59" fmla="*/ 9 h 23"/>
                  <a:gd name="T60" fmla="*/ 22 w 42"/>
                  <a:gd name="T61" fmla="*/ 2 h 23"/>
                  <a:gd name="T62" fmla="*/ 28 w 42"/>
                  <a:gd name="T63"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42" h="23">
                    <a:moveTo>
                      <a:pt x="28" y="0"/>
                    </a:moveTo>
                    <a:cubicBezTo>
                      <a:pt x="29" y="0"/>
                      <a:pt x="31" y="1"/>
                      <a:pt x="32" y="1"/>
                    </a:cubicBezTo>
                    <a:cubicBezTo>
                      <a:pt x="33" y="2"/>
                      <a:pt x="34" y="3"/>
                      <a:pt x="35" y="4"/>
                    </a:cubicBezTo>
                    <a:cubicBezTo>
                      <a:pt x="36" y="6"/>
                      <a:pt x="37" y="7"/>
                      <a:pt x="37" y="9"/>
                    </a:cubicBezTo>
                    <a:cubicBezTo>
                      <a:pt x="42" y="9"/>
                      <a:pt x="42" y="9"/>
                      <a:pt x="42" y="9"/>
                    </a:cubicBezTo>
                    <a:cubicBezTo>
                      <a:pt x="42" y="15"/>
                      <a:pt x="42" y="15"/>
                      <a:pt x="42" y="15"/>
                    </a:cubicBezTo>
                    <a:cubicBezTo>
                      <a:pt x="37" y="14"/>
                      <a:pt x="37" y="14"/>
                      <a:pt x="37" y="14"/>
                    </a:cubicBezTo>
                    <a:cubicBezTo>
                      <a:pt x="37" y="16"/>
                      <a:pt x="37" y="18"/>
                      <a:pt x="36" y="20"/>
                    </a:cubicBezTo>
                    <a:cubicBezTo>
                      <a:pt x="36" y="22"/>
                      <a:pt x="36" y="23"/>
                      <a:pt x="35" y="23"/>
                    </a:cubicBezTo>
                    <a:cubicBezTo>
                      <a:pt x="26" y="23"/>
                      <a:pt x="26" y="23"/>
                      <a:pt x="26" y="23"/>
                    </a:cubicBezTo>
                    <a:cubicBezTo>
                      <a:pt x="29" y="20"/>
                      <a:pt x="30" y="17"/>
                      <a:pt x="30" y="14"/>
                    </a:cubicBezTo>
                    <a:cubicBezTo>
                      <a:pt x="30" y="13"/>
                      <a:pt x="30" y="12"/>
                      <a:pt x="30" y="12"/>
                    </a:cubicBezTo>
                    <a:cubicBezTo>
                      <a:pt x="29" y="11"/>
                      <a:pt x="29" y="11"/>
                      <a:pt x="28" y="11"/>
                    </a:cubicBezTo>
                    <a:cubicBezTo>
                      <a:pt x="27" y="11"/>
                      <a:pt x="27" y="11"/>
                      <a:pt x="27" y="11"/>
                    </a:cubicBezTo>
                    <a:cubicBezTo>
                      <a:pt x="26" y="11"/>
                      <a:pt x="26" y="12"/>
                      <a:pt x="26" y="13"/>
                    </a:cubicBezTo>
                    <a:cubicBezTo>
                      <a:pt x="25" y="13"/>
                      <a:pt x="25" y="14"/>
                      <a:pt x="24" y="16"/>
                    </a:cubicBezTo>
                    <a:cubicBezTo>
                      <a:pt x="22" y="20"/>
                      <a:pt x="18" y="23"/>
                      <a:pt x="14" y="23"/>
                    </a:cubicBezTo>
                    <a:cubicBezTo>
                      <a:pt x="11" y="23"/>
                      <a:pt x="9" y="22"/>
                      <a:pt x="8" y="20"/>
                    </a:cubicBezTo>
                    <a:cubicBezTo>
                      <a:pt x="6" y="18"/>
                      <a:pt x="5" y="16"/>
                      <a:pt x="5" y="13"/>
                    </a:cubicBezTo>
                    <a:cubicBezTo>
                      <a:pt x="0" y="13"/>
                      <a:pt x="0" y="13"/>
                      <a:pt x="0" y="13"/>
                    </a:cubicBezTo>
                    <a:cubicBezTo>
                      <a:pt x="0" y="7"/>
                      <a:pt x="0" y="7"/>
                      <a:pt x="0" y="7"/>
                    </a:cubicBezTo>
                    <a:cubicBezTo>
                      <a:pt x="5" y="7"/>
                      <a:pt x="5" y="7"/>
                      <a:pt x="5" y="7"/>
                    </a:cubicBezTo>
                    <a:cubicBezTo>
                      <a:pt x="5" y="5"/>
                      <a:pt x="5" y="2"/>
                      <a:pt x="6" y="1"/>
                    </a:cubicBezTo>
                    <a:cubicBezTo>
                      <a:pt x="14" y="1"/>
                      <a:pt x="14" y="1"/>
                      <a:pt x="14" y="1"/>
                    </a:cubicBezTo>
                    <a:cubicBezTo>
                      <a:pt x="14" y="2"/>
                      <a:pt x="13" y="4"/>
                      <a:pt x="12" y="5"/>
                    </a:cubicBezTo>
                    <a:cubicBezTo>
                      <a:pt x="12" y="7"/>
                      <a:pt x="12" y="8"/>
                      <a:pt x="12" y="10"/>
                    </a:cubicBezTo>
                    <a:cubicBezTo>
                      <a:pt x="12" y="10"/>
                      <a:pt x="12" y="11"/>
                      <a:pt x="12" y="12"/>
                    </a:cubicBezTo>
                    <a:cubicBezTo>
                      <a:pt x="12" y="12"/>
                      <a:pt x="13" y="12"/>
                      <a:pt x="14" y="13"/>
                    </a:cubicBezTo>
                    <a:cubicBezTo>
                      <a:pt x="14" y="13"/>
                      <a:pt x="15" y="12"/>
                      <a:pt x="16" y="12"/>
                    </a:cubicBezTo>
                    <a:cubicBezTo>
                      <a:pt x="16" y="11"/>
                      <a:pt x="17" y="10"/>
                      <a:pt x="17" y="9"/>
                    </a:cubicBezTo>
                    <a:cubicBezTo>
                      <a:pt x="19" y="6"/>
                      <a:pt x="20" y="3"/>
                      <a:pt x="22" y="2"/>
                    </a:cubicBezTo>
                    <a:cubicBezTo>
                      <a:pt x="24" y="1"/>
                      <a:pt x="26" y="0"/>
                      <a:pt x="28" y="0"/>
                    </a:cubicBezTo>
                    <a:close/>
                  </a:path>
                </a:pathLst>
              </a:custGeom>
              <a:solidFill>
                <a:srgbClr val="D7DF2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p>
                <a:endParaRPr lang="en-US" sz="1836"/>
              </a:p>
            </p:txBody>
          </p:sp>
          <p:sp>
            <p:nvSpPr>
              <p:cNvPr id="243" name="Oval 169"/>
              <p:cNvSpPr>
                <a:spLocks noChangeArrowheads="1"/>
              </p:cNvSpPr>
              <p:nvPr/>
            </p:nvSpPr>
            <p:spPr bwMode="auto">
              <a:xfrm>
                <a:off x="8569325" y="3568700"/>
                <a:ext cx="31750" cy="30163"/>
              </a:xfrm>
              <a:prstGeom prst="ellipse">
                <a:avLst/>
              </a:prstGeom>
              <a:solidFill>
                <a:srgbClr val="BBC04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p>
                <a:endParaRPr lang="en-US" sz="1836"/>
              </a:p>
            </p:txBody>
          </p:sp>
          <p:sp>
            <p:nvSpPr>
              <p:cNvPr id="244" name="Freeform 170"/>
              <p:cNvSpPr>
                <a:spLocks/>
              </p:cNvSpPr>
              <p:nvPr/>
            </p:nvSpPr>
            <p:spPr bwMode="auto">
              <a:xfrm>
                <a:off x="8539163" y="3244850"/>
                <a:ext cx="757238" cy="1255713"/>
              </a:xfrm>
              <a:custGeom>
                <a:avLst/>
                <a:gdLst>
                  <a:gd name="T0" fmla="*/ 41 w 98"/>
                  <a:gd name="T1" fmla="*/ 163 h 163"/>
                  <a:gd name="T2" fmla="*/ 7 w 98"/>
                  <a:gd name="T3" fmla="*/ 143 h 163"/>
                  <a:gd name="T4" fmla="*/ 22 w 98"/>
                  <a:gd name="T5" fmla="*/ 0 h 163"/>
                  <a:gd name="T6" fmla="*/ 98 w 98"/>
                  <a:gd name="T7" fmla="*/ 14 h 163"/>
                  <a:gd name="T8" fmla="*/ 42 w 98"/>
                  <a:gd name="T9" fmla="*/ 163 h 163"/>
                  <a:gd name="T10" fmla="*/ 41 w 98"/>
                  <a:gd name="T11" fmla="*/ 163 h 163"/>
                </a:gdLst>
                <a:ahLst/>
                <a:cxnLst>
                  <a:cxn ang="0">
                    <a:pos x="T0" y="T1"/>
                  </a:cxn>
                  <a:cxn ang="0">
                    <a:pos x="T2" y="T3"/>
                  </a:cxn>
                  <a:cxn ang="0">
                    <a:pos x="T4" y="T5"/>
                  </a:cxn>
                  <a:cxn ang="0">
                    <a:pos x="T6" y="T7"/>
                  </a:cxn>
                  <a:cxn ang="0">
                    <a:pos x="T8" y="T9"/>
                  </a:cxn>
                  <a:cxn ang="0">
                    <a:pos x="T10" y="T11"/>
                  </a:cxn>
                </a:cxnLst>
                <a:rect l="0" t="0" r="r" b="b"/>
                <a:pathLst>
                  <a:path w="98" h="163">
                    <a:moveTo>
                      <a:pt x="41" y="163"/>
                    </a:moveTo>
                    <a:cubicBezTo>
                      <a:pt x="35" y="163"/>
                      <a:pt x="15" y="149"/>
                      <a:pt x="7" y="143"/>
                    </a:cubicBezTo>
                    <a:cubicBezTo>
                      <a:pt x="7" y="134"/>
                      <a:pt x="0" y="44"/>
                      <a:pt x="22" y="0"/>
                    </a:cubicBezTo>
                    <a:cubicBezTo>
                      <a:pt x="46" y="6"/>
                      <a:pt x="88" y="13"/>
                      <a:pt x="98" y="14"/>
                    </a:cubicBezTo>
                    <a:cubicBezTo>
                      <a:pt x="92" y="26"/>
                      <a:pt x="61" y="99"/>
                      <a:pt x="42" y="163"/>
                    </a:cubicBezTo>
                    <a:cubicBezTo>
                      <a:pt x="42" y="163"/>
                      <a:pt x="42" y="163"/>
                      <a:pt x="41" y="163"/>
                    </a:cubicBezTo>
                  </a:path>
                </a:pathLst>
              </a:custGeom>
              <a:solidFill>
                <a:srgbClr val="00944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p>
                <a:endParaRPr lang="en-US" sz="1836"/>
              </a:p>
            </p:txBody>
          </p:sp>
          <p:sp>
            <p:nvSpPr>
              <p:cNvPr id="669" name="Freeform 171"/>
              <p:cNvSpPr>
                <a:spLocks noEditPoints="1"/>
              </p:cNvSpPr>
              <p:nvPr/>
            </p:nvSpPr>
            <p:spPr bwMode="auto">
              <a:xfrm>
                <a:off x="8523288" y="3236913"/>
                <a:ext cx="788988" cy="1279525"/>
              </a:xfrm>
              <a:custGeom>
                <a:avLst/>
                <a:gdLst>
                  <a:gd name="T0" fmla="*/ 25 w 102"/>
                  <a:gd name="T1" fmla="*/ 3 h 166"/>
                  <a:gd name="T2" fmla="*/ 98 w 102"/>
                  <a:gd name="T3" fmla="*/ 16 h 166"/>
                  <a:gd name="T4" fmla="*/ 43 w 102"/>
                  <a:gd name="T5" fmla="*/ 163 h 166"/>
                  <a:gd name="T6" fmla="*/ 11 w 102"/>
                  <a:gd name="T7" fmla="*/ 143 h 166"/>
                  <a:gd name="T8" fmla="*/ 25 w 102"/>
                  <a:gd name="T9" fmla="*/ 3 h 166"/>
                  <a:gd name="T10" fmla="*/ 24 w 102"/>
                  <a:gd name="T11" fmla="*/ 0 h 166"/>
                  <a:gd name="T12" fmla="*/ 8 w 102"/>
                  <a:gd name="T13" fmla="*/ 145 h 166"/>
                  <a:gd name="T14" fmla="*/ 43 w 102"/>
                  <a:gd name="T15" fmla="*/ 166 h 166"/>
                  <a:gd name="T16" fmla="*/ 46 w 102"/>
                  <a:gd name="T17" fmla="*/ 164 h 166"/>
                  <a:gd name="T18" fmla="*/ 102 w 102"/>
                  <a:gd name="T19" fmla="*/ 14 h 166"/>
                  <a:gd name="T20" fmla="*/ 24 w 102"/>
                  <a:gd name="T21" fmla="*/ 0 h 1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02" h="166">
                    <a:moveTo>
                      <a:pt x="25" y="3"/>
                    </a:moveTo>
                    <a:cubicBezTo>
                      <a:pt x="47" y="8"/>
                      <a:pt x="86" y="14"/>
                      <a:pt x="98" y="16"/>
                    </a:cubicBezTo>
                    <a:cubicBezTo>
                      <a:pt x="91" y="33"/>
                      <a:pt x="61" y="102"/>
                      <a:pt x="43" y="163"/>
                    </a:cubicBezTo>
                    <a:cubicBezTo>
                      <a:pt x="38" y="162"/>
                      <a:pt x="21" y="151"/>
                      <a:pt x="11" y="143"/>
                    </a:cubicBezTo>
                    <a:cubicBezTo>
                      <a:pt x="10" y="132"/>
                      <a:pt x="5" y="46"/>
                      <a:pt x="25" y="3"/>
                    </a:cubicBezTo>
                    <a:moveTo>
                      <a:pt x="24" y="0"/>
                    </a:moveTo>
                    <a:cubicBezTo>
                      <a:pt x="0" y="46"/>
                      <a:pt x="8" y="145"/>
                      <a:pt x="8" y="145"/>
                    </a:cubicBezTo>
                    <a:cubicBezTo>
                      <a:pt x="8" y="145"/>
                      <a:pt x="35" y="166"/>
                      <a:pt x="43" y="166"/>
                    </a:cubicBezTo>
                    <a:cubicBezTo>
                      <a:pt x="44" y="166"/>
                      <a:pt x="45" y="165"/>
                      <a:pt x="46" y="164"/>
                    </a:cubicBezTo>
                    <a:cubicBezTo>
                      <a:pt x="66" y="94"/>
                      <a:pt x="102" y="14"/>
                      <a:pt x="102" y="14"/>
                    </a:cubicBezTo>
                    <a:cubicBezTo>
                      <a:pt x="102" y="14"/>
                      <a:pt x="50" y="6"/>
                      <a:pt x="24" y="0"/>
                    </a:cubicBezTo>
                  </a:path>
                </a:pathLst>
              </a:custGeom>
              <a:solidFill>
                <a:srgbClr val="D7DF2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p>
                <a:endParaRPr lang="en-US" sz="1836"/>
              </a:p>
            </p:txBody>
          </p:sp>
          <p:sp>
            <p:nvSpPr>
              <p:cNvPr id="670" name="Freeform 172"/>
              <p:cNvSpPr>
                <a:spLocks/>
              </p:cNvSpPr>
              <p:nvPr/>
            </p:nvSpPr>
            <p:spPr bwMode="auto">
              <a:xfrm>
                <a:off x="8624888" y="3692525"/>
                <a:ext cx="369888" cy="330200"/>
              </a:xfrm>
              <a:custGeom>
                <a:avLst/>
                <a:gdLst>
                  <a:gd name="T0" fmla="*/ 32 w 48"/>
                  <a:gd name="T1" fmla="*/ 5 h 43"/>
                  <a:gd name="T2" fmla="*/ 44 w 48"/>
                  <a:gd name="T3" fmla="*/ 31 h 43"/>
                  <a:gd name="T4" fmla="*/ 17 w 48"/>
                  <a:gd name="T5" fmla="*/ 38 h 43"/>
                  <a:gd name="T6" fmla="*/ 4 w 48"/>
                  <a:gd name="T7" fmla="*/ 12 h 43"/>
                  <a:gd name="T8" fmla="*/ 32 w 48"/>
                  <a:gd name="T9" fmla="*/ 5 h 43"/>
                </a:gdLst>
                <a:ahLst/>
                <a:cxnLst>
                  <a:cxn ang="0">
                    <a:pos x="T0" y="T1"/>
                  </a:cxn>
                  <a:cxn ang="0">
                    <a:pos x="T2" y="T3"/>
                  </a:cxn>
                  <a:cxn ang="0">
                    <a:pos x="T4" y="T5"/>
                  </a:cxn>
                  <a:cxn ang="0">
                    <a:pos x="T6" y="T7"/>
                  </a:cxn>
                  <a:cxn ang="0">
                    <a:pos x="T8" y="T9"/>
                  </a:cxn>
                </a:cxnLst>
                <a:rect l="0" t="0" r="r" b="b"/>
                <a:pathLst>
                  <a:path w="48" h="43">
                    <a:moveTo>
                      <a:pt x="32" y="5"/>
                    </a:moveTo>
                    <a:cubicBezTo>
                      <a:pt x="43" y="10"/>
                      <a:pt x="48" y="21"/>
                      <a:pt x="44" y="31"/>
                    </a:cubicBezTo>
                    <a:cubicBezTo>
                      <a:pt x="40" y="40"/>
                      <a:pt x="28" y="43"/>
                      <a:pt x="17" y="38"/>
                    </a:cubicBezTo>
                    <a:cubicBezTo>
                      <a:pt x="6" y="33"/>
                      <a:pt x="0" y="22"/>
                      <a:pt x="4" y="12"/>
                    </a:cubicBezTo>
                    <a:cubicBezTo>
                      <a:pt x="9" y="3"/>
                      <a:pt x="21" y="0"/>
                      <a:pt x="32" y="5"/>
                    </a:cubicBezTo>
                  </a:path>
                </a:pathLst>
              </a:custGeom>
              <a:solidFill>
                <a:srgbClr val="D7DF2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p>
                <a:endParaRPr lang="en-US" sz="1836"/>
              </a:p>
            </p:txBody>
          </p:sp>
          <p:sp>
            <p:nvSpPr>
              <p:cNvPr id="671" name="Freeform 173"/>
              <p:cNvSpPr>
                <a:spLocks/>
              </p:cNvSpPr>
              <p:nvPr/>
            </p:nvSpPr>
            <p:spPr bwMode="auto">
              <a:xfrm>
                <a:off x="8824913" y="3730625"/>
                <a:ext cx="155575" cy="200025"/>
              </a:xfrm>
              <a:custGeom>
                <a:avLst/>
                <a:gdLst>
                  <a:gd name="T0" fmla="*/ 6 w 20"/>
                  <a:gd name="T1" fmla="*/ 0 h 26"/>
                  <a:gd name="T2" fmla="*/ 0 w 20"/>
                  <a:gd name="T3" fmla="*/ 11 h 26"/>
                  <a:gd name="T4" fmla="*/ 7 w 20"/>
                  <a:gd name="T5" fmla="*/ 14 h 26"/>
                  <a:gd name="T6" fmla="*/ 5 w 20"/>
                  <a:gd name="T7" fmla="*/ 22 h 26"/>
                  <a:gd name="T8" fmla="*/ 12 w 20"/>
                  <a:gd name="T9" fmla="*/ 24 h 26"/>
                  <a:gd name="T10" fmla="*/ 18 w 20"/>
                  <a:gd name="T11" fmla="*/ 26 h 26"/>
                  <a:gd name="T12" fmla="*/ 20 w 20"/>
                  <a:gd name="T13" fmla="*/ 19 h 26"/>
                  <a:gd name="T14" fmla="*/ 6 w 20"/>
                  <a:gd name="T15" fmla="*/ 0 h 26"/>
                  <a:gd name="T16" fmla="*/ 6 w 20"/>
                  <a:gd name="T17" fmla="*/ 0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0" h="26">
                    <a:moveTo>
                      <a:pt x="6" y="0"/>
                    </a:moveTo>
                    <a:cubicBezTo>
                      <a:pt x="0" y="11"/>
                      <a:pt x="0" y="11"/>
                      <a:pt x="0" y="11"/>
                    </a:cubicBezTo>
                    <a:cubicBezTo>
                      <a:pt x="7" y="14"/>
                      <a:pt x="7" y="14"/>
                      <a:pt x="7" y="14"/>
                    </a:cubicBezTo>
                    <a:cubicBezTo>
                      <a:pt x="5" y="22"/>
                      <a:pt x="5" y="22"/>
                      <a:pt x="5" y="22"/>
                    </a:cubicBezTo>
                    <a:cubicBezTo>
                      <a:pt x="12" y="24"/>
                      <a:pt x="12" y="24"/>
                      <a:pt x="12" y="24"/>
                    </a:cubicBezTo>
                    <a:cubicBezTo>
                      <a:pt x="18" y="26"/>
                      <a:pt x="18" y="26"/>
                      <a:pt x="18" y="26"/>
                    </a:cubicBezTo>
                    <a:cubicBezTo>
                      <a:pt x="19" y="24"/>
                      <a:pt x="20" y="21"/>
                      <a:pt x="20" y="19"/>
                    </a:cubicBezTo>
                    <a:cubicBezTo>
                      <a:pt x="20" y="12"/>
                      <a:pt x="14" y="4"/>
                      <a:pt x="6" y="0"/>
                    </a:cubicBezTo>
                    <a:cubicBezTo>
                      <a:pt x="6" y="0"/>
                      <a:pt x="6" y="0"/>
                      <a:pt x="6" y="0"/>
                    </a:cubicBezTo>
                  </a:path>
                </a:pathLst>
              </a:custGeom>
              <a:solidFill>
                <a:srgbClr val="BBC04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p>
                <a:endParaRPr lang="en-US" sz="1836"/>
              </a:p>
            </p:txBody>
          </p:sp>
          <p:sp>
            <p:nvSpPr>
              <p:cNvPr id="673" name="Freeform 174"/>
              <p:cNvSpPr>
                <a:spLocks/>
              </p:cNvSpPr>
              <p:nvPr/>
            </p:nvSpPr>
            <p:spPr bwMode="auto">
              <a:xfrm>
                <a:off x="8763000" y="3414713"/>
                <a:ext cx="325438" cy="215900"/>
              </a:xfrm>
              <a:custGeom>
                <a:avLst/>
                <a:gdLst>
                  <a:gd name="T0" fmla="*/ 30 w 42"/>
                  <a:gd name="T1" fmla="*/ 4 h 28"/>
                  <a:gd name="T2" fmla="*/ 34 w 42"/>
                  <a:gd name="T3" fmla="*/ 6 h 28"/>
                  <a:gd name="T4" fmla="*/ 36 w 42"/>
                  <a:gd name="T5" fmla="*/ 9 h 28"/>
                  <a:gd name="T6" fmla="*/ 37 w 42"/>
                  <a:gd name="T7" fmla="*/ 14 h 28"/>
                  <a:gd name="T8" fmla="*/ 42 w 42"/>
                  <a:gd name="T9" fmla="*/ 16 h 28"/>
                  <a:gd name="T10" fmla="*/ 41 w 42"/>
                  <a:gd name="T11" fmla="*/ 21 h 28"/>
                  <a:gd name="T12" fmla="*/ 36 w 42"/>
                  <a:gd name="T13" fmla="*/ 20 h 28"/>
                  <a:gd name="T14" fmla="*/ 34 w 42"/>
                  <a:gd name="T15" fmla="*/ 25 h 28"/>
                  <a:gd name="T16" fmla="*/ 32 w 42"/>
                  <a:gd name="T17" fmla="*/ 28 h 28"/>
                  <a:gd name="T18" fmla="*/ 23 w 42"/>
                  <a:gd name="T19" fmla="*/ 25 h 28"/>
                  <a:gd name="T20" fmla="*/ 29 w 42"/>
                  <a:gd name="T21" fmla="*/ 17 h 28"/>
                  <a:gd name="T22" fmla="*/ 29 w 42"/>
                  <a:gd name="T23" fmla="*/ 15 h 28"/>
                  <a:gd name="T24" fmla="*/ 28 w 42"/>
                  <a:gd name="T25" fmla="*/ 14 h 28"/>
                  <a:gd name="T26" fmla="*/ 26 w 42"/>
                  <a:gd name="T27" fmla="*/ 14 h 28"/>
                  <a:gd name="T28" fmla="*/ 25 w 42"/>
                  <a:gd name="T29" fmla="*/ 15 h 28"/>
                  <a:gd name="T30" fmla="*/ 23 w 42"/>
                  <a:gd name="T31" fmla="*/ 18 h 28"/>
                  <a:gd name="T32" fmla="*/ 12 w 42"/>
                  <a:gd name="T33" fmla="*/ 23 h 28"/>
                  <a:gd name="T34" fmla="*/ 6 w 42"/>
                  <a:gd name="T35" fmla="*/ 19 h 28"/>
                  <a:gd name="T36" fmla="*/ 4 w 42"/>
                  <a:gd name="T37" fmla="*/ 11 h 28"/>
                  <a:gd name="T38" fmla="*/ 0 w 42"/>
                  <a:gd name="T39" fmla="*/ 10 h 28"/>
                  <a:gd name="T40" fmla="*/ 1 w 42"/>
                  <a:gd name="T41" fmla="*/ 4 h 28"/>
                  <a:gd name="T42" fmla="*/ 6 w 42"/>
                  <a:gd name="T43" fmla="*/ 6 h 28"/>
                  <a:gd name="T44" fmla="*/ 9 w 42"/>
                  <a:gd name="T45" fmla="*/ 0 h 28"/>
                  <a:gd name="T46" fmla="*/ 17 w 42"/>
                  <a:gd name="T47" fmla="*/ 2 h 28"/>
                  <a:gd name="T48" fmla="*/ 14 w 42"/>
                  <a:gd name="T49" fmla="*/ 5 h 28"/>
                  <a:gd name="T50" fmla="*/ 12 w 42"/>
                  <a:gd name="T51" fmla="*/ 9 h 28"/>
                  <a:gd name="T52" fmla="*/ 12 w 42"/>
                  <a:gd name="T53" fmla="*/ 11 h 28"/>
                  <a:gd name="T54" fmla="*/ 13 w 42"/>
                  <a:gd name="T55" fmla="*/ 13 h 28"/>
                  <a:gd name="T56" fmla="*/ 15 w 42"/>
                  <a:gd name="T57" fmla="*/ 12 h 28"/>
                  <a:gd name="T58" fmla="*/ 18 w 42"/>
                  <a:gd name="T59" fmla="*/ 10 h 28"/>
                  <a:gd name="T60" fmla="*/ 24 w 42"/>
                  <a:gd name="T61" fmla="*/ 4 h 28"/>
                  <a:gd name="T62" fmla="*/ 30 w 42"/>
                  <a:gd name="T63" fmla="*/ 4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42" h="28">
                    <a:moveTo>
                      <a:pt x="30" y="4"/>
                    </a:moveTo>
                    <a:cubicBezTo>
                      <a:pt x="31" y="4"/>
                      <a:pt x="33" y="5"/>
                      <a:pt x="34" y="6"/>
                    </a:cubicBezTo>
                    <a:cubicBezTo>
                      <a:pt x="35" y="7"/>
                      <a:pt x="36" y="8"/>
                      <a:pt x="36" y="9"/>
                    </a:cubicBezTo>
                    <a:cubicBezTo>
                      <a:pt x="37" y="11"/>
                      <a:pt x="37" y="13"/>
                      <a:pt x="37" y="14"/>
                    </a:cubicBezTo>
                    <a:cubicBezTo>
                      <a:pt x="42" y="16"/>
                      <a:pt x="42" y="16"/>
                      <a:pt x="42" y="16"/>
                    </a:cubicBezTo>
                    <a:cubicBezTo>
                      <a:pt x="41" y="21"/>
                      <a:pt x="41" y="21"/>
                      <a:pt x="41" y="21"/>
                    </a:cubicBezTo>
                    <a:cubicBezTo>
                      <a:pt x="36" y="20"/>
                      <a:pt x="36" y="20"/>
                      <a:pt x="36" y="20"/>
                    </a:cubicBezTo>
                    <a:cubicBezTo>
                      <a:pt x="36" y="22"/>
                      <a:pt x="35" y="23"/>
                      <a:pt x="34" y="25"/>
                    </a:cubicBezTo>
                    <a:cubicBezTo>
                      <a:pt x="33" y="26"/>
                      <a:pt x="33" y="27"/>
                      <a:pt x="32" y="28"/>
                    </a:cubicBezTo>
                    <a:cubicBezTo>
                      <a:pt x="23" y="25"/>
                      <a:pt x="23" y="25"/>
                      <a:pt x="23" y="25"/>
                    </a:cubicBezTo>
                    <a:cubicBezTo>
                      <a:pt x="27" y="23"/>
                      <a:pt x="29" y="20"/>
                      <a:pt x="29" y="17"/>
                    </a:cubicBezTo>
                    <a:cubicBezTo>
                      <a:pt x="30" y="17"/>
                      <a:pt x="30" y="16"/>
                      <a:pt x="29" y="15"/>
                    </a:cubicBezTo>
                    <a:cubicBezTo>
                      <a:pt x="29" y="15"/>
                      <a:pt x="29" y="14"/>
                      <a:pt x="28" y="14"/>
                    </a:cubicBezTo>
                    <a:cubicBezTo>
                      <a:pt x="27" y="14"/>
                      <a:pt x="27" y="14"/>
                      <a:pt x="26" y="14"/>
                    </a:cubicBezTo>
                    <a:cubicBezTo>
                      <a:pt x="26" y="14"/>
                      <a:pt x="26" y="15"/>
                      <a:pt x="25" y="15"/>
                    </a:cubicBezTo>
                    <a:cubicBezTo>
                      <a:pt x="24" y="16"/>
                      <a:pt x="24" y="17"/>
                      <a:pt x="23" y="18"/>
                    </a:cubicBezTo>
                    <a:cubicBezTo>
                      <a:pt x="20" y="22"/>
                      <a:pt x="16" y="24"/>
                      <a:pt x="12" y="23"/>
                    </a:cubicBezTo>
                    <a:cubicBezTo>
                      <a:pt x="9" y="22"/>
                      <a:pt x="7" y="21"/>
                      <a:pt x="6" y="19"/>
                    </a:cubicBezTo>
                    <a:cubicBezTo>
                      <a:pt x="5" y="16"/>
                      <a:pt x="4" y="14"/>
                      <a:pt x="4" y="11"/>
                    </a:cubicBezTo>
                    <a:cubicBezTo>
                      <a:pt x="0" y="10"/>
                      <a:pt x="0" y="10"/>
                      <a:pt x="0" y="10"/>
                    </a:cubicBezTo>
                    <a:cubicBezTo>
                      <a:pt x="1" y="4"/>
                      <a:pt x="1" y="4"/>
                      <a:pt x="1" y="4"/>
                    </a:cubicBezTo>
                    <a:cubicBezTo>
                      <a:pt x="6" y="6"/>
                      <a:pt x="6" y="6"/>
                      <a:pt x="6" y="6"/>
                    </a:cubicBezTo>
                    <a:cubicBezTo>
                      <a:pt x="7" y="3"/>
                      <a:pt x="8" y="1"/>
                      <a:pt x="9" y="0"/>
                    </a:cubicBezTo>
                    <a:cubicBezTo>
                      <a:pt x="17" y="2"/>
                      <a:pt x="17" y="2"/>
                      <a:pt x="17" y="2"/>
                    </a:cubicBezTo>
                    <a:cubicBezTo>
                      <a:pt x="16" y="3"/>
                      <a:pt x="15" y="4"/>
                      <a:pt x="14" y="5"/>
                    </a:cubicBezTo>
                    <a:cubicBezTo>
                      <a:pt x="13" y="7"/>
                      <a:pt x="13" y="8"/>
                      <a:pt x="12" y="9"/>
                    </a:cubicBezTo>
                    <a:cubicBezTo>
                      <a:pt x="12" y="10"/>
                      <a:pt x="12" y="11"/>
                      <a:pt x="12" y="11"/>
                    </a:cubicBezTo>
                    <a:cubicBezTo>
                      <a:pt x="12" y="12"/>
                      <a:pt x="13" y="12"/>
                      <a:pt x="13" y="13"/>
                    </a:cubicBezTo>
                    <a:cubicBezTo>
                      <a:pt x="14" y="13"/>
                      <a:pt x="15" y="13"/>
                      <a:pt x="15" y="12"/>
                    </a:cubicBezTo>
                    <a:cubicBezTo>
                      <a:pt x="16" y="12"/>
                      <a:pt x="17" y="11"/>
                      <a:pt x="18" y="10"/>
                    </a:cubicBezTo>
                    <a:cubicBezTo>
                      <a:pt x="20" y="7"/>
                      <a:pt x="22" y="5"/>
                      <a:pt x="24" y="4"/>
                    </a:cubicBezTo>
                    <a:cubicBezTo>
                      <a:pt x="26" y="3"/>
                      <a:pt x="28" y="3"/>
                      <a:pt x="30" y="4"/>
                    </a:cubicBezTo>
                    <a:close/>
                  </a:path>
                </a:pathLst>
              </a:custGeom>
              <a:solidFill>
                <a:srgbClr val="D7DF2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p>
                <a:endParaRPr lang="en-US" sz="1836"/>
              </a:p>
            </p:txBody>
          </p:sp>
          <p:sp>
            <p:nvSpPr>
              <p:cNvPr id="1027" name="Freeform 175"/>
              <p:cNvSpPr>
                <a:spLocks/>
              </p:cNvSpPr>
              <p:nvPr/>
            </p:nvSpPr>
            <p:spPr bwMode="auto">
              <a:xfrm>
                <a:off x="8662988" y="4092575"/>
                <a:ext cx="185738" cy="207963"/>
              </a:xfrm>
              <a:custGeom>
                <a:avLst/>
                <a:gdLst>
                  <a:gd name="T0" fmla="*/ 17 w 24"/>
                  <a:gd name="T1" fmla="*/ 4 h 27"/>
                  <a:gd name="T2" fmla="*/ 19 w 24"/>
                  <a:gd name="T3" fmla="*/ 6 h 27"/>
                  <a:gd name="T4" fmla="*/ 20 w 24"/>
                  <a:gd name="T5" fmla="*/ 10 h 27"/>
                  <a:gd name="T6" fmla="*/ 21 w 24"/>
                  <a:gd name="T7" fmla="*/ 14 h 27"/>
                  <a:gd name="T8" fmla="*/ 24 w 24"/>
                  <a:gd name="T9" fmla="*/ 15 h 27"/>
                  <a:gd name="T10" fmla="*/ 23 w 24"/>
                  <a:gd name="T11" fmla="*/ 20 h 27"/>
                  <a:gd name="T12" fmla="*/ 20 w 24"/>
                  <a:gd name="T13" fmla="*/ 19 h 27"/>
                  <a:gd name="T14" fmla="*/ 19 w 24"/>
                  <a:gd name="T15" fmla="*/ 24 h 27"/>
                  <a:gd name="T16" fmla="*/ 18 w 24"/>
                  <a:gd name="T17" fmla="*/ 27 h 27"/>
                  <a:gd name="T18" fmla="*/ 13 w 24"/>
                  <a:gd name="T19" fmla="*/ 24 h 27"/>
                  <a:gd name="T20" fmla="*/ 17 w 24"/>
                  <a:gd name="T21" fmla="*/ 17 h 27"/>
                  <a:gd name="T22" fmla="*/ 16 w 24"/>
                  <a:gd name="T23" fmla="*/ 15 h 27"/>
                  <a:gd name="T24" fmla="*/ 16 w 24"/>
                  <a:gd name="T25" fmla="*/ 14 h 27"/>
                  <a:gd name="T26" fmla="*/ 15 w 24"/>
                  <a:gd name="T27" fmla="*/ 14 h 27"/>
                  <a:gd name="T28" fmla="*/ 14 w 24"/>
                  <a:gd name="T29" fmla="*/ 15 h 27"/>
                  <a:gd name="T30" fmla="*/ 13 w 24"/>
                  <a:gd name="T31" fmla="*/ 17 h 27"/>
                  <a:gd name="T32" fmla="*/ 7 w 24"/>
                  <a:gd name="T33" fmla="*/ 22 h 27"/>
                  <a:gd name="T34" fmla="*/ 3 w 24"/>
                  <a:gd name="T35" fmla="*/ 18 h 27"/>
                  <a:gd name="T36" fmla="*/ 3 w 24"/>
                  <a:gd name="T37" fmla="*/ 11 h 27"/>
                  <a:gd name="T38" fmla="*/ 0 w 24"/>
                  <a:gd name="T39" fmla="*/ 10 h 27"/>
                  <a:gd name="T40" fmla="*/ 1 w 24"/>
                  <a:gd name="T41" fmla="*/ 5 h 27"/>
                  <a:gd name="T42" fmla="*/ 3 w 24"/>
                  <a:gd name="T43" fmla="*/ 6 h 27"/>
                  <a:gd name="T44" fmla="*/ 5 w 24"/>
                  <a:gd name="T45" fmla="*/ 0 h 27"/>
                  <a:gd name="T46" fmla="*/ 9 w 24"/>
                  <a:gd name="T47" fmla="*/ 2 h 27"/>
                  <a:gd name="T48" fmla="*/ 8 w 24"/>
                  <a:gd name="T49" fmla="*/ 6 h 27"/>
                  <a:gd name="T50" fmla="*/ 7 w 24"/>
                  <a:gd name="T51" fmla="*/ 9 h 27"/>
                  <a:gd name="T52" fmla="*/ 7 w 24"/>
                  <a:gd name="T53" fmla="*/ 11 h 27"/>
                  <a:gd name="T54" fmla="*/ 8 w 24"/>
                  <a:gd name="T55" fmla="*/ 12 h 27"/>
                  <a:gd name="T56" fmla="*/ 9 w 24"/>
                  <a:gd name="T57" fmla="*/ 12 h 27"/>
                  <a:gd name="T58" fmla="*/ 10 w 24"/>
                  <a:gd name="T59" fmla="*/ 10 h 27"/>
                  <a:gd name="T60" fmla="*/ 13 w 24"/>
                  <a:gd name="T61" fmla="*/ 5 h 27"/>
                  <a:gd name="T62" fmla="*/ 17 w 24"/>
                  <a:gd name="T63" fmla="*/ 4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4" h="27">
                    <a:moveTo>
                      <a:pt x="17" y="4"/>
                    </a:moveTo>
                    <a:cubicBezTo>
                      <a:pt x="18" y="5"/>
                      <a:pt x="18" y="5"/>
                      <a:pt x="19" y="6"/>
                    </a:cubicBezTo>
                    <a:cubicBezTo>
                      <a:pt x="20" y="7"/>
                      <a:pt x="20" y="8"/>
                      <a:pt x="20" y="10"/>
                    </a:cubicBezTo>
                    <a:cubicBezTo>
                      <a:pt x="21" y="11"/>
                      <a:pt x="21" y="12"/>
                      <a:pt x="21" y="14"/>
                    </a:cubicBezTo>
                    <a:cubicBezTo>
                      <a:pt x="24" y="15"/>
                      <a:pt x="24" y="15"/>
                      <a:pt x="24" y="15"/>
                    </a:cubicBezTo>
                    <a:cubicBezTo>
                      <a:pt x="23" y="20"/>
                      <a:pt x="23" y="20"/>
                      <a:pt x="23" y="20"/>
                    </a:cubicBezTo>
                    <a:cubicBezTo>
                      <a:pt x="20" y="19"/>
                      <a:pt x="20" y="19"/>
                      <a:pt x="20" y="19"/>
                    </a:cubicBezTo>
                    <a:cubicBezTo>
                      <a:pt x="20" y="21"/>
                      <a:pt x="20" y="22"/>
                      <a:pt x="19" y="24"/>
                    </a:cubicBezTo>
                    <a:cubicBezTo>
                      <a:pt x="19" y="25"/>
                      <a:pt x="18" y="26"/>
                      <a:pt x="18" y="27"/>
                    </a:cubicBezTo>
                    <a:cubicBezTo>
                      <a:pt x="13" y="24"/>
                      <a:pt x="13" y="24"/>
                      <a:pt x="13" y="24"/>
                    </a:cubicBezTo>
                    <a:cubicBezTo>
                      <a:pt x="15" y="22"/>
                      <a:pt x="16" y="20"/>
                      <a:pt x="17" y="17"/>
                    </a:cubicBezTo>
                    <a:cubicBezTo>
                      <a:pt x="17" y="16"/>
                      <a:pt x="17" y="15"/>
                      <a:pt x="16" y="15"/>
                    </a:cubicBezTo>
                    <a:cubicBezTo>
                      <a:pt x="16" y="14"/>
                      <a:pt x="16" y="14"/>
                      <a:pt x="16" y="14"/>
                    </a:cubicBezTo>
                    <a:cubicBezTo>
                      <a:pt x="15" y="14"/>
                      <a:pt x="15" y="14"/>
                      <a:pt x="15" y="14"/>
                    </a:cubicBezTo>
                    <a:cubicBezTo>
                      <a:pt x="15" y="14"/>
                      <a:pt x="14" y="14"/>
                      <a:pt x="14" y="15"/>
                    </a:cubicBezTo>
                    <a:cubicBezTo>
                      <a:pt x="14" y="16"/>
                      <a:pt x="13" y="16"/>
                      <a:pt x="13" y="17"/>
                    </a:cubicBezTo>
                    <a:cubicBezTo>
                      <a:pt x="11" y="21"/>
                      <a:pt x="9" y="23"/>
                      <a:pt x="7" y="22"/>
                    </a:cubicBezTo>
                    <a:cubicBezTo>
                      <a:pt x="5" y="21"/>
                      <a:pt x="4" y="20"/>
                      <a:pt x="3" y="18"/>
                    </a:cubicBezTo>
                    <a:cubicBezTo>
                      <a:pt x="3" y="16"/>
                      <a:pt x="2" y="14"/>
                      <a:pt x="3" y="11"/>
                    </a:cubicBezTo>
                    <a:cubicBezTo>
                      <a:pt x="0" y="10"/>
                      <a:pt x="0" y="10"/>
                      <a:pt x="0" y="10"/>
                    </a:cubicBezTo>
                    <a:cubicBezTo>
                      <a:pt x="1" y="5"/>
                      <a:pt x="1" y="5"/>
                      <a:pt x="1" y="5"/>
                    </a:cubicBezTo>
                    <a:cubicBezTo>
                      <a:pt x="3" y="6"/>
                      <a:pt x="3" y="6"/>
                      <a:pt x="3" y="6"/>
                    </a:cubicBezTo>
                    <a:cubicBezTo>
                      <a:pt x="4" y="4"/>
                      <a:pt x="4" y="2"/>
                      <a:pt x="5" y="0"/>
                    </a:cubicBezTo>
                    <a:cubicBezTo>
                      <a:pt x="9" y="2"/>
                      <a:pt x="9" y="2"/>
                      <a:pt x="9" y="2"/>
                    </a:cubicBezTo>
                    <a:cubicBezTo>
                      <a:pt x="9" y="3"/>
                      <a:pt x="8" y="4"/>
                      <a:pt x="8" y="6"/>
                    </a:cubicBezTo>
                    <a:cubicBezTo>
                      <a:pt x="7" y="7"/>
                      <a:pt x="7" y="8"/>
                      <a:pt x="7" y="9"/>
                    </a:cubicBezTo>
                    <a:cubicBezTo>
                      <a:pt x="7" y="10"/>
                      <a:pt x="7" y="11"/>
                      <a:pt x="7" y="11"/>
                    </a:cubicBezTo>
                    <a:cubicBezTo>
                      <a:pt x="7" y="12"/>
                      <a:pt x="7" y="12"/>
                      <a:pt x="8" y="12"/>
                    </a:cubicBezTo>
                    <a:cubicBezTo>
                      <a:pt x="8" y="13"/>
                      <a:pt x="8" y="13"/>
                      <a:pt x="9" y="12"/>
                    </a:cubicBezTo>
                    <a:cubicBezTo>
                      <a:pt x="9" y="12"/>
                      <a:pt x="10" y="11"/>
                      <a:pt x="10" y="10"/>
                    </a:cubicBezTo>
                    <a:cubicBezTo>
                      <a:pt x="11" y="7"/>
                      <a:pt x="12" y="6"/>
                      <a:pt x="13" y="5"/>
                    </a:cubicBezTo>
                    <a:cubicBezTo>
                      <a:pt x="15" y="4"/>
                      <a:pt x="16" y="4"/>
                      <a:pt x="17" y="4"/>
                    </a:cubicBezTo>
                    <a:close/>
                  </a:path>
                </a:pathLst>
              </a:custGeom>
              <a:solidFill>
                <a:srgbClr val="D7DF2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p>
                <a:endParaRPr lang="en-US" sz="1836"/>
              </a:p>
            </p:txBody>
          </p:sp>
          <p:sp>
            <p:nvSpPr>
              <p:cNvPr id="1028" name="Oval 176"/>
              <p:cNvSpPr>
                <a:spLocks noChangeArrowheads="1"/>
              </p:cNvSpPr>
              <p:nvPr/>
            </p:nvSpPr>
            <p:spPr bwMode="auto">
              <a:xfrm>
                <a:off x="8763000" y="3768725"/>
                <a:ext cx="23813" cy="31750"/>
              </a:xfrm>
              <a:prstGeom prst="ellipse">
                <a:avLst/>
              </a:prstGeom>
              <a:solidFill>
                <a:srgbClr val="BBC04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p>
                <a:endParaRPr lang="en-US" sz="1836"/>
              </a:p>
            </p:txBody>
          </p:sp>
          <p:sp>
            <p:nvSpPr>
              <p:cNvPr id="1029" name="Oval 177"/>
              <p:cNvSpPr>
                <a:spLocks noChangeArrowheads="1"/>
              </p:cNvSpPr>
              <p:nvPr/>
            </p:nvSpPr>
            <p:spPr bwMode="auto">
              <a:xfrm>
                <a:off x="8740775" y="3860800"/>
                <a:ext cx="22225" cy="23813"/>
              </a:xfrm>
              <a:prstGeom prst="ellipse">
                <a:avLst/>
              </a:prstGeom>
              <a:solidFill>
                <a:srgbClr val="BBC04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p>
                <a:endParaRPr lang="en-US" sz="1836"/>
              </a:p>
            </p:txBody>
          </p:sp>
          <p:sp>
            <p:nvSpPr>
              <p:cNvPr id="1030" name="Freeform 178"/>
              <p:cNvSpPr>
                <a:spLocks/>
              </p:cNvSpPr>
              <p:nvPr/>
            </p:nvSpPr>
            <p:spPr bwMode="auto">
              <a:xfrm>
                <a:off x="8213725" y="3598863"/>
                <a:ext cx="635000" cy="1851025"/>
              </a:xfrm>
              <a:custGeom>
                <a:avLst/>
                <a:gdLst>
                  <a:gd name="T0" fmla="*/ 58 w 82"/>
                  <a:gd name="T1" fmla="*/ 156 h 240"/>
                  <a:gd name="T2" fmla="*/ 68 w 82"/>
                  <a:gd name="T3" fmla="*/ 134 h 240"/>
                  <a:gd name="T4" fmla="*/ 44 w 82"/>
                  <a:gd name="T5" fmla="*/ 82 h 240"/>
                  <a:gd name="T6" fmla="*/ 42 w 82"/>
                  <a:gd name="T7" fmla="*/ 63 h 240"/>
                  <a:gd name="T8" fmla="*/ 18 w 82"/>
                  <a:gd name="T9" fmla="*/ 13 h 240"/>
                  <a:gd name="T10" fmla="*/ 6 w 82"/>
                  <a:gd name="T11" fmla="*/ 67 h 240"/>
                  <a:gd name="T12" fmla="*/ 6 w 82"/>
                  <a:gd name="T13" fmla="*/ 160 h 240"/>
                  <a:gd name="T14" fmla="*/ 0 w 82"/>
                  <a:gd name="T15" fmla="*/ 240 h 240"/>
                  <a:gd name="T16" fmla="*/ 82 w 82"/>
                  <a:gd name="T17" fmla="*/ 240 h 240"/>
                  <a:gd name="T18" fmla="*/ 75 w 82"/>
                  <a:gd name="T19" fmla="*/ 156 h 240"/>
                  <a:gd name="T20" fmla="*/ 58 w 82"/>
                  <a:gd name="T21" fmla="*/ 156 h 2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2" h="240">
                    <a:moveTo>
                      <a:pt x="58" y="156"/>
                    </a:moveTo>
                    <a:cubicBezTo>
                      <a:pt x="62" y="154"/>
                      <a:pt x="66" y="140"/>
                      <a:pt x="68" y="134"/>
                    </a:cubicBezTo>
                    <a:cubicBezTo>
                      <a:pt x="80" y="92"/>
                      <a:pt x="46" y="86"/>
                      <a:pt x="44" y="82"/>
                    </a:cubicBezTo>
                    <a:cubicBezTo>
                      <a:pt x="43" y="79"/>
                      <a:pt x="34" y="70"/>
                      <a:pt x="42" y="63"/>
                    </a:cubicBezTo>
                    <a:cubicBezTo>
                      <a:pt x="62" y="44"/>
                      <a:pt x="38" y="0"/>
                      <a:pt x="18" y="13"/>
                    </a:cubicBezTo>
                    <a:cubicBezTo>
                      <a:pt x="24" y="40"/>
                      <a:pt x="6" y="67"/>
                      <a:pt x="6" y="67"/>
                    </a:cubicBezTo>
                    <a:cubicBezTo>
                      <a:pt x="6" y="160"/>
                      <a:pt x="6" y="160"/>
                      <a:pt x="6" y="160"/>
                    </a:cubicBezTo>
                    <a:cubicBezTo>
                      <a:pt x="0" y="240"/>
                      <a:pt x="0" y="240"/>
                      <a:pt x="0" y="240"/>
                    </a:cubicBezTo>
                    <a:cubicBezTo>
                      <a:pt x="82" y="240"/>
                      <a:pt x="82" y="240"/>
                      <a:pt x="82" y="240"/>
                    </a:cubicBezTo>
                    <a:cubicBezTo>
                      <a:pt x="75" y="156"/>
                      <a:pt x="75" y="156"/>
                      <a:pt x="75" y="156"/>
                    </a:cubicBezTo>
                    <a:lnTo>
                      <a:pt x="58" y="156"/>
                    </a:lnTo>
                    <a:close/>
                  </a:path>
                </a:pathLst>
              </a:custGeom>
              <a:solidFill>
                <a:srgbClr val="F6CBA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p>
                <a:endParaRPr lang="en-US" sz="1836"/>
              </a:p>
            </p:txBody>
          </p:sp>
          <p:sp>
            <p:nvSpPr>
              <p:cNvPr id="1031" name="Rectangle 179"/>
              <p:cNvSpPr>
                <a:spLocks noChangeArrowheads="1"/>
              </p:cNvSpPr>
              <p:nvPr/>
            </p:nvSpPr>
            <p:spPr bwMode="auto">
              <a:xfrm>
                <a:off x="8167688" y="5133976"/>
                <a:ext cx="696913" cy="361950"/>
              </a:xfrm>
              <a:prstGeom prst="rect">
                <a:avLst/>
              </a:prstGeom>
              <a:solidFill>
                <a:srgbClr val="1EBBEE"/>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3260" tIns="46630" rIns="93260" bIns="46630" numCol="1" anchor="t" anchorCtr="0" compatLnSpc="1">
                <a:prstTxWarp prst="textNoShape">
                  <a:avLst/>
                </a:prstTxWarp>
              </a:bodyPr>
              <a:lstStyle/>
              <a:p>
                <a:endParaRPr lang="en-US" sz="1836"/>
              </a:p>
            </p:txBody>
          </p:sp>
          <p:sp>
            <p:nvSpPr>
              <p:cNvPr id="1032" name="Rectangle 180"/>
              <p:cNvSpPr>
                <a:spLocks noChangeArrowheads="1"/>
              </p:cNvSpPr>
              <p:nvPr/>
            </p:nvSpPr>
            <p:spPr bwMode="auto">
              <a:xfrm>
                <a:off x="8213725" y="4940301"/>
                <a:ext cx="642938" cy="12382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3260" tIns="46630" rIns="93260" bIns="46630" numCol="1" anchor="t" anchorCtr="0" compatLnSpc="1">
                <a:prstTxWarp prst="textNoShape">
                  <a:avLst/>
                </a:prstTxWarp>
              </a:bodyPr>
              <a:lstStyle/>
              <a:p>
                <a:endParaRPr lang="en-US" sz="1836"/>
              </a:p>
            </p:txBody>
          </p:sp>
          <p:sp>
            <p:nvSpPr>
              <p:cNvPr id="1033" name="Freeform 181"/>
              <p:cNvSpPr>
                <a:spLocks/>
              </p:cNvSpPr>
              <p:nvPr/>
            </p:nvSpPr>
            <p:spPr bwMode="auto">
              <a:xfrm>
                <a:off x="8213725" y="4940301"/>
                <a:ext cx="642938" cy="123825"/>
              </a:xfrm>
              <a:custGeom>
                <a:avLst/>
                <a:gdLst>
                  <a:gd name="T0" fmla="*/ 0 w 405"/>
                  <a:gd name="T1" fmla="*/ 78 h 78"/>
                  <a:gd name="T2" fmla="*/ 405 w 405"/>
                  <a:gd name="T3" fmla="*/ 78 h 78"/>
                  <a:gd name="T4" fmla="*/ 405 w 405"/>
                  <a:gd name="T5" fmla="*/ 0 h 78"/>
                  <a:gd name="T6" fmla="*/ 0 w 405"/>
                  <a:gd name="T7" fmla="*/ 0 h 78"/>
                </a:gdLst>
                <a:ahLst/>
                <a:cxnLst>
                  <a:cxn ang="0">
                    <a:pos x="T0" y="T1"/>
                  </a:cxn>
                  <a:cxn ang="0">
                    <a:pos x="T2" y="T3"/>
                  </a:cxn>
                  <a:cxn ang="0">
                    <a:pos x="T4" y="T5"/>
                  </a:cxn>
                  <a:cxn ang="0">
                    <a:pos x="T6" y="T7"/>
                  </a:cxn>
                </a:cxnLst>
                <a:rect l="0" t="0" r="r" b="b"/>
                <a:pathLst>
                  <a:path w="405" h="78">
                    <a:moveTo>
                      <a:pt x="0" y="78"/>
                    </a:moveTo>
                    <a:lnTo>
                      <a:pt x="405" y="78"/>
                    </a:lnTo>
                    <a:lnTo>
                      <a:pt x="405" y="0"/>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p>
                <a:endParaRPr lang="en-US" sz="1836"/>
              </a:p>
            </p:txBody>
          </p:sp>
        </p:grpSp>
        <p:sp>
          <p:nvSpPr>
            <p:cNvPr id="10" name="TextBox 9"/>
            <p:cNvSpPr txBox="1"/>
            <p:nvPr/>
          </p:nvSpPr>
          <p:spPr>
            <a:xfrm>
              <a:off x="6389566" y="5638375"/>
              <a:ext cx="5535734" cy="827045"/>
            </a:xfrm>
            <a:prstGeom prst="rect">
              <a:avLst/>
            </a:prstGeom>
            <a:solidFill>
              <a:srgbClr val="333333"/>
            </a:solidFill>
          </p:spPr>
          <p:txBody>
            <a:bodyPr wrap="square" lIns="0" tIns="149196" rIns="0" bIns="149196" rtlCol="0" anchor="ctr">
              <a:noAutofit/>
            </a:bodyPr>
            <a:lstStyle/>
            <a:p>
              <a:pPr algn="ctr" defTabSz="932479">
                <a:lnSpc>
                  <a:spcPct val="90000"/>
                </a:lnSpc>
                <a:spcAft>
                  <a:spcPts val="612"/>
                </a:spcAft>
              </a:pPr>
              <a:r>
                <a:rPr lang="en-US" sz="2400" kern="0" dirty="0">
                  <a:solidFill>
                    <a:srgbClr val="FFFFFF"/>
                  </a:solidFill>
                  <a:latin typeface="Segoe UI Semibold" panose="020B0702040204020203" pitchFamily="34" charset="0"/>
                  <a:cs typeface="Segoe UI Semibold" panose="020B0702040204020203" pitchFamily="34" charset="0"/>
                </a:rPr>
                <a:t>After: </a:t>
              </a:r>
              <a:r>
                <a:rPr lang="en-US" sz="2400" kern="0" dirty="0">
                  <a:solidFill>
                    <a:srgbClr val="FFFFFF"/>
                  </a:solidFill>
                </a:rPr>
                <a:t>You pay up</a:t>
              </a:r>
            </a:p>
          </p:txBody>
        </p:sp>
      </p:grpSp>
    </p:spTree>
    <p:extLst>
      <p:ext uri="{BB962C8B-B14F-4D97-AF65-F5344CB8AC3E}">
        <p14:creationId xmlns:p14="http://schemas.microsoft.com/office/powerpoint/2010/main" val="3105511657"/>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035"/>
                                        </p:tgtEl>
                                        <p:attrNameLst>
                                          <p:attrName>style.visibility</p:attrName>
                                        </p:attrNameLst>
                                      </p:cBhvr>
                                      <p:to>
                                        <p:strVal val="visible"/>
                                      </p:to>
                                    </p:set>
                                    <p:animEffect transition="in" filter="fade">
                                      <p:cBhvr>
                                        <p:cTn id="7" dur="250"/>
                                        <p:tgtEl>
                                          <p:spTgt spid="1035"/>
                                        </p:tgtEl>
                                      </p:cBhvr>
                                    </p:animEffect>
                                  </p:childTnLst>
                                </p:cTn>
                              </p:par>
                            </p:childTnLst>
                          </p:cTn>
                        </p:par>
                        <p:par>
                          <p:cTn id="8" fill="hold">
                            <p:stCondLst>
                              <p:cond delay="250"/>
                            </p:stCondLst>
                            <p:childTnLst>
                              <p:par>
                                <p:cTn id="9" presetID="10" presetClass="entr" presetSubtype="0" fill="hold" nodeType="afterEffect">
                                  <p:stCondLst>
                                    <p:cond delay="500"/>
                                  </p:stCondLst>
                                  <p:childTnLst>
                                    <p:set>
                                      <p:cBhvr>
                                        <p:cTn id="10" dur="1" fill="hold">
                                          <p:stCondLst>
                                            <p:cond delay="0"/>
                                          </p:stCondLst>
                                        </p:cTn>
                                        <p:tgtEl>
                                          <p:spTgt spid="1036"/>
                                        </p:tgtEl>
                                        <p:attrNameLst>
                                          <p:attrName>style.visibility</p:attrName>
                                        </p:attrNameLst>
                                      </p:cBhvr>
                                      <p:to>
                                        <p:strVal val="visible"/>
                                      </p:to>
                                    </p:set>
                                    <p:animEffect transition="in" filter="fade">
                                      <p:cBhvr>
                                        <p:cTn id="11" dur="250"/>
                                        <p:tgtEl>
                                          <p:spTgt spid="10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43" name="Group 242"/>
          <p:cNvGrpSpPr/>
          <p:nvPr/>
        </p:nvGrpSpPr>
        <p:grpSpPr>
          <a:xfrm>
            <a:off x="-703262" y="1676401"/>
            <a:ext cx="7596188" cy="4918167"/>
            <a:chOff x="-703262" y="1676401"/>
            <a:chExt cx="7596188" cy="4918167"/>
          </a:xfrm>
        </p:grpSpPr>
        <p:grpSp>
          <p:nvGrpSpPr>
            <p:cNvPr id="241" name="Group 240"/>
            <p:cNvGrpSpPr/>
            <p:nvPr/>
          </p:nvGrpSpPr>
          <p:grpSpPr>
            <a:xfrm>
              <a:off x="-703262" y="1676401"/>
              <a:ext cx="6616701" cy="4918167"/>
              <a:chOff x="-703262" y="1676401"/>
              <a:chExt cx="6616701" cy="4918167"/>
            </a:xfrm>
          </p:grpSpPr>
          <p:sp>
            <p:nvSpPr>
              <p:cNvPr id="3" name="AutoShape 3"/>
              <p:cNvSpPr>
                <a:spLocks noChangeAspect="1" noChangeArrowheads="1" noTextEdit="1"/>
              </p:cNvSpPr>
              <p:nvPr/>
            </p:nvSpPr>
            <p:spPr bwMode="auto">
              <a:xfrm>
                <a:off x="274638" y="1827212"/>
                <a:ext cx="5638800" cy="3857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 name="Rectangle 5"/>
              <p:cNvSpPr>
                <a:spLocks noChangeArrowheads="1"/>
              </p:cNvSpPr>
              <p:nvPr/>
            </p:nvSpPr>
            <p:spPr bwMode="auto">
              <a:xfrm>
                <a:off x="266701" y="1676401"/>
                <a:ext cx="5646738" cy="4249738"/>
              </a:xfrm>
              <a:prstGeom prst="rect">
                <a:avLst/>
              </a:prstGeom>
              <a:solidFill>
                <a:srgbClr val="EEEEEE"/>
              </a:solidFill>
              <a:ln>
                <a:noFill/>
              </a:ln>
            </p:spPr>
            <p:txBody>
              <a:bodyPr vert="horz" wrap="square" lIns="91440" tIns="45720" rIns="91440" bIns="45720" numCol="1" anchor="t" anchorCtr="0" compatLnSpc="1">
                <a:prstTxWarp prst="textNoShape">
                  <a:avLst/>
                </a:prstTxWarp>
              </a:bodyPr>
              <a:lstStyle/>
              <a:p>
                <a:endParaRPr lang="en-US"/>
              </a:p>
            </p:txBody>
          </p:sp>
          <p:sp>
            <p:nvSpPr>
              <p:cNvPr id="12" name="Freeform 7"/>
              <p:cNvSpPr>
                <a:spLocks/>
              </p:cNvSpPr>
              <p:nvPr/>
            </p:nvSpPr>
            <p:spPr bwMode="auto">
              <a:xfrm>
                <a:off x="2871788" y="4522787"/>
                <a:ext cx="446088" cy="1193800"/>
              </a:xfrm>
              <a:custGeom>
                <a:avLst/>
                <a:gdLst>
                  <a:gd name="T0" fmla="*/ 138 w 281"/>
                  <a:gd name="T1" fmla="*/ 0 h 752"/>
                  <a:gd name="T2" fmla="*/ 0 w 281"/>
                  <a:gd name="T3" fmla="*/ 258 h 752"/>
                  <a:gd name="T4" fmla="*/ 70 w 281"/>
                  <a:gd name="T5" fmla="*/ 258 h 752"/>
                  <a:gd name="T6" fmla="*/ 17 w 281"/>
                  <a:gd name="T7" fmla="*/ 752 h 752"/>
                  <a:gd name="T8" fmla="*/ 260 w 281"/>
                  <a:gd name="T9" fmla="*/ 752 h 752"/>
                  <a:gd name="T10" fmla="*/ 211 w 281"/>
                  <a:gd name="T11" fmla="*/ 258 h 752"/>
                  <a:gd name="T12" fmla="*/ 281 w 281"/>
                  <a:gd name="T13" fmla="*/ 258 h 752"/>
                  <a:gd name="T14" fmla="*/ 138 w 281"/>
                  <a:gd name="T15" fmla="*/ 0 h 75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81" h="752">
                    <a:moveTo>
                      <a:pt x="138" y="0"/>
                    </a:moveTo>
                    <a:lnTo>
                      <a:pt x="0" y="258"/>
                    </a:lnTo>
                    <a:lnTo>
                      <a:pt x="70" y="258"/>
                    </a:lnTo>
                    <a:lnTo>
                      <a:pt x="17" y="752"/>
                    </a:lnTo>
                    <a:lnTo>
                      <a:pt x="260" y="752"/>
                    </a:lnTo>
                    <a:lnTo>
                      <a:pt x="211" y="258"/>
                    </a:lnTo>
                    <a:lnTo>
                      <a:pt x="281" y="258"/>
                    </a:lnTo>
                    <a:lnTo>
                      <a:pt x="138" y="0"/>
                    </a:lnTo>
                    <a:close/>
                  </a:path>
                </a:pathLst>
              </a:custGeom>
              <a:solidFill>
                <a:srgbClr val="3076B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 name="Freeform 8"/>
              <p:cNvSpPr>
                <a:spLocks/>
              </p:cNvSpPr>
              <p:nvPr/>
            </p:nvSpPr>
            <p:spPr bwMode="auto">
              <a:xfrm>
                <a:off x="3776663" y="4416424"/>
                <a:ext cx="1250950" cy="1087438"/>
              </a:xfrm>
              <a:custGeom>
                <a:avLst/>
                <a:gdLst>
                  <a:gd name="T0" fmla="*/ 0 w 788"/>
                  <a:gd name="T1" fmla="*/ 0 h 685"/>
                  <a:gd name="T2" fmla="*/ 113 w 788"/>
                  <a:gd name="T3" fmla="*/ 261 h 685"/>
                  <a:gd name="T4" fmla="*/ 175 w 788"/>
                  <a:gd name="T5" fmla="*/ 241 h 685"/>
                  <a:gd name="T6" fmla="*/ 577 w 788"/>
                  <a:gd name="T7" fmla="*/ 685 h 685"/>
                  <a:gd name="T8" fmla="*/ 788 w 788"/>
                  <a:gd name="T9" fmla="*/ 618 h 685"/>
                  <a:gd name="T10" fmla="*/ 296 w 788"/>
                  <a:gd name="T11" fmla="*/ 203 h 685"/>
                  <a:gd name="T12" fmla="*/ 357 w 788"/>
                  <a:gd name="T13" fmla="*/ 183 h 685"/>
                  <a:gd name="T14" fmla="*/ 0 w 788"/>
                  <a:gd name="T15" fmla="*/ 0 h 68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88" h="685">
                    <a:moveTo>
                      <a:pt x="0" y="0"/>
                    </a:moveTo>
                    <a:lnTo>
                      <a:pt x="113" y="261"/>
                    </a:lnTo>
                    <a:lnTo>
                      <a:pt x="175" y="241"/>
                    </a:lnTo>
                    <a:lnTo>
                      <a:pt x="577" y="685"/>
                    </a:lnTo>
                    <a:lnTo>
                      <a:pt x="788" y="618"/>
                    </a:lnTo>
                    <a:lnTo>
                      <a:pt x="296" y="203"/>
                    </a:lnTo>
                    <a:lnTo>
                      <a:pt x="357" y="183"/>
                    </a:lnTo>
                    <a:lnTo>
                      <a:pt x="0" y="0"/>
                    </a:lnTo>
                    <a:close/>
                  </a:path>
                </a:pathLst>
              </a:custGeom>
              <a:solidFill>
                <a:srgbClr val="3076B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 name="Freeform 9"/>
              <p:cNvSpPr>
                <a:spLocks/>
              </p:cNvSpPr>
              <p:nvPr/>
            </p:nvSpPr>
            <p:spPr bwMode="auto">
              <a:xfrm>
                <a:off x="4056063" y="4294187"/>
                <a:ext cx="1671638" cy="919163"/>
              </a:xfrm>
              <a:custGeom>
                <a:avLst/>
                <a:gdLst>
                  <a:gd name="T0" fmla="*/ 0 w 1053"/>
                  <a:gd name="T1" fmla="*/ 0 h 579"/>
                  <a:gd name="T2" fmla="*/ 235 w 1053"/>
                  <a:gd name="T3" fmla="*/ 237 h 579"/>
                  <a:gd name="T4" fmla="*/ 284 w 1053"/>
                  <a:gd name="T5" fmla="*/ 208 h 579"/>
                  <a:gd name="T6" fmla="*/ 881 w 1053"/>
                  <a:gd name="T7" fmla="*/ 579 h 579"/>
                  <a:gd name="T8" fmla="*/ 1053 w 1053"/>
                  <a:gd name="T9" fmla="*/ 485 h 579"/>
                  <a:gd name="T10" fmla="*/ 383 w 1053"/>
                  <a:gd name="T11" fmla="*/ 155 h 579"/>
                  <a:gd name="T12" fmla="*/ 432 w 1053"/>
                  <a:gd name="T13" fmla="*/ 126 h 579"/>
                  <a:gd name="T14" fmla="*/ 0 w 1053"/>
                  <a:gd name="T15" fmla="*/ 0 h 57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3" h="579">
                    <a:moveTo>
                      <a:pt x="0" y="0"/>
                    </a:moveTo>
                    <a:lnTo>
                      <a:pt x="235" y="237"/>
                    </a:lnTo>
                    <a:lnTo>
                      <a:pt x="284" y="208"/>
                    </a:lnTo>
                    <a:lnTo>
                      <a:pt x="881" y="579"/>
                    </a:lnTo>
                    <a:lnTo>
                      <a:pt x="1053" y="485"/>
                    </a:lnTo>
                    <a:lnTo>
                      <a:pt x="383" y="155"/>
                    </a:lnTo>
                    <a:lnTo>
                      <a:pt x="432" y="126"/>
                    </a:lnTo>
                    <a:lnTo>
                      <a:pt x="0" y="0"/>
                    </a:lnTo>
                    <a:close/>
                  </a:path>
                </a:pathLst>
              </a:custGeom>
              <a:solidFill>
                <a:srgbClr val="FDB81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 name="Freeform 12"/>
              <p:cNvSpPr>
                <a:spLocks/>
              </p:cNvSpPr>
              <p:nvPr/>
            </p:nvSpPr>
            <p:spPr bwMode="auto">
              <a:xfrm>
                <a:off x="4035426" y="2305049"/>
                <a:ext cx="1668463" cy="920750"/>
              </a:xfrm>
              <a:custGeom>
                <a:avLst/>
                <a:gdLst>
                  <a:gd name="T0" fmla="*/ 0 w 1051"/>
                  <a:gd name="T1" fmla="*/ 580 h 580"/>
                  <a:gd name="T2" fmla="*/ 427 w 1051"/>
                  <a:gd name="T3" fmla="*/ 450 h 580"/>
                  <a:gd name="T4" fmla="*/ 378 w 1051"/>
                  <a:gd name="T5" fmla="*/ 423 h 580"/>
                  <a:gd name="T6" fmla="*/ 1051 w 1051"/>
                  <a:gd name="T7" fmla="*/ 94 h 580"/>
                  <a:gd name="T8" fmla="*/ 879 w 1051"/>
                  <a:gd name="T9" fmla="*/ 0 h 580"/>
                  <a:gd name="T10" fmla="*/ 279 w 1051"/>
                  <a:gd name="T11" fmla="*/ 368 h 580"/>
                  <a:gd name="T12" fmla="*/ 230 w 1051"/>
                  <a:gd name="T13" fmla="*/ 341 h 580"/>
                  <a:gd name="T14" fmla="*/ 0 w 1051"/>
                  <a:gd name="T15" fmla="*/ 580 h 58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1" h="580">
                    <a:moveTo>
                      <a:pt x="0" y="580"/>
                    </a:moveTo>
                    <a:lnTo>
                      <a:pt x="427" y="450"/>
                    </a:lnTo>
                    <a:lnTo>
                      <a:pt x="378" y="423"/>
                    </a:lnTo>
                    <a:lnTo>
                      <a:pt x="1051" y="94"/>
                    </a:lnTo>
                    <a:lnTo>
                      <a:pt x="879" y="0"/>
                    </a:lnTo>
                    <a:lnTo>
                      <a:pt x="279" y="368"/>
                    </a:lnTo>
                    <a:lnTo>
                      <a:pt x="230" y="341"/>
                    </a:lnTo>
                    <a:lnTo>
                      <a:pt x="0" y="580"/>
                    </a:lnTo>
                    <a:close/>
                  </a:path>
                </a:pathLst>
              </a:custGeom>
              <a:solidFill>
                <a:srgbClr val="3076B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 name="Freeform 13"/>
              <p:cNvSpPr>
                <a:spLocks/>
              </p:cNvSpPr>
              <p:nvPr/>
            </p:nvSpPr>
            <p:spPr bwMode="auto">
              <a:xfrm>
                <a:off x="4035426" y="2305049"/>
                <a:ext cx="1668463" cy="920750"/>
              </a:xfrm>
              <a:custGeom>
                <a:avLst/>
                <a:gdLst>
                  <a:gd name="T0" fmla="*/ 0 w 1051"/>
                  <a:gd name="T1" fmla="*/ 580 h 580"/>
                  <a:gd name="T2" fmla="*/ 427 w 1051"/>
                  <a:gd name="T3" fmla="*/ 450 h 580"/>
                  <a:gd name="T4" fmla="*/ 378 w 1051"/>
                  <a:gd name="T5" fmla="*/ 423 h 580"/>
                  <a:gd name="T6" fmla="*/ 1051 w 1051"/>
                  <a:gd name="T7" fmla="*/ 94 h 580"/>
                  <a:gd name="T8" fmla="*/ 879 w 1051"/>
                  <a:gd name="T9" fmla="*/ 0 h 580"/>
                  <a:gd name="T10" fmla="*/ 279 w 1051"/>
                  <a:gd name="T11" fmla="*/ 368 h 580"/>
                  <a:gd name="T12" fmla="*/ 230 w 1051"/>
                  <a:gd name="T13" fmla="*/ 341 h 580"/>
                  <a:gd name="T14" fmla="*/ 0 w 1051"/>
                  <a:gd name="T15" fmla="*/ 580 h 58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1" h="580">
                    <a:moveTo>
                      <a:pt x="0" y="580"/>
                    </a:moveTo>
                    <a:lnTo>
                      <a:pt x="427" y="450"/>
                    </a:lnTo>
                    <a:lnTo>
                      <a:pt x="378" y="423"/>
                    </a:lnTo>
                    <a:lnTo>
                      <a:pt x="1051" y="94"/>
                    </a:lnTo>
                    <a:lnTo>
                      <a:pt x="879" y="0"/>
                    </a:lnTo>
                    <a:lnTo>
                      <a:pt x="279" y="368"/>
                    </a:lnTo>
                    <a:lnTo>
                      <a:pt x="230" y="341"/>
                    </a:lnTo>
                    <a:lnTo>
                      <a:pt x="0" y="58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 name="Freeform 14"/>
              <p:cNvSpPr>
                <a:spLocks/>
              </p:cNvSpPr>
              <p:nvPr/>
            </p:nvSpPr>
            <p:spPr bwMode="auto">
              <a:xfrm>
                <a:off x="2832101" y="1814512"/>
                <a:ext cx="446088" cy="1195388"/>
              </a:xfrm>
              <a:custGeom>
                <a:avLst/>
                <a:gdLst>
                  <a:gd name="T0" fmla="*/ 143 w 281"/>
                  <a:gd name="T1" fmla="*/ 753 h 753"/>
                  <a:gd name="T2" fmla="*/ 281 w 281"/>
                  <a:gd name="T3" fmla="*/ 496 h 753"/>
                  <a:gd name="T4" fmla="*/ 211 w 281"/>
                  <a:gd name="T5" fmla="*/ 496 h 753"/>
                  <a:gd name="T6" fmla="*/ 264 w 281"/>
                  <a:gd name="T7" fmla="*/ 0 h 753"/>
                  <a:gd name="T8" fmla="*/ 22 w 281"/>
                  <a:gd name="T9" fmla="*/ 0 h 753"/>
                  <a:gd name="T10" fmla="*/ 70 w 281"/>
                  <a:gd name="T11" fmla="*/ 496 h 753"/>
                  <a:gd name="T12" fmla="*/ 0 w 281"/>
                  <a:gd name="T13" fmla="*/ 496 h 753"/>
                  <a:gd name="T14" fmla="*/ 143 w 281"/>
                  <a:gd name="T15" fmla="*/ 753 h 75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81" h="753">
                    <a:moveTo>
                      <a:pt x="143" y="753"/>
                    </a:moveTo>
                    <a:lnTo>
                      <a:pt x="281" y="496"/>
                    </a:lnTo>
                    <a:lnTo>
                      <a:pt x="211" y="496"/>
                    </a:lnTo>
                    <a:lnTo>
                      <a:pt x="264" y="0"/>
                    </a:lnTo>
                    <a:lnTo>
                      <a:pt x="22" y="0"/>
                    </a:lnTo>
                    <a:lnTo>
                      <a:pt x="70" y="496"/>
                    </a:lnTo>
                    <a:lnTo>
                      <a:pt x="0" y="496"/>
                    </a:lnTo>
                    <a:lnTo>
                      <a:pt x="143" y="753"/>
                    </a:lnTo>
                    <a:close/>
                  </a:path>
                </a:pathLst>
              </a:custGeom>
              <a:solidFill>
                <a:srgbClr val="D63F2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 name="Freeform 15"/>
              <p:cNvSpPr>
                <a:spLocks/>
              </p:cNvSpPr>
              <p:nvPr/>
            </p:nvSpPr>
            <p:spPr bwMode="auto">
              <a:xfrm>
                <a:off x="1125538" y="2027237"/>
                <a:ext cx="1250950" cy="1087438"/>
              </a:xfrm>
              <a:custGeom>
                <a:avLst/>
                <a:gdLst>
                  <a:gd name="T0" fmla="*/ 788 w 788"/>
                  <a:gd name="T1" fmla="*/ 685 h 685"/>
                  <a:gd name="T2" fmla="*/ 673 w 788"/>
                  <a:gd name="T3" fmla="*/ 424 h 685"/>
                  <a:gd name="T4" fmla="*/ 611 w 788"/>
                  <a:gd name="T5" fmla="*/ 444 h 685"/>
                  <a:gd name="T6" fmla="*/ 209 w 788"/>
                  <a:gd name="T7" fmla="*/ 0 h 685"/>
                  <a:gd name="T8" fmla="*/ 0 w 788"/>
                  <a:gd name="T9" fmla="*/ 67 h 685"/>
                  <a:gd name="T10" fmla="*/ 490 w 788"/>
                  <a:gd name="T11" fmla="*/ 482 h 685"/>
                  <a:gd name="T12" fmla="*/ 430 w 788"/>
                  <a:gd name="T13" fmla="*/ 502 h 685"/>
                  <a:gd name="T14" fmla="*/ 788 w 788"/>
                  <a:gd name="T15" fmla="*/ 685 h 68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88" h="685">
                    <a:moveTo>
                      <a:pt x="788" y="685"/>
                    </a:moveTo>
                    <a:lnTo>
                      <a:pt x="673" y="424"/>
                    </a:lnTo>
                    <a:lnTo>
                      <a:pt x="611" y="444"/>
                    </a:lnTo>
                    <a:lnTo>
                      <a:pt x="209" y="0"/>
                    </a:lnTo>
                    <a:lnTo>
                      <a:pt x="0" y="67"/>
                    </a:lnTo>
                    <a:lnTo>
                      <a:pt x="490" y="482"/>
                    </a:lnTo>
                    <a:lnTo>
                      <a:pt x="430" y="502"/>
                    </a:lnTo>
                    <a:lnTo>
                      <a:pt x="788" y="685"/>
                    </a:lnTo>
                    <a:close/>
                  </a:path>
                </a:pathLst>
              </a:custGeom>
              <a:solidFill>
                <a:srgbClr val="3076B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 name="Freeform 16"/>
              <p:cNvSpPr>
                <a:spLocks/>
              </p:cNvSpPr>
              <p:nvPr/>
            </p:nvSpPr>
            <p:spPr bwMode="auto">
              <a:xfrm>
                <a:off x="-95249" y="2705099"/>
                <a:ext cx="1973263" cy="690563"/>
              </a:xfrm>
              <a:custGeom>
                <a:avLst/>
                <a:gdLst>
                  <a:gd name="T0" fmla="*/ 1243 w 1243"/>
                  <a:gd name="T1" fmla="*/ 435 h 435"/>
                  <a:gd name="T2" fmla="*/ 906 w 1243"/>
                  <a:gd name="T3" fmla="*/ 240 h 435"/>
                  <a:gd name="T4" fmla="*/ 872 w 1243"/>
                  <a:gd name="T5" fmla="*/ 274 h 435"/>
                  <a:gd name="T6" fmla="*/ 121 w 1243"/>
                  <a:gd name="T7" fmla="*/ 0 h 435"/>
                  <a:gd name="T8" fmla="*/ 0 w 1243"/>
                  <a:gd name="T9" fmla="*/ 116 h 435"/>
                  <a:gd name="T10" fmla="*/ 802 w 1243"/>
                  <a:gd name="T11" fmla="*/ 341 h 435"/>
                  <a:gd name="T12" fmla="*/ 767 w 1243"/>
                  <a:gd name="T13" fmla="*/ 374 h 435"/>
                  <a:gd name="T14" fmla="*/ 1243 w 1243"/>
                  <a:gd name="T15" fmla="*/ 435 h 43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43" h="435">
                    <a:moveTo>
                      <a:pt x="1243" y="435"/>
                    </a:moveTo>
                    <a:lnTo>
                      <a:pt x="906" y="240"/>
                    </a:lnTo>
                    <a:lnTo>
                      <a:pt x="872" y="274"/>
                    </a:lnTo>
                    <a:lnTo>
                      <a:pt x="121" y="0"/>
                    </a:lnTo>
                    <a:lnTo>
                      <a:pt x="0" y="116"/>
                    </a:lnTo>
                    <a:lnTo>
                      <a:pt x="802" y="341"/>
                    </a:lnTo>
                    <a:lnTo>
                      <a:pt x="767" y="374"/>
                    </a:lnTo>
                    <a:lnTo>
                      <a:pt x="1243" y="435"/>
                    </a:lnTo>
                    <a:close/>
                  </a:path>
                </a:pathLst>
              </a:custGeom>
              <a:solidFill>
                <a:srgbClr val="167D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 name="Freeform 17"/>
              <p:cNvSpPr>
                <a:spLocks/>
              </p:cNvSpPr>
              <p:nvPr/>
            </p:nvSpPr>
            <p:spPr bwMode="auto">
              <a:xfrm>
                <a:off x="-398462" y="3165474"/>
                <a:ext cx="2143125" cy="428625"/>
              </a:xfrm>
              <a:custGeom>
                <a:avLst/>
                <a:gdLst>
                  <a:gd name="T0" fmla="*/ 1350 w 1350"/>
                  <a:gd name="T1" fmla="*/ 260 h 270"/>
                  <a:gd name="T2" fmla="*/ 934 w 1350"/>
                  <a:gd name="T3" fmla="*/ 120 h 270"/>
                  <a:gd name="T4" fmla="*/ 916 w 1350"/>
                  <a:gd name="T5" fmla="*/ 157 h 270"/>
                  <a:gd name="T6" fmla="*/ 63 w 1350"/>
                  <a:gd name="T7" fmla="*/ 0 h 270"/>
                  <a:gd name="T8" fmla="*/ 0 w 1350"/>
                  <a:gd name="T9" fmla="*/ 130 h 270"/>
                  <a:gd name="T10" fmla="*/ 879 w 1350"/>
                  <a:gd name="T11" fmla="*/ 233 h 270"/>
                  <a:gd name="T12" fmla="*/ 861 w 1350"/>
                  <a:gd name="T13" fmla="*/ 270 h 270"/>
                  <a:gd name="T14" fmla="*/ 1350 w 1350"/>
                  <a:gd name="T15" fmla="*/ 260 h 27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350" h="270">
                    <a:moveTo>
                      <a:pt x="1350" y="260"/>
                    </a:moveTo>
                    <a:lnTo>
                      <a:pt x="934" y="120"/>
                    </a:lnTo>
                    <a:lnTo>
                      <a:pt x="916" y="157"/>
                    </a:lnTo>
                    <a:lnTo>
                      <a:pt x="63" y="0"/>
                    </a:lnTo>
                    <a:lnTo>
                      <a:pt x="0" y="130"/>
                    </a:lnTo>
                    <a:lnTo>
                      <a:pt x="879" y="233"/>
                    </a:lnTo>
                    <a:lnTo>
                      <a:pt x="861" y="270"/>
                    </a:lnTo>
                    <a:lnTo>
                      <a:pt x="1350" y="260"/>
                    </a:lnTo>
                    <a:close/>
                  </a:path>
                </a:pathLst>
              </a:custGeom>
              <a:solidFill>
                <a:srgbClr val="3076B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3" name="Freeform 18"/>
              <p:cNvSpPr>
                <a:spLocks/>
              </p:cNvSpPr>
              <p:nvPr/>
            </p:nvSpPr>
            <p:spPr bwMode="auto">
              <a:xfrm>
                <a:off x="-77787" y="4151312"/>
                <a:ext cx="1971675" cy="688975"/>
              </a:xfrm>
              <a:custGeom>
                <a:avLst/>
                <a:gdLst>
                  <a:gd name="T0" fmla="*/ 1242 w 1242"/>
                  <a:gd name="T1" fmla="*/ 0 h 434"/>
                  <a:gd name="T2" fmla="*/ 768 w 1242"/>
                  <a:gd name="T3" fmla="*/ 63 h 434"/>
                  <a:gd name="T4" fmla="*/ 804 w 1242"/>
                  <a:gd name="T5" fmla="*/ 97 h 434"/>
                  <a:gd name="T6" fmla="*/ 0 w 1242"/>
                  <a:gd name="T7" fmla="*/ 319 h 434"/>
                  <a:gd name="T8" fmla="*/ 121 w 1242"/>
                  <a:gd name="T9" fmla="*/ 434 h 434"/>
                  <a:gd name="T10" fmla="*/ 873 w 1242"/>
                  <a:gd name="T11" fmla="*/ 164 h 434"/>
                  <a:gd name="T12" fmla="*/ 909 w 1242"/>
                  <a:gd name="T13" fmla="*/ 197 h 434"/>
                  <a:gd name="T14" fmla="*/ 1242 w 1242"/>
                  <a:gd name="T15" fmla="*/ 0 h 43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42" h="434">
                    <a:moveTo>
                      <a:pt x="1242" y="0"/>
                    </a:moveTo>
                    <a:lnTo>
                      <a:pt x="768" y="63"/>
                    </a:lnTo>
                    <a:lnTo>
                      <a:pt x="804" y="97"/>
                    </a:lnTo>
                    <a:lnTo>
                      <a:pt x="0" y="319"/>
                    </a:lnTo>
                    <a:lnTo>
                      <a:pt x="121" y="434"/>
                    </a:lnTo>
                    <a:lnTo>
                      <a:pt x="873" y="164"/>
                    </a:lnTo>
                    <a:lnTo>
                      <a:pt x="909" y="197"/>
                    </a:lnTo>
                    <a:lnTo>
                      <a:pt x="1242" y="0"/>
                    </a:lnTo>
                    <a:close/>
                  </a:path>
                </a:pathLst>
              </a:custGeom>
              <a:solidFill>
                <a:srgbClr val="00BCF2"/>
              </a:solidFill>
              <a:ln>
                <a:noFill/>
              </a:ln>
            </p:spPr>
            <p:txBody>
              <a:bodyPr vert="horz" wrap="square" lIns="91440" tIns="45720" rIns="91440" bIns="45720" numCol="1" anchor="t" anchorCtr="0" compatLnSpc="1">
                <a:prstTxWarp prst="textNoShape">
                  <a:avLst/>
                </a:prstTxWarp>
              </a:bodyPr>
              <a:lstStyle/>
              <a:p>
                <a:endParaRPr lang="en-US"/>
              </a:p>
            </p:txBody>
          </p:sp>
          <p:sp>
            <p:nvSpPr>
              <p:cNvPr id="24" name="Freeform 19"/>
              <p:cNvSpPr>
                <a:spLocks/>
              </p:cNvSpPr>
              <p:nvPr/>
            </p:nvSpPr>
            <p:spPr bwMode="auto">
              <a:xfrm>
                <a:off x="1150938" y="4425949"/>
                <a:ext cx="1250950" cy="1087438"/>
              </a:xfrm>
              <a:custGeom>
                <a:avLst/>
                <a:gdLst>
                  <a:gd name="T0" fmla="*/ 788 w 788"/>
                  <a:gd name="T1" fmla="*/ 0 h 685"/>
                  <a:gd name="T2" fmla="*/ 435 w 788"/>
                  <a:gd name="T3" fmla="*/ 185 h 685"/>
                  <a:gd name="T4" fmla="*/ 497 w 788"/>
                  <a:gd name="T5" fmla="*/ 204 h 685"/>
                  <a:gd name="T6" fmla="*/ 0 w 788"/>
                  <a:gd name="T7" fmla="*/ 618 h 685"/>
                  <a:gd name="T8" fmla="*/ 211 w 788"/>
                  <a:gd name="T9" fmla="*/ 685 h 685"/>
                  <a:gd name="T10" fmla="*/ 618 w 788"/>
                  <a:gd name="T11" fmla="*/ 243 h 685"/>
                  <a:gd name="T12" fmla="*/ 679 w 788"/>
                  <a:gd name="T13" fmla="*/ 262 h 685"/>
                  <a:gd name="T14" fmla="*/ 788 w 788"/>
                  <a:gd name="T15" fmla="*/ 0 h 68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88" h="685">
                    <a:moveTo>
                      <a:pt x="788" y="0"/>
                    </a:moveTo>
                    <a:lnTo>
                      <a:pt x="435" y="185"/>
                    </a:lnTo>
                    <a:lnTo>
                      <a:pt x="497" y="204"/>
                    </a:lnTo>
                    <a:lnTo>
                      <a:pt x="0" y="618"/>
                    </a:lnTo>
                    <a:lnTo>
                      <a:pt x="211" y="685"/>
                    </a:lnTo>
                    <a:lnTo>
                      <a:pt x="618" y="243"/>
                    </a:lnTo>
                    <a:lnTo>
                      <a:pt x="679" y="262"/>
                    </a:lnTo>
                    <a:lnTo>
                      <a:pt x="788" y="0"/>
                    </a:lnTo>
                    <a:close/>
                  </a:path>
                </a:pathLst>
              </a:custGeom>
              <a:solidFill>
                <a:srgbClr val="3076B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5" name="Freeform 20"/>
              <p:cNvSpPr>
                <a:spLocks/>
              </p:cNvSpPr>
              <p:nvPr/>
            </p:nvSpPr>
            <p:spPr bwMode="auto">
              <a:xfrm>
                <a:off x="2871788" y="4522787"/>
                <a:ext cx="446088" cy="1193800"/>
              </a:xfrm>
              <a:custGeom>
                <a:avLst/>
                <a:gdLst>
                  <a:gd name="T0" fmla="*/ 138 w 281"/>
                  <a:gd name="T1" fmla="*/ 0 h 752"/>
                  <a:gd name="T2" fmla="*/ 0 w 281"/>
                  <a:gd name="T3" fmla="*/ 258 h 752"/>
                  <a:gd name="T4" fmla="*/ 70 w 281"/>
                  <a:gd name="T5" fmla="*/ 258 h 752"/>
                  <a:gd name="T6" fmla="*/ 17 w 281"/>
                  <a:gd name="T7" fmla="*/ 752 h 752"/>
                  <a:gd name="T8" fmla="*/ 260 w 281"/>
                  <a:gd name="T9" fmla="*/ 752 h 752"/>
                  <a:gd name="T10" fmla="*/ 211 w 281"/>
                  <a:gd name="T11" fmla="*/ 258 h 752"/>
                  <a:gd name="T12" fmla="*/ 281 w 281"/>
                  <a:gd name="T13" fmla="*/ 258 h 752"/>
                  <a:gd name="T14" fmla="*/ 138 w 281"/>
                  <a:gd name="T15" fmla="*/ 0 h 75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81" h="752">
                    <a:moveTo>
                      <a:pt x="138" y="0"/>
                    </a:moveTo>
                    <a:lnTo>
                      <a:pt x="0" y="258"/>
                    </a:lnTo>
                    <a:lnTo>
                      <a:pt x="70" y="258"/>
                    </a:lnTo>
                    <a:lnTo>
                      <a:pt x="17" y="752"/>
                    </a:lnTo>
                    <a:lnTo>
                      <a:pt x="260" y="752"/>
                    </a:lnTo>
                    <a:lnTo>
                      <a:pt x="211" y="258"/>
                    </a:lnTo>
                    <a:lnTo>
                      <a:pt x="281" y="258"/>
                    </a:lnTo>
                    <a:lnTo>
                      <a:pt x="138" y="0"/>
                    </a:lnTo>
                    <a:close/>
                  </a:path>
                </a:pathLst>
              </a:custGeom>
              <a:solidFill>
                <a:srgbClr val="AB289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6" name="Freeform 21"/>
              <p:cNvSpPr>
                <a:spLocks/>
              </p:cNvSpPr>
              <p:nvPr/>
            </p:nvSpPr>
            <p:spPr bwMode="auto">
              <a:xfrm>
                <a:off x="3373438" y="4503737"/>
                <a:ext cx="719138" cy="1274763"/>
              </a:xfrm>
              <a:custGeom>
                <a:avLst/>
                <a:gdLst>
                  <a:gd name="T0" fmla="*/ 369 w 453"/>
                  <a:gd name="T1" fmla="*/ 396 h 803"/>
                  <a:gd name="T2" fmla="*/ 107 w 453"/>
                  <a:gd name="T3" fmla="*/ 0 h 803"/>
                  <a:gd name="T4" fmla="*/ 0 w 453"/>
                  <a:gd name="T5" fmla="*/ 17 h 803"/>
                  <a:gd name="T6" fmla="*/ 136 w 453"/>
                  <a:gd name="T7" fmla="*/ 432 h 803"/>
                  <a:gd name="T8" fmla="*/ 52 w 453"/>
                  <a:gd name="T9" fmla="*/ 444 h 803"/>
                  <a:gd name="T10" fmla="*/ 442 w 453"/>
                  <a:gd name="T11" fmla="*/ 803 h 803"/>
                  <a:gd name="T12" fmla="*/ 453 w 453"/>
                  <a:gd name="T13" fmla="*/ 384 h 803"/>
                  <a:gd name="T14" fmla="*/ 369 w 453"/>
                  <a:gd name="T15" fmla="*/ 396 h 80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53" h="803">
                    <a:moveTo>
                      <a:pt x="369" y="396"/>
                    </a:moveTo>
                    <a:lnTo>
                      <a:pt x="107" y="0"/>
                    </a:lnTo>
                    <a:lnTo>
                      <a:pt x="0" y="17"/>
                    </a:lnTo>
                    <a:lnTo>
                      <a:pt x="136" y="432"/>
                    </a:lnTo>
                    <a:lnTo>
                      <a:pt x="52" y="444"/>
                    </a:lnTo>
                    <a:lnTo>
                      <a:pt x="442" y="803"/>
                    </a:lnTo>
                    <a:lnTo>
                      <a:pt x="453" y="384"/>
                    </a:lnTo>
                    <a:lnTo>
                      <a:pt x="369" y="396"/>
                    </a:lnTo>
                    <a:close/>
                  </a:path>
                </a:pathLst>
              </a:custGeom>
              <a:solidFill>
                <a:srgbClr val="D63F2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0" name="Freeform 25"/>
              <p:cNvSpPr>
                <a:spLocks/>
              </p:cNvSpPr>
              <p:nvPr/>
            </p:nvSpPr>
            <p:spPr bwMode="auto">
              <a:xfrm>
                <a:off x="3686176" y="1963737"/>
                <a:ext cx="1247775" cy="1157288"/>
              </a:xfrm>
              <a:custGeom>
                <a:avLst/>
                <a:gdLst>
                  <a:gd name="T0" fmla="*/ 321 w 786"/>
                  <a:gd name="T1" fmla="*/ 317 h 729"/>
                  <a:gd name="T2" fmla="*/ 0 w 786"/>
                  <a:gd name="T3" fmla="*/ 699 h 729"/>
                  <a:gd name="T4" fmla="*/ 96 w 786"/>
                  <a:gd name="T5" fmla="*/ 729 h 729"/>
                  <a:gd name="T6" fmla="*/ 531 w 786"/>
                  <a:gd name="T7" fmla="*/ 382 h 729"/>
                  <a:gd name="T8" fmla="*/ 606 w 786"/>
                  <a:gd name="T9" fmla="*/ 406 h 729"/>
                  <a:gd name="T10" fmla="*/ 786 w 786"/>
                  <a:gd name="T11" fmla="*/ 0 h 729"/>
                  <a:gd name="T12" fmla="*/ 245 w 786"/>
                  <a:gd name="T13" fmla="*/ 293 h 729"/>
                  <a:gd name="T14" fmla="*/ 321 w 786"/>
                  <a:gd name="T15" fmla="*/ 317 h 72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86" h="729">
                    <a:moveTo>
                      <a:pt x="321" y="317"/>
                    </a:moveTo>
                    <a:lnTo>
                      <a:pt x="0" y="699"/>
                    </a:lnTo>
                    <a:lnTo>
                      <a:pt x="96" y="729"/>
                    </a:lnTo>
                    <a:lnTo>
                      <a:pt x="531" y="382"/>
                    </a:lnTo>
                    <a:lnTo>
                      <a:pt x="606" y="406"/>
                    </a:lnTo>
                    <a:lnTo>
                      <a:pt x="786" y="0"/>
                    </a:lnTo>
                    <a:lnTo>
                      <a:pt x="245" y="293"/>
                    </a:lnTo>
                    <a:lnTo>
                      <a:pt x="321" y="317"/>
                    </a:lnTo>
                    <a:close/>
                  </a:path>
                </a:pathLst>
              </a:custGeom>
              <a:solidFill>
                <a:srgbClr val="AB289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1" name="Freeform 26"/>
              <p:cNvSpPr>
                <a:spLocks/>
              </p:cNvSpPr>
              <p:nvPr/>
            </p:nvSpPr>
            <p:spPr bwMode="auto">
              <a:xfrm>
                <a:off x="3340101" y="1757362"/>
                <a:ext cx="714375" cy="1274763"/>
              </a:xfrm>
              <a:custGeom>
                <a:avLst/>
                <a:gdLst>
                  <a:gd name="T0" fmla="*/ 133 w 450"/>
                  <a:gd name="T1" fmla="*/ 372 h 803"/>
                  <a:gd name="T2" fmla="*/ 0 w 450"/>
                  <a:gd name="T3" fmla="*/ 788 h 803"/>
                  <a:gd name="T4" fmla="*/ 107 w 450"/>
                  <a:gd name="T5" fmla="*/ 803 h 803"/>
                  <a:gd name="T6" fmla="*/ 366 w 450"/>
                  <a:gd name="T7" fmla="*/ 407 h 803"/>
                  <a:gd name="T8" fmla="*/ 450 w 450"/>
                  <a:gd name="T9" fmla="*/ 418 h 803"/>
                  <a:gd name="T10" fmla="*/ 438 w 450"/>
                  <a:gd name="T11" fmla="*/ 0 h 803"/>
                  <a:gd name="T12" fmla="*/ 49 w 450"/>
                  <a:gd name="T13" fmla="*/ 359 h 803"/>
                  <a:gd name="T14" fmla="*/ 133 w 450"/>
                  <a:gd name="T15" fmla="*/ 372 h 80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50" h="803">
                    <a:moveTo>
                      <a:pt x="133" y="372"/>
                    </a:moveTo>
                    <a:lnTo>
                      <a:pt x="0" y="788"/>
                    </a:lnTo>
                    <a:lnTo>
                      <a:pt x="107" y="803"/>
                    </a:lnTo>
                    <a:lnTo>
                      <a:pt x="366" y="407"/>
                    </a:lnTo>
                    <a:lnTo>
                      <a:pt x="450" y="418"/>
                    </a:lnTo>
                    <a:lnTo>
                      <a:pt x="438" y="0"/>
                    </a:lnTo>
                    <a:lnTo>
                      <a:pt x="49" y="359"/>
                    </a:lnTo>
                    <a:lnTo>
                      <a:pt x="133" y="372"/>
                    </a:lnTo>
                    <a:close/>
                  </a:path>
                </a:pathLst>
              </a:custGeom>
              <a:solidFill>
                <a:srgbClr val="167D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2" name="Freeform 27"/>
              <p:cNvSpPr>
                <a:spLocks/>
              </p:cNvSpPr>
              <p:nvPr/>
            </p:nvSpPr>
            <p:spPr bwMode="auto">
              <a:xfrm>
                <a:off x="2052638" y="1760537"/>
                <a:ext cx="723900" cy="1271588"/>
              </a:xfrm>
              <a:custGeom>
                <a:avLst/>
                <a:gdLst>
                  <a:gd name="T0" fmla="*/ 86 w 456"/>
                  <a:gd name="T1" fmla="*/ 405 h 801"/>
                  <a:gd name="T2" fmla="*/ 349 w 456"/>
                  <a:gd name="T3" fmla="*/ 801 h 801"/>
                  <a:gd name="T4" fmla="*/ 456 w 456"/>
                  <a:gd name="T5" fmla="*/ 784 h 801"/>
                  <a:gd name="T6" fmla="*/ 317 w 456"/>
                  <a:gd name="T7" fmla="*/ 369 h 801"/>
                  <a:gd name="T8" fmla="*/ 401 w 456"/>
                  <a:gd name="T9" fmla="*/ 357 h 801"/>
                  <a:gd name="T10" fmla="*/ 8 w 456"/>
                  <a:gd name="T11" fmla="*/ 0 h 801"/>
                  <a:gd name="T12" fmla="*/ 0 w 456"/>
                  <a:gd name="T13" fmla="*/ 416 h 801"/>
                  <a:gd name="T14" fmla="*/ 86 w 456"/>
                  <a:gd name="T15" fmla="*/ 405 h 80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56" h="801">
                    <a:moveTo>
                      <a:pt x="86" y="405"/>
                    </a:moveTo>
                    <a:lnTo>
                      <a:pt x="349" y="801"/>
                    </a:lnTo>
                    <a:lnTo>
                      <a:pt x="456" y="784"/>
                    </a:lnTo>
                    <a:lnTo>
                      <a:pt x="317" y="369"/>
                    </a:lnTo>
                    <a:lnTo>
                      <a:pt x="401" y="357"/>
                    </a:lnTo>
                    <a:lnTo>
                      <a:pt x="8" y="0"/>
                    </a:lnTo>
                    <a:lnTo>
                      <a:pt x="0" y="416"/>
                    </a:lnTo>
                    <a:lnTo>
                      <a:pt x="86" y="405"/>
                    </a:lnTo>
                    <a:close/>
                  </a:path>
                </a:pathLst>
              </a:custGeom>
              <a:solidFill>
                <a:srgbClr val="5D2E8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3" name="Freeform 28"/>
              <p:cNvSpPr>
                <a:spLocks/>
              </p:cNvSpPr>
              <p:nvPr/>
            </p:nvSpPr>
            <p:spPr bwMode="auto">
              <a:xfrm>
                <a:off x="396876" y="2305049"/>
                <a:ext cx="1730375" cy="963613"/>
              </a:xfrm>
              <a:custGeom>
                <a:avLst/>
                <a:gdLst>
                  <a:gd name="T0" fmla="*/ 427 w 1090"/>
                  <a:gd name="T1" fmla="*/ 333 h 607"/>
                  <a:gd name="T2" fmla="*/ 1010 w 1090"/>
                  <a:gd name="T3" fmla="*/ 607 h 607"/>
                  <a:gd name="T4" fmla="*/ 1090 w 1090"/>
                  <a:gd name="T5" fmla="*/ 563 h 607"/>
                  <a:gd name="T6" fmla="*/ 599 w 1090"/>
                  <a:gd name="T7" fmla="*/ 240 h 607"/>
                  <a:gd name="T8" fmla="*/ 661 w 1090"/>
                  <a:gd name="T9" fmla="*/ 206 h 607"/>
                  <a:gd name="T10" fmla="*/ 0 w 1090"/>
                  <a:gd name="T11" fmla="*/ 0 h 607"/>
                  <a:gd name="T12" fmla="*/ 365 w 1090"/>
                  <a:gd name="T13" fmla="*/ 367 h 607"/>
                  <a:gd name="T14" fmla="*/ 427 w 1090"/>
                  <a:gd name="T15" fmla="*/ 333 h 60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90" h="607">
                    <a:moveTo>
                      <a:pt x="427" y="333"/>
                    </a:moveTo>
                    <a:lnTo>
                      <a:pt x="1010" y="607"/>
                    </a:lnTo>
                    <a:lnTo>
                      <a:pt x="1090" y="563"/>
                    </a:lnTo>
                    <a:lnTo>
                      <a:pt x="599" y="240"/>
                    </a:lnTo>
                    <a:lnTo>
                      <a:pt x="661" y="206"/>
                    </a:lnTo>
                    <a:lnTo>
                      <a:pt x="0" y="0"/>
                    </a:lnTo>
                    <a:lnTo>
                      <a:pt x="365" y="367"/>
                    </a:lnTo>
                    <a:lnTo>
                      <a:pt x="427" y="333"/>
                    </a:lnTo>
                    <a:close/>
                  </a:path>
                </a:pathLst>
              </a:custGeom>
              <a:solidFill>
                <a:srgbClr val="00BCF2"/>
              </a:solidFill>
              <a:ln>
                <a:noFill/>
              </a:ln>
            </p:spPr>
            <p:txBody>
              <a:bodyPr vert="horz" wrap="square" lIns="91440" tIns="45720" rIns="91440" bIns="45720" numCol="1" anchor="t" anchorCtr="0" compatLnSpc="1">
                <a:prstTxWarp prst="textNoShape">
                  <a:avLst/>
                </a:prstTxWarp>
              </a:bodyPr>
              <a:lstStyle/>
              <a:p>
                <a:endParaRPr lang="en-US"/>
              </a:p>
            </p:txBody>
          </p:sp>
          <p:sp>
            <p:nvSpPr>
              <p:cNvPr id="34" name="Freeform 29"/>
              <p:cNvSpPr>
                <a:spLocks/>
              </p:cNvSpPr>
              <p:nvPr/>
            </p:nvSpPr>
            <p:spPr bwMode="auto">
              <a:xfrm>
                <a:off x="-703262" y="3594099"/>
                <a:ext cx="2371725" cy="363538"/>
              </a:xfrm>
              <a:custGeom>
                <a:avLst/>
                <a:gdLst>
                  <a:gd name="T0" fmla="*/ 730 w 1494"/>
                  <a:gd name="T1" fmla="*/ 182 h 229"/>
                  <a:gd name="T2" fmla="*/ 1494 w 1494"/>
                  <a:gd name="T3" fmla="*/ 146 h 229"/>
                  <a:gd name="T4" fmla="*/ 1494 w 1494"/>
                  <a:gd name="T5" fmla="*/ 85 h 229"/>
                  <a:gd name="T6" fmla="*/ 730 w 1494"/>
                  <a:gd name="T7" fmla="*/ 49 h 229"/>
                  <a:gd name="T8" fmla="*/ 730 w 1494"/>
                  <a:gd name="T9" fmla="*/ 0 h 229"/>
                  <a:gd name="T10" fmla="*/ 0 w 1494"/>
                  <a:gd name="T11" fmla="*/ 115 h 229"/>
                  <a:gd name="T12" fmla="*/ 730 w 1494"/>
                  <a:gd name="T13" fmla="*/ 229 h 229"/>
                  <a:gd name="T14" fmla="*/ 730 w 1494"/>
                  <a:gd name="T15" fmla="*/ 182 h 22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494" h="229">
                    <a:moveTo>
                      <a:pt x="730" y="182"/>
                    </a:moveTo>
                    <a:lnTo>
                      <a:pt x="1494" y="146"/>
                    </a:lnTo>
                    <a:lnTo>
                      <a:pt x="1494" y="85"/>
                    </a:lnTo>
                    <a:lnTo>
                      <a:pt x="730" y="49"/>
                    </a:lnTo>
                    <a:lnTo>
                      <a:pt x="730" y="0"/>
                    </a:lnTo>
                    <a:lnTo>
                      <a:pt x="0" y="115"/>
                    </a:lnTo>
                    <a:lnTo>
                      <a:pt x="730" y="229"/>
                    </a:lnTo>
                    <a:lnTo>
                      <a:pt x="730" y="182"/>
                    </a:lnTo>
                    <a:close/>
                  </a:path>
                </a:pathLst>
              </a:custGeom>
              <a:solidFill>
                <a:srgbClr val="D63F2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5" name="Freeform 30"/>
              <p:cNvSpPr>
                <a:spLocks/>
              </p:cNvSpPr>
              <p:nvPr/>
            </p:nvSpPr>
            <p:spPr bwMode="auto">
              <a:xfrm>
                <a:off x="-569912" y="3933824"/>
                <a:ext cx="2314575" cy="395288"/>
              </a:xfrm>
              <a:custGeom>
                <a:avLst/>
                <a:gdLst>
                  <a:gd name="T0" fmla="*/ 737 w 1458"/>
                  <a:gd name="T1" fmla="*/ 203 h 249"/>
                  <a:gd name="T2" fmla="*/ 1458 w 1458"/>
                  <a:gd name="T3" fmla="*/ 59 h 249"/>
                  <a:gd name="T4" fmla="*/ 1428 w 1458"/>
                  <a:gd name="T5" fmla="*/ 0 h 249"/>
                  <a:gd name="T6" fmla="*/ 675 w 1458"/>
                  <a:gd name="T7" fmla="*/ 75 h 249"/>
                  <a:gd name="T8" fmla="*/ 652 w 1458"/>
                  <a:gd name="T9" fmla="*/ 29 h 249"/>
                  <a:gd name="T10" fmla="*/ 0 w 1458"/>
                  <a:gd name="T11" fmla="*/ 243 h 249"/>
                  <a:gd name="T12" fmla="*/ 760 w 1458"/>
                  <a:gd name="T13" fmla="*/ 249 h 249"/>
                  <a:gd name="T14" fmla="*/ 737 w 1458"/>
                  <a:gd name="T15" fmla="*/ 203 h 24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458" h="249">
                    <a:moveTo>
                      <a:pt x="737" y="203"/>
                    </a:moveTo>
                    <a:lnTo>
                      <a:pt x="1458" y="59"/>
                    </a:lnTo>
                    <a:lnTo>
                      <a:pt x="1428" y="0"/>
                    </a:lnTo>
                    <a:lnTo>
                      <a:pt x="675" y="75"/>
                    </a:lnTo>
                    <a:lnTo>
                      <a:pt x="652" y="29"/>
                    </a:lnTo>
                    <a:lnTo>
                      <a:pt x="0" y="243"/>
                    </a:lnTo>
                    <a:lnTo>
                      <a:pt x="760" y="249"/>
                    </a:lnTo>
                    <a:lnTo>
                      <a:pt x="737" y="203"/>
                    </a:lnTo>
                    <a:close/>
                  </a:path>
                </a:pathLst>
              </a:custGeom>
              <a:solidFill>
                <a:srgbClr val="AB289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6" name="Freeform 31"/>
              <p:cNvSpPr>
                <a:spLocks/>
              </p:cNvSpPr>
              <p:nvPr/>
            </p:nvSpPr>
            <p:spPr bwMode="auto">
              <a:xfrm>
                <a:off x="420688" y="4295774"/>
                <a:ext cx="1725613" cy="965200"/>
              </a:xfrm>
              <a:custGeom>
                <a:avLst/>
                <a:gdLst>
                  <a:gd name="T0" fmla="*/ 596 w 1087"/>
                  <a:gd name="T1" fmla="*/ 368 h 608"/>
                  <a:gd name="T2" fmla="*/ 1087 w 1087"/>
                  <a:gd name="T3" fmla="*/ 42 h 608"/>
                  <a:gd name="T4" fmla="*/ 1006 w 1087"/>
                  <a:gd name="T5" fmla="*/ 0 h 608"/>
                  <a:gd name="T6" fmla="*/ 426 w 1087"/>
                  <a:gd name="T7" fmla="*/ 274 h 608"/>
                  <a:gd name="T8" fmla="*/ 363 w 1087"/>
                  <a:gd name="T9" fmla="*/ 241 h 608"/>
                  <a:gd name="T10" fmla="*/ 0 w 1087"/>
                  <a:gd name="T11" fmla="*/ 608 h 608"/>
                  <a:gd name="T12" fmla="*/ 659 w 1087"/>
                  <a:gd name="T13" fmla="*/ 401 h 608"/>
                  <a:gd name="T14" fmla="*/ 596 w 1087"/>
                  <a:gd name="T15" fmla="*/ 368 h 60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87" h="608">
                    <a:moveTo>
                      <a:pt x="596" y="368"/>
                    </a:moveTo>
                    <a:lnTo>
                      <a:pt x="1087" y="42"/>
                    </a:lnTo>
                    <a:lnTo>
                      <a:pt x="1006" y="0"/>
                    </a:lnTo>
                    <a:lnTo>
                      <a:pt x="426" y="274"/>
                    </a:lnTo>
                    <a:lnTo>
                      <a:pt x="363" y="241"/>
                    </a:lnTo>
                    <a:lnTo>
                      <a:pt x="0" y="608"/>
                    </a:lnTo>
                    <a:lnTo>
                      <a:pt x="659" y="401"/>
                    </a:lnTo>
                    <a:lnTo>
                      <a:pt x="596" y="368"/>
                    </a:lnTo>
                    <a:close/>
                  </a:path>
                </a:pathLst>
              </a:custGeom>
              <a:solidFill>
                <a:srgbClr val="FDB81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7" name="Freeform 32"/>
              <p:cNvSpPr>
                <a:spLocks/>
              </p:cNvSpPr>
              <p:nvPr/>
            </p:nvSpPr>
            <p:spPr bwMode="auto">
              <a:xfrm>
                <a:off x="2098676" y="4511674"/>
                <a:ext cx="728663" cy="1271588"/>
              </a:xfrm>
              <a:custGeom>
                <a:avLst/>
                <a:gdLst>
                  <a:gd name="T0" fmla="*/ 315 w 459"/>
                  <a:gd name="T1" fmla="*/ 432 h 801"/>
                  <a:gd name="T2" fmla="*/ 459 w 459"/>
                  <a:gd name="T3" fmla="*/ 18 h 801"/>
                  <a:gd name="T4" fmla="*/ 351 w 459"/>
                  <a:gd name="T5" fmla="*/ 0 h 801"/>
                  <a:gd name="T6" fmla="*/ 83 w 459"/>
                  <a:gd name="T7" fmla="*/ 396 h 801"/>
                  <a:gd name="T8" fmla="*/ 0 w 459"/>
                  <a:gd name="T9" fmla="*/ 384 h 801"/>
                  <a:gd name="T10" fmla="*/ 4 w 459"/>
                  <a:gd name="T11" fmla="*/ 801 h 801"/>
                  <a:gd name="T12" fmla="*/ 400 w 459"/>
                  <a:gd name="T13" fmla="*/ 445 h 801"/>
                  <a:gd name="T14" fmla="*/ 315 w 459"/>
                  <a:gd name="T15" fmla="*/ 432 h 80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59" h="801">
                    <a:moveTo>
                      <a:pt x="315" y="432"/>
                    </a:moveTo>
                    <a:lnTo>
                      <a:pt x="459" y="18"/>
                    </a:lnTo>
                    <a:lnTo>
                      <a:pt x="351" y="0"/>
                    </a:lnTo>
                    <a:lnTo>
                      <a:pt x="83" y="396"/>
                    </a:lnTo>
                    <a:lnTo>
                      <a:pt x="0" y="384"/>
                    </a:lnTo>
                    <a:lnTo>
                      <a:pt x="4" y="801"/>
                    </a:lnTo>
                    <a:lnTo>
                      <a:pt x="400" y="445"/>
                    </a:lnTo>
                    <a:lnTo>
                      <a:pt x="315" y="432"/>
                    </a:lnTo>
                    <a:close/>
                  </a:path>
                </a:pathLst>
              </a:custGeom>
              <a:solidFill>
                <a:srgbClr val="00BCF2"/>
              </a:solidFill>
              <a:ln>
                <a:noFill/>
              </a:ln>
            </p:spPr>
            <p:txBody>
              <a:bodyPr vert="horz" wrap="square" lIns="91440" tIns="45720" rIns="91440" bIns="45720" numCol="1" anchor="t" anchorCtr="0" compatLnSpc="1">
                <a:prstTxWarp prst="textNoShape">
                  <a:avLst/>
                </a:prstTxWarp>
              </a:bodyPr>
              <a:lstStyle/>
              <a:p>
                <a:endParaRPr lang="en-US"/>
              </a:p>
            </p:txBody>
          </p:sp>
          <p:sp>
            <p:nvSpPr>
              <p:cNvPr id="38" name="Rectangle 33"/>
              <p:cNvSpPr>
                <a:spLocks noChangeArrowheads="1"/>
              </p:cNvSpPr>
              <p:nvPr/>
            </p:nvSpPr>
            <p:spPr bwMode="auto">
              <a:xfrm>
                <a:off x="2406651" y="4030662"/>
                <a:ext cx="228600" cy="190500"/>
              </a:xfrm>
              <a:prstGeom prst="rect">
                <a:avLst/>
              </a:prstGeom>
              <a:solidFill>
                <a:srgbClr val="AD7E2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9" name="Rectangle 34"/>
              <p:cNvSpPr>
                <a:spLocks noChangeArrowheads="1"/>
              </p:cNvSpPr>
              <p:nvPr/>
            </p:nvSpPr>
            <p:spPr bwMode="auto">
              <a:xfrm>
                <a:off x="2406651" y="4030662"/>
                <a:ext cx="228600" cy="190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0" name="Freeform 35"/>
              <p:cNvSpPr>
                <a:spLocks/>
              </p:cNvSpPr>
              <p:nvPr/>
            </p:nvSpPr>
            <p:spPr bwMode="auto">
              <a:xfrm>
                <a:off x="2541588" y="4221162"/>
                <a:ext cx="93663" cy="1588"/>
              </a:xfrm>
              <a:custGeom>
                <a:avLst/>
                <a:gdLst>
                  <a:gd name="T0" fmla="*/ 56 w 59"/>
                  <a:gd name="T1" fmla="*/ 0 h 1"/>
                  <a:gd name="T2" fmla="*/ 0 w 59"/>
                  <a:gd name="T3" fmla="*/ 0 h 1"/>
                  <a:gd name="T4" fmla="*/ 0 w 59"/>
                  <a:gd name="T5" fmla="*/ 1 h 1"/>
                  <a:gd name="T6" fmla="*/ 59 w 59"/>
                  <a:gd name="T7" fmla="*/ 1 h 1"/>
                  <a:gd name="T8" fmla="*/ 56 w 59"/>
                  <a:gd name="T9" fmla="*/ 1 h 1"/>
                  <a:gd name="T10" fmla="*/ 56 w 59"/>
                  <a:gd name="T11" fmla="*/ 0 h 1"/>
                </a:gdLst>
                <a:ahLst/>
                <a:cxnLst>
                  <a:cxn ang="0">
                    <a:pos x="T0" y="T1"/>
                  </a:cxn>
                  <a:cxn ang="0">
                    <a:pos x="T2" y="T3"/>
                  </a:cxn>
                  <a:cxn ang="0">
                    <a:pos x="T4" y="T5"/>
                  </a:cxn>
                  <a:cxn ang="0">
                    <a:pos x="T6" y="T7"/>
                  </a:cxn>
                  <a:cxn ang="0">
                    <a:pos x="T8" y="T9"/>
                  </a:cxn>
                  <a:cxn ang="0">
                    <a:pos x="T10" y="T11"/>
                  </a:cxn>
                </a:cxnLst>
                <a:rect l="0" t="0" r="r" b="b"/>
                <a:pathLst>
                  <a:path w="59" h="1">
                    <a:moveTo>
                      <a:pt x="56" y="0"/>
                    </a:moveTo>
                    <a:lnTo>
                      <a:pt x="0" y="0"/>
                    </a:lnTo>
                    <a:lnTo>
                      <a:pt x="0" y="1"/>
                    </a:lnTo>
                    <a:lnTo>
                      <a:pt x="59" y="1"/>
                    </a:lnTo>
                    <a:lnTo>
                      <a:pt x="56" y="1"/>
                    </a:lnTo>
                    <a:lnTo>
                      <a:pt x="56" y="0"/>
                    </a:lnTo>
                    <a:close/>
                  </a:path>
                </a:pathLst>
              </a:custGeom>
              <a:solidFill>
                <a:srgbClr val="B7BD2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1" name="Freeform 36"/>
              <p:cNvSpPr>
                <a:spLocks/>
              </p:cNvSpPr>
              <p:nvPr/>
            </p:nvSpPr>
            <p:spPr bwMode="auto">
              <a:xfrm>
                <a:off x="2541588" y="4221162"/>
                <a:ext cx="93663" cy="1588"/>
              </a:xfrm>
              <a:custGeom>
                <a:avLst/>
                <a:gdLst>
                  <a:gd name="T0" fmla="*/ 56 w 59"/>
                  <a:gd name="T1" fmla="*/ 0 h 1"/>
                  <a:gd name="T2" fmla="*/ 0 w 59"/>
                  <a:gd name="T3" fmla="*/ 0 h 1"/>
                  <a:gd name="T4" fmla="*/ 0 w 59"/>
                  <a:gd name="T5" fmla="*/ 1 h 1"/>
                  <a:gd name="T6" fmla="*/ 59 w 59"/>
                  <a:gd name="T7" fmla="*/ 1 h 1"/>
                  <a:gd name="T8" fmla="*/ 56 w 59"/>
                  <a:gd name="T9" fmla="*/ 1 h 1"/>
                  <a:gd name="T10" fmla="*/ 56 w 59"/>
                  <a:gd name="T11" fmla="*/ 0 h 1"/>
                </a:gdLst>
                <a:ahLst/>
                <a:cxnLst>
                  <a:cxn ang="0">
                    <a:pos x="T0" y="T1"/>
                  </a:cxn>
                  <a:cxn ang="0">
                    <a:pos x="T2" y="T3"/>
                  </a:cxn>
                  <a:cxn ang="0">
                    <a:pos x="T4" y="T5"/>
                  </a:cxn>
                  <a:cxn ang="0">
                    <a:pos x="T6" y="T7"/>
                  </a:cxn>
                  <a:cxn ang="0">
                    <a:pos x="T8" y="T9"/>
                  </a:cxn>
                  <a:cxn ang="0">
                    <a:pos x="T10" y="T11"/>
                  </a:cxn>
                </a:cxnLst>
                <a:rect l="0" t="0" r="r" b="b"/>
                <a:pathLst>
                  <a:path w="59" h="1">
                    <a:moveTo>
                      <a:pt x="56" y="0"/>
                    </a:moveTo>
                    <a:lnTo>
                      <a:pt x="0" y="0"/>
                    </a:lnTo>
                    <a:lnTo>
                      <a:pt x="0" y="1"/>
                    </a:lnTo>
                    <a:lnTo>
                      <a:pt x="59" y="1"/>
                    </a:lnTo>
                    <a:lnTo>
                      <a:pt x="56" y="1"/>
                    </a:lnTo>
                    <a:lnTo>
                      <a:pt x="56"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2" name="Rectangle 37"/>
              <p:cNvSpPr>
                <a:spLocks noChangeArrowheads="1"/>
              </p:cNvSpPr>
              <p:nvPr/>
            </p:nvSpPr>
            <p:spPr bwMode="auto">
              <a:xfrm>
                <a:off x="2541588" y="4030662"/>
                <a:ext cx="88900" cy="190500"/>
              </a:xfrm>
              <a:prstGeom prst="rect">
                <a:avLst/>
              </a:prstGeom>
              <a:solidFill>
                <a:srgbClr val="99712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3" name="Rectangle 38"/>
              <p:cNvSpPr>
                <a:spLocks noChangeArrowheads="1"/>
              </p:cNvSpPr>
              <p:nvPr/>
            </p:nvSpPr>
            <p:spPr bwMode="auto">
              <a:xfrm>
                <a:off x="2541588" y="4030662"/>
                <a:ext cx="88900" cy="190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4" name="Rectangle 39"/>
              <p:cNvSpPr>
                <a:spLocks noChangeArrowheads="1"/>
              </p:cNvSpPr>
              <p:nvPr/>
            </p:nvSpPr>
            <p:spPr bwMode="auto">
              <a:xfrm>
                <a:off x="3451226" y="4030662"/>
                <a:ext cx="225425" cy="190500"/>
              </a:xfrm>
              <a:prstGeom prst="rect">
                <a:avLst/>
              </a:prstGeom>
              <a:solidFill>
                <a:srgbClr val="AD7E2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5" name="Rectangle 40"/>
              <p:cNvSpPr>
                <a:spLocks noChangeArrowheads="1"/>
              </p:cNvSpPr>
              <p:nvPr/>
            </p:nvSpPr>
            <p:spPr bwMode="auto">
              <a:xfrm>
                <a:off x="3451226" y="4030662"/>
                <a:ext cx="225425" cy="190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6" name="Freeform 41"/>
              <p:cNvSpPr>
                <a:spLocks/>
              </p:cNvSpPr>
              <p:nvPr/>
            </p:nvSpPr>
            <p:spPr bwMode="auto">
              <a:xfrm>
                <a:off x="3584576" y="4030662"/>
                <a:ext cx="92075" cy="192088"/>
              </a:xfrm>
              <a:custGeom>
                <a:avLst/>
                <a:gdLst>
                  <a:gd name="T0" fmla="*/ 58 w 58"/>
                  <a:gd name="T1" fmla="*/ 0 h 121"/>
                  <a:gd name="T2" fmla="*/ 0 w 58"/>
                  <a:gd name="T3" fmla="*/ 0 h 121"/>
                  <a:gd name="T4" fmla="*/ 58 w 58"/>
                  <a:gd name="T5" fmla="*/ 0 h 121"/>
                  <a:gd name="T6" fmla="*/ 58 w 58"/>
                  <a:gd name="T7" fmla="*/ 120 h 121"/>
                  <a:gd name="T8" fmla="*/ 0 w 58"/>
                  <a:gd name="T9" fmla="*/ 120 h 121"/>
                  <a:gd name="T10" fmla="*/ 0 w 58"/>
                  <a:gd name="T11" fmla="*/ 121 h 121"/>
                  <a:gd name="T12" fmla="*/ 58 w 58"/>
                  <a:gd name="T13" fmla="*/ 121 h 121"/>
                  <a:gd name="T14" fmla="*/ 58 w 58"/>
                  <a:gd name="T15" fmla="*/ 0 h 12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8" h="121">
                    <a:moveTo>
                      <a:pt x="58" y="0"/>
                    </a:moveTo>
                    <a:lnTo>
                      <a:pt x="0" y="0"/>
                    </a:lnTo>
                    <a:lnTo>
                      <a:pt x="58" y="0"/>
                    </a:lnTo>
                    <a:lnTo>
                      <a:pt x="58" y="120"/>
                    </a:lnTo>
                    <a:lnTo>
                      <a:pt x="0" y="120"/>
                    </a:lnTo>
                    <a:lnTo>
                      <a:pt x="0" y="121"/>
                    </a:lnTo>
                    <a:lnTo>
                      <a:pt x="58" y="121"/>
                    </a:lnTo>
                    <a:lnTo>
                      <a:pt x="58" y="0"/>
                    </a:lnTo>
                    <a:close/>
                  </a:path>
                </a:pathLst>
              </a:custGeom>
              <a:solidFill>
                <a:srgbClr val="B7BD2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7" name="Freeform 42"/>
              <p:cNvSpPr>
                <a:spLocks/>
              </p:cNvSpPr>
              <p:nvPr/>
            </p:nvSpPr>
            <p:spPr bwMode="auto">
              <a:xfrm>
                <a:off x="3584576" y="4030662"/>
                <a:ext cx="92075" cy="192088"/>
              </a:xfrm>
              <a:custGeom>
                <a:avLst/>
                <a:gdLst>
                  <a:gd name="T0" fmla="*/ 58 w 58"/>
                  <a:gd name="T1" fmla="*/ 0 h 121"/>
                  <a:gd name="T2" fmla="*/ 0 w 58"/>
                  <a:gd name="T3" fmla="*/ 0 h 121"/>
                  <a:gd name="T4" fmla="*/ 58 w 58"/>
                  <a:gd name="T5" fmla="*/ 0 h 121"/>
                  <a:gd name="T6" fmla="*/ 58 w 58"/>
                  <a:gd name="T7" fmla="*/ 120 h 121"/>
                  <a:gd name="T8" fmla="*/ 0 w 58"/>
                  <a:gd name="T9" fmla="*/ 120 h 121"/>
                  <a:gd name="T10" fmla="*/ 0 w 58"/>
                  <a:gd name="T11" fmla="*/ 121 h 121"/>
                  <a:gd name="T12" fmla="*/ 58 w 58"/>
                  <a:gd name="T13" fmla="*/ 121 h 121"/>
                  <a:gd name="T14" fmla="*/ 58 w 58"/>
                  <a:gd name="T15" fmla="*/ 0 h 12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8" h="121">
                    <a:moveTo>
                      <a:pt x="58" y="0"/>
                    </a:moveTo>
                    <a:lnTo>
                      <a:pt x="0" y="0"/>
                    </a:lnTo>
                    <a:lnTo>
                      <a:pt x="58" y="0"/>
                    </a:lnTo>
                    <a:lnTo>
                      <a:pt x="58" y="120"/>
                    </a:lnTo>
                    <a:lnTo>
                      <a:pt x="0" y="120"/>
                    </a:lnTo>
                    <a:lnTo>
                      <a:pt x="0" y="121"/>
                    </a:lnTo>
                    <a:lnTo>
                      <a:pt x="58" y="121"/>
                    </a:lnTo>
                    <a:lnTo>
                      <a:pt x="58"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8" name="Rectangle 43"/>
              <p:cNvSpPr>
                <a:spLocks noChangeArrowheads="1"/>
              </p:cNvSpPr>
              <p:nvPr/>
            </p:nvSpPr>
            <p:spPr bwMode="auto">
              <a:xfrm>
                <a:off x="3584576" y="4030662"/>
                <a:ext cx="92075" cy="190500"/>
              </a:xfrm>
              <a:prstGeom prst="rect">
                <a:avLst/>
              </a:prstGeom>
              <a:solidFill>
                <a:srgbClr val="99712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9" name="Rectangle 44"/>
              <p:cNvSpPr>
                <a:spLocks noChangeArrowheads="1"/>
              </p:cNvSpPr>
              <p:nvPr/>
            </p:nvSpPr>
            <p:spPr bwMode="auto">
              <a:xfrm>
                <a:off x="3584576" y="4030662"/>
                <a:ext cx="92075" cy="190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0" name="Freeform 45"/>
              <p:cNvSpPr>
                <a:spLocks/>
              </p:cNvSpPr>
              <p:nvPr/>
            </p:nvSpPr>
            <p:spPr bwMode="auto">
              <a:xfrm>
                <a:off x="2406651" y="3646487"/>
                <a:ext cx="1270000" cy="576263"/>
              </a:xfrm>
              <a:custGeom>
                <a:avLst/>
                <a:gdLst>
                  <a:gd name="T0" fmla="*/ 459 w 535"/>
                  <a:gd name="T1" fmla="*/ 0 h 244"/>
                  <a:gd name="T2" fmla="*/ 272 w 535"/>
                  <a:gd name="T3" fmla="*/ 0 h 244"/>
                  <a:gd name="T4" fmla="*/ 263 w 535"/>
                  <a:gd name="T5" fmla="*/ 0 h 244"/>
                  <a:gd name="T6" fmla="*/ 76 w 535"/>
                  <a:gd name="T7" fmla="*/ 0 h 244"/>
                  <a:gd name="T8" fmla="*/ 0 w 535"/>
                  <a:gd name="T9" fmla="*/ 76 h 244"/>
                  <a:gd name="T10" fmla="*/ 0 w 535"/>
                  <a:gd name="T11" fmla="*/ 163 h 244"/>
                  <a:gd name="T12" fmla="*/ 94 w 535"/>
                  <a:gd name="T13" fmla="*/ 163 h 244"/>
                  <a:gd name="T14" fmla="*/ 94 w 535"/>
                  <a:gd name="T15" fmla="*/ 244 h 244"/>
                  <a:gd name="T16" fmla="*/ 263 w 535"/>
                  <a:gd name="T17" fmla="*/ 244 h 244"/>
                  <a:gd name="T18" fmla="*/ 272 w 535"/>
                  <a:gd name="T19" fmla="*/ 244 h 244"/>
                  <a:gd name="T20" fmla="*/ 441 w 535"/>
                  <a:gd name="T21" fmla="*/ 244 h 244"/>
                  <a:gd name="T22" fmla="*/ 441 w 535"/>
                  <a:gd name="T23" fmla="*/ 163 h 244"/>
                  <a:gd name="T24" fmla="*/ 535 w 535"/>
                  <a:gd name="T25" fmla="*/ 163 h 244"/>
                  <a:gd name="T26" fmla="*/ 535 w 535"/>
                  <a:gd name="T27" fmla="*/ 76 h 244"/>
                  <a:gd name="T28" fmla="*/ 459 w 535"/>
                  <a:gd name="T29" fmla="*/ 0 h 2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35" h="244">
                    <a:moveTo>
                      <a:pt x="459" y="0"/>
                    </a:moveTo>
                    <a:cubicBezTo>
                      <a:pt x="272" y="0"/>
                      <a:pt x="272" y="0"/>
                      <a:pt x="272" y="0"/>
                    </a:cubicBezTo>
                    <a:cubicBezTo>
                      <a:pt x="263" y="0"/>
                      <a:pt x="263" y="0"/>
                      <a:pt x="263" y="0"/>
                    </a:cubicBezTo>
                    <a:cubicBezTo>
                      <a:pt x="76" y="0"/>
                      <a:pt x="76" y="0"/>
                      <a:pt x="76" y="0"/>
                    </a:cubicBezTo>
                    <a:cubicBezTo>
                      <a:pt x="34" y="0"/>
                      <a:pt x="0" y="34"/>
                      <a:pt x="0" y="76"/>
                    </a:cubicBezTo>
                    <a:cubicBezTo>
                      <a:pt x="0" y="163"/>
                      <a:pt x="0" y="163"/>
                      <a:pt x="0" y="163"/>
                    </a:cubicBezTo>
                    <a:cubicBezTo>
                      <a:pt x="94" y="163"/>
                      <a:pt x="94" y="163"/>
                      <a:pt x="94" y="163"/>
                    </a:cubicBezTo>
                    <a:cubicBezTo>
                      <a:pt x="94" y="244"/>
                      <a:pt x="94" y="244"/>
                      <a:pt x="94" y="244"/>
                    </a:cubicBezTo>
                    <a:cubicBezTo>
                      <a:pt x="263" y="244"/>
                      <a:pt x="263" y="244"/>
                      <a:pt x="263" y="244"/>
                    </a:cubicBezTo>
                    <a:cubicBezTo>
                      <a:pt x="272" y="244"/>
                      <a:pt x="272" y="244"/>
                      <a:pt x="272" y="244"/>
                    </a:cubicBezTo>
                    <a:cubicBezTo>
                      <a:pt x="441" y="244"/>
                      <a:pt x="441" y="244"/>
                      <a:pt x="441" y="244"/>
                    </a:cubicBezTo>
                    <a:cubicBezTo>
                      <a:pt x="441" y="163"/>
                      <a:pt x="441" y="163"/>
                      <a:pt x="441" y="163"/>
                    </a:cubicBezTo>
                    <a:cubicBezTo>
                      <a:pt x="535" y="163"/>
                      <a:pt x="535" y="163"/>
                      <a:pt x="535" y="163"/>
                    </a:cubicBezTo>
                    <a:cubicBezTo>
                      <a:pt x="535" y="76"/>
                      <a:pt x="535" y="76"/>
                      <a:pt x="535" y="76"/>
                    </a:cubicBezTo>
                    <a:cubicBezTo>
                      <a:pt x="535" y="34"/>
                      <a:pt x="501" y="0"/>
                      <a:pt x="459" y="0"/>
                    </a:cubicBezTo>
                  </a:path>
                </a:pathLst>
              </a:custGeom>
              <a:solidFill>
                <a:srgbClr val="02B0D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1" name="Freeform 46"/>
              <p:cNvSpPr>
                <a:spLocks/>
              </p:cNvSpPr>
              <p:nvPr/>
            </p:nvSpPr>
            <p:spPr bwMode="auto">
              <a:xfrm>
                <a:off x="3246438" y="3646487"/>
                <a:ext cx="430213" cy="384175"/>
              </a:xfrm>
              <a:custGeom>
                <a:avLst/>
                <a:gdLst>
                  <a:gd name="T0" fmla="*/ 105 w 181"/>
                  <a:gd name="T1" fmla="*/ 0 h 163"/>
                  <a:gd name="T2" fmla="*/ 87 w 181"/>
                  <a:gd name="T3" fmla="*/ 0 h 163"/>
                  <a:gd name="T4" fmla="*/ 81 w 181"/>
                  <a:gd name="T5" fmla="*/ 0 h 163"/>
                  <a:gd name="T6" fmla="*/ 0 w 181"/>
                  <a:gd name="T7" fmla="*/ 0 h 163"/>
                  <a:gd name="T8" fmla="*/ 105 w 181"/>
                  <a:gd name="T9" fmla="*/ 0 h 163"/>
                  <a:gd name="T10" fmla="*/ 181 w 181"/>
                  <a:gd name="T11" fmla="*/ 76 h 163"/>
                  <a:gd name="T12" fmla="*/ 181 w 181"/>
                  <a:gd name="T13" fmla="*/ 163 h 163"/>
                  <a:gd name="T14" fmla="*/ 87 w 181"/>
                  <a:gd name="T15" fmla="*/ 163 h 163"/>
                  <a:gd name="T16" fmla="*/ 87 w 181"/>
                  <a:gd name="T17" fmla="*/ 163 h 163"/>
                  <a:gd name="T18" fmla="*/ 181 w 181"/>
                  <a:gd name="T19" fmla="*/ 163 h 163"/>
                  <a:gd name="T20" fmla="*/ 181 w 181"/>
                  <a:gd name="T21" fmla="*/ 76 h 163"/>
                  <a:gd name="T22" fmla="*/ 105 w 181"/>
                  <a:gd name="T23" fmla="*/ 0 h 1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81" h="163">
                    <a:moveTo>
                      <a:pt x="105" y="0"/>
                    </a:moveTo>
                    <a:cubicBezTo>
                      <a:pt x="87" y="0"/>
                      <a:pt x="87" y="0"/>
                      <a:pt x="87" y="0"/>
                    </a:cubicBezTo>
                    <a:cubicBezTo>
                      <a:pt x="81" y="0"/>
                      <a:pt x="81" y="0"/>
                      <a:pt x="81" y="0"/>
                    </a:cubicBezTo>
                    <a:cubicBezTo>
                      <a:pt x="0" y="0"/>
                      <a:pt x="0" y="0"/>
                      <a:pt x="0" y="0"/>
                    </a:cubicBezTo>
                    <a:cubicBezTo>
                      <a:pt x="105" y="0"/>
                      <a:pt x="105" y="0"/>
                      <a:pt x="105" y="0"/>
                    </a:cubicBezTo>
                    <a:cubicBezTo>
                      <a:pt x="147" y="0"/>
                      <a:pt x="181" y="34"/>
                      <a:pt x="181" y="76"/>
                    </a:cubicBezTo>
                    <a:cubicBezTo>
                      <a:pt x="181" y="163"/>
                      <a:pt x="181" y="163"/>
                      <a:pt x="181" y="163"/>
                    </a:cubicBezTo>
                    <a:cubicBezTo>
                      <a:pt x="87" y="163"/>
                      <a:pt x="87" y="163"/>
                      <a:pt x="87" y="163"/>
                    </a:cubicBezTo>
                    <a:cubicBezTo>
                      <a:pt x="87" y="163"/>
                      <a:pt x="87" y="163"/>
                      <a:pt x="87" y="163"/>
                    </a:cubicBezTo>
                    <a:cubicBezTo>
                      <a:pt x="181" y="163"/>
                      <a:pt x="181" y="163"/>
                      <a:pt x="181" y="163"/>
                    </a:cubicBezTo>
                    <a:cubicBezTo>
                      <a:pt x="181" y="76"/>
                      <a:pt x="181" y="76"/>
                      <a:pt x="181" y="76"/>
                    </a:cubicBezTo>
                    <a:cubicBezTo>
                      <a:pt x="181" y="34"/>
                      <a:pt x="147" y="0"/>
                      <a:pt x="105" y="0"/>
                    </a:cubicBezTo>
                  </a:path>
                </a:pathLst>
              </a:custGeom>
              <a:solidFill>
                <a:srgbClr val="B6BD4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2" name="Freeform 47"/>
              <p:cNvSpPr>
                <a:spLocks/>
              </p:cNvSpPr>
              <p:nvPr/>
            </p:nvSpPr>
            <p:spPr bwMode="auto">
              <a:xfrm>
                <a:off x="2789238" y="3646487"/>
                <a:ext cx="887413" cy="482600"/>
              </a:xfrm>
              <a:custGeom>
                <a:avLst/>
                <a:gdLst>
                  <a:gd name="T0" fmla="*/ 298 w 374"/>
                  <a:gd name="T1" fmla="*/ 0 h 204"/>
                  <a:gd name="T2" fmla="*/ 193 w 374"/>
                  <a:gd name="T3" fmla="*/ 0 h 204"/>
                  <a:gd name="T4" fmla="*/ 133 w 374"/>
                  <a:gd name="T5" fmla="*/ 43 h 204"/>
                  <a:gd name="T6" fmla="*/ 107 w 374"/>
                  <a:gd name="T7" fmla="*/ 52 h 204"/>
                  <a:gd name="T8" fmla="*/ 81 w 374"/>
                  <a:gd name="T9" fmla="*/ 43 h 204"/>
                  <a:gd name="T10" fmla="*/ 20 w 374"/>
                  <a:gd name="T11" fmla="*/ 0 h 204"/>
                  <a:gd name="T12" fmla="*/ 0 w 374"/>
                  <a:gd name="T13" fmla="*/ 0 h 204"/>
                  <a:gd name="T14" fmla="*/ 280 w 374"/>
                  <a:gd name="T15" fmla="*/ 204 h 204"/>
                  <a:gd name="T16" fmla="*/ 280 w 374"/>
                  <a:gd name="T17" fmla="*/ 194 h 204"/>
                  <a:gd name="T18" fmla="*/ 280 w 374"/>
                  <a:gd name="T19" fmla="*/ 194 h 204"/>
                  <a:gd name="T20" fmla="*/ 280 w 374"/>
                  <a:gd name="T21" fmla="*/ 163 h 204"/>
                  <a:gd name="T22" fmla="*/ 280 w 374"/>
                  <a:gd name="T23" fmla="*/ 163 h 204"/>
                  <a:gd name="T24" fmla="*/ 280 w 374"/>
                  <a:gd name="T25" fmla="*/ 163 h 204"/>
                  <a:gd name="T26" fmla="*/ 374 w 374"/>
                  <a:gd name="T27" fmla="*/ 163 h 204"/>
                  <a:gd name="T28" fmla="*/ 374 w 374"/>
                  <a:gd name="T29" fmla="*/ 76 h 204"/>
                  <a:gd name="T30" fmla="*/ 298 w 374"/>
                  <a:gd name="T31" fmla="*/ 0 h 2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74" h="204">
                    <a:moveTo>
                      <a:pt x="298" y="0"/>
                    </a:moveTo>
                    <a:cubicBezTo>
                      <a:pt x="193" y="0"/>
                      <a:pt x="193" y="0"/>
                      <a:pt x="193" y="0"/>
                    </a:cubicBezTo>
                    <a:cubicBezTo>
                      <a:pt x="133" y="43"/>
                      <a:pt x="133" y="43"/>
                      <a:pt x="133" y="43"/>
                    </a:cubicBezTo>
                    <a:cubicBezTo>
                      <a:pt x="125" y="49"/>
                      <a:pt x="116" y="52"/>
                      <a:pt x="107" y="52"/>
                    </a:cubicBezTo>
                    <a:cubicBezTo>
                      <a:pt x="97" y="52"/>
                      <a:pt x="88" y="49"/>
                      <a:pt x="81" y="43"/>
                    </a:cubicBezTo>
                    <a:cubicBezTo>
                      <a:pt x="20" y="0"/>
                      <a:pt x="20" y="0"/>
                      <a:pt x="20" y="0"/>
                    </a:cubicBezTo>
                    <a:cubicBezTo>
                      <a:pt x="0" y="0"/>
                      <a:pt x="0" y="0"/>
                      <a:pt x="0" y="0"/>
                    </a:cubicBezTo>
                    <a:cubicBezTo>
                      <a:pt x="280" y="204"/>
                      <a:pt x="280" y="204"/>
                      <a:pt x="280" y="204"/>
                    </a:cubicBezTo>
                    <a:cubicBezTo>
                      <a:pt x="280" y="194"/>
                      <a:pt x="280" y="194"/>
                      <a:pt x="280" y="194"/>
                    </a:cubicBezTo>
                    <a:cubicBezTo>
                      <a:pt x="280" y="194"/>
                      <a:pt x="280" y="194"/>
                      <a:pt x="280" y="194"/>
                    </a:cubicBezTo>
                    <a:cubicBezTo>
                      <a:pt x="280" y="163"/>
                      <a:pt x="280" y="163"/>
                      <a:pt x="280" y="163"/>
                    </a:cubicBezTo>
                    <a:cubicBezTo>
                      <a:pt x="280" y="163"/>
                      <a:pt x="280" y="163"/>
                      <a:pt x="280" y="163"/>
                    </a:cubicBezTo>
                    <a:cubicBezTo>
                      <a:pt x="280" y="163"/>
                      <a:pt x="280" y="163"/>
                      <a:pt x="280" y="163"/>
                    </a:cubicBezTo>
                    <a:cubicBezTo>
                      <a:pt x="374" y="163"/>
                      <a:pt x="374" y="163"/>
                      <a:pt x="374" y="163"/>
                    </a:cubicBezTo>
                    <a:cubicBezTo>
                      <a:pt x="374" y="76"/>
                      <a:pt x="374" y="76"/>
                      <a:pt x="374" y="76"/>
                    </a:cubicBezTo>
                    <a:cubicBezTo>
                      <a:pt x="374" y="34"/>
                      <a:pt x="340" y="0"/>
                      <a:pt x="298" y="0"/>
                    </a:cubicBezTo>
                  </a:path>
                </a:pathLst>
              </a:custGeom>
              <a:solidFill>
                <a:srgbClr val="4F9EB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3" name="Freeform 48"/>
              <p:cNvSpPr>
                <a:spLocks/>
              </p:cNvSpPr>
              <p:nvPr/>
            </p:nvSpPr>
            <p:spPr bwMode="auto">
              <a:xfrm>
                <a:off x="2836863" y="3433762"/>
                <a:ext cx="409575" cy="334963"/>
              </a:xfrm>
              <a:custGeom>
                <a:avLst/>
                <a:gdLst>
                  <a:gd name="T0" fmla="*/ 0 w 173"/>
                  <a:gd name="T1" fmla="*/ 90 h 142"/>
                  <a:gd name="T2" fmla="*/ 11 w 173"/>
                  <a:gd name="T3" fmla="*/ 79 h 142"/>
                  <a:gd name="T4" fmla="*/ 11 w 173"/>
                  <a:gd name="T5" fmla="*/ 0 h 142"/>
                  <a:gd name="T6" fmla="*/ 162 w 173"/>
                  <a:gd name="T7" fmla="*/ 0 h 142"/>
                  <a:gd name="T8" fmla="*/ 162 w 173"/>
                  <a:gd name="T9" fmla="*/ 79 h 142"/>
                  <a:gd name="T10" fmla="*/ 173 w 173"/>
                  <a:gd name="T11" fmla="*/ 90 h 142"/>
                  <a:gd name="T12" fmla="*/ 113 w 173"/>
                  <a:gd name="T13" fmla="*/ 133 h 142"/>
                  <a:gd name="T14" fmla="*/ 87 w 173"/>
                  <a:gd name="T15" fmla="*/ 142 h 142"/>
                  <a:gd name="T16" fmla="*/ 61 w 173"/>
                  <a:gd name="T17" fmla="*/ 133 h 142"/>
                  <a:gd name="T18" fmla="*/ 0 w 173"/>
                  <a:gd name="T19" fmla="*/ 90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73" h="142">
                    <a:moveTo>
                      <a:pt x="0" y="90"/>
                    </a:moveTo>
                    <a:cubicBezTo>
                      <a:pt x="6" y="90"/>
                      <a:pt x="11" y="85"/>
                      <a:pt x="11" y="79"/>
                    </a:cubicBezTo>
                    <a:cubicBezTo>
                      <a:pt x="11" y="0"/>
                      <a:pt x="11" y="0"/>
                      <a:pt x="11" y="0"/>
                    </a:cubicBezTo>
                    <a:cubicBezTo>
                      <a:pt x="162" y="0"/>
                      <a:pt x="162" y="0"/>
                      <a:pt x="162" y="0"/>
                    </a:cubicBezTo>
                    <a:cubicBezTo>
                      <a:pt x="162" y="79"/>
                      <a:pt x="162" y="79"/>
                      <a:pt x="162" y="79"/>
                    </a:cubicBezTo>
                    <a:cubicBezTo>
                      <a:pt x="162" y="85"/>
                      <a:pt x="167" y="90"/>
                      <a:pt x="173" y="90"/>
                    </a:cubicBezTo>
                    <a:cubicBezTo>
                      <a:pt x="113" y="133"/>
                      <a:pt x="113" y="133"/>
                      <a:pt x="113" y="133"/>
                    </a:cubicBezTo>
                    <a:cubicBezTo>
                      <a:pt x="105" y="139"/>
                      <a:pt x="96" y="142"/>
                      <a:pt x="87" y="142"/>
                    </a:cubicBezTo>
                    <a:cubicBezTo>
                      <a:pt x="77" y="142"/>
                      <a:pt x="68" y="139"/>
                      <a:pt x="61" y="133"/>
                    </a:cubicBezTo>
                    <a:cubicBezTo>
                      <a:pt x="0" y="90"/>
                      <a:pt x="0" y="90"/>
                      <a:pt x="0" y="90"/>
                    </a:cubicBezTo>
                  </a:path>
                </a:pathLst>
              </a:custGeom>
              <a:solidFill>
                <a:srgbClr val="AD7E2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4" name="Freeform 49"/>
              <p:cNvSpPr>
                <a:spLocks/>
              </p:cNvSpPr>
              <p:nvPr/>
            </p:nvSpPr>
            <p:spPr bwMode="auto">
              <a:xfrm>
                <a:off x="3246438" y="3646487"/>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path>
                </a:pathLst>
              </a:custGeom>
              <a:solidFill>
                <a:srgbClr val="B7BD2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5" name="Freeform 50"/>
              <p:cNvSpPr>
                <a:spLocks/>
              </p:cNvSpPr>
              <p:nvPr/>
            </p:nvSpPr>
            <p:spPr bwMode="auto">
              <a:xfrm>
                <a:off x="2967038" y="3463924"/>
                <a:ext cx="279400" cy="280988"/>
              </a:xfrm>
              <a:custGeom>
                <a:avLst/>
                <a:gdLst>
                  <a:gd name="T0" fmla="*/ 107 w 118"/>
                  <a:gd name="T1" fmla="*/ 0 h 119"/>
                  <a:gd name="T2" fmla="*/ 87 w 118"/>
                  <a:gd name="T3" fmla="*/ 22 h 119"/>
                  <a:gd name="T4" fmla="*/ 62 w 118"/>
                  <a:gd name="T5" fmla="*/ 34 h 119"/>
                  <a:gd name="T6" fmla="*/ 4 w 118"/>
                  <a:gd name="T7" fmla="*/ 34 h 119"/>
                  <a:gd name="T8" fmla="*/ 0 w 118"/>
                  <a:gd name="T9" fmla="*/ 33 h 119"/>
                  <a:gd name="T10" fmla="*/ 59 w 118"/>
                  <a:gd name="T11" fmla="*/ 119 h 119"/>
                  <a:gd name="T12" fmla="*/ 118 w 118"/>
                  <a:gd name="T13" fmla="*/ 77 h 119"/>
                  <a:gd name="T14" fmla="*/ 118 w 118"/>
                  <a:gd name="T15" fmla="*/ 77 h 119"/>
                  <a:gd name="T16" fmla="*/ 107 w 118"/>
                  <a:gd name="T17" fmla="*/ 66 h 119"/>
                  <a:gd name="T18" fmla="*/ 107 w 118"/>
                  <a:gd name="T19" fmla="*/ 0 h 1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18" h="119">
                    <a:moveTo>
                      <a:pt x="107" y="0"/>
                    </a:moveTo>
                    <a:cubicBezTo>
                      <a:pt x="87" y="22"/>
                      <a:pt x="87" y="22"/>
                      <a:pt x="87" y="22"/>
                    </a:cubicBezTo>
                    <a:cubicBezTo>
                      <a:pt x="80" y="30"/>
                      <a:pt x="71" y="34"/>
                      <a:pt x="62" y="34"/>
                    </a:cubicBezTo>
                    <a:cubicBezTo>
                      <a:pt x="4" y="34"/>
                      <a:pt x="4" y="34"/>
                      <a:pt x="4" y="34"/>
                    </a:cubicBezTo>
                    <a:cubicBezTo>
                      <a:pt x="3" y="34"/>
                      <a:pt x="1" y="33"/>
                      <a:pt x="0" y="33"/>
                    </a:cubicBezTo>
                    <a:cubicBezTo>
                      <a:pt x="59" y="119"/>
                      <a:pt x="59" y="119"/>
                      <a:pt x="59" y="119"/>
                    </a:cubicBezTo>
                    <a:cubicBezTo>
                      <a:pt x="118" y="77"/>
                      <a:pt x="118" y="77"/>
                      <a:pt x="118" y="77"/>
                    </a:cubicBezTo>
                    <a:cubicBezTo>
                      <a:pt x="118" y="77"/>
                      <a:pt x="118" y="77"/>
                      <a:pt x="118" y="77"/>
                    </a:cubicBezTo>
                    <a:cubicBezTo>
                      <a:pt x="112" y="77"/>
                      <a:pt x="107" y="72"/>
                      <a:pt x="107" y="66"/>
                    </a:cubicBezTo>
                    <a:cubicBezTo>
                      <a:pt x="107" y="0"/>
                      <a:pt x="107" y="0"/>
                      <a:pt x="107" y="0"/>
                    </a:cubicBezTo>
                  </a:path>
                </a:pathLst>
              </a:custGeom>
              <a:solidFill>
                <a:srgbClr val="99712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6" name="Oval 51"/>
              <p:cNvSpPr>
                <a:spLocks noChangeArrowheads="1"/>
              </p:cNvSpPr>
              <p:nvPr/>
            </p:nvSpPr>
            <p:spPr bwMode="auto">
              <a:xfrm>
                <a:off x="2668588" y="3067049"/>
                <a:ext cx="136525" cy="136525"/>
              </a:xfrm>
              <a:prstGeom prst="ellipse">
                <a:avLst/>
              </a:prstGeom>
              <a:solidFill>
                <a:srgbClr val="AD7E2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7" name="Oval 52"/>
              <p:cNvSpPr>
                <a:spLocks noChangeArrowheads="1"/>
              </p:cNvSpPr>
              <p:nvPr/>
            </p:nvSpPr>
            <p:spPr bwMode="auto">
              <a:xfrm>
                <a:off x="3282951" y="3067049"/>
                <a:ext cx="139700" cy="136525"/>
              </a:xfrm>
              <a:prstGeom prst="ellipse">
                <a:avLst/>
              </a:prstGeom>
              <a:solidFill>
                <a:srgbClr val="AD7E2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8" name="Freeform 53"/>
              <p:cNvSpPr>
                <a:spLocks/>
              </p:cNvSpPr>
              <p:nvPr/>
            </p:nvSpPr>
            <p:spPr bwMode="auto">
              <a:xfrm>
                <a:off x="2736851" y="2762249"/>
                <a:ext cx="614363" cy="782638"/>
              </a:xfrm>
              <a:custGeom>
                <a:avLst/>
                <a:gdLst>
                  <a:gd name="T0" fmla="*/ 130 w 259"/>
                  <a:gd name="T1" fmla="*/ 0 h 331"/>
                  <a:gd name="T2" fmla="*/ 0 w 259"/>
                  <a:gd name="T3" fmla="*/ 105 h 331"/>
                  <a:gd name="T4" fmla="*/ 0 w 259"/>
                  <a:gd name="T5" fmla="*/ 214 h 331"/>
                  <a:gd name="T6" fmla="*/ 14 w 259"/>
                  <a:gd name="T7" fmla="*/ 251 h 331"/>
                  <a:gd name="T8" fmla="*/ 76 w 259"/>
                  <a:gd name="T9" fmla="*/ 319 h 331"/>
                  <a:gd name="T10" fmla="*/ 101 w 259"/>
                  <a:gd name="T11" fmla="*/ 331 h 331"/>
                  <a:gd name="T12" fmla="*/ 159 w 259"/>
                  <a:gd name="T13" fmla="*/ 331 h 331"/>
                  <a:gd name="T14" fmla="*/ 184 w 259"/>
                  <a:gd name="T15" fmla="*/ 319 h 331"/>
                  <a:gd name="T16" fmla="*/ 245 w 259"/>
                  <a:gd name="T17" fmla="*/ 251 h 331"/>
                  <a:gd name="T18" fmla="*/ 259 w 259"/>
                  <a:gd name="T19" fmla="*/ 214 h 331"/>
                  <a:gd name="T20" fmla="*/ 259 w 259"/>
                  <a:gd name="T21" fmla="*/ 105 h 331"/>
                  <a:gd name="T22" fmla="*/ 130 w 259"/>
                  <a:gd name="T23" fmla="*/ 0 h 3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59" h="331">
                    <a:moveTo>
                      <a:pt x="130" y="0"/>
                    </a:moveTo>
                    <a:cubicBezTo>
                      <a:pt x="58" y="0"/>
                      <a:pt x="0" y="33"/>
                      <a:pt x="0" y="105"/>
                    </a:cubicBezTo>
                    <a:cubicBezTo>
                      <a:pt x="0" y="214"/>
                      <a:pt x="0" y="214"/>
                      <a:pt x="0" y="214"/>
                    </a:cubicBezTo>
                    <a:cubicBezTo>
                      <a:pt x="0" y="228"/>
                      <a:pt x="5" y="241"/>
                      <a:pt x="14" y="251"/>
                    </a:cubicBezTo>
                    <a:cubicBezTo>
                      <a:pt x="76" y="319"/>
                      <a:pt x="76" y="319"/>
                      <a:pt x="76" y="319"/>
                    </a:cubicBezTo>
                    <a:cubicBezTo>
                      <a:pt x="82" y="327"/>
                      <a:pt x="91" y="331"/>
                      <a:pt x="101" y="331"/>
                    </a:cubicBezTo>
                    <a:cubicBezTo>
                      <a:pt x="159" y="331"/>
                      <a:pt x="159" y="331"/>
                      <a:pt x="159" y="331"/>
                    </a:cubicBezTo>
                    <a:cubicBezTo>
                      <a:pt x="168" y="331"/>
                      <a:pt x="177" y="327"/>
                      <a:pt x="184" y="319"/>
                    </a:cubicBezTo>
                    <a:cubicBezTo>
                      <a:pt x="245" y="251"/>
                      <a:pt x="245" y="251"/>
                      <a:pt x="245" y="251"/>
                    </a:cubicBezTo>
                    <a:cubicBezTo>
                      <a:pt x="254" y="241"/>
                      <a:pt x="259" y="228"/>
                      <a:pt x="259" y="214"/>
                    </a:cubicBezTo>
                    <a:cubicBezTo>
                      <a:pt x="259" y="105"/>
                      <a:pt x="259" y="105"/>
                      <a:pt x="259" y="105"/>
                    </a:cubicBezTo>
                    <a:cubicBezTo>
                      <a:pt x="259" y="33"/>
                      <a:pt x="201" y="0"/>
                      <a:pt x="130" y="0"/>
                    </a:cubicBezTo>
                  </a:path>
                </a:pathLst>
              </a:custGeom>
              <a:solidFill>
                <a:srgbClr val="AD7E2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9" name="Freeform 54"/>
              <p:cNvSpPr>
                <a:spLocks/>
              </p:cNvSpPr>
              <p:nvPr/>
            </p:nvSpPr>
            <p:spPr bwMode="auto">
              <a:xfrm>
                <a:off x="2981326" y="3109912"/>
                <a:ext cx="369888" cy="434975"/>
              </a:xfrm>
              <a:custGeom>
                <a:avLst/>
                <a:gdLst>
                  <a:gd name="T0" fmla="*/ 156 w 156"/>
                  <a:gd name="T1" fmla="*/ 0 h 184"/>
                  <a:gd name="T2" fmla="*/ 156 w 156"/>
                  <a:gd name="T3" fmla="*/ 0 h 184"/>
                  <a:gd name="T4" fmla="*/ 55 w 156"/>
                  <a:gd name="T5" fmla="*/ 1 h 184"/>
                  <a:gd name="T6" fmla="*/ 34 w 156"/>
                  <a:gd name="T7" fmla="*/ 24 h 184"/>
                  <a:gd name="T8" fmla="*/ 39 w 156"/>
                  <a:gd name="T9" fmla="*/ 63 h 184"/>
                  <a:gd name="T10" fmla="*/ 49 w 156"/>
                  <a:gd name="T11" fmla="*/ 85 h 184"/>
                  <a:gd name="T12" fmla="*/ 0 w 156"/>
                  <a:gd name="T13" fmla="*/ 85 h 184"/>
                  <a:gd name="T14" fmla="*/ 27 w 156"/>
                  <a:gd name="T15" fmla="*/ 106 h 184"/>
                  <a:gd name="T16" fmla="*/ 54 w 156"/>
                  <a:gd name="T17" fmla="*/ 184 h 184"/>
                  <a:gd name="T18" fmla="*/ 80 w 156"/>
                  <a:gd name="T19" fmla="*/ 172 h 184"/>
                  <a:gd name="T20" fmla="*/ 142 w 156"/>
                  <a:gd name="T21" fmla="*/ 104 h 184"/>
                  <a:gd name="T22" fmla="*/ 156 w 156"/>
                  <a:gd name="T23" fmla="*/ 67 h 184"/>
                  <a:gd name="T24" fmla="*/ 156 w 156"/>
                  <a:gd name="T25" fmla="*/ 0 h 1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56" h="184">
                    <a:moveTo>
                      <a:pt x="156" y="0"/>
                    </a:moveTo>
                    <a:cubicBezTo>
                      <a:pt x="156" y="0"/>
                      <a:pt x="156" y="0"/>
                      <a:pt x="156" y="0"/>
                    </a:cubicBezTo>
                    <a:cubicBezTo>
                      <a:pt x="55" y="1"/>
                      <a:pt x="55" y="1"/>
                      <a:pt x="55" y="1"/>
                    </a:cubicBezTo>
                    <a:cubicBezTo>
                      <a:pt x="42" y="1"/>
                      <a:pt x="33" y="12"/>
                      <a:pt x="34" y="24"/>
                    </a:cubicBezTo>
                    <a:cubicBezTo>
                      <a:pt x="39" y="63"/>
                      <a:pt x="39" y="63"/>
                      <a:pt x="39" y="63"/>
                    </a:cubicBezTo>
                    <a:cubicBezTo>
                      <a:pt x="53" y="68"/>
                      <a:pt x="49" y="85"/>
                      <a:pt x="49" y="85"/>
                    </a:cubicBezTo>
                    <a:cubicBezTo>
                      <a:pt x="0" y="85"/>
                      <a:pt x="0" y="85"/>
                      <a:pt x="0" y="85"/>
                    </a:cubicBezTo>
                    <a:cubicBezTo>
                      <a:pt x="27" y="106"/>
                      <a:pt x="27" y="106"/>
                      <a:pt x="27" y="106"/>
                    </a:cubicBezTo>
                    <a:cubicBezTo>
                      <a:pt x="54" y="184"/>
                      <a:pt x="54" y="184"/>
                      <a:pt x="54" y="184"/>
                    </a:cubicBezTo>
                    <a:cubicBezTo>
                      <a:pt x="67" y="184"/>
                      <a:pt x="76" y="178"/>
                      <a:pt x="80" y="172"/>
                    </a:cubicBezTo>
                    <a:cubicBezTo>
                      <a:pt x="142" y="104"/>
                      <a:pt x="142" y="104"/>
                      <a:pt x="142" y="104"/>
                    </a:cubicBezTo>
                    <a:cubicBezTo>
                      <a:pt x="151" y="94"/>
                      <a:pt x="156" y="81"/>
                      <a:pt x="156" y="67"/>
                    </a:cubicBezTo>
                    <a:cubicBezTo>
                      <a:pt x="156" y="0"/>
                      <a:pt x="156" y="0"/>
                      <a:pt x="156" y="0"/>
                    </a:cubicBezTo>
                  </a:path>
                </a:pathLst>
              </a:custGeom>
              <a:solidFill>
                <a:srgbClr val="99712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0" name="Freeform 55"/>
              <p:cNvSpPr>
                <a:spLocks/>
              </p:cNvSpPr>
              <p:nvPr/>
            </p:nvSpPr>
            <p:spPr bwMode="auto">
              <a:xfrm>
                <a:off x="2981326" y="3463924"/>
                <a:ext cx="130175" cy="34925"/>
              </a:xfrm>
              <a:custGeom>
                <a:avLst/>
                <a:gdLst>
                  <a:gd name="T0" fmla="*/ 1 w 55"/>
                  <a:gd name="T1" fmla="*/ 0 h 15"/>
                  <a:gd name="T2" fmla="*/ 55 w 55"/>
                  <a:gd name="T3" fmla="*/ 0 h 15"/>
                  <a:gd name="T4" fmla="*/ 28 w 55"/>
                  <a:gd name="T5" fmla="*/ 15 h 15"/>
                  <a:gd name="T6" fmla="*/ 19 w 55"/>
                  <a:gd name="T7" fmla="*/ 15 h 15"/>
                  <a:gd name="T8" fmla="*/ 3 w 55"/>
                  <a:gd name="T9" fmla="*/ 6 h 15"/>
                  <a:gd name="T10" fmla="*/ 0 w 55"/>
                  <a:gd name="T11" fmla="*/ 0 h 15"/>
                  <a:gd name="T12" fmla="*/ 1 w 55"/>
                  <a:gd name="T13" fmla="*/ 0 h 15"/>
                </a:gdLst>
                <a:ahLst/>
                <a:cxnLst>
                  <a:cxn ang="0">
                    <a:pos x="T0" y="T1"/>
                  </a:cxn>
                  <a:cxn ang="0">
                    <a:pos x="T2" y="T3"/>
                  </a:cxn>
                  <a:cxn ang="0">
                    <a:pos x="T4" y="T5"/>
                  </a:cxn>
                  <a:cxn ang="0">
                    <a:pos x="T6" y="T7"/>
                  </a:cxn>
                  <a:cxn ang="0">
                    <a:pos x="T8" y="T9"/>
                  </a:cxn>
                  <a:cxn ang="0">
                    <a:pos x="T10" y="T11"/>
                  </a:cxn>
                  <a:cxn ang="0">
                    <a:pos x="T12" y="T13"/>
                  </a:cxn>
                </a:cxnLst>
                <a:rect l="0" t="0" r="r" b="b"/>
                <a:pathLst>
                  <a:path w="55" h="15">
                    <a:moveTo>
                      <a:pt x="1" y="0"/>
                    </a:moveTo>
                    <a:cubicBezTo>
                      <a:pt x="55" y="0"/>
                      <a:pt x="55" y="0"/>
                      <a:pt x="55" y="0"/>
                    </a:cubicBezTo>
                    <a:cubicBezTo>
                      <a:pt x="51" y="9"/>
                      <a:pt x="41" y="15"/>
                      <a:pt x="28" y="15"/>
                    </a:cubicBezTo>
                    <a:cubicBezTo>
                      <a:pt x="19" y="15"/>
                      <a:pt x="19" y="15"/>
                      <a:pt x="19" y="15"/>
                    </a:cubicBezTo>
                    <a:cubicBezTo>
                      <a:pt x="12" y="15"/>
                      <a:pt x="6" y="12"/>
                      <a:pt x="3" y="6"/>
                    </a:cubicBezTo>
                    <a:cubicBezTo>
                      <a:pt x="0" y="0"/>
                      <a:pt x="0" y="0"/>
                      <a:pt x="0" y="0"/>
                    </a:cubicBezTo>
                    <a:lnTo>
                      <a:pt x="1" y="0"/>
                    </a:lnTo>
                    <a:close/>
                  </a:path>
                </a:pathLst>
              </a:custGeom>
              <a:solidFill>
                <a:srgbClr val="3C241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1" name="Oval 56"/>
              <p:cNvSpPr>
                <a:spLocks noChangeArrowheads="1"/>
              </p:cNvSpPr>
              <p:nvPr/>
            </p:nvSpPr>
            <p:spPr bwMode="auto">
              <a:xfrm>
                <a:off x="2867026" y="3143249"/>
                <a:ext cx="52388" cy="50800"/>
              </a:xfrm>
              <a:prstGeom prst="ellipse">
                <a:avLst/>
              </a:pr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2" name="Oval 57"/>
              <p:cNvSpPr>
                <a:spLocks noChangeArrowheads="1"/>
              </p:cNvSpPr>
              <p:nvPr/>
            </p:nvSpPr>
            <p:spPr bwMode="auto">
              <a:xfrm>
                <a:off x="3163888" y="3143249"/>
                <a:ext cx="52388" cy="50800"/>
              </a:xfrm>
              <a:prstGeom prst="ellipse">
                <a:avLst/>
              </a:pr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3" name="Freeform 58"/>
              <p:cNvSpPr>
                <a:spLocks/>
              </p:cNvSpPr>
              <p:nvPr/>
            </p:nvSpPr>
            <p:spPr bwMode="auto">
              <a:xfrm>
                <a:off x="2962276" y="3395662"/>
                <a:ext cx="163513" cy="38100"/>
              </a:xfrm>
              <a:custGeom>
                <a:avLst/>
                <a:gdLst>
                  <a:gd name="T0" fmla="*/ 0 w 69"/>
                  <a:gd name="T1" fmla="*/ 0 h 16"/>
                  <a:gd name="T2" fmla="*/ 6 w 69"/>
                  <a:gd name="T3" fmla="*/ 9 h 16"/>
                  <a:gd name="T4" fmla="*/ 18 w 69"/>
                  <a:gd name="T5" fmla="*/ 16 h 16"/>
                  <a:gd name="T6" fmla="*/ 51 w 69"/>
                  <a:gd name="T7" fmla="*/ 16 h 16"/>
                  <a:gd name="T8" fmla="*/ 63 w 69"/>
                  <a:gd name="T9" fmla="*/ 9 h 16"/>
                  <a:gd name="T10" fmla="*/ 69 w 69"/>
                  <a:gd name="T11" fmla="*/ 0 h 16"/>
                  <a:gd name="T12" fmla="*/ 0 w 69"/>
                  <a:gd name="T13" fmla="*/ 0 h 16"/>
                </a:gdLst>
                <a:ahLst/>
                <a:cxnLst>
                  <a:cxn ang="0">
                    <a:pos x="T0" y="T1"/>
                  </a:cxn>
                  <a:cxn ang="0">
                    <a:pos x="T2" y="T3"/>
                  </a:cxn>
                  <a:cxn ang="0">
                    <a:pos x="T4" y="T5"/>
                  </a:cxn>
                  <a:cxn ang="0">
                    <a:pos x="T6" y="T7"/>
                  </a:cxn>
                  <a:cxn ang="0">
                    <a:pos x="T8" y="T9"/>
                  </a:cxn>
                  <a:cxn ang="0">
                    <a:pos x="T10" y="T11"/>
                  </a:cxn>
                  <a:cxn ang="0">
                    <a:pos x="T12" y="T13"/>
                  </a:cxn>
                </a:cxnLst>
                <a:rect l="0" t="0" r="r" b="b"/>
                <a:pathLst>
                  <a:path w="69" h="16">
                    <a:moveTo>
                      <a:pt x="0" y="0"/>
                    </a:moveTo>
                    <a:cubicBezTo>
                      <a:pt x="6" y="9"/>
                      <a:pt x="6" y="9"/>
                      <a:pt x="6" y="9"/>
                    </a:cubicBezTo>
                    <a:cubicBezTo>
                      <a:pt x="9" y="13"/>
                      <a:pt x="13" y="16"/>
                      <a:pt x="18" y="16"/>
                    </a:cubicBezTo>
                    <a:cubicBezTo>
                      <a:pt x="51" y="16"/>
                      <a:pt x="51" y="16"/>
                      <a:pt x="51" y="16"/>
                    </a:cubicBezTo>
                    <a:cubicBezTo>
                      <a:pt x="56" y="16"/>
                      <a:pt x="61" y="13"/>
                      <a:pt x="63" y="9"/>
                    </a:cubicBezTo>
                    <a:cubicBezTo>
                      <a:pt x="69" y="0"/>
                      <a:pt x="69" y="0"/>
                      <a:pt x="69" y="0"/>
                    </a:cubicBez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4" name="Freeform 59"/>
              <p:cNvSpPr>
                <a:spLocks/>
              </p:cNvSpPr>
              <p:nvPr/>
            </p:nvSpPr>
            <p:spPr bwMode="auto">
              <a:xfrm>
                <a:off x="2736851" y="2686049"/>
                <a:ext cx="684213" cy="503238"/>
              </a:xfrm>
              <a:custGeom>
                <a:avLst/>
                <a:gdLst>
                  <a:gd name="T0" fmla="*/ 0 w 288"/>
                  <a:gd name="T1" fmla="*/ 108 h 213"/>
                  <a:gd name="T2" fmla="*/ 94 w 288"/>
                  <a:gd name="T3" fmla="*/ 0 h 213"/>
                  <a:gd name="T4" fmla="*/ 288 w 288"/>
                  <a:gd name="T5" fmla="*/ 0 h 213"/>
                  <a:gd name="T6" fmla="*/ 288 w 288"/>
                  <a:gd name="T7" fmla="*/ 0 h 213"/>
                  <a:gd name="T8" fmla="*/ 261 w 288"/>
                  <a:gd name="T9" fmla="*/ 76 h 213"/>
                  <a:gd name="T10" fmla="*/ 261 w 288"/>
                  <a:gd name="T11" fmla="*/ 200 h 213"/>
                  <a:gd name="T12" fmla="*/ 261 w 288"/>
                  <a:gd name="T13" fmla="*/ 200 h 213"/>
                  <a:gd name="T14" fmla="*/ 261 w 288"/>
                  <a:gd name="T15" fmla="*/ 201 h 213"/>
                  <a:gd name="T16" fmla="*/ 247 w 288"/>
                  <a:gd name="T17" fmla="*/ 213 h 213"/>
                  <a:gd name="T18" fmla="*/ 233 w 288"/>
                  <a:gd name="T19" fmla="*/ 201 h 213"/>
                  <a:gd name="T20" fmla="*/ 233 w 288"/>
                  <a:gd name="T21" fmla="*/ 100 h 213"/>
                  <a:gd name="T22" fmla="*/ 132 w 288"/>
                  <a:gd name="T23" fmla="*/ 138 h 213"/>
                  <a:gd name="T24" fmla="*/ 26 w 288"/>
                  <a:gd name="T25" fmla="*/ 110 h 213"/>
                  <a:gd name="T26" fmla="*/ 24 w 288"/>
                  <a:gd name="T27" fmla="*/ 199 h 213"/>
                  <a:gd name="T28" fmla="*/ 12 w 288"/>
                  <a:gd name="T29" fmla="*/ 211 h 213"/>
                  <a:gd name="T30" fmla="*/ 0 w 288"/>
                  <a:gd name="T31" fmla="*/ 201 h 213"/>
                  <a:gd name="T32" fmla="*/ 0 w 288"/>
                  <a:gd name="T33" fmla="*/ 110 h 213"/>
                  <a:gd name="T34" fmla="*/ 0 w 288"/>
                  <a:gd name="T35" fmla="*/ 110 h 213"/>
                  <a:gd name="T36" fmla="*/ 0 w 288"/>
                  <a:gd name="T37" fmla="*/ 108 h 2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88" h="213">
                    <a:moveTo>
                      <a:pt x="0" y="108"/>
                    </a:moveTo>
                    <a:cubicBezTo>
                      <a:pt x="1" y="51"/>
                      <a:pt x="43" y="0"/>
                      <a:pt x="94" y="0"/>
                    </a:cubicBezTo>
                    <a:cubicBezTo>
                      <a:pt x="288" y="0"/>
                      <a:pt x="288" y="0"/>
                      <a:pt x="288" y="0"/>
                    </a:cubicBezTo>
                    <a:cubicBezTo>
                      <a:pt x="288" y="0"/>
                      <a:pt x="288" y="0"/>
                      <a:pt x="288" y="0"/>
                    </a:cubicBezTo>
                    <a:cubicBezTo>
                      <a:pt x="288" y="28"/>
                      <a:pt x="278" y="55"/>
                      <a:pt x="261" y="76"/>
                    </a:cubicBezTo>
                    <a:cubicBezTo>
                      <a:pt x="261" y="200"/>
                      <a:pt x="261" y="200"/>
                      <a:pt x="261" y="200"/>
                    </a:cubicBezTo>
                    <a:cubicBezTo>
                      <a:pt x="261" y="200"/>
                      <a:pt x="261" y="200"/>
                      <a:pt x="261" y="200"/>
                    </a:cubicBezTo>
                    <a:cubicBezTo>
                      <a:pt x="261" y="201"/>
                      <a:pt x="261" y="201"/>
                      <a:pt x="261" y="201"/>
                    </a:cubicBezTo>
                    <a:cubicBezTo>
                      <a:pt x="261" y="206"/>
                      <a:pt x="257" y="213"/>
                      <a:pt x="247" y="213"/>
                    </a:cubicBezTo>
                    <a:cubicBezTo>
                      <a:pt x="240" y="213"/>
                      <a:pt x="233" y="207"/>
                      <a:pt x="233" y="201"/>
                    </a:cubicBezTo>
                    <a:cubicBezTo>
                      <a:pt x="233" y="180"/>
                      <a:pt x="233" y="130"/>
                      <a:pt x="233" y="100"/>
                    </a:cubicBezTo>
                    <a:cubicBezTo>
                      <a:pt x="219" y="110"/>
                      <a:pt x="132" y="138"/>
                      <a:pt x="132" y="138"/>
                    </a:cubicBezTo>
                    <a:cubicBezTo>
                      <a:pt x="26" y="110"/>
                      <a:pt x="26" y="110"/>
                      <a:pt x="26" y="110"/>
                    </a:cubicBezTo>
                    <a:cubicBezTo>
                      <a:pt x="24" y="199"/>
                      <a:pt x="24" y="199"/>
                      <a:pt x="24" y="199"/>
                    </a:cubicBezTo>
                    <a:cubicBezTo>
                      <a:pt x="24" y="205"/>
                      <a:pt x="18" y="211"/>
                      <a:pt x="12" y="211"/>
                    </a:cubicBezTo>
                    <a:cubicBezTo>
                      <a:pt x="7" y="211"/>
                      <a:pt x="0" y="206"/>
                      <a:pt x="0" y="201"/>
                    </a:cubicBezTo>
                    <a:cubicBezTo>
                      <a:pt x="0" y="110"/>
                      <a:pt x="0" y="110"/>
                      <a:pt x="0" y="110"/>
                    </a:cubicBezTo>
                    <a:cubicBezTo>
                      <a:pt x="0" y="110"/>
                      <a:pt x="0" y="110"/>
                      <a:pt x="0" y="110"/>
                    </a:cubicBezTo>
                    <a:cubicBezTo>
                      <a:pt x="0" y="108"/>
                      <a:pt x="0" y="108"/>
                      <a:pt x="0" y="108"/>
                    </a:cubicBezTo>
                    <a:close/>
                  </a:path>
                </a:pathLst>
              </a:custGeom>
              <a:solidFill>
                <a:srgbClr val="3C241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5" name="Oval 60"/>
              <p:cNvSpPr>
                <a:spLocks noChangeArrowheads="1"/>
              </p:cNvSpPr>
              <p:nvPr/>
            </p:nvSpPr>
            <p:spPr bwMode="auto">
              <a:xfrm>
                <a:off x="4314826" y="2376487"/>
                <a:ext cx="769938" cy="766763"/>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6" name="Freeform 61"/>
              <p:cNvSpPr>
                <a:spLocks/>
              </p:cNvSpPr>
              <p:nvPr/>
            </p:nvSpPr>
            <p:spPr bwMode="auto">
              <a:xfrm>
                <a:off x="4281488" y="2343149"/>
                <a:ext cx="836613" cy="831850"/>
              </a:xfrm>
              <a:custGeom>
                <a:avLst/>
                <a:gdLst>
                  <a:gd name="T0" fmla="*/ 338 w 352"/>
                  <a:gd name="T1" fmla="*/ 176 h 352"/>
                  <a:gd name="T2" fmla="*/ 324 w 352"/>
                  <a:gd name="T3" fmla="*/ 176 h 352"/>
                  <a:gd name="T4" fmla="*/ 281 w 352"/>
                  <a:gd name="T5" fmla="*/ 281 h 352"/>
                  <a:gd name="T6" fmla="*/ 176 w 352"/>
                  <a:gd name="T7" fmla="*/ 324 h 352"/>
                  <a:gd name="T8" fmla="*/ 71 w 352"/>
                  <a:gd name="T9" fmla="*/ 281 h 352"/>
                  <a:gd name="T10" fmla="*/ 28 w 352"/>
                  <a:gd name="T11" fmla="*/ 176 h 352"/>
                  <a:gd name="T12" fmla="*/ 71 w 352"/>
                  <a:gd name="T13" fmla="*/ 71 h 352"/>
                  <a:gd name="T14" fmla="*/ 176 w 352"/>
                  <a:gd name="T15" fmla="*/ 28 h 352"/>
                  <a:gd name="T16" fmla="*/ 281 w 352"/>
                  <a:gd name="T17" fmla="*/ 71 h 352"/>
                  <a:gd name="T18" fmla="*/ 324 w 352"/>
                  <a:gd name="T19" fmla="*/ 176 h 352"/>
                  <a:gd name="T20" fmla="*/ 338 w 352"/>
                  <a:gd name="T21" fmla="*/ 176 h 352"/>
                  <a:gd name="T22" fmla="*/ 352 w 352"/>
                  <a:gd name="T23" fmla="*/ 176 h 352"/>
                  <a:gd name="T24" fmla="*/ 300 w 352"/>
                  <a:gd name="T25" fmla="*/ 52 h 352"/>
                  <a:gd name="T26" fmla="*/ 176 w 352"/>
                  <a:gd name="T27" fmla="*/ 0 h 352"/>
                  <a:gd name="T28" fmla="*/ 52 w 352"/>
                  <a:gd name="T29" fmla="*/ 52 h 352"/>
                  <a:gd name="T30" fmla="*/ 0 w 352"/>
                  <a:gd name="T31" fmla="*/ 176 h 352"/>
                  <a:gd name="T32" fmla="*/ 52 w 352"/>
                  <a:gd name="T33" fmla="*/ 300 h 352"/>
                  <a:gd name="T34" fmla="*/ 176 w 352"/>
                  <a:gd name="T35" fmla="*/ 352 h 352"/>
                  <a:gd name="T36" fmla="*/ 300 w 352"/>
                  <a:gd name="T37" fmla="*/ 300 h 352"/>
                  <a:gd name="T38" fmla="*/ 352 w 352"/>
                  <a:gd name="T39" fmla="*/ 176 h 352"/>
                  <a:gd name="T40" fmla="*/ 338 w 352"/>
                  <a:gd name="T41" fmla="*/ 176 h 3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52" h="352">
                    <a:moveTo>
                      <a:pt x="338" y="176"/>
                    </a:moveTo>
                    <a:cubicBezTo>
                      <a:pt x="324" y="176"/>
                      <a:pt x="324" y="176"/>
                      <a:pt x="324" y="176"/>
                    </a:cubicBezTo>
                    <a:cubicBezTo>
                      <a:pt x="324" y="217"/>
                      <a:pt x="307" y="254"/>
                      <a:pt x="281" y="281"/>
                    </a:cubicBezTo>
                    <a:cubicBezTo>
                      <a:pt x="254" y="307"/>
                      <a:pt x="217" y="324"/>
                      <a:pt x="176" y="324"/>
                    </a:cubicBezTo>
                    <a:cubicBezTo>
                      <a:pt x="135" y="324"/>
                      <a:pt x="98" y="307"/>
                      <a:pt x="71" y="281"/>
                    </a:cubicBezTo>
                    <a:cubicBezTo>
                      <a:pt x="45" y="254"/>
                      <a:pt x="28" y="217"/>
                      <a:pt x="28" y="176"/>
                    </a:cubicBezTo>
                    <a:cubicBezTo>
                      <a:pt x="28" y="135"/>
                      <a:pt x="45" y="98"/>
                      <a:pt x="71" y="71"/>
                    </a:cubicBezTo>
                    <a:cubicBezTo>
                      <a:pt x="98" y="45"/>
                      <a:pt x="135" y="28"/>
                      <a:pt x="176" y="28"/>
                    </a:cubicBezTo>
                    <a:cubicBezTo>
                      <a:pt x="217" y="28"/>
                      <a:pt x="254" y="45"/>
                      <a:pt x="281" y="71"/>
                    </a:cubicBezTo>
                    <a:cubicBezTo>
                      <a:pt x="307" y="98"/>
                      <a:pt x="324" y="135"/>
                      <a:pt x="324" y="176"/>
                    </a:cubicBezTo>
                    <a:cubicBezTo>
                      <a:pt x="338" y="176"/>
                      <a:pt x="338" y="176"/>
                      <a:pt x="338" y="176"/>
                    </a:cubicBezTo>
                    <a:cubicBezTo>
                      <a:pt x="352" y="176"/>
                      <a:pt x="352" y="176"/>
                      <a:pt x="352" y="176"/>
                    </a:cubicBezTo>
                    <a:cubicBezTo>
                      <a:pt x="352" y="127"/>
                      <a:pt x="332" y="83"/>
                      <a:pt x="300" y="52"/>
                    </a:cubicBezTo>
                    <a:cubicBezTo>
                      <a:pt x="269" y="20"/>
                      <a:pt x="225" y="0"/>
                      <a:pt x="176" y="0"/>
                    </a:cubicBezTo>
                    <a:cubicBezTo>
                      <a:pt x="127" y="0"/>
                      <a:pt x="83" y="20"/>
                      <a:pt x="52" y="52"/>
                    </a:cubicBezTo>
                    <a:cubicBezTo>
                      <a:pt x="20" y="83"/>
                      <a:pt x="0" y="127"/>
                      <a:pt x="0" y="176"/>
                    </a:cubicBezTo>
                    <a:cubicBezTo>
                      <a:pt x="0" y="225"/>
                      <a:pt x="20" y="269"/>
                      <a:pt x="52" y="300"/>
                    </a:cubicBezTo>
                    <a:cubicBezTo>
                      <a:pt x="83" y="332"/>
                      <a:pt x="127" y="352"/>
                      <a:pt x="176" y="352"/>
                    </a:cubicBezTo>
                    <a:cubicBezTo>
                      <a:pt x="225" y="352"/>
                      <a:pt x="269" y="332"/>
                      <a:pt x="300" y="300"/>
                    </a:cubicBezTo>
                    <a:cubicBezTo>
                      <a:pt x="332" y="269"/>
                      <a:pt x="352" y="225"/>
                      <a:pt x="352" y="176"/>
                    </a:cubicBezTo>
                    <a:lnTo>
                      <a:pt x="338" y="17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7" name="Freeform 62"/>
              <p:cNvSpPr>
                <a:spLocks/>
              </p:cNvSpPr>
              <p:nvPr/>
            </p:nvSpPr>
            <p:spPr bwMode="auto">
              <a:xfrm>
                <a:off x="4452938" y="2759074"/>
                <a:ext cx="312738" cy="128588"/>
              </a:xfrm>
              <a:custGeom>
                <a:avLst/>
                <a:gdLst>
                  <a:gd name="T0" fmla="*/ 197 w 197"/>
                  <a:gd name="T1" fmla="*/ 79 h 81"/>
                  <a:gd name="T2" fmla="*/ 155 w 197"/>
                  <a:gd name="T3" fmla="*/ 0 h 81"/>
                  <a:gd name="T4" fmla="*/ 0 w 197"/>
                  <a:gd name="T5" fmla="*/ 81 h 81"/>
                  <a:gd name="T6" fmla="*/ 197 w 197"/>
                  <a:gd name="T7" fmla="*/ 79 h 81"/>
                </a:gdLst>
                <a:ahLst/>
                <a:cxnLst>
                  <a:cxn ang="0">
                    <a:pos x="T0" y="T1"/>
                  </a:cxn>
                  <a:cxn ang="0">
                    <a:pos x="T2" y="T3"/>
                  </a:cxn>
                  <a:cxn ang="0">
                    <a:pos x="T4" y="T5"/>
                  </a:cxn>
                  <a:cxn ang="0">
                    <a:pos x="T6" y="T7"/>
                  </a:cxn>
                </a:cxnLst>
                <a:rect l="0" t="0" r="r" b="b"/>
                <a:pathLst>
                  <a:path w="197" h="81">
                    <a:moveTo>
                      <a:pt x="197" y="79"/>
                    </a:moveTo>
                    <a:lnTo>
                      <a:pt x="155" y="0"/>
                    </a:lnTo>
                    <a:lnTo>
                      <a:pt x="0" y="81"/>
                    </a:lnTo>
                    <a:lnTo>
                      <a:pt x="197" y="7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8" name="Freeform 63"/>
              <p:cNvSpPr>
                <a:spLocks/>
              </p:cNvSpPr>
              <p:nvPr/>
            </p:nvSpPr>
            <p:spPr bwMode="auto">
              <a:xfrm>
                <a:off x="4452938" y="2759074"/>
                <a:ext cx="312738" cy="128588"/>
              </a:xfrm>
              <a:custGeom>
                <a:avLst/>
                <a:gdLst>
                  <a:gd name="T0" fmla="*/ 197 w 197"/>
                  <a:gd name="T1" fmla="*/ 79 h 81"/>
                  <a:gd name="T2" fmla="*/ 155 w 197"/>
                  <a:gd name="T3" fmla="*/ 0 h 81"/>
                  <a:gd name="T4" fmla="*/ 0 w 197"/>
                  <a:gd name="T5" fmla="*/ 81 h 81"/>
                  <a:gd name="T6" fmla="*/ 197 w 197"/>
                  <a:gd name="T7" fmla="*/ 79 h 81"/>
                </a:gdLst>
                <a:ahLst/>
                <a:cxnLst>
                  <a:cxn ang="0">
                    <a:pos x="T0" y="T1"/>
                  </a:cxn>
                  <a:cxn ang="0">
                    <a:pos x="T2" y="T3"/>
                  </a:cxn>
                  <a:cxn ang="0">
                    <a:pos x="T4" y="T5"/>
                  </a:cxn>
                  <a:cxn ang="0">
                    <a:pos x="T6" y="T7"/>
                  </a:cxn>
                </a:cxnLst>
                <a:rect l="0" t="0" r="r" b="b"/>
                <a:pathLst>
                  <a:path w="197" h="81">
                    <a:moveTo>
                      <a:pt x="197" y="79"/>
                    </a:moveTo>
                    <a:lnTo>
                      <a:pt x="155" y="0"/>
                    </a:lnTo>
                    <a:lnTo>
                      <a:pt x="0" y="81"/>
                    </a:lnTo>
                    <a:lnTo>
                      <a:pt x="197" y="79"/>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9" name="Freeform 64"/>
              <p:cNvSpPr>
                <a:spLocks/>
              </p:cNvSpPr>
              <p:nvPr/>
            </p:nvSpPr>
            <p:spPr bwMode="auto">
              <a:xfrm>
                <a:off x="4425951" y="2733674"/>
                <a:ext cx="366713" cy="179388"/>
              </a:xfrm>
              <a:custGeom>
                <a:avLst/>
                <a:gdLst>
                  <a:gd name="T0" fmla="*/ 152 w 154"/>
                  <a:gd name="T1" fmla="*/ 59 h 76"/>
                  <a:gd name="T2" fmla="*/ 124 w 154"/>
                  <a:gd name="T3" fmla="*/ 6 h 76"/>
                  <a:gd name="T4" fmla="*/ 110 w 154"/>
                  <a:gd name="T5" fmla="*/ 2 h 76"/>
                  <a:gd name="T6" fmla="*/ 6 w 154"/>
                  <a:gd name="T7" fmla="*/ 56 h 76"/>
                  <a:gd name="T8" fmla="*/ 2 w 154"/>
                  <a:gd name="T9" fmla="*/ 70 h 76"/>
                  <a:gd name="T10" fmla="*/ 16 w 154"/>
                  <a:gd name="T11" fmla="*/ 74 h 76"/>
                  <a:gd name="T12" fmla="*/ 111 w 154"/>
                  <a:gd name="T13" fmla="*/ 24 h 76"/>
                  <a:gd name="T14" fmla="*/ 134 w 154"/>
                  <a:gd name="T15" fmla="*/ 68 h 76"/>
                  <a:gd name="T16" fmla="*/ 148 w 154"/>
                  <a:gd name="T17" fmla="*/ 73 h 76"/>
                  <a:gd name="T18" fmla="*/ 152 w 154"/>
                  <a:gd name="T19" fmla="*/ 59 h 76"/>
                  <a:gd name="T20" fmla="*/ 152 w 154"/>
                  <a:gd name="T21" fmla="*/ 59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4" h="76">
                    <a:moveTo>
                      <a:pt x="152" y="59"/>
                    </a:moveTo>
                    <a:cubicBezTo>
                      <a:pt x="124" y="6"/>
                      <a:pt x="124" y="6"/>
                      <a:pt x="124" y="6"/>
                    </a:cubicBezTo>
                    <a:cubicBezTo>
                      <a:pt x="121" y="1"/>
                      <a:pt x="115" y="0"/>
                      <a:pt x="110" y="2"/>
                    </a:cubicBezTo>
                    <a:cubicBezTo>
                      <a:pt x="6" y="56"/>
                      <a:pt x="6" y="56"/>
                      <a:pt x="6" y="56"/>
                    </a:cubicBezTo>
                    <a:cubicBezTo>
                      <a:pt x="1" y="59"/>
                      <a:pt x="0" y="65"/>
                      <a:pt x="2" y="70"/>
                    </a:cubicBezTo>
                    <a:cubicBezTo>
                      <a:pt x="5" y="75"/>
                      <a:pt x="11" y="76"/>
                      <a:pt x="16" y="74"/>
                    </a:cubicBezTo>
                    <a:cubicBezTo>
                      <a:pt x="111" y="24"/>
                      <a:pt x="111" y="24"/>
                      <a:pt x="111" y="24"/>
                    </a:cubicBezTo>
                    <a:cubicBezTo>
                      <a:pt x="134" y="68"/>
                      <a:pt x="134" y="68"/>
                      <a:pt x="134" y="68"/>
                    </a:cubicBezTo>
                    <a:cubicBezTo>
                      <a:pt x="137" y="73"/>
                      <a:pt x="143" y="75"/>
                      <a:pt x="148" y="73"/>
                    </a:cubicBezTo>
                    <a:cubicBezTo>
                      <a:pt x="153" y="70"/>
                      <a:pt x="154" y="64"/>
                      <a:pt x="152" y="59"/>
                    </a:cubicBezTo>
                    <a:cubicBezTo>
                      <a:pt x="152" y="59"/>
                      <a:pt x="152" y="59"/>
                      <a:pt x="152" y="59"/>
                    </a:cubicBezTo>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0" name="Freeform 65"/>
              <p:cNvSpPr>
                <a:spLocks/>
              </p:cNvSpPr>
              <p:nvPr/>
            </p:nvSpPr>
            <p:spPr bwMode="auto">
              <a:xfrm>
                <a:off x="4448176" y="2892424"/>
                <a:ext cx="388938" cy="136525"/>
              </a:xfrm>
              <a:custGeom>
                <a:avLst/>
                <a:gdLst>
                  <a:gd name="T0" fmla="*/ 21 w 164"/>
                  <a:gd name="T1" fmla="*/ 0 h 58"/>
                  <a:gd name="T2" fmla="*/ 7 w 164"/>
                  <a:gd name="T3" fmla="*/ 7 h 58"/>
                  <a:gd name="T4" fmla="*/ 2 w 164"/>
                  <a:gd name="T5" fmla="*/ 8 h 58"/>
                  <a:gd name="T6" fmla="*/ 1 w 164"/>
                  <a:gd name="T7" fmla="*/ 8 h 58"/>
                  <a:gd name="T8" fmla="*/ 0 w 164"/>
                  <a:gd name="T9" fmla="*/ 8 h 58"/>
                  <a:gd name="T10" fmla="*/ 5 w 164"/>
                  <a:gd name="T11" fmla="*/ 15 h 58"/>
                  <a:gd name="T12" fmla="*/ 8 w 164"/>
                  <a:gd name="T13" fmla="*/ 18 h 58"/>
                  <a:gd name="T14" fmla="*/ 12 w 164"/>
                  <a:gd name="T15" fmla="*/ 22 h 58"/>
                  <a:gd name="T16" fmla="*/ 21 w 164"/>
                  <a:gd name="T17" fmla="*/ 30 h 58"/>
                  <a:gd name="T18" fmla="*/ 26 w 164"/>
                  <a:gd name="T19" fmla="*/ 34 h 58"/>
                  <a:gd name="T20" fmla="*/ 32 w 164"/>
                  <a:gd name="T21" fmla="*/ 39 h 58"/>
                  <a:gd name="T22" fmla="*/ 46 w 164"/>
                  <a:gd name="T23" fmla="*/ 47 h 58"/>
                  <a:gd name="T24" fmla="*/ 79 w 164"/>
                  <a:gd name="T25" fmla="*/ 57 h 58"/>
                  <a:gd name="T26" fmla="*/ 97 w 164"/>
                  <a:gd name="T27" fmla="*/ 58 h 58"/>
                  <a:gd name="T28" fmla="*/ 112 w 164"/>
                  <a:gd name="T29" fmla="*/ 57 h 58"/>
                  <a:gd name="T30" fmla="*/ 127 w 164"/>
                  <a:gd name="T31" fmla="*/ 54 h 58"/>
                  <a:gd name="T32" fmla="*/ 134 w 164"/>
                  <a:gd name="T33" fmla="*/ 52 h 58"/>
                  <a:gd name="T34" fmla="*/ 140 w 164"/>
                  <a:gd name="T35" fmla="*/ 50 h 58"/>
                  <a:gd name="T36" fmla="*/ 151 w 164"/>
                  <a:gd name="T37" fmla="*/ 45 h 58"/>
                  <a:gd name="T38" fmla="*/ 155 w 164"/>
                  <a:gd name="T39" fmla="*/ 43 h 58"/>
                  <a:gd name="T40" fmla="*/ 158 w 164"/>
                  <a:gd name="T41" fmla="*/ 41 h 58"/>
                  <a:gd name="T42" fmla="*/ 164 w 164"/>
                  <a:gd name="T43" fmla="*/ 36 h 58"/>
                  <a:gd name="T44" fmla="*/ 158 w 164"/>
                  <a:gd name="T45" fmla="*/ 40 h 58"/>
                  <a:gd name="T46" fmla="*/ 154 w 164"/>
                  <a:gd name="T47" fmla="*/ 42 h 58"/>
                  <a:gd name="T48" fmla="*/ 150 w 164"/>
                  <a:gd name="T49" fmla="*/ 43 h 58"/>
                  <a:gd name="T50" fmla="*/ 139 w 164"/>
                  <a:gd name="T51" fmla="*/ 47 h 58"/>
                  <a:gd name="T52" fmla="*/ 133 w 164"/>
                  <a:gd name="T53" fmla="*/ 48 h 58"/>
                  <a:gd name="T54" fmla="*/ 126 w 164"/>
                  <a:gd name="T55" fmla="*/ 49 h 58"/>
                  <a:gd name="T56" fmla="*/ 112 w 164"/>
                  <a:gd name="T57" fmla="*/ 50 h 58"/>
                  <a:gd name="T58" fmla="*/ 81 w 164"/>
                  <a:gd name="T59" fmla="*/ 46 h 58"/>
                  <a:gd name="T60" fmla="*/ 53 w 164"/>
                  <a:gd name="T61" fmla="*/ 34 h 58"/>
                  <a:gd name="T62" fmla="*/ 42 w 164"/>
                  <a:gd name="T63" fmla="*/ 25 h 58"/>
                  <a:gd name="T64" fmla="*/ 37 w 164"/>
                  <a:gd name="T65" fmla="*/ 21 h 58"/>
                  <a:gd name="T66" fmla="*/ 33 w 164"/>
                  <a:gd name="T67" fmla="*/ 17 h 58"/>
                  <a:gd name="T68" fmla="*/ 27 w 164"/>
                  <a:gd name="T69" fmla="*/ 9 h 58"/>
                  <a:gd name="T70" fmla="*/ 24 w 164"/>
                  <a:gd name="T71" fmla="*/ 5 h 58"/>
                  <a:gd name="T72" fmla="*/ 22 w 164"/>
                  <a:gd name="T73" fmla="*/ 2 h 58"/>
                  <a:gd name="T74" fmla="*/ 21 w 164"/>
                  <a:gd name="T75" fmla="*/ 0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64" h="58">
                    <a:moveTo>
                      <a:pt x="21" y="0"/>
                    </a:moveTo>
                    <a:cubicBezTo>
                      <a:pt x="7" y="7"/>
                      <a:pt x="7" y="7"/>
                      <a:pt x="7" y="7"/>
                    </a:cubicBezTo>
                    <a:cubicBezTo>
                      <a:pt x="5" y="8"/>
                      <a:pt x="4" y="8"/>
                      <a:pt x="2" y="8"/>
                    </a:cubicBezTo>
                    <a:cubicBezTo>
                      <a:pt x="2" y="8"/>
                      <a:pt x="1" y="8"/>
                      <a:pt x="1" y="8"/>
                    </a:cubicBezTo>
                    <a:cubicBezTo>
                      <a:pt x="0" y="8"/>
                      <a:pt x="0" y="8"/>
                      <a:pt x="0" y="8"/>
                    </a:cubicBezTo>
                    <a:cubicBezTo>
                      <a:pt x="0" y="8"/>
                      <a:pt x="2" y="10"/>
                      <a:pt x="5" y="15"/>
                    </a:cubicBezTo>
                    <a:cubicBezTo>
                      <a:pt x="6" y="16"/>
                      <a:pt x="7" y="17"/>
                      <a:pt x="8" y="18"/>
                    </a:cubicBezTo>
                    <a:cubicBezTo>
                      <a:pt x="9" y="19"/>
                      <a:pt x="11" y="20"/>
                      <a:pt x="12" y="22"/>
                    </a:cubicBezTo>
                    <a:cubicBezTo>
                      <a:pt x="14" y="24"/>
                      <a:pt x="17" y="27"/>
                      <a:pt x="21" y="30"/>
                    </a:cubicBezTo>
                    <a:cubicBezTo>
                      <a:pt x="22" y="31"/>
                      <a:pt x="24" y="33"/>
                      <a:pt x="26" y="34"/>
                    </a:cubicBezTo>
                    <a:cubicBezTo>
                      <a:pt x="28" y="36"/>
                      <a:pt x="30" y="37"/>
                      <a:pt x="32" y="39"/>
                    </a:cubicBezTo>
                    <a:cubicBezTo>
                      <a:pt x="36" y="42"/>
                      <a:pt x="41" y="44"/>
                      <a:pt x="46" y="47"/>
                    </a:cubicBezTo>
                    <a:cubicBezTo>
                      <a:pt x="56" y="51"/>
                      <a:pt x="67" y="55"/>
                      <a:pt x="79" y="57"/>
                    </a:cubicBezTo>
                    <a:cubicBezTo>
                      <a:pt x="85" y="58"/>
                      <a:pt x="91" y="58"/>
                      <a:pt x="97" y="58"/>
                    </a:cubicBezTo>
                    <a:cubicBezTo>
                      <a:pt x="102" y="58"/>
                      <a:pt x="107" y="58"/>
                      <a:pt x="112" y="57"/>
                    </a:cubicBezTo>
                    <a:cubicBezTo>
                      <a:pt x="118" y="56"/>
                      <a:pt x="123" y="56"/>
                      <a:pt x="127" y="54"/>
                    </a:cubicBezTo>
                    <a:cubicBezTo>
                      <a:pt x="130" y="54"/>
                      <a:pt x="132" y="53"/>
                      <a:pt x="134" y="52"/>
                    </a:cubicBezTo>
                    <a:cubicBezTo>
                      <a:pt x="136" y="51"/>
                      <a:pt x="138" y="51"/>
                      <a:pt x="140" y="50"/>
                    </a:cubicBezTo>
                    <a:cubicBezTo>
                      <a:pt x="144" y="48"/>
                      <a:pt x="148" y="47"/>
                      <a:pt x="151" y="45"/>
                    </a:cubicBezTo>
                    <a:cubicBezTo>
                      <a:pt x="152" y="44"/>
                      <a:pt x="153" y="44"/>
                      <a:pt x="155" y="43"/>
                    </a:cubicBezTo>
                    <a:cubicBezTo>
                      <a:pt x="156" y="42"/>
                      <a:pt x="157" y="41"/>
                      <a:pt x="158" y="41"/>
                    </a:cubicBezTo>
                    <a:cubicBezTo>
                      <a:pt x="162" y="38"/>
                      <a:pt x="164" y="36"/>
                      <a:pt x="164" y="36"/>
                    </a:cubicBezTo>
                    <a:cubicBezTo>
                      <a:pt x="164" y="36"/>
                      <a:pt x="162" y="38"/>
                      <a:pt x="158" y="40"/>
                    </a:cubicBezTo>
                    <a:cubicBezTo>
                      <a:pt x="157" y="40"/>
                      <a:pt x="155" y="41"/>
                      <a:pt x="154" y="42"/>
                    </a:cubicBezTo>
                    <a:cubicBezTo>
                      <a:pt x="153" y="42"/>
                      <a:pt x="151" y="43"/>
                      <a:pt x="150" y="43"/>
                    </a:cubicBezTo>
                    <a:cubicBezTo>
                      <a:pt x="147" y="44"/>
                      <a:pt x="143" y="46"/>
                      <a:pt x="139" y="47"/>
                    </a:cubicBezTo>
                    <a:cubicBezTo>
                      <a:pt x="137" y="47"/>
                      <a:pt x="135" y="48"/>
                      <a:pt x="133" y="48"/>
                    </a:cubicBezTo>
                    <a:cubicBezTo>
                      <a:pt x="131" y="49"/>
                      <a:pt x="129" y="49"/>
                      <a:pt x="126" y="49"/>
                    </a:cubicBezTo>
                    <a:cubicBezTo>
                      <a:pt x="122" y="50"/>
                      <a:pt x="117" y="50"/>
                      <a:pt x="112" y="50"/>
                    </a:cubicBezTo>
                    <a:cubicBezTo>
                      <a:pt x="102" y="50"/>
                      <a:pt x="91" y="49"/>
                      <a:pt x="81" y="46"/>
                    </a:cubicBezTo>
                    <a:cubicBezTo>
                      <a:pt x="71" y="43"/>
                      <a:pt x="61" y="39"/>
                      <a:pt x="53" y="34"/>
                    </a:cubicBezTo>
                    <a:cubicBezTo>
                      <a:pt x="49" y="31"/>
                      <a:pt x="45" y="28"/>
                      <a:pt x="42" y="25"/>
                    </a:cubicBezTo>
                    <a:cubicBezTo>
                      <a:pt x="41" y="24"/>
                      <a:pt x="39" y="22"/>
                      <a:pt x="37" y="21"/>
                    </a:cubicBezTo>
                    <a:cubicBezTo>
                      <a:pt x="36" y="20"/>
                      <a:pt x="35" y="18"/>
                      <a:pt x="33" y="17"/>
                    </a:cubicBezTo>
                    <a:cubicBezTo>
                      <a:pt x="31" y="14"/>
                      <a:pt x="29" y="11"/>
                      <a:pt x="27" y="9"/>
                    </a:cubicBezTo>
                    <a:cubicBezTo>
                      <a:pt x="26" y="8"/>
                      <a:pt x="25" y="6"/>
                      <a:pt x="24" y="5"/>
                    </a:cubicBezTo>
                    <a:cubicBezTo>
                      <a:pt x="23" y="4"/>
                      <a:pt x="23" y="3"/>
                      <a:pt x="22" y="2"/>
                    </a:cubicBezTo>
                    <a:cubicBezTo>
                      <a:pt x="22" y="1"/>
                      <a:pt x="21" y="0"/>
                      <a:pt x="21" y="0"/>
                    </a:cubicBezTo>
                  </a:path>
                </a:pathLst>
              </a:custGeom>
              <a:solidFill>
                <a:srgbClr val="93959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1" name="Freeform 66"/>
              <p:cNvSpPr>
                <a:spLocks/>
              </p:cNvSpPr>
              <p:nvPr/>
            </p:nvSpPr>
            <p:spPr bwMode="auto">
              <a:xfrm>
                <a:off x="4449763" y="2882899"/>
                <a:ext cx="47625" cy="28575"/>
              </a:xfrm>
              <a:custGeom>
                <a:avLst/>
                <a:gdLst>
                  <a:gd name="T0" fmla="*/ 18 w 20"/>
                  <a:gd name="T1" fmla="*/ 0 h 12"/>
                  <a:gd name="T2" fmla="*/ 0 w 20"/>
                  <a:gd name="T3" fmla="*/ 12 h 12"/>
                  <a:gd name="T4" fmla="*/ 1 w 20"/>
                  <a:gd name="T5" fmla="*/ 12 h 12"/>
                  <a:gd name="T6" fmla="*/ 6 w 20"/>
                  <a:gd name="T7" fmla="*/ 11 h 12"/>
                  <a:gd name="T8" fmla="*/ 20 w 20"/>
                  <a:gd name="T9" fmla="*/ 4 h 12"/>
                  <a:gd name="T10" fmla="*/ 18 w 20"/>
                  <a:gd name="T11" fmla="*/ 0 h 12"/>
                </a:gdLst>
                <a:ahLst/>
                <a:cxnLst>
                  <a:cxn ang="0">
                    <a:pos x="T0" y="T1"/>
                  </a:cxn>
                  <a:cxn ang="0">
                    <a:pos x="T2" y="T3"/>
                  </a:cxn>
                  <a:cxn ang="0">
                    <a:pos x="T4" y="T5"/>
                  </a:cxn>
                  <a:cxn ang="0">
                    <a:pos x="T6" y="T7"/>
                  </a:cxn>
                  <a:cxn ang="0">
                    <a:pos x="T8" y="T9"/>
                  </a:cxn>
                  <a:cxn ang="0">
                    <a:pos x="T10" y="T11"/>
                  </a:cxn>
                </a:cxnLst>
                <a:rect l="0" t="0" r="r" b="b"/>
                <a:pathLst>
                  <a:path w="20" h="12">
                    <a:moveTo>
                      <a:pt x="18" y="0"/>
                    </a:moveTo>
                    <a:cubicBezTo>
                      <a:pt x="0" y="12"/>
                      <a:pt x="0" y="12"/>
                      <a:pt x="0" y="12"/>
                    </a:cubicBezTo>
                    <a:cubicBezTo>
                      <a:pt x="0" y="12"/>
                      <a:pt x="1" y="12"/>
                      <a:pt x="1" y="12"/>
                    </a:cubicBezTo>
                    <a:cubicBezTo>
                      <a:pt x="3" y="12"/>
                      <a:pt x="4" y="12"/>
                      <a:pt x="6" y="11"/>
                    </a:cubicBezTo>
                    <a:cubicBezTo>
                      <a:pt x="20" y="4"/>
                      <a:pt x="20" y="4"/>
                      <a:pt x="20" y="4"/>
                    </a:cubicBezTo>
                    <a:cubicBezTo>
                      <a:pt x="18" y="2"/>
                      <a:pt x="18" y="0"/>
                      <a:pt x="18" y="0"/>
                    </a:cubicBezTo>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2" name="Freeform 67"/>
              <p:cNvSpPr>
                <a:spLocks/>
              </p:cNvSpPr>
              <p:nvPr/>
            </p:nvSpPr>
            <p:spPr bwMode="auto">
              <a:xfrm>
                <a:off x="4768851" y="2700337"/>
                <a:ext cx="92075" cy="192088"/>
              </a:xfrm>
              <a:custGeom>
                <a:avLst/>
                <a:gdLst>
                  <a:gd name="T0" fmla="*/ 32 w 39"/>
                  <a:gd name="T1" fmla="*/ 0 h 81"/>
                  <a:gd name="T2" fmla="*/ 33 w 39"/>
                  <a:gd name="T3" fmla="*/ 4 h 81"/>
                  <a:gd name="T4" fmla="*/ 33 w 39"/>
                  <a:gd name="T5" fmla="*/ 8 h 81"/>
                  <a:gd name="T6" fmla="*/ 33 w 39"/>
                  <a:gd name="T7" fmla="*/ 14 h 81"/>
                  <a:gd name="T8" fmla="*/ 31 w 39"/>
                  <a:gd name="T9" fmla="*/ 27 h 81"/>
                  <a:gd name="T10" fmla="*/ 24 w 39"/>
                  <a:gd name="T11" fmla="*/ 41 h 81"/>
                  <a:gd name="T12" fmla="*/ 14 w 39"/>
                  <a:gd name="T13" fmla="*/ 51 h 81"/>
                  <a:gd name="T14" fmla="*/ 4 w 39"/>
                  <a:gd name="T15" fmla="*/ 57 h 81"/>
                  <a:gd name="T16" fmla="*/ 0 w 39"/>
                  <a:gd name="T17" fmla="*/ 59 h 81"/>
                  <a:gd name="T18" fmla="*/ 8 w 39"/>
                  <a:gd name="T19" fmla="*/ 73 h 81"/>
                  <a:gd name="T20" fmla="*/ 8 w 39"/>
                  <a:gd name="T21" fmla="*/ 73 h 81"/>
                  <a:gd name="T22" fmla="*/ 8 w 39"/>
                  <a:gd name="T23" fmla="*/ 81 h 81"/>
                  <a:gd name="T24" fmla="*/ 11 w 39"/>
                  <a:gd name="T25" fmla="*/ 80 h 81"/>
                  <a:gd name="T26" fmla="*/ 16 w 39"/>
                  <a:gd name="T27" fmla="*/ 76 h 81"/>
                  <a:gd name="T28" fmla="*/ 28 w 39"/>
                  <a:gd name="T29" fmla="*/ 63 h 81"/>
                  <a:gd name="T30" fmla="*/ 36 w 39"/>
                  <a:gd name="T31" fmla="*/ 46 h 81"/>
                  <a:gd name="T32" fmla="*/ 39 w 39"/>
                  <a:gd name="T33" fmla="*/ 28 h 81"/>
                  <a:gd name="T34" fmla="*/ 37 w 39"/>
                  <a:gd name="T35" fmla="*/ 13 h 81"/>
                  <a:gd name="T36" fmla="*/ 36 w 39"/>
                  <a:gd name="T37" fmla="*/ 8 h 81"/>
                  <a:gd name="T38" fmla="*/ 34 w 39"/>
                  <a:gd name="T39" fmla="*/ 3 h 81"/>
                  <a:gd name="T40" fmla="*/ 32 w 39"/>
                  <a:gd name="T41" fmla="*/ 0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9" h="81">
                    <a:moveTo>
                      <a:pt x="32" y="0"/>
                    </a:moveTo>
                    <a:cubicBezTo>
                      <a:pt x="32" y="0"/>
                      <a:pt x="33" y="1"/>
                      <a:pt x="33" y="4"/>
                    </a:cubicBezTo>
                    <a:cubicBezTo>
                      <a:pt x="33" y="5"/>
                      <a:pt x="33" y="6"/>
                      <a:pt x="33" y="8"/>
                    </a:cubicBezTo>
                    <a:cubicBezTo>
                      <a:pt x="33" y="10"/>
                      <a:pt x="34" y="12"/>
                      <a:pt x="33" y="14"/>
                    </a:cubicBezTo>
                    <a:cubicBezTo>
                      <a:pt x="33" y="18"/>
                      <a:pt x="32" y="22"/>
                      <a:pt x="31" y="27"/>
                    </a:cubicBezTo>
                    <a:cubicBezTo>
                      <a:pt x="29" y="32"/>
                      <a:pt x="27" y="36"/>
                      <a:pt x="24" y="41"/>
                    </a:cubicBezTo>
                    <a:cubicBezTo>
                      <a:pt x="21" y="45"/>
                      <a:pt x="18" y="48"/>
                      <a:pt x="14" y="51"/>
                    </a:cubicBezTo>
                    <a:cubicBezTo>
                      <a:pt x="11" y="54"/>
                      <a:pt x="7" y="56"/>
                      <a:pt x="4" y="57"/>
                    </a:cubicBezTo>
                    <a:cubicBezTo>
                      <a:pt x="3" y="58"/>
                      <a:pt x="1" y="58"/>
                      <a:pt x="0" y="59"/>
                    </a:cubicBezTo>
                    <a:cubicBezTo>
                      <a:pt x="8" y="73"/>
                      <a:pt x="8" y="73"/>
                      <a:pt x="8" y="73"/>
                    </a:cubicBezTo>
                    <a:cubicBezTo>
                      <a:pt x="8" y="73"/>
                      <a:pt x="8" y="73"/>
                      <a:pt x="8" y="73"/>
                    </a:cubicBezTo>
                    <a:cubicBezTo>
                      <a:pt x="9" y="76"/>
                      <a:pt x="9" y="79"/>
                      <a:pt x="8" y="81"/>
                    </a:cubicBezTo>
                    <a:cubicBezTo>
                      <a:pt x="9" y="81"/>
                      <a:pt x="10" y="80"/>
                      <a:pt x="11" y="80"/>
                    </a:cubicBezTo>
                    <a:cubicBezTo>
                      <a:pt x="12" y="79"/>
                      <a:pt x="14" y="77"/>
                      <a:pt x="16" y="76"/>
                    </a:cubicBezTo>
                    <a:cubicBezTo>
                      <a:pt x="20" y="72"/>
                      <a:pt x="24" y="68"/>
                      <a:pt x="28" y="63"/>
                    </a:cubicBezTo>
                    <a:cubicBezTo>
                      <a:pt x="31" y="58"/>
                      <a:pt x="34" y="52"/>
                      <a:pt x="36" y="46"/>
                    </a:cubicBezTo>
                    <a:cubicBezTo>
                      <a:pt x="38" y="40"/>
                      <a:pt x="39" y="34"/>
                      <a:pt x="39" y="28"/>
                    </a:cubicBezTo>
                    <a:cubicBezTo>
                      <a:pt x="39" y="23"/>
                      <a:pt x="39" y="17"/>
                      <a:pt x="37" y="13"/>
                    </a:cubicBezTo>
                    <a:cubicBezTo>
                      <a:pt x="37" y="11"/>
                      <a:pt x="36" y="9"/>
                      <a:pt x="36" y="8"/>
                    </a:cubicBezTo>
                    <a:cubicBezTo>
                      <a:pt x="35" y="6"/>
                      <a:pt x="35" y="4"/>
                      <a:pt x="34" y="3"/>
                    </a:cubicBezTo>
                    <a:cubicBezTo>
                      <a:pt x="33" y="1"/>
                      <a:pt x="32" y="0"/>
                      <a:pt x="32" y="0"/>
                    </a:cubicBezTo>
                  </a:path>
                </a:pathLst>
              </a:custGeom>
              <a:solidFill>
                <a:srgbClr val="93959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3" name="Freeform 68"/>
              <p:cNvSpPr>
                <a:spLocks/>
              </p:cNvSpPr>
              <p:nvPr/>
            </p:nvSpPr>
            <p:spPr bwMode="auto">
              <a:xfrm>
                <a:off x="4751388" y="2840037"/>
                <a:ext cx="38100" cy="61913"/>
              </a:xfrm>
              <a:custGeom>
                <a:avLst/>
                <a:gdLst>
                  <a:gd name="T0" fmla="*/ 7 w 16"/>
                  <a:gd name="T1" fmla="*/ 0 h 26"/>
                  <a:gd name="T2" fmla="*/ 7 w 16"/>
                  <a:gd name="T3" fmla="*/ 0 h 26"/>
                  <a:gd name="T4" fmla="*/ 3 w 16"/>
                  <a:gd name="T5" fmla="*/ 1 h 26"/>
                  <a:gd name="T6" fmla="*/ 0 w 16"/>
                  <a:gd name="T7" fmla="*/ 1 h 26"/>
                  <a:gd name="T8" fmla="*/ 9 w 16"/>
                  <a:gd name="T9" fmla="*/ 26 h 26"/>
                  <a:gd name="T10" fmla="*/ 13 w 16"/>
                  <a:gd name="T11" fmla="*/ 24 h 26"/>
                  <a:gd name="T12" fmla="*/ 15 w 16"/>
                  <a:gd name="T13" fmla="*/ 22 h 26"/>
                  <a:gd name="T14" fmla="*/ 15 w 16"/>
                  <a:gd name="T15" fmla="*/ 14 h 26"/>
                  <a:gd name="T16" fmla="*/ 15 w 16"/>
                  <a:gd name="T17" fmla="*/ 14 h 26"/>
                  <a:gd name="T18" fmla="*/ 7 w 16"/>
                  <a:gd name="T19" fmla="*/ 0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6" h="26">
                    <a:moveTo>
                      <a:pt x="7" y="0"/>
                    </a:moveTo>
                    <a:cubicBezTo>
                      <a:pt x="7" y="0"/>
                      <a:pt x="7" y="0"/>
                      <a:pt x="7" y="0"/>
                    </a:cubicBezTo>
                    <a:cubicBezTo>
                      <a:pt x="5" y="0"/>
                      <a:pt x="4" y="0"/>
                      <a:pt x="3" y="1"/>
                    </a:cubicBezTo>
                    <a:cubicBezTo>
                      <a:pt x="1" y="1"/>
                      <a:pt x="0" y="1"/>
                      <a:pt x="0" y="1"/>
                    </a:cubicBezTo>
                    <a:cubicBezTo>
                      <a:pt x="9" y="26"/>
                      <a:pt x="9" y="26"/>
                      <a:pt x="9" y="26"/>
                    </a:cubicBezTo>
                    <a:cubicBezTo>
                      <a:pt x="9" y="26"/>
                      <a:pt x="10" y="25"/>
                      <a:pt x="13" y="24"/>
                    </a:cubicBezTo>
                    <a:cubicBezTo>
                      <a:pt x="14" y="23"/>
                      <a:pt x="15" y="23"/>
                      <a:pt x="15" y="22"/>
                    </a:cubicBezTo>
                    <a:cubicBezTo>
                      <a:pt x="16" y="20"/>
                      <a:pt x="16" y="17"/>
                      <a:pt x="15" y="14"/>
                    </a:cubicBezTo>
                    <a:cubicBezTo>
                      <a:pt x="15" y="14"/>
                      <a:pt x="15" y="14"/>
                      <a:pt x="15" y="14"/>
                    </a:cubicBezTo>
                    <a:cubicBezTo>
                      <a:pt x="7" y="0"/>
                      <a:pt x="7" y="0"/>
                      <a:pt x="7" y="0"/>
                    </a:cubicBezTo>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4" name="Freeform 69"/>
              <p:cNvSpPr>
                <a:spLocks/>
              </p:cNvSpPr>
              <p:nvPr/>
            </p:nvSpPr>
            <p:spPr bwMode="auto">
              <a:xfrm>
                <a:off x="1935163" y="3714749"/>
                <a:ext cx="2201863" cy="755650"/>
              </a:xfrm>
              <a:custGeom>
                <a:avLst/>
                <a:gdLst>
                  <a:gd name="T0" fmla="*/ 775 w 928"/>
                  <a:gd name="T1" fmla="*/ 0 h 320"/>
                  <a:gd name="T2" fmla="*/ 153 w 928"/>
                  <a:gd name="T3" fmla="*/ 0 h 320"/>
                  <a:gd name="T4" fmla="*/ 101 w 928"/>
                  <a:gd name="T5" fmla="*/ 35 h 320"/>
                  <a:gd name="T6" fmla="*/ 16 w 928"/>
                  <a:gd name="T7" fmla="*/ 244 h 320"/>
                  <a:gd name="T8" fmla="*/ 67 w 928"/>
                  <a:gd name="T9" fmla="*/ 320 h 320"/>
                  <a:gd name="T10" fmla="*/ 861 w 928"/>
                  <a:gd name="T11" fmla="*/ 320 h 320"/>
                  <a:gd name="T12" fmla="*/ 912 w 928"/>
                  <a:gd name="T13" fmla="*/ 244 h 320"/>
                  <a:gd name="T14" fmla="*/ 827 w 928"/>
                  <a:gd name="T15" fmla="*/ 35 h 320"/>
                  <a:gd name="T16" fmla="*/ 775 w 928"/>
                  <a:gd name="T17" fmla="*/ 0 h 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28" h="320">
                    <a:moveTo>
                      <a:pt x="775" y="0"/>
                    </a:moveTo>
                    <a:cubicBezTo>
                      <a:pt x="153" y="0"/>
                      <a:pt x="153" y="0"/>
                      <a:pt x="153" y="0"/>
                    </a:cubicBezTo>
                    <a:cubicBezTo>
                      <a:pt x="130" y="0"/>
                      <a:pt x="110" y="14"/>
                      <a:pt x="101" y="35"/>
                    </a:cubicBezTo>
                    <a:cubicBezTo>
                      <a:pt x="16" y="244"/>
                      <a:pt x="16" y="244"/>
                      <a:pt x="16" y="244"/>
                    </a:cubicBezTo>
                    <a:cubicBezTo>
                      <a:pt x="0" y="280"/>
                      <a:pt x="27" y="320"/>
                      <a:pt x="67" y="320"/>
                    </a:cubicBezTo>
                    <a:cubicBezTo>
                      <a:pt x="861" y="320"/>
                      <a:pt x="861" y="320"/>
                      <a:pt x="861" y="320"/>
                    </a:cubicBezTo>
                    <a:cubicBezTo>
                      <a:pt x="901" y="320"/>
                      <a:pt x="928" y="280"/>
                      <a:pt x="912" y="244"/>
                    </a:cubicBezTo>
                    <a:cubicBezTo>
                      <a:pt x="827" y="35"/>
                      <a:pt x="827" y="35"/>
                      <a:pt x="827" y="35"/>
                    </a:cubicBezTo>
                    <a:cubicBezTo>
                      <a:pt x="818" y="14"/>
                      <a:pt x="798" y="0"/>
                      <a:pt x="775" y="0"/>
                    </a:cubicBezTo>
                    <a:close/>
                  </a:path>
                </a:pathLst>
              </a:custGeom>
              <a:solidFill>
                <a:srgbClr val="41B64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5" name="Rectangle 70"/>
              <p:cNvSpPr>
                <a:spLocks noChangeArrowheads="1"/>
              </p:cNvSpPr>
              <p:nvPr/>
            </p:nvSpPr>
            <p:spPr bwMode="auto">
              <a:xfrm>
                <a:off x="2335213" y="4265612"/>
                <a:ext cx="1400175" cy="271463"/>
              </a:xfrm>
              <a:prstGeom prst="rect">
                <a:avLst/>
              </a:prstGeom>
              <a:solidFill>
                <a:srgbClr val="80828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6" name="Freeform 71"/>
              <p:cNvSpPr>
                <a:spLocks/>
              </p:cNvSpPr>
              <p:nvPr/>
            </p:nvSpPr>
            <p:spPr bwMode="auto">
              <a:xfrm>
                <a:off x="2132013" y="3265487"/>
                <a:ext cx="1803400" cy="1163638"/>
              </a:xfrm>
              <a:custGeom>
                <a:avLst/>
                <a:gdLst>
                  <a:gd name="T0" fmla="*/ 726 w 760"/>
                  <a:gd name="T1" fmla="*/ 0 h 492"/>
                  <a:gd name="T2" fmla="*/ 34 w 760"/>
                  <a:gd name="T3" fmla="*/ 0 h 492"/>
                  <a:gd name="T4" fmla="*/ 0 w 760"/>
                  <a:gd name="T5" fmla="*/ 34 h 492"/>
                  <a:gd name="T6" fmla="*/ 0 w 760"/>
                  <a:gd name="T7" fmla="*/ 458 h 492"/>
                  <a:gd name="T8" fmla="*/ 34 w 760"/>
                  <a:gd name="T9" fmla="*/ 492 h 492"/>
                  <a:gd name="T10" fmla="*/ 726 w 760"/>
                  <a:gd name="T11" fmla="*/ 492 h 492"/>
                  <a:gd name="T12" fmla="*/ 760 w 760"/>
                  <a:gd name="T13" fmla="*/ 458 h 492"/>
                  <a:gd name="T14" fmla="*/ 760 w 760"/>
                  <a:gd name="T15" fmla="*/ 34 h 492"/>
                  <a:gd name="T16" fmla="*/ 726 w 760"/>
                  <a:gd name="T17" fmla="*/ 0 h 4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60" h="492">
                    <a:moveTo>
                      <a:pt x="726" y="0"/>
                    </a:moveTo>
                    <a:cubicBezTo>
                      <a:pt x="34" y="0"/>
                      <a:pt x="34" y="0"/>
                      <a:pt x="34" y="0"/>
                    </a:cubicBezTo>
                    <a:cubicBezTo>
                      <a:pt x="15" y="0"/>
                      <a:pt x="0" y="15"/>
                      <a:pt x="0" y="34"/>
                    </a:cubicBezTo>
                    <a:cubicBezTo>
                      <a:pt x="0" y="458"/>
                      <a:pt x="0" y="458"/>
                      <a:pt x="0" y="458"/>
                    </a:cubicBezTo>
                    <a:cubicBezTo>
                      <a:pt x="0" y="477"/>
                      <a:pt x="15" y="492"/>
                      <a:pt x="34" y="492"/>
                    </a:cubicBezTo>
                    <a:cubicBezTo>
                      <a:pt x="726" y="492"/>
                      <a:pt x="726" y="492"/>
                      <a:pt x="726" y="492"/>
                    </a:cubicBezTo>
                    <a:cubicBezTo>
                      <a:pt x="745" y="492"/>
                      <a:pt x="760" y="477"/>
                      <a:pt x="760" y="458"/>
                    </a:cubicBezTo>
                    <a:cubicBezTo>
                      <a:pt x="760" y="34"/>
                      <a:pt x="760" y="34"/>
                      <a:pt x="760" y="34"/>
                    </a:cubicBezTo>
                    <a:cubicBezTo>
                      <a:pt x="760" y="15"/>
                      <a:pt x="745" y="0"/>
                      <a:pt x="726" y="0"/>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7" name="Freeform 72"/>
              <p:cNvSpPr>
                <a:spLocks/>
              </p:cNvSpPr>
              <p:nvPr/>
            </p:nvSpPr>
            <p:spPr bwMode="auto">
              <a:xfrm>
                <a:off x="2727326" y="3771899"/>
                <a:ext cx="612775" cy="949325"/>
              </a:xfrm>
              <a:custGeom>
                <a:avLst/>
                <a:gdLst>
                  <a:gd name="T0" fmla="*/ 258 w 258"/>
                  <a:gd name="T1" fmla="*/ 136 h 402"/>
                  <a:gd name="T2" fmla="*/ 258 w 258"/>
                  <a:gd name="T3" fmla="*/ 15 h 402"/>
                  <a:gd name="T4" fmla="*/ 243 w 258"/>
                  <a:gd name="T5" fmla="*/ 0 h 402"/>
                  <a:gd name="T6" fmla="*/ 14 w 258"/>
                  <a:gd name="T7" fmla="*/ 0 h 402"/>
                  <a:gd name="T8" fmla="*/ 0 w 258"/>
                  <a:gd name="T9" fmla="*/ 15 h 402"/>
                  <a:gd name="T10" fmla="*/ 0 w 258"/>
                  <a:gd name="T11" fmla="*/ 136 h 402"/>
                  <a:gd name="T12" fmla="*/ 14 w 258"/>
                  <a:gd name="T13" fmla="*/ 150 h 402"/>
                  <a:gd name="T14" fmla="*/ 75 w 258"/>
                  <a:gd name="T15" fmla="*/ 150 h 402"/>
                  <a:gd name="T16" fmla="*/ 90 w 258"/>
                  <a:gd name="T17" fmla="*/ 165 h 402"/>
                  <a:gd name="T18" fmla="*/ 90 w 258"/>
                  <a:gd name="T19" fmla="*/ 353 h 402"/>
                  <a:gd name="T20" fmla="*/ 75 w 258"/>
                  <a:gd name="T21" fmla="*/ 368 h 402"/>
                  <a:gd name="T22" fmla="*/ 24 w 258"/>
                  <a:gd name="T23" fmla="*/ 368 h 402"/>
                  <a:gd name="T24" fmla="*/ 10 w 258"/>
                  <a:gd name="T25" fmla="*/ 383 h 402"/>
                  <a:gd name="T26" fmla="*/ 10 w 258"/>
                  <a:gd name="T27" fmla="*/ 402 h 402"/>
                  <a:gd name="T28" fmla="*/ 248 w 258"/>
                  <a:gd name="T29" fmla="*/ 402 h 402"/>
                  <a:gd name="T30" fmla="*/ 248 w 258"/>
                  <a:gd name="T31" fmla="*/ 383 h 402"/>
                  <a:gd name="T32" fmla="*/ 233 w 258"/>
                  <a:gd name="T33" fmla="*/ 368 h 402"/>
                  <a:gd name="T34" fmla="*/ 182 w 258"/>
                  <a:gd name="T35" fmla="*/ 368 h 402"/>
                  <a:gd name="T36" fmla="*/ 168 w 258"/>
                  <a:gd name="T37" fmla="*/ 353 h 402"/>
                  <a:gd name="T38" fmla="*/ 168 w 258"/>
                  <a:gd name="T39" fmla="*/ 165 h 402"/>
                  <a:gd name="T40" fmla="*/ 182 w 258"/>
                  <a:gd name="T41" fmla="*/ 150 h 402"/>
                  <a:gd name="T42" fmla="*/ 243 w 258"/>
                  <a:gd name="T43" fmla="*/ 150 h 402"/>
                  <a:gd name="T44" fmla="*/ 258 w 258"/>
                  <a:gd name="T45" fmla="*/ 136 h 4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58" h="402">
                    <a:moveTo>
                      <a:pt x="258" y="136"/>
                    </a:moveTo>
                    <a:cubicBezTo>
                      <a:pt x="258" y="15"/>
                      <a:pt x="258" y="15"/>
                      <a:pt x="258" y="15"/>
                    </a:cubicBezTo>
                    <a:cubicBezTo>
                      <a:pt x="258" y="7"/>
                      <a:pt x="251" y="0"/>
                      <a:pt x="243" y="0"/>
                    </a:cubicBezTo>
                    <a:cubicBezTo>
                      <a:pt x="14" y="0"/>
                      <a:pt x="14" y="0"/>
                      <a:pt x="14" y="0"/>
                    </a:cubicBezTo>
                    <a:cubicBezTo>
                      <a:pt x="6" y="0"/>
                      <a:pt x="0" y="7"/>
                      <a:pt x="0" y="15"/>
                    </a:cubicBezTo>
                    <a:cubicBezTo>
                      <a:pt x="0" y="136"/>
                      <a:pt x="0" y="136"/>
                      <a:pt x="0" y="136"/>
                    </a:cubicBezTo>
                    <a:cubicBezTo>
                      <a:pt x="0" y="144"/>
                      <a:pt x="6" y="150"/>
                      <a:pt x="14" y="150"/>
                    </a:cubicBezTo>
                    <a:cubicBezTo>
                      <a:pt x="75" y="150"/>
                      <a:pt x="75" y="150"/>
                      <a:pt x="75" y="150"/>
                    </a:cubicBezTo>
                    <a:cubicBezTo>
                      <a:pt x="83" y="150"/>
                      <a:pt x="90" y="157"/>
                      <a:pt x="90" y="165"/>
                    </a:cubicBezTo>
                    <a:cubicBezTo>
                      <a:pt x="90" y="353"/>
                      <a:pt x="90" y="353"/>
                      <a:pt x="90" y="353"/>
                    </a:cubicBezTo>
                    <a:cubicBezTo>
                      <a:pt x="90" y="361"/>
                      <a:pt x="83" y="368"/>
                      <a:pt x="75" y="368"/>
                    </a:cubicBezTo>
                    <a:cubicBezTo>
                      <a:pt x="24" y="368"/>
                      <a:pt x="24" y="368"/>
                      <a:pt x="24" y="368"/>
                    </a:cubicBezTo>
                    <a:cubicBezTo>
                      <a:pt x="16" y="368"/>
                      <a:pt x="10" y="375"/>
                      <a:pt x="10" y="383"/>
                    </a:cubicBezTo>
                    <a:cubicBezTo>
                      <a:pt x="10" y="402"/>
                      <a:pt x="10" y="402"/>
                      <a:pt x="10" y="402"/>
                    </a:cubicBezTo>
                    <a:cubicBezTo>
                      <a:pt x="248" y="402"/>
                      <a:pt x="248" y="402"/>
                      <a:pt x="248" y="402"/>
                    </a:cubicBezTo>
                    <a:cubicBezTo>
                      <a:pt x="248" y="383"/>
                      <a:pt x="248" y="383"/>
                      <a:pt x="248" y="383"/>
                    </a:cubicBezTo>
                    <a:cubicBezTo>
                      <a:pt x="248" y="375"/>
                      <a:pt x="241" y="368"/>
                      <a:pt x="233" y="368"/>
                    </a:cubicBezTo>
                    <a:cubicBezTo>
                      <a:pt x="182" y="368"/>
                      <a:pt x="182" y="368"/>
                      <a:pt x="182" y="368"/>
                    </a:cubicBezTo>
                    <a:cubicBezTo>
                      <a:pt x="174" y="368"/>
                      <a:pt x="168" y="361"/>
                      <a:pt x="168" y="353"/>
                    </a:cubicBezTo>
                    <a:cubicBezTo>
                      <a:pt x="168" y="165"/>
                      <a:pt x="168" y="165"/>
                      <a:pt x="168" y="165"/>
                    </a:cubicBezTo>
                    <a:cubicBezTo>
                      <a:pt x="168" y="157"/>
                      <a:pt x="174" y="150"/>
                      <a:pt x="182" y="150"/>
                    </a:cubicBezTo>
                    <a:cubicBezTo>
                      <a:pt x="243" y="150"/>
                      <a:pt x="243" y="150"/>
                      <a:pt x="243" y="150"/>
                    </a:cubicBezTo>
                    <a:cubicBezTo>
                      <a:pt x="251" y="150"/>
                      <a:pt x="258" y="144"/>
                      <a:pt x="258" y="136"/>
                    </a:cubicBezTo>
                    <a:close/>
                  </a:path>
                </a:pathLst>
              </a:custGeom>
              <a:solidFill>
                <a:srgbClr val="4140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 name="TextBox 7"/>
              <p:cNvSpPr txBox="1"/>
              <p:nvPr/>
            </p:nvSpPr>
            <p:spPr>
              <a:xfrm>
                <a:off x="266700" y="5750939"/>
                <a:ext cx="5646737" cy="843629"/>
              </a:xfrm>
              <a:prstGeom prst="rect">
                <a:avLst/>
              </a:prstGeom>
              <a:solidFill>
                <a:srgbClr val="00BCF2"/>
              </a:solidFill>
            </p:spPr>
            <p:txBody>
              <a:bodyPr wrap="square" lIns="0" tIns="149217" rIns="0" bIns="149217" rtlCol="0" anchor="ctr">
                <a:noAutofit/>
              </a:bodyPr>
              <a:lstStyle/>
              <a:p>
                <a:pPr algn="ctr" defTabSz="932308">
                  <a:lnSpc>
                    <a:spcPct val="90000"/>
                  </a:lnSpc>
                  <a:spcBef>
                    <a:spcPct val="20000"/>
                  </a:spcBef>
                  <a:buClr>
                    <a:srgbClr val="FFFFFF"/>
                  </a:buClr>
                  <a:buSzPct val="90000"/>
                  <a:defRPr/>
                </a:pPr>
                <a:endParaRPr lang="en-US" sz="2400" dirty="0">
                  <a:solidFill>
                    <a:srgbClr val="FFFFFF"/>
                  </a:solidFill>
                </a:endParaRPr>
              </a:p>
              <a:p>
                <a:pPr algn="ctr" defTabSz="932308">
                  <a:lnSpc>
                    <a:spcPct val="90000"/>
                  </a:lnSpc>
                  <a:spcBef>
                    <a:spcPct val="20000"/>
                  </a:spcBef>
                  <a:buClr>
                    <a:srgbClr val="FFFFFF"/>
                  </a:buClr>
                  <a:buSzPct val="90000"/>
                  <a:defRPr/>
                </a:pPr>
                <a:r>
                  <a:rPr lang="en-US" sz="2400" dirty="0">
                    <a:solidFill>
                      <a:srgbClr val="FFFFFF"/>
                    </a:solidFill>
                    <a:latin typeface="Segoe UI Semibold" panose="020B0702040204020203" pitchFamily="34" charset="0"/>
                    <a:cs typeface="Segoe UI Semibold" panose="020B0702040204020203" pitchFamily="34" charset="0"/>
                  </a:rPr>
                  <a:t>Before: </a:t>
                </a:r>
                <a:r>
                  <a:rPr lang="en-US" sz="2400" dirty="0">
                    <a:solidFill>
                      <a:srgbClr val="FFFFFF"/>
                    </a:solidFill>
                  </a:rPr>
                  <a:t>Digital collaboration</a:t>
                </a:r>
              </a:p>
              <a:p>
                <a:pPr algn="ctr" defTabSz="932308">
                  <a:lnSpc>
                    <a:spcPct val="90000"/>
                  </a:lnSpc>
                  <a:spcBef>
                    <a:spcPct val="20000"/>
                  </a:spcBef>
                  <a:buClr>
                    <a:srgbClr val="FFFFFF"/>
                  </a:buClr>
                  <a:buSzPct val="90000"/>
                  <a:defRPr/>
                </a:pPr>
                <a:endParaRPr lang="en-US" sz="2400" dirty="0">
                  <a:solidFill>
                    <a:srgbClr val="FFFFFF"/>
                  </a:solidFill>
                </a:endParaRPr>
              </a:p>
            </p:txBody>
          </p:sp>
        </p:grpSp>
        <p:sp>
          <p:nvSpPr>
            <p:cNvPr id="15" name="Freeform 10"/>
            <p:cNvSpPr>
              <a:spLocks/>
            </p:cNvSpPr>
            <p:nvPr/>
          </p:nvSpPr>
          <p:spPr bwMode="auto">
            <a:xfrm>
              <a:off x="4405313" y="3938587"/>
              <a:ext cx="2143125" cy="425450"/>
            </a:xfrm>
            <a:custGeom>
              <a:avLst/>
              <a:gdLst>
                <a:gd name="T0" fmla="*/ 0 w 1350"/>
                <a:gd name="T1" fmla="*/ 9 h 268"/>
                <a:gd name="T2" fmla="*/ 416 w 1350"/>
                <a:gd name="T3" fmla="*/ 149 h 268"/>
                <a:gd name="T4" fmla="*/ 435 w 1350"/>
                <a:gd name="T5" fmla="*/ 112 h 268"/>
                <a:gd name="T6" fmla="*/ 1287 w 1350"/>
                <a:gd name="T7" fmla="*/ 268 h 268"/>
                <a:gd name="T8" fmla="*/ 1350 w 1350"/>
                <a:gd name="T9" fmla="*/ 139 h 268"/>
                <a:gd name="T10" fmla="*/ 471 w 1350"/>
                <a:gd name="T11" fmla="*/ 38 h 268"/>
                <a:gd name="T12" fmla="*/ 489 w 1350"/>
                <a:gd name="T13" fmla="*/ 0 h 268"/>
                <a:gd name="T14" fmla="*/ 0 w 1350"/>
                <a:gd name="T15" fmla="*/ 9 h 26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350" h="268">
                  <a:moveTo>
                    <a:pt x="0" y="9"/>
                  </a:moveTo>
                  <a:lnTo>
                    <a:pt x="416" y="149"/>
                  </a:lnTo>
                  <a:lnTo>
                    <a:pt x="435" y="112"/>
                  </a:lnTo>
                  <a:lnTo>
                    <a:pt x="1287" y="268"/>
                  </a:lnTo>
                  <a:lnTo>
                    <a:pt x="1350" y="139"/>
                  </a:lnTo>
                  <a:lnTo>
                    <a:pt x="471" y="38"/>
                  </a:lnTo>
                  <a:lnTo>
                    <a:pt x="489" y="0"/>
                  </a:lnTo>
                  <a:lnTo>
                    <a:pt x="0" y="9"/>
                  </a:lnTo>
                  <a:close/>
                </a:path>
              </a:pathLst>
            </a:custGeom>
            <a:solidFill>
              <a:srgbClr val="FDB81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 name="Freeform 11"/>
            <p:cNvSpPr>
              <a:spLocks/>
            </p:cNvSpPr>
            <p:nvPr/>
          </p:nvSpPr>
          <p:spPr bwMode="auto">
            <a:xfrm>
              <a:off x="4398963" y="3149599"/>
              <a:ext cx="2143125" cy="423863"/>
            </a:xfrm>
            <a:custGeom>
              <a:avLst/>
              <a:gdLst>
                <a:gd name="T0" fmla="*/ 0 w 1350"/>
                <a:gd name="T1" fmla="*/ 259 h 267"/>
                <a:gd name="T2" fmla="*/ 487 w 1350"/>
                <a:gd name="T3" fmla="*/ 267 h 267"/>
                <a:gd name="T4" fmla="*/ 468 w 1350"/>
                <a:gd name="T5" fmla="*/ 228 h 267"/>
                <a:gd name="T6" fmla="*/ 1350 w 1350"/>
                <a:gd name="T7" fmla="*/ 130 h 267"/>
                <a:gd name="T8" fmla="*/ 1287 w 1350"/>
                <a:gd name="T9" fmla="*/ 0 h 267"/>
                <a:gd name="T10" fmla="*/ 432 w 1350"/>
                <a:gd name="T11" fmla="*/ 153 h 267"/>
                <a:gd name="T12" fmla="*/ 414 w 1350"/>
                <a:gd name="T13" fmla="*/ 116 h 267"/>
                <a:gd name="T14" fmla="*/ 0 w 1350"/>
                <a:gd name="T15" fmla="*/ 259 h 26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350" h="267">
                  <a:moveTo>
                    <a:pt x="0" y="259"/>
                  </a:moveTo>
                  <a:lnTo>
                    <a:pt x="487" y="267"/>
                  </a:lnTo>
                  <a:lnTo>
                    <a:pt x="468" y="228"/>
                  </a:lnTo>
                  <a:lnTo>
                    <a:pt x="1350" y="130"/>
                  </a:lnTo>
                  <a:lnTo>
                    <a:pt x="1287" y="0"/>
                  </a:lnTo>
                  <a:lnTo>
                    <a:pt x="432" y="153"/>
                  </a:lnTo>
                  <a:lnTo>
                    <a:pt x="414" y="116"/>
                  </a:lnTo>
                  <a:lnTo>
                    <a:pt x="0" y="259"/>
                  </a:lnTo>
                  <a:close/>
                </a:path>
              </a:pathLst>
            </a:custGeom>
            <a:solidFill>
              <a:srgbClr val="5D2E8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7" name="Freeform 22"/>
            <p:cNvSpPr>
              <a:spLocks/>
            </p:cNvSpPr>
            <p:nvPr/>
          </p:nvSpPr>
          <p:spPr bwMode="auto">
            <a:xfrm>
              <a:off x="4295776" y="4116387"/>
              <a:ext cx="2105025" cy="687388"/>
            </a:xfrm>
            <a:custGeom>
              <a:avLst/>
              <a:gdLst>
                <a:gd name="T0" fmla="*/ 751 w 1326"/>
                <a:gd name="T1" fmla="*/ 177 h 433"/>
                <a:gd name="T2" fmla="*/ 54 w 1326"/>
                <a:gd name="T3" fmla="*/ 0 h 433"/>
                <a:gd name="T4" fmla="*/ 0 w 1326"/>
                <a:gd name="T5" fmla="*/ 54 h 433"/>
                <a:gd name="T6" fmla="*/ 633 w 1326"/>
                <a:gd name="T7" fmla="*/ 292 h 433"/>
                <a:gd name="T8" fmla="*/ 589 w 1326"/>
                <a:gd name="T9" fmla="*/ 334 h 433"/>
                <a:gd name="T10" fmla="*/ 1326 w 1326"/>
                <a:gd name="T11" fmla="*/ 433 h 433"/>
                <a:gd name="T12" fmla="*/ 794 w 1326"/>
                <a:gd name="T13" fmla="*/ 136 h 433"/>
                <a:gd name="T14" fmla="*/ 751 w 1326"/>
                <a:gd name="T15" fmla="*/ 177 h 43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326" h="433">
                  <a:moveTo>
                    <a:pt x="751" y="177"/>
                  </a:moveTo>
                  <a:lnTo>
                    <a:pt x="54" y="0"/>
                  </a:lnTo>
                  <a:lnTo>
                    <a:pt x="0" y="54"/>
                  </a:lnTo>
                  <a:lnTo>
                    <a:pt x="633" y="292"/>
                  </a:lnTo>
                  <a:lnTo>
                    <a:pt x="589" y="334"/>
                  </a:lnTo>
                  <a:lnTo>
                    <a:pt x="1326" y="433"/>
                  </a:lnTo>
                  <a:lnTo>
                    <a:pt x="794" y="136"/>
                  </a:lnTo>
                  <a:lnTo>
                    <a:pt x="751" y="177"/>
                  </a:lnTo>
                  <a:close/>
                </a:path>
              </a:pathLst>
            </a:custGeom>
            <a:solidFill>
              <a:srgbClr val="AB289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8" name="Freeform 23"/>
            <p:cNvSpPr>
              <a:spLocks/>
            </p:cNvSpPr>
            <p:nvPr/>
          </p:nvSpPr>
          <p:spPr bwMode="auto">
            <a:xfrm>
              <a:off x="4524376" y="3573462"/>
              <a:ext cx="2368550" cy="363538"/>
            </a:xfrm>
            <a:custGeom>
              <a:avLst/>
              <a:gdLst>
                <a:gd name="T0" fmla="*/ 762 w 1492"/>
                <a:gd name="T1" fmla="*/ 47 h 229"/>
                <a:gd name="T2" fmla="*/ 0 w 1492"/>
                <a:gd name="T3" fmla="*/ 83 h 229"/>
                <a:gd name="T4" fmla="*/ 0 w 1492"/>
                <a:gd name="T5" fmla="*/ 146 h 229"/>
                <a:gd name="T6" fmla="*/ 762 w 1492"/>
                <a:gd name="T7" fmla="*/ 181 h 229"/>
                <a:gd name="T8" fmla="*/ 762 w 1492"/>
                <a:gd name="T9" fmla="*/ 229 h 229"/>
                <a:gd name="T10" fmla="*/ 1492 w 1492"/>
                <a:gd name="T11" fmla="*/ 114 h 229"/>
                <a:gd name="T12" fmla="*/ 762 w 1492"/>
                <a:gd name="T13" fmla="*/ 0 h 229"/>
                <a:gd name="T14" fmla="*/ 762 w 1492"/>
                <a:gd name="T15" fmla="*/ 47 h 22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492" h="229">
                  <a:moveTo>
                    <a:pt x="762" y="47"/>
                  </a:moveTo>
                  <a:lnTo>
                    <a:pt x="0" y="83"/>
                  </a:lnTo>
                  <a:lnTo>
                    <a:pt x="0" y="146"/>
                  </a:lnTo>
                  <a:lnTo>
                    <a:pt x="762" y="181"/>
                  </a:lnTo>
                  <a:lnTo>
                    <a:pt x="762" y="229"/>
                  </a:lnTo>
                  <a:lnTo>
                    <a:pt x="1492" y="114"/>
                  </a:lnTo>
                  <a:lnTo>
                    <a:pt x="762" y="0"/>
                  </a:lnTo>
                  <a:lnTo>
                    <a:pt x="762" y="47"/>
                  </a:lnTo>
                  <a:close/>
                </a:path>
              </a:pathLst>
            </a:custGeom>
            <a:solidFill>
              <a:srgbClr val="167D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9" name="Freeform 24"/>
            <p:cNvSpPr>
              <a:spLocks/>
            </p:cNvSpPr>
            <p:nvPr/>
          </p:nvSpPr>
          <p:spPr bwMode="auto">
            <a:xfrm>
              <a:off x="4217988" y="2724149"/>
              <a:ext cx="2098675" cy="695325"/>
            </a:xfrm>
            <a:custGeom>
              <a:avLst/>
              <a:gdLst>
                <a:gd name="T0" fmla="*/ 629 w 1322"/>
                <a:gd name="T1" fmla="*/ 144 h 438"/>
                <a:gd name="T2" fmla="*/ 0 w 1322"/>
                <a:gd name="T3" fmla="*/ 384 h 438"/>
                <a:gd name="T4" fmla="*/ 55 w 1322"/>
                <a:gd name="T5" fmla="*/ 438 h 438"/>
                <a:gd name="T6" fmla="*/ 749 w 1322"/>
                <a:gd name="T7" fmla="*/ 259 h 438"/>
                <a:gd name="T8" fmla="*/ 792 w 1322"/>
                <a:gd name="T9" fmla="*/ 301 h 438"/>
                <a:gd name="T10" fmla="*/ 1322 w 1322"/>
                <a:gd name="T11" fmla="*/ 0 h 438"/>
                <a:gd name="T12" fmla="*/ 585 w 1322"/>
                <a:gd name="T13" fmla="*/ 101 h 438"/>
                <a:gd name="T14" fmla="*/ 629 w 1322"/>
                <a:gd name="T15" fmla="*/ 144 h 43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322" h="438">
                  <a:moveTo>
                    <a:pt x="629" y="144"/>
                  </a:moveTo>
                  <a:lnTo>
                    <a:pt x="0" y="384"/>
                  </a:lnTo>
                  <a:lnTo>
                    <a:pt x="55" y="438"/>
                  </a:lnTo>
                  <a:lnTo>
                    <a:pt x="749" y="259"/>
                  </a:lnTo>
                  <a:lnTo>
                    <a:pt x="792" y="301"/>
                  </a:lnTo>
                  <a:lnTo>
                    <a:pt x="1322" y="0"/>
                  </a:lnTo>
                  <a:lnTo>
                    <a:pt x="585" y="101"/>
                  </a:lnTo>
                  <a:lnTo>
                    <a:pt x="629" y="144"/>
                  </a:lnTo>
                  <a:close/>
                </a:path>
              </a:pathLst>
            </a:custGeom>
            <a:solidFill>
              <a:srgbClr val="00BCF2"/>
            </a:solidFill>
            <a:ln>
              <a:noFill/>
            </a:ln>
          </p:spPr>
          <p:txBody>
            <a:bodyPr vert="horz" wrap="square" lIns="91440" tIns="45720" rIns="91440" bIns="45720" numCol="1" anchor="t" anchorCtr="0" compatLnSpc="1">
              <a:prstTxWarp prst="textNoShape">
                <a:avLst/>
              </a:prstTxWarp>
            </a:bodyPr>
            <a:lstStyle/>
            <a:p>
              <a:endParaRPr lang="en-US"/>
            </a:p>
          </p:txBody>
        </p:sp>
      </p:grpSp>
      <p:sp>
        <p:nvSpPr>
          <p:cNvPr id="11" name="Rectangle 6"/>
          <p:cNvSpPr>
            <a:spLocks noChangeArrowheads="1"/>
          </p:cNvSpPr>
          <p:nvPr/>
        </p:nvSpPr>
        <p:spPr bwMode="auto">
          <a:xfrm>
            <a:off x="-671512" y="1281113"/>
            <a:ext cx="7397750" cy="4645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 name="Rectangle 4"/>
          <p:cNvSpPr/>
          <p:nvPr/>
        </p:nvSpPr>
        <p:spPr>
          <a:xfrm>
            <a:off x="331179" y="321164"/>
            <a:ext cx="11678258" cy="883447"/>
          </a:xfrm>
          <a:prstGeom prst="rect">
            <a:avLst/>
          </a:prstGeom>
        </p:spPr>
        <p:txBody>
          <a:bodyPr wrap="square">
            <a:spAutoFit/>
          </a:bodyPr>
          <a:lstStyle/>
          <a:p>
            <a:pPr>
              <a:lnSpc>
                <a:spcPct val="105000"/>
              </a:lnSpc>
            </a:pPr>
            <a:r>
              <a:rPr lang="en-US" sz="4896" spc="-102" dirty="0">
                <a:ln w="3175">
                  <a:noFill/>
                </a:ln>
                <a:latin typeface="+mj-lt"/>
                <a:cs typeface="Segoe UI" pitchFamily="34" charset="0"/>
              </a:rPr>
              <a:t>Attacks on organizations hurt productivity</a:t>
            </a:r>
          </a:p>
        </p:txBody>
      </p:sp>
      <p:sp>
        <p:nvSpPr>
          <p:cNvPr id="78" name="Rectangle 77"/>
          <p:cNvSpPr/>
          <p:nvPr/>
        </p:nvSpPr>
        <p:spPr bwMode="auto">
          <a:xfrm>
            <a:off x="5913437" y="2430462"/>
            <a:ext cx="6523038" cy="3073400"/>
          </a:xfrm>
          <a:prstGeom prst="rect">
            <a:avLst/>
          </a:prstGeom>
          <a:solidFill>
            <a:srgbClr val="FFFFF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a:gradFill>
                <a:gsLst>
                  <a:gs pos="0">
                    <a:srgbClr val="FFFFFF"/>
                  </a:gs>
                  <a:gs pos="100000">
                    <a:srgbClr val="FFFFFF"/>
                  </a:gs>
                </a:gsLst>
                <a:lin ang="5400000" scaled="0"/>
              </a:gradFill>
              <a:ea typeface="Segoe UI" pitchFamily="34" charset="0"/>
              <a:cs typeface="Segoe UI" pitchFamily="34" charset="0"/>
            </a:endParaRPr>
          </a:p>
        </p:txBody>
      </p:sp>
      <p:sp>
        <p:nvSpPr>
          <p:cNvPr id="79" name="Rectangle 78"/>
          <p:cNvSpPr/>
          <p:nvPr/>
        </p:nvSpPr>
        <p:spPr bwMode="auto">
          <a:xfrm>
            <a:off x="-12699" y="463112"/>
            <a:ext cx="285377" cy="6255254"/>
          </a:xfrm>
          <a:prstGeom prst="rect">
            <a:avLst/>
          </a:prstGeom>
          <a:solidFill>
            <a:srgbClr val="FFFFF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a:gradFill>
                <a:gsLst>
                  <a:gs pos="0">
                    <a:srgbClr val="FFFFFF"/>
                  </a:gs>
                  <a:gs pos="100000">
                    <a:srgbClr val="FFFFFF"/>
                  </a:gs>
                </a:gsLst>
                <a:lin ang="5400000" scaled="0"/>
              </a:gradFill>
              <a:ea typeface="Segoe UI" pitchFamily="34" charset="0"/>
              <a:cs typeface="Segoe UI" pitchFamily="34" charset="0"/>
            </a:endParaRPr>
          </a:p>
        </p:txBody>
      </p:sp>
      <p:sp>
        <p:nvSpPr>
          <p:cNvPr id="80" name="Rectangle 79"/>
          <p:cNvSpPr/>
          <p:nvPr/>
        </p:nvSpPr>
        <p:spPr bwMode="auto">
          <a:xfrm>
            <a:off x="-747711" y="0"/>
            <a:ext cx="762702" cy="6926262"/>
          </a:xfrm>
          <a:prstGeom prst="rect">
            <a:avLst/>
          </a:prstGeom>
          <a:solidFill>
            <a:srgbClr val="E6E6E6"/>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a:gradFill>
                <a:gsLst>
                  <a:gs pos="0">
                    <a:srgbClr val="FFFFFF"/>
                  </a:gs>
                  <a:gs pos="100000">
                    <a:srgbClr val="FFFFFF"/>
                  </a:gs>
                </a:gsLst>
                <a:lin ang="5400000" scaled="0"/>
              </a:gradFill>
              <a:ea typeface="Segoe UI" pitchFamily="34" charset="0"/>
              <a:cs typeface="Segoe UI" pitchFamily="34" charset="0"/>
            </a:endParaRPr>
          </a:p>
        </p:txBody>
      </p:sp>
      <p:grpSp>
        <p:nvGrpSpPr>
          <p:cNvPr id="242" name="Group 241"/>
          <p:cNvGrpSpPr/>
          <p:nvPr/>
        </p:nvGrpSpPr>
        <p:grpSpPr>
          <a:xfrm>
            <a:off x="6262688" y="1660525"/>
            <a:ext cx="5662612" cy="4934043"/>
            <a:chOff x="6262688" y="1660525"/>
            <a:chExt cx="5662612" cy="4934043"/>
          </a:xfrm>
        </p:grpSpPr>
        <p:sp>
          <p:nvSpPr>
            <p:cNvPr id="10" name="TextBox 9"/>
            <p:cNvSpPr txBox="1"/>
            <p:nvPr/>
          </p:nvSpPr>
          <p:spPr>
            <a:xfrm>
              <a:off x="6278563" y="5750939"/>
              <a:ext cx="5646737" cy="843629"/>
            </a:xfrm>
            <a:prstGeom prst="rect">
              <a:avLst/>
            </a:prstGeom>
            <a:solidFill>
              <a:srgbClr val="333333"/>
            </a:solidFill>
          </p:spPr>
          <p:txBody>
            <a:bodyPr wrap="square" lIns="0" tIns="149217" rIns="0" bIns="149217" rtlCol="0" anchor="ctr">
              <a:noAutofit/>
            </a:bodyPr>
            <a:lstStyle/>
            <a:p>
              <a:pPr algn="ctr" defTabSz="932658">
                <a:lnSpc>
                  <a:spcPct val="90000"/>
                </a:lnSpc>
                <a:spcAft>
                  <a:spcPts val="612"/>
                </a:spcAft>
              </a:pPr>
              <a:r>
                <a:rPr lang="en-US" sz="2400" dirty="0">
                  <a:solidFill>
                    <a:srgbClr val="FFFFFF"/>
                  </a:solidFill>
                  <a:latin typeface="Segoe UI Semibold" panose="020B0702040204020203" pitchFamily="34" charset="0"/>
                  <a:cs typeface="Segoe UI Semibold" panose="020B0702040204020203" pitchFamily="34" charset="0"/>
                </a:rPr>
                <a:t>After: </a:t>
              </a:r>
              <a:r>
                <a:rPr lang="en-US" sz="2400" dirty="0">
                  <a:solidFill>
                    <a:srgbClr val="FFFFFF"/>
                  </a:solidFill>
                </a:rPr>
                <a:t>Back to fax</a:t>
              </a:r>
            </a:p>
          </p:txBody>
        </p:sp>
        <p:sp>
          <p:nvSpPr>
            <p:cNvPr id="82" name="AutoShape 74"/>
            <p:cNvSpPr>
              <a:spLocks noChangeAspect="1" noChangeArrowheads="1" noTextEdit="1"/>
            </p:cNvSpPr>
            <p:nvPr/>
          </p:nvSpPr>
          <p:spPr bwMode="auto">
            <a:xfrm>
              <a:off x="6278563" y="1660525"/>
              <a:ext cx="5646737" cy="3863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3" name="Rectangle 76"/>
            <p:cNvSpPr>
              <a:spLocks noChangeArrowheads="1"/>
            </p:cNvSpPr>
            <p:nvPr/>
          </p:nvSpPr>
          <p:spPr bwMode="auto">
            <a:xfrm>
              <a:off x="6262688" y="1660525"/>
              <a:ext cx="5662612" cy="3338513"/>
            </a:xfrm>
            <a:prstGeom prst="rect">
              <a:avLst/>
            </a:prstGeom>
            <a:solidFill>
              <a:srgbClr val="EEEEEE"/>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5" name="Rectangle 78"/>
            <p:cNvSpPr>
              <a:spLocks noChangeArrowheads="1"/>
            </p:cNvSpPr>
            <p:nvPr/>
          </p:nvSpPr>
          <p:spPr bwMode="auto">
            <a:xfrm>
              <a:off x="6278563" y="4362450"/>
              <a:ext cx="5646737" cy="1400175"/>
            </a:xfrm>
            <a:prstGeom prst="rect">
              <a:avLst/>
            </a:prstGeom>
            <a:solidFill>
              <a:schemeClr val="tx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7" name="Freeform 80"/>
            <p:cNvSpPr>
              <a:spLocks/>
            </p:cNvSpPr>
            <p:nvPr/>
          </p:nvSpPr>
          <p:spPr bwMode="auto">
            <a:xfrm>
              <a:off x="10682287" y="3030538"/>
              <a:ext cx="0" cy="658813"/>
            </a:xfrm>
            <a:custGeom>
              <a:avLst/>
              <a:gdLst>
                <a:gd name="T0" fmla="*/ 0 h 415"/>
                <a:gd name="T1" fmla="*/ 415 h 415"/>
                <a:gd name="T2" fmla="*/ 0 h 415"/>
              </a:gdLst>
              <a:ahLst/>
              <a:cxnLst>
                <a:cxn ang="0">
                  <a:pos x="0" y="T0"/>
                </a:cxn>
                <a:cxn ang="0">
                  <a:pos x="0" y="T1"/>
                </a:cxn>
                <a:cxn ang="0">
                  <a:pos x="0" y="T2"/>
                </a:cxn>
              </a:cxnLst>
              <a:rect l="0" t="0" r="r" b="b"/>
              <a:pathLst>
                <a:path h="415">
                  <a:moveTo>
                    <a:pt x="0" y="0"/>
                  </a:moveTo>
                  <a:lnTo>
                    <a:pt x="0" y="415"/>
                  </a:lnTo>
                  <a:lnTo>
                    <a:pt x="0" y="0"/>
                  </a:lnTo>
                  <a:close/>
                </a:path>
              </a:pathLst>
            </a:custGeom>
            <a:solidFill>
              <a:srgbClr val="BCBE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8" name="Line 81"/>
            <p:cNvSpPr>
              <a:spLocks noChangeShapeType="1"/>
            </p:cNvSpPr>
            <p:nvPr/>
          </p:nvSpPr>
          <p:spPr bwMode="auto">
            <a:xfrm>
              <a:off x="10682287" y="3030538"/>
              <a:ext cx="0" cy="658813"/>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9" name="Freeform 82"/>
            <p:cNvSpPr>
              <a:spLocks/>
            </p:cNvSpPr>
            <p:nvPr/>
          </p:nvSpPr>
          <p:spPr bwMode="auto">
            <a:xfrm>
              <a:off x="10675937" y="3024188"/>
              <a:ext cx="12700" cy="671513"/>
            </a:xfrm>
            <a:custGeom>
              <a:avLst/>
              <a:gdLst>
                <a:gd name="T0" fmla="*/ 0 w 4"/>
                <a:gd name="T1" fmla="*/ 2 h 216"/>
                <a:gd name="T2" fmla="*/ 0 w 4"/>
                <a:gd name="T3" fmla="*/ 214 h 216"/>
                <a:gd name="T4" fmla="*/ 2 w 4"/>
                <a:gd name="T5" fmla="*/ 216 h 216"/>
                <a:gd name="T6" fmla="*/ 4 w 4"/>
                <a:gd name="T7" fmla="*/ 214 h 216"/>
                <a:gd name="T8" fmla="*/ 4 w 4"/>
                <a:gd name="T9" fmla="*/ 2 h 216"/>
                <a:gd name="T10" fmla="*/ 2 w 4"/>
                <a:gd name="T11" fmla="*/ 0 h 216"/>
                <a:gd name="T12" fmla="*/ 0 w 4"/>
                <a:gd name="T13" fmla="*/ 2 h 216"/>
              </a:gdLst>
              <a:ahLst/>
              <a:cxnLst>
                <a:cxn ang="0">
                  <a:pos x="T0" y="T1"/>
                </a:cxn>
                <a:cxn ang="0">
                  <a:pos x="T2" y="T3"/>
                </a:cxn>
                <a:cxn ang="0">
                  <a:pos x="T4" y="T5"/>
                </a:cxn>
                <a:cxn ang="0">
                  <a:pos x="T6" y="T7"/>
                </a:cxn>
                <a:cxn ang="0">
                  <a:pos x="T8" y="T9"/>
                </a:cxn>
                <a:cxn ang="0">
                  <a:pos x="T10" y="T11"/>
                </a:cxn>
                <a:cxn ang="0">
                  <a:pos x="T12" y="T13"/>
                </a:cxn>
              </a:cxnLst>
              <a:rect l="0" t="0" r="r" b="b"/>
              <a:pathLst>
                <a:path w="4" h="216">
                  <a:moveTo>
                    <a:pt x="0" y="2"/>
                  </a:moveTo>
                  <a:cubicBezTo>
                    <a:pt x="0" y="214"/>
                    <a:pt x="0" y="214"/>
                    <a:pt x="0" y="214"/>
                  </a:cubicBezTo>
                  <a:cubicBezTo>
                    <a:pt x="0" y="215"/>
                    <a:pt x="1" y="216"/>
                    <a:pt x="2" y="216"/>
                  </a:cubicBezTo>
                  <a:cubicBezTo>
                    <a:pt x="3" y="216"/>
                    <a:pt x="4" y="215"/>
                    <a:pt x="4" y="214"/>
                  </a:cubicBezTo>
                  <a:cubicBezTo>
                    <a:pt x="4" y="2"/>
                    <a:pt x="4" y="2"/>
                    <a:pt x="4" y="2"/>
                  </a:cubicBezTo>
                  <a:cubicBezTo>
                    <a:pt x="4" y="1"/>
                    <a:pt x="3" y="0"/>
                    <a:pt x="2" y="0"/>
                  </a:cubicBezTo>
                  <a:cubicBezTo>
                    <a:pt x="1" y="0"/>
                    <a:pt x="0" y="1"/>
                    <a:pt x="0" y="2"/>
                  </a:cubicBezTo>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0" name="Freeform 83"/>
            <p:cNvSpPr>
              <a:spLocks/>
            </p:cNvSpPr>
            <p:nvPr/>
          </p:nvSpPr>
          <p:spPr bwMode="auto">
            <a:xfrm>
              <a:off x="10548937" y="2847975"/>
              <a:ext cx="268287" cy="182563"/>
            </a:xfrm>
            <a:custGeom>
              <a:avLst/>
              <a:gdLst>
                <a:gd name="T0" fmla="*/ 0 w 86"/>
                <a:gd name="T1" fmla="*/ 24 h 59"/>
                <a:gd name="T2" fmla="*/ 43 w 86"/>
                <a:gd name="T3" fmla="*/ 59 h 59"/>
                <a:gd name="T4" fmla="*/ 86 w 86"/>
                <a:gd name="T5" fmla="*/ 0 h 59"/>
              </a:gdLst>
              <a:ahLst/>
              <a:cxnLst>
                <a:cxn ang="0">
                  <a:pos x="T0" y="T1"/>
                </a:cxn>
                <a:cxn ang="0">
                  <a:pos x="T2" y="T3"/>
                </a:cxn>
                <a:cxn ang="0">
                  <a:pos x="T4" y="T5"/>
                </a:cxn>
              </a:cxnLst>
              <a:rect l="0" t="0" r="r" b="b"/>
              <a:pathLst>
                <a:path w="86" h="59">
                  <a:moveTo>
                    <a:pt x="0" y="24"/>
                  </a:moveTo>
                  <a:cubicBezTo>
                    <a:pt x="24" y="24"/>
                    <a:pt x="43" y="35"/>
                    <a:pt x="43" y="59"/>
                  </a:cubicBezTo>
                  <a:cubicBezTo>
                    <a:pt x="43" y="35"/>
                    <a:pt x="62" y="0"/>
                    <a:pt x="86" y="0"/>
                  </a:cubicBezTo>
                </a:path>
              </a:pathLst>
            </a:custGeom>
            <a:solidFill>
              <a:srgbClr val="BCBE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1" name="Freeform 84"/>
            <p:cNvSpPr>
              <a:spLocks/>
            </p:cNvSpPr>
            <p:nvPr/>
          </p:nvSpPr>
          <p:spPr bwMode="auto">
            <a:xfrm>
              <a:off x="10542587" y="2841625"/>
              <a:ext cx="280987" cy="195263"/>
            </a:xfrm>
            <a:custGeom>
              <a:avLst/>
              <a:gdLst>
                <a:gd name="T0" fmla="*/ 2 w 90"/>
                <a:gd name="T1" fmla="*/ 28 h 63"/>
                <a:gd name="T2" fmla="*/ 31 w 90"/>
                <a:gd name="T3" fmla="*/ 36 h 63"/>
                <a:gd name="T4" fmla="*/ 43 w 90"/>
                <a:gd name="T5" fmla="*/ 61 h 63"/>
                <a:gd name="T6" fmla="*/ 44 w 90"/>
                <a:gd name="T7" fmla="*/ 63 h 63"/>
                <a:gd name="T8" fmla="*/ 45 w 90"/>
                <a:gd name="T9" fmla="*/ 63 h 63"/>
                <a:gd name="T10" fmla="*/ 46 w 90"/>
                <a:gd name="T11" fmla="*/ 63 h 63"/>
                <a:gd name="T12" fmla="*/ 47 w 90"/>
                <a:gd name="T13" fmla="*/ 61 h 63"/>
                <a:gd name="T14" fmla="*/ 59 w 90"/>
                <a:gd name="T15" fmla="*/ 24 h 63"/>
                <a:gd name="T16" fmla="*/ 73 w 90"/>
                <a:gd name="T17" fmla="*/ 10 h 63"/>
                <a:gd name="T18" fmla="*/ 88 w 90"/>
                <a:gd name="T19" fmla="*/ 4 h 63"/>
                <a:gd name="T20" fmla="*/ 90 w 90"/>
                <a:gd name="T21" fmla="*/ 2 h 63"/>
                <a:gd name="T22" fmla="*/ 88 w 90"/>
                <a:gd name="T23" fmla="*/ 0 h 63"/>
                <a:gd name="T24" fmla="*/ 70 w 90"/>
                <a:gd name="T25" fmla="*/ 6 h 63"/>
                <a:gd name="T26" fmla="*/ 51 w 90"/>
                <a:gd name="T27" fmla="*/ 31 h 63"/>
                <a:gd name="T28" fmla="*/ 43 w 90"/>
                <a:gd name="T29" fmla="*/ 61 h 63"/>
                <a:gd name="T30" fmla="*/ 44 w 90"/>
                <a:gd name="T31" fmla="*/ 63 h 63"/>
                <a:gd name="T32" fmla="*/ 45 w 90"/>
                <a:gd name="T33" fmla="*/ 63 h 63"/>
                <a:gd name="T34" fmla="*/ 46 w 90"/>
                <a:gd name="T35" fmla="*/ 63 h 63"/>
                <a:gd name="T36" fmla="*/ 47 w 90"/>
                <a:gd name="T37" fmla="*/ 61 h 63"/>
                <a:gd name="T38" fmla="*/ 34 w 90"/>
                <a:gd name="T39" fmla="*/ 33 h 63"/>
                <a:gd name="T40" fmla="*/ 2 w 90"/>
                <a:gd name="T41" fmla="*/ 24 h 63"/>
                <a:gd name="T42" fmla="*/ 0 w 90"/>
                <a:gd name="T43" fmla="*/ 26 h 63"/>
                <a:gd name="T44" fmla="*/ 2 w 90"/>
                <a:gd name="T45" fmla="*/ 28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90" h="63">
                  <a:moveTo>
                    <a:pt x="2" y="28"/>
                  </a:moveTo>
                  <a:cubicBezTo>
                    <a:pt x="14" y="28"/>
                    <a:pt x="24" y="31"/>
                    <a:pt x="31" y="36"/>
                  </a:cubicBezTo>
                  <a:cubicBezTo>
                    <a:pt x="39" y="42"/>
                    <a:pt x="43" y="50"/>
                    <a:pt x="43" y="61"/>
                  </a:cubicBezTo>
                  <a:cubicBezTo>
                    <a:pt x="43" y="62"/>
                    <a:pt x="43" y="62"/>
                    <a:pt x="44" y="63"/>
                  </a:cubicBezTo>
                  <a:cubicBezTo>
                    <a:pt x="44" y="63"/>
                    <a:pt x="45" y="63"/>
                    <a:pt x="45" y="63"/>
                  </a:cubicBezTo>
                  <a:cubicBezTo>
                    <a:pt x="46" y="63"/>
                    <a:pt x="46" y="63"/>
                    <a:pt x="46" y="63"/>
                  </a:cubicBezTo>
                  <a:cubicBezTo>
                    <a:pt x="47" y="62"/>
                    <a:pt x="47" y="62"/>
                    <a:pt x="47" y="61"/>
                  </a:cubicBezTo>
                  <a:cubicBezTo>
                    <a:pt x="47" y="50"/>
                    <a:pt x="52" y="35"/>
                    <a:pt x="59" y="24"/>
                  </a:cubicBezTo>
                  <a:cubicBezTo>
                    <a:pt x="63" y="18"/>
                    <a:pt x="68" y="13"/>
                    <a:pt x="73" y="10"/>
                  </a:cubicBezTo>
                  <a:cubicBezTo>
                    <a:pt x="77" y="6"/>
                    <a:pt x="83" y="4"/>
                    <a:pt x="88" y="4"/>
                  </a:cubicBezTo>
                  <a:cubicBezTo>
                    <a:pt x="89" y="4"/>
                    <a:pt x="90" y="3"/>
                    <a:pt x="90" y="2"/>
                  </a:cubicBezTo>
                  <a:cubicBezTo>
                    <a:pt x="90" y="1"/>
                    <a:pt x="89" y="0"/>
                    <a:pt x="88" y="0"/>
                  </a:cubicBezTo>
                  <a:cubicBezTo>
                    <a:pt x="82" y="0"/>
                    <a:pt x="76" y="2"/>
                    <a:pt x="70" y="6"/>
                  </a:cubicBezTo>
                  <a:cubicBezTo>
                    <a:pt x="62" y="12"/>
                    <a:pt x="55" y="21"/>
                    <a:pt x="51" y="31"/>
                  </a:cubicBezTo>
                  <a:cubicBezTo>
                    <a:pt x="46" y="41"/>
                    <a:pt x="43" y="52"/>
                    <a:pt x="43" y="61"/>
                  </a:cubicBezTo>
                  <a:cubicBezTo>
                    <a:pt x="43" y="62"/>
                    <a:pt x="43" y="62"/>
                    <a:pt x="44" y="63"/>
                  </a:cubicBezTo>
                  <a:cubicBezTo>
                    <a:pt x="44" y="63"/>
                    <a:pt x="45" y="63"/>
                    <a:pt x="45" y="63"/>
                  </a:cubicBezTo>
                  <a:cubicBezTo>
                    <a:pt x="46" y="63"/>
                    <a:pt x="46" y="63"/>
                    <a:pt x="46" y="63"/>
                  </a:cubicBezTo>
                  <a:cubicBezTo>
                    <a:pt x="47" y="62"/>
                    <a:pt x="47" y="62"/>
                    <a:pt x="47" y="61"/>
                  </a:cubicBezTo>
                  <a:cubicBezTo>
                    <a:pt x="47" y="49"/>
                    <a:pt x="42" y="39"/>
                    <a:pt x="34" y="33"/>
                  </a:cubicBezTo>
                  <a:cubicBezTo>
                    <a:pt x="25" y="27"/>
                    <a:pt x="14" y="24"/>
                    <a:pt x="2" y="24"/>
                  </a:cubicBezTo>
                  <a:cubicBezTo>
                    <a:pt x="1" y="24"/>
                    <a:pt x="0" y="25"/>
                    <a:pt x="0" y="26"/>
                  </a:cubicBezTo>
                  <a:cubicBezTo>
                    <a:pt x="0" y="27"/>
                    <a:pt x="1" y="28"/>
                    <a:pt x="2" y="28"/>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2" name="Freeform 85"/>
            <p:cNvSpPr>
              <a:spLocks/>
            </p:cNvSpPr>
            <p:nvPr/>
          </p:nvSpPr>
          <p:spPr bwMode="auto">
            <a:xfrm>
              <a:off x="7567613" y="3598863"/>
              <a:ext cx="1608137" cy="938213"/>
            </a:xfrm>
            <a:custGeom>
              <a:avLst/>
              <a:gdLst>
                <a:gd name="T0" fmla="*/ 442 w 516"/>
                <a:gd name="T1" fmla="*/ 0 h 302"/>
                <a:gd name="T2" fmla="*/ 262 w 516"/>
                <a:gd name="T3" fmla="*/ 0 h 302"/>
                <a:gd name="T4" fmla="*/ 253 w 516"/>
                <a:gd name="T5" fmla="*/ 0 h 302"/>
                <a:gd name="T6" fmla="*/ 73 w 516"/>
                <a:gd name="T7" fmla="*/ 0 h 302"/>
                <a:gd name="T8" fmla="*/ 0 w 516"/>
                <a:gd name="T9" fmla="*/ 74 h 302"/>
                <a:gd name="T10" fmla="*/ 0 w 516"/>
                <a:gd name="T11" fmla="*/ 263 h 302"/>
                <a:gd name="T12" fmla="*/ 38 w 516"/>
                <a:gd name="T13" fmla="*/ 302 h 302"/>
                <a:gd name="T14" fmla="*/ 90 w 516"/>
                <a:gd name="T15" fmla="*/ 278 h 302"/>
                <a:gd name="T16" fmla="*/ 90 w 516"/>
                <a:gd name="T17" fmla="*/ 302 h 302"/>
                <a:gd name="T18" fmla="*/ 253 w 516"/>
                <a:gd name="T19" fmla="*/ 302 h 302"/>
                <a:gd name="T20" fmla="*/ 262 w 516"/>
                <a:gd name="T21" fmla="*/ 197 h 302"/>
                <a:gd name="T22" fmla="*/ 425 w 516"/>
                <a:gd name="T23" fmla="*/ 197 h 302"/>
                <a:gd name="T24" fmla="*/ 425 w 516"/>
                <a:gd name="T25" fmla="*/ 197 h 302"/>
                <a:gd name="T26" fmla="*/ 516 w 516"/>
                <a:gd name="T27" fmla="*/ 197 h 302"/>
                <a:gd name="T28" fmla="*/ 516 w 516"/>
                <a:gd name="T29" fmla="*/ 74 h 302"/>
                <a:gd name="T30" fmla="*/ 442 w 516"/>
                <a:gd name="T31" fmla="*/ 0 h 3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516" h="302">
                  <a:moveTo>
                    <a:pt x="442" y="0"/>
                  </a:moveTo>
                  <a:cubicBezTo>
                    <a:pt x="262" y="0"/>
                    <a:pt x="262" y="0"/>
                    <a:pt x="262" y="0"/>
                  </a:cubicBezTo>
                  <a:cubicBezTo>
                    <a:pt x="253" y="0"/>
                    <a:pt x="253" y="0"/>
                    <a:pt x="253" y="0"/>
                  </a:cubicBezTo>
                  <a:cubicBezTo>
                    <a:pt x="73" y="0"/>
                    <a:pt x="73" y="0"/>
                    <a:pt x="73" y="0"/>
                  </a:cubicBezTo>
                  <a:cubicBezTo>
                    <a:pt x="32" y="0"/>
                    <a:pt x="0" y="33"/>
                    <a:pt x="0" y="74"/>
                  </a:cubicBezTo>
                  <a:cubicBezTo>
                    <a:pt x="0" y="263"/>
                    <a:pt x="0" y="263"/>
                    <a:pt x="0" y="263"/>
                  </a:cubicBezTo>
                  <a:cubicBezTo>
                    <a:pt x="0" y="284"/>
                    <a:pt x="17" y="302"/>
                    <a:pt x="38" y="302"/>
                  </a:cubicBezTo>
                  <a:cubicBezTo>
                    <a:pt x="90" y="278"/>
                    <a:pt x="90" y="278"/>
                    <a:pt x="90" y="278"/>
                  </a:cubicBezTo>
                  <a:cubicBezTo>
                    <a:pt x="90" y="302"/>
                    <a:pt x="90" y="302"/>
                    <a:pt x="90" y="302"/>
                  </a:cubicBezTo>
                  <a:cubicBezTo>
                    <a:pt x="253" y="302"/>
                    <a:pt x="253" y="302"/>
                    <a:pt x="253" y="302"/>
                  </a:cubicBezTo>
                  <a:cubicBezTo>
                    <a:pt x="262" y="197"/>
                    <a:pt x="262" y="197"/>
                    <a:pt x="262" y="197"/>
                  </a:cubicBezTo>
                  <a:cubicBezTo>
                    <a:pt x="425" y="197"/>
                    <a:pt x="425" y="197"/>
                    <a:pt x="425" y="197"/>
                  </a:cubicBezTo>
                  <a:cubicBezTo>
                    <a:pt x="425" y="197"/>
                    <a:pt x="425" y="197"/>
                    <a:pt x="425" y="197"/>
                  </a:cubicBezTo>
                  <a:cubicBezTo>
                    <a:pt x="516" y="197"/>
                    <a:pt x="516" y="197"/>
                    <a:pt x="516" y="197"/>
                  </a:cubicBezTo>
                  <a:cubicBezTo>
                    <a:pt x="516" y="74"/>
                    <a:pt x="516" y="74"/>
                    <a:pt x="516" y="74"/>
                  </a:cubicBezTo>
                  <a:cubicBezTo>
                    <a:pt x="516" y="33"/>
                    <a:pt x="483" y="0"/>
                    <a:pt x="442" y="0"/>
                  </a:cubicBezTo>
                </a:path>
              </a:pathLst>
            </a:custGeom>
            <a:solidFill>
              <a:srgbClr val="41B64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3" name="Freeform 86"/>
            <p:cNvSpPr>
              <a:spLocks/>
            </p:cNvSpPr>
            <p:nvPr/>
          </p:nvSpPr>
          <p:spPr bwMode="auto">
            <a:xfrm>
              <a:off x="7869238" y="3592513"/>
              <a:ext cx="339725" cy="425450"/>
            </a:xfrm>
            <a:custGeom>
              <a:avLst/>
              <a:gdLst>
                <a:gd name="T0" fmla="*/ 86 w 109"/>
                <a:gd name="T1" fmla="*/ 126 h 137"/>
                <a:gd name="T2" fmla="*/ 80 w 109"/>
                <a:gd name="T3" fmla="*/ 129 h 137"/>
                <a:gd name="T4" fmla="*/ 36 w 109"/>
                <a:gd name="T5" fmla="*/ 113 h 137"/>
                <a:gd name="T6" fmla="*/ 8 w 109"/>
                <a:gd name="T7" fmla="*/ 54 h 137"/>
                <a:gd name="T8" fmla="*/ 24 w 109"/>
                <a:gd name="T9" fmla="*/ 11 h 137"/>
                <a:gd name="T10" fmla="*/ 30 w 109"/>
                <a:gd name="T11" fmla="*/ 8 h 137"/>
                <a:gd name="T12" fmla="*/ 74 w 109"/>
                <a:gd name="T13" fmla="*/ 23 h 137"/>
                <a:gd name="T14" fmla="*/ 102 w 109"/>
                <a:gd name="T15" fmla="*/ 82 h 137"/>
                <a:gd name="T16" fmla="*/ 86 w 109"/>
                <a:gd name="T17" fmla="*/ 126 h 1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9" h="137">
                  <a:moveTo>
                    <a:pt x="86" y="126"/>
                  </a:moveTo>
                  <a:cubicBezTo>
                    <a:pt x="80" y="129"/>
                    <a:pt x="80" y="129"/>
                    <a:pt x="80" y="129"/>
                  </a:cubicBezTo>
                  <a:cubicBezTo>
                    <a:pt x="63" y="137"/>
                    <a:pt x="44" y="130"/>
                    <a:pt x="36" y="113"/>
                  </a:cubicBezTo>
                  <a:cubicBezTo>
                    <a:pt x="8" y="54"/>
                    <a:pt x="8" y="54"/>
                    <a:pt x="8" y="54"/>
                  </a:cubicBezTo>
                  <a:cubicBezTo>
                    <a:pt x="0" y="38"/>
                    <a:pt x="8" y="18"/>
                    <a:pt x="24" y="11"/>
                  </a:cubicBezTo>
                  <a:cubicBezTo>
                    <a:pt x="30" y="8"/>
                    <a:pt x="30" y="8"/>
                    <a:pt x="30" y="8"/>
                  </a:cubicBezTo>
                  <a:cubicBezTo>
                    <a:pt x="47" y="0"/>
                    <a:pt x="66" y="7"/>
                    <a:pt x="74" y="23"/>
                  </a:cubicBezTo>
                  <a:cubicBezTo>
                    <a:pt x="102" y="82"/>
                    <a:pt x="102" y="82"/>
                    <a:pt x="102" y="82"/>
                  </a:cubicBezTo>
                  <a:cubicBezTo>
                    <a:pt x="109" y="99"/>
                    <a:pt x="102" y="118"/>
                    <a:pt x="86" y="126"/>
                  </a:cubicBezTo>
                </a:path>
              </a:pathLst>
            </a:custGeom>
            <a:solidFill>
              <a:srgbClr val="AD7E2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4" name="Freeform 87"/>
            <p:cNvSpPr>
              <a:spLocks/>
            </p:cNvSpPr>
            <p:nvPr/>
          </p:nvSpPr>
          <p:spPr bwMode="auto">
            <a:xfrm>
              <a:off x="8677275" y="3598863"/>
              <a:ext cx="104775" cy="65088"/>
            </a:xfrm>
            <a:custGeom>
              <a:avLst/>
              <a:gdLst>
                <a:gd name="T0" fmla="*/ 34 w 34"/>
                <a:gd name="T1" fmla="*/ 0 h 21"/>
                <a:gd name="T2" fmla="*/ 19 w 34"/>
                <a:gd name="T3" fmla="*/ 0 h 21"/>
                <a:gd name="T4" fmla="*/ 18 w 34"/>
                <a:gd name="T5" fmla="*/ 1 h 21"/>
                <a:gd name="T6" fmla="*/ 0 w 34"/>
                <a:gd name="T7" fmla="*/ 21 h 21"/>
                <a:gd name="T8" fmla="*/ 34 w 34"/>
                <a:gd name="T9" fmla="*/ 21 h 21"/>
                <a:gd name="T10" fmla="*/ 34 w 34"/>
                <a:gd name="T11" fmla="*/ 0 h 21"/>
              </a:gdLst>
              <a:ahLst/>
              <a:cxnLst>
                <a:cxn ang="0">
                  <a:pos x="T0" y="T1"/>
                </a:cxn>
                <a:cxn ang="0">
                  <a:pos x="T2" y="T3"/>
                </a:cxn>
                <a:cxn ang="0">
                  <a:pos x="T4" y="T5"/>
                </a:cxn>
                <a:cxn ang="0">
                  <a:pos x="T6" y="T7"/>
                </a:cxn>
                <a:cxn ang="0">
                  <a:pos x="T8" y="T9"/>
                </a:cxn>
                <a:cxn ang="0">
                  <a:pos x="T10" y="T11"/>
                </a:cxn>
              </a:cxnLst>
              <a:rect l="0" t="0" r="r" b="b"/>
              <a:pathLst>
                <a:path w="34" h="21">
                  <a:moveTo>
                    <a:pt x="34" y="0"/>
                  </a:moveTo>
                  <a:cubicBezTo>
                    <a:pt x="19" y="0"/>
                    <a:pt x="19" y="0"/>
                    <a:pt x="19" y="0"/>
                  </a:cubicBezTo>
                  <a:cubicBezTo>
                    <a:pt x="18" y="1"/>
                    <a:pt x="18" y="1"/>
                    <a:pt x="18" y="1"/>
                  </a:cubicBezTo>
                  <a:cubicBezTo>
                    <a:pt x="0" y="21"/>
                    <a:pt x="0" y="21"/>
                    <a:pt x="0" y="21"/>
                  </a:cubicBezTo>
                  <a:cubicBezTo>
                    <a:pt x="34" y="21"/>
                    <a:pt x="34" y="21"/>
                    <a:pt x="34" y="21"/>
                  </a:cubicBezTo>
                  <a:cubicBezTo>
                    <a:pt x="34" y="0"/>
                    <a:pt x="34" y="0"/>
                    <a:pt x="34" y="0"/>
                  </a:cubicBezTo>
                </a:path>
              </a:pathLst>
            </a:custGeom>
            <a:solidFill>
              <a:srgbClr val="5CA15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5" name="Freeform 88"/>
            <p:cNvSpPr>
              <a:spLocks/>
            </p:cNvSpPr>
            <p:nvPr/>
          </p:nvSpPr>
          <p:spPr bwMode="auto">
            <a:xfrm>
              <a:off x="10128250" y="4325938"/>
              <a:ext cx="139700" cy="204788"/>
            </a:xfrm>
            <a:custGeom>
              <a:avLst/>
              <a:gdLst>
                <a:gd name="T0" fmla="*/ 22 w 45"/>
                <a:gd name="T1" fmla="*/ 66 h 66"/>
                <a:gd name="T2" fmla="*/ 22 w 45"/>
                <a:gd name="T3" fmla="*/ 66 h 66"/>
                <a:gd name="T4" fmla="*/ 45 w 45"/>
                <a:gd name="T5" fmla="*/ 44 h 66"/>
                <a:gd name="T6" fmla="*/ 45 w 45"/>
                <a:gd name="T7" fmla="*/ 30 h 66"/>
                <a:gd name="T8" fmla="*/ 22 w 45"/>
                <a:gd name="T9" fmla="*/ 0 h 66"/>
                <a:gd name="T10" fmla="*/ 0 w 45"/>
                <a:gd name="T11" fmla="*/ 14 h 66"/>
                <a:gd name="T12" fmla="*/ 0 w 45"/>
                <a:gd name="T13" fmla="*/ 44 h 66"/>
                <a:gd name="T14" fmla="*/ 22 w 45"/>
                <a:gd name="T15" fmla="*/ 66 h 6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5" h="66">
                  <a:moveTo>
                    <a:pt x="22" y="66"/>
                  </a:moveTo>
                  <a:cubicBezTo>
                    <a:pt x="22" y="66"/>
                    <a:pt x="22" y="66"/>
                    <a:pt x="22" y="66"/>
                  </a:cubicBezTo>
                  <a:cubicBezTo>
                    <a:pt x="35" y="66"/>
                    <a:pt x="45" y="56"/>
                    <a:pt x="45" y="44"/>
                  </a:cubicBezTo>
                  <a:cubicBezTo>
                    <a:pt x="45" y="30"/>
                    <a:pt x="45" y="30"/>
                    <a:pt x="45" y="30"/>
                  </a:cubicBezTo>
                  <a:cubicBezTo>
                    <a:pt x="45" y="18"/>
                    <a:pt x="35" y="0"/>
                    <a:pt x="22" y="0"/>
                  </a:cubicBezTo>
                  <a:cubicBezTo>
                    <a:pt x="10" y="0"/>
                    <a:pt x="0" y="2"/>
                    <a:pt x="0" y="14"/>
                  </a:cubicBezTo>
                  <a:cubicBezTo>
                    <a:pt x="0" y="44"/>
                    <a:pt x="0" y="44"/>
                    <a:pt x="0" y="44"/>
                  </a:cubicBezTo>
                  <a:cubicBezTo>
                    <a:pt x="0" y="56"/>
                    <a:pt x="10" y="66"/>
                    <a:pt x="22" y="66"/>
                  </a:cubicBezTo>
                  <a:close/>
                </a:path>
              </a:pathLst>
            </a:custGeom>
            <a:solidFill>
              <a:srgbClr val="AD7E2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6" name="Freeform 89"/>
            <p:cNvSpPr>
              <a:spLocks/>
            </p:cNvSpPr>
            <p:nvPr/>
          </p:nvSpPr>
          <p:spPr bwMode="auto">
            <a:xfrm>
              <a:off x="10015537" y="4225925"/>
              <a:ext cx="141287" cy="242888"/>
            </a:xfrm>
            <a:custGeom>
              <a:avLst/>
              <a:gdLst>
                <a:gd name="T0" fmla="*/ 22 w 45"/>
                <a:gd name="T1" fmla="*/ 78 h 78"/>
                <a:gd name="T2" fmla="*/ 45 w 45"/>
                <a:gd name="T3" fmla="*/ 56 h 78"/>
                <a:gd name="T4" fmla="*/ 45 w 45"/>
                <a:gd name="T5" fmla="*/ 22 h 78"/>
                <a:gd name="T6" fmla="*/ 22 w 45"/>
                <a:gd name="T7" fmla="*/ 0 h 78"/>
                <a:gd name="T8" fmla="*/ 0 w 45"/>
                <a:gd name="T9" fmla="*/ 22 h 78"/>
                <a:gd name="T10" fmla="*/ 0 w 45"/>
                <a:gd name="T11" fmla="*/ 56 h 78"/>
                <a:gd name="T12" fmla="*/ 22 w 45"/>
                <a:gd name="T13" fmla="*/ 78 h 78"/>
              </a:gdLst>
              <a:ahLst/>
              <a:cxnLst>
                <a:cxn ang="0">
                  <a:pos x="T0" y="T1"/>
                </a:cxn>
                <a:cxn ang="0">
                  <a:pos x="T2" y="T3"/>
                </a:cxn>
                <a:cxn ang="0">
                  <a:pos x="T4" y="T5"/>
                </a:cxn>
                <a:cxn ang="0">
                  <a:pos x="T6" y="T7"/>
                </a:cxn>
                <a:cxn ang="0">
                  <a:pos x="T8" y="T9"/>
                </a:cxn>
                <a:cxn ang="0">
                  <a:pos x="T10" y="T11"/>
                </a:cxn>
                <a:cxn ang="0">
                  <a:pos x="T12" y="T13"/>
                </a:cxn>
              </a:cxnLst>
              <a:rect l="0" t="0" r="r" b="b"/>
              <a:pathLst>
                <a:path w="45" h="78">
                  <a:moveTo>
                    <a:pt x="22" y="78"/>
                  </a:moveTo>
                  <a:cubicBezTo>
                    <a:pt x="35" y="78"/>
                    <a:pt x="45" y="68"/>
                    <a:pt x="45" y="56"/>
                  </a:cubicBezTo>
                  <a:cubicBezTo>
                    <a:pt x="45" y="22"/>
                    <a:pt x="45" y="22"/>
                    <a:pt x="45" y="22"/>
                  </a:cubicBezTo>
                  <a:cubicBezTo>
                    <a:pt x="45" y="10"/>
                    <a:pt x="35" y="0"/>
                    <a:pt x="22" y="0"/>
                  </a:cubicBezTo>
                  <a:cubicBezTo>
                    <a:pt x="10" y="0"/>
                    <a:pt x="0" y="10"/>
                    <a:pt x="0" y="22"/>
                  </a:cubicBezTo>
                  <a:cubicBezTo>
                    <a:pt x="0" y="56"/>
                    <a:pt x="0" y="56"/>
                    <a:pt x="0" y="56"/>
                  </a:cubicBezTo>
                  <a:cubicBezTo>
                    <a:pt x="0" y="68"/>
                    <a:pt x="10" y="78"/>
                    <a:pt x="22" y="78"/>
                  </a:cubicBezTo>
                </a:path>
              </a:pathLst>
            </a:custGeom>
            <a:solidFill>
              <a:srgbClr val="AD7E2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7" name="Freeform 90"/>
            <p:cNvSpPr>
              <a:spLocks/>
            </p:cNvSpPr>
            <p:nvPr/>
          </p:nvSpPr>
          <p:spPr bwMode="auto">
            <a:xfrm>
              <a:off x="9904412" y="4251325"/>
              <a:ext cx="139700" cy="241300"/>
            </a:xfrm>
            <a:custGeom>
              <a:avLst/>
              <a:gdLst>
                <a:gd name="T0" fmla="*/ 22 w 45"/>
                <a:gd name="T1" fmla="*/ 78 h 78"/>
                <a:gd name="T2" fmla="*/ 45 w 45"/>
                <a:gd name="T3" fmla="*/ 56 h 78"/>
                <a:gd name="T4" fmla="*/ 45 w 45"/>
                <a:gd name="T5" fmla="*/ 22 h 78"/>
                <a:gd name="T6" fmla="*/ 22 w 45"/>
                <a:gd name="T7" fmla="*/ 0 h 78"/>
                <a:gd name="T8" fmla="*/ 0 w 45"/>
                <a:gd name="T9" fmla="*/ 22 h 78"/>
                <a:gd name="T10" fmla="*/ 0 w 45"/>
                <a:gd name="T11" fmla="*/ 56 h 78"/>
                <a:gd name="T12" fmla="*/ 22 w 45"/>
                <a:gd name="T13" fmla="*/ 78 h 78"/>
              </a:gdLst>
              <a:ahLst/>
              <a:cxnLst>
                <a:cxn ang="0">
                  <a:pos x="T0" y="T1"/>
                </a:cxn>
                <a:cxn ang="0">
                  <a:pos x="T2" y="T3"/>
                </a:cxn>
                <a:cxn ang="0">
                  <a:pos x="T4" y="T5"/>
                </a:cxn>
                <a:cxn ang="0">
                  <a:pos x="T6" y="T7"/>
                </a:cxn>
                <a:cxn ang="0">
                  <a:pos x="T8" y="T9"/>
                </a:cxn>
                <a:cxn ang="0">
                  <a:pos x="T10" y="T11"/>
                </a:cxn>
                <a:cxn ang="0">
                  <a:pos x="T12" y="T13"/>
                </a:cxn>
              </a:cxnLst>
              <a:rect l="0" t="0" r="r" b="b"/>
              <a:pathLst>
                <a:path w="45" h="78">
                  <a:moveTo>
                    <a:pt x="22" y="78"/>
                  </a:moveTo>
                  <a:cubicBezTo>
                    <a:pt x="35" y="78"/>
                    <a:pt x="45" y="68"/>
                    <a:pt x="45" y="56"/>
                  </a:cubicBezTo>
                  <a:cubicBezTo>
                    <a:pt x="45" y="22"/>
                    <a:pt x="45" y="22"/>
                    <a:pt x="45" y="22"/>
                  </a:cubicBezTo>
                  <a:cubicBezTo>
                    <a:pt x="45" y="10"/>
                    <a:pt x="35" y="0"/>
                    <a:pt x="22" y="0"/>
                  </a:cubicBezTo>
                  <a:cubicBezTo>
                    <a:pt x="10" y="0"/>
                    <a:pt x="0" y="10"/>
                    <a:pt x="0" y="22"/>
                  </a:cubicBezTo>
                  <a:cubicBezTo>
                    <a:pt x="0" y="56"/>
                    <a:pt x="0" y="56"/>
                    <a:pt x="0" y="56"/>
                  </a:cubicBezTo>
                  <a:cubicBezTo>
                    <a:pt x="0" y="68"/>
                    <a:pt x="10" y="78"/>
                    <a:pt x="22" y="78"/>
                  </a:cubicBezTo>
                </a:path>
              </a:pathLst>
            </a:custGeom>
            <a:solidFill>
              <a:srgbClr val="AD7E2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8" name="Freeform 91"/>
            <p:cNvSpPr>
              <a:spLocks/>
            </p:cNvSpPr>
            <p:nvPr/>
          </p:nvSpPr>
          <p:spPr bwMode="auto">
            <a:xfrm>
              <a:off x="9791700" y="4238625"/>
              <a:ext cx="139700" cy="192088"/>
            </a:xfrm>
            <a:custGeom>
              <a:avLst/>
              <a:gdLst>
                <a:gd name="T0" fmla="*/ 22 w 45"/>
                <a:gd name="T1" fmla="*/ 62 h 62"/>
                <a:gd name="T2" fmla="*/ 22 w 45"/>
                <a:gd name="T3" fmla="*/ 62 h 62"/>
                <a:gd name="T4" fmla="*/ 45 w 45"/>
                <a:gd name="T5" fmla="*/ 40 h 62"/>
                <a:gd name="T6" fmla="*/ 45 w 45"/>
                <a:gd name="T7" fmla="*/ 22 h 62"/>
                <a:gd name="T8" fmla="*/ 22 w 45"/>
                <a:gd name="T9" fmla="*/ 0 h 62"/>
                <a:gd name="T10" fmla="*/ 22 w 45"/>
                <a:gd name="T11" fmla="*/ 0 h 62"/>
                <a:gd name="T12" fmla="*/ 0 w 45"/>
                <a:gd name="T13" fmla="*/ 22 h 62"/>
                <a:gd name="T14" fmla="*/ 0 w 45"/>
                <a:gd name="T15" fmla="*/ 40 h 62"/>
                <a:gd name="T16" fmla="*/ 22 w 45"/>
                <a:gd name="T17" fmla="*/ 62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5" h="62">
                  <a:moveTo>
                    <a:pt x="22" y="62"/>
                  </a:moveTo>
                  <a:cubicBezTo>
                    <a:pt x="22" y="62"/>
                    <a:pt x="22" y="62"/>
                    <a:pt x="22" y="62"/>
                  </a:cubicBezTo>
                  <a:cubicBezTo>
                    <a:pt x="35" y="62"/>
                    <a:pt x="45" y="52"/>
                    <a:pt x="45" y="40"/>
                  </a:cubicBezTo>
                  <a:cubicBezTo>
                    <a:pt x="45" y="22"/>
                    <a:pt x="45" y="22"/>
                    <a:pt x="45" y="22"/>
                  </a:cubicBezTo>
                  <a:cubicBezTo>
                    <a:pt x="45" y="10"/>
                    <a:pt x="35" y="0"/>
                    <a:pt x="22" y="0"/>
                  </a:cubicBezTo>
                  <a:cubicBezTo>
                    <a:pt x="22" y="0"/>
                    <a:pt x="22" y="0"/>
                    <a:pt x="22" y="0"/>
                  </a:cubicBezTo>
                  <a:cubicBezTo>
                    <a:pt x="10" y="0"/>
                    <a:pt x="0" y="10"/>
                    <a:pt x="0" y="22"/>
                  </a:cubicBezTo>
                  <a:cubicBezTo>
                    <a:pt x="0" y="40"/>
                    <a:pt x="0" y="40"/>
                    <a:pt x="0" y="40"/>
                  </a:cubicBezTo>
                  <a:cubicBezTo>
                    <a:pt x="0" y="52"/>
                    <a:pt x="10" y="62"/>
                    <a:pt x="22" y="62"/>
                  </a:cubicBezTo>
                </a:path>
              </a:pathLst>
            </a:custGeom>
            <a:solidFill>
              <a:srgbClr val="AD7E2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9" name="Freeform 92"/>
            <p:cNvSpPr>
              <a:spLocks/>
            </p:cNvSpPr>
            <p:nvPr/>
          </p:nvSpPr>
          <p:spPr bwMode="auto">
            <a:xfrm>
              <a:off x="9607550" y="4294188"/>
              <a:ext cx="141287" cy="68263"/>
            </a:xfrm>
            <a:custGeom>
              <a:avLst/>
              <a:gdLst>
                <a:gd name="T0" fmla="*/ 45 w 45"/>
                <a:gd name="T1" fmla="*/ 22 h 22"/>
                <a:gd name="T2" fmla="*/ 22 w 45"/>
                <a:gd name="T3" fmla="*/ 0 h 22"/>
                <a:gd name="T4" fmla="*/ 0 w 45"/>
                <a:gd name="T5" fmla="*/ 22 h 22"/>
                <a:gd name="T6" fmla="*/ 45 w 45"/>
                <a:gd name="T7" fmla="*/ 22 h 22"/>
              </a:gdLst>
              <a:ahLst/>
              <a:cxnLst>
                <a:cxn ang="0">
                  <a:pos x="T0" y="T1"/>
                </a:cxn>
                <a:cxn ang="0">
                  <a:pos x="T2" y="T3"/>
                </a:cxn>
                <a:cxn ang="0">
                  <a:pos x="T4" y="T5"/>
                </a:cxn>
                <a:cxn ang="0">
                  <a:pos x="T6" y="T7"/>
                </a:cxn>
              </a:cxnLst>
              <a:rect l="0" t="0" r="r" b="b"/>
              <a:pathLst>
                <a:path w="45" h="22">
                  <a:moveTo>
                    <a:pt x="45" y="22"/>
                  </a:moveTo>
                  <a:cubicBezTo>
                    <a:pt x="45" y="10"/>
                    <a:pt x="35" y="0"/>
                    <a:pt x="22" y="0"/>
                  </a:cubicBezTo>
                  <a:cubicBezTo>
                    <a:pt x="10" y="0"/>
                    <a:pt x="0" y="10"/>
                    <a:pt x="0" y="22"/>
                  </a:cubicBezTo>
                  <a:cubicBezTo>
                    <a:pt x="45" y="22"/>
                    <a:pt x="45" y="22"/>
                    <a:pt x="45" y="22"/>
                  </a:cubicBezTo>
                </a:path>
              </a:pathLst>
            </a:custGeom>
            <a:solidFill>
              <a:srgbClr val="AD7E2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0" name="Freeform 93"/>
            <p:cNvSpPr>
              <a:spLocks/>
            </p:cNvSpPr>
            <p:nvPr/>
          </p:nvSpPr>
          <p:spPr bwMode="auto">
            <a:xfrm>
              <a:off x="8104188" y="3465513"/>
              <a:ext cx="531812" cy="496888"/>
            </a:xfrm>
            <a:custGeom>
              <a:avLst/>
              <a:gdLst>
                <a:gd name="T0" fmla="*/ 0 w 171"/>
                <a:gd name="T1" fmla="*/ 89 h 160"/>
                <a:gd name="T2" fmla="*/ 0 w 171"/>
                <a:gd name="T3" fmla="*/ 0 h 160"/>
                <a:gd name="T4" fmla="*/ 171 w 171"/>
                <a:gd name="T5" fmla="*/ 0 h 160"/>
                <a:gd name="T6" fmla="*/ 171 w 171"/>
                <a:gd name="T7" fmla="*/ 89 h 160"/>
                <a:gd name="T8" fmla="*/ 86 w 171"/>
                <a:gd name="T9" fmla="*/ 160 h 160"/>
                <a:gd name="T10" fmla="*/ 0 w 171"/>
                <a:gd name="T11" fmla="*/ 89 h 160"/>
              </a:gdLst>
              <a:ahLst/>
              <a:cxnLst>
                <a:cxn ang="0">
                  <a:pos x="T0" y="T1"/>
                </a:cxn>
                <a:cxn ang="0">
                  <a:pos x="T2" y="T3"/>
                </a:cxn>
                <a:cxn ang="0">
                  <a:pos x="T4" y="T5"/>
                </a:cxn>
                <a:cxn ang="0">
                  <a:pos x="T6" y="T7"/>
                </a:cxn>
                <a:cxn ang="0">
                  <a:pos x="T8" y="T9"/>
                </a:cxn>
                <a:cxn ang="0">
                  <a:pos x="T10" y="T11"/>
                </a:cxn>
              </a:cxnLst>
              <a:rect l="0" t="0" r="r" b="b"/>
              <a:pathLst>
                <a:path w="171" h="160">
                  <a:moveTo>
                    <a:pt x="0" y="89"/>
                  </a:moveTo>
                  <a:cubicBezTo>
                    <a:pt x="0" y="0"/>
                    <a:pt x="0" y="0"/>
                    <a:pt x="0" y="0"/>
                  </a:cubicBezTo>
                  <a:cubicBezTo>
                    <a:pt x="171" y="0"/>
                    <a:pt x="171" y="0"/>
                    <a:pt x="171" y="0"/>
                  </a:cubicBezTo>
                  <a:cubicBezTo>
                    <a:pt x="171" y="89"/>
                    <a:pt x="171" y="89"/>
                    <a:pt x="171" y="89"/>
                  </a:cubicBezTo>
                  <a:cubicBezTo>
                    <a:pt x="171" y="145"/>
                    <a:pt x="96" y="160"/>
                    <a:pt x="86" y="160"/>
                  </a:cubicBezTo>
                  <a:cubicBezTo>
                    <a:pt x="75" y="160"/>
                    <a:pt x="0" y="139"/>
                    <a:pt x="0" y="89"/>
                  </a:cubicBezTo>
                </a:path>
              </a:pathLst>
            </a:custGeom>
            <a:solidFill>
              <a:srgbClr val="AD7E2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1" name="Freeform 94"/>
            <p:cNvSpPr>
              <a:spLocks/>
            </p:cNvSpPr>
            <p:nvPr/>
          </p:nvSpPr>
          <p:spPr bwMode="auto">
            <a:xfrm>
              <a:off x="8259763" y="3913188"/>
              <a:ext cx="188912" cy="49213"/>
            </a:xfrm>
            <a:custGeom>
              <a:avLst/>
              <a:gdLst>
                <a:gd name="T0" fmla="*/ 4 w 61"/>
                <a:gd name="T1" fmla="*/ 0 h 16"/>
                <a:gd name="T2" fmla="*/ 4 w 61"/>
                <a:gd name="T3" fmla="*/ 1 h 16"/>
                <a:gd name="T4" fmla="*/ 0 w 61"/>
                <a:gd name="T5" fmla="*/ 5 h 16"/>
                <a:gd name="T6" fmla="*/ 36 w 61"/>
                <a:gd name="T7" fmla="*/ 16 h 16"/>
                <a:gd name="T8" fmla="*/ 61 w 61"/>
                <a:gd name="T9" fmla="*/ 10 h 16"/>
                <a:gd name="T10" fmla="*/ 61 w 61"/>
                <a:gd name="T11" fmla="*/ 8 h 16"/>
                <a:gd name="T12" fmla="*/ 37 w 61"/>
                <a:gd name="T13" fmla="*/ 13 h 16"/>
                <a:gd name="T14" fmla="*/ 4 w 61"/>
                <a:gd name="T15" fmla="*/ 0 h 1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1" h="16">
                  <a:moveTo>
                    <a:pt x="4" y="0"/>
                  </a:moveTo>
                  <a:cubicBezTo>
                    <a:pt x="4" y="0"/>
                    <a:pt x="4" y="1"/>
                    <a:pt x="4" y="1"/>
                  </a:cubicBezTo>
                  <a:cubicBezTo>
                    <a:pt x="0" y="5"/>
                    <a:pt x="0" y="5"/>
                    <a:pt x="0" y="5"/>
                  </a:cubicBezTo>
                  <a:cubicBezTo>
                    <a:pt x="16" y="12"/>
                    <a:pt x="31" y="16"/>
                    <a:pt x="36" y="16"/>
                  </a:cubicBezTo>
                  <a:cubicBezTo>
                    <a:pt x="39" y="16"/>
                    <a:pt x="49" y="14"/>
                    <a:pt x="61" y="10"/>
                  </a:cubicBezTo>
                  <a:cubicBezTo>
                    <a:pt x="61" y="8"/>
                    <a:pt x="61" y="8"/>
                    <a:pt x="61" y="8"/>
                  </a:cubicBezTo>
                  <a:cubicBezTo>
                    <a:pt x="54" y="11"/>
                    <a:pt x="46" y="13"/>
                    <a:pt x="37" y="13"/>
                  </a:cubicBezTo>
                  <a:cubicBezTo>
                    <a:pt x="24" y="13"/>
                    <a:pt x="12" y="9"/>
                    <a:pt x="4" y="0"/>
                  </a:cubicBezTo>
                </a:path>
              </a:pathLst>
            </a:custGeom>
            <a:solidFill>
              <a:srgbClr val="9A793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2" name="Oval 95"/>
            <p:cNvSpPr>
              <a:spLocks noChangeArrowheads="1"/>
            </p:cNvSpPr>
            <p:nvPr/>
          </p:nvSpPr>
          <p:spPr bwMode="auto">
            <a:xfrm>
              <a:off x="7878763" y="3224213"/>
              <a:ext cx="180975" cy="179388"/>
            </a:xfrm>
            <a:prstGeom prst="ellipse">
              <a:avLst/>
            </a:prstGeom>
            <a:solidFill>
              <a:srgbClr val="AD7E2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3" name="Oval 96"/>
            <p:cNvSpPr>
              <a:spLocks noChangeArrowheads="1"/>
            </p:cNvSpPr>
            <p:nvPr/>
          </p:nvSpPr>
          <p:spPr bwMode="auto">
            <a:xfrm>
              <a:off x="8686800" y="3224213"/>
              <a:ext cx="182562" cy="179388"/>
            </a:xfrm>
            <a:prstGeom prst="ellipse">
              <a:avLst/>
            </a:prstGeom>
            <a:solidFill>
              <a:srgbClr val="AD7E2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4" name="Freeform 97"/>
            <p:cNvSpPr>
              <a:spLocks/>
            </p:cNvSpPr>
            <p:nvPr/>
          </p:nvSpPr>
          <p:spPr bwMode="auto">
            <a:xfrm>
              <a:off x="7969250" y="2822575"/>
              <a:ext cx="806450" cy="1027113"/>
            </a:xfrm>
            <a:custGeom>
              <a:avLst/>
              <a:gdLst>
                <a:gd name="T0" fmla="*/ 130 w 259"/>
                <a:gd name="T1" fmla="*/ 0 h 331"/>
                <a:gd name="T2" fmla="*/ 0 w 259"/>
                <a:gd name="T3" fmla="*/ 105 h 331"/>
                <a:gd name="T4" fmla="*/ 0 w 259"/>
                <a:gd name="T5" fmla="*/ 214 h 331"/>
                <a:gd name="T6" fmla="*/ 14 w 259"/>
                <a:gd name="T7" fmla="*/ 251 h 331"/>
                <a:gd name="T8" fmla="*/ 76 w 259"/>
                <a:gd name="T9" fmla="*/ 319 h 331"/>
                <a:gd name="T10" fmla="*/ 101 w 259"/>
                <a:gd name="T11" fmla="*/ 331 h 331"/>
                <a:gd name="T12" fmla="*/ 159 w 259"/>
                <a:gd name="T13" fmla="*/ 331 h 331"/>
                <a:gd name="T14" fmla="*/ 184 w 259"/>
                <a:gd name="T15" fmla="*/ 319 h 331"/>
                <a:gd name="T16" fmla="*/ 245 w 259"/>
                <a:gd name="T17" fmla="*/ 251 h 331"/>
                <a:gd name="T18" fmla="*/ 259 w 259"/>
                <a:gd name="T19" fmla="*/ 214 h 331"/>
                <a:gd name="T20" fmla="*/ 259 w 259"/>
                <a:gd name="T21" fmla="*/ 105 h 331"/>
                <a:gd name="T22" fmla="*/ 130 w 259"/>
                <a:gd name="T23" fmla="*/ 0 h 3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59" h="331">
                  <a:moveTo>
                    <a:pt x="130" y="0"/>
                  </a:moveTo>
                  <a:cubicBezTo>
                    <a:pt x="58" y="0"/>
                    <a:pt x="0" y="33"/>
                    <a:pt x="0" y="105"/>
                  </a:cubicBezTo>
                  <a:cubicBezTo>
                    <a:pt x="0" y="214"/>
                    <a:pt x="0" y="214"/>
                    <a:pt x="0" y="214"/>
                  </a:cubicBezTo>
                  <a:cubicBezTo>
                    <a:pt x="0" y="228"/>
                    <a:pt x="5" y="241"/>
                    <a:pt x="14" y="251"/>
                  </a:cubicBezTo>
                  <a:cubicBezTo>
                    <a:pt x="76" y="319"/>
                    <a:pt x="76" y="319"/>
                    <a:pt x="76" y="319"/>
                  </a:cubicBezTo>
                  <a:cubicBezTo>
                    <a:pt x="82" y="327"/>
                    <a:pt x="91" y="331"/>
                    <a:pt x="101" y="331"/>
                  </a:cubicBezTo>
                  <a:cubicBezTo>
                    <a:pt x="159" y="331"/>
                    <a:pt x="159" y="331"/>
                    <a:pt x="159" y="331"/>
                  </a:cubicBezTo>
                  <a:cubicBezTo>
                    <a:pt x="168" y="331"/>
                    <a:pt x="177" y="327"/>
                    <a:pt x="184" y="319"/>
                  </a:cubicBezTo>
                  <a:cubicBezTo>
                    <a:pt x="245" y="251"/>
                    <a:pt x="245" y="251"/>
                    <a:pt x="245" y="251"/>
                  </a:cubicBezTo>
                  <a:cubicBezTo>
                    <a:pt x="254" y="241"/>
                    <a:pt x="259" y="228"/>
                    <a:pt x="259" y="214"/>
                  </a:cubicBezTo>
                  <a:cubicBezTo>
                    <a:pt x="259" y="105"/>
                    <a:pt x="259" y="105"/>
                    <a:pt x="259" y="105"/>
                  </a:cubicBezTo>
                  <a:cubicBezTo>
                    <a:pt x="259" y="33"/>
                    <a:pt x="201" y="0"/>
                    <a:pt x="130" y="0"/>
                  </a:cubicBezTo>
                </a:path>
              </a:pathLst>
            </a:custGeom>
            <a:solidFill>
              <a:srgbClr val="AD7E2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5" name="Freeform 98"/>
            <p:cNvSpPr>
              <a:spLocks/>
            </p:cNvSpPr>
            <p:nvPr/>
          </p:nvSpPr>
          <p:spPr bwMode="auto">
            <a:xfrm>
              <a:off x="8289925" y="3279775"/>
              <a:ext cx="485775" cy="527050"/>
            </a:xfrm>
            <a:custGeom>
              <a:avLst/>
              <a:gdLst>
                <a:gd name="T0" fmla="*/ 156 w 156"/>
                <a:gd name="T1" fmla="*/ 0 h 170"/>
                <a:gd name="T2" fmla="*/ 156 w 156"/>
                <a:gd name="T3" fmla="*/ 0 h 170"/>
                <a:gd name="T4" fmla="*/ 55 w 156"/>
                <a:gd name="T5" fmla="*/ 1 h 170"/>
                <a:gd name="T6" fmla="*/ 34 w 156"/>
                <a:gd name="T7" fmla="*/ 24 h 170"/>
                <a:gd name="T8" fmla="*/ 39 w 156"/>
                <a:gd name="T9" fmla="*/ 63 h 170"/>
                <a:gd name="T10" fmla="*/ 49 w 156"/>
                <a:gd name="T11" fmla="*/ 85 h 170"/>
                <a:gd name="T12" fmla="*/ 0 w 156"/>
                <a:gd name="T13" fmla="*/ 85 h 170"/>
                <a:gd name="T14" fmla="*/ 27 w 156"/>
                <a:gd name="T15" fmla="*/ 106 h 170"/>
                <a:gd name="T16" fmla="*/ 49 w 156"/>
                <a:gd name="T17" fmla="*/ 169 h 170"/>
                <a:gd name="T18" fmla="*/ 51 w 156"/>
                <a:gd name="T19" fmla="*/ 170 h 170"/>
                <a:gd name="T20" fmla="*/ 51 w 156"/>
                <a:gd name="T21" fmla="*/ 124 h 170"/>
                <a:gd name="T22" fmla="*/ 124 w 156"/>
                <a:gd name="T23" fmla="*/ 124 h 170"/>
                <a:gd name="T24" fmla="*/ 142 w 156"/>
                <a:gd name="T25" fmla="*/ 104 h 170"/>
                <a:gd name="T26" fmla="*/ 156 w 156"/>
                <a:gd name="T27" fmla="*/ 67 h 170"/>
                <a:gd name="T28" fmla="*/ 156 w 156"/>
                <a:gd name="T29" fmla="*/ 0 h 1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56" h="170">
                  <a:moveTo>
                    <a:pt x="156" y="0"/>
                  </a:moveTo>
                  <a:cubicBezTo>
                    <a:pt x="156" y="0"/>
                    <a:pt x="156" y="0"/>
                    <a:pt x="156" y="0"/>
                  </a:cubicBezTo>
                  <a:cubicBezTo>
                    <a:pt x="55" y="1"/>
                    <a:pt x="55" y="1"/>
                    <a:pt x="55" y="1"/>
                  </a:cubicBezTo>
                  <a:cubicBezTo>
                    <a:pt x="42" y="1"/>
                    <a:pt x="33" y="12"/>
                    <a:pt x="34" y="24"/>
                  </a:cubicBezTo>
                  <a:cubicBezTo>
                    <a:pt x="39" y="63"/>
                    <a:pt x="39" y="63"/>
                    <a:pt x="39" y="63"/>
                  </a:cubicBezTo>
                  <a:cubicBezTo>
                    <a:pt x="53" y="68"/>
                    <a:pt x="49" y="85"/>
                    <a:pt x="49" y="85"/>
                  </a:cubicBezTo>
                  <a:cubicBezTo>
                    <a:pt x="0" y="85"/>
                    <a:pt x="0" y="85"/>
                    <a:pt x="0" y="85"/>
                  </a:cubicBezTo>
                  <a:cubicBezTo>
                    <a:pt x="27" y="106"/>
                    <a:pt x="27" y="106"/>
                    <a:pt x="27" y="106"/>
                  </a:cubicBezTo>
                  <a:cubicBezTo>
                    <a:pt x="49" y="169"/>
                    <a:pt x="49" y="169"/>
                    <a:pt x="49" y="169"/>
                  </a:cubicBezTo>
                  <a:cubicBezTo>
                    <a:pt x="51" y="170"/>
                    <a:pt x="51" y="170"/>
                    <a:pt x="51" y="170"/>
                  </a:cubicBezTo>
                  <a:cubicBezTo>
                    <a:pt x="51" y="124"/>
                    <a:pt x="51" y="124"/>
                    <a:pt x="51" y="124"/>
                  </a:cubicBezTo>
                  <a:cubicBezTo>
                    <a:pt x="124" y="124"/>
                    <a:pt x="124" y="124"/>
                    <a:pt x="124" y="124"/>
                  </a:cubicBezTo>
                  <a:cubicBezTo>
                    <a:pt x="142" y="104"/>
                    <a:pt x="142" y="104"/>
                    <a:pt x="142" y="104"/>
                  </a:cubicBezTo>
                  <a:cubicBezTo>
                    <a:pt x="151" y="94"/>
                    <a:pt x="156" y="81"/>
                    <a:pt x="156" y="67"/>
                  </a:cubicBezTo>
                  <a:cubicBezTo>
                    <a:pt x="156" y="0"/>
                    <a:pt x="156" y="0"/>
                    <a:pt x="156" y="0"/>
                  </a:cubicBezTo>
                </a:path>
              </a:pathLst>
            </a:custGeom>
            <a:solidFill>
              <a:srgbClr val="99712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6" name="Freeform 99"/>
            <p:cNvSpPr>
              <a:spLocks/>
            </p:cNvSpPr>
            <p:nvPr/>
          </p:nvSpPr>
          <p:spPr bwMode="auto">
            <a:xfrm>
              <a:off x="8293100" y="3716338"/>
              <a:ext cx="168275" cy="74613"/>
            </a:xfrm>
            <a:custGeom>
              <a:avLst/>
              <a:gdLst>
                <a:gd name="T0" fmla="*/ 0 w 106"/>
                <a:gd name="T1" fmla="*/ 18 h 47"/>
                <a:gd name="T2" fmla="*/ 53 w 106"/>
                <a:gd name="T3" fmla="*/ 0 h 47"/>
                <a:gd name="T4" fmla="*/ 106 w 106"/>
                <a:gd name="T5" fmla="*/ 18 h 47"/>
                <a:gd name="T6" fmla="*/ 53 w 106"/>
                <a:gd name="T7" fmla="*/ 47 h 47"/>
                <a:gd name="T8" fmla="*/ 0 w 106"/>
                <a:gd name="T9" fmla="*/ 18 h 47"/>
              </a:gdLst>
              <a:ahLst/>
              <a:cxnLst>
                <a:cxn ang="0">
                  <a:pos x="T0" y="T1"/>
                </a:cxn>
                <a:cxn ang="0">
                  <a:pos x="T2" y="T3"/>
                </a:cxn>
                <a:cxn ang="0">
                  <a:pos x="T4" y="T5"/>
                </a:cxn>
                <a:cxn ang="0">
                  <a:pos x="T6" y="T7"/>
                </a:cxn>
                <a:cxn ang="0">
                  <a:pos x="T8" y="T9"/>
                </a:cxn>
              </a:cxnLst>
              <a:rect l="0" t="0" r="r" b="b"/>
              <a:pathLst>
                <a:path w="106" h="47">
                  <a:moveTo>
                    <a:pt x="0" y="18"/>
                  </a:moveTo>
                  <a:lnTo>
                    <a:pt x="53" y="0"/>
                  </a:lnTo>
                  <a:lnTo>
                    <a:pt x="106" y="18"/>
                  </a:lnTo>
                  <a:lnTo>
                    <a:pt x="53" y="47"/>
                  </a:lnTo>
                  <a:lnTo>
                    <a:pt x="0" y="18"/>
                  </a:lnTo>
                  <a:close/>
                </a:path>
              </a:pathLst>
            </a:custGeom>
            <a:solidFill>
              <a:srgbClr val="3C241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7" name="Freeform 100"/>
            <p:cNvSpPr>
              <a:spLocks/>
            </p:cNvSpPr>
            <p:nvPr/>
          </p:nvSpPr>
          <p:spPr bwMode="auto">
            <a:xfrm>
              <a:off x="8140700" y="3357563"/>
              <a:ext cx="68262" cy="33338"/>
            </a:xfrm>
            <a:custGeom>
              <a:avLst/>
              <a:gdLst>
                <a:gd name="T0" fmla="*/ 22 w 22"/>
                <a:gd name="T1" fmla="*/ 0 h 11"/>
                <a:gd name="T2" fmla="*/ 11 w 22"/>
                <a:gd name="T3" fmla="*/ 11 h 11"/>
                <a:gd name="T4" fmla="*/ 0 w 22"/>
                <a:gd name="T5" fmla="*/ 0 h 11"/>
              </a:gdLst>
              <a:ahLst/>
              <a:cxnLst>
                <a:cxn ang="0">
                  <a:pos x="T0" y="T1"/>
                </a:cxn>
                <a:cxn ang="0">
                  <a:pos x="T2" y="T3"/>
                </a:cxn>
                <a:cxn ang="0">
                  <a:pos x="T4" y="T5"/>
                </a:cxn>
              </a:cxnLst>
              <a:rect l="0" t="0" r="r" b="b"/>
              <a:pathLst>
                <a:path w="22" h="11">
                  <a:moveTo>
                    <a:pt x="22" y="0"/>
                  </a:moveTo>
                  <a:cubicBezTo>
                    <a:pt x="22" y="6"/>
                    <a:pt x="17" y="11"/>
                    <a:pt x="11" y="11"/>
                  </a:cubicBezTo>
                  <a:cubicBezTo>
                    <a:pt x="5" y="11"/>
                    <a:pt x="0" y="6"/>
                    <a:pt x="0" y="0"/>
                  </a:cubicBezTo>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8" name="Freeform 101"/>
            <p:cNvSpPr>
              <a:spLocks/>
            </p:cNvSpPr>
            <p:nvPr/>
          </p:nvSpPr>
          <p:spPr bwMode="auto">
            <a:xfrm>
              <a:off x="8529638" y="3357563"/>
              <a:ext cx="69850" cy="33338"/>
            </a:xfrm>
            <a:custGeom>
              <a:avLst/>
              <a:gdLst>
                <a:gd name="T0" fmla="*/ 22 w 22"/>
                <a:gd name="T1" fmla="*/ 0 h 11"/>
                <a:gd name="T2" fmla="*/ 11 w 22"/>
                <a:gd name="T3" fmla="*/ 11 h 11"/>
                <a:gd name="T4" fmla="*/ 0 w 22"/>
                <a:gd name="T5" fmla="*/ 0 h 11"/>
              </a:gdLst>
              <a:ahLst/>
              <a:cxnLst>
                <a:cxn ang="0">
                  <a:pos x="T0" y="T1"/>
                </a:cxn>
                <a:cxn ang="0">
                  <a:pos x="T2" y="T3"/>
                </a:cxn>
                <a:cxn ang="0">
                  <a:pos x="T4" y="T5"/>
                </a:cxn>
              </a:cxnLst>
              <a:rect l="0" t="0" r="r" b="b"/>
              <a:pathLst>
                <a:path w="22" h="11">
                  <a:moveTo>
                    <a:pt x="22" y="0"/>
                  </a:moveTo>
                  <a:cubicBezTo>
                    <a:pt x="22" y="6"/>
                    <a:pt x="17" y="11"/>
                    <a:pt x="11" y="11"/>
                  </a:cubicBezTo>
                  <a:cubicBezTo>
                    <a:pt x="5" y="11"/>
                    <a:pt x="0" y="6"/>
                    <a:pt x="0" y="0"/>
                  </a:cubicBezTo>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9" name="Freeform 102"/>
            <p:cNvSpPr>
              <a:spLocks/>
            </p:cNvSpPr>
            <p:nvPr/>
          </p:nvSpPr>
          <p:spPr bwMode="auto">
            <a:xfrm>
              <a:off x="7969250" y="2724150"/>
              <a:ext cx="896937" cy="660400"/>
            </a:xfrm>
            <a:custGeom>
              <a:avLst/>
              <a:gdLst>
                <a:gd name="T0" fmla="*/ 0 w 288"/>
                <a:gd name="T1" fmla="*/ 108 h 213"/>
                <a:gd name="T2" fmla="*/ 131 w 288"/>
                <a:gd name="T3" fmla="*/ 0 h 213"/>
                <a:gd name="T4" fmla="*/ 288 w 288"/>
                <a:gd name="T5" fmla="*/ 40 h 213"/>
                <a:gd name="T6" fmla="*/ 261 w 288"/>
                <a:gd name="T7" fmla="*/ 76 h 213"/>
                <a:gd name="T8" fmla="*/ 261 w 288"/>
                <a:gd name="T9" fmla="*/ 200 h 213"/>
                <a:gd name="T10" fmla="*/ 261 w 288"/>
                <a:gd name="T11" fmla="*/ 200 h 213"/>
                <a:gd name="T12" fmla="*/ 261 w 288"/>
                <a:gd name="T13" fmla="*/ 201 h 213"/>
                <a:gd name="T14" fmla="*/ 247 w 288"/>
                <a:gd name="T15" fmla="*/ 213 h 213"/>
                <a:gd name="T16" fmla="*/ 233 w 288"/>
                <a:gd name="T17" fmla="*/ 201 h 213"/>
                <a:gd name="T18" fmla="*/ 233 w 288"/>
                <a:gd name="T19" fmla="*/ 100 h 213"/>
                <a:gd name="T20" fmla="*/ 132 w 288"/>
                <a:gd name="T21" fmla="*/ 138 h 213"/>
                <a:gd name="T22" fmla="*/ 26 w 288"/>
                <a:gd name="T23" fmla="*/ 110 h 213"/>
                <a:gd name="T24" fmla="*/ 24 w 288"/>
                <a:gd name="T25" fmla="*/ 199 h 213"/>
                <a:gd name="T26" fmla="*/ 12 w 288"/>
                <a:gd name="T27" fmla="*/ 211 h 213"/>
                <a:gd name="T28" fmla="*/ 0 w 288"/>
                <a:gd name="T29" fmla="*/ 201 h 213"/>
                <a:gd name="T30" fmla="*/ 0 w 288"/>
                <a:gd name="T31" fmla="*/ 110 h 213"/>
                <a:gd name="T32" fmla="*/ 0 w 288"/>
                <a:gd name="T33" fmla="*/ 110 h 213"/>
                <a:gd name="T34" fmla="*/ 0 w 288"/>
                <a:gd name="T35" fmla="*/ 108 h 2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88" h="213">
                  <a:moveTo>
                    <a:pt x="0" y="108"/>
                  </a:moveTo>
                  <a:cubicBezTo>
                    <a:pt x="1" y="51"/>
                    <a:pt x="38" y="0"/>
                    <a:pt x="131" y="0"/>
                  </a:cubicBezTo>
                  <a:cubicBezTo>
                    <a:pt x="224" y="0"/>
                    <a:pt x="288" y="40"/>
                    <a:pt x="288" y="40"/>
                  </a:cubicBezTo>
                  <a:cubicBezTo>
                    <a:pt x="288" y="40"/>
                    <a:pt x="278" y="55"/>
                    <a:pt x="261" y="76"/>
                  </a:cubicBezTo>
                  <a:cubicBezTo>
                    <a:pt x="261" y="200"/>
                    <a:pt x="261" y="200"/>
                    <a:pt x="261" y="200"/>
                  </a:cubicBezTo>
                  <a:cubicBezTo>
                    <a:pt x="261" y="200"/>
                    <a:pt x="261" y="200"/>
                    <a:pt x="261" y="200"/>
                  </a:cubicBezTo>
                  <a:cubicBezTo>
                    <a:pt x="261" y="201"/>
                    <a:pt x="261" y="201"/>
                    <a:pt x="261" y="201"/>
                  </a:cubicBezTo>
                  <a:cubicBezTo>
                    <a:pt x="261" y="206"/>
                    <a:pt x="257" y="213"/>
                    <a:pt x="247" y="213"/>
                  </a:cubicBezTo>
                  <a:cubicBezTo>
                    <a:pt x="240" y="213"/>
                    <a:pt x="233" y="207"/>
                    <a:pt x="233" y="201"/>
                  </a:cubicBezTo>
                  <a:cubicBezTo>
                    <a:pt x="233" y="180"/>
                    <a:pt x="233" y="130"/>
                    <a:pt x="233" y="100"/>
                  </a:cubicBezTo>
                  <a:cubicBezTo>
                    <a:pt x="219" y="110"/>
                    <a:pt x="132" y="138"/>
                    <a:pt x="132" y="138"/>
                  </a:cubicBezTo>
                  <a:cubicBezTo>
                    <a:pt x="26" y="110"/>
                    <a:pt x="26" y="110"/>
                    <a:pt x="26" y="110"/>
                  </a:cubicBezTo>
                  <a:cubicBezTo>
                    <a:pt x="24" y="199"/>
                    <a:pt x="24" y="199"/>
                    <a:pt x="24" y="199"/>
                  </a:cubicBezTo>
                  <a:cubicBezTo>
                    <a:pt x="24" y="205"/>
                    <a:pt x="18" y="211"/>
                    <a:pt x="12" y="211"/>
                  </a:cubicBezTo>
                  <a:cubicBezTo>
                    <a:pt x="7" y="211"/>
                    <a:pt x="0" y="206"/>
                    <a:pt x="0" y="201"/>
                  </a:cubicBezTo>
                  <a:cubicBezTo>
                    <a:pt x="0" y="110"/>
                    <a:pt x="0" y="110"/>
                    <a:pt x="0" y="110"/>
                  </a:cubicBezTo>
                  <a:cubicBezTo>
                    <a:pt x="0" y="110"/>
                    <a:pt x="0" y="110"/>
                    <a:pt x="0" y="110"/>
                  </a:cubicBezTo>
                  <a:cubicBezTo>
                    <a:pt x="0" y="108"/>
                    <a:pt x="0" y="108"/>
                    <a:pt x="0" y="108"/>
                  </a:cubicBezTo>
                  <a:close/>
                </a:path>
              </a:pathLst>
            </a:custGeom>
            <a:solidFill>
              <a:srgbClr val="3C241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0" name="Freeform 103"/>
            <p:cNvSpPr>
              <a:spLocks/>
            </p:cNvSpPr>
            <p:nvPr/>
          </p:nvSpPr>
          <p:spPr bwMode="auto">
            <a:xfrm>
              <a:off x="8250238" y="3763963"/>
              <a:ext cx="252412" cy="188913"/>
            </a:xfrm>
            <a:custGeom>
              <a:avLst/>
              <a:gdLst>
                <a:gd name="T0" fmla="*/ 81 w 81"/>
                <a:gd name="T1" fmla="*/ 24 h 61"/>
                <a:gd name="T2" fmla="*/ 40 w 81"/>
                <a:gd name="T3" fmla="*/ 61 h 61"/>
                <a:gd name="T4" fmla="*/ 0 w 81"/>
                <a:gd name="T5" fmla="*/ 24 h 61"/>
                <a:gd name="T6" fmla="*/ 40 w 81"/>
                <a:gd name="T7" fmla="*/ 0 h 61"/>
                <a:gd name="T8" fmla="*/ 81 w 81"/>
                <a:gd name="T9" fmla="*/ 24 h 61"/>
              </a:gdLst>
              <a:ahLst/>
              <a:cxnLst>
                <a:cxn ang="0">
                  <a:pos x="T0" y="T1"/>
                </a:cxn>
                <a:cxn ang="0">
                  <a:pos x="T2" y="T3"/>
                </a:cxn>
                <a:cxn ang="0">
                  <a:pos x="T4" y="T5"/>
                </a:cxn>
                <a:cxn ang="0">
                  <a:pos x="T6" y="T7"/>
                </a:cxn>
                <a:cxn ang="0">
                  <a:pos x="T8" y="T9"/>
                </a:cxn>
              </a:cxnLst>
              <a:rect l="0" t="0" r="r" b="b"/>
              <a:pathLst>
                <a:path w="81" h="61">
                  <a:moveTo>
                    <a:pt x="81" y="24"/>
                  </a:moveTo>
                  <a:cubicBezTo>
                    <a:pt x="81" y="51"/>
                    <a:pt x="63" y="61"/>
                    <a:pt x="40" y="61"/>
                  </a:cubicBezTo>
                  <a:cubicBezTo>
                    <a:pt x="18" y="61"/>
                    <a:pt x="0" y="51"/>
                    <a:pt x="0" y="24"/>
                  </a:cubicBezTo>
                  <a:cubicBezTo>
                    <a:pt x="40" y="0"/>
                    <a:pt x="40" y="0"/>
                    <a:pt x="40" y="0"/>
                  </a:cubicBezTo>
                  <a:cubicBezTo>
                    <a:pt x="81" y="24"/>
                    <a:pt x="81" y="24"/>
                    <a:pt x="81" y="24"/>
                  </a:cubicBezTo>
                </a:path>
              </a:pathLst>
            </a:custGeom>
            <a:solidFill>
              <a:srgbClr val="3C241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1" name="Freeform 104"/>
            <p:cNvSpPr>
              <a:spLocks/>
            </p:cNvSpPr>
            <p:nvPr/>
          </p:nvSpPr>
          <p:spPr bwMode="auto">
            <a:xfrm>
              <a:off x="8293100" y="3670300"/>
              <a:ext cx="165100" cy="42863"/>
            </a:xfrm>
            <a:custGeom>
              <a:avLst/>
              <a:gdLst>
                <a:gd name="T0" fmla="*/ 3 w 53"/>
                <a:gd name="T1" fmla="*/ 13 h 14"/>
                <a:gd name="T2" fmla="*/ 26 w 53"/>
                <a:gd name="T3" fmla="*/ 3 h 14"/>
                <a:gd name="T4" fmla="*/ 50 w 53"/>
                <a:gd name="T5" fmla="*/ 13 h 14"/>
                <a:gd name="T6" fmla="*/ 52 w 53"/>
                <a:gd name="T7" fmla="*/ 13 h 14"/>
                <a:gd name="T8" fmla="*/ 52 w 53"/>
                <a:gd name="T9" fmla="*/ 11 h 14"/>
                <a:gd name="T10" fmla="*/ 26 w 53"/>
                <a:gd name="T11" fmla="*/ 0 h 14"/>
                <a:gd name="T12" fmla="*/ 0 w 53"/>
                <a:gd name="T13" fmla="*/ 11 h 14"/>
                <a:gd name="T14" fmla="*/ 0 w 53"/>
                <a:gd name="T15" fmla="*/ 13 h 14"/>
                <a:gd name="T16" fmla="*/ 3 w 53"/>
                <a:gd name="T17" fmla="*/ 1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3" h="14">
                  <a:moveTo>
                    <a:pt x="3" y="13"/>
                  </a:moveTo>
                  <a:cubicBezTo>
                    <a:pt x="9" y="7"/>
                    <a:pt x="18" y="3"/>
                    <a:pt x="26" y="3"/>
                  </a:cubicBezTo>
                  <a:cubicBezTo>
                    <a:pt x="35" y="3"/>
                    <a:pt x="43" y="7"/>
                    <a:pt x="50" y="13"/>
                  </a:cubicBezTo>
                  <a:cubicBezTo>
                    <a:pt x="51" y="14"/>
                    <a:pt x="52" y="14"/>
                    <a:pt x="52" y="13"/>
                  </a:cubicBezTo>
                  <a:cubicBezTo>
                    <a:pt x="53" y="13"/>
                    <a:pt x="53" y="12"/>
                    <a:pt x="52" y="11"/>
                  </a:cubicBezTo>
                  <a:cubicBezTo>
                    <a:pt x="45" y="4"/>
                    <a:pt x="36" y="0"/>
                    <a:pt x="26" y="0"/>
                  </a:cubicBezTo>
                  <a:cubicBezTo>
                    <a:pt x="17" y="0"/>
                    <a:pt x="7" y="4"/>
                    <a:pt x="0" y="11"/>
                  </a:cubicBezTo>
                  <a:cubicBezTo>
                    <a:pt x="0" y="12"/>
                    <a:pt x="0" y="13"/>
                    <a:pt x="0" y="13"/>
                  </a:cubicBezTo>
                  <a:cubicBezTo>
                    <a:pt x="1" y="14"/>
                    <a:pt x="2" y="14"/>
                    <a:pt x="3" y="13"/>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2" name="Freeform 105"/>
            <p:cNvSpPr>
              <a:spLocks/>
            </p:cNvSpPr>
            <p:nvPr/>
          </p:nvSpPr>
          <p:spPr bwMode="auto">
            <a:xfrm>
              <a:off x="8334375" y="3081338"/>
              <a:ext cx="139700" cy="142875"/>
            </a:xfrm>
            <a:custGeom>
              <a:avLst/>
              <a:gdLst>
                <a:gd name="T0" fmla="*/ 0 w 45"/>
                <a:gd name="T1" fmla="*/ 10 h 46"/>
                <a:gd name="T2" fmla="*/ 35 w 45"/>
                <a:gd name="T3" fmla="*/ 10 h 46"/>
                <a:gd name="T4" fmla="*/ 35 w 45"/>
                <a:gd name="T5" fmla="*/ 46 h 46"/>
                <a:gd name="T6" fmla="*/ 0 w 45"/>
                <a:gd name="T7" fmla="*/ 10 h 46"/>
              </a:gdLst>
              <a:ahLst/>
              <a:cxnLst>
                <a:cxn ang="0">
                  <a:pos x="T0" y="T1"/>
                </a:cxn>
                <a:cxn ang="0">
                  <a:pos x="T2" y="T3"/>
                </a:cxn>
                <a:cxn ang="0">
                  <a:pos x="T4" y="T5"/>
                </a:cxn>
                <a:cxn ang="0">
                  <a:pos x="T6" y="T7"/>
                </a:cxn>
              </a:cxnLst>
              <a:rect l="0" t="0" r="r" b="b"/>
              <a:pathLst>
                <a:path w="45" h="46">
                  <a:moveTo>
                    <a:pt x="0" y="10"/>
                  </a:moveTo>
                  <a:cubicBezTo>
                    <a:pt x="10" y="0"/>
                    <a:pt x="26" y="0"/>
                    <a:pt x="35" y="10"/>
                  </a:cubicBezTo>
                  <a:cubicBezTo>
                    <a:pt x="45" y="20"/>
                    <a:pt x="45" y="36"/>
                    <a:pt x="35" y="46"/>
                  </a:cubicBezTo>
                  <a:lnTo>
                    <a:pt x="0" y="10"/>
                  </a:lnTo>
                  <a:close/>
                </a:path>
              </a:pathLst>
            </a:custGeom>
            <a:solidFill>
              <a:srgbClr val="3C241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3" name="Rectangle 106"/>
            <p:cNvSpPr>
              <a:spLocks noChangeArrowheads="1"/>
            </p:cNvSpPr>
            <p:nvPr/>
          </p:nvSpPr>
          <p:spPr bwMode="auto">
            <a:xfrm>
              <a:off x="8683625" y="5080000"/>
              <a:ext cx="696912" cy="12700"/>
            </a:xfrm>
            <a:prstGeom prst="rect">
              <a:avLst/>
            </a:prstGeom>
            <a:solidFill>
              <a:srgbClr val="B1AFD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4" name="Rectangle 107"/>
            <p:cNvSpPr>
              <a:spLocks noChangeArrowheads="1"/>
            </p:cNvSpPr>
            <p:nvPr/>
          </p:nvSpPr>
          <p:spPr bwMode="auto">
            <a:xfrm>
              <a:off x="8683625" y="5080000"/>
              <a:ext cx="696912" cy="12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5" name="Rectangle 108"/>
            <p:cNvSpPr>
              <a:spLocks noChangeArrowheads="1"/>
            </p:cNvSpPr>
            <p:nvPr/>
          </p:nvSpPr>
          <p:spPr bwMode="auto">
            <a:xfrm>
              <a:off x="8729663" y="5141913"/>
              <a:ext cx="604837" cy="12700"/>
            </a:xfrm>
            <a:prstGeom prst="rect">
              <a:avLst/>
            </a:prstGeom>
            <a:solidFill>
              <a:srgbClr val="7674B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6" name="Rectangle 109"/>
            <p:cNvSpPr>
              <a:spLocks noChangeArrowheads="1"/>
            </p:cNvSpPr>
            <p:nvPr/>
          </p:nvSpPr>
          <p:spPr bwMode="auto">
            <a:xfrm>
              <a:off x="8729663" y="5141913"/>
              <a:ext cx="604837" cy="12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7" name="Rectangle 110"/>
            <p:cNvSpPr>
              <a:spLocks noChangeArrowheads="1"/>
            </p:cNvSpPr>
            <p:nvPr/>
          </p:nvSpPr>
          <p:spPr bwMode="auto">
            <a:xfrm>
              <a:off x="8794750" y="5203825"/>
              <a:ext cx="473075" cy="12700"/>
            </a:xfrm>
            <a:prstGeom prst="rect">
              <a:avLst/>
            </a:prstGeom>
            <a:solidFill>
              <a:srgbClr val="51559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8" name="Rectangle 111"/>
            <p:cNvSpPr>
              <a:spLocks noChangeArrowheads="1"/>
            </p:cNvSpPr>
            <p:nvPr/>
          </p:nvSpPr>
          <p:spPr bwMode="auto">
            <a:xfrm>
              <a:off x="8794750" y="5203825"/>
              <a:ext cx="473075" cy="12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9" name="Oval 112"/>
            <p:cNvSpPr>
              <a:spLocks noChangeArrowheads="1"/>
            </p:cNvSpPr>
            <p:nvPr/>
          </p:nvSpPr>
          <p:spPr bwMode="auto">
            <a:xfrm>
              <a:off x="10040937" y="1882775"/>
              <a:ext cx="1009650" cy="1004888"/>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0" name="Freeform 113"/>
            <p:cNvSpPr>
              <a:spLocks/>
            </p:cNvSpPr>
            <p:nvPr/>
          </p:nvSpPr>
          <p:spPr bwMode="auto">
            <a:xfrm>
              <a:off x="9998075" y="1838325"/>
              <a:ext cx="1095375" cy="1093788"/>
            </a:xfrm>
            <a:custGeom>
              <a:avLst/>
              <a:gdLst>
                <a:gd name="T0" fmla="*/ 338 w 352"/>
                <a:gd name="T1" fmla="*/ 176 h 352"/>
                <a:gd name="T2" fmla="*/ 324 w 352"/>
                <a:gd name="T3" fmla="*/ 176 h 352"/>
                <a:gd name="T4" fmla="*/ 281 w 352"/>
                <a:gd name="T5" fmla="*/ 281 h 352"/>
                <a:gd name="T6" fmla="*/ 176 w 352"/>
                <a:gd name="T7" fmla="*/ 324 h 352"/>
                <a:gd name="T8" fmla="*/ 71 w 352"/>
                <a:gd name="T9" fmla="*/ 281 h 352"/>
                <a:gd name="T10" fmla="*/ 28 w 352"/>
                <a:gd name="T11" fmla="*/ 176 h 352"/>
                <a:gd name="T12" fmla="*/ 71 w 352"/>
                <a:gd name="T13" fmla="*/ 71 h 352"/>
                <a:gd name="T14" fmla="*/ 176 w 352"/>
                <a:gd name="T15" fmla="*/ 28 h 352"/>
                <a:gd name="T16" fmla="*/ 281 w 352"/>
                <a:gd name="T17" fmla="*/ 71 h 352"/>
                <a:gd name="T18" fmla="*/ 324 w 352"/>
                <a:gd name="T19" fmla="*/ 176 h 352"/>
                <a:gd name="T20" fmla="*/ 338 w 352"/>
                <a:gd name="T21" fmla="*/ 176 h 352"/>
                <a:gd name="T22" fmla="*/ 352 w 352"/>
                <a:gd name="T23" fmla="*/ 176 h 352"/>
                <a:gd name="T24" fmla="*/ 300 w 352"/>
                <a:gd name="T25" fmla="*/ 52 h 352"/>
                <a:gd name="T26" fmla="*/ 176 w 352"/>
                <a:gd name="T27" fmla="*/ 0 h 352"/>
                <a:gd name="T28" fmla="*/ 52 w 352"/>
                <a:gd name="T29" fmla="*/ 52 h 352"/>
                <a:gd name="T30" fmla="*/ 0 w 352"/>
                <a:gd name="T31" fmla="*/ 176 h 352"/>
                <a:gd name="T32" fmla="*/ 52 w 352"/>
                <a:gd name="T33" fmla="*/ 300 h 352"/>
                <a:gd name="T34" fmla="*/ 176 w 352"/>
                <a:gd name="T35" fmla="*/ 352 h 352"/>
                <a:gd name="T36" fmla="*/ 300 w 352"/>
                <a:gd name="T37" fmla="*/ 300 h 352"/>
                <a:gd name="T38" fmla="*/ 352 w 352"/>
                <a:gd name="T39" fmla="*/ 176 h 352"/>
                <a:gd name="T40" fmla="*/ 338 w 352"/>
                <a:gd name="T41" fmla="*/ 176 h 3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52" h="352">
                  <a:moveTo>
                    <a:pt x="338" y="176"/>
                  </a:moveTo>
                  <a:cubicBezTo>
                    <a:pt x="324" y="176"/>
                    <a:pt x="324" y="176"/>
                    <a:pt x="324" y="176"/>
                  </a:cubicBezTo>
                  <a:cubicBezTo>
                    <a:pt x="324" y="217"/>
                    <a:pt x="307" y="254"/>
                    <a:pt x="281" y="281"/>
                  </a:cubicBezTo>
                  <a:cubicBezTo>
                    <a:pt x="254" y="307"/>
                    <a:pt x="217" y="324"/>
                    <a:pt x="176" y="324"/>
                  </a:cubicBezTo>
                  <a:cubicBezTo>
                    <a:pt x="135" y="324"/>
                    <a:pt x="98" y="307"/>
                    <a:pt x="71" y="281"/>
                  </a:cubicBezTo>
                  <a:cubicBezTo>
                    <a:pt x="45" y="254"/>
                    <a:pt x="28" y="217"/>
                    <a:pt x="28" y="176"/>
                  </a:cubicBezTo>
                  <a:cubicBezTo>
                    <a:pt x="28" y="135"/>
                    <a:pt x="45" y="98"/>
                    <a:pt x="71" y="71"/>
                  </a:cubicBezTo>
                  <a:cubicBezTo>
                    <a:pt x="98" y="45"/>
                    <a:pt x="135" y="28"/>
                    <a:pt x="176" y="28"/>
                  </a:cubicBezTo>
                  <a:cubicBezTo>
                    <a:pt x="217" y="28"/>
                    <a:pt x="254" y="45"/>
                    <a:pt x="281" y="71"/>
                  </a:cubicBezTo>
                  <a:cubicBezTo>
                    <a:pt x="307" y="98"/>
                    <a:pt x="324" y="135"/>
                    <a:pt x="324" y="176"/>
                  </a:cubicBezTo>
                  <a:cubicBezTo>
                    <a:pt x="338" y="176"/>
                    <a:pt x="338" y="176"/>
                    <a:pt x="338" y="176"/>
                  </a:cubicBezTo>
                  <a:cubicBezTo>
                    <a:pt x="352" y="176"/>
                    <a:pt x="352" y="176"/>
                    <a:pt x="352" y="176"/>
                  </a:cubicBezTo>
                  <a:cubicBezTo>
                    <a:pt x="352" y="127"/>
                    <a:pt x="332" y="83"/>
                    <a:pt x="300" y="52"/>
                  </a:cubicBezTo>
                  <a:cubicBezTo>
                    <a:pt x="269" y="20"/>
                    <a:pt x="225" y="0"/>
                    <a:pt x="176" y="0"/>
                  </a:cubicBezTo>
                  <a:cubicBezTo>
                    <a:pt x="127" y="0"/>
                    <a:pt x="83" y="20"/>
                    <a:pt x="52" y="52"/>
                  </a:cubicBezTo>
                  <a:cubicBezTo>
                    <a:pt x="20" y="83"/>
                    <a:pt x="0" y="127"/>
                    <a:pt x="0" y="176"/>
                  </a:cubicBezTo>
                  <a:cubicBezTo>
                    <a:pt x="0" y="225"/>
                    <a:pt x="20" y="269"/>
                    <a:pt x="52" y="300"/>
                  </a:cubicBezTo>
                  <a:cubicBezTo>
                    <a:pt x="83" y="332"/>
                    <a:pt x="127" y="352"/>
                    <a:pt x="176" y="352"/>
                  </a:cubicBezTo>
                  <a:cubicBezTo>
                    <a:pt x="225" y="352"/>
                    <a:pt x="269" y="332"/>
                    <a:pt x="300" y="300"/>
                  </a:cubicBezTo>
                  <a:cubicBezTo>
                    <a:pt x="332" y="269"/>
                    <a:pt x="352" y="225"/>
                    <a:pt x="352" y="176"/>
                  </a:cubicBezTo>
                  <a:lnTo>
                    <a:pt x="338" y="17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1" name="Freeform 114"/>
            <p:cNvSpPr>
              <a:spLocks/>
            </p:cNvSpPr>
            <p:nvPr/>
          </p:nvSpPr>
          <p:spPr bwMode="auto">
            <a:xfrm>
              <a:off x="10545762" y="2168525"/>
              <a:ext cx="292100" cy="357188"/>
            </a:xfrm>
            <a:custGeom>
              <a:avLst/>
              <a:gdLst>
                <a:gd name="T0" fmla="*/ 184 w 184"/>
                <a:gd name="T1" fmla="*/ 0 h 225"/>
                <a:gd name="T2" fmla="*/ 0 w 184"/>
                <a:gd name="T3" fmla="*/ 137 h 225"/>
                <a:gd name="T4" fmla="*/ 108 w 184"/>
                <a:gd name="T5" fmla="*/ 225 h 225"/>
                <a:gd name="T6" fmla="*/ 184 w 184"/>
                <a:gd name="T7" fmla="*/ 0 h 225"/>
              </a:gdLst>
              <a:ahLst/>
              <a:cxnLst>
                <a:cxn ang="0">
                  <a:pos x="T0" y="T1"/>
                </a:cxn>
                <a:cxn ang="0">
                  <a:pos x="T2" y="T3"/>
                </a:cxn>
                <a:cxn ang="0">
                  <a:pos x="T4" y="T5"/>
                </a:cxn>
                <a:cxn ang="0">
                  <a:pos x="T6" y="T7"/>
                </a:cxn>
              </a:cxnLst>
              <a:rect l="0" t="0" r="r" b="b"/>
              <a:pathLst>
                <a:path w="184" h="225">
                  <a:moveTo>
                    <a:pt x="184" y="0"/>
                  </a:moveTo>
                  <a:lnTo>
                    <a:pt x="0" y="137"/>
                  </a:lnTo>
                  <a:lnTo>
                    <a:pt x="108" y="225"/>
                  </a:lnTo>
                  <a:lnTo>
                    <a:pt x="184"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2" name="Freeform 115"/>
            <p:cNvSpPr>
              <a:spLocks/>
            </p:cNvSpPr>
            <p:nvPr/>
          </p:nvSpPr>
          <p:spPr bwMode="auto">
            <a:xfrm>
              <a:off x="10545762" y="2168525"/>
              <a:ext cx="292100" cy="357188"/>
            </a:xfrm>
            <a:custGeom>
              <a:avLst/>
              <a:gdLst>
                <a:gd name="T0" fmla="*/ 184 w 184"/>
                <a:gd name="T1" fmla="*/ 0 h 225"/>
                <a:gd name="T2" fmla="*/ 0 w 184"/>
                <a:gd name="T3" fmla="*/ 137 h 225"/>
                <a:gd name="T4" fmla="*/ 108 w 184"/>
                <a:gd name="T5" fmla="*/ 225 h 225"/>
              </a:gdLst>
              <a:ahLst/>
              <a:cxnLst>
                <a:cxn ang="0">
                  <a:pos x="T0" y="T1"/>
                </a:cxn>
                <a:cxn ang="0">
                  <a:pos x="T2" y="T3"/>
                </a:cxn>
                <a:cxn ang="0">
                  <a:pos x="T4" y="T5"/>
                </a:cxn>
              </a:cxnLst>
              <a:rect l="0" t="0" r="r" b="b"/>
              <a:pathLst>
                <a:path w="184" h="225">
                  <a:moveTo>
                    <a:pt x="184" y="0"/>
                  </a:moveTo>
                  <a:lnTo>
                    <a:pt x="0" y="137"/>
                  </a:lnTo>
                  <a:lnTo>
                    <a:pt x="108" y="225"/>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3" name="Freeform 116"/>
            <p:cNvSpPr>
              <a:spLocks/>
            </p:cNvSpPr>
            <p:nvPr/>
          </p:nvSpPr>
          <p:spPr bwMode="auto">
            <a:xfrm>
              <a:off x="10514012" y="2130425"/>
              <a:ext cx="358775" cy="428625"/>
            </a:xfrm>
            <a:custGeom>
              <a:avLst/>
              <a:gdLst>
                <a:gd name="T0" fmla="*/ 98 w 115"/>
                <a:gd name="T1" fmla="*/ 4 h 138"/>
                <a:gd name="T2" fmla="*/ 4 w 115"/>
                <a:gd name="T3" fmla="*/ 74 h 138"/>
                <a:gd name="T4" fmla="*/ 0 w 115"/>
                <a:gd name="T5" fmla="*/ 82 h 138"/>
                <a:gd name="T6" fmla="*/ 4 w 115"/>
                <a:gd name="T7" fmla="*/ 90 h 138"/>
                <a:gd name="T8" fmla="*/ 58 w 115"/>
                <a:gd name="T9" fmla="*/ 134 h 138"/>
                <a:gd name="T10" fmla="*/ 72 w 115"/>
                <a:gd name="T11" fmla="*/ 133 h 138"/>
                <a:gd name="T12" fmla="*/ 71 w 115"/>
                <a:gd name="T13" fmla="*/ 119 h 138"/>
                <a:gd name="T14" fmla="*/ 26 w 115"/>
                <a:gd name="T15" fmla="*/ 82 h 138"/>
                <a:gd name="T16" fmla="*/ 110 w 115"/>
                <a:gd name="T17" fmla="*/ 20 h 138"/>
                <a:gd name="T18" fmla="*/ 112 w 115"/>
                <a:gd name="T19" fmla="*/ 6 h 138"/>
                <a:gd name="T20" fmla="*/ 98 w 115"/>
                <a:gd name="T21" fmla="*/ 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15" h="138">
                  <a:moveTo>
                    <a:pt x="98" y="4"/>
                  </a:moveTo>
                  <a:cubicBezTo>
                    <a:pt x="4" y="74"/>
                    <a:pt x="4" y="74"/>
                    <a:pt x="4" y="74"/>
                  </a:cubicBezTo>
                  <a:cubicBezTo>
                    <a:pt x="2" y="76"/>
                    <a:pt x="0" y="79"/>
                    <a:pt x="0" y="82"/>
                  </a:cubicBezTo>
                  <a:cubicBezTo>
                    <a:pt x="0" y="85"/>
                    <a:pt x="1" y="88"/>
                    <a:pt x="4" y="90"/>
                  </a:cubicBezTo>
                  <a:cubicBezTo>
                    <a:pt x="58" y="134"/>
                    <a:pt x="58" y="134"/>
                    <a:pt x="58" y="134"/>
                  </a:cubicBezTo>
                  <a:cubicBezTo>
                    <a:pt x="63" y="138"/>
                    <a:pt x="69" y="137"/>
                    <a:pt x="72" y="133"/>
                  </a:cubicBezTo>
                  <a:cubicBezTo>
                    <a:pt x="76" y="129"/>
                    <a:pt x="75" y="122"/>
                    <a:pt x="71" y="119"/>
                  </a:cubicBezTo>
                  <a:cubicBezTo>
                    <a:pt x="26" y="82"/>
                    <a:pt x="26" y="82"/>
                    <a:pt x="26" y="82"/>
                  </a:cubicBezTo>
                  <a:cubicBezTo>
                    <a:pt x="110" y="20"/>
                    <a:pt x="110" y="20"/>
                    <a:pt x="110" y="20"/>
                  </a:cubicBezTo>
                  <a:cubicBezTo>
                    <a:pt x="114" y="16"/>
                    <a:pt x="115" y="10"/>
                    <a:pt x="112" y="6"/>
                  </a:cubicBezTo>
                  <a:cubicBezTo>
                    <a:pt x="108" y="1"/>
                    <a:pt x="102" y="0"/>
                    <a:pt x="98" y="4"/>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4" name="Oval 117"/>
            <p:cNvSpPr>
              <a:spLocks noChangeArrowheads="1"/>
            </p:cNvSpPr>
            <p:nvPr/>
          </p:nvSpPr>
          <p:spPr bwMode="auto">
            <a:xfrm>
              <a:off x="10655300" y="3663950"/>
              <a:ext cx="55562" cy="46038"/>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5" name="Freeform 118"/>
            <p:cNvSpPr>
              <a:spLocks/>
            </p:cNvSpPr>
            <p:nvPr/>
          </p:nvSpPr>
          <p:spPr bwMode="auto">
            <a:xfrm>
              <a:off x="10601325" y="3657600"/>
              <a:ext cx="68262" cy="38100"/>
            </a:xfrm>
            <a:custGeom>
              <a:avLst/>
              <a:gdLst>
                <a:gd name="T0" fmla="*/ 22 w 22"/>
                <a:gd name="T1" fmla="*/ 8 h 12"/>
                <a:gd name="T2" fmla="*/ 8 w 22"/>
                <a:gd name="T3" fmla="*/ 0 h 12"/>
                <a:gd name="T4" fmla="*/ 1 w 22"/>
                <a:gd name="T5" fmla="*/ 2 h 12"/>
                <a:gd name="T6" fmla="*/ 0 w 22"/>
                <a:gd name="T7" fmla="*/ 5 h 12"/>
                <a:gd name="T8" fmla="*/ 3 w 22"/>
                <a:gd name="T9" fmla="*/ 6 h 12"/>
                <a:gd name="T10" fmla="*/ 8 w 22"/>
                <a:gd name="T11" fmla="*/ 4 h 12"/>
                <a:gd name="T12" fmla="*/ 18 w 22"/>
                <a:gd name="T13" fmla="*/ 10 h 12"/>
                <a:gd name="T14" fmla="*/ 21 w 22"/>
                <a:gd name="T15" fmla="*/ 11 h 12"/>
                <a:gd name="T16" fmla="*/ 22 w 22"/>
                <a:gd name="T17" fmla="*/ 8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2" h="12">
                  <a:moveTo>
                    <a:pt x="22" y="8"/>
                  </a:moveTo>
                  <a:cubicBezTo>
                    <a:pt x="19" y="3"/>
                    <a:pt x="14" y="0"/>
                    <a:pt x="8" y="0"/>
                  </a:cubicBezTo>
                  <a:cubicBezTo>
                    <a:pt x="6" y="0"/>
                    <a:pt x="3" y="1"/>
                    <a:pt x="1" y="2"/>
                  </a:cubicBezTo>
                  <a:cubicBezTo>
                    <a:pt x="0" y="3"/>
                    <a:pt x="0" y="4"/>
                    <a:pt x="0" y="5"/>
                  </a:cubicBezTo>
                  <a:cubicBezTo>
                    <a:pt x="1" y="6"/>
                    <a:pt x="2" y="6"/>
                    <a:pt x="3" y="6"/>
                  </a:cubicBezTo>
                  <a:cubicBezTo>
                    <a:pt x="5" y="5"/>
                    <a:pt x="7" y="4"/>
                    <a:pt x="8" y="4"/>
                  </a:cubicBezTo>
                  <a:cubicBezTo>
                    <a:pt x="12" y="4"/>
                    <a:pt x="16" y="7"/>
                    <a:pt x="18" y="10"/>
                  </a:cubicBezTo>
                  <a:cubicBezTo>
                    <a:pt x="19" y="11"/>
                    <a:pt x="20" y="12"/>
                    <a:pt x="21" y="11"/>
                  </a:cubicBezTo>
                  <a:cubicBezTo>
                    <a:pt x="22" y="10"/>
                    <a:pt x="22" y="9"/>
                    <a:pt x="22" y="8"/>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6" name="Freeform 119"/>
            <p:cNvSpPr>
              <a:spLocks/>
            </p:cNvSpPr>
            <p:nvPr/>
          </p:nvSpPr>
          <p:spPr bwMode="auto">
            <a:xfrm>
              <a:off x="10601325" y="3683000"/>
              <a:ext cx="68262" cy="39688"/>
            </a:xfrm>
            <a:custGeom>
              <a:avLst/>
              <a:gdLst>
                <a:gd name="T0" fmla="*/ 20 w 22"/>
                <a:gd name="T1" fmla="*/ 1 h 13"/>
                <a:gd name="T2" fmla="*/ 15 w 22"/>
                <a:gd name="T3" fmla="*/ 0 h 13"/>
                <a:gd name="T4" fmla="*/ 1 w 22"/>
                <a:gd name="T5" fmla="*/ 10 h 13"/>
                <a:gd name="T6" fmla="*/ 2 w 22"/>
                <a:gd name="T7" fmla="*/ 13 h 13"/>
                <a:gd name="T8" fmla="*/ 4 w 22"/>
                <a:gd name="T9" fmla="*/ 11 h 13"/>
                <a:gd name="T10" fmla="*/ 15 w 22"/>
                <a:gd name="T11" fmla="*/ 4 h 13"/>
                <a:gd name="T12" fmla="*/ 19 w 22"/>
                <a:gd name="T13" fmla="*/ 5 h 13"/>
                <a:gd name="T14" fmla="*/ 21 w 22"/>
                <a:gd name="T15" fmla="*/ 3 h 13"/>
                <a:gd name="T16" fmla="*/ 20 w 22"/>
                <a:gd name="T17" fmla="*/ 1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2" h="13">
                  <a:moveTo>
                    <a:pt x="20" y="1"/>
                  </a:moveTo>
                  <a:cubicBezTo>
                    <a:pt x="18" y="0"/>
                    <a:pt x="17" y="0"/>
                    <a:pt x="15" y="0"/>
                  </a:cubicBezTo>
                  <a:cubicBezTo>
                    <a:pt x="9" y="0"/>
                    <a:pt x="3" y="4"/>
                    <a:pt x="1" y="10"/>
                  </a:cubicBezTo>
                  <a:cubicBezTo>
                    <a:pt x="0" y="11"/>
                    <a:pt x="1" y="12"/>
                    <a:pt x="2" y="13"/>
                  </a:cubicBezTo>
                  <a:cubicBezTo>
                    <a:pt x="3" y="13"/>
                    <a:pt x="4" y="12"/>
                    <a:pt x="4" y="11"/>
                  </a:cubicBezTo>
                  <a:cubicBezTo>
                    <a:pt x="6" y="7"/>
                    <a:pt x="10" y="4"/>
                    <a:pt x="15" y="4"/>
                  </a:cubicBezTo>
                  <a:cubicBezTo>
                    <a:pt x="16" y="4"/>
                    <a:pt x="17" y="4"/>
                    <a:pt x="19" y="5"/>
                  </a:cubicBezTo>
                  <a:cubicBezTo>
                    <a:pt x="20" y="5"/>
                    <a:pt x="21" y="4"/>
                    <a:pt x="21" y="3"/>
                  </a:cubicBezTo>
                  <a:cubicBezTo>
                    <a:pt x="22" y="2"/>
                    <a:pt x="21" y="1"/>
                    <a:pt x="20" y="1"/>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7" name="Freeform 120"/>
            <p:cNvSpPr>
              <a:spLocks/>
            </p:cNvSpPr>
            <p:nvPr/>
          </p:nvSpPr>
          <p:spPr bwMode="auto">
            <a:xfrm>
              <a:off x="10701337" y="3657600"/>
              <a:ext cx="68262" cy="38100"/>
            </a:xfrm>
            <a:custGeom>
              <a:avLst/>
              <a:gdLst>
                <a:gd name="T0" fmla="*/ 4 w 22"/>
                <a:gd name="T1" fmla="*/ 10 h 12"/>
                <a:gd name="T2" fmla="*/ 14 w 22"/>
                <a:gd name="T3" fmla="*/ 4 h 12"/>
                <a:gd name="T4" fmla="*/ 19 w 22"/>
                <a:gd name="T5" fmla="*/ 6 h 12"/>
                <a:gd name="T6" fmla="*/ 22 w 22"/>
                <a:gd name="T7" fmla="*/ 5 h 12"/>
                <a:gd name="T8" fmla="*/ 21 w 22"/>
                <a:gd name="T9" fmla="*/ 2 h 12"/>
                <a:gd name="T10" fmla="*/ 14 w 22"/>
                <a:gd name="T11" fmla="*/ 0 h 12"/>
                <a:gd name="T12" fmla="*/ 0 w 22"/>
                <a:gd name="T13" fmla="*/ 8 h 12"/>
                <a:gd name="T14" fmla="*/ 1 w 22"/>
                <a:gd name="T15" fmla="*/ 11 h 12"/>
                <a:gd name="T16" fmla="*/ 4 w 22"/>
                <a:gd name="T17" fmla="*/ 10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2" h="12">
                  <a:moveTo>
                    <a:pt x="4" y="10"/>
                  </a:moveTo>
                  <a:cubicBezTo>
                    <a:pt x="6" y="7"/>
                    <a:pt x="10" y="4"/>
                    <a:pt x="14" y="4"/>
                  </a:cubicBezTo>
                  <a:cubicBezTo>
                    <a:pt x="15" y="4"/>
                    <a:pt x="17" y="5"/>
                    <a:pt x="19" y="6"/>
                  </a:cubicBezTo>
                  <a:cubicBezTo>
                    <a:pt x="20" y="6"/>
                    <a:pt x="21" y="6"/>
                    <a:pt x="22" y="5"/>
                  </a:cubicBezTo>
                  <a:cubicBezTo>
                    <a:pt x="22" y="4"/>
                    <a:pt x="22" y="3"/>
                    <a:pt x="21" y="2"/>
                  </a:cubicBezTo>
                  <a:cubicBezTo>
                    <a:pt x="19" y="1"/>
                    <a:pt x="16" y="0"/>
                    <a:pt x="14" y="0"/>
                  </a:cubicBezTo>
                  <a:cubicBezTo>
                    <a:pt x="8" y="0"/>
                    <a:pt x="3" y="3"/>
                    <a:pt x="0" y="8"/>
                  </a:cubicBezTo>
                  <a:cubicBezTo>
                    <a:pt x="0" y="9"/>
                    <a:pt x="0" y="10"/>
                    <a:pt x="1" y="11"/>
                  </a:cubicBezTo>
                  <a:cubicBezTo>
                    <a:pt x="2" y="12"/>
                    <a:pt x="3" y="11"/>
                    <a:pt x="4" y="10"/>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8" name="Freeform 121"/>
            <p:cNvSpPr>
              <a:spLocks/>
            </p:cNvSpPr>
            <p:nvPr/>
          </p:nvSpPr>
          <p:spPr bwMode="auto">
            <a:xfrm>
              <a:off x="10701337" y="3683000"/>
              <a:ext cx="68262" cy="39688"/>
            </a:xfrm>
            <a:custGeom>
              <a:avLst/>
              <a:gdLst>
                <a:gd name="T0" fmla="*/ 3 w 22"/>
                <a:gd name="T1" fmla="*/ 5 h 13"/>
                <a:gd name="T2" fmla="*/ 7 w 22"/>
                <a:gd name="T3" fmla="*/ 4 h 13"/>
                <a:gd name="T4" fmla="*/ 18 w 22"/>
                <a:gd name="T5" fmla="*/ 11 h 13"/>
                <a:gd name="T6" fmla="*/ 20 w 22"/>
                <a:gd name="T7" fmla="*/ 13 h 13"/>
                <a:gd name="T8" fmla="*/ 21 w 22"/>
                <a:gd name="T9" fmla="*/ 10 h 13"/>
                <a:gd name="T10" fmla="*/ 7 w 22"/>
                <a:gd name="T11" fmla="*/ 0 h 13"/>
                <a:gd name="T12" fmla="*/ 2 w 22"/>
                <a:gd name="T13" fmla="*/ 1 h 13"/>
                <a:gd name="T14" fmla="*/ 1 w 22"/>
                <a:gd name="T15" fmla="*/ 3 h 13"/>
                <a:gd name="T16" fmla="*/ 3 w 22"/>
                <a:gd name="T17" fmla="*/ 5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2" h="13">
                  <a:moveTo>
                    <a:pt x="3" y="5"/>
                  </a:moveTo>
                  <a:cubicBezTo>
                    <a:pt x="5" y="4"/>
                    <a:pt x="6" y="4"/>
                    <a:pt x="7" y="4"/>
                  </a:cubicBezTo>
                  <a:cubicBezTo>
                    <a:pt x="12" y="4"/>
                    <a:pt x="16" y="7"/>
                    <a:pt x="18" y="11"/>
                  </a:cubicBezTo>
                  <a:cubicBezTo>
                    <a:pt x="18" y="12"/>
                    <a:pt x="19" y="13"/>
                    <a:pt x="20" y="13"/>
                  </a:cubicBezTo>
                  <a:cubicBezTo>
                    <a:pt x="21" y="12"/>
                    <a:pt x="22" y="11"/>
                    <a:pt x="21" y="10"/>
                  </a:cubicBezTo>
                  <a:cubicBezTo>
                    <a:pt x="19" y="4"/>
                    <a:pt x="13" y="0"/>
                    <a:pt x="7" y="0"/>
                  </a:cubicBezTo>
                  <a:cubicBezTo>
                    <a:pt x="5" y="0"/>
                    <a:pt x="4" y="0"/>
                    <a:pt x="2" y="1"/>
                  </a:cubicBezTo>
                  <a:cubicBezTo>
                    <a:pt x="1" y="1"/>
                    <a:pt x="0" y="2"/>
                    <a:pt x="1" y="3"/>
                  </a:cubicBezTo>
                  <a:cubicBezTo>
                    <a:pt x="1" y="4"/>
                    <a:pt x="2" y="5"/>
                    <a:pt x="3" y="5"/>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9" name="Freeform 122"/>
            <p:cNvSpPr>
              <a:spLocks noEditPoints="1"/>
            </p:cNvSpPr>
            <p:nvPr/>
          </p:nvSpPr>
          <p:spPr bwMode="auto">
            <a:xfrm>
              <a:off x="7916863" y="3810000"/>
              <a:ext cx="320675" cy="347663"/>
            </a:xfrm>
            <a:custGeom>
              <a:avLst/>
              <a:gdLst>
                <a:gd name="T0" fmla="*/ 103 w 103"/>
                <a:gd name="T1" fmla="*/ 45 h 112"/>
                <a:gd name="T2" fmla="*/ 88 w 103"/>
                <a:gd name="T3" fmla="*/ 50 h 112"/>
                <a:gd name="T4" fmla="*/ 81 w 103"/>
                <a:gd name="T5" fmla="*/ 48 h 112"/>
                <a:gd name="T6" fmla="*/ 71 w 103"/>
                <a:gd name="T7" fmla="*/ 56 h 112"/>
                <a:gd name="T8" fmla="*/ 65 w 103"/>
                <a:gd name="T9" fmla="*/ 59 h 112"/>
                <a:gd name="T10" fmla="*/ 60 w 103"/>
                <a:gd name="T11" fmla="*/ 61 h 112"/>
                <a:gd name="T12" fmla="*/ 60 w 103"/>
                <a:gd name="T13" fmla="*/ 112 h 112"/>
                <a:gd name="T14" fmla="*/ 103 w 103"/>
                <a:gd name="T15" fmla="*/ 112 h 112"/>
                <a:gd name="T16" fmla="*/ 103 w 103"/>
                <a:gd name="T17" fmla="*/ 45 h 112"/>
                <a:gd name="T18" fmla="*/ 1 w 103"/>
                <a:gd name="T19" fmla="*/ 0 h 112"/>
                <a:gd name="T20" fmla="*/ 0 w 103"/>
                <a:gd name="T21" fmla="*/ 2 h 112"/>
                <a:gd name="T22" fmla="*/ 2 w 103"/>
                <a:gd name="T23" fmla="*/ 2 h 112"/>
                <a:gd name="T24" fmla="*/ 1 w 103"/>
                <a:gd name="T25" fmla="*/ 0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3" h="112">
                  <a:moveTo>
                    <a:pt x="103" y="45"/>
                  </a:moveTo>
                  <a:cubicBezTo>
                    <a:pt x="99" y="48"/>
                    <a:pt x="94" y="50"/>
                    <a:pt x="88" y="50"/>
                  </a:cubicBezTo>
                  <a:cubicBezTo>
                    <a:pt x="86" y="50"/>
                    <a:pt x="83" y="49"/>
                    <a:pt x="81" y="48"/>
                  </a:cubicBezTo>
                  <a:cubicBezTo>
                    <a:pt x="78" y="52"/>
                    <a:pt x="75" y="54"/>
                    <a:pt x="71" y="56"/>
                  </a:cubicBezTo>
                  <a:cubicBezTo>
                    <a:pt x="65" y="59"/>
                    <a:pt x="65" y="59"/>
                    <a:pt x="65" y="59"/>
                  </a:cubicBezTo>
                  <a:cubicBezTo>
                    <a:pt x="63" y="60"/>
                    <a:pt x="61" y="60"/>
                    <a:pt x="60" y="61"/>
                  </a:cubicBezTo>
                  <a:cubicBezTo>
                    <a:pt x="60" y="112"/>
                    <a:pt x="60" y="112"/>
                    <a:pt x="60" y="112"/>
                  </a:cubicBezTo>
                  <a:cubicBezTo>
                    <a:pt x="103" y="112"/>
                    <a:pt x="103" y="112"/>
                    <a:pt x="103" y="112"/>
                  </a:cubicBezTo>
                  <a:cubicBezTo>
                    <a:pt x="103" y="45"/>
                    <a:pt x="103" y="45"/>
                    <a:pt x="103" y="45"/>
                  </a:cubicBezTo>
                  <a:moveTo>
                    <a:pt x="1" y="0"/>
                  </a:moveTo>
                  <a:cubicBezTo>
                    <a:pt x="0" y="2"/>
                    <a:pt x="0" y="2"/>
                    <a:pt x="0" y="2"/>
                  </a:cubicBezTo>
                  <a:cubicBezTo>
                    <a:pt x="2" y="2"/>
                    <a:pt x="2" y="2"/>
                    <a:pt x="2" y="2"/>
                  </a:cubicBezTo>
                  <a:cubicBezTo>
                    <a:pt x="1" y="0"/>
                    <a:pt x="1" y="0"/>
                    <a:pt x="1" y="0"/>
                  </a:cubicBezTo>
                </a:path>
              </a:pathLst>
            </a:custGeom>
            <a:solidFill>
              <a:srgbClr val="5CA15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0" name="Freeform 123"/>
            <p:cNvSpPr>
              <a:spLocks noEditPoints="1"/>
            </p:cNvSpPr>
            <p:nvPr/>
          </p:nvSpPr>
          <p:spPr bwMode="auto">
            <a:xfrm>
              <a:off x="7920038" y="3800475"/>
              <a:ext cx="249237" cy="198438"/>
            </a:xfrm>
            <a:custGeom>
              <a:avLst/>
              <a:gdLst>
                <a:gd name="T0" fmla="*/ 65 w 80"/>
                <a:gd name="T1" fmla="*/ 33 h 64"/>
                <a:gd name="T2" fmla="*/ 64 w 80"/>
                <a:gd name="T3" fmla="*/ 35 h 64"/>
                <a:gd name="T4" fmla="*/ 58 w 80"/>
                <a:gd name="T5" fmla="*/ 39 h 64"/>
                <a:gd name="T6" fmla="*/ 59 w 80"/>
                <a:gd name="T7" fmla="*/ 45 h 64"/>
                <a:gd name="T8" fmla="*/ 59 w 80"/>
                <a:gd name="T9" fmla="*/ 54 h 64"/>
                <a:gd name="T10" fmla="*/ 59 w 80"/>
                <a:gd name="T11" fmla="*/ 54 h 64"/>
                <a:gd name="T12" fmla="*/ 59 w 80"/>
                <a:gd name="T13" fmla="*/ 64 h 64"/>
                <a:gd name="T14" fmla="*/ 64 w 80"/>
                <a:gd name="T15" fmla="*/ 62 h 64"/>
                <a:gd name="T16" fmla="*/ 70 w 80"/>
                <a:gd name="T17" fmla="*/ 59 h 64"/>
                <a:gd name="T18" fmla="*/ 80 w 80"/>
                <a:gd name="T19" fmla="*/ 51 h 64"/>
                <a:gd name="T20" fmla="*/ 72 w 80"/>
                <a:gd name="T21" fmla="*/ 46 h 64"/>
                <a:gd name="T22" fmla="*/ 65 w 80"/>
                <a:gd name="T23" fmla="*/ 33 h 64"/>
                <a:gd name="T24" fmla="*/ 1 w 80"/>
                <a:gd name="T25" fmla="*/ 0 h 64"/>
                <a:gd name="T26" fmla="*/ 0 w 80"/>
                <a:gd name="T27" fmla="*/ 3 h 64"/>
                <a:gd name="T28" fmla="*/ 1 w 80"/>
                <a:gd name="T29" fmla="*/ 5 h 64"/>
                <a:gd name="T30" fmla="*/ 3 w 80"/>
                <a:gd name="T31" fmla="*/ 5 h 64"/>
                <a:gd name="T32" fmla="*/ 1 w 80"/>
                <a:gd name="T33" fmla="*/ 0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80" h="64">
                  <a:moveTo>
                    <a:pt x="65" y="33"/>
                  </a:moveTo>
                  <a:cubicBezTo>
                    <a:pt x="64" y="35"/>
                    <a:pt x="64" y="35"/>
                    <a:pt x="64" y="35"/>
                  </a:cubicBezTo>
                  <a:cubicBezTo>
                    <a:pt x="62" y="37"/>
                    <a:pt x="60" y="38"/>
                    <a:pt x="58" y="39"/>
                  </a:cubicBezTo>
                  <a:cubicBezTo>
                    <a:pt x="59" y="41"/>
                    <a:pt x="59" y="43"/>
                    <a:pt x="59" y="45"/>
                  </a:cubicBezTo>
                  <a:cubicBezTo>
                    <a:pt x="59" y="54"/>
                    <a:pt x="59" y="54"/>
                    <a:pt x="59" y="54"/>
                  </a:cubicBezTo>
                  <a:cubicBezTo>
                    <a:pt x="59" y="54"/>
                    <a:pt x="59" y="54"/>
                    <a:pt x="59" y="54"/>
                  </a:cubicBezTo>
                  <a:cubicBezTo>
                    <a:pt x="59" y="64"/>
                    <a:pt x="59" y="64"/>
                    <a:pt x="59" y="64"/>
                  </a:cubicBezTo>
                  <a:cubicBezTo>
                    <a:pt x="60" y="63"/>
                    <a:pt x="62" y="63"/>
                    <a:pt x="64" y="62"/>
                  </a:cubicBezTo>
                  <a:cubicBezTo>
                    <a:pt x="70" y="59"/>
                    <a:pt x="70" y="59"/>
                    <a:pt x="70" y="59"/>
                  </a:cubicBezTo>
                  <a:cubicBezTo>
                    <a:pt x="74" y="57"/>
                    <a:pt x="77" y="55"/>
                    <a:pt x="80" y="51"/>
                  </a:cubicBezTo>
                  <a:cubicBezTo>
                    <a:pt x="77" y="50"/>
                    <a:pt x="74" y="49"/>
                    <a:pt x="72" y="46"/>
                  </a:cubicBezTo>
                  <a:cubicBezTo>
                    <a:pt x="68" y="43"/>
                    <a:pt x="66" y="38"/>
                    <a:pt x="65" y="33"/>
                  </a:cubicBezTo>
                  <a:moveTo>
                    <a:pt x="1" y="0"/>
                  </a:moveTo>
                  <a:cubicBezTo>
                    <a:pt x="0" y="3"/>
                    <a:pt x="0" y="3"/>
                    <a:pt x="0" y="3"/>
                  </a:cubicBezTo>
                  <a:cubicBezTo>
                    <a:pt x="1" y="5"/>
                    <a:pt x="1" y="5"/>
                    <a:pt x="1" y="5"/>
                  </a:cubicBezTo>
                  <a:cubicBezTo>
                    <a:pt x="3" y="5"/>
                    <a:pt x="3" y="5"/>
                    <a:pt x="3" y="5"/>
                  </a:cubicBezTo>
                  <a:cubicBezTo>
                    <a:pt x="2" y="3"/>
                    <a:pt x="1" y="1"/>
                    <a:pt x="1" y="0"/>
                  </a:cubicBezTo>
                </a:path>
              </a:pathLst>
            </a:custGeom>
            <a:solidFill>
              <a:srgbClr val="9A793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1" name="Freeform 124"/>
            <p:cNvSpPr>
              <a:spLocks/>
            </p:cNvSpPr>
            <p:nvPr/>
          </p:nvSpPr>
          <p:spPr bwMode="auto">
            <a:xfrm>
              <a:off x="7869238" y="3552825"/>
              <a:ext cx="190500" cy="188913"/>
            </a:xfrm>
            <a:custGeom>
              <a:avLst/>
              <a:gdLst>
                <a:gd name="T0" fmla="*/ 52 w 61"/>
                <a:gd name="T1" fmla="*/ 9 h 61"/>
                <a:gd name="T2" fmla="*/ 21 w 61"/>
                <a:gd name="T3" fmla="*/ 9 h 61"/>
                <a:gd name="T4" fmla="*/ 8 w 61"/>
                <a:gd name="T5" fmla="*/ 21 h 61"/>
                <a:gd name="T6" fmla="*/ 8 w 61"/>
                <a:gd name="T7" fmla="*/ 53 h 61"/>
                <a:gd name="T8" fmla="*/ 40 w 61"/>
                <a:gd name="T9" fmla="*/ 53 h 61"/>
                <a:gd name="T10" fmla="*/ 52 w 61"/>
                <a:gd name="T11" fmla="*/ 40 h 61"/>
                <a:gd name="T12" fmla="*/ 52 w 61"/>
                <a:gd name="T13" fmla="*/ 9 h 61"/>
              </a:gdLst>
              <a:ahLst/>
              <a:cxnLst>
                <a:cxn ang="0">
                  <a:pos x="T0" y="T1"/>
                </a:cxn>
                <a:cxn ang="0">
                  <a:pos x="T2" y="T3"/>
                </a:cxn>
                <a:cxn ang="0">
                  <a:pos x="T4" y="T5"/>
                </a:cxn>
                <a:cxn ang="0">
                  <a:pos x="T6" y="T7"/>
                </a:cxn>
                <a:cxn ang="0">
                  <a:pos x="T8" y="T9"/>
                </a:cxn>
                <a:cxn ang="0">
                  <a:pos x="T10" y="T11"/>
                </a:cxn>
                <a:cxn ang="0">
                  <a:pos x="T12" y="T13"/>
                </a:cxn>
              </a:cxnLst>
              <a:rect l="0" t="0" r="r" b="b"/>
              <a:pathLst>
                <a:path w="61" h="61">
                  <a:moveTo>
                    <a:pt x="52" y="9"/>
                  </a:moveTo>
                  <a:cubicBezTo>
                    <a:pt x="44" y="0"/>
                    <a:pt x="29" y="0"/>
                    <a:pt x="21" y="9"/>
                  </a:cubicBezTo>
                  <a:cubicBezTo>
                    <a:pt x="8" y="21"/>
                    <a:pt x="8" y="21"/>
                    <a:pt x="8" y="21"/>
                  </a:cubicBezTo>
                  <a:cubicBezTo>
                    <a:pt x="0" y="30"/>
                    <a:pt x="0" y="44"/>
                    <a:pt x="8" y="53"/>
                  </a:cubicBezTo>
                  <a:cubicBezTo>
                    <a:pt x="17" y="61"/>
                    <a:pt x="31" y="61"/>
                    <a:pt x="40" y="53"/>
                  </a:cubicBezTo>
                  <a:cubicBezTo>
                    <a:pt x="52" y="40"/>
                    <a:pt x="52" y="40"/>
                    <a:pt x="52" y="40"/>
                  </a:cubicBezTo>
                  <a:cubicBezTo>
                    <a:pt x="61" y="32"/>
                    <a:pt x="61" y="18"/>
                    <a:pt x="52" y="9"/>
                  </a:cubicBezTo>
                </a:path>
              </a:pathLst>
            </a:custGeom>
            <a:solidFill>
              <a:srgbClr val="AD7E2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2" name="Freeform 125"/>
            <p:cNvSpPr>
              <a:spLocks/>
            </p:cNvSpPr>
            <p:nvPr/>
          </p:nvSpPr>
          <p:spPr bwMode="auto">
            <a:xfrm>
              <a:off x="7894638" y="3579813"/>
              <a:ext cx="158750" cy="155575"/>
            </a:xfrm>
            <a:custGeom>
              <a:avLst/>
              <a:gdLst>
                <a:gd name="T0" fmla="*/ 44 w 51"/>
                <a:gd name="T1" fmla="*/ 0 h 50"/>
                <a:gd name="T2" fmla="*/ 0 w 51"/>
                <a:gd name="T3" fmla="*/ 44 h 50"/>
                <a:gd name="T4" fmla="*/ 14 w 51"/>
                <a:gd name="T5" fmla="*/ 50 h 50"/>
                <a:gd name="T6" fmla="*/ 15 w 51"/>
                <a:gd name="T7" fmla="*/ 49 h 50"/>
                <a:gd name="T8" fmla="*/ 38 w 51"/>
                <a:gd name="T9" fmla="*/ 25 h 50"/>
                <a:gd name="T10" fmla="*/ 51 w 51"/>
                <a:gd name="T11" fmla="*/ 19 h 50"/>
                <a:gd name="T12" fmla="*/ 51 w 51"/>
                <a:gd name="T13" fmla="*/ 16 h 50"/>
                <a:gd name="T14" fmla="*/ 44 w 51"/>
                <a:gd name="T15" fmla="*/ 0 h 50"/>
                <a:gd name="T16" fmla="*/ 44 w 51"/>
                <a:gd name="T17" fmla="*/ 0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1" h="50">
                  <a:moveTo>
                    <a:pt x="44" y="0"/>
                  </a:moveTo>
                  <a:cubicBezTo>
                    <a:pt x="0" y="44"/>
                    <a:pt x="0" y="44"/>
                    <a:pt x="0" y="44"/>
                  </a:cubicBezTo>
                  <a:cubicBezTo>
                    <a:pt x="4" y="47"/>
                    <a:pt x="9" y="49"/>
                    <a:pt x="14" y="50"/>
                  </a:cubicBezTo>
                  <a:cubicBezTo>
                    <a:pt x="14" y="50"/>
                    <a:pt x="14" y="49"/>
                    <a:pt x="15" y="49"/>
                  </a:cubicBezTo>
                  <a:cubicBezTo>
                    <a:pt x="38" y="25"/>
                    <a:pt x="38" y="25"/>
                    <a:pt x="38" y="25"/>
                  </a:cubicBezTo>
                  <a:cubicBezTo>
                    <a:pt x="42" y="22"/>
                    <a:pt x="46" y="20"/>
                    <a:pt x="51" y="19"/>
                  </a:cubicBezTo>
                  <a:cubicBezTo>
                    <a:pt x="51" y="18"/>
                    <a:pt x="51" y="17"/>
                    <a:pt x="51" y="16"/>
                  </a:cubicBezTo>
                  <a:cubicBezTo>
                    <a:pt x="51" y="10"/>
                    <a:pt x="49" y="4"/>
                    <a:pt x="44" y="0"/>
                  </a:cubicBezTo>
                  <a:cubicBezTo>
                    <a:pt x="44" y="0"/>
                    <a:pt x="44" y="0"/>
                    <a:pt x="44" y="0"/>
                  </a:cubicBezTo>
                </a:path>
              </a:pathLst>
            </a:custGeom>
            <a:solidFill>
              <a:srgbClr val="9A793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3" name="Freeform 126"/>
            <p:cNvSpPr>
              <a:spLocks/>
            </p:cNvSpPr>
            <p:nvPr/>
          </p:nvSpPr>
          <p:spPr bwMode="auto">
            <a:xfrm>
              <a:off x="7913688" y="3633788"/>
              <a:ext cx="223837" cy="222250"/>
            </a:xfrm>
            <a:custGeom>
              <a:avLst/>
              <a:gdLst>
                <a:gd name="T0" fmla="*/ 64 w 72"/>
                <a:gd name="T1" fmla="*/ 8 h 72"/>
                <a:gd name="T2" fmla="*/ 64 w 72"/>
                <a:gd name="T3" fmla="*/ 8 h 72"/>
                <a:gd name="T4" fmla="*/ 32 w 72"/>
                <a:gd name="T5" fmla="*/ 8 h 72"/>
                <a:gd name="T6" fmla="*/ 9 w 72"/>
                <a:gd name="T7" fmla="*/ 32 h 72"/>
                <a:gd name="T8" fmla="*/ 9 w 72"/>
                <a:gd name="T9" fmla="*/ 63 h 72"/>
                <a:gd name="T10" fmla="*/ 40 w 72"/>
                <a:gd name="T11" fmla="*/ 63 h 72"/>
                <a:gd name="T12" fmla="*/ 64 w 72"/>
                <a:gd name="T13" fmla="*/ 40 h 72"/>
                <a:gd name="T14" fmla="*/ 64 w 72"/>
                <a:gd name="T15" fmla="*/ 8 h 7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2" h="72">
                  <a:moveTo>
                    <a:pt x="64" y="8"/>
                  </a:moveTo>
                  <a:cubicBezTo>
                    <a:pt x="64" y="8"/>
                    <a:pt x="64" y="8"/>
                    <a:pt x="64" y="8"/>
                  </a:cubicBezTo>
                  <a:cubicBezTo>
                    <a:pt x="55" y="0"/>
                    <a:pt x="41" y="0"/>
                    <a:pt x="32" y="8"/>
                  </a:cubicBezTo>
                  <a:cubicBezTo>
                    <a:pt x="9" y="32"/>
                    <a:pt x="9" y="32"/>
                    <a:pt x="9" y="32"/>
                  </a:cubicBezTo>
                  <a:cubicBezTo>
                    <a:pt x="0" y="41"/>
                    <a:pt x="0" y="55"/>
                    <a:pt x="9" y="63"/>
                  </a:cubicBezTo>
                  <a:cubicBezTo>
                    <a:pt x="17" y="72"/>
                    <a:pt x="31" y="72"/>
                    <a:pt x="40" y="63"/>
                  </a:cubicBezTo>
                  <a:cubicBezTo>
                    <a:pt x="64" y="40"/>
                    <a:pt x="64" y="40"/>
                    <a:pt x="64" y="40"/>
                  </a:cubicBezTo>
                  <a:cubicBezTo>
                    <a:pt x="72" y="31"/>
                    <a:pt x="72" y="17"/>
                    <a:pt x="64" y="8"/>
                  </a:cubicBezTo>
                </a:path>
              </a:pathLst>
            </a:custGeom>
            <a:solidFill>
              <a:srgbClr val="AD7E2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4" name="Freeform 127"/>
            <p:cNvSpPr>
              <a:spLocks/>
            </p:cNvSpPr>
            <p:nvPr/>
          </p:nvSpPr>
          <p:spPr bwMode="auto">
            <a:xfrm>
              <a:off x="7953375" y="3657600"/>
              <a:ext cx="177800" cy="165100"/>
            </a:xfrm>
            <a:custGeom>
              <a:avLst/>
              <a:gdLst>
                <a:gd name="T0" fmla="*/ 51 w 57"/>
                <a:gd name="T1" fmla="*/ 0 h 53"/>
                <a:gd name="T2" fmla="*/ 0 w 57"/>
                <a:gd name="T3" fmla="*/ 51 h 53"/>
                <a:gd name="T4" fmla="*/ 7 w 57"/>
                <a:gd name="T5" fmla="*/ 51 h 53"/>
                <a:gd name="T6" fmla="*/ 18 w 57"/>
                <a:gd name="T7" fmla="*/ 53 h 53"/>
                <a:gd name="T8" fmla="*/ 21 w 57"/>
                <a:gd name="T9" fmla="*/ 49 h 53"/>
                <a:gd name="T10" fmla="*/ 45 w 57"/>
                <a:gd name="T11" fmla="*/ 26 h 53"/>
                <a:gd name="T12" fmla="*/ 57 w 57"/>
                <a:gd name="T13" fmla="*/ 20 h 53"/>
                <a:gd name="T14" fmla="*/ 57 w 57"/>
                <a:gd name="T15" fmla="*/ 16 h 53"/>
                <a:gd name="T16" fmla="*/ 51 w 57"/>
                <a:gd name="T17" fmla="*/ 0 h 53"/>
                <a:gd name="T18" fmla="*/ 51 w 57"/>
                <a:gd name="T19" fmla="*/ 0 h 53"/>
                <a:gd name="T20" fmla="*/ 51 w 57"/>
                <a:gd name="T21" fmla="*/ 0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7" h="53">
                  <a:moveTo>
                    <a:pt x="51" y="0"/>
                  </a:moveTo>
                  <a:cubicBezTo>
                    <a:pt x="0" y="51"/>
                    <a:pt x="0" y="51"/>
                    <a:pt x="0" y="51"/>
                  </a:cubicBezTo>
                  <a:cubicBezTo>
                    <a:pt x="7" y="51"/>
                    <a:pt x="7" y="51"/>
                    <a:pt x="7" y="51"/>
                  </a:cubicBezTo>
                  <a:cubicBezTo>
                    <a:pt x="11" y="51"/>
                    <a:pt x="15" y="51"/>
                    <a:pt x="18" y="53"/>
                  </a:cubicBezTo>
                  <a:cubicBezTo>
                    <a:pt x="19" y="51"/>
                    <a:pt x="20" y="50"/>
                    <a:pt x="21" y="49"/>
                  </a:cubicBezTo>
                  <a:cubicBezTo>
                    <a:pt x="45" y="26"/>
                    <a:pt x="45" y="26"/>
                    <a:pt x="45" y="26"/>
                  </a:cubicBezTo>
                  <a:cubicBezTo>
                    <a:pt x="48" y="22"/>
                    <a:pt x="52" y="20"/>
                    <a:pt x="57" y="20"/>
                  </a:cubicBezTo>
                  <a:cubicBezTo>
                    <a:pt x="57" y="18"/>
                    <a:pt x="57" y="17"/>
                    <a:pt x="57" y="16"/>
                  </a:cubicBezTo>
                  <a:cubicBezTo>
                    <a:pt x="57" y="10"/>
                    <a:pt x="55" y="5"/>
                    <a:pt x="51" y="0"/>
                  </a:cubicBezTo>
                  <a:cubicBezTo>
                    <a:pt x="51" y="0"/>
                    <a:pt x="51" y="0"/>
                    <a:pt x="51" y="0"/>
                  </a:cubicBezTo>
                  <a:cubicBezTo>
                    <a:pt x="51" y="0"/>
                    <a:pt x="51" y="0"/>
                    <a:pt x="51" y="0"/>
                  </a:cubicBezTo>
                </a:path>
              </a:pathLst>
            </a:custGeom>
            <a:solidFill>
              <a:srgbClr val="9A793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5" name="Freeform 128"/>
            <p:cNvSpPr>
              <a:spLocks/>
            </p:cNvSpPr>
            <p:nvPr/>
          </p:nvSpPr>
          <p:spPr bwMode="auto">
            <a:xfrm>
              <a:off x="7991475" y="3709988"/>
              <a:ext cx="227012" cy="227013"/>
            </a:xfrm>
            <a:custGeom>
              <a:avLst/>
              <a:gdLst>
                <a:gd name="T0" fmla="*/ 64 w 73"/>
                <a:gd name="T1" fmla="*/ 9 h 73"/>
                <a:gd name="T2" fmla="*/ 33 w 73"/>
                <a:gd name="T3" fmla="*/ 9 h 73"/>
                <a:gd name="T4" fmla="*/ 9 w 73"/>
                <a:gd name="T5" fmla="*/ 32 h 73"/>
                <a:gd name="T6" fmla="*/ 9 w 73"/>
                <a:gd name="T7" fmla="*/ 64 h 73"/>
                <a:gd name="T8" fmla="*/ 41 w 73"/>
                <a:gd name="T9" fmla="*/ 64 h 73"/>
                <a:gd name="T10" fmla="*/ 64 w 73"/>
                <a:gd name="T11" fmla="*/ 40 h 73"/>
                <a:gd name="T12" fmla="*/ 64 w 73"/>
                <a:gd name="T13" fmla="*/ 9 h 73"/>
              </a:gdLst>
              <a:ahLst/>
              <a:cxnLst>
                <a:cxn ang="0">
                  <a:pos x="T0" y="T1"/>
                </a:cxn>
                <a:cxn ang="0">
                  <a:pos x="T2" y="T3"/>
                </a:cxn>
                <a:cxn ang="0">
                  <a:pos x="T4" y="T5"/>
                </a:cxn>
                <a:cxn ang="0">
                  <a:pos x="T6" y="T7"/>
                </a:cxn>
                <a:cxn ang="0">
                  <a:pos x="T8" y="T9"/>
                </a:cxn>
                <a:cxn ang="0">
                  <a:pos x="T10" y="T11"/>
                </a:cxn>
                <a:cxn ang="0">
                  <a:pos x="T12" y="T13"/>
                </a:cxn>
              </a:cxnLst>
              <a:rect l="0" t="0" r="r" b="b"/>
              <a:pathLst>
                <a:path w="73" h="73">
                  <a:moveTo>
                    <a:pt x="64" y="9"/>
                  </a:moveTo>
                  <a:cubicBezTo>
                    <a:pt x="55" y="0"/>
                    <a:pt x="41" y="0"/>
                    <a:pt x="33" y="9"/>
                  </a:cubicBezTo>
                  <a:cubicBezTo>
                    <a:pt x="9" y="32"/>
                    <a:pt x="9" y="32"/>
                    <a:pt x="9" y="32"/>
                  </a:cubicBezTo>
                  <a:cubicBezTo>
                    <a:pt x="0" y="41"/>
                    <a:pt x="0" y="55"/>
                    <a:pt x="9" y="64"/>
                  </a:cubicBezTo>
                  <a:cubicBezTo>
                    <a:pt x="18" y="73"/>
                    <a:pt x="32" y="73"/>
                    <a:pt x="41" y="64"/>
                  </a:cubicBezTo>
                  <a:cubicBezTo>
                    <a:pt x="64" y="40"/>
                    <a:pt x="64" y="40"/>
                    <a:pt x="64" y="40"/>
                  </a:cubicBezTo>
                  <a:cubicBezTo>
                    <a:pt x="73" y="32"/>
                    <a:pt x="73" y="17"/>
                    <a:pt x="64" y="9"/>
                  </a:cubicBezTo>
                </a:path>
              </a:pathLst>
            </a:custGeom>
            <a:solidFill>
              <a:srgbClr val="AD7E2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6" name="Freeform 129"/>
            <p:cNvSpPr>
              <a:spLocks/>
            </p:cNvSpPr>
            <p:nvPr/>
          </p:nvSpPr>
          <p:spPr bwMode="auto">
            <a:xfrm>
              <a:off x="8069263" y="3738563"/>
              <a:ext cx="142875" cy="182563"/>
            </a:xfrm>
            <a:custGeom>
              <a:avLst/>
              <a:gdLst>
                <a:gd name="T0" fmla="*/ 39 w 46"/>
                <a:gd name="T1" fmla="*/ 0 h 59"/>
                <a:gd name="T2" fmla="*/ 0 w 46"/>
                <a:gd name="T3" fmla="*/ 38 h 59"/>
                <a:gd name="T4" fmla="*/ 10 w 46"/>
                <a:gd name="T5" fmla="*/ 59 h 59"/>
                <a:gd name="T6" fmla="*/ 16 w 46"/>
                <a:gd name="T7" fmla="*/ 55 h 59"/>
                <a:gd name="T8" fmla="*/ 17 w 46"/>
                <a:gd name="T9" fmla="*/ 53 h 59"/>
                <a:gd name="T10" fmla="*/ 24 w 46"/>
                <a:gd name="T11" fmla="*/ 35 h 59"/>
                <a:gd name="T12" fmla="*/ 33 w 46"/>
                <a:gd name="T13" fmla="*/ 25 h 59"/>
                <a:gd name="T14" fmla="*/ 45 w 46"/>
                <a:gd name="T15" fmla="*/ 19 h 59"/>
                <a:gd name="T16" fmla="*/ 46 w 46"/>
                <a:gd name="T17" fmla="*/ 16 h 59"/>
                <a:gd name="T18" fmla="*/ 39 w 46"/>
                <a:gd name="T19" fmla="*/ 0 h 59"/>
                <a:gd name="T20" fmla="*/ 39 w 46"/>
                <a:gd name="T21" fmla="*/ 0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6" h="59">
                  <a:moveTo>
                    <a:pt x="39" y="0"/>
                  </a:moveTo>
                  <a:cubicBezTo>
                    <a:pt x="0" y="38"/>
                    <a:pt x="0" y="38"/>
                    <a:pt x="0" y="38"/>
                  </a:cubicBezTo>
                  <a:cubicBezTo>
                    <a:pt x="5" y="44"/>
                    <a:pt x="9" y="51"/>
                    <a:pt x="10" y="59"/>
                  </a:cubicBezTo>
                  <a:cubicBezTo>
                    <a:pt x="12" y="58"/>
                    <a:pt x="14" y="57"/>
                    <a:pt x="16" y="55"/>
                  </a:cubicBezTo>
                  <a:cubicBezTo>
                    <a:pt x="17" y="53"/>
                    <a:pt x="17" y="53"/>
                    <a:pt x="17" y="53"/>
                  </a:cubicBezTo>
                  <a:cubicBezTo>
                    <a:pt x="17" y="47"/>
                    <a:pt x="19" y="40"/>
                    <a:pt x="24" y="35"/>
                  </a:cubicBezTo>
                  <a:cubicBezTo>
                    <a:pt x="33" y="25"/>
                    <a:pt x="33" y="25"/>
                    <a:pt x="33" y="25"/>
                  </a:cubicBezTo>
                  <a:cubicBezTo>
                    <a:pt x="37" y="22"/>
                    <a:pt x="41" y="20"/>
                    <a:pt x="45" y="19"/>
                  </a:cubicBezTo>
                  <a:cubicBezTo>
                    <a:pt x="46" y="18"/>
                    <a:pt x="46" y="17"/>
                    <a:pt x="46" y="16"/>
                  </a:cubicBezTo>
                  <a:cubicBezTo>
                    <a:pt x="46" y="10"/>
                    <a:pt x="44" y="4"/>
                    <a:pt x="39" y="0"/>
                  </a:cubicBezTo>
                  <a:cubicBezTo>
                    <a:pt x="39" y="0"/>
                    <a:pt x="39" y="0"/>
                    <a:pt x="39" y="0"/>
                  </a:cubicBezTo>
                </a:path>
              </a:pathLst>
            </a:custGeom>
            <a:solidFill>
              <a:srgbClr val="9A793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7" name="Freeform 130"/>
            <p:cNvSpPr>
              <a:spLocks/>
            </p:cNvSpPr>
            <p:nvPr/>
          </p:nvSpPr>
          <p:spPr bwMode="auto">
            <a:xfrm>
              <a:off x="8116888" y="3790950"/>
              <a:ext cx="179387" cy="180975"/>
            </a:xfrm>
            <a:custGeom>
              <a:avLst/>
              <a:gdLst>
                <a:gd name="T0" fmla="*/ 50 w 58"/>
                <a:gd name="T1" fmla="*/ 8 h 58"/>
                <a:gd name="T2" fmla="*/ 50 w 58"/>
                <a:gd name="T3" fmla="*/ 8 h 58"/>
                <a:gd name="T4" fmla="*/ 18 w 58"/>
                <a:gd name="T5" fmla="*/ 8 h 58"/>
                <a:gd name="T6" fmla="*/ 9 w 58"/>
                <a:gd name="T7" fmla="*/ 18 h 58"/>
                <a:gd name="T8" fmla="*/ 9 w 58"/>
                <a:gd name="T9" fmla="*/ 49 h 58"/>
                <a:gd name="T10" fmla="*/ 40 w 58"/>
                <a:gd name="T11" fmla="*/ 49 h 58"/>
                <a:gd name="T12" fmla="*/ 50 w 58"/>
                <a:gd name="T13" fmla="*/ 40 h 58"/>
                <a:gd name="T14" fmla="*/ 50 w 58"/>
                <a:gd name="T15" fmla="*/ 8 h 5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8" h="58">
                  <a:moveTo>
                    <a:pt x="50" y="8"/>
                  </a:moveTo>
                  <a:cubicBezTo>
                    <a:pt x="50" y="8"/>
                    <a:pt x="50" y="8"/>
                    <a:pt x="50" y="8"/>
                  </a:cubicBezTo>
                  <a:cubicBezTo>
                    <a:pt x="41" y="0"/>
                    <a:pt x="27" y="0"/>
                    <a:pt x="18" y="8"/>
                  </a:cubicBezTo>
                  <a:cubicBezTo>
                    <a:pt x="9" y="18"/>
                    <a:pt x="9" y="18"/>
                    <a:pt x="9" y="18"/>
                  </a:cubicBezTo>
                  <a:cubicBezTo>
                    <a:pt x="0" y="26"/>
                    <a:pt x="0" y="41"/>
                    <a:pt x="9" y="49"/>
                  </a:cubicBezTo>
                  <a:cubicBezTo>
                    <a:pt x="17" y="58"/>
                    <a:pt x="31" y="58"/>
                    <a:pt x="40" y="49"/>
                  </a:cubicBezTo>
                  <a:cubicBezTo>
                    <a:pt x="50" y="40"/>
                    <a:pt x="50" y="40"/>
                    <a:pt x="50" y="40"/>
                  </a:cubicBezTo>
                  <a:cubicBezTo>
                    <a:pt x="58" y="31"/>
                    <a:pt x="58" y="17"/>
                    <a:pt x="50" y="8"/>
                  </a:cubicBezTo>
                </a:path>
              </a:pathLst>
            </a:custGeom>
            <a:solidFill>
              <a:srgbClr val="AD7E2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8" name="Freeform 131"/>
            <p:cNvSpPr>
              <a:spLocks/>
            </p:cNvSpPr>
            <p:nvPr/>
          </p:nvSpPr>
          <p:spPr bwMode="auto">
            <a:xfrm>
              <a:off x="8143875" y="3816350"/>
              <a:ext cx="146050" cy="149225"/>
            </a:xfrm>
            <a:custGeom>
              <a:avLst/>
              <a:gdLst>
                <a:gd name="T0" fmla="*/ 41 w 47"/>
                <a:gd name="T1" fmla="*/ 0 h 48"/>
                <a:gd name="T2" fmla="*/ 41 w 47"/>
                <a:gd name="T3" fmla="*/ 0 h 48"/>
                <a:gd name="T4" fmla="*/ 41 w 47"/>
                <a:gd name="T5" fmla="*/ 0 h 48"/>
                <a:gd name="T6" fmla="*/ 0 w 47"/>
                <a:gd name="T7" fmla="*/ 41 h 48"/>
                <a:gd name="T8" fmla="*/ 15 w 47"/>
                <a:gd name="T9" fmla="*/ 48 h 48"/>
                <a:gd name="T10" fmla="*/ 31 w 47"/>
                <a:gd name="T11" fmla="*/ 41 h 48"/>
                <a:gd name="T12" fmla="*/ 41 w 47"/>
                <a:gd name="T13" fmla="*/ 32 h 48"/>
                <a:gd name="T14" fmla="*/ 47 w 47"/>
                <a:gd name="T15" fmla="*/ 16 h 48"/>
                <a:gd name="T16" fmla="*/ 42 w 47"/>
                <a:gd name="T17" fmla="*/ 2 h 48"/>
                <a:gd name="T18" fmla="*/ 41 w 47"/>
                <a:gd name="T19" fmla="*/ 0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7" h="48">
                  <a:moveTo>
                    <a:pt x="41" y="0"/>
                  </a:moveTo>
                  <a:cubicBezTo>
                    <a:pt x="41" y="0"/>
                    <a:pt x="41" y="0"/>
                    <a:pt x="41" y="0"/>
                  </a:cubicBezTo>
                  <a:cubicBezTo>
                    <a:pt x="41" y="0"/>
                    <a:pt x="41" y="0"/>
                    <a:pt x="41" y="0"/>
                  </a:cubicBezTo>
                  <a:cubicBezTo>
                    <a:pt x="0" y="41"/>
                    <a:pt x="0" y="41"/>
                    <a:pt x="0" y="41"/>
                  </a:cubicBezTo>
                  <a:cubicBezTo>
                    <a:pt x="4" y="46"/>
                    <a:pt x="10" y="48"/>
                    <a:pt x="15" y="48"/>
                  </a:cubicBezTo>
                  <a:cubicBezTo>
                    <a:pt x="21" y="48"/>
                    <a:pt x="27" y="46"/>
                    <a:pt x="31" y="41"/>
                  </a:cubicBezTo>
                  <a:cubicBezTo>
                    <a:pt x="41" y="32"/>
                    <a:pt x="41" y="32"/>
                    <a:pt x="41" y="32"/>
                  </a:cubicBezTo>
                  <a:cubicBezTo>
                    <a:pt x="45" y="27"/>
                    <a:pt x="47" y="22"/>
                    <a:pt x="47" y="16"/>
                  </a:cubicBezTo>
                  <a:cubicBezTo>
                    <a:pt x="47" y="11"/>
                    <a:pt x="45" y="6"/>
                    <a:pt x="42" y="2"/>
                  </a:cubicBezTo>
                  <a:cubicBezTo>
                    <a:pt x="42" y="1"/>
                    <a:pt x="41" y="1"/>
                    <a:pt x="41" y="0"/>
                  </a:cubicBezTo>
                </a:path>
              </a:pathLst>
            </a:custGeom>
            <a:solidFill>
              <a:srgbClr val="9A793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9" name="Rectangle 132"/>
            <p:cNvSpPr>
              <a:spLocks noChangeArrowheads="1"/>
            </p:cNvSpPr>
            <p:nvPr/>
          </p:nvSpPr>
          <p:spPr bwMode="auto">
            <a:xfrm>
              <a:off x="8448675" y="4427538"/>
              <a:ext cx="1187450" cy="58102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0" name="Rectangle 133"/>
            <p:cNvSpPr>
              <a:spLocks noChangeArrowheads="1"/>
            </p:cNvSpPr>
            <p:nvPr/>
          </p:nvSpPr>
          <p:spPr bwMode="auto">
            <a:xfrm>
              <a:off x="8448675" y="4427538"/>
              <a:ext cx="1187450" cy="58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1" name="Freeform 134"/>
            <p:cNvSpPr>
              <a:spLocks/>
            </p:cNvSpPr>
            <p:nvPr/>
          </p:nvSpPr>
          <p:spPr bwMode="auto">
            <a:xfrm>
              <a:off x="8782050" y="3511550"/>
              <a:ext cx="517525" cy="593725"/>
            </a:xfrm>
            <a:custGeom>
              <a:avLst/>
              <a:gdLst>
                <a:gd name="T0" fmla="*/ 140 w 166"/>
                <a:gd name="T1" fmla="*/ 0 h 191"/>
                <a:gd name="T2" fmla="*/ 27 w 166"/>
                <a:gd name="T3" fmla="*/ 0 h 191"/>
                <a:gd name="T4" fmla="*/ 0 w 166"/>
                <a:gd name="T5" fmla="*/ 27 h 191"/>
                <a:gd name="T6" fmla="*/ 0 w 166"/>
                <a:gd name="T7" fmla="*/ 191 h 191"/>
                <a:gd name="T8" fmla="*/ 166 w 166"/>
                <a:gd name="T9" fmla="*/ 191 h 191"/>
                <a:gd name="T10" fmla="*/ 166 w 166"/>
                <a:gd name="T11" fmla="*/ 27 h 191"/>
                <a:gd name="T12" fmla="*/ 140 w 166"/>
                <a:gd name="T13" fmla="*/ 0 h 191"/>
              </a:gdLst>
              <a:ahLst/>
              <a:cxnLst>
                <a:cxn ang="0">
                  <a:pos x="T0" y="T1"/>
                </a:cxn>
                <a:cxn ang="0">
                  <a:pos x="T2" y="T3"/>
                </a:cxn>
                <a:cxn ang="0">
                  <a:pos x="T4" y="T5"/>
                </a:cxn>
                <a:cxn ang="0">
                  <a:pos x="T6" y="T7"/>
                </a:cxn>
                <a:cxn ang="0">
                  <a:pos x="T8" y="T9"/>
                </a:cxn>
                <a:cxn ang="0">
                  <a:pos x="T10" y="T11"/>
                </a:cxn>
                <a:cxn ang="0">
                  <a:pos x="T12" y="T13"/>
                </a:cxn>
              </a:cxnLst>
              <a:rect l="0" t="0" r="r" b="b"/>
              <a:pathLst>
                <a:path w="166" h="191">
                  <a:moveTo>
                    <a:pt x="140" y="0"/>
                  </a:moveTo>
                  <a:cubicBezTo>
                    <a:pt x="27" y="0"/>
                    <a:pt x="27" y="0"/>
                    <a:pt x="27" y="0"/>
                  </a:cubicBezTo>
                  <a:cubicBezTo>
                    <a:pt x="12" y="0"/>
                    <a:pt x="0" y="12"/>
                    <a:pt x="0" y="27"/>
                  </a:cubicBezTo>
                  <a:cubicBezTo>
                    <a:pt x="0" y="191"/>
                    <a:pt x="0" y="191"/>
                    <a:pt x="0" y="191"/>
                  </a:cubicBezTo>
                  <a:cubicBezTo>
                    <a:pt x="166" y="191"/>
                    <a:pt x="166" y="191"/>
                    <a:pt x="166" y="191"/>
                  </a:cubicBezTo>
                  <a:cubicBezTo>
                    <a:pt x="166" y="27"/>
                    <a:pt x="166" y="27"/>
                    <a:pt x="166" y="27"/>
                  </a:cubicBezTo>
                  <a:cubicBezTo>
                    <a:pt x="166" y="12"/>
                    <a:pt x="155" y="0"/>
                    <a:pt x="140" y="0"/>
                  </a:cubicBezTo>
                </a:path>
              </a:pathLst>
            </a:custGeom>
            <a:solidFill>
              <a:srgbClr val="EFEB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2" name="Freeform 135"/>
            <p:cNvSpPr>
              <a:spLocks/>
            </p:cNvSpPr>
            <p:nvPr/>
          </p:nvSpPr>
          <p:spPr bwMode="auto">
            <a:xfrm>
              <a:off x="8782050" y="3511550"/>
              <a:ext cx="517525" cy="152400"/>
            </a:xfrm>
            <a:custGeom>
              <a:avLst/>
              <a:gdLst>
                <a:gd name="T0" fmla="*/ 135 w 166"/>
                <a:gd name="T1" fmla="*/ 0 h 49"/>
                <a:gd name="T2" fmla="*/ 32 w 166"/>
                <a:gd name="T3" fmla="*/ 0 h 49"/>
                <a:gd name="T4" fmla="*/ 0 w 166"/>
                <a:gd name="T5" fmla="*/ 32 h 49"/>
                <a:gd name="T6" fmla="*/ 46 w 166"/>
                <a:gd name="T7" fmla="*/ 49 h 49"/>
                <a:gd name="T8" fmla="*/ 166 w 166"/>
                <a:gd name="T9" fmla="*/ 49 h 49"/>
                <a:gd name="T10" fmla="*/ 166 w 166"/>
                <a:gd name="T11" fmla="*/ 32 h 49"/>
                <a:gd name="T12" fmla="*/ 135 w 166"/>
                <a:gd name="T13" fmla="*/ 0 h 49"/>
              </a:gdLst>
              <a:ahLst/>
              <a:cxnLst>
                <a:cxn ang="0">
                  <a:pos x="T0" y="T1"/>
                </a:cxn>
                <a:cxn ang="0">
                  <a:pos x="T2" y="T3"/>
                </a:cxn>
                <a:cxn ang="0">
                  <a:pos x="T4" y="T5"/>
                </a:cxn>
                <a:cxn ang="0">
                  <a:pos x="T6" y="T7"/>
                </a:cxn>
                <a:cxn ang="0">
                  <a:pos x="T8" y="T9"/>
                </a:cxn>
                <a:cxn ang="0">
                  <a:pos x="T10" y="T11"/>
                </a:cxn>
                <a:cxn ang="0">
                  <a:pos x="T12" y="T13"/>
                </a:cxn>
              </a:cxnLst>
              <a:rect l="0" t="0" r="r" b="b"/>
              <a:pathLst>
                <a:path w="166" h="49">
                  <a:moveTo>
                    <a:pt x="135" y="0"/>
                  </a:moveTo>
                  <a:cubicBezTo>
                    <a:pt x="32" y="0"/>
                    <a:pt x="32" y="0"/>
                    <a:pt x="32" y="0"/>
                  </a:cubicBezTo>
                  <a:cubicBezTo>
                    <a:pt x="14" y="0"/>
                    <a:pt x="0" y="15"/>
                    <a:pt x="0" y="32"/>
                  </a:cubicBezTo>
                  <a:cubicBezTo>
                    <a:pt x="46" y="49"/>
                    <a:pt x="46" y="49"/>
                    <a:pt x="46" y="49"/>
                  </a:cubicBezTo>
                  <a:cubicBezTo>
                    <a:pt x="166" y="49"/>
                    <a:pt x="166" y="49"/>
                    <a:pt x="166" y="49"/>
                  </a:cubicBezTo>
                  <a:cubicBezTo>
                    <a:pt x="166" y="32"/>
                    <a:pt x="166" y="32"/>
                    <a:pt x="166" y="32"/>
                  </a:cubicBezTo>
                  <a:cubicBezTo>
                    <a:pt x="166" y="15"/>
                    <a:pt x="152" y="0"/>
                    <a:pt x="135" y="0"/>
                  </a:cubicBezTo>
                </a:path>
              </a:pathLst>
            </a:custGeom>
            <a:solidFill>
              <a:srgbClr val="DAD7C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3" name="Rectangle 136"/>
            <p:cNvSpPr>
              <a:spLocks noChangeArrowheads="1"/>
            </p:cNvSpPr>
            <p:nvPr/>
          </p:nvSpPr>
          <p:spPr bwMode="auto">
            <a:xfrm>
              <a:off x="8448675" y="3663950"/>
              <a:ext cx="1187450" cy="493713"/>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4" name="Rectangle 137"/>
            <p:cNvSpPr>
              <a:spLocks noChangeArrowheads="1"/>
            </p:cNvSpPr>
            <p:nvPr/>
          </p:nvSpPr>
          <p:spPr bwMode="auto">
            <a:xfrm>
              <a:off x="8448675" y="3663950"/>
              <a:ext cx="1187450" cy="493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5" name="Freeform 138"/>
            <p:cNvSpPr>
              <a:spLocks/>
            </p:cNvSpPr>
            <p:nvPr/>
          </p:nvSpPr>
          <p:spPr bwMode="auto">
            <a:xfrm>
              <a:off x="7810500" y="4359275"/>
              <a:ext cx="336550" cy="334963"/>
            </a:xfrm>
            <a:custGeom>
              <a:avLst/>
              <a:gdLst>
                <a:gd name="T0" fmla="*/ 108 w 108"/>
                <a:gd name="T1" fmla="*/ 0 h 108"/>
                <a:gd name="T2" fmla="*/ 0 w 108"/>
                <a:gd name="T3" fmla="*/ 0 h 108"/>
                <a:gd name="T4" fmla="*/ 0 w 108"/>
                <a:gd name="T5" fmla="*/ 88 h 108"/>
                <a:gd name="T6" fmla="*/ 20 w 108"/>
                <a:gd name="T7" fmla="*/ 108 h 108"/>
                <a:gd name="T8" fmla="*/ 88 w 108"/>
                <a:gd name="T9" fmla="*/ 108 h 108"/>
                <a:gd name="T10" fmla="*/ 108 w 108"/>
                <a:gd name="T11" fmla="*/ 88 h 108"/>
                <a:gd name="T12" fmla="*/ 108 w 108"/>
                <a:gd name="T13" fmla="*/ 0 h 108"/>
              </a:gdLst>
              <a:ahLst/>
              <a:cxnLst>
                <a:cxn ang="0">
                  <a:pos x="T0" y="T1"/>
                </a:cxn>
                <a:cxn ang="0">
                  <a:pos x="T2" y="T3"/>
                </a:cxn>
                <a:cxn ang="0">
                  <a:pos x="T4" y="T5"/>
                </a:cxn>
                <a:cxn ang="0">
                  <a:pos x="T6" y="T7"/>
                </a:cxn>
                <a:cxn ang="0">
                  <a:pos x="T8" y="T9"/>
                </a:cxn>
                <a:cxn ang="0">
                  <a:pos x="T10" y="T11"/>
                </a:cxn>
                <a:cxn ang="0">
                  <a:pos x="T12" y="T13"/>
                </a:cxn>
              </a:cxnLst>
              <a:rect l="0" t="0" r="r" b="b"/>
              <a:pathLst>
                <a:path w="108" h="108">
                  <a:moveTo>
                    <a:pt x="108" y="0"/>
                  </a:moveTo>
                  <a:cubicBezTo>
                    <a:pt x="0" y="0"/>
                    <a:pt x="0" y="0"/>
                    <a:pt x="0" y="0"/>
                  </a:cubicBezTo>
                  <a:cubicBezTo>
                    <a:pt x="0" y="88"/>
                    <a:pt x="0" y="88"/>
                    <a:pt x="0" y="88"/>
                  </a:cubicBezTo>
                  <a:cubicBezTo>
                    <a:pt x="0" y="99"/>
                    <a:pt x="9" y="108"/>
                    <a:pt x="20" y="108"/>
                  </a:cubicBezTo>
                  <a:cubicBezTo>
                    <a:pt x="88" y="108"/>
                    <a:pt x="88" y="108"/>
                    <a:pt x="88" y="108"/>
                  </a:cubicBezTo>
                  <a:cubicBezTo>
                    <a:pt x="99" y="108"/>
                    <a:pt x="108" y="99"/>
                    <a:pt x="108" y="88"/>
                  </a:cubicBezTo>
                  <a:cubicBezTo>
                    <a:pt x="108" y="0"/>
                    <a:pt x="108" y="0"/>
                    <a:pt x="108" y="0"/>
                  </a:cubicBezTo>
                </a:path>
              </a:pathLst>
            </a:custGeom>
            <a:solidFill>
              <a:srgbClr val="EFEB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6" name="Freeform 139"/>
            <p:cNvSpPr>
              <a:spLocks/>
            </p:cNvSpPr>
            <p:nvPr/>
          </p:nvSpPr>
          <p:spPr bwMode="auto">
            <a:xfrm>
              <a:off x="7829550" y="4613275"/>
              <a:ext cx="193675" cy="80963"/>
            </a:xfrm>
            <a:custGeom>
              <a:avLst/>
              <a:gdLst>
                <a:gd name="T0" fmla="*/ 62 w 62"/>
                <a:gd name="T1" fmla="*/ 0 h 26"/>
                <a:gd name="T2" fmla="*/ 19 w 62"/>
                <a:gd name="T3" fmla="*/ 0 h 26"/>
                <a:gd name="T4" fmla="*/ 17 w 62"/>
                <a:gd name="T5" fmla="*/ 4 h 26"/>
                <a:gd name="T6" fmla="*/ 18 w 62"/>
                <a:gd name="T7" fmla="*/ 8 h 26"/>
                <a:gd name="T8" fmla="*/ 4 w 62"/>
                <a:gd name="T9" fmla="*/ 21 h 26"/>
                <a:gd name="T10" fmla="*/ 0 w 62"/>
                <a:gd name="T11" fmla="*/ 21 h 26"/>
                <a:gd name="T12" fmla="*/ 14 w 62"/>
                <a:gd name="T13" fmla="*/ 26 h 26"/>
                <a:gd name="T14" fmla="*/ 62 w 62"/>
                <a:gd name="T15" fmla="*/ 26 h 26"/>
                <a:gd name="T16" fmla="*/ 62 w 62"/>
                <a:gd name="T17" fmla="*/ 0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2" h="26">
                  <a:moveTo>
                    <a:pt x="62" y="0"/>
                  </a:moveTo>
                  <a:cubicBezTo>
                    <a:pt x="19" y="0"/>
                    <a:pt x="19" y="0"/>
                    <a:pt x="19" y="0"/>
                  </a:cubicBezTo>
                  <a:cubicBezTo>
                    <a:pt x="19" y="2"/>
                    <a:pt x="18" y="3"/>
                    <a:pt x="17" y="4"/>
                  </a:cubicBezTo>
                  <a:cubicBezTo>
                    <a:pt x="18" y="6"/>
                    <a:pt x="18" y="7"/>
                    <a:pt x="18" y="8"/>
                  </a:cubicBezTo>
                  <a:cubicBezTo>
                    <a:pt x="18" y="15"/>
                    <a:pt x="12" y="21"/>
                    <a:pt x="4" y="21"/>
                  </a:cubicBezTo>
                  <a:cubicBezTo>
                    <a:pt x="3" y="21"/>
                    <a:pt x="2" y="21"/>
                    <a:pt x="0" y="21"/>
                  </a:cubicBezTo>
                  <a:cubicBezTo>
                    <a:pt x="4" y="24"/>
                    <a:pt x="9" y="26"/>
                    <a:pt x="14" y="26"/>
                  </a:cubicBezTo>
                  <a:cubicBezTo>
                    <a:pt x="62" y="26"/>
                    <a:pt x="62" y="26"/>
                    <a:pt x="62" y="26"/>
                  </a:cubicBezTo>
                  <a:cubicBezTo>
                    <a:pt x="62" y="0"/>
                    <a:pt x="62" y="0"/>
                    <a:pt x="62" y="0"/>
                  </a:cubicBezTo>
                </a:path>
              </a:pathLst>
            </a:custGeom>
            <a:solidFill>
              <a:srgbClr val="C7C6B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7" name="Freeform 140"/>
            <p:cNvSpPr>
              <a:spLocks/>
            </p:cNvSpPr>
            <p:nvPr/>
          </p:nvSpPr>
          <p:spPr bwMode="auto">
            <a:xfrm>
              <a:off x="8023225" y="4157663"/>
              <a:ext cx="2036762" cy="708025"/>
            </a:xfrm>
            <a:custGeom>
              <a:avLst/>
              <a:gdLst>
                <a:gd name="T0" fmla="*/ 620 w 654"/>
                <a:gd name="T1" fmla="*/ 0 h 228"/>
                <a:gd name="T2" fmla="*/ 0 w 654"/>
                <a:gd name="T3" fmla="*/ 0 h 228"/>
                <a:gd name="T4" fmla="*/ 0 w 654"/>
                <a:gd name="T5" fmla="*/ 228 h 228"/>
                <a:gd name="T6" fmla="*/ 654 w 654"/>
                <a:gd name="T7" fmla="*/ 228 h 228"/>
                <a:gd name="T8" fmla="*/ 654 w 654"/>
                <a:gd name="T9" fmla="*/ 34 h 228"/>
                <a:gd name="T10" fmla="*/ 620 w 654"/>
                <a:gd name="T11" fmla="*/ 0 h 228"/>
              </a:gdLst>
              <a:ahLst/>
              <a:cxnLst>
                <a:cxn ang="0">
                  <a:pos x="T0" y="T1"/>
                </a:cxn>
                <a:cxn ang="0">
                  <a:pos x="T2" y="T3"/>
                </a:cxn>
                <a:cxn ang="0">
                  <a:pos x="T4" y="T5"/>
                </a:cxn>
                <a:cxn ang="0">
                  <a:pos x="T6" y="T7"/>
                </a:cxn>
                <a:cxn ang="0">
                  <a:pos x="T8" y="T9"/>
                </a:cxn>
                <a:cxn ang="0">
                  <a:pos x="T10" y="T11"/>
                </a:cxn>
              </a:cxnLst>
              <a:rect l="0" t="0" r="r" b="b"/>
              <a:pathLst>
                <a:path w="654" h="228">
                  <a:moveTo>
                    <a:pt x="620" y="0"/>
                  </a:moveTo>
                  <a:cubicBezTo>
                    <a:pt x="0" y="0"/>
                    <a:pt x="0" y="0"/>
                    <a:pt x="0" y="0"/>
                  </a:cubicBezTo>
                  <a:cubicBezTo>
                    <a:pt x="0" y="228"/>
                    <a:pt x="0" y="228"/>
                    <a:pt x="0" y="228"/>
                  </a:cubicBezTo>
                  <a:cubicBezTo>
                    <a:pt x="654" y="228"/>
                    <a:pt x="654" y="228"/>
                    <a:pt x="654" y="228"/>
                  </a:cubicBezTo>
                  <a:cubicBezTo>
                    <a:pt x="654" y="34"/>
                    <a:pt x="654" y="34"/>
                    <a:pt x="654" y="34"/>
                  </a:cubicBezTo>
                  <a:cubicBezTo>
                    <a:pt x="654" y="15"/>
                    <a:pt x="639" y="0"/>
                    <a:pt x="620" y="0"/>
                  </a:cubicBezTo>
                </a:path>
              </a:pathLst>
            </a:custGeom>
            <a:solidFill>
              <a:srgbClr val="EFEB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8" name="Freeform 141"/>
            <p:cNvSpPr>
              <a:spLocks/>
            </p:cNvSpPr>
            <p:nvPr/>
          </p:nvSpPr>
          <p:spPr bwMode="auto">
            <a:xfrm>
              <a:off x="7658100" y="4232275"/>
              <a:ext cx="446087" cy="381000"/>
            </a:xfrm>
            <a:custGeom>
              <a:avLst/>
              <a:gdLst>
                <a:gd name="T0" fmla="*/ 124 w 143"/>
                <a:gd name="T1" fmla="*/ 123 h 123"/>
                <a:gd name="T2" fmla="*/ 19 w 143"/>
                <a:gd name="T3" fmla="*/ 123 h 123"/>
                <a:gd name="T4" fmla="*/ 0 w 143"/>
                <a:gd name="T5" fmla="*/ 104 h 123"/>
                <a:gd name="T6" fmla="*/ 0 w 143"/>
                <a:gd name="T7" fmla="*/ 0 h 123"/>
                <a:gd name="T8" fmla="*/ 143 w 143"/>
                <a:gd name="T9" fmla="*/ 0 h 123"/>
                <a:gd name="T10" fmla="*/ 143 w 143"/>
                <a:gd name="T11" fmla="*/ 104 h 123"/>
                <a:gd name="T12" fmla="*/ 124 w 143"/>
                <a:gd name="T13" fmla="*/ 123 h 123"/>
              </a:gdLst>
              <a:ahLst/>
              <a:cxnLst>
                <a:cxn ang="0">
                  <a:pos x="T0" y="T1"/>
                </a:cxn>
                <a:cxn ang="0">
                  <a:pos x="T2" y="T3"/>
                </a:cxn>
                <a:cxn ang="0">
                  <a:pos x="T4" y="T5"/>
                </a:cxn>
                <a:cxn ang="0">
                  <a:pos x="T6" y="T7"/>
                </a:cxn>
                <a:cxn ang="0">
                  <a:pos x="T8" y="T9"/>
                </a:cxn>
                <a:cxn ang="0">
                  <a:pos x="T10" y="T11"/>
                </a:cxn>
                <a:cxn ang="0">
                  <a:pos x="T12" y="T13"/>
                </a:cxn>
              </a:cxnLst>
              <a:rect l="0" t="0" r="r" b="b"/>
              <a:pathLst>
                <a:path w="143" h="123">
                  <a:moveTo>
                    <a:pt x="124" y="123"/>
                  </a:moveTo>
                  <a:cubicBezTo>
                    <a:pt x="19" y="123"/>
                    <a:pt x="19" y="123"/>
                    <a:pt x="19" y="123"/>
                  </a:cubicBezTo>
                  <a:cubicBezTo>
                    <a:pt x="9" y="123"/>
                    <a:pt x="0" y="115"/>
                    <a:pt x="0" y="104"/>
                  </a:cubicBezTo>
                  <a:cubicBezTo>
                    <a:pt x="0" y="0"/>
                    <a:pt x="0" y="0"/>
                    <a:pt x="0" y="0"/>
                  </a:cubicBezTo>
                  <a:cubicBezTo>
                    <a:pt x="143" y="0"/>
                    <a:pt x="143" y="0"/>
                    <a:pt x="143" y="0"/>
                  </a:cubicBezTo>
                  <a:cubicBezTo>
                    <a:pt x="143" y="104"/>
                    <a:pt x="143" y="104"/>
                    <a:pt x="143" y="104"/>
                  </a:cubicBezTo>
                  <a:cubicBezTo>
                    <a:pt x="143" y="115"/>
                    <a:pt x="134" y="123"/>
                    <a:pt x="124" y="123"/>
                  </a:cubicBezTo>
                </a:path>
              </a:pathLst>
            </a:custGeom>
            <a:solidFill>
              <a:srgbClr val="EFEB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9" name="Freeform 142"/>
            <p:cNvSpPr>
              <a:spLocks/>
            </p:cNvSpPr>
            <p:nvPr/>
          </p:nvSpPr>
          <p:spPr bwMode="auto">
            <a:xfrm>
              <a:off x="8574088" y="3784600"/>
              <a:ext cx="190500" cy="0"/>
            </a:xfrm>
            <a:custGeom>
              <a:avLst/>
              <a:gdLst>
                <a:gd name="T0" fmla="*/ 0 w 120"/>
                <a:gd name="T1" fmla="*/ 120 w 120"/>
                <a:gd name="T2" fmla="*/ 0 w 120"/>
              </a:gdLst>
              <a:ahLst/>
              <a:cxnLst>
                <a:cxn ang="0">
                  <a:pos x="T0" y="0"/>
                </a:cxn>
                <a:cxn ang="0">
                  <a:pos x="T1" y="0"/>
                </a:cxn>
                <a:cxn ang="0">
                  <a:pos x="T2" y="0"/>
                </a:cxn>
              </a:cxnLst>
              <a:rect l="0" t="0" r="r" b="b"/>
              <a:pathLst>
                <a:path w="120">
                  <a:moveTo>
                    <a:pt x="0" y="0"/>
                  </a:moveTo>
                  <a:lnTo>
                    <a:pt x="120" y="0"/>
                  </a:lnTo>
                  <a:lnTo>
                    <a:pt x="0" y="0"/>
                  </a:lnTo>
                  <a:close/>
                </a:path>
              </a:pathLst>
            </a:custGeom>
            <a:solidFill>
              <a:srgbClr val="EFEB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0" name="Line 143"/>
            <p:cNvSpPr>
              <a:spLocks noChangeShapeType="1"/>
            </p:cNvSpPr>
            <p:nvPr/>
          </p:nvSpPr>
          <p:spPr bwMode="auto">
            <a:xfrm>
              <a:off x="8574088" y="3784600"/>
              <a:ext cx="190500"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1" name="Rectangle 144"/>
            <p:cNvSpPr>
              <a:spLocks noChangeArrowheads="1"/>
            </p:cNvSpPr>
            <p:nvPr/>
          </p:nvSpPr>
          <p:spPr bwMode="auto">
            <a:xfrm>
              <a:off x="8574088" y="3778250"/>
              <a:ext cx="190500" cy="12700"/>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2" name="Freeform 145"/>
            <p:cNvSpPr>
              <a:spLocks/>
            </p:cNvSpPr>
            <p:nvPr/>
          </p:nvSpPr>
          <p:spPr bwMode="auto">
            <a:xfrm>
              <a:off x="8574088" y="3778250"/>
              <a:ext cx="190500" cy="12700"/>
            </a:xfrm>
            <a:custGeom>
              <a:avLst/>
              <a:gdLst>
                <a:gd name="T0" fmla="*/ 0 w 120"/>
                <a:gd name="T1" fmla="*/ 8 h 8"/>
                <a:gd name="T2" fmla="*/ 120 w 120"/>
                <a:gd name="T3" fmla="*/ 8 h 8"/>
                <a:gd name="T4" fmla="*/ 120 w 120"/>
                <a:gd name="T5" fmla="*/ 0 h 8"/>
                <a:gd name="T6" fmla="*/ 0 w 120"/>
                <a:gd name="T7" fmla="*/ 0 h 8"/>
              </a:gdLst>
              <a:ahLst/>
              <a:cxnLst>
                <a:cxn ang="0">
                  <a:pos x="T0" y="T1"/>
                </a:cxn>
                <a:cxn ang="0">
                  <a:pos x="T2" y="T3"/>
                </a:cxn>
                <a:cxn ang="0">
                  <a:pos x="T4" y="T5"/>
                </a:cxn>
                <a:cxn ang="0">
                  <a:pos x="T6" y="T7"/>
                </a:cxn>
              </a:cxnLst>
              <a:rect l="0" t="0" r="r" b="b"/>
              <a:pathLst>
                <a:path w="120" h="8">
                  <a:moveTo>
                    <a:pt x="0" y="8"/>
                  </a:moveTo>
                  <a:lnTo>
                    <a:pt x="120" y="8"/>
                  </a:lnTo>
                  <a:lnTo>
                    <a:pt x="120" y="0"/>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3" name="Freeform 146"/>
            <p:cNvSpPr>
              <a:spLocks/>
            </p:cNvSpPr>
            <p:nvPr/>
          </p:nvSpPr>
          <p:spPr bwMode="auto">
            <a:xfrm>
              <a:off x="8574088" y="3852863"/>
              <a:ext cx="190500" cy="0"/>
            </a:xfrm>
            <a:custGeom>
              <a:avLst/>
              <a:gdLst>
                <a:gd name="T0" fmla="*/ 0 w 120"/>
                <a:gd name="T1" fmla="*/ 120 w 120"/>
                <a:gd name="T2" fmla="*/ 0 w 120"/>
              </a:gdLst>
              <a:ahLst/>
              <a:cxnLst>
                <a:cxn ang="0">
                  <a:pos x="T0" y="0"/>
                </a:cxn>
                <a:cxn ang="0">
                  <a:pos x="T1" y="0"/>
                </a:cxn>
                <a:cxn ang="0">
                  <a:pos x="T2" y="0"/>
                </a:cxn>
              </a:cxnLst>
              <a:rect l="0" t="0" r="r" b="b"/>
              <a:pathLst>
                <a:path w="120">
                  <a:moveTo>
                    <a:pt x="0" y="0"/>
                  </a:moveTo>
                  <a:lnTo>
                    <a:pt x="120" y="0"/>
                  </a:lnTo>
                  <a:lnTo>
                    <a:pt x="0" y="0"/>
                  </a:lnTo>
                  <a:close/>
                </a:path>
              </a:pathLst>
            </a:custGeom>
            <a:solidFill>
              <a:srgbClr val="EFEB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4" name="Line 147"/>
            <p:cNvSpPr>
              <a:spLocks noChangeShapeType="1"/>
            </p:cNvSpPr>
            <p:nvPr/>
          </p:nvSpPr>
          <p:spPr bwMode="auto">
            <a:xfrm>
              <a:off x="8574088" y="3852863"/>
              <a:ext cx="190500"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5" name="Rectangle 148"/>
            <p:cNvSpPr>
              <a:spLocks noChangeArrowheads="1"/>
            </p:cNvSpPr>
            <p:nvPr/>
          </p:nvSpPr>
          <p:spPr bwMode="auto">
            <a:xfrm>
              <a:off x="8574088" y="3848100"/>
              <a:ext cx="190500" cy="1428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6" name="Freeform 149"/>
            <p:cNvSpPr>
              <a:spLocks/>
            </p:cNvSpPr>
            <p:nvPr/>
          </p:nvSpPr>
          <p:spPr bwMode="auto">
            <a:xfrm>
              <a:off x="8574088" y="3848100"/>
              <a:ext cx="190500" cy="14288"/>
            </a:xfrm>
            <a:custGeom>
              <a:avLst/>
              <a:gdLst>
                <a:gd name="T0" fmla="*/ 0 w 120"/>
                <a:gd name="T1" fmla="*/ 9 h 9"/>
                <a:gd name="T2" fmla="*/ 120 w 120"/>
                <a:gd name="T3" fmla="*/ 9 h 9"/>
                <a:gd name="T4" fmla="*/ 120 w 120"/>
                <a:gd name="T5" fmla="*/ 0 h 9"/>
                <a:gd name="T6" fmla="*/ 0 w 120"/>
                <a:gd name="T7" fmla="*/ 0 h 9"/>
              </a:gdLst>
              <a:ahLst/>
              <a:cxnLst>
                <a:cxn ang="0">
                  <a:pos x="T0" y="T1"/>
                </a:cxn>
                <a:cxn ang="0">
                  <a:pos x="T2" y="T3"/>
                </a:cxn>
                <a:cxn ang="0">
                  <a:pos x="T4" y="T5"/>
                </a:cxn>
                <a:cxn ang="0">
                  <a:pos x="T6" y="T7"/>
                </a:cxn>
              </a:cxnLst>
              <a:rect l="0" t="0" r="r" b="b"/>
              <a:pathLst>
                <a:path w="120" h="9">
                  <a:moveTo>
                    <a:pt x="0" y="9"/>
                  </a:moveTo>
                  <a:lnTo>
                    <a:pt x="120" y="9"/>
                  </a:lnTo>
                  <a:lnTo>
                    <a:pt x="120" y="0"/>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7" name="Freeform 150"/>
            <p:cNvSpPr>
              <a:spLocks/>
            </p:cNvSpPr>
            <p:nvPr/>
          </p:nvSpPr>
          <p:spPr bwMode="auto">
            <a:xfrm>
              <a:off x="8574088" y="3924300"/>
              <a:ext cx="115887" cy="0"/>
            </a:xfrm>
            <a:custGeom>
              <a:avLst/>
              <a:gdLst>
                <a:gd name="T0" fmla="*/ 0 w 73"/>
                <a:gd name="T1" fmla="*/ 73 w 73"/>
                <a:gd name="T2" fmla="*/ 0 w 73"/>
              </a:gdLst>
              <a:ahLst/>
              <a:cxnLst>
                <a:cxn ang="0">
                  <a:pos x="T0" y="0"/>
                </a:cxn>
                <a:cxn ang="0">
                  <a:pos x="T1" y="0"/>
                </a:cxn>
                <a:cxn ang="0">
                  <a:pos x="T2" y="0"/>
                </a:cxn>
              </a:cxnLst>
              <a:rect l="0" t="0" r="r" b="b"/>
              <a:pathLst>
                <a:path w="73">
                  <a:moveTo>
                    <a:pt x="0" y="0"/>
                  </a:moveTo>
                  <a:lnTo>
                    <a:pt x="73" y="0"/>
                  </a:lnTo>
                  <a:lnTo>
                    <a:pt x="0" y="0"/>
                  </a:lnTo>
                  <a:close/>
                </a:path>
              </a:pathLst>
            </a:custGeom>
            <a:solidFill>
              <a:srgbClr val="EFEB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8" name="Line 151"/>
            <p:cNvSpPr>
              <a:spLocks noChangeShapeType="1"/>
            </p:cNvSpPr>
            <p:nvPr/>
          </p:nvSpPr>
          <p:spPr bwMode="auto">
            <a:xfrm>
              <a:off x="8574088" y="3924300"/>
              <a:ext cx="115887"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9" name="Rectangle 152"/>
            <p:cNvSpPr>
              <a:spLocks noChangeArrowheads="1"/>
            </p:cNvSpPr>
            <p:nvPr/>
          </p:nvSpPr>
          <p:spPr bwMode="auto">
            <a:xfrm>
              <a:off x="8574088" y="3916363"/>
              <a:ext cx="115887" cy="1428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0" name="Freeform 153"/>
            <p:cNvSpPr>
              <a:spLocks/>
            </p:cNvSpPr>
            <p:nvPr/>
          </p:nvSpPr>
          <p:spPr bwMode="auto">
            <a:xfrm>
              <a:off x="8574088" y="3916363"/>
              <a:ext cx="115887" cy="14288"/>
            </a:xfrm>
            <a:custGeom>
              <a:avLst/>
              <a:gdLst>
                <a:gd name="T0" fmla="*/ 0 w 73"/>
                <a:gd name="T1" fmla="*/ 9 h 9"/>
                <a:gd name="T2" fmla="*/ 73 w 73"/>
                <a:gd name="T3" fmla="*/ 9 h 9"/>
                <a:gd name="T4" fmla="*/ 73 w 73"/>
                <a:gd name="T5" fmla="*/ 0 h 9"/>
                <a:gd name="T6" fmla="*/ 0 w 73"/>
                <a:gd name="T7" fmla="*/ 0 h 9"/>
              </a:gdLst>
              <a:ahLst/>
              <a:cxnLst>
                <a:cxn ang="0">
                  <a:pos x="T0" y="T1"/>
                </a:cxn>
                <a:cxn ang="0">
                  <a:pos x="T2" y="T3"/>
                </a:cxn>
                <a:cxn ang="0">
                  <a:pos x="T4" y="T5"/>
                </a:cxn>
                <a:cxn ang="0">
                  <a:pos x="T6" y="T7"/>
                </a:cxn>
              </a:cxnLst>
              <a:rect l="0" t="0" r="r" b="b"/>
              <a:pathLst>
                <a:path w="73" h="9">
                  <a:moveTo>
                    <a:pt x="0" y="9"/>
                  </a:moveTo>
                  <a:lnTo>
                    <a:pt x="73" y="9"/>
                  </a:lnTo>
                  <a:lnTo>
                    <a:pt x="73" y="0"/>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1" name="Freeform 154"/>
            <p:cNvSpPr>
              <a:spLocks/>
            </p:cNvSpPr>
            <p:nvPr/>
          </p:nvSpPr>
          <p:spPr bwMode="auto">
            <a:xfrm>
              <a:off x="8574088" y="3992563"/>
              <a:ext cx="850900" cy="0"/>
            </a:xfrm>
            <a:custGeom>
              <a:avLst/>
              <a:gdLst>
                <a:gd name="T0" fmla="*/ 0 w 536"/>
                <a:gd name="T1" fmla="*/ 536 w 536"/>
                <a:gd name="T2" fmla="*/ 0 w 536"/>
              </a:gdLst>
              <a:ahLst/>
              <a:cxnLst>
                <a:cxn ang="0">
                  <a:pos x="T0" y="0"/>
                </a:cxn>
                <a:cxn ang="0">
                  <a:pos x="T1" y="0"/>
                </a:cxn>
                <a:cxn ang="0">
                  <a:pos x="T2" y="0"/>
                </a:cxn>
              </a:cxnLst>
              <a:rect l="0" t="0" r="r" b="b"/>
              <a:pathLst>
                <a:path w="536">
                  <a:moveTo>
                    <a:pt x="0" y="0"/>
                  </a:moveTo>
                  <a:lnTo>
                    <a:pt x="536" y="0"/>
                  </a:lnTo>
                  <a:lnTo>
                    <a:pt x="0" y="0"/>
                  </a:lnTo>
                  <a:close/>
                </a:path>
              </a:pathLst>
            </a:custGeom>
            <a:solidFill>
              <a:srgbClr val="EFEB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2" name="Line 155"/>
            <p:cNvSpPr>
              <a:spLocks noChangeShapeType="1"/>
            </p:cNvSpPr>
            <p:nvPr/>
          </p:nvSpPr>
          <p:spPr bwMode="auto">
            <a:xfrm>
              <a:off x="8574088" y="3992563"/>
              <a:ext cx="850900"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3" name="Rectangle 156"/>
            <p:cNvSpPr>
              <a:spLocks noChangeArrowheads="1"/>
            </p:cNvSpPr>
            <p:nvPr/>
          </p:nvSpPr>
          <p:spPr bwMode="auto">
            <a:xfrm>
              <a:off x="8574088" y="3986213"/>
              <a:ext cx="850900" cy="1587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4" name="Freeform 157"/>
            <p:cNvSpPr>
              <a:spLocks/>
            </p:cNvSpPr>
            <p:nvPr/>
          </p:nvSpPr>
          <p:spPr bwMode="auto">
            <a:xfrm>
              <a:off x="8574088" y="3986213"/>
              <a:ext cx="850900" cy="15875"/>
            </a:xfrm>
            <a:custGeom>
              <a:avLst/>
              <a:gdLst>
                <a:gd name="T0" fmla="*/ 0 w 536"/>
                <a:gd name="T1" fmla="*/ 10 h 10"/>
                <a:gd name="T2" fmla="*/ 536 w 536"/>
                <a:gd name="T3" fmla="*/ 10 h 10"/>
                <a:gd name="T4" fmla="*/ 536 w 536"/>
                <a:gd name="T5" fmla="*/ 0 h 10"/>
                <a:gd name="T6" fmla="*/ 0 w 536"/>
                <a:gd name="T7" fmla="*/ 0 h 10"/>
              </a:gdLst>
              <a:ahLst/>
              <a:cxnLst>
                <a:cxn ang="0">
                  <a:pos x="T0" y="T1"/>
                </a:cxn>
                <a:cxn ang="0">
                  <a:pos x="T2" y="T3"/>
                </a:cxn>
                <a:cxn ang="0">
                  <a:pos x="T4" y="T5"/>
                </a:cxn>
                <a:cxn ang="0">
                  <a:pos x="T6" y="T7"/>
                </a:cxn>
              </a:cxnLst>
              <a:rect l="0" t="0" r="r" b="b"/>
              <a:pathLst>
                <a:path w="536" h="10">
                  <a:moveTo>
                    <a:pt x="0" y="10"/>
                  </a:moveTo>
                  <a:lnTo>
                    <a:pt x="536" y="10"/>
                  </a:lnTo>
                  <a:lnTo>
                    <a:pt x="536" y="0"/>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5" name="Freeform 158"/>
            <p:cNvSpPr>
              <a:spLocks/>
            </p:cNvSpPr>
            <p:nvPr/>
          </p:nvSpPr>
          <p:spPr bwMode="auto">
            <a:xfrm>
              <a:off x="8574088" y="4064000"/>
              <a:ext cx="925512" cy="0"/>
            </a:xfrm>
            <a:custGeom>
              <a:avLst/>
              <a:gdLst>
                <a:gd name="T0" fmla="*/ 0 w 583"/>
                <a:gd name="T1" fmla="*/ 583 w 583"/>
                <a:gd name="T2" fmla="*/ 0 w 583"/>
              </a:gdLst>
              <a:ahLst/>
              <a:cxnLst>
                <a:cxn ang="0">
                  <a:pos x="T0" y="0"/>
                </a:cxn>
                <a:cxn ang="0">
                  <a:pos x="T1" y="0"/>
                </a:cxn>
                <a:cxn ang="0">
                  <a:pos x="T2" y="0"/>
                </a:cxn>
              </a:cxnLst>
              <a:rect l="0" t="0" r="r" b="b"/>
              <a:pathLst>
                <a:path w="583">
                  <a:moveTo>
                    <a:pt x="0" y="0"/>
                  </a:moveTo>
                  <a:lnTo>
                    <a:pt x="583" y="0"/>
                  </a:lnTo>
                  <a:lnTo>
                    <a:pt x="0" y="0"/>
                  </a:lnTo>
                  <a:close/>
                </a:path>
              </a:pathLst>
            </a:custGeom>
            <a:solidFill>
              <a:srgbClr val="EFEB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6" name="Line 159"/>
            <p:cNvSpPr>
              <a:spLocks noChangeShapeType="1"/>
            </p:cNvSpPr>
            <p:nvPr/>
          </p:nvSpPr>
          <p:spPr bwMode="auto">
            <a:xfrm>
              <a:off x="8574088" y="4064000"/>
              <a:ext cx="925512"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7" name="Rectangle 160"/>
            <p:cNvSpPr>
              <a:spLocks noChangeArrowheads="1"/>
            </p:cNvSpPr>
            <p:nvPr/>
          </p:nvSpPr>
          <p:spPr bwMode="auto">
            <a:xfrm>
              <a:off x="8574088" y="4056063"/>
              <a:ext cx="925512" cy="1428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8" name="Freeform 161"/>
            <p:cNvSpPr>
              <a:spLocks/>
            </p:cNvSpPr>
            <p:nvPr/>
          </p:nvSpPr>
          <p:spPr bwMode="auto">
            <a:xfrm>
              <a:off x="8574088" y="4056063"/>
              <a:ext cx="925512" cy="14288"/>
            </a:xfrm>
            <a:custGeom>
              <a:avLst/>
              <a:gdLst>
                <a:gd name="T0" fmla="*/ 0 w 583"/>
                <a:gd name="T1" fmla="*/ 9 h 9"/>
                <a:gd name="T2" fmla="*/ 583 w 583"/>
                <a:gd name="T3" fmla="*/ 9 h 9"/>
                <a:gd name="T4" fmla="*/ 583 w 583"/>
                <a:gd name="T5" fmla="*/ 0 h 9"/>
                <a:gd name="T6" fmla="*/ 0 w 583"/>
                <a:gd name="T7" fmla="*/ 0 h 9"/>
              </a:gdLst>
              <a:ahLst/>
              <a:cxnLst>
                <a:cxn ang="0">
                  <a:pos x="T0" y="T1"/>
                </a:cxn>
                <a:cxn ang="0">
                  <a:pos x="T2" y="T3"/>
                </a:cxn>
                <a:cxn ang="0">
                  <a:pos x="T4" y="T5"/>
                </a:cxn>
                <a:cxn ang="0">
                  <a:pos x="T6" y="T7"/>
                </a:cxn>
              </a:cxnLst>
              <a:rect l="0" t="0" r="r" b="b"/>
              <a:pathLst>
                <a:path w="583" h="9">
                  <a:moveTo>
                    <a:pt x="0" y="9"/>
                  </a:moveTo>
                  <a:lnTo>
                    <a:pt x="583" y="9"/>
                  </a:lnTo>
                  <a:lnTo>
                    <a:pt x="583" y="0"/>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9" name="Oval 162"/>
            <p:cNvSpPr>
              <a:spLocks noChangeArrowheads="1"/>
            </p:cNvSpPr>
            <p:nvPr/>
          </p:nvSpPr>
          <p:spPr bwMode="auto">
            <a:xfrm>
              <a:off x="8026400" y="4781550"/>
              <a:ext cx="84137" cy="84138"/>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0" name="Oval 163"/>
            <p:cNvSpPr>
              <a:spLocks noChangeArrowheads="1"/>
            </p:cNvSpPr>
            <p:nvPr/>
          </p:nvSpPr>
          <p:spPr bwMode="auto">
            <a:xfrm>
              <a:off x="8013700" y="4813300"/>
              <a:ext cx="80962" cy="82550"/>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1" name="Oval 164"/>
            <p:cNvSpPr>
              <a:spLocks noChangeArrowheads="1"/>
            </p:cNvSpPr>
            <p:nvPr/>
          </p:nvSpPr>
          <p:spPr bwMode="auto">
            <a:xfrm>
              <a:off x="7997825" y="4843463"/>
              <a:ext cx="84137" cy="84138"/>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2" name="Oval 165"/>
            <p:cNvSpPr>
              <a:spLocks noChangeArrowheads="1"/>
            </p:cNvSpPr>
            <p:nvPr/>
          </p:nvSpPr>
          <p:spPr bwMode="auto">
            <a:xfrm>
              <a:off x="7985125" y="4875213"/>
              <a:ext cx="84137" cy="82550"/>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3" name="Oval 166"/>
            <p:cNvSpPr>
              <a:spLocks noChangeArrowheads="1"/>
            </p:cNvSpPr>
            <p:nvPr/>
          </p:nvSpPr>
          <p:spPr bwMode="auto">
            <a:xfrm>
              <a:off x="7969250" y="4905375"/>
              <a:ext cx="84137" cy="84138"/>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4" name="Oval 167"/>
            <p:cNvSpPr>
              <a:spLocks noChangeArrowheads="1"/>
            </p:cNvSpPr>
            <p:nvPr/>
          </p:nvSpPr>
          <p:spPr bwMode="auto">
            <a:xfrm>
              <a:off x="7942263" y="4924425"/>
              <a:ext cx="84137" cy="84138"/>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5" name="Oval 168"/>
            <p:cNvSpPr>
              <a:spLocks noChangeArrowheads="1"/>
            </p:cNvSpPr>
            <p:nvPr/>
          </p:nvSpPr>
          <p:spPr bwMode="auto">
            <a:xfrm>
              <a:off x="7910513" y="4940300"/>
              <a:ext cx="84137" cy="84138"/>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6" name="Oval 169"/>
            <p:cNvSpPr>
              <a:spLocks noChangeArrowheads="1"/>
            </p:cNvSpPr>
            <p:nvPr/>
          </p:nvSpPr>
          <p:spPr bwMode="auto">
            <a:xfrm>
              <a:off x="7878763" y="4956175"/>
              <a:ext cx="84137" cy="82550"/>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7" name="Oval 170"/>
            <p:cNvSpPr>
              <a:spLocks noChangeArrowheads="1"/>
            </p:cNvSpPr>
            <p:nvPr/>
          </p:nvSpPr>
          <p:spPr bwMode="auto">
            <a:xfrm>
              <a:off x="7851775" y="4973638"/>
              <a:ext cx="80962" cy="80963"/>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8" name="Oval 171"/>
            <p:cNvSpPr>
              <a:spLocks noChangeArrowheads="1"/>
            </p:cNvSpPr>
            <p:nvPr/>
          </p:nvSpPr>
          <p:spPr bwMode="auto">
            <a:xfrm>
              <a:off x="7816850" y="4986338"/>
              <a:ext cx="84137" cy="80963"/>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9" name="Oval 172"/>
            <p:cNvSpPr>
              <a:spLocks noChangeArrowheads="1"/>
            </p:cNvSpPr>
            <p:nvPr/>
          </p:nvSpPr>
          <p:spPr bwMode="auto">
            <a:xfrm>
              <a:off x="7786688" y="4989513"/>
              <a:ext cx="80962" cy="84138"/>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0" name="Oval 173"/>
            <p:cNvSpPr>
              <a:spLocks noChangeArrowheads="1"/>
            </p:cNvSpPr>
            <p:nvPr/>
          </p:nvSpPr>
          <p:spPr bwMode="auto">
            <a:xfrm>
              <a:off x="7751763" y="4995863"/>
              <a:ext cx="84137" cy="80963"/>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1" name="Oval 174"/>
            <p:cNvSpPr>
              <a:spLocks noChangeArrowheads="1"/>
            </p:cNvSpPr>
            <p:nvPr/>
          </p:nvSpPr>
          <p:spPr bwMode="auto">
            <a:xfrm>
              <a:off x="7716838" y="4999038"/>
              <a:ext cx="84137" cy="84138"/>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2" name="Oval 175"/>
            <p:cNvSpPr>
              <a:spLocks noChangeArrowheads="1"/>
            </p:cNvSpPr>
            <p:nvPr/>
          </p:nvSpPr>
          <p:spPr bwMode="auto">
            <a:xfrm>
              <a:off x="7683500" y="5005388"/>
              <a:ext cx="84137" cy="84138"/>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3" name="Oval 176"/>
            <p:cNvSpPr>
              <a:spLocks noChangeArrowheads="1"/>
            </p:cNvSpPr>
            <p:nvPr/>
          </p:nvSpPr>
          <p:spPr bwMode="auto">
            <a:xfrm>
              <a:off x="7648575" y="5005388"/>
              <a:ext cx="84137" cy="80963"/>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4" name="Oval 177"/>
            <p:cNvSpPr>
              <a:spLocks noChangeArrowheads="1"/>
            </p:cNvSpPr>
            <p:nvPr/>
          </p:nvSpPr>
          <p:spPr bwMode="auto">
            <a:xfrm>
              <a:off x="7615238" y="4995863"/>
              <a:ext cx="84137" cy="84138"/>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5" name="Oval 178"/>
            <p:cNvSpPr>
              <a:spLocks noChangeArrowheads="1"/>
            </p:cNvSpPr>
            <p:nvPr/>
          </p:nvSpPr>
          <p:spPr bwMode="auto">
            <a:xfrm>
              <a:off x="7583488" y="4986338"/>
              <a:ext cx="84137" cy="84138"/>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6" name="Oval 179"/>
            <p:cNvSpPr>
              <a:spLocks noChangeArrowheads="1"/>
            </p:cNvSpPr>
            <p:nvPr/>
          </p:nvSpPr>
          <p:spPr bwMode="auto">
            <a:xfrm>
              <a:off x="7548563" y="4976813"/>
              <a:ext cx="84137" cy="84138"/>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7" name="Oval 180"/>
            <p:cNvSpPr>
              <a:spLocks noChangeArrowheads="1"/>
            </p:cNvSpPr>
            <p:nvPr/>
          </p:nvSpPr>
          <p:spPr bwMode="auto">
            <a:xfrm>
              <a:off x="7515225" y="4967288"/>
              <a:ext cx="84137" cy="84138"/>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8" name="Oval 181"/>
            <p:cNvSpPr>
              <a:spLocks noChangeArrowheads="1"/>
            </p:cNvSpPr>
            <p:nvPr/>
          </p:nvSpPr>
          <p:spPr bwMode="auto">
            <a:xfrm>
              <a:off x="7496175" y="4943475"/>
              <a:ext cx="84137" cy="82550"/>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9" name="Oval 182"/>
            <p:cNvSpPr>
              <a:spLocks noChangeArrowheads="1"/>
            </p:cNvSpPr>
            <p:nvPr/>
          </p:nvSpPr>
          <p:spPr bwMode="auto">
            <a:xfrm>
              <a:off x="7480300" y="4911725"/>
              <a:ext cx="84137" cy="84138"/>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0" name="Oval 183"/>
            <p:cNvSpPr>
              <a:spLocks noChangeArrowheads="1"/>
            </p:cNvSpPr>
            <p:nvPr/>
          </p:nvSpPr>
          <p:spPr bwMode="auto">
            <a:xfrm>
              <a:off x="7464425" y="4881563"/>
              <a:ext cx="84137" cy="82550"/>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1" name="Oval 184"/>
            <p:cNvSpPr>
              <a:spLocks noChangeArrowheads="1"/>
            </p:cNvSpPr>
            <p:nvPr/>
          </p:nvSpPr>
          <p:spPr bwMode="auto">
            <a:xfrm>
              <a:off x="7456488" y="4849813"/>
              <a:ext cx="84137" cy="84138"/>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2" name="Oval 185"/>
            <p:cNvSpPr>
              <a:spLocks noChangeArrowheads="1"/>
            </p:cNvSpPr>
            <p:nvPr/>
          </p:nvSpPr>
          <p:spPr bwMode="auto">
            <a:xfrm>
              <a:off x="7467600" y="4818063"/>
              <a:ext cx="84137" cy="84138"/>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3" name="Oval 186"/>
            <p:cNvSpPr>
              <a:spLocks noChangeArrowheads="1"/>
            </p:cNvSpPr>
            <p:nvPr/>
          </p:nvSpPr>
          <p:spPr bwMode="auto">
            <a:xfrm>
              <a:off x="7480300" y="4787900"/>
              <a:ext cx="84137" cy="84138"/>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4" name="Oval 187"/>
            <p:cNvSpPr>
              <a:spLocks noChangeArrowheads="1"/>
            </p:cNvSpPr>
            <p:nvPr/>
          </p:nvSpPr>
          <p:spPr bwMode="auto">
            <a:xfrm>
              <a:off x="7496175" y="4756150"/>
              <a:ext cx="84137" cy="84138"/>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5" name="Oval 188"/>
            <p:cNvSpPr>
              <a:spLocks noChangeArrowheads="1"/>
            </p:cNvSpPr>
            <p:nvPr/>
          </p:nvSpPr>
          <p:spPr bwMode="auto">
            <a:xfrm>
              <a:off x="7521575" y="4738688"/>
              <a:ext cx="84137" cy="82550"/>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6" name="Oval 189"/>
            <p:cNvSpPr>
              <a:spLocks noChangeArrowheads="1"/>
            </p:cNvSpPr>
            <p:nvPr/>
          </p:nvSpPr>
          <p:spPr bwMode="auto">
            <a:xfrm>
              <a:off x="7554913" y="4729163"/>
              <a:ext cx="84137" cy="84138"/>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7" name="Oval 190"/>
            <p:cNvSpPr>
              <a:spLocks noChangeArrowheads="1"/>
            </p:cNvSpPr>
            <p:nvPr/>
          </p:nvSpPr>
          <p:spPr bwMode="auto">
            <a:xfrm>
              <a:off x="7586663" y="4719638"/>
              <a:ext cx="84137" cy="84138"/>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8" name="Oval 191"/>
            <p:cNvSpPr>
              <a:spLocks noChangeArrowheads="1"/>
            </p:cNvSpPr>
            <p:nvPr/>
          </p:nvSpPr>
          <p:spPr bwMode="auto">
            <a:xfrm>
              <a:off x="7621588" y="4706938"/>
              <a:ext cx="84137" cy="84138"/>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9" name="Oval 192"/>
            <p:cNvSpPr>
              <a:spLocks noChangeArrowheads="1"/>
            </p:cNvSpPr>
            <p:nvPr/>
          </p:nvSpPr>
          <p:spPr bwMode="auto">
            <a:xfrm>
              <a:off x="7651750" y="4700588"/>
              <a:ext cx="84137" cy="84138"/>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0" name="Oval 193"/>
            <p:cNvSpPr>
              <a:spLocks noChangeArrowheads="1"/>
            </p:cNvSpPr>
            <p:nvPr/>
          </p:nvSpPr>
          <p:spPr bwMode="auto">
            <a:xfrm>
              <a:off x="7686675" y="4697413"/>
              <a:ext cx="84137" cy="84138"/>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1" name="Oval 194"/>
            <p:cNvSpPr>
              <a:spLocks noChangeArrowheads="1"/>
            </p:cNvSpPr>
            <p:nvPr/>
          </p:nvSpPr>
          <p:spPr bwMode="auto">
            <a:xfrm>
              <a:off x="7720013" y="4694238"/>
              <a:ext cx="84137" cy="84138"/>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2" name="Oval 195"/>
            <p:cNvSpPr>
              <a:spLocks noChangeArrowheads="1"/>
            </p:cNvSpPr>
            <p:nvPr/>
          </p:nvSpPr>
          <p:spPr bwMode="auto">
            <a:xfrm>
              <a:off x="7751763" y="4678363"/>
              <a:ext cx="84137" cy="84138"/>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3" name="Oval 196"/>
            <p:cNvSpPr>
              <a:spLocks noChangeArrowheads="1"/>
            </p:cNvSpPr>
            <p:nvPr/>
          </p:nvSpPr>
          <p:spPr bwMode="auto">
            <a:xfrm>
              <a:off x="7777163" y="4657725"/>
              <a:ext cx="84137" cy="84138"/>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4" name="Oval 197"/>
            <p:cNvSpPr>
              <a:spLocks noChangeArrowheads="1"/>
            </p:cNvSpPr>
            <p:nvPr/>
          </p:nvSpPr>
          <p:spPr bwMode="auto">
            <a:xfrm>
              <a:off x="7794625" y="4629150"/>
              <a:ext cx="84137" cy="84138"/>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5" name="Oval 198"/>
            <p:cNvSpPr>
              <a:spLocks noChangeArrowheads="1"/>
            </p:cNvSpPr>
            <p:nvPr/>
          </p:nvSpPr>
          <p:spPr bwMode="auto">
            <a:xfrm>
              <a:off x="7800975" y="4595813"/>
              <a:ext cx="84137" cy="82550"/>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6" name="Oval 199"/>
            <p:cNvSpPr>
              <a:spLocks noChangeArrowheads="1"/>
            </p:cNvSpPr>
            <p:nvPr/>
          </p:nvSpPr>
          <p:spPr bwMode="auto">
            <a:xfrm>
              <a:off x="7807325" y="4564063"/>
              <a:ext cx="84137" cy="84138"/>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7" name="Oval 200"/>
            <p:cNvSpPr>
              <a:spLocks noChangeArrowheads="1"/>
            </p:cNvSpPr>
            <p:nvPr/>
          </p:nvSpPr>
          <p:spPr bwMode="auto">
            <a:xfrm>
              <a:off x="7810500" y="4530725"/>
              <a:ext cx="84137" cy="82550"/>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8" name="Freeform 201"/>
            <p:cNvSpPr>
              <a:spLocks/>
            </p:cNvSpPr>
            <p:nvPr/>
          </p:nvSpPr>
          <p:spPr bwMode="auto">
            <a:xfrm>
              <a:off x="8023225" y="4748213"/>
              <a:ext cx="339725" cy="334963"/>
            </a:xfrm>
            <a:custGeom>
              <a:avLst/>
              <a:gdLst>
                <a:gd name="T0" fmla="*/ 109 w 109"/>
                <a:gd name="T1" fmla="*/ 0 h 108"/>
                <a:gd name="T2" fmla="*/ 0 w 109"/>
                <a:gd name="T3" fmla="*/ 0 h 108"/>
                <a:gd name="T4" fmla="*/ 0 w 109"/>
                <a:gd name="T5" fmla="*/ 88 h 108"/>
                <a:gd name="T6" fmla="*/ 20 w 109"/>
                <a:gd name="T7" fmla="*/ 108 h 108"/>
                <a:gd name="T8" fmla="*/ 89 w 109"/>
                <a:gd name="T9" fmla="*/ 108 h 108"/>
                <a:gd name="T10" fmla="*/ 109 w 109"/>
                <a:gd name="T11" fmla="*/ 88 h 108"/>
                <a:gd name="T12" fmla="*/ 109 w 109"/>
                <a:gd name="T13" fmla="*/ 0 h 108"/>
              </a:gdLst>
              <a:ahLst/>
              <a:cxnLst>
                <a:cxn ang="0">
                  <a:pos x="T0" y="T1"/>
                </a:cxn>
                <a:cxn ang="0">
                  <a:pos x="T2" y="T3"/>
                </a:cxn>
                <a:cxn ang="0">
                  <a:pos x="T4" y="T5"/>
                </a:cxn>
                <a:cxn ang="0">
                  <a:pos x="T6" y="T7"/>
                </a:cxn>
                <a:cxn ang="0">
                  <a:pos x="T8" y="T9"/>
                </a:cxn>
                <a:cxn ang="0">
                  <a:pos x="T10" y="T11"/>
                </a:cxn>
                <a:cxn ang="0">
                  <a:pos x="T12" y="T13"/>
                </a:cxn>
              </a:cxnLst>
              <a:rect l="0" t="0" r="r" b="b"/>
              <a:pathLst>
                <a:path w="109" h="108">
                  <a:moveTo>
                    <a:pt x="109" y="0"/>
                  </a:moveTo>
                  <a:cubicBezTo>
                    <a:pt x="0" y="0"/>
                    <a:pt x="0" y="0"/>
                    <a:pt x="0" y="0"/>
                  </a:cubicBezTo>
                  <a:cubicBezTo>
                    <a:pt x="0" y="88"/>
                    <a:pt x="0" y="88"/>
                    <a:pt x="0" y="88"/>
                  </a:cubicBezTo>
                  <a:cubicBezTo>
                    <a:pt x="0" y="99"/>
                    <a:pt x="9" y="108"/>
                    <a:pt x="20" y="108"/>
                  </a:cubicBezTo>
                  <a:cubicBezTo>
                    <a:pt x="89" y="108"/>
                    <a:pt x="89" y="108"/>
                    <a:pt x="89" y="108"/>
                  </a:cubicBezTo>
                  <a:cubicBezTo>
                    <a:pt x="100" y="108"/>
                    <a:pt x="109" y="99"/>
                    <a:pt x="109" y="88"/>
                  </a:cubicBezTo>
                  <a:cubicBezTo>
                    <a:pt x="109" y="0"/>
                    <a:pt x="109" y="0"/>
                    <a:pt x="109" y="0"/>
                  </a:cubicBezTo>
                </a:path>
              </a:pathLst>
            </a:custGeom>
            <a:solidFill>
              <a:srgbClr val="EFEB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9" name="Freeform 202"/>
            <p:cNvSpPr>
              <a:spLocks/>
            </p:cNvSpPr>
            <p:nvPr/>
          </p:nvSpPr>
          <p:spPr bwMode="auto">
            <a:xfrm>
              <a:off x="9723437" y="4748213"/>
              <a:ext cx="336550" cy="334963"/>
            </a:xfrm>
            <a:custGeom>
              <a:avLst/>
              <a:gdLst>
                <a:gd name="T0" fmla="*/ 108 w 108"/>
                <a:gd name="T1" fmla="*/ 0 h 108"/>
                <a:gd name="T2" fmla="*/ 0 w 108"/>
                <a:gd name="T3" fmla="*/ 0 h 108"/>
                <a:gd name="T4" fmla="*/ 0 w 108"/>
                <a:gd name="T5" fmla="*/ 88 h 108"/>
                <a:gd name="T6" fmla="*/ 20 w 108"/>
                <a:gd name="T7" fmla="*/ 108 h 108"/>
                <a:gd name="T8" fmla="*/ 88 w 108"/>
                <a:gd name="T9" fmla="*/ 108 h 108"/>
                <a:gd name="T10" fmla="*/ 108 w 108"/>
                <a:gd name="T11" fmla="*/ 88 h 108"/>
                <a:gd name="T12" fmla="*/ 108 w 108"/>
                <a:gd name="T13" fmla="*/ 0 h 108"/>
              </a:gdLst>
              <a:ahLst/>
              <a:cxnLst>
                <a:cxn ang="0">
                  <a:pos x="T0" y="T1"/>
                </a:cxn>
                <a:cxn ang="0">
                  <a:pos x="T2" y="T3"/>
                </a:cxn>
                <a:cxn ang="0">
                  <a:pos x="T4" y="T5"/>
                </a:cxn>
                <a:cxn ang="0">
                  <a:pos x="T6" y="T7"/>
                </a:cxn>
                <a:cxn ang="0">
                  <a:pos x="T8" y="T9"/>
                </a:cxn>
                <a:cxn ang="0">
                  <a:pos x="T10" y="T11"/>
                </a:cxn>
                <a:cxn ang="0">
                  <a:pos x="T12" y="T13"/>
                </a:cxn>
              </a:cxnLst>
              <a:rect l="0" t="0" r="r" b="b"/>
              <a:pathLst>
                <a:path w="108" h="108">
                  <a:moveTo>
                    <a:pt x="108" y="0"/>
                  </a:moveTo>
                  <a:cubicBezTo>
                    <a:pt x="0" y="0"/>
                    <a:pt x="0" y="0"/>
                    <a:pt x="0" y="0"/>
                  </a:cubicBezTo>
                  <a:cubicBezTo>
                    <a:pt x="0" y="88"/>
                    <a:pt x="0" y="88"/>
                    <a:pt x="0" y="88"/>
                  </a:cubicBezTo>
                  <a:cubicBezTo>
                    <a:pt x="0" y="99"/>
                    <a:pt x="9" y="108"/>
                    <a:pt x="20" y="108"/>
                  </a:cubicBezTo>
                  <a:cubicBezTo>
                    <a:pt x="88" y="108"/>
                    <a:pt x="88" y="108"/>
                    <a:pt x="88" y="108"/>
                  </a:cubicBezTo>
                  <a:cubicBezTo>
                    <a:pt x="99" y="108"/>
                    <a:pt x="108" y="99"/>
                    <a:pt x="108" y="88"/>
                  </a:cubicBezTo>
                  <a:cubicBezTo>
                    <a:pt x="108" y="0"/>
                    <a:pt x="108" y="0"/>
                    <a:pt x="108" y="0"/>
                  </a:cubicBezTo>
                </a:path>
              </a:pathLst>
            </a:custGeom>
            <a:solidFill>
              <a:srgbClr val="EFEB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0" name="Freeform 203"/>
            <p:cNvSpPr>
              <a:spLocks/>
            </p:cNvSpPr>
            <p:nvPr/>
          </p:nvSpPr>
          <p:spPr bwMode="auto">
            <a:xfrm>
              <a:off x="7658100" y="4232275"/>
              <a:ext cx="446087" cy="381000"/>
            </a:xfrm>
            <a:custGeom>
              <a:avLst/>
              <a:gdLst>
                <a:gd name="T0" fmla="*/ 0 w 143"/>
                <a:gd name="T1" fmla="*/ 0 h 123"/>
                <a:gd name="T2" fmla="*/ 0 w 143"/>
                <a:gd name="T3" fmla="*/ 0 h 123"/>
                <a:gd name="T4" fmla="*/ 0 w 143"/>
                <a:gd name="T5" fmla="*/ 104 h 123"/>
                <a:gd name="T6" fmla="*/ 19 w 143"/>
                <a:gd name="T7" fmla="*/ 123 h 123"/>
                <a:gd name="T8" fmla="*/ 48 w 143"/>
                <a:gd name="T9" fmla="*/ 123 h 123"/>
                <a:gd name="T10" fmla="*/ 48 w 143"/>
                <a:gd name="T11" fmla="*/ 120 h 123"/>
                <a:gd name="T12" fmla="*/ 50 w 143"/>
                <a:gd name="T13" fmla="*/ 113 h 123"/>
                <a:gd name="T14" fmla="*/ 49 w 143"/>
                <a:gd name="T15" fmla="*/ 109 h 123"/>
                <a:gd name="T16" fmla="*/ 63 w 143"/>
                <a:gd name="T17" fmla="*/ 96 h 123"/>
                <a:gd name="T18" fmla="*/ 76 w 143"/>
                <a:gd name="T19" fmla="*/ 109 h 123"/>
                <a:gd name="T20" fmla="*/ 74 w 143"/>
                <a:gd name="T21" fmla="*/ 117 h 123"/>
                <a:gd name="T22" fmla="*/ 75 w 143"/>
                <a:gd name="T23" fmla="*/ 120 h 123"/>
                <a:gd name="T24" fmla="*/ 74 w 143"/>
                <a:gd name="T25" fmla="*/ 123 h 123"/>
                <a:gd name="T26" fmla="*/ 124 w 143"/>
                <a:gd name="T27" fmla="*/ 123 h 123"/>
                <a:gd name="T28" fmla="*/ 143 w 143"/>
                <a:gd name="T29" fmla="*/ 104 h 123"/>
                <a:gd name="T30" fmla="*/ 143 w 143"/>
                <a:gd name="T31" fmla="*/ 66 h 123"/>
                <a:gd name="T32" fmla="*/ 124 w 143"/>
                <a:gd name="T33" fmla="*/ 85 h 123"/>
                <a:gd name="T34" fmla="*/ 19 w 143"/>
                <a:gd name="T35" fmla="*/ 85 h 123"/>
                <a:gd name="T36" fmla="*/ 0 w 143"/>
                <a:gd name="T37" fmla="*/ 66 h 123"/>
                <a:gd name="T38" fmla="*/ 0 w 143"/>
                <a:gd name="T39" fmla="*/ 0 h 1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43" h="123">
                  <a:moveTo>
                    <a:pt x="0" y="0"/>
                  </a:moveTo>
                  <a:cubicBezTo>
                    <a:pt x="0" y="0"/>
                    <a:pt x="0" y="0"/>
                    <a:pt x="0" y="0"/>
                  </a:cubicBezTo>
                  <a:cubicBezTo>
                    <a:pt x="0" y="104"/>
                    <a:pt x="0" y="104"/>
                    <a:pt x="0" y="104"/>
                  </a:cubicBezTo>
                  <a:cubicBezTo>
                    <a:pt x="0" y="115"/>
                    <a:pt x="9" y="123"/>
                    <a:pt x="19" y="123"/>
                  </a:cubicBezTo>
                  <a:cubicBezTo>
                    <a:pt x="48" y="123"/>
                    <a:pt x="48" y="123"/>
                    <a:pt x="48" y="123"/>
                  </a:cubicBezTo>
                  <a:cubicBezTo>
                    <a:pt x="48" y="122"/>
                    <a:pt x="48" y="121"/>
                    <a:pt x="48" y="120"/>
                  </a:cubicBezTo>
                  <a:cubicBezTo>
                    <a:pt x="48" y="117"/>
                    <a:pt x="48" y="115"/>
                    <a:pt x="50" y="113"/>
                  </a:cubicBezTo>
                  <a:cubicBezTo>
                    <a:pt x="49" y="112"/>
                    <a:pt x="49" y="110"/>
                    <a:pt x="49" y="109"/>
                  </a:cubicBezTo>
                  <a:cubicBezTo>
                    <a:pt x="49" y="102"/>
                    <a:pt x="55" y="96"/>
                    <a:pt x="63" y="96"/>
                  </a:cubicBezTo>
                  <a:cubicBezTo>
                    <a:pt x="70" y="96"/>
                    <a:pt x="76" y="102"/>
                    <a:pt x="76" y="109"/>
                  </a:cubicBezTo>
                  <a:cubicBezTo>
                    <a:pt x="76" y="112"/>
                    <a:pt x="75" y="114"/>
                    <a:pt x="74" y="117"/>
                  </a:cubicBezTo>
                  <a:cubicBezTo>
                    <a:pt x="74" y="118"/>
                    <a:pt x="75" y="119"/>
                    <a:pt x="75" y="120"/>
                  </a:cubicBezTo>
                  <a:cubicBezTo>
                    <a:pt x="75" y="121"/>
                    <a:pt x="74" y="122"/>
                    <a:pt x="74" y="123"/>
                  </a:cubicBezTo>
                  <a:cubicBezTo>
                    <a:pt x="124" y="123"/>
                    <a:pt x="124" y="123"/>
                    <a:pt x="124" y="123"/>
                  </a:cubicBezTo>
                  <a:cubicBezTo>
                    <a:pt x="134" y="123"/>
                    <a:pt x="143" y="115"/>
                    <a:pt x="143" y="104"/>
                  </a:cubicBezTo>
                  <a:cubicBezTo>
                    <a:pt x="143" y="66"/>
                    <a:pt x="143" y="66"/>
                    <a:pt x="143" y="66"/>
                  </a:cubicBezTo>
                  <a:cubicBezTo>
                    <a:pt x="143" y="77"/>
                    <a:pt x="134" y="85"/>
                    <a:pt x="124" y="85"/>
                  </a:cubicBezTo>
                  <a:cubicBezTo>
                    <a:pt x="19" y="85"/>
                    <a:pt x="19" y="85"/>
                    <a:pt x="19" y="85"/>
                  </a:cubicBezTo>
                  <a:cubicBezTo>
                    <a:pt x="9" y="85"/>
                    <a:pt x="0" y="77"/>
                    <a:pt x="0" y="66"/>
                  </a:cubicBezTo>
                  <a:cubicBezTo>
                    <a:pt x="0" y="0"/>
                    <a:pt x="0" y="0"/>
                    <a:pt x="0" y="0"/>
                  </a:cubicBezTo>
                </a:path>
              </a:pathLst>
            </a:custGeom>
            <a:solidFill>
              <a:srgbClr val="DAD7C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1" name="Freeform 204"/>
            <p:cNvSpPr>
              <a:spLocks/>
            </p:cNvSpPr>
            <p:nvPr/>
          </p:nvSpPr>
          <p:spPr bwMode="auto">
            <a:xfrm>
              <a:off x="7807325" y="4583113"/>
              <a:ext cx="84137" cy="30163"/>
            </a:xfrm>
            <a:custGeom>
              <a:avLst/>
              <a:gdLst>
                <a:gd name="T0" fmla="*/ 2 w 27"/>
                <a:gd name="T1" fmla="*/ 0 h 10"/>
                <a:gd name="T2" fmla="*/ 0 w 27"/>
                <a:gd name="T3" fmla="*/ 7 h 10"/>
                <a:gd name="T4" fmla="*/ 0 w 27"/>
                <a:gd name="T5" fmla="*/ 10 h 10"/>
                <a:gd name="T6" fmla="*/ 26 w 27"/>
                <a:gd name="T7" fmla="*/ 10 h 10"/>
                <a:gd name="T8" fmla="*/ 27 w 27"/>
                <a:gd name="T9" fmla="*/ 7 h 10"/>
                <a:gd name="T10" fmla="*/ 26 w 27"/>
                <a:gd name="T11" fmla="*/ 4 h 10"/>
                <a:gd name="T12" fmla="*/ 15 w 27"/>
                <a:gd name="T13" fmla="*/ 10 h 10"/>
                <a:gd name="T14" fmla="*/ 2 w 27"/>
                <a:gd name="T15" fmla="*/ 0 h 1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7" h="10">
                  <a:moveTo>
                    <a:pt x="2" y="0"/>
                  </a:moveTo>
                  <a:cubicBezTo>
                    <a:pt x="0" y="2"/>
                    <a:pt x="0" y="4"/>
                    <a:pt x="0" y="7"/>
                  </a:cubicBezTo>
                  <a:cubicBezTo>
                    <a:pt x="0" y="8"/>
                    <a:pt x="0" y="9"/>
                    <a:pt x="0" y="10"/>
                  </a:cubicBezTo>
                  <a:cubicBezTo>
                    <a:pt x="26" y="10"/>
                    <a:pt x="26" y="10"/>
                    <a:pt x="26" y="10"/>
                  </a:cubicBezTo>
                  <a:cubicBezTo>
                    <a:pt x="26" y="9"/>
                    <a:pt x="27" y="8"/>
                    <a:pt x="27" y="7"/>
                  </a:cubicBezTo>
                  <a:cubicBezTo>
                    <a:pt x="27" y="6"/>
                    <a:pt x="26" y="5"/>
                    <a:pt x="26" y="4"/>
                  </a:cubicBezTo>
                  <a:cubicBezTo>
                    <a:pt x="24" y="7"/>
                    <a:pt x="19" y="10"/>
                    <a:pt x="15" y="10"/>
                  </a:cubicBezTo>
                  <a:cubicBezTo>
                    <a:pt x="9" y="10"/>
                    <a:pt x="3" y="5"/>
                    <a:pt x="2" y="0"/>
                  </a:cubicBezTo>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2" name="Freeform 205"/>
            <p:cNvSpPr>
              <a:spLocks/>
            </p:cNvSpPr>
            <p:nvPr/>
          </p:nvSpPr>
          <p:spPr bwMode="auto">
            <a:xfrm>
              <a:off x="7810500" y="4530725"/>
              <a:ext cx="84137" cy="82550"/>
            </a:xfrm>
            <a:custGeom>
              <a:avLst/>
              <a:gdLst>
                <a:gd name="T0" fmla="*/ 14 w 27"/>
                <a:gd name="T1" fmla="*/ 0 h 27"/>
                <a:gd name="T2" fmla="*/ 0 w 27"/>
                <a:gd name="T3" fmla="*/ 13 h 27"/>
                <a:gd name="T4" fmla="*/ 1 w 27"/>
                <a:gd name="T5" fmla="*/ 17 h 27"/>
                <a:gd name="T6" fmla="*/ 14 w 27"/>
                <a:gd name="T7" fmla="*/ 27 h 27"/>
                <a:gd name="T8" fmla="*/ 25 w 27"/>
                <a:gd name="T9" fmla="*/ 21 h 27"/>
                <a:gd name="T10" fmla="*/ 27 w 27"/>
                <a:gd name="T11" fmla="*/ 13 h 27"/>
                <a:gd name="T12" fmla="*/ 14 w 27"/>
                <a:gd name="T13" fmla="*/ 0 h 27"/>
              </a:gdLst>
              <a:ahLst/>
              <a:cxnLst>
                <a:cxn ang="0">
                  <a:pos x="T0" y="T1"/>
                </a:cxn>
                <a:cxn ang="0">
                  <a:pos x="T2" y="T3"/>
                </a:cxn>
                <a:cxn ang="0">
                  <a:pos x="T4" y="T5"/>
                </a:cxn>
                <a:cxn ang="0">
                  <a:pos x="T6" y="T7"/>
                </a:cxn>
                <a:cxn ang="0">
                  <a:pos x="T8" y="T9"/>
                </a:cxn>
                <a:cxn ang="0">
                  <a:pos x="T10" y="T11"/>
                </a:cxn>
                <a:cxn ang="0">
                  <a:pos x="T12" y="T13"/>
                </a:cxn>
              </a:cxnLst>
              <a:rect l="0" t="0" r="r" b="b"/>
              <a:pathLst>
                <a:path w="27" h="27">
                  <a:moveTo>
                    <a:pt x="14" y="0"/>
                  </a:moveTo>
                  <a:cubicBezTo>
                    <a:pt x="6" y="0"/>
                    <a:pt x="0" y="6"/>
                    <a:pt x="0" y="13"/>
                  </a:cubicBezTo>
                  <a:cubicBezTo>
                    <a:pt x="0" y="14"/>
                    <a:pt x="0" y="16"/>
                    <a:pt x="1" y="17"/>
                  </a:cubicBezTo>
                  <a:cubicBezTo>
                    <a:pt x="2" y="22"/>
                    <a:pt x="8" y="27"/>
                    <a:pt x="14" y="27"/>
                  </a:cubicBezTo>
                  <a:cubicBezTo>
                    <a:pt x="18" y="27"/>
                    <a:pt x="23" y="24"/>
                    <a:pt x="25" y="21"/>
                  </a:cubicBezTo>
                  <a:cubicBezTo>
                    <a:pt x="26" y="18"/>
                    <a:pt x="27" y="16"/>
                    <a:pt x="27" y="13"/>
                  </a:cubicBezTo>
                  <a:cubicBezTo>
                    <a:pt x="27" y="6"/>
                    <a:pt x="21" y="0"/>
                    <a:pt x="14" y="0"/>
                  </a:cubicBezTo>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3" name="Freeform 206"/>
            <p:cNvSpPr>
              <a:spLocks/>
            </p:cNvSpPr>
            <p:nvPr/>
          </p:nvSpPr>
          <p:spPr bwMode="auto">
            <a:xfrm>
              <a:off x="8023225" y="4748213"/>
              <a:ext cx="339725" cy="334963"/>
            </a:xfrm>
            <a:custGeom>
              <a:avLst/>
              <a:gdLst>
                <a:gd name="T0" fmla="*/ 109 w 109"/>
                <a:gd name="T1" fmla="*/ 0 h 108"/>
                <a:gd name="T2" fmla="*/ 0 w 109"/>
                <a:gd name="T3" fmla="*/ 0 h 108"/>
                <a:gd name="T4" fmla="*/ 0 w 109"/>
                <a:gd name="T5" fmla="*/ 88 h 108"/>
                <a:gd name="T6" fmla="*/ 20 w 109"/>
                <a:gd name="T7" fmla="*/ 108 h 108"/>
                <a:gd name="T8" fmla="*/ 89 w 109"/>
                <a:gd name="T9" fmla="*/ 108 h 108"/>
                <a:gd name="T10" fmla="*/ 109 w 109"/>
                <a:gd name="T11" fmla="*/ 88 h 108"/>
                <a:gd name="T12" fmla="*/ 109 w 109"/>
                <a:gd name="T13" fmla="*/ 0 h 108"/>
              </a:gdLst>
              <a:ahLst/>
              <a:cxnLst>
                <a:cxn ang="0">
                  <a:pos x="T0" y="T1"/>
                </a:cxn>
                <a:cxn ang="0">
                  <a:pos x="T2" y="T3"/>
                </a:cxn>
                <a:cxn ang="0">
                  <a:pos x="T4" y="T5"/>
                </a:cxn>
                <a:cxn ang="0">
                  <a:pos x="T6" y="T7"/>
                </a:cxn>
                <a:cxn ang="0">
                  <a:pos x="T8" y="T9"/>
                </a:cxn>
                <a:cxn ang="0">
                  <a:pos x="T10" y="T11"/>
                </a:cxn>
                <a:cxn ang="0">
                  <a:pos x="T12" y="T13"/>
                </a:cxn>
              </a:cxnLst>
              <a:rect l="0" t="0" r="r" b="b"/>
              <a:pathLst>
                <a:path w="109" h="108">
                  <a:moveTo>
                    <a:pt x="109" y="0"/>
                  </a:moveTo>
                  <a:cubicBezTo>
                    <a:pt x="0" y="0"/>
                    <a:pt x="0" y="0"/>
                    <a:pt x="0" y="0"/>
                  </a:cubicBezTo>
                  <a:cubicBezTo>
                    <a:pt x="0" y="88"/>
                    <a:pt x="0" y="88"/>
                    <a:pt x="0" y="88"/>
                  </a:cubicBezTo>
                  <a:cubicBezTo>
                    <a:pt x="0" y="99"/>
                    <a:pt x="9" y="108"/>
                    <a:pt x="20" y="108"/>
                  </a:cubicBezTo>
                  <a:cubicBezTo>
                    <a:pt x="89" y="108"/>
                    <a:pt x="89" y="108"/>
                    <a:pt x="89" y="108"/>
                  </a:cubicBezTo>
                  <a:cubicBezTo>
                    <a:pt x="100" y="108"/>
                    <a:pt x="109" y="99"/>
                    <a:pt x="109" y="88"/>
                  </a:cubicBezTo>
                  <a:cubicBezTo>
                    <a:pt x="109" y="0"/>
                    <a:pt x="109" y="0"/>
                    <a:pt x="109" y="0"/>
                  </a:cubicBezTo>
                </a:path>
              </a:pathLst>
            </a:custGeom>
            <a:solidFill>
              <a:srgbClr val="DAD7C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4" name="Freeform 207"/>
            <p:cNvSpPr>
              <a:spLocks/>
            </p:cNvSpPr>
            <p:nvPr/>
          </p:nvSpPr>
          <p:spPr bwMode="auto">
            <a:xfrm>
              <a:off x="9723437" y="4865688"/>
              <a:ext cx="336550" cy="217488"/>
            </a:xfrm>
            <a:custGeom>
              <a:avLst/>
              <a:gdLst>
                <a:gd name="T0" fmla="*/ 0 w 108"/>
                <a:gd name="T1" fmla="*/ 0 h 70"/>
                <a:gd name="T2" fmla="*/ 0 w 108"/>
                <a:gd name="T3" fmla="*/ 50 h 70"/>
                <a:gd name="T4" fmla="*/ 20 w 108"/>
                <a:gd name="T5" fmla="*/ 70 h 70"/>
                <a:gd name="T6" fmla="*/ 88 w 108"/>
                <a:gd name="T7" fmla="*/ 70 h 70"/>
                <a:gd name="T8" fmla="*/ 108 w 108"/>
                <a:gd name="T9" fmla="*/ 50 h 70"/>
                <a:gd name="T10" fmla="*/ 108 w 108"/>
                <a:gd name="T11" fmla="*/ 46 h 70"/>
                <a:gd name="T12" fmla="*/ 84 w 108"/>
                <a:gd name="T13" fmla="*/ 70 h 70"/>
                <a:gd name="T14" fmla="*/ 24 w 108"/>
                <a:gd name="T15" fmla="*/ 70 h 70"/>
                <a:gd name="T16" fmla="*/ 0 w 108"/>
                <a:gd name="T17" fmla="*/ 46 h 70"/>
                <a:gd name="T18" fmla="*/ 0 w 108"/>
                <a:gd name="T19" fmla="*/ 0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8" h="70">
                  <a:moveTo>
                    <a:pt x="0" y="0"/>
                  </a:moveTo>
                  <a:cubicBezTo>
                    <a:pt x="0" y="50"/>
                    <a:pt x="0" y="50"/>
                    <a:pt x="0" y="50"/>
                  </a:cubicBezTo>
                  <a:cubicBezTo>
                    <a:pt x="0" y="61"/>
                    <a:pt x="9" y="70"/>
                    <a:pt x="20" y="70"/>
                  </a:cubicBezTo>
                  <a:cubicBezTo>
                    <a:pt x="88" y="70"/>
                    <a:pt x="88" y="70"/>
                    <a:pt x="88" y="70"/>
                  </a:cubicBezTo>
                  <a:cubicBezTo>
                    <a:pt x="99" y="70"/>
                    <a:pt x="108" y="61"/>
                    <a:pt x="108" y="50"/>
                  </a:cubicBezTo>
                  <a:cubicBezTo>
                    <a:pt x="108" y="46"/>
                    <a:pt x="108" y="46"/>
                    <a:pt x="108" y="46"/>
                  </a:cubicBezTo>
                  <a:cubicBezTo>
                    <a:pt x="108" y="59"/>
                    <a:pt x="97" y="70"/>
                    <a:pt x="84" y="70"/>
                  </a:cubicBezTo>
                  <a:cubicBezTo>
                    <a:pt x="24" y="70"/>
                    <a:pt x="24" y="70"/>
                    <a:pt x="24" y="70"/>
                  </a:cubicBezTo>
                  <a:cubicBezTo>
                    <a:pt x="11" y="70"/>
                    <a:pt x="0" y="59"/>
                    <a:pt x="0" y="46"/>
                  </a:cubicBezTo>
                  <a:cubicBezTo>
                    <a:pt x="0" y="0"/>
                    <a:pt x="0" y="0"/>
                    <a:pt x="0" y="0"/>
                  </a:cubicBezTo>
                </a:path>
              </a:pathLst>
            </a:custGeom>
            <a:solidFill>
              <a:srgbClr val="DAD7C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5" name="Freeform 208"/>
            <p:cNvSpPr>
              <a:spLocks/>
            </p:cNvSpPr>
            <p:nvPr/>
          </p:nvSpPr>
          <p:spPr bwMode="auto">
            <a:xfrm>
              <a:off x="8474075" y="4157663"/>
              <a:ext cx="1585912" cy="708025"/>
            </a:xfrm>
            <a:custGeom>
              <a:avLst/>
              <a:gdLst>
                <a:gd name="T0" fmla="*/ 468 w 509"/>
                <a:gd name="T1" fmla="*/ 0 h 228"/>
                <a:gd name="T2" fmla="*/ 373 w 509"/>
                <a:gd name="T3" fmla="*/ 0 h 228"/>
                <a:gd name="T4" fmla="*/ 0 w 509"/>
                <a:gd name="T5" fmla="*/ 0 h 228"/>
                <a:gd name="T6" fmla="*/ 401 w 509"/>
                <a:gd name="T7" fmla="*/ 228 h 228"/>
                <a:gd name="T8" fmla="*/ 401 w 509"/>
                <a:gd name="T9" fmla="*/ 190 h 228"/>
                <a:gd name="T10" fmla="*/ 509 w 509"/>
                <a:gd name="T11" fmla="*/ 190 h 228"/>
                <a:gd name="T12" fmla="*/ 509 w 509"/>
                <a:gd name="T13" fmla="*/ 41 h 228"/>
                <a:gd name="T14" fmla="*/ 468 w 509"/>
                <a:gd name="T15" fmla="*/ 0 h 22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9" h="228">
                  <a:moveTo>
                    <a:pt x="468" y="0"/>
                  </a:moveTo>
                  <a:cubicBezTo>
                    <a:pt x="373" y="0"/>
                    <a:pt x="373" y="0"/>
                    <a:pt x="373" y="0"/>
                  </a:cubicBezTo>
                  <a:cubicBezTo>
                    <a:pt x="0" y="0"/>
                    <a:pt x="0" y="0"/>
                    <a:pt x="0" y="0"/>
                  </a:cubicBezTo>
                  <a:cubicBezTo>
                    <a:pt x="401" y="228"/>
                    <a:pt x="401" y="228"/>
                    <a:pt x="401" y="228"/>
                  </a:cubicBezTo>
                  <a:cubicBezTo>
                    <a:pt x="401" y="190"/>
                    <a:pt x="401" y="190"/>
                    <a:pt x="401" y="190"/>
                  </a:cubicBezTo>
                  <a:cubicBezTo>
                    <a:pt x="509" y="190"/>
                    <a:pt x="509" y="190"/>
                    <a:pt x="509" y="190"/>
                  </a:cubicBezTo>
                  <a:cubicBezTo>
                    <a:pt x="509" y="41"/>
                    <a:pt x="509" y="41"/>
                    <a:pt x="509" y="41"/>
                  </a:cubicBezTo>
                  <a:cubicBezTo>
                    <a:pt x="509" y="18"/>
                    <a:pt x="491" y="0"/>
                    <a:pt x="468" y="0"/>
                  </a:cubicBezTo>
                </a:path>
              </a:pathLst>
            </a:custGeom>
            <a:solidFill>
              <a:srgbClr val="DAD7C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6" name="Freeform 209"/>
            <p:cNvSpPr>
              <a:spLocks/>
            </p:cNvSpPr>
            <p:nvPr/>
          </p:nvSpPr>
          <p:spPr bwMode="auto">
            <a:xfrm>
              <a:off x="9723437" y="4748213"/>
              <a:ext cx="336550" cy="334963"/>
            </a:xfrm>
            <a:custGeom>
              <a:avLst/>
              <a:gdLst>
                <a:gd name="T0" fmla="*/ 108 w 108"/>
                <a:gd name="T1" fmla="*/ 0 h 108"/>
                <a:gd name="T2" fmla="*/ 108 w 108"/>
                <a:gd name="T3" fmla="*/ 0 h 108"/>
                <a:gd name="T4" fmla="*/ 0 w 108"/>
                <a:gd name="T5" fmla="*/ 0 h 108"/>
                <a:gd name="T6" fmla="*/ 0 w 108"/>
                <a:gd name="T7" fmla="*/ 38 h 108"/>
                <a:gd name="T8" fmla="*/ 0 w 108"/>
                <a:gd name="T9" fmla="*/ 84 h 108"/>
                <a:gd name="T10" fmla="*/ 24 w 108"/>
                <a:gd name="T11" fmla="*/ 108 h 108"/>
                <a:gd name="T12" fmla="*/ 84 w 108"/>
                <a:gd name="T13" fmla="*/ 108 h 108"/>
                <a:gd name="T14" fmla="*/ 108 w 108"/>
                <a:gd name="T15" fmla="*/ 84 h 108"/>
                <a:gd name="T16" fmla="*/ 108 w 108"/>
                <a:gd name="T17" fmla="*/ 0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8" h="108">
                  <a:moveTo>
                    <a:pt x="108" y="0"/>
                  </a:moveTo>
                  <a:cubicBezTo>
                    <a:pt x="108" y="0"/>
                    <a:pt x="108" y="0"/>
                    <a:pt x="108" y="0"/>
                  </a:cubicBezTo>
                  <a:cubicBezTo>
                    <a:pt x="0" y="0"/>
                    <a:pt x="0" y="0"/>
                    <a:pt x="0" y="0"/>
                  </a:cubicBezTo>
                  <a:cubicBezTo>
                    <a:pt x="0" y="38"/>
                    <a:pt x="0" y="38"/>
                    <a:pt x="0" y="38"/>
                  </a:cubicBezTo>
                  <a:cubicBezTo>
                    <a:pt x="0" y="84"/>
                    <a:pt x="0" y="84"/>
                    <a:pt x="0" y="84"/>
                  </a:cubicBezTo>
                  <a:cubicBezTo>
                    <a:pt x="0" y="97"/>
                    <a:pt x="11" y="108"/>
                    <a:pt x="24" y="108"/>
                  </a:cubicBezTo>
                  <a:cubicBezTo>
                    <a:pt x="84" y="108"/>
                    <a:pt x="84" y="108"/>
                    <a:pt x="84" y="108"/>
                  </a:cubicBezTo>
                  <a:cubicBezTo>
                    <a:pt x="97" y="108"/>
                    <a:pt x="108" y="97"/>
                    <a:pt x="108" y="84"/>
                  </a:cubicBezTo>
                  <a:cubicBezTo>
                    <a:pt x="108" y="0"/>
                    <a:pt x="108" y="0"/>
                    <a:pt x="108" y="0"/>
                  </a:cubicBezTo>
                </a:path>
              </a:pathLst>
            </a:custGeom>
            <a:solidFill>
              <a:srgbClr val="C9C7B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7" name="Freeform 210"/>
            <p:cNvSpPr>
              <a:spLocks/>
            </p:cNvSpPr>
            <p:nvPr/>
          </p:nvSpPr>
          <p:spPr bwMode="auto">
            <a:xfrm>
              <a:off x="8424863" y="4322763"/>
              <a:ext cx="681037" cy="160338"/>
            </a:xfrm>
            <a:custGeom>
              <a:avLst/>
              <a:gdLst>
                <a:gd name="T0" fmla="*/ 198 w 219"/>
                <a:gd name="T1" fmla="*/ 52 h 52"/>
                <a:gd name="T2" fmla="*/ 22 w 219"/>
                <a:gd name="T3" fmla="*/ 52 h 52"/>
                <a:gd name="T4" fmla="*/ 0 w 219"/>
                <a:gd name="T5" fmla="*/ 31 h 52"/>
                <a:gd name="T6" fmla="*/ 0 w 219"/>
                <a:gd name="T7" fmla="*/ 22 h 52"/>
                <a:gd name="T8" fmla="*/ 22 w 219"/>
                <a:gd name="T9" fmla="*/ 0 h 52"/>
                <a:gd name="T10" fmla="*/ 198 w 219"/>
                <a:gd name="T11" fmla="*/ 0 h 52"/>
                <a:gd name="T12" fmla="*/ 219 w 219"/>
                <a:gd name="T13" fmla="*/ 22 h 52"/>
                <a:gd name="T14" fmla="*/ 219 w 219"/>
                <a:gd name="T15" fmla="*/ 31 h 52"/>
                <a:gd name="T16" fmla="*/ 198 w 219"/>
                <a:gd name="T17" fmla="*/ 52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9" h="52">
                  <a:moveTo>
                    <a:pt x="198" y="52"/>
                  </a:moveTo>
                  <a:cubicBezTo>
                    <a:pt x="22" y="52"/>
                    <a:pt x="22" y="52"/>
                    <a:pt x="22" y="52"/>
                  </a:cubicBezTo>
                  <a:cubicBezTo>
                    <a:pt x="10" y="52"/>
                    <a:pt x="0" y="42"/>
                    <a:pt x="0" y="31"/>
                  </a:cubicBezTo>
                  <a:cubicBezTo>
                    <a:pt x="0" y="22"/>
                    <a:pt x="0" y="22"/>
                    <a:pt x="0" y="22"/>
                  </a:cubicBezTo>
                  <a:cubicBezTo>
                    <a:pt x="0" y="10"/>
                    <a:pt x="10" y="0"/>
                    <a:pt x="22" y="0"/>
                  </a:cubicBezTo>
                  <a:cubicBezTo>
                    <a:pt x="198" y="0"/>
                    <a:pt x="198" y="0"/>
                    <a:pt x="198" y="0"/>
                  </a:cubicBezTo>
                  <a:cubicBezTo>
                    <a:pt x="210" y="0"/>
                    <a:pt x="219" y="10"/>
                    <a:pt x="219" y="22"/>
                  </a:cubicBezTo>
                  <a:cubicBezTo>
                    <a:pt x="219" y="31"/>
                    <a:pt x="219" y="31"/>
                    <a:pt x="219" y="31"/>
                  </a:cubicBezTo>
                  <a:cubicBezTo>
                    <a:pt x="219" y="42"/>
                    <a:pt x="210" y="52"/>
                    <a:pt x="198" y="52"/>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8" name="Oval 211"/>
            <p:cNvSpPr>
              <a:spLocks noChangeArrowheads="1"/>
            </p:cNvSpPr>
            <p:nvPr/>
          </p:nvSpPr>
          <p:spPr bwMode="auto">
            <a:xfrm>
              <a:off x="9218612" y="4322763"/>
              <a:ext cx="68262" cy="68263"/>
            </a:xfrm>
            <a:prstGeom prst="ellipse">
              <a:avLst/>
            </a:prstGeom>
            <a:solidFill>
              <a:srgbClr val="6D6E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9" name="Oval 212"/>
            <p:cNvSpPr>
              <a:spLocks noChangeArrowheads="1"/>
            </p:cNvSpPr>
            <p:nvPr/>
          </p:nvSpPr>
          <p:spPr bwMode="auto">
            <a:xfrm>
              <a:off x="9347200" y="4322763"/>
              <a:ext cx="68262" cy="68263"/>
            </a:xfrm>
            <a:prstGeom prst="ellipse">
              <a:avLst/>
            </a:prstGeom>
            <a:solidFill>
              <a:srgbClr val="6D6E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0" name="Oval 213"/>
            <p:cNvSpPr>
              <a:spLocks noChangeArrowheads="1"/>
            </p:cNvSpPr>
            <p:nvPr/>
          </p:nvSpPr>
          <p:spPr bwMode="auto">
            <a:xfrm>
              <a:off x="9471025" y="4322763"/>
              <a:ext cx="68262" cy="68263"/>
            </a:xfrm>
            <a:prstGeom prst="ellipse">
              <a:avLst/>
            </a:prstGeom>
            <a:solidFill>
              <a:srgbClr val="6D6E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1" name="Oval 214"/>
            <p:cNvSpPr>
              <a:spLocks noChangeArrowheads="1"/>
            </p:cNvSpPr>
            <p:nvPr/>
          </p:nvSpPr>
          <p:spPr bwMode="auto">
            <a:xfrm>
              <a:off x="9218612" y="4424363"/>
              <a:ext cx="68262" cy="68263"/>
            </a:xfrm>
            <a:prstGeom prst="ellipse">
              <a:avLst/>
            </a:prstGeom>
            <a:solidFill>
              <a:srgbClr val="6D6E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2" name="Oval 215"/>
            <p:cNvSpPr>
              <a:spLocks noChangeArrowheads="1"/>
            </p:cNvSpPr>
            <p:nvPr/>
          </p:nvSpPr>
          <p:spPr bwMode="auto">
            <a:xfrm>
              <a:off x="8515350" y="4381500"/>
              <a:ext cx="46037" cy="46038"/>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3" name="Oval 216"/>
            <p:cNvSpPr>
              <a:spLocks noChangeArrowheads="1"/>
            </p:cNvSpPr>
            <p:nvPr/>
          </p:nvSpPr>
          <p:spPr bwMode="auto">
            <a:xfrm>
              <a:off x="8609013" y="4381500"/>
              <a:ext cx="46037" cy="46038"/>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4" name="Oval 217"/>
            <p:cNvSpPr>
              <a:spLocks noChangeArrowheads="1"/>
            </p:cNvSpPr>
            <p:nvPr/>
          </p:nvSpPr>
          <p:spPr bwMode="auto">
            <a:xfrm>
              <a:off x="8697913" y="4381500"/>
              <a:ext cx="50800" cy="46038"/>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5" name="Oval 218"/>
            <p:cNvSpPr>
              <a:spLocks noChangeArrowheads="1"/>
            </p:cNvSpPr>
            <p:nvPr/>
          </p:nvSpPr>
          <p:spPr bwMode="auto">
            <a:xfrm>
              <a:off x="9347200" y="4424363"/>
              <a:ext cx="68262" cy="68263"/>
            </a:xfrm>
            <a:prstGeom prst="ellipse">
              <a:avLst/>
            </a:prstGeom>
            <a:solidFill>
              <a:srgbClr val="6D6E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6" name="Oval 219"/>
            <p:cNvSpPr>
              <a:spLocks noChangeArrowheads="1"/>
            </p:cNvSpPr>
            <p:nvPr/>
          </p:nvSpPr>
          <p:spPr bwMode="auto">
            <a:xfrm>
              <a:off x="9471025" y="4424363"/>
              <a:ext cx="68262" cy="68263"/>
            </a:xfrm>
            <a:prstGeom prst="ellipse">
              <a:avLst/>
            </a:prstGeom>
            <a:solidFill>
              <a:srgbClr val="6D6E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7" name="Oval 220"/>
            <p:cNvSpPr>
              <a:spLocks noChangeArrowheads="1"/>
            </p:cNvSpPr>
            <p:nvPr/>
          </p:nvSpPr>
          <p:spPr bwMode="auto">
            <a:xfrm>
              <a:off x="9218612" y="4527550"/>
              <a:ext cx="68262" cy="71438"/>
            </a:xfrm>
            <a:prstGeom prst="ellipse">
              <a:avLst/>
            </a:prstGeom>
            <a:solidFill>
              <a:srgbClr val="6D6E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8" name="Oval 221"/>
            <p:cNvSpPr>
              <a:spLocks noChangeArrowheads="1"/>
            </p:cNvSpPr>
            <p:nvPr/>
          </p:nvSpPr>
          <p:spPr bwMode="auto">
            <a:xfrm>
              <a:off x="9347200" y="4527550"/>
              <a:ext cx="68262" cy="71438"/>
            </a:xfrm>
            <a:prstGeom prst="ellipse">
              <a:avLst/>
            </a:prstGeom>
            <a:solidFill>
              <a:srgbClr val="6D6E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9" name="Oval 222"/>
            <p:cNvSpPr>
              <a:spLocks noChangeArrowheads="1"/>
            </p:cNvSpPr>
            <p:nvPr/>
          </p:nvSpPr>
          <p:spPr bwMode="auto">
            <a:xfrm>
              <a:off x="9471025" y="4527550"/>
              <a:ext cx="68262" cy="71438"/>
            </a:xfrm>
            <a:prstGeom prst="ellipse">
              <a:avLst/>
            </a:prstGeom>
            <a:solidFill>
              <a:srgbClr val="6D6E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30" name="Oval 223"/>
            <p:cNvSpPr>
              <a:spLocks noChangeArrowheads="1"/>
            </p:cNvSpPr>
            <p:nvPr/>
          </p:nvSpPr>
          <p:spPr bwMode="auto">
            <a:xfrm>
              <a:off x="9218612" y="4632325"/>
              <a:ext cx="68262" cy="68263"/>
            </a:xfrm>
            <a:prstGeom prst="ellipse">
              <a:avLst/>
            </a:prstGeom>
            <a:solidFill>
              <a:srgbClr val="6D6E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31" name="Oval 224"/>
            <p:cNvSpPr>
              <a:spLocks noChangeArrowheads="1"/>
            </p:cNvSpPr>
            <p:nvPr/>
          </p:nvSpPr>
          <p:spPr bwMode="auto">
            <a:xfrm>
              <a:off x="9347200" y="4632325"/>
              <a:ext cx="68262" cy="68263"/>
            </a:xfrm>
            <a:prstGeom prst="ellipse">
              <a:avLst/>
            </a:prstGeom>
            <a:solidFill>
              <a:srgbClr val="6D6E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32" name="Oval 225"/>
            <p:cNvSpPr>
              <a:spLocks noChangeArrowheads="1"/>
            </p:cNvSpPr>
            <p:nvPr/>
          </p:nvSpPr>
          <p:spPr bwMode="auto">
            <a:xfrm>
              <a:off x="9471025" y="4632325"/>
              <a:ext cx="68262" cy="68263"/>
            </a:xfrm>
            <a:prstGeom prst="ellipse">
              <a:avLst/>
            </a:prstGeom>
            <a:solidFill>
              <a:srgbClr val="6D6E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33" name="Freeform 226"/>
            <p:cNvSpPr>
              <a:spLocks/>
            </p:cNvSpPr>
            <p:nvPr/>
          </p:nvSpPr>
          <p:spPr bwMode="auto">
            <a:xfrm>
              <a:off x="7658100" y="3816350"/>
              <a:ext cx="446087" cy="679450"/>
            </a:xfrm>
            <a:custGeom>
              <a:avLst/>
              <a:gdLst>
                <a:gd name="T0" fmla="*/ 124 w 143"/>
                <a:gd name="T1" fmla="*/ 219 h 219"/>
                <a:gd name="T2" fmla="*/ 19 w 143"/>
                <a:gd name="T3" fmla="*/ 219 h 219"/>
                <a:gd name="T4" fmla="*/ 0 w 143"/>
                <a:gd name="T5" fmla="*/ 200 h 219"/>
                <a:gd name="T6" fmla="*/ 0 w 143"/>
                <a:gd name="T7" fmla="*/ 40 h 219"/>
                <a:gd name="T8" fmla="*/ 41 w 143"/>
                <a:gd name="T9" fmla="*/ 0 h 219"/>
                <a:gd name="T10" fmla="*/ 102 w 143"/>
                <a:gd name="T11" fmla="*/ 0 h 219"/>
                <a:gd name="T12" fmla="*/ 143 w 143"/>
                <a:gd name="T13" fmla="*/ 40 h 219"/>
                <a:gd name="T14" fmla="*/ 143 w 143"/>
                <a:gd name="T15" fmla="*/ 200 h 219"/>
                <a:gd name="T16" fmla="*/ 124 w 143"/>
                <a:gd name="T17" fmla="*/ 219 h 2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3" h="219">
                  <a:moveTo>
                    <a:pt x="124" y="219"/>
                  </a:moveTo>
                  <a:cubicBezTo>
                    <a:pt x="19" y="219"/>
                    <a:pt x="19" y="219"/>
                    <a:pt x="19" y="219"/>
                  </a:cubicBezTo>
                  <a:cubicBezTo>
                    <a:pt x="9" y="219"/>
                    <a:pt x="0" y="211"/>
                    <a:pt x="0" y="200"/>
                  </a:cubicBezTo>
                  <a:cubicBezTo>
                    <a:pt x="0" y="40"/>
                    <a:pt x="0" y="40"/>
                    <a:pt x="0" y="40"/>
                  </a:cubicBezTo>
                  <a:cubicBezTo>
                    <a:pt x="0" y="18"/>
                    <a:pt x="18" y="0"/>
                    <a:pt x="41" y="0"/>
                  </a:cubicBezTo>
                  <a:cubicBezTo>
                    <a:pt x="102" y="0"/>
                    <a:pt x="102" y="0"/>
                    <a:pt x="102" y="0"/>
                  </a:cubicBezTo>
                  <a:cubicBezTo>
                    <a:pt x="125" y="0"/>
                    <a:pt x="143" y="18"/>
                    <a:pt x="143" y="40"/>
                  </a:cubicBezTo>
                  <a:cubicBezTo>
                    <a:pt x="143" y="200"/>
                    <a:pt x="143" y="200"/>
                    <a:pt x="143" y="200"/>
                  </a:cubicBezTo>
                  <a:cubicBezTo>
                    <a:pt x="143" y="211"/>
                    <a:pt x="134" y="219"/>
                    <a:pt x="124" y="219"/>
                  </a:cubicBezTo>
                </a:path>
              </a:pathLst>
            </a:custGeom>
            <a:solidFill>
              <a:srgbClr val="EFEB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34" name="Freeform 227"/>
            <p:cNvSpPr>
              <a:spLocks/>
            </p:cNvSpPr>
            <p:nvPr/>
          </p:nvSpPr>
          <p:spPr bwMode="auto">
            <a:xfrm>
              <a:off x="7658100" y="3816350"/>
              <a:ext cx="446087" cy="474663"/>
            </a:xfrm>
            <a:custGeom>
              <a:avLst/>
              <a:gdLst>
                <a:gd name="T0" fmla="*/ 94 w 143"/>
                <a:gd name="T1" fmla="*/ 0 h 153"/>
                <a:gd name="T2" fmla="*/ 49 w 143"/>
                <a:gd name="T3" fmla="*/ 0 h 153"/>
                <a:gd name="T4" fmla="*/ 0 w 143"/>
                <a:gd name="T5" fmla="*/ 49 h 153"/>
                <a:gd name="T6" fmla="*/ 143 w 143"/>
                <a:gd name="T7" fmla="*/ 153 h 153"/>
                <a:gd name="T8" fmla="*/ 143 w 143"/>
                <a:gd name="T9" fmla="*/ 110 h 153"/>
                <a:gd name="T10" fmla="*/ 143 w 143"/>
                <a:gd name="T11" fmla="*/ 49 h 153"/>
                <a:gd name="T12" fmla="*/ 94 w 143"/>
                <a:gd name="T13" fmla="*/ 0 h 153"/>
              </a:gdLst>
              <a:ahLst/>
              <a:cxnLst>
                <a:cxn ang="0">
                  <a:pos x="T0" y="T1"/>
                </a:cxn>
                <a:cxn ang="0">
                  <a:pos x="T2" y="T3"/>
                </a:cxn>
                <a:cxn ang="0">
                  <a:pos x="T4" y="T5"/>
                </a:cxn>
                <a:cxn ang="0">
                  <a:pos x="T6" y="T7"/>
                </a:cxn>
                <a:cxn ang="0">
                  <a:pos x="T8" y="T9"/>
                </a:cxn>
                <a:cxn ang="0">
                  <a:pos x="T10" y="T11"/>
                </a:cxn>
                <a:cxn ang="0">
                  <a:pos x="T12" y="T13"/>
                </a:cxn>
              </a:cxnLst>
              <a:rect l="0" t="0" r="r" b="b"/>
              <a:pathLst>
                <a:path w="143" h="153">
                  <a:moveTo>
                    <a:pt x="94" y="0"/>
                  </a:moveTo>
                  <a:cubicBezTo>
                    <a:pt x="49" y="0"/>
                    <a:pt x="49" y="0"/>
                    <a:pt x="49" y="0"/>
                  </a:cubicBezTo>
                  <a:cubicBezTo>
                    <a:pt x="22" y="0"/>
                    <a:pt x="0" y="22"/>
                    <a:pt x="0" y="49"/>
                  </a:cubicBezTo>
                  <a:cubicBezTo>
                    <a:pt x="143" y="153"/>
                    <a:pt x="143" y="153"/>
                    <a:pt x="143" y="153"/>
                  </a:cubicBezTo>
                  <a:cubicBezTo>
                    <a:pt x="143" y="110"/>
                    <a:pt x="143" y="110"/>
                    <a:pt x="143" y="110"/>
                  </a:cubicBezTo>
                  <a:cubicBezTo>
                    <a:pt x="143" y="49"/>
                    <a:pt x="143" y="49"/>
                    <a:pt x="143" y="49"/>
                  </a:cubicBezTo>
                  <a:cubicBezTo>
                    <a:pt x="143" y="22"/>
                    <a:pt x="121" y="0"/>
                    <a:pt x="94" y="0"/>
                  </a:cubicBezTo>
                </a:path>
              </a:pathLst>
            </a:custGeom>
            <a:solidFill>
              <a:srgbClr val="DAD7C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35" name="Rectangle 228"/>
            <p:cNvSpPr>
              <a:spLocks noChangeArrowheads="1"/>
            </p:cNvSpPr>
            <p:nvPr/>
          </p:nvSpPr>
          <p:spPr bwMode="auto">
            <a:xfrm>
              <a:off x="10131425" y="4667250"/>
              <a:ext cx="9525" cy="285750"/>
            </a:xfrm>
            <a:prstGeom prst="rect">
              <a:avLst/>
            </a:prstGeom>
            <a:solidFill>
              <a:srgbClr val="B1AFD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36" name="Rectangle 229"/>
            <p:cNvSpPr>
              <a:spLocks noChangeArrowheads="1"/>
            </p:cNvSpPr>
            <p:nvPr/>
          </p:nvSpPr>
          <p:spPr bwMode="auto">
            <a:xfrm>
              <a:off x="10131425" y="4667250"/>
              <a:ext cx="9525" cy="285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37" name="Rectangle 230"/>
            <p:cNvSpPr>
              <a:spLocks noChangeArrowheads="1"/>
            </p:cNvSpPr>
            <p:nvPr/>
          </p:nvSpPr>
          <p:spPr bwMode="auto">
            <a:xfrm>
              <a:off x="10193337" y="4684713"/>
              <a:ext cx="9525" cy="249238"/>
            </a:xfrm>
            <a:prstGeom prst="rect">
              <a:avLst/>
            </a:prstGeom>
            <a:solidFill>
              <a:srgbClr val="7674B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38" name="Rectangle 231"/>
            <p:cNvSpPr>
              <a:spLocks noChangeArrowheads="1"/>
            </p:cNvSpPr>
            <p:nvPr/>
          </p:nvSpPr>
          <p:spPr bwMode="auto">
            <a:xfrm>
              <a:off x="10193337" y="4684713"/>
              <a:ext cx="9525" cy="249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39" name="Rectangle 232"/>
            <p:cNvSpPr>
              <a:spLocks noChangeArrowheads="1"/>
            </p:cNvSpPr>
            <p:nvPr/>
          </p:nvSpPr>
          <p:spPr bwMode="auto">
            <a:xfrm>
              <a:off x="10255250" y="4713288"/>
              <a:ext cx="9525" cy="195263"/>
            </a:xfrm>
            <a:prstGeom prst="rect">
              <a:avLst/>
            </a:prstGeom>
            <a:solidFill>
              <a:srgbClr val="51559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40" name="Rectangle 233"/>
            <p:cNvSpPr>
              <a:spLocks noChangeArrowheads="1"/>
            </p:cNvSpPr>
            <p:nvPr/>
          </p:nvSpPr>
          <p:spPr bwMode="auto">
            <a:xfrm>
              <a:off x="10255250" y="4713288"/>
              <a:ext cx="9525" cy="195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Tree>
    <p:extLst>
      <p:ext uri="{BB962C8B-B14F-4D97-AF65-F5344CB8AC3E}">
        <p14:creationId xmlns:p14="http://schemas.microsoft.com/office/powerpoint/2010/main" val="441332145"/>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243"/>
                                        </p:tgtEl>
                                        <p:attrNameLst>
                                          <p:attrName>style.visibility</p:attrName>
                                        </p:attrNameLst>
                                      </p:cBhvr>
                                      <p:to>
                                        <p:strVal val="visible"/>
                                      </p:to>
                                    </p:set>
                                    <p:animEffect transition="in" filter="fade">
                                      <p:cBhvr>
                                        <p:cTn id="7" dur="250"/>
                                        <p:tgtEl>
                                          <p:spTgt spid="243"/>
                                        </p:tgtEl>
                                      </p:cBhvr>
                                    </p:animEffect>
                                  </p:childTnLst>
                                </p:cTn>
                              </p:par>
                            </p:childTnLst>
                          </p:cTn>
                        </p:par>
                        <p:par>
                          <p:cTn id="8" fill="hold">
                            <p:stCondLst>
                              <p:cond delay="250"/>
                            </p:stCondLst>
                            <p:childTnLst>
                              <p:par>
                                <p:cTn id="9" presetID="10" presetClass="entr" presetSubtype="0" fill="hold" nodeType="afterEffect">
                                  <p:stCondLst>
                                    <p:cond delay="500"/>
                                  </p:stCondLst>
                                  <p:childTnLst>
                                    <p:set>
                                      <p:cBhvr>
                                        <p:cTn id="10" dur="1" fill="hold">
                                          <p:stCondLst>
                                            <p:cond delay="0"/>
                                          </p:stCondLst>
                                        </p:cTn>
                                        <p:tgtEl>
                                          <p:spTgt spid="242"/>
                                        </p:tgtEl>
                                        <p:attrNameLst>
                                          <p:attrName>style.visibility</p:attrName>
                                        </p:attrNameLst>
                                      </p:cBhvr>
                                      <p:to>
                                        <p:strVal val="visible"/>
                                      </p:to>
                                    </p:set>
                                    <p:animEffect transition="in" filter="fade">
                                      <p:cBhvr>
                                        <p:cTn id="11" dur="250"/>
                                        <p:tgtEl>
                                          <p:spTgt spid="2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25" name="Group 224"/>
          <p:cNvGrpSpPr/>
          <p:nvPr/>
        </p:nvGrpSpPr>
        <p:grpSpPr>
          <a:xfrm>
            <a:off x="-725488" y="901700"/>
            <a:ext cx="7537450" cy="5692868"/>
            <a:chOff x="-725488" y="901700"/>
            <a:chExt cx="7537450" cy="5692868"/>
          </a:xfrm>
        </p:grpSpPr>
        <p:grpSp>
          <p:nvGrpSpPr>
            <p:cNvPr id="4" name="Group 4"/>
            <p:cNvGrpSpPr>
              <a:grpSpLocks noChangeAspect="1"/>
            </p:cNvGrpSpPr>
            <p:nvPr/>
          </p:nvGrpSpPr>
          <p:grpSpPr bwMode="auto">
            <a:xfrm>
              <a:off x="-725488" y="901700"/>
              <a:ext cx="7537450" cy="5064126"/>
              <a:chOff x="-457" y="568"/>
              <a:chExt cx="4748" cy="3190"/>
            </a:xfrm>
          </p:grpSpPr>
          <p:sp>
            <p:nvSpPr>
              <p:cNvPr id="6" name="AutoShape 3"/>
              <p:cNvSpPr>
                <a:spLocks noChangeAspect="1" noChangeArrowheads="1" noTextEdit="1"/>
              </p:cNvSpPr>
              <p:nvPr/>
            </p:nvSpPr>
            <p:spPr bwMode="auto">
              <a:xfrm>
                <a:off x="56" y="1056"/>
                <a:ext cx="3758" cy="25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 name="Rectangle 5"/>
              <p:cNvSpPr>
                <a:spLocks noChangeArrowheads="1"/>
              </p:cNvSpPr>
              <p:nvPr/>
            </p:nvSpPr>
            <p:spPr bwMode="auto">
              <a:xfrm>
                <a:off x="168" y="1052"/>
                <a:ext cx="3557" cy="2571"/>
              </a:xfrm>
              <a:prstGeom prst="rect">
                <a:avLst/>
              </a:prstGeom>
              <a:solidFill>
                <a:srgbClr val="EEEEEE"/>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 name="Rectangle 6"/>
              <p:cNvSpPr>
                <a:spLocks noChangeArrowheads="1"/>
              </p:cNvSpPr>
              <p:nvPr/>
            </p:nvSpPr>
            <p:spPr bwMode="auto">
              <a:xfrm>
                <a:off x="-457" y="568"/>
                <a:ext cx="4596" cy="31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 name="Freeform 7"/>
              <p:cNvSpPr>
                <a:spLocks/>
              </p:cNvSpPr>
              <p:nvPr/>
            </p:nvSpPr>
            <p:spPr bwMode="auto">
              <a:xfrm>
                <a:off x="2964" y="2184"/>
                <a:ext cx="320" cy="392"/>
              </a:xfrm>
              <a:custGeom>
                <a:avLst/>
                <a:gdLst>
                  <a:gd name="T0" fmla="*/ 320 w 320"/>
                  <a:gd name="T1" fmla="*/ 105 h 392"/>
                  <a:gd name="T2" fmla="*/ 144 w 320"/>
                  <a:gd name="T3" fmla="*/ 0 h 392"/>
                  <a:gd name="T4" fmla="*/ 0 w 320"/>
                  <a:gd name="T5" fmla="*/ 268 h 392"/>
                  <a:gd name="T6" fmla="*/ 218 w 320"/>
                  <a:gd name="T7" fmla="*/ 392 h 392"/>
                  <a:gd name="T8" fmla="*/ 320 w 320"/>
                  <a:gd name="T9" fmla="*/ 105 h 392"/>
                </a:gdLst>
                <a:ahLst/>
                <a:cxnLst>
                  <a:cxn ang="0">
                    <a:pos x="T0" y="T1"/>
                  </a:cxn>
                  <a:cxn ang="0">
                    <a:pos x="T2" y="T3"/>
                  </a:cxn>
                  <a:cxn ang="0">
                    <a:pos x="T4" y="T5"/>
                  </a:cxn>
                  <a:cxn ang="0">
                    <a:pos x="T6" y="T7"/>
                  </a:cxn>
                  <a:cxn ang="0">
                    <a:pos x="T8" y="T9"/>
                  </a:cxn>
                </a:cxnLst>
                <a:rect l="0" t="0" r="r" b="b"/>
                <a:pathLst>
                  <a:path w="320" h="392">
                    <a:moveTo>
                      <a:pt x="320" y="105"/>
                    </a:moveTo>
                    <a:lnTo>
                      <a:pt x="144" y="0"/>
                    </a:lnTo>
                    <a:lnTo>
                      <a:pt x="0" y="268"/>
                    </a:lnTo>
                    <a:lnTo>
                      <a:pt x="218" y="392"/>
                    </a:lnTo>
                    <a:lnTo>
                      <a:pt x="320" y="10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 name="Freeform 8"/>
              <p:cNvSpPr>
                <a:spLocks/>
              </p:cNvSpPr>
              <p:nvPr/>
            </p:nvSpPr>
            <p:spPr bwMode="auto">
              <a:xfrm>
                <a:off x="2964" y="2184"/>
                <a:ext cx="320" cy="392"/>
              </a:xfrm>
              <a:custGeom>
                <a:avLst/>
                <a:gdLst>
                  <a:gd name="T0" fmla="*/ 320 w 320"/>
                  <a:gd name="T1" fmla="*/ 105 h 392"/>
                  <a:gd name="T2" fmla="*/ 144 w 320"/>
                  <a:gd name="T3" fmla="*/ 0 h 392"/>
                  <a:gd name="T4" fmla="*/ 0 w 320"/>
                  <a:gd name="T5" fmla="*/ 268 h 392"/>
                  <a:gd name="T6" fmla="*/ 218 w 320"/>
                  <a:gd name="T7" fmla="*/ 392 h 392"/>
                  <a:gd name="T8" fmla="*/ 320 w 320"/>
                  <a:gd name="T9" fmla="*/ 105 h 392"/>
                </a:gdLst>
                <a:ahLst/>
                <a:cxnLst>
                  <a:cxn ang="0">
                    <a:pos x="T0" y="T1"/>
                  </a:cxn>
                  <a:cxn ang="0">
                    <a:pos x="T2" y="T3"/>
                  </a:cxn>
                  <a:cxn ang="0">
                    <a:pos x="T4" y="T5"/>
                  </a:cxn>
                  <a:cxn ang="0">
                    <a:pos x="T6" y="T7"/>
                  </a:cxn>
                  <a:cxn ang="0">
                    <a:pos x="T8" y="T9"/>
                  </a:cxn>
                </a:cxnLst>
                <a:rect l="0" t="0" r="r" b="b"/>
                <a:pathLst>
                  <a:path w="320" h="392">
                    <a:moveTo>
                      <a:pt x="320" y="105"/>
                    </a:moveTo>
                    <a:lnTo>
                      <a:pt x="144" y="0"/>
                    </a:lnTo>
                    <a:lnTo>
                      <a:pt x="0" y="268"/>
                    </a:lnTo>
                    <a:lnTo>
                      <a:pt x="218" y="392"/>
                    </a:lnTo>
                    <a:lnTo>
                      <a:pt x="320" y="105"/>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 name="Freeform 9"/>
              <p:cNvSpPr>
                <a:spLocks noEditPoints="1"/>
              </p:cNvSpPr>
              <p:nvPr/>
            </p:nvSpPr>
            <p:spPr bwMode="auto">
              <a:xfrm>
                <a:off x="3021" y="2222"/>
                <a:ext cx="156" cy="269"/>
              </a:xfrm>
              <a:custGeom>
                <a:avLst/>
                <a:gdLst>
                  <a:gd name="T0" fmla="*/ 0 w 156"/>
                  <a:gd name="T1" fmla="*/ 263 h 269"/>
                  <a:gd name="T2" fmla="*/ 13 w 156"/>
                  <a:gd name="T3" fmla="*/ 269 h 269"/>
                  <a:gd name="T4" fmla="*/ 0 w 156"/>
                  <a:gd name="T5" fmla="*/ 263 h 269"/>
                  <a:gd name="T6" fmla="*/ 151 w 156"/>
                  <a:gd name="T7" fmla="*/ 0 h 269"/>
                  <a:gd name="T8" fmla="*/ 156 w 156"/>
                  <a:gd name="T9" fmla="*/ 2 h 269"/>
                  <a:gd name="T10" fmla="*/ 156 w 156"/>
                  <a:gd name="T11" fmla="*/ 2 h 269"/>
                  <a:gd name="T12" fmla="*/ 151 w 156"/>
                  <a:gd name="T13" fmla="*/ 0 h 269"/>
                </a:gdLst>
                <a:ahLst/>
                <a:cxnLst>
                  <a:cxn ang="0">
                    <a:pos x="T0" y="T1"/>
                  </a:cxn>
                  <a:cxn ang="0">
                    <a:pos x="T2" y="T3"/>
                  </a:cxn>
                  <a:cxn ang="0">
                    <a:pos x="T4" y="T5"/>
                  </a:cxn>
                  <a:cxn ang="0">
                    <a:pos x="T6" y="T7"/>
                  </a:cxn>
                  <a:cxn ang="0">
                    <a:pos x="T8" y="T9"/>
                  </a:cxn>
                  <a:cxn ang="0">
                    <a:pos x="T10" y="T11"/>
                  </a:cxn>
                  <a:cxn ang="0">
                    <a:pos x="T12" y="T13"/>
                  </a:cxn>
                </a:cxnLst>
                <a:rect l="0" t="0" r="r" b="b"/>
                <a:pathLst>
                  <a:path w="156" h="269">
                    <a:moveTo>
                      <a:pt x="0" y="263"/>
                    </a:moveTo>
                    <a:lnTo>
                      <a:pt x="13" y="269"/>
                    </a:lnTo>
                    <a:lnTo>
                      <a:pt x="0" y="263"/>
                    </a:lnTo>
                    <a:close/>
                    <a:moveTo>
                      <a:pt x="151" y="0"/>
                    </a:moveTo>
                    <a:lnTo>
                      <a:pt x="156" y="2"/>
                    </a:lnTo>
                    <a:lnTo>
                      <a:pt x="156" y="2"/>
                    </a:lnTo>
                    <a:lnTo>
                      <a:pt x="151" y="0"/>
                    </a:lnTo>
                    <a:close/>
                  </a:path>
                </a:pathLst>
              </a:custGeom>
              <a:solidFill>
                <a:srgbClr val="BA977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 name="Freeform 10"/>
              <p:cNvSpPr>
                <a:spLocks noEditPoints="1"/>
              </p:cNvSpPr>
              <p:nvPr/>
            </p:nvSpPr>
            <p:spPr bwMode="auto">
              <a:xfrm>
                <a:off x="3021" y="2222"/>
                <a:ext cx="156" cy="269"/>
              </a:xfrm>
              <a:custGeom>
                <a:avLst/>
                <a:gdLst>
                  <a:gd name="T0" fmla="*/ 0 w 156"/>
                  <a:gd name="T1" fmla="*/ 263 h 269"/>
                  <a:gd name="T2" fmla="*/ 13 w 156"/>
                  <a:gd name="T3" fmla="*/ 269 h 269"/>
                  <a:gd name="T4" fmla="*/ 0 w 156"/>
                  <a:gd name="T5" fmla="*/ 263 h 269"/>
                  <a:gd name="T6" fmla="*/ 151 w 156"/>
                  <a:gd name="T7" fmla="*/ 0 h 269"/>
                  <a:gd name="T8" fmla="*/ 156 w 156"/>
                  <a:gd name="T9" fmla="*/ 2 h 269"/>
                  <a:gd name="T10" fmla="*/ 156 w 156"/>
                  <a:gd name="T11" fmla="*/ 2 h 269"/>
                  <a:gd name="T12" fmla="*/ 151 w 156"/>
                  <a:gd name="T13" fmla="*/ 0 h 269"/>
                </a:gdLst>
                <a:ahLst/>
                <a:cxnLst>
                  <a:cxn ang="0">
                    <a:pos x="T0" y="T1"/>
                  </a:cxn>
                  <a:cxn ang="0">
                    <a:pos x="T2" y="T3"/>
                  </a:cxn>
                  <a:cxn ang="0">
                    <a:pos x="T4" y="T5"/>
                  </a:cxn>
                  <a:cxn ang="0">
                    <a:pos x="T6" y="T7"/>
                  </a:cxn>
                  <a:cxn ang="0">
                    <a:pos x="T8" y="T9"/>
                  </a:cxn>
                  <a:cxn ang="0">
                    <a:pos x="T10" y="T11"/>
                  </a:cxn>
                  <a:cxn ang="0">
                    <a:pos x="T12" y="T13"/>
                  </a:cxn>
                </a:cxnLst>
                <a:rect l="0" t="0" r="r" b="b"/>
                <a:pathLst>
                  <a:path w="156" h="269">
                    <a:moveTo>
                      <a:pt x="0" y="263"/>
                    </a:moveTo>
                    <a:lnTo>
                      <a:pt x="13" y="269"/>
                    </a:lnTo>
                    <a:lnTo>
                      <a:pt x="0" y="263"/>
                    </a:lnTo>
                    <a:moveTo>
                      <a:pt x="151" y="0"/>
                    </a:moveTo>
                    <a:lnTo>
                      <a:pt x="156" y="2"/>
                    </a:lnTo>
                    <a:lnTo>
                      <a:pt x="156" y="2"/>
                    </a:lnTo>
                    <a:lnTo>
                      <a:pt x="151"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 name="Freeform 11"/>
              <p:cNvSpPr>
                <a:spLocks/>
              </p:cNvSpPr>
              <p:nvPr/>
            </p:nvSpPr>
            <p:spPr bwMode="auto">
              <a:xfrm>
                <a:off x="3002" y="2206"/>
                <a:ext cx="175" cy="285"/>
              </a:xfrm>
              <a:custGeom>
                <a:avLst/>
                <a:gdLst>
                  <a:gd name="T0" fmla="*/ 143 w 175"/>
                  <a:gd name="T1" fmla="*/ 0 h 285"/>
                  <a:gd name="T2" fmla="*/ 0 w 175"/>
                  <a:gd name="T3" fmla="*/ 267 h 285"/>
                  <a:gd name="T4" fmla="*/ 19 w 175"/>
                  <a:gd name="T5" fmla="*/ 279 h 285"/>
                  <a:gd name="T6" fmla="*/ 32 w 175"/>
                  <a:gd name="T7" fmla="*/ 285 h 285"/>
                  <a:gd name="T8" fmla="*/ 175 w 175"/>
                  <a:gd name="T9" fmla="*/ 18 h 285"/>
                  <a:gd name="T10" fmla="*/ 170 w 175"/>
                  <a:gd name="T11" fmla="*/ 16 h 285"/>
                  <a:gd name="T12" fmla="*/ 143 w 175"/>
                  <a:gd name="T13" fmla="*/ 0 h 285"/>
                </a:gdLst>
                <a:ahLst/>
                <a:cxnLst>
                  <a:cxn ang="0">
                    <a:pos x="T0" y="T1"/>
                  </a:cxn>
                  <a:cxn ang="0">
                    <a:pos x="T2" y="T3"/>
                  </a:cxn>
                  <a:cxn ang="0">
                    <a:pos x="T4" y="T5"/>
                  </a:cxn>
                  <a:cxn ang="0">
                    <a:pos x="T6" y="T7"/>
                  </a:cxn>
                  <a:cxn ang="0">
                    <a:pos x="T8" y="T9"/>
                  </a:cxn>
                  <a:cxn ang="0">
                    <a:pos x="T10" y="T11"/>
                  </a:cxn>
                  <a:cxn ang="0">
                    <a:pos x="T12" y="T13"/>
                  </a:cxn>
                </a:cxnLst>
                <a:rect l="0" t="0" r="r" b="b"/>
                <a:pathLst>
                  <a:path w="175" h="285">
                    <a:moveTo>
                      <a:pt x="143" y="0"/>
                    </a:moveTo>
                    <a:lnTo>
                      <a:pt x="0" y="267"/>
                    </a:lnTo>
                    <a:lnTo>
                      <a:pt x="19" y="279"/>
                    </a:lnTo>
                    <a:lnTo>
                      <a:pt x="32" y="285"/>
                    </a:lnTo>
                    <a:lnTo>
                      <a:pt x="175" y="18"/>
                    </a:lnTo>
                    <a:lnTo>
                      <a:pt x="170" y="16"/>
                    </a:lnTo>
                    <a:lnTo>
                      <a:pt x="143" y="0"/>
                    </a:lnTo>
                    <a:close/>
                  </a:path>
                </a:pathLst>
              </a:custGeom>
              <a:solidFill>
                <a:srgbClr val="B2D6F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 name="Freeform 12"/>
              <p:cNvSpPr>
                <a:spLocks/>
              </p:cNvSpPr>
              <p:nvPr/>
            </p:nvSpPr>
            <p:spPr bwMode="auto">
              <a:xfrm>
                <a:off x="3002" y="2206"/>
                <a:ext cx="175" cy="285"/>
              </a:xfrm>
              <a:custGeom>
                <a:avLst/>
                <a:gdLst>
                  <a:gd name="T0" fmla="*/ 143 w 175"/>
                  <a:gd name="T1" fmla="*/ 0 h 285"/>
                  <a:gd name="T2" fmla="*/ 0 w 175"/>
                  <a:gd name="T3" fmla="*/ 267 h 285"/>
                  <a:gd name="T4" fmla="*/ 19 w 175"/>
                  <a:gd name="T5" fmla="*/ 279 h 285"/>
                  <a:gd name="T6" fmla="*/ 32 w 175"/>
                  <a:gd name="T7" fmla="*/ 285 h 285"/>
                  <a:gd name="T8" fmla="*/ 175 w 175"/>
                  <a:gd name="T9" fmla="*/ 18 h 285"/>
                  <a:gd name="T10" fmla="*/ 170 w 175"/>
                  <a:gd name="T11" fmla="*/ 16 h 285"/>
                  <a:gd name="T12" fmla="*/ 143 w 175"/>
                  <a:gd name="T13" fmla="*/ 0 h 285"/>
                </a:gdLst>
                <a:ahLst/>
                <a:cxnLst>
                  <a:cxn ang="0">
                    <a:pos x="T0" y="T1"/>
                  </a:cxn>
                  <a:cxn ang="0">
                    <a:pos x="T2" y="T3"/>
                  </a:cxn>
                  <a:cxn ang="0">
                    <a:pos x="T4" y="T5"/>
                  </a:cxn>
                  <a:cxn ang="0">
                    <a:pos x="T6" y="T7"/>
                  </a:cxn>
                  <a:cxn ang="0">
                    <a:pos x="T8" y="T9"/>
                  </a:cxn>
                  <a:cxn ang="0">
                    <a:pos x="T10" y="T11"/>
                  </a:cxn>
                  <a:cxn ang="0">
                    <a:pos x="T12" y="T13"/>
                  </a:cxn>
                </a:cxnLst>
                <a:rect l="0" t="0" r="r" b="b"/>
                <a:pathLst>
                  <a:path w="175" h="285">
                    <a:moveTo>
                      <a:pt x="143" y="0"/>
                    </a:moveTo>
                    <a:lnTo>
                      <a:pt x="0" y="267"/>
                    </a:lnTo>
                    <a:lnTo>
                      <a:pt x="19" y="279"/>
                    </a:lnTo>
                    <a:lnTo>
                      <a:pt x="32" y="285"/>
                    </a:lnTo>
                    <a:lnTo>
                      <a:pt x="175" y="18"/>
                    </a:lnTo>
                    <a:lnTo>
                      <a:pt x="170" y="16"/>
                    </a:lnTo>
                    <a:lnTo>
                      <a:pt x="143"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 name="Freeform 13"/>
              <p:cNvSpPr>
                <a:spLocks/>
              </p:cNvSpPr>
              <p:nvPr/>
            </p:nvSpPr>
            <p:spPr bwMode="auto">
              <a:xfrm>
                <a:off x="3131" y="2265"/>
                <a:ext cx="1160" cy="943"/>
              </a:xfrm>
              <a:custGeom>
                <a:avLst/>
                <a:gdLst>
                  <a:gd name="T0" fmla="*/ 889 w 1160"/>
                  <a:gd name="T1" fmla="*/ 299 h 943"/>
                  <a:gd name="T2" fmla="*/ 166 w 1160"/>
                  <a:gd name="T3" fmla="*/ 0 h 943"/>
                  <a:gd name="T4" fmla="*/ 0 w 1160"/>
                  <a:gd name="T5" fmla="*/ 299 h 943"/>
                  <a:gd name="T6" fmla="*/ 1160 w 1160"/>
                  <a:gd name="T7" fmla="*/ 943 h 943"/>
                  <a:gd name="T8" fmla="*/ 889 w 1160"/>
                  <a:gd name="T9" fmla="*/ 299 h 943"/>
                </a:gdLst>
                <a:ahLst/>
                <a:cxnLst>
                  <a:cxn ang="0">
                    <a:pos x="T0" y="T1"/>
                  </a:cxn>
                  <a:cxn ang="0">
                    <a:pos x="T2" y="T3"/>
                  </a:cxn>
                  <a:cxn ang="0">
                    <a:pos x="T4" y="T5"/>
                  </a:cxn>
                  <a:cxn ang="0">
                    <a:pos x="T6" y="T7"/>
                  </a:cxn>
                  <a:cxn ang="0">
                    <a:pos x="T8" y="T9"/>
                  </a:cxn>
                </a:cxnLst>
                <a:rect l="0" t="0" r="r" b="b"/>
                <a:pathLst>
                  <a:path w="1160" h="943">
                    <a:moveTo>
                      <a:pt x="889" y="299"/>
                    </a:moveTo>
                    <a:lnTo>
                      <a:pt x="166" y="0"/>
                    </a:lnTo>
                    <a:lnTo>
                      <a:pt x="0" y="299"/>
                    </a:lnTo>
                    <a:lnTo>
                      <a:pt x="1160" y="943"/>
                    </a:lnTo>
                    <a:lnTo>
                      <a:pt x="889" y="299"/>
                    </a:lnTo>
                    <a:close/>
                  </a:path>
                </a:pathLst>
              </a:custGeom>
              <a:solidFill>
                <a:srgbClr val="17244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 name="Freeform 14"/>
              <p:cNvSpPr>
                <a:spLocks/>
              </p:cNvSpPr>
              <p:nvPr/>
            </p:nvSpPr>
            <p:spPr bwMode="auto">
              <a:xfrm>
                <a:off x="3131" y="2265"/>
                <a:ext cx="1160" cy="943"/>
              </a:xfrm>
              <a:custGeom>
                <a:avLst/>
                <a:gdLst>
                  <a:gd name="T0" fmla="*/ 889 w 1160"/>
                  <a:gd name="T1" fmla="*/ 299 h 943"/>
                  <a:gd name="T2" fmla="*/ 166 w 1160"/>
                  <a:gd name="T3" fmla="*/ 0 h 943"/>
                  <a:gd name="T4" fmla="*/ 0 w 1160"/>
                  <a:gd name="T5" fmla="*/ 299 h 943"/>
                  <a:gd name="T6" fmla="*/ 1160 w 1160"/>
                  <a:gd name="T7" fmla="*/ 943 h 943"/>
                  <a:gd name="T8" fmla="*/ 889 w 1160"/>
                  <a:gd name="T9" fmla="*/ 299 h 943"/>
                </a:gdLst>
                <a:ahLst/>
                <a:cxnLst>
                  <a:cxn ang="0">
                    <a:pos x="T0" y="T1"/>
                  </a:cxn>
                  <a:cxn ang="0">
                    <a:pos x="T2" y="T3"/>
                  </a:cxn>
                  <a:cxn ang="0">
                    <a:pos x="T4" y="T5"/>
                  </a:cxn>
                  <a:cxn ang="0">
                    <a:pos x="T6" y="T7"/>
                  </a:cxn>
                  <a:cxn ang="0">
                    <a:pos x="T8" y="T9"/>
                  </a:cxn>
                </a:cxnLst>
                <a:rect l="0" t="0" r="r" b="b"/>
                <a:pathLst>
                  <a:path w="1160" h="943">
                    <a:moveTo>
                      <a:pt x="889" y="299"/>
                    </a:moveTo>
                    <a:lnTo>
                      <a:pt x="166" y="0"/>
                    </a:lnTo>
                    <a:lnTo>
                      <a:pt x="0" y="299"/>
                    </a:lnTo>
                    <a:lnTo>
                      <a:pt x="1160" y="943"/>
                    </a:lnTo>
                    <a:lnTo>
                      <a:pt x="889" y="299"/>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 name="Freeform 15"/>
              <p:cNvSpPr>
                <a:spLocks/>
              </p:cNvSpPr>
              <p:nvPr/>
            </p:nvSpPr>
            <p:spPr bwMode="auto">
              <a:xfrm>
                <a:off x="4139" y="2847"/>
                <a:ext cx="152" cy="361"/>
              </a:xfrm>
              <a:custGeom>
                <a:avLst/>
                <a:gdLst>
                  <a:gd name="T0" fmla="*/ 0 w 152"/>
                  <a:gd name="T1" fmla="*/ 0 h 361"/>
                  <a:gd name="T2" fmla="*/ 0 w 152"/>
                  <a:gd name="T3" fmla="*/ 0 h 361"/>
                  <a:gd name="T4" fmla="*/ 152 w 152"/>
                  <a:gd name="T5" fmla="*/ 361 h 361"/>
                  <a:gd name="T6" fmla="*/ 152 w 152"/>
                  <a:gd name="T7" fmla="*/ 361 h 361"/>
                  <a:gd name="T8" fmla="*/ 0 w 152"/>
                  <a:gd name="T9" fmla="*/ 0 h 361"/>
                </a:gdLst>
                <a:ahLst/>
                <a:cxnLst>
                  <a:cxn ang="0">
                    <a:pos x="T0" y="T1"/>
                  </a:cxn>
                  <a:cxn ang="0">
                    <a:pos x="T2" y="T3"/>
                  </a:cxn>
                  <a:cxn ang="0">
                    <a:pos x="T4" y="T5"/>
                  </a:cxn>
                  <a:cxn ang="0">
                    <a:pos x="T6" y="T7"/>
                  </a:cxn>
                  <a:cxn ang="0">
                    <a:pos x="T8" y="T9"/>
                  </a:cxn>
                </a:cxnLst>
                <a:rect l="0" t="0" r="r" b="b"/>
                <a:pathLst>
                  <a:path w="152" h="361">
                    <a:moveTo>
                      <a:pt x="0" y="0"/>
                    </a:moveTo>
                    <a:lnTo>
                      <a:pt x="0" y="0"/>
                    </a:lnTo>
                    <a:lnTo>
                      <a:pt x="152" y="361"/>
                    </a:lnTo>
                    <a:lnTo>
                      <a:pt x="152" y="361"/>
                    </a:lnTo>
                    <a:lnTo>
                      <a:pt x="0" y="0"/>
                    </a:lnTo>
                    <a:close/>
                  </a:path>
                </a:pathLst>
              </a:custGeom>
              <a:solidFill>
                <a:srgbClr val="D1D3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 name="Freeform 16"/>
              <p:cNvSpPr>
                <a:spLocks/>
              </p:cNvSpPr>
              <p:nvPr/>
            </p:nvSpPr>
            <p:spPr bwMode="auto">
              <a:xfrm>
                <a:off x="4139" y="2847"/>
                <a:ext cx="152" cy="361"/>
              </a:xfrm>
              <a:custGeom>
                <a:avLst/>
                <a:gdLst>
                  <a:gd name="T0" fmla="*/ 0 w 152"/>
                  <a:gd name="T1" fmla="*/ 0 h 361"/>
                  <a:gd name="T2" fmla="*/ 0 w 152"/>
                  <a:gd name="T3" fmla="*/ 0 h 361"/>
                  <a:gd name="T4" fmla="*/ 152 w 152"/>
                  <a:gd name="T5" fmla="*/ 361 h 361"/>
                  <a:gd name="T6" fmla="*/ 152 w 152"/>
                  <a:gd name="T7" fmla="*/ 361 h 361"/>
                  <a:gd name="T8" fmla="*/ 0 w 152"/>
                  <a:gd name="T9" fmla="*/ 0 h 361"/>
                </a:gdLst>
                <a:ahLst/>
                <a:cxnLst>
                  <a:cxn ang="0">
                    <a:pos x="T0" y="T1"/>
                  </a:cxn>
                  <a:cxn ang="0">
                    <a:pos x="T2" y="T3"/>
                  </a:cxn>
                  <a:cxn ang="0">
                    <a:pos x="T4" y="T5"/>
                  </a:cxn>
                  <a:cxn ang="0">
                    <a:pos x="T6" y="T7"/>
                  </a:cxn>
                  <a:cxn ang="0">
                    <a:pos x="T8" y="T9"/>
                  </a:cxn>
                </a:cxnLst>
                <a:rect l="0" t="0" r="r" b="b"/>
                <a:pathLst>
                  <a:path w="152" h="361">
                    <a:moveTo>
                      <a:pt x="0" y="0"/>
                    </a:moveTo>
                    <a:lnTo>
                      <a:pt x="0" y="0"/>
                    </a:lnTo>
                    <a:lnTo>
                      <a:pt x="152" y="361"/>
                    </a:lnTo>
                    <a:lnTo>
                      <a:pt x="152" y="361"/>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3" name="Freeform 17"/>
              <p:cNvSpPr>
                <a:spLocks/>
              </p:cNvSpPr>
              <p:nvPr/>
            </p:nvSpPr>
            <p:spPr bwMode="auto">
              <a:xfrm>
                <a:off x="3790" y="2469"/>
                <a:ext cx="349" cy="378"/>
              </a:xfrm>
              <a:custGeom>
                <a:avLst/>
                <a:gdLst>
                  <a:gd name="T0" fmla="*/ 0 w 349"/>
                  <a:gd name="T1" fmla="*/ 0 h 378"/>
                  <a:gd name="T2" fmla="*/ 230 w 349"/>
                  <a:gd name="T3" fmla="*/ 95 h 378"/>
                  <a:gd name="T4" fmla="*/ 349 w 349"/>
                  <a:gd name="T5" fmla="*/ 378 h 378"/>
                  <a:gd name="T6" fmla="*/ 349 w 349"/>
                  <a:gd name="T7" fmla="*/ 378 h 378"/>
                  <a:gd name="T8" fmla="*/ 230 w 349"/>
                  <a:gd name="T9" fmla="*/ 95 h 378"/>
                  <a:gd name="T10" fmla="*/ 0 w 349"/>
                  <a:gd name="T11" fmla="*/ 0 h 378"/>
                </a:gdLst>
                <a:ahLst/>
                <a:cxnLst>
                  <a:cxn ang="0">
                    <a:pos x="T0" y="T1"/>
                  </a:cxn>
                  <a:cxn ang="0">
                    <a:pos x="T2" y="T3"/>
                  </a:cxn>
                  <a:cxn ang="0">
                    <a:pos x="T4" y="T5"/>
                  </a:cxn>
                  <a:cxn ang="0">
                    <a:pos x="T6" y="T7"/>
                  </a:cxn>
                  <a:cxn ang="0">
                    <a:pos x="T8" y="T9"/>
                  </a:cxn>
                  <a:cxn ang="0">
                    <a:pos x="T10" y="T11"/>
                  </a:cxn>
                </a:cxnLst>
                <a:rect l="0" t="0" r="r" b="b"/>
                <a:pathLst>
                  <a:path w="349" h="378">
                    <a:moveTo>
                      <a:pt x="0" y="0"/>
                    </a:moveTo>
                    <a:lnTo>
                      <a:pt x="230" y="95"/>
                    </a:lnTo>
                    <a:lnTo>
                      <a:pt x="349" y="378"/>
                    </a:lnTo>
                    <a:lnTo>
                      <a:pt x="349" y="378"/>
                    </a:lnTo>
                    <a:lnTo>
                      <a:pt x="230" y="95"/>
                    </a:lnTo>
                    <a:lnTo>
                      <a:pt x="0" y="0"/>
                    </a:lnTo>
                    <a:close/>
                  </a:path>
                </a:pathLst>
              </a:custGeom>
              <a:solidFill>
                <a:srgbClr val="C780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4" name="Freeform 18"/>
              <p:cNvSpPr>
                <a:spLocks/>
              </p:cNvSpPr>
              <p:nvPr/>
            </p:nvSpPr>
            <p:spPr bwMode="auto">
              <a:xfrm>
                <a:off x="3790" y="2469"/>
                <a:ext cx="349" cy="378"/>
              </a:xfrm>
              <a:custGeom>
                <a:avLst/>
                <a:gdLst>
                  <a:gd name="T0" fmla="*/ 0 w 349"/>
                  <a:gd name="T1" fmla="*/ 0 h 378"/>
                  <a:gd name="T2" fmla="*/ 230 w 349"/>
                  <a:gd name="T3" fmla="*/ 95 h 378"/>
                  <a:gd name="T4" fmla="*/ 349 w 349"/>
                  <a:gd name="T5" fmla="*/ 378 h 378"/>
                  <a:gd name="T6" fmla="*/ 349 w 349"/>
                  <a:gd name="T7" fmla="*/ 378 h 378"/>
                  <a:gd name="T8" fmla="*/ 230 w 349"/>
                  <a:gd name="T9" fmla="*/ 95 h 378"/>
                  <a:gd name="T10" fmla="*/ 0 w 349"/>
                  <a:gd name="T11" fmla="*/ 0 h 378"/>
                </a:gdLst>
                <a:ahLst/>
                <a:cxnLst>
                  <a:cxn ang="0">
                    <a:pos x="T0" y="T1"/>
                  </a:cxn>
                  <a:cxn ang="0">
                    <a:pos x="T2" y="T3"/>
                  </a:cxn>
                  <a:cxn ang="0">
                    <a:pos x="T4" y="T5"/>
                  </a:cxn>
                  <a:cxn ang="0">
                    <a:pos x="T6" y="T7"/>
                  </a:cxn>
                  <a:cxn ang="0">
                    <a:pos x="T8" y="T9"/>
                  </a:cxn>
                  <a:cxn ang="0">
                    <a:pos x="T10" y="T11"/>
                  </a:cxn>
                </a:cxnLst>
                <a:rect l="0" t="0" r="r" b="b"/>
                <a:pathLst>
                  <a:path w="349" h="378">
                    <a:moveTo>
                      <a:pt x="0" y="0"/>
                    </a:moveTo>
                    <a:lnTo>
                      <a:pt x="230" y="95"/>
                    </a:lnTo>
                    <a:lnTo>
                      <a:pt x="349" y="378"/>
                    </a:lnTo>
                    <a:lnTo>
                      <a:pt x="349" y="378"/>
                    </a:lnTo>
                    <a:lnTo>
                      <a:pt x="230" y="95"/>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5" name="Freeform 19"/>
              <p:cNvSpPr>
                <a:spLocks/>
              </p:cNvSpPr>
              <p:nvPr/>
            </p:nvSpPr>
            <p:spPr bwMode="auto">
              <a:xfrm>
                <a:off x="3777" y="2463"/>
                <a:ext cx="514" cy="745"/>
              </a:xfrm>
              <a:custGeom>
                <a:avLst/>
                <a:gdLst>
                  <a:gd name="T0" fmla="*/ 0 w 514"/>
                  <a:gd name="T1" fmla="*/ 0 h 745"/>
                  <a:gd name="T2" fmla="*/ 514 w 514"/>
                  <a:gd name="T3" fmla="*/ 745 h 745"/>
                  <a:gd name="T4" fmla="*/ 362 w 514"/>
                  <a:gd name="T5" fmla="*/ 384 h 745"/>
                  <a:gd name="T6" fmla="*/ 243 w 514"/>
                  <a:gd name="T7" fmla="*/ 101 h 745"/>
                  <a:gd name="T8" fmla="*/ 13 w 514"/>
                  <a:gd name="T9" fmla="*/ 6 h 745"/>
                  <a:gd name="T10" fmla="*/ 0 w 514"/>
                  <a:gd name="T11" fmla="*/ 0 h 745"/>
                </a:gdLst>
                <a:ahLst/>
                <a:cxnLst>
                  <a:cxn ang="0">
                    <a:pos x="T0" y="T1"/>
                  </a:cxn>
                  <a:cxn ang="0">
                    <a:pos x="T2" y="T3"/>
                  </a:cxn>
                  <a:cxn ang="0">
                    <a:pos x="T4" y="T5"/>
                  </a:cxn>
                  <a:cxn ang="0">
                    <a:pos x="T6" y="T7"/>
                  </a:cxn>
                  <a:cxn ang="0">
                    <a:pos x="T8" y="T9"/>
                  </a:cxn>
                  <a:cxn ang="0">
                    <a:pos x="T10" y="T11"/>
                  </a:cxn>
                </a:cxnLst>
                <a:rect l="0" t="0" r="r" b="b"/>
                <a:pathLst>
                  <a:path w="514" h="745">
                    <a:moveTo>
                      <a:pt x="0" y="0"/>
                    </a:moveTo>
                    <a:lnTo>
                      <a:pt x="514" y="745"/>
                    </a:lnTo>
                    <a:lnTo>
                      <a:pt x="362" y="384"/>
                    </a:lnTo>
                    <a:lnTo>
                      <a:pt x="243" y="101"/>
                    </a:lnTo>
                    <a:lnTo>
                      <a:pt x="13" y="6"/>
                    </a:lnTo>
                    <a:lnTo>
                      <a:pt x="0" y="0"/>
                    </a:lnTo>
                    <a:close/>
                  </a:path>
                </a:pathLst>
              </a:custGeom>
              <a:solidFill>
                <a:srgbClr val="373F5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6" name="Freeform 20"/>
              <p:cNvSpPr>
                <a:spLocks/>
              </p:cNvSpPr>
              <p:nvPr/>
            </p:nvSpPr>
            <p:spPr bwMode="auto">
              <a:xfrm>
                <a:off x="3777" y="2463"/>
                <a:ext cx="514" cy="745"/>
              </a:xfrm>
              <a:custGeom>
                <a:avLst/>
                <a:gdLst>
                  <a:gd name="T0" fmla="*/ 0 w 514"/>
                  <a:gd name="T1" fmla="*/ 0 h 745"/>
                  <a:gd name="T2" fmla="*/ 514 w 514"/>
                  <a:gd name="T3" fmla="*/ 745 h 745"/>
                  <a:gd name="T4" fmla="*/ 362 w 514"/>
                  <a:gd name="T5" fmla="*/ 384 h 745"/>
                  <a:gd name="T6" fmla="*/ 243 w 514"/>
                  <a:gd name="T7" fmla="*/ 101 h 745"/>
                  <a:gd name="T8" fmla="*/ 13 w 514"/>
                  <a:gd name="T9" fmla="*/ 6 h 745"/>
                  <a:gd name="T10" fmla="*/ 0 w 514"/>
                  <a:gd name="T11" fmla="*/ 0 h 745"/>
                </a:gdLst>
                <a:ahLst/>
                <a:cxnLst>
                  <a:cxn ang="0">
                    <a:pos x="T0" y="T1"/>
                  </a:cxn>
                  <a:cxn ang="0">
                    <a:pos x="T2" y="T3"/>
                  </a:cxn>
                  <a:cxn ang="0">
                    <a:pos x="T4" y="T5"/>
                  </a:cxn>
                  <a:cxn ang="0">
                    <a:pos x="T6" y="T7"/>
                  </a:cxn>
                  <a:cxn ang="0">
                    <a:pos x="T8" y="T9"/>
                  </a:cxn>
                  <a:cxn ang="0">
                    <a:pos x="T10" y="T11"/>
                  </a:cxn>
                </a:cxnLst>
                <a:rect l="0" t="0" r="r" b="b"/>
                <a:pathLst>
                  <a:path w="514" h="745">
                    <a:moveTo>
                      <a:pt x="0" y="0"/>
                    </a:moveTo>
                    <a:lnTo>
                      <a:pt x="514" y="745"/>
                    </a:lnTo>
                    <a:lnTo>
                      <a:pt x="362" y="384"/>
                    </a:lnTo>
                    <a:lnTo>
                      <a:pt x="243" y="101"/>
                    </a:lnTo>
                    <a:lnTo>
                      <a:pt x="13" y="6"/>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7" name="Freeform 21"/>
              <p:cNvSpPr>
                <a:spLocks/>
              </p:cNvSpPr>
              <p:nvPr/>
            </p:nvSpPr>
            <p:spPr bwMode="auto">
              <a:xfrm>
                <a:off x="2207" y="2085"/>
                <a:ext cx="885" cy="345"/>
              </a:xfrm>
              <a:custGeom>
                <a:avLst/>
                <a:gdLst>
                  <a:gd name="T0" fmla="*/ 677 w 677"/>
                  <a:gd name="T1" fmla="*/ 98 h 265"/>
                  <a:gd name="T2" fmla="*/ 631 w 677"/>
                  <a:gd name="T3" fmla="*/ 60 h 265"/>
                  <a:gd name="T4" fmla="*/ 301 w 677"/>
                  <a:gd name="T5" fmla="*/ 46 h 265"/>
                  <a:gd name="T6" fmla="*/ 289 w 677"/>
                  <a:gd name="T7" fmla="*/ 83 h 265"/>
                  <a:gd name="T8" fmla="*/ 298 w 677"/>
                  <a:gd name="T9" fmla="*/ 95 h 265"/>
                  <a:gd name="T10" fmla="*/ 6 w 677"/>
                  <a:gd name="T11" fmla="*/ 169 h 265"/>
                  <a:gd name="T12" fmla="*/ 23 w 677"/>
                  <a:gd name="T13" fmla="*/ 195 h 265"/>
                  <a:gd name="T14" fmla="*/ 588 w 677"/>
                  <a:gd name="T15" fmla="*/ 265 h 265"/>
                  <a:gd name="T16" fmla="*/ 677 w 677"/>
                  <a:gd name="T17" fmla="*/ 98 h 2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77" h="265">
                    <a:moveTo>
                      <a:pt x="677" y="98"/>
                    </a:moveTo>
                    <a:cubicBezTo>
                      <a:pt x="676" y="99"/>
                      <a:pt x="664" y="80"/>
                      <a:pt x="631" y="60"/>
                    </a:cubicBezTo>
                    <a:cubicBezTo>
                      <a:pt x="581" y="30"/>
                      <a:pt x="482" y="0"/>
                      <a:pt x="301" y="46"/>
                    </a:cubicBezTo>
                    <a:cubicBezTo>
                      <a:pt x="286" y="50"/>
                      <a:pt x="279" y="69"/>
                      <a:pt x="289" y="83"/>
                    </a:cubicBezTo>
                    <a:cubicBezTo>
                      <a:pt x="298" y="95"/>
                      <a:pt x="298" y="95"/>
                      <a:pt x="298" y="95"/>
                    </a:cubicBezTo>
                    <a:cubicBezTo>
                      <a:pt x="298" y="95"/>
                      <a:pt x="54" y="75"/>
                      <a:pt x="6" y="169"/>
                    </a:cubicBezTo>
                    <a:cubicBezTo>
                      <a:pt x="0" y="181"/>
                      <a:pt x="9" y="195"/>
                      <a:pt x="23" y="195"/>
                    </a:cubicBezTo>
                    <a:cubicBezTo>
                      <a:pt x="103" y="190"/>
                      <a:pt x="366" y="184"/>
                      <a:pt x="588" y="265"/>
                    </a:cubicBezTo>
                    <a:cubicBezTo>
                      <a:pt x="677" y="98"/>
                      <a:pt x="677" y="98"/>
                      <a:pt x="677" y="98"/>
                    </a:cubicBezTo>
                  </a:path>
                </a:pathLst>
              </a:custGeom>
              <a:solidFill>
                <a:srgbClr val="D9AE9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8" name="Freeform 22"/>
              <p:cNvSpPr>
                <a:spLocks/>
              </p:cNvSpPr>
              <p:nvPr/>
            </p:nvSpPr>
            <p:spPr bwMode="auto">
              <a:xfrm>
                <a:off x="2458" y="2338"/>
                <a:ext cx="517" cy="92"/>
              </a:xfrm>
              <a:custGeom>
                <a:avLst/>
                <a:gdLst>
                  <a:gd name="T0" fmla="*/ 0 w 396"/>
                  <a:gd name="T1" fmla="*/ 0 h 71"/>
                  <a:gd name="T2" fmla="*/ 396 w 396"/>
                  <a:gd name="T3" fmla="*/ 71 h 71"/>
                  <a:gd name="T4" fmla="*/ 396 w 396"/>
                  <a:gd name="T5" fmla="*/ 71 h 71"/>
                  <a:gd name="T6" fmla="*/ 4 w 396"/>
                  <a:gd name="T7" fmla="*/ 0 h 71"/>
                  <a:gd name="T8" fmla="*/ 0 w 396"/>
                  <a:gd name="T9" fmla="*/ 0 h 71"/>
                </a:gdLst>
                <a:ahLst/>
                <a:cxnLst>
                  <a:cxn ang="0">
                    <a:pos x="T0" y="T1"/>
                  </a:cxn>
                  <a:cxn ang="0">
                    <a:pos x="T2" y="T3"/>
                  </a:cxn>
                  <a:cxn ang="0">
                    <a:pos x="T4" y="T5"/>
                  </a:cxn>
                  <a:cxn ang="0">
                    <a:pos x="T6" y="T7"/>
                  </a:cxn>
                  <a:cxn ang="0">
                    <a:pos x="T8" y="T9"/>
                  </a:cxn>
                </a:cxnLst>
                <a:rect l="0" t="0" r="r" b="b"/>
                <a:pathLst>
                  <a:path w="396" h="71">
                    <a:moveTo>
                      <a:pt x="0" y="0"/>
                    </a:moveTo>
                    <a:cubicBezTo>
                      <a:pt x="165" y="12"/>
                      <a:pt x="351" y="55"/>
                      <a:pt x="396" y="71"/>
                    </a:cubicBezTo>
                    <a:cubicBezTo>
                      <a:pt x="396" y="71"/>
                      <a:pt x="396" y="71"/>
                      <a:pt x="396" y="71"/>
                    </a:cubicBezTo>
                    <a:cubicBezTo>
                      <a:pt x="264" y="23"/>
                      <a:pt x="118" y="6"/>
                      <a:pt x="4" y="0"/>
                    </a:cubicBezTo>
                    <a:cubicBezTo>
                      <a:pt x="3" y="0"/>
                      <a:pt x="2" y="0"/>
                      <a:pt x="0" y="0"/>
                    </a:cubicBezTo>
                  </a:path>
                </a:pathLst>
              </a:custGeom>
              <a:solidFill>
                <a:srgbClr val="D1772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9" name="Freeform 23"/>
              <p:cNvSpPr>
                <a:spLocks/>
              </p:cNvSpPr>
              <p:nvPr/>
            </p:nvSpPr>
            <p:spPr bwMode="auto">
              <a:xfrm>
                <a:off x="2975" y="2301"/>
                <a:ext cx="68" cy="129"/>
              </a:xfrm>
              <a:custGeom>
                <a:avLst/>
                <a:gdLst>
                  <a:gd name="T0" fmla="*/ 52 w 52"/>
                  <a:gd name="T1" fmla="*/ 0 h 99"/>
                  <a:gd name="T2" fmla="*/ 0 w 52"/>
                  <a:gd name="T3" fmla="*/ 99 h 99"/>
                  <a:gd name="T4" fmla="*/ 0 w 52"/>
                  <a:gd name="T5" fmla="*/ 99 h 99"/>
                  <a:gd name="T6" fmla="*/ 0 w 52"/>
                  <a:gd name="T7" fmla="*/ 99 h 99"/>
                  <a:gd name="T8" fmla="*/ 0 w 52"/>
                  <a:gd name="T9" fmla="*/ 99 h 99"/>
                  <a:gd name="T10" fmla="*/ 52 w 52"/>
                  <a:gd name="T11" fmla="*/ 0 h 99"/>
                </a:gdLst>
                <a:ahLst/>
                <a:cxnLst>
                  <a:cxn ang="0">
                    <a:pos x="T0" y="T1"/>
                  </a:cxn>
                  <a:cxn ang="0">
                    <a:pos x="T2" y="T3"/>
                  </a:cxn>
                  <a:cxn ang="0">
                    <a:pos x="T4" y="T5"/>
                  </a:cxn>
                  <a:cxn ang="0">
                    <a:pos x="T6" y="T7"/>
                  </a:cxn>
                  <a:cxn ang="0">
                    <a:pos x="T8" y="T9"/>
                  </a:cxn>
                  <a:cxn ang="0">
                    <a:pos x="T10" y="T11"/>
                  </a:cxn>
                </a:cxnLst>
                <a:rect l="0" t="0" r="r" b="b"/>
                <a:pathLst>
                  <a:path w="52" h="99">
                    <a:moveTo>
                      <a:pt x="52" y="0"/>
                    </a:moveTo>
                    <a:cubicBezTo>
                      <a:pt x="0" y="99"/>
                      <a:pt x="0" y="99"/>
                      <a:pt x="0" y="99"/>
                    </a:cubicBezTo>
                    <a:cubicBezTo>
                      <a:pt x="0" y="99"/>
                      <a:pt x="0" y="99"/>
                      <a:pt x="0" y="99"/>
                    </a:cubicBezTo>
                    <a:cubicBezTo>
                      <a:pt x="0" y="99"/>
                      <a:pt x="0" y="99"/>
                      <a:pt x="0" y="99"/>
                    </a:cubicBezTo>
                    <a:cubicBezTo>
                      <a:pt x="0" y="99"/>
                      <a:pt x="0" y="99"/>
                      <a:pt x="0" y="99"/>
                    </a:cubicBezTo>
                    <a:cubicBezTo>
                      <a:pt x="52" y="0"/>
                      <a:pt x="52" y="0"/>
                      <a:pt x="52" y="0"/>
                    </a:cubicBezTo>
                  </a:path>
                </a:pathLst>
              </a:custGeom>
              <a:solidFill>
                <a:srgbClr val="D9CAB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0" name="Freeform 24"/>
              <p:cNvSpPr>
                <a:spLocks/>
              </p:cNvSpPr>
              <p:nvPr/>
            </p:nvSpPr>
            <p:spPr bwMode="auto">
              <a:xfrm>
                <a:off x="2463" y="2215"/>
                <a:ext cx="601" cy="215"/>
              </a:xfrm>
              <a:custGeom>
                <a:avLst/>
                <a:gdLst>
                  <a:gd name="T0" fmla="*/ 279 w 460"/>
                  <a:gd name="T1" fmla="*/ 0 h 165"/>
                  <a:gd name="T2" fmla="*/ 273 w 460"/>
                  <a:gd name="T3" fmla="*/ 0 h 165"/>
                  <a:gd name="T4" fmla="*/ 301 w 460"/>
                  <a:gd name="T5" fmla="*/ 7 h 165"/>
                  <a:gd name="T6" fmla="*/ 315 w 460"/>
                  <a:gd name="T7" fmla="*/ 31 h 165"/>
                  <a:gd name="T8" fmla="*/ 280 w 460"/>
                  <a:gd name="T9" fmla="*/ 54 h 165"/>
                  <a:gd name="T10" fmla="*/ 121 w 460"/>
                  <a:gd name="T11" fmla="*/ 67 h 165"/>
                  <a:gd name="T12" fmla="*/ 42 w 460"/>
                  <a:gd name="T13" fmla="*/ 78 h 165"/>
                  <a:gd name="T14" fmla="*/ 17 w 460"/>
                  <a:gd name="T15" fmla="*/ 89 h 165"/>
                  <a:gd name="T16" fmla="*/ 0 w 460"/>
                  <a:gd name="T17" fmla="*/ 94 h 165"/>
                  <a:gd name="T18" fmla="*/ 0 w 460"/>
                  <a:gd name="T19" fmla="*/ 94 h 165"/>
                  <a:gd name="T20" fmla="*/ 392 w 460"/>
                  <a:gd name="T21" fmla="*/ 165 h 165"/>
                  <a:gd name="T22" fmla="*/ 392 w 460"/>
                  <a:gd name="T23" fmla="*/ 165 h 165"/>
                  <a:gd name="T24" fmla="*/ 444 w 460"/>
                  <a:gd name="T25" fmla="*/ 66 h 165"/>
                  <a:gd name="T26" fmla="*/ 460 w 460"/>
                  <a:gd name="T27" fmla="*/ 38 h 165"/>
                  <a:gd name="T28" fmla="*/ 394 w 460"/>
                  <a:gd name="T29" fmla="*/ 18 h 165"/>
                  <a:gd name="T30" fmla="*/ 279 w 460"/>
                  <a:gd name="T31" fmla="*/ 0 h 1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60" h="165">
                    <a:moveTo>
                      <a:pt x="279" y="0"/>
                    </a:moveTo>
                    <a:cubicBezTo>
                      <a:pt x="277" y="0"/>
                      <a:pt x="275" y="0"/>
                      <a:pt x="273" y="0"/>
                    </a:cubicBezTo>
                    <a:cubicBezTo>
                      <a:pt x="283" y="1"/>
                      <a:pt x="293" y="2"/>
                      <a:pt x="301" y="7"/>
                    </a:cubicBezTo>
                    <a:cubicBezTo>
                      <a:pt x="310" y="12"/>
                      <a:pt x="316" y="21"/>
                      <a:pt x="315" y="31"/>
                    </a:cubicBezTo>
                    <a:cubicBezTo>
                      <a:pt x="312" y="46"/>
                      <a:pt x="295" y="51"/>
                      <a:pt x="280" y="54"/>
                    </a:cubicBezTo>
                    <a:cubicBezTo>
                      <a:pt x="227" y="62"/>
                      <a:pt x="174" y="62"/>
                      <a:pt x="121" y="67"/>
                    </a:cubicBezTo>
                    <a:cubicBezTo>
                      <a:pt x="95" y="70"/>
                      <a:pt x="68" y="73"/>
                      <a:pt x="42" y="78"/>
                    </a:cubicBezTo>
                    <a:cubicBezTo>
                      <a:pt x="31" y="81"/>
                      <a:pt x="24" y="86"/>
                      <a:pt x="17" y="89"/>
                    </a:cubicBezTo>
                    <a:cubicBezTo>
                      <a:pt x="10" y="93"/>
                      <a:pt x="7" y="94"/>
                      <a:pt x="0" y="94"/>
                    </a:cubicBezTo>
                    <a:cubicBezTo>
                      <a:pt x="0" y="94"/>
                      <a:pt x="0" y="94"/>
                      <a:pt x="0" y="94"/>
                    </a:cubicBezTo>
                    <a:cubicBezTo>
                      <a:pt x="114" y="100"/>
                      <a:pt x="260" y="117"/>
                      <a:pt x="392" y="165"/>
                    </a:cubicBezTo>
                    <a:cubicBezTo>
                      <a:pt x="392" y="165"/>
                      <a:pt x="392" y="165"/>
                      <a:pt x="392" y="165"/>
                    </a:cubicBezTo>
                    <a:cubicBezTo>
                      <a:pt x="444" y="66"/>
                      <a:pt x="444" y="66"/>
                      <a:pt x="444" y="66"/>
                    </a:cubicBezTo>
                    <a:cubicBezTo>
                      <a:pt x="460" y="38"/>
                      <a:pt x="460" y="38"/>
                      <a:pt x="460" y="38"/>
                    </a:cubicBezTo>
                    <a:cubicBezTo>
                      <a:pt x="460" y="34"/>
                      <a:pt x="399" y="19"/>
                      <a:pt x="394" y="18"/>
                    </a:cubicBezTo>
                    <a:cubicBezTo>
                      <a:pt x="356" y="8"/>
                      <a:pt x="318" y="0"/>
                      <a:pt x="279" y="0"/>
                    </a:cubicBezTo>
                  </a:path>
                </a:pathLst>
              </a:custGeom>
              <a:solidFill>
                <a:srgbClr val="C0957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1" name="Freeform 25"/>
              <p:cNvSpPr>
                <a:spLocks/>
              </p:cNvSpPr>
              <p:nvPr/>
            </p:nvSpPr>
            <p:spPr bwMode="auto">
              <a:xfrm>
                <a:off x="1084" y="2012"/>
                <a:ext cx="339" cy="148"/>
              </a:xfrm>
              <a:custGeom>
                <a:avLst/>
                <a:gdLst>
                  <a:gd name="T0" fmla="*/ 0 w 259"/>
                  <a:gd name="T1" fmla="*/ 114 h 114"/>
                  <a:gd name="T2" fmla="*/ 259 w 259"/>
                  <a:gd name="T3" fmla="*/ 100 h 114"/>
                  <a:gd name="T4" fmla="*/ 242 w 259"/>
                  <a:gd name="T5" fmla="*/ 11 h 114"/>
                  <a:gd name="T6" fmla="*/ 125 w 259"/>
                  <a:gd name="T7" fmla="*/ 0 h 114"/>
                  <a:gd name="T8" fmla="*/ 66 w 259"/>
                  <a:gd name="T9" fmla="*/ 41 h 114"/>
                  <a:gd name="T10" fmla="*/ 0 w 259"/>
                  <a:gd name="T11" fmla="*/ 114 h 114"/>
                </a:gdLst>
                <a:ahLst/>
                <a:cxnLst>
                  <a:cxn ang="0">
                    <a:pos x="T0" y="T1"/>
                  </a:cxn>
                  <a:cxn ang="0">
                    <a:pos x="T2" y="T3"/>
                  </a:cxn>
                  <a:cxn ang="0">
                    <a:pos x="T4" y="T5"/>
                  </a:cxn>
                  <a:cxn ang="0">
                    <a:pos x="T6" y="T7"/>
                  </a:cxn>
                  <a:cxn ang="0">
                    <a:pos x="T8" y="T9"/>
                  </a:cxn>
                  <a:cxn ang="0">
                    <a:pos x="T10" y="T11"/>
                  </a:cxn>
                </a:cxnLst>
                <a:rect l="0" t="0" r="r" b="b"/>
                <a:pathLst>
                  <a:path w="259" h="114">
                    <a:moveTo>
                      <a:pt x="0" y="114"/>
                    </a:moveTo>
                    <a:cubicBezTo>
                      <a:pt x="0" y="114"/>
                      <a:pt x="235" y="103"/>
                      <a:pt x="259" y="100"/>
                    </a:cubicBezTo>
                    <a:cubicBezTo>
                      <a:pt x="242" y="11"/>
                      <a:pt x="242" y="11"/>
                      <a:pt x="242" y="11"/>
                    </a:cubicBezTo>
                    <a:cubicBezTo>
                      <a:pt x="125" y="0"/>
                      <a:pt x="125" y="0"/>
                      <a:pt x="125" y="0"/>
                    </a:cubicBezTo>
                    <a:cubicBezTo>
                      <a:pt x="66" y="41"/>
                      <a:pt x="66" y="41"/>
                      <a:pt x="66" y="41"/>
                    </a:cubicBezTo>
                    <a:lnTo>
                      <a:pt x="0" y="114"/>
                    </a:lnTo>
                    <a:close/>
                  </a:path>
                </a:pathLst>
              </a:custGeom>
              <a:solidFill>
                <a:srgbClr val="C1A08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2" name="Freeform 26"/>
              <p:cNvSpPr>
                <a:spLocks/>
              </p:cNvSpPr>
              <p:nvPr/>
            </p:nvSpPr>
            <p:spPr bwMode="auto">
              <a:xfrm>
                <a:off x="1084" y="2012"/>
                <a:ext cx="339" cy="148"/>
              </a:xfrm>
              <a:custGeom>
                <a:avLst/>
                <a:gdLst>
                  <a:gd name="T0" fmla="*/ 0 w 259"/>
                  <a:gd name="T1" fmla="*/ 114 h 114"/>
                  <a:gd name="T2" fmla="*/ 259 w 259"/>
                  <a:gd name="T3" fmla="*/ 100 h 114"/>
                  <a:gd name="T4" fmla="*/ 242 w 259"/>
                  <a:gd name="T5" fmla="*/ 11 h 114"/>
                  <a:gd name="T6" fmla="*/ 125 w 259"/>
                  <a:gd name="T7" fmla="*/ 0 h 114"/>
                  <a:gd name="T8" fmla="*/ 66 w 259"/>
                  <a:gd name="T9" fmla="*/ 41 h 114"/>
                  <a:gd name="T10" fmla="*/ 0 w 259"/>
                  <a:gd name="T11" fmla="*/ 114 h 114"/>
                </a:gdLst>
                <a:ahLst/>
                <a:cxnLst>
                  <a:cxn ang="0">
                    <a:pos x="T0" y="T1"/>
                  </a:cxn>
                  <a:cxn ang="0">
                    <a:pos x="T2" y="T3"/>
                  </a:cxn>
                  <a:cxn ang="0">
                    <a:pos x="T4" y="T5"/>
                  </a:cxn>
                  <a:cxn ang="0">
                    <a:pos x="T6" y="T7"/>
                  </a:cxn>
                  <a:cxn ang="0">
                    <a:pos x="T8" y="T9"/>
                  </a:cxn>
                  <a:cxn ang="0">
                    <a:pos x="T10" y="T11"/>
                  </a:cxn>
                </a:cxnLst>
                <a:rect l="0" t="0" r="r" b="b"/>
                <a:pathLst>
                  <a:path w="259" h="114">
                    <a:moveTo>
                      <a:pt x="0" y="114"/>
                    </a:moveTo>
                    <a:cubicBezTo>
                      <a:pt x="0" y="114"/>
                      <a:pt x="235" y="103"/>
                      <a:pt x="259" y="100"/>
                    </a:cubicBezTo>
                    <a:cubicBezTo>
                      <a:pt x="242" y="11"/>
                      <a:pt x="242" y="11"/>
                      <a:pt x="242" y="11"/>
                    </a:cubicBezTo>
                    <a:cubicBezTo>
                      <a:pt x="125" y="0"/>
                      <a:pt x="125" y="0"/>
                      <a:pt x="125" y="0"/>
                    </a:cubicBezTo>
                    <a:cubicBezTo>
                      <a:pt x="66" y="41"/>
                      <a:pt x="66" y="41"/>
                      <a:pt x="66" y="41"/>
                    </a:cubicBezTo>
                    <a:lnTo>
                      <a:pt x="0" y="114"/>
                    </a:lnTo>
                    <a:close/>
                  </a:path>
                </a:pathLst>
              </a:custGeom>
              <a:solidFill>
                <a:srgbClr val="754C2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3" name="Freeform 27"/>
              <p:cNvSpPr>
                <a:spLocks/>
              </p:cNvSpPr>
              <p:nvPr/>
            </p:nvSpPr>
            <p:spPr bwMode="auto">
              <a:xfrm>
                <a:off x="1300" y="1321"/>
                <a:ext cx="1488" cy="1181"/>
              </a:xfrm>
              <a:custGeom>
                <a:avLst/>
                <a:gdLst>
                  <a:gd name="T0" fmla="*/ 1488 w 1488"/>
                  <a:gd name="T1" fmla="*/ 501 h 1181"/>
                  <a:gd name="T2" fmla="*/ 284 w 1488"/>
                  <a:gd name="T3" fmla="*/ 1181 h 1181"/>
                  <a:gd name="T4" fmla="*/ 0 w 1488"/>
                  <a:gd name="T5" fmla="*/ 680 h 1181"/>
                  <a:gd name="T6" fmla="*/ 1203 w 1488"/>
                  <a:gd name="T7" fmla="*/ 0 h 1181"/>
                  <a:gd name="T8" fmla="*/ 1488 w 1488"/>
                  <a:gd name="T9" fmla="*/ 501 h 1181"/>
                </a:gdLst>
                <a:ahLst/>
                <a:cxnLst>
                  <a:cxn ang="0">
                    <a:pos x="T0" y="T1"/>
                  </a:cxn>
                  <a:cxn ang="0">
                    <a:pos x="T2" y="T3"/>
                  </a:cxn>
                  <a:cxn ang="0">
                    <a:pos x="T4" y="T5"/>
                  </a:cxn>
                  <a:cxn ang="0">
                    <a:pos x="T6" y="T7"/>
                  </a:cxn>
                  <a:cxn ang="0">
                    <a:pos x="T8" y="T9"/>
                  </a:cxn>
                </a:cxnLst>
                <a:rect l="0" t="0" r="r" b="b"/>
                <a:pathLst>
                  <a:path w="1488" h="1181">
                    <a:moveTo>
                      <a:pt x="1488" y="501"/>
                    </a:moveTo>
                    <a:lnTo>
                      <a:pt x="284" y="1181"/>
                    </a:lnTo>
                    <a:lnTo>
                      <a:pt x="0" y="680"/>
                    </a:lnTo>
                    <a:lnTo>
                      <a:pt x="1203" y="0"/>
                    </a:lnTo>
                    <a:lnTo>
                      <a:pt x="1488" y="501"/>
                    </a:lnTo>
                    <a:close/>
                  </a:path>
                </a:pathLst>
              </a:custGeom>
              <a:solidFill>
                <a:srgbClr val="D1D3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4" name="Freeform 28"/>
              <p:cNvSpPr>
                <a:spLocks/>
              </p:cNvSpPr>
              <p:nvPr/>
            </p:nvSpPr>
            <p:spPr bwMode="auto">
              <a:xfrm>
                <a:off x="1430" y="1479"/>
                <a:ext cx="1358" cy="1023"/>
              </a:xfrm>
              <a:custGeom>
                <a:avLst/>
                <a:gdLst>
                  <a:gd name="T0" fmla="*/ 1358 w 1358"/>
                  <a:gd name="T1" fmla="*/ 343 h 1023"/>
                  <a:gd name="T2" fmla="*/ 154 w 1358"/>
                  <a:gd name="T3" fmla="*/ 1023 h 1023"/>
                  <a:gd name="T4" fmla="*/ 0 w 1358"/>
                  <a:gd name="T5" fmla="*/ 680 h 1023"/>
                  <a:gd name="T6" fmla="*/ 1203 w 1358"/>
                  <a:gd name="T7" fmla="*/ 0 h 1023"/>
                  <a:gd name="T8" fmla="*/ 1358 w 1358"/>
                  <a:gd name="T9" fmla="*/ 343 h 1023"/>
                </a:gdLst>
                <a:ahLst/>
                <a:cxnLst>
                  <a:cxn ang="0">
                    <a:pos x="T0" y="T1"/>
                  </a:cxn>
                  <a:cxn ang="0">
                    <a:pos x="T2" y="T3"/>
                  </a:cxn>
                  <a:cxn ang="0">
                    <a:pos x="T4" y="T5"/>
                  </a:cxn>
                  <a:cxn ang="0">
                    <a:pos x="T6" y="T7"/>
                  </a:cxn>
                  <a:cxn ang="0">
                    <a:pos x="T8" y="T9"/>
                  </a:cxn>
                </a:cxnLst>
                <a:rect l="0" t="0" r="r" b="b"/>
                <a:pathLst>
                  <a:path w="1358" h="1023">
                    <a:moveTo>
                      <a:pt x="1358" y="343"/>
                    </a:moveTo>
                    <a:lnTo>
                      <a:pt x="154" y="1023"/>
                    </a:lnTo>
                    <a:lnTo>
                      <a:pt x="0" y="680"/>
                    </a:lnTo>
                    <a:lnTo>
                      <a:pt x="1203" y="0"/>
                    </a:lnTo>
                    <a:lnTo>
                      <a:pt x="1358" y="343"/>
                    </a:lnTo>
                    <a:close/>
                  </a:path>
                </a:pathLst>
              </a:custGeom>
              <a:solidFill>
                <a:srgbClr val="E6E7E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5" name="Freeform 29"/>
              <p:cNvSpPr>
                <a:spLocks/>
              </p:cNvSpPr>
              <p:nvPr/>
            </p:nvSpPr>
            <p:spPr bwMode="auto">
              <a:xfrm>
                <a:off x="1300" y="1321"/>
                <a:ext cx="1507" cy="1034"/>
              </a:xfrm>
              <a:custGeom>
                <a:avLst/>
                <a:gdLst>
                  <a:gd name="T0" fmla="*/ 1507 w 1507"/>
                  <a:gd name="T1" fmla="*/ 353 h 1034"/>
                  <a:gd name="T2" fmla="*/ 304 w 1507"/>
                  <a:gd name="T3" fmla="*/ 1034 h 1034"/>
                  <a:gd name="T4" fmla="*/ 0 w 1507"/>
                  <a:gd name="T5" fmla="*/ 680 h 1034"/>
                  <a:gd name="T6" fmla="*/ 1203 w 1507"/>
                  <a:gd name="T7" fmla="*/ 0 h 1034"/>
                  <a:gd name="T8" fmla="*/ 1507 w 1507"/>
                  <a:gd name="T9" fmla="*/ 353 h 1034"/>
                </a:gdLst>
                <a:ahLst/>
                <a:cxnLst>
                  <a:cxn ang="0">
                    <a:pos x="T0" y="T1"/>
                  </a:cxn>
                  <a:cxn ang="0">
                    <a:pos x="T2" y="T3"/>
                  </a:cxn>
                  <a:cxn ang="0">
                    <a:pos x="T4" y="T5"/>
                  </a:cxn>
                  <a:cxn ang="0">
                    <a:pos x="T6" y="T7"/>
                  </a:cxn>
                  <a:cxn ang="0">
                    <a:pos x="T8" y="T9"/>
                  </a:cxn>
                </a:cxnLst>
                <a:rect l="0" t="0" r="r" b="b"/>
                <a:pathLst>
                  <a:path w="1507" h="1034">
                    <a:moveTo>
                      <a:pt x="1507" y="353"/>
                    </a:moveTo>
                    <a:lnTo>
                      <a:pt x="304" y="1034"/>
                    </a:lnTo>
                    <a:lnTo>
                      <a:pt x="0" y="680"/>
                    </a:lnTo>
                    <a:lnTo>
                      <a:pt x="1203" y="0"/>
                    </a:lnTo>
                    <a:lnTo>
                      <a:pt x="1507" y="35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6" name="Freeform 30"/>
              <p:cNvSpPr>
                <a:spLocks/>
              </p:cNvSpPr>
              <p:nvPr/>
            </p:nvSpPr>
            <p:spPr bwMode="auto">
              <a:xfrm>
                <a:off x="1441" y="2003"/>
                <a:ext cx="239" cy="219"/>
              </a:xfrm>
              <a:custGeom>
                <a:avLst/>
                <a:gdLst>
                  <a:gd name="T0" fmla="*/ 146 w 182"/>
                  <a:gd name="T1" fmla="*/ 84 h 168"/>
                  <a:gd name="T2" fmla="*/ 124 w 182"/>
                  <a:gd name="T3" fmla="*/ 97 h 168"/>
                  <a:gd name="T4" fmla="*/ 149 w 182"/>
                  <a:gd name="T5" fmla="*/ 125 h 168"/>
                  <a:gd name="T6" fmla="*/ 120 w 182"/>
                  <a:gd name="T7" fmla="*/ 141 h 168"/>
                  <a:gd name="T8" fmla="*/ 33 w 182"/>
                  <a:gd name="T9" fmla="*/ 42 h 168"/>
                  <a:gd name="T10" fmla="*/ 62 w 182"/>
                  <a:gd name="T11" fmla="*/ 26 h 168"/>
                  <a:gd name="T12" fmla="*/ 85 w 182"/>
                  <a:gd name="T13" fmla="*/ 52 h 168"/>
                  <a:gd name="T14" fmla="*/ 107 w 182"/>
                  <a:gd name="T15" fmla="*/ 40 h 168"/>
                  <a:gd name="T16" fmla="*/ 79 w 182"/>
                  <a:gd name="T17" fmla="*/ 9 h 168"/>
                  <a:gd name="T18" fmla="*/ 55 w 182"/>
                  <a:gd name="T19" fmla="*/ 5 h 168"/>
                  <a:gd name="T20" fmla="*/ 10 w 182"/>
                  <a:gd name="T21" fmla="*/ 30 h 168"/>
                  <a:gd name="T22" fmla="*/ 7 w 182"/>
                  <a:gd name="T23" fmla="*/ 50 h 168"/>
                  <a:gd name="T24" fmla="*/ 103 w 182"/>
                  <a:gd name="T25" fmla="*/ 158 h 168"/>
                  <a:gd name="T26" fmla="*/ 127 w 182"/>
                  <a:gd name="T27" fmla="*/ 163 h 168"/>
                  <a:gd name="T28" fmla="*/ 172 w 182"/>
                  <a:gd name="T29" fmla="*/ 137 h 168"/>
                  <a:gd name="T30" fmla="*/ 175 w 182"/>
                  <a:gd name="T31" fmla="*/ 117 h 168"/>
                  <a:gd name="T32" fmla="*/ 146 w 182"/>
                  <a:gd name="T33" fmla="*/ 84 h 1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82" h="168">
                    <a:moveTo>
                      <a:pt x="146" y="84"/>
                    </a:moveTo>
                    <a:cubicBezTo>
                      <a:pt x="124" y="97"/>
                      <a:pt x="124" y="97"/>
                      <a:pt x="124" y="97"/>
                    </a:cubicBezTo>
                    <a:cubicBezTo>
                      <a:pt x="149" y="125"/>
                      <a:pt x="149" y="125"/>
                      <a:pt x="149" y="125"/>
                    </a:cubicBezTo>
                    <a:cubicBezTo>
                      <a:pt x="120" y="141"/>
                      <a:pt x="120" y="141"/>
                      <a:pt x="120" y="141"/>
                    </a:cubicBezTo>
                    <a:cubicBezTo>
                      <a:pt x="33" y="42"/>
                      <a:pt x="33" y="42"/>
                      <a:pt x="33" y="42"/>
                    </a:cubicBezTo>
                    <a:cubicBezTo>
                      <a:pt x="62" y="26"/>
                      <a:pt x="62" y="26"/>
                      <a:pt x="62" y="26"/>
                    </a:cubicBezTo>
                    <a:cubicBezTo>
                      <a:pt x="85" y="52"/>
                      <a:pt x="85" y="52"/>
                      <a:pt x="85" y="52"/>
                    </a:cubicBezTo>
                    <a:cubicBezTo>
                      <a:pt x="107" y="40"/>
                      <a:pt x="107" y="40"/>
                      <a:pt x="107" y="40"/>
                    </a:cubicBezTo>
                    <a:cubicBezTo>
                      <a:pt x="79" y="9"/>
                      <a:pt x="79" y="9"/>
                      <a:pt x="79" y="9"/>
                    </a:cubicBezTo>
                    <a:cubicBezTo>
                      <a:pt x="72" y="1"/>
                      <a:pt x="64" y="0"/>
                      <a:pt x="55" y="5"/>
                    </a:cubicBezTo>
                    <a:cubicBezTo>
                      <a:pt x="10" y="30"/>
                      <a:pt x="10" y="30"/>
                      <a:pt x="10" y="30"/>
                    </a:cubicBezTo>
                    <a:cubicBezTo>
                      <a:pt x="1" y="35"/>
                      <a:pt x="0" y="42"/>
                      <a:pt x="7" y="50"/>
                    </a:cubicBezTo>
                    <a:cubicBezTo>
                      <a:pt x="103" y="158"/>
                      <a:pt x="103" y="158"/>
                      <a:pt x="103" y="158"/>
                    </a:cubicBezTo>
                    <a:cubicBezTo>
                      <a:pt x="110" y="166"/>
                      <a:pt x="118" y="168"/>
                      <a:pt x="127" y="163"/>
                    </a:cubicBezTo>
                    <a:cubicBezTo>
                      <a:pt x="172" y="137"/>
                      <a:pt x="172" y="137"/>
                      <a:pt x="172" y="137"/>
                    </a:cubicBezTo>
                    <a:cubicBezTo>
                      <a:pt x="181" y="132"/>
                      <a:pt x="182" y="125"/>
                      <a:pt x="175" y="117"/>
                    </a:cubicBezTo>
                    <a:cubicBezTo>
                      <a:pt x="146" y="84"/>
                      <a:pt x="146" y="84"/>
                      <a:pt x="146" y="84"/>
                    </a:cubicBezTo>
                    <a:close/>
                  </a:path>
                </a:pathLst>
              </a:custGeom>
              <a:solidFill>
                <a:srgbClr val="4140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7" name="Freeform 31"/>
              <p:cNvSpPr>
                <a:spLocks noEditPoints="1"/>
              </p:cNvSpPr>
              <p:nvPr/>
            </p:nvSpPr>
            <p:spPr bwMode="auto">
              <a:xfrm>
                <a:off x="1550" y="1940"/>
                <a:ext cx="241" cy="220"/>
              </a:xfrm>
              <a:custGeom>
                <a:avLst/>
                <a:gdLst>
                  <a:gd name="T0" fmla="*/ 81 w 184"/>
                  <a:gd name="T1" fmla="*/ 9 h 169"/>
                  <a:gd name="T2" fmla="*/ 57 w 184"/>
                  <a:gd name="T3" fmla="*/ 5 h 169"/>
                  <a:gd name="T4" fmla="*/ 9 w 184"/>
                  <a:gd name="T5" fmla="*/ 31 h 169"/>
                  <a:gd name="T6" fmla="*/ 7 w 184"/>
                  <a:gd name="T7" fmla="*/ 51 h 169"/>
                  <a:gd name="T8" fmla="*/ 103 w 184"/>
                  <a:gd name="T9" fmla="*/ 159 h 169"/>
                  <a:gd name="T10" fmla="*/ 126 w 184"/>
                  <a:gd name="T11" fmla="*/ 164 h 169"/>
                  <a:gd name="T12" fmla="*/ 174 w 184"/>
                  <a:gd name="T13" fmla="*/ 137 h 169"/>
                  <a:gd name="T14" fmla="*/ 176 w 184"/>
                  <a:gd name="T15" fmla="*/ 117 h 169"/>
                  <a:gd name="T16" fmla="*/ 81 w 184"/>
                  <a:gd name="T17" fmla="*/ 9 h 169"/>
                  <a:gd name="T18" fmla="*/ 120 w 184"/>
                  <a:gd name="T19" fmla="*/ 142 h 169"/>
                  <a:gd name="T20" fmla="*/ 33 w 184"/>
                  <a:gd name="T21" fmla="*/ 43 h 169"/>
                  <a:gd name="T22" fmla="*/ 63 w 184"/>
                  <a:gd name="T23" fmla="*/ 26 h 169"/>
                  <a:gd name="T24" fmla="*/ 150 w 184"/>
                  <a:gd name="T25" fmla="*/ 125 h 169"/>
                  <a:gd name="T26" fmla="*/ 120 w 184"/>
                  <a:gd name="T27" fmla="*/ 142 h 1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84" h="169">
                    <a:moveTo>
                      <a:pt x="81" y="9"/>
                    </a:moveTo>
                    <a:cubicBezTo>
                      <a:pt x="74" y="1"/>
                      <a:pt x="66" y="0"/>
                      <a:pt x="57" y="5"/>
                    </a:cubicBezTo>
                    <a:cubicBezTo>
                      <a:pt x="9" y="31"/>
                      <a:pt x="9" y="31"/>
                      <a:pt x="9" y="31"/>
                    </a:cubicBezTo>
                    <a:cubicBezTo>
                      <a:pt x="1" y="36"/>
                      <a:pt x="0" y="43"/>
                      <a:pt x="7" y="51"/>
                    </a:cubicBezTo>
                    <a:cubicBezTo>
                      <a:pt x="103" y="159"/>
                      <a:pt x="103" y="159"/>
                      <a:pt x="103" y="159"/>
                    </a:cubicBezTo>
                    <a:cubicBezTo>
                      <a:pt x="110" y="167"/>
                      <a:pt x="118" y="169"/>
                      <a:pt x="126" y="164"/>
                    </a:cubicBezTo>
                    <a:cubicBezTo>
                      <a:pt x="174" y="137"/>
                      <a:pt x="174" y="137"/>
                      <a:pt x="174" y="137"/>
                    </a:cubicBezTo>
                    <a:cubicBezTo>
                      <a:pt x="183" y="132"/>
                      <a:pt x="184" y="125"/>
                      <a:pt x="176" y="117"/>
                    </a:cubicBezTo>
                    <a:cubicBezTo>
                      <a:pt x="81" y="9"/>
                      <a:pt x="81" y="9"/>
                      <a:pt x="81" y="9"/>
                    </a:cubicBezTo>
                    <a:close/>
                    <a:moveTo>
                      <a:pt x="120" y="142"/>
                    </a:moveTo>
                    <a:cubicBezTo>
                      <a:pt x="33" y="43"/>
                      <a:pt x="33" y="43"/>
                      <a:pt x="33" y="43"/>
                    </a:cubicBezTo>
                    <a:cubicBezTo>
                      <a:pt x="63" y="26"/>
                      <a:pt x="63" y="26"/>
                      <a:pt x="63" y="26"/>
                    </a:cubicBezTo>
                    <a:cubicBezTo>
                      <a:pt x="150" y="125"/>
                      <a:pt x="150" y="125"/>
                      <a:pt x="150" y="125"/>
                    </a:cubicBezTo>
                    <a:cubicBezTo>
                      <a:pt x="120" y="142"/>
                      <a:pt x="120" y="142"/>
                      <a:pt x="120" y="142"/>
                    </a:cubicBezTo>
                    <a:close/>
                  </a:path>
                </a:pathLst>
              </a:custGeom>
              <a:solidFill>
                <a:srgbClr val="4140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8" name="Freeform 32"/>
              <p:cNvSpPr>
                <a:spLocks/>
              </p:cNvSpPr>
              <p:nvPr/>
            </p:nvSpPr>
            <p:spPr bwMode="auto">
              <a:xfrm>
                <a:off x="1656" y="1874"/>
                <a:ext cx="251" cy="226"/>
              </a:xfrm>
              <a:custGeom>
                <a:avLst/>
                <a:gdLst>
                  <a:gd name="T0" fmla="*/ 74 w 192"/>
                  <a:gd name="T1" fmla="*/ 0 h 174"/>
                  <a:gd name="T2" fmla="*/ 53 w 192"/>
                  <a:gd name="T3" fmla="*/ 12 h 174"/>
                  <a:gd name="T4" fmla="*/ 117 w 192"/>
                  <a:gd name="T5" fmla="*/ 84 h 174"/>
                  <a:gd name="T6" fmla="*/ 127 w 192"/>
                  <a:gd name="T7" fmla="*/ 92 h 174"/>
                  <a:gd name="T8" fmla="*/ 20 w 192"/>
                  <a:gd name="T9" fmla="*/ 31 h 174"/>
                  <a:gd name="T10" fmla="*/ 0 w 192"/>
                  <a:gd name="T11" fmla="*/ 42 h 174"/>
                  <a:gd name="T12" fmla="*/ 117 w 192"/>
                  <a:gd name="T13" fmla="*/ 174 h 174"/>
                  <a:gd name="T14" fmla="*/ 139 w 192"/>
                  <a:gd name="T15" fmla="*/ 162 h 174"/>
                  <a:gd name="T16" fmla="*/ 74 w 192"/>
                  <a:gd name="T17" fmla="*/ 88 h 174"/>
                  <a:gd name="T18" fmla="*/ 64 w 192"/>
                  <a:gd name="T19" fmla="*/ 79 h 174"/>
                  <a:gd name="T20" fmla="*/ 172 w 192"/>
                  <a:gd name="T21" fmla="*/ 143 h 174"/>
                  <a:gd name="T22" fmla="*/ 192 w 192"/>
                  <a:gd name="T23" fmla="*/ 132 h 174"/>
                  <a:gd name="T24" fmla="*/ 74 w 192"/>
                  <a:gd name="T25" fmla="*/ 0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92" h="174">
                    <a:moveTo>
                      <a:pt x="74" y="0"/>
                    </a:moveTo>
                    <a:cubicBezTo>
                      <a:pt x="53" y="12"/>
                      <a:pt x="53" y="12"/>
                      <a:pt x="53" y="12"/>
                    </a:cubicBezTo>
                    <a:cubicBezTo>
                      <a:pt x="117" y="84"/>
                      <a:pt x="117" y="84"/>
                      <a:pt x="117" y="84"/>
                    </a:cubicBezTo>
                    <a:cubicBezTo>
                      <a:pt x="119" y="86"/>
                      <a:pt x="122" y="89"/>
                      <a:pt x="127" y="92"/>
                    </a:cubicBezTo>
                    <a:cubicBezTo>
                      <a:pt x="20" y="31"/>
                      <a:pt x="20" y="31"/>
                      <a:pt x="20" y="31"/>
                    </a:cubicBezTo>
                    <a:cubicBezTo>
                      <a:pt x="0" y="42"/>
                      <a:pt x="0" y="42"/>
                      <a:pt x="0" y="42"/>
                    </a:cubicBezTo>
                    <a:cubicBezTo>
                      <a:pt x="117" y="174"/>
                      <a:pt x="117" y="174"/>
                      <a:pt x="117" y="174"/>
                    </a:cubicBezTo>
                    <a:cubicBezTo>
                      <a:pt x="139" y="162"/>
                      <a:pt x="139" y="162"/>
                      <a:pt x="139" y="162"/>
                    </a:cubicBezTo>
                    <a:cubicBezTo>
                      <a:pt x="74" y="88"/>
                      <a:pt x="74" y="88"/>
                      <a:pt x="74" y="88"/>
                    </a:cubicBezTo>
                    <a:cubicBezTo>
                      <a:pt x="71" y="86"/>
                      <a:pt x="68" y="83"/>
                      <a:pt x="64" y="79"/>
                    </a:cubicBezTo>
                    <a:cubicBezTo>
                      <a:pt x="172" y="143"/>
                      <a:pt x="172" y="143"/>
                      <a:pt x="172" y="143"/>
                    </a:cubicBezTo>
                    <a:cubicBezTo>
                      <a:pt x="192" y="132"/>
                      <a:pt x="192" y="132"/>
                      <a:pt x="192" y="132"/>
                    </a:cubicBezTo>
                    <a:cubicBezTo>
                      <a:pt x="74" y="0"/>
                      <a:pt x="74" y="0"/>
                      <a:pt x="74" y="0"/>
                    </a:cubicBezTo>
                    <a:close/>
                  </a:path>
                </a:pathLst>
              </a:custGeom>
              <a:solidFill>
                <a:srgbClr val="4140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9" name="Freeform 33"/>
              <p:cNvSpPr>
                <a:spLocks/>
              </p:cNvSpPr>
              <p:nvPr/>
            </p:nvSpPr>
            <p:spPr bwMode="auto">
              <a:xfrm>
                <a:off x="1770" y="1820"/>
                <a:ext cx="182" cy="217"/>
              </a:xfrm>
              <a:custGeom>
                <a:avLst/>
                <a:gdLst>
                  <a:gd name="T0" fmla="*/ 77 w 182"/>
                  <a:gd name="T1" fmla="*/ 0 h 217"/>
                  <a:gd name="T2" fmla="*/ 0 w 182"/>
                  <a:gd name="T3" fmla="*/ 45 h 217"/>
                  <a:gd name="T4" fmla="*/ 153 w 182"/>
                  <a:gd name="T5" fmla="*/ 217 h 217"/>
                  <a:gd name="T6" fmla="*/ 182 w 182"/>
                  <a:gd name="T7" fmla="*/ 200 h 217"/>
                  <a:gd name="T8" fmla="*/ 114 w 182"/>
                  <a:gd name="T9" fmla="*/ 124 h 217"/>
                  <a:gd name="T10" fmla="*/ 155 w 182"/>
                  <a:gd name="T11" fmla="*/ 101 h 217"/>
                  <a:gd name="T12" fmla="*/ 136 w 182"/>
                  <a:gd name="T13" fmla="*/ 79 h 217"/>
                  <a:gd name="T14" fmla="*/ 94 w 182"/>
                  <a:gd name="T15" fmla="*/ 102 h 217"/>
                  <a:gd name="T16" fmla="*/ 48 w 182"/>
                  <a:gd name="T17" fmla="*/ 51 h 217"/>
                  <a:gd name="T18" fmla="*/ 98 w 182"/>
                  <a:gd name="T19" fmla="*/ 22 h 217"/>
                  <a:gd name="T20" fmla="*/ 77 w 182"/>
                  <a:gd name="T21" fmla="*/ 0 h 217"/>
                  <a:gd name="T22" fmla="*/ 77 w 182"/>
                  <a:gd name="T23" fmla="*/ 0 h 2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82" h="217">
                    <a:moveTo>
                      <a:pt x="77" y="0"/>
                    </a:moveTo>
                    <a:lnTo>
                      <a:pt x="0" y="45"/>
                    </a:lnTo>
                    <a:lnTo>
                      <a:pt x="153" y="217"/>
                    </a:lnTo>
                    <a:lnTo>
                      <a:pt x="182" y="200"/>
                    </a:lnTo>
                    <a:lnTo>
                      <a:pt x="114" y="124"/>
                    </a:lnTo>
                    <a:lnTo>
                      <a:pt x="155" y="101"/>
                    </a:lnTo>
                    <a:lnTo>
                      <a:pt x="136" y="79"/>
                    </a:lnTo>
                    <a:lnTo>
                      <a:pt x="94" y="102"/>
                    </a:lnTo>
                    <a:lnTo>
                      <a:pt x="48" y="51"/>
                    </a:lnTo>
                    <a:lnTo>
                      <a:pt x="98" y="22"/>
                    </a:lnTo>
                    <a:lnTo>
                      <a:pt x="77" y="0"/>
                    </a:lnTo>
                    <a:lnTo>
                      <a:pt x="77" y="0"/>
                    </a:lnTo>
                    <a:close/>
                  </a:path>
                </a:pathLst>
              </a:custGeom>
              <a:solidFill>
                <a:srgbClr val="4140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0" name="Freeform 34"/>
              <p:cNvSpPr>
                <a:spLocks/>
              </p:cNvSpPr>
              <p:nvPr/>
            </p:nvSpPr>
            <p:spPr bwMode="auto">
              <a:xfrm>
                <a:off x="1859" y="1797"/>
                <a:ext cx="181" cy="189"/>
              </a:xfrm>
              <a:custGeom>
                <a:avLst/>
                <a:gdLst>
                  <a:gd name="T0" fmla="*/ 28 w 181"/>
                  <a:gd name="T1" fmla="*/ 0 h 189"/>
                  <a:gd name="T2" fmla="*/ 0 w 181"/>
                  <a:gd name="T3" fmla="*/ 17 h 189"/>
                  <a:gd name="T4" fmla="*/ 153 w 181"/>
                  <a:gd name="T5" fmla="*/ 189 h 189"/>
                  <a:gd name="T6" fmla="*/ 181 w 181"/>
                  <a:gd name="T7" fmla="*/ 172 h 189"/>
                  <a:gd name="T8" fmla="*/ 28 w 181"/>
                  <a:gd name="T9" fmla="*/ 0 h 189"/>
                  <a:gd name="T10" fmla="*/ 28 w 181"/>
                  <a:gd name="T11" fmla="*/ 0 h 189"/>
                </a:gdLst>
                <a:ahLst/>
                <a:cxnLst>
                  <a:cxn ang="0">
                    <a:pos x="T0" y="T1"/>
                  </a:cxn>
                  <a:cxn ang="0">
                    <a:pos x="T2" y="T3"/>
                  </a:cxn>
                  <a:cxn ang="0">
                    <a:pos x="T4" y="T5"/>
                  </a:cxn>
                  <a:cxn ang="0">
                    <a:pos x="T6" y="T7"/>
                  </a:cxn>
                  <a:cxn ang="0">
                    <a:pos x="T8" y="T9"/>
                  </a:cxn>
                  <a:cxn ang="0">
                    <a:pos x="T10" y="T11"/>
                  </a:cxn>
                </a:cxnLst>
                <a:rect l="0" t="0" r="r" b="b"/>
                <a:pathLst>
                  <a:path w="181" h="189">
                    <a:moveTo>
                      <a:pt x="28" y="0"/>
                    </a:moveTo>
                    <a:lnTo>
                      <a:pt x="0" y="17"/>
                    </a:lnTo>
                    <a:lnTo>
                      <a:pt x="153" y="189"/>
                    </a:lnTo>
                    <a:lnTo>
                      <a:pt x="181" y="172"/>
                    </a:lnTo>
                    <a:lnTo>
                      <a:pt x="28" y="0"/>
                    </a:lnTo>
                    <a:lnTo>
                      <a:pt x="28" y="0"/>
                    </a:lnTo>
                    <a:close/>
                  </a:path>
                </a:pathLst>
              </a:custGeom>
              <a:solidFill>
                <a:srgbClr val="4140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1" name="Freeform 35"/>
              <p:cNvSpPr>
                <a:spLocks noEditPoints="1"/>
              </p:cNvSpPr>
              <p:nvPr/>
            </p:nvSpPr>
            <p:spPr bwMode="auto">
              <a:xfrm>
                <a:off x="1903" y="1747"/>
                <a:ext cx="232" cy="214"/>
              </a:xfrm>
              <a:custGeom>
                <a:avLst/>
                <a:gdLst>
                  <a:gd name="T0" fmla="*/ 95 w 177"/>
                  <a:gd name="T1" fmla="*/ 16 h 164"/>
                  <a:gd name="T2" fmla="*/ 71 w 177"/>
                  <a:gd name="T3" fmla="*/ 2 h 164"/>
                  <a:gd name="T4" fmla="*/ 44 w 177"/>
                  <a:gd name="T5" fmla="*/ 7 h 164"/>
                  <a:gd name="T6" fmla="*/ 0 w 177"/>
                  <a:gd name="T7" fmla="*/ 32 h 164"/>
                  <a:gd name="T8" fmla="*/ 117 w 177"/>
                  <a:gd name="T9" fmla="*/ 164 h 164"/>
                  <a:gd name="T10" fmla="*/ 161 w 177"/>
                  <a:gd name="T11" fmla="*/ 139 h 164"/>
                  <a:gd name="T12" fmla="*/ 176 w 177"/>
                  <a:gd name="T13" fmla="*/ 120 h 164"/>
                  <a:gd name="T14" fmla="*/ 168 w 177"/>
                  <a:gd name="T15" fmla="*/ 98 h 164"/>
                  <a:gd name="T16" fmla="*/ 95 w 177"/>
                  <a:gd name="T17" fmla="*/ 16 h 164"/>
                  <a:gd name="T18" fmla="*/ 139 w 177"/>
                  <a:gd name="T19" fmla="*/ 126 h 164"/>
                  <a:gd name="T20" fmla="*/ 124 w 177"/>
                  <a:gd name="T21" fmla="*/ 135 h 164"/>
                  <a:gd name="T22" fmla="*/ 37 w 177"/>
                  <a:gd name="T23" fmla="*/ 36 h 164"/>
                  <a:gd name="T24" fmla="*/ 53 w 177"/>
                  <a:gd name="T25" fmla="*/ 27 h 164"/>
                  <a:gd name="T26" fmla="*/ 75 w 177"/>
                  <a:gd name="T27" fmla="*/ 31 h 164"/>
                  <a:gd name="T28" fmla="*/ 143 w 177"/>
                  <a:gd name="T29" fmla="*/ 107 h 164"/>
                  <a:gd name="T30" fmla="*/ 139 w 177"/>
                  <a:gd name="T31" fmla="*/ 126 h 164"/>
                  <a:gd name="T32" fmla="*/ 139 w 177"/>
                  <a:gd name="T33" fmla="*/ 126 h 1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77" h="164">
                    <a:moveTo>
                      <a:pt x="95" y="16"/>
                    </a:moveTo>
                    <a:cubicBezTo>
                      <a:pt x="88" y="8"/>
                      <a:pt x="80" y="3"/>
                      <a:pt x="71" y="2"/>
                    </a:cubicBezTo>
                    <a:cubicBezTo>
                      <a:pt x="62" y="0"/>
                      <a:pt x="53" y="2"/>
                      <a:pt x="44" y="7"/>
                    </a:cubicBezTo>
                    <a:cubicBezTo>
                      <a:pt x="0" y="32"/>
                      <a:pt x="0" y="32"/>
                      <a:pt x="0" y="32"/>
                    </a:cubicBezTo>
                    <a:cubicBezTo>
                      <a:pt x="117" y="164"/>
                      <a:pt x="117" y="164"/>
                      <a:pt x="117" y="164"/>
                    </a:cubicBezTo>
                    <a:cubicBezTo>
                      <a:pt x="161" y="139"/>
                      <a:pt x="161" y="139"/>
                      <a:pt x="161" y="139"/>
                    </a:cubicBezTo>
                    <a:cubicBezTo>
                      <a:pt x="170" y="134"/>
                      <a:pt x="175" y="128"/>
                      <a:pt x="176" y="120"/>
                    </a:cubicBezTo>
                    <a:cubicBezTo>
                      <a:pt x="177" y="113"/>
                      <a:pt x="174" y="106"/>
                      <a:pt x="168" y="98"/>
                    </a:cubicBezTo>
                    <a:cubicBezTo>
                      <a:pt x="95" y="16"/>
                      <a:pt x="95" y="16"/>
                      <a:pt x="95" y="16"/>
                    </a:cubicBezTo>
                    <a:close/>
                    <a:moveTo>
                      <a:pt x="139" y="126"/>
                    </a:moveTo>
                    <a:cubicBezTo>
                      <a:pt x="124" y="135"/>
                      <a:pt x="124" y="135"/>
                      <a:pt x="124" y="135"/>
                    </a:cubicBezTo>
                    <a:cubicBezTo>
                      <a:pt x="37" y="36"/>
                      <a:pt x="37" y="36"/>
                      <a:pt x="37" y="36"/>
                    </a:cubicBezTo>
                    <a:cubicBezTo>
                      <a:pt x="53" y="27"/>
                      <a:pt x="53" y="27"/>
                      <a:pt x="53" y="27"/>
                    </a:cubicBezTo>
                    <a:cubicBezTo>
                      <a:pt x="61" y="22"/>
                      <a:pt x="69" y="24"/>
                      <a:pt x="75" y="31"/>
                    </a:cubicBezTo>
                    <a:cubicBezTo>
                      <a:pt x="143" y="107"/>
                      <a:pt x="143" y="107"/>
                      <a:pt x="143" y="107"/>
                    </a:cubicBezTo>
                    <a:cubicBezTo>
                      <a:pt x="149" y="114"/>
                      <a:pt x="148" y="121"/>
                      <a:pt x="139" y="126"/>
                    </a:cubicBezTo>
                    <a:cubicBezTo>
                      <a:pt x="139" y="126"/>
                      <a:pt x="139" y="126"/>
                      <a:pt x="139" y="126"/>
                    </a:cubicBezTo>
                    <a:close/>
                  </a:path>
                </a:pathLst>
              </a:custGeom>
              <a:solidFill>
                <a:srgbClr val="4140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2" name="Freeform 36"/>
              <p:cNvSpPr>
                <a:spLocks/>
              </p:cNvSpPr>
              <p:nvPr/>
            </p:nvSpPr>
            <p:spPr bwMode="auto">
              <a:xfrm>
                <a:off x="2013" y="1682"/>
                <a:ext cx="231" cy="217"/>
              </a:xfrm>
              <a:custGeom>
                <a:avLst/>
                <a:gdLst>
                  <a:gd name="T0" fmla="*/ 212 w 231"/>
                  <a:gd name="T1" fmla="*/ 150 h 217"/>
                  <a:gd name="T2" fmla="*/ 161 w 231"/>
                  <a:gd name="T3" fmla="*/ 179 h 217"/>
                  <a:gd name="T4" fmla="*/ 112 w 231"/>
                  <a:gd name="T5" fmla="*/ 124 h 217"/>
                  <a:gd name="T6" fmla="*/ 156 w 231"/>
                  <a:gd name="T7" fmla="*/ 99 h 217"/>
                  <a:gd name="T8" fmla="*/ 136 w 231"/>
                  <a:gd name="T9" fmla="*/ 77 h 217"/>
                  <a:gd name="T10" fmla="*/ 93 w 231"/>
                  <a:gd name="T11" fmla="*/ 102 h 217"/>
                  <a:gd name="T12" fmla="*/ 48 w 231"/>
                  <a:gd name="T13" fmla="*/ 51 h 217"/>
                  <a:gd name="T14" fmla="*/ 98 w 231"/>
                  <a:gd name="T15" fmla="*/ 24 h 217"/>
                  <a:gd name="T16" fmla="*/ 78 w 231"/>
                  <a:gd name="T17" fmla="*/ 0 h 217"/>
                  <a:gd name="T18" fmla="*/ 0 w 231"/>
                  <a:gd name="T19" fmla="*/ 44 h 217"/>
                  <a:gd name="T20" fmla="*/ 153 w 231"/>
                  <a:gd name="T21" fmla="*/ 217 h 217"/>
                  <a:gd name="T22" fmla="*/ 231 w 231"/>
                  <a:gd name="T23" fmla="*/ 172 h 217"/>
                  <a:gd name="T24" fmla="*/ 212 w 231"/>
                  <a:gd name="T25" fmla="*/ 150 h 217"/>
                  <a:gd name="T26" fmla="*/ 212 w 231"/>
                  <a:gd name="T27" fmla="*/ 150 h 2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31" h="217">
                    <a:moveTo>
                      <a:pt x="212" y="150"/>
                    </a:moveTo>
                    <a:lnTo>
                      <a:pt x="161" y="179"/>
                    </a:lnTo>
                    <a:lnTo>
                      <a:pt x="112" y="124"/>
                    </a:lnTo>
                    <a:lnTo>
                      <a:pt x="156" y="99"/>
                    </a:lnTo>
                    <a:lnTo>
                      <a:pt x="136" y="77"/>
                    </a:lnTo>
                    <a:lnTo>
                      <a:pt x="93" y="102"/>
                    </a:lnTo>
                    <a:lnTo>
                      <a:pt x="48" y="51"/>
                    </a:lnTo>
                    <a:lnTo>
                      <a:pt x="98" y="24"/>
                    </a:lnTo>
                    <a:lnTo>
                      <a:pt x="78" y="0"/>
                    </a:lnTo>
                    <a:lnTo>
                      <a:pt x="0" y="44"/>
                    </a:lnTo>
                    <a:lnTo>
                      <a:pt x="153" y="217"/>
                    </a:lnTo>
                    <a:lnTo>
                      <a:pt x="231" y="172"/>
                    </a:lnTo>
                    <a:lnTo>
                      <a:pt x="212" y="150"/>
                    </a:lnTo>
                    <a:lnTo>
                      <a:pt x="212" y="150"/>
                    </a:lnTo>
                    <a:close/>
                  </a:path>
                </a:pathLst>
              </a:custGeom>
              <a:solidFill>
                <a:srgbClr val="4140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3" name="Freeform 37"/>
              <p:cNvSpPr>
                <a:spLocks/>
              </p:cNvSpPr>
              <p:nvPr/>
            </p:nvSpPr>
            <p:spPr bwMode="auto">
              <a:xfrm>
                <a:off x="2106" y="1620"/>
                <a:ext cx="250" cy="226"/>
              </a:xfrm>
              <a:custGeom>
                <a:avLst/>
                <a:gdLst>
                  <a:gd name="T0" fmla="*/ 74 w 191"/>
                  <a:gd name="T1" fmla="*/ 0 h 174"/>
                  <a:gd name="T2" fmla="*/ 52 w 191"/>
                  <a:gd name="T3" fmla="*/ 12 h 174"/>
                  <a:gd name="T4" fmla="*/ 116 w 191"/>
                  <a:gd name="T5" fmla="*/ 84 h 174"/>
                  <a:gd name="T6" fmla="*/ 126 w 191"/>
                  <a:gd name="T7" fmla="*/ 93 h 174"/>
                  <a:gd name="T8" fmla="*/ 19 w 191"/>
                  <a:gd name="T9" fmla="*/ 31 h 174"/>
                  <a:gd name="T10" fmla="*/ 0 w 191"/>
                  <a:gd name="T11" fmla="*/ 42 h 174"/>
                  <a:gd name="T12" fmla="*/ 117 w 191"/>
                  <a:gd name="T13" fmla="*/ 174 h 174"/>
                  <a:gd name="T14" fmla="*/ 138 w 191"/>
                  <a:gd name="T15" fmla="*/ 162 h 174"/>
                  <a:gd name="T16" fmla="*/ 73 w 191"/>
                  <a:gd name="T17" fmla="*/ 88 h 174"/>
                  <a:gd name="T18" fmla="*/ 63 w 191"/>
                  <a:gd name="T19" fmla="*/ 80 h 174"/>
                  <a:gd name="T20" fmla="*/ 172 w 191"/>
                  <a:gd name="T21" fmla="*/ 143 h 174"/>
                  <a:gd name="T22" fmla="*/ 191 w 191"/>
                  <a:gd name="T23" fmla="*/ 132 h 174"/>
                  <a:gd name="T24" fmla="*/ 74 w 191"/>
                  <a:gd name="T25" fmla="*/ 0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91" h="174">
                    <a:moveTo>
                      <a:pt x="74" y="0"/>
                    </a:moveTo>
                    <a:cubicBezTo>
                      <a:pt x="52" y="12"/>
                      <a:pt x="52" y="12"/>
                      <a:pt x="52" y="12"/>
                    </a:cubicBezTo>
                    <a:cubicBezTo>
                      <a:pt x="116" y="84"/>
                      <a:pt x="116" y="84"/>
                      <a:pt x="116" y="84"/>
                    </a:cubicBezTo>
                    <a:cubicBezTo>
                      <a:pt x="118" y="86"/>
                      <a:pt x="121" y="89"/>
                      <a:pt x="126" y="93"/>
                    </a:cubicBezTo>
                    <a:cubicBezTo>
                      <a:pt x="19" y="31"/>
                      <a:pt x="19" y="31"/>
                      <a:pt x="19" y="31"/>
                    </a:cubicBezTo>
                    <a:cubicBezTo>
                      <a:pt x="0" y="42"/>
                      <a:pt x="0" y="42"/>
                      <a:pt x="0" y="42"/>
                    </a:cubicBezTo>
                    <a:cubicBezTo>
                      <a:pt x="117" y="174"/>
                      <a:pt x="117" y="174"/>
                      <a:pt x="117" y="174"/>
                    </a:cubicBezTo>
                    <a:cubicBezTo>
                      <a:pt x="138" y="162"/>
                      <a:pt x="138" y="162"/>
                      <a:pt x="138" y="162"/>
                    </a:cubicBezTo>
                    <a:cubicBezTo>
                      <a:pt x="73" y="88"/>
                      <a:pt x="73" y="88"/>
                      <a:pt x="73" y="88"/>
                    </a:cubicBezTo>
                    <a:cubicBezTo>
                      <a:pt x="71" y="86"/>
                      <a:pt x="67" y="83"/>
                      <a:pt x="63" y="80"/>
                    </a:cubicBezTo>
                    <a:cubicBezTo>
                      <a:pt x="172" y="143"/>
                      <a:pt x="172" y="143"/>
                      <a:pt x="172" y="143"/>
                    </a:cubicBezTo>
                    <a:cubicBezTo>
                      <a:pt x="191" y="132"/>
                      <a:pt x="191" y="132"/>
                      <a:pt x="191" y="132"/>
                    </a:cubicBezTo>
                    <a:cubicBezTo>
                      <a:pt x="74" y="0"/>
                      <a:pt x="74" y="0"/>
                      <a:pt x="74" y="0"/>
                    </a:cubicBezTo>
                    <a:close/>
                  </a:path>
                </a:pathLst>
              </a:custGeom>
              <a:solidFill>
                <a:srgbClr val="4140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4" name="Freeform 38"/>
              <p:cNvSpPr>
                <a:spLocks/>
              </p:cNvSpPr>
              <p:nvPr/>
            </p:nvSpPr>
            <p:spPr bwMode="auto">
              <a:xfrm>
                <a:off x="2213" y="1561"/>
                <a:ext cx="213" cy="207"/>
              </a:xfrm>
              <a:custGeom>
                <a:avLst/>
                <a:gdLst>
                  <a:gd name="T0" fmla="*/ 92 w 213"/>
                  <a:gd name="T1" fmla="*/ 0 h 207"/>
                  <a:gd name="T2" fmla="*/ 0 w 213"/>
                  <a:gd name="T3" fmla="*/ 52 h 207"/>
                  <a:gd name="T4" fmla="*/ 20 w 213"/>
                  <a:gd name="T5" fmla="*/ 76 h 207"/>
                  <a:gd name="T6" fmla="*/ 52 w 213"/>
                  <a:gd name="T7" fmla="*/ 57 h 207"/>
                  <a:gd name="T8" fmla="*/ 184 w 213"/>
                  <a:gd name="T9" fmla="*/ 207 h 207"/>
                  <a:gd name="T10" fmla="*/ 213 w 213"/>
                  <a:gd name="T11" fmla="*/ 190 h 207"/>
                  <a:gd name="T12" fmla="*/ 80 w 213"/>
                  <a:gd name="T13" fmla="*/ 42 h 207"/>
                  <a:gd name="T14" fmla="*/ 111 w 213"/>
                  <a:gd name="T15" fmla="*/ 23 h 207"/>
                  <a:gd name="T16" fmla="*/ 92 w 213"/>
                  <a:gd name="T17" fmla="*/ 0 h 207"/>
                  <a:gd name="T18" fmla="*/ 92 w 213"/>
                  <a:gd name="T19" fmla="*/ 0 h 2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13" h="207">
                    <a:moveTo>
                      <a:pt x="92" y="0"/>
                    </a:moveTo>
                    <a:lnTo>
                      <a:pt x="0" y="52"/>
                    </a:lnTo>
                    <a:lnTo>
                      <a:pt x="20" y="76"/>
                    </a:lnTo>
                    <a:lnTo>
                      <a:pt x="52" y="57"/>
                    </a:lnTo>
                    <a:lnTo>
                      <a:pt x="184" y="207"/>
                    </a:lnTo>
                    <a:lnTo>
                      <a:pt x="213" y="190"/>
                    </a:lnTo>
                    <a:lnTo>
                      <a:pt x="80" y="42"/>
                    </a:lnTo>
                    <a:lnTo>
                      <a:pt x="111" y="23"/>
                    </a:lnTo>
                    <a:lnTo>
                      <a:pt x="92" y="0"/>
                    </a:lnTo>
                    <a:lnTo>
                      <a:pt x="92" y="0"/>
                    </a:lnTo>
                    <a:close/>
                  </a:path>
                </a:pathLst>
              </a:custGeom>
              <a:solidFill>
                <a:srgbClr val="4140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5" name="Freeform 39"/>
              <p:cNvSpPr>
                <a:spLocks/>
              </p:cNvSpPr>
              <p:nvPr/>
            </p:nvSpPr>
            <p:spPr bwMode="auto">
              <a:xfrm>
                <a:off x="2316" y="1539"/>
                <a:ext cx="181" cy="189"/>
              </a:xfrm>
              <a:custGeom>
                <a:avLst/>
                <a:gdLst>
                  <a:gd name="T0" fmla="*/ 28 w 181"/>
                  <a:gd name="T1" fmla="*/ 0 h 189"/>
                  <a:gd name="T2" fmla="*/ 0 w 181"/>
                  <a:gd name="T3" fmla="*/ 17 h 189"/>
                  <a:gd name="T4" fmla="*/ 153 w 181"/>
                  <a:gd name="T5" fmla="*/ 189 h 189"/>
                  <a:gd name="T6" fmla="*/ 181 w 181"/>
                  <a:gd name="T7" fmla="*/ 172 h 189"/>
                  <a:gd name="T8" fmla="*/ 28 w 181"/>
                  <a:gd name="T9" fmla="*/ 0 h 189"/>
                  <a:gd name="T10" fmla="*/ 28 w 181"/>
                  <a:gd name="T11" fmla="*/ 0 h 189"/>
                </a:gdLst>
                <a:ahLst/>
                <a:cxnLst>
                  <a:cxn ang="0">
                    <a:pos x="T0" y="T1"/>
                  </a:cxn>
                  <a:cxn ang="0">
                    <a:pos x="T2" y="T3"/>
                  </a:cxn>
                  <a:cxn ang="0">
                    <a:pos x="T4" y="T5"/>
                  </a:cxn>
                  <a:cxn ang="0">
                    <a:pos x="T6" y="T7"/>
                  </a:cxn>
                  <a:cxn ang="0">
                    <a:pos x="T8" y="T9"/>
                  </a:cxn>
                  <a:cxn ang="0">
                    <a:pos x="T10" y="T11"/>
                  </a:cxn>
                </a:cxnLst>
                <a:rect l="0" t="0" r="r" b="b"/>
                <a:pathLst>
                  <a:path w="181" h="189">
                    <a:moveTo>
                      <a:pt x="28" y="0"/>
                    </a:moveTo>
                    <a:lnTo>
                      <a:pt x="0" y="17"/>
                    </a:lnTo>
                    <a:lnTo>
                      <a:pt x="153" y="189"/>
                    </a:lnTo>
                    <a:lnTo>
                      <a:pt x="181" y="172"/>
                    </a:lnTo>
                    <a:lnTo>
                      <a:pt x="28" y="0"/>
                    </a:lnTo>
                    <a:lnTo>
                      <a:pt x="28" y="0"/>
                    </a:lnTo>
                    <a:close/>
                  </a:path>
                </a:pathLst>
              </a:custGeom>
              <a:solidFill>
                <a:srgbClr val="4140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6" name="Freeform 40"/>
              <p:cNvSpPr>
                <a:spLocks noEditPoints="1"/>
              </p:cNvSpPr>
              <p:nvPr/>
            </p:nvSpPr>
            <p:spPr bwMode="auto">
              <a:xfrm>
                <a:off x="2392" y="1495"/>
                <a:ext cx="221" cy="209"/>
              </a:xfrm>
              <a:custGeom>
                <a:avLst/>
                <a:gdLst>
                  <a:gd name="T0" fmla="*/ 30 w 221"/>
                  <a:gd name="T1" fmla="*/ 0 h 209"/>
                  <a:gd name="T2" fmla="*/ 0 w 221"/>
                  <a:gd name="T3" fmla="*/ 16 h 209"/>
                  <a:gd name="T4" fmla="*/ 117 w 221"/>
                  <a:gd name="T5" fmla="*/ 209 h 209"/>
                  <a:gd name="T6" fmla="*/ 117 w 221"/>
                  <a:gd name="T7" fmla="*/ 209 h 209"/>
                  <a:gd name="T8" fmla="*/ 145 w 221"/>
                  <a:gd name="T9" fmla="*/ 194 h 209"/>
                  <a:gd name="T10" fmla="*/ 122 w 221"/>
                  <a:gd name="T11" fmla="*/ 159 h 209"/>
                  <a:gd name="T12" fmla="*/ 158 w 221"/>
                  <a:gd name="T13" fmla="*/ 138 h 209"/>
                  <a:gd name="T14" fmla="*/ 192 w 221"/>
                  <a:gd name="T15" fmla="*/ 168 h 209"/>
                  <a:gd name="T16" fmla="*/ 221 w 221"/>
                  <a:gd name="T17" fmla="*/ 151 h 209"/>
                  <a:gd name="T18" fmla="*/ 30 w 221"/>
                  <a:gd name="T19" fmla="*/ 0 h 209"/>
                  <a:gd name="T20" fmla="*/ 30 w 221"/>
                  <a:gd name="T21" fmla="*/ 0 h 209"/>
                  <a:gd name="T22" fmla="*/ 106 w 221"/>
                  <a:gd name="T23" fmla="*/ 134 h 209"/>
                  <a:gd name="T24" fmla="*/ 51 w 221"/>
                  <a:gd name="T25" fmla="*/ 48 h 209"/>
                  <a:gd name="T26" fmla="*/ 134 w 221"/>
                  <a:gd name="T27" fmla="*/ 118 h 209"/>
                  <a:gd name="T28" fmla="*/ 106 w 221"/>
                  <a:gd name="T29" fmla="*/ 134 h 209"/>
                  <a:gd name="T30" fmla="*/ 106 w 221"/>
                  <a:gd name="T31" fmla="*/ 134 h 2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21" h="209">
                    <a:moveTo>
                      <a:pt x="30" y="0"/>
                    </a:moveTo>
                    <a:lnTo>
                      <a:pt x="0" y="16"/>
                    </a:lnTo>
                    <a:lnTo>
                      <a:pt x="117" y="209"/>
                    </a:lnTo>
                    <a:lnTo>
                      <a:pt x="117" y="209"/>
                    </a:lnTo>
                    <a:lnTo>
                      <a:pt x="145" y="194"/>
                    </a:lnTo>
                    <a:lnTo>
                      <a:pt x="122" y="159"/>
                    </a:lnTo>
                    <a:lnTo>
                      <a:pt x="158" y="138"/>
                    </a:lnTo>
                    <a:lnTo>
                      <a:pt x="192" y="168"/>
                    </a:lnTo>
                    <a:lnTo>
                      <a:pt x="221" y="151"/>
                    </a:lnTo>
                    <a:lnTo>
                      <a:pt x="30" y="0"/>
                    </a:lnTo>
                    <a:lnTo>
                      <a:pt x="30" y="0"/>
                    </a:lnTo>
                    <a:close/>
                    <a:moveTo>
                      <a:pt x="106" y="134"/>
                    </a:moveTo>
                    <a:lnTo>
                      <a:pt x="51" y="48"/>
                    </a:lnTo>
                    <a:lnTo>
                      <a:pt x="134" y="118"/>
                    </a:lnTo>
                    <a:lnTo>
                      <a:pt x="106" y="134"/>
                    </a:lnTo>
                    <a:lnTo>
                      <a:pt x="106" y="134"/>
                    </a:lnTo>
                    <a:close/>
                  </a:path>
                </a:pathLst>
              </a:custGeom>
              <a:solidFill>
                <a:srgbClr val="4140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7" name="Freeform 41"/>
              <p:cNvSpPr>
                <a:spLocks/>
              </p:cNvSpPr>
              <p:nvPr/>
            </p:nvSpPr>
            <p:spPr bwMode="auto">
              <a:xfrm>
                <a:off x="2472" y="1452"/>
                <a:ext cx="228" cy="187"/>
              </a:xfrm>
              <a:custGeom>
                <a:avLst/>
                <a:gdLst>
                  <a:gd name="T0" fmla="*/ 208 w 228"/>
                  <a:gd name="T1" fmla="*/ 122 h 187"/>
                  <a:gd name="T2" fmla="*/ 161 w 228"/>
                  <a:gd name="T3" fmla="*/ 148 h 187"/>
                  <a:gd name="T4" fmla="*/ 29 w 228"/>
                  <a:gd name="T5" fmla="*/ 0 h 187"/>
                  <a:gd name="T6" fmla="*/ 0 w 228"/>
                  <a:gd name="T7" fmla="*/ 15 h 187"/>
                  <a:gd name="T8" fmla="*/ 153 w 228"/>
                  <a:gd name="T9" fmla="*/ 187 h 187"/>
                  <a:gd name="T10" fmla="*/ 228 w 228"/>
                  <a:gd name="T11" fmla="*/ 145 h 187"/>
                  <a:gd name="T12" fmla="*/ 208 w 228"/>
                  <a:gd name="T13" fmla="*/ 122 h 187"/>
                  <a:gd name="T14" fmla="*/ 208 w 228"/>
                  <a:gd name="T15" fmla="*/ 122 h 18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28" h="187">
                    <a:moveTo>
                      <a:pt x="208" y="122"/>
                    </a:moveTo>
                    <a:lnTo>
                      <a:pt x="161" y="148"/>
                    </a:lnTo>
                    <a:lnTo>
                      <a:pt x="29" y="0"/>
                    </a:lnTo>
                    <a:lnTo>
                      <a:pt x="0" y="15"/>
                    </a:lnTo>
                    <a:lnTo>
                      <a:pt x="153" y="187"/>
                    </a:lnTo>
                    <a:lnTo>
                      <a:pt x="228" y="145"/>
                    </a:lnTo>
                    <a:lnTo>
                      <a:pt x="208" y="122"/>
                    </a:lnTo>
                    <a:lnTo>
                      <a:pt x="208" y="122"/>
                    </a:lnTo>
                    <a:close/>
                  </a:path>
                </a:pathLst>
              </a:custGeom>
              <a:solidFill>
                <a:srgbClr val="4140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8" name="Freeform 42"/>
              <p:cNvSpPr>
                <a:spLocks/>
              </p:cNvSpPr>
              <p:nvPr/>
            </p:nvSpPr>
            <p:spPr bwMode="auto">
              <a:xfrm>
                <a:off x="852" y="1827"/>
                <a:ext cx="720" cy="341"/>
              </a:xfrm>
              <a:custGeom>
                <a:avLst/>
                <a:gdLst>
                  <a:gd name="T0" fmla="*/ 72 w 551"/>
                  <a:gd name="T1" fmla="*/ 58 h 262"/>
                  <a:gd name="T2" fmla="*/ 450 w 551"/>
                  <a:gd name="T3" fmla="*/ 0 h 262"/>
                  <a:gd name="T4" fmla="*/ 543 w 551"/>
                  <a:gd name="T5" fmla="*/ 20 h 262"/>
                  <a:gd name="T6" fmla="*/ 429 w 551"/>
                  <a:gd name="T7" fmla="*/ 85 h 262"/>
                  <a:gd name="T8" fmla="*/ 499 w 551"/>
                  <a:gd name="T9" fmla="*/ 123 h 262"/>
                  <a:gd name="T10" fmla="*/ 535 w 551"/>
                  <a:gd name="T11" fmla="*/ 141 h 262"/>
                  <a:gd name="T12" fmla="*/ 547 w 551"/>
                  <a:gd name="T13" fmla="*/ 169 h 262"/>
                  <a:gd name="T14" fmla="*/ 498 w 551"/>
                  <a:gd name="T15" fmla="*/ 195 h 262"/>
                  <a:gd name="T16" fmla="*/ 382 w 551"/>
                  <a:gd name="T17" fmla="*/ 169 h 262"/>
                  <a:gd name="T18" fmla="*/ 269 w 551"/>
                  <a:gd name="T19" fmla="*/ 202 h 262"/>
                  <a:gd name="T20" fmla="*/ 250 w 551"/>
                  <a:gd name="T21" fmla="*/ 220 h 262"/>
                  <a:gd name="T22" fmla="*/ 141 w 551"/>
                  <a:gd name="T23" fmla="*/ 256 h 262"/>
                  <a:gd name="T24" fmla="*/ 0 w 551"/>
                  <a:gd name="T25" fmla="*/ 236 h 262"/>
                  <a:gd name="T26" fmla="*/ 72 w 551"/>
                  <a:gd name="T27" fmla="*/ 58 h 2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51" h="262">
                    <a:moveTo>
                      <a:pt x="72" y="58"/>
                    </a:moveTo>
                    <a:cubicBezTo>
                      <a:pt x="72" y="58"/>
                      <a:pt x="180" y="84"/>
                      <a:pt x="450" y="0"/>
                    </a:cubicBezTo>
                    <a:cubicBezTo>
                      <a:pt x="543" y="20"/>
                      <a:pt x="543" y="20"/>
                      <a:pt x="543" y="20"/>
                    </a:cubicBezTo>
                    <a:cubicBezTo>
                      <a:pt x="429" y="85"/>
                      <a:pt x="429" y="85"/>
                      <a:pt x="429" y="85"/>
                    </a:cubicBezTo>
                    <a:cubicBezTo>
                      <a:pt x="429" y="85"/>
                      <a:pt x="480" y="112"/>
                      <a:pt x="499" y="123"/>
                    </a:cubicBezTo>
                    <a:cubicBezTo>
                      <a:pt x="511" y="130"/>
                      <a:pt x="523" y="136"/>
                      <a:pt x="535" y="141"/>
                    </a:cubicBezTo>
                    <a:cubicBezTo>
                      <a:pt x="546" y="146"/>
                      <a:pt x="551" y="158"/>
                      <a:pt x="547" y="169"/>
                    </a:cubicBezTo>
                    <a:cubicBezTo>
                      <a:pt x="539" y="188"/>
                      <a:pt x="519" y="199"/>
                      <a:pt x="498" y="195"/>
                    </a:cubicBezTo>
                    <a:cubicBezTo>
                      <a:pt x="382" y="169"/>
                      <a:pt x="382" y="169"/>
                      <a:pt x="382" y="169"/>
                    </a:cubicBezTo>
                    <a:cubicBezTo>
                      <a:pt x="341" y="160"/>
                      <a:pt x="299" y="173"/>
                      <a:pt x="269" y="202"/>
                    </a:cubicBezTo>
                    <a:cubicBezTo>
                      <a:pt x="250" y="220"/>
                      <a:pt x="250" y="220"/>
                      <a:pt x="250" y="220"/>
                    </a:cubicBezTo>
                    <a:cubicBezTo>
                      <a:pt x="222" y="248"/>
                      <a:pt x="181" y="262"/>
                      <a:pt x="141" y="256"/>
                    </a:cubicBezTo>
                    <a:cubicBezTo>
                      <a:pt x="0" y="236"/>
                      <a:pt x="0" y="236"/>
                      <a:pt x="0" y="236"/>
                    </a:cubicBezTo>
                    <a:lnTo>
                      <a:pt x="72" y="58"/>
                    </a:lnTo>
                    <a:close/>
                  </a:path>
                </a:pathLst>
              </a:custGeom>
              <a:solidFill>
                <a:srgbClr val="8B5E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9" name="Freeform 43"/>
              <p:cNvSpPr>
                <a:spLocks/>
              </p:cNvSpPr>
              <p:nvPr/>
            </p:nvSpPr>
            <p:spPr bwMode="auto">
              <a:xfrm>
                <a:off x="666" y="1836"/>
                <a:ext cx="284" cy="319"/>
              </a:xfrm>
              <a:custGeom>
                <a:avLst/>
                <a:gdLst>
                  <a:gd name="T0" fmla="*/ 0 w 284"/>
                  <a:gd name="T1" fmla="*/ 267 h 319"/>
                  <a:gd name="T2" fmla="*/ 194 w 284"/>
                  <a:gd name="T3" fmla="*/ 319 h 319"/>
                  <a:gd name="T4" fmla="*/ 284 w 284"/>
                  <a:gd name="T5" fmla="*/ 55 h 319"/>
                  <a:gd name="T6" fmla="*/ 103 w 284"/>
                  <a:gd name="T7" fmla="*/ 0 h 319"/>
                  <a:gd name="T8" fmla="*/ 0 w 284"/>
                  <a:gd name="T9" fmla="*/ 267 h 319"/>
                </a:gdLst>
                <a:ahLst/>
                <a:cxnLst>
                  <a:cxn ang="0">
                    <a:pos x="T0" y="T1"/>
                  </a:cxn>
                  <a:cxn ang="0">
                    <a:pos x="T2" y="T3"/>
                  </a:cxn>
                  <a:cxn ang="0">
                    <a:pos x="T4" y="T5"/>
                  </a:cxn>
                  <a:cxn ang="0">
                    <a:pos x="T6" y="T7"/>
                  </a:cxn>
                  <a:cxn ang="0">
                    <a:pos x="T8" y="T9"/>
                  </a:cxn>
                </a:cxnLst>
                <a:rect l="0" t="0" r="r" b="b"/>
                <a:pathLst>
                  <a:path w="284" h="319">
                    <a:moveTo>
                      <a:pt x="0" y="267"/>
                    </a:moveTo>
                    <a:lnTo>
                      <a:pt x="194" y="319"/>
                    </a:lnTo>
                    <a:lnTo>
                      <a:pt x="284" y="55"/>
                    </a:lnTo>
                    <a:lnTo>
                      <a:pt x="103" y="0"/>
                    </a:lnTo>
                    <a:lnTo>
                      <a:pt x="0" y="26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0" name="Freeform 44"/>
              <p:cNvSpPr>
                <a:spLocks/>
              </p:cNvSpPr>
              <p:nvPr/>
            </p:nvSpPr>
            <p:spPr bwMode="auto">
              <a:xfrm>
                <a:off x="-453" y="1313"/>
                <a:ext cx="1235" cy="810"/>
              </a:xfrm>
              <a:custGeom>
                <a:avLst/>
                <a:gdLst>
                  <a:gd name="T0" fmla="*/ 96 w 1235"/>
                  <a:gd name="T1" fmla="*/ 0 h 810"/>
                  <a:gd name="T2" fmla="*/ 1235 w 1235"/>
                  <a:gd name="T3" fmla="*/ 489 h 810"/>
                  <a:gd name="T4" fmla="*/ 1111 w 1235"/>
                  <a:gd name="T5" fmla="*/ 810 h 810"/>
                  <a:gd name="T6" fmla="*/ 22 w 1235"/>
                  <a:gd name="T7" fmla="*/ 437 h 810"/>
                  <a:gd name="T8" fmla="*/ 0 w 1235"/>
                  <a:gd name="T9" fmla="*/ 55 h 810"/>
                  <a:gd name="T10" fmla="*/ 96 w 1235"/>
                  <a:gd name="T11" fmla="*/ 0 h 810"/>
                </a:gdLst>
                <a:ahLst/>
                <a:cxnLst>
                  <a:cxn ang="0">
                    <a:pos x="T0" y="T1"/>
                  </a:cxn>
                  <a:cxn ang="0">
                    <a:pos x="T2" y="T3"/>
                  </a:cxn>
                  <a:cxn ang="0">
                    <a:pos x="T4" y="T5"/>
                  </a:cxn>
                  <a:cxn ang="0">
                    <a:pos x="T6" y="T7"/>
                  </a:cxn>
                  <a:cxn ang="0">
                    <a:pos x="T8" y="T9"/>
                  </a:cxn>
                  <a:cxn ang="0">
                    <a:pos x="T10" y="T11"/>
                  </a:cxn>
                </a:cxnLst>
                <a:rect l="0" t="0" r="r" b="b"/>
                <a:pathLst>
                  <a:path w="1235" h="810">
                    <a:moveTo>
                      <a:pt x="96" y="0"/>
                    </a:moveTo>
                    <a:lnTo>
                      <a:pt x="1235" y="489"/>
                    </a:lnTo>
                    <a:lnTo>
                      <a:pt x="1111" y="810"/>
                    </a:lnTo>
                    <a:lnTo>
                      <a:pt x="22" y="437"/>
                    </a:lnTo>
                    <a:lnTo>
                      <a:pt x="0" y="55"/>
                    </a:lnTo>
                    <a:lnTo>
                      <a:pt x="96" y="0"/>
                    </a:lnTo>
                    <a:close/>
                  </a:path>
                </a:pathLst>
              </a:custGeom>
              <a:solidFill>
                <a:srgbClr val="054C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1" name="Freeform 45"/>
              <p:cNvSpPr>
                <a:spLocks/>
              </p:cNvSpPr>
              <p:nvPr/>
            </p:nvSpPr>
            <p:spPr bwMode="auto">
              <a:xfrm>
                <a:off x="2108" y="1921"/>
                <a:ext cx="184" cy="189"/>
              </a:xfrm>
              <a:custGeom>
                <a:avLst/>
                <a:gdLst>
                  <a:gd name="T0" fmla="*/ 123 w 140"/>
                  <a:gd name="T1" fmla="*/ 38 h 145"/>
                  <a:gd name="T2" fmla="*/ 129 w 140"/>
                  <a:gd name="T3" fmla="*/ 77 h 145"/>
                  <a:gd name="T4" fmla="*/ 99 w 140"/>
                  <a:gd name="T5" fmla="*/ 119 h 145"/>
                  <a:gd name="T6" fmla="*/ 47 w 140"/>
                  <a:gd name="T7" fmla="*/ 123 h 145"/>
                  <a:gd name="T8" fmla="*/ 17 w 140"/>
                  <a:gd name="T9" fmla="*/ 97 h 145"/>
                  <a:gd name="T10" fmla="*/ 10 w 140"/>
                  <a:gd name="T11" fmla="*/ 67 h 145"/>
                  <a:gd name="T12" fmla="*/ 41 w 140"/>
                  <a:gd name="T13" fmla="*/ 16 h 145"/>
                  <a:gd name="T14" fmla="*/ 123 w 140"/>
                  <a:gd name="T15" fmla="*/ 38 h 14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40" h="145">
                    <a:moveTo>
                      <a:pt x="123" y="38"/>
                    </a:moveTo>
                    <a:cubicBezTo>
                      <a:pt x="130" y="50"/>
                      <a:pt x="140" y="68"/>
                      <a:pt x="129" y="77"/>
                    </a:cubicBezTo>
                    <a:cubicBezTo>
                      <a:pt x="116" y="88"/>
                      <a:pt x="115" y="110"/>
                      <a:pt x="99" y="119"/>
                    </a:cubicBezTo>
                    <a:cubicBezTo>
                      <a:pt x="83" y="128"/>
                      <a:pt x="70" y="145"/>
                      <a:pt x="47" y="123"/>
                    </a:cubicBezTo>
                    <a:cubicBezTo>
                      <a:pt x="38" y="114"/>
                      <a:pt x="24" y="110"/>
                      <a:pt x="17" y="97"/>
                    </a:cubicBezTo>
                    <a:cubicBezTo>
                      <a:pt x="12" y="88"/>
                      <a:pt x="14" y="77"/>
                      <a:pt x="10" y="67"/>
                    </a:cubicBezTo>
                    <a:cubicBezTo>
                      <a:pt x="0" y="47"/>
                      <a:pt x="22" y="27"/>
                      <a:pt x="41" y="16"/>
                    </a:cubicBezTo>
                    <a:cubicBezTo>
                      <a:pt x="70" y="0"/>
                      <a:pt x="102" y="0"/>
                      <a:pt x="123" y="38"/>
                    </a:cubicBezTo>
                    <a:close/>
                  </a:path>
                </a:pathLst>
              </a:custGeom>
              <a:solidFill>
                <a:srgbClr val="BE1E2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2" name="Freeform 46"/>
              <p:cNvSpPr>
                <a:spLocks noEditPoints="1"/>
              </p:cNvSpPr>
              <p:nvPr/>
            </p:nvSpPr>
            <p:spPr bwMode="auto">
              <a:xfrm>
                <a:off x="2135" y="1943"/>
                <a:ext cx="130" cy="131"/>
              </a:xfrm>
              <a:custGeom>
                <a:avLst/>
                <a:gdLst>
                  <a:gd name="T0" fmla="*/ 28 w 100"/>
                  <a:gd name="T1" fmla="*/ 12 h 101"/>
                  <a:gd name="T2" fmla="*/ 12 w 100"/>
                  <a:gd name="T3" fmla="*/ 72 h 101"/>
                  <a:gd name="T4" fmla="*/ 72 w 100"/>
                  <a:gd name="T5" fmla="*/ 89 h 101"/>
                  <a:gd name="T6" fmla="*/ 88 w 100"/>
                  <a:gd name="T7" fmla="*/ 29 h 101"/>
                  <a:gd name="T8" fmla="*/ 28 w 100"/>
                  <a:gd name="T9" fmla="*/ 12 h 101"/>
                  <a:gd name="T10" fmla="*/ 83 w 100"/>
                  <a:gd name="T11" fmla="*/ 65 h 101"/>
                  <a:gd name="T12" fmla="*/ 59 w 100"/>
                  <a:gd name="T13" fmla="*/ 66 h 101"/>
                  <a:gd name="T14" fmla="*/ 46 w 100"/>
                  <a:gd name="T15" fmla="*/ 86 h 101"/>
                  <a:gd name="T16" fmla="*/ 38 w 100"/>
                  <a:gd name="T17" fmla="*/ 64 h 101"/>
                  <a:gd name="T18" fmla="*/ 15 w 100"/>
                  <a:gd name="T19" fmla="*/ 58 h 101"/>
                  <a:gd name="T20" fmla="*/ 34 w 100"/>
                  <a:gd name="T21" fmla="*/ 43 h 101"/>
                  <a:gd name="T22" fmla="*/ 32 w 100"/>
                  <a:gd name="T23" fmla="*/ 19 h 101"/>
                  <a:gd name="T24" fmla="*/ 52 w 100"/>
                  <a:gd name="T25" fmla="*/ 33 h 101"/>
                  <a:gd name="T26" fmla="*/ 74 w 100"/>
                  <a:gd name="T27" fmla="*/ 24 h 101"/>
                  <a:gd name="T28" fmla="*/ 68 w 100"/>
                  <a:gd name="T29" fmla="*/ 47 h 101"/>
                  <a:gd name="T30" fmla="*/ 83 w 100"/>
                  <a:gd name="T31" fmla="*/ 65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00" h="101">
                    <a:moveTo>
                      <a:pt x="28" y="12"/>
                    </a:moveTo>
                    <a:cubicBezTo>
                      <a:pt x="7" y="24"/>
                      <a:pt x="0" y="51"/>
                      <a:pt x="12" y="72"/>
                    </a:cubicBezTo>
                    <a:cubicBezTo>
                      <a:pt x="24" y="93"/>
                      <a:pt x="51" y="101"/>
                      <a:pt x="72" y="89"/>
                    </a:cubicBezTo>
                    <a:cubicBezTo>
                      <a:pt x="93" y="77"/>
                      <a:pt x="100" y="50"/>
                      <a:pt x="88" y="29"/>
                    </a:cubicBezTo>
                    <a:cubicBezTo>
                      <a:pt x="76" y="8"/>
                      <a:pt x="49" y="0"/>
                      <a:pt x="28" y="12"/>
                    </a:cubicBezTo>
                    <a:close/>
                    <a:moveTo>
                      <a:pt x="83" y="65"/>
                    </a:moveTo>
                    <a:cubicBezTo>
                      <a:pt x="59" y="66"/>
                      <a:pt x="59" y="66"/>
                      <a:pt x="59" y="66"/>
                    </a:cubicBezTo>
                    <a:cubicBezTo>
                      <a:pt x="46" y="86"/>
                      <a:pt x="46" y="86"/>
                      <a:pt x="46" y="86"/>
                    </a:cubicBezTo>
                    <a:cubicBezTo>
                      <a:pt x="38" y="64"/>
                      <a:pt x="38" y="64"/>
                      <a:pt x="38" y="64"/>
                    </a:cubicBezTo>
                    <a:cubicBezTo>
                      <a:pt x="15" y="58"/>
                      <a:pt x="15" y="58"/>
                      <a:pt x="15" y="58"/>
                    </a:cubicBezTo>
                    <a:cubicBezTo>
                      <a:pt x="34" y="43"/>
                      <a:pt x="34" y="43"/>
                      <a:pt x="34" y="43"/>
                    </a:cubicBezTo>
                    <a:cubicBezTo>
                      <a:pt x="32" y="19"/>
                      <a:pt x="32" y="19"/>
                      <a:pt x="32" y="19"/>
                    </a:cubicBezTo>
                    <a:cubicBezTo>
                      <a:pt x="52" y="33"/>
                      <a:pt x="52" y="33"/>
                      <a:pt x="52" y="33"/>
                    </a:cubicBezTo>
                    <a:cubicBezTo>
                      <a:pt x="74" y="24"/>
                      <a:pt x="74" y="24"/>
                      <a:pt x="74" y="24"/>
                    </a:cubicBezTo>
                    <a:cubicBezTo>
                      <a:pt x="68" y="47"/>
                      <a:pt x="68" y="47"/>
                      <a:pt x="68" y="47"/>
                    </a:cubicBezTo>
                    <a:lnTo>
                      <a:pt x="83" y="65"/>
                    </a:lnTo>
                    <a:close/>
                  </a:path>
                </a:pathLst>
              </a:custGeom>
              <a:solidFill>
                <a:srgbClr val="ED1C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3" name="Freeform 47"/>
              <p:cNvSpPr>
                <a:spLocks/>
              </p:cNvSpPr>
              <p:nvPr/>
            </p:nvSpPr>
            <p:spPr bwMode="auto">
              <a:xfrm>
                <a:off x="614" y="3208"/>
                <a:ext cx="2541" cy="142"/>
              </a:xfrm>
              <a:custGeom>
                <a:avLst/>
                <a:gdLst>
                  <a:gd name="T0" fmla="*/ 1898 w 1943"/>
                  <a:gd name="T1" fmla="*/ 0 h 109"/>
                  <a:gd name="T2" fmla="*/ 45 w 1943"/>
                  <a:gd name="T3" fmla="*/ 0 h 109"/>
                  <a:gd name="T4" fmla="*/ 0 w 1943"/>
                  <a:gd name="T5" fmla="*/ 46 h 109"/>
                  <a:gd name="T6" fmla="*/ 0 w 1943"/>
                  <a:gd name="T7" fmla="*/ 64 h 109"/>
                  <a:gd name="T8" fmla="*/ 45 w 1943"/>
                  <a:gd name="T9" fmla="*/ 109 h 109"/>
                  <a:gd name="T10" fmla="*/ 1898 w 1943"/>
                  <a:gd name="T11" fmla="*/ 109 h 109"/>
                  <a:gd name="T12" fmla="*/ 1943 w 1943"/>
                  <a:gd name="T13" fmla="*/ 64 h 109"/>
                  <a:gd name="T14" fmla="*/ 1943 w 1943"/>
                  <a:gd name="T15" fmla="*/ 46 h 109"/>
                  <a:gd name="T16" fmla="*/ 1898 w 1943"/>
                  <a:gd name="T17" fmla="*/ 0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43" h="109">
                    <a:moveTo>
                      <a:pt x="1898" y="0"/>
                    </a:moveTo>
                    <a:cubicBezTo>
                      <a:pt x="45" y="0"/>
                      <a:pt x="45" y="0"/>
                      <a:pt x="45" y="0"/>
                    </a:cubicBezTo>
                    <a:cubicBezTo>
                      <a:pt x="20" y="0"/>
                      <a:pt x="0" y="21"/>
                      <a:pt x="0" y="46"/>
                    </a:cubicBezTo>
                    <a:cubicBezTo>
                      <a:pt x="0" y="64"/>
                      <a:pt x="0" y="64"/>
                      <a:pt x="0" y="64"/>
                    </a:cubicBezTo>
                    <a:cubicBezTo>
                      <a:pt x="0" y="89"/>
                      <a:pt x="20" y="109"/>
                      <a:pt x="45" y="109"/>
                    </a:cubicBezTo>
                    <a:cubicBezTo>
                      <a:pt x="1898" y="109"/>
                      <a:pt x="1898" y="109"/>
                      <a:pt x="1898" y="109"/>
                    </a:cubicBezTo>
                    <a:cubicBezTo>
                      <a:pt x="1923" y="109"/>
                      <a:pt x="1943" y="89"/>
                      <a:pt x="1943" y="64"/>
                    </a:cubicBezTo>
                    <a:cubicBezTo>
                      <a:pt x="1943" y="46"/>
                      <a:pt x="1943" y="46"/>
                      <a:pt x="1943" y="46"/>
                    </a:cubicBezTo>
                    <a:cubicBezTo>
                      <a:pt x="1943" y="21"/>
                      <a:pt x="1923" y="0"/>
                      <a:pt x="1898" y="0"/>
                    </a:cubicBezTo>
                  </a:path>
                </a:pathLst>
              </a:custGeom>
              <a:solidFill>
                <a:srgbClr val="A2764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10" name="TextBox 9"/>
            <p:cNvSpPr txBox="1"/>
            <p:nvPr/>
          </p:nvSpPr>
          <p:spPr>
            <a:xfrm>
              <a:off x="266700" y="5750939"/>
              <a:ext cx="5646737" cy="843629"/>
            </a:xfrm>
            <a:prstGeom prst="rect">
              <a:avLst/>
            </a:prstGeom>
            <a:solidFill>
              <a:srgbClr val="00BCF2"/>
            </a:solidFill>
          </p:spPr>
          <p:txBody>
            <a:bodyPr wrap="square" lIns="0" tIns="149217" rIns="0" bIns="149217" rtlCol="0" anchor="ctr">
              <a:noAutofit/>
            </a:bodyPr>
            <a:lstStyle/>
            <a:p>
              <a:pPr algn="ctr" defTabSz="932308">
                <a:lnSpc>
                  <a:spcPct val="90000"/>
                </a:lnSpc>
                <a:spcBef>
                  <a:spcPct val="20000"/>
                </a:spcBef>
                <a:buClr>
                  <a:srgbClr val="FFFFFF"/>
                </a:buClr>
                <a:buSzPct val="90000"/>
                <a:defRPr/>
              </a:pPr>
              <a:endParaRPr lang="en-US" sz="2400" dirty="0">
                <a:solidFill>
                  <a:srgbClr val="FFFFFF"/>
                </a:solidFill>
              </a:endParaRPr>
            </a:p>
            <a:p>
              <a:pPr algn="ctr" defTabSz="932308">
                <a:lnSpc>
                  <a:spcPct val="90000"/>
                </a:lnSpc>
                <a:spcBef>
                  <a:spcPct val="20000"/>
                </a:spcBef>
                <a:buClr>
                  <a:srgbClr val="FFFFFF"/>
                </a:buClr>
                <a:buSzPct val="90000"/>
                <a:defRPr/>
              </a:pPr>
              <a:r>
                <a:rPr lang="en-US" sz="2400" dirty="0">
                  <a:solidFill>
                    <a:srgbClr val="FFFFFF"/>
                  </a:solidFill>
                  <a:latin typeface="Segoe UI Semibold" panose="020B0702040204020203" pitchFamily="34" charset="0"/>
                  <a:cs typeface="Segoe UI Semibold" panose="020B0702040204020203" pitchFamily="34" charset="0"/>
                </a:rPr>
                <a:t>Before: </a:t>
              </a:r>
              <a:r>
                <a:rPr lang="en-US" sz="2400" dirty="0">
                  <a:solidFill>
                    <a:srgbClr val="FFFFFF"/>
                  </a:solidFill>
                </a:rPr>
                <a:t>Trusted adviser</a:t>
              </a:r>
            </a:p>
            <a:p>
              <a:pPr algn="ctr" defTabSz="932308">
                <a:lnSpc>
                  <a:spcPct val="90000"/>
                </a:lnSpc>
                <a:spcBef>
                  <a:spcPct val="20000"/>
                </a:spcBef>
                <a:buClr>
                  <a:srgbClr val="FFFFFF"/>
                </a:buClr>
                <a:buSzPct val="90000"/>
                <a:defRPr/>
              </a:pPr>
              <a:endParaRPr lang="en-US" sz="2400" dirty="0">
                <a:solidFill>
                  <a:srgbClr val="FFFFFF"/>
                </a:solidFill>
              </a:endParaRPr>
            </a:p>
          </p:txBody>
        </p:sp>
      </p:grpSp>
      <p:sp>
        <p:nvSpPr>
          <p:cNvPr id="5" name="Rectangle 4"/>
          <p:cNvSpPr/>
          <p:nvPr/>
        </p:nvSpPr>
        <p:spPr>
          <a:xfrm>
            <a:off x="222799" y="409827"/>
            <a:ext cx="11137909" cy="827855"/>
          </a:xfrm>
          <a:prstGeom prst="rect">
            <a:avLst/>
          </a:prstGeom>
        </p:spPr>
        <p:txBody>
          <a:bodyPr wrap="square">
            <a:spAutoFit/>
          </a:bodyPr>
          <a:lstStyle/>
          <a:p>
            <a:pPr>
              <a:lnSpc>
                <a:spcPct val="105000"/>
              </a:lnSpc>
            </a:pPr>
            <a:r>
              <a:rPr lang="en-US" sz="4896" spc="-102" dirty="0">
                <a:ln w="3175">
                  <a:noFill/>
                </a:ln>
                <a:latin typeface="+mj-lt"/>
                <a:cs typeface="Segoe UI" pitchFamily="34" charset="0"/>
              </a:rPr>
              <a:t>Attacks hinder external communication</a:t>
            </a:r>
          </a:p>
        </p:txBody>
      </p:sp>
      <p:sp>
        <p:nvSpPr>
          <p:cNvPr id="54" name="Rectangle 53"/>
          <p:cNvSpPr/>
          <p:nvPr/>
        </p:nvSpPr>
        <p:spPr bwMode="auto">
          <a:xfrm>
            <a:off x="-12699" y="1832299"/>
            <a:ext cx="285377" cy="3692761"/>
          </a:xfrm>
          <a:prstGeom prst="rect">
            <a:avLst/>
          </a:prstGeom>
          <a:solidFill>
            <a:srgbClr val="FFFFF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a:gradFill>
                <a:gsLst>
                  <a:gs pos="0">
                    <a:srgbClr val="FFFFFF"/>
                  </a:gs>
                  <a:gs pos="100000">
                    <a:srgbClr val="FFFFFF"/>
                  </a:gs>
                </a:gsLst>
                <a:lin ang="5400000" scaled="0"/>
              </a:gradFill>
              <a:ea typeface="Segoe UI" pitchFamily="34" charset="0"/>
              <a:cs typeface="Segoe UI" pitchFamily="34" charset="0"/>
            </a:endParaRPr>
          </a:p>
        </p:txBody>
      </p:sp>
      <p:sp>
        <p:nvSpPr>
          <p:cNvPr id="56" name="Rectangle 55"/>
          <p:cNvSpPr/>
          <p:nvPr/>
        </p:nvSpPr>
        <p:spPr bwMode="auto">
          <a:xfrm>
            <a:off x="5909047" y="1676401"/>
            <a:ext cx="6527427" cy="4918168"/>
          </a:xfrm>
          <a:prstGeom prst="rect">
            <a:avLst/>
          </a:prstGeom>
          <a:solidFill>
            <a:srgbClr val="FFFFF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a:gradFill>
                <a:gsLst>
                  <a:gs pos="0">
                    <a:srgbClr val="FFFFFF"/>
                  </a:gs>
                  <a:gs pos="100000">
                    <a:srgbClr val="FFFFFF"/>
                  </a:gs>
                </a:gsLst>
                <a:lin ang="5400000" scaled="0"/>
              </a:gradFill>
              <a:ea typeface="Segoe UI" pitchFamily="34" charset="0"/>
              <a:cs typeface="Segoe UI" pitchFamily="34" charset="0"/>
            </a:endParaRPr>
          </a:p>
        </p:txBody>
      </p:sp>
      <p:sp>
        <p:nvSpPr>
          <p:cNvPr id="60" name="Rectangle 52"/>
          <p:cNvSpPr>
            <a:spLocks noChangeArrowheads="1"/>
          </p:cNvSpPr>
          <p:nvPr/>
        </p:nvSpPr>
        <p:spPr bwMode="auto">
          <a:xfrm>
            <a:off x="5810251" y="1244600"/>
            <a:ext cx="7002463" cy="4938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nvGrpSpPr>
          <p:cNvPr id="226" name="Group 225"/>
          <p:cNvGrpSpPr/>
          <p:nvPr/>
        </p:nvGrpSpPr>
        <p:grpSpPr>
          <a:xfrm>
            <a:off x="6278563" y="1670050"/>
            <a:ext cx="5959476" cy="4924518"/>
            <a:chOff x="6278563" y="1670050"/>
            <a:chExt cx="5959476" cy="4924518"/>
          </a:xfrm>
        </p:grpSpPr>
        <p:sp>
          <p:nvSpPr>
            <p:cNvPr id="58" name="AutoShape 49"/>
            <p:cNvSpPr>
              <a:spLocks noChangeAspect="1" noChangeArrowheads="1" noTextEdit="1"/>
            </p:cNvSpPr>
            <p:nvPr/>
          </p:nvSpPr>
          <p:spPr bwMode="auto">
            <a:xfrm>
              <a:off x="6278564" y="1673225"/>
              <a:ext cx="5959475" cy="4078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9" name="Rectangle 51"/>
            <p:cNvSpPr>
              <a:spLocks noChangeArrowheads="1"/>
            </p:cNvSpPr>
            <p:nvPr/>
          </p:nvSpPr>
          <p:spPr bwMode="auto">
            <a:xfrm>
              <a:off x="6278564" y="1670050"/>
              <a:ext cx="5646738" cy="4087813"/>
            </a:xfrm>
            <a:prstGeom prst="rect">
              <a:avLst/>
            </a:prstGeom>
            <a:solidFill>
              <a:srgbClr val="EEEEEE"/>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nvGrpSpPr>
            <p:cNvPr id="224" name="Group 223"/>
            <p:cNvGrpSpPr/>
            <p:nvPr/>
          </p:nvGrpSpPr>
          <p:grpSpPr>
            <a:xfrm>
              <a:off x="6624638" y="2440276"/>
              <a:ext cx="4967660" cy="2693700"/>
              <a:chOff x="6616701" y="2230438"/>
              <a:chExt cx="5354638" cy="2903538"/>
            </a:xfrm>
          </p:grpSpPr>
          <p:sp>
            <p:nvSpPr>
              <p:cNvPr id="61" name="Rectangle 53"/>
              <p:cNvSpPr>
                <a:spLocks noChangeArrowheads="1"/>
              </p:cNvSpPr>
              <p:nvPr/>
            </p:nvSpPr>
            <p:spPr bwMode="auto">
              <a:xfrm>
                <a:off x="8415339" y="4868863"/>
                <a:ext cx="312738" cy="58738"/>
              </a:xfrm>
              <a:prstGeom prst="rect">
                <a:avLst/>
              </a:prstGeom>
              <a:solidFill>
                <a:srgbClr val="F7CCA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2" name="Rectangle 54"/>
              <p:cNvSpPr>
                <a:spLocks noChangeArrowheads="1"/>
              </p:cNvSpPr>
              <p:nvPr/>
            </p:nvSpPr>
            <p:spPr bwMode="auto">
              <a:xfrm>
                <a:off x="8602664" y="4868863"/>
                <a:ext cx="125413" cy="58738"/>
              </a:xfrm>
              <a:prstGeom prst="rect">
                <a:avLst/>
              </a:prstGeom>
              <a:solidFill>
                <a:srgbClr val="E2B79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3" name="Rectangle 55"/>
              <p:cNvSpPr>
                <a:spLocks noChangeArrowheads="1"/>
              </p:cNvSpPr>
              <p:nvPr/>
            </p:nvSpPr>
            <p:spPr bwMode="auto">
              <a:xfrm>
                <a:off x="9863139" y="4868863"/>
                <a:ext cx="311150" cy="58738"/>
              </a:xfrm>
              <a:prstGeom prst="rect">
                <a:avLst/>
              </a:prstGeom>
              <a:solidFill>
                <a:srgbClr val="F7CCA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4" name="Rectangle 56"/>
              <p:cNvSpPr>
                <a:spLocks noChangeArrowheads="1"/>
              </p:cNvSpPr>
              <p:nvPr/>
            </p:nvSpPr>
            <p:spPr bwMode="auto">
              <a:xfrm>
                <a:off x="9863139" y="4868863"/>
                <a:ext cx="311150" cy="58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5" name="Rectangle 57"/>
              <p:cNvSpPr>
                <a:spLocks noChangeArrowheads="1"/>
              </p:cNvSpPr>
              <p:nvPr/>
            </p:nvSpPr>
            <p:spPr bwMode="auto">
              <a:xfrm>
                <a:off x="10047289" y="4868863"/>
                <a:ext cx="127000" cy="58738"/>
              </a:xfrm>
              <a:prstGeom prst="rect">
                <a:avLst/>
              </a:prstGeom>
              <a:solidFill>
                <a:srgbClr val="E2B79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6" name="Rectangle 58"/>
              <p:cNvSpPr>
                <a:spLocks noChangeArrowheads="1"/>
              </p:cNvSpPr>
              <p:nvPr/>
            </p:nvSpPr>
            <p:spPr bwMode="auto">
              <a:xfrm>
                <a:off x="10047289" y="4868863"/>
                <a:ext cx="127000" cy="58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7" name="Freeform 59"/>
              <p:cNvSpPr>
                <a:spLocks/>
              </p:cNvSpPr>
              <p:nvPr/>
            </p:nvSpPr>
            <p:spPr bwMode="auto">
              <a:xfrm>
                <a:off x="8415339" y="4332288"/>
                <a:ext cx="1758950" cy="801688"/>
              </a:xfrm>
              <a:custGeom>
                <a:avLst/>
                <a:gdLst>
                  <a:gd name="T0" fmla="*/ 459 w 535"/>
                  <a:gd name="T1" fmla="*/ 0 h 245"/>
                  <a:gd name="T2" fmla="*/ 272 w 535"/>
                  <a:gd name="T3" fmla="*/ 0 h 245"/>
                  <a:gd name="T4" fmla="*/ 263 w 535"/>
                  <a:gd name="T5" fmla="*/ 0 h 245"/>
                  <a:gd name="T6" fmla="*/ 76 w 535"/>
                  <a:gd name="T7" fmla="*/ 0 h 245"/>
                  <a:gd name="T8" fmla="*/ 0 w 535"/>
                  <a:gd name="T9" fmla="*/ 76 h 245"/>
                  <a:gd name="T10" fmla="*/ 0 w 535"/>
                  <a:gd name="T11" fmla="*/ 164 h 245"/>
                  <a:gd name="T12" fmla="*/ 94 w 535"/>
                  <a:gd name="T13" fmla="*/ 164 h 245"/>
                  <a:gd name="T14" fmla="*/ 94 w 535"/>
                  <a:gd name="T15" fmla="*/ 245 h 245"/>
                  <a:gd name="T16" fmla="*/ 263 w 535"/>
                  <a:gd name="T17" fmla="*/ 245 h 245"/>
                  <a:gd name="T18" fmla="*/ 272 w 535"/>
                  <a:gd name="T19" fmla="*/ 245 h 245"/>
                  <a:gd name="T20" fmla="*/ 441 w 535"/>
                  <a:gd name="T21" fmla="*/ 245 h 245"/>
                  <a:gd name="T22" fmla="*/ 441 w 535"/>
                  <a:gd name="T23" fmla="*/ 164 h 245"/>
                  <a:gd name="T24" fmla="*/ 535 w 535"/>
                  <a:gd name="T25" fmla="*/ 164 h 245"/>
                  <a:gd name="T26" fmla="*/ 535 w 535"/>
                  <a:gd name="T27" fmla="*/ 76 h 245"/>
                  <a:gd name="T28" fmla="*/ 459 w 535"/>
                  <a:gd name="T29" fmla="*/ 0 h 2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35" h="245">
                    <a:moveTo>
                      <a:pt x="459" y="0"/>
                    </a:moveTo>
                    <a:cubicBezTo>
                      <a:pt x="272" y="0"/>
                      <a:pt x="272" y="0"/>
                      <a:pt x="272" y="0"/>
                    </a:cubicBezTo>
                    <a:cubicBezTo>
                      <a:pt x="263" y="0"/>
                      <a:pt x="263" y="0"/>
                      <a:pt x="263" y="0"/>
                    </a:cubicBezTo>
                    <a:cubicBezTo>
                      <a:pt x="76" y="0"/>
                      <a:pt x="76" y="0"/>
                      <a:pt x="76" y="0"/>
                    </a:cubicBezTo>
                    <a:cubicBezTo>
                      <a:pt x="34" y="0"/>
                      <a:pt x="0" y="34"/>
                      <a:pt x="0" y="76"/>
                    </a:cubicBezTo>
                    <a:cubicBezTo>
                      <a:pt x="0" y="164"/>
                      <a:pt x="0" y="164"/>
                      <a:pt x="0" y="164"/>
                    </a:cubicBezTo>
                    <a:cubicBezTo>
                      <a:pt x="94" y="164"/>
                      <a:pt x="94" y="164"/>
                      <a:pt x="94" y="164"/>
                    </a:cubicBezTo>
                    <a:cubicBezTo>
                      <a:pt x="94" y="245"/>
                      <a:pt x="94" y="245"/>
                      <a:pt x="94" y="245"/>
                    </a:cubicBezTo>
                    <a:cubicBezTo>
                      <a:pt x="263" y="245"/>
                      <a:pt x="263" y="245"/>
                      <a:pt x="263" y="245"/>
                    </a:cubicBezTo>
                    <a:cubicBezTo>
                      <a:pt x="272" y="245"/>
                      <a:pt x="272" y="245"/>
                      <a:pt x="272" y="245"/>
                    </a:cubicBezTo>
                    <a:cubicBezTo>
                      <a:pt x="441" y="245"/>
                      <a:pt x="441" y="245"/>
                      <a:pt x="441" y="245"/>
                    </a:cubicBezTo>
                    <a:cubicBezTo>
                      <a:pt x="441" y="164"/>
                      <a:pt x="441" y="164"/>
                      <a:pt x="441" y="164"/>
                    </a:cubicBezTo>
                    <a:cubicBezTo>
                      <a:pt x="535" y="164"/>
                      <a:pt x="535" y="164"/>
                      <a:pt x="535" y="164"/>
                    </a:cubicBezTo>
                    <a:cubicBezTo>
                      <a:pt x="535" y="76"/>
                      <a:pt x="535" y="76"/>
                      <a:pt x="535" y="76"/>
                    </a:cubicBezTo>
                    <a:cubicBezTo>
                      <a:pt x="535" y="34"/>
                      <a:pt x="501" y="0"/>
                      <a:pt x="459" y="0"/>
                    </a:cubicBezTo>
                  </a:path>
                </a:pathLst>
              </a:custGeom>
              <a:solidFill>
                <a:srgbClr val="F15A2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8" name="Freeform 60"/>
              <p:cNvSpPr>
                <a:spLocks/>
              </p:cNvSpPr>
              <p:nvPr/>
            </p:nvSpPr>
            <p:spPr bwMode="auto">
              <a:xfrm>
                <a:off x="8940801" y="4332288"/>
                <a:ext cx="1233488" cy="536575"/>
              </a:xfrm>
              <a:custGeom>
                <a:avLst/>
                <a:gdLst>
                  <a:gd name="T0" fmla="*/ 299 w 375"/>
                  <a:gd name="T1" fmla="*/ 0 h 164"/>
                  <a:gd name="T2" fmla="*/ 281 w 375"/>
                  <a:gd name="T3" fmla="*/ 0 h 164"/>
                  <a:gd name="T4" fmla="*/ 275 w 375"/>
                  <a:gd name="T5" fmla="*/ 0 h 164"/>
                  <a:gd name="T6" fmla="*/ 0 w 375"/>
                  <a:gd name="T7" fmla="*/ 0 h 164"/>
                  <a:gd name="T8" fmla="*/ 103 w 375"/>
                  <a:gd name="T9" fmla="*/ 0 h 164"/>
                  <a:gd name="T10" fmla="*/ 112 w 375"/>
                  <a:gd name="T11" fmla="*/ 0 h 164"/>
                  <a:gd name="T12" fmla="*/ 299 w 375"/>
                  <a:gd name="T13" fmla="*/ 0 h 164"/>
                  <a:gd name="T14" fmla="*/ 375 w 375"/>
                  <a:gd name="T15" fmla="*/ 76 h 164"/>
                  <a:gd name="T16" fmla="*/ 375 w 375"/>
                  <a:gd name="T17" fmla="*/ 164 h 164"/>
                  <a:gd name="T18" fmla="*/ 375 w 375"/>
                  <a:gd name="T19" fmla="*/ 164 h 164"/>
                  <a:gd name="T20" fmla="*/ 375 w 375"/>
                  <a:gd name="T21" fmla="*/ 76 h 164"/>
                  <a:gd name="T22" fmla="*/ 299 w 375"/>
                  <a:gd name="T23" fmla="*/ 0 h 1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75" h="164">
                    <a:moveTo>
                      <a:pt x="299" y="0"/>
                    </a:moveTo>
                    <a:cubicBezTo>
                      <a:pt x="281" y="0"/>
                      <a:pt x="281" y="0"/>
                      <a:pt x="281" y="0"/>
                    </a:cubicBezTo>
                    <a:cubicBezTo>
                      <a:pt x="275" y="0"/>
                      <a:pt x="275" y="0"/>
                      <a:pt x="275" y="0"/>
                    </a:cubicBezTo>
                    <a:cubicBezTo>
                      <a:pt x="0" y="0"/>
                      <a:pt x="0" y="0"/>
                      <a:pt x="0" y="0"/>
                    </a:cubicBezTo>
                    <a:cubicBezTo>
                      <a:pt x="103" y="0"/>
                      <a:pt x="103" y="0"/>
                      <a:pt x="103" y="0"/>
                    </a:cubicBezTo>
                    <a:cubicBezTo>
                      <a:pt x="112" y="0"/>
                      <a:pt x="112" y="0"/>
                      <a:pt x="112" y="0"/>
                    </a:cubicBezTo>
                    <a:cubicBezTo>
                      <a:pt x="299" y="0"/>
                      <a:pt x="299" y="0"/>
                      <a:pt x="299" y="0"/>
                    </a:cubicBezTo>
                    <a:cubicBezTo>
                      <a:pt x="341" y="0"/>
                      <a:pt x="375" y="34"/>
                      <a:pt x="375" y="76"/>
                    </a:cubicBezTo>
                    <a:cubicBezTo>
                      <a:pt x="375" y="164"/>
                      <a:pt x="375" y="164"/>
                      <a:pt x="375" y="164"/>
                    </a:cubicBezTo>
                    <a:cubicBezTo>
                      <a:pt x="375" y="164"/>
                      <a:pt x="375" y="164"/>
                      <a:pt x="375" y="164"/>
                    </a:cubicBezTo>
                    <a:cubicBezTo>
                      <a:pt x="375" y="76"/>
                      <a:pt x="375" y="76"/>
                      <a:pt x="375" y="76"/>
                    </a:cubicBezTo>
                    <a:cubicBezTo>
                      <a:pt x="375" y="34"/>
                      <a:pt x="341" y="0"/>
                      <a:pt x="299" y="0"/>
                    </a:cubicBezTo>
                  </a:path>
                </a:pathLst>
              </a:custGeom>
              <a:solidFill>
                <a:srgbClr val="87448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9" name="Rectangle 61"/>
              <p:cNvSpPr>
                <a:spLocks noChangeArrowheads="1"/>
              </p:cNvSpPr>
              <p:nvPr/>
            </p:nvSpPr>
            <p:spPr bwMode="auto">
              <a:xfrm>
                <a:off x="9866314" y="4868863"/>
                <a:ext cx="180975" cy="1588"/>
              </a:xfrm>
              <a:prstGeom prst="rect">
                <a:avLst/>
              </a:prstGeom>
              <a:solidFill>
                <a:srgbClr val="CDB19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0" name="Rectangle 62"/>
              <p:cNvSpPr>
                <a:spLocks noChangeArrowheads="1"/>
              </p:cNvSpPr>
              <p:nvPr/>
            </p:nvSpPr>
            <p:spPr bwMode="auto">
              <a:xfrm>
                <a:off x="9866314" y="4868863"/>
                <a:ext cx="180975" cy="1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1" name="Freeform 63"/>
              <p:cNvSpPr>
                <a:spLocks/>
              </p:cNvSpPr>
              <p:nvPr/>
            </p:nvSpPr>
            <p:spPr bwMode="auto">
              <a:xfrm>
                <a:off x="10047289" y="4868863"/>
                <a:ext cx="127000" cy="0"/>
              </a:xfrm>
              <a:custGeom>
                <a:avLst/>
                <a:gdLst>
                  <a:gd name="T0" fmla="*/ 80 w 80"/>
                  <a:gd name="T1" fmla="*/ 80 w 80"/>
                  <a:gd name="T2" fmla="*/ 80 w 80"/>
                  <a:gd name="T3" fmla="*/ 0 w 80"/>
                  <a:gd name="T4" fmla="*/ 0 w 80"/>
                  <a:gd name="T5" fmla="*/ 80 w 80"/>
                  <a:gd name="T6" fmla="*/ 80 w 80"/>
                </a:gdLst>
                <a:ahLst/>
                <a:cxnLst>
                  <a:cxn ang="0">
                    <a:pos x="T0" y="0"/>
                  </a:cxn>
                  <a:cxn ang="0">
                    <a:pos x="T1" y="0"/>
                  </a:cxn>
                  <a:cxn ang="0">
                    <a:pos x="T2" y="0"/>
                  </a:cxn>
                  <a:cxn ang="0">
                    <a:pos x="T3" y="0"/>
                  </a:cxn>
                  <a:cxn ang="0">
                    <a:pos x="T4" y="0"/>
                  </a:cxn>
                  <a:cxn ang="0">
                    <a:pos x="T5" y="0"/>
                  </a:cxn>
                  <a:cxn ang="0">
                    <a:pos x="T6" y="0"/>
                  </a:cxn>
                </a:cxnLst>
                <a:rect l="0" t="0" r="r" b="b"/>
                <a:pathLst>
                  <a:path w="80">
                    <a:moveTo>
                      <a:pt x="80" y="0"/>
                    </a:moveTo>
                    <a:lnTo>
                      <a:pt x="80" y="0"/>
                    </a:lnTo>
                    <a:lnTo>
                      <a:pt x="80" y="0"/>
                    </a:lnTo>
                    <a:lnTo>
                      <a:pt x="0" y="0"/>
                    </a:lnTo>
                    <a:lnTo>
                      <a:pt x="0" y="0"/>
                    </a:lnTo>
                    <a:lnTo>
                      <a:pt x="80" y="0"/>
                    </a:lnTo>
                    <a:lnTo>
                      <a:pt x="80" y="0"/>
                    </a:lnTo>
                    <a:close/>
                  </a:path>
                </a:pathLst>
              </a:custGeom>
              <a:solidFill>
                <a:srgbClr val="BFA38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2" name="Freeform 64"/>
              <p:cNvSpPr>
                <a:spLocks/>
              </p:cNvSpPr>
              <p:nvPr/>
            </p:nvSpPr>
            <p:spPr bwMode="auto">
              <a:xfrm>
                <a:off x="10047289" y="4868863"/>
                <a:ext cx="127000" cy="0"/>
              </a:xfrm>
              <a:custGeom>
                <a:avLst/>
                <a:gdLst>
                  <a:gd name="T0" fmla="*/ 80 w 80"/>
                  <a:gd name="T1" fmla="*/ 80 w 80"/>
                  <a:gd name="T2" fmla="*/ 80 w 80"/>
                  <a:gd name="T3" fmla="*/ 0 w 80"/>
                  <a:gd name="T4" fmla="*/ 0 w 80"/>
                  <a:gd name="T5" fmla="*/ 80 w 80"/>
                  <a:gd name="T6" fmla="*/ 80 w 80"/>
                </a:gdLst>
                <a:ahLst/>
                <a:cxnLst>
                  <a:cxn ang="0">
                    <a:pos x="T0" y="0"/>
                  </a:cxn>
                  <a:cxn ang="0">
                    <a:pos x="T1" y="0"/>
                  </a:cxn>
                  <a:cxn ang="0">
                    <a:pos x="T2" y="0"/>
                  </a:cxn>
                  <a:cxn ang="0">
                    <a:pos x="T3" y="0"/>
                  </a:cxn>
                  <a:cxn ang="0">
                    <a:pos x="T4" y="0"/>
                  </a:cxn>
                  <a:cxn ang="0">
                    <a:pos x="T5" y="0"/>
                  </a:cxn>
                  <a:cxn ang="0">
                    <a:pos x="T6" y="0"/>
                  </a:cxn>
                </a:cxnLst>
                <a:rect l="0" t="0" r="r" b="b"/>
                <a:pathLst>
                  <a:path w="80">
                    <a:moveTo>
                      <a:pt x="80" y="0"/>
                    </a:moveTo>
                    <a:lnTo>
                      <a:pt x="80" y="0"/>
                    </a:lnTo>
                    <a:lnTo>
                      <a:pt x="80" y="0"/>
                    </a:lnTo>
                    <a:lnTo>
                      <a:pt x="0" y="0"/>
                    </a:lnTo>
                    <a:lnTo>
                      <a:pt x="0" y="0"/>
                    </a:lnTo>
                    <a:lnTo>
                      <a:pt x="80" y="0"/>
                    </a:lnTo>
                    <a:lnTo>
                      <a:pt x="8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3" name="Freeform 65"/>
              <p:cNvSpPr>
                <a:spLocks/>
              </p:cNvSpPr>
              <p:nvPr/>
            </p:nvSpPr>
            <p:spPr bwMode="auto">
              <a:xfrm>
                <a:off x="8940801" y="4332288"/>
                <a:ext cx="1233488" cy="671513"/>
              </a:xfrm>
              <a:custGeom>
                <a:avLst/>
                <a:gdLst>
                  <a:gd name="T0" fmla="*/ 299 w 375"/>
                  <a:gd name="T1" fmla="*/ 0 h 205"/>
                  <a:gd name="T2" fmla="*/ 112 w 375"/>
                  <a:gd name="T3" fmla="*/ 0 h 205"/>
                  <a:gd name="T4" fmla="*/ 103 w 375"/>
                  <a:gd name="T5" fmla="*/ 0 h 205"/>
                  <a:gd name="T6" fmla="*/ 0 w 375"/>
                  <a:gd name="T7" fmla="*/ 0 h 205"/>
                  <a:gd name="T8" fmla="*/ 281 w 375"/>
                  <a:gd name="T9" fmla="*/ 205 h 205"/>
                  <a:gd name="T10" fmla="*/ 281 w 375"/>
                  <a:gd name="T11" fmla="*/ 195 h 205"/>
                  <a:gd name="T12" fmla="*/ 281 w 375"/>
                  <a:gd name="T13" fmla="*/ 195 h 205"/>
                  <a:gd name="T14" fmla="*/ 281 w 375"/>
                  <a:gd name="T15" fmla="*/ 164 h 205"/>
                  <a:gd name="T16" fmla="*/ 281 w 375"/>
                  <a:gd name="T17" fmla="*/ 164 h 205"/>
                  <a:gd name="T18" fmla="*/ 281 w 375"/>
                  <a:gd name="T19" fmla="*/ 164 h 205"/>
                  <a:gd name="T20" fmla="*/ 336 w 375"/>
                  <a:gd name="T21" fmla="*/ 164 h 205"/>
                  <a:gd name="T22" fmla="*/ 375 w 375"/>
                  <a:gd name="T23" fmla="*/ 164 h 205"/>
                  <a:gd name="T24" fmla="*/ 375 w 375"/>
                  <a:gd name="T25" fmla="*/ 76 h 205"/>
                  <a:gd name="T26" fmla="*/ 299 w 375"/>
                  <a:gd name="T27" fmla="*/ 0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75" h="205">
                    <a:moveTo>
                      <a:pt x="299" y="0"/>
                    </a:moveTo>
                    <a:cubicBezTo>
                      <a:pt x="112" y="0"/>
                      <a:pt x="112" y="0"/>
                      <a:pt x="112" y="0"/>
                    </a:cubicBezTo>
                    <a:cubicBezTo>
                      <a:pt x="103" y="0"/>
                      <a:pt x="103" y="0"/>
                      <a:pt x="103" y="0"/>
                    </a:cubicBezTo>
                    <a:cubicBezTo>
                      <a:pt x="0" y="0"/>
                      <a:pt x="0" y="0"/>
                      <a:pt x="0" y="0"/>
                    </a:cubicBezTo>
                    <a:cubicBezTo>
                      <a:pt x="281" y="205"/>
                      <a:pt x="281" y="205"/>
                      <a:pt x="281" y="205"/>
                    </a:cubicBezTo>
                    <a:cubicBezTo>
                      <a:pt x="281" y="195"/>
                      <a:pt x="281" y="195"/>
                      <a:pt x="281" y="195"/>
                    </a:cubicBezTo>
                    <a:cubicBezTo>
                      <a:pt x="281" y="195"/>
                      <a:pt x="281" y="195"/>
                      <a:pt x="281" y="195"/>
                    </a:cubicBezTo>
                    <a:cubicBezTo>
                      <a:pt x="281" y="164"/>
                      <a:pt x="281" y="164"/>
                      <a:pt x="281" y="164"/>
                    </a:cubicBezTo>
                    <a:cubicBezTo>
                      <a:pt x="281" y="164"/>
                      <a:pt x="281" y="164"/>
                      <a:pt x="281" y="164"/>
                    </a:cubicBezTo>
                    <a:cubicBezTo>
                      <a:pt x="281" y="164"/>
                      <a:pt x="281" y="164"/>
                      <a:pt x="281" y="164"/>
                    </a:cubicBezTo>
                    <a:cubicBezTo>
                      <a:pt x="336" y="164"/>
                      <a:pt x="336" y="164"/>
                      <a:pt x="336" y="164"/>
                    </a:cubicBezTo>
                    <a:cubicBezTo>
                      <a:pt x="375" y="164"/>
                      <a:pt x="375" y="164"/>
                      <a:pt x="375" y="164"/>
                    </a:cubicBezTo>
                    <a:cubicBezTo>
                      <a:pt x="375" y="76"/>
                      <a:pt x="375" y="76"/>
                      <a:pt x="375" y="76"/>
                    </a:cubicBezTo>
                    <a:cubicBezTo>
                      <a:pt x="375" y="34"/>
                      <a:pt x="341" y="0"/>
                      <a:pt x="299" y="0"/>
                    </a:cubicBezTo>
                  </a:path>
                </a:pathLst>
              </a:custGeom>
              <a:solidFill>
                <a:srgbClr val="C9663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4" name="Freeform 66"/>
              <p:cNvSpPr>
                <a:spLocks/>
              </p:cNvSpPr>
              <p:nvPr/>
            </p:nvSpPr>
            <p:spPr bwMode="auto">
              <a:xfrm>
                <a:off x="9010651" y="4037013"/>
                <a:ext cx="568325" cy="465138"/>
              </a:xfrm>
              <a:custGeom>
                <a:avLst/>
                <a:gdLst>
                  <a:gd name="T0" fmla="*/ 0 w 173"/>
                  <a:gd name="T1" fmla="*/ 90 h 142"/>
                  <a:gd name="T2" fmla="*/ 11 w 173"/>
                  <a:gd name="T3" fmla="*/ 79 h 142"/>
                  <a:gd name="T4" fmla="*/ 11 w 173"/>
                  <a:gd name="T5" fmla="*/ 0 h 142"/>
                  <a:gd name="T6" fmla="*/ 162 w 173"/>
                  <a:gd name="T7" fmla="*/ 0 h 142"/>
                  <a:gd name="T8" fmla="*/ 162 w 173"/>
                  <a:gd name="T9" fmla="*/ 79 h 142"/>
                  <a:gd name="T10" fmla="*/ 173 w 173"/>
                  <a:gd name="T11" fmla="*/ 90 h 142"/>
                  <a:gd name="T12" fmla="*/ 112 w 173"/>
                  <a:gd name="T13" fmla="*/ 134 h 142"/>
                  <a:gd name="T14" fmla="*/ 86 w 173"/>
                  <a:gd name="T15" fmla="*/ 142 h 142"/>
                  <a:gd name="T16" fmla="*/ 60 w 173"/>
                  <a:gd name="T17" fmla="*/ 134 h 142"/>
                  <a:gd name="T18" fmla="*/ 0 w 173"/>
                  <a:gd name="T19" fmla="*/ 90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73" h="142">
                    <a:moveTo>
                      <a:pt x="0" y="90"/>
                    </a:moveTo>
                    <a:cubicBezTo>
                      <a:pt x="6" y="90"/>
                      <a:pt x="11" y="85"/>
                      <a:pt x="11" y="79"/>
                    </a:cubicBezTo>
                    <a:cubicBezTo>
                      <a:pt x="11" y="0"/>
                      <a:pt x="11" y="0"/>
                      <a:pt x="11" y="0"/>
                    </a:cubicBezTo>
                    <a:cubicBezTo>
                      <a:pt x="162" y="0"/>
                      <a:pt x="162" y="0"/>
                      <a:pt x="162" y="0"/>
                    </a:cubicBezTo>
                    <a:cubicBezTo>
                      <a:pt x="162" y="79"/>
                      <a:pt x="162" y="79"/>
                      <a:pt x="162" y="79"/>
                    </a:cubicBezTo>
                    <a:cubicBezTo>
                      <a:pt x="162" y="85"/>
                      <a:pt x="167" y="90"/>
                      <a:pt x="173" y="90"/>
                    </a:cubicBezTo>
                    <a:cubicBezTo>
                      <a:pt x="112" y="134"/>
                      <a:pt x="112" y="134"/>
                      <a:pt x="112" y="134"/>
                    </a:cubicBezTo>
                    <a:cubicBezTo>
                      <a:pt x="105" y="139"/>
                      <a:pt x="96" y="142"/>
                      <a:pt x="86" y="142"/>
                    </a:cubicBezTo>
                    <a:cubicBezTo>
                      <a:pt x="77" y="142"/>
                      <a:pt x="68" y="139"/>
                      <a:pt x="60" y="134"/>
                    </a:cubicBezTo>
                    <a:lnTo>
                      <a:pt x="0" y="90"/>
                    </a:lnTo>
                    <a:close/>
                  </a:path>
                </a:pathLst>
              </a:custGeom>
              <a:solidFill>
                <a:srgbClr val="F7CCA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5" name="Freeform 67"/>
              <p:cNvSpPr>
                <a:spLocks/>
              </p:cNvSpPr>
              <p:nvPr/>
            </p:nvSpPr>
            <p:spPr bwMode="auto">
              <a:xfrm>
                <a:off x="9109076" y="4067175"/>
                <a:ext cx="469900" cy="404813"/>
              </a:xfrm>
              <a:custGeom>
                <a:avLst/>
                <a:gdLst>
                  <a:gd name="T0" fmla="*/ 0 w 143"/>
                  <a:gd name="T1" fmla="*/ 2 h 124"/>
                  <a:gd name="T2" fmla="*/ 84 w 143"/>
                  <a:gd name="T3" fmla="*/ 124 h 124"/>
                  <a:gd name="T4" fmla="*/ 143 w 143"/>
                  <a:gd name="T5" fmla="*/ 81 h 124"/>
                  <a:gd name="T6" fmla="*/ 132 w 143"/>
                  <a:gd name="T7" fmla="*/ 70 h 124"/>
                  <a:gd name="T8" fmla="*/ 132 w 143"/>
                  <a:gd name="T9" fmla="*/ 0 h 124"/>
                  <a:gd name="T10" fmla="*/ 0 w 143"/>
                  <a:gd name="T11" fmla="*/ 2 h 124"/>
                </a:gdLst>
                <a:ahLst/>
                <a:cxnLst>
                  <a:cxn ang="0">
                    <a:pos x="T0" y="T1"/>
                  </a:cxn>
                  <a:cxn ang="0">
                    <a:pos x="T2" y="T3"/>
                  </a:cxn>
                  <a:cxn ang="0">
                    <a:pos x="T4" y="T5"/>
                  </a:cxn>
                  <a:cxn ang="0">
                    <a:pos x="T6" y="T7"/>
                  </a:cxn>
                  <a:cxn ang="0">
                    <a:pos x="T8" y="T9"/>
                  </a:cxn>
                  <a:cxn ang="0">
                    <a:pos x="T10" y="T11"/>
                  </a:cxn>
                </a:cxnLst>
                <a:rect l="0" t="0" r="r" b="b"/>
                <a:pathLst>
                  <a:path w="143" h="124">
                    <a:moveTo>
                      <a:pt x="0" y="2"/>
                    </a:moveTo>
                    <a:cubicBezTo>
                      <a:pt x="84" y="124"/>
                      <a:pt x="84" y="124"/>
                      <a:pt x="84" y="124"/>
                    </a:cubicBezTo>
                    <a:cubicBezTo>
                      <a:pt x="143" y="81"/>
                      <a:pt x="143" y="81"/>
                      <a:pt x="143" y="81"/>
                    </a:cubicBezTo>
                    <a:cubicBezTo>
                      <a:pt x="137" y="81"/>
                      <a:pt x="132" y="76"/>
                      <a:pt x="132" y="70"/>
                    </a:cubicBezTo>
                    <a:cubicBezTo>
                      <a:pt x="132" y="0"/>
                      <a:pt x="132" y="0"/>
                      <a:pt x="132" y="0"/>
                    </a:cubicBezTo>
                    <a:lnTo>
                      <a:pt x="0" y="2"/>
                    </a:lnTo>
                    <a:close/>
                  </a:path>
                </a:pathLst>
              </a:custGeom>
              <a:solidFill>
                <a:srgbClr val="CEA08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6" name="Oval 68"/>
              <p:cNvSpPr>
                <a:spLocks noChangeArrowheads="1"/>
              </p:cNvSpPr>
              <p:nvPr/>
            </p:nvSpPr>
            <p:spPr bwMode="auto">
              <a:xfrm>
                <a:off x="8777289" y="3529013"/>
                <a:ext cx="190500" cy="193675"/>
              </a:xfrm>
              <a:prstGeom prst="ellipse">
                <a:avLst/>
              </a:prstGeom>
              <a:solidFill>
                <a:srgbClr val="F7CCA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7" name="Oval 69"/>
              <p:cNvSpPr>
                <a:spLocks noChangeArrowheads="1"/>
              </p:cNvSpPr>
              <p:nvPr/>
            </p:nvSpPr>
            <p:spPr bwMode="auto">
              <a:xfrm>
                <a:off x="9628189" y="3529013"/>
                <a:ext cx="192088" cy="193675"/>
              </a:xfrm>
              <a:prstGeom prst="ellipse">
                <a:avLst/>
              </a:prstGeom>
              <a:solidFill>
                <a:srgbClr val="F7CCA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8" name="Freeform 70"/>
              <p:cNvSpPr>
                <a:spLocks/>
              </p:cNvSpPr>
              <p:nvPr/>
            </p:nvSpPr>
            <p:spPr bwMode="auto">
              <a:xfrm>
                <a:off x="8872539" y="3109913"/>
                <a:ext cx="852488" cy="1081088"/>
              </a:xfrm>
              <a:custGeom>
                <a:avLst/>
                <a:gdLst>
                  <a:gd name="T0" fmla="*/ 130 w 259"/>
                  <a:gd name="T1" fmla="*/ 0 h 330"/>
                  <a:gd name="T2" fmla="*/ 130 w 259"/>
                  <a:gd name="T3" fmla="*/ 0 h 330"/>
                  <a:gd name="T4" fmla="*/ 0 w 259"/>
                  <a:gd name="T5" fmla="*/ 104 h 330"/>
                  <a:gd name="T6" fmla="*/ 0 w 259"/>
                  <a:gd name="T7" fmla="*/ 213 h 330"/>
                  <a:gd name="T8" fmla="*/ 14 w 259"/>
                  <a:gd name="T9" fmla="*/ 251 h 330"/>
                  <a:gd name="T10" fmla="*/ 76 w 259"/>
                  <a:gd name="T11" fmla="*/ 319 h 330"/>
                  <a:gd name="T12" fmla="*/ 101 w 259"/>
                  <a:gd name="T13" fmla="*/ 330 h 330"/>
                  <a:gd name="T14" fmla="*/ 158 w 259"/>
                  <a:gd name="T15" fmla="*/ 330 h 330"/>
                  <a:gd name="T16" fmla="*/ 183 w 259"/>
                  <a:gd name="T17" fmla="*/ 319 h 330"/>
                  <a:gd name="T18" fmla="*/ 245 w 259"/>
                  <a:gd name="T19" fmla="*/ 251 h 330"/>
                  <a:gd name="T20" fmla="*/ 259 w 259"/>
                  <a:gd name="T21" fmla="*/ 213 h 330"/>
                  <a:gd name="T22" fmla="*/ 259 w 259"/>
                  <a:gd name="T23" fmla="*/ 104 h 330"/>
                  <a:gd name="T24" fmla="*/ 130 w 259"/>
                  <a:gd name="T25" fmla="*/ 0 h 3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59" h="330">
                    <a:moveTo>
                      <a:pt x="130" y="0"/>
                    </a:moveTo>
                    <a:cubicBezTo>
                      <a:pt x="130" y="0"/>
                      <a:pt x="130" y="0"/>
                      <a:pt x="130" y="0"/>
                    </a:cubicBezTo>
                    <a:cubicBezTo>
                      <a:pt x="58" y="0"/>
                      <a:pt x="0" y="32"/>
                      <a:pt x="0" y="104"/>
                    </a:cubicBezTo>
                    <a:cubicBezTo>
                      <a:pt x="0" y="213"/>
                      <a:pt x="0" y="213"/>
                      <a:pt x="0" y="213"/>
                    </a:cubicBezTo>
                    <a:cubicBezTo>
                      <a:pt x="0" y="227"/>
                      <a:pt x="5" y="241"/>
                      <a:pt x="14" y="251"/>
                    </a:cubicBezTo>
                    <a:cubicBezTo>
                      <a:pt x="76" y="319"/>
                      <a:pt x="76" y="319"/>
                      <a:pt x="76" y="319"/>
                    </a:cubicBezTo>
                    <a:cubicBezTo>
                      <a:pt x="82" y="326"/>
                      <a:pt x="91" y="330"/>
                      <a:pt x="101" y="330"/>
                    </a:cubicBezTo>
                    <a:cubicBezTo>
                      <a:pt x="158" y="330"/>
                      <a:pt x="158" y="330"/>
                      <a:pt x="158" y="330"/>
                    </a:cubicBezTo>
                    <a:cubicBezTo>
                      <a:pt x="168" y="330"/>
                      <a:pt x="177" y="326"/>
                      <a:pt x="183" y="319"/>
                    </a:cubicBezTo>
                    <a:cubicBezTo>
                      <a:pt x="245" y="251"/>
                      <a:pt x="245" y="251"/>
                      <a:pt x="245" y="251"/>
                    </a:cubicBezTo>
                    <a:cubicBezTo>
                      <a:pt x="254" y="241"/>
                      <a:pt x="259" y="227"/>
                      <a:pt x="259" y="213"/>
                    </a:cubicBezTo>
                    <a:cubicBezTo>
                      <a:pt x="259" y="104"/>
                      <a:pt x="259" y="104"/>
                      <a:pt x="259" y="104"/>
                    </a:cubicBezTo>
                    <a:cubicBezTo>
                      <a:pt x="259" y="32"/>
                      <a:pt x="201" y="0"/>
                      <a:pt x="130" y="0"/>
                    </a:cubicBezTo>
                  </a:path>
                </a:pathLst>
              </a:custGeom>
              <a:solidFill>
                <a:srgbClr val="F7CCA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9" name="Freeform 71"/>
              <p:cNvSpPr>
                <a:spLocks/>
              </p:cNvSpPr>
              <p:nvPr/>
            </p:nvSpPr>
            <p:spPr bwMode="auto">
              <a:xfrm>
                <a:off x="9210676" y="4083050"/>
                <a:ext cx="174625" cy="49213"/>
              </a:xfrm>
              <a:custGeom>
                <a:avLst/>
                <a:gdLst>
                  <a:gd name="T0" fmla="*/ 53 w 53"/>
                  <a:gd name="T1" fmla="*/ 15 h 15"/>
                  <a:gd name="T2" fmla="*/ 27 w 53"/>
                  <a:gd name="T3" fmla="*/ 0 h 15"/>
                  <a:gd name="T4" fmla="*/ 0 w 53"/>
                  <a:gd name="T5" fmla="*/ 15 h 15"/>
                  <a:gd name="T6" fmla="*/ 53 w 53"/>
                  <a:gd name="T7" fmla="*/ 15 h 15"/>
                </a:gdLst>
                <a:ahLst/>
                <a:cxnLst>
                  <a:cxn ang="0">
                    <a:pos x="T0" y="T1"/>
                  </a:cxn>
                  <a:cxn ang="0">
                    <a:pos x="T2" y="T3"/>
                  </a:cxn>
                  <a:cxn ang="0">
                    <a:pos x="T4" y="T5"/>
                  </a:cxn>
                  <a:cxn ang="0">
                    <a:pos x="T6" y="T7"/>
                  </a:cxn>
                </a:cxnLst>
                <a:rect l="0" t="0" r="r" b="b"/>
                <a:pathLst>
                  <a:path w="53" h="15">
                    <a:moveTo>
                      <a:pt x="53" y="15"/>
                    </a:moveTo>
                    <a:cubicBezTo>
                      <a:pt x="50" y="6"/>
                      <a:pt x="39" y="0"/>
                      <a:pt x="27" y="0"/>
                    </a:cubicBezTo>
                    <a:cubicBezTo>
                      <a:pt x="14" y="0"/>
                      <a:pt x="3" y="6"/>
                      <a:pt x="0" y="15"/>
                    </a:cubicBezTo>
                    <a:lnTo>
                      <a:pt x="53" y="15"/>
                    </a:lnTo>
                    <a:close/>
                  </a:path>
                </a:pathLst>
              </a:custGeom>
              <a:solidFill>
                <a:srgbClr val="E2B7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0" name="Freeform 72"/>
              <p:cNvSpPr>
                <a:spLocks/>
              </p:cNvSpPr>
              <p:nvPr/>
            </p:nvSpPr>
            <p:spPr bwMode="auto">
              <a:xfrm>
                <a:off x="9210676" y="3590925"/>
                <a:ext cx="514350" cy="600075"/>
              </a:xfrm>
              <a:custGeom>
                <a:avLst/>
                <a:gdLst>
                  <a:gd name="T0" fmla="*/ 34 w 156"/>
                  <a:gd name="T1" fmla="*/ 24 h 183"/>
                  <a:gd name="T2" fmla="*/ 39 w 156"/>
                  <a:gd name="T3" fmla="*/ 62 h 183"/>
                  <a:gd name="T4" fmla="*/ 49 w 156"/>
                  <a:gd name="T5" fmla="*/ 85 h 183"/>
                  <a:gd name="T6" fmla="*/ 0 w 156"/>
                  <a:gd name="T7" fmla="*/ 85 h 183"/>
                  <a:gd name="T8" fmla="*/ 26 w 156"/>
                  <a:gd name="T9" fmla="*/ 106 h 183"/>
                  <a:gd name="T10" fmla="*/ 54 w 156"/>
                  <a:gd name="T11" fmla="*/ 183 h 183"/>
                  <a:gd name="T12" fmla="*/ 80 w 156"/>
                  <a:gd name="T13" fmla="*/ 172 h 183"/>
                  <a:gd name="T14" fmla="*/ 142 w 156"/>
                  <a:gd name="T15" fmla="*/ 104 h 183"/>
                  <a:gd name="T16" fmla="*/ 156 w 156"/>
                  <a:gd name="T17" fmla="*/ 67 h 183"/>
                  <a:gd name="T18" fmla="*/ 156 w 156"/>
                  <a:gd name="T19" fmla="*/ 0 h 183"/>
                  <a:gd name="T20" fmla="*/ 55 w 156"/>
                  <a:gd name="T21" fmla="*/ 1 h 183"/>
                  <a:gd name="T22" fmla="*/ 34 w 156"/>
                  <a:gd name="T23" fmla="*/ 24 h 1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56" h="183">
                    <a:moveTo>
                      <a:pt x="34" y="24"/>
                    </a:moveTo>
                    <a:cubicBezTo>
                      <a:pt x="39" y="62"/>
                      <a:pt x="39" y="62"/>
                      <a:pt x="39" y="62"/>
                    </a:cubicBezTo>
                    <a:cubicBezTo>
                      <a:pt x="53" y="68"/>
                      <a:pt x="49" y="85"/>
                      <a:pt x="49" y="85"/>
                    </a:cubicBezTo>
                    <a:cubicBezTo>
                      <a:pt x="0" y="85"/>
                      <a:pt x="0" y="85"/>
                      <a:pt x="0" y="85"/>
                    </a:cubicBezTo>
                    <a:cubicBezTo>
                      <a:pt x="26" y="106"/>
                      <a:pt x="26" y="106"/>
                      <a:pt x="26" y="106"/>
                    </a:cubicBezTo>
                    <a:cubicBezTo>
                      <a:pt x="54" y="183"/>
                      <a:pt x="54" y="183"/>
                      <a:pt x="54" y="183"/>
                    </a:cubicBezTo>
                    <a:cubicBezTo>
                      <a:pt x="67" y="183"/>
                      <a:pt x="76" y="178"/>
                      <a:pt x="80" y="172"/>
                    </a:cubicBezTo>
                    <a:cubicBezTo>
                      <a:pt x="142" y="104"/>
                      <a:pt x="142" y="104"/>
                      <a:pt x="142" y="104"/>
                    </a:cubicBezTo>
                    <a:cubicBezTo>
                      <a:pt x="151" y="94"/>
                      <a:pt x="156" y="81"/>
                      <a:pt x="156" y="67"/>
                    </a:cubicBezTo>
                    <a:cubicBezTo>
                      <a:pt x="156" y="0"/>
                      <a:pt x="156" y="0"/>
                      <a:pt x="156" y="0"/>
                    </a:cubicBezTo>
                    <a:cubicBezTo>
                      <a:pt x="55" y="1"/>
                      <a:pt x="55" y="1"/>
                      <a:pt x="55" y="1"/>
                    </a:cubicBezTo>
                    <a:cubicBezTo>
                      <a:pt x="42" y="1"/>
                      <a:pt x="33" y="12"/>
                      <a:pt x="34" y="24"/>
                    </a:cubicBezTo>
                  </a:path>
                </a:pathLst>
              </a:custGeom>
              <a:solidFill>
                <a:srgbClr val="E2B7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1" name="Oval 73"/>
              <p:cNvSpPr>
                <a:spLocks noChangeArrowheads="1"/>
              </p:cNvSpPr>
              <p:nvPr/>
            </p:nvSpPr>
            <p:spPr bwMode="auto">
              <a:xfrm>
                <a:off x="9053514" y="3636963"/>
                <a:ext cx="71438" cy="68263"/>
              </a:xfrm>
              <a:prstGeom prst="ellipse">
                <a:avLst/>
              </a:pr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2" name="Oval 74"/>
              <p:cNvSpPr>
                <a:spLocks noChangeArrowheads="1"/>
              </p:cNvSpPr>
              <p:nvPr/>
            </p:nvSpPr>
            <p:spPr bwMode="auto">
              <a:xfrm>
                <a:off x="9464676" y="3636963"/>
                <a:ext cx="71438" cy="68263"/>
              </a:xfrm>
              <a:prstGeom prst="ellipse">
                <a:avLst/>
              </a:pr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3" name="Freeform 75"/>
              <p:cNvSpPr>
                <a:spLocks/>
              </p:cNvSpPr>
              <p:nvPr/>
            </p:nvSpPr>
            <p:spPr bwMode="auto">
              <a:xfrm>
                <a:off x="8859839" y="2968625"/>
                <a:ext cx="877888" cy="812800"/>
              </a:xfrm>
              <a:custGeom>
                <a:avLst/>
                <a:gdLst>
                  <a:gd name="T0" fmla="*/ 192 w 267"/>
                  <a:gd name="T1" fmla="*/ 93 h 248"/>
                  <a:gd name="T2" fmla="*/ 239 w 267"/>
                  <a:gd name="T3" fmla="*/ 137 h 248"/>
                  <a:gd name="T4" fmla="*/ 239 w 267"/>
                  <a:gd name="T5" fmla="*/ 248 h 248"/>
                  <a:gd name="T6" fmla="*/ 267 w 267"/>
                  <a:gd name="T7" fmla="*/ 208 h 248"/>
                  <a:gd name="T8" fmla="*/ 267 w 267"/>
                  <a:gd name="T9" fmla="*/ 114 h 248"/>
                  <a:gd name="T10" fmla="*/ 134 w 267"/>
                  <a:gd name="T11" fmla="*/ 0 h 248"/>
                  <a:gd name="T12" fmla="*/ 0 w 267"/>
                  <a:gd name="T13" fmla="*/ 114 h 248"/>
                  <a:gd name="T14" fmla="*/ 0 w 267"/>
                  <a:gd name="T15" fmla="*/ 208 h 248"/>
                  <a:gd name="T16" fmla="*/ 27 w 267"/>
                  <a:gd name="T17" fmla="*/ 248 h 248"/>
                  <a:gd name="T18" fmla="*/ 27 w 267"/>
                  <a:gd name="T19" fmla="*/ 137 h 248"/>
                  <a:gd name="T20" fmla="*/ 74 w 267"/>
                  <a:gd name="T21" fmla="*/ 93 h 248"/>
                  <a:gd name="T22" fmla="*/ 134 w 267"/>
                  <a:gd name="T23" fmla="*/ 104 h 248"/>
                  <a:gd name="T24" fmla="*/ 192 w 267"/>
                  <a:gd name="T25" fmla="*/ 93 h 2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67" h="248">
                    <a:moveTo>
                      <a:pt x="192" y="93"/>
                    </a:moveTo>
                    <a:cubicBezTo>
                      <a:pt x="238" y="93"/>
                      <a:pt x="239" y="137"/>
                      <a:pt x="239" y="137"/>
                    </a:cubicBezTo>
                    <a:cubicBezTo>
                      <a:pt x="239" y="248"/>
                      <a:pt x="239" y="248"/>
                      <a:pt x="239" y="248"/>
                    </a:cubicBezTo>
                    <a:cubicBezTo>
                      <a:pt x="267" y="208"/>
                      <a:pt x="267" y="208"/>
                      <a:pt x="267" y="208"/>
                    </a:cubicBezTo>
                    <a:cubicBezTo>
                      <a:pt x="267" y="114"/>
                      <a:pt x="267" y="114"/>
                      <a:pt x="267" y="114"/>
                    </a:cubicBezTo>
                    <a:cubicBezTo>
                      <a:pt x="267" y="57"/>
                      <a:pt x="134" y="0"/>
                      <a:pt x="134" y="0"/>
                    </a:cubicBezTo>
                    <a:cubicBezTo>
                      <a:pt x="134" y="0"/>
                      <a:pt x="0" y="58"/>
                      <a:pt x="0" y="114"/>
                    </a:cubicBezTo>
                    <a:cubicBezTo>
                      <a:pt x="0" y="208"/>
                      <a:pt x="0" y="208"/>
                      <a:pt x="0" y="208"/>
                    </a:cubicBezTo>
                    <a:cubicBezTo>
                      <a:pt x="27" y="248"/>
                      <a:pt x="27" y="248"/>
                      <a:pt x="27" y="248"/>
                    </a:cubicBezTo>
                    <a:cubicBezTo>
                      <a:pt x="27" y="137"/>
                      <a:pt x="27" y="137"/>
                      <a:pt x="27" y="137"/>
                    </a:cubicBezTo>
                    <a:cubicBezTo>
                      <a:pt x="27" y="137"/>
                      <a:pt x="31" y="93"/>
                      <a:pt x="74" y="93"/>
                    </a:cubicBezTo>
                    <a:cubicBezTo>
                      <a:pt x="100" y="93"/>
                      <a:pt x="134" y="104"/>
                      <a:pt x="134" y="104"/>
                    </a:cubicBezTo>
                    <a:cubicBezTo>
                      <a:pt x="134" y="104"/>
                      <a:pt x="164" y="93"/>
                      <a:pt x="192" y="93"/>
                    </a:cubicBezTo>
                  </a:path>
                </a:pathLst>
              </a:custGeom>
              <a:solidFill>
                <a:srgbClr val="603B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4" name="Freeform 76"/>
              <p:cNvSpPr>
                <a:spLocks/>
              </p:cNvSpPr>
              <p:nvPr/>
            </p:nvSpPr>
            <p:spPr bwMode="auto">
              <a:xfrm>
                <a:off x="9228139" y="4021138"/>
                <a:ext cx="141288" cy="28575"/>
              </a:xfrm>
              <a:custGeom>
                <a:avLst/>
                <a:gdLst>
                  <a:gd name="T0" fmla="*/ 42 w 43"/>
                  <a:gd name="T1" fmla="*/ 5 h 9"/>
                  <a:gd name="T2" fmla="*/ 20 w 43"/>
                  <a:gd name="T3" fmla="*/ 0 h 9"/>
                  <a:gd name="T4" fmla="*/ 1 w 43"/>
                  <a:gd name="T5" fmla="*/ 5 h 9"/>
                  <a:gd name="T6" fmla="*/ 0 w 43"/>
                  <a:gd name="T7" fmla="*/ 8 h 9"/>
                  <a:gd name="T8" fmla="*/ 3 w 43"/>
                  <a:gd name="T9" fmla="*/ 8 h 9"/>
                  <a:gd name="T10" fmla="*/ 3 w 43"/>
                  <a:gd name="T11" fmla="*/ 8 h 9"/>
                  <a:gd name="T12" fmla="*/ 3 w 43"/>
                  <a:gd name="T13" fmla="*/ 8 h 9"/>
                  <a:gd name="T14" fmla="*/ 3 w 43"/>
                  <a:gd name="T15" fmla="*/ 8 h 9"/>
                  <a:gd name="T16" fmla="*/ 3 w 43"/>
                  <a:gd name="T17" fmla="*/ 8 h 9"/>
                  <a:gd name="T18" fmla="*/ 3 w 43"/>
                  <a:gd name="T19" fmla="*/ 8 h 9"/>
                  <a:gd name="T20" fmla="*/ 20 w 43"/>
                  <a:gd name="T21" fmla="*/ 4 h 9"/>
                  <a:gd name="T22" fmla="*/ 40 w 43"/>
                  <a:gd name="T23" fmla="*/ 8 h 9"/>
                  <a:gd name="T24" fmla="*/ 43 w 43"/>
                  <a:gd name="T25" fmla="*/ 7 h 9"/>
                  <a:gd name="T26" fmla="*/ 42 w 43"/>
                  <a:gd name="T27" fmla="*/ 5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3" h="9">
                    <a:moveTo>
                      <a:pt x="42" y="5"/>
                    </a:moveTo>
                    <a:cubicBezTo>
                      <a:pt x="33" y="1"/>
                      <a:pt x="26" y="0"/>
                      <a:pt x="20" y="0"/>
                    </a:cubicBezTo>
                    <a:cubicBezTo>
                      <a:pt x="8" y="0"/>
                      <a:pt x="1" y="5"/>
                      <a:pt x="1" y="5"/>
                    </a:cubicBezTo>
                    <a:cubicBezTo>
                      <a:pt x="0" y="6"/>
                      <a:pt x="0" y="7"/>
                      <a:pt x="0" y="8"/>
                    </a:cubicBezTo>
                    <a:cubicBezTo>
                      <a:pt x="1" y="9"/>
                      <a:pt x="2" y="9"/>
                      <a:pt x="3" y="8"/>
                    </a:cubicBezTo>
                    <a:cubicBezTo>
                      <a:pt x="3" y="8"/>
                      <a:pt x="3" y="8"/>
                      <a:pt x="3" y="8"/>
                    </a:cubicBezTo>
                    <a:cubicBezTo>
                      <a:pt x="3" y="8"/>
                      <a:pt x="3" y="8"/>
                      <a:pt x="3" y="8"/>
                    </a:cubicBezTo>
                    <a:cubicBezTo>
                      <a:pt x="3" y="8"/>
                      <a:pt x="3" y="8"/>
                      <a:pt x="3" y="8"/>
                    </a:cubicBezTo>
                    <a:cubicBezTo>
                      <a:pt x="3" y="8"/>
                      <a:pt x="3" y="8"/>
                      <a:pt x="3" y="8"/>
                    </a:cubicBezTo>
                    <a:cubicBezTo>
                      <a:pt x="3" y="8"/>
                      <a:pt x="3" y="8"/>
                      <a:pt x="3" y="8"/>
                    </a:cubicBezTo>
                    <a:cubicBezTo>
                      <a:pt x="3" y="8"/>
                      <a:pt x="9" y="4"/>
                      <a:pt x="20" y="4"/>
                    </a:cubicBezTo>
                    <a:cubicBezTo>
                      <a:pt x="26" y="4"/>
                      <a:pt x="32" y="5"/>
                      <a:pt x="40" y="8"/>
                    </a:cubicBezTo>
                    <a:cubicBezTo>
                      <a:pt x="41" y="9"/>
                      <a:pt x="43" y="8"/>
                      <a:pt x="43" y="7"/>
                    </a:cubicBezTo>
                    <a:cubicBezTo>
                      <a:pt x="43" y="6"/>
                      <a:pt x="43" y="5"/>
                      <a:pt x="42" y="5"/>
                    </a:cubicBez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5" name="Freeform 77"/>
              <p:cNvSpPr>
                <a:spLocks/>
              </p:cNvSpPr>
              <p:nvPr/>
            </p:nvSpPr>
            <p:spPr bwMode="auto">
              <a:xfrm>
                <a:off x="8940801" y="3757613"/>
                <a:ext cx="276225" cy="515938"/>
              </a:xfrm>
              <a:custGeom>
                <a:avLst/>
                <a:gdLst>
                  <a:gd name="T0" fmla="*/ 31 w 84"/>
                  <a:gd name="T1" fmla="*/ 8 h 157"/>
                  <a:gd name="T2" fmla="*/ 10 w 84"/>
                  <a:gd name="T3" fmla="*/ 58 h 157"/>
                  <a:gd name="T4" fmla="*/ 0 w 84"/>
                  <a:gd name="T5" fmla="*/ 125 h 157"/>
                  <a:gd name="T6" fmla="*/ 49 w 84"/>
                  <a:gd name="T7" fmla="*/ 157 h 157"/>
                  <a:gd name="T8" fmla="*/ 58 w 84"/>
                  <a:gd name="T9" fmla="*/ 146 h 157"/>
                  <a:gd name="T10" fmla="*/ 41 w 84"/>
                  <a:gd name="T11" fmla="*/ 74 h 157"/>
                  <a:gd name="T12" fmla="*/ 47 w 84"/>
                  <a:gd name="T13" fmla="*/ 50 h 157"/>
                  <a:gd name="T14" fmla="*/ 31 w 84"/>
                  <a:gd name="T15" fmla="*/ 8 h 15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4" h="157">
                    <a:moveTo>
                      <a:pt x="31" y="8"/>
                    </a:moveTo>
                    <a:cubicBezTo>
                      <a:pt x="31" y="31"/>
                      <a:pt x="10" y="58"/>
                      <a:pt x="10" y="58"/>
                    </a:cubicBezTo>
                    <a:cubicBezTo>
                      <a:pt x="0" y="125"/>
                      <a:pt x="0" y="125"/>
                      <a:pt x="0" y="125"/>
                    </a:cubicBezTo>
                    <a:cubicBezTo>
                      <a:pt x="49" y="157"/>
                      <a:pt x="49" y="157"/>
                      <a:pt x="49" y="157"/>
                    </a:cubicBezTo>
                    <a:cubicBezTo>
                      <a:pt x="53" y="155"/>
                      <a:pt x="55" y="152"/>
                      <a:pt x="58" y="146"/>
                    </a:cubicBezTo>
                    <a:cubicBezTo>
                      <a:pt x="84" y="108"/>
                      <a:pt x="43" y="78"/>
                      <a:pt x="41" y="74"/>
                    </a:cubicBezTo>
                    <a:cubicBezTo>
                      <a:pt x="40" y="71"/>
                      <a:pt x="42" y="60"/>
                      <a:pt x="47" y="50"/>
                    </a:cubicBezTo>
                    <a:cubicBezTo>
                      <a:pt x="63" y="25"/>
                      <a:pt x="47" y="0"/>
                      <a:pt x="31" y="8"/>
                    </a:cubicBezTo>
                    <a:close/>
                  </a:path>
                </a:pathLst>
              </a:custGeom>
              <a:solidFill>
                <a:srgbClr val="E2B7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6" name="Freeform 78"/>
              <p:cNvSpPr>
                <a:spLocks/>
              </p:cNvSpPr>
              <p:nvPr/>
            </p:nvSpPr>
            <p:spPr bwMode="auto">
              <a:xfrm>
                <a:off x="9164639" y="3895725"/>
                <a:ext cx="266700" cy="177800"/>
              </a:xfrm>
              <a:custGeom>
                <a:avLst/>
                <a:gdLst>
                  <a:gd name="T0" fmla="*/ 1 w 81"/>
                  <a:gd name="T1" fmla="*/ 43 h 54"/>
                  <a:gd name="T2" fmla="*/ 7 w 81"/>
                  <a:gd name="T3" fmla="*/ 30 h 54"/>
                  <a:gd name="T4" fmla="*/ 62 w 81"/>
                  <a:gd name="T5" fmla="*/ 3 h 54"/>
                  <a:gd name="T6" fmla="*/ 78 w 81"/>
                  <a:gd name="T7" fmla="*/ 8 h 54"/>
                  <a:gd name="T8" fmla="*/ 73 w 81"/>
                  <a:gd name="T9" fmla="*/ 23 h 54"/>
                  <a:gd name="T10" fmla="*/ 18 w 81"/>
                  <a:gd name="T11" fmla="*/ 51 h 54"/>
                  <a:gd name="T12" fmla="*/ 2 w 81"/>
                  <a:gd name="T13" fmla="*/ 46 h 54"/>
                  <a:gd name="T14" fmla="*/ 1 w 81"/>
                  <a:gd name="T15" fmla="*/ 43 h 5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1" h="54">
                    <a:moveTo>
                      <a:pt x="1" y="43"/>
                    </a:moveTo>
                    <a:cubicBezTo>
                      <a:pt x="0" y="38"/>
                      <a:pt x="3" y="33"/>
                      <a:pt x="7" y="30"/>
                    </a:cubicBezTo>
                    <a:cubicBezTo>
                      <a:pt x="62" y="3"/>
                      <a:pt x="62" y="3"/>
                      <a:pt x="62" y="3"/>
                    </a:cubicBezTo>
                    <a:cubicBezTo>
                      <a:pt x="68" y="0"/>
                      <a:pt x="75" y="2"/>
                      <a:pt x="78" y="8"/>
                    </a:cubicBezTo>
                    <a:cubicBezTo>
                      <a:pt x="81" y="13"/>
                      <a:pt x="79" y="20"/>
                      <a:pt x="73" y="23"/>
                    </a:cubicBezTo>
                    <a:cubicBezTo>
                      <a:pt x="18" y="51"/>
                      <a:pt x="18" y="51"/>
                      <a:pt x="18" y="51"/>
                    </a:cubicBezTo>
                    <a:cubicBezTo>
                      <a:pt x="12" y="54"/>
                      <a:pt x="5" y="52"/>
                      <a:pt x="2" y="46"/>
                    </a:cubicBezTo>
                    <a:cubicBezTo>
                      <a:pt x="2" y="45"/>
                      <a:pt x="2" y="44"/>
                      <a:pt x="1" y="43"/>
                    </a:cubicBezTo>
                  </a:path>
                </a:pathLst>
              </a:custGeom>
              <a:solidFill>
                <a:srgbClr val="F7CCA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7" name="Freeform 79"/>
              <p:cNvSpPr>
                <a:spLocks/>
              </p:cNvSpPr>
              <p:nvPr/>
            </p:nvSpPr>
            <p:spPr bwMode="auto">
              <a:xfrm>
                <a:off x="9210676" y="3971925"/>
                <a:ext cx="284163" cy="185738"/>
              </a:xfrm>
              <a:custGeom>
                <a:avLst/>
                <a:gdLst>
                  <a:gd name="T0" fmla="*/ 1 w 86"/>
                  <a:gd name="T1" fmla="*/ 46 h 57"/>
                  <a:gd name="T2" fmla="*/ 7 w 86"/>
                  <a:gd name="T3" fmla="*/ 33 h 57"/>
                  <a:gd name="T4" fmla="*/ 67 w 86"/>
                  <a:gd name="T5" fmla="*/ 3 h 57"/>
                  <a:gd name="T6" fmla="*/ 83 w 86"/>
                  <a:gd name="T7" fmla="*/ 8 h 57"/>
                  <a:gd name="T8" fmla="*/ 78 w 86"/>
                  <a:gd name="T9" fmla="*/ 23 h 57"/>
                  <a:gd name="T10" fmla="*/ 17 w 86"/>
                  <a:gd name="T11" fmla="*/ 54 h 57"/>
                  <a:gd name="T12" fmla="*/ 2 w 86"/>
                  <a:gd name="T13" fmla="*/ 49 h 57"/>
                  <a:gd name="T14" fmla="*/ 1 w 86"/>
                  <a:gd name="T15" fmla="*/ 46 h 5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57">
                    <a:moveTo>
                      <a:pt x="1" y="46"/>
                    </a:moveTo>
                    <a:cubicBezTo>
                      <a:pt x="0" y="41"/>
                      <a:pt x="2" y="36"/>
                      <a:pt x="7" y="33"/>
                    </a:cubicBezTo>
                    <a:cubicBezTo>
                      <a:pt x="67" y="3"/>
                      <a:pt x="67" y="3"/>
                      <a:pt x="67" y="3"/>
                    </a:cubicBezTo>
                    <a:cubicBezTo>
                      <a:pt x="73" y="0"/>
                      <a:pt x="80" y="2"/>
                      <a:pt x="83" y="8"/>
                    </a:cubicBezTo>
                    <a:cubicBezTo>
                      <a:pt x="86" y="13"/>
                      <a:pt x="84" y="20"/>
                      <a:pt x="78" y="23"/>
                    </a:cubicBezTo>
                    <a:cubicBezTo>
                      <a:pt x="17" y="54"/>
                      <a:pt x="17" y="54"/>
                      <a:pt x="17" y="54"/>
                    </a:cubicBezTo>
                    <a:cubicBezTo>
                      <a:pt x="12" y="57"/>
                      <a:pt x="5" y="55"/>
                      <a:pt x="2" y="49"/>
                    </a:cubicBezTo>
                    <a:cubicBezTo>
                      <a:pt x="1" y="48"/>
                      <a:pt x="1" y="47"/>
                      <a:pt x="1" y="46"/>
                    </a:cubicBezTo>
                  </a:path>
                </a:pathLst>
              </a:custGeom>
              <a:solidFill>
                <a:srgbClr val="F7CCA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8" name="Freeform 80"/>
              <p:cNvSpPr>
                <a:spLocks/>
              </p:cNvSpPr>
              <p:nvPr/>
            </p:nvSpPr>
            <p:spPr bwMode="auto">
              <a:xfrm>
                <a:off x="9250364" y="4067175"/>
                <a:ext cx="269875" cy="169863"/>
              </a:xfrm>
              <a:custGeom>
                <a:avLst/>
                <a:gdLst>
                  <a:gd name="T0" fmla="*/ 1 w 82"/>
                  <a:gd name="T1" fmla="*/ 40 h 52"/>
                  <a:gd name="T2" fmla="*/ 8 w 82"/>
                  <a:gd name="T3" fmla="*/ 28 h 52"/>
                  <a:gd name="T4" fmla="*/ 64 w 82"/>
                  <a:gd name="T5" fmla="*/ 3 h 52"/>
                  <a:gd name="T6" fmla="*/ 80 w 82"/>
                  <a:gd name="T7" fmla="*/ 9 h 52"/>
                  <a:gd name="T8" fmla="*/ 74 w 82"/>
                  <a:gd name="T9" fmla="*/ 24 h 52"/>
                  <a:gd name="T10" fmla="*/ 17 w 82"/>
                  <a:gd name="T11" fmla="*/ 49 h 52"/>
                  <a:gd name="T12" fmla="*/ 2 w 82"/>
                  <a:gd name="T13" fmla="*/ 43 h 52"/>
                  <a:gd name="T14" fmla="*/ 1 w 82"/>
                  <a:gd name="T15" fmla="*/ 40 h 5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2" h="52">
                    <a:moveTo>
                      <a:pt x="1" y="40"/>
                    </a:moveTo>
                    <a:cubicBezTo>
                      <a:pt x="0" y="35"/>
                      <a:pt x="3" y="30"/>
                      <a:pt x="8" y="28"/>
                    </a:cubicBezTo>
                    <a:cubicBezTo>
                      <a:pt x="64" y="3"/>
                      <a:pt x="64" y="3"/>
                      <a:pt x="64" y="3"/>
                    </a:cubicBezTo>
                    <a:cubicBezTo>
                      <a:pt x="70" y="0"/>
                      <a:pt x="77" y="3"/>
                      <a:pt x="80" y="9"/>
                    </a:cubicBezTo>
                    <a:cubicBezTo>
                      <a:pt x="82" y="14"/>
                      <a:pt x="80" y="21"/>
                      <a:pt x="74" y="24"/>
                    </a:cubicBezTo>
                    <a:cubicBezTo>
                      <a:pt x="17" y="49"/>
                      <a:pt x="17" y="49"/>
                      <a:pt x="17" y="49"/>
                    </a:cubicBezTo>
                    <a:cubicBezTo>
                      <a:pt x="12" y="52"/>
                      <a:pt x="5" y="49"/>
                      <a:pt x="2" y="43"/>
                    </a:cubicBezTo>
                    <a:cubicBezTo>
                      <a:pt x="2" y="42"/>
                      <a:pt x="1" y="41"/>
                      <a:pt x="1" y="40"/>
                    </a:cubicBezTo>
                  </a:path>
                </a:pathLst>
              </a:custGeom>
              <a:solidFill>
                <a:srgbClr val="F7CCA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9" name="Freeform 81"/>
              <p:cNvSpPr>
                <a:spLocks/>
              </p:cNvSpPr>
              <p:nvPr/>
            </p:nvSpPr>
            <p:spPr bwMode="auto">
              <a:xfrm>
                <a:off x="9234489" y="4181475"/>
                <a:ext cx="269875" cy="166688"/>
              </a:xfrm>
              <a:custGeom>
                <a:avLst/>
                <a:gdLst>
                  <a:gd name="T0" fmla="*/ 1 w 82"/>
                  <a:gd name="T1" fmla="*/ 40 h 51"/>
                  <a:gd name="T2" fmla="*/ 8 w 82"/>
                  <a:gd name="T3" fmla="*/ 27 h 51"/>
                  <a:gd name="T4" fmla="*/ 64 w 82"/>
                  <a:gd name="T5" fmla="*/ 2 h 51"/>
                  <a:gd name="T6" fmla="*/ 79 w 82"/>
                  <a:gd name="T7" fmla="*/ 8 h 51"/>
                  <a:gd name="T8" fmla="*/ 73 w 82"/>
                  <a:gd name="T9" fmla="*/ 23 h 51"/>
                  <a:gd name="T10" fmla="*/ 17 w 82"/>
                  <a:gd name="T11" fmla="*/ 48 h 51"/>
                  <a:gd name="T12" fmla="*/ 2 w 82"/>
                  <a:gd name="T13" fmla="*/ 43 h 51"/>
                  <a:gd name="T14" fmla="*/ 1 w 82"/>
                  <a:gd name="T15" fmla="*/ 40 h 5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2" h="51">
                    <a:moveTo>
                      <a:pt x="1" y="40"/>
                    </a:moveTo>
                    <a:cubicBezTo>
                      <a:pt x="0" y="34"/>
                      <a:pt x="3" y="29"/>
                      <a:pt x="8" y="27"/>
                    </a:cubicBezTo>
                    <a:cubicBezTo>
                      <a:pt x="64" y="2"/>
                      <a:pt x="64" y="2"/>
                      <a:pt x="64" y="2"/>
                    </a:cubicBezTo>
                    <a:cubicBezTo>
                      <a:pt x="70" y="0"/>
                      <a:pt x="77" y="2"/>
                      <a:pt x="79" y="8"/>
                    </a:cubicBezTo>
                    <a:cubicBezTo>
                      <a:pt x="82" y="14"/>
                      <a:pt x="79" y="21"/>
                      <a:pt x="73" y="23"/>
                    </a:cubicBezTo>
                    <a:cubicBezTo>
                      <a:pt x="17" y="48"/>
                      <a:pt x="17" y="48"/>
                      <a:pt x="17" y="48"/>
                    </a:cubicBezTo>
                    <a:cubicBezTo>
                      <a:pt x="11" y="51"/>
                      <a:pt x="5" y="48"/>
                      <a:pt x="2" y="43"/>
                    </a:cubicBezTo>
                    <a:cubicBezTo>
                      <a:pt x="1" y="42"/>
                      <a:pt x="1" y="41"/>
                      <a:pt x="1" y="40"/>
                    </a:cubicBezTo>
                  </a:path>
                </a:pathLst>
              </a:custGeom>
              <a:solidFill>
                <a:srgbClr val="F7CCA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0" name="Freeform 82"/>
              <p:cNvSpPr>
                <a:spLocks/>
              </p:cNvSpPr>
              <p:nvPr/>
            </p:nvSpPr>
            <p:spPr bwMode="auto">
              <a:xfrm>
                <a:off x="8931276" y="3994150"/>
                <a:ext cx="404813" cy="449263"/>
              </a:xfrm>
              <a:custGeom>
                <a:avLst/>
                <a:gdLst>
                  <a:gd name="T0" fmla="*/ 8 w 123"/>
                  <a:gd name="T1" fmla="*/ 91 h 137"/>
                  <a:gd name="T2" fmla="*/ 41 w 123"/>
                  <a:gd name="T3" fmla="*/ 130 h 137"/>
                  <a:gd name="T4" fmla="*/ 123 w 123"/>
                  <a:gd name="T5" fmla="*/ 97 h 137"/>
                  <a:gd name="T6" fmla="*/ 113 w 123"/>
                  <a:gd name="T7" fmla="*/ 53 h 137"/>
                  <a:gd name="T8" fmla="*/ 78 w 123"/>
                  <a:gd name="T9" fmla="*/ 0 h 137"/>
                  <a:gd name="T10" fmla="*/ 7 w 123"/>
                  <a:gd name="T11" fmla="*/ 28 h 137"/>
                  <a:gd name="T12" fmla="*/ 8 w 123"/>
                  <a:gd name="T13" fmla="*/ 91 h 137"/>
                </a:gdLst>
                <a:ahLst/>
                <a:cxnLst>
                  <a:cxn ang="0">
                    <a:pos x="T0" y="T1"/>
                  </a:cxn>
                  <a:cxn ang="0">
                    <a:pos x="T2" y="T3"/>
                  </a:cxn>
                  <a:cxn ang="0">
                    <a:pos x="T4" y="T5"/>
                  </a:cxn>
                  <a:cxn ang="0">
                    <a:pos x="T6" y="T7"/>
                  </a:cxn>
                  <a:cxn ang="0">
                    <a:pos x="T8" y="T9"/>
                  </a:cxn>
                  <a:cxn ang="0">
                    <a:pos x="T10" y="T11"/>
                  </a:cxn>
                  <a:cxn ang="0">
                    <a:pos x="T12" y="T13"/>
                  </a:cxn>
                </a:cxnLst>
                <a:rect l="0" t="0" r="r" b="b"/>
                <a:pathLst>
                  <a:path w="123" h="137">
                    <a:moveTo>
                      <a:pt x="8" y="91"/>
                    </a:moveTo>
                    <a:cubicBezTo>
                      <a:pt x="14" y="117"/>
                      <a:pt x="41" y="130"/>
                      <a:pt x="41" y="130"/>
                    </a:cubicBezTo>
                    <a:cubicBezTo>
                      <a:pt x="82" y="137"/>
                      <a:pt x="123" y="97"/>
                      <a:pt x="123" y="97"/>
                    </a:cubicBezTo>
                    <a:cubicBezTo>
                      <a:pt x="123" y="97"/>
                      <a:pt x="116" y="74"/>
                      <a:pt x="113" y="53"/>
                    </a:cubicBezTo>
                    <a:cubicBezTo>
                      <a:pt x="111" y="37"/>
                      <a:pt x="78" y="0"/>
                      <a:pt x="78" y="0"/>
                    </a:cubicBezTo>
                    <a:cubicBezTo>
                      <a:pt x="78" y="0"/>
                      <a:pt x="14" y="19"/>
                      <a:pt x="7" y="28"/>
                    </a:cubicBezTo>
                    <a:cubicBezTo>
                      <a:pt x="0" y="38"/>
                      <a:pt x="5" y="81"/>
                      <a:pt x="8" y="91"/>
                    </a:cubicBezTo>
                    <a:close/>
                  </a:path>
                </a:pathLst>
              </a:custGeom>
              <a:solidFill>
                <a:srgbClr val="F7CCA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1" name="Freeform 83"/>
              <p:cNvSpPr>
                <a:spLocks/>
              </p:cNvSpPr>
              <p:nvPr/>
            </p:nvSpPr>
            <p:spPr bwMode="auto">
              <a:xfrm>
                <a:off x="8350251" y="4230688"/>
                <a:ext cx="788988" cy="835025"/>
              </a:xfrm>
              <a:custGeom>
                <a:avLst/>
                <a:gdLst>
                  <a:gd name="T0" fmla="*/ 240 w 240"/>
                  <a:gd name="T1" fmla="*/ 49 h 255"/>
                  <a:gd name="T2" fmla="*/ 138 w 240"/>
                  <a:gd name="T3" fmla="*/ 210 h 255"/>
                  <a:gd name="T4" fmla="*/ 34 w 240"/>
                  <a:gd name="T5" fmla="*/ 255 h 255"/>
                  <a:gd name="T6" fmla="*/ 8 w 240"/>
                  <a:gd name="T7" fmla="*/ 197 h 255"/>
                  <a:gd name="T8" fmla="*/ 45 w 240"/>
                  <a:gd name="T9" fmla="*/ 103 h 255"/>
                  <a:gd name="T10" fmla="*/ 187 w 240"/>
                  <a:gd name="T11" fmla="*/ 0 h 255"/>
                  <a:gd name="T12" fmla="*/ 240 w 240"/>
                  <a:gd name="T13" fmla="*/ 49 h 255"/>
                </a:gdLst>
                <a:ahLst/>
                <a:cxnLst>
                  <a:cxn ang="0">
                    <a:pos x="T0" y="T1"/>
                  </a:cxn>
                  <a:cxn ang="0">
                    <a:pos x="T2" y="T3"/>
                  </a:cxn>
                  <a:cxn ang="0">
                    <a:pos x="T4" y="T5"/>
                  </a:cxn>
                  <a:cxn ang="0">
                    <a:pos x="T6" y="T7"/>
                  </a:cxn>
                  <a:cxn ang="0">
                    <a:pos x="T8" y="T9"/>
                  </a:cxn>
                  <a:cxn ang="0">
                    <a:pos x="T10" y="T11"/>
                  </a:cxn>
                  <a:cxn ang="0">
                    <a:pos x="T12" y="T13"/>
                  </a:cxn>
                </a:cxnLst>
                <a:rect l="0" t="0" r="r" b="b"/>
                <a:pathLst>
                  <a:path w="240" h="255">
                    <a:moveTo>
                      <a:pt x="240" y="49"/>
                    </a:moveTo>
                    <a:cubicBezTo>
                      <a:pt x="240" y="49"/>
                      <a:pt x="163" y="188"/>
                      <a:pt x="138" y="210"/>
                    </a:cubicBezTo>
                    <a:cubicBezTo>
                      <a:pt x="113" y="231"/>
                      <a:pt x="45" y="255"/>
                      <a:pt x="34" y="255"/>
                    </a:cubicBezTo>
                    <a:cubicBezTo>
                      <a:pt x="23" y="255"/>
                      <a:pt x="0" y="232"/>
                      <a:pt x="8" y="197"/>
                    </a:cubicBezTo>
                    <a:cubicBezTo>
                      <a:pt x="16" y="162"/>
                      <a:pt x="16" y="112"/>
                      <a:pt x="45" y="103"/>
                    </a:cubicBezTo>
                    <a:cubicBezTo>
                      <a:pt x="100" y="86"/>
                      <a:pt x="187" y="0"/>
                      <a:pt x="187" y="0"/>
                    </a:cubicBezTo>
                    <a:lnTo>
                      <a:pt x="240" y="49"/>
                    </a:lnTo>
                    <a:close/>
                  </a:path>
                </a:pathLst>
              </a:custGeom>
              <a:solidFill>
                <a:srgbClr val="F7CCA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2" name="Freeform 84"/>
              <p:cNvSpPr>
                <a:spLocks/>
              </p:cNvSpPr>
              <p:nvPr/>
            </p:nvSpPr>
            <p:spPr bwMode="auto">
              <a:xfrm>
                <a:off x="9059864" y="3787775"/>
                <a:ext cx="73025" cy="222250"/>
              </a:xfrm>
              <a:custGeom>
                <a:avLst/>
                <a:gdLst>
                  <a:gd name="T0" fmla="*/ 7 w 22"/>
                  <a:gd name="T1" fmla="*/ 37 h 68"/>
                  <a:gd name="T2" fmla="*/ 1 w 22"/>
                  <a:gd name="T3" fmla="*/ 61 h 68"/>
                  <a:gd name="T4" fmla="*/ 8 w 22"/>
                  <a:gd name="T5" fmla="*/ 68 h 68"/>
                  <a:gd name="T6" fmla="*/ 8 w 22"/>
                  <a:gd name="T7" fmla="*/ 68 h 68"/>
                  <a:gd name="T8" fmla="*/ 5 w 22"/>
                  <a:gd name="T9" fmla="*/ 65 h 68"/>
                  <a:gd name="T10" fmla="*/ 11 w 22"/>
                  <a:gd name="T11" fmla="*/ 41 h 68"/>
                  <a:gd name="T12" fmla="*/ 9 w 22"/>
                  <a:gd name="T13" fmla="*/ 0 h 68"/>
                  <a:gd name="T14" fmla="*/ 7 w 22"/>
                  <a:gd name="T15" fmla="*/ 37 h 6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2" h="68">
                    <a:moveTo>
                      <a:pt x="7" y="37"/>
                    </a:moveTo>
                    <a:cubicBezTo>
                      <a:pt x="2" y="47"/>
                      <a:pt x="0" y="58"/>
                      <a:pt x="1" y="61"/>
                    </a:cubicBezTo>
                    <a:cubicBezTo>
                      <a:pt x="2" y="62"/>
                      <a:pt x="4" y="64"/>
                      <a:pt x="8" y="68"/>
                    </a:cubicBezTo>
                    <a:cubicBezTo>
                      <a:pt x="8" y="68"/>
                      <a:pt x="8" y="68"/>
                      <a:pt x="8" y="68"/>
                    </a:cubicBezTo>
                    <a:cubicBezTo>
                      <a:pt x="6" y="67"/>
                      <a:pt x="5" y="66"/>
                      <a:pt x="5" y="65"/>
                    </a:cubicBezTo>
                    <a:cubicBezTo>
                      <a:pt x="4" y="62"/>
                      <a:pt x="6" y="51"/>
                      <a:pt x="11" y="41"/>
                    </a:cubicBezTo>
                    <a:cubicBezTo>
                      <a:pt x="22" y="24"/>
                      <a:pt x="18" y="6"/>
                      <a:pt x="9" y="0"/>
                    </a:cubicBezTo>
                    <a:cubicBezTo>
                      <a:pt x="15" y="8"/>
                      <a:pt x="16" y="23"/>
                      <a:pt x="7" y="37"/>
                    </a:cubicBezTo>
                    <a:close/>
                  </a:path>
                </a:pathLst>
              </a:custGeom>
              <a:solidFill>
                <a:srgbClr val="E2B7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3" name="Freeform 85"/>
              <p:cNvSpPr>
                <a:spLocks/>
              </p:cNvSpPr>
              <p:nvPr/>
            </p:nvSpPr>
            <p:spPr bwMode="auto">
              <a:xfrm>
                <a:off x="9210676" y="3905250"/>
                <a:ext cx="220663" cy="150813"/>
              </a:xfrm>
              <a:custGeom>
                <a:avLst/>
                <a:gdLst>
                  <a:gd name="T0" fmla="*/ 55 w 67"/>
                  <a:gd name="T1" fmla="*/ 16 h 46"/>
                  <a:gd name="T2" fmla="*/ 0 w 67"/>
                  <a:gd name="T3" fmla="*/ 44 h 46"/>
                  <a:gd name="T4" fmla="*/ 8 w 67"/>
                  <a:gd name="T5" fmla="*/ 46 h 46"/>
                  <a:gd name="T6" fmla="*/ 59 w 67"/>
                  <a:gd name="T7" fmla="*/ 20 h 46"/>
                  <a:gd name="T8" fmla="*/ 64 w 67"/>
                  <a:gd name="T9" fmla="*/ 5 h 46"/>
                  <a:gd name="T10" fmla="*/ 60 w 67"/>
                  <a:gd name="T11" fmla="*/ 0 h 46"/>
                  <a:gd name="T12" fmla="*/ 60 w 67"/>
                  <a:gd name="T13" fmla="*/ 1 h 46"/>
                  <a:gd name="T14" fmla="*/ 55 w 67"/>
                  <a:gd name="T15" fmla="*/ 16 h 4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7" h="46">
                    <a:moveTo>
                      <a:pt x="55" y="16"/>
                    </a:moveTo>
                    <a:cubicBezTo>
                      <a:pt x="0" y="44"/>
                      <a:pt x="0" y="44"/>
                      <a:pt x="0" y="44"/>
                    </a:cubicBezTo>
                    <a:cubicBezTo>
                      <a:pt x="6" y="43"/>
                      <a:pt x="9" y="46"/>
                      <a:pt x="8" y="46"/>
                    </a:cubicBezTo>
                    <a:cubicBezTo>
                      <a:pt x="59" y="20"/>
                      <a:pt x="59" y="20"/>
                      <a:pt x="59" y="20"/>
                    </a:cubicBezTo>
                    <a:cubicBezTo>
                      <a:pt x="65" y="17"/>
                      <a:pt x="67" y="10"/>
                      <a:pt x="64" y="5"/>
                    </a:cubicBezTo>
                    <a:cubicBezTo>
                      <a:pt x="63" y="3"/>
                      <a:pt x="61" y="1"/>
                      <a:pt x="60" y="0"/>
                    </a:cubicBezTo>
                    <a:cubicBezTo>
                      <a:pt x="60" y="1"/>
                      <a:pt x="60" y="1"/>
                      <a:pt x="60" y="1"/>
                    </a:cubicBezTo>
                    <a:cubicBezTo>
                      <a:pt x="63" y="6"/>
                      <a:pt x="61" y="13"/>
                      <a:pt x="55" y="16"/>
                    </a:cubicBezTo>
                    <a:close/>
                  </a:path>
                </a:pathLst>
              </a:custGeom>
              <a:solidFill>
                <a:srgbClr val="E2B7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4" name="Freeform 86"/>
              <p:cNvSpPr>
                <a:spLocks/>
              </p:cNvSpPr>
              <p:nvPr/>
            </p:nvSpPr>
            <p:spPr bwMode="auto">
              <a:xfrm>
                <a:off x="8385176" y="4191000"/>
                <a:ext cx="1119188" cy="874713"/>
              </a:xfrm>
              <a:custGeom>
                <a:avLst/>
                <a:gdLst>
                  <a:gd name="T0" fmla="*/ 327 w 340"/>
                  <a:gd name="T1" fmla="*/ 16 h 267"/>
                  <a:gd name="T2" fmla="*/ 281 w 340"/>
                  <a:gd name="T3" fmla="*/ 37 h 267"/>
                  <a:gd name="T4" fmla="*/ 220 w 340"/>
                  <a:gd name="T5" fmla="*/ 66 h 267"/>
                  <a:gd name="T6" fmla="*/ 112 w 340"/>
                  <a:gd name="T7" fmla="*/ 197 h 267"/>
                  <a:gd name="T8" fmla="*/ 32 w 340"/>
                  <a:gd name="T9" fmla="*/ 235 h 267"/>
                  <a:gd name="T10" fmla="*/ 0 w 340"/>
                  <a:gd name="T11" fmla="*/ 245 h 267"/>
                  <a:gd name="T12" fmla="*/ 23 w 340"/>
                  <a:gd name="T13" fmla="*/ 267 h 267"/>
                  <a:gd name="T14" fmla="*/ 127 w 340"/>
                  <a:gd name="T15" fmla="*/ 222 h 267"/>
                  <a:gd name="T16" fmla="*/ 224 w 340"/>
                  <a:gd name="T17" fmla="*/ 70 h 267"/>
                  <a:gd name="T18" fmla="*/ 285 w 340"/>
                  <a:gd name="T19" fmla="*/ 41 h 267"/>
                  <a:gd name="T20" fmla="*/ 331 w 340"/>
                  <a:gd name="T21" fmla="*/ 20 h 267"/>
                  <a:gd name="T22" fmla="*/ 337 w 340"/>
                  <a:gd name="T23" fmla="*/ 5 h 267"/>
                  <a:gd name="T24" fmla="*/ 333 w 340"/>
                  <a:gd name="T25" fmla="*/ 0 h 267"/>
                  <a:gd name="T26" fmla="*/ 333 w 340"/>
                  <a:gd name="T27" fmla="*/ 1 h 267"/>
                  <a:gd name="T28" fmla="*/ 327 w 340"/>
                  <a:gd name="T29" fmla="*/ 16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40" h="267">
                    <a:moveTo>
                      <a:pt x="327" y="16"/>
                    </a:moveTo>
                    <a:cubicBezTo>
                      <a:pt x="281" y="37"/>
                      <a:pt x="281" y="37"/>
                      <a:pt x="281" y="37"/>
                    </a:cubicBezTo>
                    <a:cubicBezTo>
                      <a:pt x="272" y="45"/>
                      <a:pt x="247" y="64"/>
                      <a:pt x="220" y="66"/>
                    </a:cubicBezTo>
                    <a:cubicBezTo>
                      <a:pt x="202" y="98"/>
                      <a:pt x="133" y="179"/>
                      <a:pt x="112" y="197"/>
                    </a:cubicBezTo>
                    <a:cubicBezTo>
                      <a:pt x="87" y="218"/>
                      <a:pt x="43" y="235"/>
                      <a:pt x="32" y="235"/>
                    </a:cubicBezTo>
                    <a:cubicBezTo>
                      <a:pt x="29" y="235"/>
                      <a:pt x="4" y="249"/>
                      <a:pt x="0" y="245"/>
                    </a:cubicBezTo>
                    <a:cubicBezTo>
                      <a:pt x="5" y="258"/>
                      <a:pt x="18" y="267"/>
                      <a:pt x="23" y="267"/>
                    </a:cubicBezTo>
                    <a:cubicBezTo>
                      <a:pt x="34" y="267"/>
                      <a:pt x="102" y="243"/>
                      <a:pt x="127" y="222"/>
                    </a:cubicBezTo>
                    <a:cubicBezTo>
                      <a:pt x="148" y="204"/>
                      <a:pt x="206" y="102"/>
                      <a:pt x="224" y="70"/>
                    </a:cubicBezTo>
                    <a:cubicBezTo>
                      <a:pt x="251" y="68"/>
                      <a:pt x="276" y="49"/>
                      <a:pt x="285" y="41"/>
                    </a:cubicBezTo>
                    <a:cubicBezTo>
                      <a:pt x="331" y="20"/>
                      <a:pt x="331" y="20"/>
                      <a:pt x="331" y="20"/>
                    </a:cubicBezTo>
                    <a:cubicBezTo>
                      <a:pt x="337" y="18"/>
                      <a:pt x="340" y="11"/>
                      <a:pt x="337" y="5"/>
                    </a:cubicBezTo>
                    <a:cubicBezTo>
                      <a:pt x="336" y="3"/>
                      <a:pt x="335" y="1"/>
                      <a:pt x="333" y="0"/>
                    </a:cubicBezTo>
                    <a:cubicBezTo>
                      <a:pt x="333" y="0"/>
                      <a:pt x="333" y="1"/>
                      <a:pt x="333" y="1"/>
                    </a:cubicBezTo>
                    <a:cubicBezTo>
                      <a:pt x="336" y="7"/>
                      <a:pt x="333" y="14"/>
                      <a:pt x="327" y="16"/>
                    </a:cubicBezTo>
                    <a:close/>
                  </a:path>
                </a:pathLst>
              </a:custGeom>
              <a:solidFill>
                <a:srgbClr val="E2B7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5" name="Freeform 87"/>
              <p:cNvSpPr>
                <a:spLocks/>
              </p:cNvSpPr>
              <p:nvPr/>
            </p:nvSpPr>
            <p:spPr bwMode="auto">
              <a:xfrm>
                <a:off x="9293226" y="4076700"/>
                <a:ext cx="227013" cy="147638"/>
              </a:xfrm>
              <a:custGeom>
                <a:avLst/>
                <a:gdLst>
                  <a:gd name="T0" fmla="*/ 61 w 69"/>
                  <a:gd name="T1" fmla="*/ 21 h 45"/>
                  <a:gd name="T2" fmla="*/ 67 w 69"/>
                  <a:gd name="T3" fmla="*/ 6 h 45"/>
                  <a:gd name="T4" fmla="*/ 62 w 69"/>
                  <a:gd name="T5" fmla="*/ 0 h 45"/>
                  <a:gd name="T6" fmla="*/ 63 w 69"/>
                  <a:gd name="T7" fmla="*/ 2 h 45"/>
                  <a:gd name="T8" fmla="*/ 57 w 69"/>
                  <a:gd name="T9" fmla="*/ 17 h 45"/>
                  <a:gd name="T10" fmla="*/ 0 w 69"/>
                  <a:gd name="T11" fmla="*/ 42 h 45"/>
                  <a:gd name="T12" fmla="*/ 6 w 69"/>
                  <a:gd name="T13" fmla="*/ 45 h 45"/>
                  <a:gd name="T14" fmla="*/ 61 w 69"/>
                  <a:gd name="T15" fmla="*/ 21 h 4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9" h="45">
                    <a:moveTo>
                      <a:pt x="61" y="21"/>
                    </a:moveTo>
                    <a:cubicBezTo>
                      <a:pt x="67" y="18"/>
                      <a:pt x="69" y="11"/>
                      <a:pt x="67" y="6"/>
                    </a:cubicBezTo>
                    <a:cubicBezTo>
                      <a:pt x="65" y="3"/>
                      <a:pt x="64" y="2"/>
                      <a:pt x="62" y="0"/>
                    </a:cubicBezTo>
                    <a:cubicBezTo>
                      <a:pt x="62" y="1"/>
                      <a:pt x="62" y="1"/>
                      <a:pt x="63" y="2"/>
                    </a:cubicBezTo>
                    <a:cubicBezTo>
                      <a:pt x="65" y="7"/>
                      <a:pt x="63" y="14"/>
                      <a:pt x="57" y="17"/>
                    </a:cubicBezTo>
                    <a:cubicBezTo>
                      <a:pt x="0" y="42"/>
                      <a:pt x="0" y="42"/>
                      <a:pt x="0" y="42"/>
                    </a:cubicBezTo>
                    <a:cubicBezTo>
                      <a:pt x="3" y="42"/>
                      <a:pt x="4" y="42"/>
                      <a:pt x="6" y="45"/>
                    </a:cubicBezTo>
                    <a:lnTo>
                      <a:pt x="61" y="21"/>
                    </a:lnTo>
                    <a:close/>
                  </a:path>
                </a:pathLst>
              </a:custGeom>
              <a:solidFill>
                <a:srgbClr val="E2B7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6" name="Freeform 88"/>
              <p:cNvSpPr>
                <a:spLocks/>
              </p:cNvSpPr>
              <p:nvPr/>
            </p:nvSpPr>
            <p:spPr bwMode="auto">
              <a:xfrm>
                <a:off x="9271001" y="3981450"/>
                <a:ext cx="223838" cy="157163"/>
              </a:xfrm>
              <a:custGeom>
                <a:avLst/>
                <a:gdLst>
                  <a:gd name="T0" fmla="*/ 56 w 68"/>
                  <a:gd name="T1" fmla="*/ 16 h 48"/>
                  <a:gd name="T2" fmla="*/ 0 w 68"/>
                  <a:gd name="T3" fmla="*/ 44 h 48"/>
                  <a:gd name="T4" fmla="*/ 6 w 68"/>
                  <a:gd name="T5" fmla="*/ 48 h 48"/>
                  <a:gd name="T6" fmla="*/ 34 w 68"/>
                  <a:gd name="T7" fmla="*/ 34 h 48"/>
                  <a:gd name="T8" fmla="*/ 60 w 68"/>
                  <a:gd name="T9" fmla="*/ 20 h 48"/>
                  <a:gd name="T10" fmla="*/ 65 w 68"/>
                  <a:gd name="T11" fmla="*/ 5 h 48"/>
                  <a:gd name="T12" fmla="*/ 60 w 68"/>
                  <a:gd name="T13" fmla="*/ 0 h 48"/>
                  <a:gd name="T14" fmla="*/ 61 w 68"/>
                  <a:gd name="T15" fmla="*/ 1 h 48"/>
                  <a:gd name="T16" fmla="*/ 56 w 68"/>
                  <a:gd name="T17" fmla="*/ 16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8" h="48">
                    <a:moveTo>
                      <a:pt x="56" y="16"/>
                    </a:moveTo>
                    <a:cubicBezTo>
                      <a:pt x="0" y="44"/>
                      <a:pt x="0" y="44"/>
                      <a:pt x="0" y="44"/>
                    </a:cubicBezTo>
                    <a:cubicBezTo>
                      <a:pt x="2" y="44"/>
                      <a:pt x="6" y="46"/>
                      <a:pt x="6" y="48"/>
                    </a:cubicBezTo>
                    <a:cubicBezTo>
                      <a:pt x="34" y="34"/>
                      <a:pt x="34" y="34"/>
                      <a:pt x="34" y="34"/>
                    </a:cubicBezTo>
                    <a:cubicBezTo>
                      <a:pt x="60" y="20"/>
                      <a:pt x="60" y="20"/>
                      <a:pt x="60" y="20"/>
                    </a:cubicBezTo>
                    <a:cubicBezTo>
                      <a:pt x="66" y="17"/>
                      <a:pt x="68" y="10"/>
                      <a:pt x="65" y="5"/>
                    </a:cubicBezTo>
                    <a:cubicBezTo>
                      <a:pt x="64" y="3"/>
                      <a:pt x="62" y="1"/>
                      <a:pt x="60" y="0"/>
                    </a:cubicBezTo>
                    <a:cubicBezTo>
                      <a:pt x="61" y="1"/>
                      <a:pt x="61" y="1"/>
                      <a:pt x="61" y="1"/>
                    </a:cubicBezTo>
                    <a:cubicBezTo>
                      <a:pt x="64" y="6"/>
                      <a:pt x="62" y="13"/>
                      <a:pt x="56" y="16"/>
                    </a:cubicBezTo>
                    <a:close/>
                  </a:path>
                </a:pathLst>
              </a:custGeom>
              <a:solidFill>
                <a:srgbClr val="E2B7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7" name="Freeform 89"/>
              <p:cNvSpPr>
                <a:spLocks/>
              </p:cNvSpPr>
              <p:nvPr/>
            </p:nvSpPr>
            <p:spPr bwMode="auto">
              <a:xfrm>
                <a:off x="9345614" y="3735388"/>
                <a:ext cx="273050" cy="514350"/>
              </a:xfrm>
              <a:custGeom>
                <a:avLst/>
                <a:gdLst>
                  <a:gd name="T0" fmla="*/ 53 w 83"/>
                  <a:gd name="T1" fmla="*/ 8 h 157"/>
                  <a:gd name="T2" fmla="*/ 74 w 83"/>
                  <a:gd name="T3" fmla="*/ 58 h 157"/>
                  <a:gd name="T4" fmla="*/ 83 w 83"/>
                  <a:gd name="T5" fmla="*/ 124 h 157"/>
                  <a:gd name="T6" fmla="*/ 35 w 83"/>
                  <a:gd name="T7" fmla="*/ 157 h 157"/>
                  <a:gd name="T8" fmla="*/ 25 w 83"/>
                  <a:gd name="T9" fmla="*/ 145 h 157"/>
                  <a:gd name="T10" fmla="*/ 43 w 83"/>
                  <a:gd name="T11" fmla="*/ 73 h 157"/>
                  <a:gd name="T12" fmla="*/ 37 w 83"/>
                  <a:gd name="T13" fmla="*/ 49 h 157"/>
                  <a:gd name="T14" fmla="*/ 53 w 83"/>
                  <a:gd name="T15" fmla="*/ 8 h 15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3" h="157">
                    <a:moveTo>
                      <a:pt x="53" y="8"/>
                    </a:moveTo>
                    <a:cubicBezTo>
                      <a:pt x="53" y="31"/>
                      <a:pt x="74" y="58"/>
                      <a:pt x="74" y="58"/>
                    </a:cubicBezTo>
                    <a:cubicBezTo>
                      <a:pt x="83" y="124"/>
                      <a:pt x="83" y="124"/>
                      <a:pt x="83" y="124"/>
                    </a:cubicBezTo>
                    <a:cubicBezTo>
                      <a:pt x="35" y="157"/>
                      <a:pt x="35" y="157"/>
                      <a:pt x="35" y="157"/>
                    </a:cubicBezTo>
                    <a:cubicBezTo>
                      <a:pt x="31" y="154"/>
                      <a:pt x="29" y="151"/>
                      <a:pt x="25" y="145"/>
                    </a:cubicBezTo>
                    <a:cubicBezTo>
                      <a:pt x="0" y="107"/>
                      <a:pt x="41" y="77"/>
                      <a:pt x="43" y="73"/>
                    </a:cubicBezTo>
                    <a:cubicBezTo>
                      <a:pt x="44" y="70"/>
                      <a:pt x="42" y="59"/>
                      <a:pt x="37" y="49"/>
                    </a:cubicBezTo>
                    <a:cubicBezTo>
                      <a:pt x="21" y="24"/>
                      <a:pt x="37" y="0"/>
                      <a:pt x="53" y="8"/>
                    </a:cubicBezTo>
                    <a:close/>
                  </a:path>
                </a:pathLst>
              </a:custGeom>
              <a:solidFill>
                <a:srgbClr val="F7CCA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8" name="Freeform 90"/>
              <p:cNvSpPr>
                <a:spLocks/>
              </p:cNvSpPr>
              <p:nvPr/>
            </p:nvSpPr>
            <p:spPr bwMode="auto">
              <a:xfrm>
                <a:off x="9132889" y="3870325"/>
                <a:ext cx="265113" cy="176213"/>
              </a:xfrm>
              <a:custGeom>
                <a:avLst/>
                <a:gdLst>
                  <a:gd name="T0" fmla="*/ 80 w 81"/>
                  <a:gd name="T1" fmla="*/ 43 h 54"/>
                  <a:gd name="T2" fmla="*/ 73 w 81"/>
                  <a:gd name="T3" fmla="*/ 31 h 54"/>
                  <a:gd name="T4" fmla="*/ 19 w 81"/>
                  <a:gd name="T5" fmla="*/ 3 h 54"/>
                  <a:gd name="T6" fmla="*/ 3 w 81"/>
                  <a:gd name="T7" fmla="*/ 8 h 54"/>
                  <a:gd name="T8" fmla="*/ 8 w 81"/>
                  <a:gd name="T9" fmla="*/ 24 h 54"/>
                  <a:gd name="T10" fmla="*/ 63 w 81"/>
                  <a:gd name="T11" fmla="*/ 51 h 54"/>
                  <a:gd name="T12" fmla="*/ 78 w 81"/>
                  <a:gd name="T13" fmla="*/ 46 h 54"/>
                  <a:gd name="T14" fmla="*/ 80 w 81"/>
                  <a:gd name="T15" fmla="*/ 43 h 5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1" h="54">
                    <a:moveTo>
                      <a:pt x="80" y="43"/>
                    </a:moveTo>
                    <a:cubicBezTo>
                      <a:pt x="81" y="38"/>
                      <a:pt x="78" y="33"/>
                      <a:pt x="73" y="31"/>
                    </a:cubicBezTo>
                    <a:cubicBezTo>
                      <a:pt x="19" y="3"/>
                      <a:pt x="19" y="3"/>
                      <a:pt x="19" y="3"/>
                    </a:cubicBezTo>
                    <a:cubicBezTo>
                      <a:pt x="13" y="0"/>
                      <a:pt x="6" y="2"/>
                      <a:pt x="3" y="8"/>
                    </a:cubicBezTo>
                    <a:cubicBezTo>
                      <a:pt x="0" y="14"/>
                      <a:pt x="2" y="21"/>
                      <a:pt x="8" y="24"/>
                    </a:cubicBezTo>
                    <a:cubicBezTo>
                      <a:pt x="63" y="51"/>
                      <a:pt x="63" y="51"/>
                      <a:pt x="63" y="51"/>
                    </a:cubicBezTo>
                    <a:cubicBezTo>
                      <a:pt x="68" y="54"/>
                      <a:pt x="75" y="52"/>
                      <a:pt x="78" y="46"/>
                    </a:cubicBezTo>
                    <a:cubicBezTo>
                      <a:pt x="79" y="45"/>
                      <a:pt x="79" y="44"/>
                      <a:pt x="80" y="43"/>
                    </a:cubicBezTo>
                  </a:path>
                </a:pathLst>
              </a:custGeom>
              <a:solidFill>
                <a:srgbClr val="F7CCA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9" name="Freeform 91"/>
              <p:cNvSpPr>
                <a:spLocks/>
              </p:cNvSpPr>
              <p:nvPr/>
            </p:nvSpPr>
            <p:spPr bwMode="auto">
              <a:xfrm>
                <a:off x="9069389" y="3944938"/>
                <a:ext cx="282575" cy="190500"/>
              </a:xfrm>
              <a:custGeom>
                <a:avLst/>
                <a:gdLst>
                  <a:gd name="T0" fmla="*/ 85 w 86"/>
                  <a:gd name="T1" fmla="*/ 47 h 58"/>
                  <a:gd name="T2" fmla="*/ 79 w 86"/>
                  <a:gd name="T3" fmla="*/ 34 h 58"/>
                  <a:gd name="T4" fmla="*/ 19 w 86"/>
                  <a:gd name="T5" fmla="*/ 3 h 58"/>
                  <a:gd name="T6" fmla="*/ 3 w 86"/>
                  <a:gd name="T7" fmla="*/ 8 h 58"/>
                  <a:gd name="T8" fmla="*/ 8 w 86"/>
                  <a:gd name="T9" fmla="*/ 24 h 58"/>
                  <a:gd name="T10" fmla="*/ 68 w 86"/>
                  <a:gd name="T11" fmla="*/ 55 h 58"/>
                  <a:gd name="T12" fmla="*/ 84 w 86"/>
                  <a:gd name="T13" fmla="*/ 50 h 58"/>
                  <a:gd name="T14" fmla="*/ 85 w 86"/>
                  <a:gd name="T15" fmla="*/ 47 h 5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58">
                    <a:moveTo>
                      <a:pt x="85" y="47"/>
                    </a:moveTo>
                    <a:cubicBezTo>
                      <a:pt x="86" y="42"/>
                      <a:pt x="84" y="36"/>
                      <a:pt x="79" y="34"/>
                    </a:cubicBezTo>
                    <a:cubicBezTo>
                      <a:pt x="19" y="3"/>
                      <a:pt x="19" y="3"/>
                      <a:pt x="19" y="3"/>
                    </a:cubicBezTo>
                    <a:cubicBezTo>
                      <a:pt x="13" y="0"/>
                      <a:pt x="6" y="2"/>
                      <a:pt x="3" y="8"/>
                    </a:cubicBezTo>
                    <a:cubicBezTo>
                      <a:pt x="0" y="14"/>
                      <a:pt x="2" y="21"/>
                      <a:pt x="8" y="24"/>
                    </a:cubicBezTo>
                    <a:cubicBezTo>
                      <a:pt x="68" y="55"/>
                      <a:pt x="68" y="55"/>
                      <a:pt x="68" y="55"/>
                    </a:cubicBezTo>
                    <a:cubicBezTo>
                      <a:pt x="74" y="58"/>
                      <a:pt x="81" y="55"/>
                      <a:pt x="84" y="50"/>
                    </a:cubicBezTo>
                    <a:cubicBezTo>
                      <a:pt x="85" y="49"/>
                      <a:pt x="85" y="48"/>
                      <a:pt x="85" y="47"/>
                    </a:cubicBezTo>
                  </a:path>
                </a:pathLst>
              </a:custGeom>
              <a:solidFill>
                <a:srgbClr val="F7CCA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0" name="Freeform 92"/>
              <p:cNvSpPr>
                <a:spLocks/>
              </p:cNvSpPr>
              <p:nvPr/>
            </p:nvSpPr>
            <p:spPr bwMode="auto">
              <a:xfrm>
                <a:off x="9043989" y="4040188"/>
                <a:ext cx="265113" cy="169863"/>
              </a:xfrm>
              <a:custGeom>
                <a:avLst/>
                <a:gdLst>
                  <a:gd name="T0" fmla="*/ 81 w 81"/>
                  <a:gd name="T1" fmla="*/ 40 h 52"/>
                  <a:gd name="T2" fmla="*/ 74 w 81"/>
                  <a:gd name="T3" fmla="*/ 28 h 52"/>
                  <a:gd name="T4" fmla="*/ 18 w 81"/>
                  <a:gd name="T5" fmla="*/ 3 h 52"/>
                  <a:gd name="T6" fmla="*/ 2 w 81"/>
                  <a:gd name="T7" fmla="*/ 9 h 52"/>
                  <a:gd name="T8" fmla="*/ 8 w 81"/>
                  <a:gd name="T9" fmla="*/ 24 h 52"/>
                  <a:gd name="T10" fmla="*/ 64 w 81"/>
                  <a:gd name="T11" fmla="*/ 49 h 52"/>
                  <a:gd name="T12" fmla="*/ 80 w 81"/>
                  <a:gd name="T13" fmla="*/ 43 h 52"/>
                  <a:gd name="T14" fmla="*/ 81 w 81"/>
                  <a:gd name="T15" fmla="*/ 40 h 5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1" h="52">
                    <a:moveTo>
                      <a:pt x="81" y="40"/>
                    </a:moveTo>
                    <a:cubicBezTo>
                      <a:pt x="81" y="35"/>
                      <a:pt x="79" y="30"/>
                      <a:pt x="74" y="28"/>
                    </a:cubicBezTo>
                    <a:cubicBezTo>
                      <a:pt x="18" y="3"/>
                      <a:pt x="18" y="3"/>
                      <a:pt x="18" y="3"/>
                    </a:cubicBezTo>
                    <a:cubicBezTo>
                      <a:pt x="12" y="0"/>
                      <a:pt x="5" y="3"/>
                      <a:pt x="2" y="9"/>
                    </a:cubicBezTo>
                    <a:cubicBezTo>
                      <a:pt x="0" y="15"/>
                      <a:pt x="2" y="22"/>
                      <a:pt x="8" y="24"/>
                    </a:cubicBezTo>
                    <a:cubicBezTo>
                      <a:pt x="64" y="49"/>
                      <a:pt x="64" y="49"/>
                      <a:pt x="64" y="49"/>
                    </a:cubicBezTo>
                    <a:cubicBezTo>
                      <a:pt x="70" y="52"/>
                      <a:pt x="77" y="49"/>
                      <a:pt x="80" y="43"/>
                    </a:cubicBezTo>
                    <a:cubicBezTo>
                      <a:pt x="80" y="42"/>
                      <a:pt x="81" y="41"/>
                      <a:pt x="81" y="40"/>
                    </a:cubicBezTo>
                  </a:path>
                </a:pathLst>
              </a:custGeom>
              <a:solidFill>
                <a:srgbClr val="F7CCA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1" name="Freeform 93"/>
              <p:cNvSpPr>
                <a:spLocks/>
              </p:cNvSpPr>
              <p:nvPr/>
            </p:nvSpPr>
            <p:spPr bwMode="auto">
              <a:xfrm>
                <a:off x="9059864" y="4154488"/>
                <a:ext cx="269875" cy="171450"/>
              </a:xfrm>
              <a:custGeom>
                <a:avLst/>
                <a:gdLst>
                  <a:gd name="T0" fmla="*/ 81 w 82"/>
                  <a:gd name="T1" fmla="*/ 40 h 52"/>
                  <a:gd name="T2" fmla="*/ 74 w 82"/>
                  <a:gd name="T3" fmla="*/ 28 h 52"/>
                  <a:gd name="T4" fmla="*/ 18 w 82"/>
                  <a:gd name="T5" fmla="*/ 3 h 52"/>
                  <a:gd name="T6" fmla="*/ 3 w 82"/>
                  <a:gd name="T7" fmla="*/ 8 h 52"/>
                  <a:gd name="T8" fmla="*/ 8 w 82"/>
                  <a:gd name="T9" fmla="*/ 24 h 52"/>
                  <a:gd name="T10" fmla="*/ 65 w 82"/>
                  <a:gd name="T11" fmla="*/ 49 h 52"/>
                  <a:gd name="T12" fmla="*/ 80 w 82"/>
                  <a:gd name="T13" fmla="*/ 43 h 52"/>
                  <a:gd name="T14" fmla="*/ 81 w 82"/>
                  <a:gd name="T15" fmla="*/ 40 h 5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2" h="52">
                    <a:moveTo>
                      <a:pt x="81" y="40"/>
                    </a:moveTo>
                    <a:cubicBezTo>
                      <a:pt x="82" y="35"/>
                      <a:pt x="79" y="30"/>
                      <a:pt x="74" y="28"/>
                    </a:cubicBezTo>
                    <a:cubicBezTo>
                      <a:pt x="18" y="3"/>
                      <a:pt x="18" y="3"/>
                      <a:pt x="18" y="3"/>
                    </a:cubicBezTo>
                    <a:cubicBezTo>
                      <a:pt x="12" y="0"/>
                      <a:pt x="5" y="3"/>
                      <a:pt x="3" y="8"/>
                    </a:cubicBezTo>
                    <a:cubicBezTo>
                      <a:pt x="0" y="14"/>
                      <a:pt x="3" y="21"/>
                      <a:pt x="8" y="24"/>
                    </a:cubicBezTo>
                    <a:cubicBezTo>
                      <a:pt x="65" y="49"/>
                      <a:pt x="65" y="49"/>
                      <a:pt x="65" y="49"/>
                    </a:cubicBezTo>
                    <a:cubicBezTo>
                      <a:pt x="70" y="52"/>
                      <a:pt x="77" y="49"/>
                      <a:pt x="80" y="43"/>
                    </a:cubicBezTo>
                    <a:cubicBezTo>
                      <a:pt x="80" y="42"/>
                      <a:pt x="81" y="41"/>
                      <a:pt x="81" y="40"/>
                    </a:cubicBezTo>
                  </a:path>
                </a:pathLst>
              </a:custGeom>
              <a:solidFill>
                <a:srgbClr val="F7CCA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2" name="Freeform 94"/>
              <p:cNvSpPr>
                <a:spLocks/>
              </p:cNvSpPr>
              <p:nvPr/>
            </p:nvSpPr>
            <p:spPr bwMode="auto">
              <a:xfrm>
                <a:off x="9228139" y="3971925"/>
                <a:ext cx="404813" cy="447675"/>
              </a:xfrm>
              <a:custGeom>
                <a:avLst/>
                <a:gdLst>
                  <a:gd name="T0" fmla="*/ 115 w 123"/>
                  <a:gd name="T1" fmla="*/ 90 h 137"/>
                  <a:gd name="T2" fmla="*/ 82 w 123"/>
                  <a:gd name="T3" fmla="*/ 129 h 137"/>
                  <a:gd name="T4" fmla="*/ 0 w 123"/>
                  <a:gd name="T5" fmla="*/ 97 h 137"/>
                  <a:gd name="T6" fmla="*/ 10 w 123"/>
                  <a:gd name="T7" fmla="*/ 52 h 137"/>
                  <a:gd name="T8" fmla="*/ 44 w 123"/>
                  <a:gd name="T9" fmla="*/ 0 h 137"/>
                  <a:gd name="T10" fmla="*/ 116 w 123"/>
                  <a:gd name="T11" fmla="*/ 28 h 137"/>
                  <a:gd name="T12" fmla="*/ 115 w 123"/>
                  <a:gd name="T13" fmla="*/ 90 h 137"/>
                </a:gdLst>
                <a:ahLst/>
                <a:cxnLst>
                  <a:cxn ang="0">
                    <a:pos x="T0" y="T1"/>
                  </a:cxn>
                  <a:cxn ang="0">
                    <a:pos x="T2" y="T3"/>
                  </a:cxn>
                  <a:cxn ang="0">
                    <a:pos x="T4" y="T5"/>
                  </a:cxn>
                  <a:cxn ang="0">
                    <a:pos x="T6" y="T7"/>
                  </a:cxn>
                  <a:cxn ang="0">
                    <a:pos x="T8" y="T9"/>
                  </a:cxn>
                  <a:cxn ang="0">
                    <a:pos x="T10" y="T11"/>
                  </a:cxn>
                  <a:cxn ang="0">
                    <a:pos x="T12" y="T13"/>
                  </a:cxn>
                </a:cxnLst>
                <a:rect l="0" t="0" r="r" b="b"/>
                <a:pathLst>
                  <a:path w="123" h="137">
                    <a:moveTo>
                      <a:pt x="115" y="90"/>
                    </a:moveTo>
                    <a:cubicBezTo>
                      <a:pt x="108" y="117"/>
                      <a:pt x="82" y="129"/>
                      <a:pt x="82" y="129"/>
                    </a:cubicBezTo>
                    <a:cubicBezTo>
                      <a:pt x="40" y="137"/>
                      <a:pt x="0" y="97"/>
                      <a:pt x="0" y="97"/>
                    </a:cubicBezTo>
                    <a:cubicBezTo>
                      <a:pt x="0" y="97"/>
                      <a:pt x="7" y="73"/>
                      <a:pt x="10" y="52"/>
                    </a:cubicBezTo>
                    <a:cubicBezTo>
                      <a:pt x="12" y="37"/>
                      <a:pt x="44" y="0"/>
                      <a:pt x="44" y="0"/>
                    </a:cubicBezTo>
                    <a:cubicBezTo>
                      <a:pt x="44" y="0"/>
                      <a:pt x="108" y="18"/>
                      <a:pt x="116" y="28"/>
                    </a:cubicBezTo>
                    <a:cubicBezTo>
                      <a:pt x="123" y="37"/>
                      <a:pt x="118" y="81"/>
                      <a:pt x="115" y="90"/>
                    </a:cubicBezTo>
                    <a:close/>
                  </a:path>
                </a:pathLst>
              </a:custGeom>
              <a:solidFill>
                <a:srgbClr val="F7CCA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3" name="Freeform 95"/>
              <p:cNvSpPr>
                <a:spLocks/>
              </p:cNvSpPr>
              <p:nvPr/>
            </p:nvSpPr>
            <p:spPr bwMode="auto">
              <a:xfrm>
                <a:off x="9424989" y="4203700"/>
                <a:ext cx="788988" cy="836613"/>
              </a:xfrm>
              <a:custGeom>
                <a:avLst/>
                <a:gdLst>
                  <a:gd name="T0" fmla="*/ 0 w 240"/>
                  <a:gd name="T1" fmla="*/ 49 h 255"/>
                  <a:gd name="T2" fmla="*/ 102 w 240"/>
                  <a:gd name="T3" fmla="*/ 210 h 255"/>
                  <a:gd name="T4" fmla="*/ 206 w 240"/>
                  <a:gd name="T5" fmla="*/ 255 h 255"/>
                  <a:gd name="T6" fmla="*/ 232 w 240"/>
                  <a:gd name="T7" fmla="*/ 197 h 255"/>
                  <a:gd name="T8" fmla="*/ 195 w 240"/>
                  <a:gd name="T9" fmla="*/ 104 h 255"/>
                  <a:gd name="T10" fmla="*/ 53 w 240"/>
                  <a:gd name="T11" fmla="*/ 0 h 255"/>
                  <a:gd name="T12" fmla="*/ 0 w 240"/>
                  <a:gd name="T13" fmla="*/ 49 h 255"/>
                </a:gdLst>
                <a:ahLst/>
                <a:cxnLst>
                  <a:cxn ang="0">
                    <a:pos x="T0" y="T1"/>
                  </a:cxn>
                  <a:cxn ang="0">
                    <a:pos x="T2" y="T3"/>
                  </a:cxn>
                  <a:cxn ang="0">
                    <a:pos x="T4" y="T5"/>
                  </a:cxn>
                  <a:cxn ang="0">
                    <a:pos x="T6" y="T7"/>
                  </a:cxn>
                  <a:cxn ang="0">
                    <a:pos x="T8" y="T9"/>
                  </a:cxn>
                  <a:cxn ang="0">
                    <a:pos x="T10" y="T11"/>
                  </a:cxn>
                  <a:cxn ang="0">
                    <a:pos x="T12" y="T13"/>
                  </a:cxn>
                </a:cxnLst>
                <a:rect l="0" t="0" r="r" b="b"/>
                <a:pathLst>
                  <a:path w="240" h="255">
                    <a:moveTo>
                      <a:pt x="0" y="49"/>
                    </a:moveTo>
                    <a:cubicBezTo>
                      <a:pt x="0" y="49"/>
                      <a:pt x="77" y="189"/>
                      <a:pt x="102" y="210"/>
                    </a:cubicBezTo>
                    <a:cubicBezTo>
                      <a:pt x="126" y="231"/>
                      <a:pt x="195" y="255"/>
                      <a:pt x="206" y="255"/>
                    </a:cubicBezTo>
                    <a:cubicBezTo>
                      <a:pt x="217" y="255"/>
                      <a:pt x="240" y="232"/>
                      <a:pt x="232" y="197"/>
                    </a:cubicBezTo>
                    <a:cubicBezTo>
                      <a:pt x="224" y="162"/>
                      <a:pt x="224" y="113"/>
                      <a:pt x="195" y="104"/>
                    </a:cubicBezTo>
                    <a:cubicBezTo>
                      <a:pt x="140" y="86"/>
                      <a:pt x="53" y="0"/>
                      <a:pt x="53" y="0"/>
                    </a:cubicBezTo>
                    <a:lnTo>
                      <a:pt x="0" y="49"/>
                    </a:lnTo>
                    <a:close/>
                  </a:path>
                </a:pathLst>
              </a:custGeom>
              <a:solidFill>
                <a:srgbClr val="F7CCA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4" name="Freeform 96"/>
              <p:cNvSpPr>
                <a:spLocks/>
              </p:cNvSpPr>
              <p:nvPr/>
            </p:nvSpPr>
            <p:spPr bwMode="auto">
              <a:xfrm>
                <a:off x="9132889" y="3879850"/>
                <a:ext cx="219075" cy="150813"/>
              </a:xfrm>
              <a:custGeom>
                <a:avLst/>
                <a:gdLst>
                  <a:gd name="T0" fmla="*/ 12 w 67"/>
                  <a:gd name="T1" fmla="*/ 17 h 46"/>
                  <a:gd name="T2" fmla="*/ 67 w 67"/>
                  <a:gd name="T3" fmla="*/ 44 h 46"/>
                  <a:gd name="T4" fmla="*/ 58 w 67"/>
                  <a:gd name="T5" fmla="*/ 46 h 46"/>
                  <a:gd name="T6" fmla="*/ 8 w 67"/>
                  <a:gd name="T7" fmla="*/ 21 h 46"/>
                  <a:gd name="T8" fmla="*/ 3 w 67"/>
                  <a:gd name="T9" fmla="*/ 5 h 46"/>
                  <a:gd name="T10" fmla="*/ 7 w 67"/>
                  <a:gd name="T11" fmla="*/ 0 h 46"/>
                  <a:gd name="T12" fmla="*/ 7 w 67"/>
                  <a:gd name="T13" fmla="*/ 1 h 46"/>
                  <a:gd name="T14" fmla="*/ 12 w 67"/>
                  <a:gd name="T15" fmla="*/ 17 h 4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7" h="46">
                    <a:moveTo>
                      <a:pt x="12" y="17"/>
                    </a:moveTo>
                    <a:cubicBezTo>
                      <a:pt x="67" y="44"/>
                      <a:pt x="67" y="44"/>
                      <a:pt x="67" y="44"/>
                    </a:cubicBezTo>
                    <a:cubicBezTo>
                      <a:pt x="61" y="43"/>
                      <a:pt x="58" y="46"/>
                      <a:pt x="58" y="46"/>
                    </a:cubicBezTo>
                    <a:cubicBezTo>
                      <a:pt x="8" y="21"/>
                      <a:pt x="8" y="21"/>
                      <a:pt x="8" y="21"/>
                    </a:cubicBezTo>
                    <a:cubicBezTo>
                      <a:pt x="2" y="18"/>
                      <a:pt x="0" y="11"/>
                      <a:pt x="3" y="5"/>
                    </a:cubicBezTo>
                    <a:cubicBezTo>
                      <a:pt x="4" y="3"/>
                      <a:pt x="6" y="1"/>
                      <a:pt x="7" y="0"/>
                    </a:cubicBezTo>
                    <a:cubicBezTo>
                      <a:pt x="7" y="1"/>
                      <a:pt x="7" y="1"/>
                      <a:pt x="7" y="1"/>
                    </a:cubicBezTo>
                    <a:cubicBezTo>
                      <a:pt x="4" y="7"/>
                      <a:pt x="6" y="14"/>
                      <a:pt x="12" y="17"/>
                    </a:cubicBezTo>
                    <a:close/>
                  </a:path>
                </a:pathLst>
              </a:custGeom>
              <a:solidFill>
                <a:srgbClr val="E2B7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5" name="Freeform 97"/>
              <p:cNvSpPr>
                <a:spLocks/>
              </p:cNvSpPr>
              <p:nvPr/>
            </p:nvSpPr>
            <p:spPr bwMode="auto">
              <a:xfrm>
                <a:off x="9059864" y="4164013"/>
                <a:ext cx="1117600" cy="876300"/>
              </a:xfrm>
              <a:custGeom>
                <a:avLst/>
                <a:gdLst>
                  <a:gd name="T0" fmla="*/ 12 w 340"/>
                  <a:gd name="T1" fmla="*/ 17 h 267"/>
                  <a:gd name="T2" fmla="*/ 59 w 340"/>
                  <a:gd name="T3" fmla="*/ 38 h 267"/>
                  <a:gd name="T4" fmla="*/ 120 w 340"/>
                  <a:gd name="T5" fmla="*/ 67 h 267"/>
                  <a:gd name="T6" fmla="*/ 227 w 340"/>
                  <a:gd name="T7" fmla="*/ 197 h 267"/>
                  <a:gd name="T8" fmla="*/ 308 w 340"/>
                  <a:gd name="T9" fmla="*/ 235 h 267"/>
                  <a:gd name="T10" fmla="*/ 340 w 340"/>
                  <a:gd name="T11" fmla="*/ 246 h 267"/>
                  <a:gd name="T12" fmla="*/ 317 w 340"/>
                  <a:gd name="T13" fmla="*/ 267 h 267"/>
                  <a:gd name="T14" fmla="*/ 213 w 340"/>
                  <a:gd name="T15" fmla="*/ 222 h 267"/>
                  <a:gd name="T16" fmla="*/ 116 w 340"/>
                  <a:gd name="T17" fmla="*/ 71 h 267"/>
                  <a:gd name="T18" fmla="*/ 55 w 340"/>
                  <a:gd name="T19" fmla="*/ 42 h 267"/>
                  <a:gd name="T20" fmla="*/ 8 w 340"/>
                  <a:gd name="T21" fmla="*/ 21 h 267"/>
                  <a:gd name="T22" fmla="*/ 3 w 340"/>
                  <a:gd name="T23" fmla="*/ 5 h 267"/>
                  <a:gd name="T24" fmla="*/ 7 w 340"/>
                  <a:gd name="T25" fmla="*/ 0 h 267"/>
                  <a:gd name="T26" fmla="*/ 7 w 340"/>
                  <a:gd name="T27" fmla="*/ 1 h 267"/>
                  <a:gd name="T28" fmla="*/ 12 w 340"/>
                  <a:gd name="T29" fmla="*/ 17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40" h="267">
                    <a:moveTo>
                      <a:pt x="12" y="17"/>
                    </a:moveTo>
                    <a:cubicBezTo>
                      <a:pt x="59" y="38"/>
                      <a:pt x="59" y="38"/>
                      <a:pt x="59" y="38"/>
                    </a:cubicBezTo>
                    <a:cubicBezTo>
                      <a:pt x="68" y="45"/>
                      <a:pt x="92" y="64"/>
                      <a:pt x="120" y="67"/>
                    </a:cubicBezTo>
                    <a:cubicBezTo>
                      <a:pt x="137" y="98"/>
                      <a:pt x="207" y="179"/>
                      <a:pt x="227" y="197"/>
                    </a:cubicBezTo>
                    <a:cubicBezTo>
                      <a:pt x="252" y="219"/>
                      <a:pt x="297" y="235"/>
                      <a:pt x="308" y="235"/>
                    </a:cubicBezTo>
                    <a:cubicBezTo>
                      <a:pt x="311" y="235"/>
                      <a:pt x="336" y="249"/>
                      <a:pt x="340" y="246"/>
                    </a:cubicBezTo>
                    <a:cubicBezTo>
                      <a:pt x="334" y="259"/>
                      <a:pt x="321" y="267"/>
                      <a:pt x="317" y="267"/>
                    </a:cubicBezTo>
                    <a:cubicBezTo>
                      <a:pt x="306" y="267"/>
                      <a:pt x="237" y="243"/>
                      <a:pt x="213" y="222"/>
                    </a:cubicBezTo>
                    <a:cubicBezTo>
                      <a:pt x="192" y="204"/>
                      <a:pt x="133" y="102"/>
                      <a:pt x="116" y="71"/>
                    </a:cubicBezTo>
                    <a:cubicBezTo>
                      <a:pt x="88" y="68"/>
                      <a:pt x="64" y="50"/>
                      <a:pt x="55" y="42"/>
                    </a:cubicBezTo>
                    <a:cubicBezTo>
                      <a:pt x="8" y="21"/>
                      <a:pt x="8" y="21"/>
                      <a:pt x="8" y="21"/>
                    </a:cubicBezTo>
                    <a:cubicBezTo>
                      <a:pt x="3" y="18"/>
                      <a:pt x="0" y="11"/>
                      <a:pt x="3" y="5"/>
                    </a:cubicBezTo>
                    <a:cubicBezTo>
                      <a:pt x="4" y="3"/>
                      <a:pt x="5" y="1"/>
                      <a:pt x="7" y="0"/>
                    </a:cubicBezTo>
                    <a:cubicBezTo>
                      <a:pt x="7" y="1"/>
                      <a:pt x="7" y="1"/>
                      <a:pt x="7" y="1"/>
                    </a:cubicBezTo>
                    <a:cubicBezTo>
                      <a:pt x="4" y="7"/>
                      <a:pt x="7" y="14"/>
                      <a:pt x="12" y="17"/>
                    </a:cubicBezTo>
                    <a:close/>
                  </a:path>
                </a:pathLst>
              </a:custGeom>
              <a:solidFill>
                <a:srgbClr val="E2B7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6" name="Freeform 98"/>
              <p:cNvSpPr>
                <a:spLocks/>
              </p:cNvSpPr>
              <p:nvPr/>
            </p:nvSpPr>
            <p:spPr bwMode="auto">
              <a:xfrm>
                <a:off x="9043989" y="4052888"/>
                <a:ext cx="227013" cy="147638"/>
              </a:xfrm>
              <a:custGeom>
                <a:avLst/>
                <a:gdLst>
                  <a:gd name="T0" fmla="*/ 8 w 69"/>
                  <a:gd name="T1" fmla="*/ 20 h 45"/>
                  <a:gd name="T2" fmla="*/ 2 w 69"/>
                  <a:gd name="T3" fmla="*/ 5 h 45"/>
                  <a:gd name="T4" fmla="*/ 7 w 69"/>
                  <a:gd name="T5" fmla="*/ 0 h 45"/>
                  <a:gd name="T6" fmla="*/ 6 w 69"/>
                  <a:gd name="T7" fmla="*/ 1 h 45"/>
                  <a:gd name="T8" fmla="*/ 12 w 69"/>
                  <a:gd name="T9" fmla="*/ 16 h 45"/>
                  <a:gd name="T10" fmla="*/ 69 w 69"/>
                  <a:gd name="T11" fmla="*/ 42 h 45"/>
                  <a:gd name="T12" fmla="*/ 63 w 69"/>
                  <a:gd name="T13" fmla="*/ 45 h 45"/>
                  <a:gd name="T14" fmla="*/ 8 w 69"/>
                  <a:gd name="T15" fmla="*/ 20 h 4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9" h="45">
                    <a:moveTo>
                      <a:pt x="8" y="20"/>
                    </a:moveTo>
                    <a:cubicBezTo>
                      <a:pt x="2" y="18"/>
                      <a:pt x="0" y="11"/>
                      <a:pt x="2" y="5"/>
                    </a:cubicBezTo>
                    <a:cubicBezTo>
                      <a:pt x="3" y="3"/>
                      <a:pt x="5" y="1"/>
                      <a:pt x="7" y="0"/>
                    </a:cubicBezTo>
                    <a:cubicBezTo>
                      <a:pt x="7" y="0"/>
                      <a:pt x="7" y="1"/>
                      <a:pt x="6" y="1"/>
                    </a:cubicBezTo>
                    <a:cubicBezTo>
                      <a:pt x="4" y="7"/>
                      <a:pt x="6" y="14"/>
                      <a:pt x="12" y="16"/>
                    </a:cubicBezTo>
                    <a:cubicBezTo>
                      <a:pt x="69" y="42"/>
                      <a:pt x="69" y="42"/>
                      <a:pt x="69" y="42"/>
                    </a:cubicBezTo>
                    <a:cubicBezTo>
                      <a:pt x="66" y="42"/>
                      <a:pt x="65" y="42"/>
                      <a:pt x="63" y="45"/>
                    </a:cubicBezTo>
                    <a:lnTo>
                      <a:pt x="8" y="20"/>
                    </a:lnTo>
                    <a:close/>
                  </a:path>
                </a:pathLst>
              </a:custGeom>
              <a:solidFill>
                <a:srgbClr val="E2B7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7" name="Freeform 99"/>
              <p:cNvSpPr>
                <a:spLocks/>
              </p:cNvSpPr>
              <p:nvPr/>
            </p:nvSpPr>
            <p:spPr bwMode="auto">
              <a:xfrm>
                <a:off x="9069389" y="3954463"/>
                <a:ext cx="223838" cy="157163"/>
              </a:xfrm>
              <a:custGeom>
                <a:avLst/>
                <a:gdLst>
                  <a:gd name="T0" fmla="*/ 12 w 68"/>
                  <a:gd name="T1" fmla="*/ 17 h 48"/>
                  <a:gd name="T2" fmla="*/ 68 w 68"/>
                  <a:gd name="T3" fmla="*/ 45 h 48"/>
                  <a:gd name="T4" fmla="*/ 61 w 68"/>
                  <a:gd name="T5" fmla="*/ 48 h 48"/>
                  <a:gd name="T6" fmla="*/ 34 w 68"/>
                  <a:gd name="T7" fmla="*/ 34 h 48"/>
                  <a:gd name="T8" fmla="*/ 8 w 68"/>
                  <a:gd name="T9" fmla="*/ 21 h 48"/>
                  <a:gd name="T10" fmla="*/ 3 w 68"/>
                  <a:gd name="T11" fmla="*/ 5 h 48"/>
                  <a:gd name="T12" fmla="*/ 7 w 68"/>
                  <a:gd name="T13" fmla="*/ 0 h 48"/>
                  <a:gd name="T14" fmla="*/ 7 w 68"/>
                  <a:gd name="T15" fmla="*/ 1 h 48"/>
                  <a:gd name="T16" fmla="*/ 12 w 68"/>
                  <a:gd name="T17" fmla="*/ 17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8" h="48">
                    <a:moveTo>
                      <a:pt x="12" y="17"/>
                    </a:moveTo>
                    <a:cubicBezTo>
                      <a:pt x="68" y="45"/>
                      <a:pt x="68" y="45"/>
                      <a:pt x="68" y="45"/>
                    </a:cubicBezTo>
                    <a:cubicBezTo>
                      <a:pt x="66" y="44"/>
                      <a:pt x="62" y="46"/>
                      <a:pt x="61" y="48"/>
                    </a:cubicBezTo>
                    <a:cubicBezTo>
                      <a:pt x="34" y="34"/>
                      <a:pt x="34" y="34"/>
                      <a:pt x="34" y="34"/>
                    </a:cubicBezTo>
                    <a:cubicBezTo>
                      <a:pt x="8" y="21"/>
                      <a:pt x="8" y="21"/>
                      <a:pt x="8" y="21"/>
                    </a:cubicBezTo>
                    <a:cubicBezTo>
                      <a:pt x="2" y="18"/>
                      <a:pt x="0" y="11"/>
                      <a:pt x="3" y="5"/>
                    </a:cubicBezTo>
                    <a:cubicBezTo>
                      <a:pt x="4" y="3"/>
                      <a:pt x="6" y="1"/>
                      <a:pt x="7" y="0"/>
                    </a:cubicBezTo>
                    <a:cubicBezTo>
                      <a:pt x="7" y="1"/>
                      <a:pt x="7" y="1"/>
                      <a:pt x="7" y="1"/>
                    </a:cubicBezTo>
                    <a:cubicBezTo>
                      <a:pt x="4" y="7"/>
                      <a:pt x="6" y="14"/>
                      <a:pt x="12" y="17"/>
                    </a:cubicBezTo>
                    <a:close/>
                  </a:path>
                </a:pathLst>
              </a:custGeom>
              <a:solidFill>
                <a:srgbClr val="E2B7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8" name="Freeform 100"/>
              <p:cNvSpPr>
                <a:spLocks/>
              </p:cNvSpPr>
              <p:nvPr/>
            </p:nvSpPr>
            <p:spPr bwMode="auto">
              <a:xfrm>
                <a:off x="6616701" y="3544888"/>
                <a:ext cx="1758950" cy="803275"/>
              </a:xfrm>
              <a:custGeom>
                <a:avLst/>
                <a:gdLst>
                  <a:gd name="T0" fmla="*/ 459 w 535"/>
                  <a:gd name="T1" fmla="*/ 0 h 245"/>
                  <a:gd name="T2" fmla="*/ 272 w 535"/>
                  <a:gd name="T3" fmla="*/ 0 h 245"/>
                  <a:gd name="T4" fmla="*/ 263 w 535"/>
                  <a:gd name="T5" fmla="*/ 0 h 245"/>
                  <a:gd name="T6" fmla="*/ 76 w 535"/>
                  <a:gd name="T7" fmla="*/ 0 h 245"/>
                  <a:gd name="T8" fmla="*/ 0 w 535"/>
                  <a:gd name="T9" fmla="*/ 76 h 245"/>
                  <a:gd name="T10" fmla="*/ 0 w 535"/>
                  <a:gd name="T11" fmla="*/ 76 h 245"/>
                  <a:gd name="T12" fmla="*/ 94 w 535"/>
                  <a:gd name="T13" fmla="*/ 196 h 245"/>
                  <a:gd name="T14" fmla="*/ 94 w 535"/>
                  <a:gd name="T15" fmla="*/ 245 h 245"/>
                  <a:gd name="T16" fmla="*/ 263 w 535"/>
                  <a:gd name="T17" fmla="*/ 245 h 245"/>
                  <a:gd name="T18" fmla="*/ 272 w 535"/>
                  <a:gd name="T19" fmla="*/ 245 h 245"/>
                  <a:gd name="T20" fmla="*/ 441 w 535"/>
                  <a:gd name="T21" fmla="*/ 245 h 245"/>
                  <a:gd name="T22" fmla="*/ 441 w 535"/>
                  <a:gd name="T23" fmla="*/ 204 h 245"/>
                  <a:gd name="T24" fmla="*/ 535 w 535"/>
                  <a:gd name="T25" fmla="*/ 76 h 245"/>
                  <a:gd name="T26" fmla="*/ 535 w 535"/>
                  <a:gd name="T27" fmla="*/ 76 h 245"/>
                  <a:gd name="T28" fmla="*/ 459 w 535"/>
                  <a:gd name="T29" fmla="*/ 0 h 2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35" h="245">
                    <a:moveTo>
                      <a:pt x="459" y="0"/>
                    </a:moveTo>
                    <a:cubicBezTo>
                      <a:pt x="272" y="0"/>
                      <a:pt x="272" y="0"/>
                      <a:pt x="272" y="0"/>
                    </a:cubicBezTo>
                    <a:cubicBezTo>
                      <a:pt x="263" y="0"/>
                      <a:pt x="263" y="0"/>
                      <a:pt x="263" y="0"/>
                    </a:cubicBezTo>
                    <a:cubicBezTo>
                      <a:pt x="76" y="0"/>
                      <a:pt x="76" y="0"/>
                      <a:pt x="76" y="0"/>
                    </a:cubicBezTo>
                    <a:cubicBezTo>
                      <a:pt x="34" y="0"/>
                      <a:pt x="0" y="34"/>
                      <a:pt x="0" y="76"/>
                    </a:cubicBezTo>
                    <a:cubicBezTo>
                      <a:pt x="0" y="76"/>
                      <a:pt x="0" y="15"/>
                      <a:pt x="0" y="76"/>
                    </a:cubicBezTo>
                    <a:cubicBezTo>
                      <a:pt x="0" y="203"/>
                      <a:pt x="94" y="196"/>
                      <a:pt x="94" y="196"/>
                    </a:cubicBezTo>
                    <a:cubicBezTo>
                      <a:pt x="94" y="136"/>
                      <a:pt x="94" y="187"/>
                      <a:pt x="94" y="245"/>
                    </a:cubicBezTo>
                    <a:cubicBezTo>
                      <a:pt x="263" y="245"/>
                      <a:pt x="263" y="245"/>
                      <a:pt x="263" y="245"/>
                    </a:cubicBezTo>
                    <a:cubicBezTo>
                      <a:pt x="272" y="245"/>
                      <a:pt x="272" y="245"/>
                      <a:pt x="272" y="245"/>
                    </a:cubicBezTo>
                    <a:cubicBezTo>
                      <a:pt x="441" y="245"/>
                      <a:pt x="441" y="245"/>
                      <a:pt x="441" y="245"/>
                    </a:cubicBezTo>
                    <a:cubicBezTo>
                      <a:pt x="441" y="204"/>
                      <a:pt x="441" y="204"/>
                      <a:pt x="441" y="204"/>
                    </a:cubicBezTo>
                    <a:cubicBezTo>
                      <a:pt x="441" y="204"/>
                      <a:pt x="535" y="196"/>
                      <a:pt x="535" y="76"/>
                    </a:cubicBezTo>
                    <a:cubicBezTo>
                      <a:pt x="535" y="22"/>
                      <a:pt x="535" y="76"/>
                      <a:pt x="535" y="76"/>
                    </a:cubicBezTo>
                    <a:cubicBezTo>
                      <a:pt x="535" y="34"/>
                      <a:pt x="501" y="0"/>
                      <a:pt x="459" y="0"/>
                    </a:cubicBezTo>
                  </a:path>
                </a:pathLst>
              </a:custGeom>
              <a:solidFill>
                <a:srgbClr val="00AEE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9" name="Freeform 101"/>
              <p:cNvSpPr>
                <a:spLocks noEditPoints="1"/>
              </p:cNvSpPr>
              <p:nvPr/>
            </p:nvSpPr>
            <p:spPr bwMode="auto">
              <a:xfrm>
                <a:off x="8066089" y="3548063"/>
                <a:ext cx="309563" cy="665163"/>
              </a:xfrm>
              <a:custGeom>
                <a:avLst/>
                <a:gdLst>
                  <a:gd name="T0" fmla="*/ 31 w 94"/>
                  <a:gd name="T1" fmla="*/ 193 h 203"/>
                  <a:gd name="T2" fmla="*/ 0 w 94"/>
                  <a:gd name="T3" fmla="*/ 203 h 203"/>
                  <a:gd name="T4" fmla="*/ 0 w 94"/>
                  <a:gd name="T5" fmla="*/ 203 h 203"/>
                  <a:gd name="T6" fmla="*/ 31 w 94"/>
                  <a:gd name="T7" fmla="*/ 193 h 203"/>
                  <a:gd name="T8" fmla="*/ 94 w 94"/>
                  <a:gd name="T9" fmla="*/ 75 h 203"/>
                  <a:gd name="T10" fmla="*/ 94 w 94"/>
                  <a:gd name="T11" fmla="*/ 75 h 203"/>
                  <a:gd name="T12" fmla="*/ 94 w 94"/>
                  <a:gd name="T13" fmla="*/ 75 h 203"/>
                  <a:gd name="T14" fmla="*/ 94 w 94"/>
                  <a:gd name="T15" fmla="*/ 75 h 203"/>
                  <a:gd name="T16" fmla="*/ 94 w 94"/>
                  <a:gd name="T17" fmla="*/ 81 h 203"/>
                  <a:gd name="T18" fmla="*/ 94 w 94"/>
                  <a:gd name="T19" fmla="*/ 75 h 203"/>
                  <a:gd name="T20" fmla="*/ 94 w 94"/>
                  <a:gd name="T21" fmla="*/ 75 h 203"/>
                  <a:gd name="T22" fmla="*/ 94 w 94"/>
                  <a:gd name="T23" fmla="*/ 75 h 203"/>
                  <a:gd name="T24" fmla="*/ 25 w 94"/>
                  <a:gd name="T25" fmla="*/ 0 h 203"/>
                  <a:gd name="T26" fmla="*/ 25 w 94"/>
                  <a:gd name="T27" fmla="*/ 0 h 203"/>
                  <a:gd name="T28" fmla="*/ 94 w 94"/>
                  <a:gd name="T29" fmla="*/ 75 h 203"/>
                  <a:gd name="T30" fmla="*/ 94 w 94"/>
                  <a:gd name="T31" fmla="*/ 75 h 203"/>
                  <a:gd name="T32" fmla="*/ 25 w 94"/>
                  <a:gd name="T33" fmla="*/ 0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94" h="203">
                    <a:moveTo>
                      <a:pt x="31" y="193"/>
                    </a:moveTo>
                    <a:cubicBezTo>
                      <a:pt x="14" y="201"/>
                      <a:pt x="0" y="203"/>
                      <a:pt x="0" y="203"/>
                    </a:cubicBezTo>
                    <a:cubicBezTo>
                      <a:pt x="0" y="203"/>
                      <a:pt x="0" y="203"/>
                      <a:pt x="0" y="203"/>
                    </a:cubicBezTo>
                    <a:cubicBezTo>
                      <a:pt x="0" y="203"/>
                      <a:pt x="14" y="201"/>
                      <a:pt x="31" y="193"/>
                    </a:cubicBezTo>
                    <a:moveTo>
                      <a:pt x="94" y="75"/>
                    </a:moveTo>
                    <a:cubicBezTo>
                      <a:pt x="94" y="75"/>
                      <a:pt x="94" y="75"/>
                      <a:pt x="94" y="75"/>
                    </a:cubicBezTo>
                    <a:cubicBezTo>
                      <a:pt x="94" y="75"/>
                      <a:pt x="94" y="75"/>
                      <a:pt x="94" y="75"/>
                    </a:cubicBezTo>
                    <a:cubicBezTo>
                      <a:pt x="94" y="75"/>
                      <a:pt x="94" y="75"/>
                      <a:pt x="94" y="75"/>
                    </a:cubicBezTo>
                    <a:cubicBezTo>
                      <a:pt x="94" y="77"/>
                      <a:pt x="94" y="79"/>
                      <a:pt x="94" y="81"/>
                    </a:cubicBezTo>
                    <a:cubicBezTo>
                      <a:pt x="94" y="79"/>
                      <a:pt x="94" y="77"/>
                      <a:pt x="94" y="75"/>
                    </a:cubicBezTo>
                    <a:cubicBezTo>
                      <a:pt x="94" y="75"/>
                      <a:pt x="94" y="75"/>
                      <a:pt x="94" y="75"/>
                    </a:cubicBezTo>
                    <a:cubicBezTo>
                      <a:pt x="94" y="75"/>
                      <a:pt x="94" y="75"/>
                      <a:pt x="94" y="75"/>
                    </a:cubicBezTo>
                    <a:moveTo>
                      <a:pt x="25" y="0"/>
                    </a:moveTo>
                    <a:cubicBezTo>
                      <a:pt x="25" y="0"/>
                      <a:pt x="25" y="0"/>
                      <a:pt x="25" y="0"/>
                    </a:cubicBezTo>
                    <a:cubicBezTo>
                      <a:pt x="64" y="3"/>
                      <a:pt x="94" y="36"/>
                      <a:pt x="94" y="75"/>
                    </a:cubicBezTo>
                    <a:cubicBezTo>
                      <a:pt x="94" y="75"/>
                      <a:pt x="94" y="75"/>
                      <a:pt x="94" y="75"/>
                    </a:cubicBezTo>
                    <a:cubicBezTo>
                      <a:pt x="93" y="36"/>
                      <a:pt x="63" y="3"/>
                      <a:pt x="25" y="0"/>
                    </a:cubicBezTo>
                  </a:path>
                </a:pathLst>
              </a:custGeom>
              <a:solidFill>
                <a:srgbClr val="87448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0" name="Freeform 102"/>
              <p:cNvSpPr>
                <a:spLocks noEditPoints="1"/>
              </p:cNvSpPr>
              <p:nvPr/>
            </p:nvSpPr>
            <p:spPr bwMode="auto">
              <a:xfrm>
                <a:off x="7231064" y="3548063"/>
                <a:ext cx="1144588" cy="668338"/>
              </a:xfrm>
              <a:custGeom>
                <a:avLst/>
                <a:gdLst>
                  <a:gd name="T0" fmla="*/ 348 w 348"/>
                  <a:gd name="T1" fmla="*/ 75 h 204"/>
                  <a:gd name="T2" fmla="*/ 348 w 348"/>
                  <a:gd name="T3" fmla="*/ 75 h 204"/>
                  <a:gd name="T4" fmla="*/ 348 w 348"/>
                  <a:gd name="T5" fmla="*/ 75 h 204"/>
                  <a:gd name="T6" fmla="*/ 348 w 348"/>
                  <a:gd name="T7" fmla="*/ 75 h 204"/>
                  <a:gd name="T8" fmla="*/ 348 w 348"/>
                  <a:gd name="T9" fmla="*/ 75 h 204"/>
                  <a:gd name="T10" fmla="*/ 279 w 348"/>
                  <a:gd name="T11" fmla="*/ 0 h 204"/>
                  <a:gd name="T12" fmla="*/ 318 w 348"/>
                  <a:gd name="T13" fmla="*/ 55 h 204"/>
                  <a:gd name="T14" fmla="*/ 306 w 348"/>
                  <a:gd name="T15" fmla="*/ 155 h 204"/>
                  <a:gd name="T16" fmla="*/ 286 w 348"/>
                  <a:gd name="T17" fmla="*/ 186 h 204"/>
                  <a:gd name="T18" fmla="*/ 286 w 348"/>
                  <a:gd name="T19" fmla="*/ 186 h 204"/>
                  <a:gd name="T20" fmla="*/ 262 w 348"/>
                  <a:gd name="T21" fmla="*/ 195 h 204"/>
                  <a:gd name="T22" fmla="*/ 256 w 348"/>
                  <a:gd name="T23" fmla="*/ 194 h 204"/>
                  <a:gd name="T24" fmla="*/ 185 w 348"/>
                  <a:gd name="T25" fmla="*/ 104 h 204"/>
                  <a:gd name="T26" fmla="*/ 185 w 348"/>
                  <a:gd name="T27" fmla="*/ 104 h 204"/>
                  <a:gd name="T28" fmla="*/ 157 w 348"/>
                  <a:gd name="T29" fmla="*/ 7 h 204"/>
                  <a:gd name="T30" fmla="*/ 107 w 348"/>
                  <a:gd name="T31" fmla="*/ 43 h 204"/>
                  <a:gd name="T32" fmla="*/ 81 w 348"/>
                  <a:gd name="T33" fmla="*/ 51 h 204"/>
                  <a:gd name="T34" fmla="*/ 54 w 348"/>
                  <a:gd name="T35" fmla="*/ 43 h 204"/>
                  <a:gd name="T36" fmla="*/ 3 w 348"/>
                  <a:gd name="T37" fmla="*/ 6 h 204"/>
                  <a:gd name="T38" fmla="*/ 0 w 348"/>
                  <a:gd name="T39" fmla="*/ 19 h 204"/>
                  <a:gd name="T40" fmla="*/ 254 w 348"/>
                  <a:gd name="T41" fmla="*/ 204 h 204"/>
                  <a:gd name="T42" fmla="*/ 254 w 348"/>
                  <a:gd name="T43" fmla="*/ 194 h 204"/>
                  <a:gd name="T44" fmla="*/ 254 w 348"/>
                  <a:gd name="T45" fmla="*/ 194 h 204"/>
                  <a:gd name="T46" fmla="*/ 254 w 348"/>
                  <a:gd name="T47" fmla="*/ 203 h 204"/>
                  <a:gd name="T48" fmla="*/ 285 w 348"/>
                  <a:gd name="T49" fmla="*/ 193 h 204"/>
                  <a:gd name="T50" fmla="*/ 348 w 348"/>
                  <a:gd name="T51" fmla="*/ 81 h 204"/>
                  <a:gd name="T52" fmla="*/ 348 w 348"/>
                  <a:gd name="T53" fmla="*/ 75 h 204"/>
                  <a:gd name="T54" fmla="*/ 348 w 348"/>
                  <a:gd name="T55" fmla="*/ 75 h 204"/>
                  <a:gd name="T56" fmla="*/ 279 w 348"/>
                  <a:gd name="T57" fmla="*/ 0 h 2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348" h="204">
                    <a:moveTo>
                      <a:pt x="348" y="75"/>
                    </a:moveTo>
                    <a:cubicBezTo>
                      <a:pt x="348" y="75"/>
                      <a:pt x="348" y="75"/>
                      <a:pt x="348" y="75"/>
                    </a:cubicBezTo>
                    <a:cubicBezTo>
                      <a:pt x="348" y="75"/>
                      <a:pt x="348" y="75"/>
                      <a:pt x="348" y="75"/>
                    </a:cubicBezTo>
                    <a:cubicBezTo>
                      <a:pt x="348" y="75"/>
                      <a:pt x="348" y="75"/>
                      <a:pt x="348" y="75"/>
                    </a:cubicBezTo>
                    <a:cubicBezTo>
                      <a:pt x="348" y="75"/>
                      <a:pt x="348" y="75"/>
                      <a:pt x="348" y="75"/>
                    </a:cubicBezTo>
                    <a:moveTo>
                      <a:pt x="279" y="0"/>
                    </a:moveTo>
                    <a:cubicBezTo>
                      <a:pt x="293" y="23"/>
                      <a:pt x="307" y="44"/>
                      <a:pt x="318" y="55"/>
                    </a:cubicBezTo>
                    <a:cubicBezTo>
                      <a:pt x="339" y="77"/>
                      <a:pt x="316" y="120"/>
                      <a:pt x="306" y="155"/>
                    </a:cubicBezTo>
                    <a:cubicBezTo>
                      <a:pt x="302" y="169"/>
                      <a:pt x="294" y="179"/>
                      <a:pt x="286" y="186"/>
                    </a:cubicBezTo>
                    <a:cubicBezTo>
                      <a:pt x="286" y="186"/>
                      <a:pt x="286" y="186"/>
                      <a:pt x="286" y="186"/>
                    </a:cubicBezTo>
                    <a:cubicBezTo>
                      <a:pt x="278" y="192"/>
                      <a:pt x="269" y="195"/>
                      <a:pt x="262" y="195"/>
                    </a:cubicBezTo>
                    <a:cubicBezTo>
                      <a:pt x="260" y="195"/>
                      <a:pt x="257" y="195"/>
                      <a:pt x="256" y="194"/>
                    </a:cubicBezTo>
                    <a:cubicBezTo>
                      <a:pt x="246" y="189"/>
                      <a:pt x="197" y="135"/>
                      <a:pt x="185" y="104"/>
                    </a:cubicBezTo>
                    <a:cubicBezTo>
                      <a:pt x="185" y="104"/>
                      <a:pt x="185" y="104"/>
                      <a:pt x="185" y="104"/>
                    </a:cubicBezTo>
                    <a:cubicBezTo>
                      <a:pt x="181" y="92"/>
                      <a:pt x="169" y="51"/>
                      <a:pt x="157" y="7"/>
                    </a:cubicBezTo>
                    <a:cubicBezTo>
                      <a:pt x="107" y="43"/>
                      <a:pt x="107" y="43"/>
                      <a:pt x="107" y="43"/>
                    </a:cubicBezTo>
                    <a:cubicBezTo>
                      <a:pt x="99" y="48"/>
                      <a:pt x="90" y="51"/>
                      <a:pt x="81" y="51"/>
                    </a:cubicBezTo>
                    <a:cubicBezTo>
                      <a:pt x="71" y="51"/>
                      <a:pt x="62" y="48"/>
                      <a:pt x="54" y="43"/>
                    </a:cubicBezTo>
                    <a:cubicBezTo>
                      <a:pt x="3" y="6"/>
                      <a:pt x="3" y="6"/>
                      <a:pt x="3" y="6"/>
                    </a:cubicBezTo>
                    <a:cubicBezTo>
                      <a:pt x="2" y="10"/>
                      <a:pt x="1" y="15"/>
                      <a:pt x="0" y="19"/>
                    </a:cubicBezTo>
                    <a:cubicBezTo>
                      <a:pt x="254" y="204"/>
                      <a:pt x="254" y="204"/>
                      <a:pt x="254" y="204"/>
                    </a:cubicBezTo>
                    <a:cubicBezTo>
                      <a:pt x="254" y="194"/>
                      <a:pt x="254" y="194"/>
                      <a:pt x="254" y="194"/>
                    </a:cubicBezTo>
                    <a:cubicBezTo>
                      <a:pt x="254" y="194"/>
                      <a:pt x="254" y="194"/>
                      <a:pt x="254" y="194"/>
                    </a:cubicBezTo>
                    <a:cubicBezTo>
                      <a:pt x="254" y="203"/>
                      <a:pt x="254" y="203"/>
                      <a:pt x="254" y="203"/>
                    </a:cubicBezTo>
                    <a:cubicBezTo>
                      <a:pt x="254" y="203"/>
                      <a:pt x="268" y="201"/>
                      <a:pt x="285" y="193"/>
                    </a:cubicBezTo>
                    <a:cubicBezTo>
                      <a:pt x="311" y="181"/>
                      <a:pt x="346" y="151"/>
                      <a:pt x="348" y="81"/>
                    </a:cubicBezTo>
                    <a:cubicBezTo>
                      <a:pt x="348" y="79"/>
                      <a:pt x="348" y="77"/>
                      <a:pt x="348" y="75"/>
                    </a:cubicBezTo>
                    <a:cubicBezTo>
                      <a:pt x="348" y="75"/>
                      <a:pt x="348" y="75"/>
                      <a:pt x="348" y="75"/>
                    </a:cubicBezTo>
                    <a:cubicBezTo>
                      <a:pt x="348" y="36"/>
                      <a:pt x="318" y="3"/>
                      <a:pt x="279" y="0"/>
                    </a:cubicBezTo>
                  </a:path>
                </a:pathLst>
              </a:custGeom>
              <a:solidFill>
                <a:srgbClr val="009BC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1" name="Freeform 103"/>
              <p:cNvSpPr>
                <a:spLocks/>
              </p:cNvSpPr>
              <p:nvPr/>
            </p:nvSpPr>
            <p:spPr bwMode="auto">
              <a:xfrm>
                <a:off x="8375651" y="3751263"/>
                <a:ext cx="0" cy="42863"/>
              </a:xfrm>
              <a:custGeom>
                <a:avLst/>
                <a:gdLst>
                  <a:gd name="T0" fmla="*/ 0 h 13"/>
                  <a:gd name="T1" fmla="*/ 13 h 13"/>
                  <a:gd name="T2" fmla="*/ 13 h 13"/>
                  <a:gd name="T3" fmla="*/ 0 h 13"/>
                </a:gdLst>
                <a:ahLst/>
                <a:cxnLst>
                  <a:cxn ang="0">
                    <a:pos x="0" y="T0"/>
                  </a:cxn>
                  <a:cxn ang="0">
                    <a:pos x="0" y="T1"/>
                  </a:cxn>
                  <a:cxn ang="0">
                    <a:pos x="0" y="T2"/>
                  </a:cxn>
                  <a:cxn ang="0">
                    <a:pos x="0" y="T3"/>
                  </a:cxn>
                </a:cxnLst>
                <a:rect l="0" t="0" r="r" b="b"/>
                <a:pathLst>
                  <a:path h="13">
                    <a:moveTo>
                      <a:pt x="0" y="0"/>
                    </a:moveTo>
                    <a:cubicBezTo>
                      <a:pt x="0" y="0"/>
                      <a:pt x="0" y="3"/>
                      <a:pt x="0" y="13"/>
                    </a:cubicBezTo>
                    <a:cubicBezTo>
                      <a:pt x="0" y="13"/>
                      <a:pt x="0" y="13"/>
                      <a:pt x="0" y="13"/>
                    </a:cubicBezTo>
                    <a:cubicBezTo>
                      <a:pt x="0" y="0"/>
                      <a:pt x="0" y="0"/>
                      <a:pt x="0" y="0"/>
                    </a:cubicBezTo>
                  </a:path>
                </a:pathLst>
              </a:custGeom>
              <a:solidFill>
                <a:srgbClr val="87448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2" name="Freeform 104"/>
              <p:cNvSpPr>
                <a:spLocks/>
              </p:cNvSpPr>
              <p:nvPr/>
            </p:nvSpPr>
            <p:spPr bwMode="auto">
              <a:xfrm>
                <a:off x="7212014" y="3249613"/>
                <a:ext cx="568325" cy="466725"/>
              </a:xfrm>
              <a:custGeom>
                <a:avLst/>
                <a:gdLst>
                  <a:gd name="T0" fmla="*/ 0 w 173"/>
                  <a:gd name="T1" fmla="*/ 90 h 142"/>
                  <a:gd name="T2" fmla="*/ 11 w 173"/>
                  <a:gd name="T3" fmla="*/ 79 h 142"/>
                  <a:gd name="T4" fmla="*/ 11 w 173"/>
                  <a:gd name="T5" fmla="*/ 0 h 142"/>
                  <a:gd name="T6" fmla="*/ 162 w 173"/>
                  <a:gd name="T7" fmla="*/ 0 h 142"/>
                  <a:gd name="T8" fmla="*/ 162 w 173"/>
                  <a:gd name="T9" fmla="*/ 79 h 142"/>
                  <a:gd name="T10" fmla="*/ 173 w 173"/>
                  <a:gd name="T11" fmla="*/ 90 h 142"/>
                  <a:gd name="T12" fmla="*/ 113 w 173"/>
                  <a:gd name="T13" fmla="*/ 134 h 142"/>
                  <a:gd name="T14" fmla="*/ 87 w 173"/>
                  <a:gd name="T15" fmla="*/ 142 h 142"/>
                  <a:gd name="T16" fmla="*/ 60 w 173"/>
                  <a:gd name="T17" fmla="*/ 134 h 142"/>
                  <a:gd name="T18" fmla="*/ 0 w 173"/>
                  <a:gd name="T19" fmla="*/ 90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73" h="142">
                    <a:moveTo>
                      <a:pt x="0" y="90"/>
                    </a:moveTo>
                    <a:cubicBezTo>
                      <a:pt x="6" y="90"/>
                      <a:pt x="11" y="85"/>
                      <a:pt x="11" y="79"/>
                    </a:cubicBezTo>
                    <a:cubicBezTo>
                      <a:pt x="11" y="0"/>
                      <a:pt x="11" y="0"/>
                      <a:pt x="11" y="0"/>
                    </a:cubicBezTo>
                    <a:cubicBezTo>
                      <a:pt x="162" y="0"/>
                      <a:pt x="162" y="0"/>
                      <a:pt x="162" y="0"/>
                    </a:cubicBezTo>
                    <a:cubicBezTo>
                      <a:pt x="162" y="79"/>
                      <a:pt x="162" y="79"/>
                      <a:pt x="162" y="79"/>
                    </a:cubicBezTo>
                    <a:cubicBezTo>
                      <a:pt x="162" y="85"/>
                      <a:pt x="167" y="90"/>
                      <a:pt x="173" y="90"/>
                    </a:cubicBezTo>
                    <a:cubicBezTo>
                      <a:pt x="113" y="134"/>
                      <a:pt x="113" y="134"/>
                      <a:pt x="113" y="134"/>
                    </a:cubicBezTo>
                    <a:cubicBezTo>
                      <a:pt x="105" y="139"/>
                      <a:pt x="96" y="142"/>
                      <a:pt x="87" y="142"/>
                    </a:cubicBezTo>
                    <a:cubicBezTo>
                      <a:pt x="77" y="142"/>
                      <a:pt x="68" y="139"/>
                      <a:pt x="60" y="134"/>
                    </a:cubicBezTo>
                    <a:cubicBezTo>
                      <a:pt x="0" y="90"/>
                      <a:pt x="0" y="90"/>
                      <a:pt x="0" y="90"/>
                    </a:cubicBezTo>
                  </a:path>
                </a:pathLst>
              </a:custGeom>
              <a:solidFill>
                <a:srgbClr val="90573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3" name="Freeform 105"/>
              <p:cNvSpPr>
                <a:spLocks/>
              </p:cNvSpPr>
              <p:nvPr/>
            </p:nvSpPr>
            <p:spPr bwMode="auto">
              <a:xfrm>
                <a:off x="7392989" y="3348038"/>
                <a:ext cx="354013" cy="338138"/>
              </a:xfrm>
              <a:custGeom>
                <a:avLst/>
                <a:gdLst>
                  <a:gd name="T0" fmla="*/ 92 w 108"/>
                  <a:gd name="T1" fmla="*/ 0 h 103"/>
                  <a:gd name="T2" fmla="*/ 86 w 108"/>
                  <a:gd name="T3" fmla="*/ 6 h 103"/>
                  <a:gd name="T4" fmla="*/ 60 w 108"/>
                  <a:gd name="T5" fmla="*/ 17 h 103"/>
                  <a:gd name="T6" fmla="*/ 60 w 108"/>
                  <a:gd name="T7" fmla="*/ 17 h 103"/>
                  <a:gd name="T8" fmla="*/ 4 w 108"/>
                  <a:gd name="T9" fmla="*/ 17 h 103"/>
                  <a:gd name="T10" fmla="*/ 0 w 108"/>
                  <a:gd name="T11" fmla="*/ 17 h 103"/>
                  <a:gd name="T12" fmla="*/ 59 w 108"/>
                  <a:gd name="T13" fmla="*/ 103 h 103"/>
                  <a:gd name="T14" fmla="*/ 108 w 108"/>
                  <a:gd name="T15" fmla="*/ 67 h 103"/>
                  <a:gd name="T16" fmla="*/ 92 w 108"/>
                  <a:gd name="T17" fmla="*/ 0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8" h="103">
                    <a:moveTo>
                      <a:pt x="92" y="0"/>
                    </a:moveTo>
                    <a:cubicBezTo>
                      <a:pt x="86" y="6"/>
                      <a:pt x="86" y="6"/>
                      <a:pt x="86" y="6"/>
                    </a:cubicBezTo>
                    <a:cubicBezTo>
                      <a:pt x="82" y="12"/>
                      <a:pt x="73" y="17"/>
                      <a:pt x="60" y="17"/>
                    </a:cubicBezTo>
                    <a:cubicBezTo>
                      <a:pt x="60" y="17"/>
                      <a:pt x="60" y="17"/>
                      <a:pt x="60" y="17"/>
                    </a:cubicBezTo>
                    <a:cubicBezTo>
                      <a:pt x="4" y="17"/>
                      <a:pt x="4" y="17"/>
                      <a:pt x="4" y="17"/>
                    </a:cubicBezTo>
                    <a:cubicBezTo>
                      <a:pt x="2" y="17"/>
                      <a:pt x="1" y="17"/>
                      <a:pt x="0" y="17"/>
                    </a:cubicBezTo>
                    <a:cubicBezTo>
                      <a:pt x="59" y="103"/>
                      <a:pt x="59" y="103"/>
                      <a:pt x="59" y="103"/>
                    </a:cubicBezTo>
                    <a:cubicBezTo>
                      <a:pt x="108" y="67"/>
                      <a:pt x="108" y="67"/>
                      <a:pt x="108" y="67"/>
                    </a:cubicBezTo>
                    <a:cubicBezTo>
                      <a:pt x="102" y="44"/>
                      <a:pt x="97" y="21"/>
                      <a:pt x="92" y="0"/>
                    </a:cubicBezTo>
                  </a:path>
                </a:pathLst>
              </a:custGeom>
              <a:solidFill>
                <a:srgbClr val="804F3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4" name="Oval 106"/>
              <p:cNvSpPr>
                <a:spLocks noChangeArrowheads="1"/>
              </p:cNvSpPr>
              <p:nvPr/>
            </p:nvSpPr>
            <p:spPr bwMode="auto">
              <a:xfrm>
                <a:off x="6978651" y="2743200"/>
                <a:ext cx="190500" cy="192088"/>
              </a:xfrm>
              <a:prstGeom prst="ellipse">
                <a:avLst/>
              </a:prstGeom>
              <a:solidFill>
                <a:srgbClr val="BB8F6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5" name="Freeform 107"/>
              <p:cNvSpPr>
                <a:spLocks/>
              </p:cNvSpPr>
              <p:nvPr/>
            </p:nvSpPr>
            <p:spPr bwMode="auto">
              <a:xfrm>
                <a:off x="7073901" y="2230438"/>
                <a:ext cx="850900" cy="1174750"/>
              </a:xfrm>
              <a:custGeom>
                <a:avLst/>
                <a:gdLst>
                  <a:gd name="T0" fmla="*/ 130 w 259"/>
                  <a:gd name="T1" fmla="*/ 0 h 358"/>
                  <a:gd name="T2" fmla="*/ 130 w 259"/>
                  <a:gd name="T3" fmla="*/ 16 h 358"/>
                  <a:gd name="T4" fmla="*/ 0 w 259"/>
                  <a:gd name="T5" fmla="*/ 132 h 358"/>
                  <a:gd name="T6" fmla="*/ 0 w 259"/>
                  <a:gd name="T7" fmla="*/ 241 h 358"/>
                  <a:gd name="T8" fmla="*/ 14 w 259"/>
                  <a:gd name="T9" fmla="*/ 279 h 358"/>
                  <a:gd name="T10" fmla="*/ 76 w 259"/>
                  <a:gd name="T11" fmla="*/ 347 h 358"/>
                  <a:gd name="T12" fmla="*/ 101 w 259"/>
                  <a:gd name="T13" fmla="*/ 358 h 358"/>
                  <a:gd name="T14" fmla="*/ 158 w 259"/>
                  <a:gd name="T15" fmla="*/ 358 h 358"/>
                  <a:gd name="T16" fmla="*/ 183 w 259"/>
                  <a:gd name="T17" fmla="*/ 347 h 358"/>
                  <a:gd name="T18" fmla="*/ 245 w 259"/>
                  <a:gd name="T19" fmla="*/ 279 h 358"/>
                  <a:gd name="T20" fmla="*/ 259 w 259"/>
                  <a:gd name="T21" fmla="*/ 241 h 358"/>
                  <a:gd name="T22" fmla="*/ 259 w 259"/>
                  <a:gd name="T23" fmla="*/ 132 h 358"/>
                  <a:gd name="T24" fmla="*/ 130 w 259"/>
                  <a:gd name="T25" fmla="*/ 16 h 358"/>
                  <a:gd name="T26" fmla="*/ 130 w 259"/>
                  <a:gd name="T27" fmla="*/ 0 h 3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59" h="358">
                    <a:moveTo>
                      <a:pt x="130" y="0"/>
                    </a:moveTo>
                    <a:cubicBezTo>
                      <a:pt x="130" y="16"/>
                      <a:pt x="130" y="16"/>
                      <a:pt x="130" y="16"/>
                    </a:cubicBezTo>
                    <a:cubicBezTo>
                      <a:pt x="58" y="16"/>
                      <a:pt x="0" y="60"/>
                      <a:pt x="0" y="132"/>
                    </a:cubicBezTo>
                    <a:cubicBezTo>
                      <a:pt x="0" y="241"/>
                      <a:pt x="0" y="241"/>
                      <a:pt x="0" y="241"/>
                    </a:cubicBezTo>
                    <a:cubicBezTo>
                      <a:pt x="0" y="255"/>
                      <a:pt x="5" y="269"/>
                      <a:pt x="14" y="279"/>
                    </a:cubicBezTo>
                    <a:cubicBezTo>
                      <a:pt x="76" y="347"/>
                      <a:pt x="76" y="347"/>
                      <a:pt x="76" y="347"/>
                    </a:cubicBezTo>
                    <a:cubicBezTo>
                      <a:pt x="82" y="354"/>
                      <a:pt x="91" y="358"/>
                      <a:pt x="101" y="358"/>
                    </a:cubicBezTo>
                    <a:cubicBezTo>
                      <a:pt x="158" y="358"/>
                      <a:pt x="158" y="358"/>
                      <a:pt x="158" y="358"/>
                    </a:cubicBezTo>
                    <a:cubicBezTo>
                      <a:pt x="168" y="358"/>
                      <a:pt x="177" y="354"/>
                      <a:pt x="183" y="347"/>
                    </a:cubicBezTo>
                    <a:cubicBezTo>
                      <a:pt x="245" y="279"/>
                      <a:pt x="245" y="279"/>
                      <a:pt x="245" y="279"/>
                    </a:cubicBezTo>
                    <a:cubicBezTo>
                      <a:pt x="254" y="269"/>
                      <a:pt x="259" y="255"/>
                      <a:pt x="259" y="241"/>
                    </a:cubicBezTo>
                    <a:cubicBezTo>
                      <a:pt x="259" y="132"/>
                      <a:pt x="259" y="132"/>
                      <a:pt x="259" y="132"/>
                    </a:cubicBezTo>
                    <a:cubicBezTo>
                      <a:pt x="259" y="60"/>
                      <a:pt x="201" y="16"/>
                      <a:pt x="130" y="16"/>
                    </a:cubicBezTo>
                    <a:cubicBezTo>
                      <a:pt x="130" y="0"/>
                      <a:pt x="130" y="0"/>
                      <a:pt x="130" y="0"/>
                    </a:cubicBezTo>
                  </a:path>
                </a:pathLst>
              </a:custGeom>
              <a:solidFill>
                <a:srgbClr val="90573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6" name="Freeform 108"/>
              <p:cNvSpPr>
                <a:spLocks/>
              </p:cNvSpPr>
              <p:nvPr/>
            </p:nvSpPr>
            <p:spPr bwMode="auto">
              <a:xfrm>
                <a:off x="7412039" y="3295650"/>
                <a:ext cx="153988" cy="49213"/>
              </a:xfrm>
              <a:custGeom>
                <a:avLst/>
                <a:gdLst>
                  <a:gd name="T0" fmla="*/ 27 w 47"/>
                  <a:gd name="T1" fmla="*/ 0 h 15"/>
                  <a:gd name="T2" fmla="*/ 27 w 47"/>
                  <a:gd name="T3" fmla="*/ 0 h 15"/>
                  <a:gd name="T4" fmla="*/ 0 w 47"/>
                  <a:gd name="T5" fmla="*/ 15 h 15"/>
                  <a:gd name="T6" fmla="*/ 47 w 47"/>
                  <a:gd name="T7" fmla="*/ 15 h 15"/>
                  <a:gd name="T8" fmla="*/ 44 w 47"/>
                  <a:gd name="T9" fmla="*/ 4 h 15"/>
                  <a:gd name="T10" fmla="*/ 27 w 47"/>
                  <a:gd name="T11" fmla="*/ 0 h 15"/>
                </a:gdLst>
                <a:ahLst/>
                <a:cxnLst>
                  <a:cxn ang="0">
                    <a:pos x="T0" y="T1"/>
                  </a:cxn>
                  <a:cxn ang="0">
                    <a:pos x="T2" y="T3"/>
                  </a:cxn>
                  <a:cxn ang="0">
                    <a:pos x="T4" y="T5"/>
                  </a:cxn>
                  <a:cxn ang="0">
                    <a:pos x="T6" y="T7"/>
                  </a:cxn>
                  <a:cxn ang="0">
                    <a:pos x="T8" y="T9"/>
                  </a:cxn>
                  <a:cxn ang="0">
                    <a:pos x="T10" y="T11"/>
                  </a:cxn>
                </a:cxnLst>
                <a:rect l="0" t="0" r="r" b="b"/>
                <a:pathLst>
                  <a:path w="47" h="15">
                    <a:moveTo>
                      <a:pt x="27" y="0"/>
                    </a:moveTo>
                    <a:cubicBezTo>
                      <a:pt x="27" y="0"/>
                      <a:pt x="27" y="0"/>
                      <a:pt x="27" y="0"/>
                    </a:cubicBezTo>
                    <a:cubicBezTo>
                      <a:pt x="14" y="0"/>
                      <a:pt x="3" y="6"/>
                      <a:pt x="0" y="15"/>
                    </a:cubicBezTo>
                    <a:cubicBezTo>
                      <a:pt x="47" y="15"/>
                      <a:pt x="47" y="15"/>
                      <a:pt x="47" y="15"/>
                    </a:cubicBezTo>
                    <a:cubicBezTo>
                      <a:pt x="44" y="4"/>
                      <a:pt x="44" y="4"/>
                      <a:pt x="44" y="4"/>
                    </a:cubicBezTo>
                    <a:cubicBezTo>
                      <a:pt x="39" y="2"/>
                      <a:pt x="33" y="0"/>
                      <a:pt x="27" y="0"/>
                    </a:cubicBezTo>
                  </a:path>
                </a:pathLst>
              </a:custGeom>
              <a:solidFill>
                <a:srgbClr val="804F3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7" name="Freeform 109"/>
              <p:cNvSpPr>
                <a:spLocks/>
              </p:cNvSpPr>
              <p:nvPr/>
            </p:nvSpPr>
            <p:spPr bwMode="auto">
              <a:xfrm>
                <a:off x="7908926" y="3082925"/>
                <a:ext cx="6350" cy="20638"/>
              </a:xfrm>
              <a:custGeom>
                <a:avLst/>
                <a:gdLst>
                  <a:gd name="T0" fmla="*/ 2 w 2"/>
                  <a:gd name="T1" fmla="*/ 0 h 6"/>
                  <a:gd name="T2" fmla="*/ 2 w 2"/>
                  <a:gd name="T3" fmla="*/ 0 h 6"/>
                  <a:gd name="T4" fmla="*/ 0 w 2"/>
                  <a:gd name="T5" fmla="*/ 6 h 6"/>
                  <a:gd name="T6" fmla="*/ 0 w 2"/>
                  <a:gd name="T7" fmla="*/ 6 h 6"/>
                  <a:gd name="T8" fmla="*/ 2 w 2"/>
                  <a:gd name="T9" fmla="*/ 0 h 6"/>
                </a:gdLst>
                <a:ahLst/>
                <a:cxnLst>
                  <a:cxn ang="0">
                    <a:pos x="T0" y="T1"/>
                  </a:cxn>
                  <a:cxn ang="0">
                    <a:pos x="T2" y="T3"/>
                  </a:cxn>
                  <a:cxn ang="0">
                    <a:pos x="T4" y="T5"/>
                  </a:cxn>
                  <a:cxn ang="0">
                    <a:pos x="T6" y="T7"/>
                  </a:cxn>
                  <a:cxn ang="0">
                    <a:pos x="T8" y="T9"/>
                  </a:cxn>
                </a:cxnLst>
                <a:rect l="0" t="0" r="r" b="b"/>
                <a:pathLst>
                  <a:path w="2" h="6">
                    <a:moveTo>
                      <a:pt x="2" y="0"/>
                    </a:moveTo>
                    <a:cubicBezTo>
                      <a:pt x="2" y="0"/>
                      <a:pt x="2" y="0"/>
                      <a:pt x="2" y="0"/>
                    </a:cubicBezTo>
                    <a:cubicBezTo>
                      <a:pt x="1" y="2"/>
                      <a:pt x="1" y="4"/>
                      <a:pt x="0" y="6"/>
                    </a:cubicBezTo>
                    <a:cubicBezTo>
                      <a:pt x="0" y="6"/>
                      <a:pt x="0" y="6"/>
                      <a:pt x="0" y="6"/>
                    </a:cubicBezTo>
                    <a:cubicBezTo>
                      <a:pt x="1" y="4"/>
                      <a:pt x="1" y="2"/>
                      <a:pt x="2" y="0"/>
                    </a:cubicBezTo>
                  </a:path>
                </a:pathLst>
              </a:custGeom>
              <a:solidFill>
                <a:srgbClr val="83297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8" name="Freeform 110"/>
              <p:cNvSpPr>
                <a:spLocks/>
              </p:cNvSpPr>
              <p:nvPr/>
            </p:nvSpPr>
            <p:spPr bwMode="auto">
              <a:xfrm>
                <a:off x="7589839" y="3348038"/>
                <a:ext cx="104775" cy="57150"/>
              </a:xfrm>
              <a:custGeom>
                <a:avLst/>
                <a:gdLst>
                  <a:gd name="T0" fmla="*/ 32 w 32"/>
                  <a:gd name="T1" fmla="*/ 0 h 17"/>
                  <a:gd name="T2" fmla="*/ 26 w 32"/>
                  <a:gd name="T3" fmla="*/ 6 h 17"/>
                  <a:gd name="T4" fmla="*/ 1 w 32"/>
                  <a:gd name="T5" fmla="*/ 17 h 17"/>
                  <a:gd name="T6" fmla="*/ 0 w 32"/>
                  <a:gd name="T7" fmla="*/ 17 h 17"/>
                  <a:gd name="T8" fmla="*/ 0 w 32"/>
                  <a:gd name="T9" fmla="*/ 17 h 17"/>
                  <a:gd name="T10" fmla="*/ 26 w 32"/>
                  <a:gd name="T11" fmla="*/ 6 h 17"/>
                  <a:gd name="T12" fmla="*/ 32 w 32"/>
                  <a:gd name="T13" fmla="*/ 0 h 17"/>
                  <a:gd name="T14" fmla="*/ 32 w 32"/>
                  <a:gd name="T15" fmla="*/ 0 h 1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2" h="17">
                    <a:moveTo>
                      <a:pt x="32" y="0"/>
                    </a:moveTo>
                    <a:cubicBezTo>
                      <a:pt x="26" y="6"/>
                      <a:pt x="26" y="6"/>
                      <a:pt x="26" y="6"/>
                    </a:cubicBezTo>
                    <a:cubicBezTo>
                      <a:pt x="20" y="13"/>
                      <a:pt x="11" y="17"/>
                      <a:pt x="1" y="17"/>
                    </a:cubicBezTo>
                    <a:cubicBezTo>
                      <a:pt x="0" y="17"/>
                      <a:pt x="0" y="17"/>
                      <a:pt x="0" y="17"/>
                    </a:cubicBezTo>
                    <a:cubicBezTo>
                      <a:pt x="0" y="17"/>
                      <a:pt x="0" y="17"/>
                      <a:pt x="0" y="17"/>
                    </a:cubicBezTo>
                    <a:cubicBezTo>
                      <a:pt x="13" y="17"/>
                      <a:pt x="22" y="12"/>
                      <a:pt x="26" y="6"/>
                    </a:cubicBezTo>
                    <a:cubicBezTo>
                      <a:pt x="32" y="0"/>
                      <a:pt x="32" y="0"/>
                      <a:pt x="32" y="0"/>
                    </a:cubicBezTo>
                    <a:cubicBezTo>
                      <a:pt x="32" y="0"/>
                      <a:pt x="32" y="0"/>
                      <a:pt x="32" y="0"/>
                    </a:cubicBezTo>
                  </a:path>
                </a:pathLst>
              </a:custGeom>
              <a:solidFill>
                <a:srgbClr val="72493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9" name="Freeform 111"/>
              <p:cNvSpPr>
                <a:spLocks noEditPoints="1"/>
              </p:cNvSpPr>
              <p:nvPr/>
            </p:nvSpPr>
            <p:spPr bwMode="auto">
              <a:xfrm>
                <a:off x="7412039" y="2805113"/>
                <a:ext cx="506413" cy="600075"/>
              </a:xfrm>
              <a:custGeom>
                <a:avLst/>
                <a:gdLst>
                  <a:gd name="T0" fmla="*/ 78 w 154"/>
                  <a:gd name="T1" fmla="*/ 125 h 183"/>
                  <a:gd name="T2" fmla="*/ 33 w 154"/>
                  <a:gd name="T3" fmla="*/ 125 h 183"/>
                  <a:gd name="T4" fmla="*/ 44 w 154"/>
                  <a:gd name="T5" fmla="*/ 154 h 183"/>
                  <a:gd name="T6" fmla="*/ 53 w 154"/>
                  <a:gd name="T7" fmla="*/ 165 h 183"/>
                  <a:gd name="T8" fmla="*/ 53 w 154"/>
                  <a:gd name="T9" fmla="*/ 165 h 183"/>
                  <a:gd name="T10" fmla="*/ 47 w 154"/>
                  <a:gd name="T11" fmla="*/ 165 h 183"/>
                  <a:gd name="T12" fmla="*/ 54 w 154"/>
                  <a:gd name="T13" fmla="*/ 183 h 183"/>
                  <a:gd name="T14" fmla="*/ 55 w 154"/>
                  <a:gd name="T15" fmla="*/ 183 h 183"/>
                  <a:gd name="T16" fmla="*/ 80 w 154"/>
                  <a:gd name="T17" fmla="*/ 172 h 183"/>
                  <a:gd name="T18" fmla="*/ 86 w 154"/>
                  <a:gd name="T19" fmla="*/ 166 h 183"/>
                  <a:gd name="T20" fmla="*/ 78 w 154"/>
                  <a:gd name="T21" fmla="*/ 125 h 183"/>
                  <a:gd name="T22" fmla="*/ 153 w 154"/>
                  <a:gd name="T23" fmla="*/ 85 h 183"/>
                  <a:gd name="T24" fmla="*/ 150 w 154"/>
                  <a:gd name="T25" fmla="*/ 89 h 183"/>
                  <a:gd name="T26" fmla="*/ 151 w 154"/>
                  <a:gd name="T27" fmla="*/ 91 h 183"/>
                  <a:gd name="T28" fmla="*/ 153 w 154"/>
                  <a:gd name="T29" fmla="*/ 85 h 183"/>
                  <a:gd name="T30" fmla="*/ 50 w 154"/>
                  <a:gd name="T31" fmla="*/ 82 h 183"/>
                  <a:gd name="T32" fmla="*/ 49 w 154"/>
                  <a:gd name="T33" fmla="*/ 85 h 183"/>
                  <a:gd name="T34" fmla="*/ 0 w 154"/>
                  <a:gd name="T35" fmla="*/ 85 h 183"/>
                  <a:gd name="T36" fmla="*/ 16 w 154"/>
                  <a:gd name="T37" fmla="*/ 98 h 183"/>
                  <a:gd name="T38" fmla="*/ 55 w 154"/>
                  <a:gd name="T39" fmla="*/ 98 h 183"/>
                  <a:gd name="T40" fmla="*/ 62 w 154"/>
                  <a:gd name="T41" fmla="*/ 99 h 183"/>
                  <a:gd name="T42" fmla="*/ 50 w 154"/>
                  <a:gd name="T43" fmla="*/ 82 h 183"/>
                  <a:gd name="T44" fmla="*/ 38 w 154"/>
                  <a:gd name="T45" fmla="*/ 59 h 183"/>
                  <a:gd name="T46" fmla="*/ 39 w 154"/>
                  <a:gd name="T47" fmla="*/ 62 h 183"/>
                  <a:gd name="T48" fmla="*/ 40 w 154"/>
                  <a:gd name="T49" fmla="*/ 63 h 183"/>
                  <a:gd name="T50" fmla="*/ 38 w 154"/>
                  <a:gd name="T51" fmla="*/ 59 h 183"/>
                  <a:gd name="T52" fmla="*/ 44 w 154"/>
                  <a:gd name="T53" fmla="*/ 17 h 183"/>
                  <a:gd name="T54" fmla="*/ 40 w 154"/>
                  <a:gd name="T55" fmla="*/ 22 h 183"/>
                  <a:gd name="T56" fmla="*/ 51 w 154"/>
                  <a:gd name="T57" fmla="*/ 36 h 183"/>
                  <a:gd name="T58" fmla="*/ 55 w 154"/>
                  <a:gd name="T59" fmla="*/ 32 h 183"/>
                  <a:gd name="T60" fmla="*/ 44 w 154"/>
                  <a:gd name="T61" fmla="*/ 17 h 183"/>
                  <a:gd name="T62" fmla="*/ 66 w 154"/>
                  <a:gd name="T63" fmla="*/ 1 h 183"/>
                  <a:gd name="T64" fmla="*/ 60 w 154"/>
                  <a:gd name="T65" fmla="*/ 1 h 183"/>
                  <a:gd name="T66" fmla="*/ 70 w 154"/>
                  <a:gd name="T67" fmla="*/ 14 h 183"/>
                  <a:gd name="T68" fmla="*/ 73 w 154"/>
                  <a:gd name="T69" fmla="*/ 11 h 183"/>
                  <a:gd name="T70" fmla="*/ 66 w 154"/>
                  <a:gd name="T71" fmla="*/ 1 h 183"/>
                  <a:gd name="T72" fmla="*/ 154 w 154"/>
                  <a:gd name="T73" fmla="*/ 0 h 183"/>
                  <a:gd name="T74" fmla="*/ 133 w 154"/>
                  <a:gd name="T75" fmla="*/ 0 h 183"/>
                  <a:gd name="T76" fmla="*/ 141 w 154"/>
                  <a:gd name="T77" fmla="*/ 9 h 183"/>
                  <a:gd name="T78" fmla="*/ 147 w 154"/>
                  <a:gd name="T79" fmla="*/ 7 h 183"/>
                  <a:gd name="T80" fmla="*/ 150 w 154"/>
                  <a:gd name="T81" fmla="*/ 6 h 183"/>
                  <a:gd name="T82" fmla="*/ 154 w 154"/>
                  <a:gd name="T83" fmla="*/ 0 h 1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54" h="183">
                    <a:moveTo>
                      <a:pt x="78" y="125"/>
                    </a:moveTo>
                    <a:cubicBezTo>
                      <a:pt x="33" y="125"/>
                      <a:pt x="33" y="125"/>
                      <a:pt x="33" y="125"/>
                    </a:cubicBezTo>
                    <a:cubicBezTo>
                      <a:pt x="44" y="154"/>
                      <a:pt x="44" y="154"/>
                      <a:pt x="44" y="154"/>
                    </a:cubicBezTo>
                    <a:cubicBezTo>
                      <a:pt x="48" y="157"/>
                      <a:pt x="52" y="161"/>
                      <a:pt x="53" y="165"/>
                    </a:cubicBezTo>
                    <a:cubicBezTo>
                      <a:pt x="53" y="165"/>
                      <a:pt x="53" y="165"/>
                      <a:pt x="53" y="165"/>
                    </a:cubicBezTo>
                    <a:cubicBezTo>
                      <a:pt x="47" y="165"/>
                      <a:pt x="47" y="165"/>
                      <a:pt x="47" y="165"/>
                    </a:cubicBezTo>
                    <a:cubicBezTo>
                      <a:pt x="54" y="183"/>
                      <a:pt x="54" y="183"/>
                      <a:pt x="54" y="183"/>
                    </a:cubicBezTo>
                    <a:cubicBezTo>
                      <a:pt x="55" y="183"/>
                      <a:pt x="55" y="183"/>
                      <a:pt x="55" y="183"/>
                    </a:cubicBezTo>
                    <a:cubicBezTo>
                      <a:pt x="65" y="183"/>
                      <a:pt x="74" y="179"/>
                      <a:pt x="80" y="172"/>
                    </a:cubicBezTo>
                    <a:cubicBezTo>
                      <a:pt x="86" y="166"/>
                      <a:pt x="86" y="166"/>
                      <a:pt x="86" y="166"/>
                    </a:cubicBezTo>
                    <a:cubicBezTo>
                      <a:pt x="83" y="150"/>
                      <a:pt x="80" y="136"/>
                      <a:pt x="78" y="125"/>
                    </a:cubicBezTo>
                    <a:moveTo>
                      <a:pt x="153" y="85"/>
                    </a:moveTo>
                    <a:cubicBezTo>
                      <a:pt x="152" y="86"/>
                      <a:pt x="151" y="88"/>
                      <a:pt x="150" y="89"/>
                    </a:cubicBezTo>
                    <a:cubicBezTo>
                      <a:pt x="150" y="90"/>
                      <a:pt x="150" y="90"/>
                      <a:pt x="151" y="91"/>
                    </a:cubicBezTo>
                    <a:cubicBezTo>
                      <a:pt x="152" y="89"/>
                      <a:pt x="152" y="87"/>
                      <a:pt x="153" y="85"/>
                    </a:cubicBezTo>
                    <a:moveTo>
                      <a:pt x="50" y="82"/>
                    </a:moveTo>
                    <a:cubicBezTo>
                      <a:pt x="49" y="84"/>
                      <a:pt x="49" y="85"/>
                      <a:pt x="49" y="85"/>
                    </a:cubicBezTo>
                    <a:cubicBezTo>
                      <a:pt x="0" y="85"/>
                      <a:pt x="0" y="85"/>
                      <a:pt x="0" y="85"/>
                    </a:cubicBezTo>
                    <a:cubicBezTo>
                      <a:pt x="16" y="98"/>
                      <a:pt x="16" y="98"/>
                      <a:pt x="16" y="98"/>
                    </a:cubicBezTo>
                    <a:cubicBezTo>
                      <a:pt x="55" y="98"/>
                      <a:pt x="55" y="98"/>
                      <a:pt x="55" y="98"/>
                    </a:cubicBezTo>
                    <a:cubicBezTo>
                      <a:pt x="57" y="98"/>
                      <a:pt x="60" y="98"/>
                      <a:pt x="62" y="99"/>
                    </a:cubicBezTo>
                    <a:cubicBezTo>
                      <a:pt x="57" y="93"/>
                      <a:pt x="53" y="88"/>
                      <a:pt x="50" y="82"/>
                    </a:cubicBezTo>
                    <a:moveTo>
                      <a:pt x="38" y="59"/>
                    </a:moveTo>
                    <a:cubicBezTo>
                      <a:pt x="39" y="62"/>
                      <a:pt x="39" y="62"/>
                      <a:pt x="39" y="62"/>
                    </a:cubicBezTo>
                    <a:cubicBezTo>
                      <a:pt x="39" y="63"/>
                      <a:pt x="39" y="63"/>
                      <a:pt x="40" y="63"/>
                    </a:cubicBezTo>
                    <a:cubicBezTo>
                      <a:pt x="39" y="62"/>
                      <a:pt x="39" y="61"/>
                      <a:pt x="38" y="59"/>
                    </a:cubicBezTo>
                    <a:moveTo>
                      <a:pt x="44" y="17"/>
                    </a:moveTo>
                    <a:cubicBezTo>
                      <a:pt x="40" y="22"/>
                      <a:pt x="40" y="22"/>
                      <a:pt x="40" y="22"/>
                    </a:cubicBezTo>
                    <a:cubicBezTo>
                      <a:pt x="51" y="36"/>
                      <a:pt x="51" y="36"/>
                      <a:pt x="51" y="36"/>
                    </a:cubicBezTo>
                    <a:cubicBezTo>
                      <a:pt x="52" y="35"/>
                      <a:pt x="53" y="33"/>
                      <a:pt x="55" y="32"/>
                    </a:cubicBezTo>
                    <a:cubicBezTo>
                      <a:pt x="44" y="17"/>
                      <a:pt x="44" y="17"/>
                      <a:pt x="44" y="17"/>
                    </a:cubicBezTo>
                    <a:moveTo>
                      <a:pt x="66" y="1"/>
                    </a:moveTo>
                    <a:cubicBezTo>
                      <a:pt x="60" y="1"/>
                      <a:pt x="60" y="1"/>
                      <a:pt x="60" y="1"/>
                    </a:cubicBezTo>
                    <a:cubicBezTo>
                      <a:pt x="70" y="14"/>
                      <a:pt x="70" y="14"/>
                      <a:pt x="70" y="14"/>
                    </a:cubicBezTo>
                    <a:cubicBezTo>
                      <a:pt x="71" y="13"/>
                      <a:pt x="72" y="12"/>
                      <a:pt x="73" y="11"/>
                    </a:cubicBezTo>
                    <a:cubicBezTo>
                      <a:pt x="66" y="1"/>
                      <a:pt x="66" y="1"/>
                      <a:pt x="66" y="1"/>
                    </a:cubicBezTo>
                    <a:moveTo>
                      <a:pt x="154" y="0"/>
                    </a:moveTo>
                    <a:cubicBezTo>
                      <a:pt x="133" y="0"/>
                      <a:pt x="133" y="0"/>
                      <a:pt x="133" y="0"/>
                    </a:cubicBezTo>
                    <a:cubicBezTo>
                      <a:pt x="136" y="3"/>
                      <a:pt x="138" y="6"/>
                      <a:pt x="141" y="9"/>
                    </a:cubicBezTo>
                    <a:cubicBezTo>
                      <a:pt x="144" y="8"/>
                      <a:pt x="146" y="7"/>
                      <a:pt x="147" y="7"/>
                    </a:cubicBezTo>
                    <a:cubicBezTo>
                      <a:pt x="149" y="7"/>
                      <a:pt x="150" y="6"/>
                      <a:pt x="150" y="6"/>
                    </a:cubicBezTo>
                    <a:cubicBezTo>
                      <a:pt x="151" y="5"/>
                      <a:pt x="153" y="3"/>
                      <a:pt x="154" y="0"/>
                    </a:cubicBezTo>
                  </a:path>
                </a:pathLst>
              </a:custGeom>
              <a:solidFill>
                <a:srgbClr val="804F3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0" name="Freeform 112"/>
              <p:cNvSpPr>
                <a:spLocks/>
              </p:cNvSpPr>
              <p:nvPr/>
            </p:nvSpPr>
            <p:spPr bwMode="auto">
              <a:xfrm>
                <a:off x="7556501" y="3309938"/>
                <a:ext cx="30163" cy="34925"/>
              </a:xfrm>
              <a:custGeom>
                <a:avLst/>
                <a:gdLst>
                  <a:gd name="T0" fmla="*/ 0 w 9"/>
                  <a:gd name="T1" fmla="*/ 0 h 11"/>
                  <a:gd name="T2" fmla="*/ 3 w 9"/>
                  <a:gd name="T3" fmla="*/ 11 h 11"/>
                  <a:gd name="T4" fmla="*/ 9 w 9"/>
                  <a:gd name="T5" fmla="*/ 11 h 11"/>
                  <a:gd name="T6" fmla="*/ 9 w 9"/>
                  <a:gd name="T7" fmla="*/ 11 h 11"/>
                  <a:gd name="T8" fmla="*/ 0 w 9"/>
                  <a:gd name="T9" fmla="*/ 0 h 11"/>
                </a:gdLst>
                <a:ahLst/>
                <a:cxnLst>
                  <a:cxn ang="0">
                    <a:pos x="T0" y="T1"/>
                  </a:cxn>
                  <a:cxn ang="0">
                    <a:pos x="T2" y="T3"/>
                  </a:cxn>
                  <a:cxn ang="0">
                    <a:pos x="T4" y="T5"/>
                  </a:cxn>
                  <a:cxn ang="0">
                    <a:pos x="T6" y="T7"/>
                  </a:cxn>
                  <a:cxn ang="0">
                    <a:pos x="T8" y="T9"/>
                  </a:cxn>
                </a:cxnLst>
                <a:rect l="0" t="0" r="r" b="b"/>
                <a:pathLst>
                  <a:path w="9" h="11">
                    <a:moveTo>
                      <a:pt x="0" y="0"/>
                    </a:moveTo>
                    <a:cubicBezTo>
                      <a:pt x="3" y="11"/>
                      <a:pt x="3" y="11"/>
                      <a:pt x="3" y="11"/>
                    </a:cubicBezTo>
                    <a:cubicBezTo>
                      <a:pt x="9" y="11"/>
                      <a:pt x="9" y="11"/>
                      <a:pt x="9" y="11"/>
                    </a:cubicBezTo>
                    <a:cubicBezTo>
                      <a:pt x="9" y="11"/>
                      <a:pt x="9" y="11"/>
                      <a:pt x="9" y="11"/>
                    </a:cubicBezTo>
                    <a:cubicBezTo>
                      <a:pt x="8" y="7"/>
                      <a:pt x="4" y="3"/>
                      <a:pt x="0" y="0"/>
                    </a:cubicBezTo>
                  </a:path>
                </a:pathLst>
              </a:custGeom>
              <a:solidFill>
                <a:srgbClr val="72493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1" name="Oval 113"/>
              <p:cNvSpPr>
                <a:spLocks noChangeArrowheads="1"/>
              </p:cNvSpPr>
              <p:nvPr/>
            </p:nvSpPr>
            <p:spPr bwMode="auto">
              <a:xfrm>
                <a:off x="7254876" y="2851150"/>
                <a:ext cx="71438" cy="68263"/>
              </a:xfrm>
              <a:prstGeom prst="ellipse">
                <a:avLst/>
              </a:pr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2" name="Oval 114"/>
              <p:cNvSpPr>
                <a:spLocks noChangeArrowheads="1"/>
              </p:cNvSpPr>
              <p:nvPr/>
            </p:nvSpPr>
            <p:spPr bwMode="auto">
              <a:xfrm>
                <a:off x="7666039" y="2851150"/>
                <a:ext cx="71438" cy="68263"/>
              </a:xfrm>
              <a:prstGeom prst="ellipse">
                <a:avLst/>
              </a:pr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3" name="Freeform 115"/>
              <p:cNvSpPr>
                <a:spLocks/>
              </p:cNvSpPr>
              <p:nvPr/>
            </p:nvSpPr>
            <p:spPr bwMode="auto">
              <a:xfrm>
                <a:off x="7908926" y="2565400"/>
                <a:ext cx="88900" cy="239713"/>
              </a:xfrm>
              <a:custGeom>
                <a:avLst/>
                <a:gdLst>
                  <a:gd name="T0" fmla="*/ 27 w 27"/>
                  <a:gd name="T1" fmla="*/ 23 h 73"/>
                  <a:gd name="T2" fmla="*/ 27 w 27"/>
                  <a:gd name="T3" fmla="*/ 60 h 73"/>
                  <a:gd name="T4" fmla="*/ 14 w 27"/>
                  <a:gd name="T5" fmla="*/ 73 h 73"/>
                  <a:gd name="T6" fmla="*/ 0 w 27"/>
                  <a:gd name="T7" fmla="*/ 60 h 73"/>
                  <a:gd name="T8" fmla="*/ 0 w 27"/>
                  <a:gd name="T9" fmla="*/ 0 h 73"/>
                  <a:gd name="T10" fmla="*/ 27 w 27"/>
                  <a:gd name="T11" fmla="*/ 23 h 73"/>
                </a:gdLst>
                <a:ahLst/>
                <a:cxnLst>
                  <a:cxn ang="0">
                    <a:pos x="T0" y="T1"/>
                  </a:cxn>
                  <a:cxn ang="0">
                    <a:pos x="T2" y="T3"/>
                  </a:cxn>
                  <a:cxn ang="0">
                    <a:pos x="T4" y="T5"/>
                  </a:cxn>
                  <a:cxn ang="0">
                    <a:pos x="T6" y="T7"/>
                  </a:cxn>
                  <a:cxn ang="0">
                    <a:pos x="T8" y="T9"/>
                  </a:cxn>
                  <a:cxn ang="0">
                    <a:pos x="T10" y="T11"/>
                  </a:cxn>
                </a:cxnLst>
                <a:rect l="0" t="0" r="r" b="b"/>
                <a:pathLst>
                  <a:path w="27" h="73">
                    <a:moveTo>
                      <a:pt x="27" y="23"/>
                    </a:moveTo>
                    <a:cubicBezTo>
                      <a:pt x="27" y="42"/>
                      <a:pt x="27" y="60"/>
                      <a:pt x="27" y="60"/>
                    </a:cubicBezTo>
                    <a:cubicBezTo>
                      <a:pt x="27" y="67"/>
                      <a:pt x="21" y="73"/>
                      <a:pt x="14" y="73"/>
                    </a:cubicBezTo>
                    <a:cubicBezTo>
                      <a:pt x="6" y="73"/>
                      <a:pt x="0" y="67"/>
                      <a:pt x="0" y="60"/>
                    </a:cubicBezTo>
                    <a:cubicBezTo>
                      <a:pt x="0" y="0"/>
                      <a:pt x="0" y="0"/>
                      <a:pt x="0" y="0"/>
                    </a:cubicBezTo>
                    <a:cubicBezTo>
                      <a:pt x="0" y="0"/>
                      <a:pt x="27" y="0"/>
                      <a:pt x="27" y="23"/>
                    </a:cubicBezTo>
                  </a:path>
                </a:pathLst>
              </a:custGeom>
              <a:solidFill>
                <a:srgbClr val="80828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4" name="Freeform 116"/>
              <p:cNvSpPr>
                <a:spLocks/>
              </p:cNvSpPr>
              <p:nvPr/>
            </p:nvSpPr>
            <p:spPr bwMode="auto">
              <a:xfrm>
                <a:off x="7000876" y="2565400"/>
                <a:ext cx="88900" cy="239713"/>
              </a:xfrm>
              <a:custGeom>
                <a:avLst/>
                <a:gdLst>
                  <a:gd name="T0" fmla="*/ 0 w 27"/>
                  <a:gd name="T1" fmla="*/ 23 h 73"/>
                  <a:gd name="T2" fmla="*/ 0 w 27"/>
                  <a:gd name="T3" fmla="*/ 60 h 73"/>
                  <a:gd name="T4" fmla="*/ 13 w 27"/>
                  <a:gd name="T5" fmla="*/ 73 h 73"/>
                  <a:gd name="T6" fmla="*/ 27 w 27"/>
                  <a:gd name="T7" fmla="*/ 60 h 73"/>
                  <a:gd name="T8" fmla="*/ 27 w 27"/>
                  <a:gd name="T9" fmla="*/ 0 h 73"/>
                  <a:gd name="T10" fmla="*/ 0 w 27"/>
                  <a:gd name="T11" fmla="*/ 23 h 73"/>
                </a:gdLst>
                <a:ahLst/>
                <a:cxnLst>
                  <a:cxn ang="0">
                    <a:pos x="T0" y="T1"/>
                  </a:cxn>
                  <a:cxn ang="0">
                    <a:pos x="T2" y="T3"/>
                  </a:cxn>
                  <a:cxn ang="0">
                    <a:pos x="T4" y="T5"/>
                  </a:cxn>
                  <a:cxn ang="0">
                    <a:pos x="T6" y="T7"/>
                  </a:cxn>
                  <a:cxn ang="0">
                    <a:pos x="T8" y="T9"/>
                  </a:cxn>
                  <a:cxn ang="0">
                    <a:pos x="T10" y="T11"/>
                  </a:cxn>
                </a:cxnLst>
                <a:rect l="0" t="0" r="r" b="b"/>
                <a:pathLst>
                  <a:path w="27" h="73">
                    <a:moveTo>
                      <a:pt x="0" y="23"/>
                    </a:moveTo>
                    <a:cubicBezTo>
                      <a:pt x="0" y="42"/>
                      <a:pt x="0" y="60"/>
                      <a:pt x="0" y="60"/>
                    </a:cubicBezTo>
                    <a:cubicBezTo>
                      <a:pt x="0" y="67"/>
                      <a:pt x="6" y="73"/>
                      <a:pt x="13" y="73"/>
                    </a:cubicBezTo>
                    <a:cubicBezTo>
                      <a:pt x="21" y="73"/>
                      <a:pt x="27" y="67"/>
                      <a:pt x="27" y="60"/>
                    </a:cubicBezTo>
                    <a:cubicBezTo>
                      <a:pt x="27" y="0"/>
                      <a:pt x="27" y="0"/>
                      <a:pt x="27" y="0"/>
                    </a:cubicBezTo>
                    <a:cubicBezTo>
                      <a:pt x="27" y="0"/>
                      <a:pt x="0" y="0"/>
                      <a:pt x="0" y="23"/>
                    </a:cubicBezTo>
                  </a:path>
                </a:pathLst>
              </a:custGeom>
              <a:solidFill>
                <a:srgbClr val="80828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5" name="Freeform 117"/>
              <p:cNvSpPr>
                <a:spLocks/>
              </p:cNvSpPr>
              <p:nvPr/>
            </p:nvSpPr>
            <p:spPr bwMode="auto">
              <a:xfrm>
                <a:off x="7323139" y="3125788"/>
                <a:ext cx="358775" cy="88900"/>
              </a:xfrm>
              <a:custGeom>
                <a:avLst/>
                <a:gdLst>
                  <a:gd name="T0" fmla="*/ 109 w 109"/>
                  <a:gd name="T1" fmla="*/ 27 h 27"/>
                  <a:gd name="T2" fmla="*/ 0 w 109"/>
                  <a:gd name="T3" fmla="*/ 27 h 27"/>
                  <a:gd name="T4" fmla="*/ 28 w 109"/>
                  <a:gd name="T5" fmla="*/ 0 h 27"/>
                  <a:gd name="T6" fmla="*/ 82 w 109"/>
                  <a:gd name="T7" fmla="*/ 0 h 27"/>
                  <a:gd name="T8" fmla="*/ 109 w 109"/>
                  <a:gd name="T9" fmla="*/ 27 h 27"/>
                </a:gdLst>
                <a:ahLst/>
                <a:cxnLst>
                  <a:cxn ang="0">
                    <a:pos x="T0" y="T1"/>
                  </a:cxn>
                  <a:cxn ang="0">
                    <a:pos x="T2" y="T3"/>
                  </a:cxn>
                  <a:cxn ang="0">
                    <a:pos x="T4" y="T5"/>
                  </a:cxn>
                  <a:cxn ang="0">
                    <a:pos x="T6" y="T7"/>
                  </a:cxn>
                  <a:cxn ang="0">
                    <a:pos x="T8" y="T9"/>
                  </a:cxn>
                </a:cxnLst>
                <a:rect l="0" t="0" r="r" b="b"/>
                <a:pathLst>
                  <a:path w="109" h="27">
                    <a:moveTo>
                      <a:pt x="109" y="27"/>
                    </a:moveTo>
                    <a:cubicBezTo>
                      <a:pt x="0" y="27"/>
                      <a:pt x="0" y="27"/>
                      <a:pt x="0" y="27"/>
                    </a:cubicBezTo>
                    <a:cubicBezTo>
                      <a:pt x="0" y="12"/>
                      <a:pt x="13" y="0"/>
                      <a:pt x="28" y="0"/>
                    </a:cubicBezTo>
                    <a:cubicBezTo>
                      <a:pt x="82" y="0"/>
                      <a:pt x="82" y="0"/>
                      <a:pt x="82" y="0"/>
                    </a:cubicBezTo>
                    <a:cubicBezTo>
                      <a:pt x="97" y="0"/>
                      <a:pt x="109" y="12"/>
                      <a:pt x="109" y="27"/>
                    </a:cubicBezTo>
                  </a:path>
                </a:pathLst>
              </a:custGeom>
              <a:solidFill>
                <a:srgbClr val="80828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6" name="Freeform 118"/>
              <p:cNvSpPr>
                <a:spLocks/>
              </p:cNvSpPr>
              <p:nvPr/>
            </p:nvSpPr>
            <p:spPr bwMode="auto">
              <a:xfrm>
                <a:off x="7185026" y="2336800"/>
                <a:ext cx="377825" cy="307975"/>
              </a:xfrm>
              <a:custGeom>
                <a:avLst/>
                <a:gdLst>
                  <a:gd name="T0" fmla="*/ 80 w 115"/>
                  <a:gd name="T1" fmla="*/ 0 h 94"/>
                  <a:gd name="T2" fmla="*/ 49 w 115"/>
                  <a:gd name="T3" fmla="*/ 7 h 94"/>
                  <a:gd name="T4" fmla="*/ 12 w 115"/>
                  <a:gd name="T5" fmla="*/ 82 h 94"/>
                  <a:gd name="T6" fmla="*/ 24 w 115"/>
                  <a:gd name="T7" fmla="*/ 94 h 94"/>
                  <a:gd name="T8" fmla="*/ 33 w 115"/>
                  <a:gd name="T9" fmla="*/ 81 h 94"/>
                  <a:gd name="T10" fmla="*/ 37 w 115"/>
                  <a:gd name="T11" fmla="*/ 77 h 94"/>
                  <a:gd name="T12" fmla="*/ 77 w 115"/>
                  <a:gd name="T13" fmla="*/ 18 h 94"/>
                  <a:gd name="T14" fmla="*/ 109 w 115"/>
                  <a:gd name="T15" fmla="*/ 11 h 94"/>
                  <a:gd name="T16" fmla="*/ 115 w 115"/>
                  <a:gd name="T17" fmla="*/ 11 h 94"/>
                  <a:gd name="T18" fmla="*/ 80 w 115"/>
                  <a:gd name="T19" fmla="*/ 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15" h="94">
                    <a:moveTo>
                      <a:pt x="80" y="0"/>
                    </a:moveTo>
                    <a:cubicBezTo>
                      <a:pt x="70" y="0"/>
                      <a:pt x="59" y="2"/>
                      <a:pt x="49" y="7"/>
                    </a:cubicBezTo>
                    <a:cubicBezTo>
                      <a:pt x="16" y="22"/>
                      <a:pt x="0" y="55"/>
                      <a:pt x="12" y="82"/>
                    </a:cubicBezTo>
                    <a:cubicBezTo>
                      <a:pt x="15" y="88"/>
                      <a:pt x="19" y="91"/>
                      <a:pt x="24" y="94"/>
                    </a:cubicBezTo>
                    <a:cubicBezTo>
                      <a:pt x="33" y="81"/>
                      <a:pt x="33" y="81"/>
                      <a:pt x="33" y="81"/>
                    </a:cubicBezTo>
                    <a:cubicBezTo>
                      <a:pt x="34" y="79"/>
                      <a:pt x="35" y="78"/>
                      <a:pt x="37" y="77"/>
                    </a:cubicBezTo>
                    <a:cubicBezTo>
                      <a:pt x="35" y="54"/>
                      <a:pt x="51" y="30"/>
                      <a:pt x="77" y="18"/>
                    </a:cubicBezTo>
                    <a:cubicBezTo>
                      <a:pt x="88" y="13"/>
                      <a:pt x="98" y="11"/>
                      <a:pt x="109" y="11"/>
                    </a:cubicBezTo>
                    <a:cubicBezTo>
                      <a:pt x="111" y="11"/>
                      <a:pt x="113" y="11"/>
                      <a:pt x="115" y="11"/>
                    </a:cubicBezTo>
                    <a:cubicBezTo>
                      <a:pt x="106" y="4"/>
                      <a:pt x="94" y="0"/>
                      <a:pt x="80" y="0"/>
                    </a:cubicBezTo>
                  </a:path>
                </a:pathLst>
              </a:custGeom>
              <a:solidFill>
                <a:srgbClr val="A16F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7" name="Freeform 119"/>
              <p:cNvSpPr>
                <a:spLocks/>
              </p:cNvSpPr>
              <p:nvPr/>
            </p:nvSpPr>
            <p:spPr bwMode="auto">
              <a:xfrm>
                <a:off x="6951664" y="2601913"/>
                <a:ext cx="309563" cy="449263"/>
              </a:xfrm>
              <a:custGeom>
                <a:avLst/>
                <a:gdLst>
                  <a:gd name="T0" fmla="*/ 0 w 94"/>
                  <a:gd name="T1" fmla="*/ 15 h 137"/>
                  <a:gd name="T2" fmla="*/ 5 w 94"/>
                  <a:gd name="T3" fmla="*/ 69 h 137"/>
                  <a:gd name="T4" fmla="*/ 28 w 94"/>
                  <a:gd name="T5" fmla="*/ 132 h 137"/>
                  <a:gd name="T6" fmla="*/ 87 w 94"/>
                  <a:gd name="T7" fmla="*/ 137 h 137"/>
                  <a:gd name="T8" fmla="*/ 89 w 94"/>
                  <a:gd name="T9" fmla="*/ 123 h 137"/>
                  <a:gd name="T10" fmla="*/ 40 w 94"/>
                  <a:gd name="T11" fmla="*/ 68 h 137"/>
                  <a:gd name="T12" fmla="*/ 33 w 94"/>
                  <a:gd name="T13" fmla="*/ 44 h 137"/>
                  <a:gd name="T14" fmla="*/ 0 w 94"/>
                  <a:gd name="T15" fmla="*/ 15 h 13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4" h="137">
                    <a:moveTo>
                      <a:pt x="0" y="15"/>
                    </a:moveTo>
                    <a:cubicBezTo>
                      <a:pt x="11" y="35"/>
                      <a:pt x="5" y="69"/>
                      <a:pt x="5" y="69"/>
                    </a:cubicBezTo>
                    <a:cubicBezTo>
                      <a:pt x="28" y="132"/>
                      <a:pt x="28" y="132"/>
                      <a:pt x="28" y="132"/>
                    </a:cubicBezTo>
                    <a:cubicBezTo>
                      <a:pt x="87" y="137"/>
                      <a:pt x="87" y="137"/>
                      <a:pt x="87" y="137"/>
                    </a:cubicBezTo>
                    <a:cubicBezTo>
                      <a:pt x="89" y="134"/>
                      <a:pt x="89" y="130"/>
                      <a:pt x="89" y="123"/>
                    </a:cubicBezTo>
                    <a:cubicBezTo>
                      <a:pt x="94" y="77"/>
                      <a:pt x="44" y="70"/>
                      <a:pt x="40" y="68"/>
                    </a:cubicBezTo>
                    <a:cubicBezTo>
                      <a:pt x="37" y="65"/>
                      <a:pt x="34" y="55"/>
                      <a:pt x="33" y="44"/>
                    </a:cubicBezTo>
                    <a:cubicBezTo>
                      <a:pt x="36" y="15"/>
                      <a:pt x="10" y="0"/>
                      <a:pt x="0" y="15"/>
                    </a:cubicBezTo>
                  </a:path>
                </a:pathLst>
              </a:custGeom>
              <a:solidFill>
                <a:srgbClr val="9E6B4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8" name="Freeform 120"/>
              <p:cNvSpPr>
                <a:spLocks/>
              </p:cNvSpPr>
              <p:nvPr/>
            </p:nvSpPr>
            <p:spPr bwMode="auto">
              <a:xfrm>
                <a:off x="7169151" y="2578100"/>
                <a:ext cx="200025" cy="252413"/>
              </a:xfrm>
              <a:custGeom>
                <a:avLst/>
                <a:gdLst>
                  <a:gd name="T0" fmla="*/ 4 w 61"/>
                  <a:gd name="T1" fmla="*/ 71 h 77"/>
                  <a:gd name="T2" fmla="*/ 3 w 61"/>
                  <a:gd name="T3" fmla="*/ 57 h 77"/>
                  <a:gd name="T4" fmla="*/ 38 w 61"/>
                  <a:gd name="T5" fmla="*/ 7 h 77"/>
                  <a:gd name="T6" fmla="*/ 54 w 61"/>
                  <a:gd name="T7" fmla="*/ 4 h 77"/>
                  <a:gd name="T8" fmla="*/ 58 w 61"/>
                  <a:gd name="T9" fmla="*/ 20 h 77"/>
                  <a:gd name="T10" fmla="*/ 23 w 61"/>
                  <a:gd name="T11" fmla="*/ 70 h 77"/>
                  <a:gd name="T12" fmla="*/ 6 w 61"/>
                  <a:gd name="T13" fmla="*/ 73 h 77"/>
                  <a:gd name="T14" fmla="*/ 4 w 61"/>
                  <a:gd name="T15" fmla="*/ 71 h 7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1" h="77">
                    <a:moveTo>
                      <a:pt x="4" y="71"/>
                    </a:moveTo>
                    <a:cubicBezTo>
                      <a:pt x="1" y="67"/>
                      <a:pt x="0" y="61"/>
                      <a:pt x="3" y="57"/>
                    </a:cubicBezTo>
                    <a:cubicBezTo>
                      <a:pt x="38" y="7"/>
                      <a:pt x="38" y="7"/>
                      <a:pt x="38" y="7"/>
                    </a:cubicBezTo>
                    <a:cubicBezTo>
                      <a:pt x="42" y="1"/>
                      <a:pt x="49" y="0"/>
                      <a:pt x="54" y="4"/>
                    </a:cubicBezTo>
                    <a:cubicBezTo>
                      <a:pt x="60" y="7"/>
                      <a:pt x="61" y="14"/>
                      <a:pt x="58" y="20"/>
                    </a:cubicBezTo>
                    <a:cubicBezTo>
                      <a:pt x="23" y="70"/>
                      <a:pt x="23" y="70"/>
                      <a:pt x="23" y="70"/>
                    </a:cubicBezTo>
                    <a:cubicBezTo>
                      <a:pt x="19" y="75"/>
                      <a:pt x="12" y="77"/>
                      <a:pt x="6" y="73"/>
                    </a:cubicBezTo>
                    <a:cubicBezTo>
                      <a:pt x="5" y="73"/>
                      <a:pt x="5" y="72"/>
                      <a:pt x="4" y="71"/>
                    </a:cubicBezTo>
                  </a:path>
                </a:pathLst>
              </a:custGeom>
              <a:solidFill>
                <a:srgbClr val="90573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9" name="Freeform 121"/>
              <p:cNvSpPr>
                <a:spLocks/>
              </p:cNvSpPr>
              <p:nvPr/>
            </p:nvSpPr>
            <p:spPr bwMode="auto">
              <a:xfrm>
                <a:off x="7246939" y="2614613"/>
                <a:ext cx="214313" cy="271463"/>
              </a:xfrm>
              <a:custGeom>
                <a:avLst/>
                <a:gdLst>
                  <a:gd name="T0" fmla="*/ 4 w 65"/>
                  <a:gd name="T1" fmla="*/ 77 h 83"/>
                  <a:gd name="T2" fmla="*/ 3 w 65"/>
                  <a:gd name="T3" fmla="*/ 63 h 83"/>
                  <a:gd name="T4" fmla="*/ 42 w 65"/>
                  <a:gd name="T5" fmla="*/ 7 h 83"/>
                  <a:gd name="T6" fmla="*/ 58 w 65"/>
                  <a:gd name="T7" fmla="*/ 4 h 83"/>
                  <a:gd name="T8" fmla="*/ 61 w 65"/>
                  <a:gd name="T9" fmla="*/ 20 h 83"/>
                  <a:gd name="T10" fmla="*/ 23 w 65"/>
                  <a:gd name="T11" fmla="*/ 76 h 83"/>
                  <a:gd name="T12" fmla="*/ 6 w 65"/>
                  <a:gd name="T13" fmla="*/ 79 h 83"/>
                  <a:gd name="T14" fmla="*/ 4 w 65"/>
                  <a:gd name="T15" fmla="*/ 77 h 8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83">
                    <a:moveTo>
                      <a:pt x="4" y="77"/>
                    </a:moveTo>
                    <a:cubicBezTo>
                      <a:pt x="1" y="73"/>
                      <a:pt x="0" y="67"/>
                      <a:pt x="3" y="63"/>
                    </a:cubicBezTo>
                    <a:cubicBezTo>
                      <a:pt x="42" y="7"/>
                      <a:pt x="42" y="7"/>
                      <a:pt x="42" y="7"/>
                    </a:cubicBezTo>
                    <a:cubicBezTo>
                      <a:pt x="45" y="2"/>
                      <a:pt x="53" y="0"/>
                      <a:pt x="58" y="4"/>
                    </a:cubicBezTo>
                    <a:cubicBezTo>
                      <a:pt x="63" y="7"/>
                      <a:pt x="65" y="15"/>
                      <a:pt x="61" y="20"/>
                    </a:cubicBezTo>
                    <a:cubicBezTo>
                      <a:pt x="23" y="76"/>
                      <a:pt x="23" y="76"/>
                      <a:pt x="23" y="76"/>
                    </a:cubicBezTo>
                    <a:cubicBezTo>
                      <a:pt x="19" y="81"/>
                      <a:pt x="12" y="83"/>
                      <a:pt x="6" y="79"/>
                    </a:cubicBezTo>
                    <a:cubicBezTo>
                      <a:pt x="6" y="78"/>
                      <a:pt x="5" y="78"/>
                      <a:pt x="4" y="77"/>
                    </a:cubicBezTo>
                  </a:path>
                </a:pathLst>
              </a:custGeom>
              <a:solidFill>
                <a:srgbClr val="90573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0" name="Freeform 122"/>
              <p:cNvSpPr>
                <a:spLocks/>
              </p:cNvSpPr>
              <p:nvPr/>
            </p:nvSpPr>
            <p:spPr bwMode="auto">
              <a:xfrm>
                <a:off x="7323139" y="2686050"/>
                <a:ext cx="207963" cy="246063"/>
              </a:xfrm>
              <a:custGeom>
                <a:avLst/>
                <a:gdLst>
                  <a:gd name="T0" fmla="*/ 3 w 63"/>
                  <a:gd name="T1" fmla="*/ 69 h 75"/>
                  <a:gd name="T2" fmla="*/ 3 w 63"/>
                  <a:gd name="T3" fmla="*/ 55 h 75"/>
                  <a:gd name="T4" fmla="*/ 41 w 63"/>
                  <a:gd name="T5" fmla="*/ 6 h 75"/>
                  <a:gd name="T6" fmla="*/ 57 w 63"/>
                  <a:gd name="T7" fmla="*/ 4 h 75"/>
                  <a:gd name="T8" fmla="*/ 59 w 63"/>
                  <a:gd name="T9" fmla="*/ 20 h 75"/>
                  <a:gd name="T10" fmla="*/ 22 w 63"/>
                  <a:gd name="T11" fmla="*/ 69 h 75"/>
                  <a:gd name="T12" fmla="*/ 5 w 63"/>
                  <a:gd name="T13" fmla="*/ 71 h 75"/>
                  <a:gd name="T14" fmla="*/ 3 w 63"/>
                  <a:gd name="T15" fmla="*/ 69 h 7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3" h="75">
                    <a:moveTo>
                      <a:pt x="3" y="69"/>
                    </a:moveTo>
                    <a:cubicBezTo>
                      <a:pt x="0" y="65"/>
                      <a:pt x="0" y="59"/>
                      <a:pt x="3" y="55"/>
                    </a:cubicBezTo>
                    <a:cubicBezTo>
                      <a:pt x="41" y="6"/>
                      <a:pt x="41" y="6"/>
                      <a:pt x="41" y="6"/>
                    </a:cubicBezTo>
                    <a:cubicBezTo>
                      <a:pt x="44" y="1"/>
                      <a:pt x="52" y="0"/>
                      <a:pt x="57" y="4"/>
                    </a:cubicBezTo>
                    <a:cubicBezTo>
                      <a:pt x="62" y="8"/>
                      <a:pt x="63" y="15"/>
                      <a:pt x="59" y="20"/>
                    </a:cubicBezTo>
                    <a:cubicBezTo>
                      <a:pt x="22" y="69"/>
                      <a:pt x="22" y="69"/>
                      <a:pt x="22" y="69"/>
                    </a:cubicBezTo>
                    <a:cubicBezTo>
                      <a:pt x="18" y="74"/>
                      <a:pt x="10" y="75"/>
                      <a:pt x="5" y="71"/>
                    </a:cubicBezTo>
                    <a:cubicBezTo>
                      <a:pt x="4" y="71"/>
                      <a:pt x="4" y="70"/>
                      <a:pt x="3" y="69"/>
                    </a:cubicBezTo>
                  </a:path>
                </a:pathLst>
              </a:custGeom>
              <a:solidFill>
                <a:srgbClr val="90573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1" name="Freeform 123"/>
              <p:cNvSpPr>
                <a:spLocks/>
              </p:cNvSpPr>
              <p:nvPr/>
            </p:nvSpPr>
            <p:spPr bwMode="auto">
              <a:xfrm>
                <a:off x="7362826" y="2795588"/>
                <a:ext cx="206375" cy="244475"/>
              </a:xfrm>
              <a:custGeom>
                <a:avLst/>
                <a:gdLst>
                  <a:gd name="T0" fmla="*/ 3 w 63"/>
                  <a:gd name="T1" fmla="*/ 69 h 75"/>
                  <a:gd name="T2" fmla="*/ 3 w 63"/>
                  <a:gd name="T3" fmla="*/ 55 h 75"/>
                  <a:gd name="T4" fmla="*/ 40 w 63"/>
                  <a:gd name="T5" fmla="*/ 6 h 75"/>
                  <a:gd name="T6" fmla="*/ 57 w 63"/>
                  <a:gd name="T7" fmla="*/ 4 h 75"/>
                  <a:gd name="T8" fmla="*/ 59 w 63"/>
                  <a:gd name="T9" fmla="*/ 20 h 75"/>
                  <a:gd name="T10" fmla="*/ 21 w 63"/>
                  <a:gd name="T11" fmla="*/ 69 h 75"/>
                  <a:gd name="T12" fmla="*/ 5 w 63"/>
                  <a:gd name="T13" fmla="*/ 71 h 75"/>
                  <a:gd name="T14" fmla="*/ 3 w 63"/>
                  <a:gd name="T15" fmla="*/ 69 h 7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3" h="75">
                    <a:moveTo>
                      <a:pt x="3" y="69"/>
                    </a:moveTo>
                    <a:cubicBezTo>
                      <a:pt x="0" y="65"/>
                      <a:pt x="0" y="59"/>
                      <a:pt x="3" y="55"/>
                    </a:cubicBezTo>
                    <a:cubicBezTo>
                      <a:pt x="40" y="6"/>
                      <a:pt x="40" y="6"/>
                      <a:pt x="40" y="6"/>
                    </a:cubicBezTo>
                    <a:cubicBezTo>
                      <a:pt x="44" y="1"/>
                      <a:pt x="52" y="0"/>
                      <a:pt x="57" y="4"/>
                    </a:cubicBezTo>
                    <a:cubicBezTo>
                      <a:pt x="62" y="8"/>
                      <a:pt x="63" y="15"/>
                      <a:pt x="59" y="20"/>
                    </a:cubicBezTo>
                    <a:cubicBezTo>
                      <a:pt x="21" y="69"/>
                      <a:pt x="21" y="69"/>
                      <a:pt x="21" y="69"/>
                    </a:cubicBezTo>
                    <a:cubicBezTo>
                      <a:pt x="18" y="74"/>
                      <a:pt x="10" y="75"/>
                      <a:pt x="5" y="71"/>
                    </a:cubicBezTo>
                    <a:cubicBezTo>
                      <a:pt x="4" y="70"/>
                      <a:pt x="3" y="70"/>
                      <a:pt x="3" y="69"/>
                    </a:cubicBezTo>
                  </a:path>
                </a:pathLst>
              </a:custGeom>
              <a:solidFill>
                <a:srgbClr val="90573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2" name="Freeform 124"/>
              <p:cNvSpPr>
                <a:spLocks/>
              </p:cNvSpPr>
              <p:nvPr/>
            </p:nvSpPr>
            <p:spPr bwMode="auto">
              <a:xfrm>
                <a:off x="7010401" y="2765425"/>
                <a:ext cx="450850" cy="439738"/>
              </a:xfrm>
              <a:custGeom>
                <a:avLst/>
                <a:gdLst>
                  <a:gd name="T0" fmla="*/ 32 w 137"/>
                  <a:gd name="T1" fmla="*/ 114 h 134"/>
                  <a:gd name="T2" fmla="*/ 80 w 137"/>
                  <a:gd name="T3" fmla="*/ 132 h 134"/>
                  <a:gd name="T4" fmla="*/ 137 w 137"/>
                  <a:gd name="T5" fmla="*/ 64 h 134"/>
                  <a:gd name="T6" fmla="*/ 107 w 137"/>
                  <a:gd name="T7" fmla="*/ 30 h 134"/>
                  <a:gd name="T8" fmla="*/ 51 w 137"/>
                  <a:gd name="T9" fmla="*/ 0 h 134"/>
                  <a:gd name="T10" fmla="*/ 2 w 137"/>
                  <a:gd name="T11" fmla="*/ 59 h 134"/>
                  <a:gd name="T12" fmla="*/ 32 w 137"/>
                  <a:gd name="T13" fmla="*/ 114 h 134"/>
                </a:gdLst>
                <a:ahLst/>
                <a:cxnLst>
                  <a:cxn ang="0">
                    <a:pos x="T0" y="T1"/>
                  </a:cxn>
                  <a:cxn ang="0">
                    <a:pos x="T2" y="T3"/>
                  </a:cxn>
                  <a:cxn ang="0">
                    <a:pos x="T4" y="T5"/>
                  </a:cxn>
                  <a:cxn ang="0">
                    <a:pos x="T6" y="T7"/>
                  </a:cxn>
                  <a:cxn ang="0">
                    <a:pos x="T8" y="T9"/>
                  </a:cxn>
                  <a:cxn ang="0">
                    <a:pos x="T10" y="T11"/>
                  </a:cxn>
                  <a:cxn ang="0">
                    <a:pos x="T12" y="T13"/>
                  </a:cxn>
                </a:cxnLst>
                <a:rect l="0" t="0" r="r" b="b"/>
                <a:pathLst>
                  <a:path w="137" h="134">
                    <a:moveTo>
                      <a:pt x="32" y="114"/>
                    </a:moveTo>
                    <a:cubicBezTo>
                      <a:pt x="51" y="134"/>
                      <a:pt x="80" y="132"/>
                      <a:pt x="80" y="132"/>
                    </a:cubicBezTo>
                    <a:cubicBezTo>
                      <a:pt x="120" y="119"/>
                      <a:pt x="137" y="64"/>
                      <a:pt x="137" y="64"/>
                    </a:cubicBezTo>
                    <a:cubicBezTo>
                      <a:pt x="137" y="64"/>
                      <a:pt x="119" y="47"/>
                      <a:pt x="107" y="30"/>
                    </a:cubicBezTo>
                    <a:cubicBezTo>
                      <a:pt x="98" y="17"/>
                      <a:pt x="51" y="0"/>
                      <a:pt x="51" y="0"/>
                    </a:cubicBezTo>
                    <a:cubicBezTo>
                      <a:pt x="51" y="0"/>
                      <a:pt x="4" y="47"/>
                      <a:pt x="2" y="59"/>
                    </a:cubicBezTo>
                    <a:cubicBezTo>
                      <a:pt x="0" y="70"/>
                      <a:pt x="25" y="106"/>
                      <a:pt x="32" y="114"/>
                    </a:cubicBezTo>
                  </a:path>
                </a:pathLst>
              </a:custGeom>
              <a:solidFill>
                <a:srgbClr val="90573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3" name="Freeform 125"/>
              <p:cNvSpPr>
                <a:spLocks/>
              </p:cNvSpPr>
              <p:nvPr/>
            </p:nvSpPr>
            <p:spPr bwMode="auto">
              <a:xfrm>
                <a:off x="6642101" y="3079750"/>
                <a:ext cx="681038" cy="1120775"/>
              </a:xfrm>
              <a:custGeom>
                <a:avLst/>
                <a:gdLst>
                  <a:gd name="T0" fmla="*/ 207 w 207"/>
                  <a:gd name="T1" fmla="*/ 17 h 342"/>
                  <a:gd name="T2" fmla="*/ 154 w 207"/>
                  <a:gd name="T3" fmla="*/ 247 h 342"/>
                  <a:gd name="T4" fmla="*/ 84 w 207"/>
                  <a:gd name="T5" fmla="*/ 337 h 342"/>
                  <a:gd name="T6" fmla="*/ 33 w 207"/>
                  <a:gd name="T7" fmla="*/ 298 h 342"/>
                  <a:gd name="T8" fmla="*/ 21 w 207"/>
                  <a:gd name="T9" fmla="*/ 198 h 342"/>
                  <a:gd name="T10" fmla="*/ 137 w 207"/>
                  <a:gd name="T11" fmla="*/ 0 h 342"/>
                  <a:gd name="T12" fmla="*/ 207 w 207"/>
                  <a:gd name="T13" fmla="*/ 17 h 342"/>
                </a:gdLst>
                <a:ahLst/>
                <a:cxnLst>
                  <a:cxn ang="0">
                    <a:pos x="T0" y="T1"/>
                  </a:cxn>
                  <a:cxn ang="0">
                    <a:pos x="T2" y="T3"/>
                  </a:cxn>
                  <a:cxn ang="0">
                    <a:pos x="T4" y="T5"/>
                  </a:cxn>
                  <a:cxn ang="0">
                    <a:pos x="T6" y="T7"/>
                  </a:cxn>
                  <a:cxn ang="0">
                    <a:pos x="T8" y="T9"/>
                  </a:cxn>
                  <a:cxn ang="0">
                    <a:pos x="T10" y="T11"/>
                  </a:cxn>
                  <a:cxn ang="0">
                    <a:pos x="T12" y="T13"/>
                  </a:cxn>
                </a:cxnLst>
                <a:rect l="0" t="0" r="r" b="b"/>
                <a:pathLst>
                  <a:path w="207" h="342">
                    <a:moveTo>
                      <a:pt x="207" y="17"/>
                    </a:moveTo>
                    <a:cubicBezTo>
                      <a:pt x="207" y="17"/>
                      <a:pt x="166" y="217"/>
                      <a:pt x="154" y="247"/>
                    </a:cubicBezTo>
                    <a:cubicBezTo>
                      <a:pt x="142" y="278"/>
                      <a:pt x="93" y="332"/>
                      <a:pt x="84" y="337"/>
                    </a:cubicBezTo>
                    <a:cubicBezTo>
                      <a:pt x="74" y="342"/>
                      <a:pt x="43" y="333"/>
                      <a:pt x="33" y="298"/>
                    </a:cubicBezTo>
                    <a:cubicBezTo>
                      <a:pt x="24" y="263"/>
                      <a:pt x="0" y="220"/>
                      <a:pt x="21" y="198"/>
                    </a:cubicBezTo>
                    <a:cubicBezTo>
                      <a:pt x="61" y="157"/>
                      <a:pt x="137" y="0"/>
                      <a:pt x="137" y="0"/>
                    </a:cubicBezTo>
                    <a:cubicBezTo>
                      <a:pt x="207" y="17"/>
                      <a:pt x="207" y="17"/>
                      <a:pt x="207" y="17"/>
                    </a:cubicBezTo>
                  </a:path>
                </a:pathLst>
              </a:custGeom>
              <a:solidFill>
                <a:srgbClr val="90573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4" name="Freeform 126"/>
              <p:cNvSpPr>
                <a:spLocks noEditPoints="1"/>
              </p:cNvSpPr>
              <p:nvPr/>
            </p:nvSpPr>
            <p:spPr bwMode="auto">
              <a:xfrm>
                <a:off x="7080251" y="2820988"/>
                <a:ext cx="12700" cy="6350"/>
              </a:xfrm>
              <a:custGeom>
                <a:avLst/>
                <a:gdLst>
                  <a:gd name="T0" fmla="*/ 1 w 4"/>
                  <a:gd name="T1" fmla="*/ 0 h 2"/>
                  <a:gd name="T2" fmla="*/ 1 w 4"/>
                  <a:gd name="T3" fmla="*/ 1 h 2"/>
                  <a:gd name="T4" fmla="*/ 4 w 4"/>
                  <a:gd name="T5" fmla="*/ 2 h 2"/>
                  <a:gd name="T6" fmla="*/ 1 w 4"/>
                  <a:gd name="T7" fmla="*/ 1 h 2"/>
                  <a:gd name="T8" fmla="*/ 1 w 4"/>
                  <a:gd name="T9" fmla="*/ 0 h 2"/>
                  <a:gd name="T10" fmla="*/ 0 w 4"/>
                  <a:gd name="T11" fmla="*/ 0 h 2"/>
                  <a:gd name="T12" fmla="*/ 0 w 4"/>
                  <a:gd name="T13" fmla="*/ 0 h 2"/>
                  <a:gd name="T14" fmla="*/ 0 w 4"/>
                  <a:gd name="T15" fmla="*/ 0 h 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 h="2">
                    <a:moveTo>
                      <a:pt x="1" y="0"/>
                    </a:moveTo>
                    <a:cubicBezTo>
                      <a:pt x="1" y="1"/>
                      <a:pt x="1" y="1"/>
                      <a:pt x="1" y="1"/>
                    </a:cubicBezTo>
                    <a:cubicBezTo>
                      <a:pt x="1" y="1"/>
                      <a:pt x="2" y="1"/>
                      <a:pt x="4" y="2"/>
                    </a:cubicBezTo>
                    <a:cubicBezTo>
                      <a:pt x="2" y="1"/>
                      <a:pt x="1" y="1"/>
                      <a:pt x="1" y="1"/>
                    </a:cubicBezTo>
                    <a:cubicBezTo>
                      <a:pt x="1" y="1"/>
                      <a:pt x="1" y="1"/>
                      <a:pt x="1" y="0"/>
                    </a:cubicBezTo>
                    <a:moveTo>
                      <a:pt x="0" y="0"/>
                    </a:moveTo>
                    <a:cubicBezTo>
                      <a:pt x="0" y="0"/>
                      <a:pt x="0" y="0"/>
                      <a:pt x="0" y="0"/>
                    </a:cubicBezTo>
                    <a:cubicBezTo>
                      <a:pt x="0" y="0"/>
                      <a:pt x="0" y="0"/>
                      <a:pt x="0" y="0"/>
                    </a:cubicBezTo>
                  </a:path>
                </a:pathLst>
              </a:custGeom>
              <a:solidFill>
                <a:srgbClr val="804F3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5" name="Freeform 127"/>
              <p:cNvSpPr>
                <a:spLocks noEditPoints="1"/>
              </p:cNvSpPr>
              <p:nvPr/>
            </p:nvSpPr>
            <p:spPr bwMode="auto">
              <a:xfrm>
                <a:off x="7059614" y="2725738"/>
                <a:ext cx="0" cy="23813"/>
              </a:xfrm>
              <a:custGeom>
                <a:avLst/>
                <a:gdLst>
                  <a:gd name="T0" fmla="*/ 6 h 7"/>
                  <a:gd name="T1" fmla="*/ 6 h 7"/>
                  <a:gd name="T2" fmla="*/ 3 h 7"/>
                  <a:gd name="T3" fmla="*/ 3 h 7"/>
                  <a:gd name="T4" fmla="*/ 3 h 7"/>
                  <a:gd name="T5" fmla="*/ 3 h 7"/>
                  <a:gd name="T6" fmla="*/ 2 h 7"/>
                  <a:gd name="T7" fmla="*/ 2 h 7"/>
                  <a:gd name="T8" fmla="*/ 2 h 7"/>
                  <a:gd name="T9" fmla="*/ 2 h 7"/>
                  <a:gd name="T10" fmla="*/ 2 h 7"/>
                  <a:gd name="T11" fmla="*/ 2 h 7"/>
                  <a:gd name="T12" fmla="*/ 2 h 7"/>
                  <a:gd name="T13" fmla="*/ 2 h 7"/>
                  <a:gd name="T14" fmla="*/ 2 h 7"/>
                  <a:gd name="T15" fmla="*/ 2 h 7"/>
                  <a:gd name="T16" fmla="*/ 2 h 7"/>
                  <a:gd name="T17" fmla="*/ 1 h 7"/>
                  <a:gd name="T18" fmla="*/ 1 h 7"/>
                  <a:gd name="T19" fmla="*/ 1 h 7"/>
                  <a:gd name="T20" fmla="*/ 1 h 7"/>
                  <a:gd name="T21" fmla="*/ 0 h 7"/>
                  <a:gd name="T22" fmla="*/ 0 h 7"/>
                  <a:gd name="T23" fmla="*/ 0 h 7"/>
                  <a:gd name="T24" fmla="*/ 0 h 7"/>
                  <a:gd name="T25" fmla="*/ 0 h 7"/>
                  <a:gd name="T26" fmla="*/ 0 h 7"/>
                  <a:gd name="T27" fmla="*/ 0 h 7"/>
                  <a:gd name="T28" fmla="*/ 0 h 7"/>
                  <a:gd name="T29" fmla="*/ 0 h 7"/>
                  <a:gd name="T30" fmla="*/ 0 h 7"/>
                  <a:gd name="T31" fmla="*/ 0 h 7"/>
                  <a:gd name="T32" fmla="*/ 0 h 7"/>
                  <a:gd name="T33" fmla="*/ 0 h 7"/>
                  <a:gd name="T34" fmla="*/ 0 h 7"/>
                </a:gdLst>
                <a:ahLst/>
                <a:cxnLst>
                  <a:cxn ang="0">
                    <a:pos x="0" y="T0"/>
                  </a:cxn>
                  <a:cxn ang="0">
                    <a:pos x="0" y="T1"/>
                  </a:cxn>
                  <a:cxn ang="0">
                    <a:pos x="0" y="T2"/>
                  </a:cxn>
                  <a:cxn ang="0">
                    <a:pos x="0" y="T3"/>
                  </a:cxn>
                  <a:cxn ang="0">
                    <a:pos x="0" y="T4"/>
                  </a:cxn>
                  <a:cxn ang="0">
                    <a:pos x="0" y="T5"/>
                  </a:cxn>
                  <a:cxn ang="0">
                    <a:pos x="0" y="T6"/>
                  </a:cxn>
                  <a:cxn ang="0">
                    <a:pos x="0" y="T7"/>
                  </a:cxn>
                  <a:cxn ang="0">
                    <a:pos x="0" y="T8"/>
                  </a:cxn>
                  <a:cxn ang="0">
                    <a:pos x="0" y="T9"/>
                  </a:cxn>
                  <a:cxn ang="0">
                    <a:pos x="0" y="T10"/>
                  </a:cxn>
                  <a:cxn ang="0">
                    <a:pos x="0" y="T11"/>
                  </a:cxn>
                  <a:cxn ang="0">
                    <a:pos x="0" y="T12"/>
                  </a:cxn>
                  <a:cxn ang="0">
                    <a:pos x="0" y="T13"/>
                  </a:cxn>
                  <a:cxn ang="0">
                    <a:pos x="0" y="T14"/>
                  </a:cxn>
                  <a:cxn ang="0">
                    <a:pos x="0" y="T15"/>
                  </a:cxn>
                  <a:cxn ang="0">
                    <a:pos x="0" y="T16"/>
                  </a:cxn>
                  <a:cxn ang="0">
                    <a:pos x="0" y="T17"/>
                  </a:cxn>
                  <a:cxn ang="0">
                    <a:pos x="0" y="T18"/>
                  </a:cxn>
                  <a:cxn ang="0">
                    <a:pos x="0" y="T19"/>
                  </a:cxn>
                  <a:cxn ang="0">
                    <a:pos x="0" y="T20"/>
                  </a:cxn>
                  <a:cxn ang="0">
                    <a:pos x="0" y="T21"/>
                  </a:cxn>
                  <a:cxn ang="0">
                    <a:pos x="0" y="T22"/>
                  </a:cxn>
                  <a:cxn ang="0">
                    <a:pos x="0" y="T23"/>
                  </a:cxn>
                  <a:cxn ang="0">
                    <a:pos x="0" y="T24"/>
                  </a:cxn>
                  <a:cxn ang="0">
                    <a:pos x="0" y="T25"/>
                  </a:cxn>
                  <a:cxn ang="0">
                    <a:pos x="0" y="T26"/>
                  </a:cxn>
                  <a:cxn ang="0">
                    <a:pos x="0" y="T27"/>
                  </a:cxn>
                  <a:cxn ang="0">
                    <a:pos x="0" y="T28"/>
                  </a:cxn>
                  <a:cxn ang="0">
                    <a:pos x="0" y="T29"/>
                  </a:cxn>
                  <a:cxn ang="0">
                    <a:pos x="0" y="T30"/>
                  </a:cxn>
                  <a:cxn ang="0">
                    <a:pos x="0" y="T31"/>
                  </a:cxn>
                  <a:cxn ang="0">
                    <a:pos x="0" y="T32"/>
                  </a:cxn>
                  <a:cxn ang="0">
                    <a:pos x="0" y="T33"/>
                  </a:cxn>
                  <a:cxn ang="0">
                    <a:pos x="0" y="T34"/>
                  </a:cxn>
                </a:cxnLst>
                <a:rect l="0" t="0" r="r" b="b"/>
                <a:pathLst>
                  <a:path h="7">
                    <a:moveTo>
                      <a:pt x="0" y="6"/>
                    </a:moveTo>
                    <a:cubicBezTo>
                      <a:pt x="0" y="6"/>
                      <a:pt x="0" y="6"/>
                      <a:pt x="0" y="6"/>
                    </a:cubicBezTo>
                    <a:cubicBezTo>
                      <a:pt x="0" y="7"/>
                      <a:pt x="0" y="7"/>
                      <a:pt x="0" y="7"/>
                    </a:cubicBezTo>
                    <a:cubicBezTo>
                      <a:pt x="0" y="7"/>
                      <a:pt x="0" y="7"/>
                      <a:pt x="0" y="6"/>
                    </a:cubicBezTo>
                    <a:moveTo>
                      <a:pt x="0" y="3"/>
                    </a:moveTo>
                    <a:cubicBezTo>
                      <a:pt x="0" y="3"/>
                      <a:pt x="0" y="3"/>
                      <a:pt x="0" y="3"/>
                    </a:cubicBezTo>
                    <a:cubicBezTo>
                      <a:pt x="0" y="3"/>
                      <a:pt x="0" y="3"/>
                      <a:pt x="0" y="3"/>
                    </a:cubicBezTo>
                    <a:moveTo>
                      <a:pt x="0" y="3"/>
                    </a:moveTo>
                    <a:cubicBezTo>
                      <a:pt x="0" y="3"/>
                      <a:pt x="0" y="3"/>
                      <a:pt x="0" y="3"/>
                    </a:cubicBezTo>
                    <a:cubicBezTo>
                      <a:pt x="0" y="3"/>
                      <a:pt x="0" y="3"/>
                      <a:pt x="0" y="3"/>
                    </a:cubicBezTo>
                    <a:moveTo>
                      <a:pt x="0" y="3"/>
                    </a:moveTo>
                    <a:cubicBezTo>
                      <a:pt x="0" y="3"/>
                      <a:pt x="0" y="3"/>
                      <a:pt x="0" y="3"/>
                    </a:cubicBezTo>
                    <a:cubicBezTo>
                      <a:pt x="0" y="3"/>
                      <a:pt x="0" y="3"/>
                      <a:pt x="0" y="3"/>
                    </a:cubicBezTo>
                    <a:moveTo>
                      <a:pt x="0" y="2"/>
                    </a:moveTo>
                    <a:cubicBezTo>
                      <a:pt x="0" y="2"/>
                      <a:pt x="0" y="3"/>
                      <a:pt x="0" y="3"/>
                    </a:cubicBezTo>
                    <a:cubicBezTo>
                      <a:pt x="0" y="3"/>
                      <a:pt x="0" y="2"/>
                      <a:pt x="0" y="2"/>
                    </a:cubicBezTo>
                    <a:moveTo>
                      <a:pt x="0" y="2"/>
                    </a:moveTo>
                    <a:cubicBezTo>
                      <a:pt x="0" y="2"/>
                      <a:pt x="0" y="2"/>
                      <a:pt x="0" y="2"/>
                    </a:cubicBezTo>
                    <a:cubicBezTo>
                      <a:pt x="0" y="2"/>
                      <a:pt x="0" y="2"/>
                      <a:pt x="0" y="2"/>
                    </a:cubicBezTo>
                    <a:moveTo>
                      <a:pt x="0" y="2"/>
                    </a:moveTo>
                    <a:cubicBezTo>
                      <a:pt x="0" y="2"/>
                      <a:pt x="0" y="2"/>
                      <a:pt x="0" y="2"/>
                    </a:cubicBezTo>
                    <a:cubicBezTo>
                      <a:pt x="0" y="2"/>
                      <a:pt x="0" y="2"/>
                      <a:pt x="0" y="2"/>
                    </a:cubicBezTo>
                    <a:moveTo>
                      <a:pt x="0" y="2"/>
                    </a:moveTo>
                    <a:cubicBezTo>
                      <a:pt x="0" y="2"/>
                      <a:pt x="0" y="2"/>
                      <a:pt x="0" y="2"/>
                    </a:cubicBezTo>
                    <a:cubicBezTo>
                      <a:pt x="0" y="2"/>
                      <a:pt x="0" y="2"/>
                      <a:pt x="0" y="2"/>
                    </a:cubicBezTo>
                    <a:moveTo>
                      <a:pt x="0" y="2"/>
                    </a:moveTo>
                    <a:cubicBezTo>
                      <a:pt x="0" y="2"/>
                      <a:pt x="0" y="2"/>
                      <a:pt x="0" y="2"/>
                    </a:cubicBezTo>
                    <a:cubicBezTo>
                      <a:pt x="0" y="2"/>
                      <a:pt x="0" y="2"/>
                      <a:pt x="0" y="2"/>
                    </a:cubicBezTo>
                    <a:moveTo>
                      <a:pt x="0" y="2"/>
                    </a:moveTo>
                    <a:cubicBezTo>
                      <a:pt x="0" y="2"/>
                      <a:pt x="0" y="2"/>
                      <a:pt x="0" y="2"/>
                    </a:cubicBezTo>
                    <a:cubicBezTo>
                      <a:pt x="0" y="2"/>
                      <a:pt x="0" y="2"/>
                      <a:pt x="0" y="2"/>
                    </a:cubicBezTo>
                    <a:moveTo>
                      <a:pt x="0" y="2"/>
                    </a:moveTo>
                    <a:cubicBezTo>
                      <a:pt x="0" y="2"/>
                      <a:pt x="0" y="2"/>
                      <a:pt x="0" y="2"/>
                    </a:cubicBezTo>
                    <a:cubicBezTo>
                      <a:pt x="0" y="2"/>
                      <a:pt x="0" y="2"/>
                      <a:pt x="0" y="2"/>
                    </a:cubicBezTo>
                    <a:moveTo>
                      <a:pt x="0" y="1"/>
                    </a:moveTo>
                    <a:cubicBezTo>
                      <a:pt x="0" y="1"/>
                      <a:pt x="0" y="1"/>
                      <a:pt x="0" y="1"/>
                    </a:cubicBezTo>
                    <a:cubicBezTo>
                      <a:pt x="0" y="1"/>
                      <a:pt x="0" y="1"/>
                      <a:pt x="0" y="1"/>
                    </a:cubicBezTo>
                    <a:moveTo>
                      <a:pt x="0" y="1"/>
                    </a:moveTo>
                    <a:cubicBezTo>
                      <a:pt x="0" y="1"/>
                      <a:pt x="0" y="1"/>
                      <a:pt x="0" y="1"/>
                    </a:cubicBezTo>
                    <a:cubicBezTo>
                      <a:pt x="0" y="1"/>
                      <a:pt x="0" y="1"/>
                      <a:pt x="0" y="1"/>
                    </a:cubicBezTo>
                    <a:moveTo>
                      <a:pt x="0" y="1"/>
                    </a:moveTo>
                    <a:cubicBezTo>
                      <a:pt x="0" y="1"/>
                      <a:pt x="0" y="1"/>
                      <a:pt x="0" y="1"/>
                    </a:cubicBezTo>
                    <a:cubicBezTo>
                      <a:pt x="0" y="1"/>
                      <a:pt x="0" y="1"/>
                      <a:pt x="0" y="1"/>
                    </a:cubicBezTo>
                    <a:moveTo>
                      <a:pt x="0" y="0"/>
                    </a:moveTo>
                    <a:cubicBezTo>
                      <a:pt x="0" y="0"/>
                      <a:pt x="0" y="0"/>
                      <a:pt x="0" y="0"/>
                    </a:cubicBezTo>
                    <a:cubicBezTo>
                      <a:pt x="0" y="0"/>
                      <a:pt x="0" y="0"/>
                      <a:pt x="0" y="0"/>
                    </a:cubicBezTo>
                    <a:moveTo>
                      <a:pt x="0" y="0"/>
                    </a:moveTo>
                    <a:cubicBezTo>
                      <a:pt x="0" y="0"/>
                      <a:pt x="0" y="0"/>
                      <a:pt x="0" y="0"/>
                    </a:cubicBezTo>
                    <a:cubicBezTo>
                      <a:pt x="0" y="0"/>
                      <a:pt x="0" y="0"/>
                      <a:pt x="0" y="0"/>
                    </a:cubicBezTo>
                    <a:moveTo>
                      <a:pt x="0" y="0"/>
                    </a:moveTo>
                    <a:cubicBezTo>
                      <a:pt x="0" y="0"/>
                      <a:pt x="0" y="0"/>
                      <a:pt x="0" y="0"/>
                    </a:cubicBezTo>
                    <a:cubicBezTo>
                      <a:pt x="0" y="0"/>
                      <a:pt x="0" y="0"/>
                      <a:pt x="0" y="0"/>
                    </a:cubicBezTo>
                    <a:moveTo>
                      <a:pt x="0" y="0"/>
                    </a:moveTo>
                    <a:cubicBezTo>
                      <a:pt x="0" y="0"/>
                      <a:pt x="0" y="0"/>
                      <a:pt x="0" y="0"/>
                    </a:cubicBezTo>
                    <a:cubicBezTo>
                      <a:pt x="0" y="0"/>
                      <a:pt x="0" y="0"/>
                      <a:pt x="0" y="0"/>
                    </a:cubicBezTo>
                    <a:moveTo>
                      <a:pt x="0" y="0"/>
                    </a:moveTo>
                    <a:cubicBezTo>
                      <a:pt x="0" y="0"/>
                      <a:pt x="0" y="0"/>
                      <a:pt x="0" y="0"/>
                    </a:cubicBezTo>
                    <a:cubicBezTo>
                      <a:pt x="0" y="0"/>
                      <a:pt x="0" y="0"/>
                      <a:pt x="0" y="0"/>
                    </a:cubicBezTo>
                    <a:moveTo>
                      <a:pt x="0" y="0"/>
                    </a:moveTo>
                    <a:cubicBezTo>
                      <a:pt x="0" y="0"/>
                      <a:pt x="0" y="0"/>
                      <a:pt x="0" y="0"/>
                    </a:cubicBezTo>
                    <a:cubicBezTo>
                      <a:pt x="0" y="0"/>
                      <a:pt x="0" y="0"/>
                      <a:pt x="0" y="0"/>
                    </a:cubicBezTo>
                    <a:moveTo>
                      <a:pt x="0" y="0"/>
                    </a:moveTo>
                    <a:cubicBezTo>
                      <a:pt x="0" y="0"/>
                      <a:pt x="0" y="0"/>
                      <a:pt x="0" y="0"/>
                    </a:cubicBezTo>
                    <a:cubicBezTo>
                      <a:pt x="0" y="0"/>
                      <a:pt x="0" y="0"/>
                      <a:pt x="0" y="0"/>
                    </a:cubicBezTo>
                    <a:moveTo>
                      <a:pt x="0" y="0"/>
                    </a:moveTo>
                    <a:cubicBezTo>
                      <a:pt x="0" y="0"/>
                      <a:pt x="0" y="0"/>
                      <a:pt x="0" y="0"/>
                    </a:cubicBezTo>
                    <a:cubicBezTo>
                      <a:pt x="0" y="0"/>
                      <a:pt x="0" y="0"/>
                      <a:pt x="0" y="0"/>
                    </a:cubicBezTo>
                    <a:moveTo>
                      <a:pt x="0" y="0"/>
                    </a:moveTo>
                    <a:cubicBezTo>
                      <a:pt x="0" y="0"/>
                      <a:pt x="0" y="0"/>
                      <a:pt x="0" y="0"/>
                    </a:cubicBezTo>
                    <a:cubicBezTo>
                      <a:pt x="0" y="0"/>
                      <a:pt x="0" y="0"/>
                      <a:pt x="0" y="0"/>
                    </a:cubicBezTo>
                  </a:path>
                </a:pathLst>
              </a:custGeom>
              <a:solidFill>
                <a:srgbClr val="70707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6" name="Freeform 128"/>
              <p:cNvSpPr>
                <a:spLocks/>
              </p:cNvSpPr>
              <p:nvPr/>
            </p:nvSpPr>
            <p:spPr bwMode="auto">
              <a:xfrm>
                <a:off x="6991351" y="2630488"/>
                <a:ext cx="104775" cy="196850"/>
              </a:xfrm>
              <a:custGeom>
                <a:avLst/>
                <a:gdLst>
                  <a:gd name="T0" fmla="*/ 0 w 32"/>
                  <a:gd name="T1" fmla="*/ 0 h 60"/>
                  <a:gd name="T2" fmla="*/ 16 w 32"/>
                  <a:gd name="T3" fmla="*/ 34 h 60"/>
                  <a:gd name="T4" fmla="*/ 23 w 32"/>
                  <a:gd name="T5" fmla="*/ 57 h 60"/>
                  <a:gd name="T6" fmla="*/ 32 w 32"/>
                  <a:gd name="T7" fmla="*/ 60 h 60"/>
                  <a:gd name="T8" fmla="*/ 32 w 32"/>
                  <a:gd name="T9" fmla="*/ 60 h 60"/>
                  <a:gd name="T10" fmla="*/ 31 w 32"/>
                  <a:gd name="T11" fmla="*/ 60 h 60"/>
                  <a:gd name="T12" fmla="*/ 28 w 32"/>
                  <a:gd name="T13" fmla="*/ 59 h 60"/>
                  <a:gd name="T14" fmla="*/ 28 w 32"/>
                  <a:gd name="T15" fmla="*/ 58 h 60"/>
                  <a:gd name="T16" fmla="*/ 27 w 32"/>
                  <a:gd name="T17" fmla="*/ 58 h 60"/>
                  <a:gd name="T18" fmla="*/ 27 w 32"/>
                  <a:gd name="T19" fmla="*/ 58 h 60"/>
                  <a:gd name="T20" fmla="*/ 21 w 32"/>
                  <a:gd name="T21" fmla="*/ 36 h 60"/>
                  <a:gd name="T22" fmla="*/ 21 w 32"/>
                  <a:gd name="T23" fmla="*/ 35 h 60"/>
                  <a:gd name="T24" fmla="*/ 21 w 32"/>
                  <a:gd name="T25" fmla="*/ 35 h 60"/>
                  <a:gd name="T26" fmla="*/ 21 w 32"/>
                  <a:gd name="T27" fmla="*/ 35 h 60"/>
                  <a:gd name="T28" fmla="*/ 21 w 32"/>
                  <a:gd name="T29" fmla="*/ 32 h 60"/>
                  <a:gd name="T30" fmla="*/ 21 w 32"/>
                  <a:gd name="T31" fmla="*/ 32 h 60"/>
                  <a:gd name="T32" fmla="*/ 21 w 32"/>
                  <a:gd name="T33" fmla="*/ 32 h 60"/>
                  <a:gd name="T34" fmla="*/ 21 w 32"/>
                  <a:gd name="T35" fmla="*/ 32 h 60"/>
                  <a:gd name="T36" fmla="*/ 21 w 32"/>
                  <a:gd name="T37" fmla="*/ 32 h 60"/>
                  <a:gd name="T38" fmla="*/ 21 w 32"/>
                  <a:gd name="T39" fmla="*/ 32 h 60"/>
                  <a:gd name="T40" fmla="*/ 21 w 32"/>
                  <a:gd name="T41" fmla="*/ 32 h 60"/>
                  <a:gd name="T42" fmla="*/ 21 w 32"/>
                  <a:gd name="T43" fmla="*/ 31 h 60"/>
                  <a:gd name="T44" fmla="*/ 21 w 32"/>
                  <a:gd name="T45" fmla="*/ 31 h 60"/>
                  <a:gd name="T46" fmla="*/ 21 w 32"/>
                  <a:gd name="T47" fmla="*/ 31 h 60"/>
                  <a:gd name="T48" fmla="*/ 21 w 32"/>
                  <a:gd name="T49" fmla="*/ 31 h 60"/>
                  <a:gd name="T50" fmla="*/ 21 w 32"/>
                  <a:gd name="T51" fmla="*/ 31 h 60"/>
                  <a:gd name="T52" fmla="*/ 21 w 32"/>
                  <a:gd name="T53" fmla="*/ 31 h 60"/>
                  <a:gd name="T54" fmla="*/ 21 w 32"/>
                  <a:gd name="T55" fmla="*/ 31 h 60"/>
                  <a:gd name="T56" fmla="*/ 21 w 32"/>
                  <a:gd name="T57" fmla="*/ 31 h 60"/>
                  <a:gd name="T58" fmla="*/ 21 w 32"/>
                  <a:gd name="T59" fmla="*/ 31 h 60"/>
                  <a:gd name="T60" fmla="*/ 21 w 32"/>
                  <a:gd name="T61" fmla="*/ 31 h 60"/>
                  <a:gd name="T62" fmla="*/ 21 w 32"/>
                  <a:gd name="T63" fmla="*/ 31 h 60"/>
                  <a:gd name="T64" fmla="*/ 21 w 32"/>
                  <a:gd name="T65" fmla="*/ 31 h 60"/>
                  <a:gd name="T66" fmla="*/ 21 w 32"/>
                  <a:gd name="T67" fmla="*/ 31 h 60"/>
                  <a:gd name="T68" fmla="*/ 21 w 32"/>
                  <a:gd name="T69" fmla="*/ 30 h 60"/>
                  <a:gd name="T70" fmla="*/ 21 w 32"/>
                  <a:gd name="T71" fmla="*/ 30 h 60"/>
                  <a:gd name="T72" fmla="*/ 21 w 32"/>
                  <a:gd name="T73" fmla="*/ 30 h 60"/>
                  <a:gd name="T74" fmla="*/ 21 w 32"/>
                  <a:gd name="T75" fmla="*/ 30 h 60"/>
                  <a:gd name="T76" fmla="*/ 21 w 32"/>
                  <a:gd name="T77" fmla="*/ 30 h 60"/>
                  <a:gd name="T78" fmla="*/ 21 w 32"/>
                  <a:gd name="T79" fmla="*/ 30 h 60"/>
                  <a:gd name="T80" fmla="*/ 21 w 32"/>
                  <a:gd name="T81" fmla="*/ 29 h 60"/>
                  <a:gd name="T82" fmla="*/ 21 w 32"/>
                  <a:gd name="T83" fmla="*/ 29 h 60"/>
                  <a:gd name="T84" fmla="*/ 21 w 32"/>
                  <a:gd name="T85" fmla="*/ 29 h 60"/>
                  <a:gd name="T86" fmla="*/ 21 w 32"/>
                  <a:gd name="T87" fmla="*/ 29 h 60"/>
                  <a:gd name="T88" fmla="*/ 21 w 32"/>
                  <a:gd name="T89" fmla="*/ 29 h 60"/>
                  <a:gd name="T90" fmla="*/ 21 w 32"/>
                  <a:gd name="T91" fmla="*/ 29 h 60"/>
                  <a:gd name="T92" fmla="*/ 21 w 32"/>
                  <a:gd name="T93" fmla="*/ 29 h 60"/>
                  <a:gd name="T94" fmla="*/ 21 w 32"/>
                  <a:gd name="T95" fmla="*/ 29 h 60"/>
                  <a:gd name="T96" fmla="*/ 21 w 32"/>
                  <a:gd name="T97" fmla="*/ 29 h 60"/>
                  <a:gd name="T98" fmla="*/ 21 w 32"/>
                  <a:gd name="T99" fmla="*/ 29 h 60"/>
                  <a:gd name="T100" fmla="*/ 21 w 32"/>
                  <a:gd name="T101" fmla="*/ 29 h 60"/>
                  <a:gd name="T102" fmla="*/ 21 w 32"/>
                  <a:gd name="T103" fmla="*/ 29 h 60"/>
                  <a:gd name="T104" fmla="*/ 21 w 32"/>
                  <a:gd name="T105" fmla="*/ 29 h 60"/>
                  <a:gd name="T106" fmla="*/ 21 w 32"/>
                  <a:gd name="T107" fmla="*/ 29 h 60"/>
                  <a:gd name="T108" fmla="*/ 21 w 32"/>
                  <a:gd name="T109" fmla="*/ 29 h 60"/>
                  <a:gd name="T110" fmla="*/ 21 w 32"/>
                  <a:gd name="T111" fmla="*/ 29 h 60"/>
                  <a:gd name="T112" fmla="*/ 21 w 32"/>
                  <a:gd name="T113" fmla="*/ 29 h 60"/>
                  <a:gd name="T114" fmla="*/ 21 w 32"/>
                  <a:gd name="T115" fmla="*/ 29 h 60"/>
                  <a:gd name="T116" fmla="*/ 0 w 32"/>
                  <a:gd name="T117" fmla="*/ 0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32" h="60">
                    <a:moveTo>
                      <a:pt x="0" y="0"/>
                    </a:moveTo>
                    <a:cubicBezTo>
                      <a:pt x="9" y="4"/>
                      <a:pt x="17" y="16"/>
                      <a:pt x="16" y="34"/>
                    </a:cubicBezTo>
                    <a:cubicBezTo>
                      <a:pt x="17" y="44"/>
                      <a:pt x="20" y="55"/>
                      <a:pt x="23" y="57"/>
                    </a:cubicBezTo>
                    <a:cubicBezTo>
                      <a:pt x="23" y="58"/>
                      <a:pt x="27" y="59"/>
                      <a:pt x="32" y="60"/>
                    </a:cubicBezTo>
                    <a:cubicBezTo>
                      <a:pt x="32" y="60"/>
                      <a:pt x="32" y="60"/>
                      <a:pt x="32" y="60"/>
                    </a:cubicBezTo>
                    <a:cubicBezTo>
                      <a:pt x="31" y="60"/>
                      <a:pt x="31" y="60"/>
                      <a:pt x="31" y="60"/>
                    </a:cubicBezTo>
                    <a:cubicBezTo>
                      <a:pt x="29" y="59"/>
                      <a:pt x="28" y="59"/>
                      <a:pt x="28" y="59"/>
                    </a:cubicBezTo>
                    <a:cubicBezTo>
                      <a:pt x="28" y="59"/>
                      <a:pt x="28" y="59"/>
                      <a:pt x="28" y="58"/>
                    </a:cubicBezTo>
                    <a:cubicBezTo>
                      <a:pt x="28" y="58"/>
                      <a:pt x="28" y="58"/>
                      <a:pt x="27" y="58"/>
                    </a:cubicBezTo>
                    <a:cubicBezTo>
                      <a:pt x="27" y="58"/>
                      <a:pt x="27" y="58"/>
                      <a:pt x="27" y="58"/>
                    </a:cubicBezTo>
                    <a:cubicBezTo>
                      <a:pt x="25" y="55"/>
                      <a:pt x="22" y="46"/>
                      <a:pt x="21" y="36"/>
                    </a:cubicBezTo>
                    <a:cubicBezTo>
                      <a:pt x="21" y="36"/>
                      <a:pt x="21" y="36"/>
                      <a:pt x="21" y="35"/>
                    </a:cubicBezTo>
                    <a:cubicBezTo>
                      <a:pt x="21" y="35"/>
                      <a:pt x="21" y="35"/>
                      <a:pt x="21" y="35"/>
                    </a:cubicBezTo>
                    <a:cubicBezTo>
                      <a:pt x="21" y="35"/>
                      <a:pt x="21" y="35"/>
                      <a:pt x="21" y="35"/>
                    </a:cubicBezTo>
                    <a:cubicBezTo>
                      <a:pt x="21" y="34"/>
                      <a:pt x="21" y="33"/>
                      <a:pt x="21" y="32"/>
                    </a:cubicBezTo>
                    <a:cubicBezTo>
                      <a:pt x="21" y="32"/>
                      <a:pt x="21" y="32"/>
                      <a:pt x="21" y="32"/>
                    </a:cubicBezTo>
                    <a:cubicBezTo>
                      <a:pt x="21" y="32"/>
                      <a:pt x="21" y="32"/>
                      <a:pt x="21" y="32"/>
                    </a:cubicBezTo>
                    <a:cubicBezTo>
                      <a:pt x="21" y="32"/>
                      <a:pt x="21" y="32"/>
                      <a:pt x="21" y="32"/>
                    </a:cubicBezTo>
                    <a:cubicBezTo>
                      <a:pt x="21" y="32"/>
                      <a:pt x="21" y="32"/>
                      <a:pt x="21" y="32"/>
                    </a:cubicBezTo>
                    <a:cubicBezTo>
                      <a:pt x="21" y="32"/>
                      <a:pt x="21" y="32"/>
                      <a:pt x="21" y="32"/>
                    </a:cubicBezTo>
                    <a:cubicBezTo>
                      <a:pt x="21" y="32"/>
                      <a:pt x="21" y="32"/>
                      <a:pt x="21" y="32"/>
                    </a:cubicBezTo>
                    <a:cubicBezTo>
                      <a:pt x="21" y="32"/>
                      <a:pt x="21" y="31"/>
                      <a:pt x="21" y="31"/>
                    </a:cubicBezTo>
                    <a:cubicBezTo>
                      <a:pt x="21" y="31"/>
                      <a:pt x="21" y="31"/>
                      <a:pt x="21" y="31"/>
                    </a:cubicBezTo>
                    <a:cubicBezTo>
                      <a:pt x="21" y="31"/>
                      <a:pt x="21" y="31"/>
                      <a:pt x="21" y="31"/>
                    </a:cubicBezTo>
                    <a:cubicBezTo>
                      <a:pt x="21" y="31"/>
                      <a:pt x="21" y="31"/>
                      <a:pt x="21" y="31"/>
                    </a:cubicBezTo>
                    <a:cubicBezTo>
                      <a:pt x="21" y="31"/>
                      <a:pt x="21" y="31"/>
                      <a:pt x="21" y="31"/>
                    </a:cubicBezTo>
                    <a:cubicBezTo>
                      <a:pt x="21" y="31"/>
                      <a:pt x="21" y="31"/>
                      <a:pt x="21" y="31"/>
                    </a:cubicBezTo>
                    <a:cubicBezTo>
                      <a:pt x="21" y="31"/>
                      <a:pt x="21" y="31"/>
                      <a:pt x="21" y="31"/>
                    </a:cubicBezTo>
                    <a:cubicBezTo>
                      <a:pt x="21" y="31"/>
                      <a:pt x="21" y="31"/>
                      <a:pt x="21" y="31"/>
                    </a:cubicBezTo>
                    <a:cubicBezTo>
                      <a:pt x="21" y="31"/>
                      <a:pt x="21" y="31"/>
                      <a:pt x="21" y="31"/>
                    </a:cubicBezTo>
                    <a:cubicBezTo>
                      <a:pt x="21" y="31"/>
                      <a:pt x="21" y="31"/>
                      <a:pt x="21" y="31"/>
                    </a:cubicBezTo>
                    <a:cubicBezTo>
                      <a:pt x="21" y="31"/>
                      <a:pt x="21" y="31"/>
                      <a:pt x="21" y="31"/>
                    </a:cubicBezTo>
                    <a:cubicBezTo>
                      <a:pt x="21" y="31"/>
                      <a:pt x="21" y="31"/>
                      <a:pt x="21" y="31"/>
                    </a:cubicBezTo>
                    <a:cubicBezTo>
                      <a:pt x="21" y="31"/>
                      <a:pt x="21" y="31"/>
                      <a:pt x="21" y="31"/>
                    </a:cubicBezTo>
                    <a:cubicBezTo>
                      <a:pt x="21" y="30"/>
                      <a:pt x="21" y="30"/>
                      <a:pt x="21" y="30"/>
                    </a:cubicBezTo>
                    <a:cubicBezTo>
                      <a:pt x="21" y="30"/>
                      <a:pt x="21" y="30"/>
                      <a:pt x="21" y="30"/>
                    </a:cubicBezTo>
                    <a:cubicBezTo>
                      <a:pt x="21" y="30"/>
                      <a:pt x="21" y="30"/>
                      <a:pt x="21" y="30"/>
                    </a:cubicBezTo>
                    <a:cubicBezTo>
                      <a:pt x="21" y="30"/>
                      <a:pt x="21" y="30"/>
                      <a:pt x="21" y="30"/>
                    </a:cubicBezTo>
                    <a:cubicBezTo>
                      <a:pt x="21" y="30"/>
                      <a:pt x="21" y="30"/>
                      <a:pt x="21" y="30"/>
                    </a:cubicBezTo>
                    <a:cubicBezTo>
                      <a:pt x="21" y="30"/>
                      <a:pt x="21" y="30"/>
                      <a:pt x="21" y="30"/>
                    </a:cubicBezTo>
                    <a:cubicBezTo>
                      <a:pt x="21" y="30"/>
                      <a:pt x="21" y="29"/>
                      <a:pt x="21" y="29"/>
                    </a:cubicBezTo>
                    <a:cubicBezTo>
                      <a:pt x="21" y="29"/>
                      <a:pt x="21" y="29"/>
                      <a:pt x="21" y="29"/>
                    </a:cubicBezTo>
                    <a:cubicBezTo>
                      <a:pt x="21" y="29"/>
                      <a:pt x="21" y="29"/>
                      <a:pt x="21" y="29"/>
                    </a:cubicBezTo>
                    <a:cubicBezTo>
                      <a:pt x="21" y="29"/>
                      <a:pt x="21" y="29"/>
                      <a:pt x="21" y="29"/>
                    </a:cubicBezTo>
                    <a:cubicBezTo>
                      <a:pt x="21" y="29"/>
                      <a:pt x="21" y="29"/>
                      <a:pt x="21" y="29"/>
                    </a:cubicBezTo>
                    <a:cubicBezTo>
                      <a:pt x="21" y="29"/>
                      <a:pt x="21" y="29"/>
                      <a:pt x="21" y="29"/>
                    </a:cubicBezTo>
                    <a:cubicBezTo>
                      <a:pt x="21" y="29"/>
                      <a:pt x="21" y="29"/>
                      <a:pt x="21" y="29"/>
                    </a:cubicBezTo>
                    <a:cubicBezTo>
                      <a:pt x="21" y="29"/>
                      <a:pt x="21" y="29"/>
                      <a:pt x="21" y="29"/>
                    </a:cubicBezTo>
                    <a:cubicBezTo>
                      <a:pt x="21" y="29"/>
                      <a:pt x="21" y="29"/>
                      <a:pt x="21" y="29"/>
                    </a:cubicBezTo>
                    <a:cubicBezTo>
                      <a:pt x="21" y="29"/>
                      <a:pt x="21" y="29"/>
                      <a:pt x="21" y="29"/>
                    </a:cubicBezTo>
                    <a:cubicBezTo>
                      <a:pt x="21" y="29"/>
                      <a:pt x="21" y="29"/>
                      <a:pt x="21" y="29"/>
                    </a:cubicBezTo>
                    <a:cubicBezTo>
                      <a:pt x="21" y="29"/>
                      <a:pt x="21" y="29"/>
                      <a:pt x="21" y="29"/>
                    </a:cubicBezTo>
                    <a:cubicBezTo>
                      <a:pt x="21" y="29"/>
                      <a:pt x="21" y="29"/>
                      <a:pt x="21" y="29"/>
                    </a:cubicBezTo>
                    <a:cubicBezTo>
                      <a:pt x="21" y="29"/>
                      <a:pt x="21" y="29"/>
                      <a:pt x="21" y="29"/>
                    </a:cubicBezTo>
                    <a:cubicBezTo>
                      <a:pt x="21" y="29"/>
                      <a:pt x="21" y="29"/>
                      <a:pt x="21" y="29"/>
                    </a:cubicBezTo>
                    <a:cubicBezTo>
                      <a:pt x="21" y="29"/>
                      <a:pt x="21" y="29"/>
                      <a:pt x="21" y="29"/>
                    </a:cubicBezTo>
                    <a:cubicBezTo>
                      <a:pt x="21" y="29"/>
                      <a:pt x="21" y="29"/>
                      <a:pt x="21" y="29"/>
                    </a:cubicBezTo>
                    <a:cubicBezTo>
                      <a:pt x="21" y="29"/>
                      <a:pt x="21" y="29"/>
                      <a:pt x="21" y="29"/>
                    </a:cubicBezTo>
                    <a:cubicBezTo>
                      <a:pt x="20" y="12"/>
                      <a:pt x="10" y="1"/>
                      <a:pt x="0" y="0"/>
                    </a:cubicBezTo>
                  </a:path>
                </a:pathLst>
              </a:custGeom>
              <a:solidFill>
                <a:srgbClr val="8C614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7" name="Freeform 129"/>
              <p:cNvSpPr>
                <a:spLocks/>
              </p:cNvSpPr>
              <p:nvPr/>
            </p:nvSpPr>
            <p:spPr bwMode="auto">
              <a:xfrm>
                <a:off x="7234239" y="2584450"/>
                <a:ext cx="131763" cy="211138"/>
              </a:xfrm>
              <a:custGeom>
                <a:avLst/>
                <a:gdLst>
                  <a:gd name="T0" fmla="*/ 28 w 40"/>
                  <a:gd name="T1" fmla="*/ 0 h 64"/>
                  <a:gd name="T2" fmla="*/ 29 w 40"/>
                  <a:gd name="T3" fmla="*/ 0 h 64"/>
                  <a:gd name="T4" fmla="*/ 32 w 40"/>
                  <a:gd name="T5" fmla="*/ 16 h 64"/>
                  <a:gd name="T6" fmla="*/ 0 w 40"/>
                  <a:gd name="T7" fmla="*/ 62 h 64"/>
                  <a:gd name="T8" fmla="*/ 5 w 40"/>
                  <a:gd name="T9" fmla="*/ 64 h 64"/>
                  <a:gd name="T10" fmla="*/ 38 w 40"/>
                  <a:gd name="T11" fmla="*/ 18 h 64"/>
                  <a:gd name="T12" fmla="*/ 40 w 40"/>
                  <a:gd name="T13" fmla="*/ 11 h 64"/>
                  <a:gd name="T14" fmla="*/ 34 w 40"/>
                  <a:gd name="T15" fmla="*/ 2 h 64"/>
                  <a:gd name="T16" fmla="*/ 34 w 40"/>
                  <a:gd name="T17" fmla="*/ 2 h 64"/>
                  <a:gd name="T18" fmla="*/ 28 w 40"/>
                  <a:gd name="T19" fmla="*/ 0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0" h="64">
                    <a:moveTo>
                      <a:pt x="28" y="0"/>
                    </a:moveTo>
                    <a:cubicBezTo>
                      <a:pt x="29" y="0"/>
                      <a:pt x="29" y="0"/>
                      <a:pt x="29" y="0"/>
                    </a:cubicBezTo>
                    <a:cubicBezTo>
                      <a:pt x="34" y="4"/>
                      <a:pt x="36" y="11"/>
                      <a:pt x="32" y="16"/>
                    </a:cubicBezTo>
                    <a:cubicBezTo>
                      <a:pt x="0" y="62"/>
                      <a:pt x="0" y="62"/>
                      <a:pt x="0" y="62"/>
                    </a:cubicBezTo>
                    <a:cubicBezTo>
                      <a:pt x="2" y="63"/>
                      <a:pt x="4" y="63"/>
                      <a:pt x="5" y="64"/>
                    </a:cubicBezTo>
                    <a:cubicBezTo>
                      <a:pt x="38" y="18"/>
                      <a:pt x="38" y="18"/>
                      <a:pt x="38" y="18"/>
                    </a:cubicBezTo>
                    <a:cubicBezTo>
                      <a:pt x="39" y="16"/>
                      <a:pt x="40" y="13"/>
                      <a:pt x="40" y="11"/>
                    </a:cubicBezTo>
                    <a:cubicBezTo>
                      <a:pt x="40" y="7"/>
                      <a:pt x="38" y="4"/>
                      <a:pt x="34" y="2"/>
                    </a:cubicBezTo>
                    <a:cubicBezTo>
                      <a:pt x="34" y="2"/>
                      <a:pt x="34" y="2"/>
                      <a:pt x="34" y="2"/>
                    </a:cubicBezTo>
                    <a:cubicBezTo>
                      <a:pt x="33" y="0"/>
                      <a:pt x="31" y="0"/>
                      <a:pt x="28" y="0"/>
                    </a:cubicBezTo>
                  </a:path>
                </a:pathLst>
              </a:custGeom>
              <a:solidFill>
                <a:srgbClr val="804F3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8" name="Freeform 130"/>
              <p:cNvSpPr>
                <a:spLocks/>
              </p:cNvSpPr>
              <p:nvPr/>
            </p:nvSpPr>
            <p:spPr bwMode="auto">
              <a:xfrm>
                <a:off x="7224714" y="2787650"/>
                <a:ext cx="25400" cy="14288"/>
              </a:xfrm>
              <a:custGeom>
                <a:avLst/>
                <a:gdLst>
                  <a:gd name="T0" fmla="*/ 3 w 8"/>
                  <a:gd name="T1" fmla="*/ 0 h 4"/>
                  <a:gd name="T2" fmla="*/ 0 w 8"/>
                  <a:gd name="T3" fmla="*/ 4 h 4"/>
                  <a:gd name="T4" fmla="*/ 6 w 8"/>
                  <a:gd name="T5" fmla="*/ 2 h 4"/>
                  <a:gd name="T6" fmla="*/ 8 w 8"/>
                  <a:gd name="T7" fmla="*/ 2 h 4"/>
                  <a:gd name="T8" fmla="*/ 8 w 8"/>
                  <a:gd name="T9" fmla="*/ 2 h 4"/>
                  <a:gd name="T10" fmla="*/ 8 w 8"/>
                  <a:gd name="T11" fmla="*/ 2 h 4"/>
                  <a:gd name="T12" fmla="*/ 8 w 8"/>
                  <a:gd name="T13" fmla="*/ 2 h 4"/>
                  <a:gd name="T14" fmla="*/ 3 w 8"/>
                  <a:gd name="T15" fmla="*/ 0 h 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 h="4">
                    <a:moveTo>
                      <a:pt x="3" y="0"/>
                    </a:moveTo>
                    <a:cubicBezTo>
                      <a:pt x="0" y="4"/>
                      <a:pt x="0" y="4"/>
                      <a:pt x="0" y="4"/>
                    </a:cubicBezTo>
                    <a:cubicBezTo>
                      <a:pt x="2" y="2"/>
                      <a:pt x="5" y="2"/>
                      <a:pt x="6" y="2"/>
                    </a:cubicBezTo>
                    <a:cubicBezTo>
                      <a:pt x="7" y="2"/>
                      <a:pt x="7" y="2"/>
                      <a:pt x="8" y="2"/>
                    </a:cubicBezTo>
                    <a:cubicBezTo>
                      <a:pt x="8" y="2"/>
                      <a:pt x="8" y="2"/>
                      <a:pt x="8" y="2"/>
                    </a:cubicBezTo>
                    <a:cubicBezTo>
                      <a:pt x="8" y="2"/>
                      <a:pt x="8" y="2"/>
                      <a:pt x="8" y="2"/>
                    </a:cubicBezTo>
                    <a:cubicBezTo>
                      <a:pt x="8" y="2"/>
                      <a:pt x="8" y="2"/>
                      <a:pt x="8" y="2"/>
                    </a:cubicBezTo>
                    <a:cubicBezTo>
                      <a:pt x="7" y="1"/>
                      <a:pt x="5" y="1"/>
                      <a:pt x="3" y="0"/>
                    </a:cubicBezTo>
                  </a:path>
                </a:pathLst>
              </a:custGeom>
              <a:solidFill>
                <a:srgbClr val="804F3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9" name="Freeform 131"/>
              <p:cNvSpPr>
                <a:spLocks/>
              </p:cNvSpPr>
              <p:nvPr/>
            </p:nvSpPr>
            <p:spPr bwMode="auto">
              <a:xfrm>
                <a:off x="7534276" y="2847975"/>
                <a:ext cx="22225" cy="28575"/>
              </a:xfrm>
              <a:custGeom>
                <a:avLst/>
                <a:gdLst>
                  <a:gd name="T0" fmla="*/ 3 w 7"/>
                  <a:gd name="T1" fmla="*/ 0 h 9"/>
                  <a:gd name="T2" fmla="*/ 2 w 7"/>
                  <a:gd name="T3" fmla="*/ 3 h 9"/>
                  <a:gd name="T4" fmla="*/ 0 w 7"/>
                  <a:gd name="T5" fmla="*/ 5 h 9"/>
                  <a:gd name="T6" fmla="*/ 3 w 7"/>
                  <a:gd name="T7" fmla="*/ 9 h 9"/>
                  <a:gd name="T8" fmla="*/ 7 w 7"/>
                  <a:gd name="T9" fmla="*/ 4 h 9"/>
                  <a:gd name="T10" fmla="*/ 3 w 7"/>
                  <a:gd name="T11" fmla="*/ 0 h 9"/>
                </a:gdLst>
                <a:ahLst/>
                <a:cxnLst>
                  <a:cxn ang="0">
                    <a:pos x="T0" y="T1"/>
                  </a:cxn>
                  <a:cxn ang="0">
                    <a:pos x="T2" y="T3"/>
                  </a:cxn>
                  <a:cxn ang="0">
                    <a:pos x="T4" y="T5"/>
                  </a:cxn>
                  <a:cxn ang="0">
                    <a:pos x="T6" y="T7"/>
                  </a:cxn>
                  <a:cxn ang="0">
                    <a:pos x="T8" y="T9"/>
                  </a:cxn>
                  <a:cxn ang="0">
                    <a:pos x="T10" y="T11"/>
                  </a:cxn>
                </a:cxnLst>
                <a:rect l="0" t="0" r="r" b="b"/>
                <a:pathLst>
                  <a:path w="7" h="9">
                    <a:moveTo>
                      <a:pt x="3" y="0"/>
                    </a:moveTo>
                    <a:cubicBezTo>
                      <a:pt x="3" y="1"/>
                      <a:pt x="2" y="2"/>
                      <a:pt x="2" y="3"/>
                    </a:cubicBezTo>
                    <a:cubicBezTo>
                      <a:pt x="0" y="5"/>
                      <a:pt x="0" y="5"/>
                      <a:pt x="0" y="5"/>
                    </a:cubicBezTo>
                    <a:cubicBezTo>
                      <a:pt x="3" y="9"/>
                      <a:pt x="3" y="9"/>
                      <a:pt x="3" y="9"/>
                    </a:cubicBezTo>
                    <a:cubicBezTo>
                      <a:pt x="7" y="4"/>
                      <a:pt x="7" y="4"/>
                      <a:pt x="7" y="4"/>
                    </a:cubicBezTo>
                    <a:cubicBezTo>
                      <a:pt x="3" y="0"/>
                      <a:pt x="3" y="0"/>
                      <a:pt x="3" y="0"/>
                    </a:cubicBezTo>
                  </a:path>
                </a:pathLst>
              </a:custGeom>
              <a:solidFill>
                <a:srgbClr val="804F3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0" name="Freeform 132"/>
              <p:cNvSpPr>
                <a:spLocks/>
              </p:cNvSpPr>
              <p:nvPr/>
            </p:nvSpPr>
            <p:spPr bwMode="auto">
              <a:xfrm>
                <a:off x="7237414" y="3495675"/>
                <a:ext cx="9525" cy="36513"/>
              </a:xfrm>
              <a:custGeom>
                <a:avLst/>
                <a:gdLst>
                  <a:gd name="T0" fmla="*/ 3 w 3"/>
                  <a:gd name="T1" fmla="*/ 0 h 11"/>
                  <a:gd name="T2" fmla="*/ 0 w 3"/>
                  <a:gd name="T3" fmla="*/ 11 h 11"/>
                  <a:gd name="T4" fmla="*/ 3 w 3"/>
                  <a:gd name="T5" fmla="*/ 4 h 11"/>
                  <a:gd name="T6" fmla="*/ 3 w 3"/>
                  <a:gd name="T7" fmla="*/ 0 h 11"/>
                </a:gdLst>
                <a:ahLst/>
                <a:cxnLst>
                  <a:cxn ang="0">
                    <a:pos x="T0" y="T1"/>
                  </a:cxn>
                  <a:cxn ang="0">
                    <a:pos x="T2" y="T3"/>
                  </a:cxn>
                  <a:cxn ang="0">
                    <a:pos x="T4" y="T5"/>
                  </a:cxn>
                  <a:cxn ang="0">
                    <a:pos x="T6" y="T7"/>
                  </a:cxn>
                </a:cxnLst>
                <a:rect l="0" t="0" r="r" b="b"/>
                <a:pathLst>
                  <a:path w="3" h="11">
                    <a:moveTo>
                      <a:pt x="3" y="0"/>
                    </a:moveTo>
                    <a:cubicBezTo>
                      <a:pt x="2" y="4"/>
                      <a:pt x="1" y="8"/>
                      <a:pt x="0" y="11"/>
                    </a:cubicBezTo>
                    <a:cubicBezTo>
                      <a:pt x="2" y="9"/>
                      <a:pt x="3" y="7"/>
                      <a:pt x="3" y="4"/>
                    </a:cubicBezTo>
                    <a:cubicBezTo>
                      <a:pt x="3" y="0"/>
                      <a:pt x="3" y="0"/>
                      <a:pt x="3" y="0"/>
                    </a:cubicBezTo>
                  </a:path>
                </a:pathLst>
              </a:custGeom>
              <a:solidFill>
                <a:srgbClr val="83297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1" name="Freeform 133"/>
              <p:cNvSpPr>
                <a:spLocks noEditPoints="1"/>
              </p:cNvSpPr>
              <p:nvPr/>
            </p:nvSpPr>
            <p:spPr bwMode="auto">
              <a:xfrm>
                <a:off x="6816726" y="3603625"/>
                <a:ext cx="414338" cy="554038"/>
              </a:xfrm>
              <a:custGeom>
                <a:avLst/>
                <a:gdLst>
                  <a:gd name="T0" fmla="*/ 0 w 126"/>
                  <a:gd name="T1" fmla="*/ 169 h 169"/>
                  <a:gd name="T2" fmla="*/ 1 w 126"/>
                  <a:gd name="T3" fmla="*/ 169 h 169"/>
                  <a:gd name="T4" fmla="*/ 0 w 126"/>
                  <a:gd name="T5" fmla="*/ 169 h 169"/>
                  <a:gd name="T6" fmla="*/ 123 w 126"/>
                  <a:gd name="T7" fmla="*/ 0 h 169"/>
                  <a:gd name="T8" fmla="*/ 101 w 126"/>
                  <a:gd name="T9" fmla="*/ 87 h 169"/>
                  <a:gd name="T10" fmla="*/ 126 w 126"/>
                  <a:gd name="T11" fmla="*/ 2 h 169"/>
                  <a:gd name="T12" fmla="*/ 123 w 126"/>
                  <a:gd name="T13" fmla="*/ 0 h 169"/>
                </a:gdLst>
                <a:ahLst/>
                <a:cxnLst>
                  <a:cxn ang="0">
                    <a:pos x="T0" y="T1"/>
                  </a:cxn>
                  <a:cxn ang="0">
                    <a:pos x="T2" y="T3"/>
                  </a:cxn>
                  <a:cxn ang="0">
                    <a:pos x="T4" y="T5"/>
                  </a:cxn>
                  <a:cxn ang="0">
                    <a:pos x="T6" y="T7"/>
                  </a:cxn>
                  <a:cxn ang="0">
                    <a:pos x="T8" y="T9"/>
                  </a:cxn>
                  <a:cxn ang="0">
                    <a:pos x="T10" y="T11"/>
                  </a:cxn>
                  <a:cxn ang="0">
                    <a:pos x="T12" y="T13"/>
                  </a:cxn>
                </a:cxnLst>
                <a:rect l="0" t="0" r="r" b="b"/>
                <a:pathLst>
                  <a:path w="126" h="169">
                    <a:moveTo>
                      <a:pt x="0" y="169"/>
                    </a:moveTo>
                    <a:cubicBezTo>
                      <a:pt x="0" y="169"/>
                      <a:pt x="1" y="169"/>
                      <a:pt x="1" y="169"/>
                    </a:cubicBezTo>
                    <a:cubicBezTo>
                      <a:pt x="1" y="169"/>
                      <a:pt x="0" y="169"/>
                      <a:pt x="0" y="169"/>
                    </a:cubicBezTo>
                    <a:moveTo>
                      <a:pt x="123" y="0"/>
                    </a:moveTo>
                    <a:cubicBezTo>
                      <a:pt x="114" y="39"/>
                      <a:pt x="106" y="75"/>
                      <a:pt x="101" y="87"/>
                    </a:cubicBezTo>
                    <a:cubicBezTo>
                      <a:pt x="106" y="75"/>
                      <a:pt x="116" y="41"/>
                      <a:pt x="126" y="2"/>
                    </a:cubicBezTo>
                    <a:cubicBezTo>
                      <a:pt x="123" y="0"/>
                      <a:pt x="123" y="0"/>
                      <a:pt x="123" y="0"/>
                    </a:cubicBezTo>
                  </a:path>
                </a:pathLst>
              </a:custGeom>
              <a:solidFill>
                <a:srgbClr val="0098C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2" name="Freeform 134"/>
              <p:cNvSpPr>
                <a:spLocks/>
              </p:cNvSpPr>
              <p:nvPr/>
            </p:nvSpPr>
            <p:spPr bwMode="auto">
              <a:xfrm>
                <a:off x="7221539" y="3562350"/>
                <a:ext cx="19050" cy="49213"/>
              </a:xfrm>
              <a:custGeom>
                <a:avLst/>
                <a:gdLst>
                  <a:gd name="T0" fmla="*/ 3 w 6"/>
                  <a:gd name="T1" fmla="*/ 0 h 15"/>
                  <a:gd name="T2" fmla="*/ 0 w 6"/>
                  <a:gd name="T3" fmla="*/ 13 h 15"/>
                  <a:gd name="T4" fmla="*/ 3 w 6"/>
                  <a:gd name="T5" fmla="*/ 15 h 15"/>
                  <a:gd name="T6" fmla="*/ 6 w 6"/>
                  <a:gd name="T7" fmla="*/ 2 h 15"/>
                  <a:gd name="T8" fmla="*/ 3 w 6"/>
                  <a:gd name="T9" fmla="*/ 0 h 15"/>
                </a:gdLst>
                <a:ahLst/>
                <a:cxnLst>
                  <a:cxn ang="0">
                    <a:pos x="T0" y="T1"/>
                  </a:cxn>
                  <a:cxn ang="0">
                    <a:pos x="T2" y="T3"/>
                  </a:cxn>
                  <a:cxn ang="0">
                    <a:pos x="T4" y="T5"/>
                  </a:cxn>
                  <a:cxn ang="0">
                    <a:pos x="T6" y="T7"/>
                  </a:cxn>
                  <a:cxn ang="0">
                    <a:pos x="T8" y="T9"/>
                  </a:cxn>
                </a:cxnLst>
                <a:rect l="0" t="0" r="r" b="b"/>
                <a:pathLst>
                  <a:path w="6" h="15">
                    <a:moveTo>
                      <a:pt x="3" y="0"/>
                    </a:moveTo>
                    <a:cubicBezTo>
                      <a:pt x="2" y="4"/>
                      <a:pt x="1" y="9"/>
                      <a:pt x="0" y="13"/>
                    </a:cubicBezTo>
                    <a:cubicBezTo>
                      <a:pt x="3" y="15"/>
                      <a:pt x="3" y="15"/>
                      <a:pt x="3" y="15"/>
                    </a:cubicBezTo>
                    <a:cubicBezTo>
                      <a:pt x="4" y="11"/>
                      <a:pt x="5" y="6"/>
                      <a:pt x="6" y="2"/>
                    </a:cubicBezTo>
                    <a:cubicBezTo>
                      <a:pt x="3" y="0"/>
                      <a:pt x="3" y="0"/>
                      <a:pt x="3" y="0"/>
                    </a:cubicBezTo>
                  </a:path>
                </a:pathLst>
              </a:custGeom>
              <a:solidFill>
                <a:srgbClr val="0089A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3" name="Freeform 135"/>
              <p:cNvSpPr>
                <a:spLocks/>
              </p:cNvSpPr>
              <p:nvPr/>
            </p:nvSpPr>
            <p:spPr bwMode="auto">
              <a:xfrm>
                <a:off x="7231064" y="3325813"/>
                <a:ext cx="65088" cy="242888"/>
              </a:xfrm>
              <a:custGeom>
                <a:avLst/>
                <a:gdLst>
                  <a:gd name="T0" fmla="*/ 16 w 20"/>
                  <a:gd name="T1" fmla="*/ 0 h 74"/>
                  <a:gd name="T2" fmla="*/ 5 w 20"/>
                  <a:gd name="T3" fmla="*/ 52 h 74"/>
                  <a:gd name="T4" fmla="*/ 5 w 20"/>
                  <a:gd name="T5" fmla="*/ 56 h 74"/>
                  <a:gd name="T6" fmla="*/ 2 w 20"/>
                  <a:gd name="T7" fmla="*/ 63 h 74"/>
                  <a:gd name="T8" fmla="*/ 0 w 20"/>
                  <a:gd name="T9" fmla="*/ 72 h 74"/>
                  <a:gd name="T10" fmla="*/ 3 w 20"/>
                  <a:gd name="T11" fmla="*/ 74 h 74"/>
                  <a:gd name="T12" fmla="*/ 20 w 20"/>
                  <a:gd name="T13" fmla="*/ 4 h 74"/>
                  <a:gd name="T14" fmla="*/ 16 w 20"/>
                  <a:gd name="T15" fmla="*/ 0 h 7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0" h="74">
                    <a:moveTo>
                      <a:pt x="16" y="0"/>
                    </a:moveTo>
                    <a:cubicBezTo>
                      <a:pt x="13" y="16"/>
                      <a:pt x="9" y="34"/>
                      <a:pt x="5" y="52"/>
                    </a:cubicBezTo>
                    <a:cubicBezTo>
                      <a:pt x="5" y="56"/>
                      <a:pt x="5" y="56"/>
                      <a:pt x="5" y="56"/>
                    </a:cubicBezTo>
                    <a:cubicBezTo>
                      <a:pt x="5" y="59"/>
                      <a:pt x="4" y="61"/>
                      <a:pt x="2" y="63"/>
                    </a:cubicBezTo>
                    <a:cubicBezTo>
                      <a:pt x="2" y="66"/>
                      <a:pt x="1" y="69"/>
                      <a:pt x="0" y="72"/>
                    </a:cubicBezTo>
                    <a:cubicBezTo>
                      <a:pt x="3" y="74"/>
                      <a:pt x="3" y="74"/>
                      <a:pt x="3" y="74"/>
                    </a:cubicBezTo>
                    <a:cubicBezTo>
                      <a:pt x="9" y="50"/>
                      <a:pt x="15" y="25"/>
                      <a:pt x="20" y="4"/>
                    </a:cubicBezTo>
                    <a:cubicBezTo>
                      <a:pt x="16" y="0"/>
                      <a:pt x="16" y="0"/>
                      <a:pt x="16" y="0"/>
                    </a:cubicBezTo>
                  </a:path>
                </a:pathLst>
              </a:custGeom>
              <a:solidFill>
                <a:srgbClr val="804F3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4" name="Freeform 136"/>
              <p:cNvSpPr>
                <a:spLocks/>
              </p:cNvSpPr>
              <p:nvPr/>
            </p:nvSpPr>
            <p:spPr bwMode="auto">
              <a:xfrm>
                <a:off x="7283451" y="3171825"/>
                <a:ext cx="39688" cy="166688"/>
              </a:xfrm>
              <a:custGeom>
                <a:avLst/>
                <a:gdLst>
                  <a:gd name="T0" fmla="*/ 12 w 12"/>
                  <a:gd name="T1" fmla="*/ 0 h 51"/>
                  <a:gd name="T2" fmla="*/ 10 w 12"/>
                  <a:gd name="T3" fmla="*/ 2 h 51"/>
                  <a:gd name="T4" fmla="*/ 0 w 12"/>
                  <a:gd name="T5" fmla="*/ 47 h 51"/>
                  <a:gd name="T6" fmla="*/ 4 w 12"/>
                  <a:gd name="T7" fmla="*/ 51 h 51"/>
                  <a:gd name="T8" fmla="*/ 12 w 12"/>
                  <a:gd name="T9" fmla="*/ 0 h 51"/>
                </a:gdLst>
                <a:ahLst/>
                <a:cxnLst>
                  <a:cxn ang="0">
                    <a:pos x="T0" y="T1"/>
                  </a:cxn>
                  <a:cxn ang="0">
                    <a:pos x="T2" y="T3"/>
                  </a:cxn>
                  <a:cxn ang="0">
                    <a:pos x="T4" y="T5"/>
                  </a:cxn>
                  <a:cxn ang="0">
                    <a:pos x="T6" y="T7"/>
                  </a:cxn>
                  <a:cxn ang="0">
                    <a:pos x="T8" y="T9"/>
                  </a:cxn>
                </a:cxnLst>
                <a:rect l="0" t="0" r="r" b="b"/>
                <a:pathLst>
                  <a:path w="12" h="51">
                    <a:moveTo>
                      <a:pt x="12" y="0"/>
                    </a:moveTo>
                    <a:cubicBezTo>
                      <a:pt x="11" y="1"/>
                      <a:pt x="11" y="1"/>
                      <a:pt x="10" y="2"/>
                    </a:cubicBezTo>
                    <a:cubicBezTo>
                      <a:pt x="8" y="12"/>
                      <a:pt x="4" y="28"/>
                      <a:pt x="0" y="47"/>
                    </a:cubicBezTo>
                    <a:cubicBezTo>
                      <a:pt x="4" y="51"/>
                      <a:pt x="4" y="51"/>
                      <a:pt x="4" y="51"/>
                    </a:cubicBezTo>
                    <a:cubicBezTo>
                      <a:pt x="9" y="29"/>
                      <a:pt x="12" y="10"/>
                      <a:pt x="12" y="0"/>
                    </a:cubicBezTo>
                  </a:path>
                </a:pathLst>
              </a:custGeom>
              <a:solidFill>
                <a:srgbClr val="804F3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5" name="Freeform 137"/>
              <p:cNvSpPr>
                <a:spLocks/>
              </p:cNvSpPr>
              <p:nvPr/>
            </p:nvSpPr>
            <p:spPr bwMode="auto">
              <a:xfrm>
                <a:off x="7451726" y="2925763"/>
                <a:ext cx="42863" cy="65088"/>
              </a:xfrm>
              <a:custGeom>
                <a:avLst/>
                <a:gdLst>
                  <a:gd name="T0" fmla="*/ 10 w 13"/>
                  <a:gd name="T1" fmla="*/ 0 h 20"/>
                  <a:gd name="T2" fmla="*/ 0 w 13"/>
                  <a:gd name="T3" fmla="*/ 13 h 20"/>
                  <a:gd name="T4" fmla="*/ 3 w 13"/>
                  <a:gd name="T5" fmla="*/ 15 h 20"/>
                  <a:gd name="T6" fmla="*/ 1 w 13"/>
                  <a:gd name="T7" fmla="*/ 20 h 20"/>
                  <a:gd name="T8" fmla="*/ 13 w 13"/>
                  <a:gd name="T9" fmla="*/ 5 h 20"/>
                  <a:gd name="T10" fmla="*/ 10 w 13"/>
                  <a:gd name="T11" fmla="*/ 0 h 20"/>
                </a:gdLst>
                <a:ahLst/>
                <a:cxnLst>
                  <a:cxn ang="0">
                    <a:pos x="T0" y="T1"/>
                  </a:cxn>
                  <a:cxn ang="0">
                    <a:pos x="T2" y="T3"/>
                  </a:cxn>
                  <a:cxn ang="0">
                    <a:pos x="T4" y="T5"/>
                  </a:cxn>
                  <a:cxn ang="0">
                    <a:pos x="T6" y="T7"/>
                  </a:cxn>
                  <a:cxn ang="0">
                    <a:pos x="T8" y="T9"/>
                  </a:cxn>
                  <a:cxn ang="0">
                    <a:pos x="T10" y="T11"/>
                  </a:cxn>
                </a:cxnLst>
                <a:rect l="0" t="0" r="r" b="b"/>
                <a:pathLst>
                  <a:path w="13" h="20">
                    <a:moveTo>
                      <a:pt x="10" y="0"/>
                    </a:moveTo>
                    <a:cubicBezTo>
                      <a:pt x="0" y="13"/>
                      <a:pt x="0" y="13"/>
                      <a:pt x="0" y="13"/>
                    </a:cubicBezTo>
                    <a:cubicBezTo>
                      <a:pt x="2" y="14"/>
                      <a:pt x="3" y="15"/>
                      <a:pt x="3" y="15"/>
                    </a:cubicBezTo>
                    <a:cubicBezTo>
                      <a:pt x="3" y="15"/>
                      <a:pt x="2" y="17"/>
                      <a:pt x="1" y="20"/>
                    </a:cubicBezTo>
                    <a:cubicBezTo>
                      <a:pt x="13" y="5"/>
                      <a:pt x="13" y="5"/>
                      <a:pt x="13" y="5"/>
                    </a:cubicBezTo>
                    <a:cubicBezTo>
                      <a:pt x="10" y="0"/>
                      <a:pt x="10" y="0"/>
                      <a:pt x="10" y="0"/>
                    </a:cubicBezTo>
                  </a:path>
                </a:pathLst>
              </a:custGeom>
              <a:solidFill>
                <a:srgbClr val="804F3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6" name="Freeform 138"/>
              <p:cNvSpPr>
                <a:spLocks/>
              </p:cNvSpPr>
              <p:nvPr/>
            </p:nvSpPr>
            <p:spPr bwMode="auto">
              <a:xfrm>
                <a:off x="7316789" y="2968625"/>
                <a:ext cx="144463" cy="209550"/>
              </a:xfrm>
              <a:custGeom>
                <a:avLst/>
                <a:gdLst>
                  <a:gd name="T0" fmla="*/ 41 w 44"/>
                  <a:gd name="T1" fmla="*/ 0 h 64"/>
                  <a:gd name="T2" fmla="*/ 37 w 44"/>
                  <a:gd name="T3" fmla="*/ 6 h 64"/>
                  <a:gd name="T4" fmla="*/ 1 w 44"/>
                  <a:gd name="T5" fmla="*/ 57 h 64"/>
                  <a:gd name="T6" fmla="*/ 0 w 44"/>
                  <a:gd name="T7" fmla="*/ 64 h 64"/>
                  <a:gd name="T8" fmla="*/ 2 w 44"/>
                  <a:gd name="T9" fmla="*/ 62 h 64"/>
                  <a:gd name="T10" fmla="*/ 2 w 44"/>
                  <a:gd name="T11" fmla="*/ 62 h 64"/>
                  <a:gd name="T12" fmla="*/ 42 w 44"/>
                  <a:gd name="T13" fmla="*/ 7 h 64"/>
                  <a:gd name="T14" fmla="*/ 42 w 44"/>
                  <a:gd name="T15" fmla="*/ 7 h 64"/>
                  <a:gd name="T16" fmla="*/ 44 w 44"/>
                  <a:gd name="T17" fmla="*/ 2 h 64"/>
                  <a:gd name="T18" fmla="*/ 41 w 44"/>
                  <a:gd name="T19" fmla="*/ 0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4" h="64">
                    <a:moveTo>
                      <a:pt x="41" y="0"/>
                    </a:moveTo>
                    <a:cubicBezTo>
                      <a:pt x="37" y="6"/>
                      <a:pt x="37" y="6"/>
                      <a:pt x="37" y="6"/>
                    </a:cubicBezTo>
                    <a:cubicBezTo>
                      <a:pt x="32" y="17"/>
                      <a:pt x="21" y="42"/>
                      <a:pt x="1" y="57"/>
                    </a:cubicBezTo>
                    <a:cubicBezTo>
                      <a:pt x="1" y="59"/>
                      <a:pt x="0" y="61"/>
                      <a:pt x="0" y="64"/>
                    </a:cubicBezTo>
                    <a:cubicBezTo>
                      <a:pt x="1" y="63"/>
                      <a:pt x="1" y="63"/>
                      <a:pt x="2" y="62"/>
                    </a:cubicBezTo>
                    <a:cubicBezTo>
                      <a:pt x="2" y="62"/>
                      <a:pt x="2" y="62"/>
                      <a:pt x="2" y="62"/>
                    </a:cubicBezTo>
                    <a:cubicBezTo>
                      <a:pt x="25" y="47"/>
                      <a:pt x="38" y="19"/>
                      <a:pt x="42" y="7"/>
                    </a:cubicBezTo>
                    <a:cubicBezTo>
                      <a:pt x="42" y="7"/>
                      <a:pt x="42" y="7"/>
                      <a:pt x="42" y="7"/>
                    </a:cubicBezTo>
                    <a:cubicBezTo>
                      <a:pt x="43" y="4"/>
                      <a:pt x="44" y="2"/>
                      <a:pt x="44" y="2"/>
                    </a:cubicBezTo>
                    <a:cubicBezTo>
                      <a:pt x="44" y="2"/>
                      <a:pt x="43" y="1"/>
                      <a:pt x="41" y="0"/>
                    </a:cubicBezTo>
                  </a:path>
                </a:pathLst>
              </a:custGeom>
              <a:solidFill>
                <a:srgbClr val="804F3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7" name="Freeform 139"/>
              <p:cNvSpPr>
                <a:spLocks/>
              </p:cNvSpPr>
              <p:nvPr/>
            </p:nvSpPr>
            <p:spPr bwMode="auto">
              <a:xfrm>
                <a:off x="6816726" y="3155950"/>
                <a:ext cx="503238" cy="1031875"/>
              </a:xfrm>
              <a:custGeom>
                <a:avLst/>
                <a:gdLst>
                  <a:gd name="T0" fmla="*/ 153 w 153"/>
                  <a:gd name="T1" fmla="*/ 0 h 315"/>
                  <a:gd name="T2" fmla="*/ 149 w 153"/>
                  <a:gd name="T3" fmla="*/ 3 h 315"/>
                  <a:gd name="T4" fmla="*/ 76 w 153"/>
                  <a:gd name="T5" fmla="*/ 210 h 315"/>
                  <a:gd name="T6" fmla="*/ 23 w 153"/>
                  <a:gd name="T7" fmla="*/ 282 h 315"/>
                  <a:gd name="T8" fmla="*/ 0 w 153"/>
                  <a:gd name="T9" fmla="*/ 306 h 315"/>
                  <a:gd name="T10" fmla="*/ 0 w 153"/>
                  <a:gd name="T11" fmla="*/ 306 h 315"/>
                  <a:gd name="T12" fmla="*/ 0 w 153"/>
                  <a:gd name="T13" fmla="*/ 306 h 315"/>
                  <a:gd name="T14" fmla="*/ 1 w 153"/>
                  <a:gd name="T15" fmla="*/ 306 h 315"/>
                  <a:gd name="T16" fmla="*/ 26 w 153"/>
                  <a:gd name="T17" fmla="*/ 315 h 315"/>
                  <a:gd name="T18" fmla="*/ 31 w 153"/>
                  <a:gd name="T19" fmla="*/ 314 h 315"/>
                  <a:gd name="T20" fmla="*/ 101 w 153"/>
                  <a:gd name="T21" fmla="*/ 224 h 315"/>
                  <a:gd name="T22" fmla="*/ 101 w 153"/>
                  <a:gd name="T23" fmla="*/ 224 h 315"/>
                  <a:gd name="T24" fmla="*/ 123 w 153"/>
                  <a:gd name="T25" fmla="*/ 137 h 315"/>
                  <a:gd name="T26" fmla="*/ 126 w 153"/>
                  <a:gd name="T27" fmla="*/ 124 h 315"/>
                  <a:gd name="T28" fmla="*/ 128 w 153"/>
                  <a:gd name="T29" fmla="*/ 115 h 315"/>
                  <a:gd name="T30" fmla="*/ 131 w 153"/>
                  <a:gd name="T31" fmla="*/ 104 h 315"/>
                  <a:gd name="T32" fmla="*/ 142 w 153"/>
                  <a:gd name="T33" fmla="*/ 52 h 315"/>
                  <a:gd name="T34" fmla="*/ 152 w 153"/>
                  <a:gd name="T35" fmla="*/ 7 h 315"/>
                  <a:gd name="T36" fmla="*/ 153 w 153"/>
                  <a:gd name="T37" fmla="*/ 0 h 3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53" h="315">
                    <a:moveTo>
                      <a:pt x="153" y="0"/>
                    </a:moveTo>
                    <a:cubicBezTo>
                      <a:pt x="152" y="1"/>
                      <a:pt x="150" y="2"/>
                      <a:pt x="149" y="3"/>
                    </a:cubicBezTo>
                    <a:cubicBezTo>
                      <a:pt x="148" y="40"/>
                      <a:pt x="86" y="184"/>
                      <a:pt x="76" y="210"/>
                    </a:cubicBezTo>
                    <a:cubicBezTo>
                      <a:pt x="64" y="240"/>
                      <a:pt x="33" y="276"/>
                      <a:pt x="23" y="282"/>
                    </a:cubicBezTo>
                    <a:cubicBezTo>
                      <a:pt x="21" y="283"/>
                      <a:pt x="6" y="306"/>
                      <a:pt x="0" y="306"/>
                    </a:cubicBezTo>
                    <a:cubicBezTo>
                      <a:pt x="0" y="306"/>
                      <a:pt x="0" y="306"/>
                      <a:pt x="0" y="306"/>
                    </a:cubicBezTo>
                    <a:cubicBezTo>
                      <a:pt x="0" y="306"/>
                      <a:pt x="0" y="306"/>
                      <a:pt x="0" y="306"/>
                    </a:cubicBezTo>
                    <a:cubicBezTo>
                      <a:pt x="0" y="306"/>
                      <a:pt x="1" y="306"/>
                      <a:pt x="1" y="306"/>
                    </a:cubicBezTo>
                    <a:cubicBezTo>
                      <a:pt x="9" y="312"/>
                      <a:pt x="19" y="315"/>
                      <a:pt x="26" y="315"/>
                    </a:cubicBezTo>
                    <a:cubicBezTo>
                      <a:pt x="28" y="315"/>
                      <a:pt x="30" y="314"/>
                      <a:pt x="31" y="314"/>
                    </a:cubicBezTo>
                    <a:cubicBezTo>
                      <a:pt x="40" y="309"/>
                      <a:pt x="89" y="255"/>
                      <a:pt x="101" y="224"/>
                    </a:cubicBezTo>
                    <a:cubicBezTo>
                      <a:pt x="101" y="224"/>
                      <a:pt x="101" y="224"/>
                      <a:pt x="101" y="224"/>
                    </a:cubicBezTo>
                    <a:cubicBezTo>
                      <a:pt x="106" y="212"/>
                      <a:pt x="114" y="176"/>
                      <a:pt x="123" y="137"/>
                    </a:cubicBezTo>
                    <a:cubicBezTo>
                      <a:pt x="124" y="133"/>
                      <a:pt x="125" y="128"/>
                      <a:pt x="126" y="124"/>
                    </a:cubicBezTo>
                    <a:cubicBezTo>
                      <a:pt x="127" y="121"/>
                      <a:pt x="128" y="118"/>
                      <a:pt x="128" y="115"/>
                    </a:cubicBezTo>
                    <a:cubicBezTo>
                      <a:pt x="129" y="112"/>
                      <a:pt x="130" y="108"/>
                      <a:pt x="131" y="104"/>
                    </a:cubicBezTo>
                    <a:cubicBezTo>
                      <a:pt x="135" y="86"/>
                      <a:pt x="139" y="68"/>
                      <a:pt x="142" y="52"/>
                    </a:cubicBezTo>
                    <a:cubicBezTo>
                      <a:pt x="146" y="33"/>
                      <a:pt x="150" y="17"/>
                      <a:pt x="152" y="7"/>
                    </a:cubicBezTo>
                    <a:cubicBezTo>
                      <a:pt x="152" y="4"/>
                      <a:pt x="153" y="2"/>
                      <a:pt x="153" y="0"/>
                    </a:cubicBezTo>
                  </a:path>
                </a:pathLst>
              </a:custGeom>
              <a:solidFill>
                <a:srgbClr val="804F3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8" name="Freeform 140"/>
              <p:cNvSpPr>
                <a:spLocks noEditPoints="1"/>
              </p:cNvSpPr>
              <p:nvPr/>
            </p:nvSpPr>
            <p:spPr bwMode="auto">
              <a:xfrm>
                <a:off x="7385051" y="2693988"/>
                <a:ext cx="109538" cy="215900"/>
              </a:xfrm>
              <a:custGeom>
                <a:avLst/>
                <a:gdLst>
                  <a:gd name="T0" fmla="*/ 12 w 33"/>
                  <a:gd name="T1" fmla="*/ 46 h 66"/>
                  <a:gd name="T2" fmla="*/ 0 w 33"/>
                  <a:gd name="T3" fmla="*/ 62 h 66"/>
                  <a:gd name="T4" fmla="*/ 4 w 33"/>
                  <a:gd name="T5" fmla="*/ 66 h 66"/>
                  <a:gd name="T6" fmla="*/ 4 w 33"/>
                  <a:gd name="T7" fmla="*/ 66 h 66"/>
                  <a:gd name="T8" fmla="*/ 15 w 33"/>
                  <a:gd name="T9" fmla="*/ 51 h 66"/>
                  <a:gd name="T10" fmla="*/ 14 w 33"/>
                  <a:gd name="T11" fmla="*/ 51 h 66"/>
                  <a:gd name="T12" fmla="*/ 12 w 33"/>
                  <a:gd name="T13" fmla="*/ 46 h 66"/>
                  <a:gd name="T14" fmla="*/ 30 w 33"/>
                  <a:gd name="T15" fmla="*/ 23 h 66"/>
                  <a:gd name="T16" fmla="*/ 23 w 33"/>
                  <a:gd name="T17" fmla="*/ 33 h 66"/>
                  <a:gd name="T18" fmla="*/ 24 w 33"/>
                  <a:gd name="T19" fmla="*/ 33 h 66"/>
                  <a:gd name="T20" fmla="*/ 29 w 33"/>
                  <a:gd name="T21" fmla="*/ 34 h 66"/>
                  <a:gd name="T22" fmla="*/ 33 w 33"/>
                  <a:gd name="T23" fmla="*/ 27 h 66"/>
                  <a:gd name="T24" fmla="*/ 30 w 33"/>
                  <a:gd name="T25" fmla="*/ 23 h 66"/>
                  <a:gd name="T26" fmla="*/ 31 w 33"/>
                  <a:gd name="T27" fmla="*/ 0 h 66"/>
                  <a:gd name="T28" fmla="*/ 32 w 33"/>
                  <a:gd name="T29" fmla="*/ 0 h 66"/>
                  <a:gd name="T30" fmla="*/ 33 w 33"/>
                  <a:gd name="T31" fmla="*/ 0 h 66"/>
                  <a:gd name="T32" fmla="*/ 31 w 33"/>
                  <a:gd name="T33" fmla="*/ 0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3" h="66">
                    <a:moveTo>
                      <a:pt x="12" y="46"/>
                    </a:moveTo>
                    <a:cubicBezTo>
                      <a:pt x="0" y="62"/>
                      <a:pt x="0" y="62"/>
                      <a:pt x="0" y="62"/>
                    </a:cubicBezTo>
                    <a:cubicBezTo>
                      <a:pt x="1" y="63"/>
                      <a:pt x="2" y="64"/>
                      <a:pt x="4" y="66"/>
                    </a:cubicBezTo>
                    <a:cubicBezTo>
                      <a:pt x="4" y="66"/>
                      <a:pt x="4" y="66"/>
                      <a:pt x="4" y="66"/>
                    </a:cubicBezTo>
                    <a:cubicBezTo>
                      <a:pt x="15" y="51"/>
                      <a:pt x="15" y="51"/>
                      <a:pt x="15" y="51"/>
                    </a:cubicBezTo>
                    <a:cubicBezTo>
                      <a:pt x="14" y="51"/>
                      <a:pt x="14" y="51"/>
                      <a:pt x="14" y="51"/>
                    </a:cubicBezTo>
                    <a:cubicBezTo>
                      <a:pt x="13" y="50"/>
                      <a:pt x="13" y="48"/>
                      <a:pt x="12" y="46"/>
                    </a:cubicBezTo>
                    <a:moveTo>
                      <a:pt x="30" y="23"/>
                    </a:moveTo>
                    <a:cubicBezTo>
                      <a:pt x="23" y="33"/>
                      <a:pt x="23" y="33"/>
                      <a:pt x="23" y="33"/>
                    </a:cubicBezTo>
                    <a:cubicBezTo>
                      <a:pt x="23" y="33"/>
                      <a:pt x="23" y="33"/>
                      <a:pt x="24" y="33"/>
                    </a:cubicBezTo>
                    <a:cubicBezTo>
                      <a:pt x="25" y="33"/>
                      <a:pt x="27" y="33"/>
                      <a:pt x="29" y="34"/>
                    </a:cubicBezTo>
                    <a:cubicBezTo>
                      <a:pt x="33" y="27"/>
                      <a:pt x="33" y="27"/>
                      <a:pt x="33" y="27"/>
                    </a:cubicBezTo>
                    <a:cubicBezTo>
                      <a:pt x="30" y="23"/>
                      <a:pt x="30" y="23"/>
                      <a:pt x="30" y="23"/>
                    </a:cubicBezTo>
                    <a:moveTo>
                      <a:pt x="31" y="0"/>
                    </a:moveTo>
                    <a:cubicBezTo>
                      <a:pt x="32" y="0"/>
                      <a:pt x="32" y="0"/>
                      <a:pt x="32" y="0"/>
                    </a:cubicBezTo>
                    <a:cubicBezTo>
                      <a:pt x="32" y="0"/>
                      <a:pt x="33" y="0"/>
                      <a:pt x="33" y="0"/>
                    </a:cubicBezTo>
                    <a:cubicBezTo>
                      <a:pt x="33" y="0"/>
                      <a:pt x="32" y="0"/>
                      <a:pt x="31" y="0"/>
                    </a:cubicBezTo>
                  </a:path>
                </a:pathLst>
              </a:custGeom>
              <a:solidFill>
                <a:srgbClr val="804F3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9" name="Freeform 141"/>
              <p:cNvSpPr>
                <a:spLocks/>
              </p:cNvSpPr>
              <p:nvPr/>
            </p:nvSpPr>
            <p:spPr bwMode="auto">
              <a:xfrm>
                <a:off x="7375526" y="2897188"/>
                <a:ext cx="23813" cy="12700"/>
              </a:xfrm>
              <a:custGeom>
                <a:avLst/>
                <a:gdLst>
                  <a:gd name="T0" fmla="*/ 3 w 7"/>
                  <a:gd name="T1" fmla="*/ 0 h 4"/>
                  <a:gd name="T2" fmla="*/ 0 w 7"/>
                  <a:gd name="T3" fmla="*/ 4 h 4"/>
                  <a:gd name="T4" fmla="*/ 3 w 7"/>
                  <a:gd name="T5" fmla="*/ 3 h 4"/>
                  <a:gd name="T6" fmla="*/ 7 w 7"/>
                  <a:gd name="T7" fmla="*/ 4 h 4"/>
                  <a:gd name="T8" fmla="*/ 3 w 7"/>
                  <a:gd name="T9" fmla="*/ 0 h 4"/>
                </a:gdLst>
                <a:ahLst/>
                <a:cxnLst>
                  <a:cxn ang="0">
                    <a:pos x="T0" y="T1"/>
                  </a:cxn>
                  <a:cxn ang="0">
                    <a:pos x="T2" y="T3"/>
                  </a:cxn>
                  <a:cxn ang="0">
                    <a:pos x="T4" y="T5"/>
                  </a:cxn>
                  <a:cxn ang="0">
                    <a:pos x="T6" y="T7"/>
                  </a:cxn>
                  <a:cxn ang="0">
                    <a:pos x="T8" y="T9"/>
                  </a:cxn>
                </a:cxnLst>
                <a:rect l="0" t="0" r="r" b="b"/>
                <a:pathLst>
                  <a:path w="7" h="4">
                    <a:moveTo>
                      <a:pt x="3" y="0"/>
                    </a:moveTo>
                    <a:cubicBezTo>
                      <a:pt x="0" y="4"/>
                      <a:pt x="0" y="4"/>
                      <a:pt x="0" y="4"/>
                    </a:cubicBezTo>
                    <a:cubicBezTo>
                      <a:pt x="1" y="3"/>
                      <a:pt x="2" y="3"/>
                      <a:pt x="3" y="3"/>
                    </a:cubicBezTo>
                    <a:cubicBezTo>
                      <a:pt x="4" y="3"/>
                      <a:pt x="5" y="3"/>
                      <a:pt x="7" y="4"/>
                    </a:cubicBezTo>
                    <a:cubicBezTo>
                      <a:pt x="5" y="2"/>
                      <a:pt x="4" y="1"/>
                      <a:pt x="3" y="0"/>
                    </a:cubicBezTo>
                  </a:path>
                </a:pathLst>
              </a:custGeom>
              <a:solidFill>
                <a:srgbClr val="804F3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0" name="Freeform 142"/>
              <p:cNvSpPr>
                <a:spLocks noEditPoints="1"/>
              </p:cNvSpPr>
              <p:nvPr/>
            </p:nvSpPr>
            <p:spPr bwMode="auto">
              <a:xfrm>
                <a:off x="7392989" y="2627313"/>
                <a:ext cx="68263" cy="134938"/>
              </a:xfrm>
              <a:custGeom>
                <a:avLst/>
                <a:gdLst>
                  <a:gd name="T0" fmla="*/ 17 w 21"/>
                  <a:gd name="T1" fmla="*/ 16 h 41"/>
                  <a:gd name="T2" fmla="*/ 0 w 21"/>
                  <a:gd name="T3" fmla="*/ 41 h 41"/>
                  <a:gd name="T4" fmla="*/ 1 w 21"/>
                  <a:gd name="T5" fmla="*/ 40 h 41"/>
                  <a:gd name="T6" fmla="*/ 17 w 21"/>
                  <a:gd name="T7" fmla="*/ 16 h 41"/>
                  <a:gd name="T8" fmla="*/ 14 w 21"/>
                  <a:gd name="T9" fmla="*/ 0 h 41"/>
                  <a:gd name="T10" fmla="*/ 14 w 21"/>
                  <a:gd name="T11" fmla="*/ 0 h 41"/>
                  <a:gd name="T12" fmla="*/ 18 w 21"/>
                  <a:gd name="T13" fmla="*/ 14 h 41"/>
                  <a:gd name="T14" fmla="*/ 14 w 21"/>
                  <a:gd name="T15" fmla="*/ 0 h 41"/>
                  <a:gd name="T16" fmla="*/ 14 w 21"/>
                  <a:gd name="T17" fmla="*/ 0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 h="41">
                    <a:moveTo>
                      <a:pt x="17" y="16"/>
                    </a:moveTo>
                    <a:cubicBezTo>
                      <a:pt x="0" y="41"/>
                      <a:pt x="0" y="41"/>
                      <a:pt x="0" y="41"/>
                    </a:cubicBezTo>
                    <a:cubicBezTo>
                      <a:pt x="1" y="40"/>
                      <a:pt x="1" y="40"/>
                      <a:pt x="1" y="40"/>
                    </a:cubicBezTo>
                    <a:cubicBezTo>
                      <a:pt x="17" y="16"/>
                      <a:pt x="17" y="16"/>
                      <a:pt x="17" y="16"/>
                    </a:cubicBezTo>
                    <a:moveTo>
                      <a:pt x="14" y="0"/>
                    </a:moveTo>
                    <a:cubicBezTo>
                      <a:pt x="14" y="0"/>
                      <a:pt x="14" y="0"/>
                      <a:pt x="14" y="0"/>
                    </a:cubicBezTo>
                    <a:cubicBezTo>
                      <a:pt x="19" y="3"/>
                      <a:pt x="21" y="9"/>
                      <a:pt x="18" y="14"/>
                    </a:cubicBezTo>
                    <a:cubicBezTo>
                      <a:pt x="21" y="9"/>
                      <a:pt x="19" y="3"/>
                      <a:pt x="14" y="0"/>
                    </a:cubicBezTo>
                    <a:cubicBezTo>
                      <a:pt x="14" y="0"/>
                      <a:pt x="14" y="0"/>
                      <a:pt x="14" y="0"/>
                    </a:cubicBezTo>
                  </a:path>
                </a:pathLst>
              </a:custGeom>
              <a:solidFill>
                <a:srgbClr val="804F3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1" name="Freeform 143"/>
              <p:cNvSpPr>
                <a:spLocks/>
              </p:cNvSpPr>
              <p:nvPr/>
            </p:nvSpPr>
            <p:spPr bwMode="auto">
              <a:xfrm>
                <a:off x="7323139" y="2620963"/>
                <a:ext cx="138113" cy="219075"/>
              </a:xfrm>
              <a:custGeom>
                <a:avLst/>
                <a:gdLst>
                  <a:gd name="T0" fmla="*/ 29 w 42"/>
                  <a:gd name="T1" fmla="*/ 0 h 67"/>
                  <a:gd name="T2" fmla="*/ 30 w 42"/>
                  <a:gd name="T3" fmla="*/ 0 h 67"/>
                  <a:gd name="T4" fmla="*/ 33 w 42"/>
                  <a:gd name="T5" fmla="*/ 16 h 67"/>
                  <a:gd name="T6" fmla="*/ 0 w 42"/>
                  <a:gd name="T7" fmla="*/ 64 h 67"/>
                  <a:gd name="T8" fmla="*/ 4 w 42"/>
                  <a:gd name="T9" fmla="*/ 67 h 67"/>
                  <a:gd name="T10" fmla="*/ 21 w 42"/>
                  <a:gd name="T11" fmla="*/ 43 h 67"/>
                  <a:gd name="T12" fmla="*/ 38 w 42"/>
                  <a:gd name="T13" fmla="*/ 18 h 67"/>
                  <a:gd name="T14" fmla="*/ 39 w 42"/>
                  <a:gd name="T15" fmla="*/ 16 h 67"/>
                  <a:gd name="T16" fmla="*/ 35 w 42"/>
                  <a:gd name="T17" fmla="*/ 2 h 67"/>
                  <a:gd name="T18" fmla="*/ 35 w 42"/>
                  <a:gd name="T19" fmla="*/ 2 h 67"/>
                  <a:gd name="T20" fmla="*/ 29 w 42"/>
                  <a:gd name="T21" fmla="*/ 0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2" h="67">
                    <a:moveTo>
                      <a:pt x="29" y="0"/>
                    </a:moveTo>
                    <a:cubicBezTo>
                      <a:pt x="30" y="0"/>
                      <a:pt x="30" y="0"/>
                      <a:pt x="30" y="0"/>
                    </a:cubicBezTo>
                    <a:cubicBezTo>
                      <a:pt x="35" y="4"/>
                      <a:pt x="36" y="11"/>
                      <a:pt x="33" y="16"/>
                    </a:cubicBezTo>
                    <a:cubicBezTo>
                      <a:pt x="0" y="64"/>
                      <a:pt x="0" y="64"/>
                      <a:pt x="0" y="64"/>
                    </a:cubicBezTo>
                    <a:cubicBezTo>
                      <a:pt x="1" y="65"/>
                      <a:pt x="3" y="66"/>
                      <a:pt x="4" y="67"/>
                    </a:cubicBezTo>
                    <a:cubicBezTo>
                      <a:pt x="21" y="43"/>
                      <a:pt x="21" y="43"/>
                      <a:pt x="21" y="43"/>
                    </a:cubicBezTo>
                    <a:cubicBezTo>
                      <a:pt x="38" y="18"/>
                      <a:pt x="38" y="18"/>
                      <a:pt x="38" y="18"/>
                    </a:cubicBezTo>
                    <a:cubicBezTo>
                      <a:pt x="39" y="17"/>
                      <a:pt x="39" y="17"/>
                      <a:pt x="39" y="16"/>
                    </a:cubicBezTo>
                    <a:cubicBezTo>
                      <a:pt x="42" y="11"/>
                      <a:pt x="40" y="5"/>
                      <a:pt x="35" y="2"/>
                    </a:cubicBezTo>
                    <a:cubicBezTo>
                      <a:pt x="35" y="2"/>
                      <a:pt x="35" y="2"/>
                      <a:pt x="35" y="2"/>
                    </a:cubicBezTo>
                    <a:cubicBezTo>
                      <a:pt x="33" y="0"/>
                      <a:pt x="31" y="0"/>
                      <a:pt x="29" y="0"/>
                    </a:cubicBezTo>
                  </a:path>
                </a:pathLst>
              </a:custGeom>
              <a:solidFill>
                <a:srgbClr val="804F3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2" name="Freeform 144"/>
              <p:cNvSpPr>
                <a:spLocks/>
              </p:cNvSpPr>
              <p:nvPr/>
            </p:nvSpPr>
            <p:spPr bwMode="auto">
              <a:xfrm>
                <a:off x="7313614" y="2830513"/>
                <a:ext cx="22225" cy="14288"/>
              </a:xfrm>
              <a:custGeom>
                <a:avLst/>
                <a:gdLst>
                  <a:gd name="T0" fmla="*/ 3 w 7"/>
                  <a:gd name="T1" fmla="*/ 0 h 4"/>
                  <a:gd name="T2" fmla="*/ 0 w 7"/>
                  <a:gd name="T3" fmla="*/ 4 h 4"/>
                  <a:gd name="T4" fmla="*/ 4 w 7"/>
                  <a:gd name="T5" fmla="*/ 2 h 4"/>
                  <a:gd name="T6" fmla="*/ 7 w 7"/>
                  <a:gd name="T7" fmla="*/ 3 h 4"/>
                  <a:gd name="T8" fmla="*/ 7 w 7"/>
                  <a:gd name="T9" fmla="*/ 3 h 4"/>
                  <a:gd name="T10" fmla="*/ 3 w 7"/>
                  <a:gd name="T11" fmla="*/ 0 h 4"/>
                </a:gdLst>
                <a:ahLst/>
                <a:cxnLst>
                  <a:cxn ang="0">
                    <a:pos x="T0" y="T1"/>
                  </a:cxn>
                  <a:cxn ang="0">
                    <a:pos x="T2" y="T3"/>
                  </a:cxn>
                  <a:cxn ang="0">
                    <a:pos x="T4" y="T5"/>
                  </a:cxn>
                  <a:cxn ang="0">
                    <a:pos x="T6" y="T7"/>
                  </a:cxn>
                  <a:cxn ang="0">
                    <a:pos x="T8" y="T9"/>
                  </a:cxn>
                  <a:cxn ang="0">
                    <a:pos x="T10" y="T11"/>
                  </a:cxn>
                </a:cxnLst>
                <a:rect l="0" t="0" r="r" b="b"/>
                <a:pathLst>
                  <a:path w="7" h="4">
                    <a:moveTo>
                      <a:pt x="3" y="0"/>
                    </a:moveTo>
                    <a:cubicBezTo>
                      <a:pt x="0" y="4"/>
                      <a:pt x="0" y="4"/>
                      <a:pt x="0" y="4"/>
                    </a:cubicBezTo>
                    <a:cubicBezTo>
                      <a:pt x="1" y="3"/>
                      <a:pt x="2" y="2"/>
                      <a:pt x="4" y="2"/>
                    </a:cubicBezTo>
                    <a:cubicBezTo>
                      <a:pt x="5" y="2"/>
                      <a:pt x="6" y="3"/>
                      <a:pt x="7" y="3"/>
                    </a:cubicBezTo>
                    <a:cubicBezTo>
                      <a:pt x="7" y="3"/>
                      <a:pt x="7" y="3"/>
                      <a:pt x="7" y="3"/>
                    </a:cubicBezTo>
                    <a:cubicBezTo>
                      <a:pt x="6" y="2"/>
                      <a:pt x="4" y="1"/>
                      <a:pt x="3" y="0"/>
                    </a:cubicBezTo>
                  </a:path>
                </a:pathLst>
              </a:custGeom>
              <a:solidFill>
                <a:srgbClr val="804F3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3" name="Freeform 145"/>
              <p:cNvSpPr>
                <a:spLocks/>
              </p:cNvSpPr>
              <p:nvPr/>
            </p:nvSpPr>
            <p:spPr bwMode="auto">
              <a:xfrm>
                <a:off x="7731126" y="2601913"/>
                <a:ext cx="306388" cy="449263"/>
              </a:xfrm>
              <a:custGeom>
                <a:avLst/>
                <a:gdLst>
                  <a:gd name="T0" fmla="*/ 93 w 93"/>
                  <a:gd name="T1" fmla="*/ 15 h 137"/>
                  <a:gd name="T2" fmla="*/ 88 w 93"/>
                  <a:gd name="T3" fmla="*/ 69 h 137"/>
                  <a:gd name="T4" fmla="*/ 65 w 93"/>
                  <a:gd name="T5" fmla="*/ 132 h 137"/>
                  <a:gd name="T6" fmla="*/ 7 w 93"/>
                  <a:gd name="T7" fmla="*/ 137 h 137"/>
                  <a:gd name="T8" fmla="*/ 4 w 93"/>
                  <a:gd name="T9" fmla="*/ 123 h 137"/>
                  <a:gd name="T10" fmla="*/ 53 w 93"/>
                  <a:gd name="T11" fmla="*/ 68 h 137"/>
                  <a:gd name="T12" fmla="*/ 60 w 93"/>
                  <a:gd name="T13" fmla="*/ 44 h 137"/>
                  <a:gd name="T14" fmla="*/ 93 w 93"/>
                  <a:gd name="T15" fmla="*/ 15 h 13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3" h="137">
                    <a:moveTo>
                      <a:pt x="93" y="15"/>
                    </a:moveTo>
                    <a:cubicBezTo>
                      <a:pt x="83" y="35"/>
                      <a:pt x="88" y="69"/>
                      <a:pt x="88" y="69"/>
                    </a:cubicBezTo>
                    <a:cubicBezTo>
                      <a:pt x="65" y="132"/>
                      <a:pt x="65" y="132"/>
                      <a:pt x="65" y="132"/>
                    </a:cubicBezTo>
                    <a:cubicBezTo>
                      <a:pt x="7" y="137"/>
                      <a:pt x="7" y="137"/>
                      <a:pt x="7" y="137"/>
                    </a:cubicBezTo>
                    <a:cubicBezTo>
                      <a:pt x="5" y="134"/>
                      <a:pt x="4" y="130"/>
                      <a:pt x="4" y="123"/>
                    </a:cubicBezTo>
                    <a:cubicBezTo>
                      <a:pt x="0" y="77"/>
                      <a:pt x="50" y="70"/>
                      <a:pt x="53" y="68"/>
                    </a:cubicBezTo>
                    <a:cubicBezTo>
                      <a:pt x="56" y="65"/>
                      <a:pt x="59" y="55"/>
                      <a:pt x="60" y="44"/>
                    </a:cubicBezTo>
                    <a:cubicBezTo>
                      <a:pt x="58" y="15"/>
                      <a:pt x="83" y="0"/>
                      <a:pt x="93" y="15"/>
                    </a:cubicBezTo>
                  </a:path>
                </a:pathLst>
              </a:custGeom>
              <a:solidFill>
                <a:srgbClr val="90573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4" name="Freeform 146"/>
              <p:cNvSpPr>
                <a:spLocks/>
              </p:cNvSpPr>
              <p:nvPr/>
            </p:nvSpPr>
            <p:spPr bwMode="auto">
              <a:xfrm>
                <a:off x="7620001" y="2578100"/>
                <a:ext cx="200025" cy="252413"/>
              </a:xfrm>
              <a:custGeom>
                <a:avLst/>
                <a:gdLst>
                  <a:gd name="T0" fmla="*/ 57 w 61"/>
                  <a:gd name="T1" fmla="*/ 71 h 77"/>
                  <a:gd name="T2" fmla="*/ 58 w 61"/>
                  <a:gd name="T3" fmla="*/ 57 h 77"/>
                  <a:gd name="T4" fmla="*/ 23 w 61"/>
                  <a:gd name="T5" fmla="*/ 7 h 77"/>
                  <a:gd name="T6" fmla="*/ 7 w 61"/>
                  <a:gd name="T7" fmla="*/ 4 h 77"/>
                  <a:gd name="T8" fmla="*/ 4 w 61"/>
                  <a:gd name="T9" fmla="*/ 20 h 77"/>
                  <a:gd name="T10" fmla="*/ 39 w 61"/>
                  <a:gd name="T11" fmla="*/ 70 h 77"/>
                  <a:gd name="T12" fmla="*/ 55 w 61"/>
                  <a:gd name="T13" fmla="*/ 73 h 77"/>
                  <a:gd name="T14" fmla="*/ 57 w 61"/>
                  <a:gd name="T15" fmla="*/ 71 h 7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1" h="77">
                    <a:moveTo>
                      <a:pt x="57" y="71"/>
                    </a:moveTo>
                    <a:cubicBezTo>
                      <a:pt x="61" y="67"/>
                      <a:pt x="61" y="61"/>
                      <a:pt x="58" y="57"/>
                    </a:cubicBezTo>
                    <a:cubicBezTo>
                      <a:pt x="23" y="7"/>
                      <a:pt x="23" y="7"/>
                      <a:pt x="23" y="7"/>
                    </a:cubicBezTo>
                    <a:cubicBezTo>
                      <a:pt x="20" y="1"/>
                      <a:pt x="12" y="0"/>
                      <a:pt x="7" y="4"/>
                    </a:cubicBezTo>
                    <a:cubicBezTo>
                      <a:pt x="2" y="7"/>
                      <a:pt x="0" y="14"/>
                      <a:pt x="4" y="20"/>
                    </a:cubicBezTo>
                    <a:cubicBezTo>
                      <a:pt x="39" y="70"/>
                      <a:pt x="39" y="70"/>
                      <a:pt x="39" y="70"/>
                    </a:cubicBezTo>
                    <a:cubicBezTo>
                      <a:pt x="42" y="75"/>
                      <a:pt x="50" y="77"/>
                      <a:pt x="55" y="73"/>
                    </a:cubicBezTo>
                    <a:cubicBezTo>
                      <a:pt x="56" y="73"/>
                      <a:pt x="57" y="72"/>
                      <a:pt x="57" y="71"/>
                    </a:cubicBezTo>
                  </a:path>
                </a:pathLst>
              </a:custGeom>
              <a:solidFill>
                <a:srgbClr val="90573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5" name="Freeform 147"/>
              <p:cNvSpPr>
                <a:spLocks/>
              </p:cNvSpPr>
              <p:nvPr/>
            </p:nvSpPr>
            <p:spPr bwMode="auto">
              <a:xfrm>
                <a:off x="7531101" y="2614613"/>
                <a:ext cx="209550" cy="271463"/>
              </a:xfrm>
              <a:custGeom>
                <a:avLst/>
                <a:gdLst>
                  <a:gd name="T0" fmla="*/ 60 w 64"/>
                  <a:gd name="T1" fmla="*/ 77 h 83"/>
                  <a:gd name="T2" fmla="*/ 61 w 64"/>
                  <a:gd name="T3" fmla="*/ 63 h 83"/>
                  <a:gd name="T4" fmla="*/ 23 w 64"/>
                  <a:gd name="T5" fmla="*/ 7 h 83"/>
                  <a:gd name="T6" fmla="*/ 6 w 64"/>
                  <a:gd name="T7" fmla="*/ 4 h 83"/>
                  <a:gd name="T8" fmla="*/ 3 w 64"/>
                  <a:gd name="T9" fmla="*/ 20 h 83"/>
                  <a:gd name="T10" fmla="*/ 42 w 64"/>
                  <a:gd name="T11" fmla="*/ 76 h 83"/>
                  <a:gd name="T12" fmla="*/ 58 w 64"/>
                  <a:gd name="T13" fmla="*/ 79 h 83"/>
                  <a:gd name="T14" fmla="*/ 60 w 64"/>
                  <a:gd name="T15" fmla="*/ 77 h 8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4" h="83">
                    <a:moveTo>
                      <a:pt x="60" y="77"/>
                    </a:moveTo>
                    <a:cubicBezTo>
                      <a:pt x="64" y="73"/>
                      <a:pt x="64" y="67"/>
                      <a:pt x="61" y="63"/>
                    </a:cubicBezTo>
                    <a:cubicBezTo>
                      <a:pt x="23" y="7"/>
                      <a:pt x="23" y="7"/>
                      <a:pt x="23" y="7"/>
                    </a:cubicBezTo>
                    <a:cubicBezTo>
                      <a:pt x="19" y="2"/>
                      <a:pt x="12" y="0"/>
                      <a:pt x="6" y="4"/>
                    </a:cubicBezTo>
                    <a:cubicBezTo>
                      <a:pt x="1" y="7"/>
                      <a:pt x="0" y="15"/>
                      <a:pt x="3" y="20"/>
                    </a:cubicBezTo>
                    <a:cubicBezTo>
                      <a:pt x="42" y="76"/>
                      <a:pt x="42" y="76"/>
                      <a:pt x="42" y="76"/>
                    </a:cubicBezTo>
                    <a:cubicBezTo>
                      <a:pt x="45" y="81"/>
                      <a:pt x="53" y="83"/>
                      <a:pt x="58" y="79"/>
                    </a:cubicBezTo>
                    <a:cubicBezTo>
                      <a:pt x="59" y="78"/>
                      <a:pt x="60" y="78"/>
                      <a:pt x="60" y="77"/>
                    </a:cubicBezTo>
                  </a:path>
                </a:pathLst>
              </a:custGeom>
              <a:solidFill>
                <a:srgbClr val="90573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6" name="Freeform 148"/>
              <p:cNvSpPr>
                <a:spLocks/>
              </p:cNvSpPr>
              <p:nvPr/>
            </p:nvSpPr>
            <p:spPr bwMode="auto">
              <a:xfrm>
                <a:off x="7458076" y="2686050"/>
                <a:ext cx="211138" cy="246063"/>
              </a:xfrm>
              <a:custGeom>
                <a:avLst/>
                <a:gdLst>
                  <a:gd name="T0" fmla="*/ 60 w 64"/>
                  <a:gd name="T1" fmla="*/ 69 h 75"/>
                  <a:gd name="T2" fmla="*/ 60 w 64"/>
                  <a:gd name="T3" fmla="*/ 55 h 75"/>
                  <a:gd name="T4" fmla="*/ 23 w 64"/>
                  <a:gd name="T5" fmla="*/ 6 h 75"/>
                  <a:gd name="T6" fmla="*/ 6 w 64"/>
                  <a:gd name="T7" fmla="*/ 4 h 75"/>
                  <a:gd name="T8" fmla="*/ 4 w 64"/>
                  <a:gd name="T9" fmla="*/ 20 h 75"/>
                  <a:gd name="T10" fmla="*/ 42 w 64"/>
                  <a:gd name="T11" fmla="*/ 69 h 75"/>
                  <a:gd name="T12" fmla="*/ 58 w 64"/>
                  <a:gd name="T13" fmla="*/ 71 h 75"/>
                  <a:gd name="T14" fmla="*/ 60 w 64"/>
                  <a:gd name="T15" fmla="*/ 69 h 7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4" h="75">
                    <a:moveTo>
                      <a:pt x="60" y="69"/>
                    </a:moveTo>
                    <a:cubicBezTo>
                      <a:pt x="64" y="65"/>
                      <a:pt x="64" y="59"/>
                      <a:pt x="60" y="55"/>
                    </a:cubicBezTo>
                    <a:cubicBezTo>
                      <a:pt x="23" y="6"/>
                      <a:pt x="23" y="6"/>
                      <a:pt x="23" y="6"/>
                    </a:cubicBezTo>
                    <a:cubicBezTo>
                      <a:pt x="19" y="1"/>
                      <a:pt x="12" y="0"/>
                      <a:pt x="6" y="4"/>
                    </a:cubicBezTo>
                    <a:cubicBezTo>
                      <a:pt x="1" y="8"/>
                      <a:pt x="0" y="15"/>
                      <a:pt x="4" y="20"/>
                    </a:cubicBezTo>
                    <a:cubicBezTo>
                      <a:pt x="42" y="69"/>
                      <a:pt x="42" y="69"/>
                      <a:pt x="42" y="69"/>
                    </a:cubicBezTo>
                    <a:cubicBezTo>
                      <a:pt x="46" y="74"/>
                      <a:pt x="53" y="75"/>
                      <a:pt x="58" y="71"/>
                    </a:cubicBezTo>
                    <a:cubicBezTo>
                      <a:pt x="59" y="71"/>
                      <a:pt x="60" y="70"/>
                      <a:pt x="60" y="69"/>
                    </a:cubicBezTo>
                  </a:path>
                </a:pathLst>
              </a:custGeom>
              <a:solidFill>
                <a:srgbClr val="90573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7" name="Freeform 149"/>
              <p:cNvSpPr>
                <a:spLocks/>
              </p:cNvSpPr>
              <p:nvPr/>
            </p:nvSpPr>
            <p:spPr bwMode="auto">
              <a:xfrm>
                <a:off x="7421564" y="2795588"/>
                <a:ext cx="207963" cy="244475"/>
              </a:xfrm>
              <a:custGeom>
                <a:avLst/>
                <a:gdLst>
                  <a:gd name="T0" fmla="*/ 60 w 63"/>
                  <a:gd name="T1" fmla="*/ 69 h 75"/>
                  <a:gd name="T2" fmla="*/ 60 w 63"/>
                  <a:gd name="T3" fmla="*/ 55 h 75"/>
                  <a:gd name="T4" fmla="*/ 22 w 63"/>
                  <a:gd name="T5" fmla="*/ 6 h 75"/>
                  <a:gd name="T6" fmla="*/ 6 w 63"/>
                  <a:gd name="T7" fmla="*/ 4 h 75"/>
                  <a:gd name="T8" fmla="*/ 3 w 63"/>
                  <a:gd name="T9" fmla="*/ 20 h 75"/>
                  <a:gd name="T10" fmla="*/ 41 w 63"/>
                  <a:gd name="T11" fmla="*/ 69 h 75"/>
                  <a:gd name="T12" fmla="*/ 57 w 63"/>
                  <a:gd name="T13" fmla="*/ 71 h 75"/>
                  <a:gd name="T14" fmla="*/ 60 w 63"/>
                  <a:gd name="T15" fmla="*/ 69 h 7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3" h="75">
                    <a:moveTo>
                      <a:pt x="60" y="69"/>
                    </a:moveTo>
                    <a:cubicBezTo>
                      <a:pt x="63" y="65"/>
                      <a:pt x="63" y="59"/>
                      <a:pt x="60" y="55"/>
                    </a:cubicBezTo>
                    <a:cubicBezTo>
                      <a:pt x="22" y="6"/>
                      <a:pt x="22" y="6"/>
                      <a:pt x="22" y="6"/>
                    </a:cubicBezTo>
                    <a:cubicBezTo>
                      <a:pt x="18" y="1"/>
                      <a:pt x="11" y="0"/>
                      <a:pt x="6" y="4"/>
                    </a:cubicBezTo>
                    <a:cubicBezTo>
                      <a:pt x="1" y="8"/>
                      <a:pt x="0" y="15"/>
                      <a:pt x="3" y="20"/>
                    </a:cubicBezTo>
                    <a:cubicBezTo>
                      <a:pt x="41" y="69"/>
                      <a:pt x="41" y="69"/>
                      <a:pt x="41" y="69"/>
                    </a:cubicBezTo>
                    <a:cubicBezTo>
                      <a:pt x="45" y="74"/>
                      <a:pt x="52" y="75"/>
                      <a:pt x="57" y="71"/>
                    </a:cubicBezTo>
                    <a:cubicBezTo>
                      <a:pt x="58" y="70"/>
                      <a:pt x="59" y="70"/>
                      <a:pt x="60" y="69"/>
                    </a:cubicBezTo>
                  </a:path>
                </a:pathLst>
              </a:custGeom>
              <a:solidFill>
                <a:srgbClr val="90573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8" name="Freeform 150"/>
              <p:cNvSpPr>
                <a:spLocks/>
              </p:cNvSpPr>
              <p:nvPr/>
            </p:nvSpPr>
            <p:spPr bwMode="auto">
              <a:xfrm>
                <a:off x="7531101" y="2765425"/>
                <a:ext cx="449263" cy="439738"/>
              </a:xfrm>
              <a:custGeom>
                <a:avLst/>
                <a:gdLst>
                  <a:gd name="T0" fmla="*/ 104 w 137"/>
                  <a:gd name="T1" fmla="*/ 114 h 134"/>
                  <a:gd name="T2" fmla="*/ 57 w 137"/>
                  <a:gd name="T3" fmla="*/ 132 h 134"/>
                  <a:gd name="T4" fmla="*/ 0 w 137"/>
                  <a:gd name="T5" fmla="*/ 64 h 134"/>
                  <a:gd name="T6" fmla="*/ 30 w 137"/>
                  <a:gd name="T7" fmla="*/ 30 h 134"/>
                  <a:gd name="T8" fmla="*/ 85 w 137"/>
                  <a:gd name="T9" fmla="*/ 0 h 134"/>
                  <a:gd name="T10" fmla="*/ 135 w 137"/>
                  <a:gd name="T11" fmla="*/ 59 h 134"/>
                  <a:gd name="T12" fmla="*/ 104 w 137"/>
                  <a:gd name="T13" fmla="*/ 114 h 134"/>
                </a:gdLst>
                <a:ahLst/>
                <a:cxnLst>
                  <a:cxn ang="0">
                    <a:pos x="T0" y="T1"/>
                  </a:cxn>
                  <a:cxn ang="0">
                    <a:pos x="T2" y="T3"/>
                  </a:cxn>
                  <a:cxn ang="0">
                    <a:pos x="T4" y="T5"/>
                  </a:cxn>
                  <a:cxn ang="0">
                    <a:pos x="T6" y="T7"/>
                  </a:cxn>
                  <a:cxn ang="0">
                    <a:pos x="T8" y="T9"/>
                  </a:cxn>
                  <a:cxn ang="0">
                    <a:pos x="T10" y="T11"/>
                  </a:cxn>
                  <a:cxn ang="0">
                    <a:pos x="T12" y="T13"/>
                  </a:cxn>
                </a:cxnLst>
                <a:rect l="0" t="0" r="r" b="b"/>
                <a:pathLst>
                  <a:path w="137" h="134">
                    <a:moveTo>
                      <a:pt x="104" y="114"/>
                    </a:moveTo>
                    <a:cubicBezTo>
                      <a:pt x="86" y="134"/>
                      <a:pt x="57" y="132"/>
                      <a:pt x="57" y="132"/>
                    </a:cubicBezTo>
                    <a:cubicBezTo>
                      <a:pt x="17" y="119"/>
                      <a:pt x="0" y="64"/>
                      <a:pt x="0" y="64"/>
                    </a:cubicBezTo>
                    <a:cubicBezTo>
                      <a:pt x="0" y="64"/>
                      <a:pt x="17" y="47"/>
                      <a:pt x="30" y="30"/>
                    </a:cubicBezTo>
                    <a:cubicBezTo>
                      <a:pt x="39" y="17"/>
                      <a:pt x="85" y="0"/>
                      <a:pt x="85" y="0"/>
                    </a:cubicBezTo>
                    <a:cubicBezTo>
                      <a:pt x="85" y="0"/>
                      <a:pt x="132" y="47"/>
                      <a:pt x="135" y="59"/>
                    </a:cubicBezTo>
                    <a:cubicBezTo>
                      <a:pt x="137" y="70"/>
                      <a:pt x="111" y="106"/>
                      <a:pt x="104" y="114"/>
                    </a:cubicBezTo>
                  </a:path>
                </a:pathLst>
              </a:custGeom>
              <a:solidFill>
                <a:srgbClr val="90573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9" name="Freeform 151"/>
              <p:cNvSpPr>
                <a:spLocks/>
              </p:cNvSpPr>
              <p:nvPr/>
            </p:nvSpPr>
            <p:spPr bwMode="auto">
              <a:xfrm>
                <a:off x="7666039" y="3079750"/>
                <a:ext cx="679450" cy="1120775"/>
              </a:xfrm>
              <a:custGeom>
                <a:avLst/>
                <a:gdLst>
                  <a:gd name="T0" fmla="*/ 0 w 207"/>
                  <a:gd name="T1" fmla="*/ 17 h 342"/>
                  <a:gd name="T2" fmla="*/ 53 w 207"/>
                  <a:gd name="T3" fmla="*/ 247 h 342"/>
                  <a:gd name="T4" fmla="*/ 124 w 207"/>
                  <a:gd name="T5" fmla="*/ 337 h 342"/>
                  <a:gd name="T6" fmla="*/ 174 w 207"/>
                  <a:gd name="T7" fmla="*/ 298 h 342"/>
                  <a:gd name="T8" fmla="*/ 186 w 207"/>
                  <a:gd name="T9" fmla="*/ 198 h 342"/>
                  <a:gd name="T10" fmla="*/ 70 w 207"/>
                  <a:gd name="T11" fmla="*/ 0 h 342"/>
                  <a:gd name="T12" fmla="*/ 0 w 207"/>
                  <a:gd name="T13" fmla="*/ 17 h 342"/>
                </a:gdLst>
                <a:ahLst/>
                <a:cxnLst>
                  <a:cxn ang="0">
                    <a:pos x="T0" y="T1"/>
                  </a:cxn>
                  <a:cxn ang="0">
                    <a:pos x="T2" y="T3"/>
                  </a:cxn>
                  <a:cxn ang="0">
                    <a:pos x="T4" y="T5"/>
                  </a:cxn>
                  <a:cxn ang="0">
                    <a:pos x="T6" y="T7"/>
                  </a:cxn>
                  <a:cxn ang="0">
                    <a:pos x="T8" y="T9"/>
                  </a:cxn>
                  <a:cxn ang="0">
                    <a:pos x="T10" y="T11"/>
                  </a:cxn>
                  <a:cxn ang="0">
                    <a:pos x="T12" y="T13"/>
                  </a:cxn>
                </a:cxnLst>
                <a:rect l="0" t="0" r="r" b="b"/>
                <a:pathLst>
                  <a:path w="207" h="342">
                    <a:moveTo>
                      <a:pt x="0" y="17"/>
                    </a:moveTo>
                    <a:cubicBezTo>
                      <a:pt x="0" y="17"/>
                      <a:pt x="42" y="217"/>
                      <a:pt x="53" y="247"/>
                    </a:cubicBezTo>
                    <a:cubicBezTo>
                      <a:pt x="65" y="278"/>
                      <a:pt x="114" y="332"/>
                      <a:pt x="124" y="337"/>
                    </a:cubicBezTo>
                    <a:cubicBezTo>
                      <a:pt x="134" y="342"/>
                      <a:pt x="164" y="333"/>
                      <a:pt x="174" y="298"/>
                    </a:cubicBezTo>
                    <a:cubicBezTo>
                      <a:pt x="184" y="263"/>
                      <a:pt x="207" y="220"/>
                      <a:pt x="186" y="198"/>
                    </a:cubicBezTo>
                    <a:cubicBezTo>
                      <a:pt x="146" y="157"/>
                      <a:pt x="70" y="0"/>
                      <a:pt x="70" y="0"/>
                    </a:cubicBezTo>
                    <a:cubicBezTo>
                      <a:pt x="0" y="17"/>
                      <a:pt x="0" y="17"/>
                      <a:pt x="0" y="17"/>
                    </a:cubicBezTo>
                  </a:path>
                </a:pathLst>
              </a:custGeom>
              <a:solidFill>
                <a:srgbClr val="90573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0" name="Freeform 152"/>
              <p:cNvSpPr>
                <a:spLocks noEditPoints="1"/>
              </p:cNvSpPr>
              <p:nvPr/>
            </p:nvSpPr>
            <p:spPr bwMode="auto">
              <a:xfrm>
                <a:off x="7918451" y="2790825"/>
                <a:ext cx="3175" cy="14288"/>
              </a:xfrm>
              <a:custGeom>
                <a:avLst/>
                <a:gdLst>
                  <a:gd name="T0" fmla="*/ 1 w 1"/>
                  <a:gd name="T1" fmla="*/ 1 h 4"/>
                  <a:gd name="T2" fmla="*/ 0 w 1"/>
                  <a:gd name="T3" fmla="*/ 4 h 4"/>
                  <a:gd name="T4" fmla="*/ 0 w 1"/>
                  <a:gd name="T5" fmla="*/ 4 h 4"/>
                  <a:gd name="T6" fmla="*/ 1 w 1"/>
                  <a:gd name="T7" fmla="*/ 1 h 4"/>
                  <a:gd name="T8" fmla="*/ 1 w 1"/>
                  <a:gd name="T9" fmla="*/ 0 h 4"/>
                  <a:gd name="T10" fmla="*/ 1 w 1"/>
                  <a:gd name="T11" fmla="*/ 0 h 4"/>
                  <a:gd name="T12" fmla="*/ 1 w 1"/>
                  <a:gd name="T13" fmla="*/ 0 h 4"/>
                </a:gdLst>
                <a:ahLst/>
                <a:cxnLst>
                  <a:cxn ang="0">
                    <a:pos x="T0" y="T1"/>
                  </a:cxn>
                  <a:cxn ang="0">
                    <a:pos x="T2" y="T3"/>
                  </a:cxn>
                  <a:cxn ang="0">
                    <a:pos x="T4" y="T5"/>
                  </a:cxn>
                  <a:cxn ang="0">
                    <a:pos x="T6" y="T7"/>
                  </a:cxn>
                  <a:cxn ang="0">
                    <a:pos x="T8" y="T9"/>
                  </a:cxn>
                  <a:cxn ang="0">
                    <a:pos x="T10" y="T11"/>
                  </a:cxn>
                  <a:cxn ang="0">
                    <a:pos x="T12" y="T13"/>
                  </a:cxn>
                </a:cxnLst>
                <a:rect l="0" t="0" r="r" b="b"/>
                <a:pathLst>
                  <a:path w="1" h="4">
                    <a:moveTo>
                      <a:pt x="1" y="1"/>
                    </a:moveTo>
                    <a:cubicBezTo>
                      <a:pt x="0" y="2"/>
                      <a:pt x="0" y="3"/>
                      <a:pt x="0" y="4"/>
                    </a:cubicBezTo>
                    <a:cubicBezTo>
                      <a:pt x="0" y="4"/>
                      <a:pt x="0" y="4"/>
                      <a:pt x="0" y="4"/>
                    </a:cubicBezTo>
                    <a:cubicBezTo>
                      <a:pt x="0" y="3"/>
                      <a:pt x="0" y="2"/>
                      <a:pt x="1" y="1"/>
                    </a:cubicBezTo>
                    <a:moveTo>
                      <a:pt x="1" y="0"/>
                    </a:moveTo>
                    <a:cubicBezTo>
                      <a:pt x="1" y="0"/>
                      <a:pt x="1" y="0"/>
                      <a:pt x="1" y="0"/>
                    </a:cubicBezTo>
                    <a:cubicBezTo>
                      <a:pt x="1" y="0"/>
                      <a:pt x="1" y="0"/>
                      <a:pt x="1" y="0"/>
                    </a:cubicBezTo>
                  </a:path>
                </a:pathLst>
              </a:custGeom>
              <a:solidFill>
                <a:srgbClr val="804F3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1" name="Freeform 153"/>
              <p:cNvSpPr>
                <a:spLocks/>
              </p:cNvSpPr>
              <p:nvPr/>
            </p:nvSpPr>
            <p:spPr bwMode="auto">
              <a:xfrm>
                <a:off x="7896226" y="2805113"/>
                <a:ext cx="22225" cy="22225"/>
              </a:xfrm>
              <a:custGeom>
                <a:avLst/>
                <a:gdLst>
                  <a:gd name="T0" fmla="*/ 7 w 7"/>
                  <a:gd name="T1" fmla="*/ 0 h 7"/>
                  <a:gd name="T2" fmla="*/ 7 w 7"/>
                  <a:gd name="T3" fmla="*/ 0 h 7"/>
                  <a:gd name="T4" fmla="*/ 3 w 7"/>
                  <a:gd name="T5" fmla="*/ 6 h 7"/>
                  <a:gd name="T6" fmla="*/ 0 w 7"/>
                  <a:gd name="T7" fmla="*/ 7 h 7"/>
                  <a:gd name="T8" fmla="*/ 3 w 7"/>
                  <a:gd name="T9" fmla="*/ 6 h 7"/>
                  <a:gd name="T10" fmla="*/ 7 w 7"/>
                  <a:gd name="T11" fmla="*/ 0 h 7"/>
                </a:gdLst>
                <a:ahLst/>
                <a:cxnLst>
                  <a:cxn ang="0">
                    <a:pos x="T0" y="T1"/>
                  </a:cxn>
                  <a:cxn ang="0">
                    <a:pos x="T2" y="T3"/>
                  </a:cxn>
                  <a:cxn ang="0">
                    <a:pos x="T4" y="T5"/>
                  </a:cxn>
                  <a:cxn ang="0">
                    <a:pos x="T6" y="T7"/>
                  </a:cxn>
                  <a:cxn ang="0">
                    <a:pos x="T8" y="T9"/>
                  </a:cxn>
                  <a:cxn ang="0">
                    <a:pos x="T10" y="T11"/>
                  </a:cxn>
                </a:cxnLst>
                <a:rect l="0" t="0" r="r" b="b"/>
                <a:pathLst>
                  <a:path w="7" h="7">
                    <a:moveTo>
                      <a:pt x="7" y="0"/>
                    </a:moveTo>
                    <a:cubicBezTo>
                      <a:pt x="7" y="0"/>
                      <a:pt x="7" y="0"/>
                      <a:pt x="7" y="0"/>
                    </a:cubicBezTo>
                    <a:cubicBezTo>
                      <a:pt x="6" y="3"/>
                      <a:pt x="4" y="5"/>
                      <a:pt x="3" y="6"/>
                    </a:cubicBezTo>
                    <a:cubicBezTo>
                      <a:pt x="3" y="6"/>
                      <a:pt x="2" y="7"/>
                      <a:pt x="0" y="7"/>
                    </a:cubicBezTo>
                    <a:cubicBezTo>
                      <a:pt x="2" y="7"/>
                      <a:pt x="3" y="6"/>
                      <a:pt x="3" y="6"/>
                    </a:cubicBezTo>
                    <a:cubicBezTo>
                      <a:pt x="4" y="5"/>
                      <a:pt x="6" y="3"/>
                      <a:pt x="7" y="0"/>
                    </a:cubicBezTo>
                  </a:path>
                </a:pathLst>
              </a:custGeom>
              <a:solidFill>
                <a:srgbClr val="72493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2" name="Freeform 154"/>
              <p:cNvSpPr>
                <a:spLocks/>
              </p:cNvSpPr>
              <p:nvPr/>
            </p:nvSpPr>
            <p:spPr bwMode="auto">
              <a:xfrm>
                <a:off x="7896226" y="2630488"/>
                <a:ext cx="101600" cy="196850"/>
              </a:xfrm>
              <a:custGeom>
                <a:avLst/>
                <a:gdLst>
                  <a:gd name="T0" fmla="*/ 31 w 31"/>
                  <a:gd name="T1" fmla="*/ 0 h 60"/>
                  <a:gd name="T2" fmla="*/ 10 w 31"/>
                  <a:gd name="T3" fmla="*/ 35 h 60"/>
                  <a:gd name="T4" fmla="*/ 8 w 31"/>
                  <a:gd name="T5" fmla="*/ 49 h 60"/>
                  <a:gd name="T6" fmla="*/ 8 w 31"/>
                  <a:gd name="T7" fmla="*/ 49 h 60"/>
                  <a:gd name="T8" fmla="*/ 8 w 31"/>
                  <a:gd name="T9" fmla="*/ 50 h 60"/>
                  <a:gd name="T10" fmla="*/ 7 w 31"/>
                  <a:gd name="T11" fmla="*/ 53 h 60"/>
                  <a:gd name="T12" fmla="*/ 3 w 31"/>
                  <a:gd name="T13" fmla="*/ 59 h 60"/>
                  <a:gd name="T14" fmla="*/ 0 w 31"/>
                  <a:gd name="T15" fmla="*/ 60 h 60"/>
                  <a:gd name="T16" fmla="*/ 0 w 31"/>
                  <a:gd name="T17" fmla="*/ 60 h 60"/>
                  <a:gd name="T18" fmla="*/ 0 w 31"/>
                  <a:gd name="T19" fmla="*/ 60 h 60"/>
                  <a:gd name="T20" fmla="*/ 9 w 31"/>
                  <a:gd name="T21" fmla="*/ 57 h 60"/>
                  <a:gd name="T22" fmla="*/ 16 w 31"/>
                  <a:gd name="T23" fmla="*/ 34 h 60"/>
                  <a:gd name="T24" fmla="*/ 31 w 31"/>
                  <a:gd name="T25" fmla="*/ 0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1" h="60">
                    <a:moveTo>
                      <a:pt x="31" y="0"/>
                    </a:moveTo>
                    <a:cubicBezTo>
                      <a:pt x="20" y="1"/>
                      <a:pt x="8" y="15"/>
                      <a:pt x="10" y="35"/>
                    </a:cubicBezTo>
                    <a:cubicBezTo>
                      <a:pt x="10" y="40"/>
                      <a:pt x="9" y="45"/>
                      <a:pt x="8" y="49"/>
                    </a:cubicBezTo>
                    <a:cubicBezTo>
                      <a:pt x="8" y="49"/>
                      <a:pt x="8" y="49"/>
                      <a:pt x="8" y="49"/>
                    </a:cubicBezTo>
                    <a:cubicBezTo>
                      <a:pt x="8" y="49"/>
                      <a:pt x="8" y="50"/>
                      <a:pt x="8" y="50"/>
                    </a:cubicBezTo>
                    <a:cubicBezTo>
                      <a:pt x="7" y="51"/>
                      <a:pt x="7" y="52"/>
                      <a:pt x="7" y="53"/>
                    </a:cubicBezTo>
                    <a:cubicBezTo>
                      <a:pt x="6" y="56"/>
                      <a:pt x="4" y="58"/>
                      <a:pt x="3" y="59"/>
                    </a:cubicBezTo>
                    <a:cubicBezTo>
                      <a:pt x="3" y="59"/>
                      <a:pt x="2" y="60"/>
                      <a:pt x="0" y="60"/>
                    </a:cubicBezTo>
                    <a:cubicBezTo>
                      <a:pt x="0" y="60"/>
                      <a:pt x="0" y="60"/>
                      <a:pt x="0" y="60"/>
                    </a:cubicBezTo>
                    <a:cubicBezTo>
                      <a:pt x="0" y="60"/>
                      <a:pt x="0" y="60"/>
                      <a:pt x="0" y="60"/>
                    </a:cubicBezTo>
                    <a:cubicBezTo>
                      <a:pt x="4" y="59"/>
                      <a:pt x="8" y="58"/>
                      <a:pt x="9" y="57"/>
                    </a:cubicBezTo>
                    <a:cubicBezTo>
                      <a:pt x="12" y="55"/>
                      <a:pt x="15" y="44"/>
                      <a:pt x="16" y="34"/>
                    </a:cubicBezTo>
                    <a:cubicBezTo>
                      <a:pt x="14" y="16"/>
                      <a:pt x="22" y="4"/>
                      <a:pt x="31" y="0"/>
                    </a:cubicBezTo>
                  </a:path>
                </a:pathLst>
              </a:custGeom>
              <a:solidFill>
                <a:srgbClr val="804F3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3" name="Freeform 155"/>
              <p:cNvSpPr>
                <a:spLocks/>
              </p:cNvSpPr>
              <p:nvPr/>
            </p:nvSpPr>
            <p:spPr bwMode="auto">
              <a:xfrm>
                <a:off x="7632701" y="2587625"/>
                <a:ext cx="9525" cy="14288"/>
              </a:xfrm>
              <a:custGeom>
                <a:avLst/>
                <a:gdLst>
                  <a:gd name="T0" fmla="*/ 3 w 3"/>
                  <a:gd name="T1" fmla="*/ 0 h 4"/>
                  <a:gd name="T2" fmla="*/ 3 w 3"/>
                  <a:gd name="T3" fmla="*/ 1 h 4"/>
                  <a:gd name="T4" fmla="*/ 0 w 3"/>
                  <a:gd name="T5" fmla="*/ 4 h 4"/>
                  <a:gd name="T6" fmla="*/ 3 w 3"/>
                  <a:gd name="T7" fmla="*/ 1 h 4"/>
                  <a:gd name="T8" fmla="*/ 3 w 3"/>
                  <a:gd name="T9" fmla="*/ 0 h 4"/>
                </a:gdLst>
                <a:ahLst/>
                <a:cxnLst>
                  <a:cxn ang="0">
                    <a:pos x="T0" y="T1"/>
                  </a:cxn>
                  <a:cxn ang="0">
                    <a:pos x="T2" y="T3"/>
                  </a:cxn>
                  <a:cxn ang="0">
                    <a:pos x="T4" y="T5"/>
                  </a:cxn>
                  <a:cxn ang="0">
                    <a:pos x="T6" y="T7"/>
                  </a:cxn>
                  <a:cxn ang="0">
                    <a:pos x="T8" y="T9"/>
                  </a:cxn>
                </a:cxnLst>
                <a:rect l="0" t="0" r="r" b="b"/>
                <a:pathLst>
                  <a:path w="3" h="4">
                    <a:moveTo>
                      <a:pt x="3" y="0"/>
                    </a:moveTo>
                    <a:cubicBezTo>
                      <a:pt x="3" y="0"/>
                      <a:pt x="3" y="0"/>
                      <a:pt x="3" y="1"/>
                    </a:cubicBezTo>
                    <a:cubicBezTo>
                      <a:pt x="2" y="1"/>
                      <a:pt x="0" y="3"/>
                      <a:pt x="0" y="4"/>
                    </a:cubicBezTo>
                    <a:cubicBezTo>
                      <a:pt x="0" y="3"/>
                      <a:pt x="2" y="1"/>
                      <a:pt x="3" y="1"/>
                    </a:cubicBezTo>
                    <a:cubicBezTo>
                      <a:pt x="3" y="0"/>
                      <a:pt x="3" y="0"/>
                      <a:pt x="3" y="0"/>
                    </a:cubicBezTo>
                  </a:path>
                </a:pathLst>
              </a:custGeom>
              <a:solidFill>
                <a:srgbClr val="804F3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4" name="Freeform 156"/>
              <p:cNvSpPr>
                <a:spLocks/>
              </p:cNvSpPr>
              <p:nvPr/>
            </p:nvSpPr>
            <p:spPr bwMode="auto">
              <a:xfrm>
                <a:off x="7623176" y="2584450"/>
                <a:ext cx="130175" cy="211138"/>
              </a:xfrm>
              <a:custGeom>
                <a:avLst/>
                <a:gdLst>
                  <a:gd name="T0" fmla="*/ 12 w 40"/>
                  <a:gd name="T1" fmla="*/ 0 h 64"/>
                  <a:gd name="T2" fmla="*/ 6 w 40"/>
                  <a:gd name="T3" fmla="*/ 1 h 64"/>
                  <a:gd name="T4" fmla="*/ 6 w 40"/>
                  <a:gd name="T5" fmla="*/ 2 h 64"/>
                  <a:gd name="T6" fmla="*/ 3 w 40"/>
                  <a:gd name="T7" fmla="*/ 5 h 64"/>
                  <a:gd name="T8" fmla="*/ 3 w 40"/>
                  <a:gd name="T9" fmla="*/ 18 h 64"/>
                  <a:gd name="T10" fmla="*/ 35 w 40"/>
                  <a:gd name="T11" fmla="*/ 64 h 64"/>
                  <a:gd name="T12" fmla="*/ 40 w 40"/>
                  <a:gd name="T13" fmla="*/ 62 h 64"/>
                  <a:gd name="T14" fmla="*/ 8 w 40"/>
                  <a:gd name="T15" fmla="*/ 16 h 64"/>
                  <a:gd name="T16" fmla="*/ 11 w 40"/>
                  <a:gd name="T17" fmla="*/ 0 h 64"/>
                  <a:gd name="T18" fmla="*/ 12 w 40"/>
                  <a:gd name="T19" fmla="*/ 0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0" h="64">
                    <a:moveTo>
                      <a:pt x="12" y="0"/>
                    </a:moveTo>
                    <a:cubicBezTo>
                      <a:pt x="10" y="0"/>
                      <a:pt x="8" y="0"/>
                      <a:pt x="6" y="1"/>
                    </a:cubicBezTo>
                    <a:cubicBezTo>
                      <a:pt x="6" y="1"/>
                      <a:pt x="6" y="1"/>
                      <a:pt x="6" y="2"/>
                    </a:cubicBezTo>
                    <a:cubicBezTo>
                      <a:pt x="5" y="2"/>
                      <a:pt x="3" y="4"/>
                      <a:pt x="3" y="5"/>
                    </a:cubicBezTo>
                    <a:cubicBezTo>
                      <a:pt x="0" y="9"/>
                      <a:pt x="0" y="14"/>
                      <a:pt x="3" y="18"/>
                    </a:cubicBezTo>
                    <a:cubicBezTo>
                      <a:pt x="35" y="64"/>
                      <a:pt x="35" y="64"/>
                      <a:pt x="35" y="64"/>
                    </a:cubicBezTo>
                    <a:cubicBezTo>
                      <a:pt x="37" y="63"/>
                      <a:pt x="39" y="63"/>
                      <a:pt x="40" y="62"/>
                    </a:cubicBezTo>
                    <a:cubicBezTo>
                      <a:pt x="8" y="16"/>
                      <a:pt x="8" y="16"/>
                      <a:pt x="8" y="16"/>
                    </a:cubicBezTo>
                    <a:cubicBezTo>
                      <a:pt x="5" y="11"/>
                      <a:pt x="6" y="4"/>
                      <a:pt x="11" y="0"/>
                    </a:cubicBezTo>
                    <a:cubicBezTo>
                      <a:pt x="12" y="0"/>
                      <a:pt x="12" y="0"/>
                      <a:pt x="12" y="0"/>
                    </a:cubicBezTo>
                  </a:path>
                </a:pathLst>
              </a:custGeom>
              <a:solidFill>
                <a:srgbClr val="804F3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5" name="Freeform 157"/>
              <p:cNvSpPr>
                <a:spLocks/>
              </p:cNvSpPr>
              <p:nvPr/>
            </p:nvSpPr>
            <p:spPr bwMode="auto">
              <a:xfrm>
                <a:off x="7737476" y="2787650"/>
                <a:ext cx="26988" cy="14288"/>
              </a:xfrm>
              <a:custGeom>
                <a:avLst/>
                <a:gdLst>
                  <a:gd name="T0" fmla="*/ 5 w 8"/>
                  <a:gd name="T1" fmla="*/ 0 h 4"/>
                  <a:gd name="T2" fmla="*/ 0 w 8"/>
                  <a:gd name="T3" fmla="*/ 2 h 4"/>
                  <a:gd name="T4" fmla="*/ 0 w 8"/>
                  <a:gd name="T5" fmla="*/ 2 h 4"/>
                  <a:gd name="T6" fmla="*/ 0 w 8"/>
                  <a:gd name="T7" fmla="*/ 2 h 4"/>
                  <a:gd name="T8" fmla="*/ 1 w 8"/>
                  <a:gd name="T9" fmla="*/ 2 h 4"/>
                  <a:gd name="T10" fmla="*/ 2 w 8"/>
                  <a:gd name="T11" fmla="*/ 2 h 4"/>
                  <a:gd name="T12" fmla="*/ 8 w 8"/>
                  <a:gd name="T13" fmla="*/ 4 h 4"/>
                  <a:gd name="T14" fmla="*/ 5 w 8"/>
                  <a:gd name="T15" fmla="*/ 0 h 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 h="4">
                    <a:moveTo>
                      <a:pt x="5" y="0"/>
                    </a:moveTo>
                    <a:cubicBezTo>
                      <a:pt x="4" y="1"/>
                      <a:pt x="2" y="1"/>
                      <a:pt x="0" y="2"/>
                    </a:cubicBezTo>
                    <a:cubicBezTo>
                      <a:pt x="0" y="2"/>
                      <a:pt x="0" y="2"/>
                      <a:pt x="0" y="2"/>
                    </a:cubicBezTo>
                    <a:cubicBezTo>
                      <a:pt x="0" y="2"/>
                      <a:pt x="0" y="2"/>
                      <a:pt x="0" y="2"/>
                    </a:cubicBezTo>
                    <a:cubicBezTo>
                      <a:pt x="0" y="2"/>
                      <a:pt x="0" y="2"/>
                      <a:pt x="1" y="2"/>
                    </a:cubicBezTo>
                    <a:cubicBezTo>
                      <a:pt x="1" y="2"/>
                      <a:pt x="2" y="2"/>
                      <a:pt x="2" y="2"/>
                    </a:cubicBezTo>
                    <a:cubicBezTo>
                      <a:pt x="4" y="2"/>
                      <a:pt x="6" y="2"/>
                      <a:pt x="8" y="4"/>
                    </a:cubicBezTo>
                    <a:cubicBezTo>
                      <a:pt x="5" y="0"/>
                      <a:pt x="5" y="0"/>
                      <a:pt x="5" y="0"/>
                    </a:cubicBezTo>
                  </a:path>
                </a:pathLst>
              </a:custGeom>
              <a:solidFill>
                <a:srgbClr val="804F3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6" name="Freeform 158"/>
              <p:cNvSpPr>
                <a:spLocks/>
              </p:cNvSpPr>
              <p:nvPr/>
            </p:nvSpPr>
            <p:spPr bwMode="auto">
              <a:xfrm>
                <a:off x="7445376" y="2876550"/>
                <a:ext cx="39688" cy="49213"/>
              </a:xfrm>
              <a:custGeom>
                <a:avLst/>
                <a:gdLst>
                  <a:gd name="T0" fmla="*/ 0 w 25"/>
                  <a:gd name="T1" fmla="*/ 0 h 31"/>
                  <a:gd name="T2" fmla="*/ 0 w 25"/>
                  <a:gd name="T3" fmla="*/ 0 h 31"/>
                  <a:gd name="T4" fmla="*/ 25 w 25"/>
                  <a:gd name="T5" fmla="*/ 31 h 31"/>
                  <a:gd name="T6" fmla="*/ 25 w 25"/>
                  <a:gd name="T7" fmla="*/ 31 h 31"/>
                  <a:gd name="T8" fmla="*/ 0 w 25"/>
                  <a:gd name="T9" fmla="*/ 0 h 31"/>
                </a:gdLst>
                <a:ahLst/>
                <a:cxnLst>
                  <a:cxn ang="0">
                    <a:pos x="T0" y="T1"/>
                  </a:cxn>
                  <a:cxn ang="0">
                    <a:pos x="T2" y="T3"/>
                  </a:cxn>
                  <a:cxn ang="0">
                    <a:pos x="T4" y="T5"/>
                  </a:cxn>
                  <a:cxn ang="0">
                    <a:pos x="T6" y="T7"/>
                  </a:cxn>
                  <a:cxn ang="0">
                    <a:pos x="T8" y="T9"/>
                  </a:cxn>
                </a:cxnLst>
                <a:rect l="0" t="0" r="r" b="b"/>
                <a:pathLst>
                  <a:path w="25" h="31">
                    <a:moveTo>
                      <a:pt x="0" y="0"/>
                    </a:moveTo>
                    <a:lnTo>
                      <a:pt x="0" y="0"/>
                    </a:lnTo>
                    <a:lnTo>
                      <a:pt x="25" y="31"/>
                    </a:lnTo>
                    <a:lnTo>
                      <a:pt x="25" y="31"/>
                    </a:lnTo>
                    <a:lnTo>
                      <a:pt x="0" y="0"/>
                    </a:lnTo>
                    <a:close/>
                  </a:path>
                </a:pathLst>
              </a:custGeom>
              <a:solidFill>
                <a:srgbClr val="804F3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7" name="Freeform 159"/>
              <p:cNvSpPr>
                <a:spLocks/>
              </p:cNvSpPr>
              <p:nvPr/>
            </p:nvSpPr>
            <p:spPr bwMode="auto">
              <a:xfrm>
                <a:off x="7445376" y="2876550"/>
                <a:ext cx="39688" cy="49213"/>
              </a:xfrm>
              <a:custGeom>
                <a:avLst/>
                <a:gdLst>
                  <a:gd name="T0" fmla="*/ 0 w 25"/>
                  <a:gd name="T1" fmla="*/ 0 h 31"/>
                  <a:gd name="T2" fmla="*/ 0 w 25"/>
                  <a:gd name="T3" fmla="*/ 0 h 31"/>
                  <a:gd name="T4" fmla="*/ 25 w 25"/>
                  <a:gd name="T5" fmla="*/ 31 h 31"/>
                  <a:gd name="T6" fmla="*/ 25 w 25"/>
                  <a:gd name="T7" fmla="*/ 31 h 31"/>
                  <a:gd name="T8" fmla="*/ 0 w 25"/>
                  <a:gd name="T9" fmla="*/ 0 h 31"/>
                </a:gdLst>
                <a:ahLst/>
                <a:cxnLst>
                  <a:cxn ang="0">
                    <a:pos x="T0" y="T1"/>
                  </a:cxn>
                  <a:cxn ang="0">
                    <a:pos x="T2" y="T3"/>
                  </a:cxn>
                  <a:cxn ang="0">
                    <a:pos x="T4" y="T5"/>
                  </a:cxn>
                  <a:cxn ang="0">
                    <a:pos x="T6" y="T7"/>
                  </a:cxn>
                  <a:cxn ang="0">
                    <a:pos x="T8" y="T9"/>
                  </a:cxn>
                </a:cxnLst>
                <a:rect l="0" t="0" r="r" b="b"/>
                <a:pathLst>
                  <a:path w="25" h="31">
                    <a:moveTo>
                      <a:pt x="0" y="0"/>
                    </a:moveTo>
                    <a:lnTo>
                      <a:pt x="0" y="0"/>
                    </a:lnTo>
                    <a:lnTo>
                      <a:pt x="25" y="31"/>
                    </a:lnTo>
                    <a:lnTo>
                      <a:pt x="25" y="31"/>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8" name="Freeform 160"/>
              <p:cNvSpPr>
                <a:spLocks/>
              </p:cNvSpPr>
              <p:nvPr/>
            </p:nvSpPr>
            <p:spPr bwMode="auto">
              <a:xfrm>
                <a:off x="7494589" y="2941638"/>
                <a:ext cx="42863" cy="57150"/>
              </a:xfrm>
              <a:custGeom>
                <a:avLst/>
                <a:gdLst>
                  <a:gd name="T0" fmla="*/ 0 w 13"/>
                  <a:gd name="T1" fmla="*/ 0 h 17"/>
                  <a:gd name="T2" fmla="*/ 0 w 13"/>
                  <a:gd name="T3" fmla="*/ 0 h 17"/>
                  <a:gd name="T4" fmla="*/ 12 w 13"/>
                  <a:gd name="T5" fmla="*/ 15 h 17"/>
                  <a:gd name="T6" fmla="*/ 13 w 13"/>
                  <a:gd name="T7" fmla="*/ 17 h 17"/>
                  <a:gd name="T8" fmla="*/ 12 w 13"/>
                  <a:gd name="T9" fmla="*/ 15 h 17"/>
                  <a:gd name="T10" fmla="*/ 0 w 13"/>
                  <a:gd name="T11" fmla="*/ 0 h 17"/>
                </a:gdLst>
                <a:ahLst/>
                <a:cxnLst>
                  <a:cxn ang="0">
                    <a:pos x="T0" y="T1"/>
                  </a:cxn>
                  <a:cxn ang="0">
                    <a:pos x="T2" y="T3"/>
                  </a:cxn>
                  <a:cxn ang="0">
                    <a:pos x="T4" y="T5"/>
                  </a:cxn>
                  <a:cxn ang="0">
                    <a:pos x="T6" y="T7"/>
                  </a:cxn>
                  <a:cxn ang="0">
                    <a:pos x="T8" y="T9"/>
                  </a:cxn>
                  <a:cxn ang="0">
                    <a:pos x="T10" y="T11"/>
                  </a:cxn>
                </a:cxnLst>
                <a:rect l="0" t="0" r="r" b="b"/>
                <a:pathLst>
                  <a:path w="13" h="17">
                    <a:moveTo>
                      <a:pt x="0" y="0"/>
                    </a:moveTo>
                    <a:cubicBezTo>
                      <a:pt x="0" y="0"/>
                      <a:pt x="0" y="0"/>
                      <a:pt x="0" y="0"/>
                    </a:cubicBezTo>
                    <a:cubicBezTo>
                      <a:pt x="12" y="15"/>
                      <a:pt x="12" y="15"/>
                      <a:pt x="12" y="15"/>
                    </a:cubicBezTo>
                    <a:cubicBezTo>
                      <a:pt x="13" y="16"/>
                      <a:pt x="13" y="17"/>
                      <a:pt x="13" y="17"/>
                    </a:cubicBezTo>
                    <a:cubicBezTo>
                      <a:pt x="13" y="17"/>
                      <a:pt x="13" y="16"/>
                      <a:pt x="12" y="15"/>
                    </a:cubicBezTo>
                    <a:cubicBezTo>
                      <a:pt x="0" y="0"/>
                      <a:pt x="0" y="0"/>
                      <a:pt x="0" y="0"/>
                    </a:cubicBezTo>
                  </a:path>
                </a:pathLst>
              </a:custGeom>
              <a:solidFill>
                <a:srgbClr val="804F3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9" name="Freeform 161"/>
              <p:cNvSpPr>
                <a:spLocks/>
              </p:cNvSpPr>
              <p:nvPr/>
            </p:nvSpPr>
            <p:spPr bwMode="auto">
              <a:xfrm>
                <a:off x="7743826" y="3506788"/>
                <a:ext cx="6350" cy="22225"/>
              </a:xfrm>
              <a:custGeom>
                <a:avLst/>
                <a:gdLst>
                  <a:gd name="T0" fmla="*/ 0 w 2"/>
                  <a:gd name="T1" fmla="*/ 0 h 7"/>
                  <a:gd name="T2" fmla="*/ 0 w 2"/>
                  <a:gd name="T3" fmla="*/ 1 h 7"/>
                  <a:gd name="T4" fmla="*/ 2 w 2"/>
                  <a:gd name="T5" fmla="*/ 7 h 7"/>
                  <a:gd name="T6" fmla="*/ 0 w 2"/>
                  <a:gd name="T7" fmla="*/ 0 h 7"/>
                </a:gdLst>
                <a:ahLst/>
                <a:cxnLst>
                  <a:cxn ang="0">
                    <a:pos x="T0" y="T1"/>
                  </a:cxn>
                  <a:cxn ang="0">
                    <a:pos x="T2" y="T3"/>
                  </a:cxn>
                  <a:cxn ang="0">
                    <a:pos x="T4" y="T5"/>
                  </a:cxn>
                  <a:cxn ang="0">
                    <a:pos x="T6" y="T7"/>
                  </a:cxn>
                </a:cxnLst>
                <a:rect l="0" t="0" r="r" b="b"/>
                <a:pathLst>
                  <a:path w="2" h="7">
                    <a:moveTo>
                      <a:pt x="0" y="0"/>
                    </a:moveTo>
                    <a:cubicBezTo>
                      <a:pt x="0" y="1"/>
                      <a:pt x="0" y="1"/>
                      <a:pt x="0" y="1"/>
                    </a:cubicBezTo>
                    <a:cubicBezTo>
                      <a:pt x="0" y="3"/>
                      <a:pt x="1" y="5"/>
                      <a:pt x="2" y="7"/>
                    </a:cubicBezTo>
                    <a:cubicBezTo>
                      <a:pt x="1" y="5"/>
                      <a:pt x="1" y="2"/>
                      <a:pt x="0" y="0"/>
                    </a:cubicBezTo>
                  </a:path>
                </a:pathLst>
              </a:custGeom>
              <a:solidFill>
                <a:srgbClr val="83297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0" name="Freeform 162"/>
              <p:cNvSpPr>
                <a:spLocks/>
              </p:cNvSpPr>
              <p:nvPr/>
            </p:nvSpPr>
            <p:spPr bwMode="auto">
              <a:xfrm>
                <a:off x="7747001" y="3562350"/>
                <a:ext cx="92075" cy="327025"/>
              </a:xfrm>
              <a:custGeom>
                <a:avLst/>
                <a:gdLst>
                  <a:gd name="T0" fmla="*/ 3 w 28"/>
                  <a:gd name="T1" fmla="*/ 0 h 100"/>
                  <a:gd name="T2" fmla="*/ 0 w 28"/>
                  <a:gd name="T3" fmla="*/ 3 h 100"/>
                  <a:gd name="T4" fmla="*/ 28 w 28"/>
                  <a:gd name="T5" fmla="*/ 100 h 100"/>
                  <a:gd name="T6" fmla="*/ 3 w 28"/>
                  <a:gd name="T7" fmla="*/ 0 h 100"/>
                </a:gdLst>
                <a:ahLst/>
                <a:cxnLst>
                  <a:cxn ang="0">
                    <a:pos x="T0" y="T1"/>
                  </a:cxn>
                  <a:cxn ang="0">
                    <a:pos x="T2" y="T3"/>
                  </a:cxn>
                  <a:cxn ang="0">
                    <a:pos x="T4" y="T5"/>
                  </a:cxn>
                  <a:cxn ang="0">
                    <a:pos x="T6" y="T7"/>
                  </a:cxn>
                </a:cxnLst>
                <a:rect l="0" t="0" r="r" b="b"/>
                <a:pathLst>
                  <a:path w="28" h="100">
                    <a:moveTo>
                      <a:pt x="3" y="0"/>
                    </a:moveTo>
                    <a:cubicBezTo>
                      <a:pt x="0" y="3"/>
                      <a:pt x="0" y="3"/>
                      <a:pt x="0" y="3"/>
                    </a:cubicBezTo>
                    <a:cubicBezTo>
                      <a:pt x="12" y="47"/>
                      <a:pt x="24" y="88"/>
                      <a:pt x="28" y="100"/>
                    </a:cubicBezTo>
                    <a:cubicBezTo>
                      <a:pt x="23" y="88"/>
                      <a:pt x="13" y="45"/>
                      <a:pt x="3" y="0"/>
                    </a:cubicBezTo>
                  </a:path>
                </a:pathLst>
              </a:custGeom>
              <a:solidFill>
                <a:srgbClr val="0089A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1" name="Freeform 163"/>
              <p:cNvSpPr>
                <a:spLocks noEditPoints="1"/>
              </p:cNvSpPr>
              <p:nvPr/>
            </p:nvSpPr>
            <p:spPr bwMode="auto">
              <a:xfrm>
                <a:off x="7743826" y="3502025"/>
                <a:ext cx="14288" cy="69850"/>
              </a:xfrm>
              <a:custGeom>
                <a:avLst/>
                <a:gdLst>
                  <a:gd name="T0" fmla="*/ 4 w 4"/>
                  <a:gd name="T1" fmla="*/ 18 h 21"/>
                  <a:gd name="T2" fmla="*/ 1 w 4"/>
                  <a:gd name="T3" fmla="*/ 20 h 21"/>
                  <a:gd name="T4" fmla="*/ 1 w 4"/>
                  <a:gd name="T5" fmla="*/ 21 h 21"/>
                  <a:gd name="T6" fmla="*/ 4 w 4"/>
                  <a:gd name="T7" fmla="*/ 18 h 21"/>
                  <a:gd name="T8" fmla="*/ 4 w 4"/>
                  <a:gd name="T9" fmla="*/ 18 h 21"/>
                  <a:gd name="T10" fmla="*/ 0 w 4"/>
                  <a:gd name="T11" fmla="*/ 0 h 21"/>
                  <a:gd name="T12" fmla="*/ 0 w 4"/>
                  <a:gd name="T13" fmla="*/ 2 h 21"/>
                  <a:gd name="T14" fmla="*/ 2 w 4"/>
                  <a:gd name="T15" fmla="*/ 8 h 21"/>
                  <a:gd name="T16" fmla="*/ 2 w 4"/>
                  <a:gd name="T17" fmla="*/ 8 h 21"/>
                  <a:gd name="T18" fmla="*/ 0 w 4"/>
                  <a:gd name="T19" fmla="*/ 2 h 21"/>
                  <a:gd name="T20" fmla="*/ 0 w 4"/>
                  <a:gd name="T21" fmla="*/ 1 h 21"/>
                  <a:gd name="T22" fmla="*/ 0 w 4"/>
                  <a:gd name="T23" fmla="*/ 0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 h="21">
                    <a:moveTo>
                      <a:pt x="4" y="18"/>
                    </a:moveTo>
                    <a:cubicBezTo>
                      <a:pt x="1" y="20"/>
                      <a:pt x="1" y="20"/>
                      <a:pt x="1" y="20"/>
                    </a:cubicBezTo>
                    <a:cubicBezTo>
                      <a:pt x="1" y="21"/>
                      <a:pt x="1" y="21"/>
                      <a:pt x="1" y="21"/>
                    </a:cubicBezTo>
                    <a:cubicBezTo>
                      <a:pt x="4" y="18"/>
                      <a:pt x="4" y="18"/>
                      <a:pt x="4" y="18"/>
                    </a:cubicBezTo>
                    <a:cubicBezTo>
                      <a:pt x="4" y="18"/>
                      <a:pt x="4" y="18"/>
                      <a:pt x="4" y="18"/>
                    </a:cubicBezTo>
                    <a:moveTo>
                      <a:pt x="0" y="0"/>
                    </a:moveTo>
                    <a:cubicBezTo>
                      <a:pt x="0" y="2"/>
                      <a:pt x="0" y="2"/>
                      <a:pt x="0" y="2"/>
                    </a:cubicBezTo>
                    <a:cubicBezTo>
                      <a:pt x="0" y="4"/>
                      <a:pt x="1" y="7"/>
                      <a:pt x="2" y="8"/>
                    </a:cubicBezTo>
                    <a:cubicBezTo>
                      <a:pt x="2" y="8"/>
                      <a:pt x="2" y="8"/>
                      <a:pt x="2" y="8"/>
                    </a:cubicBezTo>
                    <a:cubicBezTo>
                      <a:pt x="1" y="6"/>
                      <a:pt x="0" y="4"/>
                      <a:pt x="0" y="2"/>
                    </a:cubicBezTo>
                    <a:cubicBezTo>
                      <a:pt x="0" y="1"/>
                      <a:pt x="0" y="1"/>
                      <a:pt x="0" y="1"/>
                    </a:cubicBezTo>
                    <a:cubicBezTo>
                      <a:pt x="0" y="0"/>
                      <a:pt x="0" y="0"/>
                      <a:pt x="0" y="0"/>
                    </a:cubicBezTo>
                  </a:path>
                </a:pathLst>
              </a:custGeom>
              <a:solidFill>
                <a:srgbClr val="804F3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2" name="Freeform 164"/>
              <p:cNvSpPr>
                <a:spLocks/>
              </p:cNvSpPr>
              <p:nvPr/>
            </p:nvSpPr>
            <p:spPr bwMode="auto">
              <a:xfrm>
                <a:off x="7694614" y="3335338"/>
                <a:ext cx="63500" cy="233363"/>
              </a:xfrm>
              <a:custGeom>
                <a:avLst/>
                <a:gdLst>
                  <a:gd name="T0" fmla="*/ 4 w 19"/>
                  <a:gd name="T1" fmla="*/ 0 h 71"/>
                  <a:gd name="T2" fmla="*/ 0 w 19"/>
                  <a:gd name="T3" fmla="*/ 4 h 71"/>
                  <a:gd name="T4" fmla="*/ 16 w 19"/>
                  <a:gd name="T5" fmla="*/ 71 h 71"/>
                  <a:gd name="T6" fmla="*/ 19 w 19"/>
                  <a:gd name="T7" fmla="*/ 69 h 71"/>
                  <a:gd name="T8" fmla="*/ 17 w 19"/>
                  <a:gd name="T9" fmla="*/ 59 h 71"/>
                  <a:gd name="T10" fmla="*/ 15 w 19"/>
                  <a:gd name="T11" fmla="*/ 53 h 71"/>
                  <a:gd name="T12" fmla="*/ 15 w 19"/>
                  <a:gd name="T13" fmla="*/ 51 h 71"/>
                  <a:gd name="T14" fmla="*/ 4 w 19"/>
                  <a:gd name="T15" fmla="*/ 0 h 7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 h="71">
                    <a:moveTo>
                      <a:pt x="4" y="0"/>
                    </a:moveTo>
                    <a:cubicBezTo>
                      <a:pt x="0" y="4"/>
                      <a:pt x="0" y="4"/>
                      <a:pt x="0" y="4"/>
                    </a:cubicBezTo>
                    <a:cubicBezTo>
                      <a:pt x="5" y="25"/>
                      <a:pt x="10" y="48"/>
                      <a:pt x="16" y="71"/>
                    </a:cubicBezTo>
                    <a:cubicBezTo>
                      <a:pt x="19" y="69"/>
                      <a:pt x="19" y="69"/>
                      <a:pt x="19" y="69"/>
                    </a:cubicBezTo>
                    <a:cubicBezTo>
                      <a:pt x="18" y="66"/>
                      <a:pt x="18" y="63"/>
                      <a:pt x="17" y="59"/>
                    </a:cubicBezTo>
                    <a:cubicBezTo>
                      <a:pt x="16" y="58"/>
                      <a:pt x="15" y="55"/>
                      <a:pt x="15" y="53"/>
                    </a:cubicBezTo>
                    <a:cubicBezTo>
                      <a:pt x="15" y="51"/>
                      <a:pt x="15" y="51"/>
                      <a:pt x="15" y="51"/>
                    </a:cubicBezTo>
                    <a:cubicBezTo>
                      <a:pt x="11" y="33"/>
                      <a:pt x="7" y="16"/>
                      <a:pt x="4" y="0"/>
                    </a:cubicBezTo>
                  </a:path>
                </a:pathLst>
              </a:custGeom>
              <a:solidFill>
                <a:srgbClr val="72493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3" name="Freeform 165"/>
              <p:cNvSpPr>
                <a:spLocks/>
              </p:cNvSpPr>
              <p:nvPr/>
            </p:nvSpPr>
            <p:spPr bwMode="auto">
              <a:xfrm>
                <a:off x="7694614" y="3332163"/>
                <a:ext cx="12700" cy="15875"/>
              </a:xfrm>
              <a:custGeom>
                <a:avLst/>
                <a:gdLst>
                  <a:gd name="T0" fmla="*/ 4 w 4"/>
                  <a:gd name="T1" fmla="*/ 0 h 5"/>
                  <a:gd name="T2" fmla="*/ 0 w 4"/>
                  <a:gd name="T3" fmla="*/ 5 h 5"/>
                  <a:gd name="T4" fmla="*/ 0 w 4"/>
                  <a:gd name="T5" fmla="*/ 5 h 5"/>
                  <a:gd name="T6" fmla="*/ 4 w 4"/>
                  <a:gd name="T7" fmla="*/ 1 h 5"/>
                  <a:gd name="T8" fmla="*/ 4 w 4"/>
                  <a:gd name="T9" fmla="*/ 0 h 5"/>
                </a:gdLst>
                <a:ahLst/>
                <a:cxnLst>
                  <a:cxn ang="0">
                    <a:pos x="T0" y="T1"/>
                  </a:cxn>
                  <a:cxn ang="0">
                    <a:pos x="T2" y="T3"/>
                  </a:cxn>
                  <a:cxn ang="0">
                    <a:pos x="T4" y="T5"/>
                  </a:cxn>
                  <a:cxn ang="0">
                    <a:pos x="T6" y="T7"/>
                  </a:cxn>
                  <a:cxn ang="0">
                    <a:pos x="T8" y="T9"/>
                  </a:cxn>
                </a:cxnLst>
                <a:rect l="0" t="0" r="r" b="b"/>
                <a:pathLst>
                  <a:path w="4" h="5">
                    <a:moveTo>
                      <a:pt x="4" y="0"/>
                    </a:moveTo>
                    <a:cubicBezTo>
                      <a:pt x="0" y="5"/>
                      <a:pt x="0" y="5"/>
                      <a:pt x="0" y="5"/>
                    </a:cubicBezTo>
                    <a:cubicBezTo>
                      <a:pt x="0" y="5"/>
                      <a:pt x="0" y="5"/>
                      <a:pt x="0" y="5"/>
                    </a:cubicBezTo>
                    <a:cubicBezTo>
                      <a:pt x="4" y="1"/>
                      <a:pt x="4" y="1"/>
                      <a:pt x="4" y="1"/>
                    </a:cubicBezTo>
                    <a:cubicBezTo>
                      <a:pt x="4" y="1"/>
                      <a:pt x="4" y="1"/>
                      <a:pt x="4" y="0"/>
                    </a:cubicBezTo>
                  </a:path>
                </a:pathLst>
              </a:custGeom>
              <a:solidFill>
                <a:srgbClr val="66432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4" name="Freeform 166"/>
              <p:cNvSpPr>
                <a:spLocks/>
              </p:cNvSpPr>
              <p:nvPr/>
            </p:nvSpPr>
            <p:spPr bwMode="auto">
              <a:xfrm>
                <a:off x="7669214" y="3214688"/>
                <a:ext cx="38100" cy="133350"/>
              </a:xfrm>
              <a:custGeom>
                <a:avLst/>
                <a:gdLst>
                  <a:gd name="T0" fmla="*/ 4 w 12"/>
                  <a:gd name="T1" fmla="*/ 0 h 41"/>
                  <a:gd name="T2" fmla="*/ 0 w 12"/>
                  <a:gd name="T3" fmla="*/ 0 h 41"/>
                  <a:gd name="T4" fmla="*/ 8 w 12"/>
                  <a:gd name="T5" fmla="*/ 41 h 41"/>
                  <a:gd name="T6" fmla="*/ 12 w 12"/>
                  <a:gd name="T7" fmla="*/ 36 h 41"/>
                  <a:gd name="T8" fmla="*/ 4 w 12"/>
                  <a:gd name="T9" fmla="*/ 0 h 41"/>
                </a:gdLst>
                <a:ahLst/>
                <a:cxnLst>
                  <a:cxn ang="0">
                    <a:pos x="T0" y="T1"/>
                  </a:cxn>
                  <a:cxn ang="0">
                    <a:pos x="T2" y="T3"/>
                  </a:cxn>
                  <a:cxn ang="0">
                    <a:pos x="T4" y="T5"/>
                  </a:cxn>
                  <a:cxn ang="0">
                    <a:pos x="T6" y="T7"/>
                  </a:cxn>
                  <a:cxn ang="0">
                    <a:pos x="T8" y="T9"/>
                  </a:cxn>
                </a:cxnLst>
                <a:rect l="0" t="0" r="r" b="b"/>
                <a:pathLst>
                  <a:path w="12" h="41">
                    <a:moveTo>
                      <a:pt x="4" y="0"/>
                    </a:moveTo>
                    <a:cubicBezTo>
                      <a:pt x="0" y="0"/>
                      <a:pt x="0" y="0"/>
                      <a:pt x="0" y="0"/>
                    </a:cubicBezTo>
                    <a:cubicBezTo>
                      <a:pt x="2" y="11"/>
                      <a:pt x="5" y="25"/>
                      <a:pt x="8" y="41"/>
                    </a:cubicBezTo>
                    <a:cubicBezTo>
                      <a:pt x="12" y="36"/>
                      <a:pt x="12" y="36"/>
                      <a:pt x="12" y="36"/>
                    </a:cubicBezTo>
                    <a:cubicBezTo>
                      <a:pt x="9" y="23"/>
                      <a:pt x="6" y="10"/>
                      <a:pt x="4" y="0"/>
                    </a:cubicBezTo>
                  </a:path>
                </a:pathLst>
              </a:custGeom>
              <a:solidFill>
                <a:srgbClr val="72493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5" name="Freeform 167"/>
              <p:cNvSpPr>
                <a:spLocks/>
              </p:cNvSpPr>
              <p:nvPr/>
            </p:nvSpPr>
            <p:spPr bwMode="auto">
              <a:xfrm>
                <a:off x="7666039" y="3171825"/>
                <a:ext cx="15875" cy="42863"/>
              </a:xfrm>
              <a:custGeom>
                <a:avLst/>
                <a:gdLst>
                  <a:gd name="T0" fmla="*/ 0 w 5"/>
                  <a:gd name="T1" fmla="*/ 0 h 13"/>
                  <a:gd name="T2" fmla="*/ 1 w 5"/>
                  <a:gd name="T3" fmla="*/ 13 h 13"/>
                  <a:gd name="T4" fmla="*/ 5 w 5"/>
                  <a:gd name="T5" fmla="*/ 13 h 13"/>
                  <a:gd name="T6" fmla="*/ 3 w 5"/>
                  <a:gd name="T7" fmla="*/ 2 h 13"/>
                  <a:gd name="T8" fmla="*/ 0 w 5"/>
                  <a:gd name="T9" fmla="*/ 0 h 13"/>
                </a:gdLst>
                <a:ahLst/>
                <a:cxnLst>
                  <a:cxn ang="0">
                    <a:pos x="T0" y="T1"/>
                  </a:cxn>
                  <a:cxn ang="0">
                    <a:pos x="T2" y="T3"/>
                  </a:cxn>
                  <a:cxn ang="0">
                    <a:pos x="T4" y="T5"/>
                  </a:cxn>
                  <a:cxn ang="0">
                    <a:pos x="T6" y="T7"/>
                  </a:cxn>
                  <a:cxn ang="0">
                    <a:pos x="T8" y="T9"/>
                  </a:cxn>
                </a:cxnLst>
                <a:rect l="0" t="0" r="r" b="b"/>
                <a:pathLst>
                  <a:path w="5" h="13">
                    <a:moveTo>
                      <a:pt x="0" y="0"/>
                    </a:moveTo>
                    <a:cubicBezTo>
                      <a:pt x="0" y="3"/>
                      <a:pt x="1" y="8"/>
                      <a:pt x="1" y="13"/>
                    </a:cubicBezTo>
                    <a:cubicBezTo>
                      <a:pt x="5" y="13"/>
                      <a:pt x="5" y="13"/>
                      <a:pt x="5" y="13"/>
                    </a:cubicBezTo>
                    <a:cubicBezTo>
                      <a:pt x="4" y="9"/>
                      <a:pt x="3" y="5"/>
                      <a:pt x="3" y="2"/>
                    </a:cubicBezTo>
                    <a:cubicBezTo>
                      <a:pt x="2" y="1"/>
                      <a:pt x="1" y="1"/>
                      <a:pt x="0" y="0"/>
                    </a:cubicBezTo>
                  </a:path>
                </a:pathLst>
              </a:custGeom>
              <a:solidFill>
                <a:srgbClr val="70707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6" name="Freeform 168"/>
              <p:cNvSpPr>
                <a:spLocks/>
              </p:cNvSpPr>
              <p:nvPr/>
            </p:nvSpPr>
            <p:spPr bwMode="auto">
              <a:xfrm>
                <a:off x="7485064" y="2925763"/>
                <a:ext cx="9525" cy="15875"/>
              </a:xfrm>
              <a:custGeom>
                <a:avLst/>
                <a:gdLst>
                  <a:gd name="T0" fmla="*/ 0 w 6"/>
                  <a:gd name="T1" fmla="*/ 0 h 10"/>
                  <a:gd name="T2" fmla="*/ 0 w 6"/>
                  <a:gd name="T3" fmla="*/ 0 h 10"/>
                  <a:gd name="T4" fmla="*/ 6 w 6"/>
                  <a:gd name="T5" fmla="*/ 10 h 10"/>
                  <a:gd name="T6" fmla="*/ 0 w 6"/>
                  <a:gd name="T7" fmla="*/ 0 h 10"/>
                </a:gdLst>
                <a:ahLst/>
                <a:cxnLst>
                  <a:cxn ang="0">
                    <a:pos x="T0" y="T1"/>
                  </a:cxn>
                  <a:cxn ang="0">
                    <a:pos x="T2" y="T3"/>
                  </a:cxn>
                  <a:cxn ang="0">
                    <a:pos x="T4" y="T5"/>
                  </a:cxn>
                  <a:cxn ang="0">
                    <a:pos x="T6" y="T7"/>
                  </a:cxn>
                </a:cxnLst>
                <a:rect l="0" t="0" r="r" b="b"/>
                <a:pathLst>
                  <a:path w="6" h="10">
                    <a:moveTo>
                      <a:pt x="0" y="0"/>
                    </a:moveTo>
                    <a:lnTo>
                      <a:pt x="0" y="0"/>
                    </a:lnTo>
                    <a:lnTo>
                      <a:pt x="6" y="10"/>
                    </a:lnTo>
                    <a:lnTo>
                      <a:pt x="0" y="0"/>
                    </a:lnTo>
                    <a:close/>
                  </a:path>
                </a:pathLst>
              </a:custGeom>
              <a:solidFill>
                <a:srgbClr val="72493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7" name="Freeform 169"/>
              <p:cNvSpPr>
                <a:spLocks/>
              </p:cNvSpPr>
              <p:nvPr/>
            </p:nvSpPr>
            <p:spPr bwMode="auto">
              <a:xfrm>
                <a:off x="7485064" y="2925763"/>
                <a:ext cx="9525" cy="15875"/>
              </a:xfrm>
              <a:custGeom>
                <a:avLst/>
                <a:gdLst>
                  <a:gd name="T0" fmla="*/ 0 w 6"/>
                  <a:gd name="T1" fmla="*/ 0 h 10"/>
                  <a:gd name="T2" fmla="*/ 0 w 6"/>
                  <a:gd name="T3" fmla="*/ 0 h 10"/>
                  <a:gd name="T4" fmla="*/ 6 w 6"/>
                  <a:gd name="T5" fmla="*/ 10 h 10"/>
                  <a:gd name="T6" fmla="*/ 0 w 6"/>
                  <a:gd name="T7" fmla="*/ 0 h 10"/>
                </a:gdLst>
                <a:ahLst/>
                <a:cxnLst>
                  <a:cxn ang="0">
                    <a:pos x="T0" y="T1"/>
                  </a:cxn>
                  <a:cxn ang="0">
                    <a:pos x="T2" y="T3"/>
                  </a:cxn>
                  <a:cxn ang="0">
                    <a:pos x="T4" y="T5"/>
                  </a:cxn>
                  <a:cxn ang="0">
                    <a:pos x="T6" y="T7"/>
                  </a:cxn>
                </a:cxnLst>
                <a:rect l="0" t="0" r="r" b="b"/>
                <a:pathLst>
                  <a:path w="6" h="10">
                    <a:moveTo>
                      <a:pt x="0" y="0"/>
                    </a:moveTo>
                    <a:lnTo>
                      <a:pt x="0" y="0"/>
                    </a:lnTo>
                    <a:lnTo>
                      <a:pt x="6" y="10"/>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8" name="Freeform 170"/>
              <p:cNvSpPr>
                <a:spLocks/>
              </p:cNvSpPr>
              <p:nvPr/>
            </p:nvSpPr>
            <p:spPr bwMode="auto">
              <a:xfrm>
                <a:off x="7424739" y="2801938"/>
                <a:ext cx="112713" cy="188913"/>
              </a:xfrm>
              <a:custGeom>
                <a:avLst/>
                <a:gdLst>
                  <a:gd name="T0" fmla="*/ 11 w 34"/>
                  <a:gd name="T1" fmla="*/ 0 h 58"/>
                  <a:gd name="T2" fmla="*/ 5 w 34"/>
                  <a:gd name="T3" fmla="*/ 2 h 58"/>
                  <a:gd name="T4" fmla="*/ 5 w 34"/>
                  <a:gd name="T5" fmla="*/ 2 h 58"/>
                  <a:gd name="T6" fmla="*/ 0 w 34"/>
                  <a:gd name="T7" fmla="*/ 11 h 58"/>
                  <a:gd name="T8" fmla="*/ 2 w 34"/>
                  <a:gd name="T9" fmla="*/ 18 h 58"/>
                  <a:gd name="T10" fmla="*/ 2 w 34"/>
                  <a:gd name="T11" fmla="*/ 18 h 58"/>
                  <a:gd name="T12" fmla="*/ 3 w 34"/>
                  <a:gd name="T13" fmla="*/ 18 h 58"/>
                  <a:gd name="T14" fmla="*/ 3 w 34"/>
                  <a:gd name="T15" fmla="*/ 18 h 58"/>
                  <a:gd name="T16" fmla="*/ 6 w 34"/>
                  <a:gd name="T17" fmla="*/ 23 h 58"/>
                  <a:gd name="T18" fmla="*/ 18 w 34"/>
                  <a:gd name="T19" fmla="*/ 38 h 58"/>
                  <a:gd name="T20" fmla="*/ 21 w 34"/>
                  <a:gd name="T21" fmla="*/ 43 h 58"/>
                  <a:gd name="T22" fmla="*/ 21 w 34"/>
                  <a:gd name="T23" fmla="*/ 43 h 58"/>
                  <a:gd name="T24" fmla="*/ 33 w 34"/>
                  <a:gd name="T25" fmla="*/ 58 h 58"/>
                  <a:gd name="T26" fmla="*/ 32 w 34"/>
                  <a:gd name="T27" fmla="*/ 53 h 58"/>
                  <a:gd name="T28" fmla="*/ 34 w 34"/>
                  <a:gd name="T29" fmla="*/ 51 h 58"/>
                  <a:gd name="T30" fmla="*/ 8 w 34"/>
                  <a:gd name="T31" fmla="*/ 17 h 58"/>
                  <a:gd name="T32" fmla="*/ 10 w 34"/>
                  <a:gd name="T33" fmla="*/ 0 h 58"/>
                  <a:gd name="T34" fmla="*/ 11 w 34"/>
                  <a:gd name="T35" fmla="*/ 0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4" h="58">
                    <a:moveTo>
                      <a:pt x="11" y="0"/>
                    </a:moveTo>
                    <a:cubicBezTo>
                      <a:pt x="9" y="0"/>
                      <a:pt x="7" y="0"/>
                      <a:pt x="5" y="2"/>
                    </a:cubicBezTo>
                    <a:cubicBezTo>
                      <a:pt x="5" y="2"/>
                      <a:pt x="5" y="2"/>
                      <a:pt x="5" y="2"/>
                    </a:cubicBezTo>
                    <a:cubicBezTo>
                      <a:pt x="2" y="4"/>
                      <a:pt x="0" y="8"/>
                      <a:pt x="0" y="11"/>
                    </a:cubicBezTo>
                    <a:cubicBezTo>
                      <a:pt x="0" y="14"/>
                      <a:pt x="1" y="16"/>
                      <a:pt x="2" y="18"/>
                    </a:cubicBezTo>
                    <a:cubicBezTo>
                      <a:pt x="2" y="18"/>
                      <a:pt x="2" y="18"/>
                      <a:pt x="2" y="18"/>
                    </a:cubicBezTo>
                    <a:cubicBezTo>
                      <a:pt x="3" y="18"/>
                      <a:pt x="3" y="18"/>
                      <a:pt x="3" y="18"/>
                    </a:cubicBezTo>
                    <a:cubicBezTo>
                      <a:pt x="3" y="18"/>
                      <a:pt x="3" y="18"/>
                      <a:pt x="3" y="18"/>
                    </a:cubicBezTo>
                    <a:cubicBezTo>
                      <a:pt x="6" y="23"/>
                      <a:pt x="6" y="23"/>
                      <a:pt x="6" y="23"/>
                    </a:cubicBezTo>
                    <a:cubicBezTo>
                      <a:pt x="18" y="38"/>
                      <a:pt x="18" y="38"/>
                      <a:pt x="18" y="38"/>
                    </a:cubicBezTo>
                    <a:cubicBezTo>
                      <a:pt x="21" y="43"/>
                      <a:pt x="21" y="43"/>
                      <a:pt x="21" y="43"/>
                    </a:cubicBezTo>
                    <a:cubicBezTo>
                      <a:pt x="21" y="43"/>
                      <a:pt x="21" y="43"/>
                      <a:pt x="21" y="43"/>
                    </a:cubicBezTo>
                    <a:cubicBezTo>
                      <a:pt x="33" y="58"/>
                      <a:pt x="33" y="58"/>
                      <a:pt x="33" y="58"/>
                    </a:cubicBezTo>
                    <a:cubicBezTo>
                      <a:pt x="32" y="55"/>
                      <a:pt x="32" y="53"/>
                      <a:pt x="32" y="53"/>
                    </a:cubicBezTo>
                    <a:cubicBezTo>
                      <a:pt x="32" y="53"/>
                      <a:pt x="32" y="52"/>
                      <a:pt x="34" y="51"/>
                    </a:cubicBezTo>
                    <a:cubicBezTo>
                      <a:pt x="8" y="17"/>
                      <a:pt x="8" y="17"/>
                      <a:pt x="8" y="17"/>
                    </a:cubicBezTo>
                    <a:cubicBezTo>
                      <a:pt x="4" y="12"/>
                      <a:pt x="5" y="4"/>
                      <a:pt x="10" y="0"/>
                    </a:cubicBezTo>
                    <a:cubicBezTo>
                      <a:pt x="10" y="0"/>
                      <a:pt x="11" y="0"/>
                      <a:pt x="11" y="0"/>
                    </a:cubicBezTo>
                  </a:path>
                </a:pathLst>
              </a:custGeom>
              <a:solidFill>
                <a:srgbClr val="804F3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9" name="Freeform 171"/>
              <p:cNvSpPr>
                <a:spLocks/>
              </p:cNvSpPr>
              <p:nvPr/>
            </p:nvSpPr>
            <p:spPr bwMode="auto">
              <a:xfrm>
                <a:off x="7531101" y="2968625"/>
                <a:ext cx="144463" cy="209550"/>
              </a:xfrm>
              <a:custGeom>
                <a:avLst/>
                <a:gdLst>
                  <a:gd name="T0" fmla="*/ 2 w 44"/>
                  <a:gd name="T1" fmla="*/ 0 h 64"/>
                  <a:gd name="T2" fmla="*/ 0 w 44"/>
                  <a:gd name="T3" fmla="*/ 2 h 64"/>
                  <a:gd name="T4" fmla="*/ 1 w 44"/>
                  <a:gd name="T5" fmla="*/ 7 h 64"/>
                  <a:gd name="T6" fmla="*/ 2 w 44"/>
                  <a:gd name="T7" fmla="*/ 9 h 64"/>
                  <a:gd name="T8" fmla="*/ 41 w 44"/>
                  <a:gd name="T9" fmla="*/ 62 h 64"/>
                  <a:gd name="T10" fmla="*/ 41 w 44"/>
                  <a:gd name="T11" fmla="*/ 62 h 64"/>
                  <a:gd name="T12" fmla="*/ 44 w 44"/>
                  <a:gd name="T13" fmla="*/ 64 h 64"/>
                  <a:gd name="T14" fmla="*/ 42 w 44"/>
                  <a:gd name="T15" fmla="*/ 57 h 64"/>
                  <a:gd name="T16" fmla="*/ 7 w 44"/>
                  <a:gd name="T17" fmla="*/ 6 h 64"/>
                  <a:gd name="T18" fmla="*/ 2 w 44"/>
                  <a:gd name="T19" fmla="*/ 0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4" h="64">
                    <a:moveTo>
                      <a:pt x="2" y="0"/>
                    </a:moveTo>
                    <a:cubicBezTo>
                      <a:pt x="0" y="1"/>
                      <a:pt x="0" y="2"/>
                      <a:pt x="0" y="2"/>
                    </a:cubicBezTo>
                    <a:cubicBezTo>
                      <a:pt x="0" y="2"/>
                      <a:pt x="0" y="4"/>
                      <a:pt x="1" y="7"/>
                    </a:cubicBezTo>
                    <a:cubicBezTo>
                      <a:pt x="2" y="8"/>
                      <a:pt x="2" y="9"/>
                      <a:pt x="2" y="9"/>
                    </a:cubicBezTo>
                    <a:cubicBezTo>
                      <a:pt x="7" y="21"/>
                      <a:pt x="20" y="47"/>
                      <a:pt x="41" y="62"/>
                    </a:cubicBezTo>
                    <a:cubicBezTo>
                      <a:pt x="41" y="62"/>
                      <a:pt x="41" y="62"/>
                      <a:pt x="41" y="62"/>
                    </a:cubicBezTo>
                    <a:cubicBezTo>
                      <a:pt x="42" y="63"/>
                      <a:pt x="43" y="63"/>
                      <a:pt x="44" y="64"/>
                    </a:cubicBezTo>
                    <a:cubicBezTo>
                      <a:pt x="43" y="61"/>
                      <a:pt x="43" y="59"/>
                      <a:pt x="42" y="57"/>
                    </a:cubicBezTo>
                    <a:cubicBezTo>
                      <a:pt x="22" y="42"/>
                      <a:pt x="11" y="17"/>
                      <a:pt x="7" y="6"/>
                    </a:cubicBezTo>
                    <a:cubicBezTo>
                      <a:pt x="2" y="0"/>
                      <a:pt x="2" y="0"/>
                      <a:pt x="2" y="0"/>
                    </a:cubicBezTo>
                  </a:path>
                </a:pathLst>
              </a:custGeom>
              <a:solidFill>
                <a:srgbClr val="804F3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0" name="Freeform 172"/>
              <p:cNvSpPr>
                <a:spLocks/>
              </p:cNvSpPr>
              <p:nvPr/>
            </p:nvSpPr>
            <p:spPr bwMode="auto">
              <a:xfrm>
                <a:off x="8172451" y="4157663"/>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path>
                </a:pathLst>
              </a:custGeom>
              <a:solidFill>
                <a:srgbClr val="0089A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1" name="Freeform 173"/>
              <p:cNvSpPr>
                <a:spLocks/>
              </p:cNvSpPr>
              <p:nvPr/>
            </p:nvSpPr>
            <p:spPr bwMode="auto">
              <a:xfrm>
                <a:off x="7669214" y="3155950"/>
                <a:ext cx="503238" cy="1031875"/>
              </a:xfrm>
              <a:custGeom>
                <a:avLst/>
                <a:gdLst>
                  <a:gd name="T0" fmla="*/ 0 w 153"/>
                  <a:gd name="T1" fmla="*/ 0 h 315"/>
                  <a:gd name="T2" fmla="*/ 2 w 153"/>
                  <a:gd name="T3" fmla="*/ 7 h 315"/>
                  <a:gd name="T4" fmla="*/ 4 w 153"/>
                  <a:gd name="T5" fmla="*/ 18 h 315"/>
                  <a:gd name="T6" fmla="*/ 12 w 153"/>
                  <a:gd name="T7" fmla="*/ 54 h 315"/>
                  <a:gd name="T8" fmla="*/ 12 w 153"/>
                  <a:gd name="T9" fmla="*/ 55 h 315"/>
                  <a:gd name="T10" fmla="*/ 23 w 153"/>
                  <a:gd name="T11" fmla="*/ 106 h 315"/>
                  <a:gd name="T12" fmla="*/ 23 w 153"/>
                  <a:gd name="T13" fmla="*/ 107 h 315"/>
                  <a:gd name="T14" fmla="*/ 25 w 153"/>
                  <a:gd name="T15" fmla="*/ 114 h 315"/>
                  <a:gd name="T16" fmla="*/ 25 w 153"/>
                  <a:gd name="T17" fmla="*/ 114 h 315"/>
                  <a:gd name="T18" fmla="*/ 27 w 153"/>
                  <a:gd name="T19" fmla="*/ 124 h 315"/>
                  <a:gd name="T20" fmla="*/ 27 w 153"/>
                  <a:gd name="T21" fmla="*/ 124 h 315"/>
                  <a:gd name="T22" fmla="*/ 52 w 153"/>
                  <a:gd name="T23" fmla="*/ 224 h 315"/>
                  <a:gd name="T24" fmla="*/ 52 w 153"/>
                  <a:gd name="T25" fmla="*/ 224 h 315"/>
                  <a:gd name="T26" fmla="*/ 123 w 153"/>
                  <a:gd name="T27" fmla="*/ 314 h 315"/>
                  <a:gd name="T28" fmla="*/ 128 w 153"/>
                  <a:gd name="T29" fmla="*/ 315 h 315"/>
                  <a:gd name="T30" fmla="*/ 153 w 153"/>
                  <a:gd name="T31" fmla="*/ 306 h 315"/>
                  <a:gd name="T32" fmla="*/ 153 w 153"/>
                  <a:gd name="T33" fmla="*/ 306 h 315"/>
                  <a:gd name="T34" fmla="*/ 153 w 153"/>
                  <a:gd name="T35" fmla="*/ 306 h 315"/>
                  <a:gd name="T36" fmla="*/ 153 w 153"/>
                  <a:gd name="T37" fmla="*/ 306 h 315"/>
                  <a:gd name="T38" fmla="*/ 130 w 153"/>
                  <a:gd name="T39" fmla="*/ 282 h 315"/>
                  <a:gd name="T40" fmla="*/ 77 w 153"/>
                  <a:gd name="T41" fmla="*/ 210 h 315"/>
                  <a:gd name="T42" fmla="*/ 5 w 153"/>
                  <a:gd name="T43" fmla="*/ 3 h 315"/>
                  <a:gd name="T44" fmla="*/ 0 w 153"/>
                  <a:gd name="T45" fmla="*/ 0 h 3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53" h="315">
                    <a:moveTo>
                      <a:pt x="0" y="0"/>
                    </a:moveTo>
                    <a:cubicBezTo>
                      <a:pt x="1" y="2"/>
                      <a:pt x="1" y="4"/>
                      <a:pt x="2" y="7"/>
                    </a:cubicBezTo>
                    <a:cubicBezTo>
                      <a:pt x="2" y="10"/>
                      <a:pt x="3" y="14"/>
                      <a:pt x="4" y="18"/>
                    </a:cubicBezTo>
                    <a:cubicBezTo>
                      <a:pt x="6" y="28"/>
                      <a:pt x="9" y="41"/>
                      <a:pt x="12" y="54"/>
                    </a:cubicBezTo>
                    <a:cubicBezTo>
                      <a:pt x="12" y="55"/>
                      <a:pt x="12" y="55"/>
                      <a:pt x="12" y="55"/>
                    </a:cubicBezTo>
                    <a:cubicBezTo>
                      <a:pt x="15" y="71"/>
                      <a:pt x="19" y="88"/>
                      <a:pt x="23" y="106"/>
                    </a:cubicBezTo>
                    <a:cubicBezTo>
                      <a:pt x="23" y="106"/>
                      <a:pt x="23" y="106"/>
                      <a:pt x="23" y="107"/>
                    </a:cubicBezTo>
                    <a:cubicBezTo>
                      <a:pt x="24" y="109"/>
                      <a:pt x="24" y="112"/>
                      <a:pt x="25" y="114"/>
                    </a:cubicBezTo>
                    <a:cubicBezTo>
                      <a:pt x="25" y="114"/>
                      <a:pt x="25" y="114"/>
                      <a:pt x="25" y="114"/>
                    </a:cubicBezTo>
                    <a:cubicBezTo>
                      <a:pt x="26" y="118"/>
                      <a:pt x="26" y="121"/>
                      <a:pt x="27" y="124"/>
                    </a:cubicBezTo>
                    <a:cubicBezTo>
                      <a:pt x="27" y="124"/>
                      <a:pt x="27" y="124"/>
                      <a:pt x="27" y="124"/>
                    </a:cubicBezTo>
                    <a:cubicBezTo>
                      <a:pt x="37" y="169"/>
                      <a:pt x="47" y="212"/>
                      <a:pt x="52" y="224"/>
                    </a:cubicBezTo>
                    <a:cubicBezTo>
                      <a:pt x="52" y="224"/>
                      <a:pt x="52" y="224"/>
                      <a:pt x="52" y="224"/>
                    </a:cubicBezTo>
                    <a:cubicBezTo>
                      <a:pt x="64" y="255"/>
                      <a:pt x="113" y="309"/>
                      <a:pt x="123" y="314"/>
                    </a:cubicBezTo>
                    <a:cubicBezTo>
                      <a:pt x="124" y="314"/>
                      <a:pt x="126" y="315"/>
                      <a:pt x="128" y="315"/>
                    </a:cubicBezTo>
                    <a:cubicBezTo>
                      <a:pt x="134" y="315"/>
                      <a:pt x="145" y="312"/>
                      <a:pt x="153" y="306"/>
                    </a:cubicBezTo>
                    <a:cubicBezTo>
                      <a:pt x="153" y="306"/>
                      <a:pt x="153" y="306"/>
                      <a:pt x="153" y="306"/>
                    </a:cubicBezTo>
                    <a:cubicBezTo>
                      <a:pt x="153" y="306"/>
                      <a:pt x="153" y="306"/>
                      <a:pt x="153" y="306"/>
                    </a:cubicBezTo>
                    <a:cubicBezTo>
                      <a:pt x="153" y="306"/>
                      <a:pt x="153" y="306"/>
                      <a:pt x="153" y="306"/>
                    </a:cubicBezTo>
                    <a:cubicBezTo>
                      <a:pt x="147" y="306"/>
                      <a:pt x="133" y="283"/>
                      <a:pt x="130" y="282"/>
                    </a:cubicBezTo>
                    <a:cubicBezTo>
                      <a:pt x="120" y="276"/>
                      <a:pt x="89" y="240"/>
                      <a:pt x="77" y="210"/>
                    </a:cubicBezTo>
                    <a:cubicBezTo>
                      <a:pt x="67" y="184"/>
                      <a:pt x="5" y="40"/>
                      <a:pt x="5" y="3"/>
                    </a:cubicBezTo>
                    <a:cubicBezTo>
                      <a:pt x="3" y="2"/>
                      <a:pt x="2" y="1"/>
                      <a:pt x="0" y="0"/>
                    </a:cubicBezTo>
                  </a:path>
                </a:pathLst>
              </a:custGeom>
              <a:solidFill>
                <a:srgbClr val="804F3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2" name="Freeform 174"/>
              <p:cNvSpPr>
                <a:spLocks/>
              </p:cNvSpPr>
              <p:nvPr/>
            </p:nvSpPr>
            <p:spPr bwMode="auto">
              <a:xfrm>
                <a:off x="7464426" y="2700338"/>
                <a:ext cx="12700" cy="28575"/>
              </a:xfrm>
              <a:custGeom>
                <a:avLst/>
                <a:gdLst>
                  <a:gd name="T0" fmla="*/ 4 w 4"/>
                  <a:gd name="T1" fmla="*/ 0 h 9"/>
                  <a:gd name="T2" fmla="*/ 4 w 4"/>
                  <a:gd name="T3" fmla="*/ 0 h 9"/>
                  <a:gd name="T4" fmla="*/ 0 w 4"/>
                  <a:gd name="T5" fmla="*/ 9 h 9"/>
                  <a:gd name="T6" fmla="*/ 4 w 4"/>
                  <a:gd name="T7" fmla="*/ 0 h 9"/>
                  <a:gd name="T8" fmla="*/ 4 w 4"/>
                  <a:gd name="T9" fmla="*/ 0 h 9"/>
                </a:gdLst>
                <a:ahLst/>
                <a:cxnLst>
                  <a:cxn ang="0">
                    <a:pos x="T0" y="T1"/>
                  </a:cxn>
                  <a:cxn ang="0">
                    <a:pos x="T2" y="T3"/>
                  </a:cxn>
                  <a:cxn ang="0">
                    <a:pos x="T4" y="T5"/>
                  </a:cxn>
                  <a:cxn ang="0">
                    <a:pos x="T6" y="T7"/>
                  </a:cxn>
                  <a:cxn ang="0">
                    <a:pos x="T8" y="T9"/>
                  </a:cxn>
                </a:cxnLst>
                <a:rect l="0" t="0" r="r" b="b"/>
                <a:pathLst>
                  <a:path w="4" h="9">
                    <a:moveTo>
                      <a:pt x="4" y="0"/>
                    </a:moveTo>
                    <a:cubicBezTo>
                      <a:pt x="4" y="0"/>
                      <a:pt x="4" y="0"/>
                      <a:pt x="4" y="0"/>
                    </a:cubicBezTo>
                    <a:cubicBezTo>
                      <a:pt x="1" y="2"/>
                      <a:pt x="0" y="6"/>
                      <a:pt x="0" y="9"/>
                    </a:cubicBezTo>
                    <a:cubicBezTo>
                      <a:pt x="0" y="6"/>
                      <a:pt x="1" y="2"/>
                      <a:pt x="4" y="0"/>
                    </a:cubicBezTo>
                    <a:cubicBezTo>
                      <a:pt x="4" y="0"/>
                      <a:pt x="4" y="0"/>
                      <a:pt x="4" y="0"/>
                    </a:cubicBezTo>
                  </a:path>
                </a:pathLst>
              </a:custGeom>
              <a:solidFill>
                <a:srgbClr val="804F3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3" name="Freeform 175"/>
              <p:cNvSpPr>
                <a:spLocks/>
              </p:cNvSpPr>
              <p:nvPr/>
            </p:nvSpPr>
            <p:spPr bwMode="auto">
              <a:xfrm>
                <a:off x="7464426" y="2693988"/>
                <a:ext cx="138113" cy="215900"/>
              </a:xfrm>
              <a:custGeom>
                <a:avLst/>
                <a:gdLst>
                  <a:gd name="T0" fmla="*/ 11 w 42"/>
                  <a:gd name="T1" fmla="*/ 0 h 66"/>
                  <a:gd name="T2" fmla="*/ 4 w 42"/>
                  <a:gd name="T3" fmla="*/ 2 h 66"/>
                  <a:gd name="T4" fmla="*/ 4 w 42"/>
                  <a:gd name="T5" fmla="*/ 2 h 66"/>
                  <a:gd name="T6" fmla="*/ 0 w 42"/>
                  <a:gd name="T7" fmla="*/ 11 h 66"/>
                  <a:gd name="T8" fmla="*/ 2 w 42"/>
                  <a:gd name="T9" fmla="*/ 18 h 66"/>
                  <a:gd name="T10" fmla="*/ 39 w 42"/>
                  <a:gd name="T11" fmla="*/ 66 h 66"/>
                  <a:gd name="T12" fmla="*/ 39 w 42"/>
                  <a:gd name="T13" fmla="*/ 66 h 66"/>
                  <a:gd name="T14" fmla="*/ 42 w 42"/>
                  <a:gd name="T15" fmla="*/ 62 h 66"/>
                  <a:gd name="T16" fmla="*/ 8 w 42"/>
                  <a:gd name="T17" fmla="*/ 17 h 66"/>
                  <a:gd name="T18" fmla="*/ 10 w 42"/>
                  <a:gd name="T19" fmla="*/ 0 h 66"/>
                  <a:gd name="T20" fmla="*/ 11 w 42"/>
                  <a:gd name="T21" fmla="*/ 0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2" h="66">
                    <a:moveTo>
                      <a:pt x="11" y="0"/>
                    </a:moveTo>
                    <a:cubicBezTo>
                      <a:pt x="9" y="0"/>
                      <a:pt x="6" y="1"/>
                      <a:pt x="4" y="2"/>
                    </a:cubicBezTo>
                    <a:cubicBezTo>
                      <a:pt x="4" y="2"/>
                      <a:pt x="4" y="2"/>
                      <a:pt x="4" y="2"/>
                    </a:cubicBezTo>
                    <a:cubicBezTo>
                      <a:pt x="1" y="4"/>
                      <a:pt x="0" y="8"/>
                      <a:pt x="0" y="11"/>
                    </a:cubicBezTo>
                    <a:cubicBezTo>
                      <a:pt x="0" y="14"/>
                      <a:pt x="1" y="16"/>
                      <a:pt x="2" y="18"/>
                    </a:cubicBezTo>
                    <a:cubicBezTo>
                      <a:pt x="39" y="66"/>
                      <a:pt x="39" y="66"/>
                      <a:pt x="39" y="66"/>
                    </a:cubicBezTo>
                    <a:cubicBezTo>
                      <a:pt x="39" y="66"/>
                      <a:pt x="39" y="66"/>
                      <a:pt x="39" y="66"/>
                    </a:cubicBezTo>
                    <a:cubicBezTo>
                      <a:pt x="40" y="64"/>
                      <a:pt x="41" y="63"/>
                      <a:pt x="42" y="62"/>
                    </a:cubicBezTo>
                    <a:cubicBezTo>
                      <a:pt x="8" y="17"/>
                      <a:pt x="8" y="17"/>
                      <a:pt x="8" y="17"/>
                    </a:cubicBezTo>
                    <a:cubicBezTo>
                      <a:pt x="4" y="12"/>
                      <a:pt x="5" y="4"/>
                      <a:pt x="10" y="0"/>
                    </a:cubicBezTo>
                    <a:cubicBezTo>
                      <a:pt x="10" y="0"/>
                      <a:pt x="11" y="0"/>
                      <a:pt x="11" y="0"/>
                    </a:cubicBezTo>
                  </a:path>
                </a:pathLst>
              </a:custGeom>
              <a:solidFill>
                <a:srgbClr val="804F3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4" name="Freeform 176"/>
              <p:cNvSpPr>
                <a:spLocks/>
              </p:cNvSpPr>
              <p:nvPr/>
            </p:nvSpPr>
            <p:spPr bwMode="auto">
              <a:xfrm>
                <a:off x="7593014" y="2897188"/>
                <a:ext cx="22225" cy="12700"/>
              </a:xfrm>
              <a:custGeom>
                <a:avLst/>
                <a:gdLst>
                  <a:gd name="T0" fmla="*/ 3 w 7"/>
                  <a:gd name="T1" fmla="*/ 0 h 4"/>
                  <a:gd name="T2" fmla="*/ 0 w 7"/>
                  <a:gd name="T3" fmla="*/ 4 h 4"/>
                  <a:gd name="T4" fmla="*/ 3 w 7"/>
                  <a:gd name="T5" fmla="*/ 3 h 4"/>
                  <a:gd name="T6" fmla="*/ 7 w 7"/>
                  <a:gd name="T7" fmla="*/ 4 h 4"/>
                  <a:gd name="T8" fmla="*/ 3 w 7"/>
                  <a:gd name="T9" fmla="*/ 0 h 4"/>
                </a:gdLst>
                <a:ahLst/>
                <a:cxnLst>
                  <a:cxn ang="0">
                    <a:pos x="T0" y="T1"/>
                  </a:cxn>
                  <a:cxn ang="0">
                    <a:pos x="T2" y="T3"/>
                  </a:cxn>
                  <a:cxn ang="0">
                    <a:pos x="T4" y="T5"/>
                  </a:cxn>
                  <a:cxn ang="0">
                    <a:pos x="T6" y="T7"/>
                  </a:cxn>
                  <a:cxn ang="0">
                    <a:pos x="T8" y="T9"/>
                  </a:cxn>
                </a:cxnLst>
                <a:rect l="0" t="0" r="r" b="b"/>
                <a:pathLst>
                  <a:path w="7" h="4">
                    <a:moveTo>
                      <a:pt x="3" y="0"/>
                    </a:moveTo>
                    <a:cubicBezTo>
                      <a:pt x="2" y="1"/>
                      <a:pt x="1" y="2"/>
                      <a:pt x="0" y="4"/>
                    </a:cubicBezTo>
                    <a:cubicBezTo>
                      <a:pt x="1" y="3"/>
                      <a:pt x="2" y="3"/>
                      <a:pt x="3" y="3"/>
                    </a:cubicBezTo>
                    <a:cubicBezTo>
                      <a:pt x="4" y="3"/>
                      <a:pt x="5" y="3"/>
                      <a:pt x="7" y="4"/>
                    </a:cubicBezTo>
                    <a:cubicBezTo>
                      <a:pt x="3" y="0"/>
                      <a:pt x="3" y="0"/>
                      <a:pt x="3" y="0"/>
                    </a:cubicBezTo>
                  </a:path>
                </a:pathLst>
              </a:custGeom>
              <a:solidFill>
                <a:srgbClr val="804F3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5" name="Freeform 177"/>
              <p:cNvSpPr>
                <a:spLocks/>
              </p:cNvSpPr>
              <p:nvPr/>
            </p:nvSpPr>
            <p:spPr bwMode="auto">
              <a:xfrm>
                <a:off x="7534276" y="2620963"/>
                <a:ext cx="134938" cy="219075"/>
              </a:xfrm>
              <a:custGeom>
                <a:avLst/>
                <a:gdLst>
                  <a:gd name="T0" fmla="*/ 11 w 41"/>
                  <a:gd name="T1" fmla="*/ 0 h 67"/>
                  <a:gd name="T2" fmla="*/ 5 w 41"/>
                  <a:gd name="T3" fmla="*/ 2 h 67"/>
                  <a:gd name="T4" fmla="*/ 5 w 41"/>
                  <a:gd name="T5" fmla="*/ 2 h 67"/>
                  <a:gd name="T6" fmla="*/ 0 w 41"/>
                  <a:gd name="T7" fmla="*/ 12 h 67"/>
                  <a:gd name="T8" fmla="*/ 2 w 41"/>
                  <a:gd name="T9" fmla="*/ 18 h 67"/>
                  <a:gd name="T10" fmla="*/ 19 w 41"/>
                  <a:gd name="T11" fmla="*/ 42 h 67"/>
                  <a:gd name="T12" fmla="*/ 36 w 41"/>
                  <a:gd name="T13" fmla="*/ 67 h 67"/>
                  <a:gd name="T14" fmla="*/ 41 w 41"/>
                  <a:gd name="T15" fmla="*/ 64 h 67"/>
                  <a:gd name="T16" fmla="*/ 8 w 41"/>
                  <a:gd name="T17" fmla="*/ 16 h 67"/>
                  <a:gd name="T18" fmla="*/ 11 w 41"/>
                  <a:gd name="T19" fmla="*/ 0 h 67"/>
                  <a:gd name="T20" fmla="*/ 11 w 41"/>
                  <a:gd name="T21" fmla="*/ 0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1" h="67">
                    <a:moveTo>
                      <a:pt x="11" y="0"/>
                    </a:moveTo>
                    <a:cubicBezTo>
                      <a:pt x="9" y="0"/>
                      <a:pt x="7" y="1"/>
                      <a:pt x="5" y="2"/>
                    </a:cubicBezTo>
                    <a:cubicBezTo>
                      <a:pt x="5" y="2"/>
                      <a:pt x="5" y="2"/>
                      <a:pt x="5" y="2"/>
                    </a:cubicBezTo>
                    <a:cubicBezTo>
                      <a:pt x="2" y="4"/>
                      <a:pt x="0" y="8"/>
                      <a:pt x="0" y="12"/>
                    </a:cubicBezTo>
                    <a:cubicBezTo>
                      <a:pt x="0" y="14"/>
                      <a:pt x="1" y="16"/>
                      <a:pt x="2" y="18"/>
                    </a:cubicBezTo>
                    <a:cubicBezTo>
                      <a:pt x="19" y="42"/>
                      <a:pt x="19" y="42"/>
                      <a:pt x="19" y="42"/>
                    </a:cubicBezTo>
                    <a:cubicBezTo>
                      <a:pt x="36" y="67"/>
                      <a:pt x="36" y="67"/>
                      <a:pt x="36" y="67"/>
                    </a:cubicBezTo>
                    <a:cubicBezTo>
                      <a:pt x="38" y="66"/>
                      <a:pt x="39" y="65"/>
                      <a:pt x="41" y="64"/>
                    </a:cubicBezTo>
                    <a:cubicBezTo>
                      <a:pt x="8" y="16"/>
                      <a:pt x="8" y="16"/>
                      <a:pt x="8" y="16"/>
                    </a:cubicBezTo>
                    <a:cubicBezTo>
                      <a:pt x="4" y="11"/>
                      <a:pt x="5" y="4"/>
                      <a:pt x="11" y="0"/>
                    </a:cubicBezTo>
                    <a:cubicBezTo>
                      <a:pt x="11" y="0"/>
                      <a:pt x="11" y="0"/>
                      <a:pt x="11" y="0"/>
                    </a:cubicBezTo>
                  </a:path>
                </a:pathLst>
              </a:custGeom>
              <a:solidFill>
                <a:srgbClr val="804F3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6" name="Freeform 178"/>
              <p:cNvSpPr>
                <a:spLocks/>
              </p:cNvSpPr>
              <p:nvPr/>
            </p:nvSpPr>
            <p:spPr bwMode="auto">
              <a:xfrm>
                <a:off x="7651751" y="2830513"/>
                <a:ext cx="23813" cy="14288"/>
              </a:xfrm>
              <a:custGeom>
                <a:avLst/>
                <a:gdLst>
                  <a:gd name="T0" fmla="*/ 5 w 7"/>
                  <a:gd name="T1" fmla="*/ 0 h 4"/>
                  <a:gd name="T2" fmla="*/ 0 w 7"/>
                  <a:gd name="T3" fmla="*/ 3 h 4"/>
                  <a:gd name="T4" fmla="*/ 0 w 7"/>
                  <a:gd name="T5" fmla="*/ 3 h 4"/>
                  <a:gd name="T6" fmla="*/ 4 w 7"/>
                  <a:gd name="T7" fmla="*/ 2 h 4"/>
                  <a:gd name="T8" fmla="*/ 7 w 7"/>
                  <a:gd name="T9" fmla="*/ 4 h 4"/>
                  <a:gd name="T10" fmla="*/ 5 w 7"/>
                  <a:gd name="T11" fmla="*/ 0 h 4"/>
                </a:gdLst>
                <a:ahLst/>
                <a:cxnLst>
                  <a:cxn ang="0">
                    <a:pos x="T0" y="T1"/>
                  </a:cxn>
                  <a:cxn ang="0">
                    <a:pos x="T2" y="T3"/>
                  </a:cxn>
                  <a:cxn ang="0">
                    <a:pos x="T4" y="T5"/>
                  </a:cxn>
                  <a:cxn ang="0">
                    <a:pos x="T6" y="T7"/>
                  </a:cxn>
                  <a:cxn ang="0">
                    <a:pos x="T8" y="T9"/>
                  </a:cxn>
                  <a:cxn ang="0">
                    <a:pos x="T10" y="T11"/>
                  </a:cxn>
                </a:cxnLst>
                <a:rect l="0" t="0" r="r" b="b"/>
                <a:pathLst>
                  <a:path w="7" h="4">
                    <a:moveTo>
                      <a:pt x="5" y="0"/>
                    </a:moveTo>
                    <a:cubicBezTo>
                      <a:pt x="3" y="1"/>
                      <a:pt x="2" y="2"/>
                      <a:pt x="0" y="3"/>
                    </a:cubicBezTo>
                    <a:cubicBezTo>
                      <a:pt x="0" y="3"/>
                      <a:pt x="0" y="3"/>
                      <a:pt x="0" y="3"/>
                    </a:cubicBezTo>
                    <a:cubicBezTo>
                      <a:pt x="1" y="3"/>
                      <a:pt x="2" y="2"/>
                      <a:pt x="4" y="2"/>
                    </a:cubicBezTo>
                    <a:cubicBezTo>
                      <a:pt x="5" y="2"/>
                      <a:pt x="6" y="3"/>
                      <a:pt x="7" y="4"/>
                    </a:cubicBezTo>
                    <a:cubicBezTo>
                      <a:pt x="5" y="0"/>
                      <a:pt x="5" y="0"/>
                      <a:pt x="5" y="0"/>
                    </a:cubicBezTo>
                  </a:path>
                </a:pathLst>
              </a:custGeom>
              <a:solidFill>
                <a:srgbClr val="804F3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7" name="Freeform 179"/>
              <p:cNvSpPr>
                <a:spLocks/>
              </p:cNvSpPr>
              <p:nvPr/>
            </p:nvSpPr>
            <p:spPr bwMode="auto">
              <a:xfrm>
                <a:off x="7046914" y="3092450"/>
                <a:ext cx="296863" cy="180975"/>
              </a:xfrm>
              <a:custGeom>
                <a:avLst/>
                <a:gdLst>
                  <a:gd name="T0" fmla="*/ 88 w 90"/>
                  <a:gd name="T1" fmla="*/ 17 h 55"/>
                  <a:gd name="T2" fmla="*/ 43 w 90"/>
                  <a:gd name="T3" fmla="*/ 26 h 55"/>
                  <a:gd name="T4" fmla="*/ 9 w 90"/>
                  <a:gd name="T5" fmla="*/ 0 h 55"/>
                  <a:gd name="T6" fmla="*/ 5 w 90"/>
                  <a:gd name="T7" fmla="*/ 8 h 55"/>
                  <a:gd name="T8" fmla="*/ 39 w 90"/>
                  <a:gd name="T9" fmla="*/ 48 h 55"/>
                  <a:gd name="T10" fmla="*/ 89 w 90"/>
                  <a:gd name="T11" fmla="*/ 31 h 55"/>
                  <a:gd name="T12" fmla="*/ 88 w 90"/>
                  <a:gd name="T13" fmla="*/ 17 h 55"/>
                </a:gdLst>
                <a:ahLst/>
                <a:cxnLst>
                  <a:cxn ang="0">
                    <a:pos x="T0" y="T1"/>
                  </a:cxn>
                  <a:cxn ang="0">
                    <a:pos x="T2" y="T3"/>
                  </a:cxn>
                  <a:cxn ang="0">
                    <a:pos x="T4" y="T5"/>
                  </a:cxn>
                  <a:cxn ang="0">
                    <a:pos x="T6" y="T7"/>
                  </a:cxn>
                  <a:cxn ang="0">
                    <a:pos x="T8" y="T9"/>
                  </a:cxn>
                  <a:cxn ang="0">
                    <a:pos x="T10" y="T11"/>
                  </a:cxn>
                  <a:cxn ang="0">
                    <a:pos x="T12" y="T13"/>
                  </a:cxn>
                </a:cxnLst>
                <a:rect l="0" t="0" r="r" b="b"/>
                <a:pathLst>
                  <a:path w="90" h="55">
                    <a:moveTo>
                      <a:pt x="88" y="17"/>
                    </a:moveTo>
                    <a:cubicBezTo>
                      <a:pt x="79" y="27"/>
                      <a:pt x="61" y="31"/>
                      <a:pt x="43" y="26"/>
                    </a:cubicBezTo>
                    <a:cubicBezTo>
                      <a:pt x="26" y="22"/>
                      <a:pt x="13" y="11"/>
                      <a:pt x="9" y="0"/>
                    </a:cubicBezTo>
                    <a:cubicBezTo>
                      <a:pt x="7" y="2"/>
                      <a:pt x="5" y="5"/>
                      <a:pt x="5" y="8"/>
                    </a:cubicBezTo>
                    <a:cubicBezTo>
                      <a:pt x="0" y="24"/>
                      <a:pt x="16" y="42"/>
                      <a:pt x="39" y="48"/>
                    </a:cubicBezTo>
                    <a:cubicBezTo>
                      <a:pt x="62" y="55"/>
                      <a:pt x="84" y="47"/>
                      <a:pt x="89" y="31"/>
                    </a:cubicBezTo>
                    <a:cubicBezTo>
                      <a:pt x="90" y="27"/>
                      <a:pt x="89" y="22"/>
                      <a:pt x="88" y="17"/>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8" name="Freeform 180"/>
              <p:cNvSpPr>
                <a:spLocks/>
              </p:cNvSpPr>
              <p:nvPr/>
            </p:nvSpPr>
            <p:spPr bwMode="auto">
              <a:xfrm>
                <a:off x="7070726" y="3135313"/>
                <a:ext cx="138113" cy="122238"/>
              </a:xfrm>
              <a:custGeom>
                <a:avLst/>
                <a:gdLst>
                  <a:gd name="T0" fmla="*/ 39 w 42"/>
                  <a:gd name="T1" fmla="*/ 25 h 37"/>
                  <a:gd name="T2" fmla="*/ 16 w 42"/>
                  <a:gd name="T3" fmla="*/ 34 h 37"/>
                  <a:gd name="T4" fmla="*/ 3 w 42"/>
                  <a:gd name="T5" fmla="*/ 12 h 37"/>
                  <a:gd name="T6" fmla="*/ 27 w 42"/>
                  <a:gd name="T7" fmla="*/ 4 h 37"/>
                  <a:gd name="T8" fmla="*/ 39 w 42"/>
                  <a:gd name="T9" fmla="*/ 25 h 37"/>
                </a:gdLst>
                <a:ahLst/>
                <a:cxnLst>
                  <a:cxn ang="0">
                    <a:pos x="T0" y="T1"/>
                  </a:cxn>
                  <a:cxn ang="0">
                    <a:pos x="T2" y="T3"/>
                  </a:cxn>
                  <a:cxn ang="0">
                    <a:pos x="T4" y="T5"/>
                  </a:cxn>
                  <a:cxn ang="0">
                    <a:pos x="T6" y="T7"/>
                  </a:cxn>
                  <a:cxn ang="0">
                    <a:pos x="T8" y="T9"/>
                  </a:cxn>
                </a:cxnLst>
                <a:rect l="0" t="0" r="r" b="b"/>
                <a:pathLst>
                  <a:path w="42" h="37">
                    <a:moveTo>
                      <a:pt x="39" y="25"/>
                    </a:moveTo>
                    <a:cubicBezTo>
                      <a:pt x="36" y="34"/>
                      <a:pt x="25" y="37"/>
                      <a:pt x="16" y="34"/>
                    </a:cubicBezTo>
                    <a:cubicBezTo>
                      <a:pt x="6" y="30"/>
                      <a:pt x="0" y="21"/>
                      <a:pt x="3" y="12"/>
                    </a:cubicBezTo>
                    <a:cubicBezTo>
                      <a:pt x="6" y="4"/>
                      <a:pt x="17" y="0"/>
                      <a:pt x="27" y="4"/>
                    </a:cubicBezTo>
                    <a:cubicBezTo>
                      <a:pt x="36" y="7"/>
                      <a:pt x="42" y="17"/>
                      <a:pt x="39" y="25"/>
                    </a:cubicBezTo>
                    <a:close/>
                  </a:path>
                </a:pathLst>
              </a:custGeom>
              <a:solidFill>
                <a:srgbClr val="D1D3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9" name="Freeform 181"/>
              <p:cNvSpPr>
                <a:spLocks/>
              </p:cNvSpPr>
              <p:nvPr/>
            </p:nvSpPr>
            <p:spPr bwMode="auto">
              <a:xfrm>
                <a:off x="7073901" y="3138488"/>
                <a:ext cx="130175" cy="119063"/>
              </a:xfrm>
              <a:custGeom>
                <a:avLst/>
                <a:gdLst>
                  <a:gd name="T0" fmla="*/ 38 w 40"/>
                  <a:gd name="T1" fmla="*/ 24 h 36"/>
                  <a:gd name="T2" fmla="*/ 36 w 40"/>
                  <a:gd name="T3" fmla="*/ 24 h 36"/>
                  <a:gd name="T4" fmla="*/ 22 w 40"/>
                  <a:gd name="T5" fmla="*/ 33 h 36"/>
                  <a:gd name="T6" fmla="*/ 15 w 40"/>
                  <a:gd name="T7" fmla="*/ 31 h 36"/>
                  <a:gd name="T8" fmla="*/ 3 w 40"/>
                  <a:gd name="T9" fmla="*/ 16 h 36"/>
                  <a:gd name="T10" fmla="*/ 4 w 40"/>
                  <a:gd name="T11" fmla="*/ 12 h 36"/>
                  <a:gd name="T12" fmla="*/ 18 w 40"/>
                  <a:gd name="T13" fmla="*/ 3 h 36"/>
                  <a:gd name="T14" fmla="*/ 25 w 40"/>
                  <a:gd name="T15" fmla="*/ 4 h 36"/>
                  <a:gd name="T16" fmla="*/ 37 w 40"/>
                  <a:gd name="T17" fmla="*/ 20 h 36"/>
                  <a:gd name="T18" fmla="*/ 36 w 40"/>
                  <a:gd name="T19" fmla="*/ 24 h 36"/>
                  <a:gd name="T20" fmla="*/ 38 w 40"/>
                  <a:gd name="T21" fmla="*/ 24 h 36"/>
                  <a:gd name="T22" fmla="*/ 39 w 40"/>
                  <a:gd name="T23" fmla="*/ 25 h 36"/>
                  <a:gd name="T24" fmla="*/ 40 w 40"/>
                  <a:gd name="T25" fmla="*/ 20 h 36"/>
                  <a:gd name="T26" fmla="*/ 26 w 40"/>
                  <a:gd name="T27" fmla="*/ 1 h 36"/>
                  <a:gd name="T28" fmla="*/ 18 w 40"/>
                  <a:gd name="T29" fmla="*/ 0 h 36"/>
                  <a:gd name="T30" fmla="*/ 1 w 40"/>
                  <a:gd name="T31" fmla="*/ 11 h 36"/>
                  <a:gd name="T32" fmla="*/ 0 w 40"/>
                  <a:gd name="T33" fmla="*/ 16 h 36"/>
                  <a:gd name="T34" fmla="*/ 14 w 40"/>
                  <a:gd name="T35" fmla="*/ 34 h 36"/>
                  <a:gd name="T36" fmla="*/ 22 w 40"/>
                  <a:gd name="T37" fmla="*/ 36 h 36"/>
                  <a:gd name="T38" fmla="*/ 39 w 40"/>
                  <a:gd name="T39" fmla="*/ 25 h 36"/>
                  <a:gd name="T40" fmla="*/ 38 w 40"/>
                  <a:gd name="T41" fmla="*/ 24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40" h="36">
                    <a:moveTo>
                      <a:pt x="38" y="24"/>
                    </a:moveTo>
                    <a:cubicBezTo>
                      <a:pt x="36" y="24"/>
                      <a:pt x="36" y="24"/>
                      <a:pt x="36" y="24"/>
                    </a:cubicBezTo>
                    <a:cubicBezTo>
                      <a:pt x="34" y="29"/>
                      <a:pt x="29" y="33"/>
                      <a:pt x="22" y="33"/>
                    </a:cubicBezTo>
                    <a:cubicBezTo>
                      <a:pt x="20" y="33"/>
                      <a:pt x="17" y="32"/>
                      <a:pt x="15" y="31"/>
                    </a:cubicBezTo>
                    <a:cubicBezTo>
                      <a:pt x="8" y="29"/>
                      <a:pt x="3" y="22"/>
                      <a:pt x="3" y="16"/>
                    </a:cubicBezTo>
                    <a:cubicBezTo>
                      <a:pt x="3" y="15"/>
                      <a:pt x="3" y="13"/>
                      <a:pt x="4" y="12"/>
                    </a:cubicBezTo>
                    <a:cubicBezTo>
                      <a:pt x="6" y="7"/>
                      <a:pt x="12" y="3"/>
                      <a:pt x="18" y="3"/>
                    </a:cubicBezTo>
                    <a:cubicBezTo>
                      <a:pt x="20" y="3"/>
                      <a:pt x="23" y="3"/>
                      <a:pt x="25" y="4"/>
                    </a:cubicBezTo>
                    <a:cubicBezTo>
                      <a:pt x="32" y="7"/>
                      <a:pt x="37" y="13"/>
                      <a:pt x="37" y="20"/>
                    </a:cubicBezTo>
                    <a:cubicBezTo>
                      <a:pt x="37" y="21"/>
                      <a:pt x="37" y="22"/>
                      <a:pt x="36" y="24"/>
                    </a:cubicBezTo>
                    <a:cubicBezTo>
                      <a:pt x="38" y="24"/>
                      <a:pt x="38" y="24"/>
                      <a:pt x="38" y="24"/>
                    </a:cubicBezTo>
                    <a:cubicBezTo>
                      <a:pt x="39" y="25"/>
                      <a:pt x="39" y="25"/>
                      <a:pt x="39" y="25"/>
                    </a:cubicBezTo>
                    <a:cubicBezTo>
                      <a:pt x="40" y="23"/>
                      <a:pt x="40" y="21"/>
                      <a:pt x="40" y="20"/>
                    </a:cubicBezTo>
                    <a:cubicBezTo>
                      <a:pt x="40" y="12"/>
                      <a:pt x="35" y="4"/>
                      <a:pt x="26" y="1"/>
                    </a:cubicBezTo>
                    <a:cubicBezTo>
                      <a:pt x="24" y="0"/>
                      <a:pt x="21" y="0"/>
                      <a:pt x="18" y="0"/>
                    </a:cubicBezTo>
                    <a:cubicBezTo>
                      <a:pt x="11" y="0"/>
                      <a:pt x="3" y="4"/>
                      <a:pt x="1" y="11"/>
                    </a:cubicBezTo>
                    <a:cubicBezTo>
                      <a:pt x="0" y="13"/>
                      <a:pt x="0" y="14"/>
                      <a:pt x="0" y="16"/>
                    </a:cubicBezTo>
                    <a:cubicBezTo>
                      <a:pt x="0" y="24"/>
                      <a:pt x="6" y="31"/>
                      <a:pt x="14" y="34"/>
                    </a:cubicBezTo>
                    <a:cubicBezTo>
                      <a:pt x="17" y="35"/>
                      <a:pt x="19" y="36"/>
                      <a:pt x="22" y="36"/>
                    </a:cubicBezTo>
                    <a:cubicBezTo>
                      <a:pt x="30" y="36"/>
                      <a:pt x="37" y="32"/>
                      <a:pt x="39" y="25"/>
                    </a:cubicBezTo>
                    <a:lnTo>
                      <a:pt x="38" y="2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0" name="Freeform 182"/>
              <p:cNvSpPr>
                <a:spLocks/>
              </p:cNvSpPr>
              <p:nvPr/>
            </p:nvSpPr>
            <p:spPr bwMode="auto">
              <a:xfrm>
                <a:off x="10904539" y="2833688"/>
                <a:ext cx="836613" cy="1071563"/>
              </a:xfrm>
              <a:custGeom>
                <a:avLst/>
                <a:gdLst>
                  <a:gd name="T0" fmla="*/ 254 w 254"/>
                  <a:gd name="T1" fmla="*/ 281 h 327"/>
                  <a:gd name="T2" fmla="*/ 0 w 254"/>
                  <a:gd name="T3" fmla="*/ 132 h 327"/>
                  <a:gd name="T4" fmla="*/ 0 w 254"/>
                  <a:gd name="T5" fmla="*/ 6 h 327"/>
                  <a:gd name="T6" fmla="*/ 195 w 254"/>
                  <a:gd name="T7" fmla="*/ 0 h 327"/>
                  <a:gd name="T8" fmla="*/ 197 w 254"/>
                  <a:gd name="T9" fmla="*/ 14 h 327"/>
                  <a:gd name="T10" fmla="*/ 254 w 254"/>
                  <a:gd name="T11" fmla="*/ 281 h 327"/>
                </a:gdLst>
                <a:ahLst/>
                <a:cxnLst>
                  <a:cxn ang="0">
                    <a:pos x="T0" y="T1"/>
                  </a:cxn>
                  <a:cxn ang="0">
                    <a:pos x="T2" y="T3"/>
                  </a:cxn>
                  <a:cxn ang="0">
                    <a:pos x="T4" y="T5"/>
                  </a:cxn>
                  <a:cxn ang="0">
                    <a:pos x="T6" y="T7"/>
                  </a:cxn>
                  <a:cxn ang="0">
                    <a:pos x="T8" y="T9"/>
                  </a:cxn>
                  <a:cxn ang="0">
                    <a:pos x="T10" y="T11"/>
                  </a:cxn>
                </a:cxnLst>
                <a:rect l="0" t="0" r="r" b="b"/>
                <a:pathLst>
                  <a:path w="254" h="327">
                    <a:moveTo>
                      <a:pt x="254" y="281"/>
                    </a:moveTo>
                    <a:cubicBezTo>
                      <a:pt x="103" y="327"/>
                      <a:pt x="0" y="132"/>
                      <a:pt x="0" y="132"/>
                    </a:cubicBezTo>
                    <a:cubicBezTo>
                      <a:pt x="0" y="6"/>
                      <a:pt x="0" y="6"/>
                      <a:pt x="0" y="6"/>
                    </a:cubicBezTo>
                    <a:cubicBezTo>
                      <a:pt x="195" y="0"/>
                      <a:pt x="195" y="0"/>
                      <a:pt x="195" y="0"/>
                    </a:cubicBezTo>
                    <a:cubicBezTo>
                      <a:pt x="197" y="14"/>
                      <a:pt x="197" y="14"/>
                      <a:pt x="197" y="14"/>
                    </a:cubicBezTo>
                    <a:cubicBezTo>
                      <a:pt x="197" y="164"/>
                      <a:pt x="184" y="230"/>
                      <a:pt x="254" y="281"/>
                    </a:cubicBezTo>
                  </a:path>
                </a:pathLst>
              </a:custGeom>
              <a:solidFill>
                <a:srgbClr val="231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1" name="Freeform 183"/>
              <p:cNvSpPr>
                <a:spLocks/>
              </p:cNvSpPr>
              <p:nvPr/>
            </p:nvSpPr>
            <p:spPr bwMode="auto">
              <a:xfrm>
                <a:off x="10375901" y="2833688"/>
                <a:ext cx="835025" cy="1071563"/>
              </a:xfrm>
              <a:custGeom>
                <a:avLst/>
                <a:gdLst>
                  <a:gd name="T0" fmla="*/ 0 w 254"/>
                  <a:gd name="T1" fmla="*/ 281 h 327"/>
                  <a:gd name="T2" fmla="*/ 254 w 254"/>
                  <a:gd name="T3" fmla="*/ 132 h 327"/>
                  <a:gd name="T4" fmla="*/ 254 w 254"/>
                  <a:gd name="T5" fmla="*/ 6 h 327"/>
                  <a:gd name="T6" fmla="*/ 59 w 254"/>
                  <a:gd name="T7" fmla="*/ 0 h 327"/>
                  <a:gd name="T8" fmla="*/ 57 w 254"/>
                  <a:gd name="T9" fmla="*/ 16 h 327"/>
                  <a:gd name="T10" fmla="*/ 0 w 254"/>
                  <a:gd name="T11" fmla="*/ 281 h 327"/>
                </a:gdLst>
                <a:ahLst/>
                <a:cxnLst>
                  <a:cxn ang="0">
                    <a:pos x="T0" y="T1"/>
                  </a:cxn>
                  <a:cxn ang="0">
                    <a:pos x="T2" y="T3"/>
                  </a:cxn>
                  <a:cxn ang="0">
                    <a:pos x="T4" y="T5"/>
                  </a:cxn>
                  <a:cxn ang="0">
                    <a:pos x="T6" y="T7"/>
                  </a:cxn>
                  <a:cxn ang="0">
                    <a:pos x="T8" y="T9"/>
                  </a:cxn>
                  <a:cxn ang="0">
                    <a:pos x="T10" y="T11"/>
                  </a:cxn>
                </a:cxnLst>
                <a:rect l="0" t="0" r="r" b="b"/>
                <a:pathLst>
                  <a:path w="254" h="327">
                    <a:moveTo>
                      <a:pt x="0" y="281"/>
                    </a:moveTo>
                    <a:cubicBezTo>
                      <a:pt x="152" y="327"/>
                      <a:pt x="254" y="132"/>
                      <a:pt x="254" y="132"/>
                    </a:cubicBezTo>
                    <a:cubicBezTo>
                      <a:pt x="254" y="6"/>
                      <a:pt x="254" y="6"/>
                      <a:pt x="254" y="6"/>
                    </a:cubicBezTo>
                    <a:cubicBezTo>
                      <a:pt x="59" y="0"/>
                      <a:pt x="59" y="0"/>
                      <a:pt x="59" y="0"/>
                    </a:cubicBezTo>
                    <a:cubicBezTo>
                      <a:pt x="57" y="16"/>
                      <a:pt x="57" y="16"/>
                      <a:pt x="57" y="16"/>
                    </a:cubicBezTo>
                    <a:cubicBezTo>
                      <a:pt x="57" y="165"/>
                      <a:pt x="70" y="233"/>
                      <a:pt x="0" y="281"/>
                    </a:cubicBezTo>
                  </a:path>
                </a:pathLst>
              </a:custGeom>
              <a:solidFill>
                <a:srgbClr val="231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2" name="Oval 184"/>
              <p:cNvSpPr>
                <a:spLocks noChangeArrowheads="1"/>
              </p:cNvSpPr>
              <p:nvPr/>
            </p:nvSpPr>
            <p:spPr bwMode="auto">
              <a:xfrm>
                <a:off x="10507664" y="2909888"/>
                <a:ext cx="258763" cy="261938"/>
              </a:xfrm>
              <a:prstGeom prst="ellipse">
                <a:avLst/>
              </a:prstGeom>
              <a:solidFill>
                <a:srgbClr val="CF9D5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3" name="Oval 185"/>
              <p:cNvSpPr>
                <a:spLocks noChangeArrowheads="1"/>
              </p:cNvSpPr>
              <p:nvPr/>
            </p:nvSpPr>
            <p:spPr bwMode="auto">
              <a:xfrm>
                <a:off x="11345864" y="2909888"/>
                <a:ext cx="263525" cy="261938"/>
              </a:xfrm>
              <a:prstGeom prst="ellipse">
                <a:avLst/>
              </a:prstGeom>
              <a:solidFill>
                <a:srgbClr val="E0AB6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4" name="Freeform 186"/>
              <p:cNvSpPr>
                <a:spLocks/>
              </p:cNvSpPr>
              <p:nvPr/>
            </p:nvSpPr>
            <p:spPr bwMode="auto">
              <a:xfrm>
                <a:off x="10398126" y="3306763"/>
                <a:ext cx="1325563" cy="677863"/>
              </a:xfrm>
              <a:custGeom>
                <a:avLst/>
                <a:gdLst>
                  <a:gd name="T0" fmla="*/ 328 w 403"/>
                  <a:gd name="T1" fmla="*/ 103 h 207"/>
                  <a:gd name="T2" fmla="*/ 287 w 403"/>
                  <a:gd name="T3" fmla="*/ 103 h 207"/>
                  <a:gd name="T4" fmla="*/ 276 w 403"/>
                  <a:gd name="T5" fmla="*/ 92 h 207"/>
                  <a:gd name="T6" fmla="*/ 276 w 403"/>
                  <a:gd name="T7" fmla="*/ 0 h 207"/>
                  <a:gd name="T8" fmla="*/ 127 w 403"/>
                  <a:gd name="T9" fmla="*/ 0 h 207"/>
                  <a:gd name="T10" fmla="*/ 127 w 403"/>
                  <a:gd name="T11" fmla="*/ 92 h 207"/>
                  <a:gd name="T12" fmla="*/ 116 w 403"/>
                  <a:gd name="T13" fmla="*/ 103 h 207"/>
                  <a:gd name="T14" fmla="*/ 75 w 403"/>
                  <a:gd name="T15" fmla="*/ 103 h 207"/>
                  <a:gd name="T16" fmla="*/ 0 w 403"/>
                  <a:gd name="T17" fmla="*/ 177 h 207"/>
                  <a:gd name="T18" fmla="*/ 0 w 403"/>
                  <a:gd name="T19" fmla="*/ 207 h 207"/>
                  <a:gd name="T20" fmla="*/ 403 w 403"/>
                  <a:gd name="T21" fmla="*/ 207 h 207"/>
                  <a:gd name="T22" fmla="*/ 403 w 403"/>
                  <a:gd name="T23" fmla="*/ 177 h 207"/>
                  <a:gd name="T24" fmla="*/ 328 w 403"/>
                  <a:gd name="T25" fmla="*/ 103 h 2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03" h="207">
                    <a:moveTo>
                      <a:pt x="328" y="103"/>
                    </a:moveTo>
                    <a:cubicBezTo>
                      <a:pt x="287" y="103"/>
                      <a:pt x="287" y="103"/>
                      <a:pt x="287" y="103"/>
                    </a:cubicBezTo>
                    <a:cubicBezTo>
                      <a:pt x="281" y="103"/>
                      <a:pt x="276" y="98"/>
                      <a:pt x="276" y="92"/>
                    </a:cubicBezTo>
                    <a:cubicBezTo>
                      <a:pt x="276" y="0"/>
                      <a:pt x="276" y="0"/>
                      <a:pt x="276" y="0"/>
                    </a:cubicBezTo>
                    <a:cubicBezTo>
                      <a:pt x="127" y="0"/>
                      <a:pt x="127" y="0"/>
                      <a:pt x="127" y="0"/>
                    </a:cubicBezTo>
                    <a:cubicBezTo>
                      <a:pt x="127" y="92"/>
                      <a:pt x="127" y="92"/>
                      <a:pt x="127" y="92"/>
                    </a:cubicBezTo>
                    <a:cubicBezTo>
                      <a:pt x="127" y="98"/>
                      <a:pt x="122" y="103"/>
                      <a:pt x="116" y="103"/>
                    </a:cubicBezTo>
                    <a:cubicBezTo>
                      <a:pt x="75" y="103"/>
                      <a:pt x="75" y="103"/>
                      <a:pt x="75" y="103"/>
                    </a:cubicBezTo>
                    <a:cubicBezTo>
                      <a:pt x="34" y="103"/>
                      <a:pt x="0" y="136"/>
                      <a:pt x="0" y="177"/>
                    </a:cubicBezTo>
                    <a:cubicBezTo>
                      <a:pt x="0" y="207"/>
                      <a:pt x="0" y="207"/>
                      <a:pt x="0" y="207"/>
                    </a:cubicBezTo>
                    <a:cubicBezTo>
                      <a:pt x="403" y="207"/>
                      <a:pt x="403" y="207"/>
                      <a:pt x="403" y="207"/>
                    </a:cubicBezTo>
                    <a:cubicBezTo>
                      <a:pt x="403" y="177"/>
                      <a:pt x="403" y="177"/>
                      <a:pt x="403" y="177"/>
                    </a:cubicBezTo>
                    <a:cubicBezTo>
                      <a:pt x="403" y="136"/>
                      <a:pt x="369" y="103"/>
                      <a:pt x="328" y="103"/>
                    </a:cubicBezTo>
                  </a:path>
                </a:pathLst>
              </a:custGeom>
              <a:solidFill>
                <a:srgbClr val="CF9D5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5" name="Freeform 187"/>
              <p:cNvSpPr>
                <a:spLocks/>
              </p:cNvSpPr>
              <p:nvPr/>
            </p:nvSpPr>
            <p:spPr bwMode="auto">
              <a:xfrm>
                <a:off x="11395076" y="3643313"/>
                <a:ext cx="328613" cy="577850"/>
              </a:xfrm>
              <a:custGeom>
                <a:avLst/>
                <a:gdLst>
                  <a:gd name="T0" fmla="*/ 100 w 100"/>
                  <a:gd name="T1" fmla="*/ 142 h 176"/>
                  <a:gd name="T2" fmla="*/ 100 w 100"/>
                  <a:gd name="T3" fmla="*/ 74 h 176"/>
                  <a:gd name="T4" fmla="*/ 25 w 100"/>
                  <a:gd name="T5" fmla="*/ 0 h 176"/>
                  <a:gd name="T6" fmla="*/ 0 w 100"/>
                  <a:gd name="T7" fmla="*/ 0 h 176"/>
                  <a:gd name="T8" fmla="*/ 0 w 100"/>
                  <a:gd name="T9" fmla="*/ 176 h 176"/>
                  <a:gd name="T10" fmla="*/ 100 w 100"/>
                  <a:gd name="T11" fmla="*/ 142 h 176"/>
                </a:gdLst>
                <a:ahLst/>
                <a:cxnLst>
                  <a:cxn ang="0">
                    <a:pos x="T0" y="T1"/>
                  </a:cxn>
                  <a:cxn ang="0">
                    <a:pos x="T2" y="T3"/>
                  </a:cxn>
                  <a:cxn ang="0">
                    <a:pos x="T4" y="T5"/>
                  </a:cxn>
                  <a:cxn ang="0">
                    <a:pos x="T6" y="T7"/>
                  </a:cxn>
                  <a:cxn ang="0">
                    <a:pos x="T8" y="T9"/>
                  </a:cxn>
                  <a:cxn ang="0">
                    <a:pos x="T10" y="T11"/>
                  </a:cxn>
                </a:cxnLst>
                <a:rect l="0" t="0" r="r" b="b"/>
                <a:pathLst>
                  <a:path w="100" h="176">
                    <a:moveTo>
                      <a:pt x="100" y="142"/>
                    </a:moveTo>
                    <a:cubicBezTo>
                      <a:pt x="100" y="74"/>
                      <a:pt x="100" y="74"/>
                      <a:pt x="100" y="74"/>
                    </a:cubicBezTo>
                    <a:cubicBezTo>
                      <a:pt x="100" y="33"/>
                      <a:pt x="66" y="0"/>
                      <a:pt x="25" y="0"/>
                    </a:cubicBezTo>
                    <a:cubicBezTo>
                      <a:pt x="0" y="0"/>
                      <a:pt x="0" y="0"/>
                      <a:pt x="0" y="0"/>
                    </a:cubicBezTo>
                    <a:cubicBezTo>
                      <a:pt x="0" y="176"/>
                      <a:pt x="0" y="176"/>
                      <a:pt x="0" y="176"/>
                    </a:cubicBezTo>
                    <a:cubicBezTo>
                      <a:pt x="100" y="142"/>
                      <a:pt x="100" y="142"/>
                      <a:pt x="100" y="142"/>
                    </a:cubicBezTo>
                  </a:path>
                </a:pathLst>
              </a:custGeom>
              <a:solidFill>
                <a:srgbClr val="B9D53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6" name="Freeform 188"/>
              <p:cNvSpPr>
                <a:spLocks/>
              </p:cNvSpPr>
              <p:nvPr/>
            </p:nvSpPr>
            <p:spPr bwMode="auto">
              <a:xfrm>
                <a:off x="10398126" y="3643313"/>
                <a:ext cx="315913" cy="577850"/>
              </a:xfrm>
              <a:custGeom>
                <a:avLst/>
                <a:gdLst>
                  <a:gd name="T0" fmla="*/ 96 w 96"/>
                  <a:gd name="T1" fmla="*/ 176 h 176"/>
                  <a:gd name="T2" fmla="*/ 96 w 96"/>
                  <a:gd name="T3" fmla="*/ 0 h 176"/>
                  <a:gd name="T4" fmla="*/ 75 w 96"/>
                  <a:gd name="T5" fmla="*/ 0 h 176"/>
                  <a:gd name="T6" fmla="*/ 0 w 96"/>
                  <a:gd name="T7" fmla="*/ 74 h 176"/>
                  <a:gd name="T8" fmla="*/ 0 w 96"/>
                  <a:gd name="T9" fmla="*/ 142 h 176"/>
                  <a:gd name="T10" fmla="*/ 96 w 96"/>
                  <a:gd name="T11" fmla="*/ 176 h 176"/>
                </a:gdLst>
                <a:ahLst/>
                <a:cxnLst>
                  <a:cxn ang="0">
                    <a:pos x="T0" y="T1"/>
                  </a:cxn>
                  <a:cxn ang="0">
                    <a:pos x="T2" y="T3"/>
                  </a:cxn>
                  <a:cxn ang="0">
                    <a:pos x="T4" y="T5"/>
                  </a:cxn>
                  <a:cxn ang="0">
                    <a:pos x="T6" y="T7"/>
                  </a:cxn>
                  <a:cxn ang="0">
                    <a:pos x="T8" y="T9"/>
                  </a:cxn>
                  <a:cxn ang="0">
                    <a:pos x="T10" y="T11"/>
                  </a:cxn>
                </a:cxnLst>
                <a:rect l="0" t="0" r="r" b="b"/>
                <a:pathLst>
                  <a:path w="96" h="176">
                    <a:moveTo>
                      <a:pt x="96" y="176"/>
                    </a:moveTo>
                    <a:cubicBezTo>
                      <a:pt x="96" y="0"/>
                      <a:pt x="96" y="0"/>
                      <a:pt x="96" y="0"/>
                    </a:cubicBezTo>
                    <a:cubicBezTo>
                      <a:pt x="75" y="0"/>
                      <a:pt x="75" y="0"/>
                      <a:pt x="75" y="0"/>
                    </a:cubicBezTo>
                    <a:cubicBezTo>
                      <a:pt x="34" y="0"/>
                      <a:pt x="0" y="33"/>
                      <a:pt x="0" y="74"/>
                    </a:cubicBezTo>
                    <a:cubicBezTo>
                      <a:pt x="0" y="142"/>
                      <a:pt x="0" y="142"/>
                      <a:pt x="0" y="142"/>
                    </a:cubicBezTo>
                    <a:cubicBezTo>
                      <a:pt x="96" y="176"/>
                      <a:pt x="96" y="176"/>
                      <a:pt x="96" y="176"/>
                    </a:cubicBezTo>
                  </a:path>
                </a:pathLst>
              </a:custGeom>
              <a:solidFill>
                <a:srgbClr val="B9D53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7" name="Freeform 189"/>
              <p:cNvSpPr>
                <a:spLocks/>
              </p:cNvSpPr>
              <p:nvPr/>
            </p:nvSpPr>
            <p:spPr bwMode="auto">
              <a:xfrm>
                <a:off x="10747376" y="3643313"/>
                <a:ext cx="355600" cy="331788"/>
              </a:xfrm>
              <a:custGeom>
                <a:avLst/>
                <a:gdLst>
                  <a:gd name="T0" fmla="*/ 0 w 108"/>
                  <a:gd name="T1" fmla="*/ 0 h 101"/>
                  <a:gd name="T2" fmla="*/ 0 w 108"/>
                  <a:gd name="T3" fmla="*/ 0 h 101"/>
                  <a:gd name="T4" fmla="*/ 0 w 108"/>
                  <a:gd name="T5" fmla="*/ 101 h 101"/>
                  <a:gd name="T6" fmla="*/ 108 w 108"/>
                  <a:gd name="T7" fmla="*/ 101 h 101"/>
                  <a:gd name="T8" fmla="*/ 108 w 108"/>
                  <a:gd name="T9" fmla="*/ 101 h 101"/>
                  <a:gd name="T10" fmla="*/ 0 w 108"/>
                  <a:gd name="T11" fmla="*/ 0 h 101"/>
                </a:gdLst>
                <a:ahLst/>
                <a:cxnLst>
                  <a:cxn ang="0">
                    <a:pos x="T0" y="T1"/>
                  </a:cxn>
                  <a:cxn ang="0">
                    <a:pos x="T2" y="T3"/>
                  </a:cxn>
                  <a:cxn ang="0">
                    <a:pos x="T4" y="T5"/>
                  </a:cxn>
                  <a:cxn ang="0">
                    <a:pos x="T6" y="T7"/>
                  </a:cxn>
                  <a:cxn ang="0">
                    <a:pos x="T8" y="T9"/>
                  </a:cxn>
                  <a:cxn ang="0">
                    <a:pos x="T10" y="T11"/>
                  </a:cxn>
                </a:cxnLst>
                <a:rect l="0" t="0" r="r" b="b"/>
                <a:pathLst>
                  <a:path w="108" h="101">
                    <a:moveTo>
                      <a:pt x="0" y="0"/>
                    </a:moveTo>
                    <a:cubicBezTo>
                      <a:pt x="0" y="0"/>
                      <a:pt x="0" y="0"/>
                      <a:pt x="0" y="0"/>
                    </a:cubicBezTo>
                    <a:cubicBezTo>
                      <a:pt x="0" y="101"/>
                      <a:pt x="0" y="101"/>
                      <a:pt x="0" y="101"/>
                    </a:cubicBezTo>
                    <a:cubicBezTo>
                      <a:pt x="108" y="101"/>
                      <a:pt x="108" y="101"/>
                      <a:pt x="108" y="101"/>
                    </a:cubicBezTo>
                    <a:cubicBezTo>
                      <a:pt x="108" y="101"/>
                      <a:pt x="108" y="101"/>
                      <a:pt x="108" y="101"/>
                    </a:cubicBezTo>
                    <a:cubicBezTo>
                      <a:pt x="63" y="85"/>
                      <a:pt x="21" y="59"/>
                      <a:pt x="0" y="0"/>
                    </a:cubicBezTo>
                  </a:path>
                </a:pathLst>
              </a:custGeom>
              <a:solidFill>
                <a:srgbClr val="B78D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8" name="Freeform 190"/>
              <p:cNvSpPr>
                <a:spLocks/>
              </p:cNvSpPr>
              <p:nvPr/>
            </p:nvSpPr>
            <p:spPr bwMode="auto">
              <a:xfrm>
                <a:off x="10812464" y="3411538"/>
                <a:ext cx="3175" cy="3175"/>
              </a:xfrm>
              <a:custGeom>
                <a:avLst/>
                <a:gdLst>
                  <a:gd name="T0" fmla="*/ 0 w 1"/>
                  <a:gd name="T1" fmla="*/ 0 h 1"/>
                  <a:gd name="T2" fmla="*/ 1 w 1"/>
                  <a:gd name="T3" fmla="*/ 1 h 1"/>
                  <a:gd name="T4" fmla="*/ 1 w 1"/>
                  <a:gd name="T5" fmla="*/ 1 h 1"/>
                  <a:gd name="T6" fmla="*/ 0 w 1"/>
                  <a:gd name="T7" fmla="*/ 0 h 1"/>
                </a:gdLst>
                <a:ahLst/>
                <a:cxnLst>
                  <a:cxn ang="0">
                    <a:pos x="T0" y="T1"/>
                  </a:cxn>
                  <a:cxn ang="0">
                    <a:pos x="T2" y="T3"/>
                  </a:cxn>
                  <a:cxn ang="0">
                    <a:pos x="T4" y="T5"/>
                  </a:cxn>
                  <a:cxn ang="0">
                    <a:pos x="T6" y="T7"/>
                  </a:cxn>
                </a:cxnLst>
                <a:rect l="0" t="0" r="r" b="b"/>
                <a:pathLst>
                  <a:path w="1" h="1">
                    <a:moveTo>
                      <a:pt x="0" y="0"/>
                    </a:moveTo>
                    <a:cubicBezTo>
                      <a:pt x="1" y="1"/>
                      <a:pt x="1" y="1"/>
                      <a:pt x="1" y="1"/>
                    </a:cubicBezTo>
                    <a:cubicBezTo>
                      <a:pt x="1" y="1"/>
                      <a:pt x="1" y="1"/>
                      <a:pt x="1" y="1"/>
                    </a:cubicBezTo>
                    <a:cubicBezTo>
                      <a:pt x="1" y="1"/>
                      <a:pt x="1" y="1"/>
                      <a:pt x="0" y="0"/>
                    </a:cubicBezTo>
                  </a:path>
                </a:pathLst>
              </a:custGeom>
              <a:solidFill>
                <a:srgbClr val="231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9" name="Freeform 191"/>
              <p:cNvSpPr>
                <a:spLocks/>
              </p:cNvSpPr>
              <p:nvPr/>
            </p:nvSpPr>
            <p:spPr bwMode="auto">
              <a:xfrm>
                <a:off x="10815639" y="3411538"/>
                <a:ext cx="527050" cy="231775"/>
              </a:xfrm>
              <a:custGeom>
                <a:avLst/>
                <a:gdLst>
                  <a:gd name="T0" fmla="*/ 148 w 160"/>
                  <a:gd name="T1" fmla="*/ 0 h 71"/>
                  <a:gd name="T2" fmla="*/ 111 w 160"/>
                  <a:gd name="T3" fmla="*/ 16 h 71"/>
                  <a:gd name="T4" fmla="*/ 104 w 160"/>
                  <a:gd name="T5" fmla="*/ 27 h 71"/>
                  <a:gd name="T6" fmla="*/ 84 w 160"/>
                  <a:gd name="T7" fmla="*/ 35 h 71"/>
                  <a:gd name="T8" fmla="*/ 63 w 160"/>
                  <a:gd name="T9" fmla="*/ 35 h 71"/>
                  <a:gd name="T10" fmla="*/ 36 w 160"/>
                  <a:gd name="T11" fmla="*/ 16 h 71"/>
                  <a:gd name="T12" fmla="*/ 0 w 160"/>
                  <a:gd name="T13" fmla="*/ 1 h 71"/>
                  <a:gd name="T14" fmla="*/ 0 w 160"/>
                  <a:gd name="T15" fmla="*/ 1 h 71"/>
                  <a:gd name="T16" fmla="*/ 148 w 160"/>
                  <a:gd name="T17" fmla="*/ 71 h 71"/>
                  <a:gd name="T18" fmla="*/ 160 w 160"/>
                  <a:gd name="T19" fmla="*/ 71 h 71"/>
                  <a:gd name="T20" fmla="*/ 160 w 160"/>
                  <a:gd name="T21" fmla="*/ 71 h 71"/>
                  <a:gd name="T22" fmla="*/ 159 w 160"/>
                  <a:gd name="T23" fmla="*/ 71 h 71"/>
                  <a:gd name="T24" fmla="*/ 148 w 160"/>
                  <a:gd name="T25" fmla="*/ 60 h 71"/>
                  <a:gd name="T26" fmla="*/ 148 w 160"/>
                  <a:gd name="T27" fmla="*/ 0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60" h="71">
                    <a:moveTo>
                      <a:pt x="148" y="0"/>
                    </a:moveTo>
                    <a:cubicBezTo>
                      <a:pt x="136" y="7"/>
                      <a:pt x="124" y="12"/>
                      <a:pt x="111" y="16"/>
                    </a:cubicBezTo>
                    <a:cubicBezTo>
                      <a:pt x="110" y="20"/>
                      <a:pt x="107" y="24"/>
                      <a:pt x="104" y="27"/>
                    </a:cubicBezTo>
                    <a:cubicBezTo>
                      <a:pt x="99" y="32"/>
                      <a:pt x="92" y="35"/>
                      <a:pt x="84" y="35"/>
                    </a:cubicBezTo>
                    <a:cubicBezTo>
                      <a:pt x="63" y="35"/>
                      <a:pt x="63" y="35"/>
                      <a:pt x="63" y="35"/>
                    </a:cubicBezTo>
                    <a:cubicBezTo>
                      <a:pt x="51" y="35"/>
                      <a:pt x="40" y="27"/>
                      <a:pt x="36" y="16"/>
                    </a:cubicBezTo>
                    <a:cubicBezTo>
                      <a:pt x="23" y="12"/>
                      <a:pt x="11" y="7"/>
                      <a:pt x="0" y="1"/>
                    </a:cubicBezTo>
                    <a:cubicBezTo>
                      <a:pt x="0" y="1"/>
                      <a:pt x="0" y="1"/>
                      <a:pt x="0" y="1"/>
                    </a:cubicBezTo>
                    <a:cubicBezTo>
                      <a:pt x="54" y="70"/>
                      <a:pt x="148" y="71"/>
                      <a:pt x="148" y="71"/>
                    </a:cubicBezTo>
                    <a:cubicBezTo>
                      <a:pt x="160" y="71"/>
                      <a:pt x="160" y="71"/>
                      <a:pt x="160" y="71"/>
                    </a:cubicBezTo>
                    <a:cubicBezTo>
                      <a:pt x="160" y="71"/>
                      <a:pt x="160" y="71"/>
                      <a:pt x="160" y="71"/>
                    </a:cubicBezTo>
                    <a:cubicBezTo>
                      <a:pt x="159" y="71"/>
                      <a:pt x="159" y="71"/>
                      <a:pt x="159" y="71"/>
                    </a:cubicBezTo>
                    <a:cubicBezTo>
                      <a:pt x="153" y="71"/>
                      <a:pt x="148" y="66"/>
                      <a:pt x="148" y="60"/>
                    </a:cubicBezTo>
                    <a:cubicBezTo>
                      <a:pt x="148" y="0"/>
                      <a:pt x="148" y="0"/>
                      <a:pt x="148" y="0"/>
                    </a:cubicBezTo>
                  </a:path>
                </a:pathLst>
              </a:custGeom>
              <a:solidFill>
                <a:srgbClr val="B78D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0" name="Freeform 192"/>
              <p:cNvSpPr>
                <a:spLocks/>
              </p:cNvSpPr>
              <p:nvPr/>
            </p:nvSpPr>
            <p:spPr bwMode="auto">
              <a:xfrm>
                <a:off x="10579101" y="2525713"/>
                <a:ext cx="957263" cy="1000125"/>
              </a:xfrm>
              <a:custGeom>
                <a:avLst/>
                <a:gdLst>
                  <a:gd name="T0" fmla="*/ 291 w 291"/>
                  <a:gd name="T1" fmla="*/ 145 h 305"/>
                  <a:gd name="T2" fmla="*/ 183 w 291"/>
                  <a:gd name="T3" fmla="*/ 286 h 305"/>
                  <a:gd name="T4" fmla="*/ 176 w 291"/>
                  <a:gd name="T5" fmla="*/ 297 h 305"/>
                  <a:gd name="T6" fmla="*/ 156 w 291"/>
                  <a:gd name="T7" fmla="*/ 305 h 305"/>
                  <a:gd name="T8" fmla="*/ 135 w 291"/>
                  <a:gd name="T9" fmla="*/ 305 h 305"/>
                  <a:gd name="T10" fmla="*/ 108 w 291"/>
                  <a:gd name="T11" fmla="*/ 286 h 305"/>
                  <a:gd name="T12" fmla="*/ 0 w 291"/>
                  <a:gd name="T13" fmla="*/ 145 h 305"/>
                  <a:gd name="T14" fmla="*/ 146 w 291"/>
                  <a:gd name="T15" fmla="*/ 0 h 305"/>
                  <a:gd name="T16" fmla="*/ 291 w 291"/>
                  <a:gd name="T17" fmla="*/ 145 h 3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1" h="305">
                    <a:moveTo>
                      <a:pt x="291" y="145"/>
                    </a:moveTo>
                    <a:cubicBezTo>
                      <a:pt x="291" y="213"/>
                      <a:pt x="245" y="269"/>
                      <a:pt x="183" y="286"/>
                    </a:cubicBezTo>
                    <a:cubicBezTo>
                      <a:pt x="182" y="290"/>
                      <a:pt x="179" y="294"/>
                      <a:pt x="176" y="297"/>
                    </a:cubicBezTo>
                    <a:cubicBezTo>
                      <a:pt x="171" y="302"/>
                      <a:pt x="164" y="305"/>
                      <a:pt x="156" y="305"/>
                    </a:cubicBezTo>
                    <a:cubicBezTo>
                      <a:pt x="135" y="305"/>
                      <a:pt x="135" y="305"/>
                      <a:pt x="135" y="305"/>
                    </a:cubicBezTo>
                    <a:cubicBezTo>
                      <a:pt x="123" y="305"/>
                      <a:pt x="112" y="297"/>
                      <a:pt x="108" y="286"/>
                    </a:cubicBezTo>
                    <a:cubicBezTo>
                      <a:pt x="46" y="269"/>
                      <a:pt x="0" y="213"/>
                      <a:pt x="0" y="145"/>
                    </a:cubicBezTo>
                    <a:cubicBezTo>
                      <a:pt x="0" y="65"/>
                      <a:pt x="65" y="0"/>
                      <a:pt x="146" y="0"/>
                    </a:cubicBezTo>
                    <a:cubicBezTo>
                      <a:pt x="226" y="0"/>
                      <a:pt x="291" y="65"/>
                      <a:pt x="291" y="145"/>
                    </a:cubicBezTo>
                  </a:path>
                </a:pathLst>
              </a:custGeom>
              <a:solidFill>
                <a:srgbClr val="CF9D5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1" name="Freeform 193"/>
              <p:cNvSpPr>
                <a:spLocks/>
              </p:cNvSpPr>
              <p:nvPr/>
            </p:nvSpPr>
            <p:spPr bwMode="auto">
              <a:xfrm>
                <a:off x="10579101" y="2574925"/>
                <a:ext cx="266700" cy="825500"/>
              </a:xfrm>
              <a:custGeom>
                <a:avLst/>
                <a:gdLst>
                  <a:gd name="T0" fmla="*/ 46 w 81"/>
                  <a:gd name="T1" fmla="*/ 82 h 252"/>
                  <a:gd name="T2" fmla="*/ 81 w 81"/>
                  <a:gd name="T3" fmla="*/ 0 h 252"/>
                  <a:gd name="T4" fmla="*/ 0 w 81"/>
                  <a:gd name="T5" fmla="*/ 130 h 252"/>
                  <a:gd name="T6" fmla="*/ 66 w 81"/>
                  <a:gd name="T7" fmla="*/ 252 h 252"/>
                  <a:gd name="T8" fmla="*/ 46 w 81"/>
                  <a:gd name="T9" fmla="*/ 82 h 252"/>
                </a:gdLst>
                <a:ahLst/>
                <a:cxnLst>
                  <a:cxn ang="0">
                    <a:pos x="T0" y="T1"/>
                  </a:cxn>
                  <a:cxn ang="0">
                    <a:pos x="T2" y="T3"/>
                  </a:cxn>
                  <a:cxn ang="0">
                    <a:pos x="T4" y="T5"/>
                  </a:cxn>
                  <a:cxn ang="0">
                    <a:pos x="T6" y="T7"/>
                  </a:cxn>
                  <a:cxn ang="0">
                    <a:pos x="T8" y="T9"/>
                  </a:cxn>
                </a:cxnLst>
                <a:rect l="0" t="0" r="r" b="b"/>
                <a:pathLst>
                  <a:path w="81" h="252">
                    <a:moveTo>
                      <a:pt x="46" y="82"/>
                    </a:moveTo>
                    <a:cubicBezTo>
                      <a:pt x="52" y="52"/>
                      <a:pt x="65" y="25"/>
                      <a:pt x="81" y="0"/>
                    </a:cubicBezTo>
                    <a:cubicBezTo>
                      <a:pt x="33" y="24"/>
                      <a:pt x="0" y="73"/>
                      <a:pt x="0" y="130"/>
                    </a:cubicBezTo>
                    <a:cubicBezTo>
                      <a:pt x="0" y="181"/>
                      <a:pt x="26" y="226"/>
                      <a:pt x="66" y="252"/>
                    </a:cubicBezTo>
                    <a:cubicBezTo>
                      <a:pt x="38" y="202"/>
                      <a:pt x="35" y="135"/>
                      <a:pt x="46" y="82"/>
                    </a:cubicBezTo>
                  </a:path>
                </a:pathLst>
              </a:custGeom>
              <a:solidFill>
                <a:srgbClr val="E0AB6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2" name="Freeform 194"/>
              <p:cNvSpPr>
                <a:spLocks/>
              </p:cNvSpPr>
              <p:nvPr/>
            </p:nvSpPr>
            <p:spPr bwMode="auto">
              <a:xfrm>
                <a:off x="10980739" y="2987675"/>
                <a:ext cx="73025" cy="206375"/>
              </a:xfrm>
              <a:custGeom>
                <a:avLst/>
                <a:gdLst>
                  <a:gd name="T0" fmla="*/ 22 w 22"/>
                  <a:gd name="T1" fmla="*/ 63 h 63"/>
                  <a:gd name="T2" fmla="*/ 22 w 22"/>
                  <a:gd name="T3" fmla="*/ 0 h 63"/>
                  <a:gd name="T4" fmla="*/ 7 w 22"/>
                  <a:gd name="T5" fmla="*/ 13 h 63"/>
                  <a:gd name="T6" fmla="*/ 0 w 22"/>
                  <a:gd name="T7" fmla="*/ 63 h 63"/>
                  <a:gd name="T8" fmla="*/ 22 w 22"/>
                  <a:gd name="T9" fmla="*/ 63 h 63"/>
                </a:gdLst>
                <a:ahLst/>
                <a:cxnLst>
                  <a:cxn ang="0">
                    <a:pos x="T0" y="T1"/>
                  </a:cxn>
                  <a:cxn ang="0">
                    <a:pos x="T2" y="T3"/>
                  </a:cxn>
                  <a:cxn ang="0">
                    <a:pos x="T4" y="T5"/>
                  </a:cxn>
                  <a:cxn ang="0">
                    <a:pos x="T6" y="T7"/>
                  </a:cxn>
                  <a:cxn ang="0">
                    <a:pos x="T8" y="T9"/>
                  </a:cxn>
                </a:cxnLst>
                <a:rect l="0" t="0" r="r" b="b"/>
                <a:pathLst>
                  <a:path w="22" h="63">
                    <a:moveTo>
                      <a:pt x="22" y="63"/>
                    </a:moveTo>
                    <a:cubicBezTo>
                      <a:pt x="22" y="0"/>
                      <a:pt x="22" y="0"/>
                      <a:pt x="22" y="0"/>
                    </a:cubicBezTo>
                    <a:cubicBezTo>
                      <a:pt x="15" y="0"/>
                      <a:pt x="8" y="5"/>
                      <a:pt x="7" y="13"/>
                    </a:cubicBezTo>
                    <a:cubicBezTo>
                      <a:pt x="0" y="63"/>
                      <a:pt x="0" y="63"/>
                      <a:pt x="0" y="63"/>
                    </a:cubicBezTo>
                    <a:cubicBezTo>
                      <a:pt x="22" y="63"/>
                      <a:pt x="22" y="63"/>
                      <a:pt x="22" y="63"/>
                    </a:cubicBezTo>
                  </a:path>
                </a:pathLst>
              </a:custGeom>
              <a:solidFill>
                <a:srgbClr val="E0AB6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3" name="Freeform 195"/>
              <p:cNvSpPr>
                <a:spLocks/>
              </p:cNvSpPr>
              <p:nvPr/>
            </p:nvSpPr>
            <p:spPr bwMode="auto">
              <a:xfrm>
                <a:off x="10980739" y="3194050"/>
                <a:ext cx="161925" cy="42863"/>
              </a:xfrm>
              <a:custGeom>
                <a:avLst/>
                <a:gdLst>
                  <a:gd name="T0" fmla="*/ 49 w 49"/>
                  <a:gd name="T1" fmla="*/ 0 h 13"/>
                  <a:gd name="T2" fmla="*/ 22 w 49"/>
                  <a:gd name="T3" fmla="*/ 0 h 13"/>
                  <a:gd name="T4" fmla="*/ 0 w 49"/>
                  <a:gd name="T5" fmla="*/ 0 h 13"/>
                  <a:gd name="T6" fmla="*/ 0 w 49"/>
                  <a:gd name="T7" fmla="*/ 0 h 13"/>
                  <a:gd name="T8" fmla="*/ 24 w 49"/>
                  <a:gd name="T9" fmla="*/ 13 h 13"/>
                  <a:gd name="T10" fmla="*/ 49 w 49"/>
                  <a:gd name="T11" fmla="*/ 0 h 13"/>
                  <a:gd name="T12" fmla="*/ 49 w 49"/>
                  <a:gd name="T13" fmla="*/ 0 h 13"/>
                </a:gdLst>
                <a:ahLst/>
                <a:cxnLst>
                  <a:cxn ang="0">
                    <a:pos x="T0" y="T1"/>
                  </a:cxn>
                  <a:cxn ang="0">
                    <a:pos x="T2" y="T3"/>
                  </a:cxn>
                  <a:cxn ang="0">
                    <a:pos x="T4" y="T5"/>
                  </a:cxn>
                  <a:cxn ang="0">
                    <a:pos x="T6" y="T7"/>
                  </a:cxn>
                  <a:cxn ang="0">
                    <a:pos x="T8" y="T9"/>
                  </a:cxn>
                  <a:cxn ang="0">
                    <a:pos x="T10" y="T11"/>
                  </a:cxn>
                  <a:cxn ang="0">
                    <a:pos x="T12" y="T13"/>
                  </a:cxn>
                </a:cxnLst>
                <a:rect l="0" t="0" r="r" b="b"/>
                <a:pathLst>
                  <a:path w="49" h="13">
                    <a:moveTo>
                      <a:pt x="49" y="0"/>
                    </a:moveTo>
                    <a:cubicBezTo>
                      <a:pt x="22" y="0"/>
                      <a:pt x="22" y="0"/>
                      <a:pt x="22" y="0"/>
                    </a:cubicBezTo>
                    <a:cubicBezTo>
                      <a:pt x="0" y="0"/>
                      <a:pt x="0" y="0"/>
                      <a:pt x="0" y="0"/>
                    </a:cubicBezTo>
                    <a:cubicBezTo>
                      <a:pt x="0" y="0"/>
                      <a:pt x="0" y="0"/>
                      <a:pt x="0" y="0"/>
                    </a:cubicBezTo>
                    <a:cubicBezTo>
                      <a:pt x="6" y="8"/>
                      <a:pt x="14" y="13"/>
                      <a:pt x="24" y="13"/>
                    </a:cubicBezTo>
                    <a:cubicBezTo>
                      <a:pt x="35" y="13"/>
                      <a:pt x="43" y="8"/>
                      <a:pt x="49" y="0"/>
                    </a:cubicBezTo>
                    <a:cubicBezTo>
                      <a:pt x="49" y="0"/>
                      <a:pt x="49" y="0"/>
                      <a:pt x="49" y="0"/>
                    </a:cubicBezTo>
                  </a:path>
                </a:pathLst>
              </a:custGeom>
              <a:solidFill>
                <a:srgbClr val="B78D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4" name="Rectangle 196"/>
              <p:cNvSpPr>
                <a:spLocks noChangeArrowheads="1"/>
              </p:cNvSpPr>
              <p:nvPr/>
            </p:nvSpPr>
            <p:spPr bwMode="auto">
              <a:xfrm>
                <a:off x="10980739" y="3194050"/>
                <a:ext cx="73025" cy="1588"/>
              </a:xfrm>
              <a:prstGeom prst="rect">
                <a:avLst/>
              </a:prstGeom>
              <a:solidFill>
                <a:srgbClr val="C4976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5" name="Freeform 197"/>
              <p:cNvSpPr>
                <a:spLocks/>
              </p:cNvSpPr>
              <p:nvPr/>
            </p:nvSpPr>
            <p:spPr bwMode="auto">
              <a:xfrm>
                <a:off x="10980739" y="3194050"/>
                <a:ext cx="73025" cy="0"/>
              </a:xfrm>
              <a:custGeom>
                <a:avLst/>
                <a:gdLst>
                  <a:gd name="T0" fmla="*/ 46 w 46"/>
                  <a:gd name="T1" fmla="*/ 0 w 46"/>
                  <a:gd name="T2" fmla="*/ 0 w 46"/>
                  <a:gd name="T3" fmla="*/ 46 w 46"/>
                </a:gdLst>
                <a:ahLst/>
                <a:cxnLst>
                  <a:cxn ang="0">
                    <a:pos x="T0" y="0"/>
                  </a:cxn>
                  <a:cxn ang="0">
                    <a:pos x="T1" y="0"/>
                  </a:cxn>
                  <a:cxn ang="0">
                    <a:pos x="T2" y="0"/>
                  </a:cxn>
                  <a:cxn ang="0">
                    <a:pos x="T3" y="0"/>
                  </a:cxn>
                </a:cxnLst>
                <a:rect l="0" t="0" r="r" b="b"/>
                <a:pathLst>
                  <a:path w="46">
                    <a:moveTo>
                      <a:pt x="46" y="0"/>
                    </a:moveTo>
                    <a:lnTo>
                      <a:pt x="0" y="0"/>
                    </a:lnTo>
                    <a:lnTo>
                      <a:pt x="0" y="0"/>
                    </a:lnTo>
                    <a:lnTo>
                      <a:pt x="46"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6" name="Freeform 198"/>
              <p:cNvSpPr>
                <a:spLocks/>
              </p:cNvSpPr>
              <p:nvPr/>
            </p:nvSpPr>
            <p:spPr bwMode="auto">
              <a:xfrm>
                <a:off x="10553701" y="3643313"/>
                <a:ext cx="1009650" cy="711200"/>
              </a:xfrm>
              <a:custGeom>
                <a:avLst/>
                <a:gdLst>
                  <a:gd name="T0" fmla="*/ 248 w 307"/>
                  <a:gd name="T1" fmla="*/ 0 h 217"/>
                  <a:gd name="T2" fmla="*/ 154 w 307"/>
                  <a:gd name="T3" fmla="*/ 95 h 217"/>
                  <a:gd name="T4" fmla="*/ 59 w 307"/>
                  <a:gd name="T5" fmla="*/ 0 h 217"/>
                  <a:gd name="T6" fmla="*/ 26 w 307"/>
                  <a:gd name="T7" fmla="*/ 0 h 217"/>
                  <a:gd name="T8" fmla="*/ 0 w 307"/>
                  <a:gd name="T9" fmla="*/ 217 h 217"/>
                  <a:gd name="T10" fmla="*/ 307 w 307"/>
                  <a:gd name="T11" fmla="*/ 217 h 217"/>
                  <a:gd name="T12" fmla="*/ 282 w 307"/>
                  <a:gd name="T13" fmla="*/ 0 h 217"/>
                  <a:gd name="T14" fmla="*/ 248 w 307"/>
                  <a:gd name="T15" fmla="*/ 0 h 21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07" h="217">
                    <a:moveTo>
                      <a:pt x="248" y="0"/>
                    </a:moveTo>
                    <a:cubicBezTo>
                      <a:pt x="248" y="52"/>
                      <a:pt x="206" y="95"/>
                      <a:pt x="154" y="95"/>
                    </a:cubicBezTo>
                    <a:cubicBezTo>
                      <a:pt x="101" y="95"/>
                      <a:pt x="59" y="52"/>
                      <a:pt x="59" y="0"/>
                    </a:cubicBezTo>
                    <a:cubicBezTo>
                      <a:pt x="26" y="0"/>
                      <a:pt x="26" y="0"/>
                      <a:pt x="26" y="0"/>
                    </a:cubicBezTo>
                    <a:cubicBezTo>
                      <a:pt x="0" y="217"/>
                      <a:pt x="0" y="217"/>
                      <a:pt x="0" y="217"/>
                    </a:cubicBezTo>
                    <a:cubicBezTo>
                      <a:pt x="307" y="217"/>
                      <a:pt x="307" y="217"/>
                      <a:pt x="307" y="217"/>
                    </a:cubicBezTo>
                    <a:cubicBezTo>
                      <a:pt x="282" y="0"/>
                      <a:pt x="282" y="0"/>
                      <a:pt x="282" y="0"/>
                    </a:cubicBezTo>
                    <a:lnTo>
                      <a:pt x="248" y="0"/>
                    </a:lnTo>
                    <a:close/>
                  </a:path>
                </a:pathLst>
              </a:custGeom>
              <a:solidFill>
                <a:srgbClr val="FFF2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7" name="Oval 199"/>
              <p:cNvSpPr>
                <a:spLocks noChangeArrowheads="1"/>
              </p:cNvSpPr>
              <p:nvPr/>
            </p:nvSpPr>
            <p:spPr bwMode="auto">
              <a:xfrm>
                <a:off x="10780714" y="2968625"/>
                <a:ext cx="77788" cy="74613"/>
              </a:xfrm>
              <a:prstGeom prst="ellipse">
                <a:avLst/>
              </a:prstGeom>
              <a:solidFill>
                <a:srgbClr val="231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8" name="Oval 200"/>
              <p:cNvSpPr>
                <a:spLocks noChangeArrowheads="1"/>
              </p:cNvSpPr>
              <p:nvPr/>
            </p:nvSpPr>
            <p:spPr bwMode="auto">
              <a:xfrm>
                <a:off x="11250614" y="2968625"/>
                <a:ext cx="76200" cy="74613"/>
              </a:xfrm>
              <a:prstGeom prst="ellipse">
                <a:avLst/>
              </a:prstGeom>
              <a:solidFill>
                <a:srgbClr val="231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9" name="Freeform 201"/>
              <p:cNvSpPr>
                <a:spLocks/>
              </p:cNvSpPr>
              <p:nvPr/>
            </p:nvSpPr>
            <p:spPr bwMode="auto">
              <a:xfrm>
                <a:off x="10944226" y="3322638"/>
                <a:ext cx="220663" cy="46038"/>
              </a:xfrm>
              <a:custGeom>
                <a:avLst/>
                <a:gdLst>
                  <a:gd name="T0" fmla="*/ 65 w 67"/>
                  <a:gd name="T1" fmla="*/ 8 h 14"/>
                  <a:gd name="T2" fmla="*/ 33 w 67"/>
                  <a:gd name="T3" fmla="*/ 0 h 14"/>
                  <a:gd name="T4" fmla="*/ 1 w 67"/>
                  <a:gd name="T5" fmla="*/ 8 h 14"/>
                  <a:gd name="T6" fmla="*/ 1 w 67"/>
                  <a:gd name="T7" fmla="*/ 12 h 14"/>
                  <a:gd name="T8" fmla="*/ 6 w 67"/>
                  <a:gd name="T9" fmla="*/ 13 h 14"/>
                  <a:gd name="T10" fmla="*/ 4 w 67"/>
                  <a:gd name="T11" fmla="*/ 11 h 14"/>
                  <a:gd name="T12" fmla="*/ 6 w 67"/>
                  <a:gd name="T13" fmla="*/ 13 h 14"/>
                  <a:gd name="T14" fmla="*/ 6 w 67"/>
                  <a:gd name="T15" fmla="*/ 13 h 14"/>
                  <a:gd name="T16" fmla="*/ 4 w 67"/>
                  <a:gd name="T17" fmla="*/ 11 h 14"/>
                  <a:gd name="T18" fmla="*/ 6 w 67"/>
                  <a:gd name="T19" fmla="*/ 13 h 14"/>
                  <a:gd name="T20" fmla="*/ 6 w 67"/>
                  <a:gd name="T21" fmla="*/ 13 h 14"/>
                  <a:gd name="T22" fmla="*/ 33 w 67"/>
                  <a:gd name="T23" fmla="*/ 6 h 14"/>
                  <a:gd name="T24" fmla="*/ 55 w 67"/>
                  <a:gd name="T25" fmla="*/ 10 h 14"/>
                  <a:gd name="T26" fmla="*/ 60 w 67"/>
                  <a:gd name="T27" fmla="*/ 12 h 14"/>
                  <a:gd name="T28" fmla="*/ 61 w 67"/>
                  <a:gd name="T29" fmla="*/ 12 h 14"/>
                  <a:gd name="T30" fmla="*/ 61 w 67"/>
                  <a:gd name="T31" fmla="*/ 13 h 14"/>
                  <a:gd name="T32" fmla="*/ 61 w 67"/>
                  <a:gd name="T33" fmla="*/ 13 h 14"/>
                  <a:gd name="T34" fmla="*/ 62 w 67"/>
                  <a:gd name="T35" fmla="*/ 11 h 14"/>
                  <a:gd name="T36" fmla="*/ 61 w 67"/>
                  <a:gd name="T37" fmla="*/ 13 h 14"/>
                  <a:gd name="T38" fmla="*/ 61 w 67"/>
                  <a:gd name="T39" fmla="*/ 13 h 14"/>
                  <a:gd name="T40" fmla="*/ 62 w 67"/>
                  <a:gd name="T41" fmla="*/ 11 h 14"/>
                  <a:gd name="T42" fmla="*/ 61 w 67"/>
                  <a:gd name="T43" fmla="*/ 13 h 14"/>
                  <a:gd name="T44" fmla="*/ 66 w 67"/>
                  <a:gd name="T45" fmla="*/ 12 h 14"/>
                  <a:gd name="T46" fmla="*/ 65 w 67"/>
                  <a:gd name="T47" fmla="*/ 8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7" h="14">
                    <a:moveTo>
                      <a:pt x="65" y="8"/>
                    </a:moveTo>
                    <a:cubicBezTo>
                      <a:pt x="65" y="7"/>
                      <a:pt x="56" y="0"/>
                      <a:pt x="33" y="0"/>
                    </a:cubicBezTo>
                    <a:cubicBezTo>
                      <a:pt x="10" y="0"/>
                      <a:pt x="2" y="7"/>
                      <a:pt x="1" y="8"/>
                    </a:cubicBezTo>
                    <a:cubicBezTo>
                      <a:pt x="0" y="9"/>
                      <a:pt x="0" y="11"/>
                      <a:pt x="1" y="12"/>
                    </a:cubicBezTo>
                    <a:cubicBezTo>
                      <a:pt x="2" y="14"/>
                      <a:pt x="4" y="14"/>
                      <a:pt x="6" y="13"/>
                    </a:cubicBezTo>
                    <a:cubicBezTo>
                      <a:pt x="4" y="11"/>
                      <a:pt x="4" y="11"/>
                      <a:pt x="4" y="11"/>
                    </a:cubicBezTo>
                    <a:cubicBezTo>
                      <a:pt x="6" y="13"/>
                      <a:pt x="6" y="13"/>
                      <a:pt x="6" y="13"/>
                    </a:cubicBezTo>
                    <a:cubicBezTo>
                      <a:pt x="6" y="13"/>
                      <a:pt x="6" y="13"/>
                      <a:pt x="6" y="13"/>
                    </a:cubicBezTo>
                    <a:cubicBezTo>
                      <a:pt x="4" y="11"/>
                      <a:pt x="4" y="11"/>
                      <a:pt x="4" y="11"/>
                    </a:cubicBezTo>
                    <a:cubicBezTo>
                      <a:pt x="6" y="13"/>
                      <a:pt x="6" y="13"/>
                      <a:pt x="6" y="13"/>
                    </a:cubicBezTo>
                    <a:cubicBezTo>
                      <a:pt x="6" y="13"/>
                      <a:pt x="6" y="13"/>
                      <a:pt x="6" y="13"/>
                    </a:cubicBezTo>
                    <a:cubicBezTo>
                      <a:pt x="6" y="12"/>
                      <a:pt x="14" y="6"/>
                      <a:pt x="33" y="6"/>
                    </a:cubicBezTo>
                    <a:cubicBezTo>
                      <a:pt x="44" y="6"/>
                      <a:pt x="51" y="8"/>
                      <a:pt x="55" y="10"/>
                    </a:cubicBezTo>
                    <a:cubicBezTo>
                      <a:pt x="58" y="11"/>
                      <a:pt x="59" y="11"/>
                      <a:pt x="60" y="12"/>
                    </a:cubicBezTo>
                    <a:cubicBezTo>
                      <a:pt x="60" y="12"/>
                      <a:pt x="61" y="12"/>
                      <a:pt x="61" y="12"/>
                    </a:cubicBezTo>
                    <a:cubicBezTo>
                      <a:pt x="61" y="13"/>
                      <a:pt x="61" y="13"/>
                      <a:pt x="61" y="13"/>
                    </a:cubicBezTo>
                    <a:cubicBezTo>
                      <a:pt x="61" y="13"/>
                      <a:pt x="61" y="13"/>
                      <a:pt x="61" y="13"/>
                    </a:cubicBezTo>
                    <a:cubicBezTo>
                      <a:pt x="62" y="11"/>
                      <a:pt x="62" y="11"/>
                      <a:pt x="62" y="11"/>
                    </a:cubicBezTo>
                    <a:cubicBezTo>
                      <a:pt x="61" y="13"/>
                      <a:pt x="61" y="13"/>
                      <a:pt x="61" y="13"/>
                    </a:cubicBezTo>
                    <a:cubicBezTo>
                      <a:pt x="61" y="13"/>
                      <a:pt x="61" y="13"/>
                      <a:pt x="61" y="13"/>
                    </a:cubicBezTo>
                    <a:cubicBezTo>
                      <a:pt x="62" y="11"/>
                      <a:pt x="62" y="11"/>
                      <a:pt x="62" y="11"/>
                    </a:cubicBezTo>
                    <a:cubicBezTo>
                      <a:pt x="61" y="13"/>
                      <a:pt x="61" y="13"/>
                      <a:pt x="61" y="13"/>
                    </a:cubicBezTo>
                    <a:cubicBezTo>
                      <a:pt x="62" y="14"/>
                      <a:pt x="64" y="14"/>
                      <a:pt x="66" y="12"/>
                    </a:cubicBezTo>
                    <a:cubicBezTo>
                      <a:pt x="67" y="11"/>
                      <a:pt x="67" y="9"/>
                      <a:pt x="65" y="8"/>
                    </a:cubicBez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0" name="Freeform 202"/>
              <p:cNvSpPr>
                <a:spLocks/>
              </p:cNvSpPr>
              <p:nvPr/>
            </p:nvSpPr>
            <p:spPr bwMode="auto">
              <a:xfrm>
                <a:off x="10569576" y="2378075"/>
                <a:ext cx="973138" cy="469900"/>
              </a:xfrm>
              <a:custGeom>
                <a:avLst/>
                <a:gdLst>
                  <a:gd name="T0" fmla="*/ 0 w 296"/>
                  <a:gd name="T1" fmla="*/ 143 h 143"/>
                  <a:gd name="T2" fmla="*/ 148 w 296"/>
                  <a:gd name="T3" fmla="*/ 0 h 143"/>
                  <a:gd name="T4" fmla="*/ 296 w 296"/>
                  <a:gd name="T5" fmla="*/ 143 h 143"/>
                  <a:gd name="T6" fmla="*/ 188 w 296"/>
                  <a:gd name="T7" fmla="*/ 143 h 143"/>
                  <a:gd name="T8" fmla="*/ 166 w 296"/>
                  <a:gd name="T9" fmla="*/ 54 h 143"/>
                  <a:gd name="T10" fmla="*/ 165 w 296"/>
                  <a:gd name="T11" fmla="*/ 143 h 143"/>
                  <a:gd name="T12" fmla="*/ 0 w 296"/>
                  <a:gd name="T13" fmla="*/ 143 h 143"/>
                </a:gdLst>
                <a:ahLst/>
                <a:cxnLst>
                  <a:cxn ang="0">
                    <a:pos x="T0" y="T1"/>
                  </a:cxn>
                  <a:cxn ang="0">
                    <a:pos x="T2" y="T3"/>
                  </a:cxn>
                  <a:cxn ang="0">
                    <a:pos x="T4" y="T5"/>
                  </a:cxn>
                  <a:cxn ang="0">
                    <a:pos x="T6" y="T7"/>
                  </a:cxn>
                  <a:cxn ang="0">
                    <a:pos x="T8" y="T9"/>
                  </a:cxn>
                  <a:cxn ang="0">
                    <a:pos x="T10" y="T11"/>
                  </a:cxn>
                  <a:cxn ang="0">
                    <a:pos x="T12" y="T13"/>
                  </a:cxn>
                </a:cxnLst>
                <a:rect l="0" t="0" r="r" b="b"/>
                <a:pathLst>
                  <a:path w="296" h="143">
                    <a:moveTo>
                      <a:pt x="0" y="143"/>
                    </a:moveTo>
                    <a:cubicBezTo>
                      <a:pt x="0" y="64"/>
                      <a:pt x="66" y="0"/>
                      <a:pt x="148" y="0"/>
                    </a:cubicBezTo>
                    <a:cubicBezTo>
                      <a:pt x="230" y="0"/>
                      <a:pt x="296" y="64"/>
                      <a:pt x="296" y="143"/>
                    </a:cubicBezTo>
                    <a:cubicBezTo>
                      <a:pt x="188" y="143"/>
                      <a:pt x="188" y="143"/>
                      <a:pt x="188" y="143"/>
                    </a:cubicBezTo>
                    <a:cubicBezTo>
                      <a:pt x="181" y="72"/>
                      <a:pt x="166" y="54"/>
                      <a:pt x="166" y="54"/>
                    </a:cubicBezTo>
                    <a:cubicBezTo>
                      <a:pt x="166" y="54"/>
                      <a:pt x="172" y="101"/>
                      <a:pt x="165" y="143"/>
                    </a:cubicBezTo>
                    <a:cubicBezTo>
                      <a:pt x="0" y="143"/>
                      <a:pt x="0" y="143"/>
                      <a:pt x="0" y="143"/>
                    </a:cubicBezTo>
                  </a:path>
                </a:pathLst>
              </a:custGeom>
              <a:solidFill>
                <a:srgbClr val="B9D53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1" name="Freeform 203"/>
              <p:cNvSpPr>
                <a:spLocks/>
              </p:cNvSpPr>
              <p:nvPr/>
            </p:nvSpPr>
            <p:spPr bwMode="auto">
              <a:xfrm>
                <a:off x="10539414" y="2451100"/>
                <a:ext cx="1033463" cy="493713"/>
              </a:xfrm>
              <a:custGeom>
                <a:avLst/>
                <a:gdLst>
                  <a:gd name="T0" fmla="*/ 0 w 314"/>
                  <a:gd name="T1" fmla="*/ 151 h 151"/>
                  <a:gd name="T2" fmla="*/ 157 w 314"/>
                  <a:gd name="T3" fmla="*/ 0 h 151"/>
                  <a:gd name="T4" fmla="*/ 314 w 314"/>
                  <a:gd name="T5" fmla="*/ 151 h 151"/>
                  <a:gd name="T6" fmla="*/ 200 w 314"/>
                  <a:gd name="T7" fmla="*/ 151 h 151"/>
                  <a:gd name="T8" fmla="*/ 176 w 314"/>
                  <a:gd name="T9" fmla="*/ 43 h 151"/>
                  <a:gd name="T10" fmla="*/ 175 w 314"/>
                  <a:gd name="T11" fmla="*/ 151 h 151"/>
                  <a:gd name="T12" fmla="*/ 0 w 314"/>
                  <a:gd name="T13" fmla="*/ 151 h 151"/>
                </a:gdLst>
                <a:ahLst/>
                <a:cxnLst>
                  <a:cxn ang="0">
                    <a:pos x="T0" y="T1"/>
                  </a:cxn>
                  <a:cxn ang="0">
                    <a:pos x="T2" y="T3"/>
                  </a:cxn>
                  <a:cxn ang="0">
                    <a:pos x="T4" y="T5"/>
                  </a:cxn>
                  <a:cxn ang="0">
                    <a:pos x="T6" y="T7"/>
                  </a:cxn>
                  <a:cxn ang="0">
                    <a:pos x="T8" y="T9"/>
                  </a:cxn>
                  <a:cxn ang="0">
                    <a:pos x="T10" y="T11"/>
                  </a:cxn>
                  <a:cxn ang="0">
                    <a:pos x="T12" y="T13"/>
                  </a:cxn>
                </a:cxnLst>
                <a:rect l="0" t="0" r="r" b="b"/>
                <a:pathLst>
                  <a:path w="314" h="151">
                    <a:moveTo>
                      <a:pt x="0" y="151"/>
                    </a:moveTo>
                    <a:cubicBezTo>
                      <a:pt x="0" y="55"/>
                      <a:pt x="70" y="0"/>
                      <a:pt x="157" y="0"/>
                    </a:cubicBezTo>
                    <a:cubicBezTo>
                      <a:pt x="244" y="0"/>
                      <a:pt x="314" y="55"/>
                      <a:pt x="314" y="151"/>
                    </a:cubicBezTo>
                    <a:cubicBezTo>
                      <a:pt x="200" y="151"/>
                      <a:pt x="200" y="151"/>
                      <a:pt x="200" y="151"/>
                    </a:cubicBezTo>
                    <a:cubicBezTo>
                      <a:pt x="192" y="64"/>
                      <a:pt x="176" y="43"/>
                      <a:pt x="176" y="43"/>
                    </a:cubicBezTo>
                    <a:cubicBezTo>
                      <a:pt x="176" y="43"/>
                      <a:pt x="183" y="100"/>
                      <a:pt x="175" y="151"/>
                    </a:cubicBezTo>
                    <a:cubicBezTo>
                      <a:pt x="0" y="151"/>
                      <a:pt x="0" y="151"/>
                      <a:pt x="0" y="151"/>
                    </a:cubicBezTo>
                  </a:path>
                </a:pathLst>
              </a:custGeom>
              <a:solidFill>
                <a:srgbClr val="231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2" name="Freeform 204"/>
              <p:cNvSpPr>
                <a:spLocks/>
              </p:cNvSpPr>
              <p:nvPr/>
            </p:nvSpPr>
            <p:spPr bwMode="auto">
              <a:xfrm>
                <a:off x="10174289" y="2667000"/>
                <a:ext cx="603250" cy="1563688"/>
              </a:xfrm>
              <a:custGeom>
                <a:avLst/>
                <a:gdLst>
                  <a:gd name="T0" fmla="*/ 137 w 183"/>
                  <a:gd name="T1" fmla="*/ 114 h 477"/>
                  <a:gd name="T2" fmla="*/ 173 w 183"/>
                  <a:gd name="T3" fmla="*/ 27 h 477"/>
                  <a:gd name="T4" fmla="*/ 177 w 183"/>
                  <a:gd name="T5" fmla="*/ 6 h 477"/>
                  <a:gd name="T6" fmla="*/ 149 w 183"/>
                  <a:gd name="T7" fmla="*/ 14 h 477"/>
                  <a:gd name="T8" fmla="*/ 108 w 183"/>
                  <a:gd name="T9" fmla="*/ 73 h 477"/>
                  <a:gd name="T10" fmla="*/ 90 w 183"/>
                  <a:gd name="T11" fmla="*/ 109 h 477"/>
                  <a:gd name="T12" fmla="*/ 94 w 183"/>
                  <a:gd name="T13" fmla="*/ 208 h 477"/>
                  <a:gd name="T14" fmla="*/ 22 w 183"/>
                  <a:gd name="T15" fmla="*/ 349 h 477"/>
                  <a:gd name="T16" fmla="*/ 5 w 183"/>
                  <a:gd name="T17" fmla="*/ 415 h 477"/>
                  <a:gd name="T18" fmla="*/ 43 w 183"/>
                  <a:gd name="T19" fmla="*/ 472 h 477"/>
                  <a:gd name="T20" fmla="*/ 100 w 183"/>
                  <a:gd name="T21" fmla="*/ 434 h 477"/>
                  <a:gd name="T22" fmla="*/ 135 w 183"/>
                  <a:gd name="T23" fmla="*/ 262 h 477"/>
                  <a:gd name="T24" fmla="*/ 161 w 183"/>
                  <a:gd name="T25" fmla="*/ 230 h 477"/>
                  <a:gd name="T26" fmla="*/ 173 w 183"/>
                  <a:gd name="T27" fmla="*/ 225 h 477"/>
                  <a:gd name="T28" fmla="*/ 173 w 183"/>
                  <a:gd name="T29" fmla="*/ 201 h 477"/>
                  <a:gd name="T30" fmla="*/ 137 w 183"/>
                  <a:gd name="T31" fmla="*/ 114 h 4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83" h="477">
                    <a:moveTo>
                      <a:pt x="137" y="114"/>
                    </a:moveTo>
                    <a:cubicBezTo>
                      <a:pt x="137" y="81"/>
                      <a:pt x="150" y="50"/>
                      <a:pt x="173" y="27"/>
                    </a:cubicBezTo>
                    <a:cubicBezTo>
                      <a:pt x="180" y="20"/>
                      <a:pt x="183" y="13"/>
                      <a:pt x="177" y="6"/>
                    </a:cubicBezTo>
                    <a:cubicBezTo>
                      <a:pt x="170" y="0"/>
                      <a:pt x="156" y="7"/>
                      <a:pt x="149" y="14"/>
                    </a:cubicBezTo>
                    <a:cubicBezTo>
                      <a:pt x="129" y="34"/>
                      <a:pt x="115" y="47"/>
                      <a:pt x="108" y="73"/>
                    </a:cubicBezTo>
                    <a:cubicBezTo>
                      <a:pt x="90" y="109"/>
                      <a:pt x="90" y="109"/>
                      <a:pt x="90" y="109"/>
                    </a:cubicBezTo>
                    <a:cubicBezTo>
                      <a:pt x="94" y="208"/>
                      <a:pt x="94" y="208"/>
                      <a:pt x="94" y="208"/>
                    </a:cubicBezTo>
                    <a:cubicBezTo>
                      <a:pt x="94" y="208"/>
                      <a:pt x="39" y="296"/>
                      <a:pt x="22" y="349"/>
                    </a:cubicBezTo>
                    <a:cubicBezTo>
                      <a:pt x="5" y="402"/>
                      <a:pt x="5" y="415"/>
                      <a:pt x="5" y="415"/>
                    </a:cubicBezTo>
                    <a:cubicBezTo>
                      <a:pt x="0" y="441"/>
                      <a:pt x="17" y="467"/>
                      <a:pt x="43" y="472"/>
                    </a:cubicBezTo>
                    <a:cubicBezTo>
                      <a:pt x="69" y="477"/>
                      <a:pt x="95" y="451"/>
                      <a:pt x="100" y="434"/>
                    </a:cubicBezTo>
                    <a:cubicBezTo>
                      <a:pt x="117" y="371"/>
                      <a:pt x="108" y="332"/>
                      <a:pt x="135" y="262"/>
                    </a:cubicBezTo>
                    <a:cubicBezTo>
                      <a:pt x="144" y="240"/>
                      <a:pt x="158" y="230"/>
                      <a:pt x="161" y="230"/>
                    </a:cubicBezTo>
                    <a:cubicBezTo>
                      <a:pt x="165" y="230"/>
                      <a:pt x="170" y="228"/>
                      <a:pt x="173" y="225"/>
                    </a:cubicBezTo>
                    <a:cubicBezTo>
                      <a:pt x="180" y="218"/>
                      <a:pt x="180" y="207"/>
                      <a:pt x="173" y="201"/>
                    </a:cubicBezTo>
                    <a:cubicBezTo>
                      <a:pt x="150" y="178"/>
                      <a:pt x="137" y="147"/>
                      <a:pt x="137" y="114"/>
                    </a:cubicBezTo>
                  </a:path>
                </a:pathLst>
              </a:custGeom>
              <a:solidFill>
                <a:srgbClr val="CF9D5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3" name="Freeform 205"/>
              <p:cNvSpPr>
                <a:spLocks noEditPoints="1"/>
              </p:cNvSpPr>
              <p:nvPr/>
            </p:nvSpPr>
            <p:spPr bwMode="auto">
              <a:xfrm>
                <a:off x="10756901" y="2686050"/>
                <a:ext cx="9525" cy="26988"/>
              </a:xfrm>
              <a:custGeom>
                <a:avLst/>
                <a:gdLst>
                  <a:gd name="T0" fmla="*/ 0 w 3"/>
                  <a:gd name="T1" fmla="*/ 0 h 8"/>
                  <a:gd name="T2" fmla="*/ 0 w 3"/>
                  <a:gd name="T3" fmla="*/ 0 h 8"/>
                  <a:gd name="T4" fmla="*/ 3 w 3"/>
                  <a:gd name="T5" fmla="*/ 8 h 8"/>
                  <a:gd name="T6" fmla="*/ 0 w 3"/>
                  <a:gd name="T7" fmla="*/ 0 h 8"/>
                  <a:gd name="T8" fmla="*/ 0 w 3"/>
                  <a:gd name="T9" fmla="*/ 0 h 8"/>
                  <a:gd name="T10" fmla="*/ 0 w 3"/>
                  <a:gd name="T11" fmla="*/ 0 h 8"/>
                  <a:gd name="T12" fmla="*/ 0 w 3"/>
                  <a:gd name="T13" fmla="*/ 0 h 8"/>
                  <a:gd name="T14" fmla="*/ 0 w 3"/>
                  <a:gd name="T15" fmla="*/ 0 h 8"/>
                  <a:gd name="T16" fmla="*/ 0 w 3"/>
                  <a:gd name="T17" fmla="*/ 0 h 8"/>
                  <a:gd name="T18" fmla="*/ 0 w 3"/>
                  <a:gd name="T19" fmla="*/ 0 h 8"/>
                  <a:gd name="T20" fmla="*/ 0 w 3"/>
                  <a:gd name="T21" fmla="*/ 0 h 8"/>
                  <a:gd name="T22" fmla="*/ 0 w 3"/>
                  <a:gd name="T23" fmla="*/ 0 h 8"/>
                  <a:gd name="T24" fmla="*/ 0 w 3"/>
                  <a:gd name="T25" fmla="*/ 0 h 8"/>
                  <a:gd name="T26" fmla="*/ 0 w 3"/>
                  <a:gd name="T27" fmla="*/ 0 h 8"/>
                  <a:gd name="T28" fmla="*/ 0 w 3"/>
                  <a:gd name="T29" fmla="*/ 0 h 8"/>
                  <a:gd name="T30" fmla="*/ 0 w 3"/>
                  <a:gd name="T31" fmla="*/ 0 h 8"/>
                  <a:gd name="T32" fmla="*/ 0 w 3"/>
                  <a:gd name="T33" fmla="*/ 0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 h="8">
                    <a:moveTo>
                      <a:pt x="0" y="0"/>
                    </a:moveTo>
                    <a:cubicBezTo>
                      <a:pt x="0" y="0"/>
                      <a:pt x="0" y="0"/>
                      <a:pt x="0" y="0"/>
                    </a:cubicBezTo>
                    <a:cubicBezTo>
                      <a:pt x="2" y="3"/>
                      <a:pt x="3" y="5"/>
                      <a:pt x="3" y="8"/>
                    </a:cubicBezTo>
                    <a:cubicBezTo>
                      <a:pt x="3" y="5"/>
                      <a:pt x="2" y="3"/>
                      <a:pt x="0" y="0"/>
                    </a:cubicBezTo>
                    <a:cubicBezTo>
                      <a:pt x="0" y="0"/>
                      <a:pt x="0" y="0"/>
                      <a:pt x="0" y="0"/>
                    </a:cubicBezTo>
                    <a:moveTo>
                      <a:pt x="0" y="0"/>
                    </a:moveTo>
                    <a:cubicBezTo>
                      <a:pt x="0" y="0"/>
                      <a:pt x="0" y="0"/>
                      <a:pt x="0" y="0"/>
                    </a:cubicBezTo>
                    <a:cubicBezTo>
                      <a:pt x="0" y="0"/>
                      <a:pt x="0" y="0"/>
                      <a:pt x="0" y="0"/>
                    </a:cubicBezTo>
                    <a:moveTo>
                      <a:pt x="0" y="0"/>
                    </a:moveTo>
                    <a:cubicBezTo>
                      <a:pt x="0" y="0"/>
                      <a:pt x="0" y="0"/>
                      <a:pt x="0" y="0"/>
                    </a:cubicBezTo>
                    <a:cubicBezTo>
                      <a:pt x="0" y="0"/>
                      <a:pt x="0" y="0"/>
                      <a:pt x="0" y="0"/>
                    </a:cubicBezTo>
                    <a:moveTo>
                      <a:pt x="0" y="0"/>
                    </a:moveTo>
                    <a:cubicBezTo>
                      <a:pt x="0" y="0"/>
                      <a:pt x="0" y="0"/>
                      <a:pt x="0" y="0"/>
                    </a:cubicBezTo>
                    <a:cubicBezTo>
                      <a:pt x="0" y="0"/>
                      <a:pt x="0" y="0"/>
                      <a:pt x="0" y="0"/>
                    </a:cubicBezTo>
                    <a:moveTo>
                      <a:pt x="0" y="0"/>
                    </a:moveTo>
                    <a:cubicBezTo>
                      <a:pt x="0" y="0"/>
                      <a:pt x="0" y="0"/>
                      <a:pt x="0" y="0"/>
                    </a:cubicBezTo>
                    <a:cubicBezTo>
                      <a:pt x="0" y="0"/>
                      <a:pt x="0" y="0"/>
                      <a:pt x="0" y="0"/>
                    </a:cubicBezTo>
                  </a:path>
                </a:pathLst>
              </a:custGeom>
              <a:solidFill>
                <a:srgbClr val="231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4" name="Freeform 206"/>
              <p:cNvSpPr>
                <a:spLocks/>
              </p:cNvSpPr>
              <p:nvPr/>
            </p:nvSpPr>
            <p:spPr bwMode="auto">
              <a:xfrm>
                <a:off x="10348914" y="4138613"/>
                <a:ext cx="128588" cy="74613"/>
              </a:xfrm>
              <a:custGeom>
                <a:avLst/>
                <a:gdLst>
                  <a:gd name="T0" fmla="*/ 39 w 39"/>
                  <a:gd name="T1" fmla="*/ 0 h 23"/>
                  <a:gd name="T2" fmla="*/ 0 w 39"/>
                  <a:gd name="T3" fmla="*/ 23 h 23"/>
                  <a:gd name="T4" fmla="*/ 39 w 39"/>
                  <a:gd name="T5" fmla="*/ 0 h 23"/>
                  <a:gd name="T6" fmla="*/ 39 w 39"/>
                  <a:gd name="T7" fmla="*/ 0 h 23"/>
                </a:gdLst>
                <a:ahLst/>
                <a:cxnLst>
                  <a:cxn ang="0">
                    <a:pos x="T0" y="T1"/>
                  </a:cxn>
                  <a:cxn ang="0">
                    <a:pos x="T2" y="T3"/>
                  </a:cxn>
                  <a:cxn ang="0">
                    <a:pos x="T4" y="T5"/>
                  </a:cxn>
                  <a:cxn ang="0">
                    <a:pos x="T6" y="T7"/>
                  </a:cxn>
                </a:cxnLst>
                <a:rect l="0" t="0" r="r" b="b"/>
                <a:pathLst>
                  <a:path w="39" h="23">
                    <a:moveTo>
                      <a:pt x="39" y="0"/>
                    </a:moveTo>
                    <a:cubicBezTo>
                      <a:pt x="30" y="11"/>
                      <a:pt x="16" y="22"/>
                      <a:pt x="0" y="23"/>
                    </a:cubicBezTo>
                    <a:cubicBezTo>
                      <a:pt x="16" y="22"/>
                      <a:pt x="30" y="11"/>
                      <a:pt x="39" y="0"/>
                    </a:cubicBezTo>
                    <a:cubicBezTo>
                      <a:pt x="39" y="0"/>
                      <a:pt x="39" y="0"/>
                      <a:pt x="39" y="0"/>
                    </a:cubicBezTo>
                  </a:path>
                </a:pathLst>
              </a:custGeom>
              <a:solidFill>
                <a:srgbClr val="852B8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5" name="Freeform 207"/>
              <p:cNvSpPr>
                <a:spLocks/>
              </p:cNvSpPr>
              <p:nvPr/>
            </p:nvSpPr>
            <p:spPr bwMode="auto">
              <a:xfrm>
                <a:off x="10477501" y="4098925"/>
                <a:ext cx="23813" cy="39688"/>
              </a:xfrm>
              <a:custGeom>
                <a:avLst/>
                <a:gdLst>
                  <a:gd name="T0" fmla="*/ 7 w 7"/>
                  <a:gd name="T1" fmla="*/ 0 h 12"/>
                  <a:gd name="T2" fmla="*/ 0 w 7"/>
                  <a:gd name="T3" fmla="*/ 12 h 12"/>
                  <a:gd name="T4" fmla="*/ 0 w 7"/>
                  <a:gd name="T5" fmla="*/ 12 h 12"/>
                  <a:gd name="T6" fmla="*/ 7 w 7"/>
                  <a:gd name="T7" fmla="*/ 0 h 12"/>
                </a:gdLst>
                <a:ahLst/>
                <a:cxnLst>
                  <a:cxn ang="0">
                    <a:pos x="T0" y="T1"/>
                  </a:cxn>
                  <a:cxn ang="0">
                    <a:pos x="T2" y="T3"/>
                  </a:cxn>
                  <a:cxn ang="0">
                    <a:pos x="T4" y="T5"/>
                  </a:cxn>
                  <a:cxn ang="0">
                    <a:pos x="T6" y="T7"/>
                  </a:cxn>
                </a:cxnLst>
                <a:rect l="0" t="0" r="r" b="b"/>
                <a:pathLst>
                  <a:path w="7" h="12">
                    <a:moveTo>
                      <a:pt x="7" y="0"/>
                    </a:moveTo>
                    <a:cubicBezTo>
                      <a:pt x="5" y="4"/>
                      <a:pt x="3" y="8"/>
                      <a:pt x="0" y="12"/>
                    </a:cubicBezTo>
                    <a:cubicBezTo>
                      <a:pt x="0" y="12"/>
                      <a:pt x="0" y="12"/>
                      <a:pt x="0" y="12"/>
                    </a:cubicBezTo>
                    <a:cubicBezTo>
                      <a:pt x="3" y="8"/>
                      <a:pt x="5" y="4"/>
                      <a:pt x="7" y="0"/>
                    </a:cubicBezTo>
                  </a:path>
                </a:pathLst>
              </a:custGeom>
              <a:solidFill>
                <a:srgbClr val="9FB83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6" name="Freeform 208"/>
              <p:cNvSpPr>
                <a:spLocks noEditPoints="1"/>
              </p:cNvSpPr>
              <p:nvPr/>
            </p:nvSpPr>
            <p:spPr bwMode="auto">
              <a:xfrm>
                <a:off x="10315576" y="4213225"/>
                <a:ext cx="0" cy="0"/>
              </a:xfrm>
              <a:custGeom>
                <a:avLst/>
                <a:gdLst/>
                <a:ahLst/>
                <a:cxnLst>
                  <a:cxn ang="0">
                    <a:pos x="0" y="0"/>
                  </a:cxn>
                  <a:cxn ang="0">
                    <a:pos x="0" y="0"/>
                  </a:cxn>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moveTo>
                      <a:pt x="0" y="0"/>
                    </a:moveTo>
                    <a:cubicBezTo>
                      <a:pt x="0" y="0"/>
                      <a:pt x="0" y="0"/>
                      <a:pt x="0" y="0"/>
                    </a:cubicBezTo>
                    <a:cubicBezTo>
                      <a:pt x="0" y="0"/>
                      <a:pt x="0" y="0"/>
                      <a:pt x="0" y="0"/>
                    </a:cubicBezTo>
                  </a:path>
                </a:pathLst>
              </a:custGeom>
              <a:solidFill>
                <a:srgbClr val="852B8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7" name="Freeform 209"/>
              <p:cNvSpPr>
                <a:spLocks/>
              </p:cNvSpPr>
              <p:nvPr/>
            </p:nvSpPr>
            <p:spPr bwMode="auto">
              <a:xfrm>
                <a:off x="10263189" y="2679700"/>
                <a:ext cx="503238" cy="1533525"/>
              </a:xfrm>
              <a:custGeom>
                <a:avLst/>
                <a:gdLst>
                  <a:gd name="T0" fmla="*/ 143 w 153"/>
                  <a:gd name="T1" fmla="*/ 0 h 468"/>
                  <a:gd name="T2" fmla="*/ 138 w 153"/>
                  <a:gd name="T3" fmla="*/ 19 h 468"/>
                  <a:gd name="T4" fmla="*/ 107 w 153"/>
                  <a:gd name="T5" fmla="*/ 67 h 468"/>
                  <a:gd name="T6" fmla="*/ 101 w 153"/>
                  <a:gd name="T7" fmla="*/ 137 h 468"/>
                  <a:gd name="T8" fmla="*/ 122 w 153"/>
                  <a:gd name="T9" fmla="*/ 180 h 468"/>
                  <a:gd name="T10" fmla="*/ 129 w 153"/>
                  <a:gd name="T11" fmla="*/ 209 h 468"/>
                  <a:gd name="T12" fmla="*/ 88 w 153"/>
                  <a:gd name="T13" fmla="*/ 274 h 468"/>
                  <a:gd name="T14" fmla="*/ 55 w 153"/>
                  <a:gd name="T15" fmla="*/ 388 h 468"/>
                  <a:gd name="T16" fmla="*/ 11 w 153"/>
                  <a:gd name="T17" fmla="*/ 464 h 468"/>
                  <a:gd name="T18" fmla="*/ 8 w 153"/>
                  <a:gd name="T19" fmla="*/ 464 h 468"/>
                  <a:gd name="T20" fmla="*/ 0 w 153"/>
                  <a:gd name="T21" fmla="*/ 461 h 468"/>
                  <a:gd name="T22" fmla="*/ 16 w 153"/>
                  <a:gd name="T23" fmla="*/ 468 h 468"/>
                  <a:gd name="T24" fmla="*/ 16 w 153"/>
                  <a:gd name="T25" fmla="*/ 468 h 468"/>
                  <a:gd name="T26" fmla="*/ 16 w 153"/>
                  <a:gd name="T27" fmla="*/ 468 h 468"/>
                  <a:gd name="T28" fmla="*/ 16 w 153"/>
                  <a:gd name="T29" fmla="*/ 468 h 468"/>
                  <a:gd name="T30" fmla="*/ 16 w 153"/>
                  <a:gd name="T31" fmla="*/ 468 h 468"/>
                  <a:gd name="T32" fmla="*/ 23 w 153"/>
                  <a:gd name="T33" fmla="*/ 468 h 468"/>
                  <a:gd name="T34" fmla="*/ 26 w 153"/>
                  <a:gd name="T35" fmla="*/ 468 h 468"/>
                  <a:gd name="T36" fmla="*/ 65 w 153"/>
                  <a:gd name="T37" fmla="*/ 445 h 468"/>
                  <a:gd name="T38" fmla="*/ 72 w 153"/>
                  <a:gd name="T39" fmla="*/ 433 h 468"/>
                  <a:gd name="T40" fmla="*/ 73 w 153"/>
                  <a:gd name="T41" fmla="*/ 430 h 468"/>
                  <a:gd name="T42" fmla="*/ 108 w 153"/>
                  <a:gd name="T43" fmla="*/ 258 h 468"/>
                  <a:gd name="T44" fmla="*/ 134 w 153"/>
                  <a:gd name="T45" fmla="*/ 226 h 468"/>
                  <a:gd name="T46" fmla="*/ 146 w 153"/>
                  <a:gd name="T47" fmla="*/ 221 h 468"/>
                  <a:gd name="T48" fmla="*/ 151 w 153"/>
                  <a:gd name="T49" fmla="*/ 209 h 468"/>
                  <a:gd name="T50" fmla="*/ 146 w 153"/>
                  <a:gd name="T51" fmla="*/ 197 h 468"/>
                  <a:gd name="T52" fmla="*/ 110 w 153"/>
                  <a:gd name="T53" fmla="*/ 110 h 468"/>
                  <a:gd name="T54" fmla="*/ 110 w 153"/>
                  <a:gd name="T55" fmla="*/ 110 h 468"/>
                  <a:gd name="T56" fmla="*/ 110 w 153"/>
                  <a:gd name="T57" fmla="*/ 110 h 468"/>
                  <a:gd name="T58" fmla="*/ 146 w 153"/>
                  <a:gd name="T59" fmla="*/ 23 h 468"/>
                  <a:gd name="T60" fmla="*/ 153 w 153"/>
                  <a:gd name="T61" fmla="*/ 10 h 468"/>
                  <a:gd name="T62" fmla="*/ 150 w 153"/>
                  <a:gd name="T63" fmla="*/ 2 h 468"/>
                  <a:gd name="T64" fmla="*/ 150 w 153"/>
                  <a:gd name="T65" fmla="*/ 2 h 468"/>
                  <a:gd name="T66" fmla="*/ 150 w 153"/>
                  <a:gd name="T67" fmla="*/ 2 h 468"/>
                  <a:gd name="T68" fmla="*/ 150 w 153"/>
                  <a:gd name="T69" fmla="*/ 2 h 468"/>
                  <a:gd name="T70" fmla="*/ 150 w 153"/>
                  <a:gd name="T71" fmla="*/ 2 h 468"/>
                  <a:gd name="T72" fmla="*/ 150 w 153"/>
                  <a:gd name="T73" fmla="*/ 2 h 468"/>
                  <a:gd name="T74" fmla="*/ 150 w 153"/>
                  <a:gd name="T75" fmla="*/ 2 h 468"/>
                  <a:gd name="T76" fmla="*/ 150 w 153"/>
                  <a:gd name="T77" fmla="*/ 2 h 468"/>
                  <a:gd name="T78" fmla="*/ 150 w 153"/>
                  <a:gd name="T79" fmla="*/ 2 h 468"/>
                  <a:gd name="T80" fmla="*/ 150 w 153"/>
                  <a:gd name="T81" fmla="*/ 2 h 468"/>
                  <a:gd name="T82" fmla="*/ 143 w 153"/>
                  <a:gd name="T83" fmla="*/ 0 h 4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53" h="468">
                    <a:moveTo>
                      <a:pt x="143" y="0"/>
                    </a:moveTo>
                    <a:cubicBezTo>
                      <a:pt x="148" y="6"/>
                      <a:pt x="143" y="11"/>
                      <a:pt x="138" y="19"/>
                    </a:cubicBezTo>
                    <a:cubicBezTo>
                      <a:pt x="117" y="51"/>
                      <a:pt x="107" y="67"/>
                      <a:pt x="107" y="67"/>
                    </a:cubicBezTo>
                    <a:cubicBezTo>
                      <a:pt x="101" y="137"/>
                      <a:pt x="101" y="137"/>
                      <a:pt x="101" y="137"/>
                    </a:cubicBezTo>
                    <a:cubicBezTo>
                      <a:pt x="101" y="137"/>
                      <a:pt x="111" y="170"/>
                      <a:pt x="122" y="180"/>
                    </a:cubicBezTo>
                    <a:cubicBezTo>
                      <a:pt x="128" y="187"/>
                      <a:pt x="138" y="205"/>
                      <a:pt x="129" y="209"/>
                    </a:cubicBezTo>
                    <a:cubicBezTo>
                      <a:pt x="120" y="213"/>
                      <a:pt x="95" y="252"/>
                      <a:pt x="88" y="274"/>
                    </a:cubicBezTo>
                    <a:cubicBezTo>
                      <a:pt x="70" y="328"/>
                      <a:pt x="73" y="326"/>
                      <a:pt x="55" y="388"/>
                    </a:cubicBezTo>
                    <a:cubicBezTo>
                      <a:pt x="50" y="405"/>
                      <a:pt x="36" y="464"/>
                      <a:pt x="11" y="464"/>
                    </a:cubicBezTo>
                    <a:cubicBezTo>
                      <a:pt x="10" y="464"/>
                      <a:pt x="9" y="464"/>
                      <a:pt x="8" y="464"/>
                    </a:cubicBezTo>
                    <a:cubicBezTo>
                      <a:pt x="6" y="463"/>
                      <a:pt x="3" y="462"/>
                      <a:pt x="0" y="461"/>
                    </a:cubicBezTo>
                    <a:cubicBezTo>
                      <a:pt x="5" y="464"/>
                      <a:pt x="10" y="466"/>
                      <a:pt x="16" y="468"/>
                    </a:cubicBezTo>
                    <a:cubicBezTo>
                      <a:pt x="16" y="468"/>
                      <a:pt x="16" y="468"/>
                      <a:pt x="16" y="468"/>
                    </a:cubicBezTo>
                    <a:cubicBezTo>
                      <a:pt x="16" y="468"/>
                      <a:pt x="16" y="468"/>
                      <a:pt x="16" y="468"/>
                    </a:cubicBezTo>
                    <a:cubicBezTo>
                      <a:pt x="16" y="468"/>
                      <a:pt x="16" y="468"/>
                      <a:pt x="16" y="468"/>
                    </a:cubicBezTo>
                    <a:cubicBezTo>
                      <a:pt x="16" y="468"/>
                      <a:pt x="16" y="468"/>
                      <a:pt x="16" y="468"/>
                    </a:cubicBezTo>
                    <a:cubicBezTo>
                      <a:pt x="18" y="468"/>
                      <a:pt x="21" y="468"/>
                      <a:pt x="23" y="468"/>
                    </a:cubicBezTo>
                    <a:cubicBezTo>
                      <a:pt x="24" y="468"/>
                      <a:pt x="25" y="468"/>
                      <a:pt x="26" y="468"/>
                    </a:cubicBezTo>
                    <a:cubicBezTo>
                      <a:pt x="42" y="467"/>
                      <a:pt x="56" y="456"/>
                      <a:pt x="65" y="445"/>
                    </a:cubicBezTo>
                    <a:cubicBezTo>
                      <a:pt x="68" y="441"/>
                      <a:pt x="70" y="437"/>
                      <a:pt x="72" y="433"/>
                    </a:cubicBezTo>
                    <a:cubicBezTo>
                      <a:pt x="72" y="432"/>
                      <a:pt x="72" y="431"/>
                      <a:pt x="73" y="430"/>
                    </a:cubicBezTo>
                    <a:cubicBezTo>
                      <a:pt x="90" y="367"/>
                      <a:pt x="81" y="328"/>
                      <a:pt x="108" y="258"/>
                    </a:cubicBezTo>
                    <a:cubicBezTo>
                      <a:pt x="117" y="236"/>
                      <a:pt x="131" y="226"/>
                      <a:pt x="134" y="226"/>
                    </a:cubicBezTo>
                    <a:cubicBezTo>
                      <a:pt x="138" y="226"/>
                      <a:pt x="143" y="224"/>
                      <a:pt x="146" y="221"/>
                    </a:cubicBezTo>
                    <a:cubicBezTo>
                      <a:pt x="149" y="217"/>
                      <a:pt x="151" y="213"/>
                      <a:pt x="151" y="209"/>
                    </a:cubicBezTo>
                    <a:cubicBezTo>
                      <a:pt x="151" y="204"/>
                      <a:pt x="149" y="200"/>
                      <a:pt x="146" y="197"/>
                    </a:cubicBezTo>
                    <a:cubicBezTo>
                      <a:pt x="123" y="174"/>
                      <a:pt x="110" y="143"/>
                      <a:pt x="110" y="110"/>
                    </a:cubicBezTo>
                    <a:cubicBezTo>
                      <a:pt x="110" y="110"/>
                      <a:pt x="110" y="110"/>
                      <a:pt x="110" y="110"/>
                    </a:cubicBezTo>
                    <a:cubicBezTo>
                      <a:pt x="110" y="110"/>
                      <a:pt x="110" y="110"/>
                      <a:pt x="110" y="110"/>
                    </a:cubicBezTo>
                    <a:cubicBezTo>
                      <a:pt x="110" y="77"/>
                      <a:pt x="123" y="46"/>
                      <a:pt x="146" y="23"/>
                    </a:cubicBezTo>
                    <a:cubicBezTo>
                      <a:pt x="150" y="18"/>
                      <a:pt x="153" y="14"/>
                      <a:pt x="153" y="10"/>
                    </a:cubicBezTo>
                    <a:cubicBezTo>
                      <a:pt x="153" y="7"/>
                      <a:pt x="152" y="5"/>
                      <a:pt x="150" y="2"/>
                    </a:cubicBezTo>
                    <a:cubicBezTo>
                      <a:pt x="150" y="2"/>
                      <a:pt x="150" y="2"/>
                      <a:pt x="150" y="2"/>
                    </a:cubicBezTo>
                    <a:cubicBezTo>
                      <a:pt x="150" y="2"/>
                      <a:pt x="150" y="2"/>
                      <a:pt x="150" y="2"/>
                    </a:cubicBezTo>
                    <a:cubicBezTo>
                      <a:pt x="150" y="2"/>
                      <a:pt x="150" y="2"/>
                      <a:pt x="150" y="2"/>
                    </a:cubicBezTo>
                    <a:cubicBezTo>
                      <a:pt x="150" y="2"/>
                      <a:pt x="150" y="2"/>
                      <a:pt x="150" y="2"/>
                    </a:cubicBezTo>
                    <a:cubicBezTo>
                      <a:pt x="150" y="2"/>
                      <a:pt x="150" y="2"/>
                      <a:pt x="150" y="2"/>
                    </a:cubicBezTo>
                    <a:cubicBezTo>
                      <a:pt x="150" y="2"/>
                      <a:pt x="150" y="2"/>
                      <a:pt x="150" y="2"/>
                    </a:cubicBezTo>
                    <a:cubicBezTo>
                      <a:pt x="150" y="2"/>
                      <a:pt x="150" y="2"/>
                      <a:pt x="150" y="2"/>
                    </a:cubicBezTo>
                    <a:cubicBezTo>
                      <a:pt x="150" y="2"/>
                      <a:pt x="150" y="2"/>
                      <a:pt x="150" y="2"/>
                    </a:cubicBezTo>
                    <a:cubicBezTo>
                      <a:pt x="150" y="2"/>
                      <a:pt x="150" y="2"/>
                      <a:pt x="150" y="2"/>
                    </a:cubicBezTo>
                    <a:cubicBezTo>
                      <a:pt x="148" y="1"/>
                      <a:pt x="146" y="0"/>
                      <a:pt x="143" y="0"/>
                    </a:cubicBezTo>
                  </a:path>
                </a:pathLst>
              </a:custGeom>
              <a:solidFill>
                <a:srgbClr val="B78D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8" name="Freeform 210"/>
              <p:cNvSpPr>
                <a:spLocks/>
              </p:cNvSpPr>
              <p:nvPr/>
            </p:nvSpPr>
            <p:spPr bwMode="auto">
              <a:xfrm>
                <a:off x="11364914" y="2667000"/>
                <a:ext cx="606425" cy="1563688"/>
              </a:xfrm>
              <a:custGeom>
                <a:avLst/>
                <a:gdLst>
                  <a:gd name="T0" fmla="*/ 47 w 184"/>
                  <a:gd name="T1" fmla="*/ 114 h 477"/>
                  <a:gd name="T2" fmla="*/ 11 w 184"/>
                  <a:gd name="T3" fmla="*/ 27 h 477"/>
                  <a:gd name="T4" fmla="*/ 7 w 184"/>
                  <a:gd name="T5" fmla="*/ 6 h 477"/>
                  <a:gd name="T6" fmla="*/ 35 w 184"/>
                  <a:gd name="T7" fmla="*/ 14 h 477"/>
                  <a:gd name="T8" fmla="*/ 75 w 184"/>
                  <a:gd name="T9" fmla="*/ 73 h 477"/>
                  <a:gd name="T10" fmla="*/ 94 w 184"/>
                  <a:gd name="T11" fmla="*/ 109 h 477"/>
                  <a:gd name="T12" fmla="*/ 90 w 184"/>
                  <a:gd name="T13" fmla="*/ 208 h 477"/>
                  <a:gd name="T14" fmla="*/ 162 w 184"/>
                  <a:gd name="T15" fmla="*/ 349 h 477"/>
                  <a:gd name="T16" fmla="*/ 179 w 184"/>
                  <a:gd name="T17" fmla="*/ 415 h 477"/>
                  <a:gd name="T18" fmla="*/ 141 w 184"/>
                  <a:gd name="T19" fmla="*/ 472 h 477"/>
                  <a:gd name="T20" fmla="*/ 84 w 184"/>
                  <a:gd name="T21" fmla="*/ 434 h 477"/>
                  <a:gd name="T22" fmla="*/ 48 w 184"/>
                  <a:gd name="T23" fmla="*/ 262 h 477"/>
                  <a:gd name="T24" fmla="*/ 23 w 184"/>
                  <a:gd name="T25" fmla="*/ 230 h 477"/>
                  <a:gd name="T26" fmla="*/ 11 w 184"/>
                  <a:gd name="T27" fmla="*/ 225 h 477"/>
                  <a:gd name="T28" fmla="*/ 11 w 184"/>
                  <a:gd name="T29" fmla="*/ 201 h 477"/>
                  <a:gd name="T30" fmla="*/ 47 w 184"/>
                  <a:gd name="T31" fmla="*/ 114 h 4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84" h="477">
                    <a:moveTo>
                      <a:pt x="47" y="114"/>
                    </a:moveTo>
                    <a:cubicBezTo>
                      <a:pt x="47" y="81"/>
                      <a:pt x="34" y="50"/>
                      <a:pt x="11" y="27"/>
                    </a:cubicBezTo>
                    <a:cubicBezTo>
                      <a:pt x="4" y="20"/>
                      <a:pt x="0" y="13"/>
                      <a:pt x="7" y="6"/>
                    </a:cubicBezTo>
                    <a:cubicBezTo>
                      <a:pt x="13" y="0"/>
                      <a:pt x="28" y="7"/>
                      <a:pt x="35" y="14"/>
                    </a:cubicBezTo>
                    <a:cubicBezTo>
                      <a:pt x="54" y="34"/>
                      <a:pt x="68" y="47"/>
                      <a:pt x="75" y="73"/>
                    </a:cubicBezTo>
                    <a:cubicBezTo>
                      <a:pt x="94" y="109"/>
                      <a:pt x="94" y="109"/>
                      <a:pt x="94" y="109"/>
                    </a:cubicBezTo>
                    <a:cubicBezTo>
                      <a:pt x="90" y="208"/>
                      <a:pt x="90" y="208"/>
                      <a:pt x="90" y="208"/>
                    </a:cubicBezTo>
                    <a:cubicBezTo>
                      <a:pt x="90" y="208"/>
                      <a:pt x="145" y="296"/>
                      <a:pt x="162" y="349"/>
                    </a:cubicBezTo>
                    <a:cubicBezTo>
                      <a:pt x="179" y="402"/>
                      <a:pt x="179" y="415"/>
                      <a:pt x="179" y="415"/>
                    </a:cubicBezTo>
                    <a:cubicBezTo>
                      <a:pt x="184" y="441"/>
                      <a:pt x="167" y="467"/>
                      <a:pt x="141" y="472"/>
                    </a:cubicBezTo>
                    <a:cubicBezTo>
                      <a:pt x="115" y="477"/>
                      <a:pt x="89" y="451"/>
                      <a:pt x="84" y="434"/>
                    </a:cubicBezTo>
                    <a:cubicBezTo>
                      <a:pt x="66" y="371"/>
                      <a:pt x="76" y="332"/>
                      <a:pt x="48" y="262"/>
                    </a:cubicBezTo>
                    <a:cubicBezTo>
                      <a:pt x="40" y="240"/>
                      <a:pt x="26" y="230"/>
                      <a:pt x="23" y="230"/>
                    </a:cubicBezTo>
                    <a:cubicBezTo>
                      <a:pt x="18" y="230"/>
                      <a:pt x="14" y="228"/>
                      <a:pt x="11" y="225"/>
                    </a:cubicBezTo>
                    <a:cubicBezTo>
                      <a:pt x="4" y="218"/>
                      <a:pt x="4" y="207"/>
                      <a:pt x="11" y="201"/>
                    </a:cubicBezTo>
                    <a:cubicBezTo>
                      <a:pt x="34" y="178"/>
                      <a:pt x="47" y="147"/>
                      <a:pt x="47" y="114"/>
                    </a:cubicBezTo>
                  </a:path>
                </a:pathLst>
              </a:custGeom>
              <a:solidFill>
                <a:srgbClr val="CF9D5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9" name="Freeform 211"/>
              <p:cNvSpPr>
                <a:spLocks noEditPoints="1"/>
              </p:cNvSpPr>
              <p:nvPr/>
            </p:nvSpPr>
            <p:spPr bwMode="auto">
              <a:xfrm>
                <a:off x="11376026" y="2686050"/>
                <a:ext cx="12700" cy="26988"/>
              </a:xfrm>
              <a:custGeom>
                <a:avLst/>
                <a:gdLst>
                  <a:gd name="T0" fmla="*/ 4 w 4"/>
                  <a:gd name="T1" fmla="*/ 0 h 8"/>
                  <a:gd name="T2" fmla="*/ 4 w 4"/>
                  <a:gd name="T3" fmla="*/ 0 h 8"/>
                  <a:gd name="T4" fmla="*/ 0 w 4"/>
                  <a:gd name="T5" fmla="*/ 8 h 8"/>
                  <a:gd name="T6" fmla="*/ 4 w 4"/>
                  <a:gd name="T7" fmla="*/ 0 h 8"/>
                  <a:gd name="T8" fmla="*/ 4 w 4"/>
                  <a:gd name="T9" fmla="*/ 0 h 8"/>
                  <a:gd name="T10" fmla="*/ 4 w 4"/>
                  <a:gd name="T11" fmla="*/ 0 h 8"/>
                  <a:gd name="T12" fmla="*/ 4 w 4"/>
                  <a:gd name="T13" fmla="*/ 0 h 8"/>
                  <a:gd name="T14" fmla="*/ 4 w 4"/>
                  <a:gd name="T15" fmla="*/ 0 h 8"/>
                  <a:gd name="T16" fmla="*/ 4 w 4"/>
                  <a:gd name="T17" fmla="*/ 0 h 8"/>
                  <a:gd name="T18" fmla="*/ 4 w 4"/>
                  <a:gd name="T19" fmla="*/ 0 h 8"/>
                  <a:gd name="T20" fmla="*/ 4 w 4"/>
                  <a:gd name="T21" fmla="*/ 0 h 8"/>
                  <a:gd name="T22" fmla="*/ 4 w 4"/>
                  <a:gd name="T23" fmla="*/ 0 h 8"/>
                  <a:gd name="T24" fmla="*/ 4 w 4"/>
                  <a:gd name="T25" fmla="*/ 0 h 8"/>
                  <a:gd name="T26" fmla="*/ 4 w 4"/>
                  <a:gd name="T27" fmla="*/ 0 h 8"/>
                  <a:gd name="T28" fmla="*/ 4 w 4"/>
                  <a:gd name="T29" fmla="*/ 0 h 8"/>
                  <a:gd name="T30" fmla="*/ 4 w 4"/>
                  <a:gd name="T31" fmla="*/ 0 h 8"/>
                  <a:gd name="T32" fmla="*/ 4 w 4"/>
                  <a:gd name="T33" fmla="*/ 0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 h="8">
                    <a:moveTo>
                      <a:pt x="4" y="0"/>
                    </a:moveTo>
                    <a:cubicBezTo>
                      <a:pt x="4" y="0"/>
                      <a:pt x="4" y="0"/>
                      <a:pt x="4" y="0"/>
                    </a:cubicBezTo>
                    <a:cubicBezTo>
                      <a:pt x="1" y="3"/>
                      <a:pt x="0" y="5"/>
                      <a:pt x="0" y="8"/>
                    </a:cubicBezTo>
                    <a:cubicBezTo>
                      <a:pt x="0" y="5"/>
                      <a:pt x="1" y="3"/>
                      <a:pt x="4" y="0"/>
                    </a:cubicBezTo>
                    <a:cubicBezTo>
                      <a:pt x="4" y="0"/>
                      <a:pt x="4" y="0"/>
                      <a:pt x="4" y="0"/>
                    </a:cubicBezTo>
                    <a:moveTo>
                      <a:pt x="4" y="0"/>
                    </a:moveTo>
                    <a:cubicBezTo>
                      <a:pt x="4" y="0"/>
                      <a:pt x="4" y="0"/>
                      <a:pt x="4" y="0"/>
                    </a:cubicBezTo>
                    <a:cubicBezTo>
                      <a:pt x="4" y="0"/>
                      <a:pt x="4" y="0"/>
                      <a:pt x="4" y="0"/>
                    </a:cubicBezTo>
                    <a:moveTo>
                      <a:pt x="4" y="0"/>
                    </a:moveTo>
                    <a:cubicBezTo>
                      <a:pt x="4" y="0"/>
                      <a:pt x="4" y="0"/>
                      <a:pt x="4" y="0"/>
                    </a:cubicBezTo>
                    <a:cubicBezTo>
                      <a:pt x="4" y="0"/>
                      <a:pt x="4" y="0"/>
                      <a:pt x="4" y="0"/>
                    </a:cubicBezTo>
                    <a:moveTo>
                      <a:pt x="4" y="0"/>
                    </a:moveTo>
                    <a:cubicBezTo>
                      <a:pt x="4" y="0"/>
                      <a:pt x="4" y="0"/>
                      <a:pt x="4" y="0"/>
                    </a:cubicBezTo>
                    <a:cubicBezTo>
                      <a:pt x="4" y="0"/>
                      <a:pt x="4" y="0"/>
                      <a:pt x="4" y="0"/>
                    </a:cubicBezTo>
                    <a:moveTo>
                      <a:pt x="4" y="0"/>
                    </a:moveTo>
                    <a:cubicBezTo>
                      <a:pt x="4" y="0"/>
                      <a:pt x="4" y="0"/>
                      <a:pt x="4" y="0"/>
                    </a:cubicBezTo>
                    <a:cubicBezTo>
                      <a:pt x="4" y="0"/>
                      <a:pt x="4" y="0"/>
                      <a:pt x="4" y="0"/>
                    </a:cubicBezTo>
                  </a:path>
                </a:pathLst>
              </a:custGeom>
              <a:solidFill>
                <a:srgbClr val="231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0" name="Freeform 212"/>
              <p:cNvSpPr>
                <a:spLocks/>
              </p:cNvSpPr>
              <p:nvPr/>
            </p:nvSpPr>
            <p:spPr bwMode="auto">
              <a:xfrm>
                <a:off x="11661776" y="4129088"/>
                <a:ext cx="131763" cy="84138"/>
              </a:xfrm>
              <a:custGeom>
                <a:avLst/>
                <a:gdLst>
                  <a:gd name="T0" fmla="*/ 0 w 40"/>
                  <a:gd name="T1" fmla="*/ 0 h 26"/>
                  <a:gd name="T2" fmla="*/ 0 w 40"/>
                  <a:gd name="T3" fmla="*/ 0 h 26"/>
                  <a:gd name="T4" fmla="*/ 40 w 40"/>
                  <a:gd name="T5" fmla="*/ 26 h 26"/>
                  <a:gd name="T6" fmla="*/ 0 w 40"/>
                  <a:gd name="T7" fmla="*/ 0 h 26"/>
                </a:gdLst>
                <a:ahLst/>
                <a:cxnLst>
                  <a:cxn ang="0">
                    <a:pos x="T0" y="T1"/>
                  </a:cxn>
                  <a:cxn ang="0">
                    <a:pos x="T2" y="T3"/>
                  </a:cxn>
                  <a:cxn ang="0">
                    <a:pos x="T4" y="T5"/>
                  </a:cxn>
                  <a:cxn ang="0">
                    <a:pos x="T6" y="T7"/>
                  </a:cxn>
                </a:cxnLst>
                <a:rect l="0" t="0" r="r" b="b"/>
                <a:pathLst>
                  <a:path w="40" h="26">
                    <a:moveTo>
                      <a:pt x="0" y="0"/>
                    </a:moveTo>
                    <a:cubicBezTo>
                      <a:pt x="0" y="0"/>
                      <a:pt x="0" y="0"/>
                      <a:pt x="0" y="0"/>
                    </a:cubicBezTo>
                    <a:cubicBezTo>
                      <a:pt x="9" y="13"/>
                      <a:pt x="24" y="25"/>
                      <a:pt x="40" y="26"/>
                    </a:cubicBezTo>
                    <a:cubicBezTo>
                      <a:pt x="24" y="25"/>
                      <a:pt x="9" y="13"/>
                      <a:pt x="0" y="0"/>
                    </a:cubicBezTo>
                  </a:path>
                </a:pathLst>
              </a:custGeom>
              <a:solidFill>
                <a:srgbClr val="852B8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1" name="Freeform 213"/>
              <p:cNvSpPr>
                <a:spLocks/>
              </p:cNvSpPr>
              <p:nvPr/>
            </p:nvSpPr>
            <p:spPr bwMode="auto">
              <a:xfrm>
                <a:off x="11645901" y="4098925"/>
                <a:ext cx="15875" cy="30163"/>
              </a:xfrm>
              <a:custGeom>
                <a:avLst/>
                <a:gdLst>
                  <a:gd name="T0" fmla="*/ 0 w 5"/>
                  <a:gd name="T1" fmla="*/ 0 h 9"/>
                  <a:gd name="T2" fmla="*/ 5 w 5"/>
                  <a:gd name="T3" fmla="*/ 9 h 9"/>
                  <a:gd name="T4" fmla="*/ 5 w 5"/>
                  <a:gd name="T5" fmla="*/ 9 h 9"/>
                  <a:gd name="T6" fmla="*/ 0 w 5"/>
                  <a:gd name="T7" fmla="*/ 0 h 9"/>
                </a:gdLst>
                <a:ahLst/>
                <a:cxnLst>
                  <a:cxn ang="0">
                    <a:pos x="T0" y="T1"/>
                  </a:cxn>
                  <a:cxn ang="0">
                    <a:pos x="T2" y="T3"/>
                  </a:cxn>
                  <a:cxn ang="0">
                    <a:pos x="T4" y="T5"/>
                  </a:cxn>
                  <a:cxn ang="0">
                    <a:pos x="T6" y="T7"/>
                  </a:cxn>
                </a:cxnLst>
                <a:rect l="0" t="0" r="r" b="b"/>
                <a:pathLst>
                  <a:path w="5" h="9">
                    <a:moveTo>
                      <a:pt x="0" y="0"/>
                    </a:moveTo>
                    <a:cubicBezTo>
                      <a:pt x="2" y="3"/>
                      <a:pt x="3" y="6"/>
                      <a:pt x="5" y="9"/>
                    </a:cubicBezTo>
                    <a:cubicBezTo>
                      <a:pt x="5" y="9"/>
                      <a:pt x="5" y="9"/>
                      <a:pt x="5" y="9"/>
                    </a:cubicBezTo>
                    <a:cubicBezTo>
                      <a:pt x="3" y="6"/>
                      <a:pt x="2" y="3"/>
                      <a:pt x="0" y="0"/>
                    </a:cubicBezTo>
                  </a:path>
                </a:pathLst>
              </a:custGeom>
              <a:solidFill>
                <a:srgbClr val="9FB83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2" name="Freeform 214"/>
              <p:cNvSpPr>
                <a:spLocks noEditPoints="1"/>
              </p:cNvSpPr>
              <p:nvPr/>
            </p:nvSpPr>
            <p:spPr bwMode="auto">
              <a:xfrm>
                <a:off x="11830051" y="4213225"/>
                <a:ext cx="0" cy="0"/>
              </a:xfrm>
              <a:custGeom>
                <a:avLst/>
                <a:gdLst/>
                <a:ahLst/>
                <a:cxnLst>
                  <a:cxn ang="0">
                    <a:pos x="0" y="0"/>
                  </a:cxn>
                  <a:cxn ang="0">
                    <a:pos x="0" y="0"/>
                  </a:cxn>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moveTo>
                      <a:pt x="0" y="0"/>
                    </a:moveTo>
                    <a:cubicBezTo>
                      <a:pt x="0" y="0"/>
                      <a:pt x="0" y="0"/>
                      <a:pt x="0" y="0"/>
                    </a:cubicBezTo>
                    <a:cubicBezTo>
                      <a:pt x="0" y="0"/>
                      <a:pt x="0" y="0"/>
                      <a:pt x="0" y="0"/>
                    </a:cubicBezTo>
                  </a:path>
                </a:pathLst>
              </a:custGeom>
              <a:solidFill>
                <a:srgbClr val="852B8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3" name="Freeform 215"/>
              <p:cNvSpPr>
                <a:spLocks/>
              </p:cNvSpPr>
              <p:nvPr/>
            </p:nvSpPr>
            <p:spPr bwMode="auto">
              <a:xfrm>
                <a:off x="11376026" y="2679700"/>
                <a:ext cx="506413" cy="1533525"/>
              </a:xfrm>
              <a:custGeom>
                <a:avLst/>
                <a:gdLst>
                  <a:gd name="T0" fmla="*/ 10 w 154"/>
                  <a:gd name="T1" fmla="*/ 0 h 468"/>
                  <a:gd name="T2" fmla="*/ 4 w 154"/>
                  <a:gd name="T3" fmla="*/ 2 h 468"/>
                  <a:gd name="T4" fmla="*/ 4 w 154"/>
                  <a:gd name="T5" fmla="*/ 2 h 468"/>
                  <a:gd name="T6" fmla="*/ 4 w 154"/>
                  <a:gd name="T7" fmla="*/ 2 h 468"/>
                  <a:gd name="T8" fmla="*/ 4 w 154"/>
                  <a:gd name="T9" fmla="*/ 2 h 468"/>
                  <a:gd name="T10" fmla="*/ 4 w 154"/>
                  <a:gd name="T11" fmla="*/ 2 h 468"/>
                  <a:gd name="T12" fmla="*/ 4 w 154"/>
                  <a:gd name="T13" fmla="*/ 2 h 468"/>
                  <a:gd name="T14" fmla="*/ 4 w 154"/>
                  <a:gd name="T15" fmla="*/ 2 h 468"/>
                  <a:gd name="T16" fmla="*/ 4 w 154"/>
                  <a:gd name="T17" fmla="*/ 2 h 468"/>
                  <a:gd name="T18" fmla="*/ 4 w 154"/>
                  <a:gd name="T19" fmla="*/ 2 h 468"/>
                  <a:gd name="T20" fmla="*/ 4 w 154"/>
                  <a:gd name="T21" fmla="*/ 2 h 468"/>
                  <a:gd name="T22" fmla="*/ 0 w 154"/>
                  <a:gd name="T23" fmla="*/ 10 h 468"/>
                  <a:gd name="T24" fmla="*/ 8 w 154"/>
                  <a:gd name="T25" fmla="*/ 23 h 468"/>
                  <a:gd name="T26" fmla="*/ 44 w 154"/>
                  <a:gd name="T27" fmla="*/ 110 h 468"/>
                  <a:gd name="T28" fmla="*/ 44 w 154"/>
                  <a:gd name="T29" fmla="*/ 110 h 468"/>
                  <a:gd name="T30" fmla="*/ 44 w 154"/>
                  <a:gd name="T31" fmla="*/ 110 h 468"/>
                  <a:gd name="T32" fmla="*/ 8 w 154"/>
                  <a:gd name="T33" fmla="*/ 197 h 468"/>
                  <a:gd name="T34" fmla="*/ 3 w 154"/>
                  <a:gd name="T35" fmla="*/ 209 h 468"/>
                  <a:gd name="T36" fmla="*/ 8 w 154"/>
                  <a:gd name="T37" fmla="*/ 221 h 468"/>
                  <a:gd name="T38" fmla="*/ 20 w 154"/>
                  <a:gd name="T39" fmla="*/ 226 h 468"/>
                  <a:gd name="T40" fmla="*/ 45 w 154"/>
                  <a:gd name="T41" fmla="*/ 258 h 468"/>
                  <a:gd name="T42" fmla="*/ 81 w 154"/>
                  <a:gd name="T43" fmla="*/ 430 h 468"/>
                  <a:gd name="T44" fmla="*/ 82 w 154"/>
                  <a:gd name="T45" fmla="*/ 433 h 468"/>
                  <a:gd name="T46" fmla="*/ 87 w 154"/>
                  <a:gd name="T47" fmla="*/ 442 h 468"/>
                  <a:gd name="T48" fmla="*/ 127 w 154"/>
                  <a:gd name="T49" fmla="*/ 468 h 468"/>
                  <a:gd name="T50" fmla="*/ 131 w 154"/>
                  <a:gd name="T51" fmla="*/ 468 h 468"/>
                  <a:gd name="T52" fmla="*/ 138 w 154"/>
                  <a:gd name="T53" fmla="*/ 468 h 468"/>
                  <a:gd name="T54" fmla="*/ 138 w 154"/>
                  <a:gd name="T55" fmla="*/ 468 h 468"/>
                  <a:gd name="T56" fmla="*/ 138 w 154"/>
                  <a:gd name="T57" fmla="*/ 468 h 468"/>
                  <a:gd name="T58" fmla="*/ 138 w 154"/>
                  <a:gd name="T59" fmla="*/ 468 h 468"/>
                  <a:gd name="T60" fmla="*/ 138 w 154"/>
                  <a:gd name="T61" fmla="*/ 468 h 468"/>
                  <a:gd name="T62" fmla="*/ 154 w 154"/>
                  <a:gd name="T63" fmla="*/ 461 h 468"/>
                  <a:gd name="T64" fmla="*/ 145 w 154"/>
                  <a:gd name="T65" fmla="*/ 464 h 468"/>
                  <a:gd name="T66" fmla="*/ 142 w 154"/>
                  <a:gd name="T67" fmla="*/ 464 h 468"/>
                  <a:gd name="T68" fmla="*/ 99 w 154"/>
                  <a:gd name="T69" fmla="*/ 388 h 468"/>
                  <a:gd name="T70" fmla="*/ 66 w 154"/>
                  <a:gd name="T71" fmla="*/ 274 h 468"/>
                  <a:gd name="T72" fmla="*/ 24 w 154"/>
                  <a:gd name="T73" fmla="*/ 209 h 468"/>
                  <a:gd name="T74" fmla="*/ 32 w 154"/>
                  <a:gd name="T75" fmla="*/ 180 h 468"/>
                  <a:gd name="T76" fmla="*/ 53 w 154"/>
                  <a:gd name="T77" fmla="*/ 137 h 468"/>
                  <a:gd name="T78" fmla="*/ 47 w 154"/>
                  <a:gd name="T79" fmla="*/ 67 h 468"/>
                  <a:gd name="T80" fmla="*/ 15 w 154"/>
                  <a:gd name="T81" fmla="*/ 19 h 468"/>
                  <a:gd name="T82" fmla="*/ 10 w 154"/>
                  <a:gd name="T83" fmla="*/ 0 h 4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54" h="468">
                    <a:moveTo>
                      <a:pt x="10" y="0"/>
                    </a:moveTo>
                    <a:cubicBezTo>
                      <a:pt x="8" y="0"/>
                      <a:pt x="6" y="1"/>
                      <a:pt x="4" y="2"/>
                    </a:cubicBezTo>
                    <a:cubicBezTo>
                      <a:pt x="4" y="2"/>
                      <a:pt x="4" y="2"/>
                      <a:pt x="4" y="2"/>
                    </a:cubicBezTo>
                    <a:cubicBezTo>
                      <a:pt x="4" y="2"/>
                      <a:pt x="4" y="2"/>
                      <a:pt x="4" y="2"/>
                    </a:cubicBezTo>
                    <a:cubicBezTo>
                      <a:pt x="4" y="2"/>
                      <a:pt x="4" y="2"/>
                      <a:pt x="4" y="2"/>
                    </a:cubicBezTo>
                    <a:cubicBezTo>
                      <a:pt x="4" y="2"/>
                      <a:pt x="4" y="2"/>
                      <a:pt x="4" y="2"/>
                    </a:cubicBezTo>
                    <a:cubicBezTo>
                      <a:pt x="4" y="2"/>
                      <a:pt x="4" y="2"/>
                      <a:pt x="4" y="2"/>
                    </a:cubicBezTo>
                    <a:cubicBezTo>
                      <a:pt x="4" y="2"/>
                      <a:pt x="4" y="2"/>
                      <a:pt x="4" y="2"/>
                    </a:cubicBezTo>
                    <a:cubicBezTo>
                      <a:pt x="4" y="2"/>
                      <a:pt x="4" y="2"/>
                      <a:pt x="4" y="2"/>
                    </a:cubicBezTo>
                    <a:cubicBezTo>
                      <a:pt x="4" y="2"/>
                      <a:pt x="4" y="2"/>
                      <a:pt x="4" y="2"/>
                    </a:cubicBezTo>
                    <a:cubicBezTo>
                      <a:pt x="4" y="2"/>
                      <a:pt x="4" y="2"/>
                      <a:pt x="4" y="2"/>
                    </a:cubicBezTo>
                    <a:cubicBezTo>
                      <a:pt x="1" y="5"/>
                      <a:pt x="0" y="7"/>
                      <a:pt x="0" y="10"/>
                    </a:cubicBezTo>
                    <a:cubicBezTo>
                      <a:pt x="0" y="14"/>
                      <a:pt x="3" y="18"/>
                      <a:pt x="8" y="23"/>
                    </a:cubicBezTo>
                    <a:cubicBezTo>
                      <a:pt x="31" y="46"/>
                      <a:pt x="44" y="77"/>
                      <a:pt x="44" y="110"/>
                    </a:cubicBezTo>
                    <a:cubicBezTo>
                      <a:pt x="44" y="110"/>
                      <a:pt x="44" y="110"/>
                      <a:pt x="44" y="110"/>
                    </a:cubicBezTo>
                    <a:cubicBezTo>
                      <a:pt x="44" y="110"/>
                      <a:pt x="44" y="110"/>
                      <a:pt x="44" y="110"/>
                    </a:cubicBezTo>
                    <a:cubicBezTo>
                      <a:pt x="44" y="143"/>
                      <a:pt x="31" y="174"/>
                      <a:pt x="8" y="197"/>
                    </a:cubicBezTo>
                    <a:cubicBezTo>
                      <a:pt x="4" y="200"/>
                      <a:pt x="3" y="204"/>
                      <a:pt x="3" y="209"/>
                    </a:cubicBezTo>
                    <a:cubicBezTo>
                      <a:pt x="3" y="213"/>
                      <a:pt x="4" y="217"/>
                      <a:pt x="8" y="221"/>
                    </a:cubicBezTo>
                    <a:cubicBezTo>
                      <a:pt x="11" y="224"/>
                      <a:pt x="15" y="226"/>
                      <a:pt x="20" y="226"/>
                    </a:cubicBezTo>
                    <a:cubicBezTo>
                      <a:pt x="23" y="226"/>
                      <a:pt x="37" y="236"/>
                      <a:pt x="45" y="258"/>
                    </a:cubicBezTo>
                    <a:cubicBezTo>
                      <a:pt x="73" y="328"/>
                      <a:pt x="63" y="367"/>
                      <a:pt x="81" y="430"/>
                    </a:cubicBezTo>
                    <a:cubicBezTo>
                      <a:pt x="81" y="431"/>
                      <a:pt x="82" y="432"/>
                      <a:pt x="82" y="433"/>
                    </a:cubicBezTo>
                    <a:cubicBezTo>
                      <a:pt x="84" y="436"/>
                      <a:pt x="85" y="439"/>
                      <a:pt x="87" y="442"/>
                    </a:cubicBezTo>
                    <a:cubicBezTo>
                      <a:pt x="96" y="455"/>
                      <a:pt x="111" y="467"/>
                      <a:pt x="127" y="468"/>
                    </a:cubicBezTo>
                    <a:cubicBezTo>
                      <a:pt x="128" y="468"/>
                      <a:pt x="130" y="468"/>
                      <a:pt x="131" y="468"/>
                    </a:cubicBezTo>
                    <a:cubicBezTo>
                      <a:pt x="133" y="468"/>
                      <a:pt x="135" y="468"/>
                      <a:pt x="138" y="468"/>
                    </a:cubicBezTo>
                    <a:cubicBezTo>
                      <a:pt x="138" y="468"/>
                      <a:pt x="138" y="468"/>
                      <a:pt x="138" y="468"/>
                    </a:cubicBezTo>
                    <a:cubicBezTo>
                      <a:pt x="138" y="468"/>
                      <a:pt x="138" y="468"/>
                      <a:pt x="138" y="468"/>
                    </a:cubicBezTo>
                    <a:cubicBezTo>
                      <a:pt x="138" y="468"/>
                      <a:pt x="138" y="468"/>
                      <a:pt x="138" y="468"/>
                    </a:cubicBezTo>
                    <a:cubicBezTo>
                      <a:pt x="138" y="468"/>
                      <a:pt x="138" y="468"/>
                      <a:pt x="138" y="468"/>
                    </a:cubicBezTo>
                    <a:cubicBezTo>
                      <a:pt x="144" y="466"/>
                      <a:pt x="149" y="464"/>
                      <a:pt x="154" y="461"/>
                    </a:cubicBezTo>
                    <a:cubicBezTo>
                      <a:pt x="151" y="462"/>
                      <a:pt x="148" y="463"/>
                      <a:pt x="145" y="464"/>
                    </a:cubicBezTo>
                    <a:cubicBezTo>
                      <a:pt x="144" y="464"/>
                      <a:pt x="143" y="464"/>
                      <a:pt x="142" y="464"/>
                    </a:cubicBezTo>
                    <a:cubicBezTo>
                      <a:pt x="118" y="464"/>
                      <a:pt x="104" y="405"/>
                      <a:pt x="99" y="388"/>
                    </a:cubicBezTo>
                    <a:cubicBezTo>
                      <a:pt x="81" y="326"/>
                      <a:pt x="84" y="328"/>
                      <a:pt x="66" y="274"/>
                    </a:cubicBezTo>
                    <a:cubicBezTo>
                      <a:pt x="59" y="252"/>
                      <a:pt x="34" y="213"/>
                      <a:pt x="24" y="209"/>
                    </a:cubicBezTo>
                    <a:cubicBezTo>
                      <a:pt x="16" y="205"/>
                      <a:pt x="26" y="187"/>
                      <a:pt x="32" y="180"/>
                    </a:cubicBezTo>
                    <a:cubicBezTo>
                      <a:pt x="43" y="170"/>
                      <a:pt x="53" y="137"/>
                      <a:pt x="53" y="137"/>
                    </a:cubicBezTo>
                    <a:cubicBezTo>
                      <a:pt x="47" y="67"/>
                      <a:pt x="47" y="67"/>
                      <a:pt x="47" y="67"/>
                    </a:cubicBezTo>
                    <a:cubicBezTo>
                      <a:pt x="47" y="67"/>
                      <a:pt x="37" y="51"/>
                      <a:pt x="15" y="19"/>
                    </a:cubicBezTo>
                    <a:cubicBezTo>
                      <a:pt x="10" y="11"/>
                      <a:pt x="5" y="6"/>
                      <a:pt x="10" y="0"/>
                    </a:cubicBezTo>
                  </a:path>
                </a:pathLst>
              </a:custGeom>
              <a:solidFill>
                <a:srgbClr val="B78D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7" name="TextBox 6"/>
            <p:cNvSpPr txBox="1"/>
            <p:nvPr/>
          </p:nvSpPr>
          <p:spPr>
            <a:xfrm>
              <a:off x="6278563" y="5750939"/>
              <a:ext cx="5646737" cy="843629"/>
            </a:xfrm>
            <a:prstGeom prst="rect">
              <a:avLst/>
            </a:prstGeom>
            <a:solidFill>
              <a:srgbClr val="333333"/>
            </a:solidFill>
          </p:spPr>
          <p:txBody>
            <a:bodyPr wrap="square" lIns="0" tIns="149217" rIns="0" bIns="149217" rtlCol="0" anchor="ctr">
              <a:noAutofit/>
            </a:bodyPr>
            <a:lstStyle/>
            <a:p>
              <a:pPr algn="ctr" defTabSz="932658">
                <a:lnSpc>
                  <a:spcPct val="90000"/>
                </a:lnSpc>
                <a:spcAft>
                  <a:spcPts val="612"/>
                </a:spcAft>
              </a:pPr>
              <a:r>
                <a:rPr lang="en-US" sz="2400" dirty="0">
                  <a:solidFill>
                    <a:srgbClr val="FFFFFF"/>
                  </a:solidFill>
                  <a:latin typeface="Segoe UI Semibold" panose="020B0702040204020203" pitchFamily="34" charset="0"/>
                  <a:cs typeface="Segoe UI Semibold" panose="020B0702040204020203" pitchFamily="34" charset="0"/>
                </a:rPr>
                <a:t>After: </a:t>
              </a:r>
              <a:r>
                <a:rPr lang="en-US" sz="2400" dirty="0">
                  <a:solidFill>
                    <a:srgbClr val="FFFFFF"/>
                  </a:solidFill>
                </a:rPr>
                <a:t>Outsider</a:t>
              </a:r>
            </a:p>
          </p:txBody>
        </p:sp>
      </p:grpSp>
      <p:sp>
        <p:nvSpPr>
          <p:cNvPr id="227" name="Rectangle 226"/>
          <p:cNvSpPr/>
          <p:nvPr/>
        </p:nvSpPr>
        <p:spPr bwMode="auto">
          <a:xfrm>
            <a:off x="-747711" y="0"/>
            <a:ext cx="762702" cy="6926262"/>
          </a:xfrm>
          <a:prstGeom prst="rect">
            <a:avLst/>
          </a:prstGeom>
          <a:solidFill>
            <a:srgbClr val="E6E6E6"/>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a:gradFill>
                <a:gsLst>
                  <a:gs pos="0">
                    <a:srgbClr val="FFFFFF"/>
                  </a:gs>
                  <a:gs pos="100000">
                    <a:srgbClr val="FFFFFF"/>
                  </a:gs>
                </a:gsLst>
                <a:lin ang="5400000" scaled="0"/>
              </a:gradFill>
              <a:ea typeface="Segoe UI" pitchFamily="34" charset="0"/>
              <a:cs typeface="Segoe UI" pitchFamily="34" charset="0"/>
            </a:endParaRPr>
          </a:p>
        </p:txBody>
      </p:sp>
    </p:spTree>
    <p:extLst>
      <p:ext uri="{BB962C8B-B14F-4D97-AF65-F5344CB8AC3E}">
        <p14:creationId xmlns:p14="http://schemas.microsoft.com/office/powerpoint/2010/main" val="2329617764"/>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225"/>
                                        </p:tgtEl>
                                        <p:attrNameLst>
                                          <p:attrName>style.visibility</p:attrName>
                                        </p:attrNameLst>
                                      </p:cBhvr>
                                      <p:to>
                                        <p:strVal val="visible"/>
                                      </p:to>
                                    </p:set>
                                    <p:animEffect transition="in" filter="fade">
                                      <p:cBhvr>
                                        <p:cTn id="7" dur="250"/>
                                        <p:tgtEl>
                                          <p:spTgt spid="225"/>
                                        </p:tgtEl>
                                      </p:cBhvr>
                                    </p:animEffect>
                                  </p:childTnLst>
                                </p:cTn>
                              </p:par>
                            </p:childTnLst>
                          </p:cTn>
                        </p:par>
                        <p:par>
                          <p:cTn id="8" fill="hold">
                            <p:stCondLst>
                              <p:cond delay="250"/>
                            </p:stCondLst>
                            <p:childTnLst>
                              <p:par>
                                <p:cTn id="9" presetID="10" presetClass="entr" presetSubtype="0" fill="hold" nodeType="afterEffect">
                                  <p:stCondLst>
                                    <p:cond delay="500"/>
                                  </p:stCondLst>
                                  <p:childTnLst>
                                    <p:set>
                                      <p:cBhvr>
                                        <p:cTn id="10" dur="1" fill="hold">
                                          <p:stCondLst>
                                            <p:cond delay="0"/>
                                          </p:stCondLst>
                                        </p:cTn>
                                        <p:tgtEl>
                                          <p:spTgt spid="226"/>
                                        </p:tgtEl>
                                        <p:attrNameLst>
                                          <p:attrName>style.visibility</p:attrName>
                                        </p:attrNameLst>
                                      </p:cBhvr>
                                      <p:to>
                                        <p:strVal val="visible"/>
                                      </p:to>
                                    </p:set>
                                    <p:animEffect transition="in" filter="fade">
                                      <p:cBhvr>
                                        <p:cTn id="11" dur="250"/>
                                        <p:tgtEl>
                                          <p:spTgt spid="2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dirty="0"/>
              <a:t>Attacks affect the IT security team </a:t>
            </a:r>
            <a:br>
              <a:rPr lang="en-US" dirty="0"/>
            </a:br>
            <a:endParaRPr lang="en-US" dirty="0"/>
          </a:p>
        </p:txBody>
      </p:sp>
      <p:grpSp>
        <p:nvGrpSpPr>
          <p:cNvPr id="2" name="Group 1"/>
          <p:cNvGrpSpPr/>
          <p:nvPr/>
        </p:nvGrpSpPr>
        <p:grpSpPr>
          <a:xfrm>
            <a:off x="256589" y="1670050"/>
            <a:ext cx="5656849" cy="4924518"/>
            <a:chOff x="256589" y="1670050"/>
            <a:chExt cx="5656849" cy="4924518"/>
          </a:xfrm>
        </p:grpSpPr>
        <p:sp>
          <p:nvSpPr>
            <p:cNvPr id="274" name="Rectangle 5"/>
            <p:cNvSpPr>
              <a:spLocks noChangeArrowheads="1"/>
            </p:cNvSpPr>
            <p:nvPr/>
          </p:nvSpPr>
          <p:spPr bwMode="auto">
            <a:xfrm>
              <a:off x="266700" y="1670050"/>
              <a:ext cx="5646738" cy="4081463"/>
            </a:xfrm>
            <a:prstGeom prst="rect">
              <a:avLst/>
            </a:prstGeom>
            <a:solidFill>
              <a:srgbClr val="EEEEEE"/>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75" name="TextBox 274"/>
            <p:cNvSpPr txBox="1"/>
            <p:nvPr/>
          </p:nvSpPr>
          <p:spPr>
            <a:xfrm>
              <a:off x="266700" y="5750939"/>
              <a:ext cx="5646737" cy="843629"/>
            </a:xfrm>
            <a:prstGeom prst="rect">
              <a:avLst/>
            </a:prstGeom>
            <a:solidFill>
              <a:srgbClr val="00BCF2"/>
            </a:solidFill>
          </p:spPr>
          <p:txBody>
            <a:bodyPr wrap="square" lIns="0" tIns="149217" rIns="0" bIns="149217" rtlCol="0" anchor="ctr">
              <a:noAutofit/>
            </a:bodyPr>
            <a:lstStyle/>
            <a:p>
              <a:pPr algn="ctr" defTabSz="932308">
                <a:lnSpc>
                  <a:spcPct val="90000"/>
                </a:lnSpc>
                <a:spcBef>
                  <a:spcPct val="20000"/>
                </a:spcBef>
                <a:buClr>
                  <a:srgbClr val="FFFFFF"/>
                </a:buClr>
                <a:buSzPct val="90000"/>
                <a:defRPr/>
              </a:pPr>
              <a:endParaRPr lang="en-US" sz="2400" dirty="0">
                <a:solidFill>
                  <a:srgbClr val="FFFFFF"/>
                </a:solidFill>
              </a:endParaRPr>
            </a:p>
            <a:p>
              <a:pPr algn="ctr" defTabSz="932308">
                <a:lnSpc>
                  <a:spcPct val="90000"/>
                </a:lnSpc>
                <a:spcBef>
                  <a:spcPct val="20000"/>
                </a:spcBef>
                <a:buClr>
                  <a:srgbClr val="FFFFFF"/>
                </a:buClr>
                <a:buSzPct val="90000"/>
                <a:defRPr/>
              </a:pPr>
              <a:r>
                <a:rPr lang="en-US" sz="2400" dirty="0">
                  <a:solidFill>
                    <a:srgbClr val="FFFFFF"/>
                  </a:solidFill>
                  <a:latin typeface="Segoe UI Semibold" panose="020B0702040204020203" pitchFamily="34" charset="0"/>
                  <a:cs typeface="Segoe UI Semibold" panose="020B0702040204020203" pitchFamily="34" charset="0"/>
                </a:rPr>
                <a:t>Before: </a:t>
              </a:r>
              <a:r>
                <a:rPr lang="en-US" sz="2400" dirty="0">
                  <a:solidFill>
                    <a:srgbClr val="FFFFFF"/>
                  </a:solidFill>
                </a:rPr>
                <a:t>Focused</a:t>
              </a:r>
            </a:p>
            <a:p>
              <a:pPr algn="ctr" defTabSz="932308">
                <a:lnSpc>
                  <a:spcPct val="90000"/>
                </a:lnSpc>
                <a:spcBef>
                  <a:spcPct val="20000"/>
                </a:spcBef>
                <a:buClr>
                  <a:srgbClr val="FFFFFF"/>
                </a:buClr>
                <a:buSzPct val="90000"/>
                <a:defRPr/>
              </a:pPr>
              <a:endParaRPr lang="en-US" sz="2400" dirty="0">
                <a:solidFill>
                  <a:srgbClr val="FFFFFF"/>
                </a:solidFill>
              </a:endParaRPr>
            </a:p>
          </p:txBody>
        </p:sp>
        <p:grpSp>
          <p:nvGrpSpPr>
            <p:cNvPr id="447" name="Group 446"/>
            <p:cNvGrpSpPr/>
            <p:nvPr/>
          </p:nvGrpSpPr>
          <p:grpSpPr>
            <a:xfrm>
              <a:off x="796925" y="2599531"/>
              <a:ext cx="4586288" cy="2222500"/>
              <a:chOff x="171450" y="2744787"/>
              <a:chExt cx="4586288" cy="2222500"/>
            </a:xfrm>
          </p:grpSpPr>
          <p:sp>
            <p:nvSpPr>
              <p:cNvPr id="15" name="Freeform 7"/>
              <p:cNvSpPr>
                <a:spLocks/>
              </p:cNvSpPr>
              <p:nvPr/>
            </p:nvSpPr>
            <p:spPr bwMode="auto">
              <a:xfrm>
                <a:off x="171450" y="4449762"/>
                <a:ext cx="4586288" cy="161925"/>
              </a:xfrm>
              <a:custGeom>
                <a:avLst/>
                <a:gdLst>
                  <a:gd name="T0" fmla="*/ 26 w 1484"/>
                  <a:gd name="T1" fmla="*/ 52 h 52"/>
                  <a:gd name="T2" fmla="*/ 1458 w 1484"/>
                  <a:gd name="T3" fmla="*/ 52 h 52"/>
                  <a:gd name="T4" fmla="*/ 1484 w 1484"/>
                  <a:gd name="T5" fmla="*/ 26 h 52"/>
                  <a:gd name="T6" fmla="*/ 1458 w 1484"/>
                  <a:gd name="T7" fmla="*/ 0 h 52"/>
                  <a:gd name="T8" fmla="*/ 26 w 1484"/>
                  <a:gd name="T9" fmla="*/ 0 h 52"/>
                  <a:gd name="T10" fmla="*/ 0 w 1484"/>
                  <a:gd name="T11" fmla="*/ 26 h 52"/>
                  <a:gd name="T12" fmla="*/ 26 w 1484"/>
                  <a:gd name="T13" fmla="*/ 52 h 52"/>
                </a:gdLst>
                <a:ahLst/>
                <a:cxnLst>
                  <a:cxn ang="0">
                    <a:pos x="T0" y="T1"/>
                  </a:cxn>
                  <a:cxn ang="0">
                    <a:pos x="T2" y="T3"/>
                  </a:cxn>
                  <a:cxn ang="0">
                    <a:pos x="T4" y="T5"/>
                  </a:cxn>
                  <a:cxn ang="0">
                    <a:pos x="T6" y="T7"/>
                  </a:cxn>
                  <a:cxn ang="0">
                    <a:pos x="T8" y="T9"/>
                  </a:cxn>
                  <a:cxn ang="0">
                    <a:pos x="T10" y="T11"/>
                  </a:cxn>
                  <a:cxn ang="0">
                    <a:pos x="T12" y="T13"/>
                  </a:cxn>
                </a:cxnLst>
                <a:rect l="0" t="0" r="r" b="b"/>
                <a:pathLst>
                  <a:path w="1484" h="52">
                    <a:moveTo>
                      <a:pt x="26" y="52"/>
                    </a:moveTo>
                    <a:cubicBezTo>
                      <a:pt x="1458" y="52"/>
                      <a:pt x="1458" y="52"/>
                      <a:pt x="1458" y="52"/>
                    </a:cubicBezTo>
                    <a:cubicBezTo>
                      <a:pt x="1473" y="52"/>
                      <a:pt x="1484" y="41"/>
                      <a:pt x="1484" y="26"/>
                    </a:cubicBezTo>
                    <a:cubicBezTo>
                      <a:pt x="1484" y="12"/>
                      <a:pt x="1473" y="0"/>
                      <a:pt x="1458" y="0"/>
                    </a:cubicBezTo>
                    <a:cubicBezTo>
                      <a:pt x="26" y="0"/>
                      <a:pt x="26" y="0"/>
                      <a:pt x="26" y="0"/>
                    </a:cubicBezTo>
                    <a:cubicBezTo>
                      <a:pt x="12" y="0"/>
                      <a:pt x="0" y="12"/>
                      <a:pt x="0" y="26"/>
                    </a:cubicBezTo>
                    <a:cubicBezTo>
                      <a:pt x="0" y="41"/>
                      <a:pt x="12" y="52"/>
                      <a:pt x="26" y="52"/>
                    </a:cubicBezTo>
                  </a:path>
                </a:pathLst>
              </a:custGeom>
              <a:solidFill>
                <a:srgbClr val="D2D2D2"/>
              </a:solidFill>
              <a:ln>
                <a:noFill/>
              </a:ln>
            </p:spPr>
            <p:txBody>
              <a:bodyPr vert="horz" wrap="square" lIns="91440" tIns="45720" rIns="91440" bIns="45720" numCol="1" anchor="t" anchorCtr="0" compatLnSpc="1">
                <a:prstTxWarp prst="textNoShape">
                  <a:avLst/>
                </a:prstTxWarp>
              </a:bodyPr>
              <a:lstStyle/>
              <a:p>
                <a:endParaRPr lang="en-US"/>
              </a:p>
            </p:txBody>
          </p:sp>
          <p:sp>
            <p:nvSpPr>
              <p:cNvPr id="16" name="Freeform 8"/>
              <p:cNvSpPr>
                <a:spLocks/>
              </p:cNvSpPr>
              <p:nvPr/>
            </p:nvSpPr>
            <p:spPr bwMode="auto">
              <a:xfrm>
                <a:off x="269875" y="2933700"/>
                <a:ext cx="65088" cy="1597025"/>
              </a:xfrm>
              <a:custGeom>
                <a:avLst/>
                <a:gdLst>
                  <a:gd name="T0" fmla="*/ 41 w 41"/>
                  <a:gd name="T1" fmla="*/ 66 h 1006"/>
                  <a:gd name="T2" fmla="*/ 20 w 41"/>
                  <a:gd name="T3" fmla="*/ 0 h 1006"/>
                  <a:gd name="T4" fmla="*/ 0 w 41"/>
                  <a:gd name="T5" fmla="*/ 66 h 1006"/>
                  <a:gd name="T6" fmla="*/ 12 w 41"/>
                  <a:gd name="T7" fmla="*/ 84 h 1006"/>
                  <a:gd name="T8" fmla="*/ 12 w 41"/>
                  <a:gd name="T9" fmla="*/ 1006 h 1006"/>
                  <a:gd name="T10" fmla="*/ 27 w 41"/>
                  <a:gd name="T11" fmla="*/ 1006 h 1006"/>
                  <a:gd name="T12" fmla="*/ 27 w 41"/>
                  <a:gd name="T13" fmla="*/ 84 h 1006"/>
                  <a:gd name="T14" fmla="*/ 41 w 41"/>
                  <a:gd name="T15" fmla="*/ 66 h 100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1" h="1006">
                    <a:moveTo>
                      <a:pt x="41" y="66"/>
                    </a:moveTo>
                    <a:lnTo>
                      <a:pt x="20" y="0"/>
                    </a:lnTo>
                    <a:lnTo>
                      <a:pt x="0" y="66"/>
                    </a:lnTo>
                    <a:lnTo>
                      <a:pt x="12" y="84"/>
                    </a:lnTo>
                    <a:lnTo>
                      <a:pt x="12" y="1006"/>
                    </a:lnTo>
                    <a:lnTo>
                      <a:pt x="27" y="1006"/>
                    </a:lnTo>
                    <a:lnTo>
                      <a:pt x="27" y="84"/>
                    </a:lnTo>
                    <a:lnTo>
                      <a:pt x="41" y="6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 name="Freeform 9"/>
              <p:cNvSpPr>
                <a:spLocks/>
              </p:cNvSpPr>
              <p:nvPr/>
            </p:nvSpPr>
            <p:spPr bwMode="auto">
              <a:xfrm>
                <a:off x="442912" y="2933700"/>
                <a:ext cx="65088" cy="1597025"/>
              </a:xfrm>
              <a:custGeom>
                <a:avLst/>
                <a:gdLst>
                  <a:gd name="T0" fmla="*/ 41 w 41"/>
                  <a:gd name="T1" fmla="*/ 66 h 1006"/>
                  <a:gd name="T2" fmla="*/ 20 w 41"/>
                  <a:gd name="T3" fmla="*/ 0 h 1006"/>
                  <a:gd name="T4" fmla="*/ 0 w 41"/>
                  <a:gd name="T5" fmla="*/ 66 h 1006"/>
                  <a:gd name="T6" fmla="*/ 12 w 41"/>
                  <a:gd name="T7" fmla="*/ 84 h 1006"/>
                  <a:gd name="T8" fmla="*/ 12 w 41"/>
                  <a:gd name="T9" fmla="*/ 1006 h 1006"/>
                  <a:gd name="T10" fmla="*/ 27 w 41"/>
                  <a:gd name="T11" fmla="*/ 1006 h 1006"/>
                  <a:gd name="T12" fmla="*/ 27 w 41"/>
                  <a:gd name="T13" fmla="*/ 84 h 1006"/>
                  <a:gd name="T14" fmla="*/ 41 w 41"/>
                  <a:gd name="T15" fmla="*/ 66 h 100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1" h="1006">
                    <a:moveTo>
                      <a:pt x="41" y="66"/>
                    </a:moveTo>
                    <a:lnTo>
                      <a:pt x="20" y="0"/>
                    </a:lnTo>
                    <a:lnTo>
                      <a:pt x="0" y="66"/>
                    </a:lnTo>
                    <a:lnTo>
                      <a:pt x="12" y="84"/>
                    </a:lnTo>
                    <a:lnTo>
                      <a:pt x="12" y="1006"/>
                    </a:lnTo>
                    <a:lnTo>
                      <a:pt x="27" y="1006"/>
                    </a:lnTo>
                    <a:lnTo>
                      <a:pt x="27" y="84"/>
                    </a:lnTo>
                    <a:lnTo>
                      <a:pt x="41" y="6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 name="Freeform 10"/>
              <p:cNvSpPr>
                <a:spLocks/>
              </p:cNvSpPr>
              <p:nvPr/>
            </p:nvSpPr>
            <p:spPr bwMode="auto">
              <a:xfrm>
                <a:off x="615950" y="2933700"/>
                <a:ext cx="65088" cy="1597025"/>
              </a:xfrm>
              <a:custGeom>
                <a:avLst/>
                <a:gdLst>
                  <a:gd name="T0" fmla="*/ 41 w 41"/>
                  <a:gd name="T1" fmla="*/ 66 h 1006"/>
                  <a:gd name="T2" fmla="*/ 20 w 41"/>
                  <a:gd name="T3" fmla="*/ 0 h 1006"/>
                  <a:gd name="T4" fmla="*/ 0 w 41"/>
                  <a:gd name="T5" fmla="*/ 66 h 1006"/>
                  <a:gd name="T6" fmla="*/ 12 w 41"/>
                  <a:gd name="T7" fmla="*/ 84 h 1006"/>
                  <a:gd name="T8" fmla="*/ 12 w 41"/>
                  <a:gd name="T9" fmla="*/ 1006 h 1006"/>
                  <a:gd name="T10" fmla="*/ 27 w 41"/>
                  <a:gd name="T11" fmla="*/ 1006 h 1006"/>
                  <a:gd name="T12" fmla="*/ 27 w 41"/>
                  <a:gd name="T13" fmla="*/ 84 h 1006"/>
                  <a:gd name="T14" fmla="*/ 41 w 41"/>
                  <a:gd name="T15" fmla="*/ 66 h 100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1" h="1006">
                    <a:moveTo>
                      <a:pt x="41" y="66"/>
                    </a:moveTo>
                    <a:lnTo>
                      <a:pt x="20" y="0"/>
                    </a:lnTo>
                    <a:lnTo>
                      <a:pt x="0" y="66"/>
                    </a:lnTo>
                    <a:lnTo>
                      <a:pt x="12" y="84"/>
                    </a:lnTo>
                    <a:lnTo>
                      <a:pt x="12" y="1006"/>
                    </a:lnTo>
                    <a:lnTo>
                      <a:pt x="27" y="1006"/>
                    </a:lnTo>
                    <a:lnTo>
                      <a:pt x="27" y="84"/>
                    </a:lnTo>
                    <a:lnTo>
                      <a:pt x="41" y="6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 name="Freeform 11"/>
              <p:cNvSpPr>
                <a:spLocks/>
              </p:cNvSpPr>
              <p:nvPr/>
            </p:nvSpPr>
            <p:spPr bwMode="auto">
              <a:xfrm>
                <a:off x="788987" y="2933700"/>
                <a:ext cx="65088" cy="1597025"/>
              </a:xfrm>
              <a:custGeom>
                <a:avLst/>
                <a:gdLst>
                  <a:gd name="T0" fmla="*/ 41 w 41"/>
                  <a:gd name="T1" fmla="*/ 66 h 1006"/>
                  <a:gd name="T2" fmla="*/ 20 w 41"/>
                  <a:gd name="T3" fmla="*/ 0 h 1006"/>
                  <a:gd name="T4" fmla="*/ 0 w 41"/>
                  <a:gd name="T5" fmla="*/ 66 h 1006"/>
                  <a:gd name="T6" fmla="*/ 12 w 41"/>
                  <a:gd name="T7" fmla="*/ 84 h 1006"/>
                  <a:gd name="T8" fmla="*/ 12 w 41"/>
                  <a:gd name="T9" fmla="*/ 1006 h 1006"/>
                  <a:gd name="T10" fmla="*/ 27 w 41"/>
                  <a:gd name="T11" fmla="*/ 1006 h 1006"/>
                  <a:gd name="T12" fmla="*/ 27 w 41"/>
                  <a:gd name="T13" fmla="*/ 84 h 1006"/>
                  <a:gd name="T14" fmla="*/ 41 w 41"/>
                  <a:gd name="T15" fmla="*/ 66 h 100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1" h="1006">
                    <a:moveTo>
                      <a:pt x="41" y="66"/>
                    </a:moveTo>
                    <a:lnTo>
                      <a:pt x="20" y="0"/>
                    </a:lnTo>
                    <a:lnTo>
                      <a:pt x="0" y="66"/>
                    </a:lnTo>
                    <a:lnTo>
                      <a:pt x="12" y="84"/>
                    </a:lnTo>
                    <a:lnTo>
                      <a:pt x="12" y="1006"/>
                    </a:lnTo>
                    <a:lnTo>
                      <a:pt x="27" y="1006"/>
                    </a:lnTo>
                    <a:lnTo>
                      <a:pt x="27" y="84"/>
                    </a:lnTo>
                    <a:lnTo>
                      <a:pt x="41" y="6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 name="Freeform 12"/>
              <p:cNvSpPr>
                <a:spLocks/>
              </p:cNvSpPr>
              <p:nvPr/>
            </p:nvSpPr>
            <p:spPr bwMode="auto">
              <a:xfrm>
                <a:off x="962025" y="2933700"/>
                <a:ext cx="65088" cy="1597025"/>
              </a:xfrm>
              <a:custGeom>
                <a:avLst/>
                <a:gdLst>
                  <a:gd name="T0" fmla="*/ 41 w 41"/>
                  <a:gd name="T1" fmla="*/ 66 h 1006"/>
                  <a:gd name="T2" fmla="*/ 20 w 41"/>
                  <a:gd name="T3" fmla="*/ 0 h 1006"/>
                  <a:gd name="T4" fmla="*/ 0 w 41"/>
                  <a:gd name="T5" fmla="*/ 66 h 1006"/>
                  <a:gd name="T6" fmla="*/ 12 w 41"/>
                  <a:gd name="T7" fmla="*/ 84 h 1006"/>
                  <a:gd name="T8" fmla="*/ 12 w 41"/>
                  <a:gd name="T9" fmla="*/ 1006 h 1006"/>
                  <a:gd name="T10" fmla="*/ 27 w 41"/>
                  <a:gd name="T11" fmla="*/ 1006 h 1006"/>
                  <a:gd name="T12" fmla="*/ 27 w 41"/>
                  <a:gd name="T13" fmla="*/ 84 h 1006"/>
                  <a:gd name="T14" fmla="*/ 41 w 41"/>
                  <a:gd name="T15" fmla="*/ 66 h 100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1" h="1006">
                    <a:moveTo>
                      <a:pt x="41" y="66"/>
                    </a:moveTo>
                    <a:lnTo>
                      <a:pt x="20" y="0"/>
                    </a:lnTo>
                    <a:lnTo>
                      <a:pt x="0" y="66"/>
                    </a:lnTo>
                    <a:lnTo>
                      <a:pt x="12" y="84"/>
                    </a:lnTo>
                    <a:lnTo>
                      <a:pt x="12" y="1006"/>
                    </a:lnTo>
                    <a:lnTo>
                      <a:pt x="27" y="1006"/>
                    </a:lnTo>
                    <a:lnTo>
                      <a:pt x="27" y="84"/>
                    </a:lnTo>
                    <a:lnTo>
                      <a:pt x="41" y="6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 name="Freeform 13"/>
              <p:cNvSpPr>
                <a:spLocks/>
              </p:cNvSpPr>
              <p:nvPr/>
            </p:nvSpPr>
            <p:spPr bwMode="auto">
              <a:xfrm>
                <a:off x="1135062" y="2933700"/>
                <a:ext cx="65088" cy="1597025"/>
              </a:xfrm>
              <a:custGeom>
                <a:avLst/>
                <a:gdLst>
                  <a:gd name="T0" fmla="*/ 41 w 41"/>
                  <a:gd name="T1" fmla="*/ 66 h 1006"/>
                  <a:gd name="T2" fmla="*/ 20 w 41"/>
                  <a:gd name="T3" fmla="*/ 0 h 1006"/>
                  <a:gd name="T4" fmla="*/ 0 w 41"/>
                  <a:gd name="T5" fmla="*/ 66 h 1006"/>
                  <a:gd name="T6" fmla="*/ 12 w 41"/>
                  <a:gd name="T7" fmla="*/ 84 h 1006"/>
                  <a:gd name="T8" fmla="*/ 12 w 41"/>
                  <a:gd name="T9" fmla="*/ 1006 h 1006"/>
                  <a:gd name="T10" fmla="*/ 27 w 41"/>
                  <a:gd name="T11" fmla="*/ 1006 h 1006"/>
                  <a:gd name="T12" fmla="*/ 27 w 41"/>
                  <a:gd name="T13" fmla="*/ 84 h 1006"/>
                  <a:gd name="T14" fmla="*/ 41 w 41"/>
                  <a:gd name="T15" fmla="*/ 66 h 100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1" h="1006">
                    <a:moveTo>
                      <a:pt x="41" y="66"/>
                    </a:moveTo>
                    <a:lnTo>
                      <a:pt x="20" y="0"/>
                    </a:lnTo>
                    <a:lnTo>
                      <a:pt x="0" y="66"/>
                    </a:lnTo>
                    <a:lnTo>
                      <a:pt x="12" y="84"/>
                    </a:lnTo>
                    <a:lnTo>
                      <a:pt x="12" y="1006"/>
                    </a:lnTo>
                    <a:lnTo>
                      <a:pt x="27" y="1006"/>
                    </a:lnTo>
                    <a:lnTo>
                      <a:pt x="27" y="84"/>
                    </a:lnTo>
                    <a:lnTo>
                      <a:pt x="41" y="6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 name="Freeform 14"/>
              <p:cNvSpPr>
                <a:spLocks/>
              </p:cNvSpPr>
              <p:nvPr/>
            </p:nvSpPr>
            <p:spPr bwMode="auto">
              <a:xfrm>
                <a:off x="1308100" y="2933700"/>
                <a:ext cx="65088" cy="1597025"/>
              </a:xfrm>
              <a:custGeom>
                <a:avLst/>
                <a:gdLst>
                  <a:gd name="T0" fmla="*/ 41 w 41"/>
                  <a:gd name="T1" fmla="*/ 66 h 1006"/>
                  <a:gd name="T2" fmla="*/ 20 w 41"/>
                  <a:gd name="T3" fmla="*/ 0 h 1006"/>
                  <a:gd name="T4" fmla="*/ 0 w 41"/>
                  <a:gd name="T5" fmla="*/ 66 h 1006"/>
                  <a:gd name="T6" fmla="*/ 12 w 41"/>
                  <a:gd name="T7" fmla="*/ 84 h 1006"/>
                  <a:gd name="T8" fmla="*/ 12 w 41"/>
                  <a:gd name="T9" fmla="*/ 1006 h 1006"/>
                  <a:gd name="T10" fmla="*/ 27 w 41"/>
                  <a:gd name="T11" fmla="*/ 1006 h 1006"/>
                  <a:gd name="T12" fmla="*/ 27 w 41"/>
                  <a:gd name="T13" fmla="*/ 84 h 1006"/>
                  <a:gd name="T14" fmla="*/ 41 w 41"/>
                  <a:gd name="T15" fmla="*/ 66 h 100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1" h="1006">
                    <a:moveTo>
                      <a:pt x="41" y="66"/>
                    </a:moveTo>
                    <a:lnTo>
                      <a:pt x="20" y="0"/>
                    </a:lnTo>
                    <a:lnTo>
                      <a:pt x="0" y="66"/>
                    </a:lnTo>
                    <a:lnTo>
                      <a:pt x="12" y="84"/>
                    </a:lnTo>
                    <a:lnTo>
                      <a:pt x="12" y="1006"/>
                    </a:lnTo>
                    <a:lnTo>
                      <a:pt x="27" y="1006"/>
                    </a:lnTo>
                    <a:lnTo>
                      <a:pt x="27" y="84"/>
                    </a:lnTo>
                    <a:lnTo>
                      <a:pt x="41" y="6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3" name="Freeform 15"/>
              <p:cNvSpPr>
                <a:spLocks/>
              </p:cNvSpPr>
              <p:nvPr/>
            </p:nvSpPr>
            <p:spPr bwMode="auto">
              <a:xfrm>
                <a:off x="1481137" y="2933700"/>
                <a:ext cx="65088" cy="1597025"/>
              </a:xfrm>
              <a:custGeom>
                <a:avLst/>
                <a:gdLst>
                  <a:gd name="T0" fmla="*/ 41 w 41"/>
                  <a:gd name="T1" fmla="*/ 66 h 1006"/>
                  <a:gd name="T2" fmla="*/ 20 w 41"/>
                  <a:gd name="T3" fmla="*/ 0 h 1006"/>
                  <a:gd name="T4" fmla="*/ 0 w 41"/>
                  <a:gd name="T5" fmla="*/ 66 h 1006"/>
                  <a:gd name="T6" fmla="*/ 12 w 41"/>
                  <a:gd name="T7" fmla="*/ 84 h 1006"/>
                  <a:gd name="T8" fmla="*/ 12 w 41"/>
                  <a:gd name="T9" fmla="*/ 1006 h 1006"/>
                  <a:gd name="T10" fmla="*/ 27 w 41"/>
                  <a:gd name="T11" fmla="*/ 1006 h 1006"/>
                  <a:gd name="T12" fmla="*/ 27 w 41"/>
                  <a:gd name="T13" fmla="*/ 84 h 1006"/>
                  <a:gd name="T14" fmla="*/ 41 w 41"/>
                  <a:gd name="T15" fmla="*/ 66 h 100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1" h="1006">
                    <a:moveTo>
                      <a:pt x="41" y="66"/>
                    </a:moveTo>
                    <a:lnTo>
                      <a:pt x="20" y="0"/>
                    </a:lnTo>
                    <a:lnTo>
                      <a:pt x="0" y="66"/>
                    </a:lnTo>
                    <a:lnTo>
                      <a:pt x="12" y="84"/>
                    </a:lnTo>
                    <a:lnTo>
                      <a:pt x="12" y="1006"/>
                    </a:lnTo>
                    <a:lnTo>
                      <a:pt x="27" y="1006"/>
                    </a:lnTo>
                    <a:lnTo>
                      <a:pt x="27" y="84"/>
                    </a:lnTo>
                    <a:lnTo>
                      <a:pt x="41" y="6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4" name="Freeform 16"/>
              <p:cNvSpPr>
                <a:spLocks/>
              </p:cNvSpPr>
              <p:nvPr/>
            </p:nvSpPr>
            <p:spPr bwMode="auto">
              <a:xfrm>
                <a:off x="1654175" y="2933700"/>
                <a:ext cx="65088" cy="1597025"/>
              </a:xfrm>
              <a:custGeom>
                <a:avLst/>
                <a:gdLst>
                  <a:gd name="T0" fmla="*/ 41 w 41"/>
                  <a:gd name="T1" fmla="*/ 66 h 1006"/>
                  <a:gd name="T2" fmla="*/ 20 w 41"/>
                  <a:gd name="T3" fmla="*/ 0 h 1006"/>
                  <a:gd name="T4" fmla="*/ 0 w 41"/>
                  <a:gd name="T5" fmla="*/ 66 h 1006"/>
                  <a:gd name="T6" fmla="*/ 12 w 41"/>
                  <a:gd name="T7" fmla="*/ 84 h 1006"/>
                  <a:gd name="T8" fmla="*/ 12 w 41"/>
                  <a:gd name="T9" fmla="*/ 1006 h 1006"/>
                  <a:gd name="T10" fmla="*/ 27 w 41"/>
                  <a:gd name="T11" fmla="*/ 1006 h 1006"/>
                  <a:gd name="T12" fmla="*/ 27 w 41"/>
                  <a:gd name="T13" fmla="*/ 84 h 1006"/>
                  <a:gd name="T14" fmla="*/ 41 w 41"/>
                  <a:gd name="T15" fmla="*/ 66 h 100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1" h="1006">
                    <a:moveTo>
                      <a:pt x="41" y="66"/>
                    </a:moveTo>
                    <a:lnTo>
                      <a:pt x="20" y="0"/>
                    </a:lnTo>
                    <a:lnTo>
                      <a:pt x="0" y="66"/>
                    </a:lnTo>
                    <a:lnTo>
                      <a:pt x="12" y="84"/>
                    </a:lnTo>
                    <a:lnTo>
                      <a:pt x="12" y="1006"/>
                    </a:lnTo>
                    <a:lnTo>
                      <a:pt x="27" y="1006"/>
                    </a:lnTo>
                    <a:lnTo>
                      <a:pt x="27" y="84"/>
                    </a:lnTo>
                    <a:lnTo>
                      <a:pt x="41" y="6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5" name="Freeform 17"/>
              <p:cNvSpPr>
                <a:spLocks/>
              </p:cNvSpPr>
              <p:nvPr/>
            </p:nvSpPr>
            <p:spPr bwMode="auto">
              <a:xfrm>
                <a:off x="1827212" y="2933700"/>
                <a:ext cx="65088" cy="1597025"/>
              </a:xfrm>
              <a:custGeom>
                <a:avLst/>
                <a:gdLst>
                  <a:gd name="T0" fmla="*/ 41 w 41"/>
                  <a:gd name="T1" fmla="*/ 66 h 1006"/>
                  <a:gd name="T2" fmla="*/ 20 w 41"/>
                  <a:gd name="T3" fmla="*/ 0 h 1006"/>
                  <a:gd name="T4" fmla="*/ 0 w 41"/>
                  <a:gd name="T5" fmla="*/ 66 h 1006"/>
                  <a:gd name="T6" fmla="*/ 12 w 41"/>
                  <a:gd name="T7" fmla="*/ 84 h 1006"/>
                  <a:gd name="T8" fmla="*/ 12 w 41"/>
                  <a:gd name="T9" fmla="*/ 1006 h 1006"/>
                  <a:gd name="T10" fmla="*/ 28 w 41"/>
                  <a:gd name="T11" fmla="*/ 1006 h 1006"/>
                  <a:gd name="T12" fmla="*/ 28 w 41"/>
                  <a:gd name="T13" fmla="*/ 84 h 1006"/>
                  <a:gd name="T14" fmla="*/ 41 w 41"/>
                  <a:gd name="T15" fmla="*/ 66 h 100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1" h="1006">
                    <a:moveTo>
                      <a:pt x="41" y="66"/>
                    </a:moveTo>
                    <a:lnTo>
                      <a:pt x="20" y="0"/>
                    </a:lnTo>
                    <a:lnTo>
                      <a:pt x="0" y="66"/>
                    </a:lnTo>
                    <a:lnTo>
                      <a:pt x="12" y="84"/>
                    </a:lnTo>
                    <a:lnTo>
                      <a:pt x="12" y="1006"/>
                    </a:lnTo>
                    <a:lnTo>
                      <a:pt x="28" y="1006"/>
                    </a:lnTo>
                    <a:lnTo>
                      <a:pt x="28" y="84"/>
                    </a:lnTo>
                    <a:lnTo>
                      <a:pt x="41" y="6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6" name="Freeform 18"/>
              <p:cNvSpPr>
                <a:spLocks/>
              </p:cNvSpPr>
              <p:nvPr/>
            </p:nvSpPr>
            <p:spPr bwMode="auto">
              <a:xfrm>
                <a:off x="2000250" y="2933700"/>
                <a:ext cx="65088" cy="1597025"/>
              </a:xfrm>
              <a:custGeom>
                <a:avLst/>
                <a:gdLst>
                  <a:gd name="T0" fmla="*/ 41 w 41"/>
                  <a:gd name="T1" fmla="*/ 66 h 1006"/>
                  <a:gd name="T2" fmla="*/ 20 w 41"/>
                  <a:gd name="T3" fmla="*/ 0 h 1006"/>
                  <a:gd name="T4" fmla="*/ 0 w 41"/>
                  <a:gd name="T5" fmla="*/ 66 h 1006"/>
                  <a:gd name="T6" fmla="*/ 12 w 41"/>
                  <a:gd name="T7" fmla="*/ 84 h 1006"/>
                  <a:gd name="T8" fmla="*/ 12 w 41"/>
                  <a:gd name="T9" fmla="*/ 1006 h 1006"/>
                  <a:gd name="T10" fmla="*/ 28 w 41"/>
                  <a:gd name="T11" fmla="*/ 1006 h 1006"/>
                  <a:gd name="T12" fmla="*/ 28 w 41"/>
                  <a:gd name="T13" fmla="*/ 84 h 1006"/>
                  <a:gd name="T14" fmla="*/ 41 w 41"/>
                  <a:gd name="T15" fmla="*/ 66 h 100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1" h="1006">
                    <a:moveTo>
                      <a:pt x="41" y="66"/>
                    </a:moveTo>
                    <a:lnTo>
                      <a:pt x="20" y="0"/>
                    </a:lnTo>
                    <a:lnTo>
                      <a:pt x="0" y="66"/>
                    </a:lnTo>
                    <a:lnTo>
                      <a:pt x="12" y="84"/>
                    </a:lnTo>
                    <a:lnTo>
                      <a:pt x="12" y="1006"/>
                    </a:lnTo>
                    <a:lnTo>
                      <a:pt x="28" y="1006"/>
                    </a:lnTo>
                    <a:lnTo>
                      <a:pt x="28" y="84"/>
                    </a:lnTo>
                    <a:lnTo>
                      <a:pt x="41" y="6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7" name="Freeform 19"/>
              <p:cNvSpPr>
                <a:spLocks/>
              </p:cNvSpPr>
              <p:nvPr/>
            </p:nvSpPr>
            <p:spPr bwMode="auto">
              <a:xfrm>
                <a:off x="2173287" y="2933700"/>
                <a:ext cx="65088" cy="1597025"/>
              </a:xfrm>
              <a:custGeom>
                <a:avLst/>
                <a:gdLst>
                  <a:gd name="T0" fmla="*/ 41 w 41"/>
                  <a:gd name="T1" fmla="*/ 66 h 1006"/>
                  <a:gd name="T2" fmla="*/ 20 w 41"/>
                  <a:gd name="T3" fmla="*/ 0 h 1006"/>
                  <a:gd name="T4" fmla="*/ 0 w 41"/>
                  <a:gd name="T5" fmla="*/ 66 h 1006"/>
                  <a:gd name="T6" fmla="*/ 12 w 41"/>
                  <a:gd name="T7" fmla="*/ 84 h 1006"/>
                  <a:gd name="T8" fmla="*/ 12 w 41"/>
                  <a:gd name="T9" fmla="*/ 1006 h 1006"/>
                  <a:gd name="T10" fmla="*/ 28 w 41"/>
                  <a:gd name="T11" fmla="*/ 1006 h 1006"/>
                  <a:gd name="T12" fmla="*/ 28 w 41"/>
                  <a:gd name="T13" fmla="*/ 84 h 1006"/>
                  <a:gd name="T14" fmla="*/ 41 w 41"/>
                  <a:gd name="T15" fmla="*/ 66 h 100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1" h="1006">
                    <a:moveTo>
                      <a:pt x="41" y="66"/>
                    </a:moveTo>
                    <a:lnTo>
                      <a:pt x="20" y="0"/>
                    </a:lnTo>
                    <a:lnTo>
                      <a:pt x="0" y="66"/>
                    </a:lnTo>
                    <a:lnTo>
                      <a:pt x="12" y="84"/>
                    </a:lnTo>
                    <a:lnTo>
                      <a:pt x="12" y="1006"/>
                    </a:lnTo>
                    <a:lnTo>
                      <a:pt x="28" y="1006"/>
                    </a:lnTo>
                    <a:lnTo>
                      <a:pt x="28" y="84"/>
                    </a:lnTo>
                    <a:lnTo>
                      <a:pt x="41" y="6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8" name="Freeform 20"/>
              <p:cNvSpPr>
                <a:spLocks/>
              </p:cNvSpPr>
              <p:nvPr/>
            </p:nvSpPr>
            <p:spPr bwMode="auto">
              <a:xfrm>
                <a:off x="2346325" y="2933700"/>
                <a:ext cx="65088" cy="1597025"/>
              </a:xfrm>
              <a:custGeom>
                <a:avLst/>
                <a:gdLst>
                  <a:gd name="T0" fmla="*/ 41 w 41"/>
                  <a:gd name="T1" fmla="*/ 66 h 1006"/>
                  <a:gd name="T2" fmla="*/ 20 w 41"/>
                  <a:gd name="T3" fmla="*/ 0 h 1006"/>
                  <a:gd name="T4" fmla="*/ 0 w 41"/>
                  <a:gd name="T5" fmla="*/ 66 h 1006"/>
                  <a:gd name="T6" fmla="*/ 12 w 41"/>
                  <a:gd name="T7" fmla="*/ 84 h 1006"/>
                  <a:gd name="T8" fmla="*/ 12 w 41"/>
                  <a:gd name="T9" fmla="*/ 1006 h 1006"/>
                  <a:gd name="T10" fmla="*/ 28 w 41"/>
                  <a:gd name="T11" fmla="*/ 1006 h 1006"/>
                  <a:gd name="T12" fmla="*/ 28 w 41"/>
                  <a:gd name="T13" fmla="*/ 84 h 1006"/>
                  <a:gd name="T14" fmla="*/ 41 w 41"/>
                  <a:gd name="T15" fmla="*/ 66 h 100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1" h="1006">
                    <a:moveTo>
                      <a:pt x="41" y="66"/>
                    </a:moveTo>
                    <a:lnTo>
                      <a:pt x="20" y="0"/>
                    </a:lnTo>
                    <a:lnTo>
                      <a:pt x="0" y="66"/>
                    </a:lnTo>
                    <a:lnTo>
                      <a:pt x="12" y="84"/>
                    </a:lnTo>
                    <a:lnTo>
                      <a:pt x="12" y="1006"/>
                    </a:lnTo>
                    <a:lnTo>
                      <a:pt x="28" y="1006"/>
                    </a:lnTo>
                    <a:lnTo>
                      <a:pt x="28" y="84"/>
                    </a:lnTo>
                    <a:lnTo>
                      <a:pt x="41" y="6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9" name="Freeform 21"/>
              <p:cNvSpPr>
                <a:spLocks/>
              </p:cNvSpPr>
              <p:nvPr/>
            </p:nvSpPr>
            <p:spPr bwMode="auto">
              <a:xfrm>
                <a:off x="2519362" y="2933700"/>
                <a:ext cx="65088" cy="1597025"/>
              </a:xfrm>
              <a:custGeom>
                <a:avLst/>
                <a:gdLst>
                  <a:gd name="T0" fmla="*/ 41 w 41"/>
                  <a:gd name="T1" fmla="*/ 66 h 1006"/>
                  <a:gd name="T2" fmla="*/ 20 w 41"/>
                  <a:gd name="T3" fmla="*/ 0 h 1006"/>
                  <a:gd name="T4" fmla="*/ 0 w 41"/>
                  <a:gd name="T5" fmla="*/ 66 h 1006"/>
                  <a:gd name="T6" fmla="*/ 12 w 41"/>
                  <a:gd name="T7" fmla="*/ 84 h 1006"/>
                  <a:gd name="T8" fmla="*/ 12 w 41"/>
                  <a:gd name="T9" fmla="*/ 1006 h 1006"/>
                  <a:gd name="T10" fmla="*/ 28 w 41"/>
                  <a:gd name="T11" fmla="*/ 1006 h 1006"/>
                  <a:gd name="T12" fmla="*/ 28 w 41"/>
                  <a:gd name="T13" fmla="*/ 84 h 1006"/>
                  <a:gd name="T14" fmla="*/ 41 w 41"/>
                  <a:gd name="T15" fmla="*/ 66 h 100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1" h="1006">
                    <a:moveTo>
                      <a:pt x="41" y="66"/>
                    </a:moveTo>
                    <a:lnTo>
                      <a:pt x="20" y="0"/>
                    </a:lnTo>
                    <a:lnTo>
                      <a:pt x="0" y="66"/>
                    </a:lnTo>
                    <a:lnTo>
                      <a:pt x="12" y="84"/>
                    </a:lnTo>
                    <a:lnTo>
                      <a:pt x="12" y="1006"/>
                    </a:lnTo>
                    <a:lnTo>
                      <a:pt x="28" y="1006"/>
                    </a:lnTo>
                    <a:lnTo>
                      <a:pt x="28" y="84"/>
                    </a:lnTo>
                    <a:lnTo>
                      <a:pt x="41" y="6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0" name="Freeform 22"/>
              <p:cNvSpPr>
                <a:spLocks/>
              </p:cNvSpPr>
              <p:nvPr/>
            </p:nvSpPr>
            <p:spPr bwMode="auto">
              <a:xfrm>
                <a:off x="2519362" y="2933700"/>
                <a:ext cx="65088" cy="1597025"/>
              </a:xfrm>
              <a:custGeom>
                <a:avLst/>
                <a:gdLst>
                  <a:gd name="T0" fmla="*/ 41 w 41"/>
                  <a:gd name="T1" fmla="*/ 66 h 1006"/>
                  <a:gd name="T2" fmla="*/ 20 w 41"/>
                  <a:gd name="T3" fmla="*/ 0 h 1006"/>
                  <a:gd name="T4" fmla="*/ 0 w 41"/>
                  <a:gd name="T5" fmla="*/ 66 h 1006"/>
                  <a:gd name="T6" fmla="*/ 12 w 41"/>
                  <a:gd name="T7" fmla="*/ 84 h 1006"/>
                  <a:gd name="T8" fmla="*/ 12 w 41"/>
                  <a:gd name="T9" fmla="*/ 1006 h 1006"/>
                  <a:gd name="T10" fmla="*/ 28 w 41"/>
                  <a:gd name="T11" fmla="*/ 1006 h 1006"/>
                  <a:gd name="T12" fmla="*/ 28 w 41"/>
                  <a:gd name="T13" fmla="*/ 84 h 1006"/>
                  <a:gd name="T14" fmla="*/ 41 w 41"/>
                  <a:gd name="T15" fmla="*/ 66 h 100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1" h="1006">
                    <a:moveTo>
                      <a:pt x="41" y="66"/>
                    </a:moveTo>
                    <a:lnTo>
                      <a:pt x="20" y="0"/>
                    </a:lnTo>
                    <a:lnTo>
                      <a:pt x="0" y="66"/>
                    </a:lnTo>
                    <a:lnTo>
                      <a:pt x="12" y="84"/>
                    </a:lnTo>
                    <a:lnTo>
                      <a:pt x="12" y="1006"/>
                    </a:lnTo>
                    <a:lnTo>
                      <a:pt x="28" y="1006"/>
                    </a:lnTo>
                    <a:lnTo>
                      <a:pt x="28" y="84"/>
                    </a:lnTo>
                    <a:lnTo>
                      <a:pt x="41" y="66"/>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1" name="Freeform 23"/>
              <p:cNvSpPr>
                <a:spLocks/>
              </p:cNvSpPr>
              <p:nvPr/>
            </p:nvSpPr>
            <p:spPr bwMode="auto">
              <a:xfrm>
                <a:off x="2692400" y="2933700"/>
                <a:ext cx="65088" cy="1597025"/>
              </a:xfrm>
              <a:custGeom>
                <a:avLst/>
                <a:gdLst>
                  <a:gd name="T0" fmla="*/ 41 w 41"/>
                  <a:gd name="T1" fmla="*/ 66 h 1006"/>
                  <a:gd name="T2" fmla="*/ 20 w 41"/>
                  <a:gd name="T3" fmla="*/ 0 h 1006"/>
                  <a:gd name="T4" fmla="*/ 0 w 41"/>
                  <a:gd name="T5" fmla="*/ 66 h 1006"/>
                  <a:gd name="T6" fmla="*/ 12 w 41"/>
                  <a:gd name="T7" fmla="*/ 84 h 1006"/>
                  <a:gd name="T8" fmla="*/ 12 w 41"/>
                  <a:gd name="T9" fmla="*/ 1006 h 1006"/>
                  <a:gd name="T10" fmla="*/ 28 w 41"/>
                  <a:gd name="T11" fmla="*/ 1006 h 1006"/>
                  <a:gd name="T12" fmla="*/ 28 w 41"/>
                  <a:gd name="T13" fmla="*/ 84 h 1006"/>
                  <a:gd name="T14" fmla="*/ 41 w 41"/>
                  <a:gd name="T15" fmla="*/ 66 h 100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1" h="1006">
                    <a:moveTo>
                      <a:pt x="41" y="66"/>
                    </a:moveTo>
                    <a:lnTo>
                      <a:pt x="20" y="0"/>
                    </a:lnTo>
                    <a:lnTo>
                      <a:pt x="0" y="66"/>
                    </a:lnTo>
                    <a:lnTo>
                      <a:pt x="12" y="84"/>
                    </a:lnTo>
                    <a:lnTo>
                      <a:pt x="12" y="1006"/>
                    </a:lnTo>
                    <a:lnTo>
                      <a:pt x="28" y="1006"/>
                    </a:lnTo>
                    <a:lnTo>
                      <a:pt x="28" y="84"/>
                    </a:lnTo>
                    <a:lnTo>
                      <a:pt x="41" y="6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2" name="Freeform 24"/>
              <p:cNvSpPr>
                <a:spLocks/>
              </p:cNvSpPr>
              <p:nvPr/>
            </p:nvSpPr>
            <p:spPr bwMode="auto">
              <a:xfrm>
                <a:off x="2865437" y="2933700"/>
                <a:ext cx="65088" cy="1597025"/>
              </a:xfrm>
              <a:custGeom>
                <a:avLst/>
                <a:gdLst>
                  <a:gd name="T0" fmla="*/ 41 w 41"/>
                  <a:gd name="T1" fmla="*/ 66 h 1006"/>
                  <a:gd name="T2" fmla="*/ 20 w 41"/>
                  <a:gd name="T3" fmla="*/ 0 h 1006"/>
                  <a:gd name="T4" fmla="*/ 0 w 41"/>
                  <a:gd name="T5" fmla="*/ 66 h 1006"/>
                  <a:gd name="T6" fmla="*/ 12 w 41"/>
                  <a:gd name="T7" fmla="*/ 84 h 1006"/>
                  <a:gd name="T8" fmla="*/ 12 w 41"/>
                  <a:gd name="T9" fmla="*/ 1006 h 1006"/>
                  <a:gd name="T10" fmla="*/ 28 w 41"/>
                  <a:gd name="T11" fmla="*/ 1006 h 1006"/>
                  <a:gd name="T12" fmla="*/ 28 w 41"/>
                  <a:gd name="T13" fmla="*/ 84 h 1006"/>
                  <a:gd name="T14" fmla="*/ 41 w 41"/>
                  <a:gd name="T15" fmla="*/ 66 h 100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1" h="1006">
                    <a:moveTo>
                      <a:pt x="41" y="66"/>
                    </a:moveTo>
                    <a:lnTo>
                      <a:pt x="20" y="0"/>
                    </a:lnTo>
                    <a:lnTo>
                      <a:pt x="0" y="66"/>
                    </a:lnTo>
                    <a:lnTo>
                      <a:pt x="12" y="84"/>
                    </a:lnTo>
                    <a:lnTo>
                      <a:pt x="12" y="1006"/>
                    </a:lnTo>
                    <a:lnTo>
                      <a:pt x="28" y="1006"/>
                    </a:lnTo>
                    <a:lnTo>
                      <a:pt x="28" y="84"/>
                    </a:lnTo>
                    <a:lnTo>
                      <a:pt x="41" y="6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3" name="Freeform 25"/>
              <p:cNvSpPr>
                <a:spLocks/>
              </p:cNvSpPr>
              <p:nvPr/>
            </p:nvSpPr>
            <p:spPr bwMode="auto">
              <a:xfrm>
                <a:off x="3038475" y="2933700"/>
                <a:ext cx="65088" cy="1597025"/>
              </a:xfrm>
              <a:custGeom>
                <a:avLst/>
                <a:gdLst>
                  <a:gd name="T0" fmla="*/ 41 w 41"/>
                  <a:gd name="T1" fmla="*/ 66 h 1006"/>
                  <a:gd name="T2" fmla="*/ 20 w 41"/>
                  <a:gd name="T3" fmla="*/ 0 h 1006"/>
                  <a:gd name="T4" fmla="*/ 0 w 41"/>
                  <a:gd name="T5" fmla="*/ 66 h 1006"/>
                  <a:gd name="T6" fmla="*/ 12 w 41"/>
                  <a:gd name="T7" fmla="*/ 84 h 1006"/>
                  <a:gd name="T8" fmla="*/ 12 w 41"/>
                  <a:gd name="T9" fmla="*/ 1006 h 1006"/>
                  <a:gd name="T10" fmla="*/ 28 w 41"/>
                  <a:gd name="T11" fmla="*/ 1006 h 1006"/>
                  <a:gd name="T12" fmla="*/ 28 w 41"/>
                  <a:gd name="T13" fmla="*/ 84 h 1006"/>
                  <a:gd name="T14" fmla="*/ 41 w 41"/>
                  <a:gd name="T15" fmla="*/ 66 h 100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1" h="1006">
                    <a:moveTo>
                      <a:pt x="41" y="66"/>
                    </a:moveTo>
                    <a:lnTo>
                      <a:pt x="20" y="0"/>
                    </a:lnTo>
                    <a:lnTo>
                      <a:pt x="0" y="66"/>
                    </a:lnTo>
                    <a:lnTo>
                      <a:pt x="12" y="84"/>
                    </a:lnTo>
                    <a:lnTo>
                      <a:pt x="12" y="1006"/>
                    </a:lnTo>
                    <a:lnTo>
                      <a:pt x="28" y="1006"/>
                    </a:lnTo>
                    <a:lnTo>
                      <a:pt x="28" y="84"/>
                    </a:lnTo>
                    <a:lnTo>
                      <a:pt x="41" y="6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4" name="Freeform 26"/>
              <p:cNvSpPr>
                <a:spLocks/>
              </p:cNvSpPr>
              <p:nvPr/>
            </p:nvSpPr>
            <p:spPr bwMode="auto">
              <a:xfrm>
                <a:off x="3211512" y="2933700"/>
                <a:ext cx="65088" cy="1597025"/>
              </a:xfrm>
              <a:custGeom>
                <a:avLst/>
                <a:gdLst>
                  <a:gd name="T0" fmla="*/ 41 w 41"/>
                  <a:gd name="T1" fmla="*/ 66 h 1006"/>
                  <a:gd name="T2" fmla="*/ 20 w 41"/>
                  <a:gd name="T3" fmla="*/ 0 h 1006"/>
                  <a:gd name="T4" fmla="*/ 0 w 41"/>
                  <a:gd name="T5" fmla="*/ 66 h 1006"/>
                  <a:gd name="T6" fmla="*/ 12 w 41"/>
                  <a:gd name="T7" fmla="*/ 84 h 1006"/>
                  <a:gd name="T8" fmla="*/ 12 w 41"/>
                  <a:gd name="T9" fmla="*/ 1006 h 1006"/>
                  <a:gd name="T10" fmla="*/ 28 w 41"/>
                  <a:gd name="T11" fmla="*/ 1006 h 1006"/>
                  <a:gd name="T12" fmla="*/ 28 w 41"/>
                  <a:gd name="T13" fmla="*/ 84 h 1006"/>
                  <a:gd name="T14" fmla="*/ 41 w 41"/>
                  <a:gd name="T15" fmla="*/ 66 h 100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1" h="1006">
                    <a:moveTo>
                      <a:pt x="41" y="66"/>
                    </a:moveTo>
                    <a:lnTo>
                      <a:pt x="20" y="0"/>
                    </a:lnTo>
                    <a:lnTo>
                      <a:pt x="0" y="66"/>
                    </a:lnTo>
                    <a:lnTo>
                      <a:pt x="12" y="84"/>
                    </a:lnTo>
                    <a:lnTo>
                      <a:pt x="12" y="1006"/>
                    </a:lnTo>
                    <a:lnTo>
                      <a:pt x="28" y="1006"/>
                    </a:lnTo>
                    <a:lnTo>
                      <a:pt x="28" y="84"/>
                    </a:lnTo>
                    <a:lnTo>
                      <a:pt x="41" y="6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5" name="Freeform 27"/>
              <p:cNvSpPr>
                <a:spLocks/>
              </p:cNvSpPr>
              <p:nvPr/>
            </p:nvSpPr>
            <p:spPr bwMode="auto">
              <a:xfrm>
                <a:off x="3384550" y="2933700"/>
                <a:ext cx="65088" cy="1597025"/>
              </a:xfrm>
              <a:custGeom>
                <a:avLst/>
                <a:gdLst>
                  <a:gd name="T0" fmla="*/ 41 w 41"/>
                  <a:gd name="T1" fmla="*/ 66 h 1006"/>
                  <a:gd name="T2" fmla="*/ 20 w 41"/>
                  <a:gd name="T3" fmla="*/ 0 h 1006"/>
                  <a:gd name="T4" fmla="*/ 0 w 41"/>
                  <a:gd name="T5" fmla="*/ 66 h 1006"/>
                  <a:gd name="T6" fmla="*/ 12 w 41"/>
                  <a:gd name="T7" fmla="*/ 84 h 1006"/>
                  <a:gd name="T8" fmla="*/ 12 w 41"/>
                  <a:gd name="T9" fmla="*/ 1006 h 1006"/>
                  <a:gd name="T10" fmla="*/ 28 w 41"/>
                  <a:gd name="T11" fmla="*/ 1006 h 1006"/>
                  <a:gd name="T12" fmla="*/ 28 w 41"/>
                  <a:gd name="T13" fmla="*/ 84 h 1006"/>
                  <a:gd name="T14" fmla="*/ 41 w 41"/>
                  <a:gd name="T15" fmla="*/ 66 h 100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1" h="1006">
                    <a:moveTo>
                      <a:pt x="41" y="66"/>
                    </a:moveTo>
                    <a:lnTo>
                      <a:pt x="20" y="0"/>
                    </a:lnTo>
                    <a:lnTo>
                      <a:pt x="0" y="66"/>
                    </a:lnTo>
                    <a:lnTo>
                      <a:pt x="12" y="84"/>
                    </a:lnTo>
                    <a:lnTo>
                      <a:pt x="12" y="1006"/>
                    </a:lnTo>
                    <a:lnTo>
                      <a:pt x="28" y="1006"/>
                    </a:lnTo>
                    <a:lnTo>
                      <a:pt x="28" y="84"/>
                    </a:lnTo>
                    <a:lnTo>
                      <a:pt x="41" y="6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6" name="Freeform 28"/>
              <p:cNvSpPr>
                <a:spLocks/>
              </p:cNvSpPr>
              <p:nvPr/>
            </p:nvSpPr>
            <p:spPr bwMode="auto">
              <a:xfrm>
                <a:off x="3557587" y="2933700"/>
                <a:ext cx="65088" cy="1597025"/>
              </a:xfrm>
              <a:custGeom>
                <a:avLst/>
                <a:gdLst>
                  <a:gd name="T0" fmla="*/ 41 w 41"/>
                  <a:gd name="T1" fmla="*/ 66 h 1006"/>
                  <a:gd name="T2" fmla="*/ 20 w 41"/>
                  <a:gd name="T3" fmla="*/ 0 h 1006"/>
                  <a:gd name="T4" fmla="*/ 0 w 41"/>
                  <a:gd name="T5" fmla="*/ 66 h 1006"/>
                  <a:gd name="T6" fmla="*/ 12 w 41"/>
                  <a:gd name="T7" fmla="*/ 84 h 1006"/>
                  <a:gd name="T8" fmla="*/ 12 w 41"/>
                  <a:gd name="T9" fmla="*/ 1006 h 1006"/>
                  <a:gd name="T10" fmla="*/ 28 w 41"/>
                  <a:gd name="T11" fmla="*/ 1006 h 1006"/>
                  <a:gd name="T12" fmla="*/ 28 w 41"/>
                  <a:gd name="T13" fmla="*/ 84 h 1006"/>
                  <a:gd name="T14" fmla="*/ 41 w 41"/>
                  <a:gd name="T15" fmla="*/ 66 h 100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1" h="1006">
                    <a:moveTo>
                      <a:pt x="41" y="66"/>
                    </a:moveTo>
                    <a:lnTo>
                      <a:pt x="20" y="0"/>
                    </a:lnTo>
                    <a:lnTo>
                      <a:pt x="0" y="66"/>
                    </a:lnTo>
                    <a:lnTo>
                      <a:pt x="12" y="84"/>
                    </a:lnTo>
                    <a:lnTo>
                      <a:pt x="12" y="1006"/>
                    </a:lnTo>
                    <a:lnTo>
                      <a:pt x="28" y="1006"/>
                    </a:lnTo>
                    <a:lnTo>
                      <a:pt x="28" y="84"/>
                    </a:lnTo>
                    <a:lnTo>
                      <a:pt x="41" y="6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7" name="Freeform 29"/>
              <p:cNvSpPr>
                <a:spLocks/>
              </p:cNvSpPr>
              <p:nvPr/>
            </p:nvSpPr>
            <p:spPr bwMode="auto">
              <a:xfrm>
                <a:off x="3730625" y="2933700"/>
                <a:ext cx="65088" cy="1597025"/>
              </a:xfrm>
              <a:custGeom>
                <a:avLst/>
                <a:gdLst>
                  <a:gd name="T0" fmla="*/ 41 w 41"/>
                  <a:gd name="T1" fmla="*/ 66 h 1006"/>
                  <a:gd name="T2" fmla="*/ 20 w 41"/>
                  <a:gd name="T3" fmla="*/ 0 h 1006"/>
                  <a:gd name="T4" fmla="*/ 0 w 41"/>
                  <a:gd name="T5" fmla="*/ 66 h 1006"/>
                  <a:gd name="T6" fmla="*/ 12 w 41"/>
                  <a:gd name="T7" fmla="*/ 84 h 1006"/>
                  <a:gd name="T8" fmla="*/ 12 w 41"/>
                  <a:gd name="T9" fmla="*/ 1006 h 1006"/>
                  <a:gd name="T10" fmla="*/ 28 w 41"/>
                  <a:gd name="T11" fmla="*/ 1006 h 1006"/>
                  <a:gd name="T12" fmla="*/ 28 w 41"/>
                  <a:gd name="T13" fmla="*/ 84 h 1006"/>
                  <a:gd name="T14" fmla="*/ 41 w 41"/>
                  <a:gd name="T15" fmla="*/ 66 h 100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1" h="1006">
                    <a:moveTo>
                      <a:pt x="41" y="66"/>
                    </a:moveTo>
                    <a:lnTo>
                      <a:pt x="20" y="0"/>
                    </a:lnTo>
                    <a:lnTo>
                      <a:pt x="0" y="66"/>
                    </a:lnTo>
                    <a:lnTo>
                      <a:pt x="12" y="84"/>
                    </a:lnTo>
                    <a:lnTo>
                      <a:pt x="12" y="1006"/>
                    </a:lnTo>
                    <a:lnTo>
                      <a:pt x="28" y="1006"/>
                    </a:lnTo>
                    <a:lnTo>
                      <a:pt x="28" y="84"/>
                    </a:lnTo>
                    <a:lnTo>
                      <a:pt x="41" y="6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8" name="Freeform 30"/>
              <p:cNvSpPr>
                <a:spLocks/>
              </p:cNvSpPr>
              <p:nvPr/>
            </p:nvSpPr>
            <p:spPr bwMode="auto">
              <a:xfrm>
                <a:off x="3903662" y="2933700"/>
                <a:ext cx="65088" cy="1597025"/>
              </a:xfrm>
              <a:custGeom>
                <a:avLst/>
                <a:gdLst>
                  <a:gd name="T0" fmla="*/ 41 w 41"/>
                  <a:gd name="T1" fmla="*/ 66 h 1006"/>
                  <a:gd name="T2" fmla="*/ 20 w 41"/>
                  <a:gd name="T3" fmla="*/ 0 h 1006"/>
                  <a:gd name="T4" fmla="*/ 0 w 41"/>
                  <a:gd name="T5" fmla="*/ 66 h 1006"/>
                  <a:gd name="T6" fmla="*/ 12 w 41"/>
                  <a:gd name="T7" fmla="*/ 84 h 1006"/>
                  <a:gd name="T8" fmla="*/ 12 w 41"/>
                  <a:gd name="T9" fmla="*/ 1006 h 1006"/>
                  <a:gd name="T10" fmla="*/ 28 w 41"/>
                  <a:gd name="T11" fmla="*/ 1006 h 1006"/>
                  <a:gd name="T12" fmla="*/ 28 w 41"/>
                  <a:gd name="T13" fmla="*/ 84 h 1006"/>
                  <a:gd name="T14" fmla="*/ 41 w 41"/>
                  <a:gd name="T15" fmla="*/ 66 h 100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1" h="1006">
                    <a:moveTo>
                      <a:pt x="41" y="66"/>
                    </a:moveTo>
                    <a:lnTo>
                      <a:pt x="20" y="0"/>
                    </a:lnTo>
                    <a:lnTo>
                      <a:pt x="0" y="66"/>
                    </a:lnTo>
                    <a:lnTo>
                      <a:pt x="12" y="84"/>
                    </a:lnTo>
                    <a:lnTo>
                      <a:pt x="12" y="1006"/>
                    </a:lnTo>
                    <a:lnTo>
                      <a:pt x="28" y="1006"/>
                    </a:lnTo>
                    <a:lnTo>
                      <a:pt x="28" y="84"/>
                    </a:lnTo>
                    <a:lnTo>
                      <a:pt x="41" y="6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9" name="Freeform 31"/>
              <p:cNvSpPr>
                <a:spLocks/>
              </p:cNvSpPr>
              <p:nvPr/>
            </p:nvSpPr>
            <p:spPr bwMode="auto">
              <a:xfrm>
                <a:off x="4078287" y="2933700"/>
                <a:ext cx="63500" cy="1597025"/>
              </a:xfrm>
              <a:custGeom>
                <a:avLst/>
                <a:gdLst>
                  <a:gd name="T0" fmla="*/ 40 w 40"/>
                  <a:gd name="T1" fmla="*/ 66 h 1006"/>
                  <a:gd name="T2" fmla="*/ 19 w 40"/>
                  <a:gd name="T3" fmla="*/ 0 h 1006"/>
                  <a:gd name="T4" fmla="*/ 0 w 40"/>
                  <a:gd name="T5" fmla="*/ 66 h 1006"/>
                  <a:gd name="T6" fmla="*/ 11 w 40"/>
                  <a:gd name="T7" fmla="*/ 84 h 1006"/>
                  <a:gd name="T8" fmla="*/ 11 w 40"/>
                  <a:gd name="T9" fmla="*/ 1006 h 1006"/>
                  <a:gd name="T10" fmla="*/ 27 w 40"/>
                  <a:gd name="T11" fmla="*/ 1006 h 1006"/>
                  <a:gd name="T12" fmla="*/ 27 w 40"/>
                  <a:gd name="T13" fmla="*/ 84 h 1006"/>
                  <a:gd name="T14" fmla="*/ 40 w 40"/>
                  <a:gd name="T15" fmla="*/ 66 h 100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0" h="1006">
                    <a:moveTo>
                      <a:pt x="40" y="66"/>
                    </a:moveTo>
                    <a:lnTo>
                      <a:pt x="19" y="0"/>
                    </a:lnTo>
                    <a:lnTo>
                      <a:pt x="0" y="66"/>
                    </a:lnTo>
                    <a:lnTo>
                      <a:pt x="11" y="84"/>
                    </a:lnTo>
                    <a:lnTo>
                      <a:pt x="11" y="1006"/>
                    </a:lnTo>
                    <a:lnTo>
                      <a:pt x="27" y="1006"/>
                    </a:lnTo>
                    <a:lnTo>
                      <a:pt x="27" y="84"/>
                    </a:lnTo>
                    <a:lnTo>
                      <a:pt x="40" y="6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0" name="Freeform 32"/>
              <p:cNvSpPr>
                <a:spLocks/>
              </p:cNvSpPr>
              <p:nvPr/>
            </p:nvSpPr>
            <p:spPr bwMode="auto">
              <a:xfrm>
                <a:off x="4251325" y="2933700"/>
                <a:ext cx="63500" cy="1597025"/>
              </a:xfrm>
              <a:custGeom>
                <a:avLst/>
                <a:gdLst>
                  <a:gd name="T0" fmla="*/ 40 w 40"/>
                  <a:gd name="T1" fmla="*/ 66 h 1006"/>
                  <a:gd name="T2" fmla="*/ 19 w 40"/>
                  <a:gd name="T3" fmla="*/ 0 h 1006"/>
                  <a:gd name="T4" fmla="*/ 0 w 40"/>
                  <a:gd name="T5" fmla="*/ 66 h 1006"/>
                  <a:gd name="T6" fmla="*/ 11 w 40"/>
                  <a:gd name="T7" fmla="*/ 84 h 1006"/>
                  <a:gd name="T8" fmla="*/ 11 w 40"/>
                  <a:gd name="T9" fmla="*/ 1006 h 1006"/>
                  <a:gd name="T10" fmla="*/ 27 w 40"/>
                  <a:gd name="T11" fmla="*/ 1006 h 1006"/>
                  <a:gd name="T12" fmla="*/ 27 w 40"/>
                  <a:gd name="T13" fmla="*/ 84 h 1006"/>
                  <a:gd name="T14" fmla="*/ 40 w 40"/>
                  <a:gd name="T15" fmla="*/ 66 h 100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0" h="1006">
                    <a:moveTo>
                      <a:pt x="40" y="66"/>
                    </a:moveTo>
                    <a:lnTo>
                      <a:pt x="19" y="0"/>
                    </a:lnTo>
                    <a:lnTo>
                      <a:pt x="0" y="66"/>
                    </a:lnTo>
                    <a:lnTo>
                      <a:pt x="11" y="84"/>
                    </a:lnTo>
                    <a:lnTo>
                      <a:pt x="11" y="1006"/>
                    </a:lnTo>
                    <a:lnTo>
                      <a:pt x="27" y="1006"/>
                    </a:lnTo>
                    <a:lnTo>
                      <a:pt x="27" y="84"/>
                    </a:lnTo>
                    <a:lnTo>
                      <a:pt x="40" y="6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1" name="Freeform 33"/>
              <p:cNvSpPr>
                <a:spLocks/>
              </p:cNvSpPr>
              <p:nvPr/>
            </p:nvSpPr>
            <p:spPr bwMode="auto">
              <a:xfrm>
                <a:off x="4424362" y="2933700"/>
                <a:ext cx="63500" cy="1597025"/>
              </a:xfrm>
              <a:custGeom>
                <a:avLst/>
                <a:gdLst>
                  <a:gd name="T0" fmla="*/ 40 w 40"/>
                  <a:gd name="T1" fmla="*/ 66 h 1006"/>
                  <a:gd name="T2" fmla="*/ 19 w 40"/>
                  <a:gd name="T3" fmla="*/ 0 h 1006"/>
                  <a:gd name="T4" fmla="*/ 0 w 40"/>
                  <a:gd name="T5" fmla="*/ 66 h 1006"/>
                  <a:gd name="T6" fmla="*/ 11 w 40"/>
                  <a:gd name="T7" fmla="*/ 84 h 1006"/>
                  <a:gd name="T8" fmla="*/ 11 w 40"/>
                  <a:gd name="T9" fmla="*/ 1006 h 1006"/>
                  <a:gd name="T10" fmla="*/ 27 w 40"/>
                  <a:gd name="T11" fmla="*/ 1006 h 1006"/>
                  <a:gd name="T12" fmla="*/ 27 w 40"/>
                  <a:gd name="T13" fmla="*/ 84 h 1006"/>
                  <a:gd name="T14" fmla="*/ 40 w 40"/>
                  <a:gd name="T15" fmla="*/ 66 h 100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0" h="1006">
                    <a:moveTo>
                      <a:pt x="40" y="66"/>
                    </a:moveTo>
                    <a:lnTo>
                      <a:pt x="19" y="0"/>
                    </a:lnTo>
                    <a:lnTo>
                      <a:pt x="0" y="66"/>
                    </a:lnTo>
                    <a:lnTo>
                      <a:pt x="11" y="84"/>
                    </a:lnTo>
                    <a:lnTo>
                      <a:pt x="11" y="1006"/>
                    </a:lnTo>
                    <a:lnTo>
                      <a:pt x="27" y="1006"/>
                    </a:lnTo>
                    <a:lnTo>
                      <a:pt x="27" y="84"/>
                    </a:lnTo>
                    <a:lnTo>
                      <a:pt x="40" y="6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2" name="Freeform 34"/>
              <p:cNvSpPr>
                <a:spLocks/>
              </p:cNvSpPr>
              <p:nvPr/>
            </p:nvSpPr>
            <p:spPr bwMode="auto">
              <a:xfrm>
                <a:off x="4597400" y="2933700"/>
                <a:ext cx="63500" cy="1597025"/>
              </a:xfrm>
              <a:custGeom>
                <a:avLst/>
                <a:gdLst>
                  <a:gd name="T0" fmla="*/ 40 w 40"/>
                  <a:gd name="T1" fmla="*/ 66 h 1006"/>
                  <a:gd name="T2" fmla="*/ 19 w 40"/>
                  <a:gd name="T3" fmla="*/ 0 h 1006"/>
                  <a:gd name="T4" fmla="*/ 0 w 40"/>
                  <a:gd name="T5" fmla="*/ 66 h 1006"/>
                  <a:gd name="T6" fmla="*/ 11 w 40"/>
                  <a:gd name="T7" fmla="*/ 84 h 1006"/>
                  <a:gd name="T8" fmla="*/ 11 w 40"/>
                  <a:gd name="T9" fmla="*/ 1006 h 1006"/>
                  <a:gd name="T10" fmla="*/ 27 w 40"/>
                  <a:gd name="T11" fmla="*/ 1006 h 1006"/>
                  <a:gd name="T12" fmla="*/ 27 w 40"/>
                  <a:gd name="T13" fmla="*/ 84 h 1006"/>
                  <a:gd name="T14" fmla="*/ 40 w 40"/>
                  <a:gd name="T15" fmla="*/ 66 h 100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0" h="1006">
                    <a:moveTo>
                      <a:pt x="40" y="66"/>
                    </a:moveTo>
                    <a:lnTo>
                      <a:pt x="19" y="0"/>
                    </a:lnTo>
                    <a:lnTo>
                      <a:pt x="0" y="66"/>
                    </a:lnTo>
                    <a:lnTo>
                      <a:pt x="11" y="84"/>
                    </a:lnTo>
                    <a:lnTo>
                      <a:pt x="11" y="1006"/>
                    </a:lnTo>
                    <a:lnTo>
                      <a:pt x="27" y="1006"/>
                    </a:lnTo>
                    <a:lnTo>
                      <a:pt x="27" y="84"/>
                    </a:lnTo>
                    <a:lnTo>
                      <a:pt x="40" y="6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3" name="Freeform 35"/>
              <p:cNvSpPr>
                <a:spLocks/>
              </p:cNvSpPr>
              <p:nvPr/>
            </p:nvSpPr>
            <p:spPr bwMode="auto">
              <a:xfrm>
                <a:off x="250825" y="4378325"/>
                <a:ext cx="4425950" cy="0"/>
              </a:xfrm>
              <a:custGeom>
                <a:avLst/>
                <a:gdLst>
                  <a:gd name="T0" fmla="*/ 0 w 2788"/>
                  <a:gd name="T1" fmla="*/ 2788 w 2788"/>
                  <a:gd name="T2" fmla="*/ 0 w 2788"/>
                </a:gdLst>
                <a:ahLst/>
                <a:cxnLst>
                  <a:cxn ang="0">
                    <a:pos x="T0" y="0"/>
                  </a:cxn>
                  <a:cxn ang="0">
                    <a:pos x="T1" y="0"/>
                  </a:cxn>
                  <a:cxn ang="0">
                    <a:pos x="T2" y="0"/>
                  </a:cxn>
                </a:cxnLst>
                <a:rect l="0" t="0" r="r" b="b"/>
                <a:pathLst>
                  <a:path w="2788">
                    <a:moveTo>
                      <a:pt x="0" y="0"/>
                    </a:moveTo>
                    <a:lnTo>
                      <a:pt x="2788" y="0"/>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4" name="Line 36"/>
              <p:cNvSpPr>
                <a:spLocks noChangeShapeType="1"/>
              </p:cNvSpPr>
              <p:nvPr/>
            </p:nvSpPr>
            <p:spPr bwMode="auto">
              <a:xfrm>
                <a:off x="250825" y="4378325"/>
                <a:ext cx="4425950"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5" name="Rectangle 37"/>
              <p:cNvSpPr>
                <a:spLocks noChangeArrowheads="1"/>
              </p:cNvSpPr>
              <p:nvPr/>
            </p:nvSpPr>
            <p:spPr bwMode="auto">
              <a:xfrm>
                <a:off x="250825" y="4365625"/>
                <a:ext cx="4425950" cy="25400"/>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6" name="Freeform 38"/>
              <p:cNvSpPr>
                <a:spLocks/>
              </p:cNvSpPr>
              <p:nvPr/>
            </p:nvSpPr>
            <p:spPr bwMode="auto">
              <a:xfrm>
                <a:off x="250825" y="4365625"/>
                <a:ext cx="4425950" cy="25400"/>
              </a:xfrm>
              <a:custGeom>
                <a:avLst/>
                <a:gdLst>
                  <a:gd name="T0" fmla="*/ 0 w 2788"/>
                  <a:gd name="T1" fmla="*/ 16 h 16"/>
                  <a:gd name="T2" fmla="*/ 2788 w 2788"/>
                  <a:gd name="T3" fmla="*/ 16 h 16"/>
                  <a:gd name="T4" fmla="*/ 2788 w 2788"/>
                  <a:gd name="T5" fmla="*/ 0 h 16"/>
                  <a:gd name="T6" fmla="*/ 0 w 2788"/>
                  <a:gd name="T7" fmla="*/ 0 h 16"/>
                </a:gdLst>
                <a:ahLst/>
                <a:cxnLst>
                  <a:cxn ang="0">
                    <a:pos x="T0" y="T1"/>
                  </a:cxn>
                  <a:cxn ang="0">
                    <a:pos x="T2" y="T3"/>
                  </a:cxn>
                  <a:cxn ang="0">
                    <a:pos x="T4" y="T5"/>
                  </a:cxn>
                  <a:cxn ang="0">
                    <a:pos x="T6" y="T7"/>
                  </a:cxn>
                </a:cxnLst>
                <a:rect l="0" t="0" r="r" b="b"/>
                <a:pathLst>
                  <a:path w="2788" h="16">
                    <a:moveTo>
                      <a:pt x="0" y="16"/>
                    </a:moveTo>
                    <a:lnTo>
                      <a:pt x="2788" y="16"/>
                    </a:lnTo>
                    <a:lnTo>
                      <a:pt x="2788" y="0"/>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7" name="Freeform 39"/>
              <p:cNvSpPr>
                <a:spLocks/>
              </p:cNvSpPr>
              <p:nvPr/>
            </p:nvSpPr>
            <p:spPr bwMode="auto">
              <a:xfrm>
                <a:off x="250825" y="3252787"/>
                <a:ext cx="4425950" cy="0"/>
              </a:xfrm>
              <a:custGeom>
                <a:avLst/>
                <a:gdLst>
                  <a:gd name="T0" fmla="*/ 0 w 2788"/>
                  <a:gd name="T1" fmla="*/ 2788 w 2788"/>
                  <a:gd name="T2" fmla="*/ 0 w 2788"/>
                </a:gdLst>
                <a:ahLst/>
                <a:cxnLst>
                  <a:cxn ang="0">
                    <a:pos x="T0" y="0"/>
                  </a:cxn>
                  <a:cxn ang="0">
                    <a:pos x="T1" y="0"/>
                  </a:cxn>
                  <a:cxn ang="0">
                    <a:pos x="T2" y="0"/>
                  </a:cxn>
                </a:cxnLst>
                <a:rect l="0" t="0" r="r" b="b"/>
                <a:pathLst>
                  <a:path w="2788">
                    <a:moveTo>
                      <a:pt x="0" y="0"/>
                    </a:moveTo>
                    <a:lnTo>
                      <a:pt x="2788" y="0"/>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8" name="Freeform 40"/>
              <p:cNvSpPr>
                <a:spLocks/>
              </p:cNvSpPr>
              <p:nvPr/>
            </p:nvSpPr>
            <p:spPr bwMode="auto">
              <a:xfrm>
                <a:off x="250825" y="3252787"/>
                <a:ext cx="4425950" cy="0"/>
              </a:xfrm>
              <a:custGeom>
                <a:avLst/>
                <a:gdLst>
                  <a:gd name="T0" fmla="*/ 0 w 2788"/>
                  <a:gd name="T1" fmla="*/ 2788 w 2788"/>
                  <a:gd name="T2" fmla="*/ 0 w 2788"/>
                </a:gdLst>
                <a:ahLst/>
                <a:cxnLst>
                  <a:cxn ang="0">
                    <a:pos x="T0" y="0"/>
                  </a:cxn>
                  <a:cxn ang="0">
                    <a:pos x="T1" y="0"/>
                  </a:cxn>
                  <a:cxn ang="0">
                    <a:pos x="T2" y="0"/>
                  </a:cxn>
                </a:cxnLst>
                <a:rect l="0" t="0" r="r" b="b"/>
                <a:pathLst>
                  <a:path w="2788">
                    <a:moveTo>
                      <a:pt x="0" y="0"/>
                    </a:moveTo>
                    <a:lnTo>
                      <a:pt x="2788" y="0"/>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9" name="Rectangle 41"/>
              <p:cNvSpPr>
                <a:spLocks noChangeArrowheads="1"/>
              </p:cNvSpPr>
              <p:nvPr/>
            </p:nvSpPr>
            <p:spPr bwMode="auto">
              <a:xfrm>
                <a:off x="250825" y="3240087"/>
                <a:ext cx="4425950" cy="25400"/>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0" name="Rectangle 42"/>
              <p:cNvSpPr>
                <a:spLocks noChangeArrowheads="1"/>
              </p:cNvSpPr>
              <p:nvPr/>
            </p:nvSpPr>
            <p:spPr bwMode="auto">
              <a:xfrm>
                <a:off x="250825" y="3240087"/>
                <a:ext cx="4425950" cy="2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1" name="Oval 43"/>
              <p:cNvSpPr>
                <a:spLocks noChangeArrowheads="1"/>
              </p:cNvSpPr>
              <p:nvPr/>
            </p:nvSpPr>
            <p:spPr bwMode="auto">
              <a:xfrm>
                <a:off x="2603500" y="3200400"/>
                <a:ext cx="250825" cy="247650"/>
              </a:xfrm>
              <a:prstGeom prst="ellipse">
                <a:avLst/>
              </a:prstGeom>
              <a:solidFill>
                <a:srgbClr val="054C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2" name="Freeform 44"/>
              <p:cNvSpPr>
                <a:spLocks/>
              </p:cNvSpPr>
              <p:nvPr/>
            </p:nvSpPr>
            <p:spPr bwMode="auto">
              <a:xfrm>
                <a:off x="1982787" y="4852987"/>
                <a:ext cx="966788" cy="114300"/>
              </a:xfrm>
              <a:custGeom>
                <a:avLst/>
                <a:gdLst>
                  <a:gd name="T0" fmla="*/ 294 w 313"/>
                  <a:gd name="T1" fmla="*/ 37 h 37"/>
                  <a:gd name="T2" fmla="*/ 18 w 313"/>
                  <a:gd name="T3" fmla="*/ 37 h 37"/>
                  <a:gd name="T4" fmla="*/ 0 w 313"/>
                  <a:gd name="T5" fmla="*/ 19 h 37"/>
                  <a:gd name="T6" fmla="*/ 18 w 313"/>
                  <a:gd name="T7" fmla="*/ 0 h 37"/>
                  <a:gd name="T8" fmla="*/ 294 w 313"/>
                  <a:gd name="T9" fmla="*/ 0 h 37"/>
                  <a:gd name="T10" fmla="*/ 313 w 313"/>
                  <a:gd name="T11" fmla="*/ 19 h 37"/>
                  <a:gd name="T12" fmla="*/ 294 w 313"/>
                  <a:gd name="T13" fmla="*/ 37 h 37"/>
                </a:gdLst>
                <a:ahLst/>
                <a:cxnLst>
                  <a:cxn ang="0">
                    <a:pos x="T0" y="T1"/>
                  </a:cxn>
                  <a:cxn ang="0">
                    <a:pos x="T2" y="T3"/>
                  </a:cxn>
                  <a:cxn ang="0">
                    <a:pos x="T4" y="T5"/>
                  </a:cxn>
                  <a:cxn ang="0">
                    <a:pos x="T6" y="T7"/>
                  </a:cxn>
                  <a:cxn ang="0">
                    <a:pos x="T8" y="T9"/>
                  </a:cxn>
                  <a:cxn ang="0">
                    <a:pos x="T10" y="T11"/>
                  </a:cxn>
                  <a:cxn ang="0">
                    <a:pos x="T12" y="T13"/>
                  </a:cxn>
                </a:cxnLst>
                <a:rect l="0" t="0" r="r" b="b"/>
                <a:pathLst>
                  <a:path w="313" h="37">
                    <a:moveTo>
                      <a:pt x="294" y="37"/>
                    </a:moveTo>
                    <a:cubicBezTo>
                      <a:pt x="18" y="37"/>
                      <a:pt x="18" y="37"/>
                      <a:pt x="18" y="37"/>
                    </a:cubicBezTo>
                    <a:cubicBezTo>
                      <a:pt x="8" y="37"/>
                      <a:pt x="0" y="29"/>
                      <a:pt x="0" y="19"/>
                    </a:cubicBezTo>
                    <a:cubicBezTo>
                      <a:pt x="0" y="8"/>
                      <a:pt x="8" y="0"/>
                      <a:pt x="18" y="0"/>
                    </a:cubicBezTo>
                    <a:cubicBezTo>
                      <a:pt x="294" y="0"/>
                      <a:pt x="294" y="0"/>
                      <a:pt x="294" y="0"/>
                    </a:cubicBezTo>
                    <a:cubicBezTo>
                      <a:pt x="304" y="0"/>
                      <a:pt x="313" y="8"/>
                      <a:pt x="313" y="19"/>
                    </a:cubicBezTo>
                    <a:cubicBezTo>
                      <a:pt x="313" y="29"/>
                      <a:pt x="304" y="37"/>
                      <a:pt x="294" y="37"/>
                    </a:cubicBezTo>
                  </a:path>
                </a:pathLst>
              </a:custGeom>
              <a:solidFill>
                <a:srgbClr val="D2D2D2"/>
              </a:solidFill>
              <a:ln>
                <a:noFill/>
              </a:ln>
            </p:spPr>
            <p:txBody>
              <a:bodyPr vert="horz" wrap="square" lIns="91440" tIns="45720" rIns="91440" bIns="45720" numCol="1" anchor="t" anchorCtr="0" compatLnSpc="1">
                <a:prstTxWarp prst="textNoShape">
                  <a:avLst/>
                </a:prstTxWarp>
              </a:bodyPr>
              <a:lstStyle/>
              <a:p>
                <a:endParaRPr lang="en-US"/>
              </a:p>
            </p:txBody>
          </p:sp>
          <p:sp>
            <p:nvSpPr>
              <p:cNvPr id="53" name="Freeform 45"/>
              <p:cNvSpPr>
                <a:spLocks/>
              </p:cNvSpPr>
              <p:nvPr/>
            </p:nvSpPr>
            <p:spPr bwMode="auto">
              <a:xfrm>
                <a:off x="2084387" y="4875212"/>
                <a:ext cx="179388" cy="36513"/>
              </a:xfrm>
              <a:custGeom>
                <a:avLst/>
                <a:gdLst>
                  <a:gd name="T0" fmla="*/ 0 w 58"/>
                  <a:gd name="T1" fmla="*/ 0 h 12"/>
                  <a:gd name="T2" fmla="*/ 0 w 58"/>
                  <a:gd name="T3" fmla="*/ 7 h 12"/>
                  <a:gd name="T4" fmla="*/ 5 w 58"/>
                  <a:gd name="T5" fmla="*/ 12 h 12"/>
                  <a:gd name="T6" fmla="*/ 58 w 58"/>
                  <a:gd name="T7" fmla="*/ 12 h 12"/>
                  <a:gd name="T8" fmla="*/ 58 w 58"/>
                  <a:gd name="T9" fmla="*/ 5 h 12"/>
                  <a:gd name="T10" fmla="*/ 5 w 58"/>
                  <a:gd name="T11" fmla="*/ 5 h 12"/>
                  <a:gd name="T12" fmla="*/ 0 w 58"/>
                  <a:gd name="T13" fmla="*/ 0 h 12"/>
                </a:gdLst>
                <a:ahLst/>
                <a:cxnLst>
                  <a:cxn ang="0">
                    <a:pos x="T0" y="T1"/>
                  </a:cxn>
                  <a:cxn ang="0">
                    <a:pos x="T2" y="T3"/>
                  </a:cxn>
                  <a:cxn ang="0">
                    <a:pos x="T4" y="T5"/>
                  </a:cxn>
                  <a:cxn ang="0">
                    <a:pos x="T6" y="T7"/>
                  </a:cxn>
                  <a:cxn ang="0">
                    <a:pos x="T8" y="T9"/>
                  </a:cxn>
                  <a:cxn ang="0">
                    <a:pos x="T10" y="T11"/>
                  </a:cxn>
                  <a:cxn ang="0">
                    <a:pos x="T12" y="T13"/>
                  </a:cxn>
                </a:cxnLst>
                <a:rect l="0" t="0" r="r" b="b"/>
                <a:pathLst>
                  <a:path w="58" h="12">
                    <a:moveTo>
                      <a:pt x="0" y="0"/>
                    </a:moveTo>
                    <a:cubicBezTo>
                      <a:pt x="0" y="7"/>
                      <a:pt x="0" y="7"/>
                      <a:pt x="0" y="7"/>
                    </a:cubicBezTo>
                    <a:cubicBezTo>
                      <a:pt x="0" y="11"/>
                      <a:pt x="5" y="12"/>
                      <a:pt x="5" y="12"/>
                    </a:cubicBezTo>
                    <a:cubicBezTo>
                      <a:pt x="58" y="12"/>
                      <a:pt x="58" y="12"/>
                      <a:pt x="58" y="12"/>
                    </a:cubicBezTo>
                    <a:cubicBezTo>
                      <a:pt x="58" y="5"/>
                      <a:pt x="58" y="5"/>
                      <a:pt x="58" y="5"/>
                    </a:cubicBezTo>
                    <a:cubicBezTo>
                      <a:pt x="5" y="5"/>
                      <a:pt x="5" y="5"/>
                      <a:pt x="5" y="5"/>
                    </a:cubicBezTo>
                    <a:cubicBezTo>
                      <a:pt x="5" y="5"/>
                      <a:pt x="0" y="5"/>
                      <a:pt x="0" y="0"/>
                    </a:cubicBezTo>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4" name="Freeform 46"/>
              <p:cNvSpPr>
                <a:spLocks/>
              </p:cNvSpPr>
              <p:nvPr/>
            </p:nvSpPr>
            <p:spPr bwMode="auto">
              <a:xfrm>
                <a:off x="2081212" y="4732337"/>
                <a:ext cx="182563" cy="157163"/>
              </a:xfrm>
              <a:custGeom>
                <a:avLst/>
                <a:gdLst>
                  <a:gd name="T0" fmla="*/ 59 w 59"/>
                  <a:gd name="T1" fmla="*/ 0 h 51"/>
                  <a:gd name="T2" fmla="*/ 59 w 59"/>
                  <a:gd name="T3" fmla="*/ 51 h 51"/>
                  <a:gd name="T4" fmla="*/ 6 w 59"/>
                  <a:gd name="T5" fmla="*/ 51 h 51"/>
                  <a:gd name="T6" fmla="*/ 1 w 59"/>
                  <a:gd name="T7" fmla="*/ 46 h 51"/>
                  <a:gd name="T8" fmla="*/ 1 w 59"/>
                  <a:gd name="T9" fmla="*/ 36 h 51"/>
                  <a:gd name="T10" fmla="*/ 7 w 59"/>
                  <a:gd name="T11" fmla="*/ 28 h 51"/>
                  <a:gd name="T12" fmla="*/ 22 w 59"/>
                  <a:gd name="T13" fmla="*/ 10 h 51"/>
                  <a:gd name="T14" fmla="*/ 26 w 59"/>
                  <a:gd name="T15" fmla="*/ 0 h 5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9" h="51">
                    <a:moveTo>
                      <a:pt x="59" y="0"/>
                    </a:moveTo>
                    <a:cubicBezTo>
                      <a:pt x="59" y="51"/>
                      <a:pt x="59" y="51"/>
                      <a:pt x="59" y="51"/>
                    </a:cubicBezTo>
                    <a:cubicBezTo>
                      <a:pt x="6" y="51"/>
                      <a:pt x="6" y="51"/>
                      <a:pt x="6" y="51"/>
                    </a:cubicBezTo>
                    <a:cubicBezTo>
                      <a:pt x="6" y="51"/>
                      <a:pt x="1" y="51"/>
                      <a:pt x="1" y="46"/>
                    </a:cubicBezTo>
                    <a:cubicBezTo>
                      <a:pt x="1" y="36"/>
                      <a:pt x="1" y="36"/>
                      <a:pt x="1" y="36"/>
                    </a:cubicBezTo>
                    <a:cubicBezTo>
                      <a:pt x="1" y="36"/>
                      <a:pt x="0" y="32"/>
                      <a:pt x="7" y="28"/>
                    </a:cubicBezTo>
                    <a:cubicBezTo>
                      <a:pt x="12" y="25"/>
                      <a:pt x="21" y="14"/>
                      <a:pt x="22" y="10"/>
                    </a:cubicBezTo>
                    <a:cubicBezTo>
                      <a:pt x="26" y="0"/>
                      <a:pt x="26" y="0"/>
                      <a:pt x="26" y="0"/>
                    </a:cubicBezTo>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5" name="Freeform 47"/>
              <p:cNvSpPr>
                <a:spLocks/>
              </p:cNvSpPr>
              <p:nvPr/>
            </p:nvSpPr>
            <p:spPr bwMode="auto">
              <a:xfrm>
                <a:off x="2166937" y="4732337"/>
                <a:ext cx="96838" cy="157163"/>
              </a:xfrm>
              <a:custGeom>
                <a:avLst/>
                <a:gdLst>
                  <a:gd name="T0" fmla="*/ 29 w 31"/>
                  <a:gd name="T1" fmla="*/ 0 h 51"/>
                  <a:gd name="T2" fmla="*/ 21 w 31"/>
                  <a:gd name="T3" fmla="*/ 10 h 51"/>
                  <a:gd name="T4" fmla="*/ 6 w 31"/>
                  <a:gd name="T5" fmla="*/ 28 h 51"/>
                  <a:gd name="T6" fmla="*/ 1 w 31"/>
                  <a:gd name="T7" fmla="*/ 36 h 51"/>
                  <a:gd name="T8" fmla="*/ 1 w 31"/>
                  <a:gd name="T9" fmla="*/ 46 h 51"/>
                  <a:gd name="T10" fmla="*/ 5 w 31"/>
                  <a:gd name="T11" fmla="*/ 51 h 51"/>
                  <a:gd name="T12" fmla="*/ 31 w 31"/>
                  <a:gd name="T13" fmla="*/ 51 h 51"/>
                  <a:gd name="T14" fmla="*/ 31 w 31"/>
                  <a:gd name="T15" fmla="*/ 0 h 5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1" h="51">
                    <a:moveTo>
                      <a:pt x="29" y="0"/>
                    </a:moveTo>
                    <a:cubicBezTo>
                      <a:pt x="21" y="10"/>
                      <a:pt x="21" y="10"/>
                      <a:pt x="21" y="10"/>
                    </a:cubicBezTo>
                    <a:cubicBezTo>
                      <a:pt x="20" y="14"/>
                      <a:pt x="11" y="25"/>
                      <a:pt x="6" y="28"/>
                    </a:cubicBezTo>
                    <a:cubicBezTo>
                      <a:pt x="0" y="32"/>
                      <a:pt x="1" y="36"/>
                      <a:pt x="1" y="36"/>
                    </a:cubicBezTo>
                    <a:cubicBezTo>
                      <a:pt x="1" y="46"/>
                      <a:pt x="1" y="46"/>
                      <a:pt x="1" y="46"/>
                    </a:cubicBezTo>
                    <a:cubicBezTo>
                      <a:pt x="1" y="51"/>
                      <a:pt x="5" y="51"/>
                      <a:pt x="5" y="51"/>
                    </a:cubicBezTo>
                    <a:cubicBezTo>
                      <a:pt x="31" y="51"/>
                      <a:pt x="31" y="51"/>
                      <a:pt x="31" y="51"/>
                    </a:cubicBezTo>
                    <a:cubicBezTo>
                      <a:pt x="31" y="0"/>
                      <a:pt x="31" y="0"/>
                      <a:pt x="31" y="0"/>
                    </a:cubicBezTo>
                  </a:path>
                </a:pathLst>
              </a:custGeom>
              <a:solidFill>
                <a:srgbClr val="4B4B4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6" name="Freeform 48"/>
              <p:cNvSpPr>
                <a:spLocks/>
              </p:cNvSpPr>
              <p:nvPr/>
            </p:nvSpPr>
            <p:spPr bwMode="auto">
              <a:xfrm>
                <a:off x="2665412" y="4875212"/>
                <a:ext cx="179388" cy="36513"/>
              </a:xfrm>
              <a:custGeom>
                <a:avLst/>
                <a:gdLst>
                  <a:gd name="T0" fmla="*/ 58 w 58"/>
                  <a:gd name="T1" fmla="*/ 0 h 12"/>
                  <a:gd name="T2" fmla="*/ 58 w 58"/>
                  <a:gd name="T3" fmla="*/ 7 h 12"/>
                  <a:gd name="T4" fmla="*/ 53 w 58"/>
                  <a:gd name="T5" fmla="*/ 12 h 12"/>
                  <a:gd name="T6" fmla="*/ 0 w 58"/>
                  <a:gd name="T7" fmla="*/ 12 h 12"/>
                  <a:gd name="T8" fmla="*/ 0 w 58"/>
                  <a:gd name="T9" fmla="*/ 5 h 12"/>
                  <a:gd name="T10" fmla="*/ 53 w 58"/>
                  <a:gd name="T11" fmla="*/ 5 h 12"/>
                  <a:gd name="T12" fmla="*/ 58 w 58"/>
                  <a:gd name="T13" fmla="*/ 0 h 12"/>
                </a:gdLst>
                <a:ahLst/>
                <a:cxnLst>
                  <a:cxn ang="0">
                    <a:pos x="T0" y="T1"/>
                  </a:cxn>
                  <a:cxn ang="0">
                    <a:pos x="T2" y="T3"/>
                  </a:cxn>
                  <a:cxn ang="0">
                    <a:pos x="T4" y="T5"/>
                  </a:cxn>
                  <a:cxn ang="0">
                    <a:pos x="T6" y="T7"/>
                  </a:cxn>
                  <a:cxn ang="0">
                    <a:pos x="T8" y="T9"/>
                  </a:cxn>
                  <a:cxn ang="0">
                    <a:pos x="T10" y="T11"/>
                  </a:cxn>
                  <a:cxn ang="0">
                    <a:pos x="T12" y="T13"/>
                  </a:cxn>
                </a:cxnLst>
                <a:rect l="0" t="0" r="r" b="b"/>
                <a:pathLst>
                  <a:path w="58" h="12">
                    <a:moveTo>
                      <a:pt x="58" y="0"/>
                    </a:moveTo>
                    <a:cubicBezTo>
                      <a:pt x="58" y="7"/>
                      <a:pt x="58" y="7"/>
                      <a:pt x="58" y="7"/>
                    </a:cubicBezTo>
                    <a:cubicBezTo>
                      <a:pt x="58" y="11"/>
                      <a:pt x="53" y="12"/>
                      <a:pt x="53" y="12"/>
                    </a:cubicBezTo>
                    <a:cubicBezTo>
                      <a:pt x="0" y="12"/>
                      <a:pt x="0" y="12"/>
                      <a:pt x="0" y="12"/>
                    </a:cubicBezTo>
                    <a:cubicBezTo>
                      <a:pt x="0" y="5"/>
                      <a:pt x="0" y="5"/>
                      <a:pt x="0" y="5"/>
                    </a:cubicBezTo>
                    <a:cubicBezTo>
                      <a:pt x="53" y="5"/>
                      <a:pt x="53" y="5"/>
                      <a:pt x="53" y="5"/>
                    </a:cubicBezTo>
                    <a:cubicBezTo>
                      <a:pt x="53" y="5"/>
                      <a:pt x="58" y="5"/>
                      <a:pt x="58" y="0"/>
                    </a:cubicBezTo>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7" name="Freeform 49"/>
              <p:cNvSpPr>
                <a:spLocks/>
              </p:cNvSpPr>
              <p:nvPr/>
            </p:nvSpPr>
            <p:spPr bwMode="auto">
              <a:xfrm>
                <a:off x="2665412" y="4732337"/>
                <a:ext cx="182563" cy="157163"/>
              </a:xfrm>
              <a:custGeom>
                <a:avLst/>
                <a:gdLst>
                  <a:gd name="T0" fmla="*/ 0 w 59"/>
                  <a:gd name="T1" fmla="*/ 0 h 51"/>
                  <a:gd name="T2" fmla="*/ 0 w 59"/>
                  <a:gd name="T3" fmla="*/ 51 h 51"/>
                  <a:gd name="T4" fmla="*/ 53 w 59"/>
                  <a:gd name="T5" fmla="*/ 51 h 51"/>
                  <a:gd name="T6" fmla="*/ 58 w 59"/>
                  <a:gd name="T7" fmla="*/ 46 h 51"/>
                  <a:gd name="T8" fmla="*/ 58 w 59"/>
                  <a:gd name="T9" fmla="*/ 36 h 51"/>
                  <a:gd name="T10" fmla="*/ 52 w 59"/>
                  <a:gd name="T11" fmla="*/ 28 h 51"/>
                  <a:gd name="T12" fmla="*/ 37 w 59"/>
                  <a:gd name="T13" fmla="*/ 10 h 51"/>
                  <a:gd name="T14" fmla="*/ 33 w 59"/>
                  <a:gd name="T15" fmla="*/ 0 h 5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9" h="51">
                    <a:moveTo>
                      <a:pt x="0" y="0"/>
                    </a:moveTo>
                    <a:cubicBezTo>
                      <a:pt x="0" y="51"/>
                      <a:pt x="0" y="51"/>
                      <a:pt x="0" y="51"/>
                    </a:cubicBezTo>
                    <a:cubicBezTo>
                      <a:pt x="53" y="51"/>
                      <a:pt x="53" y="51"/>
                      <a:pt x="53" y="51"/>
                    </a:cubicBezTo>
                    <a:cubicBezTo>
                      <a:pt x="53" y="51"/>
                      <a:pt x="58" y="51"/>
                      <a:pt x="58" y="46"/>
                    </a:cubicBezTo>
                    <a:cubicBezTo>
                      <a:pt x="58" y="36"/>
                      <a:pt x="58" y="36"/>
                      <a:pt x="58" y="36"/>
                    </a:cubicBezTo>
                    <a:cubicBezTo>
                      <a:pt x="58" y="36"/>
                      <a:pt x="59" y="32"/>
                      <a:pt x="52" y="28"/>
                    </a:cubicBezTo>
                    <a:cubicBezTo>
                      <a:pt x="47" y="25"/>
                      <a:pt x="38" y="14"/>
                      <a:pt x="37" y="10"/>
                    </a:cubicBezTo>
                    <a:cubicBezTo>
                      <a:pt x="33" y="0"/>
                      <a:pt x="33" y="0"/>
                      <a:pt x="33" y="0"/>
                    </a:cubicBezTo>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8" name="Freeform 50"/>
              <p:cNvSpPr>
                <a:spLocks/>
              </p:cNvSpPr>
              <p:nvPr/>
            </p:nvSpPr>
            <p:spPr bwMode="auto">
              <a:xfrm>
                <a:off x="2665412" y="4875212"/>
                <a:ext cx="179388" cy="36513"/>
              </a:xfrm>
              <a:custGeom>
                <a:avLst/>
                <a:gdLst>
                  <a:gd name="T0" fmla="*/ 58 w 58"/>
                  <a:gd name="T1" fmla="*/ 0 h 12"/>
                  <a:gd name="T2" fmla="*/ 58 w 58"/>
                  <a:gd name="T3" fmla="*/ 7 h 12"/>
                  <a:gd name="T4" fmla="*/ 53 w 58"/>
                  <a:gd name="T5" fmla="*/ 12 h 12"/>
                  <a:gd name="T6" fmla="*/ 0 w 58"/>
                  <a:gd name="T7" fmla="*/ 12 h 12"/>
                  <a:gd name="T8" fmla="*/ 0 w 58"/>
                  <a:gd name="T9" fmla="*/ 5 h 12"/>
                  <a:gd name="T10" fmla="*/ 53 w 58"/>
                  <a:gd name="T11" fmla="*/ 5 h 12"/>
                  <a:gd name="T12" fmla="*/ 58 w 58"/>
                  <a:gd name="T13" fmla="*/ 0 h 12"/>
                </a:gdLst>
                <a:ahLst/>
                <a:cxnLst>
                  <a:cxn ang="0">
                    <a:pos x="T0" y="T1"/>
                  </a:cxn>
                  <a:cxn ang="0">
                    <a:pos x="T2" y="T3"/>
                  </a:cxn>
                  <a:cxn ang="0">
                    <a:pos x="T4" y="T5"/>
                  </a:cxn>
                  <a:cxn ang="0">
                    <a:pos x="T6" y="T7"/>
                  </a:cxn>
                  <a:cxn ang="0">
                    <a:pos x="T8" y="T9"/>
                  </a:cxn>
                  <a:cxn ang="0">
                    <a:pos x="T10" y="T11"/>
                  </a:cxn>
                  <a:cxn ang="0">
                    <a:pos x="T12" y="T13"/>
                  </a:cxn>
                </a:cxnLst>
                <a:rect l="0" t="0" r="r" b="b"/>
                <a:pathLst>
                  <a:path w="58" h="12">
                    <a:moveTo>
                      <a:pt x="58" y="0"/>
                    </a:moveTo>
                    <a:cubicBezTo>
                      <a:pt x="58" y="7"/>
                      <a:pt x="58" y="7"/>
                      <a:pt x="58" y="7"/>
                    </a:cubicBezTo>
                    <a:cubicBezTo>
                      <a:pt x="58" y="11"/>
                      <a:pt x="53" y="12"/>
                      <a:pt x="53" y="12"/>
                    </a:cubicBezTo>
                    <a:cubicBezTo>
                      <a:pt x="0" y="12"/>
                      <a:pt x="0" y="12"/>
                      <a:pt x="0" y="12"/>
                    </a:cubicBezTo>
                    <a:cubicBezTo>
                      <a:pt x="0" y="5"/>
                      <a:pt x="0" y="5"/>
                      <a:pt x="0" y="5"/>
                    </a:cubicBezTo>
                    <a:cubicBezTo>
                      <a:pt x="53" y="5"/>
                      <a:pt x="53" y="5"/>
                      <a:pt x="53" y="5"/>
                    </a:cubicBezTo>
                    <a:cubicBezTo>
                      <a:pt x="53" y="5"/>
                      <a:pt x="58" y="5"/>
                      <a:pt x="58" y="0"/>
                    </a:cubicBezTo>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9" name="Freeform 51"/>
              <p:cNvSpPr>
                <a:spLocks/>
              </p:cNvSpPr>
              <p:nvPr/>
            </p:nvSpPr>
            <p:spPr bwMode="auto">
              <a:xfrm>
                <a:off x="2665412" y="4732337"/>
                <a:ext cx="182563" cy="157163"/>
              </a:xfrm>
              <a:custGeom>
                <a:avLst/>
                <a:gdLst>
                  <a:gd name="T0" fmla="*/ 52 w 59"/>
                  <a:gd name="T1" fmla="*/ 28 h 51"/>
                  <a:gd name="T2" fmla="*/ 37 w 59"/>
                  <a:gd name="T3" fmla="*/ 10 h 51"/>
                  <a:gd name="T4" fmla="*/ 33 w 59"/>
                  <a:gd name="T5" fmla="*/ 0 h 51"/>
                  <a:gd name="T6" fmla="*/ 31 w 59"/>
                  <a:gd name="T7" fmla="*/ 0 h 51"/>
                  <a:gd name="T8" fmla="*/ 25 w 59"/>
                  <a:gd name="T9" fmla="*/ 10 h 51"/>
                  <a:gd name="T10" fmla="*/ 40 w 59"/>
                  <a:gd name="T11" fmla="*/ 28 h 51"/>
                  <a:gd name="T12" fmla="*/ 45 w 59"/>
                  <a:gd name="T13" fmla="*/ 36 h 51"/>
                  <a:gd name="T14" fmla="*/ 45 w 59"/>
                  <a:gd name="T15" fmla="*/ 46 h 51"/>
                  <a:gd name="T16" fmla="*/ 41 w 59"/>
                  <a:gd name="T17" fmla="*/ 51 h 51"/>
                  <a:gd name="T18" fmla="*/ 0 w 59"/>
                  <a:gd name="T19" fmla="*/ 51 h 51"/>
                  <a:gd name="T20" fmla="*/ 0 w 59"/>
                  <a:gd name="T21" fmla="*/ 51 h 51"/>
                  <a:gd name="T22" fmla="*/ 53 w 59"/>
                  <a:gd name="T23" fmla="*/ 51 h 51"/>
                  <a:gd name="T24" fmla="*/ 58 w 59"/>
                  <a:gd name="T25" fmla="*/ 46 h 51"/>
                  <a:gd name="T26" fmla="*/ 58 w 59"/>
                  <a:gd name="T27" fmla="*/ 36 h 51"/>
                  <a:gd name="T28" fmla="*/ 52 w 59"/>
                  <a:gd name="T29" fmla="*/ 28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9" h="51">
                    <a:moveTo>
                      <a:pt x="52" y="28"/>
                    </a:moveTo>
                    <a:cubicBezTo>
                      <a:pt x="47" y="25"/>
                      <a:pt x="38" y="14"/>
                      <a:pt x="37" y="10"/>
                    </a:cubicBezTo>
                    <a:cubicBezTo>
                      <a:pt x="33" y="0"/>
                      <a:pt x="33" y="0"/>
                      <a:pt x="33" y="0"/>
                    </a:cubicBezTo>
                    <a:cubicBezTo>
                      <a:pt x="31" y="0"/>
                      <a:pt x="31" y="0"/>
                      <a:pt x="31" y="0"/>
                    </a:cubicBezTo>
                    <a:cubicBezTo>
                      <a:pt x="25" y="10"/>
                      <a:pt x="25" y="10"/>
                      <a:pt x="25" y="10"/>
                    </a:cubicBezTo>
                    <a:cubicBezTo>
                      <a:pt x="26" y="14"/>
                      <a:pt x="35" y="25"/>
                      <a:pt x="40" y="28"/>
                    </a:cubicBezTo>
                    <a:cubicBezTo>
                      <a:pt x="46" y="32"/>
                      <a:pt x="45" y="36"/>
                      <a:pt x="45" y="36"/>
                    </a:cubicBezTo>
                    <a:cubicBezTo>
                      <a:pt x="45" y="46"/>
                      <a:pt x="45" y="46"/>
                      <a:pt x="45" y="46"/>
                    </a:cubicBezTo>
                    <a:cubicBezTo>
                      <a:pt x="45" y="51"/>
                      <a:pt x="41" y="51"/>
                      <a:pt x="41" y="51"/>
                    </a:cubicBezTo>
                    <a:cubicBezTo>
                      <a:pt x="0" y="51"/>
                      <a:pt x="0" y="51"/>
                      <a:pt x="0" y="51"/>
                    </a:cubicBezTo>
                    <a:cubicBezTo>
                      <a:pt x="0" y="51"/>
                      <a:pt x="0" y="51"/>
                      <a:pt x="0" y="51"/>
                    </a:cubicBezTo>
                    <a:cubicBezTo>
                      <a:pt x="53" y="51"/>
                      <a:pt x="53" y="51"/>
                      <a:pt x="53" y="51"/>
                    </a:cubicBezTo>
                    <a:cubicBezTo>
                      <a:pt x="53" y="51"/>
                      <a:pt x="58" y="51"/>
                      <a:pt x="58" y="46"/>
                    </a:cubicBezTo>
                    <a:cubicBezTo>
                      <a:pt x="58" y="36"/>
                      <a:pt x="58" y="36"/>
                      <a:pt x="58" y="36"/>
                    </a:cubicBezTo>
                    <a:cubicBezTo>
                      <a:pt x="58" y="36"/>
                      <a:pt x="59" y="32"/>
                      <a:pt x="52" y="28"/>
                    </a:cubicBezTo>
                  </a:path>
                </a:pathLst>
              </a:custGeom>
              <a:solidFill>
                <a:srgbClr val="4B4B4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0" name="Freeform 52"/>
              <p:cNvSpPr>
                <a:spLocks/>
              </p:cNvSpPr>
              <p:nvPr/>
            </p:nvSpPr>
            <p:spPr bwMode="auto">
              <a:xfrm>
                <a:off x="2028825" y="3163887"/>
                <a:ext cx="887413" cy="693738"/>
              </a:xfrm>
              <a:custGeom>
                <a:avLst/>
                <a:gdLst>
                  <a:gd name="T0" fmla="*/ 216 w 287"/>
                  <a:gd name="T1" fmla="*/ 224 h 224"/>
                  <a:gd name="T2" fmla="*/ 67 w 287"/>
                  <a:gd name="T3" fmla="*/ 224 h 224"/>
                  <a:gd name="T4" fmla="*/ 67 w 287"/>
                  <a:gd name="T5" fmla="*/ 160 h 224"/>
                  <a:gd name="T6" fmla="*/ 21 w 287"/>
                  <a:gd name="T7" fmla="*/ 50 h 224"/>
                  <a:gd name="T8" fmla="*/ 101 w 287"/>
                  <a:gd name="T9" fmla="*/ 0 h 224"/>
                  <a:gd name="T10" fmla="*/ 181 w 287"/>
                  <a:gd name="T11" fmla="*/ 0 h 224"/>
                  <a:gd name="T12" fmla="*/ 261 w 287"/>
                  <a:gd name="T13" fmla="*/ 50 h 224"/>
                  <a:gd name="T14" fmla="*/ 216 w 287"/>
                  <a:gd name="T15" fmla="*/ 160 h 224"/>
                  <a:gd name="T16" fmla="*/ 216 w 287"/>
                  <a:gd name="T17" fmla="*/ 224 h 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87" h="224">
                    <a:moveTo>
                      <a:pt x="216" y="224"/>
                    </a:moveTo>
                    <a:cubicBezTo>
                      <a:pt x="67" y="224"/>
                      <a:pt x="67" y="224"/>
                      <a:pt x="67" y="224"/>
                    </a:cubicBezTo>
                    <a:cubicBezTo>
                      <a:pt x="67" y="160"/>
                      <a:pt x="67" y="160"/>
                      <a:pt x="67" y="160"/>
                    </a:cubicBezTo>
                    <a:cubicBezTo>
                      <a:pt x="67" y="160"/>
                      <a:pt x="0" y="77"/>
                      <a:pt x="21" y="50"/>
                    </a:cubicBezTo>
                    <a:cubicBezTo>
                      <a:pt x="55" y="4"/>
                      <a:pt x="101" y="0"/>
                      <a:pt x="101" y="0"/>
                    </a:cubicBezTo>
                    <a:cubicBezTo>
                      <a:pt x="181" y="0"/>
                      <a:pt x="181" y="0"/>
                      <a:pt x="181" y="0"/>
                    </a:cubicBezTo>
                    <a:cubicBezTo>
                      <a:pt x="181" y="0"/>
                      <a:pt x="217" y="5"/>
                      <a:pt x="261" y="50"/>
                    </a:cubicBezTo>
                    <a:cubicBezTo>
                      <a:pt x="287" y="75"/>
                      <a:pt x="216" y="160"/>
                      <a:pt x="216" y="160"/>
                    </a:cubicBezTo>
                    <a:cubicBezTo>
                      <a:pt x="216" y="224"/>
                      <a:pt x="216" y="224"/>
                      <a:pt x="216" y="224"/>
                    </a:cubicBezTo>
                  </a:path>
                </a:pathLst>
              </a:custGeom>
              <a:solidFill>
                <a:srgbClr val="054C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1" name="Freeform 53"/>
              <p:cNvSpPr>
                <a:spLocks/>
              </p:cNvSpPr>
              <p:nvPr/>
            </p:nvSpPr>
            <p:spPr bwMode="auto">
              <a:xfrm>
                <a:off x="2393950" y="3163887"/>
                <a:ext cx="144463" cy="254000"/>
              </a:xfrm>
              <a:custGeom>
                <a:avLst/>
                <a:gdLst>
                  <a:gd name="T0" fmla="*/ 44 w 91"/>
                  <a:gd name="T1" fmla="*/ 160 h 160"/>
                  <a:gd name="T2" fmla="*/ 0 w 91"/>
                  <a:gd name="T3" fmla="*/ 0 h 160"/>
                  <a:gd name="T4" fmla="*/ 91 w 91"/>
                  <a:gd name="T5" fmla="*/ 0 h 160"/>
                  <a:gd name="T6" fmla="*/ 44 w 91"/>
                  <a:gd name="T7" fmla="*/ 160 h 160"/>
                </a:gdLst>
                <a:ahLst/>
                <a:cxnLst>
                  <a:cxn ang="0">
                    <a:pos x="T0" y="T1"/>
                  </a:cxn>
                  <a:cxn ang="0">
                    <a:pos x="T2" y="T3"/>
                  </a:cxn>
                  <a:cxn ang="0">
                    <a:pos x="T4" y="T5"/>
                  </a:cxn>
                  <a:cxn ang="0">
                    <a:pos x="T6" y="T7"/>
                  </a:cxn>
                </a:cxnLst>
                <a:rect l="0" t="0" r="r" b="b"/>
                <a:pathLst>
                  <a:path w="91" h="160">
                    <a:moveTo>
                      <a:pt x="44" y="160"/>
                    </a:moveTo>
                    <a:lnTo>
                      <a:pt x="0" y="0"/>
                    </a:lnTo>
                    <a:lnTo>
                      <a:pt x="91" y="0"/>
                    </a:lnTo>
                    <a:lnTo>
                      <a:pt x="44" y="16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2" name="Freeform 54"/>
              <p:cNvSpPr>
                <a:spLocks/>
              </p:cNvSpPr>
              <p:nvPr/>
            </p:nvSpPr>
            <p:spPr bwMode="auto">
              <a:xfrm>
                <a:off x="2133600" y="3857625"/>
                <a:ext cx="665163" cy="930275"/>
              </a:xfrm>
              <a:custGeom>
                <a:avLst/>
                <a:gdLst>
                  <a:gd name="T0" fmla="*/ 0 w 215"/>
                  <a:gd name="T1" fmla="*/ 300 h 300"/>
                  <a:gd name="T2" fmla="*/ 46 w 215"/>
                  <a:gd name="T3" fmla="*/ 300 h 300"/>
                  <a:gd name="T4" fmla="*/ 100 w 215"/>
                  <a:gd name="T5" fmla="*/ 69 h 300"/>
                  <a:gd name="T6" fmla="*/ 107 w 215"/>
                  <a:gd name="T7" fmla="*/ 67 h 300"/>
                  <a:gd name="T8" fmla="*/ 115 w 215"/>
                  <a:gd name="T9" fmla="*/ 69 h 300"/>
                  <a:gd name="T10" fmla="*/ 168 w 215"/>
                  <a:gd name="T11" fmla="*/ 300 h 300"/>
                  <a:gd name="T12" fmla="*/ 215 w 215"/>
                  <a:gd name="T13" fmla="*/ 300 h 300"/>
                  <a:gd name="T14" fmla="*/ 182 w 215"/>
                  <a:gd name="T15" fmla="*/ 0 h 300"/>
                  <a:gd name="T16" fmla="*/ 33 w 215"/>
                  <a:gd name="T17" fmla="*/ 0 h 300"/>
                  <a:gd name="T18" fmla="*/ 0 w 215"/>
                  <a:gd name="T19" fmla="*/ 300 h 3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15" h="300">
                    <a:moveTo>
                      <a:pt x="0" y="300"/>
                    </a:moveTo>
                    <a:cubicBezTo>
                      <a:pt x="46" y="300"/>
                      <a:pt x="46" y="300"/>
                      <a:pt x="46" y="300"/>
                    </a:cubicBezTo>
                    <a:cubicBezTo>
                      <a:pt x="100" y="69"/>
                      <a:pt x="100" y="69"/>
                      <a:pt x="100" y="69"/>
                    </a:cubicBezTo>
                    <a:cubicBezTo>
                      <a:pt x="104" y="67"/>
                      <a:pt x="106" y="67"/>
                      <a:pt x="107" y="67"/>
                    </a:cubicBezTo>
                    <a:cubicBezTo>
                      <a:pt x="108" y="67"/>
                      <a:pt x="109" y="68"/>
                      <a:pt x="115" y="69"/>
                    </a:cubicBezTo>
                    <a:cubicBezTo>
                      <a:pt x="168" y="300"/>
                      <a:pt x="168" y="300"/>
                      <a:pt x="168" y="300"/>
                    </a:cubicBezTo>
                    <a:cubicBezTo>
                      <a:pt x="215" y="300"/>
                      <a:pt x="215" y="300"/>
                      <a:pt x="215" y="300"/>
                    </a:cubicBezTo>
                    <a:cubicBezTo>
                      <a:pt x="182" y="0"/>
                      <a:pt x="182" y="0"/>
                      <a:pt x="182" y="0"/>
                    </a:cubicBezTo>
                    <a:cubicBezTo>
                      <a:pt x="33" y="0"/>
                      <a:pt x="33" y="0"/>
                      <a:pt x="33" y="0"/>
                    </a:cubicBezTo>
                    <a:lnTo>
                      <a:pt x="0" y="300"/>
                    </a:lnTo>
                    <a:close/>
                  </a:path>
                </a:pathLst>
              </a:custGeom>
              <a:solidFill>
                <a:srgbClr val="054C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3" name="Freeform 55"/>
              <p:cNvSpPr>
                <a:spLocks/>
              </p:cNvSpPr>
              <p:nvPr/>
            </p:nvSpPr>
            <p:spPr bwMode="auto">
              <a:xfrm>
                <a:off x="2276475" y="4065587"/>
                <a:ext cx="187325" cy="722313"/>
              </a:xfrm>
              <a:custGeom>
                <a:avLst/>
                <a:gdLst>
                  <a:gd name="T0" fmla="*/ 61 w 61"/>
                  <a:gd name="T1" fmla="*/ 0 h 233"/>
                  <a:gd name="T2" fmla="*/ 55 w 61"/>
                  <a:gd name="T3" fmla="*/ 0 h 233"/>
                  <a:gd name="T4" fmla="*/ 44 w 61"/>
                  <a:gd name="T5" fmla="*/ 2 h 233"/>
                  <a:gd name="T6" fmla="*/ 0 w 61"/>
                  <a:gd name="T7" fmla="*/ 233 h 233"/>
                  <a:gd name="T8" fmla="*/ 54 w 61"/>
                  <a:gd name="T9" fmla="*/ 2 h 233"/>
                  <a:gd name="T10" fmla="*/ 61 w 61"/>
                  <a:gd name="T11" fmla="*/ 0 h 233"/>
                </a:gdLst>
                <a:ahLst/>
                <a:cxnLst>
                  <a:cxn ang="0">
                    <a:pos x="T0" y="T1"/>
                  </a:cxn>
                  <a:cxn ang="0">
                    <a:pos x="T2" y="T3"/>
                  </a:cxn>
                  <a:cxn ang="0">
                    <a:pos x="T4" y="T5"/>
                  </a:cxn>
                  <a:cxn ang="0">
                    <a:pos x="T6" y="T7"/>
                  </a:cxn>
                  <a:cxn ang="0">
                    <a:pos x="T8" y="T9"/>
                  </a:cxn>
                  <a:cxn ang="0">
                    <a:pos x="T10" y="T11"/>
                  </a:cxn>
                </a:cxnLst>
                <a:rect l="0" t="0" r="r" b="b"/>
                <a:pathLst>
                  <a:path w="61" h="233">
                    <a:moveTo>
                      <a:pt x="61" y="0"/>
                    </a:moveTo>
                    <a:cubicBezTo>
                      <a:pt x="59" y="0"/>
                      <a:pt x="57" y="0"/>
                      <a:pt x="55" y="0"/>
                    </a:cubicBezTo>
                    <a:cubicBezTo>
                      <a:pt x="51" y="1"/>
                      <a:pt x="48" y="0"/>
                      <a:pt x="44" y="2"/>
                    </a:cubicBezTo>
                    <a:cubicBezTo>
                      <a:pt x="0" y="233"/>
                      <a:pt x="0" y="233"/>
                      <a:pt x="0" y="233"/>
                    </a:cubicBezTo>
                    <a:cubicBezTo>
                      <a:pt x="54" y="2"/>
                      <a:pt x="54" y="2"/>
                      <a:pt x="54" y="2"/>
                    </a:cubicBezTo>
                    <a:cubicBezTo>
                      <a:pt x="57" y="1"/>
                      <a:pt x="58" y="1"/>
                      <a:pt x="61" y="0"/>
                    </a:cubicBezTo>
                  </a:path>
                </a:pathLst>
              </a:custGeom>
              <a:solidFill>
                <a:srgbClr val="033D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4" name="Freeform 56"/>
              <p:cNvSpPr>
                <a:spLocks/>
              </p:cNvSpPr>
              <p:nvPr/>
            </p:nvSpPr>
            <p:spPr bwMode="auto">
              <a:xfrm>
                <a:off x="2659062" y="3857625"/>
                <a:ext cx="139700" cy="930275"/>
              </a:xfrm>
              <a:custGeom>
                <a:avLst/>
                <a:gdLst>
                  <a:gd name="T0" fmla="*/ 0 w 88"/>
                  <a:gd name="T1" fmla="*/ 0 h 586"/>
                  <a:gd name="T2" fmla="*/ 39 w 88"/>
                  <a:gd name="T3" fmla="*/ 178 h 586"/>
                  <a:gd name="T4" fmla="*/ 35 w 88"/>
                  <a:gd name="T5" fmla="*/ 262 h 586"/>
                  <a:gd name="T6" fmla="*/ 88 w 88"/>
                  <a:gd name="T7" fmla="*/ 586 h 586"/>
                  <a:gd name="T8" fmla="*/ 47 w 88"/>
                  <a:gd name="T9" fmla="*/ 266 h 586"/>
                  <a:gd name="T10" fmla="*/ 54 w 88"/>
                  <a:gd name="T11" fmla="*/ 180 h 586"/>
                  <a:gd name="T12" fmla="*/ 23 w 88"/>
                  <a:gd name="T13" fmla="*/ 0 h 586"/>
                  <a:gd name="T14" fmla="*/ 0 w 88"/>
                  <a:gd name="T15" fmla="*/ 0 h 58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8" h="586">
                    <a:moveTo>
                      <a:pt x="0" y="0"/>
                    </a:moveTo>
                    <a:lnTo>
                      <a:pt x="39" y="178"/>
                    </a:lnTo>
                    <a:lnTo>
                      <a:pt x="35" y="262"/>
                    </a:lnTo>
                    <a:lnTo>
                      <a:pt x="88" y="586"/>
                    </a:lnTo>
                    <a:lnTo>
                      <a:pt x="47" y="266"/>
                    </a:lnTo>
                    <a:lnTo>
                      <a:pt x="54" y="180"/>
                    </a:lnTo>
                    <a:lnTo>
                      <a:pt x="23" y="0"/>
                    </a:lnTo>
                    <a:lnTo>
                      <a:pt x="0" y="0"/>
                    </a:lnTo>
                    <a:close/>
                  </a:path>
                </a:pathLst>
              </a:custGeom>
              <a:solidFill>
                <a:srgbClr val="033D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5" name="Freeform 57"/>
              <p:cNvSpPr>
                <a:spLocks/>
              </p:cNvSpPr>
              <p:nvPr/>
            </p:nvSpPr>
            <p:spPr bwMode="auto">
              <a:xfrm>
                <a:off x="2463800" y="4065587"/>
                <a:ext cx="188913" cy="722313"/>
              </a:xfrm>
              <a:custGeom>
                <a:avLst/>
                <a:gdLst>
                  <a:gd name="T0" fmla="*/ 0 w 61"/>
                  <a:gd name="T1" fmla="*/ 0 h 233"/>
                  <a:gd name="T2" fmla="*/ 5 w 61"/>
                  <a:gd name="T3" fmla="*/ 0 h 233"/>
                  <a:gd name="T4" fmla="*/ 16 w 61"/>
                  <a:gd name="T5" fmla="*/ 2 h 233"/>
                  <a:gd name="T6" fmla="*/ 61 w 61"/>
                  <a:gd name="T7" fmla="*/ 233 h 233"/>
                  <a:gd name="T8" fmla="*/ 8 w 61"/>
                  <a:gd name="T9" fmla="*/ 2 h 233"/>
                  <a:gd name="T10" fmla="*/ 0 w 61"/>
                  <a:gd name="T11" fmla="*/ 0 h 233"/>
                </a:gdLst>
                <a:ahLst/>
                <a:cxnLst>
                  <a:cxn ang="0">
                    <a:pos x="T0" y="T1"/>
                  </a:cxn>
                  <a:cxn ang="0">
                    <a:pos x="T2" y="T3"/>
                  </a:cxn>
                  <a:cxn ang="0">
                    <a:pos x="T4" y="T5"/>
                  </a:cxn>
                  <a:cxn ang="0">
                    <a:pos x="T6" y="T7"/>
                  </a:cxn>
                  <a:cxn ang="0">
                    <a:pos x="T8" y="T9"/>
                  </a:cxn>
                  <a:cxn ang="0">
                    <a:pos x="T10" y="T11"/>
                  </a:cxn>
                </a:cxnLst>
                <a:rect l="0" t="0" r="r" b="b"/>
                <a:pathLst>
                  <a:path w="61" h="233">
                    <a:moveTo>
                      <a:pt x="0" y="0"/>
                    </a:moveTo>
                    <a:cubicBezTo>
                      <a:pt x="2" y="0"/>
                      <a:pt x="4" y="0"/>
                      <a:pt x="5" y="0"/>
                    </a:cubicBezTo>
                    <a:cubicBezTo>
                      <a:pt x="10" y="0"/>
                      <a:pt x="12" y="0"/>
                      <a:pt x="16" y="2"/>
                    </a:cubicBezTo>
                    <a:cubicBezTo>
                      <a:pt x="61" y="233"/>
                      <a:pt x="61" y="233"/>
                      <a:pt x="61" y="233"/>
                    </a:cubicBezTo>
                    <a:cubicBezTo>
                      <a:pt x="8" y="2"/>
                      <a:pt x="8" y="2"/>
                      <a:pt x="8" y="2"/>
                    </a:cubicBezTo>
                    <a:cubicBezTo>
                      <a:pt x="5" y="1"/>
                      <a:pt x="3" y="1"/>
                      <a:pt x="0" y="0"/>
                    </a:cubicBezTo>
                  </a:path>
                </a:pathLst>
              </a:custGeom>
              <a:solidFill>
                <a:srgbClr val="42797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6" name="Freeform 58"/>
              <p:cNvSpPr>
                <a:spLocks/>
              </p:cNvSpPr>
              <p:nvPr/>
            </p:nvSpPr>
            <p:spPr bwMode="auto">
              <a:xfrm>
                <a:off x="2130425" y="3857625"/>
                <a:ext cx="139700" cy="930275"/>
              </a:xfrm>
              <a:custGeom>
                <a:avLst/>
                <a:gdLst>
                  <a:gd name="T0" fmla="*/ 88 w 88"/>
                  <a:gd name="T1" fmla="*/ 0 h 586"/>
                  <a:gd name="T2" fmla="*/ 55 w 88"/>
                  <a:gd name="T3" fmla="*/ 197 h 586"/>
                  <a:gd name="T4" fmla="*/ 53 w 88"/>
                  <a:gd name="T5" fmla="*/ 271 h 586"/>
                  <a:gd name="T6" fmla="*/ 0 w 88"/>
                  <a:gd name="T7" fmla="*/ 586 h 586"/>
                  <a:gd name="T8" fmla="*/ 41 w 88"/>
                  <a:gd name="T9" fmla="*/ 270 h 586"/>
                  <a:gd name="T10" fmla="*/ 29 w 88"/>
                  <a:gd name="T11" fmla="*/ 193 h 586"/>
                  <a:gd name="T12" fmla="*/ 66 w 88"/>
                  <a:gd name="T13" fmla="*/ 0 h 586"/>
                  <a:gd name="T14" fmla="*/ 88 w 88"/>
                  <a:gd name="T15" fmla="*/ 0 h 58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8" h="586">
                    <a:moveTo>
                      <a:pt x="88" y="0"/>
                    </a:moveTo>
                    <a:lnTo>
                      <a:pt x="55" y="197"/>
                    </a:lnTo>
                    <a:lnTo>
                      <a:pt x="53" y="271"/>
                    </a:lnTo>
                    <a:lnTo>
                      <a:pt x="0" y="586"/>
                    </a:lnTo>
                    <a:lnTo>
                      <a:pt x="41" y="270"/>
                    </a:lnTo>
                    <a:lnTo>
                      <a:pt x="29" y="193"/>
                    </a:lnTo>
                    <a:lnTo>
                      <a:pt x="66" y="0"/>
                    </a:lnTo>
                    <a:lnTo>
                      <a:pt x="88" y="0"/>
                    </a:lnTo>
                    <a:close/>
                  </a:path>
                </a:pathLst>
              </a:custGeom>
              <a:solidFill>
                <a:srgbClr val="42797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7" name="Freeform 59"/>
              <p:cNvSpPr>
                <a:spLocks/>
              </p:cNvSpPr>
              <p:nvPr/>
            </p:nvSpPr>
            <p:spPr bwMode="auto">
              <a:xfrm>
                <a:off x="2547937" y="3203575"/>
                <a:ext cx="130175" cy="139700"/>
              </a:xfrm>
              <a:custGeom>
                <a:avLst/>
                <a:gdLst>
                  <a:gd name="T0" fmla="*/ 40 w 42"/>
                  <a:gd name="T1" fmla="*/ 6 h 45"/>
                  <a:gd name="T2" fmla="*/ 21 w 42"/>
                  <a:gd name="T3" fmla="*/ 0 h 45"/>
                  <a:gd name="T4" fmla="*/ 2 w 42"/>
                  <a:gd name="T5" fmla="*/ 7 h 45"/>
                  <a:gd name="T6" fmla="*/ 21 w 42"/>
                  <a:gd name="T7" fmla="*/ 45 h 45"/>
                  <a:gd name="T8" fmla="*/ 40 w 42"/>
                  <a:gd name="T9" fmla="*/ 6 h 45"/>
                </a:gdLst>
                <a:ahLst/>
                <a:cxnLst>
                  <a:cxn ang="0">
                    <a:pos x="T0" y="T1"/>
                  </a:cxn>
                  <a:cxn ang="0">
                    <a:pos x="T2" y="T3"/>
                  </a:cxn>
                  <a:cxn ang="0">
                    <a:pos x="T4" y="T5"/>
                  </a:cxn>
                  <a:cxn ang="0">
                    <a:pos x="T6" y="T7"/>
                  </a:cxn>
                  <a:cxn ang="0">
                    <a:pos x="T8" y="T9"/>
                  </a:cxn>
                </a:cxnLst>
                <a:rect l="0" t="0" r="r" b="b"/>
                <a:pathLst>
                  <a:path w="42" h="45">
                    <a:moveTo>
                      <a:pt x="40" y="6"/>
                    </a:moveTo>
                    <a:cubicBezTo>
                      <a:pt x="24" y="6"/>
                      <a:pt x="21" y="0"/>
                      <a:pt x="21" y="0"/>
                    </a:cubicBezTo>
                    <a:cubicBezTo>
                      <a:pt x="21" y="0"/>
                      <a:pt x="18" y="6"/>
                      <a:pt x="2" y="7"/>
                    </a:cubicBezTo>
                    <a:cubicBezTo>
                      <a:pt x="2" y="7"/>
                      <a:pt x="0" y="34"/>
                      <a:pt x="21" y="45"/>
                    </a:cubicBezTo>
                    <a:cubicBezTo>
                      <a:pt x="42" y="34"/>
                      <a:pt x="40" y="6"/>
                      <a:pt x="40" y="6"/>
                    </a:cubicBezTo>
                  </a:path>
                </a:pathLst>
              </a:custGeom>
              <a:solidFill>
                <a:srgbClr val="FDB81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8" name="Freeform 60"/>
              <p:cNvSpPr>
                <a:spLocks noEditPoints="1"/>
              </p:cNvSpPr>
              <p:nvPr/>
            </p:nvSpPr>
            <p:spPr bwMode="auto">
              <a:xfrm>
                <a:off x="2554287" y="3225800"/>
                <a:ext cx="65088" cy="117475"/>
              </a:xfrm>
              <a:custGeom>
                <a:avLst/>
                <a:gdLst>
                  <a:gd name="T0" fmla="*/ 12 w 21"/>
                  <a:gd name="T1" fmla="*/ 33 h 38"/>
                  <a:gd name="T2" fmla="*/ 19 w 21"/>
                  <a:gd name="T3" fmla="*/ 38 h 38"/>
                  <a:gd name="T4" fmla="*/ 21 w 21"/>
                  <a:gd name="T5" fmla="*/ 37 h 38"/>
                  <a:gd name="T6" fmla="*/ 19 w 21"/>
                  <a:gd name="T7" fmla="*/ 38 h 38"/>
                  <a:gd name="T8" fmla="*/ 12 w 21"/>
                  <a:gd name="T9" fmla="*/ 33 h 38"/>
                  <a:gd name="T10" fmla="*/ 0 w 21"/>
                  <a:gd name="T11" fmla="*/ 0 h 38"/>
                  <a:gd name="T12" fmla="*/ 0 w 21"/>
                  <a:gd name="T13" fmla="*/ 0 h 38"/>
                  <a:gd name="T14" fmla="*/ 0 w 21"/>
                  <a:gd name="T15" fmla="*/ 0 h 38"/>
                  <a:gd name="T16" fmla="*/ 0 w 21"/>
                  <a:gd name="T17" fmla="*/ 0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 h="38">
                    <a:moveTo>
                      <a:pt x="12" y="33"/>
                    </a:moveTo>
                    <a:cubicBezTo>
                      <a:pt x="14" y="35"/>
                      <a:pt x="16" y="36"/>
                      <a:pt x="19" y="38"/>
                    </a:cubicBezTo>
                    <a:cubicBezTo>
                      <a:pt x="20" y="38"/>
                      <a:pt x="20" y="37"/>
                      <a:pt x="21" y="37"/>
                    </a:cubicBezTo>
                    <a:cubicBezTo>
                      <a:pt x="20" y="37"/>
                      <a:pt x="20" y="38"/>
                      <a:pt x="19" y="38"/>
                    </a:cubicBezTo>
                    <a:cubicBezTo>
                      <a:pt x="16" y="36"/>
                      <a:pt x="14" y="35"/>
                      <a:pt x="12" y="33"/>
                    </a:cubicBezTo>
                    <a:moveTo>
                      <a:pt x="0" y="0"/>
                    </a:moveTo>
                    <a:cubicBezTo>
                      <a:pt x="0" y="0"/>
                      <a:pt x="0" y="0"/>
                      <a:pt x="0" y="0"/>
                    </a:cubicBezTo>
                    <a:cubicBezTo>
                      <a:pt x="0" y="0"/>
                      <a:pt x="0" y="0"/>
                      <a:pt x="0" y="0"/>
                    </a:cubicBezTo>
                    <a:cubicBezTo>
                      <a:pt x="0" y="0"/>
                      <a:pt x="0" y="0"/>
                      <a:pt x="0" y="0"/>
                    </a:cubicBezTo>
                  </a:path>
                </a:pathLst>
              </a:custGeom>
              <a:solidFill>
                <a:srgbClr val="7A8D9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9" name="Freeform 61"/>
              <p:cNvSpPr>
                <a:spLocks/>
              </p:cNvSpPr>
              <p:nvPr/>
            </p:nvSpPr>
            <p:spPr bwMode="auto">
              <a:xfrm>
                <a:off x="2547937" y="3225800"/>
                <a:ext cx="114300" cy="117475"/>
              </a:xfrm>
              <a:custGeom>
                <a:avLst/>
                <a:gdLst>
                  <a:gd name="T0" fmla="*/ 2 w 37"/>
                  <a:gd name="T1" fmla="*/ 0 h 38"/>
                  <a:gd name="T2" fmla="*/ 2 w 37"/>
                  <a:gd name="T3" fmla="*/ 0 h 38"/>
                  <a:gd name="T4" fmla="*/ 14 w 37"/>
                  <a:gd name="T5" fmla="*/ 33 h 38"/>
                  <a:gd name="T6" fmla="*/ 21 w 37"/>
                  <a:gd name="T7" fmla="*/ 38 h 38"/>
                  <a:gd name="T8" fmla="*/ 23 w 37"/>
                  <a:gd name="T9" fmla="*/ 37 h 38"/>
                  <a:gd name="T10" fmla="*/ 37 w 37"/>
                  <a:gd name="T11" fmla="*/ 21 h 38"/>
                  <a:gd name="T12" fmla="*/ 2 w 37"/>
                  <a:gd name="T13" fmla="*/ 0 h 38"/>
                </a:gdLst>
                <a:ahLst/>
                <a:cxnLst>
                  <a:cxn ang="0">
                    <a:pos x="T0" y="T1"/>
                  </a:cxn>
                  <a:cxn ang="0">
                    <a:pos x="T2" y="T3"/>
                  </a:cxn>
                  <a:cxn ang="0">
                    <a:pos x="T4" y="T5"/>
                  </a:cxn>
                  <a:cxn ang="0">
                    <a:pos x="T6" y="T7"/>
                  </a:cxn>
                  <a:cxn ang="0">
                    <a:pos x="T8" y="T9"/>
                  </a:cxn>
                  <a:cxn ang="0">
                    <a:pos x="T10" y="T11"/>
                  </a:cxn>
                  <a:cxn ang="0">
                    <a:pos x="T12" y="T13"/>
                  </a:cxn>
                </a:cxnLst>
                <a:rect l="0" t="0" r="r" b="b"/>
                <a:pathLst>
                  <a:path w="37" h="38">
                    <a:moveTo>
                      <a:pt x="2" y="0"/>
                    </a:moveTo>
                    <a:cubicBezTo>
                      <a:pt x="2" y="0"/>
                      <a:pt x="2" y="0"/>
                      <a:pt x="2" y="0"/>
                    </a:cubicBezTo>
                    <a:cubicBezTo>
                      <a:pt x="2" y="0"/>
                      <a:pt x="0" y="20"/>
                      <a:pt x="14" y="33"/>
                    </a:cubicBezTo>
                    <a:cubicBezTo>
                      <a:pt x="16" y="35"/>
                      <a:pt x="18" y="36"/>
                      <a:pt x="21" y="38"/>
                    </a:cubicBezTo>
                    <a:cubicBezTo>
                      <a:pt x="22" y="38"/>
                      <a:pt x="22" y="37"/>
                      <a:pt x="23" y="37"/>
                    </a:cubicBezTo>
                    <a:cubicBezTo>
                      <a:pt x="30" y="33"/>
                      <a:pt x="34" y="27"/>
                      <a:pt x="37" y="21"/>
                    </a:cubicBezTo>
                    <a:cubicBezTo>
                      <a:pt x="2" y="0"/>
                      <a:pt x="2" y="0"/>
                      <a:pt x="2" y="0"/>
                    </a:cubicBezTo>
                  </a:path>
                </a:pathLst>
              </a:custGeom>
              <a:solidFill>
                <a:srgbClr val="FFD99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0" name="Rectangle 62"/>
              <p:cNvSpPr>
                <a:spLocks noChangeArrowheads="1"/>
              </p:cNvSpPr>
              <p:nvPr/>
            </p:nvSpPr>
            <p:spPr bwMode="auto">
              <a:xfrm>
                <a:off x="2270125" y="3857625"/>
                <a:ext cx="388938" cy="52388"/>
              </a:xfrm>
              <a:prstGeom prst="rect">
                <a:avLst/>
              </a:prstGeom>
              <a:solidFill>
                <a:srgbClr val="03303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1" name="Freeform 63"/>
              <p:cNvSpPr>
                <a:spLocks/>
              </p:cNvSpPr>
              <p:nvPr/>
            </p:nvSpPr>
            <p:spPr bwMode="auto">
              <a:xfrm>
                <a:off x="2343150" y="3057525"/>
                <a:ext cx="241300" cy="168275"/>
              </a:xfrm>
              <a:custGeom>
                <a:avLst/>
                <a:gdLst>
                  <a:gd name="T0" fmla="*/ 0 w 78"/>
                  <a:gd name="T1" fmla="*/ 34 h 54"/>
                  <a:gd name="T2" fmla="*/ 5 w 78"/>
                  <a:gd name="T3" fmla="*/ 30 h 54"/>
                  <a:gd name="T4" fmla="*/ 5 w 78"/>
                  <a:gd name="T5" fmla="*/ 0 h 54"/>
                  <a:gd name="T6" fmla="*/ 73 w 78"/>
                  <a:gd name="T7" fmla="*/ 0 h 54"/>
                  <a:gd name="T8" fmla="*/ 73 w 78"/>
                  <a:gd name="T9" fmla="*/ 30 h 54"/>
                  <a:gd name="T10" fmla="*/ 78 w 78"/>
                  <a:gd name="T11" fmla="*/ 34 h 54"/>
                  <a:gd name="T12" fmla="*/ 51 w 78"/>
                  <a:gd name="T13" fmla="*/ 51 h 54"/>
                  <a:gd name="T14" fmla="*/ 39 w 78"/>
                  <a:gd name="T15" fmla="*/ 54 h 54"/>
                  <a:gd name="T16" fmla="*/ 27 w 78"/>
                  <a:gd name="T17" fmla="*/ 51 h 54"/>
                  <a:gd name="T18" fmla="*/ 0 w 78"/>
                  <a:gd name="T19" fmla="*/ 34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8" h="54">
                    <a:moveTo>
                      <a:pt x="0" y="34"/>
                    </a:moveTo>
                    <a:cubicBezTo>
                      <a:pt x="3" y="34"/>
                      <a:pt x="5" y="32"/>
                      <a:pt x="5" y="30"/>
                    </a:cubicBezTo>
                    <a:cubicBezTo>
                      <a:pt x="5" y="0"/>
                      <a:pt x="5" y="0"/>
                      <a:pt x="5" y="0"/>
                    </a:cubicBezTo>
                    <a:cubicBezTo>
                      <a:pt x="73" y="0"/>
                      <a:pt x="73" y="0"/>
                      <a:pt x="73" y="0"/>
                    </a:cubicBezTo>
                    <a:cubicBezTo>
                      <a:pt x="73" y="30"/>
                      <a:pt x="73" y="30"/>
                      <a:pt x="73" y="30"/>
                    </a:cubicBezTo>
                    <a:cubicBezTo>
                      <a:pt x="73" y="32"/>
                      <a:pt x="75" y="34"/>
                      <a:pt x="78" y="34"/>
                    </a:cubicBezTo>
                    <a:cubicBezTo>
                      <a:pt x="51" y="51"/>
                      <a:pt x="51" y="51"/>
                      <a:pt x="51" y="51"/>
                    </a:cubicBezTo>
                    <a:cubicBezTo>
                      <a:pt x="47" y="53"/>
                      <a:pt x="43" y="54"/>
                      <a:pt x="39" y="54"/>
                    </a:cubicBezTo>
                    <a:cubicBezTo>
                      <a:pt x="35" y="54"/>
                      <a:pt x="31" y="53"/>
                      <a:pt x="27" y="51"/>
                    </a:cubicBezTo>
                    <a:lnTo>
                      <a:pt x="0" y="34"/>
                    </a:lnTo>
                    <a:close/>
                  </a:path>
                </a:pathLst>
              </a:custGeom>
              <a:solidFill>
                <a:srgbClr val="F7CCA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2" name="Freeform 64"/>
              <p:cNvSpPr>
                <a:spLocks/>
              </p:cNvSpPr>
              <p:nvPr/>
            </p:nvSpPr>
            <p:spPr bwMode="auto">
              <a:xfrm>
                <a:off x="2414587" y="3067050"/>
                <a:ext cx="166688" cy="146050"/>
              </a:xfrm>
              <a:custGeom>
                <a:avLst/>
                <a:gdLst>
                  <a:gd name="T0" fmla="*/ 0 w 54"/>
                  <a:gd name="T1" fmla="*/ 1 h 47"/>
                  <a:gd name="T2" fmla="*/ 23 w 54"/>
                  <a:gd name="T3" fmla="*/ 47 h 47"/>
                  <a:gd name="T4" fmla="*/ 54 w 54"/>
                  <a:gd name="T5" fmla="*/ 31 h 47"/>
                  <a:gd name="T6" fmla="*/ 50 w 54"/>
                  <a:gd name="T7" fmla="*/ 27 h 47"/>
                  <a:gd name="T8" fmla="*/ 50 w 54"/>
                  <a:gd name="T9" fmla="*/ 0 h 47"/>
                  <a:gd name="T10" fmla="*/ 0 w 54"/>
                  <a:gd name="T11" fmla="*/ 1 h 47"/>
                </a:gdLst>
                <a:ahLst/>
                <a:cxnLst>
                  <a:cxn ang="0">
                    <a:pos x="T0" y="T1"/>
                  </a:cxn>
                  <a:cxn ang="0">
                    <a:pos x="T2" y="T3"/>
                  </a:cxn>
                  <a:cxn ang="0">
                    <a:pos x="T4" y="T5"/>
                  </a:cxn>
                  <a:cxn ang="0">
                    <a:pos x="T6" y="T7"/>
                  </a:cxn>
                  <a:cxn ang="0">
                    <a:pos x="T8" y="T9"/>
                  </a:cxn>
                  <a:cxn ang="0">
                    <a:pos x="T10" y="T11"/>
                  </a:cxn>
                </a:cxnLst>
                <a:rect l="0" t="0" r="r" b="b"/>
                <a:pathLst>
                  <a:path w="54" h="47">
                    <a:moveTo>
                      <a:pt x="0" y="1"/>
                    </a:moveTo>
                    <a:cubicBezTo>
                      <a:pt x="23" y="47"/>
                      <a:pt x="23" y="47"/>
                      <a:pt x="23" y="47"/>
                    </a:cubicBezTo>
                    <a:cubicBezTo>
                      <a:pt x="54" y="31"/>
                      <a:pt x="54" y="31"/>
                      <a:pt x="54" y="31"/>
                    </a:cubicBezTo>
                    <a:cubicBezTo>
                      <a:pt x="52" y="31"/>
                      <a:pt x="50" y="29"/>
                      <a:pt x="50" y="27"/>
                    </a:cubicBezTo>
                    <a:cubicBezTo>
                      <a:pt x="50" y="0"/>
                      <a:pt x="50" y="0"/>
                      <a:pt x="50" y="0"/>
                    </a:cubicBezTo>
                    <a:lnTo>
                      <a:pt x="0" y="1"/>
                    </a:lnTo>
                    <a:close/>
                  </a:path>
                </a:pathLst>
              </a:custGeom>
              <a:solidFill>
                <a:srgbClr val="E2B7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3" name="Oval 65"/>
              <p:cNvSpPr>
                <a:spLocks noChangeArrowheads="1"/>
              </p:cNvSpPr>
              <p:nvPr/>
            </p:nvSpPr>
            <p:spPr bwMode="auto">
              <a:xfrm>
                <a:off x="2281237" y="2911475"/>
                <a:ext cx="68263" cy="74613"/>
              </a:xfrm>
              <a:prstGeom prst="ellipse">
                <a:avLst/>
              </a:prstGeom>
              <a:solidFill>
                <a:srgbClr val="F7CCA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4" name="Oval 66"/>
              <p:cNvSpPr>
                <a:spLocks noChangeArrowheads="1"/>
              </p:cNvSpPr>
              <p:nvPr/>
            </p:nvSpPr>
            <p:spPr bwMode="auto">
              <a:xfrm>
                <a:off x="2578100" y="2911475"/>
                <a:ext cx="68263" cy="74613"/>
              </a:xfrm>
              <a:prstGeom prst="ellipse">
                <a:avLst/>
              </a:prstGeom>
              <a:solidFill>
                <a:srgbClr val="F7CCA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5" name="Freeform 67"/>
              <p:cNvSpPr>
                <a:spLocks/>
              </p:cNvSpPr>
              <p:nvPr/>
            </p:nvSpPr>
            <p:spPr bwMode="auto">
              <a:xfrm>
                <a:off x="2316162" y="2747962"/>
                <a:ext cx="296863" cy="412750"/>
              </a:xfrm>
              <a:custGeom>
                <a:avLst/>
                <a:gdLst>
                  <a:gd name="T0" fmla="*/ 48 w 96"/>
                  <a:gd name="T1" fmla="*/ 0 h 133"/>
                  <a:gd name="T2" fmla="*/ 0 w 96"/>
                  <a:gd name="T3" fmla="*/ 43 h 133"/>
                  <a:gd name="T4" fmla="*/ 3 w 96"/>
                  <a:gd name="T5" fmla="*/ 96 h 133"/>
                  <a:gd name="T6" fmla="*/ 8 w 96"/>
                  <a:gd name="T7" fmla="*/ 111 h 133"/>
                  <a:gd name="T8" fmla="*/ 26 w 96"/>
                  <a:gd name="T9" fmla="*/ 128 h 133"/>
                  <a:gd name="T10" fmla="*/ 36 w 96"/>
                  <a:gd name="T11" fmla="*/ 133 h 133"/>
                  <a:gd name="T12" fmla="*/ 60 w 96"/>
                  <a:gd name="T13" fmla="*/ 133 h 133"/>
                  <a:gd name="T14" fmla="*/ 70 w 96"/>
                  <a:gd name="T15" fmla="*/ 128 h 133"/>
                  <a:gd name="T16" fmla="*/ 88 w 96"/>
                  <a:gd name="T17" fmla="*/ 111 h 133"/>
                  <a:gd name="T18" fmla="*/ 93 w 96"/>
                  <a:gd name="T19" fmla="*/ 96 h 133"/>
                  <a:gd name="T20" fmla="*/ 96 w 96"/>
                  <a:gd name="T21" fmla="*/ 43 h 133"/>
                  <a:gd name="T22" fmla="*/ 48 w 96"/>
                  <a:gd name="T23" fmla="*/ 0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6" h="133">
                    <a:moveTo>
                      <a:pt x="48" y="0"/>
                    </a:moveTo>
                    <a:cubicBezTo>
                      <a:pt x="22" y="0"/>
                      <a:pt x="0" y="13"/>
                      <a:pt x="0" y="43"/>
                    </a:cubicBezTo>
                    <a:cubicBezTo>
                      <a:pt x="3" y="96"/>
                      <a:pt x="3" y="96"/>
                      <a:pt x="3" y="96"/>
                    </a:cubicBezTo>
                    <a:cubicBezTo>
                      <a:pt x="3" y="101"/>
                      <a:pt x="5" y="107"/>
                      <a:pt x="8" y="111"/>
                    </a:cubicBezTo>
                    <a:cubicBezTo>
                      <a:pt x="26" y="128"/>
                      <a:pt x="26" y="128"/>
                      <a:pt x="26" y="128"/>
                    </a:cubicBezTo>
                    <a:cubicBezTo>
                      <a:pt x="28" y="131"/>
                      <a:pt x="32" y="133"/>
                      <a:pt x="36" y="133"/>
                    </a:cubicBezTo>
                    <a:cubicBezTo>
                      <a:pt x="60" y="133"/>
                      <a:pt x="60" y="133"/>
                      <a:pt x="60" y="133"/>
                    </a:cubicBezTo>
                    <a:cubicBezTo>
                      <a:pt x="64" y="133"/>
                      <a:pt x="68" y="131"/>
                      <a:pt x="70" y="128"/>
                    </a:cubicBezTo>
                    <a:cubicBezTo>
                      <a:pt x="88" y="111"/>
                      <a:pt x="88" y="111"/>
                      <a:pt x="88" y="111"/>
                    </a:cubicBezTo>
                    <a:cubicBezTo>
                      <a:pt x="91" y="107"/>
                      <a:pt x="93" y="101"/>
                      <a:pt x="93" y="96"/>
                    </a:cubicBezTo>
                    <a:cubicBezTo>
                      <a:pt x="96" y="43"/>
                      <a:pt x="96" y="43"/>
                      <a:pt x="96" y="43"/>
                    </a:cubicBezTo>
                    <a:cubicBezTo>
                      <a:pt x="96" y="13"/>
                      <a:pt x="74" y="0"/>
                      <a:pt x="48" y="0"/>
                    </a:cubicBezTo>
                  </a:path>
                </a:pathLst>
              </a:custGeom>
              <a:solidFill>
                <a:srgbClr val="F7CCA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6" name="Freeform 68"/>
              <p:cNvSpPr>
                <a:spLocks/>
              </p:cNvSpPr>
              <p:nvPr/>
            </p:nvSpPr>
            <p:spPr bwMode="auto">
              <a:xfrm>
                <a:off x="2430462" y="2797175"/>
                <a:ext cx="182563" cy="363538"/>
              </a:xfrm>
              <a:custGeom>
                <a:avLst/>
                <a:gdLst>
                  <a:gd name="T0" fmla="*/ 21 w 59"/>
                  <a:gd name="T1" fmla="*/ 45 h 117"/>
                  <a:gd name="T2" fmla="*/ 14 w 59"/>
                  <a:gd name="T3" fmla="*/ 54 h 117"/>
                  <a:gd name="T4" fmla="*/ 16 w 59"/>
                  <a:gd name="T5" fmla="*/ 70 h 117"/>
                  <a:gd name="T6" fmla="*/ 20 w 59"/>
                  <a:gd name="T7" fmla="*/ 79 h 117"/>
                  <a:gd name="T8" fmla="*/ 0 w 59"/>
                  <a:gd name="T9" fmla="*/ 79 h 117"/>
                  <a:gd name="T10" fmla="*/ 11 w 59"/>
                  <a:gd name="T11" fmla="*/ 88 h 117"/>
                  <a:gd name="T12" fmla="*/ 17 w 59"/>
                  <a:gd name="T13" fmla="*/ 105 h 117"/>
                  <a:gd name="T14" fmla="*/ 11 w 59"/>
                  <a:gd name="T15" fmla="*/ 103 h 117"/>
                  <a:gd name="T16" fmla="*/ 0 w 59"/>
                  <a:gd name="T17" fmla="*/ 110 h 117"/>
                  <a:gd name="T18" fmla="*/ 19 w 59"/>
                  <a:gd name="T19" fmla="*/ 110 h 117"/>
                  <a:gd name="T20" fmla="*/ 22 w 59"/>
                  <a:gd name="T21" fmla="*/ 117 h 117"/>
                  <a:gd name="T22" fmla="*/ 33 w 59"/>
                  <a:gd name="T23" fmla="*/ 113 h 117"/>
                  <a:gd name="T24" fmla="*/ 51 w 59"/>
                  <a:gd name="T25" fmla="*/ 95 h 117"/>
                  <a:gd name="T26" fmla="*/ 56 w 59"/>
                  <a:gd name="T27" fmla="*/ 80 h 117"/>
                  <a:gd name="T28" fmla="*/ 59 w 59"/>
                  <a:gd name="T29" fmla="*/ 0 h 117"/>
                  <a:gd name="T30" fmla="*/ 43 w 59"/>
                  <a:gd name="T31" fmla="*/ 4 h 117"/>
                  <a:gd name="T32" fmla="*/ 40 w 59"/>
                  <a:gd name="T33" fmla="*/ 33 h 117"/>
                  <a:gd name="T34" fmla="*/ 21 w 59"/>
                  <a:gd name="T35" fmla="*/ 45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9" h="117">
                    <a:moveTo>
                      <a:pt x="21" y="45"/>
                    </a:moveTo>
                    <a:cubicBezTo>
                      <a:pt x="17" y="45"/>
                      <a:pt x="13" y="49"/>
                      <a:pt x="14" y="54"/>
                    </a:cubicBezTo>
                    <a:cubicBezTo>
                      <a:pt x="16" y="70"/>
                      <a:pt x="16" y="70"/>
                      <a:pt x="16" y="70"/>
                    </a:cubicBezTo>
                    <a:cubicBezTo>
                      <a:pt x="22" y="73"/>
                      <a:pt x="20" y="79"/>
                      <a:pt x="20" y="79"/>
                    </a:cubicBezTo>
                    <a:cubicBezTo>
                      <a:pt x="0" y="79"/>
                      <a:pt x="0" y="79"/>
                      <a:pt x="0" y="79"/>
                    </a:cubicBezTo>
                    <a:cubicBezTo>
                      <a:pt x="11" y="88"/>
                      <a:pt x="11" y="88"/>
                      <a:pt x="11" y="88"/>
                    </a:cubicBezTo>
                    <a:cubicBezTo>
                      <a:pt x="17" y="105"/>
                      <a:pt x="17" y="105"/>
                      <a:pt x="17" y="105"/>
                    </a:cubicBezTo>
                    <a:cubicBezTo>
                      <a:pt x="16" y="104"/>
                      <a:pt x="13" y="103"/>
                      <a:pt x="11" y="103"/>
                    </a:cubicBezTo>
                    <a:cubicBezTo>
                      <a:pt x="6" y="103"/>
                      <a:pt x="1" y="106"/>
                      <a:pt x="0" y="110"/>
                    </a:cubicBezTo>
                    <a:cubicBezTo>
                      <a:pt x="19" y="110"/>
                      <a:pt x="19" y="110"/>
                      <a:pt x="19" y="110"/>
                    </a:cubicBezTo>
                    <a:cubicBezTo>
                      <a:pt x="22" y="117"/>
                      <a:pt x="22" y="117"/>
                      <a:pt x="22" y="117"/>
                    </a:cubicBezTo>
                    <a:cubicBezTo>
                      <a:pt x="28" y="117"/>
                      <a:pt x="31" y="115"/>
                      <a:pt x="33" y="113"/>
                    </a:cubicBezTo>
                    <a:cubicBezTo>
                      <a:pt x="51" y="95"/>
                      <a:pt x="51" y="95"/>
                      <a:pt x="51" y="95"/>
                    </a:cubicBezTo>
                    <a:cubicBezTo>
                      <a:pt x="54" y="91"/>
                      <a:pt x="56" y="86"/>
                      <a:pt x="56" y="80"/>
                    </a:cubicBezTo>
                    <a:cubicBezTo>
                      <a:pt x="59" y="0"/>
                      <a:pt x="59" y="0"/>
                      <a:pt x="59" y="0"/>
                    </a:cubicBezTo>
                    <a:cubicBezTo>
                      <a:pt x="43" y="4"/>
                      <a:pt x="43" y="4"/>
                      <a:pt x="43" y="4"/>
                    </a:cubicBezTo>
                    <a:cubicBezTo>
                      <a:pt x="40" y="33"/>
                      <a:pt x="40" y="33"/>
                      <a:pt x="40" y="33"/>
                    </a:cubicBezTo>
                    <a:cubicBezTo>
                      <a:pt x="21" y="45"/>
                      <a:pt x="21" y="45"/>
                      <a:pt x="21" y="45"/>
                    </a:cubicBezTo>
                  </a:path>
                </a:pathLst>
              </a:custGeom>
              <a:solidFill>
                <a:srgbClr val="E2B7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7" name="Freeform 69"/>
              <p:cNvSpPr>
                <a:spLocks/>
              </p:cNvSpPr>
              <p:nvPr/>
            </p:nvSpPr>
            <p:spPr bwMode="auto">
              <a:xfrm>
                <a:off x="2335212" y="2908300"/>
                <a:ext cx="258763" cy="96838"/>
              </a:xfrm>
              <a:custGeom>
                <a:avLst/>
                <a:gdLst>
                  <a:gd name="T0" fmla="*/ 84 w 84"/>
                  <a:gd name="T1" fmla="*/ 0 h 31"/>
                  <a:gd name="T2" fmla="*/ 0 w 84"/>
                  <a:gd name="T3" fmla="*/ 0 h 31"/>
                  <a:gd name="T4" fmla="*/ 0 w 84"/>
                  <a:gd name="T5" fmla="*/ 12 h 31"/>
                  <a:gd name="T6" fmla="*/ 18 w 84"/>
                  <a:gd name="T7" fmla="*/ 31 h 31"/>
                  <a:gd name="T8" fmla="*/ 36 w 84"/>
                  <a:gd name="T9" fmla="*/ 12 h 31"/>
                  <a:gd name="T10" fmla="*/ 48 w 84"/>
                  <a:gd name="T11" fmla="*/ 12 h 31"/>
                  <a:gd name="T12" fmla="*/ 66 w 84"/>
                  <a:gd name="T13" fmla="*/ 30 h 31"/>
                  <a:gd name="T14" fmla="*/ 84 w 84"/>
                  <a:gd name="T15" fmla="*/ 12 h 31"/>
                  <a:gd name="T16" fmla="*/ 84 w 84"/>
                  <a:gd name="T17" fmla="*/ 12 h 31"/>
                  <a:gd name="T18" fmla="*/ 84 w 84"/>
                  <a:gd name="T19" fmla="*/ 0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4" h="31">
                    <a:moveTo>
                      <a:pt x="84" y="0"/>
                    </a:moveTo>
                    <a:cubicBezTo>
                      <a:pt x="0" y="0"/>
                      <a:pt x="0" y="0"/>
                      <a:pt x="0" y="0"/>
                    </a:cubicBezTo>
                    <a:cubicBezTo>
                      <a:pt x="0" y="12"/>
                      <a:pt x="0" y="12"/>
                      <a:pt x="0" y="12"/>
                    </a:cubicBezTo>
                    <a:cubicBezTo>
                      <a:pt x="0" y="22"/>
                      <a:pt x="8" y="31"/>
                      <a:pt x="18" y="31"/>
                    </a:cubicBezTo>
                    <a:cubicBezTo>
                      <a:pt x="28" y="31"/>
                      <a:pt x="36" y="22"/>
                      <a:pt x="36" y="12"/>
                    </a:cubicBezTo>
                    <a:cubicBezTo>
                      <a:pt x="48" y="12"/>
                      <a:pt x="48" y="12"/>
                      <a:pt x="48" y="12"/>
                    </a:cubicBezTo>
                    <a:cubicBezTo>
                      <a:pt x="48" y="22"/>
                      <a:pt x="56" y="31"/>
                      <a:pt x="66" y="30"/>
                    </a:cubicBezTo>
                    <a:cubicBezTo>
                      <a:pt x="76" y="30"/>
                      <a:pt x="84" y="22"/>
                      <a:pt x="84" y="12"/>
                    </a:cubicBezTo>
                    <a:cubicBezTo>
                      <a:pt x="84" y="12"/>
                      <a:pt x="84" y="12"/>
                      <a:pt x="84" y="12"/>
                    </a:cubicBezTo>
                    <a:cubicBezTo>
                      <a:pt x="84" y="0"/>
                      <a:pt x="84" y="0"/>
                      <a:pt x="84" y="0"/>
                    </a:cubicBezTo>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8" name="Rectangle 70"/>
              <p:cNvSpPr>
                <a:spLocks noChangeArrowheads="1"/>
              </p:cNvSpPr>
              <p:nvPr/>
            </p:nvSpPr>
            <p:spPr bwMode="auto">
              <a:xfrm>
                <a:off x="2446337" y="3194050"/>
                <a:ext cx="36513" cy="192088"/>
              </a:xfrm>
              <a:prstGeom prst="rect">
                <a:avLst/>
              </a:prstGeom>
              <a:solidFill>
                <a:srgbClr val="02837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9" name="Freeform 71"/>
              <p:cNvSpPr>
                <a:spLocks/>
              </p:cNvSpPr>
              <p:nvPr/>
            </p:nvSpPr>
            <p:spPr bwMode="auto">
              <a:xfrm>
                <a:off x="2339975" y="3138487"/>
                <a:ext cx="247650" cy="84138"/>
              </a:xfrm>
              <a:custGeom>
                <a:avLst/>
                <a:gdLst>
                  <a:gd name="T0" fmla="*/ 156 w 156"/>
                  <a:gd name="T1" fmla="*/ 16 h 53"/>
                  <a:gd name="T2" fmla="*/ 144 w 156"/>
                  <a:gd name="T3" fmla="*/ 0 h 53"/>
                  <a:gd name="T4" fmla="*/ 78 w 156"/>
                  <a:gd name="T5" fmla="*/ 35 h 53"/>
                  <a:gd name="T6" fmla="*/ 12 w 156"/>
                  <a:gd name="T7" fmla="*/ 0 h 53"/>
                  <a:gd name="T8" fmla="*/ 0 w 156"/>
                  <a:gd name="T9" fmla="*/ 16 h 53"/>
                  <a:gd name="T10" fmla="*/ 63 w 156"/>
                  <a:gd name="T11" fmla="*/ 53 h 53"/>
                  <a:gd name="T12" fmla="*/ 78 w 156"/>
                  <a:gd name="T13" fmla="*/ 39 h 53"/>
                  <a:gd name="T14" fmla="*/ 94 w 156"/>
                  <a:gd name="T15" fmla="*/ 53 h 53"/>
                  <a:gd name="T16" fmla="*/ 156 w 156"/>
                  <a:gd name="T17" fmla="*/ 16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6" h="53">
                    <a:moveTo>
                      <a:pt x="156" y="16"/>
                    </a:moveTo>
                    <a:lnTo>
                      <a:pt x="144" y="0"/>
                    </a:lnTo>
                    <a:lnTo>
                      <a:pt x="78" y="35"/>
                    </a:lnTo>
                    <a:lnTo>
                      <a:pt x="12" y="0"/>
                    </a:lnTo>
                    <a:lnTo>
                      <a:pt x="0" y="16"/>
                    </a:lnTo>
                    <a:lnTo>
                      <a:pt x="63" y="53"/>
                    </a:lnTo>
                    <a:lnTo>
                      <a:pt x="78" y="39"/>
                    </a:lnTo>
                    <a:lnTo>
                      <a:pt x="94" y="53"/>
                    </a:lnTo>
                    <a:lnTo>
                      <a:pt x="156" y="1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0" name="Oval 72"/>
              <p:cNvSpPr>
                <a:spLocks noChangeArrowheads="1"/>
              </p:cNvSpPr>
              <p:nvPr/>
            </p:nvSpPr>
            <p:spPr bwMode="auto">
              <a:xfrm>
                <a:off x="2665412" y="3297237"/>
                <a:ext cx="247650" cy="247650"/>
              </a:xfrm>
              <a:prstGeom prst="ellipse">
                <a:avLst/>
              </a:prstGeom>
              <a:solidFill>
                <a:srgbClr val="054C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1" name="Oval 73"/>
              <p:cNvSpPr>
                <a:spLocks noChangeArrowheads="1"/>
              </p:cNvSpPr>
              <p:nvPr/>
            </p:nvSpPr>
            <p:spPr bwMode="auto">
              <a:xfrm>
                <a:off x="2074862" y="3200400"/>
                <a:ext cx="247650" cy="247650"/>
              </a:xfrm>
              <a:prstGeom prst="ellipse">
                <a:avLst/>
              </a:prstGeom>
              <a:solidFill>
                <a:srgbClr val="42797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2" name="Oval 74"/>
              <p:cNvSpPr>
                <a:spLocks noChangeArrowheads="1"/>
              </p:cNvSpPr>
              <p:nvPr/>
            </p:nvSpPr>
            <p:spPr bwMode="auto">
              <a:xfrm>
                <a:off x="2000250" y="3297237"/>
                <a:ext cx="247650" cy="247650"/>
              </a:xfrm>
              <a:prstGeom prst="ellipse">
                <a:avLst/>
              </a:prstGeom>
              <a:solidFill>
                <a:srgbClr val="42797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3" name="Oval 75"/>
              <p:cNvSpPr>
                <a:spLocks noChangeArrowheads="1"/>
              </p:cNvSpPr>
              <p:nvPr/>
            </p:nvSpPr>
            <p:spPr bwMode="auto">
              <a:xfrm>
                <a:off x="2093912" y="3200400"/>
                <a:ext cx="246063" cy="250825"/>
              </a:xfrm>
              <a:prstGeom prst="ellipse">
                <a:avLst/>
              </a:prstGeom>
              <a:solidFill>
                <a:srgbClr val="054C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4" name="Oval 76"/>
              <p:cNvSpPr>
                <a:spLocks noChangeArrowheads="1"/>
              </p:cNvSpPr>
              <p:nvPr/>
            </p:nvSpPr>
            <p:spPr bwMode="auto">
              <a:xfrm>
                <a:off x="2019300" y="3298825"/>
                <a:ext cx="250825" cy="249238"/>
              </a:xfrm>
              <a:prstGeom prst="ellipse">
                <a:avLst/>
              </a:prstGeom>
              <a:solidFill>
                <a:srgbClr val="054C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5" name="Freeform 77"/>
              <p:cNvSpPr>
                <a:spLocks/>
              </p:cNvSpPr>
              <p:nvPr/>
            </p:nvSpPr>
            <p:spPr bwMode="auto">
              <a:xfrm>
                <a:off x="2482850" y="3317875"/>
                <a:ext cx="433388" cy="539750"/>
              </a:xfrm>
              <a:custGeom>
                <a:avLst/>
                <a:gdLst>
                  <a:gd name="T0" fmla="*/ 0 w 140"/>
                  <a:gd name="T1" fmla="*/ 174 h 174"/>
                  <a:gd name="T2" fmla="*/ 69 w 140"/>
                  <a:gd name="T3" fmla="*/ 174 h 174"/>
                  <a:gd name="T4" fmla="*/ 69 w 140"/>
                  <a:gd name="T5" fmla="*/ 110 h 174"/>
                  <a:gd name="T6" fmla="*/ 114 w 140"/>
                  <a:gd name="T7" fmla="*/ 0 h 174"/>
                  <a:gd name="T8" fmla="*/ 39 w 140"/>
                  <a:gd name="T9" fmla="*/ 58 h 174"/>
                  <a:gd name="T10" fmla="*/ 0 w 140"/>
                  <a:gd name="T11" fmla="*/ 95 h 174"/>
                  <a:gd name="T12" fmla="*/ 0 w 140"/>
                  <a:gd name="T13" fmla="*/ 174 h 174"/>
                </a:gdLst>
                <a:ahLst/>
                <a:cxnLst>
                  <a:cxn ang="0">
                    <a:pos x="T0" y="T1"/>
                  </a:cxn>
                  <a:cxn ang="0">
                    <a:pos x="T2" y="T3"/>
                  </a:cxn>
                  <a:cxn ang="0">
                    <a:pos x="T4" y="T5"/>
                  </a:cxn>
                  <a:cxn ang="0">
                    <a:pos x="T6" y="T7"/>
                  </a:cxn>
                  <a:cxn ang="0">
                    <a:pos x="T8" y="T9"/>
                  </a:cxn>
                  <a:cxn ang="0">
                    <a:pos x="T10" y="T11"/>
                  </a:cxn>
                  <a:cxn ang="0">
                    <a:pos x="T12" y="T13"/>
                  </a:cxn>
                </a:cxnLst>
                <a:rect l="0" t="0" r="r" b="b"/>
                <a:pathLst>
                  <a:path w="140" h="174">
                    <a:moveTo>
                      <a:pt x="0" y="174"/>
                    </a:moveTo>
                    <a:cubicBezTo>
                      <a:pt x="69" y="174"/>
                      <a:pt x="69" y="174"/>
                      <a:pt x="69" y="174"/>
                    </a:cubicBezTo>
                    <a:cubicBezTo>
                      <a:pt x="69" y="110"/>
                      <a:pt x="69" y="110"/>
                      <a:pt x="69" y="110"/>
                    </a:cubicBezTo>
                    <a:cubicBezTo>
                      <a:pt x="69" y="110"/>
                      <a:pt x="140" y="25"/>
                      <a:pt x="114" y="0"/>
                    </a:cubicBezTo>
                    <a:cubicBezTo>
                      <a:pt x="99" y="51"/>
                      <a:pt x="39" y="58"/>
                      <a:pt x="39" y="58"/>
                    </a:cubicBezTo>
                    <a:cubicBezTo>
                      <a:pt x="0" y="95"/>
                      <a:pt x="0" y="95"/>
                      <a:pt x="0" y="95"/>
                    </a:cubicBezTo>
                    <a:lnTo>
                      <a:pt x="0" y="174"/>
                    </a:lnTo>
                    <a:close/>
                  </a:path>
                </a:pathLst>
              </a:custGeom>
              <a:solidFill>
                <a:srgbClr val="033D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6" name="Freeform 78"/>
              <p:cNvSpPr>
                <a:spLocks/>
              </p:cNvSpPr>
              <p:nvPr/>
            </p:nvSpPr>
            <p:spPr bwMode="auto">
              <a:xfrm>
                <a:off x="2568575" y="2955925"/>
                <a:ext cx="53975" cy="163513"/>
              </a:xfrm>
              <a:custGeom>
                <a:avLst/>
                <a:gdLst>
                  <a:gd name="T0" fmla="*/ 15 w 17"/>
                  <a:gd name="T1" fmla="*/ 0 h 53"/>
                  <a:gd name="T2" fmla="*/ 11 w 17"/>
                  <a:gd name="T3" fmla="*/ 36 h 53"/>
                  <a:gd name="T4" fmla="*/ 5 w 17"/>
                  <a:gd name="T5" fmla="*/ 49 h 53"/>
                  <a:gd name="T6" fmla="*/ 1 w 17"/>
                  <a:gd name="T7" fmla="*/ 50 h 53"/>
                  <a:gd name="T8" fmla="*/ 0 w 17"/>
                  <a:gd name="T9" fmla="*/ 51 h 53"/>
                  <a:gd name="T10" fmla="*/ 0 w 17"/>
                  <a:gd name="T11" fmla="*/ 51 h 53"/>
                  <a:gd name="T12" fmla="*/ 0 w 17"/>
                  <a:gd name="T13" fmla="*/ 51 h 53"/>
                  <a:gd name="T14" fmla="*/ 0 w 17"/>
                  <a:gd name="T15" fmla="*/ 53 h 53"/>
                  <a:gd name="T16" fmla="*/ 6 w 17"/>
                  <a:gd name="T17" fmla="*/ 50 h 53"/>
                  <a:gd name="T18" fmla="*/ 13 w 17"/>
                  <a:gd name="T19" fmla="*/ 36 h 53"/>
                  <a:gd name="T20" fmla="*/ 17 w 17"/>
                  <a:gd name="T21" fmla="*/ 0 h 53"/>
                  <a:gd name="T22" fmla="*/ 15 w 17"/>
                  <a:gd name="T23" fmla="*/ 0 h 53"/>
                  <a:gd name="T24" fmla="*/ 15 w 17"/>
                  <a:gd name="T25" fmla="*/ 0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7" h="53">
                    <a:moveTo>
                      <a:pt x="15" y="0"/>
                    </a:moveTo>
                    <a:cubicBezTo>
                      <a:pt x="15" y="13"/>
                      <a:pt x="11" y="26"/>
                      <a:pt x="11" y="36"/>
                    </a:cubicBezTo>
                    <a:cubicBezTo>
                      <a:pt x="11" y="43"/>
                      <a:pt x="8" y="47"/>
                      <a:pt x="5" y="49"/>
                    </a:cubicBezTo>
                    <a:cubicBezTo>
                      <a:pt x="4" y="50"/>
                      <a:pt x="2" y="50"/>
                      <a:pt x="1" y="50"/>
                    </a:cubicBezTo>
                    <a:cubicBezTo>
                      <a:pt x="1" y="51"/>
                      <a:pt x="0" y="51"/>
                      <a:pt x="0" y="51"/>
                    </a:cubicBezTo>
                    <a:cubicBezTo>
                      <a:pt x="0" y="51"/>
                      <a:pt x="0" y="51"/>
                      <a:pt x="0" y="51"/>
                    </a:cubicBezTo>
                    <a:cubicBezTo>
                      <a:pt x="0" y="51"/>
                      <a:pt x="0" y="51"/>
                      <a:pt x="0" y="51"/>
                    </a:cubicBezTo>
                    <a:cubicBezTo>
                      <a:pt x="0" y="53"/>
                      <a:pt x="0" y="53"/>
                      <a:pt x="0" y="53"/>
                    </a:cubicBezTo>
                    <a:cubicBezTo>
                      <a:pt x="0" y="53"/>
                      <a:pt x="3" y="53"/>
                      <a:pt x="6" y="50"/>
                    </a:cubicBezTo>
                    <a:cubicBezTo>
                      <a:pt x="10" y="48"/>
                      <a:pt x="13" y="44"/>
                      <a:pt x="13" y="36"/>
                    </a:cubicBezTo>
                    <a:cubicBezTo>
                      <a:pt x="13" y="26"/>
                      <a:pt x="17" y="13"/>
                      <a:pt x="17" y="0"/>
                    </a:cubicBezTo>
                    <a:cubicBezTo>
                      <a:pt x="15" y="0"/>
                      <a:pt x="15" y="0"/>
                      <a:pt x="15" y="0"/>
                    </a:cubicBezTo>
                    <a:cubicBezTo>
                      <a:pt x="15" y="0"/>
                      <a:pt x="15" y="0"/>
                      <a:pt x="15" y="0"/>
                    </a:cubicBezTo>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7" name="Oval 79"/>
              <p:cNvSpPr>
                <a:spLocks noChangeArrowheads="1"/>
              </p:cNvSpPr>
              <p:nvPr/>
            </p:nvSpPr>
            <p:spPr bwMode="auto">
              <a:xfrm>
                <a:off x="2606675" y="2940050"/>
                <a:ext cx="26988" cy="28575"/>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8" name="Freeform 80"/>
              <p:cNvSpPr>
                <a:spLocks/>
              </p:cNvSpPr>
              <p:nvPr/>
            </p:nvSpPr>
            <p:spPr bwMode="auto">
              <a:xfrm>
                <a:off x="2309812" y="2744787"/>
                <a:ext cx="309563" cy="238125"/>
              </a:xfrm>
              <a:custGeom>
                <a:avLst/>
                <a:gdLst>
                  <a:gd name="T0" fmla="*/ 93 w 100"/>
                  <a:gd name="T1" fmla="*/ 0 h 77"/>
                  <a:gd name="T2" fmla="*/ 7 w 100"/>
                  <a:gd name="T3" fmla="*/ 0 h 77"/>
                  <a:gd name="T4" fmla="*/ 0 w 100"/>
                  <a:gd name="T5" fmla="*/ 20 h 77"/>
                  <a:gd name="T6" fmla="*/ 0 w 100"/>
                  <a:gd name="T7" fmla="*/ 73 h 77"/>
                  <a:gd name="T8" fmla="*/ 0 w 100"/>
                  <a:gd name="T9" fmla="*/ 73 h 77"/>
                  <a:gd name="T10" fmla="*/ 4 w 100"/>
                  <a:gd name="T11" fmla="*/ 77 h 77"/>
                  <a:gd name="T12" fmla="*/ 8 w 100"/>
                  <a:gd name="T13" fmla="*/ 73 h 77"/>
                  <a:gd name="T14" fmla="*/ 8 w 100"/>
                  <a:gd name="T15" fmla="*/ 22 h 77"/>
                  <a:gd name="T16" fmla="*/ 50 w 100"/>
                  <a:gd name="T17" fmla="*/ 33 h 77"/>
                  <a:gd name="T18" fmla="*/ 92 w 100"/>
                  <a:gd name="T19" fmla="*/ 22 h 77"/>
                  <a:gd name="T20" fmla="*/ 92 w 100"/>
                  <a:gd name="T21" fmla="*/ 73 h 77"/>
                  <a:gd name="T22" fmla="*/ 92 w 100"/>
                  <a:gd name="T23" fmla="*/ 73 h 77"/>
                  <a:gd name="T24" fmla="*/ 96 w 100"/>
                  <a:gd name="T25" fmla="*/ 77 h 77"/>
                  <a:gd name="T26" fmla="*/ 100 w 100"/>
                  <a:gd name="T27" fmla="*/ 73 h 77"/>
                  <a:gd name="T28" fmla="*/ 100 w 100"/>
                  <a:gd name="T29" fmla="*/ 20 h 77"/>
                  <a:gd name="T30" fmla="*/ 93 w 100"/>
                  <a:gd name="T31" fmla="*/ 0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00" h="77">
                    <a:moveTo>
                      <a:pt x="93" y="0"/>
                    </a:moveTo>
                    <a:cubicBezTo>
                      <a:pt x="7" y="0"/>
                      <a:pt x="7" y="0"/>
                      <a:pt x="7" y="0"/>
                    </a:cubicBezTo>
                    <a:cubicBezTo>
                      <a:pt x="0" y="20"/>
                      <a:pt x="0" y="20"/>
                      <a:pt x="0" y="20"/>
                    </a:cubicBezTo>
                    <a:cubicBezTo>
                      <a:pt x="0" y="73"/>
                      <a:pt x="0" y="73"/>
                      <a:pt x="0" y="73"/>
                    </a:cubicBezTo>
                    <a:cubicBezTo>
                      <a:pt x="0" y="73"/>
                      <a:pt x="0" y="73"/>
                      <a:pt x="0" y="73"/>
                    </a:cubicBezTo>
                    <a:cubicBezTo>
                      <a:pt x="0" y="75"/>
                      <a:pt x="1" y="77"/>
                      <a:pt x="4" y="77"/>
                    </a:cubicBezTo>
                    <a:cubicBezTo>
                      <a:pt x="6" y="77"/>
                      <a:pt x="8" y="75"/>
                      <a:pt x="8" y="73"/>
                    </a:cubicBezTo>
                    <a:cubicBezTo>
                      <a:pt x="8" y="22"/>
                      <a:pt x="8" y="22"/>
                      <a:pt x="8" y="22"/>
                    </a:cubicBezTo>
                    <a:cubicBezTo>
                      <a:pt x="50" y="33"/>
                      <a:pt x="50" y="33"/>
                      <a:pt x="50" y="33"/>
                    </a:cubicBezTo>
                    <a:cubicBezTo>
                      <a:pt x="92" y="22"/>
                      <a:pt x="92" y="22"/>
                      <a:pt x="92" y="22"/>
                    </a:cubicBezTo>
                    <a:cubicBezTo>
                      <a:pt x="92" y="73"/>
                      <a:pt x="92" y="73"/>
                      <a:pt x="92" y="73"/>
                    </a:cubicBezTo>
                    <a:cubicBezTo>
                      <a:pt x="92" y="73"/>
                      <a:pt x="92" y="73"/>
                      <a:pt x="92" y="73"/>
                    </a:cubicBezTo>
                    <a:cubicBezTo>
                      <a:pt x="92" y="75"/>
                      <a:pt x="94" y="77"/>
                      <a:pt x="96" y="77"/>
                    </a:cubicBezTo>
                    <a:cubicBezTo>
                      <a:pt x="99" y="77"/>
                      <a:pt x="100" y="75"/>
                      <a:pt x="100" y="73"/>
                    </a:cubicBezTo>
                    <a:cubicBezTo>
                      <a:pt x="100" y="20"/>
                      <a:pt x="100" y="20"/>
                      <a:pt x="100" y="20"/>
                    </a:cubicBezTo>
                    <a:cubicBezTo>
                      <a:pt x="93" y="0"/>
                      <a:pt x="93" y="0"/>
                      <a:pt x="93" y="0"/>
                    </a:cubicBezTo>
                  </a:path>
                </a:pathLst>
              </a:custGeom>
              <a:solidFill>
                <a:srgbClr val="FBB04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0" name="Freeform 82"/>
              <p:cNvSpPr>
                <a:spLocks/>
              </p:cNvSpPr>
              <p:nvPr/>
            </p:nvSpPr>
            <p:spPr bwMode="auto">
              <a:xfrm>
                <a:off x="2332037" y="2744787"/>
                <a:ext cx="265113" cy="0"/>
              </a:xfrm>
              <a:custGeom>
                <a:avLst/>
                <a:gdLst>
                  <a:gd name="T0" fmla="*/ 167 w 167"/>
                  <a:gd name="T1" fmla="*/ 0 w 167"/>
                  <a:gd name="T2" fmla="*/ 167 w 167"/>
                  <a:gd name="T3" fmla="*/ 167 w 167"/>
                </a:gdLst>
                <a:ahLst/>
                <a:cxnLst>
                  <a:cxn ang="0">
                    <a:pos x="T0" y="0"/>
                  </a:cxn>
                  <a:cxn ang="0">
                    <a:pos x="T1" y="0"/>
                  </a:cxn>
                  <a:cxn ang="0">
                    <a:pos x="T2" y="0"/>
                  </a:cxn>
                  <a:cxn ang="0">
                    <a:pos x="T3" y="0"/>
                  </a:cxn>
                </a:cxnLst>
                <a:rect l="0" t="0" r="r" b="b"/>
                <a:pathLst>
                  <a:path w="167">
                    <a:moveTo>
                      <a:pt x="167" y="0"/>
                    </a:moveTo>
                    <a:lnTo>
                      <a:pt x="0" y="0"/>
                    </a:lnTo>
                    <a:lnTo>
                      <a:pt x="167" y="0"/>
                    </a:lnTo>
                    <a:lnTo>
                      <a:pt x="167" y="0"/>
                    </a:lnTo>
                    <a:close/>
                  </a:path>
                </a:pathLst>
              </a:custGeom>
              <a:solidFill>
                <a:srgbClr val="95CDB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1" name="Freeform 83"/>
              <p:cNvSpPr>
                <a:spLocks/>
              </p:cNvSpPr>
              <p:nvPr/>
            </p:nvSpPr>
            <p:spPr bwMode="auto">
              <a:xfrm>
                <a:off x="2332037" y="2744787"/>
                <a:ext cx="265113" cy="0"/>
              </a:xfrm>
              <a:custGeom>
                <a:avLst/>
                <a:gdLst>
                  <a:gd name="T0" fmla="*/ 167 w 167"/>
                  <a:gd name="T1" fmla="*/ 0 w 167"/>
                  <a:gd name="T2" fmla="*/ 167 w 167"/>
                  <a:gd name="T3" fmla="*/ 167 w 167"/>
                </a:gdLst>
                <a:ahLst/>
                <a:cxnLst>
                  <a:cxn ang="0">
                    <a:pos x="T0" y="0"/>
                  </a:cxn>
                  <a:cxn ang="0">
                    <a:pos x="T1" y="0"/>
                  </a:cxn>
                  <a:cxn ang="0">
                    <a:pos x="T2" y="0"/>
                  </a:cxn>
                  <a:cxn ang="0">
                    <a:pos x="T3" y="0"/>
                  </a:cxn>
                </a:cxnLst>
                <a:rect l="0" t="0" r="r" b="b"/>
                <a:pathLst>
                  <a:path w="167">
                    <a:moveTo>
                      <a:pt x="167" y="0"/>
                    </a:moveTo>
                    <a:lnTo>
                      <a:pt x="0" y="0"/>
                    </a:lnTo>
                    <a:lnTo>
                      <a:pt x="167" y="0"/>
                    </a:lnTo>
                    <a:lnTo>
                      <a:pt x="167"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2" name="Freeform 84"/>
              <p:cNvSpPr>
                <a:spLocks/>
              </p:cNvSpPr>
              <p:nvPr/>
            </p:nvSpPr>
            <p:spPr bwMode="auto">
              <a:xfrm>
                <a:off x="2332037" y="2744787"/>
                <a:ext cx="265113" cy="65088"/>
              </a:xfrm>
              <a:custGeom>
                <a:avLst/>
                <a:gdLst>
                  <a:gd name="T0" fmla="*/ 167 w 167"/>
                  <a:gd name="T1" fmla="*/ 0 h 41"/>
                  <a:gd name="T2" fmla="*/ 0 w 167"/>
                  <a:gd name="T3" fmla="*/ 0 h 41"/>
                  <a:gd name="T4" fmla="*/ 83 w 167"/>
                  <a:gd name="T5" fmla="*/ 41 h 41"/>
                  <a:gd name="T6" fmla="*/ 167 w 167"/>
                  <a:gd name="T7" fmla="*/ 0 h 41"/>
                </a:gdLst>
                <a:ahLst/>
                <a:cxnLst>
                  <a:cxn ang="0">
                    <a:pos x="T0" y="T1"/>
                  </a:cxn>
                  <a:cxn ang="0">
                    <a:pos x="T2" y="T3"/>
                  </a:cxn>
                  <a:cxn ang="0">
                    <a:pos x="T4" y="T5"/>
                  </a:cxn>
                  <a:cxn ang="0">
                    <a:pos x="T6" y="T7"/>
                  </a:cxn>
                </a:cxnLst>
                <a:rect l="0" t="0" r="r" b="b"/>
                <a:pathLst>
                  <a:path w="167" h="41">
                    <a:moveTo>
                      <a:pt x="167" y="0"/>
                    </a:moveTo>
                    <a:lnTo>
                      <a:pt x="0" y="0"/>
                    </a:lnTo>
                    <a:lnTo>
                      <a:pt x="83" y="41"/>
                    </a:lnTo>
                    <a:lnTo>
                      <a:pt x="167" y="0"/>
                    </a:lnTo>
                    <a:close/>
                  </a:path>
                </a:pathLst>
              </a:custGeom>
              <a:solidFill>
                <a:srgbClr val="FFD59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3" name="Freeform 85"/>
              <p:cNvSpPr>
                <a:spLocks/>
              </p:cNvSpPr>
              <p:nvPr/>
            </p:nvSpPr>
            <p:spPr bwMode="auto">
              <a:xfrm>
                <a:off x="2332037" y="2744787"/>
                <a:ext cx="265113" cy="65088"/>
              </a:xfrm>
              <a:custGeom>
                <a:avLst/>
                <a:gdLst>
                  <a:gd name="T0" fmla="*/ 167 w 167"/>
                  <a:gd name="T1" fmla="*/ 0 h 41"/>
                  <a:gd name="T2" fmla="*/ 0 w 167"/>
                  <a:gd name="T3" fmla="*/ 0 h 41"/>
                  <a:gd name="T4" fmla="*/ 83 w 167"/>
                  <a:gd name="T5" fmla="*/ 41 h 41"/>
                  <a:gd name="T6" fmla="*/ 167 w 167"/>
                  <a:gd name="T7" fmla="*/ 0 h 41"/>
                </a:gdLst>
                <a:ahLst/>
                <a:cxnLst>
                  <a:cxn ang="0">
                    <a:pos x="T0" y="T1"/>
                  </a:cxn>
                  <a:cxn ang="0">
                    <a:pos x="T2" y="T3"/>
                  </a:cxn>
                  <a:cxn ang="0">
                    <a:pos x="T4" y="T5"/>
                  </a:cxn>
                  <a:cxn ang="0">
                    <a:pos x="T6" y="T7"/>
                  </a:cxn>
                </a:cxnLst>
                <a:rect l="0" t="0" r="r" b="b"/>
                <a:pathLst>
                  <a:path w="167" h="41">
                    <a:moveTo>
                      <a:pt x="167" y="0"/>
                    </a:moveTo>
                    <a:lnTo>
                      <a:pt x="0" y="0"/>
                    </a:lnTo>
                    <a:lnTo>
                      <a:pt x="83" y="41"/>
                    </a:lnTo>
                    <a:lnTo>
                      <a:pt x="167"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4" name="Freeform 86"/>
              <p:cNvSpPr>
                <a:spLocks/>
              </p:cNvSpPr>
              <p:nvPr/>
            </p:nvSpPr>
            <p:spPr bwMode="auto">
              <a:xfrm>
                <a:off x="2463800" y="2744787"/>
                <a:ext cx="133350" cy="65088"/>
              </a:xfrm>
              <a:custGeom>
                <a:avLst/>
                <a:gdLst>
                  <a:gd name="T0" fmla="*/ 84 w 84"/>
                  <a:gd name="T1" fmla="*/ 0 h 41"/>
                  <a:gd name="T2" fmla="*/ 84 w 84"/>
                  <a:gd name="T3" fmla="*/ 0 h 41"/>
                  <a:gd name="T4" fmla="*/ 0 w 84"/>
                  <a:gd name="T5" fmla="*/ 41 h 41"/>
                  <a:gd name="T6" fmla="*/ 84 w 84"/>
                  <a:gd name="T7" fmla="*/ 0 h 41"/>
                  <a:gd name="T8" fmla="*/ 84 w 84"/>
                  <a:gd name="T9" fmla="*/ 0 h 41"/>
                </a:gdLst>
                <a:ahLst/>
                <a:cxnLst>
                  <a:cxn ang="0">
                    <a:pos x="T0" y="T1"/>
                  </a:cxn>
                  <a:cxn ang="0">
                    <a:pos x="T2" y="T3"/>
                  </a:cxn>
                  <a:cxn ang="0">
                    <a:pos x="T4" y="T5"/>
                  </a:cxn>
                  <a:cxn ang="0">
                    <a:pos x="T6" y="T7"/>
                  </a:cxn>
                  <a:cxn ang="0">
                    <a:pos x="T8" y="T9"/>
                  </a:cxn>
                </a:cxnLst>
                <a:rect l="0" t="0" r="r" b="b"/>
                <a:pathLst>
                  <a:path w="84" h="41">
                    <a:moveTo>
                      <a:pt x="84" y="0"/>
                    </a:moveTo>
                    <a:lnTo>
                      <a:pt x="84" y="0"/>
                    </a:lnTo>
                    <a:lnTo>
                      <a:pt x="0" y="41"/>
                    </a:lnTo>
                    <a:lnTo>
                      <a:pt x="84" y="0"/>
                    </a:lnTo>
                    <a:lnTo>
                      <a:pt x="84" y="0"/>
                    </a:lnTo>
                    <a:close/>
                  </a:path>
                </a:pathLst>
              </a:custGeom>
              <a:solidFill>
                <a:srgbClr val="F1CE9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5" name="Freeform 87"/>
              <p:cNvSpPr>
                <a:spLocks/>
              </p:cNvSpPr>
              <p:nvPr/>
            </p:nvSpPr>
            <p:spPr bwMode="auto">
              <a:xfrm>
                <a:off x="2463800" y="2744787"/>
                <a:ext cx="133350" cy="65088"/>
              </a:xfrm>
              <a:custGeom>
                <a:avLst/>
                <a:gdLst>
                  <a:gd name="T0" fmla="*/ 84 w 84"/>
                  <a:gd name="T1" fmla="*/ 0 h 41"/>
                  <a:gd name="T2" fmla="*/ 84 w 84"/>
                  <a:gd name="T3" fmla="*/ 0 h 41"/>
                  <a:gd name="T4" fmla="*/ 0 w 84"/>
                  <a:gd name="T5" fmla="*/ 41 h 41"/>
                  <a:gd name="T6" fmla="*/ 84 w 84"/>
                  <a:gd name="T7" fmla="*/ 0 h 41"/>
                  <a:gd name="T8" fmla="*/ 84 w 84"/>
                  <a:gd name="T9" fmla="*/ 0 h 41"/>
                </a:gdLst>
                <a:ahLst/>
                <a:cxnLst>
                  <a:cxn ang="0">
                    <a:pos x="T0" y="T1"/>
                  </a:cxn>
                  <a:cxn ang="0">
                    <a:pos x="T2" y="T3"/>
                  </a:cxn>
                  <a:cxn ang="0">
                    <a:pos x="T4" y="T5"/>
                  </a:cxn>
                  <a:cxn ang="0">
                    <a:pos x="T6" y="T7"/>
                  </a:cxn>
                  <a:cxn ang="0">
                    <a:pos x="T8" y="T9"/>
                  </a:cxn>
                </a:cxnLst>
                <a:rect l="0" t="0" r="r" b="b"/>
                <a:pathLst>
                  <a:path w="84" h="41">
                    <a:moveTo>
                      <a:pt x="84" y="0"/>
                    </a:moveTo>
                    <a:lnTo>
                      <a:pt x="84" y="0"/>
                    </a:lnTo>
                    <a:lnTo>
                      <a:pt x="0" y="41"/>
                    </a:lnTo>
                    <a:lnTo>
                      <a:pt x="84" y="0"/>
                    </a:lnTo>
                    <a:lnTo>
                      <a:pt x="84"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6" name="Freeform 88"/>
              <p:cNvSpPr>
                <a:spLocks/>
              </p:cNvSpPr>
              <p:nvPr/>
            </p:nvSpPr>
            <p:spPr bwMode="auto">
              <a:xfrm>
                <a:off x="2398712" y="3060700"/>
                <a:ext cx="130175" cy="106363"/>
              </a:xfrm>
              <a:custGeom>
                <a:avLst/>
                <a:gdLst>
                  <a:gd name="T0" fmla="*/ 42 w 42"/>
                  <a:gd name="T1" fmla="*/ 30 h 34"/>
                  <a:gd name="T2" fmla="*/ 42 w 42"/>
                  <a:gd name="T3" fmla="*/ 12 h 34"/>
                  <a:gd name="T4" fmla="*/ 38 w 42"/>
                  <a:gd name="T5" fmla="*/ 4 h 34"/>
                  <a:gd name="T6" fmla="*/ 29 w 42"/>
                  <a:gd name="T7" fmla="*/ 0 h 34"/>
                  <a:gd name="T8" fmla="*/ 13 w 42"/>
                  <a:gd name="T9" fmla="*/ 0 h 34"/>
                  <a:gd name="T10" fmla="*/ 4 w 42"/>
                  <a:gd name="T11" fmla="*/ 4 h 34"/>
                  <a:gd name="T12" fmla="*/ 0 w 42"/>
                  <a:gd name="T13" fmla="*/ 12 h 34"/>
                  <a:gd name="T14" fmla="*/ 0 w 42"/>
                  <a:gd name="T15" fmla="*/ 30 h 34"/>
                  <a:gd name="T16" fmla="*/ 4 w 42"/>
                  <a:gd name="T17" fmla="*/ 34 h 34"/>
                  <a:gd name="T18" fmla="*/ 8 w 42"/>
                  <a:gd name="T19" fmla="*/ 30 h 34"/>
                  <a:gd name="T20" fmla="*/ 8 w 42"/>
                  <a:gd name="T21" fmla="*/ 12 h 34"/>
                  <a:gd name="T22" fmla="*/ 9 w 42"/>
                  <a:gd name="T23" fmla="*/ 9 h 34"/>
                  <a:gd name="T24" fmla="*/ 13 w 42"/>
                  <a:gd name="T25" fmla="*/ 8 h 34"/>
                  <a:gd name="T26" fmla="*/ 29 w 42"/>
                  <a:gd name="T27" fmla="*/ 8 h 34"/>
                  <a:gd name="T28" fmla="*/ 33 w 42"/>
                  <a:gd name="T29" fmla="*/ 9 h 34"/>
                  <a:gd name="T30" fmla="*/ 35 w 42"/>
                  <a:gd name="T31" fmla="*/ 12 h 34"/>
                  <a:gd name="T32" fmla="*/ 35 w 42"/>
                  <a:gd name="T33" fmla="*/ 30 h 34"/>
                  <a:gd name="T34" fmla="*/ 38 w 42"/>
                  <a:gd name="T35" fmla="*/ 34 h 34"/>
                  <a:gd name="T36" fmla="*/ 42 w 42"/>
                  <a:gd name="T37" fmla="*/ 30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2" h="34">
                    <a:moveTo>
                      <a:pt x="42" y="30"/>
                    </a:moveTo>
                    <a:cubicBezTo>
                      <a:pt x="42" y="12"/>
                      <a:pt x="42" y="12"/>
                      <a:pt x="42" y="12"/>
                    </a:cubicBezTo>
                    <a:cubicBezTo>
                      <a:pt x="42" y="9"/>
                      <a:pt x="41" y="6"/>
                      <a:pt x="38" y="4"/>
                    </a:cubicBezTo>
                    <a:cubicBezTo>
                      <a:pt x="36" y="2"/>
                      <a:pt x="33" y="0"/>
                      <a:pt x="29" y="0"/>
                    </a:cubicBezTo>
                    <a:cubicBezTo>
                      <a:pt x="13" y="0"/>
                      <a:pt x="13" y="0"/>
                      <a:pt x="13" y="0"/>
                    </a:cubicBezTo>
                    <a:cubicBezTo>
                      <a:pt x="9" y="0"/>
                      <a:pt x="6" y="2"/>
                      <a:pt x="4" y="4"/>
                    </a:cubicBezTo>
                    <a:cubicBezTo>
                      <a:pt x="1" y="6"/>
                      <a:pt x="0" y="9"/>
                      <a:pt x="0" y="12"/>
                    </a:cubicBezTo>
                    <a:cubicBezTo>
                      <a:pt x="0" y="30"/>
                      <a:pt x="0" y="30"/>
                      <a:pt x="0" y="30"/>
                    </a:cubicBezTo>
                    <a:cubicBezTo>
                      <a:pt x="0" y="32"/>
                      <a:pt x="2" y="34"/>
                      <a:pt x="4" y="34"/>
                    </a:cubicBezTo>
                    <a:cubicBezTo>
                      <a:pt x="6" y="34"/>
                      <a:pt x="8" y="32"/>
                      <a:pt x="8" y="30"/>
                    </a:cubicBezTo>
                    <a:cubicBezTo>
                      <a:pt x="8" y="12"/>
                      <a:pt x="8" y="12"/>
                      <a:pt x="8" y="12"/>
                    </a:cubicBezTo>
                    <a:cubicBezTo>
                      <a:pt x="8" y="11"/>
                      <a:pt x="8" y="10"/>
                      <a:pt x="9" y="9"/>
                    </a:cubicBezTo>
                    <a:cubicBezTo>
                      <a:pt x="10" y="9"/>
                      <a:pt x="11" y="8"/>
                      <a:pt x="13" y="8"/>
                    </a:cubicBezTo>
                    <a:cubicBezTo>
                      <a:pt x="29" y="8"/>
                      <a:pt x="29" y="8"/>
                      <a:pt x="29" y="8"/>
                    </a:cubicBezTo>
                    <a:cubicBezTo>
                      <a:pt x="31" y="8"/>
                      <a:pt x="32" y="9"/>
                      <a:pt x="33" y="9"/>
                    </a:cubicBezTo>
                    <a:cubicBezTo>
                      <a:pt x="34" y="10"/>
                      <a:pt x="35" y="11"/>
                      <a:pt x="35" y="12"/>
                    </a:cubicBezTo>
                    <a:cubicBezTo>
                      <a:pt x="35" y="30"/>
                      <a:pt x="35" y="30"/>
                      <a:pt x="35" y="30"/>
                    </a:cubicBezTo>
                    <a:cubicBezTo>
                      <a:pt x="35" y="32"/>
                      <a:pt x="36" y="34"/>
                      <a:pt x="38" y="34"/>
                    </a:cubicBezTo>
                    <a:cubicBezTo>
                      <a:pt x="41" y="34"/>
                      <a:pt x="42" y="32"/>
                      <a:pt x="42" y="30"/>
                    </a:cubicBezTo>
                    <a:close/>
                  </a:path>
                </a:pathLst>
              </a:custGeom>
              <a:solidFill>
                <a:srgbClr val="FBB04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7" name="Freeform 89"/>
              <p:cNvSpPr>
                <a:spLocks/>
              </p:cNvSpPr>
              <p:nvPr/>
            </p:nvSpPr>
            <p:spPr bwMode="auto">
              <a:xfrm>
                <a:off x="2433637" y="3243262"/>
                <a:ext cx="303213" cy="136525"/>
              </a:xfrm>
              <a:custGeom>
                <a:avLst/>
                <a:gdLst>
                  <a:gd name="T0" fmla="*/ 58 w 98"/>
                  <a:gd name="T1" fmla="*/ 1 h 44"/>
                  <a:gd name="T2" fmla="*/ 11 w 98"/>
                  <a:gd name="T3" fmla="*/ 16 h 44"/>
                  <a:gd name="T4" fmla="*/ 27 w 98"/>
                  <a:gd name="T5" fmla="*/ 44 h 44"/>
                  <a:gd name="T6" fmla="*/ 49 w 98"/>
                  <a:gd name="T7" fmla="*/ 35 h 44"/>
                  <a:gd name="T8" fmla="*/ 89 w 98"/>
                  <a:gd name="T9" fmla="*/ 24 h 44"/>
                  <a:gd name="T10" fmla="*/ 87 w 98"/>
                  <a:gd name="T11" fmla="*/ 10 h 44"/>
                  <a:gd name="T12" fmla="*/ 58 w 98"/>
                  <a:gd name="T13" fmla="*/ 1 h 44"/>
                </a:gdLst>
                <a:ahLst/>
                <a:cxnLst>
                  <a:cxn ang="0">
                    <a:pos x="T0" y="T1"/>
                  </a:cxn>
                  <a:cxn ang="0">
                    <a:pos x="T2" y="T3"/>
                  </a:cxn>
                  <a:cxn ang="0">
                    <a:pos x="T4" y="T5"/>
                  </a:cxn>
                  <a:cxn ang="0">
                    <a:pos x="T6" y="T7"/>
                  </a:cxn>
                  <a:cxn ang="0">
                    <a:pos x="T8" y="T9"/>
                  </a:cxn>
                  <a:cxn ang="0">
                    <a:pos x="T10" y="T11"/>
                  </a:cxn>
                  <a:cxn ang="0">
                    <a:pos x="T12" y="T13"/>
                  </a:cxn>
                </a:cxnLst>
                <a:rect l="0" t="0" r="r" b="b"/>
                <a:pathLst>
                  <a:path w="98" h="44">
                    <a:moveTo>
                      <a:pt x="58" y="1"/>
                    </a:moveTo>
                    <a:cubicBezTo>
                      <a:pt x="43" y="0"/>
                      <a:pt x="11" y="16"/>
                      <a:pt x="11" y="16"/>
                    </a:cubicBezTo>
                    <a:cubicBezTo>
                      <a:pt x="0" y="37"/>
                      <a:pt x="27" y="44"/>
                      <a:pt x="27" y="44"/>
                    </a:cubicBezTo>
                    <a:cubicBezTo>
                      <a:pt x="27" y="44"/>
                      <a:pt x="38" y="33"/>
                      <a:pt x="49" y="35"/>
                    </a:cubicBezTo>
                    <a:cubicBezTo>
                      <a:pt x="58" y="37"/>
                      <a:pt x="82" y="25"/>
                      <a:pt x="89" y="24"/>
                    </a:cubicBezTo>
                    <a:cubicBezTo>
                      <a:pt x="98" y="24"/>
                      <a:pt x="91" y="15"/>
                      <a:pt x="87" y="10"/>
                    </a:cubicBezTo>
                    <a:cubicBezTo>
                      <a:pt x="84" y="4"/>
                      <a:pt x="63" y="1"/>
                      <a:pt x="58" y="1"/>
                    </a:cubicBezTo>
                    <a:close/>
                  </a:path>
                </a:pathLst>
              </a:custGeom>
              <a:solidFill>
                <a:srgbClr val="E2B7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8" name="Freeform 90"/>
              <p:cNvSpPr>
                <a:spLocks/>
              </p:cNvSpPr>
              <p:nvPr/>
            </p:nvSpPr>
            <p:spPr bwMode="auto">
              <a:xfrm>
                <a:off x="1973262" y="3287712"/>
                <a:ext cx="542925" cy="287338"/>
              </a:xfrm>
              <a:custGeom>
                <a:avLst/>
                <a:gdLst>
                  <a:gd name="T0" fmla="*/ 176 w 176"/>
                  <a:gd name="T1" fmla="*/ 30 h 93"/>
                  <a:gd name="T2" fmla="*/ 75 w 176"/>
                  <a:gd name="T3" fmla="*/ 89 h 93"/>
                  <a:gd name="T4" fmla="*/ 13 w 176"/>
                  <a:gd name="T5" fmla="*/ 84 h 93"/>
                  <a:gd name="T6" fmla="*/ 15 w 176"/>
                  <a:gd name="T7" fmla="*/ 49 h 93"/>
                  <a:gd name="T8" fmla="*/ 84 w 176"/>
                  <a:gd name="T9" fmla="*/ 5 h 93"/>
                  <a:gd name="T10" fmla="*/ 165 w 176"/>
                  <a:gd name="T11" fmla="*/ 0 h 93"/>
                  <a:gd name="T12" fmla="*/ 176 w 176"/>
                  <a:gd name="T13" fmla="*/ 30 h 93"/>
                </a:gdLst>
                <a:ahLst/>
                <a:cxnLst>
                  <a:cxn ang="0">
                    <a:pos x="T0" y="T1"/>
                  </a:cxn>
                  <a:cxn ang="0">
                    <a:pos x="T2" y="T3"/>
                  </a:cxn>
                  <a:cxn ang="0">
                    <a:pos x="T4" y="T5"/>
                  </a:cxn>
                  <a:cxn ang="0">
                    <a:pos x="T6" y="T7"/>
                  </a:cxn>
                  <a:cxn ang="0">
                    <a:pos x="T8" y="T9"/>
                  </a:cxn>
                  <a:cxn ang="0">
                    <a:pos x="T10" y="T11"/>
                  </a:cxn>
                  <a:cxn ang="0">
                    <a:pos x="T12" y="T13"/>
                  </a:cxn>
                </a:cxnLst>
                <a:rect l="0" t="0" r="r" b="b"/>
                <a:pathLst>
                  <a:path w="176" h="93">
                    <a:moveTo>
                      <a:pt x="176" y="30"/>
                    </a:moveTo>
                    <a:cubicBezTo>
                      <a:pt x="176" y="30"/>
                      <a:pt x="92" y="85"/>
                      <a:pt x="75" y="89"/>
                    </a:cubicBezTo>
                    <a:cubicBezTo>
                      <a:pt x="57" y="93"/>
                      <a:pt x="18" y="86"/>
                      <a:pt x="13" y="84"/>
                    </a:cubicBezTo>
                    <a:cubicBezTo>
                      <a:pt x="7" y="81"/>
                      <a:pt x="0" y="62"/>
                      <a:pt x="15" y="49"/>
                    </a:cubicBezTo>
                    <a:cubicBezTo>
                      <a:pt x="27" y="13"/>
                      <a:pt x="56" y="2"/>
                      <a:pt x="84" y="5"/>
                    </a:cubicBezTo>
                    <a:cubicBezTo>
                      <a:pt x="130" y="11"/>
                      <a:pt x="165" y="0"/>
                      <a:pt x="165" y="0"/>
                    </a:cubicBezTo>
                    <a:lnTo>
                      <a:pt x="176" y="30"/>
                    </a:lnTo>
                    <a:close/>
                  </a:path>
                </a:pathLst>
              </a:custGeom>
              <a:solidFill>
                <a:srgbClr val="F7CCA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9" name="Freeform 91"/>
              <p:cNvSpPr>
                <a:spLocks/>
              </p:cNvSpPr>
              <p:nvPr/>
            </p:nvSpPr>
            <p:spPr bwMode="auto">
              <a:xfrm>
                <a:off x="1990725" y="3373437"/>
                <a:ext cx="534988" cy="198438"/>
              </a:xfrm>
              <a:custGeom>
                <a:avLst/>
                <a:gdLst>
                  <a:gd name="T0" fmla="*/ 173 w 173"/>
                  <a:gd name="T1" fmla="*/ 0 h 64"/>
                  <a:gd name="T2" fmla="*/ 69 w 173"/>
                  <a:gd name="T3" fmla="*/ 61 h 64"/>
                  <a:gd name="T4" fmla="*/ 7 w 173"/>
                  <a:gd name="T5" fmla="*/ 56 h 64"/>
                  <a:gd name="T6" fmla="*/ 0 w 173"/>
                  <a:gd name="T7" fmla="*/ 40 h 64"/>
                  <a:gd name="T8" fmla="*/ 34 w 173"/>
                  <a:gd name="T9" fmla="*/ 39 h 64"/>
                  <a:gd name="T10" fmla="*/ 25 w 173"/>
                  <a:gd name="T11" fmla="*/ 44 h 64"/>
                  <a:gd name="T12" fmla="*/ 68 w 173"/>
                  <a:gd name="T13" fmla="*/ 45 h 64"/>
                  <a:gd name="T14" fmla="*/ 154 w 173"/>
                  <a:gd name="T15" fmla="*/ 10 h 64"/>
                  <a:gd name="T16" fmla="*/ 173 w 173"/>
                  <a:gd name="T17" fmla="*/ 0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3" h="64">
                    <a:moveTo>
                      <a:pt x="173" y="0"/>
                    </a:moveTo>
                    <a:cubicBezTo>
                      <a:pt x="138" y="20"/>
                      <a:pt x="114" y="54"/>
                      <a:pt x="69" y="61"/>
                    </a:cubicBezTo>
                    <a:cubicBezTo>
                      <a:pt x="46" y="64"/>
                      <a:pt x="12" y="58"/>
                      <a:pt x="7" y="56"/>
                    </a:cubicBezTo>
                    <a:cubicBezTo>
                      <a:pt x="5" y="54"/>
                      <a:pt x="0" y="48"/>
                      <a:pt x="0" y="40"/>
                    </a:cubicBezTo>
                    <a:cubicBezTo>
                      <a:pt x="1" y="43"/>
                      <a:pt x="32" y="39"/>
                      <a:pt x="34" y="39"/>
                    </a:cubicBezTo>
                    <a:cubicBezTo>
                      <a:pt x="35" y="40"/>
                      <a:pt x="22" y="44"/>
                      <a:pt x="25" y="44"/>
                    </a:cubicBezTo>
                    <a:cubicBezTo>
                      <a:pt x="35" y="46"/>
                      <a:pt x="54" y="48"/>
                      <a:pt x="68" y="45"/>
                    </a:cubicBezTo>
                    <a:cubicBezTo>
                      <a:pt x="83" y="42"/>
                      <a:pt x="137" y="20"/>
                      <a:pt x="154" y="10"/>
                    </a:cubicBezTo>
                    <a:lnTo>
                      <a:pt x="173" y="0"/>
                    </a:lnTo>
                    <a:close/>
                  </a:path>
                </a:pathLst>
              </a:custGeom>
              <a:solidFill>
                <a:srgbClr val="E2B7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0" name="Freeform 92"/>
              <p:cNvSpPr>
                <a:spLocks/>
              </p:cNvSpPr>
              <p:nvPr/>
            </p:nvSpPr>
            <p:spPr bwMode="auto">
              <a:xfrm>
                <a:off x="2516187" y="3265487"/>
                <a:ext cx="223838" cy="114300"/>
              </a:xfrm>
              <a:custGeom>
                <a:avLst/>
                <a:gdLst>
                  <a:gd name="T0" fmla="*/ 0 w 72"/>
                  <a:gd name="T1" fmla="*/ 37 h 37"/>
                  <a:gd name="T2" fmla="*/ 22 w 72"/>
                  <a:gd name="T3" fmla="*/ 28 h 37"/>
                  <a:gd name="T4" fmla="*/ 62 w 72"/>
                  <a:gd name="T5" fmla="*/ 17 h 37"/>
                  <a:gd name="T6" fmla="*/ 58 w 72"/>
                  <a:gd name="T7" fmla="*/ 0 h 37"/>
                  <a:gd name="T8" fmla="*/ 58 w 72"/>
                  <a:gd name="T9" fmla="*/ 6 h 37"/>
                  <a:gd name="T10" fmla="*/ 57 w 72"/>
                  <a:gd name="T11" fmla="*/ 18 h 37"/>
                  <a:gd name="T12" fmla="*/ 30 w 72"/>
                  <a:gd name="T13" fmla="*/ 25 h 37"/>
                  <a:gd name="T14" fmla="*/ 14 w 72"/>
                  <a:gd name="T15" fmla="*/ 15 h 37"/>
                  <a:gd name="T16" fmla="*/ 0 w 72"/>
                  <a:gd name="T17" fmla="*/ 37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2" h="37">
                    <a:moveTo>
                      <a:pt x="0" y="37"/>
                    </a:moveTo>
                    <a:cubicBezTo>
                      <a:pt x="0" y="37"/>
                      <a:pt x="11" y="26"/>
                      <a:pt x="22" y="28"/>
                    </a:cubicBezTo>
                    <a:cubicBezTo>
                      <a:pt x="31" y="30"/>
                      <a:pt x="56" y="17"/>
                      <a:pt x="62" y="17"/>
                    </a:cubicBezTo>
                    <a:cubicBezTo>
                      <a:pt x="72" y="18"/>
                      <a:pt x="63" y="3"/>
                      <a:pt x="58" y="0"/>
                    </a:cubicBezTo>
                    <a:cubicBezTo>
                      <a:pt x="58" y="0"/>
                      <a:pt x="62" y="5"/>
                      <a:pt x="58" y="6"/>
                    </a:cubicBezTo>
                    <a:cubicBezTo>
                      <a:pt x="63" y="8"/>
                      <a:pt x="64" y="16"/>
                      <a:pt x="57" y="18"/>
                    </a:cubicBezTo>
                    <a:cubicBezTo>
                      <a:pt x="54" y="18"/>
                      <a:pt x="33" y="28"/>
                      <a:pt x="30" y="25"/>
                    </a:cubicBezTo>
                    <a:cubicBezTo>
                      <a:pt x="26" y="22"/>
                      <a:pt x="17" y="14"/>
                      <a:pt x="14" y="15"/>
                    </a:cubicBezTo>
                    <a:cubicBezTo>
                      <a:pt x="11" y="17"/>
                      <a:pt x="12" y="26"/>
                      <a:pt x="0" y="37"/>
                    </a:cubicBezTo>
                    <a:close/>
                  </a:path>
                </a:pathLst>
              </a:custGeom>
              <a:solidFill>
                <a:srgbClr val="E2B7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1" name="Freeform 93"/>
              <p:cNvSpPr>
                <a:spLocks/>
              </p:cNvSpPr>
              <p:nvPr/>
            </p:nvSpPr>
            <p:spPr bwMode="auto">
              <a:xfrm>
                <a:off x="2176462" y="3232150"/>
                <a:ext cx="303213" cy="134938"/>
              </a:xfrm>
              <a:custGeom>
                <a:avLst/>
                <a:gdLst>
                  <a:gd name="T0" fmla="*/ 40 w 98"/>
                  <a:gd name="T1" fmla="*/ 1 h 44"/>
                  <a:gd name="T2" fmla="*/ 87 w 98"/>
                  <a:gd name="T3" fmla="*/ 16 h 44"/>
                  <a:gd name="T4" fmla="*/ 71 w 98"/>
                  <a:gd name="T5" fmla="*/ 44 h 44"/>
                  <a:gd name="T6" fmla="*/ 48 w 98"/>
                  <a:gd name="T7" fmla="*/ 35 h 44"/>
                  <a:gd name="T8" fmla="*/ 9 w 98"/>
                  <a:gd name="T9" fmla="*/ 24 h 44"/>
                  <a:gd name="T10" fmla="*/ 10 w 98"/>
                  <a:gd name="T11" fmla="*/ 10 h 44"/>
                  <a:gd name="T12" fmla="*/ 40 w 98"/>
                  <a:gd name="T13" fmla="*/ 1 h 44"/>
                </a:gdLst>
                <a:ahLst/>
                <a:cxnLst>
                  <a:cxn ang="0">
                    <a:pos x="T0" y="T1"/>
                  </a:cxn>
                  <a:cxn ang="0">
                    <a:pos x="T2" y="T3"/>
                  </a:cxn>
                  <a:cxn ang="0">
                    <a:pos x="T4" y="T5"/>
                  </a:cxn>
                  <a:cxn ang="0">
                    <a:pos x="T6" y="T7"/>
                  </a:cxn>
                  <a:cxn ang="0">
                    <a:pos x="T8" y="T9"/>
                  </a:cxn>
                  <a:cxn ang="0">
                    <a:pos x="T10" y="T11"/>
                  </a:cxn>
                  <a:cxn ang="0">
                    <a:pos x="T12" y="T13"/>
                  </a:cxn>
                </a:cxnLst>
                <a:rect l="0" t="0" r="r" b="b"/>
                <a:pathLst>
                  <a:path w="98" h="44">
                    <a:moveTo>
                      <a:pt x="40" y="1"/>
                    </a:moveTo>
                    <a:cubicBezTo>
                      <a:pt x="55" y="0"/>
                      <a:pt x="87" y="16"/>
                      <a:pt x="87" y="16"/>
                    </a:cubicBezTo>
                    <a:cubicBezTo>
                      <a:pt x="98" y="37"/>
                      <a:pt x="71" y="44"/>
                      <a:pt x="71" y="44"/>
                    </a:cubicBezTo>
                    <a:cubicBezTo>
                      <a:pt x="71" y="44"/>
                      <a:pt x="60" y="33"/>
                      <a:pt x="48" y="35"/>
                    </a:cubicBezTo>
                    <a:cubicBezTo>
                      <a:pt x="40" y="37"/>
                      <a:pt x="16" y="25"/>
                      <a:pt x="9" y="24"/>
                    </a:cubicBezTo>
                    <a:cubicBezTo>
                      <a:pt x="0" y="24"/>
                      <a:pt x="7" y="15"/>
                      <a:pt x="10" y="10"/>
                    </a:cubicBezTo>
                    <a:cubicBezTo>
                      <a:pt x="14" y="4"/>
                      <a:pt x="35" y="1"/>
                      <a:pt x="40" y="1"/>
                    </a:cubicBezTo>
                    <a:close/>
                  </a:path>
                </a:pathLst>
              </a:custGeom>
              <a:solidFill>
                <a:srgbClr val="F7CCA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2" name="Freeform 94"/>
              <p:cNvSpPr>
                <a:spLocks/>
              </p:cNvSpPr>
              <p:nvPr/>
            </p:nvSpPr>
            <p:spPr bwMode="auto">
              <a:xfrm>
                <a:off x="2395537" y="3275012"/>
                <a:ext cx="541338" cy="287338"/>
              </a:xfrm>
              <a:custGeom>
                <a:avLst/>
                <a:gdLst>
                  <a:gd name="T0" fmla="*/ 0 w 175"/>
                  <a:gd name="T1" fmla="*/ 30 h 93"/>
                  <a:gd name="T2" fmla="*/ 101 w 175"/>
                  <a:gd name="T3" fmla="*/ 89 h 93"/>
                  <a:gd name="T4" fmla="*/ 163 w 175"/>
                  <a:gd name="T5" fmla="*/ 84 h 93"/>
                  <a:gd name="T6" fmla="*/ 160 w 175"/>
                  <a:gd name="T7" fmla="*/ 49 h 93"/>
                  <a:gd name="T8" fmla="*/ 92 w 175"/>
                  <a:gd name="T9" fmla="*/ 5 h 93"/>
                  <a:gd name="T10" fmla="*/ 11 w 175"/>
                  <a:gd name="T11" fmla="*/ 0 h 93"/>
                  <a:gd name="T12" fmla="*/ 0 w 175"/>
                  <a:gd name="T13" fmla="*/ 30 h 93"/>
                </a:gdLst>
                <a:ahLst/>
                <a:cxnLst>
                  <a:cxn ang="0">
                    <a:pos x="T0" y="T1"/>
                  </a:cxn>
                  <a:cxn ang="0">
                    <a:pos x="T2" y="T3"/>
                  </a:cxn>
                  <a:cxn ang="0">
                    <a:pos x="T4" y="T5"/>
                  </a:cxn>
                  <a:cxn ang="0">
                    <a:pos x="T6" y="T7"/>
                  </a:cxn>
                  <a:cxn ang="0">
                    <a:pos x="T8" y="T9"/>
                  </a:cxn>
                  <a:cxn ang="0">
                    <a:pos x="T10" y="T11"/>
                  </a:cxn>
                  <a:cxn ang="0">
                    <a:pos x="T12" y="T13"/>
                  </a:cxn>
                </a:cxnLst>
                <a:rect l="0" t="0" r="r" b="b"/>
                <a:pathLst>
                  <a:path w="175" h="93">
                    <a:moveTo>
                      <a:pt x="0" y="30"/>
                    </a:moveTo>
                    <a:cubicBezTo>
                      <a:pt x="0" y="30"/>
                      <a:pt x="84" y="85"/>
                      <a:pt x="101" y="89"/>
                    </a:cubicBezTo>
                    <a:cubicBezTo>
                      <a:pt x="118" y="93"/>
                      <a:pt x="158" y="86"/>
                      <a:pt x="163" y="84"/>
                    </a:cubicBezTo>
                    <a:cubicBezTo>
                      <a:pt x="168" y="81"/>
                      <a:pt x="175" y="62"/>
                      <a:pt x="160" y="49"/>
                    </a:cubicBezTo>
                    <a:cubicBezTo>
                      <a:pt x="149" y="13"/>
                      <a:pt x="120" y="2"/>
                      <a:pt x="92" y="5"/>
                    </a:cubicBezTo>
                    <a:cubicBezTo>
                      <a:pt x="45" y="11"/>
                      <a:pt x="11" y="0"/>
                      <a:pt x="11" y="0"/>
                    </a:cubicBezTo>
                    <a:lnTo>
                      <a:pt x="0" y="30"/>
                    </a:lnTo>
                    <a:close/>
                  </a:path>
                </a:pathLst>
              </a:custGeom>
              <a:solidFill>
                <a:srgbClr val="F7CCA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3" name="Freeform 95"/>
              <p:cNvSpPr>
                <a:spLocks/>
              </p:cNvSpPr>
              <p:nvPr/>
            </p:nvSpPr>
            <p:spPr bwMode="auto">
              <a:xfrm>
                <a:off x="2384425" y="3362325"/>
                <a:ext cx="536575" cy="198438"/>
              </a:xfrm>
              <a:custGeom>
                <a:avLst/>
                <a:gdLst>
                  <a:gd name="T0" fmla="*/ 0 w 174"/>
                  <a:gd name="T1" fmla="*/ 0 h 64"/>
                  <a:gd name="T2" fmla="*/ 105 w 174"/>
                  <a:gd name="T3" fmla="*/ 61 h 64"/>
                  <a:gd name="T4" fmla="*/ 167 w 174"/>
                  <a:gd name="T5" fmla="*/ 56 h 64"/>
                  <a:gd name="T6" fmla="*/ 173 w 174"/>
                  <a:gd name="T7" fmla="*/ 40 h 64"/>
                  <a:gd name="T8" fmla="*/ 140 w 174"/>
                  <a:gd name="T9" fmla="*/ 39 h 64"/>
                  <a:gd name="T10" fmla="*/ 149 w 174"/>
                  <a:gd name="T11" fmla="*/ 44 h 64"/>
                  <a:gd name="T12" fmla="*/ 106 w 174"/>
                  <a:gd name="T13" fmla="*/ 45 h 64"/>
                  <a:gd name="T14" fmla="*/ 20 w 174"/>
                  <a:gd name="T15" fmla="*/ 10 h 64"/>
                  <a:gd name="T16" fmla="*/ 0 w 174"/>
                  <a:gd name="T17" fmla="*/ 0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4" h="64">
                    <a:moveTo>
                      <a:pt x="0" y="0"/>
                    </a:moveTo>
                    <a:cubicBezTo>
                      <a:pt x="36" y="20"/>
                      <a:pt x="60" y="54"/>
                      <a:pt x="105" y="61"/>
                    </a:cubicBezTo>
                    <a:cubicBezTo>
                      <a:pt x="127" y="64"/>
                      <a:pt x="162" y="58"/>
                      <a:pt x="167" y="56"/>
                    </a:cubicBezTo>
                    <a:cubicBezTo>
                      <a:pt x="169" y="54"/>
                      <a:pt x="174" y="48"/>
                      <a:pt x="173" y="40"/>
                    </a:cubicBezTo>
                    <a:cubicBezTo>
                      <a:pt x="172" y="43"/>
                      <a:pt x="141" y="39"/>
                      <a:pt x="140" y="39"/>
                    </a:cubicBezTo>
                    <a:cubicBezTo>
                      <a:pt x="139" y="40"/>
                      <a:pt x="151" y="44"/>
                      <a:pt x="149" y="44"/>
                    </a:cubicBezTo>
                    <a:cubicBezTo>
                      <a:pt x="139" y="46"/>
                      <a:pt x="120" y="48"/>
                      <a:pt x="106" y="45"/>
                    </a:cubicBezTo>
                    <a:cubicBezTo>
                      <a:pt x="91" y="42"/>
                      <a:pt x="37" y="20"/>
                      <a:pt x="20" y="10"/>
                    </a:cubicBezTo>
                    <a:lnTo>
                      <a:pt x="0" y="0"/>
                    </a:lnTo>
                    <a:close/>
                  </a:path>
                </a:pathLst>
              </a:custGeom>
              <a:solidFill>
                <a:srgbClr val="E2B7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45" name="Freeform 96"/>
              <p:cNvSpPr>
                <a:spLocks/>
              </p:cNvSpPr>
              <p:nvPr/>
            </p:nvSpPr>
            <p:spPr bwMode="auto">
              <a:xfrm>
                <a:off x="2173287" y="3252787"/>
                <a:ext cx="222250" cy="114300"/>
              </a:xfrm>
              <a:custGeom>
                <a:avLst/>
                <a:gdLst>
                  <a:gd name="T0" fmla="*/ 72 w 72"/>
                  <a:gd name="T1" fmla="*/ 37 h 37"/>
                  <a:gd name="T2" fmla="*/ 49 w 72"/>
                  <a:gd name="T3" fmla="*/ 28 h 37"/>
                  <a:gd name="T4" fmla="*/ 10 w 72"/>
                  <a:gd name="T5" fmla="*/ 17 h 37"/>
                  <a:gd name="T6" fmla="*/ 14 w 72"/>
                  <a:gd name="T7" fmla="*/ 0 h 37"/>
                  <a:gd name="T8" fmla="*/ 13 w 72"/>
                  <a:gd name="T9" fmla="*/ 6 h 37"/>
                  <a:gd name="T10" fmla="*/ 15 w 72"/>
                  <a:gd name="T11" fmla="*/ 18 h 37"/>
                  <a:gd name="T12" fmla="*/ 42 w 72"/>
                  <a:gd name="T13" fmla="*/ 25 h 37"/>
                  <a:gd name="T14" fmla="*/ 58 w 72"/>
                  <a:gd name="T15" fmla="*/ 15 h 37"/>
                  <a:gd name="T16" fmla="*/ 72 w 72"/>
                  <a:gd name="T17" fmla="*/ 37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2" h="37">
                    <a:moveTo>
                      <a:pt x="72" y="37"/>
                    </a:moveTo>
                    <a:cubicBezTo>
                      <a:pt x="72" y="37"/>
                      <a:pt x="61" y="26"/>
                      <a:pt x="49" y="28"/>
                    </a:cubicBezTo>
                    <a:cubicBezTo>
                      <a:pt x="41" y="30"/>
                      <a:pt x="16" y="17"/>
                      <a:pt x="10" y="17"/>
                    </a:cubicBezTo>
                    <a:cubicBezTo>
                      <a:pt x="0" y="18"/>
                      <a:pt x="9" y="3"/>
                      <a:pt x="14" y="0"/>
                    </a:cubicBezTo>
                    <a:cubicBezTo>
                      <a:pt x="14" y="0"/>
                      <a:pt x="10" y="5"/>
                      <a:pt x="13" y="6"/>
                    </a:cubicBezTo>
                    <a:cubicBezTo>
                      <a:pt x="8" y="8"/>
                      <a:pt x="8" y="16"/>
                      <a:pt x="15" y="18"/>
                    </a:cubicBezTo>
                    <a:cubicBezTo>
                      <a:pt x="18" y="18"/>
                      <a:pt x="39" y="28"/>
                      <a:pt x="42" y="25"/>
                    </a:cubicBezTo>
                    <a:cubicBezTo>
                      <a:pt x="45" y="22"/>
                      <a:pt x="55" y="14"/>
                      <a:pt x="58" y="15"/>
                    </a:cubicBezTo>
                    <a:cubicBezTo>
                      <a:pt x="61" y="17"/>
                      <a:pt x="59" y="26"/>
                      <a:pt x="72" y="37"/>
                    </a:cubicBezTo>
                    <a:close/>
                  </a:path>
                </a:pathLst>
              </a:custGeom>
              <a:solidFill>
                <a:srgbClr val="E2B7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46" name="Rectangle 97"/>
              <p:cNvSpPr>
                <a:spLocks noChangeArrowheads="1"/>
              </p:cNvSpPr>
              <p:nvPr/>
            </p:nvSpPr>
            <p:spPr bwMode="auto">
              <a:xfrm>
                <a:off x="2411412" y="3854450"/>
                <a:ext cx="93663" cy="55563"/>
              </a:xfrm>
              <a:prstGeom prst="rect">
                <a:avLst/>
              </a:prstGeom>
              <a:solidFill>
                <a:srgbClr val="FDB81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448" name="Rectangle 5"/>
            <p:cNvSpPr>
              <a:spLocks noChangeArrowheads="1"/>
            </p:cNvSpPr>
            <p:nvPr/>
          </p:nvSpPr>
          <p:spPr bwMode="auto">
            <a:xfrm>
              <a:off x="256589" y="1670050"/>
              <a:ext cx="5646738" cy="4081463"/>
            </a:xfrm>
            <a:prstGeom prst="rect">
              <a:avLst/>
            </a:prstGeom>
            <a:solidFill>
              <a:srgbClr val="EEEEEE"/>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nvGrpSpPr>
            <p:cNvPr id="449" name="Group 448"/>
            <p:cNvGrpSpPr/>
            <p:nvPr/>
          </p:nvGrpSpPr>
          <p:grpSpPr>
            <a:xfrm>
              <a:off x="398879" y="2411539"/>
              <a:ext cx="5362158" cy="2598484"/>
              <a:chOff x="171450" y="2744787"/>
              <a:chExt cx="4586288" cy="2222500"/>
            </a:xfrm>
          </p:grpSpPr>
          <p:sp>
            <p:nvSpPr>
              <p:cNvPr id="450" name="Freeform 7"/>
              <p:cNvSpPr>
                <a:spLocks/>
              </p:cNvSpPr>
              <p:nvPr/>
            </p:nvSpPr>
            <p:spPr bwMode="auto">
              <a:xfrm>
                <a:off x="171450" y="4449762"/>
                <a:ext cx="4586288" cy="161925"/>
              </a:xfrm>
              <a:custGeom>
                <a:avLst/>
                <a:gdLst>
                  <a:gd name="T0" fmla="*/ 26 w 1484"/>
                  <a:gd name="T1" fmla="*/ 52 h 52"/>
                  <a:gd name="T2" fmla="*/ 1458 w 1484"/>
                  <a:gd name="T3" fmla="*/ 52 h 52"/>
                  <a:gd name="T4" fmla="*/ 1484 w 1484"/>
                  <a:gd name="T5" fmla="*/ 26 h 52"/>
                  <a:gd name="T6" fmla="*/ 1458 w 1484"/>
                  <a:gd name="T7" fmla="*/ 0 h 52"/>
                  <a:gd name="T8" fmla="*/ 26 w 1484"/>
                  <a:gd name="T9" fmla="*/ 0 h 52"/>
                  <a:gd name="T10" fmla="*/ 0 w 1484"/>
                  <a:gd name="T11" fmla="*/ 26 h 52"/>
                  <a:gd name="T12" fmla="*/ 26 w 1484"/>
                  <a:gd name="T13" fmla="*/ 52 h 52"/>
                </a:gdLst>
                <a:ahLst/>
                <a:cxnLst>
                  <a:cxn ang="0">
                    <a:pos x="T0" y="T1"/>
                  </a:cxn>
                  <a:cxn ang="0">
                    <a:pos x="T2" y="T3"/>
                  </a:cxn>
                  <a:cxn ang="0">
                    <a:pos x="T4" y="T5"/>
                  </a:cxn>
                  <a:cxn ang="0">
                    <a:pos x="T6" y="T7"/>
                  </a:cxn>
                  <a:cxn ang="0">
                    <a:pos x="T8" y="T9"/>
                  </a:cxn>
                  <a:cxn ang="0">
                    <a:pos x="T10" y="T11"/>
                  </a:cxn>
                  <a:cxn ang="0">
                    <a:pos x="T12" y="T13"/>
                  </a:cxn>
                </a:cxnLst>
                <a:rect l="0" t="0" r="r" b="b"/>
                <a:pathLst>
                  <a:path w="1484" h="52">
                    <a:moveTo>
                      <a:pt x="26" y="52"/>
                    </a:moveTo>
                    <a:cubicBezTo>
                      <a:pt x="1458" y="52"/>
                      <a:pt x="1458" y="52"/>
                      <a:pt x="1458" y="52"/>
                    </a:cubicBezTo>
                    <a:cubicBezTo>
                      <a:pt x="1473" y="52"/>
                      <a:pt x="1484" y="41"/>
                      <a:pt x="1484" y="26"/>
                    </a:cubicBezTo>
                    <a:cubicBezTo>
                      <a:pt x="1484" y="12"/>
                      <a:pt x="1473" y="0"/>
                      <a:pt x="1458" y="0"/>
                    </a:cubicBezTo>
                    <a:cubicBezTo>
                      <a:pt x="26" y="0"/>
                      <a:pt x="26" y="0"/>
                      <a:pt x="26" y="0"/>
                    </a:cubicBezTo>
                    <a:cubicBezTo>
                      <a:pt x="12" y="0"/>
                      <a:pt x="0" y="12"/>
                      <a:pt x="0" y="26"/>
                    </a:cubicBezTo>
                    <a:cubicBezTo>
                      <a:pt x="0" y="41"/>
                      <a:pt x="12" y="52"/>
                      <a:pt x="26" y="52"/>
                    </a:cubicBezTo>
                  </a:path>
                </a:pathLst>
              </a:custGeom>
              <a:solidFill>
                <a:srgbClr val="D2D2D2"/>
              </a:solidFill>
              <a:ln>
                <a:noFill/>
              </a:ln>
            </p:spPr>
            <p:txBody>
              <a:bodyPr vert="horz" wrap="square" lIns="91440" tIns="45720" rIns="91440" bIns="45720" numCol="1" anchor="t" anchorCtr="0" compatLnSpc="1">
                <a:prstTxWarp prst="textNoShape">
                  <a:avLst/>
                </a:prstTxWarp>
              </a:bodyPr>
              <a:lstStyle/>
              <a:p>
                <a:endParaRPr lang="en-US"/>
              </a:p>
            </p:txBody>
          </p:sp>
          <p:sp>
            <p:nvSpPr>
              <p:cNvPr id="451" name="Freeform 8"/>
              <p:cNvSpPr>
                <a:spLocks/>
              </p:cNvSpPr>
              <p:nvPr/>
            </p:nvSpPr>
            <p:spPr bwMode="auto">
              <a:xfrm>
                <a:off x="269875" y="2933700"/>
                <a:ext cx="65088" cy="1597025"/>
              </a:xfrm>
              <a:custGeom>
                <a:avLst/>
                <a:gdLst>
                  <a:gd name="T0" fmla="*/ 41 w 41"/>
                  <a:gd name="T1" fmla="*/ 66 h 1006"/>
                  <a:gd name="T2" fmla="*/ 20 w 41"/>
                  <a:gd name="T3" fmla="*/ 0 h 1006"/>
                  <a:gd name="T4" fmla="*/ 0 w 41"/>
                  <a:gd name="T5" fmla="*/ 66 h 1006"/>
                  <a:gd name="T6" fmla="*/ 12 w 41"/>
                  <a:gd name="T7" fmla="*/ 84 h 1006"/>
                  <a:gd name="T8" fmla="*/ 12 w 41"/>
                  <a:gd name="T9" fmla="*/ 1006 h 1006"/>
                  <a:gd name="T10" fmla="*/ 27 w 41"/>
                  <a:gd name="T11" fmla="*/ 1006 h 1006"/>
                  <a:gd name="T12" fmla="*/ 27 w 41"/>
                  <a:gd name="T13" fmla="*/ 84 h 1006"/>
                  <a:gd name="T14" fmla="*/ 41 w 41"/>
                  <a:gd name="T15" fmla="*/ 66 h 100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1" h="1006">
                    <a:moveTo>
                      <a:pt x="41" y="66"/>
                    </a:moveTo>
                    <a:lnTo>
                      <a:pt x="20" y="0"/>
                    </a:lnTo>
                    <a:lnTo>
                      <a:pt x="0" y="66"/>
                    </a:lnTo>
                    <a:lnTo>
                      <a:pt x="12" y="84"/>
                    </a:lnTo>
                    <a:lnTo>
                      <a:pt x="12" y="1006"/>
                    </a:lnTo>
                    <a:lnTo>
                      <a:pt x="27" y="1006"/>
                    </a:lnTo>
                    <a:lnTo>
                      <a:pt x="27" y="84"/>
                    </a:lnTo>
                    <a:lnTo>
                      <a:pt x="41" y="6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52" name="Freeform 9"/>
              <p:cNvSpPr>
                <a:spLocks/>
              </p:cNvSpPr>
              <p:nvPr/>
            </p:nvSpPr>
            <p:spPr bwMode="auto">
              <a:xfrm>
                <a:off x="442912" y="2933700"/>
                <a:ext cx="65088" cy="1597025"/>
              </a:xfrm>
              <a:custGeom>
                <a:avLst/>
                <a:gdLst>
                  <a:gd name="T0" fmla="*/ 41 w 41"/>
                  <a:gd name="T1" fmla="*/ 66 h 1006"/>
                  <a:gd name="T2" fmla="*/ 20 w 41"/>
                  <a:gd name="T3" fmla="*/ 0 h 1006"/>
                  <a:gd name="T4" fmla="*/ 0 w 41"/>
                  <a:gd name="T5" fmla="*/ 66 h 1006"/>
                  <a:gd name="T6" fmla="*/ 12 w 41"/>
                  <a:gd name="T7" fmla="*/ 84 h 1006"/>
                  <a:gd name="T8" fmla="*/ 12 w 41"/>
                  <a:gd name="T9" fmla="*/ 1006 h 1006"/>
                  <a:gd name="T10" fmla="*/ 27 w 41"/>
                  <a:gd name="T11" fmla="*/ 1006 h 1006"/>
                  <a:gd name="T12" fmla="*/ 27 w 41"/>
                  <a:gd name="T13" fmla="*/ 84 h 1006"/>
                  <a:gd name="T14" fmla="*/ 41 w 41"/>
                  <a:gd name="T15" fmla="*/ 66 h 100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1" h="1006">
                    <a:moveTo>
                      <a:pt x="41" y="66"/>
                    </a:moveTo>
                    <a:lnTo>
                      <a:pt x="20" y="0"/>
                    </a:lnTo>
                    <a:lnTo>
                      <a:pt x="0" y="66"/>
                    </a:lnTo>
                    <a:lnTo>
                      <a:pt x="12" y="84"/>
                    </a:lnTo>
                    <a:lnTo>
                      <a:pt x="12" y="1006"/>
                    </a:lnTo>
                    <a:lnTo>
                      <a:pt x="27" y="1006"/>
                    </a:lnTo>
                    <a:lnTo>
                      <a:pt x="27" y="84"/>
                    </a:lnTo>
                    <a:lnTo>
                      <a:pt x="41" y="6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53" name="Freeform 10"/>
              <p:cNvSpPr>
                <a:spLocks/>
              </p:cNvSpPr>
              <p:nvPr/>
            </p:nvSpPr>
            <p:spPr bwMode="auto">
              <a:xfrm>
                <a:off x="615950" y="2933700"/>
                <a:ext cx="65088" cy="1597025"/>
              </a:xfrm>
              <a:custGeom>
                <a:avLst/>
                <a:gdLst>
                  <a:gd name="T0" fmla="*/ 41 w 41"/>
                  <a:gd name="T1" fmla="*/ 66 h 1006"/>
                  <a:gd name="T2" fmla="*/ 20 w 41"/>
                  <a:gd name="T3" fmla="*/ 0 h 1006"/>
                  <a:gd name="T4" fmla="*/ 0 w 41"/>
                  <a:gd name="T5" fmla="*/ 66 h 1006"/>
                  <a:gd name="T6" fmla="*/ 12 w 41"/>
                  <a:gd name="T7" fmla="*/ 84 h 1006"/>
                  <a:gd name="T8" fmla="*/ 12 w 41"/>
                  <a:gd name="T9" fmla="*/ 1006 h 1006"/>
                  <a:gd name="T10" fmla="*/ 27 w 41"/>
                  <a:gd name="T11" fmla="*/ 1006 h 1006"/>
                  <a:gd name="T12" fmla="*/ 27 w 41"/>
                  <a:gd name="T13" fmla="*/ 84 h 1006"/>
                  <a:gd name="T14" fmla="*/ 41 w 41"/>
                  <a:gd name="T15" fmla="*/ 66 h 100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1" h="1006">
                    <a:moveTo>
                      <a:pt x="41" y="66"/>
                    </a:moveTo>
                    <a:lnTo>
                      <a:pt x="20" y="0"/>
                    </a:lnTo>
                    <a:lnTo>
                      <a:pt x="0" y="66"/>
                    </a:lnTo>
                    <a:lnTo>
                      <a:pt x="12" y="84"/>
                    </a:lnTo>
                    <a:lnTo>
                      <a:pt x="12" y="1006"/>
                    </a:lnTo>
                    <a:lnTo>
                      <a:pt x="27" y="1006"/>
                    </a:lnTo>
                    <a:lnTo>
                      <a:pt x="27" y="84"/>
                    </a:lnTo>
                    <a:lnTo>
                      <a:pt x="41" y="6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54" name="Freeform 11"/>
              <p:cNvSpPr>
                <a:spLocks/>
              </p:cNvSpPr>
              <p:nvPr/>
            </p:nvSpPr>
            <p:spPr bwMode="auto">
              <a:xfrm>
                <a:off x="788987" y="2933700"/>
                <a:ext cx="65088" cy="1597025"/>
              </a:xfrm>
              <a:custGeom>
                <a:avLst/>
                <a:gdLst>
                  <a:gd name="T0" fmla="*/ 41 w 41"/>
                  <a:gd name="T1" fmla="*/ 66 h 1006"/>
                  <a:gd name="T2" fmla="*/ 20 w 41"/>
                  <a:gd name="T3" fmla="*/ 0 h 1006"/>
                  <a:gd name="T4" fmla="*/ 0 w 41"/>
                  <a:gd name="T5" fmla="*/ 66 h 1006"/>
                  <a:gd name="T6" fmla="*/ 12 w 41"/>
                  <a:gd name="T7" fmla="*/ 84 h 1006"/>
                  <a:gd name="T8" fmla="*/ 12 w 41"/>
                  <a:gd name="T9" fmla="*/ 1006 h 1006"/>
                  <a:gd name="T10" fmla="*/ 27 w 41"/>
                  <a:gd name="T11" fmla="*/ 1006 h 1006"/>
                  <a:gd name="T12" fmla="*/ 27 w 41"/>
                  <a:gd name="T13" fmla="*/ 84 h 1006"/>
                  <a:gd name="T14" fmla="*/ 41 w 41"/>
                  <a:gd name="T15" fmla="*/ 66 h 100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1" h="1006">
                    <a:moveTo>
                      <a:pt x="41" y="66"/>
                    </a:moveTo>
                    <a:lnTo>
                      <a:pt x="20" y="0"/>
                    </a:lnTo>
                    <a:lnTo>
                      <a:pt x="0" y="66"/>
                    </a:lnTo>
                    <a:lnTo>
                      <a:pt x="12" y="84"/>
                    </a:lnTo>
                    <a:lnTo>
                      <a:pt x="12" y="1006"/>
                    </a:lnTo>
                    <a:lnTo>
                      <a:pt x="27" y="1006"/>
                    </a:lnTo>
                    <a:lnTo>
                      <a:pt x="27" y="84"/>
                    </a:lnTo>
                    <a:lnTo>
                      <a:pt x="41" y="6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55" name="Freeform 12"/>
              <p:cNvSpPr>
                <a:spLocks/>
              </p:cNvSpPr>
              <p:nvPr/>
            </p:nvSpPr>
            <p:spPr bwMode="auto">
              <a:xfrm>
                <a:off x="962025" y="2933700"/>
                <a:ext cx="65088" cy="1597025"/>
              </a:xfrm>
              <a:custGeom>
                <a:avLst/>
                <a:gdLst>
                  <a:gd name="T0" fmla="*/ 41 w 41"/>
                  <a:gd name="T1" fmla="*/ 66 h 1006"/>
                  <a:gd name="T2" fmla="*/ 20 w 41"/>
                  <a:gd name="T3" fmla="*/ 0 h 1006"/>
                  <a:gd name="T4" fmla="*/ 0 w 41"/>
                  <a:gd name="T5" fmla="*/ 66 h 1006"/>
                  <a:gd name="T6" fmla="*/ 12 w 41"/>
                  <a:gd name="T7" fmla="*/ 84 h 1006"/>
                  <a:gd name="T8" fmla="*/ 12 w 41"/>
                  <a:gd name="T9" fmla="*/ 1006 h 1006"/>
                  <a:gd name="T10" fmla="*/ 27 w 41"/>
                  <a:gd name="T11" fmla="*/ 1006 h 1006"/>
                  <a:gd name="T12" fmla="*/ 27 w 41"/>
                  <a:gd name="T13" fmla="*/ 84 h 1006"/>
                  <a:gd name="T14" fmla="*/ 41 w 41"/>
                  <a:gd name="T15" fmla="*/ 66 h 100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1" h="1006">
                    <a:moveTo>
                      <a:pt x="41" y="66"/>
                    </a:moveTo>
                    <a:lnTo>
                      <a:pt x="20" y="0"/>
                    </a:lnTo>
                    <a:lnTo>
                      <a:pt x="0" y="66"/>
                    </a:lnTo>
                    <a:lnTo>
                      <a:pt x="12" y="84"/>
                    </a:lnTo>
                    <a:lnTo>
                      <a:pt x="12" y="1006"/>
                    </a:lnTo>
                    <a:lnTo>
                      <a:pt x="27" y="1006"/>
                    </a:lnTo>
                    <a:lnTo>
                      <a:pt x="27" y="84"/>
                    </a:lnTo>
                    <a:lnTo>
                      <a:pt x="41" y="6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56" name="Freeform 13"/>
              <p:cNvSpPr>
                <a:spLocks/>
              </p:cNvSpPr>
              <p:nvPr/>
            </p:nvSpPr>
            <p:spPr bwMode="auto">
              <a:xfrm>
                <a:off x="1135062" y="2933700"/>
                <a:ext cx="65088" cy="1597025"/>
              </a:xfrm>
              <a:custGeom>
                <a:avLst/>
                <a:gdLst>
                  <a:gd name="T0" fmla="*/ 41 w 41"/>
                  <a:gd name="T1" fmla="*/ 66 h 1006"/>
                  <a:gd name="T2" fmla="*/ 20 w 41"/>
                  <a:gd name="T3" fmla="*/ 0 h 1006"/>
                  <a:gd name="T4" fmla="*/ 0 w 41"/>
                  <a:gd name="T5" fmla="*/ 66 h 1006"/>
                  <a:gd name="T6" fmla="*/ 12 w 41"/>
                  <a:gd name="T7" fmla="*/ 84 h 1006"/>
                  <a:gd name="T8" fmla="*/ 12 w 41"/>
                  <a:gd name="T9" fmla="*/ 1006 h 1006"/>
                  <a:gd name="T10" fmla="*/ 27 w 41"/>
                  <a:gd name="T11" fmla="*/ 1006 h 1006"/>
                  <a:gd name="T12" fmla="*/ 27 w 41"/>
                  <a:gd name="T13" fmla="*/ 84 h 1006"/>
                  <a:gd name="T14" fmla="*/ 41 w 41"/>
                  <a:gd name="T15" fmla="*/ 66 h 100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1" h="1006">
                    <a:moveTo>
                      <a:pt x="41" y="66"/>
                    </a:moveTo>
                    <a:lnTo>
                      <a:pt x="20" y="0"/>
                    </a:lnTo>
                    <a:lnTo>
                      <a:pt x="0" y="66"/>
                    </a:lnTo>
                    <a:lnTo>
                      <a:pt x="12" y="84"/>
                    </a:lnTo>
                    <a:lnTo>
                      <a:pt x="12" y="1006"/>
                    </a:lnTo>
                    <a:lnTo>
                      <a:pt x="27" y="1006"/>
                    </a:lnTo>
                    <a:lnTo>
                      <a:pt x="27" y="84"/>
                    </a:lnTo>
                    <a:lnTo>
                      <a:pt x="41" y="6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57" name="Freeform 14"/>
              <p:cNvSpPr>
                <a:spLocks/>
              </p:cNvSpPr>
              <p:nvPr/>
            </p:nvSpPr>
            <p:spPr bwMode="auto">
              <a:xfrm>
                <a:off x="1308100" y="2933700"/>
                <a:ext cx="65088" cy="1597025"/>
              </a:xfrm>
              <a:custGeom>
                <a:avLst/>
                <a:gdLst>
                  <a:gd name="T0" fmla="*/ 41 w 41"/>
                  <a:gd name="T1" fmla="*/ 66 h 1006"/>
                  <a:gd name="T2" fmla="*/ 20 w 41"/>
                  <a:gd name="T3" fmla="*/ 0 h 1006"/>
                  <a:gd name="T4" fmla="*/ 0 w 41"/>
                  <a:gd name="T5" fmla="*/ 66 h 1006"/>
                  <a:gd name="T6" fmla="*/ 12 w 41"/>
                  <a:gd name="T7" fmla="*/ 84 h 1006"/>
                  <a:gd name="T8" fmla="*/ 12 w 41"/>
                  <a:gd name="T9" fmla="*/ 1006 h 1006"/>
                  <a:gd name="T10" fmla="*/ 27 w 41"/>
                  <a:gd name="T11" fmla="*/ 1006 h 1006"/>
                  <a:gd name="T12" fmla="*/ 27 w 41"/>
                  <a:gd name="T13" fmla="*/ 84 h 1006"/>
                  <a:gd name="T14" fmla="*/ 41 w 41"/>
                  <a:gd name="T15" fmla="*/ 66 h 100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1" h="1006">
                    <a:moveTo>
                      <a:pt x="41" y="66"/>
                    </a:moveTo>
                    <a:lnTo>
                      <a:pt x="20" y="0"/>
                    </a:lnTo>
                    <a:lnTo>
                      <a:pt x="0" y="66"/>
                    </a:lnTo>
                    <a:lnTo>
                      <a:pt x="12" y="84"/>
                    </a:lnTo>
                    <a:lnTo>
                      <a:pt x="12" y="1006"/>
                    </a:lnTo>
                    <a:lnTo>
                      <a:pt x="27" y="1006"/>
                    </a:lnTo>
                    <a:lnTo>
                      <a:pt x="27" y="84"/>
                    </a:lnTo>
                    <a:lnTo>
                      <a:pt x="41" y="6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58" name="Freeform 15"/>
              <p:cNvSpPr>
                <a:spLocks/>
              </p:cNvSpPr>
              <p:nvPr/>
            </p:nvSpPr>
            <p:spPr bwMode="auto">
              <a:xfrm>
                <a:off x="1481137" y="2933700"/>
                <a:ext cx="65088" cy="1597025"/>
              </a:xfrm>
              <a:custGeom>
                <a:avLst/>
                <a:gdLst>
                  <a:gd name="T0" fmla="*/ 41 w 41"/>
                  <a:gd name="T1" fmla="*/ 66 h 1006"/>
                  <a:gd name="T2" fmla="*/ 20 w 41"/>
                  <a:gd name="T3" fmla="*/ 0 h 1006"/>
                  <a:gd name="T4" fmla="*/ 0 w 41"/>
                  <a:gd name="T5" fmla="*/ 66 h 1006"/>
                  <a:gd name="T6" fmla="*/ 12 w 41"/>
                  <a:gd name="T7" fmla="*/ 84 h 1006"/>
                  <a:gd name="T8" fmla="*/ 12 w 41"/>
                  <a:gd name="T9" fmla="*/ 1006 h 1006"/>
                  <a:gd name="T10" fmla="*/ 27 w 41"/>
                  <a:gd name="T11" fmla="*/ 1006 h 1006"/>
                  <a:gd name="T12" fmla="*/ 27 w 41"/>
                  <a:gd name="T13" fmla="*/ 84 h 1006"/>
                  <a:gd name="T14" fmla="*/ 41 w 41"/>
                  <a:gd name="T15" fmla="*/ 66 h 100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1" h="1006">
                    <a:moveTo>
                      <a:pt x="41" y="66"/>
                    </a:moveTo>
                    <a:lnTo>
                      <a:pt x="20" y="0"/>
                    </a:lnTo>
                    <a:lnTo>
                      <a:pt x="0" y="66"/>
                    </a:lnTo>
                    <a:lnTo>
                      <a:pt x="12" y="84"/>
                    </a:lnTo>
                    <a:lnTo>
                      <a:pt x="12" y="1006"/>
                    </a:lnTo>
                    <a:lnTo>
                      <a:pt x="27" y="1006"/>
                    </a:lnTo>
                    <a:lnTo>
                      <a:pt x="27" y="84"/>
                    </a:lnTo>
                    <a:lnTo>
                      <a:pt x="41" y="6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59" name="Freeform 16"/>
              <p:cNvSpPr>
                <a:spLocks/>
              </p:cNvSpPr>
              <p:nvPr/>
            </p:nvSpPr>
            <p:spPr bwMode="auto">
              <a:xfrm>
                <a:off x="1654175" y="2933700"/>
                <a:ext cx="65088" cy="1597025"/>
              </a:xfrm>
              <a:custGeom>
                <a:avLst/>
                <a:gdLst>
                  <a:gd name="T0" fmla="*/ 41 w 41"/>
                  <a:gd name="T1" fmla="*/ 66 h 1006"/>
                  <a:gd name="T2" fmla="*/ 20 w 41"/>
                  <a:gd name="T3" fmla="*/ 0 h 1006"/>
                  <a:gd name="T4" fmla="*/ 0 w 41"/>
                  <a:gd name="T5" fmla="*/ 66 h 1006"/>
                  <a:gd name="T6" fmla="*/ 12 w 41"/>
                  <a:gd name="T7" fmla="*/ 84 h 1006"/>
                  <a:gd name="T8" fmla="*/ 12 w 41"/>
                  <a:gd name="T9" fmla="*/ 1006 h 1006"/>
                  <a:gd name="T10" fmla="*/ 27 w 41"/>
                  <a:gd name="T11" fmla="*/ 1006 h 1006"/>
                  <a:gd name="T12" fmla="*/ 27 w 41"/>
                  <a:gd name="T13" fmla="*/ 84 h 1006"/>
                  <a:gd name="T14" fmla="*/ 41 w 41"/>
                  <a:gd name="T15" fmla="*/ 66 h 100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1" h="1006">
                    <a:moveTo>
                      <a:pt x="41" y="66"/>
                    </a:moveTo>
                    <a:lnTo>
                      <a:pt x="20" y="0"/>
                    </a:lnTo>
                    <a:lnTo>
                      <a:pt x="0" y="66"/>
                    </a:lnTo>
                    <a:lnTo>
                      <a:pt x="12" y="84"/>
                    </a:lnTo>
                    <a:lnTo>
                      <a:pt x="12" y="1006"/>
                    </a:lnTo>
                    <a:lnTo>
                      <a:pt x="27" y="1006"/>
                    </a:lnTo>
                    <a:lnTo>
                      <a:pt x="27" y="84"/>
                    </a:lnTo>
                    <a:lnTo>
                      <a:pt x="41" y="6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60" name="Freeform 17"/>
              <p:cNvSpPr>
                <a:spLocks/>
              </p:cNvSpPr>
              <p:nvPr/>
            </p:nvSpPr>
            <p:spPr bwMode="auto">
              <a:xfrm>
                <a:off x="1827212" y="2933700"/>
                <a:ext cx="65088" cy="1597025"/>
              </a:xfrm>
              <a:custGeom>
                <a:avLst/>
                <a:gdLst>
                  <a:gd name="T0" fmla="*/ 41 w 41"/>
                  <a:gd name="T1" fmla="*/ 66 h 1006"/>
                  <a:gd name="T2" fmla="*/ 20 w 41"/>
                  <a:gd name="T3" fmla="*/ 0 h 1006"/>
                  <a:gd name="T4" fmla="*/ 0 w 41"/>
                  <a:gd name="T5" fmla="*/ 66 h 1006"/>
                  <a:gd name="T6" fmla="*/ 12 w 41"/>
                  <a:gd name="T7" fmla="*/ 84 h 1006"/>
                  <a:gd name="T8" fmla="*/ 12 w 41"/>
                  <a:gd name="T9" fmla="*/ 1006 h 1006"/>
                  <a:gd name="T10" fmla="*/ 28 w 41"/>
                  <a:gd name="T11" fmla="*/ 1006 h 1006"/>
                  <a:gd name="T12" fmla="*/ 28 w 41"/>
                  <a:gd name="T13" fmla="*/ 84 h 1006"/>
                  <a:gd name="T14" fmla="*/ 41 w 41"/>
                  <a:gd name="T15" fmla="*/ 66 h 100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1" h="1006">
                    <a:moveTo>
                      <a:pt x="41" y="66"/>
                    </a:moveTo>
                    <a:lnTo>
                      <a:pt x="20" y="0"/>
                    </a:lnTo>
                    <a:lnTo>
                      <a:pt x="0" y="66"/>
                    </a:lnTo>
                    <a:lnTo>
                      <a:pt x="12" y="84"/>
                    </a:lnTo>
                    <a:lnTo>
                      <a:pt x="12" y="1006"/>
                    </a:lnTo>
                    <a:lnTo>
                      <a:pt x="28" y="1006"/>
                    </a:lnTo>
                    <a:lnTo>
                      <a:pt x="28" y="84"/>
                    </a:lnTo>
                    <a:lnTo>
                      <a:pt x="41" y="6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61" name="Freeform 18"/>
              <p:cNvSpPr>
                <a:spLocks/>
              </p:cNvSpPr>
              <p:nvPr/>
            </p:nvSpPr>
            <p:spPr bwMode="auto">
              <a:xfrm>
                <a:off x="2000250" y="2933700"/>
                <a:ext cx="65088" cy="1597025"/>
              </a:xfrm>
              <a:custGeom>
                <a:avLst/>
                <a:gdLst>
                  <a:gd name="T0" fmla="*/ 41 w 41"/>
                  <a:gd name="T1" fmla="*/ 66 h 1006"/>
                  <a:gd name="T2" fmla="*/ 20 w 41"/>
                  <a:gd name="T3" fmla="*/ 0 h 1006"/>
                  <a:gd name="T4" fmla="*/ 0 w 41"/>
                  <a:gd name="T5" fmla="*/ 66 h 1006"/>
                  <a:gd name="T6" fmla="*/ 12 w 41"/>
                  <a:gd name="T7" fmla="*/ 84 h 1006"/>
                  <a:gd name="T8" fmla="*/ 12 w 41"/>
                  <a:gd name="T9" fmla="*/ 1006 h 1006"/>
                  <a:gd name="T10" fmla="*/ 28 w 41"/>
                  <a:gd name="T11" fmla="*/ 1006 h 1006"/>
                  <a:gd name="T12" fmla="*/ 28 w 41"/>
                  <a:gd name="T13" fmla="*/ 84 h 1006"/>
                  <a:gd name="T14" fmla="*/ 41 w 41"/>
                  <a:gd name="T15" fmla="*/ 66 h 100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1" h="1006">
                    <a:moveTo>
                      <a:pt x="41" y="66"/>
                    </a:moveTo>
                    <a:lnTo>
                      <a:pt x="20" y="0"/>
                    </a:lnTo>
                    <a:lnTo>
                      <a:pt x="0" y="66"/>
                    </a:lnTo>
                    <a:lnTo>
                      <a:pt x="12" y="84"/>
                    </a:lnTo>
                    <a:lnTo>
                      <a:pt x="12" y="1006"/>
                    </a:lnTo>
                    <a:lnTo>
                      <a:pt x="28" y="1006"/>
                    </a:lnTo>
                    <a:lnTo>
                      <a:pt x="28" y="84"/>
                    </a:lnTo>
                    <a:lnTo>
                      <a:pt x="41" y="6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62" name="Freeform 19"/>
              <p:cNvSpPr>
                <a:spLocks/>
              </p:cNvSpPr>
              <p:nvPr/>
            </p:nvSpPr>
            <p:spPr bwMode="auto">
              <a:xfrm>
                <a:off x="2173287" y="2933700"/>
                <a:ext cx="65088" cy="1597025"/>
              </a:xfrm>
              <a:custGeom>
                <a:avLst/>
                <a:gdLst>
                  <a:gd name="T0" fmla="*/ 41 w 41"/>
                  <a:gd name="T1" fmla="*/ 66 h 1006"/>
                  <a:gd name="T2" fmla="*/ 20 w 41"/>
                  <a:gd name="T3" fmla="*/ 0 h 1006"/>
                  <a:gd name="T4" fmla="*/ 0 w 41"/>
                  <a:gd name="T5" fmla="*/ 66 h 1006"/>
                  <a:gd name="T6" fmla="*/ 12 w 41"/>
                  <a:gd name="T7" fmla="*/ 84 h 1006"/>
                  <a:gd name="T8" fmla="*/ 12 w 41"/>
                  <a:gd name="T9" fmla="*/ 1006 h 1006"/>
                  <a:gd name="T10" fmla="*/ 28 w 41"/>
                  <a:gd name="T11" fmla="*/ 1006 h 1006"/>
                  <a:gd name="T12" fmla="*/ 28 w 41"/>
                  <a:gd name="T13" fmla="*/ 84 h 1006"/>
                  <a:gd name="T14" fmla="*/ 41 w 41"/>
                  <a:gd name="T15" fmla="*/ 66 h 100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1" h="1006">
                    <a:moveTo>
                      <a:pt x="41" y="66"/>
                    </a:moveTo>
                    <a:lnTo>
                      <a:pt x="20" y="0"/>
                    </a:lnTo>
                    <a:lnTo>
                      <a:pt x="0" y="66"/>
                    </a:lnTo>
                    <a:lnTo>
                      <a:pt x="12" y="84"/>
                    </a:lnTo>
                    <a:lnTo>
                      <a:pt x="12" y="1006"/>
                    </a:lnTo>
                    <a:lnTo>
                      <a:pt x="28" y="1006"/>
                    </a:lnTo>
                    <a:lnTo>
                      <a:pt x="28" y="84"/>
                    </a:lnTo>
                    <a:lnTo>
                      <a:pt x="41" y="6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63" name="Freeform 20"/>
              <p:cNvSpPr>
                <a:spLocks/>
              </p:cNvSpPr>
              <p:nvPr/>
            </p:nvSpPr>
            <p:spPr bwMode="auto">
              <a:xfrm>
                <a:off x="2346325" y="2933700"/>
                <a:ext cx="65088" cy="1597025"/>
              </a:xfrm>
              <a:custGeom>
                <a:avLst/>
                <a:gdLst>
                  <a:gd name="T0" fmla="*/ 41 w 41"/>
                  <a:gd name="T1" fmla="*/ 66 h 1006"/>
                  <a:gd name="T2" fmla="*/ 20 w 41"/>
                  <a:gd name="T3" fmla="*/ 0 h 1006"/>
                  <a:gd name="T4" fmla="*/ 0 w 41"/>
                  <a:gd name="T5" fmla="*/ 66 h 1006"/>
                  <a:gd name="T6" fmla="*/ 12 w 41"/>
                  <a:gd name="T7" fmla="*/ 84 h 1006"/>
                  <a:gd name="T8" fmla="*/ 12 w 41"/>
                  <a:gd name="T9" fmla="*/ 1006 h 1006"/>
                  <a:gd name="T10" fmla="*/ 28 w 41"/>
                  <a:gd name="T11" fmla="*/ 1006 h 1006"/>
                  <a:gd name="T12" fmla="*/ 28 w 41"/>
                  <a:gd name="T13" fmla="*/ 84 h 1006"/>
                  <a:gd name="T14" fmla="*/ 41 w 41"/>
                  <a:gd name="T15" fmla="*/ 66 h 100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1" h="1006">
                    <a:moveTo>
                      <a:pt x="41" y="66"/>
                    </a:moveTo>
                    <a:lnTo>
                      <a:pt x="20" y="0"/>
                    </a:lnTo>
                    <a:lnTo>
                      <a:pt x="0" y="66"/>
                    </a:lnTo>
                    <a:lnTo>
                      <a:pt x="12" y="84"/>
                    </a:lnTo>
                    <a:lnTo>
                      <a:pt x="12" y="1006"/>
                    </a:lnTo>
                    <a:lnTo>
                      <a:pt x="28" y="1006"/>
                    </a:lnTo>
                    <a:lnTo>
                      <a:pt x="28" y="84"/>
                    </a:lnTo>
                    <a:lnTo>
                      <a:pt x="41" y="6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64" name="Freeform 21"/>
              <p:cNvSpPr>
                <a:spLocks/>
              </p:cNvSpPr>
              <p:nvPr/>
            </p:nvSpPr>
            <p:spPr bwMode="auto">
              <a:xfrm>
                <a:off x="2519362" y="2933700"/>
                <a:ext cx="65088" cy="1597025"/>
              </a:xfrm>
              <a:custGeom>
                <a:avLst/>
                <a:gdLst>
                  <a:gd name="T0" fmla="*/ 41 w 41"/>
                  <a:gd name="T1" fmla="*/ 66 h 1006"/>
                  <a:gd name="T2" fmla="*/ 20 w 41"/>
                  <a:gd name="T3" fmla="*/ 0 h 1006"/>
                  <a:gd name="T4" fmla="*/ 0 w 41"/>
                  <a:gd name="T5" fmla="*/ 66 h 1006"/>
                  <a:gd name="T6" fmla="*/ 12 w 41"/>
                  <a:gd name="T7" fmla="*/ 84 h 1006"/>
                  <a:gd name="T8" fmla="*/ 12 w 41"/>
                  <a:gd name="T9" fmla="*/ 1006 h 1006"/>
                  <a:gd name="T10" fmla="*/ 28 w 41"/>
                  <a:gd name="T11" fmla="*/ 1006 h 1006"/>
                  <a:gd name="T12" fmla="*/ 28 w 41"/>
                  <a:gd name="T13" fmla="*/ 84 h 1006"/>
                  <a:gd name="T14" fmla="*/ 41 w 41"/>
                  <a:gd name="T15" fmla="*/ 66 h 100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1" h="1006">
                    <a:moveTo>
                      <a:pt x="41" y="66"/>
                    </a:moveTo>
                    <a:lnTo>
                      <a:pt x="20" y="0"/>
                    </a:lnTo>
                    <a:lnTo>
                      <a:pt x="0" y="66"/>
                    </a:lnTo>
                    <a:lnTo>
                      <a:pt x="12" y="84"/>
                    </a:lnTo>
                    <a:lnTo>
                      <a:pt x="12" y="1006"/>
                    </a:lnTo>
                    <a:lnTo>
                      <a:pt x="28" y="1006"/>
                    </a:lnTo>
                    <a:lnTo>
                      <a:pt x="28" y="84"/>
                    </a:lnTo>
                    <a:lnTo>
                      <a:pt x="41" y="6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65" name="Freeform 22"/>
              <p:cNvSpPr>
                <a:spLocks/>
              </p:cNvSpPr>
              <p:nvPr/>
            </p:nvSpPr>
            <p:spPr bwMode="auto">
              <a:xfrm>
                <a:off x="2519362" y="2933700"/>
                <a:ext cx="65088" cy="1597025"/>
              </a:xfrm>
              <a:custGeom>
                <a:avLst/>
                <a:gdLst>
                  <a:gd name="T0" fmla="*/ 41 w 41"/>
                  <a:gd name="T1" fmla="*/ 66 h 1006"/>
                  <a:gd name="T2" fmla="*/ 20 w 41"/>
                  <a:gd name="T3" fmla="*/ 0 h 1006"/>
                  <a:gd name="T4" fmla="*/ 0 w 41"/>
                  <a:gd name="T5" fmla="*/ 66 h 1006"/>
                  <a:gd name="T6" fmla="*/ 12 w 41"/>
                  <a:gd name="T7" fmla="*/ 84 h 1006"/>
                  <a:gd name="T8" fmla="*/ 12 w 41"/>
                  <a:gd name="T9" fmla="*/ 1006 h 1006"/>
                  <a:gd name="T10" fmla="*/ 28 w 41"/>
                  <a:gd name="T11" fmla="*/ 1006 h 1006"/>
                  <a:gd name="T12" fmla="*/ 28 w 41"/>
                  <a:gd name="T13" fmla="*/ 84 h 1006"/>
                  <a:gd name="T14" fmla="*/ 41 w 41"/>
                  <a:gd name="T15" fmla="*/ 66 h 100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1" h="1006">
                    <a:moveTo>
                      <a:pt x="41" y="66"/>
                    </a:moveTo>
                    <a:lnTo>
                      <a:pt x="20" y="0"/>
                    </a:lnTo>
                    <a:lnTo>
                      <a:pt x="0" y="66"/>
                    </a:lnTo>
                    <a:lnTo>
                      <a:pt x="12" y="84"/>
                    </a:lnTo>
                    <a:lnTo>
                      <a:pt x="12" y="1006"/>
                    </a:lnTo>
                    <a:lnTo>
                      <a:pt x="28" y="1006"/>
                    </a:lnTo>
                    <a:lnTo>
                      <a:pt x="28" y="84"/>
                    </a:lnTo>
                    <a:lnTo>
                      <a:pt x="41" y="66"/>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66" name="Freeform 23"/>
              <p:cNvSpPr>
                <a:spLocks/>
              </p:cNvSpPr>
              <p:nvPr/>
            </p:nvSpPr>
            <p:spPr bwMode="auto">
              <a:xfrm>
                <a:off x="2692400" y="2933700"/>
                <a:ext cx="65088" cy="1597025"/>
              </a:xfrm>
              <a:custGeom>
                <a:avLst/>
                <a:gdLst>
                  <a:gd name="T0" fmla="*/ 41 w 41"/>
                  <a:gd name="T1" fmla="*/ 66 h 1006"/>
                  <a:gd name="T2" fmla="*/ 20 w 41"/>
                  <a:gd name="T3" fmla="*/ 0 h 1006"/>
                  <a:gd name="T4" fmla="*/ 0 w 41"/>
                  <a:gd name="T5" fmla="*/ 66 h 1006"/>
                  <a:gd name="T6" fmla="*/ 12 w 41"/>
                  <a:gd name="T7" fmla="*/ 84 h 1006"/>
                  <a:gd name="T8" fmla="*/ 12 w 41"/>
                  <a:gd name="T9" fmla="*/ 1006 h 1006"/>
                  <a:gd name="T10" fmla="*/ 28 w 41"/>
                  <a:gd name="T11" fmla="*/ 1006 h 1006"/>
                  <a:gd name="T12" fmla="*/ 28 w 41"/>
                  <a:gd name="T13" fmla="*/ 84 h 1006"/>
                  <a:gd name="T14" fmla="*/ 41 w 41"/>
                  <a:gd name="T15" fmla="*/ 66 h 100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1" h="1006">
                    <a:moveTo>
                      <a:pt x="41" y="66"/>
                    </a:moveTo>
                    <a:lnTo>
                      <a:pt x="20" y="0"/>
                    </a:lnTo>
                    <a:lnTo>
                      <a:pt x="0" y="66"/>
                    </a:lnTo>
                    <a:lnTo>
                      <a:pt x="12" y="84"/>
                    </a:lnTo>
                    <a:lnTo>
                      <a:pt x="12" y="1006"/>
                    </a:lnTo>
                    <a:lnTo>
                      <a:pt x="28" y="1006"/>
                    </a:lnTo>
                    <a:lnTo>
                      <a:pt x="28" y="84"/>
                    </a:lnTo>
                    <a:lnTo>
                      <a:pt x="41" y="6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67" name="Freeform 24"/>
              <p:cNvSpPr>
                <a:spLocks/>
              </p:cNvSpPr>
              <p:nvPr/>
            </p:nvSpPr>
            <p:spPr bwMode="auto">
              <a:xfrm>
                <a:off x="2865437" y="2933700"/>
                <a:ext cx="65088" cy="1597025"/>
              </a:xfrm>
              <a:custGeom>
                <a:avLst/>
                <a:gdLst>
                  <a:gd name="T0" fmla="*/ 41 w 41"/>
                  <a:gd name="T1" fmla="*/ 66 h 1006"/>
                  <a:gd name="T2" fmla="*/ 20 w 41"/>
                  <a:gd name="T3" fmla="*/ 0 h 1006"/>
                  <a:gd name="T4" fmla="*/ 0 w 41"/>
                  <a:gd name="T5" fmla="*/ 66 h 1006"/>
                  <a:gd name="T6" fmla="*/ 12 w 41"/>
                  <a:gd name="T7" fmla="*/ 84 h 1006"/>
                  <a:gd name="T8" fmla="*/ 12 w 41"/>
                  <a:gd name="T9" fmla="*/ 1006 h 1006"/>
                  <a:gd name="T10" fmla="*/ 28 w 41"/>
                  <a:gd name="T11" fmla="*/ 1006 h 1006"/>
                  <a:gd name="T12" fmla="*/ 28 w 41"/>
                  <a:gd name="T13" fmla="*/ 84 h 1006"/>
                  <a:gd name="T14" fmla="*/ 41 w 41"/>
                  <a:gd name="T15" fmla="*/ 66 h 100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1" h="1006">
                    <a:moveTo>
                      <a:pt x="41" y="66"/>
                    </a:moveTo>
                    <a:lnTo>
                      <a:pt x="20" y="0"/>
                    </a:lnTo>
                    <a:lnTo>
                      <a:pt x="0" y="66"/>
                    </a:lnTo>
                    <a:lnTo>
                      <a:pt x="12" y="84"/>
                    </a:lnTo>
                    <a:lnTo>
                      <a:pt x="12" y="1006"/>
                    </a:lnTo>
                    <a:lnTo>
                      <a:pt x="28" y="1006"/>
                    </a:lnTo>
                    <a:lnTo>
                      <a:pt x="28" y="84"/>
                    </a:lnTo>
                    <a:lnTo>
                      <a:pt x="41" y="6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68" name="Freeform 25"/>
              <p:cNvSpPr>
                <a:spLocks/>
              </p:cNvSpPr>
              <p:nvPr/>
            </p:nvSpPr>
            <p:spPr bwMode="auto">
              <a:xfrm>
                <a:off x="3038475" y="2933700"/>
                <a:ext cx="65088" cy="1597025"/>
              </a:xfrm>
              <a:custGeom>
                <a:avLst/>
                <a:gdLst>
                  <a:gd name="T0" fmla="*/ 41 w 41"/>
                  <a:gd name="T1" fmla="*/ 66 h 1006"/>
                  <a:gd name="T2" fmla="*/ 20 w 41"/>
                  <a:gd name="T3" fmla="*/ 0 h 1006"/>
                  <a:gd name="T4" fmla="*/ 0 w 41"/>
                  <a:gd name="T5" fmla="*/ 66 h 1006"/>
                  <a:gd name="T6" fmla="*/ 12 w 41"/>
                  <a:gd name="T7" fmla="*/ 84 h 1006"/>
                  <a:gd name="T8" fmla="*/ 12 w 41"/>
                  <a:gd name="T9" fmla="*/ 1006 h 1006"/>
                  <a:gd name="T10" fmla="*/ 28 w 41"/>
                  <a:gd name="T11" fmla="*/ 1006 h 1006"/>
                  <a:gd name="T12" fmla="*/ 28 w 41"/>
                  <a:gd name="T13" fmla="*/ 84 h 1006"/>
                  <a:gd name="T14" fmla="*/ 41 w 41"/>
                  <a:gd name="T15" fmla="*/ 66 h 100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1" h="1006">
                    <a:moveTo>
                      <a:pt x="41" y="66"/>
                    </a:moveTo>
                    <a:lnTo>
                      <a:pt x="20" y="0"/>
                    </a:lnTo>
                    <a:lnTo>
                      <a:pt x="0" y="66"/>
                    </a:lnTo>
                    <a:lnTo>
                      <a:pt x="12" y="84"/>
                    </a:lnTo>
                    <a:lnTo>
                      <a:pt x="12" y="1006"/>
                    </a:lnTo>
                    <a:lnTo>
                      <a:pt x="28" y="1006"/>
                    </a:lnTo>
                    <a:lnTo>
                      <a:pt x="28" y="84"/>
                    </a:lnTo>
                    <a:lnTo>
                      <a:pt x="41" y="6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69" name="Freeform 26"/>
              <p:cNvSpPr>
                <a:spLocks/>
              </p:cNvSpPr>
              <p:nvPr/>
            </p:nvSpPr>
            <p:spPr bwMode="auto">
              <a:xfrm>
                <a:off x="3211512" y="2933700"/>
                <a:ext cx="65088" cy="1597025"/>
              </a:xfrm>
              <a:custGeom>
                <a:avLst/>
                <a:gdLst>
                  <a:gd name="T0" fmla="*/ 41 w 41"/>
                  <a:gd name="T1" fmla="*/ 66 h 1006"/>
                  <a:gd name="T2" fmla="*/ 20 w 41"/>
                  <a:gd name="T3" fmla="*/ 0 h 1006"/>
                  <a:gd name="T4" fmla="*/ 0 w 41"/>
                  <a:gd name="T5" fmla="*/ 66 h 1006"/>
                  <a:gd name="T6" fmla="*/ 12 w 41"/>
                  <a:gd name="T7" fmla="*/ 84 h 1006"/>
                  <a:gd name="T8" fmla="*/ 12 w 41"/>
                  <a:gd name="T9" fmla="*/ 1006 h 1006"/>
                  <a:gd name="T10" fmla="*/ 28 w 41"/>
                  <a:gd name="T11" fmla="*/ 1006 h 1006"/>
                  <a:gd name="T12" fmla="*/ 28 w 41"/>
                  <a:gd name="T13" fmla="*/ 84 h 1006"/>
                  <a:gd name="T14" fmla="*/ 41 w 41"/>
                  <a:gd name="T15" fmla="*/ 66 h 100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1" h="1006">
                    <a:moveTo>
                      <a:pt x="41" y="66"/>
                    </a:moveTo>
                    <a:lnTo>
                      <a:pt x="20" y="0"/>
                    </a:lnTo>
                    <a:lnTo>
                      <a:pt x="0" y="66"/>
                    </a:lnTo>
                    <a:lnTo>
                      <a:pt x="12" y="84"/>
                    </a:lnTo>
                    <a:lnTo>
                      <a:pt x="12" y="1006"/>
                    </a:lnTo>
                    <a:lnTo>
                      <a:pt x="28" y="1006"/>
                    </a:lnTo>
                    <a:lnTo>
                      <a:pt x="28" y="84"/>
                    </a:lnTo>
                    <a:lnTo>
                      <a:pt x="41" y="6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70" name="Freeform 27"/>
              <p:cNvSpPr>
                <a:spLocks/>
              </p:cNvSpPr>
              <p:nvPr/>
            </p:nvSpPr>
            <p:spPr bwMode="auto">
              <a:xfrm>
                <a:off x="3384550" y="2933700"/>
                <a:ext cx="65088" cy="1597025"/>
              </a:xfrm>
              <a:custGeom>
                <a:avLst/>
                <a:gdLst>
                  <a:gd name="T0" fmla="*/ 41 w 41"/>
                  <a:gd name="T1" fmla="*/ 66 h 1006"/>
                  <a:gd name="T2" fmla="*/ 20 w 41"/>
                  <a:gd name="T3" fmla="*/ 0 h 1006"/>
                  <a:gd name="T4" fmla="*/ 0 w 41"/>
                  <a:gd name="T5" fmla="*/ 66 h 1006"/>
                  <a:gd name="T6" fmla="*/ 12 w 41"/>
                  <a:gd name="T7" fmla="*/ 84 h 1006"/>
                  <a:gd name="T8" fmla="*/ 12 w 41"/>
                  <a:gd name="T9" fmla="*/ 1006 h 1006"/>
                  <a:gd name="T10" fmla="*/ 28 w 41"/>
                  <a:gd name="T11" fmla="*/ 1006 h 1006"/>
                  <a:gd name="T12" fmla="*/ 28 w 41"/>
                  <a:gd name="T13" fmla="*/ 84 h 1006"/>
                  <a:gd name="T14" fmla="*/ 41 w 41"/>
                  <a:gd name="T15" fmla="*/ 66 h 100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1" h="1006">
                    <a:moveTo>
                      <a:pt x="41" y="66"/>
                    </a:moveTo>
                    <a:lnTo>
                      <a:pt x="20" y="0"/>
                    </a:lnTo>
                    <a:lnTo>
                      <a:pt x="0" y="66"/>
                    </a:lnTo>
                    <a:lnTo>
                      <a:pt x="12" y="84"/>
                    </a:lnTo>
                    <a:lnTo>
                      <a:pt x="12" y="1006"/>
                    </a:lnTo>
                    <a:lnTo>
                      <a:pt x="28" y="1006"/>
                    </a:lnTo>
                    <a:lnTo>
                      <a:pt x="28" y="84"/>
                    </a:lnTo>
                    <a:lnTo>
                      <a:pt x="41" y="6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71" name="Freeform 28"/>
              <p:cNvSpPr>
                <a:spLocks/>
              </p:cNvSpPr>
              <p:nvPr/>
            </p:nvSpPr>
            <p:spPr bwMode="auto">
              <a:xfrm>
                <a:off x="3557587" y="2933700"/>
                <a:ext cx="65088" cy="1597025"/>
              </a:xfrm>
              <a:custGeom>
                <a:avLst/>
                <a:gdLst>
                  <a:gd name="T0" fmla="*/ 41 w 41"/>
                  <a:gd name="T1" fmla="*/ 66 h 1006"/>
                  <a:gd name="T2" fmla="*/ 20 w 41"/>
                  <a:gd name="T3" fmla="*/ 0 h 1006"/>
                  <a:gd name="T4" fmla="*/ 0 w 41"/>
                  <a:gd name="T5" fmla="*/ 66 h 1006"/>
                  <a:gd name="T6" fmla="*/ 12 w 41"/>
                  <a:gd name="T7" fmla="*/ 84 h 1006"/>
                  <a:gd name="T8" fmla="*/ 12 w 41"/>
                  <a:gd name="T9" fmla="*/ 1006 h 1006"/>
                  <a:gd name="T10" fmla="*/ 28 w 41"/>
                  <a:gd name="T11" fmla="*/ 1006 h 1006"/>
                  <a:gd name="T12" fmla="*/ 28 w 41"/>
                  <a:gd name="T13" fmla="*/ 84 h 1006"/>
                  <a:gd name="T14" fmla="*/ 41 w 41"/>
                  <a:gd name="T15" fmla="*/ 66 h 100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1" h="1006">
                    <a:moveTo>
                      <a:pt x="41" y="66"/>
                    </a:moveTo>
                    <a:lnTo>
                      <a:pt x="20" y="0"/>
                    </a:lnTo>
                    <a:lnTo>
                      <a:pt x="0" y="66"/>
                    </a:lnTo>
                    <a:lnTo>
                      <a:pt x="12" y="84"/>
                    </a:lnTo>
                    <a:lnTo>
                      <a:pt x="12" y="1006"/>
                    </a:lnTo>
                    <a:lnTo>
                      <a:pt x="28" y="1006"/>
                    </a:lnTo>
                    <a:lnTo>
                      <a:pt x="28" y="84"/>
                    </a:lnTo>
                    <a:lnTo>
                      <a:pt x="41" y="6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72" name="Freeform 29"/>
              <p:cNvSpPr>
                <a:spLocks/>
              </p:cNvSpPr>
              <p:nvPr/>
            </p:nvSpPr>
            <p:spPr bwMode="auto">
              <a:xfrm>
                <a:off x="3730625" y="2933700"/>
                <a:ext cx="65088" cy="1597025"/>
              </a:xfrm>
              <a:custGeom>
                <a:avLst/>
                <a:gdLst>
                  <a:gd name="T0" fmla="*/ 41 w 41"/>
                  <a:gd name="T1" fmla="*/ 66 h 1006"/>
                  <a:gd name="T2" fmla="*/ 20 w 41"/>
                  <a:gd name="T3" fmla="*/ 0 h 1006"/>
                  <a:gd name="T4" fmla="*/ 0 w 41"/>
                  <a:gd name="T5" fmla="*/ 66 h 1006"/>
                  <a:gd name="T6" fmla="*/ 12 w 41"/>
                  <a:gd name="T7" fmla="*/ 84 h 1006"/>
                  <a:gd name="T8" fmla="*/ 12 w 41"/>
                  <a:gd name="T9" fmla="*/ 1006 h 1006"/>
                  <a:gd name="T10" fmla="*/ 28 w 41"/>
                  <a:gd name="T11" fmla="*/ 1006 h 1006"/>
                  <a:gd name="T12" fmla="*/ 28 w 41"/>
                  <a:gd name="T13" fmla="*/ 84 h 1006"/>
                  <a:gd name="T14" fmla="*/ 41 w 41"/>
                  <a:gd name="T15" fmla="*/ 66 h 100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1" h="1006">
                    <a:moveTo>
                      <a:pt x="41" y="66"/>
                    </a:moveTo>
                    <a:lnTo>
                      <a:pt x="20" y="0"/>
                    </a:lnTo>
                    <a:lnTo>
                      <a:pt x="0" y="66"/>
                    </a:lnTo>
                    <a:lnTo>
                      <a:pt x="12" y="84"/>
                    </a:lnTo>
                    <a:lnTo>
                      <a:pt x="12" y="1006"/>
                    </a:lnTo>
                    <a:lnTo>
                      <a:pt x="28" y="1006"/>
                    </a:lnTo>
                    <a:lnTo>
                      <a:pt x="28" y="84"/>
                    </a:lnTo>
                    <a:lnTo>
                      <a:pt x="41" y="6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73" name="Freeform 30"/>
              <p:cNvSpPr>
                <a:spLocks/>
              </p:cNvSpPr>
              <p:nvPr/>
            </p:nvSpPr>
            <p:spPr bwMode="auto">
              <a:xfrm>
                <a:off x="3903662" y="2933700"/>
                <a:ext cx="65088" cy="1597025"/>
              </a:xfrm>
              <a:custGeom>
                <a:avLst/>
                <a:gdLst>
                  <a:gd name="T0" fmla="*/ 41 w 41"/>
                  <a:gd name="T1" fmla="*/ 66 h 1006"/>
                  <a:gd name="T2" fmla="*/ 20 w 41"/>
                  <a:gd name="T3" fmla="*/ 0 h 1006"/>
                  <a:gd name="T4" fmla="*/ 0 w 41"/>
                  <a:gd name="T5" fmla="*/ 66 h 1006"/>
                  <a:gd name="T6" fmla="*/ 12 w 41"/>
                  <a:gd name="T7" fmla="*/ 84 h 1006"/>
                  <a:gd name="T8" fmla="*/ 12 w 41"/>
                  <a:gd name="T9" fmla="*/ 1006 h 1006"/>
                  <a:gd name="T10" fmla="*/ 28 w 41"/>
                  <a:gd name="T11" fmla="*/ 1006 h 1006"/>
                  <a:gd name="T12" fmla="*/ 28 w 41"/>
                  <a:gd name="T13" fmla="*/ 84 h 1006"/>
                  <a:gd name="T14" fmla="*/ 41 w 41"/>
                  <a:gd name="T15" fmla="*/ 66 h 100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1" h="1006">
                    <a:moveTo>
                      <a:pt x="41" y="66"/>
                    </a:moveTo>
                    <a:lnTo>
                      <a:pt x="20" y="0"/>
                    </a:lnTo>
                    <a:lnTo>
                      <a:pt x="0" y="66"/>
                    </a:lnTo>
                    <a:lnTo>
                      <a:pt x="12" y="84"/>
                    </a:lnTo>
                    <a:lnTo>
                      <a:pt x="12" y="1006"/>
                    </a:lnTo>
                    <a:lnTo>
                      <a:pt x="28" y="1006"/>
                    </a:lnTo>
                    <a:lnTo>
                      <a:pt x="28" y="84"/>
                    </a:lnTo>
                    <a:lnTo>
                      <a:pt x="41" y="6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74" name="Freeform 31"/>
              <p:cNvSpPr>
                <a:spLocks/>
              </p:cNvSpPr>
              <p:nvPr/>
            </p:nvSpPr>
            <p:spPr bwMode="auto">
              <a:xfrm>
                <a:off x="4078287" y="2933700"/>
                <a:ext cx="63500" cy="1597025"/>
              </a:xfrm>
              <a:custGeom>
                <a:avLst/>
                <a:gdLst>
                  <a:gd name="T0" fmla="*/ 40 w 40"/>
                  <a:gd name="T1" fmla="*/ 66 h 1006"/>
                  <a:gd name="T2" fmla="*/ 19 w 40"/>
                  <a:gd name="T3" fmla="*/ 0 h 1006"/>
                  <a:gd name="T4" fmla="*/ 0 w 40"/>
                  <a:gd name="T5" fmla="*/ 66 h 1006"/>
                  <a:gd name="T6" fmla="*/ 11 w 40"/>
                  <a:gd name="T7" fmla="*/ 84 h 1006"/>
                  <a:gd name="T8" fmla="*/ 11 w 40"/>
                  <a:gd name="T9" fmla="*/ 1006 h 1006"/>
                  <a:gd name="T10" fmla="*/ 27 w 40"/>
                  <a:gd name="T11" fmla="*/ 1006 h 1006"/>
                  <a:gd name="T12" fmla="*/ 27 w 40"/>
                  <a:gd name="T13" fmla="*/ 84 h 1006"/>
                  <a:gd name="T14" fmla="*/ 40 w 40"/>
                  <a:gd name="T15" fmla="*/ 66 h 100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0" h="1006">
                    <a:moveTo>
                      <a:pt x="40" y="66"/>
                    </a:moveTo>
                    <a:lnTo>
                      <a:pt x="19" y="0"/>
                    </a:lnTo>
                    <a:lnTo>
                      <a:pt x="0" y="66"/>
                    </a:lnTo>
                    <a:lnTo>
                      <a:pt x="11" y="84"/>
                    </a:lnTo>
                    <a:lnTo>
                      <a:pt x="11" y="1006"/>
                    </a:lnTo>
                    <a:lnTo>
                      <a:pt x="27" y="1006"/>
                    </a:lnTo>
                    <a:lnTo>
                      <a:pt x="27" y="84"/>
                    </a:lnTo>
                    <a:lnTo>
                      <a:pt x="40" y="6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75" name="Freeform 32"/>
              <p:cNvSpPr>
                <a:spLocks/>
              </p:cNvSpPr>
              <p:nvPr/>
            </p:nvSpPr>
            <p:spPr bwMode="auto">
              <a:xfrm>
                <a:off x="4251325" y="2933700"/>
                <a:ext cx="63500" cy="1597025"/>
              </a:xfrm>
              <a:custGeom>
                <a:avLst/>
                <a:gdLst>
                  <a:gd name="T0" fmla="*/ 40 w 40"/>
                  <a:gd name="T1" fmla="*/ 66 h 1006"/>
                  <a:gd name="T2" fmla="*/ 19 w 40"/>
                  <a:gd name="T3" fmla="*/ 0 h 1006"/>
                  <a:gd name="T4" fmla="*/ 0 w 40"/>
                  <a:gd name="T5" fmla="*/ 66 h 1006"/>
                  <a:gd name="T6" fmla="*/ 11 w 40"/>
                  <a:gd name="T7" fmla="*/ 84 h 1006"/>
                  <a:gd name="T8" fmla="*/ 11 w 40"/>
                  <a:gd name="T9" fmla="*/ 1006 h 1006"/>
                  <a:gd name="T10" fmla="*/ 27 w 40"/>
                  <a:gd name="T11" fmla="*/ 1006 h 1006"/>
                  <a:gd name="T12" fmla="*/ 27 w 40"/>
                  <a:gd name="T13" fmla="*/ 84 h 1006"/>
                  <a:gd name="T14" fmla="*/ 40 w 40"/>
                  <a:gd name="T15" fmla="*/ 66 h 100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0" h="1006">
                    <a:moveTo>
                      <a:pt x="40" y="66"/>
                    </a:moveTo>
                    <a:lnTo>
                      <a:pt x="19" y="0"/>
                    </a:lnTo>
                    <a:lnTo>
                      <a:pt x="0" y="66"/>
                    </a:lnTo>
                    <a:lnTo>
                      <a:pt x="11" y="84"/>
                    </a:lnTo>
                    <a:lnTo>
                      <a:pt x="11" y="1006"/>
                    </a:lnTo>
                    <a:lnTo>
                      <a:pt x="27" y="1006"/>
                    </a:lnTo>
                    <a:lnTo>
                      <a:pt x="27" y="84"/>
                    </a:lnTo>
                    <a:lnTo>
                      <a:pt x="40" y="6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76" name="Freeform 33"/>
              <p:cNvSpPr>
                <a:spLocks/>
              </p:cNvSpPr>
              <p:nvPr/>
            </p:nvSpPr>
            <p:spPr bwMode="auto">
              <a:xfrm>
                <a:off x="4424362" y="2933700"/>
                <a:ext cx="63500" cy="1597025"/>
              </a:xfrm>
              <a:custGeom>
                <a:avLst/>
                <a:gdLst>
                  <a:gd name="T0" fmla="*/ 40 w 40"/>
                  <a:gd name="T1" fmla="*/ 66 h 1006"/>
                  <a:gd name="T2" fmla="*/ 19 w 40"/>
                  <a:gd name="T3" fmla="*/ 0 h 1006"/>
                  <a:gd name="T4" fmla="*/ 0 w 40"/>
                  <a:gd name="T5" fmla="*/ 66 h 1006"/>
                  <a:gd name="T6" fmla="*/ 11 w 40"/>
                  <a:gd name="T7" fmla="*/ 84 h 1006"/>
                  <a:gd name="T8" fmla="*/ 11 w 40"/>
                  <a:gd name="T9" fmla="*/ 1006 h 1006"/>
                  <a:gd name="T10" fmla="*/ 27 w 40"/>
                  <a:gd name="T11" fmla="*/ 1006 h 1006"/>
                  <a:gd name="T12" fmla="*/ 27 w 40"/>
                  <a:gd name="T13" fmla="*/ 84 h 1006"/>
                  <a:gd name="T14" fmla="*/ 40 w 40"/>
                  <a:gd name="T15" fmla="*/ 66 h 100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0" h="1006">
                    <a:moveTo>
                      <a:pt x="40" y="66"/>
                    </a:moveTo>
                    <a:lnTo>
                      <a:pt x="19" y="0"/>
                    </a:lnTo>
                    <a:lnTo>
                      <a:pt x="0" y="66"/>
                    </a:lnTo>
                    <a:lnTo>
                      <a:pt x="11" y="84"/>
                    </a:lnTo>
                    <a:lnTo>
                      <a:pt x="11" y="1006"/>
                    </a:lnTo>
                    <a:lnTo>
                      <a:pt x="27" y="1006"/>
                    </a:lnTo>
                    <a:lnTo>
                      <a:pt x="27" y="84"/>
                    </a:lnTo>
                    <a:lnTo>
                      <a:pt x="40" y="6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77" name="Freeform 34"/>
              <p:cNvSpPr>
                <a:spLocks/>
              </p:cNvSpPr>
              <p:nvPr/>
            </p:nvSpPr>
            <p:spPr bwMode="auto">
              <a:xfrm>
                <a:off x="4597400" y="2933700"/>
                <a:ext cx="63500" cy="1597025"/>
              </a:xfrm>
              <a:custGeom>
                <a:avLst/>
                <a:gdLst>
                  <a:gd name="T0" fmla="*/ 40 w 40"/>
                  <a:gd name="T1" fmla="*/ 66 h 1006"/>
                  <a:gd name="T2" fmla="*/ 19 w 40"/>
                  <a:gd name="T3" fmla="*/ 0 h 1006"/>
                  <a:gd name="T4" fmla="*/ 0 w 40"/>
                  <a:gd name="T5" fmla="*/ 66 h 1006"/>
                  <a:gd name="T6" fmla="*/ 11 w 40"/>
                  <a:gd name="T7" fmla="*/ 84 h 1006"/>
                  <a:gd name="T8" fmla="*/ 11 w 40"/>
                  <a:gd name="T9" fmla="*/ 1006 h 1006"/>
                  <a:gd name="T10" fmla="*/ 27 w 40"/>
                  <a:gd name="T11" fmla="*/ 1006 h 1006"/>
                  <a:gd name="T12" fmla="*/ 27 w 40"/>
                  <a:gd name="T13" fmla="*/ 84 h 1006"/>
                  <a:gd name="T14" fmla="*/ 40 w 40"/>
                  <a:gd name="T15" fmla="*/ 66 h 100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0" h="1006">
                    <a:moveTo>
                      <a:pt x="40" y="66"/>
                    </a:moveTo>
                    <a:lnTo>
                      <a:pt x="19" y="0"/>
                    </a:lnTo>
                    <a:lnTo>
                      <a:pt x="0" y="66"/>
                    </a:lnTo>
                    <a:lnTo>
                      <a:pt x="11" y="84"/>
                    </a:lnTo>
                    <a:lnTo>
                      <a:pt x="11" y="1006"/>
                    </a:lnTo>
                    <a:lnTo>
                      <a:pt x="27" y="1006"/>
                    </a:lnTo>
                    <a:lnTo>
                      <a:pt x="27" y="84"/>
                    </a:lnTo>
                    <a:lnTo>
                      <a:pt x="40" y="6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78" name="Freeform 35"/>
              <p:cNvSpPr>
                <a:spLocks/>
              </p:cNvSpPr>
              <p:nvPr/>
            </p:nvSpPr>
            <p:spPr bwMode="auto">
              <a:xfrm>
                <a:off x="250825" y="4378325"/>
                <a:ext cx="4425950" cy="0"/>
              </a:xfrm>
              <a:custGeom>
                <a:avLst/>
                <a:gdLst>
                  <a:gd name="T0" fmla="*/ 0 w 2788"/>
                  <a:gd name="T1" fmla="*/ 2788 w 2788"/>
                  <a:gd name="T2" fmla="*/ 0 w 2788"/>
                </a:gdLst>
                <a:ahLst/>
                <a:cxnLst>
                  <a:cxn ang="0">
                    <a:pos x="T0" y="0"/>
                  </a:cxn>
                  <a:cxn ang="0">
                    <a:pos x="T1" y="0"/>
                  </a:cxn>
                  <a:cxn ang="0">
                    <a:pos x="T2" y="0"/>
                  </a:cxn>
                </a:cxnLst>
                <a:rect l="0" t="0" r="r" b="b"/>
                <a:pathLst>
                  <a:path w="2788">
                    <a:moveTo>
                      <a:pt x="0" y="0"/>
                    </a:moveTo>
                    <a:lnTo>
                      <a:pt x="2788" y="0"/>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79" name="Line 36"/>
              <p:cNvSpPr>
                <a:spLocks noChangeShapeType="1"/>
              </p:cNvSpPr>
              <p:nvPr/>
            </p:nvSpPr>
            <p:spPr bwMode="auto">
              <a:xfrm>
                <a:off x="250825" y="4378325"/>
                <a:ext cx="4425950"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80" name="Rectangle 37"/>
              <p:cNvSpPr>
                <a:spLocks noChangeArrowheads="1"/>
              </p:cNvSpPr>
              <p:nvPr/>
            </p:nvSpPr>
            <p:spPr bwMode="auto">
              <a:xfrm>
                <a:off x="250825" y="4365625"/>
                <a:ext cx="4425950" cy="25400"/>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81" name="Freeform 38"/>
              <p:cNvSpPr>
                <a:spLocks/>
              </p:cNvSpPr>
              <p:nvPr/>
            </p:nvSpPr>
            <p:spPr bwMode="auto">
              <a:xfrm>
                <a:off x="250825" y="4365625"/>
                <a:ext cx="4425950" cy="25400"/>
              </a:xfrm>
              <a:custGeom>
                <a:avLst/>
                <a:gdLst>
                  <a:gd name="T0" fmla="*/ 0 w 2788"/>
                  <a:gd name="T1" fmla="*/ 16 h 16"/>
                  <a:gd name="T2" fmla="*/ 2788 w 2788"/>
                  <a:gd name="T3" fmla="*/ 16 h 16"/>
                  <a:gd name="T4" fmla="*/ 2788 w 2788"/>
                  <a:gd name="T5" fmla="*/ 0 h 16"/>
                  <a:gd name="T6" fmla="*/ 0 w 2788"/>
                  <a:gd name="T7" fmla="*/ 0 h 16"/>
                </a:gdLst>
                <a:ahLst/>
                <a:cxnLst>
                  <a:cxn ang="0">
                    <a:pos x="T0" y="T1"/>
                  </a:cxn>
                  <a:cxn ang="0">
                    <a:pos x="T2" y="T3"/>
                  </a:cxn>
                  <a:cxn ang="0">
                    <a:pos x="T4" y="T5"/>
                  </a:cxn>
                  <a:cxn ang="0">
                    <a:pos x="T6" y="T7"/>
                  </a:cxn>
                </a:cxnLst>
                <a:rect l="0" t="0" r="r" b="b"/>
                <a:pathLst>
                  <a:path w="2788" h="16">
                    <a:moveTo>
                      <a:pt x="0" y="16"/>
                    </a:moveTo>
                    <a:lnTo>
                      <a:pt x="2788" y="16"/>
                    </a:lnTo>
                    <a:lnTo>
                      <a:pt x="2788" y="0"/>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82" name="Freeform 39"/>
              <p:cNvSpPr>
                <a:spLocks/>
              </p:cNvSpPr>
              <p:nvPr/>
            </p:nvSpPr>
            <p:spPr bwMode="auto">
              <a:xfrm>
                <a:off x="250825" y="3252787"/>
                <a:ext cx="4425950" cy="0"/>
              </a:xfrm>
              <a:custGeom>
                <a:avLst/>
                <a:gdLst>
                  <a:gd name="T0" fmla="*/ 0 w 2788"/>
                  <a:gd name="T1" fmla="*/ 2788 w 2788"/>
                  <a:gd name="T2" fmla="*/ 0 w 2788"/>
                </a:gdLst>
                <a:ahLst/>
                <a:cxnLst>
                  <a:cxn ang="0">
                    <a:pos x="T0" y="0"/>
                  </a:cxn>
                  <a:cxn ang="0">
                    <a:pos x="T1" y="0"/>
                  </a:cxn>
                  <a:cxn ang="0">
                    <a:pos x="T2" y="0"/>
                  </a:cxn>
                </a:cxnLst>
                <a:rect l="0" t="0" r="r" b="b"/>
                <a:pathLst>
                  <a:path w="2788">
                    <a:moveTo>
                      <a:pt x="0" y="0"/>
                    </a:moveTo>
                    <a:lnTo>
                      <a:pt x="2788" y="0"/>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83" name="Freeform 40"/>
              <p:cNvSpPr>
                <a:spLocks/>
              </p:cNvSpPr>
              <p:nvPr/>
            </p:nvSpPr>
            <p:spPr bwMode="auto">
              <a:xfrm>
                <a:off x="250825" y="3252787"/>
                <a:ext cx="4425950" cy="0"/>
              </a:xfrm>
              <a:custGeom>
                <a:avLst/>
                <a:gdLst>
                  <a:gd name="T0" fmla="*/ 0 w 2788"/>
                  <a:gd name="T1" fmla="*/ 2788 w 2788"/>
                  <a:gd name="T2" fmla="*/ 0 w 2788"/>
                </a:gdLst>
                <a:ahLst/>
                <a:cxnLst>
                  <a:cxn ang="0">
                    <a:pos x="T0" y="0"/>
                  </a:cxn>
                  <a:cxn ang="0">
                    <a:pos x="T1" y="0"/>
                  </a:cxn>
                  <a:cxn ang="0">
                    <a:pos x="T2" y="0"/>
                  </a:cxn>
                </a:cxnLst>
                <a:rect l="0" t="0" r="r" b="b"/>
                <a:pathLst>
                  <a:path w="2788">
                    <a:moveTo>
                      <a:pt x="0" y="0"/>
                    </a:moveTo>
                    <a:lnTo>
                      <a:pt x="2788" y="0"/>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84" name="Rectangle 41"/>
              <p:cNvSpPr>
                <a:spLocks noChangeArrowheads="1"/>
              </p:cNvSpPr>
              <p:nvPr/>
            </p:nvSpPr>
            <p:spPr bwMode="auto">
              <a:xfrm>
                <a:off x="250825" y="3240087"/>
                <a:ext cx="4425950" cy="25400"/>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85" name="Rectangle 42"/>
              <p:cNvSpPr>
                <a:spLocks noChangeArrowheads="1"/>
              </p:cNvSpPr>
              <p:nvPr/>
            </p:nvSpPr>
            <p:spPr bwMode="auto">
              <a:xfrm>
                <a:off x="250825" y="3240087"/>
                <a:ext cx="4425950" cy="2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86" name="Oval 43"/>
              <p:cNvSpPr>
                <a:spLocks noChangeArrowheads="1"/>
              </p:cNvSpPr>
              <p:nvPr/>
            </p:nvSpPr>
            <p:spPr bwMode="auto">
              <a:xfrm>
                <a:off x="2603500" y="3200400"/>
                <a:ext cx="250825" cy="247650"/>
              </a:xfrm>
              <a:prstGeom prst="ellipse">
                <a:avLst/>
              </a:prstGeom>
              <a:solidFill>
                <a:srgbClr val="054C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87" name="Freeform 44"/>
              <p:cNvSpPr>
                <a:spLocks/>
              </p:cNvSpPr>
              <p:nvPr/>
            </p:nvSpPr>
            <p:spPr bwMode="auto">
              <a:xfrm>
                <a:off x="1982787" y="4852987"/>
                <a:ext cx="966788" cy="114300"/>
              </a:xfrm>
              <a:custGeom>
                <a:avLst/>
                <a:gdLst>
                  <a:gd name="T0" fmla="*/ 294 w 313"/>
                  <a:gd name="T1" fmla="*/ 37 h 37"/>
                  <a:gd name="T2" fmla="*/ 18 w 313"/>
                  <a:gd name="T3" fmla="*/ 37 h 37"/>
                  <a:gd name="T4" fmla="*/ 0 w 313"/>
                  <a:gd name="T5" fmla="*/ 19 h 37"/>
                  <a:gd name="T6" fmla="*/ 18 w 313"/>
                  <a:gd name="T7" fmla="*/ 0 h 37"/>
                  <a:gd name="T8" fmla="*/ 294 w 313"/>
                  <a:gd name="T9" fmla="*/ 0 h 37"/>
                  <a:gd name="T10" fmla="*/ 313 w 313"/>
                  <a:gd name="T11" fmla="*/ 19 h 37"/>
                  <a:gd name="T12" fmla="*/ 294 w 313"/>
                  <a:gd name="T13" fmla="*/ 37 h 37"/>
                </a:gdLst>
                <a:ahLst/>
                <a:cxnLst>
                  <a:cxn ang="0">
                    <a:pos x="T0" y="T1"/>
                  </a:cxn>
                  <a:cxn ang="0">
                    <a:pos x="T2" y="T3"/>
                  </a:cxn>
                  <a:cxn ang="0">
                    <a:pos x="T4" y="T5"/>
                  </a:cxn>
                  <a:cxn ang="0">
                    <a:pos x="T6" y="T7"/>
                  </a:cxn>
                  <a:cxn ang="0">
                    <a:pos x="T8" y="T9"/>
                  </a:cxn>
                  <a:cxn ang="0">
                    <a:pos x="T10" y="T11"/>
                  </a:cxn>
                  <a:cxn ang="0">
                    <a:pos x="T12" y="T13"/>
                  </a:cxn>
                </a:cxnLst>
                <a:rect l="0" t="0" r="r" b="b"/>
                <a:pathLst>
                  <a:path w="313" h="37">
                    <a:moveTo>
                      <a:pt x="294" y="37"/>
                    </a:moveTo>
                    <a:cubicBezTo>
                      <a:pt x="18" y="37"/>
                      <a:pt x="18" y="37"/>
                      <a:pt x="18" y="37"/>
                    </a:cubicBezTo>
                    <a:cubicBezTo>
                      <a:pt x="8" y="37"/>
                      <a:pt x="0" y="29"/>
                      <a:pt x="0" y="19"/>
                    </a:cubicBezTo>
                    <a:cubicBezTo>
                      <a:pt x="0" y="8"/>
                      <a:pt x="8" y="0"/>
                      <a:pt x="18" y="0"/>
                    </a:cubicBezTo>
                    <a:cubicBezTo>
                      <a:pt x="294" y="0"/>
                      <a:pt x="294" y="0"/>
                      <a:pt x="294" y="0"/>
                    </a:cubicBezTo>
                    <a:cubicBezTo>
                      <a:pt x="304" y="0"/>
                      <a:pt x="313" y="8"/>
                      <a:pt x="313" y="19"/>
                    </a:cubicBezTo>
                    <a:cubicBezTo>
                      <a:pt x="313" y="29"/>
                      <a:pt x="304" y="37"/>
                      <a:pt x="294" y="37"/>
                    </a:cubicBezTo>
                  </a:path>
                </a:pathLst>
              </a:custGeom>
              <a:solidFill>
                <a:srgbClr val="D2D2D2"/>
              </a:solidFill>
              <a:ln>
                <a:noFill/>
              </a:ln>
            </p:spPr>
            <p:txBody>
              <a:bodyPr vert="horz" wrap="square" lIns="91440" tIns="45720" rIns="91440" bIns="45720" numCol="1" anchor="t" anchorCtr="0" compatLnSpc="1">
                <a:prstTxWarp prst="textNoShape">
                  <a:avLst/>
                </a:prstTxWarp>
              </a:bodyPr>
              <a:lstStyle/>
              <a:p>
                <a:endParaRPr lang="en-US"/>
              </a:p>
            </p:txBody>
          </p:sp>
          <p:sp>
            <p:nvSpPr>
              <p:cNvPr id="488" name="Freeform 45"/>
              <p:cNvSpPr>
                <a:spLocks/>
              </p:cNvSpPr>
              <p:nvPr/>
            </p:nvSpPr>
            <p:spPr bwMode="auto">
              <a:xfrm>
                <a:off x="2084387" y="4875212"/>
                <a:ext cx="179388" cy="36513"/>
              </a:xfrm>
              <a:custGeom>
                <a:avLst/>
                <a:gdLst>
                  <a:gd name="T0" fmla="*/ 0 w 58"/>
                  <a:gd name="T1" fmla="*/ 0 h 12"/>
                  <a:gd name="T2" fmla="*/ 0 w 58"/>
                  <a:gd name="T3" fmla="*/ 7 h 12"/>
                  <a:gd name="T4" fmla="*/ 5 w 58"/>
                  <a:gd name="T5" fmla="*/ 12 h 12"/>
                  <a:gd name="T6" fmla="*/ 58 w 58"/>
                  <a:gd name="T7" fmla="*/ 12 h 12"/>
                  <a:gd name="T8" fmla="*/ 58 w 58"/>
                  <a:gd name="T9" fmla="*/ 5 h 12"/>
                  <a:gd name="T10" fmla="*/ 5 w 58"/>
                  <a:gd name="T11" fmla="*/ 5 h 12"/>
                  <a:gd name="T12" fmla="*/ 0 w 58"/>
                  <a:gd name="T13" fmla="*/ 0 h 12"/>
                </a:gdLst>
                <a:ahLst/>
                <a:cxnLst>
                  <a:cxn ang="0">
                    <a:pos x="T0" y="T1"/>
                  </a:cxn>
                  <a:cxn ang="0">
                    <a:pos x="T2" y="T3"/>
                  </a:cxn>
                  <a:cxn ang="0">
                    <a:pos x="T4" y="T5"/>
                  </a:cxn>
                  <a:cxn ang="0">
                    <a:pos x="T6" y="T7"/>
                  </a:cxn>
                  <a:cxn ang="0">
                    <a:pos x="T8" y="T9"/>
                  </a:cxn>
                  <a:cxn ang="0">
                    <a:pos x="T10" y="T11"/>
                  </a:cxn>
                  <a:cxn ang="0">
                    <a:pos x="T12" y="T13"/>
                  </a:cxn>
                </a:cxnLst>
                <a:rect l="0" t="0" r="r" b="b"/>
                <a:pathLst>
                  <a:path w="58" h="12">
                    <a:moveTo>
                      <a:pt x="0" y="0"/>
                    </a:moveTo>
                    <a:cubicBezTo>
                      <a:pt x="0" y="7"/>
                      <a:pt x="0" y="7"/>
                      <a:pt x="0" y="7"/>
                    </a:cubicBezTo>
                    <a:cubicBezTo>
                      <a:pt x="0" y="11"/>
                      <a:pt x="5" y="12"/>
                      <a:pt x="5" y="12"/>
                    </a:cubicBezTo>
                    <a:cubicBezTo>
                      <a:pt x="58" y="12"/>
                      <a:pt x="58" y="12"/>
                      <a:pt x="58" y="12"/>
                    </a:cubicBezTo>
                    <a:cubicBezTo>
                      <a:pt x="58" y="5"/>
                      <a:pt x="58" y="5"/>
                      <a:pt x="58" y="5"/>
                    </a:cubicBezTo>
                    <a:cubicBezTo>
                      <a:pt x="5" y="5"/>
                      <a:pt x="5" y="5"/>
                      <a:pt x="5" y="5"/>
                    </a:cubicBezTo>
                    <a:cubicBezTo>
                      <a:pt x="5" y="5"/>
                      <a:pt x="0" y="5"/>
                      <a:pt x="0" y="0"/>
                    </a:cubicBezTo>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89" name="Freeform 46"/>
              <p:cNvSpPr>
                <a:spLocks/>
              </p:cNvSpPr>
              <p:nvPr/>
            </p:nvSpPr>
            <p:spPr bwMode="auto">
              <a:xfrm>
                <a:off x="2081212" y="4732337"/>
                <a:ext cx="182563" cy="157163"/>
              </a:xfrm>
              <a:custGeom>
                <a:avLst/>
                <a:gdLst>
                  <a:gd name="T0" fmla="*/ 59 w 59"/>
                  <a:gd name="T1" fmla="*/ 0 h 51"/>
                  <a:gd name="T2" fmla="*/ 59 w 59"/>
                  <a:gd name="T3" fmla="*/ 51 h 51"/>
                  <a:gd name="T4" fmla="*/ 6 w 59"/>
                  <a:gd name="T5" fmla="*/ 51 h 51"/>
                  <a:gd name="T6" fmla="*/ 1 w 59"/>
                  <a:gd name="T7" fmla="*/ 46 h 51"/>
                  <a:gd name="T8" fmla="*/ 1 w 59"/>
                  <a:gd name="T9" fmla="*/ 36 h 51"/>
                  <a:gd name="T10" fmla="*/ 7 w 59"/>
                  <a:gd name="T11" fmla="*/ 28 h 51"/>
                  <a:gd name="T12" fmla="*/ 22 w 59"/>
                  <a:gd name="T13" fmla="*/ 10 h 51"/>
                  <a:gd name="T14" fmla="*/ 26 w 59"/>
                  <a:gd name="T15" fmla="*/ 0 h 5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9" h="51">
                    <a:moveTo>
                      <a:pt x="59" y="0"/>
                    </a:moveTo>
                    <a:cubicBezTo>
                      <a:pt x="59" y="51"/>
                      <a:pt x="59" y="51"/>
                      <a:pt x="59" y="51"/>
                    </a:cubicBezTo>
                    <a:cubicBezTo>
                      <a:pt x="6" y="51"/>
                      <a:pt x="6" y="51"/>
                      <a:pt x="6" y="51"/>
                    </a:cubicBezTo>
                    <a:cubicBezTo>
                      <a:pt x="6" y="51"/>
                      <a:pt x="1" y="51"/>
                      <a:pt x="1" y="46"/>
                    </a:cubicBezTo>
                    <a:cubicBezTo>
                      <a:pt x="1" y="36"/>
                      <a:pt x="1" y="36"/>
                      <a:pt x="1" y="36"/>
                    </a:cubicBezTo>
                    <a:cubicBezTo>
                      <a:pt x="1" y="36"/>
                      <a:pt x="0" y="32"/>
                      <a:pt x="7" y="28"/>
                    </a:cubicBezTo>
                    <a:cubicBezTo>
                      <a:pt x="12" y="25"/>
                      <a:pt x="21" y="14"/>
                      <a:pt x="22" y="10"/>
                    </a:cubicBezTo>
                    <a:cubicBezTo>
                      <a:pt x="26" y="0"/>
                      <a:pt x="26" y="0"/>
                      <a:pt x="26" y="0"/>
                    </a:cubicBezTo>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90" name="Freeform 47"/>
              <p:cNvSpPr>
                <a:spLocks/>
              </p:cNvSpPr>
              <p:nvPr/>
            </p:nvSpPr>
            <p:spPr bwMode="auto">
              <a:xfrm>
                <a:off x="2166937" y="4732337"/>
                <a:ext cx="96838" cy="157163"/>
              </a:xfrm>
              <a:custGeom>
                <a:avLst/>
                <a:gdLst>
                  <a:gd name="T0" fmla="*/ 29 w 31"/>
                  <a:gd name="T1" fmla="*/ 0 h 51"/>
                  <a:gd name="T2" fmla="*/ 21 w 31"/>
                  <a:gd name="T3" fmla="*/ 10 h 51"/>
                  <a:gd name="T4" fmla="*/ 6 w 31"/>
                  <a:gd name="T5" fmla="*/ 28 h 51"/>
                  <a:gd name="T6" fmla="*/ 1 w 31"/>
                  <a:gd name="T7" fmla="*/ 36 h 51"/>
                  <a:gd name="T8" fmla="*/ 1 w 31"/>
                  <a:gd name="T9" fmla="*/ 46 h 51"/>
                  <a:gd name="T10" fmla="*/ 5 w 31"/>
                  <a:gd name="T11" fmla="*/ 51 h 51"/>
                  <a:gd name="T12" fmla="*/ 31 w 31"/>
                  <a:gd name="T13" fmla="*/ 51 h 51"/>
                  <a:gd name="T14" fmla="*/ 31 w 31"/>
                  <a:gd name="T15" fmla="*/ 0 h 5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1" h="51">
                    <a:moveTo>
                      <a:pt x="29" y="0"/>
                    </a:moveTo>
                    <a:cubicBezTo>
                      <a:pt x="21" y="10"/>
                      <a:pt x="21" y="10"/>
                      <a:pt x="21" y="10"/>
                    </a:cubicBezTo>
                    <a:cubicBezTo>
                      <a:pt x="20" y="14"/>
                      <a:pt x="11" y="25"/>
                      <a:pt x="6" y="28"/>
                    </a:cubicBezTo>
                    <a:cubicBezTo>
                      <a:pt x="0" y="32"/>
                      <a:pt x="1" y="36"/>
                      <a:pt x="1" y="36"/>
                    </a:cubicBezTo>
                    <a:cubicBezTo>
                      <a:pt x="1" y="46"/>
                      <a:pt x="1" y="46"/>
                      <a:pt x="1" y="46"/>
                    </a:cubicBezTo>
                    <a:cubicBezTo>
                      <a:pt x="1" y="51"/>
                      <a:pt x="5" y="51"/>
                      <a:pt x="5" y="51"/>
                    </a:cubicBezTo>
                    <a:cubicBezTo>
                      <a:pt x="31" y="51"/>
                      <a:pt x="31" y="51"/>
                      <a:pt x="31" y="51"/>
                    </a:cubicBezTo>
                    <a:cubicBezTo>
                      <a:pt x="31" y="0"/>
                      <a:pt x="31" y="0"/>
                      <a:pt x="31" y="0"/>
                    </a:cubicBezTo>
                  </a:path>
                </a:pathLst>
              </a:custGeom>
              <a:solidFill>
                <a:srgbClr val="4B4B4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91" name="Freeform 48"/>
              <p:cNvSpPr>
                <a:spLocks/>
              </p:cNvSpPr>
              <p:nvPr/>
            </p:nvSpPr>
            <p:spPr bwMode="auto">
              <a:xfrm>
                <a:off x="2665412" y="4875212"/>
                <a:ext cx="179388" cy="36513"/>
              </a:xfrm>
              <a:custGeom>
                <a:avLst/>
                <a:gdLst>
                  <a:gd name="T0" fmla="*/ 58 w 58"/>
                  <a:gd name="T1" fmla="*/ 0 h 12"/>
                  <a:gd name="T2" fmla="*/ 58 w 58"/>
                  <a:gd name="T3" fmla="*/ 7 h 12"/>
                  <a:gd name="T4" fmla="*/ 53 w 58"/>
                  <a:gd name="T5" fmla="*/ 12 h 12"/>
                  <a:gd name="T6" fmla="*/ 0 w 58"/>
                  <a:gd name="T7" fmla="*/ 12 h 12"/>
                  <a:gd name="T8" fmla="*/ 0 w 58"/>
                  <a:gd name="T9" fmla="*/ 5 h 12"/>
                  <a:gd name="T10" fmla="*/ 53 w 58"/>
                  <a:gd name="T11" fmla="*/ 5 h 12"/>
                  <a:gd name="T12" fmla="*/ 58 w 58"/>
                  <a:gd name="T13" fmla="*/ 0 h 12"/>
                </a:gdLst>
                <a:ahLst/>
                <a:cxnLst>
                  <a:cxn ang="0">
                    <a:pos x="T0" y="T1"/>
                  </a:cxn>
                  <a:cxn ang="0">
                    <a:pos x="T2" y="T3"/>
                  </a:cxn>
                  <a:cxn ang="0">
                    <a:pos x="T4" y="T5"/>
                  </a:cxn>
                  <a:cxn ang="0">
                    <a:pos x="T6" y="T7"/>
                  </a:cxn>
                  <a:cxn ang="0">
                    <a:pos x="T8" y="T9"/>
                  </a:cxn>
                  <a:cxn ang="0">
                    <a:pos x="T10" y="T11"/>
                  </a:cxn>
                  <a:cxn ang="0">
                    <a:pos x="T12" y="T13"/>
                  </a:cxn>
                </a:cxnLst>
                <a:rect l="0" t="0" r="r" b="b"/>
                <a:pathLst>
                  <a:path w="58" h="12">
                    <a:moveTo>
                      <a:pt x="58" y="0"/>
                    </a:moveTo>
                    <a:cubicBezTo>
                      <a:pt x="58" y="7"/>
                      <a:pt x="58" y="7"/>
                      <a:pt x="58" y="7"/>
                    </a:cubicBezTo>
                    <a:cubicBezTo>
                      <a:pt x="58" y="11"/>
                      <a:pt x="53" y="12"/>
                      <a:pt x="53" y="12"/>
                    </a:cubicBezTo>
                    <a:cubicBezTo>
                      <a:pt x="0" y="12"/>
                      <a:pt x="0" y="12"/>
                      <a:pt x="0" y="12"/>
                    </a:cubicBezTo>
                    <a:cubicBezTo>
                      <a:pt x="0" y="5"/>
                      <a:pt x="0" y="5"/>
                      <a:pt x="0" y="5"/>
                    </a:cubicBezTo>
                    <a:cubicBezTo>
                      <a:pt x="53" y="5"/>
                      <a:pt x="53" y="5"/>
                      <a:pt x="53" y="5"/>
                    </a:cubicBezTo>
                    <a:cubicBezTo>
                      <a:pt x="53" y="5"/>
                      <a:pt x="58" y="5"/>
                      <a:pt x="58" y="0"/>
                    </a:cubicBezTo>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92" name="Freeform 49"/>
              <p:cNvSpPr>
                <a:spLocks/>
              </p:cNvSpPr>
              <p:nvPr/>
            </p:nvSpPr>
            <p:spPr bwMode="auto">
              <a:xfrm>
                <a:off x="2665412" y="4732337"/>
                <a:ext cx="182563" cy="157163"/>
              </a:xfrm>
              <a:custGeom>
                <a:avLst/>
                <a:gdLst>
                  <a:gd name="T0" fmla="*/ 0 w 59"/>
                  <a:gd name="T1" fmla="*/ 0 h 51"/>
                  <a:gd name="T2" fmla="*/ 0 w 59"/>
                  <a:gd name="T3" fmla="*/ 51 h 51"/>
                  <a:gd name="T4" fmla="*/ 53 w 59"/>
                  <a:gd name="T5" fmla="*/ 51 h 51"/>
                  <a:gd name="T6" fmla="*/ 58 w 59"/>
                  <a:gd name="T7" fmla="*/ 46 h 51"/>
                  <a:gd name="T8" fmla="*/ 58 w 59"/>
                  <a:gd name="T9" fmla="*/ 36 h 51"/>
                  <a:gd name="T10" fmla="*/ 52 w 59"/>
                  <a:gd name="T11" fmla="*/ 28 h 51"/>
                  <a:gd name="T12" fmla="*/ 37 w 59"/>
                  <a:gd name="T13" fmla="*/ 10 h 51"/>
                  <a:gd name="T14" fmla="*/ 33 w 59"/>
                  <a:gd name="T15" fmla="*/ 0 h 5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9" h="51">
                    <a:moveTo>
                      <a:pt x="0" y="0"/>
                    </a:moveTo>
                    <a:cubicBezTo>
                      <a:pt x="0" y="51"/>
                      <a:pt x="0" y="51"/>
                      <a:pt x="0" y="51"/>
                    </a:cubicBezTo>
                    <a:cubicBezTo>
                      <a:pt x="53" y="51"/>
                      <a:pt x="53" y="51"/>
                      <a:pt x="53" y="51"/>
                    </a:cubicBezTo>
                    <a:cubicBezTo>
                      <a:pt x="53" y="51"/>
                      <a:pt x="58" y="51"/>
                      <a:pt x="58" y="46"/>
                    </a:cubicBezTo>
                    <a:cubicBezTo>
                      <a:pt x="58" y="36"/>
                      <a:pt x="58" y="36"/>
                      <a:pt x="58" y="36"/>
                    </a:cubicBezTo>
                    <a:cubicBezTo>
                      <a:pt x="58" y="36"/>
                      <a:pt x="59" y="32"/>
                      <a:pt x="52" y="28"/>
                    </a:cubicBezTo>
                    <a:cubicBezTo>
                      <a:pt x="47" y="25"/>
                      <a:pt x="38" y="14"/>
                      <a:pt x="37" y="10"/>
                    </a:cubicBezTo>
                    <a:cubicBezTo>
                      <a:pt x="33" y="0"/>
                      <a:pt x="33" y="0"/>
                      <a:pt x="33" y="0"/>
                    </a:cubicBezTo>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93" name="Freeform 50"/>
              <p:cNvSpPr>
                <a:spLocks/>
              </p:cNvSpPr>
              <p:nvPr/>
            </p:nvSpPr>
            <p:spPr bwMode="auto">
              <a:xfrm>
                <a:off x="2665412" y="4875212"/>
                <a:ext cx="179388" cy="36513"/>
              </a:xfrm>
              <a:custGeom>
                <a:avLst/>
                <a:gdLst>
                  <a:gd name="T0" fmla="*/ 58 w 58"/>
                  <a:gd name="T1" fmla="*/ 0 h 12"/>
                  <a:gd name="T2" fmla="*/ 58 w 58"/>
                  <a:gd name="T3" fmla="*/ 7 h 12"/>
                  <a:gd name="T4" fmla="*/ 53 w 58"/>
                  <a:gd name="T5" fmla="*/ 12 h 12"/>
                  <a:gd name="T6" fmla="*/ 0 w 58"/>
                  <a:gd name="T7" fmla="*/ 12 h 12"/>
                  <a:gd name="T8" fmla="*/ 0 w 58"/>
                  <a:gd name="T9" fmla="*/ 5 h 12"/>
                  <a:gd name="T10" fmla="*/ 53 w 58"/>
                  <a:gd name="T11" fmla="*/ 5 h 12"/>
                  <a:gd name="T12" fmla="*/ 58 w 58"/>
                  <a:gd name="T13" fmla="*/ 0 h 12"/>
                </a:gdLst>
                <a:ahLst/>
                <a:cxnLst>
                  <a:cxn ang="0">
                    <a:pos x="T0" y="T1"/>
                  </a:cxn>
                  <a:cxn ang="0">
                    <a:pos x="T2" y="T3"/>
                  </a:cxn>
                  <a:cxn ang="0">
                    <a:pos x="T4" y="T5"/>
                  </a:cxn>
                  <a:cxn ang="0">
                    <a:pos x="T6" y="T7"/>
                  </a:cxn>
                  <a:cxn ang="0">
                    <a:pos x="T8" y="T9"/>
                  </a:cxn>
                  <a:cxn ang="0">
                    <a:pos x="T10" y="T11"/>
                  </a:cxn>
                  <a:cxn ang="0">
                    <a:pos x="T12" y="T13"/>
                  </a:cxn>
                </a:cxnLst>
                <a:rect l="0" t="0" r="r" b="b"/>
                <a:pathLst>
                  <a:path w="58" h="12">
                    <a:moveTo>
                      <a:pt x="58" y="0"/>
                    </a:moveTo>
                    <a:cubicBezTo>
                      <a:pt x="58" y="7"/>
                      <a:pt x="58" y="7"/>
                      <a:pt x="58" y="7"/>
                    </a:cubicBezTo>
                    <a:cubicBezTo>
                      <a:pt x="58" y="11"/>
                      <a:pt x="53" y="12"/>
                      <a:pt x="53" y="12"/>
                    </a:cubicBezTo>
                    <a:cubicBezTo>
                      <a:pt x="0" y="12"/>
                      <a:pt x="0" y="12"/>
                      <a:pt x="0" y="12"/>
                    </a:cubicBezTo>
                    <a:cubicBezTo>
                      <a:pt x="0" y="5"/>
                      <a:pt x="0" y="5"/>
                      <a:pt x="0" y="5"/>
                    </a:cubicBezTo>
                    <a:cubicBezTo>
                      <a:pt x="53" y="5"/>
                      <a:pt x="53" y="5"/>
                      <a:pt x="53" y="5"/>
                    </a:cubicBezTo>
                    <a:cubicBezTo>
                      <a:pt x="53" y="5"/>
                      <a:pt x="58" y="5"/>
                      <a:pt x="58" y="0"/>
                    </a:cubicBezTo>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94" name="Freeform 51"/>
              <p:cNvSpPr>
                <a:spLocks/>
              </p:cNvSpPr>
              <p:nvPr/>
            </p:nvSpPr>
            <p:spPr bwMode="auto">
              <a:xfrm>
                <a:off x="2665412" y="4732337"/>
                <a:ext cx="182563" cy="157163"/>
              </a:xfrm>
              <a:custGeom>
                <a:avLst/>
                <a:gdLst>
                  <a:gd name="T0" fmla="*/ 52 w 59"/>
                  <a:gd name="T1" fmla="*/ 28 h 51"/>
                  <a:gd name="T2" fmla="*/ 37 w 59"/>
                  <a:gd name="T3" fmla="*/ 10 h 51"/>
                  <a:gd name="T4" fmla="*/ 33 w 59"/>
                  <a:gd name="T5" fmla="*/ 0 h 51"/>
                  <a:gd name="T6" fmla="*/ 31 w 59"/>
                  <a:gd name="T7" fmla="*/ 0 h 51"/>
                  <a:gd name="T8" fmla="*/ 25 w 59"/>
                  <a:gd name="T9" fmla="*/ 10 h 51"/>
                  <a:gd name="T10" fmla="*/ 40 w 59"/>
                  <a:gd name="T11" fmla="*/ 28 h 51"/>
                  <a:gd name="T12" fmla="*/ 45 w 59"/>
                  <a:gd name="T13" fmla="*/ 36 h 51"/>
                  <a:gd name="T14" fmla="*/ 45 w 59"/>
                  <a:gd name="T15" fmla="*/ 46 h 51"/>
                  <a:gd name="T16" fmla="*/ 41 w 59"/>
                  <a:gd name="T17" fmla="*/ 51 h 51"/>
                  <a:gd name="T18" fmla="*/ 0 w 59"/>
                  <a:gd name="T19" fmla="*/ 51 h 51"/>
                  <a:gd name="T20" fmla="*/ 0 w 59"/>
                  <a:gd name="T21" fmla="*/ 51 h 51"/>
                  <a:gd name="T22" fmla="*/ 53 w 59"/>
                  <a:gd name="T23" fmla="*/ 51 h 51"/>
                  <a:gd name="T24" fmla="*/ 58 w 59"/>
                  <a:gd name="T25" fmla="*/ 46 h 51"/>
                  <a:gd name="T26" fmla="*/ 58 w 59"/>
                  <a:gd name="T27" fmla="*/ 36 h 51"/>
                  <a:gd name="T28" fmla="*/ 52 w 59"/>
                  <a:gd name="T29" fmla="*/ 28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9" h="51">
                    <a:moveTo>
                      <a:pt x="52" y="28"/>
                    </a:moveTo>
                    <a:cubicBezTo>
                      <a:pt x="47" y="25"/>
                      <a:pt x="38" y="14"/>
                      <a:pt x="37" y="10"/>
                    </a:cubicBezTo>
                    <a:cubicBezTo>
                      <a:pt x="33" y="0"/>
                      <a:pt x="33" y="0"/>
                      <a:pt x="33" y="0"/>
                    </a:cubicBezTo>
                    <a:cubicBezTo>
                      <a:pt x="31" y="0"/>
                      <a:pt x="31" y="0"/>
                      <a:pt x="31" y="0"/>
                    </a:cubicBezTo>
                    <a:cubicBezTo>
                      <a:pt x="25" y="10"/>
                      <a:pt x="25" y="10"/>
                      <a:pt x="25" y="10"/>
                    </a:cubicBezTo>
                    <a:cubicBezTo>
                      <a:pt x="26" y="14"/>
                      <a:pt x="35" y="25"/>
                      <a:pt x="40" y="28"/>
                    </a:cubicBezTo>
                    <a:cubicBezTo>
                      <a:pt x="46" y="32"/>
                      <a:pt x="45" y="36"/>
                      <a:pt x="45" y="36"/>
                    </a:cubicBezTo>
                    <a:cubicBezTo>
                      <a:pt x="45" y="46"/>
                      <a:pt x="45" y="46"/>
                      <a:pt x="45" y="46"/>
                    </a:cubicBezTo>
                    <a:cubicBezTo>
                      <a:pt x="45" y="51"/>
                      <a:pt x="41" y="51"/>
                      <a:pt x="41" y="51"/>
                    </a:cubicBezTo>
                    <a:cubicBezTo>
                      <a:pt x="0" y="51"/>
                      <a:pt x="0" y="51"/>
                      <a:pt x="0" y="51"/>
                    </a:cubicBezTo>
                    <a:cubicBezTo>
                      <a:pt x="0" y="51"/>
                      <a:pt x="0" y="51"/>
                      <a:pt x="0" y="51"/>
                    </a:cubicBezTo>
                    <a:cubicBezTo>
                      <a:pt x="53" y="51"/>
                      <a:pt x="53" y="51"/>
                      <a:pt x="53" y="51"/>
                    </a:cubicBezTo>
                    <a:cubicBezTo>
                      <a:pt x="53" y="51"/>
                      <a:pt x="58" y="51"/>
                      <a:pt x="58" y="46"/>
                    </a:cubicBezTo>
                    <a:cubicBezTo>
                      <a:pt x="58" y="36"/>
                      <a:pt x="58" y="36"/>
                      <a:pt x="58" y="36"/>
                    </a:cubicBezTo>
                    <a:cubicBezTo>
                      <a:pt x="58" y="36"/>
                      <a:pt x="59" y="32"/>
                      <a:pt x="52" y="28"/>
                    </a:cubicBezTo>
                  </a:path>
                </a:pathLst>
              </a:custGeom>
              <a:solidFill>
                <a:srgbClr val="4B4B4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95" name="Freeform 52"/>
              <p:cNvSpPr>
                <a:spLocks/>
              </p:cNvSpPr>
              <p:nvPr/>
            </p:nvSpPr>
            <p:spPr bwMode="auto">
              <a:xfrm>
                <a:off x="2028825" y="3163887"/>
                <a:ext cx="887413" cy="693738"/>
              </a:xfrm>
              <a:custGeom>
                <a:avLst/>
                <a:gdLst>
                  <a:gd name="T0" fmla="*/ 216 w 287"/>
                  <a:gd name="T1" fmla="*/ 224 h 224"/>
                  <a:gd name="T2" fmla="*/ 67 w 287"/>
                  <a:gd name="T3" fmla="*/ 224 h 224"/>
                  <a:gd name="T4" fmla="*/ 67 w 287"/>
                  <a:gd name="T5" fmla="*/ 160 h 224"/>
                  <a:gd name="T6" fmla="*/ 21 w 287"/>
                  <a:gd name="T7" fmla="*/ 50 h 224"/>
                  <a:gd name="T8" fmla="*/ 101 w 287"/>
                  <a:gd name="T9" fmla="*/ 0 h 224"/>
                  <a:gd name="T10" fmla="*/ 181 w 287"/>
                  <a:gd name="T11" fmla="*/ 0 h 224"/>
                  <a:gd name="T12" fmla="*/ 261 w 287"/>
                  <a:gd name="T13" fmla="*/ 50 h 224"/>
                  <a:gd name="T14" fmla="*/ 216 w 287"/>
                  <a:gd name="T15" fmla="*/ 160 h 224"/>
                  <a:gd name="T16" fmla="*/ 216 w 287"/>
                  <a:gd name="T17" fmla="*/ 224 h 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87" h="224">
                    <a:moveTo>
                      <a:pt x="216" y="224"/>
                    </a:moveTo>
                    <a:cubicBezTo>
                      <a:pt x="67" y="224"/>
                      <a:pt x="67" y="224"/>
                      <a:pt x="67" y="224"/>
                    </a:cubicBezTo>
                    <a:cubicBezTo>
                      <a:pt x="67" y="160"/>
                      <a:pt x="67" y="160"/>
                      <a:pt x="67" y="160"/>
                    </a:cubicBezTo>
                    <a:cubicBezTo>
                      <a:pt x="67" y="160"/>
                      <a:pt x="0" y="77"/>
                      <a:pt x="21" y="50"/>
                    </a:cubicBezTo>
                    <a:cubicBezTo>
                      <a:pt x="55" y="4"/>
                      <a:pt x="101" y="0"/>
                      <a:pt x="101" y="0"/>
                    </a:cubicBezTo>
                    <a:cubicBezTo>
                      <a:pt x="181" y="0"/>
                      <a:pt x="181" y="0"/>
                      <a:pt x="181" y="0"/>
                    </a:cubicBezTo>
                    <a:cubicBezTo>
                      <a:pt x="181" y="0"/>
                      <a:pt x="217" y="5"/>
                      <a:pt x="261" y="50"/>
                    </a:cubicBezTo>
                    <a:cubicBezTo>
                      <a:pt x="287" y="75"/>
                      <a:pt x="216" y="160"/>
                      <a:pt x="216" y="160"/>
                    </a:cubicBezTo>
                    <a:cubicBezTo>
                      <a:pt x="216" y="224"/>
                      <a:pt x="216" y="224"/>
                      <a:pt x="216" y="224"/>
                    </a:cubicBezTo>
                  </a:path>
                </a:pathLst>
              </a:custGeom>
              <a:solidFill>
                <a:srgbClr val="054C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96" name="Freeform 53"/>
              <p:cNvSpPr>
                <a:spLocks/>
              </p:cNvSpPr>
              <p:nvPr/>
            </p:nvSpPr>
            <p:spPr bwMode="auto">
              <a:xfrm>
                <a:off x="2393950" y="3163887"/>
                <a:ext cx="144463" cy="254000"/>
              </a:xfrm>
              <a:custGeom>
                <a:avLst/>
                <a:gdLst>
                  <a:gd name="T0" fmla="*/ 44 w 91"/>
                  <a:gd name="T1" fmla="*/ 160 h 160"/>
                  <a:gd name="T2" fmla="*/ 0 w 91"/>
                  <a:gd name="T3" fmla="*/ 0 h 160"/>
                  <a:gd name="T4" fmla="*/ 91 w 91"/>
                  <a:gd name="T5" fmla="*/ 0 h 160"/>
                  <a:gd name="T6" fmla="*/ 44 w 91"/>
                  <a:gd name="T7" fmla="*/ 160 h 160"/>
                </a:gdLst>
                <a:ahLst/>
                <a:cxnLst>
                  <a:cxn ang="0">
                    <a:pos x="T0" y="T1"/>
                  </a:cxn>
                  <a:cxn ang="0">
                    <a:pos x="T2" y="T3"/>
                  </a:cxn>
                  <a:cxn ang="0">
                    <a:pos x="T4" y="T5"/>
                  </a:cxn>
                  <a:cxn ang="0">
                    <a:pos x="T6" y="T7"/>
                  </a:cxn>
                </a:cxnLst>
                <a:rect l="0" t="0" r="r" b="b"/>
                <a:pathLst>
                  <a:path w="91" h="160">
                    <a:moveTo>
                      <a:pt x="44" y="160"/>
                    </a:moveTo>
                    <a:lnTo>
                      <a:pt x="0" y="0"/>
                    </a:lnTo>
                    <a:lnTo>
                      <a:pt x="91" y="0"/>
                    </a:lnTo>
                    <a:lnTo>
                      <a:pt x="44" y="16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97" name="Freeform 54"/>
              <p:cNvSpPr>
                <a:spLocks/>
              </p:cNvSpPr>
              <p:nvPr/>
            </p:nvSpPr>
            <p:spPr bwMode="auto">
              <a:xfrm>
                <a:off x="2133600" y="3857625"/>
                <a:ext cx="665163" cy="930275"/>
              </a:xfrm>
              <a:custGeom>
                <a:avLst/>
                <a:gdLst>
                  <a:gd name="T0" fmla="*/ 0 w 215"/>
                  <a:gd name="T1" fmla="*/ 300 h 300"/>
                  <a:gd name="T2" fmla="*/ 46 w 215"/>
                  <a:gd name="T3" fmla="*/ 300 h 300"/>
                  <a:gd name="T4" fmla="*/ 100 w 215"/>
                  <a:gd name="T5" fmla="*/ 69 h 300"/>
                  <a:gd name="T6" fmla="*/ 107 w 215"/>
                  <a:gd name="T7" fmla="*/ 67 h 300"/>
                  <a:gd name="T8" fmla="*/ 115 w 215"/>
                  <a:gd name="T9" fmla="*/ 69 h 300"/>
                  <a:gd name="T10" fmla="*/ 168 w 215"/>
                  <a:gd name="T11" fmla="*/ 300 h 300"/>
                  <a:gd name="T12" fmla="*/ 215 w 215"/>
                  <a:gd name="T13" fmla="*/ 300 h 300"/>
                  <a:gd name="T14" fmla="*/ 182 w 215"/>
                  <a:gd name="T15" fmla="*/ 0 h 300"/>
                  <a:gd name="T16" fmla="*/ 33 w 215"/>
                  <a:gd name="T17" fmla="*/ 0 h 300"/>
                  <a:gd name="T18" fmla="*/ 0 w 215"/>
                  <a:gd name="T19" fmla="*/ 300 h 3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15" h="300">
                    <a:moveTo>
                      <a:pt x="0" y="300"/>
                    </a:moveTo>
                    <a:cubicBezTo>
                      <a:pt x="46" y="300"/>
                      <a:pt x="46" y="300"/>
                      <a:pt x="46" y="300"/>
                    </a:cubicBezTo>
                    <a:cubicBezTo>
                      <a:pt x="100" y="69"/>
                      <a:pt x="100" y="69"/>
                      <a:pt x="100" y="69"/>
                    </a:cubicBezTo>
                    <a:cubicBezTo>
                      <a:pt x="104" y="67"/>
                      <a:pt x="106" y="67"/>
                      <a:pt x="107" y="67"/>
                    </a:cubicBezTo>
                    <a:cubicBezTo>
                      <a:pt x="108" y="67"/>
                      <a:pt x="109" y="68"/>
                      <a:pt x="115" y="69"/>
                    </a:cubicBezTo>
                    <a:cubicBezTo>
                      <a:pt x="168" y="300"/>
                      <a:pt x="168" y="300"/>
                      <a:pt x="168" y="300"/>
                    </a:cubicBezTo>
                    <a:cubicBezTo>
                      <a:pt x="215" y="300"/>
                      <a:pt x="215" y="300"/>
                      <a:pt x="215" y="300"/>
                    </a:cubicBezTo>
                    <a:cubicBezTo>
                      <a:pt x="182" y="0"/>
                      <a:pt x="182" y="0"/>
                      <a:pt x="182" y="0"/>
                    </a:cubicBezTo>
                    <a:cubicBezTo>
                      <a:pt x="33" y="0"/>
                      <a:pt x="33" y="0"/>
                      <a:pt x="33" y="0"/>
                    </a:cubicBezTo>
                    <a:lnTo>
                      <a:pt x="0" y="300"/>
                    </a:lnTo>
                    <a:close/>
                  </a:path>
                </a:pathLst>
              </a:custGeom>
              <a:solidFill>
                <a:srgbClr val="054C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98" name="Freeform 55"/>
              <p:cNvSpPr>
                <a:spLocks/>
              </p:cNvSpPr>
              <p:nvPr/>
            </p:nvSpPr>
            <p:spPr bwMode="auto">
              <a:xfrm>
                <a:off x="2276475" y="4065587"/>
                <a:ext cx="187325" cy="722313"/>
              </a:xfrm>
              <a:custGeom>
                <a:avLst/>
                <a:gdLst>
                  <a:gd name="T0" fmla="*/ 61 w 61"/>
                  <a:gd name="T1" fmla="*/ 0 h 233"/>
                  <a:gd name="T2" fmla="*/ 55 w 61"/>
                  <a:gd name="T3" fmla="*/ 0 h 233"/>
                  <a:gd name="T4" fmla="*/ 44 w 61"/>
                  <a:gd name="T5" fmla="*/ 2 h 233"/>
                  <a:gd name="T6" fmla="*/ 0 w 61"/>
                  <a:gd name="T7" fmla="*/ 233 h 233"/>
                  <a:gd name="T8" fmla="*/ 54 w 61"/>
                  <a:gd name="T9" fmla="*/ 2 h 233"/>
                  <a:gd name="T10" fmla="*/ 61 w 61"/>
                  <a:gd name="T11" fmla="*/ 0 h 233"/>
                </a:gdLst>
                <a:ahLst/>
                <a:cxnLst>
                  <a:cxn ang="0">
                    <a:pos x="T0" y="T1"/>
                  </a:cxn>
                  <a:cxn ang="0">
                    <a:pos x="T2" y="T3"/>
                  </a:cxn>
                  <a:cxn ang="0">
                    <a:pos x="T4" y="T5"/>
                  </a:cxn>
                  <a:cxn ang="0">
                    <a:pos x="T6" y="T7"/>
                  </a:cxn>
                  <a:cxn ang="0">
                    <a:pos x="T8" y="T9"/>
                  </a:cxn>
                  <a:cxn ang="0">
                    <a:pos x="T10" y="T11"/>
                  </a:cxn>
                </a:cxnLst>
                <a:rect l="0" t="0" r="r" b="b"/>
                <a:pathLst>
                  <a:path w="61" h="233">
                    <a:moveTo>
                      <a:pt x="61" y="0"/>
                    </a:moveTo>
                    <a:cubicBezTo>
                      <a:pt x="59" y="0"/>
                      <a:pt x="57" y="0"/>
                      <a:pt x="55" y="0"/>
                    </a:cubicBezTo>
                    <a:cubicBezTo>
                      <a:pt x="51" y="1"/>
                      <a:pt x="48" y="0"/>
                      <a:pt x="44" y="2"/>
                    </a:cubicBezTo>
                    <a:cubicBezTo>
                      <a:pt x="0" y="233"/>
                      <a:pt x="0" y="233"/>
                      <a:pt x="0" y="233"/>
                    </a:cubicBezTo>
                    <a:cubicBezTo>
                      <a:pt x="54" y="2"/>
                      <a:pt x="54" y="2"/>
                      <a:pt x="54" y="2"/>
                    </a:cubicBezTo>
                    <a:cubicBezTo>
                      <a:pt x="57" y="1"/>
                      <a:pt x="58" y="1"/>
                      <a:pt x="61" y="0"/>
                    </a:cubicBezTo>
                  </a:path>
                </a:pathLst>
              </a:custGeom>
              <a:solidFill>
                <a:srgbClr val="033D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99" name="Freeform 56"/>
              <p:cNvSpPr>
                <a:spLocks/>
              </p:cNvSpPr>
              <p:nvPr/>
            </p:nvSpPr>
            <p:spPr bwMode="auto">
              <a:xfrm>
                <a:off x="2659062" y="3857625"/>
                <a:ext cx="139700" cy="930275"/>
              </a:xfrm>
              <a:custGeom>
                <a:avLst/>
                <a:gdLst>
                  <a:gd name="T0" fmla="*/ 0 w 88"/>
                  <a:gd name="T1" fmla="*/ 0 h 586"/>
                  <a:gd name="T2" fmla="*/ 39 w 88"/>
                  <a:gd name="T3" fmla="*/ 178 h 586"/>
                  <a:gd name="T4" fmla="*/ 35 w 88"/>
                  <a:gd name="T5" fmla="*/ 262 h 586"/>
                  <a:gd name="T6" fmla="*/ 88 w 88"/>
                  <a:gd name="T7" fmla="*/ 586 h 586"/>
                  <a:gd name="T8" fmla="*/ 47 w 88"/>
                  <a:gd name="T9" fmla="*/ 266 h 586"/>
                  <a:gd name="T10" fmla="*/ 54 w 88"/>
                  <a:gd name="T11" fmla="*/ 180 h 586"/>
                  <a:gd name="T12" fmla="*/ 23 w 88"/>
                  <a:gd name="T13" fmla="*/ 0 h 586"/>
                  <a:gd name="T14" fmla="*/ 0 w 88"/>
                  <a:gd name="T15" fmla="*/ 0 h 58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8" h="586">
                    <a:moveTo>
                      <a:pt x="0" y="0"/>
                    </a:moveTo>
                    <a:lnTo>
                      <a:pt x="39" y="178"/>
                    </a:lnTo>
                    <a:lnTo>
                      <a:pt x="35" y="262"/>
                    </a:lnTo>
                    <a:lnTo>
                      <a:pt x="88" y="586"/>
                    </a:lnTo>
                    <a:lnTo>
                      <a:pt x="47" y="266"/>
                    </a:lnTo>
                    <a:lnTo>
                      <a:pt x="54" y="180"/>
                    </a:lnTo>
                    <a:lnTo>
                      <a:pt x="23" y="0"/>
                    </a:lnTo>
                    <a:lnTo>
                      <a:pt x="0" y="0"/>
                    </a:lnTo>
                    <a:close/>
                  </a:path>
                </a:pathLst>
              </a:custGeom>
              <a:solidFill>
                <a:srgbClr val="033D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00" name="Freeform 57"/>
              <p:cNvSpPr>
                <a:spLocks/>
              </p:cNvSpPr>
              <p:nvPr/>
            </p:nvSpPr>
            <p:spPr bwMode="auto">
              <a:xfrm>
                <a:off x="2463800" y="4065587"/>
                <a:ext cx="188913" cy="722313"/>
              </a:xfrm>
              <a:custGeom>
                <a:avLst/>
                <a:gdLst>
                  <a:gd name="T0" fmla="*/ 0 w 61"/>
                  <a:gd name="T1" fmla="*/ 0 h 233"/>
                  <a:gd name="T2" fmla="*/ 5 w 61"/>
                  <a:gd name="T3" fmla="*/ 0 h 233"/>
                  <a:gd name="T4" fmla="*/ 16 w 61"/>
                  <a:gd name="T5" fmla="*/ 2 h 233"/>
                  <a:gd name="T6" fmla="*/ 61 w 61"/>
                  <a:gd name="T7" fmla="*/ 233 h 233"/>
                  <a:gd name="T8" fmla="*/ 8 w 61"/>
                  <a:gd name="T9" fmla="*/ 2 h 233"/>
                  <a:gd name="T10" fmla="*/ 0 w 61"/>
                  <a:gd name="T11" fmla="*/ 0 h 233"/>
                </a:gdLst>
                <a:ahLst/>
                <a:cxnLst>
                  <a:cxn ang="0">
                    <a:pos x="T0" y="T1"/>
                  </a:cxn>
                  <a:cxn ang="0">
                    <a:pos x="T2" y="T3"/>
                  </a:cxn>
                  <a:cxn ang="0">
                    <a:pos x="T4" y="T5"/>
                  </a:cxn>
                  <a:cxn ang="0">
                    <a:pos x="T6" y="T7"/>
                  </a:cxn>
                  <a:cxn ang="0">
                    <a:pos x="T8" y="T9"/>
                  </a:cxn>
                  <a:cxn ang="0">
                    <a:pos x="T10" y="T11"/>
                  </a:cxn>
                </a:cxnLst>
                <a:rect l="0" t="0" r="r" b="b"/>
                <a:pathLst>
                  <a:path w="61" h="233">
                    <a:moveTo>
                      <a:pt x="0" y="0"/>
                    </a:moveTo>
                    <a:cubicBezTo>
                      <a:pt x="2" y="0"/>
                      <a:pt x="4" y="0"/>
                      <a:pt x="5" y="0"/>
                    </a:cubicBezTo>
                    <a:cubicBezTo>
                      <a:pt x="10" y="0"/>
                      <a:pt x="12" y="0"/>
                      <a:pt x="16" y="2"/>
                    </a:cubicBezTo>
                    <a:cubicBezTo>
                      <a:pt x="61" y="233"/>
                      <a:pt x="61" y="233"/>
                      <a:pt x="61" y="233"/>
                    </a:cubicBezTo>
                    <a:cubicBezTo>
                      <a:pt x="8" y="2"/>
                      <a:pt x="8" y="2"/>
                      <a:pt x="8" y="2"/>
                    </a:cubicBezTo>
                    <a:cubicBezTo>
                      <a:pt x="5" y="1"/>
                      <a:pt x="3" y="1"/>
                      <a:pt x="0" y="0"/>
                    </a:cubicBezTo>
                  </a:path>
                </a:pathLst>
              </a:custGeom>
              <a:solidFill>
                <a:srgbClr val="42797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01" name="Freeform 58"/>
              <p:cNvSpPr>
                <a:spLocks/>
              </p:cNvSpPr>
              <p:nvPr/>
            </p:nvSpPr>
            <p:spPr bwMode="auto">
              <a:xfrm>
                <a:off x="2130425" y="3857625"/>
                <a:ext cx="139700" cy="930275"/>
              </a:xfrm>
              <a:custGeom>
                <a:avLst/>
                <a:gdLst>
                  <a:gd name="T0" fmla="*/ 88 w 88"/>
                  <a:gd name="T1" fmla="*/ 0 h 586"/>
                  <a:gd name="T2" fmla="*/ 55 w 88"/>
                  <a:gd name="T3" fmla="*/ 197 h 586"/>
                  <a:gd name="T4" fmla="*/ 53 w 88"/>
                  <a:gd name="T5" fmla="*/ 271 h 586"/>
                  <a:gd name="T6" fmla="*/ 0 w 88"/>
                  <a:gd name="T7" fmla="*/ 586 h 586"/>
                  <a:gd name="T8" fmla="*/ 41 w 88"/>
                  <a:gd name="T9" fmla="*/ 270 h 586"/>
                  <a:gd name="T10" fmla="*/ 29 w 88"/>
                  <a:gd name="T11" fmla="*/ 193 h 586"/>
                  <a:gd name="T12" fmla="*/ 66 w 88"/>
                  <a:gd name="T13" fmla="*/ 0 h 586"/>
                  <a:gd name="T14" fmla="*/ 88 w 88"/>
                  <a:gd name="T15" fmla="*/ 0 h 58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8" h="586">
                    <a:moveTo>
                      <a:pt x="88" y="0"/>
                    </a:moveTo>
                    <a:lnTo>
                      <a:pt x="55" y="197"/>
                    </a:lnTo>
                    <a:lnTo>
                      <a:pt x="53" y="271"/>
                    </a:lnTo>
                    <a:lnTo>
                      <a:pt x="0" y="586"/>
                    </a:lnTo>
                    <a:lnTo>
                      <a:pt x="41" y="270"/>
                    </a:lnTo>
                    <a:lnTo>
                      <a:pt x="29" y="193"/>
                    </a:lnTo>
                    <a:lnTo>
                      <a:pt x="66" y="0"/>
                    </a:lnTo>
                    <a:lnTo>
                      <a:pt x="88" y="0"/>
                    </a:lnTo>
                    <a:close/>
                  </a:path>
                </a:pathLst>
              </a:custGeom>
              <a:solidFill>
                <a:srgbClr val="42797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02" name="Freeform 59"/>
              <p:cNvSpPr>
                <a:spLocks/>
              </p:cNvSpPr>
              <p:nvPr/>
            </p:nvSpPr>
            <p:spPr bwMode="auto">
              <a:xfrm>
                <a:off x="2547937" y="3203575"/>
                <a:ext cx="130175" cy="139700"/>
              </a:xfrm>
              <a:custGeom>
                <a:avLst/>
                <a:gdLst>
                  <a:gd name="T0" fmla="*/ 40 w 42"/>
                  <a:gd name="T1" fmla="*/ 6 h 45"/>
                  <a:gd name="T2" fmla="*/ 21 w 42"/>
                  <a:gd name="T3" fmla="*/ 0 h 45"/>
                  <a:gd name="T4" fmla="*/ 2 w 42"/>
                  <a:gd name="T5" fmla="*/ 7 h 45"/>
                  <a:gd name="T6" fmla="*/ 21 w 42"/>
                  <a:gd name="T7" fmla="*/ 45 h 45"/>
                  <a:gd name="T8" fmla="*/ 40 w 42"/>
                  <a:gd name="T9" fmla="*/ 6 h 45"/>
                </a:gdLst>
                <a:ahLst/>
                <a:cxnLst>
                  <a:cxn ang="0">
                    <a:pos x="T0" y="T1"/>
                  </a:cxn>
                  <a:cxn ang="0">
                    <a:pos x="T2" y="T3"/>
                  </a:cxn>
                  <a:cxn ang="0">
                    <a:pos x="T4" y="T5"/>
                  </a:cxn>
                  <a:cxn ang="0">
                    <a:pos x="T6" y="T7"/>
                  </a:cxn>
                  <a:cxn ang="0">
                    <a:pos x="T8" y="T9"/>
                  </a:cxn>
                </a:cxnLst>
                <a:rect l="0" t="0" r="r" b="b"/>
                <a:pathLst>
                  <a:path w="42" h="45">
                    <a:moveTo>
                      <a:pt x="40" y="6"/>
                    </a:moveTo>
                    <a:cubicBezTo>
                      <a:pt x="24" y="6"/>
                      <a:pt x="21" y="0"/>
                      <a:pt x="21" y="0"/>
                    </a:cubicBezTo>
                    <a:cubicBezTo>
                      <a:pt x="21" y="0"/>
                      <a:pt x="18" y="6"/>
                      <a:pt x="2" y="7"/>
                    </a:cubicBezTo>
                    <a:cubicBezTo>
                      <a:pt x="2" y="7"/>
                      <a:pt x="0" y="34"/>
                      <a:pt x="21" y="45"/>
                    </a:cubicBezTo>
                    <a:cubicBezTo>
                      <a:pt x="42" y="34"/>
                      <a:pt x="40" y="6"/>
                      <a:pt x="40" y="6"/>
                    </a:cubicBezTo>
                  </a:path>
                </a:pathLst>
              </a:custGeom>
              <a:solidFill>
                <a:srgbClr val="FDB81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03" name="Freeform 60"/>
              <p:cNvSpPr>
                <a:spLocks noEditPoints="1"/>
              </p:cNvSpPr>
              <p:nvPr/>
            </p:nvSpPr>
            <p:spPr bwMode="auto">
              <a:xfrm>
                <a:off x="2554287" y="3225800"/>
                <a:ext cx="65088" cy="117475"/>
              </a:xfrm>
              <a:custGeom>
                <a:avLst/>
                <a:gdLst>
                  <a:gd name="T0" fmla="*/ 12 w 21"/>
                  <a:gd name="T1" fmla="*/ 33 h 38"/>
                  <a:gd name="T2" fmla="*/ 19 w 21"/>
                  <a:gd name="T3" fmla="*/ 38 h 38"/>
                  <a:gd name="T4" fmla="*/ 21 w 21"/>
                  <a:gd name="T5" fmla="*/ 37 h 38"/>
                  <a:gd name="T6" fmla="*/ 19 w 21"/>
                  <a:gd name="T7" fmla="*/ 38 h 38"/>
                  <a:gd name="T8" fmla="*/ 12 w 21"/>
                  <a:gd name="T9" fmla="*/ 33 h 38"/>
                  <a:gd name="T10" fmla="*/ 0 w 21"/>
                  <a:gd name="T11" fmla="*/ 0 h 38"/>
                  <a:gd name="T12" fmla="*/ 0 w 21"/>
                  <a:gd name="T13" fmla="*/ 0 h 38"/>
                  <a:gd name="T14" fmla="*/ 0 w 21"/>
                  <a:gd name="T15" fmla="*/ 0 h 38"/>
                  <a:gd name="T16" fmla="*/ 0 w 21"/>
                  <a:gd name="T17" fmla="*/ 0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 h="38">
                    <a:moveTo>
                      <a:pt x="12" y="33"/>
                    </a:moveTo>
                    <a:cubicBezTo>
                      <a:pt x="14" y="35"/>
                      <a:pt x="16" y="36"/>
                      <a:pt x="19" y="38"/>
                    </a:cubicBezTo>
                    <a:cubicBezTo>
                      <a:pt x="20" y="38"/>
                      <a:pt x="20" y="37"/>
                      <a:pt x="21" y="37"/>
                    </a:cubicBezTo>
                    <a:cubicBezTo>
                      <a:pt x="20" y="37"/>
                      <a:pt x="20" y="38"/>
                      <a:pt x="19" y="38"/>
                    </a:cubicBezTo>
                    <a:cubicBezTo>
                      <a:pt x="16" y="36"/>
                      <a:pt x="14" y="35"/>
                      <a:pt x="12" y="33"/>
                    </a:cubicBezTo>
                    <a:moveTo>
                      <a:pt x="0" y="0"/>
                    </a:moveTo>
                    <a:cubicBezTo>
                      <a:pt x="0" y="0"/>
                      <a:pt x="0" y="0"/>
                      <a:pt x="0" y="0"/>
                    </a:cubicBezTo>
                    <a:cubicBezTo>
                      <a:pt x="0" y="0"/>
                      <a:pt x="0" y="0"/>
                      <a:pt x="0" y="0"/>
                    </a:cubicBezTo>
                    <a:cubicBezTo>
                      <a:pt x="0" y="0"/>
                      <a:pt x="0" y="0"/>
                      <a:pt x="0" y="0"/>
                    </a:cubicBezTo>
                  </a:path>
                </a:pathLst>
              </a:custGeom>
              <a:solidFill>
                <a:srgbClr val="7A8D9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04" name="Freeform 61"/>
              <p:cNvSpPr>
                <a:spLocks/>
              </p:cNvSpPr>
              <p:nvPr/>
            </p:nvSpPr>
            <p:spPr bwMode="auto">
              <a:xfrm>
                <a:off x="2547937" y="3225800"/>
                <a:ext cx="114300" cy="117475"/>
              </a:xfrm>
              <a:custGeom>
                <a:avLst/>
                <a:gdLst>
                  <a:gd name="T0" fmla="*/ 2 w 37"/>
                  <a:gd name="T1" fmla="*/ 0 h 38"/>
                  <a:gd name="T2" fmla="*/ 2 w 37"/>
                  <a:gd name="T3" fmla="*/ 0 h 38"/>
                  <a:gd name="T4" fmla="*/ 14 w 37"/>
                  <a:gd name="T5" fmla="*/ 33 h 38"/>
                  <a:gd name="T6" fmla="*/ 21 w 37"/>
                  <a:gd name="T7" fmla="*/ 38 h 38"/>
                  <a:gd name="T8" fmla="*/ 23 w 37"/>
                  <a:gd name="T9" fmla="*/ 37 h 38"/>
                  <a:gd name="T10" fmla="*/ 37 w 37"/>
                  <a:gd name="T11" fmla="*/ 21 h 38"/>
                  <a:gd name="T12" fmla="*/ 2 w 37"/>
                  <a:gd name="T13" fmla="*/ 0 h 38"/>
                </a:gdLst>
                <a:ahLst/>
                <a:cxnLst>
                  <a:cxn ang="0">
                    <a:pos x="T0" y="T1"/>
                  </a:cxn>
                  <a:cxn ang="0">
                    <a:pos x="T2" y="T3"/>
                  </a:cxn>
                  <a:cxn ang="0">
                    <a:pos x="T4" y="T5"/>
                  </a:cxn>
                  <a:cxn ang="0">
                    <a:pos x="T6" y="T7"/>
                  </a:cxn>
                  <a:cxn ang="0">
                    <a:pos x="T8" y="T9"/>
                  </a:cxn>
                  <a:cxn ang="0">
                    <a:pos x="T10" y="T11"/>
                  </a:cxn>
                  <a:cxn ang="0">
                    <a:pos x="T12" y="T13"/>
                  </a:cxn>
                </a:cxnLst>
                <a:rect l="0" t="0" r="r" b="b"/>
                <a:pathLst>
                  <a:path w="37" h="38">
                    <a:moveTo>
                      <a:pt x="2" y="0"/>
                    </a:moveTo>
                    <a:cubicBezTo>
                      <a:pt x="2" y="0"/>
                      <a:pt x="2" y="0"/>
                      <a:pt x="2" y="0"/>
                    </a:cubicBezTo>
                    <a:cubicBezTo>
                      <a:pt x="2" y="0"/>
                      <a:pt x="0" y="20"/>
                      <a:pt x="14" y="33"/>
                    </a:cubicBezTo>
                    <a:cubicBezTo>
                      <a:pt x="16" y="35"/>
                      <a:pt x="18" y="36"/>
                      <a:pt x="21" y="38"/>
                    </a:cubicBezTo>
                    <a:cubicBezTo>
                      <a:pt x="22" y="38"/>
                      <a:pt x="22" y="37"/>
                      <a:pt x="23" y="37"/>
                    </a:cubicBezTo>
                    <a:cubicBezTo>
                      <a:pt x="30" y="33"/>
                      <a:pt x="34" y="27"/>
                      <a:pt x="37" y="21"/>
                    </a:cubicBezTo>
                    <a:cubicBezTo>
                      <a:pt x="2" y="0"/>
                      <a:pt x="2" y="0"/>
                      <a:pt x="2" y="0"/>
                    </a:cubicBezTo>
                  </a:path>
                </a:pathLst>
              </a:custGeom>
              <a:solidFill>
                <a:srgbClr val="FFD99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05" name="Rectangle 62"/>
              <p:cNvSpPr>
                <a:spLocks noChangeArrowheads="1"/>
              </p:cNvSpPr>
              <p:nvPr/>
            </p:nvSpPr>
            <p:spPr bwMode="auto">
              <a:xfrm>
                <a:off x="2270125" y="3857625"/>
                <a:ext cx="388938" cy="52388"/>
              </a:xfrm>
              <a:prstGeom prst="rect">
                <a:avLst/>
              </a:prstGeom>
              <a:solidFill>
                <a:srgbClr val="03303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06" name="Freeform 63"/>
              <p:cNvSpPr>
                <a:spLocks/>
              </p:cNvSpPr>
              <p:nvPr/>
            </p:nvSpPr>
            <p:spPr bwMode="auto">
              <a:xfrm>
                <a:off x="2343150" y="3057525"/>
                <a:ext cx="241300" cy="168275"/>
              </a:xfrm>
              <a:custGeom>
                <a:avLst/>
                <a:gdLst>
                  <a:gd name="T0" fmla="*/ 0 w 78"/>
                  <a:gd name="T1" fmla="*/ 34 h 54"/>
                  <a:gd name="T2" fmla="*/ 5 w 78"/>
                  <a:gd name="T3" fmla="*/ 30 h 54"/>
                  <a:gd name="T4" fmla="*/ 5 w 78"/>
                  <a:gd name="T5" fmla="*/ 0 h 54"/>
                  <a:gd name="T6" fmla="*/ 73 w 78"/>
                  <a:gd name="T7" fmla="*/ 0 h 54"/>
                  <a:gd name="T8" fmla="*/ 73 w 78"/>
                  <a:gd name="T9" fmla="*/ 30 h 54"/>
                  <a:gd name="T10" fmla="*/ 78 w 78"/>
                  <a:gd name="T11" fmla="*/ 34 h 54"/>
                  <a:gd name="T12" fmla="*/ 51 w 78"/>
                  <a:gd name="T13" fmla="*/ 51 h 54"/>
                  <a:gd name="T14" fmla="*/ 39 w 78"/>
                  <a:gd name="T15" fmla="*/ 54 h 54"/>
                  <a:gd name="T16" fmla="*/ 27 w 78"/>
                  <a:gd name="T17" fmla="*/ 51 h 54"/>
                  <a:gd name="T18" fmla="*/ 0 w 78"/>
                  <a:gd name="T19" fmla="*/ 34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8" h="54">
                    <a:moveTo>
                      <a:pt x="0" y="34"/>
                    </a:moveTo>
                    <a:cubicBezTo>
                      <a:pt x="3" y="34"/>
                      <a:pt x="5" y="32"/>
                      <a:pt x="5" y="30"/>
                    </a:cubicBezTo>
                    <a:cubicBezTo>
                      <a:pt x="5" y="0"/>
                      <a:pt x="5" y="0"/>
                      <a:pt x="5" y="0"/>
                    </a:cubicBezTo>
                    <a:cubicBezTo>
                      <a:pt x="73" y="0"/>
                      <a:pt x="73" y="0"/>
                      <a:pt x="73" y="0"/>
                    </a:cubicBezTo>
                    <a:cubicBezTo>
                      <a:pt x="73" y="30"/>
                      <a:pt x="73" y="30"/>
                      <a:pt x="73" y="30"/>
                    </a:cubicBezTo>
                    <a:cubicBezTo>
                      <a:pt x="73" y="32"/>
                      <a:pt x="75" y="34"/>
                      <a:pt x="78" y="34"/>
                    </a:cubicBezTo>
                    <a:cubicBezTo>
                      <a:pt x="51" y="51"/>
                      <a:pt x="51" y="51"/>
                      <a:pt x="51" y="51"/>
                    </a:cubicBezTo>
                    <a:cubicBezTo>
                      <a:pt x="47" y="53"/>
                      <a:pt x="43" y="54"/>
                      <a:pt x="39" y="54"/>
                    </a:cubicBezTo>
                    <a:cubicBezTo>
                      <a:pt x="35" y="54"/>
                      <a:pt x="31" y="53"/>
                      <a:pt x="27" y="51"/>
                    </a:cubicBezTo>
                    <a:lnTo>
                      <a:pt x="0" y="34"/>
                    </a:lnTo>
                    <a:close/>
                  </a:path>
                </a:pathLst>
              </a:custGeom>
              <a:solidFill>
                <a:srgbClr val="F7CCA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07" name="Freeform 64"/>
              <p:cNvSpPr>
                <a:spLocks/>
              </p:cNvSpPr>
              <p:nvPr/>
            </p:nvSpPr>
            <p:spPr bwMode="auto">
              <a:xfrm>
                <a:off x="2414587" y="3067050"/>
                <a:ext cx="166688" cy="146050"/>
              </a:xfrm>
              <a:custGeom>
                <a:avLst/>
                <a:gdLst>
                  <a:gd name="T0" fmla="*/ 0 w 54"/>
                  <a:gd name="T1" fmla="*/ 1 h 47"/>
                  <a:gd name="T2" fmla="*/ 23 w 54"/>
                  <a:gd name="T3" fmla="*/ 47 h 47"/>
                  <a:gd name="T4" fmla="*/ 54 w 54"/>
                  <a:gd name="T5" fmla="*/ 31 h 47"/>
                  <a:gd name="T6" fmla="*/ 50 w 54"/>
                  <a:gd name="T7" fmla="*/ 27 h 47"/>
                  <a:gd name="T8" fmla="*/ 50 w 54"/>
                  <a:gd name="T9" fmla="*/ 0 h 47"/>
                  <a:gd name="T10" fmla="*/ 0 w 54"/>
                  <a:gd name="T11" fmla="*/ 1 h 47"/>
                </a:gdLst>
                <a:ahLst/>
                <a:cxnLst>
                  <a:cxn ang="0">
                    <a:pos x="T0" y="T1"/>
                  </a:cxn>
                  <a:cxn ang="0">
                    <a:pos x="T2" y="T3"/>
                  </a:cxn>
                  <a:cxn ang="0">
                    <a:pos x="T4" y="T5"/>
                  </a:cxn>
                  <a:cxn ang="0">
                    <a:pos x="T6" y="T7"/>
                  </a:cxn>
                  <a:cxn ang="0">
                    <a:pos x="T8" y="T9"/>
                  </a:cxn>
                  <a:cxn ang="0">
                    <a:pos x="T10" y="T11"/>
                  </a:cxn>
                </a:cxnLst>
                <a:rect l="0" t="0" r="r" b="b"/>
                <a:pathLst>
                  <a:path w="54" h="47">
                    <a:moveTo>
                      <a:pt x="0" y="1"/>
                    </a:moveTo>
                    <a:cubicBezTo>
                      <a:pt x="23" y="47"/>
                      <a:pt x="23" y="47"/>
                      <a:pt x="23" y="47"/>
                    </a:cubicBezTo>
                    <a:cubicBezTo>
                      <a:pt x="54" y="31"/>
                      <a:pt x="54" y="31"/>
                      <a:pt x="54" y="31"/>
                    </a:cubicBezTo>
                    <a:cubicBezTo>
                      <a:pt x="52" y="31"/>
                      <a:pt x="50" y="29"/>
                      <a:pt x="50" y="27"/>
                    </a:cubicBezTo>
                    <a:cubicBezTo>
                      <a:pt x="50" y="0"/>
                      <a:pt x="50" y="0"/>
                      <a:pt x="50" y="0"/>
                    </a:cubicBezTo>
                    <a:lnTo>
                      <a:pt x="0" y="1"/>
                    </a:lnTo>
                    <a:close/>
                  </a:path>
                </a:pathLst>
              </a:custGeom>
              <a:solidFill>
                <a:srgbClr val="E2B7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08" name="Oval 65"/>
              <p:cNvSpPr>
                <a:spLocks noChangeArrowheads="1"/>
              </p:cNvSpPr>
              <p:nvPr/>
            </p:nvSpPr>
            <p:spPr bwMode="auto">
              <a:xfrm>
                <a:off x="2281237" y="2911475"/>
                <a:ext cx="68263" cy="74613"/>
              </a:xfrm>
              <a:prstGeom prst="ellipse">
                <a:avLst/>
              </a:prstGeom>
              <a:solidFill>
                <a:srgbClr val="F7CCA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09" name="Oval 66"/>
              <p:cNvSpPr>
                <a:spLocks noChangeArrowheads="1"/>
              </p:cNvSpPr>
              <p:nvPr/>
            </p:nvSpPr>
            <p:spPr bwMode="auto">
              <a:xfrm>
                <a:off x="2578100" y="2911475"/>
                <a:ext cx="68263" cy="74613"/>
              </a:xfrm>
              <a:prstGeom prst="ellipse">
                <a:avLst/>
              </a:prstGeom>
              <a:solidFill>
                <a:srgbClr val="F7CCA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10" name="Freeform 67"/>
              <p:cNvSpPr>
                <a:spLocks/>
              </p:cNvSpPr>
              <p:nvPr/>
            </p:nvSpPr>
            <p:spPr bwMode="auto">
              <a:xfrm>
                <a:off x="2316162" y="2747962"/>
                <a:ext cx="296863" cy="412750"/>
              </a:xfrm>
              <a:custGeom>
                <a:avLst/>
                <a:gdLst>
                  <a:gd name="T0" fmla="*/ 48 w 96"/>
                  <a:gd name="T1" fmla="*/ 0 h 133"/>
                  <a:gd name="T2" fmla="*/ 0 w 96"/>
                  <a:gd name="T3" fmla="*/ 43 h 133"/>
                  <a:gd name="T4" fmla="*/ 3 w 96"/>
                  <a:gd name="T5" fmla="*/ 96 h 133"/>
                  <a:gd name="T6" fmla="*/ 8 w 96"/>
                  <a:gd name="T7" fmla="*/ 111 h 133"/>
                  <a:gd name="T8" fmla="*/ 26 w 96"/>
                  <a:gd name="T9" fmla="*/ 128 h 133"/>
                  <a:gd name="T10" fmla="*/ 36 w 96"/>
                  <a:gd name="T11" fmla="*/ 133 h 133"/>
                  <a:gd name="T12" fmla="*/ 60 w 96"/>
                  <a:gd name="T13" fmla="*/ 133 h 133"/>
                  <a:gd name="T14" fmla="*/ 70 w 96"/>
                  <a:gd name="T15" fmla="*/ 128 h 133"/>
                  <a:gd name="T16" fmla="*/ 88 w 96"/>
                  <a:gd name="T17" fmla="*/ 111 h 133"/>
                  <a:gd name="T18" fmla="*/ 93 w 96"/>
                  <a:gd name="T19" fmla="*/ 96 h 133"/>
                  <a:gd name="T20" fmla="*/ 96 w 96"/>
                  <a:gd name="T21" fmla="*/ 43 h 133"/>
                  <a:gd name="T22" fmla="*/ 48 w 96"/>
                  <a:gd name="T23" fmla="*/ 0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6" h="133">
                    <a:moveTo>
                      <a:pt x="48" y="0"/>
                    </a:moveTo>
                    <a:cubicBezTo>
                      <a:pt x="22" y="0"/>
                      <a:pt x="0" y="13"/>
                      <a:pt x="0" y="43"/>
                    </a:cubicBezTo>
                    <a:cubicBezTo>
                      <a:pt x="3" y="96"/>
                      <a:pt x="3" y="96"/>
                      <a:pt x="3" y="96"/>
                    </a:cubicBezTo>
                    <a:cubicBezTo>
                      <a:pt x="3" y="101"/>
                      <a:pt x="5" y="107"/>
                      <a:pt x="8" y="111"/>
                    </a:cubicBezTo>
                    <a:cubicBezTo>
                      <a:pt x="26" y="128"/>
                      <a:pt x="26" y="128"/>
                      <a:pt x="26" y="128"/>
                    </a:cubicBezTo>
                    <a:cubicBezTo>
                      <a:pt x="28" y="131"/>
                      <a:pt x="32" y="133"/>
                      <a:pt x="36" y="133"/>
                    </a:cubicBezTo>
                    <a:cubicBezTo>
                      <a:pt x="60" y="133"/>
                      <a:pt x="60" y="133"/>
                      <a:pt x="60" y="133"/>
                    </a:cubicBezTo>
                    <a:cubicBezTo>
                      <a:pt x="64" y="133"/>
                      <a:pt x="68" y="131"/>
                      <a:pt x="70" y="128"/>
                    </a:cubicBezTo>
                    <a:cubicBezTo>
                      <a:pt x="88" y="111"/>
                      <a:pt x="88" y="111"/>
                      <a:pt x="88" y="111"/>
                    </a:cubicBezTo>
                    <a:cubicBezTo>
                      <a:pt x="91" y="107"/>
                      <a:pt x="93" y="101"/>
                      <a:pt x="93" y="96"/>
                    </a:cubicBezTo>
                    <a:cubicBezTo>
                      <a:pt x="96" y="43"/>
                      <a:pt x="96" y="43"/>
                      <a:pt x="96" y="43"/>
                    </a:cubicBezTo>
                    <a:cubicBezTo>
                      <a:pt x="96" y="13"/>
                      <a:pt x="74" y="0"/>
                      <a:pt x="48" y="0"/>
                    </a:cubicBezTo>
                  </a:path>
                </a:pathLst>
              </a:custGeom>
              <a:solidFill>
                <a:srgbClr val="F7CCA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11" name="Freeform 68"/>
              <p:cNvSpPr>
                <a:spLocks/>
              </p:cNvSpPr>
              <p:nvPr/>
            </p:nvSpPr>
            <p:spPr bwMode="auto">
              <a:xfrm>
                <a:off x="2430462" y="2797175"/>
                <a:ext cx="182563" cy="363538"/>
              </a:xfrm>
              <a:custGeom>
                <a:avLst/>
                <a:gdLst>
                  <a:gd name="T0" fmla="*/ 21 w 59"/>
                  <a:gd name="T1" fmla="*/ 45 h 117"/>
                  <a:gd name="T2" fmla="*/ 14 w 59"/>
                  <a:gd name="T3" fmla="*/ 54 h 117"/>
                  <a:gd name="T4" fmla="*/ 16 w 59"/>
                  <a:gd name="T5" fmla="*/ 70 h 117"/>
                  <a:gd name="T6" fmla="*/ 20 w 59"/>
                  <a:gd name="T7" fmla="*/ 79 h 117"/>
                  <a:gd name="T8" fmla="*/ 0 w 59"/>
                  <a:gd name="T9" fmla="*/ 79 h 117"/>
                  <a:gd name="T10" fmla="*/ 11 w 59"/>
                  <a:gd name="T11" fmla="*/ 88 h 117"/>
                  <a:gd name="T12" fmla="*/ 17 w 59"/>
                  <a:gd name="T13" fmla="*/ 105 h 117"/>
                  <a:gd name="T14" fmla="*/ 11 w 59"/>
                  <a:gd name="T15" fmla="*/ 103 h 117"/>
                  <a:gd name="T16" fmla="*/ 0 w 59"/>
                  <a:gd name="T17" fmla="*/ 110 h 117"/>
                  <a:gd name="T18" fmla="*/ 19 w 59"/>
                  <a:gd name="T19" fmla="*/ 110 h 117"/>
                  <a:gd name="T20" fmla="*/ 22 w 59"/>
                  <a:gd name="T21" fmla="*/ 117 h 117"/>
                  <a:gd name="T22" fmla="*/ 33 w 59"/>
                  <a:gd name="T23" fmla="*/ 113 h 117"/>
                  <a:gd name="T24" fmla="*/ 51 w 59"/>
                  <a:gd name="T25" fmla="*/ 95 h 117"/>
                  <a:gd name="T26" fmla="*/ 56 w 59"/>
                  <a:gd name="T27" fmla="*/ 80 h 117"/>
                  <a:gd name="T28" fmla="*/ 59 w 59"/>
                  <a:gd name="T29" fmla="*/ 0 h 117"/>
                  <a:gd name="T30" fmla="*/ 43 w 59"/>
                  <a:gd name="T31" fmla="*/ 4 h 117"/>
                  <a:gd name="T32" fmla="*/ 40 w 59"/>
                  <a:gd name="T33" fmla="*/ 33 h 117"/>
                  <a:gd name="T34" fmla="*/ 21 w 59"/>
                  <a:gd name="T35" fmla="*/ 45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9" h="117">
                    <a:moveTo>
                      <a:pt x="21" y="45"/>
                    </a:moveTo>
                    <a:cubicBezTo>
                      <a:pt x="17" y="45"/>
                      <a:pt x="13" y="49"/>
                      <a:pt x="14" y="54"/>
                    </a:cubicBezTo>
                    <a:cubicBezTo>
                      <a:pt x="16" y="70"/>
                      <a:pt x="16" y="70"/>
                      <a:pt x="16" y="70"/>
                    </a:cubicBezTo>
                    <a:cubicBezTo>
                      <a:pt x="22" y="73"/>
                      <a:pt x="20" y="79"/>
                      <a:pt x="20" y="79"/>
                    </a:cubicBezTo>
                    <a:cubicBezTo>
                      <a:pt x="0" y="79"/>
                      <a:pt x="0" y="79"/>
                      <a:pt x="0" y="79"/>
                    </a:cubicBezTo>
                    <a:cubicBezTo>
                      <a:pt x="11" y="88"/>
                      <a:pt x="11" y="88"/>
                      <a:pt x="11" y="88"/>
                    </a:cubicBezTo>
                    <a:cubicBezTo>
                      <a:pt x="17" y="105"/>
                      <a:pt x="17" y="105"/>
                      <a:pt x="17" y="105"/>
                    </a:cubicBezTo>
                    <a:cubicBezTo>
                      <a:pt x="16" y="104"/>
                      <a:pt x="13" y="103"/>
                      <a:pt x="11" y="103"/>
                    </a:cubicBezTo>
                    <a:cubicBezTo>
                      <a:pt x="6" y="103"/>
                      <a:pt x="1" y="106"/>
                      <a:pt x="0" y="110"/>
                    </a:cubicBezTo>
                    <a:cubicBezTo>
                      <a:pt x="19" y="110"/>
                      <a:pt x="19" y="110"/>
                      <a:pt x="19" y="110"/>
                    </a:cubicBezTo>
                    <a:cubicBezTo>
                      <a:pt x="22" y="117"/>
                      <a:pt x="22" y="117"/>
                      <a:pt x="22" y="117"/>
                    </a:cubicBezTo>
                    <a:cubicBezTo>
                      <a:pt x="28" y="117"/>
                      <a:pt x="31" y="115"/>
                      <a:pt x="33" y="113"/>
                    </a:cubicBezTo>
                    <a:cubicBezTo>
                      <a:pt x="51" y="95"/>
                      <a:pt x="51" y="95"/>
                      <a:pt x="51" y="95"/>
                    </a:cubicBezTo>
                    <a:cubicBezTo>
                      <a:pt x="54" y="91"/>
                      <a:pt x="56" y="86"/>
                      <a:pt x="56" y="80"/>
                    </a:cubicBezTo>
                    <a:cubicBezTo>
                      <a:pt x="59" y="0"/>
                      <a:pt x="59" y="0"/>
                      <a:pt x="59" y="0"/>
                    </a:cubicBezTo>
                    <a:cubicBezTo>
                      <a:pt x="43" y="4"/>
                      <a:pt x="43" y="4"/>
                      <a:pt x="43" y="4"/>
                    </a:cubicBezTo>
                    <a:cubicBezTo>
                      <a:pt x="40" y="33"/>
                      <a:pt x="40" y="33"/>
                      <a:pt x="40" y="33"/>
                    </a:cubicBezTo>
                    <a:cubicBezTo>
                      <a:pt x="21" y="45"/>
                      <a:pt x="21" y="45"/>
                      <a:pt x="21" y="45"/>
                    </a:cubicBezTo>
                  </a:path>
                </a:pathLst>
              </a:custGeom>
              <a:solidFill>
                <a:srgbClr val="E2B7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12" name="Freeform 69"/>
              <p:cNvSpPr>
                <a:spLocks/>
              </p:cNvSpPr>
              <p:nvPr/>
            </p:nvSpPr>
            <p:spPr bwMode="auto">
              <a:xfrm>
                <a:off x="2335212" y="2908300"/>
                <a:ext cx="258763" cy="96838"/>
              </a:xfrm>
              <a:custGeom>
                <a:avLst/>
                <a:gdLst>
                  <a:gd name="T0" fmla="*/ 84 w 84"/>
                  <a:gd name="T1" fmla="*/ 0 h 31"/>
                  <a:gd name="T2" fmla="*/ 0 w 84"/>
                  <a:gd name="T3" fmla="*/ 0 h 31"/>
                  <a:gd name="T4" fmla="*/ 0 w 84"/>
                  <a:gd name="T5" fmla="*/ 12 h 31"/>
                  <a:gd name="T6" fmla="*/ 18 w 84"/>
                  <a:gd name="T7" fmla="*/ 31 h 31"/>
                  <a:gd name="T8" fmla="*/ 36 w 84"/>
                  <a:gd name="T9" fmla="*/ 12 h 31"/>
                  <a:gd name="T10" fmla="*/ 48 w 84"/>
                  <a:gd name="T11" fmla="*/ 12 h 31"/>
                  <a:gd name="T12" fmla="*/ 66 w 84"/>
                  <a:gd name="T13" fmla="*/ 30 h 31"/>
                  <a:gd name="T14" fmla="*/ 84 w 84"/>
                  <a:gd name="T15" fmla="*/ 12 h 31"/>
                  <a:gd name="T16" fmla="*/ 84 w 84"/>
                  <a:gd name="T17" fmla="*/ 12 h 31"/>
                  <a:gd name="T18" fmla="*/ 84 w 84"/>
                  <a:gd name="T19" fmla="*/ 0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4" h="31">
                    <a:moveTo>
                      <a:pt x="84" y="0"/>
                    </a:moveTo>
                    <a:cubicBezTo>
                      <a:pt x="0" y="0"/>
                      <a:pt x="0" y="0"/>
                      <a:pt x="0" y="0"/>
                    </a:cubicBezTo>
                    <a:cubicBezTo>
                      <a:pt x="0" y="12"/>
                      <a:pt x="0" y="12"/>
                      <a:pt x="0" y="12"/>
                    </a:cubicBezTo>
                    <a:cubicBezTo>
                      <a:pt x="0" y="22"/>
                      <a:pt x="8" y="31"/>
                      <a:pt x="18" y="31"/>
                    </a:cubicBezTo>
                    <a:cubicBezTo>
                      <a:pt x="28" y="31"/>
                      <a:pt x="36" y="22"/>
                      <a:pt x="36" y="12"/>
                    </a:cubicBezTo>
                    <a:cubicBezTo>
                      <a:pt x="48" y="12"/>
                      <a:pt x="48" y="12"/>
                      <a:pt x="48" y="12"/>
                    </a:cubicBezTo>
                    <a:cubicBezTo>
                      <a:pt x="48" y="22"/>
                      <a:pt x="56" y="31"/>
                      <a:pt x="66" y="30"/>
                    </a:cubicBezTo>
                    <a:cubicBezTo>
                      <a:pt x="76" y="30"/>
                      <a:pt x="84" y="22"/>
                      <a:pt x="84" y="12"/>
                    </a:cubicBezTo>
                    <a:cubicBezTo>
                      <a:pt x="84" y="12"/>
                      <a:pt x="84" y="12"/>
                      <a:pt x="84" y="12"/>
                    </a:cubicBezTo>
                    <a:cubicBezTo>
                      <a:pt x="84" y="0"/>
                      <a:pt x="84" y="0"/>
                      <a:pt x="84" y="0"/>
                    </a:cubicBezTo>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13" name="Rectangle 70"/>
              <p:cNvSpPr>
                <a:spLocks noChangeArrowheads="1"/>
              </p:cNvSpPr>
              <p:nvPr/>
            </p:nvSpPr>
            <p:spPr bwMode="auto">
              <a:xfrm>
                <a:off x="2446337" y="3194050"/>
                <a:ext cx="36513" cy="192088"/>
              </a:xfrm>
              <a:prstGeom prst="rect">
                <a:avLst/>
              </a:prstGeom>
              <a:solidFill>
                <a:srgbClr val="02837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14" name="Freeform 71"/>
              <p:cNvSpPr>
                <a:spLocks/>
              </p:cNvSpPr>
              <p:nvPr/>
            </p:nvSpPr>
            <p:spPr bwMode="auto">
              <a:xfrm>
                <a:off x="2339975" y="3138487"/>
                <a:ext cx="247650" cy="84138"/>
              </a:xfrm>
              <a:custGeom>
                <a:avLst/>
                <a:gdLst>
                  <a:gd name="T0" fmla="*/ 156 w 156"/>
                  <a:gd name="T1" fmla="*/ 16 h 53"/>
                  <a:gd name="T2" fmla="*/ 144 w 156"/>
                  <a:gd name="T3" fmla="*/ 0 h 53"/>
                  <a:gd name="T4" fmla="*/ 78 w 156"/>
                  <a:gd name="T5" fmla="*/ 35 h 53"/>
                  <a:gd name="T6" fmla="*/ 12 w 156"/>
                  <a:gd name="T7" fmla="*/ 0 h 53"/>
                  <a:gd name="T8" fmla="*/ 0 w 156"/>
                  <a:gd name="T9" fmla="*/ 16 h 53"/>
                  <a:gd name="T10" fmla="*/ 63 w 156"/>
                  <a:gd name="T11" fmla="*/ 53 h 53"/>
                  <a:gd name="T12" fmla="*/ 78 w 156"/>
                  <a:gd name="T13" fmla="*/ 39 h 53"/>
                  <a:gd name="T14" fmla="*/ 94 w 156"/>
                  <a:gd name="T15" fmla="*/ 53 h 53"/>
                  <a:gd name="T16" fmla="*/ 156 w 156"/>
                  <a:gd name="T17" fmla="*/ 16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6" h="53">
                    <a:moveTo>
                      <a:pt x="156" y="16"/>
                    </a:moveTo>
                    <a:lnTo>
                      <a:pt x="144" y="0"/>
                    </a:lnTo>
                    <a:lnTo>
                      <a:pt x="78" y="35"/>
                    </a:lnTo>
                    <a:lnTo>
                      <a:pt x="12" y="0"/>
                    </a:lnTo>
                    <a:lnTo>
                      <a:pt x="0" y="16"/>
                    </a:lnTo>
                    <a:lnTo>
                      <a:pt x="63" y="53"/>
                    </a:lnTo>
                    <a:lnTo>
                      <a:pt x="78" y="39"/>
                    </a:lnTo>
                    <a:lnTo>
                      <a:pt x="94" y="53"/>
                    </a:lnTo>
                    <a:lnTo>
                      <a:pt x="156" y="1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15" name="Oval 72"/>
              <p:cNvSpPr>
                <a:spLocks noChangeArrowheads="1"/>
              </p:cNvSpPr>
              <p:nvPr/>
            </p:nvSpPr>
            <p:spPr bwMode="auto">
              <a:xfrm>
                <a:off x="2665412" y="3297237"/>
                <a:ext cx="247650" cy="247650"/>
              </a:xfrm>
              <a:prstGeom prst="ellipse">
                <a:avLst/>
              </a:prstGeom>
              <a:solidFill>
                <a:srgbClr val="054C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16" name="Oval 73"/>
              <p:cNvSpPr>
                <a:spLocks noChangeArrowheads="1"/>
              </p:cNvSpPr>
              <p:nvPr/>
            </p:nvSpPr>
            <p:spPr bwMode="auto">
              <a:xfrm>
                <a:off x="2074862" y="3200400"/>
                <a:ext cx="247650" cy="247650"/>
              </a:xfrm>
              <a:prstGeom prst="ellipse">
                <a:avLst/>
              </a:prstGeom>
              <a:solidFill>
                <a:srgbClr val="42797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17" name="Oval 74"/>
              <p:cNvSpPr>
                <a:spLocks noChangeArrowheads="1"/>
              </p:cNvSpPr>
              <p:nvPr/>
            </p:nvSpPr>
            <p:spPr bwMode="auto">
              <a:xfrm>
                <a:off x="2000250" y="3297237"/>
                <a:ext cx="247650" cy="247650"/>
              </a:xfrm>
              <a:prstGeom prst="ellipse">
                <a:avLst/>
              </a:prstGeom>
              <a:solidFill>
                <a:srgbClr val="42797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18" name="Oval 75"/>
              <p:cNvSpPr>
                <a:spLocks noChangeArrowheads="1"/>
              </p:cNvSpPr>
              <p:nvPr/>
            </p:nvSpPr>
            <p:spPr bwMode="auto">
              <a:xfrm>
                <a:off x="2093912" y="3200400"/>
                <a:ext cx="246063" cy="250825"/>
              </a:xfrm>
              <a:prstGeom prst="ellipse">
                <a:avLst/>
              </a:prstGeom>
              <a:solidFill>
                <a:srgbClr val="054C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19" name="Oval 76"/>
              <p:cNvSpPr>
                <a:spLocks noChangeArrowheads="1"/>
              </p:cNvSpPr>
              <p:nvPr/>
            </p:nvSpPr>
            <p:spPr bwMode="auto">
              <a:xfrm>
                <a:off x="2019300" y="3298825"/>
                <a:ext cx="250825" cy="249238"/>
              </a:xfrm>
              <a:prstGeom prst="ellipse">
                <a:avLst/>
              </a:prstGeom>
              <a:solidFill>
                <a:srgbClr val="054C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20" name="Freeform 77"/>
              <p:cNvSpPr>
                <a:spLocks/>
              </p:cNvSpPr>
              <p:nvPr/>
            </p:nvSpPr>
            <p:spPr bwMode="auto">
              <a:xfrm>
                <a:off x="2482850" y="3317875"/>
                <a:ext cx="433388" cy="539750"/>
              </a:xfrm>
              <a:custGeom>
                <a:avLst/>
                <a:gdLst>
                  <a:gd name="T0" fmla="*/ 0 w 140"/>
                  <a:gd name="T1" fmla="*/ 174 h 174"/>
                  <a:gd name="T2" fmla="*/ 69 w 140"/>
                  <a:gd name="T3" fmla="*/ 174 h 174"/>
                  <a:gd name="T4" fmla="*/ 69 w 140"/>
                  <a:gd name="T5" fmla="*/ 110 h 174"/>
                  <a:gd name="T6" fmla="*/ 114 w 140"/>
                  <a:gd name="T7" fmla="*/ 0 h 174"/>
                  <a:gd name="T8" fmla="*/ 39 w 140"/>
                  <a:gd name="T9" fmla="*/ 58 h 174"/>
                  <a:gd name="T10" fmla="*/ 0 w 140"/>
                  <a:gd name="T11" fmla="*/ 95 h 174"/>
                  <a:gd name="T12" fmla="*/ 0 w 140"/>
                  <a:gd name="T13" fmla="*/ 174 h 174"/>
                </a:gdLst>
                <a:ahLst/>
                <a:cxnLst>
                  <a:cxn ang="0">
                    <a:pos x="T0" y="T1"/>
                  </a:cxn>
                  <a:cxn ang="0">
                    <a:pos x="T2" y="T3"/>
                  </a:cxn>
                  <a:cxn ang="0">
                    <a:pos x="T4" y="T5"/>
                  </a:cxn>
                  <a:cxn ang="0">
                    <a:pos x="T6" y="T7"/>
                  </a:cxn>
                  <a:cxn ang="0">
                    <a:pos x="T8" y="T9"/>
                  </a:cxn>
                  <a:cxn ang="0">
                    <a:pos x="T10" y="T11"/>
                  </a:cxn>
                  <a:cxn ang="0">
                    <a:pos x="T12" y="T13"/>
                  </a:cxn>
                </a:cxnLst>
                <a:rect l="0" t="0" r="r" b="b"/>
                <a:pathLst>
                  <a:path w="140" h="174">
                    <a:moveTo>
                      <a:pt x="0" y="174"/>
                    </a:moveTo>
                    <a:cubicBezTo>
                      <a:pt x="69" y="174"/>
                      <a:pt x="69" y="174"/>
                      <a:pt x="69" y="174"/>
                    </a:cubicBezTo>
                    <a:cubicBezTo>
                      <a:pt x="69" y="110"/>
                      <a:pt x="69" y="110"/>
                      <a:pt x="69" y="110"/>
                    </a:cubicBezTo>
                    <a:cubicBezTo>
                      <a:pt x="69" y="110"/>
                      <a:pt x="140" y="25"/>
                      <a:pt x="114" y="0"/>
                    </a:cubicBezTo>
                    <a:cubicBezTo>
                      <a:pt x="99" y="51"/>
                      <a:pt x="39" y="58"/>
                      <a:pt x="39" y="58"/>
                    </a:cubicBezTo>
                    <a:cubicBezTo>
                      <a:pt x="0" y="95"/>
                      <a:pt x="0" y="95"/>
                      <a:pt x="0" y="95"/>
                    </a:cubicBezTo>
                    <a:lnTo>
                      <a:pt x="0" y="174"/>
                    </a:lnTo>
                    <a:close/>
                  </a:path>
                </a:pathLst>
              </a:custGeom>
              <a:solidFill>
                <a:srgbClr val="033D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21" name="Freeform 78"/>
              <p:cNvSpPr>
                <a:spLocks/>
              </p:cNvSpPr>
              <p:nvPr/>
            </p:nvSpPr>
            <p:spPr bwMode="auto">
              <a:xfrm>
                <a:off x="2568575" y="2955925"/>
                <a:ext cx="53975" cy="163513"/>
              </a:xfrm>
              <a:custGeom>
                <a:avLst/>
                <a:gdLst>
                  <a:gd name="T0" fmla="*/ 15 w 17"/>
                  <a:gd name="T1" fmla="*/ 0 h 53"/>
                  <a:gd name="T2" fmla="*/ 11 w 17"/>
                  <a:gd name="T3" fmla="*/ 36 h 53"/>
                  <a:gd name="T4" fmla="*/ 5 w 17"/>
                  <a:gd name="T5" fmla="*/ 49 h 53"/>
                  <a:gd name="T6" fmla="*/ 1 w 17"/>
                  <a:gd name="T7" fmla="*/ 50 h 53"/>
                  <a:gd name="T8" fmla="*/ 0 w 17"/>
                  <a:gd name="T9" fmla="*/ 51 h 53"/>
                  <a:gd name="T10" fmla="*/ 0 w 17"/>
                  <a:gd name="T11" fmla="*/ 51 h 53"/>
                  <a:gd name="T12" fmla="*/ 0 w 17"/>
                  <a:gd name="T13" fmla="*/ 51 h 53"/>
                  <a:gd name="T14" fmla="*/ 0 w 17"/>
                  <a:gd name="T15" fmla="*/ 53 h 53"/>
                  <a:gd name="T16" fmla="*/ 6 w 17"/>
                  <a:gd name="T17" fmla="*/ 50 h 53"/>
                  <a:gd name="T18" fmla="*/ 13 w 17"/>
                  <a:gd name="T19" fmla="*/ 36 h 53"/>
                  <a:gd name="T20" fmla="*/ 17 w 17"/>
                  <a:gd name="T21" fmla="*/ 0 h 53"/>
                  <a:gd name="T22" fmla="*/ 15 w 17"/>
                  <a:gd name="T23" fmla="*/ 0 h 53"/>
                  <a:gd name="T24" fmla="*/ 15 w 17"/>
                  <a:gd name="T25" fmla="*/ 0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7" h="53">
                    <a:moveTo>
                      <a:pt x="15" y="0"/>
                    </a:moveTo>
                    <a:cubicBezTo>
                      <a:pt x="15" y="13"/>
                      <a:pt x="11" y="26"/>
                      <a:pt x="11" y="36"/>
                    </a:cubicBezTo>
                    <a:cubicBezTo>
                      <a:pt x="11" y="43"/>
                      <a:pt x="8" y="47"/>
                      <a:pt x="5" y="49"/>
                    </a:cubicBezTo>
                    <a:cubicBezTo>
                      <a:pt x="4" y="50"/>
                      <a:pt x="2" y="50"/>
                      <a:pt x="1" y="50"/>
                    </a:cubicBezTo>
                    <a:cubicBezTo>
                      <a:pt x="1" y="51"/>
                      <a:pt x="0" y="51"/>
                      <a:pt x="0" y="51"/>
                    </a:cubicBezTo>
                    <a:cubicBezTo>
                      <a:pt x="0" y="51"/>
                      <a:pt x="0" y="51"/>
                      <a:pt x="0" y="51"/>
                    </a:cubicBezTo>
                    <a:cubicBezTo>
                      <a:pt x="0" y="51"/>
                      <a:pt x="0" y="51"/>
                      <a:pt x="0" y="51"/>
                    </a:cubicBezTo>
                    <a:cubicBezTo>
                      <a:pt x="0" y="53"/>
                      <a:pt x="0" y="53"/>
                      <a:pt x="0" y="53"/>
                    </a:cubicBezTo>
                    <a:cubicBezTo>
                      <a:pt x="0" y="53"/>
                      <a:pt x="3" y="53"/>
                      <a:pt x="6" y="50"/>
                    </a:cubicBezTo>
                    <a:cubicBezTo>
                      <a:pt x="10" y="48"/>
                      <a:pt x="13" y="44"/>
                      <a:pt x="13" y="36"/>
                    </a:cubicBezTo>
                    <a:cubicBezTo>
                      <a:pt x="13" y="26"/>
                      <a:pt x="17" y="13"/>
                      <a:pt x="17" y="0"/>
                    </a:cubicBezTo>
                    <a:cubicBezTo>
                      <a:pt x="15" y="0"/>
                      <a:pt x="15" y="0"/>
                      <a:pt x="15" y="0"/>
                    </a:cubicBezTo>
                    <a:cubicBezTo>
                      <a:pt x="15" y="0"/>
                      <a:pt x="15" y="0"/>
                      <a:pt x="15" y="0"/>
                    </a:cubicBezTo>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22" name="Oval 79"/>
              <p:cNvSpPr>
                <a:spLocks noChangeArrowheads="1"/>
              </p:cNvSpPr>
              <p:nvPr/>
            </p:nvSpPr>
            <p:spPr bwMode="auto">
              <a:xfrm>
                <a:off x="2606675" y="2940050"/>
                <a:ext cx="26988" cy="28575"/>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23" name="Freeform 80"/>
              <p:cNvSpPr>
                <a:spLocks/>
              </p:cNvSpPr>
              <p:nvPr/>
            </p:nvSpPr>
            <p:spPr bwMode="auto">
              <a:xfrm>
                <a:off x="2309812" y="2744787"/>
                <a:ext cx="309563" cy="238125"/>
              </a:xfrm>
              <a:custGeom>
                <a:avLst/>
                <a:gdLst>
                  <a:gd name="T0" fmla="*/ 93 w 100"/>
                  <a:gd name="T1" fmla="*/ 0 h 77"/>
                  <a:gd name="T2" fmla="*/ 7 w 100"/>
                  <a:gd name="T3" fmla="*/ 0 h 77"/>
                  <a:gd name="T4" fmla="*/ 0 w 100"/>
                  <a:gd name="T5" fmla="*/ 20 h 77"/>
                  <a:gd name="T6" fmla="*/ 0 w 100"/>
                  <a:gd name="T7" fmla="*/ 73 h 77"/>
                  <a:gd name="T8" fmla="*/ 0 w 100"/>
                  <a:gd name="T9" fmla="*/ 73 h 77"/>
                  <a:gd name="T10" fmla="*/ 4 w 100"/>
                  <a:gd name="T11" fmla="*/ 77 h 77"/>
                  <a:gd name="T12" fmla="*/ 8 w 100"/>
                  <a:gd name="T13" fmla="*/ 73 h 77"/>
                  <a:gd name="T14" fmla="*/ 8 w 100"/>
                  <a:gd name="T15" fmla="*/ 22 h 77"/>
                  <a:gd name="T16" fmla="*/ 50 w 100"/>
                  <a:gd name="T17" fmla="*/ 33 h 77"/>
                  <a:gd name="T18" fmla="*/ 92 w 100"/>
                  <a:gd name="T19" fmla="*/ 22 h 77"/>
                  <a:gd name="T20" fmla="*/ 92 w 100"/>
                  <a:gd name="T21" fmla="*/ 73 h 77"/>
                  <a:gd name="T22" fmla="*/ 92 w 100"/>
                  <a:gd name="T23" fmla="*/ 73 h 77"/>
                  <a:gd name="T24" fmla="*/ 96 w 100"/>
                  <a:gd name="T25" fmla="*/ 77 h 77"/>
                  <a:gd name="T26" fmla="*/ 100 w 100"/>
                  <a:gd name="T27" fmla="*/ 73 h 77"/>
                  <a:gd name="T28" fmla="*/ 100 w 100"/>
                  <a:gd name="T29" fmla="*/ 20 h 77"/>
                  <a:gd name="T30" fmla="*/ 93 w 100"/>
                  <a:gd name="T31" fmla="*/ 0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00" h="77">
                    <a:moveTo>
                      <a:pt x="93" y="0"/>
                    </a:moveTo>
                    <a:cubicBezTo>
                      <a:pt x="7" y="0"/>
                      <a:pt x="7" y="0"/>
                      <a:pt x="7" y="0"/>
                    </a:cubicBezTo>
                    <a:cubicBezTo>
                      <a:pt x="0" y="20"/>
                      <a:pt x="0" y="20"/>
                      <a:pt x="0" y="20"/>
                    </a:cubicBezTo>
                    <a:cubicBezTo>
                      <a:pt x="0" y="73"/>
                      <a:pt x="0" y="73"/>
                      <a:pt x="0" y="73"/>
                    </a:cubicBezTo>
                    <a:cubicBezTo>
                      <a:pt x="0" y="73"/>
                      <a:pt x="0" y="73"/>
                      <a:pt x="0" y="73"/>
                    </a:cubicBezTo>
                    <a:cubicBezTo>
                      <a:pt x="0" y="75"/>
                      <a:pt x="1" y="77"/>
                      <a:pt x="4" y="77"/>
                    </a:cubicBezTo>
                    <a:cubicBezTo>
                      <a:pt x="6" y="77"/>
                      <a:pt x="8" y="75"/>
                      <a:pt x="8" y="73"/>
                    </a:cubicBezTo>
                    <a:cubicBezTo>
                      <a:pt x="8" y="22"/>
                      <a:pt x="8" y="22"/>
                      <a:pt x="8" y="22"/>
                    </a:cubicBezTo>
                    <a:cubicBezTo>
                      <a:pt x="50" y="33"/>
                      <a:pt x="50" y="33"/>
                      <a:pt x="50" y="33"/>
                    </a:cubicBezTo>
                    <a:cubicBezTo>
                      <a:pt x="92" y="22"/>
                      <a:pt x="92" y="22"/>
                      <a:pt x="92" y="22"/>
                    </a:cubicBezTo>
                    <a:cubicBezTo>
                      <a:pt x="92" y="73"/>
                      <a:pt x="92" y="73"/>
                      <a:pt x="92" y="73"/>
                    </a:cubicBezTo>
                    <a:cubicBezTo>
                      <a:pt x="92" y="73"/>
                      <a:pt x="92" y="73"/>
                      <a:pt x="92" y="73"/>
                    </a:cubicBezTo>
                    <a:cubicBezTo>
                      <a:pt x="92" y="75"/>
                      <a:pt x="94" y="77"/>
                      <a:pt x="96" y="77"/>
                    </a:cubicBezTo>
                    <a:cubicBezTo>
                      <a:pt x="99" y="77"/>
                      <a:pt x="100" y="75"/>
                      <a:pt x="100" y="73"/>
                    </a:cubicBezTo>
                    <a:cubicBezTo>
                      <a:pt x="100" y="20"/>
                      <a:pt x="100" y="20"/>
                      <a:pt x="100" y="20"/>
                    </a:cubicBezTo>
                    <a:cubicBezTo>
                      <a:pt x="93" y="0"/>
                      <a:pt x="93" y="0"/>
                      <a:pt x="93" y="0"/>
                    </a:cubicBezTo>
                  </a:path>
                </a:pathLst>
              </a:custGeom>
              <a:solidFill>
                <a:srgbClr val="FBB04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24" name="Freeform 82"/>
              <p:cNvSpPr>
                <a:spLocks/>
              </p:cNvSpPr>
              <p:nvPr/>
            </p:nvSpPr>
            <p:spPr bwMode="auto">
              <a:xfrm>
                <a:off x="2332037" y="2744787"/>
                <a:ext cx="265113" cy="0"/>
              </a:xfrm>
              <a:custGeom>
                <a:avLst/>
                <a:gdLst>
                  <a:gd name="T0" fmla="*/ 167 w 167"/>
                  <a:gd name="T1" fmla="*/ 0 w 167"/>
                  <a:gd name="T2" fmla="*/ 167 w 167"/>
                  <a:gd name="T3" fmla="*/ 167 w 167"/>
                </a:gdLst>
                <a:ahLst/>
                <a:cxnLst>
                  <a:cxn ang="0">
                    <a:pos x="T0" y="0"/>
                  </a:cxn>
                  <a:cxn ang="0">
                    <a:pos x="T1" y="0"/>
                  </a:cxn>
                  <a:cxn ang="0">
                    <a:pos x="T2" y="0"/>
                  </a:cxn>
                  <a:cxn ang="0">
                    <a:pos x="T3" y="0"/>
                  </a:cxn>
                </a:cxnLst>
                <a:rect l="0" t="0" r="r" b="b"/>
                <a:pathLst>
                  <a:path w="167">
                    <a:moveTo>
                      <a:pt x="167" y="0"/>
                    </a:moveTo>
                    <a:lnTo>
                      <a:pt x="0" y="0"/>
                    </a:lnTo>
                    <a:lnTo>
                      <a:pt x="167" y="0"/>
                    </a:lnTo>
                    <a:lnTo>
                      <a:pt x="167" y="0"/>
                    </a:lnTo>
                    <a:close/>
                  </a:path>
                </a:pathLst>
              </a:custGeom>
              <a:solidFill>
                <a:srgbClr val="95CDB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25" name="Freeform 83"/>
              <p:cNvSpPr>
                <a:spLocks/>
              </p:cNvSpPr>
              <p:nvPr/>
            </p:nvSpPr>
            <p:spPr bwMode="auto">
              <a:xfrm>
                <a:off x="2332037" y="2744787"/>
                <a:ext cx="265113" cy="0"/>
              </a:xfrm>
              <a:custGeom>
                <a:avLst/>
                <a:gdLst>
                  <a:gd name="T0" fmla="*/ 167 w 167"/>
                  <a:gd name="T1" fmla="*/ 0 w 167"/>
                  <a:gd name="T2" fmla="*/ 167 w 167"/>
                  <a:gd name="T3" fmla="*/ 167 w 167"/>
                </a:gdLst>
                <a:ahLst/>
                <a:cxnLst>
                  <a:cxn ang="0">
                    <a:pos x="T0" y="0"/>
                  </a:cxn>
                  <a:cxn ang="0">
                    <a:pos x="T1" y="0"/>
                  </a:cxn>
                  <a:cxn ang="0">
                    <a:pos x="T2" y="0"/>
                  </a:cxn>
                  <a:cxn ang="0">
                    <a:pos x="T3" y="0"/>
                  </a:cxn>
                </a:cxnLst>
                <a:rect l="0" t="0" r="r" b="b"/>
                <a:pathLst>
                  <a:path w="167">
                    <a:moveTo>
                      <a:pt x="167" y="0"/>
                    </a:moveTo>
                    <a:lnTo>
                      <a:pt x="0" y="0"/>
                    </a:lnTo>
                    <a:lnTo>
                      <a:pt x="167" y="0"/>
                    </a:lnTo>
                    <a:lnTo>
                      <a:pt x="167"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26" name="Freeform 84"/>
              <p:cNvSpPr>
                <a:spLocks/>
              </p:cNvSpPr>
              <p:nvPr/>
            </p:nvSpPr>
            <p:spPr bwMode="auto">
              <a:xfrm>
                <a:off x="2332037" y="2744787"/>
                <a:ext cx="265113" cy="65088"/>
              </a:xfrm>
              <a:custGeom>
                <a:avLst/>
                <a:gdLst>
                  <a:gd name="T0" fmla="*/ 167 w 167"/>
                  <a:gd name="T1" fmla="*/ 0 h 41"/>
                  <a:gd name="T2" fmla="*/ 0 w 167"/>
                  <a:gd name="T3" fmla="*/ 0 h 41"/>
                  <a:gd name="T4" fmla="*/ 83 w 167"/>
                  <a:gd name="T5" fmla="*/ 41 h 41"/>
                  <a:gd name="T6" fmla="*/ 167 w 167"/>
                  <a:gd name="T7" fmla="*/ 0 h 41"/>
                </a:gdLst>
                <a:ahLst/>
                <a:cxnLst>
                  <a:cxn ang="0">
                    <a:pos x="T0" y="T1"/>
                  </a:cxn>
                  <a:cxn ang="0">
                    <a:pos x="T2" y="T3"/>
                  </a:cxn>
                  <a:cxn ang="0">
                    <a:pos x="T4" y="T5"/>
                  </a:cxn>
                  <a:cxn ang="0">
                    <a:pos x="T6" y="T7"/>
                  </a:cxn>
                </a:cxnLst>
                <a:rect l="0" t="0" r="r" b="b"/>
                <a:pathLst>
                  <a:path w="167" h="41">
                    <a:moveTo>
                      <a:pt x="167" y="0"/>
                    </a:moveTo>
                    <a:lnTo>
                      <a:pt x="0" y="0"/>
                    </a:lnTo>
                    <a:lnTo>
                      <a:pt x="83" y="41"/>
                    </a:lnTo>
                    <a:lnTo>
                      <a:pt x="167" y="0"/>
                    </a:lnTo>
                    <a:close/>
                  </a:path>
                </a:pathLst>
              </a:custGeom>
              <a:solidFill>
                <a:srgbClr val="FFD59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27" name="Freeform 85"/>
              <p:cNvSpPr>
                <a:spLocks/>
              </p:cNvSpPr>
              <p:nvPr/>
            </p:nvSpPr>
            <p:spPr bwMode="auto">
              <a:xfrm>
                <a:off x="2332037" y="2744787"/>
                <a:ext cx="265113" cy="65088"/>
              </a:xfrm>
              <a:custGeom>
                <a:avLst/>
                <a:gdLst>
                  <a:gd name="T0" fmla="*/ 167 w 167"/>
                  <a:gd name="T1" fmla="*/ 0 h 41"/>
                  <a:gd name="T2" fmla="*/ 0 w 167"/>
                  <a:gd name="T3" fmla="*/ 0 h 41"/>
                  <a:gd name="T4" fmla="*/ 83 w 167"/>
                  <a:gd name="T5" fmla="*/ 41 h 41"/>
                  <a:gd name="T6" fmla="*/ 167 w 167"/>
                  <a:gd name="T7" fmla="*/ 0 h 41"/>
                </a:gdLst>
                <a:ahLst/>
                <a:cxnLst>
                  <a:cxn ang="0">
                    <a:pos x="T0" y="T1"/>
                  </a:cxn>
                  <a:cxn ang="0">
                    <a:pos x="T2" y="T3"/>
                  </a:cxn>
                  <a:cxn ang="0">
                    <a:pos x="T4" y="T5"/>
                  </a:cxn>
                  <a:cxn ang="0">
                    <a:pos x="T6" y="T7"/>
                  </a:cxn>
                </a:cxnLst>
                <a:rect l="0" t="0" r="r" b="b"/>
                <a:pathLst>
                  <a:path w="167" h="41">
                    <a:moveTo>
                      <a:pt x="167" y="0"/>
                    </a:moveTo>
                    <a:lnTo>
                      <a:pt x="0" y="0"/>
                    </a:lnTo>
                    <a:lnTo>
                      <a:pt x="83" y="41"/>
                    </a:lnTo>
                    <a:lnTo>
                      <a:pt x="167"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28" name="Freeform 86"/>
              <p:cNvSpPr>
                <a:spLocks/>
              </p:cNvSpPr>
              <p:nvPr/>
            </p:nvSpPr>
            <p:spPr bwMode="auto">
              <a:xfrm>
                <a:off x="2463800" y="2744787"/>
                <a:ext cx="133350" cy="65088"/>
              </a:xfrm>
              <a:custGeom>
                <a:avLst/>
                <a:gdLst>
                  <a:gd name="T0" fmla="*/ 84 w 84"/>
                  <a:gd name="T1" fmla="*/ 0 h 41"/>
                  <a:gd name="T2" fmla="*/ 84 w 84"/>
                  <a:gd name="T3" fmla="*/ 0 h 41"/>
                  <a:gd name="T4" fmla="*/ 0 w 84"/>
                  <a:gd name="T5" fmla="*/ 41 h 41"/>
                  <a:gd name="T6" fmla="*/ 84 w 84"/>
                  <a:gd name="T7" fmla="*/ 0 h 41"/>
                  <a:gd name="T8" fmla="*/ 84 w 84"/>
                  <a:gd name="T9" fmla="*/ 0 h 41"/>
                </a:gdLst>
                <a:ahLst/>
                <a:cxnLst>
                  <a:cxn ang="0">
                    <a:pos x="T0" y="T1"/>
                  </a:cxn>
                  <a:cxn ang="0">
                    <a:pos x="T2" y="T3"/>
                  </a:cxn>
                  <a:cxn ang="0">
                    <a:pos x="T4" y="T5"/>
                  </a:cxn>
                  <a:cxn ang="0">
                    <a:pos x="T6" y="T7"/>
                  </a:cxn>
                  <a:cxn ang="0">
                    <a:pos x="T8" y="T9"/>
                  </a:cxn>
                </a:cxnLst>
                <a:rect l="0" t="0" r="r" b="b"/>
                <a:pathLst>
                  <a:path w="84" h="41">
                    <a:moveTo>
                      <a:pt x="84" y="0"/>
                    </a:moveTo>
                    <a:lnTo>
                      <a:pt x="84" y="0"/>
                    </a:lnTo>
                    <a:lnTo>
                      <a:pt x="0" y="41"/>
                    </a:lnTo>
                    <a:lnTo>
                      <a:pt x="84" y="0"/>
                    </a:lnTo>
                    <a:lnTo>
                      <a:pt x="84" y="0"/>
                    </a:lnTo>
                    <a:close/>
                  </a:path>
                </a:pathLst>
              </a:custGeom>
              <a:solidFill>
                <a:srgbClr val="F1CE9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29" name="Freeform 87"/>
              <p:cNvSpPr>
                <a:spLocks/>
              </p:cNvSpPr>
              <p:nvPr/>
            </p:nvSpPr>
            <p:spPr bwMode="auto">
              <a:xfrm>
                <a:off x="2463800" y="2744787"/>
                <a:ext cx="133350" cy="65088"/>
              </a:xfrm>
              <a:custGeom>
                <a:avLst/>
                <a:gdLst>
                  <a:gd name="T0" fmla="*/ 84 w 84"/>
                  <a:gd name="T1" fmla="*/ 0 h 41"/>
                  <a:gd name="T2" fmla="*/ 84 w 84"/>
                  <a:gd name="T3" fmla="*/ 0 h 41"/>
                  <a:gd name="T4" fmla="*/ 0 w 84"/>
                  <a:gd name="T5" fmla="*/ 41 h 41"/>
                  <a:gd name="T6" fmla="*/ 84 w 84"/>
                  <a:gd name="T7" fmla="*/ 0 h 41"/>
                  <a:gd name="T8" fmla="*/ 84 w 84"/>
                  <a:gd name="T9" fmla="*/ 0 h 41"/>
                </a:gdLst>
                <a:ahLst/>
                <a:cxnLst>
                  <a:cxn ang="0">
                    <a:pos x="T0" y="T1"/>
                  </a:cxn>
                  <a:cxn ang="0">
                    <a:pos x="T2" y="T3"/>
                  </a:cxn>
                  <a:cxn ang="0">
                    <a:pos x="T4" y="T5"/>
                  </a:cxn>
                  <a:cxn ang="0">
                    <a:pos x="T6" y="T7"/>
                  </a:cxn>
                  <a:cxn ang="0">
                    <a:pos x="T8" y="T9"/>
                  </a:cxn>
                </a:cxnLst>
                <a:rect l="0" t="0" r="r" b="b"/>
                <a:pathLst>
                  <a:path w="84" h="41">
                    <a:moveTo>
                      <a:pt x="84" y="0"/>
                    </a:moveTo>
                    <a:lnTo>
                      <a:pt x="84" y="0"/>
                    </a:lnTo>
                    <a:lnTo>
                      <a:pt x="0" y="41"/>
                    </a:lnTo>
                    <a:lnTo>
                      <a:pt x="84" y="0"/>
                    </a:lnTo>
                    <a:lnTo>
                      <a:pt x="84"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30" name="Freeform 88"/>
              <p:cNvSpPr>
                <a:spLocks/>
              </p:cNvSpPr>
              <p:nvPr/>
            </p:nvSpPr>
            <p:spPr bwMode="auto">
              <a:xfrm>
                <a:off x="2398712" y="3060700"/>
                <a:ext cx="130175" cy="106363"/>
              </a:xfrm>
              <a:custGeom>
                <a:avLst/>
                <a:gdLst>
                  <a:gd name="T0" fmla="*/ 42 w 42"/>
                  <a:gd name="T1" fmla="*/ 30 h 34"/>
                  <a:gd name="T2" fmla="*/ 42 w 42"/>
                  <a:gd name="T3" fmla="*/ 12 h 34"/>
                  <a:gd name="T4" fmla="*/ 38 w 42"/>
                  <a:gd name="T5" fmla="*/ 4 h 34"/>
                  <a:gd name="T6" fmla="*/ 29 w 42"/>
                  <a:gd name="T7" fmla="*/ 0 h 34"/>
                  <a:gd name="T8" fmla="*/ 13 w 42"/>
                  <a:gd name="T9" fmla="*/ 0 h 34"/>
                  <a:gd name="T10" fmla="*/ 4 w 42"/>
                  <a:gd name="T11" fmla="*/ 4 h 34"/>
                  <a:gd name="T12" fmla="*/ 0 w 42"/>
                  <a:gd name="T13" fmla="*/ 12 h 34"/>
                  <a:gd name="T14" fmla="*/ 0 w 42"/>
                  <a:gd name="T15" fmla="*/ 30 h 34"/>
                  <a:gd name="T16" fmla="*/ 4 w 42"/>
                  <a:gd name="T17" fmla="*/ 34 h 34"/>
                  <a:gd name="T18" fmla="*/ 8 w 42"/>
                  <a:gd name="T19" fmla="*/ 30 h 34"/>
                  <a:gd name="T20" fmla="*/ 8 w 42"/>
                  <a:gd name="T21" fmla="*/ 12 h 34"/>
                  <a:gd name="T22" fmla="*/ 9 w 42"/>
                  <a:gd name="T23" fmla="*/ 9 h 34"/>
                  <a:gd name="T24" fmla="*/ 13 w 42"/>
                  <a:gd name="T25" fmla="*/ 8 h 34"/>
                  <a:gd name="T26" fmla="*/ 29 w 42"/>
                  <a:gd name="T27" fmla="*/ 8 h 34"/>
                  <a:gd name="T28" fmla="*/ 33 w 42"/>
                  <a:gd name="T29" fmla="*/ 9 h 34"/>
                  <a:gd name="T30" fmla="*/ 35 w 42"/>
                  <a:gd name="T31" fmla="*/ 12 h 34"/>
                  <a:gd name="T32" fmla="*/ 35 w 42"/>
                  <a:gd name="T33" fmla="*/ 30 h 34"/>
                  <a:gd name="T34" fmla="*/ 38 w 42"/>
                  <a:gd name="T35" fmla="*/ 34 h 34"/>
                  <a:gd name="T36" fmla="*/ 42 w 42"/>
                  <a:gd name="T37" fmla="*/ 30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2" h="34">
                    <a:moveTo>
                      <a:pt x="42" y="30"/>
                    </a:moveTo>
                    <a:cubicBezTo>
                      <a:pt x="42" y="12"/>
                      <a:pt x="42" y="12"/>
                      <a:pt x="42" y="12"/>
                    </a:cubicBezTo>
                    <a:cubicBezTo>
                      <a:pt x="42" y="9"/>
                      <a:pt x="41" y="6"/>
                      <a:pt x="38" y="4"/>
                    </a:cubicBezTo>
                    <a:cubicBezTo>
                      <a:pt x="36" y="2"/>
                      <a:pt x="33" y="0"/>
                      <a:pt x="29" y="0"/>
                    </a:cubicBezTo>
                    <a:cubicBezTo>
                      <a:pt x="13" y="0"/>
                      <a:pt x="13" y="0"/>
                      <a:pt x="13" y="0"/>
                    </a:cubicBezTo>
                    <a:cubicBezTo>
                      <a:pt x="9" y="0"/>
                      <a:pt x="6" y="2"/>
                      <a:pt x="4" y="4"/>
                    </a:cubicBezTo>
                    <a:cubicBezTo>
                      <a:pt x="1" y="6"/>
                      <a:pt x="0" y="9"/>
                      <a:pt x="0" y="12"/>
                    </a:cubicBezTo>
                    <a:cubicBezTo>
                      <a:pt x="0" y="30"/>
                      <a:pt x="0" y="30"/>
                      <a:pt x="0" y="30"/>
                    </a:cubicBezTo>
                    <a:cubicBezTo>
                      <a:pt x="0" y="32"/>
                      <a:pt x="2" y="34"/>
                      <a:pt x="4" y="34"/>
                    </a:cubicBezTo>
                    <a:cubicBezTo>
                      <a:pt x="6" y="34"/>
                      <a:pt x="8" y="32"/>
                      <a:pt x="8" y="30"/>
                    </a:cubicBezTo>
                    <a:cubicBezTo>
                      <a:pt x="8" y="12"/>
                      <a:pt x="8" y="12"/>
                      <a:pt x="8" y="12"/>
                    </a:cubicBezTo>
                    <a:cubicBezTo>
                      <a:pt x="8" y="11"/>
                      <a:pt x="8" y="10"/>
                      <a:pt x="9" y="9"/>
                    </a:cubicBezTo>
                    <a:cubicBezTo>
                      <a:pt x="10" y="9"/>
                      <a:pt x="11" y="8"/>
                      <a:pt x="13" y="8"/>
                    </a:cubicBezTo>
                    <a:cubicBezTo>
                      <a:pt x="29" y="8"/>
                      <a:pt x="29" y="8"/>
                      <a:pt x="29" y="8"/>
                    </a:cubicBezTo>
                    <a:cubicBezTo>
                      <a:pt x="31" y="8"/>
                      <a:pt x="32" y="9"/>
                      <a:pt x="33" y="9"/>
                    </a:cubicBezTo>
                    <a:cubicBezTo>
                      <a:pt x="34" y="10"/>
                      <a:pt x="35" y="11"/>
                      <a:pt x="35" y="12"/>
                    </a:cubicBezTo>
                    <a:cubicBezTo>
                      <a:pt x="35" y="30"/>
                      <a:pt x="35" y="30"/>
                      <a:pt x="35" y="30"/>
                    </a:cubicBezTo>
                    <a:cubicBezTo>
                      <a:pt x="35" y="32"/>
                      <a:pt x="36" y="34"/>
                      <a:pt x="38" y="34"/>
                    </a:cubicBezTo>
                    <a:cubicBezTo>
                      <a:pt x="41" y="34"/>
                      <a:pt x="42" y="32"/>
                      <a:pt x="42" y="30"/>
                    </a:cubicBezTo>
                    <a:close/>
                  </a:path>
                </a:pathLst>
              </a:custGeom>
              <a:solidFill>
                <a:srgbClr val="FBB04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31" name="Freeform 89"/>
              <p:cNvSpPr>
                <a:spLocks/>
              </p:cNvSpPr>
              <p:nvPr/>
            </p:nvSpPr>
            <p:spPr bwMode="auto">
              <a:xfrm>
                <a:off x="2433637" y="3243262"/>
                <a:ext cx="303213" cy="136525"/>
              </a:xfrm>
              <a:custGeom>
                <a:avLst/>
                <a:gdLst>
                  <a:gd name="T0" fmla="*/ 58 w 98"/>
                  <a:gd name="T1" fmla="*/ 1 h 44"/>
                  <a:gd name="T2" fmla="*/ 11 w 98"/>
                  <a:gd name="T3" fmla="*/ 16 h 44"/>
                  <a:gd name="T4" fmla="*/ 27 w 98"/>
                  <a:gd name="T5" fmla="*/ 44 h 44"/>
                  <a:gd name="T6" fmla="*/ 49 w 98"/>
                  <a:gd name="T7" fmla="*/ 35 h 44"/>
                  <a:gd name="T8" fmla="*/ 89 w 98"/>
                  <a:gd name="T9" fmla="*/ 24 h 44"/>
                  <a:gd name="T10" fmla="*/ 87 w 98"/>
                  <a:gd name="T11" fmla="*/ 10 h 44"/>
                  <a:gd name="T12" fmla="*/ 58 w 98"/>
                  <a:gd name="T13" fmla="*/ 1 h 44"/>
                </a:gdLst>
                <a:ahLst/>
                <a:cxnLst>
                  <a:cxn ang="0">
                    <a:pos x="T0" y="T1"/>
                  </a:cxn>
                  <a:cxn ang="0">
                    <a:pos x="T2" y="T3"/>
                  </a:cxn>
                  <a:cxn ang="0">
                    <a:pos x="T4" y="T5"/>
                  </a:cxn>
                  <a:cxn ang="0">
                    <a:pos x="T6" y="T7"/>
                  </a:cxn>
                  <a:cxn ang="0">
                    <a:pos x="T8" y="T9"/>
                  </a:cxn>
                  <a:cxn ang="0">
                    <a:pos x="T10" y="T11"/>
                  </a:cxn>
                  <a:cxn ang="0">
                    <a:pos x="T12" y="T13"/>
                  </a:cxn>
                </a:cxnLst>
                <a:rect l="0" t="0" r="r" b="b"/>
                <a:pathLst>
                  <a:path w="98" h="44">
                    <a:moveTo>
                      <a:pt x="58" y="1"/>
                    </a:moveTo>
                    <a:cubicBezTo>
                      <a:pt x="43" y="0"/>
                      <a:pt x="11" y="16"/>
                      <a:pt x="11" y="16"/>
                    </a:cubicBezTo>
                    <a:cubicBezTo>
                      <a:pt x="0" y="37"/>
                      <a:pt x="27" y="44"/>
                      <a:pt x="27" y="44"/>
                    </a:cubicBezTo>
                    <a:cubicBezTo>
                      <a:pt x="27" y="44"/>
                      <a:pt x="38" y="33"/>
                      <a:pt x="49" y="35"/>
                    </a:cubicBezTo>
                    <a:cubicBezTo>
                      <a:pt x="58" y="37"/>
                      <a:pt x="82" y="25"/>
                      <a:pt x="89" y="24"/>
                    </a:cubicBezTo>
                    <a:cubicBezTo>
                      <a:pt x="98" y="24"/>
                      <a:pt x="91" y="15"/>
                      <a:pt x="87" y="10"/>
                    </a:cubicBezTo>
                    <a:cubicBezTo>
                      <a:pt x="84" y="4"/>
                      <a:pt x="63" y="1"/>
                      <a:pt x="58" y="1"/>
                    </a:cubicBezTo>
                    <a:close/>
                  </a:path>
                </a:pathLst>
              </a:custGeom>
              <a:solidFill>
                <a:srgbClr val="E2B7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32" name="Freeform 90"/>
              <p:cNvSpPr>
                <a:spLocks/>
              </p:cNvSpPr>
              <p:nvPr/>
            </p:nvSpPr>
            <p:spPr bwMode="auto">
              <a:xfrm>
                <a:off x="1973262" y="3287712"/>
                <a:ext cx="542925" cy="287338"/>
              </a:xfrm>
              <a:custGeom>
                <a:avLst/>
                <a:gdLst>
                  <a:gd name="T0" fmla="*/ 176 w 176"/>
                  <a:gd name="T1" fmla="*/ 30 h 93"/>
                  <a:gd name="T2" fmla="*/ 75 w 176"/>
                  <a:gd name="T3" fmla="*/ 89 h 93"/>
                  <a:gd name="T4" fmla="*/ 13 w 176"/>
                  <a:gd name="T5" fmla="*/ 84 h 93"/>
                  <a:gd name="T6" fmla="*/ 15 w 176"/>
                  <a:gd name="T7" fmla="*/ 49 h 93"/>
                  <a:gd name="T8" fmla="*/ 84 w 176"/>
                  <a:gd name="T9" fmla="*/ 5 h 93"/>
                  <a:gd name="T10" fmla="*/ 165 w 176"/>
                  <a:gd name="T11" fmla="*/ 0 h 93"/>
                  <a:gd name="T12" fmla="*/ 176 w 176"/>
                  <a:gd name="T13" fmla="*/ 30 h 93"/>
                </a:gdLst>
                <a:ahLst/>
                <a:cxnLst>
                  <a:cxn ang="0">
                    <a:pos x="T0" y="T1"/>
                  </a:cxn>
                  <a:cxn ang="0">
                    <a:pos x="T2" y="T3"/>
                  </a:cxn>
                  <a:cxn ang="0">
                    <a:pos x="T4" y="T5"/>
                  </a:cxn>
                  <a:cxn ang="0">
                    <a:pos x="T6" y="T7"/>
                  </a:cxn>
                  <a:cxn ang="0">
                    <a:pos x="T8" y="T9"/>
                  </a:cxn>
                  <a:cxn ang="0">
                    <a:pos x="T10" y="T11"/>
                  </a:cxn>
                  <a:cxn ang="0">
                    <a:pos x="T12" y="T13"/>
                  </a:cxn>
                </a:cxnLst>
                <a:rect l="0" t="0" r="r" b="b"/>
                <a:pathLst>
                  <a:path w="176" h="93">
                    <a:moveTo>
                      <a:pt x="176" y="30"/>
                    </a:moveTo>
                    <a:cubicBezTo>
                      <a:pt x="176" y="30"/>
                      <a:pt x="92" y="85"/>
                      <a:pt x="75" y="89"/>
                    </a:cubicBezTo>
                    <a:cubicBezTo>
                      <a:pt x="57" y="93"/>
                      <a:pt x="18" y="86"/>
                      <a:pt x="13" y="84"/>
                    </a:cubicBezTo>
                    <a:cubicBezTo>
                      <a:pt x="7" y="81"/>
                      <a:pt x="0" y="62"/>
                      <a:pt x="15" y="49"/>
                    </a:cubicBezTo>
                    <a:cubicBezTo>
                      <a:pt x="27" y="13"/>
                      <a:pt x="56" y="2"/>
                      <a:pt x="84" y="5"/>
                    </a:cubicBezTo>
                    <a:cubicBezTo>
                      <a:pt x="130" y="11"/>
                      <a:pt x="165" y="0"/>
                      <a:pt x="165" y="0"/>
                    </a:cubicBezTo>
                    <a:lnTo>
                      <a:pt x="176" y="30"/>
                    </a:lnTo>
                    <a:close/>
                  </a:path>
                </a:pathLst>
              </a:custGeom>
              <a:solidFill>
                <a:srgbClr val="F7CCA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33" name="Freeform 91"/>
              <p:cNvSpPr>
                <a:spLocks/>
              </p:cNvSpPr>
              <p:nvPr/>
            </p:nvSpPr>
            <p:spPr bwMode="auto">
              <a:xfrm>
                <a:off x="1990725" y="3373437"/>
                <a:ext cx="534988" cy="198438"/>
              </a:xfrm>
              <a:custGeom>
                <a:avLst/>
                <a:gdLst>
                  <a:gd name="T0" fmla="*/ 173 w 173"/>
                  <a:gd name="T1" fmla="*/ 0 h 64"/>
                  <a:gd name="T2" fmla="*/ 69 w 173"/>
                  <a:gd name="T3" fmla="*/ 61 h 64"/>
                  <a:gd name="T4" fmla="*/ 7 w 173"/>
                  <a:gd name="T5" fmla="*/ 56 h 64"/>
                  <a:gd name="T6" fmla="*/ 0 w 173"/>
                  <a:gd name="T7" fmla="*/ 40 h 64"/>
                  <a:gd name="T8" fmla="*/ 34 w 173"/>
                  <a:gd name="T9" fmla="*/ 39 h 64"/>
                  <a:gd name="T10" fmla="*/ 25 w 173"/>
                  <a:gd name="T11" fmla="*/ 44 h 64"/>
                  <a:gd name="T12" fmla="*/ 68 w 173"/>
                  <a:gd name="T13" fmla="*/ 45 h 64"/>
                  <a:gd name="T14" fmla="*/ 154 w 173"/>
                  <a:gd name="T15" fmla="*/ 10 h 64"/>
                  <a:gd name="T16" fmla="*/ 173 w 173"/>
                  <a:gd name="T17" fmla="*/ 0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3" h="64">
                    <a:moveTo>
                      <a:pt x="173" y="0"/>
                    </a:moveTo>
                    <a:cubicBezTo>
                      <a:pt x="138" y="20"/>
                      <a:pt x="114" y="54"/>
                      <a:pt x="69" y="61"/>
                    </a:cubicBezTo>
                    <a:cubicBezTo>
                      <a:pt x="46" y="64"/>
                      <a:pt x="12" y="58"/>
                      <a:pt x="7" y="56"/>
                    </a:cubicBezTo>
                    <a:cubicBezTo>
                      <a:pt x="5" y="54"/>
                      <a:pt x="0" y="48"/>
                      <a:pt x="0" y="40"/>
                    </a:cubicBezTo>
                    <a:cubicBezTo>
                      <a:pt x="1" y="43"/>
                      <a:pt x="32" y="39"/>
                      <a:pt x="34" y="39"/>
                    </a:cubicBezTo>
                    <a:cubicBezTo>
                      <a:pt x="35" y="40"/>
                      <a:pt x="22" y="44"/>
                      <a:pt x="25" y="44"/>
                    </a:cubicBezTo>
                    <a:cubicBezTo>
                      <a:pt x="35" y="46"/>
                      <a:pt x="54" y="48"/>
                      <a:pt x="68" y="45"/>
                    </a:cubicBezTo>
                    <a:cubicBezTo>
                      <a:pt x="83" y="42"/>
                      <a:pt x="137" y="20"/>
                      <a:pt x="154" y="10"/>
                    </a:cubicBezTo>
                    <a:lnTo>
                      <a:pt x="173" y="0"/>
                    </a:lnTo>
                    <a:close/>
                  </a:path>
                </a:pathLst>
              </a:custGeom>
              <a:solidFill>
                <a:srgbClr val="E2B7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34" name="Freeform 92"/>
              <p:cNvSpPr>
                <a:spLocks/>
              </p:cNvSpPr>
              <p:nvPr/>
            </p:nvSpPr>
            <p:spPr bwMode="auto">
              <a:xfrm>
                <a:off x="2516187" y="3265487"/>
                <a:ext cx="223838" cy="114300"/>
              </a:xfrm>
              <a:custGeom>
                <a:avLst/>
                <a:gdLst>
                  <a:gd name="T0" fmla="*/ 0 w 72"/>
                  <a:gd name="T1" fmla="*/ 37 h 37"/>
                  <a:gd name="T2" fmla="*/ 22 w 72"/>
                  <a:gd name="T3" fmla="*/ 28 h 37"/>
                  <a:gd name="T4" fmla="*/ 62 w 72"/>
                  <a:gd name="T5" fmla="*/ 17 h 37"/>
                  <a:gd name="T6" fmla="*/ 58 w 72"/>
                  <a:gd name="T7" fmla="*/ 0 h 37"/>
                  <a:gd name="T8" fmla="*/ 58 w 72"/>
                  <a:gd name="T9" fmla="*/ 6 h 37"/>
                  <a:gd name="T10" fmla="*/ 57 w 72"/>
                  <a:gd name="T11" fmla="*/ 18 h 37"/>
                  <a:gd name="T12" fmla="*/ 30 w 72"/>
                  <a:gd name="T13" fmla="*/ 25 h 37"/>
                  <a:gd name="T14" fmla="*/ 14 w 72"/>
                  <a:gd name="T15" fmla="*/ 15 h 37"/>
                  <a:gd name="T16" fmla="*/ 0 w 72"/>
                  <a:gd name="T17" fmla="*/ 37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2" h="37">
                    <a:moveTo>
                      <a:pt x="0" y="37"/>
                    </a:moveTo>
                    <a:cubicBezTo>
                      <a:pt x="0" y="37"/>
                      <a:pt x="11" y="26"/>
                      <a:pt x="22" y="28"/>
                    </a:cubicBezTo>
                    <a:cubicBezTo>
                      <a:pt x="31" y="30"/>
                      <a:pt x="56" y="17"/>
                      <a:pt x="62" y="17"/>
                    </a:cubicBezTo>
                    <a:cubicBezTo>
                      <a:pt x="72" y="18"/>
                      <a:pt x="63" y="3"/>
                      <a:pt x="58" y="0"/>
                    </a:cubicBezTo>
                    <a:cubicBezTo>
                      <a:pt x="58" y="0"/>
                      <a:pt x="62" y="5"/>
                      <a:pt x="58" y="6"/>
                    </a:cubicBezTo>
                    <a:cubicBezTo>
                      <a:pt x="63" y="8"/>
                      <a:pt x="64" y="16"/>
                      <a:pt x="57" y="18"/>
                    </a:cubicBezTo>
                    <a:cubicBezTo>
                      <a:pt x="54" y="18"/>
                      <a:pt x="33" y="28"/>
                      <a:pt x="30" y="25"/>
                    </a:cubicBezTo>
                    <a:cubicBezTo>
                      <a:pt x="26" y="22"/>
                      <a:pt x="17" y="14"/>
                      <a:pt x="14" y="15"/>
                    </a:cubicBezTo>
                    <a:cubicBezTo>
                      <a:pt x="11" y="17"/>
                      <a:pt x="12" y="26"/>
                      <a:pt x="0" y="37"/>
                    </a:cubicBezTo>
                    <a:close/>
                  </a:path>
                </a:pathLst>
              </a:custGeom>
              <a:solidFill>
                <a:srgbClr val="E2B7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35" name="Freeform 93"/>
              <p:cNvSpPr>
                <a:spLocks/>
              </p:cNvSpPr>
              <p:nvPr/>
            </p:nvSpPr>
            <p:spPr bwMode="auto">
              <a:xfrm>
                <a:off x="2176462" y="3232150"/>
                <a:ext cx="303213" cy="134938"/>
              </a:xfrm>
              <a:custGeom>
                <a:avLst/>
                <a:gdLst>
                  <a:gd name="T0" fmla="*/ 40 w 98"/>
                  <a:gd name="T1" fmla="*/ 1 h 44"/>
                  <a:gd name="T2" fmla="*/ 87 w 98"/>
                  <a:gd name="T3" fmla="*/ 16 h 44"/>
                  <a:gd name="T4" fmla="*/ 71 w 98"/>
                  <a:gd name="T5" fmla="*/ 44 h 44"/>
                  <a:gd name="T6" fmla="*/ 48 w 98"/>
                  <a:gd name="T7" fmla="*/ 35 h 44"/>
                  <a:gd name="T8" fmla="*/ 9 w 98"/>
                  <a:gd name="T9" fmla="*/ 24 h 44"/>
                  <a:gd name="T10" fmla="*/ 10 w 98"/>
                  <a:gd name="T11" fmla="*/ 10 h 44"/>
                  <a:gd name="T12" fmla="*/ 40 w 98"/>
                  <a:gd name="T13" fmla="*/ 1 h 44"/>
                </a:gdLst>
                <a:ahLst/>
                <a:cxnLst>
                  <a:cxn ang="0">
                    <a:pos x="T0" y="T1"/>
                  </a:cxn>
                  <a:cxn ang="0">
                    <a:pos x="T2" y="T3"/>
                  </a:cxn>
                  <a:cxn ang="0">
                    <a:pos x="T4" y="T5"/>
                  </a:cxn>
                  <a:cxn ang="0">
                    <a:pos x="T6" y="T7"/>
                  </a:cxn>
                  <a:cxn ang="0">
                    <a:pos x="T8" y="T9"/>
                  </a:cxn>
                  <a:cxn ang="0">
                    <a:pos x="T10" y="T11"/>
                  </a:cxn>
                  <a:cxn ang="0">
                    <a:pos x="T12" y="T13"/>
                  </a:cxn>
                </a:cxnLst>
                <a:rect l="0" t="0" r="r" b="b"/>
                <a:pathLst>
                  <a:path w="98" h="44">
                    <a:moveTo>
                      <a:pt x="40" y="1"/>
                    </a:moveTo>
                    <a:cubicBezTo>
                      <a:pt x="55" y="0"/>
                      <a:pt x="87" y="16"/>
                      <a:pt x="87" y="16"/>
                    </a:cubicBezTo>
                    <a:cubicBezTo>
                      <a:pt x="98" y="37"/>
                      <a:pt x="71" y="44"/>
                      <a:pt x="71" y="44"/>
                    </a:cubicBezTo>
                    <a:cubicBezTo>
                      <a:pt x="71" y="44"/>
                      <a:pt x="60" y="33"/>
                      <a:pt x="48" y="35"/>
                    </a:cubicBezTo>
                    <a:cubicBezTo>
                      <a:pt x="40" y="37"/>
                      <a:pt x="16" y="25"/>
                      <a:pt x="9" y="24"/>
                    </a:cubicBezTo>
                    <a:cubicBezTo>
                      <a:pt x="0" y="24"/>
                      <a:pt x="7" y="15"/>
                      <a:pt x="10" y="10"/>
                    </a:cubicBezTo>
                    <a:cubicBezTo>
                      <a:pt x="14" y="4"/>
                      <a:pt x="35" y="1"/>
                      <a:pt x="40" y="1"/>
                    </a:cubicBezTo>
                    <a:close/>
                  </a:path>
                </a:pathLst>
              </a:custGeom>
              <a:solidFill>
                <a:srgbClr val="F7CCA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36" name="Freeform 94"/>
              <p:cNvSpPr>
                <a:spLocks/>
              </p:cNvSpPr>
              <p:nvPr/>
            </p:nvSpPr>
            <p:spPr bwMode="auto">
              <a:xfrm>
                <a:off x="2395537" y="3275012"/>
                <a:ext cx="541338" cy="287338"/>
              </a:xfrm>
              <a:custGeom>
                <a:avLst/>
                <a:gdLst>
                  <a:gd name="T0" fmla="*/ 0 w 175"/>
                  <a:gd name="T1" fmla="*/ 30 h 93"/>
                  <a:gd name="T2" fmla="*/ 101 w 175"/>
                  <a:gd name="T3" fmla="*/ 89 h 93"/>
                  <a:gd name="T4" fmla="*/ 163 w 175"/>
                  <a:gd name="T5" fmla="*/ 84 h 93"/>
                  <a:gd name="T6" fmla="*/ 160 w 175"/>
                  <a:gd name="T7" fmla="*/ 49 h 93"/>
                  <a:gd name="T8" fmla="*/ 92 w 175"/>
                  <a:gd name="T9" fmla="*/ 5 h 93"/>
                  <a:gd name="T10" fmla="*/ 11 w 175"/>
                  <a:gd name="T11" fmla="*/ 0 h 93"/>
                  <a:gd name="T12" fmla="*/ 0 w 175"/>
                  <a:gd name="T13" fmla="*/ 30 h 93"/>
                </a:gdLst>
                <a:ahLst/>
                <a:cxnLst>
                  <a:cxn ang="0">
                    <a:pos x="T0" y="T1"/>
                  </a:cxn>
                  <a:cxn ang="0">
                    <a:pos x="T2" y="T3"/>
                  </a:cxn>
                  <a:cxn ang="0">
                    <a:pos x="T4" y="T5"/>
                  </a:cxn>
                  <a:cxn ang="0">
                    <a:pos x="T6" y="T7"/>
                  </a:cxn>
                  <a:cxn ang="0">
                    <a:pos x="T8" y="T9"/>
                  </a:cxn>
                  <a:cxn ang="0">
                    <a:pos x="T10" y="T11"/>
                  </a:cxn>
                  <a:cxn ang="0">
                    <a:pos x="T12" y="T13"/>
                  </a:cxn>
                </a:cxnLst>
                <a:rect l="0" t="0" r="r" b="b"/>
                <a:pathLst>
                  <a:path w="175" h="93">
                    <a:moveTo>
                      <a:pt x="0" y="30"/>
                    </a:moveTo>
                    <a:cubicBezTo>
                      <a:pt x="0" y="30"/>
                      <a:pt x="84" y="85"/>
                      <a:pt x="101" y="89"/>
                    </a:cubicBezTo>
                    <a:cubicBezTo>
                      <a:pt x="118" y="93"/>
                      <a:pt x="158" y="86"/>
                      <a:pt x="163" y="84"/>
                    </a:cubicBezTo>
                    <a:cubicBezTo>
                      <a:pt x="168" y="81"/>
                      <a:pt x="175" y="62"/>
                      <a:pt x="160" y="49"/>
                    </a:cubicBezTo>
                    <a:cubicBezTo>
                      <a:pt x="149" y="13"/>
                      <a:pt x="120" y="2"/>
                      <a:pt x="92" y="5"/>
                    </a:cubicBezTo>
                    <a:cubicBezTo>
                      <a:pt x="45" y="11"/>
                      <a:pt x="11" y="0"/>
                      <a:pt x="11" y="0"/>
                    </a:cubicBezTo>
                    <a:lnTo>
                      <a:pt x="0" y="30"/>
                    </a:lnTo>
                    <a:close/>
                  </a:path>
                </a:pathLst>
              </a:custGeom>
              <a:solidFill>
                <a:srgbClr val="F7CCA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37" name="Freeform 95"/>
              <p:cNvSpPr>
                <a:spLocks/>
              </p:cNvSpPr>
              <p:nvPr/>
            </p:nvSpPr>
            <p:spPr bwMode="auto">
              <a:xfrm>
                <a:off x="2384425" y="3362325"/>
                <a:ext cx="536575" cy="198438"/>
              </a:xfrm>
              <a:custGeom>
                <a:avLst/>
                <a:gdLst>
                  <a:gd name="T0" fmla="*/ 0 w 174"/>
                  <a:gd name="T1" fmla="*/ 0 h 64"/>
                  <a:gd name="T2" fmla="*/ 105 w 174"/>
                  <a:gd name="T3" fmla="*/ 61 h 64"/>
                  <a:gd name="T4" fmla="*/ 167 w 174"/>
                  <a:gd name="T5" fmla="*/ 56 h 64"/>
                  <a:gd name="T6" fmla="*/ 173 w 174"/>
                  <a:gd name="T7" fmla="*/ 40 h 64"/>
                  <a:gd name="T8" fmla="*/ 140 w 174"/>
                  <a:gd name="T9" fmla="*/ 39 h 64"/>
                  <a:gd name="T10" fmla="*/ 149 w 174"/>
                  <a:gd name="T11" fmla="*/ 44 h 64"/>
                  <a:gd name="T12" fmla="*/ 106 w 174"/>
                  <a:gd name="T13" fmla="*/ 45 h 64"/>
                  <a:gd name="T14" fmla="*/ 20 w 174"/>
                  <a:gd name="T15" fmla="*/ 10 h 64"/>
                  <a:gd name="T16" fmla="*/ 0 w 174"/>
                  <a:gd name="T17" fmla="*/ 0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4" h="64">
                    <a:moveTo>
                      <a:pt x="0" y="0"/>
                    </a:moveTo>
                    <a:cubicBezTo>
                      <a:pt x="36" y="20"/>
                      <a:pt x="60" y="54"/>
                      <a:pt x="105" y="61"/>
                    </a:cubicBezTo>
                    <a:cubicBezTo>
                      <a:pt x="127" y="64"/>
                      <a:pt x="162" y="58"/>
                      <a:pt x="167" y="56"/>
                    </a:cubicBezTo>
                    <a:cubicBezTo>
                      <a:pt x="169" y="54"/>
                      <a:pt x="174" y="48"/>
                      <a:pt x="173" y="40"/>
                    </a:cubicBezTo>
                    <a:cubicBezTo>
                      <a:pt x="172" y="43"/>
                      <a:pt x="141" y="39"/>
                      <a:pt x="140" y="39"/>
                    </a:cubicBezTo>
                    <a:cubicBezTo>
                      <a:pt x="139" y="40"/>
                      <a:pt x="151" y="44"/>
                      <a:pt x="149" y="44"/>
                    </a:cubicBezTo>
                    <a:cubicBezTo>
                      <a:pt x="139" y="46"/>
                      <a:pt x="120" y="48"/>
                      <a:pt x="106" y="45"/>
                    </a:cubicBezTo>
                    <a:cubicBezTo>
                      <a:pt x="91" y="42"/>
                      <a:pt x="37" y="20"/>
                      <a:pt x="20" y="10"/>
                    </a:cubicBezTo>
                    <a:lnTo>
                      <a:pt x="0" y="0"/>
                    </a:lnTo>
                    <a:close/>
                  </a:path>
                </a:pathLst>
              </a:custGeom>
              <a:solidFill>
                <a:srgbClr val="E2B7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38" name="Freeform 96"/>
              <p:cNvSpPr>
                <a:spLocks/>
              </p:cNvSpPr>
              <p:nvPr/>
            </p:nvSpPr>
            <p:spPr bwMode="auto">
              <a:xfrm>
                <a:off x="2173287" y="3252787"/>
                <a:ext cx="222250" cy="114300"/>
              </a:xfrm>
              <a:custGeom>
                <a:avLst/>
                <a:gdLst>
                  <a:gd name="T0" fmla="*/ 72 w 72"/>
                  <a:gd name="T1" fmla="*/ 37 h 37"/>
                  <a:gd name="T2" fmla="*/ 49 w 72"/>
                  <a:gd name="T3" fmla="*/ 28 h 37"/>
                  <a:gd name="T4" fmla="*/ 10 w 72"/>
                  <a:gd name="T5" fmla="*/ 17 h 37"/>
                  <a:gd name="T6" fmla="*/ 14 w 72"/>
                  <a:gd name="T7" fmla="*/ 0 h 37"/>
                  <a:gd name="T8" fmla="*/ 13 w 72"/>
                  <a:gd name="T9" fmla="*/ 6 h 37"/>
                  <a:gd name="T10" fmla="*/ 15 w 72"/>
                  <a:gd name="T11" fmla="*/ 18 h 37"/>
                  <a:gd name="T12" fmla="*/ 42 w 72"/>
                  <a:gd name="T13" fmla="*/ 25 h 37"/>
                  <a:gd name="T14" fmla="*/ 58 w 72"/>
                  <a:gd name="T15" fmla="*/ 15 h 37"/>
                  <a:gd name="T16" fmla="*/ 72 w 72"/>
                  <a:gd name="T17" fmla="*/ 37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2" h="37">
                    <a:moveTo>
                      <a:pt x="72" y="37"/>
                    </a:moveTo>
                    <a:cubicBezTo>
                      <a:pt x="72" y="37"/>
                      <a:pt x="61" y="26"/>
                      <a:pt x="49" y="28"/>
                    </a:cubicBezTo>
                    <a:cubicBezTo>
                      <a:pt x="41" y="30"/>
                      <a:pt x="16" y="17"/>
                      <a:pt x="10" y="17"/>
                    </a:cubicBezTo>
                    <a:cubicBezTo>
                      <a:pt x="0" y="18"/>
                      <a:pt x="9" y="3"/>
                      <a:pt x="14" y="0"/>
                    </a:cubicBezTo>
                    <a:cubicBezTo>
                      <a:pt x="14" y="0"/>
                      <a:pt x="10" y="5"/>
                      <a:pt x="13" y="6"/>
                    </a:cubicBezTo>
                    <a:cubicBezTo>
                      <a:pt x="8" y="8"/>
                      <a:pt x="8" y="16"/>
                      <a:pt x="15" y="18"/>
                    </a:cubicBezTo>
                    <a:cubicBezTo>
                      <a:pt x="18" y="18"/>
                      <a:pt x="39" y="28"/>
                      <a:pt x="42" y="25"/>
                    </a:cubicBezTo>
                    <a:cubicBezTo>
                      <a:pt x="45" y="22"/>
                      <a:pt x="55" y="14"/>
                      <a:pt x="58" y="15"/>
                    </a:cubicBezTo>
                    <a:cubicBezTo>
                      <a:pt x="61" y="17"/>
                      <a:pt x="59" y="26"/>
                      <a:pt x="72" y="37"/>
                    </a:cubicBezTo>
                    <a:close/>
                  </a:path>
                </a:pathLst>
              </a:custGeom>
              <a:solidFill>
                <a:srgbClr val="E2B7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39" name="Rectangle 97"/>
              <p:cNvSpPr>
                <a:spLocks noChangeArrowheads="1"/>
              </p:cNvSpPr>
              <p:nvPr/>
            </p:nvSpPr>
            <p:spPr bwMode="auto">
              <a:xfrm>
                <a:off x="2411412" y="3854450"/>
                <a:ext cx="93663" cy="55563"/>
              </a:xfrm>
              <a:prstGeom prst="rect">
                <a:avLst/>
              </a:prstGeom>
              <a:solidFill>
                <a:srgbClr val="FDB81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grpSp>
        <p:nvGrpSpPr>
          <p:cNvPr id="3" name="Group 2"/>
          <p:cNvGrpSpPr/>
          <p:nvPr/>
        </p:nvGrpSpPr>
        <p:grpSpPr>
          <a:xfrm>
            <a:off x="6278563" y="1670050"/>
            <a:ext cx="5646739" cy="4924518"/>
            <a:chOff x="6278563" y="1670050"/>
            <a:chExt cx="5646739" cy="4924518"/>
          </a:xfrm>
        </p:grpSpPr>
        <p:sp>
          <p:nvSpPr>
            <p:cNvPr id="278" name="Rectangle 51"/>
            <p:cNvSpPr>
              <a:spLocks noChangeArrowheads="1"/>
            </p:cNvSpPr>
            <p:nvPr/>
          </p:nvSpPr>
          <p:spPr bwMode="auto">
            <a:xfrm>
              <a:off x="6278564" y="1670050"/>
              <a:ext cx="5646738" cy="4087813"/>
            </a:xfrm>
            <a:prstGeom prst="rect">
              <a:avLst/>
            </a:prstGeom>
            <a:solidFill>
              <a:srgbClr val="EEEEEE"/>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80" name="TextBox 279"/>
            <p:cNvSpPr txBox="1"/>
            <p:nvPr/>
          </p:nvSpPr>
          <p:spPr>
            <a:xfrm>
              <a:off x="6278563" y="5750939"/>
              <a:ext cx="5646737" cy="843629"/>
            </a:xfrm>
            <a:prstGeom prst="rect">
              <a:avLst/>
            </a:prstGeom>
            <a:solidFill>
              <a:srgbClr val="333333"/>
            </a:solidFill>
          </p:spPr>
          <p:txBody>
            <a:bodyPr wrap="square" lIns="0" tIns="149217" rIns="0" bIns="149217" rtlCol="0" anchor="ctr">
              <a:noAutofit/>
            </a:bodyPr>
            <a:lstStyle/>
            <a:p>
              <a:pPr algn="ctr" defTabSz="932658">
                <a:lnSpc>
                  <a:spcPct val="90000"/>
                </a:lnSpc>
                <a:spcAft>
                  <a:spcPts val="612"/>
                </a:spcAft>
              </a:pPr>
              <a:r>
                <a:rPr lang="en-US" sz="2400" dirty="0">
                  <a:solidFill>
                    <a:srgbClr val="FFFFFF"/>
                  </a:solidFill>
                  <a:latin typeface="Segoe UI Semibold" panose="020B0702040204020203" pitchFamily="34" charset="0"/>
                  <a:cs typeface="Segoe UI Semibold" panose="020B0702040204020203" pitchFamily="34" charset="0"/>
                </a:rPr>
                <a:t>After: </a:t>
              </a:r>
              <a:r>
                <a:rPr lang="en-US" sz="2400" dirty="0">
                  <a:solidFill>
                    <a:srgbClr val="FFFFFF"/>
                  </a:solidFill>
                </a:rPr>
                <a:t>Overwhelmed</a:t>
              </a:r>
            </a:p>
          </p:txBody>
        </p:sp>
        <p:grpSp>
          <p:nvGrpSpPr>
            <p:cNvPr id="710" name="Group 709"/>
            <p:cNvGrpSpPr/>
            <p:nvPr/>
          </p:nvGrpSpPr>
          <p:grpSpPr>
            <a:xfrm>
              <a:off x="6444067" y="2207161"/>
              <a:ext cx="5350142" cy="2575875"/>
              <a:chOff x="6546850" y="1628775"/>
              <a:chExt cx="5265738" cy="2535238"/>
            </a:xfrm>
          </p:grpSpPr>
          <p:sp>
            <p:nvSpPr>
              <p:cNvPr id="544" name="Freeform 103"/>
              <p:cNvSpPr>
                <a:spLocks/>
              </p:cNvSpPr>
              <p:nvPr/>
            </p:nvSpPr>
            <p:spPr bwMode="auto">
              <a:xfrm>
                <a:off x="6546850" y="3795713"/>
                <a:ext cx="5265738" cy="185738"/>
              </a:xfrm>
              <a:custGeom>
                <a:avLst/>
                <a:gdLst>
                  <a:gd name="T0" fmla="*/ 26 w 1484"/>
                  <a:gd name="T1" fmla="*/ 52 h 52"/>
                  <a:gd name="T2" fmla="*/ 1458 w 1484"/>
                  <a:gd name="T3" fmla="*/ 52 h 52"/>
                  <a:gd name="T4" fmla="*/ 1484 w 1484"/>
                  <a:gd name="T5" fmla="*/ 26 h 52"/>
                  <a:gd name="T6" fmla="*/ 1458 w 1484"/>
                  <a:gd name="T7" fmla="*/ 0 h 52"/>
                  <a:gd name="T8" fmla="*/ 26 w 1484"/>
                  <a:gd name="T9" fmla="*/ 0 h 52"/>
                  <a:gd name="T10" fmla="*/ 0 w 1484"/>
                  <a:gd name="T11" fmla="*/ 26 h 52"/>
                  <a:gd name="T12" fmla="*/ 26 w 1484"/>
                  <a:gd name="T13" fmla="*/ 52 h 52"/>
                </a:gdLst>
                <a:ahLst/>
                <a:cxnLst>
                  <a:cxn ang="0">
                    <a:pos x="T0" y="T1"/>
                  </a:cxn>
                  <a:cxn ang="0">
                    <a:pos x="T2" y="T3"/>
                  </a:cxn>
                  <a:cxn ang="0">
                    <a:pos x="T4" y="T5"/>
                  </a:cxn>
                  <a:cxn ang="0">
                    <a:pos x="T6" y="T7"/>
                  </a:cxn>
                  <a:cxn ang="0">
                    <a:pos x="T8" y="T9"/>
                  </a:cxn>
                  <a:cxn ang="0">
                    <a:pos x="T10" y="T11"/>
                  </a:cxn>
                  <a:cxn ang="0">
                    <a:pos x="T12" y="T13"/>
                  </a:cxn>
                </a:cxnLst>
                <a:rect l="0" t="0" r="r" b="b"/>
                <a:pathLst>
                  <a:path w="1484" h="52">
                    <a:moveTo>
                      <a:pt x="26" y="52"/>
                    </a:moveTo>
                    <a:cubicBezTo>
                      <a:pt x="1458" y="52"/>
                      <a:pt x="1458" y="52"/>
                      <a:pt x="1458" y="52"/>
                    </a:cubicBezTo>
                    <a:cubicBezTo>
                      <a:pt x="1473" y="52"/>
                      <a:pt x="1484" y="41"/>
                      <a:pt x="1484" y="26"/>
                    </a:cubicBezTo>
                    <a:cubicBezTo>
                      <a:pt x="1484" y="12"/>
                      <a:pt x="1473" y="0"/>
                      <a:pt x="1458" y="0"/>
                    </a:cubicBezTo>
                    <a:cubicBezTo>
                      <a:pt x="26" y="0"/>
                      <a:pt x="26" y="0"/>
                      <a:pt x="26" y="0"/>
                    </a:cubicBezTo>
                    <a:cubicBezTo>
                      <a:pt x="12" y="0"/>
                      <a:pt x="0" y="12"/>
                      <a:pt x="0" y="26"/>
                    </a:cubicBezTo>
                    <a:cubicBezTo>
                      <a:pt x="0" y="41"/>
                      <a:pt x="12" y="52"/>
                      <a:pt x="26" y="52"/>
                    </a:cubicBezTo>
                  </a:path>
                </a:pathLst>
              </a:custGeom>
              <a:solidFill>
                <a:srgbClr val="D2D2D2"/>
              </a:solidFill>
              <a:ln>
                <a:noFill/>
              </a:ln>
              <a:extLst/>
            </p:spPr>
            <p:txBody>
              <a:bodyPr vert="horz" wrap="square" lIns="91440" tIns="45720" rIns="91440" bIns="45720" numCol="1" anchor="t" anchorCtr="0" compatLnSpc="1">
                <a:prstTxWarp prst="textNoShape">
                  <a:avLst/>
                </a:prstTxWarp>
              </a:bodyPr>
              <a:lstStyle/>
              <a:p>
                <a:endParaRPr lang="en-US"/>
              </a:p>
            </p:txBody>
          </p:sp>
          <p:sp>
            <p:nvSpPr>
              <p:cNvPr id="545" name="Freeform 104"/>
              <p:cNvSpPr>
                <a:spLocks/>
              </p:cNvSpPr>
              <p:nvPr/>
            </p:nvSpPr>
            <p:spPr bwMode="auto">
              <a:xfrm>
                <a:off x="6659563" y="2049463"/>
                <a:ext cx="74613" cy="1839913"/>
              </a:xfrm>
              <a:custGeom>
                <a:avLst/>
                <a:gdLst>
                  <a:gd name="T0" fmla="*/ 47 w 47"/>
                  <a:gd name="T1" fmla="*/ 77 h 1159"/>
                  <a:gd name="T2" fmla="*/ 22 w 47"/>
                  <a:gd name="T3" fmla="*/ 0 h 1159"/>
                  <a:gd name="T4" fmla="*/ 0 w 47"/>
                  <a:gd name="T5" fmla="*/ 77 h 1159"/>
                  <a:gd name="T6" fmla="*/ 14 w 47"/>
                  <a:gd name="T7" fmla="*/ 97 h 1159"/>
                  <a:gd name="T8" fmla="*/ 14 w 47"/>
                  <a:gd name="T9" fmla="*/ 1159 h 1159"/>
                  <a:gd name="T10" fmla="*/ 31 w 47"/>
                  <a:gd name="T11" fmla="*/ 1159 h 1159"/>
                  <a:gd name="T12" fmla="*/ 31 w 47"/>
                  <a:gd name="T13" fmla="*/ 97 h 1159"/>
                  <a:gd name="T14" fmla="*/ 47 w 47"/>
                  <a:gd name="T15" fmla="*/ 77 h 115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7" h="1159">
                    <a:moveTo>
                      <a:pt x="47" y="77"/>
                    </a:moveTo>
                    <a:lnTo>
                      <a:pt x="22" y="0"/>
                    </a:lnTo>
                    <a:lnTo>
                      <a:pt x="0" y="77"/>
                    </a:lnTo>
                    <a:lnTo>
                      <a:pt x="14" y="97"/>
                    </a:lnTo>
                    <a:lnTo>
                      <a:pt x="14" y="1159"/>
                    </a:lnTo>
                    <a:lnTo>
                      <a:pt x="31" y="1159"/>
                    </a:lnTo>
                    <a:lnTo>
                      <a:pt x="31" y="97"/>
                    </a:lnTo>
                    <a:lnTo>
                      <a:pt x="47" y="7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46" name="Freeform 105"/>
              <p:cNvSpPr>
                <a:spLocks/>
              </p:cNvSpPr>
              <p:nvPr/>
            </p:nvSpPr>
            <p:spPr bwMode="auto">
              <a:xfrm>
                <a:off x="6858000" y="2049463"/>
                <a:ext cx="74613" cy="1839913"/>
              </a:xfrm>
              <a:custGeom>
                <a:avLst/>
                <a:gdLst>
                  <a:gd name="T0" fmla="*/ 47 w 47"/>
                  <a:gd name="T1" fmla="*/ 77 h 1159"/>
                  <a:gd name="T2" fmla="*/ 23 w 47"/>
                  <a:gd name="T3" fmla="*/ 0 h 1159"/>
                  <a:gd name="T4" fmla="*/ 0 w 47"/>
                  <a:gd name="T5" fmla="*/ 77 h 1159"/>
                  <a:gd name="T6" fmla="*/ 14 w 47"/>
                  <a:gd name="T7" fmla="*/ 97 h 1159"/>
                  <a:gd name="T8" fmla="*/ 14 w 47"/>
                  <a:gd name="T9" fmla="*/ 1159 h 1159"/>
                  <a:gd name="T10" fmla="*/ 32 w 47"/>
                  <a:gd name="T11" fmla="*/ 1159 h 1159"/>
                  <a:gd name="T12" fmla="*/ 32 w 47"/>
                  <a:gd name="T13" fmla="*/ 97 h 1159"/>
                  <a:gd name="T14" fmla="*/ 47 w 47"/>
                  <a:gd name="T15" fmla="*/ 77 h 115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7" h="1159">
                    <a:moveTo>
                      <a:pt x="47" y="77"/>
                    </a:moveTo>
                    <a:lnTo>
                      <a:pt x="23" y="0"/>
                    </a:lnTo>
                    <a:lnTo>
                      <a:pt x="0" y="77"/>
                    </a:lnTo>
                    <a:lnTo>
                      <a:pt x="14" y="97"/>
                    </a:lnTo>
                    <a:lnTo>
                      <a:pt x="14" y="1159"/>
                    </a:lnTo>
                    <a:lnTo>
                      <a:pt x="32" y="1159"/>
                    </a:lnTo>
                    <a:lnTo>
                      <a:pt x="32" y="97"/>
                    </a:lnTo>
                    <a:lnTo>
                      <a:pt x="47" y="7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47" name="Freeform 106"/>
              <p:cNvSpPr>
                <a:spLocks/>
              </p:cNvSpPr>
              <p:nvPr/>
            </p:nvSpPr>
            <p:spPr bwMode="auto">
              <a:xfrm>
                <a:off x="7056438" y="2049463"/>
                <a:ext cx="74613" cy="1839913"/>
              </a:xfrm>
              <a:custGeom>
                <a:avLst/>
                <a:gdLst>
                  <a:gd name="T0" fmla="*/ 47 w 47"/>
                  <a:gd name="T1" fmla="*/ 77 h 1159"/>
                  <a:gd name="T2" fmla="*/ 23 w 47"/>
                  <a:gd name="T3" fmla="*/ 0 h 1159"/>
                  <a:gd name="T4" fmla="*/ 0 w 47"/>
                  <a:gd name="T5" fmla="*/ 77 h 1159"/>
                  <a:gd name="T6" fmla="*/ 14 w 47"/>
                  <a:gd name="T7" fmla="*/ 97 h 1159"/>
                  <a:gd name="T8" fmla="*/ 14 w 47"/>
                  <a:gd name="T9" fmla="*/ 1159 h 1159"/>
                  <a:gd name="T10" fmla="*/ 32 w 47"/>
                  <a:gd name="T11" fmla="*/ 1159 h 1159"/>
                  <a:gd name="T12" fmla="*/ 32 w 47"/>
                  <a:gd name="T13" fmla="*/ 97 h 1159"/>
                  <a:gd name="T14" fmla="*/ 47 w 47"/>
                  <a:gd name="T15" fmla="*/ 77 h 115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7" h="1159">
                    <a:moveTo>
                      <a:pt x="47" y="77"/>
                    </a:moveTo>
                    <a:lnTo>
                      <a:pt x="23" y="0"/>
                    </a:lnTo>
                    <a:lnTo>
                      <a:pt x="0" y="77"/>
                    </a:lnTo>
                    <a:lnTo>
                      <a:pt x="14" y="97"/>
                    </a:lnTo>
                    <a:lnTo>
                      <a:pt x="14" y="1159"/>
                    </a:lnTo>
                    <a:lnTo>
                      <a:pt x="32" y="1159"/>
                    </a:lnTo>
                    <a:lnTo>
                      <a:pt x="32" y="97"/>
                    </a:lnTo>
                    <a:lnTo>
                      <a:pt x="47" y="7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48" name="Freeform 107"/>
              <p:cNvSpPr>
                <a:spLocks/>
              </p:cNvSpPr>
              <p:nvPr/>
            </p:nvSpPr>
            <p:spPr bwMode="auto">
              <a:xfrm>
                <a:off x="7256463" y="2049463"/>
                <a:ext cx="74613" cy="1839913"/>
              </a:xfrm>
              <a:custGeom>
                <a:avLst/>
                <a:gdLst>
                  <a:gd name="T0" fmla="*/ 47 w 47"/>
                  <a:gd name="T1" fmla="*/ 77 h 1159"/>
                  <a:gd name="T2" fmla="*/ 22 w 47"/>
                  <a:gd name="T3" fmla="*/ 0 h 1159"/>
                  <a:gd name="T4" fmla="*/ 0 w 47"/>
                  <a:gd name="T5" fmla="*/ 77 h 1159"/>
                  <a:gd name="T6" fmla="*/ 13 w 47"/>
                  <a:gd name="T7" fmla="*/ 97 h 1159"/>
                  <a:gd name="T8" fmla="*/ 13 w 47"/>
                  <a:gd name="T9" fmla="*/ 1159 h 1159"/>
                  <a:gd name="T10" fmla="*/ 31 w 47"/>
                  <a:gd name="T11" fmla="*/ 1159 h 1159"/>
                  <a:gd name="T12" fmla="*/ 31 w 47"/>
                  <a:gd name="T13" fmla="*/ 97 h 1159"/>
                  <a:gd name="T14" fmla="*/ 47 w 47"/>
                  <a:gd name="T15" fmla="*/ 77 h 115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7" h="1159">
                    <a:moveTo>
                      <a:pt x="47" y="77"/>
                    </a:moveTo>
                    <a:lnTo>
                      <a:pt x="22" y="0"/>
                    </a:lnTo>
                    <a:lnTo>
                      <a:pt x="0" y="77"/>
                    </a:lnTo>
                    <a:lnTo>
                      <a:pt x="13" y="97"/>
                    </a:lnTo>
                    <a:lnTo>
                      <a:pt x="13" y="1159"/>
                    </a:lnTo>
                    <a:lnTo>
                      <a:pt x="31" y="1159"/>
                    </a:lnTo>
                    <a:lnTo>
                      <a:pt x="31" y="97"/>
                    </a:lnTo>
                    <a:lnTo>
                      <a:pt x="47" y="7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49" name="Freeform 108"/>
              <p:cNvSpPr>
                <a:spLocks/>
              </p:cNvSpPr>
              <p:nvPr/>
            </p:nvSpPr>
            <p:spPr bwMode="auto">
              <a:xfrm>
                <a:off x="7454900" y="2049463"/>
                <a:ext cx="74613" cy="1839913"/>
              </a:xfrm>
              <a:custGeom>
                <a:avLst/>
                <a:gdLst>
                  <a:gd name="T0" fmla="*/ 47 w 47"/>
                  <a:gd name="T1" fmla="*/ 77 h 1159"/>
                  <a:gd name="T2" fmla="*/ 22 w 47"/>
                  <a:gd name="T3" fmla="*/ 0 h 1159"/>
                  <a:gd name="T4" fmla="*/ 0 w 47"/>
                  <a:gd name="T5" fmla="*/ 77 h 1159"/>
                  <a:gd name="T6" fmla="*/ 13 w 47"/>
                  <a:gd name="T7" fmla="*/ 97 h 1159"/>
                  <a:gd name="T8" fmla="*/ 13 w 47"/>
                  <a:gd name="T9" fmla="*/ 1159 h 1159"/>
                  <a:gd name="T10" fmla="*/ 31 w 47"/>
                  <a:gd name="T11" fmla="*/ 1159 h 1159"/>
                  <a:gd name="T12" fmla="*/ 31 w 47"/>
                  <a:gd name="T13" fmla="*/ 97 h 1159"/>
                  <a:gd name="T14" fmla="*/ 47 w 47"/>
                  <a:gd name="T15" fmla="*/ 77 h 115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7" h="1159">
                    <a:moveTo>
                      <a:pt x="47" y="77"/>
                    </a:moveTo>
                    <a:lnTo>
                      <a:pt x="22" y="0"/>
                    </a:lnTo>
                    <a:lnTo>
                      <a:pt x="0" y="77"/>
                    </a:lnTo>
                    <a:lnTo>
                      <a:pt x="13" y="97"/>
                    </a:lnTo>
                    <a:lnTo>
                      <a:pt x="13" y="1159"/>
                    </a:lnTo>
                    <a:lnTo>
                      <a:pt x="31" y="1159"/>
                    </a:lnTo>
                    <a:lnTo>
                      <a:pt x="31" y="97"/>
                    </a:lnTo>
                    <a:lnTo>
                      <a:pt x="47" y="7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50" name="Freeform 109"/>
              <p:cNvSpPr>
                <a:spLocks/>
              </p:cNvSpPr>
              <p:nvPr/>
            </p:nvSpPr>
            <p:spPr bwMode="auto">
              <a:xfrm>
                <a:off x="7653338" y="2049463"/>
                <a:ext cx="74613" cy="1839913"/>
              </a:xfrm>
              <a:custGeom>
                <a:avLst/>
                <a:gdLst>
                  <a:gd name="T0" fmla="*/ 47 w 47"/>
                  <a:gd name="T1" fmla="*/ 77 h 1159"/>
                  <a:gd name="T2" fmla="*/ 22 w 47"/>
                  <a:gd name="T3" fmla="*/ 0 h 1159"/>
                  <a:gd name="T4" fmla="*/ 0 w 47"/>
                  <a:gd name="T5" fmla="*/ 77 h 1159"/>
                  <a:gd name="T6" fmla="*/ 13 w 47"/>
                  <a:gd name="T7" fmla="*/ 97 h 1159"/>
                  <a:gd name="T8" fmla="*/ 13 w 47"/>
                  <a:gd name="T9" fmla="*/ 1159 h 1159"/>
                  <a:gd name="T10" fmla="*/ 31 w 47"/>
                  <a:gd name="T11" fmla="*/ 1159 h 1159"/>
                  <a:gd name="T12" fmla="*/ 31 w 47"/>
                  <a:gd name="T13" fmla="*/ 97 h 1159"/>
                  <a:gd name="T14" fmla="*/ 47 w 47"/>
                  <a:gd name="T15" fmla="*/ 77 h 115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7" h="1159">
                    <a:moveTo>
                      <a:pt x="47" y="77"/>
                    </a:moveTo>
                    <a:lnTo>
                      <a:pt x="22" y="0"/>
                    </a:lnTo>
                    <a:lnTo>
                      <a:pt x="0" y="77"/>
                    </a:lnTo>
                    <a:lnTo>
                      <a:pt x="13" y="97"/>
                    </a:lnTo>
                    <a:lnTo>
                      <a:pt x="13" y="1159"/>
                    </a:lnTo>
                    <a:lnTo>
                      <a:pt x="31" y="1159"/>
                    </a:lnTo>
                    <a:lnTo>
                      <a:pt x="31" y="97"/>
                    </a:lnTo>
                    <a:lnTo>
                      <a:pt x="47" y="7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51" name="Freeform 110"/>
              <p:cNvSpPr>
                <a:spLocks/>
              </p:cNvSpPr>
              <p:nvPr/>
            </p:nvSpPr>
            <p:spPr bwMode="auto">
              <a:xfrm>
                <a:off x="7851775" y="2049463"/>
                <a:ext cx="74613" cy="1839913"/>
              </a:xfrm>
              <a:custGeom>
                <a:avLst/>
                <a:gdLst>
                  <a:gd name="T0" fmla="*/ 47 w 47"/>
                  <a:gd name="T1" fmla="*/ 77 h 1159"/>
                  <a:gd name="T2" fmla="*/ 23 w 47"/>
                  <a:gd name="T3" fmla="*/ 0 h 1159"/>
                  <a:gd name="T4" fmla="*/ 0 w 47"/>
                  <a:gd name="T5" fmla="*/ 77 h 1159"/>
                  <a:gd name="T6" fmla="*/ 14 w 47"/>
                  <a:gd name="T7" fmla="*/ 97 h 1159"/>
                  <a:gd name="T8" fmla="*/ 14 w 47"/>
                  <a:gd name="T9" fmla="*/ 1159 h 1159"/>
                  <a:gd name="T10" fmla="*/ 31 w 47"/>
                  <a:gd name="T11" fmla="*/ 1159 h 1159"/>
                  <a:gd name="T12" fmla="*/ 31 w 47"/>
                  <a:gd name="T13" fmla="*/ 97 h 1159"/>
                  <a:gd name="T14" fmla="*/ 47 w 47"/>
                  <a:gd name="T15" fmla="*/ 77 h 115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7" h="1159">
                    <a:moveTo>
                      <a:pt x="47" y="77"/>
                    </a:moveTo>
                    <a:lnTo>
                      <a:pt x="23" y="0"/>
                    </a:lnTo>
                    <a:lnTo>
                      <a:pt x="0" y="77"/>
                    </a:lnTo>
                    <a:lnTo>
                      <a:pt x="14" y="97"/>
                    </a:lnTo>
                    <a:lnTo>
                      <a:pt x="14" y="1159"/>
                    </a:lnTo>
                    <a:lnTo>
                      <a:pt x="31" y="1159"/>
                    </a:lnTo>
                    <a:lnTo>
                      <a:pt x="31" y="97"/>
                    </a:lnTo>
                    <a:lnTo>
                      <a:pt x="47" y="7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52" name="Freeform 111"/>
              <p:cNvSpPr>
                <a:spLocks/>
              </p:cNvSpPr>
              <p:nvPr/>
            </p:nvSpPr>
            <p:spPr bwMode="auto">
              <a:xfrm>
                <a:off x="8050213" y="2049463"/>
                <a:ext cx="74613" cy="1839913"/>
              </a:xfrm>
              <a:custGeom>
                <a:avLst/>
                <a:gdLst>
                  <a:gd name="T0" fmla="*/ 47 w 47"/>
                  <a:gd name="T1" fmla="*/ 77 h 1159"/>
                  <a:gd name="T2" fmla="*/ 23 w 47"/>
                  <a:gd name="T3" fmla="*/ 0 h 1159"/>
                  <a:gd name="T4" fmla="*/ 0 w 47"/>
                  <a:gd name="T5" fmla="*/ 77 h 1159"/>
                  <a:gd name="T6" fmla="*/ 14 w 47"/>
                  <a:gd name="T7" fmla="*/ 97 h 1159"/>
                  <a:gd name="T8" fmla="*/ 14 w 47"/>
                  <a:gd name="T9" fmla="*/ 1159 h 1159"/>
                  <a:gd name="T10" fmla="*/ 32 w 47"/>
                  <a:gd name="T11" fmla="*/ 1159 h 1159"/>
                  <a:gd name="T12" fmla="*/ 32 w 47"/>
                  <a:gd name="T13" fmla="*/ 97 h 1159"/>
                  <a:gd name="T14" fmla="*/ 47 w 47"/>
                  <a:gd name="T15" fmla="*/ 77 h 115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7" h="1159">
                    <a:moveTo>
                      <a:pt x="47" y="77"/>
                    </a:moveTo>
                    <a:lnTo>
                      <a:pt x="23" y="0"/>
                    </a:lnTo>
                    <a:lnTo>
                      <a:pt x="0" y="77"/>
                    </a:lnTo>
                    <a:lnTo>
                      <a:pt x="14" y="97"/>
                    </a:lnTo>
                    <a:lnTo>
                      <a:pt x="14" y="1159"/>
                    </a:lnTo>
                    <a:lnTo>
                      <a:pt x="32" y="1159"/>
                    </a:lnTo>
                    <a:lnTo>
                      <a:pt x="32" y="97"/>
                    </a:lnTo>
                    <a:lnTo>
                      <a:pt x="47" y="7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53" name="Freeform 112"/>
              <p:cNvSpPr>
                <a:spLocks/>
              </p:cNvSpPr>
              <p:nvPr/>
            </p:nvSpPr>
            <p:spPr bwMode="auto">
              <a:xfrm>
                <a:off x="8050213" y="2049463"/>
                <a:ext cx="74613" cy="1839913"/>
              </a:xfrm>
              <a:custGeom>
                <a:avLst/>
                <a:gdLst>
                  <a:gd name="T0" fmla="*/ 47 w 47"/>
                  <a:gd name="T1" fmla="*/ 77 h 1159"/>
                  <a:gd name="T2" fmla="*/ 23 w 47"/>
                  <a:gd name="T3" fmla="*/ 0 h 1159"/>
                  <a:gd name="T4" fmla="*/ 0 w 47"/>
                  <a:gd name="T5" fmla="*/ 77 h 1159"/>
                  <a:gd name="T6" fmla="*/ 14 w 47"/>
                  <a:gd name="T7" fmla="*/ 97 h 1159"/>
                  <a:gd name="T8" fmla="*/ 14 w 47"/>
                  <a:gd name="T9" fmla="*/ 1159 h 1159"/>
                  <a:gd name="T10" fmla="*/ 32 w 47"/>
                  <a:gd name="T11" fmla="*/ 1159 h 1159"/>
                  <a:gd name="T12" fmla="*/ 32 w 47"/>
                  <a:gd name="T13" fmla="*/ 97 h 1159"/>
                  <a:gd name="T14" fmla="*/ 47 w 47"/>
                  <a:gd name="T15" fmla="*/ 77 h 115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7" h="1159">
                    <a:moveTo>
                      <a:pt x="47" y="77"/>
                    </a:moveTo>
                    <a:lnTo>
                      <a:pt x="23" y="0"/>
                    </a:lnTo>
                    <a:lnTo>
                      <a:pt x="0" y="77"/>
                    </a:lnTo>
                    <a:lnTo>
                      <a:pt x="14" y="97"/>
                    </a:lnTo>
                    <a:lnTo>
                      <a:pt x="14" y="1159"/>
                    </a:lnTo>
                    <a:lnTo>
                      <a:pt x="32" y="1159"/>
                    </a:lnTo>
                    <a:lnTo>
                      <a:pt x="32" y="97"/>
                    </a:lnTo>
                    <a:lnTo>
                      <a:pt x="47" y="77"/>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54" name="Freeform 113"/>
              <p:cNvSpPr>
                <a:spLocks/>
              </p:cNvSpPr>
              <p:nvPr/>
            </p:nvSpPr>
            <p:spPr bwMode="auto">
              <a:xfrm>
                <a:off x="8248650" y="2049463"/>
                <a:ext cx="74613" cy="1839913"/>
              </a:xfrm>
              <a:custGeom>
                <a:avLst/>
                <a:gdLst>
                  <a:gd name="T0" fmla="*/ 47 w 47"/>
                  <a:gd name="T1" fmla="*/ 77 h 1159"/>
                  <a:gd name="T2" fmla="*/ 23 w 47"/>
                  <a:gd name="T3" fmla="*/ 0 h 1159"/>
                  <a:gd name="T4" fmla="*/ 0 w 47"/>
                  <a:gd name="T5" fmla="*/ 77 h 1159"/>
                  <a:gd name="T6" fmla="*/ 14 w 47"/>
                  <a:gd name="T7" fmla="*/ 97 h 1159"/>
                  <a:gd name="T8" fmla="*/ 14 w 47"/>
                  <a:gd name="T9" fmla="*/ 1159 h 1159"/>
                  <a:gd name="T10" fmla="*/ 32 w 47"/>
                  <a:gd name="T11" fmla="*/ 1159 h 1159"/>
                  <a:gd name="T12" fmla="*/ 32 w 47"/>
                  <a:gd name="T13" fmla="*/ 97 h 1159"/>
                  <a:gd name="T14" fmla="*/ 47 w 47"/>
                  <a:gd name="T15" fmla="*/ 77 h 115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7" h="1159">
                    <a:moveTo>
                      <a:pt x="47" y="77"/>
                    </a:moveTo>
                    <a:lnTo>
                      <a:pt x="23" y="0"/>
                    </a:lnTo>
                    <a:lnTo>
                      <a:pt x="0" y="77"/>
                    </a:lnTo>
                    <a:lnTo>
                      <a:pt x="14" y="97"/>
                    </a:lnTo>
                    <a:lnTo>
                      <a:pt x="14" y="1159"/>
                    </a:lnTo>
                    <a:lnTo>
                      <a:pt x="32" y="1159"/>
                    </a:lnTo>
                    <a:lnTo>
                      <a:pt x="32" y="97"/>
                    </a:lnTo>
                    <a:lnTo>
                      <a:pt x="47" y="7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55" name="Freeform 114"/>
              <p:cNvSpPr>
                <a:spLocks/>
              </p:cNvSpPr>
              <p:nvPr/>
            </p:nvSpPr>
            <p:spPr bwMode="auto">
              <a:xfrm>
                <a:off x="8248650" y="2049463"/>
                <a:ext cx="74613" cy="1839913"/>
              </a:xfrm>
              <a:custGeom>
                <a:avLst/>
                <a:gdLst>
                  <a:gd name="T0" fmla="*/ 47 w 47"/>
                  <a:gd name="T1" fmla="*/ 77 h 1159"/>
                  <a:gd name="T2" fmla="*/ 23 w 47"/>
                  <a:gd name="T3" fmla="*/ 0 h 1159"/>
                  <a:gd name="T4" fmla="*/ 0 w 47"/>
                  <a:gd name="T5" fmla="*/ 77 h 1159"/>
                  <a:gd name="T6" fmla="*/ 14 w 47"/>
                  <a:gd name="T7" fmla="*/ 97 h 1159"/>
                  <a:gd name="T8" fmla="*/ 14 w 47"/>
                  <a:gd name="T9" fmla="*/ 1159 h 1159"/>
                  <a:gd name="T10" fmla="*/ 32 w 47"/>
                  <a:gd name="T11" fmla="*/ 1159 h 1159"/>
                  <a:gd name="T12" fmla="*/ 32 w 47"/>
                  <a:gd name="T13" fmla="*/ 97 h 1159"/>
                  <a:gd name="T14" fmla="*/ 47 w 47"/>
                  <a:gd name="T15" fmla="*/ 77 h 115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7" h="1159">
                    <a:moveTo>
                      <a:pt x="47" y="77"/>
                    </a:moveTo>
                    <a:lnTo>
                      <a:pt x="23" y="0"/>
                    </a:lnTo>
                    <a:lnTo>
                      <a:pt x="0" y="77"/>
                    </a:lnTo>
                    <a:lnTo>
                      <a:pt x="14" y="97"/>
                    </a:lnTo>
                    <a:lnTo>
                      <a:pt x="14" y="1159"/>
                    </a:lnTo>
                    <a:lnTo>
                      <a:pt x="32" y="1159"/>
                    </a:lnTo>
                    <a:lnTo>
                      <a:pt x="32" y="97"/>
                    </a:lnTo>
                    <a:lnTo>
                      <a:pt x="47" y="77"/>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56" name="Freeform 115"/>
              <p:cNvSpPr>
                <a:spLocks/>
              </p:cNvSpPr>
              <p:nvPr/>
            </p:nvSpPr>
            <p:spPr bwMode="auto">
              <a:xfrm>
                <a:off x="8448675" y="2049463"/>
                <a:ext cx="74613" cy="1839913"/>
              </a:xfrm>
              <a:custGeom>
                <a:avLst/>
                <a:gdLst>
                  <a:gd name="T0" fmla="*/ 47 w 47"/>
                  <a:gd name="T1" fmla="*/ 77 h 1159"/>
                  <a:gd name="T2" fmla="*/ 22 w 47"/>
                  <a:gd name="T3" fmla="*/ 0 h 1159"/>
                  <a:gd name="T4" fmla="*/ 0 w 47"/>
                  <a:gd name="T5" fmla="*/ 77 h 1159"/>
                  <a:gd name="T6" fmla="*/ 13 w 47"/>
                  <a:gd name="T7" fmla="*/ 97 h 1159"/>
                  <a:gd name="T8" fmla="*/ 13 w 47"/>
                  <a:gd name="T9" fmla="*/ 1159 h 1159"/>
                  <a:gd name="T10" fmla="*/ 31 w 47"/>
                  <a:gd name="T11" fmla="*/ 1159 h 1159"/>
                  <a:gd name="T12" fmla="*/ 31 w 47"/>
                  <a:gd name="T13" fmla="*/ 97 h 1159"/>
                  <a:gd name="T14" fmla="*/ 47 w 47"/>
                  <a:gd name="T15" fmla="*/ 77 h 115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7" h="1159">
                    <a:moveTo>
                      <a:pt x="47" y="77"/>
                    </a:moveTo>
                    <a:lnTo>
                      <a:pt x="22" y="0"/>
                    </a:lnTo>
                    <a:lnTo>
                      <a:pt x="0" y="77"/>
                    </a:lnTo>
                    <a:lnTo>
                      <a:pt x="13" y="97"/>
                    </a:lnTo>
                    <a:lnTo>
                      <a:pt x="13" y="1159"/>
                    </a:lnTo>
                    <a:lnTo>
                      <a:pt x="31" y="1159"/>
                    </a:lnTo>
                    <a:lnTo>
                      <a:pt x="31" y="97"/>
                    </a:lnTo>
                    <a:lnTo>
                      <a:pt x="47" y="7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57" name="Freeform 116"/>
              <p:cNvSpPr>
                <a:spLocks/>
              </p:cNvSpPr>
              <p:nvPr/>
            </p:nvSpPr>
            <p:spPr bwMode="auto">
              <a:xfrm>
                <a:off x="8448675" y="2049463"/>
                <a:ext cx="74613" cy="1839913"/>
              </a:xfrm>
              <a:custGeom>
                <a:avLst/>
                <a:gdLst>
                  <a:gd name="T0" fmla="*/ 47 w 47"/>
                  <a:gd name="T1" fmla="*/ 77 h 1159"/>
                  <a:gd name="T2" fmla="*/ 22 w 47"/>
                  <a:gd name="T3" fmla="*/ 0 h 1159"/>
                  <a:gd name="T4" fmla="*/ 0 w 47"/>
                  <a:gd name="T5" fmla="*/ 77 h 1159"/>
                  <a:gd name="T6" fmla="*/ 13 w 47"/>
                  <a:gd name="T7" fmla="*/ 97 h 1159"/>
                  <a:gd name="T8" fmla="*/ 13 w 47"/>
                  <a:gd name="T9" fmla="*/ 1159 h 1159"/>
                  <a:gd name="T10" fmla="*/ 31 w 47"/>
                  <a:gd name="T11" fmla="*/ 1159 h 1159"/>
                  <a:gd name="T12" fmla="*/ 31 w 47"/>
                  <a:gd name="T13" fmla="*/ 97 h 1159"/>
                  <a:gd name="T14" fmla="*/ 47 w 47"/>
                  <a:gd name="T15" fmla="*/ 77 h 115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7" h="1159">
                    <a:moveTo>
                      <a:pt x="47" y="77"/>
                    </a:moveTo>
                    <a:lnTo>
                      <a:pt x="22" y="0"/>
                    </a:lnTo>
                    <a:lnTo>
                      <a:pt x="0" y="77"/>
                    </a:lnTo>
                    <a:lnTo>
                      <a:pt x="13" y="97"/>
                    </a:lnTo>
                    <a:lnTo>
                      <a:pt x="13" y="1159"/>
                    </a:lnTo>
                    <a:lnTo>
                      <a:pt x="31" y="1159"/>
                    </a:lnTo>
                    <a:lnTo>
                      <a:pt x="31" y="97"/>
                    </a:lnTo>
                    <a:lnTo>
                      <a:pt x="47" y="77"/>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58" name="Freeform 117"/>
              <p:cNvSpPr>
                <a:spLocks/>
              </p:cNvSpPr>
              <p:nvPr/>
            </p:nvSpPr>
            <p:spPr bwMode="auto">
              <a:xfrm>
                <a:off x="8647113" y="2049463"/>
                <a:ext cx="74613" cy="1839913"/>
              </a:xfrm>
              <a:custGeom>
                <a:avLst/>
                <a:gdLst>
                  <a:gd name="T0" fmla="*/ 47 w 47"/>
                  <a:gd name="T1" fmla="*/ 77 h 1159"/>
                  <a:gd name="T2" fmla="*/ 22 w 47"/>
                  <a:gd name="T3" fmla="*/ 0 h 1159"/>
                  <a:gd name="T4" fmla="*/ 0 w 47"/>
                  <a:gd name="T5" fmla="*/ 77 h 1159"/>
                  <a:gd name="T6" fmla="*/ 13 w 47"/>
                  <a:gd name="T7" fmla="*/ 97 h 1159"/>
                  <a:gd name="T8" fmla="*/ 13 w 47"/>
                  <a:gd name="T9" fmla="*/ 1159 h 1159"/>
                  <a:gd name="T10" fmla="*/ 31 w 47"/>
                  <a:gd name="T11" fmla="*/ 1159 h 1159"/>
                  <a:gd name="T12" fmla="*/ 31 w 47"/>
                  <a:gd name="T13" fmla="*/ 97 h 1159"/>
                  <a:gd name="T14" fmla="*/ 47 w 47"/>
                  <a:gd name="T15" fmla="*/ 77 h 115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7" h="1159">
                    <a:moveTo>
                      <a:pt x="47" y="77"/>
                    </a:moveTo>
                    <a:lnTo>
                      <a:pt x="22" y="0"/>
                    </a:lnTo>
                    <a:lnTo>
                      <a:pt x="0" y="77"/>
                    </a:lnTo>
                    <a:lnTo>
                      <a:pt x="13" y="97"/>
                    </a:lnTo>
                    <a:lnTo>
                      <a:pt x="13" y="1159"/>
                    </a:lnTo>
                    <a:lnTo>
                      <a:pt x="31" y="1159"/>
                    </a:lnTo>
                    <a:lnTo>
                      <a:pt x="31" y="97"/>
                    </a:lnTo>
                    <a:lnTo>
                      <a:pt x="47" y="7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59" name="Freeform 118"/>
              <p:cNvSpPr>
                <a:spLocks/>
              </p:cNvSpPr>
              <p:nvPr/>
            </p:nvSpPr>
            <p:spPr bwMode="auto">
              <a:xfrm>
                <a:off x="8845550" y="2049463"/>
                <a:ext cx="74613" cy="1839913"/>
              </a:xfrm>
              <a:custGeom>
                <a:avLst/>
                <a:gdLst>
                  <a:gd name="T0" fmla="*/ 47 w 47"/>
                  <a:gd name="T1" fmla="*/ 77 h 1159"/>
                  <a:gd name="T2" fmla="*/ 22 w 47"/>
                  <a:gd name="T3" fmla="*/ 0 h 1159"/>
                  <a:gd name="T4" fmla="*/ 0 w 47"/>
                  <a:gd name="T5" fmla="*/ 77 h 1159"/>
                  <a:gd name="T6" fmla="*/ 13 w 47"/>
                  <a:gd name="T7" fmla="*/ 97 h 1159"/>
                  <a:gd name="T8" fmla="*/ 13 w 47"/>
                  <a:gd name="T9" fmla="*/ 1159 h 1159"/>
                  <a:gd name="T10" fmla="*/ 31 w 47"/>
                  <a:gd name="T11" fmla="*/ 1159 h 1159"/>
                  <a:gd name="T12" fmla="*/ 31 w 47"/>
                  <a:gd name="T13" fmla="*/ 97 h 1159"/>
                  <a:gd name="T14" fmla="*/ 47 w 47"/>
                  <a:gd name="T15" fmla="*/ 77 h 115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7" h="1159">
                    <a:moveTo>
                      <a:pt x="47" y="77"/>
                    </a:moveTo>
                    <a:lnTo>
                      <a:pt x="22" y="0"/>
                    </a:lnTo>
                    <a:lnTo>
                      <a:pt x="0" y="77"/>
                    </a:lnTo>
                    <a:lnTo>
                      <a:pt x="13" y="97"/>
                    </a:lnTo>
                    <a:lnTo>
                      <a:pt x="13" y="1159"/>
                    </a:lnTo>
                    <a:lnTo>
                      <a:pt x="31" y="1159"/>
                    </a:lnTo>
                    <a:lnTo>
                      <a:pt x="31" y="97"/>
                    </a:lnTo>
                    <a:lnTo>
                      <a:pt x="47" y="7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60" name="Freeform 119"/>
              <p:cNvSpPr>
                <a:spLocks/>
              </p:cNvSpPr>
              <p:nvPr/>
            </p:nvSpPr>
            <p:spPr bwMode="auto">
              <a:xfrm>
                <a:off x="9043988" y="2049463"/>
                <a:ext cx="74613" cy="1839913"/>
              </a:xfrm>
              <a:custGeom>
                <a:avLst/>
                <a:gdLst>
                  <a:gd name="T0" fmla="*/ 47 w 47"/>
                  <a:gd name="T1" fmla="*/ 77 h 1159"/>
                  <a:gd name="T2" fmla="*/ 23 w 47"/>
                  <a:gd name="T3" fmla="*/ 0 h 1159"/>
                  <a:gd name="T4" fmla="*/ 0 w 47"/>
                  <a:gd name="T5" fmla="*/ 77 h 1159"/>
                  <a:gd name="T6" fmla="*/ 14 w 47"/>
                  <a:gd name="T7" fmla="*/ 97 h 1159"/>
                  <a:gd name="T8" fmla="*/ 14 w 47"/>
                  <a:gd name="T9" fmla="*/ 1159 h 1159"/>
                  <a:gd name="T10" fmla="*/ 31 w 47"/>
                  <a:gd name="T11" fmla="*/ 1159 h 1159"/>
                  <a:gd name="T12" fmla="*/ 31 w 47"/>
                  <a:gd name="T13" fmla="*/ 97 h 1159"/>
                  <a:gd name="T14" fmla="*/ 47 w 47"/>
                  <a:gd name="T15" fmla="*/ 77 h 115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7" h="1159">
                    <a:moveTo>
                      <a:pt x="47" y="77"/>
                    </a:moveTo>
                    <a:lnTo>
                      <a:pt x="23" y="0"/>
                    </a:lnTo>
                    <a:lnTo>
                      <a:pt x="0" y="77"/>
                    </a:lnTo>
                    <a:lnTo>
                      <a:pt x="14" y="97"/>
                    </a:lnTo>
                    <a:lnTo>
                      <a:pt x="14" y="1159"/>
                    </a:lnTo>
                    <a:lnTo>
                      <a:pt x="31" y="1159"/>
                    </a:lnTo>
                    <a:lnTo>
                      <a:pt x="31" y="97"/>
                    </a:lnTo>
                    <a:lnTo>
                      <a:pt x="47" y="7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61" name="Freeform 120"/>
              <p:cNvSpPr>
                <a:spLocks/>
              </p:cNvSpPr>
              <p:nvPr/>
            </p:nvSpPr>
            <p:spPr bwMode="auto">
              <a:xfrm>
                <a:off x="9242425" y="2049463"/>
                <a:ext cx="74613" cy="1839913"/>
              </a:xfrm>
              <a:custGeom>
                <a:avLst/>
                <a:gdLst>
                  <a:gd name="T0" fmla="*/ 47 w 47"/>
                  <a:gd name="T1" fmla="*/ 77 h 1159"/>
                  <a:gd name="T2" fmla="*/ 23 w 47"/>
                  <a:gd name="T3" fmla="*/ 0 h 1159"/>
                  <a:gd name="T4" fmla="*/ 0 w 47"/>
                  <a:gd name="T5" fmla="*/ 77 h 1159"/>
                  <a:gd name="T6" fmla="*/ 14 w 47"/>
                  <a:gd name="T7" fmla="*/ 97 h 1159"/>
                  <a:gd name="T8" fmla="*/ 14 w 47"/>
                  <a:gd name="T9" fmla="*/ 1159 h 1159"/>
                  <a:gd name="T10" fmla="*/ 32 w 47"/>
                  <a:gd name="T11" fmla="*/ 1159 h 1159"/>
                  <a:gd name="T12" fmla="*/ 32 w 47"/>
                  <a:gd name="T13" fmla="*/ 97 h 1159"/>
                  <a:gd name="T14" fmla="*/ 47 w 47"/>
                  <a:gd name="T15" fmla="*/ 77 h 115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7" h="1159">
                    <a:moveTo>
                      <a:pt x="47" y="77"/>
                    </a:moveTo>
                    <a:lnTo>
                      <a:pt x="23" y="0"/>
                    </a:lnTo>
                    <a:lnTo>
                      <a:pt x="0" y="77"/>
                    </a:lnTo>
                    <a:lnTo>
                      <a:pt x="14" y="97"/>
                    </a:lnTo>
                    <a:lnTo>
                      <a:pt x="14" y="1159"/>
                    </a:lnTo>
                    <a:lnTo>
                      <a:pt x="32" y="1159"/>
                    </a:lnTo>
                    <a:lnTo>
                      <a:pt x="32" y="97"/>
                    </a:lnTo>
                    <a:lnTo>
                      <a:pt x="47" y="7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62" name="Freeform 121"/>
              <p:cNvSpPr>
                <a:spLocks/>
              </p:cNvSpPr>
              <p:nvPr/>
            </p:nvSpPr>
            <p:spPr bwMode="auto">
              <a:xfrm>
                <a:off x="9442450" y="2049463"/>
                <a:ext cx="73025" cy="1839913"/>
              </a:xfrm>
              <a:custGeom>
                <a:avLst/>
                <a:gdLst>
                  <a:gd name="T0" fmla="*/ 46 w 46"/>
                  <a:gd name="T1" fmla="*/ 77 h 1159"/>
                  <a:gd name="T2" fmla="*/ 22 w 46"/>
                  <a:gd name="T3" fmla="*/ 0 h 1159"/>
                  <a:gd name="T4" fmla="*/ 0 w 46"/>
                  <a:gd name="T5" fmla="*/ 77 h 1159"/>
                  <a:gd name="T6" fmla="*/ 13 w 46"/>
                  <a:gd name="T7" fmla="*/ 97 h 1159"/>
                  <a:gd name="T8" fmla="*/ 13 w 46"/>
                  <a:gd name="T9" fmla="*/ 1159 h 1159"/>
                  <a:gd name="T10" fmla="*/ 31 w 46"/>
                  <a:gd name="T11" fmla="*/ 1159 h 1159"/>
                  <a:gd name="T12" fmla="*/ 31 w 46"/>
                  <a:gd name="T13" fmla="*/ 97 h 1159"/>
                  <a:gd name="T14" fmla="*/ 46 w 46"/>
                  <a:gd name="T15" fmla="*/ 77 h 115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6" h="1159">
                    <a:moveTo>
                      <a:pt x="46" y="77"/>
                    </a:moveTo>
                    <a:lnTo>
                      <a:pt x="22" y="0"/>
                    </a:lnTo>
                    <a:lnTo>
                      <a:pt x="0" y="77"/>
                    </a:lnTo>
                    <a:lnTo>
                      <a:pt x="13" y="97"/>
                    </a:lnTo>
                    <a:lnTo>
                      <a:pt x="13" y="1159"/>
                    </a:lnTo>
                    <a:lnTo>
                      <a:pt x="31" y="1159"/>
                    </a:lnTo>
                    <a:lnTo>
                      <a:pt x="31" y="97"/>
                    </a:lnTo>
                    <a:lnTo>
                      <a:pt x="46" y="7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63" name="Freeform 122"/>
              <p:cNvSpPr>
                <a:spLocks/>
              </p:cNvSpPr>
              <p:nvPr/>
            </p:nvSpPr>
            <p:spPr bwMode="auto">
              <a:xfrm>
                <a:off x="9640888" y="2049463"/>
                <a:ext cx="74613" cy="1839913"/>
              </a:xfrm>
              <a:custGeom>
                <a:avLst/>
                <a:gdLst>
                  <a:gd name="T0" fmla="*/ 47 w 47"/>
                  <a:gd name="T1" fmla="*/ 77 h 1159"/>
                  <a:gd name="T2" fmla="*/ 22 w 47"/>
                  <a:gd name="T3" fmla="*/ 0 h 1159"/>
                  <a:gd name="T4" fmla="*/ 0 w 47"/>
                  <a:gd name="T5" fmla="*/ 77 h 1159"/>
                  <a:gd name="T6" fmla="*/ 13 w 47"/>
                  <a:gd name="T7" fmla="*/ 97 h 1159"/>
                  <a:gd name="T8" fmla="*/ 13 w 47"/>
                  <a:gd name="T9" fmla="*/ 1159 h 1159"/>
                  <a:gd name="T10" fmla="*/ 31 w 47"/>
                  <a:gd name="T11" fmla="*/ 1159 h 1159"/>
                  <a:gd name="T12" fmla="*/ 31 w 47"/>
                  <a:gd name="T13" fmla="*/ 97 h 1159"/>
                  <a:gd name="T14" fmla="*/ 47 w 47"/>
                  <a:gd name="T15" fmla="*/ 77 h 115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7" h="1159">
                    <a:moveTo>
                      <a:pt x="47" y="77"/>
                    </a:moveTo>
                    <a:lnTo>
                      <a:pt x="22" y="0"/>
                    </a:lnTo>
                    <a:lnTo>
                      <a:pt x="0" y="77"/>
                    </a:lnTo>
                    <a:lnTo>
                      <a:pt x="13" y="97"/>
                    </a:lnTo>
                    <a:lnTo>
                      <a:pt x="13" y="1159"/>
                    </a:lnTo>
                    <a:lnTo>
                      <a:pt x="31" y="1159"/>
                    </a:lnTo>
                    <a:lnTo>
                      <a:pt x="31" y="97"/>
                    </a:lnTo>
                    <a:lnTo>
                      <a:pt x="47" y="7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64" name="Freeform 123"/>
              <p:cNvSpPr>
                <a:spLocks/>
              </p:cNvSpPr>
              <p:nvPr/>
            </p:nvSpPr>
            <p:spPr bwMode="auto">
              <a:xfrm>
                <a:off x="9640888" y="2049463"/>
                <a:ext cx="74613" cy="1839913"/>
              </a:xfrm>
              <a:custGeom>
                <a:avLst/>
                <a:gdLst>
                  <a:gd name="T0" fmla="*/ 47 w 47"/>
                  <a:gd name="T1" fmla="*/ 77 h 1159"/>
                  <a:gd name="T2" fmla="*/ 22 w 47"/>
                  <a:gd name="T3" fmla="*/ 0 h 1159"/>
                  <a:gd name="T4" fmla="*/ 0 w 47"/>
                  <a:gd name="T5" fmla="*/ 77 h 1159"/>
                  <a:gd name="T6" fmla="*/ 13 w 47"/>
                  <a:gd name="T7" fmla="*/ 97 h 1159"/>
                  <a:gd name="T8" fmla="*/ 13 w 47"/>
                  <a:gd name="T9" fmla="*/ 1159 h 1159"/>
                  <a:gd name="T10" fmla="*/ 31 w 47"/>
                  <a:gd name="T11" fmla="*/ 1159 h 1159"/>
                  <a:gd name="T12" fmla="*/ 31 w 47"/>
                  <a:gd name="T13" fmla="*/ 97 h 1159"/>
                  <a:gd name="T14" fmla="*/ 47 w 47"/>
                  <a:gd name="T15" fmla="*/ 77 h 115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7" h="1159">
                    <a:moveTo>
                      <a:pt x="47" y="77"/>
                    </a:moveTo>
                    <a:lnTo>
                      <a:pt x="22" y="0"/>
                    </a:lnTo>
                    <a:lnTo>
                      <a:pt x="0" y="77"/>
                    </a:lnTo>
                    <a:lnTo>
                      <a:pt x="13" y="97"/>
                    </a:lnTo>
                    <a:lnTo>
                      <a:pt x="13" y="1159"/>
                    </a:lnTo>
                    <a:lnTo>
                      <a:pt x="31" y="1159"/>
                    </a:lnTo>
                    <a:lnTo>
                      <a:pt x="31" y="97"/>
                    </a:lnTo>
                    <a:lnTo>
                      <a:pt x="47" y="77"/>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65" name="Freeform 124"/>
              <p:cNvSpPr>
                <a:spLocks/>
              </p:cNvSpPr>
              <p:nvPr/>
            </p:nvSpPr>
            <p:spPr bwMode="auto">
              <a:xfrm>
                <a:off x="9839325" y="2049463"/>
                <a:ext cx="74613" cy="1839913"/>
              </a:xfrm>
              <a:custGeom>
                <a:avLst/>
                <a:gdLst>
                  <a:gd name="T0" fmla="*/ 47 w 47"/>
                  <a:gd name="T1" fmla="*/ 77 h 1159"/>
                  <a:gd name="T2" fmla="*/ 22 w 47"/>
                  <a:gd name="T3" fmla="*/ 0 h 1159"/>
                  <a:gd name="T4" fmla="*/ 0 w 47"/>
                  <a:gd name="T5" fmla="*/ 77 h 1159"/>
                  <a:gd name="T6" fmla="*/ 13 w 47"/>
                  <a:gd name="T7" fmla="*/ 97 h 1159"/>
                  <a:gd name="T8" fmla="*/ 13 w 47"/>
                  <a:gd name="T9" fmla="*/ 1159 h 1159"/>
                  <a:gd name="T10" fmla="*/ 31 w 47"/>
                  <a:gd name="T11" fmla="*/ 1159 h 1159"/>
                  <a:gd name="T12" fmla="*/ 31 w 47"/>
                  <a:gd name="T13" fmla="*/ 97 h 1159"/>
                  <a:gd name="T14" fmla="*/ 47 w 47"/>
                  <a:gd name="T15" fmla="*/ 77 h 115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7" h="1159">
                    <a:moveTo>
                      <a:pt x="47" y="77"/>
                    </a:moveTo>
                    <a:lnTo>
                      <a:pt x="22" y="0"/>
                    </a:lnTo>
                    <a:lnTo>
                      <a:pt x="0" y="77"/>
                    </a:lnTo>
                    <a:lnTo>
                      <a:pt x="13" y="97"/>
                    </a:lnTo>
                    <a:lnTo>
                      <a:pt x="13" y="1159"/>
                    </a:lnTo>
                    <a:lnTo>
                      <a:pt x="31" y="1159"/>
                    </a:lnTo>
                    <a:lnTo>
                      <a:pt x="31" y="97"/>
                    </a:lnTo>
                    <a:lnTo>
                      <a:pt x="47" y="7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66" name="Freeform 125"/>
              <p:cNvSpPr>
                <a:spLocks/>
              </p:cNvSpPr>
              <p:nvPr/>
            </p:nvSpPr>
            <p:spPr bwMode="auto">
              <a:xfrm>
                <a:off x="9839325" y="2049463"/>
                <a:ext cx="74613" cy="1839913"/>
              </a:xfrm>
              <a:custGeom>
                <a:avLst/>
                <a:gdLst>
                  <a:gd name="T0" fmla="*/ 47 w 47"/>
                  <a:gd name="T1" fmla="*/ 77 h 1159"/>
                  <a:gd name="T2" fmla="*/ 22 w 47"/>
                  <a:gd name="T3" fmla="*/ 0 h 1159"/>
                  <a:gd name="T4" fmla="*/ 0 w 47"/>
                  <a:gd name="T5" fmla="*/ 77 h 1159"/>
                  <a:gd name="T6" fmla="*/ 13 w 47"/>
                  <a:gd name="T7" fmla="*/ 97 h 1159"/>
                  <a:gd name="T8" fmla="*/ 13 w 47"/>
                  <a:gd name="T9" fmla="*/ 1159 h 1159"/>
                  <a:gd name="T10" fmla="*/ 31 w 47"/>
                  <a:gd name="T11" fmla="*/ 1159 h 1159"/>
                  <a:gd name="T12" fmla="*/ 31 w 47"/>
                  <a:gd name="T13" fmla="*/ 97 h 1159"/>
                  <a:gd name="T14" fmla="*/ 47 w 47"/>
                  <a:gd name="T15" fmla="*/ 77 h 115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7" h="1159">
                    <a:moveTo>
                      <a:pt x="47" y="77"/>
                    </a:moveTo>
                    <a:lnTo>
                      <a:pt x="22" y="0"/>
                    </a:lnTo>
                    <a:lnTo>
                      <a:pt x="0" y="77"/>
                    </a:lnTo>
                    <a:lnTo>
                      <a:pt x="13" y="97"/>
                    </a:lnTo>
                    <a:lnTo>
                      <a:pt x="13" y="1159"/>
                    </a:lnTo>
                    <a:lnTo>
                      <a:pt x="31" y="1159"/>
                    </a:lnTo>
                    <a:lnTo>
                      <a:pt x="31" y="97"/>
                    </a:lnTo>
                    <a:lnTo>
                      <a:pt x="47" y="77"/>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67" name="Freeform 126"/>
              <p:cNvSpPr>
                <a:spLocks/>
              </p:cNvSpPr>
              <p:nvPr/>
            </p:nvSpPr>
            <p:spPr bwMode="auto">
              <a:xfrm>
                <a:off x="10037763" y="2049463"/>
                <a:ext cx="74613" cy="1839913"/>
              </a:xfrm>
              <a:custGeom>
                <a:avLst/>
                <a:gdLst>
                  <a:gd name="T0" fmla="*/ 47 w 47"/>
                  <a:gd name="T1" fmla="*/ 77 h 1159"/>
                  <a:gd name="T2" fmla="*/ 22 w 47"/>
                  <a:gd name="T3" fmla="*/ 0 h 1159"/>
                  <a:gd name="T4" fmla="*/ 0 w 47"/>
                  <a:gd name="T5" fmla="*/ 77 h 1159"/>
                  <a:gd name="T6" fmla="*/ 13 w 47"/>
                  <a:gd name="T7" fmla="*/ 97 h 1159"/>
                  <a:gd name="T8" fmla="*/ 13 w 47"/>
                  <a:gd name="T9" fmla="*/ 1159 h 1159"/>
                  <a:gd name="T10" fmla="*/ 31 w 47"/>
                  <a:gd name="T11" fmla="*/ 1159 h 1159"/>
                  <a:gd name="T12" fmla="*/ 31 w 47"/>
                  <a:gd name="T13" fmla="*/ 97 h 1159"/>
                  <a:gd name="T14" fmla="*/ 47 w 47"/>
                  <a:gd name="T15" fmla="*/ 77 h 115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7" h="1159">
                    <a:moveTo>
                      <a:pt x="47" y="77"/>
                    </a:moveTo>
                    <a:lnTo>
                      <a:pt x="22" y="0"/>
                    </a:lnTo>
                    <a:lnTo>
                      <a:pt x="0" y="77"/>
                    </a:lnTo>
                    <a:lnTo>
                      <a:pt x="13" y="97"/>
                    </a:lnTo>
                    <a:lnTo>
                      <a:pt x="13" y="1159"/>
                    </a:lnTo>
                    <a:lnTo>
                      <a:pt x="31" y="1159"/>
                    </a:lnTo>
                    <a:lnTo>
                      <a:pt x="31" y="97"/>
                    </a:lnTo>
                    <a:lnTo>
                      <a:pt x="47" y="7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68" name="Freeform 127"/>
              <p:cNvSpPr>
                <a:spLocks/>
              </p:cNvSpPr>
              <p:nvPr/>
            </p:nvSpPr>
            <p:spPr bwMode="auto">
              <a:xfrm>
                <a:off x="10037763" y="2049463"/>
                <a:ext cx="74613" cy="1839913"/>
              </a:xfrm>
              <a:custGeom>
                <a:avLst/>
                <a:gdLst>
                  <a:gd name="T0" fmla="*/ 47 w 47"/>
                  <a:gd name="T1" fmla="*/ 77 h 1159"/>
                  <a:gd name="T2" fmla="*/ 22 w 47"/>
                  <a:gd name="T3" fmla="*/ 0 h 1159"/>
                  <a:gd name="T4" fmla="*/ 0 w 47"/>
                  <a:gd name="T5" fmla="*/ 77 h 1159"/>
                  <a:gd name="T6" fmla="*/ 13 w 47"/>
                  <a:gd name="T7" fmla="*/ 97 h 1159"/>
                  <a:gd name="T8" fmla="*/ 13 w 47"/>
                  <a:gd name="T9" fmla="*/ 1159 h 1159"/>
                  <a:gd name="T10" fmla="*/ 31 w 47"/>
                  <a:gd name="T11" fmla="*/ 1159 h 1159"/>
                  <a:gd name="T12" fmla="*/ 31 w 47"/>
                  <a:gd name="T13" fmla="*/ 97 h 1159"/>
                  <a:gd name="T14" fmla="*/ 47 w 47"/>
                  <a:gd name="T15" fmla="*/ 77 h 115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7" h="1159">
                    <a:moveTo>
                      <a:pt x="47" y="77"/>
                    </a:moveTo>
                    <a:lnTo>
                      <a:pt x="22" y="0"/>
                    </a:lnTo>
                    <a:lnTo>
                      <a:pt x="0" y="77"/>
                    </a:lnTo>
                    <a:lnTo>
                      <a:pt x="13" y="97"/>
                    </a:lnTo>
                    <a:lnTo>
                      <a:pt x="13" y="1159"/>
                    </a:lnTo>
                    <a:lnTo>
                      <a:pt x="31" y="1159"/>
                    </a:lnTo>
                    <a:lnTo>
                      <a:pt x="31" y="97"/>
                    </a:lnTo>
                    <a:lnTo>
                      <a:pt x="47" y="77"/>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69" name="Freeform 128"/>
              <p:cNvSpPr>
                <a:spLocks/>
              </p:cNvSpPr>
              <p:nvPr/>
            </p:nvSpPr>
            <p:spPr bwMode="auto">
              <a:xfrm>
                <a:off x="10236200" y="2049463"/>
                <a:ext cx="74613" cy="1839913"/>
              </a:xfrm>
              <a:custGeom>
                <a:avLst/>
                <a:gdLst>
                  <a:gd name="T0" fmla="*/ 47 w 47"/>
                  <a:gd name="T1" fmla="*/ 77 h 1159"/>
                  <a:gd name="T2" fmla="*/ 23 w 47"/>
                  <a:gd name="T3" fmla="*/ 0 h 1159"/>
                  <a:gd name="T4" fmla="*/ 0 w 47"/>
                  <a:gd name="T5" fmla="*/ 77 h 1159"/>
                  <a:gd name="T6" fmla="*/ 14 w 47"/>
                  <a:gd name="T7" fmla="*/ 97 h 1159"/>
                  <a:gd name="T8" fmla="*/ 14 w 47"/>
                  <a:gd name="T9" fmla="*/ 1159 h 1159"/>
                  <a:gd name="T10" fmla="*/ 32 w 47"/>
                  <a:gd name="T11" fmla="*/ 1159 h 1159"/>
                  <a:gd name="T12" fmla="*/ 32 w 47"/>
                  <a:gd name="T13" fmla="*/ 97 h 1159"/>
                  <a:gd name="T14" fmla="*/ 47 w 47"/>
                  <a:gd name="T15" fmla="*/ 77 h 115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7" h="1159">
                    <a:moveTo>
                      <a:pt x="47" y="77"/>
                    </a:moveTo>
                    <a:lnTo>
                      <a:pt x="23" y="0"/>
                    </a:lnTo>
                    <a:lnTo>
                      <a:pt x="0" y="77"/>
                    </a:lnTo>
                    <a:lnTo>
                      <a:pt x="14" y="97"/>
                    </a:lnTo>
                    <a:lnTo>
                      <a:pt x="14" y="1159"/>
                    </a:lnTo>
                    <a:lnTo>
                      <a:pt x="32" y="1159"/>
                    </a:lnTo>
                    <a:lnTo>
                      <a:pt x="32" y="97"/>
                    </a:lnTo>
                    <a:lnTo>
                      <a:pt x="47" y="7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70" name="Freeform 129"/>
              <p:cNvSpPr>
                <a:spLocks/>
              </p:cNvSpPr>
              <p:nvPr/>
            </p:nvSpPr>
            <p:spPr bwMode="auto">
              <a:xfrm>
                <a:off x="10236200" y="2049463"/>
                <a:ext cx="74613" cy="1839913"/>
              </a:xfrm>
              <a:custGeom>
                <a:avLst/>
                <a:gdLst>
                  <a:gd name="T0" fmla="*/ 47 w 47"/>
                  <a:gd name="T1" fmla="*/ 77 h 1159"/>
                  <a:gd name="T2" fmla="*/ 23 w 47"/>
                  <a:gd name="T3" fmla="*/ 0 h 1159"/>
                  <a:gd name="T4" fmla="*/ 0 w 47"/>
                  <a:gd name="T5" fmla="*/ 77 h 1159"/>
                  <a:gd name="T6" fmla="*/ 14 w 47"/>
                  <a:gd name="T7" fmla="*/ 97 h 1159"/>
                  <a:gd name="T8" fmla="*/ 14 w 47"/>
                  <a:gd name="T9" fmla="*/ 1159 h 1159"/>
                  <a:gd name="T10" fmla="*/ 32 w 47"/>
                  <a:gd name="T11" fmla="*/ 1159 h 1159"/>
                  <a:gd name="T12" fmla="*/ 32 w 47"/>
                  <a:gd name="T13" fmla="*/ 97 h 1159"/>
                  <a:gd name="T14" fmla="*/ 47 w 47"/>
                  <a:gd name="T15" fmla="*/ 77 h 115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7" h="1159">
                    <a:moveTo>
                      <a:pt x="47" y="77"/>
                    </a:moveTo>
                    <a:lnTo>
                      <a:pt x="23" y="0"/>
                    </a:lnTo>
                    <a:lnTo>
                      <a:pt x="0" y="77"/>
                    </a:lnTo>
                    <a:lnTo>
                      <a:pt x="14" y="97"/>
                    </a:lnTo>
                    <a:lnTo>
                      <a:pt x="14" y="1159"/>
                    </a:lnTo>
                    <a:lnTo>
                      <a:pt x="32" y="1159"/>
                    </a:lnTo>
                    <a:lnTo>
                      <a:pt x="32" y="97"/>
                    </a:lnTo>
                    <a:lnTo>
                      <a:pt x="47" y="77"/>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71" name="Freeform 130"/>
              <p:cNvSpPr>
                <a:spLocks/>
              </p:cNvSpPr>
              <p:nvPr/>
            </p:nvSpPr>
            <p:spPr bwMode="auto">
              <a:xfrm>
                <a:off x="10434638" y="2049463"/>
                <a:ext cx="74613" cy="1839913"/>
              </a:xfrm>
              <a:custGeom>
                <a:avLst/>
                <a:gdLst>
                  <a:gd name="T0" fmla="*/ 47 w 47"/>
                  <a:gd name="T1" fmla="*/ 77 h 1159"/>
                  <a:gd name="T2" fmla="*/ 23 w 47"/>
                  <a:gd name="T3" fmla="*/ 0 h 1159"/>
                  <a:gd name="T4" fmla="*/ 0 w 47"/>
                  <a:gd name="T5" fmla="*/ 77 h 1159"/>
                  <a:gd name="T6" fmla="*/ 14 w 47"/>
                  <a:gd name="T7" fmla="*/ 97 h 1159"/>
                  <a:gd name="T8" fmla="*/ 14 w 47"/>
                  <a:gd name="T9" fmla="*/ 1159 h 1159"/>
                  <a:gd name="T10" fmla="*/ 32 w 47"/>
                  <a:gd name="T11" fmla="*/ 1159 h 1159"/>
                  <a:gd name="T12" fmla="*/ 32 w 47"/>
                  <a:gd name="T13" fmla="*/ 97 h 1159"/>
                  <a:gd name="T14" fmla="*/ 47 w 47"/>
                  <a:gd name="T15" fmla="*/ 77 h 115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7" h="1159">
                    <a:moveTo>
                      <a:pt x="47" y="77"/>
                    </a:moveTo>
                    <a:lnTo>
                      <a:pt x="23" y="0"/>
                    </a:lnTo>
                    <a:lnTo>
                      <a:pt x="0" y="77"/>
                    </a:lnTo>
                    <a:lnTo>
                      <a:pt x="14" y="97"/>
                    </a:lnTo>
                    <a:lnTo>
                      <a:pt x="14" y="1159"/>
                    </a:lnTo>
                    <a:lnTo>
                      <a:pt x="32" y="1159"/>
                    </a:lnTo>
                    <a:lnTo>
                      <a:pt x="32" y="97"/>
                    </a:lnTo>
                    <a:lnTo>
                      <a:pt x="47" y="7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72" name="Freeform 131"/>
              <p:cNvSpPr>
                <a:spLocks/>
              </p:cNvSpPr>
              <p:nvPr/>
            </p:nvSpPr>
            <p:spPr bwMode="auto">
              <a:xfrm>
                <a:off x="10634663" y="2049463"/>
                <a:ext cx="74613" cy="1839913"/>
              </a:xfrm>
              <a:custGeom>
                <a:avLst/>
                <a:gdLst>
                  <a:gd name="T0" fmla="*/ 47 w 47"/>
                  <a:gd name="T1" fmla="*/ 77 h 1159"/>
                  <a:gd name="T2" fmla="*/ 22 w 47"/>
                  <a:gd name="T3" fmla="*/ 0 h 1159"/>
                  <a:gd name="T4" fmla="*/ 0 w 47"/>
                  <a:gd name="T5" fmla="*/ 77 h 1159"/>
                  <a:gd name="T6" fmla="*/ 13 w 47"/>
                  <a:gd name="T7" fmla="*/ 97 h 1159"/>
                  <a:gd name="T8" fmla="*/ 13 w 47"/>
                  <a:gd name="T9" fmla="*/ 1159 h 1159"/>
                  <a:gd name="T10" fmla="*/ 31 w 47"/>
                  <a:gd name="T11" fmla="*/ 1159 h 1159"/>
                  <a:gd name="T12" fmla="*/ 31 w 47"/>
                  <a:gd name="T13" fmla="*/ 97 h 1159"/>
                  <a:gd name="T14" fmla="*/ 47 w 47"/>
                  <a:gd name="T15" fmla="*/ 77 h 115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7" h="1159">
                    <a:moveTo>
                      <a:pt x="47" y="77"/>
                    </a:moveTo>
                    <a:lnTo>
                      <a:pt x="22" y="0"/>
                    </a:lnTo>
                    <a:lnTo>
                      <a:pt x="0" y="77"/>
                    </a:lnTo>
                    <a:lnTo>
                      <a:pt x="13" y="97"/>
                    </a:lnTo>
                    <a:lnTo>
                      <a:pt x="13" y="1159"/>
                    </a:lnTo>
                    <a:lnTo>
                      <a:pt x="31" y="1159"/>
                    </a:lnTo>
                    <a:lnTo>
                      <a:pt x="31" y="97"/>
                    </a:lnTo>
                    <a:lnTo>
                      <a:pt x="47" y="7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73" name="Freeform 132"/>
              <p:cNvSpPr>
                <a:spLocks/>
              </p:cNvSpPr>
              <p:nvPr/>
            </p:nvSpPr>
            <p:spPr bwMode="auto">
              <a:xfrm>
                <a:off x="10833100" y="2049463"/>
                <a:ext cx="74613" cy="1839913"/>
              </a:xfrm>
              <a:custGeom>
                <a:avLst/>
                <a:gdLst>
                  <a:gd name="T0" fmla="*/ 47 w 47"/>
                  <a:gd name="T1" fmla="*/ 77 h 1159"/>
                  <a:gd name="T2" fmla="*/ 22 w 47"/>
                  <a:gd name="T3" fmla="*/ 0 h 1159"/>
                  <a:gd name="T4" fmla="*/ 0 w 47"/>
                  <a:gd name="T5" fmla="*/ 77 h 1159"/>
                  <a:gd name="T6" fmla="*/ 13 w 47"/>
                  <a:gd name="T7" fmla="*/ 97 h 1159"/>
                  <a:gd name="T8" fmla="*/ 13 w 47"/>
                  <a:gd name="T9" fmla="*/ 1159 h 1159"/>
                  <a:gd name="T10" fmla="*/ 31 w 47"/>
                  <a:gd name="T11" fmla="*/ 1159 h 1159"/>
                  <a:gd name="T12" fmla="*/ 31 w 47"/>
                  <a:gd name="T13" fmla="*/ 97 h 1159"/>
                  <a:gd name="T14" fmla="*/ 47 w 47"/>
                  <a:gd name="T15" fmla="*/ 77 h 115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7" h="1159">
                    <a:moveTo>
                      <a:pt x="47" y="77"/>
                    </a:moveTo>
                    <a:lnTo>
                      <a:pt x="22" y="0"/>
                    </a:lnTo>
                    <a:lnTo>
                      <a:pt x="0" y="77"/>
                    </a:lnTo>
                    <a:lnTo>
                      <a:pt x="13" y="97"/>
                    </a:lnTo>
                    <a:lnTo>
                      <a:pt x="13" y="1159"/>
                    </a:lnTo>
                    <a:lnTo>
                      <a:pt x="31" y="1159"/>
                    </a:lnTo>
                    <a:lnTo>
                      <a:pt x="31" y="97"/>
                    </a:lnTo>
                    <a:lnTo>
                      <a:pt x="47" y="7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74" name="Freeform 133"/>
              <p:cNvSpPr>
                <a:spLocks/>
              </p:cNvSpPr>
              <p:nvPr/>
            </p:nvSpPr>
            <p:spPr bwMode="auto">
              <a:xfrm>
                <a:off x="11031538" y="2049463"/>
                <a:ext cx="74613" cy="1839913"/>
              </a:xfrm>
              <a:custGeom>
                <a:avLst/>
                <a:gdLst>
                  <a:gd name="T0" fmla="*/ 47 w 47"/>
                  <a:gd name="T1" fmla="*/ 77 h 1159"/>
                  <a:gd name="T2" fmla="*/ 22 w 47"/>
                  <a:gd name="T3" fmla="*/ 0 h 1159"/>
                  <a:gd name="T4" fmla="*/ 0 w 47"/>
                  <a:gd name="T5" fmla="*/ 77 h 1159"/>
                  <a:gd name="T6" fmla="*/ 13 w 47"/>
                  <a:gd name="T7" fmla="*/ 97 h 1159"/>
                  <a:gd name="T8" fmla="*/ 13 w 47"/>
                  <a:gd name="T9" fmla="*/ 1159 h 1159"/>
                  <a:gd name="T10" fmla="*/ 31 w 47"/>
                  <a:gd name="T11" fmla="*/ 1159 h 1159"/>
                  <a:gd name="T12" fmla="*/ 31 w 47"/>
                  <a:gd name="T13" fmla="*/ 97 h 1159"/>
                  <a:gd name="T14" fmla="*/ 47 w 47"/>
                  <a:gd name="T15" fmla="*/ 77 h 115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7" h="1159">
                    <a:moveTo>
                      <a:pt x="47" y="77"/>
                    </a:moveTo>
                    <a:lnTo>
                      <a:pt x="22" y="0"/>
                    </a:lnTo>
                    <a:lnTo>
                      <a:pt x="0" y="77"/>
                    </a:lnTo>
                    <a:lnTo>
                      <a:pt x="13" y="97"/>
                    </a:lnTo>
                    <a:lnTo>
                      <a:pt x="13" y="1159"/>
                    </a:lnTo>
                    <a:lnTo>
                      <a:pt x="31" y="1159"/>
                    </a:lnTo>
                    <a:lnTo>
                      <a:pt x="31" y="97"/>
                    </a:lnTo>
                    <a:lnTo>
                      <a:pt x="47" y="7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75" name="Freeform 134"/>
              <p:cNvSpPr>
                <a:spLocks/>
              </p:cNvSpPr>
              <p:nvPr/>
            </p:nvSpPr>
            <p:spPr bwMode="auto">
              <a:xfrm>
                <a:off x="11229975" y="2049463"/>
                <a:ext cx="74613" cy="1839913"/>
              </a:xfrm>
              <a:custGeom>
                <a:avLst/>
                <a:gdLst>
                  <a:gd name="T0" fmla="*/ 47 w 47"/>
                  <a:gd name="T1" fmla="*/ 77 h 1159"/>
                  <a:gd name="T2" fmla="*/ 22 w 47"/>
                  <a:gd name="T3" fmla="*/ 0 h 1159"/>
                  <a:gd name="T4" fmla="*/ 0 w 47"/>
                  <a:gd name="T5" fmla="*/ 77 h 1159"/>
                  <a:gd name="T6" fmla="*/ 13 w 47"/>
                  <a:gd name="T7" fmla="*/ 97 h 1159"/>
                  <a:gd name="T8" fmla="*/ 13 w 47"/>
                  <a:gd name="T9" fmla="*/ 1159 h 1159"/>
                  <a:gd name="T10" fmla="*/ 31 w 47"/>
                  <a:gd name="T11" fmla="*/ 1159 h 1159"/>
                  <a:gd name="T12" fmla="*/ 31 w 47"/>
                  <a:gd name="T13" fmla="*/ 97 h 1159"/>
                  <a:gd name="T14" fmla="*/ 47 w 47"/>
                  <a:gd name="T15" fmla="*/ 77 h 115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7" h="1159">
                    <a:moveTo>
                      <a:pt x="47" y="77"/>
                    </a:moveTo>
                    <a:lnTo>
                      <a:pt x="22" y="0"/>
                    </a:lnTo>
                    <a:lnTo>
                      <a:pt x="0" y="77"/>
                    </a:lnTo>
                    <a:lnTo>
                      <a:pt x="13" y="97"/>
                    </a:lnTo>
                    <a:lnTo>
                      <a:pt x="13" y="1159"/>
                    </a:lnTo>
                    <a:lnTo>
                      <a:pt x="31" y="1159"/>
                    </a:lnTo>
                    <a:lnTo>
                      <a:pt x="31" y="97"/>
                    </a:lnTo>
                    <a:lnTo>
                      <a:pt x="47" y="7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76" name="Freeform 135"/>
              <p:cNvSpPr>
                <a:spLocks/>
              </p:cNvSpPr>
              <p:nvPr/>
            </p:nvSpPr>
            <p:spPr bwMode="auto">
              <a:xfrm>
                <a:off x="11428413" y="2049463"/>
                <a:ext cx="74613" cy="1839913"/>
              </a:xfrm>
              <a:custGeom>
                <a:avLst/>
                <a:gdLst>
                  <a:gd name="T0" fmla="*/ 47 w 47"/>
                  <a:gd name="T1" fmla="*/ 77 h 1159"/>
                  <a:gd name="T2" fmla="*/ 23 w 47"/>
                  <a:gd name="T3" fmla="*/ 0 h 1159"/>
                  <a:gd name="T4" fmla="*/ 0 w 47"/>
                  <a:gd name="T5" fmla="*/ 77 h 1159"/>
                  <a:gd name="T6" fmla="*/ 14 w 47"/>
                  <a:gd name="T7" fmla="*/ 97 h 1159"/>
                  <a:gd name="T8" fmla="*/ 14 w 47"/>
                  <a:gd name="T9" fmla="*/ 1159 h 1159"/>
                  <a:gd name="T10" fmla="*/ 32 w 47"/>
                  <a:gd name="T11" fmla="*/ 1159 h 1159"/>
                  <a:gd name="T12" fmla="*/ 32 w 47"/>
                  <a:gd name="T13" fmla="*/ 97 h 1159"/>
                  <a:gd name="T14" fmla="*/ 47 w 47"/>
                  <a:gd name="T15" fmla="*/ 77 h 115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7" h="1159">
                    <a:moveTo>
                      <a:pt x="47" y="77"/>
                    </a:moveTo>
                    <a:lnTo>
                      <a:pt x="23" y="0"/>
                    </a:lnTo>
                    <a:lnTo>
                      <a:pt x="0" y="77"/>
                    </a:lnTo>
                    <a:lnTo>
                      <a:pt x="14" y="97"/>
                    </a:lnTo>
                    <a:lnTo>
                      <a:pt x="14" y="1159"/>
                    </a:lnTo>
                    <a:lnTo>
                      <a:pt x="32" y="1159"/>
                    </a:lnTo>
                    <a:lnTo>
                      <a:pt x="32" y="97"/>
                    </a:lnTo>
                    <a:lnTo>
                      <a:pt x="47" y="7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77" name="Freeform 136"/>
              <p:cNvSpPr>
                <a:spLocks/>
              </p:cNvSpPr>
              <p:nvPr/>
            </p:nvSpPr>
            <p:spPr bwMode="auto">
              <a:xfrm>
                <a:off x="11626850" y="2049463"/>
                <a:ext cx="74613" cy="1839913"/>
              </a:xfrm>
              <a:custGeom>
                <a:avLst/>
                <a:gdLst>
                  <a:gd name="T0" fmla="*/ 47 w 47"/>
                  <a:gd name="T1" fmla="*/ 77 h 1159"/>
                  <a:gd name="T2" fmla="*/ 23 w 47"/>
                  <a:gd name="T3" fmla="*/ 0 h 1159"/>
                  <a:gd name="T4" fmla="*/ 0 w 47"/>
                  <a:gd name="T5" fmla="*/ 77 h 1159"/>
                  <a:gd name="T6" fmla="*/ 14 w 47"/>
                  <a:gd name="T7" fmla="*/ 97 h 1159"/>
                  <a:gd name="T8" fmla="*/ 14 w 47"/>
                  <a:gd name="T9" fmla="*/ 1159 h 1159"/>
                  <a:gd name="T10" fmla="*/ 32 w 47"/>
                  <a:gd name="T11" fmla="*/ 1159 h 1159"/>
                  <a:gd name="T12" fmla="*/ 32 w 47"/>
                  <a:gd name="T13" fmla="*/ 97 h 1159"/>
                  <a:gd name="T14" fmla="*/ 47 w 47"/>
                  <a:gd name="T15" fmla="*/ 77 h 115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7" h="1159">
                    <a:moveTo>
                      <a:pt x="47" y="77"/>
                    </a:moveTo>
                    <a:lnTo>
                      <a:pt x="23" y="0"/>
                    </a:lnTo>
                    <a:lnTo>
                      <a:pt x="0" y="77"/>
                    </a:lnTo>
                    <a:lnTo>
                      <a:pt x="14" y="97"/>
                    </a:lnTo>
                    <a:lnTo>
                      <a:pt x="14" y="1159"/>
                    </a:lnTo>
                    <a:lnTo>
                      <a:pt x="32" y="1159"/>
                    </a:lnTo>
                    <a:lnTo>
                      <a:pt x="32" y="97"/>
                    </a:lnTo>
                    <a:lnTo>
                      <a:pt x="47" y="7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78" name="Freeform 137"/>
              <p:cNvSpPr>
                <a:spLocks/>
              </p:cNvSpPr>
              <p:nvPr/>
            </p:nvSpPr>
            <p:spPr bwMode="auto">
              <a:xfrm>
                <a:off x="6638925" y="3714750"/>
                <a:ext cx="5081588" cy="0"/>
              </a:xfrm>
              <a:custGeom>
                <a:avLst/>
                <a:gdLst>
                  <a:gd name="T0" fmla="*/ 0 w 3201"/>
                  <a:gd name="T1" fmla="*/ 3201 w 3201"/>
                  <a:gd name="T2" fmla="*/ 0 w 3201"/>
                </a:gdLst>
                <a:ahLst/>
                <a:cxnLst>
                  <a:cxn ang="0">
                    <a:pos x="T0" y="0"/>
                  </a:cxn>
                  <a:cxn ang="0">
                    <a:pos x="T1" y="0"/>
                  </a:cxn>
                  <a:cxn ang="0">
                    <a:pos x="T2" y="0"/>
                  </a:cxn>
                </a:cxnLst>
                <a:rect l="0" t="0" r="r" b="b"/>
                <a:pathLst>
                  <a:path w="3201">
                    <a:moveTo>
                      <a:pt x="0" y="0"/>
                    </a:moveTo>
                    <a:lnTo>
                      <a:pt x="3201" y="0"/>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79" name="Freeform 138"/>
              <p:cNvSpPr>
                <a:spLocks/>
              </p:cNvSpPr>
              <p:nvPr/>
            </p:nvSpPr>
            <p:spPr bwMode="auto">
              <a:xfrm>
                <a:off x="6638925" y="3714750"/>
                <a:ext cx="5081588" cy="0"/>
              </a:xfrm>
              <a:custGeom>
                <a:avLst/>
                <a:gdLst>
                  <a:gd name="T0" fmla="*/ 0 w 3201"/>
                  <a:gd name="T1" fmla="*/ 3201 w 3201"/>
                  <a:gd name="T2" fmla="*/ 0 w 3201"/>
                </a:gdLst>
                <a:ahLst/>
                <a:cxnLst>
                  <a:cxn ang="0">
                    <a:pos x="T0" y="0"/>
                  </a:cxn>
                  <a:cxn ang="0">
                    <a:pos x="T1" y="0"/>
                  </a:cxn>
                  <a:cxn ang="0">
                    <a:pos x="T2" y="0"/>
                  </a:cxn>
                </a:cxnLst>
                <a:rect l="0" t="0" r="r" b="b"/>
                <a:pathLst>
                  <a:path w="3201">
                    <a:moveTo>
                      <a:pt x="0" y="0"/>
                    </a:moveTo>
                    <a:lnTo>
                      <a:pt x="3201" y="0"/>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80" name="Rectangle 139"/>
              <p:cNvSpPr>
                <a:spLocks noChangeArrowheads="1"/>
              </p:cNvSpPr>
              <p:nvPr/>
            </p:nvSpPr>
            <p:spPr bwMode="auto">
              <a:xfrm>
                <a:off x="6638925" y="3700463"/>
                <a:ext cx="5081588" cy="2857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81" name="Rectangle 140"/>
              <p:cNvSpPr>
                <a:spLocks noChangeArrowheads="1"/>
              </p:cNvSpPr>
              <p:nvPr/>
            </p:nvSpPr>
            <p:spPr bwMode="auto">
              <a:xfrm>
                <a:off x="6638925" y="3700463"/>
                <a:ext cx="5081588" cy="28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82" name="Freeform 141"/>
              <p:cNvSpPr>
                <a:spLocks/>
              </p:cNvSpPr>
              <p:nvPr/>
            </p:nvSpPr>
            <p:spPr bwMode="auto">
              <a:xfrm>
                <a:off x="6638925" y="2417763"/>
                <a:ext cx="5081588" cy="0"/>
              </a:xfrm>
              <a:custGeom>
                <a:avLst/>
                <a:gdLst>
                  <a:gd name="T0" fmla="*/ 0 w 3201"/>
                  <a:gd name="T1" fmla="*/ 3201 w 3201"/>
                  <a:gd name="T2" fmla="*/ 0 w 3201"/>
                </a:gdLst>
                <a:ahLst/>
                <a:cxnLst>
                  <a:cxn ang="0">
                    <a:pos x="T0" y="0"/>
                  </a:cxn>
                  <a:cxn ang="0">
                    <a:pos x="T1" y="0"/>
                  </a:cxn>
                  <a:cxn ang="0">
                    <a:pos x="T2" y="0"/>
                  </a:cxn>
                </a:cxnLst>
                <a:rect l="0" t="0" r="r" b="b"/>
                <a:pathLst>
                  <a:path w="3201">
                    <a:moveTo>
                      <a:pt x="0" y="0"/>
                    </a:moveTo>
                    <a:lnTo>
                      <a:pt x="3201" y="0"/>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83" name="Freeform 142"/>
              <p:cNvSpPr>
                <a:spLocks/>
              </p:cNvSpPr>
              <p:nvPr/>
            </p:nvSpPr>
            <p:spPr bwMode="auto">
              <a:xfrm>
                <a:off x="6638925" y="2417763"/>
                <a:ext cx="5081588" cy="0"/>
              </a:xfrm>
              <a:custGeom>
                <a:avLst/>
                <a:gdLst>
                  <a:gd name="T0" fmla="*/ 0 w 3201"/>
                  <a:gd name="T1" fmla="*/ 3201 w 3201"/>
                  <a:gd name="T2" fmla="*/ 0 w 3201"/>
                </a:gdLst>
                <a:ahLst/>
                <a:cxnLst>
                  <a:cxn ang="0">
                    <a:pos x="T0" y="0"/>
                  </a:cxn>
                  <a:cxn ang="0">
                    <a:pos x="T1" y="0"/>
                  </a:cxn>
                  <a:cxn ang="0">
                    <a:pos x="T2" y="0"/>
                  </a:cxn>
                </a:cxnLst>
                <a:rect l="0" t="0" r="r" b="b"/>
                <a:pathLst>
                  <a:path w="3201">
                    <a:moveTo>
                      <a:pt x="0" y="0"/>
                    </a:moveTo>
                    <a:lnTo>
                      <a:pt x="3201" y="0"/>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84" name="Rectangle 143"/>
              <p:cNvSpPr>
                <a:spLocks noChangeArrowheads="1"/>
              </p:cNvSpPr>
              <p:nvPr/>
            </p:nvSpPr>
            <p:spPr bwMode="auto">
              <a:xfrm>
                <a:off x="6638925" y="2403475"/>
                <a:ext cx="5081588" cy="2857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85" name="Rectangle 144"/>
              <p:cNvSpPr>
                <a:spLocks noChangeArrowheads="1"/>
              </p:cNvSpPr>
              <p:nvPr/>
            </p:nvSpPr>
            <p:spPr bwMode="auto">
              <a:xfrm>
                <a:off x="6638925" y="2403475"/>
                <a:ext cx="5081588" cy="28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86" name="Freeform 145"/>
              <p:cNvSpPr>
                <a:spLocks/>
              </p:cNvSpPr>
              <p:nvPr/>
            </p:nvSpPr>
            <p:spPr bwMode="auto">
              <a:xfrm>
                <a:off x="10094913" y="2249488"/>
                <a:ext cx="38100" cy="74613"/>
              </a:xfrm>
              <a:custGeom>
                <a:avLst/>
                <a:gdLst>
                  <a:gd name="T0" fmla="*/ 7 w 11"/>
                  <a:gd name="T1" fmla="*/ 21 h 21"/>
                  <a:gd name="T2" fmla="*/ 4 w 11"/>
                  <a:gd name="T3" fmla="*/ 19 h 21"/>
                  <a:gd name="T4" fmla="*/ 0 w 11"/>
                  <a:gd name="T5" fmla="*/ 4 h 21"/>
                  <a:gd name="T6" fmla="*/ 3 w 11"/>
                  <a:gd name="T7" fmla="*/ 0 h 21"/>
                  <a:gd name="T8" fmla="*/ 6 w 11"/>
                  <a:gd name="T9" fmla="*/ 3 h 21"/>
                  <a:gd name="T10" fmla="*/ 11 w 11"/>
                  <a:gd name="T11" fmla="*/ 17 h 21"/>
                  <a:gd name="T12" fmla="*/ 8 w 11"/>
                  <a:gd name="T13" fmla="*/ 21 h 21"/>
                  <a:gd name="T14" fmla="*/ 7 w 11"/>
                  <a:gd name="T15" fmla="*/ 21 h 2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 h="21">
                    <a:moveTo>
                      <a:pt x="7" y="21"/>
                    </a:moveTo>
                    <a:cubicBezTo>
                      <a:pt x="6" y="21"/>
                      <a:pt x="5" y="20"/>
                      <a:pt x="4" y="19"/>
                    </a:cubicBezTo>
                    <a:cubicBezTo>
                      <a:pt x="0" y="4"/>
                      <a:pt x="0" y="4"/>
                      <a:pt x="0" y="4"/>
                    </a:cubicBezTo>
                    <a:cubicBezTo>
                      <a:pt x="0" y="3"/>
                      <a:pt x="1" y="1"/>
                      <a:pt x="3" y="0"/>
                    </a:cubicBezTo>
                    <a:cubicBezTo>
                      <a:pt x="4" y="0"/>
                      <a:pt x="6" y="1"/>
                      <a:pt x="6" y="3"/>
                    </a:cubicBezTo>
                    <a:cubicBezTo>
                      <a:pt x="11" y="17"/>
                      <a:pt x="11" y="17"/>
                      <a:pt x="11" y="17"/>
                    </a:cubicBezTo>
                    <a:cubicBezTo>
                      <a:pt x="11" y="19"/>
                      <a:pt x="10" y="20"/>
                      <a:pt x="8" y="21"/>
                    </a:cubicBezTo>
                    <a:cubicBezTo>
                      <a:pt x="7" y="21"/>
                      <a:pt x="7" y="21"/>
                      <a:pt x="7" y="21"/>
                    </a:cubicBezTo>
                  </a:path>
                </a:pathLst>
              </a:custGeom>
              <a:solidFill>
                <a:srgbClr val="C49A6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87" name="Freeform 146"/>
              <p:cNvSpPr>
                <a:spLocks/>
              </p:cNvSpPr>
              <p:nvPr/>
            </p:nvSpPr>
            <p:spPr bwMode="auto">
              <a:xfrm>
                <a:off x="10118725" y="2235200"/>
                <a:ext cx="42863" cy="82550"/>
              </a:xfrm>
              <a:custGeom>
                <a:avLst/>
                <a:gdLst>
                  <a:gd name="T0" fmla="*/ 8 w 12"/>
                  <a:gd name="T1" fmla="*/ 23 h 23"/>
                  <a:gd name="T2" fmla="*/ 5 w 12"/>
                  <a:gd name="T3" fmla="*/ 21 h 23"/>
                  <a:gd name="T4" fmla="*/ 1 w 12"/>
                  <a:gd name="T5" fmla="*/ 4 h 23"/>
                  <a:gd name="T6" fmla="*/ 3 w 12"/>
                  <a:gd name="T7" fmla="*/ 1 h 23"/>
                  <a:gd name="T8" fmla="*/ 7 w 12"/>
                  <a:gd name="T9" fmla="*/ 3 h 23"/>
                  <a:gd name="T10" fmla="*/ 11 w 12"/>
                  <a:gd name="T11" fmla="*/ 19 h 23"/>
                  <a:gd name="T12" fmla="*/ 9 w 12"/>
                  <a:gd name="T13" fmla="*/ 23 h 23"/>
                  <a:gd name="T14" fmla="*/ 8 w 12"/>
                  <a:gd name="T15" fmla="*/ 23 h 2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 h="23">
                    <a:moveTo>
                      <a:pt x="8" y="23"/>
                    </a:moveTo>
                    <a:cubicBezTo>
                      <a:pt x="7" y="23"/>
                      <a:pt x="6" y="22"/>
                      <a:pt x="5" y="21"/>
                    </a:cubicBezTo>
                    <a:cubicBezTo>
                      <a:pt x="1" y="4"/>
                      <a:pt x="1" y="4"/>
                      <a:pt x="1" y="4"/>
                    </a:cubicBezTo>
                    <a:cubicBezTo>
                      <a:pt x="0" y="3"/>
                      <a:pt x="1" y="1"/>
                      <a:pt x="3" y="1"/>
                    </a:cubicBezTo>
                    <a:cubicBezTo>
                      <a:pt x="4" y="0"/>
                      <a:pt x="6" y="1"/>
                      <a:pt x="7" y="3"/>
                    </a:cubicBezTo>
                    <a:cubicBezTo>
                      <a:pt x="11" y="19"/>
                      <a:pt x="11" y="19"/>
                      <a:pt x="11" y="19"/>
                    </a:cubicBezTo>
                    <a:cubicBezTo>
                      <a:pt x="12" y="20"/>
                      <a:pt x="11" y="22"/>
                      <a:pt x="9" y="23"/>
                    </a:cubicBezTo>
                    <a:cubicBezTo>
                      <a:pt x="8" y="23"/>
                      <a:pt x="8" y="23"/>
                      <a:pt x="8" y="23"/>
                    </a:cubicBezTo>
                  </a:path>
                </a:pathLst>
              </a:custGeom>
              <a:solidFill>
                <a:srgbClr val="C49A6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88" name="Freeform 147"/>
              <p:cNvSpPr>
                <a:spLocks/>
              </p:cNvSpPr>
              <p:nvPr/>
            </p:nvSpPr>
            <p:spPr bwMode="auto">
              <a:xfrm>
                <a:off x="10155238" y="2232025"/>
                <a:ext cx="34925" cy="74613"/>
              </a:xfrm>
              <a:custGeom>
                <a:avLst/>
                <a:gdLst>
                  <a:gd name="T0" fmla="*/ 6 w 10"/>
                  <a:gd name="T1" fmla="*/ 21 h 21"/>
                  <a:gd name="T2" fmla="*/ 3 w 10"/>
                  <a:gd name="T3" fmla="*/ 19 h 21"/>
                  <a:gd name="T4" fmla="*/ 0 w 10"/>
                  <a:gd name="T5" fmla="*/ 4 h 21"/>
                  <a:gd name="T6" fmla="*/ 2 w 10"/>
                  <a:gd name="T7" fmla="*/ 1 h 21"/>
                  <a:gd name="T8" fmla="*/ 6 w 10"/>
                  <a:gd name="T9" fmla="*/ 3 h 21"/>
                  <a:gd name="T10" fmla="*/ 10 w 10"/>
                  <a:gd name="T11" fmla="*/ 18 h 21"/>
                  <a:gd name="T12" fmla="*/ 7 w 10"/>
                  <a:gd name="T13" fmla="*/ 21 h 21"/>
                  <a:gd name="T14" fmla="*/ 6 w 10"/>
                  <a:gd name="T15" fmla="*/ 21 h 2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 h="21">
                    <a:moveTo>
                      <a:pt x="6" y="21"/>
                    </a:moveTo>
                    <a:cubicBezTo>
                      <a:pt x="5" y="21"/>
                      <a:pt x="4" y="20"/>
                      <a:pt x="3" y="19"/>
                    </a:cubicBezTo>
                    <a:cubicBezTo>
                      <a:pt x="0" y="4"/>
                      <a:pt x="0" y="4"/>
                      <a:pt x="0" y="4"/>
                    </a:cubicBezTo>
                    <a:cubicBezTo>
                      <a:pt x="0" y="3"/>
                      <a:pt x="1" y="1"/>
                      <a:pt x="2" y="1"/>
                    </a:cubicBezTo>
                    <a:cubicBezTo>
                      <a:pt x="4" y="0"/>
                      <a:pt x="6" y="1"/>
                      <a:pt x="6" y="3"/>
                    </a:cubicBezTo>
                    <a:cubicBezTo>
                      <a:pt x="10" y="18"/>
                      <a:pt x="10" y="18"/>
                      <a:pt x="10" y="18"/>
                    </a:cubicBezTo>
                    <a:cubicBezTo>
                      <a:pt x="10" y="19"/>
                      <a:pt x="9" y="21"/>
                      <a:pt x="7" y="21"/>
                    </a:cubicBezTo>
                    <a:cubicBezTo>
                      <a:pt x="6" y="21"/>
                      <a:pt x="6" y="21"/>
                      <a:pt x="6" y="21"/>
                    </a:cubicBezTo>
                  </a:path>
                </a:pathLst>
              </a:custGeom>
              <a:solidFill>
                <a:srgbClr val="C49A6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89" name="Freeform 148"/>
              <p:cNvSpPr>
                <a:spLocks/>
              </p:cNvSpPr>
              <p:nvPr/>
            </p:nvSpPr>
            <p:spPr bwMode="auto">
              <a:xfrm>
                <a:off x="10190163" y="2252663"/>
                <a:ext cx="31750" cy="79375"/>
              </a:xfrm>
              <a:custGeom>
                <a:avLst/>
                <a:gdLst>
                  <a:gd name="T0" fmla="*/ 5 w 9"/>
                  <a:gd name="T1" fmla="*/ 22 h 22"/>
                  <a:gd name="T2" fmla="*/ 3 w 9"/>
                  <a:gd name="T3" fmla="*/ 19 h 22"/>
                  <a:gd name="T4" fmla="*/ 0 w 9"/>
                  <a:gd name="T5" fmla="*/ 4 h 22"/>
                  <a:gd name="T6" fmla="*/ 3 w 9"/>
                  <a:gd name="T7" fmla="*/ 1 h 22"/>
                  <a:gd name="T8" fmla="*/ 7 w 9"/>
                  <a:gd name="T9" fmla="*/ 3 h 22"/>
                  <a:gd name="T10" fmla="*/ 9 w 9"/>
                  <a:gd name="T11" fmla="*/ 18 h 22"/>
                  <a:gd name="T12" fmla="*/ 6 w 9"/>
                  <a:gd name="T13" fmla="*/ 22 h 22"/>
                  <a:gd name="T14" fmla="*/ 5 w 9"/>
                  <a:gd name="T15" fmla="*/ 22 h 2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 h="22">
                    <a:moveTo>
                      <a:pt x="5" y="22"/>
                    </a:moveTo>
                    <a:cubicBezTo>
                      <a:pt x="4" y="22"/>
                      <a:pt x="3" y="20"/>
                      <a:pt x="3" y="19"/>
                    </a:cubicBezTo>
                    <a:cubicBezTo>
                      <a:pt x="0" y="4"/>
                      <a:pt x="0" y="4"/>
                      <a:pt x="0" y="4"/>
                    </a:cubicBezTo>
                    <a:cubicBezTo>
                      <a:pt x="0" y="3"/>
                      <a:pt x="1" y="1"/>
                      <a:pt x="3" y="1"/>
                    </a:cubicBezTo>
                    <a:cubicBezTo>
                      <a:pt x="5" y="0"/>
                      <a:pt x="6" y="2"/>
                      <a:pt x="7" y="3"/>
                    </a:cubicBezTo>
                    <a:cubicBezTo>
                      <a:pt x="9" y="18"/>
                      <a:pt x="9" y="18"/>
                      <a:pt x="9" y="18"/>
                    </a:cubicBezTo>
                    <a:cubicBezTo>
                      <a:pt x="9" y="20"/>
                      <a:pt x="8" y="21"/>
                      <a:pt x="6" y="22"/>
                    </a:cubicBezTo>
                    <a:cubicBezTo>
                      <a:pt x="5" y="22"/>
                      <a:pt x="5" y="22"/>
                      <a:pt x="5" y="22"/>
                    </a:cubicBezTo>
                  </a:path>
                </a:pathLst>
              </a:custGeom>
              <a:solidFill>
                <a:srgbClr val="C49A6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90" name="Freeform 149"/>
              <p:cNvSpPr>
                <a:spLocks/>
              </p:cNvSpPr>
              <p:nvPr/>
            </p:nvSpPr>
            <p:spPr bwMode="auto">
              <a:xfrm>
                <a:off x="10109200" y="2289175"/>
                <a:ext cx="152400" cy="114300"/>
              </a:xfrm>
              <a:custGeom>
                <a:avLst/>
                <a:gdLst>
                  <a:gd name="T0" fmla="*/ 1 w 43"/>
                  <a:gd name="T1" fmla="*/ 7 h 32"/>
                  <a:gd name="T2" fmla="*/ 38 w 43"/>
                  <a:gd name="T3" fmla="*/ 28 h 32"/>
                  <a:gd name="T4" fmla="*/ 40 w 43"/>
                  <a:gd name="T5" fmla="*/ 14 h 32"/>
                  <a:gd name="T6" fmla="*/ 30 w 43"/>
                  <a:gd name="T7" fmla="*/ 0 h 32"/>
                  <a:gd name="T8" fmla="*/ 1 w 43"/>
                  <a:gd name="T9" fmla="*/ 6 h 32"/>
                  <a:gd name="T10" fmla="*/ 1 w 43"/>
                  <a:gd name="T11" fmla="*/ 7 h 32"/>
                </a:gdLst>
                <a:ahLst/>
                <a:cxnLst>
                  <a:cxn ang="0">
                    <a:pos x="T0" y="T1"/>
                  </a:cxn>
                  <a:cxn ang="0">
                    <a:pos x="T2" y="T3"/>
                  </a:cxn>
                  <a:cxn ang="0">
                    <a:pos x="T4" y="T5"/>
                  </a:cxn>
                  <a:cxn ang="0">
                    <a:pos x="T6" y="T7"/>
                  </a:cxn>
                  <a:cxn ang="0">
                    <a:pos x="T8" y="T9"/>
                  </a:cxn>
                  <a:cxn ang="0">
                    <a:pos x="T10" y="T11"/>
                  </a:cxn>
                </a:cxnLst>
                <a:rect l="0" t="0" r="r" b="b"/>
                <a:pathLst>
                  <a:path w="43" h="32">
                    <a:moveTo>
                      <a:pt x="1" y="7"/>
                    </a:moveTo>
                    <a:cubicBezTo>
                      <a:pt x="4" y="12"/>
                      <a:pt x="19" y="32"/>
                      <a:pt x="38" y="28"/>
                    </a:cubicBezTo>
                    <a:cubicBezTo>
                      <a:pt x="43" y="26"/>
                      <a:pt x="42" y="21"/>
                      <a:pt x="40" y="14"/>
                    </a:cubicBezTo>
                    <a:cubicBezTo>
                      <a:pt x="38" y="7"/>
                      <a:pt x="30" y="0"/>
                      <a:pt x="30" y="0"/>
                    </a:cubicBezTo>
                    <a:cubicBezTo>
                      <a:pt x="1" y="6"/>
                      <a:pt x="1" y="6"/>
                      <a:pt x="1" y="6"/>
                    </a:cubicBezTo>
                    <a:cubicBezTo>
                      <a:pt x="1" y="6"/>
                      <a:pt x="0" y="7"/>
                      <a:pt x="1" y="7"/>
                    </a:cubicBezTo>
                  </a:path>
                </a:pathLst>
              </a:custGeom>
              <a:solidFill>
                <a:srgbClr val="C49A6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91" name="Freeform 150"/>
              <p:cNvSpPr>
                <a:spLocks noEditPoints="1"/>
              </p:cNvSpPr>
              <p:nvPr/>
            </p:nvSpPr>
            <p:spPr bwMode="auto">
              <a:xfrm>
                <a:off x="10137775" y="2338388"/>
                <a:ext cx="120650" cy="47625"/>
              </a:xfrm>
              <a:custGeom>
                <a:avLst/>
                <a:gdLst>
                  <a:gd name="T0" fmla="*/ 0 w 34"/>
                  <a:gd name="T1" fmla="*/ 2 h 13"/>
                  <a:gd name="T2" fmla="*/ 16 w 34"/>
                  <a:gd name="T3" fmla="*/ 13 h 13"/>
                  <a:gd name="T4" fmla="*/ 16 w 34"/>
                  <a:gd name="T5" fmla="*/ 13 h 13"/>
                  <a:gd name="T6" fmla="*/ 0 w 34"/>
                  <a:gd name="T7" fmla="*/ 2 h 13"/>
                  <a:gd name="T8" fmla="*/ 32 w 34"/>
                  <a:gd name="T9" fmla="*/ 0 h 13"/>
                  <a:gd name="T10" fmla="*/ 34 w 34"/>
                  <a:gd name="T11" fmla="*/ 9 h 13"/>
                  <a:gd name="T12" fmla="*/ 32 w 34"/>
                  <a:gd name="T13" fmla="*/ 0 h 13"/>
                  <a:gd name="T14" fmla="*/ 32 w 34"/>
                  <a:gd name="T15" fmla="*/ 0 h 1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4" h="13">
                    <a:moveTo>
                      <a:pt x="0" y="2"/>
                    </a:moveTo>
                    <a:cubicBezTo>
                      <a:pt x="4" y="6"/>
                      <a:pt x="9" y="11"/>
                      <a:pt x="16" y="13"/>
                    </a:cubicBezTo>
                    <a:cubicBezTo>
                      <a:pt x="16" y="13"/>
                      <a:pt x="16" y="13"/>
                      <a:pt x="16" y="13"/>
                    </a:cubicBezTo>
                    <a:cubicBezTo>
                      <a:pt x="9" y="11"/>
                      <a:pt x="4" y="6"/>
                      <a:pt x="0" y="2"/>
                    </a:cubicBezTo>
                    <a:moveTo>
                      <a:pt x="32" y="0"/>
                    </a:moveTo>
                    <a:cubicBezTo>
                      <a:pt x="33" y="4"/>
                      <a:pt x="34" y="7"/>
                      <a:pt x="34" y="9"/>
                    </a:cubicBezTo>
                    <a:cubicBezTo>
                      <a:pt x="34" y="7"/>
                      <a:pt x="33" y="4"/>
                      <a:pt x="32" y="0"/>
                    </a:cubicBezTo>
                    <a:cubicBezTo>
                      <a:pt x="32" y="0"/>
                      <a:pt x="32" y="0"/>
                      <a:pt x="32" y="0"/>
                    </a:cubicBezTo>
                  </a:path>
                </a:pathLst>
              </a:custGeom>
              <a:solidFill>
                <a:srgbClr val="34988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92" name="Freeform 151"/>
              <p:cNvSpPr>
                <a:spLocks/>
              </p:cNvSpPr>
              <p:nvPr/>
            </p:nvSpPr>
            <p:spPr bwMode="auto">
              <a:xfrm>
                <a:off x="10123488" y="2328863"/>
                <a:ext cx="134938" cy="57150"/>
              </a:xfrm>
              <a:custGeom>
                <a:avLst/>
                <a:gdLst>
                  <a:gd name="T0" fmla="*/ 13 w 38"/>
                  <a:gd name="T1" fmla="*/ 0 h 16"/>
                  <a:gd name="T2" fmla="*/ 0 w 38"/>
                  <a:gd name="T3" fmla="*/ 1 h 16"/>
                  <a:gd name="T4" fmla="*/ 4 w 38"/>
                  <a:gd name="T5" fmla="*/ 5 h 16"/>
                  <a:gd name="T6" fmla="*/ 20 w 38"/>
                  <a:gd name="T7" fmla="*/ 16 h 16"/>
                  <a:gd name="T8" fmla="*/ 20 w 38"/>
                  <a:gd name="T9" fmla="*/ 14 h 16"/>
                  <a:gd name="T10" fmla="*/ 28 w 38"/>
                  <a:gd name="T11" fmla="*/ 10 h 16"/>
                  <a:gd name="T12" fmla="*/ 38 w 38"/>
                  <a:gd name="T13" fmla="*/ 14 h 16"/>
                  <a:gd name="T14" fmla="*/ 38 w 38"/>
                  <a:gd name="T15" fmla="*/ 12 h 16"/>
                  <a:gd name="T16" fmla="*/ 36 w 38"/>
                  <a:gd name="T17" fmla="*/ 3 h 16"/>
                  <a:gd name="T18" fmla="*/ 13 w 38"/>
                  <a:gd name="T19" fmla="*/ 0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8" h="16">
                    <a:moveTo>
                      <a:pt x="13" y="0"/>
                    </a:moveTo>
                    <a:cubicBezTo>
                      <a:pt x="8" y="0"/>
                      <a:pt x="4" y="1"/>
                      <a:pt x="0" y="1"/>
                    </a:cubicBezTo>
                    <a:cubicBezTo>
                      <a:pt x="1" y="2"/>
                      <a:pt x="2" y="4"/>
                      <a:pt x="4" y="5"/>
                    </a:cubicBezTo>
                    <a:cubicBezTo>
                      <a:pt x="8" y="9"/>
                      <a:pt x="13" y="14"/>
                      <a:pt x="20" y="16"/>
                    </a:cubicBezTo>
                    <a:cubicBezTo>
                      <a:pt x="20" y="15"/>
                      <a:pt x="20" y="15"/>
                      <a:pt x="20" y="14"/>
                    </a:cubicBezTo>
                    <a:cubicBezTo>
                      <a:pt x="22" y="11"/>
                      <a:pt x="25" y="10"/>
                      <a:pt x="28" y="10"/>
                    </a:cubicBezTo>
                    <a:cubicBezTo>
                      <a:pt x="32" y="10"/>
                      <a:pt x="37" y="14"/>
                      <a:pt x="38" y="14"/>
                    </a:cubicBezTo>
                    <a:cubicBezTo>
                      <a:pt x="38" y="13"/>
                      <a:pt x="38" y="13"/>
                      <a:pt x="38" y="12"/>
                    </a:cubicBezTo>
                    <a:cubicBezTo>
                      <a:pt x="38" y="10"/>
                      <a:pt x="37" y="7"/>
                      <a:pt x="36" y="3"/>
                    </a:cubicBezTo>
                    <a:cubicBezTo>
                      <a:pt x="27" y="1"/>
                      <a:pt x="20" y="0"/>
                      <a:pt x="13" y="0"/>
                    </a:cubicBezTo>
                  </a:path>
                </a:pathLst>
              </a:custGeom>
              <a:solidFill>
                <a:srgbClr val="AB8F6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93" name="Freeform 152"/>
              <p:cNvSpPr>
                <a:spLocks/>
              </p:cNvSpPr>
              <p:nvPr/>
            </p:nvSpPr>
            <p:spPr bwMode="auto">
              <a:xfrm>
                <a:off x="9942513" y="2152650"/>
                <a:ext cx="376238" cy="254000"/>
              </a:xfrm>
              <a:custGeom>
                <a:avLst/>
                <a:gdLst>
                  <a:gd name="T0" fmla="*/ 83 w 106"/>
                  <a:gd name="T1" fmla="*/ 18 h 71"/>
                  <a:gd name="T2" fmla="*/ 100 w 106"/>
                  <a:gd name="T3" fmla="*/ 56 h 71"/>
                  <a:gd name="T4" fmla="*/ 18 w 106"/>
                  <a:gd name="T5" fmla="*/ 71 h 71"/>
                  <a:gd name="T6" fmla="*/ 9 w 106"/>
                  <a:gd name="T7" fmla="*/ 18 h 71"/>
                  <a:gd name="T8" fmla="*/ 83 w 106"/>
                  <a:gd name="T9" fmla="*/ 18 h 71"/>
                </a:gdLst>
                <a:ahLst/>
                <a:cxnLst>
                  <a:cxn ang="0">
                    <a:pos x="T0" y="T1"/>
                  </a:cxn>
                  <a:cxn ang="0">
                    <a:pos x="T2" y="T3"/>
                  </a:cxn>
                  <a:cxn ang="0">
                    <a:pos x="T4" y="T5"/>
                  </a:cxn>
                  <a:cxn ang="0">
                    <a:pos x="T6" y="T7"/>
                  </a:cxn>
                  <a:cxn ang="0">
                    <a:pos x="T8" y="T9"/>
                  </a:cxn>
                </a:cxnLst>
                <a:rect l="0" t="0" r="r" b="b"/>
                <a:pathLst>
                  <a:path w="106" h="71">
                    <a:moveTo>
                      <a:pt x="83" y="18"/>
                    </a:moveTo>
                    <a:cubicBezTo>
                      <a:pt x="83" y="18"/>
                      <a:pt x="106" y="24"/>
                      <a:pt x="100" y="56"/>
                    </a:cubicBezTo>
                    <a:cubicBezTo>
                      <a:pt x="37" y="35"/>
                      <a:pt x="18" y="71"/>
                      <a:pt x="18" y="71"/>
                    </a:cubicBezTo>
                    <a:cubicBezTo>
                      <a:pt x="18" y="71"/>
                      <a:pt x="0" y="50"/>
                      <a:pt x="9" y="18"/>
                    </a:cubicBezTo>
                    <a:cubicBezTo>
                      <a:pt x="66" y="0"/>
                      <a:pt x="83" y="18"/>
                      <a:pt x="83" y="18"/>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94" name="Freeform 153"/>
              <p:cNvSpPr>
                <a:spLocks/>
              </p:cNvSpPr>
              <p:nvPr/>
            </p:nvSpPr>
            <p:spPr bwMode="auto">
              <a:xfrm>
                <a:off x="10083800" y="2271713"/>
                <a:ext cx="131763" cy="120650"/>
              </a:xfrm>
              <a:custGeom>
                <a:avLst/>
                <a:gdLst>
                  <a:gd name="T0" fmla="*/ 0 w 37"/>
                  <a:gd name="T1" fmla="*/ 6 h 34"/>
                  <a:gd name="T2" fmla="*/ 10 w 37"/>
                  <a:gd name="T3" fmla="*/ 15 h 34"/>
                  <a:gd name="T4" fmla="*/ 15 w 37"/>
                  <a:gd name="T5" fmla="*/ 17 h 34"/>
                  <a:gd name="T6" fmla="*/ 21 w 37"/>
                  <a:gd name="T7" fmla="*/ 25 h 34"/>
                  <a:gd name="T8" fmla="*/ 33 w 37"/>
                  <a:gd name="T9" fmla="*/ 34 h 34"/>
                  <a:gd name="T10" fmla="*/ 34 w 37"/>
                  <a:gd name="T11" fmla="*/ 18 h 34"/>
                  <a:gd name="T12" fmla="*/ 17 w 37"/>
                  <a:gd name="T13" fmla="*/ 9 h 34"/>
                  <a:gd name="T14" fmla="*/ 12 w 37"/>
                  <a:gd name="T15" fmla="*/ 6 h 34"/>
                  <a:gd name="T16" fmla="*/ 0 w 37"/>
                  <a:gd name="T17" fmla="*/ 6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 h="34">
                    <a:moveTo>
                      <a:pt x="0" y="6"/>
                    </a:moveTo>
                    <a:cubicBezTo>
                      <a:pt x="7" y="7"/>
                      <a:pt x="10" y="15"/>
                      <a:pt x="10" y="15"/>
                    </a:cubicBezTo>
                    <a:cubicBezTo>
                      <a:pt x="15" y="17"/>
                      <a:pt x="15" y="17"/>
                      <a:pt x="15" y="17"/>
                    </a:cubicBezTo>
                    <a:cubicBezTo>
                      <a:pt x="15" y="17"/>
                      <a:pt x="18" y="22"/>
                      <a:pt x="21" y="25"/>
                    </a:cubicBezTo>
                    <a:cubicBezTo>
                      <a:pt x="26" y="30"/>
                      <a:pt x="33" y="34"/>
                      <a:pt x="33" y="34"/>
                    </a:cubicBezTo>
                    <a:cubicBezTo>
                      <a:pt x="33" y="34"/>
                      <a:pt x="37" y="25"/>
                      <a:pt x="34" y="18"/>
                    </a:cubicBezTo>
                    <a:cubicBezTo>
                      <a:pt x="31" y="12"/>
                      <a:pt x="17" y="9"/>
                      <a:pt x="17" y="9"/>
                    </a:cubicBezTo>
                    <a:cubicBezTo>
                      <a:pt x="16" y="9"/>
                      <a:pt x="14" y="8"/>
                      <a:pt x="12" y="6"/>
                    </a:cubicBezTo>
                    <a:cubicBezTo>
                      <a:pt x="8" y="0"/>
                      <a:pt x="0" y="2"/>
                      <a:pt x="0" y="6"/>
                    </a:cubicBezTo>
                  </a:path>
                </a:pathLst>
              </a:custGeom>
              <a:solidFill>
                <a:srgbClr val="C49A6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95" name="Freeform 154"/>
              <p:cNvSpPr>
                <a:spLocks/>
              </p:cNvSpPr>
              <p:nvPr/>
            </p:nvSpPr>
            <p:spPr bwMode="auto">
              <a:xfrm>
                <a:off x="10037763" y="2349500"/>
                <a:ext cx="227013" cy="679450"/>
              </a:xfrm>
              <a:custGeom>
                <a:avLst/>
                <a:gdLst>
                  <a:gd name="T0" fmla="*/ 0 w 64"/>
                  <a:gd name="T1" fmla="*/ 154 h 190"/>
                  <a:gd name="T2" fmla="*/ 39 w 64"/>
                  <a:gd name="T3" fmla="*/ 79 h 190"/>
                  <a:gd name="T4" fmla="*/ 44 w 64"/>
                  <a:gd name="T5" fmla="*/ 8 h 190"/>
                  <a:gd name="T6" fmla="*/ 62 w 64"/>
                  <a:gd name="T7" fmla="*/ 8 h 190"/>
                  <a:gd name="T8" fmla="*/ 64 w 64"/>
                  <a:gd name="T9" fmla="*/ 90 h 190"/>
                  <a:gd name="T10" fmla="*/ 23 w 64"/>
                  <a:gd name="T11" fmla="*/ 190 h 190"/>
                  <a:gd name="T12" fmla="*/ 0 w 64"/>
                  <a:gd name="T13" fmla="*/ 154 h 190"/>
                </a:gdLst>
                <a:ahLst/>
                <a:cxnLst>
                  <a:cxn ang="0">
                    <a:pos x="T0" y="T1"/>
                  </a:cxn>
                  <a:cxn ang="0">
                    <a:pos x="T2" y="T3"/>
                  </a:cxn>
                  <a:cxn ang="0">
                    <a:pos x="T4" y="T5"/>
                  </a:cxn>
                  <a:cxn ang="0">
                    <a:pos x="T6" y="T7"/>
                  </a:cxn>
                  <a:cxn ang="0">
                    <a:pos x="T8" y="T9"/>
                  </a:cxn>
                  <a:cxn ang="0">
                    <a:pos x="T10" y="T11"/>
                  </a:cxn>
                  <a:cxn ang="0">
                    <a:pos x="T12" y="T13"/>
                  </a:cxn>
                </a:cxnLst>
                <a:rect l="0" t="0" r="r" b="b"/>
                <a:pathLst>
                  <a:path w="64" h="190">
                    <a:moveTo>
                      <a:pt x="0" y="154"/>
                    </a:moveTo>
                    <a:cubicBezTo>
                      <a:pt x="39" y="79"/>
                      <a:pt x="39" y="79"/>
                      <a:pt x="39" y="79"/>
                    </a:cubicBezTo>
                    <a:cubicBezTo>
                      <a:pt x="39" y="79"/>
                      <a:pt x="43" y="16"/>
                      <a:pt x="44" y="8"/>
                    </a:cubicBezTo>
                    <a:cubicBezTo>
                      <a:pt x="51" y="0"/>
                      <a:pt x="62" y="8"/>
                      <a:pt x="62" y="8"/>
                    </a:cubicBezTo>
                    <a:cubicBezTo>
                      <a:pt x="64" y="90"/>
                      <a:pt x="64" y="90"/>
                      <a:pt x="64" y="90"/>
                    </a:cubicBezTo>
                    <a:cubicBezTo>
                      <a:pt x="23" y="190"/>
                      <a:pt x="23" y="190"/>
                      <a:pt x="23" y="190"/>
                    </a:cubicBezTo>
                    <a:cubicBezTo>
                      <a:pt x="0" y="154"/>
                      <a:pt x="0" y="154"/>
                      <a:pt x="0" y="154"/>
                    </a:cubicBezTo>
                  </a:path>
                </a:pathLst>
              </a:custGeom>
              <a:solidFill>
                <a:srgbClr val="054C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96" name="Freeform 155"/>
              <p:cNvSpPr>
                <a:spLocks/>
              </p:cNvSpPr>
              <p:nvPr/>
            </p:nvSpPr>
            <p:spPr bwMode="auto">
              <a:xfrm>
                <a:off x="10293350" y="4014788"/>
                <a:ext cx="298450" cy="149225"/>
              </a:xfrm>
              <a:custGeom>
                <a:avLst/>
                <a:gdLst>
                  <a:gd name="T0" fmla="*/ 77 w 84"/>
                  <a:gd name="T1" fmla="*/ 20 h 42"/>
                  <a:gd name="T2" fmla="*/ 36 w 84"/>
                  <a:gd name="T3" fmla="*/ 1 h 42"/>
                  <a:gd name="T4" fmla="*/ 36 w 84"/>
                  <a:gd name="T5" fmla="*/ 1 h 42"/>
                  <a:gd name="T6" fmla="*/ 34 w 84"/>
                  <a:gd name="T7" fmla="*/ 0 h 42"/>
                  <a:gd name="T8" fmla="*/ 30 w 84"/>
                  <a:gd name="T9" fmla="*/ 4 h 42"/>
                  <a:gd name="T10" fmla="*/ 30 w 84"/>
                  <a:gd name="T11" fmla="*/ 4 h 42"/>
                  <a:gd name="T12" fmla="*/ 15 w 84"/>
                  <a:gd name="T13" fmla="*/ 15 h 42"/>
                  <a:gd name="T14" fmla="*/ 1 w 84"/>
                  <a:gd name="T15" fmla="*/ 6 h 42"/>
                  <a:gd name="T16" fmla="*/ 1 w 84"/>
                  <a:gd name="T17" fmla="*/ 35 h 42"/>
                  <a:gd name="T18" fmla="*/ 7 w 84"/>
                  <a:gd name="T19" fmla="*/ 41 h 42"/>
                  <a:gd name="T20" fmla="*/ 79 w 84"/>
                  <a:gd name="T21" fmla="*/ 41 h 42"/>
                  <a:gd name="T22" fmla="*/ 83 w 84"/>
                  <a:gd name="T23" fmla="*/ 36 h 42"/>
                  <a:gd name="T24" fmla="*/ 83 w 84"/>
                  <a:gd name="T25" fmla="*/ 27 h 42"/>
                  <a:gd name="T26" fmla="*/ 77 w 84"/>
                  <a:gd name="T27" fmla="*/ 20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84" h="42">
                    <a:moveTo>
                      <a:pt x="77" y="20"/>
                    </a:moveTo>
                    <a:cubicBezTo>
                      <a:pt x="71" y="16"/>
                      <a:pt x="36" y="1"/>
                      <a:pt x="36" y="1"/>
                    </a:cubicBezTo>
                    <a:cubicBezTo>
                      <a:pt x="36" y="1"/>
                      <a:pt x="36" y="1"/>
                      <a:pt x="36" y="1"/>
                    </a:cubicBezTo>
                    <a:cubicBezTo>
                      <a:pt x="36" y="1"/>
                      <a:pt x="35" y="0"/>
                      <a:pt x="34" y="0"/>
                    </a:cubicBezTo>
                    <a:cubicBezTo>
                      <a:pt x="32" y="0"/>
                      <a:pt x="30" y="2"/>
                      <a:pt x="30" y="4"/>
                    </a:cubicBezTo>
                    <a:cubicBezTo>
                      <a:pt x="30" y="4"/>
                      <a:pt x="30" y="4"/>
                      <a:pt x="30" y="4"/>
                    </a:cubicBezTo>
                    <a:cubicBezTo>
                      <a:pt x="29" y="8"/>
                      <a:pt x="25" y="15"/>
                      <a:pt x="15" y="15"/>
                    </a:cubicBezTo>
                    <a:cubicBezTo>
                      <a:pt x="1" y="6"/>
                      <a:pt x="1" y="6"/>
                      <a:pt x="1" y="6"/>
                    </a:cubicBezTo>
                    <a:cubicBezTo>
                      <a:pt x="1" y="35"/>
                      <a:pt x="1" y="35"/>
                      <a:pt x="1" y="35"/>
                    </a:cubicBezTo>
                    <a:cubicBezTo>
                      <a:pt x="1" y="35"/>
                      <a:pt x="0" y="41"/>
                      <a:pt x="7" y="41"/>
                    </a:cubicBezTo>
                    <a:cubicBezTo>
                      <a:pt x="79" y="41"/>
                      <a:pt x="79" y="41"/>
                      <a:pt x="79" y="41"/>
                    </a:cubicBezTo>
                    <a:cubicBezTo>
                      <a:pt x="79" y="41"/>
                      <a:pt x="83" y="42"/>
                      <a:pt x="83" y="36"/>
                    </a:cubicBezTo>
                    <a:cubicBezTo>
                      <a:pt x="83" y="27"/>
                      <a:pt x="83" y="27"/>
                      <a:pt x="83" y="27"/>
                    </a:cubicBezTo>
                    <a:cubicBezTo>
                      <a:pt x="83" y="27"/>
                      <a:pt x="84" y="23"/>
                      <a:pt x="77" y="20"/>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97" name="Freeform 156"/>
              <p:cNvSpPr>
                <a:spLocks/>
              </p:cNvSpPr>
              <p:nvPr/>
            </p:nvSpPr>
            <p:spPr bwMode="auto">
              <a:xfrm>
                <a:off x="9988550" y="3321050"/>
                <a:ext cx="439738" cy="803275"/>
              </a:xfrm>
              <a:custGeom>
                <a:avLst/>
                <a:gdLst>
                  <a:gd name="T0" fmla="*/ 118 w 124"/>
                  <a:gd name="T1" fmla="*/ 104 h 225"/>
                  <a:gd name="T2" fmla="*/ 112 w 124"/>
                  <a:gd name="T3" fmla="*/ 89 h 225"/>
                  <a:gd name="T4" fmla="*/ 55 w 124"/>
                  <a:gd name="T5" fmla="*/ 9 h 225"/>
                  <a:gd name="T6" fmla="*/ 24 w 124"/>
                  <a:gd name="T7" fmla="*/ 8 h 225"/>
                  <a:gd name="T8" fmla="*/ 21 w 124"/>
                  <a:gd name="T9" fmla="*/ 12 h 225"/>
                  <a:gd name="T10" fmla="*/ 7 w 124"/>
                  <a:gd name="T11" fmla="*/ 31 h 225"/>
                  <a:gd name="T12" fmla="*/ 75 w 124"/>
                  <a:gd name="T13" fmla="*/ 112 h 225"/>
                  <a:gd name="T14" fmla="*/ 87 w 124"/>
                  <a:gd name="T15" fmla="*/ 203 h 225"/>
                  <a:gd name="T16" fmla="*/ 102 w 124"/>
                  <a:gd name="T17" fmla="*/ 223 h 225"/>
                  <a:gd name="T18" fmla="*/ 108 w 124"/>
                  <a:gd name="T19" fmla="*/ 225 h 225"/>
                  <a:gd name="T20" fmla="*/ 109 w 124"/>
                  <a:gd name="T21" fmla="*/ 225 h 225"/>
                  <a:gd name="T22" fmla="*/ 124 w 124"/>
                  <a:gd name="T23" fmla="*/ 210 h 225"/>
                  <a:gd name="T24" fmla="*/ 118 w 124"/>
                  <a:gd name="T25" fmla="*/ 104 h 2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24" h="225">
                    <a:moveTo>
                      <a:pt x="118" y="104"/>
                    </a:moveTo>
                    <a:cubicBezTo>
                      <a:pt x="118" y="99"/>
                      <a:pt x="116" y="93"/>
                      <a:pt x="112" y="89"/>
                    </a:cubicBezTo>
                    <a:cubicBezTo>
                      <a:pt x="55" y="9"/>
                      <a:pt x="55" y="9"/>
                      <a:pt x="55" y="9"/>
                    </a:cubicBezTo>
                    <a:cubicBezTo>
                      <a:pt x="47" y="0"/>
                      <a:pt x="33" y="0"/>
                      <a:pt x="24" y="8"/>
                    </a:cubicBezTo>
                    <a:cubicBezTo>
                      <a:pt x="23" y="9"/>
                      <a:pt x="22" y="11"/>
                      <a:pt x="21" y="12"/>
                    </a:cubicBezTo>
                    <a:cubicBezTo>
                      <a:pt x="16" y="20"/>
                      <a:pt x="0" y="24"/>
                      <a:pt x="7" y="31"/>
                    </a:cubicBezTo>
                    <a:cubicBezTo>
                      <a:pt x="75" y="112"/>
                      <a:pt x="75" y="112"/>
                      <a:pt x="75" y="112"/>
                    </a:cubicBezTo>
                    <a:cubicBezTo>
                      <a:pt x="87" y="203"/>
                      <a:pt x="87" y="203"/>
                      <a:pt x="87" y="203"/>
                    </a:cubicBezTo>
                    <a:cubicBezTo>
                      <a:pt x="87" y="212"/>
                      <a:pt x="102" y="223"/>
                      <a:pt x="102" y="223"/>
                    </a:cubicBezTo>
                    <a:cubicBezTo>
                      <a:pt x="102" y="223"/>
                      <a:pt x="106" y="225"/>
                      <a:pt x="108" y="225"/>
                    </a:cubicBezTo>
                    <a:cubicBezTo>
                      <a:pt x="109" y="225"/>
                      <a:pt x="109" y="225"/>
                      <a:pt x="109" y="225"/>
                    </a:cubicBezTo>
                    <a:cubicBezTo>
                      <a:pt x="124" y="210"/>
                      <a:pt x="124" y="210"/>
                      <a:pt x="124" y="210"/>
                    </a:cubicBezTo>
                    <a:cubicBezTo>
                      <a:pt x="118" y="104"/>
                      <a:pt x="118" y="104"/>
                      <a:pt x="118" y="104"/>
                    </a:cubicBezTo>
                  </a:path>
                </a:pathLst>
              </a:custGeom>
              <a:solidFill>
                <a:srgbClr val="054C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98" name="Freeform 157"/>
              <p:cNvSpPr>
                <a:spLocks noEditPoints="1"/>
              </p:cNvSpPr>
              <p:nvPr/>
            </p:nvSpPr>
            <p:spPr bwMode="auto">
              <a:xfrm>
                <a:off x="10158413" y="3609975"/>
                <a:ext cx="100013" cy="150813"/>
              </a:xfrm>
              <a:custGeom>
                <a:avLst/>
                <a:gdLst>
                  <a:gd name="T0" fmla="*/ 60 w 63"/>
                  <a:gd name="T1" fmla="*/ 75 h 95"/>
                  <a:gd name="T2" fmla="*/ 60 w 63"/>
                  <a:gd name="T3" fmla="*/ 75 h 95"/>
                  <a:gd name="T4" fmla="*/ 63 w 63"/>
                  <a:gd name="T5" fmla="*/ 95 h 95"/>
                  <a:gd name="T6" fmla="*/ 63 w 63"/>
                  <a:gd name="T7" fmla="*/ 95 h 95"/>
                  <a:gd name="T8" fmla="*/ 60 w 63"/>
                  <a:gd name="T9" fmla="*/ 75 h 95"/>
                  <a:gd name="T10" fmla="*/ 0 w 63"/>
                  <a:gd name="T11" fmla="*/ 0 h 95"/>
                  <a:gd name="T12" fmla="*/ 47 w 63"/>
                  <a:gd name="T13" fmla="*/ 57 h 95"/>
                  <a:gd name="T14" fmla="*/ 47 w 63"/>
                  <a:gd name="T15" fmla="*/ 57 h 95"/>
                  <a:gd name="T16" fmla="*/ 0 w 63"/>
                  <a:gd name="T17" fmla="*/ 0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3" h="95">
                    <a:moveTo>
                      <a:pt x="60" y="75"/>
                    </a:moveTo>
                    <a:lnTo>
                      <a:pt x="60" y="75"/>
                    </a:lnTo>
                    <a:lnTo>
                      <a:pt x="63" y="95"/>
                    </a:lnTo>
                    <a:lnTo>
                      <a:pt x="63" y="95"/>
                    </a:lnTo>
                    <a:lnTo>
                      <a:pt x="60" y="75"/>
                    </a:lnTo>
                    <a:close/>
                    <a:moveTo>
                      <a:pt x="0" y="0"/>
                    </a:moveTo>
                    <a:lnTo>
                      <a:pt x="47" y="57"/>
                    </a:lnTo>
                    <a:lnTo>
                      <a:pt x="47" y="57"/>
                    </a:lnTo>
                    <a:lnTo>
                      <a:pt x="0" y="0"/>
                    </a:lnTo>
                    <a:close/>
                  </a:path>
                </a:pathLst>
              </a:custGeom>
              <a:solidFill>
                <a:srgbClr val="45B79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99" name="Freeform 158"/>
              <p:cNvSpPr>
                <a:spLocks noEditPoints="1"/>
              </p:cNvSpPr>
              <p:nvPr/>
            </p:nvSpPr>
            <p:spPr bwMode="auto">
              <a:xfrm>
                <a:off x="10158413" y="3609975"/>
                <a:ext cx="100013" cy="150813"/>
              </a:xfrm>
              <a:custGeom>
                <a:avLst/>
                <a:gdLst>
                  <a:gd name="T0" fmla="*/ 60 w 63"/>
                  <a:gd name="T1" fmla="*/ 75 h 95"/>
                  <a:gd name="T2" fmla="*/ 60 w 63"/>
                  <a:gd name="T3" fmla="*/ 75 h 95"/>
                  <a:gd name="T4" fmla="*/ 63 w 63"/>
                  <a:gd name="T5" fmla="*/ 95 h 95"/>
                  <a:gd name="T6" fmla="*/ 63 w 63"/>
                  <a:gd name="T7" fmla="*/ 95 h 95"/>
                  <a:gd name="T8" fmla="*/ 60 w 63"/>
                  <a:gd name="T9" fmla="*/ 75 h 95"/>
                  <a:gd name="T10" fmla="*/ 0 w 63"/>
                  <a:gd name="T11" fmla="*/ 0 h 95"/>
                  <a:gd name="T12" fmla="*/ 47 w 63"/>
                  <a:gd name="T13" fmla="*/ 57 h 95"/>
                  <a:gd name="T14" fmla="*/ 47 w 63"/>
                  <a:gd name="T15" fmla="*/ 57 h 95"/>
                  <a:gd name="T16" fmla="*/ 0 w 63"/>
                  <a:gd name="T17" fmla="*/ 0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3" h="95">
                    <a:moveTo>
                      <a:pt x="60" y="75"/>
                    </a:moveTo>
                    <a:lnTo>
                      <a:pt x="60" y="75"/>
                    </a:lnTo>
                    <a:lnTo>
                      <a:pt x="63" y="95"/>
                    </a:lnTo>
                    <a:lnTo>
                      <a:pt x="63" y="95"/>
                    </a:lnTo>
                    <a:lnTo>
                      <a:pt x="60" y="75"/>
                    </a:lnTo>
                    <a:moveTo>
                      <a:pt x="0" y="0"/>
                    </a:moveTo>
                    <a:lnTo>
                      <a:pt x="47" y="57"/>
                    </a:lnTo>
                    <a:lnTo>
                      <a:pt x="47" y="57"/>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00" name="Freeform 159"/>
              <p:cNvSpPr>
                <a:spLocks/>
              </p:cNvSpPr>
              <p:nvPr/>
            </p:nvSpPr>
            <p:spPr bwMode="auto">
              <a:xfrm>
                <a:off x="10275888" y="3889375"/>
                <a:ext cx="11113" cy="71438"/>
              </a:xfrm>
              <a:custGeom>
                <a:avLst/>
                <a:gdLst>
                  <a:gd name="T0" fmla="*/ 0 w 7"/>
                  <a:gd name="T1" fmla="*/ 0 h 45"/>
                  <a:gd name="T2" fmla="*/ 0 w 7"/>
                  <a:gd name="T3" fmla="*/ 0 h 45"/>
                  <a:gd name="T4" fmla="*/ 7 w 7"/>
                  <a:gd name="T5" fmla="*/ 45 h 45"/>
                  <a:gd name="T6" fmla="*/ 0 w 7"/>
                  <a:gd name="T7" fmla="*/ 0 h 45"/>
                </a:gdLst>
                <a:ahLst/>
                <a:cxnLst>
                  <a:cxn ang="0">
                    <a:pos x="T0" y="T1"/>
                  </a:cxn>
                  <a:cxn ang="0">
                    <a:pos x="T2" y="T3"/>
                  </a:cxn>
                  <a:cxn ang="0">
                    <a:pos x="T4" y="T5"/>
                  </a:cxn>
                  <a:cxn ang="0">
                    <a:pos x="T6" y="T7"/>
                  </a:cxn>
                </a:cxnLst>
                <a:rect l="0" t="0" r="r" b="b"/>
                <a:pathLst>
                  <a:path w="7" h="45">
                    <a:moveTo>
                      <a:pt x="0" y="0"/>
                    </a:moveTo>
                    <a:lnTo>
                      <a:pt x="0" y="0"/>
                    </a:lnTo>
                    <a:lnTo>
                      <a:pt x="7" y="45"/>
                    </a:lnTo>
                    <a:lnTo>
                      <a:pt x="0" y="0"/>
                    </a:lnTo>
                    <a:close/>
                  </a:path>
                </a:pathLst>
              </a:custGeom>
              <a:solidFill>
                <a:srgbClr val="416E6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01" name="Freeform 160"/>
              <p:cNvSpPr>
                <a:spLocks/>
              </p:cNvSpPr>
              <p:nvPr/>
            </p:nvSpPr>
            <p:spPr bwMode="auto">
              <a:xfrm>
                <a:off x="10275888" y="3889375"/>
                <a:ext cx="11113" cy="71438"/>
              </a:xfrm>
              <a:custGeom>
                <a:avLst/>
                <a:gdLst>
                  <a:gd name="T0" fmla="*/ 0 w 7"/>
                  <a:gd name="T1" fmla="*/ 0 h 45"/>
                  <a:gd name="T2" fmla="*/ 0 w 7"/>
                  <a:gd name="T3" fmla="*/ 0 h 45"/>
                  <a:gd name="T4" fmla="*/ 7 w 7"/>
                  <a:gd name="T5" fmla="*/ 45 h 45"/>
                  <a:gd name="T6" fmla="*/ 0 w 7"/>
                  <a:gd name="T7" fmla="*/ 0 h 45"/>
                </a:gdLst>
                <a:ahLst/>
                <a:cxnLst>
                  <a:cxn ang="0">
                    <a:pos x="T0" y="T1"/>
                  </a:cxn>
                  <a:cxn ang="0">
                    <a:pos x="T2" y="T3"/>
                  </a:cxn>
                  <a:cxn ang="0">
                    <a:pos x="T4" y="T5"/>
                  </a:cxn>
                  <a:cxn ang="0">
                    <a:pos x="T6" y="T7"/>
                  </a:cxn>
                </a:cxnLst>
                <a:rect l="0" t="0" r="r" b="b"/>
                <a:pathLst>
                  <a:path w="7" h="45">
                    <a:moveTo>
                      <a:pt x="0" y="0"/>
                    </a:moveTo>
                    <a:lnTo>
                      <a:pt x="0" y="0"/>
                    </a:lnTo>
                    <a:lnTo>
                      <a:pt x="7" y="45"/>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02" name="Freeform 161"/>
              <p:cNvSpPr>
                <a:spLocks/>
              </p:cNvSpPr>
              <p:nvPr/>
            </p:nvSpPr>
            <p:spPr bwMode="auto">
              <a:xfrm>
                <a:off x="10258425" y="3760788"/>
                <a:ext cx="17463" cy="128588"/>
              </a:xfrm>
              <a:custGeom>
                <a:avLst/>
                <a:gdLst>
                  <a:gd name="T0" fmla="*/ 0 w 11"/>
                  <a:gd name="T1" fmla="*/ 0 h 81"/>
                  <a:gd name="T2" fmla="*/ 0 w 11"/>
                  <a:gd name="T3" fmla="*/ 0 h 81"/>
                  <a:gd name="T4" fmla="*/ 11 w 11"/>
                  <a:gd name="T5" fmla="*/ 81 h 81"/>
                  <a:gd name="T6" fmla="*/ 11 w 11"/>
                  <a:gd name="T7" fmla="*/ 81 h 81"/>
                  <a:gd name="T8" fmla="*/ 0 w 11"/>
                  <a:gd name="T9" fmla="*/ 0 h 81"/>
                </a:gdLst>
                <a:ahLst/>
                <a:cxnLst>
                  <a:cxn ang="0">
                    <a:pos x="T0" y="T1"/>
                  </a:cxn>
                  <a:cxn ang="0">
                    <a:pos x="T2" y="T3"/>
                  </a:cxn>
                  <a:cxn ang="0">
                    <a:pos x="T4" y="T5"/>
                  </a:cxn>
                  <a:cxn ang="0">
                    <a:pos x="T6" y="T7"/>
                  </a:cxn>
                  <a:cxn ang="0">
                    <a:pos x="T8" y="T9"/>
                  </a:cxn>
                </a:cxnLst>
                <a:rect l="0" t="0" r="r" b="b"/>
                <a:pathLst>
                  <a:path w="11" h="81">
                    <a:moveTo>
                      <a:pt x="0" y="0"/>
                    </a:moveTo>
                    <a:lnTo>
                      <a:pt x="0" y="0"/>
                    </a:lnTo>
                    <a:lnTo>
                      <a:pt x="11" y="81"/>
                    </a:lnTo>
                    <a:lnTo>
                      <a:pt x="11" y="81"/>
                    </a:lnTo>
                    <a:lnTo>
                      <a:pt x="0" y="0"/>
                    </a:lnTo>
                    <a:close/>
                  </a:path>
                </a:pathLst>
              </a:custGeom>
              <a:solidFill>
                <a:srgbClr val="58595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03" name="Freeform 162"/>
              <p:cNvSpPr>
                <a:spLocks/>
              </p:cNvSpPr>
              <p:nvPr/>
            </p:nvSpPr>
            <p:spPr bwMode="auto">
              <a:xfrm>
                <a:off x="10258425" y="3760788"/>
                <a:ext cx="17463" cy="128588"/>
              </a:xfrm>
              <a:custGeom>
                <a:avLst/>
                <a:gdLst>
                  <a:gd name="T0" fmla="*/ 0 w 11"/>
                  <a:gd name="T1" fmla="*/ 0 h 81"/>
                  <a:gd name="T2" fmla="*/ 0 w 11"/>
                  <a:gd name="T3" fmla="*/ 0 h 81"/>
                  <a:gd name="T4" fmla="*/ 11 w 11"/>
                  <a:gd name="T5" fmla="*/ 81 h 81"/>
                  <a:gd name="T6" fmla="*/ 11 w 11"/>
                  <a:gd name="T7" fmla="*/ 81 h 81"/>
                  <a:gd name="T8" fmla="*/ 0 w 11"/>
                  <a:gd name="T9" fmla="*/ 0 h 81"/>
                </a:gdLst>
                <a:ahLst/>
                <a:cxnLst>
                  <a:cxn ang="0">
                    <a:pos x="T0" y="T1"/>
                  </a:cxn>
                  <a:cxn ang="0">
                    <a:pos x="T2" y="T3"/>
                  </a:cxn>
                  <a:cxn ang="0">
                    <a:pos x="T4" y="T5"/>
                  </a:cxn>
                  <a:cxn ang="0">
                    <a:pos x="T6" y="T7"/>
                  </a:cxn>
                  <a:cxn ang="0">
                    <a:pos x="T8" y="T9"/>
                  </a:cxn>
                </a:cxnLst>
                <a:rect l="0" t="0" r="r" b="b"/>
                <a:pathLst>
                  <a:path w="11" h="81">
                    <a:moveTo>
                      <a:pt x="0" y="0"/>
                    </a:moveTo>
                    <a:lnTo>
                      <a:pt x="0" y="0"/>
                    </a:lnTo>
                    <a:lnTo>
                      <a:pt x="11" y="81"/>
                    </a:lnTo>
                    <a:lnTo>
                      <a:pt x="11" y="81"/>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04" name="Freeform 163"/>
              <p:cNvSpPr>
                <a:spLocks/>
              </p:cNvSpPr>
              <p:nvPr/>
            </p:nvSpPr>
            <p:spPr bwMode="auto">
              <a:xfrm>
                <a:off x="10233025" y="3700463"/>
                <a:ext cx="20638" cy="28575"/>
              </a:xfrm>
              <a:custGeom>
                <a:avLst/>
                <a:gdLst>
                  <a:gd name="T0" fmla="*/ 0 w 13"/>
                  <a:gd name="T1" fmla="*/ 0 h 18"/>
                  <a:gd name="T2" fmla="*/ 0 w 13"/>
                  <a:gd name="T3" fmla="*/ 0 h 18"/>
                  <a:gd name="T4" fmla="*/ 13 w 13"/>
                  <a:gd name="T5" fmla="*/ 13 h 18"/>
                  <a:gd name="T6" fmla="*/ 13 w 13"/>
                  <a:gd name="T7" fmla="*/ 18 h 18"/>
                  <a:gd name="T8" fmla="*/ 13 w 13"/>
                  <a:gd name="T9" fmla="*/ 18 h 18"/>
                  <a:gd name="T10" fmla="*/ 13 w 13"/>
                  <a:gd name="T11" fmla="*/ 13 h 18"/>
                  <a:gd name="T12" fmla="*/ 0 w 13"/>
                  <a:gd name="T13" fmla="*/ 0 h 18"/>
                </a:gdLst>
                <a:ahLst/>
                <a:cxnLst>
                  <a:cxn ang="0">
                    <a:pos x="T0" y="T1"/>
                  </a:cxn>
                  <a:cxn ang="0">
                    <a:pos x="T2" y="T3"/>
                  </a:cxn>
                  <a:cxn ang="0">
                    <a:pos x="T4" y="T5"/>
                  </a:cxn>
                  <a:cxn ang="0">
                    <a:pos x="T6" y="T7"/>
                  </a:cxn>
                  <a:cxn ang="0">
                    <a:pos x="T8" y="T9"/>
                  </a:cxn>
                  <a:cxn ang="0">
                    <a:pos x="T10" y="T11"/>
                  </a:cxn>
                  <a:cxn ang="0">
                    <a:pos x="T12" y="T13"/>
                  </a:cxn>
                </a:cxnLst>
                <a:rect l="0" t="0" r="r" b="b"/>
                <a:pathLst>
                  <a:path w="13" h="18">
                    <a:moveTo>
                      <a:pt x="0" y="0"/>
                    </a:moveTo>
                    <a:lnTo>
                      <a:pt x="0" y="0"/>
                    </a:lnTo>
                    <a:lnTo>
                      <a:pt x="13" y="13"/>
                    </a:lnTo>
                    <a:lnTo>
                      <a:pt x="13" y="18"/>
                    </a:lnTo>
                    <a:lnTo>
                      <a:pt x="13" y="18"/>
                    </a:lnTo>
                    <a:lnTo>
                      <a:pt x="13" y="13"/>
                    </a:lnTo>
                    <a:lnTo>
                      <a:pt x="0" y="0"/>
                    </a:lnTo>
                    <a:close/>
                  </a:path>
                </a:pathLst>
              </a:custGeom>
              <a:solidFill>
                <a:srgbClr val="58595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05" name="Freeform 164"/>
              <p:cNvSpPr>
                <a:spLocks/>
              </p:cNvSpPr>
              <p:nvPr/>
            </p:nvSpPr>
            <p:spPr bwMode="auto">
              <a:xfrm>
                <a:off x="10233025" y="3700463"/>
                <a:ext cx="20638" cy="28575"/>
              </a:xfrm>
              <a:custGeom>
                <a:avLst/>
                <a:gdLst>
                  <a:gd name="T0" fmla="*/ 0 w 13"/>
                  <a:gd name="T1" fmla="*/ 0 h 18"/>
                  <a:gd name="T2" fmla="*/ 0 w 13"/>
                  <a:gd name="T3" fmla="*/ 0 h 18"/>
                  <a:gd name="T4" fmla="*/ 13 w 13"/>
                  <a:gd name="T5" fmla="*/ 13 h 18"/>
                  <a:gd name="T6" fmla="*/ 13 w 13"/>
                  <a:gd name="T7" fmla="*/ 18 h 18"/>
                  <a:gd name="T8" fmla="*/ 13 w 13"/>
                  <a:gd name="T9" fmla="*/ 18 h 18"/>
                  <a:gd name="T10" fmla="*/ 13 w 13"/>
                  <a:gd name="T11" fmla="*/ 13 h 18"/>
                  <a:gd name="T12" fmla="*/ 0 w 13"/>
                  <a:gd name="T13" fmla="*/ 0 h 18"/>
                </a:gdLst>
                <a:ahLst/>
                <a:cxnLst>
                  <a:cxn ang="0">
                    <a:pos x="T0" y="T1"/>
                  </a:cxn>
                  <a:cxn ang="0">
                    <a:pos x="T2" y="T3"/>
                  </a:cxn>
                  <a:cxn ang="0">
                    <a:pos x="T4" y="T5"/>
                  </a:cxn>
                  <a:cxn ang="0">
                    <a:pos x="T6" y="T7"/>
                  </a:cxn>
                  <a:cxn ang="0">
                    <a:pos x="T8" y="T9"/>
                  </a:cxn>
                  <a:cxn ang="0">
                    <a:pos x="T10" y="T11"/>
                  </a:cxn>
                  <a:cxn ang="0">
                    <a:pos x="T12" y="T13"/>
                  </a:cxn>
                </a:cxnLst>
                <a:rect l="0" t="0" r="r" b="b"/>
                <a:pathLst>
                  <a:path w="13" h="18">
                    <a:moveTo>
                      <a:pt x="0" y="0"/>
                    </a:moveTo>
                    <a:lnTo>
                      <a:pt x="0" y="0"/>
                    </a:lnTo>
                    <a:lnTo>
                      <a:pt x="13" y="13"/>
                    </a:lnTo>
                    <a:lnTo>
                      <a:pt x="13" y="18"/>
                    </a:lnTo>
                    <a:lnTo>
                      <a:pt x="13" y="18"/>
                    </a:lnTo>
                    <a:lnTo>
                      <a:pt x="13" y="13"/>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06" name="Freeform 165"/>
              <p:cNvSpPr>
                <a:spLocks/>
              </p:cNvSpPr>
              <p:nvPr/>
            </p:nvSpPr>
            <p:spPr bwMode="auto">
              <a:xfrm>
                <a:off x="10296525" y="4046538"/>
                <a:ext cx="53975" cy="71438"/>
              </a:xfrm>
              <a:custGeom>
                <a:avLst/>
                <a:gdLst>
                  <a:gd name="T0" fmla="*/ 0 w 15"/>
                  <a:gd name="T1" fmla="*/ 0 h 20"/>
                  <a:gd name="T2" fmla="*/ 15 w 15"/>
                  <a:gd name="T3" fmla="*/ 20 h 20"/>
                  <a:gd name="T4" fmla="*/ 0 w 15"/>
                  <a:gd name="T5" fmla="*/ 0 h 20"/>
                </a:gdLst>
                <a:ahLst/>
                <a:cxnLst>
                  <a:cxn ang="0">
                    <a:pos x="T0" y="T1"/>
                  </a:cxn>
                  <a:cxn ang="0">
                    <a:pos x="T2" y="T3"/>
                  </a:cxn>
                  <a:cxn ang="0">
                    <a:pos x="T4" y="T5"/>
                  </a:cxn>
                </a:cxnLst>
                <a:rect l="0" t="0" r="r" b="b"/>
                <a:pathLst>
                  <a:path w="15" h="20">
                    <a:moveTo>
                      <a:pt x="0" y="0"/>
                    </a:moveTo>
                    <a:cubicBezTo>
                      <a:pt x="0" y="9"/>
                      <a:pt x="6" y="17"/>
                      <a:pt x="15" y="20"/>
                    </a:cubicBezTo>
                    <a:cubicBezTo>
                      <a:pt x="15" y="20"/>
                      <a:pt x="0" y="9"/>
                      <a:pt x="0" y="0"/>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07" name="Freeform 166"/>
              <p:cNvSpPr>
                <a:spLocks/>
              </p:cNvSpPr>
              <p:nvPr/>
            </p:nvSpPr>
            <p:spPr bwMode="auto">
              <a:xfrm>
                <a:off x="10101263" y="3443288"/>
                <a:ext cx="258763" cy="674688"/>
              </a:xfrm>
              <a:custGeom>
                <a:avLst/>
                <a:gdLst>
                  <a:gd name="T0" fmla="*/ 9 w 73"/>
                  <a:gd name="T1" fmla="*/ 0 h 189"/>
                  <a:gd name="T2" fmla="*/ 0 w 73"/>
                  <a:gd name="T3" fmla="*/ 27 h 189"/>
                  <a:gd name="T4" fmla="*/ 16 w 73"/>
                  <a:gd name="T5" fmla="*/ 47 h 189"/>
                  <a:gd name="T6" fmla="*/ 37 w 73"/>
                  <a:gd name="T7" fmla="*/ 72 h 189"/>
                  <a:gd name="T8" fmla="*/ 43 w 73"/>
                  <a:gd name="T9" fmla="*/ 78 h 189"/>
                  <a:gd name="T10" fmla="*/ 43 w 73"/>
                  <a:gd name="T11" fmla="*/ 80 h 189"/>
                  <a:gd name="T12" fmla="*/ 44 w 73"/>
                  <a:gd name="T13" fmla="*/ 89 h 189"/>
                  <a:gd name="T14" fmla="*/ 49 w 73"/>
                  <a:gd name="T15" fmla="*/ 125 h 189"/>
                  <a:gd name="T16" fmla="*/ 52 w 73"/>
                  <a:gd name="T17" fmla="*/ 145 h 189"/>
                  <a:gd name="T18" fmla="*/ 55 w 73"/>
                  <a:gd name="T19" fmla="*/ 169 h 189"/>
                  <a:gd name="T20" fmla="*/ 55 w 73"/>
                  <a:gd name="T21" fmla="*/ 169 h 189"/>
                  <a:gd name="T22" fmla="*/ 70 w 73"/>
                  <a:gd name="T23" fmla="*/ 189 h 189"/>
                  <a:gd name="T24" fmla="*/ 70 w 73"/>
                  <a:gd name="T25" fmla="*/ 189 h 189"/>
                  <a:gd name="T26" fmla="*/ 73 w 73"/>
                  <a:gd name="T27" fmla="*/ 178 h 189"/>
                  <a:gd name="T28" fmla="*/ 61 w 73"/>
                  <a:gd name="T29" fmla="*/ 79 h 189"/>
                  <a:gd name="T30" fmla="*/ 55 w 73"/>
                  <a:gd name="T31" fmla="*/ 64 h 189"/>
                  <a:gd name="T32" fmla="*/ 9 w 73"/>
                  <a:gd name="T33" fmla="*/ 0 h 1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73" h="189">
                    <a:moveTo>
                      <a:pt x="9" y="0"/>
                    </a:moveTo>
                    <a:cubicBezTo>
                      <a:pt x="0" y="27"/>
                      <a:pt x="0" y="27"/>
                      <a:pt x="0" y="27"/>
                    </a:cubicBezTo>
                    <a:cubicBezTo>
                      <a:pt x="16" y="47"/>
                      <a:pt x="16" y="47"/>
                      <a:pt x="16" y="47"/>
                    </a:cubicBezTo>
                    <a:cubicBezTo>
                      <a:pt x="37" y="72"/>
                      <a:pt x="37" y="72"/>
                      <a:pt x="37" y="72"/>
                    </a:cubicBezTo>
                    <a:cubicBezTo>
                      <a:pt x="43" y="78"/>
                      <a:pt x="43" y="78"/>
                      <a:pt x="43" y="78"/>
                    </a:cubicBezTo>
                    <a:cubicBezTo>
                      <a:pt x="43" y="80"/>
                      <a:pt x="43" y="80"/>
                      <a:pt x="43" y="80"/>
                    </a:cubicBezTo>
                    <a:cubicBezTo>
                      <a:pt x="44" y="89"/>
                      <a:pt x="44" y="89"/>
                      <a:pt x="44" y="89"/>
                    </a:cubicBezTo>
                    <a:cubicBezTo>
                      <a:pt x="49" y="125"/>
                      <a:pt x="49" y="125"/>
                      <a:pt x="49" y="125"/>
                    </a:cubicBezTo>
                    <a:cubicBezTo>
                      <a:pt x="52" y="145"/>
                      <a:pt x="52" y="145"/>
                      <a:pt x="52" y="145"/>
                    </a:cubicBezTo>
                    <a:cubicBezTo>
                      <a:pt x="55" y="169"/>
                      <a:pt x="55" y="169"/>
                      <a:pt x="55" y="169"/>
                    </a:cubicBezTo>
                    <a:cubicBezTo>
                      <a:pt x="55" y="169"/>
                      <a:pt x="55" y="169"/>
                      <a:pt x="55" y="169"/>
                    </a:cubicBezTo>
                    <a:cubicBezTo>
                      <a:pt x="55" y="178"/>
                      <a:pt x="70" y="189"/>
                      <a:pt x="70" y="189"/>
                    </a:cubicBezTo>
                    <a:cubicBezTo>
                      <a:pt x="70" y="189"/>
                      <a:pt x="70" y="189"/>
                      <a:pt x="70" y="189"/>
                    </a:cubicBezTo>
                    <a:cubicBezTo>
                      <a:pt x="72" y="186"/>
                      <a:pt x="73" y="182"/>
                      <a:pt x="73" y="178"/>
                    </a:cubicBezTo>
                    <a:cubicBezTo>
                      <a:pt x="61" y="79"/>
                      <a:pt x="61" y="79"/>
                      <a:pt x="61" y="79"/>
                    </a:cubicBezTo>
                    <a:cubicBezTo>
                      <a:pt x="61" y="73"/>
                      <a:pt x="59" y="68"/>
                      <a:pt x="55" y="64"/>
                    </a:cubicBezTo>
                    <a:cubicBezTo>
                      <a:pt x="9" y="0"/>
                      <a:pt x="9" y="0"/>
                      <a:pt x="9" y="0"/>
                    </a:cubicBezTo>
                  </a:path>
                </a:pathLst>
              </a:custGeom>
              <a:solidFill>
                <a:srgbClr val="3D626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08" name="Freeform 167"/>
              <p:cNvSpPr>
                <a:spLocks/>
              </p:cNvSpPr>
              <p:nvPr/>
            </p:nvSpPr>
            <p:spPr bwMode="auto">
              <a:xfrm>
                <a:off x="10293350" y="4014788"/>
                <a:ext cx="298450" cy="149225"/>
              </a:xfrm>
              <a:custGeom>
                <a:avLst/>
                <a:gdLst>
                  <a:gd name="T0" fmla="*/ 77 w 84"/>
                  <a:gd name="T1" fmla="*/ 20 h 42"/>
                  <a:gd name="T2" fmla="*/ 36 w 84"/>
                  <a:gd name="T3" fmla="*/ 1 h 42"/>
                  <a:gd name="T4" fmla="*/ 36 w 84"/>
                  <a:gd name="T5" fmla="*/ 1 h 42"/>
                  <a:gd name="T6" fmla="*/ 34 w 84"/>
                  <a:gd name="T7" fmla="*/ 0 h 42"/>
                  <a:gd name="T8" fmla="*/ 30 w 84"/>
                  <a:gd name="T9" fmla="*/ 4 h 42"/>
                  <a:gd name="T10" fmla="*/ 30 w 84"/>
                  <a:gd name="T11" fmla="*/ 4 h 42"/>
                  <a:gd name="T12" fmla="*/ 15 w 84"/>
                  <a:gd name="T13" fmla="*/ 15 h 42"/>
                  <a:gd name="T14" fmla="*/ 1 w 84"/>
                  <a:gd name="T15" fmla="*/ 6 h 42"/>
                  <a:gd name="T16" fmla="*/ 1 w 84"/>
                  <a:gd name="T17" fmla="*/ 35 h 42"/>
                  <a:gd name="T18" fmla="*/ 7 w 84"/>
                  <a:gd name="T19" fmla="*/ 41 h 42"/>
                  <a:gd name="T20" fmla="*/ 79 w 84"/>
                  <a:gd name="T21" fmla="*/ 41 h 42"/>
                  <a:gd name="T22" fmla="*/ 83 w 84"/>
                  <a:gd name="T23" fmla="*/ 36 h 42"/>
                  <a:gd name="T24" fmla="*/ 83 w 84"/>
                  <a:gd name="T25" fmla="*/ 27 h 42"/>
                  <a:gd name="T26" fmla="*/ 77 w 84"/>
                  <a:gd name="T27" fmla="*/ 20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84" h="42">
                    <a:moveTo>
                      <a:pt x="77" y="20"/>
                    </a:moveTo>
                    <a:cubicBezTo>
                      <a:pt x="71" y="16"/>
                      <a:pt x="36" y="1"/>
                      <a:pt x="36" y="1"/>
                    </a:cubicBezTo>
                    <a:cubicBezTo>
                      <a:pt x="36" y="1"/>
                      <a:pt x="36" y="1"/>
                      <a:pt x="36" y="1"/>
                    </a:cubicBezTo>
                    <a:cubicBezTo>
                      <a:pt x="36" y="1"/>
                      <a:pt x="35" y="0"/>
                      <a:pt x="34" y="0"/>
                    </a:cubicBezTo>
                    <a:cubicBezTo>
                      <a:pt x="32" y="0"/>
                      <a:pt x="30" y="2"/>
                      <a:pt x="30" y="4"/>
                    </a:cubicBezTo>
                    <a:cubicBezTo>
                      <a:pt x="30" y="4"/>
                      <a:pt x="30" y="4"/>
                      <a:pt x="30" y="4"/>
                    </a:cubicBezTo>
                    <a:cubicBezTo>
                      <a:pt x="29" y="8"/>
                      <a:pt x="25" y="15"/>
                      <a:pt x="15" y="15"/>
                    </a:cubicBezTo>
                    <a:cubicBezTo>
                      <a:pt x="1" y="6"/>
                      <a:pt x="1" y="6"/>
                      <a:pt x="1" y="6"/>
                    </a:cubicBezTo>
                    <a:cubicBezTo>
                      <a:pt x="1" y="35"/>
                      <a:pt x="1" y="35"/>
                      <a:pt x="1" y="35"/>
                    </a:cubicBezTo>
                    <a:cubicBezTo>
                      <a:pt x="1" y="35"/>
                      <a:pt x="0" y="41"/>
                      <a:pt x="7" y="41"/>
                    </a:cubicBezTo>
                    <a:cubicBezTo>
                      <a:pt x="79" y="41"/>
                      <a:pt x="79" y="41"/>
                      <a:pt x="79" y="41"/>
                    </a:cubicBezTo>
                    <a:cubicBezTo>
                      <a:pt x="79" y="41"/>
                      <a:pt x="83" y="42"/>
                      <a:pt x="83" y="36"/>
                    </a:cubicBezTo>
                    <a:cubicBezTo>
                      <a:pt x="83" y="27"/>
                      <a:pt x="83" y="27"/>
                      <a:pt x="83" y="27"/>
                    </a:cubicBezTo>
                    <a:cubicBezTo>
                      <a:pt x="83" y="27"/>
                      <a:pt x="84" y="23"/>
                      <a:pt x="77" y="20"/>
                    </a:cubicBezTo>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09" name="Freeform 168"/>
              <p:cNvSpPr>
                <a:spLocks/>
              </p:cNvSpPr>
              <p:nvPr/>
            </p:nvSpPr>
            <p:spPr bwMode="auto">
              <a:xfrm>
                <a:off x="9580563" y="3306763"/>
                <a:ext cx="574675" cy="668338"/>
              </a:xfrm>
              <a:custGeom>
                <a:avLst/>
                <a:gdLst>
                  <a:gd name="T0" fmla="*/ 127 w 162"/>
                  <a:gd name="T1" fmla="*/ 1 h 187"/>
                  <a:gd name="T2" fmla="*/ 125 w 162"/>
                  <a:gd name="T3" fmla="*/ 0 h 187"/>
                  <a:gd name="T4" fmla="*/ 122 w 162"/>
                  <a:gd name="T5" fmla="*/ 0 h 187"/>
                  <a:gd name="T6" fmla="*/ 102 w 162"/>
                  <a:gd name="T7" fmla="*/ 18 h 187"/>
                  <a:gd name="T8" fmla="*/ 89 w 162"/>
                  <a:gd name="T9" fmla="*/ 97 h 187"/>
                  <a:gd name="T10" fmla="*/ 11 w 162"/>
                  <a:gd name="T11" fmla="*/ 147 h 187"/>
                  <a:gd name="T12" fmla="*/ 1 w 162"/>
                  <a:gd name="T13" fmla="*/ 169 h 187"/>
                  <a:gd name="T14" fmla="*/ 3 w 162"/>
                  <a:gd name="T15" fmla="*/ 173 h 187"/>
                  <a:gd name="T16" fmla="*/ 4 w 162"/>
                  <a:gd name="T17" fmla="*/ 177 h 187"/>
                  <a:gd name="T18" fmla="*/ 23 w 162"/>
                  <a:gd name="T19" fmla="*/ 187 h 187"/>
                  <a:gd name="T20" fmla="*/ 34 w 162"/>
                  <a:gd name="T21" fmla="*/ 176 h 187"/>
                  <a:gd name="T22" fmla="*/ 121 w 162"/>
                  <a:gd name="T23" fmla="*/ 127 h 187"/>
                  <a:gd name="T24" fmla="*/ 130 w 162"/>
                  <a:gd name="T25" fmla="*/ 113 h 187"/>
                  <a:gd name="T26" fmla="*/ 160 w 162"/>
                  <a:gd name="T27" fmla="*/ 25 h 187"/>
                  <a:gd name="T28" fmla="*/ 127 w 162"/>
                  <a:gd name="T29" fmla="*/ 1 h 1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62" h="187">
                    <a:moveTo>
                      <a:pt x="127" y="1"/>
                    </a:moveTo>
                    <a:cubicBezTo>
                      <a:pt x="126" y="0"/>
                      <a:pt x="125" y="0"/>
                      <a:pt x="125" y="0"/>
                    </a:cubicBezTo>
                    <a:cubicBezTo>
                      <a:pt x="124" y="0"/>
                      <a:pt x="123" y="0"/>
                      <a:pt x="122" y="0"/>
                    </a:cubicBezTo>
                    <a:cubicBezTo>
                      <a:pt x="112" y="1"/>
                      <a:pt x="104" y="8"/>
                      <a:pt x="102" y="18"/>
                    </a:cubicBezTo>
                    <a:cubicBezTo>
                      <a:pt x="89" y="97"/>
                      <a:pt x="89" y="97"/>
                      <a:pt x="89" y="97"/>
                    </a:cubicBezTo>
                    <a:cubicBezTo>
                      <a:pt x="11" y="147"/>
                      <a:pt x="11" y="147"/>
                      <a:pt x="11" y="147"/>
                    </a:cubicBezTo>
                    <a:cubicBezTo>
                      <a:pt x="3" y="152"/>
                      <a:pt x="0" y="161"/>
                      <a:pt x="1" y="169"/>
                    </a:cubicBezTo>
                    <a:cubicBezTo>
                      <a:pt x="2" y="171"/>
                      <a:pt x="2" y="172"/>
                      <a:pt x="3" y="173"/>
                    </a:cubicBezTo>
                    <a:cubicBezTo>
                      <a:pt x="3" y="174"/>
                      <a:pt x="4" y="176"/>
                      <a:pt x="4" y="177"/>
                    </a:cubicBezTo>
                    <a:cubicBezTo>
                      <a:pt x="9" y="183"/>
                      <a:pt x="23" y="187"/>
                      <a:pt x="23" y="187"/>
                    </a:cubicBezTo>
                    <a:cubicBezTo>
                      <a:pt x="34" y="176"/>
                      <a:pt x="34" y="176"/>
                      <a:pt x="34" y="176"/>
                    </a:cubicBezTo>
                    <a:cubicBezTo>
                      <a:pt x="121" y="127"/>
                      <a:pt x="121" y="127"/>
                      <a:pt x="121" y="127"/>
                    </a:cubicBezTo>
                    <a:cubicBezTo>
                      <a:pt x="126" y="124"/>
                      <a:pt x="129" y="119"/>
                      <a:pt x="130" y="113"/>
                    </a:cubicBezTo>
                    <a:cubicBezTo>
                      <a:pt x="160" y="25"/>
                      <a:pt x="160" y="25"/>
                      <a:pt x="160" y="25"/>
                    </a:cubicBezTo>
                    <a:cubicBezTo>
                      <a:pt x="162" y="13"/>
                      <a:pt x="138" y="2"/>
                      <a:pt x="127" y="1"/>
                    </a:cubicBezTo>
                  </a:path>
                </a:pathLst>
              </a:custGeom>
              <a:solidFill>
                <a:srgbClr val="054C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10" name="Freeform 169"/>
              <p:cNvSpPr>
                <a:spLocks noEditPoints="1"/>
              </p:cNvSpPr>
              <p:nvPr/>
            </p:nvSpPr>
            <p:spPr bwMode="auto">
              <a:xfrm>
                <a:off x="9948863" y="3306763"/>
                <a:ext cx="74613" cy="42863"/>
              </a:xfrm>
              <a:custGeom>
                <a:avLst/>
                <a:gdLst>
                  <a:gd name="T0" fmla="*/ 3 w 21"/>
                  <a:gd name="T1" fmla="*/ 7 h 12"/>
                  <a:gd name="T2" fmla="*/ 0 w 21"/>
                  <a:gd name="T3" fmla="*/ 12 h 12"/>
                  <a:gd name="T4" fmla="*/ 3 w 21"/>
                  <a:gd name="T5" fmla="*/ 7 h 12"/>
                  <a:gd name="T6" fmla="*/ 19 w 21"/>
                  <a:gd name="T7" fmla="*/ 0 h 12"/>
                  <a:gd name="T8" fmla="*/ 19 w 21"/>
                  <a:gd name="T9" fmla="*/ 0 h 12"/>
                  <a:gd name="T10" fmla="*/ 21 w 21"/>
                  <a:gd name="T11" fmla="*/ 0 h 12"/>
                  <a:gd name="T12" fmla="*/ 21 w 21"/>
                  <a:gd name="T13" fmla="*/ 0 h 12"/>
                  <a:gd name="T14" fmla="*/ 21 w 21"/>
                  <a:gd name="T15" fmla="*/ 0 h 12"/>
                  <a:gd name="T16" fmla="*/ 19 w 21"/>
                  <a:gd name="T17" fmla="*/ 0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 h="12">
                    <a:moveTo>
                      <a:pt x="3" y="7"/>
                    </a:moveTo>
                    <a:cubicBezTo>
                      <a:pt x="2" y="9"/>
                      <a:pt x="1" y="10"/>
                      <a:pt x="0" y="12"/>
                    </a:cubicBezTo>
                    <a:cubicBezTo>
                      <a:pt x="1" y="10"/>
                      <a:pt x="2" y="9"/>
                      <a:pt x="3" y="7"/>
                    </a:cubicBezTo>
                    <a:moveTo>
                      <a:pt x="19" y="0"/>
                    </a:moveTo>
                    <a:cubicBezTo>
                      <a:pt x="19" y="0"/>
                      <a:pt x="19" y="0"/>
                      <a:pt x="19" y="0"/>
                    </a:cubicBezTo>
                    <a:cubicBezTo>
                      <a:pt x="20" y="0"/>
                      <a:pt x="20" y="0"/>
                      <a:pt x="21" y="0"/>
                    </a:cubicBezTo>
                    <a:cubicBezTo>
                      <a:pt x="21" y="0"/>
                      <a:pt x="21" y="0"/>
                      <a:pt x="21" y="0"/>
                    </a:cubicBezTo>
                    <a:cubicBezTo>
                      <a:pt x="21" y="0"/>
                      <a:pt x="21" y="0"/>
                      <a:pt x="21" y="0"/>
                    </a:cubicBezTo>
                    <a:cubicBezTo>
                      <a:pt x="20" y="0"/>
                      <a:pt x="20" y="0"/>
                      <a:pt x="19" y="0"/>
                    </a:cubicBezTo>
                  </a:path>
                </a:pathLst>
              </a:custGeom>
              <a:solidFill>
                <a:srgbClr val="45B79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11" name="Freeform 170"/>
              <p:cNvSpPr>
                <a:spLocks/>
              </p:cNvSpPr>
              <p:nvPr/>
            </p:nvSpPr>
            <p:spPr bwMode="auto">
              <a:xfrm>
                <a:off x="9615488" y="3306763"/>
                <a:ext cx="407988" cy="585788"/>
              </a:xfrm>
              <a:custGeom>
                <a:avLst/>
                <a:gdLst>
                  <a:gd name="T0" fmla="*/ 113 w 115"/>
                  <a:gd name="T1" fmla="*/ 0 h 164"/>
                  <a:gd name="T2" fmla="*/ 112 w 115"/>
                  <a:gd name="T3" fmla="*/ 0 h 164"/>
                  <a:gd name="T4" fmla="*/ 97 w 115"/>
                  <a:gd name="T5" fmla="*/ 7 h 164"/>
                  <a:gd name="T6" fmla="*/ 94 w 115"/>
                  <a:gd name="T7" fmla="*/ 12 h 164"/>
                  <a:gd name="T8" fmla="*/ 92 w 115"/>
                  <a:gd name="T9" fmla="*/ 18 h 164"/>
                  <a:gd name="T10" fmla="*/ 79 w 115"/>
                  <a:gd name="T11" fmla="*/ 97 h 164"/>
                  <a:gd name="T12" fmla="*/ 1 w 115"/>
                  <a:gd name="T13" fmla="*/ 147 h 164"/>
                  <a:gd name="T14" fmla="*/ 0 w 115"/>
                  <a:gd name="T15" fmla="*/ 147 h 164"/>
                  <a:gd name="T16" fmla="*/ 4 w 115"/>
                  <a:gd name="T17" fmla="*/ 145 h 164"/>
                  <a:gd name="T18" fmla="*/ 5 w 115"/>
                  <a:gd name="T19" fmla="*/ 161 h 164"/>
                  <a:gd name="T20" fmla="*/ 7 w 115"/>
                  <a:gd name="T21" fmla="*/ 164 h 164"/>
                  <a:gd name="T22" fmla="*/ 91 w 115"/>
                  <a:gd name="T23" fmla="*/ 110 h 164"/>
                  <a:gd name="T24" fmla="*/ 101 w 115"/>
                  <a:gd name="T25" fmla="*/ 96 h 164"/>
                  <a:gd name="T26" fmla="*/ 115 w 115"/>
                  <a:gd name="T27" fmla="*/ 8 h 164"/>
                  <a:gd name="T28" fmla="*/ 115 w 115"/>
                  <a:gd name="T29" fmla="*/ 0 h 164"/>
                  <a:gd name="T30" fmla="*/ 115 w 115"/>
                  <a:gd name="T31" fmla="*/ 0 h 164"/>
                  <a:gd name="T32" fmla="*/ 113 w 115"/>
                  <a:gd name="T33" fmla="*/ 0 h 1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5" h="164">
                    <a:moveTo>
                      <a:pt x="113" y="0"/>
                    </a:moveTo>
                    <a:cubicBezTo>
                      <a:pt x="112" y="0"/>
                      <a:pt x="112" y="0"/>
                      <a:pt x="112" y="0"/>
                    </a:cubicBezTo>
                    <a:cubicBezTo>
                      <a:pt x="106" y="1"/>
                      <a:pt x="101" y="3"/>
                      <a:pt x="97" y="7"/>
                    </a:cubicBezTo>
                    <a:cubicBezTo>
                      <a:pt x="96" y="9"/>
                      <a:pt x="95" y="10"/>
                      <a:pt x="94" y="12"/>
                    </a:cubicBezTo>
                    <a:cubicBezTo>
                      <a:pt x="93" y="14"/>
                      <a:pt x="92" y="16"/>
                      <a:pt x="92" y="18"/>
                    </a:cubicBezTo>
                    <a:cubicBezTo>
                      <a:pt x="79" y="97"/>
                      <a:pt x="79" y="97"/>
                      <a:pt x="79" y="97"/>
                    </a:cubicBezTo>
                    <a:cubicBezTo>
                      <a:pt x="1" y="147"/>
                      <a:pt x="1" y="147"/>
                      <a:pt x="1" y="147"/>
                    </a:cubicBezTo>
                    <a:cubicBezTo>
                      <a:pt x="0" y="147"/>
                      <a:pt x="0" y="147"/>
                      <a:pt x="0" y="147"/>
                    </a:cubicBezTo>
                    <a:cubicBezTo>
                      <a:pt x="4" y="145"/>
                      <a:pt x="4" y="145"/>
                      <a:pt x="4" y="145"/>
                    </a:cubicBezTo>
                    <a:cubicBezTo>
                      <a:pt x="5" y="161"/>
                      <a:pt x="5" y="161"/>
                      <a:pt x="5" y="161"/>
                    </a:cubicBezTo>
                    <a:cubicBezTo>
                      <a:pt x="6" y="163"/>
                      <a:pt x="7" y="164"/>
                      <a:pt x="7" y="164"/>
                    </a:cubicBezTo>
                    <a:cubicBezTo>
                      <a:pt x="91" y="110"/>
                      <a:pt x="91" y="110"/>
                      <a:pt x="91" y="110"/>
                    </a:cubicBezTo>
                    <a:cubicBezTo>
                      <a:pt x="97" y="107"/>
                      <a:pt x="100" y="102"/>
                      <a:pt x="101" y="96"/>
                    </a:cubicBezTo>
                    <a:cubicBezTo>
                      <a:pt x="115" y="8"/>
                      <a:pt x="115" y="8"/>
                      <a:pt x="115" y="8"/>
                    </a:cubicBezTo>
                    <a:cubicBezTo>
                      <a:pt x="115" y="5"/>
                      <a:pt x="115" y="3"/>
                      <a:pt x="115" y="0"/>
                    </a:cubicBezTo>
                    <a:cubicBezTo>
                      <a:pt x="115" y="0"/>
                      <a:pt x="115" y="0"/>
                      <a:pt x="115" y="0"/>
                    </a:cubicBezTo>
                    <a:cubicBezTo>
                      <a:pt x="114" y="0"/>
                      <a:pt x="114" y="0"/>
                      <a:pt x="113" y="0"/>
                    </a:cubicBezTo>
                  </a:path>
                </a:pathLst>
              </a:custGeom>
              <a:solidFill>
                <a:srgbClr val="3D626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12" name="Freeform 171"/>
              <p:cNvSpPr>
                <a:spLocks/>
              </p:cNvSpPr>
              <p:nvPr/>
            </p:nvSpPr>
            <p:spPr bwMode="auto">
              <a:xfrm>
                <a:off x="10045700" y="2720975"/>
                <a:ext cx="141288" cy="136525"/>
              </a:xfrm>
              <a:custGeom>
                <a:avLst/>
                <a:gdLst>
                  <a:gd name="T0" fmla="*/ 89 w 89"/>
                  <a:gd name="T1" fmla="*/ 52 h 86"/>
                  <a:gd name="T2" fmla="*/ 15 w 89"/>
                  <a:gd name="T3" fmla="*/ 86 h 86"/>
                  <a:gd name="T4" fmla="*/ 0 w 89"/>
                  <a:gd name="T5" fmla="*/ 0 h 86"/>
                  <a:gd name="T6" fmla="*/ 78 w 89"/>
                  <a:gd name="T7" fmla="*/ 9 h 86"/>
                  <a:gd name="T8" fmla="*/ 89 w 89"/>
                  <a:gd name="T9" fmla="*/ 52 h 86"/>
                </a:gdLst>
                <a:ahLst/>
                <a:cxnLst>
                  <a:cxn ang="0">
                    <a:pos x="T0" y="T1"/>
                  </a:cxn>
                  <a:cxn ang="0">
                    <a:pos x="T2" y="T3"/>
                  </a:cxn>
                  <a:cxn ang="0">
                    <a:pos x="T4" y="T5"/>
                  </a:cxn>
                  <a:cxn ang="0">
                    <a:pos x="T6" y="T7"/>
                  </a:cxn>
                  <a:cxn ang="0">
                    <a:pos x="T8" y="T9"/>
                  </a:cxn>
                </a:cxnLst>
                <a:rect l="0" t="0" r="r" b="b"/>
                <a:pathLst>
                  <a:path w="89" h="86">
                    <a:moveTo>
                      <a:pt x="89" y="52"/>
                    </a:moveTo>
                    <a:lnTo>
                      <a:pt x="15" y="86"/>
                    </a:lnTo>
                    <a:lnTo>
                      <a:pt x="0" y="0"/>
                    </a:lnTo>
                    <a:lnTo>
                      <a:pt x="78" y="9"/>
                    </a:lnTo>
                    <a:lnTo>
                      <a:pt x="89" y="52"/>
                    </a:lnTo>
                    <a:close/>
                  </a:path>
                </a:pathLst>
              </a:custGeom>
              <a:solidFill>
                <a:srgbClr val="C49A6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13" name="Freeform 172"/>
              <p:cNvSpPr>
                <a:spLocks/>
              </p:cNvSpPr>
              <p:nvPr/>
            </p:nvSpPr>
            <p:spPr bwMode="auto">
              <a:xfrm>
                <a:off x="10045700" y="2720975"/>
                <a:ext cx="141288" cy="136525"/>
              </a:xfrm>
              <a:custGeom>
                <a:avLst/>
                <a:gdLst>
                  <a:gd name="T0" fmla="*/ 89 w 89"/>
                  <a:gd name="T1" fmla="*/ 52 h 86"/>
                  <a:gd name="T2" fmla="*/ 15 w 89"/>
                  <a:gd name="T3" fmla="*/ 86 h 86"/>
                  <a:gd name="T4" fmla="*/ 0 w 89"/>
                  <a:gd name="T5" fmla="*/ 0 h 86"/>
                  <a:gd name="T6" fmla="*/ 78 w 89"/>
                  <a:gd name="T7" fmla="*/ 9 h 86"/>
                  <a:gd name="T8" fmla="*/ 89 w 89"/>
                  <a:gd name="T9" fmla="*/ 52 h 86"/>
                </a:gdLst>
                <a:ahLst/>
                <a:cxnLst>
                  <a:cxn ang="0">
                    <a:pos x="T0" y="T1"/>
                  </a:cxn>
                  <a:cxn ang="0">
                    <a:pos x="T2" y="T3"/>
                  </a:cxn>
                  <a:cxn ang="0">
                    <a:pos x="T4" y="T5"/>
                  </a:cxn>
                  <a:cxn ang="0">
                    <a:pos x="T6" y="T7"/>
                  </a:cxn>
                  <a:cxn ang="0">
                    <a:pos x="T8" y="T9"/>
                  </a:cxn>
                </a:cxnLst>
                <a:rect l="0" t="0" r="r" b="b"/>
                <a:pathLst>
                  <a:path w="89" h="86">
                    <a:moveTo>
                      <a:pt x="89" y="52"/>
                    </a:moveTo>
                    <a:lnTo>
                      <a:pt x="15" y="86"/>
                    </a:lnTo>
                    <a:lnTo>
                      <a:pt x="0" y="0"/>
                    </a:lnTo>
                    <a:lnTo>
                      <a:pt x="78" y="9"/>
                    </a:lnTo>
                    <a:lnTo>
                      <a:pt x="89" y="5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14" name="Freeform 173"/>
              <p:cNvSpPr>
                <a:spLocks/>
              </p:cNvSpPr>
              <p:nvPr/>
            </p:nvSpPr>
            <p:spPr bwMode="auto">
              <a:xfrm>
                <a:off x="10077450" y="2746375"/>
                <a:ext cx="98425" cy="20638"/>
              </a:xfrm>
              <a:custGeom>
                <a:avLst/>
                <a:gdLst>
                  <a:gd name="T0" fmla="*/ 27 w 28"/>
                  <a:gd name="T1" fmla="*/ 0 h 6"/>
                  <a:gd name="T2" fmla="*/ 3 w 28"/>
                  <a:gd name="T3" fmla="*/ 4 h 6"/>
                  <a:gd name="T4" fmla="*/ 0 w 28"/>
                  <a:gd name="T5" fmla="*/ 4 h 6"/>
                  <a:gd name="T6" fmla="*/ 11 w 28"/>
                  <a:gd name="T7" fmla="*/ 6 h 6"/>
                  <a:gd name="T8" fmla="*/ 28 w 28"/>
                  <a:gd name="T9" fmla="*/ 4 h 6"/>
                  <a:gd name="T10" fmla="*/ 27 w 28"/>
                  <a:gd name="T11" fmla="*/ 0 h 6"/>
                </a:gdLst>
                <a:ahLst/>
                <a:cxnLst>
                  <a:cxn ang="0">
                    <a:pos x="T0" y="T1"/>
                  </a:cxn>
                  <a:cxn ang="0">
                    <a:pos x="T2" y="T3"/>
                  </a:cxn>
                  <a:cxn ang="0">
                    <a:pos x="T4" y="T5"/>
                  </a:cxn>
                  <a:cxn ang="0">
                    <a:pos x="T6" y="T7"/>
                  </a:cxn>
                  <a:cxn ang="0">
                    <a:pos x="T8" y="T9"/>
                  </a:cxn>
                  <a:cxn ang="0">
                    <a:pos x="T10" y="T11"/>
                  </a:cxn>
                </a:cxnLst>
                <a:rect l="0" t="0" r="r" b="b"/>
                <a:pathLst>
                  <a:path w="28" h="6">
                    <a:moveTo>
                      <a:pt x="27" y="0"/>
                    </a:moveTo>
                    <a:cubicBezTo>
                      <a:pt x="20" y="2"/>
                      <a:pt x="12" y="4"/>
                      <a:pt x="3" y="4"/>
                    </a:cubicBezTo>
                    <a:cubicBezTo>
                      <a:pt x="2" y="4"/>
                      <a:pt x="1" y="4"/>
                      <a:pt x="0" y="4"/>
                    </a:cubicBezTo>
                    <a:cubicBezTo>
                      <a:pt x="2" y="5"/>
                      <a:pt x="6" y="6"/>
                      <a:pt x="11" y="6"/>
                    </a:cubicBezTo>
                    <a:cubicBezTo>
                      <a:pt x="15" y="6"/>
                      <a:pt x="21" y="6"/>
                      <a:pt x="28" y="4"/>
                    </a:cubicBezTo>
                    <a:cubicBezTo>
                      <a:pt x="27" y="0"/>
                      <a:pt x="27" y="0"/>
                      <a:pt x="27" y="0"/>
                    </a:cubicBezTo>
                  </a:path>
                </a:pathLst>
              </a:custGeom>
              <a:solidFill>
                <a:srgbClr val="A2815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15" name="Freeform 174"/>
              <p:cNvSpPr>
                <a:spLocks/>
              </p:cNvSpPr>
              <p:nvPr/>
            </p:nvSpPr>
            <p:spPr bwMode="auto">
              <a:xfrm>
                <a:off x="9959975" y="2774950"/>
                <a:ext cx="307975" cy="717550"/>
              </a:xfrm>
              <a:custGeom>
                <a:avLst/>
                <a:gdLst>
                  <a:gd name="T0" fmla="*/ 42 w 87"/>
                  <a:gd name="T1" fmla="*/ 8 h 201"/>
                  <a:gd name="T2" fmla="*/ 1 w 87"/>
                  <a:gd name="T3" fmla="*/ 44 h 201"/>
                  <a:gd name="T4" fmla="*/ 0 w 87"/>
                  <a:gd name="T5" fmla="*/ 157 h 201"/>
                  <a:gd name="T6" fmla="*/ 44 w 87"/>
                  <a:gd name="T7" fmla="*/ 200 h 201"/>
                  <a:gd name="T8" fmla="*/ 67 w 87"/>
                  <a:gd name="T9" fmla="*/ 128 h 201"/>
                  <a:gd name="T10" fmla="*/ 87 w 87"/>
                  <a:gd name="T11" fmla="*/ 80 h 201"/>
                  <a:gd name="T12" fmla="*/ 42 w 87"/>
                  <a:gd name="T13" fmla="*/ 8 h 201"/>
                </a:gdLst>
                <a:ahLst/>
                <a:cxnLst>
                  <a:cxn ang="0">
                    <a:pos x="T0" y="T1"/>
                  </a:cxn>
                  <a:cxn ang="0">
                    <a:pos x="T2" y="T3"/>
                  </a:cxn>
                  <a:cxn ang="0">
                    <a:pos x="T4" y="T5"/>
                  </a:cxn>
                  <a:cxn ang="0">
                    <a:pos x="T6" y="T7"/>
                  </a:cxn>
                  <a:cxn ang="0">
                    <a:pos x="T8" y="T9"/>
                  </a:cxn>
                  <a:cxn ang="0">
                    <a:pos x="T10" y="T11"/>
                  </a:cxn>
                  <a:cxn ang="0">
                    <a:pos x="T12" y="T13"/>
                  </a:cxn>
                </a:cxnLst>
                <a:rect l="0" t="0" r="r" b="b"/>
                <a:pathLst>
                  <a:path w="87" h="201">
                    <a:moveTo>
                      <a:pt x="42" y="8"/>
                    </a:moveTo>
                    <a:cubicBezTo>
                      <a:pt x="17" y="5"/>
                      <a:pt x="3" y="19"/>
                      <a:pt x="1" y="44"/>
                    </a:cubicBezTo>
                    <a:cubicBezTo>
                      <a:pt x="0" y="157"/>
                      <a:pt x="0" y="157"/>
                      <a:pt x="0" y="157"/>
                    </a:cubicBezTo>
                    <a:cubicBezTo>
                      <a:pt x="44" y="200"/>
                      <a:pt x="44" y="200"/>
                      <a:pt x="44" y="200"/>
                    </a:cubicBezTo>
                    <a:cubicBezTo>
                      <a:pt x="53" y="201"/>
                      <a:pt x="67" y="128"/>
                      <a:pt x="67" y="128"/>
                    </a:cubicBezTo>
                    <a:cubicBezTo>
                      <a:pt x="87" y="80"/>
                      <a:pt x="87" y="80"/>
                      <a:pt x="87" y="80"/>
                    </a:cubicBezTo>
                    <a:cubicBezTo>
                      <a:pt x="87" y="80"/>
                      <a:pt x="87" y="0"/>
                      <a:pt x="42" y="8"/>
                    </a:cubicBezTo>
                  </a:path>
                </a:pathLst>
              </a:custGeom>
              <a:solidFill>
                <a:srgbClr val="054C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16" name="Freeform 175"/>
              <p:cNvSpPr>
                <a:spLocks/>
              </p:cNvSpPr>
              <p:nvPr/>
            </p:nvSpPr>
            <p:spPr bwMode="auto">
              <a:xfrm>
                <a:off x="9526588" y="3824288"/>
                <a:ext cx="212725" cy="314325"/>
              </a:xfrm>
              <a:custGeom>
                <a:avLst/>
                <a:gdLst>
                  <a:gd name="T0" fmla="*/ 59 w 60"/>
                  <a:gd name="T1" fmla="*/ 72 h 88"/>
                  <a:gd name="T2" fmla="*/ 53 w 60"/>
                  <a:gd name="T3" fmla="*/ 27 h 88"/>
                  <a:gd name="T4" fmla="*/ 53 w 60"/>
                  <a:gd name="T5" fmla="*/ 27 h 88"/>
                  <a:gd name="T6" fmla="*/ 52 w 60"/>
                  <a:gd name="T7" fmla="*/ 25 h 88"/>
                  <a:gd name="T8" fmla="*/ 47 w 60"/>
                  <a:gd name="T9" fmla="*/ 23 h 88"/>
                  <a:gd name="T10" fmla="*/ 47 w 60"/>
                  <a:gd name="T11" fmla="*/ 23 h 88"/>
                  <a:gd name="T12" fmla="*/ 30 w 60"/>
                  <a:gd name="T13" fmla="*/ 16 h 88"/>
                  <a:gd name="T14" fmla="*/ 29 w 60"/>
                  <a:gd name="T15" fmla="*/ 0 h 88"/>
                  <a:gd name="T16" fmla="*/ 5 w 60"/>
                  <a:gd name="T17" fmla="*/ 16 h 88"/>
                  <a:gd name="T18" fmla="*/ 3 w 60"/>
                  <a:gd name="T19" fmla="*/ 24 h 88"/>
                  <a:gd name="T20" fmla="*/ 42 w 60"/>
                  <a:gd name="T21" fmla="*/ 84 h 88"/>
                  <a:gd name="T22" fmla="*/ 49 w 60"/>
                  <a:gd name="T23" fmla="*/ 85 h 88"/>
                  <a:gd name="T24" fmla="*/ 57 w 60"/>
                  <a:gd name="T25" fmla="*/ 80 h 88"/>
                  <a:gd name="T26" fmla="*/ 59 w 60"/>
                  <a:gd name="T27" fmla="*/ 72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0" h="88">
                    <a:moveTo>
                      <a:pt x="59" y="72"/>
                    </a:moveTo>
                    <a:cubicBezTo>
                      <a:pt x="59" y="64"/>
                      <a:pt x="53" y="27"/>
                      <a:pt x="53" y="27"/>
                    </a:cubicBezTo>
                    <a:cubicBezTo>
                      <a:pt x="53" y="27"/>
                      <a:pt x="53" y="27"/>
                      <a:pt x="53" y="27"/>
                    </a:cubicBezTo>
                    <a:cubicBezTo>
                      <a:pt x="53" y="26"/>
                      <a:pt x="53" y="25"/>
                      <a:pt x="52" y="25"/>
                    </a:cubicBezTo>
                    <a:cubicBezTo>
                      <a:pt x="51" y="23"/>
                      <a:pt x="49" y="22"/>
                      <a:pt x="47" y="23"/>
                    </a:cubicBezTo>
                    <a:cubicBezTo>
                      <a:pt x="47" y="23"/>
                      <a:pt x="47" y="23"/>
                      <a:pt x="47" y="23"/>
                    </a:cubicBezTo>
                    <a:cubicBezTo>
                      <a:pt x="43" y="25"/>
                      <a:pt x="35" y="25"/>
                      <a:pt x="30" y="16"/>
                    </a:cubicBezTo>
                    <a:cubicBezTo>
                      <a:pt x="29" y="0"/>
                      <a:pt x="29" y="0"/>
                      <a:pt x="29" y="0"/>
                    </a:cubicBezTo>
                    <a:cubicBezTo>
                      <a:pt x="5" y="16"/>
                      <a:pt x="5" y="16"/>
                      <a:pt x="5" y="16"/>
                    </a:cubicBezTo>
                    <a:cubicBezTo>
                      <a:pt x="5" y="16"/>
                      <a:pt x="0" y="18"/>
                      <a:pt x="3" y="24"/>
                    </a:cubicBezTo>
                    <a:cubicBezTo>
                      <a:pt x="42" y="84"/>
                      <a:pt x="42" y="84"/>
                      <a:pt x="42" y="84"/>
                    </a:cubicBezTo>
                    <a:cubicBezTo>
                      <a:pt x="42" y="84"/>
                      <a:pt x="44" y="88"/>
                      <a:pt x="49" y="85"/>
                    </a:cubicBezTo>
                    <a:cubicBezTo>
                      <a:pt x="57" y="80"/>
                      <a:pt x="57" y="80"/>
                      <a:pt x="57" y="80"/>
                    </a:cubicBezTo>
                    <a:cubicBezTo>
                      <a:pt x="57" y="80"/>
                      <a:pt x="60" y="79"/>
                      <a:pt x="59" y="72"/>
                    </a:cubicBezTo>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17" name="Freeform 176"/>
              <p:cNvSpPr>
                <a:spLocks/>
              </p:cNvSpPr>
              <p:nvPr/>
            </p:nvSpPr>
            <p:spPr bwMode="auto">
              <a:xfrm>
                <a:off x="9988550" y="2474913"/>
                <a:ext cx="269875" cy="296863"/>
              </a:xfrm>
              <a:custGeom>
                <a:avLst/>
                <a:gdLst>
                  <a:gd name="T0" fmla="*/ 69 w 76"/>
                  <a:gd name="T1" fmla="*/ 27 h 83"/>
                  <a:gd name="T2" fmla="*/ 52 w 76"/>
                  <a:gd name="T3" fmla="*/ 11 h 83"/>
                  <a:gd name="T4" fmla="*/ 50 w 76"/>
                  <a:gd name="T5" fmla="*/ 7 h 83"/>
                  <a:gd name="T6" fmla="*/ 50 w 76"/>
                  <a:gd name="T7" fmla="*/ 7 h 83"/>
                  <a:gd name="T8" fmla="*/ 30 w 76"/>
                  <a:gd name="T9" fmla="*/ 6 h 83"/>
                  <a:gd name="T10" fmla="*/ 21 w 76"/>
                  <a:gd name="T11" fmla="*/ 3 h 83"/>
                  <a:gd name="T12" fmla="*/ 13 w 76"/>
                  <a:gd name="T13" fmla="*/ 1 h 83"/>
                  <a:gd name="T14" fmla="*/ 23 w 76"/>
                  <a:gd name="T15" fmla="*/ 27 h 83"/>
                  <a:gd name="T16" fmla="*/ 29 w 76"/>
                  <a:gd name="T17" fmla="*/ 34 h 83"/>
                  <a:gd name="T18" fmla="*/ 24 w 76"/>
                  <a:gd name="T19" fmla="*/ 36 h 83"/>
                  <a:gd name="T20" fmla="*/ 12 w 76"/>
                  <a:gd name="T21" fmla="*/ 32 h 83"/>
                  <a:gd name="T22" fmla="*/ 0 w 76"/>
                  <a:gd name="T23" fmla="*/ 36 h 83"/>
                  <a:gd name="T24" fmla="*/ 11 w 76"/>
                  <a:gd name="T25" fmla="*/ 54 h 83"/>
                  <a:gd name="T26" fmla="*/ 12 w 76"/>
                  <a:gd name="T27" fmla="*/ 56 h 83"/>
                  <a:gd name="T28" fmla="*/ 13 w 76"/>
                  <a:gd name="T29" fmla="*/ 58 h 83"/>
                  <a:gd name="T30" fmla="*/ 12 w 76"/>
                  <a:gd name="T31" fmla="*/ 77 h 83"/>
                  <a:gd name="T32" fmla="*/ 12 w 76"/>
                  <a:gd name="T33" fmla="*/ 77 h 83"/>
                  <a:gd name="T34" fmla="*/ 12 w 76"/>
                  <a:gd name="T35" fmla="*/ 78 h 83"/>
                  <a:gd name="T36" fmla="*/ 12 w 76"/>
                  <a:gd name="T37" fmla="*/ 78 h 83"/>
                  <a:gd name="T38" fmla="*/ 12 w 76"/>
                  <a:gd name="T39" fmla="*/ 78 h 83"/>
                  <a:gd name="T40" fmla="*/ 61 w 76"/>
                  <a:gd name="T41" fmla="*/ 74 h 83"/>
                  <a:gd name="T42" fmla="*/ 70 w 76"/>
                  <a:gd name="T43" fmla="*/ 66 h 83"/>
                  <a:gd name="T44" fmla="*/ 64 w 76"/>
                  <a:gd name="T45" fmla="*/ 36 h 83"/>
                  <a:gd name="T46" fmla="*/ 69 w 76"/>
                  <a:gd name="T47" fmla="*/ 27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76" h="83">
                    <a:moveTo>
                      <a:pt x="69" y="27"/>
                    </a:moveTo>
                    <a:cubicBezTo>
                      <a:pt x="68" y="25"/>
                      <a:pt x="53" y="14"/>
                      <a:pt x="52" y="11"/>
                    </a:cubicBezTo>
                    <a:cubicBezTo>
                      <a:pt x="51" y="10"/>
                      <a:pt x="51" y="9"/>
                      <a:pt x="50" y="7"/>
                    </a:cubicBezTo>
                    <a:cubicBezTo>
                      <a:pt x="50" y="7"/>
                      <a:pt x="50" y="7"/>
                      <a:pt x="50" y="7"/>
                    </a:cubicBezTo>
                    <a:cubicBezTo>
                      <a:pt x="43" y="12"/>
                      <a:pt x="36" y="7"/>
                      <a:pt x="30" y="6"/>
                    </a:cubicBezTo>
                    <a:cubicBezTo>
                      <a:pt x="30" y="7"/>
                      <a:pt x="26" y="5"/>
                      <a:pt x="21" y="3"/>
                    </a:cubicBezTo>
                    <a:cubicBezTo>
                      <a:pt x="17" y="2"/>
                      <a:pt x="13" y="0"/>
                      <a:pt x="13" y="1"/>
                    </a:cubicBezTo>
                    <a:cubicBezTo>
                      <a:pt x="11" y="5"/>
                      <a:pt x="23" y="25"/>
                      <a:pt x="23" y="27"/>
                    </a:cubicBezTo>
                    <a:cubicBezTo>
                      <a:pt x="25" y="31"/>
                      <a:pt x="28" y="33"/>
                      <a:pt x="29" y="34"/>
                    </a:cubicBezTo>
                    <a:cubicBezTo>
                      <a:pt x="30" y="38"/>
                      <a:pt x="24" y="36"/>
                      <a:pt x="24" y="36"/>
                    </a:cubicBezTo>
                    <a:cubicBezTo>
                      <a:pt x="24" y="36"/>
                      <a:pt x="17" y="33"/>
                      <a:pt x="12" y="32"/>
                    </a:cubicBezTo>
                    <a:cubicBezTo>
                      <a:pt x="11" y="29"/>
                      <a:pt x="0" y="22"/>
                      <a:pt x="0" y="36"/>
                    </a:cubicBezTo>
                    <a:cubicBezTo>
                      <a:pt x="0" y="41"/>
                      <a:pt x="10" y="52"/>
                      <a:pt x="11" y="54"/>
                    </a:cubicBezTo>
                    <a:cubicBezTo>
                      <a:pt x="13" y="56"/>
                      <a:pt x="12" y="56"/>
                      <a:pt x="12" y="56"/>
                    </a:cubicBezTo>
                    <a:cubicBezTo>
                      <a:pt x="13" y="58"/>
                      <a:pt x="13" y="58"/>
                      <a:pt x="13" y="58"/>
                    </a:cubicBezTo>
                    <a:cubicBezTo>
                      <a:pt x="13" y="58"/>
                      <a:pt x="22" y="72"/>
                      <a:pt x="12" y="77"/>
                    </a:cubicBezTo>
                    <a:cubicBezTo>
                      <a:pt x="12" y="77"/>
                      <a:pt x="12" y="77"/>
                      <a:pt x="12" y="77"/>
                    </a:cubicBezTo>
                    <a:cubicBezTo>
                      <a:pt x="12" y="78"/>
                      <a:pt x="12" y="78"/>
                      <a:pt x="12" y="78"/>
                    </a:cubicBezTo>
                    <a:cubicBezTo>
                      <a:pt x="12" y="78"/>
                      <a:pt x="12" y="78"/>
                      <a:pt x="12" y="78"/>
                    </a:cubicBezTo>
                    <a:cubicBezTo>
                      <a:pt x="12" y="78"/>
                      <a:pt x="12" y="78"/>
                      <a:pt x="12" y="78"/>
                    </a:cubicBezTo>
                    <a:cubicBezTo>
                      <a:pt x="31" y="83"/>
                      <a:pt x="51" y="76"/>
                      <a:pt x="61" y="74"/>
                    </a:cubicBezTo>
                    <a:cubicBezTo>
                      <a:pt x="71" y="71"/>
                      <a:pt x="70" y="66"/>
                      <a:pt x="70" y="66"/>
                    </a:cubicBezTo>
                    <a:cubicBezTo>
                      <a:pt x="64" y="36"/>
                      <a:pt x="64" y="36"/>
                      <a:pt x="64" y="36"/>
                    </a:cubicBezTo>
                    <a:cubicBezTo>
                      <a:pt x="76" y="31"/>
                      <a:pt x="70" y="28"/>
                      <a:pt x="69" y="27"/>
                    </a:cubicBezTo>
                  </a:path>
                </a:pathLst>
              </a:custGeom>
              <a:solidFill>
                <a:srgbClr val="C49A6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18" name="Freeform 177"/>
              <p:cNvSpPr>
                <a:spLocks/>
              </p:cNvSpPr>
              <p:nvPr/>
            </p:nvSpPr>
            <p:spPr bwMode="auto">
              <a:xfrm>
                <a:off x="9729788" y="2366963"/>
                <a:ext cx="454025" cy="393700"/>
              </a:xfrm>
              <a:custGeom>
                <a:avLst/>
                <a:gdLst>
                  <a:gd name="T0" fmla="*/ 97 w 128"/>
                  <a:gd name="T1" fmla="*/ 4 h 110"/>
                  <a:gd name="T2" fmla="*/ 59 w 128"/>
                  <a:gd name="T3" fmla="*/ 6 h 110"/>
                  <a:gd name="T4" fmla="*/ 40 w 128"/>
                  <a:gd name="T5" fmla="*/ 20 h 110"/>
                  <a:gd name="T6" fmla="*/ 16 w 128"/>
                  <a:gd name="T7" fmla="*/ 15 h 110"/>
                  <a:gd name="T8" fmla="*/ 5 w 128"/>
                  <a:gd name="T9" fmla="*/ 44 h 110"/>
                  <a:gd name="T10" fmla="*/ 27 w 128"/>
                  <a:gd name="T11" fmla="*/ 57 h 110"/>
                  <a:gd name="T12" fmla="*/ 31 w 128"/>
                  <a:gd name="T13" fmla="*/ 76 h 110"/>
                  <a:gd name="T14" fmla="*/ 85 w 128"/>
                  <a:gd name="T15" fmla="*/ 108 h 110"/>
                  <a:gd name="T16" fmla="*/ 86 w 128"/>
                  <a:gd name="T17" fmla="*/ 107 h 110"/>
                  <a:gd name="T18" fmla="*/ 86 w 128"/>
                  <a:gd name="T19" fmla="*/ 107 h 110"/>
                  <a:gd name="T20" fmla="*/ 90 w 128"/>
                  <a:gd name="T21" fmla="*/ 85 h 110"/>
                  <a:gd name="T22" fmla="*/ 90 w 128"/>
                  <a:gd name="T23" fmla="*/ 85 h 110"/>
                  <a:gd name="T24" fmla="*/ 90 w 128"/>
                  <a:gd name="T25" fmla="*/ 85 h 110"/>
                  <a:gd name="T26" fmla="*/ 88 w 128"/>
                  <a:gd name="T27" fmla="*/ 82 h 110"/>
                  <a:gd name="T28" fmla="*/ 83 w 128"/>
                  <a:gd name="T29" fmla="*/ 76 h 110"/>
                  <a:gd name="T30" fmla="*/ 80 w 128"/>
                  <a:gd name="T31" fmla="*/ 65 h 110"/>
                  <a:gd name="T32" fmla="*/ 85 w 128"/>
                  <a:gd name="T33" fmla="*/ 62 h 110"/>
                  <a:gd name="T34" fmla="*/ 97 w 128"/>
                  <a:gd name="T35" fmla="*/ 66 h 110"/>
                  <a:gd name="T36" fmla="*/ 102 w 128"/>
                  <a:gd name="T37" fmla="*/ 64 h 110"/>
                  <a:gd name="T38" fmla="*/ 91 w 128"/>
                  <a:gd name="T39" fmla="*/ 36 h 110"/>
                  <a:gd name="T40" fmla="*/ 91 w 128"/>
                  <a:gd name="T41" fmla="*/ 36 h 110"/>
                  <a:gd name="T42" fmla="*/ 103 w 128"/>
                  <a:gd name="T43" fmla="*/ 41 h 110"/>
                  <a:gd name="T44" fmla="*/ 123 w 128"/>
                  <a:gd name="T45" fmla="*/ 37 h 110"/>
                  <a:gd name="T46" fmla="*/ 123 w 128"/>
                  <a:gd name="T47" fmla="*/ 37 h 110"/>
                  <a:gd name="T48" fmla="*/ 125 w 128"/>
                  <a:gd name="T49" fmla="*/ 17 h 110"/>
                  <a:gd name="T50" fmla="*/ 97 w 128"/>
                  <a:gd name="T51" fmla="*/ 4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28" h="110">
                    <a:moveTo>
                      <a:pt x="97" y="4"/>
                    </a:moveTo>
                    <a:cubicBezTo>
                      <a:pt x="85" y="0"/>
                      <a:pt x="71" y="1"/>
                      <a:pt x="59" y="6"/>
                    </a:cubicBezTo>
                    <a:cubicBezTo>
                      <a:pt x="51" y="9"/>
                      <a:pt x="45" y="14"/>
                      <a:pt x="40" y="20"/>
                    </a:cubicBezTo>
                    <a:cubicBezTo>
                      <a:pt x="34" y="14"/>
                      <a:pt x="25" y="12"/>
                      <a:pt x="16" y="15"/>
                    </a:cubicBezTo>
                    <a:cubicBezTo>
                      <a:pt x="5" y="20"/>
                      <a:pt x="0" y="33"/>
                      <a:pt x="5" y="44"/>
                    </a:cubicBezTo>
                    <a:cubicBezTo>
                      <a:pt x="9" y="53"/>
                      <a:pt x="18" y="58"/>
                      <a:pt x="27" y="57"/>
                    </a:cubicBezTo>
                    <a:cubicBezTo>
                      <a:pt x="27" y="64"/>
                      <a:pt x="29" y="70"/>
                      <a:pt x="31" y="76"/>
                    </a:cubicBezTo>
                    <a:cubicBezTo>
                      <a:pt x="41" y="97"/>
                      <a:pt x="63" y="110"/>
                      <a:pt x="85" y="108"/>
                    </a:cubicBezTo>
                    <a:cubicBezTo>
                      <a:pt x="86" y="107"/>
                      <a:pt x="86" y="107"/>
                      <a:pt x="86" y="107"/>
                    </a:cubicBezTo>
                    <a:cubicBezTo>
                      <a:pt x="86" y="107"/>
                      <a:pt x="86" y="107"/>
                      <a:pt x="86" y="107"/>
                    </a:cubicBezTo>
                    <a:cubicBezTo>
                      <a:pt x="95" y="101"/>
                      <a:pt x="90" y="85"/>
                      <a:pt x="90" y="85"/>
                    </a:cubicBezTo>
                    <a:cubicBezTo>
                      <a:pt x="90" y="85"/>
                      <a:pt x="90" y="85"/>
                      <a:pt x="90" y="85"/>
                    </a:cubicBezTo>
                    <a:cubicBezTo>
                      <a:pt x="90" y="85"/>
                      <a:pt x="90" y="85"/>
                      <a:pt x="90" y="85"/>
                    </a:cubicBezTo>
                    <a:cubicBezTo>
                      <a:pt x="90" y="85"/>
                      <a:pt x="89" y="84"/>
                      <a:pt x="88" y="82"/>
                    </a:cubicBezTo>
                    <a:cubicBezTo>
                      <a:pt x="86" y="81"/>
                      <a:pt x="85" y="78"/>
                      <a:pt x="83" y="76"/>
                    </a:cubicBezTo>
                    <a:cubicBezTo>
                      <a:pt x="81" y="73"/>
                      <a:pt x="79" y="68"/>
                      <a:pt x="80" y="65"/>
                    </a:cubicBezTo>
                    <a:cubicBezTo>
                      <a:pt x="80" y="63"/>
                      <a:pt x="82" y="62"/>
                      <a:pt x="85" y="62"/>
                    </a:cubicBezTo>
                    <a:cubicBezTo>
                      <a:pt x="90" y="63"/>
                      <a:pt x="97" y="66"/>
                      <a:pt x="97" y="66"/>
                    </a:cubicBezTo>
                    <a:cubicBezTo>
                      <a:pt x="97" y="66"/>
                      <a:pt x="103" y="68"/>
                      <a:pt x="102" y="64"/>
                    </a:cubicBezTo>
                    <a:cubicBezTo>
                      <a:pt x="91" y="36"/>
                      <a:pt x="91" y="36"/>
                      <a:pt x="91" y="36"/>
                    </a:cubicBezTo>
                    <a:cubicBezTo>
                      <a:pt x="91" y="36"/>
                      <a:pt x="91" y="36"/>
                      <a:pt x="91" y="36"/>
                    </a:cubicBezTo>
                    <a:cubicBezTo>
                      <a:pt x="92" y="37"/>
                      <a:pt x="97" y="40"/>
                      <a:pt x="103" y="41"/>
                    </a:cubicBezTo>
                    <a:cubicBezTo>
                      <a:pt x="109" y="43"/>
                      <a:pt x="116" y="42"/>
                      <a:pt x="123" y="37"/>
                    </a:cubicBezTo>
                    <a:cubicBezTo>
                      <a:pt x="123" y="37"/>
                      <a:pt x="123" y="37"/>
                      <a:pt x="123" y="37"/>
                    </a:cubicBezTo>
                    <a:cubicBezTo>
                      <a:pt x="127" y="31"/>
                      <a:pt x="128" y="24"/>
                      <a:pt x="125" y="17"/>
                    </a:cubicBezTo>
                    <a:cubicBezTo>
                      <a:pt x="120" y="6"/>
                      <a:pt x="108" y="1"/>
                      <a:pt x="97" y="4"/>
                    </a:cubicBezTo>
                  </a:path>
                </a:pathLst>
              </a:custGeom>
              <a:solidFill>
                <a:srgbClr val="65361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19" name="Freeform 178"/>
              <p:cNvSpPr>
                <a:spLocks/>
              </p:cNvSpPr>
              <p:nvPr/>
            </p:nvSpPr>
            <p:spPr bwMode="auto">
              <a:xfrm>
                <a:off x="10052050" y="2495550"/>
                <a:ext cx="42863" cy="76200"/>
              </a:xfrm>
              <a:custGeom>
                <a:avLst/>
                <a:gdLst>
                  <a:gd name="T0" fmla="*/ 0 w 12"/>
                  <a:gd name="T1" fmla="*/ 0 h 21"/>
                  <a:gd name="T2" fmla="*/ 4 w 12"/>
                  <a:gd name="T3" fmla="*/ 10 h 21"/>
                  <a:gd name="T4" fmla="*/ 4 w 12"/>
                  <a:gd name="T5" fmla="*/ 11 h 21"/>
                  <a:gd name="T6" fmla="*/ 8 w 12"/>
                  <a:gd name="T7" fmla="*/ 21 h 21"/>
                  <a:gd name="T8" fmla="*/ 12 w 12"/>
                  <a:gd name="T9" fmla="*/ 6 h 21"/>
                  <a:gd name="T10" fmla="*/ 12 w 12"/>
                  <a:gd name="T11" fmla="*/ 5 h 21"/>
                  <a:gd name="T12" fmla="*/ 0 w 12"/>
                  <a:gd name="T13" fmla="*/ 0 h 21"/>
                </a:gdLst>
                <a:ahLst/>
                <a:cxnLst>
                  <a:cxn ang="0">
                    <a:pos x="T0" y="T1"/>
                  </a:cxn>
                  <a:cxn ang="0">
                    <a:pos x="T2" y="T3"/>
                  </a:cxn>
                  <a:cxn ang="0">
                    <a:pos x="T4" y="T5"/>
                  </a:cxn>
                  <a:cxn ang="0">
                    <a:pos x="T6" y="T7"/>
                  </a:cxn>
                  <a:cxn ang="0">
                    <a:pos x="T8" y="T9"/>
                  </a:cxn>
                  <a:cxn ang="0">
                    <a:pos x="T10" y="T11"/>
                  </a:cxn>
                  <a:cxn ang="0">
                    <a:pos x="T12" y="T13"/>
                  </a:cxn>
                </a:cxnLst>
                <a:rect l="0" t="0" r="r" b="b"/>
                <a:pathLst>
                  <a:path w="12" h="21">
                    <a:moveTo>
                      <a:pt x="0" y="0"/>
                    </a:moveTo>
                    <a:cubicBezTo>
                      <a:pt x="4" y="10"/>
                      <a:pt x="4" y="10"/>
                      <a:pt x="4" y="10"/>
                    </a:cubicBezTo>
                    <a:cubicBezTo>
                      <a:pt x="4" y="11"/>
                      <a:pt x="4" y="11"/>
                      <a:pt x="4" y="11"/>
                    </a:cubicBezTo>
                    <a:cubicBezTo>
                      <a:pt x="5" y="13"/>
                      <a:pt x="7" y="17"/>
                      <a:pt x="8" y="21"/>
                    </a:cubicBezTo>
                    <a:cubicBezTo>
                      <a:pt x="8" y="17"/>
                      <a:pt x="9" y="11"/>
                      <a:pt x="12" y="6"/>
                    </a:cubicBezTo>
                    <a:cubicBezTo>
                      <a:pt x="12" y="6"/>
                      <a:pt x="12" y="6"/>
                      <a:pt x="12" y="5"/>
                    </a:cubicBezTo>
                    <a:cubicBezTo>
                      <a:pt x="6" y="4"/>
                      <a:pt x="1" y="1"/>
                      <a:pt x="0" y="0"/>
                    </a:cubicBezTo>
                  </a:path>
                </a:pathLst>
              </a:custGeom>
              <a:solidFill>
                <a:srgbClr val="A2815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20" name="Freeform 179"/>
              <p:cNvSpPr>
                <a:spLocks/>
              </p:cNvSpPr>
              <p:nvPr/>
            </p:nvSpPr>
            <p:spPr bwMode="auto">
              <a:xfrm>
                <a:off x="10052050" y="2495550"/>
                <a:ext cx="42863" cy="22225"/>
              </a:xfrm>
              <a:custGeom>
                <a:avLst/>
                <a:gdLst>
                  <a:gd name="T0" fmla="*/ 0 w 12"/>
                  <a:gd name="T1" fmla="*/ 0 h 6"/>
                  <a:gd name="T2" fmla="*/ 0 w 12"/>
                  <a:gd name="T3" fmla="*/ 0 h 6"/>
                  <a:gd name="T4" fmla="*/ 12 w 12"/>
                  <a:gd name="T5" fmla="*/ 5 h 6"/>
                  <a:gd name="T6" fmla="*/ 12 w 12"/>
                  <a:gd name="T7" fmla="*/ 6 h 6"/>
                  <a:gd name="T8" fmla="*/ 12 w 12"/>
                  <a:gd name="T9" fmla="*/ 6 h 6"/>
                  <a:gd name="T10" fmla="*/ 0 w 12"/>
                  <a:gd name="T11" fmla="*/ 0 h 6"/>
                  <a:gd name="T12" fmla="*/ 0 w 12"/>
                  <a:gd name="T13" fmla="*/ 0 h 6"/>
                </a:gdLst>
                <a:ahLst/>
                <a:cxnLst>
                  <a:cxn ang="0">
                    <a:pos x="T0" y="T1"/>
                  </a:cxn>
                  <a:cxn ang="0">
                    <a:pos x="T2" y="T3"/>
                  </a:cxn>
                  <a:cxn ang="0">
                    <a:pos x="T4" y="T5"/>
                  </a:cxn>
                  <a:cxn ang="0">
                    <a:pos x="T6" y="T7"/>
                  </a:cxn>
                  <a:cxn ang="0">
                    <a:pos x="T8" y="T9"/>
                  </a:cxn>
                  <a:cxn ang="0">
                    <a:pos x="T10" y="T11"/>
                  </a:cxn>
                  <a:cxn ang="0">
                    <a:pos x="T12" y="T13"/>
                  </a:cxn>
                </a:cxnLst>
                <a:rect l="0" t="0" r="r" b="b"/>
                <a:pathLst>
                  <a:path w="12" h="6">
                    <a:moveTo>
                      <a:pt x="0" y="0"/>
                    </a:moveTo>
                    <a:cubicBezTo>
                      <a:pt x="0" y="0"/>
                      <a:pt x="0" y="0"/>
                      <a:pt x="0" y="0"/>
                    </a:cubicBezTo>
                    <a:cubicBezTo>
                      <a:pt x="1" y="1"/>
                      <a:pt x="6" y="4"/>
                      <a:pt x="12" y="5"/>
                    </a:cubicBezTo>
                    <a:cubicBezTo>
                      <a:pt x="12" y="6"/>
                      <a:pt x="12" y="6"/>
                      <a:pt x="12" y="6"/>
                    </a:cubicBezTo>
                    <a:cubicBezTo>
                      <a:pt x="12" y="6"/>
                      <a:pt x="12" y="6"/>
                      <a:pt x="12" y="6"/>
                    </a:cubicBezTo>
                    <a:cubicBezTo>
                      <a:pt x="6" y="4"/>
                      <a:pt x="1" y="1"/>
                      <a:pt x="0" y="0"/>
                    </a:cubicBezTo>
                    <a:cubicBezTo>
                      <a:pt x="0" y="0"/>
                      <a:pt x="0" y="0"/>
                      <a:pt x="0" y="0"/>
                    </a:cubicBezTo>
                  </a:path>
                </a:pathLst>
              </a:custGeom>
              <a:solidFill>
                <a:srgbClr val="572C0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21" name="Freeform 180"/>
              <p:cNvSpPr>
                <a:spLocks/>
              </p:cNvSpPr>
              <p:nvPr/>
            </p:nvSpPr>
            <p:spPr bwMode="auto">
              <a:xfrm>
                <a:off x="10009188" y="2589213"/>
                <a:ext cx="28575" cy="71438"/>
              </a:xfrm>
              <a:custGeom>
                <a:avLst/>
                <a:gdLst>
                  <a:gd name="T0" fmla="*/ 5 w 8"/>
                  <a:gd name="T1" fmla="*/ 0 h 20"/>
                  <a:gd name="T2" fmla="*/ 1 w 8"/>
                  <a:gd name="T3" fmla="*/ 3 h 20"/>
                  <a:gd name="T4" fmla="*/ 4 w 8"/>
                  <a:gd name="T5" fmla="*/ 14 h 20"/>
                  <a:gd name="T6" fmla="*/ 8 w 8"/>
                  <a:gd name="T7" fmla="*/ 20 h 20"/>
                  <a:gd name="T8" fmla="*/ 6 w 8"/>
                  <a:gd name="T9" fmla="*/ 0 h 20"/>
                  <a:gd name="T10" fmla="*/ 5 w 8"/>
                  <a:gd name="T11" fmla="*/ 0 h 20"/>
                </a:gdLst>
                <a:ahLst/>
                <a:cxnLst>
                  <a:cxn ang="0">
                    <a:pos x="T0" y="T1"/>
                  </a:cxn>
                  <a:cxn ang="0">
                    <a:pos x="T2" y="T3"/>
                  </a:cxn>
                  <a:cxn ang="0">
                    <a:pos x="T4" y="T5"/>
                  </a:cxn>
                  <a:cxn ang="0">
                    <a:pos x="T6" y="T7"/>
                  </a:cxn>
                  <a:cxn ang="0">
                    <a:pos x="T8" y="T9"/>
                  </a:cxn>
                  <a:cxn ang="0">
                    <a:pos x="T10" y="T11"/>
                  </a:cxn>
                </a:cxnLst>
                <a:rect l="0" t="0" r="r" b="b"/>
                <a:pathLst>
                  <a:path w="8" h="20">
                    <a:moveTo>
                      <a:pt x="5" y="0"/>
                    </a:moveTo>
                    <a:cubicBezTo>
                      <a:pt x="3" y="0"/>
                      <a:pt x="1" y="1"/>
                      <a:pt x="1" y="3"/>
                    </a:cubicBezTo>
                    <a:cubicBezTo>
                      <a:pt x="0" y="6"/>
                      <a:pt x="2" y="11"/>
                      <a:pt x="4" y="14"/>
                    </a:cubicBezTo>
                    <a:cubicBezTo>
                      <a:pt x="6" y="16"/>
                      <a:pt x="7" y="18"/>
                      <a:pt x="8" y="20"/>
                    </a:cubicBezTo>
                    <a:cubicBezTo>
                      <a:pt x="7" y="15"/>
                      <a:pt x="3" y="5"/>
                      <a:pt x="6" y="0"/>
                    </a:cubicBezTo>
                    <a:cubicBezTo>
                      <a:pt x="6" y="0"/>
                      <a:pt x="5" y="0"/>
                      <a:pt x="5" y="0"/>
                    </a:cubicBezTo>
                  </a:path>
                </a:pathLst>
              </a:custGeom>
              <a:solidFill>
                <a:srgbClr val="A2815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22" name="Freeform 181"/>
              <p:cNvSpPr>
                <a:spLocks/>
              </p:cNvSpPr>
              <p:nvPr/>
            </p:nvSpPr>
            <p:spPr bwMode="auto">
              <a:xfrm>
                <a:off x="10009188" y="2589213"/>
                <a:ext cx="28575" cy="71438"/>
              </a:xfrm>
              <a:custGeom>
                <a:avLst/>
                <a:gdLst>
                  <a:gd name="T0" fmla="*/ 5 w 8"/>
                  <a:gd name="T1" fmla="*/ 0 h 20"/>
                  <a:gd name="T2" fmla="*/ 0 w 8"/>
                  <a:gd name="T3" fmla="*/ 3 h 20"/>
                  <a:gd name="T4" fmla="*/ 4 w 8"/>
                  <a:gd name="T5" fmla="*/ 14 h 20"/>
                  <a:gd name="T6" fmla="*/ 8 w 8"/>
                  <a:gd name="T7" fmla="*/ 20 h 20"/>
                  <a:gd name="T8" fmla="*/ 8 w 8"/>
                  <a:gd name="T9" fmla="*/ 20 h 20"/>
                  <a:gd name="T10" fmla="*/ 4 w 8"/>
                  <a:gd name="T11" fmla="*/ 14 h 20"/>
                  <a:gd name="T12" fmla="*/ 1 w 8"/>
                  <a:gd name="T13" fmla="*/ 3 h 20"/>
                  <a:gd name="T14" fmla="*/ 5 w 8"/>
                  <a:gd name="T15" fmla="*/ 0 h 20"/>
                  <a:gd name="T16" fmla="*/ 6 w 8"/>
                  <a:gd name="T17" fmla="*/ 0 h 20"/>
                  <a:gd name="T18" fmla="*/ 6 w 8"/>
                  <a:gd name="T19" fmla="*/ 0 h 20"/>
                  <a:gd name="T20" fmla="*/ 5 w 8"/>
                  <a:gd name="T21" fmla="*/ 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 h="20">
                    <a:moveTo>
                      <a:pt x="5" y="0"/>
                    </a:moveTo>
                    <a:cubicBezTo>
                      <a:pt x="3" y="0"/>
                      <a:pt x="1" y="1"/>
                      <a:pt x="0" y="3"/>
                    </a:cubicBezTo>
                    <a:cubicBezTo>
                      <a:pt x="0" y="6"/>
                      <a:pt x="2" y="10"/>
                      <a:pt x="4" y="14"/>
                    </a:cubicBezTo>
                    <a:cubicBezTo>
                      <a:pt x="6" y="16"/>
                      <a:pt x="7" y="19"/>
                      <a:pt x="8" y="20"/>
                    </a:cubicBezTo>
                    <a:cubicBezTo>
                      <a:pt x="8" y="20"/>
                      <a:pt x="8" y="20"/>
                      <a:pt x="8" y="20"/>
                    </a:cubicBezTo>
                    <a:cubicBezTo>
                      <a:pt x="7" y="18"/>
                      <a:pt x="6" y="16"/>
                      <a:pt x="4" y="14"/>
                    </a:cubicBezTo>
                    <a:cubicBezTo>
                      <a:pt x="2" y="11"/>
                      <a:pt x="0" y="6"/>
                      <a:pt x="1" y="3"/>
                    </a:cubicBezTo>
                    <a:cubicBezTo>
                      <a:pt x="1" y="1"/>
                      <a:pt x="3" y="0"/>
                      <a:pt x="5" y="0"/>
                    </a:cubicBezTo>
                    <a:cubicBezTo>
                      <a:pt x="5" y="0"/>
                      <a:pt x="6" y="0"/>
                      <a:pt x="6" y="0"/>
                    </a:cubicBezTo>
                    <a:cubicBezTo>
                      <a:pt x="6" y="0"/>
                      <a:pt x="6" y="0"/>
                      <a:pt x="6" y="0"/>
                    </a:cubicBezTo>
                    <a:cubicBezTo>
                      <a:pt x="6" y="0"/>
                      <a:pt x="5" y="0"/>
                      <a:pt x="5" y="0"/>
                    </a:cubicBezTo>
                  </a:path>
                </a:pathLst>
              </a:custGeom>
              <a:solidFill>
                <a:srgbClr val="572C0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23" name="Freeform 182"/>
              <p:cNvSpPr>
                <a:spLocks noEditPoints="1"/>
              </p:cNvSpPr>
              <p:nvPr/>
            </p:nvSpPr>
            <p:spPr bwMode="auto">
              <a:xfrm>
                <a:off x="9739313" y="2503488"/>
                <a:ext cx="295275" cy="249238"/>
              </a:xfrm>
              <a:custGeom>
                <a:avLst/>
                <a:gdLst>
                  <a:gd name="T0" fmla="*/ 42 w 83"/>
                  <a:gd name="T1" fmla="*/ 57 h 70"/>
                  <a:gd name="T2" fmla="*/ 42 w 83"/>
                  <a:gd name="T3" fmla="*/ 57 h 70"/>
                  <a:gd name="T4" fmla="*/ 77 w 83"/>
                  <a:gd name="T5" fmla="*/ 70 h 70"/>
                  <a:gd name="T6" fmla="*/ 82 w 83"/>
                  <a:gd name="T7" fmla="*/ 70 h 70"/>
                  <a:gd name="T8" fmla="*/ 83 w 83"/>
                  <a:gd name="T9" fmla="*/ 69 h 70"/>
                  <a:gd name="T10" fmla="*/ 83 w 83"/>
                  <a:gd name="T11" fmla="*/ 69 h 70"/>
                  <a:gd name="T12" fmla="*/ 83 w 83"/>
                  <a:gd name="T13" fmla="*/ 69 h 70"/>
                  <a:gd name="T14" fmla="*/ 82 w 83"/>
                  <a:gd name="T15" fmla="*/ 70 h 70"/>
                  <a:gd name="T16" fmla="*/ 77 w 83"/>
                  <a:gd name="T17" fmla="*/ 70 h 70"/>
                  <a:gd name="T18" fmla="*/ 42 w 83"/>
                  <a:gd name="T19" fmla="*/ 57 h 70"/>
                  <a:gd name="T20" fmla="*/ 0 w 83"/>
                  <a:gd name="T21" fmla="*/ 0 h 70"/>
                  <a:gd name="T22" fmla="*/ 2 w 83"/>
                  <a:gd name="T23" fmla="*/ 6 h 70"/>
                  <a:gd name="T24" fmla="*/ 22 w 83"/>
                  <a:gd name="T25" fmla="*/ 20 h 70"/>
                  <a:gd name="T26" fmla="*/ 24 w 83"/>
                  <a:gd name="T27" fmla="*/ 19 h 70"/>
                  <a:gd name="T28" fmla="*/ 28 w 83"/>
                  <a:gd name="T29" fmla="*/ 38 h 70"/>
                  <a:gd name="T30" fmla="*/ 34 w 83"/>
                  <a:gd name="T31" fmla="*/ 48 h 70"/>
                  <a:gd name="T32" fmla="*/ 34 w 83"/>
                  <a:gd name="T33" fmla="*/ 48 h 70"/>
                  <a:gd name="T34" fmla="*/ 28 w 83"/>
                  <a:gd name="T35" fmla="*/ 38 h 70"/>
                  <a:gd name="T36" fmla="*/ 24 w 83"/>
                  <a:gd name="T37" fmla="*/ 20 h 70"/>
                  <a:gd name="T38" fmla="*/ 24 w 83"/>
                  <a:gd name="T39" fmla="*/ 19 h 70"/>
                  <a:gd name="T40" fmla="*/ 22 w 83"/>
                  <a:gd name="T41" fmla="*/ 20 h 70"/>
                  <a:gd name="T42" fmla="*/ 2 w 83"/>
                  <a:gd name="T43" fmla="*/ 6 h 70"/>
                  <a:gd name="T44" fmla="*/ 0 w 83"/>
                  <a:gd name="T45" fmla="*/ 0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83" h="70">
                    <a:moveTo>
                      <a:pt x="42" y="57"/>
                    </a:moveTo>
                    <a:cubicBezTo>
                      <a:pt x="42" y="57"/>
                      <a:pt x="42" y="57"/>
                      <a:pt x="42" y="57"/>
                    </a:cubicBezTo>
                    <a:cubicBezTo>
                      <a:pt x="52" y="65"/>
                      <a:pt x="64" y="70"/>
                      <a:pt x="77" y="70"/>
                    </a:cubicBezTo>
                    <a:cubicBezTo>
                      <a:pt x="79" y="70"/>
                      <a:pt x="80" y="70"/>
                      <a:pt x="82" y="70"/>
                    </a:cubicBezTo>
                    <a:cubicBezTo>
                      <a:pt x="83" y="69"/>
                      <a:pt x="83" y="69"/>
                      <a:pt x="83" y="69"/>
                    </a:cubicBezTo>
                    <a:cubicBezTo>
                      <a:pt x="83" y="69"/>
                      <a:pt x="83" y="69"/>
                      <a:pt x="83" y="69"/>
                    </a:cubicBezTo>
                    <a:cubicBezTo>
                      <a:pt x="83" y="69"/>
                      <a:pt x="83" y="69"/>
                      <a:pt x="83" y="69"/>
                    </a:cubicBezTo>
                    <a:cubicBezTo>
                      <a:pt x="82" y="70"/>
                      <a:pt x="82" y="70"/>
                      <a:pt x="82" y="70"/>
                    </a:cubicBezTo>
                    <a:cubicBezTo>
                      <a:pt x="80" y="70"/>
                      <a:pt x="79" y="70"/>
                      <a:pt x="77" y="70"/>
                    </a:cubicBezTo>
                    <a:cubicBezTo>
                      <a:pt x="64" y="70"/>
                      <a:pt x="52" y="65"/>
                      <a:pt x="42" y="57"/>
                    </a:cubicBezTo>
                    <a:moveTo>
                      <a:pt x="0" y="0"/>
                    </a:moveTo>
                    <a:cubicBezTo>
                      <a:pt x="0" y="2"/>
                      <a:pt x="1" y="4"/>
                      <a:pt x="2" y="6"/>
                    </a:cubicBezTo>
                    <a:cubicBezTo>
                      <a:pt x="5" y="15"/>
                      <a:pt x="13" y="20"/>
                      <a:pt x="22" y="20"/>
                    </a:cubicBezTo>
                    <a:cubicBezTo>
                      <a:pt x="23" y="20"/>
                      <a:pt x="23" y="20"/>
                      <a:pt x="24" y="19"/>
                    </a:cubicBezTo>
                    <a:cubicBezTo>
                      <a:pt x="24" y="26"/>
                      <a:pt x="26" y="32"/>
                      <a:pt x="28" y="38"/>
                    </a:cubicBezTo>
                    <a:cubicBezTo>
                      <a:pt x="30" y="42"/>
                      <a:pt x="32" y="45"/>
                      <a:pt x="34" y="48"/>
                    </a:cubicBezTo>
                    <a:cubicBezTo>
                      <a:pt x="34" y="48"/>
                      <a:pt x="34" y="48"/>
                      <a:pt x="34" y="48"/>
                    </a:cubicBezTo>
                    <a:cubicBezTo>
                      <a:pt x="32" y="45"/>
                      <a:pt x="30" y="42"/>
                      <a:pt x="28" y="38"/>
                    </a:cubicBezTo>
                    <a:cubicBezTo>
                      <a:pt x="26" y="32"/>
                      <a:pt x="24" y="26"/>
                      <a:pt x="24" y="20"/>
                    </a:cubicBezTo>
                    <a:cubicBezTo>
                      <a:pt x="24" y="20"/>
                      <a:pt x="24" y="19"/>
                      <a:pt x="24" y="19"/>
                    </a:cubicBezTo>
                    <a:cubicBezTo>
                      <a:pt x="23" y="20"/>
                      <a:pt x="23" y="20"/>
                      <a:pt x="22" y="20"/>
                    </a:cubicBezTo>
                    <a:cubicBezTo>
                      <a:pt x="13" y="20"/>
                      <a:pt x="5" y="15"/>
                      <a:pt x="2" y="6"/>
                    </a:cubicBezTo>
                    <a:cubicBezTo>
                      <a:pt x="1" y="4"/>
                      <a:pt x="0" y="2"/>
                      <a:pt x="0" y="0"/>
                    </a:cubicBezTo>
                  </a:path>
                </a:pathLst>
              </a:custGeom>
              <a:solidFill>
                <a:srgbClr val="00927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24" name="Freeform 183"/>
              <p:cNvSpPr>
                <a:spLocks/>
              </p:cNvSpPr>
              <p:nvPr/>
            </p:nvSpPr>
            <p:spPr bwMode="auto">
              <a:xfrm>
                <a:off x="9859963" y="2674938"/>
                <a:ext cx="28575" cy="31750"/>
              </a:xfrm>
              <a:custGeom>
                <a:avLst/>
                <a:gdLst>
                  <a:gd name="T0" fmla="*/ 0 w 8"/>
                  <a:gd name="T1" fmla="*/ 0 h 9"/>
                  <a:gd name="T2" fmla="*/ 0 w 8"/>
                  <a:gd name="T3" fmla="*/ 0 h 9"/>
                  <a:gd name="T4" fmla="*/ 8 w 8"/>
                  <a:gd name="T5" fmla="*/ 9 h 9"/>
                  <a:gd name="T6" fmla="*/ 8 w 8"/>
                  <a:gd name="T7" fmla="*/ 9 h 9"/>
                  <a:gd name="T8" fmla="*/ 0 w 8"/>
                  <a:gd name="T9" fmla="*/ 0 h 9"/>
                </a:gdLst>
                <a:ahLst/>
                <a:cxnLst>
                  <a:cxn ang="0">
                    <a:pos x="T0" y="T1"/>
                  </a:cxn>
                  <a:cxn ang="0">
                    <a:pos x="T2" y="T3"/>
                  </a:cxn>
                  <a:cxn ang="0">
                    <a:pos x="T4" y="T5"/>
                  </a:cxn>
                  <a:cxn ang="0">
                    <a:pos x="T6" y="T7"/>
                  </a:cxn>
                  <a:cxn ang="0">
                    <a:pos x="T8" y="T9"/>
                  </a:cxn>
                </a:cxnLst>
                <a:rect l="0" t="0" r="r" b="b"/>
                <a:pathLst>
                  <a:path w="8" h="9">
                    <a:moveTo>
                      <a:pt x="0" y="0"/>
                    </a:moveTo>
                    <a:cubicBezTo>
                      <a:pt x="0" y="0"/>
                      <a:pt x="0" y="0"/>
                      <a:pt x="0" y="0"/>
                    </a:cubicBezTo>
                    <a:cubicBezTo>
                      <a:pt x="3" y="3"/>
                      <a:pt x="5" y="6"/>
                      <a:pt x="8" y="9"/>
                    </a:cubicBezTo>
                    <a:cubicBezTo>
                      <a:pt x="8" y="9"/>
                      <a:pt x="8" y="9"/>
                      <a:pt x="8" y="9"/>
                    </a:cubicBezTo>
                    <a:cubicBezTo>
                      <a:pt x="5" y="6"/>
                      <a:pt x="3" y="3"/>
                      <a:pt x="0" y="0"/>
                    </a:cubicBezTo>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25" name="Freeform 184"/>
              <p:cNvSpPr>
                <a:spLocks/>
              </p:cNvSpPr>
              <p:nvPr/>
            </p:nvSpPr>
            <p:spPr bwMode="auto">
              <a:xfrm>
                <a:off x="10034588" y="2749550"/>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path>
                </a:pathLst>
              </a:custGeom>
              <a:solidFill>
                <a:srgbClr val="00927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26" name="Freeform 185"/>
              <p:cNvSpPr>
                <a:spLocks noEditPoints="1"/>
              </p:cNvSpPr>
              <p:nvPr/>
            </p:nvSpPr>
            <p:spPr bwMode="auto">
              <a:xfrm>
                <a:off x="9739313" y="2492375"/>
                <a:ext cx="319088" cy="260350"/>
              </a:xfrm>
              <a:custGeom>
                <a:avLst/>
                <a:gdLst>
                  <a:gd name="T0" fmla="*/ 24 w 90"/>
                  <a:gd name="T1" fmla="*/ 23 h 73"/>
                  <a:gd name="T2" fmla="*/ 28 w 90"/>
                  <a:gd name="T3" fmla="*/ 41 h 73"/>
                  <a:gd name="T4" fmla="*/ 34 w 90"/>
                  <a:gd name="T5" fmla="*/ 51 h 73"/>
                  <a:gd name="T6" fmla="*/ 42 w 90"/>
                  <a:gd name="T7" fmla="*/ 60 h 73"/>
                  <a:gd name="T8" fmla="*/ 77 w 90"/>
                  <a:gd name="T9" fmla="*/ 73 h 73"/>
                  <a:gd name="T10" fmla="*/ 82 w 90"/>
                  <a:gd name="T11" fmla="*/ 73 h 73"/>
                  <a:gd name="T12" fmla="*/ 83 w 90"/>
                  <a:gd name="T13" fmla="*/ 72 h 73"/>
                  <a:gd name="T14" fmla="*/ 83 w 90"/>
                  <a:gd name="T15" fmla="*/ 72 h 73"/>
                  <a:gd name="T16" fmla="*/ 83 w 90"/>
                  <a:gd name="T17" fmla="*/ 72 h 73"/>
                  <a:gd name="T18" fmla="*/ 83 w 90"/>
                  <a:gd name="T19" fmla="*/ 72 h 73"/>
                  <a:gd name="T20" fmla="*/ 88 w 90"/>
                  <a:gd name="T21" fmla="*/ 52 h 73"/>
                  <a:gd name="T22" fmla="*/ 82 w 90"/>
                  <a:gd name="T23" fmla="*/ 65 h 73"/>
                  <a:gd name="T24" fmla="*/ 82 w 90"/>
                  <a:gd name="T25" fmla="*/ 65 h 73"/>
                  <a:gd name="T26" fmla="*/ 81 w 90"/>
                  <a:gd name="T27" fmla="*/ 66 h 73"/>
                  <a:gd name="T28" fmla="*/ 76 w 90"/>
                  <a:gd name="T29" fmla="*/ 66 h 73"/>
                  <a:gd name="T30" fmla="*/ 28 w 90"/>
                  <a:gd name="T31" fmla="*/ 34 h 73"/>
                  <a:gd name="T32" fmla="*/ 24 w 90"/>
                  <a:gd name="T33" fmla="*/ 23 h 73"/>
                  <a:gd name="T34" fmla="*/ 0 w 90"/>
                  <a:gd name="T35" fmla="*/ 0 h 73"/>
                  <a:gd name="T36" fmla="*/ 0 w 90"/>
                  <a:gd name="T37" fmla="*/ 3 h 73"/>
                  <a:gd name="T38" fmla="*/ 2 w 90"/>
                  <a:gd name="T39" fmla="*/ 9 h 73"/>
                  <a:gd name="T40" fmla="*/ 22 w 90"/>
                  <a:gd name="T41" fmla="*/ 23 h 73"/>
                  <a:gd name="T42" fmla="*/ 24 w 90"/>
                  <a:gd name="T43" fmla="*/ 22 h 73"/>
                  <a:gd name="T44" fmla="*/ 23 w 90"/>
                  <a:gd name="T45" fmla="*/ 16 h 73"/>
                  <a:gd name="T46" fmla="*/ 21 w 90"/>
                  <a:gd name="T47" fmla="*/ 16 h 73"/>
                  <a:gd name="T48" fmla="*/ 1 w 90"/>
                  <a:gd name="T49" fmla="*/ 3 h 73"/>
                  <a:gd name="T50" fmla="*/ 0 w 90"/>
                  <a:gd name="T51" fmla="*/ 0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90" h="73">
                    <a:moveTo>
                      <a:pt x="24" y="23"/>
                    </a:moveTo>
                    <a:cubicBezTo>
                      <a:pt x="24" y="29"/>
                      <a:pt x="26" y="35"/>
                      <a:pt x="28" y="41"/>
                    </a:cubicBezTo>
                    <a:cubicBezTo>
                      <a:pt x="30" y="45"/>
                      <a:pt x="32" y="48"/>
                      <a:pt x="34" y="51"/>
                    </a:cubicBezTo>
                    <a:cubicBezTo>
                      <a:pt x="37" y="54"/>
                      <a:pt x="39" y="57"/>
                      <a:pt x="42" y="60"/>
                    </a:cubicBezTo>
                    <a:cubicBezTo>
                      <a:pt x="52" y="68"/>
                      <a:pt x="64" y="73"/>
                      <a:pt x="77" y="73"/>
                    </a:cubicBezTo>
                    <a:cubicBezTo>
                      <a:pt x="79" y="73"/>
                      <a:pt x="80" y="73"/>
                      <a:pt x="82" y="73"/>
                    </a:cubicBezTo>
                    <a:cubicBezTo>
                      <a:pt x="83" y="72"/>
                      <a:pt x="83" y="72"/>
                      <a:pt x="83" y="72"/>
                    </a:cubicBezTo>
                    <a:cubicBezTo>
                      <a:pt x="83" y="72"/>
                      <a:pt x="83" y="72"/>
                      <a:pt x="83" y="72"/>
                    </a:cubicBezTo>
                    <a:cubicBezTo>
                      <a:pt x="83" y="72"/>
                      <a:pt x="83" y="72"/>
                      <a:pt x="83" y="72"/>
                    </a:cubicBezTo>
                    <a:cubicBezTo>
                      <a:pt x="83" y="72"/>
                      <a:pt x="83" y="72"/>
                      <a:pt x="83" y="72"/>
                    </a:cubicBezTo>
                    <a:cubicBezTo>
                      <a:pt x="90" y="67"/>
                      <a:pt x="89" y="57"/>
                      <a:pt x="88" y="52"/>
                    </a:cubicBezTo>
                    <a:cubicBezTo>
                      <a:pt x="88" y="57"/>
                      <a:pt x="87" y="63"/>
                      <a:pt x="82" y="65"/>
                    </a:cubicBezTo>
                    <a:cubicBezTo>
                      <a:pt x="82" y="65"/>
                      <a:pt x="82" y="65"/>
                      <a:pt x="82" y="65"/>
                    </a:cubicBezTo>
                    <a:cubicBezTo>
                      <a:pt x="81" y="66"/>
                      <a:pt x="81" y="66"/>
                      <a:pt x="81" y="66"/>
                    </a:cubicBezTo>
                    <a:cubicBezTo>
                      <a:pt x="80" y="66"/>
                      <a:pt x="78" y="66"/>
                      <a:pt x="76" y="66"/>
                    </a:cubicBezTo>
                    <a:cubicBezTo>
                      <a:pt x="56" y="66"/>
                      <a:pt x="36" y="54"/>
                      <a:pt x="28" y="34"/>
                    </a:cubicBezTo>
                    <a:cubicBezTo>
                      <a:pt x="26" y="30"/>
                      <a:pt x="25" y="26"/>
                      <a:pt x="24" y="23"/>
                    </a:cubicBezTo>
                    <a:moveTo>
                      <a:pt x="0" y="0"/>
                    </a:moveTo>
                    <a:cubicBezTo>
                      <a:pt x="0" y="1"/>
                      <a:pt x="0" y="2"/>
                      <a:pt x="0" y="3"/>
                    </a:cubicBezTo>
                    <a:cubicBezTo>
                      <a:pt x="0" y="5"/>
                      <a:pt x="1" y="7"/>
                      <a:pt x="2" y="9"/>
                    </a:cubicBezTo>
                    <a:cubicBezTo>
                      <a:pt x="5" y="18"/>
                      <a:pt x="13" y="23"/>
                      <a:pt x="22" y="23"/>
                    </a:cubicBezTo>
                    <a:cubicBezTo>
                      <a:pt x="23" y="23"/>
                      <a:pt x="23" y="23"/>
                      <a:pt x="24" y="22"/>
                    </a:cubicBezTo>
                    <a:cubicBezTo>
                      <a:pt x="24" y="20"/>
                      <a:pt x="23" y="18"/>
                      <a:pt x="23" y="16"/>
                    </a:cubicBezTo>
                    <a:cubicBezTo>
                      <a:pt x="23" y="16"/>
                      <a:pt x="22" y="16"/>
                      <a:pt x="21" y="16"/>
                    </a:cubicBezTo>
                    <a:cubicBezTo>
                      <a:pt x="13" y="16"/>
                      <a:pt x="4" y="11"/>
                      <a:pt x="1" y="3"/>
                    </a:cubicBezTo>
                    <a:cubicBezTo>
                      <a:pt x="0" y="2"/>
                      <a:pt x="0" y="1"/>
                      <a:pt x="0" y="0"/>
                    </a:cubicBezTo>
                  </a:path>
                </a:pathLst>
              </a:custGeom>
              <a:solidFill>
                <a:srgbClr val="572C0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27" name="Freeform 186"/>
              <p:cNvSpPr>
                <a:spLocks/>
              </p:cNvSpPr>
              <p:nvPr/>
            </p:nvSpPr>
            <p:spPr bwMode="auto">
              <a:xfrm>
                <a:off x="10190163" y="2628900"/>
                <a:ext cx="42863" cy="66675"/>
              </a:xfrm>
              <a:custGeom>
                <a:avLst/>
                <a:gdLst>
                  <a:gd name="T0" fmla="*/ 12 w 12"/>
                  <a:gd name="T1" fmla="*/ 18 h 19"/>
                  <a:gd name="T2" fmla="*/ 1 w 12"/>
                  <a:gd name="T3" fmla="*/ 11 h 19"/>
                  <a:gd name="T4" fmla="*/ 9 w 12"/>
                  <a:gd name="T5" fmla="*/ 0 h 19"/>
                  <a:gd name="T6" fmla="*/ 12 w 12"/>
                  <a:gd name="T7" fmla="*/ 18 h 19"/>
                </a:gdLst>
                <a:ahLst/>
                <a:cxnLst>
                  <a:cxn ang="0">
                    <a:pos x="T0" y="T1"/>
                  </a:cxn>
                  <a:cxn ang="0">
                    <a:pos x="T2" y="T3"/>
                  </a:cxn>
                  <a:cxn ang="0">
                    <a:pos x="T4" y="T5"/>
                  </a:cxn>
                  <a:cxn ang="0">
                    <a:pos x="T6" y="T7"/>
                  </a:cxn>
                </a:cxnLst>
                <a:rect l="0" t="0" r="r" b="b"/>
                <a:pathLst>
                  <a:path w="12" h="19">
                    <a:moveTo>
                      <a:pt x="12" y="18"/>
                    </a:moveTo>
                    <a:cubicBezTo>
                      <a:pt x="7" y="19"/>
                      <a:pt x="2" y="15"/>
                      <a:pt x="1" y="11"/>
                    </a:cubicBezTo>
                    <a:cubicBezTo>
                      <a:pt x="0" y="6"/>
                      <a:pt x="4" y="1"/>
                      <a:pt x="9" y="0"/>
                    </a:cubicBezTo>
                    <a:lnTo>
                      <a:pt x="12" y="1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28" name="Oval 187"/>
              <p:cNvSpPr>
                <a:spLocks noChangeArrowheads="1"/>
              </p:cNvSpPr>
              <p:nvPr/>
            </p:nvSpPr>
            <p:spPr bwMode="auto">
              <a:xfrm>
                <a:off x="10006013" y="2820988"/>
                <a:ext cx="215900" cy="254000"/>
              </a:xfrm>
              <a:prstGeom prst="ellipse">
                <a:avLst/>
              </a:prstGeom>
              <a:solidFill>
                <a:srgbClr val="054C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29" name="Freeform 188"/>
              <p:cNvSpPr>
                <a:spLocks/>
              </p:cNvSpPr>
              <p:nvPr/>
            </p:nvSpPr>
            <p:spPr bwMode="auto">
              <a:xfrm>
                <a:off x="10140950" y="2546350"/>
                <a:ext cx="31750" cy="28575"/>
              </a:xfrm>
              <a:custGeom>
                <a:avLst/>
                <a:gdLst>
                  <a:gd name="T0" fmla="*/ 6 w 9"/>
                  <a:gd name="T1" fmla="*/ 8 h 8"/>
                  <a:gd name="T2" fmla="*/ 3 w 9"/>
                  <a:gd name="T3" fmla="*/ 7 h 8"/>
                  <a:gd name="T4" fmla="*/ 1 w 9"/>
                  <a:gd name="T5" fmla="*/ 6 h 8"/>
                  <a:gd name="T6" fmla="*/ 2 w 9"/>
                  <a:gd name="T7" fmla="*/ 2 h 8"/>
                  <a:gd name="T8" fmla="*/ 3 w 9"/>
                  <a:gd name="T9" fmla="*/ 1 h 8"/>
                  <a:gd name="T10" fmla="*/ 8 w 9"/>
                  <a:gd name="T11" fmla="*/ 3 h 8"/>
                  <a:gd name="T12" fmla="*/ 6 w 9"/>
                  <a:gd name="T13" fmla="*/ 8 h 8"/>
                </a:gdLst>
                <a:ahLst/>
                <a:cxnLst>
                  <a:cxn ang="0">
                    <a:pos x="T0" y="T1"/>
                  </a:cxn>
                  <a:cxn ang="0">
                    <a:pos x="T2" y="T3"/>
                  </a:cxn>
                  <a:cxn ang="0">
                    <a:pos x="T4" y="T5"/>
                  </a:cxn>
                  <a:cxn ang="0">
                    <a:pos x="T6" y="T7"/>
                  </a:cxn>
                  <a:cxn ang="0">
                    <a:pos x="T8" y="T9"/>
                  </a:cxn>
                  <a:cxn ang="0">
                    <a:pos x="T10" y="T11"/>
                  </a:cxn>
                  <a:cxn ang="0">
                    <a:pos x="T12" y="T13"/>
                  </a:cxn>
                </a:cxnLst>
                <a:rect l="0" t="0" r="r" b="b"/>
                <a:pathLst>
                  <a:path w="9" h="8">
                    <a:moveTo>
                      <a:pt x="6" y="8"/>
                    </a:moveTo>
                    <a:cubicBezTo>
                      <a:pt x="5" y="8"/>
                      <a:pt x="4" y="8"/>
                      <a:pt x="3" y="7"/>
                    </a:cubicBezTo>
                    <a:cubicBezTo>
                      <a:pt x="2" y="7"/>
                      <a:pt x="2" y="7"/>
                      <a:pt x="1" y="6"/>
                    </a:cubicBezTo>
                    <a:cubicBezTo>
                      <a:pt x="0" y="5"/>
                      <a:pt x="1" y="3"/>
                      <a:pt x="2" y="2"/>
                    </a:cubicBezTo>
                    <a:cubicBezTo>
                      <a:pt x="2" y="1"/>
                      <a:pt x="2" y="1"/>
                      <a:pt x="3" y="1"/>
                    </a:cubicBezTo>
                    <a:cubicBezTo>
                      <a:pt x="5" y="0"/>
                      <a:pt x="7" y="1"/>
                      <a:pt x="8" y="3"/>
                    </a:cubicBezTo>
                    <a:cubicBezTo>
                      <a:pt x="9" y="4"/>
                      <a:pt x="8" y="7"/>
                      <a:pt x="6" y="8"/>
                    </a:cubicBezTo>
                  </a:path>
                </a:pathLst>
              </a:custGeom>
              <a:solidFill>
                <a:srgbClr val="1B75B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30" name="Freeform 189"/>
              <p:cNvSpPr>
                <a:spLocks/>
              </p:cNvSpPr>
              <p:nvPr/>
            </p:nvSpPr>
            <p:spPr bwMode="auto">
              <a:xfrm>
                <a:off x="10040938" y="2760663"/>
                <a:ext cx="217488" cy="196850"/>
              </a:xfrm>
              <a:custGeom>
                <a:avLst/>
                <a:gdLst>
                  <a:gd name="T0" fmla="*/ 108 w 137"/>
                  <a:gd name="T1" fmla="*/ 54 h 124"/>
                  <a:gd name="T2" fmla="*/ 0 w 137"/>
                  <a:gd name="T3" fmla="*/ 31 h 124"/>
                  <a:gd name="T4" fmla="*/ 7 w 137"/>
                  <a:gd name="T5" fmla="*/ 0 h 124"/>
                  <a:gd name="T6" fmla="*/ 121 w 137"/>
                  <a:gd name="T7" fmla="*/ 45 h 124"/>
                  <a:gd name="T8" fmla="*/ 137 w 137"/>
                  <a:gd name="T9" fmla="*/ 124 h 124"/>
                  <a:gd name="T10" fmla="*/ 108 w 137"/>
                  <a:gd name="T11" fmla="*/ 54 h 124"/>
                </a:gdLst>
                <a:ahLst/>
                <a:cxnLst>
                  <a:cxn ang="0">
                    <a:pos x="T0" y="T1"/>
                  </a:cxn>
                  <a:cxn ang="0">
                    <a:pos x="T2" y="T3"/>
                  </a:cxn>
                  <a:cxn ang="0">
                    <a:pos x="T4" y="T5"/>
                  </a:cxn>
                  <a:cxn ang="0">
                    <a:pos x="T6" y="T7"/>
                  </a:cxn>
                  <a:cxn ang="0">
                    <a:pos x="T8" y="T9"/>
                  </a:cxn>
                  <a:cxn ang="0">
                    <a:pos x="T10" y="T11"/>
                  </a:cxn>
                </a:cxnLst>
                <a:rect l="0" t="0" r="r" b="b"/>
                <a:pathLst>
                  <a:path w="137" h="124">
                    <a:moveTo>
                      <a:pt x="108" y="54"/>
                    </a:moveTo>
                    <a:lnTo>
                      <a:pt x="0" y="31"/>
                    </a:lnTo>
                    <a:lnTo>
                      <a:pt x="7" y="0"/>
                    </a:lnTo>
                    <a:lnTo>
                      <a:pt x="121" y="45"/>
                    </a:lnTo>
                    <a:lnTo>
                      <a:pt x="137" y="124"/>
                    </a:lnTo>
                    <a:lnTo>
                      <a:pt x="108" y="5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31" name="Freeform 190"/>
              <p:cNvSpPr>
                <a:spLocks/>
              </p:cNvSpPr>
              <p:nvPr/>
            </p:nvSpPr>
            <p:spPr bwMode="auto">
              <a:xfrm>
                <a:off x="10083800" y="2386013"/>
                <a:ext cx="323850" cy="628650"/>
              </a:xfrm>
              <a:custGeom>
                <a:avLst/>
                <a:gdLst>
                  <a:gd name="T0" fmla="*/ 0 w 204"/>
                  <a:gd name="T1" fmla="*/ 303 h 396"/>
                  <a:gd name="T2" fmla="*/ 121 w 204"/>
                  <a:gd name="T3" fmla="*/ 157 h 396"/>
                  <a:gd name="T4" fmla="*/ 170 w 204"/>
                  <a:gd name="T5" fmla="*/ 0 h 396"/>
                  <a:gd name="T6" fmla="*/ 204 w 204"/>
                  <a:gd name="T7" fmla="*/ 13 h 396"/>
                  <a:gd name="T8" fmla="*/ 170 w 204"/>
                  <a:gd name="T9" fmla="*/ 193 h 396"/>
                  <a:gd name="T10" fmla="*/ 31 w 204"/>
                  <a:gd name="T11" fmla="*/ 396 h 396"/>
                  <a:gd name="T12" fmla="*/ 0 w 204"/>
                  <a:gd name="T13" fmla="*/ 303 h 396"/>
                </a:gdLst>
                <a:ahLst/>
                <a:cxnLst>
                  <a:cxn ang="0">
                    <a:pos x="T0" y="T1"/>
                  </a:cxn>
                  <a:cxn ang="0">
                    <a:pos x="T2" y="T3"/>
                  </a:cxn>
                  <a:cxn ang="0">
                    <a:pos x="T4" y="T5"/>
                  </a:cxn>
                  <a:cxn ang="0">
                    <a:pos x="T6" y="T7"/>
                  </a:cxn>
                  <a:cxn ang="0">
                    <a:pos x="T8" y="T9"/>
                  </a:cxn>
                  <a:cxn ang="0">
                    <a:pos x="T10" y="T11"/>
                  </a:cxn>
                  <a:cxn ang="0">
                    <a:pos x="T12" y="T13"/>
                  </a:cxn>
                </a:cxnLst>
                <a:rect l="0" t="0" r="r" b="b"/>
                <a:pathLst>
                  <a:path w="204" h="396">
                    <a:moveTo>
                      <a:pt x="0" y="303"/>
                    </a:moveTo>
                    <a:lnTo>
                      <a:pt x="121" y="157"/>
                    </a:lnTo>
                    <a:lnTo>
                      <a:pt x="170" y="0"/>
                    </a:lnTo>
                    <a:lnTo>
                      <a:pt x="204" y="13"/>
                    </a:lnTo>
                    <a:lnTo>
                      <a:pt x="170" y="193"/>
                    </a:lnTo>
                    <a:lnTo>
                      <a:pt x="31" y="396"/>
                    </a:lnTo>
                    <a:lnTo>
                      <a:pt x="0" y="303"/>
                    </a:lnTo>
                    <a:close/>
                  </a:path>
                </a:pathLst>
              </a:custGeom>
              <a:solidFill>
                <a:srgbClr val="054C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32" name="Freeform 191"/>
              <p:cNvSpPr>
                <a:spLocks/>
              </p:cNvSpPr>
              <p:nvPr/>
            </p:nvSpPr>
            <p:spPr bwMode="auto">
              <a:xfrm>
                <a:off x="10247313" y="2278063"/>
                <a:ext cx="63500" cy="65088"/>
              </a:xfrm>
              <a:custGeom>
                <a:avLst/>
                <a:gdLst>
                  <a:gd name="T0" fmla="*/ 0 w 18"/>
                  <a:gd name="T1" fmla="*/ 5 h 18"/>
                  <a:gd name="T2" fmla="*/ 11 w 18"/>
                  <a:gd name="T3" fmla="*/ 15 h 18"/>
                  <a:gd name="T4" fmla="*/ 16 w 18"/>
                  <a:gd name="T5" fmla="*/ 18 h 18"/>
                  <a:gd name="T6" fmla="*/ 18 w 18"/>
                  <a:gd name="T7" fmla="*/ 10 h 18"/>
                  <a:gd name="T8" fmla="*/ 18 w 18"/>
                  <a:gd name="T9" fmla="*/ 10 h 18"/>
                  <a:gd name="T10" fmla="*/ 13 w 18"/>
                  <a:gd name="T11" fmla="*/ 6 h 18"/>
                  <a:gd name="T12" fmla="*/ 0 w 18"/>
                  <a:gd name="T13" fmla="*/ 5 h 18"/>
                </a:gdLst>
                <a:ahLst/>
                <a:cxnLst>
                  <a:cxn ang="0">
                    <a:pos x="T0" y="T1"/>
                  </a:cxn>
                  <a:cxn ang="0">
                    <a:pos x="T2" y="T3"/>
                  </a:cxn>
                  <a:cxn ang="0">
                    <a:pos x="T4" y="T5"/>
                  </a:cxn>
                  <a:cxn ang="0">
                    <a:pos x="T6" y="T7"/>
                  </a:cxn>
                  <a:cxn ang="0">
                    <a:pos x="T8" y="T9"/>
                  </a:cxn>
                  <a:cxn ang="0">
                    <a:pos x="T10" y="T11"/>
                  </a:cxn>
                  <a:cxn ang="0">
                    <a:pos x="T12" y="T13"/>
                  </a:cxn>
                </a:cxnLst>
                <a:rect l="0" t="0" r="r" b="b"/>
                <a:pathLst>
                  <a:path w="18" h="18">
                    <a:moveTo>
                      <a:pt x="0" y="5"/>
                    </a:moveTo>
                    <a:cubicBezTo>
                      <a:pt x="8" y="7"/>
                      <a:pt x="11" y="15"/>
                      <a:pt x="11" y="15"/>
                    </a:cubicBezTo>
                    <a:cubicBezTo>
                      <a:pt x="16" y="18"/>
                      <a:pt x="16" y="18"/>
                      <a:pt x="16" y="18"/>
                    </a:cubicBezTo>
                    <a:cubicBezTo>
                      <a:pt x="18" y="10"/>
                      <a:pt x="18" y="10"/>
                      <a:pt x="18" y="10"/>
                    </a:cubicBezTo>
                    <a:cubicBezTo>
                      <a:pt x="18" y="10"/>
                      <a:pt x="18" y="10"/>
                      <a:pt x="18" y="10"/>
                    </a:cubicBezTo>
                    <a:cubicBezTo>
                      <a:pt x="17" y="10"/>
                      <a:pt x="15" y="8"/>
                      <a:pt x="13" y="6"/>
                    </a:cubicBezTo>
                    <a:cubicBezTo>
                      <a:pt x="9" y="0"/>
                      <a:pt x="1" y="1"/>
                      <a:pt x="0" y="5"/>
                    </a:cubicBezTo>
                  </a:path>
                </a:pathLst>
              </a:custGeom>
              <a:solidFill>
                <a:srgbClr val="C49A6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33" name="Freeform 192"/>
              <p:cNvSpPr>
                <a:spLocks/>
              </p:cNvSpPr>
              <p:nvPr/>
            </p:nvSpPr>
            <p:spPr bwMode="auto">
              <a:xfrm>
                <a:off x="10247313" y="2286000"/>
                <a:ext cx="63500" cy="57150"/>
              </a:xfrm>
              <a:custGeom>
                <a:avLst/>
                <a:gdLst>
                  <a:gd name="T0" fmla="*/ 6 w 18"/>
                  <a:gd name="T1" fmla="*/ 0 h 16"/>
                  <a:gd name="T2" fmla="*/ 0 w 18"/>
                  <a:gd name="T3" fmla="*/ 3 h 16"/>
                  <a:gd name="T4" fmla="*/ 11 w 18"/>
                  <a:gd name="T5" fmla="*/ 13 h 16"/>
                  <a:gd name="T6" fmla="*/ 16 w 18"/>
                  <a:gd name="T7" fmla="*/ 16 h 16"/>
                  <a:gd name="T8" fmla="*/ 18 w 18"/>
                  <a:gd name="T9" fmla="*/ 8 h 16"/>
                  <a:gd name="T10" fmla="*/ 18 w 18"/>
                  <a:gd name="T11" fmla="*/ 8 h 16"/>
                  <a:gd name="T12" fmla="*/ 18 w 18"/>
                  <a:gd name="T13" fmla="*/ 8 h 16"/>
                  <a:gd name="T14" fmla="*/ 13 w 18"/>
                  <a:gd name="T15" fmla="*/ 4 h 16"/>
                  <a:gd name="T16" fmla="*/ 6 w 18"/>
                  <a:gd name="T17" fmla="*/ 0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8" h="16">
                    <a:moveTo>
                      <a:pt x="6" y="0"/>
                    </a:moveTo>
                    <a:cubicBezTo>
                      <a:pt x="3" y="0"/>
                      <a:pt x="1" y="1"/>
                      <a:pt x="0" y="3"/>
                    </a:cubicBezTo>
                    <a:cubicBezTo>
                      <a:pt x="8" y="5"/>
                      <a:pt x="11" y="13"/>
                      <a:pt x="11" y="13"/>
                    </a:cubicBezTo>
                    <a:cubicBezTo>
                      <a:pt x="16" y="16"/>
                      <a:pt x="16" y="16"/>
                      <a:pt x="16" y="16"/>
                    </a:cubicBezTo>
                    <a:cubicBezTo>
                      <a:pt x="18" y="8"/>
                      <a:pt x="18" y="8"/>
                      <a:pt x="18" y="8"/>
                    </a:cubicBezTo>
                    <a:cubicBezTo>
                      <a:pt x="18" y="8"/>
                      <a:pt x="18" y="8"/>
                      <a:pt x="18" y="8"/>
                    </a:cubicBezTo>
                    <a:cubicBezTo>
                      <a:pt x="18" y="8"/>
                      <a:pt x="18" y="8"/>
                      <a:pt x="18" y="8"/>
                    </a:cubicBezTo>
                    <a:cubicBezTo>
                      <a:pt x="17" y="8"/>
                      <a:pt x="15" y="6"/>
                      <a:pt x="13" y="4"/>
                    </a:cubicBezTo>
                    <a:cubicBezTo>
                      <a:pt x="11" y="1"/>
                      <a:pt x="8" y="0"/>
                      <a:pt x="6" y="0"/>
                    </a:cubicBezTo>
                  </a:path>
                </a:pathLst>
              </a:custGeom>
              <a:solidFill>
                <a:srgbClr val="AB8F6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34" name="Freeform 193"/>
              <p:cNvSpPr>
                <a:spLocks/>
              </p:cNvSpPr>
              <p:nvPr/>
            </p:nvSpPr>
            <p:spPr bwMode="auto">
              <a:xfrm>
                <a:off x="10287000" y="2235200"/>
                <a:ext cx="26988" cy="79375"/>
              </a:xfrm>
              <a:custGeom>
                <a:avLst/>
                <a:gdLst>
                  <a:gd name="T0" fmla="*/ 2 w 8"/>
                  <a:gd name="T1" fmla="*/ 22 h 22"/>
                  <a:gd name="T2" fmla="*/ 0 w 8"/>
                  <a:gd name="T3" fmla="*/ 19 h 22"/>
                  <a:gd name="T4" fmla="*/ 1 w 8"/>
                  <a:gd name="T5" fmla="*/ 3 h 22"/>
                  <a:gd name="T6" fmla="*/ 5 w 8"/>
                  <a:gd name="T7" fmla="*/ 0 h 22"/>
                  <a:gd name="T8" fmla="*/ 8 w 8"/>
                  <a:gd name="T9" fmla="*/ 4 h 22"/>
                  <a:gd name="T10" fmla="*/ 7 w 8"/>
                  <a:gd name="T11" fmla="*/ 19 h 22"/>
                  <a:gd name="T12" fmla="*/ 3 w 8"/>
                  <a:gd name="T13" fmla="*/ 22 h 22"/>
                  <a:gd name="T14" fmla="*/ 2 w 8"/>
                  <a:gd name="T15" fmla="*/ 22 h 2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 h="22">
                    <a:moveTo>
                      <a:pt x="2" y="22"/>
                    </a:moveTo>
                    <a:cubicBezTo>
                      <a:pt x="1" y="22"/>
                      <a:pt x="0" y="20"/>
                      <a:pt x="0" y="19"/>
                    </a:cubicBezTo>
                    <a:cubicBezTo>
                      <a:pt x="1" y="3"/>
                      <a:pt x="1" y="3"/>
                      <a:pt x="1" y="3"/>
                    </a:cubicBezTo>
                    <a:cubicBezTo>
                      <a:pt x="1" y="1"/>
                      <a:pt x="3" y="0"/>
                      <a:pt x="5" y="0"/>
                    </a:cubicBezTo>
                    <a:cubicBezTo>
                      <a:pt x="7" y="0"/>
                      <a:pt x="8" y="2"/>
                      <a:pt x="8" y="4"/>
                    </a:cubicBezTo>
                    <a:cubicBezTo>
                      <a:pt x="7" y="19"/>
                      <a:pt x="7" y="19"/>
                      <a:pt x="7" y="19"/>
                    </a:cubicBezTo>
                    <a:cubicBezTo>
                      <a:pt x="7" y="21"/>
                      <a:pt x="5" y="22"/>
                      <a:pt x="3" y="22"/>
                    </a:cubicBezTo>
                    <a:cubicBezTo>
                      <a:pt x="2" y="22"/>
                      <a:pt x="2" y="22"/>
                      <a:pt x="2" y="22"/>
                    </a:cubicBezTo>
                  </a:path>
                </a:pathLst>
              </a:custGeom>
              <a:solidFill>
                <a:srgbClr val="C49A6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35" name="Freeform 194"/>
              <p:cNvSpPr>
                <a:spLocks/>
              </p:cNvSpPr>
              <p:nvPr/>
            </p:nvSpPr>
            <p:spPr bwMode="auto">
              <a:xfrm>
                <a:off x="10318750" y="2232025"/>
                <a:ext cx="28575" cy="85725"/>
              </a:xfrm>
              <a:custGeom>
                <a:avLst/>
                <a:gdLst>
                  <a:gd name="T0" fmla="*/ 2 w 8"/>
                  <a:gd name="T1" fmla="*/ 24 h 24"/>
                  <a:gd name="T2" fmla="*/ 0 w 8"/>
                  <a:gd name="T3" fmla="*/ 20 h 24"/>
                  <a:gd name="T4" fmla="*/ 1 w 8"/>
                  <a:gd name="T5" fmla="*/ 3 h 24"/>
                  <a:gd name="T6" fmla="*/ 4 w 8"/>
                  <a:gd name="T7" fmla="*/ 0 h 24"/>
                  <a:gd name="T8" fmla="*/ 8 w 8"/>
                  <a:gd name="T9" fmla="*/ 3 h 24"/>
                  <a:gd name="T10" fmla="*/ 6 w 8"/>
                  <a:gd name="T11" fmla="*/ 21 h 24"/>
                  <a:gd name="T12" fmla="*/ 3 w 8"/>
                  <a:gd name="T13" fmla="*/ 24 h 24"/>
                  <a:gd name="T14" fmla="*/ 2 w 8"/>
                  <a:gd name="T15" fmla="*/ 24 h 2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 h="24">
                    <a:moveTo>
                      <a:pt x="2" y="24"/>
                    </a:moveTo>
                    <a:cubicBezTo>
                      <a:pt x="0" y="23"/>
                      <a:pt x="0" y="22"/>
                      <a:pt x="0" y="20"/>
                    </a:cubicBezTo>
                    <a:cubicBezTo>
                      <a:pt x="1" y="3"/>
                      <a:pt x="1" y="3"/>
                      <a:pt x="1" y="3"/>
                    </a:cubicBezTo>
                    <a:cubicBezTo>
                      <a:pt x="1" y="1"/>
                      <a:pt x="3" y="0"/>
                      <a:pt x="4" y="0"/>
                    </a:cubicBezTo>
                    <a:cubicBezTo>
                      <a:pt x="6" y="0"/>
                      <a:pt x="8" y="1"/>
                      <a:pt x="8" y="3"/>
                    </a:cubicBezTo>
                    <a:cubicBezTo>
                      <a:pt x="6" y="21"/>
                      <a:pt x="6" y="21"/>
                      <a:pt x="6" y="21"/>
                    </a:cubicBezTo>
                    <a:cubicBezTo>
                      <a:pt x="6" y="23"/>
                      <a:pt x="5" y="24"/>
                      <a:pt x="3" y="24"/>
                    </a:cubicBezTo>
                    <a:cubicBezTo>
                      <a:pt x="2" y="24"/>
                      <a:pt x="2" y="24"/>
                      <a:pt x="2" y="24"/>
                    </a:cubicBezTo>
                  </a:path>
                </a:pathLst>
              </a:custGeom>
              <a:solidFill>
                <a:srgbClr val="C49A6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36" name="Freeform 195"/>
              <p:cNvSpPr>
                <a:spLocks/>
              </p:cNvSpPr>
              <p:nvPr/>
            </p:nvSpPr>
            <p:spPr bwMode="auto">
              <a:xfrm>
                <a:off x="10347325" y="2238375"/>
                <a:ext cx="31750" cy="82550"/>
              </a:xfrm>
              <a:custGeom>
                <a:avLst/>
                <a:gdLst>
                  <a:gd name="T0" fmla="*/ 3 w 9"/>
                  <a:gd name="T1" fmla="*/ 22 h 23"/>
                  <a:gd name="T2" fmla="*/ 1 w 9"/>
                  <a:gd name="T3" fmla="*/ 19 h 23"/>
                  <a:gd name="T4" fmla="*/ 3 w 9"/>
                  <a:gd name="T5" fmla="*/ 3 h 23"/>
                  <a:gd name="T6" fmla="*/ 6 w 9"/>
                  <a:gd name="T7" fmla="*/ 0 h 23"/>
                  <a:gd name="T8" fmla="*/ 9 w 9"/>
                  <a:gd name="T9" fmla="*/ 4 h 23"/>
                  <a:gd name="T10" fmla="*/ 7 w 9"/>
                  <a:gd name="T11" fmla="*/ 20 h 23"/>
                  <a:gd name="T12" fmla="*/ 3 w 9"/>
                  <a:gd name="T13" fmla="*/ 23 h 23"/>
                  <a:gd name="T14" fmla="*/ 3 w 9"/>
                  <a:gd name="T15" fmla="*/ 22 h 2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 h="23">
                    <a:moveTo>
                      <a:pt x="3" y="22"/>
                    </a:moveTo>
                    <a:cubicBezTo>
                      <a:pt x="1" y="22"/>
                      <a:pt x="0" y="20"/>
                      <a:pt x="1" y="19"/>
                    </a:cubicBezTo>
                    <a:cubicBezTo>
                      <a:pt x="3" y="3"/>
                      <a:pt x="3" y="3"/>
                      <a:pt x="3" y="3"/>
                    </a:cubicBezTo>
                    <a:cubicBezTo>
                      <a:pt x="3" y="1"/>
                      <a:pt x="4" y="0"/>
                      <a:pt x="6" y="0"/>
                    </a:cubicBezTo>
                    <a:cubicBezTo>
                      <a:pt x="8" y="1"/>
                      <a:pt x="9" y="2"/>
                      <a:pt x="9" y="4"/>
                    </a:cubicBezTo>
                    <a:cubicBezTo>
                      <a:pt x="7" y="20"/>
                      <a:pt x="7" y="20"/>
                      <a:pt x="7" y="20"/>
                    </a:cubicBezTo>
                    <a:cubicBezTo>
                      <a:pt x="7" y="22"/>
                      <a:pt x="5" y="23"/>
                      <a:pt x="3" y="23"/>
                    </a:cubicBezTo>
                    <a:cubicBezTo>
                      <a:pt x="3" y="22"/>
                      <a:pt x="3" y="22"/>
                      <a:pt x="3" y="22"/>
                    </a:cubicBezTo>
                  </a:path>
                </a:pathLst>
              </a:custGeom>
              <a:solidFill>
                <a:srgbClr val="C49A6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37" name="Freeform 196"/>
              <p:cNvSpPr>
                <a:spLocks/>
              </p:cNvSpPr>
              <p:nvPr/>
            </p:nvSpPr>
            <p:spPr bwMode="auto">
              <a:xfrm>
                <a:off x="10371138" y="2274888"/>
                <a:ext cx="36513" cy="77788"/>
              </a:xfrm>
              <a:custGeom>
                <a:avLst/>
                <a:gdLst>
                  <a:gd name="T0" fmla="*/ 2 w 10"/>
                  <a:gd name="T1" fmla="*/ 22 h 22"/>
                  <a:gd name="T2" fmla="*/ 1 w 10"/>
                  <a:gd name="T3" fmla="*/ 18 h 22"/>
                  <a:gd name="T4" fmla="*/ 4 w 10"/>
                  <a:gd name="T5" fmla="*/ 3 h 22"/>
                  <a:gd name="T6" fmla="*/ 7 w 10"/>
                  <a:gd name="T7" fmla="*/ 0 h 22"/>
                  <a:gd name="T8" fmla="*/ 10 w 10"/>
                  <a:gd name="T9" fmla="*/ 4 h 22"/>
                  <a:gd name="T10" fmla="*/ 7 w 10"/>
                  <a:gd name="T11" fmla="*/ 19 h 22"/>
                  <a:gd name="T12" fmla="*/ 3 w 10"/>
                  <a:gd name="T13" fmla="*/ 22 h 22"/>
                  <a:gd name="T14" fmla="*/ 2 w 10"/>
                  <a:gd name="T15" fmla="*/ 22 h 2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 h="22">
                    <a:moveTo>
                      <a:pt x="2" y="22"/>
                    </a:moveTo>
                    <a:cubicBezTo>
                      <a:pt x="1" y="21"/>
                      <a:pt x="0" y="20"/>
                      <a:pt x="1" y="18"/>
                    </a:cubicBezTo>
                    <a:cubicBezTo>
                      <a:pt x="4" y="3"/>
                      <a:pt x="4" y="3"/>
                      <a:pt x="4" y="3"/>
                    </a:cubicBezTo>
                    <a:cubicBezTo>
                      <a:pt x="4" y="1"/>
                      <a:pt x="6" y="0"/>
                      <a:pt x="7" y="0"/>
                    </a:cubicBezTo>
                    <a:cubicBezTo>
                      <a:pt x="9" y="0"/>
                      <a:pt x="10" y="2"/>
                      <a:pt x="10" y="4"/>
                    </a:cubicBezTo>
                    <a:cubicBezTo>
                      <a:pt x="7" y="19"/>
                      <a:pt x="7" y="19"/>
                      <a:pt x="7" y="19"/>
                    </a:cubicBezTo>
                    <a:cubicBezTo>
                      <a:pt x="7" y="21"/>
                      <a:pt x="5" y="22"/>
                      <a:pt x="3" y="22"/>
                    </a:cubicBezTo>
                    <a:cubicBezTo>
                      <a:pt x="2" y="22"/>
                      <a:pt x="2" y="22"/>
                      <a:pt x="2" y="22"/>
                    </a:cubicBezTo>
                  </a:path>
                </a:pathLst>
              </a:custGeom>
              <a:solidFill>
                <a:srgbClr val="C49A6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38" name="Freeform 197"/>
              <p:cNvSpPr>
                <a:spLocks/>
              </p:cNvSpPr>
              <p:nvPr/>
            </p:nvSpPr>
            <p:spPr bwMode="auto">
              <a:xfrm>
                <a:off x="10287000" y="2295525"/>
                <a:ext cx="130175" cy="128588"/>
              </a:xfrm>
              <a:custGeom>
                <a:avLst/>
                <a:gdLst>
                  <a:gd name="T0" fmla="*/ 1 w 37"/>
                  <a:gd name="T1" fmla="*/ 2 h 36"/>
                  <a:gd name="T2" fmla="*/ 30 w 37"/>
                  <a:gd name="T3" fmla="*/ 35 h 36"/>
                  <a:gd name="T4" fmla="*/ 37 w 37"/>
                  <a:gd name="T5" fmla="*/ 22 h 36"/>
                  <a:gd name="T6" fmla="*/ 32 w 37"/>
                  <a:gd name="T7" fmla="*/ 5 h 36"/>
                  <a:gd name="T8" fmla="*/ 1 w 37"/>
                  <a:gd name="T9" fmla="*/ 0 h 36"/>
                  <a:gd name="T10" fmla="*/ 1 w 37"/>
                  <a:gd name="T11" fmla="*/ 2 h 36"/>
                </a:gdLst>
                <a:ahLst/>
                <a:cxnLst>
                  <a:cxn ang="0">
                    <a:pos x="T0" y="T1"/>
                  </a:cxn>
                  <a:cxn ang="0">
                    <a:pos x="T2" y="T3"/>
                  </a:cxn>
                  <a:cxn ang="0">
                    <a:pos x="T4" y="T5"/>
                  </a:cxn>
                  <a:cxn ang="0">
                    <a:pos x="T6" y="T7"/>
                  </a:cxn>
                  <a:cxn ang="0">
                    <a:pos x="T8" y="T9"/>
                  </a:cxn>
                  <a:cxn ang="0">
                    <a:pos x="T10" y="T11"/>
                  </a:cxn>
                </a:cxnLst>
                <a:rect l="0" t="0" r="r" b="b"/>
                <a:pathLst>
                  <a:path w="37" h="36">
                    <a:moveTo>
                      <a:pt x="1" y="2"/>
                    </a:moveTo>
                    <a:cubicBezTo>
                      <a:pt x="2" y="8"/>
                      <a:pt x="10" y="33"/>
                      <a:pt x="30" y="35"/>
                    </a:cubicBezTo>
                    <a:cubicBezTo>
                      <a:pt x="36" y="36"/>
                      <a:pt x="37" y="30"/>
                      <a:pt x="37" y="22"/>
                    </a:cubicBezTo>
                    <a:cubicBezTo>
                      <a:pt x="37" y="14"/>
                      <a:pt x="32" y="5"/>
                      <a:pt x="32" y="5"/>
                    </a:cubicBezTo>
                    <a:cubicBezTo>
                      <a:pt x="1" y="0"/>
                      <a:pt x="1" y="0"/>
                      <a:pt x="1" y="0"/>
                    </a:cubicBezTo>
                    <a:cubicBezTo>
                      <a:pt x="1" y="0"/>
                      <a:pt x="0" y="1"/>
                      <a:pt x="1" y="2"/>
                    </a:cubicBezTo>
                  </a:path>
                </a:pathLst>
              </a:custGeom>
              <a:solidFill>
                <a:srgbClr val="C49A6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39" name="Freeform 198"/>
              <p:cNvSpPr>
                <a:spLocks/>
              </p:cNvSpPr>
              <p:nvPr/>
            </p:nvSpPr>
            <p:spPr bwMode="auto">
              <a:xfrm>
                <a:off x="7791450" y="2374900"/>
                <a:ext cx="53975" cy="74613"/>
              </a:xfrm>
              <a:custGeom>
                <a:avLst/>
                <a:gdLst>
                  <a:gd name="T0" fmla="*/ 15 w 15"/>
                  <a:gd name="T1" fmla="*/ 4 h 21"/>
                  <a:gd name="T2" fmla="*/ 9 w 15"/>
                  <a:gd name="T3" fmla="*/ 17 h 21"/>
                  <a:gd name="T4" fmla="*/ 5 w 15"/>
                  <a:gd name="T5" fmla="*/ 21 h 21"/>
                  <a:gd name="T6" fmla="*/ 0 w 15"/>
                  <a:gd name="T7" fmla="*/ 14 h 21"/>
                  <a:gd name="T8" fmla="*/ 1 w 15"/>
                  <a:gd name="T9" fmla="*/ 14 h 21"/>
                  <a:gd name="T10" fmla="*/ 4 w 15"/>
                  <a:gd name="T11" fmla="*/ 9 h 21"/>
                  <a:gd name="T12" fmla="*/ 15 w 15"/>
                  <a:gd name="T13" fmla="*/ 4 h 21"/>
                </a:gdLst>
                <a:ahLst/>
                <a:cxnLst>
                  <a:cxn ang="0">
                    <a:pos x="T0" y="T1"/>
                  </a:cxn>
                  <a:cxn ang="0">
                    <a:pos x="T2" y="T3"/>
                  </a:cxn>
                  <a:cxn ang="0">
                    <a:pos x="T4" y="T5"/>
                  </a:cxn>
                  <a:cxn ang="0">
                    <a:pos x="T6" y="T7"/>
                  </a:cxn>
                  <a:cxn ang="0">
                    <a:pos x="T8" y="T9"/>
                  </a:cxn>
                  <a:cxn ang="0">
                    <a:pos x="T10" y="T11"/>
                  </a:cxn>
                  <a:cxn ang="0">
                    <a:pos x="T12" y="T13"/>
                  </a:cxn>
                </a:cxnLst>
                <a:rect l="0" t="0" r="r" b="b"/>
                <a:pathLst>
                  <a:path w="15" h="21">
                    <a:moveTo>
                      <a:pt x="15" y="4"/>
                    </a:moveTo>
                    <a:cubicBezTo>
                      <a:pt x="9" y="8"/>
                      <a:pt x="9" y="17"/>
                      <a:pt x="9" y="17"/>
                    </a:cubicBezTo>
                    <a:cubicBezTo>
                      <a:pt x="5" y="21"/>
                      <a:pt x="5" y="21"/>
                      <a:pt x="5" y="21"/>
                    </a:cubicBezTo>
                    <a:cubicBezTo>
                      <a:pt x="0" y="14"/>
                      <a:pt x="0" y="14"/>
                      <a:pt x="0" y="14"/>
                    </a:cubicBezTo>
                    <a:cubicBezTo>
                      <a:pt x="0" y="14"/>
                      <a:pt x="0" y="14"/>
                      <a:pt x="1" y="14"/>
                    </a:cubicBezTo>
                    <a:cubicBezTo>
                      <a:pt x="1" y="14"/>
                      <a:pt x="3" y="11"/>
                      <a:pt x="4" y="9"/>
                    </a:cubicBezTo>
                    <a:cubicBezTo>
                      <a:pt x="5" y="2"/>
                      <a:pt x="13" y="0"/>
                      <a:pt x="15" y="4"/>
                    </a:cubicBezTo>
                  </a:path>
                </a:pathLst>
              </a:custGeom>
              <a:solidFill>
                <a:srgbClr val="C49A6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40" name="Freeform 199"/>
              <p:cNvSpPr>
                <a:spLocks/>
              </p:cNvSpPr>
              <p:nvPr/>
            </p:nvSpPr>
            <p:spPr bwMode="auto">
              <a:xfrm>
                <a:off x="7791450" y="2381250"/>
                <a:ext cx="53975" cy="68263"/>
              </a:xfrm>
              <a:custGeom>
                <a:avLst/>
                <a:gdLst>
                  <a:gd name="T0" fmla="*/ 12 w 15"/>
                  <a:gd name="T1" fmla="*/ 0 h 19"/>
                  <a:gd name="T2" fmla="*/ 4 w 15"/>
                  <a:gd name="T3" fmla="*/ 7 h 19"/>
                  <a:gd name="T4" fmla="*/ 1 w 15"/>
                  <a:gd name="T5" fmla="*/ 12 h 19"/>
                  <a:gd name="T6" fmla="*/ 0 w 15"/>
                  <a:gd name="T7" fmla="*/ 12 h 19"/>
                  <a:gd name="T8" fmla="*/ 5 w 15"/>
                  <a:gd name="T9" fmla="*/ 19 h 19"/>
                  <a:gd name="T10" fmla="*/ 9 w 15"/>
                  <a:gd name="T11" fmla="*/ 15 h 19"/>
                  <a:gd name="T12" fmla="*/ 9 w 15"/>
                  <a:gd name="T13" fmla="*/ 15 h 19"/>
                  <a:gd name="T14" fmla="*/ 15 w 15"/>
                  <a:gd name="T15" fmla="*/ 2 h 19"/>
                  <a:gd name="T16" fmla="*/ 12 w 15"/>
                  <a:gd name="T17" fmla="*/ 0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 h="19">
                    <a:moveTo>
                      <a:pt x="12" y="0"/>
                    </a:moveTo>
                    <a:cubicBezTo>
                      <a:pt x="9" y="0"/>
                      <a:pt x="5" y="2"/>
                      <a:pt x="4" y="7"/>
                    </a:cubicBezTo>
                    <a:cubicBezTo>
                      <a:pt x="3" y="9"/>
                      <a:pt x="1" y="12"/>
                      <a:pt x="1" y="12"/>
                    </a:cubicBezTo>
                    <a:cubicBezTo>
                      <a:pt x="0" y="12"/>
                      <a:pt x="0" y="12"/>
                      <a:pt x="0" y="12"/>
                    </a:cubicBezTo>
                    <a:cubicBezTo>
                      <a:pt x="5" y="19"/>
                      <a:pt x="5" y="19"/>
                      <a:pt x="5" y="19"/>
                    </a:cubicBezTo>
                    <a:cubicBezTo>
                      <a:pt x="9" y="15"/>
                      <a:pt x="9" y="15"/>
                      <a:pt x="9" y="15"/>
                    </a:cubicBezTo>
                    <a:cubicBezTo>
                      <a:pt x="9" y="15"/>
                      <a:pt x="9" y="15"/>
                      <a:pt x="9" y="15"/>
                    </a:cubicBezTo>
                    <a:cubicBezTo>
                      <a:pt x="9" y="15"/>
                      <a:pt x="9" y="6"/>
                      <a:pt x="15" y="2"/>
                    </a:cubicBezTo>
                    <a:cubicBezTo>
                      <a:pt x="15" y="1"/>
                      <a:pt x="13" y="0"/>
                      <a:pt x="12" y="0"/>
                    </a:cubicBezTo>
                  </a:path>
                </a:pathLst>
              </a:custGeom>
              <a:solidFill>
                <a:srgbClr val="AB8F6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41" name="Freeform 200"/>
              <p:cNvSpPr>
                <a:spLocks/>
              </p:cNvSpPr>
              <p:nvPr/>
            </p:nvSpPr>
            <p:spPr bwMode="auto">
              <a:xfrm>
                <a:off x="7535863" y="2178050"/>
                <a:ext cx="376238" cy="388938"/>
              </a:xfrm>
              <a:custGeom>
                <a:avLst/>
                <a:gdLst>
                  <a:gd name="T0" fmla="*/ 55 w 106"/>
                  <a:gd name="T1" fmla="*/ 109 h 109"/>
                  <a:gd name="T2" fmla="*/ 0 w 106"/>
                  <a:gd name="T3" fmla="*/ 65 h 109"/>
                  <a:gd name="T4" fmla="*/ 52 w 106"/>
                  <a:gd name="T5" fmla="*/ 0 h 109"/>
                  <a:gd name="T6" fmla="*/ 106 w 106"/>
                  <a:gd name="T7" fmla="*/ 44 h 109"/>
                  <a:gd name="T8" fmla="*/ 55 w 106"/>
                  <a:gd name="T9" fmla="*/ 109 h 109"/>
                </a:gdLst>
                <a:ahLst/>
                <a:cxnLst>
                  <a:cxn ang="0">
                    <a:pos x="T0" y="T1"/>
                  </a:cxn>
                  <a:cxn ang="0">
                    <a:pos x="T2" y="T3"/>
                  </a:cxn>
                  <a:cxn ang="0">
                    <a:pos x="T4" y="T5"/>
                  </a:cxn>
                  <a:cxn ang="0">
                    <a:pos x="T6" y="T7"/>
                  </a:cxn>
                  <a:cxn ang="0">
                    <a:pos x="T8" y="T9"/>
                  </a:cxn>
                </a:cxnLst>
                <a:rect l="0" t="0" r="r" b="b"/>
                <a:pathLst>
                  <a:path w="106" h="109">
                    <a:moveTo>
                      <a:pt x="55" y="109"/>
                    </a:moveTo>
                    <a:cubicBezTo>
                      <a:pt x="55" y="109"/>
                      <a:pt x="16" y="93"/>
                      <a:pt x="0" y="65"/>
                    </a:cubicBezTo>
                    <a:cubicBezTo>
                      <a:pt x="8" y="37"/>
                      <a:pt x="52" y="0"/>
                      <a:pt x="52" y="0"/>
                    </a:cubicBezTo>
                    <a:cubicBezTo>
                      <a:pt x="52" y="0"/>
                      <a:pt x="76" y="1"/>
                      <a:pt x="106" y="44"/>
                    </a:cubicBezTo>
                    <a:cubicBezTo>
                      <a:pt x="67" y="54"/>
                      <a:pt x="55" y="109"/>
                      <a:pt x="55" y="109"/>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42" name="Freeform 201"/>
              <p:cNvSpPr>
                <a:spLocks/>
              </p:cNvSpPr>
              <p:nvPr/>
            </p:nvSpPr>
            <p:spPr bwMode="auto">
              <a:xfrm>
                <a:off x="8142288" y="2357438"/>
                <a:ext cx="163513" cy="660400"/>
              </a:xfrm>
              <a:custGeom>
                <a:avLst/>
                <a:gdLst>
                  <a:gd name="T0" fmla="*/ 88 w 103"/>
                  <a:gd name="T1" fmla="*/ 355 h 416"/>
                  <a:gd name="T2" fmla="*/ 61 w 103"/>
                  <a:gd name="T3" fmla="*/ 166 h 416"/>
                  <a:gd name="T4" fmla="*/ 103 w 103"/>
                  <a:gd name="T5" fmla="*/ 6 h 416"/>
                  <a:gd name="T6" fmla="*/ 65 w 103"/>
                  <a:gd name="T7" fmla="*/ 0 h 416"/>
                  <a:gd name="T8" fmla="*/ 0 w 103"/>
                  <a:gd name="T9" fmla="*/ 173 h 416"/>
                  <a:gd name="T10" fmla="*/ 14 w 103"/>
                  <a:gd name="T11" fmla="*/ 416 h 416"/>
                  <a:gd name="T12" fmla="*/ 88 w 103"/>
                  <a:gd name="T13" fmla="*/ 355 h 416"/>
                </a:gdLst>
                <a:ahLst/>
                <a:cxnLst>
                  <a:cxn ang="0">
                    <a:pos x="T0" y="T1"/>
                  </a:cxn>
                  <a:cxn ang="0">
                    <a:pos x="T2" y="T3"/>
                  </a:cxn>
                  <a:cxn ang="0">
                    <a:pos x="T4" y="T5"/>
                  </a:cxn>
                  <a:cxn ang="0">
                    <a:pos x="T6" y="T7"/>
                  </a:cxn>
                  <a:cxn ang="0">
                    <a:pos x="T8" y="T9"/>
                  </a:cxn>
                  <a:cxn ang="0">
                    <a:pos x="T10" y="T11"/>
                  </a:cxn>
                  <a:cxn ang="0">
                    <a:pos x="T12" y="T13"/>
                  </a:cxn>
                </a:cxnLst>
                <a:rect l="0" t="0" r="r" b="b"/>
                <a:pathLst>
                  <a:path w="103" h="416">
                    <a:moveTo>
                      <a:pt x="88" y="355"/>
                    </a:moveTo>
                    <a:lnTo>
                      <a:pt x="61" y="166"/>
                    </a:lnTo>
                    <a:lnTo>
                      <a:pt x="103" y="6"/>
                    </a:lnTo>
                    <a:lnTo>
                      <a:pt x="65" y="0"/>
                    </a:lnTo>
                    <a:lnTo>
                      <a:pt x="0" y="173"/>
                    </a:lnTo>
                    <a:lnTo>
                      <a:pt x="14" y="416"/>
                    </a:lnTo>
                    <a:lnTo>
                      <a:pt x="88" y="355"/>
                    </a:lnTo>
                    <a:close/>
                  </a:path>
                </a:pathLst>
              </a:custGeom>
              <a:solidFill>
                <a:srgbClr val="C49A6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43" name="Freeform 202"/>
              <p:cNvSpPr>
                <a:spLocks/>
              </p:cNvSpPr>
              <p:nvPr/>
            </p:nvSpPr>
            <p:spPr bwMode="auto">
              <a:xfrm>
                <a:off x="8142288" y="2357438"/>
                <a:ext cx="163513" cy="660400"/>
              </a:xfrm>
              <a:custGeom>
                <a:avLst/>
                <a:gdLst>
                  <a:gd name="T0" fmla="*/ 88 w 103"/>
                  <a:gd name="T1" fmla="*/ 355 h 416"/>
                  <a:gd name="T2" fmla="*/ 61 w 103"/>
                  <a:gd name="T3" fmla="*/ 166 h 416"/>
                  <a:gd name="T4" fmla="*/ 103 w 103"/>
                  <a:gd name="T5" fmla="*/ 6 h 416"/>
                  <a:gd name="T6" fmla="*/ 65 w 103"/>
                  <a:gd name="T7" fmla="*/ 0 h 416"/>
                  <a:gd name="T8" fmla="*/ 0 w 103"/>
                  <a:gd name="T9" fmla="*/ 173 h 416"/>
                  <a:gd name="T10" fmla="*/ 14 w 103"/>
                  <a:gd name="T11" fmla="*/ 416 h 416"/>
                  <a:gd name="T12" fmla="*/ 88 w 103"/>
                  <a:gd name="T13" fmla="*/ 355 h 416"/>
                </a:gdLst>
                <a:ahLst/>
                <a:cxnLst>
                  <a:cxn ang="0">
                    <a:pos x="T0" y="T1"/>
                  </a:cxn>
                  <a:cxn ang="0">
                    <a:pos x="T2" y="T3"/>
                  </a:cxn>
                  <a:cxn ang="0">
                    <a:pos x="T4" y="T5"/>
                  </a:cxn>
                  <a:cxn ang="0">
                    <a:pos x="T6" y="T7"/>
                  </a:cxn>
                  <a:cxn ang="0">
                    <a:pos x="T8" y="T9"/>
                  </a:cxn>
                  <a:cxn ang="0">
                    <a:pos x="T10" y="T11"/>
                  </a:cxn>
                  <a:cxn ang="0">
                    <a:pos x="T12" y="T13"/>
                  </a:cxn>
                </a:cxnLst>
                <a:rect l="0" t="0" r="r" b="b"/>
                <a:pathLst>
                  <a:path w="103" h="416">
                    <a:moveTo>
                      <a:pt x="88" y="355"/>
                    </a:moveTo>
                    <a:lnTo>
                      <a:pt x="61" y="166"/>
                    </a:lnTo>
                    <a:lnTo>
                      <a:pt x="103" y="6"/>
                    </a:lnTo>
                    <a:lnTo>
                      <a:pt x="65" y="0"/>
                    </a:lnTo>
                    <a:lnTo>
                      <a:pt x="0" y="173"/>
                    </a:lnTo>
                    <a:lnTo>
                      <a:pt x="14" y="416"/>
                    </a:lnTo>
                    <a:lnTo>
                      <a:pt x="88" y="355"/>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44" name="Freeform 203"/>
              <p:cNvSpPr>
                <a:spLocks/>
              </p:cNvSpPr>
              <p:nvPr/>
            </p:nvSpPr>
            <p:spPr bwMode="auto">
              <a:xfrm>
                <a:off x="8380413" y="2286000"/>
                <a:ext cx="57150" cy="66675"/>
              </a:xfrm>
              <a:custGeom>
                <a:avLst/>
                <a:gdLst>
                  <a:gd name="T0" fmla="*/ 3 w 16"/>
                  <a:gd name="T1" fmla="*/ 18 h 19"/>
                  <a:gd name="T2" fmla="*/ 6 w 16"/>
                  <a:gd name="T3" fmla="*/ 17 h 19"/>
                  <a:gd name="T4" fmla="*/ 15 w 16"/>
                  <a:gd name="T5" fmla="*/ 5 h 19"/>
                  <a:gd name="T6" fmla="*/ 14 w 16"/>
                  <a:gd name="T7" fmla="*/ 1 h 19"/>
                  <a:gd name="T8" fmla="*/ 10 w 16"/>
                  <a:gd name="T9" fmla="*/ 1 h 19"/>
                  <a:gd name="T10" fmla="*/ 1 w 16"/>
                  <a:gd name="T11" fmla="*/ 14 h 19"/>
                  <a:gd name="T12" fmla="*/ 2 w 16"/>
                  <a:gd name="T13" fmla="*/ 18 h 19"/>
                  <a:gd name="T14" fmla="*/ 3 w 16"/>
                  <a:gd name="T15" fmla="*/ 18 h 1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6" h="19">
                    <a:moveTo>
                      <a:pt x="3" y="18"/>
                    </a:moveTo>
                    <a:cubicBezTo>
                      <a:pt x="4" y="19"/>
                      <a:pt x="6" y="18"/>
                      <a:pt x="6" y="17"/>
                    </a:cubicBezTo>
                    <a:cubicBezTo>
                      <a:pt x="15" y="5"/>
                      <a:pt x="15" y="5"/>
                      <a:pt x="15" y="5"/>
                    </a:cubicBezTo>
                    <a:cubicBezTo>
                      <a:pt x="16" y="4"/>
                      <a:pt x="16" y="2"/>
                      <a:pt x="14" y="1"/>
                    </a:cubicBezTo>
                    <a:cubicBezTo>
                      <a:pt x="13" y="0"/>
                      <a:pt x="11" y="0"/>
                      <a:pt x="10" y="1"/>
                    </a:cubicBezTo>
                    <a:cubicBezTo>
                      <a:pt x="1" y="14"/>
                      <a:pt x="1" y="14"/>
                      <a:pt x="1" y="14"/>
                    </a:cubicBezTo>
                    <a:cubicBezTo>
                      <a:pt x="0" y="15"/>
                      <a:pt x="1" y="17"/>
                      <a:pt x="2" y="18"/>
                    </a:cubicBezTo>
                    <a:cubicBezTo>
                      <a:pt x="3" y="18"/>
                      <a:pt x="3" y="18"/>
                      <a:pt x="3" y="18"/>
                    </a:cubicBezTo>
                  </a:path>
                </a:pathLst>
              </a:custGeom>
              <a:solidFill>
                <a:srgbClr val="C49A6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45" name="Freeform 204"/>
              <p:cNvSpPr>
                <a:spLocks/>
              </p:cNvSpPr>
              <p:nvPr/>
            </p:nvSpPr>
            <p:spPr bwMode="auto">
              <a:xfrm>
                <a:off x="8359775" y="2263775"/>
                <a:ext cx="57150" cy="71438"/>
              </a:xfrm>
              <a:custGeom>
                <a:avLst/>
                <a:gdLst>
                  <a:gd name="T0" fmla="*/ 2 w 16"/>
                  <a:gd name="T1" fmla="*/ 20 h 20"/>
                  <a:gd name="T2" fmla="*/ 6 w 16"/>
                  <a:gd name="T3" fmla="*/ 19 h 20"/>
                  <a:gd name="T4" fmla="*/ 15 w 16"/>
                  <a:gd name="T5" fmla="*/ 5 h 20"/>
                  <a:gd name="T6" fmla="*/ 15 w 16"/>
                  <a:gd name="T7" fmla="*/ 1 h 20"/>
                  <a:gd name="T8" fmla="*/ 10 w 16"/>
                  <a:gd name="T9" fmla="*/ 1 h 20"/>
                  <a:gd name="T10" fmla="*/ 1 w 16"/>
                  <a:gd name="T11" fmla="*/ 15 h 20"/>
                  <a:gd name="T12" fmla="*/ 1 w 16"/>
                  <a:gd name="T13" fmla="*/ 19 h 20"/>
                  <a:gd name="T14" fmla="*/ 2 w 16"/>
                  <a:gd name="T15" fmla="*/ 20 h 2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6" h="20">
                    <a:moveTo>
                      <a:pt x="2" y="20"/>
                    </a:moveTo>
                    <a:cubicBezTo>
                      <a:pt x="3" y="20"/>
                      <a:pt x="5" y="20"/>
                      <a:pt x="6" y="19"/>
                    </a:cubicBezTo>
                    <a:cubicBezTo>
                      <a:pt x="15" y="5"/>
                      <a:pt x="15" y="5"/>
                      <a:pt x="15" y="5"/>
                    </a:cubicBezTo>
                    <a:cubicBezTo>
                      <a:pt x="16" y="4"/>
                      <a:pt x="16" y="2"/>
                      <a:pt x="15" y="1"/>
                    </a:cubicBezTo>
                    <a:cubicBezTo>
                      <a:pt x="13" y="0"/>
                      <a:pt x="11" y="0"/>
                      <a:pt x="10" y="1"/>
                    </a:cubicBezTo>
                    <a:cubicBezTo>
                      <a:pt x="1" y="15"/>
                      <a:pt x="1" y="15"/>
                      <a:pt x="1" y="15"/>
                    </a:cubicBezTo>
                    <a:cubicBezTo>
                      <a:pt x="0" y="16"/>
                      <a:pt x="0" y="18"/>
                      <a:pt x="1" y="19"/>
                    </a:cubicBezTo>
                    <a:cubicBezTo>
                      <a:pt x="2" y="20"/>
                      <a:pt x="2" y="20"/>
                      <a:pt x="2" y="20"/>
                    </a:cubicBezTo>
                  </a:path>
                </a:pathLst>
              </a:custGeom>
              <a:solidFill>
                <a:srgbClr val="C49A6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46" name="Freeform 205"/>
              <p:cNvSpPr>
                <a:spLocks/>
              </p:cNvSpPr>
              <p:nvPr/>
            </p:nvSpPr>
            <p:spPr bwMode="auto">
              <a:xfrm>
                <a:off x="8334375" y="2249488"/>
                <a:ext cx="53975" cy="68263"/>
              </a:xfrm>
              <a:custGeom>
                <a:avLst/>
                <a:gdLst>
                  <a:gd name="T0" fmla="*/ 2 w 15"/>
                  <a:gd name="T1" fmla="*/ 19 h 19"/>
                  <a:gd name="T2" fmla="*/ 6 w 15"/>
                  <a:gd name="T3" fmla="*/ 18 h 19"/>
                  <a:gd name="T4" fmla="*/ 14 w 15"/>
                  <a:gd name="T5" fmla="*/ 5 h 19"/>
                  <a:gd name="T6" fmla="*/ 13 w 15"/>
                  <a:gd name="T7" fmla="*/ 1 h 19"/>
                  <a:gd name="T8" fmla="*/ 8 w 15"/>
                  <a:gd name="T9" fmla="*/ 2 h 19"/>
                  <a:gd name="T10" fmla="*/ 0 w 15"/>
                  <a:gd name="T11" fmla="*/ 14 h 19"/>
                  <a:gd name="T12" fmla="*/ 2 w 15"/>
                  <a:gd name="T13" fmla="*/ 19 h 19"/>
                  <a:gd name="T14" fmla="*/ 2 w 15"/>
                  <a:gd name="T15" fmla="*/ 19 h 1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 h="19">
                    <a:moveTo>
                      <a:pt x="2" y="19"/>
                    </a:moveTo>
                    <a:cubicBezTo>
                      <a:pt x="4" y="19"/>
                      <a:pt x="5" y="19"/>
                      <a:pt x="6" y="18"/>
                    </a:cubicBezTo>
                    <a:cubicBezTo>
                      <a:pt x="14" y="5"/>
                      <a:pt x="14" y="5"/>
                      <a:pt x="14" y="5"/>
                    </a:cubicBezTo>
                    <a:cubicBezTo>
                      <a:pt x="15" y="3"/>
                      <a:pt x="14" y="2"/>
                      <a:pt x="13" y="1"/>
                    </a:cubicBezTo>
                    <a:cubicBezTo>
                      <a:pt x="11" y="0"/>
                      <a:pt x="9" y="0"/>
                      <a:pt x="8" y="2"/>
                    </a:cubicBezTo>
                    <a:cubicBezTo>
                      <a:pt x="0" y="14"/>
                      <a:pt x="0" y="14"/>
                      <a:pt x="0" y="14"/>
                    </a:cubicBezTo>
                    <a:cubicBezTo>
                      <a:pt x="0" y="16"/>
                      <a:pt x="0" y="18"/>
                      <a:pt x="2" y="19"/>
                    </a:cubicBezTo>
                    <a:cubicBezTo>
                      <a:pt x="2" y="19"/>
                      <a:pt x="2" y="19"/>
                      <a:pt x="2" y="19"/>
                    </a:cubicBezTo>
                  </a:path>
                </a:pathLst>
              </a:custGeom>
              <a:solidFill>
                <a:srgbClr val="C49A6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47" name="Freeform 206"/>
              <p:cNvSpPr>
                <a:spLocks/>
              </p:cNvSpPr>
              <p:nvPr/>
            </p:nvSpPr>
            <p:spPr bwMode="auto">
              <a:xfrm>
                <a:off x="8296275" y="2257425"/>
                <a:ext cx="49213" cy="71438"/>
              </a:xfrm>
              <a:custGeom>
                <a:avLst/>
                <a:gdLst>
                  <a:gd name="T0" fmla="*/ 3 w 14"/>
                  <a:gd name="T1" fmla="*/ 20 h 20"/>
                  <a:gd name="T2" fmla="*/ 6 w 14"/>
                  <a:gd name="T3" fmla="*/ 18 h 20"/>
                  <a:gd name="T4" fmla="*/ 13 w 14"/>
                  <a:gd name="T5" fmla="*/ 5 h 20"/>
                  <a:gd name="T6" fmla="*/ 12 w 14"/>
                  <a:gd name="T7" fmla="*/ 1 h 20"/>
                  <a:gd name="T8" fmla="*/ 8 w 14"/>
                  <a:gd name="T9" fmla="*/ 2 h 20"/>
                  <a:gd name="T10" fmla="*/ 1 w 14"/>
                  <a:gd name="T11" fmla="*/ 15 h 20"/>
                  <a:gd name="T12" fmla="*/ 2 w 14"/>
                  <a:gd name="T13" fmla="*/ 20 h 20"/>
                  <a:gd name="T14" fmla="*/ 3 w 14"/>
                  <a:gd name="T15" fmla="*/ 20 h 2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4" h="20">
                    <a:moveTo>
                      <a:pt x="3" y="20"/>
                    </a:moveTo>
                    <a:cubicBezTo>
                      <a:pt x="4" y="20"/>
                      <a:pt x="5" y="20"/>
                      <a:pt x="6" y="18"/>
                    </a:cubicBezTo>
                    <a:cubicBezTo>
                      <a:pt x="13" y="5"/>
                      <a:pt x="13" y="5"/>
                      <a:pt x="13" y="5"/>
                    </a:cubicBezTo>
                    <a:cubicBezTo>
                      <a:pt x="14" y="4"/>
                      <a:pt x="13" y="2"/>
                      <a:pt x="12" y="1"/>
                    </a:cubicBezTo>
                    <a:cubicBezTo>
                      <a:pt x="10" y="0"/>
                      <a:pt x="8" y="1"/>
                      <a:pt x="8" y="2"/>
                    </a:cubicBezTo>
                    <a:cubicBezTo>
                      <a:pt x="1" y="15"/>
                      <a:pt x="1" y="15"/>
                      <a:pt x="1" y="15"/>
                    </a:cubicBezTo>
                    <a:cubicBezTo>
                      <a:pt x="0" y="17"/>
                      <a:pt x="0" y="19"/>
                      <a:pt x="2" y="20"/>
                    </a:cubicBezTo>
                    <a:cubicBezTo>
                      <a:pt x="3" y="20"/>
                      <a:pt x="3" y="20"/>
                      <a:pt x="3" y="20"/>
                    </a:cubicBezTo>
                  </a:path>
                </a:pathLst>
              </a:custGeom>
              <a:solidFill>
                <a:srgbClr val="C49A6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48" name="Freeform 207"/>
              <p:cNvSpPr>
                <a:spLocks/>
              </p:cNvSpPr>
              <p:nvPr/>
            </p:nvSpPr>
            <p:spPr bwMode="auto">
              <a:xfrm>
                <a:off x="8239125" y="2286000"/>
                <a:ext cx="166688" cy="120650"/>
              </a:xfrm>
              <a:custGeom>
                <a:avLst/>
                <a:gdLst>
                  <a:gd name="T0" fmla="*/ 46 w 47"/>
                  <a:gd name="T1" fmla="*/ 17 h 34"/>
                  <a:gd name="T2" fmla="*/ 4 w 47"/>
                  <a:gd name="T3" fmla="*/ 24 h 34"/>
                  <a:gd name="T4" fmla="*/ 7 w 47"/>
                  <a:gd name="T5" fmla="*/ 10 h 34"/>
                  <a:gd name="T6" fmla="*/ 21 w 47"/>
                  <a:gd name="T7" fmla="*/ 0 h 34"/>
                  <a:gd name="T8" fmla="*/ 47 w 47"/>
                  <a:gd name="T9" fmla="*/ 16 h 34"/>
                  <a:gd name="T10" fmla="*/ 46 w 47"/>
                  <a:gd name="T11" fmla="*/ 17 h 34"/>
                </a:gdLst>
                <a:ahLst/>
                <a:cxnLst>
                  <a:cxn ang="0">
                    <a:pos x="T0" y="T1"/>
                  </a:cxn>
                  <a:cxn ang="0">
                    <a:pos x="T2" y="T3"/>
                  </a:cxn>
                  <a:cxn ang="0">
                    <a:pos x="T4" y="T5"/>
                  </a:cxn>
                  <a:cxn ang="0">
                    <a:pos x="T6" y="T7"/>
                  </a:cxn>
                  <a:cxn ang="0">
                    <a:pos x="T8" y="T9"/>
                  </a:cxn>
                  <a:cxn ang="0">
                    <a:pos x="T10" y="T11"/>
                  </a:cxn>
                </a:cxnLst>
                <a:rect l="0" t="0" r="r" b="b"/>
                <a:pathLst>
                  <a:path w="47" h="34">
                    <a:moveTo>
                      <a:pt x="46" y="17"/>
                    </a:moveTo>
                    <a:cubicBezTo>
                      <a:pt x="41" y="20"/>
                      <a:pt x="21" y="34"/>
                      <a:pt x="4" y="24"/>
                    </a:cubicBezTo>
                    <a:cubicBezTo>
                      <a:pt x="0" y="21"/>
                      <a:pt x="2" y="16"/>
                      <a:pt x="7" y="10"/>
                    </a:cubicBezTo>
                    <a:cubicBezTo>
                      <a:pt x="11" y="4"/>
                      <a:pt x="21" y="0"/>
                      <a:pt x="21" y="0"/>
                    </a:cubicBezTo>
                    <a:cubicBezTo>
                      <a:pt x="47" y="16"/>
                      <a:pt x="47" y="16"/>
                      <a:pt x="47" y="16"/>
                    </a:cubicBezTo>
                    <a:cubicBezTo>
                      <a:pt x="47" y="16"/>
                      <a:pt x="47" y="17"/>
                      <a:pt x="46" y="17"/>
                    </a:cubicBezTo>
                  </a:path>
                </a:pathLst>
              </a:custGeom>
              <a:solidFill>
                <a:srgbClr val="C49A6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49" name="Freeform 208"/>
              <p:cNvSpPr>
                <a:spLocks noEditPoints="1"/>
              </p:cNvSpPr>
              <p:nvPr/>
            </p:nvSpPr>
            <p:spPr bwMode="auto">
              <a:xfrm>
                <a:off x="8331200" y="2249488"/>
                <a:ext cx="85725" cy="79375"/>
              </a:xfrm>
              <a:custGeom>
                <a:avLst/>
                <a:gdLst>
                  <a:gd name="T0" fmla="*/ 23 w 24"/>
                  <a:gd name="T1" fmla="*/ 9 h 22"/>
                  <a:gd name="T2" fmla="*/ 14 w 24"/>
                  <a:gd name="T3" fmla="*/ 22 h 22"/>
                  <a:gd name="T4" fmla="*/ 14 w 24"/>
                  <a:gd name="T5" fmla="*/ 22 h 22"/>
                  <a:gd name="T6" fmla="*/ 23 w 24"/>
                  <a:gd name="T7" fmla="*/ 9 h 22"/>
                  <a:gd name="T8" fmla="*/ 18 w 24"/>
                  <a:gd name="T9" fmla="*/ 5 h 22"/>
                  <a:gd name="T10" fmla="*/ 18 w 24"/>
                  <a:gd name="T11" fmla="*/ 5 h 22"/>
                  <a:gd name="T12" fmla="*/ 9 w 24"/>
                  <a:gd name="T13" fmla="*/ 19 h 22"/>
                  <a:gd name="T14" fmla="*/ 7 w 24"/>
                  <a:gd name="T15" fmla="*/ 18 h 22"/>
                  <a:gd name="T16" fmla="*/ 11 w 24"/>
                  <a:gd name="T17" fmla="*/ 11 h 22"/>
                  <a:gd name="T18" fmla="*/ 7 w 24"/>
                  <a:gd name="T19" fmla="*/ 18 h 22"/>
                  <a:gd name="T20" fmla="*/ 9 w 24"/>
                  <a:gd name="T21" fmla="*/ 19 h 22"/>
                  <a:gd name="T22" fmla="*/ 18 w 24"/>
                  <a:gd name="T23" fmla="*/ 5 h 22"/>
                  <a:gd name="T24" fmla="*/ 18 w 24"/>
                  <a:gd name="T25" fmla="*/ 5 h 22"/>
                  <a:gd name="T26" fmla="*/ 23 w 24"/>
                  <a:gd name="T27" fmla="*/ 5 h 22"/>
                  <a:gd name="T28" fmla="*/ 23 w 24"/>
                  <a:gd name="T29" fmla="*/ 5 h 22"/>
                  <a:gd name="T30" fmla="*/ 24 w 24"/>
                  <a:gd name="T31" fmla="*/ 7 h 22"/>
                  <a:gd name="T32" fmla="*/ 23 w 24"/>
                  <a:gd name="T33" fmla="*/ 5 h 22"/>
                  <a:gd name="T34" fmla="*/ 23 w 24"/>
                  <a:gd name="T35" fmla="*/ 5 h 22"/>
                  <a:gd name="T36" fmla="*/ 21 w 24"/>
                  <a:gd name="T37" fmla="*/ 4 h 22"/>
                  <a:gd name="T38" fmla="*/ 23 w 24"/>
                  <a:gd name="T39" fmla="*/ 5 h 22"/>
                  <a:gd name="T40" fmla="*/ 21 w 24"/>
                  <a:gd name="T41" fmla="*/ 4 h 22"/>
                  <a:gd name="T42" fmla="*/ 21 w 24"/>
                  <a:gd name="T43" fmla="*/ 4 h 22"/>
                  <a:gd name="T44" fmla="*/ 21 w 24"/>
                  <a:gd name="T45" fmla="*/ 4 h 22"/>
                  <a:gd name="T46" fmla="*/ 21 w 24"/>
                  <a:gd name="T47" fmla="*/ 4 h 22"/>
                  <a:gd name="T48" fmla="*/ 21 w 24"/>
                  <a:gd name="T49" fmla="*/ 4 h 22"/>
                  <a:gd name="T50" fmla="*/ 9 w 24"/>
                  <a:gd name="T51" fmla="*/ 2 h 22"/>
                  <a:gd name="T52" fmla="*/ 9 w 24"/>
                  <a:gd name="T53" fmla="*/ 2 h 22"/>
                  <a:gd name="T54" fmla="*/ 2 w 24"/>
                  <a:gd name="T55" fmla="*/ 14 h 22"/>
                  <a:gd name="T56" fmla="*/ 0 w 24"/>
                  <a:gd name="T57" fmla="*/ 13 h 22"/>
                  <a:gd name="T58" fmla="*/ 3 w 24"/>
                  <a:gd name="T59" fmla="*/ 7 h 22"/>
                  <a:gd name="T60" fmla="*/ 0 w 24"/>
                  <a:gd name="T61" fmla="*/ 13 h 22"/>
                  <a:gd name="T62" fmla="*/ 2 w 24"/>
                  <a:gd name="T63" fmla="*/ 14 h 22"/>
                  <a:gd name="T64" fmla="*/ 9 w 24"/>
                  <a:gd name="T65" fmla="*/ 2 h 22"/>
                  <a:gd name="T66" fmla="*/ 9 w 24"/>
                  <a:gd name="T67" fmla="*/ 2 h 22"/>
                  <a:gd name="T68" fmla="*/ 14 w 24"/>
                  <a:gd name="T69" fmla="*/ 1 h 22"/>
                  <a:gd name="T70" fmla="*/ 14 w 24"/>
                  <a:gd name="T71" fmla="*/ 1 h 22"/>
                  <a:gd name="T72" fmla="*/ 14 w 24"/>
                  <a:gd name="T73" fmla="*/ 1 h 22"/>
                  <a:gd name="T74" fmla="*/ 14 w 24"/>
                  <a:gd name="T75" fmla="*/ 1 h 22"/>
                  <a:gd name="T76" fmla="*/ 14 w 24"/>
                  <a:gd name="T77" fmla="*/ 1 h 22"/>
                  <a:gd name="T78" fmla="*/ 12 w 24"/>
                  <a:gd name="T79" fmla="*/ 0 h 22"/>
                  <a:gd name="T80" fmla="*/ 14 w 24"/>
                  <a:gd name="T81" fmla="*/ 1 h 22"/>
                  <a:gd name="T82" fmla="*/ 12 w 24"/>
                  <a:gd name="T83" fmla="*/ 0 h 22"/>
                  <a:gd name="T84" fmla="*/ 12 w 24"/>
                  <a:gd name="T85" fmla="*/ 0 h 22"/>
                  <a:gd name="T86" fmla="*/ 12 w 24"/>
                  <a:gd name="T87" fmla="*/ 0 h 22"/>
                  <a:gd name="T88" fmla="*/ 12 w 24"/>
                  <a:gd name="T89" fmla="*/ 0 h 22"/>
                  <a:gd name="T90" fmla="*/ 12 w 24"/>
                  <a:gd name="T91" fmla="*/ 0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24" h="22">
                    <a:moveTo>
                      <a:pt x="23" y="9"/>
                    </a:moveTo>
                    <a:cubicBezTo>
                      <a:pt x="14" y="22"/>
                      <a:pt x="14" y="22"/>
                      <a:pt x="14" y="22"/>
                    </a:cubicBezTo>
                    <a:cubicBezTo>
                      <a:pt x="14" y="22"/>
                      <a:pt x="14" y="22"/>
                      <a:pt x="14" y="22"/>
                    </a:cubicBezTo>
                    <a:cubicBezTo>
                      <a:pt x="23" y="9"/>
                      <a:pt x="23" y="9"/>
                      <a:pt x="23" y="9"/>
                    </a:cubicBezTo>
                    <a:moveTo>
                      <a:pt x="18" y="5"/>
                    </a:moveTo>
                    <a:cubicBezTo>
                      <a:pt x="18" y="5"/>
                      <a:pt x="18" y="5"/>
                      <a:pt x="18" y="5"/>
                    </a:cubicBezTo>
                    <a:cubicBezTo>
                      <a:pt x="9" y="19"/>
                      <a:pt x="9" y="19"/>
                      <a:pt x="9" y="19"/>
                    </a:cubicBezTo>
                    <a:cubicBezTo>
                      <a:pt x="7" y="18"/>
                      <a:pt x="7" y="18"/>
                      <a:pt x="7" y="18"/>
                    </a:cubicBezTo>
                    <a:cubicBezTo>
                      <a:pt x="11" y="11"/>
                      <a:pt x="11" y="11"/>
                      <a:pt x="11" y="11"/>
                    </a:cubicBezTo>
                    <a:cubicBezTo>
                      <a:pt x="7" y="18"/>
                      <a:pt x="7" y="18"/>
                      <a:pt x="7" y="18"/>
                    </a:cubicBezTo>
                    <a:cubicBezTo>
                      <a:pt x="9" y="19"/>
                      <a:pt x="9" y="19"/>
                      <a:pt x="9" y="19"/>
                    </a:cubicBezTo>
                    <a:cubicBezTo>
                      <a:pt x="18" y="5"/>
                      <a:pt x="18" y="5"/>
                      <a:pt x="18" y="5"/>
                    </a:cubicBezTo>
                    <a:cubicBezTo>
                      <a:pt x="18" y="5"/>
                      <a:pt x="18" y="5"/>
                      <a:pt x="18" y="5"/>
                    </a:cubicBezTo>
                    <a:moveTo>
                      <a:pt x="23" y="5"/>
                    </a:moveTo>
                    <a:cubicBezTo>
                      <a:pt x="23" y="5"/>
                      <a:pt x="23" y="5"/>
                      <a:pt x="23" y="5"/>
                    </a:cubicBezTo>
                    <a:cubicBezTo>
                      <a:pt x="23" y="5"/>
                      <a:pt x="24" y="6"/>
                      <a:pt x="24" y="7"/>
                    </a:cubicBezTo>
                    <a:cubicBezTo>
                      <a:pt x="24" y="6"/>
                      <a:pt x="23" y="5"/>
                      <a:pt x="23" y="5"/>
                    </a:cubicBezTo>
                    <a:cubicBezTo>
                      <a:pt x="23" y="5"/>
                      <a:pt x="23" y="5"/>
                      <a:pt x="23" y="5"/>
                    </a:cubicBezTo>
                    <a:moveTo>
                      <a:pt x="21" y="4"/>
                    </a:moveTo>
                    <a:cubicBezTo>
                      <a:pt x="21" y="4"/>
                      <a:pt x="22" y="4"/>
                      <a:pt x="23" y="5"/>
                    </a:cubicBezTo>
                    <a:cubicBezTo>
                      <a:pt x="22" y="4"/>
                      <a:pt x="21" y="4"/>
                      <a:pt x="21" y="4"/>
                    </a:cubicBezTo>
                    <a:moveTo>
                      <a:pt x="21" y="4"/>
                    </a:moveTo>
                    <a:cubicBezTo>
                      <a:pt x="21" y="4"/>
                      <a:pt x="21" y="4"/>
                      <a:pt x="21" y="4"/>
                    </a:cubicBezTo>
                    <a:cubicBezTo>
                      <a:pt x="21" y="4"/>
                      <a:pt x="21" y="4"/>
                      <a:pt x="21" y="4"/>
                    </a:cubicBezTo>
                    <a:cubicBezTo>
                      <a:pt x="21" y="4"/>
                      <a:pt x="21" y="4"/>
                      <a:pt x="21" y="4"/>
                    </a:cubicBezTo>
                    <a:moveTo>
                      <a:pt x="9" y="2"/>
                    </a:moveTo>
                    <a:cubicBezTo>
                      <a:pt x="9" y="2"/>
                      <a:pt x="9" y="2"/>
                      <a:pt x="9" y="2"/>
                    </a:cubicBezTo>
                    <a:cubicBezTo>
                      <a:pt x="2" y="14"/>
                      <a:pt x="2" y="14"/>
                      <a:pt x="2" y="14"/>
                    </a:cubicBezTo>
                    <a:cubicBezTo>
                      <a:pt x="0" y="13"/>
                      <a:pt x="0" y="13"/>
                      <a:pt x="0" y="13"/>
                    </a:cubicBezTo>
                    <a:cubicBezTo>
                      <a:pt x="3" y="7"/>
                      <a:pt x="3" y="7"/>
                      <a:pt x="3" y="7"/>
                    </a:cubicBezTo>
                    <a:cubicBezTo>
                      <a:pt x="0" y="13"/>
                      <a:pt x="0" y="13"/>
                      <a:pt x="0" y="13"/>
                    </a:cubicBezTo>
                    <a:cubicBezTo>
                      <a:pt x="2" y="14"/>
                      <a:pt x="2" y="14"/>
                      <a:pt x="2" y="14"/>
                    </a:cubicBezTo>
                    <a:cubicBezTo>
                      <a:pt x="9" y="2"/>
                      <a:pt x="9" y="2"/>
                      <a:pt x="9" y="2"/>
                    </a:cubicBezTo>
                    <a:cubicBezTo>
                      <a:pt x="9" y="2"/>
                      <a:pt x="9" y="2"/>
                      <a:pt x="9" y="2"/>
                    </a:cubicBezTo>
                    <a:moveTo>
                      <a:pt x="14" y="1"/>
                    </a:moveTo>
                    <a:cubicBezTo>
                      <a:pt x="14" y="1"/>
                      <a:pt x="14" y="1"/>
                      <a:pt x="14" y="1"/>
                    </a:cubicBezTo>
                    <a:cubicBezTo>
                      <a:pt x="14" y="1"/>
                      <a:pt x="14" y="1"/>
                      <a:pt x="14" y="1"/>
                    </a:cubicBezTo>
                    <a:cubicBezTo>
                      <a:pt x="14" y="1"/>
                      <a:pt x="14" y="1"/>
                      <a:pt x="14" y="1"/>
                    </a:cubicBezTo>
                    <a:cubicBezTo>
                      <a:pt x="14" y="1"/>
                      <a:pt x="14" y="1"/>
                      <a:pt x="14" y="1"/>
                    </a:cubicBezTo>
                    <a:moveTo>
                      <a:pt x="12" y="0"/>
                    </a:moveTo>
                    <a:cubicBezTo>
                      <a:pt x="13" y="0"/>
                      <a:pt x="13" y="0"/>
                      <a:pt x="14" y="1"/>
                    </a:cubicBezTo>
                    <a:cubicBezTo>
                      <a:pt x="13" y="0"/>
                      <a:pt x="13" y="0"/>
                      <a:pt x="12" y="0"/>
                    </a:cubicBezTo>
                    <a:moveTo>
                      <a:pt x="12" y="0"/>
                    </a:moveTo>
                    <a:cubicBezTo>
                      <a:pt x="12" y="0"/>
                      <a:pt x="12" y="0"/>
                      <a:pt x="12" y="0"/>
                    </a:cubicBezTo>
                    <a:cubicBezTo>
                      <a:pt x="12" y="0"/>
                      <a:pt x="12" y="0"/>
                      <a:pt x="12" y="0"/>
                    </a:cubicBezTo>
                    <a:cubicBezTo>
                      <a:pt x="12" y="0"/>
                      <a:pt x="12" y="0"/>
                      <a:pt x="12" y="0"/>
                    </a:cubicBezTo>
                  </a:path>
                </a:pathLst>
              </a:custGeom>
              <a:solidFill>
                <a:srgbClr val="34988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50" name="Freeform 209"/>
              <p:cNvSpPr>
                <a:spLocks/>
              </p:cNvSpPr>
              <p:nvPr/>
            </p:nvSpPr>
            <p:spPr bwMode="auto">
              <a:xfrm>
                <a:off x="8362950" y="2263775"/>
                <a:ext cx="53975" cy="65088"/>
              </a:xfrm>
              <a:custGeom>
                <a:avLst/>
                <a:gdLst>
                  <a:gd name="T0" fmla="*/ 12 w 15"/>
                  <a:gd name="T1" fmla="*/ 0 h 18"/>
                  <a:gd name="T2" fmla="*/ 12 w 15"/>
                  <a:gd name="T3" fmla="*/ 0 h 18"/>
                  <a:gd name="T4" fmla="*/ 9 w 15"/>
                  <a:gd name="T5" fmla="*/ 1 h 18"/>
                  <a:gd name="T6" fmla="*/ 9 w 15"/>
                  <a:gd name="T7" fmla="*/ 1 h 18"/>
                  <a:gd name="T8" fmla="*/ 0 w 15"/>
                  <a:gd name="T9" fmla="*/ 15 h 18"/>
                  <a:gd name="T10" fmla="*/ 5 w 15"/>
                  <a:gd name="T11" fmla="*/ 18 h 18"/>
                  <a:gd name="T12" fmla="*/ 14 w 15"/>
                  <a:gd name="T13" fmla="*/ 5 h 18"/>
                  <a:gd name="T14" fmla="*/ 15 w 15"/>
                  <a:gd name="T15" fmla="*/ 3 h 18"/>
                  <a:gd name="T16" fmla="*/ 14 w 15"/>
                  <a:gd name="T17" fmla="*/ 1 h 18"/>
                  <a:gd name="T18" fmla="*/ 14 w 15"/>
                  <a:gd name="T19" fmla="*/ 1 h 18"/>
                  <a:gd name="T20" fmla="*/ 14 w 15"/>
                  <a:gd name="T21" fmla="*/ 1 h 18"/>
                  <a:gd name="T22" fmla="*/ 12 w 15"/>
                  <a:gd name="T23" fmla="*/ 0 h 18"/>
                  <a:gd name="T24" fmla="*/ 12 w 15"/>
                  <a:gd name="T25" fmla="*/ 0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5" h="18">
                    <a:moveTo>
                      <a:pt x="12" y="0"/>
                    </a:moveTo>
                    <a:cubicBezTo>
                      <a:pt x="12" y="0"/>
                      <a:pt x="12" y="0"/>
                      <a:pt x="12" y="0"/>
                    </a:cubicBezTo>
                    <a:cubicBezTo>
                      <a:pt x="11" y="0"/>
                      <a:pt x="10" y="0"/>
                      <a:pt x="9" y="1"/>
                    </a:cubicBezTo>
                    <a:cubicBezTo>
                      <a:pt x="9" y="1"/>
                      <a:pt x="9" y="1"/>
                      <a:pt x="9" y="1"/>
                    </a:cubicBezTo>
                    <a:cubicBezTo>
                      <a:pt x="0" y="15"/>
                      <a:pt x="0" y="15"/>
                      <a:pt x="0" y="15"/>
                    </a:cubicBezTo>
                    <a:cubicBezTo>
                      <a:pt x="5" y="18"/>
                      <a:pt x="5" y="18"/>
                      <a:pt x="5" y="18"/>
                    </a:cubicBezTo>
                    <a:cubicBezTo>
                      <a:pt x="14" y="5"/>
                      <a:pt x="14" y="5"/>
                      <a:pt x="14" y="5"/>
                    </a:cubicBezTo>
                    <a:cubicBezTo>
                      <a:pt x="15" y="4"/>
                      <a:pt x="15" y="4"/>
                      <a:pt x="15" y="3"/>
                    </a:cubicBezTo>
                    <a:cubicBezTo>
                      <a:pt x="15" y="2"/>
                      <a:pt x="14" y="1"/>
                      <a:pt x="14" y="1"/>
                    </a:cubicBezTo>
                    <a:cubicBezTo>
                      <a:pt x="14" y="1"/>
                      <a:pt x="14" y="1"/>
                      <a:pt x="14" y="1"/>
                    </a:cubicBezTo>
                    <a:cubicBezTo>
                      <a:pt x="14" y="1"/>
                      <a:pt x="14" y="1"/>
                      <a:pt x="14" y="1"/>
                    </a:cubicBezTo>
                    <a:cubicBezTo>
                      <a:pt x="13" y="0"/>
                      <a:pt x="12" y="0"/>
                      <a:pt x="12" y="0"/>
                    </a:cubicBezTo>
                    <a:cubicBezTo>
                      <a:pt x="12" y="0"/>
                      <a:pt x="12" y="0"/>
                      <a:pt x="12" y="0"/>
                    </a:cubicBezTo>
                  </a:path>
                </a:pathLst>
              </a:custGeom>
              <a:solidFill>
                <a:srgbClr val="AB8F6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51" name="Freeform 210"/>
              <p:cNvSpPr>
                <a:spLocks/>
              </p:cNvSpPr>
              <p:nvPr/>
            </p:nvSpPr>
            <p:spPr bwMode="auto">
              <a:xfrm>
                <a:off x="8337550" y="2249488"/>
                <a:ext cx="50800" cy="65088"/>
              </a:xfrm>
              <a:custGeom>
                <a:avLst/>
                <a:gdLst>
                  <a:gd name="T0" fmla="*/ 10 w 14"/>
                  <a:gd name="T1" fmla="*/ 0 h 18"/>
                  <a:gd name="T2" fmla="*/ 10 w 14"/>
                  <a:gd name="T3" fmla="*/ 0 h 18"/>
                  <a:gd name="T4" fmla="*/ 7 w 14"/>
                  <a:gd name="T5" fmla="*/ 2 h 18"/>
                  <a:gd name="T6" fmla="*/ 7 w 14"/>
                  <a:gd name="T7" fmla="*/ 2 h 18"/>
                  <a:gd name="T8" fmla="*/ 0 w 14"/>
                  <a:gd name="T9" fmla="*/ 14 h 18"/>
                  <a:gd name="T10" fmla="*/ 5 w 14"/>
                  <a:gd name="T11" fmla="*/ 18 h 18"/>
                  <a:gd name="T12" fmla="*/ 9 w 14"/>
                  <a:gd name="T13" fmla="*/ 11 h 18"/>
                  <a:gd name="T14" fmla="*/ 13 w 14"/>
                  <a:gd name="T15" fmla="*/ 5 h 18"/>
                  <a:gd name="T16" fmla="*/ 12 w 14"/>
                  <a:gd name="T17" fmla="*/ 1 h 18"/>
                  <a:gd name="T18" fmla="*/ 12 w 14"/>
                  <a:gd name="T19" fmla="*/ 1 h 18"/>
                  <a:gd name="T20" fmla="*/ 12 w 14"/>
                  <a:gd name="T21" fmla="*/ 1 h 18"/>
                  <a:gd name="T22" fmla="*/ 12 w 14"/>
                  <a:gd name="T23" fmla="*/ 1 h 18"/>
                  <a:gd name="T24" fmla="*/ 10 w 14"/>
                  <a:gd name="T25" fmla="*/ 0 h 18"/>
                  <a:gd name="T26" fmla="*/ 10 w 14"/>
                  <a:gd name="T27" fmla="*/ 0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4" h="18">
                    <a:moveTo>
                      <a:pt x="10" y="0"/>
                    </a:moveTo>
                    <a:cubicBezTo>
                      <a:pt x="10" y="0"/>
                      <a:pt x="10" y="0"/>
                      <a:pt x="10" y="0"/>
                    </a:cubicBezTo>
                    <a:cubicBezTo>
                      <a:pt x="9" y="0"/>
                      <a:pt x="8" y="1"/>
                      <a:pt x="7" y="2"/>
                    </a:cubicBezTo>
                    <a:cubicBezTo>
                      <a:pt x="7" y="2"/>
                      <a:pt x="7" y="2"/>
                      <a:pt x="7" y="2"/>
                    </a:cubicBezTo>
                    <a:cubicBezTo>
                      <a:pt x="0" y="14"/>
                      <a:pt x="0" y="14"/>
                      <a:pt x="0" y="14"/>
                    </a:cubicBezTo>
                    <a:cubicBezTo>
                      <a:pt x="5" y="18"/>
                      <a:pt x="5" y="18"/>
                      <a:pt x="5" y="18"/>
                    </a:cubicBezTo>
                    <a:cubicBezTo>
                      <a:pt x="9" y="11"/>
                      <a:pt x="9" y="11"/>
                      <a:pt x="9" y="11"/>
                    </a:cubicBezTo>
                    <a:cubicBezTo>
                      <a:pt x="13" y="5"/>
                      <a:pt x="13" y="5"/>
                      <a:pt x="13" y="5"/>
                    </a:cubicBezTo>
                    <a:cubicBezTo>
                      <a:pt x="14" y="4"/>
                      <a:pt x="13" y="2"/>
                      <a:pt x="12" y="1"/>
                    </a:cubicBezTo>
                    <a:cubicBezTo>
                      <a:pt x="12" y="1"/>
                      <a:pt x="12" y="1"/>
                      <a:pt x="12" y="1"/>
                    </a:cubicBezTo>
                    <a:cubicBezTo>
                      <a:pt x="12" y="1"/>
                      <a:pt x="12" y="1"/>
                      <a:pt x="12" y="1"/>
                    </a:cubicBezTo>
                    <a:cubicBezTo>
                      <a:pt x="12" y="1"/>
                      <a:pt x="12" y="1"/>
                      <a:pt x="12" y="1"/>
                    </a:cubicBezTo>
                    <a:cubicBezTo>
                      <a:pt x="11" y="0"/>
                      <a:pt x="11" y="0"/>
                      <a:pt x="10" y="0"/>
                    </a:cubicBezTo>
                    <a:cubicBezTo>
                      <a:pt x="10" y="0"/>
                      <a:pt x="10" y="0"/>
                      <a:pt x="10" y="0"/>
                    </a:cubicBezTo>
                  </a:path>
                </a:pathLst>
              </a:custGeom>
              <a:solidFill>
                <a:srgbClr val="AB8F6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52" name="Freeform 211"/>
              <p:cNvSpPr>
                <a:spLocks noEditPoints="1"/>
              </p:cNvSpPr>
              <p:nvPr/>
            </p:nvSpPr>
            <p:spPr bwMode="auto">
              <a:xfrm>
                <a:off x="8334375" y="2260600"/>
                <a:ext cx="103188" cy="85725"/>
              </a:xfrm>
              <a:custGeom>
                <a:avLst/>
                <a:gdLst>
                  <a:gd name="T0" fmla="*/ 19 w 29"/>
                  <a:gd name="T1" fmla="*/ 24 h 24"/>
                  <a:gd name="T2" fmla="*/ 19 w 29"/>
                  <a:gd name="T3" fmla="*/ 24 h 24"/>
                  <a:gd name="T4" fmla="*/ 19 w 29"/>
                  <a:gd name="T5" fmla="*/ 24 h 24"/>
                  <a:gd name="T6" fmla="*/ 23 w 29"/>
                  <a:gd name="T7" fmla="*/ 8 h 24"/>
                  <a:gd name="T8" fmla="*/ 23 w 29"/>
                  <a:gd name="T9" fmla="*/ 8 h 24"/>
                  <a:gd name="T10" fmla="*/ 23 w 29"/>
                  <a:gd name="T11" fmla="*/ 8 h 24"/>
                  <a:gd name="T12" fmla="*/ 23 w 29"/>
                  <a:gd name="T13" fmla="*/ 8 h 24"/>
                  <a:gd name="T14" fmla="*/ 23 w 29"/>
                  <a:gd name="T15" fmla="*/ 8 h 24"/>
                  <a:gd name="T16" fmla="*/ 23 w 29"/>
                  <a:gd name="T17" fmla="*/ 8 h 24"/>
                  <a:gd name="T18" fmla="*/ 23 w 29"/>
                  <a:gd name="T19" fmla="*/ 8 h 24"/>
                  <a:gd name="T20" fmla="*/ 25 w 29"/>
                  <a:gd name="T21" fmla="*/ 7 h 24"/>
                  <a:gd name="T22" fmla="*/ 23 w 29"/>
                  <a:gd name="T23" fmla="*/ 8 h 24"/>
                  <a:gd name="T24" fmla="*/ 25 w 29"/>
                  <a:gd name="T25" fmla="*/ 7 h 24"/>
                  <a:gd name="T26" fmla="*/ 27 w 29"/>
                  <a:gd name="T27" fmla="*/ 8 h 24"/>
                  <a:gd name="T28" fmla="*/ 28 w 29"/>
                  <a:gd name="T29" fmla="*/ 12 h 24"/>
                  <a:gd name="T30" fmla="*/ 19 w 29"/>
                  <a:gd name="T31" fmla="*/ 24 h 24"/>
                  <a:gd name="T32" fmla="*/ 19 w 29"/>
                  <a:gd name="T33" fmla="*/ 24 h 24"/>
                  <a:gd name="T34" fmla="*/ 19 w 29"/>
                  <a:gd name="T35" fmla="*/ 24 h 24"/>
                  <a:gd name="T36" fmla="*/ 28 w 29"/>
                  <a:gd name="T37" fmla="*/ 12 h 24"/>
                  <a:gd name="T38" fmla="*/ 27 w 29"/>
                  <a:gd name="T39" fmla="*/ 8 h 24"/>
                  <a:gd name="T40" fmla="*/ 25 w 29"/>
                  <a:gd name="T41" fmla="*/ 7 h 24"/>
                  <a:gd name="T42" fmla="*/ 1 w 29"/>
                  <a:gd name="T43" fmla="*/ 0 h 24"/>
                  <a:gd name="T44" fmla="*/ 1 w 29"/>
                  <a:gd name="T45" fmla="*/ 0 h 24"/>
                  <a:gd name="T46" fmla="*/ 3 w 29"/>
                  <a:gd name="T47" fmla="*/ 3 h 24"/>
                  <a:gd name="T48" fmla="*/ 1 w 29"/>
                  <a:gd name="T49" fmla="*/ 0 h 24"/>
                  <a:gd name="T50" fmla="*/ 1 w 29"/>
                  <a:gd name="T51" fmla="*/ 0 h 24"/>
                  <a:gd name="T52" fmla="*/ 1 w 29"/>
                  <a:gd name="T53" fmla="*/ 0 h 24"/>
                  <a:gd name="T54" fmla="*/ 1 w 29"/>
                  <a:gd name="T55" fmla="*/ 0 h 24"/>
                  <a:gd name="T56" fmla="*/ 1 w 29"/>
                  <a:gd name="T57" fmla="*/ 0 h 24"/>
                  <a:gd name="T58" fmla="*/ 1 w 29"/>
                  <a:gd name="T59" fmla="*/ 0 h 24"/>
                  <a:gd name="T60" fmla="*/ 1 w 29"/>
                  <a:gd name="T61" fmla="*/ 0 h 24"/>
                  <a:gd name="T62" fmla="*/ 1 w 29"/>
                  <a:gd name="T63" fmla="*/ 0 h 24"/>
                  <a:gd name="T64" fmla="*/ 0 w 29"/>
                  <a:gd name="T65" fmla="*/ 0 h 24"/>
                  <a:gd name="T66" fmla="*/ 1 w 29"/>
                  <a:gd name="T67" fmla="*/ 0 h 24"/>
                  <a:gd name="T68" fmla="*/ 0 w 29"/>
                  <a:gd name="T69" fmla="*/ 0 h 24"/>
                  <a:gd name="T70" fmla="*/ 0 w 29"/>
                  <a:gd name="T71" fmla="*/ 0 h 24"/>
                  <a:gd name="T72" fmla="*/ 0 w 29"/>
                  <a:gd name="T73" fmla="*/ 0 h 24"/>
                  <a:gd name="T74" fmla="*/ 0 w 29"/>
                  <a:gd name="T75" fmla="*/ 0 h 24"/>
                  <a:gd name="T76" fmla="*/ 0 w 29"/>
                  <a:gd name="T77" fmla="*/ 0 h 24"/>
                  <a:gd name="T78" fmla="*/ 0 w 29"/>
                  <a:gd name="T79" fmla="*/ 0 h 24"/>
                  <a:gd name="T80" fmla="*/ 0 w 29"/>
                  <a:gd name="T81" fmla="*/ 0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9" h="24">
                    <a:moveTo>
                      <a:pt x="19" y="24"/>
                    </a:moveTo>
                    <a:cubicBezTo>
                      <a:pt x="19" y="24"/>
                      <a:pt x="19" y="24"/>
                      <a:pt x="19" y="24"/>
                    </a:cubicBezTo>
                    <a:cubicBezTo>
                      <a:pt x="19" y="24"/>
                      <a:pt x="19" y="24"/>
                      <a:pt x="19" y="24"/>
                    </a:cubicBezTo>
                    <a:moveTo>
                      <a:pt x="23" y="8"/>
                    </a:moveTo>
                    <a:cubicBezTo>
                      <a:pt x="23" y="8"/>
                      <a:pt x="23" y="8"/>
                      <a:pt x="23" y="8"/>
                    </a:cubicBezTo>
                    <a:cubicBezTo>
                      <a:pt x="23" y="8"/>
                      <a:pt x="23" y="8"/>
                      <a:pt x="23" y="8"/>
                    </a:cubicBezTo>
                    <a:cubicBezTo>
                      <a:pt x="23" y="8"/>
                      <a:pt x="23" y="8"/>
                      <a:pt x="23" y="8"/>
                    </a:cubicBezTo>
                    <a:moveTo>
                      <a:pt x="23" y="8"/>
                    </a:moveTo>
                    <a:cubicBezTo>
                      <a:pt x="23" y="8"/>
                      <a:pt x="23" y="8"/>
                      <a:pt x="23" y="8"/>
                    </a:cubicBezTo>
                    <a:cubicBezTo>
                      <a:pt x="23" y="8"/>
                      <a:pt x="23" y="8"/>
                      <a:pt x="23" y="8"/>
                    </a:cubicBezTo>
                    <a:moveTo>
                      <a:pt x="25" y="7"/>
                    </a:moveTo>
                    <a:cubicBezTo>
                      <a:pt x="25" y="7"/>
                      <a:pt x="24" y="7"/>
                      <a:pt x="23" y="8"/>
                    </a:cubicBezTo>
                    <a:cubicBezTo>
                      <a:pt x="24" y="7"/>
                      <a:pt x="25" y="7"/>
                      <a:pt x="25" y="7"/>
                    </a:cubicBezTo>
                    <a:cubicBezTo>
                      <a:pt x="26" y="7"/>
                      <a:pt x="27" y="7"/>
                      <a:pt x="27" y="8"/>
                    </a:cubicBezTo>
                    <a:cubicBezTo>
                      <a:pt x="29" y="9"/>
                      <a:pt x="29" y="11"/>
                      <a:pt x="28" y="12"/>
                    </a:cubicBezTo>
                    <a:cubicBezTo>
                      <a:pt x="19" y="24"/>
                      <a:pt x="19" y="24"/>
                      <a:pt x="19" y="24"/>
                    </a:cubicBezTo>
                    <a:cubicBezTo>
                      <a:pt x="19" y="24"/>
                      <a:pt x="19" y="24"/>
                      <a:pt x="19" y="24"/>
                    </a:cubicBezTo>
                    <a:cubicBezTo>
                      <a:pt x="19" y="24"/>
                      <a:pt x="19" y="24"/>
                      <a:pt x="19" y="24"/>
                    </a:cubicBezTo>
                    <a:cubicBezTo>
                      <a:pt x="28" y="12"/>
                      <a:pt x="28" y="12"/>
                      <a:pt x="28" y="12"/>
                    </a:cubicBezTo>
                    <a:cubicBezTo>
                      <a:pt x="29" y="11"/>
                      <a:pt x="29" y="9"/>
                      <a:pt x="27" y="8"/>
                    </a:cubicBezTo>
                    <a:cubicBezTo>
                      <a:pt x="27" y="7"/>
                      <a:pt x="26" y="7"/>
                      <a:pt x="25" y="7"/>
                    </a:cubicBezTo>
                    <a:moveTo>
                      <a:pt x="1" y="0"/>
                    </a:moveTo>
                    <a:cubicBezTo>
                      <a:pt x="1" y="0"/>
                      <a:pt x="1" y="0"/>
                      <a:pt x="1" y="0"/>
                    </a:cubicBezTo>
                    <a:cubicBezTo>
                      <a:pt x="2" y="0"/>
                      <a:pt x="3" y="2"/>
                      <a:pt x="3" y="3"/>
                    </a:cubicBezTo>
                    <a:cubicBezTo>
                      <a:pt x="3" y="2"/>
                      <a:pt x="2" y="0"/>
                      <a:pt x="1" y="0"/>
                    </a:cubicBezTo>
                    <a:cubicBezTo>
                      <a:pt x="1" y="0"/>
                      <a:pt x="1" y="0"/>
                      <a:pt x="1" y="0"/>
                    </a:cubicBezTo>
                    <a:moveTo>
                      <a:pt x="1" y="0"/>
                    </a:moveTo>
                    <a:cubicBezTo>
                      <a:pt x="1" y="0"/>
                      <a:pt x="1" y="0"/>
                      <a:pt x="1" y="0"/>
                    </a:cubicBezTo>
                    <a:cubicBezTo>
                      <a:pt x="1" y="0"/>
                      <a:pt x="1" y="0"/>
                      <a:pt x="1" y="0"/>
                    </a:cubicBezTo>
                    <a:moveTo>
                      <a:pt x="1" y="0"/>
                    </a:moveTo>
                    <a:cubicBezTo>
                      <a:pt x="1" y="0"/>
                      <a:pt x="1" y="0"/>
                      <a:pt x="1" y="0"/>
                    </a:cubicBezTo>
                    <a:cubicBezTo>
                      <a:pt x="1" y="0"/>
                      <a:pt x="1" y="0"/>
                      <a:pt x="1" y="0"/>
                    </a:cubicBezTo>
                    <a:moveTo>
                      <a:pt x="0" y="0"/>
                    </a:moveTo>
                    <a:cubicBezTo>
                      <a:pt x="1" y="0"/>
                      <a:pt x="1" y="0"/>
                      <a:pt x="1" y="0"/>
                    </a:cubicBezTo>
                    <a:cubicBezTo>
                      <a:pt x="1" y="0"/>
                      <a:pt x="1" y="0"/>
                      <a:pt x="0" y="0"/>
                    </a:cubicBezTo>
                    <a:moveTo>
                      <a:pt x="0" y="0"/>
                    </a:moveTo>
                    <a:cubicBezTo>
                      <a:pt x="0" y="0"/>
                      <a:pt x="0" y="0"/>
                      <a:pt x="0" y="0"/>
                    </a:cubicBezTo>
                    <a:cubicBezTo>
                      <a:pt x="0" y="0"/>
                      <a:pt x="0" y="0"/>
                      <a:pt x="0" y="0"/>
                    </a:cubicBezTo>
                    <a:moveTo>
                      <a:pt x="0" y="0"/>
                    </a:moveTo>
                    <a:cubicBezTo>
                      <a:pt x="0" y="0"/>
                      <a:pt x="0" y="0"/>
                      <a:pt x="0" y="0"/>
                    </a:cubicBezTo>
                    <a:cubicBezTo>
                      <a:pt x="0" y="0"/>
                      <a:pt x="0" y="0"/>
                      <a:pt x="0" y="0"/>
                    </a:cubicBezTo>
                  </a:path>
                </a:pathLst>
              </a:custGeom>
              <a:solidFill>
                <a:srgbClr val="34988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53" name="Freeform 212"/>
              <p:cNvSpPr>
                <a:spLocks/>
              </p:cNvSpPr>
              <p:nvPr/>
            </p:nvSpPr>
            <p:spPr bwMode="auto">
              <a:xfrm>
                <a:off x="8388350" y="2286000"/>
                <a:ext cx="49213" cy="66675"/>
              </a:xfrm>
              <a:custGeom>
                <a:avLst/>
                <a:gdLst>
                  <a:gd name="T0" fmla="*/ 10 w 14"/>
                  <a:gd name="T1" fmla="*/ 0 h 19"/>
                  <a:gd name="T2" fmla="*/ 8 w 14"/>
                  <a:gd name="T3" fmla="*/ 1 h 19"/>
                  <a:gd name="T4" fmla="*/ 8 w 14"/>
                  <a:gd name="T5" fmla="*/ 1 h 19"/>
                  <a:gd name="T6" fmla="*/ 8 w 14"/>
                  <a:gd name="T7" fmla="*/ 1 h 19"/>
                  <a:gd name="T8" fmla="*/ 8 w 14"/>
                  <a:gd name="T9" fmla="*/ 1 h 19"/>
                  <a:gd name="T10" fmla="*/ 8 w 14"/>
                  <a:gd name="T11" fmla="*/ 1 h 19"/>
                  <a:gd name="T12" fmla="*/ 8 w 14"/>
                  <a:gd name="T13" fmla="*/ 1 h 19"/>
                  <a:gd name="T14" fmla="*/ 0 w 14"/>
                  <a:gd name="T15" fmla="*/ 13 h 19"/>
                  <a:gd name="T16" fmla="*/ 5 w 14"/>
                  <a:gd name="T17" fmla="*/ 16 h 19"/>
                  <a:gd name="T18" fmla="*/ 4 w 14"/>
                  <a:gd name="T19" fmla="*/ 17 h 19"/>
                  <a:gd name="T20" fmla="*/ 2 w 14"/>
                  <a:gd name="T21" fmla="*/ 19 h 19"/>
                  <a:gd name="T22" fmla="*/ 4 w 14"/>
                  <a:gd name="T23" fmla="*/ 17 h 19"/>
                  <a:gd name="T24" fmla="*/ 4 w 14"/>
                  <a:gd name="T25" fmla="*/ 17 h 19"/>
                  <a:gd name="T26" fmla="*/ 4 w 14"/>
                  <a:gd name="T27" fmla="*/ 17 h 19"/>
                  <a:gd name="T28" fmla="*/ 4 w 14"/>
                  <a:gd name="T29" fmla="*/ 17 h 19"/>
                  <a:gd name="T30" fmla="*/ 13 w 14"/>
                  <a:gd name="T31" fmla="*/ 5 h 19"/>
                  <a:gd name="T32" fmla="*/ 12 w 14"/>
                  <a:gd name="T33" fmla="*/ 1 h 19"/>
                  <a:gd name="T34" fmla="*/ 10 w 14"/>
                  <a:gd name="T35" fmla="*/ 0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 h="19">
                    <a:moveTo>
                      <a:pt x="10" y="0"/>
                    </a:moveTo>
                    <a:cubicBezTo>
                      <a:pt x="10" y="0"/>
                      <a:pt x="9" y="0"/>
                      <a:pt x="8" y="1"/>
                    </a:cubicBezTo>
                    <a:cubicBezTo>
                      <a:pt x="8" y="1"/>
                      <a:pt x="8" y="1"/>
                      <a:pt x="8" y="1"/>
                    </a:cubicBezTo>
                    <a:cubicBezTo>
                      <a:pt x="8" y="1"/>
                      <a:pt x="8" y="1"/>
                      <a:pt x="8" y="1"/>
                    </a:cubicBezTo>
                    <a:cubicBezTo>
                      <a:pt x="8" y="1"/>
                      <a:pt x="8" y="1"/>
                      <a:pt x="8" y="1"/>
                    </a:cubicBezTo>
                    <a:cubicBezTo>
                      <a:pt x="8" y="1"/>
                      <a:pt x="8" y="1"/>
                      <a:pt x="8" y="1"/>
                    </a:cubicBezTo>
                    <a:cubicBezTo>
                      <a:pt x="8" y="1"/>
                      <a:pt x="8" y="1"/>
                      <a:pt x="8" y="1"/>
                    </a:cubicBezTo>
                    <a:cubicBezTo>
                      <a:pt x="0" y="13"/>
                      <a:pt x="0" y="13"/>
                      <a:pt x="0" y="13"/>
                    </a:cubicBezTo>
                    <a:cubicBezTo>
                      <a:pt x="5" y="16"/>
                      <a:pt x="5" y="16"/>
                      <a:pt x="5" y="16"/>
                    </a:cubicBezTo>
                    <a:cubicBezTo>
                      <a:pt x="5" y="16"/>
                      <a:pt x="5" y="17"/>
                      <a:pt x="4" y="17"/>
                    </a:cubicBezTo>
                    <a:cubicBezTo>
                      <a:pt x="4" y="17"/>
                      <a:pt x="3" y="18"/>
                      <a:pt x="2" y="19"/>
                    </a:cubicBezTo>
                    <a:cubicBezTo>
                      <a:pt x="3" y="18"/>
                      <a:pt x="4" y="18"/>
                      <a:pt x="4" y="17"/>
                    </a:cubicBezTo>
                    <a:cubicBezTo>
                      <a:pt x="4" y="17"/>
                      <a:pt x="4" y="17"/>
                      <a:pt x="4" y="17"/>
                    </a:cubicBezTo>
                    <a:cubicBezTo>
                      <a:pt x="4" y="17"/>
                      <a:pt x="4" y="17"/>
                      <a:pt x="4" y="17"/>
                    </a:cubicBezTo>
                    <a:cubicBezTo>
                      <a:pt x="4" y="17"/>
                      <a:pt x="4" y="17"/>
                      <a:pt x="4" y="17"/>
                    </a:cubicBezTo>
                    <a:cubicBezTo>
                      <a:pt x="13" y="5"/>
                      <a:pt x="13" y="5"/>
                      <a:pt x="13" y="5"/>
                    </a:cubicBezTo>
                    <a:cubicBezTo>
                      <a:pt x="14" y="4"/>
                      <a:pt x="14" y="2"/>
                      <a:pt x="12" y="1"/>
                    </a:cubicBezTo>
                    <a:cubicBezTo>
                      <a:pt x="12" y="0"/>
                      <a:pt x="11" y="0"/>
                      <a:pt x="10" y="0"/>
                    </a:cubicBezTo>
                  </a:path>
                </a:pathLst>
              </a:custGeom>
              <a:solidFill>
                <a:srgbClr val="AB8F6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54" name="Freeform 213"/>
              <p:cNvSpPr>
                <a:spLocks noEditPoints="1"/>
              </p:cNvSpPr>
              <p:nvPr/>
            </p:nvSpPr>
            <p:spPr bwMode="auto">
              <a:xfrm>
                <a:off x="8262938" y="2292350"/>
                <a:ext cx="36513" cy="28575"/>
              </a:xfrm>
              <a:custGeom>
                <a:avLst/>
                <a:gdLst>
                  <a:gd name="T0" fmla="*/ 2 w 10"/>
                  <a:gd name="T1" fmla="*/ 6 h 8"/>
                  <a:gd name="T2" fmla="*/ 0 w 10"/>
                  <a:gd name="T3" fmla="*/ 8 h 8"/>
                  <a:gd name="T4" fmla="*/ 2 w 10"/>
                  <a:gd name="T5" fmla="*/ 6 h 8"/>
                  <a:gd name="T6" fmla="*/ 2 w 10"/>
                  <a:gd name="T7" fmla="*/ 6 h 8"/>
                  <a:gd name="T8" fmla="*/ 10 w 10"/>
                  <a:gd name="T9" fmla="*/ 0 h 8"/>
                  <a:gd name="T10" fmla="*/ 10 w 10"/>
                  <a:gd name="T11" fmla="*/ 0 h 8"/>
                  <a:gd name="T12" fmla="*/ 10 w 10"/>
                  <a:gd name="T13" fmla="*/ 0 h 8"/>
                  <a:gd name="T14" fmla="*/ 10 w 10"/>
                  <a:gd name="T15" fmla="*/ 0 h 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 h="8">
                    <a:moveTo>
                      <a:pt x="2" y="6"/>
                    </a:moveTo>
                    <a:cubicBezTo>
                      <a:pt x="1" y="6"/>
                      <a:pt x="1" y="7"/>
                      <a:pt x="0" y="8"/>
                    </a:cubicBezTo>
                    <a:cubicBezTo>
                      <a:pt x="1" y="7"/>
                      <a:pt x="1" y="6"/>
                      <a:pt x="2" y="6"/>
                    </a:cubicBezTo>
                    <a:cubicBezTo>
                      <a:pt x="2" y="6"/>
                      <a:pt x="2" y="6"/>
                      <a:pt x="2" y="6"/>
                    </a:cubicBezTo>
                    <a:moveTo>
                      <a:pt x="10" y="0"/>
                    </a:moveTo>
                    <a:cubicBezTo>
                      <a:pt x="10" y="0"/>
                      <a:pt x="10" y="0"/>
                      <a:pt x="10" y="0"/>
                    </a:cubicBezTo>
                    <a:cubicBezTo>
                      <a:pt x="10" y="0"/>
                      <a:pt x="10" y="0"/>
                      <a:pt x="10" y="0"/>
                    </a:cubicBezTo>
                    <a:cubicBezTo>
                      <a:pt x="10" y="0"/>
                      <a:pt x="10" y="0"/>
                      <a:pt x="10" y="0"/>
                    </a:cubicBezTo>
                  </a:path>
                </a:pathLst>
              </a:custGeom>
              <a:solidFill>
                <a:srgbClr val="34988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55" name="Freeform 214"/>
              <p:cNvSpPr>
                <a:spLocks/>
              </p:cNvSpPr>
              <p:nvPr/>
            </p:nvSpPr>
            <p:spPr bwMode="auto">
              <a:xfrm>
                <a:off x="8270875" y="2292350"/>
                <a:ext cx="28575" cy="22225"/>
              </a:xfrm>
              <a:custGeom>
                <a:avLst/>
                <a:gdLst>
                  <a:gd name="T0" fmla="*/ 8 w 8"/>
                  <a:gd name="T1" fmla="*/ 0 h 6"/>
                  <a:gd name="T2" fmla="*/ 0 w 8"/>
                  <a:gd name="T3" fmla="*/ 6 h 6"/>
                  <a:gd name="T4" fmla="*/ 0 w 8"/>
                  <a:gd name="T5" fmla="*/ 6 h 6"/>
                  <a:gd name="T6" fmla="*/ 8 w 8"/>
                  <a:gd name="T7" fmla="*/ 0 h 6"/>
                  <a:gd name="T8" fmla="*/ 8 w 8"/>
                  <a:gd name="T9" fmla="*/ 0 h 6"/>
                </a:gdLst>
                <a:ahLst/>
                <a:cxnLst>
                  <a:cxn ang="0">
                    <a:pos x="T0" y="T1"/>
                  </a:cxn>
                  <a:cxn ang="0">
                    <a:pos x="T2" y="T3"/>
                  </a:cxn>
                  <a:cxn ang="0">
                    <a:pos x="T4" y="T5"/>
                  </a:cxn>
                  <a:cxn ang="0">
                    <a:pos x="T6" y="T7"/>
                  </a:cxn>
                  <a:cxn ang="0">
                    <a:pos x="T8" y="T9"/>
                  </a:cxn>
                </a:cxnLst>
                <a:rect l="0" t="0" r="r" b="b"/>
                <a:pathLst>
                  <a:path w="8" h="6">
                    <a:moveTo>
                      <a:pt x="8" y="0"/>
                    </a:moveTo>
                    <a:cubicBezTo>
                      <a:pt x="6" y="1"/>
                      <a:pt x="3" y="3"/>
                      <a:pt x="0" y="6"/>
                    </a:cubicBezTo>
                    <a:cubicBezTo>
                      <a:pt x="0" y="6"/>
                      <a:pt x="0" y="6"/>
                      <a:pt x="0" y="6"/>
                    </a:cubicBezTo>
                    <a:cubicBezTo>
                      <a:pt x="3" y="3"/>
                      <a:pt x="6" y="1"/>
                      <a:pt x="8" y="0"/>
                    </a:cubicBezTo>
                    <a:cubicBezTo>
                      <a:pt x="8" y="0"/>
                      <a:pt x="8" y="0"/>
                      <a:pt x="8" y="0"/>
                    </a:cubicBezTo>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56" name="Freeform 215"/>
              <p:cNvSpPr>
                <a:spLocks noEditPoints="1"/>
              </p:cNvSpPr>
              <p:nvPr/>
            </p:nvSpPr>
            <p:spPr bwMode="auto">
              <a:xfrm>
                <a:off x="8262938" y="2320925"/>
                <a:ext cx="106363" cy="65088"/>
              </a:xfrm>
              <a:custGeom>
                <a:avLst/>
                <a:gdLst>
                  <a:gd name="T0" fmla="*/ 30 w 30"/>
                  <a:gd name="T1" fmla="*/ 13 h 18"/>
                  <a:gd name="T2" fmla="*/ 11 w 30"/>
                  <a:gd name="T3" fmla="*/ 18 h 18"/>
                  <a:gd name="T4" fmla="*/ 10 w 30"/>
                  <a:gd name="T5" fmla="*/ 18 h 18"/>
                  <a:gd name="T6" fmla="*/ 10 w 30"/>
                  <a:gd name="T7" fmla="*/ 18 h 18"/>
                  <a:gd name="T8" fmla="*/ 11 w 30"/>
                  <a:gd name="T9" fmla="*/ 18 h 18"/>
                  <a:gd name="T10" fmla="*/ 30 w 30"/>
                  <a:gd name="T11" fmla="*/ 13 h 18"/>
                  <a:gd name="T12" fmla="*/ 0 w 30"/>
                  <a:gd name="T13" fmla="*/ 0 h 18"/>
                  <a:gd name="T14" fmla="*/ 0 w 30"/>
                  <a:gd name="T15" fmla="*/ 0 h 18"/>
                  <a:gd name="T16" fmla="*/ 0 w 30"/>
                  <a:gd name="T17" fmla="*/ 0 h 18"/>
                  <a:gd name="T18" fmla="*/ 0 w 30"/>
                  <a:gd name="T19" fmla="*/ 0 h 18"/>
                  <a:gd name="T20" fmla="*/ 0 w 30"/>
                  <a:gd name="T21" fmla="*/ 0 h 18"/>
                  <a:gd name="T22" fmla="*/ 0 w 30"/>
                  <a:gd name="T23" fmla="*/ 0 h 18"/>
                  <a:gd name="T24" fmla="*/ 0 w 30"/>
                  <a:gd name="T25" fmla="*/ 0 h 18"/>
                  <a:gd name="T26" fmla="*/ 0 w 30"/>
                  <a:gd name="T27" fmla="*/ 0 h 18"/>
                  <a:gd name="T28" fmla="*/ 0 w 30"/>
                  <a:gd name="T29" fmla="*/ 0 h 18"/>
                  <a:gd name="T30" fmla="*/ 0 w 30"/>
                  <a:gd name="T31" fmla="*/ 0 h 18"/>
                  <a:gd name="T32" fmla="*/ 0 w 30"/>
                  <a:gd name="T33" fmla="*/ 0 h 18"/>
                  <a:gd name="T34" fmla="*/ 0 w 30"/>
                  <a:gd name="T35" fmla="*/ 0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0" h="18">
                    <a:moveTo>
                      <a:pt x="30" y="13"/>
                    </a:moveTo>
                    <a:cubicBezTo>
                      <a:pt x="24" y="15"/>
                      <a:pt x="18" y="18"/>
                      <a:pt x="11" y="18"/>
                    </a:cubicBezTo>
                    <a:cubicBezTo>
                      <a:pt x="11" y="18"/>
                      <a:pt x="10" y="18"/>
                      <a:pt x="10" y="18"/>
                    </a:cubicBezTo>
                    <a:cubicBezTo>
                      <a:pt x="10" y="18"/>
                      <a:pt x="10" y="18"/>
                      <a:pt x="10" y="18"/>
                    </a:cubicBezTo>
                    <a:cubicBezTo>
                      <a:pt x="10" y="18"/>
                      <a:pt x="11" y="18"/>
                      <a:pt x="11" y="18"/>
                    </a:cubicBezTo>
                    <a:cubicBezTo>
                      <a:pt x="18" y="18"/>
                      <a:pt x="24" y="15"/>
                      <a:pt x="30" y="13"/>
                    </a:cubicBezTo>
                    <a:moveTo>
                      <a:pt x="0" y="0"/>
                    </a:moveTo>
                    <a:cubicBezTo>
                      <a:pt x="0" y="0"/>
                      <a:pt x="0" y="0"/>
                      <a:pt x="0" y="0"/>
                    </a:cubicBezTo>
                    <a:cubicBezTo>
                      <a:pt x="0" y="0"/>
                      <a:pt x="0" y="0"/>
                      <a:pt x="0" y="0"/>
                    </a:cubicBezTo>
                    <a:moveTo>
                      <a:pt x="0" y="0"/>
                    </a:moveTo>
                    <a:cubicBezTo>
                      <a:pt x="0" y="0"/>
                      <a:pt x="0" y="0"/>
                      <a:pt x="0" y="0"/>
                    </a:cubicBezTo>
                    <a:cubicBezTo>
                      <a:pt x="0" y="0"/>
                      <a:pt x="0" y="0"/>
                      <a:pt x="0" y="0"/>
                    </a:cubicBezTo>
                    <a:moveTo>
                      <a:pt x="0" y="0"/>
                    </a:moveTo>
                    <a:cubicBezTo>
                      <a:pt x="0" y="0"/>
                      <a:pt x="0" y="0"/>
                      <a:pt x="0" y="0"/>
                    </a:cubicBezTo>
                    <a:cubicBezTo>
                      <a:pt x="0" y="0"/>
                      <a:pt x="0" y="0"/>
                      <a:pt x="0" y="0"/>
                    </a:cubicBezTo>
                    <a:moveTo>
                      <a:pt x="0" y="0"/>
                    </a:moveTo>
                    <a:cubicBezTo>
                      <a:pt x="0" y="0"/>
                      <a:pt x="0" y="0"/>
                      <a:pt x="0" y="0"/>
                    </a:cubicBezTo>
                    <a:cubicBezTo>
                      <a:pt x="0" y="0"/>
                      <a:pt x="0" y="0"/>
                      <a:pt x="0" y="0"/>
                    </a:cubicBezTo>
                  </a:path>
                </a:pathLst>
              </a:custGeom>
              <a:solidFill>
                <a:srgbClr val="34988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57" name="Freeform 216"/>
              <p:cNvSpPr>
                <a:spLocks/>
              </p:cNvSpPr>
              <p:nvPr/>
            </p:nvSpPr>
            <p:spPr bwMode="auto">
              <a:xfrm>
                <a:off x="8253413" y="2371725"/>
                <a:ext cx="46038" cy="14288"/>
              </a:xfrm>
              <a:custGeom>
                <a:avLst/>
                <a:gdLst>
                  <a:gd name="T0" fmla="*/ 0 w 13"/>
                  <a:gd name="T1" fmla="*/ 0 h 4"/>
                  <a:gd name="T2" fmla="*/ 13 w 13"/>
                  <a:gd name="T3" fmla="*/ 4 h 4"/>
                  <a:gd name="T4" fmla="*/ 13 w 13"/>
                  <a:gd name="T5" fmla="*/ 4 h 4"/>
                  <a:gd name="T6" fmla="*/ 0 w 13"/>
                  <a:gd name="T7" fmla="*/ 0 h 4"/>
                </a:gdLst>
                <a:ahLst/>
                <a:cxnLst>
                  <a:cxn ang="0">
                    <a:pos x="T0" y="T1"/>
                  </a:cxn>
                  <a:cxn ang="0">
                    <a:pos x="T2" y="T3"/>
                  </a:cxn>
                  <a:cxn ang="0">
                    <a:pos x="T4" y="T5"/>
                  </a:cxn>
                  <a:cxn ang="0">
                    <a:pos x="T6" y="T7"/>
                  </a:cxn>
                </a:cxnLst>
                <a:rect l="0" t="0" r="r" b="b"/>
                <a:pathLst>
                  <a:path w="13" h="4">
                    <a:moveTo>
                      <a:pt x="0" y="0"/>
                    </a:moveTo>
                    <a:cubicBezTo>
                      <a:pt x="4" y="3"/>
                      <a:pt x="9" y="4"/>
                      <a:pt x="13" y="4"/>
                    </a:cubicBezTo>
                    <a:cubicBezTo>
                      <a:pt x="13" y="4"/>
                      <a:pt x="13" y="4"/>
                      <a:pt x="13" y="4"/>
                    </a:cubicBezTo>
                    <a:cubicBezTo>
                      <a:pt x="9" y="4"/>
                      <a:pt x="4" y="3"/>
                      <a:pt x="0" y="0"/>
                    </a:cubicBezTo>
                  </a:path>
                </a:pathLst>
              </a:custGeom>
              <a:solidFill>
                <a:srgbClr val="AB8F6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58" name="Freeform 217"/>
              <p:cNvSpPr>
                <a:spLocks/>
              </p:cNvSpPr>
              <p:nvPr/>
            </p:nvSpPr>
            <p:spPr bwMode="auto">
              <a:xfrm>
                <a:off x="8308975" y="2257425"/>
                <a:ext cx="36513" cy="38100"/>
              </a:xfrm>
              <a:custGeom>
                <a:avLst/>
                <a:gdLst>
                  <a:gd name="T0" fmla="*/ 6 w 10"/>
                  <a:gd name="T1" fmla="*/ 0 h 11"/>
                  <a:gd name="T2" fmla="*/ 4 w 10"/>
                  <a:gd name="T3" fmla="*/ 2 h 11"/>
                  <a:gd name="T4" fmla="*/ 0 w 10"/>
                  <a:gd name="T5" fmla="*/ 9 h 11"/>
                  <a:gd name="T6" fmla="*/ 1 w 10"/>
                  <a:gd name="T7" fmla="*/ 8 h 11"/>
                  <a:gd name="T8" fmla="*/ 6 w 10"/>
                  <a:gd name="T9" fmla="*/ 11 h 11"/>
                  <a:gd name="T10" fmla="*/ 9 w 10"/>
                  <a:gd name="T11" fmla="*/ 5 h 11"/>
                  <a:gd name="T12" fmla="*/ 10 w 10"/>
                  <a:gd name="T13" fmla="*/ 4 h 11"/>
                  <a:gd name="T14" fmla="*/ 8 w 10"/>
                  <a:gd name="T15" fmla="*/ 1 h 11"/>
                  <a:gd name="T16" fmla="*/ 8 w 10"/>
                  <a:gd name="T17" fmla="*/ 1 h 11"/>
                  <a:gd name="T18" fmla="*/ 8 w 10"/>
                  <a:gd name="T19" fmla="*/ 1 h 11"/>
                  <a:gd name="T20" fmla="*/ 8 w 10"/>
                  <a:gd name="T21" fmla="*/ 1 h 11"/>
                  <a:gd name="T22" fmla="*/ 8 w 10"/>
                  <a:gd name="T23" fmla="*/ 1 h 11"/>
                  <a:gd name="T24" fmla="*/ 8 w 10"/>
                  <a:gd name="T25" fmla="*/ 1 h 11"/>
                  <a:gd name="T26" fmla="*/ 8 w 10"/>
                  <a:gd name="T27" fmla="*/ 1 h 11"/>
                  <a:gd name="T28" fmla="*/ 7 w 10"/>
                  <a:gd name="T29" fmla="*/ 1 h 11"/>
                  <a:gd name="T30" fmla="*/ 7 w 10"/>
                  <a:gd name="T31" fmla="*/ 1 h 11"/>
                  <a:gd name="T32" fmla="*/ 7 w 10"/>
                  <a:gd name="T33" fmla="*/ 1 h 11"/>
                  <a:gd name="T34" fmla="*/ 7 w 10"/>
                  <a:gd name="T35" fmla="*/ 1 h 11"/>
                  <a:gd name="T36" fmla="*/ 7 w 10"/>
                  <a:gd name="T37" fmla="*/ 1 h 11"/>
                  <a:gd name="T38" fmla="*/ 6 w 10"/>
                  <a:gd name="T39" fmla="*/ 0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0" h="11">
                    <a:moveTo>
                      <a:pt x="6" y="0"/>
                    </a:moveTo>
                    <a:cubicBezTo>
                      <a:pt x="5" y="0"/>
                      <a:pt x="4" y="1"/>
                      <a:pt x="4" y="2"/>
                    </a:cubicBezTo>
                    <a:cubicBezTo>
                      <a:pt x="0" y="9"/>
                      <a:pt x="0" y="9"/>
                      <a:pt x="0" y="9"/>
                    </a:cubicBezTo>
                    <a:cubicBezTo>
                      <a:pt x="1" y="8"/>
                      <a:pt x="1" y="8"/>
                      <a:pt x="1" y="8"/>
                    </a:cubicBezTo>
                    <a:cubicBezTo>
                      <a:pt x="6" y="11"/>
                      <a:pt x="6" y="11"/>
                      <a:pt x="6" y="11"/>
                    </a:cubicBezTo>
                    <a:cubicBezTo>
                      <a:pt x="9" y="5"/>
                      <a:pt x="9" y="5"/>
                      <a:pt x="9" y="5"/>
                    </a:cubicBezTo>
                    <a:cubicBezTo>
                      <a:pt x="9" y="5"/>
                      <a:pt x="10" y="4"/>
                      <a:pt x="10" y="4"/>
                    </a:cubicBezTo>
                    <a:cubicBezTo>
                      <a:pt x="10" y="3"/>
                      <a:pt x="9" y="1"/>
                      <a:pt x="8" y="1"/>
                    </a:cubicBezTo>
                    <a:cubicBezTo>
                      <a:pt x="8" y="1"/>
                      <a:pt x="8" y="1"/>
                      <a:pt x="8" y="1"/>
                    </a:cubicBezTo>
                    <a:cubicBezTo>
                      <a:pt x="8" y="1"/>
                      <a:pt x="8" y="1"/>
                      <a:pt x="8" y="1"/>
                    </a:cubicBezTo>
                    <a:cubicBezTo>
                      <a:pt x="8" y="1"/>
                      <a:pt x="8" y="1"/>
                      <a:pt x="8" y="1"/>
                    </a:cubicBezTo>
                    <a:cubicBezTo>
                      <a:pt x="8" y="1"/>
                      <a:pt x="8" y="1"/>
                      <a:pt x="8" y="1"/>
                    </a:cubicBezTo>
                    <a:cubicBezTo>
                      <a:pt x="8" y="1"/>
                      <a:pt x="8" y="1"/>
                      <a:pt x="8" y="1"/>
                    </a:cubicBezTo>
                    <a:cubicBezTo>
                      <a:pt x="8" y="1"/>
                      <a:pt x="8" y="1"/>
                      <a:pt x="8" y="1"/>
                    </a:cubicBezTo>
                    <a:cubicBezTo>
                      <a:pt x="8" y="1"/>
                      <a:pt x="8" y="1"/>
                      <a:pt x="7" y="1"/>
                    </a:cubicBezTo>
                    <a:cubicBezTo>
                      <a:pt x="7" y="1"/>
                      <a:pt x="7" y="1"/>
                      <a:pt x="7" y="1"/>
                    </a:cubicBezTo>
                    <a:cubicBezTo>
                      <a:pt x="7" y="1"/>
                      <a:pt x="7" y="1"/>
                      <a:pt x="7" y="1"/>
                    </a:cubicBezTo>
                    <a:cubicBezTo>
                      <a:pt x="7" y="1"/>
                      <a:pt x="7" y="1"/>
                      <a:pt x="7" y="1"/>
                    </a:cubicBezTo>
                    <a:cubicBezTo>
                      <a:pt x="7" y="1"/>
                      <a:pt x="7" y="1"/>
                      <a:pt x="7" y="1"/>
                    </a:cubicBezTo>
                    <a:cubicBezTo>
                      <a:pt x="7" y="1"/>
                      <a:pt x="7" y="0"/>
                      <a:pt x="6" y="0"/>
                    </a:cubicBezTo>
                  </a:path>
                </a:pathLst>
              </a:custGeom>
              <a:solidFill>
                <a:srgbClr val="AB8F6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59" name="Freeform 218"/>
              <p:cNvSpPr>
                <a:spLocks/>
              </p:cNvSpPr>
              <p:nvPr/>
            </p:nvSpPr>
            <p:spPr bwMode="auto">
              <a:xfrm>
                <a:off x="8239125" y="2286000"/>
                <a:ext cx="166688" cy="100013"/>
              </a:xfrm>
              <a:custGeom>
                <a:avLst/>
                <a:gdLst>
                  <a:gd name="T0" fmla="*/ 21 w 47"/>
                  <a:gd name="T1" fmla="*/ 0 h 28"/>
                  <a:gd name="T2" fmla="*/ 20 w 47"/>
                  <a:gd name="T3" fmla="*/ 1 h 28"/>
                  <a:gd name="T4" fmla="*/ 20 w 47"/>
                  <a:gd name="T5" fmla="*/ 1 h 28"/>
                  <a:gd name="T6" fmla="*/ 17 w 47"/>
                  <a:gd name="T7" fmla="*/ 2 h 28"/>
                  <a:gd name="T8" fmla="*/ 17 w 47"/>
                  <a:gd name="T9" fmla="*/ 2 h 28"/>
                  <a:gd name="T10" fmla="*/ 9 w 47"/>
                  <a:gd name="T11" fmla="*/ 8 h 28"/>
                  <a:gd name="T12" fmla="*/ 7 w 47"/>
                  <a:gd name="T13" fmla="*/ 10 h 28"/>
                  <a:gd name="T14" fmla="*/ 7 w 47"/>
                  <a:gd name="T15" fmla="*/ 10 h 28"/>
                  <a:gd name="T16" fmla="*/ 7 w 47"/>
                  <a:gd name="T17" fmla="*/ 10 h 28"/>
                  <a:gd name="T18" fmla="*/ 7 w 47"/>
                  <a:gd name="T19" fmla="*/ 10 h 28"/>
                  <a:gd name="T20" fmla="*/ 7 w 47"/>
                  <a:gd name="T21" fmla="*/ 10 h 28"/>
                  <a:gd name="T22" fmla="*/ 7 w 47"/>
                  <a:gd name="T23" fmla="*/ 10 h 28"/>
                  <a:gd name="T24" fmla="*/ 7 w 47"/>
                  <a:gd name="T25" fmla="*/ 10 h 28"/>
                  <a:gd name="T26" fmla="*/ 7 w 47"/>
                  <a:gd name="T27" fmla="*/ 10 h 28"/>
                  <a:gd name="T28" fmla="*/ 7 w 47"/>
                  <a:gd name="T29" fmla="*/ 10 h 28"/>
                  <a:gd name="T30" fmla="*/ 7 w 47"/>
                  <a:gd name="T31" fmla="*/ 10 h 28"/>
                  <a:gd name="T32" fmla="*/ 7 w 47"/>
                  <a:gd name="T33" fmla="*/ 10 h 28"/>
                  <a:gd name="T34" fmla="*/ 7 w 47"/>
                  <a:gd name="T35" fmla="*/ 10 h 28"/>
                  <a:gd name="T36" fmla="*/ 4 w 47"/>
                  <a:gd name="T37" fmla="*/ 24 h 28"/>
                  <a:gd name="T38" fmla="*/ 4 w 47"/>
                  <a:gd name="T39" fmla="*/ 24 h 28"/>
                  <a:gd name="T40" fmla="*/ 17 w 47"/>
                  <a:gd name="T41" fmla="*/ 28 h 28"/>
                  <a:gd name="T42" fmla="*/ 18 w 47"/>
                  <a:gd name="T43" fmla="*/ 28 h 28"/>
                  <a:gd name="T44" fmla="*/ 37 w 47"/>
                  <a:gd name="T45" fmla="*/ 23 h 28"/>
                  <a:gd name="T46" fmla="*/ 44 w 47"/>
                  <a:gd name="T47" fmla="*/ 19 h 28"/>
                  <a:gd name="T48" fmla="*/ 44 w 47"/>
                  <a:gd name="T49" fmla="*/ 19 h 28"/>
                  <a:gd name="T50" fmla="*/ 46 w 47"/>
                  <a:gd name="T51" fmla="*/ 17 h 28"/>
                  <a:gd name="T52" fmla="*/ 47 w 47"/>
                  <a:gd name="T53" fmla="*/ 16 h 28"/>
                  <a:gd name="T54" fmla="*/ 42 w 47"/>
                  <a:gd name="T55" fmla="*/ 13 h 28"/>
                  <a:gd name="T56" fmla="*/ 42 w 47"/>
                  <a:gd name="T57" fmla="*/ 13 h 28"/>
                  <a:gd name="T58" fmla="*/ 40 w 47"/>
                  <a:gd name="T59" fmla="*/ 12 h 28"/>
                  <a:gd name="T60" fmla="*/ 40 w 47"/>
                  <a:gd name="T61" fmla="*/ 12 h 28"/>
                  <a:gd name="T62" fmla="*/ 35 w 47"/>
                  <a:gd name="T63" fmla="*/ 9 h 28"/>
                  <a:gd name="T64" fmla="*/ 33 w 47"/>
                  <a:gd name="T65" fmla="*/ 8 h 28"/>
                  <a:gd name="T66" fmla="*/ 28 w 47"/>
                  <a:gd name="T67" fmla="*/ 4 h 28"/>
                  <a:gd name="T68" fmla="*/ 26 w 47"/>
                  <a:gd name="T69" fmla="*/ 3 h 28"/>
                  <a:gd name="T70" fmla="*/ 21 w 47"/>
                  <a:gd name="T71" fmla="*/ 0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47" h="28">
                    <a:moveTo>
                      <a:pt x="21" y="0"/>
                    </a:moveTo>
                    <a:cubicBezTo>
                      <a:pt x="21" y="0"/>
                      <a:pt x="21" y="0"/>
                      <a:pt x="20" y="1"/>
                    </a:cubicBezTo>
                    <a:cubicBezTo>
                      <a:pt x="20" y="1"/>
                      <a:pt x="20" y="1"/>
                      <a:pt x="20" y="1"/>
                    </a:cubicBezTo>
                    <a:cubicBezTo>
                      <a:pt x="19" y="1"/>
                      <a:pt x="18" y="2"/>
                      <a:pt x="17" y="2"/>
                    </a:cubicBezTo>
                    <a:cubicBezTo>
                      <a:pt x="17" y="2"/>
                      <a:pt x="17" y="2"/>
                      <a:pt x="17" y="2"/>
                    </a:cubicBezTo>
                    <a:cubicBezTo>
                      <a:pt x="15" y="3"/>
                      <a:pt x="12" y="5"/>
                      <a:pt x="9" y="8"/>
                    </a:cubicBezTo>
                    <a:cubicBezTo>
                      <a:pt x="8" y="8"/>
                      <a:pt x="8" y="9"/>
                      <a:pt x="7" y="10"/>
                    </a:cubicBezTo>
                    <a:cubicBezTo>
                      <a:pt x="7" y="10"/>
                      <a:pt x="7" y="10"/>
                      <a:pt x="7" y="10"/>
                    </a:cubicBezTo>
                    <a:cubicBezTo>
                      <a:pt x="7" y="10"/>
                      <a:pt x="7" y="10"/>
                      <a:pt x="7" y="10"/>
                    </a:cubicBezTo>
                    <a:cubicBezTo>
                      <a:pt x="7" y="10"/>
                      <a:pt x="7" y="10"/>
                      <a:pt x="7" y="10"/>
                    </a:cubicBezTo>
                    <a:cubicBezTo>
                      <a:pt x="7" y="10"/>
                      <a:pt x="7" y="10"/>
                      <a:pt x="7" y="10"/>
                    </a:cubicBezTo>
                    <a:cubicBezTo>
                      <a:pt x="7" y="10"/>
                      <a:pt x="7" y="10"/>
                      <a:pt x="7" y="10"/>
                    </a:cubicBezTo>
                    <a:cubicBezTo>
                      <a:pt x="7" y="10"/>
                      <a:pt x="7" y="10"/>
                      <a:pt x="7" y="10"/>
                    </a:cubicBezTo>
                    <a:cubicBezTo>
                      <a:pt x="7" y="10"/>
                      <a:pt x="7" y="10"/>
                      <a:pt x="7" y="10"/>
                    </a:cubicBezTo>
                    <a:cubicBezTo>
                      <a:pt x="7" y="10"/>
                      <a:pt x="7" y="10"/>
                      <a:pt x="7" y="10"/>
                    </a:cubicBezTo>
                    <a:cubicBezTo>
                      <a:pt x="7" y="10"/>
                      <a:pt x="7" y="10"/>
                      <a:pt x="7" y="10"/>
                    </a:cubicBezTo>
                    <a:cubicBezTo>
                      <a:pt x="7" y="10"/>
                      <a:pt x="7" y="10"/>
                      <a:pt x="7" y="10"/>
                    </a:cubicBezTo>
                    <a:cubicBezTo>
                      <a:pt x="7" y="10"/>
                      <a:pt x="7" y="10"/>
                      <a:pt x="7" y="10"/>
                    </a:cubicBezTo>
                    <a:cubicBezTo>
                      <a:pt x="2" y="16"/>
                      <a:pt x="0" y="21"/>
                      <a:pt x="4" y="24"/>
                    </a:cubicBezTo>
                    <a:cubicBezTo>
                      <a:pt x="4" y="24"/>
                      <a:pt x="4" y="24"/>
                      <a:pt x="4" y="24"/>
                    </a:cubicBezTo>
                    <a:cubicBezTo>
                      <a:pt x="8" y="27"/>
                      <a:pt x="13" y="28"/>
                      <a:pt x="17" y="28"/>
                    </a:cubicBezTo>
                    <a:cubicBezTo>
                      <a:pt x="17" y="28"/>
                      <a:pt x="18" y="28"/>
                      <a:pt x="18" y="28"/>
                    </a:cubicBezTo>
                    <a:cubicBezTo>
                      <a:pt x="25" y="28"/>
                      <a:pt x="31" y="25"/>
                      <a:pt x="37" y="23"/>
                    </a:cubicBezTo>
                    <a:cubicBezTo>
                      <a:pt x="40" y="21"/>
                      <a:pt x="42" y="20"/>
                      <a:pt x="44" y="19"/>
                    </a:cubicBezTo>
                    <a:cubicBezTo>
                      <a:pt x="44" y="19"/>
                      <a:pt x="44" y="19"/>
                      <a:pt x="44" y="19"/>
                    </a:cubicBezTo>
                    <a:cubicBezTo>
                      <a:pt x="45" y="18"/>
                      <a:pt x="46" y="17"/>
                      <a:pt x="46" y="17"/>
                    </a:cubicBezTo>
                    <a:cubicBezTo>
                      <a:pt x="47" y="17"/>
                      <a:pt x="47" y="16"/>
                      <a:pt x="47" y="16"/>
                    </a:cubicBezTo>
                    <a:cubicBezTo>
                      <a:pt x="42" y="13"/>
                      <a:pt x="42" y="13"/>
                      <a:pt x="42" y="13"/>
                    </a:cubicBezTo>
                    <a:cubicBezTo>
                      <a:pt x="42" y="13"/>
                      <a:pt x="42" y="13"/>
                      <a:pt x="42" y="13"/>
                    </a:cubicBezTo>
                    <a:cubicBezTo>
                      <a:pt x="40" y="12"/>
                      <a:pt x="40" y="12"/>
                      <a:pt x="40" y="12"/>
                    </a:cubicBezTo>
                    <a:cubicBezTo>
                      <a:pt x="40" y="12"/>
                      <a:pt x="40" y="12"/>
                      <a:pt x="40" y="12"/>
                    </a:cubicBezTo>
                    <a:cubicBezTo>
                      <a:pt x="35" y="9"/>
                      <a:pt x="35" y="9"/>
                      <a:pt x="35" y="9"/>
                    </a:cubicBezTo>
                    <a:cubicBezTo>
                      <a:pt x="33" y="8"/>
                      <a:pt x="33" y="8"/>
                      <a:pt x="33" y="8"/>
                    </a:cubicBezTo>
                    <a:cubicBezTo>
                      <a:pt x="28" y="4"/>
                      <a:pt x="28" y="4"/>
                      <a:pt x="28" y="4"/>
                    </a:cubicBezTo>
                    <a:cubicBezTo>
                      <a:pt x="26" y="3"/>
                      <a:pt x="26" y="3"/>
                      <a:pt x="26" y="3"/>
                    </a:cubicBezTo>
                    <a:cubicBezTo>
                      <a:pt x="21" y="0"/>
                      <a:pt x="21" y="0"/>
                      <a:pt x="21" y="0"/>
                    </a:cubicBezTo>
                  </a:path>
                </a:pathLst>
              </a:custGeom>
              <a:solidFill>
                <a:srgbClr val="AB8F6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60" name="Freeform 219"/>
              <p:cNvSpPr>
                <a:spLocks/>
              </p:cNvSpPr>
              <p:nvPr/>
            </p:nvSpPr>
            <p:spPr bwMode="auto">
              <a:xfrm>
                <a:off x="8281988" y="2320925"/>
                <a:ext cx="158750" cy="65088"/>
              </a:xfrm>
              <a:custGeom>
                <a:avLst/>
                <a:gdLst>
                  <a:gd name="T0" fmla="*/ 43 w 45"/>
                  <a:gd name="T1" fmla="*/ 13 h 18"/>
                  <a:gd name="T2" fmla="*/ 30 w 45"/>
                  <a:gd name="T3" fmla="*/ 14 h 18"/>
                  <a:gd name="T4" fmla="*/ 24 w 45"/>
                  <a:gd name="T5" fmla="*/ 13 h 18"/>
                  <a:gd name="T6" fmla="*/ 14 w 45"/>
                  <a:gd name="T7" fmla="*/ 17 h 18"/>
                  <a:gd name="T8" fmla="*/ 0 w 45"/>
                  <a:gd name="T9" fmla="*/ 17 h 18"/>
                  <a:gd name="T10" fmla="*/ 8 w 45"/>
                  <a:gd name="T11" fmla="*/ 4 h 18"/>
                  <a:gd name="T12" fmla="*/ 28 w 45"/>
                  <a:gd name="T13" fmla="*/ 6 h 18"/>
                  <a:gd name="T14" fmla="*/ 33 w 45"/>
                  <a:gd name="T15" fmla="*/ 6 h 18"/>
                  <a:gd name="T16" fmla="*/ 43 w 45"/>
                  <a:gd name="T17" fmla="*/ 13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5" h="18">
                    <a:moveTo>
                      <a:pt x="43" y="13"/>
                    </a:moveTo>
                    <a:cubicBezTo>
                      <a:pt x="37" y="10"/>
                      <a:pt x="30" y="14"/>
                      <a:pt x="30" y="14"/>
                    </a:cubicBezTo>
                    <a:cubicBezTo>
                      <a:pt x="24" y="13"/>
                      <a:pt x="24" y="13"/>
                      <a:pt x="24" y="13"/>
                    </a:cubicBezTo>
                    <a:cubicBezTo>
                      <a:pt x="25" y="13"/>
                      <a:pt x="19" y="16"/>
                      <a:pt x="14" y="17"/>
                    </a:cubicBezTo>
                    <a:cubicBezTo>
                      <a:pt x="8" y="18"/>
                      <a:pt x="0" y="17"/>
                      <a:pt x="0" y="17"/>
                    </a:cubicBezTo>
                    <a:cubicBezTo>
                      <a:pt x="0" y="17"/>
                      <a:pt x="2" y="7"/>
                      <a:pt x="8" y="4"/>
                    </a:cubicBezTo>
                    <a:cubicBezTo>
                      <a:pt x="15" y="0"/>
                      <a:pt x="28" y="6"/>
                      <a:pt x="28" y="6"/>
                    </a:cubicBezTo>
                    <a:cubicBezTo>
                      <a:pt x="28" y="6"/>
                      <a:pt x="31" y="6"/>
                      <a:pt x="33" y="6"/>
                    </a:cubicBezTo>
                    <a:cubicBezTo>
                      <a:pt x="40" y="4"/>
                      <a:pt x="45" y="9"/>
                      <a:pt x="43" y="13"/>
                    </a:cubicBezTo>
                  </a:path>
                </a:pathLst>
              </a:custGeom>
              <a:solidFill>
                <a:srgbClr val="C49A6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61" name="Freeform 220"/>
              <p:cNvSpPr>
                <a:spLocks/>
              </p:cNvSpPr>
              <p:nvPr/>
            </p:nvSpPr>
            <p:spPr bwMode="auto">
              <a:xfrm>
                <a:off x="8086725" y="3306763"/>
                <a:ext cx="577850" cy="668338"/>
              </a:xfrm>
              <a:custGeom>
                <a:avLst/>
                <a:gdLst>
                  <a:gd name="T0" fmla="*/ 36 w 163"/>
                  <a:gd name="T1" fmla="*/ 1 h 187"/>
                  <a:gd name="T2" fmla="*/ 38 w 163"/>
                  <a:gd name="T3" fmla="*/ 0 h 187"/>
                  <a:gd name="T4" fmla="*/ 41 w 163"/>
                  <a:gd name="T5" fmla="*/ 0 h 187"/>
                  <a:gd name="T6" fmla="*/ 61 w 163"/>
                  <a:gd name="T7" fmla="*/ 18 h 187"/>
                  <a:gd name="T8" fmla="*/ 73 w 163"/>
                  <a:gd name="T9" fmla="*/ 97 h 187"/>
                  <a:gd name="T10" fmla="*/ 152 w 163"/>
                  <a:gd name="T11" fmla="*/ 147 h 187"/>
                  <a:gd name="T12" fmla="*/ 161 w 163"/>
                  <a:gd name="T13" fmla="*/ 169 h 187"/>
                  <a:gd name="T14" fmla="*/ 160 w 163"/>
                  <a:gd name="T15" fmla="*/ 173 h 187"/>
                  <a:gd name="T16" fmla="*/ 158 w 163"/>
                  <a:gd name="T17" fmla="*/ 177 h 187"/>
                  <a:gd name="T18" fmla="*/ 140 w 163"/>
                  <a:gd name="T19" fmla="*/ 187 h 187"/>
                  <a:gd name="T20" fmla="*/ 128 w 163"/>
                  <a:gd name="T21" fmla="*/ 176 h 187"/>
                  <a:gd name="T22" fmla="*/ 42 w 163"/>
                  <a:gd name="T23" fmla="*/ 127 h 187"/>
                  <a:gd name="T24" fmla="*/ 32 w 163"/>
                  <a:gd name="T25" fmla="*/ 113 h 187"/>
                  <a:gd name="T26" fmla="*/ 2 w 163"/>
                  <a:gd name="T27" fmla="*/ 25 h 187"/>
                  <a:gd name="T28" fmla="*/ 36 w 163"/>
                  <a:gd name="T29" fmla="*/ 1 h 1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63" h="187">
                    <a:moveTo>
                      <a:pt x="36" y="1"/>
                    </a:moveTo>
                    <a:cubicBezTo>
                      <a:pt x="37" y="0"/>
                      <a:pt x="37" y="0"/>
                      <a:pt x="38" y="0"/>
                    </a:cubicBezTo>
                    <a:cubicBezTo>
                      <a:pt x="39" y="0"/>
                      <a:pt x="40" y="0"/>
                      <a:pt x="41" y="0"/>
                    </a:cubicBezTo>
                    <a:cubicBezTo>
                      <a:pt x="51" y="1"/>
                      <a:pt x="59" y="8"/>
                      <a:pt x="61" y="18"/>
                    </a:cubicBezTo>
                    <a:cubicBezTo>
                      <a:pt x="73" y="97"/>
                      <a:pt x="73" y="97"/>
                      <a:pt x="73" y="97"/>
                    </a:cubicBezTo>
                    <a:cubicBezTo>
                      <a:pt x="152" y="147"/>
                      <a:pt x="152" y="147"/>
                      <a:pt x="152" y="147"/>
                    </a:cubicBezTo>
                    <a:cubicBezTo>
                      <a:pt x="159" y="152"/>
                      <a:pt x="163" y="161"/>
                      <a:pt x="161" y="169"/>
                    </a:cubicBezTo>
                    <a:cubicBezTo>
                      <a:pt x="161" y="171"/>
                      <a:pt x="160" y="172"/>
                      <a:pt x="160" y="173"/>
                    </a:cubicBezTo>
                    <a:cubicBezTo>
                      <a:pt x="159" y="174"/>
                      <a:pt x="159" y="176"/>
                      <a:pt x="158" y="177"/>
                    </a:cubicBezTo>
                    <a:cubicBezTo>
                      <a:pt x="154" y="183"/>
                      <a:pt x="140" y="187"/>
                      <a:pt x="140" y="187"/>
                    </a:cubicBezTo>
                    <a:cubicBezTo>
                      <a:pt x="128" y="176"/>
                      <a:pt x="128" y="176"/>
                      <a:pt x="128" y="176"/>
                    </a:cubicBezTo>
                    <a:cubicBezTo>
                      <a:pt x="42" y="127"/>
                      <a:pt x="42" y="127"/>
                      <a:pt x="42" y="127"/>
                    </a:cubicBezTo>
                    <a:cubicBezTo>
                      <a:pt x="37" y="124"/>
                      <a:pt x="33" y="119"/>
                      <a:pt x="32" y="113"/>
                    </a:cubicBezTo>
                    <a:cubicBezTo>
                      <a:pt x="2" y="25"/>
                      <a:pt x="2" y="25"/>
                      <a:pt x="2" y="25"/>
                    </a:cubicBezTo>
                    <a:cubicBezTo>
                      <a:pt x="0" y="13"/>
                      <a:pt x="24" y="2"/>
                      <a:pt x="36" y="1"/>
                    </a:cubicBezTo>
                  </a:path>
                </a:pathLst>
              </a:custGeom>
              <a:solidFill>
                <a:srgbClr val="054C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62" name="Freeform 221"/>
              <p:cNvSpPr>
                <a:spLocks/>
              </p:cNvSpPr>
              <p:nvPr/>
            </p:nvSpPr>
            <p:spPr bwMode="auto">
              <a:xfrm>
                <a:off x="8221663" y="3306763"/>
                <a:ext cx="6350" cy="0"/>
              </a:xfrm>
              <a:custGeom>
                <a:avLst/>
                <a:gdLst>
                  <a:gd name="T0" fmla="*/ 2 w 2"/>
                  <a:gd name="T1" fmla="*/ 0 w 2"/>
                  <a:gd name="T2" fmla="*/ 0 w 2"/>
                  <a:gd name="T3" fmla="*/ 0 w 2"/>
                  <a:gd name="T4" fmla="*/ 2 w 2"/>
                  <a:gd name="T5" fmla="*/ 2 w 2"/>
                </a:gdLst>
                <a:ahLst/>
                <a:cxnLst>
                  <a:cxn ang="0">
                    <a:pos x="T0" y="0"/>
                  </a:cxn>
                  <a:cxn ang="0">
                    <a:pos x="T1" y="0"/>
                  </a:cxn>
                  <a:cxn ang="0">
                    <a:pos x="T2" y="0"/>
                  </a:cxn>
                  <a:cxn ang="0">
                    <a:pos x="T3" y="0"/>
                  </a:cxn>
                  <a:cxn ang="0">
                    <a:pos x="T4" y="0"/>
                  </a:cxn>
                  <a:cxn ang="0">
                    <a:pos x="T5" y="0"/>
                  </a:cxn>
                </a:cxnLst>
                <a:rect l="0" t="0" r="r" b="b"/>
                <a:pathLst>
                  <a:path w="2">
                    <a:moveTo>
                      <a:pt x="2" y="0"/>
                    </a:moveTo>
                    <a:cubicBezTo>
                      <a:pt x="1" y="0"/>
                      <a:pt x="0" y="0"/>
                      <a:pt x="0" y="0"/>
                    </a:cubicBezTo>
                    <a:cubicBezTo>
                      <a:pt x="0" y="0"/>
                      <a:pt x="0" y="0"/>
                      <a:pt x="0" y="0"/>
                    </a:cubicBezTo>
                    <a:cubicBezTo>
                      <a:pt x="0" y="0"/>
                      <a:pt x="0" y="0"/>
                      <a:pt x="0" y="0"/>
                    </a:cubicBezTo>
                    <a:cubicBezTo>
                      <a:pt x="0" y="0"/>
                      <a:pt x="1" y="0"/>
                      <a:pt x="2" y="0"/>
                    </a:cubicBezTo>
                    <a:cubicBezTo>
                      <a:pt x="2" y="0"/>
                      <a:pt x="2" y="0"/>
                      <a:pt x="2" y="0"/>
                    </a:cubicBezTo>
                  </a:path>
                </a:pathLst>
              </a:custGeom>
              <a:solidFill>
                <a:srgbClr val="45B79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63" name="Freeform 222"/>
              <p:cNvSpPr>
                <a:spLocks/>
              </p:cNvSpPr>
              <p:nvPr/>
            </p:nvSpPr>
            <p:spPr bwMode="auto">
              <a:xfrm>
                <a:off x="8281988" y="3332163"/>
                <a:ext cx="17463" cy="25400"/>
              </a:xfrm>
              <a:custGeom>
                <a:avLst/>
                <a:gdLst>
                  <a:gd name="T0" fmla="*/ 0 w 5"/>
                  <a:gd name="T1" fmla="*/ 0 h 7"/>
                  <a:gd name="T2" fmla="*/ 5 w 5"/>
                  <a:gd name="T3" fmla="*/ 7 h 7"/>
                  <a:gd name="T4" fmla="*/ 0 w 5"/>
                  <a:gd name="T5" fmla="*/ 0 h 7"/>
                </a:gdLst>
                <a:ahLst/>
                <a:cxnLst>
                  <a:cxn ang="0">
                    <a:pos x="T0" y="T1"/>
                  </a:cxn>
                  <a:cxn ang="0">
                    <a:pos x="T2" y="T3"/>
                  </a:cxn>
                  <a:cxn ang="0">
                    <a:pos x="T4" y="T5"/>
                  </a:cxn>
                </a:cxnLst>
                <a:rect l="0" t="0" r="r" b="b"/>
                <a:pathLst>
                  <a:path w="5" h="7">
                    <a:moveTo>
                      <a:pt x="0" y="0"/>
                    </a:moveTo>
                    <a:cubicBezTo>
                      <a:pt x="2" y="2"/>
                      <a:pt x="3" y="4"/>
                      <a:pt x="5" y="7"/>
                    </a:cubicBezTo>
                    <a:cubicBezTo>
                      <a:pt x="3" y="4"/>
                      <a:pt x="2" y="2"/>
                      <a:pt x="0" y="0"/>
                    </a:cubicBezTo>
                  </a:path>
                </a:pathLst>
              </a:custGeom>
              <a:solidFill>
                <a:srgbClr val="58595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64" name="Freeform 223"/>
              <p:cNvSpPr>
                <a:spLocks noEditPoints="1"/>
              </p:cNvSpPr>
              <p:nvPr/>
            </p:nvSpPr>
            <p:spPr bwMode="auto">
              <a:xfrm>
                <a:off x="8216900" y="3306763"/>
                <a:ext cx="407988" cy="585788"/>
              </a:xfrm>
              <a:custGeom>
                <a:avLst/>
                <a:gdLst>
                  <a:gd name="T0" fmla="*/ 38 w 115"/>
                  <a:gd name="T1" fmla="*/ 98 h 164"/>
                  <a:gd name="T2" fmla="*/ 39 w 115"/>
                  <a:gd name="T3" fmla="*/ 102 h 164"/>
                  <a:gd name="T4" fmla="*/ 39 w 115"/>
                  <a:gd name="T5" fmla="*/ 120 h 164"/>
                  <a:gd name="T6" fmla="*/ 108 w 115"/>
                  <a:gd name="T7" fmla="*/ 164 h 164"/>
                  <a:gd name="T8" fmla="*/ 111 w 115"/>
                  <a:gd name="T9" fmla="*/ 161 h 164"/>
                  <a:gd name="T10" fmla="*/ 111 w 115"/>
                  <a:gd name="T11" fmla="*/ 145 h 164"/>
                  <a:gd name="T12" fmla="*/ 115 w 115"/>
                  <a:gd name="T13" fmla="*/ 147 h 164"/>
                  <a:gd name="T14" fmla="*/ 115 w 115"/>
                  <a:gd name="T15" fmla="*/ 147 h 164"/>
                  <a:gd name="T16" fmla="*/ 38 w 115"/>
                  <a:gd name="T17" fmla="*/ 98 h 164"/>
                  <a:gd name="T18" fmla="*/ 3 w 115"/>
                  <a:gd name="T19" fmla="*/ 0 h 164"/>
                  <a:gd name="T20" fmla="*/ 1 w 115"/>
                  <a:gd name="T21" fmla="*/ 0 h 164"/>
                  <a:gd name="T22" fmla="*/ 1 w 115"/>
                  <a:gd name="T23" fmla="*/ 0 h 164"/>
                  <a:gd name="T24" fmla="*/ 0 w 115"/>
                  <a:gd name="T25" fmla="*/ 8 h 164"/>
                  <a:gd name="T26" fmla="*/ 1 w 115"/>
                  <a:gd name="T27" fmla="*/ 10 h 164"/>
                  <a:gd name="T28" fmla="*/ 2 w 115"/>
                  <a:gd name="T29" fmla="*/ 10 h 164"/>
                  <a:gd name="T30" fmla="*/ 18 w 115"/>
                  <a:gd name="T31" fmla="*/ 7 h 164"/>
                  <a:gd name="T32" fmla="*/ 18 w 115"/>
                  <a:gd name="T33" fmla="*/ 8 h 164"/>
                  <a:gd name="T34" fmla="*/ 18 w 115"/>
                  <a:gd name="T35" fmla="*/ 8 h 164"/>
                  <a:gd name="T36" fmla="*/ 19 w 115"/>
                  <a:gd name="T37" fmla="*/ 9 h 164"/>
                  <a:gd name="T38" fmla="*/ 5 w 115"/>
                  <a:gd name="T39" fmla="*/ 34 h 164"/>
                  <a:gd name="T40" fmla="*/ 15 w 115"/>
                  <a:gd name="T41" fmla="*/ 96 h 164"/>
                  <a:gd name="T42" fmla="*/ 15 w 115"/>
                  <a:gd name="T43" fmla="*/ 96 h 164"/>
                  <a:gd name="T44" fmla="*/ 34 w 115"/>
                  <a:gd name="T45" fmla="*/ 96 h 164"/>
                  <a:gd name="T46" fmla="*/ 34 w 115"/>
                  <a:gd name="T47" fmla="*/ 96 h 164"/>
                  <a:gd name="T48" fmla="*/ 36 w 115"/>
                  <a:gd name="T49" fmla="*/ 96 h 164"/>
                  <a:gd name="T50" fmla="*/ 24 w 115"/>
                  <a:gd name="T51" fmla="*/ 18 h 164"/>
                  <a:gd name="T52" fmla="*/ 23 w 115"/>
                  <a:gd name="T53" fmla="*/ 14 h 164"/>
                  <a:gd name="T54" fmla="*/ 18 w 115"/>
                  <a:gd name="T55" fmla="*/ 7 h 164"/>
                  <a:gd name="T56" fmla="*/ 4 w 115"/>
                  <a:gd name="T57" fmla="*/ 0 h 164"/>
                  <a:gd name="T58" fmla="*/ 3 w 115"/>
                  <a:gd name="T59" fmla="*/ 0 h 1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15" h="164">
                    <a:moveTo>
                      <a:pt x="38" y="98"/>
                    </a:moveTo>
                    <a:cubicBezTo>
                      <a:pt x="39" y="99"/>
                      <a:pt x="39" y="100"/>
                      <a:pt x="39" y="102"/>
                    </a:cubicBezTo>
                    <a:cubicBezTo>
                      <a:pt x="39" y="120"/>
                      <a:pt x="39" y="120"/>
                      <a:pt x="39" y="120"/>
                    </a:cubicBezTo>
                    <a:cubicBezTo>
                      <a:pt x="108" y="164"/>
                      <a:pt x="108" y="164"/>
                      <a:pt x="108" y="164"/>
                    </a:cubicBezTo>
                    <a:cubicBezTo>
                      <a:pt x="109" y="164"/>
                      <a:pt x="110" y="163"/>
                      <a:pt x="111" y="161"/>
                    </a:cubicBezTo>
                    <a:cubicBezTo>
                      <a:pt x="111" y="145"/>
                      <a:pt x="111" y="145"/>
                      <a:pt x="111" y="145"/>
                    </a:cubicBezTo>
                    <a:cubicBezTo>
                      <a:pt x="115" y="147"/>
                      <a:pt x="115" y="147"/>
                      <a:pt x="115" y="147"/>
                    </a:cubicBezTo>
                    <a:cubicBezTo>
                      <a:pt x="115" y="147"/>
                      <a:pt x="115" y="147"/>
                      <a:pt x="115" y="147"/>
                    </a:cubicBezTo>
                    <a:cubicBezTo>
                      <a:pt x="38" y="98"/>
                      <a:pt x="38" y="98"/>
                      <a:pt x="38" y="98"/>
                    </a:cubicBezTo>
                    <a:moveTo>
                      <a:pt x="3" y="0"/>
                    </a:moveTo>
                    <a:cubicBezTo>
                      <a:pt x="2" y="0"/>
                      <a:pt x="1" y="0"/>
                      <a:pt x="1" y="0"/>
                    </a:cubicBezTo>
                    <a:cubicBezTo>
                      <a:pt x="1" y="0"/>
                      <a:pt x="1" y="0"/>
                      <a:pt x="1" y="0"/>
                    </a:cubicBezTo>
                    <a:cubicBezTo>
                      <a:pt x="0" y="3"/>
                      <a:pt x="0" y="5"/>
                      <a:pt x="0" y="8"/>
                    </a:cubicBezTo>
                    <a:cubicBezTo>
                      <a:pt x="1" y="10"/>
                      <a:pt x="1" y="10"/>
                      <a:pt x="1" y="10"/>
                    </a:cubicBezTo>
                    <a:cubicBezTo>
                      <a:pt x="1" y="10"/>
                      <a:pt x="2" y="10"/>
                      <a:pt x="2" y="10"/>
                    </a:cubicBezTo>
                    <a:cubicBezTo>
                      <a:pt x="9" y="9"/>
                      <a:pt x="15" y="7"/>
                      <a:pt x="18" y="7"/>
                    </a:cubicBezTo>
                    <a:cubicBezTo>
                      <a:pt x="18" y="7"/>
                      <a:pt x="18" y="7"/>
                      <a:pt x="18" y="8"/>
                    </a:cubicBezTo>
                    <a:cubicBezTo>
                      <a:pt x="18" y="8"/>
                      <a:pt x="18" y="8"/>
                      <a:pt x="18" y="8"/>
                    </a:cubicBezTo>
                    <a:cubicBezTo>
                      <a:pt x="19" y="8"/>
                      <a:pt x="19" y="8"/>
                      <a:pt x="19" y="9"/>
                    </a:cubicBezTo>
                    <a:cubicBezTo>
                      <a:pt x="22" y="16"/>
                      <a:pt x="12" y="27"/>
                      <a:pt x="5" y="34"/>
                    </a:cubicBezTo>
                    <a:cubicBezTo>
                      <a:pt x="15" y="96"/>
                      <a:pt x="15" y="96"/>
                      <a:pt x="15" y="96"/>
                    </a:cubicBezTo>
                    <a:cubicBezTo>
                      <a:pt x="15" y="96"/>
                      <a:pt x="15" y="96"/>
                      <a:pt x="15" y="96"/>
                    </a:cubicBezTo>
                    <a:cubicBezTo>
                      <a:pt x="34" y="96"/>
                      <a:pt x="34" y="96"/>
                      <a:pt x="34" y="96"/>
                    </a:cubicBezTo>
                    <a:cubicBezTo>
                      <a:pt x="34" y="96"/>
                      <a:pt x="34" y="96"/>
                      <a:pt x="34" y="96"/>
                    </a:cubicBezTo>
                    <a:cubicBezTo>
                      <a:pt x="34" y="96"/>
                      <a:pt x="35" y="96"/>
                      <a:pt x="36" y="96"/>
                    </a:cubicBezTo>
                    <a:cubicBezTo>
                      <a:pt x="24" y="18"/>
                      <a:pt x="24" y="18"/>
                      <a:pt x="24" y="18"/>
                    </a:cubicBezTo>
                    <a:cubicBezTo>
                      <a:pt x="23" y="17"/>
                      <a:pt x="23" y="16"/>
                      <a:pt x="23" y="14"/>
                    </a:cubicBezTo>
                    <a:cubicBezTo>
                      <a:pt x="21" y="11"/>
                      <a:pt x="20" y="9"/>
                      <a:pt x="18" y="7"/>
                    </a:cubicBezTo>
                    <a:cubicBezTo>
                      <a:pt x="14" y="3"/>
                      <a:pt x="9" y="1"/>
                      <a:pt x="4" y="0"/>
                    </a:cubicBezTo>
                    <a:cubicBezTo>
                      <a:pt x="4" y="0"/>
                      <a:pt x="3" y="0"/>
                      <a:pt x="3" y="0"/>
                    </a:cubicBezTo>
                  </a:path>
                </a:pathLst>
              </a:custGeom>
              <a:solidFill>
                <a:srgbClr val="3D626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65" name="Freeform 224"/>
              <p:cNvSpPr>
                <a:spLocks/>
              </p:cNvSpPr>
              <p:nvPr/>
            </p:nvSpPr>
            <p:spPr bwMode="auto">
              <a:xfrm>
                <a:off x="8018463" y="2389188"/>
                <a:ext cx="361950" cy="385763"/>
              </a:xfrm>
              <a:custGeom>
                <a:avLst/>
                <a:gdLst>
                  <a:gd name="T0" fmla="*/ 16 w 102"/>
                  <a:gd name="T1" fmla="*/ 31 h 108"/>
                  <a:gd name="T2" fmla="*/ 5 w 102"/>
                  <a:gd name="T3" fmla="*/ 21 h 108"/>
                  <a:gd name="T4" fmla="*/ 29 w 102"/>
                  <a:gd name="T5" fmla="*/ 0 h 108"/>
                  <a:gd name="T6" fmla="*/ 86 w 102"/>
                  <a:gd name="T7" fmla="*/ 14 h 108"/>
                  <a:gd name="T8" fmla="*/ 95 w 102"/>
                  <a:gd name="T9" fmla="*/ 25 h 108"/>
                  <a:gd name="T10" fmla="*/ 101 w 102"/>
                  <a:gd name="T11" fmla="*/ 30 h 108"/>
                  <a:gd name="T12" fmla="*/ 97 w 102"/>
                  <a:gd name="T13" fmla="*/ 67 h 108"/>
                  <a:gd name="T14" fmla="*/ 67 w 102"/>
                  <a:gd name="T15" fmla="*/ 105 h 108"/>
                  <a:gd name="T16" fmla="*/ 36 w 102"/>
                  <a:gd name="T17" fmla="*/ 97 h 108"/>
                  <a:gd name="T18" fmla="*/ 29 w 102"/>
                  <a:gd name="T19" fmla="*/ 43 h 108"/>
                  <a:gd name="T20" fmla="*/ 16 w 102"/>
                  <a:gd name="T21" fmla="*/ 31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02" h="108">
                    <a:moveTo>
                      <a:pt x="16" y="31"/>
                    </a:moveTo>
                    <a:cubicBezTo>
                      <a:pt x="16" y="31"/>
                      <a:pt x="10" y="28"/>
                      <a:pt x="5" y="21"/>
                    </a:cubicBezTo>
                    <a:cubicBezTo>
                      <a:pt x="0" y="14"/>
                      <a:pt x="16" y="1"/>
                      <a:pt x="29" y="0"/>
                    </a:cubicBezTo>
                    <a:cubicBezTo>
                      <a:pt x="53" y="0"/>
                      <a:pt x="83" y="11"/>
                      <a:pt x="86" y="14"/>
                    </a:cubicBezTo>
                    <a:cubicBezTo>
                      <a:pt x="91" y="19"/>
                      <a:pt x="95" y="25"/>
                      <a:pt x="95" y="25"/>
                    </a:cubicBezTo>
                    <a:cubicBezTo>
                      <a:pt x="95" y="25"/>
                      <a:pt x="100" y="26"/>
                      <a:pt x="101" y="30"/>
                    </a:cubicBezTo>
                    <a:cubicBezTo>
                      <a:pt x="102" y="34"/>
                      <a:pt x="101" y="52"/>
                      <a:pt x="97" y="67"/>
                    </a:cubicBezTo>
                    <a:cubicBezTo>
                      <a:pt x="93" y="82"/>
                      <a:pt x="80" y="108"/>
                      <a:pt x="67" y="105"/>
                    </a:cubicBezTo>
                    <a:cubicBezTo>
                      <a:pt x="54" y="101"/>
                      <a:pt x="36" y="97"/>
                      <a:pt x="36" y="97"/>
                    </a:cubicBezTo>
                    <a:cubicBezTo>
                      <a:pt x="29" y="43"/>
                      <a:pt x="29" y="43"/>
                      <a:pt x="29" y="43"/>
                    </a:cubicBezTo>
                    <a:lnTo>
                      <a:pt x="16" y="31"/>
                    </a:lnTo>
                    <a:close/>
                  </a:path>
                </a:pathLst>
              </a:custGeom>
              <a:solidFill>
                <a:srgbClr val="65361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66" name="Freeform 225"/>
              <p:cNvSpPr>
                <a:spLocks/>
              </p:cNvSpPr>
              <p:nvPr/>
            </p:nvSpPr>
            <p:spPr bwMode="auto">
              <a:xfrm>
                <a:off x="8213725" y="3646488"/>
                <a:ext cx="146050" cy="300038"/>
              </a:xfrm>
              <a:custGeom>
                <a:avLst/>
                <a:gdLst>
                  <a:gd name="T0" fmla="*/ 20 w 41"/>
                  <a:gd name="T1" fmla="*/ 77 h 84"/>
                  <a:gd name="T2" fmla="*/ 1 w 41"/>
                  <a:gd name="T3" fmla="*/ 36 h 84"/>
                  <a:gd name="T4" fmla="*/ 1 w 41"/>
                  <a:gd name="T5" fmla="*/ 36 h 84"/>
                  <a:gd name="T6" fmla="*/ 0 w 41"/>
                  <a:gd name="T7" fmla="*/ 34 h 84"/>
                  <a:gd name="T8" fmla="*/ 4 w 41"/>
                  <a:gd name="T9" fmla="*/ 30 h 84"/>
                  <a:gd name="T10" fmla="*/ 4 w 41"/>
                  <a:gd name="T11" fmla="*/ 30 h 84"/>
                  <a:gd name="T12" fmla="*/ 14 w 41"/>
                  <a:gd name="T13" fmla="*/ 15 h 84"/>
                  <a:gd name="T14" fmla="*/ 6 w 41"/>
                  <a:gd name="T15" fmla="*/ 1 h 84"/>
                  <a:gd name="T16" fmla="*/ 35 w 41"/>
                  <a:gd name="T17" fmla="*/ 1 h 84"/>
                  <a:gd name="T18" fmla="*/ 40 w 41"/>
                  <a:gd name="T19" fmla="*/ 7 h 84"/>
                  <a:gd name="T20" fmla="*/ 41 w 41"/>
                  <a:gd name="T21" fmla="*/ 78 h 84"/>
                  <a:gd name="T22" fmla="*/ 36 w 41"/>
                  <a:gd name="T23" fmla="*/ 83 h 84"/>
                  <a:gd name="T24" fmla="*/ 27 w 41"/>
                  <a:gd name="T25" fmla="*/ 83 h 84"/>
                  <a:gd name="T26" fmla="*/ 20 w 41"/>
                  <a:gd name="T27" fmla="*/ 77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1" h="84">
                    <a:moveTo>
                      <a:pt x="20" y="77"/>
                    </a:moveTo>
                    <a:cubicBezTo>
                      <a:pt x="16" y="71"/>
                      <a:pt x="1" y="36"/>
                      <a:pt x="1" y="36"/>
                    </a:cubicBezTo>
                    <a:cubicBezTo>
                      <a:pt x="1" y="36"/>
                      <a:pt x="1" y="36"/>
                      <a:pt x="1" y="36"/>
                    </a:cubicBezTo>
                    <a:cubicBezTo>
                      <a:pt x="0" y="36"/>
                      <a:pt x="0" y="35"/>
                      <a:pt x="0" y="34"/>
                    </a:cubicBezTo>
                    <a:cubicBezTo>
                      <a:pt x="0" y="32"/>
                      <a:pt x="2" y="30"/>
                      <a:pt x="4" y="30"/>
                    </a:cubicBezTo>
                    <a:cubicBezTo>
                      <a:pt x="4" y="30"/>
                      <a:pt x="4" y="30"/>
                      <a:pt x="4" y="30"/>
                    </a:cubicBezTo>
                    <a:cubicBezTo>
                      <a:pt x="7" y="29"/>
                      <a:pt x="14" y="25"/>
                      <a:pt x="14" y="15"/>
                    </a:cubicBezTo>
                    <a:cubicBezTo>
                      <a:pt x="6" y="1"/>
                      <a:pt x="6" y="1"/>
                      <a:pt x="6" y="1"/>
                    </a:cubicBezTo>
                    <a:cubicBezTo>
                      <a:pt x="35" y="1"/>
                      <a:pt x="35" y="1"/>
                      <a:pt x="35" y="1"/>
                    </a:cubicBezTo>
                    <a:cubicBezTo>
                      <a:pt x="35" y="1"/>
                      <a:pt x="40" y="0"/>
                      <a:pt x="40" y="7"/>
                    </a:cubicBezTo>
                    <a:cubicBezTo>
                      <a:pt x="41" y="78"/>
                      <a:pt x="41" y="78"/>
                      <a:pt x="41" y="78"/>
                    </a:cubicBezTo>
                    <a:cubicBezTo>
                      <a:pt x="41" y="78"/>
                      <a:pt x="41" y="83"/>
                      <a:pt x="36" y="83"/>
                    </a:cubicBezTo>
                    <a:cubicBezTo>
                      <a:pt x="27" y="83"/>
                      <a:pt x="27" y="83"/>
                      <a:pt x="27" y="83"/>
                    </a:cubicBezTo>
                    <a:cubicBezTo>
                      <a:pt x="27" y="83"/>
                      <a:pt x="23" y="84"/>
                      <a:pt x="20" y="77"/>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67" name="Freeform 226"/>
              <p:cNvSpPr>
                <a:spLocks/>
              </p:cNvSpPr>
              <p:nvPr/>
            </p:nvSpPr>
            <p:spPr bwMode="auto">
              <a:xfrm>
                <a:off x="7845425" y="3321050"/>
                <a:ext cx="474663" cy="460375"/>
              </a:xfrm>
              <a:custGeom>
                <a:avLst/>
                <a:gdLst>
                  <a:gd name="T0" fmla="*/ 14 w 134"/>
                  <a:gd name="T1" fmla="*/ 123 h 129"/>
                  <a:gd name="T2" fmla="*/ 4 w 134"/>
                  <a:gd name="T3" fmla="*/ 89 h 129"/>
                  <a:gd name="T4" fmla="*/ 61 w 134"/>
                  <a:gd name="T5" fmla="*/ 9 h 129"/>
                  <a:gd name="T6" fmla="*/ 91 w 134"/>
                  <a:gd name="T7" fmla="*/ 8 h 129"/>
                  <a:gd name="T8" fmla="*/ 107 w 134"/>
                  <a:gd name="T9" fmla="*/ 6 h 129"/>
                  <a:gd name="T10" fmla="*/ 123 w 134"/>
                  <a:gd name="T11" fmla="*/ 4 h 129"/>
                  <a:gd name="T12" fmla="*/ 109 w 134"/>
                  <a:gd name="T13" fmla="*/ 31 h 129"/>
                  <a:gd name="T14" fmla="*/ 62 w 134"/>
                  <a:gd name="T15" fmla="*/ 88 h 129"/>
                  <a:gd name="T16" fmla="*/ 112 w 134"/>
                  <a:gd name="T17" fmla="*/ 92 h 129"/>
                  <a:gd name="T18" fmla="*/ 133 w 134"/>
                  <a:gd name="T19" fmla="*/ 107 h 129"/>
                  <a:gd name="T20" fmla="*/ 134 w 134"/>
                  <a:gd name="T21" fmla="*/ 113 h 129"/>
                  <a:gd name="T22" fmla="*/ 134 w 134"/>
                  <a:gd name="T23" fmla="*/ 114 h 129"/>
                  <a:gd name="T24" fmla="*/ 120 w 134"/>
                  <a:gd name="T25" fmla="*/ 129 h 129"/>
                  <a:gd name="T26" fmla="*/ 14 w 134"/>
                  <a:gd name="T27" fmla="*/ 123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4" h="129">
                    <a:moveTo>
                      <a:pt x="14" y="123"/>
                    </a:moveTo>
                    <a:cubicBezTo>
                      <a:pt x="8" y="123"/>
                      <a:pt x="0" y="93"/>
                      <a:pt x="4" y="89"/>
                    </a:cubicBezTo>
                    <a:cubicBezTo>
                      <a:pt x="61" y="9"/>
                      <a:pt x="61" y="9"/>
                      <a:pt x="61" y="9"/>
                    </a:cubicBezTo>
                    <a:cubicBezTo>
                      <a:pt x="69" y="0"/>
                      <a:pt x="83" y="0"/>
                      <a:pt x="91" y="8"/>
                    </a:cubicBezTo>
                    <a:cubicBezTo>
                      <a:pt x="92" y="9"/>
                      <a:pt x="99" y="7"/>
                      <a:pt x="107" y="6"/>
                    </a:cubicBezTo>
                    <a:cubicBezTo>
                      <a:pt x="115" y="4"/>
                      <a:pt x="123" y="3"/>
                      <a:pt x="123" y="4"/>
                    </a:cubicBezTo>
                    <a:cubicBezTo>
                      <a:pt x="129" y="12"/>
                      <a:pt x="116" y="24"/>
                      <a:pt x="109" y="31"/>
                    </a:cubicBezTo>
                    <a:cubicBezTo>
                      <a:pt x="62" y="88"/>
                      <a:pt x="62" y="88"/>
                      <a:pt x="62" y="88"/>
                    </a:cubicBezTo>
                    <a:cubicBezTo>
                      <a:pt x="112" y="92"/>
                      <a:pt x="112" y="92"/>
                      <a:pt x="112" y="92"/>
                    </a:cubicBezTo>
                    <a:cubicBezTo>
                      <a:pt x="122" y="92"/>
                      <a:pt x="133" y="107"/>
                      <a:pt x="133" y="107"/>
                    </a:cubicBezTo>
                    <a:cubicBezTo>
                      <a:pt x="133" y="107"/>
                      <a:pt x="134" y="111"/>
                      <a:pt x="134" y="113"/>
                    </a:cubicBezTo>
                    <a:cubicBezTo>
                      <a:pt x="134" y="114"/>
                      <a:pt x="134" y="114"/>
                      <a:pt x="134" y="114"/>
                    </a:cubicBezTo>
                    <a:cubicBezTo>
                      <a:pt x="120" y="129"/>
                      <a:pt x="120" y="129"/>
                      <a:pt x="120" y="129"/>
                    </a:cubicBezTo>
                    <a:cubicBezTo>
                      <a:pt x="14" y="123"/>
                      <a:pt x="14" y="123"/>
                      <a:pt x="14" y="123"/>
                    </a:cubicBezTo>
                  </a:path>
                </a:pathLst>
              </a:custGeom>
              <a:solidFill>
                <a:srgbClr val="054C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68" name="Freeform 227"/>
              <p:cNvSpPr>
                <a:spLocks/>
              </p:cNvSpPr>
              <p:nvPr/>
            </p:nvSpPr>
            <p:spPr bwMode="auto">
              <a:xfrm>
                <a:off x="8281988" y="3335338"/>
                <a:ext cx="3175" cy="3175"/>
              </a:xfrm>
              <a:custGeom>
                <a:avLst/>
                <a:gdLst>
                  <a:gd name="T0" fmla="*/ 0 w 1"/>
                  <a:gd name="T1" fmla="*/ 0 h 1"/>
                  <a:gd name="T2" fmla="*/ 0 w 1"/>
                  <a:gd name="T3" fmla="*/ 0 h 1"/>
                  <a:gd name="T4" fmla="*/ 0 w 1"/>
                  <a:gd name="T5" fmla="*/ 0 h 1"/>
                  <a:gd name="T6" fmla="*/ 1 w 1"/>
                  <a:gd name="T7" fmla="*/ 1 h 1"/>
                  <a:gd name="T8" fmla="*/ 0 w 1"/>
                  <a:gd name="T9" fmla="*/ 0 h 1"/>
                </a:gdLst>
                <a:ahLst/>
                <a:cxnLst>
                  <a:cxn ang="0">
                    <a:pos x="T0" y="T1"/>
                  </a:cxn>
                  <a:cxn ang="0">
                    <a:pos x="T2" y="T3"/>
                  </a:cxn>
                  <a:cxn ang="0">
                    <a:pos x="T4" y="T5"/>
                  </a:cxn>
                  <a:cxn ang="0">
                    <a:pos x="T6" y="T7"/>
                  </a:cxn>
                  <a:cxn ang="0">
                    <a:pos x="T8" y="T9"/>
                  </a:cxn>
                </a:cxnLst>
                <a:rect l="0" t="0" r="r" b="b"/>
                <a:pathLst>
                  <a:path w="1" h="1">
                    <a:moveTo>
                      <a:pt x="0" y="0"/>
                    </a:moveTo>
                    <a:cubicBezTo>
                      <a:pt x="0" y="0"/>
                      <a:pt x="0" y="0"/>
                      <a:pt x="0" y="0"/>
                    </a:cubicBezTo>
                    <a:cubicBezTo>
                      <a:pt x="0" y="0"/>
                      <a:pt x="0" y="0"/>
                      <a:pt x="0" y="0"/>
                    </a:cubicBezTo>
                    <a:cubicBezTo>
                      <a:pt x="1" y="0"/>
                      <a:pt x="1" y="0"/>
                      <a:pt x="1" y="1"/>
                    </a:cubicBezTo>
                    <a:cubicBezTo>
                      <a:pt x="1" y="0"/>
                      <a:pt x="1" y="0"/>
                      <a:pt x="0" y="0"/>
                    </a:cubicBezTo>
                  </a:path>
                </a:pathLst>
              </a:custGeom>
              <a:solidFill>
                <a:srgbClr val="5D777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69" name="Freeform 228"/>
              <p:cNvSpPr>
                <a:spLocks/>
              </p:cNvSpPr>
              <p:nvPr/>
            </p:nvSpPr>
            <p:spPr bwMode="auto">
              <a:xfrm>
                <a:off x="8242300" y="3649663"/>
                <a:ext cx="74613" cy="53975"/>
              </a:xfrm>
              <a:custGeom>
                <a:avLst/>
                <a:gdLst>
                  <a:gd name="T0" fmla="*/ 1 w 21"/>
                  <a:gd name="T1" fmla="*/ 0 h 15"/>
                  <a:gd name="T2" fmla="*/ 0 w 21"/>
                  <a:gd name="T3" fmla="*/ 0 h 15"/>
                  <a:gd name="T4" fmla="*/ 0 w 21"/>
                  <a:gd name="T5" fmla="*/ 0 h 15"/>
                  <a:gd name="T6" fmla="*/ 21 w 21"/>
                  <a:gd name="T7" fmla="*/ 15 h 15"/>
                  <a:gd name="T8" fmla="*/ 1 w 21"/>
                  <a:gd name="T9" fmla="*/ 0 h 15"/>
                </a:gdLst>
                <a:ahLst/>
                <a:cxnLst>
                  <a:cxn ang="0">
                    <a:pos x="T0" y="T1"/>
                  </a:cxn>
                  <a:cxn ang="0">
                    <a:pos x="T2" y="T3"/>
                  </a:cxn>
                  <a:cxn ang="0">
                    <a:pos x="T4" y="T5"/>
                  </a:cxn>
                  <a:cxn ang="0">
                    <a:pos x="T6" y="T7"/>
                  </a:cxn>
                  <a:cxn ang="0">
                    <a:pos x="T8" y="T9"/>
                  </a:cxn>
                </a:cxnLst>
                <a:rect l="0" t="0" r="r" b="b"/>
                <a:pathLst>
                  <a:path w="21" h="15">
                    <a:moveTo>
                      <a:pt x="1" y="0"/>
                    </a:moveTo>
                    <a:cubicBezTo>
                      <a:pt x="1" y="0"/>
                      <a:pt x="1" y="0"/>
                      <a:pt x="0" y="0"/>
                    </a:cubicBezTo>
                    <a:cubicBezTo>
                      <a:pt x="0" y="0"/>
                      <a:pt x="0" y="0"/>
                      <a:pt x="0" y="0"/>
                    </a:cubicBezTo>
                    <a:cubicBezTo>
                      <a:pt x="10" y="0"/>
                      <a:pt x="21" y="14"/>
                      <a:pt x="21" y="15"/>
                    </a:cubicBezTo>
                    <a:cubicBezTo>
                      <a:pt x="18" y="6"/>
                      <a:pt x="10" y="0"/>
                      <a:pt x="1" y="0"/>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70" name="Freeform 229"/>
              <p:cNvSpPr>
                <a:spLocks/>
              </p:cNvSpPr>
              <p:nvPr/>
            </p:nvSpPr>
            <p:spPr bwMode="auto">
              <a:xfrm>
                <a:off x="7940675" y="3335338"/>
                <a:ext cx="376238" cy="379413"/>
              </a:xfrm>
              <a:custGeom>
                <a:avLst/>
                <a:gdLst>
                  <a:gd name="T0" fmla="*/ 96 w 106"/>
                  <a:gd name="T1" fmla="*/ 0 h 106"/>
                  <a:gd name="T2" fmla="*/ 61 w 106"/>
                  <a:gd name="T3" fmla="*/ 7 h 106"/>
                  <a:gd name="T4" fmla="*/ 2 w 106"/>
                  <a:gd name="T5" fmla="*/ 94 h 106"/>
                  <a:gd name="T6" fmla="*/ 1 w 106"/>
                  <a:gd name="T7" fmla="*/ 96 h 106"/>
                  <a:gd name="T8" fmla="*/ 8 w 106"/>
                  <a:gd name="T9" fmla="*/ 95 h 106"/>
                  <a:gd name="T10" fmla="*/ 95 w 106"/>
                  <a:gd name="T11" fmla="*/ 106 h 106"/>
                  <a:gd name="T12" fmla="*/ 106 w 106"/>
                  <a:gd name="T13" fmla="*/ 103 h 106"/>
                  <a:gd name="T14" fmla="*/ 106 w 106"/>
                  <a:gd name="T15" fmla="*/ 103 h 106"/>
                  <a:gd name="T16" fmla="*/ 85 w 106"/>
                  <a:gd name="T17" fmla="*/ 88 h 106"/>
                  <a:gd name="T18" fmla="*/ 85 w 106"/>
                  <a:gd name="T19" fmla="*/ 88 h 106"/>
                  <a:gd name="T20" fmla="*/ 85 w 106"/>
                  <a:gd name="T21" fmla="*/ 88 h 106"/>
                  <a:gd name="T22" fmla="*/ 35 w 106"/>
                  <a:gd name="T23" fmla="*/ 84 h 106"/>
                  <a:gd name="T24" fmla="*/ 80 w 106"/>
                  <a:gd name="T25" fmla="*/ 23 h 106"/>
                  <a:gd name="T26" fmla="*/ 97 w 106"/>
                  <a:gd name="T27" fmla="*/ 1 h 106"/>
                  <a:gd name="T28" fmla="*/ 96 w 106"/>
                  <a:gd name="T29" fmla="*/ 0 h 106"/>
                  <a:gd name="T30" fmla="*/ 96 w 106"/>
                  <a:gd name="T31" fmla="*/ 0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06" h="106">
                    <a:moveTo>
                      <a:pt x="96" y="0"/>
                    </a:moveTo>
                    <a:cubicBezTo>
                      <a:pt x="93" y="1"/>
                      <a:pt x="63" y="4"/>
                      <a:pt x="61" y="7"/>
                    </a:cubicBezTo>
                    <a:cubicBezTo>
                      <a:pt x="2" y="94"/>
                      <a:pt x="2" y="94"/>
                      <a:pt x="2" y="94"/>
                    </a:cubicBezTo>
                    <a:cubicBezTo>
                      <a:pt x="0" y="96"/>
                      <a:pt x="0" y="96"/>
                      <a:pt x="1" y="96"/>
                    </a:cubicBezTo>
                    <a:cubicBezTo>
                      <a:pt x="2" y="96"/>
                      <a:pt x="5" y="95"/>
                      <a:pt x="8" y="95"/>
                    </a:cubicBezTo>
                    <a:cubicBezTo>
                      <a:pt x="95" y="106"/>
                      <a:pt x="95" y="106"/>
                      <a:pt x="95" y="106"/>
                    </a:cubicBezTo>
                    <a:cubicBezTo>
                      <a:pt x="99" y="106"/>
                      <a:pt x="103" y="105"/>
                      <a:pt x="106" y="103"/>
                    </a:cubicBezTo>
                    <a:cubicBezTo>
                      <a:pt x="106" y="103"/>
                      <a:pt x="106" y="103"/>
                      <a:pt x="106" y="103"/>
                    </a:cubicBezTo>
                    <a:cubicBezTo>
                      <a:pt x="106" y="102"/>
                      <a:pt x="95" y="88"/>
                      <a:pt x="85" y="88"/>
                    </a:cubicBezTo>
                    <a:cubicBezTo>
                      <a:pt x="85" y="88"/>
                      <a:pt x="85" y="88"/>
                      <a:pt x="85" y="88"/>
                    </a:cubicBezTo>
                    <a:cubicBezTo>
                      <a:pt x="85" y="88"/>
                      <a:pt x="85" y="88"/>
                      <a:pt x="85" y="88"/>
                    </a:cubicBezTo>
                    <a:cubicBezTo>
                      <a:pt x="35" y="84"/>
                      <a:pt x="35" y="84"/>
                      <a:pt x="35" y="84"/>
                    </a:cubicBezTo>
                    <a:cubicBezTo>
                      <a:pt x="80" y="23"/>
                      <a:pt x="80" y="23"/>
                      <a:pt x="80" y="23"/>
                    </a:cubicBezTo>
                    <a:cubicBezTo>
                      <a:pt x="87" y="16"/>
                      <a:pt x="100" y="8"/>
                      <a:pt x="97" y="1"/>
                    </a:cubicBezTo>
                    <a:cubicBezTo>
                      <a:pt x="97" y="0"/>
                      <a:pt x="97" y="0"/>
                      <a:pt x="96" y="0"/>
                    </a:cubicBezTo>
                    <a:cubicBezTo>
                      <a:pt x="96" y="0"/>
                      <a:pt x="96" y="0"/>
                      <a:pt x="96" y="0"/>
                    </a:cubicBezTo>
                  </a:path>
                </a:pathLst>
              </a:custGeom>
              <a:solidFill>
                <a:srgbClr val="3D626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71" name="Freeform 230"/>
              <p:cNvSpPr>
                <a:spLocks/>
              </p:cNvSpPr>
              <p:nvPr/>
            </p:nvSpPr>
            <p:spPr bwMode="auto">
              <a:xfrm>
                <a:off x="8213725" y="3646488"/>
                <a:ext cx="146050" cy="300038"/>
              </a:xfrm>
              <a:custGeom>
                <a:avLst/>
                <a:gdLst>
                  <a:gd name="T0" fmla="*/ 20 w 41"/>
                  <a:gd name="T1" fmla="*/ 77 h 84"/>
                  <a:gd name="T2" fmla="*/ 1 w 41"/>
                  <a:gd name="T3" fmla="*/ 36 h 84"/>
                  <a:gd name="T4" fmla="*/ 1 w 41"/>
                  <a:gd name="T5" fmla="*/ 36 h 84"/>
                  <a:gd name="T6" fmla="*/ 0 w 41"/>
                  <a:gd name="T7" fmla="*/ 34 h 84"/>
                  <a:gd name="T8" fmla="*/ 4 w 41"/>
                  <a:gd name="T9" fmla="*/ 30 h 84"/>
                  <a:gd name="T10" fmla="*/ 4 w 41"/>
                  <a:gd name="T11" fmla="*/ 30 h 84"/>
                  <a:gd name="T12" fmla="*/ 14 w 41"/>
                  <a:gd name="T13" fmla="*/ 15 h 84"/>
                  <a:gd name="T14" fmla="*/ 6 w 41"/>
                  <a:gd name="T15" fmla="*/ 1 h 84"/>
                  <a:gd name="T16" fmla="*/ 35 w 41"/>
                  <a:gd name="T17" fmla="*/ 1 h 84"/>
                  <a:gd name="T18" fmla="*/ 40 w 41"/>
                  <a:gd name="T19" fmla="*/ 7 h 84"/>
                  <a:gd name="T20" fmla="*/ 41 w 41"/>
                  <a:gd name="T21" fmla="*/ 78 h 84"/>
                  <a:gd name="T22" fmla="*/ 36 w 41"/>
                  <a:gd name="T23" fmla="*/ 83 h 84"/>
                  <a:gd name="T24" fmla="*/ 27 w 41"/>
                  <a:gd name="T25" fmla="*/ 83 h 84"/>
                  <a:gd name="T26" fmla="*/ 20 w 41"/>
                  <a:gd name="T27" fmla="*/ 77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1" h="84">
                    <a:moveTo>
                      <a:pt x="20" y="77"/>
                    </a:moveTo>
                    <a:cubicBezTo>
                      <a:pt x="16" y="71"/>
                      <a:pt x="1" y="36"/>
                      <a:pt x="1" y="36"/>
                    </a:cubicBezTo>
                    <a:cubicBezTo>
                      <a:pt x="1" y="36"/>
                      <a:pt x="1" y="36"/>
                      <a:pt x="1" y="36"/>
                    </a:cubicBezTo>
                    <a:cubicBezTo>
                      <a:pt x="0" y="36"/>
                      <a:pt x="0" y="35"/>
                      <a:pt x="0" y="34"/>
                    </a:cubicBezTo>
                    <a:cubicBezTo>
                      <a:pt x="0" y="32"/>
                      <a:pt x="2" y="30"/>
                      <a:pt x="4" y="30"/>
                    </a:cubicBezTo>
                    <a:cubicBezTo>
                      <a:pt x="4" y="30"/>
                      <a:pt x="4" y="30"/>
                      <a:pt x="4" y="30"/>
                    </a:cubicBezTo>
                    <a:cubicBezTo>
                      <a:pt x="7" y="29"/>
                      <a:pt x="14" y="25"/>
                      <a:pt x="14" y="15"/>
                    </a:cubicBezTo>
                    <a:cubicBezTo>
                      <a:pt x="6" y="1"/>
                      <a:pt x="6" y="1"/>
                      <a:pt x="6" y="1"/>
                    </a:cubicBezTo>
                    <a:cubicBezTo>
                      <a:pt x="35" y="1"/>
                      <a:pt x="35" y="1"/>
                      <a:pt x="35" y="1"/>
                    </a:cubicBezTo>
                    <a:cubicBezTo>
                      <a:pt x="35" y="1"/>
                      <a:pt x="40" y="0"/>
                      <a:pt x="40" y="7"/>
                    </a:cubicBezTo>
                    <a:cubicBezTo>
                      <a:pt x="41" y="78"/>
                      <a:pt x="41" y="78"/>
                      <a:pt x="41" y="78"/>
                    </a:cubicBezTo>
                    <a:cubicBezTo>
                      <a:pt x="41" y="78"/>
                      <a:pt x="41" y="83"/>
                      <a:pt x="36" y="83"/>
                    </a:cubicBezTo>
                    <a:cubicBezTo>
                      <a:pt x="27" y="83"/>
                      <a:pt x="27" y="83"/>
                      <a:pt x="27" y="83"/>
                    </a:cubicBezTo>
                    <a:cubicBezTo>
                      <a:pt x="27" y="83"/>
                      <a:pt x="23" y="84"/>
                      <a:pt x="20" y="77"/>
                    </a:cubicBezTo>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72" name="Freeform 231"/>
              <p:cNvSpPr>
                <a:spLocks/>
              </p:cNvSpPr>
              <p:nvPr/>
            </p:nvSpPr>
            <p:spPr bwMode="auto">
              <a:xfrm>
                <a:off x="8054975" y="2735263"/>
                <a:ext cx="155575" cy="111125"/>
              </a:xfrm>
              <a:custGeom>
                <a:avLst/>
                <a:gdLst>
                  <a:gd name="T0" fmla="*/ 0 w 98"/>
                  <a:gd name="T1" fmla="*/ 43 h 70"/>
                  <a:gd name="T2" fmla="*/ 84 w 98"/>
                  <a:gd name="T3" fmla="*/ 70 h 70"/>
                  <a:gd name="T4" fmla="*/ 98 w 98"/>
                  <a:gd name="T5" fmla="*/ 9 h 70"/>
                  <a:gd name="T6" fmla="*/ 13 w 98"/>
                  <a:gd name="T7" fmla="*/ 0 h 70"/>
                  <a:gd name="T8" fmla="*/ 0 w 98"/>
                  <a:gd name="T9" fmla="*/ 43 h 70"/>
                </a:gdLst>
                <a:ahLst/>
                <a:cxnLst>
                  <a:cxn ang="0">
                    <a:pos x="T0" y="T1"/>
                  </a:cxn>
                  <a:cxn ang="0">
                    <a:pos x="T2" y="T3"/>
                  </a:cxn>
                  <a:cxn ang="0">
                    <a:pos x="T4" y="T5"/>
                  </a:cxn>
                  <a:cxn ang="0">
                    <a:pos x="T6" y="T7"/>
                  </a:cxn>
                  <a:cxn ang="0">
                    <a:pos x="T8" y="T9"/>
                  </a:cxn>
                </a:cxnLst>
                <a:rect l="0" t="0" r="r" b="b"/>
                <a:pathLst>
                  <a:path w="98" h="70">
                    <a:moveTo>
                      <a:pt x="0" y="43"/>
                    </a:moveTo>
                    <a:lnTo>
                      <a:pt x="84" y="70"/>
                    </a:lnTo>
                    <a:lnTo>
                      <a:pt x="98" y="9"/>
                    </a:lnTo>
                    <a:lnTo>
                      <a:pt x="13" y="0"/>
                    </a:lnTo>
                    <a:lnTo>
                      <a:pt x="0" y="43"/>
                    </a:lnTo>
                    <a:close/>
                  </a:path>
                </a:pathLst>
              </a:custGeom>
              <a:solidFill>
                <a:srgbClr val="C49A6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73" name="Freeform 232"/>
              <p:cNvSpPr>
                <a:spLocks/>
              </p:cNvSpPr>
              <p:nvPr/>
            </p:nvSpPr>
            <p:spPr bwMode="auto">
              <a:xfrm>
                <a:off x="8054975" y="2735263"/>
                <a:ext cx="155575" cy="111125"/>
              </a:xfrm>
              <a:custGeom>
                <a:avLst/>
                <a:gdLst>
                  <a:gd name="T0" fmla="*/ 0 w 98"/>
                  <a:gd name="T1" fmla="*/ 43 h 70"/>
                  <a:gd name="T2" fmla="*/ 84 w 98"/>
                  <a:gd name="T3" fmla="*/ 70 h 70"/>
                  <a:gd name="T4" fmla="*/ 98 w 98"/>
                  <a:gd name="T5" fmla="*/ 9 h 70"/>
                  <a:gd name="T6" fmla="*/ 13 w 98"/>
                  <a:gd name="T7" fmla="*/ 0 h 70"/>
                  <a:gd name="T8" fmla="*/ 0 w 98"/>
                  <a:gd name="T9" fmla="*/ 43 h 70"/>
                </a:gdLst>
                <a:ahLst/>
                <a:cxnLst>
                  <a:cxn ang="0">
                    <a:pos x="T0" y="T1"/>
                  </a:cxn>
                  <a:cxn ang="0">
                    <a:pos x="T2" y="T3"/>
                  </a:cxn>
                  <a:cxn ang="0">
                    <a:pos x="T4" y="T5"/>
                  </a:cxn>
                  <a:cxn ang="0">
                    <a:pos x="T6" y="T7"/>
                  </a:cxn>
                  <a:cxn ang="0">
                    <a:pos x="T8" y="T9"/>
                  </a:cxn>
                </a:cxnLst>
                <a:rect l="0" t="0" r="r" b="b"/>
                <a:pathLst>
                  <a:path w="98" h="70">
                    <a:moveTo>
                      <a:pt x="0" y="43"/>
                    </a:moveTo>
                    <a:lnTo>
                      <a:pt x="84" y="70"/>
                    </a:lnTo>
                    <a:lnTo>
                      <a:pt x="98" y="9"/>
                    </a:lnTo>
                    <a:lnTo>
                      <a:pt x="13" y="0"/>
                    </a:lnTo>
                    <a:lnTo>
                      <a:pt x="0" y="43"/>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74" name="Freeform 233"/>
              <p:cNvSpPr>
                <a:spLocks/>
              </p:cNvSpPr>
              <p:nvPr/>
            </p:nvSpPr>
            <p:spPr bwMode="auto">
              <a:xfrm>
                <a:off x="8150225" y="2743200"/>
                <a:ext cx="11113" cy="3175"/>
              </a:xfrm>
              <a:custGeom>
                <a:avLst/>
                <a:gdLst>
                  <a:gd name="T0" fmla="*/ 3 w 3"/>
                  <a:gd name="T1" fmla="*/ 0 h 1"/>
                  <a:gd name="T2" fmla="*/ 0 w 3"/>
                  <a:gd name="T3" fmla="*/ 0 h 1"/>
                  <a:gd name="T4" fmla="*/ 3 w 3"/>
                  <a:gd name="T5" fmla="*/ 1 h 1"/>
                  <a:gd name="T6" fmla="*/ 3 w 3"/>
                  <a:gd name="T7" fmla="*/ 0 h 1"/>
                </a:gdLst>
                <a:ahLst/>
                <a:cxnLst>
                  <a:cxn ang="0">
                    <a:pos x="T0" y="T1"/>
                  </a:cxn>
                  <a:cxn ang="0">
                    <a:pos x="T2" y="T3"/>
                  </a:cxn>
                  <a:cxn ang="0">
                    <a:pos x="T4" y="T5"/>
                  </a:cxn>
                  <a:cxn ang="0">
                    <a:pos x="T6" y="T7"/>
                  </a:cxn>
                </a:cxnLst>
                <a:rect l="0" t="0" r="r" b="b"/>
                <a:pathLst>
                  <a:path w="3" h="1">
                    <a:moveTo>
                      <a:pt x="3" y="0"/>
                    </a:moveTo>
                    <a:cubicBezTo>
                      <a:pt x="0" y="0"/>
                      <a:pt x="0" y="0"/>
                      <a:pt x="0" y="0"/>
                    </a:cubicBezTo>
                    <a:cubicBezTo>
                      <a:pt x="3" y="1"/>
                      <a:pt x="3" y="1"/>
                      <a:pt x="3" y="1"/>
                    </a:cubicBezTo>
                    <a:cubicBezTo>
                      <a:pt x="3" y="0"/>
                      <a:pt x="3" y="0"/>
                      <a:pt x="3" y="0"/>
                    </a:cubicBezTo>
                  </a:path>
                </a:pathLst>
              </a:custGeom>
              <a:solidFill>
                <a:srgbClr val="A2815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75" name="Freeform 234"/>
              <p:cNvSpPr>
                <a:spLocks/>
              </p:cNvSpPr>
              <p:nvPr/>
            </p:nvSpPr>
            <p:spPr bwMode="auto">
              <a:xfrm>
                <a:off x="8069263" y="2743200"/>
                <a:ext cx="92075" cy="23813"/>
              </a:xfrm>
              <a:custGeom>
                <a:avLst/>
                <a:gdLst>
                  <a:gd name="T0" fmla="*/ 23 w 26"/>
                  <a:gd name="T1" fmla="*/ 0 h 7"/>
                  <a:gd name="T2" fmla="*/ 1 w 26"/>
                  <a:gd name="T3" fmla="*/ 1 h 7"/>
                  <a:gd name="T4" fmla="*/ 0 w 26"/>
                  <a:gd name="T5" fmla="*/ 5 h 7"/>
                  <a:gd name="T6" fmla="*/ 16 w 26"/>
                  <a:gd name="T7" fmla="*/ 7 h 7"/>
                  <a:gd name="T8" fmla="*/ 26 w 26"/>
                  <a:gd name="T9" fmla="*/ 1 h 7"/>
                  <a:gd name="T10" fmla="*/ 23 w 26"/>
                  <a:gd name="T11" fmla="*/ 0 h 7"/>
                </a:gdLst>
                <a:ahLst/>
                <a:cxnLst>
                  <a:cxn ang="0">
                    <a:pos x="T0" y="T1"/>
                  </a:cxn>
                  <a:cxn ang="0">
                    <a:pos x="T2" y="T3"/>
                  </a:cxn>
                  <a:cxn ang="0">
                    <a:pos x="T4" y="T5"/>
                  </a:cxn>
                  <a:cxn ang="0">
                    <a:pos x="T6" y="T7"/>
                  </a:cxn>
                  <a:cxn ang="0">
                    <a:pos x="T8" y="T9"/>
                  </a:cxn>
                  <a:cxn ang="0">
                    <a:pos x="T10" y="T11"/>
                  </a:cxn>
                </a:cxnLst>
                <a:rect l="0" t="0" r="r" b="b"/>
                <a:pathLst>
                  <a:path w="26" h="7">
                    <a:moveTo>
                      <a:pt x="23" y="0"/>
                    </a:moveTo>
                    <a:cubicBezTo>
                      <a:pt x="1" y="1"/>
                      <a:pt x="1" y="1"/>
                      <a:pt x="1" y="1"/>
                    </a:cubicBezTo>
                    <a:cubicBezTo>
                      <a:pt x="0" y="5"/>
                      <a:pt x="0" y="5"/>
                      <a:pt x="0" y="5"/>
                    </a:cubicBezTo>
                    <a:cubicBezTo>
                      <a:pt x="7" y="7"/>
                      <a:pt x="12" y="7"/>
                      <a:pt x="16" y="7"/>
                    </a:cubicBezTo>
                    <a:cubicBezTo>
                      <a:pt x="26" y="7"/>
                      <a:pt x="26" y="2"/>
                      <a:pt x="26" y="1"/>
                    </a:cubicBezTo>
                    <a:cubicBezTo>
                      <a:pt x="23" y="0"/>
                      <a:pt x="23" y="0"/>
                      <a:pt x="23" y="0"/>
                    </a:cubicBezTo>
                  </a:path>
                </a:pathLst>
              </a:custGeom>
              <a:solidFill>
                <a:srgbClr val="A2815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76" name="Freeform 235"/>
              <p:cNvSpPr>
                <a:spLocks/>
              </p:cNvSpPr>
              <p:nvPr/>
            </p:nvSpPr>
            <p:spPr bwMode="auto">
              <a:xfrm>
                <a:off x="8466138" y="3824288"/>
                <a:ext cx="252413" cy="290513"/>
              </a:xfrm>
              <a:custGeom>
                <a:avLst/>
                <a:gdLst>
                  <a:gd name="T0" fmla="*/ 18 w 71"/>
                  <a:gd name="T1" fmla="*/ 27 h 81"/>
                  <a:gd name="T2" fmla="*/ 18 w 71"/>
                  <a:gd name="T3" fmla="*/ 25 h 81"/>
                  <a:gd name="T4" fmla="*/ 24 w 71"/>
                  <a:gd name="T5" fmla="*/ 23 h 81"/>
                  <a:gd name="T6" fmla="*/ 24 w 71"/>
                  <a:gd name="T7" fmla="*/ 23 h 81"/>
                  <a:gd name="T8" fmla="*/ 41 w 71"/>
                  <a:gd name="T9" fmla="*/ 16 h 81"/>
                  <a:gd name="T10" fmla="*/ 41 w 71"/>
                  <a:gd name="T11" fmla="*/ 0 h 81"/>
                  <a:gd name="T12" fmla="*/ 65 w 71"/>
                  <a:gd name="T13" fmla="*/ 16 h 81"/>
                  <a:gd name="T14" fmla="*/ 67 w 71"/>
                  <a:gd name="T15" fmla="*/ 24 h 81"/>
                  <a:gd name="T16" fmla="*/ 28 w 71"/>
                  <a:gd name="T17" fmla="*/ 77 h 81"/>
                  <a:gd name="T18" fmla="*/ 18 w 71"/>
                  <a:gd name="T19" fmla="*/ 81 h 81"/>
                  <a:gd name="T20" fmla="*/ 7 w 71"/>
                  <a:gd name="T21" fmla="*/ 81 h 81"/>
                  <a:gd name="T22" fmla="*/ 0 w 71"/>
                  <a:gd name="T23" fmla="*/ 75 h 81"/>
                  <a:gd name="T24" fmla="*/ 0 w 71"/>
                  <a:gd name="T25" fmla="*/ 69 h 81"/>
                  <a:gd name="T26" fmla="*/ 8 w 71"/>
                  <a:gd name="T27" fmla="*/ 61 h 81"/>
                  <a:gd name="T28" fmla="*/ 14 w 71"/>
                  <a:gd name="T29" fmla="*/ 61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71" h="81">
                    <a:moveTo>
                      <a:pt x="18" y="27"/>
                    </a:moveTo>
                    <a:cubicBezTo>
                      <a:pt x="18" y="27"/>
                      <a:pt x="18" y="25"/>
                      <a:pt x="18" y="25"/>
                    </a:cubicBezTo>
                    <a:cubicBezTo>
                      <a:pt x="20" y="23"/>
                      <a:pt x="22" y="22"/>
                      <a:pt x="24" y="23"/>
                    </a:cubicBezTo>
                    <a:cubicBezTo>
                      <a:pt x="24" y="23"/>
                      <a:pt x="24" y="23"/>
                      <a:pt x="24" y="23"/>
                    </a:cubicBezTo>
                    <a:cubicBezTo>
                      <a:pt x="27" y="25"/>
                      <a:pt x="35" y="25"/>
                      <a:pt x="41" y="16"/>
                    </a:cubicBezTo>
                    <a:cubicBezTo>
                      <a:pt x="41" y="0"/>
                      <a:pt x="41" y="0"/>
                      <a:pt x="41" y="0"/>
                    </a:cubicBezTo>
                    <a:cubicBezTo>
                      <a:pt x="65" y="16"/>
                      <a:pt x="65" y="16"/>
                      <a:pt x="65" y="16"/>
                    </a:cubicBezTo>
                    <a:cubicBezTo>
                      <a:pt x="65" y="16"/>
                      <a:pt x="71" y="18"/>
                      <a:pt x="67" y="24"/>
                    </a:cubicBezTo>
                    <a:cubicBezTo>
                      <a:pt x="28" y="77"/>
                      <a:pt x="28" y="77"/>
                      <a:pt x="28" y="77"/>
                    </a:cubicBezTo>
                    <a:cubicBezTo>
                      <a:pt x="26" y="80"/>
                      <a:pt x="22" y="81"/>
                      <a:pt x="18" y="81"/>
                    </a:cubicBezTo>
                    <a:cubicBezTo>
                      <a:pt x="7" y="81"/>
                      <a:pt x="7" y="81"/>
                      <a:pt x="7" y="81"/>
                    </a:cubicBezTo>
                    <a:cubicBezTo>
                      <a:pt x="3" y="81"/>
                      <a:pt x="0" y="78"/>
                      <a:pt x="0" y="75"/>
                    </a:cubicBezTo>
                    <a:cubicBezTo>
                      <a:pt x="0" y="73"/>
                      <a:pt x="0" y="71"/>
                      <a:pt x="0" y="69"/>
                    </a:cubicBezTo>
                    <a:cubicBezTo>
                      <a:pt x="0" y="64"/>
                      <a:pt x="2" y="61"/>
                      <a:pt x="8" y="61"/>
                    </a:cubicBezTo>
                    <a:cubicBezTo>
                      <a:pt x="14" y="61"/>
                      <a:pt x="14" y="61"/>
                      <a:pt x="14" y="61"/>
                    </a:cubicBezTo>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77" name="Freeform 236"/>
              <p:cNvSpPr>
                <a:spLocks/>
              </p:cNvSpPr>
              <p:nvPr/>
            </p:nvSpPr>
            <p:spPr bwMode="auto">
              <a:xfrm>
                <a:off x="7986713" y="2478088"/>
                <a:ext cx="266700" cy="293688"/>
              </a:xfrm>
              <a:custGeom>
                <a:avLst/>
                <a:gdLst>
                  <a:gd name="T0" fmla="*/ 6 w 75"/>
                  <a:gd name="T1" fmla="*/ 26 h 82"/>
                  <a:gd name="T2" fmla="*/ 11 w 75"/>
                  <a:gd name="T3" fmla="*/ 35 h 82"/>
                  <a:gd name="T4" fmla="*/ 6 w 75"/>
                  <a:gd name="T5" fmla="*/ 65 h 82"/>
                  <a:gd name="T6" fmla="*/ 15 w 75"/>
                  <a:gd name="T7" fmla="*/ 73 h 82"/>
                  <a:gd name="T8" fmla="*/ 63 w 75"/>
                  <a:gd name="T9" fmla="*/ 77 h 82"/>
                  <a:gd name="T10" fmla="*/ 63 w 75"/>
                  <a:gd name="T11" fmla="*/ 77 h 82"/>
                  <a:gd name="T12" fmla="*/ 63 w 75"/>
                  <a:gd name="T13" fmla="*/ 77 h 82"/>
                  <a:gd name="T14" fmla="*/ 63 w 75"/>
                  <a:gd name="T15" fmla="*/ 76 h 82"/>
                  <a:gd name="T16" fmla="*/ 63 w 75"/>
                  <a:gd name="T17" fmla="*/ 76 h 82"/>
                  <a:gd name="T18" fmla="*/ 63 w 75"/>
                  <a:gd name="T19" fmla="*/ 51 h 82"/>
                  <a:gd name="T20" fmla="*/ 73 w 75"/>
                  <a:gd name="T21" fmla="*/ 37 h 82"/>
                  <a:gd name="T22" fmla="*/ 52 w 75"/>
                  <a:gd name="T23" fmla="*/ 38 h 82"/>
                  <a:gd name="T24" fmla="*/ 44 w 75"/>
                  <a:gd name="T25" fmla="*/ 32 h 82"/>
                  <a:gd name="T26" fmla="*/ 59 w 75"/>
                  <a:gd name="T27" fmla="*/ 7 h 82"/>
                  <a:gd name="T28" fmla="*/ 27 w 75"/>
                  <a:gd name="T29" fmla="*/ 0 h 82"/>
                  <a:gd name="T30" fmla="*/ 25 w 75"/>
                  <a:gd name="T31" fmla="*/ 6 h 82"/>
                  <a:gd name="T32" fmla="*/ 24 w 75"/>
                  <a:gd name="T33" fmla="*/ 10 h 82"/>
                  <a:gd name="T34" fmla="*/ 6 w 75"/>
                  <a:gd name="T35" fmla="*/ 26 h 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5" h="82">
                    <a:moveTo>
                      <a:pt x="6" y="26"/>
                    </a:moveTo>
                    <a:cubicBezTo>
                      <a:pt x="5" y="27"/>
                      <a:pt x="0" y="30"/>
                      <a:pt x="11" y="35"/>
                    </a:cubicBezTo>
                    <a:cubicBezTo>
                      <a:pt x="6" y="65"/>
                      <a:pt x="6" y="65"/>
                      <a:pt x="6" y="65"/>
                    </a:cubicBezTo>
                    <a:cubicBezTo>
                      <a:pt x="6" y="65"/>
                      <a:pt x="5" y="70"/>
                      <a:pt x="15" y="73"/>
                    </a:cubicBezTo>
                    <a:cubicBezTo>
                      <a:pt x="25" y="75"/>
                      <a:pt x="45" y="82"/>
                      <a:pt x="63" y="77"/>
                    </a:cubicBezTo>
                    <a:cubicBezTo>
                      <a:pt x="63" y="77"/>
                      <a:pt x="63" y="77"/>
                      <a:pt x="63" y="77"/>
                    </a:cubicBezTo>
                    <a:cubicBezTo>
                      <a:pt x="63" y="77"/>
                      <a:pt x="63" y="77"/>
                      <a:pt x="63" y="77"/>
                    </a:cubicBezTo>
                    <a:cubicBezTo>
                      <a:pt x="63" y="76"/>
                      <a:pt x="63" y="76"/>
                      <a:pt x="63" y="76"/>
                    </a:cubicBezTo>
                    <a:cubicBezTo>
                      <a:pt x="63" y="76"/>
                      <a:pt x="63" y="76"/>
                      <a:pt x="63" y="76"/>
                    </a:cubicBezTo>
                    <a:cubicBezTo>
                      <a:pt x="63" y="65"/>
                      <a:pt x="63" y="60"/>
                      <a:pt x="63" y="51"/>
                    </a:cubicBezTo>
                    <a:cubicBezTo>
                      <a:pt x="72" y="45"/>
                      <a:pt x="75" y="41"/>
                      <a:pt x="73" y="37"/>
                    </a:cubicBezTo>
                    <a:cubicBezTo>
                      <a:pt x="64" y="15"/>
                      <a:pt x="52" y="38"/>
                      <a:pt x="52" y="38"/>
                    </a:cubicBezTo>
                    <a:cubicBezTo>
                      <a:pt x="52" y="38"/>
                      <a:pt x="44" y="36"/>
                      <a:pt x="44" y="32"/>
                    </a:cubicBezTo>
                    <a:cubicBezTo>
                      <a:pt x="45" y="31"/>
                      <a:pt x="61" y="11"/>
                      <a:pt x="59" y="7"/>
                    </a:cubicBezTo>
                    <a:cubicBezTo>
                      <a:pt x="59" y="6"/>
                      <a:pt x="34" y="5"/>
                      <a:pt x="27" y="0"/>
                    </a:cubicBezTo>
                    <a:cubicBezTo>
                      <a:pt x="25" y="6"/>
                      <a:pt x="25" y="6"/>
                      <a:pt x="25" y="6"/>
                    </a:cubicBezTo>
                    <a:cubicBezTo>
                      <a:pt x="25" y="8"/>
                      <a:pt x="24" y="9"/>
                      <a:pt x="24" y="10"/>
                    </a:cubicBezTo>
                    <a:cubicBezTo>
                      <a:pt x="22" y="13"/>
                      <a:pt x="8" y="24"/>
                      <a:pt x="6" y="26"/>
                    </a:cubicBezTo>
                  </a:path>
                </a:pathLst>
              </a:custGeom>
              <a:solidFill>
                <a:srgbClr val="C49A6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78" name="Freeform 237"/>
              <p:cNvSpPr>
                <a:spLocks/>
              </p:cNvSpPr>
              <p:nvPr/>
            </p:nvSpPr>
            <p:spPr bwMode="auto">
              <a:xfrm>
                <a:off x="8004175" y="2617788"/>
                <a:ext cx="166688" cy="146050"/>
              </a:xfrm>
              <a:custGeom>
                <a:avLst/>
                <a:gdLst>
                  <a:gd name="T0" fmla="*/ 43 w 47"/>
                  <a:gd name="T1" fmla="*/ 40 h 41"/>
                  <a:gd name="T2" fmla="*/ 47 w 47"/>
                  <a:gd name="T3" fmla="*/ 8 h 41"/>
                  <a:gd name="T4" fmla="*/ 18 w 47"/>
                  <a:gd name="T5" fmla="*/ 24 h 41"/>
                  <a:gd name="T6" fmla="*/ 21 w 47"/>
                  <a:gd name="T7" fmla="*/ 6 h 41"/>
                  <a:gd name="T8" fmla="*/ 5 w 47"/>
                  <a:gd name="T9" fmla="*/ 0 h 41"/>
                  <a:gd name="T10" fmla="*/ 1 w 47"/>
                  <a:gd name="T11" fmla="*/ 26 h 41"/>
                  <a:gd name="T12" fmla="*/ 10 w 47"/>
                  <a:gd name="T13" fmla="*/ 34 h 41"/>
                  <a:gd name="T14" fmla="*/ 43 w 47"/>
                  <a:gd name="T15" fmla="*/ 40 h 4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7" h="41">
                    <a:moveTo>
                      <a:pt x="43" y="40"/>
                    </a:moveTo>
                    <a:cubicBezTo>
                      <a:pt x="47" y="8"/>
                      <a:pt x="47" y="8"/>
                      <a:pt x="47" y="8"/>
                    </a:cubicBezTo>
                    <a:cubicBezTo>
                      <a:pt x="18" y="24"/>
                      <a:pt x="18" y="24"/>
                      <a:pt x="18" y="24"/>
                    </a:cubicBezTo>
                    <a:cubicBezTo>
                      <a:pt x="21" y="6"/>
                      <a:pt x="21" y="6"/>
                      <a:pt x="21" y="6"/>
                    </a:cubicBezTo>
                    <a:cubicBezTo>
                      <a:pt x="5" y="0"/>
                      <a:pt x="5" y="0"/>
                      <a:pt x="5" y="0"/>
                    </a:cubicBezTo>
                    <a:cubicBezTo>
                      <a:pt x="1" y="26"/>
                      <a:pt x="1" y="26"/>
                      <a:pt x="1" y="26"/>
                    </a:cubicBezTo>
                    <a:cubicBezTo>
                      <a:pt x="1" y="26"/>
                      <a:pt x="0" y="30"/>
                      <a:pt x="10" y="34"/>
                    </a:cubicBezTo>
                    <a:cubicBezTo>
                      <a:pt x="32" y="41"/>
                      <a:pt x="43" y="40"/>
                      <a:pt x="43" y="40"/>
                    </a:cubicBezTo>
                    <a:close/>
                  </a:path>
                </a:pathLst>
              </a:custGeom>
              <a:solidFill>
                <a:srgbClr val="99663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79" name="Freeform 238"/>
              <p:cNvSpPr>
                <a:spLocks/>
              </p:cNvSpPr>
              <p:nvPr/>
            </p:nvSpPr>
            <p:spPr bwMode="auto">
              <a:xfrm>
                <a:off x="8012113" y="2628900"/>
                <a:ext cx="38100" cy="66675"/>
              </a:xfrm>
              <a:custGeom>
                <a:avLst/>
                <a:gdLst>
                  <a:gd name="T0" fmla="*/ 0 w 11"/>
                  <a:gd name="T1" fmla="*/ 18 h 19"/>
                  <a:gd name="T2" fmla="*/ 10 w 11"/>
                  <a:gd name="T3" fmla="*/ 11 h 19"/>
                  <a:gd name="T4" fmla="*/ 3 w 11"/>
                  <a:gd name="T5" fmla="*/ 0 h 19"/>
                  <a:gd name="T6" fmla="*/ 0 w 11"/>
                  <a:gd name="T7" fmla="*/ 18 h 19"/>
                </a:gdLst>
                <a:ahLst/>
                <a:cxnLst>
                  <a:cxn ang="0">
                    <a:pos x="T0" y="T1"/>
                  </a:cxn>
                  <a:cxn ang="0">
                    <a:pos x="T2" y="T3"/>
                  </a:cxn>
                  <a:cxn ang="0">
                    <a:pos x="T4" y="T5"/>
                  </a:cxn>
                  <a:cxn ang="0">
                    <a:pos x="T6" y="T7"/>
                  </a:cxn>
                </a:cxnLst>
                <a:rect l="0" t="0" r="r" b="b"/>
                <a:pathLst>
                  <a:path w="11" h="19">
                    <a:moveTo>
                      <a:pt x="0" y="18"/>
                    </a:moveTo>
                    <a:cubicBezTo>
                      <a:pt x="5" y="19"/>
                      <a:pt x="9" y="15"/>
                      <a:pt x="10" y="11"/>
                    </a:cubicBezTo>
                    <a:cubicBezTo>
                      <a:pt x="11" y="6"/>
                      <a:pt x="8" y="1"/>
                      <a:pt x="3" y="0"/>
                    </a:cubicBezTo>
                    <a:lnTo>
                      <a:pt x="0" y="1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80" name="Oval 239"/>
              <p:cNvSpPr>
                <a:spLocks noChangeArrowheads="1"/>
              </p:cNvSpPr>
              <p:nvPr/>
            </p:nvSpPr>
            <p:spPr bwMode="auto">
              <a:xfrm>
                <a:off x="8021638" y="2820988"/>
                <a:ext cx="214313" cy="254000"/>
              </a:xfrm>
              <a:prstGeom prst="ellipse">
                <a:avLst/>
              </a:prstGeom>
              <a:solidFill>
                <a:srgbClr val="7F3F9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81" name="Freeform 240"/>
              <p:cNvSpPr>
                <a:spLocks/>
              </p:cNvSpPr>
              <p:nvPr/>
            </p:nvSpPr>
            <p:spPr bwMode="auto">
              <a:xfrm>
                <a:off x="7994650" y="2800350"/>
                <a:ext cx="322263" cy="552450"/>
              </a:xfrm>
              <a:custGeom>
                <a:avLst/>
                <a:gdLst>
                  <a:gd name="T0" fmla="*/ 8 w 91"/>
                  <a:gd name="T1" fmla="*/ 130 h 155"/>
                  <a:gd name="T2" fmla="*/ 0 w 91"/>
                  <a:gd name="T3" fmla="*/ 45 h 155"/>
                  <a:gd name="T4" fmla="*/ 45 w 91"/>
                  <a:gd name="T5" fmla="*/ 0 h 155"/>
                  <a:gd name="T6" fmla="*/ 47 w 91"/>
                  <a:gd name="T7" fmla="*/ 0 h 155"/>
                  <a:gd name="T8" fmla="*/ 91 w 91"/>
                  <a:gd name="T9" fmla="*/ 45 h 155"/>
                  <a:gd name="T10" fmla="*/ 83 w 91"/>
                  <a:gd name="T11" fmla="*/ 94 h 155"/>
                  <a:gd name="T12" fmla="*/ 86 w 91"/>
                  <a:gd name="T13" fmla="*/ 130 h 155"/>
                  <a:gd name="T14" fmla="*/ 8 w 91"/>
                  <a:gd name="T15" fmla="*/ 130 h 15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1" h="155">
                    <a:moveTo>
                      <a:pt x="8" y="130"/>
                    </a:moveTo>
                    <a:cubicBezTo>
                      <a:pt x="0" y="45"/>
                      <a:pt x="0" y="45"/>
                      <a:pt x="0" y="45"/>
                    </a:cubicBezTo>
                    <a:cubicBezTo>
                      <a:pt x="0" y="20"/>
                      <a:pt x="20" y="0"/>
                      <a:pt x="45" y="0"/>
                    </a:cubicBezTo>
                    <a:cubicBezTo>
                      <a:pt x="47" y="0"/>
                      <a:pt x="47" y="0"/>
                      <a:pt x="47" y="0"/>
                    </a:cubicBezTo>
                    <a:cubicBezTo>
                      <a:pt x="71" y="0"/>
                      <a:pt x="91" y="20"/>
                      <a:pt x="91" y="45"/>
                    </a:cubicBezTo>
                    <a:cubicBezTo>
                      <a:pt x="83" y="94"/>
                      <a:pt x="83" y="94"/>
                      <a:pt x="83" y="94"/>
                    </a:cubicBezTo>
                    <a:cubicBezTo>
                      <a:pt x="86" y="130"/>
                      <a:pt x="86" y="130"/>
                      <a:pt x="86" y="130"/>
                    </a:cubicBezTo>
                    <a:cubicBezTo>
                      <a:pt x="86" y="154"/>
                      <a:pt x="8" y="155"/>
                      <a:pt x="8" y="130"/>
                    </a:cubicBezTo>
                    <a:close/>
                  </a:path>
                </a:pathLst>
              </a:custGeom>
              <a:solidFill>
                <a:srgbClr val="054C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82" name="Freeform 241"/>
              <p:cNvSpPr>
                <a:spLocks/>
              </p:cNvSpPr>
              <p:nvPr/>
            </p:nvSpPr>
            <p:spPr bwMode="auto">
              <a:xfrm>
                <a:off x="8064500" y="2524125"/>
                <a:ext cx="63500" cy="53975"/>
              </a:xfrm>
              <a:custGeom>
                <a:avLst/>
                <a:gdLst>
                  <a:gd name="T0" fmla="*/ 9 w 40"/>
                  <a:gd name="T1" fmla="*/ 0 h 34"/>
                  <a:gd name="T2" fmla="*/ 40 w 40"/>
                  <a:gd name="T3" fmla="*/ 9 h 34"/>
                  <a:gd name="T4" fmla="*/ 25 w 40"/>
                  <a:gd name="T5" fmla="*/ 34 h 34"/>
                  <a:gd name="T6" fmla="*/ 0 w 40"/>
                  <a:gd name="T7" fmla="*/ 27 h 34"/>
                  <a:gd name="T8" fmla="*/ 9 w 40"/>
                  <a:gd name="T9" fmla="*/ 0 h 34"/>
                </a:gdLst>
                <a:ahLst/>
                <a:cxnLst>
                  <a:cxn ang="0">
                    <a:pos x="T0" y="T1"/>
                  </a:cxn>
                  <a:cxn ang="0">
                    <a:pos x="T2" y="T3"/>
                  </a:cxn>
                  <a:cxn ang="0">
                    <a:pos x="T4" y="T5"/>
                  </a:cxn>
                  <a:cxn ang="0">
                    <a:pos x="T6" y="T7"/>
                  </a:cxn>
                  <a:cxn ang="0">
                    <a:pos x="T8" y="T9"/>
                  </a:cxn>
                </a:cxnLst>
                <a:rect l="0" t="0" r="r" b="b"/>
                <a:pathLst>
                  <a:path w="40" h="34">
                    <a:moveTo>
                      <a:pt x="9" y="0"/>
                    </a:moveTo>
                    <a:lnTo>
                      <a:pt x="40" y="9"/>
                    </a:lnTo>
                    <a:lnTo>
                      <a:pt x="25" y="34"/>
                    </a:lnTo>
                    <a:lnTo>
                      <a:pt x="0" y="27"/>
                    </a:lnTo>
                    <a:lnTo>
                      <a:pt x="9"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83" name="Freeform 242"/>
              <p:cNvSpPr>
                <a:spLocks/>
              </p:cNvSpPr>
              <p:nvPr/>
            </p:nvSpPr>
            <p:spPr bwMode="auto">
              <a:xfrm>
                <a:off x="8054975" y="2517775"/>
                <a:ext cx="80963" cy="68263"/>
              </a:xfrm>
              <a:custGeom>
                <a:avLst/>
                <a:gdLst>
                  <a:gd name="T0" fmla="*/ 7 w 23"/>
                  <a:gd name="T1" fmla="*/ 2 h 19"/>
                  <a:gd name="T2" fmla="*/ 6 w 23"/>
                  <a:gd name="T3" fmla="*/ 4 h 19"/>
                  <a:gd name="T4" fmla="*/ 18 w 23"/>
                  <a:gd name="T5" fmla="*/ 7 h 19"/>
                  <a:gd name="T6" fmla="*/ 13 w 23"/>
                  <a:gd name="T7" fmla="*/ 14 h 19"/>
                  <a:gd name="T8" fmla="*/ 5 w 23"/>
                  <a:gd name="T9" fmla="*/ 12 h 19"/>
                  <a:gd name="T10" fmla="*/ 8 w 23"/>
                  <a:gd name="T11" fmla="*/ 3 h 19"/>
                  <a:gd name="T12" fmla="*/ 7 w 23"/>
                  <a:gd name="T13" fmla="*/ 2 h 19"/>
                  <a:gd name="T14" fmla="*/ 6 w 23"/>
                  <a:gd name="T15" fmla="*/ 4 h 19"/>
                  <a:gd name="T16" fmla="*/ 7 w 23"/>
                  <a:gd name="T17" fmla="*/ 2 h 19"/>
                  <a:gd name="T18" fmla="*/ 5 w 23"/>
                  <a:gd name="T19" fmla="*/ 1 h 19"/>
                  <a:gd name="T20" fmla="*/ 1 w 23"/>
                  <a:gd name="T21" fmla="*/ 13 h 19"/>
                  <a:gd name="T22" fmla="*/ 1 w 23"/>
                  <a:gd name="T23" fmla="*/ 15 h 19"/>
                  <a:gd name="T24" fmla="*/ 2 w 23"/>
                  <a:gd name="T25" fmla="*/ 16 h 19"/>
                  <a:gd name="T26" fmla="*/ 14 w 23"/>
                  <a:gd name="T27" fmla="*/ 19 h 19"/>
                  <a:gd name="T28" fmla="*/ 16 w 23"/>
                  <a:gd name="T29" fmla="*/ 18 h 19"/>
                  <a:gd name="T30" fmla="*/ 23 w 23"/>
                  <a:gd name="T31" fmla="*/ 7 h 19"/>
                  <a:gd name="T32" fmla="*/ 23 w 23"/>
                  <a:gd name="T33" fmla="*/ 5 h 19"/>
                  <a:gd name="T34" fmla="*/ 22 w 23"/>
                  <a:gd name="T35" fmla="*/ 4 h 19"/>
                  <a:gd name="T36" fmla="*/ 7 w 23"/>
                  <a:gd name="T37" fmla="*/ 0 h 19"/>
                  <a:gd name="T38" fmla="*/ 5 w 23"/>
                  <a:gd name="T39" fmla="*/ 1 h 19"/>
                  <a:gd name="T40" fmla="*/ 7 w 23"/>
                  <a:gd name="T41" fmla="*/ 2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3" h="19">
                    <a:moveTo>
                      <a:pt x="7" y="2"/>
                    </a:moveTo>
                    <a:cubicBezTo>
                      <a:pt x="6" y="4"/>
                      <a:pt x="6" y="4"/>
                      <a:pt x="6" y="4"/>
                    </a:cubicBezTo>
                    <a:cubicBezTo>
                      <a:pt x="18" y="7"/>
                      <a:pt x="18" y="7"/>
                      <a:pt x="18" y="7"/>
                    </a:cubicBezTo>
                    <a:cubicBezTo>
                      <a:pt x="13" y="14"/>
                      <a:pt x="13" y="14"/>
                      <a:pt x="13" y="14"/>
                    </a:cubicBezTo>
                    <a:cubicBezTo>
                      <a:pt x="5" y="12"/>
                      <a:pt x="5" y="12"/>
                      <a:pt x="5" y="12"/>
                    </a:cubicBezTo>
                    <a:cubicBezTo>
                      <a:pt x="8" y="3"/>
                      <a:pt x="8" y="3"/>
                      <a:pt x="8" y="3"/>
                    </a:cubicBezTo>
                    <a:cubicBezTo>
                      <a:pt x="7" y="2"/>
                      <a:pt x="7" y="2"/>
                      <a:pt x="7" y="2"/>
                    </a:cubicBezTo>
                    <a:cubicBezTo>
                      <a:pt x="6" y="4"/>
                      <a:pt x="6" y="4"/>
                      <a:pt x="6" y="4"/>
                    </a:cubicBezTo>
                    <a:cubicBezTo>
                      <a:pt x="7" y="2"/>
                      <a:pt x="7" y="2"/>
                      <a:pt x="7" y="2"/>
                    </a:cubicBezTo>
                    <a:cubicBezTo>
                      <a:pt x="5" y="1"/>
                      <a:pt x="5" y="1"/>
                      <a:pt x="5" y="1"/>
                    </a:cubicBezTo>
                    <a:cubicBezTo>
                      <a:pt x="1" y="13"/>
                      <a:pt x="1" y="13"/>
                      <a:pt x="1" y="13"/>
                    </a:cubicBezTo>
                    <a:cubicBezTo>
                      <a:pt x="0" y="13"/>
                      <a:pt x="0" y="14"/>
                      <a:pt x="1" y="15"/>
                    </a:cubicBezTo>
                    <a:cubicBezTo>
                      <a:pt x="1" y="15"/>
                      <a:pt x="1" y="15"/>
                      <a:pt x="2" y="16"/>
                    </a:cubicBezTo>
                    <a:cubicBezTo>
                      <a:pt x="14" y="19"/>
                      <a:pt x="14" y="19"/>
                      <a:pt x="14" y="19"/>
                    </a:cubicBezTo>
                    <a:cubicBezTo>
                      <a:pt x="14" y="19"/>
                      <a:pt x="15" y="19"/>
                      <a:pt x="16" y="18"/>
                    </a:cubicBezTo>
                    <a:cubicBezTo>
                      <a:pt x="23" y="7"/>
                      <a:pt x="23" y="7"/>
                      <a:pt x="23" y="7"/>
                    </a:cubicBezTo>
                    <a:cubicBezTo>
                      <a:pt x="23" y="6"/>
                      <a:pt x="23" y="6"/>
                      <a:pt x="23" y="5"/>
                    </a:cubicBezTo>
                    <a:cubicBezTo>
                      <a:pt x="23" y="4"/>
                      <a:pt x="22" y="4"/>
                      <a:pt x="22" y="4"/>
                    </a:cubicBezTo>
                    <a:cubicBezTo>
                      <a:pt x="7" y="0"/>
                      <a:pt x="7" y="0"/>
                      <a:pt x="7" y="0"/>
                    </a:cubicBezTo>
                    <a:cubicBezTo>
                      <a:pt x="6" y="0"/>
                      <a:pt x="5" y="0"/>
                      <a:pt x="5" y="1"/>
                    </a:cubicBezTo>
                    <a:lnTo>
                      <a:pt x="7" y="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84" name="Freeform 243"/>
              <p:cNvSpPr>
                <a:spLocks/>
              </p:cNvSpPr>
              <p:nvPr/>
            </p:nvSpPr>
            <p:spPr bwMode="auto">
              <a:xfrm>
                <a:off x="8128000" y="2538413"/>
                <a:ext cx="82550" cy="25400"/>
              </a:xfrm>
              <a:custGeom>
                <a:avLst/>
                <a:gdLst>
                  <a:gd name="T0" fmla="*/ 0 w 52"/>
                  <a:gd name="T1" fmla="*/ 0 h 16"/>
                  <a:gd name="T2" fmla="*/ 52 w 52"/>
                  <a:gd name="T3" fmla="*/ 16 h 16"/>
                  <a:gd name="T4" fmla="*/ 0 w 52"/>
                  <a:gd name="T5" fmla="*/ 0 h 16"/>
                </a:gdLst>
                <a:ahLst/>
                <a:cxnLst>
                  <a:cxn ang="0">
                    <a:pos x="T0" y="T1"/>
                  </a:cxn>
                  <a:cxn ang="0">
                    <a:pos x="T2" y="T3"/>
                  </a:cxn>
                  <a:cxn ang="0">
                    <a:pos x="T4" y="T5"/>
                  </a:cxn>
                </a:cxnLst>
                <a:rect l="0" t="0" r="r" b="b"/>
                <a:pathLst>
                  <a:path w="52" h="16">
                    <a:moveTo>
                      <a:pt x="0" y="0"/>
                    </a:moveTo>
                    <a:lnTo>
                      <a:pt x="52" y="16"/>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85" name="Line 244"/>
              <p:cNvSpPr>
                <a:spLocks noChangeShapeType="1"/>
              </p:cNvSpPr>
              <p:nvPr/>
            </p:nvSpPr>
            <p:spPr bwMode="auto">
              <a:xfrm>
                <a:off x="8128000" y="2538413"/>
                <a:ext cx="82550" cy="2540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86" name="Freeform 245"/>
              <p:cNvSpPr>
                <a:spLocks/>
              </p:cNvSpPr>
              <p:nvPr/>
            </p:nvSpPr>
            <p:spPr bwMode="auto">
              <a:xfrm>
                <a:off x="8121650" y="2528888"/>
                <a:ext cx="95250" cy="42863"/>
              </a:xfrm>
              <a:custGeom>
                <a:avLst/>
                <a:gdLst>
                  <a:gd name="T0" fmla="*/ 1 w 27"/>
                  <a:gd name="T1" fmla="*/ 5 h 12"/>
                  <a:gd name="T2" fmla="*/ 25 w 27"/>
                  <a:gd name="T3" fmla="*/ 11 h 12"/>
                  <a:gd name="T4" fmla="*/ 27 w 27"/>
                  <a:gd name="T5" fmla="*/ 10 h 12"/>
                  <a:gd name="T6" fmla="*/ 26 w 27"/>
                  <a:gd name="T7" fmla="*/ 8 h 12"/>
                  <a:gd name="T8" fmla="*/ 3 w 27"/>
                  <a:gd name="T9" fmla="*/ 1 h 12"/>
                  <a:gd name="T10" fmla="*/ 0 w 27"/>
                  <a:gd name="T11" fmla="*/ 2 h 12"/>
                  <a:gd name="T12" fmla="*/ 1 w 27"/>
                  <a:gd name="T13" fmla="*/ 5 h 12"/>
                </a:gdLst>
                <a:ahLst/>
                <a:cxnLst>
                  <a:cxn ang="0">
                    <a:pos x="T0" y="T1"/>
                  </a:cxn>
                  <a:cxn ang="0">
                    <a:pos x="T2" y="T3"/>
                  </a:cxn>
                  <a:cxn ang="0">
                    <a:pos x="T4" y="T5"/>
                  </a:cxn>
                  <a:cxn ang="0">
                    <a:pos x="T6" y="T7"/>
                  </a:cxn>
                  <a:cxn ang="0">
                    <a:pos x="T8" y="T9"/>
                  </a:cxn>
                  <a:cxn ang="0">
                    <a:pos x="T10" y="T11"/>
                  </a:cxn>
                  <a:cxn ang="0">
                    <a:pos x="T12" y="T13"/>
                  </a:cxn>
                </a:cxnLst>
                <a:rect l="0" t="0" r="r" b="b"/>
                <a:pathLst>
                  <a:path w="27" h="12">
                    <a:moveTo>
                      <a:pt x="1" y="5"/>
                    </a:moveTo>
                    <a:cubicBezTo>
                      <a:pt x="25" y="11"/>
                      <a:pt x="25" y="11"/>
                      <a:pt x="25" y="11"/>
                    </a:cubicBezTo>
                    <a:cubicBezTo>
                      <a:pt x="26" y="12"/>
                      <a:pt x="27" y="11"/>
                      <a:pt x="27" y="10"/>
                    </a:cubicBezTo>
                    <a:cubicBezTo>
                      <a:pt x="27" y="9"/>
                      <a:pt x="27" y="8"/>
                      <a:pt x="26" y="8"/>
                    </a:cubicBezTo>
                    <a:cubicBezTo>
                      <a:pt x="3" y="1"/>
                      <a:pt x="3" y="1"/>
                      <a:pt x="3" y="1"/>
                    </a:cubicBezTo>
                    <a:cubicBezTo>
                      <a:pt x="2" y="0"/>
                      <a:pt x="0" y="1"/>
                      <a:pt x="0" y="2"/>
                    </a:cubicBezTo>
                    <a:cubicBezTo>
                      <a:pt x="0" y="3"/>
                      <a:pt x="0" y="4"/>
                      <a:pt x="1" y="5"/>
                    </a:cubicBezTo>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87" name="Freeform 246"/>
              <p:cNvSpPr>
                <a:spLocks/>
              </p:cNvSpPr>
              <p:nvPr/>
            </p:nvSpPr>
            <p:spPr bwMode="auto">
              <a:xfrm>
                <a:off x="7994650" y="2767013"/>
                <a:ext cx="254000" cy="233363"/>
              </a:xfrm>
              <a:custGeom>
                <a:avLst/>
                <a:gdLst>
                  <a:gd name="T0" fmla="*/ 17 w 160"/>
                  <a:gd name="T1" fmla="*/ 72 h 147"/>
                  <a:gd name="T2" fmla="*/ 160 w 160"/>
                  <a:gd name="T3" fmla="*/ 39 h 147"/>
                  <a:gd name="T4" fmla="*/ 147 w 160"/>
                  <a:gd name="T5" fmla="*/ 0 h 147"/>
                  <a:gd name="T6" fmla="*/ 0 w 160"/>
                  <a:gd name="T7" fmla="*/ 63 h 147"/>
                  <a:gd name="T8" fmla="*/ 0 w 160"/>
                  <a:gd name="T9" fmla="*/ 147 h 147"/>
                  <a:gd name="T10" fmla="*/ 17 w 160"/>
                  <a:gd name="T11" fmla="*/ 72 h 147"/>
                </a:gdLst>
                <a:ahLst/>
                <a:cxnLst>
                  <a:cxn ang="0">
                    <a:pos x="T0" y="T1"/>
                  </a:cxn>
                  <a:cxn ang="0">
                    <a:pos x="T2" y="T3"/>
                  </a:cxn>
                  <a:cxn ang="0">
                    <a:pos x="T4" y="T5"/>
                  </a:cxn>
                  <a:cxn ang="0">
                    <a:pos x="T6" y="T7"/>
                  </a:cxn>
                  <a:cxn ang="0">
                    <a:pos x="T8" y="T9"/>
                  </a:cxn>
                  <a:cxn ang="0">
                    <a:pos x="T10" y="T11"/>
                  </a:cxn>
                </a:cxnLst>
                <a:rect l="0" t="0" r="r" b="b"/>
                <a:pathLst>
                  <a:path w="160" h="147">
                    <a:moveTo>
                      <a:pt x="17" y="72"/>
                    </a:moveTo>
                    <a:lnTo>
                      <a:pt x="160" y="39"/>
                    </a:lnTo>
                    <a:lnTo>
                      <a:pt x="147" y="0"/>
                    </a:lnTo>
                    <a:lnTo>
                      <a:pt x="0" y="63"/>
                    </a:lnTo>
                    <a:lnTo>
                      <a:pt x="0" y="147"/>
                    </a:lnTo>
                    <a:lnTo>
                      <a:pt x="17" y="7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88" name="Freeform 247"/>
              <p:cNvSpPr>
                <a:spLocks/>
              </p:cNvSpPr>
              <p:nvPr/>
            </p:nvSpPr>
            <p:spPr bwMode="auto">
              <a:xfrm>
                <a:off x="8064500" y="2520950"/>
                <a:ext cx="7938" cy="3175"/>
              </a:xfrm>
              <a:custGeom>
                <a:avLst/>
                <a:gdLst>
                  <a:gd name="T0" fmla="*/ 0 w 5"/>
                  <a:gd name="T1" fmla="*/ 0 h 2"/>
                  <a:gd name="T2" fmla="*/ 5 w 5"/>
                  <a:gd name="T3" fmla="*/ 2 h 2"/>
                  <a:gd name="T4" fmla="*/ 0 w 5"/>
                  <a:gd name="T5" fmla="*/ 0 h 2"/>
                </a:gdLst>
                <a:ahLst/>
                <a:cxnLst>
                  <a:cxn ang="0">
                    <a:pos x="T0" y="T1"/>
                  </a:cxn>
                  <a:cxn ang="0">
                    <a:pos x="T2" y="T3"/>
                  </a:cxn>
                  <a:cxn ang="0">
                    <a:pos x="T4" y="T5"/>
                  </a:cxn>
                </a:cxnLst>
                <a:rect l="0" t="0" r="r" b="b"/>
                <a:pathLst>
                  <a:path w="5" h="2">
                    <a:moveTo>
                      <a:pt x="0" y="0"/>
                    </a:moveTo>
                    <a:lnTo>
                      <a:pt x="5" y="2"/>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89" name="Line 248"/>
              <p:cNvSpPr>
                <a:spLocks noChangeShapeType="1"/>
              </p:cNvSpPr>
              <p:nvPr/>
            </p:nvSpPr>
            <p:spPr bwMode="auto">
              <a:xfrm>
                <a:off x="8064500" y="2520950"/>
                <a:ext cx="7938" cy="3175"/>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90" name="Freeform 249"/>
              <p:cNvSpPr>
                <a:spLocks/>
              </p:cNvSpPr>
              <p:nvPr/>
            </p:nvSpPr>
            <p:spPr bwMode="auto">
              <a:xfrm>
                <a:off x="8058150" y="2509838"/>
                <a:ext cx="20638" cy="22225"/>
              </a:xfrm>
              <a:custGeom>
                <a:avLst/>
                <a:gdLst>
                  <a:gd name="T0" fmla="*/ 1 w 6"/>
                  <a:gd name="T1" fmla="*/ 4 h 6"/>
                  <a:gd name="T2" fmla="*/ 2 w 6"/>
                  <a:gd name="T3" fmla="*/ 5 h 6"/>
                  <a:gd name="T4" fmla="*/ 5 w 6"/>
                  <a:gd name="T5" fmla="*/ 5 h 6"/>
                  <a:gd name="T6" fmla="*/ 5 w 6"/>
                  <a:gd name="T7" fmla="*/ 2 h 6"/>
                  <a:gd name="T8" fmla="*/ 4 w 6"/>
                  <a:gd name="T9" fmla="*/ 1 h 6"/>
                  <a:gd name="T10" fmla="*/ 1 w 6"/>
                  <a:gd name="T11" fmla="*/ 1 h 6"/>
                  <a:gd name="T12" fmla="*/ 1 w 6"/>
                  <a:gd name="T13" fmla="*/ 4 h 6"/>
                </a:gdLst>
                <a:ahLst/>
                <a:cxnLst>
                  <a:cxn ang="0">
                    <a:pos x="T0" y="T1"/>
                  </a:cxn>
                  <a:cxn ang="0">
                    <a:pos x="T2" y="T3"/>
                  </a:cxn>
                  <a:cxn ang="0">
                    <a:pos x="T4" y="T5"/>
                  </a:cxn>
                  <a:cxn ang="0">
                    <a:pos x="T6" y="T7"/>
                  </a:cxn>
                  <a:cxn ang="0">
                    <a:pos x="T8" y="T9"/>
                  </a:cxn>
                  <a:cxn ang="0">
                    <a:pos x="T10" y="T11"/>
                  </a:cxn>
                  <a:cxn ang="0">
                    <a:pos x="T12" y="T13"/>
                  </a:cxn>
                </a:cxnLst>
                <a:rect l="0" t="0" r="r" b="b"/>
                <a:pathLst>
                  <a:path w="6" h="6">
                    <a:moveTo>
                      <a:pt x="1" y="4"/>
                    </a:moveTo>
                    <a:cubicBezTo>
                      <a:pt x="2" y="5"/>
                      <a:pt x="2" y="5"/>
                      <a:pt x="2" y="5"/>
                    </a:cubicBezTo>
                    <a:cubicBezTo>
                      <a:pt x="3" y="6"/>
                      <a:pt x="4" y="6"/>
                      <a:pt x="5" y="5"/>
                    </a:cubicBezTo>
                    <a:cubicBezTo>
                      <a:pt x="6" y="5"/>
                      <a:pt x="6" y="3"/>
                      <a:pt x="5" y="2"/>
                    </a:cubicBezTo>
                    <a:cubicBezTo>
                      <a:pt x="4" y="1"/>
                      <a:pt x="4" y="1"/>
                      <a:pt x="4" y="1"/>
                    </a:cubicBezTo>
                    <a:cubicBezTo>
                      <a:pt x="3" y="0"/>
                      <a:pt x="2" y="0"/>
                      <a:pt x="1" y="1"/>
                    </a:cubicBezTo>
                    <a:cubicBezTo>
                      <a:pt x="0" y="2"/>
                      <a:pt x="0" y="3"/>
                      <a:pt x="1" y="4"/>
                    </a:cubicBezTo>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91" name="Freeform 250"/>
              <p:cNvSpPr>
                <a:spLocks/>
              </p:cNvSpPr>
              <p:nvPr/>
            </p:nvSpPr>
            <p:spPr bwMode="auto">
              <a:xfrm>
                <a:off x="7731125" y="2503488"/>
                <a:ext cx="439738" cy="460375"/>
              </a:xfrm>
              <a:custGeom>
                <a:avLst/>
                <a:gdLst>
                  <a:gd name="T0" fmla="*/ 277 w 277"/>
                  <a:gd name="T1" fmla="*/ 216 h 290"/>
                  <a:gd name="T2" fmla="*/ 125 w 277"/>
                  <a:gd name="T3" fmla="*/ 135 h 290"/>
                  <a:gd name="T4" fmla="*/ 29 w 277"/>
                  <a:gd name="T5" fmla="*/ 0 h 290"/>
                  <a:gd name="T6" fmla="*/ 0 w 277"/>
                  <a:gd name="T7" fmla="*/ 27 h 290"/>
                  <a:gd name="T8" fmla="*/ 92 w 277"/>
                  <a:gd name="T9" fmla="*/ 184 h 290"/>
                  <a:gd name="T10" fmla="*/ 235 w 277"/>
                  <a:gd name="T11" fmla="*/ 290 h 290"/>
                  <a:gd name="T12" fmla="*/ 277 w 277"/>
                  <a:gd name="T13" fmla="*/ 216 h 290"/>
                </a:gdLst>
                <a:ahLst/>
                <a:cxnLst>
                  <a:cxn ang="0">
                    <a:pos x="T0" y="T1"/>
                  </a:cxn>
                  <a:cxn ang="0">
                    <a:pos x="T2" y="T3"/>
                  </a:cxn>
                  <a:cxn ang="0">
                    <a:pos x="T4" y="T5"/>
                  </a:cxn>
                  <a:cxn ang="0">
                    <a:pos x="T6" y="T7"/>
                  </a:cxn>
                  <a:cxn ang="0">
                    <a:pos x="T8" y="T9"/>
                  </a:cxn>
                  <a:cxn ang="0">
                    <a:pos x="T10" y="T11"/>
                  </a:cxn>
                  <a:cxn ang="0">
                    <a:pos x="T12" y="T13"/>
                  </a:cxn>
                </a:cxnLst>
                <a:rect l="0" t="0" r="r" b="b"/>
                <a:pathLst>
                  <a:path w="277" h="290">
                    <a:moveTo>
                      <a:pt x="277" y="216"/>
                    </a:moveTo>
                    <a:lnTo>
                      <a:pt x="125" y="135"/>
                    </a:lnTo>
                    <a:lnTo>
                      <a:pt x="29" y="0"/>
                    </a:lnTo>
                    <a:lnTo>
                      <a:pt x="0" y="27"/>
                    </a:lnTo>
                    <a:lnTo>
                      <a:pt x="92" y="184"/>
                    </a:lnTo>
                    <a:lnTo>
                      <a:pt x="235" y="290"/>
                    </a:lnTo>
                    <a:lnTo>
                      <a:pt x="277" y="216"/>
                    </a:lnTo>
                    <a:close/>
                  </a:path>
                </a:pathLst>
              </a:custGeom>
              <a:solidFill>
                <a:srgbClr val="C49A6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92" name="Freeform 251"/>
              <p:cNvSpPr>
                <a:spLocks/>
              </p:cNvSpPr>
              <p:nvPr/>
            </p:nvSpPr>
            <p:spPr bwMode="auto">
              <a:xfrm>
                <a:off x="7762875" y="2346325"/>
                <a:ext cx="50800" cy="77788"/>
              </a:xfrm>
              <a:custGeom>
                <a:avLst/>
                <a:gdLst>
                  <a:gd name="T0" fmla="*/ 13 w 14"/>
                  <a:gd name="T1" fmla="*/ 20 h 22"/>
                  <a:gd name="T2" fmla="*/ 13 w 14"/>
                  <a:gd name="T3" fmla="*/ 17 h 22"/>
                  <a:gd name="T4" fmla="*/ 7 w 14"/>
                  <a:gd name="T5" fmla="*/ 2 h 22"/>
                  <a:gd name="T6" fmla="*/ 3 w 14"/>
                  <a:gd name="T7" fmla="*/ 0 h 22"/>
                  <a:gd name="T8" fmla="*/ 1 w 14"/>
                  <a:gd name="T9" fmla="*/ 5 h 22"/>
                  <a:gd name="T10" fmla="*/ 7 w 14"/>
                  <a:gd name="T11" fmla="*/ 19 h 22"/>
                  <a:gd name="T12" fmla="*/ 12 w 14"/>
                  <a:gd name="T13" fmla="*/ 21 h 22"/>
                  <a:gd name="T14" fmla="*/ 13 w 14"/>
                  <a:gd name="T15" fmla="*/ 20 h 2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4" h="22">
                    <a:moveTo>
                      <a:pt x="13" y="20"/>
                    </a:moveTo>
                    <a:cubicBezTo>
                      <a:pt x="14" y="20"/>
                      <a:pt x="14" y="18"/>
                      <a:pt x="13" y="17"/>
                    </a:cubicBezTo>
                    <a:cubicBezTo>
                      <a:pt x="7" y="2"/>
                      <a:pt x="7" y="2"/>
                      <a:pt x="7" y="2"/>
                    </a:cubicBezTo>
                    <a:cubicBezTo>
                      <a:pt x="7" y="0"/>
                      <a:pt x="5" y="0"/>
                      <a:pt x="3" y="0"/>
                    </a:cubicBezTo>
                    <a:cubicBezTo>
                      <a:pt x="1" y="1"/>
                      <a:pt x="0" y="3"/>
                      <a:pt x="1" y="5"/>
                    </a:cubicBezTo>
                    <a:cubicBezTo>
                      <a:pt x="7" y="19"/>
                      <a:pt x="7" y="19"/>
                      <a:pt x="7" y="19"/>
                    </a:cubicBezTo>
                    <a:cubicBezTo>
                      <a:pt x="8" y="21"/>
                      <a:pt x="10" y="22"/>
                      <a:pt x="12" y="21"/>
                    </a:cubicBezTo>
                    <a:cubicBezTo>
                      <a:pt x="13" y="20"/>
                      <a:pt x="13" y="20"/>
                      <a:pt x="13" y="20"/>
                    </a:cubicBezTo>
                  </a:path>
                </a:pathLst>
              </a:custGeom>
              <a:solidFill>
                <a:srgbClr val="C49A6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93" name="Freeform 252"/>
              <p:cNvSpPr>
                <a:spLocks/>
              </p:cNvSpPr>
              <p:nvPr/>
            </p:nvSpPr>
            <p:spPr bwMode="auto">
              <a:xfrm>
                <a:off x="7734300" y="2349500"/>
                <a:ext cx="50800" cy="85725"/>
              </a:xfrm>
              <a:custGeom>
                <a:avLst/>
                <a:gdLst>
                  <a:gd name="T0" fmla="*/ 13 w 14"/>
                  <a:gd name="T1" fmla="*/ 23 h 24"/>
                  <a:gd name="T2" fmla="*/ 14 w 14"/>
                  <a:gd name="T3" fmla="*/ 19 h 24"/>
                  <a:gd name="T4" fmla="*/ 7 w 14"/>
                  <a:gd name="T5" fmla="*/ 3 h 24"/>
                  <a:gd name="T6" fmla="*/ 2 w 14"/>
                  <a:gd name="T7" fmla="*/ 1 h 24"/>
                  <a:gd name="T8" fmla="*/ 1 w 14"/>
                  <a:gd name="T9" fmla="*/ 6 h 24"/>
                  <a:gd name="T10" fmla="*/ 8 w 14"/>
                  <a:gd name="T11" fmla="*/ 22 h 24"/>
                  <a:gd name="T12" fmla="*/ 12 w 14"/>
                  <a:gd name="T13" fmla="*/ 23 h 24"/>
                  <a:gd name="T14" fmla="*/ 13 w 14"/>
                  <a:gd name="T15" fmla="*/ 23 h 2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4" h="24">
                    <a:moveTo>
                      <a:pt x="13" y="23"/>
                    </a:moveTo>
                    <a:cubicBezTo>
                      <a:pt x="14" y="22"/>
                      <a:pt x="14" y="20"/>
                      <a:pt x="14" y="19"/>
                    </a:cubicBezTo>
                    <a:cubicBezTo>
                      <a:pt x="7" y="3"/>
                      <a:pt x="7" y="3"/>
                      <a:pt x="7" y="3"/>
                    </a:cubicBezTo>
                    <a:cubicBezTo>
                      <a:pt x="6" y="1"/>
                      <a:pt x="4" y="0"/>
                      <a:pt x="2" y="1"/>
                    </a:cubicBezTo>
                    <a:cubicBezTo>
                      <a:pt x="1" y="2"/>
                      <a:pt x="0" y="4"/>
                      <a:pt x="1" y="6"/>
                    </a:cubicBezTo>
                    <a:cubicBezTo>
                      <a:pt x="8" y="22"/>
                      <a:pt x="8" y="22"/>
                      <a:pt x="8" y="22"/>
                    </a:cubicBezTo>
                    <a:cubicBezTo>
                      <a:pt x="8" y="23"/>
                      <a:pt x="10" y="24"/>
                      <a:pt x="12" y="23"/>
                    </a:cubicBezTo>
                    <a:cubicBezTo>
                      <a:pt x="13" y="23"/>
                      <a:pt x="13" y="23"/>
                      <a:pt x="13" y="23"/>
                    </a:cubicBezTo>
                  </a:path>
                </a:pathLst>
              </a:custGeom>
              <a:solidFill>
                <a:srgbClr val="C49A6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94" name="Freeform 253"/>
              <p:cNvSpPr>
                <a:spLocks/>
              </p:cNvSpPr>
              <p:nvPr/>
            </p:nvSpPr>
            <p:spPr bwMode="auto">
              <a:xfrm>
                <a:off x="7707313" y="2371725"/>
                <a:ext cx="49213" cy="77788"/>
              </a:xfrm>
              <a:custGeom>
                <a:avLst/>
                <a:gdLst>
                  <a:gd name="T0" fmla="*/ 13 w 14"/>
                  <a:gd name="T1" fmla="*/ 20 h 22"/>
                  <a:gd name="T2" fmla="*/ 14 w 14"/>
                  <a:gd name="T3" fmla="*/ 16 h 22"/>
                  <a:gd name="T4" fmla="*/ 6 w 14"/>
                  <a:gd name="T5" fmla="*/ 2 h 22"/>
                  <a:gd name="T6" fmla="*/ 2 w 14"/>
                  <a:gd name="T7" fmla="*/ 1 h 22"/>
                  <a:gd name="T8" fmla="*/ 1 w 14"/>
                  <a:gd name="T9" fmla="*/ 5 h 22"/>
                  <a:gd name="T10" fmla="*/ 8 w 14"/>
                  <a:gd name="T11" fmla="*/ 19 h 22"/>
                  <a:gd name="T12" fmla="*/ 12 w 14"/>
                  <a:gd name="T13" fmla="*/ 21 h 22"/>
                  <a:gd name="T14" fmla="*/ 13 w 14"/>
                  <a:gd name="T15" fmla="*/ 20 h 2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4" h="22">
                    <a:moveTo>
                      <a:pt x="13" y="20"/>
                    </a:moveTo>
                    <a:cubicBezTo>
                      <a:pt x="14" y="19"/>
                      <a:pt x="14" y="18"/>
                      <a:pt x="14" y="16"/>
                    </a:cubicBezTo>
                    <a:cubicBezTo>
                      <a:pt x="6" y="2"/>
                      <a:pt x="6" y="2"/>
                      <a:pt x="6" y="2"/>
                    </a:cubicBezTo>
                    <a:cubicBezTo>
                      <a:pt x="6" y="1"/>
                      <a:pt x="4" y="0"/>
                      <a:pt x="2" y="1"/>
                    </a:cubicBezTo>
                    <a:cubicBezTo>
                      <a:pt x="0" y="2"/>
                      <a:pt x="0" y="4"/>
                      <a:pt x="1" y="5"/>
                    </a:cubicBezTo>
                    <a:cubicBezTo>
                      <a:pt x="8" y="19"/>
                      <a:pt x="8" y="19"/>
                      <a:pt x="8" y="19"/>
                    </a:cubicBezTo>
                    <a:cubicBezTo>
                      <a:pt x="8" y="21"/>
                      <a:pt x="10" y="22"/>
                      <a:pt x="12" y="21"/>
                    </a:cubicBezTo>
                    <a:cubicBezTo>
                      <a:pt x="13" y="20"/>
                      <a:pt x="13" y="20"/>
                      <a:pt x="13" y="20"/>
                    </a:cubicBezTo>
                  </a:path>
                </a:pathLst>
              </a:custGeom>
              <a:solidFill>
                <a:srgbClr val="C49A6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95" name="Freeform 254"/>
              <p:cNvSpPr>
                <a:spLocks/>
              </p:cNvSpPr>
              <p:nvPr/>
            </p:nvSpPr>
            <p:spPr bwMode="auto">
              <a:xfrm>
                <a:off x="7688263" y="2414588"/>
                <a:ext cx="57150" cy="74613"/>
              </a:xfrm>
              <a:custGeom>
                <a:avLst/>
                <a:gdLst>
                  <a:gd name="T0" fmla="*/ 14 w 16"/>
                  <a:gd name="T1" fmla="*/ 19 h 21"/>
                  <a:gd name="T2" fmla="*/ 15 w 16"/>
                  <a:gd name="T3" fmla="*/ 15 h 21"/>
                  <a:gd name="T4" fmla="*/ 7 w 16"/>
                  <a:gd name="T5" fmla="*/ 2 h 21"/>
                  <a:gd name="T6" fmla="*/ 3 w 16"/>
                  <a:gd name="T7" fmla="*/ 1 h 21"/>
                  <a:gd name="T8" fmla="*/ 1 w 16"/>
                  <a:gd name="T9" fmla="*/ 5 h 21"/>
                  <a:gd name="T10" fmla="*/ 9 w 16"/>
                  <a:gd name="T11" fmla="*/ 19 h 21"/>
                  <a:gd name="T12" fmla="*/ 14 w 16"/>
                  <a:gd name="T13" fmla="*/ 20 h 21"/>
                  <a:gd name="T14" fmla="*/ 14 w 16"/>
                  <a:gd name="T15" fmla="*/ 19 h 2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6" h="21">
                    <a:moveTo>
                      <a:pt x="14" y="19"/>
                    </a:moveTo>
                    <a:cubicBezTo>
                      <a:pt x="15" y="18"/>
                      <a:pt x="16" y="17"/>
                      <a:pt x="15" y="15"/>
                    </a:cubicBezTo>
                    <a:cubicBezTo>
                      <a:pt x="7" y="2"/>
                      <a:pt x="7" y="2"/>
                      <a:pt x="7" y="2"/>
                    </a:cubicBezTo>
                    <a:cubicBezTo>
                      <a:pt x="6" y="0"/>
                      <a:pt x="4" y="0"/>
                      <a:pt x="3" y="1"/>
                    </a:cubicBezTo>
                    <a:cubicBezTo>
                      <a:pt x="1" y="2"/>
                      <a:pt x="0" y="4"/>
                      <a:pt x="1" y="5"/>
                    </a:cubicBezTo>
                    <a:cubicBezTo>
                      <a:pt x="9" y="19"/>
                      <a:pt x="9" y="19"/>
                      <a:pt x="9" y="19"/>
                    </a:cubicBezTo>
                    <a:cubicBezTo>
                      <a:pt x="10" y="20"/>
                      <a:pt x="12" y="21"/>
                      <a:pt x="14" y="20"/>
                    </a:cubicBezTo>
                    <a:cubicBezTo>
                      <a:pt x="14" y="19"/>
                      <a:pt x="14" y="19"/>
                      <a:pt x="14" y="19"/>
                    </a:cubicBezTo>
                  </a:path>
                </a:pathLst>
              </a:custGeom>
              <a:solidFill>
                <a:srgbClr val="C49A6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96" name="Freeform 255"/>
              <p:cNvSpPr>
                <a:spLocks/>
              </p:cNvSpPr>
              <p:nvPr/>
            </p:nvSpPr>
            <p:spPr bwMode="auto">
              <a:xfrm>
                <a:off x="7702550" y="2403475"/>
                <a:ext cx="114300" cy="157163"/>
              </a:xfrm>
              <a:custGeom>
                <a:avLst/>
                <a:gdLst>
                  <a:gd name="T0" fmla="*/ 30 w 32"/>
                  <a:gd name="T1" fmla="*/ 1 h 44"/>
                  <a:gd name="T2" fmla="*/ 13 w 32"/>
                  <a:gd name="T3" fmla="*/ 42 h 44"/>
                  <a:gd name="T4" fmla="*/ 3 w 32"/>
                  <a:gd name="T5" fmla="*/ 32 h 44"/>
                  <a:gd name="T6" fmla="*/ 1 w 32"/>
                  <a:gd name="T7" fmla="*/ 14 h 44"/>
                  <a:gd name="T8" fmla="*/ 29 w 32"/>
                  <a:gd name="T9" fmla="*/ 0 h 44"/>
                  <a:gd name="T10" fmla="*/ 30 w 32"/>
                  <a:gd name="T11" fmla="*/ 1 h 44"/>
                </a:gdLst>
                <a:ahLst/>
                <a:cxnLst>
                  <a:cxn ang="0">
                    <a:pos x="T0" y="T1"/>
                  </a:cxn>
                  <a:cxn ang="0">
                    <a:pos x="T2" y="T3"/>
                  </a:cxn>
                  <a:cxn ang="0">
                    <a:pos x="T4" y="T5"/>
                  </a:cxn>
                  <a:cxn ang="0">
                    <a:pos x="T6" y="T7"/>
                  </a:cxn>
                  <a:cxn ang="0">
                    <a:pos x="T8" y="T9"/>
                  </a:cxn>
                  <a:cxn ang="0">
                    <a:pos x="T10" y="T11"/>
                  </a:cxn>
                </a:cxnLst>
                <a:rect l="0" t="0" r="r" b="b"/>
                <a:pathLst>
                  <a:path w="32" h="44">
                    <a:moveTo>
                      <a:pt x="30" y="1"/>
                    </a:moveTo>
                    <a:cubicBezTo>
                      <a:pt x="31" y="7"/>
                      <a:pt x="32" y="33"/>
                      <a:pt x="13" y="42"/>
                    </a:cubicBezTo>
                    <a:cubicBezTo>
                      <a:pt x="8" y="44"/>
                      <a:pt x="5" y="40"/>
                      <a:pt x="3" y="32"/>
                    </a:cubicBezTo>
                    <a:cubicBezTo>
                      <a:pt x="0" y="25"/>
                      <a:pt x="1" y="14"/>
                      <a:pt x="1" y="14"/>
                    </a:cubicBezTo>
                    <a:cubicBezTo>
                      <a:pt x="29" y="0"/>
                      <a:pt x="29" y="0"/>
                      <a:pt x="29" y="0"/>
                    </a:cubicBezTo>
                    <a:cubicBezTo>
                      <a:pt x="29" y="0"/>
                      <a:pt x="30" y="0"/>
                      <a:pt x="30" y="1"/>
                    </a:cubicBezTo>
                  </a:path>
                </a:pathLst>
              </a:custGeom>
              <a:solidFill>
                <a:srgbClr val="C49A6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97" name="Freeform 256"/>
              <p:cNvSpPr>
                <a:spLocks/>
              </p:cNvSpPr>
              <p:nvPr/>
            </p:nvSpPr>
            <p:spPr bwMode="auto">
              <a:xfrm>
                <a:off x="7908925" y="2728913"/>
                <a:ext cx="339725" cy="303213"/>
              </a:xfrm>
              <a:custGeom>
                <a:avLst/>
                <a:gdLst>
                  <a:gd name="T0" fmla="*/ 214 w 214"/>
                  <a:gd name="T1" fmla="*/ 67 h 191"/>
                  <a:gd name="T2" fmla="*/ 42 w 214"/>
                  <a:gd name="T3" fmla="*/ 0 h 191"/>
                  <a:gd name="T4" fmla="*/ 0 w 214"/>
                  <a:gd name="T5" fmla="*/ 101 h 191"/>
                  <a:gd name="T6" fmla="*/ 136 w 214"/>
                  <a:gd name="T7" fmla="*/ 191 h 191"/>
                  <a:gd name="T8" fmla="*/ 214 w 214"/>
                  <a:gd name="T9" fmla="*/ 67 h 191"/>
                </a:gdLst>
                <a:ahLst/>
                <a:cxnLst>
                  <a:cxn ang="0">
                    <a:pos x="T0" y="T1"/>
                  </a:cxn>
                  <a:cxn ang="0">
                    <a:pos x="T2" y="T3"/>
                  </a:cxn>
                  <a:cxn ang="0">
                    <a:pos x="T4" y="T5"/>
                  </a:cxn>
                  <a:cxn ang="0">
                    <a:pos x="T6" y="T7"/>
                  </a:cxn>
                  <a:cxn ang="0">
                    <a:pos x="T8" y="T9"/>
                  </a:cxn>
                </a:cxnLst>
                <a:rect l="0" t="0" r="r" b="b"/>
                <a:pathLst>
                  <a:path w="214" h="191">
                    <a:moveTo>
                      <a:pt x="214" y="67"/>
                    </a:moveTo>
                    <a:lnTo>
                      <a:pt x="42" y="0"/>
                    </a:lnTo>
                    <a:lnTo>
                      <a:pt x="0" y="101"/>
                    </a:lnTo>
                    <a:lnTo>
                      <a:pt x="136" y="191"/>
                    </a:lnTo>
                    <a:lnTo>
                      <a:pt x="214" y="67"/>
                    </a:lnTo>
                    <a:close/>
                  </a:path>
                </a:pathLst>
              </a:custGeom>
              <a:solidFill>
                <a:srgbClr val="054C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98" name="Freeform 257"/>
              <p:cNvSpPr>
                <a:spLocks/>
              </p:cNvSpPr>
              <p:nvPr/>
            </p:nvSpPr>
            <p:spPr bwMode="auto">
              <a:xfrm>
                <a:off x="8575675" y="2060575"/>
                <a:ext cx="390525" cy="385763"/>
              </a:xfrm>
              <a:custGeom>
                <a:avLst/>
                <a:gdLst>
                  <a:gd name="T0" fmla="*/ 110 w 110"/>
                  <a:gd name="T1" fmla="*/ 50 h 108"/>
                  <a:gd name="T2" fmla="*/ 76 w 110"/>
                  <a:gd name="T3" fmla="*/ 108 h 108"/>
                  <a:gd name="T4" fmla="*/ 0 w 110"/>
                  <a:gd name="T5" fmla="*/ 62 h 108"/>
                  <a:gd name="T6" fmla="*/ 34 w 110"/>
                  <a:gd name="T7" fmla="*/ 5 h 108"/>
                  <a:gd name="T8" fmla="*/ 110 w 110"/>
                  <a:gd name="T9" fmla="*/ 50 h 108"/>
                </a:gdLst>
                <a:ahLst/>
                <a:cxnLst>
                  <a:cxn ang="0">
                    <a:pos x="T0" y="T1"/>
                  </a:cxn>
                  <a:cxn ang="0">
                    <a:pos x="T2" y="T3"/>
                  </a:cxn>
                  <a:cxn ang="0">
                    <a:pos x="T4" y="T5"/>
                  </a:cxn>
                  <a:cxn ang="0">
                    <a:pos x="T6" y="T7"/>
                  </a:cxn>
                  <a:cxn ang="0">
                    <a:pos x="T8" y="T9"/>
                  </a:cxn>
                </a:cxnLst>
                <a:rect l="0" t="0" r="r" b="b"/>
                <a:pathLst>
                  <a:path w="110" h="108">
                    <a:moveTo>
                      <a:pt x="110" y="50"/>
                    </a:moveTo>
                    <a:cubicBezTo>
                      <a:pt x="110" y="50"/>
                      <a:pt x="88" y="57"/>
                      <a:pt x="76" y="108"/>
                    </a:cubicBezTo>
                    <a:cubicBezTo>
                      <a:pt x="51" y="44"/>
                      <a:pt x="0" y="62"/>
                      <a:pt x="0" y="62"/>
                    </a:cubicBezTo>
                    <a:cubicBezTo>
                      <a:pt x="0" y="62"/>
                      <a:pt x="1" y="0"/>
                      <a:pt x="34" y="5"/>
                    </a:cubicBezTo>
                    <a:cubicBezTo>
                      <a:pt x="67" y="10"/>
                      <a:pt x="110" y="50"/>
                      <a:pt x="110" y="5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99" name="Freeform 258"/>
              <p:cNvSpPr>
                <a:spLocks/>
              </p:cNvSpPr>
              <p:nvPr/>
            </p:nvSpPr>
            <p:spPr bwMode="auto">
              <a:xfrm>
                <a:off x="9313863" y="1981200"/>
                <a:ext cx="269875" cy="342900"/>
              </a:xfrm>
              <a:custGeom>
                <a:avLst/>
                <a:gdLst>
                  <a:gd name="T0" fmla="*/ 69 w 76"/>
                  <a:gd name="T1" fmla="*/ 76 h 96"/>
                  <a:gd name="T2" fmla="*/ 10 w 76"/>
                  <a:gd name="T3" fmla="*/ 46 h 96"/>
                  <a:gd name="T4" fmla="*/ 25 w 76"/>
                  <a:gd name="T5" fmla="*/ 0 h 96"/>
                  <a:gd name="T6" fmla="*/ 69 w 76"/>
                  <a:gd name="T7" fmla="*/ 76 h 96"/>
                </a:gdLst>
                <a:ahLst/>
                <a:cxnLst>
                  <a:cxn ang="0">
                    <a:pos x="T0" y="T1"/>
                  </a:cxn>
                  <a:cxn ang="0">
                    <a:pos x="T2" y="T3"/>
                  </a:cxn>
                  <a:cxn ang="0">
                    <a:pos x="T4" y="T5"/>
                  </a:cxn>
                  <a:cxn ang="0">
                    <a:pos x="T6" y="T7"/>
                  </a:cxn>
                </a:cxnLst>
                <a:rect l="0" t="0" r="r" b="b"/>
                <a:pathLst>
                  <a:path w="76" h="96">
                    <a:moveTo>
                      <a:pt x="69" y="76"/>
                    </a:moveTo>
                    <a:cubicBezTo>
                      <a:pt x="63" y="56"/>
                      <a:pt x="25" y="36"/>
                      <a:pt x="10" y="46"/>
                    </a:cubicBezTo>
                    <a:cubicBezTo>
                      <a:pt x="0" y="35"/>
                      <a:pt x="2" y="16"/>
                      <a:pt x="25" y="0"/>
                    </a:cubicBezTo>
                    <a:cubicBezTo>
                      <a:pt x="74" y="13"/>
                      <a:pt x="76" y="96"/>
                      <a:pt x="69" y="76"/>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00" name="Freeform 259"/>
              <p:cNvSpPr>
                <a:spLocks/>
              </p:cNvSpPr>
              <p:nvPr/>
            </p:nvSpPr>
            <p:spPr bwMode="auto">
              <a:xfrm>
                <a:off x="9718675" y="1752600"/>
                <a:ext cx="390525" cy="350838"/>
              </a:xfrm>
              <a:custGeom>
                <a:avLst/>
                <a:gdLst>
                  <a:gd name="T0" fmla="*/ 59 w 110"/>
                  <a:gd name="T1" fmla="*/ 98 h 98"/>
                  <a:gd name="T2" fmla="*/ 0 w 110"/>
                  <a:gd name="T3" fmla="*/ 69 h 98"/>
                  <a:gd name="T4" fmla="*/ 33 w 110"/>
                  <a:gd name="T5" fmla="*/ 0 h 98"/>
                  <a:gd name="T6" fmla="*/ 93 w 110"/>
                  <a:gd name="T7" fmla="*/ 29 h 98"/>
                  <a:gd name="T8" fmla="*/ 59 w 110"/>
                  <a:gd name="T9" fmla="*/ 98 h 98"/>
                </a:gdLst>
                <a:ahLst/>
                <a:cxnLst>
                  <a:cxn ang="0">
                    <a:pos x="T0" y="T1"/>
                  </a:cxn>
                  <a:cxn ang="0">
                    <a:pos x="T2" y="T3"/>
                  </a:cxn>
                  <a:cxn ang="0">
                    <a:pos x="T4" y="T5"/>
                  </a:cxn>
                  <a:cxn ang="0">
                    <a:pos x="T6" y="T7"/>
                  </a:cxn>
                  <a:cxn ang="0">
                    <a:pos x="T8" y="T9"/>
                  </a:cxn>
                </a:cxnLst>
                <a:rect l="0" t="0" r="r" b="b"/>
                <a:pathLst>
                  <a:path w="110" h="98">
                    <a:moveTo>
                      <a:pt x="59" y="98"/>
                    </a:moveTo>
                    <a:cubicBezTo>
                      <a:pt x="38" y="73"/>
                      <a:pt x="0" y="69"/>
                      <a:pt x="0" y="69"/>
                    </a:cubicBezTo>
                    <a:cubicBezTo>
                      <a:pt x="0" y="69"/>
                      <a:pt x="50" y="42"/>
                      <a:pt x="33" y="0"/>
                    </a:cubicBezTo>
                    <a:cubicBezTo>
                      <a:pt x="69" y="36"/>
                      <a:pt x="93" y="29"/>
                      <a:pt x="93" y="29"/>
                    </a:cubicBezTo>
                    <a:cubicBezTo>
                      <a:pt x="93" y="29"/>
                      <a:pt x="110" y="48"/>
                      <a:pt x="59" y="98"/>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01" name="Freeform 260"/>
              <p:cNvSpPr>
                <a:spLocks/>
              </p:cNvSpPr>
              <p:nvPr/>
            </p:nvSpPr>
            <p:spPr bwMode="auto">
              <a:xfrm>
                <a:off x="8863013" y="1681163"/>
                <a:ext cx="387350" cy="336550"/>
              </a:xfrm>
              <a:custGeom>
                <a:avLst/>
                <a:gdLst>
                  <a:gd name="T0" fmla="*/ 11 w 109"/>
                  <a:gd name="T1" fmla="*/ 41 h 94"/>
                  <a:gd name="T2" fmla="*/ 19 w 109"/>
                  <a:gd name="T3" fmla="*/ 0 h 94"/>
                  <a:gd name="T4" fmla="*/ 99 w 109"/>
                  <a:gd name="T5" fmla="*/ 19 h 94"/>
                  <a:gd name="T6" fmla="*/ 83 w 109"/>
                  <a:gd name="T7" fmla="*/ 87 h 94"/>
                  <a:gd name="T8" fmla="*/ 11 w 109"/>
                  <a:gd name="T9" fmla="*/ 41 h 94"/>
                </a:gdLst>
                <a:ahLst/>
                <a:cxnLst>
                  <a:cxn ang="0">
                    <a:pos x="T0" y="T1"/>
                  </a:cxn>
                  <a:cxn ang="0">
                    <a:pos x="T2" y="T3"/>
                  </a:cxn>
                  <a:cxn ang="0">
                    <a:pos x="T4" y="T5"/>
                  </a:cxn>
                  <a:cxn ang="0">
                    <a:pos x="T6" y="T7"/>
                  </a:cxn>
                  <a:cxn ang="0">
                    <a:pos x="T8" y="T9"/>
                  </a:cxn>
                </a:cxnLst>
                <a:rect l="0" t="0" r="r" b="b"/>
                <a:pathLst>
                  <a:path w="109" h="94">
                    <a:moveTo>
                      <a:pt x="11" y="41"/>
                    </a:moveTo>
                    <a:cubicBezTo>
                      <a:pt x="11" y="41"/>
                      <a:pt x="0" y="27"/>
                      <a:pt x="19" y="0"/>
                    </a:cubicBezTo>
                    <a:cubicBezTo>
                      <a:pt x="67" y="44"/>
                      <a:pt x="99" y="19"/>
                      <a:pt x="99" y="19"/>
                    </a:cubicBezTo>
                    <a:cubicBezTo>
                      <a:pt x="99" y="19"/>
                      <a:pt x="109" y="42"/>
                      <a:pt x="83" y="87"/>
                    </a:cubicBezTo>
                    <a:cubicBezTo>
                      <a:pt x="42" y="94"/>
                      <a:pt x="11" y="41"/>
                      <a:pt x="11" y="4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02" name="Freeform 261"/>
              <p:cNvSpPr>
                <a:spLocks/>
              </p:cNvSpPr>
              <p:nvPr/>
            </p:nvSpPr>
            <p:spPr bwMode="auto">
              <a:xfrm>
                <a:off x="8061325" y="1766888"/>
                <a:ext cx="333375" cy="257175"/>
              </a:xfrm>
              <a:custGeom>
                <a:avLst/>
                <a:gdLst>
                  <a:gd name="T0" fmla="*/ 18 w 94"/>
                  <a:gd name="T1" fmla="*/ 57 h 72"/>
                  <a:gd name="T2" fmla="*/ 18 w 94"/>
                  <a:gd name="T3" fmla="*/ 0 h 72"/>
                  <a:gd name="T4" fmla="*/ 64 w 94"/>
                  <a:gd name="T5" fmla="*/ 0 h 72"/>
                  <a:gd name="T6" fmla="*/ 68 w 94"/>
                  <a:gd name="T7" fmla="*/ 66 h 72"/>
                  <a:gd name="T8" fmla="*/ 18 w 94"/>
                  <a:gd name="T9" fmla="*/ 57 h 72"/>
                </a:gdLst>
                <a:ahLst/>
                <a:cxnLst>
                  <a:cxn ang="0">
                    <a:pos x="T0" y="T1"/>
                  </a:cxn>
                  <a:cxn ang="0">
                    <a:pos x="T2" y="T3"/>
                  </a:cxn>
                  <a:cxn ang="0">
                    <a:pos x="T4" y="T5"/>
                  </a:cxn>
                  <a:cxn ang="0">
                    <a:pos x="T6" y="T7"/>
                  </a:cxn>
                  <a:cxn ang="0">
                    <a:pos x="T8" y="T9"/>
                  </a:cxn>
                </a:cxnLst>
                <a:rect l="0" t="0" r="r" b="b"/>
                <a:pathLst>
                  <a:path w="94" h="72">
                    <a:moveTo>
                      <a:pt x="18" y="57"/>
                    </a:moveTo>
                    <a:cubicBezTo>
                      <a:pt x="18" y="57"/>
                      <a:pt x="0" y="27"/>
                      <a:pt x="18" y="0"/>
                    </a:cubicBezTo>
                    <a:cubicBezTo>
                      <a:pt x="67" y="45"/>
                      <a:pt x="64" y="0"/>
                      <a:pt x="64" y="0"/>
                    </a:cubicBezTo>
                    <a:cubicBezTo>
                      <a:pt x="64" y="0"/>
                      <a:pt x="94" y="21"/>
                      <a:pt x="68" y="66"/>
                    </a:cubicBezTo>
                    <a:cubicBezTo>
                      <a:pt x="27" y="72"/>
                      <a:pt x="18" y="57"/>
                      <a:pt x="18" y="57"/>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03" name="Freeform 262"/>
              <p:cNvSpPr>
                <a:spLocks/>
              </p:cNvSpPr>
              <p:nvPr/>
            </p:nvSpPr>
            <p:spPr bwMode="auto">
              <a:xfrm>
                <a:off x="9009063" y="2538413"/>
                <a:ext cx="350838" cy="376238"/>
              </a:xfrm>
              <a:custGeom>
                <a:avLst/>
                <a:gdLst>
                  <a:gd name="T0" fmla="*/ 99 w 99"/>
                  <a:gd name="T1" fmla="*/ 60 h 105"/>
                  <a:gd name="T2" fmla="*/ 47 w 99"/>
                  <a:gd name="T3" fmla="*/ 105 h 105"/>
                  <a:gd name="T4" fmla="*/ 9 w 99"/>
                  <a:gd name="T5" fmla="*/ 53 h 105"/>
                  <a:gd name="T6" fmla="*/ 52 w 99"/>
                  <a:gd name="T7" fmla="*/ 0 h 105"/>
                  <a:gd name="T8" fmla="*/ 99 w 99"/>
                  <a:gd name="T9" fmla="*/ 60 h 105"/>
                </a:gdLst>
                <a:ahLst/>
                <a:cxnLst>
                  <a:cxn ang="0">
                    <a:pos x="T0" y="T1"/>
                  </a:cxn>
                  <a:cxn ang="0">
                    <a:pos x="T2" y="T3"/>
                  </a:cxn>
                  <a:cxn ang="0">
                    <a:pos x="T4" y="T5"/>
                  </a:cxn>
                  <a:cxn ang="0">
                    <a:pos x="T6" y="T7"/>
                  </a:cxn>
                  <a:cxn ang="0">
                    <a:pos x="T8" y="T9"/>
                  </a:cxn>
                </a:cxnLst>
                <a:rect l="0" t="0" r="r" b="b"/>
                <a:pathLst>
                  <a:path w="99" h="105">
                    <a:moveTo>
                      <a:pt x="99" y="60"/>
                    </a:moveTo>
                    <a:cubicBezTo>
                      <a:pt x="99" y="60"/>
                      <a:pt x="80" y="104"/>
                      <a:pt x="47" y="105"/>
                    </a:cubicBezTo>
                    <a:cubicBezTo>
                      <a:pt x="26" y="85"/>
                      <a:pt x="9" y="53"/>
                      <a:pt x="9" y="53"/>
                    </a:cubicBezTo>
                    <a:cubicBezTo>
                      <a:pt x="9" y="53"/>
                      <a:pt x="0" y="8"/>
                      <a:pt x="52" y="0"/>
                    </a:cubicBezTo>
                    <a:cubicBezTo>
                      <a:pt x="43" y="40"/>
                      <a:pt x="99" y="60"/>
                      <a:pt x="99" y="6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04" name="Freeform 263"/>
              <p:cNvSpPr>
                <a:spLocks/>
              </p:cNvSpPr>
              <p:nvPr/>
            </p:nvSpPr>
            <p:spPr bwMode="auto">
              <a:xfrm>
                <a:off x="8423275" y="1628775"/>
                <a:ext cx="347663" cy="374650"/>
              </a:xfrm>
              <a:custGeom>
                <a:avLst/>
                <a:gdLst>
                  <a:gd name="T0" fmla="*/ 63 w 98"/>
                  <a:gd name="T1" fmla="*/ 90 h 105"/>
                  <a:gd name="T2" fmla="*/ 0 w 98"/>
                  <a:gd name="T3" fmla="*/ 81 h 105"/>
                  <a:gd name="T4" fmla="*/ 12 w 98"/>
                  <a:gd name="T5" fmla="*/ 29 h 105"/>
                  <a:gd name="T6" fmla="*/ 98 w 98"/>
                  <a:gd name="T7" fmla="*/ 34 h 105"/>
                  <a:gd name="T8" fmla="*/ 63 w 98"/>
                  <a:gd name="T9" fmla="*/ 90 h 105"/>
                </a:gdLst>
                <a:ahLst/>
                <a:cxnLst>
                  <a:cxn ang="0">
                    <a:pos x="T0" y="T1"/>
                  </a:cxn>
                  <a:cxn ang="0">
                    <a:pos x="T2" y="T3"/>
                  </a:cxn>
                  <a:cxn ang="0">
                    <a:pos x="T4" y="T5"/>
                  </a:cxn>
                  <a:cxn ang="0">
                    <a:pos x="T6" y="T7"/>
                  </a:cxn>
                  <a:cxn ang="0">
                    <a:pos x="T8" y="T9"/>
                  </a:cxn>
                </a:cxnLst>
                <a:rect l="0" t="0" r="r" b="b"/>
                <a:pathLst>
                  <a:path w="98" h="105">
                    <a:moveTo>
                      <a:pt x="63" y="90"/>
                    </a:moveTo>
                    <a:cubicBezTo>
                      <a:pt x="63" y="90"/>
                      <a:pt x="24" y="105"/>
                      <a:pt x="0" y="81"/>
                    </a:cubicBezTo>
                    <a:cubicBezTo>
                      <a:pt x="1" y="52"/>
                      <a:pt x="12" y="29"/>
                      <a:pt x="12" y="29"/>
                    </a:cubicBezTo>
                    <a:cubicBezTo>
                      <a:pt x="12" y="29"/>
                      <a:pt x="57" y="0"/>
                      <a:pt x="98" y="34"/>
                    </a:cubicBezTo>
                    <a:cubicBezTo>
                      <a:pt x="62" y="54"/>
                      <a:pt x="63" y="90"/>
                      <a:pt x="63" y="9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05" name="Freeform 264"/>
              <p:cNvSpPr>
                <a:spLocks/>
              </p:cNvSpPr>
              <p:nvPr/>
            </p:nvSpPr>
            <p:spPr bwMode="auto">
              <a:xfrm>
                <a:off x="9239250" y="2335213"/>
                <a:ext cx="396875" cy="231775"/>
              </a:xfrm>
              <a:custGeom>
                <a:avLst/>
                <a:gdLst>
                  <a:gd name="T0" fmla="*/ 0 w 112"/>
                  <a:gd name="T1" fmla="*/ 29 h 65"/>
                  <a:gd name="T2" fmla="*/ 40 w 112"/>
                  <a:gd name="T3" fmla="*/ 7 h 65"/>
                  <a:gd name="T4" fmla="*/ 106 w 112"/>
                  <a:gd name="T5" fmla="*/ 0 h 65"/>
                  <a:gd name="T6" fmla="*/ 76 w 112"/>
                  <a:gd name="T7" fmla="*/ 65 h 65"/>
                  <a:gd name="T8" fmla="*/ 0 w 112"/>
                  <a:gd name="T9" fmla="*/ 29 h 65"/>
                </a:gdLst>
                <a:ahLst/>
                <a:cxnLst>
                  <a:cxn ang="0">
                    <a:pos x="T0" y="T1"/>
                  </a:cxn>
                  <a:cxn ang="0">
                    <a:pos x="T2" y="T3"/>
                  </a:cxn>
                  <a:cxn ang="0">
                    <a:pos x="T4" y="T5"/>
                  </a:cxn>
                  <a:cxn ang="0">
                    <a:pos x="T6" y="T7"/>
                  </a:cxn>
                  <a:cxn ang="0">
                    <a:pos x="T8" y="T9"/>
                  </a:cxn>
                </a:cxnLst>
                <a:rect l="0" t="0" r="r" b="b"/>
                <a:pathLst>
                  <a:path w="112" h="65">
                    <a:moveTo>
                      <a:pt x="0" y="29"/>
                    </a:moveTo>
                    <a:cubicBezTo>
                      <a:pt x="10" y="8"/>
                      <a:pt x="23" y="16"/>
                      <a:pt x="40" y="7"/>
                    </a:cubicBezTo>
                    <a:cubicBezTo>
                      <a:pt x="70" y="32"/>
                      <a:pt x="85" y="12"/>
                      <a:pt x="106" y="0"/>
                    </a:cubicBezTo>
                    <a:cubicBezTo>
                      <a:pt x="112" y="15"/>
                      <a:pt x="105" y="43"/>
                      <a:pt x="76" y="65"/>
                    </a:cubicBezTo>
                    <a:cubicBezTo>
                      <a:pt x="45" y="59"/>
                      <a:pt x="15" y="45"/>
                      <a:pt x="0" y="29"/>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06" name="Rectangle 265"/>
              <p:cNvSpPr>
                <a:spLocks noChangeArrowheads="1"/>
              </p:cNvSpPr>
              <p:nvPr/>
            </p:nvSpPr>
            <p:spPr bwMode="auto">
              <a:xfrm>
                <a:off x="9956800" y="3300413"/>
                <a:ext cx="219075" cy="60325"/>
              </a:xfrm>
              <a:prstGeom prst="rect">
                <a:avLst/>
              </a:prstGeom>
              <a:solidFill>
                <a:srgbClr val="03303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07" name="Rectangle 266"/>
              <p:cNvSpPr>
                <a:spLocks noChangeArrowheads="1"/>
              </p:cNvSpPr>
              <p:nvPr/>
            </p:nvSpPr>
            <p:spPr bwMode="auto">
              <a:xfrm>
                <a:off x="10147300" y="3295650"/>
                <a:ext cx="36513" cy="61913"/>
              </a:xfrm>
              <a:prstGeom prst="rect">
                <a:avLst/>
              </a:prstGeom>
              <a:solidFill>
                <a:srgbClr val="FDB81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08" name="Freeform 267"/>
              <p:cNvSpPr>
                <a:spLocks/>
              </p:cNvSpPr>
              <p:nvPr/>
            </p:nvSpPr>
            <p:spPr bwMode="auto">
              <a:xfrm>
                <a:off x="8064500" y="3295650"/>
                <a:ext cx="220663" cy="76200"/>
              </a:xfrm>
              <a:custGeom>
                <a:avLst/>
                <a:gdLst>
                  <a:gd name="T0" fmla="*/ 3 w 139"/>
                  <a:gd name="T1" fmla="*/ 48 h 48"/>
                  <a:gd name="T2" fmla="*/ 139 w 139"/>
                  <a:gd name="T3" fmla="*/ 39 h 48"/>
                  <a:gd name="T4" fmla="*/ 137 w 139"/>
                  <a:gd name="T5" fmla="*/ 0 h 48"/>
                  <a:gd name="T6" fmla="*/ 0 w 139"/>
                  <a:gd name="T7" fmla="*/ 9 h 48"/>
                  <a:gd name="T8" fmla="*/ 3 w 139"/>
                  <a:gd name="T9" fmla="*/ 48 h 48"/>
                </a:gdLst>
                <a:ahLst/>
                <a:cxnLst>
                  <a:cxn ang="0">
                    <a:pos x="T0" y="T1"/>
                  </a:cxn>
                  <a:cxn ang="0">
                    <a:pos x="T2" y="T3"/>
                  </a:cxn>
                  <a:cxn ang="0">
                    <a:pos x="T4" y="T5"/>
                  </a:cxn>
                  <a:cxn ang="0">
                    <a:pos x="T6" y="T7"/>
                  </a:cxn>
                  <a:cxn ang="0">
                    <a:pos x="T8" y="T9"/>
                  </a:cxn>
                </a:cxnLst>
                <a:rect l="0" t="0" r="r" b="b"/>
                <a:pathLst>
                  <a:path w="139" h="48">
                    <a:moveTo>
                      <a:pt x="3" y="48"/>
                    </a:moveTo>
                    <a:lnTo>
                      <a:pt x="139" y="39"/>
                    </a:lnTo>
                    <a:lnTo>
                      <a:pt x="137" y="0"/>
                    </a:lnTo>
                    <a:lnTo>
                      <a:pt x="0" y="9"/>
                    </a:lnTo>
                    <a:lnTo>
                      <a:pt x="3" y="48"/>
                    </a:lnTo>
                    <a:close/>
                  </a:path>
                </a:pathLst>
              </a:custGeom>
              <a:solidFill>
                <a:srgbClr val="03303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09" name="Freeform 268"/>
              <p:cNvSpPr>
                <a:spLocks/>
              </p:cNvSpPr>
              <p:nvPr/>
            </p:nvSpPr>
            <p:spPr bwMode="auto">
              <a:xfrm>
                <a:off x="8058150" y="3306763"/>
                <a:ext cx="34925" cy="65088"/>
              </a:xfrm>
              <a:custGeom>
                <a:avLst/>
                <a:gdLst>
                  <a:gd name="T0" fmla="*/ 2 w 22"/>
                  <a:gd name="T1" fmla="*/ 41 h 41"/>
                  <a:gd name="T2" fmla="*/ 22 w 22"/>
                  <a:gd name="T3" fmla="*/ 41 h 41"/>
                  <a:gd name="T4" fmla="*/ 20 w 22"/>
                  <a:gd name="T5" fmla="*/ 0 h 41"/>
                  <a:gd name="T6" fmla="*/ 0 w 22"/>
                  <a:gd name="T7" fmla="*/ 2 h 41"/>
                  <a:gd name="T8" fmla="*/ 2 w 22"/>
                  <a:gd name="T9" fmla="*/ 41 h 41"/>
                </a:gdLst>
                <a:ahLst/>
                <a:cxnLst>
                  <a:cxn ang="0">
                    <a:pos x="T0" y="T1"/>
                  </a:cxn>
                  <a:cxn ang="0">
                    <a:pos x="T2" y="T3"/>
                  </a:cxn>
                  <a:cxn ang="0">
                    <a:pos x="T4" y="T5"/>
                  </a:cxn>
                  <a:cxn ang="0">
                    <a:pos x="T6" y="T7"/>
                  </a:cxn>
                  <a:cxn ang="0">
                    <a:pos x="T8" y="T9"/>
                  </a:cxn>
                </a:cxnLst>
                <a:rect l="0" t="0" r="r" b="b"/>
                <a:pathLst>
                  <a:path w="22" h="41">
                    <a:moveTo>
                      <a:pt x="2" y="41"/>
                    </a:moveTo>
                    <a:lnTo>
                      <a:pt x="22" y="41"/>
                    </a:lnTo>
                    <a:lnTo>
                      <a:pt x="20" y="0"/>
                    </a:lnTo>
                    <a:lnTo>
                      <a:pt x="0" y="2"/>
                    </a:lnTo>
                    <a:lnTo>
                      <a:pt x="2" y="41"/>
                    </a:lnTo>
                    <a:close/>
                  </a:path>
                </a:pathLst>
              </a:custGeom>
              <a:solidFill>
                <a:srgbClr val="FDB81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spTree>
    <p:extLst>
      <p:ext uri="{BB962C8B-B14F-4D97-AF65-F5344CB8AC3E}">
        <p14:creationId xmlns:p14="http://schemas.microsoft.com/office/powerpoint/2010/main" val="1594453407"/>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50"/>
                                        <p:tgtEl>
                                          <p:spTgt spid="2"/>
                                        </p:tgtEl>
                                      </p:cBhvr>
                                    </p:animEffect>
                                  </p:childTnLst>
                                </p:cTn>
                              </p:par>
                            </p:childTnLst>
                          </p:cTn>
                        </p:par>
                        <p:par>
                          <p:cTn id="8" fill="hold">
                            <p:stCondLst>
                              <p:cond delay="250"/>
                            </p:stCondLst>
                            <p:childTnLst>
                              <p:par>
                                <p:cTn id="9" presetID="10" presetClass="entr" presetSubtype="0" fill="hold" nodeType="afterEffect">
                                  <p:stCondLst>
                                    <p:cond delay="50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25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Windows Server 2016">
  <a:themeElements>
    <a:clrScheme name="Win 2016">
      <a:dk1>
        <a:srgbClr val="002050"/>
      </a:dk1>
      <a:lt1>
        <a:srgbClr val="FFFFFF"/>
      </a:lt1>
      <a:dk2>
        <a:srgbClr val="505050"/>
      </a:dk2>
      <a:lt2>
        <a:srgbClr val="0078D7"/>
      </a:lt2>
      <a:accent1>
        <a:srgbClr val="002050"/>
      </a:accent1>
      <a:accent2>
        <a:srgbClr val="0078D7"/>
      </a:accent2>
      <a:accent3>
        <a:srgbClr val="00BCF2"/>
      </a:accent3>
      <a:accent4>
        <a:srgbClr val="505050"/>
      </a:accent4>
      <a:accent5>
        <a:srgbClr val="737373"/>
      </a:accent5>
      <a:accent6>
        <a:srgbClr val="D2D2D2"/>
      </a:accent6>
      <a:hlink>
        <a:srgbClr val="0078D7"/>
      </a:hlink>
      <a:folHlink>
        <a:srgbClr val="0078D7"/>
      </a:folHlink>
    </a:clrScheme>
    <a:fontScheme name="Custom 1">
      <a:majorFont>
        <a:latin typeface="Segoe UI Light"/>
        <a:ea typeface=""/>
        <a:cs typeface=""/>
      </a:majorFont>
      <a:minorFont>
        <a:latin typeface="Segoe UI"/>
        <a:ea typeface=""/>
        <a:cs typeface=""/>
      </a:minorFont>
    </a:fontScheme>
    <a:fmtScheme name="Couture">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a:noFill/>
          <a:headEnd type="none" w="med" len="med"/>
          <a:tailEnd type="none" w="med" len="med"/>
        </a:ln>
        <a:effectLst/>
      </a:spPr>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defPPr defTabSz="932472" fontAlgn="base">
          <a:lnSpc>
            <a:spcPct val="90000"/>
          </a:lnSpc>
          <a:spcBef>
            <a:spcPct val="0"/>
          </a:spcBef>
          <a:spcAft>
            <a:spcPct val="0"/>
          </a:spcAft>
          <a:defRPr sz="2400" dirty="0" err="1" smtClean="0">
            <a:gradFill>
              <a:gsLst>
                <a:gs pos="0">
                  <a:srgbClr val="FFFFFF"/>
                </a:gs>
                <a:gs pos="100000">
                  <a:srgbClr val="FFFFFF"/>
                </a:gs>
              </a:gsLst>
              <a:lin ang="5400000" scaled="0"/>
            </a:gradFill>
            <a:ea typeface="Segoe UI" pitchFamily="34" charset="0"/>
            <a:cs typeface="Segoe UI" pitchFamily="34" charset="0"/>
          </a:defRPr>
        </a:defPPr>
      </a:lstStyle>
      <a:style>
        <a:lnRef idx="1">
          <a:schemeClr val="accent2"/>
        </a:lnRef>
        <a:fillRef idx="3">
          <a:schemeClr val="accent2"/>
        </a:fillRef>
        <a:effectRef idx="2">
          <a:schemeClr val="accent2"/>
        </a:effectRef>
        <a:fontRef idx="minor">
          <a:schemeClr val="lt1"/>
        </a:fontRef>
      </a:style>
    </a:spDef>
    <a:lnDef>
      <a:spPr>
        <a:ln>
          <a:solidFill>
            <a:schemeClr val="tx1"/>
          </a:solidFill>
          <a:headEnd type="none"/>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182880" tIns="146304" rIns="182880" bIns="146304" rtlCol="0">
        <a:spAutoFit/>
      </a:bodyPr>
      <a:lstStyle>
        <a:defPPr>
          <a:lnSpc>
            <a:spcPct val="90000"/>
          </a:lnSpc>
          <a:spcAft>
            <a:spcPts val="600"/>
          </a:spcAft>
          <a:defRPr sz="2400" dirty="0" err="1" smtClean="0">
            <a:gradFill>
              <a:gsLst>
                <a:gs pos="2917">
                  <a:schemeClr val="tx1"/>
                </a:gs>
                <a:gs pos="30000">
                  <a:schemeClr val="tx1"/>
                </a:gs>
              </a:gsLst>
              <a:lin ang="5400000" scaled="0"/>
            </a:gradFill>
          </a:defRPr>
        </a:defPPr>
      </a:lstStyle>
    </a:txDef>
  </a:objectDefaults>
  <a:extraClrSchemeLst/>
  <a:extLst>
    <a:ext uri="{05A4C25C-085E-4340-85A3-A5531E510DB2}">
      <thm15:themeFamily xmlns:thm15="http://schemas.microsoft.com/office/thememl/2012/main" name="Brand_template_16-9_Business_BLUE_2015_8.potx" id="{EB8F4248-9E5E-46A9-8BA8-30209C4FFE2D}" vid="{4BD31EC0-BAC4-44E6-B493-AF7AF04A2B69}"/>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_rels/item5.xml.rels><?xml version="1.0" encoding="UTF-8" standalone="yes"?>
<Relationships xmlns="http://schemas.openxmlformats.org/package/2006/relationships"><Relationship Id="rId1" Type="http://schemas.openxmlformats.org/officeDocument/2006/relationships/customXmlProps" Target="itemProps5.xml"/></Relationships>
</file>

<file path=customXml/item1.xml><?xml version="1.0" encoding="utf-8"?>
<ct:contentTypeSchema xmlns:ct="http://schemas.microsoft.com/office/2006/metadata/contentType" xmlns:ma="http://schemas.microsoft.com/office/2006/metadata/properties/metaAttributes" ct:_="" ma:_="" ma:contentTypeName="SMSG KM Document" ma:contentTypeID="0x0101000E4CB7077FEE4FF7AE86D4A500EEC7800300F96E2758736AEF45AFCE0C190C2A9DEC00CC074746C0EF6D439A06F1AAD31A3C2B" ma:contentTypeVersion="38" ma:contentTypeDescription="A document content type used by Infopedia." ma:contentTypeScope="" ma:versionID="2681224d2537e8db76e4bedd657bef12">
  <xsd:schema xmlns:xsd="http://www.w3.org/2001/XMLSchema" xmlns:xs="http://www.w3.org/2001/XMLSchema" xmlns:p="http://schemas.microsoft.com/office/2006/metadata/properties" xmlns:ns1="http://schemas.microsoft.com/sharepoint/v3" xmlns:ns2="230e9df3-be65-4c73-a93b-d1236ebd677e" xmlns:ns3="230E9DF3-BE65-4C73-A93B-D1236EBD677E" xmlns:ns4="b3bc04a5-d503-43b1-b98c-a8cf663329d9" xmlns:ns5="2478d1b8-79bf-461f-b8e8-704d21601f1a" targetNamespace="http://schemas.microsoft.com/office/2006/metadata/properties" ma:root="true" ma:fieldsID="52d0082b4b66a3746776ed3f601a30bc" ns1:_="" ns2:_="" ns3:_="" ns4:_="" ns5:_="">
    <xsd:import namespace="http://schemas.microsoft.com/sharepoint/v3"/>
    <xsd:import namespace="230e9df3-be65-4c73-a93b-d1236ebd677e"/>
    <xsd:import namespace="230E9DF3-BE65-4C73-A93B-D1236EBD677E"/>
    <xsd:import namespace="b3bc04a5-d503-43b1-b98c-a8cf663329d9"/>
    <xsd:import namespace="2478d1b8-79bf-461f-b8e8-704d21601f1a"/>
    <xsd:element name="properties">
      <xsd:complexType>
        <xsd:sequence>
          <xsd:element name="documentManagement">
            <xsd:complexType>
              <xsd:all>
                <xsd:element ref="ns1:RoutingRuleDescription" minOccurs="0"/>
                <xsd:element ref="ns2:DocumentDescription" minOccurs="0"/>
                <xsd:element ref="ns2:Owner"/>
                <xsd:element ref="ns3:PublishDate" minOccurs="0"/>
                <xsd:element ref="ns1:PublishingPageContent" minOccurs="0"/>
                <xsd:element ref="ns2:Thumbnail1" minOccurs="0"/>
                <xsd:element ref="ns1:AverageRating" minOccurs="0"/>
                <xsd:element ref="ns1:RatingCount" minOccurs="0"/>
                <xsd:element ref="ns1:PublishingExpirationDate" minOccurs="0"/>
                <xsd:element ref="ns3:ApplyWorkflowRules" minOccurs="0"/>
                <xsd:element ref="ns2:ContentID" minOccurs="0"/>
                <xsd:element ref="ns2:Blog_x0020_Name" minOccurs="0"/>
                <xsd:element ref="ns2:hd9637eefc984b85b6097c6374e15725" minOccurs="0"/>
                <xsd:element ref="ns2:TaxCatchAll" minOccurs="0"/>
                <xsd:element ref="ns2:TaxCatchAllLabel" minOccurs="0"/>
                <xsd:element ref="ns2:b4224c12c78d42ea9b214de0badf8358" minOccurs="0"/>
                <xsd:element ref="ns2:_dlc_DocId" minOccurs="0"/>
                <xsd:element ref="ns2:TaxKeywordTaxHTField" minOccurs="0"/>
                <xsd:element ref="ns2:_dlc_DocIdUrl" minOccurs="0"/>
                <xsd:element ref="ns2:_dlc_DocIdPersistId" minOccurs="0"/>
                <xsd:element ref="ns1:ReportOwner" minOccurs="0"/>
                <xsd:element ref="ns2:m6d26e40ac264097a006193f92232ece" minOccurs="0"/>
                <xsd:element ref="ns2:ConfidentialityTaxHTField0" minOccurs="0"/>
                <xsd:element ref="ns2:od9986d31974458fb3007746ec0bce5f" minOccurs="0"/>
                <xsd:element ref="ns2:bf80e81150e248c48aa8cffdf0021a1f" minOccurs="0"/>
                <xsd:element ref="ns2:mb88723863e1404388ba3733387d48df" minOccurs="0"/>
                <xsd:element ref="ns2:l3c3ea61849e4288a8acc49bb5388e8c" minOccurs="0"/>
                <xsd:element ref="ns2:i0d941ee1e744ffea7aeee9924c91cbb" minOccurs="0"/>
                <xsd:element ref="ns2:i1b478372f814787abd313030b81fcb2" minOccurs="0"/>
                <xsd:element ref="ns2:Coowner" minOccurs="0"/>
                <xsd:element ref="ns2:k21a64daf20d4502b2796a1c6b8ce6c8" minOccurs="0"/>
                <xsd:element ref="ns2:b60f8d2dbb984f349d80d8196897f4d3" minOccurs="0"/>
                <xsd:element ref="ns2:ec5b2ad5c27b45fb8a00a1f27c7ce1ae" minOccurs="0"/>
                <xsd:element ref="ns2:m6c7b4717b6346e6a075a59dd47eac69" minOccurs="0"/>
                <xsd:element ref="ns2:kf34bcdc8fc34e479d3f94c6210e8e27" minOccurs="0"/>
                <xsd:element ref="ns2:ef109fd36bcf4bcd9dd945731030600b" minOccurs="0"/>
                <xsd:element ref="ns2:eb54ac91059940029a3cc8a4ff5af673" minOccurs="0"/>
                <xsd:element ref="ns2:k20e0dfa74bf4e44818db03027b0ccd8" minOccurs="0"/>
                <xsd:element ref="ns2:GenericText2" minOccurs="0"/>
                <xsd:element ref="ns2:GenericHTML1" minOccurs="0"/>
                <xsd:element ref="ns4:Update_x0020_Parent_x0020_Child_x0020_Relation_x0028_1_x0029_0" minOccurs="0"/>
                <xsd:element ref="ns1:_ip_UnifiedCompliancePolicyProperties" minOccurs="0"/>
                <xsd:element ref="ns1:_ip_UnifiedCompliancePolicyUIAction" minOccurs="0"/>
                <xsd:element ref="ns5:LastSharedByUser" minOccurs="0"/>
                <xsd:element ref="ns5:LastSharedByTim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RoutingRuleDescription" ma:index="2" nillable="true" ma:displayName="Description" ma:description="" ma:hidden="true" ma:internalName="RoutingRuleDescription" ma:readOnly="false">
      <xsd:simpleType>
        <xsd:restriction base="dms:Text">
          <xsd:maxLength value="255"/>
        </xsd:restriction>
      </xsd:simpleType>
    </xsd:element>
    <xsd:element name="PublishingPageContent" ma:index="9" nillable="true" ma:displayName="Page Content" ma:description="Page Content is a site column created by the Publishing feature. It is used on the Article Page Content Type as the content of the page." ma:internalName="PublishingPageContent" ma:readOnly="false">
      <xsd:simpleType>
        <xsd:restriction base="dms:Unknown"/>
      </xsd:simpleType>
    </xsd:element>
    <xsd:element name="AverageRating" ma:index="13" nillable="true" ma:displayName="Rating (0-5)" ma:decimals="2" ma:description="Average value of all the ratings that have been submitted" ma:internalName="AverageRating" ma:readOnly="false">
      <xsd:simpleType>
        <xsd:restriction base="dms:Number"/>
      </xsd:simpleType>
    </xsd:element>
    <xsd:element name="RatingCount" ma:index="14" nillable="true" ma:displayName="Number of Ratings" ma:decimals="0" ma:description="Number of ratings submitted" ma:internalName="RatingCount" ma:readOnly="false">
      <xsd:simpleType>
        <xsd:restriction base="dms:Number"/>
      </xsd:simpleType>
    </xsd:element>
    <xsd:element name="PublishingExpirationDate" ma:index="17" nillable="true" ma:displayName="Scheduling End Date" ma:description="Scheduling End Date is a site column created by the Publishing feature. It is used to specify the date and time on which this page will no longer appear to site visitors." ma:internalName="PublishingExpirationDate" ma:readOnly="false">
      <xsd:simpleType>
        <xsd:restriction base="dms:Unknown"/>
      </xsd:simpleType>
    </xsd:element>
    <xsd:element name="ReportOwner" ma:index="33" nillable="true" ma:displayName="Owner (People and Groups)" ma:description="Owner of this document" ma:hidden="true" ma:list="UserInfo" ma:SearchPeopleOnly="false" ma:SharePointGroup="0" ma:internalName="ReportOwner" ma:readOnly="false" ma:showField="ImnNam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_ip_UnifiedCompliancePolicyProperties" ma:index="69" nillable="true" ma:displayName="Unified Compliance Policy Properties" ma:hidden="true" ma:internalName="_ip_UnifiedCompliancePolicyProperties">
      <xsd:simpleType>
        <xsd:restriction base="dms:Note"/>
      </xsd:simpleType>
    </xsd:element>
    <xsd:element name="_ip_UnifiedCompliancePolicyUIAction" ma:index="70"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230e9df3-be65-4c73-a93b-d1236ebd677e" elementFormDefault="qualified">
    <xsd:import namespace="http://schemas.microsoft.com/office/2006/documentManagement/types"/>
    <xsd:import namespace="http://schemas.microsoft.com/office/infopath/2007/PartnerControls"/>
    <xsd:element name="DocumentDescription" ma:index="3" nillable="true" ma:displayName="Document Description" ma:description="Alternate description for documents that can be used for display." ma:internalName="DocumentDescription">
      <xsd:simpleType>
        <xsd:restriction base="dms:Note">
          <xsd:maxLength value="255"/>
        </xsd:restriction>
      </xsd:simpleType>
    </xsd:element>
    <xsd:element name="Owner" ma:index="4" ma:displayName="Owner" ma:list="UserInfo" ma:SharePointGroup="0" ma:internalName="Owner" ma:readOnly="false" ma:showField="ImnName">
      <xsd:complexType>
        <xsd:complexContent>
          <xsd:extension base="dms:User">
            <xsd:sequence>
              <xsd:element name="UserInfo" minOccurs="0" maxOccurs="unbounded">
                <xsd:complexType>
                  <xsd:sequence>
                    <xsd:element name="DisplayName" type="xsd:string" minOccurs="0"/>
                    <xsd:element name="AccountId" type="dms:UserId" minOccurs="0"/>
                    <xsd:element name="AccountType" type="xsd:string" minOccurs="0"/>
                  </xsd:sequence>
                </xsd:complexType>
              </xsd:element>
            </xsd:sequence>
          </xsd:extension>
        </xsd:complexContent>
      </xsd:complexType>
    </xsd:element>
    <xsd:element name="Thumbnail1" ma:index="10" nillable="true" ma:displayName="Thumbnail" ma:format="Hyperlink" ma:internalName="Thumbnail1" ma:readOnly="false">
      <xsd:complexType>
        <xsd:complexContent>
          <xsd:extension base="dms:URL">
            <xsd:sequence>
              <xsd:element name="Url" type="dms:ValidUrl" minOccurs="0" nillable="true"/>
              <xsd:element name="Description" type="xsd:string" nillable="true"/>
            </xsd:sequence>
          </xsd:extension>
        </xsd:complexContent>
      </xsd:complexType>
    </xsd:element>
    <xsd:element name="ContentID" ma:index="19" nillable="true" ma:displayName="ContentID" ma:indexed="true" ma:internalName="ContentID">
      <xsd:simpleType>
        <xsd:restriction base="dms:Text">
          <xsd:maxLength value="255"/>
        </xsd:restriction>
      </xsd:simpleType>
    </xsd:element>
    <xsd:element name="Blog_x0020_Name" ma:index="20" nillable="true" ma:displayName="Blog Name" ma:description="Title of an Infopedia Blog" ma:internalName="Blog_x0020_Name">
      <xsd:simpleType>
        <xsd:restriction base="dms:Text">
          <xsd:maxLength value="255"/>
        </xsd:restriction>
      </xsd:simpleType>
    </xsd:element>
    <xsd:element name="hd9637eefc984b85b6097c6374e15725" ma:index="22" nillable="true" ma:taxonomy="true" ma:internalName="hd9637eefc984b85b6097c6374e15725" ma:taxonomyFieldName="ItemType" ma:displayName="SMSG Item Type" ma:default="" ma:fieldId="{1d9637ee-fc98-4b85-b609-7c6374e15725}" ma:taxonomyMulti="true" ma:sspId="e385fb40-52d4-4fae-9c5b-3e8ff8a5878e" ma:termSetId="a611a704-4666-406e-a571-a6e9bb4a2dcc" ma:anchorId="3d59bf14-be35-4b82-81a4-70bbe2a90cc2" ma:open="false" ma:isKeyword="false">
      <xsd:complexType>
        <xsd:sequence>
          <xsd:element ref="pc:Terms" minOccurs="0" maxOccurs="1"/>
        </xsd:sequence>
      </xsd:complexType>
    </xsd:element>
    <xsd:element name="TaxCatchAll" ma:index="24" nillable="true" ma:displayName="Taxonomy Catch All Column" ma:description="" ma:hidden="true" ma:list="{8e3d5b1f-74bf-4cd5-90f8-860d03c4e4d4}" ma:internalName="TaxCatchAll" ma:showField="CatchAllData" ma:web="2478d1b8-79bf-461f-b8e8-704d21601f1a">
      <xsd:complexType>
        <xsd:complexContent>
          <xsd:extension base="dms:MultiChoiceLookup">
            <xsd:sequence>
              <xsd:element name="Value" type="dms:Lookup" maxOccurs="unbounded" minOccurs="0" nillable="true"/>
            </xsd:sequence>
          </xsd:extension>
        </xsd:complexContent>
      </xsd:complexType>
    </xsd:element>
    <xsd:element name="TaxCatchAllLabel" ma:index="25" nillable="true" ma:displayName="Taxonomy Catch All Column1" ma:description="" ma:hidden="true" ma:list="{8e3d5b1f-74bf-4cd5-90f8-860d03c4e4d4}" ma:internalName="TaxCatchAllLabel" ma:readOnly="true" ma:showField="CatchAllDataLabel" ma:web="2478d1b8-79bf-461f-b8e8-704d21601f1a">
      <xsd:complexType>
        <xsd:complexContent>
          <xsd:extension base="dms:MultiChoiceLookup">
            <xsd:sequence>
              <xsd:element name="Value" type="dms:Lookup" maxOccurs="unbounded" minOccurs="0" nillable="true"/>
            </xsd:sequence>
          </xsd:extension>
        </xsd:complexContent>
      </xsd:complexType>
    </xsd:element>
    <xsd:element name="b4224c12c78d42ea9b214de0badf8358" ma:index="27" nillable="true" ma:taxonomy="true" ma:internalName="b4224c12c78d42ea9b214de0badf8358" ma:taxonomyFieldName="EnterpriseDomainTags" ma:displayName="EnterpriseDomainTags" ma:default="" ma:fieldId="{b4224c12-c78d-42ea-9b21-4de0badf8358}" ma:taxonomyMulti="true" ma:sspId="e385fb40-52d4-4fae-9c5b-3e8ff8a5878e" ma:termSetId="d039009f-2da8-468b-bf5e-ff4693a9f72f" ma:anchorId="00000000-0000-0000-0000-000000000000" ma:open="false" ma:isKeyword="false">
      <xsd:complexType>
        <xsd:sequence>
          <xsd:element ref="pc:Terms" minOccurs="0" maxOccurs="1"/>
        </xsd:sequence>
      </xsd:complexType>
    </xsd:element>
    <xsd:element name="_dlc_DocId" ma:index="28" nillable="true" ma:displayName="Document ID Value" ma:description="The value of the document ID assigned to this item." ma:indexed="true" ma:internalName="_dlc_DocId" ma:readOnly="true">
      <xsd:simpleType>
        <xsd:restriction base="dms:Text"/>
      </xsd:simpleType>
    </xsd:element>
    <xsd:element name="TaxKeywordTaxHTField" ma:index="29" nillable="true" ma:taxonomy="true" ma:internalName="TaxKeywordTaxHTField" ma:taxonomyFieldName="TaxKeyword" ma:displayName="Enterprise Keywords" ma:fieldId="{23f27201-bee3-471e-b2e7-b64fd8b7ca38}" ma:taxonomyMulti="true" ma:sspId="e385fb40-52d4-4fae-9c5b-3e8ff8a5878e" ma:termSetId="00000000-0000-0000-0000-000000000000" ma:anchorId="00000000-0000-0000-0000-000000000000" ma:open="true" ma:isKeyword="true">
      <xsd:complexType>
        <xsd:sequence>
          <xsd:element ref="pc:Terms" minOccurs="0" maxOccurs="1"/>
        </xsd:sequence>
      </xsd:complexType>
    </xsd:element>
    <xsd:element name="_dlc_DocIdUrl" ma:index="30"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32" nillable="true" ma:displayName="Persist ID" ma:description="Keep ID on add." ma:hidden="true" ma:internalName="_dlc_DocIdPersistId" ma:readOnly="true">
      <xsd:simpleType>
        <xsd:restriction base="dms:Boolean"/>
      </xsd:simpleType>
    </xsd:element>
    <xsd:element name="m6d26e40ac264097a006193f92232ece" ma:index="35" nillable="true" ma:taxonomy="true" ma:internalName="m6d26e40ac264097a006193f92232ece" ma:taxonomyFieldName="TechnicalLevel" ma:displayName="Technical Level" ma:default="" ma:fieldId="{66d26e40-ac26-4097-a006-193f92232ece}" ma:sspId="e385fb40-52d4-4fae-9c5b-3e8ff8a5878e" ma:termSetId="7123edbd-7265-47b9-9049-04e46d245d8e" ma:anchorId="3c636e1e-6390-429f-a144-68438d32bffe" ma:open="false" ma:isKeyword="false">
      <xsd:complexType>
        <xsd:sequence>
          <xsd:element ref="pc:Terms" minOccurs="0" maxOccurs="1"/>
        </xsd:sequence>
      </xsd:complexType>
    </xsd:element>
    <xsd:element name="ConfidentialityTaxHTField0" ma:index="36" ma:taxonomy="true" ma:internalName="ConfidentialityTaxHTField0" ma:taxonomyFieldName="Confidentiality" ma:displayName="Confidentiality" ma:default="5;#Microsoft confidential|461efa83-0283-486a-a8d5-943328f3693f" ma:fieldId="{840a9f3c-1e14-4c21-9dbf-5637765665db}" ma:sspId="e385fb40-52d4-4fae-9c5b-3e8ff8a5878e" ma:termSetId="e0e820dc-7da0-48b9-8472-209c7e82d1d0" ma:anchorId="00000000-0000-0000-0000-000000000000" ma:open="false" ma:isKeyword="false">
      <xsd:complexType>
        <xsd:sequence>
          <xsd:element ref="pc:Terms" minOccurs="0" maxOccurs="1"/>
        </xsd:sequence>
      </xsd:complexType>
    </xsd:element>
    <xsd:element name="od9986d31974458fb3007746ec0bce5f" ma:index="37" nillable="true" ma:taxonomy="true" ma:internalName="od9986d31974458fb3007746ec0bce5f" ma:taxonomyFieldName="Languages" ma:displayName="SMSG Languages" ma:default="" ma:fieldId="{8d9986d3-1974-458f-b300-7746ec0bce5f}" ma:taxonomyMulti="true" ma:sspId="e385fb40-52d4-4fae-9c5b-3e8ff8a5878e" ma:termSetId="a611a704-4666-406e-a571-a6e9bb4a2dcc" ma:anchorId="c5f267fd-fa38-4ffe-a1d8-2693d87e90bc" ma:open="false" ma:isKeyword="false">
      <xsd:complexType>
        <xsd:sequence>
          <xsd:element ref="pc:Terms" minOccurs="0" maxOccurs="1"/>
        </xsd:sequence>
      </xsd:complexType>
    </xsd:element>
    <xsd:element name="bf80e81150e248c48aa8cffdf0021a1f" ma:index="39" nillable="true" ma:taxonomy="true" ma:internalName="bf80e81150e248c48aa8cffdf0021a1f" ma:taxonomyFieldName="Products" ma:displayName="SMSG Products &amp; Technologies" ma:default="" ma:fieldId="{bf80e811-50e2-48c4-8aa8-cffdf0021a1f}" ma:taxonomyMulti="true" ma:sspId="e385fb40-52d4-4fae-9c5b-3e8ff8a5878e" ma:termSetId="a611a704-4666-406e-a571-a6e9bb4a2dcc" ma:anchorId="f7bdd4ba-8e81-43d6-a504-860f505d5c97" ma:open="false" ma:isKeyword="false">
      <xsd:complexType>
        <xsd:sequence>
          <xsd:element ref="pc:Terms" minOccurs="0" maxOccurs="1"/>
        </xsd:sequence>
      </xsd:complexType>
    </xsd:element>
    <xsd:element name="mb88723863e1404388ba3733387d48df" ma:index="41" nillable="true" ma:taxonomy="true" ma:internalName="mb88723863e1404388ba3733387d48df" ma:taxonomyFieldName="Audiences" ma:displayName="SMSG Customer Audiences" ma:default="" ma:fieldId="{6b887238-63e1-4043-88ba-3733387d48df}" ma:taxonomyMulti="true" ma:sspId="e385fb40-52d4-4fae-9c5b-3e8ff8a5878e" ma:termSetId="a611a704-4666-406e-a571-a6e9bb4a2dcc" ma:anchorId="8a0280e9-c6e8-4e3c-80d6-8db643b96ddd" ma:open="false" ma:isKeyword="false">
      <xsd:complexType>
        <xsd:sequence>
          <xsd:element ref="pc:Terms" minOccurs="0" maxOccurs="1"/>
        </xsd:sequence>
      </xsd:complexType>
    </xsd:element>
    <xsd:element name="l3c3ea61849e4288a8acc49bb5388e8c" ma:index="43" nillable="true" ma:taxonomy="true" ma:internalName="l3c3ea61849e4288a8acc49bb5388e8c" ma:taxonomyFieldName="Groups" ma:displayName="SMSG Groups" ma:default="" ma:fieldId="{53c3ea61-849e-4288-a8ac-c49bb5388e8c}" ma:taxonomyMulti="true" ma:sspId="e385fb40-52d4-4fae-9c5b-3e8ff8a5878e" ma:termSetId="d039009f-2da8-468b-bf5e-ff4693a9f72f" ma:anchorId="ec38e82f-eddf-4553-aa72-f3bd3c1d5855" ma:open="false" ma:isKeyword="false">
      <xsd:complexType>
        <xsd:sequence>
          <xsd:element ref="pc:Terms" minOccurs="0" maxOccurs="1"/>
        </xsd:sequence>
      </xsd:complexType>
    </xsd:element>
    <xsd:element name="i0d941ee1e744ffea7aeee9924c91cbb" ma:index="45" nillable="true" ma:taxonomy="true" ma:internalName="i0d941ee1e744ffea7aeee9924c91cbb" ma:taxonomyFieldName="BusinessArchitecture" ma:displayName="SMSG Business Architecture" ma:default="" ma:fieldId="{20d941ee-1e74-4ffe-a7ae-ee9924c91cbb}" ma:taxonomyMulti="true" ma:sspId="e385fb40-52d4-4fae-9c5b-3e8ff8a5878e" ma:termSetId="d039009f-2da8-468b-bf5e-ff4693a9f72f" ma:anchorId="1951c1e0-4cc7-414f-a435-7369277bc757" ma:open="false" ma:isKeyword="false">
      <xsd:complexType>
        <xsd:sequence>
          <xsd:element ref="pc:Terms" minOccurs="0" maxOccurs="1"/>
        </xsd:sequence>
      </xsd:complexType>
    </xsd:element>
    <xsd:element name="i1b478372f814787abd313030b81fcb2" ma:index="47" nillable="true" ma:taxonomy="true" ma:internalName="i1b478372f814787abd313030b81fcb2" ma:taxonomyFieldName="ActivitiesAndPrograms" ma:displayName="SMSG Activities &amp; Programs" ma:default="" ma:fieldId="{21b47837-2f81-4787-abd3-13030b81fcb2}" ma:taxonomyMulti="true" ma:sspId="e385fb40-52d4-4fae-9c5b-3e8ff8a5878e" ma:termSetId="d039009f-2da8-468b-bf5e-ff4693a9f72f" ma:anchorId="846d39ff-6475-4006-99df-de42970d666e" ma:open="false" ma:isKeyword="false">
      <xsd:complexType>
        <xsd:sequence>
          <xsd:element ref="pc:Terms" minOccurs="0" maxOccurs="1"/>
        </xsd:sequence>
      </xsd:complexType>
    </xsd:element>
    <xsd:element name="Coowner" ma:index="49" nillable="true" ma:displayName="Co-owner" ma:list="UserInfo" ma:SearchPeopleOnly="false" ma:SharePointGroup="0" ma:internalName="Coowner" ma:showField="Nam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k21a64daf20d4502b2796a1c6b8ce6c8" ma:index="50" nillable="true" ma:taxonomy="true" ma:internalName="k21a64daf20d4502b2796a1c6b8ce6c8" ma:taxonomyFieldName="Industries" ma:displayName="SMSG Industries" ma:default="" ma:fieldId="{421a64da-f20d-4502-b279-6a1c6b8ce6c8}" ma:taxonomyMulti="true" ma:sspId="e385fb40-52d4-4fae-9c5b-3e8ff8a5878e" ma:termSetId="a611a704-4666-406e-a571-a6e9bb4a2dcc" ma:anchorId="322da17f-7441-43de-8ac8-ca7d62aec02b" ma:open="false" ma:isKeyword="false">
      <xsd:complexType>
        <xsd:sequence>
          <xsd:element ref="pc:Terms" minOccurs="0" maxOccurs="1"/>
        </xsd:sequence>
      </xsd:complexType>
    </xsd:element>
    <xsd:element name="b60f8d2dbb984f349d80d8196897f4d3" ma:index="52" nillable="true" ma:taxonomy="true" ma:internalName="b60f8d2dbb984f349d80d8196897f4d3" ma:taxonomyFieldName="Roles" ma:displayName="SMSG Roles" ma:default="" ma:fieldId="{b60f8d2d-bb98-4f34-9d80-d8196897f4d3}" ma:taxonomyMulti="true" ma:sspId="e385fb40-52d4-4fae-9c5b-3e8ff8a5878e" ma:termSetId="a611a704-4666-406e-a571-a6e9bb4a2dcc" ma:anchorId="c9a07ef0-4236-4915-97ca-1b3392dac369" ma:open="false" ma:isKeyword="false">
      <xsd:complexType>
        <xsd:sequence>
          <xsd:element ref="pc:Terms" minOccurs="0" maxOccurs="1"/>
        </xsd:sequence>
      </xsd:complexType>
    </xsd:element>
    <xsd:element name="ec5b2ad5c27b45fb8a00a1f27c7ce1ae" ma:index="54" nillable="true" ma:taxonomy="true" ma:internalName="ec5b2ad5c27b45fb8a00a1f27c7ce1ae" ma:taxonomyFieldName="Partners" ma:displayName="SMSG Partners" ma:default="" ma:fieldId="{ec5b2ad5-c27b-45fb-8a00-a1f27c7ce1ae}" ma:taxonomyMulti="true" ma:sspId="e385fb40-52d4-4fae-9c5b-3e8ff8a5878e" ma:termSetId="a611a704-4666-406e-a571-a6e9bb4a2dcc" ma:anchorId="dd1a91fa-3198-4561-9b04-bc737b2a8291" ma:open="false" ma:isKeyword="false">
      <xsd:complexType>
        <xsd:sequence>
          <xsd:element ref="pc:Terms" minOccurs="0" maxOccurs="1"/>
        </xsd:sequence>
      </xsd:complexType>
    </xsd:element>
    <xsd:element name="m6c7b4717b6346e6a075a59dd47eac69" ma:index="56" nillable="true" ma:taxonomy="true" ma:internalName="m6c7b4717b6346e6a075a59dd47eac69" ma:taxonomyFieldName="Topics" ma:displayName="SMSG Topics" ma:default="" ma:fieldId="{66c7b471-7b63-46e6-a075-a59dd47eac69}" ma:taxonomyMulti="true" ma:sspId="e385fb40-52d4-4fae-9c5b-3e8ff8a5878e" ma:termSetId="d039009f-2da8-468b-bf5e-ff4693a9f72f" ma:anchorId="ddcce936-3357-448e-8326-e6fdfddfb752" ma:open="false" ma:isKeyword="false">
      <xsd:complexType>
        <xsd:sequence>
          <xsd:element ref="pc:Terms" minOccurs="0" maxOccurs="1"/>
        </xsd:sequence>
      </xsd:complexType>
    </xsd:element>
    <xsd:element name="kf34bcdc8fc34e479d3f94c6210e8e27" ma:index="58" nillable="true" ma:taxonomy="true" ma:internalName="kf34bcdc8fc34e479d3f94c6210e8e27" ma:taxonomyFieldName="Competitors" ma:displayName="SMSG Competition" ma:default="" ma:fieldId="{4f34bcdc-8fc3-4e47-9d3f-94c6210e8e27}" ma:taxonomyMulti="true" ma:sspId="e385fb40-52d4-4fae-9c5b-3e8ff8a5878e" ma:termSetId="a611a704-4666-406e-a571-a6e9bb4a2dcc" ma:anchorId="718f8fd0-b740-48bc-92ad-5700213c04b2" ma:open="false" ma:isKeyword="false">
      <xsd:complexType>
        <xsd:sequence>
          <xsd:element ref="pc:Terms" minOccurs="0" maxOccurs="1"/>
        </xsd:sequence>
      </xsd:complexType>
    </xsd:element>
    <xsd:element name="ef109fd36bcf4bcd9dd945731030600b" ma:index="60" nillable="true" ma:taxonomy="true" ma:internalName="ef109fd36bcf4bcd9dd945731030600b" ma:taxonomyFieldName="Region" ma:displayName="SMSG Region" ma:default="" ma:fieldId="{ef109fd3-6bcf-4bcd-9dd9-45731030600b}" ma:taxonomyMulti="true" ma:sspId="e385fb40-52d4-4fae-9c5b-3e8ff8a5878e" ma:termSetId="a611a704-4666-406e-a571-a6e9bb4a2dcc" ma:anchorId="c5404caa-7d82-41c6-82c2-0230c1d96864" ma:open="false" ma:isKeyword="false">
      <xsd:complexType>
        <xsd:sequence>
          <xsd:element ref="pc:Terms" minOccurs="0" maxOccurs="1"/>
        </xsd:sequence>
      </xsd:complexType>
    </xsd:element>
    <xsd:element name="eb54ac91059940029a3cc8a4ff5af673" ma:index="62" nillable="true" ma:taxonomy="true" ma:internalName="eb54ac91059940029a3cc8a4ff5af673" ma:taxonomyFieldName="SMSGDomain" ma:displayName="SMSG Domain" ma:default="" ma:fieldId="{eb54ac91-0599-4002-9a3c-c8a4ff5af673}" ma:taxonomyMulti="true" ma:sspId="e385fb40-52d4-4fae-9c5b-3e8ff8a5878e" ma:termSetId="a611a704-4666-406e-a571-a6e9bb4a2dcc" ma:anchorId="dd7a2ee5-7d01-4a82-9346-1eefa47ece8b" ma:open="false" ma:isKeyword="false">
      <xsd:complexType>
        <xsd:sequence>
          <xsd:element ref="pc:Terms" minOccurs="0" maxOccurs="1"/>
        </xsd:sequence>
      </xsd:complexType>
    </xsd:element>
    <xsd:element name="k20e0dfa74bf4e44818db03027b0ccd8" ma:index="64" nillable="true" ma:taxonomy="true" ma:internalName="k20e0dfa74bf4e44818db03027b0ccd8" ma:taxonomyFieldName="Segments" ma:displayName="SMSG Customer Segments" ma:default="" ma:fieldId="{420e0dfa-74bf-4e44-818d-b03027b0ccd8}" ma:taxonomyMulti="true" ma:sspId="e385fb40-52d4-4fae-9c5b-3e8ff8a5878e" ma:termSetId="a611a704-4666-406e-a571-a6e9bb4a2dcc" ma:anchorId="dd7a2ee5-7d01-4a82-9346-1eefa47ece8b" ma:open="false" ma:isKeyword="false">
      <xsd:complexType>
        <xsd:sequence>
          <xsd:element ref="pc:Terms" minOccurs="0" maxOccurs="1"/>
        </xsd:sequence>
      </xsd:complexType>
    </xsd:element>
    <xsd:element name="GenericText2" ma:index="66" nillable="true" ma:displayName="GenericText2" ma:description="Generic field for future features in implementation" ma:internalName="GenericText2">
      <xsd:simpleType>
        <xsd:restriction base="dms:Text">
          <xsd:maxLength value="255"/>
        </xsd:restriction>
      </xsd:simpleType>
    </xsd:element>
    <xsd:element name="GenericHTML1" ma:index="67" nillable="true" ma:displayName="GenericHTML1" ma:description="Generic field for future features in implementation" ma:internalName="GenericHTML1">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230E9DF3-BE65-4C73-A93B-D1236EBD677E" elementFormDefault="qualified">
    <xsd:import namespace="http://schemas.microsoft.com/office/2006/documentManagement/types"/>
    <xsd:import namespace="http://schemas.microsoft.com/office/infopath/2007/PartnerControls"/>
    <xsd:element name="PublishDate" ma:index="5" nillable="true" ma:displayName="PublishDate" ma:description="Used in Blog Posts, this date is used to specify the Blog Article Date." ma:format="DateOnly" ma:internalName="PublishDate" ma:readOnly="false">
      <xsd:simpleType>
        <xsd:restriction base="dms:DateTime"/>
      </xsd:simpleType>
    </xsd:element>
    <xsd:element name="ApplyWorkflowRules" ma:index="18" nillable="true" ma:displayName="ApplyWorkflowRules" ma:default="Yes" ma:description="This columns is used to help to apply the workflow rules on Document Sets / Documents. by Default the Value is Yes" ma:format="Dropdown" ma:internalName="ApplyWorkflowRules" ma:readOnly="false">
      <xsd:simpleType>
        <xsd:restriction base="dms:Choice">
          <xsd:enumeration value="Yes"/>
          <xsd:enumeration value="No"/>
        </xsd:restriction>
      </xsd:simpleType>
    </xsd:element>
  </xsd:schema>
  <xsd:schema xmlns:xsd="http://www.w3.org/2001/XMLSchema" xmlns:xs="http://www.w3.org/2001/XMLSchema" xmlns:dms="http://schemas.microsoft.com/office/2006/documentManagement/types" xmlns:pc="http://schemas.microsoft.com/office/infopath/2007/PartnerControls" targetNamespace="b3bc04a5-d503-43b1-b98c-a8cf663329d9" elementFormDefault="qualified">
    <xsd:import namespace="http://schemas.microsoft.com/office/2006/documentManagement/types"/>
    <xsd:import namespace="http://schemas.microsoft.com/office/infopath/2007/PartnerControls"/>
    <xsd:element name="Update_x0020_Parent_x0020_Child_x0020_Relation_x0028_1_x0029_0" ma:index="68" nillable="true" ma:displayName="Update Parent Child Relation" ma:internalName="Update_x0020_Parent_x0020_Child_x0020_Relation_x0028_1_x0029_0">
      <xsd:complexType>
        <xsd:complexContent>
          <xsd:extension base="dms:URL">
            <xsd:sequence>
              <xsd:element name="Url" type="dms:ValidUrl" minOccurs="0" nillable="true"/>
              <xsd:element name="Description" type="xsd:string"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2478d1b8-79bf-461f-b8e8-704d21601f1a" elementFormDefault="qualified">
    <xsd:import namespace="http://schemas.microsoft.com/office/2006/documentManagement/types"/>
    <xsd:import namespace="http://schemas.microsoft.com/office/infopath/2007/PartnerControls"/>
    <xsd:element name="LastSharedByUser" ma:index="71" nillable="true" ma:displayName="Last Shared By User" ma:description="" ma:internalName="LastSharedByUser" ma:readOnly="true">
      <xsd:simpleType>
        <xsd:restriction base="dms:Note">
          <xsd:maxLength value="255"/>
        </xsd:restriction>
      </xsd:simpleType>
    </xsd:element>
    <xsd:element name="LastSharedByTime" ma:index="72" nillable="true" ma:displayName="Last Shared By Time" ma:description="" ma:internalName="LastSharedByTime" ma:readOnly="true">
      <xsd:simpleType>
        <xsd:restriction base="dms:DateTim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26"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DocumentDescription xmlns="230e9df3-be65-4c73-a93b-d1236ebd677e">Better Security starts in the OS. Windows Server 2016 adopts a new approach on which we introduce new layers of Security to defend the datacenter environment from multiple types of attacks and emerging threats. </DocumentDescription>
    <hd9637eefc984b85b6097c6374e15725 xmlns="230e9df3-be65-4c73-a93b-d1236ebd677e">
      <Terms xmlns="http://schemas.microsoft.com/office/infopath/2007/PartnerControls">
        <TermInfo xmlns="http://schemas.microsoft.com/office/infopath/2007/PartnerControls">
          <TermName xmlns="http://schemas.microsoft.com/office/infopath/2007/PartnerControls">customer presentations</TermName>
          <TermId xmlns="http://schemas.microsoft.com/office/infopath/2007/PartnerControls">18e9ae94-e321-4eea-82d2-ad5b2f470f3c</TermId>
        </TermInfo>
      </Terms>
    </hd9637eefc984b85b6097c6374e15725>
    <od9986d31974458fb3007746ec0bce5f xmlns="230e9df3-be65-4c73-a93b-d1236ebd677e">
      <Terms xmlns="http://schemas.microsoft.com/office/infopath/2007/PartnerControls"/>
    </od9986d31974458fb3007746ec0bce5f>
    <k20e0dfa74bf4e44818db03027b0ccd8 xmlns="230e9df3-be65-4c73-a93b-d1236ebd677e">
      <Terms xmlns="http://schemas.microsoft.com/office/infopath/2007/PartnerControls"/>
    </k20e0dfa74bf4e44818db03027b0ccd8>
    <Owner xmlns="230e9df3-be65-4c73-a93b-d1236ebd677e">
      <UserInfo>
        <DisplayName>Vinicius Apolinario</DisplayName>
        <AccountId>12550</AccountId>
        <AccountType/>
      </UserInfo>
    </Owner>
    <PublishDate xmlns="230E9DF3-BE65-4C73-A93B-D1236EBD677E">2016-09-02T07:00:00+00:00</PublishDate>
    <_ip_UnifiedCompliancePolicyUIAction xmlns="http://schemas.microsoft.com/sharepoint/v3" xsi:nil="true"/>
    <k21a64daf20d4502b2796a1c6b8ce6c8 xmlns="230e9df3-be65-4c73-a93b-d1236ebd677e">
      <Terms xmlns="http://schemas.microsoft.com/office/infopath/2007/PartnerControls"/>
    </k21a64daf20d4502b2796a1c6b8ce6c8>
    <GenericHTML1 xmlns="230e9df3-be65-4c73-a93b-d1236ebd677e" xsi:nil="true"/>
    <ConfidentialityTaxHTField0 xmlns="230e9df3-be65-4c73-a93b-d1236ebd677e">
      <Terms xmlns="http://schemas.microsoft.com/office/infopath/2007/PartnerControls">
        <TermInfo xmlns="http://schemas.microsoft.com/office/infopath/2007/PartnerControls">
          <TermName xmlns="http://schemas.microsoft.com/office/infopath/2007/PartnerControls">customer ready</TermName>
          <TermId xmlns="http://schemas.microsoft.com/office/infopath/2007/PartnerControls">8986c41d-21c5-4f8f-8a12-ea4625b46858</TermId>
        </TermInfo>
      </Terms>
    </ConfidentialityTaxHTField0>
    <l3c3ea61849e4288a8acc49bb5388e8c xmlns="230e9df3-be65-4c73-a93b-d1236ebd677e">
      <Terms xmlns="http://schemas.microsoft.com/office/infopath/2007/PartnerControls">
        <TermInfo xmlns="http://schemas.microsoft.com/office/infopath/2007/PartnerControls">
          <TermName xmlns="http://schemas.microsoft.com/office/infopath/2007/PartnerControls">Windows Server and Management Marketing</TermName>
          <TermId xmlns="http://schemas.microsoft.com/office/infopath/2007/PartnerControls">ec7aef82-469a-47dc-9ac7-2821a36193b3</TermId>
        </TermInfo>
      </Terms>
    </l3c3ea61849e4288a8acc49bb5388e8c>
    <Blog_x0020_Name xmlns="230e9df3-be65-4c73-a93b-d1236ebd677e" xsi:nil="true"/>
    <eb54ac91059940029a3cc8a4ff5af673 xmlns="230e9df3-be65-4c73-a93b-d1236ebd677e">
      <Terms xmlns="http://schemas.microsoft.com/office/infopath/2007/PartnerControls">
        <TermInfo xmlns="http://schemas.microsoft.com/office/infopath/2007/PartnerControls">
          <TermName xmlns="http://schemas.microsoft.com/office/infopath/2007/PartnerControls">Cloud and Enterprise</TermName>
          <TermId xmlns="http://schemas.microsoft.com/office/infopath/2007/PartnerControls">adc2fe87-c79a-4ded-a449-3f86b954069d</TermId>
        </TermInfo>
        <TermInfo xmlns="http://schemas.microsoft.com/office/infopath/2007/PartnerControls">
          <TermName xmlns="http://schemas.microsoft.com/office/infopath/2007/PartnerControls">Windows Server Domain</TermName>
          <TermId xmlns="http://schemas.microsoft.com/office/infopath/2007/PartnerControls">f7029b15-78c2-45c1-a268-42c7aadf8b14</TermId>
        </TermInfo>
        <TermInfo xmlns="http://schemas.microsoft.com/office/infopath/2007/PartnerControls">
          <TermName xmlns="http://schemas.microsoft.com/office/infopath/2007/PartnerControls">Compete Domain</TermName>
          <TermId xmlns="http://schemas.microsoft.com/office/infopath/2007/PartnerControls">b64df03d-ac6e-47e3-a629-66762ad81f36</TermId>
        </TermInfo>
      </Terms>
    </eb54ac91059940029a3cc8a4ff5af673>
    <PublishingPageContent xmlns="http://schemas.microsoft.com/sharepoint/v3" xsi:nil="true"/>
    <ContentID xmlns="230e9df3-be65-4c73-a93b-d1236ebd677e" xsi:nil="true"/>
    <Coowner xmlns="230e9df3-be65-4c73-a93b-d1236ebd677e">
      <UserInfo>
        <DisplayName>i:0#.f|membership|suehar@microsoft.com</DisplayName>
        <AccountId>3293</AccountId>
        <AccountType/>
      </UserInfo>
      <UserInfo>
        <DisplayName>i:0#.f|membership|v-anmarv@microsoft.com</DisplayName>
        <AccountId>45</AccountId>
        <AccountType/>
      </UserInfo>
      <UserInfo>
        <DisplayName>i:0#.f|membership|v-danaja@microsoft.com</DisplayName>
        <AccountId>176</AccountId>
        <AccountType/>
      </UserInfo>
      <UserInfo>
        <DisplayName>i:0#.f|membership|v-caicha@microsoft.com</DisplayName>
        <AccountId>637</AccountId>
        <AccountType/>
      </UserInfo>
    </Coowner>
    <ef109fd36bcf4bcd9dd945731030600b xmlns="230e9df3-be65-4c73-a93b-d1236ebd677e">
      <Terms xmlns="http://schemas.microsoft.com/office/infopath/2007/PartnerControls"/>
    </ef109fd36bcf4bcd9dd945731030600b>
    <ApplyWorkflowRules xmlns="230E9DF3-BE65-4C73-A93B-D1236EBD677E">Yes</ApplyWorkflowRules>
    <bf80e81150e248c48aa8cffdf0021a1f xmlns="230e9df3-be65-4c73-a93b-d1236ebd677e">
      <Terms xmlns="http://schemas.microsoft.com/office/infopath/2007/PartnerControls">
        <TermInfo xmlns="http://schemas.microsoft.com/office/infopath/2007/PartnerControls">
          <TermName xmlns="http://schemas.microsoft.com/office/infopath/2007/PartnerControls">Windows Server</TermName>
          <TermId xmlns="http://schemas.microsoft.com/office/infopath/2007/PartnerControls">ca5543fc-6710-4f1f-bdee-81c42361029e</TermId>
        </TermInfo>
      </Terms>
    </bf80e81150e248c48aa8cffdf0021a1f>
    <ec5b2ad5c27b45fb8a00a1f27c7ce1ae xmlns="230e9df3-be65-4c73-a93b-d1236ebd677e">
      <Terms xmlns="http://schemas.microsoft.com/office/infopath/2007/PartnerControls"/>
    </ec5b2ad5c27b45fb8a00a1f27c7ce1ae>
    <RatingCount xmlns="http://schemas.microsoft.com/sharepoint/v3" xsi:nil="true"/>
    <m6d26e40ac264097a006193f92232ece xmlns="230e9df3-be65-4c73-a93b-d1236ebd677e">
      <Terms xmlns="http://schemas.microsoft.com/office/infopath/2007/PartnerControls"/>
    </m6d26e40ac264097a006193f92232ece>
    <_ip_UnifiedCompliancePolicyProperties xmlns="http://schemas.microsoft.com/sharepoint/v3" xsi:nil="true"/>
    <b60f8d2dbb984f349d80d8196897f4d3 xmlns="230e9df3-be65-4c73-a93b-d1236ebd677e">
      <Terms xmlns="http://schemas.microsoft.com/office/infopath/2007/PartnerControls"/>
    </b60f8d2dbb984f349d80d8196897f4d3>
    <Thumbnail1 xmlns="230e9df3-be65-4c73-a93b-d1236ebd677e">
      <Url>https://microsoft.sharepoint.com/sites/Infopedia_G01KC/Media/Thumbnails/G01KC-1-14595/wssecurity.PNG</Url>
      <Description>/sites/Infopedia_G01KC/Media/Thumbnails/G01KC-1-14595/wssecurity.PNG</Description>
    </Thumbnail1>
    <i0d941ee1e744ffea7aeee9924c91cbb xmlns="230e9df3-be65-4c73-a93b-d1236ebd677e">
      <Terms xmlns="http://schemas.microsoft.com/office/infopath/2007/PartnerControls"/>
    </i0d941ee1e744ffea7aeee9924c91cbb>
    <RoutingRuleDescription xmlns="http://schemas.microsoft.com/sharepoint/v3" xsi:nil="true"/>
    <PublishingExpirationDate xmlns="http://schemas.microsoft.com/sharepoint/v3" xsi:nil="true"/>
    <Update_x0020_Parent_x0020_Child_x0020_Relation_x0028_1_x0029_0 xmlns="b3bc04a5-d503-43b1-b98c-a8cf663329d9">
      <Url xsi:nil="true"/>
      <Description xsi:nil="true"/>
    </Update_x0020_Parent_x0020_Child_x0020_Relation_x0028_1_x0029_0>
    <AverageRating xmlns="http://schemas.microsoft.com/sharepoint/v3" xsi:nil="true"/>
    <TaxKeywordTaxHTField xmlns="230e9df3-be65-4c73-a93b-d1236ebd677e">
      <Terms xmlns="http://schemas.microsoft.com/office/infopath/2007/PartnerControls"/>
    </TaxKeywordTaxHTField>
    <ReportOwner xmlns="http://schemas.microsoft.com/sharepoint/v3">
      <UserInfo>
        <DisplayName/>
        <AccountId xsi:nil="true"/>
        <AccountType/>
      </UserInfo>
    </ReportOwner>
    <i1b478372f814787abd313030b81fcb2 xmlns="230e9df3-be65-4c73-a93b-d1236ebd677e">
      <Terms xmlns="http://schemas.microsoft.com/office/infopath/2007/PartnerControls">
        <TermInfo xmlns="http://schemas.microsoft.com/office/infopath/2007/PartnerControls">
          <TermName xmlns="http://schemas.microsoft.com/office/infopath/2007/PartnerControls">Microsoft Cloud Story</TermName>
          <TermId xmlns="http://schemas.microsoft.com/office/infopath/2007/PartnerControls">02075cd3-eab5-4d4f-94e4-91290ee12827</TermId>
        </TermInfo>
      </Terms>
    </i1b478372f814787abd313030b81fcb2>
    <b4224c12c78d42ea9b214de0badf8358 xmlns="230e9df3-be65-4c73-a93b-d1236ebd677e">
      <Terms xmlns="http://schemas.microsoft.com/office/infopath/2007/PartnerControls"/>
    </b4224c12c78d42ea9b214de0badf8358>
    <TaxCatchAll xmlns="230e9df3-be65-4c73-a93b-d1236ebd677e">
      <Value>16</Value>
      <Value>185</Value>
      <Value>14</Value>
      <Value>913</Value>
      <Value>284</Value>
      <Value>161</Value>
      <Value>279</Value>
      <Value>21</Value>
      <Value>120</Value>
      <Value>568</Value>
    </TaxCatchAll>
    <mb88723863e1404388ba3733387d48df xmlns="230e9df3-be65-4c73-a93b-d1236ebd677e">
      <Terms xmlns="http://schemas.microsoft.com/office/infopath/2007/PartnerControls"/>
    </mb88723863e1404388ba3733387d48df>
    <m6c7b4717b6346e6a075a59dd47eac69 xmlns="230e9df3-be65-4c73-a93b-d1236ebd677e">
      <Terms xmlns="http://schemas.microsoft.com/office/infopath/2007/PartnerControls">
        <TermInfo xmlns="http://schemas.microsoft.com/office/infopath/2007/PartnerControls">
          <TermName xmlns="http://schemas.microsoft.com/office/infopath/2007/PartnerControls">security</TermName>
          <TermId xmlns="http://schemas.microsoft.com/office/infopath/2007/PartnerControls">b5961085-1b64-4cb4-bb19-f7d6c2123e76</TermId>
        </TermInfo>
      </Terms>
    </m6c7b4717b6346e6a075a59dd47eac69>
    <kf34bcdc8fc34e479d3f94c6210e8e27 xmlns="230e9df3-be65-4c73-a93b-d1236ebd677e">
      <Terms xmlns="http://schemas.microsoft.com/office/infopath/2007/PartnerControls">
        <TermInfo xmlns="http://schemas.microsoft.com/office/infopath/2007/PartnerControls">
          <TermName xmlns="http://schemas.microsoft.com/office/infopath/2007/PartnerControls">VMware</TermName>
          <TermId xmlns="http://schemas.microsoft.com/office/infopath/2007/PartnerControls">6920479a-43d8-463e-b166-e405dc17b1b7</TermId>
        </TermInfo>
      </Terms>
    </kf34bcdc8fc34e479d3f94c6210e8e27>
    <GenericText2 xmlns="230e9df3-be65-4c73-a93b-d1236ebd677e">G01KC-1-14595</GenericText2>
    <_dlc_DocId xmlns="230e9df3-be65-4c73-a93b-d1236ebd677e">G01KC-99682991-16007</_dlc_DocId>
    <_dlc_DocIdUrl xmlns="230e9df3-be65-4c73-a93b-d1236ebd677e">
      <Url>https://microsoft.sharepoint.com/sites/Infopedia_G01KC/_layouts/15/DocIdRedir.aspx?ID=G01KC-99682991-16007</Url>
      <Description>G01KC-99682991-16007</Description>
    </_dlc_DocIdUrl>
  </documentManagement>
</p:properties>
</file>

<file path=customXml/item3.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Version=14.0.0.0, Culture=neutral, PublicKeyToken=71e9bce111e9429c</Assembly>
    <Class>Microsoft.Office.DocumentManagement.Internal.DocIdHandler</Class>
    <Data/>
    <Filter/>
  </Receiver>
</spe:Receivers>
</file>

<file path=customXml/item4.xml><?xml version="1.0" encoding="utf-8"?>
<?mso-contentType ?>
<SharedContentType xmlns="Microsoft.SharePoint.Taxonomy.ContentTypeSync" SourceId="e385fb40-52d4-4fae-9c5b-3e8ff8a5878e" ContentTypeId="0x0101000E4CB7077FEE4FF7AE86D4A500EEC7800300F96E2758736AEF45AFCE0C190C2A9DEC" PreviousValue="false"/>
</file>

<file path=customXml/item5.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1D01873B-912A-4F3D-AC0F-B1B55D7458E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230e9df3-be65-4c73-a93b-d1236ebd677e"/>
    <ds:schemaRef ds:uri="230E9DF3-BE65-4C73-A93B-D1236EBD677E"/>
    <ds:schemaRef ds:uri="b3bc04a5-d503-43b1-b98c-a8cf663329d9"/>
    <ds:schemaRef ds:uri="2478d1b8-79bf-461f-b8e8-704d21601f1a"/>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2AD5CFF4-21C2-4809-B52D-3AD0D10AFC34}">
  <ds:schemaRefs>
    <ds:schemaRef ds:uri="fe4af613-d08d-4fe4-8784-c3661e9f91c1"/>
    <ds:schemaRef ds:uri="http://purl.org/dc/elements/1.1/"/>
    <ds:schemaRef ds:uri="http://schemas.microsoft.com/office/2006/metadata/properties"/>
    <ds:schemaRef ds:uri="http://purl.org/dc/terms/"/>
    <ds:schemaRef ds:uri="http://schemas.openxmlformats.org/package/2006/metadata/core-properties"/>
    <ds:schemaRef ds:uri="http://schemas.microsoft.com/office/2006/documentManagement/types"/>
    <ds:schemaRef ds:uri="http://schemas.microsoft.com/office/infopath/2007/PartnerControls"/>
    <ds:schemaRef ds:uri="http://www.w3.org/XML/1998/namespace"/>
    <ds:schemaRef ds:uri="http://purl.org/dc/dcmitype/"/>
    <ds:schemaRef ds:uri="230e9df3-be65-4c73-a93b-d1236ebd677e"/>
    <ds:schemaRef ds:uri="230E9DF3-BE65-4C73-A93B-D1236EBD677E"/>
    <ds:schemaRef ds:uri="http://schemas.microsoft.com/sharepoint/v3"/>
    <ds:schemaRef ds:uri="b3bc04a5-d503-43b1-b98c-a8cf663329d9"/>
  </ds:schemaRefs>
</ds:datastoreItem>
</file>

<file path=customXml/itemProps3.xml><?xml version="1.0" encoding="utf-8"?>
<ds:datastoreItem xmlns:ds="http://schemas.openxmlformats.org/officeDocument/2006/customXml" ds:itemID="{3DC95F2A-9911-4787-9443-9117F5F550BB}">
  <ds:schemaRefs>
    <ds:schemaRef ds:uri="http://schemas.microsoft.com/sharepoint/events"/>
  </ds:schemaRefs>
</ds:datastoreItem>
</file>

<file path=customXml/itemProps4.xml><?xml version="1.0" encoding="utf-8"?>
<ds:datastoreItem xmlns:ds="http://schemas.openxmlformats.org/officeDocument/2006/customXml" ds:itemID="{518BBD7E-E7D5-4B33-B2FA-32535FC77344}">
  <ds:schemaRefs>
    <ds:schemaRef ds:uri="Microsoft.SharePoint.Taxonomy.ContentTypeSync"/>
  </ds:schemaRefs>
</ds:datastoreItem>
</file>

<file path=customXml/itemProps5.xml><?xml version="1.0" encoding="utf-8"?>
<ds:datastoreItem xmlns:ds="http://schemas.openxmlformats.org/officeDocument/2006/customXml" ds:itemID="{6A71B8BE-CB19-4232-9E60-B0B8DC95AD46}">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Microsoft_Blank_Template</Template>
  <TotalTime>0</TotalTime>
  <Words>9032</Words>
  <Application>Microsoft Office PowerPoint</Application>
  <PresentationFormat>Custom</PresentationFormat>
  <Paragraphs>1127</Paragraphs>
  <Slides>48</Slides>
  <Notes>41</Notes>
  <HiddenSlides>0</HiddenSlides>
  <MMClips>0</MMClips>
  <ScaleCrop>false</ScaleCrop>
  <HeadingPairs>
    <vt:vector size="6" baseType="variant">
      <vt:variant>
        <vt:lpstr>Fonts Used</vt:lpstr>
      </vt:variant>
      <vt:variant>
        <vt:i4>16</vt:i4>
      </vt:variant>
      <vt:variant>
        <vt:lpstr>Theme</vt:lpstr>
      </vt:variant>
      <vt:variant>
        <vt:i4>1</vt:i4>
      </vt:variant>
      <vt:variant>
        <vt:lpstr>Slide Titles</vt:lpstr>
      </vt:variant>
      <vt:variant>
        <vt:i4>48</vt:i4>
      </vt:variant>
    </vt:vector>
  </HeadingPairs>
  <TitlesOfParts>
    <vt:vector size="65" baseType="lpstr">
      <vt:lpstr>ＭＳ Ｐゴシック</vt:lpstr>
      <vt:lpstr>Arial</vt:lpstr>
      <vt:lpstr>Arial Black</vt:lpstr>
      <vt:lpstr>Calibri</vt:lpstr>
      <vt:lpstr>Calibri Light</vt:lpstr>
      <vt:lpstr>Consolas</vt:lpstr>
      <vt:lpstr>Segoe</vt:lpstr>
      <vt:lpstr>Segoe UI</vt:lpstr>
      <vt:lpstr>Segoe UI Black</vt:lpstr>
      <vt:lpstr>Segoe UI Light</vt:lpstr>
      <vt:lpstr>Segoe UI Semibold</vt:lpstr>
      <vt:lpstr>Segoe UI Semilight</vt:lpstr>
      <vt:lpstr>Segoe UI Symbol</vt:lpstr>
      <vt:lpstr>SegoeUI</vt:lpstr>
      <vt:lpstr>Times New Roman</vt:lpstr>
      <vt:lpstr>Wingdings</vt:lpstr>
      <vt:lpstr>Windows Server 2016</vt:lpstr>
      <vt:lpstr>Better security starts at the OS  with Windows Server 2016</vt:lpstr>
      <vt:lpstr>PowerPoint Presentation</vt:lpstr>
      <vt:lpstr>Evolution of attacks</vt:lpstr>
      <vt:lpstr>PowerPoint Presentation</vt:lpstr>
      <vt:lpstr>Attacks ruin reputations</vt:lpstr>
      <vt:lpstr>Attacks devastate budgets</vt:lpstr>
      <vt:lpstr>PowerPoint Presentation</vt:lpstr>
      <vt:lpstr>PowerPoint Presentation</vt:lpstr>
      <vt:lpstr>Attacks affect the IT security team  </vt:lpstr>
      <vt:lpstr>Attacks wreck internal communication</vt:lpstr>
      <vt:lpstr>Attacks affect intellectual property </vt:lpstr>
      <vt:lpstr>Attack timeline</vt:lpstr>
      <vt:lpstr>Anatomy of an attack</vt:lpstr>
      <vt:lpstr>Different attack vectors</vt:lpstr>
      <vt:lpstr>Windows Server 2016: Layers of security</vt:lpstr>
      <vt:lpstr>Help protect credentials  and privileged access</vt:lpstr>
      <vt:lpstr>Challenges in protecting credentials</vt:lpstr>
      <vt:lpstr>Helping protect privileged credentials</vt:lpstr>
      <vt:lpstr>Help protect applications  and data in  any cloud</vt:lpstr>
      <vt:lpstr>Challenges protecting the OS and applications</vt:lpstr>
      <vt:lpstr>Helping protect OS and applications</vt:lpstr>
      <vt:lpstr>Respond more intelligently with log analytics integration</vt:lpstr>
      <vt:lpstr>Challenges turning log files into operational insights</vt:lpstr>
      <vt:lpstr>Improved detection</vt:lpstr>
      <vt:lpstr>Help protect the virtualization fabric</vt:lpstr>
      <vt:lpstr>Challenges protecting virtual machines</vt:lpstr>
      <vt:lpstr>Helping protect virtual machines</vt:lpstr>
      <vt:lpstr>Shielded Virtual Machines Works with Host Guardian Service </vt:lpstr>
      <vt:lpstr>Shielded Virtual Machines Works with Host Guardian Service </vt:lpstr>
      <vt:lpstr>PowerPoint Presentation</vt:lpstr>
      <vt:lpstr>Protect with just  enough OS</vt:lpstr>
      <vt:lpstr>Challenges in protecting new apps</vt:lpstr>
      <vt:lpstr>Windows Server 2016 approach</vt:lpstr>
      <vt:lpstr>Windows Server 2016 security summary</vt:lpstr>
      <vt:lpstr>Windows Server 2016 security summary </vt:lpstr>
      <vt:lpstr>Windows Server 2016 vs. VMware</vt:lpstr>
      <vt:lpstr>Help protect Active Directory, admin privileges </vt:lpstr>
      <vt:lpstr>Help protect Active Directory, admin privileges </vt:lpstr>
      <vt:lpstr>Help protect Active Directory, admin privileges http://aka.ms/privsec</vt:lpstr>
      <vt:lpstr>Just-in-Time Administration compliance mapping</vt:lpstr>
      <vt:lpstr>Hyper-V Shielded VM compliance mapping</vt:lpstr>
      <vt:lpstr>Next steps</vt:lpstr>
      <vt:lpstr>PowerPoint Presentation</vt:lpstr>
      <vt:lpstr>How better security starts at the OS</vt:lpstr>
      <vt:lpstr>Appendix</vt:lpstr>
      <vt:lpstr>PowerPoint Presentation</vt:lpstr>
      <vt:lpstr>PowerPoint Presentation</vt:lpstr>
      <vt:lpstr>Alignment with regulatory compliance </vt:lpstr>
    </vt:vector>
  </TitlesOfParts>
  <Manager/>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Windows Server 2016 Security</dc:title>
  <dc:subject/>
  <dc:creator/>
  <cp:keywords/>
  <dc:description/>
  <cp:lastModifiedBy/>
  <cp:revision>4</cp:revision>
  <dcterms:created xsi:type="dcterms:W3CDTF">2016-09-01T22:06:14Z</dcterms:created>
  <dcterms:modified xsi:type="dcterms:W3CDTF">2016-10-03T15:38:05Z</dcterms:modified>
  <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of67e5d4b76f4a9db8769983fda9cec0">
    <vt:lpwstr/>
  </property>
  <property fmtid="{D5CDD505-2E9C-101B-9397-08002B2CF9AE}" pid="3" name="TaxKeyword">
    <vt:lpwstr/>
  </property>
  <property fmtid="{D5CDD505-2E9C-101B-9397-08002B2CF9AE}" pid="4" name="NewsType">
    <vt:lpwstr/>
  </property>
  <property fmtid="{D5CDD505-2E9C-101B-9397-08002B2CF9AE}" pid="5" name="_dlc_policyId">
    <vt:lpwstr/>
  </property>
  <property fmtid="{D5CDD505-2E9C-101B-9397-08002B2CF9AE}" pid="6" name="Region">
    <vt:lpwstr/>
  </property>
  <property fmtid="{D5CDD505-2E9C-101B-9397-08002B2CF9AE}" pid="7" name="Confidentiality">
    <vt:lpwstr>14;#customer ready|8986c41d-21c5-4f8f-8a12-ea4625b46858</vt:lpwstr>
  </property>
  <property fmtid="{D5CDD505-2E9C-101B-9397-08002B2CF9AE}" pid="8" name="ItemType">
    <vt:lpwstr>16;#customer presentations|18e9ae94-e321-4eea-82d2-ad5b2f470f3c</vt:lpwstr>
  </property>
  <property fmtid="{D5CDD505-2E9C-101B-9397-08002B2CF9AE}" pid="9" name="ContentTypeId">
    <vt:lpwstr>0x0101000E4CB7077FEE4FF7AE86D4A500EEC7800300F96E2758736AEF45AFCE0C190C2A9DEC00CC074746C0EF6D439A06F1AAD31A3C2B</vt:lpwstr>
  </property>
  <property fmtid="{D5CDD505-2E9C-101B-9397-08002B2CF9AE}" pid="10" name="Product">
    <vt:lpwstr/>
  </property>
  <property fmtid="{D5CDD505-2E9C-101B-9397-08002B2CF9AE}" pid="11" name="ga0c0bf70a6644469c61b3efa7025301">
    <vt:lpwstr/>
  </property>
  <property fmtid="{D5CDD505-2E9C-101B-9397-08002B2CF9AE}" pid="12" name="Roles">
    <vt:lpwstr/>
  </property>
  <property fmtid="{D5CDD505-2E9C-101B-9397-08002B2CF9AE}" pid="13" name="Event Location">
    <vt:lpwstr>48;#San Francisco|84dfcb53-432b-499d-8965-93d483d36b4a</vt:lpwstr>
  </property>
  <property fmtid="{D5CDD505-2E9C-101B-9397-08002B2CF9AE}" pid="14" name="Industries">
    <vt:lpwstr/>
  </property>
  <property fmtid="{D5CDD505-2E9C-101B-9397-08002B2CF9AE}" pid="15" name="MSProducts">
    <vt:lpwstr/>
  </property>
  <property fmtid="{D5CDD505-2E9C-101B-9397-08002B2CF9AE}" pid="16" name="Event1">
    <vt:lpwstr>622;#Unassigned|2c8af875-f38a-40b8-a0a9-056aed3fc8c0</vt:lpwstr>
  </property>
  <property fmtid="{D5CDD505-2E9C-101B-9397-08002B2CF9AE}" pid="17" name="Audience">
    <vt:lpwstr/>
  </property>
  <property fmtid="{D5CDD505-2E9C-101B-9397-08002B2CF9AE}" pid="18" name="Competitors">
    <vt:lpwstr>120;#VMware|6920479a-43d8-463e-b166-e405dc17b1b7</vt:lpwstr>
  </property>
  <property fmtid="{D5CDD505-2E9C-101B-9397-08002B2CF9AE}" pid="19" name="SMSGDomain">
    <vt:lpwstr>21;#Cloud and Enterprise|adc2fe87-c79a-4ded-a449-3f86b954069d;#279;#Windows Server Domain|f7029b15-78c2-45c1-a268-42c7aadf8b14;#185;#Compete Domain|b64df03d-ac6e-47e3-a629-66762ad81f36</vt:lpwstr>
  </property>
  <property fmtid="{D5CDD505-2E9C-101B-9397-08002B2CF9AE}" pid="20" name="ExperienceContentType">
    <vt:lpwstr/>
  </property>
  <property fmtid="{D5CDD505-2E9C-101B-9397-08002B2CF9AE}" pid="21" name="ItemRetentionFormula">
    <vt:lpwstr/>
  </property>
  <property fmtid="{D5CDD505-2E9C-101B-9397-08002B2CF9AE}" pid="22" name="NewsSource">
    <vt:lpwstr/>
  </property>
  <property fmtid="{D5CDD505-2E9C-101B-9397-08002B2CF9AE}" pid="23" name="SMSGTags">
    <vt:lpwstr/>
  </property>
  <property fmtid="{D5CDD505-2E9C-101B-9397-08002B2CF9AE}" pid="24" name="BusinessArchitecture">
    <vt:lpwstr/>
  </property>
  <property fmtid="{D5CDD505-2E9C-101B-9397-08002B2CF9AE}" pid="25" name="MSPhysicalGeography">
    <vt:lpwstr/>
  </property>
  <property fmtid="{D5CDD505-2E9C-101B-9397-08002B2CF9AE}" pid="26" name="_dlc_DocIdItemGuid">
    <vt:lpwstr>a0fcc371-5fdc-4ebf-aaf8-c3a77db8d65d</vt:lpwstr>
  </property>
  <property fmtid="{D5CDD505-2E9C-101B-9397-08002B2CF9AE}" pid="27" name="Products">
    <vt:lpwstr>161;#Windows Server|ca5543fc-6710-4f1f-bdee-81c42361029e</vt:lpwstr>
  </property>
  <property fmtid="{D5CDD505-2E9C-101B-9397-08002B2CF9AE}" pid="28" name="EnterpriseDomainTags">
    <vt:lpwstr/>
  </property>
  <property fmtid="{D5CDD505-2E9C-101B-9397-08002B2CF9AE}" pid="29" name="Campaign">
    <vt:lpwstr/>
  </property>
  <property fmtid="{D5CDD505-2E9C-101B-9397-08002B2CF9AE}" pid="30" name="j3562c58ee414e028925bc902cfc01a1">
    <vt:lpwstr/>
  </property>
  <property fmtid="{D5CDD505-2E9C-101B-9397-08002B2CF9AE}" pid="31" name="la4444b61d19467597d63190b69ac227">
    <vt:lpwstr/>
  </property>
  <property fmtid="{D5CDD505-2E9C-101B-9397-08002B2CF9AE}" pid="32" name="Partners">
    <vt:lpwstr/>
  </property>
  <property fmtid="{D5CDD505-2E9C-101B-9397-08002B2CF9AE}" pid="33" name="ActivitiesAndPrograms">
    <vt:lpwstr>913;#Microsoft Cloud Story|02075cd3-eab5-4d4f-94e4-91290ee12827</vt:lpwstr>
  </property>
  <property fmtid="{D5CDD505-2E9C-101B-9397-08002B2CF9AE}" pid="34" name="l6f004f21209409da86a713c0f24627d">
    <vt:lpwstr/>
  </property>
  <property fmtid="{D5CDD505-2E9C-101B-9397-08002B2CF9AE}" pid="35" name="Segments">
    <vt:lpwstr/>
  </property>
  <property fmtid="{D5CDD505-2E9C-101B-9397-08002B2CF9AE}" pid="36" name="MSProductsTaxHTField0">
    <vt:lpwstr/>
  </property>
  <property fmtid="{D5CDD505-2E9C-101B-9397-08002B2CF9AE}" pid="37" name="Topics">
    <vt:lpwstr>568;#security|b5961085-1b64-4cb4-bb19-f7d6c2123e76</vt:lpwstr>
  </property>
  <property fmtid="{D5CDD505-2E9C-101B-9397-08002B2CF9AE}" pid="38" name="Groups">
    <vt:lpwstr>284;#Windows Server and Management Marketing|ec7aef82-469a-47dc-9ac7-2821a36193b3</vt:lpwstr>
  </property>
  <property fmtid="{D5CDD505-2E9C-101B-9397-08002B2CF9AE}" pid="39" name="Event Venue">
    <vt:lpwstr>49;#Moscone Center|d4f36a2e-dd0d-4424-990f-7c93b4e9f063</vt:lpwstr>
  </property>
  <property fmtid="{D5CDD505-2E9C-101B-9397-08002B2CF9AE}" pid="40" name="Track">
    <vt:lpwstr/>
  </property>
  <property fmtid="{D5CDD505-2E9C-101B-9397-08002B2CF9AE}" pid="41" name="e8080b0481964c759b2c36ae49591b31">
    <vt:lpwstr/>
  </property>
  <property fmtid="{D5CDD505-2E9C-101B-9397-08002B2CF9AE}" pid="42" name="_docset_NoMedatataSyncRequired">
    <vt:lpwstr>False</vt:lpwstr>
  </property>
  <property fmtid="{D5CDD505-2E9C-101B-9397-08002B2CF9AE}" pid="43" name="Languages">
    <vt:lpwstr/>
  </property>
  <property fmtid="{D5CDD505-2E9C-101B-9397-08002B2CF9AE}" pid="44" name="TechnicalLevel">
    <vt:lpwstr/>
  </property>
  <property fmtid="{D5CDD505-2E9C-101B-9397-08002B2CF9AE}" pid="45" name="IsMyDocuments">
    <vt:bool>true</vt:bool>
  </property>
  <property fmtid="{D5CDD505-2E9C-101B-9397-08002B2CF9AE}" pid="46" name="Audience1">
    <vt:lpwstr/>
  </property>
  <property fmtid="{D5CDD505-2E9C-101B-9397-08002B2CF9AE}" pid="47" name="Audiences">
    <vt:lpwstr/>
  </property>
  <property fmtid="{D5CDD505-2E9C-101B-9397-08002B2CF9AE}" pid="48" name="ldac8aee9d1f469e8cd8c3f8d6a615f2">
    <vt:lpwstr/>
  </property>
  <property fmtid="{D5CDD505-2E9C-101B-9397-08002B2CF9AE}" pid="49" name="EmployeeRole">
    <vt:lpwstr/>
  </property>
  <property fmtid="{D5CDD505-2E9C-101B-9397-08002B2CF9AE}" pid="50" name="NewsTopic">
    <vt:lpwstr/>
  </property>
  <property fmtid="{D5CDD505-2E9C-101B-9397-08002B2CF9AE}" pid="51" name="Event Name">
    <vt:lpwstr>47;#Build|58542b36-5bf5-46a6-a53f-a41fb7a73785</vt:lpwstr>
  </property>
</Properties>
</file>